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0" r:id="rId3"/>
  </p:sldMasterIdLst>
  <p:sldIdLst>
    <p:sldId id="275" r:id="rId4"/>
    <p:sldId id="274"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0045700" cy="10045700"/>
  <p:notesSz cx="10045700" cy="100457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1752"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7" y="3114168"/>
            <a:ext cx="6611937"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3" y="5625594"/>
            <a:ext cx="544512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502287" y="2248658"/>
            <a:ext cx="4438594" cy="937133"/>
          </a:xfrm>
        </p:spPr>
        <p:txBody>
          <a:bodyPr anchor="b"/>
          <a:lstStyle>
            <a:lvl1pPr marL="0" indent="0">
              <a:buNone/>
              <a:defRPr sz="3000" b="1"/>
            </a:lvl1pPr>
            <a:lvl2pPr marL="574015" indent="0">
              <a:buNone/>
              <a:defRPr sz="2500" b="1"/>
            </a:lvl2pPr>
            <a:lvl3pPr marL="1148029" indent="0">
              <a:buNone/>
              <a:defRPr sz="2300" b="1"/>
            </a:lvl3pPr>
            <a:lvl4pPr marL="1722044" indent="0">
              <a:buNone/>
              <a:defRPr sz="2000" b="1"/>
            </a:lvl4pPr>
            <a:lvl5pPr marL="2296058" indent="0">
              <a:buNone/>
              <a:defRPr sz="2000" b="1"/>
            </a:lvl5pPr>
            <a:lvl6pPr marL="2870073" indent="0">
              <a:buNone/>
              <a:defRPr sz="2000" b="1"/>
            </a:lvl6pPr>
            <a:lvl7pPr marL="3444088" indent="0">
              <a:buNone/>
              <a:defRPr sz="2000" b="1"/>
            </a:lvl7pPr>
            <a:lvl8pPr marL="4018102" indent="0">
              <a:buNone/>
              <a:defRPr sz="2000" b="1"/>
            </a:lvl8pPr>
            <a:lvl9pPr marL="4592117" indent="0">
              <a:buNone/>
              <a:defRPr sz="20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502287" y="3185790"/>
            <a:ext cx="4438594" cy="578790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103078" y="2248658"/>
            <a:ext cx="4440339" cy="937133"/>
          </a:xfrm>
        </p:spPr>
        <p:txBody>
          <a:bodyPr anchor="b"/>
          <a:lstStyle>
            <a:lvl1pPr marL="0" indent="0">
              <a:buNone/>
              <a:defRPr sz="3000" b="1"/>
            </a:lvl1pPr>
            <a:lvl2pPr marL="574015" indent="0">
              <a:buNone/>
              <a:defRPr sz="2500" b="1"/>
            </a:lvl2pPr>
            <a:lvl3pPr marL="1148029" indent="0">
              <a:buNone/>
              <a:defRPr sz="2300" b="1"/>
            </a:lvl3pPr>
            <a:lvl4pPr marL="1722044" indent="0">
              <a:buNone/>
              <a:defRPr sz="2000" b="1"/>
            </a:lvl4pPr>
            <a:lvl5pPr marL="2296058" indent="0">
              <a:buNone/>
              <a:defRPr sz="2000" b="1"/>
            </a:lvl5pPr>
            <a:lvl6pPr marL="2870073" indent="0">
              <a:buNone/>
              <a:defRPr sz="2000" b="1"/>
            </a:lvl6pPr>
            <a:lvl7pPr marL="3444088" indent="0">
              <a:buNone/>
              <a:defRPr sz="2000" b="1"/>
            </a:lvl7pPr>
            <a:lvl8pPr marL="4018102" indent="0">
              <a:buNone/>
              <a:defRPr sz="2000" b="1"/>
            </a:lvl8pPr>
            <a:lvl9pPr marL="4592117" indent="0">
              <a:buNone/>
              <a:defRPr sz="20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103078" y="3185790"/>
            <a:ext cx="4440339" cy="578790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1036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1849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4206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02286" y="399968"/>
            <a:ext cx="3304966" cy="1702188"/>
          </a:xfrm>
        </p:spPr>
        <p:txBody>
          <a:bodyPr anchor="b"/>
          <a:lstStyle>
            <a:lvl1pPr algn="l">
              <a:defRPr sz="2500" b="1"/>
            </a:lvl1pPr>
          </a:lstStyle>
          <a:p>
            <a:r>
              <a:rPr lang="el-GR" smtClean="0"/>
              <a:t>Στυλ κύριου τίτλου</a:t>
            </a:r>
            <a:endParaRPr lang="el-GR"/>
          </a:p>
        </p:txBody>
      </p:sp>
      <p:sp>
        <p:nvSpPr>
          <p:cNvPr id="3" name="Θέση περιεχομένου 2"/>
          <p:cNvSpPr>
            <a:spLocks noGrp="1"/>
          </p:cNvSpPr>
          <p:nvPr>
            <p:ph idx="1"/>
          </p:nvPr>
        </p:nvSpPr>
        <p:spPr>
          <a:xfrm>
            <a:off x="3927591" y="399970"/>
            <a:ext cx="5615825" cy="8573727"/>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502286" y="2102158"/>
            <a:ext cx="3304966" cy="6871539"/>
          </a:xfrm>
        </p:spPr>
        <p:txBody>
          <a:bodyPr/>
          <a:lstStyle>
            <a:lvl1pPr marL="0" indent="0">
              <a:buNone/>
              <a:defRPr sz="1800"/>
            </a:lvl1pPr>
            <a:lvl2pPr marL="574015" indent="0">
              <a:buNone/>
              <a:defRPr sz="1500"/>
            </a:lvl2pPr>
            <a:lvl3pPr marL="1148029" indent="0">
              <a:buNone/>
              <a:defRPr sz="1300"/>
            </a:lvl3pPr>
            <a:lvl4pPr marL="1722044" indent="0">
              <a:buNone/>
              <a:defRPr sz="1100"/>
            </a:lvl4pPr>
            <a:lvl5pPr marL="2296058" indent="0">
              <a:buNone/>
              <a:defRPr sz="1100"/>
            </a:lvl5pPr>
            <a:lvl6pPr marL="2870073" indent="0">
              <a:buNone/>
              <a:defRPr sz="1100"/>
            </a:lvl6pPr>
            <a:lvl7pPr marL="3444088" indent="0">
              <a:buNone/>
              <a:defRPr sz="1100"/>
            </a:lvl7pPr>
            <a:lvl8pPr marL="4018102" indent="0">
              <a:buNone/>
              <a:defRPr sz="1100"/>
            </a:lvl8pPr>
            <a:lvl9pPr marL="4592117" indent="0">
              <a:buNone/>
              <a:defRPr sz="11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75789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969028" y="7031990"/>
            <a:ext cx="6027420" cy="830166"/>
          </a:xfrm>
        </p:spPr>
        <p:txBody>
          <a:bodyPr anchor="b"/>
          <a:lstStyle>
            <a:lvl1pPr algn="l">
              <a:defRPr sz="2500" b="1"/>
            </a:lvl1pPr>
          </a:lstStyle>
          <a:p>
            <a:r>
              <a:rPr lang="el-GR" smtClean="0"/>
              <a:t>Στυλ κύριου τίτλου</a:t>
            </a:r>
            <a:endParaRPr lang="el-GR"/>
          </a:p>
        </p:txBody>
      </p:sp>
      <p:sp>
        <p:nvSpPr>
          <p:cNvPr id="3" name="Θέση εικόνας 2"/>
          <p:cNvSpPr>
            <a:spLocks noGrp="1"/>
          </p:cNvSpPr>
          <p:nvPr>
            <p:ph type="pic" idx="1"/>
          </p:nvPr>
        </p:nvSpPr>
        <p:spPr>
          <a:xfrm>
            <a:off x="1969028" y="897602"/>
            <a:ext cx="6027420" cy="6027420"/>
          </a:xfrm>
        </p:spPr>
        <p:txBody>
          <a:bodyPr/>
          <a:lstStyle>
            <a:lvl1pPr marL="0" indent="0">
              <a:buNone/>
              <a:defRPr sz="4000"/>
            </a:lvl1pPr>
            <a:lvl2pPr marL="574015" indent="0">
              <a:buNone/>
              <a:defRPr sz="3500"/>
            </a:lvl2pPr>
            <a:lvl3pPr marL="1148029" indent="0">
              <a:buNone/>
              <a:defRPr sz="3000"/>
            </a:lvl3pPr>
            <a:lvl4pPr marL="1722044" indent="0">
              <a:buNone/>
              <a:defRPr sz="2500"/>
            </a:lvl4pPr>
            <a:lvl5pPr marL="2296058" indent="0">
              <a:buNone/>
              <a:defRPr sz="2500"/>
            </a:lvl5pPr>
            <a:lvl6pPr marL="2870073" indent="0">
              <a:buNone/>
              <a:defRPr sz="2500"/>
            </a:lvl6pPr>
            <a:lvl7pPr marL="3444088" indent="0">
              <a:buNone/>
              <a:defRPr sz="2500"/>
            </a:lvl7pPr>
            <a:lvl8pPr marL="4018102" indent="0">
              <a:buNone/>
              <a:defRPr sz="2500"/>
            </a:lvl8pPr>
            <a:lvl9pPr marL="4592117" indent="0">
              <a:buNone/>
              <a:defRPr sz="2500"/>
            </a:lvl9pPr>
          </a:lstStyle>
          <a:p>
            <a:endParaRPr lang="el-GR"/>
          </a:p>
        </p:txBody>
      </p:sp>
      <p:sp>
        <p:nvSpPr>
          <p:cNvPr id="4" name="Θέση κειμένου 3"/>
          <p:cNvSpPr>
            <a:spLocks noGrp="1"/>
          </p:cNvSpPr>
          <p:nvPr>
            <p:ph type="body" sz="half" idx="2"/>
          </p:nvPr>
        </p:nvSpPr>
        <p:spPr>
          <a:xfrm>
            <a:off x="1969028" y="7862156"/>
            <a:ext cx="6027420" cy="1178974"/>
          </a:xfrm>
        </p:spPr>
        <p:txBody>
          <a:bodyPr/>
          <a:lstStyle>
            <a:lvl1pPr marL="0" indent="0">
              <a:buNone/>
              <a:defRPr sz="1800"/>
            </a:lvl1pPr>
            <a:lvl2pPr marL="574015" indent="0">
              <a:buNone/>
              <a:defRPr sz="1500"/>
            </a:lvl2pPr>
            <a:lvl3pPr marL="1148029" indent="0">
              <a:buNone/>
              <a:defRPr sz="1300"/>
            </a:lvl3pPr>
            <a:lvl4pPr marL="1722044" indent="0">
              <a:buNone/>
              <a:defRPr sz="1100"/>
            </a:lvl4pPr>
            <a:lvl5pPr marL="2296058" indent="0">
              <a:buNone/>
              <a:defRPr sz="1100"/>
            </a:lvl5pPr>
            <a:lvl6pPr marL="2870073" indent="0">
              <a:buNone/>
              <a:defRPr sz="1100"/>
            </a:lvl6pPr>
            <a:lvl7pPr marL="3444088" indent="0">
              <a:buNone/>
              <a:defRPr sz="1100"/>
            </a:lvl7pPr>
            <a:lvl8pPr marL="4018102" indent="0">
              <a:buNone/>
              <a:defRPr sz="1100"/>
            </a:lvl8pPr>
            <a:lvl9pPr marL="4592117" indent="0">
              <a:buNone/>
              <a:defRPr sz="11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97392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17173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283132" y="402296"/>
            <a:ext cx="2260283" cy="857140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02285" y="402296"/>
            <a:ext cx="6613419" cy="85714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5761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9909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E9E9EA"/>
                </a:solidFill>
                <a:latin typeface="Arial MT"/>
                <a:cs typeface="Arial MT"/>
              </a:defRPr>
            </a:lvl1pPr>
          </a:lstStyle>
          <a:p>
            <a:endParaRPr/>
          </a:p>
        </p:txBody>
      </p:sp>
      <p:sp>
        <p:nvSpPr>
          <p:cNvPr id="3" name="Holder 3"/>
          <p:cNvSpPr>
            <a:spLocks noGrp="1"/>
          </p:cNvSpPr>
          <p:nvPr>
            <p:ph sz="half" idx="2"/>
          </p:nvPr>
        </p:nvSpPr>
        <p:spPr>
          <a:xfrm>
            <a:off x="635301" y="2762492"/>
            <a:ext cx="3154679" cy="153888"/>
          </a:xfrm>
          <a:prstGeom prst="rect">
            <a:avLst/>
          </a:prstGeom>
        </p:spPr>
        <p:txBody>
          <a:bodyPr wrap="square" lIns="0" tIns="0" rIns="0" bIns="0">
            <a:spAutoFit/>
          </a:bodyPr>
          <a:lstStyle>
            <a:lvl1pPr>
              <a:defRPr sz="1000" b="0" i="0">
                <a:solidFill>
                  <a:srgbClr val="231F20"/>
                </a:solidFill>
                <a:latin typeface="Calibri"/>
                <a:cs typeface="Calibri"/>
              </a:defRPr>
            </a:lvl1pPr>
          </a:lstStyle>
          <a:p>
            <a:endParaRPr/>
          </a:p>
        </p:txBody>
      </p:sp>
      <p:sp>
        <p:nvSpPr>
          <p:cNvPr id="4" name="Holder 4"/>
          <p:cNvSpPr>
            <a:spLocks noGrp="1"/>
          </p:cNvSpPr>
          <p:nvPr>
            <p:ph sz="half" idx="3"/>
          </p:nvPr>
        </p:nvSpPr>
        <p:spPr>
          <a:xfrm>
            <a:off x="4006056" y="2310514"/>
            <a:ext cx="3383756"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30069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043" y="3114168"/>
            <a:ext cx="854582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086" y="5625593"/>
            <a:ext cx="703773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852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E9E9EA"/>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55804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695" y="2310511"/>
            <a:ext cx="437344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77762" y="2310511"/>
            <a:ext cx="437344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4692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75722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068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E9E9EA"/>
                </a:solidFill>
                <a:latin typeface="Arial MT"/>
                <a:cs typeface="Arial MT"/>
              </a:defRPr>
            </a:lvl1pPr>
          </a:lstStyle>
          <a:p>
            <a:endParaRPr/>
          </a:p>
        </p:txBody>
      </p:sp>
      <p:sp>
        <p:nvSpPr>
          <p:cNvPr id="3" name="Holder 3"/>
          <p:cNvSpPr>
            <a:spLocks noGrp="1"/>
          </p:cNvSpPr>
          <p:nvPr>
            <p:ph sz="half" idx="2"/>
          </p:nvPr>
        </p:nvSpPr>
        <p:spPr>
          <a:xfrm>
            <a:off x="635299" y="2762491"/>
            <a:ext cx="3154679" cy="146194"/>
          </a:xfrm>
          <a:prstGeom prst="rect">
            <a:avLst/>
          </a:prstGeom>
        </p:spPr>
        <p:txBody>
          <a:bodyPr wrap="square" lIns="0" tIns="0" rIns="0" bIns="0">
            <a:spAutoFit/>
          </a:bodyPr>
          <a:lstStyle>
            <a:lvl1pPr>
              <a:defRPr sz="950" b="0" i="0">
                <a:solidFill>
                  <a:srgbClr val="231F20"/>
                </a:solidFill>
                <a:latin typeface="Calibri"/>
                <a:cs typeface="Calibri"/>
              </a:defRPr>
            </a:lvl1pPr>
          </a:lstStyle>
          <a:p>
            <a:endParaRPr/>
          </a:p>
        </p:txBody>
      </p:sp>
      <p:sp>
        <p:nvSpPr>
          <p:cNvPr id="4" name="Holder 4"/>
          <p:cNvSpPr>
            <a:spLocks noGrp="1"/>
          </p:cNvSpPr>
          <p:nvPr>
            <p:ph sz="half" idx="3"/>
          </p:nvPr>
        </p:nvSpPr>
        <p:spPr>
          <a:xfrm>
            <a:off x="4006056" y="2310512"/>
            <a:ext cx="338375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E9E9EA"/>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3429" y="3120679"/>
            <a:ext cx="8538845" cy="2153314"/>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506855" y="5692564"/>
            <a:ext cx="7031990" cy="2567234"/>
          </a:xfrm>
        </p:spPr>
        <p:txBody>
          <a:bodyPr/>
          <a:lstStyle>
            <a:lvl1pPr marL="0" indent="0" algn="ctr">
              <a:buNone/>
              <a:defRPr>
                <a:solidFill>
                  <a:schemeClr val="tx1">
                    <a:tint val="75000"/>
                  </a:schemeClr>
                </a:solidFill>
              </a:defRPr>
            </a:lvl1pPr>
            <a:lvl2pPr marL="574015" indent="0" algn="ctr">
              <a:buNone/>
              <a:defRPr>
                <a:solidFill>
                  <a:schemeClr val="tx1">
                    <a:tint val="75000"/>
                  </a:schemeClr>
                </a:solidFill>
              </a:defRPr>
            </a:lvl2pPr>
            <a:lvl3pPr marL="1148029" indent="0" algn="ctr">
              <a:buNone/>
              <a:defRPr>
                <a:solidFill>
                  <a:schemeClr val="tx1">
                    <a:tint val="75000"/>
                  </a:schemeClr>
                </a:solidFill>
              </a:defRPr>
            </a:lvl3pPr>
            <a:lvl4pPr marL="1722044" indent="0" algn="ctr">
              <a:buNone/>
              <a:defRPr>
                <a:solidFill>
                  <a:schemeClr val="tx1">
                    <a:tint val="75000"/>
                  </a:schemeClr>
                </a:solidFill>
              </a:defRPr>
            </a:lvl4pPr>
            <a:lvl5pPr marL="2296058" indent="0" algn="ctr">
              <a:buNone/>
              <a:defRPr>
                <a:solidFill>
                  <a:schemeClr val="tx1">
                    <a:tint val="75000"/>
                  </a:schemeClr>
                </a:solidFill>
              </a:defRPr>
            </a:lvl5pPr>
            <a:lvl6pPr marL="2870073" indent="0" algn="ctr">
              <a:buNone/>
              <a:defRPr>
                <a:solidFill>
                  <a:schemeClr val="tx1">
                    <a:tint val="75000"/>
                  </a:schemeClr>
                </a:solidFill>
              </a:defRPr>
            </a:lvl6pPr>
            <a:lvl7pPr marL="3444088" indent="0" algn="ctr">
              <a:buNone/>
              <a:defRPr>
                <a:solidFill>
                  <a:schemeClr val="tx1">
                    <a:tint val="75000"/>
                  </a:schemeClr>
                </a:solidFill>
              </a:defRPr>
            </a:lvl7pPr>
            <a:lvl8pPr marL="4018102" indent="0" algn="ctr">
              <a:buNone/>
              <a:defRPr>
                <a:solidFill>
                  <a:schemeClr val="tx1">
                    <a:tint val="75000"/>
                  </a:schemeClr>
                </a:solidFill>
              </a:defRPr>
            </a:lvl8pPr>
            <a:lvl9pPr marL="4592117"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9233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2451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93541" y="6455293"/>
            <a:ext cx="8538845" cy="1995188"/>
          </a:xfrm>
        </p:spPr>
        <p:txBody>
          <a:bodyPr anchor="t"/>
          <a:lstStyle>
            <a:lvl1pPr algn="l">
              <a:defRPr sz="5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93541" y="4257797"/>
            <a:ext cx="8538845" cy="2197496"/>
          </a:xfrm>
        </p:spPr>
        <p:txBody>
          <a:bodyPr anchor="b"/>
          <a:lstStyle>
            <a:lvl1pPr marL="0" indent="0">
              <a:buNone/>
              <a:defRPr sz="2500">
                <a:solidFill>
                  <a:schemeClr val="tx1">
                    <a:tint val="75000"/>
                  </a:schemeClr>
                </a:solidFill>
              </a:defRPr>
            </a:lvl1pPr>
            <a:lvl2pPr marL="574015" indent="0">
              <a:buNone/>
              <a:defRPr sz="2300">
                <a:solidFill>
                  <a:schemeClr val="tx1">
                    <a:tint val="75000"/>
                  </a:schemeClr>
                </a:solidFill>
              </a:defRPr>
            </a:lvl2pPr>
            <a:lvl3pPr marL="1148029" indent="0">
              <a:buNone/>
              <a:defRPr sz="2000">
                <a:solidFill>
                  <a:schemeClr val="tx1">
                    <a:tint val="75000"/>
                  </a:schemeClr>
                </a:solidFill>
              </a:defRPr>
            </a:lvl3pPr>
            <a:lvl4pPr marL="1722044" indent="0">
              <a:buNone/>
              <a:defRPr sz="1800">
                <a:solidFill>
                  <a:schemeClr val="tx1">
                    <a:tint val="75000"/>
                  </a:schemeClr>
                </a:solidFill>
              </a:defRPr>
            </a:lvl4pPr>
            <a:lvl5pPr marL="2296058" indent="0">
              <a:buNone/>
              <a:defRPr sz="1800">
                <a:solidFill>
                  <a:schemeClr val="tx1">
                    <a:tint val="75000"/>
                  </a:schemeClr>
                </a:solidFill>
              </a:defRPr>
            </a:lvl5pPr>
            <a:lvl6pPr marL="2870073" indent="0">
              <a:buNone/>
              <a:defRPr sz="1800">
                <a:solidFill>
                  <a:schemeClr val="tx1">
                    <a:tint val="75000"/>
                  </a:schemeClr>
                </a:solidFill>
              </a:defRPr>
            </a:lvl6pPr>
            <a:lvl7pPr marL="3444088" indent="0">
              <a:buNone/>
              <a:defRPr sz="1800">
                <a:solidFill>
                  <a:schemeClr val="tx1">
                    <a:tint val="75000"/>
                  </a:schemeClr>
                </a:solidFill>
              </a:defRPr>
            </a:lvl7pPr>
            <a:lvl8pPr marL="4018102" indent="0">
              <a:buNone/>
              <a:defRPr sz="1800">
                <a:solidFill>
                  <a:schemeClr val="tx1">
                    <a:tint val="75000"/>
                  </a:schemeClr>
                </a:solidFill>
              </a:defRPr>
            </a:lvl8pPr>
            <a:lvl9pPr marL="4592117" indent="0">
              <a:buNone/>
              <a:defRPr sz="18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4973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502285" y="2343997"/>
            <a:ext cx="4436851" cy="6629698"/>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106564" y="2343997"/>
            <a:ext cx="4436851" cy="6629698"/>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937EC0D-0846-4D43-9C76-9A299ECD5246}" type="datetimeFigureOut">
              <a:rPr lang="el-GR">
                <a:solidFill>
                  <a:prstClr val="black">
                    <a:tint val="75000"/>
                  </a:prstClr>
                </a:solidFill>
              </a:rPr>
              <a:pPr/>
              <a:t>21/12/2021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DE39C0BD-1358-417A-AF68-67AE6A2D3DFD}"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40085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95460" y="218899"/>
            <a:ext cx="3245485" cy="369332"/>
          </a:xfrm>
          <a:prstGeom prst="rect">
            <a:avLst/>
          </a:prstGeom>
        </p:spPr>
        <p:txBody>
          <a:bodyPr wrap="square" lIns="0" tIns="0" rIns="0" bIns="0">
            <a:spAutoFit/>
          </a:bodyPr>
          <a:lstStyle>
            <a:lvl1pPr>
              <a:defRPr sz="2400" b="0" i="0">
                <a:solidFill>
                  <a:srgbClr val="E9E9EA"/>
                </a:solidFill>
                <a:latin typeface="Arial MT"/>
                <a:cs typeface="Arial MT"/>
              </a:defRPr>
            </a:lvl1pPr>
          </a:lstStyle>
          <a:p>
            <a:endParaRPr/>
          </a:p>
        </p:txBody>
      </p:sp>
      <p:sp>
        <p:nvSpPr>
          <p:cNvPr id="3" name="Holder 3"/>
          <p:cNvSpPr>
            <a:spLocks noGrp="1"/>
          </p:cNvSpPr>
          <p:nvPr>
            <p:ph type="body" idx="1"/>
          </p:nvPr>
        </p:nvSpPr>
        <p:spPr>
          <a:xfrm>
            <a:off x="612328" y="4998103"/>
            <a:ext cx="655409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4776" y="9342503"/>
            <a:ext cx="248919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8" y="9342503"/>
            <a:ext cx="1789111"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12/21/2021</a:t>
            </a:fld>
            <a:endParaRPr lang="en-US"/>
          </a:p>
        </p:txBody>
      </p:sp>
      <p:sp>
        <p:nvSpPr>
          <p:cNvPr id="6" name="Holder 6"/>
          <p:cNvSpPr>
            <a:spLocks noGrp="1"/>
          </p:cNvSpPr>
          <p:nvPr>
            <p:ph type="sldNum" sz="quarter" idx="7"/>
          </p:nvPr>
        </p:nvSpPr>
        <p:spPr>
          <a:xfrm>
            <a:off x="5600701" y="9342503"/>
            <a:ext cx="1789111"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02285" y="402296"/>
            <a:ext cx="9041130" cy="1674283"/>
          </a:xfrm>
          <a:prstGeom prst="rect">
            <a:avLst/>
          </a:prstGeom>
        </p:spPr>
        <p:txBody>
          <a:bodyPr vert="horz" lIns="114803" tIns="57401" rIns="114803" bIns="57401"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502285" y="2343997"/>
            <a:ext cx="9041130" cy="6629698"/>
          </a:xfrm>
          <a:prstGeom prst="rect">
            <a:avLst/>
          </a:prstGeom>
        </p:spPr>
        <p:txBody>
          <a:bodyPr vert="horz" lIns="114803" tIns="57401" rIns="114803" bIns="57401"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502286" y="9310878"/>
            <a:ext cx="2343997" cy="534841"/>
          </a:xfrm>
          <a:prstGeom prst="rect">
            <a:avLst/>
          </a:prstGeom>
        </p:spPr>
        <p:txBody>
          <a:bodyPr vert="horz" lIns="114803" tIns="57401" rIns="114803" bIns="57401" rtlCol="0" anchor="ctr"/>
          <a:lstStyle>
            <a:lvl1pPr algn="l">
              <a:defRPr sz="1500">
                <a:solidFill>
                  <a:schemeClr val="tx1">
                    <a:tint val="75000"/>
                  </a:schemeClr>
                </a:solidFill>
              </a:defRPr>
            </a:lvl1pPr>
          </a:lstStyle>
          <a:p>
            <a:pPr defTabSz="1148029"/>
            <a:fld id="{E937EC0D-0846-4D43-9C76-9A299ECD5246}" type="datetimeFigureOut">
              <a:rPr lang="el-GR" smtClean="0">
                <a:solidFill>
                  <a:prstClr val="black">
                    <a:tint val="75000"/>
                  </a:prstClr>
                </a:solidFill>
              </a:rPr>
              <a:pPr defTabSz="1148029"/>
              <a:t>21/12/2021</a:t>
            </a:fld>
            <a:endParaRPr lang="el-GR" smtClean="0">
              <a:solidFill>
                <a:prstClr val="black">
                  <a:tint val="75000"/>
                </a:prstClr>
              </a:solidFill>
            </a:endParaRPr>
          </a:p>
        </p:txBody>
      </p:sp>
      <p:sp>
        <p:nvSpPr>
          <p:cNvPr id="5" name="Θέση υποσέλιδου 4"/>
          <p:cNvSpPr>
            <a:spLocks noGrp="1"/>
          </p:cNvSpPr>
          <p:nvPr>
            <p:ph type="ftr" sz="quarter" idx="3"/>
          </p:nvPr>
        </p:nvSpPr>
        <p:spPr>
          <a:xfrm>
            <a:off x="3432281" y="9310878"/>
            <a:ext cx="3181138" cy="534841"/>
          </a:xfrm>
          <a:prstGeom prst="rect">
            <a:avLst/>
          </a:prstGeom>
        </p:spPr>
        <p:txBody>
          <a:bodyPr vert="horz" lIns="114803" tIns="57401" rIns="114803" bIns="57401" rtlCol="0" anchor="ctr"/>
          <a:lstStyle>
            <a:lvl1pPr algn="ctr">
              <a:defRPr sz="1500">
                <a:solidFill>
                  <a:schemeClr val="tx1">
                    <a:tint val="75000"/>
                  </a:schemeClr>
                </a:solidFill>
              </a:defRPr>
            </a:lvl1pPr>
          </a:lstStyle>
          <a:p>
            <a:pPr defTabSz="1148029"/>
            <a:endParaRPr lang="el-GR" smtClean="0">
              <a:solidFill>
                <a:prstClr val="black">
                  <a:tint val="75000"/>
                </a:prstClr>
              </a:solidFill>
            </a:endParaRPr>
          </a:p>
        </p:txBody>
      </p:sp>
      <p:sp>
        <p:nvSpPr>
          <p:cNvPr id="6" name="Θέση αριθμού διαφάνειας 5"/>
          <p:cNvSpPr>
            <a:spLocks noGrp="1"/>
          </p:cNvSpPr>
          <p:nvPr>
            <p:ph type="sldNum" sz="quarter" idx="4"/>
          </p:nvPr>
        </p:nvSpPr>
        <p:spPr>
          <a:xfrm>
            <a:off x="7199418" y="9310878"/>
            <a:ext cx="2343997" cy="534841"/>
          </a:xfrm>
          <a:prstGeom prst="rect">
            <a:avLst/>
          </a:prstGeom>
        </p:spPr>
        <p:txBody>
          <a:bodyPr vert="horz" lIns="114803" tIns="57401" rIns="114803" bIns="57401" rtlCol="0" anchor="ctr"/>
          <a:lstStyle>
            <a:lvl1pPr algn="r">
              <a:defRPr sz="1500">
                <a:solidFill>
                  <a:schemeClr val="tx1">
                    <a:tint val="75000"/>
                  </a:schemeClr>
                </a:solidFill>
              </a:defRPr>
            </a:lvl1pPr>
          </a:lstStyle>
          <a:p>
            <a:pPr defTabSz="1148029"/>
            <a:fld id="{DE39C0BD-1358-417A-AF68-67AE6A2D3DFD}" type="slidenum">
              <a:rPr lang="el-GR" smtClean="0">
                <a:solidFill>
                  <a:prstClr val="black">
                    <a:tint val="75000"/>
                  </a:prstClr>
                </a:solidFill>
              </a:rPr>
              <a:pPr defTabSz="1148029"/>
              <a:t>‹#›</a:t>
            </a:fld>
            <a:endParaRPr lang="el-GR" smtClean="0">
              <a:solidFill>
                <a:prstClr val="black">
                  <a:tint val="75000"/>
                </a:prstClr>
              </a:solidFill>
            </a:endParaRPr>
          </a:p>
        </p:txBody>
      </p:sp>
    </p:spTree>
    <p:extLst>
      <p:ext uri="{BB962C8B-B14F-4D97-AF65-F5344CB8AC3E}">
        <p14:creationId xmlns:p14="http://schemas.microsoft.com/office/powerpoint/2010/main" val="31095690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1148029" rtl="0" eaLnBrk="1" latinLnBrk="0" hangingPunct="1">
        <a:spcBef>
          <a:spcPct val="0"/>
        </a:spcBef>
        <a:buNone/>
        <a:defRPr sz="5500" kern="1200">
          <a:solidFill>
            <a:schemeClr val="tx1"/>
          </a:solidFill>
          <a:latin typeface="+mj-lt"/>
          <a:ea typeface="+mj-ea"/>
          <a:cs typeface="+mj-cs"/>
        </a:defRPr>
      </a:lvl1pPr>
    </p:titleStyle>
    <p:bodyStyle>
      <a:lvl1pPr marL="430511" indent="-430511" algn="l" defTabSz="1148029"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2774" indent="-358759" algn="l" defTabSz="1148029"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5037" indent="-287007" algn="l" defTabSz="1148029"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9051"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3066"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7080"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1095"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5110"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9124" indent="-287007" algn="l" defTabSz="1148029"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l-GR"/>
      </a:defPPr>
      <a:lvl1pPr marL="0" algn="l" defTabSz="1148029" rtl="0" eaLnBrk="1" latinLnBrk="0" hangingPunct="1">
        <a:defRPr sz="2300" kern="1200">
          <a:solidFill>
            <a:schemeClr val="tx1"/>
          </a:solidFill>
          <a:latin typeface="+mn-lt"/>
          <a:ea typeface="+mn-ea"/>
          <a:cs typeface="+mn-cs"/>
        </a:defRPr>
      </a:lvl1pPr>
      <a:lvl2pPr marL="574015" algn="l" defTabSz="1148029" rtl="0" eaLnBrk="1" latinLnBrk="0" hangingPunct="1">
        <a:defRPr sz="2300" kern="1200">
          <a:solidFill>
            <a:schemeClr val="tx1"/>
          </a:solidFill>
          <a:latin typeface="+mn-lt"/>
          <a:ea typeface="+mn-ea"/>
          <a:cs typeface="+mn-cs"/>
        </a:defRPr>
      </a:lvl2pPr>
      <a:lvl3pPr marL="1148029" algn="l" defTabSz="1148029" rtl="0" eaLnBrk="1" latinLnBrk="0" hangingPunct="1">
        <a:defRPr sz="2300" kern="1200">
          <a:solidFill>
            <a:schemeClr val="tx1"/>
          </a:solidFill>
          <a:latin typeface="+mn-lt"/>
          <a:ea typeface="+mn-ea"/>
          <a:cs typeface="+mn-cs"/>
        </a:defRPr>
      </a:lvl3pPr>
      <a:lvl4pPr marL="1722044" algn="l" defTabSz="1148029" rtl="0" eaLnBrk="1" latinLnBrk="0" hangingPunct="1">
        <a:defRPr sz="2300" kern="1200">
          <a:solidFill>
            <a:schemeClr val="tx1"/>
          </a:solidFill>
          <a:latin typeface="+mn-lt"/>
          <a:ea typeface="+mn-ea"/>
          <a:cs typeface="+mn-cs"/>
        </a:defRPr>
      </a:lvl4pPr>
      <a:lvl5pPr marL="2296058" algn="l" defTabSz="1148029" rtl="0" eaLnBrk="1" latinLnBrk="0" hangingPunct="1">
        <a:defRPr sz="2300" kern="1200">
          <a:solidFill>
            <a:schemeClr val="tx1"/>
          </a:solidFill>
          <a:latin typeface="+mn-lt"/>
          <a:ea typeface="+mn-ea"/>
          <a:cs typeface="+mn-cs"/>
        </a:defRPr>
      </a:lvl5pPr>
      <a:lvl6pPr marL="2870073" algn="l" defTabSz="1148029" rtl="0" eaLnBrk="1" latinLnBrk="0" hangingPunct="1">
        <a:defRPr sz="2300" kern="1200">
          <a:solidFill>
            <a:schemeClr val="tx1"/>
          </a:solidFill>
          <a:latin typeface="+mn-lt"/>
          <a:ea typeface="+mn-ea"/>
          <a:cs typeface="+mn-cs"/>
        </a:defRPr>
      </a:lvl6pPr>
      <a:lvl7pPr marL="3444088" algn="l" defTabSz="1148029" rtl="0" eaLnBrk="1" latinLnBrk="0" hangingPunct="1">
        <a:defRPr sz="2300" kern="1200">
          <a:solidFill>
            <a:schemeClr val="tx1"/>
          </a:solidFill>
          <a:latin typeface="+mn-lt"/>
          <a:ea typeface="+mn-ea"/>
          <a:cs typeface="+mn-cs"/>
        </a:defRPr>
      </a:lvl7pPr>
      <a:lvl8pPr marL="4018102" algn="l" defTabSz="1148029" rtl="0" eaLnBrk="1" latinLnBrk="0" hangingPunct="1">
        <a:defRPr sz="2300" kern="1200">
          <a:solidFill>
            <a:schemeClr val="tx1"/>
          </a:solidFill>
          <a:latin typeface="+mn-lt"/>
          <a:ea typeface="+mn-ea"/>
          <a:cs typeface="+mn-cs"/>
        </a:defRPr>
      </a:lvl8pPr>
      <a:lvl9pPr marL="4592117" algn="l" defTabSz="1148029"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2695" y="401828"/>
            <a:ext cx="9048517"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695" y="2310511"/>
            <a:ext cx="904851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8329" y="9342502"/>
            <a:ext cx="321725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02695" y="9342502"/>
            <a:ext cx="2312398"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12/21/2021</a:t>
            </a:fld>
            <a:endParaRPr lang="en-US">
              <a:solidFill>
                <a:prstClr val="black">
                  <a:tint val="75000"/>
                </a:prstClr>
              </a:solidFill>
            </a:endParaRPr>
          </a:p>
        </p:txBody>
      </p:sp>
      <p:sp>
        <p:nvSpPr>
          <p:cNvPr id="6" name="Holder 6"/>
          <p:cNvSpPr>
            <a:spLocks noGrp="1"/>
          </p:cNvSpPr>
          <p:nvPr>
            <p:ph type="sldNum" sz="quarter" idx="7"/>
          </p:nvPr>
        </p:nvSpPr>
        <p:spPr>
          <a:xfrm>
            <a:off x="7238813" y="9342502"/>
            <a:ext cx="231239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9429499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esmo.org/Guidelines/ESMO-Guidelines-Methodology" TargetMode="External"/><Relationship Id="rId2" Type="http://schemas.openxmlformats.org/officeDocument/2006/relationships/slide" Target="slide19.xml"/><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clinicalguidelines@esmo.org" TargetMode="External"/><Relationship Id="rId2" Type="http://schemas.openxmlformats.org/officeDocument/2006/relationships/slide" Target="slide3.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hyperlink" Target="https://doi.org/10.1016/j.annonc.2021.08.1995"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7.xml"/><Relationship Id="rId1" Type="http://schemas.openxmlformats.org/officeDocument/2006/relationships/slideLayout" Target="../slideLayouts/slideLayout23.xml"/><Relationship Id="rId5" Type="http://schemas.openxmlformats.org/officeDocument/2006/relationships/hyperlink" Target="https://doi.org/10.1016/j.annonc.2021.08.1995" TargetMode="Externa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https://doi.org/10.1016/j.annonc.2021.08.1995" TargetMode="Externa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16/j.annonc.2021.08.1995" TargetMode="External"/><Relationship Id="rId2" Type="http://schemas.openxmlformats.org/officeDocument/2006/relationships/slide" Target="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doi.org/10.1016/j.annonc.2021.08.1995" TargetMode="External"/><Relationship Id="rId1" Type="http://schemas.openxmlformats.org/officeDocument/2006/relationships/slideLayout" Target="../slideLayouts/slideLayout23.xml"/><Relationship Id="rId5" Type="http://schemas.openxmlformats.org/officeDocument/2006/relationships/slide" Target="slide18.xml"/><Relationship Id="rId4" Type="http://schemas.openxmlformats.org/officeDocument/2006/relationships/slide" Target="slide17.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annonc.2021.08.1995" TargetMode="External"/><Relationship Id="rId2" Type="http://schemas.openxmlformats.org/officeDocument/2006/relationships/slide" Target="slide18.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16/j.annonc.2021.08.1995" TargetMode="External"/><Relationship Id="rId2" Type="http://schemas.openxmlformats.org/officeDocument/2006/relationships/slide" Target="slide18.xml"/><Relationship Id="rId1" Type="http://schemas.openxmlformats.org/officeDocument/2006/relationships/slideLayout" Target="../slideLayouts/slideLayout23.xml"/><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23.xml"/><Relationship Id="rId4" Type="http://schemas.openxmlformats.org/officeDocument/2006/relationships/hyperlink" Target="https://doi.org/10.1016/j.annonc.2021.08.1995"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annonc.2021.08.1995" TargetMode="External"/><Relationship Id="rId2" Type="http://schemas.openxmlformats.org/officeDocument/2006/relationships/slide" Target="slide19.xml"/><Relationship Id="rId1" Type="http://schemas.openxmlformats.org/officeDocument/2006/relationships/slideLayout" Target="../slideLayouts/slideLayout23.xml"/><Relationship Id="rId5" Type="http://schemas.openxmlformats.org/officeDocument/2006/relationships/slide" Target="slide17.xml"/><Relationship Id="rId4" Type="http://schemas.openxmlformats.org/officeDocument/2006/relationships/slide" Target="slide18.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6/j.annonc.2021.08.1995" TargetMode="External"/><Relationship Id="rId2" Type="http://schemas.openxmlformats.org/officeDocument/2006/relationships/slide" Target="slide19.xml"/><Relationship Id="rId1" Type="http://schemas.openxmlformats.org/officeDocument/2006/relationships/slideLayout" Target="../slideLayouts/slideLayout23.xml"/><Relationship Id="rId4" Type="http://schemas.openxmlformats.org/officeDocument/2006/relationships/slide" Target="slide17.xml"/></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mailto:clinicalguidelines@esmo.org" TargetMode="Externa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mailto:journals.permissions@oup.com" TargetMode="External"/></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9.xml"/><Relationship Id="rId1" Type="http://schemas.openxmlformats.org/officeDocument/2006/relationships/slideLayout" Target="../slideLayouts/slideLayout23.xml"/><Relationship Id="rId4" Type="http://schemas.openxmlformats.org/officeDocument/2006/relationships/hyperlink" Target="https://doi.org/10.1016/j.annonc.2021.08.1995"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16/j.annonc.2021.08.1995" TargetMode="External"/><Relationship Id="rId2" Type="http://schemas.openxmlformats.org/officeDocument/2006/relationships/hyperlink" Target="http://www.esmo.org/Guidelines/ESMO-Guidelines-Methodology" TargetMode="Externa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hyperlink" Target="https://doi.org/10.1016/j.annonc.2021.08.1995" TargetMode="Externa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hyperlink" Target="https://doi.org/10.1016/j.annonc.2021.08.1995" TargetMode="Externa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8" Type="http://schemas.openxmlformats.org/officeDocument/2006/relationships/hyperlink" Target="http://refhub.elsevier.com/S0923-7534(21)04280-0/sref6" TargetMode="External"/><Relationship Id="rId13" Type="http://schemas.openxmlformats.org/officeDocument/2006/relationships/hyperlink" Target="http://refhub.elsevier.com/S0923-7534(21)04280-0/sref11" TargetMode="External"/><Relationship Id="rId18" Type="http://schemas.openxmlformats.org/officeDocument/2006/relationships/hyperlink" Target="http://refhub.elsevier.com/S0923-7534(21)04280-0/sref16" TargetMode="External"/><Relationship Id="rId3" Type="http://schemas.openxmlformats.org/officeDocument/2006/relationships/hyperlink" Target="http://refhub.elsevier.com/S0923-7534(21)04280-0/sref1" TargetMode="External"/><Relationship Id="rId21" Type="http://schemas.openxmlformats.org/officeDocument/2006/relationships/hyperlink" Target="http://refhub.elsevier.com/S0923-7534(21)04280-0/sref19" TargetMode="External"/><Relationship Id="rId7" Type="http://schemas.openxmlformats.org/officeDocument/2006/relationships/hyperlink" Target="http://refhub.elsevier.com/S0923-7534(21)04280-0/sref5" TargetMode="External"/><Relationship Id="rId12" Type="http://schemas.openxmlformats.org/officeDocument/2006/relationships/hyperlink" Target="http://refhub.elsevier.com/S0923-7534(21)04280-0/sref10" TargetMode="External"/><Relationship Id="rId17" Type="http://schemas.openxmlformats.org/officeDocument/2006/relationships/hyperlink" Target="http://refhub.elsevier.com/S0923-7534(21)04280-0/sref15" TargetMode="External"/><Relationship Id="rId2" Type="http://schemas.openxmlformats.org/officeDocument/2006/relationships/hyperlink" Target="https://doi.org/10.1016/j.annonc.2021.08.1995" TargetMode="External"/><Relationship Id="rId16" Type="http://schemas.openxmlformats.org/officeDocument/2006/relationships/hyperlink" Target="http://refhub.elsevier.com/S0923-7534(21)04280-0/sref14" TargetMode="External"/><Relationship Id="rId20" Type="http://schemas.openxmlformats.org/officeDocument/2006/relationships/hyperlink" Target="http://refhub.elsevier.com/S0923-7534(21)04280-0/sref18" TargetMode="External"/><Relationship Id="rId1" Type="http://schemas.openxmlformats.org/officeDocument/2006/relationships/slideLayout" Target="../slideLayouts/slideLayout23.xml"/><Relationship Id="rId6" Type="http://schemas.openxmlformats.org/officeDocument/2006/relationships/hyperlink" Target="http://refhub.elsevier.com/S0923-7534(21)04280-0/sref4" TargetMode="External"/><Relationship Id="rId11" Type="http://schemas.openxmlformats.org/officeDocument/2006/relationships/hyperlink" Target="http://refhub.elsevier.com/S0923-7534(21)04280-0/sref9" TargetMode="External"/><Relationship Id="rId5" Type="http://schemas.openxmlformats.org/officeDocument/2006/relationships/hyperlink" Target="http://refhub.elsevier.com/S0923-7534(21)04280-0/sref3" TargetMode="External"/><Relationship Id="rId15" Type="http://schemas.openxmlformats.org/officeDocument/2006/relationships/hyperlink" Target="http://www.iccr-cancer.org/datasets/published-datasets/soft-tissue-bone" TargetMode="External"/><Relationship Id="rId23" Type="http://schemas.openxmlformats.org/officeDocument/2006/relationships/hyperlink" Target="http://refhub.elsevier.com/S0923-7534(21)04280-0/sref21" TargetMode="External"/><Relationship Id="rId10" Type="http://schemas.openxmlformats.org/officeDocument/2006/relationships/hyperlink" Target="http://refhub.elsevier.com/S0923-7534(21)04280-0/sref8" TargetMode="External"/><Relationship Id="rId19" Type="http://schemas.openxmlformats.org/officeDocument/2006/relationships/hyperlink" Target="http://refhub.elsevier.com/S0923-7534(21)04280-0/sref17" TargetMode="External"/><Relationship Id="rId4" Type="http://schemas.openxmlformats.org/officeDocument/2006/relationships/hyperlink" Target="http://refhub.elsevier.com/S0923-7534(21)04280-0/sref2" TargetMode="External"/><Relationship Id="rId9" Type="http://schemas.openxmlformats.org/officeDocument/2006/relationships/hyperlink" Target="http://refhub.elsevier.com/S0923-7534(21)04280-0/sref7" TargetMode="External"/><Relationship Id="rId14" Type="http://schemas.openxmlformats.org/officeDocument/2006/relationships/hyperlink" Target="http://refhub.elsevier.com/S0923-7534(21)04280-0/sref12" TargetMode="External"/><Relationship Id="rId22" Type="http://schemas.openxmlformats.org/officeDocument/2006/relationships/hyperlink" Target="http://refhub.elsevier.com/S0923-7534(21)04280-0/sref20" TargetMode="External"/></Relationships>
</file>

<file path=ppt/slides/_rels/slide35.xml.rels><?xml version="1.0" encoding="UTF-8" standalone="yes"?>
<Relationships xmlns="http://schemas.openxmlformats.org/package/2006/relationships"><Relationship Id="rId13" Type="http://schemas.openxmlformats.org/officeDocument/2006/relationships/hyperlink" Target="http://refhub.elsevier.com/S0923-7534(21)04280-0/sref33" TargetMode="External"/><Relationship Id="rId18" Type="http://schemas.openxmlformats.org/officeDocument/2006/relationships/hyperlink" Target="http://refhub.elsevier.com/S0923-7534(21)04280-0/sref38" TargetMode="External"/><Relationship Id="rId26" Type="http://schemas.openxmlformats.org/officeDocument/2006/relationships/hyperlink" Target="http://refhub.elsevier.com/S0923-7534(21)04280-0/sref46" TargetMode="External"/><Relationship Id="rId39" Type="http://schemas.openxmlformats.org/officeDocument/2006/relationships/hyperlink" Target="http://refhub.elsevier.com/S0923-7534(21)04280-0/sref59" TargetMode="External"/><Relationship Id="rId21" Type="http://schemas.openxmlformats.org/officeDocument/2006/relationships/hyperlink" Target="http://refhub.elsevier.com/S0923-7534(21)04280-0/sref41" TargetMode="External"/><Relationship Id="rId34" Type="http://schemas.openxmlformats.org/officeDocument/2006/relationships/hyperlink" Target="http://refhub.elsevier.com/S0923-7534(21)04280-0/sref54" TargetMode="External"/><Relationship Id="rId7" Type="http://schemas.openxmlformats.org/officeDocument/2006/relationships/hyperlink" Target="http://refhub.elsevier.com/S0923-7534(21)04280-0/sref27" TargetMode="External"/><Relationship Id="rId12" Type="http://schemas.openxmlformats.org/officeDocument/2006/relationships/hyperlink" Target="http://refhub.elsevier.com/S0923-7534(21)04280-0/sref32" TargetMode="External"/><Relationship Id="rId17" Type="http://schemas.openxmlformats.org/officeDocument/2006/relationships/hyperlink" Target="http://refhub.elsevier.com/S0923-7534(21)04280-0/sref37" TargetMode="External"/><Relationship Id="rId25" Type="http://schemas.openxmlformats.org/officeDocument/2006/relationships/hyperlink" Target="http://refhub.elsevier.com/S0923-7534(21)04280-0/sref45" TargetMode="External"/><Relationship Id="rId33" Type="http://schemas.openxmlformats.org/officeDocument/2006/relationships/hyperlink" Target="http://refhub.elsevier.com/S0923-7534(21)04280-0/sref53" TargetMode="External"/><Relationship Id="rId38" Type="http://schemas.openxmlformats.org/officeDocument/2006/relationships/hyperlink" Target="http://refhub.elsevier.com/S0923-7534(21)04280-0/sref58" TargetMode="External"/><Relationship Id="rId2" Type="http://schemas.openxmlformats.org/officeDocument/2006/relationships/hyperlink" Target="http://refhub.elsevier.com/S0923-7534(21)04280-0/sref22" TargetMode="External"/><Relationship Id="rId16" Type="http://schemas.openxmlformats.org/officeDocument/2006/relationships/hyperlink" Target="http://refhub.elsevier.com/S0923-7534(21)04280-0/sref36" TargetMode="External"/><Relationship Id="rId20" Type="http://schemas.openxmlformats.org/officeDocument/2006/relationships/hyperlink" Target="http://refhub.elsevier.com/S0923-7534(21)04280-0/sref40" TargetMode="External"/><Relationship Id="rId29" Type="http://schemas.openxmlformats.org/officeDocument/2006/relationships/hyperlink" Target="http://refhub.elsevier.com/S0923-7534(21)04280-0/sref49" TargetMode="External"/><Relationship Id="rId1" Type="http://schemas.openxmlformats.org/officeDocument/2006/relationships/slideLayout" Target="../slideLayouts/slideLayout23.xml"/><Relationship Id="rId6" Type="http://schemas.openxmlformats.org/officeDocument/2006/relationships/hyperlink" Target="http://refhub.elsevier.com/S0923-7534(21)04280-0/sref26" TargetMode="External"/><Relationship Id="rId11" Type="http://schemas.openxmlformats.org/officeDocument/2006/relationships/hyperlink" Target="http://refhub.elsevier.com/S0923-7534(21)04280-0/sref31" TargetMode="External"/><Relationship Id="rId24" Type="http://schemas.openxmlformats.org/officeDocument/2006/relationships/hyperlink" Target="http://refhub.elsevier.com/S0923-7534(21)04280-0/sref44" TargetMode="External"/><Relationship Id="rId32" Type="http://schemas.openxmlformats.org/officeDocument/2006/relationships/hyperlink" Target="http://refhub.elsevier.com/S0923-7534(21)04280-0/sref52" TargetMode="External"/><Relationship Id="rId37" Type="http://schemas.openxmlformats.org/officeDocument/2006/relationships/hyperlink" Target="http://refhub.elsevier.com/S0923-7534(21)04280-0/sref57" TargetMode="External"/><Relationship Id="rId40" Type="http://schemas.openxmlformats.org/officeDocument/2006/relationships/hyperlink" Target="https://doi.org/10.1016/j.annonc.2021.08.1995" TargetMode="External"/><Relationship Id="rId5" Type="http://schemas.openxmlformats.org/officeDocument/2006/relationships/hyperlink" Target="http://refhub.elsevier.com/S0923-7534(21)04280-0/sref25" TargetMode="External"/><Relationship Id="rId15" Type="http://schemas.openxmlformats.org/officeDocument/2006/relationships/hyperlink" Target="http://refhub.elsevier.com/S0923-7534(21)04280-0/sref35" TargetMode="External"/><Relationship Id="rId23" Type="http://schemas.openxmlformats.org/officeDocument/2006/relationships/hyperlink" Target="http://refhub.elsevier.com/S0923-7534(21)04280-0/sref43" TargetMode="External"/><Relationship Id="rId28" Type="http://schemas.openxmlformats.org/officeDocument/2006/relationships/hyperlink" Target="http://refhub.elsevier.com/S0923-7534(21)04280-0/sref48" TargetMode="External"/><Relationship Id="rId36" Type="http://schemas.openxmlformats.org/officeDocument/2006/relationships/hyperlink" Target="http://refhub.elsevier.com/S0923-7534(21)04280-0/sref56" TargetMode="External"/><Relationship Id="rId10" Type="http://schemas.openxmlformats.org/officeDocument/2006/relationships/hyperlink" Target="http://refhub.elsevier.com/S0923-7534(21)04280-0/sref30" TargetMode="External"/><Relationship Id="rId19" Type="http://schemas.openxmlformats.org/officeDocument/2006/relationships/hyperlink" Target="http://refhub.elsevier.com/S0923-7534(21)04280-0/sref39" TargetMode="External"/><Relationship Id="rId31" Type="http://schemas.openxmlformats.org/officeDocument/2006/relationships/hyperlink" Target="http://refhub.elsevier.com/S0923-7534(21)04280-0/sref51" TargetMode="External"/><Relationship Id="rId4" Type="http://schemas.openxmlformats.org/officeDocument/2006/relationships/hyperlink" Target="http://refhub.elsevier.com/S0923-7534(21)04280-0/sref24" TargetMode="External"/><Relationship Id="rId9" Type="http://schemas.openxmlformats.org/officeDocument/2006/relationships/hyperlink" Target="http://refhub.elsevier.com/S0923-7534(21)04280-0/sref29" TargetMode="External"/><Relationship Id="rId14" Type="http://schemas.openxmlformats.org/officeDocument/2006/relationships/hyperlink" Target="http://refhub.elsevier.com/S0923-7534(21)04280-0/sref34" TargetMode="External"/><Relationship Id="rId22" Type="http://schemas.openxmlformats.org/officeDocument/2006/relationships/hyperlink" Target="http://refhub.elsevier.com/S0923-7534(21)04280-0/sref42" TargetMode="External"/><Relationship Id="rId27" Type="http://schemas.openxmlformats.org/officeDocument/2006/relationships/hyperlink" Target="http://refhub.elsevier.com/S0923-7534(21)04280-0/sref47" TargetMode="External"/><Relationship Id="rId30" Type="http://schemas.openxmlformats.org/officeDocument/2006/relationships/hyperlink" Target="http://refhub.elsevier.com/S0923-7534(21)04280-0/sref50" TargetMode="External"/><Relationship Id="rId35" Type="http://schemas.openxmlformats.org/officeDocument/2006/relationships/hyperlink" Target="http://refhub.elsevier.com/S0923-7534(21)04280-0/sref55" TargetMode="External"/><Relationship Id="rId8" Type="http://schemas.openxmlformats.org/officeDocument/2006/relationships/hyperlink" Target="http://refhub.elsevier.com/S0923-7534(21)04280-0/sref28" TargetMode="External"/><Relationship Id="rId3" Type="http://schemas.openxmlformats.org/officeDocument/2006/relationships/hyperlink" Target="http://refhub.elsevier.com/S0923-7534(21)04280-0/sref23" TargetMode="External"/></Relationships>
</file>

<file path=ppt/slides/_rels/slide36.xml.rels><?xml version="1.0" encoding="UTF-8" standalone="yes"?>
<Relationships xmlns="http://schemas.openxmlformats.org/package/2006/relationships"><Relationship Id="rId13" Type="http://schemas.openxmlformats.org/officeDocument/2006/relationships/hyperlink" Target="http://refhub.elsevier.com/S0923-7534(21)04280-0/sref71" TargetMode="External"/><Relationship Id="rId18" Type="http://schemas.openxmlformats.org/officeDocument/2006/relationships/hyperlink" Target="http://refhub.elsevier.com/S0923-7534(21)04280-0/sref76" TargetMode="External"/><Relationship Id="rId26" Type="http://schemas.openxmlformats.org/officeDocument/2006/relationships/hyperlink" Target="http://refhub.elsevier.com/S0923-7534(21)04280-0/sref83" TargetMode="External"/><Relationship Id="rId39" Type="http://schemas.openxmlformats.org/officeDocument/2006/relationships/hyperlink" Target="http://refhub.elsevier.com/S0923-7534(21)04280-0/sref96" TargetMode="External"/><Relationship Id="rId21" Type="http://schemas.openxmlformats.org/officeDocument/2006/relationships/hyperlink" Target="http://refhub.elsevier.com/S0923-7534(21)04280-0/sref79" TargetMode="External"/><Relationship Id="rId34" Type="http://schemas.openxmlformats.org/officeDocument/2006/relationships/hyperlink" Target="http://refhub.elsevier.com/S0923-7534(21)04280-0/sref91" TargetMode="External"/><Relationship Id="rId42" Type="http://schemas.openxmlformats.org/officeDocument/2006/relationships/hyperlink" Target="http://refhub.elsevier.com/S0923-7534(21)04280-0/sref99" TargetMode="External"/><Relationship Id="rId7" Type="http://schemas.openxmlformats.org/officeDocument/2006/relationships/hyperlink" Target="http://refhub.elsevier.com/S0923-7534(21)04280-0/sref65" TargetMode="External"/><Relationship Id="rId2" Type="http://schemas.openxmlformats.org/officeDocument/2006/relationships/hyperlink" Target="http://refhub.elsevier.com/S0923-7534(21)04280-0/sref60" TargetMode="External"/><Relationship Id="rId16" Type="http://schemas.openxmlformats.org/officeDocument/2006/relationships/hyperlink" Target="http://refhub.elsevier.com/S0923-7534(21)04280-0/sref74" TargetMode="External"/><Relationship Id="rId20" Type="http://schemas.openxmlformats.org/officeDocument/2006/relationships/hyperlink" Target="http://refhub.elsevier.com/S0923-7534(21)04280-0/sref78" TargetMode="External"/><Relationship Id="rId29" Type="http://schemas.openxmlformats.org/officeDocument/2006/relationships/hyperlink" Target="http://refhub.elsevier.com/S0923-7534(21)04280-0/sref86" TargetMode="External"/><Relationship Id="rId41" Type="http://schemas.openxmlformats.org/officeDocument/2006/relationships/hyperlink" Target="http://refhub.elsevier.com/S0923-7534(21)04280-0/sref98" TargetMode="External"/><Relationship Id="rId1" Type="http://schemas.openxmlformats.org/officeDocument/2006/relationships/slideLayout" Target="../slideLayouts/slideLayout23.xml"/><Relationship Id="rId6" Type="http://schemas.openxmlformats.org/officeDocument/2006/relationships/hyperlink" Target="http://refhub.elsevier.com/S0923-7534(21)04280-0/sref64" TargetMode="External"/><Relationship Id="rId11" Type="http://schemas.openxmlformats.org/officeDocument/2006/relationships/hyperlink" Target="http://refhub.elsevier.com/S0923-7534(21)04280-0/sref69" TargetMode="External"/><Relationship Id="rId24" Type="http://schemas.openxmlformats.org/officeDocument/2006/relationships/hyperlink" Target="http://refhub.elsevier.com/S0923-7534(21)04280-0/sref81" TargetMode="External"/><Relationship Id="rId32" Type="http://schemas.openxmlformats.org/officeDocument/2006/relationships/hyperlink" Target="http://refhub.elsevier.com/S0923-7534(21)04280-0/sref89" TargetMode="External"/><Relationship Id="rId37" Type="http://schemas.openxmlformats.org/officeDocument/2006/relationships/hyperlink" Target="http://refhub.elsevier.com/S0923-7534(21)04280-0/sref94" TargetMode="External"/><Relationship Id="rId40" Type="http://schemas.openxmlformats.org/officeDocument/2006/relationships/hyperlink" Target="http://refhub.elsevier.com/S0923-7534(21)04280-0/sref97" TargetMode="External"/><Relationship Id="rId5" Type="http://schemas.openxmlformats.org/officeDocument/2006/relationships/hyperlink" Target="http://refhub.elsevier.com/S0923-7534(21)04280-0/sref63" TargetMode="External"/><Relationship Id="rId15" Type="http://schemas.openxmlformats.org/officeDocument/2006/relationships/hyperlink" Target="http://refhub.elsevier.com/S0923-7534(21)04280-0/sref73" TargetMode="External"/><Relationship Id="rId23" Type="http://schemas.openxmlformats.org/officeDocument/2006/relationships/hyperlink" Target="https://doi.org/10.1016/j.annonc.2021.08.1995" TargetMode="External"/><Relationship Id="rId28" Type="http://schemas.openxmlformats.org/officeDocument/2006/relationships/hyperlink" Target="http://refhub.elsevier.com/S0923-7534(21)04280-0/sref85" TargetMode="External"/><Relationship Id="rId36" Type="http://schemas.openxmlformats.org/officeDocument/2006/relationships/hyperlink" Target="http://refhub.elsevier.com/S0923-7534(21)04280-0/sref93" TargetMode="External"/><Relationship Id="rId10" Type="http://schemas.openxmlformats.org/officeDocument/2006/relationships/hyperlink" Target="http://refhub.elsevier.com/S0923-7534(21)04280-0/sref68" TargetMode="External"/><Relationship Id="rId19" Type="http://schemas.openxmlformats.org/officeDocument/2006/relationships/hyperlink" Target="http://refhub.elsevier.com/S0923-7534(21)04280-0/sref77" TargetMode="External"/><Relationship Id="rId31" Type="http://schemas.openxmlformats.org/officeDocument/2006/relationships/hyperlink" Target="http://refhub.elsevier.com/S0923-7534(21)04280-0/sref88" TargetMode="External"/><Relationship Id="rId4" Type="http://schemas.openxmlformats.org/officeDocument/2006/relationships/hyperlink" Target="http://refhub.elsevier.com/S0923-7534(21)04280-0/sref62" TargetMode="External"/><Relationship Id="rId9" Type="http://schemas.openxmlformats.org/officeDocument/2006/relationships/hyperlink" Target="http://refhub.elsevier.com/S0923-7534(21)04280-0/sref67" TargetMode="External"/><Relationship Id="rId14" Type="http://schemas.openxmlformats.org/officeDocument/2006/relationships/hyperlink" Target="http://refhub.elsevier.com/S0923-7534(21)04280-0/sref72" TargetMode="External"/><Relationship Id="rId22" Type="http://schemas.openxmlformats.org/officeDocument/2006/relationships/hyperlink" Target="http://refhub.elsevier.com/S0923-7534(21)04280-0/sref80" TargetMode="External"/><Relationship Id="rId27" Type="http://schemas.openxmlformats.org/officeDocument/2006/relationships/hyperlink" Target="http://refhub.elsevier.com/S0923-7534(21)04280-0/sref84" TargetMode="External"/><Relationship Id="rId30" Type="http://schemas.openxmlformats.org/officeDocument/2006/relationships/hyperlink" Target="http://refhub.elsevier.com/S0923-7534(21)04280-0/sref87" TargetMode="External"/><Relationship Id="rId35" Type="http://schemas.openxmlformats.org/officeDocument/2006/relationships/hyperlink" Target="http://refhub.elsevier.com/S0923-7534(21)04280-0/sref92" TargetMode="External"/><Relationship Id="rId43" Type="http://schemas.openxmlformats.org/officeDocument/2006/relationships/hyperlink" Target="http://refhub.elsevier.com/S0923-7534(21)04280-0/sref100" TargetMode="External"/><Relationship Id="rId8" Type="http://schemas.openxmlformats.org/officeDocument/2006/relationships/hyperlink" Target="http://refhub.elsevier.com/S0923-7534(21)04280-0/sref66" TargetMode="External"/><Relationship Id="rId3" Type="http://schemas.openxmlformats.org/officeDocument/2006/relationships/hyperlink" Target="http://refhub.elsevier.com/S0923-7534(21)04280-0/sref61" TargetMode="External"/><Relationship Id="rId12" Type="http://schemas.openxmlformats.org/officeDocument/2006/relationships/hyperlink" Target="http://refhub.elsevier.com/S0923-7534(21)04280-0/sref70" TargetMode="External"/><Relationship Id="rId17" Type="http://schemas.openxmlformats.org/officeDocument/2006/relationships/hyperlink" Target="http://refhub.elsevier.com/S0923-7534(21)04280-0/sref75" TargetMode="External"/><Relationship Id="rId25" Type="http://schemas.openxmlformats.org/officeDocument/2006/relationships/hyperlink" Target="http://refhub.elsevier.com/S0923-7534(21)04280-0/sref82" TargetMode="External"/><Relationship Id="rId33" Type="http://schemas.openxmlformats.org/officeDocument/2006/relationships/hyperlink" Target="http://refhub.elsevier.com/S0923-7534(21)04280-0/sref90" TargetMode="External"/><Relationship Id="rId38" Type="http://schemas.openxmlformats.org/officeDocument/2006/relationships/hyperlink" Target="http://refhub.elsevier.com/S0923-7534(21)04280-0/sref95"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3.xml"/><Relationship Id="rId5" Type="http://schemas.openxmlformats.org/officeDocument/2006/relationships/slide" Target="slide18.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8.xml"/><Relationship Id="rId1" Type="http://schemas.openxmlformats.org/officeDocument/2006/relationships/slideLayout" Target="../slideLayouts/slideLayout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92759" y="1963979"/>
            <a:ext cx="8538845" cy="2153314"/>
          </a:xfrm>
        </p:spPr>
        <p:txBody>
          <a:bodyPr>
            <a:normAutofit/>
          </a:bodyPr>
          <a:lstStyle/>
          <a:p>
            <a:r>
              <a:rPr lang="el-GR" dirty="0" err="1" smtClean="0"/>
              <a:t>Σταδιοποίηση</a:t>
            </a:r>
            <a:r>
              <a:rPr lang="el-GR" dirty="0" smtClean="0"/>
              <a:t> και πρόγνωση </a:t>
            </a:r>
            <a:r>
              <a:rPr lang="el-GR" smtClean="0"/>
              <a:t>στα σαρκώματα</a:t>
            </a:r>
            <a:endParaRPr lang="el-GR" dirty="0"/>
          </a:p>
        </p:txBody>
      </p:sp>
      <p:sp>
        <p:nvSpPr>
          <p:cNvPr id="3" name="Υπότιτλος 2"/>
          <p:cNvSpPr>
            <a:spLocks noGrp="1"/>
          </p:cNvSpPr>
          <p:nvPr>
            <p:ph type="subTitle" idx="1"/>
          </p:nvPr>
        </p:nvSpPr>
        <p:spPr/>
        <p:txBody>
          <a:bodyPr/>
          <a:lstStyle/>
          <a:p>
            <a:r>
              <a:rPr lang="el-GR" dirty="0" smtClean="0"/>
              <a:t>Αναστάσιος </a:t>
            </a:r>
            <a:r>
              <a:rPr lang="el-GR" dirty="0" err="1" smtClean="0"/>
              <a:t>Κυριαζόγλου</a:t>
            </a:r>
            <a:r>
              <a:rPr lang="el-GR" dirty="0" smtClean="0"/>
              <a:t> </a:t>
            </a:r>
            <a:r>
              <a:rPr lang="en-US" dirty="0" err="1" smtClean="0"/>
              <a:t>MD,PhD</a:t>
            </a:r>
            <a:endParaRPr lang="en-US" dirty="0" smtClean="0"/>
          </a:p>
          <a:p>
            <a:r>
              <a:rPr lang="el-GR" dirty="0" smtClean="0"/>
              <a:t>Β’ ΠΠΚ, </a:t>
            </a:r>
            <a:r>
              <a:rPr lang="el-GR" dirty="0" err="1" smtClean="0"/>
              <a:t>Αττικόν</a:t>
            </a:r>
            <a:r>
              <a:rPr lang="el-GR" dirty="0" smtClean="0"/>
              <a:t> ΠΓΝ</a:t>
            </a:r>
            <a:endParaRPr lang="el-GR" dirty="0"/>
          </a:p>
        </p:txBody>
      </p:sp>
    </p:spTree>
    <p:extLst>
      <p:ext uri="{BB962C8B-B14F-4D97-AF65-F5344CB8AC3E}">
        <p14:creationId xmlns:p14="http://schemas.microsoft.com/office/powerpoint/2010/main" val="130785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28671" y="4596510"/>
            <a:ext cx="1592580" cy="106680"/>
            <a:chOff x="2628671" y="4596510"/>
            <a:chExt cx="1592580" cy="106680"/>
          </a:xfrm>
        </p:grpSpPr>
        <p:sp>
          <p:nvSpPr>
            <p:cNvPr id="3" name="object 3"/>
            <p:cNvSpPr/>
            <p:nvPr/>
          </p:nvSpPr>
          <p:spPr>
            <a:xfrm>
              <a:off x="2673007" y="4649673"/>
              <a:ext cx="1548130" cy="0"/>
            </a:xfrm>
            <a:custGeom>
              <a:avLst/>
              <a:gdLst/>
              <a:ahLst/>
              <a:cxnLst/>
              <a:rect l="l" t="t" r="r" b="b"/>
              <a:pathLst>
                <a:path w="1548129">
                  <a:moveTo>
                    <a:pt x="0" y="0"/>
                  </a:moveTo>
                  <a:lnTo>
                    <a:pt x="1547952" y="0"/>
                  </a:lnTo>
                </a:path>
              </a:pathLst>
            </a:custGeom>
            <a:ln w="19050">
              <a:solidFill>
                <a:srgbClr val="09522A"/>
              </a:solidFill>
              <a:prstDash val="sysDash"/>
            </a:ln>
          </p:spPr>
          <p:txBody>
            <a:bodyPr wrap="square" lIns="0" tIns="0" rIns="0" bIns="0" rtlCol="0"/>
            <a:lstStyle/>
            <a:p>
              <a:endParaRPr/>
            </a:p>
          </p:txBody>
        </p:sp>
        <p:sp>
          <p:nvSpPr>
            <p:cNvPr id="4" name="object 4"/>
            <p:cNvSpPr/>
            <p:nvPr/>
          </p:nvSpPr>
          <p:spPr>
            <a:xfrm>
              <a:off x="2628671" y="4596510"/>
              <a:ext cx="57785" cy="106680"/>
            </a:xfrm>
            <a:custGeom>
              <a:avLst/>
              <a:gdLst/>
              <a:ahLst/>
              <a:cxnLst/>
              <a:rect l="l" t="t" r="r" b="b"/>
              <a:pathLst>
                <a:path w="57785" h="106679">
                  <a:moveTo>
                    <a:pt x="57188" y="106337"/>
                  </a:moveTo>
                  <a:lnTo>
                    <a:pt x="57188" y="0"/>
                  </a:lnTo>
                  <a:lnTo>
                    <a:pt x="0" y="53162"/>
                  </a:lnTo>
                  <a:lnTo>
                    <a:pt x="57188" y="106337"/>
                  </a:lnTo>
                  <a:close/>
                </a:path>
              </a:pathLst>
            </a:custGeom>
            <a:solidFill>
              <a:srgbClr val="09522A"/>
            </a:solidFill>
          </p:spPr>
          <p:txBody>
            <a:bodyPr wrap="square" lIns="0" tIns="0" rIns="0" bIns="0" rtlCol="0"/>
            <a:lstStyle/>
            <a:p>
              <a:endParaRPr/>
            </a:p>
          </p:txBody>
        </p:sp>
      </p:grpSp>
      <p:grpSp>
        <p:nvGrpSpPr>
          <p:cNvPr id="5" name="object 5"/>
          <p:cNvGrpSpPr/>
          <p:nvPr/>
        </p:nvGrpSpPr>
        <p:grpSpPr>
          <a:xfrm>
            <a:off x="3400768" y="1202296"/>
            <a:ext cx="106680" cy="205104"/>
            <a:chOff x="3400768" y="1202296"/>
            <a:chExt cx="106680" cy="205104"/>
          </a:xfrm>
        </p:grpSpPr>
        <p:sp>
          <p:nvSpPr>
            <p:cNvPr id="6" name="object 6"/>
            <p:cNvSpPr/>
            <p:nvPr/>
          </p:nvSpPr>
          <p:spPr>
            <a:xfrm>
              <a:off x="3453942" y="1202296"/>
              <a:ext cx="0" cy="160655"/>
            </a:xfrm>
            <a:custGeom>
              <a:avLst/>
              <a:gdLst/>
              <a:ahLst/>
              <a:cxnLst/>
              <a:rect l="l" t="t" r="r" b="b"/>
              <a:pathLst>
                <a:path h="160655">
                  <a:moveTo>
                    <a:pt x="0" y="0"/>
                  </a:moveTo>
                  <a:lnTo>
                    <a:pt x="0" y="160197"/>
                  </a:lnTo>
                </a:path>
              </a:pathLst>
            </a:custGeom>
            <a:ln w="19050">
              <a:solidFill>
                <a:srgbClr val="811950"/>
              </a:solidFill>
            </a:ln>
          </p:spPr>
          <p:txBody>
            <a:bodyPr wrap="square" lIns="0" tIns="0" rIns="0" bIns="0" rtlCol="0"/>
            <a:lstStyle/>
            <a:p>
              <a:endParaRPr/>
            </a:p>
          </p:txBody>
        </p:sp>
        <p:sp>
          <p:nvSpPr>
            <p:cNvPr id="7" name="object 7"/>
            <p:cNvSpPr/>
            <p:nvPr/>
          </p:nvSpPr>
          <p:spPr>
            <a:xfrm>
              <a:off x="3400768" y="1349628"/>
              <a:ext cx="106680" cy="57785"/>
            </a:xfrm>
            <a:custGeom>
              <a:avLst/>
              <a:gdLst/>
              <a:ahLst/>
              <a:cxnLst/>
              <a:rect l="l" t="t" r="r" b="b"/>
              <a:pathLst>
                <a:path w="106679" h="57784">
                  <a:moveTo>
                    <a:pt x="106337" y="0"/>
                  </a:moveTo>
                  <a:lnTo>
                    <a:pt x="0" y="0"/>
                  </a:lnTo>
                  <a:lnTo>
                    <a:pt x="53174" y="57188"/>
                  </a:lnTo>
                  <a:lnTo>
                    <a:pt x="106337" y="0"/>
                  </a:lnTo>
                  <a:close/>
                </a:path>
              </a:pathLst>
            </a:custGeom>
            <a:solidFill>
              <a:srgbClr val="811950"/>
            </a:solidFill>
          </p:spPr>
          <p:txBody>
            <a:bodyPr wrap="square" lIns="0" tIns="0" rIns="0" bIns="0" rtlCol="0"/>
            <a:lstStyle/>
            <a:p>
              <a:endParaRPr/>
            </a:p>
          </p:txBody>
        </p:sp>
      </p:grpSp>
      <p:sp>
        <p:nvSpPr>
          <p:cNvPr id="8" name="object 8"/>
          <p:cNvSpPr/>
          <p:nvPr/>
        </p:nvSpPr>
        <p:spPr>
          <a:xfrm>
            <a:off x="2272132" y="650887"/>
            <a:ext cx="5663565" cy="466090"/>
          </a:xfrm>
          <a:custGeom>
            <a:avLst/>
            <a:gdLst/>
            <a:ahLst/>
            <a:cxnLst/>
            <a:rect l="l" t="t" r="r" b="b"/>
            <a:pathLst>
              <a:path w="5663565" h="466090">
                <a:moveTo>
                  <a:pt x="5663501" y="91897"/>
                </a:moveTo>
                <a:lnTo>
                  <a:pt x="5662053" y="38773"/>
                </a:lnTo>
                <a:lnTo>
                  <a:pt x="5652008" y="11493"/>
                </a:lnTo>
                <a:lnTo>
                  <a:pt x="5624728" y="1447"/>
                </a:lnTo>
                <a:lnTo>
                  <a:pt x="5571604" y="0"/>
                </a:lnTo>
                <a:lnTo>
                  <a:pt x="91897" y="0"/>
                </a:lnTo>
                <a:lnTo>
                  <a:pt x="38760" y="1447"/>
                </a:lnTo>
                <a:lnTo>
                  <a:pt x="11480" y="11493"/>
                </a:lnTo>
                <a:lnTo>
                  <a:pt x="1435" y="38773"/>
                </a:lnTo>
                <a:lnTo>
                  <a:pt x="0" y="91897"/>
                </a:lnTo>
                <a:lnTo>
                  <a:pt x="0" y="297141"/>
                </a:lnTo>
                <a:lnTo>
                  <a:pt x="1435" y="350278"/>
                </a:lnTo>
                <a:lnTo>
                  <a:pt x="11480" y="377571"/>
                </a:lnTo>
                <a:lnTo>
                  <a:pt x="38760" y="387616"/>
                </a:lnTo>
                <a:lnTo>
                  <a:pt x="91897" y="389051"/>
                </a:lnTo>
                <a:lnTo>
                  <a:pt x="2746413" y="389051"/>
                </a:lnTo>
                <a:lnTo>
                  <a:pt x="2823248" y="465886"/>
                </a:lnTo>
                <a:lnTo>
                  <a:pt x="2900095" y="389051"/>
                </a:lnTo>
                <a:lnTo>
                  <a:pt x="5571604" y="389051"/>
                </a:lnTo>
                <a:lnTo>
                  <a:pt x="5624728" y="387616"/>
                </a:lnTo>
                <a:lnTo>
                  <a:pt x="5652008" y="377571"/>
                </a:lnTo>
                <a:lnTo>
                  <a:pt x="5662053" y="350278"/>
                </a:lnTo>
                <a:lnTo>
                  <a:pt x="5663501" y="297141"/>
                </a:lnTo>
                <a:lnTo>
                  <a:pt x="5663501" y="91897"/>
                </a:lnTo>
                <a:close/>
              </a:path>
            </a:pathLst>
          </a:custGeom>
          <a:solidFill>
            <a:srgbClr val="811950"/>
          </a:solidFill>
        </p:spPr>
        <p:txBody>
          <a:bodyPr wrap="square" lIns="0" tIns="0" rIns="0" bIns="0" rtlCol="0"/>
          <a:lstStyle/>
          <a:p>
            <a:endParaRPr/>
          </a:p>
        </p:txBody>
      </p:sp>
      <p:sp>
        <p:nvSpPr>
          <p:cNvPr id="9" name="object 9"/>
          <p:cNvSpPr txBox="1"/>
          <p:nvPr/>
        </p:nvSpPr>
        <p:spPr>
          <a:xfrm>
            <a:off x="4084544" y="763292"/>
            <a:ext cx="2031364" cy="143629"/>
          </a:xfrm>
          <a:prstGeom prst="rect">
            <a:avLst/>
          </a:prstGeom>
        </p:spPr>
        <p:txBody>
          <a:bodyPr vert="horz" wrap="square" lIns="0" tIns="12700" rIns="0" bIns="0" rtlCol="0">
            <a:spAutoFit/>
          </a:bodyPr>
          <a:lstStyle/>
          <a:p>
            <a:pPr marL="12700">
              <a:lnSpc>
                <a:spcPct val="100000"/>
              </a:lnSpc>
              <a:spcBef>
                <a:spcPts val="100"/>
              </a:spcBef>
            </a:pPr>
            <a:r>
              <a:rPr sz="850" spc="-70" dirty="0">
                <a:solidFill>
                  <a:srgbClr val="FFFFFF"/>
                </a:solidFill>
                <a:latin typeface="Arial MT"/>
                <a:cs typeface="Arial MT"/>
              </a:rPr>
              <a:t>Adv</a:t>
            </a:r>
            <a:r>
              <a:rPr sz="850" spc="-35" dirty="0">
                <a:solidFill>
                  <a:srgbClr val="FFFFFF"/>
                </a:solidFill>
                <a:latin typeface="Arial MT"/>
                <a:cs typeface="Arial MT"/>
              </a:rPr>
              <a:t>anced/metastatic,</a:t>
            </a:r>
            <a:r>
              <a:rPr sz="850" spc="-65" dirty="0">
                <a:solidFill>
                  <a:srgbClr val="FFFFFF"/>
                </a:solidFill>
                <a:latin typeface="Arial MT"/>
                <a:cs typeface="Arial MT"/>
              </a:rPr>
              <a:t> </a:t>
            </a:r>
            <a:r>
              <a:rPr sz="850" spc="-55" dirty="0">
                <a:solidFill>
                  <a:srgbClr val="FFFFFF"/>
                </a:solidFill>
                <a:latin typeface="Arial MT"/>
                <a:cs typeface="Arial MT"/>
              </a:rPr>
              <a:t>c</a:t>
            </a:r>
            <a:r>
              <a:rPr sz="850" spc="-15" dirty="0">
                <a:solidFill>
                  <a:srgbClr val="FFFFFF"/>
                </a:solidFill>
                <a:latin typeface="Arial MT"/>
                <a:cs typeface="Arial MT"/>
              </a:rPr>
              <a:t>linically</a:t>
            </a:r>
            <a:r>
              <a:rPr sz="850" spc="-35" dirty="0">
                <a:solidFill>
                  <a:srgbClr val="FFFFFF"/>
                </a:solidFill>
                <a:latin typeface="Arial MT"/>
                <a:cs typeface="Arial MT"/>
              </a:rPr>
              <a:t> </a:t>
            </a:r>
            <a:r>
              <a:rPr sz="850" spc="-40" dirty="0">
                <a:solidFill>
                  <a:srgbClr val="FFFFFF"/>
                </a:solidFill>
                <a:latin typeface="Arial MT"/>
                <a:cs typeface="Arial MT"/>
              </a:rPr>
              <a:t>resectable</a:t>
            </a:r>
            <a:r>
              <a:rPr sz="850" spc="-35" dirty="0">
                <a:solidFill>
                  <a:srgbClr val="FFFFFF"/>
                </a:solidFill>
                <a:latin typeface="Arial MT"/>
                <a:cs typeface="Arial MT"/>
              </a:rPr>
              <a:t> </a:t>
            </a:r>
            <a:r>
              <a:rPr sz="850" spc="-125" dirty="0">
                <a:solidFill>
                  <a:srgbClr val="FFFFFF"/>
                </a:solidFill>
                <a:latin typeface="Arial MT"/>
                <a:cs typeface="Arial MT"/>
              </a:rPr>
              <a:t>STS</a:t>
            </a:r>
            <a:endParaRPr sz="850">
              <a:latin typeface="Arial MT"/>
              <a:cs typeface="Arial MT"/>
            </a:endParaRPr>
          </a:p>
        </p:txBody>
      </p:sp>
      <p:grpSp>
        <p:nvGrpSpPr>
          <p:cNvPr id="10" name="object 10"/>
          <p:cNvGrpSpPr/>
          <p:nvPr/>
        </p:nvGrpSpPr>
        <p:grpSpPr>
          <a:xfrm>
            <a:off x="3453270" y="1086144"/>
            <a:ext cx="5000624" cy="320675"/>
            <a:chOff x="3453269" y="1086142"/>
            <a:chExt cx="5000625" cy="320675"/>
          </a:xfrm>
        </p:grpSpPr>
        <p:sp>
          <p:nvSpPr>
            <p:cNvPr id="11" name="object 11"/>
            <p:cNvSpPr/>
            <p:nvPr/>
          </p:nvSpPr>
          <p:spPr>
            <a:xfrm>
              <a:off x="8400656" y="1202296"/>
              <a:ext cx="0" cy="160655"/>
            </a:xfrm>
            <a:custGeom>
              <a:avLst/>
              <a:gdLst/>
              <a:ahLst/>
              <a:cxnLst/>
              <a:rect l="l" t="t" r="r" b="b"/>
              <a:pathLst>
                <a:path h="160655">
                  <a:moveTo>
                    <a:pt x="0" y="0"/>
                  </a:moveTo>
                  <a:lnTo>
                    <a:pt x="0" y="160197"/>
                  </a:lnTo>
                </a:path>
              </a:pathLst>
            </a:custGeom>
            <a:ln w="19050">
              <a:solidFill>
                <a:srgbClr val="811950"/>
              </a:solidFill>
            </a:ln>
          </p:spPr>
          <p:txBody>
            <a:bodyPr wrap="square" lIns="0" tIns="0" rIns="0" bIns="0" rtlCol="0"/>
            <a:lstStyle/>
            <a:p>
              <a:endParaRPr/>
            </a:p>
          </p:txBody>
        </p:sp>
        <p:sp>
          <p:nvSpPr>
            <p:cNvPr id="12" name="object 12"/>
            <p:cNvSpPr/>
            <p:nvPr/>
          </p:nvSpPr>
          <p:spPr>
            <a:xfrm>
              <a:off x="3453269" y="1210398"/>
              <a:ext cx="4949190" cy="0"/>
            </a:xfrm>
            <a:custGeom>
              <a:avLst/>
              <a:gdLst/>
              <a:ahLst/>
              <a:cxnLst/>
              <a:rect l="l" t="t" r="r" b="b"/>
              <a:pathLst>
                <a:path w="4949190">
                  <a:moveTo>
                    <a:pt x="4949088" y="0"/>
                  </a:moveTo>
                  <a:lnTo>
                    <a:pt x="0" y="0"/>
                  </a:lnTo>
                </a:path>
              </a:pathLst>
            </a:custGeom>
            <a:ln w="19050">
              <a:solidFill>
                <a:srgbClr val="811950"/>
              </a:solidFill>
            </a:ln>
          </p:spPr>
          <p:txBody>
            <a:bodyPr wrap="square" lIns="0" tIns="0" rIns="0" bIns="0" rtlCol="0"/>
            <a:lstStyle/>
            <a:p>
              <a:endParaRPr/>
            </a:p>
          </p:txBody>
        </p:sp>
        <p:sp>
          <p:nvSpPr>
            <p:cNvPr id="13" name="object 13"/>
            <p:cNvSpPr/>
            <p:nvPr/>
          </p:nvSpPr>
          <p:spPr>
            <a:xfrm>
              <a:off x="5094935" y="1086142"/>
              <a:ext cx="0" cy="132080"/>
            </a:xfrm>
            <a:custGeom>
              <a:avLst/>
              <a:gdLst/>
              <a:ahLst/>
              <a:cxnLst/>
              <a:rect l="l" t="t" r="r" b="b"/>
              <a:pathLst>
                <a:path h="132080">
                  <a:moveTo>
                    <a:pt x="0" y="0"/>
                  </a:moveTo>
                  <a:lnTo>
                    <a:pt x="0" y="131457"/>
                  </a:lnTo>
                </a:path>
              </a:pathLst>
            </a:custGeom>
            <a:ln w="19050">
              <a:solidFill>
                <a:srgbClr val="811950"/>
              </a:solidFill>
            </a:ln>
          </p:spPr>
          <p:txBody>
            <a:bodyPr wrap="square" lIns="0" tIns="0" rIns="0" bIns="0" rtlCol="0"/>
            <a:lstStyle/>
            <a:p>
              <a:endParaRPr/>
            </a:p>
          </p:txBody>
        </p:sp>
        <p:sp>
          <p:nvSpPr>
            <p:cNvPr id="14" name="object 14"/>
            <p:cNvSpPr/>
            <p:nvPr/>
          </p:nvSpPr>
          <p:spPr>
            <a:xfrm>
              <a:off x="8347506" y="1349629"/>
              <a:ext cx="106680" cy="57785"/>
            </a:xfrm>
            <a:custGeom>
              <a:avLst/>
              <a:gdLst/>
              <a:ahLst/>
              <a:cxnLst/>
              <a:rect l="l" t="t" r="r" b="b"/>
              <a:pathLst>
                <a:path w="106679" h="57784">
                  <a:moveTo>
                    <a:pt x="106324" y="0"/>
                  </a:moveTo>
                  <a:lnTo>
                    <a:pt x="0" y="0"/>
                  </a:lnTo>
                  <a:lnTo>
                    <a:pt x="53149" y="57188"/>
                  </a:lnTo>
                  <a:lnTo>
                    <a:pt x="106324" y="0"/>
                  </a:lnTo>
                  <a:close/>
                </a:path>
              </a:pathLst>
            </a:custGeom>
            <a:solidFill>
              <a:srgbClr val="811950"/>
            </a:solidFill>
          </p:spPr>
          <p:txBody>
            <a:bodyPr wrap="square" lIns="0" tIns="0" rIns="0" bIns="0" rtlCol="0"/>
            <a:lstStyle/>
            <a:p>
              <a:endParaRPr/>
            </a:p>
          </p:txBody>
        </p:sp>
      </p:grpSp>
      <p:sp>
        <p:nvSpPr>
          <p:cNvPr id="15" name="object 15"/>
          <p:cNvSpPr/>
          <p:nvPr/>
        </p:nvSpPr>
        <p:spPr>
          <a:xfrm>
            <a:off x="2800070" y="1477022"/>
            <a:ext cx="1306830" cy="402590"/>
          </a:xfrm>
          <a:custGeom>
            <a:avLst/>
            <a:gdLst/>
            <a:ahLst/>
            <a:cxnLst/>
            <a:rect l="l" t="t" r="r" b="b"/>
            <a:pathLst>
              <a:path w="1306829" h="402589">
                <a:moveTo>
                  <a:pt x="1306398" y="286791"/>
                </a:moveTo>
                <a:lnTo>
                  <a:pt x="1306398" y="115328"/>
                </a:lnTo>
                <a:lnTo>
                  <a:pt x="1305348" y="102890"/>
                </a:lnTo>
                <a:lnTo>
                  <a:pt x="1298637" y="74233"/>
                </a:lnTo>
                <a:lnTo>
                  <a:pt x="1280919" y="40262"/>
                </a:lnTo>
                <a:lnTo>
                  <a:pt x="1246849" y="11883"/>
                </a:lnTo>
                <a:lnTo>
                  <a:pt x="1191082" y="0"/>
                </a:lnTo>
                <a:lnTo>
                  <a:pt x="728840" y="0"/>
                </a:lnTo>
                <a:lnTo>
                  <a:pt x="726478" y="2374"/>
                </a:lnTo>
                <a:lnTo>
                  <a:pt x="707437" y="21413"/>
                </a:lnTo>
                <a:lnTo>
                  <a:pt x="688398" y="40449"/>
                </a:lnTo>
                <a:lnTo>
                  <a:pt x="669362" y="59485"/>
                </a:lnTo>
                <a:lnTo>
                  <a:pt x="650328" y="78524"/>
                </a:lnTo>
                <a:lnTo>
                  <a:pt x="631290" y="59485"/>
                </a:lnTo>
                <a:lnTo>
                  <a:pt x="612255" y="40449"/>
                </a:lnTo>
                <a:lnTo>
                  <a:pt x="593223" y="21413"/>
                </a:lnTo>
                <a:lnTo>
                  <a:pt x="574192" y="2374"/>
                </a:lnTo>
                <a:lnTo>
                  <a:pt x="571804" y="0"/>
                </a:lnTo>
                <a:lnTo>
                  <a:pt x="115315" y="0"/>
                </a:lnTo>
                <a:lnTo>
                  <a:pt x="74220" y="7761"/>
                </a:lnTo>
                <a:lnTo>
                  <a:pt x="40254" y="25481"/>
                </a:lnTo>
                <a:lnTo>
                  <a:pt x="11880" y="59555"/>
                </a:lnTo>
                <a:lnTo>
                  <a:pt x="0" y="115328"/>
                </a:lnTo>
                <a:lnTo>
                  <a:pt x="0" y="286791"/>
                </a:lnTo>
                <a:lnTo>
                  <a:pt x="7760" y="327880"/>
                </a:lnTo>
                <a:lnTo>
                  <a:pt x="25478" y="361853"/>
                </a:lnTo>
                <a:lnTo>
                  <a:pt x="59548" y="390235"/>
                </a:lnTo>
                <a:lnTo>
                  <a:pt x="115315" y="402120"/>
                </a:lnTo>
                <a:lnTo>
                  <a:pt x="1191082" y="402120"/>
                </a:lnTo>
                <a:lnTo>
                  <a:pt x="1203513" y="401070"/>
                </a:lnTo>
                <a:lnTo>
                  <a:pt x="1232167" y="394358"/>
                </a:lnTo>
                <a:lnTo>
                  <a:pt x="1266136" y="376638"/>
                </a:lnTo>
                <a:lnTo>
                  <a:pt x="1294515" y="342564"/>
                </a:lnTo>
                <a:lnTo>
                  <a:pt x="1306398" y="286791"/>
                </a:lnTo>
                <a:close/>
              </a:path>
            </a:pathLst>
          </a:custGeom>
          <a:ln w="19050">
            <a:solidFill>
              <a:srgbClr val="09522A"/>
            </a:solidFill>
          </a:ln>
        </p:spPr>
        <p:txBody>
          <a:bodyPr wrap="square" lIns="0" tIns="0" rIns="0" bIns="0" rtlCol="0"/>
          <a:lstStyle/>
          <a:p>
            <a:endParaRPr/>
          </a:p>
        </p:txBody>
      </p:sp>
      <p:sp>
        <p:nvSpPr>
          <p:cNvPr id="16" name="object 16"/>
          <p:cNvSpPr txBox="1"/>
          <p:nvPr/>
        </p:nvSpPr>
        <p:spPr>
          <a:xfrm>
            <a:off x="3032063" y="1556245"/>
            <a:ext cx="819785" cy="274434"/>
          </a:xfrm>
          <a:prstGeom prst="rect">
            <a:avLst/>
          </a:prstGeom>
        </p:spPr>
        <p:txBody>
          <a:bodyPr vert="horz" wrap="square" lIns="0" tIns="12700" rIns="0" bIns="0" rtlCol="0">
            <a:spAutoFit/>
          </a:bodyPr>
          <a:lstStyle/>
          <a:p>
            <a:pPr marL="170180" marR="5080" indent="-158115">
              <a:lnSpc>
                <a:spcPct val="100000"/>
              </a:lnSpc>
              <a:spcBef>
                <a:spcPts val="100"/>
              </a:spcBef>
            </a:pPr>
            <a:r>
              <a:rPr sz="850" spc="-55" dirty="0">
                <a:solidFill>
                  <a:srgbClr val="09522A"/>
                </a:solidFill>
                <a:latin typeface="Arial MT"/>
                <a:cs typeface="Arial MT"/>
              </a:rPr>
              <a:t>Isolated</a:t>
            </a:r>
            <a:r>
              <a:rPr sz="850" spc="-35" dirty="0">
                <a:solidFill>
                  <a:srgbClr val="09522A"/>
                </a:solidFill>
                <a:latin typeface="Arial MT"/>
                <a:cs typeface="Arial MT"/>
              </a:rPr>
              <a:t> </a:t>
            </a:r>
            <a:r>
              <a:rPr sz="850" spc="-60" dirty="0">
                <a:solidFill>
                  <a:srgbClr val="09522A"/>
                </a:solidFill>
                <a:latin typeface="Arial MT"/>
                <a:cs typeface="Arial MT"/>
              </a:rPr>
              <a:t>pulmona</a:t>
            </a:r>
            <a:r>
              <a:rPr sz="850" spc="-25" dirty="0">
                <a:solidFill>
                  <a:srgbClr val="09522A"/>
                </a:solidFill>
                <a:latin typeface="Arial MT"/>
                <a:cs typeface="Arial MT"/>
              </a:rPr>
              <a:t>r</a:t>
            </a:r>
            <a:r>
              <a:rPr sz="850" spc="-45" dirty="0">
                <a:solidFill>
                  <a:srgbClr val="09522A"/>
                </a:solidFill>
                <a:latin typeface="Arial MT"/>
                <a:cs typeface="Arial MT"/>
              </a:rPr>
              <a:t>y  </a:t>
            </a:r>
            <a:r>
              <a:rPr sz="850" spc="-60" dirty="0">
                <a:solidFill>
                  <a:srgbClr val="09522A"/>
                </a:solidFill>
                <a:latin typeface="Arial MT"/>
                <a:cs typeface="Arial MT"/>
              </a:rPr>
              <a:t>metastases</a:t>
            </a:r>
            <a:endParaRPr sz="850">
              <a:latin typeface="Arial MT"/>
              <a:cs typeface="Arial MT"/>
            </a:endParaRPr>
          </a:p>
        </p:txBody>
      </p:sp>
      <p:sp>
        <p:nvSpPr>
          <p:cNvPr id="17" name="object 17"/>
          <p:cNvSpPr txBox="1"/>
          <p:nvPr/>
        </p:nvSpPr>
        <p:spPr>
          <a:xfrm>
            <a:off x="8055170" y="1571947"/>
            <a:ext cx="679450" cy="274434"/>
          </a:xfrm>
          <a:prstGeom prst="rect">
            <a:avLst/>
          </a:prstGeom>
        </p:spPr>
        <p:txBody>
          <a:bodyPr vert="horz" wrap="square" lIns="0" tIns="12700" rIns="0" bIns="0" rtlCol="0">
            <a:spAutoFit/>
          </a:bodyPr>
          <a:lstStyle/>
          <a:p>
            <a:pPr marL="100330" marR="5080" indent="-88265">
              <a:lnSpc>
                <a:spcPct val="100000"/>
              </a:lnSpc>
              <a:spcBef>
                <a:spcPts val="100"/>
              </a:spcBef>
            </a:pPr>
            <a:r>
              <a:rPr sz="850" spc="-65" dirty="0">
                <a:solidFill>
                  <a:srgbClr val="09522A"/>
                </a:solidFill>
                <a:latin typeface="Arial MT"/>
                <a:cs typeface="Arial MT"/>
              </a:rPr>
              <a:t>Extrapulmona</a:t>
            </a:r>
            <a:r>
              <a:rPr sz="850" spc="-30" dirty="0">
                <a:solidFill>
                  <a:srgbClr val="09522A"/>
                </a:solidFill>
                <a:latin typeface="Arial MT"/>
                <a:cs typeface="Arial MT"/>
              </a:rPr>
              <a:t>r</a:t>
            </a:r>
            <a:r>
              <a:rPr sz="850" spc="-45" dirty="0">
                <a:solidFill>
                  <a:srgbClr val="09522A"/>
                </a:solidFill>
                <a:latin typeface="Arial MT"/>
                <a:cs typeface="Arial MT"/>
              </a:rPr>
              <a:t>y  </a:t>
            </a:r>
            <a:r>
              <a:rPr sz="850" spc="-60" dirty="0">
                <a:solidFill>
                  <a:srgbClr val="09522A"/>
                </a:solidFill>
                <a:latin typeface="Arial MT"/>
                <a:cs typeface="Arial MT"/>
              </a:rPr>
              <a:t>metastases</a:t>
            </a:r>
            <a:endParaRPr sz="850">
              <a:latin typeface="Arial MT"/>
              <a:cs typeface="Arial MT"/>
            </a:endParaRPr>
          </a:p>
        </p:txBody>
      </p:sp>
      <p:sp>
        <p:nvSpPr>
          <p:cNvPr id="18" name="object 18"/>
          <p:cNvSpPr/>
          <p:nvPr/>
        </p:nvSpPr>
        <p:spPr>
          <a:xfrm>
            <a:off x="8402357" y="1902955"/>
            <a:ext cx="0" cy="2086610"/>
          </a:xfrm>
          <a:custGeom>
            <a:avLst/>
            <a:gdLst/>
            <a:ahLst/>
            <a:cxnLst/>
            <a:rect l="l" t="t" r="r" b="b"/>
            <a:pathLst>
              <a:path h="2086610">
                <a:moveTo>
                  <a:pt x="0" y="0"/>
                </a:moveTo>
                <a:lnTo>
                  <a:pt x="0" y="2086495"/>
                </a:lnTo>
              </a:path>
            </a:pathLst>
          </a:custGeom>
          <a:ln w="19050">
            <a:solidFill>
              <a:srgbClr val="09522A"/>
            </a:solidFill>
          </a:ln>
        </p:spPr>
        <p:txBody>
          <a:bodyPr wrap="square" lIns="0" tIns="0" rIns="0" bIns="0" rtlCol="0"/>
          <a:lstStyle/>
          <a:p>
            <a:endParaRPr/>
          </a:p>
        </p:txBody>
      </p:sp>
      <p:sp>
        <p:nvSpPr>
          <p:cNvPr id="19" name="object 19"/>
          <p:cNvSpPr/>
          <p:nvPr/>
        </p:nvSpPr>
        <p:spPr>
          <a:xfrm>
            <a:off x="7749171" y="1492745"/>
            <a:ext cx="1306830" cy="402590"/>
          </a:xfrm>
          <a:custGeom>
            <a:avLst/>
            <a:gdLst/>
            <a:ahLst/>
            <a:cxnLst/>
            <a:rect l="l" t="t" r="r" b="b"/>
            <a:pathLst>
              <a:path w="1306829" h="402589">
                <a:moveTo>
                  <a:pt x="1306398" y="286778"/>
                </a:moveTo>
                <a:lnTo>
                  <a:pt x="1306398" y="115316"/>
                </a:lnTo>
                <a:lnTo>
                  <a:pt x="1305347" y="102879"/>
                </a:lnTo>
                <a:lnTo>
                  <a:pt x="1298633" y="74225"/>
                </a:lnTo>
                <a:lnTo>
                  <a:pt x="1280911" y="40258"/>
                </a:lnTo>
                <a:lnTo>
                  <a:pt x="1246837" y="11881"/>
                </a:lnTo>
                <a:lnTo>
                  <a:pt x="1191069" y="0"/>
                </a:lnTo>
                <a:lnTo>
                  <a:pt x="728840" y="0"/>
                </a:lnTo>
                <a:lnTo>
                  <a:pt x="726465" y="2362"/>
                </a:lnTo>
                <a:lnTo>
                  <a:pt x="707432" y="21402"/>
                </a:lnTo>
                <a:lnTo>
                  <a:pt x="688395" y="40441"/>
                </a:lnTo>
                <a:lnTo>
                  <a:pt x="669356" y="59478"/>
                </a:lnTo>
                <a:lnTo>
                  <a:pt x="650316" y="78511"/>
                </a:lnTo>
                <a:lnTo>
                  <a:pt x="631283" y="59478"/>
                </a:lnTo>
                <a:lnTo>
                  <a:pt x="612246" y="40441"/>
                </a:lnTo>
                <a:lnTo>
                  <a:pt x="593207" y="21402"/>
                </a:lnTo>
                <a:lnTo>
                  <a:pt x="574166" y="2362"/>
                </a:lnTo>
                <a:lnTo>
                  <a:pt x="571804" y="0"/>
                </a:lnTo>
                <a:lnTo>
                  <a:pt x="115315" y="0"/>
                </a:lnTo>
                <a:lnTo>
                  <a:pt x="74230" y="7760"/>
                </a:lnTo>
                <a:lnTo>
                  <a:pt x="40262" y="25478"/>
                </a:lnTo>
                <a:lnTo>
                  <a:pt x="11883" y="59548"/>
                </a:lnTo>
                <a:lnTo>
                  <a:pt x="0" y="115316"/>
                </a:lnTo>
                <a:lnTo>
                  <a:pt x="0" y="286778"/>
                </a:lnTo>
                <a:lnTo>
                  <a:pt x="7760" y="327873"/>
                </a:lnTo>
                <a:lnTo>
                  <a:pt x="25478" y="361844"/>
                </a:lnTo>
                <a:lnTo>
                  <a:pt x="59548" y="390224"/>
                </a:lnTo>
                <a:lnTo>
                  <a:pt x="115315" y="402107"/>
                </a:lnTo>
                <a:lnTo>
                  <a:pt x="1191069" y="402107"/>
                </a:lnTo>
                <a:lnTo>
                  <a:pt x="1203502" y="401057"/>
                </a:lnTo>
                <a:lnTo>
                  <a:pt x="1232158" y="394345"/>
                </a:lnTo>
                <a:lnTo>
                  <a:pt x="1266131" y="376625"/>
                </a:lnTo>
                <a:lnTo>
                  <a:pt x="1294513" y="342551"/>
                </a:lnTo>
                <a:lnTo>
                  <a:pt x="1306398" y="286778"/>
                </a:lnTo>
                <a:close/>
              </a:path>
            </a:pathLst>
          </a:custGeom>
          <a:ln w="19050">
            <a:solidFill>
              <a:srgbClr val="09522A"/>
            </a:solidFill>
          </a:ln>
        </p:spPr>
        <p:txBody>
          <a:bodyPr wrap="square" lIns="0" tIns="0" rIns="0" bIns="0" rtlCol="0"/>
          <a:lstStyle/>
          <a:p>
            <a:endParaRPr/>
          </a:p>
        </p:txBody>
      </p:sp>
      <p:sp>
        <p:nvSpPr>
          <p:cNvPr id="20" name="object 20"/>
          <p:cNvSpPr/>
          <p:nvPr/>
        </p:nvSpPr>
        <p:spPr>
          <a:xfrm>
            <a:off x="8349196" y="3976575"/>
            <a:ext cx="106680" cy="57785"/>
          </a:xfrm>
          <a:custGeom>
            <a:avLst/>
            <a:gdLst/>
            <a:ahLst/>
            <a:cxnLst/>
            <a:rect l="l" t="t" r="r" b="b"/>
            <a:pathLst>
              <a:path w="106679" h="57785">
                <a:moveTo>
                  <a:pt x="106337" y="0"/>
                </a:moveTo>
                <a:lnTo>
                  <a:pt x="0" y="0"/>
                </a:lnTo>
                <a:lnTo>
                  <a:pt x="53162" y="57175"/>
                </a:lnTo>
                <a:lnTo>
                  <a:pt x="106337" y="0"/>
                </a:lnTo>
                <a:close/>
              </a:path>
            </a:pathLst>
          </a:custGeom>
          <a:solidFill>
            <a:srgbClr val="09522A"/>
          </a:solidFill>
        </p:spPr>
        <p:txBody>
          <a:bodyPr wrap="square" lIns="0" tIns="0" rIns="0" bIns="0" rtlCol="0"/>
          <a:lstStyle/>
          <a:p>
            <a:endParaRPr/>
          </a:p>
        </p:txBody>
      </p:sp>
      <p:sp>
        <p:nvSpPr>
          <p:cNvPr id="21" name="object 21"/>
          <p:cNvSpPr txBox="1"/>
          <p:nvPr/>
        </p:nvSpPr>
        <p:spPr>
          <a:xfrm>
            <a:off x="7925976" y="4166628"/>
            <a:ext cx="953769" cy="602088"/>
          </a:xfrm>
          <a:prstGeom prst="rect">
            <a:avLst/>
          </a:prstGeom>
        </p:spPr>
        <p:txBody>
          <a:bodyPr vert="horz" wrap="square" lIns="0" tIns="24765" rIns="0" bIns="0" rtlCol="0">
            <a:spAutoFit/>
          </a:bodyPr>
          <a:lstStyle/>
          <a:p>
            <a:pPr marL="12700" marR="5080" algn="ctr">
              <a:lnSpc>
                <a:spcPts val="940"/>
              </a:lnSpc>
              <a:spcBef>
                <a:spcPts val="195"/>
              </a:spcBef>
            </a:pPr>
            <a:r>
              <a:rPr sz="850" spc="-55" dirty="0">
                <a:solidFill>
                  <a:srgbClr val="09522A"/>
                </a:solidFill>
                <a:latin typeface="Arial MT"/>
                <a:cs typeface="Arial MT"/>
              </a:rPr>
              <a:t>Follow</a:t>
            </a:r>
            <a:r>
              <a:rPr sz="850" spc="-35" dirty="0">
                <a:solidFill>
                  <a:srgbClr val="09522A"/>
                </a:solidFill>
                <a:latin typeface="Arial MT"/>
                <a:cs typeface="Arial MT"/>
              </a:rPr>
              <a:t> </a:t>
            </a:r>
            <a:r>
              <a:rPr sz="850" spc="-45" dirty="0">
                <a:solidFill>
                  <a:srgbClr val="09522A"/>
                </a:solidFill>
                <a:latin typeface="Arial MT"/>
                <a:cs typeface="Arial MT"/>
              </a:rPr>
              <a:t>treatment  </a:t>
            </a:r>
            <a:r>
              <a:rPr sz="850" spc="-60" dirty="0">
                <a:solidFill>
                  <a:srgbClr val="09522A"/>
                </a:solidFill>
                <a:latin typeface="Arial MT"/>
                <a:cs typeface="Arial MT"/>
              </a:rPr>
              <a:t>recommendations</a:t>
            </a:r>
            <a:r>
              <a:rPr sz="850" spc="-35" dirty="0">
                <a:solidFill>
                  <a:srgbClr val="09522A"/>
                </a:solidFill>
                <a:latin typeface="Arial MT"/>
                <a:cs typeface="Arial MT"/>
              </a:rPr>
              <a:t> </a:t>
            </a:r>
            <a:r>
              <a:rPr sz="850" spc="-30" dirty="0">
                <a:solidFill>
                  <a:srgbClr val="09522A"/>
                </a:solidFill>
                <a:latin typeface="Arial MT"/>
                <a:cs typeface="Arial MT"/>
              </a:rPr>
              <a:t>for  </a:t>
            </a:r>
            <a:r>
              <a:rPr sz="850" spc="-55" dirty="0">
                <a:solidFill>
                  <a:srgbClr val="09522A"/>
                </a:solidFill>
                <a:latin typeface="Arial MT"/>
                <a:cs typeface="Arial MT"/>
              </a:rPr>
              <a:t>advanced/metastatic, </a:t>
            </a:r>
            <a:r>
              <a:rPr sz="850" spc="-50" dirty="0">
                <a:solidFill>
                  <a:srgbClr val="09522A"/>
                </a:solidFill>
                <a:latin typeface="Arial MT"/>
                <a:cs typeface="Arial MT"/>
              </a:rPr>
              <a:t> </a:t>
            </a:r>
            <a:r>
              <a:rPr sz="850" spc="-35" dirty="0">
                <a:solidFill>
                  <a:srgbClr val="09522A"/>
                </a:solidFill>
                <a:latin typeface="Arial MT"/>
                <a:cs typeface="Arial MT"/>
              </a:rPr>
              <a:t>clinically </a:t>
            </a:r>
            <a:r>
              <a:rPr sz="850" spc="-50" dirty="0">
                <a:solidFill>
                  <a:srgbClr val="09522A"/>
                </a:solidFill>
                <a:latin typeface="Arial MT"/>
                <a:cs typeface="Arial MT"/>
              </a:rPr>
              <a:t>unresectable  </a:t>
            </a:r>
            <a:r>
              <a:rPr sz="850" spc="-130" dirty="0">
                <a:solidFill>
                  <a:srgbClr val="09522A"/>
                </a:solidFill>
                <a:latin typeface="Arial MT"/>
                <a:cs typeface="Arial MT"/>
              </a:rPr>
              <a:t>STS</a:t>
            </a:r>
            <a:r>
              <a:rPr sz="850" spc="-35" dirty="0">
                <a:solidFill>
                  <a:srgbClr val="09522A"/>
                </a:solidFill>
                <a:latin typeface="Arial MT"/>
                <a:cs typeface="Arial MT"/>
              </a:rPr>
              <a:t> </a:t>
            </a:r>
            <a:r>
              <a:rPr sz="850" spc="-60" dirty="0">
                <a:solidFill>
                  <a:srgbClr val="09522A"/>
                </a:solidFill>
                <a:latin typeface="Arial MT"/>
                <a:cs typeface="Arial MT"/>
              </a:rPr>
              <a:t>(Figure</a:t>
            </a:r>
            <a:r>
              <a:rPr sz="850" spc="-35" dirty="0">
                <a:solidFill>
                  <a:srgbClr val="09522A"/>
                </a:solidFill>
                <a:latin typeface="Arial MT"/>
                <a:cs typeface="Arial MT"/>
              </a:rPr>
              <a:t> </a:t>
            </a:r>
            <a:r>
              <a:rPr sz="850" spc="-65" dirty="0">
                <a:solidFill>
                  <a:srgbClr val="09522A"/>
                </a:solidFill>
                <a:latin typeface="Arial MT"/>
                <a:cs typeface="Arial MT"/>
              </a:rPr>
              <a:t>4)</a:t>
            </a:r>
            <a:endParaRPr sz="850">
              <a:latin typeface="Arial MT"/>
              <a:cs typeface="Arial MT"/>
            </a:endParaRPr>
          </a:p>
        </p:txBody>
      </p:sp>
      <p:grpSp>
        <p:nvGrpSpPr>
          <p:cNvPr id="22" name="object 22"/>
          <p:cNvGrpSpPr/>
          <p:nvPr/>
        </p:nvGrpSpPr>
        <p:grpSpPr>
          <a:xfrm>
            <a:off x="6472886" y="2767507"/>
            <a:ext cx="1195070" cy="1621790"/>
            <a:chOff x="6472885" y="2767507"/>
            <a:chExt cx="1195070" cy="1621790"/>
          </a:xfrm>
        </p:grpSpPr>
        <p:sp>
          <p:nvSpPr>
            <p:cNvPr id="23" name="object 23"/>
            <p:cNvSpPr/>
            <p:nvPr/>
          </p:nvSpPr>
          <p:spPr>
            <a:xfrm>
              <a:off x="6474307" y="4336122"/>
              <a:ext cx="1149350" cy="0"/>
            </a:xfrm>
            <a:custGeom>
              <a:avLst/>
              <a:gdLst/>
              <a:ahLst/>
              <a:cxnLst/>
              <a:rect l="l" t="t" r="r" b="b"/>
              <a:pathLst>
                <a:path w="1149350">
                  <a:moveTo>
                    <a:pt x="0" y="0"/>
                  </a:moveTo>
                  <a:lnTo>
                    <a:pt x="1148727" y="0"/>
                  </a:lnTo>
                </a:path>
              </a:pathLst>
            </a:custGeom>
            <a:ln w="19050">
              <a:solidFill>
                <a:srgbClr val="09522A"/>
              </a:solidFill>
            </a:ln>
          </p:spPr>
          <p:txBody>
            <a:bodyPr wrap="square" lIns="0" tIns="0" rIns="0" bIns="0" rtlCol="0"/>
            <a:lstStyle/>
            <a:p>
              <a:endParaRPr/>
            </a:p>
          </p:txBody>
        </p:sp>
        <p:sp>
          <p:nvSpPr>
            <p:cNvPr id="24" name="object 24"/>
            <p:cNvSpPr/>
            <p:nvPr/>
          </p:nvSpPr>
          <p:spPr>
            <a:xfrm>
              <a:off x="6482410" y="2767507"/>
              <a:ext cx="0" cy="1569085"/>
            </a:xfrm>
            <a:custGeom>
              <a:avLst/>
              <a:gdLst/>
              <a:ahLst/>
              <a:cxnLst/>
              <a:rect l="l" t="t" r="r" b="b"/>
              <a:pathLst>
                <a:path h="1569085">
                  <a:moveTo>
                    <a:pt x="0" y="0"/>
                  </a:moveTo>
                  <a:lnTo>
                    <a:pt x="0" y="1568615"/>
                  </a:lnTo>
                </a:path>
              </a:pathLst>
            </a:custGeom>
            <a:ln w="19050">
              <a:solidFill>
                <a:srgbClr val="09522A"/>
              </a:solidFill>
            </a:ln>
          </p:spPr>
          <p:txBody>
            <a:bodyPr wrap="square" lIns="0" tIns="0" rIns="0" bIns="0" rtlCol="0"/>
            <a:lstStyle/>
            <a:p>
              <a:endParaRPr/>
            </a:p>
          </p:txBody>
        </p:sp>
        <p:sp>
          <p:nvSpPr>
            <p:cNvPr id="25" name="object 25"/>
            <p:cNvSpPr/>
            <p:nvPr/>
          </p:nvSpPr>
          <p:spPr>
            <a:xfrm>
              <a:off x="7610157" y="4282947"/>
              <a:ext cx="57785" cy="106680"/>
            </a:xfrm>
            <a:custGeom>
              <a:avLst/>
              <a:gdLst/>
              <a:ahLst/>
              <a:cxnLst/>
              <a:rect l="l" t="t" r="r" b="b"/>
              <a:pathLst>
                <a:path w="57784" h="106679">
                  <a:moveTo>
                    <a:pt x="57188" y="53174"/>
                  </a:moveTo>
                  <a:lnTo>
                    <a:pt x="0" y="0"/>
                  </a:lnTo>
                  <a:lnTo>
                    <a:pt x="0" y="106337"/>
                  </a:lnTo>
                  <a:lnTo>
                    <a:pt x="57188" y="53174"/>
                  </a:lnTo>
                  <a:close/>
                </a:path>
              </a:pathLst>
            </a:custGeom>
            <a:solidFill>
              <a:srgbClr val="09522A"/>
            </a:solidFill>
          </p:spPr>
          <p:txBody>
            <a:bodyPr wrap="square" lIns="0" tIns="0" rIns="0" bIns="0" rtlCol="0"/>
            <a:lstStyle/>
            <a:p>
              <a:endParaRPr/>
            </a:p>
          </p:txBody>
        </p:sp>
      </p:grpSp>
      <p:grpSp>
        <p:nvGrpSpPr>
          <p:cNvPr id="26" name="object 26"/>
          <p:cNvGrpSpPr/>
          <p:nvPr/>
        </p:nvGrpSpPr>
        <p:grpSpPr>
          <a:xfrm>
            <a:off x="2967520" y="1887234"/>
            <a:ext cx="3524885" cy="487045"/>
            <a:chOff x="2967520" y="1887232"/>
            <a:chExt cx="3524885" cy="487045"/>
          </a:xfrm>
        </p:grpSpPr>
        <p:sp>
          <p:nvSpPr>
            <p:cNvPr id="27" name="object 27"/>
            <p:cNvSpPr/>
            <p:nvPr/>
          </p:nvSpPr>
          <p:spPr>
            <a:xfrm>
              <a:off x="6482410" y="2072462"/>
              <a:ext cx="0" cy="301625"/>
            </a:xfrm>
            <a:custGeom>
              <a:avLst/>
              <a:gdLst/>
              <a:ahLst/>
              <a:cxnLst/>
              <a:rect l="l" t="t" r="r" b="b"/>
              <a:pathLst>
                <a:path h="301625">
                  <a:moveTo>
                    <a:pt x="0" y="0"/>
                  </a:moveTo>
                  <a:lnTo>
                    <a:pt x="0" y="301396"/>
                  </a:lnTo>
                </a:path>
              </a:pathLst>
            </a:custGeom>
            <a:ln w="19050">
              <a:solidFill>
                <a:srgbClr val="09522A"/>
              </a:solidFill>
            </a:ln>
          </p:spPr>
          <p:txBody>
            <a:bodyPr wrap="square" lIns="0" tIns="0" rIns="0" bIns="0" rtlCol="0"/>
            <a:lstStyle/>
            <a:p>
              <a:endParaRPr/>
            </a:p>
          </p:txBody>
        </p:sp>
        <p:sp>
          <p:nvSpPr>
            <p:cNvPr id="28" name="object 28"/>
            <p:cNvSpPr/>
            <p:nvPr/>
          </p:nvSpPr>
          <p:spPr>
            <a:xfrm>
              <a:off x="2977045" y="2080564"/>
              <a:ext cx="3505835" cy="0"/>
            </a:xfrm>
            <a:custGeom>
              <a:avLst/>
              <a:gdLst/>
              <a:ahLst/>
              <a:cxnLst/>
              <a:rect l="l" t="t" r="r" b="b"/>
              <a:pathLst>
                <a:path w="3505835">
                  <a:moveTo>
                    <a:pt x="0" y="0"/>
                  </a:moveTo>
                  <a:lnTo>
                    <a:pt x="3505365" y="0"/>
                  </a:lnTo>
                </a:path>
              </a:pathLst>
            </a:custGeom>
            <a:ln w="19050">
              <a:solidFill>
                <a:srgbClr val="09522A"/>
              </a:solidFill>
            </a:ln>
          </p:spPr>
          <p:txBody>
            <a:bodyPr wrap="square" lIns="0" tIns="0" rIns="0" bIns="0" rtlCol="0"/>
            <a:lstStyle/>
            <a:p>
              <a:endParaRPr/>
            </a:p>
          </p:txBody>
        </p:sp>
        <p:sp>
          <p:nvSpPr>
            <p:cNvPr id="29" name="object 29"/>
            <p:cNvSpPr/>
            <p:nvPr/>
          </p:nvSpPr>
          <p:spPr>
            <a:xfrm>
              <a:off x="3437851" y="1887232"/>
              <a:ext cx="0" cy="185420"/>
            </a:xfrm>
            <a:custGeom>
              <a:avLst/>
              <a:gdLst/>
              <a:ahLst/>
              <a:cxnLst/>
              <a:rect l="l" t="t" r="r" b="b"/>
              <a:pathLst>
                <a:path h="185419">
                  <a:moveTo>
                    <a:pt x="0" y="0"/>
                  </a:moveTo>
                  <a:lnTo>
                    <a:pt x="0" y="185229"/>
                  </a:lnTo>
                </a:path>
              </a:pathLst>
            </a:custGeom>
            <a:ln w="19050">
              <a:solidFill>
                <a:srgbClr val="09522A"/>
              </a:solidFill>
            </a:ln>
          </p:spPr>
          <p:txBody>
            <a:bodyPr wrap="square" lIns="0" tIns="0" rIns="0" bIns="0" rtlCol="0"/>
            <a:lstStyle/>
            <a:p>
              <a:endParaRPr/>
            </a:p>
          </p:txBody>
        </p:sp>
        <p:sp>
          <p:nvSpPr>
            <p:cNvPr id="30" name="object 30"/>
            <p:cNvSpPr/>
            <p:nvPr/>
          </p:nvSpPr>
          <p:spPr>
            <a:xfrm>
              <a:off x="2977045" y="2072462"/>
              <a:ext cx="0" cy="301625"/>
            </a:xfrm>
            <a:custGeom>
              <a:avLst/>
              <a:gdLst/>
              <a:ahLst/>
              <a:cxnLst/>
              <a:rect l="l" t="t" r="r" b="b"/>
              <a:pathLst>
                <a:path h="301625">
                  <a:moveTo>
                    <a:pt x="0" y="0"/>
                  </a:moveTo>
                  <a:lnTo>
                    <a:pt x="0" y="301396"/>
                  </a:lnTo>
                </a:path>
              </a:pathLst>
            </a:custGeom>
            <a:ln w="19050">
              <a:solidFill>
                <a:srgbClr val="09522A"/>
              </a:solidFill>
            </a:ln>
          </p:spPr>
          <p:txBody>
            <a:bodyPr wrap="square" lIns="0" tIns="0" rIns="0" bIns="0" rtlCol="0"/>
            <a:lstStyle/>
            <a:p>
              <a:endParaRPr/>
            </a:p>
          </p:txBody>
        </p:sp>
      </p:grpSp>
      <p:sp>
        <p:nvSpPr>
          <p:cNvPr id="31" name="object 31"/>
          <p:cNvSpPr/>
          <p:nvPr/>
        </p:nvSpPr>
        <p:spPr>
          <a:xfrm>
            <a:off x="7749158" y="4060228"/>
            <a:ext cx="1306830" cy="861694"/>
          </a:xfrm>
          <a:custGeom>
            <a:avLst/>
            <a:gdLst/>
            <a:ahLst/>
            <a:cxnLst/>
            <a:rect l="l" t="t" r="r" b="b"/>
            <a:pathLst>
              <a:path w="1306829" h="861695">
                <a:moveTo>
                  <a:pt x="742556" y="861618"/>
                </a:moveTo>
                <a:lnTo>
                  <a:pt x="1191082" y="861618"/>
                </a:lnTo>
                <a:lnTo>
                  <a:pt x="1203515" y="860570"/>
                </a:lnTo>
                <a:lnTo>
                  <a:pt x="1232171" y="853861"/>
                </a:lnTo>
                <a:lnTo>
                  <a:pt x="1266144" y="836145"/>
                </a:lnTo>
                <a:lnTo>
                  <a:pt x="1294526" y="802074"/>
                </a:lnTo>
                <a:lnTo>
                  <a:pt x="1306410" y="746302"/>
                </a:lnTo>
                <a:lnTo>
                  <a:pt x="1306410" y="115315"/>
                </a:lnTo>
                <a:lnTo>
                  <a:pt x="1298645" y="74236"/>
                </a:lnTo>
                <a:lnTo>
                  <a:pt x="1280923" y="40265"/>
                </a:lnTo>
                <a:lnTo>
                  <a:pt x="1246850" y="11884"/>
                </a:lnTo>
                <a:lnTo>
                  <a:pt x="1191082" y="0"/>
                </a:lnTo>
                <a:lnTo>
                  <a:pt x="736523" y="0"/>
                </a:lnTo>
                <a:lnTo>
                  <a:pt x="734136" y="2387"/>
                </a:lnTo>
                <a:lnTo>
                  <a:pt x="715097" y="21418"/>
                </a:lnTo>
                <a:lnTo>
                  <a:pt x="696061" y="40451"/>
                </a:lnTo>
                <a:lnTo>
                  <a:pt x="677025" y="59485"/>
                </a:lnTo>
                <a:lnTo>
                  <a:pt x="657987" y="78524"/>
                </a:lnTo>
                <a:lnTo>
                  <a:pt x="638955" y="59485"/>
                </a:lnTo>
                <a:lnTo>
                  <a:pt x="619923" y="40451"/>
                </a:lnTo>
                <a:lnTo>
                  <a:pt x="600888" y="21418"/>
                </a:lnTo>
                <a:lnTo>
                  <a:pt x="581850" y="2387"/>
                </a:lnTo>
                <a:lnTo>
                  <a:pt x="579462" y="0"/>
                </a:lnTo>
                <a:lnTo>
                  <a:pt x="115328" y="0"/>
                </a:lnTo>
                <a:lnTo>
                  <a:pt x="102890" y="1049"/>
                </a:lnTo>
                <a:lnTo>
                  <a:pt x="74233" y="7760"/>
                </a:lnTo>
                <a:lnTo>
                  <a:pt x="40262" y="25478"/>
                </a:lnTo>
                <a:lnTo>
                  <a:pt x="11883" y="59548"/>
                </a:lnTo>
                <a:lnTo>
                  <a:pt x="0" y="115315"/>
                </a:lnTo>
                <a:lnTo>
                  <a:pt x="0" y="179908"/>
                </a:lnTo>
                <a:lnTo>
                  <a:pt x="2159" y="182245"/>
                </a:lnTo>
                <a:lnTo>
                  <a:pt x="24978" y="206874"/>
                </a:lnTo>
                <a:lnTo>
                  <a:pt x="47796" y="231501"/>
                </a:lnTo>
                <a:lnTo>
                  <a:pt x="70613" y="256129"/>
                </a:lnTo>
                <a:lnTo>
                  <a:pt x="93433" y="280758"/>
                </a:lnTo>
                <a:lnTo>
                  <a:pt x="70613" y="305390"/>
                </a:lnTo>
                <a:lnTo>
                  <a:pt x="47796" y="330022"/>
                </a:lnTo>
                <a:lnTo>
                  <a:pt x="24978" y="354653"/>
                </a:lnTo>
                <a:lnTo>
                  <a:pt x="2159" y="379285"/>
                </a:lnTo>
                <a:lnTo>
                  <a:pt x="0" y="381622"/>
                </a:lnTo>
                <a:lnTo>
                  <a:pt x="0" y="486816"/>
                </a:lnTo>
                <a:lnTo>
                  <a:pt x="2374" y="489191"/>
                </a:lnTo>
                <a:lnTo>
                  <a:pt x="24594" y="511355"/>
                </a:lnTo>
                <a:lnTo>
                  <a:pt x="46812" y="533520"/>
                </a:lnTo>
                <a:lnTo>
                  <a:pt x="69029" y="555685"/>
                </a:lnTo>
                <a:lnTo>
                  <a:pt x="91249" y="577850"/>
                </a:lnTo>
                <a:lnTo>
                  <a:pt x="68991" y="601172"/>
                </a:lnTo>
                <a:lnTo>
                  <a:pt x="46737" y="624489"/>
                </a:lnTo>
                <a:lnTo>
                  <a:pt x="24485" y="647803"/>
                </a:lnTo>
                <a:lnTo>
                  <a:pt x="2235" y="671118"/>
                </a:lnTo>
                <a:lnTo>
                  <a:pt x="0" y="673468"/>
                </a:lnTo>
                <a:lnTo>
                  <a:pt x="0" y="746302"/>
                </a:lnTo>
                <a:lnTo>
                  <a:pt x="7761" y="787393"/>
                </a:lnTo>
                <a:lnTo>
                  <a:pt x="25481" y="821360"/>
                </a:lnTo>
                <a:lnTo>
                  <a:pt x="59555" y="849736"/>
                </a:lnTo>
                <a:lnTo>
                  <a:pt x="115328" y="861618"/>
                </a:lnTo>
                <a:lnTo>
                  <a:pt x="742556" y="861618"/>
                </a:lnTo>
                <a:close/>
              </a:path>
            </a:pathLst>
          </a:custGeom>
          <a:ln w="19049">
            <a:solidFill>
              <a:srgbClr val="09522A"/>
            </a:solidFill>
          </a:ln>
        </p:spPr>
        <p:txBody>
          <a:bodyPr wrap="square" lIns="0" tIns="0" rIns="0" bIns="0" rtlCol="0"/>
          <a:lstStyle/>
          <a:p>
            <a:endParaRPr/>
          </a:p>
        </p:txBody>
      </p:sp>
      <p:sp>
        <p:nvSpPr>
          <p:cNvPr id="32" name="object 32"/>
          <p:cNvSpPr txBox="1"/>
          <p:nvPr/>
        </p:nvSpPr>
        <p:spPr>
          <a:xfrm>
            <a:off x="6209547" y="2422403"/>
            <a:ext cx="545466" cy="268022"/>
          </a:xfrm>
          <a:prstGeom prst="rect">
            <a:avLst/>
          </a:prstGeom>
        </p:spPr>
        <p:txBody>
          <a:bodyPr vert="horz" wrap="square" lIns="0" tIns="36830" rIns="0" bIns="0" rtlCol="0">
            <a:spAutoFit/>
          </a:bodyPr>
          <a:lstStyle/>
          <a:p>
            <a:pPr marL="29845" marR="5080" indent="-17780">
              <a:lnSpc>
                <a:spcPts val="930"/>
              </a:lnSpc>
              <a:spcBef>
                <a:spcPts val="290"/>
              </a:spcBef>
            </a:pPr>
            <a:r>
              <a:rPr sz="900" spc="-145" dirty="0">
                <a:solidFill>
                  <a:srgbClr val="09522A"/>
                </a:solidFill>
                <a:latin typeface="Arial MT"/>
                <a:cs typeface="Arial MT"/>
              </a:rPr>
              <a:t>R0</a:t>
            </a:r>
            <a:r>
              <a:rPr sz="900" spc="-50" dirty="0">
                <a:solidFill>
                  <a:srgbClr val="09522A"/>
                </a:solidFill>
                <a:latin typeface="Arial MT"/>
                <a:cs typeface="Arial MT"/>
              </a:rPr>
              <a:t> </a:t>
            </a:r>
            <a:r>
              <a:rPr sz="900" spc="-65" dirty="0">
                <a:solidFill>
                  <a:srgbClr val="09522A"/>
                </a:solidFill>
                <a:latin typeface="Arial MT"/>
                <a:cs typeface="Arial MT"/>
              </a:rPr>
              <a:t>resecti</a:t>
            </a:r>
            <a:r>
              <a:rPr sz="900" spc="-95" dirty="0">
                <a:solidFill>
                  <a:srgbClr val="09522A"/>
                </a:solidFill>
                <a:latin typeface="Arial MT"/>
                <a:cs typeface="Arial MT"/>
              </a:rPr>
              <a:t>o</a:t>
            </a:r>
            <a:r>
              <a:rPr sz="900" spc="-65" dirty="0">
                <a:solidFill>
                  <a:srgbClr val="09522A"/>
                </a:solidFill>
                <a:latin typeface="Arial MT"/>
                <a:cs typeface="Arial MT"/>
              </a:rPr>
              <a:t>n  </a:t>
            </a:r>
            <a:r>
              <a:rPr sz="900" spc="-75" dirty="0">
                <a:solidFill>
                  <a:srgbClr val="09522A"/>
                </a:solidFill>
                <a:latin typeface="Arial MT"/>
                <a:cs typeface="Arial MT"/>
              </a:rPr>
              <a:t>not</a:t>
            </a:r>
            <a:r>
              <a:rPr sz="900" spc="-50" dirty="0">
                <a:solidFill>
                  <a:srgbClr val="09522A"/>
                </a:solidFill>
                <a:latin typeface="Arial MT"/>
                <a:cs typeface="Arial MT"/>
              </a:rPr>
              <a:t> </a:t>
            </a:r>
            <a:r>
              <a:rPr sz="900" spc="-65" dirty="0">
                <a:solidFill>
                  <a:srgbClr val="09522A"/>
                </a:solidFill>
                <a:latin typeface="Arial MT"/>
                <a:cs typeface="Arial MT"/>
              </a:rPr>
              <a:t>feasibl</a:t>
            </a:r>
            <a:r>
              <a:rPr sz="900" spc="-110" dirty="0">
                <a:solidFill>
                  <a:srgbClr val="09522A"/>
                </a:solidFill>
                <a:latin typeface="Arial MT"/>
                <a:cs typeface="Arial MT"/>
              </a:rPr>
              <a:t>e</a:t>
            </a:r>
            <a:endParaRPr sz="900">
              <a:latin typeface="Arial MT"/>
              <a:cs typeface="Arial MT"/>
            </a:endParaRPr>
          </a:p>
        </p:txBody>
      </p:sp>
      <p:grpSp>
        <p:nvGrpSpPr>
          <p:cNvPr id="33" name="object 33"/>
          <p:cNvGrpSpPr/>
          <p:nvPr/>
        </p:nvGrpSpPr>
        <p:grpSpPr>
          <a:xfrm>
            <a:off x="1890484" y="2767509"/>
            <a:ext cx="2721610" cy="1569085"/>
            <a:chOff x="1890483" y="2767507"/>
            <a:chExt cx="2721610" cy="1569085"/>
          </a:xfrm>
        </p:grpSpPr>
        <p:sp>
          <p:nvSpPr>
            <p:cNvPr id="34" name="object 34"/>
            <p:cNvSpPr/>
            <p:nvPr/>
          </p:nvSpPr>
          <p:spPr>
            <a:xfrm>
              <a:off x="2977045" y="2767507"/>
              <a:ext cx="1625600" cy="327025"/>
            </a:xfrm>
            <a:custGeom>
              <a:avLst/>
              <a:gdLst/>
              <a:ahLst/>
              <a:cxnLst/>
              <a:rect l="l" t="t" r="r" b="b"/>
              <a:pathLst>
                <a:path w="1625600" h="327025">
                  <a:moveTo>
                    <a:pt x="0" y="0"/>
                  </a:moveTo>
                  <a:lnTo>
                    <a:pt x="0" y="140576"/>
                  </a:lnTo>
                </a:path>
                <a:path w="1625600" h="327025">
                  <a:moveTo>
                    <a:pt x="1625117" y="140576"/>
                  </a:moveTo>
                  <a:lnTo>
                    <a:pt x="1625117" y="326643"/>
                  </a:lnTo>
                </a:path>
              </a:pathLst>
            </a:custGeom>
            <a:ln w="19050">
              <a:solidFill>
                <a:srgbClr val="09522A"/>
              </a:solidFill>
            </a:ln>
          </p:spPr>
          <p:txBody>
            <a:bodyPr wrap="square" lIns="0" tIns="0" rIns="0" bIns="0" rtlCol="0"/>
            <a:lstStyle/>
            <a:p>
              <a:endParaRPr/>
            </a:p>
          </p:txBody>
        </p:sp>
        <p:sp>
          <p:nvSpPr>
            <p:cNvPr id="35" name="object 35"/>
            <p:cNvSpPr/>
            <p:nvPr/>
          </p:nvSpPr>
          <p:spPr>
            <a:xfrm>
              <a:off x="1935746" y="2916186"/>
              <a:ext cx="2667000" cy="0"/>
            </a:xfrm>
            <a:custGeom>
              <a:avLst/>
              <a:gdLst/>
              <a:ahLst/>
              <a:cxnLst/>
              <a:rect l="l" t="t" r="r" b="b"/>
              <a:pathLst>
                <a:path w="2667000">
                  <a:moveTo>
                    <a:pt x="0" y="0"/>
                  </a:moveTo>
                  <a:lnTo>
                    <a:pt x="2666415" y="0"/>
                  </a:lnTo>
                </a:path>
              </a:pathLst>
            </a:custGeom>
            <a:ln w="19050">
              <a:solidFill>
                <a:srgbClr val="09522A"/>
              </a:solidFill>
            </a:ln>
          </p:spPr>
          <p:txBody>
            <a:bodyPr wrap="square" lIns="0" tIns="0" rIns="0" bIns="0" rtlCol="0"/>
            <a:lstStyle/>
            <a:p>
              <a:endParaRPr/>
            </a:p>
          </p:txBody>
        </p:sp>
        <p:sp>
          <p:nvSpPr>
            <p:cNvPr id="36" name="object 36"/>
            <p:cNvSpPr/>
            <p:nvPr/>
          </p:nvSpPr>
          <p:spPr>
            <a:xfrm>
              <a:off x="1943646" y="2908071"/>
              <a:ext cx="0" cy="1384300"/>
            </a:xfrm>
            <a:custGeom>
              <a:avLst/>
              <a:gdLst/>
              <a:ahLst/>
              <a:cxnLst/>
              <a:rect l="l" t="t" r="r" b="b"/>
              <a:pathLst>
                <a:path h="1384300">
                  <a:moveTo>
                    <a:pt x="0" y="0"/>
                  </a:moveTo>
                  <a:lnTo>
                    <a:pt x="0" y="1383728"/>
                  </a:lnTo>
                </a:path>
              </a:pathLst>
            </a:custGeom>
            <a:ln w="19050">
              <a:solidFill>
                <a:srgbClr val="09522A"/>
              </a:solidFill>
            </a:ln>
          </p:spPr>
          <p:txBody>
            <a:bodyPr wrap="square" lIns="0" tIns="0" rIns="0" bIns="0" rtlCol="0"/>
            <a:lstStyle/>
            <a:p>
              <a:endParaRPr/>
            </a:p>
          </p:txBody>
        </p:sp>
        <p:sp>
          <p:nvSpPr>
            <p:cNvPr id="37" name="object 37"/>
            <p:cNvSpPr/>
            <p:nvPr/>
          </p:nvSpPr>
          <p:spPr>
            <a:xfrm>
              <a:off x="1890483" y="4278934"/>
              <a:ext cx="106680" cy="57785"/>
            </a:xfrm>
            <a:custGeom>
              <a:avLst/>
              <a:gdLst/>
              <a:ahLst/>
              <a:cxnLst/>
              <a:rect l="l" t="t" r="r" b="b"/>
              <a:pathLst>
                <a:path w="106680" h="57785">
                  <a:moveTo>
                    <a:pt x="106324" y="0"/>
                  </a:moveTo>
                  <a:lnTo>
                    <a:pt x="0" y="0"/>
                  </a:lnTo>
                  <a:lnTo>
                    <a:pt x="53162" y="57188"/>
                  </a:lnTo>
                  <a:lnTo>
                    <a:pt x="106324" y="0"/>
                  </a:lnTo>
                  <a:close/>
                </a:path>
              </a:pathLst>
            </a:custGeom>
            <a:solidFill>
              <a:srgbClr val="09522A"/>
            </a:solidFill>
          </p:spPr>
          <p:txBody>
            <a:bodyPr wrap="square" lIns="0" tIns="0" rIns="0" bIns="0" rtlCol="0"/>
            <a:lstStyle/>
            <a:p>
              <a:endParaRPr/>
            </a:p>
          </p:txBody>
        </p:sp>
      </p:grpSp>
      <p:sp>
        <p:nvSpPr>
          <p:cNvPr id="38" name="object 38"/>
          <p:cNvSpPr txBox="1"/>
          <p:nvPr/>
        </p:nvSpPr>
        <p:spPr>
          <a:xfrm>
            <a:off x="2704212" y="2422403"/>
            <a:ext cx="545466" cy="268022"/>
          </a:xfrm>
          <a:prstGeom prst="rect">
            <a:avLst/>
          </a:prstGeom>
        </p:spPr>
        <p:txBody>
          <a:bodyPr vert="horz" wrap="square" lIns="0" tIns="36830" rIns="0" bIns="0" rtlCol="0">
            <a:spAutoFit/>
          </a:bodyPr>
          <a:lstStyle/>
          <a:p>
            <a:pPr marL="109220" marR="5080" indent="-97155">
              <a:lnSpc>
                <a:spcPts val="930"/>
              </a:lnSpc>
              <a:spcBef>
                <a:spcPts val="290"/>
              </a:spcBef>
            </a:pPr>
            <a:r>
              <a:rPr sz="900" spc="-145" dirty="0">
                <a:solidFill>
                  <a:srgbClr val="09522A"/>
                </a:solidFill>
                <a:latin typeface="Arial MT"/>
                <a:cs typeface="Arial MT"/>
              </a:rPr>
              <a:t>R0</a:t>
            </a:r>
            <a:r>
              <a:rPr sz="900" spc="-50" dirty="0">
                <a:solidFill>
                  <a:srgbClr val="09522A"/>
                </a:solidFill>
                <a:latin typeface="Arial MT"/>
                <a:cs typeface="Arial MT"/>
              </a:rPr>
              <a:t> </a:t>
            </a:r>
            <a:r>
              <a:rPr sz="900" spc="-65" dirty="0">
                <a:solidFill>
                  <a:srgbClr val="09522A"/>
                </a:solidFill>
                <a:latin typeface="Arial MT"/>
                <a:cs typeface="Arial MT"/>
              </a:rPr>
              <a:t>resection  </a:t>
            </a:r>
            <a:r>
              <a:rPr sz="900" spc="-70" dirty="0">
                <a:solidFill>
                  <a:srgbClr val="09522A"/>
                </a:solidFill>
                <a:latin typeface="Arial MT"/>
                <a:cs typeface="Arial MT"/>
              </a:rPr>
              <a:t>feasible</a:t>
            </a:r>
            <a:endParaRPr sz="900">
              <a:latin typeface="Arial MT"/>
              <a:cs typeface="Arial MT"/>
            </a:endParaRPr>
          </a:p>
        </p:txBody>
      </p:sp>
      <p:sp>
        <p:nvSpPr>
          <p:cNvPr id="39" name="object 39"/>
          <p:cNvSpPr/>
          <p:nvPr/>
        </p:nvSpPr>
        <p:spPr>
          <a:xfrm>
            <a:off x="4602162" y="3352967"/>
            <a:ext cx="0" cy="226695"/>
          </a:xfrm>
          <a:custGeom>
            <a:avLst/>
            <a:gdLst/>
            <a:ahLst/>
            <a:cxnLst/>
            <a:rect l="l" t="t" r="r" b="b"/>
            <a:pathLst>
              <a:path h="226695">
                <a:moveTo>
                  <a:pt x="0" y="0"/>
                </a:moveTo>
                <a:lnTo>
                  <a:pt x="0" y="226618"/>
                </a:lnTo>
              </a:path>
            </a:pathLst>
          </a:custGeom>
          <a:ln w="19050">
            <a:solidFill>
              <a:srgbClr val="09522A"/>
            </a:solidFill>
          </a:ln>
        </p:spPr>
        <p:txBody>
          <a:bodyPr wrap="square" lIns="0" tIns="0" rIns="0" bIns="0" rtlCol="0"/>
          <a:lstStyle/>
          <a:p>
            <a:endParaRPr/>
          </a:p>
        </p:txBody>
      </p:sp>
      <p:grpSp>
        <p:nvGrpSpPr>
          <p:cNvPr id="40" name="object 40"/>
          <p:cNvGrpSpPr/>
          <p:nvPr/>
        </p:nvGrpSpPr>
        <p:grpSpPr>
          <a:xfrm>
            <a:off x="4149814" y="3566720"/>
            <a:ext cx="920115" cy="729615"/>
            <a:chOff x="4149813" y="3566718"/>
            <a:chExt cx="920115" cy="729615"/>
          </a:xfrm>
        </p:grpSpPr>
        <p:sp>
          <p:nvSpPr>
            <p:cNvPr id="41" name="object 41"/>
            <p:cNvSpPr/>
            <p:nvPr/>
          </p:nvSpPr>
          <p:spPr>
            <a:xfrm>
              <a:off x="4549000" y="3566718"/>
              <a:ext cx="106680" cy="57785"/>
            </a:xfrm>
            <a:custGeom>
              <a:avLst/>
              <a:gdLst/>
              <a:ahLst/>
              <a:cxnLst/>
              <a:rect l="l" t="t" r="r" b="b"/>
              <a:pathLst>
                <a:path w="106679" h="57785">
                  <a:moveTo>
                    <a:pt x="106324" y="0"/>
                  </a:moveTo>
                  <a:lnTo>
                    <a:pt x="0" y="0"/>
                  </a:lnTo>
                  <a:lnTo>
                    <a:pt x="53162" y="57175"/>
                  </a:lnTo>
                  <a:lnTo>
                    <a:pt x="106324" y="0"/>
                  </a:lnTo>
                  <a:close/>
                </a:path>
              </a:pathLst>
            </a:custGeom>
            <a:solidFill>
              <a:srgbClr val="09522A"/>
            </a:solidFill>
          </p:spPr>
          <p:txBody>
            <a:bodyPr wrap="square" lIns="0" tIns="0" rIns="0" bIns="0" rtlCol="0"/>
            <a:lstStyle/>
            <a:p>
              <a:endParaRPr/>
            </a:p>
          </p:txBody>
        </p:sp>
        <p:sp>
          <p:nvSpPr>
            <p:cNvPr id="42" name="object 42"/>
            <p:cNvSpPr/>
            <p:nvPr/>
          </p:nvSpPr>
          <p:spPr>
            <a:xfrm>
              <a:off x="4185018" y="3678516"/>
              <a:ext cx="849630" cy="583565"/>
            </a:xfrm>
            <a:custGeom>
              <a:avLst/>
              <a:gdLst/>
              <a:ahLst/>
              <a:cxnLst/>
              <a:rect l="l" t="t" r="r" b="b"/>
              <a:pathLst>
                <a:path w="849629" h="583564">
                  <a:moveTo>
                    <a:pt x="849071" y="491667"/>
                  </a:moveTo>
                  <a:lnTo>
                    <a:pt x="849071" y="91897"/>
                  </a:lnTo>
                  <a:lnTo>
                    <a:pt x="847635" y="38769"/>
                  </a:lnTo>
                  <a:lnTo>
                    <a:pt x="837584" y="11487"/>
                  </a:lnTo>
                  <a:lnTo>
                    <a:pt x="810302" y="1435"/>
                  </a:lnTo>
                  <a:lnTo>
                    <a:pt x="757173" y="0"/>
                  </a:lnTo>
                  <a:lnTo>
                    <a:pt x="514362" y="0"/>
                  </a:lnTo>
                  <a:lnTo>
                    <a:pt x="425551" y="88811"/>
                  </a:lnTo>
                  <a:lnTo>
                    <a:pt x="336740" y="0"/>
                  </a:lnTo>
                  <a:lnTo>
                    <a:pt x="91909" y="0"/>
                  </a:lnTo>
                  <a:lnTo>
                    <a:pt x="38774" y="1435"/>
                  </a:lnTo>
                  <a:lnTo>
                    <a:pt x="1436" y="38769"/>
                  </a:lnTo>
                  <a:lnTo>
                    <a:pt x="0" y="91897"/>
                  </a:lnTo>
                  <a:lnTo>
                    <a:pt x="0" y="491667"/>
                  </a:lnTo>
                  <a:lnTo>
                    <a:pt x="1436" y="544795"/>
                  </a:lnTo>
                  <a:lnTo>
                    <a:pt x="11488" y="572077"/>
                  </a:lnTo>
                  <a:lnTo>
                    <a:pt x="38774" y="582129"/>
                  </a:lnTo>
                  <a:lnTo>
                    <a:pt x="91909" y="583565"/>
                  </a:lnTo>
                  <a:lnTo>
                    <a:pt x="757174" y="583565"/>
                  </a:lnTo>
                  <a:lnTo>
                    <a:pt x="810302" y="582129"/>
                  </a:lnTo>
                  <a:lnTo>
                    <a:pt x="837584" y="572077"/>
                  </a:lnTo>
                  <a:lnTo>
                    <a:pt x="847635" y="544795"/>
                  </a:lnTo>
                  <a:lnTo>
                    <a:pt x="849071" y="491667"/>
                  </a:lnTo>
                  <a:close/>
                </a:path>
              </a:pathLst>
            </a:custGeom>
            <a:solidFill>
              <a:srgbClr val="4D80AB"/>
            </a:solidFill>
          </p:spPr>
          <p:txBody>
            <a:bodyPr wrap="square" lIns="0" tIns="0" rIns="0" bIns="0" rtlCol="0"/>
            <a:lstStyle/>
            <a:p>
              <a:endParaRPr/>
            </a:p>
          </p:txBody>
        </p:sp>
        <p:sp>
          <p:nvSpPr>
            <p:cNvPr id="43" name="object 43"/>
            <p:cNvSpPr/>
            <p:nvPr/>
          </p:nvSpPr>
          <p:spPr>
            <a:xfrm>
              <a:off x="4159338" y="3654361"/>
              <a:ext cx="901065" cy="632460"/>
            </a:xfrm>
            <a:custGeom>
              <a:avLst/>
              <a:gdLst/>
              <a:ahLst/>
              <a:cxnLst/>
              <a:rect l="l" t="t" r="r" b="b"/>
              <a:pathLst>
                <a:path w="901064" h="632460">
                  <a:moveTo>
                    <a:pt x="900938" y="516547"/>
                  </a:moveTo>
                  <a:lnTo>
                    <a:pt x="900938" y="115316"/>
                  </a:lnTo>
                  <a:lnTo>
                    <a:pt x="899888" y="102884"/>
                  </a:lnTo>
                  <a:lnTo>
                    <a:pt x="893177" y="74230"/>
                  </a:lnTo>
                  <a:lnTo>
                    <a:pt x="875459" y="40262"/>
                  </a:lnTo>
                  <a:lnTo>
                    <a:pt x="841389" y="11883"/>
                  </a:lnTo>
                  <a:lnTo>
                    <a:pt x="785622" y="0"/>
                  </a:lnTo>
                  <a:lnTo>
                    <a:pt x="529742" y="0"/>
                  </a:lnTo>
                  <a:lnTo>
                    <a:pt x="527380" y="2374"/>
                  </a:lnTo>
                  <a:lnTo>
                    <a:pt x="508339" y="21415"/>
                  </a:lnTo>
                  <a:lnTo>
                    <a:pt x="489300" y="40454"/>
                  </a:lnTo>
                  <a:lnTo>
                    <a:pt x="470264" y="59490"/>
                  </a:lnTo>
                  <a:lnTo>
                    <a:pt x="451231" y="78524"/>
                  </a:lnTo>
                  <a:lnTo>
                    <a:pt x="432190" y="59490"/>
                  </a:lnTo>
                  <a:lnTo>
                    <a:pt x="413151" y="40454"/>
                  </a:lnTo>
                  <a:lnTo>
                    <a:pt x="394114" y="21415"/>
                  </a:lnTo>
                  <a:lnTo>
                    <a:pt x="375081" y="2374"/>
                  </a:lnTo>
                  <a:lnTo>
                    <a:pt x="372706" y="0"/>
                  </a:lnTo>
                  <a:lnTo>
                    <a:pt x="115328" y="0"/>
                  </a:lnTo>
                  <a:lnTo>
                    <a:pt x="74239" y="7760"/>
                  </a:lnTo>
                  <a:lnTo>
                    <a:pt x="40266" y="25478"/>
                  </a:lnTo>
                  <a:lnTo>
                    <a:pt x="11884" y="59548"/>
                  </a:lnTo>
                  <a:lnTo>
                    <a:pt x="0" y="115316"/>
                  </a:lnTo>
                  <a:lnTo>
                    <a:pt x="0" y="516547"/>
                  </a:lnTo>
                  <a:lnTo>
                    <a:pt x="7761" y="557637"/>
                  </a:lnTo>
                  <a:lnTo>
                    <a:pt x="25481" y="591604"/>
                  </a:lnTo>
                  <a:lnTo>
                    <a:pt x="59555" y="619981"/>
                  </a:lnTo>
                  <a:lnTo>
                    <a:pt x="115328" y="631863"/>
                  </a:lnTo>
                  <a:lnTo>
                    <a:pt x="785622" y="631863"/>
                  </a:lnTo>
                  <a:lnTo>
                    <a:pt x="798058" y="630814"/>
                  </a:lnTo>
                  <a:lnTo>
                    <a:pt x="826712" y="624106"/>
                  </a:lnTo>
                  <a:lnTo>
                    <a:pt x="860679" y="606389"/>
                  </a:lnTo>
                  <a:lnTo>
                    <a:pt x="889056" y="572318"/>
                  </a:lnTo>
                  <a:lnTo>
                    <a:pt x="900938" y="516547"/>
                  </a:lnTo>
                  <a:close/>
                </a:path>
              </a:pathLst>
            </a:custGeom>
            <a:ln w="19050">
              <a:solidFill>
                <a:srgbClr val="09522A"/>
              </a:solidFill>
            </a:ln>
          </p:spPr>
          <p:txBody>
            <a:bodyPr wrap="square" lIns="0" tIns="0" rIns="0" bIns="0" rtlCol="0"/>
            <a:lstStyle/>
            <a:p>
              <a:endParaRPr/>
            </a:p>
          </p:txBody>
        </p:sp>
      </p:grpSp>
      <p:sp>
        <p:nvSpPr>
          <p:cNvPr id="44" name="object 44"/>
          <p:cNvSpPr txBox="1"/>
          <p:nvPr/>
        </p:nvSpPr>
        <p:spPr>
          <a:xfrm>
            <a:off x="4363345" y="3134553"/>
            <a:ext cx="478156" cy="155812"/>
          </a:xfrm>
          <a:prstGeom prst="rect">
            <a:avLst/>
          </a:prstGeom>
        </p:spPr>
        <p:txBody>
          <a:bodyPr vert="horz" wrap="square" lIns="0" tIns="17145" rIns="0" bIns="0" rtlCol="0">
            <a:spAutoFit/>
          </a:bodyPr>
          <a:lstStyle/>
          <a:p>
            <a:pPr marL="38100">
              <a:lnSpc>
                <a:spcPct val="100000"/>
              </a:lnSpc>
              <a:spcBef>
                <a:spcPts val="135"/>
              </a:spcBef>
            </a:pPr>
            <a:r>
              <a:rPr sz="900" spc="-95" dirty="0">
                <a:solidFill>
                  <a:srgbClr val="09522A"/>
                </a:solidFill>
                <a:latin typeface="Arial MT"/>
                <a:cs typeface="Arial MT"/>
              </a:rPr>
              <a:t>High</a:t>
            </a:r>
            <a:r>
              <a:rPr sz="900" spc="-50" dirty="0">
                <a:solidFill>
                  <a:srgbClr val="09522A"/>
                </a:solidFill>
                <a:latin typeface="Arial MT"/>
                <a:cs typeface="Arial MT"/>
              </a:rPr>
              <a:t> </a:t>
            </a:r>
            <a:r>
              <a:rPr sz="900" spc="-45" dirty="0">
                <a:solidFill>
                  <a:srgbClr val="09522A"/>
                </a:solidFill>
                <a:latin typeface="Arial MT"/>
                <a:cs typeface="Arial MT"/>
              </a:rPr>
              <a:t>ris</a:t>
            </a:r>
            <a:r>
              <a:rPr sz="900" spc="-30" dirty="0">
                <a:solidFill>
                  <a:srgbClr val="09522A"/>
                </a:solidFill>
                <a:latin typeface="Arial MT"/>
                <a:cs typeface="Arial MT"/>
              </a:rPr>
              <a:t>k</a:t>
            </a:r>
            <a:r>
              <a:rPr sz="825" spc="-120" baseline="40404" dirty="0">
                <a:solidFill>
                  <a:srgbClr val="09522A"/>
                </a:solidFill>
                <a:latin typeface="Arial MT"/>
                <a:cs typeface="Arial MT"/>
              </a:rPr>
              <a:t>a</a:t>
            </a:r>
            <a:endParaRPr sz="825" baseline="40404">
              <a:latin typeface="Arial MT"/>
              <a:cs typeface="Arial MT"/>
            </a:endParaRPr>
          </a:p>
        </p:txBody>
      </p:sp>
      <p:sp>
        <p:nvSpPr>
          <p:cNvPr id="45" name="object 45"/>
          <p:cNvSpPr txBox="1"/>
          <p:nvPr/>
        </p:nvSpPr>
        <p:spPr>
          <a:xfrm>
            <a:off x="4413496" y="3803753"/>
            <a:ext cx="393700" cy="380873"/>
          </a:xfrm>
          <a:prstGeom prst="rect">
            <a:avLst/>
          </a:prstGeom>
        </p:spPr>
        <p:txBody>
          <a:bodyPr vert="horz" wrap="square" lIns="0" tIns="34290" rIns="0" bIns="0" rtlCol="0">
            <a:spAutoFit/>
          </a:bodyPr>
          <a:lstStyle/>
          <a:p>
            <a:pPr marL="75565" marR="5080" indent="-63500">
              <a:lnSpc>
                <a:spcPts val="850"/>
              </a:lnSpc>
              <a:spcBef>
                <a:spcPts val="270"/>
              </a:spcBef>
            </a:pPr>
            <a:r>
              <a:rPr sz="850" spc="-55" dirty="0">
                <a:solidFill>
                  <a:srgbClr val="FFFFFF"/>
                </a:solidFill>
                <a:latin typeface="Arial MT"/>
                <a:cs typeface="Arial MT"/>
              </a:rPr>
              <a:t>Optional:  </a:t>
            </a:r>
            <a:r>
              <a:rPr sz="850" spc="-125" dirty="0">
                <a:solidFill>
                  <a:srgbClr val="FFFFFF"/>
                </a:solidFill>
                <a:latin typeface="Arial MT"/>
                <a:cs typeface="Arial MT"/>
              </a:rPr>
              <a:t>ChT </a:t>
            </a:r>
            <a:r>
              <a:rPr sz="850" spc="-55" dirty="0">
                <a:solidFill>
                  <a:srgbClr val="FFFFFF"/>
                </a:solidFill>
                <a:latin typeface="Arial MT"/>
                <a:cs typeface="Arial MT"/>
              </a:rPr>
              <a:t> </a:t>
            </a:r>
            <a:r>
              <a:rPr sz="850" spc="-35" dirty="0">
                <a:solidFill>
                  <a:srgbClr val="FFFFFF"/>
                </a:solidFill>
                <a:latin typeface="Arial MT"/>
                <a:cs typeface="Arial MT"/>
              </a:rPr>
              <a:t>[III,</a:t>
            </a:r>
            <a:r>
              <a:rPr sz="850" spc="-65" dirty="0">
                <a:solidFill>
                  <a:srgbClr val="FFFFFF"/>
                </a:solidFill>
                <a:latin typeface="Arial MT"/>
                <a:cs typeface="Arial MT"/>
              </a:rPr>
              <a:t> </a:t>
            </a:r>
            <a:r>
              <a:rPr sz="850" spc="-60" dirty="0">
                <a:solidFill>
                  <a:srgbClr val="FFFFFF"/>
                </a:solidFill>
                <a:latin typeface="Arial MT"/>
                <a:cs typeface="Arial MT"/>
              </a:rPr>
              <a:t>B]</a:t>
            </a:r>
            <a:endParaRPr sz="850">
              <a:latin typeface="Arial MT"/>
              <a:cs typeface="Arial MT"/>
            </a:endParaRPr>
          </a:p>
        </p:txBody>
      </p:sp>
      <p:sp>
        <p:nvSpPr>
          <p:cNvPr id="46" name="object 46"/>
          <p:cNvSpPr/>
          <p:nvPr/>
        </p:nvSpPr>
        <p:spPr>
          <a:xfrm>
            <a:off x="4601705" y="4285056"/>
            <a:ext cx="0" cy="142240"/>
          </a:xfrm>
          <a:custGeom>
            <a:avLst/>
            <a:gdLst/>
            <a:ahLst/>
            <a:cxnLst/>
            <a:rect l="l" t="t" r="r" b="b"/>
            <a:pathLst>
              <a:path h="142239">
                <a:moveTo>
                  <a:pt x="0" y="0"/>
                </a:moveTo>
                <a:lnTo>
                  <a:pt x="0" y="141757"/>
                </a:lnTo>
              </a:path>
            </a:pathLst>
          </a:custGeom>
          <a:ln w="19050">
            <a:solidFill>
              <a:srgbClr val="09522A"/>
            </a:solidFill>
          </a:ln>
        </p:spPr>
        <p:txBody>
          <a:bodyPr wrap="square" lIns="0" tIns="0" rIns="0" bIns="0" rtlCol="0"/>
          <a:lstStyle/>
          <a:p>
            <a:endParaRPr/>
          </a:p>
        </p:txBody>
      </p:sp>
      <p:grpSp>
        <p:nvGrpSpPr>
          <p:cNvPr id="47" name="object 47"/>
          <p:cNvGrpSpPr/>
          <p:nvPr/>
        </p:nvGrpSpPr>
        <p:grpSpPr>
          <a:xfrm>
            <a:off x="5002810" y="4596510"/>
            <a:ext cx="2672715" cy="106680"/>
            <a:chOff x="5002809" y="4596510"/>
            <a:chExt cx="2672715" cy="106680"/>
          </a:xfrm>
        </p:grpSpPr>
        <p:sp>
          <p:nvSpPr>
            <p:cNvPr id="48" name="object 48"/>
            <p:cNvSpPr/>
            <p:nvPr/>
          </p:nvSpPr>
          <p:spPr>
            <a:xfrm>
              <a:off x="5002809" y="4649673"/>
              <a:ext cx="2628265" cy="0"/>
            </a:xfrm>
            <a:custGeom>
              <a:avLst/>
              <a:gdLst/>
              <a:ahLst/>
              <a:cxnLst/>
              <a:rect l="l" t="t" r="r" b="b"/>
              <a:pathLst>
                <a:path w="2628265">
                  <a:moveTo>
                    <a:pt x="0" y="0"/>
                  </a:moveTo>
                  <a:lnTo>
                    <a:pt x="2627871" y="0"/>
                  </a:lnTo>
                </a:path>
              </a:pathLst>
            </a:custGeom>
            <a:ln w="19050">
              <a:solidFill>
                <a:srgbClr val="09522A"/>
              </a:solidFill>
              <a:prstDash val="sysDash"/>
            </a:ln>
          </p:spPr>
          <p:txBody>
            <a:bodyPr wrap="square" lIns="0" tIns="0" rIns="0" bIns="0" rtlCol="0"/>
            <a:lstStyle/>
            <a:p>
              <a:endParaRPr/>
            </a:p>
          </p:txBody>
        </p:sp>
        <p:sp>
          <p:nvSpPr>
            <p:cNvPr id="49" name="object 49"/>
            <p:cNvSpPr/>
            <p:nvPr/>
          </p:nvSpPr>
          <p:spPr>
            <a:xfrm>
              <a:off x="7617828" y="4596510"/>
              <a:ext cx="57785" cy="106680"/>
            </a:xfrm>
            <a:custGeom>
              <a:avLst/>
              <a:gdLst/>
              <a:ahLst/>
              <a:cxnLst/>
              <a:rect l="l" t="t" r="r" b="b"/>
              <a:pathLst>
                <a:path w="57784" h="106679">
                  <a:moveTo>
                    <a:pt x="57175" y="53162"/>
                  </a:moveTo>
                  <a:lnTo>
                    <a:pt x="0" y="0"/>
                  </a:lnTo>
                  <a:lnTo>
                    <a:pt x="0" y="106337"/>
                  </a:lnTo>
                  <a:lnTo>
                    <a:pt x="57175" y="53162"/>
                  </a:lnTo>
                  <a:close/>
                </a:path>
              </a:pathLst>
            </a:custGeom>
            <a:solidFill>
              <a:srgbClr val="09522A"/>
            </a:solidFill>
          </p:spPr>
          <p:txBody>
            <a:bodyPr wrap="square" lIns="0" tIns="0" rIns="0" bIns="0" rtlCol="0"/>
            <a:lstStyle/>
            <a:p>
              <a:endParaRPr/>
            </a:p>
          </p:txBody>
        </p:sp>
      </p:grpSp>
      <p:grpSp>
        <p:nvGrpSpPr>
          <p:cNvPr id="50" name="object 50"/>
          <p:cNvGrpSpPr/>
          <p:nvPr/>
        </p:nvGrpSpPr>
        <p:grpSpPr>
          <a:xfrm>
            <a:off x="1338136" y="4402124"/>
            <a:ext cx="1234440" cy="490220"/>
            <a:chOff x="1338135" y="4402124"/>
            <a:chExt cx="1234440" cy="490220"/>
          </a:xfrm>
        </p:grpSpPr>
        <p:sp>
          <p:nvSpPr>
            <p:cNvPr id="51" name="object 51"/>
            <p:cNvSpPr/>
            <p:nvPr/>
          </p:nvSpPr>
          <p:spPr>
            <a:xfrm>
              <a:off x="1373339" y="4435805"/>
              <a:ext cx="1163320" cy="422909"/>
            </a:xfrm>
            <a:custGeom>
              <a:avLst/>
              <a:gdLst/>
              <a:ahLst/>
              <a:cxnLst/>
              <a:rect l="l" t="t" r="r" b="b"/>
              <a:pathLst>
                <a:path w="1163320" h="422910">
                  <a:moveTo>
                    <a:pt x="1163066" y="330834"/>
                  </a:moveTo>
                  <a:lnTo>
                    <a:pt x="1163066" y="278129"/>
                  </a:lnTo>
                  <a:lnTo>
                    <a:pt x="1096302" y="211366"/>
                  </a:lnTo>
                  <a:lnTo>
                    <a:pt x="1163066" y="144589"/>
                  </a:lnTo>
                  <a:lnTo>
                    <a:pt x="1163066" y="91897"/>
                  </a:lnTo>
                  <a:lnTo>
                    <a:pt x="1161629" y="38769"/>
                  </a:lnTo>
                  <a:lnTo>
                    <a:pt x="1151577" y="11487"/>
                  </a:lnTo>
                  <a:lnTo>
                    <a:pt x="1124291" y="1435"/>
                  </a:lnTo>
                  <a:lnTo>
                    <a:pt x="1071156" y="0"/>
                  </a:lnTo>
                  <a:lnTo>
                    <a:pt x="659866" y="0"/>
                  </a:lnTo>
                  <a:lnTo>
                    <a:pt x="571042" y="88811"/>
                  </a:lnTo>
                  <a:lnTo>
                    <a:pt x="482231" y="0"/>
                  </a:lnTo>
                  <a:lnTo>
                    <a:pt x="91897" y="0"/>
                  </a:lnTo>
                  <a:lnTo>
                    <a:pt x="38769" y="1435"/>
                  </a:lnTo>
                  <a:lnTo>
                    <a:pt x="1435" y="38769"/>
                  </a:lnTo>
                  <a:lnTo>
                    <a:pt x="0" y="91897"/>
                  </a:lnTo>
                  <a:lnTo>
                    <a:pt x="0" y="330834"/>
                  </a:lnTo>
                  <a:lnTo>
                    <a:pt x="1435" y="383970"/>
                  </a:lnTo>
                  <a:lnTo>
                    <a:pt x="11487" y="411256"/>
                  </a:lnTo>
                  <a:lnTo>
                    <a:pt x="38769" y="421308"/>
                  </a:lnTo>
                  <a:lnTo>
                    <a:pt x="91897" y="422744"/>
                  </a:lnTo>
                  <a:lnTo>
                    <a:pt x="1071156" y="422744"/>
                  </a:lnTo>
                  <a:lnTo>
                    <a:pt x="1124291" y="421308"/>
                  </a:lnTo>
                  <a:lnTo>
                    <a:pt x="1151577" y="411256"/>
                  </a:lnTo>
                  <a:lnTo>
                    <a:pt x="1161629" y="383970"/>
                  </a:lnTo>
                  <a:lnTo>
                    <a:pt x="1163066" y="330834"/>
                  </a:lnTo>
                  <a:close/>
                </a:path>
              </a:pathLst>
            </a:custGeom>
            <a:solidFill>
              <a:srgbClr val="E25A40"/>
            </a:solidFill>
          </p:spPr>
          <p:txBody>
            <a:bodyPr wrap="square" lIns="0" tIns="0" rIns="0" bIns="0" rtlCol="0"/>
            <a:lstStyle/>
            <a:p>
              <a:endParaRPr/>
            </a:p>
          </p:txBody>
        </p:sp>
        <p:sp>
          <p:nvSpPr>
            <p:cNvPr id="52" name="object 52"/>
            <p:cNvSpPr/>
            <p:nvPr/>
          </p:nvSpPr>
          <p:spPr>
            <a:xfrm>
              <a:off x="1347660" y="4411649"/>
              <a:ext cx="1215390" cy="471170"/>
            </a:xfrm>
            <a:custGeom>
              <a:avLst/>
              <a:gdLst/>
              <a:ahLst/>
              <a:cxnLst/>
              <a:rect l="l" t="t" r="r" b="b"/>
              <a:pathLst>
                <a:path w="1215389" h="471170">
                  <a:moveTo>
                    <a:pt x="1214920" y="173647"/>
                  </a:moveTo>
                  <a:lnTo>
                    <a:pt x="1214920" y="115316"/>
                  </a:lnTo>
                  <a:lnTo>
                    <a:pt x="1213871" y="102879"/>
                  </a:lnTo>
                  <a:lnTo>
                    <a:pt x="1207163" y="74225"/>
                  </a:lnTo>
                  <a:lnTo>
                    <a:pt x="1189446" y="40258"/>
                  </a:lnTo>
                  <a:lnTo>
                    <a:pt x="1155375" y="11881"/>
                  </a:lnTo>
                  <a:lnTo>
                    <a:pt x="1099604" y="0"/>
                  </a:lnTo>
                  <a:lnTo>
                    <a:pt x="675246" y="0"/>
                  </a:lnTo>
                  <a:lnTo>
                    <a:pt x="672871" y="2374"/>
                  </a:lnTo>
                  <a:lnTo>
                    <a:pt x="653832" y="21415"/>
                  </a:lnTo>
                  <a:lnTo>
                    <a:pt x="634796" y="40454"/>
                  </a:lnTo>
                  <a:lnTo>
                    <a:pt x="615760" y="59490"/>
                  </a:lnTo>
                  <a:lnTo>
                    <a:pt x="596722" y="78524"/>
                  </a:lnTo>
                  <a:lnTo>
                    <a:pt x="577683" y="59490"/>
                  </a:lnTo>
                  <a:lnTo>
                    <a:pt x="558649" y="40454"/>
                  </a:lnTo>
                  <a:lnTo>
                    <a:pt x="539616" y="21415"/>
                  </a:lnTo>
                  <a:lnTo>
                    <a:pt x="520585" y="2374"/>
                  </a:lnTo>
                  <a:lnTo>
                    <a:pt x="518198" y="0"/>
                  </a:lnTo>
                  <a:lnTo>
                    <a:pt x="115328" y="0"/>
                  </a:lnTo>
                  <a:lnTo>
                    <a:pt x="74233" y="7760"/>
                  </a:lnTo>
                  <a:lnTo>
                    <a:pt x="40262" y="25478"/>
                  </a:lnTo>
                  <a:lnTo>
                    <a:pt x="11883" y="59548"/>
                  </a:lnTo>
                  <a:lnTo>
                    <a:pt x="0" y="115316"/>
                  </a:lnTo>
                  <a:lnTo>
                    <a:pt x="0" y="355714"/>
                  </a:lnTo>
                  <a:lnTo>
                    <a:pt x="7761" y="396804"/>
                  </a:lnTo>
                  <a:lnTo>
                    <a:pt x="25481" y="430771"/>
                  </a:lnTo>
                  <a:lnTo>
                    <a:pt x="59555" y="459148"/>
                  </a:lnTo>
                  <a:lnTo>
                    <a:pt x="115328" y="471030"/>
                  </a:lnTo>
                  <a:lnTo>
                    <a:pt x="1099604" y="471030"/>
                  </a:lnTo>
                  <a:lnTo>
                    <a:pt x="1140694" y="463273"/>
                  </a:lnTo>
                  <a:lnTo>
                    <a:pt x="1174661" y="445556"/>
                  </a:lnTo>
                  <a:lnTo>
                    <a:pt x="1203038" y="411486"/>
                  </a:lnTo>
                  <a:lnTo>
                    <a:pt x="1214920" y="355714"/>
                  </a:lnTo>
                  <a:lnTo>
                    <a:pt x="1214920" y="294043"/>
                  </a:lnTo>
                  <a:lnTo>
                    <a:pt x="1212557" y="291655"/>
                  </a:lnTo>
                  <a:lnTo>
                    <a:pt x="1198519" y="277624"/>
                  </a:lnTo>
                  <a:lnTo>
                    <a:pt x="1184482" y="263593"/>
                  </a:lnTo>
                  <a:lnTo>
                    <a:pt x="1170443" y="249559"/>
                  </a:lnTo>
                  <a:lnTo>
                    <a:pt x="1156398" y="235521"/>
                  </a:lnTo>
                  <a:lnTo>
                    <a:pt x="1170443" y="221488"/>
                  </a:lnTo>
                  <a:lnTo>
                    <a:pt x="1184482" y="207452"/>
                  </a:lnTo>
                  <a:lnTo>
                    <a:pt x="1198519" y="193414"/>
                  </a:lnTo>
                  <a:lnTo>
                    <a:pt x="1212557" y="179374"/>
                  </a:lnTo>
                  <a:lnTo>
                    <a:pt x="1214920" y="176999"/>
                  </a:lnTo>
                  <a:lnTo>
                    <a:pt x="1214920" y="173647"/>
                  </a:lnTo>
                  <a:close/>
                </a:path>
              </a:pathLst>
            </a:custGeom>
            <a:ln w="19050">
              <a:solidFill>
                <a:srgbClr val="09522A"/>
              </a:solidFill>
            </a:ln>
          </p:spPr>
          <p:txBody>
            <a:bodyPr wrap="square" lIns="0" tIns="0" rIns="0" bIns="0" rtlCol="0"/>
            <a:lstStyle/>
            <a:p>
              <a:endParaRPr/>
            </a:p>
          </p:txBody>
        </p:sp>
      </p:grpSp>
      <p:sp>
        <p:nvSpPr>
          <p:cNvPr id="53" name="object 53"/>
          <p:cNvSpPr txBox="1"/>
          <p:nvPr/>
        </p:nvSpPr>
        <p:spPr>
          <a:xfrm>
            <a:off x="1767566" y="4514035"/>
            <a:ext cx="351155" cy="274434"/>
          </a:xfrm>
          <a:prstGeom prst="rect">
            <a:avLst/>
          </a:prstGeom>
        </p:spPr>
        <p:txBody>
          <a:bodyPr vert="horz" wrap="square" lIns="0" tIns="12700" rIns="0" bIns="0" rtlCol="0">
            <a:spAutoFit/>
          </a:bodyPr>
          <a:lstStyle/>
          <a:p>
            <a:pPr marL="59055" marR="5080" indent="-46990">
              <a:lnSpc>
                <a:spcPct val="100000"/>
              </a:lnSpc>
              <a:spcBef>
                <a:spcPts val="100"/>
              </a:spcBef>
            </a:pPr>
            <a:r>
              <a:rPr sz="850" spc="-65" dirty="0">
                <a:solidFill>
                  <a:srgbClr val="FFFFFF"/>
                </a:solidFill>
                <a:latin typeface="Arial MT"/>
                <a:cs typeface="Arial MT"/>
              </a:rPr>
              <a:t>Surge</a:t>
            </a:r>
            <a:r>
              <a:rPr sz="850" spc="-35" dirty="0">
                <a:solidFill>
                  <a:srgbClr val="FFFFFF"/>
                </a:solidFill>
                <a:latin typeface="Arial MT"/>
                <a:cs typeface="Arial MT"/>
              </a:rPr>
              <a:t>r</a:t>
            </a:r>
            <a:r>
              <a:rPr sz="850" spc="-45" dirty="0">
                <a:solidFill>
                  <a:srgbClr val="FFFFFF"/>
                </a:solidFill>
                <a:latin typeface="Arial MT"/>
                <a:cs typeface="Arial MT"/>
              </a:rPr>
              <a:t>y  </a:t>
            </a:r>
            <a:r>
              <a:rPr sz="850" spc="-50" dirty="0">
                <a:solidFill>
                  <a:srgbClr val="FFFFFF"/>
                </a:solidFill>
                <a:latin typeface="Arial MT"/>
                <a:cs typeface="Arial MT"/>
              </a:rPr>
              <a:t>[I</a:t>
            </a:r>
            <a:r>
              <a:rPr sz="850" spc="-195" dirty="0">
                <a:solidFill>
                  <a:srgbClr val="FFFFFF"/>
                </a:solidFill>
                <a:latin typeface="Arial MT"/>
                <a:cs typeface="Arial MT"/>
              </a:rPr>
              <a:t>V</a:t>
            </a:r>
            <a:r>
              <a:rPr sz="850" spc="-35" dirty="0">
                <a:solidFill>
                  <a:srgbClr val="FFFFFF"/>
                </a:solidFill>
                <a:latin typeface="Arial MT"/>
                <a:cs typeface="Arial MT"/>
              </a:rPr>
              <a:t>,</a:t>
            </a:r>
            <a:r>
              <a:rPr sz="850" spc="-65" dirty="0">
                <a:solidFill>
                  <a:srgbClr val="FFFFFF"/>
                </a:solidFill>
                <a:latin typeface="Arial MT"/>
                <a:cs typeface="Arial MT"/>
              </a:rPr>
              <a:t> </a:t>
            </a:r>
            <a:r>
              <a:rPr sz="850" spc="-60" dirty="0">
                <a:solidFill>
                  <a:srgbClr val="FFFFFF"/>
                </a:solidFill>
                <a:latin typeface="Arial MT"/>
                <a:cs typeface="Arial MT"/>
              </a:rPr>
              <a:t>B]</a:t>
            </a:r>
            <a:endParaRPr sz="850">
              <a:latin typeface="Arial MT"/>
              <a:cs typeface="Arial MT"/>
            </a:endParaRPr>
          </a:p>
        </p:txBody>
      </p:sp>
      <p:sp>
        <p:nvSpPr>
          <p:cNvPr id="54" name="object 54"/>
          <p:cNvSpPr/>
          <p:nvPr/>
        </p:nvSpPr>
        <p:spPr>
          <a:xfrm>
            <a:off x="1640294" y="4883137"/>
            <a:ext cx="0" cy="1069340"/>
          </a:xfrm>
          <a:custGeom>
            <a:avLst/>
            <a:gdLst/>
            <a:ahLst/>
            <a:cxnLst/>
            <a:rect l="l" t="t" r="r" b="b"/>
            <a:pathLst>
              <a:path h="1069339">
                <a:moveTo>
                  <a:pt x="0" y="0"/>
                </a:moveTo>
                <a:lnTo>
                  <a:pt x="0" y="1069022"/>
                </a:lnTo>
              </a:path>
            </a:pathLst>
          </a:custGeom>
          <a:ln w="19050">
            <a:solidFill>
              <a:srgbClr val="09522A"/>
            </a:solidFill>
          </a:ln>
        </p:spPr>
        <p:txBody>
          <a:bodyPr wrap="square" lIns="0" tIns="0" rIns="0" bIns="0" rtlCol="0"/>
          <a:lstStyle/>
          <a:p>
            <a:endParaRPr/>
          </a:p>
        </p:txBody>
      </p:sp>
      <p:sp>
        <p:nvSpPr>
          <p:cNvPr id="55" name="object 55"/>
          <p:cNvSpPr/>
          <p:nvPr/>
        </p:nvSpPr>
        <p:spPr>
          <a:xfrm>
            <a:off x="2278519" y="4883139"/>
            <a:ext cx="0" cy="128905"/>
          </a:xfrm>
          <a:custGeom>
            <a:avLst/>
            <a:gdLst/>
            <a:ahLst/>
            <a:cxnLst/>
            <a:rect l="l" t="t" r="r" b="b"/>
            <a:pathLst>
              <a:path h="128904">
                <a:moveTo>
                  <a:pt x="0" y="0"/>
                </a:moveTo>
                <a:lnTo>
                  <a:pt x="0" y="128562"/>
                </a:lnTo>
              </a:path>
            </a:pathLst>
          </a:custGeom>
          <a:ln w="19050">
            <a:solidFill>
              <a:srgbClr val="09522A"/>
            </a:solidFill>
            <a:prstDash val="sysDash"/>
          </a:ln>
        </p:spPr>
        <p:txBody>
          <a:bodyPr wrap="square" lIns="0" tIns="0" rIns="0" bIns="0" rtlCol="0"/>
          <a:lstStyle/>
          <a:p>
            <a:endParaRPr/>
          </a:p>
        </p:txBody>
      </p:sp>
      <p:grpSp>
        <p:nvGrpSpPr>
          <p:cNvPr id="56" name="object 56"/>
          <p:cNvGrpSpPr/>
          <p:nvPr/>
        </p:nvGrpSpPr>
        <p:grpSpPr>
          <a:xfrm>
            <a:off x="1818527" y="4998848"/>
            <a:ext cx="920115" cy="714375"/>
            <a:chOff x="1818525" y="4998846"/>
            <a:chExt cx="920115" cy="714375"/>
          </a:xfrm>
        </p:grpSpPr>
        <p:sp>
          <p:nvSpPr>
            <p:cNvPr id="57" name="object 57"/>
            <p:cNvSpPr/>
            <p:nvPr/>
          </p:nvSpPr>
          <p:spPr>
            <a:xfrm>
              <a:off x="2225357" y="4998846"/>
              <a:ext cx="106680" cy="57785"/>
            </a:xfrm>
            <a:custGeom>
              <a:avLst/>
              <a:gdLst/>
              <a:ahLst/>
              <a:cxnLst/>
              <a:rect l="l" t="t" r="r" b="b"/>
              <a:pathLst>
                <a:path w="106680" h="57785">
                  <a:moveTo>
                    <a:pt x="106324" y="0"/>
                  </a:moveTo>
                  <a:lnTo>
                    <a:pt x="0" y="0"/>
                  </a:lnTo>
                  <a:lnTo>
                    <a:pt x="53162" y="57175"/>
                  </a:lnTo>
                  <a:lnTo>
                    <a:pt x="106324" y="0"/>
                  </a:lnTo>
                  <a:close/>
                </a:path>
              </a:pathLst>
            </a:custGeom>
            <a:solidFill>
              <a:srgbClr val="09522A"/>
            </a:solidFill>
          </p:spPr>
          <p:txBody>
            <a:bodyPr wrap="square" lIns="0" tIns="0" rIns="0" bIns="0" rtlCol="0"/>
            <a:lstStyle/>
            <a:p>
              <a:endParaRPr/>
            </a:p>
          </p:txBody>
        </p:sp>
        <p:sp>
          <p:nvSpPr>
            <p:cNvPr id="58" name="object 58"/>
            <p:cNvSpPr/>
            <p:nvPr/>
          </p:nvSpPr>
          <p:spPr>
            <a:xfrm>
              <a:off x="1853730" y="5103596"/>
              <a:ext cx="849630" cy="575945"/>
            </a:xfrm>
            <a:custGeom>
              <a:avLst/>
              <a:gdLst/>
              <a:ahLst/>
              <a:cxnLst/>
              <a:rect l="l" t="t" r="r" b="b"/>
              <a:pathLst>
                <a:path w="849630" h="575945">
                  <a:moveTo>
                    <a:pt x="849058" y="484009"/>
                  </a:moveTo>
                  <a:lnTo>
                    <a:pt x="849058" y="91897"/>
                  </a:lnTo>
                  <a:lnTo>
                    <a:pt x="847622" y="38769"/>
                  </a:lnTo>
                  <a:lnTo>
                    <a:pt x="837571" y="11487"/>
                  </a:lnTo>
                  <a:lnTo>
                    <a:pt x="810289" y="1435"/>
                  </a:lnTo>
                  <a:lnTo>
                    <a:pt x="757161" y="0"/>
                  </a:lnTo>
                  <a:lnTo>
                    <a:pt x="514350" y="0"/>
                  </a:lnTo>
                  <a:lnTo>
                    <a:pt x="425526" y="88811"/>
                  </a:lnTo>
                  <a:lnTo>
                    <a:pt x="336715" y="0"/>
                  </a:lnTo>
                  <a:lnTo>
                    <a:pt x="91909" y="0"/>
                  </a:lnTo>
                  <a:lnTo>
                    <a:pt x="38774" y="1435"/>
                  </a:lnTo>
                  <a:lnTo>
                    <a:pt x="1436" y="38769"/>
                  </a:lnTo>
                  <a:lnTo>
                    <a:pt x="0" y="91897"/>
                  </a:lnTo>
                  <a:lnTo>
                    <a:pt x="0" y="484009"/>
                  </a:lnTo>
                  <a:lnTo>
                    <a:pt x="1436" y="537137"/>
                  </a:lnTo>
                  <a:lnTo>
                    <a:pt x="11488" y="564419"/>
                  </a:lnTo>
                  <a:lnTo>
                    <a:pt x="38774" y="574471"/>
                  </a:lnTo>
                  <a:lnTo>
                    <a:pt x="91909" y="575906"/>
                  </a:lnTo>
                  <a:lnTo>
                    <a:pt x="757161" y="575906"/>
                  </a:lnTo>
                  <a:lnTo>
                    <a:pt x="810289" y="574471"/>
                  </a:lnTo>
                  <a:lnTo>
                    <a:pt x="837571" y="564419"/>
                  </a:lnTo>
                  <a:lnTo>
                    <a:pt x="847622" y="537137"/>
                  </a:lnTo>
                  <a:lnTo>
                    <a:pt x="849058" y="484009"/>
                  </a:lnTo>
                  <a:close/>
                </a:path>
              </a:pathLst>
            </a:custGeom>
            <a:solidFill>
              <a:srgbClr val="4D80AB"/>
            </a:solidFill>
          </p:spPr>
          <p:txBody>
            <a:bodyPr wrap="square" lIns="0" tIns="0" rIns="0" bIns="0" rtlCol="0"/>
            <a:lstStyle/>
            <a:p>
              <a:endParaRPr/>
            </a:p>
          </p:txBody>
        </p:sp>
        <p:sp>
          <p:nvSpPr>
            <p:cNvPr id="59" name="object 59"/>
            <p:cNvSpPr/>
            <p:nvPr/>
          </p:nvSpPr>
          <p:spPr>
            <a:xfrm>
              <a:off x="1828050" y="5079428"/>
              <a:ext cx="901065" cy="624840"/>
            </a:xfrm>
            <a:custGeom>
              <a:avLst/>
              <a:gdLst/>
              <a:ahLst/>
              <a:cxnLst/>
              <a:rect l="l" t="t" r="r" b="b"/>
              <a:pathLst>
                <a:path w="901064" h="624839">
                  <a:moveTo>
                    <a:pt x="900925" y="508901"/>
                  </a:moveTo>
                  <a:lnTo>
                    <a:pt x="900925" y="115341"/>
                  </a:lnTo>
                  <a:lnTo>
                    <a:pt x="899875" y="102902"/>
                  </a:lnTo>
                  <a:lnTo>
                    <a:pt x="893164" y="74241"/>
                  </a:lnTo>
                  <a:lnTo>
                    <a:pt x="875446" y="40267"/>
                  </a:lnTo>
                  <a:lnTo>
                    <a:pt x="841376" y="11884"/>
                  </a:lnTo>
                  <a:lnTo>
                    <a:pt x="785609" y="0"/>
                  </a:lnTo>
                  <a:lnTo>
                    <a:pt x="529742" y="0"/>
                  </a:lnTo>
                  <a:lnTo>
                    <a:pt x="527354" y="2387"/>
                  </a:lnTo>
                  <a:lnTo>
                    <a:pt x="508321" y="21426"/>
                  </a:lnTo>
                  <a:lnTo>
                    <a:pt x="489284" y="40462"/>
                  </a:lnTo>
                  <a:lnTo>
                    <a:pt x="470245" y="59498"/>
                  </a:lnTo>
                  <a:lnTo>
                    <a:pt x="451205" y="78536"/>
                  </a:lnTo>
                  <a:lnTo>
                    <a:pt x="432172" y="59498"/>
                  </a:lnTo>
                  <a:lnTo>
                    <a:pt x="413137" y="40462"/>
                  </a:lnTo>
                  <a:lnTo>
                    <a:pt x="394102" y="21426"/>
                  </a:lnTo>
                  <a:lnTo>
                    <a:pt x="375069" y="2387"/>
                  </a:lnTo>
                  <a:lnTo>
                    <a:pt x="372694" y="0"/>
                  </a:lnTo>
                  <a:lnTo>
                    <a:pt x="115315" y="0"/>
                  </a:lnTo>
                  <a:lnTo>
                    <a:pt x="102884" y="1050"/>
                  </a:lnTo>
                  <a:lnTo>
                    <a:pt x="74230" y="7765"/>
                  </a:lnTo>
                  <a:lnTo>
                    <a:pt x="40262" y="25489"/>
                  </a:lnTo>
                  <a:lnTo>
                    <a:pt x="11883" y="59566"/>
                  </a:lnTo>
                  <a:lnTo>
                    <a:pt x="0" y="115341"/>
                  </a:lnTo>
                  <a:lnTo>
                    <a:pt x="0" y="508901"/>
                  </a:lnTo>
                  <a:lnTo>
                    <a:pt x="7760" y="549991"/>
                  </a:lnTo>
                  <a:lnTo>
                    <a:pt x="25478" y="583963"/>
                  </a:lnTo>
                  <a:lnTo>
                    <a:pt x="59548" y="612345"/>
                  </a:lnTo>
                  <a:lnTo>
                    <a:pt x="115315" y="624230"/>
                  </a:lnTo>
                  <a:lnTo>
                    <a:pt x="785609" y="624230"/>
                  </a:lnTo>
                  <a:lnTo>
                    <a:pt x="798041" y="623179"/>
                  </a:lnTo>
                  <a:lnTo>
                    <a:pt x="826694" y="616465"/>
                  </a:lnTo>
                  <a:lnTo>
                    <a:pt x="860663" y="598743"/>
                  </a:lnTo>
                  <a:lnTo>
                    <a:pt x="889042" y="564670"/>
                  </a:lnTo>
                  <a:lnTo>
                    <a:pt x="900925" y="508901"/>
                  </a:lnTo>
                  <a:close/>
                </a:path>
              </a:pathLst>
            </a:custGeom>
            <a:ln w="19050">
              <a:solidFill>
                <a:srgbClr val="09522A"/>
              </a:solidFill>
            </a:ln>
          </p:spPr>
          <p:txBody>
            <a:bodyPr wrap="square" lIns="0" tIns="0" rIns="0" bIns="0" rtlCol="0"/>
            <a:lstStyle/>
            <a:p>
              <a:endParaRPr/>
            </a:p>
          </p:txBody>
        </p:sp>
      </p:grpSp>
      <p:grpSp>
        <p:nvGrpSpPr>
          <p:cNvPr id="60" name="object 60"/>
          <p:cNvGrpSpPr/>
          <p:nvPr/>
        </p:nvGrpSpPr>
        <p:grpSpPr>
          <a:xfrm>
            <a:off x="1182242" y="5939294"/>
            <a:ext cx="1501776" cy="509270"/>
            <a:chOff x="1182242" y="5939294"/>
            <a:chExt cx="1501775" cy="509270"/>
          </a:xfrm>
        </p:grpSpPr>
        <p:sp>
          <p:nvSpPr>
            <p:cNvPr id="61" name="object 61"/>
            <p:cNvSpPr/>
            <p:nvPr/>
          </p:nvSpPr>
          <p:spPr>
            <a:xfrm>
              <a:off x="1587131" y="5939294"/>
              <a:ext cx="106680" cy="57785"/>
            </a:xfrm>
            <a:custGeom>
              <a:avLst/>
              <a:gdLst/>
              <a:ahLst/>
              <a:cxnLst/>
              <a:rect l="l" t="t" r="r" b="b"/>
              <a:pathLst>
                <a:path w="106680" h="57785">
                  <a:moveTo>
                    <a:pt x="106337" y="0"/>
                  </a:moveTo>
                  <a:lnTo>
                    <a:pt x="0" y="0"/>
                  </a:lnTo>
                  <a:lnTo>
                    <a:pt x="53162" y="57188"/>
                  </a:lnTo>
                  <a:lnTo>
                    <a:pt x="106337" y="0"/>
                  </a:lnTo>
                  <a:close/>
                </a:path>
              </a:pathLst>
            </a:custGeom>
            <a:solidFill>
              <a:srgbClr val="09522A"/>
            </a:solidFill>
          </p:spPr>
          <p:txBody>
            <a:bodyPr wrap="square" lIns="0" tIns="0" rIns="0" bIns="0" rtlCol="0"/>
            <a:lstStyle/>
            <a:p>
              <a:endParaRPr/>
            </a:p>
          </p:txBody>
        </p:sp>
        <p:sp>
          <p:nvSpPr>
            <p:cNvPr id="62" name="object 62"/>
            <p:cNvSpPr/>
            <p:nvPr/>
          </p:nvSpPr>
          <p:spPr>
            <a:xfrm>
              <a:off x="1191767" y="6036843"/>
              <a:ext cx="1482725" cy="402590"/>
            </a:xfrm>
            <a:custGeom>
              <a:avLst/>
              <a:gdLst/>
              <a:ahLst/>
              <a:cxnLst/>
              <a:rect l="l" t="t" r="r" b="b"/>
              <a:pathLst>
                <a:path w="1482725" h="402589">
                  <a:moveTo>
                    <a:pt x="1482547" y="138493"/>
                  </a:moveTo>
                  <a:lnTo>
                    <a:pt x="1482547" y="115316"/>
                  </a:lnTo>
                  <a:lnTo>
                    <a:pt x="1481497" y="102879"/>
                  </a:lnTo>
                  <a:lnTo>
                    <a:pt x="1474785" y="74225"/>
                  </a:lnTo>
                  <a:lnTo>
                    <a:pt x="1457065" y="40258"/>
                  </a:lnTo>
                  <a:lnTo>
                    <a:pt x="1422991" y="11881"/>
                  </a:lnTo>
                  <a:lnTo>
                    <a:pt x="1367218" y="0"/>
                  </a:lnTo>
                  <a:lnTo>
                    <a:pt x="1164640" y="0"/>
                  </a:lnTo>
                  <a:lnTo>
                    <a:pt x="1162265" y="2374"/>
                  </a:lnTo>
                  <a:lnTo>
                    <a:pt x="1144192" y="20446"/>
                  </a:lnTo>
                  <a:lnTo>
                    <a:pt x="1126113" y="38522"/>
                  </a:lnTo>
                  <a:lnTo>
                    <a:pt x="1108032" y="56603"/>
                  </a:lnTo>
                  <a:lnTo>
                    <a:pt x="1089952" y="74688"/>
                  </a:lnTo>
                  <a:lnTo>
                    <a:pt x="1017638" y="2374"/>
                  </a:lnTo>
                  <a:lnTo>
                    <a:pt x="1015263" y="0"/>
                  </a:lnTo>
                  <a:lnTo>
                    <a:pt x="529729" y="0"/>
                  </a:lnTo>
                  <a:lnTo>
                    <a:pt x="527354" y="2374"/>
                  </a:lnTo>
                  <a:lnTo>
                    <a:pt x="508321" y="21408"/>
                  </a:lnTo>
                  <a:lnTo>
                    <a:pt x="489284" y="40444"/>
                  </a:lnTo>
                  <a:lnTo>
                    <a:pt x="470245" y="59483"/>
                  </a:lnTo>
                  <a:lnTo>
                    <a:pt x="451205" y="78524"/>
                  </a:lnTo>
                  <a:lnTo>
                    <a:pt x="413137" y="40444"/>
                  </a:lnTo>
                  <a:lnTo>
                    <a:pt x="375069" y="2374"/>
                  </a:lnTo>
                  <a:lnTo>
                    <a:pt x="372694" y="0"/>
                  </a:lnTo>
                  <a:lnTo>
                    <a:pt x="115315" y="0"/>
                  </a:lnTo>
                  <a:lnTo>
                    <a:pt x="74225" y="7760"/>
                  </a:lnTo>
                  <a:lnTo>
                    <a:pt x="40258" y="25478"/>
                  </a:lnTo>
                  <a:lnTo>
                    <a:pt x="11881" y="59548"/>
                  </a:lnTo>
                  <a:lnTo>
                    <a:pt x="0" y="115316"/>
                  </a:lnTo>
                  <a:lnTo>
                    <a:pt x="0" y="286778"/>
                  </a:lnTo>
                  <a:lnTo>
                    <a:pt x="7760" y="327869"/>
                  </a:lnTo>
                  <a:lnTo>
                    <a:pt x="25478" y="361836"/>
                  </a:lnTo>
                  <a:lnTo>
                    <a:pt x="59548" y="390212"/>
                  </a:lnTo>
                  <a:lnTo>
                    <a:pt x="115315" y="402094"/>
                  </a:lnTo>
                  <a:lnTo>
                    <a:pt x="1367218" y="402094"/>
                  </a:lnTo>
                  <a:lnTo>
                    <a:pt x="1423800" y="387764"/>
                  </a:lnTo>
                  <a:lnTo>
                    <a:pt x="1462901" y="354994"/>
                  </a:lnTo>
                  <a:lnTo>
                    <a:pt x="1482229" y="291947"/>
                  </a:lnTo>
                  <a:lnTo>
                    <a:pt x="1482547" y="138518"/>
                  </a:lnTo>
                  <a:close/>
                </a:path>
              </a:pathLst>
            </a:custGeom>
            <a:ln w="19050">
              <a:solidFill>
                <a:srgbClr val="09522A"/>
              </a:solidFill>
            </a:ln>
          </p:spPr>
          <p:txBody>
            <a:bodyPr wrap="square" lIns="0" tIns="0" rIns="0" bIns="0" rtlCol="0"/>
            <a:lstStyle/>
            <a:p>
              <a:endParaRPr/>
            </a:p>
          </p:txBody>
        </p:sp>
        <p:sp>
          <p:nvSpPr>
            <p:cNvPr id="63" name="object 63"/>
            <p:cNvSpPr/>
            <p:nvPr/>
          </p:nvSpPr>
          <p:spPr>
            <a:xfrm>
              <a:off x="2226944" y="5939294"/>
              <a:ext cx="106680" cy="57785"/>
            </a:xfrm>
            <a:custGeom>
              <a:avLst/>
              <a:gdLst/>
              <a:ahLst/>
              <a:cxnLst/>
              <a:rect l="l" t="t" r="r" b="b"/>
              <a:pathLst>
                <a:path w="106680" h="57785">
                  <a:moveTo>
                    <a:pt x="106324" y="0"/>
                  </a:moveTo>
                  <a:lnTo>
                    <a:pt x="0" y="0"/>
                  </a:lnTo>
                  <a:lnTo>
                    <a:pt x="53149" y="57188"/>
                  </a:lnTo>
                  <a:lnTo>
                    <a:pt x="106324" y="0"/>
                  </a:lnTo>
                  <a:close/>
                </a:path>
              </a:pathLst>
            </a:custGeom>
            <a:solidFill>
              <a:srgbClr val="09522A"/>
            </a:solidFill>
          </p:spPr>
          <p:txBody>
            <a:bodyPr wrap="square" lIns="0" tIns="0" rIns="0" bIns="0" rtlCol="0"/>
            <a:lstStyle/>
            <a:p>
              <a:endParaRPr/>
            </a:p>
          </p:txBody>
        </p:sp>
      </p:grpSp>
      <p:sp>
        <p:nvSpPr>
          <p:cNvPr id="64" name="object 64"/>
          <p:cNvSpPr txBox="1"/>
          <p:nvPr/>
        </p:nvSpPr>
        <p:spPr>
          <a:xfrm>
            <a:off x="2082144" y="5216582"/>
            <a:ext cx="393700" cy="380873"/>
          </a:xfrm>
          <a:prstGeom prst="rect">
            <a:avLst/>
          </a:prstGeom>
        </p:spPr>
        <p:txBody>
          <a:bodyPr vert="horz" wrap="square" lIns="0" tIns="34290" rIns="0" bIns="0" rtlCol="0">
            <a:spAutoFit/>
          </a:bodyPr>
          <a:lstStyle/>
          <a:p>
            <a:pPr marL="91440" marR="5080" indent="-79375">
              <a:lnSpc>
                <a:spcPts val="850"/>
              </a:lnSpc>
              <a:spcBef>
                <a:spcPts val="270"/>
              </a:spcBef>
            </a:pPr>
            <a:r>
              <a:rPr sz="850" spc="-55" dirty="0">
                <a:solidFill>
                  <a:srgbClr val="FFFFFF"/>
                </a:solidFill>
                <a:latin typeface="Arial MT"/>
                <a:cs typeface="Arial MT"/>
              </a:rPr>
              <a:t>Optional:  </a:t>
            </a:r>
            <a:r>
              <a:rPr sz="850" spc="-125" dirty="0">
                <a:solidFill>
                  <a:srgbClr val="FFFFFF"/>
                </a:solidFill>
                <a:latin typeface="Arial MT"/>
                <a:cs typeface="Arial MT"/>
              </a:rPr>
              <a:t>ChT </a:t>
            </a:r>
            <a:r>
              <a:rPr sz="850" spc="-120" dirty="0">
                <a:solidFill>
                  <a:srgbClr val="FFFFFF"/>
                </a:solidFill>
                <a:latin typeface="Arial MT"/>
                <a:cs typeface="Arial MT"/>
              </a:rPr>
              <a:t> </a:t>
            </a:r>
            <a:r>
              <a:rPr sz="850" spc="-50" dirty="0">
                <a:solidFill>
                  <a:srgbClr val="FFFFFF"/>
                </a:solidFill>
                <a:latin typeface="Arial MT"/>
                <a:cs typeface="Arial MT"/>
              </a:rPr>
              <a:t>[I</a:t>
            </a:r>
            <a:r>
              <a:rPr sz="850" spc="-195" dirty="0">
                <a:solidFill>
                  <a:srgbClr val="FFFFFF"/>
                </a:solidFill>
                <a:latin typeface="Arial MT"/>
                <a:cs typeface="Arial MT"/>
              </a:rPr>
              <a:t>V</a:t>
            </a:r>
            <a:r>
              <a:rPr sz="850" spc="-35" dirty="0">
                <a:solidFill>
                  <a:srgbClr val="FFFFFF"/>
                </a:solidFill>
                <a:latin typeface="Arial MT"/>
                <a:cs typeface="Arial MT"/>
              </a:rPr>
              <a:t>,</a:t>
            </a:r>
            <a:r>
              <a:rPr sz="850" spc="-65" dirty="0">
                <a:solidFill>
                  <a:srgbClr val="FFFFFF"/>
                </a:solidFill>
                <a:latin typeface="Arial MT"/>
                <a:cs typeface="Arial MT"/>
              </a:rPr>
              <a:t> </a:t>
            </a:r>
            <a:r>
              <a:rPr sz="850" spc="-60" dirty="0">
                <a:solidFill>
                  <a:srgbClr val="FFFFFF"/>
                </a:solidFill>
                <a:latin typeface="Arial MT"/>
                <a:cs typeface="Arial MT"/>
              </a:rPr>
              <a:t>B]</a:t>
            </a:r>
            <a:endParaRPr sz="850">
              <a:latin typeface="Arial MT"/>
              <a:cs typeface="Arial MT"/>
            </a:endParaRPr>
          </a:p>
        </p:txBody>
      </p:sp>
      <p:sp>
        <p:nvSpPr>
          <p:cNvPr id="65" name="object 65"/>
          <p:cNvSpPr txBox="1"/>
          <p:nvPr/>
        </p:nvSpPr>
        <p:spPr>
          <a:xfrm>
            <a:off x="4351097" y="4464908"/>
            <a:ext cx="521970" cy="268022"/>
          </a:xfrm>
          <a:prstGeom prst="rect">
            <a:avLst/>
          </a:prstGeom>
        </p:spPr>
        <p:txBody>
          <a:bodyPr vert="horz" wrap="square" lIns="0" tIns="36830" rIns="0" bIns="0" rtlCol="0">
            <a:spAutoFit/>
          </a:bodyPr>
          <a:lstStyle/>
          <a:p>
            <a:pPr marL="12700" marR="5080" indent="63500">
              <a:lnSpc>
                <a:spcPts val="930"/>
              </a:lnSpc>
              <a:spcBef>
                <a:spcPts val="290"/>
              </a:spcBef>
            </a:pPr>
            <a:r>
              <a:rPr sz="900" spc="-160" dirty="0">
                <a:solidFill>
                  <a:srgbClr val="09522A"/>
                </a:solidFill>
                <a:latin typeface="Arial MT"/>
                <a:cs typeface="Arial MT"/>
              </a:rPr>
              <a:t>MDT</a:t>
            </a:r>
            <a:r>
              <a:rPr sz="900" spc="-50" dirty="0">
                <a:solidFill>
                  <a:srgbClr val="09522A"/>
                </a:solidFill>
                <a:latin typeface="Arial MT"/>
                <a:cs typeface="Arial MT"/>
              </a:rPr>
              <a:t> </a:t>
            </a:r>
            <a:r>
              <a:rPr sz="900" spc="-45" dirty="0">
                <a:solidFill>
                  <a:srgbClr val="09522A"/>
                </a:solidFill>
                <a:latin typeface="Arial MT"/>
                <a:cs typeface="Arial MT"/>
              </a:rPr>
              <a:t>risk  </a:t>
            </a:r>
            <a:r>
              <a:rPr sz="900" spc="-90" dirty="0">
                <a:solidFill>
                  <a:srgbClr val="09522A"/>
                </a:solidFill>
                <a:latin typeface="Arial MT"/>
                <a:cs typeface="Arial MT"/>
              </a:rPr>
              <a:t>assessment</a:t>
            </a:r>
            <a:endParaRPr sz="900">
              <a:latin typeface="Arial MT"/>
              <a:cs typeface="Arial MT"/>
            </a:endParaRPr>
          </a:p>
        </p:txBody>
      </p:sp>
      <p:sp>
        <p:nvSpPr>
          <p:cNvPr id="66" name="object 66"/>
          <p:cNvSpPr/>
          <p:nvPr/>
        </p:nvSpPr>
        <p:spPr>
          <a:xfrm>
            <a:off x="2280094" y="5701068"/>
            <a:ext cx="0" cy="251460"/>
          </a:xfrm>
          <a:custGeom>
            <a:avLst/>
            <a:gdLst/>
            <a:ahLst/>
            <a:cxnLst/>
            <a:rect l="l" t="t" r="r" b="b"/>
            <a:pathLst>
              <a:path h="251460">
                <a:moveTo>
                  <a:pt x="0" y="0"/>
                </a:moveTo>
                <a:lnTo>
                  <a:pt x="0" y="251091"/>
                </a:lnTo>
              </a:path>
            </a:pathLst>
          </a:custGeom>
          <a:ln w="19050">
            <a:solidFill>
              <a:srgbClr val="09522A"/>
            </a:solidFill>
            <a:prstDash val="sysDash"/>
          </a:ln>
        </p:spPr>
        <p:txBody>
          <a:bodyPr wrap="square" lIns="0" tIns="0" rIns="0" bIns="0" rtlCol="0"/>
          <a:lstStyle/>
          <a:p>
            <a:endParaRPr/>
          </a:p>
        </p:txBody>
      </p:sp>
      <p:sp>
        <p:nvSpPr>
          <p:cNvPr id="67" name="object 67"/>
          <p:cNvSpPr txBox="1"/>
          <p:nvPr/>
        </p:nvSpPr>
        <p:spPr>
          <a:xfrm>
            <a:off x="798796" y="6165737"/>
            <a:ext cx="4775834" cy="789960"/>
          </a:xfrm>
          <a:prstGeom prst="rect">
            <a:avLst/>
          </a:prstGeom>
        </p:spPr>
        <p:txBody>
          <a:bodyPr vert="horz" wrap="square" lIns="0" tIns="12700" rIns="0" bIns="0" rtlCol="0">
            <a:spAutoFit/>
          </a:bodyPr>
          <a:lstStyle/>
          <a:p>
            <a:pPr marL="942340">
              <a:lnSpc>
                <a:spcPct val="100000"/>
              </a:lnSpc>
              <a:spcBef>
                <a:spcPts val="100"/>
              </a:spcBef>
            </a:pPr>
            <a:r>
              <a:rPr sz="850" spc="-50" dirty="0">
                <a:solidFill>
                  <a:srgbClr val="09522A"/>
                </a:solidFill>
                <a:latin typeface="Arial MT"/>
                <a:cs typeface="Arial MT"/>
              </a:rPr>
              <a:t>Follow-up</a:t>
            </a:r>
            <a:endParaRPr sz="850">
              <a:latin typeface="Arial MT"/>
              <a:cs typeface="Arial MT"/>
            </a:endParaRPr>
          </a:p>
          <a:p>
            <a:pPr>
              <a:lnSpc>
                <a:spcPct val="100000"/>
              </a:lnSpc>
            </a:pPr>
            <a:endParaRPr sz="1000">
              <a:latin typeface="Arial MT"/>
              <a:cs typeface="Arial MT"/>
            </a:endParaRPr>
          </a:p>
          <a:p>
            <a:pPr marL="50800">
              <a:lnSpc>
                <a:spcPct val="100000"/>
              </a:lnSpc>
              <a:spcBef>
                <a:spcPts val="595"/>
              </a:spcBef>
            </a:pPr>
            <a:r>
              <a:rPr sz="900" spc="20" dirty="0">
                <a:solidFill>
                  <a:srgbClr val="231F20"/>
                </a:solidFill>
                <a:latin typeface="Tahoma"/>
                <a:cs typeface="Tahoma"/>
              </a:rPr>
              <a:t>Figure</a:t>
            </a:r>
            <a:r>
              <a:rPr sz="900" spc="-50" dirty="0">
                <a:solidFill>
                  <a:srgbClr val="231F20"/>
                </a:solidFill>
                <a:latin typeface="Tahoma"/>
                <a:cs typeface="Tahoma"/>
              </a:rPr>
              <a:t> </a:t>
            </a:r>
            <a:r>
              <a:rPr sz="900" spc="-40" dirty="0">
                <a:solidFill>
                  <a:srgbClr val="231F20"/>
                </a:solidFill>
                <a:latin typeface="Tahoma"/>
                <a:cs typeface="Tahoma"/>
              </a:rPr>
              <a:t>3.</a:t>
            </a:r>
            <a:r>
              <a:rPr sz="900" spc="-55" dirty="0">
                <a:solidFill>
                  <a:srgbClr val="231F20"/>
                </a:solidFill>
                <a:latin typeface="Tahoma"/>
                <a:cs typeface="Tahoma"/>
              </a:rPr>
              <a:t> </a:t>
            </a:r>
            <a:r>
              <a:rPr sz="900" spc="-50" dirty="0">
                <a:solidFill>
                  <a:srgbClr val="231F20"/>
                </a:solidFill>
                <a:latin typeface="Arial MT"/>
                <a:cs typeface="Arial MT"/>
              </a:rPr>
              <a:t>Management</a:t>
            </a:r>
            <a:r>
              <a:rPr sz="900" spc="-15" dirty="0">
                <a:solidFill>
                  <a:srgbClr val="231F20"/>
                </a:solidFill>
                <a:latin typeface="Arial MT"/>
                <a:cs typeface="Arial MT"/>
              </a:rPr>
              <a:t> </a:t>
            </a:r>
            <a:r>
              <a:rPr sz="900" spc="-20" dirty="0">
                <a:solidFill>
                  <a:srgbClr val="231F20"/>
                </a:solidFill>
                <a:latin typeface="Arial MT"/>
                <a:cs typeface="Arial MT"/>
              </a:rPr>
              <a:t>of</a:t>
            </a:r>
            <a:r>
              <a:rPr sz="900" spc="-25" dirty="0">
                <a:solidFill>
                  <a:srgbClr val="231F20"/>
                </a:solidFill>
                <a:latin typeface="Arial MT"/>
                <a:cs typeface="Arial MT"/>
              </a:rPr>
              <a:t> </a:t>
            </a:r>
            <a:r>
              <a:rPr sz="900" spc="-45" dirty="0">
                <a:solidFill>
                  <a:srgbClr val="231F20"/>
                </a:solidFill>
                <a:latin typeface="Arial MT"/>
                <a:cs typeface="Arial MT"/>
              </a:rPr>
              <a:t>advanced/metastatic,</a:t>
            </a:r>
            <a:r>
              <a:rPr sz="900" spc="-20" dirty="0">
                <a:solidFill>
                  <a:srgbClr val="231F20"/>
                </a:solidFill>
                <a:latin typeface="Arial MT"/>
                <a:cs typeface="Arial MT"/>
              </a:rPr>
              <a:t> </a:t>
            </a:r>
            <a:r>
              <a:rPr sz="900" spc="-40" dirty="0">
                <a:solidFill>
                  <a:srgbClr val="231F20"/>
                </a:solidFill>
                <a:latin typeface="Arial MT"/>
                <a:cs typeface="Arial MT"/>
              </a:rPr>
              <a:t>clinically</a:t>
            </a:r>
            <a:r>
              <a:rPr sz="900" spc="-20" dirty="0">
                <a:solidFill>
                  <a:srgbClr val="231F20"/>
                </a:solidFill>
                <a:latin typeface="Arial MT"/>
                <a:cs typeface="Arial MT"/>
              </a:rPr>
              <a:t> </a:t>
            </a:r>
            <a:r>
              <a:rPr sz="900" spc="-55" dirty="0">
                <a:solidFill>
                  <a:srgbClr val="231F20"/>
                </a:solidFill>
                <a:latin typeface="Arial MT"/>
                <a:cs typeface="Arial MT"/>
              </a:rPr>
              <a:t>resectable</a:t>
            </a:r>
            <a:r>
              <a:rPr sz="900" spc="-20" dirty="0">
                <a:solidFill>
                  <a:srgbClr val="231F20"/>
                </a:solidFill>
                <a:latin typeface="Arial MT"/>
                <a:cs typeface="Arial MT"/>
              </a:rPr>
              <a:t> </a:t>
            </a:r>
            <a:r>
              <a:rPr sz="900" spc="-155" dirty="0">
                <a:solidFill>
                  <a:srgbClr val="231F20"/>
                </a:solidFill>
                <a:latin typeface="Arial MT"/>
                <a:cs typeface="Arial MT"/>
              </a:rPr>
              <a:t>STS.</a:t>
            </a:r>
            <a:endParaRPr sz="900">
              <a:latin typeface="Arial MT"/>
              <a:cs typeface="Arial MT"/>
            </a:endParaRPr>
          </a:p>
          <a:p>
            <a:pPr marL="50800">
              <a:lnSpc>
                <a:spcPct val="100000"/>
              </a:lnSpc>
              <a:spcBef>
                <a:spcPts val="20"/>
              </a:spcBef>
            </a:pPr>
            <a:r>
              <a:rPr sz="900" spc="-82" baseline="37037" dirty="0">
                <a:solidFill>
                  <a:srgbClr val="231F20"/>
                </a:solidFill>
                <a:latin typeface="Arial MT"/>
                <a:cs typeface="Arial MT"/>
              </a:rPr>
              <a:t>a</a:t>
            </a:r>
            <a:r>
              <a:rPr sz="900" spc="-55" dirty="0">
                <a:solidFill>
                  <a:srgbClr val="231F20"/>
                </a:solidFill>
                <a:latin typeface="Arial MT"/>
                <a:cs typeface="Arial MT"/>
              </a:rPr>
              <a:t>Synchronous</a:t>
            </a:r>
            <a:r>
              <a:rPr sz="900" spc="-25" dirty="0">
                <a:solidFill>
                  <a:srgbClr val="231F20"/>
                </a:solidFill>
                <a:latin typeface="Arial MT"/>
                <a:cs typeface="Arial MT"/>
              </a:rPr>
              <a:t> and/or</a:t>
            </a:r>
            <a:r>
              <a:rPr sz="900" spc="-20" dirty="0">
                <a:solidFill>
                  <a:srgbClr val="231F20"/>
                </a:solidFill>
                <a:latin typeface="Arial MT"/>
                <a:cs typeface="Arial MT"/>
              </a:rPr>
              <a:t> multiple</a:t>
            </a:r>
            <a:r>
              <a:rPr sz="900" spc="-25" dirty="0">
                <a:solidFill>
                  <a:srgbClr val="231F20"/>
                </a:solidFill>
                <a:latin typeface="Arial MT"/>
                <a:cs typeface="Arial MT"/>
              </a:rPr>
              <a:t> and/or</a:t>
            </a:r>
            <a:r>
              <a:rPr sz="900" spc="-20" dirty="0">
                <a:solidFill>
                  <a:srgbClr val="231F20"/>
                </a:solidFill>
                <a:latin typeface="Arial MT"/>
                <a:cs typeface="Arial MT"/>
              </a:rPr>
              <a:t> </a:t>
            </a:r>
            <a:r>
              <a:rPr sz="900" spc="-40" dirty="0">
                <a:solidFill>
                  <a:srgbClr val="231F20"/>
                </a:solidFill>
                <a:latin typeface="Arial MT"/>
                <a:cs typeface="Arial MT"/>
              </a:rPr>
              <a:t>bilateral</a:t>
            </a:r>
            <a:r>
              <a:rPr sz="900" spc="-20" dirty="0">
                <a:solidFill>
                  <a:srgbClr val="231F20"/>
                </a:solidFill>
                <a:latin typeface="Arial MT"/>
                <a:cs typeface="Arial MT"/>
              </a:rPr>
              <a:t> </a:t>
            </a:r>
            <a:r>
              <a:rPr sz="900" spc="-25" dirty="0">
                <a:solidFill>
                  <a:srgbClr val="231F20"/>
                </a:solidFill>
                <a:latin typeface="Arial MT"/>
                <a:cs typeface="Arial MT"/>
              </a:rPr>
              <a:t>lung</a:t>
            </a:r>
            <a:r>
              <a:rPr sz="900" spc="-20" dirty="0">
                <a:solidFill>
                  <a:srgbClr val="231F20"/>
                </a:solidFill>
                <a:latin typeface="Arial MT"/>
                <a:cs typeface="Arial MT"/>
              </a:rPr>
              <a:t> </a:t>
            </a:r>
            <a:r>
              <a:rPr sz="900" spc="-75" dirty="0">
                <a:solidFill>
                  <a:srgbClr val="231F20"/>
                </a:solidFill>
                <a:latin typeface="Arial MT"/>
                <a:cs typeface="Arial MT"/>
              </a:rPr>
              <a:t>metastases.</a:t>
            </a:r>
            <a:endParaRPr sz="900">
              <a:latin typeface="Arial MT"/>
              <a:cs typeface="Arial MT"/>
            </a:endParaRPr>
          </a:p>
          <a:p>
            <a:pPr marL="50800">
              <a:lnSpc>
                <a:spcPct val="100000"/>
              </a:lnSpc>
              <a:spcBef>
                <a:spcPts val="20"/>
              </a:spcBef>
            </a:pPr>
            <a:r>
              <a:rPr sz="900" spc="-105" dirty="0">
                <a:solidFill>
                  <a:srgbClr val="231F20"/>
                </a:solidFill>
                <a:latin typeface="Arial MT"/>
                <a:cs typeface="Arial MT"/>
              </a:rPr>
              <a:t>ChT,</a:t>
            </a:r>
            <a:r>
              <a:rPr sz="900" spc="-20" dirty="0">
                <a:solidFill>
                  <a:srgbClr val="231F20"/>
                </a:solidFill>
                <a:latin typeface="Arial MT"/>
                <a:cs typeface="Arial MT"/>
              </a:rPr>
              <a:t> </a:t>
            </a:r>
            <a:r>
              <a:rPr sz="900" spc="-45" dirty="0">
                <a:solidFill>
                  <a:srgbClr val="231F20"/>
                </a:solidFill>
                <a:latin typeface="Arial MT"/>
                <a:cs typeface="Arial MT"/>
              </a:rPr>
              <a:t>chemotherapy;</a:t>
            </a:r>
            <a:r>
              <a:rPr sz="900" spc="-20" dirty="0">
                <a:solidFill>
                  <a:srgbClr val="231F20"/>
                </a:solidFill>
                <a:latin typeface="Arial MT"/>
                <a:cs typeface="Arial MT"/>
              </a:rPr>
              <a:t> </a:t>
            </a:r>
            <a:r>
              <a:rPr sz="900" spc="-95" dirty="0">
                <a:solidFill>
                  <a:srgbClr val="231F20"/>
                </a:solidFill>
                <a:latin typeface="Arial MT"/>
                <a:cs typeface="Arial MT"/>
              </a:rPr>
              <a:t>MDT,</a:t>
            </a:r>
            <a:r>
              <a:rPr sz="900" spc="-20" dirty="0">
                <a:solidFill>
                  <a:srgbClr val="231F20"/>
                </a:solidFill>
                <a:latin typeface="Arial MT"/>
                <a:cs typeface="Arial MT"/>
              </a:rPr>
              <a:t> </a:t>
            </a:r>
            <a:r>
              <a:rPr sz="900" spc="-35" dirty="0">
                <a:solidFill>
                  <a:srgbClr val="231F20"/>
                </a:solidFill>
                <a:latin typeface="Arial MT"/>
                <a:cs typeface="Arial MT"/>
              </a:rPr>
              <a:t>multidisciplinary</a:t>
            </a:r>
            <a:r>
              <a:rPr sz="900" spc="-20" dirty="0">
                <a:solidFill>
                  <a:srgbClr val="231F20"/>
                </a:solidFill>
                <a:latin typeface="Arial MT"/>
                <a:cs typeface="Arial MT"/>
              </a:rPr>
              <a:t> </a:t>
            </a:r>
            <a:r>
              <a:rPr sz="900" spc="-55" dirty="0">
                <a:solidFill>
                  <a:srgbClr val="231F20"/>
                </a:solidFill>
                <a:latin typeface="Arial MT"/>
                <a:cs typeface="Arial MT"/>
              </a:rPr>
              <a:t>team;</a:t>
            </a:r>
            <a:r>
              <a:rPr sz="900" spc="-15" dirty="0">
                <a:solidFill>
                  <a:srgbClr val="231F20"/>
                </a:solidFill>
                <a:latin typeface="Arial MT"/>
                <a:cs typeface="Arial MT"/>
              </a:rPr>
              <a:t> </a:t>
            </a:r>
            <a:r>
              <a:rPr sz="900" spc="-125" dirty="0">
                <a:solidFill>
                  <a:srgbClr val="231F20"/>
                </a:solidFill>
                <a:latin typeface="Arial MT"/>
                <a:cs typeface="Arial MT"/>
              </a:rPr>
              <a:t>R0,</a:t>
            </a:r>
            <a:r>
              <a:rPr sz="900" spc="-20" dirty="0">
                <a:solidFill>
                  <a:srgbClr val="231F20"/>
                </a:solidFill>
                <a:latin typeface="Arial MT"/>
                <a:cs typeface="Arial MT"/>
              </a:rPr>
              <a:t> </a:t>
            </a:r>
            <a:r>
              <a:rPr sz="900" spc="-25" dirty="0">
                <a:solidFill>
                  <a:srgbClr val="231F20"/>
                </a:solidFill>
                <a:latin typeface="Arial MT"/>
                <a:cs typeface="Arial MT"/>
              </a:rPr>
              <a:t>no tumour </a:t>
            </a:r>
            <a:r>
              <a:rPr sz="900" spc="-40" dirty="0">
                <a:solidFill>
                  <a:srgbClr val="231F20"/>
                </a:solidFill>
                <a:latin typeface="Arial MT"/>
                <a:cs typeface="Arial MT"/>
              </a:rPr>
              <a:t>at</a:t>
            </a:r>
            <a:r>
              <a:rPr sz="900" spc="-20" dirty="0">
                <a:solidFill>
                  <a:srgbClr val="231F20"/>
                </a:solidFill>
                <a:latin typeface="Arial MT"/>
                <a:cs typeface="Arial MT"/>
              </a:rPr>
              <a:t> </a:t>
            </a:r>
            <a:r>
              <a:rPr sz="900" spc="-25" dirty="0">
                <a:solidFill>
                  <a:srgbClr val="231F20"/>
                </a:solidFill>
                <a:latin typeface="Arial MT"/>
                <a:cs typeface="Arial MT"/>
              </a:rPr>
              <a:t>the</a:t>
            </a:r>
            <a:r>
              <a:rPr sz="900" spc="-15" dirty="0">
                <a:solidFill>
                  <a:srgbClr val="231F20"/>
                </a:solidFill>
                <a:latin typeface="Arial MT"/>
                <a:cs typeface="Arial MT"/>
              </a:rPr>
              <a:t> </a:t>
            </a:r>
            <a:r>
              <a:rPr sz="900" spc="-45" dirty="0">
                <a:solidFill>
                  <a:srgbClr val="231F20"/>
                </a:solidFill>
                <a:latin typeface="Arial MT"/>
                <a:cs typeface="Arial MT"/>
              </a:rPr>
              <a:t>margin;</a:t>
            </a:r>
            <a:r>
              <a:rPr sz="900" spc="-20" dirty="0">
                <a:solidFill>
                  <a:srgbClr val="231F20"/>
                </a:solidFill>
                <a:latin typeface="Arial MT"/>
                <a:cs typeface="Arial MT"/>
              </a:rPr>
              <a:t> </a:t>
            </a:r>
            <a:r>
              <a:rPr sz="900" spc="-155" dirty="0">
                <a:solidFill>
                  <a:srgbClr val="231F20"/>
                </a:solidFill>
                <a:latin typeface="Arial MT"/>
                <a:cs typeface="Arial MT"/>
              </a:rPr>
              <a:t>STS,</a:t>
            </a:r>
            <a:r>
              <a:rPr sz="900" spc="-114" dirty="0">
                <a:solidFill>
                  <a:srgbClr val="231F20"/>
                </a:solidFill>
                <a:latin typeface="Arial MT"/>
                <a:cs typeface="Arial MT"/>
              </a:rPr>
              <a:t> </a:t>
            </a:r>
            <a:r>
              <a:rPr sz="900" spc="-35" dirty="0">
                <a:solidFill>
                  <a:srgbClr val="231F20"/>
                </a:solidFill>
                <a:latin typeface="Arial MT"/>
                <a:cs typeface="Arial MT"/>
              </a:rPr>
              <a:t>soft</a:t>
            </a:r>
            <a:r>
              <a:rPr sz="900" spc="-20" dirty="0">
                <a:solidFill>
                  <a:srgbClr val="231F20"/>
                </a:solidFill>
                <a:latin typeface="Arial MT"/>
                <a:cs typeface="Arial MT"/>
              </a:rPr>
              <a:t> </a:t>
            </a:r>
            <a:r>
              <a:rPr sz="900" spc="-60" dirty="0">
                <a:solidFill>
                  <a:srgbClr val="231F20"/>
                </a:solidFill>
                <a:latin typeface="Arial MT"/>
                <a:cs typeface="Arial MT"/>
              </a:rPr>
              <a:t>tissue</a:t>
            </a:r>
            <a:r>
              <a:rPr sz="900" spc="-20" dirty="0">
                <a:solidFill>
                  <a:srgbClr val="231F20"/>
                </a:solidFill>
                <a:latin typeface="Arial MT"/>
                <a:cs typeface="Arial MT"/>
              </a:rPr>
              <a:t> </a:t>
            </a:r>
            <a:r>
              <a:rPr sz="900" spc="-70" dirty="0">
                <a:solidFill>
                  <a:srgbClr val="231F20"/>
                </a:solidFill>
                <a:latin typeface="Arial MT"/>
                <a:cs typeface="Arial MT"/>
              </a:rPr>
              <a:t>sarcoma.</a:t>
            </a:r>
            <a:endParaRPr sz="900">
              <a:latin typeface="Arial MT"/>
              <a:cs typeface="Arial MT"/>
            </a:endParaRPr>
          </a:p>
        </p:txBody>
      </p:sp>
      <p:sp>
        <p:nvSpPr>
          <p:cNvPr id="68" name="object 68"/>
          <p:cNvSpPr txBox="1"/>
          <p:nvPr/>
        </p:nvSpPr>
        <p:spPr>
          <a:xfrm>
            <a:off x="9091326" y="635301"/>
            <a:ext cx="692497" cy="3245485"/>
          </a:xfrm>
          <a:prstGeom prst="rect">
            <a:avLst/>
          </a:prstGeom>
        </p:spPr>
        <p:txBody>
          <a:bodyPr vert="vert" wrap="square" lIns="0" tIns="0" rIns="0" bIns="0" rtlCol="0">
            <a:spAutoFit/>
          </a:bodyPr>
          <a:lstStyle/>
          <a:p>
            <a:pPr marL="12700">
              <a:lnSpc>
                <a:spcPts val="2655"/>
              </a:lnSpc>
            </a:pPr>
            <a:r>
              <a:rPr sz="2400" dirty="0">
                <a:solidFill>
                  <a:srgbClr val="E9E9EA"/>
                </a:solidFill>
                <a:latin typeface="Arial MT"/>
                <a:cs typeface="Arial MT"/>
              </a:rPr>
              <a:t>Clinical</a:t>
            </a:r>
            <a:r>
              <a:rPr sz="2400" spc="-70" dirty="0">
                <a:solidFill>
                  <a:srgbClr val="E9E9EA"/>
                </a:solidFill>
                <a:latin typeface="Arial MT"/>
                <a:cs typeface="Arial MT"/>
              </a:rPr>
              <a:t> </a:t>
            </a:r>
            <a:r>
              <a:rPr sz="2400" dirty="0">
                <a:solidFill>
                  <a:srgbClr val="E9E9EA"/>
                </a:solidFill>
                <a:latin typeface="Arial MT"/>
                <a:cs typeface="Arial MT"/>
              </a:rPr>
              <a:t>Practice</a:t>
            </a:r>
            <a:r>
              <a:rPr sz="2400" spc="-65" dirty="0">
                <a:solidFill>
                  <a:srgbClr val="E9E9EA"/>
                </a:solidFill>
                <a:latin typeface="Arial MT"/>
                <a:cs typeface="Arial MT"/>
              </a:rPr>
              <a:t> </a:t>
            </a:r>
            <a:r>
              <a:rPr sz="2400" dirty="0">
                <a:solidFill>
                  <a:srgbClr val="E9E9EA"/>
                </a:solidFill>
                <a:latin typeface="Arial MT"/>
                <a:cs typeface="Arial MT"/>
              </a:rPr>
              <a:t>Guidelines</a:t>
            </a:r>
            <a:endParaRPr sz="2400">
              <a:latin typeface="Arial MT"/>
              <a:cs typeface="Arial MT"/>
            </a:endParaRPr>
          </a:p>
        </p:txBody>
      </p:sp>
      <p:sp>
        <p:nvSpPr>
          <p:cNvPr id="69" name="object 69"/>
          <p:cNvSpPr txBox="1"/>
          <p:nvPr/>
        </p:nvSpPr>
        <p:spPr>
          <a:xfrm>
            <a:off x="9344425" y="5848820"/>
            <a:ext cx="359073" cy="1219835"/>
          </a:xfrm>
          <a:prstGeom prst="rect">
            <a:avLst/>
          </a:prstGeom>
        </p:spPr>
        <p:txBody>
          <a:bodyPr vert="vert" wrap="square" lIns="0" tIns="0" rIns="0" bIns="0" rtlCol="0">
            <a:spAutoFit/>
          </a:bodyPr>
          <a:lstStyle/>
          <a:p>
            <a:pPr marL="12700">
              <a:lnSpc>
                <a:spcPts val="1375"/>
              </a:lnSpc>
            </a:pPr>
            <a:r>
              <a:rPr sz="1200" dirty="0">
                <a:solidFill>
                  <a:srgbClr val="812061"/>
                </a:solidFill>
                <a:latin typeface="Arial MT"/>
                <a:cs typeface="Arial MT"/>
              </a:rPr>
              <a:t>Annals</a:t>
            </a:r>
            <a:r>
              <a:rPr sz="1200" spc="-35" dirty="0">
                <a:solidFill>
                  <a:srgbClr val="812061"/>
                </a:solidFill>
                <a:latin typeface="Arial MT"/>
                <a:cs typeface="Arial MT"/>
              </a:rPr>
              <a:t> </a:t>
            </a:r>
            <a:r>
              <a:rPr sz="1200" dirty="0">
                <a:solidFill>
                  <a:srgbClr val="812061"/>
                </a:solidFill>
                <a:latin typeface="Arial MT"/>
                <a:cs typeface="Arial MT"/>
              </a:rPr>
              <a:t>of</a:t>
            </a:r>
            <a:r>
              <a:rPr sz="1200" spc="-40" dirty="0">
                <a:solidFill>
                  <a:srgbClr val="812061"/>
                </a:solidFill>
                <a:latin typeface="Arial MT"/>
                <a:cs typeface="Arial MT"/>
              </a:rPr>
              <a:t> </a:t>
            </a:r>
            <a:r>
              <a:rPr sz="1200" dirty="0">
                <a:solidFill>
                  <a:srgbClr val="812061"/>
                </a:solidFill>
                <a:latin typeface="Arial MT"/>
                <a:cs typeface="Arial MT"/>
              </a:rPr>
              <a:t>Oncology</a:t>
            </a:r>
            <a:endParaRPr sz="1200">
              <a:latin typeface="Arial MT"/>
              <a:cs typeface="Arial MT"/>
            </a:endParaRPr>
          </a:p>
        </p:txBody>
      </p:sp>
      <p:sp>
        <p:nvSpPr>
          <p:cNvPr id="70" name="object 70"/>
          <p:cNvSpPr/>
          <p:nvPr/>
        </p:nvSpPr>
        <p:spPr>
          <a:xfrm>
            <a:off x="533515" y="648004"/>
            <a:ext cx="6985" cy="6408420"/>
          </a:xfrm>
          <a:custGeom>
            <a:avLst/>
            <a:gdLst/>
            <a:ahLst/>
            <a:cxnLst/>
            <a:rect l="l" t="t" r="r" b="b"/>
            <a:pathLst>
              <a:path w="6984" h="6408420">
                <a:moveTo>
                  <a:pt x="6479" y="6408000"/>
                </a:moveTo>
                <a:lnTo>
                  <a:pt x="6479" y="0"/>
                </a:lnTo>
                <a:lnTo>
                  <a:pt x="0" y="0"/>
                </a:lnTo>
                <a:lnTo>
                  <a:pt x="0" y="6408000"/>
                </a:lnTo>
                <a:lnTo>
                  <a:pt x="6479" y="6408000"/>
                </a:lnTo>
                <a:close/>
              </a:path>
            </a:pathLst>
          </a:custGeom>
          <a:solidFill>
            <a:srgbClr val="812061"/>
          </a:solidFill>
        </p:spPr>
        <p:txBody>
          <a:bodyPr wrap="square" lIns="0" tIns="0" rIns="0" bIns="0" rtlCol="0"/>
          <a:lstStyle/>
          <a:p>
            <a:endParaRPr/>
          </a:p>
        </p:txBody>
      </p:sp>
      <p:sp>
        <p:nvSpPr>
          <p:cNvPr id="71" name="object 71"/>
          <p:cNvSpPr txBox="1"/>
          <p:nvPr/>
        </p:nvSpPr>
        <p:spPr>
          <a:xfrm>
            <a:off x="211498" y="635299"/>
            <a:ext cx="307777" cy="894080"/>
          </a:xfrm>
          <a:prstGeom prst="rect">
            <a:avLst/>
          </a:prstGeom>
        </p:spPr>
        <p:txBody>
          <a:bodyPr vert="vert" wrap="square" lIns="0" tIns="0" rIns="0" bIns="0" rtlCol="0">
            <a:spAutoFit/>
          </a:bodyPr>
          <a:lstStyle/>
          <a:p>
            <a:pPr marL="12700">
              <a:lnSpc>
                <a:spcPts val="1165"/>
              </a:lnSpc>
            </a:pPr>
            <a:r>
              <a:rPr sz="1000" dirty="0">
                <a:solidFill>
                  <a:srgbClr val="812061"/>
                </a:solidFill>
                <a:latin typeface="Arial MT"/>
                <a:cs typeface="Arial MT"/>
              </a:rPr>
              <a:t>iv58</a:t>
            </a:r>
            <a:r>
              <a:rPr sz="1000" spc="55" dirty="0">
                <a:solidFill>
                  <a:srgbClr val="812061"/>
                </a:solidFill>
                <a:latin typeface="Arial MT"/>
                <a:cs typeface="Arial MT"/>
              </a:rPr>
              <a:t> </a:t>
            </a:r>
            <a:r>
              <a:rPr sz="1000" dirty="0">
                <a:solidFill>
                  <a:srgbClr val="812061"/>
                </a:solidFill>
                <a:latin typeface="Arial MT"/>
                <a:cs typeface="Arial MT"/>
              </a:rPr>
              <a:t>|</a:t>
            </a:r>
            <a:r>
              <a:rPr sz="1000" spc="55" dirty="0">
                <a:solidFill>
                  <a:srgbClr val="812061"/>
                </a:solidFill>
                <a:latin typeface="Arial MT"/>
                <a:cs typeface="Arial MT"/>
              </a:rPr>
              <a:t> </a:t>
            </a:r>
            <a:r>
              <a:rPr sz="1000" dirty="0">
                <a:solidFill>
                  <a:srgbClr val="812061"/>
                </a:solidFill>
                <a:latin typeface="Arial MT"/>
                <a:cs typeface="Arial MT"/>
              </a:rPr>
              <a:t>Casali</a:t>
            </a:r>
            <a:r>
              <a:rPr sz="1000" spc="-25" dirty="0">
                <a:solidFill>
                  <a:srgbClr val="812061"/>
                </a:solidFill>
                <a:latin typeface="Arial MT"/>
                <a:cs typeface="Arial MT"/>
              </a:rPr>
              <a:t> </a:t>
            </a:r>
            <a:r>
              <a:rPr sz="1000" dirty="0">
                <a:solidFill>
                  <a:srgbClr val="812061"/>
                </a:solidFill>
                <a:latin typeface="Arial MT"/>
                <a:cs typeface="Arial MT"/>
              </a:rPr>
              <a:t>et</a:t>
            </a:r>
            <a:r>
              <a:rPr sz="1000" spc="-30" dirty="0">
                <a:solidFill>
                  <a:srgbClr val="812061"/>
                </a:solidFill>
                <a:latin typeface="Arial MT"/>
                <a:cs typeface="Arial MT"/>
              </a:rPr>
              <a:t> </a:t>
            </a:r>
            <a:r>
              <a:rPr sz="1000" dirty="0">
                <a:solidFill>
                  <a:srgbClr val="812061"/>
                </a:solidFill>
                <a:latin typeface="Arial MT"/>
                <a:cs typeface="Arial MT"/>
              </a:rPr>
              <a:t>al.</a:t>
            </a:r>
            <a:endParaRPr sz="1000">
              <a:latin typeface="Arial MT"/>
              <a:cs typeface="Arial MT"/>
            </a:endParaRPr>
          </a:p>
        </p:txBody>
      </p:sp>
      <p:sp>
        <p:nvSpPr>
          <p:cNvPr id="72" name="object 72"/>
          <p:cNvSpPr txBox="1"/>
          <p:nvPr/>
        </p:nvSpPr>
        <p:spPr>
          <a:xfrm>
            <a:off x="211498" y="4878272"/>
            <a:ext cx="307777" cy="2190750"/>
          </a:xfrm>
          <a:prstGeom prst="rect">
            <a:avLst/>
          </a:prstGeom>
        </p:spPr>
        <p:txBody>
          <a:bodyPr vert="vert" wrap="square" lIns="0" tIns="0" rIns="0" bIns="0" rtlCol="0">
            <a:spAutoFit/>
          </a:bodyPr>
          <a:lstStyle/>
          <a:p>
            <a:pPr marL="12700">
              <a:lnSpc>
                <a:spcPts val="1165"/>
              </a:lnSpc>
            </a:pPr>
            <a:r>
              <a:rPr sz="1000" dirty="0">
                <a:solidFill>
                  <a:srgbClr val="812061"/>
                </a:solidFill>
                <a:latin typeface="Arial MT"/>
                <a:cs typeface="Arial MT"/>
              </a:rPr>
              <a:t>Volume</a:t>
            </a:r>
            <a:r>
              <a:rPr sz="1000" spc="-25" dirty="0">
                <a:solidFill>
                  <a:srgbClr val="812061"/>
                </a:solidFill>
                <a:latin typeface="Arial MT"/>
                <a:cs typeface="Arial MT"/>
              </a:rPr>
              <a:t> </a:t>
            </a:r>
            <a:r>
              <a:rPr sz="1000" dirty="0">
                <a:solidFill>
                  <a:srgbClr val="812061"/>
                </a:solidFill>
                <a:latin typeface="Arial MT"/>
                <a:cs typeface="Arial MT"/>
              </a:rPr>
              <a:t>29</a:t>
            </a:r>
            <a:r>
              <a:rPr sz="1000" spc="55" dirty="0">
                <a:solidFill>
                  <a:srgbClr val="812061"/>
                </a:solidFill>
                <a:latin typeface="Arial MT"/>
                <a:cs typeface="Arial MT"/>
              </a:rPr>
              <a:t> </a:t>
            </a:r>
            <a:r>
              <a:rPr sz="1000" dirty="0">
                <a:solidFill>
                  <a:srgbClr val="812061"/>
                </a:solidFill>
                <a:latin typeface="Arial MT"/>
                <a:cs typeface="Arial MT"/>
              </a:rPr>
              <a:t>|</a:t>
            </a:r>
            <a:r>
              <a:rPr sz="1000" spc="55" dirty="0">
                <a:solidFill>
                  <a:srgbClr val="812061"/>
                </a:solidFill>
                <a:latin typeface="Arial MT"/>
                <a:cs typeface="Arial MT"/>
              </a:rPr>
              <a:t> </a:t>
            </a:r>
            <a:r>
              <a:rPr sz="1000" dirty="0">
                <a:solidFill>
                  <a:srgbClr val="812061"/>
                </a:solidFill>
                <a:latin typeface="Arial MT"/>
                <a:cs typeface="Arial MT"/>
              </a:rPr>
              <a:t>Supplement</a:t>
            </a:r>
            <a:r>
              <a:rPr sz="1000" spc="-20" dirty="0">
                <a:solidFill>
                  <a:srgbClr val="812061"/>
                </a:solidFill>
                <a:latin typeface="Arial MT"/>
                <a:cs typeface="Arial MT"/>
              </a:rPr>
              <a:t> </a:t>
            </a:r>
            <a:r>
              <a:rPr sz="1000" dirty="0">
                <a:solidFill>
                  <a:srgbClr val="812061"/>
                </a:solidFill>
                <a:latin typeface="Arial MT"/>
                <a:cs typeface="Arial MT"/>
              </a:rPr>
              <a:t>4</a:t>
            </a:r>
            <a:r>
              <a:rPr sz="1000" spc="50" dirty="0">
                <a:solidFill>
                  <a:srgbClr val="812061"/>
                </a:solidFill>
                <a:latin typeface="Arial MT"/>
                <a:cs typeface="Arial MT"/>
              </a:rPr>
              <a:t> </a:t>
            </a:r>
            <a:r>
              <a:rPr sz="1000" dirty="0">
                <a:solidFill>
                  <a:srgbClr val="812061"/>
                </a:solidFill>
                <a:latin typeface="Arial MT"/>
                <a:cs typeface="Arial MT"/>
              </a:rPr>
              <a:t>|</a:t>
            </a:r>
            <a:r>
              <a:rPr sz="1000" spc="55" dirty="0">
                <a:solidFill>
                  <a:srgbClr val="812061"/>
                </a:solidFill>
                <a:latin typeface="Arial MT"/>
                <a:cs typeface="Arial MT"/>
              </a:rPr>
              <a:t> </a:t>
            </a:r>
            <a:r>
              <a:rPr sz="1000" dirty="0">
                <a:solidFill>
                  <a:srgbClr val="812061"/>
                </a:solidFill>
                <a:latin typeface="Arial MT"/>
                <a:cs typeface="Arial MT"/>
              </a:rPr>
              <a:t>October</a:t>
            </a:r>
            <a:r>
              <a:rPr sz="1000" spc="-25" dirty="0">
                <a:solidFill>
                  <a:srgbClr val="812061"/>
                </a:solidFill>
                <a:latin typeface="Arial MT"/>
                <a:cs typeface="Arial MT"/>
              </a:rPr>
              <a:t> </a:t>
            </a:r>
            <a:r>
              <a:rPr sz="1000" dirty="0">
                <a:solidFill>
                  <a:srgbClr val="812061"/>
                </a:solidFill>
                <a:latin typeface="Arial MT"/>
                <a:cs typeface="Arial MT"/>
              </a:rPr>
              <a:t>2018</a:t>
            </a:r>
            <a:endParaRPr sz="1000">
              <a:latin typeface="Arial MT"/>
              <a:cs typeface="Arial MT"/>
            </a:endParaRPr>
          </a:p>
        </p:txBody>
      </p:sp>
      <p:sp>
        <p:nvSpPr>
          <p:cNvPr id="73" name="object 73"/>
          <p:cNvSpPr txBox="1"/>
          <p:nvPr/>
        </p:nvSpPr>
        <p:spPr>
          <a:xfrm rot="10800000">
            <a:off x="2083068" y="7478323"/>
            <a:ext cx="5880342" cy="102592"/>
          </a:xfrm>
          <a:prstGeom prst="rect">
            <a:avLst/>
          </a:prstGeom>
        </p:spPr>
        <p:txBody>
          <a:bodyPr vert="horz" wrap="square" lIns="0" tIns="0" rIns="0" bIns="0" rtlCol="0">
            <a:spAutoFit/>
          </a:bodyPr>
          <a:lstStyle/>
          <a:p>
            <a:pPr>
              <a:lnSpc>
                <a:spcPts val="800"/>
              </a:lnSpc>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1895" y="5001690"/>
            <a:ext cx="3205480" cy="1541576"/>
          </a:xfrm>
          <a:prstGeom prst="rect">
            <a:avLst/>
          </a:prstGeom>
        </p:spPr>
        <p:txBody>
          <a:bodyPr vert="horz" wrap="square" lIns="0" tIns="5715" rIns="0" bIns="0" rtlCol="0">
            <a:spAutoFit/>
          </a:bodyPr>
          <a:lstStyle/>
          <a:p>
            <a:pPr marL="38100" marR="30480" indent="114300" algn="just">
              <a:lnSpc>
                <a:spcPct val="104800"/>
              </a:lnSpc>
              <a:spcBef>
                <a:spcPts val="45"/>
              </a:spcBef>
            </a:pPr>
            <a:r>
              <a:rPr sz="950" spc="-10" dirty="0">
                <a:solidFill>
                  <a:srgbClr val="231F20"/>
                </a:solidFill>
                <a:latin typeface="Calibri"/>
                <a:cs typeface="Calibri"/>
              </a:rPr>
              <a:t>Active </a:t>
            </a:r>
            <a:r>
              <a:rPr sz="950" spc="-25" dirty="0">
                <a:solidFill>
                  <a:srgbClr val="231F20"/>
                </a:solidFill>
                <a:latin typeface="Calibri"/>
                <a:cs typeface="Calibri"/>
              </a:rPr>
              <a:t>systemic</a:t>
            </a:r>
            <a:r>
              <a:rPr sz="950" spc="-20" dirty="0">
                <a:solidFill>
                  <a:srgbClr val="231F20"/>
                </a:solidFill>
                <a:latin typeface="Calibri"/>
                <a:cs typeface="Calibri"/>
              </a:rPr>
              <a:t> </a:t>
            </a:r>
            <a:r>
              <a:rPr sz="950" spc="-30" dirty="0">
                <a:solidFill>
                  <a:srgbClr val="231F20"/>
                </a:solidFill>
                <a:latin typeface="Calibri"/>
                <a:cs typeface="Calibri"/>
              </a:rPr>
              <a:t>therapies</a:t>
            </a:r>
            <a:r>
              <a:rPr sz="950" spc="-25" dirty="0">
                <a:solidFill>
                  <a:srgbClr val="231F20"/>
                </a:solidFill>
                <a:latin typeface="Calibri"/>
                <a:cs typeface="Calibri"/>
              </a:rPr>
              <a:t> </a:t>
            </a:r>
            <a:r>
              <a:rPr sz="950" spc="-10" dirty="0">
                <a:solidFill>
                  <a:srgbClr val="231F20"/>
                </a:solidFill>
                <a:latin typeface="Calibri"/>
                <a:cs typeface="Calibri"/>
              </a:rPr>
              <a:t>must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considered</a:t>
            </a:r>
            <a:r>
              <a:rPr sz="950" spc="-20" dirty="0">
                <a:solidFill>
                  <a:srgbClr val="231F20"/>
                </a:solidFill>
                <a:latin typeface="Calibri"/>
                <a:cs typeface="Calibri"/>
              </a:rPr>
              <a:t> </a:t>
            </a:r>
            <a:r>
              <a:rPr sz="950" spc="25" dirty="0">
                <a:solidFill>
                  <a:srgbClr val="231F20"/>
                </a:solidFill>
                <a:latin typeface="Calibri"/>
                <a:cs typeface="Calibri"/>
              </a:rPr>
              <a:t>in </a:t>
            </a:r>
            <a:r>
              <a:rPr sz="950" spc="-20" dirty="0">
                <a:solidFill>
                  <a:srgbClr val="231F20"/>
                </a:solidFill>
                <a:latin typeface="Calibri"/>
                <a:cs typeface="Calibri"/>
              </a:rPr>
              <a:t>progressing, </a:t>
            </a:r>
            <a:r>
              <a:rPr sz="950" spc="-15" dirty="0">
                <a:solidFill>
                  <a:srgbClr val="231F20"/>
                </a:solidFill>
                <a:latin typeface="Calibri"/>
                <a:cs typeface="Calibri"/>
              </a:rPr>
              <a:t> </a:t>
            </a:r>
            <a:r>
              <a:rPr sz="950" spc="-25" dirty="0">
                <a:solidFill>
                  <a:srgbClr val="231F20"/>
                </a:solidFill>
                <a:latin typeface="Calibri"/>
                <a:cs typeface="Calibri"/>
              </a:rPr>
              <a:t>advanced </a:t>
            </a:r>
            <a:r>
              <a:rPr sz="950" spc="40" dirty="0">
                <a:solidFill>
                  <a:srgbClr val="231F20"/>
                </a:solidFill>
                <a:latin typeface="Calibri"/>
                <a:cs typeface="Calibri"/>
              </a:rPr>
              <a:t>STS </a:t>
            </a:r>
            <a:r>
              <a:rPr sz="950" spc="-25" dirty="0">
                <a:solidFill>
                  <a:srgbClr val="231F20"/>
                </a:solidFill>
                <a:latin typeface="Calibri"/>
                <a:cs typeface="Calibri"/>
              </a:rPr>
              <a:t>patients, </a:t>
            </a:r>
            <a:r>
              <a:rPr sz="950" spc="-40" dirty="0">
                <a:solidFill>
                  <a:srgbClr val="231F20"/>
                </a:solidFill>
                <a:latin typeface="Calibri"/>
                <a:cs typeface="Calibri"/>
              </a:rPr>
              <a:t>even </a:t>
            </a:r>
            <a:r>
              <a:rPr sz="950" spc="-30" dirty="0">
                <a:solidFill>
                  <a:srgbClr val="231F20"/>
                </a:solidFill>
                <a:latin typeface="Calibri"/>
                <a:cs typeface="Calibri"/>
              </a:rPr>
              <a:t>pre-treated, </a:t>
            </a:r>
            <a:r>
              <a:rPr sz="950" spc="5" dirty="0">
                <a:solidFill>
                  <a:srgbClr val="231F20"/>
                </a:solidFill>
                <a:latin typeface="Calibri"/>
                <a:cs typeface="Calibri"/>
              </a:rPr>
              <a:t>if </a:t>
            </a:r>
            <a:r>
              <a:rPr sz="950" spc="-30" dirty="0">
                <a:solidFill>
                  <a:srgbClr val="231F20"/>
                </a:solidFill>
                <a:latin typeface="Calibri"/>
                <a:cs typeface="Calibri"/>
              </a:rPr>
              <a:t>they </a:t>
            </a:r>
            <a:r>
              <a:rPr sz="950" spc="-45" dirty="0">
                <a:solidFill>
                  <a:srgbClr val="231F20"/>
                </a:solidFill>
                <a:latin typeface="Calibri"/>
                <a:cs typeface="Calibri"/>
              </a:rPr>
              <a:t>are </a:t>
            </a:r>
            <a:r>
              <a:rPr sz="950" spc="-5" dirty="0">
                <a:solidFill>
                  <a:srgbClr val="231F20"/>
                </a:solidFill>
                <a:latin typeface="Calibri"/>
                <a:cs typeface="Calibri"/>
              </a:rPr>
              <a:t>fit </a:t>
            </a:r>
            <a:r>
              <a:rPr sz="950" spc="-10" dirty="0">
                <a:solidFill>
                  <a:srgbClr val="231F20"/>
                </a:solidFill>
                <a:latin typeface="Calibri"/>
                <a:cs typeface="Calibri"/>
              </a:rPr>
              <a:t>for </a:t>
            </a:r>
            <a:r>
              <a:rPr sz="950" spc="-25" dirty="0">
                <a:solidFill>
                  <a:srgbClr val="231F20"/>
                </a:solidFill>
                <a:latin typeface="Calibri"/>
                <a:cs typeface="Calibri"/>
              </a:rPr>
              <a:t>treat- </a:t>
            </a:r>
            <a:r>
              <a:rPr sz="950" spc="-20" dirty="0">
                <a:solidFill>
                  <a:srgbClr val="231F20"/>
                </a:solidFill>
                <a:latin typeface="Calibri"/>
                <a:cs typeface="Calibri"/>
              </a:rPr>
              <a:t> ment </a:t>
            </a:r>
            <a:r>
              <a:rPr sz="950" spc="45" dirty="0">
                <a:solidFill>
                  <a:srgbClr val="231F20"/>
                </a:solidFill>
                <a:latin typeface="Calibri"/>
                <a:cs typeface="Calibri"/>
              </a:rPr>
              <a:t>[II, </a:t>
            </a:r>
            <a:r>
              <a:rPr sz="950" spc="20" dirty="0">
                <a:solidFill>
                  <a:srgbClr val="231F20"/>
                </a:solidFill>
                <a:latin typeface="Calibri"/>
                <a:cs typeface="Calibri"/>
              </a:rPr>
              <a:t>B]. </a:t>
            </a:r>
            <a:r>
              <a:rPr sz="950" spc="-30" dirty="0">
                <a:solidFill>
                  <a:srgbClr val="231F20"/>
                </a:solidFill>
                <a:latin typeface="Calibri"/>
                <a:cs typeface="Calibri"/>
              </a:rPr>
              <a:t>Best </a:t>
            </a:r>
            <a:r>
              <a:rPr sz="950" spc="-20" dirty="0">
                <a:solidFill>
                  <a:srgbClr val="231F20"/>
                </a:solidFill>
                <a:latin typeface="Calibri"/>
                <a:cs typeface="Calibri"/>
              </a:rPr>
              <a:t>supportive </a:t>
            </a:r>
            <a:r>
              <a:rPr sz="950" spc="-40" dirty="0">
                <a:solidFill>
                  <a:srgbClr val="231F20"/>
                </a:solidFill>
                <a:latin typeface="Calibri"/>
                <a:cs typeface="Calibri"/>
              </a:rPr>
              <a:t>care </a:t>
            </a:r>
            <a:r>
              <a:rPr sz="950" spc="-25" dirty="0">
                <a:solidFill>
                  <a:srgbClr val="231F20"/>
                </a:solidFill>
                <a:latin typeface="Calibri"/>
                <a:cs typeface="Calibri"/>
              </a:rPr>
              <a:t>alone </a:t>
            </a:r>
            <a:r>
              <a:rPr sz="950" spc="-10" dirty="0">
                <a:solidFill>
                  <a:srgbClr val="231F20"/>
                </a:solidFill>
                <a:latin typeface="Calibri"/>
                <a:cs typeface="Calibri"/>
              </a:rPr>
              <a:t>is </a:t>
            </a:r>
            <a:r>
              <a:rPr sz="950" spc="-20" dirty="0">
                <a:solidFill>
                  <a:srgbClr val="231F20"/>
                </a:solidFill>
                <a:latin typeface="Calibri"/>
                <a:cs typeface="Calibri"/>
              </a:rPr>
              <a:t>an </a:t>
            </a:r>
            <a:r>
              <a:rPr sz="950" spc="-30" dirty="0">
                <a:solidFill>
                  <a:srgbClr val="231F20"/>
                </a:solidFill>
                <a:latin typeface="Calibri"/>
                <a:cs typeface="Calibri"/>
              </a:rPr>
              <a:t>alternative </a:t>
            </a:r>
            <a:r>
              <a:rPr sz="950" spc="-15" dirty="0">
                <a:solidFill>
                  <a:srgbClr val="231F20"/>
                </a:solidFill>
                <a:latin typeface="Calibri"/>
                <a:cs typeface="Calibri"/>
              </a:rPr>
              <a:t>for </a:t>
            </a:r>
            <a:r>
              <a:rPr sz="950" spc="-5" dirty="0">
                <a:solidFill>
                  <a:srgbClr val="231F20"/>
                </a:solidFill>
                <a:latin typeface="Calibri"/>
                <a:cs typeface="Calibri"/>
              </a:rPr>
              <a:t>unfit </a:t>
            </a:r>
            <a:r>
              <a:rPr sz="950" dirty="0">
                <a:solidFill>
                  <a:srgbClr val="231F20"/>
                </a:solidFill>
                <a:latin typeface="Calibri"/>
                <a:cs typeface="Calibri"/>
              </a:rPr>
              <a:t> </a:t>
            </a:r>
            <a:r>
              <a:rPr sz="950" spc="-30" dirty="0">
                <a:solidFill>
                  <a:srgbClr val="231F20"/>
                </a:solidFill>
                <a:latin typeface="Calibri"/>
                <a:cs typeface="Calibri"/>
              </a:rPr>
              <a:t>patients</a:t>
            </a:r>
            <a:r>
              <a:rPr sz="950" spc="-25" dirty="0">
                <a:solidFill>
                  <a:srgbClr val="231F20"/>
                </a:solidFill>
                <a:latin typeface="Calibri"/>
                <a:cs typeface="Calibri"/>
              </a:rPr>
              <a:t> </a:t>
            </a:r>
            <a:r>
              <a:rPr sz="950" spc="-15" dirty="0">
                <a:solidFill>
                  <a:srgbClr val="231F20"/>
                </a:solidFill>
                <a:latin typeface="Calibri"/>
                <a:cs typeface="Calibri"/>
              </a:rPr>
              <a:t>with</a:t>
            </a:r>
            <a:r>
              <a:rPr sz="950" spc="-10" dirty="0">
                <a:solidFill>
                  <a:srgbClr val="231F20"/>
                </a:solidFill>
                <a:latin typeface="Calibri"/>
                <a:cs typeface="Calibri"/>
              </a:rPr>
              <a:t> </a:t>
            </a:r>
            <a:r>
              <a:rPr sz="950" spc="-30" dirty="0">
                <a:solidFill>
                  <a:srgbClr val="231F20"/>
                </a:solidFill>
                <a:latin typeface="Calibri"/>
                <a:cs typeface="Calibri"/>
              </a:rPr>
              <a:t>advanced</a:t>
            </a:r>
            <a:r>
              <a:rPr sz="950" spc="-25" dirty="0">
                <a:solidFill>
                  <a:srgbClr val="231F20"/>
                </a:solidFill>
                <a:latin typeface="Calibri"/>
                <a:cs typeface="Calibri"/>
              </a:rPr>
              <a:t> </a:t>
            </a:r>
            <a:r>
              <a:rPr sz="950" spc="25" dirty="0">
                <a:solidFill>
                  <a:srgbClr val="231F20"/>
                </a:solidFill>
                <a:latin typeface="Calibri"/>
                <a:cs typeface="Calibri"/>
              </a:rPr>
              <a:t>STS, </a:t>
            </a:r>
            <a:r>
              <a:rPr sz="950" spc="-25" dirty="0">
                <a:solidFill>
                  <a:srgbClr val="231F20"/>
                </a:solidFill>
                <a:latin typeface="Calibri"/>
                <a:cs typeface="Calibri"/>
              </a:rPr>
              <a:t>especially</a:t>
            </a:r>
            <a:r>
              <a:rPr sz="950" spc="-20" dirty="0">
                <a:solidFill>
                  <a:srgbClr val="231F20"/>
                </a:solidFill>
                <a:latin typeface="Calibri"/>
                <a:cs typeface="Calibri"/>
              </a:rPr>
              <a:t> </a:t>
            </a:r>
            <a:r>
              <a:rPr sz="950" spc="10" dirty="0">
                <a:solidFill>
                  <a:srgbClr val="231F20"/>
                </a:solidFill>
                <a:latin typeface="Calibri"/>
                <a:cs typeface="Calibri"/>
              </a:rPr>
              <a:t>if</a:t>
            </a:r>
            <a:r>
              <a:rPr sz="950" spc="15" dirty="0">
                <a:solidFill>
                  <a:srgbClr val="231F20"/>
                </a:solidFill>
                <a:latin typeface="Calibri"/>
                <a:cs typeface="Calibri"/>
              </a:rPr>
              <a:t> </a:t>
            </a:r>
            <a:r>
              <a:rPr sz="950" spc="-15" dirty="0">
                <a:solidFill>
                  <a:srgbClr val="231F20"/>
                </a:solidFill>
                <a:latin typeface="Calibri"/>
                <a:cs typeface="Calibri"/>
              </a:rPr>
              <a:t>further-line</a:t>
            </a:r>
            <a:r>
              <a:rPr sz="950" spc="180" dirty="0">
                <a:solidFill>
                  <a:srgbClr val="231F20"/>
                </a:solidFill>
                <a:latin typeface="Calibri"/>
                <a:cs typeface="Calibri"/>
              </a:rPr>
              <a:t> </a:t>
            </a:r>
            <a:r>
              <a:rPr sz="950" spc="-30" dirty="0">
                <a:solidFill>
                  <a:srgbClr val="231F20"/>
                </a:solidFill>
                <a:latin typeface="Calibri"/>
                <a:cs typeface="Calibri"/>
              </a:rPr>
              <a:t>therapies </a:t>
            </a:r>
            <a:r>
              <a:rPr sz="950" spc="-25" dirty="0">
                <a:solidFill>
                  <a:srgbClr val="231F20"/>
                </a:solidFill>
                <a:latin typeface="Calibri"/>
                <a:cs typeface="Calibri"/>
              </a:rPr>
              <a:t> </a:t>
            </a:r>
            <a:r>
              <a:rPr sz="950" spc="-40" dirty="0">
                <a:solidFill>
                  <a:srgbClr val="231F20"/>
                </a:solidFill>
                <a:latin typeface="Calibri"/>
                <a:cs typeface="Calibri"/>
              </a:rPr>
              <a:t>have </a:t>
            </a:r>
            <a:r>
              <a:rPr sz="950" spc="-30" dirty="0">
                <a:solidFill>
                  <a:srgbClr val="231F20"/>
                </a:solidFill>
                <a:latin typeface="Calibri"/>
                <a:cs typeface="Calibri"/>
              </a:rPr>
              <a:t>already </a:t>
            </a:r>
            <a:r>
              <a:rPr sz="950" spc="-45" dirty="0">
                <a:solidFill>
                  <a:srgbClr val="231F20"/>
                </a:solidFill>
                <a:latin typeface="Calibri"/>
                <a:cs typeface="Calibri"/>
              </a:rPr>
              <a:t>been </a:t>
            </a:r>
            <a:r>
              <a:rPr sz="950" spc="-30" dirty="0">
                <a:solidFill>
                  <a:srgbClr val="231F20"/>
                </a:solidFill>
                <a:latin typeface="Calibri"/>
                <a:cs typeface="Calibri"/>
              </a:rPr>
              <a:t>used </a:t>
            </a:r>
            <a:r>
              <a:rPr sz="950" spc="15" dirty="0">
                <a:solidFill>
                  <a:srgbClr val="231F20"/>
                </a:solidFill>
                <a:latin typeface="Calibri"/>
                <a:cs typeface="Calibri"/>
              </a:rPr>
              <a:t>in </a:t>
            </a:r>
            <a:r>
              <a:rPr sz="950" spc="-40" dirty="0">
                <a:solidFill>
                  <a:srgbClr val="231F20"/>
                </a:solidFill>
                <a:latin typeface="Calibri"/>
                <a:cs typeface="Calibri"/>
              </a:rPr>
              <a:t>the </a:t>
            </a:r>
            <a:r>
              <a:rPr sz="950" spc="-25" dirty="0">
                <a:solidFill>
                  <a:srgbClr val="231F20"/>
                </a:solidFill>
                <a:latin typeface="Calibri"/>
                <a:cs typeface="Calibri"/>
              </a:rPr>
              <a:t>patient. </a:t>
            </a:r>
            <a:r>
              <a:rPr sz="950" spc="45" dirty="0">
                <a:solidFill>
                  <a:srgbClr val="231F20"/>
                </a:solidFill>
                <a:latin typeface="Calibri"/>
                <a:cs typeface="Calibri"/>
              </a:rPr>
              <a:t>In </a:t>
            </a:r>
            <a:r>
              <a:rPr sz="950" spc="-30" dirty="0">
                <a:solidFill>
                  <a:srgbClr val="231F20"/>
                </a:solidFill>
                <a:latin typeface="Calibri"/>
                <a:cs typeface="Calibri"/>
              </a:rPr>
              <a:t>general, </a:t>
            </a:r>
            <a:r>
              <a:rPr sz="950" spc="-25" dirty="0">
                <a:solidFill>
                  <a:srgbClr val="231F20"/>
                </a:solidFill>
                <a:latin typeface="Calibri"/>
                <a:cs typeface="Calibri"/>
              </a:rPr>
              <a:t>advanced </a:t>
            </a:r>
            <a:r>
              <a:rPr sz="950" dirty="0">
                <a:solidFill>
                  <a:srgbClr val="231F20"/>
                </a:solidFill>
                <a:latin typeface="Calibri"/>
                <a:cs typeface="Calibri"/>
              </a:rPr>
              <a:t>previ- </a:t>
            </a:r>
            <a:r>
              <a:rPr sz="950" spc="5" dirty="0">
                <a:solidFill>
                  <a:srgbClr val="231F20"/>
                </a:solidFill>
                <a:latin typeface="Calibri"/>
                <a:cs typeface="Calibri"/>
              </a:rPr>
              <a:t> </a:t>
            </a:r>
            <a:r>
              <a:rPr sz="950" spc="-10" dirty="0">
                <a:solidFill>
                  <a:srgbClr val="231F20"/>
                </a:solidFill>
                <a:latin typeface="Calibri"/>
                <a:cs typeface="Calibri"/>
              </a:rPr>
              <a:t>ously </a:t>
            </a:r>
            <a:r>
              <a:rPr sz="950" spc="-40" dirty="0">
                <a:solidFill>
                  <a:srgbClr val="231F20"/>
                </a:solidFill>
                <a:latin typeface="Calibri"/>
                <a:cs typeface="Calibri"/>
              </a:rPr>
              <a:t>treated </a:t>
            </a:r>
            <a:r>
              <a:rPr sz="950" spc="-25" dirty="0">
                <a:solidFill>
                  <a:srgbClr val="231F20"/>
                </a:solidFill>
                <a:latin typeface="Calibri"/>
                <a:cs typeface="Calibri"/>
              </a:rPr>
              <a:t>patients </a:t>
            </a:r>
            <a:r>
              <a:rPr sz="950" spc="-45" dirty="0">
                <a:solidFill>
                  <a:srgbClr val="231F20"/>
                </a:solidFill>
                <a:latin typeface="Calibri"/>
                <a:cs typeface="Calibri"/>
              </a:rPr>
              <a:t>are </a:t>
            </a:r>
            <a:r>
              <a:rPr sz="950" spc="-25" dirty="0">
                <a:solidFill>
                  <a:srgbClr val="231F20"/>
                </a:solidFill>
                <a:latin typeface="Calibri"/>
                <a:cs typeface="Calibri"/>
              </a:rPr>
              <a:t>candidates </a:t>
            </a:r>
            <a:r>
              <a:rPr sz="950" spc="-10" dirty="0">
                <a:solidFill>
                  <a:srgbClr val="231F20"/>
                </a:solidFill>
                <a:latin typeface="Calibri"/>
                <a:cs typeface="Calibri"/>
              </a:rPr>
              <a:t>for </a:t>
            </a:r>
            <a:r>
              <a:rPr sz="950" spc="-5" dirty="0">
                <a:solidFill>
                  <a:srgbClr val="231F20"/>
                </a:solidFill>
                <a:latin typeface="Calibri"/>
                <a:cs typeface="Calibri"/>
              </a:rPr>
              <a:t>clinical </a:t>
            </a:r>
            <a:r>
              <a:rPr sz="950" spc="-15" dirty="0">
                <a:solidFill>
                  <a:srgbClr val="231F20"/>
                </a:solidFill>
                <a:latin typeface="Calibri"/>
                <a:cs typeface="Calibri"/>
              </a:rPr>
              <a:t>trials. After </a:t>
            </a:r>
            <a:r>
              <a:rPr sz="950" spc="-20" dirty="0">
                <a:solidFill>
                  <a:srgbClr val="231F20"/>
                </a:solidFill>
                <a:latin typeface="Calibri"/>
                <a:cs typeface="Calibri"/>
              </a:rPr>
              <a:t>failure </a:t>
            </a:r>
            <a:r>
              <a:rPr sz="950" spc="-15" dirty="0">
                <a:solidFill>
                  <a:srgbClr val="231F20"/>
                </a:solidFill>
                <a:latin typeface="Calibri"/>
                <a:cs typeface="Calibri"/>
              </a:rPr>
              <a:t> of </a:t>
            </a:r>
            <a:r>
              <a:rPr sz="950" spc="-20" dirty="0">
                <a:solidFill>
                  <a:srgbClr val="231F20"/>
                </a:solidFill>
                <a:latin typeface="Calibri"/>
                <a:cs typeface="Calibri"/>
              </a:rPr>
              <a:t>anthracycline-based </a:t>
            </a:r>
            <a:r>
              <a:rPr sz="950" spc="45" dirty="0">
                <a:solidFill>
                  <a:srgbClr val="231F20"/>
                </a:solidFill>
                <a:latin typeface="Calibri"/>
                <a:cs typeface="Calibri"/>
              </a:rPr>
              <a:t>ChT, </a:t>
            </a:r>
            <a:r>
              <a:rPr sz="950" dirty="0">
                <a:solidFill>
                  <a:srgbClr val="231F20"/>
                </a:solidFill>
                <a:latin typeface="Calibri"/>
                <a:cs typeface="Calibri"/>
              </a:rPr>
              <a:t>or </a:t>
            </a:r>
            <a:r>
              <a:rPr sz="950" spc="-40" dirty="0">
                <a:solidFill>
                  <a:srgbClr val="231F20"/>
                </a:solidFill>
                <a:latin typeface="Calibri"/>
                <a:cs typeface="Calibri"/>
              </a:rPr>
              <a:t>the </a:t>
            </a:r>
            <a:r>
              <a:rPr sz="950" spc="-5" dirty="0">
                <a:solidFill>
                  <a:srgbClr val="231F20"/>
                </a:solidFill>
                <a:latin typeface="Calibri"/>
                <a:cs typeface="Calibri"/>
              </a:rPr>
              <a:t>impossibility </a:t>
            </a:r>
            <a:r>
              <a:rPr sz="950" spc="-15" dirty="0">
                <a:solidFill>
                  <a:srgbClr val="231F20"/>
                </a:solidFill>
                <a:latin typeface="Calibri"/>
                <a:cs typeface="Calibri"/>
              </a:rPr>
              <a:t>to </a:t>
            </a:r>
            <a:r>
              <a:rPr sz="950" spc="-40" dirty="0">
                <a:solidFill>
                  <a:srgbClr val="231F20"/>
                </a:solidFill>
                <a:latin typeface="Calibri"/>
                <a:cs typeface="Calibri"/>
              </a:rPr>
              <a:t>use </a:t>
            </a:r>
            <a:r>
              <a:rPr sz="950" spc="-5" dirty="0">
                <a:solidFill>
                  <a:srgbClr val="231F20"/>
                </a:solidFill>
                <a:latin typeface="Calibri"/>
                <a:cs typeface="Calibri"/>
              </a:rPr>
              <a:t>it, </a:t>
            </a:r>
            <a:r>
              <a:rPr sz="950" spc="-40" dirty="0">
                <a:solidFill>
                  <a:srgbClr val="231F20"/>
                </a:solidFill>
                <a:latin typeface="Calibri"/>
                <a:cs typeface="Calibri"/>
              </a:rPr>
              <a:t>the </a:t>
            </a:r>
            <a:r>
              <a:rPr sz="950" spc="5" dirty="0">
                <a:solidFill>
                  <a:srgbClr val="231F20"/>
                </a:solidFill>
                <a:latin typeface="Calibri"/>
                <a:cs typeface="Calibri"/>
              </a:rPr>
              <a:t>fol- </a:t>
            </a:r>
            <a:r>
              <a:rPr sz="950" spc="10" dirty="0">
                <a:solidFill>
                  <a:srgbClr val="231F20"/>
                </a:solidFill>
                <a:latin typeface="Calibri"/>
                <a:cs typeface="Calibri"/>
              </a:rPr>
              <a:t> </a:t>
            </a:r>
            <a:r>
              <a:rPr sz="950" spc="-5" dirty="0">
                <a:solidFill>
                  <a:srgbClr val="231F20"/>
                </a:solidFill>
                <a:latin typeface="Calibri"/>
                <a:cs typeface="Calibri"/>
              </a:rPr>
              <a:t>lowing</a:t>
            </a:r>
            <a:r>
              <a:rPr sz="950" spc="-50" dirty="0">
                <a:solidFill>
                  <a:srgbClr val="231F20"/>
                </a:solidFill>
                <a:latin typeface="Calibri"/>
                <a:cs typeface="Calibri"/>
              </a:rPr>
              <a:t> </a:t>
            </a:r>
            <a:r>
              <a:rPr sz="950" spc="-15" dirty="0">
                <a:solidFill>
                  <a:srgbClr val="231F20"/>
                </a:solidFill>
                <a:latin typeface="Calibri"/>
                <a:cs typeface="Calibri"/>
              </a:rPr>
              <a:t>criteria</a:t>
            </a:r>
            <a:r>
              <a:rPr sz="950" spc="-50" dirty="0">
                <a:solidFill>
                  <a:srgbClr val="231F20"/>
                </a:solidFill>
                <a:latin typeface="Calibri"/>
                <a:cs typeface="Calibri"/>
              </a:rPr>
              <a:t> </a:t>
            </a:r>
            <a:r>
              <a:rPr sz="950" spc="-15" dirty="0">
                <a:solidFill>
                  <a:srgbClr val="231F20"/>
                </a:solidFill>
                <a:latin typeface="Calibri"/>
                <a:cs typeface="Calibri"/>
              </a:rPr>
              <a:t>may</a:t>
            </a:r>
            <a:r>
              <a:rPr sz="950" spc="-45" dirty="0">
                <a:solidFill>
                  <a:srgbClr val="231F20"/>
                </a:solidFill>
                <a:latin typeface="Calibri"/>
                <a:cs typeface="Calibri"/>
              </a:rPr>
              <a:t> </a:t>
            </a:r>
            <a:r>
              <a:rPr sz="950" spc="-15" dirty="0">
                <a:solidFill>
                  <a:srgbClr val="231F20"/>
                </a:solidFill>
                <a:latin typeface="Calibri"/>
                <a:cs typeface="Calibri"/>
              </a:rPr>
              <a:t>apply,</a:t>
            </a:r>
            <a:r>
              <a:rPr sz="950" spc="-40" dirty="0">
                <a:solidFill>
                  <a:srgbClr val="231F20"/>
                </a:solidFill>
                <a:latin typeface="Calibri"/>
                <a:cs typeface="Calibri"/>
              </a:rPr>
              <a:t> </a:t>
            </a:r>
            <a:r>
              <a:rPr sz="950" spc="-15" dirty="0">
                <a:solidFill>
                  <a:srgbClr val="231F20"/>
                </a:solidFill>
                <a:latin typeface="Calibri"/>
                <a:cs typeface="Calibri"/>
              </a:rPr>
              <a:t>although</a:t>
            </a:r>
            <a:r>
              <a:rPr sz="950" spc="-45" dirty="0">
                <a:solidFill>
                  <a:srgbClr val="231F20"/>
                </a:solidFill>
                <a:latin typeface="Calibri"/>
                <a:cs typeface="Calibri"/>
              </a:rPr>
              <a:t> </a:t>
            </a:r>
            <a:r>
              <a:rPr sz="950" spc="-15" dirty="0">
                <a:solidFill>
                  <a:srgbClr val="231F20"/>
                </a:solidFill>
                <a:latin typeface="Calibri"/>
                <a:cs typeface="Calibri"/>
              </a:rPr>
              <a:t>high-level</a:t>
            </a:r>
            <a:r>
              <a:rPr sz="950" spc="-40" dirty="0">
                <a:solidFill>
                  <a:srgbClr val="231F20"/>
                </a:solidFill>
                <a:latin typeface="Calibri"/>
                <a:cs typeface="Calibri"/>
              </a:rPr>
              <a:t> </a:t>
            </a:r>
            <a:r>
              <a:rPr sz="950" spc="-30" dirty="0">
                <a:solidFill>
                  <a:srgbClr val="231F20"/>
                </a:solidFill>
                <a:latin typeface="Calibri"/>
                <a:cs typeface="Calibri"/>
              </a:rPr>
              <a:t>evidence</a:t>
            </a:r>
            <a:r>
              <a:rPr sz="950" spc="-55" dirty="0">
                <a:solidFill>
                  <a:srgbClr val="231F20"/>
                </a:solidFill>
                <a:latin typeface="Calibri"/>
                <a:cs typeface="Calibri"/>
              </a:rPr>
              <a:t> </a:t>
            </a:r>
            <a:r>
              <a:rPr sz="950" dirty="0">
                <a:solidFill>
                  <a:srgbClr val="231F20"/>
                </a:solidFill>
                <a:latin typeface="Calibri"/>
                <a:cs typeface="Calibri"/>
              </a:rPr>
              <a:t>is</a:t>
            </a:r>
            <a:r>
              <a:rPr sz="950" spc="-45" dirty="0">
                <a:solidFill>
                  <a:srgbClr val="231F20"/>
                </a:solidFill>
                <a:latin typeface="Calibri"/>
                <a:cs typeface="Calibri"/>
              </a:rPr>
              <a:t> </a:t>
            </a:r>
            <a:r>
              <a:rPr sz="950" spc="-10" dirty="0">
                <a:solidFill>
                  <a:srgbClr val="231F20"/>
                </a:solidFill>
                <a:latin typeface="Calibri"/>
                <a:cs typeface="Calibri"/>
              </a:rPr>
              <a:t>lacking:</a:t>
            </a:r>
            <a:endParaRPr sz="950">
              <a:latin typeface="Calibri"/>
              <a:cs typeface="Calibri"/>
            </a:endParaRPr>
          </a:p>
          <a:p>
            <a:pPr marL="192405" marR="31115" indent="-91440">
              <a:lnSpc>
                <a:spcPts val="1200"/>
              </a:lnSpc>
              <a:spcBef>
                <a:spcPts val="30"/>
              </a:spcBef>
              <a:buSzPct val="73684"/>
              <a:buChar char="•"/>
              <a:tabLst>
                <a:tab pos="193040" algn="l"/>
              </a:tabLst>
            </a:pPr>
            <a:r>
              <a:rPr sz="950" dirty="0">
                <a:solidFill>
                  <a:srgbClr val="231F20"/>
                </a:solidFill>
                <a:latin typeface="Times New Roman"/>
                <a:cs typeface="Times New Roman"/>
              </a:rPr>
              <a:t>Patients</a:t>
            </a:r>
            <a:r>
              <a:rPr sz="950" spc="50" dirty="0">
                <a:solidFill>
                  <a:srgbClr val="231F20"/>
                </a:solidFill>
                <a:latin typeface="Times New Roman"/>
                <a:cs typeface="Times New Roman"/>
              </a:rPr>
              <a:t> </a:t>
            </a:r>
            <a:r>
              <a:rPr sz="950" spc="-5" dirty="0">
                <a:solidFill>
                  <a:srgbClr val="231F20"/>
                </a:solidFill>
                <a:latin typeface="Times New Roman"/>
                <a:cs typeface="Times New Roman"/>
              </a:rPr>
              <a:t>who</a:t>
            </a:r>
            <a:r>
              <a:rPr sz="950" spc="55" dirty="0">
                <a:solidFill>
                  <a:srgbClr val="231F20"/>
                </a:solidFill>
                <a:latin typeface="Times New Roman"/>
                <a:cs typeface="Times New Roman"/>
              </a:rPr>
              <a:t> </a:t>
            </a:r>
            <a:r>
              <a:rPr sz="950" spc="-15" dirty="0">
                <a:solidFill>
                  <a:srgbClr val="231F20"/>
                </a:solidFill>
                <a:latin typeface="Times New Roman"/>
                <a:cs typeface="Times New Roman"/>
              </a:rPr>
              <a:t>have</a:t>
            </a:r>
            <a:r>
              <a:rPr sz="950" spc="50" dirty="0">
                <a:solidFill>
                  <a:srgbClr val="231F20"/>
                </a:solidFill>
                <a:latin typeface="Times New Roman"/>
                <a:cs typeface="Times New Roman"/>
              </a:rPr>
              <a:t> </a:t>
            </a:r>
            <a:r>
              <a:rPr sz="950" spc="-10" dirty="0">
                <a:solidFill>
                  <a:srgbClr val="231F20"/>
                </a:solidFill>
                <a:latin typeface="Times New Roman"/>
                <a:cs typeface="Times New Roman"/>
              </a:rPr>
              <a:t>already</a:t>
            </a:r>
            <a:r>
              <a:rPr sz="950" spc="50" dirty="0">
                <a:solidFill>
                  <a:srgbClr val="231F20"/>
                </a:solidFill>
                <a:latin typeface="Times New Roman"/>
                <a:cs typeface="Times New Roman"/>
              </a:rPr>
              <a:t> </a:t>
            </a:r>
            <a:r>
              <a:rPr sz="950" spc="-15" dirty="0">
                <a:solidFill>
                  <a:srgbClr val="231F20"/>
                </a:solidFill>
                <a:latin typeface="Times New Roman"/>
                <a:cs typeface="Times New Roman"/>
              </a:rPr>
              <a:t>received</a:t>
            </a:r>
            <a:r>
              <a:rPr sz="950" spc="60" dirty="0">
                <a:solidFill>
                  <a:srgbClr val="231F20"/>
                </a:solidFill>
                <a:latin typeface="Times New Roman"/>
                <a:cs typeface="Times New Roman"/>
              </a:rPr>
              <a:t> </a:t>
            </a:r>
            <a:r>
              <a:rPr sz="950" spc="5" dirty="0">
                <a:solidFill>
                  <a:srgbClr val="231F20"/>
                </a:solidFill>
                <a:latin typeface="Times New Roman"/>
                <a:cs typeface="Times New Roman"/>
              </a:rPr>
              <a:t>ChT</a:t>
            </a:r>
            <a:r>
              <a:rPr sz="950" spc="50" dirty="0">
                <a:solidFill>
                  <a:srgbClr val="231F20"/>
                </a:solidFill>
                <a:latin typeface="Times New Roman"/>
                <a:cs typeface="Times New Roman"/>
              </a:rPr>
              <a:t> </a:t>
            </a:r>
            <a:r>
              <a:rPr sz="950" spc="-5" dirty="0">
                <a:solidFill>
                  <a:srgbClr val="231F20"/>
                </a:solidFill>
                <a:latin typeface="Times New Roman"/>
                <a:cs typeface="Times New Roman"/>
              </a:rPr>
              <a:t>may</a:t>
            </a:r>
            <a:r>
              <a:rPr sz="950" spc="55" dirty="0">
                <a:solidFill>
                  <a:srgbClr val="231F20"/>
                </a:solidFill>
                <a:latin typeface="Times New Roman"/>
                <a:cs typeface="Times New Roman"/>
              </a:rPr>
              <a:t> </a:t>
            </a:r>
            <a:r>
              <a:rPr sz="950" spc="-15" dirty="0">
                <a:solidFill>
                  <a:srgbClr val="231F20"/>
                </a:solidFill>
                <a:latin typeface="Times New Roman"/>
                <a:cs typeface="Times New Roman"/>
              </a:rPr>
              <a:t>be</a:t>
            </a:r>
            <a:r>
              <a:rPr sz="950" spc="50" dirty="0">
                <a:solidFill>
                  <a:srgbClr val="231F20"/>
                </a:solidFill>
                <a:latin typeface="Times New Roman"/>
                <a:cs typeface="Times New Roman"/>
              </a:rPr>
              <a:t> </a:t>
            </a:r>
            <a:r>
              <a:rPr sz="950" spc="5" dirty="0">
                <a:solidFill>
                  <a:srgbClr val="231F20"/>
                </a:solidFill>
                <a:latin typeface="Times New Roman"/>
                <a:cs typeface="Times New Roman"/>
              </a:rPr>
              <a:t>treated</a:t>
            </a:r>
            <a:r>
              <a:rPr sz="950" spc="50" dirty="0">
                <a:solidFill>
                  <a:srgbClr val="231F20"/>
                </a:solidFill>
                <a:latin typeface="Times New Roman"/>
                <a:cs typeface="Times New Roman"/>
              </a:rPr>
              <a:t> </a:t>
            </a:r>
            <a:r>
              <a:rPr sz="950" spc="-5" dirty="0">
                <a:solidFill>
                  <a:srgbClr val="231F20"/>
                </a:solidFill>
                <a:latin typeface="Times New Roman"/>
                <a:cs typeface="Times New Roman"/>
              </a:rPr>
              <a:t>with </a:t>
            </a:r>
            <a:r>
              <a:rPr sz="950" spc="-225" dirty="0">
                <a:solidFill>
                  <a:srgbClr val="231F20"/>
                </a:solidFill>
                <a:latin typeface="Times New Roman"/>
                <a:cs typeface="Times New Roman"/>
              </a:rPr>
              <a:t> </a:t>
            </a:r>
            <a:r>
              <a:rPr sz="950" spc="-15" dirty="0">
                <a:solidFill>
                  <a:srgbClr val="231F20"/>
                </a:solidFill>
                <a:latin typeface="Times New Roman"/>
                <a:cs typeface="Times New Roman"/>
              </a:rPr>
              <a:t>ifosfamide,</a:t>
            </a:r>
            <a:r>
              <a:rPr sz="950" spc="150" dirty="0">
                <a:solidFill>
                  <a:srgbClr val="231F20"/>
                </a:solidFill>
                <a:latin typeface="Times New Roman"/>
                <a:cs typeface="Times New Roman"/>
              </a:rPr>
              <a:t> </a:t>
            </a:r>
            <a:r>
              <a:rPr sz="950" spc="-30" dirty="0">
                <a:solidFill>
                  <a:srgbClr val="231F20"/>
                </a:solidFill>
                <a:latin typeface="Times New Roman"/>
                <a:cs typeface="Times New Roman"/>
              </a:rPr>
              <a:t>if</a:t>
            </a:r>
            <a:r>
              <a:rPr sz="950" spc="145" dirty="0">
                <a:solidFill>
                  <a:srgbClr val="231F20"/>
                </a:solidFill>
                <a:latin typeface="Times New Roman"/>
                <a:cs typeface="Times New Roman"/>
              </a:rPr>
              <a:t> </a:t>
            </a:r>
            <a:r>
              <a:rPr sz="950" spc="-5" dirty="0">
                <a:solidFill>
                  <a:srgbClr val="231F20"/>
                </a:solidFill>
                <a:latin typeface="Times New Roman"/>
                <a:cs typeface="Times New Roman"/>
              </a:rPr>
              <a:t>they</a:t>
            </a:r>
            <a:r>
              <a:rPr sz="950" spc="155" dirty="0">
                <a:solidFill>
                  <a:srgbClr val="231F20"/>
                </a:solidFill>
                <a:latin typeface="Times New Roman"/>
                <a:cs typeface="Times New Roman"/>
              </a:rPr>
              <a:t> </a:t>
            </a:r>
            <a:r>
              <a:rPr sz="950" spc="5" dirty="0">
                <a:solidFill>
                  <a:srgbClr val="231F20"/>
                </a:solidFill>
                <a:latin typeface="Times New Roman"/>
                <a:cs typeface="Times New Roman"/>
              </a:rPr>
              <a:t>did</a:t>
            </a:r>
            <a:r>
              <a:rPr sz="950" spc="150" dirty="0">
                <a:solidFill>
                  <a:srgbClr val="231F20"/>
                </a:solidFill>
                <a:latin typeface="Times New Roman"/>
                <a:cs typeface="Times New Roman"/>
              </a:rPr>
              <a:t> </a:t>
            </a:r>
            <a:r>
              <a:rPr sz="950" spc="20" dirty="0">
                <a:solidFill>
                  <a:srgbClr val="231F20"/>
                </a:solidFill>
                <a:latin typeface="Times New Roman"/>
                <a:cs typeface="Times New Roman"/>
              </a:rPr>
              <a:t>not</a:t>
            </a:r>
            <a:r>
              <a:rPr sz="950" spc="155" dirty="0">
                <a:solidFill>
                  <a:srgbClr val="231F20"/>
                </a:solidFill>
                <a:latin typeface="Times New Roman"/>
                <a:cs typeface="Times New Roman"/>
              </a:rPr>
              <a:t> </a:t>
            </a:r>
            <a:r>
              <a:rPr sz="950" spc="-5" dirty="0">
                <a:solidFill>
                  <a:srgbClr val="231F20"/>
                </a:solidFill>
                <a:latin typeface="Times New Roman"/>
                <a:cs typeface="Times New Roman"/>
              </a:rPr>
              <a:t>progress</a:t>
            </a:r>
            <a:r>
              <a:rPr sz="950" spc="150" dirty="0">
                <a:solidFill>
                  <a:srgbClr val="231F20"/>
                </a:solidFill>
                <a:latin typeface="Times New Roman"/>
                <a:cs typeface="Times New Roman"/>
              </a:rPr>
              <a:t> </a:t>
            </a:r>
            <a:r>
              <a:rPr sz="950" spc="15" dirty="0">
                <a:solidFill>
                  <a:srgbClr val="231F20"/>
                </a:solidFill>
                <a:latin typeface="Times New Roman"/>
                <a:cs typeface="Times New Roman"/>
              </a:rPr>
              <a:t>on</a:t>
            </a:r>
            <a:r>
              <a:rPr sz="950" spc="150" dirty="0">
                <a:solidFill>
                  <a:srgbClr val="231F20"/>
                </a:solidFill>
                <a:latin typeface="Times New Roman"/>
                <a:cs typeface="Times New Roman"/>
              </a:rPr>
              <a:t> </a:t>
            </a:r>
            <a:r>
              <a:rPr sz="950" dirty="0">
                <a:solidFill>
                  <a:srgbClr val="231F20"/>
                </a:solidFill>
                <a:latin typeface="Times New Roman"/>
                <a:cs typeface="Times New Roman"/>
              </a:rPr>
              <a:t>it</a:t>
            </a:r>
            <a:r>
              <a:rPr sz="950" spc="150" dirty="0">
                <a:solidFill>
                  <a:srgbClr val="231F20"/>
                </a:solidFill>
                <a:latin typeface="Times New Roman"/>
                <a:cs typeface="Times New Roman"/>
              </a:rPr>
              <a:t> </a:t>
            </a:r>
            <a:r>
              <a:rPr sz="950" spc="-15" dirty="0">
                <a:solidFill>
                  <a:srgbClr val="231F20"/>
                </a:solidFill>
                <a:latin typeface="Times New Roman"/>
                <a:cs typeface="Times New Roman"/>
              </a:rPr>
              <a:t>previously.</a:t>
            </a:r>
            <a:r>
              <a:rPr sz="950" spc="160" dirty="0">
                <a:solidFill>
                  <a:srgbClr val="231F20"/>
                </a:solidFill>
                <a:latin typeface="Times New Roman"/>
                <a:cs typeface="Times New Roman"/>
              </a:rPr>
              <a:t> </a:t>
            </a:r>
            <a:r>
              <a:rPr sz="950" spc="5" dirty="0">
                <a:solidFill>
                  <a:srgbClr val="231F20"/>
                </a:solidFill>
                <a:latin typeface="Times New Roman"/>
                <a:cs typeface="Times New Roman"/>
              </a:rPr>
              <a:t>High-</a:t>
            </a:r>
            <a:endParaRPr sz="950">
              <a:latin typeface="Times New Roman"/>
              <a:cs typeface="Times New Roman"/>
            </a:endParaRPr>
          </a:p>
        </p:txBody>
      </p:sp>
      <p:sp>
        <p:nvSpPr>
          <p:cNvPr id="3" name="object 3"/>
          <p:cNvSpPr txBox="1"/>
          <p:nvPr/>
        </p:nvSpPr>
        <p:spPr>
          <a:xfrm>
            <a:off x="862100" y="6503515"/>
            <a:ext cx="2998470" cy="170560"/>
          </a:xfrm>
          <a:prstGeom prst="rect">
            <a:avLst/>
          </a:prstGeom>
        </p:spPr>
        <p:txBody>
          <a:bodyPr vert="horz" wrap="square" lIns="0" tIns="16510" rIns="0" bIns="0" rtlCol="0">
            <a:spAutoFit/>
          </a:bodyPr>
          <a:lstStyle/>
          <a:p>
            <a:pPr marR="165100" algn="ctr">
              <a:lnSpc>
                <a:spcPts val="400"/>
              </a:lnSpc>
              <a:spcBef>
                <a:spcPts val="130"/>
              </a:spcBef>
            </a:pPr>
            <a:r>
              <a:rPr sz="600" spc="40" dirty="0">
                <a:solidFill>
                  <a:srgbClr val="231F20"/>
                </a:solidFill>
                <a:latin typeface="Times New Roman"/>
                <a:cs typeface="Times New Roman"/>
              </a:rPr>
              <a:t>2</a:t>
            </a:r>
            <a:endParaRPr sz="600">
              <a:latin typeface="Times New Roman"/>
              <a:cs typeface="Times New Roman"/>
            </a:endParaRPr>
          </a:p>
          <a:p>
            <a:pPr marL="12700">
              <a:lnSpc>
                <a:spcPts val="819"/>
              </a:lnSpc>
            </a:pPr>
            <a:r>
              <a:rPr sz="950" spc="-10" dirty="0">
                <a:solidFill>
                  <a:srgbClr val="231F20"/>
                </a:solidFill>
                <a:latin typeface="Times New Roman"/>
                <a:cs typeface="Times New Roman"/>
              </a:rPr>
              <a:t>dose</a:t>
            </a:r>
            <a:r>
              <a:rPr sz="950" spc="325" dirty="0">
                <a:solidFill>
                  <a:srgbClr val="231F20"/>
                </a:solidFill>
                <a:latin typeface="Times New Roman"/>
                <a:cs typeface="Times New Roman"/>
              </a:rPr>
              <a:t> </a:t>
            </a:r>
            <a:r>
              <a:rPr sz="950" spc="-15" dirty="0">
                <a:solidFill>
                  <a:srgbClr val="231F20"/>
                </a:solidFill>
                <a:latin typeface="Times New Roman"/>
                <a:cs typeface="Times New Roman"/>
              </a:rPr>
              <a:t>ifosfamide</a:t>
            </a:r>
            <a:r>
              <a:rPr sz="950" spc="320" dirty="0">
                <a:solidFill>
                  <a:srgbClr val="231F20"/>
                </a:solidFill>
                <a:latin typeface="Times New Roman"/>
                <a:cs typeface="Times New Roman"/>
              </a:rPr>
              <a:t> </a:t>
            </a:r>
            <a:r>
              <a:rPr sz="950" spc="-25" dirty="0">
                <a:solidFill>
                  <a:srgbClr val="231F20"/>
                </a:solidFill>
                <a:latin typeface="Times New Roman"/>
                <a:cs typeface="Times New Roman"/>
              </a:rPr>
              <a:t>(</a:t>
            </a:r>
            <a:r>
              <a:rPr sz="950" spc="-25" dirty="0">
                <a:solidFill>
                  <a:srgbClr val="231F20"/>
                </a:solidFill>
                <a:latin typeface="Verdana"/>
                <a:cs typeface="Verdana"/>
              </a:rPr>
              <a:t>~</a:t>
            </a:r>
            <a:r>
              <a:rPr sz="950" spc="-25" dirty="0">
                <a:solidFill>
                  <a:srgbClr val="231F20"/>
                </a:solidFill>
                <a:latin typeface="Times New Roman"/>
                <a:cs typeface="Times New Roman"/>
              </a:rPr>
              <a:t>14</a:t>
            </a:r>
            <a:r>
              <a:rPr sz="950" spc="330" dirty="0">
                <a:solidFill>
                  <a:srgbClr val="231F20"/>
                </a:solidFill>
                <a:latin typeface="Times New Roman"/>
                <a:cs typeface="Times New Roman"/>
              </a:rPr>
              <a:t> </a:t>
            </a:r>
            <a:r>
              <a:rPr sz="950" spc="10" dirty="0">
                <a:solidFill>
                  <a:srgbClr val="231F20"/>
                </a:solidFill>
                <a:latin typeface="Times New Roman"/>
                <a:cs typeface="Times New Roman"/>
              </a:rPr>
              <a:t>g/m</a:t>
            </a:r>
            <a:r>
              <a:rPr sz="950" spc="100" dirty="0">
                <a:solidFill>
                  <a:srgbClr val="231F20"/>
                </a:solidFill>
                <a:latin typeface="Times New Roman"/>
                <a:cs typeface="Times New Roman"/>
              </a:rPr>
              <a:t> </a:t>
            </a:r>
            <a:r>
              <a:rPr sz="950" spc="5" dirty="0">
                <a:solidFill>
                  <a:srgbClr val="231F20"/>
                </a:solidFill>
                <a:latin typeface="Times New Roman"/>
                <a:cs typeface="Times New Roman"/>
              </a:rPr>
              <a:t>) </a:t>
            </a:r>
            <a:r>
              <a:rPr sz="950" spc="85" dirty="0">
                <a:solidFill>
                  <a:srgbClr val="231F20"/>
                </a:solidFill>
                <a:latin typeface="Times New Roman"/>
                <a:cs typeface="Times New Roman"/>
              </a:rPr>
              <a:t> </a:t>
            </a:r>
            <a:r>
              <a:rPr sz="950" spc="-5" dirty="0">
                <a:solidFill>
                  <a:srgbClr val="231F20"/>
                </a:solidFill>
                <a:latin typeface="Times New Roman"/>
                <a:cs typeface="Times New Roman"/>
              </a:rPr>
              <a:t>may</a:t>
            </a:r>
            <a:r>
              <a:rPr sz="950" spc="325" dirty="0">
                <a:solidFill>
                  <a:srgbClr val="231F20"/>
                </a:solidFill>
                <a:latin typeface="Times New Roman"/>
                <a:cs typeface="Times New Roman"/>
              </a:rPr>
              <a:t> </a:t>
            </a:r>
            <a:r>
              <a:rPr sz="950" spc="-15" dirty="0">
                <a:solidFill>
                  <a:srgbClr val="231F20"/>
                </a:solidFill>
                <a:latin typeface="Times New Roman"/>
                <a:cs typeface="Times New Roman"/>
              </a:rPr>
              <a:t>be</a:t>
            </a:r>
            <a:r>
              <a:rPr sz="950" spc="320" dirty="0">
                <a:solidFill>
                  <a:srgbClr val="231F20"/>
                </a:solidFill>
                <a:latin typeface="Times New Roman"/>
                <a:cs typeface="Times New Roman"/>
              </a:rPr>
              <a:t> </a:t>
            </a:r>
            <a:r>
              <a:rPr sz="950" spc="15" dirty="0">
                <a:solidFill>
                  <a:srgbClr val="231F20"/>
                </a:solidFill>
                <a:latin typeface="Times New Roman"/>
                <a:cs typeface="Times New Roman"/>
              </a:rPr>
              <a:t>an </a:t>
            </a:r>
            <a:r>
              <a:rPr sz="950" spc="75" dirty="0">
                <a:solidFill>
                  <a:srgbClr val="231F20"/>
                </a:solidFill>
                <a:latin typeface="Times New Roman"/>
                <a:cs typeface="Times New Roman"/>
              </a:rPr>
              <a:t> </a:t>
            </a:r>
            <a:r>
              <a:rPr sz="950" spc="10" dirty="0">
                <a:solidFill>
                  <a:srgbClr val="231F20"/>
                </a:solidFill>
                <a:latin typeface="Times New Roman"/>
                <a:cs typeface="Times New Roman"/>
              </a:rPr>
              <a:t>option </a:t>
            </a:r>
            <a:r>
              <a:rPr sz="950" spc="80" dirty="0">
                <a:solidFill>
                  <a:srgbClr val="231F20"/>
                </a:solidFill>
                <a:latin typeface="Times New Roman"/>
                <a:cs typeface="Times New Roman"/>
              </a:rPr>
              <a:t> </a:t>
            </a:r>
            <a:r>
              <a:rPr sz="950" spc="-15" dirty="0">
                <a:solidFill>
                  <a:srgbClr val="231F20"/>
                </a:solidFill>
                <a:latin typeface="Times New Roman"/>
                <a:cs typeface="Times New Roman"/>
              </a:rPr>
              <a:t>also</a:t>
            </a:r>
            <a:r>
              <a:rPr sz="950" spc="330" dirty="0">
                <a:solidFill>
                  <a:srgbClr val="231F20"/>
                </a:solidFill>
                <a:latin typeface="Times New Roman"/>
                <a:cs typeface="Times New Roman"/>
              </a:rPr>
              <a:t> </a:t>
            </a:r>
            <a:r>
              <a:rPr sz="950" spc="-5" dirty="0">
                <a:solidFill>
                  <a:srgbClr val="231F20"/>
                </a:solidFill>
                <a:latin typeface="Times New Roman"/>
                <a:cs typeface="Times New Roman"/>
              </a:rPr>
              <a:t>for</a:t>
            </a:r>
            <a:endParaRPr sz="950">
              <a:latin typeface="Times New Roman"/>
              <a:cs typeface="Times New Roman"/>
            </a:endParaRPr>
          </a:p>
        </p:txBody>
      </p:sp>
      <p:sp>
        <p:nvSpPr>
          <p:cNvPr id="4" name="object 4"/>
          <p:cNvSpPr txBox="1"/>
          <p:nvPr/>
        </p:nvSpPr>
        <p:spPr>
          <a:xfrm>
            <a:off x="745261" y="6668489"/>
            <a:ext cx="3140709" cy="2602636"/>
          </a:xfrm>
          <a:prstGeom prst="rect">
            <a:avLst/>
          </a:prstGeom>
        </p:spPr>
        <p:txBody>
          <a:bodyPr vert="horz" wrap="square" lIns="0" tIns="5715" rIns="0" bIns="0" rtlCol="0">
            <a:spAutoFit/>
          </a:bodyPr>
          <a:lstStyle/>
          <a:p>
            <a:pPr marL="129539" marR="30480" indent="-635" algn="just">
              <a:lnSpc>
                <a:spcPct val="104900"/>
              </a:lnSpc>
              <a:spcBef>
                <a:spcPts val="45"/>
              </a:spcBef>
            </a:pPr>
            <a:r>
              <a:rPr sz="950" dirty="0">
                <a:solidFill>
                  <a:srgbClr val="231F20"/>
                </a:solidFill>
                <a:latin typeface="Times New Roman"/>
                <a:cs typeface="Times New Roman"/>
              </a:rPr>
              <a:t>patients </a:t>
            </a:r>
            <a:r>
              <a:rPr sz="950" spc="-5" dirty="0">
                <a:solidFill>
                  <a:srgbClr val="231F20"/>
                </a:solidFill>
                <a:latin typeface="Times New Roman"/>
                <a:cs typeface="Times New Roman"/>
              </a:rPr>
              <a:t>who </a:t>
            </a:r>
            <a:r>
              <a:rPr sz="950" spc="-15" dirty="0">
                <a:solidFill>
                  <a:srgbClr val="231F20"/>
                </a:solidFill>
                <a:latin typeface="Times New Roman"/>
                <a:cs typeface="Times New Roman"/>
              </a:rPr>
              <a:t>have </a:t>
            </a:r>
            <a:r>
              <a:rPr sz="950" spc="-10" dirty="0">
                <a:solidFill>
                  <a:srgbClr val="231F20"/>
                </a:solidFill>
                <a:latin typeface="Times New Roman"/>
                <a:cs typeface="Times New Roman"/>
              </a:rPr>
              <a:t>already </a:t>
            </a:r>
            <a:r>
              <a:rPr sz="950" spc="-15" dirty="0">
                <a:solidFill>
                  <a:srgbClr val="231F20"/>
                </a:solidFill>
                <a:latin typeface="Times New Roman"/>
                <a:cs typeface="Times New Roman"/>
              </a:rPr>
              <a:t>received </a:t>
            </a:r>
            <a:r>
              <a:rPr sz="950" spc="5" dirty="0">
                <a:solidFill>
                  <a:srgbClr val="231F20"/>
                </a:solidFill>
                <a:latin typeface="Times New Roman"/>
                <a:cs typeface="Times New Roman"/>
              </a:rPr>
              <a:t>standard-dose </a:t>
            </a:r>
            <a:r>
              <a:rPr sz="950" spc="-10" dirty="0">
                <a:solidFill>
                  <a:srgbClr val="231F20"/>
                </a:solidFill>
                <a:latin typeface="Times New Roman"/>
                <a:cs typeface="Times New Roman"/>
              </a:rPr>
              <a:t>(9 </a:t>
            </a:r>
            <a:r>
              <a:rPr sz="950" spc="15" dirty="0">
                <a:solidFill>
                  <a:srgbClr val="231F20"/>
                </a:solidFill>
                <a:latin typeface="Times New Roman"/>
                <a:cs typeface="Times New Roman"/>
              </a:rPr>
              <a:t>g/m</a:t>
            </a:r>
            <a:r>
              <a:rPr sz="900" spc="22" baseline="37037" dirty="0">
                <a:solidFill>
                  <a:srgbClr val="231F20"/>
                </a:solidFill>
                <a:latin typeface="Times New Roman"/>
                <a:cs typeface="Times New Roman"/>
              </a:rPr>
              <a:t>2</a:t>
            </a:r>
            <a:r>
              <a:rPr sz="950" spc="15" dirty="0">
                <a:solidFill>
                  <a:srgbClr val="231F20"/>
                </a:solidFill>
                <a:latin typeface="Times New Roman"/>
                <a:cs typeface="Times New Roman"/>
              </a:rPr>
              <a:t>) </a:t>
            </a:r>
            <a:r>
              <a:rPr sz="950" spc="20" dirty="0">
                <a:solidFill>
                  <a:srgbClr val="231F20"/>
                </a:solidFill>
                <a:latin typeface="Times New Roman"/>
                <a:cs typeface="Times New Roman"/>
              </a:rPr>
              <a:t> </a:t>
            </a:r>
            <a:r>
              <a:rPr sz="950" spc="-15" dirty="0">
                <a:solidFill>
                  <a:srgbClr val="231F20"/>
                </a:solidFill>
                <a:latin typeface="Times New Roman"/>
                <a:cs typeface="Times New Roman"/>
              </a:rPr>
              <a:t>ifosfamide</a:t>
            </a:r>
            <a:r>
              <a:rPr sz="950" dirty="0">
                <a:solidFill>
                  <a:srgbClr val="231F20"/>
                </a:solidFill>
                <a:latin typeface="Times New Roman"/>
                <a:cs typeface="Times New Roman"/>
              </a:rPr>
              <a:t> </a:t>
            </a:r>
            <a:r>
              <a:rPr sz="950" spc="-15" dirty="0">
                <a:solidFill>
                  <a:srgbClr val="231F20"/>
                </a:solidFill>
                <a:latin typeface="Times New Roman"/>
                <a:cs typeface="Times New Roman"/>
              </a:rPr>
              <a:t>[IV,</a:t>
            </a:r>
            <a:r>
              <a:rPr sz="950" dirty="0">
                <a:solidFill>
                  <a:srgbClr val="231F20"/>
                </a:solidFill>
                <a:latin typeface="Times New Roman"/>
                <a:cs typeface="Times New Roman"/>
              </a:rPr>
              <a:t> </a:t>
            </a:r>
            <a:r>
              <a:rPr sz="950" spc="-5" dirty="0">
                <a:solidFill>
                  <a:srgbClr val="231F20"/>
                </a:solidFill>
                <a:latin typeface="Times New Roman"/>
                <a:cs typeface="Times New Roman"/>
              </a:rPr>
              <a:t>C] </a:t>
            </a:r>
            <a:r>
              <a:rPr sz="950" spc="-20" dirty="0">
                <a:solidFill>
                  <a:srgbClr val="231F20"/>
                </a:solidFill>
                <a:latin typeface="Times New Roman"/>
                <a:cs typeface="Times New Roman"/>
              </a:rPr>
              <a:t>[</a:t>
            </a:r>
            <a:r>
              <a:rPr sz="950" spc="-20" dirty="0">
                <a:solidFill>
                  <a:srgbClr val="2E3092"/>
                </a:solidFill>
                <a:latin typeface="Times New Roman"/>
                <a:cs typeface="Times New Roman"/>
                <a:hlinkClick r:id="rId2" action="ppaction://hlinksldjump"/>
              </a:rPr>
              <a:t>36</a:t>
            </a:r>
            <a:r>
              <a:rPr sz="950" spc="-20" dirty="0">
                <a:solidFill>
                  <a:srgbClr val="231F20"/>
                </a:solidFill>
                <a:latin typeface="Times New Roman"/>
                <a:cs typeface="Times New Roman"/>
              </a:rPr>
              <a:t>,</a:t>
            </a:r>
            <a:r>
              <a:rPr sz="950" dirty="0">
                <a:solidFill>
                  <a:srgbClr val="231F20"/>
                </a:solidFill>
                <a:latin typeface="Times New Roman"/>
                <a:cs typeface="Times New Roman"/>
              </a:rPr>
              <a:t> </a:t>
            </a:r>
            <a:r>
              <a:rPr sz="950" spc="-20" dirty="0">
                <a:solidFill>
                  <a:srgbClr val="2E3092"/>
                </a:solidFill>
                <a:latin typeface="Times New Roman"/>
                <a:cs typeface="Times New Roman"/>
                <a:hlinkClick r:id="rId2" action="ppaction://hlinksldjump"/>
              </a:rPr>
              <a:t>37</a:t>
            </a:r>
            <a:r>
              <a:rPr sz="950" spc="-20" dirty="0">
                <a:solidFill>
                  <a:srgbClr val="231F20"/>
                </a:solidFill>
                <a:latin typeface="Times New Roman"/>
                <a:cs typeface="Times New Roman"/>
              </a:rPr>
              <a:t>].</a:t>
            </a:r>
            <a:endParaRPr sz="950">
              <a:latin typeface="Times New Roman"/>
              <a:cs typeface="Times New Roman"/>
            </a:endParaRPr>
          </a:p>
          <a:p>
            <a:pPr marL="129539" indent="-91440" algn="just">
              <a:lnSpc>
                <a:spcPct val="100000"/>
              </a:lnSpc>
              <a:spcBef>
                <a:spcPts val="10"/>
              </a:spcBef>
              <a:buSzPct val="73684"/>
              <a:buChar char="•"/>
              <a:tabLst>
                <a:tab pos="129539" algn="l"/>
              </a:tabLst>
            </a:pPr>
            <a:r>
              <a:rPr sz="950" dirty="0">
                <a:solidFill>
                  <a:srgbClr val="231F20"/>
                </a:solidFill>
                <a:latin typeface="Times New Roman"/>
                <a:cs typeface="Times New Roman"/>
              </a:rPr>
              <a:t>Trabectedin</a:t>
            </a:r>
            <a:r>
              <a:rPr sz="950" spc="140" dirty="0">
                <a:solidFill>
                  <a:srgbClr val="231F20"/>
                </a:solidFill>
                <a:latin typeface="Times New Roman"/>
                <a:cs typeface="Times New Roman"/>
              </a:rPr>
              <a:t> </a:t>
            </a:r>
            <a:r>
              <a:rPr sz="950" spc="-25" dirty="0">
                <a:solidFill>
                  <a:srgbClr val="231F20"/>
                </a:solidFill>
                <a:latin typeface="Times New Roman"/>
                <a:cs typeface="Times New Roman"/>
              </a:rPr>
              <a:t>is</a:t>
            </a:r>
            <a:r>
              <a:rPr sz="950" spc="140" dirty="0">
                <a:solidFill>
                  <a:srgbClr val="231F20"/>
                </a:solidFill>
                <a:latin typeface="Times New Roman"/>
                <a:cs typeface="Times New Roman"/>
              </a:rPr>
              <a:t> </a:t>
            </a:r>
            <a:r>
              <a:rPr sz="950" spc="15" dirty="0">
                <a:solidFill>
                  <a:srgbClr val="231F20"/>
                </a:solidFill>
                <a:latin typeface="Times New Roman"/>
                <a:cs typeface="Times New Roman"/>
              </a:rPr>
              <a:t>an</a:t>
            </a:r>
            <a:r>
              <a:rPr sz="950" spc="130" dirty="0">
                <a:solidFill>
                  <a:srgbClr val="231F20"/>
                </a:solidFill>
                <a:latin typeface="Times New Roman"/>
                <a:cs typeface="Times New Roman"/>
              </a:rPr>
              <a:t> </a:t>
            </a:r>
            <a:r>
              <a:rPr sz="950" spc="10" dirty="0">
                <a:solidFill>
                  <a:srgbClr val="231F20"/>
                </a:solidFill>
                <a:latin typeface="Times New Roman"/>
                <a:cs typeface="Times New Roman"/>
              </a:rPr>
              <a:t>option</a:t>
            </a:r>
            <a:r>
              <a:rPr sz="950" spc="140" dirty="0">
                <a:solidFill>
                  <a:srgbClr val="231F20"/>
                </a:solidFill>
                <a:latin typeface="Times New Roman"/>
                <a:cs typeface="Times New Roman"/>
              </a:rPr>
              <a:t> </a:t>
            </a:r>
            <a:r>
              <a:rPr sz="950" spc="-5" dirty="0">
                <a:solidFill>
                  <a:srgbClr val="231F20"/>
                </a:solidFill>
                <a:latin typeface="Times New Roman"/>
                <a:cs typeface="Times New Roman"/>
              </a:rPr>
              <a:t>for</a:t>
            </a:r>
            <a:r>
              <a:rPr sz="950" spc="145" dirty="0">
                <a:solidFill>
                  <a:srgbClr val="231F20"/>
                </a:solidFill>
                <a:latin typeface="Times New Roman"/>
                <a:cs typeface="Times New Roman"/>
              </a:rPr>
              <a:t> </a:t>
            </a:r>
            <a:r>
              <a:rPr sz="950" spc="-5" dirty="0">
                <a:solidFill>
                  <a:srgbClr val="231F20"/>
                </a:solidFill>
                <a:latin typeface="Times New Roman"/>
                <a:cs typeface="Times New Roman"/>
              </a:rPr>
              <a:t>second</a:t>
            </a:r>
            <a:r>
              <a:rPr sz="950" spc="135" dirty="0">
                <a:solidFill>
                  <a:srgbClr val="231F20"/>
                </a:solidFill>
                <a:latin typeface="Times New Roman"/>
                <a:cs typeface="Times New Roman"/>
              </a:rPr>
              <a:t> </a:t>
            </a:r>
            <a:r>
              <a:rPr sz="950" spc="-10" dirty="0">
                <a:solidFill>
                  <a:srgbClr val="231F20"/>
                </a:solidFill>
                <a:latin typeface="Times New Roman"/>
                <a:cs typeface="Times New Roman"/>
              </a:rPr>
              <a:t>line</a:t>
            </a:r>
            <a:r>
              <a:rPr sz="950" spc="140" dirty="0">
                <a:solidFill>
                  <a:srgbClr val="231F20"/>
                </a:solidFill>
                <a:latin typeface="Times New Roman"/>
                <a:cs typeface="Times New Roman"/>
              </a:rPr>
              <a:t> </a:t>
            </a:r>
            <a:r>
              <a:rPr sz="950" spc="15" dirty="0">
                <a:solidFill>
                  <a:srgbClr val="231F20"/>
                </a:solidFill>
                <a:latin typeface="Times New Roman"/>
                <a:cs typeface="Times New Roman"/>
              </a:rPr>
              <a:t>and</a:t>
            </a:r>
            <a:r>
              <a:rPr sz="950" spc="140" dirty="0">
                <a:solidFill>
                  <a:srgbClr val="231F20"/>
                </a:solidFill>
                <a:latin typeface="Times New Roman"/>
                <a:cs typeface="Times New Roman"/>
              </a:rPr>
              <a:t> </a:t>
            </a:r>
            <a:r>
              <a:rPr sz="950" spc="-5" dirty="0">
                <a:solidFill>
                  <a:srgbClr val="231F20"/>
                </a:solidFill>
                <a:latin typeface="Times New Roman"/>
                <a:cs typeface="Times New Roman"/>
              </a:rPr>
              <a:t>beyond</a:t>
            </a:r>
            <a:r>
              <a:rPr sz="950" spc="130" dirty="0">
                <a:solidFill>
                  <a:srgbClr val="231F20"/>
                </a:solidFill>
                <a:latin typeface="Times New Roman"/>
                <a:cs typeface="Times New Roman"/>
              </a:rPr>
              <a:t> </a:t>
            </a:r>
            <a:r>
              <a:rPr sz="950" spc="-10" dirty="0">
                <a:solidFill>
                  <a:srgbClr val="231F20"/>
                </a:solidFill>
                <a:latin typeface="Times New Roman"/>
                <a:cs typeface="Times New Roman"/>
              </a:rPr>
              <a:t>[I,</a:t>
            </a:r>
            <a:r>
              <a:rPr sz="950" spc="140" dirty="0">
                <a:solidFill>
                  <a:srgbClr val="231F20"/>
                </a:solidFill>
                <a:latin typeface="Times New Roman"/>
                <a:cs typeface="Times New Roman"/>
              </a:rPr>
              <a:t> </a:t>
            </a:r>
            <a:r>
              <a:rPr sz="950" spc="-40" dirty="0">
                <a:solidFill>
                  <a:srgbClr val="231F20"/>
                </a:solidFill>
                <a:latin typeface="Times New Roman"/>
                <a:cs typeface="Times New Roman"/>
              </a:rPr>
              <a:t>B]</a:t>
            </a:r>
            <a:endParaRPr sz="950">
              <a:latin typeface="Times New Roman"/>
              <a:cs typeface="Times New Roman"/>
            </a:endParaRPr>
          </a:p>
          <a:p>
            <a:pPr marL="129539" marR="30480" algn="just">
              <a:lnSpc>
                <a:spcPct val="104700"/>
              </a:lnSpc>
            </a:pPr>
            <a:r>
              <a:rPr sz="950" spc="15" dirty="0">
                <a:solidFill>
                  <a:srgbClr val="231F20"/>
                </a:solidFill>
                <a:latin typeface="Times New Roman"/>
                <a:cs typeface="Times New Roman"/>
              </a:rPr>
              <a:t>and </a:t>
            </a:r>
            <a:r>
              <a:rPr sz="950" spc="-25" dirty="0">
                <a:solidFill>
                  <a:srgbClr val="231F20"/>
                </a:solidFill>
                <a:latin typeface="Times New Roman"/>
                <a:cs typeface="Times New Roman"/>
              </a:rPr>
              <a:t>is </a:t>
            </a:r>
            <a:r>
              <a:rPr sz="950" dirty="0">
                <a:solidFill>
                  <a:srgbClr val="231F20"/>
                </a:solidFill>
                <a:latin typeface="Times New Roman"/>
                <a:cs typeface="Times New Roman"/>
              </a:rPr>
              <a:t>approved </a:t>
            </a:r>
            <a:r>
              <a:rPr sz="950" spc="-5" dirty="0">
                <a:solidFill>
                  <a:srgbClr val="231F20"/>
                </a:solidFill>
                <a:latin typeface="Times New Roman"/>
                <a:cs typeface="Times New Roman"/>
              </a:rPr>
              <a:t>for advanced </a:t>
            </a:r>
            <a:r>
              <a:rPr sz="950" spc="-10" dirty="0">
                <a:solidFill>
                  <a:srgbClr val="231F20"/>
                </a:solidFill>
                <a:latin typeface="Times New Roman"/>
                <a:cs typeface="Times New Roman"/>
              </a:rPr>
              <a:t>previously </a:t>
            </a:r>
            <a:r>
              <a:rPr sz="950" spc="5" dirty="0">
                <a:solidFill>
                  <a:srgbClr val="231F20"/>
                </a:solidFill>
                <a:latin typeface="Times New Roman"/>
                <a:cs typeface="Times New Roman"/>
              </a:rPr>
              <a:t>treated </a:t>
            </a:r>
            <a:r>
              <a:rPr sz="950" spc="-50" dirty="0">
                <a:solidFill>
                  <a:srgbClr val="231F20"/>
                </a:solidFill>
                <a:latin typeface="Times New Roman"/>
                <a:cs typeface="Times New Roman"/>
              </a:rPr>
              <a:t>STS. </a:t>
            </a:r>
            <a:r>
              <a:rPr sz="950" spc="10" dirty="0">
                <a:solidFill>
                  <a:srgbClr val="231F20"/>
                </a:solidFill>
                <a:latin typeface="Times New Roman"/>
                <a:cs typeface="Times New Roman"/>
              </a:rPr>
              <a:t>It </a:t>
            </a:r>
            <a:r>
              <a:rPr sz="950" spc="-5" dirty="0">
                <a:solidFill>
                  <a:srgbClr val="231F20"/>
                </a:solidFill>
                <a:latin typeface="Times New Roman"/>
                <a:cs typeface="Times New Roman"/>
              </a:rPr>
              <a:t>has </a:t>
            </a:r>
            <a:r>
              <a:rPr sz="950" dirty="0">
                <a:solidFill>
                  <a:srgbClr val="231F20"/>
                </a:solidFill>
                <a:latin typeface="Times New Roman"/>
                <a:cs typeface="Times New Roman"/>
              </a:rPr>
              <a:t> proved </a:t>
            </a:r>
            <a:r>
              <a:rPr sz="950" spc="-25" dirty="0">
                <a:solidFill>
                  <a:srgbClr val="231F20"/>
                </a:solidFill>
                <a:latin typeface="Times New Roman"/>
                <a:cs typeface="Times New Roman"/>
              </a:rPr>
              <a:t>effective </a:t>
            </a:r>
            <a:r>
              <a:rPr sz="950" spc="10" dirty="0">
                <a:solidFill>
                  <a:srgbClr val="231F20"/>
                </a:solidFill>
                <a:latin typeface="Times New Roman"/>
                <a:cs typeface="Times New Roman"/>
              </a:rPr>
              <a:t>in </a:t>
            </a:r>
            <a:r>
              <a:rPr sz="950" spc="-55" dirty="0">
                <a:solidFill>
                  <a:srgbClr val="231F20"/>
                </a:solidFill>
                <a:latin typeface="Times New Roman"/>
                <a:cs typeface="Times New Roman"/>
              </a:rPr>
              <a:t>LMS </a:t>
            </a:r>
            <a:r>
              <a:rPr sz="950" spc="15" dirty="0">
                <a:solidFill>
                  <a:srgbClr val="231F20"/>
                </a:solidFill>
                <a:latin typeface="Times New Roman"/>
                <a:cs typeface="Times New Roman"/>
              </a:rPr>
              <a:t>and </a:t>
            </a:r>
            <a:r>
              <a:rPr sz="950" spc="-5" dirty="0">
                <a:solidFill>
                  <a:srgbClr val="231F20"/>
                </a:solidFill>
                <a:latin typeface="Times New Roman"/>
                <a:cs typeface="Times New Roman"/>
              </a:rPr>
              <a:t>liposarcoma </a:t>
            </a:r>
            <a:r>
              <a:rPr sz="950" spc="-20" dirty="0">
                <a:solidFill>
                  <a:srgbClr val="231F20"/>
                </a:solidFill>
                <a:latin typeface="Times New Roman"/>
                <a:cs typeface="Times New Roman"/>
              </a:rPr>
              <a:t>[</a:t>
            </a:r>
            <a:r>
              <a:rPr sz="950" spc="-20" dirty="0">
                <a:solidFill>
                  <a:srgbClr val="2E3092"/>
                </a:solidFill>
                <a:latin typeface="Times New Roman"/>
                <a:cs typeface="Times New Roman"/>
                <a:hlinkClick r:id="rId2" action="ppaction://hlinksldjump"/>
              </a:rPr>
              <a:t>38</a:t>
            </a:r>
            <a:r>
              <a:rPr sz="950" spc="-20" dirty="0">
                <a:solidFill>
                  <a:srgbClr val="231F20"/>
                </a:solidFill>
                <a:latin typeface="Times New Roman"/>
                <a:cs typeface="Times New Roman"/>
              </a:rPr>
              <a:t>, </a:t>
            </a:r>
            <a:r>
              <a:rPr sz="950" spc="-20" dirty="0">
                <a:solidFill>
                  <a:srgbClr val="2E3092"/>
                </a:solidFill>
                <a:latin typeface="Times New Roman"/>
                <a:cs typeface="Times New Roman"/>
                <a:hlinkClick r:id="rId2" action="ppaction://hlinksldjump"/>
              </a:rPr>
              <a:t>39</a:t>
            </a:r>
            <a:r>
              <a:rPr sz="950" spc="-20" dirty="0">
                <a:solidFill>
                  <a:srgbClr val="231F20"/>
                </a:solidFill>
                <a:latin typeface="Times New Roman"/>
                <a:cs typeface="Times New Roman"/>
              </a:rPr>
              <a:t>]. </a:t>
            </a:r>
            <a:r>
              <a:rPr sz="950" spc="15" dirty="0">
                <a:solidFill>
                  <a:srgbClr val="231F20"/>
                </a:solidFill>
                <a:latin typeface="Times New Roman"/>
                <a:cs typeface="Times New Roman"/>
              </a:rPr>
              <a:t>In </a:t>
            </a:r>
            <a:r>
              <a:rPr sz="950" spc="-10" dirty="0">
                <a:solidFill>
                  <a:srgbClr val="231F20"/>
                </a:solidFill>
                <a:latin typeface="Times New Roman"/>
                <a:cs typeface="Times New Roman"/>
              </a:rPr>
              <a:t>myxoid </a:t>
            </a:r>
            <a:r>
              <a:rPr sz="950" spc="-5" dirty="0">
                <a:solidFill>
                  <a:srgbClr val="231F20"/>
                </a:solidFill>
                <a:latin typeface="Times New Roman"/>
                <a:cs typeface="Times New Roman"/>
              </a:rPr>
              <a:t> liposarcoma, </a:t>
            </a:r>
            <a:r>
              <a:rPr sz="950" spc="-10" dirty="0">
                <a:solidFill>
                  <a:srgbClr val="231F20"/>
                </a:solidFill>
                <a:latin typeface="Times New Roman"/>
                <a:cs typeface="Times New Roman"/>
              </a:rPr>
              <a:t>a </a:t>
            </a:r>
            <a:r>
              <a:rPr sz="950" dirty="0">
                <a:solidFill>
                  <a:srgbClr val="231F20"/>
                </a:solidFill>
                <a:latin typeface="Times New Roman"/>
                <a:cs typeface="Times New Roman"/>
              </a:rPr>
              <a:t>high </a:t>
            </a:r>
            <a:r>
              <a:rPr sz="950" spc="15" dirty="0">
                <a:solidFill>
                  <a:srgbClr val="231F20"/>
                </a:solidFill>
                <a:latin typeface="Times New Roman"/>
                <a:cs typeface="Times New Roman"/>
              </a:rPr>
              <a:t>antitumour </a:t>
            </a:r>
            <a:r>
              <a:rPr sz="950" spc="-15" dirty="0">
                <a:solidFill>
                  <a:srgbClr val="231F20"/>
                </a:solidFill>
                <a:latin typeface="Times New Roman"/>
                <a:cs typeface="Times New Roman"/>
              </a:rPr>
              <a:t>activity </a:t>
            </a:r>
            <a:r>
              <a:rPr sz="950" spc="-5" dirty="0">
                <a:solidFill>
                  <a:srgbClr val="231F20"/>
                </a:solidFill>
                <a:latin typeface="Times New Roman"/>
                <a:cs typeface="Times New Roman"/>
              </a:rPr>
              <a:t>has been </a:t>
            </a:r>
            <a:r>
              <a:rPr sz="950" dirty="0">
                <a:solidFill>
                  <a:srgbClr val="231F20"/>
                </a:solidFill>
                <a:latin typeface="Times New Roman"/>
                <a:cs typeface="Times New Roman"/>
              </a:rPr>
              <a:t>reported, </a:t>
            </a:r>
            <a:r>
              <a:rPr sz="950" spc="5" dirty="0">
                <a:solidFill>
                  <a:srgbClr val="231F20"/>
                </a:solidFill>
                <a:latin typeface="Times New Roman"/>
                <a:cs typeface="Times New Roman"/>
              </a:rPr>
              <a:t> </a:t>
            </a:r>
            <a:r>
              <a:rPr sz="950" spc="-5" dirty="0">
                <a:solidFill>
                  <a:srgbClr val="231F20"/>
                </a:solidFill>
                <a:latin typeface="Times New Roman"/>
                <a:cs typeface="Times New Roman"/>
              </a:rPr>
              <a:t>with </a:t>
            </a:r>
            <a:r>
              <a:rPr sz="950" spc="-15" dirty="0">
                <a:solidFill>
                  <a:srgbClr val="231F20"/>
                </a:solidFill>
                <a:latin typeface="Times New Roman"/>
                <a:cs typeface="Times New Roman"/>
              </a:rPr>
              <a:t>early </a:t>
            </a:r>
            <a:r>
              <a:rPr sz="950" spc="-10" dirty="0">
                <a:solidFill>
                  <a:srgbClr val="231F20"/>
                </a:solidFill>
                <a:latin typeface="Times New Roman"/>
                <a:cs typeface="Times New Roman"/>
              </a:rPr>
              <a:t>radiological tissue </a:t>
            </a:r>
            <a:r>
              <a:rPr sz="950" spc="-5" dirty="0">
                <a:solidFill>
                  <a:srgbClr val="231F20"/>
                </a:solidFill>
                <a:latin typeface="Times New Roman"/>
                <a:cs typeface="Times New Roman"/>
              </a:rPr>
              <a:t>density </a:t>
            </a:r>
            <a:r>
              <a:rPr sz="950" spc="-10" dirty="0">
                <a:solidFill>
                  <a:srgbClr val="231F20"/>
                </a:solidFill>
                <a:latin typeface="Times New Roman"/>
                <a:cs typeface="Times New Roman"/>
              </a:rPr>
              <a:t>changes. </a:t>
            </a:r>
            <a:r>
              <a:rPr sz="950" spc="-35" dirty="0">
                <a:solidFill>
                  <a:srgbClr val="231F20"/>
                </a:solidFill>
                <a:latin typeface="Times New Roman"/>
                <a:cs typeface="Times New Roman"/>
              </a:rPr>
              <a:t>A </a:t>
            </a:r>
            <a:r>
              <a:rPr sz="950" spc="-5" dirty="0">
                <a:solidFill>
                  <a:srgbClr val="231F20"/>
                </a:solidFill>
                <a:latin typeface="Times New Roman"/>
                <a:cs typeface="Times New Roman"/>
              </a:rPr>
              <a:t>peculiar </a:t>
            </a:r>
            <a:r>
              <a:rPr sz="950" spc="10" dirty="0">
                <a:solidFill>
                  <a:srgbClr val="231F20"/>
                </a:solidFill>
                <a:latin typeface="Times New Roman"/>
                <a:cs typeface="Times New Roman"/>
              </a:rPr>
              <a:t>pat- </a:t>
            </a:r>
            <a:r>
              <a:rPr sz="950" spc="15" dirty="0">
                <a:solidFill>
                  <a:srgbClr val="231F20"/>
                </a:solidFill>
                <a:latin typeface="Times New Roman"/>
                <a:cs typeface="Times New Roman"/>
              </a:rPr>
              <a:t> tern </a:t>
            </a:r>
            <a:r>
              <a:rPr sz="950" spc="-20" dirty="0">
                <a:solidFill>
                  <a:srgbClr val="231F20"/>
                </a:solidFill>
                <a:latin typeface="Times New Roman"/>
                <a:cs typeface="Times New Roman"/>
              </a:rPr>
              <a:t>of</a:t>
            </a:r>
            <a:r>
              <a:rPr sz="950" spc="-15" dirty="0">
                <a:solidFill>
                  <a:srgbClr val="231F20"/>
                </a:solidFill>
                <a:latin typeface="Times New Roman"/>
                <a:cs typeface="Times New Roman"/>
              </a:rPr>
              <a:t> </a:t>
            </a:r>
            <a:r>
              <a:rPr sz="950" spc="20" dirty="0">
                <a:solidFill>
                  <a:srgbClr val="231F20"/>
                </a:solidFill>
                <a:latin typeface="Times New Roman"/>
                <a:cs typeface="Times New Roman"/>
              </a:rPr>
              <a:t>tumour </a:t>
            </a:r>
            <a:r>
              <a:rPr sz="950" spc="-5" dirty="0">
                <a:solidFill>
                  <a:srgbClr val="231F20"/>
                </a:solidFill>
                <a:latin typeface="Times New Roman"/>
                <a:cs typeface="Times New Roman"/>
              </a:rPr>
              <a:t>response has been </a:t>
            </a:r>
            <a:r>
              <a:rPr sz="950" spc="5" dirty="0">
                <a:solidFill>
                  <a:srgbClr val="231F20"/>
                </a:solidFill>
                <a:latin typeface="Times New Roman"/>
                <a:cs typeface="Times New Roman"/>
              </a:rPr>
              <a:t>reported, </a:t>
            </a:r>
            <a:r>
              <a:rPr sz="950" spc="-5" dirty="0">
                <a:solidFill>
                  <a:srgbClr val="231F20"/>
                </a:solidFill>
                <a:latin typeface="Times New Roman"/>
                <a:cs typeface="Times New Roman"/>
              </a:rPr>
              <a:t>with </a:t>
            </a:r>
            <a:r>
              <a:rPr sz="950" spc="15" dirty="0">
                <a:solidFill>
                  <a:srgbClr val="231F20"/>
                </a:solidFill>
                <a:latin typeface="Times New Roman"/>
                <a:cs typeface="Times New Roman"/>
              </a:rPr>
              <a:t>an </a:t>
            </a:r>
            <a:r>
              <a:rPr sz="950" spc="-15" dirty="0">
                <a:solidFill>
                  <a:srgbClr val="231F20"/>
                </a:solidFill>
                <a:latin typeface="Times New Roman"/>
                <a:cs typeface="Times New Roman"/>
              </a:rPr>
              <a:t>early </a:t>
            </a:r>
            <a:r>
              <a:rPr sz="950" spc="-10" dirty="0">
                <a:solidFill>
                  <a:srgbClr val="231F20"/>
                </a:solidFill>
                <a:latin typeface="Times New Roman"/>
                <a:cs typeface="Times New Roman"/>
              </a:rPr>
              <a:t> </a:t>
            </a:r>
            <a:r>
              <a:rPr sz="950" spc="-5" dirty="0">
                <a:solidFill>
                  <a:srgbClr val="231F20"/>
                </a:solidFill>
                <a:latin typeface="Times New Roman"/>
                <a:cs typeface="Times New Roman"/>
              </a:rPr>
              <a:t>phase</a:t>
            </a:r>
            <a:r>
              <a:rPr sz="950" dirty="0">
                <a:solidFill>
                  <a:srgbClr val="231F20"/>
                </a:solidFill>
                <a:latin typeface="Times New Roman"/>
                <a:cs typeface="Times New Roman"/>
              </a:rPr>
              <a:t> </a:t>
            </a:r>
            <a:r>
              <a:rPr sz="950" spc="-20" dirty="0">
                <a:solidFill>
                  <a:srgbClr val="231F20"/>
                </a:solidFill>
                <a:latin typeface="Times New Roman"/>
                <a:cs typeface="Times New Roman"/>
              </a:rPr>
              <a:t>of</a:t>
            </a:r>
            <a:r>
              <a:rPr sz="950" spc="-15" dirty="0">
                <a:solidFill>
                  <a:srgbClr val="231F20"/>
                </a:solidFill>
                <a:latin typeface="Times New Roman"/>
                <a:cs typeface="Times New Roman"/>
              </a:rPr>
              <a:t> </a:t>
            </a:r>
            <a:r>
              <a:rPr sz="950" spc="-10" dirty="0">
                <a:solidFill>
                  <a:srgbClr val="231F20"/>
                </a:solidFill>
                <a:latin typeface="Times New Roman"/>
                <a:cs typeface="Times New Roman"/>
              </a:rPr>
              <a:t>tissue</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changes</a:t>
            </a:r>
            <a:r>
              <a:rPr sz="950" spc="-5" dirty="0">
                <a:solidFill>
                  <a:srgbClr val="231F20"/>
                </a:solidFill>
                <a:latin typeface="Times New Roman"/>
                <a:cs typeface="Times New Roman"/>
              </a:rPr>
              <a:t> preceding</a:t>
            </a:r>
            <a:r>
              <a:rPr sz="950" dirty="0">
                <a:solidFill>
                  <a:srgbClr val="231F20"/>
                </a:solidFill>
                <a:latin typeface="Times New Roman"/>
                <a:cs typeface="Times New Roman"/>
              </a:rPr>
              <a:t> </a:t>
            </a:r>
            <a:r>
              <a:rPr sz="950" spc="20" dirty="0">
                <a:solidFill>
                  <a:srgbClr val="231F20"/>
                </a:solidFill>
                <a:latin typeface="Times New Roman"/>
                <a:cs typeface="Times New Roman"/>
              </a:rPr>
              <a:t>tumour </a:t>
            </a:r>
            <a:r>
              <a:rPr sz="950" spc="-5" dirty="0">
                <a:solidFill>
                  <a:srgbClr val="231F20"/>
                </a:solidFill>
                <a:latin typeface="Times New Roman"/>
                <a:cs typeface="Times New Roman"/>
              </a:rPr>
              <a:t>shrinkage</a:t>
            </a:r>
            <a:r>
              <a:rPr sz="950" dirty="0">
                <a:solidFill>
                  <a:srgbClr val="231F20"/>
                </a:solidFill>
                <a:latin typeface="Times New Roman"/>
                <a:cs typeface="Times New Roman"/>
              </a:rPr>
              <a:t> </a:t>
            </a:r>
            <a:r>
              <a:rPr sz="950" spc="-15" dirty="0">
                <a:solidFill>
                  <a:srgbClr val="231F20"/>
                </a:solidFill>
                <a:latin typeface="Times New Roman"/>
                <a:cs typeface="Times New Roman"/>
              </a:rPr>
              <a:t>[</a:t>
            </a:r>
            <a:r>
              <a:rPr sz="950" spc="-15" dirty="0">
                <a:solidFill>
                  <a:srgbClr val="2E3092"/>
                </a:solidFill>
                <a:latin typeface="Times New Roman"/>
                <a:cs typeface="Times New Roman"/>
                <a:hlinkClick r:id="rId2" action="ppaction://hlinksldjump"/>
              </a:rPr>
              <a:t>40</a:t>
            </a:r>
            <a:r>
              <a:rPr sz="950" spc="-15" dirty="0">
                <a:solidFill>
                  <a:srgbClr val="231F20"/>
                </a:solidFill>
                <a:latin typeface="Times New Roman"/>
                <a:cs typeface="Times New Roman"/>
              </a:rPr>
              <a:t>]. </a:t>
            </a:r>
            <a:r>
              <a:rPr sz="950" spc="-10" dirty="0">
                <a:solidFill>
                  <a:srgbClr val="231F20"/>
                </a:solidFill>
                <a:latin typeface="Times New Roman"/>
                <a:cs typeface="Times New Roman"/>
              </a:rPr>
              <a:t> </a:t>
            </a:r>
            <a:r>
              <a:rPr sz="950" spc="-15" dirty="0">
                <a:solidFill>
                  <a:srgbClr val="231F20"/>
                </a:solidFill>
                <a:latin typeface="Times New Roman"/>
                <a:cs typeface="Times New Roman"/>
              </a:rPr>
              <a:t>Clinical</a:t>
            </a:r>
            <a:r>
              <a:rPr sz="950" spc="-10" dirty="0">
                <a:solidFill>
                  <a:srgbClr val="231F20"/>
                </a:solidFill>
                <a:latin typeface="Times New Roman"/>
                <a:cs typeface="Times New Roman"/>
              </a:rPr>
              <a:t> </a:t>
            </a:r>
            <a:r>
              <a:rPr sz="950" spc="-5" dirty="0">
                <a:solidFill>
                  <a:srgbClr val="231F20"/>
                </a:solidFill>
                <a:latin typeface="Times New Roman"/>
                <a:cs typeface="Times New Roman"/>
              </a:rPr>
              <a:t>beneﬁt with </a:t>
            </a:r>
            <a:r>
              <a:rPr sz="950" dirty="0">
                <a:solidFill>
                  <a:srgbClr val="231F20"/>
                </a:solidFill>
                <a:latin typeface="Times New Roman"/>
                <a:cs typeface="Times New Roman"/>
              </a:rPr>
              <a:t>trabectedin </a:t>
            </a:r>
            <a:r>
              <a:rPr sz="950" spc="-25" dirty="0">
                <a:solidFill>
                  <a:srgbClr val="231F20"/>
                </a:solidFill>
                <a:latin typeface="Times New Roman"/>
                <a:cs typeface="Times New Roman"/>
              </a:rPr>
              <a:t>was</a:t>
            </a:r>
            <a:r>
              <a:rPr sz="950" spc="-20" dirty="0">
                <a:solidFill>
                  <a:srgbClr val="231F20"/>
                </a:solidFill>
                <a:latin typeface="Times New Roman"/>
                <a:cs typeface="Times New Roman"/>
              </a:rPr>
              <a:t> </a:t>
            </a:r>
            <a:r>
              <a:rPr sz="950" spc="-15" dirty="0">
                <a:solidFill>
                  <a:srgbClr val="231F20"/>
                </a:solidFill>
                <a:latin typeface="Times New Roman"/>
                <a:cs typeface="Times New Roman"/>
              </a:rPr>
              <a:t>also</a:t>
            </a:r>
            <a:r>
              <a:rPr sz="950" spc="-10" dirty="0">
                <a:solidFill>
                  <a:srgbClr val="231F20"/>
                </a:solidFill>
                <a:latin typeface="Times New Roman"/>
                <a:cs typeface="Times New Roman"/>
              </a:rPr>
              <a:t> </a:t>
            </a:r>
            <a:r>
              <a:rPr sz="950" spc="5" dirty="0">
                <a:solidFill>
                  <a:srgbClr val="231F20"/>
                </a:solidFill>
                <a:latin typeface="Times New Roman"/>
                <a:cs typeface="Times New Roman"/>
              </a:rPr>
              <a:t>demonstrated </a:t>
            </a:r>
            <a:r>
              <a:rPr sz="950" spc="10" dirty="0">
                <a:solidFill>
                  <a:srgbClr val="231F20"/>
                </a:solidFill>
                <a:latin typeface="Times New Roman"/>
                <a:cs typeface="Times New Roman"/>
              </a:rPr>
              <a:t>in </a:t>
            </a:r>
            <a:r>
              <a:rPr sz="950" spc="15" dirty="0">
                <a:solidFill>
                  <a:srgbClr val="231F20"/>
                </a:solidFill>
                <a:latin typeface="Times New Roman"/>
                <a:cs typeface="Times New Roman"/>
              </a:rPr>
              <a:t> </a:t>
            </a:r>
            <a:r>
              <a:rPr sz="950" spc="10" dirty="0">
                <a:solidFill>
                  <a:srgbClr val="231F20"/>
                </a:solidFill>
                <a:latin typeface="Times New Roman"/>
                <a:cs typeface="Times New Roman"/>
              </a:rPr>
              <a:t>other</a:t>
            </a:r>
            <a:r>
              <a:rPr sz="950" dirty="0">
                <a:solidFill>
                  <a:srgbClr val="231F20"/>
                </a:solidFill>
                <a:latin typeface="Times New Roman"/>
                <a:cs typeface="Times New Roman"/>
              </a:rPr>
              <a:t> </a:t>
            </a:r>
            <a:r>
              <a:rPr sz="950" spc="-15" dirty="0">
                <a:solidFill>
                  <a:srgbClr val="231F20"/>
                </a:solidFill>
                <a:latin typeface="Times New Roman"/>
                <a:cs typeface="Times New Roman"/>
              </a:rPr>
              <a:t>histological</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types.</a:t>
            </a:r>
            <a:endParaRPr sz="950">
              <a:latin typeface="Times New Roman"/>
              <a:cs typeface="Times New Roman"/>
            </a:endParaRPr>
          </a:p>
          <a:p>
            <a:pPr marL="129539" marR="30480" indent="-91440" algn="just">
              <a:lnSpc>
                <a:spcPts val="1200"/>
              </a:lnSpc>
              <a:buSzPct val="73684"/>
              <a:buChar char="•"/>
              <a:tabLst>
                <a:tab pos="129539" algn="l"/>
              </a:tabLst>
            </a:pPr>
            <a:r>
              <a:rPr sz="950" spc="-35" dirty="0">
                <a:solidFill>
                  <a:srgbClr val="231F20"/>
                </a:solidFill>
                <a:latin typeface="Times New Roman"/>
                <a:cs typeface="Times New Roman"/>
              </a:rPr>
              <a:t>A</a:t>
            </a:r>
            <a:r>
              <a:rPr sz="950" spc="-30" dirty="0">
                <a:solidFill>
                  <a:srgbClr val="231F20"/>
                </a:solidFill>
                <a:latin typeface="Times New Roman"/>
                <a:cs typeface="Times New Roman"/>
              </a:rPr>
              <a:t> </a:t>
            </a:r>
            <a:r>
              <a:rPr sz="950" spc="5" dirty="0">
                <a:solidFill>
                  <a:srgbClr val="231F20"/>
                </a:solidFill>
                <a:latin typeface="Times New Roman"/>
                <a:cs typeface="Times New Roman"/>
              </a:rPr>
              <a:t>randomised</a:t>
            </a:r>
            <a:r>
              <a:rPr sz="950" spc="10" dirty="0">
                <a:solidFill>
                  <a:srgbClr val="231F20"/>
                </a:solidFill>
                <a:latin typeface="Times New Roman"/>
                <a:cs typeface="Times New Roman"/>
              </a:rPr>
              <a:t> </a:t>
            </a:r>
            <a:r>
              <a:rPr sz="950" dirty="0">
                <a:solidFill>
                  <a:srgbClr val="231F20"/>
                </a:solidFill>
                <a:latin typeface="Times New Roman"/>
                <a:cs typeface="Times New Roman"/>
              </a:rPr>
              <a:t>trial</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showed</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a</a:t>
            </a:r>
            <a:r>
              <a:rPr sz="950" spc="-5" dirty="0">
                <a:solidFill>
                  <a:srgbClr val="231F20"/>
                </a:solidFill>
                <a:latin typeface="Times New Roman"/>
                <a:cs typeface="Times New Roman"/>
              </a:rPr>
              <a:t> beneﬁt</a:t>
            </a:r>
            <a:r>
              <a:rPr sz="950" dirty="0">
                <a:solidFill>
                  <a:srgbClr val="231F20"/>
                </a:solidFill>
                <a:latin typeface="Times New Roman"/>
                <a:cs typeface="Times New Roman"/>
              </a:rPr>
              <a:t> </a:t>
            </a:r>
            <a:r>
              <a:rPr sz="950" spc="10" dirty="0">
                <a:solidFill>
                  <a:srgbClr val="231F20"/>
                </a:solidFill>
                <a:latin typeface="Times New Roman"/>
                <a:cs typeface="Times New Roman"/>
              </a:rPr>
              <a:t>in</a:t>
            </a:r>
            <a:r>
              <a:rPr sz="950" spc="15" dirty="0">
                <a:solidFill>
                  <a:srgbClr val="231F20"/>
                </a:solidFill>
                <a:latin typeface="Times New Roman"/>
                <a:cs typeface="Times New Roman"/>
              </a:rPr>
              <a:t> </a:t>
            </a:r>
            <a:r>
              <a:rPr sz="950" spc="-40" dirty="0">
                <a:solidFill>
                  <a:srgbClr val="231F20"/>
                </a:solidFill>
                <a:latin typeface="Times New Roman"/>
                <a:cs typeface="Times New Roman"/>
              </a:rPr>
              <a:t>PFS</a:t>
            </a:r>
            <a:r>
              <a:rPr sz="950" spc="-35" dirty="0">
                <a:solidFill>
                  <a:srgbClr val="231F20"/>
                </a:solidFill>
                <a:latin typeface="Times New Roman"/>
                <a:cs typeface="Times New Roman"/>
              </a:rPr>
              <a:t> </a:t>
            </a:r>
            <a:r>
              <a:rPr sz="950" spc="-15" dirty="0">
                <a:solidFill>
                  <a:srgbClr val="231F20"/>
                </a:solidFill>
                <a:latin typeface="Times New Roman"/>
                <a:cs typeface="Times New Roman"/>
              </a:rPr>
              <a:t>averaging</a:t>
            </a:r>
            <a:r>
              <a:rPr sz="950" spc="-10" dirty="0">
                <a:solidFill>
                  <a:srgbClr val="231F20"/>
                </a:solidFill>
                <a:latin typeface="Times New Roman"/>
                <a:cs typeface="Times New Roman"/>
              </a:rPr>
              <a:t> </a:t>
            </a:r>
            <a:r>
              <a:rPr sz="950" spc="-20" dirty="0">
                <a:solidFill>
                  <a:srgbClr val="231F20"/>
                </a:solidFill>
                <a:latin typeface="Times New Roman"/>
                <a:cs typeface="Times New Roman"/>
              </a:rPr>
              <a:t>3 </a:t>
            </a:r>
            <a:r>
              <a:rPr sz="950" spc="-15" dirty="0">
                <a:solidFill>
                  <a:srgbClr val="231F20"/>
                </a:solidFill>
                <a:latin typeface="Times New Roman"/>
                <a:cs typeface="Times New Roman"/>
              </a:rPr>
              <a:t> </a:t>
            </a:r>
            <a:r>
              <a:rPr sz="950" spc="15" dirty="0">
                <a:solidFill>
                  <a:srgbClr val="231F20"/>
                </a:solidFill>
                <a:latin typeface="Times New Roman"/>
                <a:cs typeface="Times New Roman"/>
              </a:rPr>
              <a:t>months</a:t>
            </a:r>
            <a:r>
              <a:rPr sz="950" spc="145" dirty="0">
                <a:solidFill>
                  <a:srgbClr val="231F20"/>
                </a:solidFill>
                <a:latin typeface="Times New Roman"/>
                <a:cs typeface="Times New Roman"/>
              </a:rPr>
              <a:t> </a:t>
            </a:r>
            <a:r>
              <a:rPr sz="950" spc="-5" dirty="0">
                <a:solidFill>
                  <a:srgbClr val="231F20"/>
                </a:solidFill>
                <a:latin typeface="Times New Roman"/>
                <a:cs typeface="Times New Roman"/>
              </a:rPr>
              <a:t>for</a:t>
            </a:r>
            <a:r>
              <a:rPr sz="950" spc="155" dirty="0">
                <a:solidFill>
                  <a:srgbClr val="231F20"/>
                </a:solidFill>
                <a:latin typeface="Times New Roman"/>
                <a:cs typeface="Times New Roman"/>
              </a:rPr>
              <a:t> </a:t>
            </a:r>
            <a:r>
              <a:rPr sz="950" dirty="0">
                <a:solidFill>
                  <a:srgbClr val="231F20"/>
                </a:solidFill>
                <a:latin typeface="Times New Roman"/>
                <a:cs typeface="Times New Roman"/>
              </a:rPr>
              <a:t>pazopanib</a:t>
            </a:r>
            <a:r>
              <a:rPr sz="950" spc="165" dirty="0">
                <a:solidFill>
                  <a:srgbClr val="231F20"/>
                </a:solidFill>
                <a:latin typeface="Times New Roman"/>
                <a:cs typeface="Times New Roman"/>
              </a:rPr>
              <a:t> </a:t>
            </a:r>
            <a:r>
              <a:rPr sz="950" spc="-20" dirty="0">
                <a:solidFill>
                  <a:srgbClr val="231F20"/>
                </a:solidFill>
                <a:latin typeface="Times New Roman"/>
                <a:cs typeface="Times New Roman"/>
              </a:rPr>
              <a:t>given</a:t>
            </a:r>
            <a:r>
              <a:rPr sz="950" spc="155" dirty="0">
                <a:solidFill>
                  <a:srgbClr val="231F20"/>
                </a:solidFill>
                <a:latin typeface="Times New Roman"/>
                <a:cs typeface="Times New Roman"/>
              </a:rPr>
              <a:t> </a:t>
            </a:r>
            <a:r>
              <a:rPr sz="950" spc="5" dirty="0">
                <a:solidFill>
                  <a:srgbClr val="231F20"/>
                </a:solidFill>
                <a:latin typeface="Times New Roman"/>
                <a:cs typeface="Times New Roman"/>
              </a:rPr>
              <a:t>until</a:t>
            </a:r>
            <a:r>
              <a:rPr sz="950" spc="155" dirty="0">
                <a:solidFill>
                  <a:srgbClr val="231F20"/>
                </a:solidFill>
                <a:latin typeface="Times New Roman"/>
                <a:cs typeface="Times New Roman"/>
              </a:rPr>
              <a:t> </a:t>
            </a:r>
            <a:r>
              <a:rPr sz="950" spc="-5" dirty="0">
                <a:solidFill>
                  <a:srgbClr val="231F20"/>
                </a:solidFill>
                <a:latin typeface="Times New Roman"/>
                <a:cs typeface="Times New Roman"/>
              </a:rPr>
              <a:t>progression</a:t>
            </a:r>
            <a:r>
              <a:rPr sz="950" spc="155" dirty="0">
                <a:solidFill>
                  <a:srgbClr val="231F20"/>
                </a:solidFill>
                <a:latin typeface="Times New Roman"/>
                <a:cs typeface="Times New Roman"/>
              </a:rPr>
              <a:t> </a:t>
            </a:r>
            <a:r>
              <a:rPr sz="950" spc="10" dirty="0">
                <a:solidFill>
                  <a:srgbClr val="231F20"/>
                </a:solidFill>
                <a:latin typeface="Times New Roman"/>
                <a:cs typeface="Times New Roman"/>
              </a:rPr>
              <a:t>to</a:t>
            </a:r>
            <a:r>
              <a:rPr sz="950" spc="145" dirty="0">
                <a:solidFill>
                  <a:srgbClr val="231F20"/>
                </a:solidFill>
                <a:latin typeface="Times New Roman"/>
                <a:cs typeface="Times New Roman"/>
              </a:rPr>
              <a:t> </a:t>
            </a:r>
            <a:r>
              <a:rPr sz="950" spc="-10" dirty="0">
                <a:solidFill>
                  <a:srgbClr val="231F20"/>
                </a:solidFill>
                <a:latin typeface="Times New Roman"/>
                <a:cs typeface="Times New Roman"/>
              </a:rPr>
              <a:t>advanced,</a:t>
            </a:r>
            <a:endParaRPr sz="950">
              <a:latin typeface="Times New Roman"/>
              <a:cs typeface="Times New Roman"/>
            </a:endParaRPr>
          </a:p>
          <a:p>
            <a:pPr marL="129539" marR="30480" algn="just">
              <a:lnSpc>
                <a:spcPts val="1190"/>
              </a:lnSpc>
            </a:pPr>
            <a:r>
              <a:rPr sz="950" spc="-15" dirty="0">
                <a:solidFill>
                  <a:srgbClr val="231F20"/>
                </a:solidFill>
                <a:latin typeface="Times New Roman"/>
                <a:cs typeface="Times New Roman"/>
              </a:rPr>
              <a:t>previously</a:t>
            </a:r>
            <a:r>
              <a:rPr sz="950" spc="-10" dirty="0">
                <a:solidFill>
                  <a:srgbClr val="231F20"/>
                </a:solidFill>
                <a:latin typeface="Times New Roman"/>
                <a:cs typeface="Times New Roman"/>
              </a:rPr>
              <a:t> </a:t>
            </a:r>
            <a:r>
              <a:rPr sz="950" spc="5" dirty="0">
                <a:solidFill>
                  <a:srgbClr val="231F20"/>
                </a:solidFill>
                <a:latin typeface="Times New Roman"/>
                <a:cs typeface="Times New Roman"/>
              </a:rPr>
              <a:t>treated</a:t>
            </a:r>
            <a:r>
              <a:rPr sz="950" spc="10" dirty="0">
                <a:solidFill>
                  <a:srgbClr val="231F20"/>
                </a:solidFill>
                <a:latin typeface="Times New Roman"/>
                <a:cs typeface="Times New Roman"/>
              </a:rPr>
              <a:t> </a:t>
            </a:r>
            <a:r>
              <a:rPr sz="950" spc="-55" dirty="0">
                <a:solidFill>
                  <a:srgbClr val="231F20"/>
                </a:solidFill>
                <a:latin typeface="Times New Roman"/>
                <a:cs typeface="Times New Roman"/>
              </a:rPr>
              <a:t>STS</a:t>
            </a:r>
            <a:r>
              <a:rPr sz="950" spc="-50" dirty="0">
                <a:solidFill>
                  <a:srgbClr val="231F20"/>
                </a:solidFill>
                <a:latin typeface="Times New Roman"/>
                <a:cs typeface="Times New Roman"/>
              </a:rPr>
              <a:t> </a:t>
            </a:r>
            <a:r>
              <a:rPr sz="950" dirty="0">
                <a:solidFill>
                  <a:srgbClr val="231F20"/>
                </a:solidFill>
                <a:latin typeface="Times New Roman"/>
                <a:cs typeface="Times New Roman"/>
              </a:rPr>
              <a:t>patients</a:t>
            </a:r>
            <a:r>
              <a:rPr sz="950" spc="235" dirty="0">
                <a:solidFill>
                  <a:srgbClr val="231F20"/>
                </a:solidFill>
                <a:latin typeface="Times New Roman"/>
                <a:cs typeface="Times New Roman"/>
              </a:rPr>
              <a:t> </a:t>
            </a:r>
            <a:r>
              <a:rPr sz="950" spc="-10" dirty="0">
                <a:solidFill>
                  <a:srgbClr val="231F20"/>
                </a:solidFill>
                <a:latin typeface="Times New Roman"/>
                <a:cs typeface="Times New Roman"/>
              </a:rPr>
              <a:t>(excluding</a:t>
            </a:r>
            <a:r>
              <a:rPr sz="950" spc="220" dirty="0">
                <a:solidFill>
                  <a:srgbClr val="231F20"/>
                </a:solidFill>
                <a:latin typeface="Times New Roman"/>
                <a:cs typeface="Times New Roman"/>
              </a:rPr>
              <a:t> </a:t>
            </a:r>
            <a:r>
              <a:rPr sz="950" spc="-5" dirty="0">
                <a:solidFill>
                  <a:srgbClr val="231F20"/>
                </a:solidFill>
                <a:latin typeface="Times New Roman"/>
                <a:cs typeface="Times New Roman"/>
              </a:rPr>
              <a:t>liposarcomas) </a:t>
            </a:r>
            <a:r>
              <a:rPr sz="950" dirty="0">
                <a:solidFill>
                  <a:srgbClr val="231F20"/>
                </a:solidFill>
                <a:latin typeface="Times New Roman"/>
                <a:cs typeface="Times New Roman"/>
              </a:rPr>
              <a:t> </a:t>
            </a:r>
            <a:r>
              <a:rPr sz="950" spc="-15" dirty="0">
                <a:solidFill>
                  <a:srgbClr val="231F20"/>
                </a:solidFill>
                <a:latin typeface="Times New Roman"/>
                <a:cs typeface="Times New Roman"/>
              </a:rPr>
              <a:t>[</a:t>
            </a:r>
            <a:r>
              <a:rPr sz="950" spc="-15" dirty="0">
                <a:solidFill>
                  <a:srgbClr val="2E3092"/>
                </a:solidFill>
                <a:latin typeface="Times New Roman"/>
                <a:cs typeface="Times New Roman"/>
                <a:hlinkClick r:id="rId2" action="ppaction://hlinksldjump"/>
              </a:rPr>
              <a:t>41</a:t>
            </a:r>
            <a:r>
              <a:rPr sz="950" spc="-15" dirty="0">
                <a:solidFill>
                  <a:srgbClr val="231F20"/>
                </a:solidFill>
                <a:latin typeface="Times New Roman"/>
                <a:cs typeface="Times New Roman"/>
              </a:rPr>
              <a:t>].</a:t>
            </a:r>
            <a:r>
              <a:rPr sz="950" dirty="0">
                <a:solidFill>
                  <a:srgbClr val="231F20"/>
                </a:solidFill>
                <a:latin typeface="Times New Roman"/>
                <a:cs typeface="Times New Roman"/>
              </a:rPr>
              <a:t> </a:t>
            </a:r>
            <a:r>
              <a:rPr sz="950" spc="-5" dirty="0">
                <a:solidFill>
                  <a:srgbClr val="231F20"/>
                </a:solidFill>
                <a:latin typeface="Times New Roman"/>
                <a:cs typeface="Times New Roman"/>
              </a:rPr>
              <a:t>Thus,</a:t>
            </a:r>
            <a:r>
              <a:rPr sz="950" spc="5" dirty="0">
                <a:solidFill>
                  <a:srgbClr val="231F20"/>
                </a:solidFill>
                <a:latin typeface="Times New Roman"/>
                <a:cs typeface="Times New Roman"/>
              </a:rPr>
              <a:t> </a:t>
            </a:r>
            <a:r>
              <a:rPr sz="950" dirty="0">
                <a:solidFill>
                  <a:srgbClr val="231F20"/>
                </a:solidFill>
                <a:latin typeface="Times New Roman"/>
                <a:cs typeface="Times New Roman"/>
              </a:rPr>
              <a:t>it</a:t>
            </a:r>
            <a:r>
              <a:rPr sz="950" spc="-5" dirty="0">
                <a:solidFill>
                  <a:srgbClr val="231F20"/>
                </a:solidFill>
                <a:latin typeface="Times New Roman"/>
                <a:cs typeface="Times New Roman"/>
              </a:rPr>
              <a:t> </a:t>
            </a:r>
            <a:r>
              <a:rPr sz="950" spc="-25" dirty="0">
                <a:solidFill>
                  <a:srgbClr val="231F20"/>
                </a:solidFill>
                <a:latin typeface="Times New Roman"/>
                <a:cs typeface="Times New Roman"/>
              </a:rPr>
              <a:t>is</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an</a:t>
            </a:r>
            <a:r>
              <a:rPr sz="950" dirty="0">
                <a:solidFill>
                  <a:srgbClr val="231F20"/>
                </a:solidFill>
                <a:latin typeface="Times New Roman"/>
                <a:cs typeface="Times New Roman"/>
              </a:rPr>
              <a:t> </a:t>
            </a:r>
            <a:r>
              <a:rPr sz="950" spc="10" dirty="0">
                <a:solidFill>
                  <a:srgbClr val="231F20"/>
                </a:solidFill>
                <a:latin typeface="Times New Roman"/>
                <a:cs typeface="Times New Roman"/>
              </a:rPr>
              <a:t>option</a:t>
            </a:r>
            <a:r>
              <a:rPr sz="950" dirty="0">
                <a:solidFill>
                  <a:srgbClr val="231F20"/>
                </a:solidFill>
                <a:latin typeface="Times New Roman"/>
                <a:cs typeface="Times New Roman"/>
              </a:rPr>
              <a:t> </a:t>
            </a:r>
            <a:r>
              <a:rPr sz="950" spc="10" dirty="0">
                <a:solidFill>
                  <a:srgbClr val="231F20"/>
                </a:solidFill>
                <a:latin typeface="Times New Roman"/>
                <a:cs typeface="Times New Roman"/>
              </a:rPr>
              <a:t>in </a:t>
            </a:r>
            <a:r>
              <a:rPr sz="950" dirty="0">
                <a:solidFill>
                  <a:srgbClr val="231F20"/>
                </a:solidFill>
                <a:latin typeface="Times New Roman"/>
                <a:cs typeface="Times New Roman"/>
              </a:rPr>
              <a:t>non-adipogenic</a:t>
            </a:r>
            <a:r>
              <a:rPr sz="950" spc="5" dirty="0">
                <a:solidFill>
                  <a:srgbClr val="231F20"/>
                </a:solidFill>
                <a:latin typeface="Times New Roman"/>
                <a:cs typeface="Times New Roman"/>
              </a:rPr>
              <a:t> </a:t>
            </a:r>
            <a:r>
              <a:rPr sz="950" spc="-55" dirty="0">
                <a:solidFill>
                  <a:srgbClr val="231F20"/>
                </a:solidFill>
                <a:latin typeface="Times New Roman"/>
                <a:cs typeface="Times New Roman"/>
              </a:rPr>
              <a:t>STS</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[I,</a:t>
            </a:r>
            <a:r>
              <a:rPr sz="950" dirty="0">
                <a:solidFill>
                  <a:srgbClr val="231F20"/>
                </a:solidFill>
                <a:latin typeface="Times New Roman"/>
                <a:cs typeface="Times New Roman"/>
              </a:rPr>
              <a:t> </a:t>
            </a:r>
            <a:r>
              <a:rPr sz="950" spc="-35" dirty="0">
                <a:solidFill>
                  <a:srgbClr val="231F20"/>
                </a:solidFill>
                <a:latin typeface="Times New Roman"/>
                <a:cs typeface="Times New Roman"/>
              </a:rPr>
              <a:t>B].</a:t>
            </a:r>
            <a:endParaRPr sz="950">
              <a:latin typeface="Times New Roman"/>
              <a:cs typeface="Times New Roman"/>
            </a:endParaRPr>
          </a:p>
          <a:p>
            <a:pPr marL="129539" indent="-91440" algn="just">
              <a:lnSpc>
                <a:spcPts val="1105"/>
              </a:lnSpc>
              <a:buSzPct val="73684"/>
              <a:buChar char="•"/>
              <a:tabLst>
                <a:tab pos="129539" algn="l"/>
              </a:tabLst>
            </a:pPr>
            <a:r>
              <a:rPr sz="950" spc="-35" dirty="0">
                <a:solidFill>
                  <a:srgbClr val="231F20"/>
                </a:solidFill>
                <a:latin typeface="Times New Roman"/>
                <a:cs typeface="Times New Roman"/>
              </a:rPr>
              <a:t>A</a:t>
            </a:r>
            <a:r>
              <a:rPr sz="950" spc="70" dirty="0">
                <a:solidFill>
                  <a:srgbClr val="231F20"/>
                </a:solidFill>
                <a:latin typeface="Times New Roman"/>
                <a:cs typeface="Times New Roman"/>
              </a:rPr>
              <a:t> </a:t>
            </a:r>
            <a:r>
              <a:rPr sz="950" spc="5" dirty="0">
                <a:solidFill>
                  <a:srgbClr val="231F20"/>
                </a:solidFill>
                <a:latin typeface="Times New Roman"/>
                <a:cs typeface="Times New Roman"/>
              </a:rPr>
              <a:t>randomised</a:t>
            </a:r>
            <a:r>
              <a:rPr sz="950" spc="70" dirty="0">
                <a:solidFill>
                  <a:srgbClr val="231F20"/>
                </a:solidFill>
                <a:latin typeface="Times New Roman"/>
                <a:cs typeface="Times New Roman"/>
              </a:rPr>
              <a:t> </a:t>
            </a:r>
            <a:r>
              <a:rPr sz="950" spc="-5" dirty="0">
                <a:solidFill>
                  <a:srgbClr val="231F20"/>
                </a:solidFill>
                <a:latin typeface="Times New Roman"/>
                <a:cs typeface="Times New Roman"/>
              </a:rPr>
              <a:t>phase</a:t>
            </a:r>
            <a:r>
              <a:rPr sz="950" spc="65" dirty="0">
                <a:solidFill>
                  <a:srgbClr val="231F20"/>
                </a:solidFill>
                <a:latin typeface="Times New Roman"/>
                <a:cs typeface="Times New Roman"/>
              </a:rPr>
              <a:t> </a:t>
            </a:r>
            <a:r>
              <a:rPr sz="950" dirty="0">
                <a:solidFill>
                  <a:srgbClr val="231F20"/>
                </a:solidFill>
                <a:latin typeface="Times New Roman"/>
                <a:cs typeface="Times New Roman"/>
              </a:rPr>
              <a:t>III</a:t>
            </a:r>
            <a:r>
              <a:rPr sz="950" spc="75" dirty="0">
                <a:solidFill>
                  <a:srgbClr val="231F20"/>
                </a:solidFill>
                <a:latin typeface="Times New Roman"/>
                <a:cs typeface="Times New Roman"/>
              </a:rPr>
              <a:t> </a:t>
            </a:r>
            <a:r>
              <a:rPr sz="950" dirty="0">
                <a:solidFill>
                  <a:srgbClr val="231F20"/>
                </a:solidFill>
                <a:latin typeface="Times New Roman"/>
                <a:cs typeface="Times New Roman"/>
              </a:rPr>
              <a:t>trial</a:t>
            </a:r>
            <a:r>
              <a:rPr sz="950" spc="70" dirty="0">
                <a:solidFill>
                  <a:srgbClr val="231F20"/>
                </a:solidFill>
                <a:latin typeface="Times New Roman"/>
                <a:cs typeface="Times New Roman"/>
              </a:rPr>
              <a:t> </a:t>
            </a:r>
            <a:r>
              <a:rPr sz="950" spc="-10" dirty="0">
                <a:solidFill>
                  <a:srgbClr val="231F20"/>
                </a:solidFill>
                <a:latin typeface="Times New Roman"/>
                <a:cs typeface="Times New Roman"/>
              </a:rPr>
              <a:t>showed</a:t>
            </a:r>
            <a:r>
              <a:rPr sz="950" spc="75" dirty="0">
                <a:solidFill>
                  <a:srgbClr val="231F20"/>
                </a:solidFill>
                <a:latin typeface="Times New Roman"/>
                <a:cs typeface="Times New Roman"/>
              </a:rPr>
              <a:t> </a:t>
            </a:r>
            <a:r>
              <a:rPr sz="950" spc="15" dirty="0">
                <a:solidFill>
                  <a:srgbClr val="231F20"/>
                </a:solidFill>
                <a:latin typeface="Times New Roman"/>
                <a:cs typeface="Times New Roman"/>
              </a:rPr>
              <a:t>that</a:t>
            </a:r>
            <a:r>
              <a:rPr sz="950" spc="70" dirty="0">
                <a:solidFill>
                  <a:srgbClr val="231F20"/>
                </a:solidFill>
                <a:latin typeface="Times New Roman"/>
                <a:cs typeface="Times New Roman"/>
              </a:rPr>
              <a:t> </a:t>
            </a:r>
            <a:r>
              <a:rPr sz="950" dirty="0">
                <a:solidFill>
                  <a:srgbClr val="231F20"/>
                </a:solidFill>
                <a:latin typeface="Times New Roman"/>
                <a:cs typeface="Times New Roman"/>
              </a:rPr>
              <a:t>eribulin</a:t>
            </a:r>
            <a:r>
              <a:rPr sz="950" spc="75" dirty="0">
                <a:solidFill>
                  <a:srgbClr val="231F20"/>
                </a:solidFill>
                <a:latin typeface="Times New Roman"/>
                <a:cs typeface="Times New Roman"/>
              </a:rPr>
              <a:t> </a:t>
            </a:r>
            <a:r>
              <a:rPr sz="950" spc="-25" dirty="0">
                <a:solidFill>
                  <a:srgbClr val="231F20"/>
                </a:solidFill>
                <a:latin typeface="Times New Roman"/>
                <a:cs typeface="Times New Roman"/>
              </a:rPr>
              <a:t>was</a:t>
            </a:r>
            <a:r>
              <a:rPr sz="950" spc="75" dirty="0">
                <a:solidFill>
                  <a:srgbClr val="231F20"/>
                </a:solidFill>
                <a:latin typeface="Times New Roman"/>
                <a:cs typeface="Times New Roman"/>
              </a:rPr>
              <a:t> </a:t>
            </a:r>
            <a:r>
              <a:rPr sz="950" dirty="0">
                <a:solidFill>
                  <a:srgbClr val="231F20"/>
                </a:solidFill>
                <a:latin typeface="Times New Roman"/>
                <a:cs typeface="Times New Roman"/>
              </a:rPr>
              <a:t>supe-</a:t>
            </a:r>
            <a:endParaRPr sz="950">
              <a:latin typeface="Times New Roman"/>
              <a:cs typeface="Times New Roman"/>
            </a:endParaRPr>
          </a:p>
          <a:p>
            <a:pPr marL="129539" algn="just">
              <a:lnSpc>
                <a:spcPct val="100000"/>
              </a:lnSpc>
              <a:spcBef>
                <a:spcPts val="60"/>
              </a:spcBef>
            </a:pPr>
            <a:r>
              <a:rPr sz="950" spc="10" dirty="0">
                <a:solidFill>
                  <a:srgbClr val="231F20"/>
                </a:solidFill>
                <a:latin typeface="Times New Roman"/>
                <a:cs typeface="Times New Roman"/>
              </a:rPr>
              <a:t>rior</a:t>
            </a:r>
            <a:r>
              <a:rPr sz="950" spc="125" dirty="0">
                <a:solidFill>
                  <a:srgbClr val="231F20"/>
                </a:solidFill>
                <a:latin typeface="Times New Roman"/>
                <a:cs typeface="Times New Roman"/>
              </a:rPr>
              <a:t> </a:t>
            </a:r>
            <a:r>
              <a:rPr sz="950" spc="10" dirty="0">
                <a:solidFill>
                  <a:srgbClr val="231F20"/>
                </a:solidFill>
                <a:latin typeface="Times New Roman"/>
                <a:cs typeface="Times New Roman"/>
              </a:rPr>
              <a:t>to</a:t>
            </a:r>
            <a:r>
              <a:rPr sz="950" spc="114" dirty="0">
                <a:solidFill>
                  <a:srgbClr val="231F20"/>
                </a:solidFill>
                <a:latin typeface="Times New Roman"/>
                <a:cs typeface="Times New Roman"/>
              </a:rPr>
              <a:t> </a:t>
            </a:r>
            <a:r>
              <a:rPr sz="950" spc="-5" dirty="0">
                <a:solidFill>
                  <a:srgbClr val="231F20"/>
                </a:solidFill>
                <a:latin typeface="Times New Roman"/>
                <a:cs typeface="Times New Roman"/>
              </a:rPr>
              <a:t>dacarbazine</a:t>
            </a:r>
            <a:r>
              <a:rPr sz="950" spc="120" dirty="0">
                <a:solidFill>
                  <a:srgbClr val="231F20"/>
                </a:solidFill>
                <a:latin typeface="Times New Roman"/>
                <a:cs typeface="Times New Roman"/>
              </a:rPr>
              <a:t> </a:t>
            </a:r>
            <a:r>
              <a:rPr sz="950" spc="10" dirty="0">
                <a:solidFill>
                  <a:srgbClr val="231F20"/>
                </a:solidFill>
                <a:latin typeface="Times New Roman"/>
                <a:cs typeface="Times New Roman"/>
              </a:rPr>
              <a:t>in</a:t>
            </a:r>
            <a:r>
              <a:rPr sz="950" spc="125" dirty="0">
                <a:solidFill>
                  <a:srgbClr val="231F20"/>
                </a:solidFill>
                <a:latin typeface="Times New Roman"/>
                <a:cs typeface="Times New Roman"/>
              </a:rPr>
              <a:t> </a:t>
            </a:r>
            <a:r>
              <a:rPr sz="950" dirty="0">
                <a:solidFill>
                  <a:srgbClr val="231F20"/>
                </a:solidFill>
                <a:latin typeface="Times New Roman"/>
                <a:cs typeface="Times New Roman"/>
              </a:rPr>
              <a:t>patients</a:t>
            </a:r>
            <a:r>
              <a:rPr sz="950" spc="130" dirty="0">
                <a:solidFill>
                  <a:srgbClr val="231F20"/>
                </a:solidFill>
                <a:latin typeface="Times New Roman"/>
                <a:cs typeface="Times New Roman"/>
              </a:rPr>
              <a:t> </a:t>
            </a:r>
            <a:r>
              <a:rPr sz="950" spc="-5" dirty="0">
                <a:solidFill>
                  <a:srgbClr val="231F20"/>
                </a:solidFill>
                <a:latin typeface="Times New Roman"/>
                <a:cs typeface="Times New Roman"/>
              </a:rPr>
              <a:t>with</a:t>
            </a:r>
            <a:r>
              <a:rPr sz="950" spc="114" dirty="0">
                <a:solidFill>
                  <a:srgbClr val="231F20"/>
                </a:solidFill>
                <a:latin typeface="Times New Roman"/>
                <a:cs typeface="Times New Roman"/>
              </a:rPr>
              <a:t> </a:t>
            </a:r>
            <a:r>
              <a:rPr sz="950" spc="-5" dirty="0">
                <a:solidFill>
                  <a:srgbClr val="231F20"/>
                </a:solidFill>
                <a:latin typeface="Times New Roman"/>
                <a:cs typeface="Times New Roman"/>
              </a:rPr>
              <a:t>liposarcomas</a:t>
            </a:r>
            <a:r>
              <a:rPr sz="950" spc="125" dirty="0">
                <a:solidFill>
                  <a:srgbClr val="231F20"/>
                </a:solidFill>
                <a:latin typeface="Times New Roman"/>
                <a:cs typeface="Times New Roman"/>
              </a:rPr>
              <a:t> </a:t>
            </a:r>
            <a:r>
              <a:rPr sz="950" spc="15" dirty="0">
                <a:solidFill>
                  <a:srgbClr val="231F20"/>
                </a:solidFill>
                <a:latin typeface="Times New Roman"/>
                <a:cs typeface="Times New Roman"/>
              </a:rPr>
              <a:t>and</a:t>
            </a:r>
            <a:r>
              <a:rPr sz="950" spc="125" dirty="0">
                <a:solidFill>
                  <a:srgbClr val="231F20"/>
                </a:solidFill>
                <a:latin typeface="Times New Roman"/>
                <a:cs typeface="Times New Roman"/>
              </a:rPr>
              <a:t> </a:t>
            </a:r>
            <a:r>
              <a:rPr sz="950" spc="-50" dirty="0">
                <a:solidFill>
                  <a:srgbClr val="231F20"/>
                </a:solidFill>
                <a:latin typeface="Times New Roman"/>
                <a:cs typeface="Times New Roman"/>
              </a:rPr>
              <a:t>LMS.</a:t>
            </a:r>
            <a:endParaRPr sz="950">
              <a:latin typeface="Times New Roman"/>
              <a:cs typeface="Times New Roman"/>
            </a:endParaRPr>
          </a:p>
        </p:txBody>
      </p:sp>
      <p:sp>
        <p:nvSpPr>
          <p:cNvPr id="5" name="object 5"/>
          <p:cNvSpPr txBox="1"/>
          <p:nvPr/>
        </p:nvSpPr>
        <p:spPr>
          <a:xfrm>
            <a:off x="3962213" y="4998103"/>
            <a:ext cx="3204210" cy="4320798"/>
          </a:xfrm>
          <a:prstGeom prst="rect">
            <a:avLst/>
          </a:prstGeom>
        </p:spPr>
        <p:txBody>
          <a:bodyPr vert="horz" wrap="square" lIns="0" tIns="8255" rIns="0" bIns="0" rtlCol="0">
            <a:spAutoFit/>
          </a:bodyPr>
          <a:lstStyle/>
          <a:p>
            <a:pPr marL="192405" marR="30480" algn="just">
              <a:lnSpc>
                <a:spcPct val="103099"/>
              </a:lnSpc>
              <a:spcBef>
                <a:spcPts val="65"/>
              </a:spcBef>
            </a:pPr>
            <a:r>
              <a:rPr sz="950" dirty="0">
                <a:solidFill>
                  <a:srgbClr val="231F20"/>
                </a:solidFill>
                <a:latin typeface="Times New Roman"/>
                <a:cs typeface="Times New Roman"/>
              </a:rPr>
              <a:t>The </a:t>
            </a:r>
            <a:r>
              <a:rPr sz="950" spc="5" dirty="0">
                <a:solidFill>
                  <a:srgbClr val="231F20"/>
                </a:solidFill>
                <a:latin typeface="Times New Roman"/>
                <a:cs typeface="Times New Roman"/>
              </a:rPr>
              <a:t>median </a:t>
            </a:r>
            <a:r>
              <a:rPr sz="950" spc="-15" dirty="0">
                <a:solidFill>
                  <a:srgbClr val="231F20"/>
                </a:solidFill>
                <a:latin typeface="Times New Roman"/>
                <a:cs typeface="Times New Roman"/>
              </a:rPr>
              <a:t>difference </a:t>
            </a:r>
            <a:r>
              <a:rPr sz="950" spc="-35" dirty="0">
                <a:solidFill>
                  <a:srgbClr val="231F20"/>
                </a:solidFill>
                <a:latin typeface="Times New Roman"/>
                <a:cs typeface="Times New Roman"/>
              </a:rPr>
              <a:t>OS </a:t>
            </a:r>
            <a:r>
              <a:rPr sz="950" spc="-25" dirty="0">
                <a:solidFill>
                  <a:srgbClr val="231F20"/>
                </a:solidFill>
                <a:latin typeface="Times New Roman"/>
                <a:cs typeface="Times New Roman"/>
              </a:rPr>
              <a:t>was </a:t>
            </a:r>
            <a:r>
              <a:rPr sz="950" spc="-20" dirty="0">
                <a:solidFill>
                  <a:srgbClr val="231F20"/>
                </a:solidFill>
                <a:latin typeface="Times New Roman"/>
                <a:cs typeface="Times New Roman"/>
              </a:rPr>
              <a:t>2 </a:t>
            </a:r>
            <a:r>
              <a:rPr sz="950" spc="15" dirty="0">
                <a:solidFill>
                  <a:srgbClr val="231F20"/>
                </a:solidFill>
                <a:latin typeface="Times New Roman"/>
                <a:cs typeface="Times New Roman"/>
              </a:rPr>
              <a:t>months </a:t>
            </a:r>
            <a:r>
              <a:rPr sz="950" spc="-10" dirty="0">
                <a:solidFill>
                  <a:srgbClr val="231F20"/>
                </a:solidFill>
                <a:latin typeface="Times New Roman"/>
                <a:cs typeface="Times New Roman"/>
              </a:rPr>
              <a:t>[I, </a:t>
            </a:r>
            <a:r>
              <a:rPr sz="950" spc="-35" dirty="0">
                <a:solidFill>
                  <a:srgbClr val="231F20"/>
                </a:solidFill>
                <a:latin typeface="Times New Roman"/>
                <a:cs typeface="Times New Roman"/>
              </a:rPr>
              <a:t>B], </a:t>
            </a:r>
            <a:r>
              <a:rPr sz="950" spc="10" dirty="0">
                <a:solidFill>
                  <a:srgbClr val="231F20"/>
                </a:solidFill>
                <a:latin typeface="Times New Roman"/>
                <a:cs typeface="Times New Roman"/>
              </a:rPr>
              <a:t>but </a:t>
            </a:r>
            <a:r>
              <a:rPr sz="950" spc="-10" dirty="0">
                <a:solidFill>
                  <a:srgbClr val="231F20"/>
                </a:solidFill>
                <a:latin typeface="Times New Roman"/>
                <a:cs typeface="Times New Roman"/>
              </a:rPr>
              <a:t>a </a:t>
            </a:r>
            <a:r>
              <a:rPr sz="950" dirty="0">
                <a:solidFill>
                  <a:srgbClr val="231F20"/>
                </a:solidFill>
                <a:latin typeface="Times New Roman"/>
                <a:cs typeface="Times New Roman"/>
              </a:rPr>
              <a:t>sub- </a:t>
            </a:r>
            <a:r>
              <a:rPr sz="950" spc="5" dirty="0">
                <a:solidFill>
                  <a:srgbClr val="231F20"/>
                </a:solidFill>
                <a:latin typeface="Times New Roman"/>
                <a:cs typeface="Times New Roman"/>
              </a:rPr>
              <a:t> group </a:t>
            </a:r>
            <a:r>
              <a:rPr sz="950" spc="-15" dirty="0">
                <a:solidFill>
                  <a:srgbClr val="231F20"/>
                </a:solidFill>
                <a:latin typeface="Times New Roman"/>
                <a:cs typeface="Times New Roman"/>
              </a:rPr>
              <a:t>analysis </a:t>
            </a:r>
            <a:r>
              <a:rPr sz="950" spc="-10" dirty="0">
                <a:solidFill>
                  <a:srgbClr val="231F20"/>
                </a:solidFill>
                <a:latin typeface="Times New Roman"/>
                <a:cs typeface="Times New Roman"/>
              </a:rPr>
              <a:t>showed </a:t>
            </a:r>
            <a:r>
              <a:rPr sz="950" spc="15" dirty="0">
                <a:solidFill>
                  <a:srgbClr val="231F20"/>
                </a:solidFill>
                <a:latin typeface="Times New Roman"/>
                <a:cs typeface="Times New Roman"/>
              </a:rPr>
              <a:t>that </a:t>
            </a:r>
            <a:r>
              <a:rPr sz="950" dirty="0">
                <a:solidFill>
                  <a:srgbClr val="231F20"/>
                </a:solidFill>
                <a:latin typeface="Times New Roman"/>
                <a:cs typeface="Times New Roman"/>
              </a:rPr>
              <a:t>it </a:t>
            </a:r>
            <a:r>
              <a:rPr sz="950" spc="-5" dirty="0">
                <a:solidFill>
                  <a:srgbClr val="231F20"/>
                </a:solidFill>
                <a:latin typeface="Times New Roman"/>
                <a:cs typeface="Times New Roman"/>
              </a:rPr>
              <a:t>reached </a:t>
            </a:r>
            <a:r>
              <a:rPr sz="950" spc="-20" dirty="0">
                <a:solidFill>
                  <a:srgbClr val="231F20"/>
                </a:solidFill>
                <a:latin typeface="Times New Roman"/>
                <a:cs typeface="Times New Roman"/>
              </a:rPr>
              <a:t>7 </a:t>
            </a:r>
            <a:r>
              <a:rPr sz="950" spc="15" dirty="0">
                <a:solidFill>
                  <a:srgbClr val="231F20"/>
                </a:solidFill>
                <a:latin typeface="Times New Roman"/>
                <a:cs typeface="Times New Roman"/>
              </a:rPr>
              <a:t>months </a:t>
            </a:r>
            <a:r>
              <a:rPr sz="950" spc="10" dirty="0">
                <a:solidFill>
                  <a:srgbClr val="231F20"/>
                </a:solidFill>
                <a:latin typeface="Times New Roman"/>
                <a:cs typeface="Times New Roman"/>
              </a:rPr>
              <a:t>in </a:t>
            </a:r>
            <a:r>
              <a:rPr sz="950" spc="-5" dirty="0">
                <a:solidFill>
                  <a:srgbClr val="231F20"/>
                </a:solidFill>
                <a:latin typeface="Times New Roman"/>
                <a:cs typeface="Times New Roman"/>
              </a:rPr>
              <a:t>liposarco- </a:t>
            </a:r>
            <a:r>
              <a:rPr sz="950" dirty="0">
                <a:solidFill>
                  <a:srgbClr val="231F20"/>
                </a:solidFill>
                <a:latin typeface="Times New Roman"/>
                <a:cs typeface="Times New Roman"/>
              </a:rPr>
              <a:t> mas </a:t>
            </a:r>
            <a:r>
              <a:rPr sz="950" spc="-15" dirty="0">
                <a:solidFill>
                  <a:srgbClr val="231F20"/>
                </a:solidFill>
                <a:latin typeface="Times New Roman"/>
                <a:cs typeface="Times New Roman"/>
              </a:rPr>
              <a:t>[</a:t>
            </a:r>
            <a:r>
              <a:rPr sz="950" spc="-15" dirty="0">
                <a:solidFill>
                  <a:srgbClr val="2E3092"/>
                </a:solidFill>
                <a:latin typeface="Times New Roman"/>
                <a:cs typeface="Times New Roman"/>
                <a:hlinkClick r:id="rId2" action="ppaction://hlinksldjump"/>
              </a:rPr>
              <a:t>42</a:t>
            </a:r>
            <a:r>
              <a:rPr sz="950" spc="-15" dirty="0">
                <a:solidFill>
                  <a:srgbClr val="231F20"/>
                </a:solidFill>
                <a:latin typeface="Times New Roman"/>
                <a:cs typeface="Times New Roman"/>
              </a:rPr>
              <a:t>]. </a:t>
            </a:r>
            <a:r>
              <a:rPr sz="950" spc="-5" dirty="0">
                <a:solidFill>
                  <a:srgbClr val="231F20"/>
                </a:solidFill>
                <a:latin typeface="Times New Roman"/>
                <a:cs typeface="Times New Roman"/>
              </a:rPr>
              <a:t>This </a:t>
            </a:r>
            <a:r>
              <a:rPr sz="950" spc="-15" dirty="0">
                <a:solidFill>
                  <a:srgbClr val="231F20"/>
                </a:solidFill>
                <a:latin typeface="Times New Roman"/>
                <a:cs typeface="Times New Roman"/>
              </a:rPr>
              <a:t>led </a:t>
            </a:r>
            <a:r>
              <a:rPr sz="950" spc="10" dirty="0">
                <a:solidFill>
                  <a:srgbClr val="231F20"/>
                </a:solidFill>
                <a:latin typeface="Times New Roman"/>
                <a:cs typeface="Times New Roman"/>
              </a:rPr>
              <a:t>to </a:t>
            </a:r>
            <a:r>
              <a:rPr sz="950" spc="5" dirty="0">
                <a:solidFill>
                  <a:srgbClr val="231F20"/>
                </a:solidFill>
                <a:latin typeface="Times New Roman"/>
                <a:cs typeface="Times New Roman"/>
              </a:rPr>
              <a:t>the </a:t>
            </a:r>
            <a:r>
              <a:rPr sz="950" spc="-5" dirty="0">
                <a:solidFill>
                  <a:srgbClr val="231F20"/>
                </a:solidFill>
                <a:latin typeface="Times New Roman"/>
                <a:cs typeface="Times New Roman"/>
              </a:rPr>
              <a:t>regulatory approval </a:t>
            </a:r>
            <a:r>
              <a:rPr sz="950" spc="-20" dirty="0">
                <a:solidFill>
                  <a:srgbClr val="231F20"/>
                </a:solidFill>
                <a:latin typeface="Times New Roman"/>
                <a:cs typeface="Times New Roman"/>
              </a:rPr>
              <a:t>of </a:t>
            </a:r>
            <a:r>
              <a:rPr sz="950" dirty="0">
                <a:solidFill>
                  <a:srgbClr val="231F20"/>
                </a:solidFill>
                <a:latin typeface="Times New Roman"/>
                <a:cs typeface="Times New Roman"/>
              </a:rPr>
              <a:t>eribulin </a:t>
            </a:r>
            <a:r>
              <a:rPr sz="950" spc="-5" dirty="0">
                <a:solidFill>
                  <a:srgbClr val="231F20"/>
                </a:solidFill>
                <a:latin typeface="Times New Roman"/>
                <a:cs typeface="Times New Roman"/>
              </a:rPr>
              <a:t>for </a:t>
            </a:r>
            <a:r>
              <a:rPr sz="950" dirty="0">
                <a:solidFill>
                  <a:srgbClr val="231F20"/>
                </a:solidFill>
                <a:latin typeface="Times New Roman"/>
                <a:cs typeface="Times New Roman"/>
              </a:rPr>
              <a:t> </a:t>
            </a:r>
            <a:r>
              <a:rPr sz="950" spc="-5" dirty="0">
                <a:solidFill>
                  <a:srgbClr val="231F20"/>
                </a:solidFill>
                <a:latin typeface="Times New Roman"/>
                <a:cs typeface="Times New Roman"/>
              </a:rPr>
              <a:t>liposarcomas</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[II,</a:t>
            </a:r>
            <a:r>
              <a:rPr sz="950" dirty="0">
                <a:solidFill>
                  <a:srgbClr val="231F20"/>
                </a:solidFill>
                <a:latin typeface="Times New Roman"/>
                <a:cs typeface="Times New Roman"/>
              </a:rPr>
              <a:t> </a:t>
            </a:r>
            <a:r>
              <a:rPr sz="950" spc="-50" dirty="0">
                <a:solidFill>
                  <a:srgbClr val="231F20"/>
                </a:solidFill>
                <a:latin typeface="Times New Roman"/>
                <a:cs typeface="Times New Roman"/>
              </a:rPr>
              <a:t>A;</a:t>
            </a:r>
            <a:r>
              <a:rPr sz="950" dirty="0">
                <a:solidFill>
                  <a:srgbClr val="231F20"/>
                </a:solidFill>
                <a:latin typeface="Times New Roman"/>
                <a:cs typeface="Times New Roman"/>
              </a:rPr>
              <a:t> </a:t>
            </a:r>
            <a:r>
              <a:rPr sz="950" spc="-35" dirty="0">
                <a:solidFill>
                  <a:srgbClr val="231F20"/>
                </a:solidFill>
                <a:latin typeface="Times New Roman"/>
                <a:cs typeface="Times New Roman"/>
              </a:rPr>
              <a:t>ESMO-MCBS</a:t>
            </a:r>
            <a:r>
              <a:rPr sz="950" dirty="0">
                <a:solidFill>
                  <a:srgbClr val="231F20"/>
                </a:solidFill>
                <a:latin typeface="Times New Roman"/>
                <a:cs typeface="Times New Roman"/>
              </a:rPr>
              <a:t> </a:t>
            </a:r>
            <a:r>
              <a:rPr sz="950" spc="-30" dirty="0">
                <a:solidFill>
                  <a:srgbClr val="231F20"/>
                </a:solidFill>
                <a:latin typeface="Times New Roman"/>
                <a:cs typeface="Times New Roman"/>
              </a:rPr>
              <a:t>v1.1</a:t>
            </a:r>
            <a:r>
              <a:rPr sz="950" spc="5" dirty="0">
                <a:solidFill>
                  <a:srgbClr val="231F20"/>
                </a:solidFill>
                <a:latin typeface="Times New Roman"/>
                <a:cs typeface="Times New Roman"/>
              </a:rPr>
              <a:t> </a:t>
            </a:r>
            <a:r>
              <a:rPr sz="950" spc="-20" dirty="0">
                <a:solidFill>
                  <a:srgbClr val="231F20"/>
                </a:solidFill>
                <a:latin typeface="Times New Roman"/>
                <a:cs typeface="Times New Roman"/>
              </a:rPr>
              <a:t>score:</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4].</a:t>
            </a:r>
            <a:endParaRPr sz="950">
              <a:latin typeface="Times New Roman"/>
              <a:cs typeface="Times New Roman"/>
            </a:endParaRPr>
          </a:p>
          <a:p>
            <a:pPr marL="192405" marR="30480" indent="-91440" algn="just">
              <a:lnSpc>
                <a:spcPts val="1170"/>
              </a:lnSpc>
              <a:spcBef>
                <a:spcPts val="25"/>
              </a:spcBef>
              <a:buSzPct val="73684"/>
              <a:buChar char="•"/>
              <a:tabLst>
                <a:tab pos="193040" algn="l"/>
              </a:tabLst>
            </a:pPr>
            <a:r>
              <a:rPr sz="950" spc="5" dirty="0">
                <a:solidFill>
                  <a:srgbClr val="231F20"/>
                </a:solidFill>
                <a:latin typeface="Times New Roman"/>
                <a:cs typeface="Times New Roman"/>
              </a:rPr>
              <a:t>One </a:t>
            </a:r>
            <a:r>
              <a:rPr sz="950" dirty="0">
                <a:solidFill>
                  <a:srgbClr val="231F20"/>
                </a:solidFill>
                <a:latin typeface="Times New Roman"/>
                <a:cs typeface="Times New Roman"/>
              </a:rPr>
              <a:t>trial </a:t>
            </a:r>
            <a:r>
              <a:rPr sz="950" spc="-10" dirty="0">
                <a:solidFill>
                  <a:srgbClr val="231F20"/>
                </a:solidFill>
                <a:latin typeface="Times New Roman"/>
                <a:cs typeface="Times New Roman"/>
              </a:rPr>
              <a:t>showed </a:t>
            </a:r>
            <a:r>
              <a:rPr sz="950" spc="15" dirty="0">
                <a:solidFill>
                  <a:srgbClr val="231F20"/>
                </a:solidFill>
                <a:latin typeface="Times New Roman"/>
                <a:cs typeface="Times New Roman"/>
              </a:rPr>
              <a:t>that </a:t>
            </a:r>
            <a:r>
              <a:rPr sz="950" spc="-10" dirty="0">
                <a:solidFill>
                  <a:srgbClr val="231F20"/>
                </a:solidFill>
                <a:latin typeface="Times New Roman"/>
                <a:cs typeface="Times New Roman"/>
              </a:rPr>
              <a:t>gemcitabine/docetaxel </a:t>
            </a:r>
            <a:r>
              <a:rPr sz="950" spc="-25" dirty="0">
                <a:solidFill>
                  <a:srgbClr val="231F20"/>
                </a:solidFill>
                <a:latin typeface="Times New Roman"/>
                <a:cs typeface="Times New Roman"/>
              </a:rPr>
              <a:t>is </a:t>
            </a:r>
            <a:r>
              <a:rPr sz="950" spc="10" dirty="0">
                <a:solidFill>
                  <a:srgbClr val="231F20"/>
                </a:solidFill>
                <a:latin typeface="Times New Roman"/>
                <a:cs typeface="Times New Roman"/>
              </a:rPr>
              <a:t>more </a:t>
            </a:r>
            <a:r>
              <a:rPr sz="950" spc="-25" dirty="0">
                <a:solidFill>
                  <a:srgbClr val="231F20"/>
                </a:solidFill>
                <a:latin typeface="Times New Roman"/>
                <a:cs typeface="Times New Roman"/>
              </a:rPr>
              <a:t>effective </a:t>
            </a:r>
            <a:r>
              <a:rPr sz="950" spc="-20" dirty="0">
                <a:solidFill>
                  <a:srgbClr val="231F20"/>
                </a:solidFill>
                <a:latin typeface="Times New Roman"/>
                <a:cs typeface="Times New Roman"/>
              </a:rPr>
              <a:t> </a:t>
            </a:r>
            <a:r>
              <a:rPr sz="950" spc="20" dirty="0">
                <a:solidFill>
                  <a:srgbClr val="231F20"/>
                </a:solidFill>
                <a:latin typeface="Times New Roman"/>
                <a:cs typeface="Times New Roman"/>
              </a:rPr>
              <a:t>than</a:t>
            </a:r>
            <a:r>
              <a:rPr sz="950" spc="25" dirty="0">
                <a:solidFill>
                  <a:srgbClr val="231F20"/>
                </a:solidFill>
                <a:latin typeface="Times New Roman"/>
                <a:cs typeface="Times New Roman"/>
              </a:rPr>
              <a:t> </a:t>
            </a:r>
            <a:r>
              <a:rPr sz="950" spc="-10" dirty="0">
                <a:solidFill>
                  <a:srgbClr val="231F20"/>
                </a:solidFill>
                <a:latin typeface="Times New Roman"/>
                <a:cs typeface="Times New Roman"/>
              </a:rPr>
              <a:t>gemcitabine</a:t>
            </a:r>
            <a:r>
              <a:rPr sz="950" spc="-5" dirty="0">
                <a:solidFill>
                  <a:srgbClr val="231F20"/>
                </a:solidFill>
                <a:latin typeface="Times New Roman"/>
                <a:cs typeface="Times New Roman"/>
              </a:rPr>
              <a:t> alone</a:t>
            </a:r>
            <a:r>
              <a:rPr sz="950" dirty="0">
                <a:solidFill>
                  <a:srgbClr val="231F20"/>
                </a:solidFill>
                <a:latin typeface="Times New Roman"/>
                <a:cs typeface="Times New Roman"/>
              </a:rPr>
              <a:t> </a:t>
            </a:r>
            <a:r>
              <a:rPr sz="950" spc="-20" dirty="0">
                <a:solidFill>
                  <a:srgbClr val="231F20"/>
                </a:solidFill>
                <a:latin typeface="Times New Roman"/>
                <a:cs typeface="Times New Roman"/>
              </a:rPr>
              <a:t>as</a:t>
            </a:r>
            <a:r>
              <a:rPr sz="950" spc="-15" dirty="0">
                <a:solidFill>
                  <a:srgbClr val="231F20"/>
                </a:solidFill>
                <a:latin typeface="Times New Roman"/>
                <a:cs typeface="Times New Roman"/>
              </a:rPr>
              <a:t> </a:t>
            </a:r>
            <a:r>
              <a:rPr sz="950" spc="-5" dirty="0">
                <a:solidFill>
                  <a:srgbClr val="231F20"/>
                </a:solidFill>
                <a:latin typeface="Times New Roman"/>
                <a:cs typeface="Times New Roman"/>
              </a:rPr>
              <a:t>second-line</a:t>
            </a:r>
            <a:r>
              <a:rPr sz="950" dirty="0">
                <a:solidFill>
                  <a:srgbClr val="231F20"/>
                </a:solidFill>
                <a:latin typeface="Times New Roman"/>
                <a:cs typeface="Times New Roman"/>
              </a:rPr>
              <a:t> </a:t>
            </a:r>
            <a:r>
              <a:rPr sz="950" spc="-5" dirty="0">
                <a:solidFill>
                  <a:srgbClr val="231F20"/>
                </a:solidFill>
                <a:latin typeface="Times New Roman"/>
                <a:cs typeface="Times New Roman"/>
              </a:rPr>
              <a:t>ChT,</a:t>
            </a:r>
            <a:r>
              <a:rPr sz="950" dirty="0">
                <a:solidFill>
                  <a:srgbClr val="231F20"/>
                </a:solidFill>
                <a:latin typeface="Times New Roman"/>
                <a:cs typeface="Times New Roman"/>
              </a:rPr>
              <a:t> </a:t>
            </a:r>
            <a:r>
              <a:rPr sz="950" spc="-5" dirty="0">
                <a:solidFill>
                  <a:srgbClr val="231F20"/>
                </a:solidFill>
                <a:latin typeface="Times New Roman"/>
                <a:cs typeface="Times New Roman"/>
              </a:rPr>
              <a:t>with</a:t>
            </a:r>
            <a:r>
              <a:rPr sz="950" dirty="0">
                <a:solidFill>
                  <a:srgbClr val="231F20"/>
                </a:solidFill>
                <a:latin typeface="Times New Roman"/>
                <a:cs typeface="Times New Roman"/>
              </a:rPr>
              <a:t> </a:t>
            </a:r>
            <a:r>
              <a:rPr sz="950" spc="-15" dirty="0">
                <a:solidFill>
                  <a:srgbClr val="231F20"/>
                </a:solidFill>
                <a:latin typeface="Times New Roman"/>
                <a:cs typeface="Times New Roman"/>
              </a:rPr>
              <a:t>special </a:t>
            </a:r>
            <a:r>
              <a:rPr sz="950" spc="-10" dirty="0">
                <a:solidFill>
                  <a:srgbClr val="231F20"/>
                </a:solidFill>
                <a:latin typeface="Times New Roman"/>
                <a:cs typeface="Times New Roman"/>
              </a:rPr>
              <a:t> reference</a:t>
            </a:r>
            <a:r>
              <a:rPr sz="950" spc="40" dirty="0">
                <a:solidFill>
                  <a:srgbClr val="231F20"/>
                </a:solidFill>
                <a:latin typeface="Times New Roman"/>
                <a:cs typeface="Times New Roman"/>
              </a:rPr>
              <a:t> </a:t>
            </a:r>
            <a:r>
              <a:rPr sz="950" spc="10" dirty="0">
                <a:solidFill>
                  <a:srgbClr val="231F20"/>
                </a:solidFill>
                <a:latin typeface="Times New Roman"/>
                <a:cs typeface="Times New Roman"/>
              </a:rPr>
              <a:t>to</a:t>
            </a:r>
            <a:r>
              <a:rPr sz="950" spc="35" dirty="0">
                <a:solidFill>
                  <a:srgbClr val="231F20"/>
                </a:solidFill>
                <a:latin typeface="Times New Roman"/>
                <a:cs typeface="Times New Roman"/>
              </a:rPr>
              <a:t> </a:t>
            </a:r>
            <a:r>
              <a:rPr sz="950" spc="-55" dirty="0">
                <a:solidFill>
                  <a:srgbClr val="231F20"/>
                </a:solidFill>
                <a:latin typeface="Times New Roman"/>
                <a:cs typeface="Times New Roman"/>
              </a:rPr>
              <a:t>LMS</a:t>
            </a:r>
            <a:r>
              <a:rPr sz="950" spc="35" dirty="0">
                <a:solidFill>
                  <a:srgbClr val="231F20"/>
                </a:solidFill>
                <a:latin typeface="Times New Roman"/>
                <a:cs typeface="Times New Roman"/>
              </a:rPr>
              <a:t> </a:t>
            </a:r>
            <a:r>
              <a:rPr sz="950" spc="15" dirty="0">
                <a:solidFill>
                  <a:srgbClr val="231F20"/>
                </a:solidFill>
                <a:latin typeface="Times New Roman"/>
                <a:cs typeface="Times New Roman"/>
              </a:rPr>
              <a:t>and</a:t>
            </a:r>
            <a:r>
              <a:rPr sz="950" spc="40" dirty="0">
                <a:solidFill>
                  <a:srgbClr val="231F20"/>
                </a:solidFill>
                <a:latin typeface="Times New Roman"/>
                <a:cs typeface="Times New Roman"/>
              </a:rPr>
              <a:t> </a:t>
            </a:r>
            <a:r>
              <a:rPr sz="950" dirty="0">
                <a:solidFill>
                  <a:srgbClr val="231F20"/>
                </a:solidFill>
                <a:latin typeface="Times New Roman"/>
                <a:cs typeface="Times New Roman"/>
              </a:rPr>
              <a:t>undifferentiated</a:t>
            </a:r>
            <a:r>
              <a:rPr sz="950" spc="30" dirty="0">
                <a:solidFill>
                  <a:srgbClr val="231F20"/>
                </a:solidFill>
                <a:latin typeface="Times New Roman"/>
                <a:cs typeface="Times New Roman"/>
              </a:rPr>
              <a:t> </a:t>
            </a:r>
            <a:r>
              <a:rPr sz="950" dirty="0">
                <a:solidFill>
                  <a:srgbClr val="231F20"/>
                </a:solidFill>
                <a:latin typeface="Times New Roman"/>
                <a:cs typeface="Times New Roman"/>
              </a:rPr>
              <a:t>pleomorphic</a:t>
            </a:r>
            <a:r>
              <a:rPr sz="950" spc="35" dirty="0">
                <a:solidFill>
                  <a:srgbClr val="231F20"/>
                </a:solidFill>
                <a:latin typeface="Times New Roman"/>
                <a:cs typeface="Times New Roman"/>
              </a:rPr>
              <a:t> </a:t>
            </a:r>
            <a:r>
              <a:rPr sz="950" spc="-5" dirty="0">
                <a:solidFill>
                  <a:srgbClr val="231F20"/>
                </a:solidFill>
                <a:latin typeface="Times New Roman"/>
                <a:cs typeface="Times New Roman"/>
              </a:rPr>
              <a:t>sarcoma,</a:t>
            </a:r>
            <a:endParaRPr sz="950">
              <a:latin typeface="Times New Roman"/>
              <a:cs typeface="Times New Roman"/>
            </a:endParaRPr>
          </a:p>
          <a:p>
            <a:pPr marL="192405" marR="30480" algn="just">
              <a:lnSpc>
                <a:spcPts val="1170"/>
              </a:lnSpc>
              <a:spcBef>
                <a:spcPts val="15"/>
              </a:spcBef>
            </a:pPr>
            <a:r>
              <a:rPr sz="950" spc="10" dirty="0">
                <a:solidFill>
                  <a:srgbClr val="231F20"/>
                </a:solidFill>
                <a:latin typeface="Times New Roman"/>
                <a:cs typeface="Times New Roman"/>
              </a:rPr>
              <a:t>but</a:t>
            </a:r>
            <a:r>
              <a:rPr sz="950" spc="15" dirty="0">
                <a:solidFill>
                  <a:srgbClr val="231F20"/>
                </a:solidFill>
                <a:latin typeface="Times New Roman"/>
                <a:cs typeface="Times New Roman"/>
              </a:rPr>
              <a:t> </a:t>
            </a:r>
            <a:r>
              <a:rPr sz="950" spc="-5" dirty="0">
                <a:solidFill>
                  <a:srgbClr val="231F20"/>
                </a:solidFill>
                <a:latin typeface="Times New Roman"/>
                <a:cs typeface="Times New Roman"/>
              </a:rPr>
              <a:t>these</a:t>
            </a:r>
            <a:r>
              <a:rPr sz="950" dirty="0">
                <a:solidFill>
                  <a:srgbClr val="231F20"/>
                </a:solidFill>
                <a:latin typeface="Times New Roman"/>
                <a:cs typeface="Times New Roman"/>
              </a:rPr>
              <a:t> </a:t>
            </a:r>
            <a:r>
              <a:rPr sz="950" spc="5" dirty="0">
                <a:solidFill>
                  <a:srgbClr val="231F20"/>
                </a:solidFill>
                <a:latin typeface="Times New Roman"/>
                <a:cs typeface="Times New Roman"/>
              </a:rPr>
              <a:t>data</a:t>
            </a:r>
            <a:r>
              <a:rPr sz="950" spc="10" dirty="0">
                <a:solidFill>
                  <a:srgbClr val="231F20"/>
                </a:solidFill>
                <a:latin typeface="Times New Roman"/>
                <a:cs typeface="Times New Roman"/>
              </a:rPr>
              <a:t> </a:t>
            </a:r>
            <a:r>
              <a:rPr sz="950" spc="-15" dirty="0">
                <a:solidFill>
                  <a:srgbClr val="231F20"/>
                </a:solidFill>
                <a:latin typeface="Times New Roman"/>
                <a:cs typeface="Times New Roman"/>
              </a:rPr>
              <a:t>have</a:t>
            </a:r>
            <a:r>
              <a:rPr sz="950" spc="-10" dirty="0">
                <a:solidFill>
                  <a:srgbClr val="231F20"/>
                </a:solidFill>
                <a:latin typeface="Times New Roman"/>
                <a:cs typeface="Times New Roman"/>
              </a:rPr>
              <a:t> </a:t>
            </a:r>
            <a:r>
              <a:rPr sz="950" spc="20" dirty="0">
                <a:solidFill>
                  <a:srgbClr val="231F20"/>
                </a:solidFill>
                <a:latin typeface="Times New Roman"/>
                <a:cs typeface="Times New Roman"/>
              </a:rPr>
              <a:t>not</a:t>
            </a:r>
            <a:r>
              <a:rPr sz="950" spc="25" dirty="0">
                <a:solidFill>
                  <a:srgbClr val="231F20"/>
                </a:solidFill>
                <a:latin typeface="Times New Roman"/>
                <a:cs typeface="Times New Roman"/>
              </a:rPr>
              <a:t> </a:t>
            </a:r>
            <a:r>
              <a:rPr sz="950" spc="-5" dirty="0">
                <a:solidFill>
                  <a:srgbClr val="231F20"/>
                </a:solidFill>
                <a:latin typeface="Times New Roman"/>
                <a:cs typeface="Times New Roman"/>
              </a:rPr>
              <a:t>been</a:t>
            </a:r>
            <a:r>
              <a:rPr sz="950" dirty="0">
                <a:solidFill>
                  <a:srgbClr val="231F20"/>
                </a:solidFill>
                <a:latin typeface="Times New Roman"/>
                <a:cs typeface="Times New Roman"/>
              </a:rPr>
              <a:t> </a:t>
            </a:r>
            <a:r>
              <a:rPr sz="950" spc="5" dirty="0">
                <a:solidFill>
                  <a:srgbClr val="231F20"/>
                </a:solidFill>
                <a:latin typeface="Times New Roman"/>
                <a:cs typeface="Times New Roman"/>
              </a:rPr>
              <a:t>conﬁrmed</a:t>
            </a:r>
            <a:r>
              <a:rPr sz="950" spc="10" dirty="0">
                <a:solidFill>
                  <a:srgbClr val="231F20"/>
                </a:solidFill>
                <a:latin typeface="Times New Roman"/>
                <a:cs typeface="Times New Roman"/>
              </a:rPr>
              <a:t> </a:t>
            </a:r>
            <a:r>
              <a:rPr sz="950" spc="-10" dirty="0">
                <a:solidFill>
                  <a:srgbClr val="231F20"/>
                </a:solidFill>
                <a:latin typeface="Times New Roman"/>
                <a:cs typeface="Times New Roman"/>
              </a:rPr>
              <a:t>(equivalence</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in </a:t>
            </a:r>
            <a:r>
              <a:rPr sz="950" spc="15" dirty="0">
                <a:solidFill>
                  <a:srgbClr val="231F20"/>
                </a:solidFill>
                <a:latin typeface="Times New Roman"/>
                <a:cs typeface="Times New Roman"/>
              </a:rPr>
              <a:t> </a:t>
            </a:r>
            <a:r>
              <a:rPr sz="950" spc="-5" dirty="0">
                <a:solidFill>
                  <a:srgbClr val="231F20"/>
                </a:solidFill>
                <a:latin typeface="Times New Roman"/>
                <a:cs typeface="Times New Roman"/>
              </a:rPr>
              <a:t>response rate, </a:t>
            </a:r>
            <a:r>
              <a:rPr sz="950" spc="-40" dirty="0">
                <a:solidFill>
                  <a:srgbClr val="231F20"/>
                </a:solidFill>
                <a:latin typeface="Times New Roman"/>
                <a:cs typeface="Times New Roman"/>
              </a:rPr>
              <a:t>PFS </a:t>
            </a:r>
            <a:r>
              <a:rPr sz="950" spc="15" dirty="0">
                <a:solidFill>
                  <a:srgbClr val="231F20"/>
                </a:solidFill>
                <a:latin typeface="Times New Roman"/>
                <a:cs typeface="Times New Roman"/>
              </a:rPr>
              <a:t>and </a:t>
            </a:r>
            <a:r>
              <a:rPr sz="950" spc="-20" dirty="0">
                <a:solidFill>
                  <a:srgbClr val="231F20"/>
                </a:solidFill>
                <a:latin typeface="Times New Roman"/>
                <a:cs typeface="Times New Roman"/>
              </a:rPr>
              <a:t>OS) </a:t>
            </a:r>
            <a:r>
              <a:rPr sz="950" spc="10" dirty="0">
                <a:solidFill>
                  <a:srgbClr val="231F20"/>
                </a:solidFill>
                <a:latin typeface="Times New Roman"/>
                <a:cs typeface="Times New Roman"/>
              </a:rPr>
              <a:t>in </a:t>
            </a:r>
            <a:r>
              <a:rPr sz="950" spc="-10" dirty="0">
                <a:solidFill>
                  <a:srgbClr val="231F20"/>
                </a:solidFill>
                <a:latin typeface="Times New Roman"/>
                <a:cs typeface="Times New Roman"/>
              </a:rPr>
              <a:t>a </a:t>
            </a:r>
            <a:r>
              <a:rPr sz="950" spc="-5" dirty="0">
                <a:solidFill>
                  <a:srgbClr val="231F20"/>
                </a:solidFill>
                <a:latin typeface="Times New Roman"/>
                <a:cs typeface="Times New Roman"/>
              </a:rPr>
              <a:t>second </a:t>
            </a:r>
            <a:r>
              <a:rPr sz="950" spc="5" dirty="0">
                <a:solidFill>
                  <a:srgbClr val="231F20"/>
                </a:solidFill>
                <a:latin typeface="Times New Roman"/>
                <a:cs typeface="Times New Roman"/>
              </a:rPr>
              <a:t>randomised </a:t>
            </a:r>
            <a:r>
              <a:rPr sz="950" dirty="0">
                <a:solidFill>
                  <a:srgbClr val="231F20"/>
                </a:solidFill>
                <a:latin typeface="Times New Roman"/>
                <a:cs typeface="Times New Roman"/>
              </a:rPr>
              <a:t>trial </a:t>
            </a:r>
            <a:r>
              <a:rPr sz="950" spc="5" dirty="0">
                <a:solidFill>
                  <a:srgbClr val="231F20"/>
                </a:solidFill>
                <a:latin typeface="Times New Roman"/>
                <a:cs typeface="Times New Roman"/>
              </a:rPr>
              <a:t>con- </a:t>
            </a:r>
            <a:r>
              <a:rPr sz="950" spc="-225" dirty="0">
                <a:solidFill>
                  <a:srgbClr val="231F20"/>
                </a:solidFill>
                <a:latin typeface="Times New Roman"/>
                <a:cs typeface="Times New Roman"/>
              </a:rPr>
              <a:t> </a:t>
            </a:r>
            <a:r>
              <a:rPr sz="950" spc="5" dirty="0">
                <a:solidFill>
                  <a:srgbClr val="231F20"/>
                </a:solidFill>
                <a:latin typeface="Times New Roman"/>
                <a:cs typeface="Times New Roman"/>
              </a:rPr>
              <a:t>ducted </a:t>
            </a:r>
            <a:r>
              <a:rPr sz="950" spc="10" dirty="0">
                <a:solidFill>
                  <a:srgbClr val="231F20"/>
                </a:solidFill>
                <a:latin typeface="Times New Roman"/>
                <a:cs typeface="Times New Roman"/>
              </a:rPr>
              <a:t>in </a:t>
            </a:r>
            <a:r>
              <a:rPr sz="950" spc="-55" dirty="0">
                <a:solidFill>
                  <a:srgbClr val="231F20"/>
                </a:solidFill>
                <a:latin typeface="Times New Roman"/>
                <a:cs typeface="Times New Roman"/>
              </a:rPr>
              <a:t>LMS </a:t>
            </a:r>
            <a:r>
              <a:rPr sz="950" spc="-20" dirty="0">
                <a:solidFill>
                  <a:srgbClr val="231F20"/>
                </a:solidFill>
                <a:latin typeface="Times New Roman"/>
                <a:cs typeface="Times New Roman"/>
              </a:rPr>
              <a:t>only; </a:t>
            </a:r>
            <a:r>
              <a:rPr sz="950" spc="10" dirty="0">
                <a:solidFill>
                  <a:srgbClr val="231F20"/>
                </a:solidFill>
                <a:latin typeface="Times New Roman"/>
                <a:cs typeface="Times New Roman"/>
              </a:rPr>
              <a:t>in both </a:t>
            </a:r>
            <a:r>
              <a:rPr sz="950" spc="-10" dirty="0">
                <a:solidFill>
                  <a:srgbClr val="231F20"/>
                </a:solidFill>
                <a:latin typeface="Times New Roman"/>
                <a:cs typeface="Times New Roman"/>
              </a:rPr>
              <a:t>trials, </a:t>
            </a:r>
            <a:r>
              <a:rPr sz="950" spc="-15" dirty="0">
                <a:solidFill>
                  <a:srgbClr val="231F20"/>
                </a:solidFill>
                <a:latin typeface="Times New Roman"/>
                <a:cs typeface="Times New Roman"/>
              </a:rPr>
              <a:t>toxicity </a:t>
            </a:r>
            <a:r>
              <a:rPr sz="950" spc="-25" dirty="0">
                <a:solidFill>
                  <a:srgbClr val="231F20"/>
                </a:solidFill>
                <a:latin typeface="Times New Roman"/>
                <a:cs typeface="Times New Roman"/>
              </a:rPr>
              <a:t>was </a:t>
            </a:r>
            <a:r>
              <a:rPr sz="950" dirty="0">
                <a:solidFill>
                  <a:srgbClr val="231F20"/>
                </a:solidFill>
                <a:latin typeface="Times New Roman"/>
                <a:cs typeface="Times New Roman"/>
              </a:rPr>
              <a:t>superior </a:t>
            </a:r>
            <a:r>
              <a:rPr sz="950" spc="-5" dirty="0">
                <a:solidFill>
                  <a:srgbClr val="231F20"/>
                </a:solidFill>
                <a:latin typeface="Times New Roman"/>
                <a:cs typeface="Times New Roman"/>
              </a:rPr>
              <a:t>with </a:t>
            </a:r>
            <a:r>
              <a:rPr sz="950" dirty="0">
                <a:solidFill>
                  <a:srgbClr val="231F20"/>
                </a:solidFill>
                <a:latin typeface="Times New Roman"/>
                <a:cs typeface="Times New Roman"/>
              </a:rPr>
              <a:t> </a:t>
            </a:r>
            <a:r>
              <a:rPr sz="950" spc="5" dirty="0">
                <a:solidFill>
                  <a:srgbClr val="231F20"/>
                </a:solidFill>
                <a:latin typeface="Times New Roman"/>
                <a:cs typeface="Times New Roman"/>
              </a:rPr>
              <a:t>the</a:t>
            </a:r>
            <a:r>
              <a:rPr sz="950" spc="170" dirty="0">
                <a:solidFill>
                  <a:srgbClr val="231F20"/>
                </a:solidFill>
                <a:latin typeface="Times New Roman"/>
                <a:cs typeface="Times New Roman"/>
              </a:rPr>
              <a:t> </a:t>
            </a:r>
            <a:r>
              <a:rPr sz="950" spc="5" dirty="0">
                <a:solidFill>
                  <a:srgbClr val="231F20"/>
                </a:solidFill>
                <a:latin typeface="Times New Roman"/>
                <a:cs typeface="Times New Roman"/>
              </a:rPr>
              <a:t>combination</a:t>
            </a:r>
            <a:r>
              <a:rPr sz="950" spc="170" dirty="0">
                <a:solidFill>
                  <a:srgbClr val="231F20"/>
                </a:solidFill>
                <a:latin typeface="Times New Roman"/>
                <a:cs typeface="Times New Roman"/>
              </a:rPr>
              <a:t> </a:t>
            </a:r>
            <a:r>
              <a:rPr sz="950" spc="-20" dirty="0">
                <a:solidFill>
                  <a:srgbClr val="231F20"/>
                </a:solidFill>
                <a:latin typeface="Times New Roman"/>
                <a:cs typeface="Times New Roman"/>
              </a:rPr>
              <a:t>of</a:t>
            </a:r>
            <a:r>
              <a:rPr sz="950" spc="160" dirty="0">
                <a:solidFill>
                  <a:srgbClr val="231F20"/>
                </a:solidFill>
                <a:latin typeface="Times New Roman"/>
                <a:cs typeface="Times New Roman"/>
              </a:rPr>
              <a:t> </a:t>
            </a:r>
            <a:r>
              <a:rPr sz="950" spc="-15" dirty="0">
                <a:solidFill>
                  <a:srgbClr val="231F20"/>
                </a:solidFill>
                <a:latin typeface="Times New Roman"/>
                <a:cs typeface="Times New Roman"/>
              </a:rPr>
              <a:t>docetaxel</a:t>
            </a:r>
            <a:r>
              <a:rPr sz="950" spc="170" dirty="0">
                <a:solidFill>
                  <a:srgbClr val="231F20"/>
                </a:solidFill>
                <a:latin typeface="Times New Roman"/>
                <a:cs typeface="Times New Roman"/>
              </a:rPr>
              <a:t> </a:t>
            </a:r>
            <a:r>
              <a:rPr sz="950" spc="15" dirty="0">
                <a:solidFill>
                  <a:srgbClr val="231F20"/>
                </a:solidFill>
                <a:latin typeface="Times New Roman"/>
                <a:cs typeface="Times New Roman"/>
              </a:rPr>
              <a:t>and</a:t>
            </a:r>
            <a:r>
              <a:rPr sz="950" spc="170" dirty="0">
                <a:solidFill>
                  <a:srgbClr val="231F20"/>
                </a:solidFill>
                <a:latin typeface="Times New Roman"/>
                <a:cs typeface="Times New Roman"/>
              </a:rPr>
              <a:t> </a:t>
            </a:r>
            <a:r>
              <a:rPr sz="950" spc="-10" dirty="0">
                <a:solidFill>
                  <a:srgbClr val="231F20"/>
                </a:solidFill>
                <a:latin typeface="Times New Roman"/>
                <a:cs typeface="Times New Roman"/>
              </a:rPr>
              <a:t>gemcitabine</a:t>
            </a:r>
            <a:r>
              <a:rPr sz="950" spc="170" dirty="0">
                <a:solidFill>
                  <a:srgbClr val="231F20"/>
                </a:solidFill>
                <a:latin typeface="Times New Roman"/>
                <a:cs typeface="Times New Roman"/>
              </a:rPr>
              <a:t> </a:t>
            </a:r>
            <a:r>
              <a:rPr sz="950" spc="-10" dirty="0">
                <a:solidFill>
                  <a:srgbClr val="231F20"/>
                </a:solidFill>
                <a:latin typeface="Times New Roman"/>
                <a:cs typeface="Times New Roman"/>
              </a:rPr>
              <a:t>[II,</a:t>
            </a:r>
            <a:r>
              <a:rPr sz="950" spc="165" dirty="0">
                <a:solidFill>
                  <a:srgbClr val="231F20"/>
                </a:solidFill>
                <a:latin typeface="Times New Roman"/>
                <a:cs typeface="Times New Roman"/>
              </a:rPr>
              <a:t> </a:t>
            </a:r>
            <a:r>
              <a:rPr sz="950" spc="-5" dirty="0">
                <a:solidFill>
                  <a:srgbClr val="231F20"/>
                </a:solidFill>
                <a:latin typeface="Times New Roman"/>
                <a:cs typeface="Times New Roman"/>
              </a:rPr>
              <a:t>C]</a:t>
            </a:r>
            <a:r>
              <a:rPr sz="950" spc="175" dirty="0">
                <a:solidFill>
                  <a:srgbClr val="231F20"/>
                </a:solidFill>
                <a:latin typeface="Times New Roman"/>
                <a:cs typeface="Times New Roman"/>
              </a:rPr>
              <a:t> </a:t>
            </a:r>
            <a:r>
              <a:rPr sz="950" spc="-15" dirty="0">
                <a:solidFill>
                  <a:srgbClr val="231F20"/>
                </a:solidFill>
                <a:latin typeface="Times New Roman"/>
                <a:cs typeface="Times New Roman"/>
              </a:rPr>
              <a:t>[</a:t>
            </a:r>
            <a:r>
              <a:rPr sz="950" spc="-15" dirty="0">
                <a:solidFill>
                  <a:srgbClr val="2E3092"/>
                </a:solidFill>
                <a:latin typeface="Times New Roman"/>
                <a:cs typeface="Times New Roman"/>
                <a:hlinkClick r:id="rId2" action="ppaction://hlinksldjump"/>
              </a:rPr>
              <a:t>43</a:t>
            </a:r>
            <a:r>
              <a:rPr sz="950" spc="-15" dirty="0">
                <a:solidFill>
                  <a:srgbClr val="231F20"/>
                </a:solidFill>
                <a:latin typeface="Times New Roman"/>
                <a:cs typeface="Times New Roman"/>
              </a:rPr>
              <a:t>].</a:t>
            </a:r>
            <a:endParaRPr sz="950">
              <a:latin typeface="Times New Roman"/>
              <a:cs typeface="Times New Roman"/>
            </a:endParaRPr>
          </a:p>
          <a:p>
            <a:pPr marL="192405" marR="30480" algn="just">
              <a:lnSpc>
                <a:spcPts val="1170"/>
              </a:lnSpc>
              <a:spcBef>
                <a:spcPts val="20"/>
              </a:spcBef>
            </a:pPr>
            <a:r>
              <a:rPr sz="950" spc="-5" dirty="0">
                <a:solidFill>
                  <a:srgbClr val="231F20"/>
                </a:solidFill>
                <a:latin typeface="Times New Roman"/>
                <a:cs typeface="Times New Roman"/>
              </a:rPr>
              <a:t>Gemcitabine </a:t>
            </a:r>
            <a:r>
              <a:rPr sz="950" spc="-25" dirty="0">
                <a:solidFill>
                  <a:srgbClr val="231F20"/>
                </a:solidFill>
                <a:latin typeface="Times New Roman"/>
                <a:cs typeface="Times New Roman"/>
              </a:rPr>
              <a:t>was </a:t>
            </a:r>
            <a:r>
              <a:rPr sz="950" spc="-15" dirty="0">
                <a:solidFill>
                  <a:srgbClr val="231F20"/>
                </a:solidFill>
                <a:latin typeface="Times New Roman"/>
                <a:cs typeface="Times New Roman"/>
              </a:rPr>
              <a:t>also </a:t>
            </a:r>
            <a:r>
              <a:rPr sz="950" dirty="0">
                <a:solidFill>
                  <a:srgbClr val="231F20"/>
                </a:solidFill>
                <a:latin typeface="Times New Roman"/>
                <a:cs typeface="Times New Roman"/>
              </a:rPr>
              <a:t>shown </a:t>
            </a:r>
            <a:r>
              <a:rPr sz="950" spc="10" dirty="0">
                <a:solidFill>
                  <a:srgbClr val="231F20"/>
                </a:solidFill>
                <a:latin typeface="Times New Roman"/>
                <a:cs typeface="Times New Roman"/>
              </a:rPr>
              <a:t>to </a:t>
            </a:r>
            <a:r>
              <a:rPr sz="950" spc="-15" dirty="0">
                <a:solidFill>
                  <a:srgbClr val="231F20"/>
                </a:solidFill>
                <a:latin typeface="Times New Roman"/>
                <a:cs typeface="Times New Roman"/>
              </a:rPr>
              <a:t>have </a:t>
            </a:r>
            <a:r>
              <a:rPr sz="950" spc="15" dirty="0">
                <a:solidFill>
                  <a:srgbClr val="231F20"/>
                </a:solidFill>
                <a:latin typeface="Times New Roman"/>
                <a:cs typeface="Times New Roman"/>
              </a:rPr>
              <a:t>antitumour </a:t>
            </a:r>
            <a:r>
              <a:rPr sz="950" spc="-15" dirty="0">
                <a:solidFill>
                  <a:srgbClr val="231F20"/>
                </a:solidFill>
                <a:latin typeface="Times New Roman"/>
                <a:cs typeface="Times New Roman"/>
              </a:rPr>
              <a:t>activity </a:t>
            </a:r>
            <a:r>
              <a:rPr sz="950" spc="10" dirty="0">
                <a:solidFill>
                  <a:srgbClr val="231F20"/>
                </a:solidFill>
                <a:latin typeface="Times New Roman"/>
                <a:cs typeface="Times New Roman"/>
              </a:rPr>
              <a:t>in </a:t>
            </a:r>
            <a:r>
              <a:rPr sz="950" spc="15" dirty="0">
                <a:solidFill>
                  <a:srgbClr val="231F20"/>
                </a:solidFill>
                <a:latin typeface="Times New Roman"/>
                <a:cs typeface="Times New Roman"/>
              </a:rPr>
              <a:t> </a:t>
            </a:r>
            <a:r>
              <a:rPr sz="950" spc="-55" dirty="0">
                <a:solidFill>
                  <a:srgbClr val="231F20"/>
                </a:solidFill>
                <a:latin typeface="Times New Roman"/>
                <a:cs typeface="Times New Roman"/>
              </a:rPr>
              <a:t>LMS </a:t>
            </a:r>
            <a:r>
              <a:rPr sz="950" spc="15" dirty="0">
                <a:solidFill>
                  <a:srgbClr val="231F20"/>
                </a:solidFill>
                <a:latin typeface="Times New Roman"/>
                <a:cs typeface="Times New Roman"/>
              </a:rPr>
              <a:t>and </a:t>
            </a:r>
            <a:r>
              <a:rPr sz="950" spc="-5" dirty="0">
                <a:solidFill>
                  <a:srgbClr val="231F20"/>
                </a:solidFill>
                <a:latin typeface="Times New Roman"/>
                <a:cs typeface="Times New Roman"/>
              </a:rPr>
              <a:t>angiosarcoma </a:t>
            </a:r>
            <a:r>
              <a:rPr sz="950" spc="-20" dirty="0">
                <a:solidFill>
                  <a:srgbClr val="231F20"/>
                </a:solidFill>
                <a:latin typeface="Times New Roman"/>
                <a:cs typeface="Times New Roman"/>
              </a:rPr>
              <a:t>as </a:t>
            </a:r>
            <a:r>
              <a:rPr sz="950" spc="-10" dirty="0">
                <a:solidFill>
                  <a:srgbClr val="231F20"/>
                </a:solidFill>
                <a:latin typeface="Times New Roman"/>
                <a:cs typeface="Times New Roman"/>
              </a:rPr>
              <a:t>a </a:t>
            </a:r>
            <a:r>
              <a:rPr sz="950" spc="-20" dirty="0">
                <a:solidFill>
                  <a:srgbClr val="231F20"/>
                </a:solidFill>
                <a:latin typeface="Times New Roman"/>
                <a:cs typeface="Times New Roman"/>
              </a:rPr>
              <a:t>single </a:t>
            </a:r>
            <a:r>
              <a:rPr sz="950" spc="-10" dirty="0">
                <a:solidFill>
                  <a:srgbClr val="231F20"/>
                </a:solidFill>
                <a:latin typeface="Times New Roman"/>
                <a:cs typeface="Times New Roman"/>
              </a:rPr>
              <a:t>agent. </a:t>
            </a:r>
            <a:r>
              <a:rPr sz="950" dirty="0">
                <a:solidFill>
                  <a:srgbClr val="231F20"/>
                </a:solidFill>
                <a:latin typeface="Times New Roman"/>
                <a:cs typeface="Times New Roman"/>
              </a:rPr>
              <a:t>The </a:t>
            </a:r>
            <a:r>
              <a:rPr sz="950" spc="5" dirty="0">
                <a:solidFill>
                  <a:srgbClr val="231F20"/>
                </a:solidFill>
                <a:latin typeface="Times New Roman"/>
                <a:cs typeface="Times New Roman"/>
              </a:rPr>
              <a:t>combination </a:t>
            </a:r>
            <a:r>
              <a:rPr sz="950" spc="-20" dirty="0">
                <a:solidFill>
                  <a:srgbClr val="231F20"/>
                </a:solidFill>
                <a:latin typeface="Times New Roman"/>
                <a:cs typeface="Times New Roman"/>
              </a:rPr>
              <a:t>of </a:t>
            </a:r>
            <a:r>
              <a:rPr sz="950" spc="-15" dirty="0">
                <a:solidFill>
                  <a:srgbClr val="231F20"/>
                </a:solidFill>
                <a:latin typeface="Times New Roman"/>
                <a:cs typeface="Times New Roman"/>
              </a:rPr>
              <a:t> </a:t>
            </a:r>
            <a:r>
              <a:rPr sz="950" spc="-5" dirty="0">
                <a:solidFill>
                  <a:srgbClr val="231F20"/>
                </a:solidFill>
                <a:latin typeface="Times New Roman"/>
                <a:cs typeface="Times New Roman"/>
              </a:rPr>
              <a:t>dacarbazine</a:t>
            </a:r>
            <a:r>
              <a:rPr sz="950" spc="105" dirty="0">
                <a:solidFill>
                  <a:srgbClr val="231F20"/>
                </a:solidFill>
                <a:latin typeface="Times New Roman"/>
                <a:cs typeface="Times New Roman"/>
              </a:rPr>
              <a:t> </a:t>
            </a:r>
            <a:r>
              <a:rPr sz="950" spc="15" dirty="0">
                <a:solidFill>
                  <a:srgbClr val="231F20"/>
                </a:solidFill>
                <a:latin typeface="Times New Roman"/>
                <a:cs typeface="Times New Roman"/>
              </a:rPr>
              <a:t>and</a:t>
            </a:r>
            <a:r>
              <a:rPr sz="950" spc="105" dirty="0">
                <a:solidFill>
                  <a:srgbClr val="231F20"/>
                </a:solidFill>
                <a:latin typeface="Times New Roman"/>
                <a:cs typeface="Times New Roman"/>
              </a:rPr>
              <a:t> </a:t>
            </a:r>
            <a:r>
              <a:rPr sz="950" spc="-10" dirty="0">
                <a:solidFill>
                  <a:srgbClr val="231F20"/>
                </a:solidFill>
                <a:latin typeface="Times New Roman"/>
                <a:cs typeface="Times New Roman"/>
              </a:rPr>
              <a:t>gemcitabine</a:t>
            </a:r>
            <a:r>
              <a:rPr sz="950" spc="105" dirty="0">
                <a:solidFill>
                  <a:srgbClr val="231F20"/>
                </a:solidFill>
                <a:latin typeface="Times New Roman"/>
                <a:cs typeface="Times New Roman"/>
              </a:rPr>
              <a:t> </a:t>
            </a:r>
            <a:r>
              <a:rPr sz="950" spc="-25" dirty="0">
                <a:solidFill>
                  <a:srgbClr val="231F20"/>
                </a:solidFill>
                <a:latin typeface="Times New Roman"/>
                <a:cs typeface="Times New Roman"/>
              </a:rPr>
              <a:t>was</a:t>
            </a:r>
            <a:r>
              <a:rPr sz="950" spc="105" dirty="0">
                <a:solidFill>
                  <a:srgbClr val="231F20"/>
                </a:solidFill>
                <a:latin typeface="Times New Roman"/>
                <a:cs typeface="Times New Roman"/>
              </a:rPr>
              <a:t> </a:t>
            </a:r>
            <a:r>
              <a:rPr sz="950" dirty="0">
                <a:solidFill>
                  <a:srgbClr val="231F20"/>
                </a:solidFill>
                <a:latin typeface="Times New Roman"/>
                <a:cs typeface="Times New Roman"/>
              </a:rPr>
              <a:t>shown</a:t>
            </a:r>
            <a:r>
              <a:rPr sz="950" spc="105" dirty="0">
                <a:solidFill>
                  <a:srgbClr val="231F20"/>
                </a:solidFill>
                <a:latin typeface="Times New Roman"/>
                <a:cs typeface="Times New Roman"/>
              </a:rPr>
              <a:t> </a:t>
            </a:r>
            <a:r>
              <a:rPr sz="950" spc="10" dirty="0">
                <a:solidFill>
                  <a:srgbClr val="231F20"/>
                </a:solidFill>
                <a:latin typeface="Times New Roman"/>
                <a:cs typeface="Times New Roman"/>
              </a:rPr>
              <a:t>to</a:t>
            </a:r>
            <a:r>
              <a:rPr sz="950" spc="110" dirty="0">
                <a:solidFill>
                  <a:srgbClr val="231F20"/>
                </a:solidFill>
                <a:latin typeface="Times New Roman"/>
                <a:cs typeface="Times New Roman"/>
              </a:rPr>
              <a:t> </a:t>
            </a:r>
            <a:r>
              <a:rPr sz="950" spc="-5" dirty="0">
                <a:solidFill>
                  <a:srgbClr val="231F20"/>
                </a:solidFill>
                <a:latin typeface="Times New Roman"/>
                <a:cs typeface="Times New Roman"/>
              </a:rPr>
              <a:t>improve</a:t>
            </a:r>
            <a:r>
              <a:rPr sz="950" spc="110" dirty="0">
                <a:solidFill>
                  <a:srgbClr val="231F20"/>
                </a:solidFill>
                <a:latin typeface="Times New Roman"/>
                <a:cs typeface="Times New Roman"/>
              </a:rPr>
              <a:t> </a:t>
            </a:r>
            <a:r>
              <a:rPr sz="950" spc="5" dirty="0">
                <a:solidFill>
                  <a:srgbClr val="231F20"/>
                </a:solidFill>
                <a:latin typeface="Times New Roman"/>
                <a:cs typeface="Times New Roman"/>
              </a:rPr>
              <a:t>the</a:t>
            </a:r>
            <a:r>
              <a:rPr sz="950" spc="105" dirty="0">
                <a:solidFill>
                  <a:srgbClr val="231F20"/>
                </a:solidFill>
                <a:latin typeface="Times New Roman"/>
                <a:cs typeface="Times New Roman"/>
              </a:rPr>
              <a:t> </a:t>
            </a:r>
            <a:r>
              <a:rPr sz="950" spc="-35" dirty="0">
                <a:solidFill>
                  <a:srgbClr val="231F20"/>
                </a:solidFill>
                <a:latin typeface="Times New Roman"/>
                <a:cs typeface="Times New Roman"/>
              </a:rPr>
              <a:t>OS</a:t>
            </a:r>
            <a:endParaRPr sz="950">
              <a:latin typeface="Times New Roman"/>
              <a:cs typeface="Times New Roman"/>
            </a:endParaRPr>
          </a:p>
          <a:p>
            <a:pPr marL="192405" algn="just">
              <a:lnSpc>
                <a:spcPct val="100000"/>
              </a:lnSpc>
            </a:pPr>
            <a:r>
              <a:rPr sz="950" spc="15" dirty="0">
                <a:solidFill>
                  <a:srgbClr val="231F20"/>
                </a:solidFill>
                <a:latin typeface="Times New Roman"/>
                <a:cs typeface="Times New Roman"/>
              </a:rPr>
              <a:t>and</a:t>
            </a:r>
            <a:r>
              <a:rPr sz="950" spc="5" dirty="0">
                <a:solidFill>
                  <a:srgbClr val="231F20"/>
                </a:solidFill>
                <a:latin typeface="Times New Roman"/>
                <a:cs typeface="Times New Roman"/>
              </a:rPr>
              <a:t> </a:t>
            </a:r>
            <a:r>
              <a:rPr sz="950" spc="-40" dirty="0">
                <a:solidFill>
                  <a:srgbClr val="231F20"/>
                </a:solidFill>
                <a:latin typeface="Times New Roman"/>
                <a:cs typeface="Times New Roman"/>
              </a:rPr>
              <a:t>PFS</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over</a:t>
            </a:r>
            <a:r>
              <a:rPr sz="950" dirty="0">
                <a:solidFill>
                  <a:srgbClr val="231F20"/>
                </a:solidFill>
                <a:latin typeface="Times New Roman"/>
                <a:cs typeface="Times New Roman"/>
              </a:rPr>
              <a:t> </a:t>
            </a:r>
            <a:r>
              <a:rPr sz="950" spc="-5" dirty="0">
                <a:solidFill>
                  <a:srgbClr val="231F20"/>
                </a:solidFill>
                <a:latin typeface="Times New Roman"/>
                <a:cs typeface="Times New Roman"/>
              </a:rPr>
              <a:t>dacarbazine</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in</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a</a:t>
            </a:r>
            <a:r>
              <a:rPr sz="950" dirty="0">
                <a:solidFill>
                  <a:srgbClr val="231F20"/>
                </a:solidFill>
                <a:latin typeface="Times New Roman"/>
                <a:cs typeface="Times New Roman"/>
              </a:rPr>
              <a:t> </a:t>
            </a:r>
            <a:r>
              <a:rPr sz="950" spc="5" dirty="0">
                <a:solidFill>
                  <a:srgbClr val="231F20"/>
                </a:solidFill>
                <a:latin typeface="Times New Roman"/>
                <a:cs typeface="Times New Roman"/>
              </a:rPr>
              <a:t>randomised</a:t>
            </a:r>
            <a:r>
              <a:rPr sz="950" spc="-5" dirty="0">
                <a:solidFill>
                  <a:srgbClr val="231F20"/>
                </a:solidFill>
                <a:latin typeface="Times New Roman"/>
                <a:cs typeface="Times New Roman"/>
              </a:rPr>
              <a:t> </a:t>
            </a:r>
            <a:r>
              <a:rPr sz="950" dirty="0">
                <a:solidFill>
                  <a:srgbClr val="231F20"/>
                </a:solidFill>
                <a:latin typeface="Times New Roman"/>
                <a:cs typeface="Times New Roman"/>
              </a:rPr>
              <a:t>trial</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[II,</a:t>
            </a:r>
            <a:r>
              <a:rPr sz="950" dirty="0">
                <a:solidFill>
                  <a:srgbClr val="231F20"/>
                </a:solidFill>
                <a:latin typeface="Times New Roman"/>
                <a:cs typeface="Times New Roman"/>
              </a:rPr>
              <a:t> </a:t>
            </a:r>
            <a:r>
              <a:rPr sz="950" spc="-40" dirty="0">
                <a:solidFill>
                  <a:srgbClr val="231F20"/>
                </a:solidFill>
                <a:latin typeface="Times New Roman"/>
                <a:cs typeface="Times New Roman"/>
              </a:rPr>
              <a:t>B]</a:t>
            </a:r>
            <a:r>
              <a:rPr sz="950" spc="10" dirty="0">
                <a:solidFill>
                  <a:srgbClr val="231F20"/>
                </a:solidFill>
                <a:latin typeface="Times New Roman"/>
                <a:cs typeface="Times New Roman"/>
              </a:rPr>
              <a:t> </a:t>
            </a:r>
            <a:r>
              <a:rPr sz="950" spc="-15" dirty="0">
                <a:solidFill>
                  <a:srgbClr val="231F20"/>
                </a:solidFill>
                <a:latin typeface="Times New Roman"/>
                <a:cs typeface="Times New Roman"/>
              </a:rPr>
              <a:t>[</a:t>
            </a:r>
            <a:r>
              <a:rPr sz="950" spc="-15" dirty="0">
                <a:solidFill>
                  <a:srgbClr val="2E3092"/>
                </a:solidFill>
                <a:latin typeface="Times New Roman"/>
                <a:cs typeface="Times New Roman"/>
                <a:hlinkClick r:id="rId2" action="ppaction://hlinksldjump"/>
              </a:rPr>
              <a:t>44</a:t>
            </a:r>
            <a:r>
              <a:rPr sz="950" spc="-15" dirty="0">
                <a:solidFill>
                  <a:srgbClr val="231F20"/>
                </a:solidFill>
                <a:latin typeface="Times New Roman"/>
                <a:cs typeface="Times New Roman"/>
              </a:rPr>
              <a:t>].</a:t>
            </a:r>
            <a:endParaRPr sz="950">
              <a:latin typeface="Times New Roman"/>
              <a:cs typeface="Times New Roman"/>
            </a:endParaRPr>
          </a:p>
          <a:p>
            <a:pPr marL="192405" marR="30480" indent="-91440" algn="just">
              <a:lnSpc>
                <a:spcPts val="1180"/>
              </a:lnSpc>
              <a:spcBef>
                <a:spcPts val="15"/>
              </a:spcBef>
              <a:buSzPct val="73684"/>
              <a:buChar char="•"/>
              <a:tabLst>
                <a:tab pos="193040" algn="l"/>
              </a:tabLst>
            </a:pPr>
            <a:r>
              <a:rPr sz="950" spc="-15" dirty="0">
                <a:solidFill>
                  <a:srgbClr val="231F20"/>
                </a:solidFill>
                <a:latin typeface="Times New Roman"/>
                <a:cs typeface="Times New Roman"/>
              </a:rPr>
              <a:t>Dacarbazine </a:t>
            </a:r>
            <a:r>
              <a:rPr sz="950" spc="-10" dirty="0">
                <a:solidFill>
                  <a:srgbClr val="231F20"/>
                </a:solidFill>
                <a:latin typeface="Times New Roman"/>
                <a:cs typeface="Times New Roman"/>
              </a:rPr>
              <a:t>has </a:t>
            </a:r>
            <a:r>
              <a:rPr sz="950" spc="-15" dirty="0">
                <a:solidFill>
                  <a:srgbClr val="231F20"/>
                </a:solidFill>
                <a:latin typeface="Times New Roman"/>
                <a:cs typeface="Times New Roman"/>
              </a:rPr>
              <a:t>some </a:t>
            </a:r>
            <a:r>
              <a:rPr sz="950" spc="-25" dirty="0">
                <a:solidFill>
                  <a:srgbClr val="231F20"/>
                </a:solidFill>
                <a:latin typeface="Times New Roman"/>
                <a:cs typeface="Times New Roman"/>
              </a:rPr>
              <a:t>activity </a:t>
            </a:r>
            <a:r>
              <a:rPr sz="950" spc="-20" dirty="0">
                <a:solidFill>
                  <a:srgbClr val="231F20"/>
                </a:solidFill>
                <a:latin typeface="Times New Roman"/>
                <a:cs typeface="Times New Roman"/>
              </a:rPr>
              <a:t>as </a:t>
            </a:r>
            <a:r>
              <a:rPr sz="950" spc="-10" dirty="0">
                <a:solidFill>
                  <a:srgbClr val="231F20"/>
                </a:solidFill>
                <a:latin typeface="Times New Roman"/>
                <a:cs typeface="Times New Roman"/>
              </a:rPr>
              <a:t>a </a:t>
            </a:r>
            <a:r>
              <a:rPr sz="950" spc="-15" dirty="0">
                <a:solidFill>
                  <a:srgbClr val="231F20"/>
                </a:solidFill>
                <a:latin typeface="Times New Roman"/>
                <a:cs typeface="Times New Roman"/>
              </a:rPr>
              <a:t>second-line </a:t>
            </a:r>
            <a:r>
              <a:rPr sz="950" spc="-5" dirty="0">
                <a:solidFill>
                  <a:srgbClr val="231F20"/>
                </a:solidFill>
                <a:latin typeface="Times New Roman"/>
                <a:cs typeface="Times New Roman"/>
              </a:rPr>
              <a:t>therapy </a:t>
            </a:r>
            <a:r>
              <a:rPr sz="950" spc="-15" dirty="0">
                <a:solidFill>
                  <a:srgbClr val="231F20"/>
                </a:solidFill>
                <a:latin typeface="Times New Roman"/>
                <a:cs typeface="Times New Roman"/>
              </a:rPr>
              <a:t>(mostly </a:t>
            </a:r>
            <a:r>
              <a:rPr sz="950" spc="-225" dirty="0">
                <a:solidFill>
                  <a:srgbClr val="231F20"/>
                </a:solidFill>
                <a:latin typeface="Times New Roman"/>
                <a:cs typeface="Times New Roman"/>
              </a:rPr>
              <a:t> </a:t>
            </a:r>
            <a:r>
              <a:rPr sz="950" spc="10" dirty="0">
                <a:solidFill>
                  <a:srgbClr val="231F20"/>
                </a:solidFill>
                <a:latin typeface="Times New Roman"/>
                <a:cs typeface="Times New Roman"/>
              </a:rPr>
              <a:t>in</a:t>
            </a:r>
            <a:r>
              <a:rPr sz="950" spc="-20" dirty="0">
                <a:solidFill>
                  <a:srgbClr val="231F20"/>
                </a:solidFill>
                <a:latin typeface="Times New Roman"/>
                <a:cs typeface="Times New Roman"/>
              </a:rPr>
              <a:t> </a:t>
            </a:r>
            <a:r>
              <a:rPr sz="950" spc="-35" dirty="0">
                <a:solidFill>
                  <a:srgbClr val="231F20"/>
                </a:solidFill>
                <a:latin typeface="Times New Roman"/>
                <a:cs typeface="Times New Roman"/>
              </a:rPr>
              <a:t>L</a:t>
            </a:r>
            <a:r>
              <a:rPr sz="950" spc="-70" dirty="0">
                <a:solidFill>
                  <a:srgbClr val="231F20"/>
                </a:solidFill>
                <a:latin typeface="Times New Roman"/>
                <a:cs typeface="Times New Roman"/>
              </a:rPr>
              <a:t>M</a:t>
            </a:r>
            <a:r>
              <a:rPr sz="950" spc="-85" dirty="0">
                <a:solidFill>
                  <a:srgbClr val="231F20"/>
                </a:solidFill>
                <a:latin typeface="Times New Roman"/>
                <a:cs typeface="Times New Roman"/>
              </a:rPr>
              <a:t>S</a:t>
            </a:r>
            <a:r>
              <a:rPr sz="950" spc="-10" dirty="0">
                <a:solidFill>
                  <a:srgbClr val="231F20"/>
                </a:solidFill>
                <a:latin typeface="Times New Roman"/>
                <a:cs typeface="Times New Roman"/>
              </a:rPr>
              <a:t> a</a:t>
            </a:r>
            <a:r>
              <a:rPr sz="950" spc="15" dirty="0">
                <a:solidFill>
                  <a:srgbClr val="231F20"/>
                </a:solidFill>
                <a:latin typeface="Times New Roman"/>
                <a:cs typeface="Times New Roman"/>
              </a:rPr>
              <a:t>nd</a:t>
            </a:r>
            <a:r>
              <a:rPr sz="950" spc="-10" dirty="0">
                <a:solidFill>
                  <a:srgbClr val="231F20"/>
                </a:solidFill>
                <a:latin typeface="Times New Roman"/>
                <a:cs typeface="Times New Roman"/>
              </a:rPr>
              <a:t> </a:t>
            </a:r>
            <a:r>
              <a:rPr sz="950" spc="-40" dirty="0">
                <a:solidFill>
                  <a:srgbClr val="231F20"/>
                </a:solidFill>
                <a:latin typeface="Times New Roman"/>
                <a:cs typeface="Times New Roman"/>
              </a:rPr>
              <a:t>s</a:t>
            </a:r>
            <a:r>
              <a:rPr sz="950" dirty="0">
                <a:solidFill>
                  <a:srgbClr val="231F20"/>
                </a:solidFill>
                <a:latin typeface="Times New Roman"/>
                <a:cs typeface="Times New Roman"/>
              </a:rPr>
              <a:t>o</a:t>
            </a:r>
            <a:r>
              <a:rPr sz="950" spc="-55" dirty="0">
                <a:solidFill>
                  <a:srgbClr val="231F20"/>
                </a:solidFill>
                <a:latin typeface="Times New Roman"/>
                <a:cs typeface="Times New Roman"/>
              </a:rPr>
              <a:t>l</a:t>
            </a:r>
            <a:r>
              <a:rPr sz="950" spc="-20" dirty="0">
                <a:solidFill>
                  <a:srgbClr val="231F20"/>
                </a:solidFill>
                <a:latin typeface="Times New Roman"/>
                <a:cs typeface="Times New Roman"/>
              </a:rPr>
              <a:t>i</a:t>
            </a:r>
            <a:r>
              <a:rPr sz="950" dirty="0">
                <a:solidFill>
                  <a:srgbClr val="231F20"/>
                </a:solidFill>
                <a:latin typeface="Times New Roman"/>
                <a:cs typeface="Times New Roman"/>
              </a:rPr>
              <a:t>t</a:t>
            </a:r>
            <a:r>
              <a:rPr sz="950" spc="-10" dirty="0">
                <a:solidFill>
                  <a:srgbClr val="231F20"/>
                </a:solidFill>
                <a:latin typeface="Times New Roman"/>
                <a:cs typeface="Times New Roman"/>
              </a:rPr>
              <a:t>a</a:t>
            </a:r>
            <a:r>
              <a:rPr sz="950" spc="5" dirty="0">
                <a:solidFill>
                  <a:srgbClr val="231F20"/>
                </a:solidFill>
                <a:latin typeface="Times New Roman"/>
                <a:cs typeface="Times New Roman"/>
              </a:rPr>
              <a:t>r</a:t>
            </a:r>
            <a:r>
              <a:rPr sz="950" spc="-40" dirty="0">
                <a:solidFill>
                  <a:srgbClr val="231F20"/>
                </a:solidFill>
                <a:latin typeface="Times New Roman"/>
                <a:cs typeface="Times New Roman"/>
              </a:rPr>
              <a:t>y</a:t>
            </a:r>
            <a:r>
              <a:rPr sz="950" spc="-10" dirty="0">
                <a:solidFill>
                  <a:srgbClr val="231F20"/>
                </a:solidFill>
                <a:latin typeface="Times New Roman"/>
                <a:cs typeface="Times New Roman"/>
              </a:rPr>
              <a:t> </a:t>
            </a:r>
            <a:r>
              <a:rPr sz="950" spc="-35" dirty="0">
                <a:solidFill>
                  <a:srgbClr val="231F20"/>
                </a:solidFill>
                <a:latin typeface="Times New Roman"/>
                <a:cs typeface="Times New Roman"/>
              </a:rPr>
              <a:t>ﬁ</a:t>
            </a:r>
            <a:r>
              <a:rPr sz="950" dirty="0">
                <a:solidFill>
                  <a:srgbClr val="231F20"/>
                </a:solidFill>
                <a:latin typeface="Times New Roman"/>
                <a:cs typeface="Times New Roman"/>
              </a:rPr>
              <a:t>bro</a:t>
            </a:r>
            <a:r>
              <a:rPr sz="950" spc="-5" dirty="0">
                <a:solidFill>
                  <a:srgbClr val="231F20"/>
                </a:solidFill>
                <a:latin typeface="Times New Roman"/>
                <a:cs typeface="Times New Roman"/>
              </a:rPr>
              <a:t>u</a:t>
            </a:r>
            <a:r>
              <a:rPr sz="950" spc="-25" dirty="0">
                <a:solidFill>
                  <a:srgbClr val="231F20"/>
                </a:solidFill>
                <a:latin typeface="Times New Roman"/>
                <a:cs typeface="Times New Roman"/>
              </a:rPr>
              <a:t>s</a:t>
            </a:r>
            <a:r>
              <a:rPr sz="950" spc="-15" dirty="0">
                <a:solidFill>
                  <a:srgbClr val="231F20"/>
                </a:solidFill>
                <a:latin typeface="Times New Roman"/>
                <a:cs typeface="Times New Roman"/>
              </a:rPr>
              <a:t> </a:t>
            </a:r>
            <a:r>
              <a:rPr sz="950" spc="15" dirty="0">
                <a:solidFill>
                  <a:srgbClr val="231F20"/>
                </a:solidFill>
                <a:latin typeface="Times New Roman"/>
                <a:cs typeface="Times New Roman"/>
              </a:rPr>
              <a:t>t</a:t>
            </a:r>
            <a:r>
              <a:rPr sz="950" spc="5" dirty="0">
                <a:solidFill>
                  <a:srgbClr val="231F20"/>
                </a:solidFill>
                <a:latin typeface="Times New Roman"/>
                <a:cs typeface="Times New Roman"/>
              </a:rPr>
              <a:t>u</a:t>
            </a:r>
            <a:r>
              <a:rPr sz="950" spc="15" dirty="0">
                <a:solidFill>
                  <a:srgbClr val="231F20"/>
                </a:solidFill>
                <a:latin typeface="Times New Roman"/>
                <a:cs typeface="Times New Roman"/>
              </a:rPr>
              <a:t>m</a:t>
            </a:r>
            <a:r>
              <a:rPr sz="950" spc="-10" dirty="0">
                <a:solidFill>
                  <a:srgbClr val="231F20"/>
                </a:solidFill>
                <a:latin typeface="Times New Roman"/>
                <a:cs typeface="Times New Roman"/>
              </a:rPr>
              <a:t>o</a:t>
            </a:r>
            <a:r>
              <a:rPr sz="950" dirty="0">
                <a:solidFill>
                  <a:srgbClr val="231F20"/>
                </a:solidFill>
                <a:latin typeface="Times New Roman"/>
                <a:cs typeface="Times New Roman"/>
              </a:rPr>
              <a:t>u</a:t>
            </a:r>
            <a:r>
              <a:rPr sz="950" spc="25" dirty="0">
                <a:solidFill>
                  <a:srgbClr val="231F20"/>
                </a:solidFill>
                <a:latin typeface="Times New Roman"/>
                <a:cs typeface="Times New Roman"/>
              </a:rPr>
              <a:t>r</a:t>
            </a:r>
            <a:r>
              <a:rPr sz="950" spc="-10" dirty="0">
                <a:solidFill>
                  <a:srgbClr val="231F20"/>
                </a:solidFill>
                <a:latin typeface="Times New Roman"/>
                <a:cs typeface="Times New Roman"/>
              </a:rPr>
              <a:t>)</a:t>
            </a:r>
            <a:r>
              <a:rPr sz="950" spc="-35" dirty="0">
                <a:solidFill>
                  <a:srgbClr val="231F20"/>
                </a:solidFill>
                <a:latin typeface="Times New Roman"/>
                <a:cs typeface="Times New Roman"/>
              </a:rPr>
              <a:t>.</a:t>
            </a:r>
            <a:endParaRPr sz="950">
              <a:latin typeface="Times New Roman"/>
              <a:cs typeface="Times New Roman"/>
            </a:endParaRPr>
          </a:p>
          <a:p>
            <a:pPr marL="192405" indent="-92075" algn="just">
              <a:lnSpc>
                <a:spcPts val="1100"/>
              </a:lnSpc>
              <a:buSzPct val="73684"/>
              <a:buChar char="•"/>
              <a:tabLst>
                <a:tab pos="193040" algn="l"/>
              </a:tabLst>
            </a:pPr>
            <a:r>
              <a:rPr sz="950" dirty="0">
                <a:solidFill>
                  <a:srgbClr val="231F20"/>
                </a:solidFill>
                <a:latin typeface="Times New Roman"/>
                <a:cs typeface="Times New Roman"/>
              </a:rPr>
              <a:t>In</a:t>
            </a:r>
            <a:r>
              <a:rPr sz="950" spc="204" dirty="0">
                <a:solidFill>
                  <a:srgbClr val="231F20"/>
                </a:solidFill>
                <a:latin typeface="Times New Roman"/>
                <a:cs typeface="Times New Roman"/>
              </a:rPr>
              <a:t> </a:t>
            </a:r>
            <a:r>
              <a:rPr sz="950" spc="-10" dirty="0">
                <a:solidFill>
                  <a:srgbClr val="231F20"/>
                </a:solidFill>
                <a:latin typeface="Times New Roman"/>
                <a:cs typeface="Times New Roman"/>
              </a:rPr>
              <a:t>a</a:t>
            </a:r>
            <a:r>
              <a:rPr sz="950" spc="210" dirty="0">
                <a:solidFill>
                  <a:srgbClr val="231F20"/>
                </a:solidFill>
                <a:latin typeface="Times New Roman"/>
                <a:cs typeface="Times New Roman"/>
              </a:rPr>
              <a:t> </a:t>
            </a:r>
            <a:r>
              <a:rPr sz="950" spc="-25" dirty="0">
                <a:solidFill>
                  <a:srgbClr val="231F20"/>
                </a:solidFill>
                <a:latin typeface="Times New Roman"/>
                <a:cs typeface="Times New Roman"/>
              </a:rPr>
              <a:t>randomised</a:t>
            </a:r>
            <a:r>
              <a:rPr sz="950" spc="215" dirty="0">
                <a:solidFill>
                  <a:srgbClr val="231F20"/>
                </a:solidFill>
                <a:latin typeface="Times New Roman"/>
                <a:cs typeface="Times New Roman"/>
              </a:rPr>
              <a:t> </a:t>
            </a:r>
            <a:r>
              <a:rPr sz="950" spc="-35" dirty="0">
                <a:solidFill>
                  <a:srgbClr val="231F20"/>
                </a:solidFill>
                <a:latin typeface="Times New Roman"/>
                <a:cs typeface="Times New Roman"/>
              </a:rPr>
              <a:t>placebo-controlled</a:t>
            </a:r>
            <a:r>
              <a:rPr sz="950" spc="210" dirty="0">
                <a:solidFill>
                  <a:srgbClr val="231F20"/>
                </a:solidFill>
                <a:latin typeface="Times New Roman"/>
                <a:cs typeface="Times New Roman"/>
              </a:rPr>
              <a:t> </a:t>
            </a:r>
            <a:r>
              <a:rPr sz="950" spc="-30" dirty="0">
                <a:solidFill>
                  <a:srgbClr val="231F20"/>
                </a:solidFill>
                <a:latin typeface="Times New Roman"/>
                <a:cs typeface="Times New Roman"/>
              </a:rPr>
              <a:t>phase</a:t>
            </a:r>
            <a:r>
              <a:rPr sz="950" spc="210" dirty="0">
                <a:solidFill>
                  <a:srgbClr val="231F20"/>
                </a:solidFill>
                <a:latin typeface="Times New Roman"/>
                <a:cs typeface="Times New Roman"/>
              </a:rPr>
              <a:t> </a:t>
            </a:r>
            <a:r>
              <a:rPr sz="950" spc="-15" dirty="0">
                <a:solidFill>
                  <a:srgbClr val="231F20"/>
                </a:solidFill>
                <a:latin typeface="Times New Roman"/>
                <a:cs typeface="Times New Roman"/>
              </a:rPr>
              <a:t>II</a:t>
            </a:r>
            <a:r>
              <a:rPr sz="950" spc="204" dirty="0">
                <a:solidFill>
                  <a:srgbClr val="231F20"/>
                </a:solidFill>
                <a:latin typeface="Times New Roman"/>
                <a:cs typeface="Times New Roman"/>
              </a:rPr>
              <a:t> </a:t>
            </a:r>
            <a:r>
              <a:rPr sz="950" spc="-35" dirty="0">
                <a:solidFill>
                  <a:srgbClr val="231F20"/>
                </a:solidFill>
                <a:latin typeface="Times New Roman"/>
                <a:cs typeface="Times New Roman"/>
              </a:rPr>
              <a:t>trial,</a:t>
            </a:r>
            <a:r>
              <a:rPr sz="950" spc="210" dirty="0">
                <a:solidFill>
                  <a:srgbClr val="231F20"/>
                </a:solidFill>
                <a:latin typeface="Times New Roman"/>
                <a:cs typeface="Times New Roman"/>
              </a:rPr>
              <a:t> </a:t>
            </a:r>
            <a:r>
              <a:rPr sz="950" spc="-35" dirty="0">
                <a:solidFill>
                  <a:srgbClr val="231F20"/>
                </a:solidFill>
                <a:latin typeface="Times New Roman"/>
                <a:cs typeface="Times New Roman"/>
              </a:rPr>
              <a:t>regorafenib</a:t>
            </a:r>
            <a:endParaRPr sz="950">
              <a:latin typeface="Times New Roman"/>
              <a:cs typeface="Times New Roman"/>
            </a:endParaRPr>
          </a:p>
          <a:p>
            <a:pPr marL="192405" marR="30480" algn="just">
              <a:lnSpc>
                <a:spcPct val="103000"/>
              </a:lnSpc>
              <a:spcBef>
                <a:spcPts val="5"/>
              </a:spcBef>
            </a:pPr>
            <a:r>
              <a:rPr sz="950" spc="-25" dirty="0">
                <a:solidFill>
                  <a:srgbClr val="231F20"/>
                </a:solidFill>
                <a:latin typeface="Times New Roman"/>
                <a:cs typeface="Times New Roman"/>
              </a:rPr>
              <a:t>improved </a:t>
            </a:r>
            <a:r>
              <a:rPr sz="950" spc="-60" dirty="0">
                <a:solidFill>
                  <a:srgbClr val="231F20"/>
                </a:solidFill>
                <a:latin typeface="Times New Roman"/>
                <a:cs typeface="Times New Roman"/>
              </a:rPr>
              <a:t>PFS </a:t>
            </a:r>
            <a:r>
              <a:rPr sz="950" spc="-30" dirty="0">
                <a:solidFill>
                  <a:srgbClr val="231F20"/>
                </a:solidFill>
                <a:latin typeface="Times New Roman"/>
                <a:cs typeface="Times New Roman"/>
              </a:rPr>
              <a:t>for </a:t>
            </a:r>
            <a:r>
              <a:rPr sz="950" spc="-25" dirty="0">
                <a:solidFill>
                  <a:srgbClr val="231F20"/>
                </a:solidFill>
                <a:latin typeface="Times New Roman"/>
                <a:cs typeface="Times New Roman"/>
              </a:rPr>
              <a:t>patients </a:t>
            </a:r>
            <a:r>
              <a:rPr sz="950" spc="-30" dirty="0">
                <a:solidFill>
                  <a:srgbClr val="231F20"/>
                </a:solidFill>
                <a:latin typeface="Times New Roman"/>
                <a:cs typeface="Times New Roman"/>
              </a:rPr>
              <a:t>with doxorubicin-pretreated, </a:t>
            </a:r>
            <a:r>
              <a:rPr sz="950" spc="-35" dirty="0">
                <a:solidFill>
                  <a:srgbClr val="231F20"/>
                </a:solidFill>
                <a:latin typeface="Times New Roman"/>
                <a:cs typeface="Times New Roman"/>
              </a:rPr>
              <a:t>advanced </a:t>
            </a:r>
            <a:r>
              <a:rPr sz="950" spc="-30" dirty="0">
                <a:solidFill>
                  <a:srgbClr val="231F20"/>
                </a:solidFill>
                <a:latin typeface="Times New Roman"/>
                <a:cs typeface="Times New Roman"/>
              </a:rPr>
              <a:t> </a:t>
            </a:r>
            <a:r>
              <a:rPr sz="950" spc="-75" dirty="0">
                <a:solidFill>
                  <a:srgbClr val="231F20"/>
                </a:solidFill>
                <a:latin typeface="Times New Roman"/>
                <a:cs typeface="Times New Roman"/>
              </a:rPr>
              <a:t>STS.</a:t>
            </a:r>
            <a:r>
              <a:rPr sz="950" spc="-70" dirty="0">
                <a:solidFill>
                  <a:srgbClr val="231F20"/>
                </a:solidFill>
                <a:latin typeface="Times New Roman"/>
                <a:cs typeface="Times New Roman"/>
              </a:rPr>
              <a:t> </a:t>
            </a:r>
            <a:r>
              <a:rPr sz="950" spc="-10" dirty="0">
                <a:solidFill>
                  <a:srgbClr val="231F20"/>
                </a:solidFill>
                <a:latin typeface="Times New Roman"/>
                <a:cs typeface="Times New Roman"/>
              </a:rPr>
              <a:t>No</a:t>
            </a:r>
            <a:r>
              <a:rPr sz="950" spc="-5" dirty="0">
                <a:solidFill>
                  <a:srgbClr val="231F20"/>
                </a:solidFill>
                <a:latin typeface="Times New Roman"/>
                <a:cs typeface="Times New Roman"/>
              </a:rPr>
              <a:t> </a:t>
            </a:r>
            <a:r>
              <a:rPr sz="950" spc="-45" dirty="0">
                <a:solidFill>
                  <a:srgbClr val="231F20"/>
                </a:solidFill>
                <a:latin typeface="Times New Roman"/>
                <a:cs typeface="Times New Roman"/>
              </a:rPr>
              <a:t>survival</a:t>
            </a:r>
            <a:r>
              <a:rPr sz="950" spc="-40" dirty="0">
                <a:solidFill>
                  <a:srgbClr val="231F20"/>
                </a:solidFill>
                <a:latin typeface="Times New Roman"/>
                <a:cs typeface="Times New Roman"/>
              </a:rPr>
              <a:t> </a:t>
            </a:r>
            <a:r>
              <a:rPr sz="950" spc="-35" dirty="0">
                <a:solidFill>
                  <a:srgbClr val="231F20"/>
                </a:solidFill>
                <a:latin typeface="Times New Roman"/>
                <a:cs typeface="Times New Roman"/>
              </a:rPr>
              <a:t>advantage</a:t>
            </a:r>
            <a:r>
              <a:rPr sz="950" spc="-30" dirty="0">
                <a:solidFill>
                  <a:srgbClr val="231F20"/>
                </a:solidFill>
                <a:latin typeface="Times New Roman"/>
                <a:cs typeface="Times New Roman"/>
              </a:rPr>
              <a:t> </a:t>
            </a:r>
            <a:r>
              <a:rPr sz="950" spc="-45" dirty="0">
                <a:solidFill>
                  <a:srgbClr val="231F20"/>
                </a:solidFill>
                <a:latin typeface="Times New Roman"/>
                <a:cs typeface="Times New Roman"/>
              </a:rPr>
              <a:t>was</a:t>
            </a:r>
            <a:r>
              <a:rPr sz="950" spc="-40" dirty="0">
                <a:solidFill>
                  <a:srgbClr val="231F20"/>
                </a:solidFill>
                <a:latin typeface="Times New Roman"/>
                <a:cs typeface="Times New Roman"/>
              </a:rPr>
              <a:t> observed</a:t>
            </a:r>
            <a:r>
              <a:rPr sz="950" spc="-35" dirty="0">
                <a:solidFill>
                  <a:srgbClr val="231F20"/>
                </a:solidFill>
                <a:latin typeface="Times New Roman"/>
                <a:cs typeface="Times New Roman"/>
              </a:rPr>
              <a:t> </a:t>
            </a:r>
            <a:r>
              <a:rPr sz="950" spc="-10" dirty="0">
                <a:solidFill>
                  <a:srgbClr val="231F20"/>
                </a:solidFill>
                <a:latin typeface="Times New Roman"/>
                <a:cs typeface="Times New Roman"/>
              </a:rPr>
              <a:t>in</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the</a:t>
            </a:r>
            <a:r>
              <a:rPr sz="950" spc="-10" dirty="0">
                <a:solidFill>
                  <a:srgbClr val="231F20"/>
                </a:solidFill>
                <a:latin typeface="Times New Roman"/>
                <a:cs typeface="Times New Roman"/>
              </a:rPr>
              <a:t> </a:t>
            </a:r>
            <a:r>
              <a:rPr sz="950" spc="-35" dirty="0">
                <a:solidFill>
                  <a:srgbClr val="231F20"/>
                </a:solidFill>
                <a:latin typeface="Times New Roman"/>
                <a:cs typeface="Times New Roman"/>
              </a:rPr>
              <a:t>liposarcoma </a:t>
            </a:r>
            <a:r>
              <a:rPr sz="950" spc="-30" dirty="0">
                <a:solidFill>
                  <a:srgbClr val="231F20"/>
                </a:solidFill>
                <a:latin typeface="Times New Roman"/>
                <a:cs typeface="Times New Roman"/>
              </a:rPr>
              <a:t> </a:t>
            </a:r>
            <a:r>
              <a:rPr sz="950" spc="-25" dirty="0">
                <a:solidFill>
                  <a:srgbClr val="231F20"/>
                </a:solidFill>
                <a:latin typeface="Times New Roman"/>
                <a:cs typeface="Times New Roman"/>
              </a:rPr>
              <a:t>cohort. </a:t>
            </a:r>
            <a:r>
              <a:rPr sz="950" spc="-35" dirty="0">
                <a:solidFill>
                  <a:srgbClr val="231F20"/>
                </a:solidFill>
                <a:latin typeface="Times New Roman"/>
                <a:cs typeface="Times New Roman"/>
              </a:rPr>
              <a:t>A </a:t>
            </a:r>
            <a:r>
              <a:rPr sz="950" spc="-20" dirty="0">
                <a:solidFill>
                  <a:srgbClr val="231F20"/>
                </a:solidFill>
                <a:latin typeface="Times New Roman"/>
                <a:cs typeface="Times New Roman"/>
              </a:rPr>
              <a:t>post hoc </a:t>
            </a:r>
            <a:r>
              <a:rPr sz="950" spc="-35" dirty="0">
                <a:solidFill>
                  <a:srgbClr val="231F20"/>
                </a:solidFill>
                <a:latin typeface="Times New Roman"/>
                <a:cs typeface="Times New Roman"/>
              </a:rPr>
              <a:t>exploratory </a:t>
            </a:r>
            <a:r>
              <a:rPr sz="950" spc="-45" dirty="0">
                <a:solidFill>
                  <a:srgbClr val="231F20"/>
                </a:solidFill>
                <a:latin typeface="Times New Roman"/>
                <a:cs typeface="Times New Roman"/>
              </a:rPr>
              <a:t>analysis </a:t>
            </a:r>
            <a:r>
              <a:rPr sz="950" spc="-35" dirty="0">
                <a:solidFill>
                  <a:srgbClr val="231F20"/>
                </a:solidFill>
                <a:latin typeface="Times New Roman"/>
                <a:cs typeface="Times New Roman"/>
              </a:rPr>
              <a:t>showed </a:t>
            </a:r>
            <a:r>
              <a:rPr sz="950" spc="-30" dirty="0">
                <a:solidFill>
                  <a:srgbClr val="231F20"/>
                </a:solidFill>
                <a:latin typeface="Times New Roman"/>
                <a:cs typeface="Times New Roman"/>
              </a:rPr>
              <a:t>improved </a:t>
            </a:r>
            <a:r>
              <a:rPr sz="950" spc="-35" dirty="0">
                <a:solidFill>
                  <a:srgbClr val="231F20"/>
                </a:solidFill>
                <a:latin typeface="Times New Roman"/>
                <a:cs typeface="Times New Roman"/>
              </a:rPr>
              <a:t>quality- </a:t>
            </a:r>
            <a:r>
              <a:rPr sz="950" spc="-30" dirty="0">
                <a:solidFill>
                  <a:srgbClr val="231F20"/>
                </a:solidFill>
                <a:latin typeface="Times New Roman"/>
                <a:cs typeface="Times New Roman"/>
              </a:rPr>
              <a:t> adjusted</a:t>
            </a:r>
            <a:r>
              <a:rPr sz="950" spc="-25" dirty="0">
                <a:solidFill>
                  <a:srgbClr val="231F20"/>
                </a:solidFill>
                <a:latin typeface="Times New Roman"/>
                <a:cs typeface="Times New Roman"/>
              </a:rPr>
              <a:t> </a:t>
            </a:r>
            <a:r>
              <a:rPr sz="950" spc="-40" dirty="0">
                <a:solidFill>
                  <a:srgbClr val="231F20"/>
                </a:solidFill>
                <a:latin typeface="Times New Roman"/>
                <a:cs typeface="Times New Roman"/>
              </a:rPr>
              <a:t>survival</a:t>
            </a:r>
            <a:r>
              <a:rPr sz="950" spc="-35" dirty="0">
                <a:solidFill>
                  <a:srgbClr val="231F20"/>
                </a:solidFill>
                <a:latin typeface="Times New Roman"/>
                <a:cs typeface="Times New Roman"/>
              </a:rPr>
              <a:t> </a:t>
            </a:r>
            <a:r>
              <a:rPr sz="950" spc="-10" dirty="0">
                <a:solidFill>
                  <a:srgbClr val="231F20"/>
                </a:solidFill>
                <a:latin typeface="Times New Roman"/>
                <a:cs typeface="Times New Roman"/>
              </a:rPr>
              <a:t>in</a:t>
            </a:r>
            <a:r>
              <a:rPr sz="950" spc="-5" dirty="0">
                <a:solidFill>
                  <a:srgbClr val="231F20"/>
                </a:solidFill>
                <a:latin typeface="Times New Roman"/>
                <a:cs typeface="Times New Roman"/>
              </a:rPr>
              <a:t> </a:t>
            </a:r>
            <a:r>
              <a:rPr sz="950" spc="-25" dirty="0">
                <a:solidFill>
                  <a:srgbClr val="231F20"/>
                </a:solidFill>
                <a:latin typeface="Times New Roman"/>
                <a:cs typeface="Times New Roman"/>
              </a:rPr>
              <a:t>comparison</a:t>
            </a:r>
            <a:r>
              <a:rPr sz="950" spc="-20" dirty="0">
                <a:solidFill>
                  <a:srgbClr val="231F20"/>
                </a:solidFill>
                <a:latin typeface="Times New Roman"/>
                <a:cs typeface="Times New Roman"/>
              </a:rPr>
              <a:t> </a:t>
            </a:r>
            <a:r>
              <a:rPr sz="950" spc="-30" dirty="0">
                <a:solidFill>
                  <a:srgbClr val="231F20"/>
                </a:solidFill>
                <a:latin typeface="Times New Roman"/>
                <a:cs typeface="Times New Roman"/>
              </a:rPr>
              <a:t>with</a:t>
            </a:r>
            <a:r>
              <a:rPr sz="950" spc="-25" dirty="0">
                <a:solidFill>
                  <a:srgbClr val="231F20"/>
                </a:solidFill>
                <a:latin typeface="Times New Roman"/>
                <a:cs typeface="Times New Roman"/>
              </a:rPr>
              <a:t> </a:t>
            </a:r>
            <a:r>
              <a:rPr sz="950" spc="-10" dirty="0">
                <a:solidFill>
                  <a:srgbClr val="231F20"/>
                </a:solidFill>
                <a:latin typeface="Times New Roman"/>
                <a:cs typeface="Times New Roman"/>
              </a:rPr>
              <a:t>a</a:t>
            </a:r>
            <a:r>
              <a:rPr sz="950" spc="-5" dirty="0">
                <a:solidFill>
                  <a:srgbClr val="231F20"/>
                </a:solidFill>
                <a:latin typeface="Times New Roman"/>
                <a:cs typeface="Times New Roman"/>
              </a:rPr>
              <a:t> </a:t>
            </a:r>
            <a:r>
              <a:rPr sz="950" spc="-40" dirty="0">
                <a:solidFill>
                  <a:srgbClr val="231F20"/>
                </a:solidFill>
                <a:latin typeface="Times New Roman"/>
                <a:cs typeface="Times New Roman"/>
              </a:rPr>
              <a:t>placebo.</a:t>
            </a:r>
            <a:r>
              <a:rPr sz="950" spc="-35" dirty="0">
                <a:solidFill>
                  <a:srgbClr val="231F20"/>
                </a:solidFill>
                <a:latin typeface="Times New Roman"/>
                <a:cs typeface="Times New Roman"/>
              </a:rPr>
              <a:t> </a:t>
            </a:r>
            <a:r>
              <a:rPr sz="950" spc="-45" dirty="0">
                <a:solidFill>
                  <a:srgbClr val="231F20"/>
                </a:solidFill>
                <a:latin typeface="Times New Roman"/>
                <a:cs typeface="Times New Roman"/>
              </a:rPr>
              <a:t>Regorafenib </a:t>
            </a:r>
            <a:r>
              <a:rPr sz="950" spc="-40" dirty="0">
                <a:solidFill>
                  <a:srgbClr val="231F20"/>
                </a:solidFill>
                <a:latin typeface="Times New Roman"/>
                <a:cs typeface="Times New Roman"/>
              </a:rPr>
              <a:t> </a:t>
            </a:r>
            <a:r>
              <a:rPr sz="950" spc="-25" dirty="0">
                <a:solidFill>
                  <a:srgbClr val="231F20"/>
                </a:solidFill>
                <a:latin typeface="Times New Roman"/>
                <a:cs typeface="Times New Roman"/>
              </a:rPr>
              <a:t>should </a:t>
            </a:r>
            <a:r>
              <a:rPr sz="950" spc="-30" dirty="0">
                <a:solidFill>
                  <a:srgbClr val="231F20"/>
                </a:solidFill>
                <a:latin typeface="Times New Roman"/>
                <a:cs typeface="Times New Roman"/>
              </a:rPr>
              <a:t>be considered as </a:t>
            </a:r>
            <a:r>
              <a:rPr sz="950" dirty="0">
                <a:solidFill>
                  <a:srgbClr val="231F20"/>
                </a:solidFill>
                <a:latin typeface="Times New Roman"/>
                <a:cs typeface="Times New Roman"/>
              </a:rPr>
              <a:t>an </a:t>
            </a:r>
            <a:r>
              <a:rPr sz="950" spc="-25" dirty="0">
                <a:solidFill>
                  <a:srgbClr val="231F20"/>
                </a:solidFill>
                <a:latin typeface="Times New Roman"/>
                <a:cs typeface="Times New Roman"/>
              </a:rPr>
              <a:t>option, </a:t>
            </a:r>
            <a:r>
              <a:rPr sz="950" spc="-45" dirty="0">
                <a:solidFill>
                  <a:srgbClr val="231F20"/>
                </a:solidFill>
                <a:latin typeface="Times New Roman"/>
                <a:cs typeface="Times New Roman"/>
              </a:rPr>
              <a:t>if </a:t>
            </a:r>
            <a:r>
              <a:rPr sz="950" spc="-50" dirty="0">
                <a:solidFill>
                  <a:srgbClr val="231F20"/>
                </a:solidFill>
                <a:latin typeface="Times New Roman"/>
                <a:cs typeface="Times New Roman"/>
              </a:rPr>
              <a:t>available, </a:t>
            </a:r>
            <a:r>
              <a:rPr sz="950" spc="-5" dirty="0">
                <a:solidFill>
                  <a:srgbClr val="231F20"/>
                </a:solidFill>
                <a:latin typeface="Times New Roman"/>
                <a:cs typeface="Times New Roman"/>
              </a:rPr>
              <a:t>in </a:t>
            </a:r>
            <a:r>
              <a:rPr sz="950" spc="-30" dirty="0">
                <a:solidFill>
                  <a:srgbClr val="231F20"/>
                </a:solidFill>
                <a:latin typeface="Times New Roman"/>
                <a:cs typeface="Times New Roman"/>
              </a:rPr>
              <a:t>doxorubicin- </a:t>
            </a:r>
            <a:r>
              <a:rPr sz="950" spc="-25" dirty="0">
                <a:solidFill>
                  <a:srgbClr val="231F20"/>
                </a:solidFill>
                <a:latin typeface="Times New Roman"/>
                <a:cs typeface="Times New Roman"/>
              </a:rPr>
              <a:t> pretreated</a:t>
            </a:r>
            <a:r>
              <a:rPr sz="950" spc="-30" dirty="0">
                <a:solidFill>
                  <a:srgbClr val="231F20"/>
                </a:solidFill>
                <a:latin typeface="Times New Roman"/>
                <a:cs typeface="Times New Roman"/>
              </a:rPr>
              <a:t> </a:t>
            </a:r>
            <a:r>
              <a:rPr sz="950" spc="-35" dirty="0">
                <a:solidFill>
                  <a:srgbClr val="231F20"/>
                </a:solidFill>
                <a:latin typeface="Times New Roman"/>
                <a:cs typeface="Times New Roman"/>
              </a:rPr>
              <a:t>advanced,</a:t>
            </a:r>
            <a:r>
              <a:rPr sz="950" spc="-30" dirty="0">
                <a:solidFill>
                  <a:srgbClr val="231F20"/>
                </a:solidFill>
                <a:latin typeface="Times New Roman"/>
                <a:cs typeface="Times New Roman"/>
              </a:rPr>
              <a:t> non-adipogenic</a:t>
            </a:r>
            <a:r>
              <a:rPr sz="950" spc="-25" dirty="0">
                <a:solidFill>
                  <a:srgbClr val="231F20"/>
                </a:solidFill>
                <a:latin typeface="Times New Roman"/>
                <a:cs typeface="Times New Roman"/>
              </a:rPr>
              <a:t> </a:t>
            </a:r>
            <a:r>
              <a:rPr sz="950" spc="-80" dirty="0">
                <a:solidFill>
                  <a:srgbClr val="231F20"/>
                </a:solidFill>
                <a:latin typeface="Times New Roman"/>
                <a:cs typeface="Times New Roman"/>
              </a:rPr>
              <a:t>STS</a:t>
            </a:r>
            <a:r>
              <a:rPr sz="950" spc="-30" dirty="0">
                <a:solidFill>
                  <a:srgbClr val="231F20"/>
                </a:solidFill>
                <a:latin typeface="Times New Roman"/>
                <a:cs typeface="Times New Roman"/>
              </a:rPr>
              <a:t> </a:t>
            </a:r>
            <a:r>
              <a:rPr sz="950" spc="-25" dirty="0">
                <a:solidFill>
                  <a:srgbClr val="231F20"/>
                </a:solidFill>
                <a:latin typeface="Times New Roman"/>
                <a:cs typeface="Times New Roman"/>
              </a:rPr>
              <a:t>patients </a:t>
            </a:r>
            <a:r>
              <a:rPr sz="950" spc="-35" dirty="0">
                <a:solidFill>
                  <a:srgbClr val="231F20"/>
                </a:solidFill>
                <a:latin typeface="Times New Roman"/>
                <a:cs typeface="Times New Roman"/>
              </a:rPr>
              <a:t>[II,</a:t>
            </a:r>
            <a:r>
              <a:rPr sz="950" spc="-25" dirty="0">
                <a:solidFill>
                  <a:srgbClr val="231F20"/>
                </a:solidFill>
                <a:latin typeface="Times New Roman"/>
                <a:cs typeface="Times New Roman"/>
              </a:rPr>
              <a:t> </a:t>
            </a:r>
            <a:r>
              <a:rPr sz="950" spc="-20" dirty="0">
                <a:solidFill>
                  <a:srgbClr val="231F20"/>
                </a:solidFill>
                <a:latin typeface="Times New Roman"/>
                <a:cs typeface="Times New Roman"/>
              </a:rPr>
              <a:t>C] </a:t>
            </a:r>
            <a:r>
              <a:rPr sz="950" spc="-40" dirty="0">
                <a:solidFill>
                  <a:srgbClr val="231F20"/>
                </a:solidFill>
                <a:latin typeface="Times New Roman"/>
                <a:cs typeface="Times New Roman"/>
              </a:rPr>
              <a:t>[</a:t>
            </a:r>
            <a:r>
              <a:rPr sz="950" spc="-40" dirty="0">
                <a:solidFill>
                  <a:srgbClr val="2E3092"/>
                </a:solidFill>
                <a:latin typeface="Times New Roman"/>
                <a:cs typeface="Times New Roman"/>
                <a:hlinkClick r:id="rId2" action="ppaction://hlinksldjump"/>
              </a:rPr>
              <a:t>45</a:t>
            </a:r>
            <a:r>
              <a:rPr sz="950" spc="-40" dirty="0">
                <a:solidFill>
                  <a:srgbClr val="231F20"/>
                </a:solidFill>
                <a:latin typeface="Times New Roman"/>
                <a:cs typeface="Times New Roman"/>
              </a:rPr>
              <a:t>,</a:t>
            </a:r>
            <a:r>
              <a:rPr sz="950" spc="-25" dirty="0">
                <a:solidFill>
                  <a:srgbClr val="231F20"/>
                </a:solidFill>
                <a:latin typeface="Times New Roman"/>
                <a:cs typeface="Times New Roman"/>
              </a:rPr>
              <a:t> </a:t>
            </a:r>
            <a:r>
              <a:rPr sz="950" spc="-50" dirty="0">
                <a:solidFill>
                  <a:srgbClr val="2E3092"/>
                </a:solidFill>
                <a:latin typeface="Times New Roman"/>
                <a:cs typeface="Times New Roman"/>
                <a:hlinkClick r:id="rId2" action="ppaction://hlinksldjump"/>
              </a:rPr>
              <a:t>46</a:t>
            </a:r>
            <a:r>
              <a:rPr sz="950" spc="-50" dirty="0">
                <a:solidFill>
                  <a:srgbClr val="231F20"/>
                </a:solidFill>
                <a:latin typeface="Times New Roman"/>
                <a:cs typeface="Times New Roman"/>
              </a:rPr>
              <a:t>].</a:t>
            </a:r>
            <a:endParaRPr sz="950">
              <a:latin typeface="Times New Roman"/>
              <a:cs typeface="Times New Roman"/>
            </a:endParaRPr>
          </a:p>
          <a:p>
            <a:pPr marL="38100" marR="30480" indent="114300">
              <a:lnSpc>
                <a:spcPct val="102899"/>
              </a:lnSpc>
              <a:spcBef>
                <a:spcPts val="509"/>
              </a:spcBef>
            </a:pPr>
            <a:r>
              <a:rPr sz="950" spc="90" dirty="0">
                <a:solidFill>
                  <a:srgbClr val="231F20"/>
                </a:solidFill>
                <a:latin typeface="Calibri"/>
                <a:cs typeface="Calibri"/>
              </a:rPr>
              <a:t>RT</a:t>
            </a:r>
            <a:r>
              <a:rPr sz="950" spc="-5" dirty="0">
                <a:solidFill>
                  <a:srgbClr val="231F20"/>
                </a:solidFill>
                <a:latin typeface="Calibri"/>
                <a:cs typeface="Calibri"/>
              </a:rPr>
              <a:t> </a:t>
            </a:r>
            <a:r>
              <a:rPr sz="950" dirty="0">
                <a:solidFill>
                  <a:srgbClr val="231F20"/>
                </a:solidFill>
                <a:latin typeface="Calibri"/>
                <a:cs typeface="Calibri"/>
              </a:rPr>
              <a:t>should</a:t>
            </a:r>
            <a:r>
              <a:rPr sz="950" spc="5" dirty="0">
                <a:solidFill>
                  <a:srgbClr val="231F20"/>
                </a:solidFill>
                <a:latin typeface="Calibri"/>
                <a:cs typeface="Calibri"/>
              </a:rPr>
              <a:t> </a:t>
            </a:r>
            <a:r>
              <a:rPr sz="950" spc="-50" dirty="0">
                <a:solidFill>
                  <a:srgbClr val="231F20"/>
                </a:solidFill>
                <a:latin typeface="Calibri"/>
                <a:cs typeface="Calibri"/>
              </a:rPr>
              <a:t>be</a:t>
            </a:r>
            <a:r>
              <a:rPr sz="950" spc="-5" dirty="0">
                <a:solidFill>
                  <a:srgbClr val="231F20"/>
                </a:solidFill>
                <a:latin typeface="Calibri"/>
                <a:cs typeface="Calibri"/>
              </a:rPr>
              <a:t> </a:t>
            </a:r>
            <a:r>
              <a:rPr sz="950" spc="-25" dirty="0">
                <a:solidFill>
                  <a:srgbClr val="231F20"/>
                </a:solidFill>
                <a:latin typeface="Calibri"/>
                <a:cs typeface="Calibri"/>
              </a:rPr>
              <a:t>used</a:t>
            </a:r>
            <a:r>
              <a:rPr sz="950" spc="5" dirty="0">
                <a:solidFill>
                  <a:srgbClr val="231F20"/>
                </a:solidFill>
                <a:latin typeface="Calibri"/>
                <a:cs typeface="Calibri"/>
              </a:rPr>
              <a:t> </a:t>
            </a:r>
            <a:r>
              <a:rPr sz="950" spc="-40" dirty="0">
                <a:solidFill>
                  <a:srgbClr val="231F20"/>
                </a:solidFill>
                <a:latin typeface="Calibri"/>
                <a:cs typeface="Calibri"/>
              </a:rPr>
              <a:t>as</a:t>
            </a:r>
            <a:r>
              <a:rPr sz="950" spc="-5" dirty="0">
                <a:solidFill>
                  <a:srgbClr val="231F20"/>
                </a:solidFill>
                <a:latin typeface="Calibri"/>
                <a:cs typeface="Calibri"/>
              </a:rPr>
              <a:t> </a:t>
            </a:r>
            <a:r>
              <a:rPr sz="950" spc="-40" dirty="0">
                <a:solidFill>
                  <a:srgbClr val="231F20"/>
                </a:solidFill>
                <a:latin typeface="Calibri"/>
                <a:cs typeface="Calibri"/>
              </a:rPr>
              <a:t>a</a:t>
            </a:r>
            <a:r>
              <a:rPr sz="950" spc="-5" dirty="0">
                <a:solidFill>
                  <a:srgbClr val="231F20"/>
                </a:solidFill>
                <a:latin typeface="Calibri"/>
                <a:cs typeface="Calibri"/>
              </a:rPr>
              <a:t> </a:t>
            </a:r>
            <a:r>
              <a:rPr sz="950" spc="-10" dirty="0">
                <a:solidFill>
                  <a:srgbClr val="231F20"/>
                </a:solidFill>
                <a:latin typeface="Calibri"/>
                <a:cs typeface="Calibri"/>
              </a:rPr>
              <a:t>palliative</a:t>
            </a:r>
            <a:r>
              <a:rPr sz="950" spc="5" dirty="0">
                <a:solidFill>
                  <a:srgbClr val="231F20"/>
                </a:solidFill>
                <a:latin typeface="Calibri"/>
                <a:cs typeface="Calibri"/>
              </a:rPr>
              <a:t> </a:t>
            </a:r>
            <a:r>
              <a:rPr sz="950" spc="-20" dirty="0">
                <a:solidFill>
                  <a:srgbClr val="231F20"/>
                </a:solidFill>
                <a:latin typeface="Calibri"/>
                <a:cs typeface="Calibri"/>
              </a:rPr>
              <a:t>resource</a:t>
            </a:r>
            <a:r>
              <a:rPr sz="950" spc="10" dirty="0">
                <a:solidFill>
                  <a:srgbClr val="231F20"/>
                </a:solidFill>
                <a:latin typeface="Calibri"/>
                <a:cs typeface="Calibri"/>
              </a:rPr>
              <a:t> </a:t>
            </a:r>
            <a:r>
              <a:rPr sz="950" spc="25" dirty="0">
                <a:solidFill>
                  <a:srgbClr val="231F20"/>
                </a:solidFill>
                <a:latin typeface="Calibri"/>
                <a:cs typeface="Calibri"/>
              </a:rPr>
              <a:t>in</a:t>
            </a:r>
            <a:r>
              <a:rPr sz="950" dirty="0">
                <a:solidFill>
                  <a:srgbClr val="231F20"/>
                </a:solidFill>
                <a:latin typeface="Calibri"/>
                <a:cs typeface="Calibri"/>
              </a:rPr>
              <a:t> </a:t>
            </a:r>
            <a:r>
              <a:rPr sz="950" spc="-5" dirty="0">
                <a:solidFill>
                  <a:srgbClr val="231F20"/>
                </a:solidFill>
                <a:latin typeface="Calibri"/>
                <a:cs typeface="Calibri"/>
              </a:rPr>
              <a:t>all</a:t>
            </a:r>
            <a:r>
              <a:rPr sz="950" spc="-10" dirty="0">
                <a:solidFill>
                  <a:srgbClr val="231F20"/>
                </a:solidFill>
                <a:latin typeface="Calibri"/>
                <a:cs typeface="Calibri"/>
              </a:rPr>
              <a:t> </a:t>
            </a:r>
            <a:r>
              <a:rPr sz="950" spc="-40" dirty="0">
                <a:solidFill>
                  <a:srgbClr val="231F20"/>
                </a:solidFill>
                <a:latin typeface="Calibri"/>
                <a:cs typeface="Calibri"/>
              </a:rPr>
              <a:t>cases</a:t>
            </a:r>
            <a:r>
              <a:rPr sz="950" dirty="0">
                <a:solidFill>
                  <a:srgbClr val="231F20"/>
                </a:solidFill>
                <a:latin typeface="Calibri"/>
                <a:cs typeface="Calibri"/>
              </a:rPr>
              <a:t> </a:t>
            </a:r>
            <a:r>
              <a:rPr sz="950" spc="-40" dirty="0">
                <a:solidFill>
                  <a:srgbClr val="231F20"/>
                </a:solidFill>
                <a:latin typeface="Calibri"/>
                <a:cs typeface="Calibri"/>
              </a:rPr>
              <a:t>as</a:t>
            </a:r>
            <a:r>
              <a:rPr sz="950" dirty="0">
                <a:solidFill>
                  <a:srgbClr val="231F20"/>
                </a:solidFill>
                <a:latin typeface="Calibri"/>
                <a:cs typeface="Calibri"/>
              </a:rPr>
              <a:t> </a:t>
            </a:r>
            <a:r>
              <a:rPr sz="950" spc="5" dirty="0">
                <a:solidFill>
                  <a:srgbClr val="231F20"/>
                </a:solidFill>
                <a:latin typeface="Calibri"/>
                <a:cs typeface="Calibri"/>
              </a:rPr>
              <a:t>appro- </a:t>
            </a:r>
            <a:r>
              <a:rPr sz="950" spc="-200" dirty="0">
                <a:solidFill>
                  <a:srgbClr val="231F20"/>
                </a:solidFill>
                <a:latin typeface="Calibri"/>
                <a:cs typeface="Calibri"/>
              </a:rPr>
              <a:t> </a:t>
            </a:r>
            <a:r>
              <a:rPr sz="950" spc="-15" dirty="0">
                <a:solidFill>
                  <a:srgbClr val="231F20"/>
                </a:solidFill>
                <a:latin typeface="Calibri"/>
                <a:cs typeface="Calibri"/>
              </a:rPr>
              <a:t>priate</a:t>
            </a:r>
            <a:r>
              <a:rPr sz="950" spc="-35" dirty="0">
                <a:solidFill>
                  <a:srgbClr val="231F20"/>
                </a:solidFill>
                <a:latin typeface="Calibri"/>
                <a:cs typeface="Calibri"/>
              </a:rPr>
              <a:t> </a:t>
            </a:r>
            <a:r>
              <a:rPr sz="950" spc="-15" dirty="0">
                <a:solidFill>
                  <a:srgbClr val="231F20"/>
                </a:solidFill>
                <a:latin typeface="Calibri"/>
                <a:cs typeface="Calibri"/>
              </a:rPr>
              <a:t>to</a:t>
            </a:r>
            <a:r>
              <a:rPr sz="950" spc="-35" dirty="0">
                <a:solidFill>
                  <a:srgbClr val="231F20"/>
                </a:solidFill>
                <a:latin typeface="Calibri"/>
                <a:cs typeface="Calibri"/>
              </a:rPr>
              <a:t> the </a:t>
            </a:r>
            <a:r>
              <a:rPr sz="950" spc="10" dirty="0">
                <a:solidFill>
                  <a:srgbClr val="231F20"/>
                </a:solidFill>
                <a:latin typeface="Calibri"/>
                <a:cs typeface="Calibri"/>
              </a:rPr>
              <a:t>cli</a:t>
            </a:r>
            <a:r>
              <a:rPr sz="950" spc="25" dirty="0">
                <a:solidFill>
                  <a:srgbClr val="231F20"/>
                </a:solidFill>
                <a:latin typeface="Calibri"/>
                <a:cs typeface="Calibri"/>
              </a:rPr>
              <a:t>n</a:t>
            </a:r>
            <a:r>
              <a:rPr sz="950" dirty="0">
                <a:solidFill>
                  <a:srgbClr val="231F20"/>
                </a:solidFill>
                <a:latin typeface="Calibri"/>
                <a:cs typeface="Calibri"/>
              </a:rPr>
              <a:t>ical</a:t>
            </a:r>
            <a:r>
              <a:rPr sz="950" spc="-35" dirty="0">
                <a:solidFill>
                  <a:srgbClr val="231F20"/>
                </a:solidFill>
                <a:latin typeface="Calibri"/>
                <a:cs typeface="Calibri"/>
              </a:rPr>
              <a:t> need</a:t>
            </a:r>
            <a:r>
              <a:rPr sz="950" spc="-30" dirty="0">
                <a:solidFill>
                  <a:srgbClr val="231F20"/>
                </a:solidFill>
                <a:latin typeface="Calibri"/>
                <a:cs typeface="Calibri"/>
              </a:rPr>
              <a:t> </a:t>
            </a:r>
            <a:r>
              <a:rPr sz="950" spc="-10" dirty="0">
                <a:solidFill>
                  <a:srgbClr val="231F20"/>
                </a:solidFill>
                <a:latin typeface="Calibri"/>
                <a:cs typeface="Calibri"/>
              </a:rPr>
              <a:t>(e.g.</a:t>
            </a:r>
            <a:r>
              <a:rPr sz="950" spc="-30" dirty="0">
                <a:solidFill>
                  <a:srgbClr val="231F20"/>
                </a:solidFill>
                <a:latin typeface="Calibri"/>
                <a:cs typeface="Calibri"/>
              </a:rPr>
              <a:t> </a:t>
            </a:r>
            <a:r>
              <a:rPr sz="950" spc="-25" dirty="0">
                <a:solidFill>
                  <a:srgbClr val="231F20"/>
                </a:solidFill>
                <a:latin typeface="Calibri"/>
                <a:cs typeface="Calibri"/>
              </a:rPr>
              <a:t>bone</a:t>
            </a:r>
            <a:r>
              <a:rPr sz="950" spc="-30" dirty="0">
                <a:solidFill>
                  <a:srgbClr val="231F20"/>
                </a:solidFill>
                <a:latin typeface="Calibri"/>
                <a:cs typeface="Calibri"/>
              </a:rPr>
              <a:t> </a:t>
            </a:r>
            <a:r>
              <a:rPr sz="950" spc="-15" dirty="0">
                <a:solidFill>
                  <a:srgbClr val="231F20"/>
                </a:solidFill>
                <a:latin typeface="Calibri"/>
                <a:cs typeface="Calibri"/>
              </a:rPr>
              <a:t>lesions</a:t>
            </a:r>
            <a:r>
              <a:rPr sz="950" spc="-30" dirty="0">
                <a:solidFill>
                  <a:srgbClr val="231F20"/>
                </a:solidFill>
                <a:latin typeface="Calibri"/>
                <a:cs typeface="Calibri"/>
              </a:rPr>
              <a:t> </a:t>
            </a:r>
            <a:r>
              <a:rPr sz="950" spc="-35" dirty="0">
                <a:solidFill>
                  <a:srgbClr val="231F20"/>
                </a:solidFill>
                <a:latin typeface="Calibri"/>
                <a:cs typeface="Calibri"/>
              </a:rPr>
              <a:t>at </a:t>
            </a:r>
            <a:r>
              <a:rPr sz="950" spc="10" dirty="0">
                <a:solidFill>
                  <a:srgbClr val="231F20"/>
                </a:solidFill>
                <a:latin typeface="Calibri"/>
                <a:cs typeface="Calibri"/>
              </a:rPr>
              <a:t>risk</a:t>
            </a:r>
            <a:r>
              <a:rPr sz="950" spc="-35" dirty="0">
                <a:solidFill>
                  <a:srgbClr val="231F20"/>
                </a:solidFill>
                <a:latin typeface="Calibri"/>
                <a:cs typeface="Calibri"/>
              </a:rPr>
              <a:t> </a:t>
            </a:r>
            <a:r>
              <a:rPr sz="950" spc="-15" dirty="0">
                <a:solidFill>
                  <a:srgbClr val="231F20"/>
                </a:solidFill>
                <a:latin typeface="Calibri"/>
                <a:cs typeface="Calibri"/>
              </a:rPr>
              <a:t>of</a:t>
            </a:r>
            <a:r>
              <a:rPr sz="950" spc="-35" dirty="0">
                <a:solidFill>
                  <a:srgbClr val="231F20"/>
                </a:solidFill>
                <a:latin typeface="Calibri"/>
                <a:cs typeface="Calibri"/>
              </a:rPr>
              <a:t> </a:t>
            </a:r>
            <a:r>
              <a:rPr sz="950" spc="-10" dirty="0">
                <a:solidFill>
                  <a:srgbClr val="231F20"/>
                </a:solidFill>
                <a:latin typeface="Calibri"/>
                <a:cs typeface="Calibri"/>
              </a:rPr>
              <a:t>fracture</a:t>
            </a:r>
            <a:r>
              <a:rPr sz="950" spc="5" dirty="0">
                <a:solidFill>
                  <a:srgbClr val="231F20"/>
                </a:solidFill>
                <a:latin typeface="Calibri"/>
                <a:cs typeface="Calibri"/>
              </a:rPr>
              <a:t>)</a:t>
            </a:r>
            <a:r>
              <a:rPr sz="950" spc="-15" dirty="0">
                <a:solidFill>
                  <a:srgbClr val="231F20"/>
                </a:solidFill>
                <a:latin typeface="Calibri"/>
                <a:cs typeface="Calibri"/>
              </a:rPr>
              <a:t>.</a:t>
            </a:r>
            <a:endParaRPr sz="950">
              <a:latin typeface="Calibri"/>
              <a:cs typeface="Calibri"/>
            </a:endParaRPr>
          </a:p>
          <a:p>
            <a:pPr marL="38100" marR="30480" indent="114300">
              <a:lnSpc>
                <a:spcPts val="1170"/>
              </a:lnSpc>
              <a:spcBef>
                <a:spcPts val="25"/>
              </a:spcBef>
            </a:pPr>
            <a:r>
              <a:rPr sz="950" spc="15" dirty="0">
                <a:solidFill>
                  <a:srgbClr val="231F20"/>
                </a:solidFill>
                <a:latin typeface="Calibri"/>
                <a:cs typeface="Calibri"/>
              </a:rPr>
              <a:t>With</a:t>
            </a:r>
            <a:r>
              <a:rPr sz="950" spc="10" dirty="0">
                <a:solidFill>
                  <a:srgbClr val="231F20"/>
                </a:solidFill>
                <a:latin typeface="Calibri"/>
                <a:cs typeface="Calibri"/>
              </a:rPr>
              <a:t> </a:t>
            </a:r>
            <a:r>
              <a:rPr sz="950" spc="-35" dirty="0">
                <a:solidFill>
                  <a:srgbClr val="231F20"/>
                </a:solidFill>
                <a:latin typeface="Calibri"/>
                <a:cs typeface="Calibri"/>
              </a:rPr>
              <a:t>reference</a:t>
            </a:r>
            <a:r>
              <a:rPr sz="950" spc="15" dirty="0">
                <a:solidFill>
                  <a:srgbClr val="231F20"/>
                </a:solidFill>
                <a:latin typeface="Calibri"/>
                <a:cs typeface="Calibri"/>
              </a:rPr>
              <a:t> </a:t>
            </a:r>
            <a:r>
              <a:rPr sz="950" spc="-15" dirty="0">
                <a:solidFill>
                  <a:srgbClr val="231F20"/>
                </a:solidFill>
                <a:latin typeface="Calibri"/>
                <a:cs typeface="Calibri"/>
              </a:rPr>
              <a:t>to</a:t>
            </a:r>
            <a:r>
              <a:rPr sz="950" spc="5" dirty="0">
                <a:solidFill>
                  <a:srgbClr val="231F20"/>
                </a:solidFill>
                <a:latin typeface="Calibri"/>
                <a:cs typeface="Calibri"/>
              </a:rPr>
              <a:t> </a:t>
            </a:r>
            <a:r>
              <a:rPr sz="950" spc="-35" dirty="0">
                <a:solidFill>
                  <a:srgbClr val="231F20"/>
                </a:solidFill>
                <a:latin typeface="Calibri"/>
                <a:cs typeface="Calibri"/>
              </a:rPr>
              <a:t>selected</a:t>
            </a:r>
            <a:r>
              <a:rPr sz="950" spc="10" dirty="0">
                <a:solidFill>
                  <a:srgbClr val="231F20"/>
                </a:solidFill>
                <a:latin typeface="Calibri"/>
                <a:cs typeface="Calibri"/>
              </a:rPr>
              <a:t> </a:t>
            </a:r>
            <a:r>
              <a:rPr sz="950" dirty="0">
                <a:solidFill>
                  <a:srgbClr val="231F20"/>
                </a:solidFill>
                <a:latin typeface="Calibri"/>
                <a:cs typeface="Calibri"/>
              </a:rPr>
              <a:t>histological</a:t>
            </a:r>
            <a:r>
              <a:rPr sz="950" spc="5" dirty="0">
                <a:solidFill>
                  <a:srgbClr val="231F20"/>
                </a:solidFill>
                <a:latin typeface="Calibri"/>
                <a:cs typeface="Calibri"/>
              </a:rPr>
              <a:t> </a:t>
            </a:r>
            <a:r>
              <a:rPr sz="950" spc="-25" dirty="0">
                <a:solidFill>
                  <a:srgbClr val="231F20"/>
                </a:solidFill>
                <a:latin typeface="Calibri"/>
                <a:cs typeface="Calibri"/>
              </a:rPr>
              <a:t>types,</a:t>
            </a:r>
            <a:r>
              <a:rPr sz="950" spc="15" dirty="0">
                <a:solidFill>
                  <a:srgbClr val="231F20"/>
                </a:solidFill>
                <a:latin typeface="Calibri"/>
                <a:cs typeface="Calibri"/>
              </a:rPr>
              <a:t> </a:t>
            </a:r>
            <a:r>
              <a:rPr sz="950" spc="-35" dirty="0">
                <a:solidFill>
                  <a:srgbClr val="231F20"/>
                </a:solidFill>
                <a:latin typeface="Calibri"/>
                <a:cs typeface="Calibri"/>
              </a:rPr>
              <a:t>there</a:t>
            </a:r>
            <a:r>
              <a:rPr sz="950" spc="5" dirty="0">
                <a:solidFill>
                  <a:srgbClr val="231F20"/>
                </a:solidFill>
                <a:latin typeface="Calibri"/>
                <a:cs typeface="Calibri"/>
              </a:rPr>
              <a:t> </a:t>
            </a:r>
            <a:r>
              <a:rPr sz="950" dirty="0">
                <a:solidFill>
                  <a:srgbClr val="231F20"/>
                </a:solidFill>
                <a:latin typeface="Calibri"/>
                <a:cs typeface="Calibri"/>
              </a:rPr>
              <a:t>is</a:t>
            </a:r>
            <a:r>
              <a:rPr sz="950" spc="10" dirty="0">
                <a:solidFill>
                  <a:srgbClr val="231F20"/>
                </a:solidFill>
                <a:latin typeface="Calibri"/>
                <a:cs typeface="Calibri"/>
              </a:rPr>
              <a:t> </a:t>
            </a:r>
            <a:r>
              <a:rPr sz="950" spc="-20" dirty="0">
                <a:solidFill>
                  <a:srgbClr val="231F20"/>
                </a:solidFill>
                <a:latin typeface="Calibri"/>
                <a:cs typeface="Calibri"/>
              </a:rPr>
              <a:t>anecdotal </a:t>
            </a:r>
            <a:r>
              <a:rPr sz="950" spc="-200" dirty="0">
                <a:solidFill>
                  <a:srgbClr val="231F20"/>
                </a:solidFill>
                <a:latin typeface="Calibri"/>
                <a:cs typeface="Calibri"/>
              </a:rPr>
              <a:t> </a:t>
            </a:r>
            <a:r>
              <a:rPr sz="950" spc="-25" dirty="0">
                <a:solidFill>
                  <a:srgbClr val="231F20"/>
                </a:solidFill>
                <a:latin typeface="Calibri"/>
                <a:cs typeface="Calibri"/>
              </a:rPr>
              <a:t>evidence</a:t>
            </a:r>
            <a:r>
              <a:rPr sz="950" spc="5" dirty="0">
                <a:solidFill>
                  <a:srgbClr val="231F20"/>
                </a:solidFill>
                <a:latin typeface="Calibri"/>
                <a:cs typeface="Calibri"/>
              </a:rPr>
              <a:t> </a:t>
            </a:r>
            <a:r>
              <a:rPr sz="950" spc="-15" dirty="0">
                <a:solidFill>
                  <a:srgbClr val="231F20"/>
                </a:solidFill>
                <a:latin typeface="Calibri"/>
                <a:cs typeface="Calibri"/>
              </a:rPr>
              <a:t>of</a:t>
            </a:r>
            <a:r>
              <a:rPr sz="950" spc="5" dirty="0">
                <a:solidFill>
                  <a:srgbClr val="231F20"/>
                </a:solidFill>
                <a:latin typeface="Calibri"/>
                <a:cs typeface="Calibri"/>
              </a:rPr>
              <a:t> </a:t>
            </a:r>
            <a:r>
              <a:rPr sz="950" spc="-5" dirty="0">
                <a:solidFill>
                  <a:srgbClr val="231F20"/>
                </a:solidFill>
                <a:latin typeface="Calibri"/>
                <a:cs typeface="Calibri"/>
              </a:rPr>
              <a:t>activity</a:t>
            </a:r>
            <a:r>
              <a:rPr sz="950" spc="10" dirty="0">
                <a:solidFill>
                  <a:srgbClr val="231F20"/>
                </a:solidFill>
                <a:latin typeface="Calibri"/>
                <a:cs typeface="Calibri"/>
              </a:rPr>
              <a:t> </a:t>
            </a:r>
            <a:r>
              <a:rPr sz="950" spc="-15" dirty="0">
                <a:solidFill>
                  <a:srgbClr val="231F20"/>
                </a:solidFill>
                <a:latin typeface="Calibri"/>
                <a:cs typeface="Calibri"/>
              </a:rPr>
              <a:t>of</a:t>
            </a:r>
            <a:r>
              <a:rPr sz="950" spc="10" dirty="0">
                <a:solidFill>
                  <a:srgbClr val="231F20"/>
                </a:solidFill>
                <a:latin typeface="Calibri"/>
                <a:cs typeface="Calibri"/>
              </a:rPr>
              <a:t> </a:t>
            </a:r>
            <a:r>
              <a:rPr sz="950" spc="-30" dirty="0">
                <a:solidFill>
                  <a:srgbClr val="231F20"/>
                </a:solidFill>
                <a:latin typeface="Calibri"/>
                <a:cs typeface="Calibri"/>
              </a:rPr>
              <a:t>several</a:t>
            </a:r>
            <a:r>
              <a:rPr sz="950" spc="5" dirty="0">
                <a:solidFill>
                  <a:srgbClr val="231F20"/>
                </a:solidFill>
                <a:latin typeface="Calibri"/>
                <a:cs typeface="Calibri"/>
              </a:rPr>
              <a:t> </a:t>
            </a:r>
            <a:r>
              <a:rPr sz="950" spc="-5" dirty="0">
                <a:solidFill>
                  <a:srgbClr val="231F20"/>
                </a:solidFill>
                <a:latin typeface="Calibri"/>
                <a:cs typeface="Calibri"/>
              </a:rPr>
              <a:t>molecular</a:t>
            </a:r>
            <a:r>
              <a:rPr sz="950" spc="5" dirty="0">
                <a:solidFill>
                  <a:srgbClr val="231F20"/>
                </a:solidFill>
                <a:latin typeface="Calibri"/>
                <a:cs typeface="Calibri"/>
              </a:rPr>
              <a:t> </a:t>
            </a:r>
            <a:r>
              <a:rPr sz="950" spc="-30" dirty="0">
                <a:solidFill>
                  <a:srgbClr val="231F20"/>
                </a:solidFill>
                <a:latin typeface="Calibri"/>
                <a:cs typeface="Calibri"/>
              </a:rPr>
              <a:t>targeted</a:t>
            </a:r>
            <a:r>
              <a:rPr sz="950" spc="10" dirty="0">
                <a:solidFill>
                  <a:srgbClr val="231F20"/>
                </a:solidFill>
                <a:latin typeface="Calibri"/>
                <a:cs typeface="Calibri"/>
              </a:rPr>
              <a:t> </a:t>
            </a:r>
            <a:r>
              <a:rPr sz="950" spc="-30" dirty="0">
                <a:solidFill>
                  <a:srgbClr val="231F20"/>
                </a:solidFill>
                <a:latin typeface="Calibri"/>
                <a:cs typeface="Calibri"/>
              </a:rPr>
              <a:t>agents,</a:t>
            </a:r>
            <a:r>
              <a:rPr sz="950" dirty="0">
                <a:solidFill>
                  <a:srgbClr val="231F20"/>
                </a:solidFill>
                <a:latin typeface="Calibri"/>
                <a:cs typeface="Calibri"/>
              </a:rPr>
              <a:t> </a:t>
            </a:r>
            <a:r>
              <a:rPr sz="950" spc="10" dirty="0">
                <a:solidFill>
                  <a:srgbClr val="231F20"/>
                </a:solidFill>
                <a:latin typeface="Calibri"/>
                <a:cs typeface="Calibri"/>
              </a:rPr>
              <a:t>building</a:t>
            </a:r>
            <a:endParaRPr sz="950">
              <a:latin typeface="Calibri"/>
              <a:cs typeface="Calibri"/>
            </a:endParaRPr>
          </a:p>
        </p:txBody>
      </p:sp>
      <p:grpSp>
        <p:nvGrpSpPr>
          <p:cNvPr id="6" name="object 6"/>
          <p:cNvGrpSpPr/>
          <p:nvPr/>
        </p:nvGrpSpPr>
        <p:grpSpPr>
          <a:xfrm>
            <a:off x="1903672" y="3157882"/>
            <a:ext cx="1412240" cy="1181735"/>
            <a:chOff x="1903672" y="3157880"/>
            <a:chExt cx="1412240" cy="1181735"/>
          </a:xfrm>
        </p:grpSpPr>
        <p:sp>
          <p:nvSpPr>
            <p:cNvPr id="7" name="object 7"/>
            <p:cNvSpPr/>
            <p:nvPr/>
          </p:nvSpPr>
          <p:spPr>
            <a:xfrm>
              <a:off x="1912327" y="3582708"/>
              <a:ext cx="1395095" cy="748665"/>
            </a:xfrm>
            <a:custGeom>
              <a:avLst/>
              <a:gdLst/>
              <a:ahLst/>
              <a:cxnLst/>
              <a:rect l="l" t="t" r="r" b="b"/>
              <a:pathLst>
                <a:path w="1395095" h="748664">
                  <a:moveTo>
                    <a:pt x="1394599" y="299516"/>
                  </a:moveTo>
                  <a:lnTo>
                    <a:pt x="1394599" y="123101"/>
                  </a:lnTo>
                  <a:lnTo>
                    <a:pt x="1393480" y="109835"/>
                  </a:lnTo>
                  <a:lnTo>
                    <a:pt x="1386318" y="79248"/>
                  </a:lnTo>
                  <a:lnTo>
                    <a:pt x="1367406" y="42984"/>
                  </a:lnTo>
                  <a:lnTo>
                    <a:pt x="1331035" y="12686"/>
                  </a:lnTo>
                  <a:lnTo>
                    <a:pt x="1271498" y="0"/>
                  </a:lnTo>
                  <a:lnTo>
                    <a:pt x="778065" y="0"/>
                  </a:lnTo>
                  <a:lnTo>
                    <a:pt x="775525" y="2540"/>
                  </a:lnTo>
                  <a:lnTo>
                    <a:pt x="755201" y="22859"/>
                  </a:lnTo>
                  <a:lnTo>
                    <a:pt x="734880" y="43181"/>
                  </a:lnTo>
                  <a:lnTo>
                    <a:pt x="714562" y="63506"/>
                  </a:lnTo>
                  <a:lnTo>
                    <a:pt x="694245" y="83832"/>
                  </a:lnTo>
                  <a:lnTo>
                    <a:pt x="673919" y="63506"/>
                  </a:lnTo>
                  <a:lnTo>
                    <a:pt x="653594" y="43181"/>
                  </a:lnTo>
                  <a:lnTo>
                    <a:pt x="633271" y="22859"/>
                  </a:lnTo>
                  <a:lnTo>
                    <a:pt x="612952" y="2540"/>
                  </a:lnTo>
                  <a:lnTo>
                    <a:pt x="610425" y="0"/>
                  </a:lnTo>
                  <a:lnTo>
                    <a:pt x="123101" y="0"/>
                  </a:lnTo>
                  <a:lnTo>
                    <a:pt x="79242" y="8284"/>
                  </a:lnTo>
                  <a:lnTo>
                    <a:pt x="42980" y="27198"/>
                  </a:lnTo>
                  <a:lnTo>
                    <a:pt x="12685" y="63569"/>
                  </a:lnTo>
                  <a:lnTo>
                    <a:pt x="0" y="123101"/>
                  </a:lnTo>
                  <a:lnTo>
                    <a:pt x="0" y="624992"/>
                  </a:lnTo>
                  <a:lnTo>
                    <a:pt x="8284" y="668861"/>
                  </a:lnTo>
                  <a:lnTo>
                    <a:pt x="27198" y="705120"/>
                  </a:lnTo>
                  <a:lnTo>
                    <a:pt x="63569" y="735410"/>
                  </a:lnTo>
                  <a:lnTo>
                    <a:pt x="123101" y="748093"/>
                  </a:lnTo>
                  <a:lnTo>
                    <a:pt x="1271498" y="748093"/>
                  </a:lnTo>
                  <a:lnTo>
                    <a:pt x="1315356" y="739812"/>
                  </a:lnTo>
                  <a:lnTo>
                    <a:pt x="1351619" y="720900"/>
                  </a:lnTo>
                  <a:lnTo>
                    <a:pt x="1381914" y="684529"/>
                  </a:lnTo>
                  <a:lnTo>
                    <a:pt x="1394599" y="624992"/>
                  </a:lnTo>
                  <a:lnTo>
                    <a:pt x="1394599" y="446532"/>
                  </a:lnTo>
                  <a:lnTo>
                    <a:pt x="1392059" y="443992"/>
                  </a:lnTo>
                  <a:lnTo>
                    <a:pt x="1374762" y="426701"/>
                  </a:lnTo>
                  <a:lnTo>
                    <a:pt x="1357466" y="409408"/>
                  </a:lnTo>
                  <a:lnTo>
                    <a:pt x="1340172" y="392112"/>
                  </a:lnTo>
                  <a:lnTo>
                    <a:pt x="1322882" y="374815"/>
                  </a:lnTo>
                  <a:lnTo>
                    <a:pt x="1340172" y="357517"/>
                  </a:lnTo>
                  <a:lnTo>
                    <a:pt x="1357466" y="340221"/>
                  </a:lnTo>
                  <a:lnTo>
                    <a:pt x="1374762" y="322928"/>
                  </a:lnTo>
                  <a:lnTo>
                    <a:pt x="1392059" y="305638"/>
                  </a:lnTo>
                  <a:lnTo>
                    <a:pt x="1394599" y="303098"/>
                  </a:lnTo>
                  <a:lnTo>
                    <a:pt x="1394599" y="299516"/>
                  </a:lnTo>
                  <a:close/>
                </a:path>
                <a:path w="1395095" h="748664">
                  <a:moveTo>
                    <a:pt x="1394599" y="299516"/>
                  </a:moveTo>
                  <a:lnTo>
                    <a:pt x="1394599" y="123101"/>
                  </a:lnTo>
                  <a:lnTo>
                    <a:pt x="1393480" y="109835"/>
                  </a:lnTo>
                  <a:lnTo>
                    <a:pt x="1386318" y="79248"/>
                  </a:lnTo>
                  <a:lnTo>
                    <a:pt x="1367406" y="42984"/>
                  </a:lnTo>
                  <a:lnTo>
                    <a:pt x="1331035" y="12686"/>
                  </a:lnTo>
                  <a:lnTo>
                    <a:pt x="1271498" y="0"/>
                  </a:lnTo>
                  <a:lnTo>
                    <a:pt x="778065" y="0"/>
                  </a:lnTo>
                  <a:lnTo>
                    <a:pt x="775525" y="2540"/>
                  </a:lnTo>
                  <a:lnTo>
                    <a:pt x="755201" y="22859"/>
                  </a:lnTo>
                  <a:lnTo>
                    <a:pt x="734880" y="43181"/>
                  </a:lnTo>
                  <a:lnTo>
                    <a:pt x="714562" y="63506"/>
                  </a:lnTo>
                  <a:lnTo>
                    <a:pt x="694245" y="83832"/>
                  </a:lnTo>
                  <a:lnTo>
                    <a:pt x="673919" y="63506"/>
                  </a:lnTo>
                  <a:lnTo>
                    <a:pt x="653594" y="43181"/>
                  </a:lnTo>
                  <a:lnTo>
                    <a:pt x="633271" y="22859"/>
                  </a:lnTo>
                  <a:lnTo>
                    <a:pt x="612952" y="2540"/>
                  </a:lnTo>
                  <a:lnTo>
                    <a:pt x="610425" y="0"/>
                  </a:lnTo>
                  <a:lnTo>
                    <a:pt x="123101" y="0"/>
                  </a:lnTo>
                  <a:lnTo>
                    <a:pt x="79242" y="8284"/>
                  </a:lnTo>
                  <a:lnTo>
                    <a:pt x="42980" y="27198"/>
                  </a:lnTo>
                  <a:lnTo>
                    <a:pt x="12685" y="63569"/>
                  </a:lnTo>
                  <a:lnTo>
                    <a:pt x="0" y="123101"/>
                  </a:lnTo>
                  <a:lnTo>
                    <a:pt x="0" y="624992"/>
                  </a:lnTo>
                  <a:lnTo>
                    <a:pt x="8284" y="668861"/>
                  </a:lnTo>
                  <a:lnTo>
                    <a:pt x="27198" y="705120"/>
                  </a:lnTo>
                  <a:lnTo>
                    <a:pt x="63569" y="735410"/>
                  </a:lnTo>
                  <a:lnTo>
                    <a:pt x="123101" y="748093"/>
                  </a:lnTo>
                  <a:lnTo>
                    <a:pt x="1271498" y="748093"/>
                  </a:lnTo>
                  <a:lnTo>
                    <a:pt x="1315356" y="739812"/>
                  </a:lnTo>
                  <a:lnTo>
                    <a:pt x="1351619" y="720900"/>
                  </a:lnTo>
                  <a:lnTo>
                    <a:pt x="1381914" y="684529"/>
                  </a:lnTo>
                  <a:lnTo>
                    <a:pt x="1394599" y="624992"/>
                  </a:lnTo>
                  <a:lnTo>
                    <a:pt x="1394599" y="446532"/>
                  </a:lnTo>
                  <a:lnTo>
                    <a:pt x="1392059" y="443992"/>
                  </a:lnTo>
                  <a:lnTo>
                    <a:pt x="1374762" y="426701"/>
                  </a:lnTo>
                  <a:lnTo>
                    <a:pt x="1357466" y="409408"/>
                  </a:lnTo>
                  <a:lnTo>
                    <a:pt x="1340172" y="392112"/>
                  </a:lnTo>
                  <a:lnTo>
                    <a:pt x="1322882" y="374815"/>
                  </a:lnTo>
                  <a:lnTo>
                    <a:pt x="1340172" y="357517"/>
                  </a:lnTo>
                  <a:lnTo>
                    <a:pt x="1357466" y="340221"/>
                  </a:lnTo>
                  <a:lnTo>
                    <a:pt x="1374762" y="322928"/>
                  </a:lnTo>
                  <a:lnTo>
                    <a:pt x="1392059" y="305638"/>
                  </a:lnTo>
                  <a:lnTo>
                    <a:pt x="1394599" y="303098"/>
                  </a:lnTo>
                  <a:lnTo>
                    <a:pt x="1394599" y="299516"/>
                  </a:lnTo>
                  <a:close/>
                </a:path>
              </a:pathLst>
            </a:custGeom>
            <a:ln w="17310">
              <a:solidFill>
                <a:srgbClr val="09522A"/>
              </a:solidFill>
            </a:ln>
          </p:spPr>
          <p:txBody>
            <a:bodyPr wrap="square" lIns="0" tIns="0" rIns="0" bIns="0" rtlCol="0"/>
            <a:lstStyle/>
            <a:p>
              <a:endParaRPr/>
            </a:p>
          </p:txBody>
        </p:sp>
        <p:sp>
          <p:nvSpPr>
            <p:cNvPr id="8" name="object 8"/>
            <p:cNvSpPr/>
            <p:nvPr/>
          </p:nvSpPr>
          <p:spPr>
            <a:xfrm>
              <a:off x="1929625" y="3600005"/>
              <a:ext cx="1360170" cy="713740"/>
            </a:xfrm>
            <a:custGeom>
              <a:avLst/>
              <a:gdLst/>
              <a:ahLst/>
              <a:cxnLst/>
              <a:rect l="l" t="t" r="r" b="b"/>
              <a:pathLst>
                <a:path w="1360170" h="713739">
                  <a:moveTo>
                    <a:pt x="1254201" y="0"/>
                  </a:moveTo>
                  <a:lnTo>
                    <a:pt x="767930" y="0"/>
                  </a:lnTo>
                  <a:lnTo>
                    <a:pt x="676948" y="90995"/>
                  </a:lnTo>
                  <a:lnTo>
                    <a:pt x="585952" y="0"/>
                  </a:lnTo>
                  <a:lnTo>
                    <a:pt x="105803" y="0"/>
                  </a:lnTo>
                  <a:lnTo>
                    <a:pt x="87455" y="1876"/>
                  </a:lnTo>
                  <a:lnTo>
                    <a:pt x="51287" y="13811"/>
                  </a:lnTo>
                  <a:lnTo>
                    <a:pt x="15926" y="45291"/>
                  </a:lnTo>
                  <a:lnTo>
                    <a:pt x="0" y="105803"/>
                  </a:lnTo>
                  <a:lnTo>
                    <a:pt x="0" y="607695"/>
                  </a:lnTo>
                  <a:lnTo>
                    <a:pt x="1876" y="626048"/>
                  </a:lnTo>
                  <a:lnTo>
                    <a:pt x="13811" y="662216"/>
                  </a:lnTo>
                  <a:lnTo>
                    <a:pt x="45291" y="697574"/>
                  </a:lnTo>
                  <a:lnTo>
                    <a:pt x="105803" y="713498"/>
                  </a:lnTo>
                  <a:lnTo>
                    <a:pt x="1254201" y="713498"/>
                  </a:lnTo>
                  <a:lnTo>
                    <a:pt x="1272543" y="711624"/>
                  </a:lnTo>
                  <a:lnTo>
                    <a:pt x="1308712" y="699692"/>
                  </a:lnTo>
                  <a:lnTo>
                    <a:pt x="1344076" y="668212"/>
                  </a:lnTo>
                  <a:lnTo>
                    <a:pt x="1360004" y="607695"/>
                  </a:lnTo>
                  <a:lnTo>
                    <a:pt x="1360004" y="436410"/>
                  </a:lnTo>
                  <a:lnTo>
                    <a:pt x="1281112" y="357517"/>
                  </a:lnTo>
                  <a:lnTo>
                    <a:pt x="1360004" y="278625"/>
                  </a:lnTo>
                  <a:lnTo>
                    <a:pt x="1360004" y="105803"/>
                  </a:lnTo>
                  <a:lnTo>
                    <a:pt x="1358128" y="87460"/>
                  </a:lnTo>
                  <a:lnTo>
                    <a:pt x="1346193" y="51292"/>
                  </a:lnTo>
                  <a:lnTo>
                    <a:pt x="1314713" y="15928"/>
                  </a:lnTo>
                  <a:lnTo>
                    <a:pt x="1254201" y="0"/>
                  </a:lnTo>
                  <a:close/>
                </a:path>
              </a:pathLst>
            </a:custGeom>
            <a:solidFill>
              <a:srgbClr val="4D80AB"/>
            </a:solidFill>
          </p:spPr>
          <p:txBody>
            <a:bodyPr wrap="square" lIns="0" tIns="0" rIns="0" bIns="0" rtlCol="0"/>
            <a:lstStyle/>
            <a:p>
              <a:endParaRPr/>
            </a:p>
          </p:txBody>
        </p:sp>
        <p:sp>
          <p:nvSpPr>
            <p:cNvPr id="9" name="object 9"/>
            <p:cNvSpPr/>
            <p:nvPr/>
          </p:nvSpPr>
          <p:spPr>
            <a:xfrm>
              <a:off x="2603817" y="3157880"/>
              <a:ext cx="0" cy="328930"/>
            </a:xfrm>
            <a:custGeom>
              <a:avLst/>
              <a:gdLst/>
              <a:ahLst/>
              <a:cxnLst/>
              <a:rect l="l" t="t" r="r" b="b"/>
              <a:pathLst>
                <a:path h="328929">
                  <a:moveTo>
                    <a:pt x="0" y="0"/>
                  </a:moveTo>
                  <a:lnTo>
                    <a:pt x="0" y="328752"/>
                  </a:lnTo>
                </a:path>
              </a:pathLst>
            </a:custGeom>
            <a:ln w="17310">
              <a:solidFill>
                <a:srgbClr val="09522A"/>
              </a:solidFill>
            </a:ln>
          </p:spPr>
          <p:txBody>
            <a:bodyPr wrap="square" lIns="0" tIns="0" rIns="0" bIns="0" rtlCol="0"/>
            <a:lstStyle/>
            <a:p>
              <a:endParaRPr/>
            </a:p>
          </p:txBody>
        </p:sp>
        <p:sp>
          <p:nvSpPr>
            <p:cNvPr id="10" name="object 10"/>
            <p:cNvSpPr/>
            <p:nvPr/>
          </p:nvSpPr>
          <p:spPr>
            <a:xfrm>
              <a:off x="2547048" y="3472916"/>
              <a:ext cx="113664" cy="61594"/>
            </a:xfrm>
            <a:custGeom>
              <a:avLst/>
              <a:gdLst/>
              <a:ahLst/>
              <a:cxnLst/>
              <a:rect l="l" t="t" r="r" b="b"/>
              <a:pathLst>
                <a:path w="113664" h="61595">
                  <a:moveTo>
                    <a:pt x="113525" y="0"/>
                  </a:moveTo>
                  <a:lnTo>
                    <a:pt x="0" y="0"/>
                  </a:lnTo>
                  <a:lnTo>
                    <a:pt x="56768" y="61036"/>
                  </a:lnTo>
                  <a:lnTo>
                    <a:pt x="113525" y="0"/>
                  </a:lnTo>
                  <a:close/>
                </a:path>
              </a:pathLst>
            </a:custGeom>
            <a:solidFill>
              <a:srgbClr val="09522A"/>
            </a:solidFill>
          </p:spPr>
          <p:txBody>
            <a:bodyPr wrap="square" lIns="0" tIns="0" rIns="0" bIns="0" rtlCol="0"/>
            <a:lstStyle/>
            <a:p>
              <a:endParaRPr/>
            </a:p>
          </p:txBody>
        </p:sp>
      </p:grpSp>
      <p:sp>
        <p:nvSpPr>
          <p:cNvPr id="11" name="object 11"/>
          <p:cNvSpPr/>
          <p:nvPr/>
        </p:nvSpPr>
        <p:spPr>
          <a:xfrm>
            <a:off x="2415731" y="648004"/>
            <a:ext cx="2949574" cy="497840"/>
          </a:xfrm>
          <a:custGeom>
            <a:avLst/>
            <a:gdLst/>
            <a:ahLst/>
            <a:cxnLst/>
            <a:rect l="l" t="t" r="r" b="b"/>
            <a:pathLst>
              <a:path w="2949575" h="497840">
                <a:moveTo>
                  <a:pt x="2949168" y="98107"/>
                </a:moveTo>
                <a:lnTo>
                  <a:pt x="2947632" y="41389"/>
                </a:lnTo>
                <a:lnTo>
                  <a:pt x="2936900" y="12268"/>
                </a:lnTo>
                <a:lnTo>
                  <a:pt x="2907779" y="1536"/>
                </a:lnTo>
                <a:lnTo>
                  <a:pt x="2851073" y="0"/>
                </a:lnTo>
                <a:lnTo>
                  <a:pt x="98107" y="0"/>
                </a:lnTo>
                <a:lnTo>
                  <a:pt x="41376" y="1536"/>
                </a:lnTo>
                <a:lnTo>
                  <a:pt x="12255" y="12268"/>
                </a:lnTo>
                <a:lnTo>
                  <a:pt x="1524" y="41389"/>
                </a:lnTo>
                <a:lnTo>
                  <a:pt x="0" y="98107"/>
                </a:lnTo>
                <a:lnTo>
                  <a:pt x="0" y="317207"/>
                </a:lnTo>
                <a:lnTo>
                  <a:pt x="1524" y="373938"/>
                </a:lnTo>
                <a:lnTo>
                  <a:pt x="12255" y="403059"/>
                </a:lnTo>
                <a:lnTo>
                  <a:pt x="41376" y="413791"/>
                </a:lnTo>
                <a:lnTo>
                  <a:pt x="98107" y="415315"/>
                </a:lnTo>
                <a:lnTo>
                  <a:pt x="1387576" y="415315"/>
                </a:lnTo>
                <a:lnTo>
                  <a:pt x="1469605" y="497344"/>
                </a:lnTo>
                <a:lnTo>
                  <a:pt x="1551635" y="415315"/>
                </a:lnTo>
                <a:lnTo>
                  <a:pt x="2851073" y="415315"/>
                </a:lnTo>
                <a:lnTo>
                  <a:pt x="2907779" y="413791"/>
                </a:lnTo>
                <a:lnTo>
                  <a:pt x="2936900" y="403059"/>
                </a:lnTo>
                <a:lnTo>
                  <a:pt x="2947632" y="373938"/>
                </a:lnTo>
                <a:lnTo>
                  <a:pt x="2949168" y="317207"/>
                </a:lnTo>
                <a:lnTo>
                  <a:pt x="2949168" y="98107"/>
                </a:lnTo>
                <a:close/>
              </a:path>
            </a:pathLst>
          </a:custGeom>
          <a:solidFill>
            <a:srgbClr val="811950"/>
          </a:solidFill>
        </p:spPr>
        <p:txBody>
          <a:bodyPr wrap="square" lIns="0" tIns="0" rIns="0" bIns="0" rtlCol="0"/>
          <a:lstStyle/>
          <a:p>
            <a:endParaRPr/>
          </a:p>
        </p:txBody>
      </p:sp>
      <p:sp>
        <p:nvSpPr>
          <p:cNvPr id="12" name="object 12"/>
          <p:cNvSpPr txBox="1"/>
          <p:nvPr/>
        </p:nvSpPr>
        <p:spPr>
          <a:xfrm>
            <a:off x="2749354" y="768778"/>
            <a:ext cx="2282190" cy="151965"/>
          </a:xfrm>
          <a:prstGeom prst="rect">
            <a:avLst/>
          </a:prstGeom>
        </p:spPr>
        <p:txBody>
          <a:bodyPr vert="horz" wrap="square" lIns="0" tIns="13335" rIns="0" bIns="0" rtlCol="0">
            <a:spAutoFit/>
          </a:bodyPr>
          <a:lstStyle/>
          <a:p>
            <a:pPr marL="12700">
              <a:lnSpc>
                <a:spcPct val="100000"/>
              </a:lnSpc>
              <a:spcBef>
                <a:spcPts val="105"/>
              </a:spcBef>
            </a:pPr>
            <a:r>
              <a:rPr sz="900" spc="-70" dirty="0">
                <a:solidFill>
                  <a:srgbClr val="FFFFFF"/>
                </a:solidFill>
                <a:latin typeface="Arial MT"/>
                <a:cs typeface="Arial MT"/>
              </a:rPr>
              <a:t>Adv</a:t>
            </a:r>
            <a:r>
              <a:rPr sz="900" spc="-35" dirty="0">
                <a:solidFill>
                  <a:srgbClr val="FFFFFF"/>
                </a:solidFill>
                <a:latin typeface="Arial MT"/>
                <a:cs typeface="Arial MT"/>
              </a:rPr>
              <a:t>anced/metastatic,</a:t>
            </a:r>
            <a:r>
              <a:rPr sz="900" spc="-70" dirty="0">
                <a:solidFill>
                  <a:srgbClr val="FFFFFF"/>
                </a:solidFill>
                <a:latin typeface="Arial MT"/>
                <a:cs typeface="Arial MT"/>
              </a:rPr>
              <a:t> </a:t>
            </a:r>
            <a:r>
              <a:rPr sz="900" spc="-50" dirty="0">
                <a:solidFill>
                  <a:srgbClr val="FFFFFF"/>
                </a:solidFill>
                <a:latin typeface="Arial MT"/>
                <a:cs typeface="Arial MT"/>
              </a:rPr>
              <a:t>c</a:t>
            </a:r>
            <a:r>
              <a:rPr sz="900" spc="15" dirty="0">
                <a:solidFill>
                  <a:srgbClr val="FFFFFF"/>
                </a:solidFill>
                <a:latin typeface="Arial MT"/>
                <a:cs typeface="Arial MT"/>
              </a:rPr>
              <a:t>l</a:t>
            </a:r>
            <a:r>
              <a:rPr sz="900" spc="-15" dirty="0">
                <a:solidFill>
                  <a:srgbClr val="FFFFFF"/>
                </a:solidFill>
                <a:latin typeface="Arial MT"/>
                <a:cs typeface="Arial MT"/>
              </a:rPr>
              <a:t>inically</a:t>
            </a:r>
            <a:r>
              <a:rPr sz="900" spc="-35" dirty="0">
                <a:solidFill>
                  <a:srgbClr val="FFFFFF"/>
                </a:solidFill>
                <a:latin typeface="Arial MT"/>
                <a:cs typeface="Arial MT"/>
              </a:rPr>
              <a:t> </a:t>
            </a:r>
            <a:r>
              <a:rPr sz="900" spc="-40" dirty="0">
                <a:solidFill>
                  <a:srgbClr val="FFFFFF"/>
                </a:solidFill>
                <a:latin typeface="Arial MT"/>
                <a:cs typeface="Arial MT"/>
              </a:rPr>
              <a:t>unresectable</a:t>
            </a:r>
            <a:r>
              <a:rPr sz="900" spc="-35" dirty="0">
                <a:solidFill>
                  <a:srgbClr val="FFFFFF"/>
                </a:solidFill>
                <a:latin typeface="Arial MT"/>
                <a:cs typeface="Arial MT"/>
              </a:rPr>
              <a:t> </a:t>
            </a:r>
            <a:r>
              <a:rPr sz="900" spc="-125" dirty="0">
                <a:solidFill>
                  <a:srgbClr val="FFFFFF"/>
                </a:solidFill>
                <a:latin typeface="Arial MT"/>
                <a:cs typeface="Arial MT"/>
              </a:rPr>
              <a:t>STS</a:t>
            </a:r>
            <a:endParaRPr sz="900">
              <a:latin typeface="Arial MT"/>
              <a:cs typeface="Arial MT"/>
            </a:endParaRPr>
          </a:p>
        </p:txBody>
      </p:sp>
      <p:grpSp>
        <p:nvGrpSpPr>
          <p:cNvPr id="13" name="object 13"/>
          <p:cNvGrpSpPr/>
          <p:nvPr/>
        </p:nvGrpSpPr>
        <p:grpSpPr>
          <a:xfrm>
            <a:off x="2594927" y="1122326"/>
            <a:ext cx="2284095" cy="1710055"/>
            <a:chOff x="2594927" y="1122324"/>
            <a:chExt cx="2284095" cy="1710055"/>
          </a:xfrm>
        </p:grpSpPr>
        <p:sp>
          <p:nvSpPr>
            <p:cNvPr id="14" name="object 14"/>
            <p:cNvSpPr/>
            <p:nvPr/>
          </p:nvSpPr>
          <p:spPr>
            <a:xfrm>
              <a:off x="3882136" y="1131214"/>
              <a:ext cx="0" cy="276860"/>
            </a:xfrm>
            <a:custGeom>
              <a:avLst/>
              <a:gdLst/>
              <a:ahLst/>
              <a:cxnLst/>
              <a:rect l="l" t="t" r="r" b="b"/>
              <a:pathLst>
                <a:path h="276859">
                  <a:moveTo>
                    <a:pt x="0" y="0"/>
                  </a:moveTo>
                  <a:lnTo>
                    <a:pt x="0" y="276428"/>
                  </a:lnTo>
                </a:path>
              </a:pathLst>
            </a:custGeom>
            <a:ln w="17310">
              <a:solidFill>
                <a:srgbClr val="811950"/>
              </a:solidFill>
            </a:ln>
          </p:spPr>
          <p:txBody>
            <a:bodyPr wrap="square" lIns="0" tIns="0" rIns="0" bIns="0" rtlCol="0"/>
            <a:lstStyle/>
            <a:p>
              <a:endParaRPr/>
            </a:p>
          </p:txBody>
        </p:sp>
        <p:sp>
          <p:nvSpPr>
            <p:cNvPr id="15" name="object 15"/>
            <p:cNvSpPr/>
            <p:nvPr/>
          </p:nvSpPr>
          <p:spPr>
            <a:xfrm>
              <a:off x="3825379" y="1393914"/>
              <a:ext cx="113664" cy="61594"/>
            </a:xfrm>
            <a:custGeom>
              <a:avLst/>
              <a:gdLst/>
              <a:ahLst/>
              <a:cxnLst/>
              <a:rect l="l" t="t" r="r" b="b"/>
              <a:pathLst>
                <a:path w="113664" h="61594">
                  <a:moveTo>
                    <a:pt x="113525" y="0"/>
                  </a:moveTo>
                  <a:lnTo>
                    <a:pt x="0" y="0"/>
                  </a:lnTo>
                  <a:lnTo>
                    <a:pt x="56756" y="61048"/>
                  </a:lnTo>
                  <a:lnTo>
                    <a:pt x="113525" y="0"/>
                  </a:lnTo>
                  <a:close/>
                </a:path>
              </a:pathLst>
            </a:custGeom>
            <a:solidFill>
              <a:srgbClr val="811950"/>
            </a:solidFill>
          </p:spPr>
          <p:txBody>
            <a:bodyPr wrap="square" lIns="0" tIns="0" rIns="0" bIns="0" rtlCol="0"/>
            <a:lstStyle/>
            <a:p>
              <a:endParaRPr/>
            </a:p>
          </p:txBody>
        </p:sp>
        <p:sp>
          <p:nvSpPr>
            <p:cNvPr id="16" name="object 16"/>
            <p:cNvSpPr/>
            <p:nvPr/>
          </p:nvSpPr>
          <p:spPr>
            <a:xfrm>
              <a:off x="2970860" y="1532763"/>
              <a:ext cx="1871345" cy="696595"/>
            </a:xfrm>
            <a:custGeom>
              <a:avLst/>
              <a:gdLst/>
              <a:ahLst/>
              <a:cxnLst/>
              <a:rect l="l" t="t" r="r" b="b"/>
              <a:pathLst>
                <a:path w="1871345" h="696594">
                  <a:moveTo>
                    <a:pt x="1772983" y="0"/>
                  </a:moveTo>
                  <a:lnTo>
                    <a:pt x="1006906" y="0"/>
                  </a:lnTo>
                  <a:lnTo>
                    <a:pt x="912088" y="94818"/>
                  </a:lnTo>
                  <a:lnTo>
                    <a:pt x="817270" y="0"/>
                  </a:lnTo>
                  <a:lnTo>
                    <a:pt x="98094" y="0"/>
                  </a:lnTo>
                  <a:lnTo>
                    <a:pt x="41383" y="1532"/>
                  </a:lnTo>
                  <a:lnTo>
                    <a:pt x="12261" y="12263"/>
                  </a:lnTo>
                  <a:lnTo>
                    <a:pt x="1532" y="41389"/>
                  </a:lnTo>
                  <a:lnTo>
                    <a:pt x="0" y="98107"/>
                  </a:lnTo>
                  <a:lnTo>
                    <a:pt x="0" y="598449"/>
                  </a:lnTo>
                  <a:lnTo>
                    <a:pt x="1532" y="655167"/>
                  </a:lnTo>
                  <a:lnTo>
                    <a:pt x="12261" y="684293"/>
                  </a:lnTo>
                  <a:lnTo>
                    <a:pt x="41383" y="695023"/>
                  </a:lnTo>
                  <a:lnTo>
                    <a:pt x="98094" y="696556"/>
                  </a:lnTo>
                  <a:lnTo>
                    <a:pt x="1772983" y="696556"/>
                  </a:lnTo>
                  <a:lnTo>
                    <a:pt x="1829709" y="695023"/>
                  </a:lnTo>
                  <a:lnTo>
                    <a:pt x="1858838" y="684293"/>
                  </a:lnTo>
                  <a:lnTo>
                    <a:pt x="1869570" y="655167"/>
                  </a:lnTo>
                  <a:lnTo>
                    <a:pt x="1871103" y="598449"/>
                  </a:lnTo>
                  <a:lnTo>
                    <a:pt x="1871103" y="98107"/>
                  </a:lnTo>
                  <a:lnTo>
                    <a:pt x="1869570" y="41389"/>
                  </a:lnTo>
                  <a:lnTo>
                    <a:pt x="1858838" y="12263"/>
                  </a:lnTo>
                  <a:lnTo>
                    <a:pt x="1829709" y="1532"/>
                  </a:lnTo>
                  <a:lnTo>
                    <a:pt x="1772983" y="0"/>
                  </a:lnTo>
                  <a:close/>
                </a:path>
              </a:pathLst>
            </a:custGeom>
            <a:solidFill>
              <a:srgbClr val="4D80AB"/>
            </a:solidFill>
          </p:spPr>
          <p:txBody>
            <a:bodyPr wrap="square" lIns="0" tIns="0" rIns="0" bIns="0" rtlCol="0"/>
            <a:lstStyle/>
            <a:p>
              <a:endParaRPr/>
            </a:p>
          </p:txBody>
        </p:sp>
        <p:sp>
          <p:nvSpPr>
            <p:cNvPr id="17" name="object 17"/>
            <p:cNvSpPr/>
            <p:nvPr/>
          </p:nvSpPr>
          <p:spPr>
            <a:xfrm>
              <a:off x="2943453" y="1506995"/>
              <a:ext cx="1926589" cy="748665"/>
            </a:xfrm>
            <a:custGeom>
              <a:avLst/>
              <a:gdLst/>
              <a:ahLst/>
              <a:cxnLst/>
              <a:rect l="l" t="t" r="r" b="b"/>
              <a:pathLst>
                <a:path w="1926589" h="748664">
                  <a:moveTo>
                    <a:pt x="1926450" y="624992"/>
                  </a:moveTo>
                  <a:lnTo>
                    <a:pt x="1926450" y="123101"/>
                  </a:lnTo>
                  <a:lnTo>
                    <a:pt x="1925330" y="109825"/>
                  </a:lnTo>
                  <a:lnTo>
                    <a:pt x="1918165" y="79237"/>
                  </a:lnTo>
                  <a:lnTo>
                    <a:pt x="1899248" y="42976"/>
                  </a:lnTo>
                  <a:lnTo>
                    <a:pt x="1862874" y="12684"/>
                  </a:lnTo>
                  <a:lnTo>
                    <a:pt x="1803336" y="0"/>
                  </a:lnTo>
                  <a:lnTo>
                    <a:pt x="1023315" y="0"/>
                  </a:lnTo>
                  <a:lnTo>
                    <a:pt x="1020775" y="2539"/>
                  </a:lnTo>
                  <a:lnTo>
                    <a:pt x="1000450" y="22858"/>
                  </a:lnTo>
                  <a:lnTo>
                    <a:pt x="980128" y="43179"/>
                  </a:lnTo>
                  <a:lnTo>
                    <a:pt x="959806" y="63501"/>
                  </a:lnTo>
                  <a:lnTo>
                    <a:pt x="939482" y="83819"/>
                  </a:lnTo>
                  <a:lnTo>
                    <a:pt x="898853" y="43179"/>
                  </a:lnTo>
                  <a:lnTo>
                    <a:pt x="858215" y="2539"/>
                  </a:lnTo>
                  <a:lnTo>
                    <a:pt x="855675" y="0"/>
                  </a:lnTo>
                  <a:lnTo>
                    <a:pt x="123101" y="0"/>
                  </a:lnTo>
                  <a:lnTo>
                    <a:pt x="79237" y="8284"/>
                  </a:lnTo>
                  <a:lnTo>
                    <a:pt x="42976" y="27198"/>
                  </a:lnTo>
                  <a:lnTo>
                    <a:pt x="12684" y="63569"/>
                  </a:lnTo>
                  <a:lnTo>
                    <a:pt x="0" y="123101"/>
                  </a:lnTo>
                  <a:lnTo>
                    <a:pt x="0" y="624992"/>
                  </a:lnTo>
                  <a:lnTo>
                    <a:pt x="8280" y="668860"/>
                  </a:lnTo>
                  <a:lnTo>
                    <a:pt x="27193" y="705124"/>
                  </a:lnTo>
                  <a:lnTo>
                    <a:pt x="63564" y="735420"/>
                  </a:lnTo>
                  <a:lnTo>
                    <a:pt x="123101" y="748106"/>
                  </a:lnTo>
                  <a:lnTo>
                    <a:pt x="1803336" y="748106"/>
                  </a:lnTo>
                  <a:lnTo>
                    <a:pt x="1816618" y="746985"/>
                  </a:lnTo>
                  <a:lnTo>
                    <a:pt x="1847210" y="739820"/>
                  </a:lnTo>
                  <a:lnTo>
                    <a:pt x="1883472" y="720904"/>
                  </a:lnTo>
                  <a:lnTo>
                    <a:pt x="1913765" y="684530"/>
                  </a:lnTo>
                  <a:lnTo>
                    <a:pt x="1926450" y="624992"/>
                  </a:lnTo>
                  <a:close/>
                </a:path>
              </a:pathLst>
            </a:custGeom>
            <a:ln w="17310">
              <a:solidFill>
                <a:srgbClr val="09522A"/>
              </a:solidFill>
            </a:ln>
          </p:spPr>
          <p:txBody>
            <a:bodyPr wrap="square" lIns="0" tIns="0" rIns="0" bIns="0" rtlCol="0"/>
            <a:lstStyle/>
            <a:p>
              <a:endParaRPr/>
            </a:p>
          </p:txBody>
        </p:sp>
        <p:sp>
          <p:nvSpPr>
            <p:cNvPr id="18" name="object 18"/>
            <p:cNvSpPr/>
            <p:nvPr/>
          </p:nvSpPr>
          <p:spPr>
            <a:xfrm>
              <a:off x="2603817" y="2534793"/>
              <a:ext cx="0" cy="288925"/>
            </a:xfrm>
            <a:custGeom>
              <a:avLst/>
              <a:gdLst/>
              <a:ahLst/>
              <a:cxnLst/>
              <a:rect l="l" t="t" r="r" b="b"/>
              <a:pathLst>
                <a:path h="288925">
                  <a:moveTo>
                    <a:pt x="0" y="0"/>
                  </a:moveTo>
                  <a:lnTo>
                    <a:pt x="0" y="288353"/>
                  </a:lnTo>
                </a:path>
              </a:pathLst>
            </a:custGeom>
            <a:ln w="17310">
              <a:solidFill>
                <a:srgbClr val="09522A"/>
              </a:solidFill>
            </a:ln>
          </p:spPr>
          <p:txBody>
            <a:bodyPr wrap="square" lIns="0" tIns="0" rIns="0" bIns="0" rtlCol="0"/>
            <a:lstStyle/>
            <a:p>
              <a:endParaRPr/>
            </a:p>
          </p:txBody>
        </p:sp>
      </p:grpSp>
      <p:sp>
        <p:nvSpPr>
          <p:cNvPr id="19" name="object 19"/>
          <p:cNvSpPr txBox="1"/>
          <p:nvPr/>
        </p:nvSpPr>
        <p:spPr>
          <a:xfrm>
            <a:off x="3180356" y="1702420"/>
            <a:ext cx="1433195" cy="382156"/>
          </a:xfrm>
          <a:prstGeom prst="rect">
            <a:avLst/>
          </a:prstGeom>
        </p:spPr>
        <p:txBody>
          <a:bodyPr vert="horz" wrap="square" lIns="0" tIns="35560" rIns="0" bIns="0" rtlCol="0">
            <a:spAutoFit/>
          </a:bodyPr>
          <a:lstStyle/>
          <a:p>
            <a:pPr marL="12700" marR="5080" indent="328930">
              <a:lnSpc>
                <a:spcPts val="910"/>
              </a:lnSpc>
              <a:spcBef>
                <a:spcPts val="280"/>
              </a:spcBef>
            </a:pPr>
            <a:r>
              <a:rPr sz="900" spc="-60" dirty="0">
                <a:solidFill>
                  <a:srgbClr val="FFFFFF"/>
                </a:solidFill>
                <a:latin typeface="Arial MT"/>
                <a:cs typeface="Arial MT"/>
              </a:rPr>
              <a:t>Doxorubicin</a:t>
            </a:r>
            <a:r>
              <a:rPr sz="900" spc="-35" dirty="0">
                <a:solidFill>
                  <a:srgbClr val="FFFFFF"/>
                </a:solidFill>
                <a:latin typeface="Arial MT"/>
                <a:cs typeface="Arial MT"/>
              </a:rPr>
              <a:t> </a:t>
            </a:r>
            <a:r>
              <a:rPr sz="900" spc="-30" dirty="0">
                <a:solidFill>
                  <a:srgbClr val="FFFFFF"/>
                </a:solidFill>
                <a:latin typeface="Arial MT"/>
                <a:cs typeface="Arial MT"/>
              </a:rPr>
              <a:t>[I,</a:t>
            </a:r>
            <a:r>
              <a:rPr sz="900" spc="-100" dirty="0">
                <a:solidFill>
                  <a:srgbClr val="FFFFFF"/>
                </a:solidFill>
                <a:latin typeface="Arial MT"/>
                <a:cs typeface="Arial MT"/>
              </a:rPr>
              <a:t> </a:t>
            </a:r>
            <a:r>
              <a:rPr sz="900" spc="-55" dirty="0">
                <a:solidFill>
                  <a:srgbClr val="FFFFFF"/>
                </a:solidFill>
                <a:latin typeface="Arial MT"/>
                <a:cs typeface="Arial MT"/>
              </a:rPr>
              <a:t>A]  </a:t>
            </a:r>
            <a:r>
              <a:rPr sz="900" spc="-60" dirty="0">
                <a:solidFill>
                  <a:srgbClr val="FFFFFF"/>
                </a:solidFill>
                <a:latin typeface="Arial MT"/>
                <a:cs typeface="Arial MT"/>
              </a:rPr>
              <a:t>Doxorubicin</a:t>
            </a:r>
            <a:r>
              <a:rPr sz="900" spc="-35" dirty="0">
                <a:solidFill>
                  <a:srgbClr val="FFFFFF"/>
                </a:solidFill>
                <a:latin typeface="Arial MT"/>
                <a:cs typeface="Arial MT"/>
              </a:rPr>
              <a:t> </a:t>
            </a:r>
            <a:r>
              <a:rPr sz="900" spc="15" dirty="0">
                <a:solidFill>
                  <a:srgbClr val="FFFFFF"/>
                </a:solidFill>
                <a:latin typeface="Arial MT"/>
                <a:cs typeface="Arial MT"/>
              </a:rPr>
              <a:t>+</a:t>
            </a:r>
            <a:r>
              <a:rPr sz="900" spc="-35" dirty="0">
                <a:solidFill>
                  <a:srgbClr val="FFFFFF"/>
                </a:solidFill>
                <a:latin typeface="Arial MT"/>
                <a:cs typeface="Arial MT"/>
              </a:rPr>
              <a:t> </a:t>
            </a:r>
            <a:r>
              <a:rPr sz="900" spc="-45" dirty="0">
                <a:solidFill>
                  <a:srgbClr val="FFFFFF"/>
                </a:solidFill>
                <a:latin typeface="Arial MT"/>
                <a:cs typeface="Arial MT"/>
              </a:rPr>
              <a:t>ifosfamide</a:t>
            </a:r>
            <a:r>
              <a:rPr sz="900" spc="-35" dirty="0">
                <a:solidFill>
                  <a:srgbClr val="FFFFFF"/>
                </a:solidFill>
                <a:latin typeface="Arial MT"/>
                <a:cs typeface="Arial MT"/>
              </a:rPr>
              <a:t> </a:t>
            </a:r>
            <a:r>
              <a:rPr sz="900" spc="-30" dirty="0">
                <a:solidFill>
                  <a:srgbClr val="FFFFFF"/>
                </a:solidFill>
                <a:latin typeface="Arial MT"/>
                <a:cs typeface="Arial MT"/>
              </a:rPr>
              <a:t>[I,</a:t>
            </a:r>
            <a:r>
              <a:rPr sz="900" spc="-70" dirty="0">
                <a:solidFill>
                  <a:srgbClr val="FFFFFF"/>
                </a:solidFill>
                <a:latin typeface="Arial MT"/>
                <a:cs typeface="Arial MT"/>
              </a:rPr>
              <a:t> </a:t>
            </a:r>
            <a:r>
              <a:rPr sz="900" spc="-45" dirty="0">
                <a:solidFill>
                  <a:srgbClr val="FFFFFF"/>
                </a:solidFill>
                <a:latin typeface="Arial MT"/>
                <a:cs typeface="Arial MT"/>
              </a:rPr>
              <a:t>B]  </a:t>
            </a:r>
            <a:r>
              <a:rPr sz="900" spc="-60" dirty="0">
                <a:solidFill>
                  <a:srgbClr val="FFFFFF"/>
                </a:solidFill>
                <a:latin typeface="Arial MT"/>
                <a:cs typeface="Arial MT"/>
              </a:rPr>
              <a:t>Doxorubicin</a:t>
            </a:r>
            <a:r>
              <a:rPr sz="900" spc="-35" dirty="0">
                <a:solidFill>
                  <a:srgbClr val="FFFFFF"/>
                </a:solidFill>
                <a:latin typeface="Arial MT"/>
                <a:cs typeface="Arial MT"/>
              </a:rPr>
              <a:t> </a:t>
            </a:r>
            <a:r>
              <a:rPr sz="900" spc="15" dirty="0">
                <a:solidFill>
                  <a:srgbClr val="FFFFFF"/>
                </a:solidFill>
                <a:latin typeface="Arial MT"/>
                <a:cs typeface="Arial MT"/>
              </a:rPr>
              <a:t>+</a:t>
            </a:r>
            <a:r>
              <a:rPr sz="900" spc="-35" dirty="0">
                <a:solidFill>
                  <a:srgbClr val="FFFFFF"/>
                </a:solidFill>
                <a:latin typeface="Arial MT"/>
                <a:cs typeface="Arial MT"/>
              </a:rPr>
              <a:t> </a:t>
            </a:r>
            <a:r>
              <a:rPr sz="900" spc="-55" dirty="0">
                <a:solidFill>
                  <a:srgbClr val="FFFFFF"/>
                </a:solidFill>
                <a:latin typeface="Arial MT"/>
                <a:cs typeface="Arial MT"/>
              </a:rPr>
              <a:t>olaratumab</a:t>
            </a:r>
            <a:r>
              <a:rPr sz="900" spc="-35" dirty="0">
                <a:solidFill>
                  <a:srgbClr val="FFFFFF"/>
                </a:solidFill>
                <a:latin typeface="Arial MT"/>
                <a:cs typeface="Arial MT"/>
              </a:rPr>
              <a:t> [II,</a:t>
            </a:r>
            <a:r>
              <a:rPr sz="900" spc="-75" dirty="0">
                <a:solidFill>
                  <a:srgbClr val="FFFFFF"/>
                </a:solidFill>
                <a:latin typeface="Arial MT"/>
                <a:cs typeface="Arial MT"/>
              </a:rPr>
              <a:t> </a:t>
            </a:r>
            <a:r>
              <a:rPr sz="900" spc="-90" dirty="0">
                <a:solidFill>
                  <a:srgbClr val="FFFFFF"/>
                </a:solidFill>
                <a:latin typeface="Arial MT"/>
                <a:cs typeface="Arial MT"/>
              </a:rPr>
              <a:t>C]</a:t>
            </a:r>
            <a:endParaRPr sz="900">
              <a:latin typeface="Arial MT"/>
              <a:cs typeface="Arial MT"/>
            </a:endParaRPr>
          </a:p>
        </p:txBody>
      </p:sp>
      <p:grpSp>
        <p:nvGrpSpPr>
          <p:cNvPr id="20" name="object 20"/>
          <p:cNvGrpSpPr/>
          <p:nvPr/>
        </p:nvGrpSpPr>
        <p:grpSpPr>
          <a:xfrm>
            <a:off x="2603830" y="2263483"/>
            <a:ext cx="2581911" cy="560070"/>
            <a:chOff x="2603830" y="2263483"/>
            <a:chExt cx="2581910" cy="560070"/>
          </a:xfrm>
        </p:grpSpPr>
        <p:sp>
          <p:nvSpPr>
            <p:cNvPr id="21" name="object 21"/>
            <p:cNvSpPr/>
            <p:nvPr/>
          </p:nvSpPr>
          <p:spPr>
            <a:xfrm>
              <a:off x="5176837" y="2534793"/>
              <a:ext cx="0" cy="288925"/>
            </a:xfrm>
            <a:custGeom>
              <a:avLst/>
              <a:gdLst/>
              <a:ahLst/>
              <a:cxnLst/>
              <a:rect l="l" t="t" r="r" b="b"/>
              <a:pathLst>
                <a:path h="288925">
                  <a:moveTo>
                    <a:pt x="0" y="0"/>
                  </a:moveTo>
                  <a:lnTo>
                    <a:pt x="0" y="288353"/>
                  </a:lnTo>
                </a:path>
              </a:pathLst>
            </a:custGeom>
            <a:ln w="17310">
              <a:solidFill>
                <a:srgbClr val="09522A"/>
              </a:solidFill>
            </a:ln>
          </p:spPr>
          <p:txBody>
            <a:bodyPr wrap="square" lIns="0" tIns="0" rIns="0" bIns="0" rtlCol="0"/>
            <a:lstStyle/>
            <a:p>
              <a:endParaRPr/>
            </a:p>
          </p:txBody>
        </p:sp>
        <p:sp>
          <p:nvSpPr>
            <p:cNvPr id="22" name="object 22"/>
            <p:cNvSpPr/>
            <p:nvPr/>
          </p:nvSpPr>
          <p:spPr>
            <a:xfrm>
              <a:off x="2603830" y="2543454"/>
              <a:ext cx="2573020" cy="0"/>
            </a:xfrm>
            <a:custGeom>
              <a:avLst/>
              <a:gdLst/>
              <a:ahLst/>
              <a:cxnLst/>
              <a:rect l="l" t="t" r="r" b="b"/>
              <a:pathLst>
                <a:path w="2573020">
                  <a:moveTo>
                    <a:pt x="0" y="0"/>
                  </a:moveTo>
                  <a:lnTo>
                    <a:pt x="2573007" y="0"/>
                  </a:lnTo>
                </a:path>
              </a:pathLst>
            </a:custGeom>
            <a:ln w="17310">
              <a:solidFill>
                <a:srgbClr val="09522A"/>
              </a:solidFill>
            </a:ln>
          </p:spPr>
          <p:txBody>
            <a:bodyPr wrap="square" lIns="0" tIns="0" rIns="0" bIns="0" rtlCol="0"/>
            <a:lstStyle/>
            <a:p>
              <a:endParaRPr/>
            </a:p>
          </p:txBody>
        </p:sp>
        <p:sp>
          <p:nvSpPr>
            <p:cNvPr id="23" name="object 23"/>
            <p:cNvSpPr/>
            <p:nvPr/>
          </p:nvSpPr>
          <p:spPr>
            <a:xfrm>
              <a:off x="3890340" y="2263483"/>
              <a:ext cx="0" cy="271780"/>
            </a:xfrm>
            <a:custGeom>
              <a:avLst/>
              <a:gdLst/>
              <a:ahLst/>
              <a:cxnLst/>
              <a:rect l="l" t="t" r="r" b="b"/>
              <a:pathLst>
                <a:path h="271780">
                  <a:moveTo>
                    <a:pt x="0" y="0"/>
                  </a:moveTo>
                  <a:lnTo>
                    <a:pt x="0" y="271310"/>
                  </a:lnTo>
                </a:path>
              </a:pathLst>
            </a:custGeom>
            <a:ln w="17310">
              <a:solidFill>
                <a:srgbClr val="09522A"/>
              </a:solidFill>
            </a:ln>
          </p:spPr>
          <p:txBody>
            <a:bodyPr wrap="square" lIns="0" tIns="0" rIns="0" bIns="0" rtlCol="0"/>
            <a:lstStyle/>
            <a:p>
              <a:endParaRPr/>
            </a:p>
          </p:txBody>
        </p:sp>
      </p:grpSp>
      <p:grpSp>
        <p:nvGrpSpPr>
          <p:cNvPr id="24" name="object 24"/>
          <p:cNvGrpSpPr/>
          <p:nvPr/>
        </p:nvGrpSpPr>
        <p:grpSpPr>
          <a:xfrm>
            <a:off x="4458144" y="3148992"/>
            <a:ext cx="1486535" cy="1043305"/>
            <a:chOff x="4458144" y="3148990"/>
            <a:chExt cx="1486535" cy="1043305"/>
          </a:xfrm>
        </p:grpSpPr>
        <p:sp>
          <p:nvSpPr>
            <p:cNvPr id="25" name="object 25"/>
            <p:cNvSpPr/>
            <p:nvPr/>
          </p:nvSpPr>
          <p:spPr>
            <a:xfrm>
              <a:off x="5176837" y="3157880"/>
              <a:ext cx="0" cy="516890"/>
            </a:xfrm>
            <a:custGeom>
              <a:avLst/>
              <a:gdLst/>
              <a:ahLst/>
              <a:cxnLst/>
              <a:rect l="l" t="t" r="r" b="b"/>
              <a:pathLst>
                <a:path h="516889">
                  <a:moveTo>
                    <a:pt x="0" y="0"/>
                  </a:moveTo>
                  <a:lnTo>
                    <a:pt x="0" y="516788"/>
                  </a:lnTo>
                </a:path>
              </a:pathLst>
            </a:custGeom>
            <a:ln w="17310">
              <a:solidFill>
                <a:srgbClr val="09522A"/>
              </a:solidFill>
            </a:ln>
          </p:spPr>
          <p:txBody>
            <a:bodyPr wrap="square" lIns="0" tIns="0" rIns="0" bIns="0" rtlCol="0"/>
            <a:lstStyle/>
            <a:p>
              <a:endParaRPr/>
            </a:p>
          </p:txBody>
        </p:sp>
        <p:sp>
          <p:nvSpPr>
            <p:cNvPr id="26" name="object 26"/>
            <p:cNvSpPr/>
            <p:nvPr/>
          </p:nvSpPr>
          <p:spPr>
            <a:xfrm>
              <a:off x="5120081" y="3660927"/>
              <a:ext cx="113664" cy="61594"/>
            </a:xfrm>
            <a:custGeom>
              <a:avLst/>
              <a:gdLst/>
              <a:ahLst/>
              <a:cxnLst/>
              <a:rect l="l" t="t" r="r" b="b"/>
              <a:pathLst>
                <a:path w="113664" h="61595">
                  <a:moveTo>
                    <a:pt x="113499" y="0"/>
                  </a:moveTo>
                  <a:lnTo>
                    <a:pt x="0" y="0"/>
                  </a:lnTo>
                  <a:lnTo>
                    <a:pt x="56756" y="61048"/>
                  </a:lnTo>
                  <a:lnTo>
                    <a:pt x="113499" y="0"/>
                  </a:lnTo>
                  <a:close/>
                </a:path>
              </a:pathLst>
            </a:custGeom>
            <a:solidFill>
              <a:srgbClr val="09522A"/>
            </a:solidFill>
          </p:spPr>
          <p:txBody>
            <a:bodyPr wrap="square" lIns="0" tIns="0" rIns="0" bIns="0" rtlCol="0"/>
            <a:lstStyle/>
            <a:p>
              <a:endParaRPr/>
            </a:p>
          </p:txBody>
        </p:sp>
        <p:sp>
          <p:nvSpPr>
            <p:cNvPr id="27" name="object 27"/>
            <p:cNvSpPr/>
            <p:nvPr/>
          </p:nvSpPr>
          <p:spPr>
            <a:xfrm>
              <a:off x="4494441" y="3787584"/>
              <a:ext cx="1413510" cy="369570"/>
            </a:xfrm>
            <a:custGeom>
              <a:avLst/>
              <a:gdLst/>
              <a:ahLst/>
              <a:cxnLst/>
              <a:rect l="l" t="t" r="r" b="b"/>
              <a:pathLst>
                <a:path w="1413510" h="369570">
                  <a:moveTo>
                    <a:pt x="1315161" y="0"/>
                  </a:moveTo>
                  <a:lnTo>
                    <a:pt x="777989" y="0"/>
                  </a:lnTo>
                  <a:lnTo>
                    <a:pt x="683171" y="94818"/>
                  </a:lnTo>
                  <a:lnTo>
                    <a:pt x="588365" y="0"/>
                  </a:lnTo>
                  <a:lnTo>
                    <a:pt x="98120" y="0"/>
                  </a:lnTo>
                  <a:lnTo>
                    <a:pt x="41394" y="1533"/>
                  </a:lnTo>
                  <a:lnTo>
                    <a:pt x="12265" y="12265"/>
                  </a:lnTo>
                  <a:lnTo>
                    <a:pt x="1533" y="41394"/>
                  </a:lnTo>
                  <a:lnTo>
                    <a:pt x="0" y="98120"/>
                  </a:lnTo>
                  <a:lnTo>
                    <a:pt x="0" y="271424"/>
                  </a:lnTo>
                  <a:lnTo>
                    <a:pt x="1533" y="328142"/>
                  </a:lnTo>
                  <a:lnTo>
                    <a:pt x="12265" y="357268"/>
                  </a:lnTo>
                  <a:lnTo>
                    <a:pt x="41394" y="367998"/>
                  </a:lnTo>
                  <a:lnTo>
                    <a:pt x="98120" y="369531"/>
                  </a:lnTo>
                  <a:lnTo>
                    <a:pt x="1315161" y="369531"/>
                  </a:lnTo>
                  <a:lnTo>
                    <a:pt x="1371886" y="367998"/>
                  </a:lnTo>
                  <a:lnTo>
                    <a:pt x="1401016" y="357268"/>
                  </a:lnTo>
                  <a:lnTo>
                    <a:pt x="1411748" y="328142"/>
                  </a:lnTo>
                  <a:lnTo>
                    <a:pt x="1413281" y="271424"/>
                  </a:lnTo>
                  <a:lnTo>
                    <a:pt x="1413281" y="98120"/>
                  </a:lnTo>
                  <a:lnTo>
                    <a:pt x="1411748" y="41394"/>
                  </a:lnTo>
                  <a:lnTo>
                    <a:pt x="1401016" y="12265"/>
                  </a:lnTo>
                  <a:lnTo>
                    <a:pt x="1371886" y="1533"/>
                  </a:lnTo>
                  <a:lnTo>
                    <a:pt x="1315161" y="0"/>
                  </a:lnTo>
                  <a:close/>
                </a:path>
              </a:pathLst>
            </a:custGeom>
            <a:solidFill>
              <a:srgbClr val="4D80AB"/>
            </a:solidFill>
          </p:spPr>
          <p:txBody>
            <a:bodyPr wrap="square" lIns="0" tIns="0" rIns="0" bIns="0" rtlCol="0"/>
            <a:lstStyle/>
            <a:p>
              <a:endParaRPr/>
            </a:p>
          </p:txBody>
        </p:sp>
        <p:sp>
          <p:nvSpPr>
            <p:cNvPr id="28" name="object 28"/>
            <p:cNvSpPr/>
            <p:nvPr/>
          </p:nvSpPr>
          <p:spPr>
            <a:xfrm>
              <a:off x="4467034" y="3761816"/>
              <a:ext cx="1468755" cy="421640"/>
            </a:xfrm>
            <a:custGeom>
              <a:avLst/>
              <a:gdLst/>
              <a:ahLst/>
              <a:cxnLst/>
              <a:rect l="l" t="t" r="r" b="b"/>
              <a:pathLst>
                <a:path w="1468754" h="421639">
                  <a:moveTo>
                    <a:pt x="1468640" y="297967"/>
                  </a:moveTo>
                  <a:lnTo>
                    <a:pt x="1468640" y="123101"/>
                  </a:lnTo>
                  <a:lnTo>
                    <a:pt x="1467519" y="109825"/>
                  </a:lnTo>
                  <a:lnTo>
                    <a:pt x="1460350" y="79237"/>
                  </a:lnTo>
                  <a:lnTo>
                    <a:pt x="1441430" y="42976"/>
                  </a:lnTo>
                  <a:lnTo>
                    <a:pt x="1405053" y="12684"/>
                  </a:lnTo>
                  <a:lnTo>
                    <a:pt x="1345514" y="0"/>
                  </a:lnTo>
                  <a:lnTo>
                    <a:pt x="794410" y="0"/>
                  </a:lnTo>
                  <a:lnTo>
                    <a:pt x="791883" y="2527"/>
                  </a:lnTo>
                  <a:lnTo>
                    <a:pt x="771556" y="22851"/>
                  </a:lnTo>
                  <a:lnTo>
                    <a:pt x="751230" y="43172"/>
                  </a:lnTo>
                  <a:lnTo>
                    <a:pt x="730904" y="63490"/>
                  </a:lnTo>
                  <a:lnTo>
                    <a:pt x="710577" y="83807"/>
                  </a:lnTo>
                  <a:lnTo>
                    <a:pt x="690255" y="63490"/>
                  </a:lnTo>
                  <a:lnTo>
                    <a:pt x="669937" y="43172"/>
                  </a:lnTo>
                  <a:lnTo>
                    <a:pt x="649620" y="22851"/>
                  </a:lnTo>
                  <a:lnTo>
                    <a:pt x="629297" y="2527"/>
                  </a:lnTo>
                  <a:lnTo>
                    <a:pt x="626770" y="0"/>
                  </a:lnTo>
                  <a:lnTo>
                    <a:pt x="123101" y="0"/>
                  </a:lnTo>
                  <a:lnTo>
                    <a:pt x="79242" y="8284"/>
                  </a:lnTo>
                  <a:lnTo>
                    <a:pt x="42980" y="27198"/>
                  </a:lnTo>
                  <a:lnTo>
                    <a:pt x="12685" y="63569"/>
                  </a:lnTo>
                  <a:lnTo>
                    <a:pt x="0" y="123101"/>
                  </a:lnTo>
                  <a:lnTo>
                    <a:pt x="0" y="297967"/>
                  </a:lnTo>
                  <a:lnTo>
                    <a:pt x="8284" y="341835"/>
                  </a:lnTo>
                  <a:lnTo>
                    <a:pt x="27198" y="378099"/>
                  </a:lnTo>
                  <a:lnTo>
                    <a:pt x="63569" y="408395"/>
                  </a:lnTo>
                  <a:lnTo>
                    <a:pt x="123101" y="421081"/>
                  </a:lnTo>
                  <a:lnTo>
                    <a:pt x="1345514" y="421081"/>
                  </a:lnTo>
                  <a:lnTo>
                    <a:pt x="1358797" y="419960"/>
                  </a:lnTo>
                  <a:lnTo>
                    <a:pt x="1389392" y="412795"/>
                  </a:lnTo>
                  <a:lnTo>
                    <a:pt x="1425658" y="393879"/>
                  </a:lnTo>
                  <a:lnTo>
                    <a:pt x="1455955" y="357505"/>
                  </a:lnTo>
                  <a:lnTo>
                    <a:pt x="1468640" y="297967"/>
                  </a:lnTo>
                  <a:close/>
                </a:path>
              </a:pathLst>
            </a:custGeom>
            <a:ln w="17310">
              <a:solidFill>
                <a:srgbClr val="09522A"/>
              </a:solidFill>
            </a:ln>
          </p:spPr>
          <p:txBody>
            <a:bodyPr wrap="square" lIns="0" tIns="0" rIns="0" bIns="0" rtlCol="0"/>
            <a:lstStyle/>
            <a:p>
              <a:endParaRPr/>
            </a:p>
          </p:txBody>
        </p:sp>
      </p:grpSp>
      <p:sp>
        <p:nvSpPr>
          <p:cNvPr id="29" name="object 29"/>
          <p:cNvSpPr txBox="1"/>
          <p:nvPr/>
        </p:nvSpPr>
        <p:spPr>
          <a:xfrm>
            <a:off x="2452195" y="2903663"/>
            <a:ext cx="303529" cy="151965"/>
          </a:xfrm>
          <a:prstGeom prst="rect">
            <a:avLst/>
          </a:prstGeom>
        </p:spPr>
        <p:txBody>
          <a:bodyPr vert="horz" wrap="square" lIns="0" tIns="13335" rIns="0" bIns="0" rtlCol="0">
            <a:spAutoFit/>
          </a:bodyPr>
          <a:lstStyle/>
          <a:p>
            <a:pPr marL="12700">
              <a:lnSpc>
                <a:spcPct val="100000"/>
              </a:lnSpc>
              <a:spcBef>
                <a:spcPts val="105"/>
              </a:spcBef>
            </a:pPr>
            <a:r>
              <a:rPr sz="900" spc="-114" dirty="0">
                <a:solidFill>
                  <a:srgbClr val="09522A"/>
                </a:solidFill>
                <a:latin typeface="Arial MT"/>
                <a:cs typeface="Arial MT"/>
              </a:rPr>
              <a:t>PR/SD</a:t>
            </a:r>
            <a:endParaRPr sz="900">
              <a:latin typeface="Arial MT"/>
              <a:cs typeface="Arial MT"/>
            </a:endParaRPr>
          </a:p>
        </p:txBody>
      </p:sp>
      <p:sp>
        <p:nvSpPr>
          <p:cNvPr id="30" name="object 30"/>
          <p:cNvSpPr txBox="1"/>
          <p:nvPr/>
        </p:nvSpPr>
        <p:spPr>
          <a:xfrm>
            <a:off x="4951574" y="2903663"/>
            <a:ext cx="450851" cy="151965"/>
          </a:xfrm>
          <a:prstGeom prst="rect">
            <a:avLst/>
          </a:prstGeom>
        </p:spPr>
        <p:txBody>
          <a:bodyPr vert="horz" wrap="square" lIns="0" tIns="13335" rIns="0" bIns="0" rtlCol="0">
            <a:spAutoFit/>
          </a:bodyPr>
          <a:lstStyle/>
          <a:p>
            <a:pPr marL="12700">
              <a:lnSpc>
                <a:spcPct val="100000"/>
              </a:lnSpc>
              <a:spcBef>
                <a:spcPts val="105"/>
              </a:spcBef>
            </a:pPr>
            <a:r>
              <a:rPr sz="900" spc="-105" dirty="0">
                <a:solidFill>
                  <a:srgbClr val="09522A"/>
                </a:solidFill>
                <a:latin typeface="Arial MT"/>
                <a:cs typeface="Arial MT"/>
              </a:rPr>
              <a:t>No</a:t>
            </a:r>
            <a:r>
              <a:rPr sz="900" spc="-35" dirty="0">
                <a:solidFill>
                  <a:srgbClr val="09522A"/>
                </a:solidFill>
                <a:latin typeface="Arial MT"/>
                <a:cs typeface="Arial MT"/>
              </a:rPr>
              <a:t> </a:t>
            </a:r>
            <a:r>
              <a:rPr sz="900" spc="-114" dirty="0">
                <a:solidFill>
                  <a:srgbClr val="09522A"/>
                </a:solidFill>
                <a:latin typeface="Arial MT"/>
                <a:cs typeface="Arial MT"/>
              </a:rPr>
              <a:t>PR/SD</a:t>
            </a:r>
            <a:endParaRPr sz="900">
              <a:latin typeface="Arial MT"/>
              <a:cs typeface="Arial MT"/>
            </a:endParaRPr>
          </a:p>
        </p:txBody>
      </p:sp>
      <p:sp>
        <p:nvSpPr>
          <p:cNvPr id="31" name="object 31"/>
          <p:cNvSpPr txBox="1"/>
          <p:nvPr/>
        </p:nvSpPr>
        <p:spPr>
          <a:xfrm>
            <a:off x="2093212" y="3758453"/>
            <a:ext cx="1037590" cy="411009"/>
          </a:xfrm>
          <a:prstGeom prst="rect">
            <a:avLst/>
          </a:prstGeom>
        </p:spPr>
        <p:txBody>
          <a:bodyPr vert="horz" wrap="square" lIns="0" tIns="26034" rIns="0" bIns="0" rtlCol="0">
            <a:spAutoFit/>
          </a:bodyPr>
          <a:lstStyle/>
          <a:p>
            <a:pPr marL="38100" marR="30480" algn="ctr">
              <a:lnSpc>
                <a:spcPts val="1000"/>
              </a:lnSpc>
              <a:spcBef>
                <a:spcPts val="204"/>
              </a:spcBef>
            </a:pPr>
            <a:r>
              <a:rPr sz="900" spc="-70" dirty="0">
                <a:solidFill>
                  <a:srgbClr val="FFFFFF"/>
                </a:solidFill>
                <a:latin typeface="Arial MT"/>
                <a:cs typeface="Arial MT"/>
              </a:rPr>
              <a:t>Continue</a:t>
            </a:r>
            <a:r>
              <a:rPr sz="900" spc="-35" dirty="0">
                <a:solidFill>
                  <a:srgbClr val="FFFFFF"/>
                </a:solidFill>
                <a:latin typeface="Arial MT"/>
                <a:cs typeface="Arial MT"/>
              </a:rPr>
              <a:t> </a:t>
            </a:r>
            <a:r>
              <a:rPr sz="900" spc="-25" dirty="0">
                <a:solidFill>
                  <a:srgbClr val="FFFFFF"/>
                </a:solidFill>
                <a:latin typeface="Arial MT"/>
                <a:cs typeface="Arial MT"/>
              </a:rPr>
              <a:t>until</a:t>
            </a:r>
            <a:r>
              <a:rPr sz="900" spc="-35" dirty="0">
                <a:solidFill>
                  <a:srgbClr val="FFFFFF"/>
                </a:solidFill>
                <a:latin typeface="Arial MT"/>
                <a:cs typeface="Arial MT"/>
              </a:rPr>
              <a:t> </a:t>
            </a:r>
            <a:r>
              <a:rPr sz="900" spc="-140" dirty="0">
                <a:solidFill>
                  <a:srgbClr val="FFFFFF"/>
                </a:solidFill>
                <a:latin typeface="Arial MT"/>
                <a:cs typeface="Arial MT"/>
              </a:rPr>
              <a:t>P</a:t>
            </a:r>
            <a:r>
              <a:rPr sz="900" spc="-195" dirty="0">
                <a:solidFill>
                  <a:srgbClr val="FFFFFF"/>
                </a:solidFill>
                <a:latin typeface="Arial MT"/>
                <a:cs typeface="Arial MT"/>
              </a:rPr>
              <a:t>D</a:t>
            </a:r>
            <a:r>
              <a:rPr sz="900" spc="-35" dirty="0">
                <a:solidFill>
                  <a:srgbClr val="FFFFFF"/>
                </a:solidFill>
                <a:latin typeface="Arial MT"/>
                <a:cs typeface="Arial MT"/>
              </a:rPr>
              <a:t>,  </a:t>
            </a:r>
            <a:r>
              <a:rPr sz="900" spc="-60" dirty="0">
                <a:solidFill>
                  <a:srgbClr val="FFFFFF"/>
                </a:solidFill>
                <a:latin typeface="Arial MT"/>
                <a:cs typeface="Arial MT"/>
              </a:rPr>
              <a:t>unacceptable</a:t>
            </a:r>
            <a:r>
              <a:rPr sz="900" spc="-35" dirty="0">
                <a:solidFill>
                  <a:srgbClr val="FFFFFF"/>
                </a:solidFill>
                <a:latin typeface="Arial MT"/>
                <a:cs typeface="Arial MT"/>
              </a:rPr>
              <a:t> </a:t>
            </a:r>
            <a:r>
              <a:rPr sz="900" spc="-30" dirty="0">
                <a:solidFill>
                  <a:srgbClr val="FFFFFF"/>
                </a:solidFill>
                <a:latin typeface="Arial MT"/>
                <a:cs typeface="Arial MT"/>
              </a:rPr>
              <a:t>toxicit</a:t>
            </a:r>
            <a:r>
              <a:rPr sz="900" spc="-110" dirty="0">
                <a:solidFill>
                  <a:srgbClr val="FFFFFF"/>
                </a:solidFill>
                <a:latin typeface="Arial MT"/>
                <a:cs typeface="Arial MT"/>
              </a:rPr>
              <a:t>y</a:t>
            </a:r>
            <a:r>
              <a:rPr sz="900" spc="-35" dirty="0">
                <a:solidFill>
                  <a:srgbClr val="FFFFFF"/>
                </a:solidFill>
                <a:latin typeface="Arial MT"/>
                <a:cs typeface="Arial MT"/>
              </a:rPr>
              <a:t>,  </a:t>
            </a:r>
            <a:r>
              <a:rPr sz="900" spc="-65" dirty="0">
                <a:solidFill>
                  <a:srgbClr val="FFFFFF"/>
                </a:solidFill>
                <a:latin typeface="Arial MT"/>
                <a:cs typeface="Arial MT"/>
              </a:rPr>
              <a:t>maximum</a:t>
            </a:r>
            <a:r>
              <a:rPr sz="900" spc="-35" dirty="0">
                <a:solidFill>
                  <a:srgbClr val="FFFFFF"/>
                </a:solidFill>
                <a:latin typeface="Arial MT"/>
                <a:cs typeface="Arial MT"/>
              </a:rPr>
              <a:t> </a:t>
            </a:r>
            <a:r>
              <a:rPr sz="900" spc="-75" dirty="0">
                <a:solidFill>
                  <a:srgbClr val="FFFFFF"/>
                </a:solidFill>
                <a:latin typeface="Arial MT"/>
                <a:cs typeface="Arial MT"/>
              </a:rPr>
              <a:t>dos</a:t>
            </a:r>
            <a:r>
              <a:rPr sz="900" spc="-80" dirty="0">
                <a:solidFill>
                  <a:srgbClr val="FFFFFF"/>
                </a:solidFill>
                <a:latin typeface="Arial MT"/>
                <a:cs typeface="Arial MT"/>
              </a:rPr>
              <a:t>e</a:t>
            </a:r>
            <a:r>
              <a:rPr sz="750" spc="-52" baseline="44444" dirty="0">
                <a:solidFill>
                  <a:srgbClr val="FFFFFF"/>
                </a:solidFill>
                <a:latin typeface="Arial MT"/>
                <a:cs typeface="Arial MT"/>
              </a:rPr>
              <a:t>a</a:t>
            </a:r>
            <a:endParaRPr sz="750" baseline="44444">
              <a:latin typeface="Arial MT"/>
              <a:cs typeface="Arial MT"/>
            </a:endParaRPr>
          </a:p>
        </p:txBody>
      </p:sp>
      <p:sp>
        <p:nvSpPr>
          <p:cNvPr id="32" name="object 32"/>
          <p:cNvSpPr txBox="1"/>
          <p:nvPr/>
        </p:nvSpPr>
        <p:spPr>
          <a:xfrm>
            <a:off x="4633683" y="3890576"/>
            <a:ext cx="1111250" cy="151965"/>
          </a:xfrm>
          <a:prstGeom prst="rect">
            <a:avLst/>
          </a:prstGeom>
        </p:spPr>
        <p:txBody>
          <a:bodyPr vert="horz" wrap="square" lIns="0" tIns="13335" rIns="0" bIns="0" rtlCol="0">
            <a:spAutoFit/>
          </a:bodyPr>
          <a:lstStyle/>
          <a:p>
            <a:pPr marL="12700">
              <a:lnSpc>
                <a:spcPct val="100000"/>
              </a:lnSpc>
              <a:spcBef>
                <a:spcPts val="105"/>
              </a:spcBef>
            </a:pPr>
            <a:r>
              <a:rPr sz="900" spc="-50" dirty="0">
                <a:solidFill>
                  <a:srgbClr val="FFFFFF"/>
                </a:solidFill>
                <a:latin typeface="Arial MT"/>
                <a:cs typeface="Arial MT"/>
              </a:rPr>
              <a:t>Histology-driven</a:t>
            </a:r>
            <a:r>
              <a:rPr sz="900" spc="-35" dirty="0">
                <a:solidFill>
                  <a:srgbClr val="FFFFFF"/>
                </a:solidFill>
                <a:latin typeface="Arial MT"/>
                <a:cs typeface="Arial MT"/>
              </a:rPr>
              <a:t> </a:t>
            </a:r>
            <a:r>
              <a:rPr sz="900" spc="-50" dirty="0">
                <a:solidFill>
                  <a:srgbClr val="FFFFFF"/>
                </a:solidFill>
                <a:latin typeface="Arial MT"/>
                <a:cs typeface="Arial MT"/>
              </a:rPr>
              <a:t>thera</a:t>
            </a:r>
            <a:r>
              <a:rPr sz="900" spc="-75" dirty="0">
                <a:solidFill>
                  <a:srgbClr val="FFFFFF"/>
                </a:solidFill>
                <a:latin typeface="Arial MT"/>
                <a:cs typeface="Arial MT"/>
              </a:rPr>
              <a:t>p</a:t>
            </a:r>
            <a:r>
              <a:rPr sz="900" spc="-65" dirty="0">
                <a:solidFill>
                  <a:srgbClr val="FFFFFF"/>
                </a:solidFill>
                <a:latin typeface="Arial MT"/>
                <a:cs typeface="Arial MT"/>
              </a:rPr>
              <a:t>y</a:t>
            </a:r>
            <a:endParaRPr sz="900">
              <a:latin typeface="Arial MT"/>
              <a:cs typeface="Arial MT"/>
            </a:endParaRPr>
          </a:p>
        </p:txBody>
      </p:sp>
      <p:sp>
        <p:nvSpPr>
          <p:cNvPr id="33" name="object 33"/>
          <p:cNvSpPr/>
          <p:nvPr/>
        </p:nvSpPr>
        <p:spPr>
          <a:xfrm>
            <a:off x="4144532" y="3960597"/>
            <a:ext cx="328295" cy="0"/>
          </a:xfrm>
          <a:custGeom>
            <a:avLst/>
            <a:gdLst/>
            <a:ahLst/>
            <a:cxnLst/>
            <a:rect l="l" t="t" r="r" b="b"/>
            <a:pathLst>
              <a:path w="328295">
                <a:moveTo>
                  <a:pt x="0" y="0"/>
                </a:moveTo>
                <a:lnTo>
                  <a:pt x="327888" y="0"/>
                </a:lnTo>
              </a:path>
            </a:pathLst>
          </a:custGeom>
          <a:ln w="17310">
            <a:solidFill>
              <a:srgbClr val="09522A"/>
            </a:solidFill>
          </a:ln>
        </p:spPr>
        <p:txBody>
          <a:bodyPr wrap="square" lIns="0" tIns="0" rIns="0" bIns="0" rtlCol="0"/>
          <a:lstStyle/>
          <a:p>
            <a:endParaRPr/>
          </a:p>
        </p:txBody>
      </p:sp>
      <p:grpSp>
        <p:nvGrpSpPr>
          <p:cNvPr id="34" name="object 34"/>
          <p:cNvGrpSpPr/>
          <p:nvPr/>
        </p:nvGrpSpPr>
        <p:grpSpPr>
          <a:xfrm>
            <a:off x="3368295" y="3903840"/>
            <a:ext cx="297815" cy="113664"/>
            <a:chOff x="3368294" y="3903840"/>
            <a:chExt cx="297815" cy="113664"/>
          </a:xfrm>
        </p:grpSpPr>
        <p:sp>
          <p:nvSpPr>
            <p:cNvPr id="35" name="object 35"/>
            <p:cNvSpPr/>
            <p:nvPr/>
          </p:nvSpPr>
          <p:spPr>
            <a:xfrm>
              <a:off x="3415601" y="3960597"/>
              <a:ext cx="250190" cy="0"/>
            </a:xfrm>
            <a:custGeom>
              <a:avLst/>
              <a:gdLst/>
              <a:ahLst/>
              <a:cxnLst/>
              <a:rect l="l" t="t" r="r" b="b"/>
              <a:pathLst>
                <a:path w="250189">
                  <a:moveTo>
                    <a:pt x="0" y="0"/>
                  </a:moveTo>
                  <a:lnTo>
                    <a:pt x="249910" y="0"/>
                  </a:lnTo>
                </a:path>
              </a:pathLst>
            </a:custGeom>
            <a:ln w="17310">
              <a:solidFill>
                <a:srgbClr val="09522A"/>
              </a:solidFill>
            </a:ln>
          </p:spPr>
          <p:txBody>
            <a:bodyPr wrap="square" lIns="0" tIns="0" rIns="0" bIns="0" rtlCol="0"/>
            <a:lstStyle/>
            <a:p>
              <a:endParaRPr/>
            </a:p>
          </p:txBody>
        </p:sp>
        <p:sp>
          <p:nvSpPr>
            <p:cNvPr id="36" name="object 36"/>
            <p:cNvSpPr/>
            <p:nvPr/>
          </p:nvSpPr>
          <p:spPr>
            <a:xfrm>
              <a:off x="3368294" y="3903840"/>
              <a:ext cx="61594" cy="113664"/>
            </a:xfrm>
            <a:custGeom>
              <a:avLst/>
              <a:gdLst/>
              <a:ahLst/>
              <a:cxnLst/>
              <a:rect l="l" t="t" r="r" b="b"/>
              <a:pathLst>
                <a:path w="61595" h="113664">
                  <a:moveTo>
                    <a:pt x="61036" y="0"/>
                  </a:moveTo>
                  <a:lnTo>
                    <a:pt x="0" y="56756"/>
                  </a:lnTo>
                  <a:lnTo>
                    <a:pt x="61036" y="113512"/>
                  </a:lnTo>
                  <a:lnTo>
                    <a:pt x="61036" y="0"/>
                  </a:lnTo>
                  <a:close/>
                </a:path>
              </a:pathLst>
            </a:custGeom>
            <a:solidFill>
              <a:srgbClr val="09522A"/>
            </a:solidFill>
          </p:spPr>
          <p:txBody>
            <a:bodyPr wrap="square" lIns="0" tIns="0" rIns="0" bIns="0" rtlCol="0"/>
            <a:lstStyle/>
            <a:p>
              <a:endParaRPr/>
            </a:p>
          </p:txBody>
        </p:sp>
      </p:grpSp>
      <p:sp>
        <p:nvSpPr>
          <p:cNvPr id="37" name="object 37"/>
          <p:cNvSpPr txBox="1"/>
          <p:nvPr/>
        </p:nvSpPr>
        <p:spPr>
          <a:xfrm>
            <a:off x="3753387" y="3873723"/>
            <a:ext cx="303529" cy="151965"/>
          </a:xfrm>
          <a:prstGeom prst="rect">
            <a:avLst/>
          </a:prstGeom>
        </p:spPr>
        <p:txBody>
          <a:bodyPr vert="horz" wrap="square" lIns="0" tIns="13335" rIns="0" bIns="0" rtlCol="0">
            <a:spAutoFit/>
          </a:bodyPr>
          <a:lstStyle/>
          <a:p>
            <a:pPr marL="12700">
              <a:lnSpc>
                <a:spcPct val="100000"/>
              </a:lnSpc>
              <a:spcBef>
                <a:spcPts val="105"/>
              </a:spcBef>
            </a:pPr>
            <a:r>
              <a:rPr sz="900" spc="-114" dirty="0">
                <a:solidFill>
                  <a:srgbClr val="09522A"/>
                </a:solidFill>
                <a:latin typeface="Arial MT"/>
                <a:cs typeface="Arial MT"/>
              </a:rPr>
              <a:t>PR/SD</a:t>
            </a:r>
            <a:endParaRPr sz="900">
              <a:latin typeface="Arial MT"/>
              <a:cs typeface="Arial MT"/>
            </a:endParaRPr>
          </a:p>
        </p:txBody>
      </p:sp>
      <p:sp>
        <p:nvSpPr>
          <p:cNvPr id="38" name="object 38"/>
          <p:cNvSpPr txBox="1"/>
          <p:nvPr/>
        </p:nvSpPr>
        <p:spPr>
          <a:xfrm>
            <a:off x="689815" y="4408280"/>
            <a:ext cx="5085715" cy="433837"/>
          </a:xfrm>
          <a:prstGeom prst="rect">
            <a:avLst/>
          </a:prstGeom>
        </p:spPr>
        <p:txBody>
          <a:bodyPr vert="horz" wrap="square" lIns="0" tIns="12700" rIns="0" bIns="0" rtlCol="0">
            <a:spAutoFit/>
          </a:bodyPr>
          <a:lstStyle/>
          <a:p>
            <a:pPr marL="38100">
              <a:lnSpc>
                <a:spcPct val="100000"/>
              </a:lnSpc>
              <a:spcBef>
                <a:spcPts val="100"/>
              </a:spcBef>
            </a:pPr>
            <a:r>
              <a:rPr sz="900" spc="20" dirty="0">
                <a:solidFill>
                  <a:srgbClr val="231F20"/>
                </a:solidFill>
                <a:latin typeface="Tahoma"/>
                <a:cs typeface="Tahoma"/>
              </a:rPr>
              <a:t>Figure</a:t>
            </a:r>
            <a:r>
              <a:rPr sz="900" spc="-55" dirty="0">
                <a:solidFill>
                  <a:srgbClr val="231F20"/>
                </a:solidFill>
                <a:latin typeface="Tahoma"/>
                <a:cs typeface="Tahoma"/>
              </a:rPr>
              <a:t> </a:t>
            </a:r>
            <a:r>
              <a:rPr sz="900" spc="-40" dirty="0">
                <a:solidFill>
                  <a:srgbClr val="231F20"/>
                </a:solidFill>
                <a:latin typeface="Tahoma"/>
                <a:cs typeface="Tahoma"/>
              </a:rPr>
              <a:t>4.</a:t>
            </a:r>
            <a:r>
              <a:rPr sz="900" spc="-60" dirty="0">
                <a:solidFill>
                  <a:srgbClr val="231F20"/>
                </a:solidFill>
                <a:latin typeface="Tahoma"/>
                <a:cs typeface="Tahoma"/>
              </a:rPr>
              <a:t> </a:t>
            </a:r>
            <a:r>
              <a:rPr sz="900" spc="-45" dirty="0">
                <a:solidFill>
                  <a:srgbClr val="231F20"/>
                </a:solidFill>
                <a:latin typeface="Arial MT"/>
                <a:cs typeface="Arial MT"/>
              </a:rPr>
              <a:t>Management</a:t>
            </a:r>
            <a:r>
              <a:rPr sz="900" spc="-30" dirty="0">
                <a:solidFill>
                  <a:srgbClr val="231F20"/>
                </a:solidFill>
                <a:latin typeface="Arial MT"/>
                <a:cs typeface="Arial MT"/>
              </a:rPr>
              <a:t> </a:t>
            </a:r>
            <a:r>
              <a:rPr sz="900" spc="-20" dirty="0">
                <a:solidFill>
                  <a:srgbClr val="231F20"/>
                </a:solidFill>
                <a:latin typeface="Arial MT"/>
                <a:cs typeface="Arial MT"/>
              </a:rPr>
              <a:t>of</a:t>
            </a:r>
            <a:r>
              <a:rPr sz="900" spc="-30" dirty="0">
                <a:solidFill>
                  <a:srgbClr val="231F20"/>
                </a:solidFill>
                <a:latin typeface="Arial MT"/>
                <a:cs typeface="Arial MT"/>
              </a:rPr>
              <a:t> </a:t>
            </a:r>
            <a:r>
              <a:rPr sz="900" spc="-45" dirty="0">
                <a:solidFill>
                  <a:srgbClr val="231F20"/>
                </a:solidFill>
                <a:latin typeface="Arial MT"/>
                <a:cs typeface="Arial MT"/>
              </a:rPr>
              <a:t>advanced/metastatic,</a:t>
            </a:r>
            <a:r>
              <a:rPr sz="900" spc="-20" dirty="0">
                <a:solidFill>
                  <a:srgbClr val="231F20"/>
                </a:solidFill>
                <a:latin typeface="Arial MT"/>
                <a:cs typeface="Arial MT"/>
              </a:rPr>
              <a:t> </a:t>
            </a:r>
            <a:r>
              <a:rPr sz="900" spc="-40" dirty="0">
                <a:solidFill>
                  <a:srgbClr val="231F20"/>
                </a:solidFill>
                <a:latin typeface="Arial MT"/>
                <a:cs typeface="Arial MT"/>
              </a:rPr>
              <a:t>clinically</a:t>
            </a:r>
            <a:r>
              <a:rPr sz="900" spc="-25" dirty="0">
                <a:solidFill>
                  <a:srgbClr val="231F20"/>
                </a:solidFill>
                <a:latin typeface="Arial MT"/>
                <a:cs typeface="Arial MT"/>
              </a:rPr>
              <a:t> </a:t>
            </a:r>
            <a:r>
              <a:rPr sz="900" spc="-50" dirty="0">
                <a:solidFill>
                  <a:srgbClr val="231F20"/>
                </a:solidFill>
                <a:latin typeface="Arial MT"/>
                <a:cs typeface="Arial MT"/>
              </a:rPr>
              <a:t>unresectable</a:t>
            </a:r>
            <a:r>
              <a:rPr sz="900" spc="-25" dirty="0">
                <a:solidFill>
                  <a:srgbClr val="231F20"/>
                </a:solidFill>
                <a:latin typeface="Arial MT"/>
                <a:cs typeface="Arial MT"/>
              </a:rPr>
              <a:t> </a:t>
            </a:r>
            <a:r>
              <a:rPr sz="900" spc="-155" dirty="0">
                <a:solidFill>
                  <a:srgbClr val="231F20"/>
                </a:solidFill>
                <a:latin typeface="Arial MT"/>
                <a:cs typeface="Arial MT"/>
              </a:rPr>
              <a:t>STS.</a:t>
            </a:r>
            <a:endParaRPr sz="900">
              <a:latin typeface="Arial MT"/>
              <a:cs typeface="Arial MT"/>
            </a:endParaRPr>
          </a:p>
          <a:p>
            <a:pPr marL="38100" marR="30480">
              <a:lnSpc>
                <a:spcPct val="101800"/>
              </a:lnSpc>
            </a:pPr>
            <a:r>
              <a:rPr sz="900" spc="-75" baseline="37037" dirty="0">
                <a:solidFill>
                  <a:srgbClr val="231F20"/>
                </a:solidFill>
                <a:latin typeface="Arial MT"/>
                <a:cs typeface="Arial MT"/>
              </a:rPr>
              <a:t>a</a:t>
            </a:r>
            <a:r>
              <a:rPr sz="900" spc="-50" dirty="0">
                <a:solidFill>
                  <a:srgbClr val="231F20"/>
                </a:solidFill>
                <a:latin typeface="Arial MT"/>
                <a:cs typeface="Arial MT"/>
              </a:rPr>
              <a:t>Olaratumab</a:t>
            </a:r>
            <a:r>
              <a:rPr sz="900" spc="-20" dirty="0">
                <a:solidFill>
                  <a:srgbClr val="231F20"/>
                </a:solidFill>
                <a:latin typeface="Arial MT"/>
                <a:cs typeface="Arial MT"/>
              </a:rPr>
              <a:t> </a:t>
            </a:r>
            <a:r>
              <a:rPr sz="900" spc="-35" dirty="0">
                <a:solidFill>
                  <a:srgbClr val="231F20"/>
                </a:solidFill>
                <a:latin typeface="Arial MT"/>
                <a:cs typeface="Arial MT"/>
              </a:rPr>
              <a:t>(if</a:t>
            </a:r>
            <a:r>
              <a:rPr sz="900" spc="-20" dirty="0">
                <a:solidFill>
                  <a:srgbClr val="231F20"/>
                </a:solidFill>
                <a:latin typeface="Arial MT"/>
                <a:cs typeface="Arial MT"/>
              </a:rPr>
              <a:t> </a:t>
            </a:r>
            <a:r>
              <a:rPr sz="900" spc="-65" dirty="0">
                <a:solidFill>
                  <a:srgbClr val="231F20"/>
                </a:solidFill>
                <a:latin typeface="Arial MT"/>
                <a:cs typeface="Arial MT"/>
              </a:rPr>
              <a:t>used)</a:t>
            </a:r>
            <a:r>
              <a:rPr sz="900" spc="-20" dirty="0">
                <a:solidFill>
                  <a:srgbClr val="231F20"/>
                </a:solidFill>
                <a:latin typeface="Arial MT"/>
                <a:cs typeface="Arial MT"/>
              </a:rPr>
              <a:t> </a:t>
            </a:r>
            <a:r>
              <a:rPr sz="900" spc="-5" dirty="0">
                <a:solidFill>
                  <a:srgbClr val="231F20"/>
                </a:solidFill>
                <a:latin typeface="Arial MT"/>
                <a:cs typeface="Arial MT"/>
              </a:rPr>
              <a:t>to</a:t>
            </a:r>
            <a:r>
              <a:rPr sz="900" spc="-25" dirty="0">
                <a:solidFill>
                  <a:srgbClr val="231F20"/>
                </a:solidFill>
                <a:latin typeface="Arial MT"/>
                <a:cs typeface="Arial MT"/>
              </a:rPr>
              <a:t> </a:t>
            </a:r>
            <a:r>
              <a:rPr sz="900" spc="-45" dirty="0">
                <a:solidFill>
                  <a:srgbClr val="231F20"/>
                </a:solidFill>
                <a:latin typeface="Arial MT"/>
                <a:cs typeface="Arial MT"/>
              </a:rPr>
              <a:t>be</a:t>
            </a:r>
            <a:r>
              <a:rPr sz="900" spc="-20" dirty="0">
                <a:solidFill>
                  <a:srgbClr val="231F20"/>
                </a:solidFill>
                <a:latin typeface="Arial MT"/>
                <a:cs typeface="Arial MT"/>
              </a:rPr>
              <a:t> </a:t>
            </a:r>
            <a:r>
              <a:rPr sz="900" spc="-35" dirty="0">
                <a:solidFill>
                  <a:srgbClr val="231F20"/>
                </a:solidFill>
                <a:latin typeface="Arial MT"/>
                <a:cs typeface="Arial MT"/>
              </a:rPr>
              <a:t>maintained</a:t>
            </a:r>
            <a:r>
              <a:rPr sz="900" spc="-20" dirty="0">
                <a:solidFill>
                  <a:srgbClr val="231F20"/>
                </a:solidFill>
                <a:latin typeface="Arial MT"/>
                <a:cs typeface="Arial MT"/>
              </a:rPr>
              <a:t> </a:t>
            </a:r>
            <a:r>
              <a:rPr sz="900" spc="-114" dirty="0">
                <a:solidFill>
                  <a:srgbClr val="231F20"/>
                </a:solidFill>
                <a:latin typeface="Arial MT"/>
                <a:cs typeface="Arial MT"/>
              </a:rPr>
              <a:t>as</a:t>
            </a:r>
            <a:r>
              <a:rPr sz="900" spc="-20" dirty="0">
                <a:solidFill>
                  <a:srgbClr val="231F20"/>
                </a:solidFill>
                <a:latin typeface="Arial MT"/>
                <a:cs typeface="Arial MT"/>
              </a:rPr>
              <a:t> </a:t>
            </a:r>
            <a:r>
              <a:rPr sz="900" spc="-45" dirty="0">
                <a:solidFill>
                  <a:srgbClr val="231F20"/>
                </a:solidFill>
                <a:latin typeface="Arial MT"/>
                <a:cs typeface="Arial MT"/>
              </a:rPr>
              <a:t>single</a:t>
            </a:r>
            <a:r>
              <a:rPr sz="900" spc="-20" dirty="0">
                <a:solidFill>
                  <a:srgbClr val="231F20"/>
                </a:solidFill>
                <a:latin typeface="Arial MT"/>
                <a:cs typeface="Arial MT"/>
              </a:rPr>
              <a:t> </a:t>
            </a:r>
            <a:r>
              <a:rPr sz="900" spc="-40" dirty="0">
                <a:solidFill>
                  <a:srgbClr val="231F20"/>
                </a:solidFill>
                <a:latin typeface="Arial MT"/>
                <a:cs typeface="Arial MT"/>
              </a:rPr>
              <a:t>agent</a:t>
            </a:r>
            <a:r>
              <a:rPr sz="900" spc="-20" dirty="0">
                <a:solidFill>
                  <a:srgbClr val="231F20"/>
                </a:solidFill>
                <a:latin typeface="Arial MT"/>
                <a:cs typeface="Arial MT"/>
              </a:rPr>
              <a:t> </a:t>
            </a:r>
            <a:r>
              <a:rPr sz="900" spc="-40" dirty="0">
                <a:solidFill>
                  <a:srgbClr val="231F20"/>
                </a:solidFill>
                <a:latin typeface="Arial MT"/>
                <a:cs typeface="Arial MT"/>
              </a:rPr>
              <a:t>after</a:t>
            </a:r>
            <a:r>
              <a:rPr sz="900" spc="-10" dirty="0">
                <a:solidFill>
                  <a:srgbClr val="231F20"/>
                </a:solidFill>
                <a:latin typeface="Arial MT"/>
                <a:cs typeface="Arial MT"/>
              </a:rPr>
              <a:t> </a:t>
            </a:r>
            <a:r>
              <a:rPr sz="900" spc="-45" dirty="0">
                <a:solidFill>
                  <a:srgbClr val="231F20"/>
                </a:solidFill>
                <a:latin typeface="Arial MT"/>
                <a:cs typeface="Arial MT"/>
              </a:rPr>
              <a:t>reaching</a:t>
            </a:r>
            <a:r>
              <a:rPr sz="900" spc="-25" dirty="0">
                <a:solidFill>
                  <a:srgbClr val="231F20"/>
                </a:solidFill>
                <a:latin typeface="Arial MT"/>
                <a:cs typeface="Arial MT"/>
              </a:rPr>
              <a:t> the</a:t>
            </a:r>
            <a:r>
              <a:rPr sz="900" spc="-15" dirty="0">
                <a:solidFill>
                  <a:srgbClr val="231F20"/>
                </a:solidFill>
                <a:latin typeface="Arial MT"/>
                <a:cs typeface="Arial MT"/>
              </a:rPr>
              <a:t> </a:t>
            </a:r>
            <a:r>
              <a:rPr sz="900" spc="-30" dirty="0">
                <a:solidFill>
                  <a:srgbClr val="231F20"/>
                </a:solidFill>
                <a:latin typeface="Arial MT"/>
                <a:cs typeface="Arial MT"/>
              </a:rPr>
              <a:t>dose-limiting</a:t>
            </a:r>
            <a:r>
              <a:rPr sz="900" spc="-20" dirty="0">
                <a:solidFill>
                  <a:srgbClr val="231F20"/>
                </a:solidFill>
                <a:latin typeface="Arial MT"/>
                <a:cs typeface="Arial MT"/>
              </a:rPr>
              <a:t> </a:t>
            </a:r>
            <a:r>
              <a:rPr sz="900" spc="-25" dirty="0">
                <a:solidFill>
                  <a:srgbClr val="231F20"/>
                </a:solidFill>
                <a:latin typeface="Arial MT"/>
                <a:cs typeface="Arial MT"/>
              </a:rPr>
              <a:t>toxicity</a:t>
            </a:r>
            <a:r>
              <a:rPr sz="900" spc="-15" dirty="0">
                <a:solidFill>
                  <a:srgbClr val="231F20"/>
                </a:solidFill>
                <a:latin typeface="Arial MT"/>
                <a:cs typeface="Arial MT"/>
              </a:rPr>
              <a:t> </a:t>
            </a:r>
            <a:r>
              <a:rPr sz="900" spc="-20" dirty="0">
                <a:solidFill>
                  <a:srgbClr val="231F20"/>
                </a:solidFill>
                <a:latin typeface="Arial MT"/>
                <a:cs typeface="Arial MT"/>
              </a:rPr>
              <a:t>of </a:t>
            </a:r>
            <a:r>
              <a:rPr sz="900" spc="-35" dirty="0">
                <a:solidFill>
                  <a:srgbClr val="231F20"/>
                </a:solidFill>
                <a:latin typeface="Arial MT"/>
                <a:cs typeface="Arial MT"/>
              </a:rPr>
              <a:t>doxorubicin. </a:t>
            </a:r>
            <a:r>
              <a:rPr sz="900" spc="-235" dirty="0">
                <a:solidFill>
                  <a:srgbClr val="231F20"/>
                </a:solidFill>
                <a:latin typeface="Arial MT"/>
                <a:cs typeface="Arial MT"/>
              </a:rPr>
              <a:t> </a:t>
            </a:r>
            <a:r>
              <a:rPr sz="900" spc="-110" dirty="0">
                <a:solidFill>
                  <a:srgbClr val="231F20"/>
                </a:solidFill>
                <a:latin typeface="Arial MT"/>
                <a:cs typeface="Arial MT"/>
              </a:rPr>
              <a:t>PD,</a:t>
            </a:r>
            <a:r>
              <a:rPr sz="900" spc="-25" dirty="0">
                <a:solidFill>
                  <a:srgbClr val="231F20"/>
                </a:solidFill>
                <a:latin typeface="Arial MT"/>
                <a:cs typeface="Arial MT"/>
              </a:rPr>
              <a:t> </a:t>
            </a:r>
            <a:r>
              <a:rPr sz="900" spc="-55" dirty="0">
                <a:solidFill>
                  <a:srgbClr val="231F20"/>
                </a:solidFill>
                <a:latin typeface="Arial MT"/>
                <a:cs typeface="Arial MT"/>
              </a:rPr>
              <a:t>progressive</a:t>
            </a:r>
            <a:r>
              <a:rPr sz="900" spc="-25" dirty="0">
                <a:solidFill>
                  <a:srgbClr val="231F20"/>
                </a:solidFill>
                <a:latin typeface="Arial MT"/>
                <a:cs typeface="Arial MT"/>
              </a:rPr>
              <a:t> </a:t>
            </a:r>
            <a:r>
              <a:rPr sz="900" spc="-80" dirty="0">
                <a:solidFill>
                  <a:srgbClr val="231F20"/>
                </a:solidFill>
                <a:latin typeface="Arial MT"/>
                <a:cs typeface="Arial MT"/>
              </a:rPr>
              <a:t>disease;</a:t>
            </a:r>
            <a:r>
              <a:rPr sz="900" spc="-20" dirty="0">
                <a:solidFill>
                  <a:srgbClr val="231F20"/>
                </a:solidFill>
                <a:latin typeface="Arial MT"/>
                <a:cs typeface="Arial MT"/>
              </a:rPr>
              <a:t> </a:t>
            </a:r>
            <a:r>
              <a:rPr sz="900" spc="-155" dirty="0">
                <a:solidFill>
                  <a:srgbClr val="231F20"/>
                </a:solidFill>
                <a:latin typeface="Arial MT"/>
                <a:cs typeface="Arial MT"/>
              </a:rPr>
              <a:t>PR,</a:t>
            </a:r>
            <a:r>
              <a:rPr sz="900" spc="-110" dirty="0">
                <a:solidFill>
                  <a:srgbClr val="231F20"/>
                </a:solidFill>
                <a:latin typeface="Arial MT"/>
                <a:cs typeface="Arial MT"/>
              </a:rPr>
              <a:t> </a:t>
            </a:r>
            <a:r>
              <a:rPr sz="900" spc="-40" dirty="0">
                <a:solidFill>
                  <a:srgbClr val="231F20"/>
                </a:solidFill>
                <a:latin typeface="Arial MT"/>
                <a:cs typeface="Arial MT"/>
              </a:rPr>
              <a:t>partial</a:t>
            </a:r>
            <a:r>
              <a:rPr sz="900" spc="-25" dirty="0">
                <a:solidFill>
                  <a:srgbClr val="231F20"/>
                </a:solidFill>
                <a:latin typeface="Arial MT"/>
                <a:cs typeface="Arial MT"/>
              </a:rPr>
              <a:t> </a:t>
            </a:r>
            <a:r>
              <a:rPr sz="900" spc="-65" dirty="0">
                <a:solidFill>
                  <a:srgbClr val="231F20"/>
                </a:solidFill>
                <a:latin typeface="Arial MT"/>
                <a:cs typeface="Arial MT"/>
              </a:rPr>
              <a:t>response;</a:t>
            </a:r>
            <a:r>
              <a:rPr sz="900" spc="-30" dirty="0">
                <a:solidFill>
                  <a:srgbClr val="231F20"/>
                </a:solidFill>
                <a:latin typeface="Arial MT"/>
                <a:cs typeface="Arial MT"/>
              </a:rPr>
              <a:t> </a:t>
            </a:r>
            <a:r>
              <a:rPr sz="900" spc="-120" dirty="0">
                <a:solidFill>
                  <a:srgbClr val="231F20"/>
                </a:solidFill>
                <a:latin typeface="Arial MT"/>
                <a:cs typeface="Arial MT"/>
              </a:rPr>
              <a:t>SD,</a:t>
            </a:r>
            <a:r>
              <a:rPr sz="900" spc="-25" dirty="0">
                <a:solidFill>
                  <a:srgbClr val="231F20"/>
                </a:solidFill>
                <a:latin typeface="Arial MT"/>
                <a:cs typeface="Arial MT"/>
              </a:rPr>
              <a:t> </a:t>
            </a:r>
            <a:r>
              <a:rPr sz="900" spc="-50" dirty="0">
                <a:solidFill>
                  <a:srgbClr val="231F20"/>
                </a:solidFill>
                <a:latin typeface="Arial MT"/>
                <a:cs typeface="Arial MT"/>
              </a:rPr>
              <a:t>stable</a:t>
            </a:r>
            <a:r>
              <a:rPr sz="900" spc="-25" dirty="0">
                <a:solidFill>
                  <a:srgbClr val="231F20"/>
                </a:solidFill>
                <a:latin typeface="Arial MT"/>
                <a:cs typeface="Arial MT"/>
              </a:rPr>
              <a:t> </a:t>
            </a:r>
            <a:r>
              <a:rPr sz="900" spc="-80" dirty="0">
                <a:solidFill>
                  <a:srgbClr val="231F20"/>
                </a:solidFill>
                <a:latin typeface="Arial MT"/>
                <a:cs typeface="Arial MT"/>
              </a:rPr>
              <a:t>disease;</a:t>
            </a:r>
            <a:r>
              <a:rPr sz="900" spc="-20" dirty="0">
                <a:solidFill>
                  <a:srgbClr val="231F20"/>
                </a:solidFill>
                <a:latin typeface="Arial MT"/>
                <a:cs typeface="Arial MT"/>
              </a:rPr>
              <a:t> </a:t>
            </a:r>
            <a:r>
              <a:rPr sz="900" spc="-155" dirty="0">
                <a:solidFill>
                  <a:srgbClr val="231F20"/>
                </a:solidFill>
                <a:latin typeface="Arial MT"/>
                <a:cs typeface="Arial MT"/>
              </a:rPr>
              <a:t>STS,</a:t>
            </a:r>
            <a:r>
              <a:rPr sz="900" spc="-120" dirty="0">
                <a:solidFill>
                  <a:srgbClr val="231F20"/>
                </a:solidFill>
                <a:latin typeface="Arial MT"/>
                <a:cs typeface="Arial MT"/>
              </a:rPr>
              <a:t> </a:t>
            </a:r>
            <a:r>
              <a:rPr sz="900" spc="-35" dirty="0">
                <a:solidFill>
                  <a:srgbClr val="231F20"/>
                </a:solidFill>
                <a:latin typeface="Arial MT"/>
                <a:cs typeface="Arial MT"/>
              </a:rPr>
              <a:t>soft</a:t>
            </a:r>
            <a:r>
              <a:rPr sz="900" spc="-25" dirty="0">
                <a:solidFill>
                  <a:srgbClr val="231F20"/>
                </a:solidFill>
                <a:latin typeface="Arial MT"/>
                <a:cs typeface="Arial MT"/>
              </a:rPr>
              <a:t> </a:t>
            </a:r>
            <a:r>
              <a:rPr sz="900" spc="-60" dirty="0">
                <a:solidFill>
                  <a:srgbClr val="231F20"/>
                </a:solidFill>
                <a:latin typeface="Arial MT"/>
                <a:cs typeface="Arial MT"/>
              </a:rPr>
              <a:t>tissue</a:t>
            </a:r>
            <a:r>
              <a:rPr sz="900" spc="-25" dirty="0">
                <a:solidFill>
                  <a:srgbClr val="231F20"/>
                </a:solidFill>
                <a:latin typeface="Arial MT"/>
                <a:cs typeface="Arial MT"/>
              </a:rPr>
              <a:t> </a:t>
            </a:r>
            <a:r>
              <a:rPr sz="900" spc="-70" dirty="0">
                <a:solidFill>
                  <a:srgbClr val="231F20"/>
                </a:solidFill>
                <a:latin typeface="Arial MT"/>
                <a:cs typeface="Arial MT"/>
              </a:rPr>
              <a:t>sarcoma.</a:t>
            </a:r>
            <a:endParaRPr sz="900">
              <a:latin typeface="Arial MT"/>
              <a:cs typeface="Arial MT"/>
            </a:endParaRPr>
          </a:p>
        </p:txBody>
      </p:sp>
      <p:sp>
        <p:nvSpPr>
          <p:cNvPr id="39" name="object 39"/>
          <p:cNvSpPr txBox="1"/>
          <p:nvPr/>
        </p:nvSpPr>
        <p:spPr>
          <a:xfrm>
            <a:off x="707301" y="320183"/>
            <a:ext cx="1219834" cy="197490"/>
          </a:xfrm>
          <a:prstGeom prst="rect">
            <a:avLst/>
          </a:prstGeom>
        </p:spPr>
        <p:txBody>
          <a:bodyPr vert="horz" wrap="square" lIns="0" tIns="12700" rIns="0" bIns="0" rtlCol="0">
            <a:spAutoFit/>
          </a:bodyPr>
          <a:lstStyle/>
          <a:p>
            <a:pPr marL="12700">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p:txBody>
      </p:sp>
      <p:sp>
        <p:nvSpPr>
          <p:cNvPr id="40" name="object 40"/>
          <p:cNvSpPr txBox="1">
            <a:spLocks noGrp="1"/>
          </p:cNvSpPr>
          <p:nvPr>
            <p:ph type="title"/>
          </p:nvPr>
        </p:nvSpPr>
        <p:spPr>
          <a:xfrm>
            <a:off x="3895460" y="218899"/>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41" name="object 41"/>
          <p:cNvSpPr/>
          <p:nvPr/>
        </p:nvSpPr>
        <p:spPr>
          <a:xfrm>
            <a:off x="720002"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42" name="object 42"/>
          <p:cNvSpPr txBox="1"/>
          <p:nvPr/>
        </p:nvSpPr>
        <p:spPr>
          <a:xfrm>
            <a:off x="707301" y="9507578"/>
            <a:ext cx="2190115" cy="166712"/>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5" dirty="0">
                <a:solidFill>
                  <a:srgbClr val="812061"/>
                </a:solidFill>
                <a:latin typeface="Arial MT"/>
                <a:cs typeface="Arial MT"/>
              </a:rPr>
              <a:t> </a:t>
            </a:r>
            <a:r>
              <a:rPr sz="1000" spc="-80" dirty="0">
                <a:solidFill>
                  <a:srgbClr val="812061"/>
                </a:solidFill>
                <a:latin typeface="Arial MT"/>
                <a:cs typeface="Arial MT"/>
              </a:rPr>
              <a:t>4</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30"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43" name="object 43"/>
          <p:cNvSpPr txBox="1"/>
          <p:nvPr/>
        </p:nvSpPr>
        <p:spPr>
          <a:xfrm>
            <a:off x="5347737" y="9507578"/>
            <a:ext cx="1793238" cy="166712"/>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812061"/>
                </a:solidFill>
                <a:latin typeface="Arial MT"/>
                <a:cs typeface="Arial MT"/>
              </a:rPr>
              <a:t>doi:10.1093/annonc/mdy096</a:t>
            </a:r>
            <a:r>
              <a:rPr sz="1000" spc="45" dirty="0">
                <a:solidFill>
                  <a:srgbClr val="812061"/>
                </a:solidFill>
                <a:latin typeface="Arial MT"/>
                <a:cs typeface="Arial MT"/>
              </a:rPr>
              <a:t> </a:t>
            </a:r>
            <a:r>
              <a:rPr sz="1000" spc="-55" dirty="0">
                <a:solidFill>
                  <a:srgbClr val="812061"/>
                </a:solidFill>
                <a:latin typeface="Arial MT"/>
                <a:cs typeface="Arial MT"/>
              </a:rPr>
              <a:t>|</a:t>
            </a:r>
            <a:r>
              <a:rPr sz="1000" spc="40" dirty="0">
                <a:solidFill>
                  <a:srgbClr val="812061"/>
                </a:solidFill>
                <a:latin typeface="Arial MT"/>
                <a:cs typeface="Arial MT"/>
              </a:rPr>
              <a:t> </a:t>
            </a:r>
            <a:r>
              <a:rPr sz="1000" spc="-60" dirty="0">
                <a:solidFill>
                  <a:srgbClr val="812061"/>
                </a:solidFill>
                <a:latin typeface="Arial MT"/>
                <a:cs typeface="Arial MT"/>
              </a:rPr>
              <a:t>iv59</a:t>
            </a:r>
            <a:endParaRPr sz="1000">
              <a:latin typeface="Arial MT"/>
              <a:cs typeface="Arial MT"/>
            </a:endParaRPr>
          </a:p>
        </p:txBody>
      </p:sp>
      <p:sp>
        <p:nvSpPr>
          <p:cNvPr id="44" name="object 44"/>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8005" y="711365"/>
            <a:ext cx="6408420" cy="152400"/>
          </a:xfrm>
          <a:custGeom>
            <a:avLst/>
            <a:gdLst/>
            <a:ahLst/>
            <a:cxnLst/>
            <a:rect l="l" t="t" r="r" b="b"/>
            <a:pathLst>
              <a:path w="6408420" h="152400">
                <a:moveTo>
                  <a:pt x="6408000" y="0"/>
                </a:moveTo>
                <a:lnTo>
                  <a:pt x="0" y="0"/>
                </a:lnTo>
                <a:lnTo>
                  <a:pt x="0" y="151917"/>
                </a:lnTo>
                <a:lnTo>
                  <a:pt x="6408000" y="151917"/>
                </a:lnTo>
                <a:lnTo>
                  <a:pt x="6408000" y="0"/>
                </a:lnTo>
                <a:close/>
              </a:path>
            </a:pathLst>
          </a:custGeom>
          <a:solidFill>
            <a:srgbClr val="832061"/>
          </a:solidFill>
        </p:spPr>
        <p:txBody>
          <a:bodyPr wrap="square" lIns="0" tIns="0" rIns="0" bIns="0" rtlCol="0"/>
          <a:lstStyle/>
          <a:p>
            <a:endParaRPr/>
          </a:p>
        </p:txBody>
      </p:sp>
      <p:sp>
        <p:nvSpPr>
          <p:cNvPr id="3" name="object 3"/>
          <p:cNvSpPr/>
          <p:nvPr/>
        </p:nvSpPr>
        <p:spPr>
          <a:xfrm>
            <a:off x="648006" y="926643"/>
            <a:ext cx="6405245" cy="5746750"/>
          </a:xfrm>
          <a:custGeom>
            <a:avLst/>
            <a:gdLst/>
            <a:ahLst/>
            <a:cxnLst/>
            <a:rect l="l" t="t" r="r" b="b"/>
            <a:pathLst>
              <a:path w="6405245" h="5746750">
                <a:moveTo>
                  <a:pt x="6405118" y="0"/>
                </a:moveTo>
                <a:lnTo>
                  <a:pt x="0" y="0"/>
                </a:lnTo>
                <a:lnTo>
                  <a:pt x="0" y="5746318"/>
                </a:lnTo>
                <a:lnTo>
                  <a:pt x="6405118" y="5746318"/>
                </a:lnTo>
                <a:lnTo>
                  <a:pt x="6405118" y="0"/>
                </a:lnTo>
                <a:close/>
              </a:path>
            </a:pathLst>
          </a:custGeom>
          <a:solidFill>
            <a:srgbClr val="F0E6EC"/>
          </a:solidFill>
        </p:spPr>
        <p:txBody>
          <a:bodyPr wrap="square" lIns="0" tIns="0" rIns="0" bIns="0" rtlCol="0"/>
          <a:lstStyle/>
          <a:p>
            <a:endParaRPr/>
          </a:p>
        </p:txBody>
      </p:sp>
      <p:sp>
        <p:nvSpPr>
          <p:cNvPr id="4" name="object 4"/>
          <p:cNvSpPr/>
          <p:nvPr/>
        </p:nvSpPr>
        <p:spPr>
          <a:xfrm>
            <a:off x="736562" y="6789597"/>
            <a:ext cx="6231255" cy="1968500"/>
          </a:xfrm>
          <a:custGeom>
            <a:avLst/>
            <a:gdLst/>
            <a:ahLst/>
            <a:cxnLst/>
            <a:rect l="l" t="t" r="r" b="b"/>
            <a:pathLst>
              <a:path w="6231255" h="1968500">
                <a:moveTo>
                  <a:pt x="6230873" y="0"/>
                </a:moveTo>
                <a:lnTo>
                  <a:pt x="0" y="0"/>
                </a:lnTo>
                <a:lnTo>
                  <a:pt x="0" y="1968474"/>
                </a:lnTo>
                <a:lnTo>
                  <a:pt x="6230873" y="1968474"/>
                </a:lnTo>
                <a:lnTo>
                  <a:pt x="6230873" y="0"/>
                </a:lnTo>
                <a:close/>
              </a:path>
            </a:pathLst>
          </a:custGeom>
          <a:solidFill>
            <a:srgbClr val="F0E6EC"/>
          </a:solidFill>
        </p:spPr>
        <p:txBody>
          <a:bodyPr wrap="square" lIns="0" tIns="0" rIns="0" bIns="0" rtlCol="0"/>
          <a:lstStyle/>
          <a:p>
            <a:endParaRPr/>
          </a:p>
        </p:txBody>
      </p:sp>
      <p:sp>
        <p:nvSpPr>
          <p:cNvPr id="5" name="object 5"/>
          <p:cNvSpPr/>
          <p:nvPr/>
        </p:nvSpPr>
        <p:spPr>
          <a:xfrm>
            <a:off x="648005" y="648006"/>
            <a:ext cx="6408420" cy="63500"/>
          </a:xfrm>
          <a:custGeom>
            <a:avLst/>
            <a:gdLst/>
            <a:ahLst/>
            <a:cxnLst/>
            <a:rect l="l" t="t" r="r" b="b"/>
            <a:pathLst>
              <a:path w="6408420" h="63500">
                <a:moveTo>
                  <a:pt x="6408000" y="0"/>
                </a:moveTo>
                <a:lnTo>
                  <a:pt x="0" y="0"/>
                </a:lnTo>
                <a:lnTo>
                  <a:pt x="0" y="63359"/>
                </a:lnTo>
                <a:lnTo>
                  <a:pt x="6408000" y="63359"/>
                </a:lnTo>
                <a:lnTo>
                  <a:pt x="6408000" y="0"/>
                </a:lnTo>
                <a:close/>
              </a:path>
            </a:pathLst>
          </a:custGeom>
          <a:solidFill>
            <a:srgbClr val="832061"/>
          </a:solidFill>
        </p:spPr>
        <p:txBody>
          <a:bodyPr wrap="square" lIns="0" tIns="0" rIns="0" bIns="0" rtlCol="0"/>
          <a:lstStyle/>
          <a:p>
            <a:endParaRPr/>
          </a:p>
        </p:txBody>
      </p:sp>
      <p:grpSp>
        <p:nvGrpSpPr>
          <p:cNvPr id="6" name="object 6"/>
          <p:cNvGrpSpPr/>
          <p:nvPr/>
        </p:nvGrpSpPr>
        <p:grpSpPr>
          <a:xfrm>
            <a:off x="648005" y="822963"/>
            <a:ext cx="6408420" cy="104139"/>
            <a:chOff x="648004" y="822961"/>
            <a:chExt cx="6408420" cy="104139"/>
          </a:xfrm>
        </p:grpSpPr>
        <p:sp>
          <p:nvSpPr>
            <p:cNvPr id="7" name="object 7"/>
            <p:cNvSpPr/>
            <p:nvPr/>
          </p:nvSpPr>
          <p:spPr>
            <a:xfrm>
              <a:off x="648004" y="822961"/>
              <a:ext cx="6408420" cy="40640"/>
            </a:xfrm>
            <a:custGeom>
              <a:avLst/>
              <a:gdLst/>
              <a:ahLst/>
              <a:cxnLst/>
              <a:rect l="l" t="t" r="r" b="b"/>
              <a:pathLst>
                <a:path w="6408420" h="40640">
                  <a:moveTo>
                    <a:pt x="6408000" y="0"/>
                  </a:moveTo>
                  <a:lnTo>
                    <a:pt x="0" y="0"/>
                  </a:lnTo>
                  <a:lnTo>
                    <a:pt x="0" y="40321"/>
                  </a:lnTo>
                  <a:lnTo>
                    <a:pt x="6408000" y="40321"/>
                  </a:lnTo>
                  <a:lnTo>
                    <a:pt x="6408000" y="0"/>
                  </a:lnTo>
                  <a:close/>
                </a:path>
              </a:pathLst>
            </a:custGeom>
            <a:solidFill>
              <a:srgbClr val="832061"/>
            </a:solidFill>
          </p:spPr>
          <p:txBody>
            <a:bodyPr wrap="square" lIns="0" tIns="0" rIns="0" bIns="0" rtlCol="0"/>
            <a:lstStyle/>
            <a:p>
              <a:endParaRPr/>
            </a:p>
          </p:txBody>
        </p:sp>
        <p:sp>
          <p:nvSpPr>
            <p:cNvPr id="8" name="object 8"/>
            <p:cNvSpPr/>
            <p:nvPr/>
          </p:nvSpPr>
          <p:spPr>
            <a:xfrm>
              <a:off x="648004" y="863284"/>
              <a:ext cx="6408420" cy="63500"/>
            </a:xfrm>
            <a:custGeom>
              <a:avLst/>
              <a:gdLst/>
              <a:ahLst/>
              <a:cxnLst/>
              <a:rect l="l" t="t" r="r" b="b"/>
              <a:pathLst>
                <a:path w="6408420" h="63500">
                  <a:moveTo>
                    <a:pt x="6408000" y="0"/>
                  </a:moveTo>
                  <a:lnTo>
                    <a:pt x="0" y="0"/>
                  </a:lnTo>
                  <a:lnTo>
                    <a:pt x="0" y="63359"/>
                  </a:lnTo>
                  <a:lnTo>
                    <a:pt x="6408000" y="63359"/>
                  </a:lnTo>
                  <a:lnTo>
                    <a:pt x="6408000" y="0"/>
                  </a:lnTo>
                  <a:close/>
                </a:path>
              </a:pathLst>
            </a:custGeom>
            <a:solidFill>
              <a:srgbClr val="F0E6EC"/>
            </a:solidFill>
          </p:spPr>
          <p:txBody>
            <a:bodyPr wrap="square" lIns="0" tIns="0" rIns="0" bIns="0" rtlCol="0"/>
            <a:lstStyle/>
            <a:p>
              <a:endParaRPr/>
            </a:p>
          </p:txBody>
        </p:sp>
      </p:grpSp>
      <p:grpSp>
        <p:nvGrpSpPr>
          <p:cNvPr id="9" name="object 9"/>
          <p:cNvGrpSpPr/>
          <p:nvPr/>
        </p:nvGrpSpPr>
        <p:grpSpPr>
          <a:xfrm>
            <a:off x="648005" y="6605994"/>
            <a:ext cx="6408420" cy="2152650"/>
            <a:chOff x="648004" y="6605994"/>
            <a:chExt cx="6408420" cy="2152650"/>
          </a:xfrm>
        </p:grpSpPr>
        <p:sp>
          <p:nvSpPr>
            <p:cNvPr id="10" name="object 10"/>
            <p:cNvSpPr/>
            <p:nvPr/>
          </p:nvSpPr>
          <p:spPr>
            <a:xfrm>
              <a:off x="648004" y="6605994"/>
              <a:ext cx="6408420" cy="2152650"/>
            </a:xfrm>
            <a:custGeom>
              <a:avLst/>
              <a:gdLst/>
              <a:ahLst/>
              <a:cxnLst/>
              <a:rect l="l" t="t" r="r" b="b"/>
              <a:pathLst>
                <a:path w="6408420" h="2152650">
                  <a:moveTo>
                    <a:pt x="6408001" y="0"/>
                  </a:moveTo>
                  <a:lnTo>
                    <a:pt x="0" y="0"/>
                  </a:lnTo>
                  <a:lnTo>
                    <a:pt x="0" y="134632"/>
                  </a:lnTo>
                  <a:lnTo>
                    <a:pt x="0" y="2152078"/>
                  </a:lnTo>
                  <a:lnTo>
                    <a:pt x="88557" y="2152078"/>
                  </a:lnTo>
                  <a:lnTo>
                    <a:pt x="88557" y="134645"/>
                  </a:lnTo>
                  <a:lnTo>
                    <a:pt x="6319431" y="134645"/>
                  </a:lnTo>
                  <a:lnTo>
                    <a:pt x="6319431" y="2152078"/>
                  </a:lnTo>
                  <a:lnTo>
                    <a:pt x="6407988" y="2152078"/>
                  </a:lnTo>
                  <a:lnTo>
                    <a:pt x="6407988" y="134645"/>
                  </a:lnTo>
                  <a:lnTo>
                    <a:pt x="6408001" y="0"/>
                  </a:lnTo>
                  <a:close/>
                </a:path>
              </a:pathLst>
            </a:custGeom>
            <a:solidFill>
              <a:srgbClr val="F0E6EC"/>
            </a:solidFill>
          </p:spPr>
          <p:txBody>
            <a:bodyPr wrap="square" lIns="0" tIns="0" rIns="0" bIns="0" rtlCol="0"/>
            <a:lstStyle/>
            <a:p>
              <a:endParaRPr/>
            </a:p>
          </p:txBody>
        </p:sp>
        <p:sp>
          <p:nvSpPr>
            <p:cNvPr id="11" name="object 11"/>
            <p:cNvSpPr/>
            <p:nvPr/>
          </p:nvSpPr>
          <p:spPr>
            <a:xfrm>
              <a:off x="736561" y="6740644"/>
              <a:ext cx="6231255" cy="6350"/>
            </a:xfrm>
            <a:custGeom>
              <a:avLst/>
              <a:gdLst/>
              <a:ahLst/>
              <a:cxnLst/>
              <a:rect l="l" t="t" r="r" b="b"/>
              <a:pathLst>
                <a:path w="6231255" h="6350">
                  <a:moveTo>
                    <a:pt x="6230873" y="0"/>
                  </a:moveTo>
                  <a:lnTo>
                    <a:pt x="0" y="0"/>
                  </a:lnTo>
                  <a:lnTo>
                    <a:pt x="0" y="5760"/>
                  </a:lnTo>
                  <a:lnTo>
                    <a:pt x="6230873" y="5760"/>
                  </a:lnTo>
                  <a:lnTo>
                    <a:pt x="6230873" y="0"/>
                  </a:lnTo>
                  <a:close/>
                </a:path>
              </a:pathLst>
            </a:custGeom>
            <a:solidFill>
              <a:srgbClr val="231F20"/>
            </a:solidFill>
          </p:spPr>
          <p:txBody>
            <a:bodyPr wrap="square" lIns="0" tIns="0" rIns="0" bIns="0" rtlCol="0"/>
            <a:lstStyle/>
            <a:p>
              <a:endParaRPr/>
            </a:p>
          </p:txBody>
        </p:sp>
        <p:sp>
          <p:nvSpPr>
            <p:cNvPr id="12" name="object 12"/>
            <p:cNvSpPr/>
            <p:nvPr/>
          </p:nvSpPr>
          <p:spPr>
            <a:xfrm>
              <a:off x="736561" y="6746399"/>
              <a:ext cx="6231255" cy="43815"/>
            </a:xfrm>
            <a:custGeom>
              <a:avLst/>
              <a:gdLst/>
              <a:ahLst/>
              <a:cxnLst/>
              <a:rect l="l" t="t" r="r" b="b"/>
              <a:pathLst>
                <a:path w="6231255" h="43815">
                  <a:moveTo>
                    <a:pt x="6230873" y="0"/>
                  </a:moveTo>
                  <a:lnTo>
                    <a:pt x="0" y="0"/>
                  </a:lnTo>
                  <a:lnTo>
                    <a:pt x="0" y="43199"/>
                  </a:lnTo>
                  <a:lnTo>
                    <a:pt x="6230873" y="43199"/>
                  </a:lnTo>
                  <a:lnTo>
                    <a:pt x="6230873" y="0"/>
                  </a:lnTo>
                  <a:close/>
                </a:path>
              </a:pathLst>
            </a:custGeom>
            <a:solidFill>
              <a:srgbClr val="F0E6EC"/>
            </a:solidFill>
          </p:spPr>
          <p:txBody>
            <a:bodyPr wrap="square" lIns="0" tIns="0" rIns="0" bIns="0" rtlCol="0"/>
            <a:lstStyle/>
            <a:p>
              <a:endParaRPr/>
            </a:p>
          </p:txBody>
        </p:sp>
      </p:grpSp>
      <p:sp>
        <p:nvSpPr>
          <p:cNvPr id="13" name="object 13"/>
          <p:cNvSpPr txBox="1"/>
          <p:nvPr/>
        </p:nvSpPr>
        <p:spPr>
          <a:xfrm>
            <a:off x="617999" y="660683"/>
            <a:ext cx="6422390" cy="8091446"/>
          </a:xfrm>
          <a:prstGeom prst="rect">
            <a:avLst/>
          </a:prstGeom>
        </p:spPr>
        <p:txBody>
          <a:bodyPr vert="horz" wrap="square" lIns="0" tIns="12700" rIns="0" bIns="0" rtlCol="0">
            <a:spAutoFit/>
          </a:bodyPr>
          <a:lstStyle/>
          <a:p>
            <a:pPr marL="144145" algn="just">
              <a:lnSpc>
                <a:spcPct val="100000"/>
              </a:lnSpc>
              <a:spcBef>
                <a:spcPts val="100"/>
              </a:spcBef>
            </a:pPr>
            <a:r>
              <a:rPr sz="900" spc="-114" dirty="0">
                <a:solidFill>
                  <a:srgbClr val="FFFFFF"/>
                </a:solidFill>
                <a:latin typeface="Trebuchet MS"/>
                <a:cs typeface="Trebuchet MS"/>
              </a:rPr>
              <a:t>Table</a:t>
            </a:r>
            <a:r>
              <a:rPr sz="900" spc="-50" dirty="0">
                <a:solidFill>
                  <a:srgbClr val="FFFFFF"/>
                </a:solidFill>
                <a:latin typeface="Trebuchet MS"/>
                <a:cs typeface="Trebuchet MS"/>
              </a:rPr>
              <a:t> </a:t>
            </a:r>
            <a:r>
              <a:rPr sz="900" spc="-114" dirty="0">
                <a:solidFill>
                  <a:srgbClr val="FFFFFF"/>
                </a:solidFill>
                <a:latin typeface="Trebuchet MS"/>
                <a:cs typeface="Trebuchet MS"/>
              </a:rPr>
              <a:t>2.</a:t>
            </a:r>
            <a:r>
              <a:rPr sz="900" spc="-50" dirty="0">
                <a:solidFill>
                  <a:srgbClr val="FFFFFF"/>
                </a:solidFill>
                <a:latin typeface="Trebuchet MS"/>
                <a:cs typeface="Trebuchet MS"/>
              </a:rPr>
              <a:t> </a:t>
            </a:r>
            <a:r>
              <a:rPr sz="900" spc="-105" dirty="0">
                <a:solidFill>
                  <a:srgbClr val="FFFFFF"/>
                </a:solidFill>
                <a:latin typeface="Trebuchet MS"/>
                <a:cs typeface="Trebuchet MS"/>
              </a:rPr>
              <a:t>Summary</a:t>
            </a:r>
            <a:r>
              <a:rPr sz="900" spc="-50" dirty="0">
                <a:solidFill>
                  <a:srgbClr val="FFFFFF"/>
                </a:solidFill>
                <a:latin typeface="Trebuchet MS"/>
                <a:cs typeface="Trebuchet MS"/>
              </a:rPr>
              <a:t> </a:t>
            </a:r>
            <a:r>
              <a:rPr sz="900" spc="-90" dirty="0">
                <a:solidFill>
                  <a:srgbClr val="FFFFFF"/>
                </a:solidFill>
                <a:latin typeface="Trebuchet MS"/>
                <a:cs typeface="Trebuchet MS"/>
              </a:rPr>
              <a:t>of</a:t>
            </a:r>
            <a:r>
              <a:rPr sz="900" spc="-50" dirty="0">
                <a:solidFill>
                  <a:srgbClr val="FFFFFF"/>
                </a:solidFill>
                <a:latin typeface="Trebuchet MS"/>
                <a:cs typeface="Trebuchet MS"/>
              </a:rPr>
              <a:t> </a:t>
            </a:r>
            <a:r>
              <a:rPr sz="900" spc="-105" dirty="0">
                <a:solidFill>
                  <a:srgbClr val="FFFFFF"/>
                </a:solidFill>
                <a:latin typeface="Trebuchet MS"/>
                <a:cs typeface="Trebuchet MS"/>
              </a:rPr>
              <a:t>recommendations</a:t>
            </a:r>
            <a:endParaRPr sz="900">
              <a:latin typeface="Trebuchet MS"/>
              <a:cs typeface="Trebuchet MS"/>
            </a:endParaRPr>
          </a:p>
          <a:p>
            <a:pPr>
              <a:lnSpc>
                <a:spcPct val="100000"/>
              </a:lnSpc>
              <a:spcBef>
                <a:spcPts val="10"/>
              </a:spcBef>
            </a:pPr>
            <a:endParaRPr sz="800">
              <a:latin typeface="Trebuchet MS"/>
              <a:cs typeface="Trebuchet MS"/>
            </a:endParaRPr>
          </a:p>
          <a:p>
            <a:pPr marL="219710">
              <a:lnSpc>
                <a:spcPct val="100000"/>
              </a:lnSpc>
            </a:pPr>
            <a:r>
              <a:rPr sz="800" spc="-5" dirty="0">
                <a:solidFill>
                  <a:srgbClr val="231F20"/>
                </a:solidFill>
                <a:latin typeface="Arial MT"/>
                <a:cs typeface="Arial MT"/>
              </a:rPr>
              <a:t>Diagnosis</a:t>
            </a:r>
            <a:r>
              <a:rPr sz="800" spc="-35" dirty="0">
                <a:solidFill>
                  <a:srgbClr val="231F20"/>
                </a:solidFill>
                <a:latin typeface="Arial MT"/>
                <a:cs typeface="Arial MT"/>
              </a:rPr>
              <a:t> </a:t>
            </a:r>
            <a:r>
              <a:rPr sz="800" spc="5" dirty="0">
                <a:solidFill>
                  <a:srgbClr val="231F20"/>
                </a:solidFill>
                <a:latin typeface="Arial MT"/>
                <a:cs typeface="Arial MT"/>
              </a:rPr>
              <a:t>and</a:t>
            </a:r>
            <a:r>
              <a:rPr sz="800" spc="-20" dirty="0">
                <a:solidFill>
                  <a:srgbClr val="231F20"/>
                </a:solidFill>
                <a:latin typeface="Arial MT"/>
                <a:cs typeface="Arial MT"/>
              </a:rPr>
              <a:t> </a:t>
            </a:r>
            <a:r>
              <a:rPr sz="800" spc="10" dirty="0">
                <a:solidFill>
                  <a:srgbClr val="231F20"/>
                </a:solidFill>
                <a:latin typeface="Arial MT"/>
                <a:cs typeface="Arial MT"/>
              </a:rPr>
              <a:t>pathology/molecular</a:t>
            </a:r>
            <a:r>
              <a:rPr sz="800" spc="-20" dirty="0">
                <a:solidFill>
                  <a:srgbClr val="231F20"/>
                </a:solidFill>
                <a:latin typeface="Arial MT"/>
                <a:cs typeface="Arial MT"/>
              </a:rPr>
              <a:t> </a:t>
            </a:r>
            <a:r>
              <a:rPr sz="800" spc="20" dirty="0">
                <a:solidFill>
                  <a:srgbClr val="231F20"/>
                </a:solidFill>
                <a:latin typeface="Arial MT"/>
                <a:cs typeface="Arial MT"/>
              </a:rPr>
              <a:t>biology</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45" dirty="0">
                <a:solidFill>
                  <a:srgbClr val="231F20"/>
                </a:solidFill>
                <a:latin typeface="Arial MT"/>
                <a:cs typeface="Arial MT"/>
              </a:rPr>
              <a:t>Management</a:t>
            </a:r>
            <a:r>
              <a:rPr sz="800" spc="-25" dirty="0">
                <a:solidFill>
                  <a:srgbClr val="231F20"/>
                </a:solidFill>
                <a:latin typeface="Arial MT"/>
                <a:cs typeface="Arial MT"/>
              </a:rPr>
              <a:t> </a:t>
            </a:r>
            <a:r>
              <a:rPr sz="800" spc="-20" dirty="0">
                <a:solidFill>
                  <a:srgbClr val="231F20"/>
                </a:solidFill>
                <a:latin typeface="Arial MT"/>
                <a:cs typeface="Arial MT"/>
              </a:rPr>
              <a:t>of</a:t>
            </a:r>
            <a:r>
              <a:rPr sz="800" spc="-25" dirty="0">
                <a:solidFill>
                  <a:srgbClr val="231F20"/>
                </a:solidFill>
                <a:latin typeface="Arial MT"/>
                <a:cs typeface="Arial MT"/>
              </a:rPr>
              <a:t> </a:t>
            </a:r>
            <a:r>
              <a:rPr sz="800" spc="-155" dirty="0">
                <a:solidFill>
                  <a:srgbClr val="231F20"/>
                </a:solidFill>
                <a:latin typeface="Arial MT"/>
                <a:cs typeface="Arial MT"/>
              </a:rPr>
              <a:t>STS</a:t>
            </a:r>
            <a:r>
              <a:rPr sz="800" spc="-150" dirty="0">
                <a:solidFill>
                  <a:srgbClr val="231F20"/>
                </a:solidFill>
                <a:latin typeface="Arial MT"/>
                <a:cs typeface="Arial MT"/>
              </a:rPr>
              <a:t> </a:t>
            </a:r>
            <a:r>
              <a:rPr sz="800" spc="-35" dirty="0">
                <a:solidFill>
                  <a:srgbClr val="231F20"/>
                </a:solidFill>
                <a:latin typeface="Arial MT"/>
                <a:cs typeface="Arial MT"/>
              </a:rPr>
              <a:t>should</a:t>
            </a:r>
            <a:r>
              <a:rPr sz="800" spc="-25" dirty="0">
                <a:solidFill>
                  <a:srgbClr val="231F20"/>
                </a:solidFill>
                <a:latin typeface="Arial MT"/>
                <a:cs typeface="Arial MT"/>
              </a:rPr>
              <a:t> </a:t>
            </a:r>
            <a:r>
              <a:rPr sz="800" spc="-40" dirty="0">
                <a:solidFill>
                  <a:srgbClr val="231F20"/>
                </a:solidFill>
                <a:latin typeface="Arial MT"/>
                <a:cs typeface="Arial MT"/>
              </a:rPr>
              <a:t>be</a:t>
            </a:r>
            <a:r>
              <a:rPr sz="800" spc="-20" dirty="0">
                <a:solidFill>
                  <a:srgbClr val="231F20"/>
                </a:solidFill>
                <a:latin typeface="Arial MT"/>
                <a:cs typeface="Arial MT"/>
              </a:rPr>
              <a:t> </a:t>
            </a:r>
            <a:r>
              <a:rPr sz="800" spc="-45" dirty="0">
                <a:solidFill>
                  <a:srgbClr val="231F20"/>
                </a:solidFill>
                <a:latin typeface="Arial MT"/>
                <a:cs typeface="Arial MT"/>
              </a:rPr>
              <a:t>carried</a:t>
            </a:r>
            <a:r>
              <a:rPr sz="800" spc="-30" dirty="0">
                <a:solidFill>
                  <a:srgbClr val="231F20"/>
                </a:solidFill>
                <a:latin typeface="Arial MT"/>
                <a:cs typeface="Arial MT"/>
              </a:rPr>
              <a:t> </a:t>
            </a:r>
            <a:r>
              <a:rPr sz="800" spc="-10" dirty="0">
                <a:solidFill>
                  <a:srgbClr val="231F20"/>
                </a:solidFill>
                <a:latin typeface="Arial MT"/>
                <a:cs typeface="Arial MT"/>
              </a:rPr>
              <a:t>out</a:t>
            </a:r>
            <a:r>
              <a:rPr sz="800" spc="-20" dirty="0">
                <a:solidFill>
                  <a:srgbClr val="231F20"/>
                </a:solidFill>
                <a:latin typeface="Arial MT"/>
                <a:cs typeface="Arial MT"/>
              </a:rPr>
              <a:t> in</a:t>
            </a:r>
            <a:r>
              <a:rPr sz="800" spc="-25" dirty="0">
                <a:solidFill>
                  <a:srgbClr val="231F20"/>
                </a:solidFill>
                <a:latin typeface="Arial MT"/>
                <a:cs typeface="Arial MT"/>
              </a:rPr>
              <a:t> </a:t>
            </a:r>
            <a:r>
              <a:rPr sz="800" spc="-45" dirty="0">
                <a:solidFill>
                  <a:srgbClr val="231F20"/>
                </a:solidFill>
                <a:latin typeface="Arial MT"/>
                <a:cs typeface="Arial MT"/>
              </a:rPr>
              <a:t>reference</a:t>
            </a:r>
            <a:r>
              <a:rPr sz="800" spc="-25" dirty="0">
                <a:solidFill>
                  <a:srgbClr val="231F20"/>
                </a:solidFill>
                <a:latin typeface="Arial MT"/>
                <a:cs typeface="Arial MT"/>
              </a:rPr>
              <a:t> </a:t>
            </a:r>
            <a:r>
              <a:rPr sz="800" spc="-50" dirty="0">
                <a:solidFill>
                  <a:srgbClr val="231F20"/>
                </a:solidFill>
                <a:latin typeface="Arial MT"/>
                <a:cs typeface="Arial MT"/>
              </a:rPr>
              <a:t>centres</a:t>
            </a:r>
            <a:r>
              <a:rPr sz="800" spc="-25" dirty="0">
                <a:solidFill>
                  <a:srgbClr val="231F20"/>
                </a:solidFill>
                <a:latin typeface="Arial MT"/>
                <a:cs typeface="Arial MT"/>
              </a:rPr>
              <a:t> for</a:t>
            </a:r>
            <a:r>
              <a:rPr sz="800" spc="-20" dirty="0">
                <a:solidFill>
                  <a:srgbClr val="231F20"/>
                </a:solidFill>
                <a:latin typeface="Arial MT"/>
                <a:cs typeface="Arial MT"/>
              </a:rPr>
              <a:t> </a:t>
            </a:r>
            <a:r>
              <a:rPr sz="800" spc="-65" dirty="0">
                <a:solidFill>
                  <a:srgbClr val="231F20"/>
                </a:solidFill>
                <a:latin typeface="Arial MT"/>
                <a:cs typeface="Arial MT"/>
              </a:rPr>
              <a:t>sarcomas</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40" dirty="0">
                <a:solidFill>
                  <a:srgbClr val="231F20"/>
                </a:solidFill>
                <a:latin typeface="Arial MT"/>
                <a:cs typeface="Arial MT"/>
              </a:rPr>
              <a:t>Pathological</a:t>
            </a:r>
            <a:r>
              <a:rPr sz="800" spc="-25" dirty="0">
                <a:solidFill>
                  <a:srgbClr val="231F20"/>
                </a:solidFill>
                <a:latin typeface="Arial MT"/>
                <a:cs typeface="Arial MT"/>
              </a:rPr>
              <a:t> </a:t>
            </a:r>
            <a:r>
              <a:rPr sz="800" spc="-45" dirty="0">
                <a:solidFill>
                  <a:srgbClr val="231F20"/>
                </a:solidFill>
                <a:latin typeface="Arial MT"/>
                <a:cs typeface="Arial MT"/>
              </a:rPr>
              <a:t>diagnosis</a:t>
            </a:r>
            <a:r>
              <a:rPr sz="800" spc="-25" dirty="0">
                <a:solidFill>
                  <a:srgbClr val="231F20"/>
                </a:solidFill>
                <a:latin typeface="Arial MT"/>
                <a:cs typeface="Arial MT"/>
              </a:rPr>
              <a:t> </a:t>
            </a:r>
            <a:r>
              <a:rPr sz="800" spc="-35" dirty="0">
                <a:solidFill>
                  <a:srgbClr val="231F20"/>
                </a:solidFill>
                <a:latin typeface="Arial MT"/>
                <a:cs typeface="Arial MT"/>
              </a:rPr>
              <a:t>should</a:t>
            </a:r>
            <a:r>
              <a:rPr sz="800" spc="-25" dirty="0">
                <a:solidFill>
                  <a:srgbClr val="231F20"/>
                </a:solidFill>
                <a:latin typeface="Arial MT"/>
                <a:cs typeface="Arial MT"/>
              </a:rPr>
              <a:t> </a:t>
            </a:r>
            <a:r>
              <a:rPr sz="800" spc="-40" dirty="0">
                <a:solidFill>
                  <a:srgbClr val="231F20"/>
                </a:solidFill>
                <a:latin typeface="Arial MT"/>
                <a:cs typeface="Arial MT"/>
              </a:rPr>
              <a:t>be</a:t>
            </a:r>
            <a:r>
              <a:rPr sz="800" spc="-25" dirty="0">
                <a:solidFill>
                  <a:srgbClr val="231F20"/>
                </a:solidFill>
                <a:latin typeface="Arial MT"/>
                <a:cs typeface="Arial MT"/>
              </a:rPr>
              <a:t> </a:t>
            </a:r>
            <a:r>
              <a:rPr sz="800" spc="-45" dirty="0">
                <a:solidFill>
                  <a:srgbClr val="231F20"/>
                </a:solidFill>
                <a:latin typeface="Arial MT"/>
                <a:cs typeface="Arial MT"/>
              </a:rPr>
              <a:t>made</a:t>
            </a:r>
            <a:r>
              <a:rPr sz="800" spc="-30" dirty="0">
                <a:solidFill>
                  <a:srgbClr val="231F20"/>
                </a:solidFill>
                <a:latin typeface="Arial MT"/>
                <a:cs typeface="Arial MT"/>
              </a:rPr>
              <a:t> </a:t>
            </a:r>
            <a:r>
              <a:rPr sz="800" spc="-35" dirty="0">
                <a:solidFill>
                  <a:srgbClr val="231F20"/>
                </a:solidFill>
                <a:latin typeface="Arial MT"/>
                <a:cs typeface="Arial MT"/>
              </a:rPr>
              <a:t>according </a:t>
            </a:r>
            <a:r>
              <a:rPr sz="800" spc="-5" dirty="0">
                <a:solidFill>
                  <a:srgbClr val="231F20"/>
                </a:solidFill>
                <a:latin typeface="Arial MT"/>
                <a:cs typeface="Arial MT"/>
              </a:rPr>
              <a:t>to</a:t>
            </a:r>
            <a:r>
              <a:rPr sz="800" spc="-20" dirty="0">
                <a:solidFill>
                  <a:srgbClr val="231F20"/>
                </a:solidFill>
                <a:latin typeface="Arial MT"/>
                <a:cs typeface="Arial MT"/>
              </a:rPr>
              <a:t> </a:t>
            </a:r>
            <a:r>
              <a:rPr sz="800" spc="-25" dirty="0">
                <a:solidFill>
                  <a:srgbClr val="231F20"/>
                </a:solidFill>
                <a:latin typeface="Arial MT"/>
                <a:cs typeface="Arial MT"/>
              </a:rPr>
              <a:t>the </a:t>
            </a:r>
            <a:r>
              <a:rPr sz="800" spc="-65" dirty="0">
                <a:solidFill>
                  <a:srgbClr val="231F20"/>
                </a:solidFill>
                <a:latin typeface="Arial MT"/>
                <a:cs typeface="Arial MT"/>
              </a:rPr>
              <a:t>2013</a:t>
            </a:r>
            <a:r>
              <a:rPr sz="800" spc="-30" dirty="0">
                <a:solidFill>
                  <a:srgbClr val="231F20"/>
                </a:solidFill>
                <a:latin typeface="Arial MT"/>
                <a:cs typeface="Arial MT"/>
              </a:rPr>
              <a:t> </a:t>
            </a:r>
            <a:r>
              <a:rPr sz="800" spc="-95" dirty="0">
                <a:solidFill>
                  <a:srgbClr val="231F20"/>
                </a:solidFill>
                <a:latin typeface="Arial MT"/>
                <a:cs typeface="Arial MT"/>
              </a:rPr>
              <a:t>WHO</a:t>
            </a:r>
            <a:r>
              <a:rPr sz="800" spc="-25" dirty="0">
                <a:solidFill>
                  <a:srgbClr val="231F20"/>
                </a:solidFill>
                <a:latin typeface="Arial MT"/>
                <a:cs typeface="Arial MT"/>
              </a:rPr>
              <a:t> </a:t>
            </a:r>
            <a:r>
              <a:rPr sz="800" spc="-45" dirty="0">
                <a:solidFill>
                  <a:srgbClr val="231F20"/>
                </a:solidFill>
                <a:latin typeface="Arial MT"/>
                <a:cs typeface="Arial MT"/>
              </a:rPr>
              <a:t>classiﬁcation</a:t>
            </a:r>
            <a:endParaRPr sz="800">
              <a:latin typeface="Arial MT"/>
              <a:cs typeface="Arial MT"/>
            </a:endParaRPr>
          </a:p>
          <a:p>
            <a:pPr marL="219710">
              <a:lnSpc>
                <a:spcPct val="100000"/>
              </a:lnSpc>
              <a:spcBef>
                <a:spcPts val="890"/>
              </a:spcBef>
            </a:pPr>
            <a:r>
              <a:rPr sz="800" dirty="0">
                <a:solidFill>
                  <a:srgbClr val="231F20"/>
                </a:solidFill>
                <a:latin typeface="Arial MT"/>
                <a:cs typeface="Arial MT"/>
              </a:rPr>
              <a:t>Management</a:t>
            </a:r>
            <a:r>
              <a:rPr sz="800" spc="-20" dirty="0">
                <a:solidFill>
                  <a:srgbClr val="231F20"/>
                </a:solidFill>
                <a:latin typeface="Arial MT"/>
                <a:cs typeface="Arial MT"/>
              </a:rPr>
              <a:t> </a:t>
            </a:r>
            <a:r>
              <a:rPr sz="800" spc="25" dirty="0">
                <a:solidFill>
                  <a:srgbClr val="231F20"/>
                </a:solidFill>
                <a:latin typeface="Arial MT"/>
                <a:cs typeface="Arial MT"/>
              </a:rPr>
              <a:t>of</a:t>
            </a:r>
            <a:r>
              <a:rPr sz="800" spc="-20" dirty="0">
                <a:solidFill>
                  <a:srgbClr val="231F20"/>
                </a:solidFill>
                <a:latin typeface="Arial MT"/>
                <a:cs typeface="Arial MT"/>
              </a:rPr>
              <a:t> </a:t>
            </a:r>
            <a:r>
              <a:rPr sz="800" spc="5" dirty="0">
                <a:solidFill>
                  <a:srgbClr val="231F20"/>
                </a:solidFill>
                <a:latin typeface="Arial MT"/>
                <a:cs typeface="Arial MT"/>
              </a:rPr>
              <a:t>local/locoregional</a:t>
            </a:r>
            <a:r>
              <a:rPr sz="800" spc="-20" dirty="0">
                <a:solidFill>
                  <a:srgbClr val="231F20"/>
                </a:solidFill>
                <a:latin typeface="Arial MT"/>
                <a:cs typeface="Arial MT"/>
              </a:rPr>
              <a:t> disease</a:t>
            </a:r>
            <a:endParaRPr sz="800">
              <a:latin typeface="Arial MT"/>
              <a:cs typeface="Arial MT"/>
            </a:endParaRPr>
          </a:p>
          <a:p>
            <a:pPr marL="232410" marR="212090" indent="-80645">
              <a:lnSpc>
                <a:spcPct val="114599"/>
              </a:lnSpc>
              <a:buSzPct val="87500"/>
              <a:buFont typeface="Times New Roman"/>
              <a:buChar char="•"/>
              <a:tabLst>
                <a:tab pos="245110" algn="l"/>
              </a:tabLst>
            </a:pPr>
            <a:r>
              <a:rPr sz="800" spc="-60" dirty="0">
                <a:solidFill>
                  <a:srgbClr val="231F20"/>
                </a:solidFill>
                <a:latin typeface="Arial MT"/>
                <a:cs typeface="Arial MT"/>
              </a:rPr>
              <a:t>Surgery</a:t>
            </a:r>
            <a:r>
              <a:rPr sz="800" spc="-25"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25" dirty="0">
                <a:solidFill>
                  <a:srgbClr val="231F20"/>
                </a:solidFill>
                <a:latin typeface="Arial MT"/>
                <a:cs typeface="Arial MT"/>
              </a:rPr>
              <a:t>the</a:t>
            </a:r>
            <a:r>
              <a:rPr sz="800" spc="-20" dirty="0">
                <a:solidFill>
                  <a:srgbClr val="231F20"/>
                </a:solidFill>
                <a:latin typeface="Arial MT"/>
                <a:cs typeface="Arial MT"/>
              </a:rPr>
              <a:t> </a:t>
            </a:r>
            <a:r>
              <a:rPr sz="800" spc="-45" dirty="0">
                <a:solidFill>
                  <a:srgbClr val="231F20"/>
                </a:solidFill>
                <a:latin typeface="Arial MT"/>
                <a:cs typeface="Arial MT"/>
              </a:rPr>
              <a:t>standard</a:t>
            </a:r>
            <a:r>
              <a:rPr sz="800" spc="-15" dirty="0">
                <a:solidFill>
                  <a:srgbClr val="231F20"/>
                </a:solidFill>
                <a:latin typeface="Arial MT"/>
                <a:cs typeface="Arial MT"/>
              </a:rPr>
              <a:t> </a:t>
            </a:r>
            <a:r>
              <a:rPr sz="800" spc="-25" dirty="0">
                <a:solidFill>
                  <a:srgbClr val="231F20"/>
                </a:solidFill>
                <a:latin typeface="Arial MT"/>
                <a:cs typeface="Arial MT"/>
              </a:rPr>
              <a:t>treatment</a:t>
            </a:r>
            <a:r>
              <a:rPr sz="800" spc="-30" dirty="0">
                <a:solidFill>
                  <a:srgbClr val="231F20"/>
                </a:solidFill>
                <a:latin typeface="Arial MT"/>
                <a:cs typeface="Arial MT"/>
              </a:rPr>
              <a:t> </a:t>
            </a:r>
            <a:r>
              <a:rPr sz="800" spc="-20" dirty="0">
                <a:solidFill>
                  <a:srgbClr val="231F20"/>
                </a:solidFill>
                <a:latin typeface="Arial MT"/>
                <a:cs typeface="Arial MT"/>
              </a:rPr>
              <a:t>of</a:t>
            </a:r>
            <a:r>
              <a:rPr sz="800" spc="-15" dirty="0">
                <a:solidFill>
                  <a:srgbClr val="231F20"/>
                </a:solidFill>
                <a:latin typeface="Arial MT"/>
                <a:cs typeface="Arial MT"/>
              </a:rPr>
              <a:t> </a:t>
            </a:r>
            <a:r>
              <a:rPr sz="800" spc="-40" dirty="0">
                <a:solidFill>
                  <a:srgbClr val="231F20"/>
                </a:solidFill>
                <a:latin typeface="Arial MT"/>
                <a:cs typeface="Arial MT"/>
              </a:rPr>
              <a:t>all</a:t>
            </a:r>
            <a:r>
              <a:rPr sz="800" spc="-20" dirty="0">
                <a:solidFill>
                  <a:srgbClr val="231F20"/>
                </a:solidFill>
                <a:latin typeface="Arial MT"/>
                <a:cs typeface="Arial MT"/>
              </a:rPr>
              <a:t> </a:t>
            </a:r>
            <a:r>
              <a:rPr sz="800" spc="-35" dirty="0">
                <a:solidFill>
                  <a:srgbClr val="231F20"/>
                </a:solidFill>
                <a:latin typeface="Arial MT"/>
                <a:cs typeface="Arial MT"/>
              </a:rPr>
              <a:t>patients</a:t>
            </a:r>
            <a:r>
              <a:rPr sz="800" spc="-20" dirty="0">
                <a:solidFill>
                  <a:srgbClr val="231F20"/>
                </a:solidFill>
                <a:latin typeface="Arial MT"/>
                <a:cs typeface="Arial MT"/>
              </a:rPr>
              <a:t> </a:t>
            </a:r>
            <a:r>
              <a:rPr sz="800" spc="-5" dirty="0">
                <a:solidFill>
                  <a:srgbClr val="231F20"/>
                </a:solidFill>
                <a:latin typeface="Arial MT"/>
                <a:cs typeface="Arial MT"/>
              </a:rPr>
              <a:t>with</a:t>
            </a:r>
            <a:r>
              <a:rPr sz="800" spc="-25" dirty="0">
                <a:solidFill>
                  <a:srgbClr val="231F20"/>
                </a:solidFill>
                <a:latin typeface="Arial MT"/>
                <a:cs typeface="Arial MT"/>
              </a:rPr>
              <a:t> </a:t>
            </a:r>
            <a:r>
              <a:rPr sz="800" spc="-55" dirty="0">
                <a:solidFill>
                  <a:srgbClr val="231F20"/>
                </a:solidFill>
                <a:latin typeface="Arial MT"/>
                <a:cs typeface="Arial MT"/>
              </a:rPr>
              <a:t>an</a:t>
            </a:r>
            <a:r>
              <a:rPr sz="800" spc="-15" dirty="0">
                <a:solidFill>
                  <a:srgbClr val="231F20"/>
                </a:solidFill>
                <a:latin typeface="Arial MT"/>
                <a:cs typeface="Arial MT"/>
              </a:rPr>
              <a:t> </a:t>
            </a:r>
            <a:r>
              <a:rPr sz="800" spc="-25" dirty="0">
                <a:solidFill>
                  <a:srgbClr val="231F20"/>
                </a:solidFill>
                <a:latin typeface="Arial MT"/>
                <a:cs typeface="Arial MT"/>
              </a:rPr>
              <a:t>adult</a:t>
            </a:r>
            <a:r>
              <a:rPr sz="800" spc="-20" dirty="0">
                <a:solidFill>
                  <a:srgbClr val="231F20"/>
                </a:solidFill>
                <a:latin typeface="Arial MT"/>
                <a:cs typeface="Arial MT"/>
              </a:rPr>
              <a:t> </a:t>
            </a:r>
            <a:r>
              <a:rPr sz="800" spc="-40" dirty="0">
                <a:solidFill>
                  <a:srgbClr val="231F20"/>
                </a:solidFill>
                <a:latin typeface="Arial MT"/>
                <a:cs typeface="Arial MT"/>
              </a:rPr>
              <a:t>type,</a:t>
            </a:r>
            <a:r>
              <a:rPr sz="800" spc="-20" dirty="0">
                <a:solidFill>
                  <a:srgbClr val="231F20"/>
                </a:solidFill>
                <a:latin typeface="Arial MT"/>
                <a:cs typeface="Arial MT"/>
              </a:rPr>
              <a:t> </a:t>
            </a:r>
            <a:r>
              <a:rPr sz="800" spc="-45" dirty="0">
                <a:solidFill>
                  <a:srgbClr val="231F20"/>
                </a:solidFill>
                <a:latin typeface="Arial MT"/>
                <a:cs typeface="Arial MT"/>
              </a:rPr>
              <a:t>localised</a:t>
            </a:r>
            <a:r>
              <a:rPr sz="800" spc="-25" dirty="0">
                <a:solidFill>
                  <a:srgbClr val="231F20"/>
                </a:solidFill>
                <a:latin typeface="Arial MT"/>
                <a:cs typeface="Arial MT"/>
              </a:rPr>
              <a:t> </a:t>
            </a:r>
            <a:r>
              <a:rPr sz="800" spc="-140" dirty="0">
                <a:solidFill>
                  <a:srgbClr val="231F20"/>
                </a:solidFill>
                <a:latin typeface="Arial MT"/>
                <a:cs typeface="Arial MT"/>
              </a:rPr>
              <a:t>STS.</a:t>
            </a:r>
            <a:r>
              <a:rPr sz="800" spc="-100" dirty="0">
                <a:solidFill>
                  <a:srgbClr val="231F20"/>
                </a:solidFill>
                <a:latin typeface="Arial MT"/>
                <a:cs typeface="Arial MT"/>
              </a:rPr>
              <a:t> </a:t>
            </a:r>
            <a:r>
              <a:rPr sz="800" spc="-20" dirty="0">
                <a:solidFill>
                  <a:srgbClr val="231F20"/>
                </a:solidFill>
                <a:latin typeface="Arial MT"/>
                <a:cs typeface="Arial MT"/>
              </a:rPr>
              <a:t>It</a:t>
            </a:r>
            <a:r>
              <a:rPr sz="800" spc="-15" dirty="0">
                <a:solidFill>
                  <a:srgbClr val="231F20"/>
                </a:solidFill>
                <a:latin typeface="Arial MT"/>
                <a:cs typeface="Arial MT"/>
              </a:rPr>
              <a:t> </a:t>
            </a:r>
            <a:r>
              <a:rPr sz="800" spc="-35" dirty="0">
                <a:solidFill>
                  <a:srgbClr val="231F20"/>
                </a:solidFill>
                <a:latin typeface="Arial MT"/>
                <a:cs typeface="Arial MT"/>
              </a:rPr>
              <a:t>must</a:t>
            </a:r>
            <a:r>
              <a:rPr sz="800" spc="-15" dirty="0">
                <a:solidFill>
                  <a:srgbClr val="231F20"/>
                </a:solidFill>
                <a:latin typeface="Arial MT"/>
                <a:cs typeface="Arial MT"/>
              </a:rPr>
              <a:t> </a:t>
            </a:r>
            <a:r>
              <a:rPr sz="800" spc="-40" dirty="0">
                <a:solidFill>
                  <a:srgbClr val="231F20"/>
                </a:solidFill>
                <a:latin typeface="Arial MT"/>
                <a:cs typeface="Arial MT"/>
              </a:rPr>
              <a:t>be</a:t>
            </a:r>
            <a:r>
              <a:rPr sz="800" spc="-20" dirty="0">
                <a:solidFill>
                  <a:srgbClr val="231F20"/>
                </a:solidFill>
                <a:latin typeface="Arial MT"/>
                <a:cs typeface="Arial MT"/>
              </a:rPr>
              <a:t> </a:t>
            </a:r>
            <a:r>
              <a:rPr sz="800" spc="-45" dirty="0">
                <a:solidFill>
                  <a:srgbClr val="231F20"/>
                </a:solidFill>
                <a:latin typeface="Arial MT"/>
                <a:cs typeface="Arial MT"/>
              </a:rPr>
              <a:t>carried</a:t>
            </a:r>
            <a:r>
              <a:rPr sz="800" spc="-15" dirty="0">
                <a:solidFill>
                  <a:srgbClr val="231F20"/>
                </a:solidFill>
                <a:latin typeface="Arial MT"/>
                <a:cs typeface="Arial MT"/>
              </a:rPr>
              <a:t> </a:t>
            </a:r>
            <a:r>
              <a:rPr sz="800" spc="-10" dirty="0">
                <a:solidFill>
                  <a:srgbClr val="231F20"/>
                </a:solidFill>
                <a:latin typeface="Arial MT"/>
                <a:cs typeface="Arial MT"/>
              </a:rPr>
              <a:t>out</a:t>
            </a:r>
            <a:r>
              <a:rPr sz="800" spc="-25" dirty="0">
                <a:solidFill>
                  <a:srgbClr val="231F20"/>
                </a:solidFill>
                <a:latin typeface="Arial MT"/>
                <a:cs typeface="Arial MT"/>
              </a:rPr>
              <a:t> </a:t>
            </a:r>
            <a:r>
              <a:rPr sz="800" spc="-35" dirty="0">
                <a:solidFill>
                  <a:srgbClr val="231F20"/>
                </a:solidFill>
                <a:latin typeface="Arial MT"/>
                <a:cs typeface="Arial MT"/>
              </a:rPr>
              <a:t>by</a:t>
            </a:r>
            <a:r>
              <a:rPr sz="800" spc="-15" dirty="0">
                <a:solidFill>
                  <a:srgbClr val="231F20"/>
                </a:solidFill>
                <a:latin typeface="Arial MT"/>
                <a:cs typeface="Arial MT"/>
              </a:rPr>
              <a:t> </a:t>
            </a:r>
            <a:r>
              <a:rPr sz="800" spc="-90" dirty="0">
                <a:solidFill>
                  <a:srgbClr val="231F20"/>
                </a:solidFill>
                <a:latin typeface="Arial MT"/>
                <a:cs typeface="Arial MT"/>
              </a:rPr>
              <a:t>a</a:t>
            </a:r>
            <a:r>
              <a:rPr sz="800" spc="-15" dirty="0">
                <a:solidFill>
                  <a:srgbClr val="231F20"/>
                </a:solidFill>
                <a:latin typeface="Arial MT"/>
                <a:cs typeface="Arial MT"/>
              </a:rPr>
              <a:t> </a:t>
            </a:r>
            <a:r>
              <a:rPr sz="800" spc="-45" dirty="0">
                <a:solidFill>
                  <a:srgbClr val="231F20"/>
                </a:solidFill>
                <a:latin typeface="Arial MT"/>
                <a:cs typeface="Arial MT"/>
              </a:rPr>
              <a:t>surgeon</a:t>
            </a:r>
            <a:r>
              <a:rPr sz="800" spc="-20" dirty="0">
                <a:solidFill>
                  <a:srgbClr val="231F20"/>
                </a:solidFill>
                <a:latin typeface="Arial MT"/>
                <a:cs typeface="Arial MT"/>
              </a:rPr>
              <a:t> </a:t>
            </a:r>
            <a:r>
              <a:rPr sz="800" spc="-45" dirty="0">
                <a:solidFill>
                  <a:srgbClr val="231F20"/>
                </a:solidFill>
                <a:latin typeface="Arial MT"/>
                <a:cs typeface="Arial MT"/>
              </a:rPr>
              <a:t>speciﬁcally</a:t>
            </a:r>
            <a:r>
              <a:rPr sz="800" spc="-20" dirty="0">
                <a:solidFill>
                  <a:srgbClr val="231F20"/>
                </a:solidFill>
                <a:latin typeface="Arial MT"/>
                <a:cs typeface="Arial MT"/>
              </a:rPr>
              <a:t> </a:t>
            </a:r>
            <a:r>
              <a:rPr sz="800" spc="-30" dirty="0">
                <a:solidFill>
                  <a:srgbClr val="231F20"/>
                </a:solidFill>
                <a:latin typeface="Arial MT"/>
                <a:cs typeface="Arial MT"/>
              </a:rPr>
              <a:t>trained</a:t>
            </a:r>
            <a:r>
              <a:rPr sz="800" spc="-20" dirty="0">
                <a:solidFill>
                  <a:srgbClr val="231F20"/>
                </a:solidFill>
                <a:latin typeface="Arial MT"/>
                <a:cs typeface="Arial MT"/>
              </a:rPr>
              <a:t> in</a:t>
            </a:r>
            <a:r>
              <a:rPr sz="800" spc="-15" dirty="0">
                <a:solidFill>
                  <a:srgbClr val="231F20"/>
                </a:solidFill>
                <a:latin typeface="Arial MT"/>
                <a:cs typeface="Arial MT"/>
              </a:rPr>
              <a:t> </a:t>
            </a:r>
            <a:r>
              <a:rPr sz="800" spc="-25" dirty="0">
                <a:solidFill>
                  <a:srgbClr val="231F20"/>
                </a:solidFill>
                <a:latin typeface="Arial MT"/>
                <a:cs typeface="Arial MT"/>
              </a:rPr>
              <a:t>the </a:t>
            </a:r>
            <a:r>
              <a:rPr sz="800" spc="-35" dirty="0">
                <a:solidFill>
                  <a:srgbClr val="231F20"/>
                </a:solidFill>
                <a:latin typeface="Arial MT"/>
                <a:cs typeface="Arial MT"/>
              </a:rPr>
              <a:t>treat- </a:t>
            </a:r>
            <a:r>
              <a:rPr sz="800" spc="-210" dirty="0">
                <a:solidFill>
                  <a:srgbClr val="231F20"/>
                </a:solidFill>
                <a:latin typeface="Arial MT"/>
                <a:cs typeface="Arial MT"/>
              </a:rPr>
              <a:t> </a:t>
            </a:r>
            <a:r>
              <a:rPr sz="800" spc="-20" dirty="0">
                <a:solidFill>
                  <a:srgbClr val="231F20"/>
                </a:solidFill>
                <a:latin typeface="Arial MT"/>
                <a:cs typeface="Arial MT"/>
              </a:rPr>
              <a:t>ment</a:t>
            </a:r>
            <a:r>
              <a:rPr sz="800" spc="-30" dirty="0">
                <a:solidFill>
                  <a:srgbClr val="231F20"/>
                </a:solidFill>
                <a:latin typeface="Arial MT"/>
                <a:cs typeface="Arial MT"/>
              </a:rPr>
              <a:t> </a:t>
            </a:r>
            <a:r>
              <a:rPr sz="800" spc="-20" dirty="0">
                <a:solidFill>
                  <a:srgbClr val="231F20"/>
                </a:solidFill>
                <a:latin typeface="Arial MT"/>
                <a:cs typeface="Arial MT"/>
              </a:rPr>
              <a:t>of</a:t>
            </a:r>
            <a:r>
              <a:rPr sz="800" spc="-25" dirty="0">
                <a:solidFill>
                  <a:srgbClr val="231F20"/>
                </a:solidFill>
                <a:latin typeface="Arial MT"/>
                <a:cs typeface="Arial MT"/>
              </a:rPr>
              <a:t> </a:t>
            </a:r>
            <a:r>
              <a:rPr sz="800" spc="-35" dirty="0">
                <a:solidFill>
                  <a:srgbClr val="231F20"/>
                </a:solidFill>
                <a:latin typeface="Arial MT"/>
                <a:cs typeface="Arial MT"/>
              </a:rPr>
              <a:t>this</a:t>
            </a:r>
            <a:r>
              <a:rPr sz="800" spc="-25" dirty="0">
                <a:solidFill>
                  <a:srgbClr val="231F20"/>
                </a:solidFill>
                <a:latin typeface="Arial MT"/>
                <a:cs typeface="Arial MT"/>
              </a:rPr>
              <a:t> </a:t>
            </a:r>
            <a:r>
              <a:rPr sz="800" spc="-70" dirty="0">
                <a:solidFill>
                  <a:srgbClr val="231F20"/>
                </a:solidFill>
                <a:latin typeface="Arial MT"/>
                <a:cs typeface="Arial MT"/>
              </a:rPr>
              <a:t>disease.</a:t>
            </a:r>
            <a:r>
              <a:rPr sz="800" spc="-25" dirty="0">
                <a:solidFill>
                  <a:srgbClr val="231F20"/>
                </a:solidFill>
                <a:latin typeface="Arial MT"/>
                <a:cs typeface="Arial MT"/>
              </a:rPr>
              <a:t> </a:t>
            </a:r>
            <a:r>
              <a:rPr sz="800" spc="-70" dirty="0">
                <a:solidFill>
                  <a:srgbClr val="231F20"/>
                </a:solidFill>
                <a:latin typeface="Arial MT"/>
                <a:cs typeface="Arial MT"/>
              </a:rPr>
              <a:t>The</a:t>
            </a:r>
            <a:r>
              <a:rPr sz="800" spc="-20" dirty="0">
                <a:solidFill>
                  <a:srgbClr val="231F20"/>
                </a:solidFill>
                <a:latin typeface="Arial MT"/>
                <a:cs typeface="Arial MT"/>
              </a:rPr>
              <a:t> </a:t>
            </a:r>
            <a:r>
              <a:rPr sz="800" spc="-45" dirty="0">
                <a:solidFill>
                  <a:srgbClr val="231F20"/>
                </a:solidFill>
                <a:latin typeface="Arial MT"/>
                <a:cs typeface="Arial MT"/>
              </a:rPr>
              <a:t>standard</a:t>
            </a:r>
            <a:r>
              <a:rPr sz="800" spc="-25" dirty="0">
                <a:solidFill>
                  <a:srgbClr val="231F20"/>
                </a:solidFill>
                <a:latin typeface="Arial MT"/>
                <a:cs typeface="Arial MT"/>
              </a:rPr>
              <a:t> </a:t>
            </a:r>
            <a:r>
              <a:rPr sz="800" spc="-45" dirty="0">
                <a:solidFill>
                  <a:srgbClr val="231F20"/>
                </a:solidFill>
                <a:latin typeface="Arial MT"/>
                <a:cs typeface="Arial MT"/>
              </a:rPr>
              <a:t>surgical</a:t>
            </a:r>
            <a:r>
              <a:rPr sz="800" spc="-25" dirty="0">
                <a:solidFill>
                  <a:srgbClr val="231F20"/>
                </a:solidFill>
                <a:latin typeface="Arial MT"/>
                <a:cs typeface="Arial MT"/>
              </a:rPr>
              <a:t> </a:t>
            </a:r>
            <a:r>
              <a:rPr sz="800" spc="-35" dirty="0">
                <a:solidFill>
                  <a:srgbClr val="231F20"/>
                </a:solidFill>
                <a:latin typeface="Arial MT"/>
                <a:cs typeface="Arial MT"/>
              </a:rPr>
              <a:t>procedure</a:t>
            </a:r>
            <a:r>
              <a:rPr sz="800" spc="-30" dirty="0">
                <a:solidFill>
                  <a:srgbClr val="231F20"/>
                </a:solidFill>
                <a:latin typeface="Arial MT"/>
                <a:cs typeface="Arial MT"/>
              </a:rPr>
              <a:t> </a:t>
            </a:r>
            <a:r>
              <a:rPr sz="800" spc="-65" dirty="0">
                <a:solidFill>
                  <a:srgbClr val="231F20"/>
                </a:solidFill>
                <a:latin typeface="Arial MT"/>
                <a:cs typeface="Arial MT"/>
              </a:rPr>
              <a:t>is</a:t>
            </a:r>
            <a:r>
              <a:rPr sz="800" spc="-20" dirty="0">
                <a:solidFill>
                  <a:srgbClr val="231F20"/>
                </a:solidFill>
                <a:latin typeface="Arial MT"/>
                <a:cs typeface="Arial MT"/>
              </a:rPr>
              <a:t> </a:t>
            </a:r>
            <a:r>
              <a:rPr sz="800" spc="-90" dirty="0">
                <a:solidFill>
                  <a:srgbClr val="231F20"/>
                </a:solidFill>
                <a:latin typeface="Arial MT"/>
                <a:cs typeface="Arial MT"/>
              </a:rPr>
              <a:t>a</a:t>
            </a:r>
            <a:r>
              <a:rPr sz="800" spc="-25" dirty="0">
                <a:solidFill>
                  <a:srgbClr val="231F20"/>
                </a:solidFill>
                <a:latin typeface="Arial MT"/>
                <a:cs typeface="Arial MT"/>
              </a:rPr>
              <a:t> wide</a:t>
            </a:r>
            <a:r>
              <a:rPr sz="800" spc="-30" dirty="0">
                <a:solidFill>
                  <a:srgbClr val="231F20"/>
                </a:solidFill>
                <a:latin typeface="Arial MT"/>
                <a:cs typeface="Arial MT"/>
              </a:rPr>
              <a:t> </a:t>
            </a:r>
            <a:r>
              <a:rPr sz="800" spc="-45" dirty="0">
                <a:solidFill>
                  <a:srgbClr val="231F20"/>
                </a:solidFill>
                <a:latin typeface="Arial MT"/>
                <a:cs typeface="Arial MT"/>
              </a:rPr>
              <a:t>excision</a:t>
            </a:r>
            <a:r>
              <a:rPr sz="800" spc="-25" dirty="0">
                <a:solidFill>
                  <a:srgbClr val="231F20"/>
                </a:solidFill>
                <a:latin typeface="Arial MT"/>
                <a:cs typeface="Arial MT"/>
              </a:rPr>
              <a:t> </a:t>
            </a:r>
            <a:r>
              <a:rPr sz="800" spc="-5" dirty="0">
                <a:solidFill>
                  <a:srgbClr val="231F20"/>
                </a:solidFill>
                <a:latin typeface="Arial MT"/>
                <a:cs typeface="Arial MT"/>
              </a:rPr>
              <a:t>with</a:t>
            </a:r>
            <a:r>
              <a:rPr sz="800" spc="-30" dirty="0">
                <a:solidFill>
                  <a:srgbClr val="231F20"/>
                </a:solidFill>
                <a:latin typeface="Arial MT"/>
                <a:cs typeface="Arial MT"/>
              </a:rPr>
              <a:t> </a:t>
            </a:r>
            <a:r>
              <a:rPr sz="800" spc="-35" dirty="0">
                <a:solidFill>
                  <a:srgbClr val="231F20"/>
                </a:solidFill>
                <a:latin typeface="Arial MT"/>
                <a:cs typeface="Arial MT"/>
              </a:rPr>
              <a:t>negative</a:t>
            </a:r>
            <a:r>
              <a:rPr sz="800" spc="-25" dirty="0">
                <a:solidFill>
                  <a:srgbClr val="231F20"/>
                </a:solidFill>
                <a:latin typeface="Arial MT"/>
                <a:cs typeface="Arial MT"/>
              </a:rPr>
              <a:t> </a:t>
            </a:r>
            <a:r>
              <a:rPr sz="800" spc="-45" dirty="0">
                <a:solidFill>
                  <a:srgbClr val="231F20"/>
                </a:solidFill>
                <a:latin typeface="Arial MT"/>
                <a:cs typeface="Arial MT"/>
              </a:rPr>
              <a:t>margins</a:t>
            </a:r>
            <a:r>
              <a:rPr sz="800" spc="-30" dirty="0">
                <a:solidFill>
                  <a:srgbClr val="231F20"/>
                </a:solidFill>
                <a:latin typeface="Arial MT"/>
                <a:cs typeface="Arial MT"/>
              </a:rPr>
              <a:t> </a:t>
            </a:r>
            <a:r>
              <a:rPr sz="800" spc="-60" dirty="0">
                <a:solidFill>
                  <a:srgbClr val="231F20"/>
                </a:solidFill>
                <a:latin typeface="Arial MT"/>
                <a:cs typeface="Arial MT"/>
              </a:rPr>
              <a:t>(absence</a:t>
            </a:r>
            <a:r>
              <a:rPr sz="800" spc="-30" dirty="0">
                <a:solidFill>
                  <a:srgbClr val="231F20"/>
                </a:solidFill>
                <a:latin typeface="Arial MT"/>
                <a:cs typeface="Arial MT"/>
              </a:rPr>
              <a:t> </a:t>
            </a:r>
            <a:r>
              <a:rPr sz="800" spc="-20" dirty="0">
                <a:solidFill>
                  <a:srgbClr val="231F20"/>
                </a:solidFill>
                <a:latin typeface="Arial MT"/>
                <a:cs typeface="Arial MT"/>
              </a:rPr>
              <a:t>of</a:t>
            </a:r>
            <a:r>
              <a:rPr sz="800" spc="-25" dirty="0">
                <a:solidFill>
                  <a:srgbClr val="231F20"/>
                </a:solidFill>
                <a:latin typeface="Arial MT"/>
                <a:cs typeface="Arial MT"/>
              </a:rPr>
              <a:t> </a:t>
            </a:r>
            <a:r>
              <a:rPr sz="800" spc="-45" dirty="0">
                <a:solidFill>
                  <a:srgbClr val="231F20"/>
                </a:solidFill>
                <a:latin typeface="Arial MT"/>
                <a:cs typeface="Arial MT"/>
              </a:rPr>
              <a:t>residual</a:t>
            </a:r>
            <a:r>
              <a:rPr sz="800" spc="-25" dirty="0">
                <a:solidFill>
                  <a:srgbClr val="231F20"/>
                </a:solidFill>
                <a:latin typeface="Arial MT"/>
                <a:cs typeface="Arial MT"/>
              </a:rPr>
              <a:t> </a:t>
            </a:r>
            <a:r>
              <a:rPr sz="800" spc="-30" dirty="0">
                <a:solidFill>
                  <a:srgbClr val="231F20"/>
                </a:solidFill>
                <a:latin typeface="Arial MT"/>
                <a:cs typeface="Arial MT"/>
              </a:rPr>
              <a:t>tumour, </a:t>
            </a:r>
            <a:r>
              <a:rPr sz="800" spc="-100" dirty="0">
                <a:solidFill>
                  <a:srgbClr val="231F20"/>
                </a:solidFill>
                <a:latin typeface="Arial MT"/>
                <a:cs typeface="Arial MT"/>
              </a:rPr>
              <a:t>R0)</a:t>
            </a:r>
            <a:r>
              <a:rPr sz="800" spc="-25" dirty="0">
                <a:solidFill>
                  <a:srgbClr val="231F20"/>
                </a:solidFill>
                <a:latin typeface="Arial MT"/>
                <a:cs typeface="Arial MT"/>
              </a:rPr>
              <a:t> </a:t>
            </a:r>
            <a:r>
              <a:rPr sz="800" spc="-55" dirty="0">
                <a:solidFill>
                  <a:srgbClr val="231F20"/>
                </a:solidFill>
                <a:latin typeface="Arial MT"/>
                <a:cs typeface="Arial MT"/>
              </a:rPr>
              <a:t>[II,</a:t>
            </a:r>
            <a:r>
              <a:rPr sz="800" spc="-20" dirty="0">
                <a:solidFill>
                  <a:srgbClr val="231F20"/>
                </a:solidFill>
                <a:latin typeface="Arial MT"/>
                <a:cs typeface="Arial MT"/>
              </a:rPr>
              <a:t> </a:t>
            </a:r>
            <a:r>
              <a:rPr sz="800" spc="-45" dirty="0">
                <a:solidFill>
                  <a:srgbClr val="231F20"/>
                </a:solidFill>
                <a:latin typeface="Arial MT"/>
                <a:cs typeface="Arial MT"/>
              </a:rPr>
              <a:t>A]</a:t>
            </a:r>
            <a:endParaRPr sz="800">
              <a:latin typeface="Arial MT"/>
              <a:cs typeface="Arial MT"/>
            </a:endParaRPr>
          </a:p>
          <a:p>
            <a:pPr marL="232410" marR="167640" indent="-80645">
              <a:lnSpc>
                <a:spcPct val="114599"/>
              </a:lnSpc>
              <a:buSzPct val="87500"/>
              <a:buFont typeface="Times New Roman"/>
              <a:buChar char="•"/>
              <a:tabLst>
                <a:tab pos="245110" algn="l"/>
              </a:tabLst>
            </a:pPr>
            <a:r>
              <a:rPr sz="800" spc="-70" dirty="0">
                <a:solidFill>
                  <a:srgbClr val="231F20"/>
                </a:solidFill>
                <a:latin typeface="Arial MT"/>
                <a:cs typeface="Arial MT"/>
              </a:rPr>
              <a:t>The</a:t>
            </a:r>
            <a:r>
              <a:rPr sz="800" spc="-30" dirty="0">
                <a:solidFill>
                  <a:srgbClr val="231F20"/>
                </a:solidFill>
                <a:latin typeface="Arial MT"/>
                <a:cs typeface="Arial MT"/>
              </a:rPr>
              <a:t> typical</a:t>
            </a:r>
            <a:r>
              <a:rPr sz="800" spc="-20" dirty="0">
                <a:solidFill>
                  <a:srgbClr val="231F20"/>
                </a:solidFill>
                <a:latin typeface="Arial MT"/>
                <a:cs typeface="Arial MT"/>
              </a:rPr>
              <a:t> </a:t>
            </a:r>
            <a:r>
              <a:rPr sz="800" spc="-25" dirty="0">
                <a:solidFill>
                  <a:srgbClr val="231F20"/>
                </a:solidFill>
                <a:latin typeface="Arial MT"/>
                <a:cs typeface="Arial MT"/>
              </a:rPr>
              <a:t>wide </a:t>
            </a:r>
            <a:r>
              <a:rPr sz="800" spc="-45" dirty="0">
                <a:solidFill>
                  <a:srgbClr val="231F20"/>
                </a:solidFill>
                <a:latin typeface="Arial MT"/>
                <a:cs typeface="Arial MT"/>
              </a:rPr>
              <a:t>excision</a:t>
            </a:r>
            <a:r>
              <a:rPr sz="800" spc="-25" dirty="0">
                <a:solidFill>
                  <a:srgbClr val="231F20"/>
                </a:solidFill>
                <a:latin typeface="Arial MT"/>
                <a:cs typeface="Arial MT"/>
              </a:rPr>
              <a:t> </a:t>
            </a:r>
            <a:r>
              <a:rPr sz="800" spc="-65" dirty="0">
                <a:solidFill>
                  <a:srgbClr val="231F20"/>
                </a:solidFill>
                <a:latin typeface="Arial MT"/>
                <a:cs typeface="Arial MT"/>
              </a:rPr>
              <a:t>is</a:t>
            </a:r>
            <a:r>
              <a:rPr sz="800" spc="-20" dirty="0">
                <a:solidFill>
                  <a:srgbClr val="231F20"/>
                </a:solidFill>
                <a:latin typeface="Arial MT"/>
                <a:cs typeface="Arial MT"/>
              </a:rPr>
              <a:t> followed</a:t>
            </a:r>
            <a:r>
              <a:rPr sz="800" spc="-25" dirty="0">
                <a:solidFill>
                  <a:srgbClr val="231F20"/>
                </a:solidFill>
                <a:latin typeface="Arial MT"/>
                <a:cs typeface="Arial MT"/>
              </a:rPr>
              <a:t> </a:t>
            </a:r>
            <a:r>
              <a:rPr sz="800" spc="-35" dirty="0">
                <a:solidFill>
                  <a:srgbClr val="231F20"/>
                </a:solidFill>
                <a:latin typeface="Arial MT"/>
                <a:cs typeface="Arial MT"/>
              </a:rPr>
              <a:t>by</a:t>
            </a:r>
            <a:r>
              <a:rPr sz="800" spc="-20" dirty="0">
                <a:solidFill>
                  <a:srgbClr val="231F20"/>
                </a:solidFill>
                <a:latin typeface="Arial MT"/>
                <a:cs typeface="Arial MT"/>
              </a:rPr>
              <a:t> </a:t>
            </a:r>
            <a:r>
              <a:rPr sz="800" spc="-150" dirty="0">
                <a:solidFill>
                  <a:srgbClr val="231F20"/>
                </a:solidFill>
                <a:latin typeface="Arial MT"/>
                <a:cs typeface="Arial MT"/>
              </a:rPr>
              <a:t>RT</a:t>
            </a:r>
            <a:r>
              <a:rPr sz="800" spc="-85" dirty="0">
                <a:solidFill>
                  <a:srgbClr val="231F20"/>
                </a:solidFill>
                <a:latin typeface="Arial MT"/>
                <a:cs typeface="Arial MT"/>
              </a:rPr>
              <a:t> </a:t>
            </a:r>
            <a:r>
              <a:rPr sz="800" spc="-100" dirty="0">
                <a:solidFill>
                  <a:srgbClr val="231F20"/>
                </a:solidFill>
                <a:latin typeface="Arial MT"/>
                <a:cs typeface="Arial MT"/>
              </a:rPr>
              <a:t>as</a:t>
            </a:r>
            <a:r>
              <a:rPr sz="800" spc="-20" dirty="0">
                <a:solidFill>
                  <a:srgbClr val="231F20"/>
                </a:solidFill>
                <a:latin typeface="Arial MT"/>
                <a:cs typeface="Arial MT"/>
              </a:rPr>
              <a:t> </a:t>
            </a:r>
            <a:r>
              <a:rPr sz="800" spc="-25" dirty="0">
                <a:solidFill>
                  <a:srgbClr val="231F20"/>
                </a:solidFill>
                <a:latin typeface="Arial MT"/>
                <a:cs typeface="Arial MT"/>
              </a:rPr>
              <a:t>the</a:t>
            </a:r>
            <a:r>
              <a:rPr sz="800" spc="-20" dirty="0">
                <a:solidFill>
                  <a:srgbClr val="231F20"/>
                </a:solidFill>
                <a:latin typeface="Arial MT"/>
                <a:cs typeface="Arial MT"/>
              </a:rPr>
              <a:t> </a:t>
            </a:r>
            <a:r>
              <a:rPr sz="800" spc="-45" dirty="0">
                <a:solidFill>
                  <a:srgbClr val="231F20"/>
                </a:solidFill>
                <a:latin typeface="Arial MT"/>
                <a:cs typeface="Arial MT"/>
              </a:rPr>
              <a:t>standard</a:t>
            </a:r>
            <a:r>
              <a:rPr sz="800" spc="-25" dirty="0">
                <a:solidFill>
                  <a:srgbClr val="231F20"/>
                </a:solidFill>
                <a:latin typeface="Arial MT"/>
                <a:cs typeface="Arial MT"/>
              </a:rPr>
              <a:t> treatment </a:t>
            </a:r>
            <a:r>
              <a:rPr sz="800" spc="-20" dirty="0">
                <a:solidFill>
                  <a:srgbClr val="231F20"/>
                </a:solidFill>
                <a:latin typeface="Arial MT"/>
                <a:cs typeface="Arial MT"/>
              </a:rPr>
              <a:t>of </a:t>
            </a:r>
            <a:r>
              <a:rPr sz="800" spc="-35" dirty="0">
                <a:solidFill>
                  <a:srgbClr val="231F20"/>
                </a:solidFill>
                <a:latin typeface="Arial MT"/>
                <a:cs typeface="Arial MT"/>
              </a:rPr>
              <a:t>high-grade</a:t>
            </a:r>
            <a:r>
              <a:rPr sz="800" spc="-20" dirty="0">
                <a:solidFill>
                  <a:srgbClr val="231F20"/>
                </a:solidFill>
                <a:latin typeface="Arial MT"/>
                <a:cs typeface="Arial MT"/>
              </a:rPr>
              <a:t> </a:t>
            </a:r>
            <a:r>
              <a:rPr sz="800" spc="-75" dirty="0">
                <a:solidFill>
                  <a:srgbClr val="231F20"/>
                </a:solidFill>
                <a:latin typeface="Arial MT"/>
                <a:cs typeface="Arial MT"/>
              </a:rPr>
              <a:t>(G2–3),</a:t>
            </a:r>
            <a:r>
              <a:rPr sz="800" spc="-30" dirty="0">
                <a:solidFill>
                  <a:srgbClr val="231F20"/>
                </a:solidFill>
                <a:latin typeface="Arial MT"/>
                <a:cs typeface="Arial MT"/>
              </a:rPr>
              <a:t> </a:t>
            </a:r>
            <a:r>
              <a:rPr sz="800" spc="-50" dirty="0">
                <a:solidFill>
                  <a:srgbClr val="231F20"/>
                </a:solidFill>
                <a:latin typeface="Arial MT"/>
                <a:cs typeface="Arial MT"/>
              </a:rPr>
              <a:t>deep,</a:t>
            </a:r>
            <a:r>
              <a:rPr sz="800" spc="-25" dirty="0">
                <a:solidFill>
                  <a:srgbClr val="231F20"/>
                </a:solidFill>
                <a:latin typeface="Arial MT"/>
                <a:cs typeface="Arial MT"/>
              </a:rPr>
              <a:t> </a:t>
            </a:r>
            <a:r>
              <a:rPr sz="800" spc="-20" dirty="0">
                <a:solidFill>
                  <a:srgbClr val="231F20"/>
                </a:solidFill>
                <a:latin typeface="Lucida Sans Unicode"/>
                <a:cs typeface="Lucida Sans Unicode"/>
              </a:rPr>
              <a:t>&gt;</a:t>
            </a:r>
            <a:r>
              <a:rPr sz="800" spc="-120" dirty="0">
                <a:solidFill>
                  <a:srgbClr val="231F20"/>
                </a:solidFill>
                <a:latin typeface="Lucida Sans Unicode"/>
                <a:cs typeface="Lucida Sans Unicode"/>
              </a:rPr>
              <a:t> </a:t>
            </a:r>
            <a:r>
              <a:rPr sz="800" spc="-65" dirty="0">
                <a:solidFill>
                  <a:srgbClr val="231F20"/>
                </a:solidFill>
                <a:latin typeface="Arial MT"/>
                <a:cs typeface="Arial MT"/>
              </a:rPr>
              <a:t>5</a:t>
            </a:r>
            <a:r>
              <a:rPr sz="800" spc="-85"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50" dirty="0">
                <a:solidFill>
                  <a:srgbClr val="231F20"/>
                </a:solidFill>
                <a:latin typeface="Arial MT"/>
                <a:cs typeface="Arial MT"/>
              </a:rPr>
              <a:t>lesions</a:t>
            </a:r>
            <a:r>
              <a:rPr sz="800" spc="-25" dirty="0">
                <a:solidFill>
                  <a:srgbClr val="231F20"/>
                </a:solidFill>
                <a:latin typeface="Arial MT"/>
                <a:cs typeface="Arial MT"/>
              </a:rPr>
              <a:t> </a:t>
            </a:r>
            <a:r>
              <a:rPr sz="800" spc="-55" dirty="0">
                <a:solidFill>
                  <a:srgbClr val="231F20"/>
                </a:solidFill>
                <a:latin typeface="Arial MT"/>
                <a:cs typeface="Arial MT"/>
              </a:rPr>
              <a:t>[II,</a:t>
            </a:r>
            <a:r>
              <a:rPr sz="800" spc="-20" dirty="0">
                <a:solidFill>
                  <a:srgbClr val="231F20"/>
                </a:solidFill>
                <a:latin typeface="Arial MT"/>
                <a:cs typeface="Arial MT"/>
              </a:rPr>
              <a:t> </a:t>
            </a:r>
            <a:r>
              <a:rPr sz="800" spc="-80" dirty="0">
                <a:solidFill>
                  <a:srgbClr val="231F20"/>
                </a:solidFill>
                <a:latin typeface="Arial MT"/>
                <a:cs typeface="Arial MT"/>
              </a:rPr>
              <a:t>B].</a:t>
            </a:r>
            <a:r>
              <a:rPr sz="800" spc="-20" dirty="0">
                <a:solidFill>
                  <a:srgbClr val="231F20"/>
                </a:solidFill>
                <a:latin typeface="Arial MT"/>
                <a:cs typeface="Arial MT"/>
              </a:rPr>
              <a:t> </a:t>
            </a:r>
            <a:r>
              <a:rPr sz="800" spc="-50" dirty="0">
                <a:solidFill>
                  <a:srgbClr val="231F20"/>
                </a:solidFill>
                <a:latin typeface="Arial MT"/>
                <a:cs typeface="Arial MT"/>
              </a:rPr>
              <a:t>Exceptions</a:t>
            </a:r>
            <a:r>
              <a:rPr sz="800" spc="-20" dirty="0">
                <a:solidFill>
                  <a:srgbClr val="231F20"/>
                </a:solidFill>
                <a:latin typeface="Arial MT"/>
                <a:cs typeface="Arial MT"/>
              </a:rPr>
              <a:t> </a:t>
            </a:r>
            <a:r>
              <a:rPr sz="800" spc="-55" dirty="0">
                <a:solidFill>
                  <a:srgbClr val="231F20"/>
                </a:solidFill>
                <a:latin typeface="Arial MT"/>
                <a:cs typeface="Arial MT"/>
              </a:rPr>
              <a:t>may</a:t>
            </a:r>
            <a:r>
              <a:rPr sz="800" spc="-25" dirty="0">
                <a:solidFill>
                  <a:srgbClr val="231F20"/>
                </a:solidFill>
                <a:latin typeface="Arial MT"/>
                <a:cs typeface="Arial MT"/>
              </a:rPr>
              <a:t> </a:t>
            </a:r>
            <a:r>
              <a:rPr sz="800" spc="-40" dirty="0">
                <a:solidFill>
                  <a:srgbClr val="231F20"/>
                </a:solidFill>
                <a:latin typeface="Arial MT"/>
                <a:cs typeface="Arial MT"/>
              </a:rPr>
              <a:t>be</a:t>
            </a:r>
            <a:r>
              <a:rPr sz="800" spc="-20" dirty="0">
                <a:solidFill>
                  <a:srgbClr val="231F20"/>
                </a:solidFill>
                <a:latin typeface="Arial MT"/>
                <a:cs typeface="Arial MT"/>
              </a:rPr>
              <a:t> </a:t>
            </a:r>
            <a:r>
              <a:rPr sz="800" spc="-45" dirty="0">
                <a:solidFill>
                  <a:srgbClr val="231F20"/>
                </a:solidFill>
                <a:latin typeface="Arial MT"/>
                <a:cs typeface="Arial MT"/>
              </a:rPr>
              <a:t>made</a:t>
            </a:r>
            <a:r>
              <a:rPr sz="800" spc="-25" dirty="0">
                <a:solidFill>
                  <a:srgbClr val="231F20"/>
                </a:solidFill>
                <a:latin typeface="Arial MT"/>
                <a:cs typeface="Arial MT"/>
              </a:rPr>
              <a:t> </a:t>
            </a:r>
            <a:r>
              <a:rPr sz="800" spc="-40" dirty="0">
                <a:solidFill>
                  <a:srgbClr val="231F20"/>
                </a:solidFill>
                <a:latin typeface="Arial MT"/>
                <a:cs typeface="Arial MT"/>
              </a:rPr>
              <a:t>after </a:t>
            </a:r>
            <a:r>
              <a:rPr sz="800" spc="-210" dirty="0">
                <a:solidFill>
                  <a:srgbClr val="231F20"/>
                </a:solidFill>
                <a:latin typeface="Arial MT"/>
                <a:cs typeface="Arial MT"/>
              </a:rPr>
              <a:t> </a:t>
            </a:r>
            <a:r>
              <a:rPr sz="800" spc="-30" dirty="0">
                <a:solidFill>
                  <a:srgbClr val="231F20"/>
                </a:solidFill>
                <a:latin typeface="Arial MT"/>
                <a:cs typeface="Arial MT"/>
              </a:rPr>
              <a:t>multidisciplinary</a:t>
            </a:r>
            <a:r>
              <a:rPr sz="800" spc="-25" dirty="0">
                <a:solidFill>
                  <a:srgbClr val="231F20"/>
                </a:solidFill>
                <a:latin typeface="Arial MT"/>
                <a:cs typeface="Arial MT"/>
              </a:rPr>
              <a:t> </a:t>
            </a:r>
            <a:r>
              <a:rPr sz="800" spc="-50" dirty="0">
                <a:solidFill>
                  <a:srgbClr val="231F20"/>
                </a:solidFill>
                <a:latin typeface="Arial MT"/>
                <a:cs typeface="Arial MT"/>
              </a:rPr>
              <a:t>discussion</a:t>
            </a:r>
            <a:r>
              <a:rPr sz="800" spc="-30" dirty="0">
                <a:solidFill>
                  <a:srgbClr val="231F20"/>
                </a:solidFill>
                <a:latin typeface="Arial MT"/>
                <a:cs typeface="Arial MT"/>
              </a:rPr>
              <a:t> </a:t>
            </a:r>
            <a:r>
              <a:rPr sz="800" spc="-35" dirty="0">
                <a:solidFill>
                  <a:srgbClr val="231F20"/>
                </a:solidFill>
                <a:latin typeface="Arial MT"/>
                <a:cs typeface="Arial MT"/>
              </a:rPr>
              <a:t>considering</a:t>
            </a:r>
            <a:r>
              <a:rPr sz="800" spc="-25" dirty="0">
                <a:solidFill>
                  <a:srgbClr val="231F20"/>
                </a:solidFill>
                <a:latin typeface="Arial MT"/>
                <a:cs typeface="Arial MT"/>
              </a:rPr>
              <a:t> </a:t>
            </a:r>
            <a:r>
              <a:rPr sz="800" spc="-60" dirty="0">
                <a:solidFill>
                  <a:srgbClr val="231F20"/>
                </a:solidFill>
                <a:latin typeface="Arial MT"/>
                <a:cs typeface="Arial MT"/>
              </a:rPr>
              <a:t>several</a:t>
            </a:r>
            <a:r>
              <a:rPr sz="800" spc="-25" dirty="0">
                <a:solidFill>
                  <a:srgbClr val="231F20"/>
                </a:solidFill>
                <a:latin typeface="Arial MT"/>
                <a:cs typeface="Arial MT"/>
              </a:rPr>
              <a:t> </a:t>
            </a:r>
            <a:r>
              <a:rPr sz="800" spc="-55" dirty="0">
                <a:solidFill>
                  <a:srgbClr val="231F20"/>
                </a:solidFill>
                <a:latin typeface="Arial MT"/>
                <a:cs typeface="Arial MT"/>
              </a:rPr>
              <a:t>variables</a:t>
            </a:r>
            <a:endParaRPr sz="800">
              <a:latin typeface="Arial MT"/>
              <a:cs typeface="Arial MT"/>
            </a:endParaRPr>
          </a:p>
          <a:p>
            <a:pPr marL="232410" marR="173355" indent="-80645">
              <a:lnSpc>
                <a:spcPct val="114599"/>
              </a:lnSpc>
              <a:buSzPct val="87500"/>
              <a:buFont typeface="Times New Roman"/>
              <a:buChar char="•"/>
              <a:tabLst>
                <a:tab pos="245110" algn="l"/>
              </a:tabLst>
            </a:pPr>
            <a:r>
              <a:rPr sz="800" spc="-50" dirty="0">
                <a:solidFill>
                  <a:srgbClr val="231F20"/>
                </a:solidFill>
                <a:latin typeface="Arial MT"/>
                <a:cs typeface="Arial MT"/>
              </a:rPr>
              <a:t>Options </a:t>
            </a:r>
            <a:r>
              <a:rPr sz="800" spc="-35" dirty="0">
                <a:solidFill>
                  <a:srgbClr val="231F20"/>
                </a:solidFill>
                <a:latin typeface="Arial MT"/>
                <a:cs typeface="Arial MT"/>
              </a:rPr>
              <a:t>for </a:t>
            </a:r>
            <a:r>
              <a:rPr sz="800" spc="-45" dirty="0">
                <a:solidFill>
                  <a:srgbClr val="231F20"/>
                </a:solidFill>
                <a:latin typeface="Arial MT"/>
                <a:cs typeface="Arial MT"/>
              </a:rPr>
              <a:t>limb-preserving </a:t>
            </a:r>
            <a:r>
              <a:rPr sz="800" spc="-60" dirty="0">
                <a:solidFill>
                  <a:srgbClr val="231F20"/>
                </a:solidFill>
                <a:latin typeface="Arial MT"/>
                <a:cs typeface="Arial MT"/>
              </a:rPr>
              <a:t>surgery </a:t>
            </a:r>
            <a:r>
              <a:rPr sz="800" spc="-40" dirty="0">
                <a:solidFill>
                  <a:srgbClr val="231F20"/>
                </a:solidFill>
                <a:latin typeface="Arial MT"/>
                <a:cs typeface="Arial MT"/>
              </a:rPr>
              <a:t>include </a:t>
            </a:r>
            <a:r>
              <a:rPr sz="800" spc="-100" dirty="0">
                <a:solidFill>
                  <a:srgbClr val="231F20"/>
                </a:solidFill>
                <a:latin typeface="Arial MT"/>
                <a:cs typeface="Arial MT"/>
              </a:rPr>
              <a:t>ChT</a:t>
            </a:r>
            <a:r>
              <a:rPr sz="800" spc="-95" dirty="0">
                <a:solidFill>
                  <a:srgbClr val="231F20"/>
                </a:solidFill>
                <a:latin typeface="Arial MT"/>
                <a:cs typeface="Arial MT"/>
              </a:rPr>
              <a:t> </a:t>
            </a:r>
            <a:r>
              <a:rPr sz="800" spc="-35" dirty="0">
                <a:solidFill>
                  <a:srgbClr val="231F20"/>
                </a:solidFill>
                <a:latin typeface="Arial MT"/>
                <a:cs typeface="Arial MT"/>
              </a:rPr>
              <a:t>and/or </a:t>
            </a:r>
            <a:r>
              <a:rPr sz="800" spc="-150" dirty="0">
                <a:solidFill>
                  <a:srgbClr val="231F20"/>
                </a:solidFill>
                <a:latin typeface="Arial MT"/>
                <a:cs typeface="Arial MT"/>
              </a:rPr>
              <a:t>RT</a:t>
            </a:r>
            <a:r>
              <a:rPr sz="800" spc="-145" dirty="0">
                <a:solidFill>
                  <a:srgbClr val="231F20"/>
                </a:solidFill>
                <a:latin typeface="Arial MT"/>
                <a:cs typeface="Arial MT"/>
              </a:rPr>
              <a:t> </a:t>
            </a:r>
            <a:r>
              <a:rPr sz="800" spc="-65" dirty="0">
                <a:solidFill>
                  <a:srgbClr val="231F20"/>
                </a:solidFill>
                <a:latin typeface="Arial MT"/>
                <a:cs typeface="Arial MT"/>
              </a:rPr>
              <a:t>[III, </a:t>
            </a:r>
            <a:r>
              <a:rPr sz="800" spc="-70" dirty="0">
                <a:solidFill>
                  <a:srgbClr val="231F20"/>
                </a:solidFill>
                <a:latin typeface="Arial MT"/>
                <a:cs typeface="Arial MT"/>
              </a:rPr>
              <a:t>A], </a:t>
            </a:r>
            <a:r>
              <a:rPr sz="800" spc="-30" dirty="0">
                <a:solidFill>
                  <a:srgbClr val="231F20"/>
                </a:solidFill>
                <a:latin typeface="Arial MT"/>
                <a:cs typeface="Arial MT"/>
              </a:rPr>
              <a:t>or </a:t>
            </a:r>
            <a:r>
              <a:rPr sz="800" spc="-50" dirty="0">
                <a:solidFill>
                  <a:srgbClr val="231F20"/>
                </a:solidFill>
                <a:latin typeface="Arial MT"/>
                <a:cs typeface="Arial MT"/>
              </a:rPr>
              <a:t>isolated </a:t>
            </a:r>
            <a:r>
              <a:rPr sz="800" spc="-45" dirty="0">
                <a:solidFill>
                  <a:srgbClr val="231F20"/>
                </a:solidFill>
                <a:latin typeface="Arial MT"/>
                <a:cs typeface="Arial MT"/>
              </a:rPr>
              <a:t>hyperthermic </a:t>
            </a:r>
            <a:r>
              <a:rPr sz="800" spc="-25" dirty="0">
                <a:solidFill>
                  <a:srgbClr val="231F20"/>
                </a:solidFill>
                <a:latin typeface="Arial MT"/>
                <a:cs typeface="Arial MT"/>
              </a:rPr>
              <a:t>limb </a:t>
            </a:r>
            <a:r>
              <a:rPr sz="800" spc="-45" dirty="0">
                <a:solidFill>
                  <a:srgbClr val="231F20"/>
                </a:solidFill>
                <a:latin typeface="Arial MT"/>
                <a:cs typeface="Arial MT"/>
              </a:rPr>
              <a:t>perfusion </a:t>
            </a:r>
            <a:r>
              <a:rPr sz="800" spc="-15" dirty="0">
                <a:solidFill>
                  <a:srgbClr val="231F20"/>
                </a:solidFill>
                <a:latin typeface="Arial MT"/>
                <a:cs typeface="Arial MT"/>
              </a:rPr>
              <a:t>with </a:t>
            </a:r>
            <a:r>
              <a:rPr sz="800" spc="-30" dirty="0">
                <a:solidFill>
                  <a:srgbClr val="231F20"/>
                </a:solidFill>
                <a:latin typeface="Arial MT"/>
                <a:cs typeface="Arial MT"/>
              </a:rPr>
              <a:t>tumour </a:t>
            </a:r>
            <a:r>
              <a:rPr sz="800" spc="-65" dirty="0">
                <a:solidFill>
                  <a:srgbClr val="231F20"/>
                </a:solidFill>
                <a:latin typeface="Arial MT"/>
                <a:cs typeface="Arial MT"/>
              </a:rPr>
              <a:t>necrosis </a:t>
            </a:r>
            <a:r>
              <a:rPr sz="800" spc="-50" dirty="0">
                <a:solidFill>
                  <a:srgbClr val="231F20"/>
                </a:solidFill>
                <a:latin typeface="Arial MT"/>
                <a:cs typeface="Arial MT"/>
              </a:rPr>
              <a:t>factor-alpha </a:t>
            </a:r>
            <a:r>
              <a:rPr sz="800" spc="114" dirty="0">
                <a:solidFill>
                  <a:srgbClr val="231F20"/>
                </a:solidFill>
                <a:latin typeface="Verdana"/>
                <a:cs typeface="Verdana"/>
              </a:rPr>
              <a:t>þ </a:t>
            </a:r>
            <a:r>
              <a:rPr sz="800" spc="-50" dirty="0">
                <a:solidFill>
                  <a:srgbClr val="231F20"/>
                </a:solidFill>
                <a:latin typeface="Arial MT"/>
                <a:cs typeface="Arial MT"/>
              </a:rPr>
              <a:t>melphalan </a:t>
            </a:r>
            <a:r>
              <a:rPr sz="800" spc="-210" dirty="0">
                <a:solidFill>
                  <a:srgbClr val="231F20"/>
                </a:solidFill>
                <a:latin typeface="Arial MT"/>
                <a:cs typeface="Arial MT"/>
              </a:rPr>
              <a:t> </a:t>
            </a:r>
            <a:r>
              <a:rPr sz="800" spc="-65" dirty="0">
                <a:solidFill>
                  <a:srgbClr val="231F20"/>
                </a:solidFill>
                <a:latin typeface="Arial MT"/>
                <a:cs typeface="Arial MT"/>
              </a:rPr>
              <a:t>[III,</a:t>
            </a:r>
            <a:r>
              <a:rPr sz="800" spc="-40" dirty="0">
                <a:solidFill>
                  <a:srgbClr val="231F20"/>
                </a:solidFill>
                <a:latin typeface="Arial MT"/>
                <a:cs typeface="Arial MT"/>
              </a:rPr>
              <a:t> </a:t>
            </a:r>
            <a:r>
              <a:rPr sz="800" spc="-65" dirty="0">
                <a:solidFill>
                  <a:srgbClr val="231F20"/>
                </a:solidFill>
                <a:latin typeface="Arial MT"/>
                <a:cs typeface="Arial MT"/>
              </a:rPr>
              <a:t>A],</a:t>
            </a:r>
            <a:r>
              <a:rPr sz="800" spc="-45" dirty="0">
                <a:solidFill>
                  <a:srgbClr val="231F20"/>
                </a:solidFill>
                <a:latin typeface="Arial MT"/>
                <a:cs typeface="Arial MT"/>
              </a:rPr>
              <a:t> </a:t>
            </a:r>
            <a:r>
              <a:rPr sz="800" spc="-30" dirty="0">
                <a:solidFill>
                  <a:srgbClr val="231F20"/>
                </a:solidFill>
                <a:latin typeface="Arial MT"/>
                <a:cs typeface="Arial MT"/>
              </a:rPr>
              <a:t>or</a:t>
            </a:r>
            <a:r>
              <a:rPr sz="800" spc="-50" dirty="0">
                <a:solidFill>
                  <a:srgbClr val="231F20"/>
                </a:solidFill>
                <a:latin typeface="Arial MT"/>
                <a:cs typeface="Arial MT"/>
              </a:rPr>
              <a:t> </a:t>
            </a:r>
            <a:r>
              <a:rPr sz="800" spc="-45" dirty="0">
                <a:solidFill>
                  <a:srgbClr val="231F20"/>
                </a:solidFill>
                <a:latin typeface="Arial MT"/>
                <a:cs typeface="Arial MT"/>
              </a:rPr>
              <a:t>regional</a:t>
            </a:r>
            <a:r>
              <a:rPr sz="800" spc="-35" dirty="0">
                <a:solidFill>
                  <a:srgbClr val="231F20"/>
                </a:solidFill>
                <a:latin typeface="Arial MT"/>
                <a:cs typeface="Arial MT"/>
              </a:rPr>
              <a:t> </a:t>
            </a:r>
            <a:r>
              <a:rPr sz="800" spc="-45" dirty="0">
                <a:solidFill>
                  <a:srgbClr val="231F20"/>
                </a:solidFill>
                <a:latin typeface="Arial MT"/>
                <a:cs typeface="Arial MT"/>
              </a:rPr>
              <a:t>hyperthermia </a:t>
            </a:r>
            <a:r>
              <a:rPr sz="800" spc="-40" dirty="0">
                <a:solidFill>
                  <a:srgbClr val="231F20"/>
                </a:solidFill>
                <a:latin typeface="Arial MT"/>
                <a:cs typeface="Arial MT"/>
              </a:rPr>
              <a:t>combined</a:t>
            </a:r>
            <a:r>
              <a:rPr sz="800" spc="-35" dirty="0">
                <a:solidFill>
                  <a:srgbClr val="231F20"/>
                </a:solidFill>
                <a:latin typeface="Arial MT"/>
                <a:cs typeface="Arial MT"/>
              </a:rPr>
              <a:t> </a:t>
            </a:r>
            <a:r>
              <a:rPr sz="800" spc="-15" dirty="0">
                <a:solidFill>
                  <a:srgbClr val="231F20"/>
                </a:solidFill>
                <a:latin typeface="Arial MT"/>
                <a:cs typeface="Arial MT"/>
              </a:rPr>
              <a:t>with</a:t>
            </a:r>
            <a:r>
              <a:rPr sz="800" spc="-35" dirty="0">
                <a:solidFill>
                  <a:srgbClr val="231F20"/>
                </a:solidFill>
                <a:latin typeface="Arial MT"/>
                <a:cs typeface="Arial MT"/>
              </a:rPr>
              <a:t> </a:t>
            </a:r>
            <a:r>
              <a:rPr sz="800" spc="-100" dirty="0">
                <a:solidFill>
                  <a:srgbClr val="231F20"/>
                </a:solidFill>
                <a:latin typeface="Arial MT"/>
                <a:cs typeface="Arial MT"/>
              </a:rPr>
              <a:t>ChT</a:t>
            </a:r>
            <a:r>
              <a:rPr sz="800" spc="-45" dirty="0">
                <a:solidFill>
                  <a:srgbClr val="231F20"/>
                </a:solidFill>
                <a:latin typeface="Arial MT"/>
                <a:cs typeface="Arial MT"/>
              </a:rPr>
              <a:t> </a:t>
            </a:r>
            <a:r>
              <a:rPr sz="800" spc="-65" dirty="0">
                <a:solidFill>
                  <a:srgbClr val="231F20"/>
                </a:solidFill>
                <a:latin typeface="Arial MT"/>
                <a:cs typeface="Arial MT"/>
              </a:rPr>
              <a:t>[I,</a:t>
            </a:r>
            <a:r>
              <a:rPr sz="800" spc="-35" dirty="0">
                <a:solidFill>
                  <a:srgbClr val="231F20"/>
                </a:solidFill>
                <a:latin typeface="Arial MT"/>
                <a:cs typeface="Arial MT"/>
              </a:rPr>
              <a:t> </a:t>
            </a:r>
            <a:r>
              <a:rPr sz="800" spc="-75" dirty="0">
                <a:solidFill>
                  <a:srgbClr val="231F20"/>
                </a:solidFill>
                <a:latin typeface="Arial MT"/>
                <a:cs typeface="Arial MT"/>
              </a:rPr>
              <a:t>B]</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35" dirty="0">
                <a:solidFill>
                  <a:srgbClr val="231F20"/>
                </a:solidFill>
                <a:latin typeface="Arial MT"/>
                <a:cs typeface="Arial MT"/>
              </a:rPr>
              <a:t>Adjuvant</a:t>
            </a:r>
            <a:r>
              <a:rPr sz="800" spc="-20" dirty="0">
                <a:solidFill>
                  <a:srgbClr val="231F20"/>
                </a:solidFill>
                <a:latin typeface="Arial MT"/>
                <a:cs typeface="Arial MT"/>
              </a:rPr>
              <a:t> </a:t>
            </a:r>
            <a:r>
              <a:rPr sz="800" spc="-95" dirty="0">
                <a:solidFill>
                  <a:srgbClr val="231F20"/>
                </a:solidFill>
                <a:latin typeface="Arial MT"/>
                <a:cs typeface="Arial MT"/>
              </a:rPr>
              <a:t>ChT</a:t>
            </a:r>
            <a:r>
              <a:rPr sz="800" spc="-15" dirty="0">
                <a:solidFill>
                  <a:srgbClr val="231F20"/>
                </a:solidFill>
                <a:latin typeface="Arial MT"/>
                <a:cs typeface="Arial MT"/>
              </a:rPr>
              <a:t> </a:t>
            </a:r>
            <a:r>
              <a:rPr sz="800" spc="-65" dirty="0">
                <a:solidFill>
                  <a:srgbClr val="231F20"/>
                </a:solidFill>
                <a:latin typeface="Arial MT"/>
                <a:cs typeface="Arial MT"/>
              </a:rPr>
              <a:t>is</a:t>
            </a:r>
            <a:r>
              <a:rPr sz="800" spc="-25" dirty="0">
                <a:solidFill>
                  <a:srgbClr val="231F20"/>
                </a:solidFill>
                <a:latin typeface="Arial MT"/>
                <a:cs typeface="Arial MT"/>
              </a:rPr>
              <a:t> </a:t>
            </a:r>
            <a:r>
              <a:rPr sz="800" spc="-10" dirty="0">
                <a:solidFill>
                  <a:srgbClr val="231F20"/>
                </a:solidFill>
                <a:latin typeface="Arial MT"/>
                <a:cs typeface="Arial MT"/>
              </a:rPr>
              <a:t>not</a:t>
            </a:r>
            <a:r>
              <a:rPr sz="800" spc="-15" dirty="0">
                <a:solidFill>
                  <a:srgbClr val="231F20"/>
                </a:solidFill>
                <a:latin typeface="Arial MT"/>
                <a:cs typeface="Arial MT"/>
              </a:rPr>
              <a:t> </a:t>
            </a:r>
            <a:r>
              <a:rPr sz="800" spc="-45" dirty="0">
                <a:solidFill>
                  <a:srgbClr val="231F20"/>
                </a:solidFill>
                <a:latin typeface="Arial MT"/>
                <a:cs typeface="Arial MT"/>
              </a:rPr>
              <a:t>standard</a:t>
            </a:r>
            <a:r>
              <a:rPr sz="800" spc="-15" dirty="0">
                <a:solidFill>
                  <a:srgbClr val="231F20"/>
                </a:solidFill>
                <a:latin typeface="Arial MT"/>
                <a:cs typeface="Arial MT"/>
              </a:rPr>
              <a:t> </a:t>
            </a:r>
            <a:r>
              <a:rPr sz="800" spc="-25" dirty="0">
                <a:solidFill>
                  <a:srgbClr val="231F20"/>
                </a:solidFill>
                <a:latin typeface="Arial MT"/>
                <a:cs typeface="Arial MT"/>
              </a:rPr>
              <a:t>treatment</a:t>
            </a:r>
            <a:r>
              <a:rPr sz="800" spc="-30" dirty="0">
                <a:solidFill>
                  <a:srgbClr val="231F20"/>
                </a:solidFill>
                <a:latin typeface="Arial MT"/>
                <a:cs typeface="Arial MT"/>
              </a:rPr>
              <a:t> </a:t>
            </a:r>
            <a:r>
              <a:rPr sz="800" spc="-20" dirty="0">
                <a:solidFill>
                  <a:srgbClr val="231F20"/>
                </a:solidFill>
                <a:latin typeface="Arial MT"/>
                <a:cs typeface="Arial MT"/>
              </a:rPr>
              <a:t>in</a:t>
            </a:r>
            <a:r>
              <a:rPr sz="800" spc="-10" dirty="0">
                <a:solidFill>
                  <a:srgbClr val="231F20"/>
                </a:solidFill>
                <a:latin typeface="Arial MT"/>
                <a:cs typeface="Arial MT"/>
              </a:rPr>
              <a:t> </a:t>
            </a:r>
            <a:r>
              <a:rPr sz="800" spc="-30" dirty="0">
                <a:solidFill>
                  <a:srgbClr val="231F20"/>
                </a:solidFill>
                <a:latin typeface="Arial MT"/>
                <a:cs typeface="Arial MT"/>
              </a:rPr>
              <a:t>adult-type</a:t>
            </a:r>
            <a:r>
              <a:rPr sz="800" spc="-15" dirty="0">
                <a:solidFill>
                  <a:srgbClr val="231F20"/>
                </a:solidFill>
                <a:latin typeface="Arial MT"/>
                <a:cs typeface="Arial MT"/>
              </a:rPr>
              <a:t> </a:t>
            </a:r>
            <a:r>
              <a:rPr sz="800" spc="-140" dirty="0">
                <a:solidFill>
                  <a:srgbClr val="231F20"/>
                </a:solidFill>
                <a:latin typeface="Arial MT"/>
                <a:cs typeface="Arial MT"/>
              </a:rPr>
              <a:t>STS.</a:t>
            </a:r>
            <a:r>
              <a:rPr sz="800" spc="-100" dirty="0">
                <a:solidFill>
                  <a:srgbClr val="231F20"/>
                </a:solidFill>
                <a:latin typeface="Arial MT"/>
                <a:cs typeface="Arial MT"/>
              </a:rPr>
              <a:t> </a:t>
            </a:r>
            <a:r>
              <a:rPr sz="800" spc="-20" dirty="0">
                <a:solidFill>
                  <a:srgbClr val="231F20"/>
                </a:solidFill>
                <a:latin typeface="Arial MT"/>
                <a:cs typeface="Arial MT"/>
              </a:rPr>
              <a:t>It </a:t>
            </a:r>
            <a:r>
              <a:rPr sz="800" spc="-55" dirty="0">
                <a:solidFill>
                  <a:srgbClr val="231F20"/>
                </a:solidFill>
                <a:latin typeface="Arial MT"/>
                <a:cs typeface="Arial MT"/>
              </a:rPr>
              <a:t>can</a:t>
            </a:r>
            <a:r>
              <a:rPr sz="800" spc="-15" dirty="0">
                <a:solidFill>
                  <a:srgbClr val="231F20"/>
                </a:solidFill>
                <a:latin typeface="Arial MT"/>
                <a:cs typeface="Arial MT"/>
              </a:rPr>
              <a:t> </a:t>
            </a:r>
            <a:r>
              <a:rPr sz="800" spc="-40" dirty="0">
                <a:solidFill>
                  <a:srgbClr val="231F20"/>
                </a:solidFill>
                <a:latin typeface="Arial MT"/>
                <a:cs typeface="Arial MT"/>
              </a:rPr>
              <a:t>be</a:t>
            </a:r>
            <a:r>
              <a:rPr sz="800" spc="-15" dirty="0">
                <a:solidFill>
                  <a:srgbClr val="231F20"/>
                </a:solidFill>
                <a:latin typeface="Arial MT"/>
                <a:cs typeface="Arial MT"/>
              </a:rPr>
              <a:t> </a:t>
            </a:r>
            <a:r>
              <a:rPr sz="800" spc="-40" dirty="0">
                <a:solidFill>
                  <a:srgbClr val="231F20"/>
                </a:solidFill>
                <a:latin typeface="Arial MT"/>
                <a:cs typeface="Arial MT"/>
              </a:rPr>
              <a:t>proposed</a:t>
            </a:r>
            <a:r>
              <a:rPr sz="800" spc="-20" dirty="0">
                <a:solidFill>
                  <a:srgbClr val="231F20"/>
                </a:solidFill>
                <a:latin typeface="Arial MT"/>
                <a:cs typeface="Arial MT"/>
              </a:rPr>
              <a:t> </a:t>
            </a:r>
            <a:r>
              <a:rPr sz="800" spc="-100" dirty="0">
                <a:solidFill>
                  <a:srgbClr val="231F20"/>
                </a:solidFill>
                <a:latin typeface="Arial MT"/>
                <a:cs typeface="Arial MT"/>
              </a:rPr>
              <a:t>as</a:t>
            </a:r>
            <a:r>
              <a:rPr sz="800" spc="-20" dirty="0">
                <a:solidFill>
                  <a:srgbClr val="231F20"/>
                </a:solidFill>
                <a:latin typeface="Arial MT"/>
                <a:cs typeface="Arial MT"/>
              </a:rPr>
              <a:t> </a:t>
            </a:r>
            <a:r>
              <a:rPr sz="800" spc="-55" dirty="0">
                <a:solidFill>
                  <a:srgbClr val="231F20"/>
                </a:solidFill>
                <a:latin typeface="Arial MT"/>
                <a:cs typeface="Arial MT"/>
              </a:rPr>
              <a:t>an</a:t>
            </a:r>
            <a:r>
              <a:rPr sz="800" spc="-15" dirty="0">
                <a:solidFill>
                  <a:srgbClr val="231F20"/>
                </a:solidFill>
                <a:latin typeface="Arial MT"/>
                <a:cs typeface="Arial MT"/>
              </a:rPr>
              <a:t> option</a:t>
            </a:r>
            <a:r>
              <a:rPr sz="800" spc="-20" dirty="0">
                <a:solidFill>
                  <a:srgbClr val="231F20"/>
                </a:solidFill>
                <a:latin typeface="Arial MT"/>
                <a:cs typeface="Arial MT"/>
              </a:rPr>
              <a:t> </a:t>
            </a:r>
            <a:r>
              <a:rPr sz="800" spc="-5" dirty="0">
                <a:solidFill>
                  <a:srgbClr val="231F20"/>
                </a:solidFill>
                <a:latin typeface="Arial MT"/>
                <a:cs typeface="Arial MT"/>
              </a:rPr>
              <a:t>to</a:t>
            </a:r>
            <a:r>
              <a:rPr sz="800" spc="-20" dirty="0">
                <a:solidFill>
                  <a:srgbClr val="231F20"/>
                </a:solidFill>
                <a:latin typeface="Arial MT"/>
                <a:cs typeface="Arial MT"/>
              </a:rPr>
              <a:t> </a:t>
            </a:r>
            <a:r>
              <a:rPr sz="800" spc="-25" dirty="0">
                <a:solidFill>
                  <a:srgbClr val="231F20"/>
                </a:solidFill>
                <a:latin typeface="Arial MT"/>
                <a:cs typeface="Arial MT"/>
              </a:rPr>
              <a:t>the</a:t>
            </a:r>
            <a:r>
              <a:rPr sz="800" spc="-15" dirty="0">
                <a:solidFill>
                  <a:srgbClr val="231F20"/>
                </a:solidFill>
                <a:latin typeface="Arial MT"/>
                <a:cs typeface="Arial MT"/>
              </a:rPr>
              <a:t> </a:t>
            </a:r>
            <a:r>
              <a:rPr sz="800" spc="-40" dirty="0">
                <a:solidFill>
                  <a:srgbClr val="231F20"/>
                </a:solidFill>
                <a:latin typeface="Arial MT"/>
                <a:cs typeface="Arial MT"/>
              </a:rPr>
              <a:t>high-risk</a:t>
            </a:r>
            <a:r>
              <a:rPr sz="800" spc="-20" dirty="0">
                <a:solidFill>
                  <a:srgbClr val="231F20"/>
                </a:solidFill>
                <a:latin typeface="Arial MT"/>
                <a:cs typeface="Arial MT"/>
              </a:rPr>
              <a:t> </a:t>
            </a:r>
            <a:r>
              <a:rPr sz="800" spc="-25" dirty="0">
                <a:solidFill>
                  <a:srgbClr val="231F20"/>
                </a:solidFill>
                <a:latin typeface="Arial MT"/>
                <a:cs typeface="Arial MT"/>
              </a:rPr>
              <a:t>individual patient</a:t>
            </a:r>
            <a:r>
              <a:rPr sz="800" spc="-20" dirty="0">
                <a:solidFill>
                  <a:srgbClr val="231F20"/>
                </a:solidFill>
                <a:latin typeface="Arial MT"/>
                <a:cs typeface="Arial MT"/>
              </a:rPr>
              <a:t> </a:t>
            </a:r>
            <a:r>
              <a:rPr sz="800" spc="-55" dirty="0">
                <a:solidFill>
                  <a:srgbClr val="231F20"/>
                </a:solidFill>
                <a:latin typeface="Arial MT"/>
                <a:cs typeface="Arial MT"/>
              </a:rPr>
              <a:t>[II,</a:t>
            </a:r>
            <a:r>
              <a:rPr sz="800" spc="-20" dirty="0">
                <a:solidFill>
                  <a:srgbClr val="231F20"/>
                </a:solidFill>
                <a:latin typeface="Arial MT"/>
                <a:cs typeface="Arial MT"/>
              </a:rPr>
              <a:t> </a:t>
            </a:r>
            <a:r>
              <a:rPr sz="800" spc="-75" dirty="0">
                <a:solidFill>
                  <a:srgbClr val="231F20"/>
                </a:solidFill>
                <a:latin typeface="Arial MT"/>
                <a:cs typeface="Arial MT"/>
              </a:rPr>
              <a:t>C]</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40" dirty="0">
                <a:solidFill>
                  <a:srgbClr val="231F20"/>
                </a:solidFill>
                <a:latin typeface="Arial MT"/>
                <a:cs typeface="Arial MT"/>
              </a:rPr>
              <a:t>Neoadjuvant</a:t>
            </a:r>
            <a:r>
              <a:rPr sz="800" spc="-25" dirty="0">
                <a:solidFill>
                  <a:srgbClr val="231F20"/>
                </a:solidFill>
                <a:latin typeface="Arial MT"/>
                <a:cs typeface="Arial MT"/>
              </a:rPr>
              <a:t> </a:t>
            </a:r>
            <a:r>
              <a:rPr sz="800" spc="-95" dirty="0">
                <a:solidFill>
                  <a:srgbClr val="231F20"/>
                </a:solidFill>
                <a:latin typeface="Arial MT"/>
                <a:cs typeface="Arial MT"/>
              </a:rPr>
              <a:t>ChT</a:t>
            </a:r>
            <a:r>
              <a:rPr sz="800" spc="-15" dirty="0">
                <a:solidFill>
                  <a:srgbClr val="231F20"/>
                </a:solidFill>
                <a:latin typeface="Arial MT"/>
                <a:cs typeface="Arial MT"/>
              </a:rPr>
              <a:t> </a:t>
            </a:r>
            <a:r>
              <a:rPr sz="800" spc="-5" dirty="0">
                <a:solidFill>
                  <a:srgbClr val="231F20"/>
                </a:solidFill>
                <a:latin typeface="Arial MT"/>
                <a:cs typeface="Arial MT"/>
              </a:rPr>
              <a:t>with</a:t>
            </a:r>
            <a:r>
              <a:rPr sz="800" spc="-20" dirty="0">
                <a:solidFill>
                  <a:srgbClr val="231F20"/>
                </a:solidFill>
                <a:latin typeface="Arial MT"/>
                <a:cs typeface="Arial MT"/>
              </a:rPr>
              <a:t> </a:t>
            </a:r>
            <a:r>
              <a:rPr sz="800" spc="-45" dirty="0">
                <a:solidFill>
                  <a:srgbClr val="231F20"/>
                </a:solidFill>
                <a:latin typeface="Arial MT"/>
                <a:cs typeface="Arial MT"/>
              </a:rPr>
              <a:t>anthracyclines</a:t>
            </a:r>
            <a:r>
              <a:rPr sz="800" spc="-20" dirty="0">
                <a:solidFill>
                  <a:srgbClr val="231F20"/>
                </a:solidFill>
                <a:latin typeface="Arial MT"/>
                <a:cs typeface="Arial MT"/>
              </a:rPr>
              <a:t> </a:t>
            </a:r>
            <a:r>
              <a:rPr sz="800" spc="-45" dirty="0">
                <a:solidFill>
                  <a:srgbClr val="231F20"/>
                </a:solidFill>
                <a:latin typeface="Arial MT"/>
                <a:cs typeface="Arial MT"/>
              </a:rPr>
              <a:t>plus</a:t>
            </a:r>
            <a:r>
              <a:rPr sz="800" spc="-20" dirty="0">
                <a:solidFill>
                  <a:srgbClr val="231F20"/>
                </a:solidFill>
                <a:latin typeface="Arial MT"/>
                <a:cs typeface="Arial MT"/>
              </a:rPr>
              <a:t> </a:t>
            </a:r>
            <a:r>
              <a:rPr sz="800" spc="-40" dirty="0">
                <a:solidFill>
                  <a:srgbClr val="231F20"/>
                </a:solidFill>
                <a:latin typeface="Arial MT"/>
                <a:cs typeface="Arial MT"/>
              </a:rPr>
              <a:t>ifosfamide</a:t>
            </a:r>
            <a:r>
              <a:rPr sz="800" spc="-20" dirty="0">
                <a:solidFill>
                  <a:srgbClr val="231F20"/>
                </a:solidFill>
                <a:latin typeface="Arial MT"/>
                <a:cs typeface="Arial MT"/>
              </a:rPr>
              <a:t> </a:t>
            </a:r>
            <a:r>
              <a:rPr sz="800" spc="-25" dirty="0">
                <a:solidFill>
                  <a:srgbClr val="231F20"/>
                </a:solidFill>
                <a:latin typeface="Arial MT"/>
                <a:cs typeface="Arial MT"/>
              </a:rPr>
              <a:t>for</a:t>
            </a:r>
            <a:r>
              <a:rPr sz="800" spc="-15" dirty="0">
                <a:solidFill>
                  <a:srgbClr val="231F20"/>
                </a:solidFill>
                <a:latin typeface="Arial MT"/>
                <a:cs typeface="Arial MT"/>
              </a:rPr>
              <a:t> </a:t>
            </a:r>
            <a:r>
              <a:rPr sz="800" spc="-35" dirty="0">
                <a:solidFill>
                  <a:srgbClr val="231F20"/>
                </a:solidFill>
                <a:latin typeface="Arial MT"/>
                <a:cs typeface="Arial MT"/>
              </a:rPr>
              <a:t>at</a:t>
            </a:r>
            <a:r>
              <a:rPr sz="800" spc="-20" dirty="0">
                <a:solidFill>
                  <a:srgbClr val="231F20"/>
                </a:solidFill>
                <a:latin typeface="Arial MT"/>
                <a:cs typeface="Arial MT"/>
              </a:rPr>
              <a:t> </a:t>
            </a:r>
            <a:r>
              <a:rPr sz="800" spc="-50" dirty="0">
                <a:solidFill>
                  <a:srgbClr val="231F20"/>
                </a:solidFill>
                <a:latin typeface="Arial MT"/>
                <a:cs typeface="Arial MT"/>
              </a:rPr>
              <a:t>least</a:t>
            </a:r>
            <a:r>
              <a:rPr sz="800" spc="-20" dirty="0">
                <a:solidFill>
                  <a:srgbClr val="231F20"/>
                </a:solidFill>
                <a:latin typeface="Arial MT"/>
                <a:cs typeface="Arial MT"/>
              </a:rPr>
              <a:t> </a:t>
            </a:r>
            <a:r>
              <a:rPr sz="800" spc="-65" dirty="0">
                <a:solidFill>
                  <a:srgbClr val="231F20"/>
                </a:solidFill>
                <a:latin typeface="Arial MT"/>
                <a:cs typeface="Arial MT"/>
              </a:rPr>
              <a:t>3</a:t>
            </a:r>
            <a:r>
              <a:rPr sz="800" spc="-15" dirty="0">
                <a:solidFill>
                  <a:srgbClr val="231F20"/>
                </a:solidFill>
                <a:latin typeface="Arial MT"/>
                <a:cs typeface="Arial MT"/>
              </a:rPr>
              <a:t> </a:t>
            </a:r>
            <a:r>
              <a:rPr sz="800" spc="-60" dirty="0">
                <a:solidFill>
                  <a:srgbClr val="231F20"/>
                </a:solidFill>
                <a:latin typeface="Arial MT"/>
                <a:cs typeface="Arial MT"/>
              </a:rPr>
              <a:t>cycles</a:t>
            </a:r>
            <a:r>
              <a:rPr sz="800" spc="-25"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55" dirty="0">
                <a:solidFill>
                  <a:srgbClr val="231F20"/>
                </a:solidFill>
                <a:latin typeface="Arial MT"/>
                <a:cs typeface="Arial MT"/>
              </a:rPr>
              <a:t>an</a:t>
            </a:r>
            <a:r>
              <a:rPr sz="800" spc="-15" dirty="0">
                <a:solidFill>
                  <a:srgbClr val="231F20"/>
                </a:solidFill>
                <a:latin typeface="Arial MT"/>
                <a:cs typeface="Arial MT"/>
              </a:rPr>
              <a:t> option</a:t>
            </a:r>
            <a:r>
              <a:rPr sz="800" spc="-20" dirty="0">
                <a:solidFill>
                  <a:srgbClr val="231F20"/>
                </a:solidFill>
                <a:latin typeface="Arial MT"/>
                <a:cs typeface="Arial MT"/>
              </a:rPr>
              <a:t> in</a:t>
            </a:r>
            <a:r>
              <a:rPr sz="800" spc="-15" dirty="0">
                <a:solidFill>
                  <a:srgbClr val="231F20"/>
                </a:solidFill>
                <a:latin typeface="Arial MT"/>
                <a:cs typeface="Arial MT"/>
              </a:rPr>
              <a:t> </a:t>
            </a:r>
            <a:r>
              <a:rPr sz="800" spc="-25" dirty="0">
                <a:solidFill>
                  <a:srgbClr val="231F20"/>
                </a:solidFill>
                <a:latin typeface="Arial MT"/>
                <a:cs typeface="Arial MT"/>
              </a:rPr>
              <a:t>the </a:t>
            </a:r>
            <a:r>
              <a:rPr sz="800" spc="-40" dirty="0">
                <a:solidFill>
                  <a:srgbClr val="231F20"/>
                </a:solidFill>
                <a:latin typeface="Arial MT"/>
                <a:cs typeface="Arial MT"/>
              </a:rPr>
              <a:t>high-risk</a:t>
            </a:r>
            <a:r>
              <a:rPr sz="800" spc="-15" dirty="0">
                <a:solidFill>
                  <a:srgbClr val="231F20"/>
                </a:solidFill>
                <a:latin typeface="Arial MT"/>
                <a:cs typeface="Arial MT"/>
              </a:rPr>
              <a:t> </a:t>
            </a:r>
            <a:r>
              <a:rPr sz="800" spc="-25" dirty="0">
                <a:solidFill>
                  <a:srgbClr val="231F20"/>
                </a:solidFill>
                <a:latin typeface="Arial MT"/>
                <a:cs typeface="Arial MT"/>
              </a:rPr>
              <a:t>individual</a:t>
            </a:r>
            <a:r>
              <a:rPr sz="800" spc="-20" dirty="0">
                <a:solidFill>
                  <a:srgbClr val="231F20"/>
                </a:solidFill>
                <a:latin typeface="Arial MT"/>
                <a:cs typeface="Arial MT"/>
              </a:rPr>
              <a:t> </a:t>
            </a:r>
            <a:r>
              <a:rPr sz="800" spc="-25" dirty="0">
                <a:solidFill>
                  <a:srgbClr val="231F20"/>
                </a:solidFill>
                <a:latin typeface="Arial MT"/>
                <a:cs typeface="Arial MT"/>
              </a:rPr>
              <a:t>patient </a:t>
            </a:r>
            <a:r>
              <a:rPr sz="800" spc="-55" dirty="0">
                <a:solidFill>
                  <a:srgbClr val="231F20"/>
                </a:solidFill>
                <a:latin typeface="Arial MT"/>
                <a:cs typeface="Arial MT"/>
              </a:rPr>
              <a:t>[II,</a:t>
            </a:r>
            <a:r>
              <a:rPr sz="800" spc="-15" dirty="0">
                <a:solidFill>
                  <a:srgbClr val="231F20"/>
                </a:solidFill>
                <a:latin typeface="Arial MT"/>
                <a:cs typeface="Arial MT"/>
              </a:rPr>
              <a:t> </a:t>
            </a:r>
            <a:r>
              <a:rPr sz="800" spc="-55" dirty="0">
                <a:solidFill>
                  <a:srgbClr val="231F20"/>
                </a:solidFill>
                <a:latin typeface="Arial MT"/>
                <a:cs typeface="Arial MT"/>
              </a:rPr>
              <a:t>C</a:t>
            </a:r>
            <a:r>
              <a:rPr sz="750" spc="-82" baseline="38888" dirty="0">
                <a:solidFill>
                  <a:srgbClr val="231F20"/>
                </a:solidFill>
                <a:latin typeface="Arial MT"/>
                <a:cs typeface="Arial MT"/>
              </a:rPr>
              <a:t>a</a:t>
            </a:r>
            <a:r>
              <a:rPr sz="800" spc="-55" dirty="0">
                <a:solidFill>
                  <a:srgbClr val="231F20"/>
                </a:solidFill>
                <a:latin typeface="Arial MT"/>
                <a:cs typeface="Arial MT"/>
              </a:rPr>
              <a:t>]</a:t>
            </a:r>
            <a:endParaRPr sz="800">
              <a:latin typeface="Arial MT"/>
              <a:cs typeface="Arial MT"/>
            </a:endParaRPr>
          </a:p>
          <a:p>
            <a:pPr marL="219710">
              <a:lnSpc>
                <a:spcPct val="100000"/>
              </a:lnSpc>
              <a:spcBef>
                <a:spcPts val="890"/>
              </a:spcBef>
            </a:pPr>
            <a:r>
              <a:rPr sz="800" dirty="0">
                <a:solidFill>
                  <a:srgbClr val="231F20"/>
                </a:solidFill>
                <a:latin typeface="Arial MT"/>
                <a:cs typeface="Arial MT"/>
              </a:rPr>
              <a:t>Management</a:t>
            </a:r>
            <a:r>
              <a:rPr sz="800" spc="-25" dirty="0">
                <a:solidFill>
                  <a:srgbClr val="231F20"/>
                </a:solidFill>
                <a:latin typeface="Arial MT"/>
                <a:cs typeface="Arial MT"/>
              </a:rPr>
              <a:t> </a:t>
            </a:r>
            <a:r>
              <a:rPr sz="800" spc="25" dirty="0">
                <a:solidFill>
                  <a:srgbClr val="231F20"/>
                </a:solidFill>
                <a:latin typeface="Arial MT"/>
                <a:cs typeface="Arial MT"/>
              </a:rPr>
              <a:t>of</a:t>
            </a:r>
            <a:r>
              <a:rPr sz="800" spc="-25" dirty="0">
                <a:solidFill>
                  <a:srgbClr val="231F20"/>
                </a:solidFill>
                <a:latin typeface="Arial MT"/>
                <a:cs typeface="Arial MT"/>
              </a:rPr>
              <a:t> </a:t>
            </a:r>
            <a:r>
              <a:rPr sz="800" dirty="0">
                <a:solidFill>
                  <a:srgbClr val="231F20"/>
                </a:solidFill>
                <a:latin typeface="Arial MT"/>
                <a:cs typeface="Arial MT"/>
              </a:rPr>
              <a:t>advanced/metastatic</a:t>
            </a:r>
            <a:r>
              <a:rPr sz="800" spc="-25" dirty="0">
                <a:solidFill>
                  <a:srgbClr val="231F20"/>
                </a:solidFill>
                <a:latin typeface="Arial MT"/>
                <a:cs typeface="Arial MT"/>
              </a:rPr>
              <a:t> </a:t>
            </a:r>
            <a:r>
              <a:rPr sz="800" spc="-20" dirty="0">
                <a:solidFill>
                  <a:srgbClr val="231F20"/>
                </a:solidFill>
                <a:latin typeface="Arial MT"/>
                <a:cs typeface="Arial MT"/>
              </a:rPr>
              <a:t>disease</a:t>
            </a:r>
            <a:endParaRPr sz="800">
              <a:latin typeface="Arial MT"/>
              <a:cs typeface="Arial MT"/>
            </a:endParaRPr>
          </a:p>
          <a:p>
            <a:pPr marL="232410" marR="115570" indent="-80645">
              <a:lnSpc>
                <a:spcPct val="114599"/>
              </a:lnSpc>
              <a:buSzPct val="87500"/>
              <a:buFont typeface="Times New Roman"/>
              <a:buChar char="•"/>
              <a:tabLst>
                <a:tab pos="245110" algn="l"/>
              </a:tabLst>
            </a:pPr>
            <a:r>
              <a:rPr sz="800" spc="-45" dirty="0">
                <a:solidFill>
                  <a:srgbClr val="231F20"/>
                </a:solidFill>
                <a:latin typeface="Arial MT"/>
                <a:cs typeface="Arial MT"/>
              </a:rPr>
              <a:t>Metachronous</a:t>
            </a:r>
            <a:r>
              <a:rPr sz="800" spc="-20" dirty="0">
                <a:solidFill>
                  <a:srgbClr val="231F20"/>
                </a:solidFill>
                <a:latin typeface="Arial MT"/>
                <a:cs typeface="Arial MT"/>
              </a:rPr>
              <a:t> </a:t>
            </a:r>
            <a:r>
              <a:rPr sz="800" spc="-55" dirty="0">
                <a:solidFill>
                  <a:srgbClr val="231F20"/>
                </a:solidFill>
                <a:latin typeface="Arial MT"/>
                <a:cs typeface="Arial MT"/>
              </a:rPr>
              <a:t>(disease-free</a:t>
            </a:r>
            <a:r>
              <a:rPr sz="800" spc="-20" dirty="0">
                <a:solidFill>
                  <a:srgbClr val="231F20"/>
                </a:solidFill>
                <a:latin typeface="Arial MT"/>
                <a:cs typeface="Arial MT"/>
              </a:rPr>
              <a:t> </a:t>
            </a:r>
            <a:r>
              <a:rPr sz="800" spc="-35" dirty="0">
                <a:solidFill>
                  <a:srgbClr val="231F20"/>
                </a:solidFill>
                <a:latin typeface="Arial MT"/>
                <a:cs typeface="Arial MT"/>
              </a:rPr>
              <a:t>interval</a:t>
            </a:r>
            <a:r>
              <a:rPr sz="800" spc="-80" dirty="0">
                <a:solidFill>
                  <a:srgbClr val="231F20"/>
                </a:solidFill>
                <a:latin typeface="Arial MT"/>
                <a:cs typeface="Arial MT"/>
              </a:rPr>
              <a:t> </a:t>
            </a:r>
            <a:r>
              <a:rPr sz="800" spc="-40" dirty="0">
                <a:solidFill>
                  <a:srgbClr val="231F20"/>
                </a:solidFill>
                <a:latin typeface="Verdana"/>
                <a:cs typeface="Verdana"/>
              </a:rPr>
              <a:t>≥</a:t>
            </a:r>
            <a:r>
              <a:rPr sz="800" spc="-140" dirty="0">
                <a:solidFill>
                  <a:srgbClr val="231F20"/>
                </a:solidFill>
                <a:latin typeface="Verdana"/>
                <a:cs typeface="Verdana"/>
              </a:rPr>
              <a:t> </a:t>
            </a:r>
            <a:r>
              <a:rPr sz="800" spc="-65" dirty="0">
                <a:solidFill>
                  <a:srgbClr val="231F20"/>
                </a:solidFill>
                <a:latin typeface="Arial MT"/>
                <a:cs typeface="Arial MT"/>
              </a:rPr>
              <a:t>1</a:t>
            </a:r>
            <a:r>
              <a:rPr sz="800" spc="-85" dirty="0">
                <a:solidFill>
                  <a:srgbClr val="231F20"/>
                </a:solidFill>
                <a:latin typeface="Arial MT"/>
                <a:cs typeface="Arial MT"/>
              </a:rPr>
              <a:t> </a:t>
            </a:r>
            <a:r>
              <a:rPr sz="800" spc="-65" dirty="0">
                <a:solidFill>
                  <a:srgbClr val="231F20"/>
                </a:solidFill>
                <a:latin typeface="Arial MT"/>
                <a:cs typeface="Arial MT"/>
              </a:rPr>
              <a:t>year),</a:t>
            </a:r>
            <a:r>
              <a:rPr sz="800" spc="-15" dirty="0">
                <a:solidFill>
                  <a:srgbClr val="231F20"/>
                </a:solidFill>
                <a:latin typeface="Arial MT"/>
                <a:cs typeface="Arial MT"/>
              </a:rPr>
              <a:t> </a:t>
            </a:r>
            <a:r>
              <a:rPr sz="800" spc="-50" dirty="0">
                <a:solidFill>
                  <a:srgbClr val="231F20"/>
                </a:solidFill>
                <a:latin typeface="Arial MT"/>
                <a:cs typeface="Arial MT"/>
              </a:rPr>
              <a:t>resectable</a:t>
            </a:r>
            <a:r>
              <a:rPr sz="800" spc="-20" dirty="0">
                <a:solidFill>
                  <a:srgbClr val="231F20"/>
                </a:solidFill>
                <a:latin typeface="Arial MT"/>
                <a:cs typeface="Arial MT"/>
              </a:rPr>
              <a:t> lung</a:t>
            </a:r>
            <a:r>
              <a:rPr sz="800" spc="-15" dirty="0">
                <a:solidFill>
                  <a:srgbClr val="231F20"/>
                </a:solidFill>
                <a:latin typeface="Arial MT"/>
                <a:cs typeface="Arial MT"/>
              </a:rPr>
              <a:t> </a:t>
            </a:r>
            <a:r>
              <a:rPr sz="800" spc="-65" dirty="0">
                <a:solidFill>
                  <a:srgbClr val="231F20"/>
                </a:solidFill>
                <a:latin typeface="Arial MT"/>
                <a:cs typeface="Arial MT"/>
              </a:rPr>
              <a:t>metastases</a:t>
            </a:r>
            <a:r>
              <a:rPr sz="800" spc="-10" dirty="0">
                <a:solidFill>
                  <a:srgbClr val="231F20"/>
                </a:solidFill>
                <a:latin typeface="Arial MT"/>
                <a:cs typeface="Arial MT"/>
              </a:rPr>
              <a:t> without</a:t>
            </a:r>
            <a:r>
              <a:rPr sz="800" spc="-25" dirty="0">
                <a:solidFill>
                  <a:srgbClr val="231F20"/>
                </a:solidFill>
                <a:latin typeface="Arial MT"/>
                <a:cs typeface="Arial MT"/>
              </a:rPr>
              <a:t> </a:t>
            </a:r>
            <a:r>
              <a:rPr sz="800" spc="-40" dirty="0">
                <a:solidFill>
                  <a:srgbClr val="231F20"/>
                </a:solidFill>
                <a:latin typeface="Arial MT"/>
                <a:cs typeface="Arial MT"/>
              </a:rPr>
              <a:t>extrapulmonary</a:t>
            </a:r>
            <a:r>
              <a:rPr sz="800" spc="-15" dirty="0">
                <a:solidFill>
                  <a:srgbClr val="231F20"/>
                </a:solidFill>
                <a:latin typeface="Arial MT"/>
                <a:cs typeface="Arial MT"/>
              </a:rPr>
              <a:t> </a:t>
            </a:r>
            <a:r>
              <a:rPr sz="800" spc="-65" dirty="0">
                <a:solidFill>
                  <a:srgbClr val="231F20"/>
                </a:solidFill>
                <a:latin typeface="Arial MT"/>
                <a:cs typeface="Arial MT"/>
              </a:rPr>
              <a:t>disease</a:t>
            </a:r>
            <a:r>
              <a:rPr sz="800" spc="-15" dirty="0">
                <a:solidFill>
                  <a:srgbClr val="231F20"/>
                </a:solidFill>
                <a:latin typeface="Arial MT"/>
                <a:cs typeface="Arial MT"/>
              </a:rPr>
              <a:t> </a:t>
            </a:r>
            <a:r>
              <a:rPr sz="800" spc="-65" dirty="0">
                <a:solidFill>
                  <a:srgbClr val="231F20"/>
                </a:solidFill>
                <a:latin typeface="Arial MT"/>
                <a:cs typeface="Arial MT"/>
              </a:rPr>
              <a:t>are</a:t>
            </a:r>
            <a:r>
              <a:rPr sz="800" spc="-20" dirty="0">
                <a:solidFill>
                  <a:srgbClr val="231F20"/>
                </a:solidFill>
                <a:latin typeface="Arial MT"/>
                <a:cs typeface="Arial MT"/>
              </a:rPr>
              <a:t> </a:t>
            </a:r>
            <a:r>
              <a:rPr sz="800" spc="-45" dirty="0">
                <a:solidFill>
                  <a:srgbClr val="231F20"/>
                </a:solidFill>
                <a:latin typeface="Arial MT"/>
                <a:cs typeface="Arial MT"/>
              </a:rPr>
              <a:t>managed</a:t>
            </a:r>
            <a:r>
              <a:rPr sz="800" spc="-15" dirty="0">
                <a:solidFill>
                  <a:srgbClr val="231F20"/>
                </a:solidFill>
                <a:latin typeface="Arial MT"/>
                <a:cs typeface="Arial MT"/>
              </a:rPr>
              <a:t> </a:t>
            </a:r>
            <a:r>
              <a:rPr sz="800" spc="-5" dirty="0">
                <a:solidFill>
                  <a:srgbClr val="231F20"/>
                </a:solidFill>
                <a:latin typeface="Arial MT"/>
                <a:cs typeface="Arial MT"/>
              </a:rPr>
              <a:t>with</a:t>
            </a:r>
            <a:r>
              <a:rPr sz="800" spc="-20" dirty="0">
                <a:solidFill>
                  <a:srgbClr val="231F20"/>
                </a:solidFill>
                <a:latin typeface="Arial MT"/>
                <a:cs typeface="Arial MT"/>
              </a:rPr>
              <a:t> </a:t>
            </a:r>
            <a:r>
              <a:rPr sz="800" spc="-50" dirty="0">
                <a:solidFill>
                  <a:srgbClr val="231F20"/>
                </a:solidFill>
                <a:latin typeface="Arial MT"/>
                <a:cs typeface="Arial MT"/>
              </a:rPr>
              <a:t>surgery</a:t>
            </a:r>
            <a:r>
              <a:rPr sz="800" spc="-20" dirty="0">
                <a:solidFill>
                  <a:srgbClr val="231F20"/>
                </a:solidFill>
                <a:latin typeface="Arial MT"/>
                <a:cs typeface="Arial MT"/>
              </a:rPr>
              <a:t> </a:t>
            </a:r>
            <a:r>
              <a:rPr sz="800" spc="-100" dirty="0">
                <a:solidFill>
                  <a:srgbClr val="231F20"/>
                </a:solidFill>
                <a:latin typeface="Arial MT"/>
                <a:cs typeface="Arial MT"/>
              </a:rPr>
              <a:t>as</a:t>
            </a:r>
            <a:r>
              <a:rPr sz="800" spc="-10" dirty="0">
                <a:solidFill>
                  <a:srgbClr val="231F20"/>
                </a:solidFill>
                <a:latin typeface="Arial MT"/>
                <a:cs typeface="Arial MT"/>
              </a:rPr>
              <a:t> </a:t>
            </a:r>
            <a:r>
              <a:rPr sz="800" spc="-45" dirty="0">
                <a:solidFill>
                  <a:srgbClr val="231F20"/>
                </a:solidFill>
                <a:latin typeface="Arial MT"/>
                <a:cs typeface="Arial MT"/>
              </a:rPr>
              <a:t>standard</a:t>
            </a:r>
            <a:r>
              <a:rPr sz="800" spc="-20" dirty="0">
                <a:solidFill>
                  <a:srgbClr val="231F20"/>
                </a:solidFill>
                <a:latin typeface="Arial MT"/>
                <a:cs typeface="Arial MT"/>
              </a:rPr>
              <a:t> </a:t>
            </a:r>
            <a:r>
              <a:rPr sz="800" spc="-30" dirty="0">
                <a:solidFill>
                  <a:srgbClr val="231F20"/>
                </a:solidFill>
                <a:latin typeface="Arial MT"/>
                <a:cs typeface="Arial MT"/>
              </a:rPr>
              <a:t>treat- </a:t>
            </a:r>
            <a:r>
              <a:rPr sz="800" spc="-204" dirty="0">
                <a:solidFill>
                  <a:srgbClr val="231F20"/>
                </a:solidFill>
                <a:latin typeface="Arial MT"/>
                <a:cs typeface="Arial MT"/>
              </a:rPr>
              <a:t> </a:t>
            </a:r>
            <a:r>
              <a:rPr sz="800" spc="-35" dirty="0">
                <a:solidFill>
                  <a:srgbClr val="231F20"/>
                </a:solidFill>
                <a:latin typeface="Arial MT"/>
                <a:cs typeface="Arial MT"/>
              </a:rPr>
              <a:t>ment,</a:t>
            </a:r>
            <a:r>
              <a:rPr sz="800" spc="-25" dirty="0">
                <a:solidFill>
                  <a:srgbClr val="231F20"/>
                </a:solidFill>
                <a:latin typeface="Arial MT"/>
                <a:cs typeface="Arial MT"/>
              </a:rPr>
              <a:t> </a:t>
            </a:r>
            <a:r>
              <a:rPr sz="800" spc="-15" dirty="0">
                <a:solidFill>
                  <a:srgbClr val="231F20"/>
                </a:solidFill>
                <a:latin typeface="Arial MT"/>
                <a:cs typeface="Arial MT"/>
              </a:rPr>
              <a:t>if</a:t>
            </a:r>
            <a:r>
              <a:rPr sz="800" spc="-25" dirty="0">
                <a:solidFill>
                  <a:srgbClr val="231F20"/>
                </a:solidFill>
                <a:latin typeface="Arial MT"/>
                <a:cs typeface="Arial MT"/>
              </a:rPr>
              <a:t> </a:t>
            </a:r>
            <a:r>
              <a:rPr sz="800" spc="-30" dirty="0">
                <a:solidFill>
                  <a:srgbClr val="231F20"/>
                </a:solidFill>
                <a:latin typeface="Arial MT"/>
                <a:cs typeface="Arial MT"/>
              </a:rPr>
              <a:t>complete </a:t>
            </a:r>
            <a:r>
              <a:rPr sz="800" spc="-45" dirty="0">
                <a:solidFill>
                  <a:srgbClr val="231F20"/>
                </a:solidFill>
                <a:latin typeface="Arial MT"/>
                <a:cs typeface="Arial MT"/>
              </a:rPr>
              <a:t>excision</a:t>
            </a:r>
            <a:r>
              <a:rPr sz="800" spc="-35" dirty="0">
                <a:solidFill>
                  <a:srgbClr val="231F20"/>
                </a:solidFill>
                <a:latin typeface="Arial MT"/>
                <a:cs typeface="Arial MT"/>
              </a:rPr>
              <a:t> </a:t>
            </a:r>
            <a:r>
              <a:rPr sz="800" spc="-20" dirty="0">
                <a:solidFill>
                  <a:srgbClr val="231F20"/>
                </a:solidFill>
                <a:latin typeface="Arial MT"/>
                <a:cs typeface="Arial MT"/>
              </a:rPr>
              <a:t>of</a:t>
            </a:r>
            <a:r>
              <a:rPr sz="800" spc="-25" dirty="0">
                <a:solidFill>
                  <a:srgbClr val="231F20"/>
                </a:solidFill>
                <a:latin typeface="Arial MT"/>
                <a:cs typeface="Arial MT"/>
              </a:rPr>
              <a:t> </a:t>
            </a:r>
            <a:r>
              <a:rPr sz="800" spc="-40" dirty="0">
                <a:solidFill>
                  <a:srgbClr val="231F20"/>
                </a:solidFill>
                <a:latin typeface="Arial MT"/>
                <a:cs typeface="Arial MT"/>
              </a:rPr>
              <a:t>all</a:t>
            </a:r>
            <a:r>
              <a:rPr sz="800" spc="-25" dirty="0">
                <a:solidFill>
                  <a:srgbClr val="231F20"/>
                </a:solidFill>
                <a:latin typeface="Arial MT"/>
                <a:cs typeface="Arial MT"/>
              </a:rPr>
              <a:t> </a:t>
            </a:r>
            <a:r>
              <a:rPr sz="800" spc="-50" dirty="0">
                <a:solidFill>
                  <a:srgbClr val="231F20"/>
                </a:solidFill>
                <a:latin typeface="Arial MT"/>
                <a:cs typeface="Arial MT"/>
              </a:rPr>
              <a:t>lesions</a:t>
            </a:r>
            <a:r>
              <a:rPr sz="800" spc="-30" dirty="0">
                <a:solidFill>
                  <a:srgbClr val="231F20"/>
                </a:solidFill>
                <a:latin typeface="Arial MT"/>
                <a:cs typeface="Arial MT"/>
              </a:rPr>
              <a:t> </a:t>
            </a:r>
            <a:r>
              <a:rPr sz="800" spc="-65" dirty="0">
                <a:solidFill>
                  <a:srgbClr val="231F20"/>
                </a:solidFill>
                <a:latin typeface="Arial MT"/>
                <a:cs typeface="Arial MT"/>
              </a:rPr>
              <a:t>is</a:t>
            </a:r>
            <a:r>
              <a:rPr sz="800" spc="-25" dirty="0">
                <a:solidFill>
                  <a:srgbClr val="231F20"/>
                </a:solidFill>
                <a:latin typeface="Arial MT"/>
                <a:cs typeface="Arial MT"/>
              </a:rPr>
              <a:t> </a:t>
            </a:r>
            <a:r>
              <a:rPr sz="800" spc="-50" dirty="0">
                <a:solidFill>
                  <a:srgbClr val="231F20"/>
                </a:solidFill>
                <a:latin typeface="Arial MT"/>
                <a:cs typeface="Arial MT"/>
              </a:rPr>
              <a:t>feasible</a:t>
            </a:r>
            <a:r>
              <a:rPr sz="800" spc="-30" dirty="0">
                <a:solidFill>
                  <a:srgbClr val="231F20"/>
                </a:solidFill>
                <a:latin typeface="Arial MT"/>
                <a:cs typeface="Arial MT"/>
              </a:rPr>
              <a:t> </a:t>
            </a:r>
            <a:r>
              <a:rPr sz="800" spc="-75" dirty="0">
                <a:solidFill>
                  <a:srgbClr val="231F20"/>
                </a:solidFill>
                <a:latin typeface="Arial MT"/>
                <a:cs typeface="Arial MT"/>
              </a:rPr>
              <a:t>[IV,</a:t>
            </a:r>
            <a:r>
              <a:rPr sz="800" spc="-25" dirty="0">
                <a:solidFill>
                  <a:srgbClr val="231F20"/>
                </a:solidFill>
                <a:latin typeface="Arial MT"/>
                <a:cs typeface="Arial MT"/>
              </a:rPr>
              <a:t> </a:t>
            </a:r>
            <a:r>
              <a:rPr sz="800" spc="-75" dirty="0">
                <a:solidFill>
                  <a:srgbClr val="231F20"/>
                </a:solidFill>
                <a:latin typeface="Arial MT"/>
                <a:cs typeface="Arial MT"/>
              </a:rPr>
              <a:t>B]</a:t>
            </a:r>
            <a:endParaRPr sz="800">
              <a:latin typeface="Arial MT"/>
              <a:cs typeface="Arial MT"/>
            </a:endParaRPr>
          </a:p>
          <a:p>
            <a:pPr marL="232410" marR="68580" indent="-80645">
              <a:lnSpc>
                <a:spcPct val="114599"/>
              </a:lnSpc>
              <a:buSzPct val="87500"/>
              <a:buFont typeface="Times New Roman"/>
              <a:buChar char="•"/>
              <a:tabLst>
                <a:tab pos="245110" algn="l"/>
              </a:tabLst>
            </a:pPr>
            <a:r>
              <a:rPr sz="800" spc="-55" dirty="0">
                <a:solidFill>
                  <a:srgbClr val="231F20"/>
                </a:solidFill>
                <a:latin typeface="Arial MT"/>
                <a:cs typeface="Arial MT"/>
              </a:rPr>
              <a:t>Standard</a:t>
            </a:r>
            <a:r>
              <a:rPr sz="800" spc="-20" dirty="0">
                <a:solidFill>
                  <a:srgbClr val="231F20"/>
                </a:solidFill>
                <a:latin typeface="Arial MT"/>
                <a:cs typeface="Arial MT"/>
              </a:rPr>
              <a:t> </a:t>
            </a:r>
            <a:r>
              <a:rPr sz="800" spc="-95" dirty="0">
                <a:solidFill>
                  <a:srgbClr val="231F20"/>
                </a:solidFill>
                <a:latin typeface="Arial MT"/>
                <a:cs typeface="Arial MT"/>
              </a:rPr>
              <a:t>ChT</a:t>
            </a:r>
            <a:r>
              <a:rPr sz="800" spc="-10" dirty="0">
                <a:solidFill>
                  <a:srgbClr val="231F20"/>
                </a:solidFill>
                <a:latin typeface="Arial MT"/>
                <a:cs typeface="Arial MT"/>
              </a:rPr>
              <a:t> </a:t>
            </a:r>
            <a:r>
              <a:rPr sz="800" spc="-65" dirty="0">
                <a:solidFill>
                  <a:srgbClr val="231F20"/>
                </a:solidFill>
                <a:latin typeface="Arial MT"/>
                <a:cs typeface="Arial MT"/>
              </a:rPr>
              <a:t>is</a:t>
            </a:r>
            <a:r>
              <a:rPr sz="800" spc="-20" dirty="0">
                <a:solidFill>
                  <a:srgbClr val="231F20"/>
                </a:solidFill>
                <a:latin typeface="Arial MT"/>
                <a:cs typeface="Arial MT"/>
              </a:rPr>
              <a:t> </a:t>
            </a:r>
            <a:r>
              <a:rPr sz="800" spc="-60" dirty="0">
                <a:solidFill>
                  <a:srgbClr val="231F20"/>
                </a:solidFill>
                <a:latin typeface="Arial MT"/>
                <a:cs typeface="Arial MT"/>
              </a:rPr>
              <a:t>based</a:t>
            </a:r>
            <a:r>
              <a:rPr sz="800" spc="-10" dirty="0">
                <a:solidFill>
                  <a:srgbClr val="231F20"/>
                </a:solidFill>
                <a:latin typeface="Arial MT"/>
                <a:cs typeface="Arial MT"/>
              </a:rPr>
              <a:t> </a:t>
            </a:r>
            <a:r>
              <a:rPr sz="800" spc="-25" dirty="0">
                <a:solidFill>
                  <a:srgbClr val="231F20"/>
                </a:solidFill>
                <a:latin typeface="Arial MT"/>
                <a:cs typeface="Arial MT"/>
              </a:rPr>
              <a:t>on</a:t>
            </a:r>
            <a:r>
              <a:rPr sz="800" spc="-15" dirty="0">
                <a:solidFill>
                  <a:srgbClr val="231F20"/>
                </a:solidFill>
                <a:latin typeface="Arial MT"/>
                <a:cs typeface="Arial MT"/>
              </a:rPr>
              <a:t> </a:t>
            </a:r>
            <a:r>
              <a:rPr sz="800" spc="-45" dirty="0">
                <a:solidFill>
                  <a:srgbClr val="231F20"/>
                </a:solidFill>
                <a:latin typeface="Arial MT"/>
                <a:cs typeface="Arial MT"/>
              </a:rPr>
              <a:t>anthracyclines</a:t>
            </a:r>
            <a:r>
              <a:rPr sz="800" spc="-15" dirty="0">
                <a:solidFill>
                  <a:srgbClr val="231F20"/>
                </a:solidFill>
                <a:latin typeface="Arial MT"/>
                <a:cs typeface="Arial MT"/>
              </a:rPr>
              <a:t> </a:t>
            </a:r>
            <a:r>
              <a:rPr sz="800" spc="-100" dirty="0">
                <a:solidFill>
                  <a:srgbClr val="231F20"/>
                </a:solidFill>
                <a:latin typeface="Arial MT"/>
                <a:cs typeface="Arial MT"/>
              </a:rPr>
              <a:t>as</a:t>
            </a:r>
            <a:r>
              <a:rPr sz="800" spc="-15" dirty="0">
                <a:solidFill>
                  <a:srgbClr val="231F20"/>
                </a:solidFill>
                <a:latin typeface="Arial MT"/>
                <a:cs typeface="Arial MT"/>
              </a:rPr>
              <a:t> </a:t>
            </a:r>
            <a:r>
              <a:rPr sz="800" spc="-25" dirty="0">
                <a:solidFill>
                  <a:srgbClr val="231F20"/>
                </a:solidFill>
                <a:latin typeface="Arial MT"/>
                <a:cs typeface="Arial MT"/>
              </a:rPr>
              <a:t>the</a:t>
            </a:r>
            <a:r>
              <a:rPr sz="800" spc="-10" dirty="0">
                <a:solidFill>
                  <a:srgbClr val="231F20"/>
                </a:solidFill>
                <a:latin typeface="Arial MT"/>
                <a:cs typeface="Arial MT"/>
              </a:rPr>
              <a:t> </a:t>
            </a:r>
            <a:r>
              <a:rPr sz="800" spc="-35" dirty="0">
                <a:solidFill>
                  <a:srgbClr val="231F20"/>
                </a:solidFill>
                <a:latin typeface="Arial MT"/>
                <a:cs typeface="Arial MT"/>
              </a:rPr>
              <a:t>ﬁrst-line</a:t>
            </a:r>
            <a:r>
              <a:rPr sz="800" spc="-20" dirty="0">
                <a:solidFill>
                  <a:srgbClr val="231F20"/>
                </a:solidFill>
                <a:latin typeface="Arial MT"/>
                <a:cs typeface="Arial MT"/>
              </a:rPr>
              <a:t> </a:t>
            </a:r>
            <a:r>
              <a:rPr sz="800" spc="-25" dirty="0">
                <a:solidFill>
                  <a:srgbClr val="231F20"/>
                </a:solidFill>
                <a:latin typeface="Arial MT"/>
                <a:cs typeface="Arial MT"/>
              </a:rPr>
              <a:t>treatment</a:t>
            </a:r>
            <a:r>
              <a:rPr sz="800" spc="-15" dirty="0">
                <a:solidFill>
                  <a:srgbClr val="231F20"/>
                </a:solidFill>
                <a:latin typeface="Arial MT"/>
                <a:cs typeface="Arial MT"/>
              </a:rPr>
              <a:t> </a:t>
            </a:r>
            <a:r>
              <a:rPr sz="800" spc="-55" dirty="0">
                <a:solidFill>
                  <a:srgbClr val="231F20"/>
                </a:solidFill>
                <a:latin typeface="Arial MT"/>
                <a:cs typeface="Arial MT"/>
              </a:rPr>
              <a:t>[I,</a:t>
            </a:r>
            <a:r>
              <a:rPr sz="800" spc="-20" dirty="0">
                <a:solidFill>
                  <a:srgbClr val="231F20"/>
                </a:solidFill>
                <a:latin typeface="Arial MT"/>
                <a:cs typeface="Arial MT"/>
              </a:rPr>
              <a:t> </a:t>
            </a:r>
            <a:r>
              <a:rPr sz="800" spc="-60" dirty="0">
                <a:solidFill>
                  <a:srgbClr val="231F20"/>
                </a:solidFill>
                <a:latin typeface="Arial MT"/>
                <a:cs typeface="Arial MT"/>
              </a:rPr>
              <a:t>A].</a:t>
            </a:r>
            <a:r>
              <a:rPr sz="800" spc="-10" dirty="0">
                <a:solidFill>
                  <a:srgbClr val="231F20"/>
                </a:solidFill>
                <a:latin typeface="Arial MT"/>
                <a:cs typeface="Arial MT"/>
              </a:rPr>
              <a:t> </a:t>
            </a:r>
            <a:r>
              <a:rPr sz="800" spc="-30" dirty="0">
                <a:solidFill>
                  <a:srgbClr val="231F20"/>
                </a:solidFill>
                <a:latin typeface="Arial MT"/>
                <a:cs typeface="Arial MT"/>
              </a:rPr>
              <a:t>Multi-agent</a:t>
            </a:r>
            <a:r>
              <a:rPr sz="800" spc="-10" dirty="0">
                <a:solidFill>
                  <a:srgbClr val="231F20"/>
                </a:solidFill>
                <a:latin typeface="Arial MT"/>
                <a:cs typeface="Arial MT"/>
              </a:rPr>
              <a:t> </a:t>
            </a:r>
            <a:r>
              <a:rPr sz="800" spc="-95" dirty="0">
                <a:solidFill>
                  <a:srgbClr val="231F20"/>
                </a:solidFill>
                <a:latin typeface="Arial MT"/>
                <a:cs typeface="Arial MT"/>
              </a:rPr>
              <a:t>ChT</a:t>
            </a:r>
            <a:r>
              <a:rPr sz="800" spc="-20" dirty="0">
                <a:solidFill>
                  <a:srgbClr val="231F20"/>
                </a:solidFill>
                <a:latin typeface="Arial MT"/>
                <a:cs typeface="Arial MT"/>
              </a:rPr>
              <a:t> </a:t>
            </a:r>
            <a:r>
              <a:rPr sz="800" spc="-5" dirty="0">
                <a:solidFill>
                  <a:srgbClr val="231F20"/>
                </a:solidFill>
                <a:latin typeface="Arial MT"/>
                <a:cs typeface="Arial MT"/>
              </a:rPr>
              <a:t>with</a:t>
            </a:r>
            <a:r>
              <a:rPr sz="800" spc="-15" dirty="0">
                <a:solidFill>
                  <a:srgbClr val="231F20"/>
                </a:solidFill>
                <a:latin typeface="Arial MT"/>
                <a:cs typeface="Arial MT"/>
              </a:rPr>
              <a:t> </a:t>
            </a:r>
            <a:r>
              <a:rPr sz="800" spc="-45" dirty="0">
                <a:solidFill>
                  <a:srgbClr val="231F20"/>
                </a:solidFill>
                <a:latin typeface="Arial MT"/>
                <a:cs typeface="Arial MT"/>
              </a:rPr>
              <a:t>adequate-dose</a:t>
            </a:r>
            <a:r>
              <a:rPr sz="800" spc="-15" dirty="0">
                <a:solidFill>
                  <a:srgbClr val="231F20"/>
                </a:solidFill>
                <a:latin typeface="Arial MT"/>
                <a:cs typeface="Arial MT"/>
              </a:rPr>
              <a:t> </a:t>
            </a:r>
            <a:r>
              <a:rPr sz="800" spc="-45" dirty="0">
                <a:solidFill>
                  <a:srgbClr val="231F20"/>
                </a:solidFill>
                <a:latin typeface="Arial MT"/>
                <a:cs typeface="Arial MT"/>
              </a:rPr>
              <a:t>anthracyclines</a:t>
            </a:r>
            <a:r>
              <a:rPr sz="800" spc="-10" dirty="0">
                <a:solidFill>
                  <a:srgbClr val="231F20"/>
                </a:solidFill>
                <a:latin typeface="Arial MT"/>
                <a:cs typeface="Arial MT"/>
              </a:rPr>
              <a:t> </a:t>
            </a:r>
            <a:r>
              <a:rPr sz="800" spc="-45" dirty="0">
                <a:solidFill>
                  <a:srgbClr val="231F20"/>
                </a:solidFill>
                <a:latin typeface="Arial MT"/>
                <a:cs typeface="Arial MT"/>
              </a:rPr>
              <a:t>plus</a:t>
            </a:r>
            <a:r>
              <a:rPr sz="800" spc="-20" dirty="0">
                <a:solidFill>
                  <a:srgbClr val="231F20"/>
                </a:solidFill>
                <a:latin typeface="Arial MT"/>
                <a:cs typeface="Arial MT"/>
              </a:rPr>
              <a:t> </a:t>
            </a:r>
            <a:r>
              <a:rPr sz="800" spc="-40" dirty="0">
                <a:solidFill>
                  <a:srgbClr val="231F20"/>
                </a:solidFill>
                <a:latin typeface="Arial MT"/>
                <a:cs typeface="Arial MT"/>
              </a:rPr>
              <a:t>ifosfamide</a:t>
            </a:r>
            <a:r>
              <a:rPr sz="800" spc="-15" dirty="0">
                <a:solidFill>
                  <a:srgbClr val="231F20"/>
                </a:solidFill>
                <a:latin typeface="Arial MT"/>
                <a:cs typeface="Arial MT"/>
              </a:rPr>
              <a:t> </a:t>
            </a:r>
            <a:r>
              <a:rPr sz="800" spc="-55" dirty="0">
                <a:solidFill>
                  <a:srgbClr val="231F20"/>
                </a:solidFill>
                <a:latin typeface="Arial MT"/>
                <a:cs typeface="Arial MT"/>
              </a:rPr>
              <a:t>may</a:t>
            </a:r>
            <a:r>
              <a:rPr sz="800" spc="-10" dirty="0">
                <a:solidFill>
                  <a:srgbClr val="231F20"/>
                </a:solidFill>
                <a:latin typeface="Arial MT"/>
                <a:cs typeface="Arial MT"/>
              </a:rPr>
              <a:t> </a:t>
            </a:r>
            <a:r>
              <a:rPr sz="800" spc="-40" dirty="0">
                <a:solidFill>
                  <a:srgbClr val="231F20"/>
                </a:solidFill>
                <a:latin typeface="Arial MT"/>
                <a:cs typeface="Arial MT"/>
              </a:rPr>
              <a:t>be</a:t>
            </a:r>
            <a:r>
              <a:rPr sz="800" spc="-15" dirty="0">
                <a:solidFill>
                  <a:srgbClr val="231F20"/>
                </a:solidFill>
                <a:latin typeface="Arial MT"/>
                <a:cs typeface="Arial MT"/>
              </a:rPr>
              <a:t> </a:t>
            </a:r>
            <a:r>
              <a:rPr sz="800" spc="-25" dirty="0">
                <a:solidFill>
                  <a:srgbClr val="231F20"/>
                </a:solidFill>
                <a:latin typeface="Arial MT"/>
                <a:cs typeface="Arial MT"/>
              </a:rPr>
              <a:t>the </a:t>
            </a:r>
            <a:r>
              <a:rPr sz="800" spc="-210" dirty="0">
                <a:solidFill>
                  <a:srgbClr val="231F20"/>
                </a:solidFill>
                <a:latin typeface="Arial MT"/>
                <a:cs typeface="Arial MT"/>
              </a:rPr>
              <a:t> </a:t>
            </a:r>
            <a:r>
              <a:rPr sz="800" spc="-25" dirty="0">
                <a:solidFill>
                  <a:srgbClr val="231F20"/>
                </a:solidFill>
                <a:latin typeface="Arial MT"/>
                <a:cs typeface="Arial MT"/>
              </a:rPr>
              <a:t>treatment </a:t>
            </a:r>
            <a:r>
              <a:rPr sz="800" spc="-20" dirty="0">
                <a:solidFill>
                  <a:srgbClr val="231F20"/>
                </a:solidFill>
                <a:latin typeface="Arial MT"/>
                <a:cs typeface="Arial MT"/>
              </a:rPr>
              <a:t>of </a:t>
            </a:r>
            <a:r>
              <a:rPr sz="800" spc="-45" dirty="0">
                <a:solidFill>
                  <a:srgbClr val="231F20"/>
                </a:solidFill>
                <a:latin typeface="Arial MT"/>
                <a:cs typeface="Arial MT"/>
              </a:rPr>
              <a:t>choice,</a:t>
            </a:r>
            <a:r>
              <a:rPr sz="800" spc="-20" dirty="0">
                <a:solidFill>
                  <a:srgbClr val="231F20"/>
                </a:solidFill>
                <a:latin typeface="Arial MT"/>
                <a:cs typeface="Arial MT"/>
              </a:rPr>
              <a:t> </a:t>
            </a:r>
            <a:r>
              <a:rPr sz="800" spc="-35" dirty="0">
                <a:solidFill>
                  <a:srgbClr val="231F20"/>
                </a:solidFill>
                <a:latin typeface="Arial MT"/>
                <a:cs typeface="Arial MT"/>
              </a:rPr>
              <a:t>particularly</a:t>
            </a:r>
            <a:r>
              <a:rPr sz="800" spc="-15" dirty="0">
                <a:solidFill>
                  <a:srgbClr val="231F20"/>
                </a:solidFill>
                <a:latin typeface="Arial MT"/>
                <a:cs typeface="Arial MT"/>
              </a:rPr>
              <a:t> </a:t>
            </a:r>
            <a:r>
              <a:rPr sz="800" spc="-20" dirty="0">
                <a:solidFill>
                  <a:srgbClr val="231F20"/>
                </a:solidFill>
                <a:latin typeface="Arial MT"/>
                <a:cs typeface="Arial MT"/>
              </a:rPr>
              <a:t>in </a:t>
            </a:r>
            <a:r>
              <a:rPr sz="800" spc="-50" dirty="0">
                <a:solidFill>
                  <a:srgbClr val="231F20"/>
                </a:solidFill>
                <a:latin typeface="Arial MT"/>
                <a:cs typeface="Arial MT"/>
              </a:rPr>
              <a:t>subtypes</a:t>
            </a:r>
            <a:r>
              <a:rPr sz="800" spc="-20" dirty="0">
                <a:solidFill>
                  <a:srgbClr val="231F20"/>
                </a:solidFill>
                <a:latin typeface="Arial MT"/>
                <a:cs typeface="Arial MT"/>
              </a:rPr>
              <a:t> </a:t>
            </a:r>
            <a:r>
              <a:rPr sz="800" spc="-50" dirty="0">
                <a:solidFill>
                  <a:srgbClr val="231F20"/>
                </a:solidFill>
                <a:latin typeface="Arial MT"/>
                <a:cs typeface="Arial MT"/>
              </a:rPr>
              <a:t>sensitive</a:t>
            </a:r>
            <a:r>
              <a:rPr sz="800" spc="-30" dirty="0">
                <a:solidFill>
                  <a:srgbClr val="231F20"/>
                </a:solidFill>
                <a:latin typeface="Arial MT"/>
                <a:cs typeface="Arial MT"/>
              </a:rPr>
              <a:t> </a:t>
            </a:r>
            <a:r>
              <a:rPr sz="800" spc="-5" dirty="0">
                <a:solidFill>
                  <a:srgbClr val="231F20"/>
                </a:solidFill>
                <a:latin typeface="Arial MT"/>
                <a:cs typeface="Arial MT"/>
              </a:rPr>
              <a:t>to</a:t>
            </a:r>
            <a:r>
              <a:rPr sz="800" spc="-15" dirty="0">
                <a:solidFill>
                  <a:srgbClr val="231F20"/>
                </a:solidFill>
                <a:latin typeface="Arial MT"/>
                <a:cs typeface="Arial MT"/>
              </a:rPr>
              <a:t> </a:t>
            </a:r>
            <a:r>
              <a:rPr sz="800" spc="-45" dirty="0">
                <a:solidFill>
                  <a:srgbClr val="231F20"/>
                </a:solidFill>
                <a:latin typeface="Arial MT"/>
                <a:cs typeface="Arial MT"/>
              </a:rPr>
              <a:t>ifosfamide,</a:t>
            </a:r>
            <a:r>
              <a:rPr sz="800" spc="-25" dirty="0">
                <a:solidFill>
                  <a:srgbClr val="231F20"/>
                </a:solidFill>
                <a:latin typeface="Arial MT"/>
                <a:cs typeface="Arial MT"/>
              </a:rPr>
              <a:t> </a:t>
            </a:r>
            <a:r>
              <a:rPr sz="800" spc="-30" dirty="0">
                <a:solidFill>
                  <a:srgbClr val="231F20"/>
                </a:solidFill>
                <a:latin typeface="Arial MT"/>
                <a:cs typeface="Arial MT"/>
              </a:rPr>
              <a:t>when</a:t>
            </a:r>
            <a:r>
              <a:rPr sz="800" spc="-15" dirty="0">
                <a:solidFill>
                  <a:srgbClr val="231F20"/>
                </a:solidFill>
                <a:latin typeface="Arial MT"/>
                <a:cs typeface="Arial MT"/>
              </a:rPr>
              <a:t> </a:t>
            </a:r>
            <a:r>
              <a:rPr sz="800" spc="-90" dirty="0">
                <a:solidFill>
                  <a:srgbClr val="231F20"/>
                </a:solidFill>
                <a:latin typeface="Arial MT"/>
                <a:cs typeface="Arial MT"/>
              </a:rPr>
              <a:t>a</a:t>
            </a:r>
            <a:r>
              <a:rPr sz="800" spc="-15" dirty="0">
                <a:solidFill>
                  <a:srgbClr val="231F20"/>
                </a:solidFill>
                <a:latin typeface="Arial MT"/>
                <a:cs typeface="Arial MT"/>
              </a:rPr>
              <a:t> </a:t>
            </a:r>
            <a:r>
              <a:rPr sz="800" spc="-20" dirty="0">
                <a:solidFill>
                  <a:srgbClr val="231F20"/>
                </a:solidFill>
                <a:latin typeface="Arial MT"/>
                <a:cs typeface="Arial MT"/>
              </a:rPr>
              <a:t>tumour </a:t>
            </a:r>
            <a:r>
              <a:rPr sz="800" spc="-55" dirty="0">
                <a:solidFill>
                  <a:srgbClr val="231F20"/>
                </a:solidFill>
                <a:latin typeface="Arial MT"/>
                <a:cs typeface="Arial MT"/>
              </a:rPr>
              <a:t>response</a:t>
            </a:r>
            <a:r>
              <a:rPr sz="800" spc="-15" dirty="0">
                <a:solidFill>
                  <a:srgbClr val="231F20"/>
                </a:solidFill>
                <a:latin typeface="Arial MT"/>
                <a:cs typeface="Arial MT"/>
              </a:rPr>
              <a:t> </a:t>
            </a:r>
            <a:r>
              <a:rPr sz="800" spc="-65" dirty="0">
                <a:solidFill>
                  <a:srgbClr val="231F20"/>
                </a:solidFill>
                <a:latin typeface="Arial MT"/>
                <a:cs typeface="Arial MT"/>
              </a:rPr>
              <a:t>is</a:t>
            </a:r>
            <a:r>
              <a:rPr sz="800" spc="-20" dirty="0">
                <a:solidFill>
                  <a:srgbClr val="231F20"/>
                </a:solidFill>
                <a:latin typeface="Arial MT"/>
                <a:cs typeface="Arial MT"/>
              </a:rPr>
              <a:t> felt</a:t>
            </a:r>
            <a:r>
              <a:rPr sz="800" spc="-15" dirty="0">
                <a:solidFill>
                  <a:srgbClr val="231F20"/>
                </a:solidFill>
                <a:latin typeface="Arial MT"/>
                <a:cs typeface="Arial MT"/>
              </a:rPr>
              <a:t> </a:t>
            </a:r>
            <a:r>
              <a:rPr sz="800" spc="-5" dirty="0">
                <a:solidFill>
                  <a:srgbClr val="231F20"/>
                </a:solidFill>
                <a:latin typeface="Arial MT"/>
                <a:cs typeface="Arial MT"/>
              </a:rPr>
              <a:t>to</a:t>
            </a:r>
            <a:r>
              <a:rPr sz="800" spc="-20" dirty="0">
                <a:solidFill>
                  <a:srgbClr val="231F20"/>
                </a:solidFill>
                <a:latin typeface="Arial MT"/>
                <a:cs typeface="Arial MT"/>
              </a:rPr>
              <a:t> </a:t>
            </a:r>
            <a:r>
              <a:rPr sz="800" spc="-40" dirty="0">
                <a:solidFill>
                  <a:srgbClr val="231F20"/>
                </a:solidFill>
                <a:latin typeface="Arial MT"/>
                <a:cs typeface="Arial MT"/>
              </a:rPr>
              <a:t>be</a:t>
            </a:r>
            <a:r>
              <a:rPr sz="800" spc="-15" dirty="0">
                <a:solidFill>
                  <a:srgbClr val="231F20"/>
                </a:solidFill>
                <a:latin typeface="Arial MT"/>
                <a:cs typeface="Arial MT"/>
              </a:rPr>
              <a:t> </a:t>
            </a:r>
            <a:r>
              <a:rPr sz="800" spc="-25" dirty="0">
                <a:solidFill>
                  <a:srgbClr val="231F20"/>
                </a:solidFill>
                <a:latin typeface="Arial MT"/>
                <a:cs typeface="Arial MT"/>
              </a:rPr>
              <a:t>potentially</a:t>
            </a:r>
            <a:r>
              <a:rPr sz="800" spc="-20" dirty="0">
                <a:solidFill>
                  <a:srgbClr val="231F20"/>
                </a:solidFill>
                <a:latin typeface="Arial MT"/>
                <a:cs typeface="Arial MT"/>
              </a:rPr>
              <a:t> </a:t>
            </a:r>
            <a:r>
              <a:rPr sz="800" spc="-50" dirty="0">
                <a:solidFill>
                  <a:srgbClr val="231F20"/>
                </a:solidFill>
                <a:latin typeface="Arial MT"/>
                <a:cs typeface="Arial MT"/>
              </a:rPr>
              <a:t>advantageous</a:t>
            </a:r>
            <a:r>
              <a:rPr sz="800" spc="-20" dirty="0">
                <a:solidFill>
                  <a:srgbClr val="231F20"/>
                </a:solidFill>
                <a:latin typeface="Arial MT"/>
                <a:cs typeface="Arial MT"/>
              </a:rPr>
              <a:t> </a:t>
            </a:r>
            <a:r>
              <a:rPr sz="800" spc="-40" dirty="0">
                <a:solidFill>
                  <a:srgbClr val="231F20"/>
                </a:solidFill>
                <a:latin typeface="Arial MT"/>
                <a:cs typeface="Arial MT"/>
              </a:rPr>
              <a:t>and</a:t>
            </a:r>
            <a:r>
              <a:rPr sz="800" spc="-15" dirty="0">
                <a:solidFill>
                  <a:srgbClr val="231F20"/>
                </a:solidFill>
                <a:latin typeface="Arial MT"/>
                <a:cs typeface="Arial MT"/>
              </a:rPr>
              <a:t> </a:t>
            </a:r>
            <a:r>
              <a:rPr sz="800" spc="-25" dirty="0">
                <a:solidFill>
                  <a:srgbClr val="231F20"/>
                </a:solidFill>
                <a:latin typeface="Arial MT"/>
                <a:cs typeface="Arial MT"/>
              </a:rPr>
              <a:t>patient </a:t>
            </a:r>
            <a:r>
              <a:rPr sz="800" spc="-155" dirty="0">
                <a:solidFill>
                  <a:srgbClr val="231F20"/>
                </a:solidFill>
                <a:latin typeface="Arial MT"/>
                <a:cs typeface="Arial MT"/>
              </a:rPr>
              <a:t>PS</a:t>
            </a:r>
            <a:r>
              <a:rPr sz="800" spc="-140" dirty="0">
                <a:solidFill>
                  <a:srgbClr val="231F20"/>
                </a:solidFill>
                <a:latin typeface="Arial MT"/>
                <a:cs typeface="Arial MT"/>
              </a:rPr>
              <a:t> </a:t>
            </a:r>
            <a:r>
              <a:rPr sz="800" spc="-65" dirty="0">
                <a:solidFill>
                  <a:srgbClr val="231F20"/>
                </a:solidFill>
                <a:latin typeface="Arial MT"/>
                <a:cs typeface="Arial MT"/>
              </a:rPr>
              <a:t>is </a:t>
            </a:r>
            <a:r>
              <a:rPr sz="800" spc="-60" dirty="0">
                <a:solidFill>
                  <a:srgbClr val="231F20"/>
                </a:solidFill>
                <a:latin typeface="Arial MT"/>
                <a:cs typeface="Arial MT"/>
              </a:rPr>
              <a:t> </a:t>
            </a:r>
            <a:r>
              <a:rPr sz="800" spc="-20" dirty="0">
                <a:solidFill>
                  <a:srgbClr val="231F20"/>
                </a:solidFill>
                <a:latin typeface="Arial MT"/>
                <a:cs typeface="Arial MT"/>
              </a:rPr>
              <a:t>good</a:t>
            </a:r>
            <a:r>
              <a:rPr sz="800" spc="-35" dirty="0">
                <a:solidFill>
                  <a:srgbClr val="231F20"/>
                </a:solidFill>
                <a:latin typeface="Arial MT"/>
                <a:cs typeface="Arial MT"/>
              </a:rPr>
              <a:t> </a:t>
            </a:r>
            <a:r>
              <a:rPr sz="800" spc="-55" dirty="0">
                <a:solidFill>
                  <a:srgbClr val="231F20"/>
                </a:solidFill>
                <a:latin typeface="Arial MT"/>
                <a:cs typeface="Arial MT"/>
              </a:rPr>
              <a:t>[I,</a:t>
            </a:r>
            <a:r>
              <a:rPr sz="800" spc="-25" dirty="0">
                <a:solidFill>
                  <a:srgbClr val="231F20"/>
                </a:solidFill>
                <a:latin typeface="Arial MT"/>
                <a:cs typeface="Arial MT"/>
              </a:rPr>
              <a:t> </a:t>
            </a:r>
            <a:r>
              <a:rPr sz="800" spc="-75" dirty="0">
                <a:solidFill>
                  <a:srgbClr val="231F20"/>
                </a:solidFill>
                <a:latin typeface="Arial MT"/>
                <a:cs typeface="Arial MT"/>
              </a:rPr>
              <a:t>B]</a:t>
            </a:r>
            <a:endParaRPr sz="800">
              <a:latin typeface="Arial MT"/>
              <a:cs typeface="Arial MT"/>
            </a:endParaRPr>
          </a:p>
          <a:p>
            <a:pPr marL="244475" indent="-92710">
              <a:lnSpc>
                <a:spcPct val="100000"/>
              </a:lnSpc>
              <a:spcBef>
                <a:spcPts val="140"/>
              </a:spcBef>
              <a:buClr>
                <a:srgbClr val="231F20"/>
              </a:buClr>
              <a:buSzPct val="87500"/>
              <a:buFont typeface="Times New Roman"/>
              <a:buChar char="•"/>
              <a:tabLst>
                <a:tab pos="245110" algn="l"/>
              </a:tabLst>
            </a:pPr>
            <a:r>
              <a:rPr sz="800" spc="-70" dirty="0">
                <a:solidFill>
                  <a:srgbClr val="231F20"/>
                </a:solidFill>
                <a:latin typeface="Arial MT"/>
                <a:cs typeface="Arial MT"/>
              </a:rPr>
              <a:t>The</a:t>
            </a:r>
            <a:r>
              <a:rPr sz="800" spc="-25" dirty="0">
                <a:solidFill>
                  <a:srgbClr val="231F20"/>
                </a:solidFill>
                <a:latin typeface="Arial MT"/>
                <a:cs typeface="Arial MT"/>
              </a:rPr>
              <a:t> combination</a:t>
            </a:r>
            <a:r>
              <a:rPr sz="800" spc="-15" dirty="0">
                <a:solidFill>
                  <a:srgbClr val="231F20"/>
                </a:solidFill>
                <a:latin typeface="Arial MT"/>
                <a:cs typeface="Arial MT"/>
              </a:rPr>
              <a:t> </a:t>
            </a:r>
            <a:r>
              <a:rPr sz="800" spc="-20" dirty="0">
                <a:solidFill>
                  <a:srgbClr val="231F20"/>
                </a:solidFill>
                <a:latin typeface="Arial MT"/>
                <a:cs typeface="Arial MT"/>
              </a:rPr>
              <a:t>of </a:t>
            </a:r>
            <a:r>
              <a:rPr sz="800" spc="-30" dirty="0">
                <a:solidFill>
                  <a:srgbClr val="231F20"/>
                </a:solidFill>
                <a:latin typeface="Arial MT"/>
                <a:cs typeface="Arial MT"/>
              </a:rPr>
              <a:t>doxorubicin</a:t>
            </a:r>
            <a:r>
              <a:rPr sz="800" spc="-15" dirty="0">
                <a:solidFill>
                  <a:srgbClr val="231F20"/>
                </a:solidFill>
                <a:latin typeface="Arial MT"/>
                <a:cs typeface="Arial MT"/>
              </a:rPr>
              <a:t> </a:t>
            </a:r>
            <a:r>
              <a:rPr sz="800" spc="-5" dirty="0">
                <a:solidFill>
                  <a:srgbClr val="231F20"/>
                </a:solidFill>
                <a:latin typeface="Arial MT"/>
                <a:cs typeface="Arial MT"/>
              </a:rPr>
              <a:t>with</a:t>
            </a:r>
            <a:r>
              <a:rPr sz="800" spc="-15" dirty="0">
                <a:solidFill>
                  <a:srgbClr val="231F20"/>
                </a:solidFill>
                <a:latin typeface="Arial MT"/>
                <a:cs typeface="Arial MT"/>
              </a:rPr>
              <a:t> </a:t>
            </a:r>
            <a:r>
              <a:rPr sz="800" spc="-55" dirty="0">
                <a:solidFill>
                  <a:srgbClr val="231F20"/>
                </a:solidFill>
                <a:latin typeface="Arial MT"/>
                <a:cs typeface="Arial MT"/>
              </a:rPr>
              <a:t>an</a:t>
            </a:r>
            <a:r>
              <a:rPr sz="800" spc="-15" dirty="0">
                <a:solidFill>
                  <a:srgbClr val="231F20"/>
                </a:solidFill>
                <a:latin typeface="Arial MT"/>
                <a:cs typeface="Arial MT"/>
              </a:rPr>
              <a:t> </a:t>
            </a:r>
            <a:r>
              <a:rPr sz="800" spc="-80" dirty="0">
                <a:solidFill>
                  <a:srgbClr val="231F20"/>
                </a:solidFill>
                <a:latin typeface="Arial MT"/>
                <a:cs typeface="Arial MT"/>
              </a:rPr>
              <a:t>anti-PDGFRA</a:t>
            </a:r>
            <a:r>
              <a:rPr sz="800" spc="-10" dirty="0">
                <a:solidFill>
                  <a:srgbClr val="231F20"/>
                </a:solidFill>
                <a:latin typeface="Arial MT"/>
                <a:cs typeface="Arial MT"/>
              </a:rPr>
              <a:t> </a:t>
            </a:r>
            <a:r>
              <a:rPr sz="800" spc="-45" dirty="0">
                <a:solidFill>
                  <a:srgbClr val="231F20"/>
                </a:solidFill>
                <a:latin typeface="Arial MT"/>
                <a:cs typeface="Arial MT"/>
              </a:rPr>
              <a:t>agent,</a:t>
            </a:r>
            <a:r>
              <a:rPr sz="800" spc="-10" dirty="0">
                <a:solidFill>
                  <a:srgbClr val="231F20"/>
                </a:solidFill>
                <a:latin typeface="Arial MT"/>
                <a:cs typeface="Arial MT"/>
              </a:rPr>
              <a:t> </a:t>
            </a:r>
            <a:r>
              <a:rPr sz="800" spc="-45" dirty="0">
                <a:solidFill>
                  <a:srgbClr val="231F20"/>
                </a:solidFill>
                <a:latin typeface="Arial MT"/>
                <a:cs typeface="Arial MT"/>
              </a:rPr>
              <a:t>olaratumab,</a:t>
            </a:r>
            <a:r>
              <a:rPr sz="800" spc="-15" dirty="0">
                <a:solidFill>
                  <a:srgbClr val="231F20"/>
                </a:solidFill>
                <a:latin typeface="Arial MT"/>
                <a:cs typeface="Arial MT"/>
              </a:rPr>
              <a:t> </a:t>
            </a:r>
            <a:r>
              <a:rPr sz="800" spc="-65" dirty="0">
                <a:solidFill>
                  <a:srgbClr val="231F20"/>
                </a:solidFill>
                <a:latin typeface="Arial MT"/>
                <a:cs typeface="Arial MT"/>
              </a:rPr>
              <a:t>is</a:t>
            </a:r>
            <a:r>
              <a:rPr sz="800" spc="-10" dirty="0">
                <a:solidFill>
                  <a:srgbClr val="231F20"/>
                </a:solidFill>
                <a:latin typeface="Arial MT"/>
                <a:cs typeface="Arial MT"/>
              </a:rPr>
              <a:t> </a:t>
            </a:r>
            <a:r>
              <a:rPr sz="800" spc="-15" dirty="0">
                <a:solidFill>
                  <a:srgbClr val="231F20"/>
                </a:solidFill>
                <a:latin typeface="Arial MT"/>
                <a:cs typeface="Arial MT"/>
              </a:rPr>
              <a:t>option </a:t>
            </a:r>
            <a:r>
              <a:rPr sz="800" spc="-55" dirty="0">
                <a:solidFill>
                  <a:srgbClr val="231F20"/>
                </a:solidFill>
                <a:latin typeface="Arial MT"/>
                <a:cs typeface="Arial MT"/>
              </a:rPr>
              <a:t>[II,</a:t>
            </a:r>
            <a:r>
              <a:rPr sz="800" spc="-15" dirty="0">
                <a:solidFill>
                  <a:srgbClr val="231F20"/>
                </a:solidFill>
                <a:latin typeface="Arial MT"/>
                <a:cs typeface="Arial MT"/>
              </a:rPr>
              <a:t> </a:t>
            </a:r>
            <a:r>
              <a:rPr sz="800" spc="-65" dirty="0">
                <a:solidFill>
                  <a:srgbClr val="231F20"/>
                </a:solidFill>
                <a:latin typeface="Arial MT"/>
                <a:cs typeface="Arial MT"/>
              </a:rPr>
              <a:t>C</a:t>
            </a:r>
            <a:r>
              <a:rPr sz="750" spc="-97" baseline="38888" dirty="0">
                <a:solidFill>
                  <a:srgbClr val="231F20"/>
                </a:solidFill>
                <a:latin typeface="Arial MT"/>
                <a:cs typeface="Arial MT"/>
              </a:rPr>
              <a:t>b</a:t>
            </a:r>
            <a:r>
              <a:rPr sz="800" spc="-65" dirty="0">
                <a:solidFill>
                  <a:srgbClr val="231F20"/>
                </a:solidFill>
                <a:latin typeface="Arial MT"/>
                <a:cs typeface="Arial MT"/>
              </a:rPr>
              <a:t>;</a:t>
            </a:r>
            <a:r>
              <a:rPr sz="800" spc="-10" dirty="0">
                <a:solidFill>
                  <a:srgbClr val="231F20"/>
                </a:solidFill>
                <a:latin typeface="Arial MT"/>
                <a:cs typeface="Arial MT"/>
              </a:rPr>
              <a:t> </a:t>
            </a:r>
            <a:r>
              <a:rPr sz="800" spc="-114" dirty="0">
                <a:solidFill>
                  <a:srgbClr val="231F20"/>
                </a:solidFill>
                <a:latin typeface="Arial MT"/>
                <a:cs typeface="Arial MT"/>
              </a:rPr>
              <a:t>ESMO-MCBS</a:t>
            </a:r>
            <a:r>
              <a:rPr sz="800" spc="-10" dirty="0">
                <a:solidFill>
                  <a:srgbClr val="231F20"/>
                </a:solidFill>
                <a:latin typeface="Arial MT"/>
                <a:cs typeface="Arial MT"/>
              </a:rPr>
              <a:t> </a:t>
            </a:r>
            <a:r>
              <a:rPr sz="800" spc="-65" dirty="0">
                <a:solidFill>
                  <a:srgbClr val="231F20"/>
                </a:solidFill>
                <a:latin typeface="Arial MT"/>
                <a:cs typeface="Arial MT"/>
              </a:rPr>
              <a:t>v1.1</a:t>
            </a:r>
            <a:r>
              <a:rPr sz="800" spc="-15" dirty="0">
                <a:solidFill>
                  <a:srgbClr val="231F20"/>
                </a:solidFill>
                <a:latin typeface="Arial MT"/>
                <a:cs typeface="Arial MT"/>
              </a:rPr>
              <a:t> </a:t>
            </a:r>
            <a:r>
              <a:rPr sz="800" spc="-65" dirty="0">
                <a:solidFill>
                  <a:srgbClr val="231F20"/>
                </a:solidFill>
                <a:latin typeface="Arial MT"/>
                <a:cs typeface="Arial MT"/>
              </a:rPr>
              <a:t>score:</a:t>
            </a:r>
            <a:r>
              <a:rPr sz="800" spc="-15" dirty="0">
                <a:solidFill>
                  <a:srgbClr val="231F20"/>
                </a:solidFill>
                <a:latin typeface="Arial MT"/>
                <a:cs typeface="Arial MT"/>
              </a:rPr>
              <a:t> </a:t>
            </a:r>
            <a:r>
              <a:rPr sz="800" spc="-40" dirty="0">
                <a:solidFill>
                  <a:srgbClr val="231F20"/>
                </a:solidFill>
                <a:latin typeface="Arial MT"/>
                <a:cs typeface="Arial MT"/>
              </a:rPr>
              <a:t>4]</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40" dirty="0">
                <a:solidFill>
                  <a:srgbClr val="231F20"/>
                </a:solidFill>
                <a:latin typeface="Arial MT"/>
                <a:cs typeface="Arial MT"/>
              </a:rPr>
              <a:t>Gemcitabine/docetaxel</a:t>
            </a:r>
            <a:r>
              <a:rPr sz="800" spc="-15" dirty="0">
                <a:solidFill>
                  <a:srgbClr val="231F20"/>
                </a:solidFill>
                <a:latin typeface="Arial MT"/>
                <a:cs typeface="Arial MT"/>
              </a:rPr>
              <a:t> </a:t>
            </a:r>
            <a:r>
              <a:rPr sz="800" spc="-25" dirty="0">
                <a:solidFill>
                  <a:srgbClr val="231F20"/>
                </a:solidFill>
                <a:latin typeface="Arial MT"/>
                <a:cs typeface="Arial MT"/>
              </a:rPr>
              <a:t>combination</a:t>
            </a:r>
            <a:r>
              <a:rPr sz="800" spc="-20"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10" dirty="0">
                <a:solidFill>
                  <a:srgbClr val="231F20"/>
                </a:solidFill>
                <a:latin typeface="Arial MT"/>
                <a:cs typeface="Arial MT"/>
              </a:rPr>
              <a:t>not</a:t>
            </a:r>
            <a:r>
              <a:rPr sz="800" spc="-20" dirty="0">
                <a:solidFill>
                  <a:srgbClr val="231F20"/>
                </a:solidFill>
                <a:latin typeface="Arial MT"/>
                <a:cs typeface="Arial MT"/>
              </a:rPr>
              <a:t> </a:t>
            </a:r>
            <a:r>
              <a:rPr sz="800" spc="-40" dirty="0">
                <a:solidFill>
                  <a:srgbClr val="231F20"/>
                </a:solidFill>
                <a:latin typeface="Arial MT"/>
                <a:cs typeface="Arial MT"/>
              </a:rPr>
              <a:t>generally</a:t>
            </a:r>
            <a:r>
              <a:rPr sz="800" spc="-15" dirty="0">
                <a:solidFill>
                  <a:srgbClr val="231F20"/>
                </a:solidFill>
                <a:latin typeface="Arial MT"/>
                <a:cs typeface="Arial MT"/>
              </a:rPr>
              <a:t> </a:t>
            </a:r>
            <a:r>
              <a:rPr sz="800" spc="-35" dirty="0">
                <a:solidFill>
                  <a:srgbClr val="231F20"/>
                </a:solidFill>
                <a:latin typeface="Arial MT"/>
                <a:cs typeface="Arial MT"/>
              </a:rPr>
              <a:t>recommended</a:t>
            </a:r>
            <a:r>
              <a:rPr sz="800" spc="-15" dirty="0">
                <a:solidFill>
                  <a:srgbClr val="231F20"/>
                </a:solidFill>
                <a:latin typeface="Arial MT"/>
                <a:cs typeface="Arial MT"/>
              </a:rPr>
              <a:t> </a:t>
            </a:r>
            <a:r>
              <a:rPr sz="800" spc="-100" dirty="0">
                <a:solidFill>
                  <a:srgbClr val="231F20"/>
                </a:solidFill>
                <a:latin typeface="Arial MT"/>
                <a:cs typeface="Arial MT"/>
              </a:rPr>
              <a:t>as</a:t>
            </a:r>
            <a:r>
              <a:rPr sz="800" spc="-20" dirty="0">
                <a:solidFill>
                  <a:srgbClr val="231F20"/>
                </a:solidFill>
                <a:latin typeface="Arial MT"/>
                <a:cs typeface="Arial MT"/>
              </a:rPr>
              <a:t> </a:t>
            </a:r>
            <a:r>
              <a:rPr sz="800" spc="-90" dirty="0">
                <a:solidFill>
                  <a:srgbClr val="231F20"/>
                </a:solidFill>
                <a:latin typeface="Arial MT"/>
                <a:cs typeface="Arial MT"/>
              </a:rPr>
              <a:t>a</a:t>
            </a:r>
            <a:r>
              <a:rPr sz="800" spc="-15" dirty="0">
                <a:solidFill>
                  <a:srgbClr val="231F20"/>
                </a:solidFill>
                <a:latin typeface="Arial MT"/>
                <a:cs typeface="Arial MT"/>
              </a:rPr>
              <a:t> </a:t>
            </a:r>
            <a:r>
              <a:rPr sz="800" spc="-35" dirty="0">
                <a:solidFill>
                  <a:srgbClr val="231F20"/>
                </a:solidFill>
                <a:latin typeface="Arial MT"/>
                <a:cs typeface="Arial MT"/>
              </a:rPr>
              <a:t>ﬁrst-line</a:t>
            </a:r>
            <a:r>
              <a:rPr sz="800" spc="-15" dirty="0">
                <a:solidFill>
                  <a:srgbClr val="231F20"/>
                </a:solidFill>
                <a:latin typeface="Arial MT"/>
                <a:cs typeface="Arial MT"/>
              </a:rPr>
              <a:t> </a:t>
            </a:r>
            <a:r>
              <a:rPr sz="800" spc="-40" dirty="0">
                <a:solidFill>
                  <a:srgbClr val="231F20"/>
                </a:solidFill>
                <a:latin typeface="Arial MT"/>
                <a:cs typeface="Arial MT"/>
              </a:rPr>
              <a:t>therapy</a:t>
            </a:r>
            <a:r>
              <a:rPr sz="800" spc="-20" dirty="0">
                <a:solidFill>
                  <a:srgbClr val="231F20"/>
                </a:solidFill>
                <a:latin typeface="Arial MT"/>
                <a:cs typeface="Arial MT"/>
              </a:rPr>
              <a:t> </a:t>
            </a:r>
            <a:r>
              <a:rPr sz="800" spc="-25" dirty="0">
                <a:solidFill>
                  <a:srgbClr val="231F20"/>
                </a:solidFill>
                <a:latin typeface="Arial MT"/>
                <a:cs typeface="Arial MT"/>
              </a:rPr>
              <a:t>for</a:t>
            </a:r>
            <a:r>
              <a:rPr sz="800" spc="-15" dirty="0">
                <a:solidFill>
                  <a:srgbClr val="231F20"/>
                </a:solidFill>
                <a:latin typeface="Arial MT"/>
                <a:cs typeface="Arial MT"/>
              </a:rPr>
              <a:t> </a:t>
            </a:r>
            <a:r>
              <a:rPr sz="800" spc="-50" dirty="0">
                <a:solidFill>
                  <a:srgbClr val="231F20"/>
                </a:solidFill>
                <a:latin typeface="Arial MT"/>
                <a:cs typeface="Arial MT"/>
              </a:rPr>
              <a:t>advanced</a:t>
            </a:r>
            <a:r>
              <a:rPr sz="800" spc="-20" dirty="0">
                <a:solidFill>
                  <a:srgbClr val="231F20"/>
                </a:solidFill>
                <a:latin typeface="Arial MT"/>
                <a:cs typeface="Arial MT"/>
              </a:rPr>
              <a:t> </a:t>
            </a:r>
            <a:r>
              <a:rPr sz="800" spc="-155" dirty="0">
                <a:solidFill>
                  <a:srgbClr val="231F20"/>
                </a:solidFill>
                <a:latin typeface="Arial MT"/>
                <a:cs typeface="Arial MT"/>
              </a:rPr>
              <a:t>STS</a:t>
            </a:r>
            <a:r>
              <a:rPr sz="800" spc="-140" dirty="0">
                <a:solidFill>
                  <a:srgbClr val="231F20"/>
                </a:solidFill>
                <a:latin typeface="Arial MT"/>
                <a:cs typeface="Arial MT"/>
              </a:rPr>
              <a:t> </a:t>
            </a:r>
            <a:r>
              <a:rPr sz="800" spc="-35" dirty="0">
                <a:solidFill>
                  <a:srgbClr val="231F20"/>
                </a:solidFill>
                <a:latin typeface="Arial MT"/>
                <a:cs typeface="Arial MT"/>
              </a:rPr>
              <a:t>patients</a:t>
            </a:r>
            <a:r>
              <a:rPr sz="800" spc="-20" dirty="0">
                <a:solidFill>
                  <a:srgbClr val="231F20"/>
                </a:solidFill>
                <a:latin typeface="Arial MT"/>
                <a:cs typeface="Arial MT"/>
              </a:rPr>
              <a:t> </a:t>
            </a:r>
            <a:r>
              <a:rPr sz="800" spc="-55" dirty="0">
                <a:solidFill>
                  <a:srgbClr val="231F20"/>
                </a:solidFill>
                <a:latin typeface="Arial MT"/>
                <a:cs typeface="Arial MT"/>
              </a:rPr>
              <a:t>[I,</a:t>
            </a:r>
            <a:r>
              <a:rPr sz="800" spc="-15" dirty="0">
                <a:solidFill>
                  <a:srgbClr val="231F20"/>
                </a:solidFill>
                <a:latin typeface="Arial MT"/>
                <a:cs typeface="Arial MT"/>
              </a:rPr>
              <a:t> </a:t>
            </a:r>
            <a:r>
              <a:rPr sz="800" spc="-40" dirty="0">
                <a:solidFill>
                  <a:srgbClr val="231F20"/>
                </a:solidFill>
                <a:latin typeface="Arial MT"/>
                <a:cs typeface="Arial MT"/>
              </a:rPr>
              <a:t>D]</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25" dirty="0">
                <a:solidFill>
                  <a:srgbClr val="231F20"/>
                </a:solidFill>
                <a:latin typeface="Arial MT"/>
                <a:cs typeface="Arial MT"/>
              </a:rPr>
              <a:t>Imatinib </a:t>
            </a:r>
            <a:r>
              <a:rPr sz="800" spc="-65" dirty="0">
                <a:solidFill>
                  <a:srgbClr val="231F20"/>
                </a:solidFill>
                <a:latin typeface="Arial MT"/>
                <a:cs typeface="Arial MT"/>
              </a:rPr>
              <a:t>is</a:t>
            </a:r>
            <a:r>
              <a:rPr sz="800" spc="-25" dirty="0">
                <a:solidFill>
                  <a:srgbClr val="231F20"/>
                </a:solidFill>
                <a:latin typeface="Arial MT"/>
                <a:cs typeface="Arial MT"/>
              </a:rPr>
              <a:t> </a:t>
            </a:r>
            <a:r>
              <a:rPr sz="800" spc="-45" dirty="0">
                <a:solidFill>
                  <a:srgbClr val="231F20"/>
                </a:solidFill>
                <a:latin typeface="Arial MT"/>
                <a:cs typeface="Arial MT"/>
              </a:rPr>
              <a:t>standard</a:t>
            </a:r>
            <a:r>
              <a:rPr sz="800" spc="-20" dirty="0">
                <a:solidFill>
                  <a:srgbClr val="231F20"/>
                </a:solidFill>
                <a:latin typeface="Arial MT"/>
                <a:cs typeface="Arial MT"/>
              </a:rPr>
              <a:t> </a:t>
            </a:r>
            <a:r>
              <a:rPr sz="800" spc="-40" dirty="0">
                <a:solidFill>
                  <a:srgbClr val="231F20"/>
                </a:solidFill>
                <a:latin typeface="Arial MT"/>
                <a:cs typeface="Arial MT"/>
              </a:rPr>
              <a:t>medical</a:t>
            </a:r>
            <a:r>
              <a:rPr sz="800" spc="-20" dirty="0">
                <a:solidFill>
                  <a:srgbClr val="231F20"/>
                </a:solidFill>
                <a:latin typeface="Arial MT"/>
                <a:cs typeface="Arial MT"/>
              </a:rPr>
              <a:t> </a:t>
            </a:r>
            <a:r>
              <a:rPr sz="800" spc="-40" dirty="0">
                <a:solidFill>
                  <a:srgbClr val="231F20"/>
                </a:solidFill>
                <a:latin typeface="Arial MT"/>
                <a:cs typeface="Arial MT"/>
              </a:rPr>
              <a:t>therapy</a:t>
            </a:r>
            <a:r>
              <a:rPr sz="800" spc="-25" dirty="0">
                <a:solidFill>
                  <a:srgbClr val="231F20"/>
                </a:solidFill>
                <a:latin typeface="Arial MT"/>
                <a:cs typeface="Arial MT"/>
              </a:rPr>
              <a:t> for </a:t>
            </a:r>
            <a:r>
              <a:rPr sz="800" spc="-40" dirty="0">
                <a:solidFill>
                  <a:srgbClr val="231F20"/>
                </a:solidFill>
                <a:latin typeface="Arial MT"/>
                <a:cs typeface="Arial MT"/>
              </a:rPr>
              <a:t>those</a:t>
            </a:r>
            <a:r>
              <a:rPr sz="800" spc="-25" dirty="0">
                <a:solidFill>
                  <a:srgbClr val="231F20"/>
                </a:solidFill>
                <a:latin typeface="Arial MT"/>
                <a:cs typeface="Arial MT"/>
              </a:rPr>
              <a:t> </a:t>
            </a:r>
            <a:r>
              <a:rPr sz="800" spc="-55" dirty="0">
                <a:solidFill>
                  <a:srgbClr val="231F20"/>
                </a:solidFill>
                <a:latin typeface="Arial MT"/>
                <a:cs typeface="Arial MT"/>
              </a:rPr>
              <a:t>rare</a:t>
            </a:r>
            <a:r>
              <a:rPr sz="800" spc="-20" dirty="0">
                <a:solidFill>
                  <a:srgbClr val="231F20"/>
                </a:solidFill>
                <a:latin typeface="Arial MT"/>
                <a:cs typeface="Arial MT"/>
              </a:rPr>
              <a:t> </a:t>
            </a:r>
            <a:r>
              <a:rPr sz="800" spc="-35" dirty="0">
                <a:solidFill>
                  <a:srgbClr val="231F20"/>
                </a:solidFill>
                <a:latin typeface="Arial MT"/>
                <a:cs typeface="Arial MT"/>
              </a:rPr>
              <a:t>patients</a:t>
            </a:r>
            <a:r>
              <a:rPr sz="800" spc="-25" dirty="0">
                <a:solidFill>
                  <a:srgbClr val="231F20"/>
                </a:solidFill>
                <a:latin typeface="Arial MT"/>
                <a:cs typeface="Arial MT"/>
              </a:rPr>
              <a:t> </a:t>
            </a:r>
            <a:r>
              <a:rPr sz="800" spc="-5" dirty="0">
                <a:solidFill>
                  <a:srgbClr val="231F20"/>
                </a:solidFill>
                <a:latin typeface="Arial MT"/>
                <a:cs typeface="Arial MT"/>
              </a:rPr>
              <a:t>with</a:t>
            </a:r>
            <a:r>
              <a:rPr sz="800" spc="-25" dirty="0">
                <a:solidFill>
                  <a:srgbClr val="231F20"/>
                </a:solidFill>
                <a:latin typeface="Arial MT"/>
                <a:cs typeface="Arial MT"/>
              </a:rPr>
              <a:t> </a:t>
            </a:r>
            <a:r>
              <a:rPr sz="800" spc="-40" dirty="0">
                <a:solidFill>
                  <a:srgbClr val="231F20"/>
                </a:solidFill>
                <a:latin typeface="Arial MT"/>
                <a:cs typeface="Arial MT"/>
              </a:rPr>
              <a:t>dermatoﬁbrosarcoma</a:t>
            </a:r>
            <a:r>
              <a:rPr sz="800" spc="-20" dirty="0">
                <a:solidFill>
                  <a:srgbClr val="231F20"/>
                </a:solidFill>
                <a:latin typeface="Arial MT"/>
                <a:cs typeface="Arial MT"/>
              </a:rPr>
              <a:t> </a:t>
            </a:r>
            <a:r>
              <a:rPr sz="800" spc="-40" dirty="0">
                <a:solidFill>
                  <a:srgbClr val="231F20"/>
                </a:solidFill>
                <a:latin typeface="Arial MT"/>
                <a:cs typeface="Arial MT"/>
              </a:rPr>
              <a:t>protuberans</a:t>
            </a:r>
            <a:r>
              <a:rPr sz="800" spc="-25" dirty="0">
                <a:solidFill>
                  <a:srgbClr val="231F20"/>
                </a:solidFill>
                <a:latin typeface="Arial MT"/>
                <a:cs typeface="Arial MT"/>
              </a:rPr>
              <a:t> </a:t>
            </a:r>
            <a:r>
              <a:rPr sz="800" spc="-55" dirty="0">
                <a:solidFill>
                  <a:srgbClr val="231F20"/>
                </a:solidFill>
                <a:latin typeface="Arial MT"/>
                <a:cs typeface="Arial MT"/>
              </a:rPr>
              <a:t>[III,</a:t>
            </a:r>
            <a:r>
              <a:rPr sz="800" spc="-15" dirty="0">
                <a:solidFill>
                  <a:srgbClr val="231F20"/>
                </a:solidFill>
                <a:latin typeface="Arial MT"/>
                <a:cs typeface="Arial MT"/>
              </a:rPr>
              <a:t> </a:t>
            </a:r>
            <a:r>
              <a:rPr sz="800" spc="-45" dirty="0">
                <a:solidFill>
                  <a:srgbClr val="231F20"/>
                </a:solidFill>
                <a:latin typeface="Arial MT"/>
                <a:cs typeface="Arial MT"/>
              </a:rPr>
              <a:t>A]</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45" dirty="0">
                <a:solidFill>
                  <a:srgbClr val="231F20"/>
                </a:solidFill>
                <a:latin typeface="Arial MT"/>
                <a:cs typeface="Arial MT"/>
              </a:rPr>
              <a:t>Trabectedin</a:t>
            </a:r>
            <a:r>
              <a:rPr sz="800" spc="-20"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55" dirty="0">
                <a:solidFill>
                  <a:srgbClr val="231F20"/>
                </a:solidFill>
                <a:latin typeface="Arial MT"/>
                <a:cs typeface="Arial MT"/>
              </a:rPr>
              <a:t>an</a:t>
            </a:r>
            <a:r>
              <a:rPr sz="800" spc="-15" dirty="0">
                <a:solidFill>
                  <a:srgbClr val="231F20"/>
                </a:solidFill>
                <a:latin typeface="Arial MT"/>
                <a:cs typeface="Arial MT"/>
              </a:rPr>
              <a:t> option</a:t>
            </a:r>
            <a:r>
              <a:rPr sz="800" spc="-25" dirty="0">
                <a:solidFill>
                  <a:srgbClr val="231F20"/>
                </a:solidFill>
                <a:latin typeface="Arial MT"/>
                <a:cs typeface="Arial MT"/>
              </a:rPr>
              <a:t> for</a:t>
            </a:r>
            <a:r>
              <a:rPr sz="800" spc="-15" dirty="0">
                <a:solidFill>
                  <a:srgbClr val="231F20"/>
                </a:solidFill>
                <a:latin typeface="Arial MT"/>
                <a:cs typeface="Arial MT"/>
              </a:rPr>
              <a:t> </a:t>
            </a:r>
            <a:r>
              <a:rPr sz="800" spc="-50" dirty="0">
                <a:solidFill>
                  <a:srgbClr val="231F20"/>
                </a:solidFill>
                <a:latin typeface="Arial MT"/>
                <a:cs typeface="Arial MT"/>
              </a:rPr>
              <a:t>second</a:t>
            </a:r>
            <a:r>
              <a:rPr sz="800" spc="-20" dirty="0">
                <a:solidFill>
                  <a:srgbClr val="231F20"/>
                </a:solidFill>
                <a:latin typeface="Arial MT"/>
                <a:cs typeface="Arial MT"/>
              </a:rPr>
              <a:t> </a:t>
            </a:r>
            <a:r>
              <a:rPr sz="800" spc="-30" dirty="0">
                <a:solidFill>
                  <a:srgbClr val="231F20"/>
                </a:solidFill>
                <a:latin typeface="Arial MT"/>
                <a:cs typeface="Arial MT"/>
              </a:rPr>
              <a:t>line</a:t>
            </a:r>
            <a:r>
              <a:rPr sz="800" spc="-20" dirty="0">
                <a:solidFill>
                  <a:srgbClr val="231F20"/>
                </a:solidFill>
                <a:latin typeface="Arial MT"/>
                <a:cs typeface="Arial MT"/>
              </a:rPr>
              <a:t> </a:t>
            </a:r>
            <a:r>
              <a:rPr sz="800" spc="-40" dirty="0">
                <a:solidFill>
                  <a:srgbClr val="231F20"/>
                </a:solidFill>
                <a:latin typeface="Arial MT"/>
                <a:cs typeface="Arial MT"/>
              </a:rPr>
              <a:t>and</a:t>
            </a:r>
            <a:r>
              <a:rPr sz="800" spc="-25" dirty="0">
                <a:solidFill>
                  <a:srgbClr val="231F20"/>
                </a:solidFill>
                <a:latin typeface="Arial MT"/>
                <a:cs typeface="Arial MT"/>
              </a:rPr>
              <a:t> </a:t>
            </a:r>
            <a:r>
              <a:rPr sz="800" spc="-30" dirty="0">
                <a:solidFill>
                  <a:srgbClr val="231F20"/>
                </a:solidFill>
                <a:latin typeface="Arial MT"/>
                <a:cs typeface="Arial MT"/>
              </a:rPr>
              <a:t>beyond</a:t>
            </a:r>
            <a:r>
              <a:rPr sz="800" spc="-20" dirty="0">
                <a:solidFill>
                  <a:srgbClr val="231F20"/>
                </a:solidFill>
                <a:latin typeface="Arial MT"/>
                <a:cs typeface="Arial MT"/>
              </a:rPr>
              <a:t> </a:t>
            </a:r>
            <a:r>
              <a:rPr sz="800" spc="-55" dirty="0">
                <a:solidFill>
                  <a:srgbClr val="231F20"/>
                </a:solidFill>
                <a:latin typeface="Arial MT"/>
                <a:cs typeface="Arial MT"/>
              </a:rPr>
              <a:t>[I,</a:t>
            </a:r>
            <a:r>
              <a:rPr sz="800" spc="-15" dirty="0">
                <a:solidFill>
                  <a:srgbClr val="231F20"/>
                </a:solidFill>
                <a:latin typeface="Arial MT"/>
                <a:cs typeface="Arial MT"/>
              </a:rPr>
              <a:t> </a:t>
            </a:r>
            <a:r>
              <a:rPr sz="800" spc="-75" dirty="0">
                <a:solidFill>
                  <a:srgbClr val="231F20"/>
                </a:solidFill>
                <a:latin typeface="Arial MT"/>
                <a:cs typeface="Arial MT"/>
              </a:rPr>
              <a:t>B]</a:t>
            </a:r>
            <a:r>
              <a:rPr sz="800" spc="-20" dirty="0">
                <a:solidFill>
                  <a:srgbClr val="231F20"/>
                </a:solidFill>
                <a:latin typeface="Arial MT"/>
                <a:cs typeface="Arial MT"/>
              </a:rPr>
              <a:t> </a:t>
            </a:r>
            <a:r>
              <a:rPr sz="800" spc="-40" dirty="0">
                <a:solidFill>
                  <a:srgbClr val="231F20"/>
                </a:solidFill>
                <a:latin typeface="Arial MT"/>
                <a:cs typeface="Arial MT"/>
              </a:rPr>
              <a:t>and</a:t>
            </a:r>
            <a:r>
              <a:rPr sz="800" spc="-25"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40" dirty="0">
                <a:solidFill>
                  <a:srgbClr val="231F20"/>
                </a:solidFill>
                <a:latin typeface="Arial MT"/>
                <a:cs typeface="Arial MT"/>
              </a:rPr>
              <a:t>approved</a:t>
            </a:r>
            <a:r>
              <a:rPr sz="800" spc="-20" dirty="0">
                <a:solidFill>
                  <a:srgbClr val="231F20"/>
                </a:solidFill>
                <a:latin typeface="Arial MT"/>
                <a:cs typeface="Arial MT"/>
              </a:rPr>
              <a:t> </a:t>
            </a:r>
            <a:r>
              <a:rPr sz="800" spc="-25" dirty="0">
                <a:solidFill>
                  <a:srgbClr val="231F20"/>
                </a:solidFill>
                <a:latin typeface="Arial MT"/>
                <a:cs typeface="Arial MT"/>
              </a:rPr>
              <a:t>for</a:t>
            </a:r>
            <a:r>
              <a:rPr sz="800" spc="-20" dirty="0">
                <a:solidFill>
                  <a:srgbClr val="231F20"/>
                </a:solidFill>
                <a:latin typeface="Arial MT"/>
                <a:cs typeface="Arial MT"/>
              </a:rPr>
              <a:t> </a:t>
            </a:r>
            <a:r>
              <a:rPr sz="800" spc="-50" dirty="0">
                <a:solidFill>
                  <a:srgbClr val="231F20"/>
                </a:solidFill>
                <a:latin typeface="Arial MT"/>
                <a:cs typeface="Arial MT"/>
              </a:rPr>
              <a:t>advanced</a:t>
            </a:r>
            <a:r>
              <a:rPr sz="800" spc="-20" dirty="0">
                <a:solidFill>
                  <a:srgbClr val="231F20"/>
                </a:solidFill>
                <a:latin typeface="Arial MT"/>
                <a:cs typeface="Arial MT"/>
              </a:rPr>
              <a:t> </a:t>
            </a:r>
            <a:r>
              <a:rPr sz="800" spc="-40" dirty="0">
                <a:solidFill>
                  <a:srgbClr val="231F20"/>
                </a:solidFill>
                <a:latin typeface="Arial MT"/>
                <a:cs typeface="Arial MT"/>
              </a:rPr>
              <a:t>previously</a:t>
            </a:r>
            <a:r>
              <a:rPr sz="800" spc="-25" dirty="0">
                <a:solidFill>
                  <a:srgbClr val="231F20"/>
                </a:solidFill>
                <a:latin typeface="Arial MT"/>
                <a:cs typeface="Arial MT"/>
              </a:rPr>
              <a:t> </a:t>
            </a:r>
            <a:r>
              <a:rPr sz="800" spc="-35" dirty="0">
                <a:solidFill>
                  <a:srgbClr val="231F20"/>
                </a:solidFill>
                <a:latin typeface="Arial MT"/>
                <a:cs typeface="Arial MT"/>
              </a:rPr>
              <a:t>treated</a:t>
            </a:r>
            <a:r>
              <a:rPr sz="800" spc="-15" dirty="0">
                <a:solidFill>
                  <a:srgbClr val="231F20"/>
                </a:solidFill>
                <a:latin typeface="Arial MT"/>
                <a:cs typeface="Arial MT"/>
              </a:rPr>
              <a:t> </a:t>
            </a:r>
            <a:r>
              <a:rPr sz="800" spc="-155" dirty="0">
                <a:solidFill>
                  <a:srgbClr val="231F20"/>
                </a:solidFill>
                <a:latin typeface="Arial MT"/>
                <a:cs typeface="Arial MT"/>
              </a:rPr>
              <a:t>STS</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65" dirty="0">
                <a:solidFill>
                  <a:srgbClr val="231F20"/>
                </a:solidFill>
                <a:latin typeface="Arial MT"/>
                <a:cs typeface="Arial MT"/>
              </a:rPr>
              <a:t>Pazopa</a:t>
            </a:r>
            <a:r>
              <a:rPr sz="800" spc="-75" dirty="0">
                <a:solidFill>
                  <a:srgbClr val="231F20"/>
                </a:solidFill>
                <a:latin typeface="Arial MT"/>
                <a:cs typeface="Arial MT"/>
              </a:rPr>
              <a:t>n</a:t>
            </a:r>
            <a:r>
              <a:rPr sz="800" spc="-15" dirty="0">
                <a:solidFill>
                  <a:srgbClr val="231F20"/>
                </a:solidFill>
                <a:latin typeface="Arial MT"/>
                <a:cs typeface="Arial MT"/>
              </a:rPr>
              <a:t>ib</a:t>
            </a:r>
            <a:r>
              <a:rPr sz="800" spc="-25" dirty="0">
                <a:solidFill>
                  <a:srgbClr val="231F20"/>
                </a:solidFill>
                <a:latin typeface="Arial MT"/>
                <a:cs typeface="Arial MT"/>
              </a:rPr>
              <a:t> </a:t>
            </a:r>
            <a:r>
              <a:rPr sz="800" spc="-65" dirty="0">
                <a:solidFill>
                  <a:srgbClr val="231F20"/>
                </a:solidFill>
                <a:latin typeface="Arial MT"/>
                <a:cs typeface="Arial MT"/>
              </a:rPr>
              <a:t>is</a:t>
            </a:r>
            <a:r>
              <a:rPr sz="800" spc="-25" dirty="0">
                <a:solidFill>
                  <a:srgbClr val="231F20"/>
                </a:solidFill>
                <a:latin typeface="Arial MT"/>
                <a:cs typeface="Arial MT"/>
              </a:rPr>
              <a:t> </a:t>
            </a:r>
            <a:r>
              <a:rPr sz="800" spc="-55" dirty="0">
                <a:solidFill>
                  <a:srgbClr val="231F20"/>
                </a:solidFill>
                <a:latin typeface="Arial MT"/>
                <a:cs typeface="Arial MT"/>
              </a:rPr>
              <a:t>an</a:t>
            </a:r>
            <a:r>
              <a:rPr sz="800" spc="-25" dirty="0">
                <a:solidFill>
                  <a:srgbClr val="231F20"/>
                </a:solidFill>
                <a:latin typeface="Arial MT"/>
                <a:cs typeface="Arial MT"/>
              </a:rPr>
              <a:t> </a:t>
            </a:r>
            <a:r>
              <a:rPr sz="800" spc="-15" dirty="0">
                <a:solidFill>
                  <a:srgbClr val="231F20"/>
                </a:solidFill>
                <a:latin typeface="Arial MT"/>
                <a:cs typeface="Arial MT"/>
              </a:rPr>
              <a:t>option</a:t>
            </a:r>
            <a:r>
              <a:rPr sz="800" spc="-30" dirty="0">
                <a:solidFill>
                  <a:srgbClr val="231F20"/>
                </a:solidFill>
                <a:latin typeface="Arial MT"/>
                <a:cs typeface="Arial MT"/>
              </a:rPr>
              <a:t> </a:t>
            </a:r>
            <a:r>
              <a:rPr sz="800" spc="-20" dirty="0">
                <a:solidFill>
                  <a:srgbClr val="231F20"/>
                </a:solidFill>
                <a:latin typeface="Arial MT"/>
                <a:cs typeface="Arial MT"/>
              </a:rPr>
              <a:t>in </a:t>
            </a:r>
            <a:r>
              <a:rPr sz="800" spc="-35" dirty="0">
                <a:solidFill>
                  <a:srgbClr val="231F20"/>
                </a:solidFill>
                <a:latin typeface="Arial MT"/>
                <a:cs typeface="Arial MT"/>
              </a:rPr>
              <a:t>non-ad</a:t>
            </a:r>
            <a:r>
              <a:rPr sz="800" spc="-25" dirty="0">
                <a:solidFill>
                  <a:srgbClr val="231F20"/>
                </a:solidFill>
                <a:latin typeface="Arial MT"/>
                <a:cs typeface="Arial MT"/>
              </a:rPr>
              <a:t>i</a:t>
            </a:r>
            <a:r>
              <a:rPr sz="800" spc="-30" dirty="0">
                <a:solidFill>
                  <a:srgbClr val="231F20"/>
                </a:solidFill>
                <a:latin typeface="Arial MT"/>
                <a:cs typeface="Arial MT"/>
              </a:rPr>
              <a:t>pogenic</a:t>
            </a:r>
            <a:r>
              <a:rPr sz="800" spc="-25" dirty="0">
                <a:solidFill>
                  <a:srgbClr val="231F20"/>
                </a:solidFill>
                <a:latin typeface="Arial MT"/>
                <a:cs typeface="Arial MT"/>
              </a:rPr>
              <a:t> </a:t>
            </a:r>
            <a:r>
              <a:rPr sz="800" spc="-155" dirty="0">
                <a:solidFill>
                  <a:srgbClr val="231F20"/>
                </a:solidFill>
                <a:latin typeface="Arial MT"/>
                <a:cs typeface="Arial MT"/>
              </a:rPr>
              <a:t>STS</a:t>
            </a:r>
            <a:r>
              <a:rPr sz="800" spc="-30" dirty="0">
                <a:solidFill>
                  <a:srgbClr val="231F20"/>
                </a:solidFill>
                <a:latin typeface="Arial MT"/>
                <a:cs typeface="Arial MT"/>
              </a:rPr>
              <a:t> </a:t>
            </a:r>
            <a:r>
              <a:rPr sz="800" spc="-55" dirty="0">
                <a:solidFill>
                  <a:srgbClr val="231F20"/>
                </a:solidFill>
                <a:latin typeface="Arial MT"/>
                <a:cs typeface="Arial MT"/>
              </a:rPr>
              <a:t>[I,</a:t>
            </a:r>
            <a:r>
              <a:rPr sz="800" spc="-25" dirty="0">
                <a:solidFill>
                  <a:srgbClr val="231F20"/>
                </a:solidFill>
                <a:latin typeface="Arial MT"/>
                <a:cs typeface="Arial MT"/>
              </a:rPr>
              <a:t> </a:t>
            </a:r>
            <a:r>
              <a:rPr sz="800" spc="-75" dirty="0">
                <a:solidFill>
                  <a:srgbClr val="231F20"/>
                </a:solidFill>
                <a:latin typeface="Arial MT"/>
                <a:cs typeface="Arial MT"/>
              </a:rPr>
              <a:t>B]</a:t>
            </a:r>
            <a:endParaRPr sz="800">
              <a:latin typeface="Arial MT"/>
              <a:cs typeface="Arial MT"/>
            </a:endParaRPr>
          </a:p>
          <a:p>
            <a:pPr marL="244475" indent="-92710">
              <a:lnSpc>
                <a:spcPct val="100000"/>
              </a:lnSpc>
              <a:spcBef>
                <a:spcPts val="140"/>
              </a:spcBef>
              <a:buClr>
                <a:srgbClr val="231F20"/>
              </a:buClr>
              <a:buSzPct val="87500"/>
              <a:buFont typeface="Times New Roman"/>
              <a:buChar char="•"/>
              <a:tabLst>
                <a:tab pos="245110" algn="l"/>
              </a:tabLst>
            </a:pPr>
            <a:r>
              <a:rPr sz="800" spc="-40" dirty="0">
                <a:solidFill>
                  <a:srgbClr val="231F20"/>
                </a:solidFill>
                <a:latin typeface="Arial MT"/>
                <a:cs typeface="Arial MT"/>
              </a:rPr>
              <a:t>Eribulin</a:t>
            </a:r>
            <a:r>
              <a:rPr sz="800" spc="-30"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55" dirty="0">
                <a:solidFill>
                  <a:srgbClr val="231F20"/>
                </a:solidFill>
                <a:latin typeface="Arial MT"/>
                <a:cs typeface="Arial MT"/>
              </a:rPr>
              <a:t>an</a:t>
            </a:r>
            <a:r>
              <a:rPr sz="800" spc="-20" dirty="0">
                <a:solidFill>
                  <a:srgbClr val="231F20"/>
                </a:solidFill>
                <a:latin typeface="Arial MT"/>
                <a:cs typeface="Arial MT"/>
              </a:rPr>
              <a:t> </a:t>
            </a:r>
            <a:r>
              <a:rPr sz="800" spc="-15" dirty="0">
                <a:solidFill>
                  <a:srgbClr val="231F20"/>
                </a:solidFill>
                <a:latin typeface="Arial MT"/>
                <a:cs typeface="Arial MT"/>
              </a:rPr>
              <a:t>option </a:t>
            </a:r>
            <a:r>
              <a:rPr sz="800" spc="-20" dirty="0">
                <a:solidFill>
                  <a:srgbClr val="231F20"/>
                </a:solidFill>
                <a:latin typeface="Arial MT"/>
                <a:cs typeface="Arial MT"/>
              </a:rPr>
              <a:t>in</a:t>
            </a:r>
            <a:r>
              <a:rPr sz="800" spc="-25" dirty="0">
                <a:solidFill>
                  <a:srgbClr val="231F20"/>
                </a:solidFill>
                <a:latin typeface="Arial MT"/>
                <a:cs typeface="Arial MT"/>
              </a:rPr>
              <a:t> </a:t>
            </a:r>
            <a:r>
              <a:rPr sz="800" spc="-35" dirty="0">
                <a:solidFill>
                  <a:srgbClr val="231F20"/>
                </a:solidFill>
                <a:latin typeface="Arial MT"/>
                <a:cs typeface="Arial MT"/>
              </a:rPr>
              <a:t>patients</a:t>
            </a:r>
            <a:r>
              <a:rPr sz="800" spc="-20" dirty="0">
                <a:solidFill>
                  <a:srgbClr val="231F20"/>
                </a:solidFill>
                <a:latin typeface="Arial MT"/>
                <a:cs typeface="Arial MT"/>
              </a:rPr>
              <a:t> </a:t>
            </a:r>
            <a:r>
              <a:rPr sz="800" spc="-5" dirty="0">
                <a:solidFill>
                  <a:srgbClr val="231F20"/>
                </a:solidFill>
                <a:latin typeface="Arial MT"/>
                <a:cs typeface="Arial MT"/>
              </a:rPr>
              <a:t>with</a:t>
            </a:r>
            <a:r>
              <a:rPr sz="800" spc="-25" dirty="0">
                <a:solidFill>
                  <a:srgbClr val="231F20"/>
                </a:solidFill>
                <a:latin typeface="Arial MT"/>
                <a:cs typeface="Arial MT"/>
              </a:rPr>
              <a:t> </a:t>
            </a:r>
            <a:r>
              <a:rPr sz="800" spc="-50" dirty="0">
                <a:solidFill>
                  <a:srgbClr val="231F20"/>
                </a:solidFill>
                <a:latin typeface="Arial MT"/>
                <a:cs typeface="Arial MT"/>
              </a:rPr>
              <a:t>liposarcomas</a:t>
            </a:r>
            <a:r>
              <a:rPr sz="800" spc="-20" dirty="0">
                <a:solidFill>
                  <a:srgbClr val="231F20"/>
                </a:solidFill>
                <a:latin typeface="Arial MT"/>
                <a:cs typeface="Arial MT"/>
              </a:rPr>
              <a:t> </a:t>
            </a:r>
            <a:r>
              <a:rPr sz="800" spc="-40" dirty="0">
                <a:solidFill>
                  <a:srgbClr val="231F20"/>
                </a:solidFill>
                <a:latin typeface="Arial MT"/>
                <a:cs typeface="Arial MT"/>
              </a:rPr>
              <a:t>and</a:t>
            </a:r>
            <a:r>
              <a:rPr sz="800" spc="-25" dirty="0">
                <a:solidFill>
                  <a:srgbClr val="231F20"/>
                </a:solidFill>
                <a:latin typeface="Arial MT"/>
                <a:cs typeface="Arial MT"/>
              </a:rPr>
              <a:t> </a:t>
            </a:r>
            <a:r>
              <a:rPr sz="800" spc="-105" dirty="0">
                <a:solidFill>
                  <a:srgbClr val="231F20"/>
                </a:solidFill>
                <a:latin typeface="Arial MT"/>
                <a:cs typeface="Arial MT"/>
              </a:rPr>
              <a:t>LMS</a:t>
            </a:r>
            <a:r>
              <a:rPr sz="800" spc="-15" dirty="0">
                <a:solidFill>
                  <a:srgbClr val="231F20"/>
                </a:solidFill>
                <a:latin typeface="Arial MT"/>
                <a:cs typeface="Arial MT"/>
              </a:rPr>
              <a:t> </a:t>
            </a:r>
            <a:r>
              <a:rPr sz="800" spc="-55" dirty="0">
                <a:solidFill>
                  <a:srgbClr val="231F20"/>
                </a:solidFill>
                <a:latin typeface="Arial MT"/>
                <a:cs typeface="Arial MT"/>
              </a:rPr>
              <a:t>[II,</a:t>
            </a:r>
            <a:r>
              <a:rPr sz="800" spc="-15" dirty="0">
                <a:solidFill>
                  <a:srgbClr val="231F20"/>
                </a:solidFill>
                <a:latin typeface="Arial MT"/>
                <a:cs typeface="Arial MT"/>
              </a:rPr>
              <a:t> </a:t>
            </a:r>
            <a:r>
              <a:rPr sz="800" spc="-80" dirty="0">
                <a:solidFill>
                  <a:srgbClr val="231F20"/>
                </a:solidFill>
                <a:latin typeface="Arial MT"/>
                <a:cs typeface="Arial MT"/>
              </a:rPr>
              <a:t>A;</a:t>
            </a:r>
            <a:r>
              <a:rPr sz="800" spc="-25" dirty="0">
                <a:solidFill>
                  <a:srgbClr val="231F20"/>
                </a:solidFill>
                <a:latin typeface="Arial MT"/>
                <a:cs typeface="Arial MT"/>
              </a:rPr>
              <a:t> </a:t>
            </a:r>
            <a:r>
              <a:rPr sz="800" spc="-114" dirty="0">
                <a:solidFill>
                  <a:srgbClr val="231F20"/>
                </a:solidFill>
                <a:latin typeface="Arial MT"/>
                <a:cs typeface="Arial MT"/>
              </a:rPr>
              <a:t>ESMO-MCBS</a:t>
            </a:r>
            <a:r>
              <a:rPr sz="800" spc="-15" dirty="0">
                <a:solidFill>
                  <a:srgbClr val="231F20"/>
                </a:solidFill>
                <a:latin typeface="Arial MT"/>
                <a:cs typeface="Arial MT"/>
              </a:rPr>
              <a:t> </a:t>
            </a:r>
            <a:r>
              <a:rPr sz="800" spc="-65" dirty="0">
                <a:solidFill>
                  <a:srgbClr val="231F20"/>
                </a:solidFill>
                <a:latin typeface="Arial MT"/>
                <a:cs typeface="Arial MT"/>
              </a:rPr>
              <a:t>v1.1</a:t>
            </a:r>
            <a:r>
              <a:rPr sz="800" spc="-20" dirty="0">
                <a:solidFill>
                  <a:srgbClr val="231F20"/>
                </a:solidFill>
                <a:latin typeface="Arial MT"/>
                <a:cs typeface="Arial MT"/>
              </a:rPr>
              <a:t> </a:t>
            </a:r>
            <a:r>
              <a:rPr sz="800" spc="-65" dirty="0">
                <a:solidFill>
                  <a:srgbClr val="231F20"/>
                </a:solidFill>
                <a:latin typeface="Arial MT"/>
                <a:cs typeface="Arial MT"/>
              </a:rPr>
              <a:t>score:</a:t>
            </a:r>
            <a:r>
              <a:rPr sz="800" spc="-20" dirty="0">
                <a:solidFill>
                  <a:srgbClr val="231F20"/>
                </a:solidFill>
                <a:latin typeface="Arial MT"/>
                <a:cs typeface="Arial MT"/>
              </a:rPr>
              <a:t> </a:t>
            </a:r>
            <a:r>
              <a:rPr sz="800" spc="-40" dirty="0">
                <a:solidFill>
                  <a:srgbClr val="231F20"/>
                </a:solidFill>
                <a:latin typeface="Arial MT"/>
                <a:cs typeface="Arial MT"/>
              </a:rPr>
              <a:t>4]</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70" dirty="0">
                <a:solidFill>
                  <a:srgbClr val="231F20"/>
                </a:solidFill>
                <a:latin typeface="Arial MT"/>
                <a:cs typeface="Arial MT"/>
              </a:rPr>
              <a:t>The</a:t>
            </a:r>
            <a:r>
              <a:rPr sz="800" spc="-35" dirty="0">
                <a:solidFill>
                  <a:srgbClr val="231F20"/>
                </a:solidFill>
                <a:latin typeface="Arial MT"/>
                <a:cs typeface="Arial MT"/>
              </a:rPr>
              <a:t> </a:t>
            </a:r>
            <a:r>
              <a:rPr sz="800" spc="-25" dirty="0">
                <a:solidFill>
                  <a:srgbClr val="231F20"/>
                </a:solidFill>
                <a:latin typeface="Arial MT"/>
                <a:cs typeface="Arial MT"/>
              </a:rPr>
              <a:t>combination </a:t>
            </a:r>
            <a:r>
              <a:rPr sz="800" spc="-20" dirty="0">
                <a:solidFill>
                  <a:srgbClr val="231F20"/>
                </a:solidFill>
                <a:latin typeface="Arial MT"/>
                <a:cs typeface="Arial MT"/>
              </a:rPr>
              <a:t>of</a:t>
            </a:r>
            <a:r>
              <a:rPr sz="800" spc="-25" dirty="0">
                <a:solidFill>
                  <a:srgbClr val="231F20"/>
                </a:solidFill>
                <a:latin typeface="Arial MT"/>
                <a:cs typeface="Arial MT"/>
              </a:rPr>
              <a:t> </a:t>
            </a:r>
            <a:r>
              <a:rPr sz="800" spc="-50" dirty="0">
                <a:solidFill>
                  <a:srgbClr val="231F20"/>
                </a:solidFill>
                <a:latin typeface="Arial MT"/>
                <a:cs typeface="Arial MT"/>
              </a:rPr>
              <a:t>dacarbazine</a:t>
            </a:r>
            <a:r>
              <a:rPr sz="800" spc="-25" dirty="0">
                <a:solidFill>
                  <a:srgbClr val="231F20"/>
                </a:solidFill>
                <a:latin typeface="Arial MT"/>
                <a:cs typeface="Arial MT"/>
              </a:rPr>
              <a:t> </a:t>
            </a:r>
            <a:r>
              <a:rPr sz="800" spc="-40" dirty="0">
                <a:solidFill>
                  <a:srgbClr val="231F20"/>
                </a:solidFill>
                <a:latin typeface="Arial MT"/>
                <a:cs typeface="Arial MT"/>
              </a:rPr>
              <a:t>and</a:t>
            </a:r>
            <a:r>
              <a:rPr sz="800" spc="-25" dirty="0">
                <a:solidFill>
                  <a:srgbClr val="231F20"/>
                </a:solidFill>
                <a:latin typeface="Arial MT"/>
                <a:cs typeface="Arial MT"/>
              </a:rPr>
              <a:t> </a:t>
            </a:r>
            <a:r>
              <a:rPr sz="800" spc="-35" dirty="0">
                <a:solidFill>
                  <a:srgbClr val="231F20"/>
                </a:solidFill>
                <a:latin typeface="Arial MT"/>
                <a:cs typeface="Arial MT"/>
              </a:rPr>
              <a:t>gemcitabine</a:t>
            </a:r>
            <a:r>
              <a:rPr sz="800" spc="-20" dirty="0">
                <a:solidFill>
                  <a:srgbClr val="231F20"/>
                </a:solidFill>
                <a:latin typeface="Arial MT"/>
                <a:cs typeface="Arial MT"/>
              </a:rPr>
              <a:t> </a:t>
            </a:r>
            <a:r>
              <a:rPr sz="800" spc="-30" dirty="0">
                <a:solidFill>
                  <a:srgbClr val="231F20"/>
                </a:solidFill>
                <a:latin typeface="Arial MT"/>
                <a:cs typeface="Arial MT"/>
              </a:rPr>
              <a:t>or</a:t>
            </a:r>
            <a:r>
              <a:rPr sz="800" spc="-20" dirty="0">
                <a:solidFill>
                  <a:srgbClr val="231F20"/>
                </a:solidFill>
                <a:latin typeface="Arial MT"/>
                <a:cs typeface="Arial MT"/>
              </a:rPr>
              <a:t> </a:t>
            </a:r>
            <a:r>
              <a:rPr sz="800" spc="-30" dirty="0">
                <a:solidFill>
                  <a:srgbClr val="231F20"/>
                </a:solidFill>
                <a:latin typeface="Arial MT"/>
                <a:cs typeface="Arial MT"/>
              </a:rPr>
              <a:t>gemcitabine/docetaxel</a:t>
            </a:r>
            <a:r>
              <a:rPr sz="800" spc="-25" dirty="0">
                <a:solidFill>
                  <a:srgbClr val="231F20"/>
                </a:solidFill>
                <a:latin typeface="Arial MT"/>
                <a:cs typeface="Arial MT"/>
              </a:rPr>
              <a:t> </a:t>
            </a:r>
            <a:r>
              <a:rPr sz="800" spc="-65" dirty="0">
                <a:solidFill>
                  <a:srgbClr val="231F20"/>
                </a:solidFill>
                <a:latin typeface="Arial MT"/>
                <a:cs typeface="Arial MT"/>
              </a:rPr>
              <a:t>is</a:t>
            </a:r>
            <a:r>
              <a:rPr sz="800" spc="-20" dirty="0">
                <a:solidFill>
                  <a:srgbClr val="231F20"/>
                </a:solidFill>
                <a:latin typeface="Arial MT"/>
                <a:cs typeface="Arial MT"/>
              </a:rPr>
              <a:t> </a:t>
            </a:r>
            <a:r>
              <a:rPr sz="800" spc="-55" dirty="0">
                <a:solidFill>
                  <a:srgbClr val="231F20"/>
                </a:solidFill>
                <a:latin typeface="Arial MT"/>
                <a:cs typeface="Arial MT"/>
              </a:rPr>
              <a:t>an</a:t>
            </a:r>
            <a:r>
              <a:rPr sz="800" spc="-20" dirty="0">
                <a:solidFill>
                  <a:srgbClr val="231F20"/>
                </a:solidFill>
                <a:latin typeface="Arial MT"/>
                <a:cs typeface="Arial MT"/>
              </a:rPr>
              <a:t> </a:t>
            </a:r>
            <a:r>
              <a:rPr sz="800" spc="-15" dirty="0">
                <a:solidFill>
                  <a:srgbClr val="231F20"/>
                </a:solidFill>
                <a:latin typeface="Arial MT"/>
                <a:cs typeface="Arial MT"/>
              </a:rPr>
              <a:t>option</a:t>
            </a:r>
            <a:r>
              <a:rPr sz="800" spc="-25" dirty="0">
                <a:solidFill>
                  <a:srgbClr val="231F20"/>
                </a:solidFill>
                <a:latin typeface="Arial MT"/>
                <a:cs typeface="Arial MT"/>
              </a:rPr>
              <a:t> </a:t>
            </a:r>
            <a:r>
              <a:rPr sz="800" spc="-20" dirty="0">
                <a:solidFill>
                  <a:srgbClr val="231F20"/>
                </a:solidFill>
                <a:latin typeface="Arial MT"/>
                <a:cs typeface="Arial MT"/>
              </a:rPr>
              <a:t>in</a:t>
            </a:r>
            <a:r>
              <a:rPr sz="800" spc="-25" dirty="0">
                <a:solidFill>
                  <a:srgbClr val="231F20"/>
                </a:solidFill>
                <a:latin typeface="Arial MT"/>
                <a:cs typeface="Arial MT"/>
              </a:rPr>
              <a:t> </a:t>
            </a:r>
            <a:r>
              <a:rPr sz="800" spc="-30" dirty="0">
                <a:solidFill>
                  <a:srgbClr val="231F20"/>
                </a:solidFill>
                <a:latin typeface="Arial MT"/>
                <a:cs typeface="Arial MT"/>
              </a:rPr>
              <a:t>doxorubicin-pretreated</a:t>
            </a:r>
            <a:r>
              <a:rPr sz="800" spc="-25" dirty="0">
                <a:solidFill>
                  <a:srgbClr val="231F20"/>
                </a:solidFill>
                <a:latin typeface="Arial MT"/>
                <a:cs typeface="Arial MT"/>
              </a:rPr>
              <a:t> </a:t>
            </a:r>
            <a:r>
              <a:rPr sz="800" spc="-35" dirty="0">
                <a:solidFill>
                  <a:srgbClr val="231F20"/>
                </a:solidFill>
                <a:latin typeface="Arial MT"/>
                <a:cs typeface="Arial MT"/>
              </a:rPr>
              <a:t>patients</a:t>
            </a:r>
            <a:r>
              <a:rPr sz="800" spc="-20" dirty="0">
                <a:solidFill>
                  <a:srgbClr val="231F20"/>
                </a:solidFill>
                <a:latin typeface="Arial MT"/>
                <a:cs typeface="Arial MT"/>
              </a:rPr>
              <a:t> </a:t>
            </a:r>
            <a:r>
              <a:rPr sz="800" spc="-55" dirty="0">
                <a:solidFill>
                  <a:srgbClr val="231F20"/>
                </a:solidFill>
                <a:latin typeface="Arial MT"/>
                <a:cs typeface="Arial MT"/>
              </a:rPr>
              <a:t>[II,</a:t>
            </a:r>
            <a:r>
              <a:rPr sz="800" spc="-20" dirty="0">
                <a:solidFill>
                  <a:srgbClr val="231F20"/>
                </a:solidFill>
                <a:latin typeface="Arial MT"/>
                <a:cs typeface="Arial MT"/>
              </a:rPr>
              <a:t> </a:t>
            </a:r>
            <a:r>
              <a:rPr sz="800" spc="-75" dirty="0">
                <a:solidFill>
                  <a:srgbClr val="231F20"/>
                </a:solidFill>
                <a:latin typeface="Arial MT"/>
                <a:cs typeface="Arial MT"/>
              </a:rPr>
              <a:t>B]</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50" dirty="0">
                <a:solidFill>
                  <a:srgbClr val="231F20"/>
                </a:solidFill>
                <a:latin typeface="Arial MT"/>
                <a:cs typeface="Arial MT"/>
              </a:rPr>
              <a:t>Regorafenib</a:t>
            </a:r>
            <a:r>
              <a:rPr sz="800" spc="-25" dirty="0">
                <a:solidFill>
                  <a:srgbClr val="231F20"/>
                </a:solidFill>
                <a:latin typeface="Arial MT"/>
                <a:cs typeface="Arial MT"/>
              </a:rPr>
              <a:t> </a:t>
            </a:r>
            <a:r>
              <a:rPr sz="800" spc="-65" dirty="0">
                <a:solidFill>
                  <a:srgbClr val="231F20"/>
                </a:solidFill>
                <a:latin typeface="Arial MT"/>
                <a:cs typeface="Arial MT"/>
              </a:rPr>
              <a:t>is</a:t>
            </a:r>
            <a:r>
              <a:rPr sz="800" spc="-20" dirty="0">
                <a:solidFill>
                  <a:srgbClr val="231F20"/>
                </a:solidFill>
                <a:latin typeface="Arial MT"/>
                <a:cs typeface="Arial MT"/>
              </a:rPr>
              <a:t> </a:t>
            </a:r>
            <a:r>
              <a:rPr sz="800" spc="-55" dirty="0">
                <a:solidFill>
                  <a:srgbClr val="231F20"/>
                </a:solidFill>
                <a:latin typeface="Arial MT"/>
                <a:cs typeface="Arial MT"/>
              </a:rPr>
              <a:t>an</a:t>
            </a:r>
            <a:r>
              <a:rPr sz="800" spc="-20" dirty="0">
                <a:solidFill>
                  <a:srgbClr val="231F20"/>
                </a:solidFill>
                <a:latin typeface="Arial MT"/>
                <a:cs typeface="Arial MT"/>
              </a:rPr>
              <a:t> </a:t>
            </a:r>
            <a:r>
              <a:rPr sz="800" spc="-15" dirty="0">
                <a:solidFill>
                  <a:srgbClr val="231F20"/>
                </a:solidFill>
                <a:latin typeface="Arial MT"/>
                <a:cs typeface="Arial MT"/>
              </a:rPr>
              <a:t>option</a:t>
            </a:r>
            <a:r>
              <a:rPr sz="800" spc="-25" dirty="0">
                <a:solidFill>
                  <a:srgbClr val="231F20"/>
                </a:solidFill>
                <a:latin typeface="Arial MT"/>
                <a:cs typeface="Arial MT"/>
              </a:rPr>
              <a:t> </a:t>
            </a:r>
            <a:r>
              <a:rPr sz="800" spc="-20" dirty="0">
                <a:solidFill>
                  <a:srgbClr val="231F20"/>
                </a:solidFill>
                <a:latin typeface="Arial MT"/>
                <a:cs typeface="Arial MT"/>
              </a:rPr>
              <a:t>in</a:t>
            </a:r>
            <a:r>
              <a:rPr sz="800" spc="-25" dirty="0">
                <a:solidFill>
                  <a:srgbClr val="231F20"/>
                </a:solidFill>
                <a:latin typeface="Arial MT"/>
                <a:cs typeface="Arial MT"/>
              </a:rPr>
              <a:t> </a:t>
            </a:r>
            <a:r>
              <a:rPr sz="800" spc="-30" dirty="0">
                <a:solidFill>
                  <a:srgbClr val="231F20"/>
                </a:solidFill>
                <a:latin typeface="Arial MT"/>
                <a:cs typeface="Arial MT"/>
              </a:rPr>
              <a:t>doxorubicin-pretreated</a:t>
            </a:r>
            <a:r>
              <a:rPr sz="800" spc="-20" dirty="0">
                <a:solidFill>
                  <a:srgbClr val="231F20"/>
                </a:solidFill>
                <a:latin typeface="Arial MT"/>
                <a:cs typeface="Arial MT"/>
              </a:rPr>
              <a:t> </a:t>
            </a:r>
            <a:r>
              <a:rPr sz="800" spc="-55" dirty="0">
                <a:solidFill>
                  <a:srgbClr val="231F20"/>
                </a:solidFill>
                <a:latin typeface="Arial MT"/>
                <a:cs typeface="Arial MT"/>
              </a:rPr>
              <a:t>advanced,</a:t>
            </a:r>
            <a:r>
              <a:rPr sz="800" spc="-20" dirty="0">
                <a:solidFill>
                  <a:srgbClr val="231F20"/>
                </a:solidFill>
                <a:latin typeface="Arial MT"/>
                <a:cs typeface="Arial MT"/>
              </a:rPr>
              <a:t> </a:t>
            </a:r>
            <a:r>
              <a:rPr sz="800" spc="-30" dirty="0">
                <a:solidFill>
                  <a:srgbClr val="231F20"/>
                </a:solidFill>
                <a:latin typeface="Arial MT"/>
                <a:cs typeface="Arial MT"/>
              </a:rPr>
              <a:t>non-adipogenic</a:t>
            </a:r>
            <a:r>
              <a:rPr sz="800" spc="-20" dirty="0">
                <a:solidFill>
                  <a:srgbClr val="231F20"/>
                </a:solidFill>
                <a:latin typeface="Arial MT"/>
                <a:cs typeface="Arial MT"/>
              </a:rPr>
              <a:t> </a:t>
            </a:r>
            <a:r>
              <a:rPr sz="800" spc="-155" dirty="0">
                <a:solidFill>
                  <a:srgbClr val="231F20"/>
                </a:solidFill>
                <a:latin typeface="Arial MT"/>
                <a:cs typeface="Arial MT"/>
              </a:rPr>
              <a:t>STS</a:t>
            </a:r>
            <a:r>
              <a:rPr sz="800" spc="-150" dirty="0">
                <a:solidFill>
                  <a:srgbClr val="231F20"/>
                </a:solidFill>
                <a:latin typeface="Arial MT"/>
                <a:cs typeface="Arial MT"/>
              </a:rPr>
              <a:t> </a:t>
            </a:r>
            <a:r>
              <a:rPr sz="800" spc="-35" dirty="0">
                <a:solidFill>
                  <a:srgbClr val="231F20"/>
                </a:solidFill>
                <a:latin typeface="Arial MT"/>
                <a:cs typeface="Arial MT"/>
              </a:rPr>
              <a:t>patients</a:t>
            </a:r>
            <a:r>
              <a:rPr sz="800" spc="-25" dirty="0">
                <a:solidFill>
                  <a:srgbClr val="231F20"/>
                </a:solidFill>
                <a:latin typeface="Arial MT"/>
                <a:cs typeface="Arial MT"/>
              </a:rPr>
              <a:t> </a:t>
            </a:r>
            <a:r>
              <a:rPr sz="800" spc="-55" dirty="0">
                <a:solidFill>
                  <a:srgbClr val="231F20"/>
                </a:solidFill>
                <a:latin typeface="Arial MT"/>
                <a:cs typeface="Arial MT"/>
              </a:rPr>
              <a:t>[II,</a:t>
            </a:r>
            <a:r>
              <a:rPr sz="800" spc="-20" dirty="0">
                <a:solidFill>
                  <a:srgbClr val="231F20"/>
                </a:solidFill>
                <a:latin typeface="Arial MT"/>
                <a:cs typeface="Arial MT"/>
              </a:rPr>
              <a:t> </a:t>
            </a:r>
            <a:r>
              <a:rPr sz="800" spc="-75" dirty="0">
                <a:solidFill>
                  <a:srgbClr val="231F20"/>
                </a:solidFill>
                <a:latin typeface="Arial MT"/>
                <a:cs typeface="Arial MT"/>
              </a:rPr>
              <a:t>C]</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spc="-60" dirty="0">
                <a:solidFill>
                  <a:srgbClr val="231F20"/>
                </a:solidFill>
                <a:latin typeface="Arial MT"/>
                <a:cs typeface="Arial MT"/>
              </a:rPr>
              <a:t>There</a:t>
            </a:r>
            <a:r>
              <a:rPr sz="800" spc="-25"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40" dirty="0">
                <a:solidFill>
                  <a:srgbClr val="231F20"/>
                </a:solidFill>
                <a:latin typeface="Arial MT"/>
                <a:cs typeface="Arial MT"/>
              </a:rPr>
              <a:t>anecdotal</a:t>
            </a:r>
            <a:r>
              <a:rPr sz="800" spc="-30" dirty="0">
                <a:solidFill>
                  <a:srgbClr val="231F20"/>
                </a:solidFill>
                <a:latin typeface="Arial MT"/>
                <a:cs typeface="Arial MT"/>
              </a:rPr>
              <a:t> </a:t>
            </a:r>
            <a:r>
              <a:rPr sz="800" spc="-45" dirty="0">
                <a:solidFill>
                  <a:srgbClr val="231F20"/>
                </a:solidFill>
                <a:latin typeface="Arial MT"/>
                <a:cs typeface="Arial MT"/>
              </a:rPr>
              <a:t>evidence</a:t>
            </a:r>
            <a:r>
              <a:rPr sz="800" spc="-15" dirty="0">
                <a:solidFill>
                  <a:srgbClr val="231F20"/>
                </a:solidFill>
                <a:latin typeface="Arial MT"/>
                <a:cs typeface="Arial MT"/>
              </a:rPr>
              <a:t> </a:t>
            </a:r>
            <a:r>
              <a:rPr sz="800" spc="-20" dirty="0">
                <a:solidFill>
                  <a:srgbClr val="231F20"/>
                </a:solidFill>
                <a:latin typeface="Arial MT"/>
                <a:cs typeface="Arial MT"/>
              </a:rPr>
              <a:t>of</a:t>
            </a:r>
            <a:r>
              <a:rPr sz="800" spc="-25" dirty="0">
                <a:solidFill>
                  <a:srgbClr val="231F20"/>
                </a:solidFill>
                <a:latin typeface="Arial MT"/>
                <a:cs typeface="Arial MT"/>
              </a:rPr>
              <a:t> </a:t>
            </a:r>
            <a:r>
              <a:rPr sz="800" spc="-30" dirty="0">
                <a:solidFill>
                  <a:srgbClr val="231F20"/>
                </a:solidFill>
                <a:latin typeface="Arial MT"/>
                <a:cs typeface="Arial MT"/>
              </a:rPr>
              <a:t>activity</a:t>
            </a:r>
            <a:r>
              <a:rPr sz="800" spc="-20" dirty="0">
                <a:solidFill>
                  <a:srgbClr val="231F20"/>
                </a:solidFill>
                <a:latin typeface="Arial MT"/>
                <a:cs typeface="Arial MT"/>
              </a:rPr>
              <a:t> of </a:t>
            </a:r>
            <a:r>
              <a:rPr sz="800" spc="-60" dirty="0">
                <a:solidFill>
                  <a:srgbClr val="231F20"/>
                </a:solidFill>
                <a:latin typeface="Arial MT"/>
                <a:cs typeface="Arial MT"/>
              </a:rPr>
              <a:t>several</a:t>
            </a:r>
            <a:r>
              <a:rPr sz="800" spc="-15" dirty="0">
                <a:solidFill>
                  <a:srgbClr val="231F20"/>
                </a:solidFill>
                <a:latin typeface="Arial MT"/>
                <a:cs typeface="Arial MT"/>
              </a:rPr>
              <a:t> </a:t>
            </a:r>
            <a:r>
              <a:rPr sz="800" spc="-40" dirty="0">
                <a:solidFill>
                  <a:srgbClr val="231F20"/>
                </a:solidFill>
                <a:latin typeface="Arial MT"/>
                <a:cs typeface="Arial MT"/>
              </a:rPr>
              <a:t>molecular</a:t>
            </a:r>
            <a:r>
              <a:rPr sz="800" spc="-15" dirty="0">
                <a:solidFill>
                  <a:srgbClr val="231F20"/>
                </a:solidFill>
                <a:latin typeface="Arial MT"/>
                <a:cs typeface="Arial MT"/>
              </a:rPr>
              <a:t> </a:t>
            </a:r>
            <a:r>
              <a:rPr sz="800" spc="-30" dirty="0">
                <a:solidFill>
                  <a:srgbClr val="231F20"/>
                </a:solidFill>
                <a:latin typeface="Arial MT"/>
                <a:cs typeface="Arial MT"/>
              </a:rPr>
              <a:t>targeted</a:t>
            </a:r>
            <a:r>
              <a:rPr sz="800" spc="-25" dirty="0">
                <a:solidFill>
                  <a:srgbClr val="231F20"/>
                </a:solidFill>
                <a:latin typeface="Arial MT"/>
                <a:cs typeface="Arial MT"/>
              </a:rPr>
              <a:t> </a:t>
            </a:r>
            <a:r>
              <a:rPr sz="800" spc="-55" dirty="0">
                <a:solidFill>
                  <a:srgbClr val="231F20"/>
                </a:solidFill>
                <a:latin typeface="Arial MT"/>
                <a:cs typeface="Arial MT"/>
              </a:rPr>
              <a:t>agents:</a:t>
            </a:r>
            <a:endParaRPr sz="800">
              <a:latin typeface="Arial MT"/>
              <a:cs typeface="Arial MT"/>
            </a:endParaRPr>
          </a:p>
          <a:p>
            <a:pPr marL="253365">
              <a:lnSpc>
                <a:spcPct val="100000"/>
              </a:lnSpc>
              <a:spcBef>
                <a:spcPts val="140"/>
              </a:spcBef>
            </a:pPr>
            <a:r>
              <a:rPr sz="675" spc="15" baseline="12345" dirty="0">
                <a:solidFill>
                  <a:srgbClr val="231F20"/>
                </a:solidFill>
                <a:latin typeface="Verdana"/>
                <a:cs typeface="Verdana"/>
              </a:rPr>
              <a:t>O  </a:t>
            </a:r>
            <a:r>
              <a:rPr sz="675" spc="-120" baseline="12345" dirty="0">
                <a:solidFill>
                  <a:srgbClr val="231F20"/>
                </a:solidFill>
                <a:latin typeface="Verdana"/>
                <a:cs typeface="Verdana"/>
              </a:rPr>
              <a:t> </a:t>
            </a:r>
            <a:r>
              <a:rPr sz="800" spc="-105" dirty="0">
                <a:solidFill>
                  <a:srgbClr val="231F20"/>
                </a:solidFill>
                <a:latin typeface="Arial MT"/>
                <a:cs typeface="Arial MT"/>
              </a:rPr>
              <a:t>mTOR</a:t>
            </a:r>
            <a:r>
              <a:rPr sz="800" spc="-30" dirty="0">
                <a:solidFill>
                  <a:srgbClr val="231F20"/>
                </a:solidFill>
                <a:latin typeface="Arial MT"/>
                <a:cs typeface="Arial MT"/>
              </a:rPr>
              <a:t> </a:t>
            </a:r>
            <a:r>
              <a:rPr sz="800" spc="-25" dirty="0">
                <a:solidFill>
                  <a:srgbClr val="231F20"/>
                </a:solidFill>
                <a:latin typeface="Arial MT"/>
                <a:cs typeface="Arial MT"/>
              </a:rPr>
              <a:t>inhibitors</a:t>
            </a:r>
            <a:r>
              <a:rPr sz="800" spc="-30" dirty="0">
                <a:solidFill>
                  <a:srgbClr val="231F20"/>
                </a:solidFill>
                <a:latin typeface="Arial MT"/>
                <a:cs typeface="Arial MT"/>
              </a:rPr>
              <a:t> </a:t>
            </a:r>
            <a:r>
              <a:rPr sz="800" spc="-20" dirty="0">
                <a:solidFill>
                  <a:srgbClr val="231F20"/>
                </a:solidFill>
                <a:latin typeface="Arial MT"/>
                <a:cs typeface="Arial MT"/>
              </a:rPr>
              <a:t>in</a:t>
            </a:r>
            <a:r>
              <a:rPr sz="800" spc="-30" dirty="0">
                <a:solidFill>
                  <a:srgbClr val="231F20"/>
                </a:solidFill>
                <a:latin typeface="Arial MT"/>
                <a:cs typeface="Arial MT"/>
              </a:rPr>
              <a:t> </a:t>
            </a:r>
            <a:r>
              <a:rPr sz="800" spc="-35" dirty="0">
                <a:solidFill>
                  <a:srgbClr val="231F20"/>
                </a:solidFill>
                <a:latin typeface="Arial MT"/>
                <a:cs typeface="Arial MT"/>
              </a:rPr>
              <a:t>maligna</a:t>
            </a:r>
            <a:r>
              <a:rPr sz="800" spc="-50" dirty="0">
                <a:solidFill>
                  <a:srgbClr val="231F20"/>
                </a:solidFill>
                <a:latin typeface="Arial MT"/>
                <a:cs typeface="Arial MT"/>
              </a:rPr>
              <a:t>n</a:t>
            </a:r>
            <a:r>
              <a:rPr sz="800" spc="15" dirty="0">
                <a:solidFill>
                  <a:srgbClr val="231F20"/>
                </a:solidFill>
                <a:latin typeface="Arial MT"/>
                <a:cs typeface="Arial MT"/>
              </a:rPr>
              <a:t>t</a:t>
            </a:r>
            <a:r>
              <a:rPr sz="800" spc="-25" dirty="0">
                <a:solidFill>
                  <a:srgbClr val="231F20"/>
                </a:solidFill>
                <a:latin typeface="Arial MT"/>
                <a:cs typeface="Arial MT"/>
              </a:rPr>
              <a:t> </a:t>
            </a:r>
            <a:r>
              <a:rPr sz="800" spc="-95" dirty="0">
                <a:solidFill>
                  <a:srgbClr val="231F20"/>
                </a:solidFill>
                <a:latin typeface="Arial MT"/>
                <a:cs typeface="Arial MT"/>
              </a:rPr>
              <a:t>PEComas</a:t>
            </a:r>
            <a:r>
              <a:rPr sz="800" spc="-30" dirty="0">
                <a:solidFill>
                  <a:srgbClr val="231F20"/>
                </a:solidFill>
                <a:latin typeface="Arial MT"/>
                <a:cs typeface="Arial MT"/>
              </a:rPr>
              <a:t> </a:t>
            </a:r>
            <a:r>
              <a:rPr sz="800" spc="-75" dirty="0">
                <a:solidFill>
                  <a:srgbClr val="231F20"/>
                </a:solidFill>
                <a:latin typeface="Arial MT"/>
                <a:cs typeface="Arial MT"/>
              </a:rPr>
              <a:t>[IV,</a:t>
            </a:r>
            <a:r>
              <a:rPr sz="800" spc="-25" dirty="0">
                <a:solidFill>
                  <a:srgbClr val="231F20"/>
                </a:solidFill>
                <a:latin typeface="Arial MT"/>
                <a:cs typeface="Arial MT"/>
              </a:rPr>
              <a:t> </a:t>
            </a:r>
            <a:r>
              <a:rPr sz="800" spc="-80" dirty="0">
                <a:solidFill>
                  <a:srgbClr val="231F20"/>
                </a:solidFill>
                <a:latin typeface="Arial MT"/>
                <a:cs typeface="Arial MT"/>
              </a:rPr>
              <a:t>C];</a:t>
            </a:r>
            <a:endParaRPr sz="800">
              <a:latin typeface="Arial MT"/>
              <a:cs typeface="Arial MT"/>
            </a:endParaRPr>
          </a:p>
          <a:p>
            <a:pPr marL="253365">
              <a:lnSpc>
                <a:spcPct val="100000"/>
              </a:lnSpc>
              <a:spcBef>
                <a:spcPts val="140"/>
              </a:spcBef>
            </a:pPr>
            <a:r>
              <a:rPr sz="675" spc="15" baseline="12345" dirty="0">
                <a:solidFill>
                  <a:srgbClr val="231F20"/>
                </a:solidFill>
                <a:latin typeface="Verdana"/>
                <a:cs typeface="Verdana"/>
              </a:rPr>
              <a:t>O </a:t>
            </a:r>
            <a:r>
              <a:rPr sz="675" spc="120" baseline="12345" dirty="0">
                <a:solidFill>
                  <a:srgbClr val="231F20"/>
                </a:solidFill>
                <a:latin typeface="Verdana"/>
                <a:cs typeface="Verdana"/>
              </a:rPr>
              <a:t> </a:t>
            </a:r>
            <a:r>
              <a:rPr sz="800" spc="-35" dirty="0">
                <a:solidFill>
                  <a:srgbClr val="231F20"/>
                </a:solidFill>
                <a:latin typeface="Arial MT"/>
                <a:cs typeface="Arial MT"/>
              </a:rPr>
              <a:t>Crizotinib</a:t>
            </a:r>
            <a:r>
              <a:rPr sz="800" spc="-20" dirty="0">
                <a:solidFill>
                  <a:srgbClr val="231F20"/>
                </a:solidFill>
                <a:latin typeface="Arial MT"/>
                <a:cs typeface="Arial MT"/>
              </a:rPr>
              <a:t> in</a:t>
            </a:r>
            <a:r>
              <a:rPr sz="800" spc="-15" dirty="0">
                <a:solidFill>
                  <a:srgbClr val="231F20"/>
                </a:solidFill>
                <a:latin typeface="Arial MT"/>
                <a:cs typeface="Arial MT"/>
              </a:rPr>
              <a:t> </a:t>
            </a:r>
            <a:r>
              <a:rPr sz="800" spc="-35" dirty="0">
                <a:solidFill>
                  <a:srgbClr val="231F20"/>
                </a:solidFill>
                <a:latin typeface="Arial MT"/>
                <a:cs typeface="Arial MT"/>
              </a:rPr>
              <a:t>inﬂammatory</a:t>
            </a:r>
            <a:r>
              <a:rPr sz="800" spc="-15" dirty="0">
                <a:solidFill>
                  <a:srgbClr val="231F20"/>
                </a:solidFill>
                <a:latin typeface="Arial MT"/>
                <a:cs typeface="Arial MT"/>
              </a:rPr>
              <a:t> </a:t>
            </a:r>
            <a:r>
              <a:rPr sz="800" spc="-35" dirty="0">
                <a:solidFill>
                  <a:srgbClr val="231F20"/>
                </a:solidFill>
                <a:latin typeface="Arial MT"/>
                <a:cs typeface="Arial MT"/>
              </a:rPr>
              <a:t>myoﬁbroblastic</a:t>
            </a:r>
            <a:r>
              <a:rPr sz="800" spc="-15" dirty="0">
                <a:solidFill>
                  <a:srgbClr val="231F20"/>
                </a:solidFill>
                <a:latin typeface="Arial MT"/>
                <a:cs typeface="Arial MT"/>
              </a:rPr>
              <a:t> </a:t>
            </a:r>
            <a:r>
              <a:rPr sz="800" spc="-35" dirty="0">
                <a:solidFill>
                  <a:srgbClr val="231F20"/>
                </a:solidFill>
                <a:latin typeface="Arial MT"/>
                <a:cs typeface="Arial MT"/>
              </a:rPr>
              <a:t>tumours</a:t>
            </a:r>
            <a:r>
              <a:rPr sz="800" spc="-25" dirty="0">
                <a:solidFill>
                  <a:srgbClr val="231F20"/>
                </a:solidFill>
                <a:latin typeface="Arial MT"/>
                <a:cs typeface="Arial MT"/>
              </a:rPr>
              <a:t> </a:t>
            </a:r>
            <a:r>
              <a:rPr sz="800" spc="-55" dirty="0">
                <a:solidFill>
                  <a:srgbClr val="231F20"/>
                </a:solidFill>
                <a:latin typeface="Arial MT"/>
                <a:cs typeface="Arial MT"/>
              </a:rPr>
              <a:t>associated</a:t>
            </a:r>
            <a:r>
              <a:rPr sz="800" spc="-15" dirty="0">
                <a:solidFill>
                  <a:srgbClr val="231F20"/>
                </a:solidFill>
                <a:latin typeface="Arial MT"/>
                <a:cs typeface="Arial MT"/>
              </a:rPr>
              <a:t> </a:t>
            </a:r>
            <a:r>
              <a:rPr sz="800" spc="-5" dirty="0">
                <a:solidFill>
                  <a:srgbClr val="231F20"/>
                </a:solidFill>
                <a:latin typeface="Arial MT"/>
                <a:cs typeface="Arial MT"/>
              </a:rPr>
              <a:t>with</a:t>
            </a:r>
            <a:r>
              <a:rPr sz="800" spc="-25" dirty="0">
                <a:solidFill>
                  <a:srgbClr val="231F20"/>
                </a:solidFill>
                <a:latin typeface="Arial MT"/>
                <a:cs typeface="Arial MT"/>
              </a:rPr>
              <a:t> </a:t>
            </a:r>
            <a:r>
              <a:rPr sz="800" spc="-100" dirty="0">
                <a:solidFill>
                  <a:srgbClr val="231F20"/>
                </a:solidFill>
                <a:latin typeface="Arial MT"/>
                <a:cs typeface="Arial MT"/>
              </a:rPr>
              <a:t>ALK</a:t>
            </a:r>
            <a:r>
              <a:rPr sz="800" spc="-20" dirty="0">
                <a:solidFill>
                  <a:srgbClr val="231F20"/>
                </a:solidFill>
                <a:latin typeface="Arial MT"/>
                <a:cs typeface="Arial MT"/>
              </a:rPr>
              <a:t> </a:t>
            </a:r>
            <a:r>
              <a:rPr sz="800" spc="-40" dirty="0">
                <a:solidFill>
                  <a:srgbClr val="231F20"/>
                </a:solidFill>
                <a:latin typeface="Arial MT"/>
                <a:cs typeface="Arial MT"/>
              </a:rPr>
              <a:t>translocations</a:t>
            </a:r>
            <a:r>
              <a:rPr sz="800" spc="-30" dirty="0">
                <a:solidFill>
                  <a:srgbClr val="231F20"/>
                </a:solidFill>
                <a:latin typeface="Arial MT"/>
                <a:cs typeface="Arial MT"/>
              </a:rPr>
              <a:t> </a:t>
            </a:r>
            <a:r>
              <a:rPr sz="800" spc="-75" dirty="0">
                <a:solidFill>
                  <a:srgbClr val="231F20"/>
                </a:solidFill>
                <a:latin typeface="Arial MT"/>
                <a:cs typeface="Arial MT"/>
              </a:rPr>
              <a:t>[IV,</a:t>
            </a:r>
            <a:r>
              <a:rPr sz="800" spc="-15" dirty="0">
                <a:solidFill>
                  <a:srgbClr val="231F20"/>
                </a:solidFill>
                <a:latin typeface="Arial MT"/>
                <a:cs typeface="Arial MT"/>
              </a:rPr>
              <a:t> </a:t>
            </a:r>
            <a:r>
              <a:rPr sz="800" spc="-80" dirty="0">
                <a:solidFill>
                  <a:srgbClr val="231F20"/>
                </a:solidFill>
                <a:latin typeface="Arial MT"/>
                <a:cs typeface="Arial MT"/>
              </a:rPr>
              <a:t>C];</a:t>
            </a:r>
            <a:endParaRPr sz="800">
              <a:latin typeface="Arial MT"/>
              <a:cs typeface="Arial MT"/>
            </a:endParaRPr>
          </a:p>
          <a:p>
            <a:pPr marL="253365">
              <a:lnSpc>
                <a:spcPct val="100000"/>
              </a:lnSpc>
              <a:spcBef>
                <a:spcPts val="140"/>
              </a:spcBef>
            </a:pPr>
            <a:r>
              <a:rPr sz="675" spc="15" baseline="12345" dirty="0">
                <a:solidFill>
                  <a:srgbClr val="231F20"/>
                </a:solidFill>
                <a:latin typeface="Verdana"/>
                <a:cs typeface="Verdana"/>
              </a:rPr>
              <a:t>O </a:t>
            </a:r>
            <a:r>
              <a:rPr sz="675" spc="120" baseline="12345" dirty="0">
                <a:solidFill>
                  <a:srgbClr val="231F20"/>
                </a:solidFill>
                <a:latin typeface="Verdana"/>
                <a:cs typeface="Verdana"/>
              </a:rPr>
              <a:t> </a:t>
            </a:r>
            <a:r>
              <a:rPr sz="800" spc="-30" dirty="0">
                <a:solidFill>
                  <a:srgbClr val="231F20"/>
                </a:solidFill>
                <a:latin typeface="Arial MT"/>
                <a:cs typeface="Arial MT"/>
              </a:rPr>
              <a:t>Sunitinib</a:t>
            </a:r>
            <a:r>
              <a:rPr sz="800" spc="-25" dirty="0">
                <a:solidFill>
                  <a:srgbClr val="231F20"/>
                </a:solidFill>
                <a:latin typeface="Arial MT"/>
                <a:cs typeface="Arial MT"/>
              </a:rPr>
              <a:t> </a:t>
            </a:r>
            <a:r>
              <a:rPr sz="800" spc="-40" dirty="0">
                <a:solidFill>
                  <a:srgbClr val="231F20"/>
                </a:solidFill>
                <a:latin typeface="Arial MT"/>
                <a:cs typeface="Arial MT"/>
              </a:rPr>
              <a:t>and</a:t>
            </a:r>
            <a:r>
              <a:rPr sz="800" spc="-25" dirty="0">
                <a:solidFill>
                  <a:srgbClr val="231F20"/>
                </a:solidFill>
                <a:latin typeface="Arial MT"/>
                <a:cs typeface="Arial MT"/>
              </a:rPr>
              <a:t> </a:t>
            </a:r>
            <a:r>
              <a:rPr sz="800" spc="-35" dirty="0">
                <a:solidFill>
                  <a:srgbClr val="231F20"/>
                </a:solidFill>
                <a:latin typeface="Arial MT"/>
                <a:cs typeface="Arial MT"/>
              </a:rPr>
              <a:t>cediranib</a:t>
            </a:r>
            <a:r>
              <a:rPr sz="800" spc="-25" dirty="0">
                <a:solidFill>
                  <a:srgbClr val="231F20"/>
                </a:solidFill>
                <a:latin typeface="Arial MT"/>
                <a:cs typeface="Arial MT"/>
              </a:rPr>
              <a:t> </a:t>
            </a:r>
            <a:r>
              <a:rPr sz="800" spc="-20" dirty="0">
                <a:solidFill>
                  <a:srgbClr val="231F20"/>
                </a:solidFill>
                <a:latin typeface="Arial MT"/>
                <a:cs typeface="Arial MT"/>
              </a:rPr>
              <a:t>in</a:t>
            </a:r>
            <a:r>
              <a:rPr sz="800" spc="-10" dirty="0">
                <a:solidFill>
                  <a:srgbClr val="231F20"/>
                </a:solidFill>
                <a:latin typeface="Arial MT"/>
                <a:cs typeface="Arial MT"/>
              </a:rPr>
              <a:t> </a:t>
            </a:r>
            <a:r>
              <a:rPr sz="800" spc="-45" dirty="0">
                <a:solidFill>
                  <a:srgbClr val="231F20"/>
                </a:solidFill>
                <a:latin typeface="Arial MT"/>
                <a:cs typeface="Arial MT"/>
              </a:rPr>
              <a:t>alveolar</a:t>
            </a:r>
            <a:r>
              <a:rPr sz="800" spc="-25" dirty="0">
                <a:solidFill>
                  <a:srgbClr val="231F20"/>
                </a:solidFill>
                <a:latin typeface="Arial MT"/>
                <a:cs typeface="Arial MT"/>
              </a:rPr>
              <a:t> </a:t>
            </a:r>
            <a:r>
              <a:rPr sz="800" spc="-35" dirty="0">
                <a:solidFill>
                  <a:srgbClr val="231F20"/>
                </a:solidFill>
                <a:latin typeface="Arial MT"/>
                <a:cs typeface="Arial MT"/>
              </a:rPr>
              <a:t>soft</a:t>
            </a:r>
            <a:r>
              <a:rPr sz="800" spc="-25" dirty="0">
                <a:solidFill>
                  <a:srgbClr val="231F20"/>
                </a:solidFill>
                <a:latin typeface="Arial MT"/>
                <a:cs typeface="Arial MT"/>
              </a:rPr>
              <a:t> </a:t>
            </a:r>
            <a:r>
              <a:rPr sz="800" spc="-30" dirty="0">
                <a:solidFill>
                  <a:srgbClr val="231F20"/>
                </a:solidFill>
                <a:latin typeface="Arial MT"/>
                <a:cs typeface="Arial MT"/>
              </a:rPr>
              <a:t>part</a:t>
            </a:r>
            <a:r>
              <a:rPr sz="800" spc="-20" dirty="0">
                <a:solidFill>
                  <a:srgbClr val="231F20"/>
                </a:solidFill>
                <a:latin typeface="Arial MT"/>
                <a:cs typeface="Arial MT"/>
              </a:rPr>
              <a:t> </a:t>
            </a:r>
            <a:r>
              <a:rPr sz="800" spc="-65" dirty="0">
                <a:solidFill>
                  <a:srgbClr val="231F20"/>
                </a:solidFill>
                <a:latin typeface="Arial MT"/>
                <a:cs typeface="Arial MT"/>
              </a:rPr>
              <a:t>sarcoma,</a:t>
            </a:r>
            <a:r>
              <a:rPr sz="800" spc="-15" dirty="0">
                <a:solidFill>
                  <a:srgbClr val="231F20"/>
                </a:solidFill>
                <a:latin typeface="Arial MT"/>
                <a:cs typeface="Arial MT"/>
              </a:rPr>
              <a:t> </a:t>
            </a:r>
            <a:r>
              <a:rPr sz="800" spc="-40" dirty="0">
                <a:solidFill>
                  <a:srgbClr val="231F20"/>
                </a:solidFill>
                <a:latin typeface="Arial MT"/>
                <a:cs typeface="Arial MT"/>
              </a:rPr>
              <a:t>where</a:t>
            </a:r>
            <a:r>
              <a:rPr sz="800" spc="-25" dirty="0">
                <a:solidFill>
                  <a:srgbClr val="231F20"/>
                </a:solidFill>
                <a:latin typeface="Arial MT"/>
                <a:cs typeface="Arial MT"/>
              </a:rPr>
              <a:t> the</a:t>
            </a:r>
            <a:r>
              <a:rPr sz="800" spc="-20" dirty="0">
                <a:solidFill>
                  <a:srgbClr val="231F20"/>
                </a:solidFill>
                <a:latin typeface="Arial MT"/>
                <a:cs typeface="Arial MT"/>
              </a:rPr>
              <a:t> </a:t>
            </a:r>
            <a:r>
              <a:rPr sz="800" spc="-40" dirty="0">
                <a:solidFill>
                  <a:srgbClr val="231F20"/>
                </a:solidFill>
                <a:latin typeface="Arial MT"/>
                <a:cs typeface="Arial MT"/>
              </a:rPr>
              <a:t>molecular</a:t>
            </a:r>
            <a:r>
              <a:rPr sz="800" spc="-15" dirty="0">
                <a:solidFill>
                  <a:srgbClr val="231F20"/>
                </a:solidFill>
                <a:latin typeface="Arial MT"/>
                <a:cs typeface="Arial MT"/>
              </a:rPr>
              <a:t> </a:t>
            </a:r>
            <a:r>
              <a:rPr sz="800" spc="-30" dirty="0">
                <a:solidFill>
                  <a:srgbClr val="231F20"/>
                </a:solidFill>
                <a:latin typeface="Arial MT"/>
                <a:cs typeface="Arial MT"/>
              </a:rPr>
              <a:t>target</a:t>
            </a:r>
            <a:r>
              <a:rPr sz="800" spc="-20" dirty="0">
                <a:solidFill>
                  <a:srgbClr val="231F20"/>
                </a:solidFill>
                <a:latin typeface="Arial MT"/>
                <a:cs typeface="Arial MT"/>
              </a:rPr>
              <a:t> </a:t>
            </a:r>
            <a:r>
              <a:rPr sz="800" spc="-65" dirty="0">
                <a:solidFill>
                  <a:srgbClr val="231F20"/>
                </a:solidFill>
                <a:latin typeface="Arial MT"/>
                <a:cs typeface="Arial MT"/>
              </a:rPr>
              <a:t>is</a:t>
            </a:r>
            <a:r>
              <a:rPr sz="800" spc="-25" dirty="0">
                <a:solidFill>
                  <a:srgbClr val="231F20"/>
                </a:solidFill>
                <a:latin typeface="Arial MT"/>
                <a:cs typeface="Arial MT"/>
              </a:rPr>
              <a:t> </a:t>
            </a:r>
            <a:r>
              <a:rPr sz="800" spc="-100" dirty="0">
                <a:solidFill>
                  <a:srgbClr val="231F20"/>
                </a:solidFill>
                <a:latin typeface="Arial MT"/>
                <a:cs typeface="Arial MT"/>
              </a:rPr>
              <a:t>as</a:t>
            </a:r>
            <a:r>
              <a:rPr sz="800" spc="-20" dirty="0">
                <a:solidFill>
                  <a:srgbClr val="231F20"/>
                </a:solidFill>
                <a:latin typeface="Arial MT"/>
                <a:cs typeface="Arial MT"/>
              </a:rPr>
              <a:t> </a:t>
            </a:r>
            <a:r>
              <a:rPr sz="800" spc="-35" dirty="0">
                <a:solidFill>
                  <a:srgbClr val="231F20"/>
                </a:solidFill>
                <a:latin typeface="Arial MT"/>
                <a:cs typeface="Arial MT"/>
              </a:rPr>
              <a:t>yet</a:t>
            </a:r>
            <a:r>
              <a:rPr sz="800" spc="-20" dirty="0">
                <a:solidFill>
                  <a:srgbClr val="231F20"/>
                </a:solidFill>
                <a:latin typeface="Arial MT"/>
                <a:cs typeface="Arial MT"/>
              </a:rPr>
              <a:t> </a:t>
            </a:r>
            <a:r>
              <a:rPr sz="800" spc="-45" dirty="0">
                <a:solidFill>
                  <a:srgbClr val="231F20"/>
                </a:solidFill>
                <a:latin typeface="Arial MT"/>
                <a:cs typeface="Arial MT"/>
              </a:rPr>
              <a:t>unclear</a:t>
            </a:r>
            <a:r>
              <a:rPr sz="800" spc="-25" dirty="0">
                <a:solidFill>
                  <a:srgbClr val="231F20"/>
                </a:solidFill>
                <a:latin typeface="Arial MT"/>
                <a:cs typeface="Arial MT"/>
              </a:rPr>
              <a:t> </a:t>
            </a:r>
            <a:r>
              <a:rPr sz="800" spc="-75" dirty="0">
                <a:solidFill>
                  <a:srgbClr val="231F20"/>
                </a:solidFill>
                <a:latin typeface="Arial MT"/>
                <a:cs typeface="Arial MT"/>
              </a:rPr>
              <a:t>[IV,</a:t>
            </a:r>
            <a:r>
              <a:rPr sz="800" spc="-15" dirty="0">
                <a:solidFill>
                  <a:srgbClr val="231F20"/>
                </a:solidFill>
                <a:latin typeface="Arial MT"/>
                <a:cs typeface="Arial MT"/>
              </a:rPr>
              <a:t> </a:t>
            </a:r>
            <a:r>
              <a:rPr sz="800" spc="-80" dirty="0">
                <a:solidFill>
                  <a:srgbClr val="231F20"/>
                </a:solidFill>
                <a:latin typeface="Arial MT"/>
                <a:cs typeface="Arial MT"/>
              </a:rPr>
              <a:t>C];</a:t>
            </a:r>
            <a:r>
              <a:rPr sz="800" spc="-20" dirty="0">
                <a:solidFill>
                  <a:srgbClr val="231F20"/>
                </a:solidFill>
                <a:latin typeface="Arial MT"/>
                <a:cs typeface="Arial MT"/>
              </a:rPr>
              <a:t> </a:t>
            </a:r>
            <a:r>
              <a:rPr sz="800" spc="-40" dirty="0">
                <a:solidFill>
                  <a:srgbClr val="231F20"/>
                </a:solidFill>
                <a:latin typeface="Arial MT"/>
                <a:cs typeface="Arial MT"/>
              </a:rPr>
              <a:t>and</a:t>
            </a:r>
            <a:endParaRPr sz="800">
              <a:latin typeface="Arial MT"/>
              <a:cs typeface="Arial MT"/>
            </a:endParaRPr>
          </a:p>
          <a:p>
            <a:pPr marL="253365">
              <a:lnSpc>
                <a:spcPct val="100000"/>
              </a:lnSpc>
              <a:spcBef>
                <a:spcPts val="140"/>
              </a:spcBef>
            </a:pPr>
            <a:r>
              <a:rPr sz="675" spc="15" baseline="12345" dirty="0">
                <a:solidFill>
                  <a:srgbClr val="231F20"/>
                </a:solidFill>
                <a:latin typeface="Verdana"/>
                <a:cs typeface="Verdana"/>
              </a:rPr>
              <a:t>O  </a:t>
            </a:r>
            <a:r>
              <a:rPr sz="675" spc="-120" baseline="12345" dirty="0">
                <a:solidFill>
                  <a:srgbClr val="231F20"/>
                </a:solidFill>
                <a:latin typeface="Verdana"/>
                <a:cs typeface="Verdana"/>
              </a:rPr>
              <a:t> </a:t>
            </a:r>
            <a:r>
              <a:rPr sz="800" spc="-30" dirty="0">
                <a:solidFill>
                  <a:srgbClr val="231F20"/>
                </a:solidFill>
                <a:latin typeface="Arial MT"/>
                <a:cs typeface="Arial MT"/>
              </a:rPr>
              <a:t>Sunitinib </a:t>
            </a:r>
            <a:r>
              <a:rPr sz="800" spc="-20" dirty="0">
                <a:solidFill>
                  <a:srgbClr val="231F20"/>
                </a:solidFill>
                <a:latin typeface="Arial MT"/>
                <a:cs typeface="Arial MT"/>
              </a:rPr>
              <a:t>in</a:t>
            </a:r>
            <a:r>
              <a:rPr sz="800" spc="-30" dirty="0">
                <a:solidFill>
                  <a:srgbClr val="231F20"/>
                </a:solidFill>
                <a:latin typeface="Arial MT"/>
                <a:cs typeface="Arial MT"/>
              </a:rPr>
              <a:t> </a:t>
            </a:r>
            <a:r>
              <a:rPr sz="800" spc="-40" dirty="0">
                <a:solidFill>
                  <a:srgbClr val="231F20"/>
                </a:solidFill>
                <a:latin typeface="Arial MT"/>
                <a:cs typeface="Arial MT"/>
              </a:rPr>
              <a:t>solitary</a:t>
            </a:r>
            <a:r>
              <a:rPr sz="800" spc="-30" dirty="0">
                <a:solidFill>
                  <a:srgbClr val="231F20"/>
                </a:solidFill>
                <a:latin typeface="Arial MT"/>
                <a:cs typeface="Arial MT"/>
              </a:rPr>
              <a:t> </a:t>
            </a:r>
            <a:r>
              <a:rPr sz="800" spc="-40" dirty="0">
                <a:solidFill>
                  <a:srgbClr val="231F20"/>
                </a:solidFill>
                <a:latin typeface="Arial MT"/>
                <a:cs typeface="Arial MT"/>
              </a:rPr>
              <a:t>ﬁbrous</a:t>
            </a:r>
            <a:r>
              <a:rPr sz="800" spc="-25" dirty="0">
                <a:solidFill>
                  <a:srgbClr val="231F20"/>
                </a:solidFill>
                <a:latin typeface="Arial MT"/>
                <a:cs typeface="Arial MT"/>
              </a:rPr>
              <a:t> </a:t>
            </a:r>
            <a:r>
              <a:rPr sz="800" spc="-35" dirty="0">
                <a:solidFill>
                  <a:srgbClr val="231F20"/>
                </a:solidFill>
                <a:latin typeface="Arial MT"/>
                <a:cs typeface="Arial MT"/>
              </a:rPr>
              <a:t>tumours </a:t>
            </a:r>
            <a:r>
              <a:rPr sz="800" spc="-75" dirty="0">
                <a:solidFill>
                  <a:srgbClr val="231F20"/>
                </a:solidFill>
                <a:latin typeface="Arial MT"/>
                <a:cs typeface="Arial MT"/>
              </a:rPr>
              <a:t>[IV,</a:t>
            </a:r>
            <a:r>
              <a:rPr sz="800" spc="-25" dirty="0">
                <a:solidFill>
                  <a:srgbClr val="231F20"/>
                </a:solidFill>
                <a:latin typeface="Arial MT"/>
                <a:cs typeface="Arial MT"/>
              </a:rPr>
              <a:t> </a:t>
            </a:r>
            <a:r>
              <a:rPr sz="800" spc="-75" dirty="0">
                <a:solidFill>
                  <a:srgbClr val="231F20"/>
                </a:solidFill>
                <a:latin typeface="Arial MT"/>
                <a:cs typeface="Arial MT"/>
              </a:rPr>
              <a:t>C]</a:t>
            </a:r>
            <a:endParaRPr sz="800">
              <a:latin typeface="Arial MT"/>
              <a:cs typeface="Arial MT"/>
            </a:endParaRPr>
          </a:p>
          <a:p>
            <a:pPr>
              <a:lnSpc>
                <a:spcPct val="100000"/>
              </a:lnSpc>
              <a:spcBef>
                <a:spcPts val="20"/>
              </a:spcBef>
            </a:pPr>
            <a:endParaRPr sz="800">
              <a:latin typeface="Arial MT"/>
              <a:cs typeface="Arial MT"/>
            </a:endParaRPr>
          </a:p>
          <a:p>
            <a:pPr marL="219710">
              <a:lnSpc>
                <a:spcPct val="100000"/>
              </a:lnSpc>
            </a:pPr>
            <a:r>
              <a:rPr sz="800" spc="-15" dirty="0">
                <a:solidFill>
                  <a:srgbClr val="231F20"/>
                </a:solidFill>
                <a:latin typeface="Arial MT"/>
                <a:cs typeface="Arial MT"/>
              </a:rPr>
              <a:t>Special</a:t>
            </a:r>
            <a:r>
              <a:rPr sz="800" spc="-30" dirty="0">
                <a:solidFill>
                  <a:srgbClr val="231F20"/>
                </a:solidFill>
                <a:latin typeface="Arial MT"/>
                <a:cs typeface="Arial MT"/>
              </a:rPr>
              <a:t> </a:t>
            </a:r>
            <a:r>
              <a:rPr sz="800" spc="10" dirty="0">
                <a:solidFill>
                  <a:srgbClr val="231F20"/>
                </a:solidFill>
                <a:latin typeface="Arial MT"/>
                <a:cs typeface="Arial MT"/>
              </a:rPr>
              <a:t>presentation</a:t>
            </a:r>
            <a:r>
              <a:rPr sz="800" spc="-30" dirty="0">
                <a:solidFill>
                  <a:srgbClr val="231F20"/>
                </a:solidFill>
                <a:latin typeface="Arial MT"/>
                <a:cs typeface="Arial MT"/>
              </a:rPr>
              <a:t> </a:t>
            </a:r>
            <a:r>
              <a:rPr sz="800" spc="5" dirty="0">
                <a:solidFill>
                  <a:srgbClr val="231F20"/>
                </a:solidFill>
                <a:latin typeface="Arial MT"/>
                <a:cs typeface="Arial MT"/>
              </a:rPr>
              <a:t>and</a:t>
            </a:r>
            <a:r>
              <a:rPr sz="800" spc="-30" dirty="0">
                <a:solidFill>
                  <a:srgbClr val="231F20"/>
                </a:solidFill>
                <a:latin typeface="Arial MT"/>
                <a:cs typeface="Arial MT"/>
              </a:rPr>
              <a:t> </a:t>
            </a:r>
            <a:r>
              <a:rPr sz="800" spc="15" dirty="0">
                <a:solidFill>
                  <a:srgbClr val="231F20"/>
                </a:solidFill>
                <a:latin typeface="Arial MT"/>
                <a:cs typeface="Arial MT"/>
              </a:rPr>
              <a:t>entities</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i="1" spc="-60" dirty="0">
                <a:solidFill>
                  <a:srgbClr val="231F20"/>
                </a:solidFill>
                <a:latin typeface="Arial"/>
                <a:cs typeface="Arial"/>
              </a:rPr>
              <a:t>Retroperitoneal</a:t>
            </a:r>
            <a:r>
              <a:rPr sz="800" i="1" spc="-20" dirty="0">
                <a:solidFill>
                  <a:srgbClr val="231F20"/>
                </a:solidFill>
                <a:latin typeface="Arial"/>
                <a:cs typeface="Arial"/>
              </a:rPr>
              <a:t> </a:t>
            </a:r>
            <a:r>
              <a:rPr sz="800" i="1" spc="-70" dirty="0">
                <a:solidFill>
                  <a:srgbClr val="231F20"/>
                </a:solidFill>
                <a:latin typeface="Arial"/>
                <a:cs typeface="Arial"/>
              </a:rPr>
              <a:t>sarcomas.</a:t>
            </a:r>
            <a:r>
              <a:rPr sz="800" i="1" spc="-20" dirty="0">
                <a:solidFill>
                  <a:srgbClr val="231F20"/>
                </a:solidFill>
                <a:latin typeface="Arial"/>
                <a:cs typeface="Arial"/>
              </a:rPr>
              <a:t> </a:t>
            </a:r>
            <a:r>
              <a:rPr sz="800" spc="-50" dirty="0">
                <a:solidFill>
                  <a:srgbClr val="231F20"/>
                </a:solidFill>
                <a:latin typeface="Arial MT"/>
                <a:cs typeface="Arial MT"/>
              </a:rPr>
              <a:t>Patients</a:t>
            </a:r>
            <a:r>
              <a:rPr sz="800" spc="-20" dirty="0">
                <a:solidFill>
                  <a:srgbClr val="231F20"/>
                </a:solidFill>
                <a:latin typeface="Arial MT"/>
                <a:cs typeface="Arial MT"/>
              </a:rPr>
              <a:t> </a:t>
            </a:r>
            <a:r>
              <a:rPr sz="800" spc="-5" dirty="0">
                <a:solidFill>
                  <a:srgbClr val="231F20"/>
                </a:solidFill>
                <a:latin typeface="Arial MT"/>
                <a:cs typeface="Arial MT"/>
              </a:rPr>
              <a:t>with</a:t>
            </a:r>
            <a:r>
              <a:rPr sz="800" spc="-25" dirty="0">
                <a:solidFill>
                  <a:srgbClr val="231F20"/>
                </a:solidFill>
                <a:latin typeface="Arial MT"/>
                <a:cs typeface="Arial MT"/>
              </a:rPr>
              <a:t> </a:t>
            </a:r>
            <a:r>
              <a:rPr sz="800" spc="-50" dirty="0">
                <a:solidFill>
                  <a:srgbClr val="231F20"/>
                </a:solidFill>
                <a:latin typeface="Arial MT"/>
                <a:cs typeface="Arial MT"/>
              </a:rPr>
              <a:t>suspected</a:t>
            </a:r>
            <a:r>
              <a:rPr sz="800" spc="-20" dirty="0">
                <a:solidFill>
                  <a:srgbClr val="231F20"/>
                </a:solidFill>
                <a:latin typeface="Arial MT"/>
                <a:cs typeface="Arial MT"/>
              </a:rPr>
              <a:t> </a:t>
            </a:r>
            <a:r>
              <a:rPr sz="800" spc="-160" dirty="0">
                <a:solidFill>
                  <a:srgbClr val="231F20"/>
                </a:solidFill>
                <a:latin typeface="Arial MT"/>
                <a:cs typeface="Arial MT"/>
              </a:rPr>
              <a:t>RPS</a:t>
            </a:r>
            <a:r>
              <a:rPr sz="800" spc="-140" dirty="0">
                <a:solidFill>
                  <a:srgbClr val="231F20"/>
                </a:solidFill>
                <a:latin typeface="Arial MT"/>
                <a:cs typeface="Arial MT"/>
              </a:rPr>
              <a:t> </a:t>
            </a:r>
            <a:r>
              <a:rPr sz="800" spc="-40" dirty="0">
                <a:solidFill>
                  <a:srgbClr val="231F20"/>
                </a:solidFill>
                <a:latin typeface="Arial MT"/>
                <a:cs typeface="Arial MT"/>
              </a:rPr>
              <a:t>need</a:t>
            </a:r>
            <a:r>
              <a:rPr sz="800" spc="-20" dirty="0">
                <a:solidFill>
                  <a:srgbClr val="231F20"/>
                </a:solidFill>
                <a:latin typeface="Arial MT"/>
                <a:cs typeface="Arial MT"/>
              </a:rPr>
              <a:t> </a:t>
            </a:r>
            <a:r>
              <a:rPr sz="800" spc="-5" dirty="0">
                <a:solidFill>
                  <a:srgbClr val="231F20"/>
                </a:solidFill>
                <a:latin typeface="Arial MT"/>
                <a:cs typeface="Arial MT"/>
              </a:rPr>
              <a:t>to</a:t>
            </a:r>
            <a:r>
              <a:rPr sz="800" spc="-20" dirty="0">
                <a:solidFill>
                  <a:srgbClr val="231F20"/>
                </a:solidFill>
                <a:latin typeface="Arial MT"/>
                <a:cs typeface="Arial MT"/>
              </a:rPr>
              <a:t> </a:t>
            </a:r>
            <a:r>
              <a:rPr sz="800" spc="-40" dirty="0">
                <a:solidFill>
                  <a:srgbClr val="231F20"/>
                </a:solidFill>
                <a:latin typeface="Arial MT"/>
                <a:cs typeface="Arial MT"/>
              </a:rPr>
              <a:t>be</a:t>
            </a:r>
            <a:r>
              <a:rPr sz="800" spc="-20" dirty="0">
                <a:solidFill>
                  <a:srgbClr val="231F20"/>
                </a:solidFill>
                <a:latin typeface="Arial MT"/>
                <a:cs typeface="Arial MT"/>
              </a:rPr>
              <a:t> </a:t>
            </a:r>
            <a:r>
              <a:rPr sz="800" spc="-40" dirty="0">
                <a:solidFill>
                  <a:srgbClr val="231F20"/>
                </a:solidFill>
                <a:latin typeface="Arial MT"/>
                <a:cs typeface="Arial MT"/>
              </a:rPr>
              <a:t>referred</a:t>
            </a:r>
            <a:r>
              <a:rPr sz="800" spc="-15" dirty="0">
                <a:solidFill>
                  <a:srgbClr val="231F20"/>
                </a:solidFill>
                <a:latin typeface="Arial MT"/>
                <a:cs typeface="Arial MT"/>
              </a:rPr>
              <a:t> </a:t>
            </a:r>
            <a:r>
              <a:rPr sz="800" spc="-5" dirty="0">
                <a:solidFill>
                  <a:srgbClr val="231F20"/>
                </a:solidFill>
                <a:latin typeface="Arial MT"/>
                <a:cs typeface="Arial MT"/>
              </a:rPr>
              <a:t>to</a:t>
            </a:r>
            <a:r>
              <a:rPr sz="800" spc="-25" dirty="0">
                <a:solidFill>
                  <a:srgbClr val="231F20"/>
                </a:solidFill>
                <a:latin typeface="Arial MT"/>
                <a:cs typeface="Arial MT"/>
              </a:rPr>
              <a:t> </a:t>
            </a:r>
            <a:r>
              <a:rPr sz="800" spc="-30" dirty="0">
                <a:solidFill>
                  <a:srgbClr val="231F20"/>
                </a:solidFill>
                <a:latin typeface="Arial MT"/>
                <a:cs typeface="Arial MT"/>
              </a:rPr>
              <a:t>high-volume</a:t>
            </a:r>
            <a:r>
              <a:rPr sz="800" spc="-20" dirty="0">
                <a:solidFill>
                  <a:srgbClr val="231F20"/>
                </a:solidFill>
                <a:latin typeface="Arial MT"/>
                <a:cs typeface="Arial MT"/>
              </a:rPr>
              <a:t> </a:t>
            </a:r>
            <a:r>
              <a:rPr sz="800" spc="-60" dirty="0">
                <a:solidFill>
                  <a:srgbClr val="231F20"/>
                </a:solidFill>
                <a:latin typeface="Arial MT"/>
                <a:cs typeface="Arial MT"/>
              </a:rPr>
              <a:t>sarcoma</a:t>
            </a:r>
            <a:r>
              <a:rPr sz="800" spc="-10" dirty="0">
                <a:solidFill>
                  <a:srgbClr val="231F20"/>
                </a:solidFill>
                <a:latin typeface="Arial MT"/>
                <a:cs typeface="Arial MT"/>
              </a:rPr>
              <a:t> </a:t>
            </a:r>
            <a:r>
              <a:rPr sz="800" spc="-50" dirty="0">
                <a:solidFill>
                  <a:srgbClr val="231F20"/>
                </a:solidFill>
                <a:latin typeface="Arial MT"/>
                <a:cs typeface="Arial MT"/>
              </a:rPr>
              <a:t>centres</a:t>
            </a:r>
            <a:endParaRPr sz="800">
              <a:latin typeface="Arial MT"/>
              <a:cs typeface="Arial MT"/>
            </a:endParaRPr>
          </a:p>
          <a:p>
            <a:pPr marL="232410" marR="568960" indent="-80645">
              <a:lnSpc>
                <a:spcPct val="114599"/>
              </a:lnSpc>
              <a:buSzPct val="87500"/>
              <a:buFont typeface="Times New Roman"/>
              <a:buChar char="•"/>
              <a:tabLst>
                <a:tab pos="245110" algn="l"/>
              </a:tabLst>
            </a:pPr>
            <a:r>
              <a:rPr sz="800" i="1" spc="-60" dirty="0">
                <a:solidFill>
                  <a:srgbClr val="231F20"/>
                </a:solidFill>
                <a:latin typeface="Arial"/>
                <a:cs typeface="Arial"/>
              </a:rPr>
              <a:t>Uterine</a:t>
            </a:r>
            <a:r>
              <a:rPr sz="800" i="1" spc="-25" dirty="0">
                <a:solidFill>
                  <a:srgbClr val="231F20"/>
                </a:solidFill>
                <a:latin typeface="Arial"/>
                <a:cs typeface="Arial"/>
              </a:rPr>
              <a:t> </a:t>
            </a:r>
            <a:r>
              <a:rPr sz="800" i="1" spc="-70" dirty="0">
                <a:solidFill>
                  <a:srgbClr val="231F20"/>
                </a:solidFill>
                <a:latin typeface="Arial"/>
                <a:cs typeface="Arial"/>
              </a:rPr>
              <a:t>sarcomas.</a:t>
            </a:r>
            <a:r>
              <a:rPr sz="800" i="1" spc="-20" dirty="0">
                <a:solidFill>
                  <a:srgbClr val="231F20"/>
                </a:solidFill>
                <a:latin typeface="Arial"/>
                <a:cs typeface="Arial"/>
              </a:rPr>
              <a:t> </a:t>
            </a:r>
            <a:r>
              <a:rPr sz="800" spc="-55" dirty="0">
                <a:solidFill>
                  <a:srgbClr val="231F20"/>
                </a:solidFill>
                <a:latin typeface="Arial MT"/>
                <a:cs typeface="Arial MT"/>
              </a:rPr>
              <a:t>Standard</a:t>
            </a:r>
            <a:r>
              <a:rPr sz="800" spc="-20" dirty="0">
                <a:solidFill>
                  <a:srgbClr val="231F20"/>
                </a:solidFill>
                <a:latin typeface="Arial MT"/>
                <a:cs typeface="Arial MT"/>
              </a:rPr>
              <a:t> </a:t>
            </a:r>
            <a:r>
              <a:rPr sz="800" spc="-40" dirty="0">
                <a:solidFill>
                  <a:srgbClr val="231F20"/>
                </a:solidFill>
                <a:latin typeface="Arial MT"/>
                <a:cs typeface="Arial MT"/>
              </a:rPr>
              <a:t>local</a:t>
            </a:r>
            <a:r>
              <a:rPr sz="800" spc="-20" dirty="0">
                <a:solidFill>
                  <a:srgbClr val="231F20"/>
                </a:solidFill>
                <a:latin typeface="Arial MT"/>
                <a:cs typeface="Arial MT"/>
              </a:rPr>
              <a:t> </a:t>
            </a:r>
            <a:r>
              <a:rPr sz="800" spc="-25" dirty="0">
                <a:solidFill>
                  <a:srgbClr val="231F20"/>
                </a:solidFill>
                <a:latin typeface="Arial MT"/>
                <a:cs typeface="Arial MT"/>
              </a:rPr>
              <a:t>treatment</a:t>
            </a:r>
            <a:r>
              <a:rPr sz="800" spc="-20" dirty="0">
                <a:solidFill>
                  <a:srgbClr val="231F20"/>
                </a:solidFill>
                <a:latin typeface="Arial MT"/>
                <a:cs typeface="Arial MT"/>
              </a:rPr>
              <a:t> of</a:t>
            </a:r>
            <a:r>
              <a:rPr sz="800" spc="-15" dirty="0">
                <a:solidFill>
                  <a:srgbClr val="231F20"/>
                </a:solidFill>
                <a:latin typeface="Arial MT"/>
                <a:cs typeface="Arial MT"/>
              </a:rPr>
              <a:t> </a:t>
            </a:r>
            <a:r>
              <a:rPr sz="800" spc="-30" dirty="0">
                <a:solidFill>
                  <a:srgbClr val="231F20"/>
                </a:solidFill>
                <a:latin typeface="Arial MT"/>
                <a:cs typeface="Arial MT"/>
              </a:rPr>
              <a:t>uterine</a:t>
            </a:r>
            <a:r>
              <a:rPr sz="800" spc="-20" dirty="0">
                <a:solidFill>
                  <a:srgbClr val="231F20"/>
                </a:solidFill>
                <a:latin typeface="Arial MT"/>
                <a:cs typeface="Arial MT"/>
              </a:rPr>
              <a:t> </a:t>
            </a:r>
            <a:r>
              <a:rPr sz="800" spc="-105" dirty="0">
                <a:solidFill>
                  <a:srgbClr val="231F20"/>
                </a:solidFill>
                <a:latin typeface="Arial MT"/>
                <a:cs typeface="Arial MT"/>
              </a:rPr>
              <a:t>LMSs,</a:t>
            </a:r>
            <a:r>
              <a:rPr sz="800" spc="-25" dirty="0">
                <a:solidFill>
                  <a:srgbClr val="231F20"/>
                </a:solidFill>
                <a:latin typeface="Arial MT"/>
                <a:cs typeface="Arial MT"/>
              </a:rPr>
              <a:t> </a:t>
            </a:r>
            <a:r>
              <a:rPr sz="800" spc="-155" dirty="0">
                <a:solidFill>
                  <a:srgbClr val="231F20"/>
                </a:solidFill>
                <a:latin typeface="Arial MT"/>
                <a:cs typeface="Arial MT"/>
              </a:rPr>
              <a:t>ESSs </a:t>
            </a:r>
            <a:r>
              <a:rPr sz="800" spc="-150" dirty="0">
                <a:solidFill>
                  <a:srgbClr val="231F20"/>
                </a:solidFill>
                <a:latin typeface="Arial MT"/>
                <a:cs typeface="Arial MT"/>
              </a:rPr>
              <a:t> </a:t>
            </a:r>
            <a:r>
              <a:rPr sz="800" spc="-40" dirty="0">
                <a:solidFill>
                  <a:srgbClr val="231F20"/>
                </a:solidFill>
                <a:latin typeface="Arial MT"/>
                <a:cs typeface="Arial MT"/>
              </a:rPr>
              <a:t>and</a:t>
            </a:r>
            <a:r>
              <a:rPr sz="800" spc="-15" dirty="0">
                <a:solidFill>
                  <a:srgbClr val="231F20"/>
                </a:solidFill>
                <a:latin typeface="Arial MT"/>
                <a:cs typeface="Arial MT"/>
              </a:rPr>
              <a:t> </a:t>
            </a:r>
            <a:r>
              <a:rPr sz="800" spc="-135" dirty="0">
                <a:solidFill>
                  <a:srgbClr val="231F20"/>
                </a:solidFill>
                <a:latin typeface="Arial MT"/>
                <a:cs typeface="Arial MT"/>
              </a:rPr>
              <a:t>UESs</a:t>
            </a:r>
            <a:r>
              <a:rPr sz="800" spc="-105" dirty="0">
                <a:solidFill>
                  <a:srgbClr val="231F20"/>
                </a:solidFill>
                <a:latin typeface="Arial MT"/>
                <a:cs typeface="Arial MT"/>
              </a:rPr>
              <a:t> </a:t>
            </a:r>
            <a:r>
              <a:rPr sz="800" spc="-35" dirty="0">
                <a:solidFill>
                  <a:srgbClr val="231F20"/>
                </a:solidFill>
                <a:latin typeface="Arial MT"/>
                <a:cs typeface="Arial MT"/>
              </a:rPr>
              <a:t>(when</a:t>
            </a:r>
            <a:r>
              <a:rPr sz="800" spc="-25" dirty="0">
                <a:solidFill>
                  <a:srgbClr val="231F20"/>
                </a:solidFill>
                <a:latin typeface="Arial MT"/>
                <a:cs typeface="Arial MT"/>
              </a:rPr>
              <a:t> </a:t>
            </a:r>
            <a:r>
              <a:rPr sz="800" spc="-45" dirty="0">
                <a:solidFill>
                  <a:srgbClr val="231F20"/>
                </a:solidFill>
                <a:latin typeface="Arial MT"/>
                <a:cs typeface="Arial MT"/>
              </a:rPr>
              <a:t>localised)</a:t>
            </a:r>
            <a:r>
              <a:rPr sz="800" spc="-20"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i="1" spc="-75" dirty="0">
                <a:solidFill>
                  <a:srgbClr val="231F20"/>
                </a:solidFill>
                <a:latin typeface="Arial"/>
                <a:cs typeface="Arial"/>
              </a:rPr>
              <a:t>en</a:t>
            </a:r>
            <a:r>
              <a:rPr sz="800" i="1" spc="-20" dirty="0">
                <a:solidFill>
                  <a:srgbClr val="231F20"/>
                </a:solidFill>
                <a:latin typeface="Arial"/>
                <a:cs typeface="Arial"/>
              </a:rPr>
              <a:t> </a:t>
            </a:r>
            <a:r>
              <a:rPr sz="800" i="1" spc="-50" dirty="0">
                <a:solidFill>
                  <a:srgbClr val="231F20"/>
                </a:solidFill>
                <a:latin typeface="Arial"/>
                <a:cs typeface="Arial"/>
              </a:rPr>
              <a:t>bloc</a:t>
            </a:r>
            <a:r>
              <a:rPr sz="800" i="1" spc="-15" dirty="0">
                <a:solidFill>
                  <a:srgbClr val="231F20"/>
                </a:solidFill>
                <a:latin typeface="Arial"/>
                <a:cs typeface="Arial"/>
              </a:rPr>
              <a:t> </a:t>
            </a:r>
            <a:r>
              <a:rPr sz="800" spc="-20" dirty="0">
                <a:solidFill>
                  <a:srgbClr val="231F20"/>
                </a:solidFill>
                <a:latin typeface="Arial MT"/>
                <a:cs typeface="Arial MT"/>
              </a:rPr>
              <a:t>total</a:t>
            </a:r>
            <a:r>
              <a:rPr sz="800" spc="-15" dirty="0">
                <a:solidFill>
                  <a:srgbClr val="231F20"/>
                </a:solidFill>
                <a:latin typeface="Arial MT"/>
                <a:cs typeface="Arial MT"/>
              </a:rPr>
              <a:t> </a:t>
            </a:r>
            <a:r>
              <a:rPr sz="800" spc="-45" dirty="0">
                <a:solidFill>
                  <a:srgbClr val="231F20"/>
                </a:solidFill>
                <a:latin typeface="Arial MT"/>
                <a:cs typeface="Arial MT"/>
              </a:rPr>
              <a:t>hysterectomy.</a:t>
            </a:r>
            <a:r>
              <a:rPr sz="800" spc="-15" dirty="0">
                <a:solidFill>
                  <a:srgbClr val="231F20"/>
                </a:solidFill>
                <a:latin typeface="Arial MT"/>
                <a:cs typeface="Arial MT"/>
              </a:rPr>
              <a:t> </a:t>
            </a:r>
            <a:r>
              <a:rPr sz="800" spc="-35" dirty="0">
                <a:solidFill>
                  <a:srgbClr val="231F20"/>
                </a:solidFill>
                <a:latin typeface="Arial MT"/>
                <a:cs typeface="Arial MT"/>
              </a:rPr>
              <a:t>Adjuvant</a:t>
            </a:r>
            <a:r>
              <a:rPr sz="800" spc="-15" dirty="0">
                <a:solidFill>
                  <a:srgbClr val="231F20"/>
                </a:solidFill>
                <a:latin typeface="Arial MT"/>
                <a:cs typeface="Arial MT"/>
              </a:rPr>
              <a:t> </a:t>
            </a:r>
            <a:r>
              <a:rPr sz="800" spc="-150" dirty="0">
                <a:solidFill>
                  <a:srgbClr val="231F20"/>
                </a:solidFill>
                <a:latin typeface="Arial MT"/>
                <a:cs typeface="Arial MT"/>
              </a:rPr>
              <a:t>RT</a:t>
            </a:r>
            <a:r>
              <a:rPr sz="800" spc="-85"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10" dirty="0">
                <a:solidFill>
                  <a:srgbClr val="231F20"/>
                </a:solidFill>
                <a:latin typeface="Arial MT"/>
                <a:cs typeface="Arial MT"/>
              </a:rPr>
              <a:t>not </a:t>
            </a:r>
            <a:r>
              <a:rPr sz="800" spc="-210" dirty="0">
                <a:solidFill>
                  <a:srgbClr val="231F20"/>
                </a:solidFill>
                <a:latin typeface="Arial MT"/>
                <a:cs typeface="Arial MT"/>
              </a:rPr>
              <a:t> </a:t>
            </a:r>
            <a:r>
              <a:rPr sz="800" spc="-35" dirty="0">
                <a:solidFill>
                  <a:srgbClr val="231F20"/>
                </a:solidFill>
                <a:latin typeface="Arial MT"/>
                <a:cs typeface="Arial MT"/>
              </a:rPr>
              <a:t>recommended</a:t>
            </a:r>
            <a:r>
              <a:rPr sz="800" spc="-30" dirty="0">
                <a:solidFill>
                  <a:srgbClr val="231F20"/>
                </a:solidFill>
                <a:latin typeface="Arial MT"/>
                <a:cs typeface="Arial MT"/>
              </a:rPr>
              <a:t> </a:t>
            </a:r>
            <a:r>
              <a:rPr sz="800" spc="-55" dirty="0">
                <a:solidFill>
                  <a:srgbClr val="231F20"/>
                </a:solidFill>
                <a:latin typeface="Arial MT"/>
                <a:cs typeface="Arial MT"/>
              </a:rPr>
              <a:t>[I,</a:t>
            </a:r>
            <a:r>
              <a:rPr sz="800" spc="-30" dirty="0">
                <a:solidFill>
                  <a:srgbClr val="231F20"/>
                </a:solidFill>
                <a:latin typeface="Arial MT"/>
                <a:cs typeface="Arial MT"/>
              </a:rPr>
              <a:t> </a:t>
            </a:r>
            <a:r>
              <a:rPr sz="800" spc="-40" dirty="0">
                <a:solidFill>
                  <a:srgbClr val="231F20"/>
                </a:solidFill>
                <a:latin typeface="Arial MT"/>
                <a:cs typeface="Arial MT"/>
              </a:rPr>
              <a:t>D]</a:t>
            </a:r>
            <a:endParaRPr sz="800">
              <a:latin typeface="Arial MT"/>
              <a:cs typeface="Arial MT"/>
            </a:endParaRPr>
          </a:p>
          <a:p>
            <a:pPr marL="232410" marR="66040" indent="-80645">
              <a:lnSpc>
                <a:spcPct val="114599"/>
              </a:lnSpc>
              <a:buSzPct val="87500"/>
              <a:buFont typeface="Times New Roman"/>
              <a:buChar char="•"/>
              <a:tabLst>
                <a:tab pos="245110" algn="l"/>
              </a:tabLst>
            </a:pPr>
            <a:r>
              <a:rPr sz="800" i="1" spc="-65" dirty="0">
                <a:solidFill>
                  <a:srgbClr val="231F20"/>
                </a:solidFill>
                <a:latin typeface="Arial"/>
                <a:cs typeface="Arial"/>
              </a:rPr>
              <a:t>Desmoid-type</a:t>
            </a:r>
            <a:r>
              <a:rPr sz="800" i="1" spc="-60" dirty="0">
                <a:solidFill>
                  <a:srgbClr val="231F20"/>
                </a:solidFill>
                <a:latin typeface="Arial"/>
                <a:cs typeface="Arial"/>
              </a:rPr>
              <a:t> </a:t>
            </a:r>
            <a:r>
              <a:rPr sz="800" i="1" spc="-55" dirty="0">
                <a:solidFill>
                  <a:srgbClr val="231F20"/>
                </a:solidFill>
                <a:latin typeface="Arial"/>
                <a:cs typeface="Arial"/>
              </a:rPr>
              <a:t>ﬁbromatosis</a:t>
            </a:r>
            <a:r>
              <a:rPr sz="800" spc="-55" dirty="0">
                <a:solidFill>
                  <a:srgbClr val="231F20"/>
                </a:solidFill>
                <a:latin typeface="Arial MT"/>
                <a:cs typeface="Arial MT"/>
              </a:rPr>
              <a:t>. </a:t>
            </a:r>
            <a:r>
              <a:rPr sz="800" spc="-60" dirty="0">
                <a:solidFill>
                  <a:srgbClr val="231F20"/>
                </a:solidFill>
                <a:latin typeface="Arial MT"/>
                <a:cs typeface="Arial MT"/>
              </a:rPr>
              <a:t>For </a:t>
            </a:r>
            <a:r>
              <a:rPr sz="800" spc="-45" dirty="0">
                <a:solidFill>
                  <a:srgbClr val="231F20"/>
                </a:solidFill>
                <a:latin typeface="Arial MT"/>
                <a:cs typeface="Arial MT"/>
              </a:rPr>
              <a:t>progressing </a:t>
            </a:r>
            <a:r>
              <a:rPr sz="800" spc="-85" dirty="0">
                <a:solidFill>
                  <a:srgbClr val="231F20"/>
                </a:solidFill>
                <a:latin typeface="Arial MT"/>
                <a:cs typeface="Arial MT"/>
              </a:rPr>
              <a:t>cases,</a:t>
            </a:r>
            <a:r>
              <a:rPr sz="800" spc="-80" dirty="0">
                <a:solidFill>
                  <a:srgbClr val="231F20"/>
                </a:solidFill>
                <a:latin typeface="Arial MT"/>
                <a:cs typeface="Arial MT"/>
              </a:rPr>
              <a:t> </a:t>
            </a:r>
            <a:r>
              <a:rPr sz="800" spc="-25" dirty="0">
                <a:solidFill>
                  <a:srgbClr val="231F20"/>
                </a:solidFill>
                <a:latin typeface="Arial MT"/>
                <a:cs typeface="Arial MT"/>
              </a:rPr>
              <a:t>the </a:t>
            </a:r>
            <a:r>
              <a:rPr sz="800" spc="-20" dirty="0">
                <a:solidFill>
                  <a:srgbClr val="231F20"/>
                </a:solidFill>
                <a:latin typeface="Arial MT"/>
                <a:cs typeface="Arial MT"/>
              </a:rPr>
              <a:t>optimal </a:t>
            </a:r>
            <a:r>
              <a:rPr sz="800" spc="-40" dirty="0">
                <a:solidFill>
                  <a:srgbClr val="231F20"/>
                </a:solidFill>
                <a:latin typeface="Arial MT"/>
                <a:cs typeface="Arial MT"/>
              </a:rPr>
              <a:t>strategy </a:t>
            </a:r>
            <a:r>
              <a:rPr sz="800" spc="-55" dirty="0">
                <a:solidFill>
                  <a:srgbClr val="231F20"/>
                </a:solidFill>
                <a:latin typeface="Arial MT"/>
                <a:cs typeface="Arial MT"/>
              </a:rPr>
              <a:t>needs </a:t>
            </a:r>
            <a:r>
              <a:rPr sz="800" spc="-5" dirty="0">
                <a:solidFill>
                  <a:srgbClr val="231F20"/>
                </a:solidFill>
                <a:latin typeface="Arial MT"/>
                <a:cs typeface="Arial MT"/>
              </a:rPr>
              <a:t>to </a:t>
            </a:r>
            <a:r>
              <a:rPr sz="800" spc="-40" dirty="0">
                <a:solidFill>
                  <a:srgbClr val="231F20"/>
                </a:solidFill>
                <a:latin typeface="Arial MT"/>
                <a:cs typeface="Arial MT"/>
              </a:rPr>
              <a:t>be </a:t>
            </a:r>
            <a:r>
              <a:rPr sz="800" spc="-35" dirty="0">
                <a:solidFill>
                  <a:srgbClr val="231F20"/>
                </a:solidFill>
                <a:latin typeface="Arial MT"/>
                <a:cs typeface="Arial MT"/>
              </a:rPr>
              <a:t>individualised </a:t>
            </a:r>
            <a:r>
              <a:rPr sz="800" spc="-25" dirty="0">
                <a:solidFill>
                  <a:srgbClr val="231F20"/>
                </a:solidFill>
                <a:latin typeface="Arial MT"/>
                <a:cs typeface="Arial MT"/>
              </a:rPr>
              <a:t>on </a:t>
            </a:r>
            <a:r>
              <a:rPr sz="800" spc="-90" dirty="0">
                <a:solidFill>
                  <a:srgbClr val="231F20"/>
                </a:solidFill>
                <a:latin typeface="Arial MT"/>
                <a:cs typeface="Arial MT"/>
              </a:rPr>
              <a:t>a</a:t>
            </a:r>
            <a:r>
              <a:rPr sz="800" spc="-85" dirty="0">
                <a:solidFill>
                  <a:srgbClr val="231F20"/>
                </a:solidFill>
                <a:latin typeface="Arial MT"/>
                <a:cs typeface="Arial MT"/>
              </a:rPr>
              <a:t> </a:t>
            </a:r>
            <a:r>
              <a:rPr sz="800" spc="-30" dirty="0">
                <a:solidFill>
                  <a:srgbClr val="231F20"/>
                </a:solidFill>
                <a:latin typeface="Arial MT"/>
                <a:cs typeface="Arial MT"/>
              </a:rPr>
              <a:t>multidisciplinary </a:t>
            </a:r>
            <a:r>
              <a:rPr sz="800" spc="-70" dirty="0">
                <a:solidFill>
                  <a:srgbClr val="231F20"/>
                </a:solidFill>
                <a:latin typeface="Arial MT"/>
                <a:cs typeface="Arial MT"/>
              </a:rPr>
              <a:t>basis</a:t>
            </a:r>
            <a:r>
              <a:rPr sz="800" spc="80" dirty="0">
                <a:solidFill>
                  <a:srgbClr val="231F20"/>
                </a:solidFill>
                <a:latin typeface="Arial MT"/>
                <a:cs typeface="Arial MT"/>
              </a:rPr>
              <a:t> </a:t>
            </a:r>
            <a:r>
              <a:rPr sz="800" spc="-40" dirty="0">
                <a:solidFill>
                  <a:srgbClr val="231F20"/>
                </a:solidFill>
                <a:latin typeface="Arial MT"/>
                <a:cs typeface="Arial MT"/>
              </a:rPr>
              <a:t>and </a:t>
            </a:r>
            <a:r>
              <a:rPr sz="800" spc="-55" dirty="0">
                <a:solidFill>
                  <a:srgbClr val="231F20"/>
                </a:solidFill>
                <a:latin typeface="Arial MT"/>
                <a:cs typeface="Arial MT"/>
              </a:rPr>
              <a:t>may </a:t>
            </a:r>
            <a:r>
              <a:rPr sz="800" spc="-45" dirty="0">
                <a:solidFill>
                  <a:srgbClr val="231F20"/>
                </a:solidFill>
                <a:latin typeface="Arial MT"/>
                <a:cs typeface="Arial MT"/>
              </a:rPr>
              <a:t>consist </a:t>
            </a:r>
            <a:r>
              <a:rPr sz="800" spc="-20" dirty="0">
                <a:solidFill>
                  <a:srgbClr val="231F20"/>
                </a:solidFill>
                <a:latin typeface="Arial MT"/>
                <a:cs typeface="Arial MT"/>
              </a:rPr>
              <a:t>of </a:t>
            </a:r>
            <a:r>
              <a:rPr sz="800" spc="-30" dirty="0">
                <a:solidFill>
                  <a:srgbClr val="231F20"/>
                </a:solidFill>
                <a:latin typeface="Arial MT"/>
                <a:cs typeface="Arial MT"/>
              </a:rPr>
              <a:t>watch- </a:t>
            </a:r>
            <a:r>
              <a:rPr sz="800" spc="-25" dirty="0">
                <a:solidFill>
                  <a:srgbClr val="231F20"/>
                </a:solidFill>
                <a:latin typeface="Arial MT"/>
                <a:cs typeface="Arial MT"/>
              </a:rPr>
              <a:t> </a:t>
            </a:r>
            <a:r>
              <a:rPr sz="800" spc="-20" dirty="0">
                <a:solidFill>
                  <a:srgbClr val="231F20"/>
                </a:solidFill>
                <a:latin typeface="Arial MT"/>
                <a:cs typeface="Arial MT"/>
              </a:rPr>
              <a:t>ful </a:t>
            </a:r>
            <a:r>
              <a:rPr sz="800" spc="-30" dirty="0">
                <a:solidFill>
                  <a:srgbClr val="231F20"/>
                </a:solidFill>
                <a:latin typeface="Arial MT"/>
                <a:cs typeface="Arial MT"/>
              </a:rPr>
              <a:t>waiting,</a:t>
            </a:r>
            <a:r>
              <a:rPr sz="800" spc="-20" dirty="0">
                <a:solidFill>
                  <a:srgbClr val="231F20"/>
                </a:solidFill>
                <a:latin typeface="Arial MT"/>
                <a:cs typeface="Arial MT"/>
              </a:rPr>
              <a:t> </a:t>
            </a:r>
            <a:r>
              <a:rPr sz="800" spc="-50" dirty="0">
                <a:solidFill>
                  <a:srgbClr val="231F20"/>
                </a:solidFill>
                <a:latin typeface="Arial MT"/>
                <a:cs typeface="Arial MT"/>
              </a:rPr>
              <a:t>surgery</a:t>
            </a:r>
            <a:r>
              <a:rPr sz="800" spc="-20" dirty="0">
                <a:solidFill>
                  <a:srgbClr val="231F20"/>
                </a:solidFill>
                <a:latin typeface="Arial MT"/>
                <a:cs typeface="Arial MT"/>
              </a:rPr>
              <a:t> </a:t>
            </a:r>
            <a:r>
              <a:rPr sz="800" spc="-75" dirty="0">
                <a:solidFill>
                  <a:srgbClr val="231F20"/>
                </a:solidFill>
                <a:latin typeface="Arial MT"/>
                <a:cs typeface="Arial MT"/>
              </a:rPr>
              <a:t>[IV,</a:t>
            </a:r>
            <a:r>
              <a:rPr sz="800" spc="-15" dirty="0">
                <a:solidFill>
                  <a:srgbClr val="231F20"/>
                </a:solidFill>
                <a:latin typeface="Arial MT"/>
                <a:cs typeface="Arial MT"/>
              </a:rPr>
              <a:t> </a:t>
            </a:r>
            <a:r>
              <a:rPr sz="800" spc="-80" dirty="0">
                <a:solidFill>
                  <a:srgbClr val="231F20"/>
                </a:solidFill>
                <a:latin typeface="Arial MT"/>
                <a:cs typeface="Arial MT"/>
              </a:rPr>
              <a:t>C],</a:t>
            </a:r>
            <a:r>
              <a:rPr sz="800" spc="-20" dirty="0">
                <a:solidFill>
                  <a:srgbClr val="231F20"/>
                </a:solidFill>
                <a:latin typeface="Arial MT"/>
                <a:cs typeface="Arial MT"/>
              </a:rPr>
              <a:t> </a:t>
            </a:r>
            <a:r>
              <a:rPr sz="800" spc="-40" dirty="0">
                <a:solidFill>
                  <a:srgbClr val="231F20"/>
                </a:solidFill>
                <a:latin typeface="Arial MT"/>
                <a:cs typeface="Arial MT"/>
              </a:rPr>
              <a:t>isolated</a:t>
            </a:r>
            <a:r>
              <a:rPr sz="800" spc="-20" dirty="0">
                <a:solidFill>
                  <a:srgbClr val="231F20"/>
                </a:solidFill>
                <a:latin typeface="Arial MT"/>
                <a:cs typeface="Arial MT"/>
              </a:rPr>
              <a:t> </a:t>
            </a:r>
            <a:r>
              <a:rPr sz="800" spc="-15" dirty="0">
                <a:solidFill>
                  <a:srgbClr val="231F20"/>
                </a:solidFill>
                <a:latin typeface="Arial MT"/>
                <a:cs typeface="Arial MT"/>
              </a:rPr>
              <a:t>limb</a:t>
            </a:r>
            <a:r>
              <a:rPr sz="800" spc="-20" dirty="0">
                <a:solidFill>
                  <a:srgbClr val="231F20"/>
                </a:solidFill>
                <a:latin typeface="Arial MT"/>
                <a:cs typeface="Arial MT"/>
              </a:rPr>
              <a:t> </a:t>
            </a:r>
            <a:r>
              <a:rPr sz="800" spc="-35" dirty="0">
                <a:solidFill>
                  <a:srgbClr val="231F20"/>
                </a:solidFill>
                <a:latin typeface="Arial MT"/>
                <a:cs typeface="Arial MT"/>
              </a:rPr>
              <a:t>perfusion</a:t>
            </a:r>
            <a:r>
              <a:rPr sz="800" spc="-20" dirty="0">
                <a:solidFill>
                  <a:srgbClr val="231F20"/>
                </a:solidFill>
                <a:latin typeface="Arial MT"/>
                <a:cs typeface="Arial MT"/>
              </a:rPr>
              <a:t> </a:t>
            </a:r>
            <a:r>
              <a:rPr sz="800" spc="-30" dirty="0">
                <a:solidFill>
                  <a:srgbClr val="231F20"/>
                </a:solidFill>
                <a:latin typeface="Arial MT"/>
                <a:cs typeface="Arial MT"/>
              </a:rPr>
              <a:t>(if</a:t>
            </a:r>
            <a:r>
              <a:rPr sz="800" spc="-20" dirty="0">
                <a:solidFill>
                  <a:srgbClr val="231F20"/>
                </a:solidFill>
                <a:latin typeface="Arial MT"/>
                <a:cs typeface="Arial MT"/>
              </a:rPr>
              <a:t> </a:t>
            </a:r>
            <a:r>
              <a:rPr sz="800" spc="-25" dirty="0">
                <a:solidFill>
                  <a:srgbClr val="231F20"/>
                </a:solidFill>
                <a:latin typeface="Arial MT"/>
                <a:cs typeface="Arial MT"/>
              </a:rPr>
              <a:t>the</a:t>
            </a:r>
            <a:r>
              <a:rPr sz="800" spc="-15" dirty="0">
                <a:solidFill>
                  <a:srgbClr val="231F20"/>
                </a:solidFill>
                <a:latin typeface="Arial MT"/>
                <a:cs typeface="Arial MT"/>
              </a:rPr>
              <a:t> </a:t>
            </a:r>
            <a:r>
              <a:rPr sz="800" spc="-40" dirty="0">
                <a:solidFill>
                  <a:srgbClr val="231F20"/>
                </a:solidFill>
                <a:latin typeface="Arial MT"/>
                <a:cs typeface="Arial MT"/>
              </a:rPr>
              <a:t>lesion</a:t>
            </a:r>
            <a:r>
              <a:rPr sz="800" spc="-20"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30" dirty="0">
                <a:solidFill>
                  <a:srgbClr val="231F20"/>
                </a:solidFill>
                <a:latin typeface="Arial MT"/>
                <a:cs typeface="Arial MT"/>
              </a:rPr>
              <a:t>conﬁned</a:t>
            </a:r>
            <a:r>
              <a:rPr sz="800" spc="-20" dirty="0">
                <a:solidFill>
                  <a:srgbClr val="231F20"/>
                </a:solidFill>
                <a:latin typeface="Arial MT"/>
                <a:cs typeface="Arial MT"/>
              </a:rPr>
              <a:t> </a:t>
            </a:r>
            <a:r>
              <a:rPr sz="800" spc="-5" dirty="0">
                <a:solidFill>
                  <a:srgbClr val="231F20"/>
                </a:solidFill>
                <a:latin typeface="Arial MT"/>
                <a:cs typeface="Arial MT"/>
              </a:rPr>
              <a:t>to</a:t>
            </a:r>
            <a:r>
              <a:rPr sz="800" spc="-20" dirty="0">
                <a:solidFill>
                  <a:srgbClr val="231F20"/>
                </a:solidFill>
                <a:latin typeface="Arial MT"/>
                <a:cs typeface="Arial MT"/>
              </a:rPr>
              <a:t> </a:t>
            </a:r>
            <a:r>
              <a:rPr sz="800" spc="-55" dirty="0">
                <a:solidFill>
                  <a:srgbClr val="231F20"/>
                </a:solidFill>
                <a:latin typeface="Arial MT"/>
                <a:cs typeface="Arial MT"/>
              </a:rPr>
              <a:t>an</a:t>
            </a:r>
            <a:r>
              <a:rPr sz="800" spc="-15" dirty="0">
                <a:solidFill>
                  <a:srgbClr val="231F20"/>
                </a:solidFill>
                <a:latin typeface="Arial MT"/>
                <a:cs typeface="Arial MT"/>
              </a:rPr>
              <a:t> </a:t>
            </a:r>
            <a:r>
              <a:rPr sz="800" spc="-35" dirty="0">
                <a:solidFill>
                  <a:srgbClr val="231F20"/>
                </a:solidFill>
                <a:latin typeface="Arial MT"/>
                <a:cs typeface="Arial MT"/>
              </a:rPr>
              <a:t>extremity)</a:t>
            </a:r>
            <a:r>
              <a:rPr sz="800" spc="-20" dirty="0">
                <a:solidFill>
                  <a:srgbClr val="231F20"/>
                </a:solidFill>
                <a:latin typeface="Arial MT"/>
                <a:cs typeface="Arial MT"/>
              </a:rPr>
              <a:t> </a:t>
            </a:r>
            <a:r>
              <a:rPr sz="800" spc="-75" dirty="0">
                <a:solidFill>
                  <a:srgbClr val="231F20"/>
                </a:solidFill>
                <a:latin typeface="Arial MT"/>
                <a:cs typeface="Arial MT"/>
              </a:rPr>
              <a:t>[IV,</a:t>
            </a:r>
            <a:r>
              <a:rPr sz="800" spc="-15" dirty="0">
                <a:solidFill>
                  <a:srgbClr val="231F20"/>
                </a:solidFill>
                <a:latin typeface="Arial MT"/>
                <a:cs typeface="Arial MT"/>
              </a:rPr>
              <a:t> </a:t>
            </a:r>
            <a:r>
              <a:rPr sz="800" spc="-75" dirty="0">
                <a:solidFill>
                  <a:srgbClr val="231F20"/>
                </a:solidFill>
                <a:latin typeface="Arial MT"/>
                <a:cs typeface="Arial MT"/>
              </a:rPr>
              <a:t>C]</a:t>
            </a:r>
            <a:r>
              <a:rPr sz="800" spc="-15" dirty="0">
                <a:solidFill>
                  <a:srgbClr val="231F20"/>
                </a:solidFill>
                <a:latin typeface="Arial MT"/>
                <a:cs typeface="Arial MT"/>
              </a:rPr>
              <a:t> </a:t>
            </a:r>
            <a:r>
              <a:rPr sz="800" spc="-30" dirty="0">
                <a:solidFill>
                  <a:srgbClr val="231F20"/>
                </a:solidFill>
                <a:latin typeface="Arial MT"/>
                <a:cs typeface="Arial MT"/>
              </a:rPr>
              <a:t>or</a:t>
            </a:r>
            <a:r>
              <a:rPr sz="800" spc="-20" dirty="0">
                <a:solidFill>
                  <a:srgbClr val="231F20"/>
                </a:solidFill>
                <a:latin typeface="Arial MT"/>
                <a:cs typeface="Arial MT"/>
              </a:rPr>
              <a:t> </a:t>
            </a:r>
            <a:r>
              <a:rPr sz="800" spc="-50" dirty="0">
                <a:solidFill>
                  <a:srgbClr val="231F20"/>
                </a:solidFill>
                <a:latin typeface="Arial MT"/>
                <a:cs typeface="Arial MT"/>
              </a:rPr>
              <a:t>systemic</a:t>
            </a:r>
            <a:r>
              <a:rPr sz="800" spc="-15" dirty="0">
                <a:solidFill>
                  <a:srgbClr val="231F20"/>
                </a:solidFill>
                <a:latin typeface="Arial MT"/>
                <a:cs typeface="Arial MT"/>
              </a:rPr>
              <a:t> </a:t>
            </a:r>
            <a:r>
              <a:rPr sz="800" spc="-50" dirty="0">
                <a:solidFill>
                  <a:srgbClr val="231F20"/>
                </a:solidFill>
                <a:latin typeface="Arial MT"/>
                <a:cs typeface="Arial MT"/>
              </a:rPr>
              <a:t>therapies,</a:t>
            </a:r>
            <a:r>
              <a:rPr sz="800" spc="-15" dirty="0">
                <a:solidFill>
                  <a:srgbClr val="231F20"/>
                </a:solidFill>
                <a:latin typeface="Arial MT"/>
                <a:cs typeface="Arial MT"/>
              </a:rPr>
              <a:t> </a:t>
            </a:r>
            <a:r>
              <a:rPr sz="800" spc="-45" dirty="0">
                <a:solidFill>
                  <a:srgbClr val="231F20"/>
                </a:solidFill>
                <a:latin typeface="Arial MT"/>
                <a:cs typeface="Arial MT"/>
              </a:rPr>
              <a:t>percutaneous</a:t>
            </a:r>
            <a:r>
              <a:rPr sz="800" spc="-15" dirty="0">
                <a:solidFill>
                  <a:srgbClr val="231F20"/>
                </a:solidFill>
                <a:latin typeface="Arial MT"/>
                <a:cs typeface="Arial MT"/>
              </a:rPr>
              <a:t> </a:t>
            </a:r>
            <a:r>
              <a:rPr sz="800" spc="-35" dirty="0">
                <a:solidFill>
                  <a:srgbClr val="231F20"/>
                </a:solidFill>
                <a:latin typeface="Arial MT"/>
                <a:cs typeface="Arial MT"/>
              </a:rPr>
              <a:t>cryoablation</a:t>
            </a:r>
            <a:r>
              <a:rPr sz="800" spc="-20" dirty="0">
                <a:solidFill>
                  <a:srgbClr val="231F20"/>
                </a:solidFill>
                <a:latin typeface="Arial MT"/>
                <a:cs typeface="Arial MT"/>
              </a:rPr>
              <a:t> </a:t>
            </a:r>
            <a:r>
              <a:rPr sz="800" spc="-75" dirty="0">
                <a:solidFill>
                  <a:srgbClr val="231F20"/>
                </a:solidFill>
                <a:latin typeface="Arial MT"/>
                <a:cs typeface="Arial MT"/>
              </a:rPr>
              <a:t>[IV,</a:t>
            </a:r>
            <a:r>
              <a:rPr sz="800" spc="-15" dirty="0">
                <a:solidFill>
                  <a:srgbClr val="231F20"/>
                </a:solidFill>
                <a:latin typeface="Arial MT"/>
                <a:cs typeface="Arial MT"/>
              </a:rPr>
              <a:t> </a:t>
            </a:r>
            <a:r>
              <a:rPr sz="800" spc="-75" dirty="0">
                <a:solidFill>
                  <a:srgbClr val="231F20"/>
                </a:solidFill>
                <a:latin typeface="Arial MT"/>
                <a:cs typeface="Arial MT"/>
              </a:rPr>
              <a:t>C]</a:t>
            </a:r>
            <a:endParaRPr sz="800">
              <a:latin typeface="Arial MT"/>
              <a:cs typeface="Arial MT"/>
            </a:endParaRPr>
          </a:p>
          <a:p>
            <a:pPr marL="244475" indent="-92710">
              <a:lnSpc>
                <a:spcPct val="100000"/>
              </a:lnSpc>
              <a:spcBef>
                <a:spcPts val="140"/>
              </a:spcBef>
              <a:buSzPct val="87500"/>
              <a:buFont typeface="Times New Roman"/>
              <a:buChar char="•"/>
              <a:tabLst>
                <a:tab pos="245110" algn="l"/>
              </a:tabLst>
            </a:pPr>
            <a:r>
              <a:rPr sz="800" i="1" spc="-80" dirty="0">
                <a:solidFill>
                  <a:srgbClr val="231F20"/>
                </a:solidFill>
                <a:latin typeface="Arial"/>
                <a:cs typeface="Arial"/>
              </a:rPr>
              <a:t>Breast</a:t>
            </a:r>
            <a:r>
              <a:rPr sz="800" i="1" spc="-30" dirty="0">
                <a:solidFill>
                  <a:srgbClr val="231F20"/>
                </a:solidFill>
                <a:latin typeface="Arial"/>
                <a:cs typeface="Arial"/>
              </a:rPr>
              <a:t> </a:t>
            </a:r>
            <a:r>
              <a:rPr sz="800" i="1" spc="-75" dirty="0">
                <a:solidFill>
                  <a:srgbClr val="231F20"/>
                </a:solidFill>
                <a:latin typeface="Arial"/>
                <a:cs typeface="Arial"/>
              </a:rPr>
              <a:t>sarcomas</a:t>
            </a:r>
            <a:r>
              <a:rPr sz="800" spc="-75" dirty="0">
                <a:solidFill>
                  <a:srgbClr val="231F20"/>
                </a:solidFill>
                <a:latin typeface="Arial MT"/>
                <a:cs typeface="Arial MT"/>
              </a:rPr>
              <a:t>.</a:t>
            </a:r>
            <a:r>
              <a:rPr sz="800" spc="-25" dirty="0">
                <a:solidFill>
                  <a:srgbClr val="231F20"/>
                </a:solidFill>
                <a:latin typeface="Arial MT"/>
                <a:cs typeface="Arial MT"/>
              </a:rPr>
              <a:t> </a:t>
            </a:r>
            <a:r>
              <a:rPr sz="800" spc="-75" dirty="0">
                <a:solidFill>
                  <a:srgbClr val="231F20"/>
                </a:solidFill>
                <a:latin typeface="Arial MT"/>
                <a:cs typeface="Arial MT"/>
              </a:rPr>
              <a:t>These</a:t>
            </a:r>
            <a:r>
              <a:rPr sz="800" spc="-30" dirty="0">
                <a:solidFill>
                  <a:srgbClr val="231F20"/>
                </a:solidFill>
                <a:latin typeface="Arial MT"/>
                <a:cs typeface="Arial MT"/>
              </a:rPr>
              <a:t> </a:t>
            </a:r>
            <a:r>
              <a:rPr sz="800" spc="-35" dirty="0">
                <a:solidFill>
                  <a:srgbClr val="231F20"/>
                </a:solidFill>
                <a:latin typeface="Arial MT"/>
                <a:cs typeface="Arial MT"/>
              </a:rPr>
              <a:t>patients</a:t>
            </a:r>
            <a:r>
              <a:rPr sz="800" spc="-30" dirty="0">
                <a:solidFill>
                  <a:srgbClr val="231F20"/>
                </a:solidFill>
                <a:latin typeface="Arial MT"/>
                <a:cs typeface="Arial MT"/>
              </a:rPr>
              <a:t> </a:t>
            </a:r>
            <a:r>
              <a:rPr sz="800" spc="-35" dirty="0">
                <a:solidFill>
                  <a:srgbClr val="231F20"/>
                </a:solidFill>
                <a:latin typeface="Arial MT"/>
                <a:cs typeface="Arial MT"/>
              </a:rPr>
              <a:t>should</a:t>
            </a:r>
            <a:r>
              <a:rPr sz="800" spc="-30" dirty="0">
                <a:solidFill>
                  <a:srgbClr val="231F20"/>
                </a:solidFill>
                <a:latin typeface="Arial MT"/>
                <a:cs typeface="Arial MT"/>
              </a:rPr>
              <a:t> </a:t>
            </a:r>
            <a:r>
              <a:rPr sz="800" spc="-40" dirty="0">
                <a:solidFill>
                  <a:srgbClr val="231F20"/>
                </a:solidFill>
                <a:latin typeface="Arial MT"/>
                <a:cs typeface="Arial MT"/>
              </a:rPr>
              <a:t>be</a:t>
            </a:r>
            <a:r>
              <a:rPr sz="800" spc="-20" dirty="0">
                <a:solidFill>
                  <a:srgbClr val="231F20"/>
                </a:solidFill>
                <a:latin typeface="Arial MT"/>
                <a:cs typeface="Arial MT"/>
              </a:rPr>
              <a:t> </a:t>
            </a:r>
            <a:r>
              <a:rPr sz="800" spc="-40" dirty="0">
                <a:solidFill>
                  <a:srgbClr val="231F20"/>
                </a:solidFill>
                <a:latin typeface="Arial MT"/>
                <a:cs typeface="Arial MT"/>
              </a:rPr>
              <a:t>referred</a:t>
            </a:r>
            <a:r>
              <a:rPr sz="800" spc="-30" dirty="0">
                <a:solidFill>
                  <a:srgbClr val="231F20"/>
                </a:solidFill>
                <a:latin typeface="Arial MT"/>
                <a:cs typeface="Arial MT"/>
              </a:rPr>
              <a:t> </a:t>
            </a:r>
            <a:r>
              <a:rPr sz="800" spc="-5" dirty="0">
                <a:solidFill>
                  <a:srgbClr val="231F20"/>
                </a:solidFill>
                <a:latin typeface="Arial MT"/>
                <a:cs typeface="Arial MT"/>
              </a:rPr>
              <a:t>to</a:t>
            </a:r>
            <a:r>
              <a:rPr sz="800" spc="-20" dirty="0">
                <a:solidFill>
                  <a:srgbClr val="231F20"/>
                </a:solidFill>
                <a:latin typeface="Arial MT"/>
                <a:cs typeface="Arial MT"/>
              </a:rPr>
              <a:t> </a:t>
            </a:r>
            <a:r>
              <a:rPr sz="800" spc="-60" dirty="0">
                <a:solidFill>
                  <a:srgbClr val="231F20"/>
                </a:solidFill>
                <a:latin typeface="Arial MT"/>
                <a:cs typeface="Arial MT"/>
              </a:rPr>
              <a:t>sarcoma</a:t>
            </a:r>
            <a:r>
              <a:rPr sz="800" spc="-30" dirty="0">
                <a:solidFill>
                  <a:srgbClr val="231F20"/>
                </a:solidFill>
                <a:latin typeface="Arial MT"/>
                <a:cs typeface="Arial MT"/>
              </a:rPr>
              <a:t> units</a:t>
            </a:r>
            <a:endParaRPr sz="800">
              <a:latin typeface="Arial MT"/>
              <a:cs typeface="Arial MT"/>
            </a:endParaRPr>
          </a:p>
          <a:p>
            <a:pPr>
              <a:lnSpc>
                <a:spcPct val="100000"/>
              </a:lnSpc>
            </a:pPr>
            <a:endParaRPr sz="1000">
              <a:latin typeface="Arial MT"/>
              <a:cs typeface="Arial MT"/>
            </a:endParaRPr>
          </a:p>
          <a:p>
            <a:pPr>
              <a:lnSpc>
                <a:spcPct val="100000"/>
              </a:lnSpc>
              <a:spcBef>
                <a:spcPts val="55"/>
              </a:spcBef>
            </a:pPr>
            <a:endParaRPr sz="750">
              <a:latin typeface="Arial MT"/>
              <a:cs typeface="Arial MT"/>
            </a:endParaRPr>
          </a:p>
          <a:p>
            <a:pPr marL="118110" marR="64135" algn="just">
              <a:lnSpc>
                <a:spcPct val="114599"/>
              </a:lnSpc>
            </a:pPr>
            <a:r>
              <a:rPr sz="750" spc="-82" baseline="38888" dirty="0">
                <a:solidFill>
                  <a:srgbClr val="231F20"/>
                </a:solidFill>
                <a:latin typeface="Arial MT"/>
                <a:cs typeface="Arial MT"/>
              </a:rPr>
              <a:t>a</a:t>
            </a:r>
            <a:r>
              <a:rPr sz="800" spc="-55" dirty="0">
                <a:solidFill>
                  <a:srgbClr val="231F20"/>
                </a:solidFill>
                <a:latin typeface="Arial MT"/>
                <a:cs typeface="Arial MT"/>
              </a:rPr>
              <a:t>The</a:t>
            </a:r>
            <a:r>
              <a:rPr sz="800" spc="-15" dirty="0">
                <a:solidFill>
                  <a:srgbClr val="231F20"/>
                </a:solidFill>
                <a:latin typeface="Arial MT"/>
                <a:cs typeface="Arial MT"/>
              </a:rPr>
              <a:t> </a:t>
            </a:r>
            <a:r>
              <a:rPr sz="800" spc="-50" dirty="0">
                <a:solidFill>
                  <a:srgbClr val="231F20"/>
                </a:solidFill>
                <a:latin typeface="Arial MT"/>
                <a:cs typeface="Arial MT"/>
              </a:rPr>
              <a:t>experts</a:t>
            </a:r>
            <a:r>
              <a:rPr sz="800" spc="-15" dirty="0">
                <a:solidFill>
                  <a:srgbClr val="231F20"/>
                </a:solidFill>
                <a:latin typeface="Arial MT"/>
                <a:cs typeface="Arial MT"/>
              </a:rPr>
              <a:t> </a:t>
            </a:r>
            <a:r>
              <a:rPr sz="800" spc="-20" dirty="0">
                <a:solidFill>
                  <a:srgbClr val="231F20"/>
                </a:solidFill>
                <a:latin typeface="Arial MT"/>
                <a:cs typeface="Arial MT"/>
              </a:rPr>
              <a:t>noted that</a:t>
            </a:r>
            <a:r>
              <a:rPr sz="800" spc="-5" dirty="0">
                <a:solidFill>
                  <a:srgbClr val="231F20"/>
                </a:solidFill>
                <a:latin typeface="Arial MT"/>
                <a:cs typeface="Arial MT"/>
              </a:rPr>
              <a:t> </a:t>
            </a:r>
            <a:r>
              <a:rPr sz="800" spc="-25" dirty="0">
                <a:solidFill>
                  <a:srgbClr val="231F20"/>
                </a:solidFill>
                <a:latin typeface="Arial MT"/>
                <a:cs typeface="Arial MT"/>
              </a:rPr>
              <a:t>no</a:t>
            </a:r>
            <a:r>
              <a:rPr sz="800" spc="-10" dirty="0">
                <a:solidFill>
                  <a:srgbClr val="231F20"/>
                </a:solidFill>
                <a:latin typeface="Arial MT"/>
                <a:cs typeface="Arial MT"/>
              </a:rPr>
              <a:t> </a:t>
            </a:r>
            <a:r>
              <a:rPr sz="800" spc="-110" dirty="0">
                <a:solidFill>
                  <a:srgbClr val="231F20"/>
                </a:solidFill>
                <a:latin typeface="Arial MT"/>
                <a:cs typeface="Arial MT"/>
              </a:rPr>
              <a:t>GoR</a:t>
            </a:r>
            <a:r>
              <a:rPr sz="800" spc="-10" dirty="0">
                <a:solidFill>
                  <a:srgbClr val="231F20"/>
                </a:solidFill>
                <a:latin typeface="Arial MT"/>
                <a:cs typeface="Arial MT"/>
              </a:rPr>
              <a:t> </a:t>
            </a:r>
            <a:r>
              <a:rPr sz="800" spc="-45" dirty="0">
                <a:solidFill>
                  <a:srgbClr val="231F20"/>
                </a:solidFill>
                <a:latin typeface="Arial MT"/>
                <a:cs typeface="Arial MT"/>
              </a:rPr>
              <a:t>described</a:t>
            </a:r>
            <a:r>
              <a:rPr sz="800" spc="-20" dirty="0">
                <a:solidFill>
                  <a:srgbClr val="231F20"/>
                </a:solidFill>
                <a:latin typeface="Arial MT"/>
                <a:cs typeface="Arial MT"/>
              </a:rPr>
              <a:t> </a:t>
            </a:r>
            <a:r>
              <a:rPr sz="800" spc="-25" dirty="0">
                <a:solidFill>
                  <a:srgbClr val="231F20"/>
                </a:solidFill>
                <a:latin typeface="Arial MT"/>
                <a:cs typeface="Arial MT"/>
              </a:rPr>
              <a:t>the</a:t>
            </a:r>
            <a:r>
              <a:rPr sz="800" spc="-10" dirty="0">
                <a:solidFill>
                  <a:srgbClr val="231F20"/>
                </a:solidFill>
                <a:latin typeface="Arial MT"/>
                <a:cs typeface="Arial MT"/>
              </a:rPr>
              <a:t> </a:t>
            </a:r>
            <a:r>
              <a:rPr sz="800" spc="-50" dirty="0">
                <a:solidFill>
                  <a:srgbClr val="231F20"/>
                </a:solidFill>
                <a:latin typeface="Arial MT"/>
                <a:cs typeface="Arial MT"/>
              </a:rPr>
              <a:t>accurate</a:t>
            </a:r>
            <a:r>
              <a:rPr sz="800" spc="-15" dirty="0">
                <a:solidFill>
                  <a:srgbClr val="231F20"/>
                </a:solidFill>
                <a:latin typeface="Arial MT"/>
                <a:cs typeface="Arial MT"/>
              </a:rPr>
              <a:t> </a:t>
            </a:r>
            <a:r>
              <a:rPr sz="800" spc="-30" dirty="0">
                <a:solidFill>
                  <a:srgbClr val="231F20"/>
                </a:solidFill>
                <a:latin typeface="Arial MT"/>
                <a:cs typeface="Arial MT"/>
              </a:rPr>
              <a:t>situation</a:t>
            </a:r>
            <a:r>
              <a:rPr sz="800" spc="-15" dirty="0">
                <a:solidFill>
                  <a:srgbClr val="231F20"/>
                </a:solidFill>
                <a:latin typeface="Arial MT"/>
                <a:cs typeface="Arial MT"/>
              </a:rPr>
              <a:t> </a:t>
            </a:r>
            <a:r>
              <a:rPr sz="800" spc="-20" dirty="0">
                <a:solidFill>
                  <a:srgbClr val="231F20"/>
                </a:solidFill>
                <a:latin typeface="Arial MT"/>
                <a:cs typeface="Arial MT"/>
              </a:rPr>
              <a:t>in</a:t>
            </a:r>
            <a:r>
              <a:rPr sz="800" spc="-10" dirty="0">
                <a:solidFill>
                  <a:srgbClr val="231F20"/>
                </a:solidFill>
                <a:latin typeface="Arial MT"/>
                <a:cs typeface="Arial MT"/>
              </a:rPr>
              <a:t> </a:t>
            </a:r>
            <a:r>
              <a:rPr sz="800" spc="-25" dirty="0">
                <a:solidFill>
                  <a:srgbClr val="231F20"/>
                </a:solidFill>
                <a:latin typeface="Arial MT"/>
                <a:cs typeface="Arial MT"/>
              </a:rPr>
              <a:t>term</a:t>
            </a:r>
            <a:r>
              <a:rPr sz="800" spc="-15" dirty="0">
                <a:solidFill>
                  <a:srgbClr val="231F20"/>
                </a:solidFill>
                <a:latin typeface="Arial MT"/>
                <a:cs typeface="Arial MT"/>
              </a:rPr>
              <a:t> </a:t>
            </a:r>
            <a:r>
              <a:rPr sz="800" spc="-20" dirty="0">
                <a:solidFill>
                  <a:srgbClr val="231F20"/>
                </a:solidFill>
                <a:latin typeface="Arial MT"/>
                <a:cs typeface="Arial MT"/>
              </a:rPr>
              <a:t>of</a:t>
            </a:r>
            <a:r>
              <a:rPr sz="800" spc="-10" dirty="0">
                <a:solidFill>
                  <a:srgbClr val="231F20"/>
                </a:solidFill>
                <a:latin typeface="Arial MT"/>
                <a:cs typeface="Arial MT"/>
              </a:rPr>
              <a:t> </a:t>
            </a:r>
            <a:r>
              <a:rPr sz="800" spc="-35" dirty="0">
                <a:solidFill>
                  <a:srgbClr val="231F20"/>
                </a:solidFill>
                <a:latin typeface="Arial MT"/>
                <a:cs typeface="Arial MT"/>
              </a:rPr>
              <a:t>scientiﬁc</a:t>
            </a:r>
            <a:r>
              <a:rPr sz="800" spc="-10" dirty="0">
                <a:solidFill>
                  <a:srgbClr val="231F20"/>
                </a:solidFill>
                <a:latin typeface="Arial MT"/>
                <a:cs typeface="Arial MT"/>
              </a:rPr>
              <a:t> </a:t>
            </a:r>
            <a:r>
              <a:rPr sz="800" spc="-50" dirty="0">
                <a:solidFill>
                  <a:srgbClr val="231F20"/>
                </a:solidFill>
                <a:latin typeface="Arial MT"/>
                <a:cs typeface="Arial MT"/>
              </a:rPr>
              <a:t>evidence.</a:t>
            </a:r>
            <a:r>
              <a:rPr sz="800" spc="-5" dirty="0">
                <a:solidFill>
                  <a:srgbClr val="231F20"/>
                </a:solidFill>
                <a:latin typeface="Arial MT"/>
                <a:cs typeface="Arial MT"/>
              </a:rPr>
              <a:t> </a:t>
            </a:r>
            <a:r>
              <a:rPr sz="800" spc="-110" dirty="0">
                <a:solidFill>
                  <a:srgbClr val="231F20"/>
                </a:solidFill>
                <a:latin typeface="Arial MT"/>
                <a:cs typeface="Arial MT"/>
              </a:rPr>
              <a:t>GoR</a:t>
            </a:r>
            <a:r>
              <a:rPr sz="800" spc="-15" dirty="0">
                <a:solidFill>
                  <a:srgbClr val="231F20"/>
                </a:solidFill>
                <a:latin typeface="Arial MT"/>
                <a:cs typeface="Arial MT"/>
              </a:rPr>
              <a:t> </a:t>
            </a:r>
            <a:r>
              <a:rPr sz="800" spc="-135" dirty="0">
                <a:solidFill>
                  <a:srgbClr val="231F20"/>
                </a:solidFill>
                <a:latin typeface="Arial MT"/>
                <a:cs typeface="Arial MT"/>
              </a:rPr>
              <a:t>B</a:t>
            </a:r>
            <a:r>
              <a:rPr sz="800" spc="-95" dirty="0">
                <a:solidFill>
                  <a:srgbClr val="231F20"/>
                </a:solidFill>
                <a:latin typeface="Arial MT"/>
                <a:cs typeface="Arial MT"/>
              </a:rPr>
              <a:t> </a:t>
            </a:r>
            <a:r>
              <a:rPr sz="800" spc="-65" dirty="0">
                <a:solidFill>
                  <a:srgbClr val="231F20"/>
                </a:solidFill>
                <a:latin typeface="Arial MT"/>
                <a:cs typeface="Arial MT"/>
              </a:rPr>
              <a:t>is</a:t>
            </a:r>
            <a:r>
              <a:rPr sz="800" spc="-10" dirty="0">
                <a:solidFill>
                  <a:srgbClr val="231F20"/>
                </a:solidFill>
                <a:latin typeface="Arial MT"/>
                <a:cs typeface="Arial MT"/>
              </a:rPr>
              <a:t> </a:t>
            </a:r>
            <a:r>
              <a:rPr sz="800" spc="-40" dirty="0">
                <a:solidFill>
                  <a:srgbClr val="231F20"/>
                </a:solidFill>
                <a:latin typeface="Arial MT"/>
                <a:cs typeface="Arial MT"/>
              </a:rPr>
              <a:t>’Strong</a:t>
            </a:r>
            <a:r>
              <a:rPr sz="800" spc="-10" dirty="0">
                <a:solidFill>
                  <a:srgbClr val="231F20"/>
                </a:solidFill>
                <a:latin typeface="Arial MT"/>
                <a:cs typeface="Arial MT"/>
              </a:rPr>
              <a:t> </a:t>
            </a:r>
            <a:r>
              <a:rPr sz="800" spc="-30" dirty="0">
                <a:solidFill>
                  <a:srgbClr val="231F20"/>
                </a:solidFill>
                <a:latin typeface="Arial MT"/>
                <a:cs typeface="Arial MT"/>
              </a:rPr>
              <a:t>or</a:t>
            </a:r>
            <a:r>
              <a:rPr sz="800" spc="-15" dirty="0">
                <a:solidFill>
                  <a:srgbClr val="231F20"/>
                </a:solidFill>
                <a:latin typeface="Arial MT"/>
                <a:cs typeface="Arial MT"/>
              </a:rPr>
              <a:t> </a:t>
            </a:r>
            <a:r>
              <a:rPr sz="800" spc="-35" dirty="0">
                <a:solidFill>
                  <a:srgbClr val="231F20"/>
                </a:solidFill>
                <a:latin typeface="Arial MT"/>
                <a:cs typeface="Arial MT"/>
              </a:rPr>
              <a:t>moderate</a:t>
            </a:r>
            <a:r>
              <a:rPr sz="800" spc="-15" dirty="0">
                <a:solidFill>
                  <a:srgbClr val="231F20"/>
                </a:solidFill>
                <a:latin typeface="Arial MT"/>
                <a:cs typeface="Arial MT"/>
              </a:rPr>
              <a:t> </a:t>
            </a:r>
            <a:r>
              <a:rPr sz="800" spc="-45" dirty="0">
                <a:solidFill>
                  <a:srgbClr val="231F20"/>
                </a:solidFill>
                <a:latin typeface="Arial MT"/>
                <a:cs typeface="Arial MT"/>
              </a:rPr>
              <a:t>evidence</a:t>
            </a:r>
            <a:r>
              <a:rPr sz="800" spc="-10" dirty="0">
                <a:solidFill>
                  <a:srgbClr val="231F20"/>
                </a:solidFill>
                <a:latin typeface="Arial MT"/>
                <a:cs typeface="Arial MT"/>
              </a:rPr>
              <a:t> </a:t>
            </a:r>
            <a:r>
              <a:rPr sz="800" spc="-25" dirty="0">
                <a:solidFill>
                  <a:srgbClr val="231F20"/>
                </a:solidFill>
                <a:latin typeface="Arial MT"/>
                <a:cs typeface="Arial MT"/>
              </a:rPr>
              <a:t>for</a:t>
            </a:r>
            <a:r>
              <a:rPr sz="800" spc="-15" dirty="0">
                <a:solidFill>
                  <a:srgbClr val="231F20"/>
                </a:solidFill>
                <a:latin typeface="Arial MT"/>
                <a:cs typeface="Arial MT"/>
              </a:rPr>
              <a:t> </a:t>
            </a:r>
            <a:r>
              <a:rPr sz="800" spc="-50" dirty="0">
                <a:solidFill>
                  <a:srgbClr val="231F20"/>
                </a:solidFill>
                <a:latin typeface="Arial MT"/>
                <a:cs typeface="Arial MT"/>
              </a:rPr>
              <a:t>efﬁcacy</a:t>
            </a:r>
            <a:r>
              <a:rPr sz="800" spc="-15" dirty="0">
                <a:solidFill>
                  <a:srgbClr val="231F20"/>
                </a:solidFill>
                <a:latin typeface="Arial MT"/>
                <a:cs typeface="Arial MT"/>
              </a:rPr>
              <a:t> </a:t>
            </a:r>
            <a:r>
              <a:rPr sz="800" spc="-10" dirty="0">
                <a:solidFill>
                  <a:srgbClr val="231F20"/>
                </a:solidFill>
                <a:latin typeface="Arial MT"/>
                <a:cs typeface="Arial MT"/>
              </a:rPr>
              <a:t>but</a:t>
            </a:r>
            <a:r>
              <a:rPr sz="800" spc="-5" dirty="0">
                <a:solidFill>
                  <a:srgbClr val="231F20"/>
                </a:solidFill>
                <a:latin typeface="Arial MT"/>
                <a:cs typeface="Arial MT"/>
              </a:rPr>
              <a:t> with </a:t>
            </a:r>
            <a:r>
              <a:rPr sz="800" spc="-215" dirty="0">
                <a:solidFill>
                  <a:srgbClr val="231F20"/>
                </a:solidFill>
                <a:latin typeface="Arial MT"/>
                <a:cs typeface="Arial MT"/>
              </a:rPr>
              <a:t> </a:t>
            </a:r>
            <a:r>
              <a:rPr sz="800" spc="-90" dirty="0">
                <a:solidFill>
                  <a:srgbClr val="231F20"/>
                </a:solidFill>
                <a:latin typeface="Arial MT"/>
                <a:cs typeface="Arial MT"/>
              </a:rPr>
              <a:t>a </a:t>
            </a:r>
            <a:r>
              <a:rPr sz="800" spc="-15" dirty="0">
                <a:solidFill>
                  <a:srgbClr val="231F20"/>
                </a:solidFill>
                <a:latin typeface="Arial MT"/>
                <a:cs typeface="Arial MT"/>
              </a:rPr>
              <a:t>limited </a:t>
            </a:r>
            <a:r>
              <a:rPr sz="800" spc="-35" dirty="0">
                <a:solidFill>
                  <a:srgbClr val="231F20"/>
                </a:solidFill>
                <a:latin typeface="Arial MT"/>
                <a:cs typeface="Arial MT"/>
              </a:rPr>
              <a:t>clinical beneﬁt, </a:t>
            </a:r>
            <a:r>
              <a:rPr sz="800" spc="-40" dirty="0">
                <a:solidFill>
                  <a:srgbClr val="231F20"/>
                </a:solidFill>
                <a:latin typeface="Arial MT"/>
                <a:cs typeface="Arial MT"/>
              </a:rPr>
              <a:t>generally recommended’, and </a:t>
            </a:r>
            <a:r>
              <a:rPr sz="800" spc="-110" dirty="0">
                <a:solidFill>
                  <a:srgbClr val="231F20"/>
                </a:solidFill>
                <a:latin typeface="Arial MT"/>
                <a:cs typeface="Arial MT"/>
              </a:rPr>
              <a:t>GoR</a:t>
            </a:r>
            <a:r>
              <a:rPr sz="800" spc="-105" dirty="0">
                <a:solidFill>
                  <a:srgbClr val="231F20"/>
                </a:solidFill>
                <a:latin typeface="Arial MT"/>
                <a:cs typeface="Arial MT"/>
              </a:rPr>
              <a:t> </a:t>
            </a:r>
            <a:r>
              <a:rPr sz="800" spc="-130" dirty="0">
                <a:solidFill>
                  <a:srgbClr val="231F20"/>
                </a:solidFill>
                <a:latin typeface="Arial MT"/>
                <a:cs typeface="Arial MT"/>
              </a:rPr>
              <a:t>C</a:t>
            </a:r>
            <a:r>
              <a:rPr sz="800" spc="-40" dirty="0">
                <a:solidFill>
                  <a:srgbClr val="231F20"/>
                </a:solidFill>
                <a:latin typeface="Arial MT"/>
                <a:cs typeface="Arial MT"/>
              </a:rPr>
              <a:t> </a:t>
            </a:r>
            <a:r>
              <a:rPr sz="800" spc="-65" dirty="0">
                <a:solidFill>
                  <a:srgbClr val="231F20"/>
                </a:solidFill>
                <a:latin typeface="Arial MT"/>
                <a:cs typeface="Arial MT"/>
              </a:rPr>
              <a:t>is </a:t>
            </a:r>
            <a:r>
              <a:rPr sz="800" spc="-35" dirty="0">
                <a:solidFill>
                  <a:srgbClr val="231F20"/>
                </a:solidFill>
                <a:latin typeface="Arial MT"/>
                <a:cs typeface="Arial MT"/>
              </a:rPr>
              <a:t>‘Insufﬁcient </a:t>
            </a:r>
            <a:r>
              <a:rPr sz="800" spc="-45" dirty="0">
                <a:solidFill>
                  <a:srgbClr val="231F20"/>
                </a:solidFill>
                <a:latin typeface="Arial MT"/>
                <a:cs typeface="Arial MT"/>
              </a:rPr>
              <a:t>evidence </a:t>
            </a:r>
            <a:r>
              <a:rPr sz="800" spc="-25" dirty="0">
                <a:solidFill>
                  <a:srgbClr val="231F20"/>
                </a:solidFill>
                <a:latin typeface="Arial MT"/>
                <a:cs typeface="Arial MT"/>
              </a:rPr>
              <a:t>for </a:t>
            </a:r>
            <a:r>
              <a:rPr sz="800" spc="-50" dirty="0">
                <a:solidFill>
                  <a:srgbClr val="231F20"/>
                </a:solidFill>
                <a:latin typeface="Arial MT"/>
                <a:cs typeface="Arial MT"/>
              </a:rPr>
              <a:t>efﬁcacy </a:t>
            </a:r>
            <a:r>
              <a:rPr sz="800" spc="-30" dirty="0">
                <a:solidFill>
                  <a:srgbClr val="231F20"/>
                </a:solidFill>
                <a:latin typeface="Arial MT"/>
                <a:cs typeface="Arial MT"/>
              </a:rPr>
              <a:t>or beneﬁt </a:t>
            </a:r>
            <a:r>
              <a:rPr sz="800" spc="-55" dirty="0">
                <a:solidFill>
                  <a:srgbClr val="231F20"/>
                </a:solidFill>
                <a:latin typeface="Arial MT"/>
                <a:cs typeface="Arial MT"/>
              </a:rPr>
              <a:t>does </a:t>
            </a:r>
            <a:r>
              <a:rPr sz="800" spc="-10" dirty="0">
                <a:solidFill>
                  <a:srgbClr val="231F20"/>
                </a:solidFill>
                <a:latin typeface="Arial MT"/>
                <a:cs typeface="Arial MT"/>
              </a:rPr>
              <a:t>not </a:t>
            </a:r>
            <a:r>
              <a:rPr sz="800" spc="-20" dirty="0">
                <a:solidFill>
                  <a:srgbClr val="231F20"/>
                </a:solidFill>
                <a:latin typeface="Arial MT"/>
                <a:cs typeface="Arial MT"/>
              </a:rPr>
              <a:t>outweigh </a:t>
            </a:r>
            <a:r>
              <a:rPr sz="800" spc="-25" dirty="0">
                <a:solidFill>
                  <a:srgbClr val="231F20"/>
                </a:solidFill>
                <a:latin typeface="Arial MT"/>
                <a:cs typeface="Arial MT"/>
              </a:rPr>
              <a:t>the </a:t>
            </a:r>
            <a:r>
              <a:rPr sz="800" spc="-60" dirty="0">
                <a:solidFill>
                  <a:srgbClr val="231F20"/>
                </a:solidFill>
                <a:latin typeface="Arial MT"/>
                <a:cs typeface="Arial MT"/>
              </a:rPr>
              <a:t>risk </a:t>
            </a:r>
            <a:r>
              <a:rPr sz="800" spc="-30" dirty="0">
                <a:solidFill>
                  <a:srgbClr val="231F20"/>
                </a:solidFill>
                <a:latin typeface="Arial MT"/>
                <a:cs typeface="Arial MT"/>
              </a:rPr>
              <a:t>or </a:t>
            </a:r>
            <a:r>
              <a:rPr sz="800" spc="-25" dirty="0">
                <a:solidFill>
                  <a:srgbClr val="231F20"/>
                </a:solidFill>
                <a:latin typeface="Arial MT"/>
                <a:cs typeface="Arial MT"/>
              </a:rPr>
              <a:t>the </a:t>
            </a:r>
            <a:r>
              <a:rPr sz="800" spc="-50" dirty="0">
                <a:solidFill>
                  <a:srgbClr val="231F20"/>
                </a:solidFill>
                <a:latin typeface="Arial MT"/>
                <a:cs typeface="Arial MT"/>
              </a:rPr>
              <a:t>disadvan- </a:t>
            </a:r>
            <a:r>
              <a:rPr sz="800" spc="-45" dirty="0">
                <a:solidFill>
                  <a:srgbClr val="231F20"/>
                </a:solidFill>
                <a:latin typeface="Arial MT"/>
                <a:cs typeface="Arial MT"/>
              </a:rPr>
              <a:t> </a:t>
            </a:r>
            <a:r>
              <a:rPr sz="800" spc="-55" dirty="0">
                <a:solidFill>
                  <a:srgbClr val="231F20"/>
                </a:solidFill>
                <a:latin typeface="Arial MT"/>
                <a:cs typeface="Arial MT"/>
              </a:rPr>
              <a:t>tages </a:t>
            </a:r>
            <a:r>
              <a:rPr sz="800" spc="-60" dirty="0">
                <a:solidFill>
                  <a:srgbClr val="231F20"/>
                </a:solidFill>
                <a:latin typeface="Arial MT"/>
                <a:cs typeface="Arial MT"/>
              </a:rPr>
              <a:t>(adverse </a:t>
            </a:r>
            <a:r>
              <a:rPr sz="800" spc="-55" dirty="0">
                <a:solidFill>
                  <a:srgbClr val="231F20"/>
                </a:solidFill>
                <a:latin typeface="Arial MT"/>
                <a:cs typeface="Arial MT"/>
              </a:rPr>
              <a:t>events, </a:t>
            </a:r>
            <a:r>
              <a:rPr sz="800" spc="-60" dirty="0">
                <a:solidFill>
                  <a:srgbClr val="231F20"/>
                </a:solidFill>
                <a:latin typeface="Arial MT"/>
                <a:cs typeface="Arial MT"/>
              </a:rPr>
              <a:t>costs, </a:t>
            </a:r>
            <a:r>
              <a:rPr sz="800" spc="-50" dirty="0">
                <a:solidFill>
                  <a:srgbClr val="231F20"/>
                </a:solidFill>
                <a:latin typeface="Arial MT"/>
                <a:cs typeface="Arial MT"/>
              </a:rPr>
              <a:t>etc), </a:t>
            </a:r>
            <a:r>
              <a:rPr sz="800" spc="-30" dirty="0">
                <a:solidFill>
                  <a:srgbClr val="231F20"/>
                </a:solidFill>
                <a:latin typeface="Arial MT"/>
                <a:cs typeface="Arial MT"/>
              </a:rPr>
              <a:t>optional’. </a:t>
            </a:r>
            <a:r>
              <a:rPr sz="800" spc="-40" dirty="0">
                <a:solidFill>
                  <a:srgbClr val="231F20"/>
                </a:solidFill>
                <a:latin typeface="Arial MT"/>
                <a:cs typeface="Arial MT"/>
              </a:rPr>
              <a:t>In </a:t>
            </a:r>
            <a:r>
              <a:rPr sz="800" spc="-25" dirty="0">
                <a:solidFill>
                  <a:srgbClr val="231F20"/>
                </a:solidFill>
                <a:latin typeface="Arial MT"/>
                <a:cs typeface="Arial MT"/>
              </a:rPr>
              <a:t>the </a:t>
            </a:r>
            <a:r>
              <a:rPr sz="800" spc="-40" dirty="0">
                <a:solidFill>
                  <a:srgbClr val="231F20"/>
                </a:solidFill>
                <a:latin typeface="Arial MT"/>
                <a:cs typeface="Arial MT"/>
              </a:rPr>
              <a:t>present question, </a:t>
            </a:r>
            <a:r>
              <a:rPr sz="800" spc="-25" dirty="0">
                <a:solidFill>
                  <a:srgbClr val="231F20"/>
                </a:solidFill>
                <a:latin typeface="Arial MT"/>
                <a:cs typeface="Arial MT"/>
              </a:rPr>
              <a:t>the </a:t>
            </a:r>
            <a:r>
              <a:rPr sz="800" spc="-50" dirty="0">
                <a:solidFill>
                  <a:srgbClr val="231F20"/>
                </a:solidFill>
                <a:latin typeface="Arial MT"/>
                <a:cs typeface="Arial MT"/>
              </a:rPr>
              <a:t>experts </a:t>
            </a:r>
            <a:r>
              <a:rPr sz="800" spc="-45" dirty="0">
                <a:solidFill>
                  <a:srgbClr val="231F20"/>
                </a:solidFill>
                <a:latin typeface="Arial MT"/>
                <a:cs typeface="Arial MT"/>
              </a:rPr>
              <a:t>observed </a:t>
            </a:r>
            <a:r>
              <a:rPr sz="800" spc="-20" dirty="0">
                <a:solidFill>
                  <a:srgbClr val="231F20"/>
                </a:solidFill>
                <a:latin typeface="Arial MT"/>
                <a:cs typeface="Arial MT"/>
              </a:rPr>
              <a:t>that </a:t>
            </a:r>
            <a:r>
              <a:rPr sz="800" spc="-40" dirty="0">
                <a:solidFill>
                  <a:srgbClr val="231F20"/>
                </a:solidFill>
                <a:latin typeface="Arial MT"/>
                <a:cs typeface="Arial MT"/>
              </a:rPr>
              <a:t>’Moderate </a:t>
            </a:r>
            <a:r>
              <a:rPr sz="800" spc="-45" dirty="0">
                <a:solidFill>
                  <a:srgbClr val="231F20"/>
                </a:solidFill>
                <a:latin typeface="Arial MT"/>
                <a:cs typeface="Arial MT"/>
              </a:rPr>
              <a:t>evidence </a:t>
            </a:r>
            <a:r>
              <a:rPr sz="800" spc="-25" dirty="0">
                <a:solidFill>
                  <a:srgbClr val="231F20"/>
                </a:solidFill>
                <a:latin typeface="Arial MT"/>
                <a:cs typeface="Arial MT"/>
              </a:rPr>
              <a:t>for </a:t>
            </a:r>
            <a:r>
              <a:rPr sz="800" spc="-50" dirty="0">
                <a:solidFill>
                  <a:srgbClr val="231F20"/>
                </a:solidFill>
                <a:latin typeface="Arial MT"/>
                <a:cs typeface="Arial MT"/>
              </a:rPr>
              <a:t>efﬁcacy </a:t>
            </a:r>
            <a:r>
              <a:rPr sz="800" spc="-10" dirty="0">
                <a:solidFill>
                  <a:srgbClr val="231F20"/>
                </a:solidFill>
                <a:latin typeface="Arial MT"/>
                <a:cs typeface="Arial MT"/>
              </a:rPr>
              <a:t>but </a:t>
            </a:r>
            <a:r>
              <a:rPr sz="800" spc="-5" dirty="0">
                <a:solidFill>
                  <a:srgbClr val="231F20"/>
                </a:solidFill>
                <a:latin typeface="Arial MT"/>
                <a:cs typeface="Arial MT"/>
              </a:rPr>
              <a:t>with </a:t>
            </a:r>
            <a:r>
              <a:rPr sz="800" spc="-90" dirty="0">
                <a:solidFill>
                  <a:srgbClr val="231F20"/>
                </a:solidFill>
                <a:latin typeface="Arial MT"/>
                <a:cs typeface="Arial MT"/>
              </a:rPr>
              <a:t>a </a:t>
            </a:r>
            <a:r>
              <a:rPr sz="800" spc="-35" dirty="0">
                <a:solidFill>
                  <a:srgbClr val="231F20"/>
                </a:solidFill>
                <a:latin typeface="Arial MT"/>
                <a:cs typeface="Arial MT"/>
              </a:rPr>
              <a:t>major clinical ben- </a:t>
            </a:r>
            <a:r>
              <a:rPr sz="800" spc="-30" dirty="0">
                <a:solidFill>
                  <a:srgbClr val="231F20"/>
                </a:solidFill>
                <a:latin typeface="Arial MT"/>
                <a:cs typeface="Arial MT"/>
              </a:rPr>
              <a:t> eﬁt’ </a:t>
            </a:r>
            <a:r>
              <a:rPr sz="800" spc="-20" dirty="0">
                <a:solidFill>
                  <a:srgbClr val="231F20"/>
                </a:solidFill>
                <a:latin typeface="Arial MT"/>
                <a:cs typeface="Arial MT"/>
              </a:rPr>
              <a:t>would</a:t>
            </a:r>
            <a:r>
              <a:rPr sz="800" spc="-30" dirty="0">
                <a:solidFill>
                  <a:srgbClr val="231F20"/>
                </a:solidFill>
                <a:latin typeface="Arial MT"/>
                <a:cs typeface="Arial MT"/>
              </a:rPr>
              <a:t> </a:t>
            </a:r>
            <a:r>
              <a:rPr sz="800" spc="-55" dirty="0">
                <a:solidFill>
                  <a:srgbClr val="231F20"/>
                </a:solidFill>
                <a:latin typeface="Arial MT"/>
                <a:cs typeface="Arial MT"/>
              </a:rPr>
              <a:t>have</a:t>
            </a:r>
            <a:r>
              <a:rPr sz="800" spc="-25" dirty="0">
                <a:solidFill>
                  <a:srgbClr val="231F20"/>
                </a:solidFill>
                <a:latin typeface="Arial MT"/>
                <a:cs typeface="Arial MT"/>
              </a:rPr>
              <a:t> </a:t>
            </a:r>
            <a:r>
              <a:rPr sz="800" spc="-40" dirty="0">
                <a:solidFill>
                  <a:srgbClr val="231F20"/>
                </a:solidFill>
                <a:latin typeface="Arial MT"/>
                <a:cs typeface="Arial MT"/>
              </a:rPr>
              <a:t>been</a:t>
            </a:r>
            <a:r>
              <a:rPr sz="800" spc="-30" dirty="0">
                <a:solidFill>
                  <a:srgbClr val="231F20"/>
                </a:solidFill>
                <a:latin typeface="Arial MT"/>
                <a:cs typeface="Arial MT"/>
              </a:rPr>
              <a:t> </a:t>
            </a:r>
            <a:r>
              <a:rPr sz="800" spc="-90" dirty="0">
                <a:solidFill>
                  <a:srgbClr val="231F20"/>
                </a:solidFill>
                <a:latin typeface="Arial MT"/>
                <a:cs typeface="Arial MT"/>
              </a:rPr>
              <a:t>a</a:t>
            </a:r>
            <a:r>
              <a:rPr sz="800" spc="-25" dirty="0">
                <a:solidFill>
                  <a:srgbClr val="231F20"/>
                </a:solidFill>
                <a:latin typeface="Arial MT"/>
                <a:cs typeface="Arial MT"/>
              </a:rPr>
              <a:t> better</a:t>
            </a:r>
            <a:r>
              <a:rPr sz="800" spc="-30" dirty="0">
                <a:solidFill>
                  <a:srgbClr val="231F20"/>
                </a:solidFill>
                <a:latin typeface="Arial MT"/>
                <a:cs typeface="Arial MT"/>
              </a:rPr>
              <a:t> description </a:t>
            </a:r>
            <a:r>
              <a:rPr sz="800" spc="-20" dirty="0">
                <a:solidFill>
                  <a:srgbClr val="231F20"/>
                </a:solidFill>
                <a:latin typeface="Arial MT"/>
                <a:cs typeface="Arial MT"/>
              </a:rPr>
              <a:t>of</a:t>
            </a:r>
            <a:r>
              <a:rPr sz="800" spc="-25" dirty="0">
                <a:solidFill>
                  <a:srgbClr val="231F20"/>
                </a:solidFill>
                <a:latin typeface="Arial MT"/>
                <a:cs typeface="Arial MT"/>
              </a:rPr>
              <a:t> the </a:t>
            </a:r>
            <a:r>
              <a:rPr sz="800" spc="-35" dirty="0">
                <a:solidFill>
                  <a:srgbClr val="231F20"/>
                </a:solidFill>
                <a:latin typeface="Arial MT"/>
                <a:cs typeface="Arial MT"/>
              </a:rPr>
              <a:t>scientiﬁc</a:t>
            </a:r>
            <a:r>
              <a:rPr sz="800" spc="-25" dirty="0">
                <a:solidFill>
                  <a:srgbClr val="231F20"/>
                </a:solidFill>
                <a:latin typeface="Arial MT"/>
                <a:cs typeface="Arial MT"/>
              </a:rPr>
              <a:t> </a:t>
            </a:r>
            <a:r>
              <a:rPr sz="800" spc="-45" dirty="0">
                <a:solidFill>
                  <a:srgbClr val="231F20"/>
                </a:solidFill>
                <a:latin typeface="Arial MT"/>
                <a:cs typeface="Arial MT"/>
              </a:rPr>
              <a:t>evidence</a:t>
            </a:r>
            <a:r>
              <a:rPr sz="800" spc="-35" dirty="0">
                <a:solidFill>
                  <a:srgbClr val="231F20"/>
                </a:solidFill>
                <a:latin typeface="Arial MT"/>
                <a:cs typeface="Arial MT"/>
              </a:rPr>
              <a:t> at</a:t>
            </a:r>
            <a:r>
              <a:rPr sz="800" spc="-25" dirty="0">
                <a:solidFill>
                  <a:srgbClr val="231F20"/>
                </a:solidFill>
                <a:latin typeface="Arial MT"/>
                <a:cs typeface="Arial MT"/>
              </a:rPr>
              <a:t> </a:t>
            </a:r>
            <a:r>
              <a:rPr sz="800" spc="-35" dirty="0">
                <a:solidFill>
                  <a:srgbClr val="231F20"/>
                </a:solidFill>
                <a:latin typeface="Arial MT"/>
                <a:cs typeface="Arial MT"/>
              </a:rPr>
              <a:t>this</a:t>
            </a:r>
            <a:r>
              <a:rPr sz="800" spc="-30" dirty="0">
                <a:solidFill>
                  <a:srgbClr val="231F20"/>
                </a:solidFill>
                <a:latin typeface="Arial MT"/>
                <a:cs typeface="Arial MT"/>
              </a:rPr>
              <a:t> </a:t>
            </a:r>
            <a:r>
              <a:rPr sz="800" spc="-60" dirty="0">
                <a:solidFill>
                  <a:srgbClr val="231F20"/>
                </a:solidFill>
                <a:latin typeface="Arial MT"/>
                <a:cs typeface="Arial MT"/>
              </a:rPr>
              <a:t>stage.</a:t>
            </a:r>
            <a:endParaRPr sz="800">
              <a:latin typeface="Arial MT"/>
              <a:cs typeface="Arial MT"/>
            </a:endParaRPr>
          </a:p>
          <a:p>
            <a:pPr marL="118110" marR="64769" algn="just">
              <a:lnSpc>
                <a:spcPct val="114599"/>
              </a:lnSpc>
            </a:pPr>
            <a:r>
              <a:rPr sz="750" spc="-60" baseline="38888" dirty="0">
                <a:solidFill>
                  <a:srgbClr val="231F20"/>
                </a:solidFill>
                <a:latin typeface="Arial MT"/>
                <a:cs typeface="Arial MT"/>
              </a:rPr>
              <a:t>b</a:t>
            </a:r>
            <a:r>
              <a:rPr sz="800" spc="-40" dirty="0">
                <a:solidFill>
                  <a:srgbClr val="231F20"/>
                </a:solidFill>
                <a:latin typeface="Arial MT"/>
                <a:cs typeface="Arial MT"/>
              </a:rPr>
              <a:t>The </a:t>
            </a:r>
            <a:r>
              <a:rPr sz="800" spc="-45" dirty="0">
                <a:solidFill>
                  <a:srgbClr val="231F20"/>
                </a:solidFill>
                <a:latin typeface="Arial MT"/>
                <a:cs typeface="Arial MT"/>
              </a:rPr>
              <a:t>experts </a:t>
            </a:r>
            <a:r>
              <a:rPr sz="800" spc="-15" dirty="0">
                <a:solidFill>
                  <a:srgbClr val="231F20"/>
                </a:solidFill>
                <a:latin typeface="Arial MT"/>
                <a:cs typeface="Arial MT"/>
              </a:rPr>
              <a:t>noted that </a:t>
            </a:r>
            <a:r>
              <a:rPr sz="800" spc="-20" dirty="0">
                <a:solidFill>
                  <a:srgbClr val="231F20"/>
                </a:solidFill>
                <a:latin typeface="Arial MT"/>
                <a:cs typeface="Arial MT"/>
              </a:rPr>
              <a:t>no </a:t>
            </a:r>
            <a:r>
              <a:rPr sz="800" spc="-105" dirty="0">
                <a:solidFill>
                  <a:srgbClr val="231F20"/>
                </a:solidFill>
                <a:latin typeface="Arial MT"/>
                <a:cs typeface="Arial MT"/>
              </a:rPr>
              <a:t>GoR</a:t>
            </a:r>
            <a:r>
              <a:rPr sz="800" spc="10" dirty="0">
                <a:solidFill>
                  <a:srgbClr val="231F20"/>
                </a:solidFill>
                <a:latin typeface="Arial MT"/>
                <a:cs typeface="Arial MT"/>
              </a:rPr>
              <a:t> </a:t>
            </a:r>
            <a:r>
              <a:rPr sz="800" spc="-40" dirty="0">
                <a:solidFill>
                  <a:srgbClr val="231F20"/>
                </a:solidFill>
                <a:latin typeface="Arial MT"/>
                <a:cs typeface="Arial MT"/>
              </a:rPr>
              <a:t>described </a:t>
            </a:r>
            <a:r>
              <a:rPr sz="800" spc="-20" dirty="0">
                <a:solidFill>
                  <a:srgbClr val="231F20"/>
                </a:solidFill>
                <a:latin typeface="Arial MT"/>
                <a:cs typeface="Arial MT"/>
              </a:rPr>
              <a:t>the </a:t>
            </a:r>
            <a:r>
              <a:rPr sz="800" spc="-45" dirty="0">
                <a:solidFill>
                  <a:srgbClr val="231F20"/>
                </a:solidFill>
                <a:latin typeface="Arial MT"/>
                <a:cs typeface="Arial MT"/>
              </a:rPr>
              <a:t>accurate </a:t>
            </a:r>
            <a:r>
              <a:rPr sz="800" spc="-25" dirty="0">
                <a:solidFill>
                  <a:srgbClr val="231F20"/>
                </a:solidFill>
                <a:latin typeface="Arial MT"/>
                <a:cs typeface="Arial MT"/>
              </a:rPr>
              <a:t>situation </a:t>
            </a:r>
            <a:r>
              <a:rPr sz="800" spc="-15" dirty="0">
                <a:solidFill>
                  <a:srgbClr val="231F20"/>
                </a:solidFill>
                <a:latin typeface="Arial MT"/>
                <a:cs typeface="Arial MT"/>
              </a:rPr>
              <a:t>in </a:t>
            </a:r>
            <a:r>
              <a:rPr sz="800" spc="-40" dirty="0">
                <a:solidFill>
                  <a:srgbClr val="231F20"/>
                </a:solidFill>
                <a:latin typeface="Arial MT"/>
                <a:cs typeface="Arial MT"/>
              </a:rPr>
              <a:t>terms </a:t>
            </a:r>
            <a:r>
              <a:rPr sz="800" spc="-15" dirty="0">
                <a:solidFill>
                  <a:srgbClr val="231F20"/>
                </a:solidFill>
                <a:latin typeface="Arial MT"/>
                <a:cs typeface="Arial MT"/>
              </a:rPr>
              <a:t>of </a:t>
            </a:r>
            <a:r>
              <a:rPr sz="800" spc="-30" dirty="0">
                <a:solidFill>
                  <a:srgbClr val="231F20"/>
                </a:solidFill>
                <a:latin typeface="Arial MT"/>
                <a:cs typeface="Arial MT"/>
              </a:rPr>
              <a:t>scientiﬁc </a:t>
            </a:r>
            <a:r>
              <a:rPr sz="800" spc="-45" dirty="0">
                <a:solidFill>
                  <a:srgbClr val="231F20"/>
                </a:solidFill>
                <a:latin typeface="Arial MT"/>
                <a:cs typeface="Arial MT"/>
              </a:rPr>
              <a:t>evidence. Indeed, </a:t>
            </a:r>
            <a:r>
              <a:rPr sz="800" spc="-110" dirty="0">
                <a:solidFill>
                  <a:srgbClr val="231F20"/>
                </a:solidFill>
                <a:latin typeface="Arial MT"/>
                <a:cs typeface="Arial MT"/>
              </a:rPr>
              <a:t>GoR</a:t>
            </a:r>
            <a:r>
              <a:rPr sz="800" dirty="0">
                <a:solidFill>
                  <a:srgbClr val="231F20"/>
                </a:solidFill>
                <a:latin typeface="Arial MT"/>
                <a:cs typeface="Arial MT"/>
              </a:rPr>
              <a:t> </a:t>
            </a:r>
            <a:r>
              <a:rPr sz="800" spc="-135" dirty="0">
                <a:solidFill>
                  <a:srgbClr val="231F20"/>
                </a:solidFill>
                <a:latin typeface="Arial MT"/>
                <a:cs typeface="Arial MT"/>
              </a:rPr>
              <a:t>B</a:t>
            </a:r>
            <a:r>
              <a:rPr sz="800" spc="40" dirty="0">
                <a:solidFill>
                  <a:srgbClr val="231F20"/>
                </a:solidFill>
                <a:latin typeface="Arial MT"/>
                <a:cs typeface="Arial MT"/>
              </a:rPr>
              <a:t> </a:t>
            </a:r>
            <a:r>
              <a:rPr sz="800" spc="-60" dirty="0">
                <a:solidFill>
                  <a:srgbClr val="231F20"/>
                </a:solidFill>
                <a:latin typeface="Arial MT"/>
                <a:cs typeface="Arial MT"/>
              </a:rPr>
              <a:t>is</a:t>
            </a:r>
            <a:r>
              <a:rPr sz="800" spc="105" dirty="0">
                <a:solidFill>
                  <a:srgbClr val="231F20"/>
                </a:solidFill>
                <a:latin typeface="Arial MT"/>
                <a:cs typeface="Arial MT"/>
              </a:rPr>
              <a:t> </a:t>
            </a:r>
            <a:r>
              <a:rPr sz="800" spc="-35" dirty="0">
                <a:solidFill>
                  <a:srgbClr val="231F20"/>
                </a:solidFill>
                <a:latin typeface="Arial MT"/>
                <a:cs typeface="Arial MT"/>
              </a:rPr>
              <a:t>‘Strong </a:t>
            </a:r>
            <a:r>
              <a:rPr sz="800" spc="-25" dirty="0">
                <a:solidFill>
                  <a:srgbClr val="231F20"/>
                </a:solidFill>
                <a:latin typeface="Arial MT"/>
                <a:cs typeface="Arial MT"/>
              </a:rPr>
              <a:t>or </a:t>
            </a:r>
            <a:r>
              <a:rPr sz="800" spc="-30" dirty="0">
                <a:solidFill>
                  <a:srgbClr val="231F20"/>
                </a:solidFill>
                <a:latin typeface="Arial MT"/>
                <a:cs typeface="Arial MT"/>
              </a:rPr>
              <a:t>moderate </a:t>
            </a:r>
            <a:r>
              <a:rPr sz="800" spc="-40" dirty="0">
                <a:solidFill>
                  <a:srgbClr val="231F20"/>
                </a:solidFill>
                <a:latin typeface="Arial MT"/>
                <a:cs typeface="Arial MT"/>
              </a:rPr>
              <a:t>evidence </a:t>
            </a:r>
            <a:r>
              <a:rPr sz="800" spc="-20" dirty="0">
                <a:solidFill>
                  <a:srgbClr val="231F20"/>
                </a:solidFill>
                <a:latin typeface="Arial MT"/>
                <a:cs typeface="Arial MT"/>
              </a:rPr>
              <a:t>for </a:t>
            </a:r>
            <a:r>
              <a:rPr sz="800" spc="-15" dirty="0">
                <a:solidFill>
                  <a:srgbClr val="231F20"/>
                </a:solidFill>
                <a:latin typeface="Arial MT"/>
                <a:cs typeface="Arial MT"/>
              </a:rPr>
              <a:t> </a:t>
            </a:r>
            <a:r>
              <a:rPr sz="800" spc="-45" dirty="0">
                <a:solidFill>
                  <a:srgbClr val="231F20"/>
                </a:solidFill>
                <a:latin typeface="Arial MT"/>
                <a:cs typeface="Arial MT"/>
              </a:rPr>
              <a:t>efﬁcacy </a:t>
            </a:r>
            <a:r>
              <a:rPr sz="800" spc="-5" dirty="0">
                <a:solidFill>
                  <a:srgbClr val="231F20"/>
                </a:solidFill>
                <a:latin typeface="Arial MT"/>
                <a:cs typeface="Arial MT"/>
              </a:rPr>
              <a:t>but with </a:t>
            </a:r>
            <a:r>
              <a:rPr sz="800" spc="-90" dirty="0">
                <a:solidFill>
                  <a:srgbClr val="231F20"/>
                </a:solidFill>
                <a:latin typeface="Arial MT"/>
                <a:cs typeface="Arial MT"/>
              </a:rPr>
              <a:t>a</a:t>
            </a:r>
            <a:r>
              <a:rPr sz="800" spc="40" dirty="0">
                <a:solidFill>
                  <a:srgbClr val="231F20"/>
                </a:solidFill>
                <a:latin typeface="Arial MT"/>
                <a:cs typeface="Arial MT"/>
              </a:rPr>
              <a:t> </a:t>
            </a:r>
            <a:r>
              <a:rPr sz="800" spc="-15" dirty="0">
                <a:solidFill>
                  <a:srgbClr val="231F20"/>
                </a:solidFill>
                <a:latin typeface="Arial MT"/>
                <a:cs typeface="Arial MT"/>
              </a:rPr>
              <a:t>limited </a:t>
            </a:r>
            <a:r>
              <a:rPr sz="800" spc="-30" dirty="0">
                <a:solidFill>
                  <a:srgbClr val="231F20"/>
                </a:solidFill>
                <a:latin typeface="Arial MT"/>
                <a:cs typeface="Arial MT"/>
              </a:rPr>
              <a:t>clinical beneﬁt, </a:t>
            </a:r>
            <a:r>
              <a:rPr sz="800" spc="-35" dirty="0">
                <a:solidFill>
                  <a:srgbClr val="231F20"/>
                </a:solidFill>
                <a:latin typeface="Arial MT"/>
                <a:cs typeface="Arial MT"/>
              </a:rPr>
              <a:t>generally recommended’, </a:t>
            </a:r>
            <a:r>
              <a:rPr sz="800" spc="-20" dirty="0">
                <a:solidFill>
                  <a:srgbClr val="231F20"/>
                </a:solidFill>
                <a:latin typeface="Arial MT"/>
                <a:cs typeface="Arial MT"/>
              </a:rPr>
              <a:t>while </a:t>
            </a:r>
            <a:r>
              <a:rPr sz="800" spc="-110" dirty="0">
                <a:solidFill>
                  <a:srgbClr val="231F20"/>
                </a:solidFill>
                <a:latin typeface="Arial MT"/>
                <a:cs typeface="Arial MT"/>
              </a:rPr>
              <a:t>GoR</a:t>
            </a:r>
            <a:r>
              <a:rPr sz="800" dirty="0">
                <a:solidFill>
                  <a:srgbClr val="231F20"/>
                </a:solidFill>
                <a:latin typeface="Arial MT"/>
                <a:cs typeface="Arial MT"/>
              </a:rPr>
              <a:t> </a:t>
            </a:r>
            <a:r>
              <a:rPr sz="800" spc="-130" dirty="0">
                <a:solidFill>
                  <a:srgbClr val="231F20"/>
                </a:solidFill>
                <a:latin typeface="Arial MT"/>
                <a:cs typeface="Arial MT"/>
              </a:rPr>
              <a:t>C</a:t>
            </a:r>
            <a:r>
              <a:rPr sz="800" spc="55" dirty="0">
                <a:solidFill>
                  <a:srgbClr val="231F20"/>
                </a:solidFill>
                <a:latin typeface="Arial MT"/>
                <a:cs typeface="Arial MT"/>
              </a:rPr>
              <a:t> </a:t>
            </a:r>
            <a:r>
              <a:rPr sz="800" spc="-60" dirty="0">
                <a:solidFill>
                  <a:srgbClr val="231F20"/>
                </a:solidFill>
                <a:latin typeface="Arial MT"/>
                <a:cs typeface="Arial MT"/>
              </a:rPr>
              <a:t>is</a:t>
            </a:r>
            <a:r>
              <a:rPr sz="800" spc="105" dirty="0">
                <a:solidFill>
                  <a:srgbClr val="231F20"/>
                </a:solidFill>
                <a:latin typeface="Arial MT"/>
                <a:cs typeface="Arial MT"/>
              </a:rPr>
              <a:t> </a:t>
            </a:r>
            <a:r>
              <a:rPr sz="800" spc="-30" dirty="0">
                <a:solidFill>
                  <a:srgbClr val="231F20"/>
                </a:solidFill>
                <a:latin typeface="Arial MT"/>
                <a:cs typeface="Arial MT"/>
              </a:rPr>
              <a:t>‘Insufﬁcient </a:t>
            </a:r>
            <a:r>
              <a:rPr sz="800" spc="-35" dirty="0">
                <a:solidFill>
                  <a:srgbClr val="231F20"/>
                </a:solidFill>
                <a:latin typeface="Arial MT"/>
                <a:cs typeface="Arial MT"/>
              </a:rPr>
              <a:t>evidence </a:t>
            </a:r>
            <a:r>
              <a:rPr sz="800" spc="-20" dirty="0">
                <a:solidFill>
                  <a:srgbClr val="231F20"/>
                </a:solidFill>
                <a:latin typeface="Arial MT"/>
                <a:cs typeface="Arial MT"/>
              </a:rPr>
              <a:t>for </a:t>
            </a:r>
            <a:r>
              <a:rPr sz="800" spc="-45" dirty="0">
                <a:solidFill>
                  <a:srgbClr val="231F20"/>
                </a:solidFill>
                <a:latin typeface="Arial MT"/>
                <a:cs typeface="Arial MT"/>
              </a:rPr>
              <a:t>efﬁcacy </a:t>
            </a:r>
            <a:r>
              <a:rPr sz="800" spc="-25" dirty="0">
                <a:solidFill>
                  <a:srgbClr val="231F20"/>
                </a:solidFill>
                <a:latin typeface="Arial MT"/>
                <a:cs typeface="Arial MT"/>
              </a:rPr>
              <a:t>or beneﬁt </a:t>
            </a:r>
            <a:r>
              <a:rPr sz="800" spc="-50" dirty="0">
                <a:solidFill>
                  <a:srgbClr val="231F20"/>
                </a:solidFill>
                <a:latin typeface="Arial MT"/>
                <a:cs typeface="Arial MT"/>
              </a:rPr>
              <a:t>does </a:t>
            </a:r>
            <a:r>
              <a:rPr sz="800" spc="-5" dirty="0">
                <a:solidFill>
                  <a:srgbClr val="231F20"/>
                </a:solidFill>
                <a:latin typeface="Arial MT"/>
                <a:cs typeface="Arial MT"/>
              </a:rPr>
              <a:t>not </a:t>
            </a:r>
            <a:r>
              <a:rPr sz="800" spc="-15" dirty="0">
                <a:solidFill>
                  <a:srgbClr val="231F20"/>
                </a:solidFill>
                <a:latin typeface="Arial MT"/>
                <a:cs typeface="Arial MT"/>
              </a:rPr>
              <a:t>outweigh </a:t>
            </a:r>
            <a:r>
              <a:rPr sz="800" spc="-20" dirty="0">
                <a:solidFill>
                  <a:srgbClr val="231F20"/>
                </a:solidFill>
                <a:latin typeface="Arial MT"/>
                <a:cs typeface="Arial MT"/>
              </a:rPr>
              <a:t>the </a:t>
            </a:r>
            <a:r>
              <a:rPr sz="800" spc="-15" dirty="0">
                <a:solidFill>
                  <a:srgbClr val="231F20"/>
                </a:solidFill>
                <a:latin typeface="Arial MT"/>
                <a:cs typeface="Arial MT"/>
              </a:rPr>
              <a:t> </a:t>
            </a:r>
            <a:r>
              <a:rPr sz="800" spc="-55" dirty="0">
                <a:solidFill>
                  <a:srgbClr val="231F20"/>
                </a:solidFill>
                <a:latin typeface="Arial MT"/>
                <a:cs typeface="Arial MT"/>
              </a:rPr>
              <a:t>risk</a:t>
            </a:r>
            <a:r>
              <a:rPr sz="800" spc="110" dirty="0">
                <a:solidFill>
                  <a:srgbClr val="231F20"/>
                </a:solidFill>
                <a:latin typeface="Arial MT"/>
                <a:cs typeface="Arial MT"/>
              </a:rPr>
              <a:t> </a:t>
            </a:r>
            <a:r>
              <a:rPr sz="800" spc="-25" dirty="0">
                <a:solidFill>
                  <a:srgbClr val="231F20"/>
                </a:solidFill>
                <a:latin typeface="Arial MT"/>
                <a:cs typeface="Arial MT"/>
              </a:rPr>
              <a:t>or </a:t>
            </a:r>
            <a:r>
              <a:rPr sz="800" spc="-20" dirty="0">
                <a:solidFill>
                  <a:srgbClr val="231F20"/>
                </a:solidFill>
                <a:latin typeface="Arial MT"/>
                <a:cs typeface="Arial MT"/>
              </a:rPr>
              <a:t>the </a:t>
            </a:r>
            <a:r>
              <a:rPr sz="800" spc="-45" dirty="0">
                <a:solidFill>
                  <a:srgbClr val="231F20"/>
                </a:solidFill>
                <a:latin typeface="Arial MT"/>
                <a:cs typeface="Arial MT"/>
              </a:rPr>
              <a:t>disadvantages </a:t>
            </a:r>
            <a:r>
              <a:rPr sz="800" spc="-55" dirty="0">
                <a:solidFill>
                  <a:srgbClr val="231F20"/>
                </a:solidFill>
                <a:latin typeface="Arial MT"/>
                <a:cs typeface="Arial MT"/>
              </a:rPr>
              <a:t>(adverse</a:t>
            </a:r>
            <a:r>
              <a:rPr sz="800" spc="110" dirty="0">
                <a:solidFill>
                  <a:srgbClr val="231F20"/>
                </a:solidFill>
                <a:latin typeface="Arial MT"/>
                <a:cs typeface="Arial MT"/>
              </a:rPr>
              <a:t> </a:t>
            </a:r>
            <a:r>
              <a:rPr sz="800" spc="-50" dirty="0">
                <a:solidFill>
                  <a:srgbClr val="231F20"/>
                </a:solidFill>
                <a:latin typeface="Arial MT"/>
                <a:cs typeface="Arial MT"/>
              </a:rPr>
              <a:t>events, </a:t>
            </a:r>
            <a:r>
              <a:rPr sz="800" spc="-55" dirty="0">
                <a:solidFill>
                  <a:srgbClr val="231F20"/>
                </a:solidFill>
                <a:latin typeface="Arial MT"/>
                <a:cs typeface="Arial MT"/>
              </a:rPr>
              <a:t>costs,</a:t>
            </a:r>
            <a:r>
              <a:rPr sz="800" spc="114" dirty="0">
                <a:solidFill>
                  <a:srgbClr val="231F20"/>
                </a:solidFill>
                <a:latin typeface="Arial MT"/>
                <a:cs typeface="Arial MT"/>
              </a:rPr>
              <a:t> </a:t>
            </a:r>
            <a:r>
              <a:rPr sz="800" spc="70" dirty="0">
                <a:solidFill>
                  <a:srgbClr val="231F20"/>
                </a:solidFill>
                <a:latin typeface="Corbel"/>
                <a:cs typeface="Corbel"/>
              </a:rPr>
              <a:t>.. </a:t>
            </a:r>
            <a:r>
              <a:rPr sz="800" spc="-50" dirty="0">
                <a:solidFill>
                  <a:srgbClr val="231F20"/>
                </a:solidFill>
                <a:latin typeface="Corbel"/>
                <a:cs typeface="Corbel"/>
              </a:rPr>
              <a:t>.</a:t>
            </a:r>
            <a:r>
              <a:rPr sz="800" spc="-50" dirty="0">
                <a:solidFill>
                  <a:srgbClr val="231F20"/>
                </a:solidFill>
                <a:latin typeface="Arial MT"/>
                <a:cs typeface="Arial MT"/>
              </a:rPr>
              <a:t>), </a:t>
            </a:r>
            <a:r>
              <a:rPr sz="800" spc="-25" dirty="0">
                <a:solidFill>
                  <a:srgbClr val="231F20"/>
                </a:solidFill>
                <a:latin typeface="Arial MT"/>
                <a:cs typeface="Arial MT"/>
              </a:rPr>
              <a:t>optional’. </a:t>
            </a:r>
            <a:r>
              <a:rPr sz="800" spc="-40" dirty="0">
                <a:solidFill>
                  <a:srgbClr val="231F20"/>
                </a:solidFill>
                <a:latin typeface="Arial MT"/>
                <a:cs typeface="Arial MT"/>
              </a:rPr>
              <a:t>In </a:t>
            </a:r>
            <a:r>
              <a:rPr sz="800" spc="-20" dirty="0">
                <a:solidFill>
                  <a:srgbClr val="231F20"/>
                </a:solidFill>
                <a:latin typeface="Arial MT"/>
                <a:cs typeface="Arial MT"/>
              </a:rPr>
              <a:t>the </a:t>
            </a:r>
            <a:r>
              <a:rPr sz="800" spc="-35" dirty="0">
                <a:solidFill>
                  <a:srgbClr val="231F20"/>
                </a:solidFill>
                <a:latin typeface="Arial MT"/>
                <a:cs typeface="Arial MT"/>
              </a:rPr>
              <a:t>present question, </a:t>
            </a:r>
            <a:r>
              <a:rPr sz="800" spc="-20" dirty="0">
                <a:solidFill>
                  <a:srgbClr val="231F20"/>
                </a:solidFill>
                <a:latin typeface="Arial MT"/>
                <a:cs typeface="Arial MT"/>
              </a:rPr>
              <a:t>the </a:t>
            </a:r>
            <a:r>
              <a:rPr sz="800" spc="-45" dirty="0">
                <a:solidFill>
                  <a:srgbClr val="231F20"/>
                </a:solidFill>
                <a:latin typeface="Arial MT"/>
                <a:cs typeface="Arial MT"/>
              </a:rPr>
              <a:t>experts </a:t>
            </a:r>
            <a:r>
              <a:rPr sz="800" spc="-40" dirty="0">
                <a:solidFill>
                  <a:srgbClr val="231F20"/>
                </a:solidFill>
                <a:latin typeface="Arial MT"/>
                <a:cs typeface="Arial MT"/>
              </a:rPr>
              <a:t>observed </a:t>
            </a:r>
            <a:r>
              <a:rPr sz="800" spc="-15" dirty="0">
                <a:solidFill>
                  <a:srgbClr val="231F20"/>
                </a:solidFill>
                <a:latin typeface="Arial MT"/>
                <a:cs typeface="Arial MT"/>
              </a:rPr>
              <a:t>that </a:t>
            </a:r>
            <a:r>
              <a:rPr sz="800" spc="-35" dirty="0">
                <a:solidFill>
                  <a:srgbClr val="231F20"/>
                </a:solidFill>
                <a:latin typeface="Arial MT"/>
                <a:cs typeface="Arial MT"/>
              </a:rPr>
              <a:t>‘Moderate </a:t>
            </a:r>
            <a:r>
              <a:rPr sz="800" spc="-40" dirty="0">
                <a:solidFill>
                  <a:srgbClr val="231F20"/>
                </a:solidFill>
                <a:latin typeface="Arial MT"/>
                <a:cs typeface="Arial MT"/>
              </a:rPr>
              <a:t>evidence </a:t>
            </a:r>
            <a:r>
              <a:rPr sz="800" spc="-20" dirty="0">
                <a:solidFill>
                  <a:srgbClr val="231F20"/>
                </a:solidFill>
                <a:latin typeface="Arial MT"/>
                <a:cs typeface="Arial MT"/>
              </a:rPr>
              <a:t>for </a:t>
            </a:r>
            <a:r>
              <a:rPr sz="800" spc="-45" dirty="0">
                <a:solidFill>
                  <a:srgbClr val="231F20"/>
                </a:solidFill>
                <a:latin typeface="Arial MT"/>
                <a:cs typeface="Arial MT"/>
              </a:rPr>
              <a:t>efﬁcacy </a:t>
            </a:r>
            <a:r>
              <a:rPr sz="800" spc="-5" dirty="0">
                <a:solidFill>
                  <a:srgbClr val="231F20"/>
                </a:solidFill>
                <a:latin typeface="Arial MT"/>
                <a:cs typeface="Arial MT"/>
              </a:rPr>
              <a:t>but </a:t>
            </a:r>
            <a:r>
              <a:rPr sz="800" dirty="0">
                <a:solidFill>
                  <a:srgbClr val="231F20"/>
                </a:solidFill>
                <a:latin typeface="Arial MT"/>
                <a:cs typeface="Arial MT"/>
              </a:rPr>
              <a:t> </a:t>
            </a:r>
            <a:r>
              <a:rPr sz="800" spc="-5" dirty="0">
                <a:solidFill>
                  <a:srgbClr val="231F20"/>
                </a:solidFill>
                <a:latin typeface="Arial MT"/>
                <a:cs typeface="Arial MT"/>
              </a:rPr>
              <a:t>with </a:t>
            </a:r>
            <a:r>
              <a:rPr sz="800" spc="-90" dirty="0">
                <a:solidFill>
                  <a:srgbClr val="231F20"/>
                </a:solidFill>
                <a:latin typeface="Arial MT"/>
                <a:cs typeface="Arial MT"/>
              </a:rPr>
              <a:t>a</a:t>
            </a:r>
            <a:r>
              <a:rPr sz="800" spc="40" dirty="0">
                <a:solidFill>
                  <a:srgbClr val="231F20"/>
                </a:solidFill>
                <a:latin typeface="Arial MT"/>
                <a:cs typeface="Arial MT"/>
              </a:rPr>
              <a:t> </a:t>
            </a:r>
            <a:r>
              <a:rPr sz="800" spc="-30" dirty="0">
                <a:solidFill>
                  <a:srgbClr val="231F20"/>
                </a:solidFill>
                <a:latin typeface="Arial MT"/>
                <a:cs typeface="Arial MT"/>
              </a:rPr>
              <a:t>major clinical </a:t>
            </a:r>
            <a:r>
              <a:rPr sz="800" spc="-25" dirty="0">
                <a:solidFill>
                  <a:srgbClr val="231F20"/>
                </a:solidFill>
                <a:latin typeface="Arial MT"/>
                <a:cs typeface="Arial MT"/>
              </a:rPr>
              <a:t>beneﬁt’ </a:t>
            </a:r>
            <a:r>
              <a:rPr sz="800" spc="-15" dirty="0">
                <a:solidFill>
                  <a:srgbClr val="231F20"/>
                </a:solidFill>
                <a:latin typeface="Arial MT"/>
                <a:cs typeface="Arial MT"/>
              </a:rPr>
              <a:t>would </a:t>
            </a:r>
            <a:r>
              <a:rPr sz="800" spc="-50" dirty="0">
                <a:solidFill>
                  <a:srgbClr val="231F20"/>
                </a:solidFill>
                <a:latin typeface="Arial MT"/>
                <a:cs typeface="Arial MT"/>
              </a:rPr>
              <a:t>have</a:t>
            </a:r>
            <a:r>
              <a:rPr sz="800" spc="120" dirty="0">
                <a:solidFill>
                  <a:srgbClr val="231F20"/>
                </a:solidFill>
                <a:latin typeface="Arial MT"/>
                <a:cs typeface="Arial MT"/>
              </a:rPr>
              <a:t> </a:t>
            </a:r>
            <a:r>
              <a:rPr sz="800" spc="-35" dirty="0">
                <a:solidFill>
                  <a:srgbClr val="231F20"/>
                </a:solidFill>
                <a:latin typeface="Arial MT"/>
                <a:cs typeface="Arial MT"/>
              </a:rPr>
              <a:t>been </a:t>
            </a:r>
            <a:r>
              <a:rPr sz="800" spc="-90" dirty="0">
                <a:solidFill>
                  <a:srgbClr val="231F20"/>
                </a:solidFill>
                <a:latin typeface="Arial MT"/>
                <a:cs typeface="Arial MT"/>
              </a:rPr>
              <a:t>a</a:t>
            </a:r>
            <a:r>
              <a:rPr sz="800" spc="45" dirty="0">
                <a:solidFill>
                  <a:srgbClr val="231F20"/>
                </a:solidFill>
                <a:latin typeface="Arial MT"/>
                <a:cs typeface="Arial MT"/>
              </a:rPr>
              <a:t> </a:t>
            </a:r>
            <a:r>
              <a:rPr sz="800" spc="-20" dirty="0">
                <a:solidFill>
                  <a:srgbClr val="231F20"/>
                </a:solidFill>
                <a:latin typeface="Arial MT"/>
                <a:cs typeface="Arial MT"/>
              </a:rPr>
              <a:t>better </a:t>
            </a:r>
            <a:r>
              <a:rPr sz="800" spc="-25" dirty="0">
                <a:solidFill>
                  <a:srgbClr val="231F20"/>
                </a:solidFill>
                <a:latin typeface="Arial MT"/>
                <a:cs typeface="Arial MT"/>
              </a:rPr>
              <a:t>description </a:t>
            </a:r>
            <a:r>
              <a:rPr sz="800" spc="-15" dirty="0">
                <a:solidFill>
                  <a:srgbClr val="231F20"/>
                </a:solidFill>
                <a:latin typeface="Arial MT"/>
                <a:cs typeface="Arial MT"/>
              </a:rPr>
              <a:t>of </a:t>
            </a:r>
            <a:r>
              <a:rPr sz="800" spc="-20" dirty="0">
                <a:solidFill>
                  <a:srgbClr val="231F20"/>
                </a:solidFill>
                <a:latin typeface="Arial MT"/>
                <a:cs typeface="Arial MT"/>
              </a:rPr>
              <a:t>the </a:t>
            </a:r>
            <a:r>
              <a:rPr sz="800" spc="-30" dirty="0">
                <a:solidFill>
                  <a:srgbClr val="231F20"/>
                </a:solidFill>
                <a:latin typeface="Arial MT"/>
                <a:cs typeface="Arial MT"/>
              </a:rPr>
              <a:t>scientiﬁc </a:t>
            </a:r>
            <a:r>
              <a:rPr sz="800" spc="-40" dirty="0">
                <a:solidFill>
                  <a:srgbClr val="231F20"/>
                </a:solidFill>
                <a:latin typeface="Arial MT"/>
                <a:cs typeface="Arial MT"/>
              </a:rPr>
              <a:t>evidence</a:t>
            </a:r>
            <a:r>
              <a:rPr sz="800" spc="140" dirty="0">
                <a:solidFill>
                  <a:srgbClr val="231F20"/>
                </a:solidFill>
                <a:latin typeface="Arial MT"/>
                <a:cs typeface="Arial MT"/>
              </a:rPr>
              <a:t> </a:t>
            </a:r>
            <a:r>
              <a:rPr sz="800" spc="-35" dirty="0">
                <a:solidFill>
                  <a:srgbClr val="231F20"/>
                </a:solidFill>
                <a:latin typeface="Arial MT"/>
                <a:cs typeface="Arial MT"/>
              </a:rPr>
              <a:t>at</a:t>
            </a:r>
            <a:r>
              <a:rPr sz="800" spc="155" dirty="0">
                <a:solidFill>
                  <a:srgbClr val="231F20"/>
                </a:solidFill>
                <a:latin typeface="Arial MT"/>
                <a:cs typeface="Arial MT"/>
              </a:rPr>
              <a:t> </a:t>
            </a:r>
            <a:r>
              <a:rPr sz="800" spc="-30" dirty="0">
                <a:solidFill>
                  <a:srgbClr val="231F20"/>
                </a:solidFill>
                <a:latin typeface="Arial MT"/>
                <a:cs typeface="Arial MT"/>
              </a:rPr>
              <a:t>this </a:t>
            </a:r>
            <a:r>
              <a:rPr sz="800" spc="-55" dirty="0">
                <a:solidFill>
                  <a:srgbClr val="231F20"/>
                </a:solidFill>
                <a:latin typeface="Arial MT"/>
                <a:cs typeface="Arial MT"/>
              </a:rPr>
              <a:t>stage,</a:t>
            </a:r>
            <a:r>
              <a:rPr sz="800" spc="110" dirty="0">
                <a:solidFill>
                  <a:srgbClr val="231F20"/>
                </a:solidFill>
                <a:latin typeface="Arial MT"/>
                <a:cs typeface="Arial MT"/>
              </a:rPr>
              <a:t> </a:t>
            </a:r>
            <a:r>
              <a:rPr sz="800" spc="-20" dirty="0">
                <a:solidFill>
                  <a:srgbClr val="231F20"/>
                </a:solidFill>
                <a:latin typeface="Arial MT"/>
                <a:cs typeface="Arial MT"/>
              </a:rPr>
              <a:t>while </a:t>
            </a:r>
            <a:r>
              <a:rPr sz="800" spc="-15" dirty="0">
                <a:solidFill>
                  <a:srgbClr val="231F20"/>
                </a:solidFill>
                <a:latin typeface="Arial MT"/>
                <a:cs typeface="Arial MT"/>
              </a:rPr>
              <a:t>waiting </a:t>
            </a:r>
            <a:r>
              <a:rPr sz="800" spc="-20" dirty="0">
                <a:solidFill>
                  <a:srgbClr val="231F20"/>
                </a:solidFill>
                <a:latin typeface="Arial MT"/>
                <a:cs typeface="Arial MT"/>
              </a:rPr>
              <a:t>for the </a:t>
            </a:r>
            <a:r>
              <a:rPr sz="800" spc="-45" dirty="0">
                <a:solidFill>
                  <a:srgbClr val="231F20"/>
                </a:solidFill>
                <a:latin typeface="Arial MT"/>
                <a:cs typeface="Arial MT"/>
              </a:rPr>
              <a:t>results</a:t>
            </a:r>
            <a:r>
              <a:rPr sz="800" spc="135" dirty="0">
                <a:solidFill>
                  <a:srgbClr val="231F20"/>
                </a:solidFill>
                <a:latin typeface="Arial MT"/>
                <a:cs typeface="Arial MT"/>
              </a:rPr>
              <a:t> </a:t>
            </a:r>
            <a:r>
              <a:rPr sz="800" spc="-15" dirty="0">
                <a:solidFill>
                  <a:srgbClr val="231F20"/>
                </a:solidFill>
                <a:latin typeface="Arial MT"/>
                <a:cs typeface="Arial MT"/>
              </a:rPr>
              <a:t>of </a:t>
            </a:r>
            <a:r>
              <a:rPr sz="800" spc="-20" dirty="0">
                <a:solidFill>
                  <a:srgbClr val="231F20"/>
                </a:solidFill>
                <a:latin typeface="Arial MT"/>
                <a:cs typeface="Arial MT"/>
              </a:rPr>
              <a:t>the </a:t>
            </a:r>
            <a:r>
              <a:rPr sz="800" spc="-15" dirty="0">
                <a:solidFill>
                  <a:srgbClr val="231F20"/>
                </a:solidFill>
                <a:latin typeface="Arial MT"/>
                <a:cs typeface="Arial MT"/>
              </a:rPr>
              <a:t> </a:t>
            </a:r>
            <a:r>
              <a:rPr sz="800" spc="-25" dirty="0">
                <a:solidFill>
                  <a:srgbClr val="231F20"/>
                </a:solidFill>
                <a:latin typeface="Arial MT"/>
                <a:cs typeface="Arial MT"/>
              </a:rPr>
              <a:t>completed</a:t>
            </a:r>
            <a:r>
              <a:rPr sz="800" spc="-15" dirty="0">
                <a:solidFill>
                  <a:srgbClr val="231F20"/>
                </a:solidFill>
                <a:latin typeface="Arial MT"/>
                <a:cs typeface="Arial MT"/>
              </a:rPr>
              <a:t> </a:t>
            </a:r>
            <a:r>
              <a:rPr sz="800" spc="-55" dirty="0">
                <a:solidFill>
                  <a:srgbClr val="231F20"/>
                </a:solidFill>
                <a:latin typeface="Arial MT"/>
                <a:cs typeface="Arial MT"/>
              </a:rPr>
              <a:t>phase</a:t>
            </a:r>
            <a:r>
              <a:rPr sz="800" spc="-10" dirty="0">
                <a:solidFill>
                  <a:srgbClr val="231F20"/>
                </a:solidFill>
                <a:latin typeface="Arial MT"/>
                <a:cs typeface="Arial MT"/>
              </a:rPr>
              <a:t> </a:t>
            </a:r>
            <a:r>
              <a:rPr sz="800" spc="-55" dirty="0">
                <a:solidFill>
                  <a:srgbClr val="231F20"/>
                </a:solidFill>
                <a:latin typeface="Arial MT"/>
                <a:cs typeface="Arial MT"/>
              </a:rPr>
              <a:t>III</a:t>
            </a:r>
            <a:r>
              <a:rPr sz="800" spc="-15" dirty="0">
                <a:solidFill>
                  <a:srgbClr val="231F20"/>
                </a:solidFill>
                <a:latin typeface="Arial MT"/>
                <a:cs typeface="Arial MT"/>
              </a:rPr>
              <a:t> </a:t>
            </a:r>
            <a:r>
              <a:rPr sz="800" spc="-30" dirty="0">
                <a:solidFill>
                  <a:srgbClr val="231F20"/>
                </a:solidFill>
                <a:latin typeface="Arial MT"/>
                <a:cs typeface="Arial MT"/>
              </a:rPr>
              <a:t>trial.</a:t>
            </a:r>
            <a:endParaRPr sz="800">
              <a:latin typeface="Arial MT"/>
              <a:cs typeface="Arial MT"/>
            </a:endParaRPr>
          </a:p>
          <a:p>
            <a:pPr marL="118110" marR="64769" algn="just">
              <a:lnSpc>
                <a:spcPct val="114599"/>
              </a:lnSpc>
            </a:pPr>
            <a:r>
              <a:rPr sz="800" spc="-100" dirty="0">
                <a:solidFill>
                  <a:srgbClr val="231F20"/>
                </a:solidFill>
                <a:latin typeface="Arial MT"/>
                <a:cs typeface="Arial MT"/>
              </a:rPr>
              <a:t>ALK, </a:t>
            </a:r>
            <a:r>
              <a:rPr sz="800" spc="-50" dirty="0">
                <a:solidFill>
                  <a:srgbClr val="231F20"/>
                </a:solidFill>
                <a:latin typeface="Arial MT"/>
                <a:cs typeface="Arial MT"/>
              </a:rPr>
              <a:t>anaplastic </a:t>
            </a:r>
            <a:r>
              <a:rPr sz="800" spc="-30" dirty="0">
                <a:solidFill>
                  <a:srgbClr val="231F20"/>
                </a:solidFill>
                <a:latin typeface="Arial MT"/>
                <a:cs typeface="Arial MT"/>
              </a:rPr>
              <a:t>lymphoma </a:t>
            </a:r>
            <a:r>
              <a:rPr sz="800" spc="-65" dirty="0">
                <a:solidFill>
                  <a:srgbClr val="231F20"/>
                </a:solidFill>
                <a:latin typeface="Arial MT"/>
                <a:cs typeface="Arial MT"/>
              </a:rPr>
              <a:t>kinase; </a:t>
            </a:r>
            <a:r>
              <a:rPr sz="800" spc="-90" dirty="0">
                <a:solidFill>
                  <a:srgbClr val="231F20"/>
                </a:solidFill>
                <a:latin typeface="Arial MT"/>
                <a:cs typeface="Arial MT"/>
              </a:rPr>
              <a:t>ChT, </a:t>
            </a:r>
            <a:r>
              <a:rPr sz="800" spc="-40" dirty="0">
                <a:solidFill>
                  <a:srgbClr val="231F20"/>
                </a:solidFill>
                <a:latin typeface="Arial MT"/>
                <a:cs typeface="Arial MT"/>
              </a:rPr>
              <a:t>chemotherapy; </a:t>
            </a:r>
            <a:r>
              <a:rPr sz="800" spc="-114" dirty="0">
                <a:solidFill>
                  <a:srgbClr val="231F20"/>
                </a:solidFill>
                <a:latin typeface="Arial MT"/>
                <a:cs typeface="Arial MT"/>
              </a:rPr>
              <a:t>ESMO, </a:t>
            </a:r>
            <a:r>
              <a:rPr sz="800" spc="-55" dirty="0">
                <a:solidFill>
                  <a:srgbClr val="231F20"/>
                </a:solidFill>
                <a:latin typeface="Arial MT"/>
                <a:cs typeface="Arial MT"/>
              </a:rPr>
              <a:t>European </a:t>
            </a:r>
            <a:r>
              <a:rPr sz="800" spc="-50" dirty="0">
                <a:solidFill>
                  <a:srgbClr val="231F20"/>
                </a:solidFill>
                <a:latin typeface="Arial MT"/>
                <a:cs typeface="Arial MT"/>
              </a:rPr>
              <a:t>Society </a:t>
            </a:r>
            <a:r>
              <a:rPr sz="800" spc="-25" dirty="0">
                <a:solidFill>
                  <a:srgbClr val="231F20"/>
                </a:solidFill>
                <a:latin typeface="Arial MT"/>
                <a:cs typeface="Arial MT"/>
              </a:rPr>
              <a:t>for </a:t>
            </a:r>
            <a:r>
              <a:rPr sz="800" spc="-45" dirty="0">
                <a:solidFill>
                  <a:srgbClr val="231F20"/>
                </a:solidFill>
                <a:latin typeface="Arial MT"/>
                <a:cs typeface="Arial MT"/>
              </a:rPr>
              <a:t>Medical Oncology; </a:t>
            </a:r>
            <a:r>
              <a:rPr sz="800" spc="-150" dirty="0">
                <a:solidFill>
                  <a:srgbClr val="231F20"/>
                </a:solidFill>
                <a:latin typeface="Arial MT"/>
                <a:cs typeface="Arial MT"/>
              </a:rPr>
              <a:t>ESS,</a:t>
            </a:r>
            <a:r>
              <a:rPr sz="800" spc="-145" dirty="0">
                <a:solidFill>
                  <a:srgbClr val="231F20"/>
                </a:solidFill>
                <a:latin typeface="Arial MT"/>
                <a:cs typeface="Arial MT"/>
              </a:rPr>
              <a:t> </a:t>
            </a:r>
            <a:r>
              <a:rPr sz="800" spc="-30" dirty="0">
                <a:solidFill>
                  <a:srgbClr val="231F20"/>
                </a:solidFill>
                <a:latin typeface="Arial MT"/>
                <a:cs typeface="Arial MT"/>
              </a:rPr>
              <a:t>endometrial </a:t>
            </a:r>
            <a:r>
              <a:rPr sz="800" spc="-40" dirty="0">
                <a:solidFill>
                  <a:srgbClr val="231F20"/>
                </a:solidFill>
                <a:latin typeface="Arial MT"/>
                <a:cs typeface="Arial MT"/>
              </a:rPr>
              <a:t>stromal </a:t>
            </a:r>
            <a:r>
              <a:rPr sz="800" spc="-65" dirty="0">
                <a:solidFill>
                  <a:srgbClr val="231F20"/>
                </a:solidFill>
                <a:latin typeface="Arial MT"/>
                <a:cs typeface="Arial MT"/>
              </a:rPr>
              <a:t>sarcoma; </a:t>
            </a:r>
            <a:r>
              <a:rPr sz="800" spc="-105" dirty="0">
                <a:solidFill>
                  <a:srgbClr val="231F20"/>
                </a:solidFill>
                <a:latin typeface="Arial MT"/>
                <a:cs typeface="Arial MT"/>
              </a:rPr>
              <a:t>GoR, </a:t>
            </a:r>
            <a:r>
              <a:rPr sz="800" spc="-45" dirty="0">
                <a:solidFill>
                  <a:srgbClr val="231F20"/>
                </a:solidFill>
                <a:latin typeface="Arial MT"/>
                <a:cs typeface="Arial MT"/>
              </a:rPr>
              <a:t>grade </a:t>
            </a:r>
            <a:r>
              <a:rPr sz="800" spc="-20" dirty="0">
                <a:solidFill>
                  <a:srgbClr val="231F20"/>
                </a:solidFill>
                <a:latin typeface="Arial MT"/>
                <a:cs typeface="Arial MT"/>
              </a:rPr>
              <a:t>of </a:t>
            </a:r>
            <a:r>
              <a:rPr sz="800" spc="-50" dirty="0">
                <a:solidFill>
                  <a:srgbClr val="231F20"/>
                </a:solidFill>
                <a:latin typeface="Arial MT"/>
                <a:cs typeface="Arial MT"/>
              </a:rPr>
              <a:t>rec- </a:t>
            </a:r>
            <a:r>
              <a:rPr sz="800" spc="-45" dirty="0">
                <a:solidFill>
                  <a:srgbClr val="231F20"/>
                </a:solidFill>
                <a:latin typeface="Arial MT"/>
                <a:cs typeface="Arial MT"/>
              </a:rPr>
              <a:t> </a:t>
            </a:r>
            <a:r>
              <a:rPr sz="800" spc="-35" dirty="0">
                <a:solidFill>
                  <a:srgbClr val="231F20"/>
                </a:solidFill>
                <a:latin typeface="Arial MT"/>
                <a:cs typeface="Arial MT"/>
              </a:rPr>
              <a:t>ommendation; </a:t>
            </a:r>
            <a:r>
              <a:rPr sz="800" spc="-100" dirty="0">
                <a:solidFill>
                  <a:srgbClr val="231F20"/>
                </a:solidFill>
                <a:latin typeface="Arial MT"/>
                <a:cs typeface="Arial MT"/>
              </a:rPr>
              <a:t>LMS, </a:t>
            </a:r>
            <a:r>
              <a:rPr sz="800" spc="-50" dirty="0">
                <a:solidFill>
                  <a:srgbClr val="231F20"/>
                </a:solidFill>
                <a:latin typeface="Arial MT"/>
                <a:cs typeface="Arial MT"/>
              </a:rPr>
              <a:t>leiomyosarcoma; </a:t>
            </a:r>
            <a:r>
              <a:rPr sz="800" spc="-114" dirty="0">
                <a:solidFill>
                  <a:srgbClr val="231F20"/>
                </a:solidFill>
                <a:latin typeface="Arial MT"/>
                <a:cs typeface="Arial MT"/>
              </a:rPr>
              <a:t>MCBS,</a:t>
            </a:r>
            <a:r>
              <a:rPr sz="800" spc="-110" dirty="0">
                <a:solidFill>
                  <a:srgbClr val="231F20"/>
                </a:solidFill>
                <a:latin typeface="Arial MT"/>
                <a:cs typeface="Arial MT"/>
              </a:rPr>
              <a:t> </a:t>
            </a:r>
            <a:r>
              <a:rPr sz="800" spc="-35" dirty="0">
                <a:solidFill>
                  <a:srgbClr val="231F20"/>
                </a:solidFill>
                <a:latin typeface="Arial MT"/>
                <a:cs typeface="Arial MT"/>
              </a:rPr>
              <a:t>Magnitude </a:t>
            </a:r>
            <a:r>
              <a:rPr sz="800" spc="-20" dirty="0">
                <a:solidFill>
                  <a:srgbClr val="231F20"/>
                </a:solidFill>
                <a:latin typeface="Arial MT"/>
                <a:cs typeface="Arial MT"/>
              </a:rPr>
              <a:t>of </a:t>
            </a:r>
            <a:r>
              <a:rPr sz="800" spc="-45" dirty="0">
                <a:solidFill>
                  <a:srgbClr val="231F20"/>
                </a:solidFill>
                <a:latin typeface="Arial MT"/>
                <a:cs typeface="Arial MT"/>
              </a:rPr>
              <a:t>Clinical </a:t>
            </a:r>
            <a:r>
              <a:rPr sz="800" spc="-50" dirty="0">
                <a:solidFill>
                  <a:srgbClr val="231F20"/>
                </a:solidFill>
                <a:latin typeface="Arial MT"/>
                <a:cs typeface="Arial MT"/>
              </a:rPr>
              <a:t>Beneﬁt </a:t>
            </a:r>
            <a:r>
              <a:rPr sz="800" spc="-80" dirty="0">
                <a:solidFill>
                  <a:srgbClr val="231F20"/>
                </a:solidFill>
                <a:latin typeface="Arial MT"/>
                <a:cs typeface="Arial MT"/>
              </a:rPr>
              <a:t>Scale; </a:t>
            </a:r>
            <a:r>
              <a:rPr sz="800" spc="-100" dirty="0">
                <a:solidFill>
                  <a:srgbClr val="231F20"/>
                </a:solidFill>
                <a:latin typeface="Arial MT"/>
                <a:cs typeface="Arial MT"/>
              </a:rPr>
              <a:t>mTOR, </a:t>
            </a:r>
            <a:r>
              <a:rPr sz="800" spc="-45" dirty="0">
                <a:solidFill>
                  <a:srgbClr val="231F20"/>
                </a:solidFill>
                <a:latin typeface="Arial MT"/>
                <a:cs typeface="Arial MT"/>
              </a:rPr>
              <a:t>mammalian </a:t>
            </a:r>
            <a:r>
              <a:rPr sz="800" spc="-30" dirty="0">
                <a:solidFill>
                  <a:srgbClr val="231F20"/>
                </a:solidFill>
                <a:latin typeface="Arial MT"/>
                <a:cs typeface="Arial MT"/>
              </a:rPr>
              <a:t>target </a:t>
            </a:r>
            <a:r>
              <a:rPr sz="800" spc="-20" dirty="0">
                <a:solidFill>
                  <a:srgbClr val="231F20"/>
                </a:solidFill>
                <a:latin typeface="Arial MT"/>
                <a:cs typeface="Arial MT"/>
              </a:rPr>
              <a:t>of </a:t>
            </a:r>
            <a:r>
              <a:rPr sz="800" spc="-50" dirty="0">
                <a:solidFill>
                  <a:srgbClr val="231F20"/>
                </a:solidFill>
                <a:latin typeface="Arial MT"/>
                <a:cs typeface="Arial MT"/>
              </a:rPr>
              <a:t>rapamycin; </a:t>
            </a:r>
            <a:r>
              <a:rPr sz="800" spc="-114" dirty="0">
                <a:solidFill>
                  <a:srgbClr val="231F20"/>
                </a:solidFill>
                <a:latin typeface="Arial MT"/>
                <a:cs typeface="Arial MT"/>
              </a:rPr>
              <a:t>PDGFRA,</a:t>
            </a:r>
            <a:r>
              <a:rPr sz="800" spc="-110" dirty="0">
                <a:solidFill>
                  <a:srgbClr val="231F20"/>
                </a:solidFill>
                <a:latin typeface="Arial MT"/>
                <a:cs typeface="Arial MT"/>
              </a:rPr>
              <a:t> </a:t>
            </a:r>
            <a:r>
              <a:rPr sz="800" spc="-35" dirty="0">
                <a:solidFill>
                  <a:srgbClr val="231F20"/>
                </a:solidFill>
                <a:latin typeface="Arial MT"/>
                <a:cs typeface="Arial MT"/>
              </a:rPr>
              <a:t>platelet-derived </a:t>
            </a:r>
            <a:r>
              <a:rPr sz="800" spc="-15" dirty="0">
                <a:solidFill>
                  <a:srgbClr val="231F20"/>
                </a:solidFill>
                <a:latin typeface="Arial MT"/>
                <a:cs typeface="Arial MT"/>
              </a:rPr>
              <a:t>growth </a:t>
            </a:r>
            <a:r>
              <a:rPr sz="800" spc="-10" dirty="0">
                <a:solidFill>
                  <a:srgbClr val="231F20"/>
                </a:solidFill>
                <a:latin typeface="Arial MT"/>
                <a:cs typeface="Arial MT"/>
              </a:rPr>
              <a:t> </a:t>
            </a:r>
            <a:r>
              <a:rPr sz="800" spc="-35" dirty="0">
                <a:solidFill>
                  <a:srgbClr val="231F20"/>
                </a:solidFill>
                <a:latin typeface="Arial MT"/>
                <a:cs typeface="Arial MT"/>
              </a:rPr>
              <a:t>factor receptor </a:t>
            </a:r>
            <a:r>
              <a:rPr sz="800" spc="-55" dirty="0">
                <a:solidFill>
                  <a:srgbClr val="231F20"/>
                </a:solidFill>
                <a:latin typeface="Arial MT"/>
                <a:cs typeface="Arial MT"/>
              </a:rPr>
              <a:t>alpha; </a:t>
            </a:r>
            <a:r>
              <a:rPr sz="800" spc="-95" dirty="0">
                <a:solidFill>
                  <a:srgbClr val="231F20"/>
                </a:solidFill>
                <a:latin typeface="Arial MT"/>
                <a:cs typeface="Arial MT"/>
              </a:rPr>
              <a:t>PEComa, </a:t>
            </a:r>
            <a:r>
              <a:rPr sz="800" spc="-50" dirty="0">
                <a:solidFill>
                  <a:srgbClr val="231F20"/>
                </a:solidFill>
                <a:latin typeface="Arial MT"/>
                <a:cs typeface="Arial MT"/>
              </a:rPr>
              <a:t>perivascular </a:t>
            </a:r>
            <a:r>
              <a:rPr sz="800" spc="-20" dirty="0">
                <a:solidFill>
                  <a:srgbClr val="231F20"/>
                </a:solidFill>
                <a:latin typeface="Arial MT"/>
                <a:cs typeface="Arial MT"/>
              </a:rPr>
              <a:t>epithelioid </a:t>
            </a:r>
            <a:r>
              <a:rPr sz="800" spc="-35" dirty="0">
                <a:solidFill>
                  <a:srgbClr val="231F20"/>
                </a:solidFill>
                <a:latin typeface="Arial MT"/>
                <a:cs typeface="Arial MT"/>
              </a:rPr>
              <a:t>cell </a:t>
            </a:r>
            <a:r>
              <a:rPr sz="800" spc="-30" dirty="0">
                <a:solidFill>
                  <a:srgbClr val="231F20"/>
                </a:solidFill>
                <a:latin typeface="Arial MT"/>
                <a:cs typeface="Arial MT"/>
              </a:rPr>
              <a:t>tumour; </a:t>
            </a:r>
            <a:r>
              <a:rPr sz="800" spc="-135" dirty="0">
                <a:solidFill>
                  <a:srgbClr val="231F20"/>
                </a:solidFill>
                <a:latin typeface="Arial MT"/>
                <a:cs typeface="Arial MT"/>
              </a:rPr>
              <a:t>PS,</a:t>
            </a:r>
            <a:r>
              <a:rPr sz="800" spc="-130" dirty="0">
                <a:solidFill>
                  <a:srgbClr val="231F20"/>
                </a:solidFill>
                <a:latin typeface="Arial MT"/>
                <a:cs typeface="Arial MT"/>
              </a:rPr>
              <a:t> </a:t>
            </a:r>
            <a:r>
              <a:rPr sz="800" spc="-40" dirty="0">
                <a:solidFill>
                  <a:srgbClr val="231F20"/>
                </a:solidFill>
                <a:latin typeface="Arial MT"/>
                <a:cs typeface="Arial MT"/>
              </a:rPr>
              <a:t>performance </a:t>
            </a:r>
            <a:r>
              <a:rPr sz="800" spc="-55" dirty="0">
                <a:solidFill>
                  <a:srgbClr val="231F20"/>
                </a:solidFill>
                <a:latin typeface="Arial MT"/>
                <a:cs typeface="Arial MT"/>
              </a:rPr>
              <a:t>status; </a:t>
            </a:r>
            <a:r>
              <a:rPr sz="800" spc="-110" dirty="0">
                <a:solidFill>
                  <a:srgbClr val="231F20"/>
                </a:solidFill>
                <a:latin typeface="Arial MT"/>
                <a:cs typeface="Arial MT"/>
              </a:rPr>
              <a:t>R0,</a:t>
            </a:r>
            <a:r>
              <a:rPr sz="800" spc="-105" dirty="0">
                <a:solidFill>
                  <a:srgbClr val="231F20"/>
                </a:solidFill>
                <a:latin typeface="Arial MT"/>
                <a:cs typeface="Arial MT"/>
              </a:rPr>
              <a:t> </a:t>
            </a:r>
            <a:r>
              <a:rPr sz="800" spc="-25" dirty="0">
                <a:solidFill>
                  <a:srgbClr val="231F20"/>
                </a:solidFill>
                <a:latin typeface="Arial MT"/>
                <a:cs typeface="Arial MT"/>
              </a:rPr>
              <a:t>no </a:t>
            </a:r>
            <a:r>
              <a:rPr sz="800" spc="-20" dirty="0">
                <a:solidFill>
                  <a:srgbClr val="231F20"/>
                </a:solidFill>
                <a:latin typeface="Arial MT"/>
                <a:cs typeface="Arial MT"/>
              </a:rPr>
              <a:t>tumour </a:t>
            </a:r>
            <a:r>
              <a:rPr sz="800" spc="-35" dirty="0">
                <a:solidFill>
                  <a:srgbClr val="231F20"/>
                </a:solidFill>
                <a:latin typeface="Arial MT"/>
                <a:cs typeface="Arial MT"/>
              </a:rPr>
              <a:t>at </a:t>
            </a:r>
            <a:r>
              <a:rPr sz="800" spc="-25" dirty="0">
                <a:solidFill>
                  <a:srgbClr val="231F20"/>
                </a:solidFill>
                <a:latin typeface="Arial MT"/>
                <a:cs typeface="Arial MT"/>
              </a:rPr>
              <a:t>the </a:t>
            </a:r>
            <a:r>
              <a:rPr sz="800" spc="-40" dirty="0">
                <a:solidFill>
                  <a:srgbClr val="231F20"/>
                </a:solidFill>
                <a:latin typeface="Arial MT"/>
                <a:cs typeface="Arial MT"/>
              </a:rPr>
              <a:t>margin; </a:t>
            </a:r>
            <a:r>
              <a:rPr sz="800" spc="-145" dirty="0">
                <a:solidFill>
                  <a:srgbClr val="231F20"/>
                </a:solidFill>
                <a:latin typeface="Arial MT"/>
                <a:cs typeface="Arial MT"/>
              </a:rPr>
              <a:t>RPS,</a:t>
            </a:r>
            <a:r>
              <a:rPr sz="800" spc="-140" dirty="0">
                <a:solidFill>
                  <a:srgbClr val="231F20"/>
                </a:solidFill>
                <a:latin typeface="Arial MT"/>
                <a:cs typeface="Arial MT"/>
              </a:rPr>
              <a:t> </a:t>
            </a:r>
            <a:r>
              <a:rPr sz="800" spc="-30" dirty="0">
                <a:solidFill>
                  <a:srgbClr val="231F20"/>
                </a:solidFill>
                <a:latin typeface="Arial MT"/>
                <a:cs typeface="Arial MT"/>
              </a:rPr>
              <a:t>retroperitoneal </a:t>
            </a:r>
            <a:r>
              <a:rPr sz="800" spc="-65" dirty="0">
                <a:solidFill>
                  <a:srgbClr val="231F20"/>
                </a:solidFill>
                <a:latin typeface="Arial MT"/>
                <a:cs typeface="Arial MT"/>
              </a:rPr>
              <a:t>sarcoma; </a:t>
            </a:r>
            <a:r>
              <a:rPr sz="800" spc="-130" dirty="0">
                <a:solidFill>
                  <a:srgbClr val="231F20"/>
                </a:solidFill>
                <a:latin typeface="Arial MT"/>
                <a:cs typeface="Arial MT"/>
              </a:rPr>
              <a:t>RT, </a:t>
            </a:r>
            <a:r>
              <a:rPr sz="800" spc="-125" dirty="0">
                <a:solidFill>
                  <a:srgbClr val="231F20"/>
                </a:solidFill>
                <a:latin typeface="Arial MT"/>
                <a:cs typeface="Arial MT"/>
              </a:rPr>
              <a:t> </a:t>
            </a:r>
            <a:r>
              <a:rPr sz="800" spc="-40" dirty="0">
                <a:solidFill>
                  <a:srgbClr val="231F20"/>
                </a:solidFill>
                <a:latin typeface="Arial MT"/>
                <a:cs typeface="Arial MT"/>
              </a:rPr>
              <a:t>radiotherapy;</a:t>
            </a:r>
            <a:r>
              <a:rPr sz="800" spc="-30" dirty="0">
                <a:solidFill>
                  <a:srgbClr val="231F20"/>
                </a:solidFill>
                <a:latin typeface="Arial MT"/>
                <a:cs typeface="Arial MT"/>
              </a:rPr>
              <a:t> </a:t>
            </a:r>
            <a:r>
              <a:rPr sz="800" spc="-140" dirty="0">
                <a:solidFill>
                  <a:srgbClr val="231F20"/>
                </a:solidFill>
                <a:latin typeface="Arial MT"/>
                <a:cs typeface="Arial MT"/>
              </a:rPr>
              <a:t>STS,</a:t>
            </a:r>
            <a:r>
              <a:rPr sz="800" spc="-105" dirty="0">
                <a:solidFill>
                  <a:srgbClr val="231F20"/>
                </a:solidFill>
                <a:latin typeface="Arial MT"/>
                <a:cs typeface="Arial MT"/>
              </a:rPr>
              <a:t> </a:t>
            </a:r>
            <a:r>
              <a:rPr sz="800" spc="-35" dirty="0">
                <a:solidFill>
                  <a:srgbClr val="231F20"/>
                </a:solidFill>
                <a:latin typeface="Arial MT"/>
                <a:cs typeface="Arial MT"/>
              </a:rPr>
              <a:t>soft</a:t>
            </a:r>
            <a:r>
              <a:rPr sz="800" spc="-30" dirty="0">
                <a:solidFill>
                  <a:srgbClr val="231F20"/>
                </a:solidFill>
                <a:latin typeface="Arial MT"/>
                <a:cs typeface="Arial MT"/>
              </a:rPr>
              <a:t> </a:t>
            </a:r>
            <a:r>
              <a:rPr sz="800" spc="-50" dirty="0">
                <a:solidFill>
                  <a:srgbClr val="231F20"/>
                </a:solidFill>
                <a:latin typeface="Arial MT"/>
                <a:cs typeface="Arial MT"/>
              </a:rPr>
              <a:t>tissue</a:t>
            </a:r>
            <a:r>
              <a:rPr sz="800" spc="-20" dirty="0">
                <a:solidFill>
                  <a:srgbClr val="231F20"/>
                </a:solidFill>
                <a:latin typeface="Arial MT"/>
                <a:cs typeface="Arial MT"/>
              </a:rPr>
              <a:t> </a:t>
            </a:r>
            <a:r>
              <a:rPr sz="800" spc="-65" dirty="0">
                <a:solidFill>
                  <a:srgbClr val="231F20"/>
                </a:solidFill>
                <a:latin typeface="Arial MT"/>
                <a:cs typeface="Arial MT"/>
              </a:rPr>
              <a:t>sarcoma;</a:t>
            </a:r>
            <a:r>
              <a:rPr sz="800" spc="-35" dirty="0">
                <a:solidFill>
                  <a:srgbClr val="231F20"/>
                </a:solidFill>
                <a:latin typeface="Arial MT"/>
                <a:cs typeface="Arial MT"/>
              </a:rPr>
              <a:t> </a:t>
            </a:r>
            <a:r>
              <a:rPr sz="800" spc="-130" dirty="0">
                <a:solidFill>
                  <a:srgbClr val="231F20"/>
                </a:solidFill>
                <a:latin typeface="Arial MT"/>
                <a:cs typeface="Arial MT"/>
              </a:rPr>
              <a:t>UES,</a:t>
            </a:r>
            <a:r>
              <a:rPr sz="800" spc="-114" dirty="0">
                <a:solidFill>
                  <a:srgbClr val="231F20"/>
                </a:solidFill>
                <a:latin typeface="Arial MT"/>
                <a:cs typeface="Arial MT"/>
              </a:rPr>
              <a:t> </a:t>
            </a:r>
            <a:r>
              <a:rPr sz="800" spc="-30" dirty="0">
                <a:solidFill>
                  <a:srgbClr val="231F20"/>
                </a:solidFill>
                <a:latin typeface="Arial MT"/>
                <a:cs typeface="Arial MT"/>
              </a:rPr>
              <a:t>undifferentiated endometrial</a:t>
            </a:r>
            <a:r>
              <a:rPr sz="800" spc="-25" dirty="0">
                <a:solidFill>
                  <a:srgbClr val="231F20"/>
                </a:solidFill>
                <a:latin typeface="Arial MT"/>
                <a:cs typeface="Arial MT"/>
              </a:rPr>
              <a:t> </a:t>
            </a:r>
            <a:r>
              <a:rPr sz="800" spc="-65" dirty="0">
                <a:solidFill>
                  <a:srgbClr val="231F20"/>
                </a:solidFill>
                <a:latin typeface="Arial MT"/>
                <a:cs typeface="Arial MT"/>
              </a:rPr>
              <a:t>sarcoma;</a:t>
            </a:r>
            <a:r>
              <a:rPr sz="800" spc="-25" dirty="0">
                <a:solidFill>
                  <a:srgbClr val="231F20"/>
                </a:solidFill>
                <a:latin typeface="Arial MT"/>
                <a:cs typeface="Arial MT"/>
              </a:rPr>
              <a:t> </a:t>
            </a:r>
            <a:r>
              <a:rPr sz="800" spc="-95" dirty="0">
                <a:solidFill>
                  <a:srgbClr val="231F20"/>
                </a:solidFill>
                <a:latin typeface="Arial MT"/>
                <a:cs typeface="Arial MT"/>
              </a:rPr>
              <a:t>WHO,</a:t>
            </a:r>
            <a:r>
              <a:rPr sz="800" spc="-20" dirty="0">
                <a:solidFill>
                  <a:srgbClr val="231F20"/>
                </a:solidFill>
                <a:latin typeface="Arial MT"/>
                <a:cs typeface="Arial MT"/>
              </a:rPr>
              <a:t> </a:t>
            </a:r>
            <a:r>
              <a:rPr sz="800" spc="-40" dirty="0">
                <a:solidFill>
                  <a:srgbClr val="231F20"/>
                </a:solidFill>
                <a:latin typeface="Arial MT"/>
                <a:cs typeface="Arial MT"/>
              </a:rPr>
              <a:t>World</a:t>
            </a:r>
            <a:r>
              <a:rPr sz="800" spc="-30" dirty="0">
                <a:solidFill>
                  <a:srgbClr val="231F20"/>
                </a:solidFill>
                <a:latin typeface="Arial MT"/>
                <a:cs typeface="Arial MT"/>
              </a:rPr>
              <a:t> </a:t>
            </a:r>
            <a:r>
              <a:rPr sz="800" spc="-40" dirty="0">
                <a:solidFill>
                  <a:srgbClr val="231F20"/>
                </a:solidFill>
                <a:latin typeface="Arial MT"/>
                <a:cs typeface="Arial MT"/>
              </a:rPr>
              <a:t>Health</a:t>
            </a:r>
            <a:r>
              <a:rPr sz="800" spc="-30" dirty="0">
                <a:solidFill>
                  <a:srgbClr val="231F20"/>
                </a:solidFill>
                <a:latin typeface="Arial MT"/>
                <a:cs typeface="Arial MT"/>
              </a:rPr>
              <a:t> </a:t>
            </a:r>
            <a:r>
              <a:rPr sz="800" spc="-45" dirty="0">
                <a:solidFill>
                  <a:srgbClr val="231F20"/>
                </a:solidFill>
                <a:latin typeface="Arial MT"/>
                <a:cs typeface="Arial MT"/>
              </a:rPr>
              <a:t>Organization.</a:t>
            </a:r>
            <a:endParaRPr sz="800">
              <a:latin typeface="Arial MT"/>
              <a:cs typeface="Arial MT"/>
            </a:endParaRPr>
          </a:p>
        </p:txBody>
      </p:sp>
      <p:sp>
        <p:nvSpPr>
          <p:cNvPr id="14" name="object 14"/>
          <p:cNvSpPr txBox="1">
            <a:spLocks noGrp="1"/>
          </p:cNvSpPr>
          <p:nvPr>
            <p:ph type="title"/>
          </p:nvPr>
        </p:nvSpPr>
        <p:spPr>
          <a:xfrm>
            <a:off x="635300" y="218898"/>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15" name="object 15"/>
          <p:cNvSpPr txBox="1"/>
          <p:nvPr/>
        </p:nvSpPr>
        <p:spPr>
          <a:xfrm>
            <a:off x="5848819" y="320183"/>
            <a:ext cx="1219834" cy="197490"/>
          </a:xfrm>
          <a:prstGeom prst="rect">
            <a:avLst/>
          </a:prstGeom>
        </p:spPr>
        <p:txBody>
          <a:bodyPr vert="horz" wrap="square" lIns="0" tIns="12700" rIns="0" bIns="0" rtlCol="0">
            <a:spAutoFit/>
          </a:bodyPr>
          <a:lstStyle/>
          <a:p>
            <a:pPr marL="12700">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p:txBody>
      </p:sp>
      <p:sp>
        <p:nvSpPr>
          <p:cNvPr id="16" name="object 16"/>
          <p:cNvSpPr/>
          <p:nvPr/>
        </p:nvSpPr>
        <p:spPr>
          <a:xfrm>
            <a:off x="648005"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17" name="object 17"/>
          <p:cNvSpPr txBox="1"/>
          <p:nvPr/>
        </p:nvSpPr>
        <p:spPr>
          <a:xfrm>
            <a:off x="635301" y="9507578"/>
            <a:ext cx="894079" cy="166712"/>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812061"/>
                </a:solidFill>
                <a:latin typeface="Arial MT"/>
                <a:cs typeface="Arial MT"/>
              </a:rPr>
              <a:t>iv60</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95" dirty="0">
                <a:solidFill>
                  <a:srgbClr val="812061"/>
                </a:solidFill>
                <a:latin typeface="Arial MT"/>
                <a:cs typeface="Arial MT"/>
              </a:rPr>
              <a:t>Casali</a:t>
            </a:r>
            <a:r>
              <a:rPr sz="1000" spc="-25" dirty="0">
                <a:solidFill>
                  <a:srgbClr val="812061"/>
                </a:solidFill>
                <a:latin typeface="Arial MT"/>
                <a:cs typeface="Arial MT"/>
              </a:rPr>
              <a:t> </a:t>
            </a:r>
            <a:r>
              <a:rPr sz="1000" spc="-30" dirty="0">
                <a:solidFill>
                  <a:srgbClr val="812061"/>
                </a:solidFill>
                <a:latin typeface="Arial MT"/>
                <a:cs typeface="Arial MT"/>
              </a:rPr>
              <a:t>et </a:t>
            </a:r>
            <a:r>
              <a:rPr sz="1000" spc="-80" dirty="0">
                <a:solidFill>
                  <a:srgbClr val="812061"/>
                </a:solidFill>
                <a:latin typeface="Arial MT"/>
                <a:cs typeface="Arial MT"/>
              </a:rPr>
              <a:t>al.</a:t>
            </a:r>
            <a:endParaRPr sz="1000">
              <a:latin typeface="Arial MT"/>
              <a:cs typeface="Arial MT"/>
            </a:endParaRPr>
          </a:p>
        </p:txBody>
      </p:sp>
      <p:sp>
        <p:nvSpPr>
          <p:cNvPr id="18" name="object 18"/>
          <p:cNvSpPr txBox="1"/>
          <p:nvPr/>
        </p:nvSpPr>
        <p:spPr>
          <a:xfrm>
            <a:off x="4878273" y="9507578"/>
            <a:ext cx="2190749" cy="166712"/>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0" dirty="0">
                <a:solidFill>
                  <a:srgbClr val="812061"/>
                </a:solidFill>
                <a:latin typeface="Arial MT"/>
                <a:cs typeface="Arial MT"/>
              </a:rPr>
              <a:t> </a:t>
            </a:r>
            <a:r>
              <a:rPr sz="1000" spc="-80" dirty="0">
                <a:solidFill>
                  <a:srgbClr val="812061"/>
                </a:solidFill>
                <a:latin typeface="Arial MT"/>
                <a:cs typeface="Arial MT"/>
              </a:rPr>
              <a:t>4</a:t>
            </a:r>
            <a:r>
              <a:rPr sz="1000" spc="50"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25"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19" name="object 19"/>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085" y="761758"/>
            <a:ext cx="8566150" cy="152400"/>
          </a:xfrm>
          <a:custGeom>
            <a:avLst/>
            <a:gdLst/>
            <a:ahLst/>
            <a:cxnLst/>
            <a:rect l="l" t="t" r="r" b="b"/>
            <a:pathLst>
              <a:path w="8566150" h="152400">
                <a:moveTo>
                  <a:pt x="8565832" y="151917"/>
                </a:moveTo>
                <a:lnTo>
                  <a:pt x="8565832" y="0"/>
                </a:lnTo>
                <a:lnTo>
                  <a:pt x="0" y="0"/>
                </a:lnTo>
                <a:lnTo>
                  <a:pt x="0" y="151917"/>
                </a:lnTo>
                <a:lnTo>
                  <a:pt x="8565832" y="151917"/>
                </a:lnTo>
                <a:close/>
              </a:path>
            </a:pathLst>
          </a:custGeom>
          <a:solidFill>
            <a:srgbClr val="832061"/>
          </a:solidFill>
        </p:spPr>
        <p:txBody>
          <a:bodyPr wrap="square" lIns="0" tIns="0" rIns="0" bIns="0" rtlCol="0"/>
          <a:lstStyle/>
          <a:p>
            <a:endParaRPr/>
          </a:p>
        </p:txBody>
      </p:sp>
      <p:sp>
        <p:nvSpPr>
          <p:cNvPr id="3" name="object 3"/>
          <p:cNvSpPr/>
          <p:nvPr/>
        </p:nvSpPr>
        <p:spPr>
          <a:xfrm>
            <a:off x="838085" y="977038"/>
            <a:ext cx="8566150" cy="2276475"/>
          </a:xfrm>
          <a:custGeom>
            <a:avLst/>
            <a:gdLst/>
            <a:ahLst/>
            <a:cxnLst/>
            <a:rect l="l" t="t" r="r" b="b"/>
            <a:pathLst>
              <a:path w="8566150" h="2276475">
                <a:moveTo>
                  <a:pt x="8565832" y="0"/>
                </a:moveTo>
                <a:lnTo>
                  <a:pt x="8565832" y="0"/>
                </a:lnTo>
                <a:lnTo>
                  <a:pt x="0" y="0"/>
                </a:lnTo>
                <a:lnTo>
                  <a:pt x="0" y="279361"/>
                </a:lnTo>
                <a:lnTo>
                  <a:pt x="0" y="2275929"/>
                </a:lnTo>
                <a:lnTo>
                  <a:pt x="914400" y="2275929"/>
                </a:lnTo>
                <a:lnTo>
                  <a:pt x="8565832" y="2275929"/>
                </a:lnTo>
                <a:lnTo>
                  <a:pt x="8565832" y="1437843"/>
                </a:lnTo>
                <a:lnTo>
                  <a:pt x="8565832" y="279361"/>
                </a:lnTo>
                <a:lnTo>
                  <a:pt x="8565832" y="0"/>
                </a:lnTo>
                <a:close/>
              </a:path>
            </a:pathLst>
          </a:custGeom>
          <a:solidFill>
            <a:srgbClr val="F0E6EC"/>
          </a:solidFill>
        </p:spPr>
        <p:txBody>
          <a:bodyPr wrap="square" lIns="0" tIns="0" rIns="0" bIns="0" rtlCol="0"/>
          <a:lstStyle/>
          <a:p>
            <a:endParaRPr/>
          </a:p>
        </p:txBody>
      </p:sp>
      <p:sp>
        <p:nvSpPr>
          <p:cNvPr id="4" name="object 4"/>
          <p:cNvSpPr/>
          <p:nvPr/>
        </p:nvSpPr>
        <p:spPr>
          <a:xfrm>
            <a:off x="927354" y="3369602"/>
            <a:ext cx="8388349" cy="711200"/>
          </a:xfrm>
          <a:custGeom>
            <a:avLst/>
            <a:gdLst/>
            <a:ahLst/>
            <a:cxnLst/>
            <a:rect l="l" t="t" r="r" b="b"/>
            <a:pathLst>
              <a:path w="8388350" h="711200">
                <a:moveTo>
                  <a:pt x="8387994" y="710641"/>
                </a:moveTo>
                <a:lnTo>
                  <a:pt x="8387994" y="0"/>
                </a:lnTo>
                <a:lnTo>
                  <a:pt x="0" y="0"/>
                </a:lnTo>
                <a:lnTo>
                  <a:pt x="0" y="710641"/>
                </a:lnTo>
                <a:lnTo>
                  <a:pt x="8387994" y="710641"/>
                </a:lnTo>
                <a:close/>
              </a:path>
            </a:pathLst>
          </a:custGeom>
          <a:solidFill>
            <a:srgbClr val="F0E6EC"/>
          </a:solidFill>
        </p:spPr>
        <p:txBody>
          <a:bodyPr wrap="square" lIns="0" tIns="0" rIns="0" bIns="0" rtlCol="0"/>
          <a:lstStyle/>
          <a:p>
            <a:endParaRPr/>
          </a:p>
        </p:txBody>
      </p:sp>
      <p:sp>
        <p:nvSpPr>
          <p:cNvPr id="5" name="object 5"/>
          <p:cNvSpPr/>
          <p:nvPr/>
        </p:nvSpPr>
        <p:spPr>
          <a:xfrm>
            <a:off x="838085" y="698398"/>
            <a:ext cx="8566150" cy="63500"/>
          </a:xfrm>
          <a:custGeom>
            <a:avLst/>
            <a:gdLst/>
            <a:ahLst/>
            <a:cxnLst/>
            <a:rect l="l" t="t" r="r" b="b"/>
            <a:pathLst>
              <a:path w="8566150" h="63500">
                <a:moveTo>
                  <a:pt x="8565832" y="63360"/>
                </a:moveTo>
                <a:lnTo>
                  <a:pt x="8565832" y="0"/>
                </a:lnTo>
                <a:lnTo>
                  <a:pt x="0" y="0"/>
                </a:lnTo>
                <a:lnTo>
                  <a:pt x="0" y="63360"/>
                </a:lnTo>
                <a:lnTo>
                  <a:pt x="8565832" y="63360"/>
                </a:lnTo>
                <a:close/>
              </a:path>
            </a:pathLst>
          </a:custGeom>
          <a:solidFill>
            <a:srgbClr val="832061"/>
          </a:solidFill>
        </p:spPr>
        <p:txBody>
          <a:bodyPr wrap="square" lIns="0" tIns="0" rIns="0" bIns="0" rtlCol="0"/>
          <a:lstStyle/>
          <a:p>
            <a:endParaRPr/>
          </a:p>
        </p:txBody>
      </p:sp>
      <p:grpSp>
        <p:nvGrpSpPr>
          <p:cNvPr id="6" name="object 6"/>
          <p:cNvGrpSpPr/>
          <p:nvPr/>
        </p:nvGrpSpPr>
        <p:grpSpPr>
          <a:xfrm>
            <a:off x="838085" y="872644"/>
            <a:ext cx="8566150" cy="104775"/>
            <a:chOff x="838085" y="872642"/>
            <a:chExt cx="8566150" cy="104775"/>
          </a:xfrm>
        </p:grpSpPr>
        <p:sp>
          <p:nvSpPr>
            <p:cNvPr id="7" name="object 7"/>
            <p:cNvSpPr/>
            <p:nvPr/>
          </p:nvSpPr>
          <p:spPr>
            <a:xfrm>
              <a:off x="838085" y="872642"/>
              <a:ext cx="8566150" cy="41275"/>
            </a:xfrm>
            <a:custGeom>
              <a:avLst/>
              <a:gdLst/>
              <a:ahLst/>
              <a:cxnLst/>
              <a:rect l="l" t="t" r="r" b="b"/>
              <a:pathLst>
                <a:path w="8566150" h="41275">
                  <a:moveTo>
                    <a:pt x="8565832" y="41040"/>
                  </a:moveTo>
                  <a:lnTo>
                    <a:pt x="8565832" y="0"/>
                  </a:lnTo>
                  <a:lnTo>
                    <a:pt x="0" y="0"/>
                  </a:lnTo>
                  <a:lnTo>
                    <a:pt x="0" y="41040"/>
                  </a:lnTo>
                  <a:lnTo>
                    <a:pt x="8565832" y="41040"/>
                  </a:lnTo>
                  <a:close/>
                </a:path>
              </a:pathLst>
            </a:custGeom>
            <a:solidFill>
              <a:srgbClr val="832061"/>
            </a:solidFill>
          </p:spPr>
          <p:txBody>
            <a:bodyPr wrap="square" lIns="0" tIns="0" rIns="0" bIns="0" rtlCol="0"/>
            <a:lstStyle/>
            <a:p>
              <a:endParaRPr/>
            </a:p>
          </p:txBody>
        </p:sp>
        <p:sp>
          <p:nvSpPr>
            <p:cNvPr id="8" name="object 8"/>
            <p:cNvSpPr/>
            <p:nvPr/>
          </p:nvSpPr>
          <p:spPr>
            <a:xfrm>
              <a:off x="838085" y="913676"/>
              <a:ext cx="8566150" cy="63500"/>
            </a:xfrm>
            <a:custGeom>
              <a:avLst/>
              <a:gdLst/>
              <a:ahLst/>
              <a:cxnLst/>
              <a:rect l="l" t="t" r="r" b="b"/>
              <a:pathLst>
                <a:path w="8566150" h="63500">
                  <a:moveTo>
                    <a:pt x="8565832" y="63360"/>
                  </a:moveTo>
                  <a:lnTo>
                    <a:pt x="8565832" y="0"/>
                  </a:lnTo>
                  <a:lnTo>
                    <a:pt x="0" y="0"/>
                  </a:lnTo>
                  <a:lnTo>
                    <a:pt x="0" y="63360"/>
                  </a:lnTo>
                  <a:lnTo>
                    <a:pt x="8565832" y="63360"/>
                  </a:lnTo>
                  <a:close/>
                </a:path>
              </a:pathLst>
            </a:custGeom>
            <a:solidFill>
              <a:srgbClr val="F0E6EC"/>
            </a:solidFill>
          </p:spPr>
          <p:txBody>
            <a:bodyPr wrap="square" lIns="0" tIns="0" rIns="0" bIns="0" rtlCol="0"/>
            <a:lstStyle/>
            <a:p>
              <a:endParaRPr/>
            </a:p>
          </p:txBody>
        </p:sp>
      </p:grpSp>
      <p:sp>
        <p:nvSpPr>
          <p:cNvPr id="9" name="object 9"/>
          <p:cNvSpPr/>
          <p:nvPr/>
        </p:nvSpPr>
        <p:spPr>
          <a:xfrm>
            <a:off x="927354" y="1322641"/>
            <a:ext cx="8388349" cy="6350"/>
          </a:xfrm>
          <a:custGeom>
            <a:avLst/>
            <a:gdLst/>
            <a:ahLst/>
            <a:cxnLst/>
            <a:rect l="l" t="t" r="r" b="b"/>
            <a:pathLst>
              <a:path w="8388350" h="6350">
                <a:moveTo>
                  <a:pt x="8387994" y="5760"/>
                </a:moveTo>
                <a:lnTo>
                  <a:pt x="8387994" y="0"/>
                </a:lnTo>
                <a:lnTo>
                  <a:pt x="0" y="0"/>
                </a:lnTo>
                <a:lnTo>
                  <a:pt x="0" y="5760"/>
                </a:lnTo>
                <a:lnTo>
                  <a:pt x="8387994" y="5760"/>
                </a:lnTo>
                <a:close/>
              </a:path>
            </a:pathLst>
          </a:custGeom>
          <a:solidFill>
            <a:srgbClr val="231F20"/>
          </a:solidFill>
        </p:spPr>
        <p:txBody>
          <a:bodyPr wrap="square" lIns="0" tIns="0" rIns="0" bIns="0" rtlCol="0"/>
          <a:lstStyle/>
          <a:p>
            <a:endParaRPr/>
          </a:p>
        </p:txBody>
      </p:sp>
      <p:grpSp>
        <p:nvGrpSpPr>
          <p:cNvPr id="10" name="object 10"/>
          <p:cNvGrpSpPr/>
          <p:nvPr/>
        </p:nvGrpSpPr>
        <p:grpSpPr>
          <a:xfrm>
            <a:off x="838085" y="3185274"/>
            <a:ext cx="8566150" cy="895350"/>
            <a:chOff x="838085" y="3185274"/>
            <a:chExt cx="8566150" cy="895350"/>
          </a:xfrm>
        </p:grpSpPr>
        <p:sp>
          <p:nvSpPr>
            <p:cNvPr id="11" name="object 11"/>
            <p:cNvSpPr/>
            <p:nvPr/>
          </p:nvSpPr>
          <p:spPr>
            <a:xfrm>
              <a:off x="838085" y="3185274"/>
              <a:ext cx="8566150" cy="895350"/>
            </a:xfrm>
            <a:custGeom>
              <a:avLst/>
              <a:gdLst/>
              <a:ahLst/>
              <a:cxnLst/>
              <a:rect l="l" t="t" r="r" b="b"/>
              <a:pathLst>
                <a:path w="8566150" h="895350">
                  <a:moveTo>
                    <a:pt x="8565832" y="0"/>
                  </a:moveTo>
                  <a:lnTo>
                    <a:pt x="0" y="0"/>
                  </a:lnTo>
                  <a:lnTo>
                    <a:pt x="0" y="134645"/>
                  </a:lnTo>
                  <a:lnTo>
                    <a:pt x="0" y="894969"/>
                  </a:lnTo>
                  <a:lnTo>
                    <a:pt x="89268" y="894969"/>
                  </a:lnTo>
                  <a:lnTo>
                    <a:pt x="89268" y="134645"/>
                  </a:lnTo>
                  <a:lnTo>
                    <a:pt x="8477275" y="134645"/>
                  </a:lnTo>
                  <a:lnTo>
                    <a:pt x="8477275" y="894969"/>
                  </a:lnTo>
                  <a:lnTo>
                    <a:pt x="8565832" y="894969"/>
                  </a:lnTo>
                  <a:lnTo>
                    <a:pt x="8565832" y="134645"/>
                  </a:lnTo>
                  <a:lnTo>
                    <a:pt x="8565832" y="0"/>
                  </a:lnTo>
                  <a:close/>
                </a:path>
              </a:pathLst>
            </a:custGeom>
            <a:solidFill>
              <a:srgbClr val="F0E6EC"/>
            </a:solidFill>
          </p:spPr>
          <p:txBody>
            <a:bodyPr wrap="square" lIns="0" tIns="0" rIns="0" bIns="0" rtlCol="0"/>
            <a:lstStyle/>
            <a:p>
              <a:endParaRPr/>
            </a:p>
          </p:txBody>
        </p:sp>
        <p:sp>
          <p:nvSpPr>
            <p:cNvPr id="12" name="object 12"/>
            <p:cNvSpPr/>
            <p:nvPr/>
          </p:nvSpPr>
          <p:spPr>
            <a:xfrm>
              <a:off x="927353" y="3319919"/>
              <a:ext cx="8388350" cy="6985"/>
            </a:xfrm>
            <a:custGeom>
              <a:avLst/>
              <a:gdLst/>
              <a:ahLst/>
              <a:cxnLst/>
              <a:rect l="l" t="t" r="r" b="b"/>
              <a:pathLst>
                <a:path w="8388350" h="6985">
                  <a:moveTo>
                    <a:pt x="8387994" y="6480"/>
                  </a:moveTo>
                  <a:lnTo>
                    <a:pt x="8387994" y="0"/>
                  </a:lnTo>
                  <a:lnTo>
                    <a:pt x="0" y="0"/>
                  </a:lnTo>
                  <a:lnTo>
                    <a:pt x="0" y="6480"/>
                  </a:lnTo>
                  <a:lnTo>
                    <a:pt x="8387994" y="6480"/>
                  </a:lnTo>
                  <a:close/>
                </a:path>
              </a:pathLst>
            </a:custGeom>
            <a:solidFill>
              <a:srgbClr val="231F20"/>
            </a:solidFill>
          </p:spPr>
          <p:txBody>
            <a:bodyPr wrap="square" lIns="0" tIns="0" rIns="0" bIns="0" rtlCol="0"/>
            <a:lstStyle/>
            <a:p>
              <a:endParaRPr/>
            </a:p>
          </p:txBody>
        </p:sp>
        <p:sp>
          <p:nvSpPr>
            <p:cNvPr id="13" name="object 13"/>
            <p:cNvSpPr/>
            <p:nvPr/>
          </p:nvSpPr>
          <p:spPr>
            <a:xfrm>
              <a:off x="927353" y="3326396"/>
              <a:ext cx="8388350" cy="43815"/>
            </a:xfrm>
            <a:custGeom>
              <a:avLst/>
              <a:gdLst/>
              <a:ahLst/>
              <a:cxnLst/>
              <a:rect l="l" t="t" r="r" b="b"/>
              <a:pathLst>
                <a:path w="8388350" h="43814">
                  <a:moveTo>
                    <a:pt x="8387994" y="43200"/>
                  </a:moveTo>
                  <a:lnTo>
                    <a:pt x="8387994" y="0"/>
                  </a:lnTo>
                  <a:lnTo>
                    <a:pt x="0" y="0"/>
                  </a:lnTo>
                  <a:lnTo>
                    <a:pt x="0" y="43200"/>
                  </a:lnTo>
                  <a:lnTo>
                    <a:pt x="8387994" y="43200"/>
                  </a:lnTo>
                  <a:close/>
                </a:path>
              </a:pathLst>
            </a:custGeom>
            <a:solidFill>
              <a:srgbClr val="F0E6EC"/>
            </a:solidFill>
          </p:spPr>
          <p:txBody>
            <a:bodyPr wrap="square" lIns="0" tIns="0" rIns="0" bIns="0" rtlCol="0"/>
            <a:lstStyle/>
            <a:p>
              <a:endParaRPr/>
            </a:p>
          </p:txBody>
        </p:sp>
      </p:grpSp>
      <p:sp>
        <p:nvSpPr>
          <p:cNvPr id="14" name="object 14"/>
          <p:cNvSpPr txBox="1"/>
          <p:nvPr/>
        </p:nvSpPr>
        <p:spPr>
          <a:xfrm>
            <a:off x="889261" y="711079"/>
            <a:ext cx="3777614" cy="389850"/>
          </a:xfrm>
          <a:prstGeom prst="rect">
            <a:avLst/>
          </a:prstGeom>
        </p:spPr>
        <p:txBody>
          <a:bodyPr vert="horz" wrap="square" lIns="0" tIns="12700" rIns="0" bIns="0" rtlCol="0">
            <a:spAutoFit/>
          </a:bodyPr>
          <a:lstStyle/>
          <a:p>
            <a:pPr marL="62865">
              <a:lnSpc>
                <a:spcPct val="100000"/>
              </a:lnSpc>
              <a:spcBef>
                <a:spcPts val="100"/>
              </a:spcBef>
            </a:pPr>
            <a:r>
              <a:rPr sz="900" spc="-114" dirty="0">
                <a:solidFill>
                  <a:srgbClr val="FFFFFF"/>
                </a:solidFill>
                <a:latin typeface="Trebuchet MS"/>
                <a:cs typeface="Trebuchet MS"/>
              </a:rPr>
              <a:t>Table</a:t>
            </a:r>
            <a:r>
              <a:rPr sz="900" spc="-45" dirty="0">
                <a:solidFill>
                  <a:srgbClr val="FFFFFF"/>
                </a:solidFill>
                <a:latin typeface="Trebuchet MS"/>
                <a:cs typeface="Trebuchet MS"/>
              </a:rPr>
              <a:t> </a:t>
            </a:r>
            <a:r>
              <a:rPr sz="900" spc="-114" dirty="0">
                <a:solidFill>
                  <a:srgbClr val="FFFFFF"/>
                </a:solidFill>
                <a:latin typeface="Trebuchet MS"/>
                <a:cs typeface="Trebuchet MS"/>
              </a:rPr>
              <a:t>3.</a:t>
            </a:r>
            <a:r>
              <a:rPr sz="900" spc="-45" dirty="0">
                <a:solidFill>
                  <a:srgbClr val="FFFFFF"/>
                </a:solidFill>
                <a:latin typeface="Trebuchet MS"/>
                <a:cs typeface="Trebuchet MS"/>
              </a:rPr>
              <a:t> </a:t>
            </a:r>
            <a:r>
              <a:rPr sz="900" spc="-114" dirty="0">
                <a:solidFill>
                  <a:srgbClr val="FFFFFF"/>
                </a:solidFill>
                <a:latin typeface="Trebuchet MS"/>
                <a:cs typeface="Trebuchet MS"/>
              </a:rPr>
              <a:t>ESMO-MCBS</a:t>
            </a:r>
            <a:r>
              <a:rPr sz="900" spc="-40" dirty="0">
                <a:solidFill>
                  <a:srgbClr val="FFFFFF"/>
                </a:solidFill>
                <a:latin typeface="Trebuchet MS"/>
                <a:cs typeface="Trebuchet MS"/>
              </a:rPr>
              <a:t> </a:t>
            </a:r>
            <a:r>
              <a:rPr sz="900" spc="-100" dirty="0">
                <a:solidFill>
                  <a:srgbClr val="FFFFFF"/>
                </a:solidFill>
                <a:latin typeface="Trebuchet MS"/>
                <a:cs typeface="Trebuchet MS"/>
              </a:rPr>
              <a:t>table</a:t>
            </a:r>
            <a:r>
              <a:rPr sz="900" spc="-40" dirty="0">
                <a:solidFill>
                  <a:srgbClr val="FFFFFF"/>
                </a:solidFill>
                <a:latin typeface="Trebuchet MS"/>
                <a:cs typeface="Trebuchet MS"/>
              </a:rPr>
              <a:t> </a:t>
            </a:r>
            <a:r>
              <a:rPr sz="900" spc="-90" dirty="0">
                <a:solidFill>
                  <a:srgbClr val="FFFFFF"/>
                </a:solidFill>
                <a:latin typeface="Trebuchet MS"/>
                <a:cs typeface="Trebuchet MS"/>
              </a:rPr>
              <a:t>for</a:t>
            </a:r>
            <a:r>
              <a:rPr sz="900" spc="-35" dirty="0">
                <a:solidFill>
                  <a:srgbClr val="FFFFFF"/>
                </a:solidFill>
                <a:latin typeface="Trebuchet MS"/>
                <a:cs typeface="Trebuchet MS"/>
              </a:rPr>
              <a:t> </a:t>
            </a:r>
            <a:r>
              <a:rPr sz="900" spc="-100" dirty="0">
                <a:solidFill>
                  <a:srgbClr val="FFFFFF"/>
                </a:solidFill>
                <a:latin typeface="Trebuchet MS"/>
                <a:cs typeface="Trebuchet MS"/>
              </a:rPr>
              <a:t>olaratumab</a:t>
            </a:r>
            <a:r>
              <a:rPr sz="900" spc="-40" dirty="0">
                <a:solidFill>
                  <a:srgbClr val="FFFFFF"/>
                </a:solidFill>
                <a:latin typeface="Trebuchet MS"/>
                <a:cs typeface="Trebuchet MS"/>
              </a:rPr>
              <a:t> </a:t>
            </a:r>
            <a:r>
              <a:rPr sz="900" spc="-100" dirty="0">
                <a:solidFill>
                  <a:srgbClr val="FFFFFF"/>
                </a:solidFill>
                <a:latin typeface="Trebuchet MS"/>
                <a:cs typeface="Trebuchet MS"/>
              </a:rPr>
              <a:t>and</a:t>
            </a:r>
            <a:r>
              <a:rPr sz="900" spc="-40" dirty="0">
                <a:solidFill>
                  <a:srgbClr val="FFFFFF"/>
                </a:solidFill>
                <a:latin typeface="Trebuchet MS"/>
                <a:cs typeface="Trebuchet MS"/>
              </a:rPr>
              <a:t> </a:t>
            </a:r>
            <a:r>
              <a:rPr sz="900" spc="-90" dirty="0">
                <a:solidFill>
                  <a:srgbClr val="FFFFFF"/>
                </a:solidFill>
                <a:latin typeface="Trebuchet MS"/>
                <a:cs typeface="Trebuchet MS"/>
              </a:rPr>
              <a:t>eribulin</a:t>
            </a:r>
            <a:r>
              <a:rPr sz="900" spc="-40" dirty="0">
                <a:solidFill>
                  <a:srgbClr val="FFFFFF"/>
                </a:solidFill>
                <a:latin typeface="Trebuchet MS"/>
                <a:cs typeface="Trebuchet MS"/>
              </a:rPr>
              <a:t> </a:t>
            </a:r>
            <a:r>
              <a:rPr sz="900" spc="-75" dirty="0">
                <a:solidFill>
                  <a:srgbClr val="FFFFFF"/>
                </a:solidFill>
                <a:latin typeface="Trebuchet MS"/>
                <a:cs typeface="Trebuchet MS"/>
              </a:rPr>
              <a:t>in</a:t>
            </a:r>
            <a:r>
              <a:rPr sz="900" spc="-40" dirty="0">
                <a:solidFill>
                  <a:srgbClr val="FFFFFF"/>
                </a:solidFill>
                <a:latin typeface="Trebuchet MS"/>
                <a:cs typeface="Trebuchet MS"/>
              </a:rPr>
              <a:t> </a:t>
            </a:r>
            <a:r>
              <a:rPr sz="900" spc="-85" dirty="0">
                <a:solidFill>
                  <a:srgbClr val="FFFFFF"/>
                </a:solidFill>
                <a:latin typeface="Trebuchet MS"/>
                <a:cs typeface="Trebuchet MS"/>
              </a:rPr>
              <a:t>soft</a:t>
            </a:r>
            <a:r>
              <a:rPr sz="900" spc="-45" dirty="0">
                <a:solidFill>
                  <a:srgbClr val="FFFFFF"/>
                </a:solidFill>
                <a:latin typeface="Trebuchet MS"/>
                <a:cs typeface="Trebuchet MS"/>
              </a:rPr>
              <a:t> </a:t>
            </a:r>
            <a:r>
              <a:rPr sz="900" spc="-85" dirty="0">
                <a:solidFill>
                  <a:srgbClr val="FFFFFF"/>
                </a:solidFill>
                <a:latin typeface="Trebuchet MS"/>
                <a:cs typeface="Trebuchet MS"/>
              </a:rPr>
              <a:t>tissue</a:t>
            </a:r>
            <a:r>
              <a:rPr sz="900" spc="-35" dirty="0">
                <a:solidFill>
                  <a:srgbClr val="FFFFFF"/>
                </a:solidFill>
                <a:latin typeface="Trebuchet MS"/>
                <a:cs typeface="Trebuchet MS"/>
              </a:rPr>
              <a:t> </a:t>
            </a:r>
            <a:r>
              <a:rPr sz="900" spc="-100" dirty="0">
                <a:solidFill>
                  <a:srgbClr val="FFFFFF"/>
                </a:solidFill>
                <a:latin typeface="Trebuchet MS"/>
                <a:cs typeface="Trebuchet MS"/>
              </a:rPr>
              <a:t>and</a:t>
            </a:r>
            <a:r>
              <a:rPr sz="900" spc="-45" dirty="0">
                <a:solidFill>
                  <a:srgbClr val="FFFFFF"/>
                </a:solidFill>
                <a:latin typeface="Trebuchet MS"/>
                <a:cs typeface="Trebuchet MS"/>
              </a:rPr>
              <a:t> </a:t>
            </a:r>
            <a:r>
              <a:rPr sz="900" spc="-95" dirty="0">
                <a:solidFill>
                  <a:srgbClr val="FFFFFF"/>
                </a:solidFill>
                <a:latin typeface="Trebuchet MS"/>
                <a:cs typeface="Trebuchet MS"/>
              </a:rPr>
              <a:t>visceral</a:t>
            </a:r>
            <a:r>
              <a:rPr sz="900" spc="-30" dirty="0">
                <a:solidFill>
                  <a:srgbClr val="FFFFFF"/>
                </a:solidFill>
                <a:latin typeface="Trebuchet MS"/>
                <a:cs typeface="Trebuchet MS"/>
              </a:rPr>
              <a:t> </a:t>
            </a:r>
            <a:r>
              <a:rPr sz="900" spc="-100" dirty="0">
                <a:solidFill>
                  <a:srgbClr val="FFFFFF"/>
                </a:solidFill>
                <a:latin typeface="Trebuchet MS"/>
                <a:cs typeface="Trebuchet MS"/>
              </a:rPr>
              <a:t>sarcomas</a:t>
            </a:r>
            <a:r>
              <a:rPr sz="900" spc="-150" baseline="37037" dirty="0">
                <a:solidFill>
                  <a:srgbClr val="FFFFFF"/>
                </a:solidFill>
                <a:latin typeface="Trebuchet MS"/>
                <a:cs typeface="Trebuchet MS"/>
              </a:rPr>
              <a:t>a</a:t>
            </a:r>
            <a:endParaRPr sz="900" baseline="37037">
              <a:latin typeface="Trebuchet MS"/>
              <a:cs typeface="Trebuchet MS"/>
            </a:endParaRPr>
          </a:p>
          <a:p>
            <a:pPr marL="38100">
              <a:lnSpc>
                <a:spcPct val="100000"/>
              </a:lnSpc>
              <a:spcBef>
                <a:spcPts val="935"/>
              </a:spcBef>
              <a:tabLst>
                <a:tab pos="943610" algn="l"/>
                <a:tab pos="2395855" algn="l"/>
              </a:tabLst>
            </a:pPr>
            <a:r>
              <a:rPr sz="800" spc="-5" dirty="0">
                <a:solidFill>
                  <a:srgbClr val="231F20"/>
                </a:solidFill>
                <a:latin typeface="Arial MT"/>
                <a:cs typeface="Arial MT"/>
              </a:rPr>
              <a:t>Therapy	</a:t>
            </a:r>
            <a:r>
              <a:rPr sz="800" spc="-30" dirty="0">
                <a:solidFill>
                  <a:srgbClr val="231F20"/>
                </a:solidFill>
                <a:latin typeface="Arial MT"/>
                <a:cs typeface="Arial MT"/>
              </a:rPr>
              <a:t>Disease</a:t>
            </a:r>
            <a:r>
              <a:rPr sz="800" spc="-20" dirty="0">
                <a:solidFill>
                  <a:srgbClr val="231F20"/>
                </a:solidFill>
                <a:latin typeface="Arial MT"/>
                <a:cs typeface="Arial MT"/>
              </a:rPr>
              <a:t> </a:t>
            </a:r>
            <a:r>
              <a:rPr sz="800" spc="15" dirty="0">
                <a:solidFill>
                  <a:srgbClr val="231F20"/>
                </a:solidFill>
                <a:latin typeface="Arial MT"/>
                <a:cs typeface="Arial MT"/>
              </a:rPr>
              <a:t>setting	</a:t>
            </a:r>
            <a:r>
              <a:rPr sz="800" spc="5" dirty="0">
                <a:solidFill>
                  <a:srgbClr val="231F20"/>
                </a:solidFill>
                <a:latin typeface="Arial MT"/>
                <a:cs typeface="Arial MT"/>
              </a:rPr>
              <a:t>Trial</a:t>
            </a:r>
            <a:endParaRPr sz="800">
              <a:latin typeface="Arial MT"/>
              <a:cs typeface="Arial MT"/>
            </a:endParaRPr>
          </a:p>
        </p:txBody>
      </p:sp>
      <p:sp>
        <p:nvSpPr>
          <p:cNvPr id="15" name="object 15"/>
          <p:cNvSpPr txBox="1"/>
          <p:nvPr/>
        </p:nvSpPr>
        <p:spPr>
          <a:xfrm>
            <a:off x="4877529" y="967141"/>
            <a:ext cx="363220"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31F20"/>
                </a:solidFill>
                <a:latin typeface="Arial MT"/>
                <a:cs typeface="Arial MT"/>
              </a:rPr>
              <a:t>Cont</a:t>
            </a:r>
            <a:r>
              <a:rPr sz="800" spc="-10" dirty="0">
                <a:solidFill>
                  <a:srgbClr val="231F20"/>
                </a:solidFill>
                <a:latin typeface="Arial MT"/>
                <a:cs typeface="Arial MT"/>
              </a:rPr>
              <a:t>r</a:t>
            </a:r>
            <a:r>
              <a:rPr sz="800" spc="25" dirty="0">
                <a:solidFill>
                  <a:srgbClr val="231F20"/>
                </a:solidFill>
                <a:latin typeface="Arial MT"/>
                <a:cs typeface="Arial MT"/>
              </a:rPr>
              <a:t>ol</a:t>
            </a:r>
            <a:endParaRPr sz="800">
              <a:latin typeface="Arial MT"/>
              <a:cs typeface="Arial MT"/>
            </a:endParaRPr>
          </a:p>
        </p:txBody>
      </p:sp>
      <p:sp>
        <p:nvSpPr>
          <p:cNvPr id="16" name="object 16"/>
          <p:cNvSpPr txBox="1"/>
          <p:nvPr/>
        </p:nvSpPr>
        <p:spPr>
          <a:xfrm>
            <a:off x="5872556" y="949381"/>
            <a:ext cx="624205" cy="295978"/>
          </a:xfrm>
          <a:prstGeom prst="rect">
            <a:avLst/>
          </a:prstGeom>
        </p:spPr>
        <p:txBody>
          <a:bodyPr vert="horz" wrap="square" lIns="0" tIns="12700" rIns="0" bIns="0" rtlCol="0">
            <a:spAutoFit/>
          </a:bodyPr>
          <a:lstStyle/>
          <a:p>
            <a:pPr marL="12700" marR="5080">
              <a:lnSpc>
                <a:spcPct val="114599"/>
              </a:lnSpc>
              <a:spcBef>
                <a:spcPts val="100"/>
              </a:spcBef>
            </a:pPr>
            <a:r>
              <a:rPr sz="800" spc="-10" dirty="0">
                <a:solidFill>
                  <a:srgbClr val="231F20"/>
                </a:solidFill>
                <a:latin typeface="Arial MT"/>
                <a:cs typeface="Arial MT"/>
              </a:rPr>
              <a:t>Abs</a:t>
            </a:r>
            <a:r>
              <a:rPr sz="800" spc="-15" dirty="0">
                <a:solidFill>
                  <a:srgbClr val="231F20"/>
                </a:solidFill>
                <a:latin typeface="Arial MT"/>
                <a:cs typeface="Arial MT"/>
              </a:rPr>
              <a:t>o</a:t>
            </a:r>
            <a:r>
              <a:rPr sz="800" spc="20" dirty="0">
                <a:solidFill>
                  <a:srgbClr val="231F20"/>
                </a:solidFill>
                <a:latin typeface="Arial MT"/>
                <a:cs typeface="Arial MT"/>
              </a:rPr>
              <a:t>lute</a:t>
            </a:r>
            <a:r>
              <a:rPr sz="800" spc="-25" dirty="0">
                <a:solidFill>
                  <a:srgbClr val="231F20"/>
                </a:solidFill>
                <a:latin typeface="Arial MT"/>
                <a:cs typeface="Arial MT"/>
              </a:rPr>
              <a:t> s</a:t>
            </a:r>
            <a:r>
              <a:rPr sz="800" spc="-35" dirty="0">
                <a:solidFill>
                  <a:srgbClr val="231F20"/>
                </a:solidFill>
                <a:latin typeface="Arial MT"/>
                <a:cs typeface="Arial MT"/>
              </a:rPr>
              <a:t>u</a:t>
            </a:r>
            <a:r>
              <a:rPr sz="800" spc="5" dirty="0">
                <a:solidFill>
                  <a:srgbClr val="231F20"/>
                </a:solidFill>
                <a:latin typeface="Arial MT"/>
                <a:cs typeface="Arial MT"/>
              </a:rPr>
              <a:t>r-  </a:t>
            </a:r>
            <a:r>
              <a:rPr sz="800" spc="15" dirty="0">
                <a:solidFill>
                  <a:srgbClr val="231F20"/>
                </a:solidFill>
                <a:latin typeface="Arial MT"/>
                <a:cs typeface="Arial MT"/>
              </a:rPr>
              <a:t>vival</a:t>
            </a:r>
            <a:r>
              <a:rPr sz="800" spc="-45" dirty="0">
                <a:solidFill>
                  <a:srgbClr val="231F20"/>
                </a:solidFill>
                <a:latin typeface="Arial MT"/>
                <a:cs typeface="Arial MT"/>
              </a:rPr>
              <a:t> </a:t>
            </a:r>
            <a:r>
              <a:rPr sz="800" spc="10" dirty="0">
                <a:solidFill>
                  <a:srgbClr val="231F20"/>
                </a:solidFill>
                <a:latin typeface="Arial MT"/>
                <a:cs typeface="Arial MT"/>
              </a:rPr>
              <a:t>gain</a:t>
            </a:r>
            <a:endParaRPr sz="800">
              <a:latin typeface="Arial MT"/>
              <a:cs typeface="Arial MT"/>
            </a:endParaRPr>
          </a:p>
        </p:txBody>
      </p:sp>
      <p:sp>
        <p:nvSpPr>
          <p:cNvPr id="17" name="object 17"/>
          <p:cNvSpPr txBox="1"/>
          <p:nvPr/>
        </p:nvSpPr>
        <p:spPr>
          <a:xfrm>
            <a:off x="6715675" y="949382"/>
            <a:ext cx="395605" cy="295978"/>
          </a:xfrm>
          <a:prstGeom prst="rect">
            <a:avLst/>
          </a:prstGeom>
        </p:spPr>
        <p:txBody>
          <a:bodyPr vert="horz" wrap="square" lIns="0" tIns="12700" rIns="0" bIns="0" rtlCol="0">
            <a:spAutoFit/>
          </a:bodyPr>
          <a:lstStyle/>
          <a:p>
            <a:pPr marL="12700" marR="5080">
              <a:lnSpc>
                <a:spcPct val="114599"/>
              </a:lnSpc>
              <a:spcBef>
                <a:spcPts val="100"/>
              </a:spcBef>
            </a:pPr>
            <a:r>
              <a:rPr sz="800" spc="-40" dirty="0">
                <a:solidFill>
                  <a:srgbClr val="231F20"/>
                </a:solidFill>
                <a:latin typeface="Arial MT"/>
                <a:cs typeface="Arial MT"/>
              </a:rPr>
              <a:t>H</a:t>
            </a:r>
            <a:r>
              <a:rPr sz="800" spc="-114" dirty="0">
                <a:solidFill>
                  <a:srgbClr val="231F20"/>
                </a:solidFill>
                <a:latin typeface="Arial MT"/>
                <a:cs typeface="Arial MT"/>
              </a:rPr>
              <a:t>R</a:t>
            </a:r>
            <a:r>
              <a:rPr sz="800" spc="-20" dirty="0">
                <a:solidFill>
                  <a:srgbClr val="231F20"/>
                </a:solidFill>
                <a:latin typeface="Arial MT"/>
                <a:cs typeface="Arial MT"/>
              </a:rPr>
              <a:t> </a:t>
            </a:r>
            <a:r>
              <a:rPr sz="800" spc="10" dirty="0">
                <a:solidFill>
                  <a:srgbClr val="231F20"/>
                </a:solidFill>
                <a:latin typeface="Arial MT"/>
                <a:cs typeface="Arial MT"/>
              </a:rPr>
              <a:t>ga</a:t>
            </a:r>
            <a:r>
              <a:rPr sz="800" dirty="0">
                <a:solidFill>
                  <a:srgbClr val="231F20"/>
                </a:solidFill>
                <a:latin typeface="Arial MT"/>
                <a:cs typeface="Arial MT"/>
              </a:rPr>
              <a:t>i</a:t>
            </a:r>
            <a:r>
              <a:rPr sz="800" spc="10" dirty="0">
                <a:solidFill>
                  <a:srgbClr val="231F20"/>
                </a:solidFill>
                <a:latin typeface="Arial MT"/>
                <a:cs typeface="Arial MT"/>
              </a:rPr>
              <a:t>n  </a:t>
            </a:r>
            <a:r>
              <a:rPr sz="800" spc="-10" dirty="0">
                <a:solidFill>
                  <a:srgbClr val="231F20"/>
                </a:solidFill>
                <a:latin typeface="Arial MT"/>
                <a:cs typeface="Arial MT"/>
              </a:rPr>
              <a:t>(</a:t>
            </a:r>
            <a:r>
              <a:rPr sz="800" spc="-25" dirty="0">
                <a:solidFill>
                  <a:srgbClr val="231F20"/>
                </a:solidFill>
                <a:latin typeface="Arial MT"/>
                <a:cs typeface="Arial MT"/>
              </a:rPr>
              <a:t>9</a:t>
            </a:r>
            <a:r>
              <a:rPr sz="800" spc="-5" dirty="0">
                <a:solidFill>
                  <a:srgbClr val="231F20"/>
                </a:solidFill>
                <a:latin typeface="Arial MT"/>
                <a:cs typeface="Arial MT"/>
              </a:rPr>
              <a:t>5</a:t>
            </a:r>
            <a:r>
              <a:rPr sz="800" spc="150" dirty="0">
                <a:solidFill>
                  <a:srgbClr val="231F20"/>
                </a:solidFill>
                <a:latin typeface="Trebuchet MS"/>
                <a:cs typeface="Trebuchet MS"/>
              </a:rPr>
              <a:t>%</a:t>
            </a:r>
            <a:r>
              <a:rPr sz="800" spc="-45" dirty="0">
                <a:solidFill>
                  <a:srgbClr val="231F20"/>
                </a:solidFill>
                <a:latin typeface="Trebuchet MS"/>
                <a:cs typeface="Trebuchet MS"/>
              </a:rPr>
              <a:t> </a:t>
            </a:r>
            <a:r>
              <a:rPr sz="800" spc="-40" dirty="0">
                <a:solidFill>
                  <a:srgbClr val="231F20"/>
                </a:solidFill>
                <a:latin typeface="Arial MT"/>
                <a:cs typeface="Arial MT"/>
              </a:rPr>
              <a:t>CI)</a:t>
            </a:r>
            <a:endParaRPr sz="800">
              <a:latin typeface="Arial MT"/>
              <a:cs typeface="Arial MT"/>
            </a:endParaRPr>
          </a:p>
        </p:txBody>
      </p:sp>
      <p:sp>
        <p:nvSpPr>
          <p:cNvPr id="18" name="object 18"/>
          <p:cNvSpPr txBox="1"/>
          <p:nvPr/>
        </p:nvSpPr>
        <p:spPr>
          <a:xfrm>
            <a:off x="7481738" y="967141"/>
            <a:ext cx="594360" cy="135935"/>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231F20"/>
                </a:solidFill>
                <a:latin typeface="Arial MT"/>
                <a:cs typeface="Arial MT"/>
              </a:rPr>
              <a:t>QoL/To</a:t>
            </a:r>
            <a:r>
              <a:rPr sz="800" spc="-25" dirty="0">
                <a:solidFill>
                  <a:srgbClr val="231F20"/>
                </a:solidFill>
                <a:latin typeface="Arial MT"/>
                <a:cs typeface="Arial MT"/>
              </a:rPr>
              <a:t>x</a:t>
            </a:r>
            <a:r>
              <a:rPr sz="800" spc="20" dirty="0">
                <a:solidFill>
                  <a:srgbClr val="231F20"/>
                </a:solidFill>
                <a:latin typeface="Arial MT"/>
                <a:cs typeface="Arial MT"/>
              </a:rPr>
              <a:t>icity</a:t>
            </a:r>
            <a:endParaRPr sz="800">
              <a:latin typeface="Arial MT"/>
              <a:cs typeface="Arial MT"/>
            </a:endParaRPr>
          </a:p>
        </p:txBody>
      </p:sp>
      <p:sp>
        <p:nvSpPr>
          <p:cNvPr id="19" name="object 19"/>
          <p:cNvSpPr txBox="1"/>
          <p:nvPr/>
        </p:nvSpPr>
        <p:spPr>
          <a:xfrm>
            <a:off x="8476775" y="967141"/>
            <a:ext cx="548640" cy="135935"/>
          </a:xfrm>
          <a:prstGeom prst="rect">
            <a:avLst/>
          </a:prstGeom>
        </p:spPr>
        <p:txBody>
          <a:bodyPr vert="horz" wrap="square" lIns="0" tIns="12700" rIns="0" bIns="0" rtlCol="0">
            <a:spAutoFit/>
          </a:bodyPr>
          <a:lstStyle/>
          <a:p>
            <a:pPr marL="12700">
              <a:lnSpc>
                <a:spcPct val="100000"/>
              </a:lnSpc>
              <a:spcBef>
                <a:spcPts val="100"/>
              </a:spcBef>
            </a:pPr>
            <a:r>
              <a:rPr sz="800" spc="-70" dirty="0">
                <a:solidFill>
                  <a:srgbClr val="231F20"/>
                </a:solidFill>
                <a:latin typeface="Arial MT"/>
                <a:cs typeface="Arial MT"/>
              </a:rPr>
              <a:t>MCBS</a:t>
            </a:r>
            <a:r>
              <a:rPr sz="800" spc="-30" dirty="0">
                <a:solidFill>
                  <a:srgbClr val="231F20"/>
                </a:solidFill>
                <a:latin typeface="Arial MT"/>
                <a:cs typeface="Arial MT"/>
              </a:rPr>
              <a:t> </a:t>
            </a:r>
            <a:r>
              <a:rPr sz="800" spc="-20" dirty="0">
                <a:solidFill>
                  <a:srgbClr val="231F20"/>
                </a:solidFill>
                <a:latin typeface="Arial MT"/>
                <a:cs typeface="Arial MT"/>
              </a:rPr>
              <a:t>score</a:t>
            </a:r>
            <a:endParaRPr sz="800">
              <a:latin typeface="Arial MT"/>
              <a:cs typeface="Arial MT"/>
            </a:endParaRPr>
          </a:p>
        </p:txBody>
      </p:sp>
      <p:sp>
        <p:nvSpPr>
          <p:cNvPr id="20" name="object 20"/>
          <p:cNvSpPr txBox="1"/>
          <p:nvPr/>
        </p:nvSpPr>
        <p:spPr>
          <a:xfrm>
            <a:off x="914651" y="1346104"/>
            <a:ext cx="704215" cy="295978"/>
          </a:xfrm>
          <a:prstGeom prst="rect">
            <a:avLst/>
          </a:prstGeom>
        </p:spPr>
        <p:txBody>
          <a:bodyPr vert="horz" wrap="square" lIns="0" tIns="12700" rIns="0" bIns="0" rtlCol="0">
            <a:spAutoFit/>
          </a:bodyPr>
          <a:lstStyle/>
          <a:p>
            <a:pPr marL="113664" marR="5080" indent="-101600">
              <a:lnSpc>
                <a:spcPct val="114599"/>
              </a:lnSpc>
              <a:spcBef>
                <a:spcPts val="100"/>
              </a:spcBef>
            </a:pPr>
            <a:r>
              <a:rPr sz="800" spc="-100" dirty="0">
                <a:solidFill>
                  <a:srgbClr val="231F20"/>
                </a:solidFill>
                <a:latin typeface="Arial MT"/>
                <a:cs typeface="Arial MT"/>
              </a:rPr>
              <a:t>O</a:t>
            </a:r>
            <a:r>
              <a:rPr sz="800" spc="-40" dirty="0">
                <a:solidFill>
                  <a:srgbClr val="231F20"/>
                </a:solidFill>
                <a:latin typeface="Arial MT"/>
                <a:cs typeface="Arial MT"/>
              </a:rPr>
              <a:t>larat</a:t>
            </a:r>
            <a:r>
              <a:rPr sz="800" spc="-60" dirty="0">
                <a:solidFill>
                  <a:srgbClr val="231F20"/>
                </a:solidFill>
                <a:latin typeface="Arial MT"/>
                <a:cs typeface="Arial MT"/>
              </a:rPr>
              <a:t>u</a:t>
            </a:r>
            <a:r>
              <a:rPr sz="800" spc="-40" dirty="0">
                <a:solidFill>
                  <a:srgbClr val="231F20"/>
                </a:solidFill>
                <a:latin typeface="Arial MT"/>
                <a:cs typeface="Arial MT"/>
              </a:rPr>
              <a:t>mab</a:t>
            </a:r>
            <a:r>
              <a:rPr sz="800" spc="-25" dirty="0">
                <a:solidFill>
                  <a:srgbClr val="231F20"/>
                </a:solidFill>
                <a:latin typeface="Arial MT"/>
                <a:cs typeface="Arial MT"/>
              </a:rPr>
              <a:t> </a:t>
            </a:r>
            <a:r>
              <a:rPr sz="800" spc="-5" dirty="0">
                <a:solidFill>
                  <a:srgbClr val="231F20"/>
                </a:solidFill>
                <a:latin typeface="Arial MT"/>
                <a:cs typeface="Arial MT"/>
              </a:rPr>
              <a:t>with  </a:t>
            </a:r>
            <a:r>
              <a:rPr sz="800" spc="-30" dirty="0">
                <a:solidFill>
                  <a:srgbClr val="231F20"/>
                </a:solidFill>
                <a:latin typeface="Arial MT"/>
                <a:cs typeface="Arial MT"/>
              </a:rPr>
              <a:t>doxorubicin</a:t>
            </a:r>
            <a:endParaRPr sz="800">
              <a:latin typeface="Arial MT"/>
              <a:cs typeface="Arial MT"/>
            </a:endParaRPr>
          </a:p>
        </p:txBody>
      </p:sp>
      <p:sp>
        <p:nvSpPr>
          <p:cNvPr id="21" name="object 21"/>
          <p:cNvSpPr txBox="1"/>
          <p:nvPr/>
        </p:nvSpPr>
        <p:spPr>
          <a:xfrm>
            <a:off x="1820401" y="1346103"/>
            <a:ext cx="1394461" cy="720710"/>
          </a:xfrm>
          <a:prstGeom prst="rect">
            <a:avLst/>
          </a:prstGeom>
        </p:spPr>
        <p:txBody>
          <a:bodyPr vert="horz" wrap="square" lIns="0" tIns="12700" rIns="0" bIns="0" rtlCol="0">
            <a:spAutoFit/>
          </a:bodyPr>
          <a:lstStyle/>
          <a:p>
            <a:pPr marL="113664" marR="5080" indent="-101600">
              <a:lnSpc>
                <a:spcPct val="114599"/>
              </a:lnSpc>
              <a:spcBef>
                <a:spcPts val="100"/>
              </a:spcBef>
            </a:pPr>
            <a:r>
              <a:rPr sz="800" spc="-60" dirty="0">
                <a:solidFill>
                  <a:srgbClr val="231F20"/>
                </a:solidFill>
                <a:latin typeface="Arial MT"/>
                <a:cs typeface="Arial MT"/>
              </a:rPr>
              <a:t>Unrese</a:t>
            </a:r>
            <a:r>
              <a:rPr sz="800" spc="-70" dirty="0">
                <a:solidFill>
                  <a:srgbClr val="231F20"/>
                </a:solidFill>
                <a:latin typeface="Arial MT"/>
                <a:cs typeface="Arial MT"/>
              </a:rPr>
              <a:t>c</a:t>
            </a:r>
            <a:r>
              <a:rPr sz="800" spc="-35" dirty="0">
                <a:solidFill>
                  <a:srgbClr val="231F20"/>
                </a:solidFill>
                <a:latin typeface="Arial MT"/>
                <a:cs typeface="Arial MT"/>
              </a:rPr>
              <a:t>table</a:t>
            </a:r>
            <a:r>
              <a:rPr sz="800" spc="-25" dirty="0">
                <a:solidFill>
                  <a:srgbClr val="231F20"/>
                </a:solidFill>
                <a:latin typeface="Arial MT"/>
                <a:cs typeface="Arial MT"/>
              </a:rPr>
              <a:t> </a:t>
            </a:r>
            <a:r>
              <a:rPr sz="800" spc="-30" dirty="0">
                <a:solidFill>
                  <a:srgbClr val="231F20"/>
                </a:solidFill>
                <a:latin typeface="Arial MT"/>
                <a:cs typeface="Arial MT"/>
              </a:rPr>
              <a:t>or</a:t>
            </a:r>
            <a:r>
              <a:rPr sz="800" spc="-25" dirty="0">
                <a:solidFill>
                  <a:srgbClr val="231F20"/>
                </a:solidFill>
                <a:latin typeface="Arial MT"/>
                <a:cs typeface="Arial MT"/>
              </a:rPr>
              <a:t> </a:t>
            </a:r>
            <a:r>
              <a:rPr sz="800" spc="-40" dirty="0">
                <a:solidFill>
                  <a:srgbClr val="231F20"/>
                </a:solidFill>
                <a:latin typeface="Arial MT"/>
                <a:cs typeface="Arial MT"/>
              </a:rPr>
              <a:t>met</a:t>
            </a:r>
            <a:r>
              <a:rPr sz="800" spc="-45" dirty="0">
                <a:solidFill>
                  <a:srgbClr val="231F20"/>
                </a:solidFill>
                <a:latin typeface="Arial MT"/>
                <a:cs typeface="Arial MT"/>
              </a:rPr>
              <a:t>a</a:t>
            </a:r>
            <a:r>
              <a:rPr sz="800" spc="-40" dirty="0">
                <a:solidFill>
                  <a:srgbClr val="231F20"/>
                </a:solidFill>
                <a:latin typeface="Arial MT"/>
                <a:cs typeface="Arial MT"/>
              </a:rPr>
              <a:t>static</a:t>
            </a:r>
            <a:r>
              <a:rPr sz="800" spc="-25" dirty="0">
                <a:solidFill>
                  <a:srgbClr val="231F20"/>
                </a:solidFill>
                <a:latin typeface="Arial MT"/>
                <a:cs typeface="Arial MT"/>
              </a:rPr>
              <a:t> </a:t>
            </a:r>
            <a:r>
              <a:rPr sz="800" spc="-60" dirty="0">
                <a:solidFill>
                  <a:srgbClr val="231F20"/>
                </a:solidFill>
                <a:latin typeface="Arial MT"/>
                <a:cs typeface="Arial MT"/>
              </a:rPr>
              <a:t>so</a:t>
            </a:r>
            <a:r>
              <a:rPr sz="800" spc="-40" dirty="0">
                <a:solidFill>
                  <a:srgbClr val="231F20"/>
                </a:solidFill>
                <a:latin typeface="Arial MT"/>
                <a:cs typeface="Arial MT"/>
              </a:rPr>
              <a:t>f</a:t>
            </a:r>
            <a:r>
              <a:rPr sz="800" spc="15" dirty="0">
                <a:solidFill>
                  <a:srgbClr val="231F20"/>
                </a:solidFill>
                <a:latin typeface="Arial MT"/>
                <a:cs typeface="Arial MT"/>
              </a:rPr>
              <a:t>t  </a:t>
            </a:r>
            <a:r>
              <a:rPr sz="800" spc="-50" dirty="0">
                <a:solidFill>
                  <a:srgbClr val="231F20"/>
                </a:solidFill>
                <a:latin typeface="Arial MT"/>
                <a:cs typeface="Arial MT"/>
              </a:rPr>
              <a:t>tissue</a:t>
            </a:r>
            <a:r>
              <a:rPr sz="800" spc="-25" dirty="0">
                <a:solidFill>
                  <a:srgbClr val="231F20"/>
                </a:solidFill>
                <a:latin typeface="Arial MT"/>
                <a:cs typeface="Arial MT"/>
              </a:rPr>
              <a:t> </a:t>
            </a:r>
            <a:r>
              <a:rPr sz="800" spc="-70" dirty="0">
                <a:solidFill>
                  <a:srgbClr val="231F20"/>
                </a:solidFill>
                <a:latin typeface="Arial MT"/>
                <a:cs typeface="Arial MT"/>
              </a:rPr>
              <a:t>sar</a:t>
            </a:r>
            <a:r>
              <a:rPr sz="800" spc="-85" dirty="0">
                <a:solidFill>
                  <a:srgbClr val="231F20"/>
                </a:solidFill>
                <a:latin typeface="Arial MT"/>
                <a:cs typeface="Arial MT"/>
              </a:rPr>
              <a:t>c</a:t>
            </a:r>
            <a:r>
              <a:rPr sz="800" spc="-45" dirty="0">
                <a:solidFill>
                  <a:srgbClr val="231F20"/>
                </a:solidFill>
                <a:latin typeface="Arial MT"/>
                <a:cs typeface="Arial MT"/>
              </a:rPr>
              <a:t>oma</a:t>
            </a:r>
            <a:r>
              <a:rPr sz="800" spc="-25" dirty="0">
                <a:solidFill>
                  <a:srgbClr val="231F20"/>
                </a:solidFill>
                <a:latin typeface="Arial MT"/>
                <a:cs typeface="Arial MT"/>
              </a:rPr>
              <a:t> </a:t>
            </a:r>
            <a:r>
              <a:rPr sz="800" spc="-5" dirty="0">
                <a:solidFill>
                  <a:srgbClr val="231F20"/>
                </a:solidFill>
                <a:latin typeface="Arial MT"/>
                <a:cs typeface="Arial MT"/>
              </a:rPr>
              <a:t>with</a:t>
            </a:r>
            <a:r>
              <a:rPr sz="800" spc="-30" dirty="0">
                <a:solidFill>
                  <a:srgbClr val="231F20"/>
                </a:solidFill>
                <a:latin typeface="Arial MT"/>
                <a:cs typeface="Arial MT"/>
              </a:rPr>
              <a:t> </a:t>
            </a:r>
            <a:r>
              <a:rPr sz="800" spc="-90" dirty="0">
                <a:solidFill>
                  <a:srgbClr val="231F20"/>
                </a:solidFill>
                <a:latin typeface="Arial MT"/>
                <a:cs typeface="Arial MT"/>
              </a:rPr>
              <a:t>a</a:t>
            </a:r>
            <a:r>
              <a:rPr sz="800" spc="-25" dirty="0">
                <a:solidFill>
                  <a:srgbClr val="231F20"/>
                </a:solidFill>
                <a:latin typeface="Arial MT"/>
                <a:cs typeface="Arial MT"/>
              </a:rPr>
              <a:t> </a:t>
            </a:r>
            <a:r>
              <a:rPr sz="800" spc="-30" dirty="0">
                <a:solidFill>
                  <a:srgbClr val="231F20"/>
                </a:solidFill>
                <a:latin typeface="Arial MT"/>
                <a:cs typeface="Arial MT"/>
              </a:rPr>
              <a:t>hist</a:t>
            </a:r>
            <a:r>
              <a:rPr sz="800" spc="-50" dirty="0">
                <a:solidFill>
                  <a:srgbClr val="231F20"/>
                </a:solidFill>
                <a:latin typeface="Arial MT"/>
                <a:cs typeface="Arial MT"/>
              </a:rPr>
              <a:t>o</a:t>
            </a:r>
            <a:r>
              <a:rPr sz="800" spc="-20" dirty="0">
                <a:solidFill>
                  <a:srgbClr val="231F20"/>
                </a:solidFill>
                <a:latin typeface="Arial MT"/>
                <a:cs typeface="Arial MT"/>
              </a:rPr>
              <a:t>logi-  </a:t>
            </a:r>
            <a:r>
              <a:rPr sz="800" spc="-45" dirty="0">
                <a:solidFill>
                  <a:srgbClr val="231F20"/>
                </a:solidFill>
                <a:latin typeface="Arial MT"/>
                <a:cs typeface="Arial MT"/>
              </a:rPr>
              <a:t>cally</a:t>
            </a:r>
            <a:r>
              <a:rPr sz="800" spc="-25" dirty="0">
                <a:solidFill>
                  <a:srgbClr val="231F20"/>
                </a:solidFill>
                <a:latin typeface="Arial MT"/>
                <a:cs typeface="Arial MT"/>
              </a:rPr>
              <a:t> conﬁr</a:t>
            </a:r>
            <a:r>
              <a:rPr sz="800" spc="-50" dirty="0">
                <a:solidFill>
                  <a:srgbClr val="231F20"/>
                </a:solidFill>
                <a:latin typeface="Arial MT"/>
                <a:cs typeface="Arial MT"/>
              </a:rPr>
              <a:t>m</a:t>
            </a:r>
            <a:r>
              <a:rPr sz="800" spc="-40" dirty="0">
                <a:solidFill>
                  <a:srgbClr val="231F20"/>
                </a:solidFill>
                <a:latin typeface="Arial MT"/>
                <a:cs typeface="Arial MT"/>
              </a:rPr>
              <a:t>ed</a:t>
            </a:r>
            <a:r>
              <a:rPr sz="800" spc="-25" dirty="0">
                <a:solidFill>
                  <a:srgbClr val="231F20"/>
                </a:solidFill>
                <a:latin typeface="Arial MT"/>
                <a:cs typeface="Arial MT"/>
              </a:rPr>
              <a:t> </a:t>
            </a:r>
            <a:r>
              <a:rPr sz="800" spc="-35" dirty="0">
                <a:solidFill>
                  <a:srgbClr val="231F20"/>
                </a:solidFill>
                <a:latin typeface="Arial MT"/>
                <a:cs typeface="Arial MT"/>
              </a:rPr>
              <a:t>di</a:t>
            </a:r>
            <a:r>
              <a:rPr sz="800" spc="-55" dirty="0">
                <a:solidFill>
                  <a:srgbClr val="231F20"/>
                </a:solidFill>
                <a:latin typeface="Arial MT"/>
                <a:cs typeface="Arial MT"/>
              </a:rPr>
              <a:t>agnosis,</a:t>
            </a:r>
            <a:r>
              <a:rPr sz="800" spc="-25" dirty="0">
                <a:solidFill>
                  <a:srgbClr val="231F20"/>
                </a:solidFill>
                <a:latin typeface="Arial MT"/>
                <a:cs typeface="Arial MT"/>
              </a:rPr>
              <a:t> </a:t>
            </a:r>
            <a:r>
              <a:rPr sz="800" spc="-155" dirty="0">
                <a:solidFill>
                  <a:srgbClr val="231F20"/>
                </a:solidFill>
                <a:latin typeface="Arial MT"/>
                <a:cs typeface="Arial MT"/>
              </a:rPr>
              <a:t>PS</a:t>
            </a:r>
            <a:r>
              <a:rPr sz="800" spc="-25" dirty="0">
                <a:solidFill>
                  <a:srgbClr val="231F20"/>
                </a:solidFill>
                <a:latin typeface="Arial MT"/>
                <a:cs typeface="Arial MT"/>
              </a:rPr>
              <a:t> </a:t>
            </a:r>
            <a:r>
              <a:rPr sz="800" spc="-15" dirty="0">
                <a:solidFill>
                  <a:srgbClr val="231F20"/>
                </a:solidFill>
                <a:latin typeface="Arial MT"/>
                <a:cs typeface="Arial MT"/>
              </a:rPr>
              <a:t>of  </a:t>
            </a:r>
            <a:r>
              <a:rPr sz="800" spc="-60" dirty="0">
                <a:solidFill>
                  <a:srgbClr val="231F20"/>
                </a:solidFill>
                <a:latin typeface="Arial MT"/>
                <a:cs typeface="Arial MT"/>
              </a:rPr>
              <a:t>0–2</a:t>
            </a:r>
            <a:r>
              <a:rPr sz="800" spc="-25" dirty="0">
                <a:solidFill>
                  <a:srgbClr val="231F20"/>
                </a:solidFill>
                <a:latin typeface="Arial MT"/>
                <a:cs typeface="Arial MT"/>
              </a:rPr>
              <a:t> </a:t>
            </a:r>
            <a:r>
              <a:rPr sz="800" spc="-55" dirty="0">
                <a:solidFill>
                  <a:srgbClr val="231F20"/>
                </a:solidFill>
                <a:latin typeface="Arial MT"/>
                <a:cs typeface="Arial MT"/>
              </a:rPr>
              <a:t>a</a:t>
            </a:r>
            <a:r>
              <a:rPr sz="800" spc="-65" dirty="0">
                <a:solidFill>
                  <a:srgbClr val="231F20"/>
                </a:solidFill>
                <a:latin typeface="Arial MT"/>
                <a:cs typeface="Arial MT"/>
              </a:rPr>
              <a:t>n</a:t>
            </a:r>
            <a:r>
              <a:rPr sz="800" spc="-15" dirty="0">
                <a:solidFill>
                  <a:srgbClr val="231F20"/>
                </a:solidFill>
                <a:latin typeface="Arial MT"/>
                <a:cs typeface="Arial MT"/>
              </a:rPr>
              <a:t>d</a:t>
            </a:r>
            <a:r>
              <a:rPr sz="800" spc="-25" dirty="0">
                <a:solidFill>
                  <a:srgbClr val="231F20"/>
                </a:solidFill>
                <a:latin typeface="Arial MT"/>
                <a:cs typeface="Arial MT"/>
              </a:rPr>
              <a:t> </a:t>
            </a:r>
            <a:r>
              <a:rPr sz="800" spc="-10" dirty="0">
                <a:solidFill>
                  <a:srgbClr val="231F20"/>
                </a:solidFill>
                <a:latin typeface="Arial MT"/>
                <a:cs typeface="Arial MT"/>
              </a:rPr>
              <a:t>not</a:t>
            </a:r>
            <a:r>
              <a:rPr sz="800" spc="-30" dirty="0">
                <a:solidFill>
                  <a:srgbClr val="231F20"/>
                </a:solidFill>
                <a:latin typeface="Arial MT"/>
                <a:cs typeface="Arial MT"/>
              </a:rPr>
              <a:t> previo</a:t>
            </a:r>
            <a:r>
              <a:rPr sz="800" spc="-45" dirty="0">
                <a:solidFill>
                  <a:srgbClr val="231F20"/>
                </a:solidFill>
                <a:latin typeface="Arial MT"/>
                <a:cs typeface="Arial MT"/>
              </a:rPr>
              <a:t>u</a:t>
            </a:r>
            <a:r>
              <a:rPr sz="800" spc="-60" dirty="0">
                <a:solidFill>
                  <a:srgbClr val="231F20"/>
                </a:solidFill>
                <a:latin typeface="Arial MT"/>
                <a:cs typeface="Arial MT"/>
              </a:rPr>
              <a:t>sly</a:t>
            </a:r>
            <a:r>
              <a:rPr sz="800" spc="-30" dirty="0">
                <a:solidFill>
                  <a:srgbClr val="231F20"/>
                </a:solidFill>
                <a:latin typeface="Arial MT"/>
                <a:cs typeface="Arial MT"/>
              </a:rPr>
              <a:t> treated  </a:t>
            </a:r>
            <a:r>
              <a:rPr sz="800" spc="-5" dirty="0">
                <a:solidFill>
                  <a:srgbClr val="231F20"/>
                </a:solidFill>
                <a:latin typeface="Arial MT"/>
                <a:cs typeface="Arial MT"/>
              </a:rPr>
              <a:t>with</a:t>
            </a:r>
            <a:r>
              <a:rPr sz="800" spc="-30" dirty="0">
                <a:solidFill>
                  <a:srgbClr val="231F20"/>
                </a:solidFill>
                <a:latin typeface="Arial MT"/>
                <a:cs typeface="Arial MT"/>
              </a:rPr>
              <a:t> </a:t>
            </a:r>
            <a:r>
              <a:rPr sz="800" spc="-55" dirty="0">
                <a:solidFill>
                  <a:srgbClr val="231F20"/>
                </a:solidFill>
                <a:latin typeface="Arial MT"/>
                <a:cs typeface="Arial MT"/>
              </a:rPr>
              <a:t>an</a:t>
            </a:r>
            <a:r>
              <a:rPr sz="800" spc="-25" dirty="0">
                <a:solidFill>
                  <a:srgbClr val="231F20"/>
                </a:solidFill>
                <a:latin typeface="Arial MT"/>
                <a:cs typeface="Arial MT"/>
              </a:rPr>
              <a:t> </a:t>
            </a:r>
            <a:r>
              <a:rPr sz="800" spc="-40" dirty="0">
                <a:solidFill>
                  <a:srgbClr val="231F20"/>
                </a:solidFill>
                <a:latin typeface="Arial MT"/>
                <a:cs typeface="Arial MT"/>
              </a:rPr>
              <a:t>anthr</a:t>
            </a:r>
            <a:r>
              <a:rPr sz="800" spc="-50" dirty="0">
                <a:solidFill>
                  <a:srgbClr val="231F20"/>
                </a:solidFill>
                <a:latin typeface="Arial MT"/>
                <a:cs typeface="Arial MT"/>
              </a:rPr>
              <a:t>a</a:t>
            </a:r>
            <a:r>
              <a:rPr sz="800" spc="-40" dirty="0">
                <a:solidFill>
                  <a:srgbClr val="231F20"/>
                </a:solidFill>
                <a:latin typeface="Arial MT"/>
                <a:cs typeface="Arial MT"/>
              </a:rPr>
              <a:t>cycl</a:t>
            </a:r>
            <a:r>
              <a:rPr sz="800" spc="-25" dirty="0">
                <a:solidFill>
                  <a:srgbClr val="231F20"/>
                </a:solidFill>
                <a:latin typeface="Arial MT"/>
                <a:cs typeface="Arial MT"/>
              </a:rPr>
              <a:t>i</a:t>
            </a:r>
            <a:r>
              <a:rPr sz="800" spc="-45" dirty="0">
                <a:solidFill>
                  <a:srgbClr val="231F20"/>
                </a:solidFill>
                <a:latin typeface="Arial MT"/>
                <a:cs typeface="Arial MT"/>
              </a:rPr>
              <a:t>ne</a:t>
            </a:r>
            <a:endParaRPr sz="800">
              <a:latin typeface="Arial MT"/>
              <a:cs typeface="Arial MT"/>
            </a:endParaRPr>
          </a:p>
        </p:txBody>
      </p:sp>
      <p:sp>
        <p:nvSpPr>
          <p:cNvPr id="22" name="object 22"/>
          <p:cNvSpPr txBox="1"/>
          <p:nvPr/>
        </p:nvSpPr>
        <p:spPr>
          <a:xfrm>
            <a:off x="4877499" y="1346084"/>
            <a:ext cx="773430" cy="437556"/>
          </a:xfrm>
          <a:prstGeom prst="rect">
            <a:avLst/>
          </a:prstGeom>
        </p:spPr>
        <p:txBody>
          <a:bodyPr vert="horz" wrap="square" lIns="0" tIns="12700" rIns="0" bIns="0" rtlCol="0">
            <a:spAutoFit/>
          </a:bodyPr>
          <a:lstStyle/>
          <a:p>
            <a:pPr marL="113664" marR="5080" indent="-101600">
              <a:lnSpc>
                <a:spcPct val="114599"/>
              </a:lnSpc>
              <a:spcBef>
                <a:spcPts val="100"/>
              </a:spcBef>
            </a:pPr>
            <a:r>
              <a:rPr sz="800" spc="-35" dirty="0">
                <a:solidFill>
                  <a:srgbClr val="231F20"/>
                </a:solidFill>
                <a:latin typeface="Arial MT"/>
                <a:cs typeface="Arial MT"/>
              </a:rPr>
              <a:t>Doxorubicin </a:t>
            </a:r>
            <a:r>
              <a:rPr sz="800" spc="-30" dirty="0">
                <a:solidFill>
                  <a:srgbClr val="231F20"/>
                </a:solidFill>
                <a:latin typeface="Arial MT"/>
                <a:cs typeface="Arial MT"/>
              </a:rPr>
              <a:t> </a:t>
            </a:r>
            <a:r>
              <a:rPr sz="800" spc="-45" dirty="0">
                <a:solidFill>
                  <a:srgbClr val="231F20"/>
                </a:solidFill>
                <a:latin typeface="Arial MT"/>
                <a:cs typeface="Arial MT"/>
              </a:rPr>
              <a:t>Median</a:t>
            </a:r>
            <a:r>
              <a:rPr sz="800" spc="-25" dirty="0">
                <a:solidFill>
                  <a:srgbClr val="231F20"/>
                </a:solidFill>
                <a:latin typeface="Arial MT"/>
                <a:cs typeface="Arial MT"/>
              </a:rPr>
              <a:t> </a:t>
            </a:r>
            <a:r>
              <a:rPr sz="800" spc="-100" dirty="0">
                <a:solidFill>
                  <a:srgbClr val="231F20"/>
                </a:solidFill>
                <a:latin typeface="Arial MT"/>
                <a:cs typeface="Arial MT"/>
              </a:rPr>
              <a:t>O</a:t>
            </a:r>
            <a:r>
              <a:rPr sz="800" spc="-170" dirty="0">
                <a:solidFill>
                  <a:srgbClr val="231F20"/>
                </a:solidFill>
                <a:latin typeface="Arial MT"/>
                <a:cs typeface="Arial MT"/>
              </a:rPr>
              <a:t>S</a:t>
            </a:r>
            <a:r>
              <a:rPr sz="800" spc="-90" dirty="0">
                <a:solidFill>
                  <a:srgbClr val="231F20"/>
                </a:solidFill>
                <a:latin typeface="Arial MT"/>
                <a:cs typeface="Arial MT"/>
              </a:rPr>
              <a:t>:</a:t>
            </a:r>
            <a:r>
              <a:rPr sz="800" spc="-25" dirty="0">
                <a:solidFill>
                  <a:srgbClr val="231F20"/>
                </a:solidFill>
                <a:latin typeface="Arial MT"/>
                <a:cs typeface="Arial MT"/>
              </a:rPr>
              <a:t> </a:t>
            </a:r>
            <a:r>
              <a:rPr sz="800" spc="-60" dirty="0">
                <a:solidFill>
                  <a:srgbClr val="231F20"/>
                </a:solidFill>
                <a:latin typeface="Arial MT"/>
                <a:cs typeface="Arial MT"/>
              </a:rPr>
              <a:t>14.7  </a:t>
            </a:r>
            <a:r>
              <a:rPr sz="800" spc="-30" dirty="0">
                <a:solidFill>
                  <a:srgbClr val="231F20"/>
                </a:solidFill>
                <a:latin typeface="Arial MT"/>
                <a:cs typeface="Arial MT"/>
              </a:rPr>
              <a:t>months</a:t>
            </a:r>
            <a:endParaRPr sz="800">
              <a:latin typeface="Arial MT"/>
              <a:cs typeface="Arial MT"/>
            </a:endParaRPr>
          </a:p>
        </p:txBody>
      </p:sp>
      <p:sp>
        <p:nvSpPr>
          <p:cNvPr id="23" name="object 23"/>
          <p:cNvSpPr txBox="1"/>
          <p:nvPr/>
        </p:nvSpPr>
        <p:spPr>
          <a:xfrm>
            <a:off x="5872537" y="1346084"/>
            <a:ext cx="544830" cy="295978"/>
          </a:xfrm>
          <a:prstGeom prst="rect">
            <a:avLst/>
          </a:prstGeom>
        </p:spPr>
        <p:txBody>
          <a:bodyPr vert="horz" wrap="square" lIns="0" tIns="12700" rIns="0" bIns="0" rtlCol="0">
            <a:spAutoFit/>
          </a:bodyPr>
          <a:lstStyle/>
          <a:p>
            <a:pPr marL="113664" marR="5080" indent="-101600">
              <a:lnSpc>
                <a:spcPct val="114599"/>
              </a:lnSpc>
              <a:spcBef>
                <a:spcPts val="100"/>
              </a:spcBef>
            </a:pPr>
            <a:r>
              <a:rPr sz="800" spc="-130" dirty="0">
                <a:solidFill>
                  <a:srgbClr val="231F20"/>
                </a:solidFill>
                <a:latin typeface="Arial MT"/>
                <a:cs typeface="Arial MT"/>
              </a:rPr>
              <a:t>OS</a:t>
            </a:r>
            <a:r>
              <a:rPr sz="800" spc="-25" dirty="0">
                <a:solidFill>
                  <a:srgbClr val="231F20"/>
                </a:solidFill>
                <a:latin typeface="Arial MT"/>
                <a:cs typeface="Arial MT"/>
              </a:rPr>
              <a:t> </a:t>
            </a:r>
            <a:r>
              <a:rPr sz="800" spc="-50" dirty="0">
                <a:solidFill>
                  <a:srgbClr val="231F20"/>
                </a:solidFill>
                <a:latin typeface="Arial MT"/>
                <a:cs typeface="Arial MT"/>
              </a:rPr>
              <a:t>ga</a:t>
            </a:r>
            <a:r>
              <a:rPr sz="800" spc="-25" dirty="0">
                <a:solidFill>
                  <a:srgbClr val="231F20"/>
                </a:solidFill>
                <a:latin typeface="Arial MT"/>
                <a:cs typeface="Arial MT"/>
              </a:rPr>
              <a:t>i</a:t>
            </a:r>
            <a:r>
              <a:rPr sz="800" spc="-55" dirty="0">
                <a:solidFill>
                  <a:srgbClr val="231F20"/>
                </a:solidFill>
                <a:latin typeface="Arial MT"/>
                <a:cs typeface="Arial MT"/>
              </a:rPr>
              <a:t>n:</a:t>
            </a:r>
            <a:r>
              <a:rPr sz="800" spc="-25" dirty="0">
                <a:solidFill>
                  <a:srgbClr val="231F20"/>
                </a:solidFill>
                <a:latin typeface="Arial MT"/>
                <a:cs typeface="Arial MT"/>
              </a:rPr>
              <a:t> </a:t>
            </a:r>
            <a:r>
              <a:rPr sz="800" spc="-65" dirty="0">
                <a:solidFill>
                  <a:srgbClr val="231F20"/>
                </a:solidFill>
                <a:latin typeface="Arial MT"/>
                <a:cs typeface="Arial MT"/>
              </a:rPr>
              <a:t>1</a:t>
            </a:r>
            <a:r>
              <a:rPr sz="800" spc="-75" dirty="0">
                <a:solidFill>
                  <a:srgbClr val="231F20"/>
                </a:solidFill>
                <a:latin typeface="Arial MT"/>
                <a:cs typeface="Arial MT"/>
              </a:rPr>
              <a:t>1</a:t>
            </a:r>
            <a:r>
              <a:rPr sz="800" spc="-65" dirty="0">
                <a:solidFill>
                  <a:srgbClr val="231F20"/>
                </a:solidFill>
                <a:latin typeface="Arial MT"/>
                <a:cs typeface="Arial MT"/>
              </a:rPr>
              <a:t>.8  </a:t>
            </a:r>
            <a:r>
              <a:rPr sz="800" spc="-30" dirty="0">
                <a:solidFill>
                  <a:srgbClr val="231F20"/>
                </a:solidFill>
                <a:latin typeface="Arial MT"/>
                <a:cs typeface="Arial MT"/>
              </a:rPr>
              <a:t>months</a:t>
            </a:r>
            <a:endParaRPr sz="800">
              <a:latin typeface="Arial MT"/>
              <a:cs typeface="Arial MT"/>
            </a:endParaRPr>
          </a:p>
        </p:txBody>
      </p:sp>
      <p:sp>
        <p:nvSpPr>
          <p:cNvPr id="24" name="object 24"/>
          <p:cNvSpPr txBox="1"/>
          <p:nvPr/>
        </p:nvSpPr>
        <p:spPr>
          <a:xfrm>
            <a:off x="6715653" y="1346083"/>
            <a:ext cx="556260" cy="289823"/>
          </a:xfrm>
          <a:prstGeom prst="rect">
            <a:avLst/>
          </a:prstGeom>
        </p:spPr>
        <p:txBody>
          <a:bodyPr vert="horz" wrap="square" lIns="0" tIns="30480" rIns="0" bIns="0" rtlCol="0">
            <a:spAutoFit/>
          </a:bodyPr>
          <a:lstStyle/>
          <a:p>
            <a:pPr marL="12700">
              <a:lnSpc>
                <a:spcPct val="100000"/>
              </a:lnSpc>
              <a:spcBef>
                <a:spcPts val="240"/>
              </a:spcBef>
            </a:pPr>
            <a:r>
              <a:rPr sz="800" spc="-100" dirty="0">
                <a:solidFill>
                  <a:srgbClr val="231F20"/>
                </a:solidFill>
                <a:latin typeface="Arial MT"/>
                <a:cs typeface="Arial MT"/>
              </a:rPr>
              <a:t>O</a:t>
            </a:r>
            <a:r>
              <a:rPr sz="800" spc="-170" dirty="0">
                <a:solidFill>
                  <a:srgbClr val="231F20"/>
                </a:solidFill>
                <a:latin typeface="Arial MT"/>
                <a:cs typeface="Arial MT"/>
              </a:rPr>
              <a:t>S</a:t>
            </a:r>
            <a:r>
              <a:rPr sz="800" spc="-90" dirty="0">
                <a:solidFill>
                  <a:srgbClr val="231F20"/>
                </a:solidFill>
                <a:latin typeface="Arial MT"/>
                <a:cs typeface="Arial MT"/>
              </a:rPr>
              <a:t>:</a:t>
            </a:r>
            <a:r>
              <a:rPr sz="800" spc="-20" dirty="0">
                <a:solidFill>
                  <a:srgbClr val="231F20"/>
                </a:solidFill>
                <a:latin typeface="Arial MT"/>
                <a:cs typeface="Arial MT"/>
              </a:rPr>
              <a:t> </a:t>
            </a:r>
            <a:r>
              <a:rPr sz="800" spc="-80" dirty="0">
                <a:solidFill>
                  <a:srgbClr val="231F20"/>
                </a:solidFill>
                <a:latin typeface="Arial MT"/>
                <a:cs typeface="Arial MT"/>
              </a:rPr>
              <a:t>H</a:t>
            </a:r>
            <a:r>
              <a:rPr sz="800" spc="-180" dirty="0">
                <a:solidFill>
                  <a:srgbClr val="231F20"/>
                </a:solidFill>
                <a:latin typeface="Arial MT"/>
                <a:cs typeface="Arial MT"/>
              </a:rPr>
              <a:t>R</a:t>
            </a:r>
            <a:r>
              <a:rPr sz="800" spc="-30" dirty="0">
                <a:solidFill>
                  <a:srgbClr val="231F20"/>
                </a:solidFill>
                <a:latin typeface="Arial MT"/>
                <a:cs typeface="Arial MT"/>
              </a:rPr>
              <a:t> </a:t>
            </a:r>
            <a:r>
              <a:rPr sz="800" spc="-70" dirty="0">
                <a:solidFill>
                  <a:srgbClr val="231F20"/>
                </a:solidFill>
                <a:latin typeface="Arial MT"/>
                <a:cs typeface="Arial MT"/>
              </a:rPr>
              <a:t>0.46</a:t>
            </a:r>
            <a:endParaRPr sz="800">
              <a:latin typeface="Arial MT"/>
              <a:cs typeface="Arial MT"/>
            </a:endParaRPr>
          </a:p>
          <a:p>
            <a:pPr marL="113664">
              <a:lnSpc>
                <a:spcPct val="100000"/>
              </a:lnSpc>
              <a:spcBef>
                <a:spcPts val="140"/>
              </a:spcBef>
            </a:pPr>
            <a:r>
              <a:rPr sz="800" spc="-70" dirty="0">
                <a:solidFill>
                  <a:srgbClr val="231F20"/>
                </a:solidFill>
                <a:latin typeface="Arial MT"/>
                <a:cs typeface="Arial MT"/>
              </a:rPr>
              <a:t>(0.30–0.71)</a:t>
            </a:r>
            <a:endParaRPr sz="800">
              <a:latin typeface="Arial MT"/>
              <a:cs typeface="Arial MT"/>
            </a:endParaRPr>
          </a:p>
        </p:txBody>
      </p:sp>
      <p:sp>
        <p:nvSpPr>
          <p:cNvPr id="25" name="object 25"/>
          <p:cNvSpPr txBox="1"/>
          <p:nvPr/>
        </p:nvSpPr>
        <p:spPr>
          <a:xfrm>
            <a:off x="7481728" y="1346084"/>
            <a:ext cx="814070" cy="720710"/>
          </a:xfrm>
          <a:prstGeom prst="rect">
            <a:avLst/>
          </a:prstGeom>
        </p:spPr>
        <p:txBody>
          <a:bodyPr vert="horz" wrap="square" lIns="0" tIns="12700" rIns="0" bIns="0" rtlCol="0">
            <a:spAutoFit/>
          </a:bodyPr>
          <a:lstStyle/>
          <a:p>
            <a:pPr marL="113664" marR="5080" indent="-101600">
              <a:lnSpc>
                <a:spcPct val="114599"/>
              </a:lnSpc>
              <a:spcBef>
                <a:spcPts val="100"/>
              </a:spcBef>
            </a:pPr>
            <a:r>
              <a:rPr sz="800" spc="-70" dirty="0">
                <a:solidFill>
                  <a:srgbClr val="231F20"/>
                </a:solidFill>
                <a:latin typeface="Arial MT"/>
                <a:cs typeface="Arial MT"/>
              </a:rPr>
              <a:t>QoL</a:t>
            </a:r>
            <a:r>
              <a:rPr sz="800" spc="-25" dirty="0">
                <a:solidFill>
                  <a:srgbClr val="231F20"/>
                </a:solidFill>
                <a:latin typeface="Arial MT"/>
                <a:cs typeface="Arial MT"/>
              </a:rPr>
              <a:t> </a:t>
            </a:r>
            <a:r>
              <a:rPr sz="800" spc="-10" dirty="0">
                <a:solidFill>
                  <a:srgbClr val="231F20"/>
                </a:solidFill>
                <a:latin typeface="Arial MT"/>
                <a:cs typeface="Arial MT"/>
              </a:rPr>
              <a:t>not</a:t>
            </a:r>
            <a:r>
              <a:rPr sz="800" spc="-30" dirty="0">
                <a:solidFill>
                  <a:srgbClr val="231F20"/>
                </a:solidFill>
                <a:latin typeface="Arial MT"/>
                <a:cs typeface="Arial MT"/>
              </a:rPr>
              <a:t> </a:t>
            </a:r>
            <a:r>
              <a:rPr sz="800" spc="-50" dirty="0">
                <a:solidFill>
                  <a:srgbClr val="231F20"/>
                </a:solidFill>
                <a:latin typeface="Arial MT"/>
                <a:cs typeface="Arial MT"/>
              </a:rPr>
              <a:t>availa</a:t>
            </a:r>
            <a:r>
              <a:rPr sz="800" spc="-65" dirty="0">
                <a:solidFill>
                  <a:srgbClr val="231F20"/>
                </a:solidFill>
                <a:latin typeface="Arial MT"/>
                <a:cs typeface="Arial MT"/>
              </a:rPr>
              <a:t>b</a:t>
            </a:r>
            <a:r>
              <a:rPr sz="800" spc="-35" dirty="0">
                <a:solidFill>
                  <a:srgbClr val="231F20"/>
                </a:solidFill>
                <a:latin typeface="Arial MT"/>
                <a:cs typeface="Arial MT"/>
              </a:rPr>
              <a:t>le  </a:t>
            </a:r>
            <a:r>
              <a:rPr sz="800" spc="-114" dirty="0">
                <a:solidFill>
                  <a:srgbClr val="231F20"/>
                </a:solidFill>
                <a:latin typeface="Arial MT"/>
                <a:cs typeface="Arial MT"/>
              </a:rPr>
              <a:t>AEs</a:t>
            </a:r>
            <a:r>
              <a:rPr sz="800" spc="-30" dirty="0">
                <a:solidFill>
                  <a:srgbClr val="231F20"/>
                </a:solidFill>
                <a:latin typeface="Arial MT"/>
                <a:cs typeface="Arial MT"/>
              </a:rPr>
              <a:t> </a:t>
            </a:r>
            <a:r>
              <a:rPr sz="800" spc="-45" dirty="0">
                <a:solidFill>
                  <a:srgbClr val="231F20"/>
                </a:solidFill>
                <a:latin typeface="Arial MT"/>
                <a:cs typeface="Arial MT"/>
              </a:rPr>
              <a:t>similar</a:t>
            </a:r>
            <a:r>
              <a:rPr sz="800" spc="-25" dirty="0">
                <a:solidFill>
                  <a:srgbClr val="231F20"/>
                </a:solidFill>
                <a:latin typeface="Arial MT"/>
                <a:cs typeface="Arial MT"/>
              </a:rPr>
              <a:t> </a:t>
            </a:r>
            <a:r>
              <a:rPr sz="800" spc="-35" dirty="0">
                <a:solidFill>
                  <a:srgbClr val="231F20"/>
                </a:solidFill>
                <a:latin typeface="Arial MT"/>
                <a:cs typeface="Arial MT"/>
              </a:rPr>
              <a:t>(or  </a:t>
            </a:r>
            <a:r>
              <a:rPr sz="800" spc="-30" dirty="0">
                <a:solidFill>
                  <a:srgbClr val="231F20"/>
                </a:solidFill>
                <a:latin typeface="Arial MT"/>
                <a:cs typeface="Arial MT"/>
              </a:rPr>
              <a:t>slightly</a:t>
            </a:r>
            <a:r>
              <a:rPr sz="800" spc="-25" dirty="0">
                <a:solidFill>
                  <a:srgbClr val="231F20"/>
                </a:solidFill>
                <a:latin typeface="Arial MT"/>
                <a:cs typeface="Arial MT"/>
              </a:rPr>
              <a:t> </a:t>
            </a:r>
            <a:r>
              <a:rPr sz="800" spc="-50" dirty="0">
                <a:solidFill>
                  <a:srgbClr val="231F20"/>
                </a:solidFill>
                <a:latin typeface="Arial MT"/>
                <a:cs typeface="Arial MT"/>
              </a:rPr>
              <a:t>worse</a:t>
            </a:r>
            <a:r>
              <a:rPr sz="800" spc="-30" dirty="0">
                <a:solidFill>
                  <a:srgbClr val="231F20"/>
                </a:solidFill>
                <a:latin typeface="Arial MT"/>
                <a:cs typeface="Arial MT"/>
              </a:rPr>
              <a:t> </a:t>
            </a:r>
            <a:r>
              <a:rPr sz="800" spc="-25" dirty="0">
                <a:solidFill>
                  <a:srgbClr val="231F20"/>
                </a:solidFill>
                <a:latin typeface="Arial MT"/>
                <a:cs typeface="Arial MT"/>
              </a:rPr>
              <a:t>for  </a:t>
            </a:r>
            <a:r>
              <a:rPr sz="800" spc="-45" dirty="0">
                <a:solidFill>
                  <a:srgbClr val="231F20"/>
                </a:solidFill>
                <a:latin typeface="Arial MT"/>
                <a:cs typeface="Arial MT"/>
              </a:rPr>
              <a:t>leukopa</a:t>
            </a:r>
            <a:r>
              <a:rPr sz="800" spc="-60" dirty="0">
                <a:solidFill>
                  <a:srgbClr val="231F20"/>
                </a:solidFill>
                <a:latin typeface="Arial MT"/>
                <a:cs typeface="Arial MT"/>
              </a:rPr>
              <a:t>e</a:t>
            </a:r>
            <a:r>
              <a:rPr sz="800" spc="-40" dirty="0">
                <a:solidFill>
                  <a:srgbClr val="231F20"/>
                </a:solidFill>
                <a:latin typeface="Arial MT"/>
                <a:cs typeface="Arial MT"/>
              </a:rPr>
              <a:t>nia</a:t>
            </a:r>
            <a:r>
              <a:rPr sz="800" spc="-25" dirty="0">
                <a:solidFill>
                  <a:srgbClr val="231F20"/>
                </a:solidFill>
                <a:latin typeface="Arial MT"/>
                <a:cs typeface="Arial MT"/>
              </a:rPr>
              <a:t> </a:t>
            </a:r>
            <a:r>
              <a:rPr sz="800" spc="-55" dirty="0">
                <a:solidFill>
                  <a:srgbClr val="231F20"/>
                </a:solidFill>
                <a:latin typeface="Arial MT"/>
                <a:cs typeface="Arial MT"/>
              </a:rPr>
              <a:t>a</a:t>
            </a:r>
            <a:r>
              <a:rPr sz="800" spc="-65" dirty="0">
                <a:solidFill>
                  <a:srgbClr val="231F20"/>
                </a:solidFill>
                <a:latin typeface="Arial MT"/>
                <a:cs typeface="Arial MT"/>
              </a:rPr>
              <a:t>n</a:t>
            </a:r>
            <a:r>
              <a:rPr sz="800" spc="-10" dirty="0">
                <a:solidFill>
                  <a:srgbClr val="231F20"/>
                </a:solidFill>
                <a:latin typeface="Arial MT"/>
                <a:cs typeface="Arial MT"/>
              </a:rPr>
              <a:t>d  </a:t>
            </a:r>
            <a:r>
              <a:rPr sz="800" spc="-40" dirty="0">
                <a:solidFill>
                  <a:srgbClr val="231F20"/>
                </a:solidFill>
                <a:latin typeface="Arial MT"/>
                <a:cs typeface="Arial MT"/>
              </a:rPr>
              <a:t>neutropaenia)</a:t>
            </a:r>
            <a:endParaRPr sz="800">
              <a:latin typeface="Arial MT"/>
              <a:cs typeface="Arial MT"/>
            </a:endParaRPr>
          </a:p>
        </p:txBody>
      </p:sp>
      <p:sp>
        <p:nvSpPr>
          <p:cNvPr id="26" name="object 26"/>
          <p:cNvSpPr txBox="1"/>
          <p:nvPr/>
        </p:nvSpPr>
        <p:spPr>
          <a:xfrm>
            <a:off x="8451366" y="1346045"/>
            <a:ext cx="880744" cy="720710"/>
          </a:xfrm>
          <a:prstGeom prst="rect">
            <a:avLst/>
          </a:prstGeom>
        </p:spPr>
        <p:txBody>
          <a:bodyPr vert="horz" wrap="square" lIns="0" tIns="12700" rIns="0" bIns="0" rtlCol="0">
            <a:spAutoFit/>
          </a:bodyPr>
          <a:lstStyle/>
          <a:p>
            <a:pPr marL="139065" marR="30480" indent="-101600">
              <a:lnSpc>
                <a:spcPct val="114599"/>
              </a:lnSpc>
              <a:spcBef>
                <a:spcPts val="100"/>
              </a:spcBef>
            </a:pPr>
            <a:r>
              <a:rPr sz="800" spc="-65" dirty="0">
                <a:solidFill>
                  <a:srgbClr val="231F20"/>
                </a:solidFill>
                <a:latin typeface="Arial MT"/>
                <a:cs typeface="Arial MT"/>
              </a:rPr>
              <a:t>4</a:t>
            </a:r>
            <a:r>
              <a:rPr sz="800" spc="-25" dirty="0">
                <a:solidFill>
                  <a:srgbClr val="231F20"/>
                </a:solidFill>
                <a:latin typeface="Arial MT"/>
                <a:cs typeface="Arial MT"/>
              </a:rPr>
              <a:t> </a:t>
            </a:r>
            <a:r>
              <a:rPr sz="800" spc="-55" dirty="0">
                <a:solidFill>
                  <a:srgbClr val="231F20"/>
                </a:solidFill>
                <a:latin typeface="Arial MT"/>
                <a:cs typeface="Arial MT"/>
              </a:rPr>
              <a:t>(Form</a:t>
            </a:r>
            <a:r>
              <a:rPr sz="800" spc="-30" dirty="0">
                <a:solidFill>
                  <a:srgbClr val="231F20"/>
                </a:solidFill>
                <a:latin typeface="Arial MT"/>
                <a:cs typeface="Arial MT"/>
              </a:rPr>
              <a:t> </a:t>
            </a:r>
            <a:r>
              <a:rPr sz="800" spc="-75" dirty="0">
                <a:solidFill>
                  <a:srgbClr val="231F20"/>
                </a:solidFill>
                <a:latin typeface="Arial MT"/>
                <a:cs typeface="Arial MT"/>
              </a:rPr>
              <a:t>2a</a:t>
            </a:r>
            <a:r>
              <a:rPr sz="750" spc="60" baseline="38888" dirty="0">
                <a:solidFill>
                  <a:srgbClr val="231F20"/>
                </a:solidFill>
                <a:latin typeface="Arial MT"/>
                <a:cs typeface="Arial MT"/>
              </a:rPr>
              <a:t>b</a:t>
            </a:r>
            <a:r>
              <a:rPr sz="800" spc="-90" dirty="0">
                <a:solidFill>
                  <a:srgbClr val="231F20"/>
                </a:solidFill>
                <a:latin typeface="Arial MT"/>
                <a:cs typeface="Arial MT"/>
              </a:rPr>
              <a:t>;</a:t>
            </a:r>
            <a:r>
              <a:rPr sz="800" spc="-25" dirty="0">
                <a:solidFill>
                  <a:srgbClr val="231F20"/>
                </a:solidFill>
                <a:latin typeface="Arial MT"/>
                <a:cs typeface="Arial MT"/>
              </a:rPr>
              <a:t> </a:t>
            </a:r>
            <a:r>
              <a:rPr sz="800" spc="-45" dirty="0">
                <a:solidFill>
                  <a:srgbClr val="231F20"/>
                </a:solidFill>
                <a:latin typeface="Arial MT"/>
                <a:cs typeface="Arial MT"/>
              </a:rPr>
              <a:t>secon-  </a:t>
            </a:r>
            <a:r>
              <a:rPr sz="800" spc="-50" dirty="0">
                <a:solidFill>
                  <a:srgbClr val="231F20"/>
                </a:solidFill>
                <a:latin typeface="Arial MT"/>
                <a:cs typeface="Arial MT"/>
              </a:rPr>
              <a:t>dary</a:t>
            </a:r>
            <a:r>
              <a:rPr sz="800" spc="-20" dirty="0">
                <a:solidFill>
                  <a:srgbClr val="231F20"/>
                </a:solidFill>
                <a:latin typeface="Arial MT"/>
                <a:cs typeface="Arial MT"/>
              </a:rPr>
              <a:t> </a:t>
            </a:r>
            <a:r>
              <a:rPr sz="800" spc="-35" dirty="0">
                <a:solidFill>
                  <a:srgbClr val="231F20"/>
                </a:solidFill>
                <a:latin typeface="Arial MT"/>
                <a:cs typeface="Arial MT"/>
              </a:rPr>
              <a:t>end</a:t>
            </a:r>
            <a:r>
              <a:rPr sz="800" spc="-30" dirty="0">
                <a:solidFill>
                  <a:srgbClr val="231F20"/>
                </a:solidFill>
                <a:latin typeface="Arial MT"/>
                <a:cs typeface="Arial MT"/>
              </a:rPr>
              <a:t> </a:t>
            </a:r>
            <a:r>
              <a:rPr sz="800" spc="-10" dirty="0">
                <a:solidFill>
                  <a:srgbClr val="231F20"/>
                </a:solidFill>
                <a:latin typeface="Arial MT"/>
                <a:cs typeface="Arial MT"/>
              </a:rPr>
              <a:t>point</a:t>
            </a:r>
            <a:r>
              <a:rPr sz="800" spc="-25" dirty="0">
                <a:solidFill>
                  <a:srgbClr val="231F20"/>
                </a:solidFill>
                <a:latin typeface="Arial MT"/>
                <a:cs typeface="Arial MT"/>
              </a:rPr>
              <a:t> </a:t>
            </a:r>
            <a:r>
              <a:rPr sz="800" spc="-15" dirty="0">
                <a:solidFill>
                  <a:srgbClr val="231F20"/>
                </a:solidFill>
                <a:latin typeface="Arial MT"/>
                <a:cs typeface="Arial MT"/>
              </a:rPr>
              <a:t>of  </a:t>
            </a:r>
            <a:r>
              <a:rPr sz="800" spc="-130" dirty="0">
                <a:solidFill>
                  <a:srgbClr val="231F20"/>
                </a:solidFill>
                <a:latin typeface="Arial MT"/>
                <a:cs typeface="Arial MT"/>
              </a:rPr>
              <a:t>OS</a:t>
            </a:r>
            <a:r>
              <a:rPr sz="800" spc="-25" dirty="0">
                <a:solidFill>
                  <a:srgbClr val="231F20"/>
                </a:solidFill>
                <a:latin typeface="Arial MT"/>
                <a:cs typeface="Arial MT"/>
              </a:rPr>
              <a:t> </a:t>
            </a:r>
            <a:r>
              <a:rPr sz="800" spc="-20" dirty="0">
                <a:solidFill>
                  <a:srgbClr val="231F20"/>
                </a:solidFill>
                <a:latin typeface="Arial MT"/>
                <a:cs typeface="Arial MT"/>
              </a:rPr>
              <a:t>in</a:t>
            </a:r>
            <a:r>
              <a:rPr sz="800" spc="-30" dirty="0">
                <a:solidFill>
                  <a:srgbClr val="231F20"/>
                </a:solidFill>
                <a:latin typeface="Arial MT"/>
                <a:cs typeface="Arial MT"/>
              </a:rPr>
              <a:t> </a:t>
            </a:r>
            <a:r>
              <a:rPr sz="800" spc="-90" dirty="0">
                <a:solidFill>
                  <a:srgbClr val="231F20"/>
                </a:solidFill>
                <a:latin typeface="Arial MT"/>
                <a:cs typeface="Arial MT"/>
              </a:rPr>
              <a:t>a</a:t>
            </a:r>
            <a:r>
              <a:rPr sz="800" spc="-20" dirty="0">
                <a:solidFill>
                  <a:srgbClr val="231F20"/>
                </a:solidFill>
                <a:latin typeface="Arial MT"/>
                <a:cs typeface="Arial MT"/>
              </a:rPr>
              <a:t> </a:t>
            </a:r>
            <a:r>
              <a:rPr sz="800" spc="-110" dirty="0">
                <a:solidFill>
                  <a:srgbClr val="231F20"/>
                </a:solidFill>
                <a:latin typeface="Arial MT"/>
                <a:cs typeface="Arial MT"/>
              </a:rPr>
              <a:t>s</a:t>
            </a:r>
            <a:r>
              <a:rPr sz="800" spc="-30" dirty="0">
                <a:solidFill>
                  <a:srgbClr val="231F20"/>
                </a:solidFill>
                <a:latin typeface="Arial MT"/>
                <a:cs typeface="Arial MT"/>
              </a:rPr>
              <a:t>m</a:t>
            </a:r>
            <a:r>
              <a:rPr sz="800" spc="-35" dirty="0">
                <a:solidFill>
                  <a:srgbClr val="231F20"/>
                </a:solidFill>
                <a:latin typeface="Arial MT"/>
                <a:cs typeface="Arial MT"/>
              </a:rPr>
              <a:t>all  </a:t>
            </a:r>
            <a:r>
              <a:rPr sz="800" spc="-60" dirty="0">
                <a:solidFill>
                  <a:srgbClr val="231F20"/>
                </a:solidFill>
                <a:latin typeface="Arial MT"/>
                <a:cs typeface="Arial MT"/>
              </a:rPr>
              <a:t>phase</a:t>
            </a:r>
            <a:r>
              <a:rPr sz="800" spc="-30" dirty="0">
                <a:solidFill>
                  <a:srgbClr val="231F20"/>
                </a:solidFill>
                <a:latin typeface="Arial MT"/>
                <a:cs typeface="Arial MT"/>
              </a:rPr>
              <a:t> </a:t>
            </a:r>
            <a:r>
              <a:rPr sz="800" spc="-60" dirty="0">
                <a:solidFill>
                  <a:srgbClr val="231F20"/>
                </a:solidFill>
                <a:latin typeface="Arial MT"/>
                <a:cs typeface="Arial MT"/>
              </a:rPr>
              <a:t>II</a:t>
            </a:r>
            <a:r>
              <a:rPr sz="800" spc="-25" dirty="0">
                <a:solidFill>
                  <a:srgbClr val="231F20"/>
                </a:solidFill>
                <a:latin typeface="Arial MT"/>
                <a:cs typeface="Arial MT"/>
              </a:rPr>
              <a:t> </a:t>
            </a:r>
            <a:r>
              <a:rPr sz="800" spc="-35" dirty="0">
                <a:solidFill>
                  <a:srgbClr val="231F20"/>
                </a:solidFill>
                <a:latin typeface="Arial MT"/>
                <a:cs typeface="Arial MT"/>
              </a:rPr>
              <a:t>rando-  </a:t>
            </a:r>
            <a:r>
              <a:rPr sz="800" spc="-45" dirty="0">
                <a:solidFill>
                  <a:srgbClr val="231F20"/>
                </a:solidFill>
                <a:latin typeface="Arial MT"/>
                <a:cs typeface="Arial MT"/>
              </a:rPr>
              <a:t>mised</a:t>
            </a:r>
            <a:r>
              <a:rPr sz="800" spc="-30" dirty="0">
                <a:solidFill>
                  <a:srgbClr val="231F20"/>
                </a:solidFill>
                <a:latin typeface="Arial MT"/>
                <a:cs typeface="Arial MT"/>
              </a:rPr>
              <a:t> </a:t>
            </a:r>
            <a:r>
              <a:rPr sz="800" spc="-35" dirty="0">
                <a:solidFill>
                  <a:srgbClr val="231F20"/>
                </a:solidFill>
                <a:latin typeface="Arial MT"/>
                <a:cs typeface="Arial MT"/>
              </a:rPr>
              <a:t>stu</a:t>
            </a:r>
            <a:r>
              <a:rPr sz="800" spc="-45" dirty="0">
                <a:solidFill>
                  <a:srgbClr val="231F20"/>
                </a:solidFill>
                <a:latin typeface="Arial MT"/>
                <a:cs typeface="Arial MT"/>
              </a:rPr>
              <a:t>d</a:t>
            </a:r>
            <a:r>
              <a:rPr sz="800" spc="-55" dirty="0">
                <a:solidFill>
                  <a:srgbClr val="231F20"/>
                </a:solidFill>
                <a:latin typeface="Arial MT"/>
                <a:cs typeface="Arial MT"/>
              </a:rPr>
              <a:t>y)</a:t>
            </a:r>
            <a:endParaRPr sz="800">
              <a:latin typeface="Arial MT"/>
              <a:cs typeface="Arial MT"/>
            </a:endParaRPr>
          </a:p>
        </p:txBody>
      </p:sp>
      <p:sp>
        <p:nvSpPr>
          <p:cNvPr id="27" name="object 27"/>
          <p:cNvSpPr txBox="1"/>
          <p:nvPr/>
        </p:nvSpPr>
        <p:spPr>
          <a:xfrm>
            <a:off x="914700" y="2387213"/>
            <a:ext cx="782956" cy="437556"/>
          </a:xfrm>
          <a:prstGeom prst="rect">
            <a:avLst/>
          </a:prstGeom>
        </p:spPr>
        <p:txBody>
          <a:bodyPr vert="horz" wrap="square" lIns="0" tIns="12700" rIns="0" bIns="0" rtlCol="0">
            <a:spAutoFit/>
          </a:bodyPr>
          <a:lstStyle/>
          <a:p>
            <a:pPr marL="113664" marR="5080" indent="-101600">
              <a:lnSpc>
                <a:spcPct val="114599"/>
              </a:lnSpc>
              <a:spcBef>
                <a:spcPts val="100"/>
              </a:spcBef>
            </a:pPr>
            <a:r>
              <a:rPr sz="800" spc="-90" dirty="0">
                <a:solidFill>
                  <a:srgbClr val="231F20"/>
                </a:solidFill>
                <a:latin typeface="Arial MT"/>
                <a:cs typeface="Arial MT"/>
              </a:rPr>
              <a:t>Er</a:t>
            </a:r>
            <a:r>
              <a:rPr sz="800" spc="-50" dirty="0">
                <a:solidFill>
                  <a:srgbClr val="231F20"/>
                </a:solidFill>
                <a:latin typeface="Arial MT"/>
                <a:cs typeface="Arial MT"/>
              </a:rPr>
              <a:t>i</a:t>
            </a:r>
            <a:r>
              <a:rPr sz="800" spc="-30" dirty="0">
                <a:solidFill>
                  <a:srgbClr val="231F20"/>
                </a:solidFill>
                <a:latin typeface="Arial MT"/>
                <a:cs typeface="Arial MT"/>
              </a:rPr>
              <a:t>bulin,</a:t>
            </a:r>
            <a:r>
              <a:rPr sz="800" spc="-25" dirty="0">
                <a:solidFill>
                  <a:srgbClr val="231F20"/>
                </a:solidFill>
                <a:latin typeface="Arial MT"/>
                <a:cs typeface="Arial MT"/>
              </a:rPr>
              <a:t> </a:t>
            </a:r>
            <a:r>
              <a:rPr sz="800" spc="-90" dirty="0">
                <a:solidFill>
                  <a:srgbClr val="231F20"/>
                </a:solidFill>
                <a:latin typeface="Arial MT"/>
                <a:cs typeface="Arial MT"/>
              </a:rPr>
              <a:t>a</a:t>
            </a:r>
            <a:r>
              <a:rPr sz="800" spc="-25" dirty="0">
                <a:solidFill>
                  <a:srgbClr val="231F20"/>
                </a:solidFill>
                <a:latin typeface="Arial MT"/>
                <a:cs typeface="Arial MT"/>
              </a:rPr>
              <a:t> microt</a:t>
            </a:r>
            <a:r>
              <a:rPr sz="800" spc="-30" dirty="0">
                <a:solidFill>
                  <a:srgbClr val="231F20"/>
                </a:solidFill>
                <a:latin typeface="Arial MT"/>
                <a:cs typeface="Arial MT"/>
              </a:rPr>
              <a:t>u-  </a:t>
            </a:r>
            <a:r>
              <a:rPr sz="800" spc="-25" dirty="0">
                <a:solidFill>
                  <a:srgbClr val="231F20"/>
                </a:solidFill>
                <a:latin typeface="Arial MT"/>
                <a:cs typeface="Arial MT"/>
              </a:rPr>
              <a:t>bu</a:t>
            </a:r>
            <a:r>
              <a:rPr sz="800" spc="-20" dirty="0">
                <a:solidFill>
                  <a:srgbClr val="231F20"/>
                </a:solidFill>
                <a:latin typeface="Arial MT"/>
                <a:cs typeface="Arial MT"/>
              </a:rPr>
              <a:t>l</a:t>
            </a:r>
            <a:r>
              <a:rPr sz="800" spc="-65" dirty="0">
                <a:solidFill>
                  <a:srgbClr val="231F20"/>
                </a:solidFill>
                <a:latin typeface="Arial MT"/>
                <a:cs typeface="Arial MT"/>
              </a:rPr>
              <a:t>e</a:t>
            </a:r>
            <a:r>
              <a:rPr sz="800" spc="-25" dirty="0">
                <a:solidFill>
                  <a:srgbClr val="231F20"/>
                </a:solidFill>
                <a:latin typeface="Arial MT"/>
                <a:cs typeface="Arial MT"/>
              </a:rPr>
              <a:t> </a:t>
            </a:r>
            <a:r>
              <a:rPr sz="800" spc="-40" dirty="0">
                <a:solidFill>
                  <a:srgbClr val="231F20"/>
                </a:solidFill>
                <a:latin typeface="Arial MT"/>
                <a:cs typeface="Arial MT"/>
              </a:rPr>
              <a:t>dynam</a:t>
            </a:r>
            <a:r>
              <a:rPr sz="800" spc="-25" dirty="0">
                <a:solidFill>
                  <a:srgbClr val="231F20"/>
                </a:solidFill>
                <a:latin typeface="Arial MT"/>
                <a:cs typeface="Arial MT"/>
              </a:rPr>
              <a:t>i</a:t>
            </a:r>
            <a:r>
              <a:rPr sz="800" spc="-65" dirty="0">
                <a:solidFill>
                  <a:srgbClr val="231F20"/>
                </a:solidFill>
                <a:latin typeface="Arial MT"/>
                <a:cs typeface="Arial MT"/>
              </a:rPr>
              <a:t>cs  </a:t>
            </a:r>
            <a:r>
              <a:rPr sz="800" spc="-15" dirty="0">
                <a:solidFill>
                  <a:srgbClr val="231F20"/>
                </a:solidFill>
                <a:latin typeface="Arial MT"/>
                <a:cs typeface="Arial MT"/>
              </a:rPr>
              <a:t>inhibitor</a:t>
            </a:r>
            <a:endParaRPr sz="800">
              <a:latin typeface="Arial MT"/>
              <a:cs typeface="Arial MT"/>
            </a:endParaRPr>
          </a:p>
        </p:txBody>
      </p:sp>
      <p:sp>
        <p:nvSpPr>
          <p:cNvPr id="28" name="object 28"/>
          <p:cNvSpPr txBox="1"/>
          <p:nvPr/>
        </p:nvSpPr>
        <p:spPr>
          <a:xfrm>
            <a:off x="1820452" y="2387214"/>
            <a:ext cx="1384300" cy="720710"/>
          </a:xfrm>
          <a:prstGeom prst="rect">
            <a:avLst/>
          </a:prstGeom>
        </p:spPr>
        <p:txBody>
          <a:bodyPr vert="horz" wrap="square" lIns="0" tIns="12700" rIns="0" bIns="0" rtlCol="0">
            <a:spAutoFit/>
          </a:bodyPr>
          <a:lstStyle/>
          <a:p>
            <a:pPr marL="113664" marR="5080" indent="-101600">
              <a:lnSpc>
                <a:spcPct val="114599"/>
              </a:lnSpc>
              <a:spcBef>
                <a:spcPts val="100"/>
              </a:spcBef>
            </a:pPr>
            <a:r>
              <a:rPr sz="800" spc="-40" dirty="0">
                <a:solidFill>
                  <a:srgbClr val="231F20"/>
                </a:solidFill>
                <a:latin typeface="Arial MT"/>
                <a:cs typeface="Arial MT"/>
              </a:rPr>
              <a:t>Intermediate-grade</a:t>
            </a:r>
            <a:r>
              <a:rPr sz="800" spc="-20" dirty="0">
                <a:solidFill>
                  <a:srgbClr val="231F20"/>
                </a:solidFill>
                <a:latin typeface="Arial MT"/>
                <a:cs typeface="Arial MT"/>
              </a:rPr>
              <a:t> </a:t>
            </a:r>
            <a:r>
              <a:rPr sz="800" spc="-30" dirty="0">
                <a:solidFill>
                  <a:srgbClr val="231F20"/>
                </a:solidFill>
                <a:latin typeface="Arial MT"/>
                <a:cs typeface="Arial MT"/>
              </a:rPr>
              <a:t>or</a:t>
            </a:r>
            <a:r>
              <a:rPr sz="800" spc="-10" dirty="0">
                <a:solidFill>
                  <a:srgbClr val="231F20"/>
                </a:solidFill>
                <a:latin typeface="Arial MT"/>
                <a:cs typeface="Arial MT"/>
              </a:rPr>
              <a:t> </a:t>
            </a:r>
            <a:r>
              <a:rPr sz="800" spc="-35" dirty="0">
                <a:solidFill>
                  <a:srgbClr val="231F20"/>
                </a:solidFill>
                <a:latin typeface="Arial MT"/>
                <a:cs typeface="Arial MT"/>
              </a:rPr>
              <a:t>high-grade </a:t>
            </a:r>
            <a:r>
              <a:rPr sz="800" spc="-210" dirty="0">
                <a:solidFill>
                  <a:srgbClr val="231F20"/>
                </a:solidFill>
                <a:latin typeface="Arial MT"/>
                <a:cs typeface="Arial MT"/>
              </a:rPr>
              <a:t> </a:t>
            </a:r>
            <a:r>
              <a:rPr sz="800" spc="-60" dirty="0">
                <a:solidFill>
                  <a:srgbClr val="231F20"/>
                </a:solidFill>
                <a:latin typeface="Arial MT"/>
                <a:cs typeface="Arial MT"/>
              </a:rPr>
              <a:t>adv</a:t>
            </a:r>
            <a:r>
              <a:rPr sz="800" spc="-65" dirty="0">
                <a:solidFill>
                  <a:srgbClr val="231F20"/>
                </a:solidFill>
                <a:latin typeface="Arial MT"/>
                <a:cs typeface="Arial MT"/>
              </a:rPr>
              <a:t>a</a:t>
            </a:r>
            <a:r>
              <a:rPr sz="800" spc="-40" dirty="0">
                <a:solidFill>
                  <a:srgbClr val="231F20"/>
                </a:solidFill>
                <a:latin typeface="Arial MT"/>
                <a:cs typeface="Arial MT"/>
              </a:rPr>
              <a:t>nced</a:t>
            </a:r>
            <a:r>
              <a:rPr sz="800" spc="-25" dirty="0">
                <a:solidFill>
                  <a:srgbClr val="231F20"/>
                </a:solidFill>
                <a:latin typeface="Arial MT"/>
                <a:cs typeface="Arial MT"/>
              </a:rPr>
              <a:t> </a:t>
            </a:r>
            <a:r>
              <a:rPr sz="800" spc="-10" dirty="0">
                <a:solidFill>
                  <a:srgbClr val="231F20"/>
                </a:solidFill>
                <a:latin typeface="Arial MT"/>
                <a:cs typeface="Arial MT"/>
              </a:rPr>
              <a:t>li</a:t>
            </a:r>
            <a:r>
              <a:rPr sz="800" spc="-30" dirty="0">
                <a:solidFill>
                  <a:srgbClr val="231F20"/>
                </a:solidFill>
                <a:latin typeface="Arial MT"/>
                <a:cs typeface="Arial MT"/>
              </a:rPr>
              <a:t>p</a:t>
            </a:r>
            <a:r>
              <a:rPr sz="800" spc="-45" dirty="0">
                <a:solidFill>
                  <a:srgbClr val="231F20"/>
                </a:solidFill>
                <a:latin typeface="Arial MT"/>
                <a:cs typeface="Arial MT"/>
              </a:rPr>
              <a:t>osarco</a:t>
            </a:r>
            <a:r>
              <a:rPr sz="800" spc="-80" dirty="0">
                <a:solidFill>
                  <a:srgbClr val="231F20"/>
                </a:solidFill>
                <a:latin typeface="Arial MT"/>
                <a:cs typeface="Arial MT"/>
              </a:rPr>
              <a:t>m</a:t>
            </a:r>
            <a:r>
              <a:rPr sz="800" spc="-90" dirty="0">
                <a:solidFill>
                  <a:srgbClr val="231F20"/>
                </a:solidFill>
                <a:latin typeface="Arial MT"/>
                <a:cs typeface="Arial MT"/>
              </a:rPr>
              <a:t>a</a:t>
            </a:r>
            <a:r>
              <a:rPr sz="800" spc="-25" dirty="0">
                <a:solidFill>
                  <a:srgbClr val="231F20"/>
                </a:solidFill>
                <a:latin typeface="Arial MT"/>
                <a:cs typeface="Arial MT"/>
              </a:rPr>
              <a:t> </a:t>
            </a:r>
            <a:r>
              <a:rPr sz="800" spc="-15" dirty="0">
                <a:solidFill>
                  <a:srgbClr val="231F20"/>
                </a:solidFill>
                <a:latin typeface="Arial MT"/>
                <a:cs typeface="Arial MT"/>
              </a:rPr>
              <a:t>who  </a:t>
            </a:r>
            <a:r>
              <a:rPr sz="800" spc="-40" dirty="0">
                <a:solidFill>
                  <a:srgbClr val="231F20"/>
                </a:solidFill>
                <a:latin typeface="Arial MT"/>
                <a:cs typeface="Arial MT"/>
              </a:rPr>
              <a:t>had</a:t>
            </a:r>
            <a:r>
              <a:rPr sz="800" spc="-30" dirty="0">
                <a:solidFill>
                  <a:srgbClr val="231F20"/>
                </a:solidFill>
                <a:latin typeface="Arial MT"/>
                <a:cs typeface="Arial MT"/>
              </a:rPr>
              <a:t> </a:t>
            </a:r>
            <a:r>
              <a:rPr sz="800" spc="-45" dirty="0">
                <a:solidFill>
                  <a:srgbClr val="231F20"/>
                </a:solidFill>
                <a:latin typeface="Arial MT"/>
                <a:cs typeface="Arial MT"/>
              </a:rPr>
              <a:t>received</a:t>
            </a:r>
            <a:r>
              <a:rPr sz="800" spc="-30" dirty="0">
                <a:solidFill>
                  <a:srgbClr val="231F20"/>
                </a:solidFill>
                <a:latin typeface="Arial MT"/>
                <a:cs typeface="Arial MT"/>
              </a:rPr>
              <a:t> </a:t>
            </a:r>
            <a:r>
              <a:rPr sz="800" spc="-35" dirty="0">
                <a:solidFill>
                  <a:srgbClr val="231F20"/>
                </a:solidFill>
                <a:latin typeface="Arial MT"/>
                <a:cs typeface="Arial MT"/>
              </a:rPr>
              <a:t>at</a:t>
            </a:r>
            <a:r>
              <a:rPr sz="800" spc="-25" dirty="0">
                <a:solidFill>
                  <a:srgbClr val="231F20"/>
                </a:solidFill>
                <a:latin typeface="Arial MT"/>
                <a:cs typeface="Arial MT"/>
              </a:rPr>
              <a:t> </a:t>
            </a:r>
            <a:r>
              <a:rPr sz="800" spc="-50" dirty="0">
                <a:solidFill>
                  <a:srgbClr val="231F20"/>
                </a:solidFill>
                <a:latin typeface="Arial MT"/>
                <a:cs typeface="Arial MT"/>
              </a:rPr>
              <a:t>least</a:t>
            </a:r>
            <a:r>
              <a:rPr sz="800" spc="-25" dirty="0">
                <a:solidFill>
                  <a:srgbClr val="231F20"/>
                </a:solidFill>
                <a:latin typeface="Arial MT"/>
                <a:cs typeface="Arial MT"/>
              </a:rPr>
              <a:t> </a:t>
            </a:r>
            <a:r>
              <a:rPr sz="800" dirty="0">
                <a:solidFill>
                  <a:srgbClr val="231F20"/>
                </a:solidFill>
                <a:latin typeface="Arial MT"/>
                <a:cs typeface="Arial MT"/>
              </a:rPr>
              <a:t>tw</a:t>
            </a:r>
            <a:r>
              <a:rPr sz="800" spc="-25" dirty="0">
                <a:solidFill>
                  <a:srgbClr val="231F20"/>
                </a:solidFill>
                <a:latin typeface="Arial MT"/>
                <a:cs typeface="Arial MT"/>
              </a:rPr>
              <a:t>o </a:t>
            </a:r>
            <a:r>
              <a:rPr sz="800" spc="-35" dirty="0">
                <a:solidFill>
                  <a:srgbClr val="231F20"/>
                </a:solidFill>
                <a:latin typeface="Arial MT"/>
                <a:cs typeface="Arial MT"/>
              </a:rPr>
              <a:t>pre-  </a:t>
            </a:r>
            <a:r>
              <a:rPr sz="800" spc="-45" dirty="0">
                <a:solidFill>
                  <a:srgbClr val="231F20"/>
                </a:solidFill>
                <a:latin typeface="Arial MT"/>
                <a:cs typeface="Arial MT"/>
              </a:rPr>
              <a:t>vious</a:t>
            </a:r>
            <a:r>
              <a:rPr sz="800" spc="-25" dirty="0">
                <a:solidFill>
                  <a:srgbClr val="231F20"/>
                </a:solidFill>
                <a:latin typeface="Arial MT"/>
                <a:cs typeface="Arial MT"/>
              </a:rPr>
              <a:t> </a:t>
            </a:r>
            <a:r>
              <a:rPr sz="800" spc="-50" dirty="0">
                <a:solidFill>
                  <a:srgbClr val="231F20"/>
                </a:solidFill>
                <a:latin typeface="Arial MT"/>
                <a:cs typeface="Arial MT"/>
              </a:rPr>
              <a:t>syste</a:t>
            </a:r>
            <a:r>
              <a:rPr sz="800" spc="-100" dirty="0">
                <a:solidFill>
                  <a:srgbClr val="231F20"/>
                </a:solidFill>
                <a:latin typeface="Arial MT"/>
                <a:cs typeface="Arial MT"/>
              </a:rPr>
              <a:t>m</a:t>
            </a:r>
            <a:r>
              <a:rPr sz="800" spc="-35" dirty="0">
                <a:solidFill>
                  <a:srgbClr val="231F20"/>
                </a:solidFill>
                <a:latin typeface="Arial MT"/>
                <a:cs typeface="Arial MT"/>
              </a:rPr>
              <a:t>ic</a:t>
            </a:r>
            <a:r>
              <a:rPr sz="800" spc="-20" dirty="0">
                <a:solidFill>
                  <a:srgbClr val="231F20"/>
                </a:solidFill>
                <a:latin typeface="Arial MT"/>
                <a:cs typeface="Arial MT"/>
              </a:rPr>
              <a:t> </a:t>
            </a:r>
            <a:r>
              <a:rPr sz="800" spc="-35" dirty="0">
                <a:solidFill>
                  <a:srgbClr val="231F20"/>
                </a:solidFill>
                <a:latin typeface="Arial MT"/>
                <a:cs typeface="Arial MT"/>
              </a:rPr>
              <a:t>re</a:t>
            </a:r>
            <a:r>
              <a:rPr sz="800" spc="-55" dirty="0">
                <a:solidFill>
                  <a:srgbClr val="231F20"/>
                </a:solidFill>
                <a:latin typeface="Arial MT"/>
                <a:cs typeface="Arial MT"/>
              </a:rPr>
              <a:t>g</a:t>
            </a:r>
            <a:r>
              <a:rPr sz="800" spc="-45" dirty="0">
                <a:solidFill>
                  <a:srgbClr val="231F20"/>
                </a:solidFill>
                <a:latin typeface="Arial MT"/>
                <a:cs typeface="Arial MT"/>
              </a:rPr>
              <a:t>imens</a:t>
            </a:r>
            <a:r>
              <a:rPr sz="800" spc="-30" dirty="0">
                <a:solidFill>
                  <a:srgbClr val="231F20"/>
                </a:solidFill>
                <a:latin typeface="Arial MT"/>
                <a:cs typeface="Arial MT"/>
              </a:rPr>
              <a:t> </a:t>
            </a:r>
            <a:r>
              <a:rPr sz="800" spc="-25" dirty="0">
                <a:solidFill>
                  <a:srgbClr val="231F20"/>
                </a:solidFill>
                <a:latin typeface="Arial MT"/>
                <a:cs typeface="Arial MT"/>
              </a:rPr>
              <a:t>for  </a:t>
            </a:r>
            <a:r>
              <a:rPr sz="800" spc="-60" dirty="0">
                <a:solidFill>
                  <a:srgbClr val="231F20"/>
                </a:solidFill>
                <a:latin typeface="Arial MT"/>
                <a:cs typeface="Arial MT"/>
              </a:rPr>
              <a:t>adv</a:t>
            </a:r>
            <a:r>
              <a:rPr sz="800" spc="-65" dirty="0">
                <a:solidFill>
                  <a:srgbClr val="231F20"/>
                </a:solidFill>
                <a:latin typeface="Arial MT"/>
                <a:cs typeface="Arial MT"/>
              </a:rPr>
              <a:t>a</a:t>
            </a:r>
            <a:r>
              <a:rPr sz="800" spc="-40" dirty="0">
                <a:solidFill>
                  <a:srgbClr val="231F20"/>
                </a:solidFill>
                <a:latin typeface="Arial MT"/>
                <a:cs typeface="Arial MT"/>
              </a:rPr>
              <a:t>nced</a:t>
            </a:r>
            <a:r>
              <a:rPr sz="800" spc="-25" dirty="0">
                <a:solidFill>
                  <a:srgbClr val="231F20"/>
                </a:solidFill>
                <a:latin typeface="Arial MT"/>
                <a:cs typeface="Arial MT"/>
              </a:rPr>
              <a:t> </a:t>
            </a:r>
            <a:r>
              <a:rPr sz="800" spc="-45" dirty="0">
                <a:solidFill>
                  <a:srgbClr val="231F20"/>
                </a:solidFill>
                <a:latin typeface="Arial MT"/>
                <a:cs typeface="Arial MT"/>
              </a:rPr>
              <a:t>di</a:t>
            </a:r>
            <a:r>
              <a:rPr sz="800" spc="-65" dirty="0">
                <a:solidFill>
                  <a:srgbClr val="231F20"/>
                </a:solidFill>
                <a:latin typeface="Arial MT"/>
                <a:cs typeface="Arial MT"/>
              </a:rPr>
              <a:t>s</a:t>
            </a:r>
            <a:r>
              <a:rPr sz="800" spc="-80" dirty="0">
                <a:solidFill>
                  <a:srgbClr val="231F20"/>
                </a:solidFill>
                <a:latin typeface="Arial MT"/>
                <a:cs typeface="Arial MT"/>
              </a:rPr>
              <a:t>ease</a:t>
            </a:r>
            <a:endParaRPr sz="800">
              <a:latin typeface="Arial MT"/>
              <a:cs typeface="Arial MT"/>
            </a:endParaRPr>
          </a:p>
        </p:txBody>
      </p:sp>
      <p:sp>
        <p:nvSpPr>
          <p:cNvPr id="29" name="object 29"/>
          <p:cNvSpPr txBox="1"/>
          <p:nvPr/>
        </p:nvSpPr>
        <p:spPr>
          <a:xfrm>
            <a:off x="3272635" y="1346094"/>
            <a:ext cx="1524634" cy="1911805"/>
          </a:xfrm>
          <a:prstGeom prst="rect">
            <a:avLst/>
          </a:prstGeom>
        </p:spPr>
        <p:txBody>
          <a:bodyPr vert="horz" wrap="square" lIns="0" tIns="12700" rIns="0" bIns="0" rtlCol="0">
            <a:spAutoFit/>
          </a:bodyPr>
          <a:lstStyle/>
          <a:p>
            <a:pPr marL="88900" marR="29845" indent="-76835">
              <a:lnSpc>
                <a:spcPct val="114599"/>
              </a:lnSpc>
              <a:spcBef>
                <a:spcPts val="100"/>
              </a:spcBef>
            </a:pPr>
            <a:r>
              <a:rPr sz="800" spc="-60" dirty="0">
                <a:solidFill>
                  <a:srgbClr val="231F20"/>
                </a:solidFill>
                <a:latin typeface="Arial MT"/>
                <a:cs typeface="Arial MT"/>
              </a:rPr>
              <a:t>Olar</a:t>
            </a:r>
            <a:r>
              <a:rPr sz="800" spc="-80" dirty="0">
                <a:solidFill>
                  <a:srgbClr val="231F20"/>
                </a:solidFill>
                <a:latin typeface="Arial MT"/>
                <a:cs typeface="Arial MT"/>
              </a:rPr>
              <a:t>a</a:t>
            </a:r>
            <a:r>
              <a:rPr sz="800" spc="-30" dirty="0">
                <a:solidFill>
                  <a:srgbClr val="231F20"/>
                </a:solidFill>
                <a:latin typeface="Arial MT"/>
                <a:cs typeface="Arial MT"/>
              </a:rPr>
              <a:t>tumab</a:t>
            </a:r>
            <a:r>
              <a:rPr sz="800" spc="-25" dirty="0">
                <a:solidFill>
                  <a:srgbClr val="231F20"/>
                </a:solidFill>
                <a:latin typeface="Arial MT"/>
                <a:cs typeface="Arial MT"/>
              </a:rPr>
              <a:t> </a:t>
            </a:r>
            <a:r>
              <a:rPr sz="800" spc="-40" dirty="0">
                <a:solidFill>
                  <a:srgbClr val="231F20"/>
                </a:solidFill>
                <a:latin typeface="Arial MT"/>
                <a:cs typeface="Arial MT"/>
              </a:rPr>
              <a:t>and</a:t>
            </a:r>
            <a:r>
              <a:rPr sz="800" spc="-30" dirty="0">
                <a:solidFill>
                  <a:srgbClr val="231F20"/>
                </a:solidFill>
                <a:latin typeface="Arial MT"/>
                <a:cs typeface="Arial MT"/>
              </a:rPr>
              <a:t> doxor</a:t>
            </a:r>
            <a:r>
              <a:rPr sz="800" spc="-40" dirty="0">
                <a:solidFill>
                  <a:srgbClr val="231F20"/>
                </a:solidFill>
                <a:latin typeface="Arial MT"/>
                <a:cs typeface="Arial MT"/>
              </a:rPr>
              <a:t>u</a:t>
            </a:r>
            <a:r>
              <a:rPr sz="800" spc="-25" dirty="0">
                <a:solidFill>
                  <a:srgbClr val="231F20"/>
                </a:solidFill>
                <a:latin typeface="Arial MT"/>
                <a:cs typeface="Arial MT"/>
              </a:rPr>
              <a:t>bicin</a:t>
            </a:r>
            <a:r>
              <a:rPr sz="800" spc="-30" dirty="0">
                <a:solidFill>
                  <a:srgbClr val="231F20"/>
                </a:solidFill>
                <a:latin typeface="Arial MT"/>
                <a:cs typeface="Arial MT"/>
              </a:rPr>
              <a:t> </a:t>
            </a:r>
            <a:r>
              <a:rPr sz="800" spc="-60" dirty="0">
                <a:solidFill>
                  <a:srgbClr val="231F20"/>
                </a:solidFill>
                <a:latin typeface="Arial MT"/>
                <a:cs typeface="Arial MT"/>
              </a:rPr>
              <a:t>versus  </a:t>
            </a:r>
            <a:r>
              <a:rPr sz="800" spc="-30" dirty="0">
                <a:solidFill>
                  <a:srgbClr val="231F20"/>
                </a:solidFill>
                <a:latin typeface="Arial MT"/>
                <a:cs typeface="Arial MT"/>
              </a:rPr>
              <a:t>doxorubicin </a:t>
            </a:r>
            <a:r>
              <a:rPr sz="800" spc="-45" dirty="0">
                <a:solidFill>
                  <a:srgbClr val="231F20"/>
                </a:solidFill>
                <a:latin typeface="Arial MT"/>
                <a:cs typeface="Arial MT"/>
              </a:rPr>
              <a:t>alone</a:t>
            </a:r>
            <a:r>
              <a:rPr sz="800" spc="-25" dirty="0">
                <a:solidFill>
                  <a:srgbClr val="231F20"/>
                </a:solidFill>
                <a:latin typeface="Arial MT"/>
                <a:cs typeface="Arial MT"/>
              </a:rPr>
              <a:t> for</a:t>
            </a:r>
            <a:r>
              <a:rPr sz="800" spc="-20" dirty="0">
                <a:solidFill>
                  <a:srgbClr val="231F20"/>
                </a:solidFill>
                <a:latin typeface="Arial MT"/>
                <a:cs typeface="Arial MT"/>
              </a:rPr>
              <a:t> </a:t>
            </a:r>
            <a:r>
              <a:rPr sz="800" spc="-30" dirty="0">
                <a:solidFill>
                  <a:srgbClr val="231F20"/>
                </a:solidFill>
                <a:latin typeface="Arial MT"/>
                <a:cs typeface="Arial MT"/>
              </a:rPr>
              <a:t>treatment</a:t>
            </a:r>
            <a:r>
              <a:rPr sz="800" spc="-25" dirty="0">
                <a:solidFill>
                  <a:srgbClr val="231F20"/>
                </a:solidFill>
                <a:latin typeface="Arial MT"/>
                <a:cs typeface="Arial MT"/>
              </a:rPr>
              <a:t> </a:t>
            </a:r>
            <a:r>
              <a:rPr sz="800" spc="-20" dirty="0">
                <a:solidFill>
                  <a:srgbClr val="231F20"/>
                </a:solidFill>
                <a:latin typeface="Arial MT"/>
                <a:cs typeface="Arial MT"/>
              </a:rPr>
              <a:t>of </a:t>
            </a:r>
            <a:r>
              <a:rPr sz="800" spc="-204" dirty="0">
                <a:solidFill>
                  <a:srgbClr val="231F20"/>
                </a:solidFill>
                <a:latin typeface="Arial MT"/>
                <a:cs typeface="Arial MT"/>
              </a:rPr>
              <a:t> </a:t>
            </a:r>
            <a:r>
              <a:rPr sz="800" spc="-35" dirty="0">
                <a:solidFill>
                  <a:srgbClr val="231F20"/>
                </a:solidFill>
                <a:latin typeface="Arial MT"/>
                <a:cs typeface="Arial MT"/>
              </a:rPr>
              <a:t>soft-ti</a:t>
            </a:r>
            <a:r>
              <a:rPr sz="800" spc="-55" dirty="0">
                <a:solidFill>
                  <a:srgbClr val="231F20"/>
                </a:solidFill>
                <a:latin typeface="Arial MT"/>
                <a:cs typeface="Arial MT"/>
              </a:rPr>
              <a:t>s</a:t>
            </a:r>
            <a:r>
              <a:rPr sz="800" spc="-70" dirty="0">
                <a:solidFill>
                  <a:srgbClr val="231F20"/>
                </a:solidFill>
                <a:latin typeface="Arial MT"/>
                <a:cs typeface="Arial MT"/>
              </a:rPr>
              <a:t>sue</a:t>
            </a:r>
            <a:r>
              <a:rPr sz="800" spc="-20" dirty="0">
                <a:solidFill>
                  <a:srgbClr val="231F20"/>
                </a:solidFill>
                <a:latin typeface="Arial MT"/>
                <a:cs typeface="Arial MT"/>
              </a:rPr>
              <a:t> </a:t>
            </a:r>
            <a:r>
              <a:rPr sz="800" spc="-70" dirty="0">
                <a:solidFill>
                  <a:srgbClr val="231F20"/>
                </a:solidFill>
                <a:latin typeface="Arial MT"/>
                <a:cs typeface="Arial MT"/>
              </a:rPr>
              <a:t>sar</a:t>
            </a:r>
            <a:r>
              <a:rPr sz="800" spc="-85" dirty="0">
                <a:solidFill>
                  <a:srgbClr val="231F20"/>
                </a:solidFill>
                <a:latin typeface="Arial MT"/>
                <a:cs typeface="Arial MT"/>
              </a:rPr>
              <a:t>c</a:t>
            </a:r>
            <a:r>
              <a:rPr sz="800" spc="-55" dirty="0">
                <a:solidFill>
                  <a:srgbClr val="231F20"/>
                </a:solidFill>
                <a:latin typeface="Arial MT"/>
                <a:cs typeface="Arial MT"/>
              </a:rPr>
              <a:t>oma:</a:t>
            </a:r>
            <a:r>
              <a:rPr sz="800" spc="-25" dirty="0">
                <a:solidFill>
                  <a:srgbClr val="231F20"/>
                </a:solidFill>
                <a:latin typeface="Arial MT"/>
                <a:cs typeface="Arial MT"/>
              </a:rPr>
              <a:t> </a:t>
            </a:r>
            <a:r>
              <a:rPr sz="800" spc="-55" dirty="0">
                <a:solidFill>
                  <a:srgbClr val="231F20"/>
                </a:solidFill>
                <a:latin typeface="Arial MT"/>
                <a:cs typeface="Arial MT"/>
              </a:rPr>
              <a:t>an</a:t>
            </a:r>
            <a:r>
              <a:rPr sz="800" spc="-25" dirty="0">
                <a:solidFill>
                  <a:srgbClr val="231F20"/>
                </a:solidFill>
                <a:latin typeface="Arial MT"/>
                <a:cs typeface="Arial MT"/>
              </a:rPr>
              <a:t> </a:t>
            </a:r>
            <a:r>
              <a:rPr sz="800" spc="-35" dirty="0">
                <a:solidFill>
                  <a:srgbClr val="231F20"/>
                </a:solidFill>
                <a:latin typeface="Arial MT"/>
                <a:cs typeface="Arial MT"/>
              </a:rPr>
              <a:t>open</a:t>
            </a:r>
            <a:r>
              <a:rPr sz="800" spc="-25" dirty="0">
                <a:solidFill>
                  <a:srgbClr val="231F20"/>
                </a:solidFill>
                <a:latin typeface="Arial MT"/>
                <a:cs typeface="Arial MT"/>
              </a:rPr>
              <a:t>-</a:t>
            </a:r>
            <a:r>
              <a:rPr sz="800" spc="-35" dirty="0">
                <a:solidFill>
                  <a:srgbClr val="231F20"/>
                </a:solidFill>
                <a:latin typeface="Arial MT"/>
                <a:cs typeface="Arial MT"/>
              </a:rPr>
              <a:t>label  </a:t>
            </a:r>
            <a:r>
              <a:rPr sz="800" spc="-60" dirty="0">
                <a:solidFill>
                  <a:srgbClr val="231F20"/>
                </a:solidFill>
                <a:latin typeface="Arial MT"/>
                <a:cs typeface="Arial MT"/>
              </a:rPr>
              <a:t>phas</a:t>
            </a:r>
            <a:r>
              <a:rPr sz="800" spc="-65" dirty="0">
                <a:solidFill>
                  <a:srgbClr val="231F20"/>
                </a:solidFill>
                <a:latin typeface="Arial MT"/>
                <a:cs typeface="Arial MT"/>
              </a:rPr>
              <a:t>e</a:t>
            </a:r>
            <a:r>
              <a:rPr sz="800" spc="-25" dirty="0">
                <a:solidFill>
                  <a:srgbClr val="231F20"/>
                </a:solidFill>
                <a:latin typeface="Arial MT"/>
                <a:cs typeface="Arial MT"/>
              </a:rPr>
              <a:t> </a:t>
            </a:r>
            <a:r>
              <a:rPr sz="800" spc="-60" dirty="0">
                <a:solidFill>
                  <a:srgbClr val="231F20"/>
                </a:solidFill>
                <a:latin typeface="Arial MT"/>
                <a:cs typeface="Arial MT"/>
              </a:rPr>
              <a:t>I</a:t>
            </a:r>
            <a:r>
              <a:rPr sz="800" spc="-15" dirty="0">
                <a:solidFill>
                  <a:srgbClr val="231F20"/>
                </a:solidFill>
                <a:latin typeface="Arial MT"/>
                <a:cs typeface="Arial MT"/>
              </a:rPr>
              <a:t>b</a:t>
            </a:r>
            <a:r>
              <a:rPr sz="800" spc="-25" dirty="0">
                <a:solidFill>
                  <a:srgbClr val="231F20"/>
                </a:solidFill>
                <a:latin typeface="Arial MT"/>
                <a:cs typeface="Arial MT"/>
              </a:rPr>
              <a:t> </a:t>
            </a:r>
            <a:r>
              <a:rPr sz="800" spc="-40" dirty="0">
                <a:solidFill>
                  <a:srgbClr val="231F20"/>
                </a:solidFill>
                <a:latin typeface="Arial MT"/>
                <a:cs typeface="Arial MT"/>
              </a:rPr>
              <a:t>and</a:t>
            </a:r>
            <a:r>
              <a:rPr sz="800" spc="-30" dirty="0">
                <a:solidFill>
                  <a:srgbClr val="231F20"/>
                </a:solidFill>
                <a:latin typeface="Arial MT"/>
                <a:cs typeface="Arial MT"/>
              </a:rPr>
              <a:t> rando</a:t>
            </a:r>
            <a:r>
              <a:rPr sz="800" spc="-60" dirty="0">
                <a:solidFill>
                  <a:srgbClr val="231F20"/>
                </a:solidFill>
                <a:latin typeface="Arial MT"/>
                <a:cs typeface="Arial MT"/>
              </a:rPr>
              <a:t>m</a:t>
            </a:r>
            <a:r>
              <a:rPr sz="800" spc="-50" dirty="0">
                <a:solidFill>
                  <a:srgbClr val="231F20"/>
                </a:solidFill>
                <a:latin typeface="Arial MT"/>
                <a:cs typeface="Arial MT"/>
              </a:rPr>
              <a:t>ised</a:t>
            </a:r>
            <a:r>
              <a:rPr sz="800" spc="-30" dirty="0">
                <a:solidFill>
                  <a:srgbClr val="231F20"/>
                </a:solidFill>
                <a:latin typeface="Arial MT"/>
                <a:cs typeface="Arial MT"/>
              </a:rPr>
              <a:t> </a:t>
            </a:r>
            <a:r>
              <a:rPr sz="800" spc="-60" dirty="0">
                <a:solidFill>
                  <a:srgbClr val="231F20"/>
                </a:solidFill>
                <a:latin typeface="Arial MT"/>
                <a:cs typeface="Arial MT"/>
              </a:rPr>
              <a:t>phase</a:t>
            </a:r>
            <a:r>
              <a:rPr sz="800" spc="-30" dirty="0">
                <a:solidFill>
                  <a:srgbClr val="231F20"/>
                </a:solidFill>
                <a:latin typeface="Arial MT"/>
                <a:cs typeface="Arial MT"/>
              </a:rPr>
              <a:t> </a:t>
            </a:r>
            <a:r>
              <a:rPr sz="800" spc="-60" dirty="0">
                <a:solidFill>
                  <a:srgbClr val="231F20"/>
                </a:solidFill>
                <a:latin typeface="Arial MT"/>
                <a:cs typeface="Arial MT"/>
              </a:rPr>
              <a:t>II  </a:t>
            </a:r>
            <a:r>
              <a:rPr sz="800" spc="-25" dirty="0">
                <a:solidFill>
                  <a:srgbClr val="231F20"/>
                </a:solidFill>
                <a:latin typeface="Arial MT"/>
                <a:cs typeface="Arial MT"/>
              </a:rPr>
              <a:t>trial</a:t>
            </a:r>
            <a:endParaRPr sz="800">
              <a:latin typeface="Arial MT"/>
              <a:cs typeface="Arial MT"/>
            </a:endParaRPr>
          </a:p>
          <a:p>
            <a:pPr marL="12700" marR="772160">
              <a:lnSpc>
                <a:spcPct val="114599"/>
              </a:lnSpc>
            </a:pPr>
            <a:r>
              <a:rPr sz="800" spc="-85" dirty="0">
                <a:solidFill>
                  <a:srgbClr val="231F20"/>
                </a:solidFill>
                <a:latin typeface="Arial MT"/>
                <a:cs typeface="Arial MT"/>
              </a:rPr>
              <a:t>Phase</a:t>
            </a:r>
            <a:r>
              <a:rPr sz="800" spc="-30" dirty="0">
                <a:solidFill>
                  <a:srgbClr val="231F20"/>
                </a:solidFill>
                <a:latin typeface="Arial MT"/>
                <a:cs typeface="Arial MT"/>
              </a:rPr>
              <a:t> </a:t>
            </a:r>
            <a:r>
              <a:rPr sz="800" spc="-25" dirty="0">
                <a:solidFill>
                  <a:srgbClr val="231F20"/>
                </a:solidFill>
                <a:latin typeface="Arial MT"/>
                <a:cs typeface="Arial MT"/>
              </a:rPr>
              <a:t>Ib/II  </a:t>
            </a:r>
            <a:r>
              <a:rPr sz="800" spc="-90" dirty="0">
                <a:solidFill>
                  <a:srgbClr val="231F20"/>
                </a:solidFill>
                <a:latin typeface="Arial MT"/>
                <a:cs typeface="Arial MT"/>
              </a:rPr>
              <a:t>NCT011</a:t>
            </a:r>
            <a:r>
              <a:rPr sz="800" spc="-65" dirty="0">
                <a:solidFill>
                  <a:srgbClr val="231F20"/>
                </a:solidFill>
                <a:latin typeface="Arial MT"/>
                <a:cs typeface="Arial MT"/>
              </a:rPr>
              <a:t>85964</a:t>
            </a:r>
            <a:r>
              <a:rPr sz="800" spc="-25" dirty="0">
                <a:solidFill>
                  <a:srgbClr val="231F20"/>
                </a:solidFill>
                <a:latin typeface="Arial MT"/>
                <a:cs typeface="Arial MT"/>
              </a:rPr>
              <a:t> </a:t>
            </a:r>
            <a:r>
              <a:rPr sz="800" spc="-20" dirty="0">
                <a:solidFill>
                  <a:srgbClr val="231F20"/>
                </a:solidFill>
                <a:latin typeface="Arial MT"/>
                <a:cs typeface="Arial MT"/>
              </a:rPr>
              <a:t>[</a:t>
            </a:r>
            <a:r>
              <a:rPr sz="800" spc="-65" dirty="0">
                <a:solidFill>
                  <a:srgbClr val="2E3092"/>
                </a:solidFill>
                <a:latin typeface="Arial MT"/>
                <a:cs typeface="Arial MT"/>
                <a:hlinkClick r:id="rId2" action="ppaction://hlinksldjump"/>
              </a:rPr>
              <a:t>2</a:t>
            </a:r>
            <a:r>
              <a:rPr sz="800" spc="-70" dirty="0">
                <a:solidFill>
                  <a:srgbClr val="2E3092"/>
                </a:solidFill>
                <a:latin typeface="Arial MT"/>
                <a:cs typeface="Arial MT"/>
                <a:hlinkClick r:id="rId2" action="ppaction://hlinksldjump"/>
              </a:rPr>
              <a:t>8</a:t>
            </a:r>
            <a:r>
              <a:rPr sz="800" spc="-15" dirty="0">
                <a:solidFill>
                  <a:srgbClr val="231F20"/>
                </a:solidFill>
                <a:latin typeface="Arial MT"/>
                <a:cs typeface="Arial MT"/>
              </a:rPr>
              <a:t>]</a:t>
            </a:r>
            <a:endParaRPr sz="800">
              <a:latin typeface="Arial MT"/>
              <a:cs typeface="Arial MT"/>
            </a:endParaRPr>
          </a:p>
          <a:p>
            <a:pPr marL="88900" marR="5080" indent="-76835">
              <a:lnSpc>
                <a:spcPct val="114599"/>
              </a:lnSpc>
              <a:spcBef>
                <a:spcPts val="495"/>
              </a:spcBef>
            </a:pPr>
            <a:r>
              <a:rPr sz="800" spc="-40" dirty="0">
                <a:solidFill>
                  <a:srgbClr val="231F20"/>
                </a:solidFill>
                <a:latin typeface="Arial MT"/>
                <a:cs typeface="Arial MT"/>
              </a:rPr>
              <a:t>Eribulin</a:t>
            </a:r>
            <a:r>
              <a:rPr sz="800" spc="-30" dirty="0">
                <a:solidFill>
                  <a:srgbClr val="231F20"/>
                </a:solidFill>
                <a:latin typeface="Arial MT"/>
                <a:cs typeface="Arial MT"/>
              </a:rPr>
              <a:t> </a:t>
            </a:r>
            <a:r>
              <a:rPr sz="800" spc="-65" dirty="0">
                <a:solidFill>
                  <a:srgbClr val="231F20"/>
                </a:solidFill>
                <a:latin typeface="Arial MT"/>
                <a:cs typeface="Arial MT"/>
              </a:rPr>
              <a:t>versus</a:t>
            </a:r>
            <a:r>
              <a:rPr sz="800" spc="-25" dirty="0">
                <a:solidFill>
                  <a:srgbClr val="231F20"/>
                </a:solidFill>
                <a:latin typeface="Arial MT"/>
                <a:cs typeface="Arial MT"/>
              </a:rPr>
              <a:t> </a:t>
            </a:r>
            <a:r>
              <a:rPr sz="800" spc="-55" dirty="0">
                <a:solidFill>
                  <a:srgbClr val="231F20"/>
                </a:solidFill>
                <a:latin typeface="Arial MT"/>
                <a:cs typeface="Arial MT"/>
              </a:rPr>
              <a:t>da</a:t>
            </a:r>
            <a:r>
              <a:rPr sz="800" spc="-60" dirty="0">
                <a:solidFill>
                  <a:srgbClr val="231F20"/>
                </a:solidFill>
                <a:latin typeface="Arial MT"/>
                <a:cs typeface="Arial MT"/>
              </a:rPr>
              <a:t>c</a:t>
            </a:r>
            <a:r>
              <a:rPr sz="800" spc="-50" dirty="0">
                <a:solidFill>
                  <a:srgbClr val="231F20"/>
                </a:solidFill>
                <a:latin typeface="Arial MT"/>
                <a:cs typeface="Arial MT"/>
              </a:rPr>
              <a:t>arbazi</a:t>
            </a:r>
            <a:r>
              <a:rPr sz="800" spc="-65" dirty="0">
                <a:solidFill>
                  <a:srgbClr val="231F20"/>
                </a:solidFill>
                <a:latin typeface="Arial MT"/>
                <a:cs typeface="Arial MT"/>
              </a:rPr>
              <a:t>ne</a:t>
            </a:r>
            <a:r>
              <a:rPr sz="800" spc="-25" dirty="0">
                <a:solidFill>
                  <a:srgbClr val="231F20"/>
                </a:solidFill>
                <a:latin typeface="Arial MT"/>
                <a:cs typeface="Arial MT"/>
              </a:rPr>
              <a:t> </a:t>
            </a:r>
            <a:r>
              <a:rPr sz="800" spc="-15" dirty="0">
                <a:solidFill>
                  <a:srgbClr val="231F20"/>
                </a:solidFill>
                <a:latin typeface="Arial MT"/>
                <a:cs typeface="Arial MT"/>
              </a:rPr>
              <a:t>i</a:t>
            </a:r>
            <a:r>
              <a:rPr sz="800" spc="-25" dirty="0">
                <a:solidFill>
                  <a:srgbClr val="231F20"/>
                </a:solidFill>
                <a:latin typeface="Arial MT"/>
                <a:cs typeface="Arial MT"/>
              </a:rPr>
              <a:t>n</a:t>
            </a:r>
            <a:r>
              <a:rPr sz="800" spc="-30" dirty="0">
                <a:solidFill>
                  <a:srgbClr val="231F20"/>
                </a:solidFill>
                <a:latin typeface="Arial MT"/>
                <a:cs typeface="Arial MT"/>
              </a:rPr>
              <a:t> previ-  </a:t>
            </a:r>
            <a:r>
              <a:rPr sz="800" spc="-45" dirty="0">
                <a:solidFill>
                  <a:srgbClr val="231F20"/>
                </a:solidFill>
                <a:latin typeface="Arial MT"/>
                <a:cs typeface="Arial MT"/>
              </a:rPr>
              <a:t>ously</a:t>
            </a:r>
            <a:r>
              <a:rPr sz="800" spc="-25" dirty="0">
                <a:solidFill>
                  <a:srgbClr val="231F20"/>
                </a:solidFill>
                <a:latin typeface="Arial MT"/>
                <a:cs typeface="Arial MT"/>
              </a:rPr>
              <a:t> </a:t>
            </a:r>
            <a:r>
              <a:rPr sz="800" spc="-20" dirty="0">
                <a:solidFill>
                  <a:srgbClr val="231F20"/>
                </a:solidFill>
                <a:latin typeface="Arial MT"/>
                <a:cs typeface="Arial MT"/>
              </a:rPr>
              <a:t>tr</a:t>
            </a:r>
            <a:r>
              <a:rPr sz="800" spc="-50" dirty="0">
                <a:solidFill>
                  <a:srgbClr val="231F20"/>
                </a:solidFill>
                <a:latin typeface="Arial MT"/>
                <a:cs typeface="Arial MT"/>
              </a:rPr>
              <a:t>e</a:t>
            </a:r>
            <a:r>
              <a:rPr sz="800" spc="-40" dirty="0">
                <a:solidFill>
                  <a:srgbClr val="231F20"/>
                </a:solidFill>
                <a:latin typeface="Arial MT"/>
                <a:cs typeface="Arial MT"/>
              </a:rPr>
              <a:t>ated</a:t>
            </a:r>
            <a:r>
              <a:rPr sz="800" spc="-25" dirty="0">
                <a:solidFill>
                  <a:srgbClr val="231F20"/>
                </a:solidFill>
                <a:latin typeface="Arial MT"/>
                <a:cs typeface="Arial MT"/>
              </a:rPr>
              <a:t> </a:t>
            </a:r>
            <a:r>
              <a:rPr sz="800" spc="-30" dirty="0">
                <a:solidFill>
                  <a:srgbClr val="231F20"/>
                </a:solidFill>
                <a:latin typeface="Arial MT"/>
                <a:cs typeface="Arial MT"/>
              </a:rPr>
              <a:t>pati</a:t>
            </a:r>
            <a:r>
              <a:rPr sz="800" spc="-50" dirty="0">
                <a:solidFill>
                  <a:srgbClr val="231F20"/>
                </a:solidFill>
                <a:latin typeface="Arial MT"/>
                <a:cs typeface="Arial MT"/>
              </a:rPr>
              <a:t>e</a:t>
            </a:r>
            <a:r>
              <a:rPr sz="800" spc="-40" dirty="0">
                <a:solidFill>
                  <a:srgbClr val="231F20"/>
                </a:solidFill>
                <a:latin typeface="Arial MT"/>
                <a:cs typeface="Arial MT"/>
              </a:rPr>
              <a:t>nts</a:t>
            </a:r>
            <a:r>
              <a:rPr sz="800" spc="-25" dirty="0">
                <a:solidFill>
                  <a:srgbClr val="231F20"/>
                </a:solidFill>
                <a:latin typeface="Arial MT"/>
                <a:cs typeface="Arial MT"/>
              </a:rPr>
              <a:t> </a:t>
            </a:r>
            <a:r>
              <a:rPr sz="800" spc="-5" dirty="0">
                <a:solidFill>
                  <a:srgbClr val="231F20"/>
                </a:solidFill>
                <a:latin typeface="Arial MT"/>
                <a:cs typeface="Arial MT"/>
              </a:rPr>
              <a:t>with  </a:t>
            </a:r>
            <a:r>
              <a:rPr sz="800" spc="-60" dirty="0">
                <a:solidFill>
                  <a:srgbClr val="231F20"/>
                </a:solidFill>
                <a:latin typeface="Arial MT"/>
                <a:cs typeface="Arial MT"/>
              </a:rPr>
              <a:t>adv</a:t>
            </a:r>
            <a:r>
              <a:rPr sz="800" spc="-65" dirty="0">
                <a:solidFill>
                  <a:srgbClr val="231F20"/>
                </a:solidFill>
                <a:latin typeface="Arial MT"/>
                <a:cs typeface="Arial MT"/>
              </a:rPr>
              <a:t>a</a:t>
            </a:r>
            <a:r>
              <a:rPr sz="800" spc="-40" dirty="0">
                <a:solidFill>
                  <a:srgbClr val="231F20"/>
                </a:solidFill>
                <a:latin typeface="Arial MT"/>
                <a:cs typeface="Arial MT"/>
              </a:rPr>
              <a:t>nced</a:t>
            </a:r>
            <a:r>
              <a:rPr sz="800" spc="-30" dirty="0">
                <a:solidFill>
                  <a:srgbClr val="231F20"/>
                </a:solidFill>
                <a:latin typeface="Arial MT"/>
                <a:cs typeface="Arial MT"/>
              </a:rPr>
              <a:t> </a:t>
            </a:r>
            <a:r>
              <a:rPr sz="800" spc="-45" dirty="0">
                <a:solidFill>
                  <a:srgbClr val="231F20"/>
                </a:solidFill>
                <a:latin typeface="Arial MT"/>
                <a:cs typeface="Arial MT"/>
              </a:rPr>
              <a:t>liposa</a:t>
            </a:r>
            <a:r>
              <a:rPr sz="800" spc="-40" dirty="0">
                <a:solidFill>
                  <a:srgbClr val="231F20"/>
                </a:solidFill>
                <a:latin typeface="Arial MT"/>
                <a:cs typeface="Arial MT"/>
              </a:rPr>
              <a:t>r</a:t>
            </a:r>
            <a:r>
              <a:rPr sz="800" spc="-45" dirty="0">
                <a:solidFill>
                  <a:srgbClr val="231F20"/>
                </a:solidFill>
                <a:latin typeface="Arial MT"/>
                <a:cs typeface="Arial MT"/>
              </a:rPr>
              <a:t>coma</a:t>
            </a:r>
            <a:r>
              <a:rPr sz="800" spc="-30" dirty="0">
                <a:solidFill>
                  <a:srgbClr val="231F20"/>
                </a:solidFill>
                <a:latin typeface="Arial MT"/>
                <a:cs typeface="Arial MT"/>
              </a:rPr>
              <a:t> or</a:t>
            </a:r>
            <a:r>
              <a:rPr sz="800" spc="-25" dirty="0">
                <a:solidFill>
                  <a:srgbClr val="231F20"/>
                </a:solidFill>
                <a:latin typeface="Arial MT"/>
                <a:cs typeface="Arial MT"/>
              </a:rPr>
              <a:t> </a:t>
            </a:r>
            <a:r>
              <a:rPr sz="800" spc="-20" dirty="0">
                <a:solidFill>
                  <a:srgbClr val="231F20"/>
                </a:solidFill>
                <a:latin typeface="Arial MT"/>
                <a:cs typeface="Arial MT"/>
              </a:rPr>
              <a:t>leio</a:t>
            </a:r>
            <a:r>
              <a:rPr sz="800" spc="-50" dirty="0">
                <a:solidFill>
                  <a:srgbClr val="231F20"/>
                </a:solidFill>
                <a:latin typeface="Arial MT"/>
                <a:cs typeface="Arial MT"/>
              </a:rPr>
              <a:t>m</a:t>
            </a:r>
            <a:r>
              <a:rPr sz="800" spc="-30" dirty="0">
                <a:solidFill>
                  <a:srgbClr val="231F20"/>
                </a:solidFill>
                <a:latin typeface="Arial MT"/>
                <a:cs typeface="Arial MT"/>
              </a:rPr>
              <a:t>yo-  </a:t>
            </a:r>
            <a:r>
              <a:rPr sz="800" spc="-50" dirty="0">
                <a:solidFill>
                  <a:srgbClr val="231F20"/>
                </a:solidFill>
                <a:latin typeface="Arial MT"/>
                <a:cs typeface="Arial MT"/>
              </a:rPr>
              <a:t>sarco</a:t>
            </a:r>
            <a:r>
              <a:rPr sz="800" spc="-90" dirty="0">
                <a:solidFill>
                  <a:srgbClr val="231F20"/>
                </a:solidFill>
                <a:latin typeface="Arial MT"/>
                <a:cs typeface="Arial MT"/>
              </a:rPr>
              <a:t>ma:</a:t>
            </a:r>
            <a:r>
              <a:rPr sz="800" spc="-25" dirty="0">
                <a:solidFill>
                  <a:srgbClr val="231F20"/>
                </a:solidFill>
                <a:latin typeface="Arial MT"/>
                <a:cs typeface="Arial MT"/>
              </a:rPr>
              <a:t> </a:t>
            </a:r>
            <a:r>
              <a:rPr sz="800" spc="-90" dirty="0">
                <a:solidFill>
                  <a:srgbClr val="231F20"/>
                </a:solidFill>
                <a:latin typeface="Arial MT"/>
                <a:cs typeface="Arial MT"/>
              </a:rPr>
              <a:t>a</a:t>
            </a:r>
            <a:r>
              <a:rPr sz="800" spc="-25" dirty="0">
                <a:solidFill>
                  <a:srgbClr val="231F20"/>
                </a:solidFill>
                <a:latin typeface="Arial MT"/>
                <a:cs typeface="Arial MT"/>
              </a:rPr>
              <a:t> </a:t>
            </a:r>
            <a:r>
              <a:rPr sz="800" spc="-30" dirty="0">
                <a:solidFill>
                  <a:srgbClr val="231F20"/>
                </a:solidFill>
                <a:latin typeface="Arial MT"/>
                <a:cs typeface="Arial MT"/>
              </a:rPr>
              <a:t>rando</a:t>
            </a:r>
            <a:r>
              <a:rPr sz="800" spc="-60" dirty="0">
                <a:solidFill>
                  <a:srgbClr val="231F20"/>
                </a:solidFill>
                <a:latin typeface="Arial MT"/>
                <a:cs typeface="Arial MT"/>
              </a:rPr>
              <a:t>mised,</a:t>
            </a:r>
            <a:r>
              <a:rPr sz="800" spc="-25" dirty="0">
                <a:solidFill>
                  <a:srgbClr val="231F20"/>
                </a:solidFill>
                <a:latin typeface="Arial MT"/>
                <a:cs typeface="Arial MT"/>
              </a:rPr>
              <a:t> </a:t>
            </a:r>
            <a:r>
              <a:rPr sz="800" spc="-35" dirty="0">
                <a:solidFill>
                  <a:srgbClr val="231F20"/>
                </a:solidFill>
                <a:latin typeface="Arial MT"/>
                <a:cs typeface="Arial MT"/>
              </a:rPr>
              <a:t>op</a:t>
            </a:r>
            <a:r>
              <a:rPr sz="800" spc="-40" dirty="0">
                <a:solidFill>
                  <a:srgbClr val="231F20"/>
                </a:solidFill>
                <a:latin typeface="Arial MT"/>
                <a:cs typeface="Arial MT"/>
              </a:rPr>
              <a:t>e</a:t>
            </a:r>
            <a:r>
              <a:rPr sz="800" spc="-35" dirty="0">
                <a:solidFill>
                  <a:srgbClr val="231F20"/>
                </a:solidFill>
                <a:latin typeface="Arial MT"/>
                <a:cs typeface="Arial MT"/>
              </a:rPr>
              <a:t>n-la</a:t>
            </a:r>
            <a:r>
              <a:rPr sz="800" spc="-50" dirty="0">
                <a:solidFill>
                  <a:srgbClr val="231F20"/>
                </a:solidFill>
                <a:latin typeface="Arial MT"/>
                <a:cs typeface="Arial MT"/>
              </a:rPr>
              <a:t>bel,  </a:t>
            </a:r>
            <a:r>
              <a:rPr sz="800" spc="-35" dirty="0">
                <a:solidFill>
                  <a:srgbClr val="231F20"/>
                </a:solidFill>
                <a:latin typeface="Arial MT"/>
                <a:cs typeface="Arial MT"/>
              </a:rPr>
              <a:t>multicentre,</a:t>
            </a:r>
            <a:r>
              <a:rPr sz="800" spc="-25" dirty="0">
                <a:solidFill>
                  <a:srgbClr val="231F20"/>
                </a:solidFill>
                <a:latin typeface="Arial MT"/>
                <a:cs typeface="Arial MT"/>
              </a:rPr>
              <a:t> </a:t>
            </a:r>
            <a:r>
              <a:rPr sz="800" spc="-60" dirty="0">
                <a:solidFill>
                  <a:srgbClr val="231F20"/>
                </a:solidFill>
                <a:latin typeface="Arial MT"/>
                <a:cs typeface="Arial MT"/>
              </a:rPr>
              <a:t>phase</a:t>
            </a:r>
            <a:r>
              <a:rPr sz="800" spc="-25" dirty="0">
                <a:solidFill>
                  <a:srgbClr val="231F20"/>
                </a:solidFill>
                <a:latin typeface="Arial MT"/>
                <a:cs typeface="Arial MT"/>
              </a:rPr>
              <a:t> </a:t>
            </a:r>
            <a:r>
              <a:rPr sz="800" spc="-60" dirty="0">
                <a:solidFill>
                  <a:srgbClr val="231F20"/>
                </a:solidFill>
                <a:latin typeface="Arial MT"/>
                <a:cs typeface="Arial MT"/>
              </a:rPr>
              <a:t>III</a:t>
            </a:r>
            <a:r>
              <a:rPr sz="800" spc="-25" dirty="0">
                <a:solidFill>
                  <a:srgbClr val="231F20"/>
                </a:solidFill>
                <a:latin typeface="Arial MT"/>
                <a:cs typeface="Arial MT"/>
              </a:rPr>
              <a:t> </a:t>
            </a:r>
            <a:r>
              <a:rPr sz="800" spc="-40" dirty="0">
                <a:solidFill>
                  <a:srgbClr val="231F20"/>
                </a:solidFill>
                <a:latin typeface="Arial MT"/>
                <a:cs typeface="Arial MT"/>
              </a:rPr>
              <a:t>trial.</a:t>
            </a:r>
            <a:endParaRPr sz="800">
              <a:latin typeface="Arial MT"/>
              <a:cs typeface="Arial MT"/>
            </a:endParaRPr>
          </a:p>
          <a:p>
            <a:pPr marL="12700">
              <a:lnSpc>
                <a:spcPct val="100000"/>
              </a:lnSpc>
              <a:spcBef>
                <a:spcPts val="140"/>
              </a:spcBef>
            </a:pPr>
            <a:r>
              <a:rPr sz="800" spc="-90" dirty="0">
                <a:solidFill>
                  <a:srgbClr val="231F20"/>
                </a:solidFill>
                <a:latin typeface="Arial MT"/>
                <a:cs typeface="Arial MT"/>
              </a:rPr>
              <a:t>NCT013</a:t>
            </a:r>
            <a:r>
              <a:rPr sz="800" spc="-65" dirty="0">
                <a:solidFill>
                  <a:srgbClr val="231F20"/>
                </a:solidFill>
                <a:latin typeface="Arial MT"/>
                <a:cs typeface="Arial MT"/>
              </a:rPr>
              <a:t>27885</a:t>
            </a:r>
            <a:r>
              <a:rPr sz="800" spc="-25" dirty="0">
                <a:solidFill>
                  <a:srgbClr val="231F20"/>
                </a:solidFill>
                <a:latin typeface="Arial MT"/>
                <a:cs typeface="Arial MT"/>
              </a:rPr>
              <a:t> </a:t>
            </a:r>
            <a:r>
              <a:rPr sz="800" spc="-20" dirty="0">
                <a:solidFill>
                  <a:srgbClr val="231F20"/>
                </a:solidFill>
                <a:latin typeface="Arial MT"/>
                <a:cs typeface="Arial MT"/>
              </a:rPr>
              <a:t>[</a:t>
            </a:r>
            <a:r>
              <a:rPr sz="800" spc="-65" dirty="0">
                <a:solidFill>
                  <a:srgbClr val="2E3092"/>
                </a:solidFill>
                <a:latin typeface="Arial MT"/>
                <a:cs typeface="Arial MT"/>
                <a:hlinkClick r:id="rId2" action="ppaction://hlinksldjump"/>
              </a:rPr>
              <a:t>4</a:t>
            </a:r>
            <a:r>
              <a:rPr sz="800" spc="-70" dirty="0">
                <a:solidFill>
                  <a:srgbClr val="2E3092"/>
                </a:solidFill>
                <a:latin typeface="Arial MT"/>
                <a:cs typeface="Arial MT"/>
                <a:hlinkClick r:id="rId2" action="ppaction://hlinksldjump"/>
              </a:rPr>
              <a:t>2</a:t>
            </a:r>
            <a:r>
              <a:rPr sz="800" spc="-15" dirty="0">
                <a:solidFill>
                  <a:srgbClr val="231F20"/>
                </a:solidFill>
                <a:latin typeface="Arial MT"/>
                <a:cs typeface="Arial MT"/>
              </a:rPr>
              <a:t>]</a:t>
            </a:r>
            <a:endParaRPr sz="800">
              <a:latin typeface="Arial MT"/>
              <a:cs typeface="Arial MT"/>
            </a:endParaRPr>
          </a:p>
        </p:txBody>
      </p:sp>
      <p:sp>
        <p:nvSpPr>
          <p:cNvPr id="30" name="object 30"/>
          <p:cNvSpPr txBox="1"/>
          <p:nvPr/>
        </p:nvSpPr>
        <p:spPr>
          <a:xfrm>
            <a:off x="4877548" y="2404954"/>
            <a:ext cx="519430" cy="135935"/>
          </a:xfrm>
          <a:prstGeom prst="rect">
            <a:avLst/>
          </a:prstGeom>
        </p:spPr>
        <p:txBody>
          <a:bodyPr vert="horz" wrap="square" lIns="0" tIns="12700" rIns="0" bIns="0" rtlCol="0">
            <a:spAutoFit/>
          </a:bodyPr>
          <a:lstStyle/>
          <a:p>
            <a:pPr marL="12700">
              <a:lnSpc>
                <a:spcPct val="100000"/>
              </a:lnSpc>
              <a:spcBef>
                <a:spcPts val="100"/>
              </a:spcBef>
            </a:pPr>
            <a:r>
              <a:rPr sz="800" spc="-60" dirty="0">
                <a:solidFill>
                  <a:srgbClr val="231F20"/>
                </a:solidFill>
                <a:latin typeface="Arial MT"/>
                <a:cs typeface="Arial MT"/>
              </a:rPr>
              <a:t>Dacarbazine</a:t>
            </a:r>
            <a:endParaRPr sz="800">
              <a:latin typeface="Arial MT"/>
              <a:cs typeface="Arial MT"/>
            </a:endParaRPr>
          </a:p>
        </p:txBody>
      </p:sp>
      <p:sp>
        <p:nvSpPr>
          <p:cNvPr id="31" name="object 31"/>
          <p:cNvSpPr txBox="1"/>
          <p:nvPr/>
        </p:nvSpPr>
        <p:spPr>
          <a:xfrm>
            <a:off x="5872575" y="2387193"/>
            <a:ext cx="497206" cy="295978"/>
          </a:xfrm>
          <a:prstGeom prst="rect">
            <a:avLst/>
          </a:prstGeom>
        </p:spPr>
        <p:txBody>
          <a:bodyPr vert="horz" wrap="square" lIns="0" tIns="12700" rIns="0" bIns="0" rtlCol="0">
            <a:spAutoFit/>
          </a:bodyPr>
          <a:lstStyle/>
          <a:p>
            <a:pPr marL="113664" marR="5080" indent="-101600">
              <a:lnSpc>
                <a:spcPct val="114599"/>
              </a:lnSpc>
              <a:spcBef>
                <a:spcPts val="100"/>
              </a:spcBef>
            </a:pPr>
            <a:r>
              <a:rPr sz="800" spc="-90" dirty="0">
                <a:solidFill>
                  <a:srgbClr val="231F20"/>
                </a:solidFill>
                <a:latin typeface="Arial MT"/>
                <a:cs typeface="Arial MT"/>
              </a:rPr>
              <a:t>O</a:t>
            </a:r>
            <a:r>
              <a:rPr sz="800" spc="-170" dirty="0">
                <a:solidFill>
                  <a:srgbClr val="231F20"/>
                </a:solidFill>
                <a:latin typeface="Arial MT"/>
                <a:cs typeface="Arial MT"/>
              </a:rPr>
              <a:t>S</a:t>
            </a:r>
            <a:r>
              <a:rPr sz="800" spc="-25" dirty="0">
                <a:solidFill>
                  <a:srgbClr val="231F20"/>
                </a:solidFill>
                <a:latin typeface="Arial MT"/>
                <a:cs typeface="Arial MT"/>
              </a:rPr>
              <a:t> </a:t>
            </a:r>
            <a:r>
              <a:rPr sz="800" spc="-50" dirty="0">
                <a:solidFill>
                  <a:srgbClr val="231F20"/>
                </a:solidFill>
                <a:latin typeface="Arial MT"/>
                <a:cs typeface="Arial MT"/>
              </a:rPr>
              <a:t>ga</a:t>
            </a:r>
            <a:r>
              <a:rPr sz="800" spc="-25" dirty="0">
                <a:solidFill>
                  <a:srgbClr val="231F20"/>
                </a:solidFill>
                <a:latin typeface="Arial MT"/>
                <a:cs typeface="Arial MT"/>
              </a:rPr>
              <a:t>i</a:t>
            </a:r>
            <a:r>
              <a:rPr sz="800" spc="-55" dirty="0">
                <a:solidFill>
                  <a:srgbClr val="231F20"/>
                </a:solidFill>
                <a:latin typeface="Arial MT"/>
                <a:cs typeface="Arial MT"/>
              </a:rPr>
              <a:t>n:</a:t>
            </a:r>
            <a:r>
              <a:rPr sz="800" spc="-25" dirty="0">
                <a:solidFill>
                  <a:srgbClr val="231F20"/>
                </a:solidFill>
                <a:latin typeface="Arial MT"/>
                <a:cs typeface="Arial MT"/>
              </a:rPr>
              <a:t> </a:t>
            </a:r>
            <a:r>
              <a:rPr sz="800" spc="-60" dirty="0">
                <a:solidFill>
                  <a:srgbClr val="231F20"/>
                </a:solidFill>
                <a:latin typeface="Arial MT"/>
                <a:cs typeface="Arial MT"/>
              </a:rPr>
              <a:t>7.2  </a:t>
            </a:r>
            <a:r>
              <a:rPr sz="800" spc="-30" dirty="0">
                <a:solidFill>
                  <a:srgbClr val="231F20"/>
                </a:solidFill>
                <a:latin typeface="Arial MT"/>
                <a:cs typeface="Arial MT"/>
              </a:rPr>
              <a:t>months</a:t>
            </a:r>
            <a:endParaRPr sz="800">
              <a:latin typeface="Arial MT"/>
              <a:cs typeface="Arial MT"/>
            </a:endParaRPr>
          </a:p>
        </p:txBody>
      </p:sp>
      <p:sp>
        <p:nvSpPr>
          <p:cNvPr id="32" name="object 32"/>
          <p:cNvSpPr txBox="1"/>
          <p:nvPr/>
        </p:nvSpPr>
        <p:spPr>
          <a:xfrm>
            <a:off x="6715702" y="2387193"/>
            <a:ext cx="556260" cy="289823"/>
          </a:xfrm>
          <a:prstGeom prst="rect">
            <a:avLst/>
          </a:prstGeom>
        </p:spPr>
        <p:txBody>
          <a:bodyPr vert="horz" wrap="square" lIns="0" tIns="30480" rIns="0" bIns="0" rtlCol="0">
            <a:spAutoFit/>
          </a:bodyPr>
          <a:lstStyle/>
          <a:p>
            <a:pPr marL="12700">
              <a:lnSpc>
                <a:spcPct val="100000"/>
              </a:lnSpc>
              <a:spcBef>
                <a:spcPts val="240"/>
              </a:spcBef>
            </a:pPr>
            <a:r>
              <a:rPr sz="800" spc="-100" dirty="0">
                <a:solidFill>
                  <a:srgbClr val="231F20"/>
                </a:solidFill>
                <a:latin typeface="Arial MT"/>
                <a:cs typeface="Arial MT"/>
              </a:rPr>
              <a:t>O</a:t>
            </a:r>
            <a:r>
              <a:rPr sz="800" spc="-170" dirty="0">
                <a:solidFill>
                  <a:srgbClr val="231F20"/>
                </a:solidFill>
                <a:latin typeface="Arial MT"/>
                <a:cs typeface="Arial MT"/>
              </a:rPr>
              <a:t>S</a:t>
            </a:r>
            <a:r>
              <a:rPr sz="800" spc="-90" dirty="0">
                <a:solidFill>
                  <a:srgbClr val="231F20"/>
                </a:solidFill>
                <a:latin typeface="Arial MT"/>
                <a:cs typeface="Arial MT"/>
              </a:rPr>
              <a:t>:</a:t>
            </a:r>
            <a:r>
              <a:rPr sz="800" spc="-20" dirty="0">
                <a:solidFill>
                  <a:srgbClr val="231F20"/>
                </a:solidFill>
                <a:latin typeface="Arial MT"/>
                <a:cs typeface="Arial MT"/>
              </a:rPr>
              <a:t> </a:t>
            </a:r>
            <a:r>
              <a:rPr sz="800" spc="-80" dirty="0">
                <a:solidFill>
                  <a:srgbClr val="231F20"/>
                </a:solidFill>
                <a:latin typeface="Arial MT"/>
                <a:cs typeface="Arial MT"/>
              </a:rPr>
              <a:t>H</a:t>
            </a:r>
            <a:r>
              <a:rPr sz="800" spc="-180" dirty="0">
                <a:solidFill>
                  <a:srgbClr val="231F20"/>
                </a:solidFill>
                <a:latin typeface="Arial MT"/>
                <a:cs typeface="Arial MT"/>
              </a:rPr>
              <a:t>R</a:t>
            </a:r>
            <a:r>
              <a:rPr sz="800" spc="-30" dirty="0">
                <a:solidFill>
                  <a:srgbClr val="231F20"/>
                </a:solidFill>
                <a:latin typeface="Arial MT"/>
                <a:cs typeface="Arial MT"/>
              </a:rPr>
              <a:t> </a:t>
            </a:r>
            <a:r>
              <a:rPr sz="800" spc="-70" dirty="0">
                <a:solidFill>
                  <a:srgbClr val="231F20"/>
                </a:solidFill>
                <a:latin typeface="Arial MT"/>
                <a:cs typeface="Arial MT"/>
              </a:rPr>
              <a:t>0.51</a:t>
            </a:r>
            <a:endParaRPr sz="800">
              <a:latin typeface="Arial MT"/>
              <a:cs typeface="Arial MT"/>
            </a:endParaRPr>
          </a:p>
          <a:p>
            <a:pPr marL="113664">
              <a:lnSpc>
                <a:spcPct val="100000"/>
              </a:lnSpc>
              <a:spcBef>
                <a:spcPts val="140"/>
              </a:spcBef>
            </a:pPr>
            <a:r>
              <a:rPr sz="800" spc="-70" dirty="0">
                <a:solidFill>
                  <a:srgbClr val="231F20"/>
                </a:solidFill>
                <a:latin typeface="Arial MT"/>
                <a:cs typeface="Arial MT"/>
              </a:rPr>
              <a:t>(0.35–0.75)</a:t>
            </a:r>
            <a:endParaRPr sz="800">
              <a:latin typeface="Arial MT"/>
              <a:cs typeface="Arial MT"/>
            </a:endParaRPr>
          </a:p>
        </p:txBody>
      </p:sp>
      <p:sp>
        <p:nvSpPr>
          <p:cNvPr id="33" name="object 33"/>
          <p:cNvSpPr txBox="1"/>
          <p:nvPr/>
        </p:nvSpPr>
        <p:spPr>
          <a:xfrm>
            <a:off x="7481777" y="2404954"/>
            <a:ext cx="293371" cy="135935"/>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231F20"/>
                </a:solidFill>
                <a:latin typeface="Arial MT"/>
                <a:cs typeface="Arial MT"/>
              </a:rPr>
              <a:t>Similar</a:t>
            </a:r>
            <a:endParaRPr sz="800">
              <a:latin typeface="Arial MT"/>
              <a:cs typeface="Arial MT"/>
            </a:endParaRPr>
          </a:p>
        </p:txBody>
      </p:sp>
      <p:sp>
        <p:nvSpPr>
          <p:cNvPr id="34" name="object 34"/>
          <p:cNvSpPr txBox="1"/>
          <p:nvPr/>
        </p:nvSpPr>
        <p:spPr>
          <a:xfrm>
            <a:off x="8451415" y="2404954"/>
            <a:ext cx="576580" cy="135935"/>
          </a:xfrm>
          <a:prstGeom prst="rect">
            <a:avLst/>
          </a:prstGeom>
        </p:spPr>
        <p:txBody>
          <a:bodyPr vert="horz" wrap="square" lIns="0" tIns="12700" rIns="0" bIns="0" rtlCol="0">
            <a:spAutoFit/>
          </a:bodyPr>
          <a:lstStyle/>
          <a:p>
            <a:pPr marL="38100">
              <a:lnSpc>
                <a:spcPct val="100000"/>
              </a:lnSpc>
              <a:spcBef>
                <a:spcPts val="100"/>
              </a:spcBef>
            </a:pPr>
            <a:r>
              <a:rPr sz="800" spc="-65" dirty="0">
                <a:solidFill>
                  <a:srgbClr val="231F20"/>
                </a:solidFill>
                <a:latin typeface="Arial MT"/>
                <a:cs typeface="Arial MT"/>
              </a:rPr>
              <a:t>4</a:t>
            </a:r>
            <a:r>
              <a:rPr sz="800" spc="-25" dirty="0">
                <a:solidFill>
                  <a:srgbClr val="231F20"/>
                </a:solidFill>
                <a:latin typeface="Arial MT"/>
                <a:cs typeface="Arial MT"/>
              </a:rPr>
              <a:t> </a:t>
            </a:r>
            <a:r>
              <a:rPr sz="800" spc="-55" dirty="0">
                <a:solidFill>
                  <a:srgbClr val="231F20"/>
                </a:solidFill>
                <a:latin typeface="Arial MT"/>
                <a:cs typeface="Arial MT"/>
              </a:rPr>
              <a:t>(Form</a:t>
            </a:r>
            <a:r>
              <a:rPr sz="800" spc="-30" dirty="0">
                <a:solidFill>
                  <a:srgbClr val="231F20"/>
                </a:solidFill>
                <a:latin typeface="Arial MT"/>
                <a:cs typeface="Arial MT"/>
              </a:rPr>
              <a:t> </a:t>
            </a:r>
            <a:r>
              <a:rPr sz="800" spc="-70" dirty="0">
                <a:solidFill>
                  <a:srgbClr val="231F20"/>
                </a:solidFill>
                <a:latin typeface="Arial MT"/>
                <a:cs typeface="Arial MT"/>
              </a:rPr>
              <a:t>2a)</a:t>
            </a:r>
            <a:r>
              <a:rPr sz="750" spc="67" baseline="38888" dirty="0">
                <a:solidFill>
                  <a:srgbClr val="231F20"/>
                </a:solidFill>
                <a:latin typeface="Arial MT"/>
                <a:cs typeface="Arial MT"/>
              </a:rPr>
              <a:t>b</a:t>
            </a:r>
            <a:endParaRPr sz="750" baseline="38888">
              <a:latin typeface="Arial MT"/>
              <a:cs typeface="Arial MT"/>
            </a:endParaRPr>
          </a:p>
        </p:txBody>
      </p:sp>
      <p:sp>
        <p:nvSpPr>
          <p:cNvPr id="35" name="object 35"/>
          <p:cNvSpPr txBox="1"/>
          <p:nvPr/>
        </p:nvSpPr>
        <p:spPr>
          <a:xfrm>
            <a:off x="889261" y="3342657"/>
            <a:ext cx="8463915" cy="584200"/>
          </a:xfrm>
          <a:prstGeom prst="rect">
            <a:avLst/>
          </a:prstGeom>
        </p:spPr>
        <p:txBody>
          <a:bodyPr vert="horz" wrap="square" lIns="0" tIns="30480" rIns="0" bIns="0" rtlCol="0">
            <a:spAutoFit/>
          </a:bodyPr>
          <a:lstStyle/>
          <a:p>
            <a:pPr marL="38100">
              <a:lnSpc>
                <a:spcPct val="100000"/>
              </a:lnSpc>
              <a:spcBef>
                <a:spcPts val="240"/>
              </a:spcBef>
            </a:pPr>
            <a:r>
              <a:rPr sz="750" spc="-112" baseline="38888" dirty="0">
                <a:solidFill>
                  <a:srgbClr val="231F20"/>
                </a:solidFill>
                <a:latin typeface="Arial MT"/>
                <a:cs typeface="Arial MT"/>
              </a:rPr>
              <a:t>a</a:t>
            </a:r>
            <a:r>
              <a:rPr sz="800" spc="-75" dirty="0">
                <a:solidFill>
                  <a:srgbClr val="231F20"/>
                </a:solidFill>
                <a:latin typeface="Arial MT"/>
                <a:cs typeface="Arial MT"/>
              </a:rPr>
              <a:t>EMA</a:t>
            </a:r>
            <a:r>
              <a:rPr sz="800" spc="-30" dirty="0">
                <a:solidFill>
                  <a:srgbClr val="231F20"/>
                </a:solidFill>
                <a:latin typeface="Arial MT"/>
                <a:cs typeface="Arial MT"/>
              </a:rPr>
              <a:t> </a:t>
            </a:r>
            <a:r>
              <a:rPr sz="800" spc="-50" dirty="0">
                <a:solidFill>
                  <a:srgbClr val="231F20"/>
                </a:solidFill>
                <a:latin typeface="Arial MT"/>
                <a:cs typeface="Arial MT"/>
              </a:rPr>
              <a:t>approvals</a:t>
            </a:r>
            <a:r>
              <a:rPr sz="800" spc="-25" dirty="0">
                <a:solidFill>
                  <a:srgbClr val="231F20"/>
                </a:solidFill>
                <a:latin typeface="Arial MT"/>
                <a:cs typeface="Arial MT"/>
              </a:rPr>
              <a:t> </a:t>
            </a:r>
            <a:r>
              <a:rPr sz="800" spc="-55" dirty="0">
                <a:solidFill>
                  <a:srgbClr val="231F20"/>
                </a:solidFill>
                <a:latin typeface="Arial MT"/>
                <a:cs typeface="Arial MT"/>
              </a:rPr>
              <a:t>since</a:t>
            </a:r>
            <a:r>
              <a:rPr sz="800" spc="-25" dirty="0">
                <a:solidFill>
                  <a:srgbClr val="231F20"/>
                </a:solidFill>
                <a:latin typeface="Arial MT"/>
                <a:cs typeface="Arial MT"/>
              </a:rPr>
              <a:t> </a:t>
            </a:r>
            <a:r>
              <a:rPr sz="800" spc="-65" dirty="0">
                <a:solidFill>
                  <a:srgbClr val="231F20"/>
                </a:solidFill>
                <a:latin typeface="Arial MT"/>
                <a:cs typeface="Arial MT"/>
              </a:rPr>
              <a:t>January</a:t>
            </a:r>
            <a:r>
              <a:rPr sz="800" spc="-25" dirty="0">
                <a:solidFill>
                  <a:srgbClr val="231F20"/>
                </a:solidFill>
                <a:latin typeface="Arial MT"/>
                <a:cs typeface="Arial MT"/>
              </a:rPr>
              <a:t> </a:t>
            </a:r>
            <a:r>
              <a:rPr sz="800" spc="-65" dirty="0">
                <a:solidFill>
                  <a:srgbClr val="231F20"/>
                </a:solidFill>
                <a:latin typeface="Arial MT"/>
                <a:cs typeface="Arial MT"/>
              </a:rPr>
              <a:t>2016</a:t>
            </a:r>
            <a:r>
              <a:rPr sz="800" spc="-25" dirty="0">
                <a:solidFill>
                  <a:srgbClr val="231F20"/>
                </a:solidFill>
                <a:latin typeface="Arial MT"/>
                <a:cs typeface="Arial MT"/>
              </a:rPr>
              <a:t> </a:t>
            </a:r>
            <a:r>
              <a:rPr sz="800" spc="-5" dirty="0">
                <a:solidFill>
                  <a:srgbClr val="231F20"/>
                </a:solidFill>
                <a:latin typeface="Arial MT"/>
                <a:cs typeface="Arial MT"/>
              </a:rPr>
              <a:t>to</a:t>
            </a:r>
            <a:r>
              <a:rPr sz="800" spc="-30" dirty="0">
                <a:solidFill>
                  <a:srgbClr val="231F20"/>
                </a:solidFill>
                <a:latin typeface="Arial MT"/>
                <a:cs typeface="Arial MT"/>
              </a:rPr>
              <a:t> </a:t>
            </a:r>
            <a:r>
              <a:rPr sz="800" spc="-35" dirty="0">
                <a:solidFill>
                  <a:srgbClr val="231F20"/>
                </a:solidFill>
                <a:latin typeface="Arial MT"/>
                <a:cs typeface="Arial MT"/>
              </a:rPr>
              <a:t>end</a:t>
            </a:r>
            <a:r>
              <a:rPr sz="800" spc="-25" dirty="0">
                <a:solidFill>
                  <a:srgbClr val="231F20"/>
                </a:solidFill>
                <a:latin typeface="Arial MT"/>
                <a:cs typeface="Arial MT"/>
              </a:rPr>
              <a:t> </a:t>
            </a:r>
            <a:r>
              <a:rPr sz="800" spc="-50" dirty="0">
                <a:solidFill>
                  <a:srgbClr val="231F20"/>
                </a:solidFill>
                <a:latin typeface="Arial MT"/>
                <a:cs typeface="Arial MT"/>
              </a:rPr>
              <a:t>March</a:t>
            </a:r>
            <a:r>
              <a:rPr sz="800" spc="-25" dirty="0">
                <a:solidFill>
                  <a:srgbClr val="231F20"/>
                </a:solidFill>
                <a:latin typeface="Arial MT"/>
                <a:cs typeface="Arial MT"/>
              </a:rPr>
              <a:t> </a:t>
            </a:r>
            <a:r>
              <a:rPr sz="800" spc="-70" dirty="0">
                <a:solidFill>
                  <a:srgbClr val="231F20"/>
                </a:solidFill>
                <a:latin typeface="Arial MT"/>
                <a:cs typeface="Arial MT"/>
              </a:rPr>
              <a:t>2018.</a:t>
            </a:r>
            <a:endParaRPr sz="800">
              <a:latin typeface="Arial MT"/>
              <a:cs typeface="Arial MT"/>
            </a:endParaRPr>
          </a:p>
          <a:p>
            <a:pPr marL="38100">
              <a:lnSpc>
                <a:spcPct val="100000"/>
              </a:lnSpc>
              <a:spcBef>
                <a:spcPts val="140"/>
              </a:spcBef>
            </a:pPr>
            <a:r>
              <a:rPr sz="750" spc="60" baseline="38888" dirty="0">
                <a:solidFill>
                  <a:srgbClr val="231F20"/>
                </a:solidFill>
                <a:latin typeface="Arial MT"/>
                <a:cs typeface="Arial MT"/>
              </a:rPr>
              <a:t>b</a:t>
            </a:r>
            <a:r>
              <a:rPr sz="800" spc="-120" dirty="0">
                <a:solidFill>
                  <a:srgbClr val="231F20"/>
                </a:solidFill>
                <a:latin typeface="Arial MT"/>
                <a:cs typeface="Arial MT"/>
              </a:rPr>
              <a:t>ES</a:t>
            </a:r>
            <a:r>
              <a:rPr sz="800" spc="-160" dirty="0">
                <a:solidFill>
                  <a:srgbClr val="231F20"/>
                </a:solidFill>
                <a:latin typeface="Arial MT"/>
                <a:cs typeface="Arial MT"/>
              </a:rPr>
              <a:t>M</a:t>
            </a:r>
            <a:r>
              <a:rPr sz="800" spc="-50" dirty="0">
                <a:solidFill>
                  <a:srgbClr val="231F20"/>
                </a:solidFill>
                <a:latin typeface="Arial MT"/>
                <a:cs typeface="Arial MT"/>
              </a:rPr>
              <a:t>O-</a:t>
            </a:r>
            <a:r>
              <a:rPr sz="800" spc="-80" dirty="0">
                <a:solidFill>
                  <a:srgbClr val="231F20"/>
                </a:solidFill>
                <a:latin typeface="Arial MT"/>
                <a:cs typeface="Arial MT"/>
              </a:rPr>
              <a:t>M</a:t>
            </a:r>
            <a:r>
              <a:rPr sz="800" spc="-145" dirty="0">
                <a:solidFill>
                  <a:srgbClr val="231F20"/>
                </a:solidFill>
                <a:latin typeface="Arial MT"/>
                <a:cs typeface="Arial MT"/>
              </a:rPr>
              <a:t>CBS</a:t>
            </a:r>
            <a:r>
              <a:rPr sz="800" spc="-25" dirty="0">
                <a:solidFill>
                  <a:srgbClr val="231F20"/>
                </a:solidFill>
                <a:latin typeface="Arial MT"/>
                <a:cs typeface="Arial MT"/>
              </a:rPr>
              <a:t> </a:t>
            </a:r>
            <a:r>
              <a:rPr sz="800" spc="-65" dirty="0">
                <a:solidFill>
                  <a:srgbClr val="231F20"/>
                </a:solidFill>
                <a:latin typeface="Arial MT"/>
                <a:cs typeface="Arial MT"/>
              </a:rPr>
              <a:t>ver</a:t>
            </a:r>
            <a:r>
              <a:rPr sz="800" spc="-80" dirty="0">
                <a:solidFill>
                  <a:srgbClr val="231F20"/>
                </a:solidFill>
                <a:latin typeface="Arial MT"/>
                <a:cs typeface="Arial MT"/>
              </a:rPr>
              <a:t>s</a:t>
            </a:r>
            <a:r>
              <a:rPr sz="800" spc="-20" dirty="0">
                <a:solidFill>
                  <a:srgbClr val="231F20"/>
                </a:solidFill>
                <a:latin typeface="Arial MT"/>
                <a:cs typeface="Arial MT"/>
              </a:rPr>
              <a:t>ion</a:t>
            </a:r>
            <a:r>
              <a:rPr sz="800" spc="-30" dirty="0">
                <a:solidFill>
                  <a:srgbClr val="231F20"/>
                </a:solidFill>
                <a:latin typeface="Arial MT"/>
                <a:cs typeface="Arial MT"/>
              </a:rPr>
              <a:t> </a:t>
            </a:r>
            <a:r>
              <a:rPr sz="800" spc="-75" dirty="0">
                <a:solidFill>
                  <a:srgbClr val="231F20"/>
                </a:solidFill>
                <a:latin typeface="Arial MT"/>
                <a:cs typeface="Arial MT"/>
              </a:rPr>
              <a:t>1.1</a:t>
            </a:r>
            <a:r>
              <a:rPr sz="800" spc="-25" dirty="0">
                <a:solidFill>
                  <a:srgbClr val="231F20"/>
                </a:solidFill>
                <a:latin typeface="Arial MT"/>
                <a:cs typeface="Arial MT"/>
              </a:rPr>
              <a:t> </a:t>
            </a:r>
            <a:r>
              <a:rPr sz="800" spc="-20" dirty="0">
                <a:solidFill>
                  <a:srgbClr val="231F20"/>
                </a:solidFill>
                <a:latin typeface="Arial MT"/>
                <a:cs typeface="Arial MT"/>
              </a:rPr>
              <a:t>[</a:t>
            </a:r>
            <a:r>
              <a:rPr sz="800" spc="-65" dirty="0">
                <a:solidFill>
                  <a:srgbClr val="2E3092"/>
                </a:solidFill>
                <a:latin typeface="Arial MT"/>
                <a:cs typeface="Arial MT"/>
                <a:hlinkClick r:id="rId3" action="ppaction://hlinksldjump"/>
              </a:rPr>
              <a:t>8</a:t>
            </a:r>
            <a:r>
              <a:rPr sz="800" spc="-70" dirty="0">
                <a:solidFill>
                  <a:srgbClr val="2E3092"/>
                </a:solidFill>
                <a:latin typeface="Arial MT"/>
                <a:cs typeface="Arial MT"/>
                <a:hlinkClick r:id="rId3" action="ppaction://hlinksldjump"/>
              </a:rPr>
              <a:t>3</a:t>
            </a:r>
            <a:r>
              <a:rPr sz="800" spc="-55" dirty="0">
                <a:solidFill>
                  <a:srgbClr val="231F20"/>
                </a:solidFill>
                <a:latin typeface="Arial MT"/>
                <a:cs typeface="Arial MT"/>
              </a:rPr>
              <a:t>].</a:t>
            </a:r>
            <a:endParaRPr sz="800">
              <a:latin typeface="Arial MT"/>
              <a:cs typeface="Arial MT"/>
            </a:endParaRPr>
          </a:p>
          <a:p>
            <a:pPr marL="38100" marR="30480">
              <a:lnSpc>
                <a:spcPct val="114599"/>
              </a:lnSpc>
            </a:pPr>
            <a:r>
              <a:rPr sz="800" spc="-110" dirty="0">
                <a:solidFill>
                  <a:srgbClr val="231F20"/>
                </a:solidFill>
                <a:latin typeface="Arial MT"/>
                <a:cs typeface="Arial MT"/>
              </a:rPr>
              <a:t>AE,</a:t>
            </a:r>
            <a:r>
              <a:rPr sz="800" spc="-100" dirty="0">
                <a:solidFill>
                  <a:srgbClr val="231F20"/>
                </a:solidFill>
                <a:latin typeface="Arial MT"/>
                <a:cs typeface="Arial MT"/>
              </a:rPr>
              <a:t> </a:t>
            </a:r>
            <a:r>
              <a:rPr sz="800" spc="-60" dirty="0">
                <a:solidFill>
                  <a:srgbClr val="231F20"/>
                </a:solidFill>
                <a:latin typeface="Arial MT"/>
                <a:cs typeface="Arial MT"/>
              </a:rPr>
              <a:t>adverse</a:t>
            </a:r>
            <a:r>
              <a:rPr sz="800" spc="10" dirty="0">
                <a:solidFill>
                  <a:srgbClr val="231F20"/>
                </a:solidFill>
                <a:latin typeface="Arial MT"/>
                <a:cs typeface="Arial MT"/>
              </a:rPr>
              <a:t> </a:t>
            </a:r>
            <a:r>
              <a:rPr sz="800" spc="-45" dirty="0">
                <a:solidFill>
                  <a:srgbClr val="231F20"/>
                </a:solidFill>
                <a:latin typeface="Arial MT"/>
                <a:cs typeface="Arial MT"/>
              </a:rPr>
              <a:t>event;</a:t>
            </a:r>
            <a:r>
              <a:rPr sz="800" spc="10" dirty="0">
                <a:solidFill>
                  <a:srgbClr val="231F20"/>
                </a:solidFill>
                <a:latin typeface="Arial MT"/>
                <a:cs typeface="Arial MT"/>
              </a:rPr>
              <a:t> </a:t>
            </a:r>
            <a:r>
              <a:rPr sz="800" spc="-95" dirty="0">
                <a:solidFill>
                  <a:srgbClr val="231F20"/>
                </a:solidFill>
                <a:latin typeface="Arial MT"/>
                <a:cs typeface="Arial MT"/>
              </a:rPr>
              <a:t>CI,</a:t>
            </a:r>
            <a:r>
              <a:rPr sz="800" spc="10" dirty="0">
                <a:solidFill>
                  <a:srgbClr val="231F20"/>
                </a:solidFill>
                <a:latin typeface="Arial MT"/>
                <a:cs typeface="Arial MT"/>
              </a:rPr>
              <a:t> </a:t>
            </a:r>
            <a:r>
              <a:rPr sz="800" spc="-40" dirty="0">
                <a:solidFill>
                  <a:srgbClr val="231F20"/>
                </a:solidFill>
                <a:latin typeface="Arial MT"/>
                <a:cs typeface="Arial MT"/>
              </a:rPr>
              <a:t>conﬁdence</a:t>
            </a:r>
            <a:r>
              <a:rPr sz="800" spc="15" dirty="0">
                <a:solidFill>
                  <a:srgbClr val="231F20"/>
                </a:solidFill>
                <a:latin typeface="Arial MT"/>
                <a:cs typeface="Arial MT"/>
              </a:rPr>
              <a:t> </a:t>
            </a:r>
            <a:r>
              <a:rPr sz="800" spc="-40" dirty="0">
                <a:solidFill>
                  <a:srgbClr val="231F20"/>
                </a:solidFill>
                <a:latin typeface="Arial MT"/>
                <a:cs typeface="Arial MT"/>
              </a:rPr>
              <a:t>interval;</a:t>
            </a:r>
            <a:r>
              <a:rPr sz="800" spc="10" dirty="0">
                <a:solidFill>
                  <a:srgbClr val="231F20"/>
                </a:solidFill>
                <a:latin typeface="Arial MT"/>
                <a:cs typeface="Arial MT"/>
              </a:rPr>
              <a:t> </a:t>
            </a:r>
            <a:r>
              <a:rPr sz="800" spc="-95" dirty="0">
                <a:solidFill>
                  <a:srgbClr val="231F20"/>
                </a:solidFill>
                <a:latin typeface="Arial MT"/>
                <a:cs typeface="Arial MT"/>
              </a:rPr>
              <a:t>EMA,</a:t>
            </a:r>
            <a:r>
              <a:rPr sz="800" spc="5" dirty="0">
                <a:solidFill>
                  <a:srgbClr val="231F20"/>
                </a:solidFill>
                <a:latin typeface="Arial MT"/>
                <a:cs typeface="Arial MT"/>
              </a:rPr>
              <a:t> </a:t>
            </a:r>
            <a:r>
              <a:rPr sz="800" spc="-55" dirty="0">
                <a:solidFill>
                  <a:srgbClr val="231F20"/>
                </a:solidFill>
                <a:latin typeface="Arial MT"/>
                <a:cs typeface="Arial MT"/>
              </a:rPr>
              <a:t>European</a:t>
            </a:r>
            <a:r>
              <a:rPr sz="800" spc="10" dirty="0">
                <a:solidFill>
                  <a:srgbClr val="231F20"/>
                </a:solidFill>
                <a:latin typeface="Arial MT"/>
                <a:cs typeface="Arial MT"/>
              </a:rPr>
              <a:t> </a:t>
            </a:r>
            <a:r>
              <a:rPr sz="800" spc="-45" dirty="0">
                <a:solidFill>
                  <a:srgbClr val="231F20"/>
                </a:solidFill>
                <a:latin typeface="Arial MT"/>
                <a:cs typeface="Arial MT"/>
              </a:rPr>
              <a:t>Medicines</a:t>
            </a:r>
            <a:r>
              <a:rPr sz="800" spc="5" dirty="0">
                <a:solidFill>
                  <a:srgbClr val="231F20"/>
                </a:solidFill>
                <a:latin typeface="Arial MT"/>
                <a:cs typeface="Arial MT"/>
              </a:rPr>
              <a:t> </a:t>
            </a:r>
            <a:r>
              <a:rPr sz="800" spc="-55" dirty="0">
                <a:solidFill>
                  <a:srgbClr val="231F20"/>
                </a:solidFill>
                <a:latin typeface="Arial MT"/>
                <a:cs typeface="Arial MT"/>
              </a:rPr>
              <a:t>Agency;</a:t>
            </a:r>
            <a:r>
              <a:rPr sz="800" spc="10" dirty="0">
                <a:solidFill>
                  <a:srgbClr val="231F20"/>
                </a:solidFill>
                <a:latin typeface="Arial MT"/>
                <a:cs typeface="Arial MT"/>
              </a:rPr>
              <a:t> </a:t>
            </a:r>
            <a:r>
              <a:rPr sz="800" spc="-114" dirty="0">
                <a:solidFill>
                  <a:srgbClr val="231F20"/>
                </a:solidFill>
                <a:latin typeface="Arial MT"/>
                <a:cs typeface="Arial MT"/>
              </a:rPr>
              <a:t>ESMO,</a:t>
            </a:r>
            <a:r>
              <a:rPr sz="800" spc="-95" dirty="0">
                <a:solidFill>
                  <a:srgbClr val="231F20"/>
                </a:solidFill>
                <a:latin typeface="Arial MT"/>
                <a:cs typeface="Arial MT"/>
              </a:rPr>
              <a:t> </a:t>
            </a:r>
            <a:r>
              <a:rPr sz="800" spc="-60" dirty="0">
                <a:solidFill>
                  <a:srgbClr val="231F20"/>
                </a:solidFill>
                <a:latin typeface="Arial MT"/>
                <a:cs typeface="Arial MT"/>
              </a:rPr>
              <a:t>European</a:t>
            </a:r>
            <a:r>
              <a:rPr sz="800" spc="5" dirty="0">
                <a:solidFill>
                  <a:srgbClr val="231F20"/>
                </a:solidFill>
                <a:latin typeface="Arial MT"/>
                <a:cs typeface="Arial MT"/>
              </a:rPr>
              <a:t> </a:t>
            </a:r>
            <a:r>
              <a:rPr sz="800" spc="-50" dirty="0">
                <a:solidFill>
                  <a:srgbClr val="231F20"/>
                </a:solidFill>
                <a:latin typeface="Arial MT"/>
                <a:cs typeface="Arial MT"/>
              </a:rPr>
              <a:t>Society</a:t>
            </a:r>
            <a:r>
              <a:rPr sz="800" spc="20" dirty="0">
                <a:solidFill>
                  <a:srgbClr val="231F20"/>
                </a:solidFill>
                <a:latin typeface="Arial MT"/>
                <a:cs typeface="Arial MT"/>
              </a:rPr>
              <a:t> </a:t>
            </a:r>
            <a:r>
              <a:rPr sz="800" spc="-25" dirty="0">
                <a:solidFill>
                  <a:srgbClr val="231F20"/>
                </a:solidFill>
                <a:latin typeface="Arial MT"/>
                <a:cs typeface="Arial MT"/>
              </a:rPr>
              <a:t>for</a:t>
            </a:r>
            <a:r>
              <a:rPr sz="800" spc="10" dirty="0">
                <a:solidFill>
                  <a:srgbClr val="231F20"/>
                </a:solidFill>
                <a:latin typeface="Arial MT"/>
                <a:cs typeface="Arial MT"/>
              </a:rPr>
              <a:t> </a:t>
            </a:r>
            <a:r>
              <a:rPr sz="800" spc="-45" dirty="0">
                <a:solidFill>
                  <a:srgbClr val="231F20"/>
                </a:solidFill>
                <a:latin typeface="Arial MT"/>
                <a:cs typeface="Arial MT"/>
              </a:rPr>
              <a:t>Medical</a:t>
            </a:r>
            <a:r>
              <a:rPr sz="800" spc="10" dirty="0">
                <a:solidFill>
                  <a:srgbClr val="231F20"/>
                </a:solidFill>
                <a:latin typeface="Arial MT"/>
                <a:cs typeface="Arial MT"/>
              </a:rPr>
              <a:t> </a:t>
            </a:r>
            <a:r>
              <a:rPr sz="800" spc="-45" dirty="0">
                <a:solidFill>
                  <a:srgbClr val="231F20"/>
                </a:solidFill>
                <a:latin typeface="Arial MT"/>
                <a:cs typeface="Arial MT"/>
              </a:rPr>
              <a:t>Oncology;</a:t>
            </a:r>
            <a:r>
              <a:rPr sz="800" spc="15" dirty="0">
                <a:solidFill>
                  <a:srgbClr val="231F20"/>
                </a:solidFill>
                <a:latin typeface="Arial MT"/>
                <a:cs typeface="Arial MT"/>
              </a:rPr>
              <a:t> </a:t>
            </a:r>
            <a:r>
              <a:rPr sz="800" spc="-114" dirty="0">
                <a:solidFill>
                  <a:srgbClr val="231F20"/>
                </a:solidFill>
                <a:latin typeface="Arial MT"/>
                <a:cs typeface="Arial MT"/>
              </a:rPr>
              <a:t>HR,</a:t>
            </a:r>
            <a:r>
              <a:rPr sz="800" spc="-100" dirty="0">
                <a:solidFill>
                  <a:srgbClr val="231F20"/>
                </a:solidFill>
                <a:latin typeface="Arial MT"/>
                <a:cs typeface="Arial MT"/>
              </a:rPr>
              <a:t> </a:t>
            </a:r>
            <a:r>
              <a:rPr sz="800" spc="-55" dirty="0">
                <a:solidFill>
                  <a:srgbClr val="231F20"/>
                </a:solidFill>
                <a:latin typeface="Arial MT"/>
                <a:cs typeface="Arial MT"/>
              </a:rPr>
              <a:t>hazard</a:t>
            </a:r>
            <a:r>
              <a:rPr sz="800" spc="10" dirty="0">
                <a:solidFill>
                  <a:srgbClr val="231F20"/>
                </a:solidFill>
                <a:latin typeface="Arial MT"/>
                <a:cs typeface="Arial MT"/>
              </a:rPr>
              <a:t> </a:t>
            </a:r>
            <a:r>
              <a:rPr sz="800" spc="-40" dirty="0">
                <a:solidFill>
                  <a:srgbClr val="231F20"/>
                </a:solidFill>
                <a:latin typeface="Arial MT"/>
                <a:cs typeface="Arial MT"/>
              </a:rPr>
              <a:t>ratio;</a:t>
            </a:r>
            <a:r>
              <a:rPr sz="800" spc="10" dirty="0">
                <a:solidFill>
                  <a:srgbClr val="231F20"/>
                </a:solidFill>
                <a:latin typeface="Arial MT"/>
                <a:cs typeface="Arial MT"/>
              </a:rPr>
              <a:t> </a:t>
            </a:r>
            <a:r>
              <a:rPr sz="800" spc="-114" dirty="0">
                <a:solidFill>
                  <a:srgbClr val="231F20"/>
                </a:solidFill>
                <a:latin typeface="Arial MT"/>
                <a:cs typeface="Arial MT"/>
              </a:rPr>
              <a:t>MCBS,</a:t>
            </a:r>
            <a:r>
              <a:rPr sz="800" spc="-95" dirty="0">
                <a:solidFill>
                  <a:srgbClr val="231F20"/>
                </a:solidFill>
                <a:latin typeface="Arial MT"/>
                <a:cs typeface="Arial MT"/>
              </a:rPr>
              <a:t> </a:t>
            </a:r>
            <a:r>
              <a:rPr sz="800" spc="-35" dirty="0">
                <a:solidFill>
                  <a:srgbClr val="231F20"/>
                </a:solidFill>
                <a:latin typeface="Arial MT"/>
                <a:cs typeface="Arial MT"/>
              </a:rPr>
              <a:t>Magnitude</a:t>
            </a:r>
            <a:r>
              <a:rPr sz="800" spc="5" dirty="0">
                <a:solidFill>
                  <a:srgbClr val="231F20"/>
                </a:solidFill>
                <a:latin typeface="Arial MT"/>
                <a:cs typeface="Arial MT"/>
              </a:rPr>
              <a:t> </a:t>
            </a:r>
            <a:r>
              <a:rPr sz="800" spc="-20" dirty="0">
                <a:solidFill>
                  <a:srgbClr val="231F20"/>
                </a:solidFill>
                <a:latin typeface="Arial MT"/>
                <a:cs typeface="Arial MT"/>
              </a:rPr>
              <a:t>of</a:t>
            </a:r>
            <a:r>
              <a:rPr sz="800" spc="15" dirty="0">
                <a:solidFill>
                  <a:srgbClr val="231F20"/>
                </a:solidFill>
                <a:latin typeface="Arial MT"/>
                <a:cs typeface="Arial MT"/>
              </a:rPr>
              <a:t> </a:t>
            </a:r>
            <a:r>
              <a:rPr sz="800" spc="-45" dirty="0">
                <a:solidFill>
                  <a:srgbClr val="231F20"/>
                </a:solidFill>
                <a:latin typeface="Arial MT"/>
                <a:cs typeface="Arial MT"/>
              </a:rPr>
              <a:t>Clinical</a:t>
            </a:r>
            <a:r>
              <a:rPr sz="800" spc="10" dirty="0">
                <a:solidFill>
                  <a:srgbClr val="231F20"/>
                </a:solidFill>
                <a:latin typeface="Arial MT"/>
                <a:cs typeface="Arial MT"/>
              </a:rPr>
              <a:t> </a:t>
            </a:r>
            <a:r>
              <a:rPr sz="800" spc="-50" dirty="0">
                <a:solidFill>
                  <a:srgbClr val="231F20"/>
                </a:solidFill>
                <a:latin typeface="Arial MT"/>
                <a:cs typeface="Arial MT"/>
              </a:rPr>
              <a:t>Beneﬁt</a:t>
            </a:r>
            <a:r>
              <a:rPr sz="800" spc="10" dirty="0">
                <a:solidFill>
                  <a:srgbClr val="231F20"/>
                </a:solidFill>
                <a:latin typeface="Arial MT"/>
                <a:cs typeface="Arial MT"/>
              </a:rPr>
              <a:t> </a:t>
            </a:r>
            <a:r>
              <a:rPr sz="800" spc="-80" dirty="0">
                <a:solidFill>
                  <a:srgbClr val="231F20"/>
                </a:solidFill>
                <a:latin typeface="Arial MT"/>
                <a:cs typeface="Arial MT"/>
              </a:rPr>
              <a:t>Scale;</a:t>
            </a:r>
            <a:r>
              <a:rPr sz="800" spc="15" dirty="0">
                <a:solidFill>
                  <a:srgbClr val="231F20"/>
                </a:solidFill>
                <a:latin typeface="Arial MT"/>
                <a:cs typeface="Arial MT"/>
              </a:rPr>
              <a:t> </a:t>
            </a:r>
            <a:r>
              <a:rPr sz="800" spc="-120" dirty="0">
                <a:solidFill>
                  <a:srgbClr val="231F20"/>
                </a:solidFill>
                <a:latin typeface="Arial MT"/>
                <a:cs typeface="Arial MT"/>
              </a:rPr>
              <a:t>OS,</a:t>
            </a:r>
            <a:r>
              <a:rPr sz="800" spc="-95" dirty="0">
                <a:solidFill>
                  <a:srgbClr val="231F20"/>
                </a:solidFill>
                <a:latin typeface="Arial MT"/>
                <a:cs typeface="Arial MT"/>
              </a:rPr>
              <a:t> </a:t>
            </a:r>
            <a:r>
              <a:rPr sz="800" spc="-40" dirty="0">
                <a:solidFill>
                  <a:srgbClr val="231F20"/>
                </a:solidFill>
                <a:latin typeface="Arial MT"/>
                <a:cs typeface="Arial MT"/>
              </a:rPr>
              <a:t>overall</a:t>
            </a:r>
            <a:r>
              <a:rPr sz="800" spc="15" dirty="0">
                <a:solidFill>
                  <a:srgbClr val="231F20"/>
                </a:solidFill>
                <a:latin typeface="Arial MT"/>
                <a:cs typeface="Arial MT"/>
              </a:rPr>
              <a:t> </a:t>
            </a:r>
            <a:r>
              <a:rPr sz="800" spc="-55" dirty="0">
                <a:solidFill>
                  <a:srgbClr val="231F20"/>
                </a:solidFill>
                <a:latin typeface="Arial MT"/>
                <a:cs typeface="Arial MT"/>
              </a:rPr>
              <a:t>survival;</a:t>
            </a:r>
            <a:r>
              <a:rPr sz="800" spc="10" dirty="0">
                <a:solidFill>
                  <a:srgbClr val="231F20"/>
                </a:solidFill>
                <a:latin typeface="Arial MT"/>
                <a:cs typeface="Arial MT"/>
              </a:rPr>
              <a:t> </a:t>
            </a:r>
            <a:r>
              <a:rPr sz="800" spc="-135" dirty="0">
                <a:solidFill>
                  <a:srgbClr val="231F20"/>
                </a:solidFill>
                <a:latin typeface="Arial MT"/>
                <a:cs typeface="Arial MT"/>
              </a:rPr>
              <a:t>PS, </a:t>
            </a:r>
            <a:r>
              <a:rPr sz="800" spc="-130" dirty="0">
                <a:solidFill>
                  <a:srgbClr val="231F20"/>
                </a:solidFill>
                <a:latin typeface="Arial MT"/>
                <a:cs typeface="Arial MT"/>
              </a:rPr>
              <a:t> </a:t>
            </a:r>
            <a:r>
              <a:rPr sz="800" spc="-40" dirty="0">
                <a:solidFill>
                  <a:srgbClr val="231F20"/>
                </a:solidFill>
                <a:latin typeface="Arial MT"/>
                <a:cs typeface="Arial MT"/>
              </a:rPr>
              <a:t>performance</a:t>
            </a:r>
            <a:r>
              <a:rPr sz="800" spc="-30" dirty="0">
                <a:solidFill>
                  <a:srgbClr val="231F20"/>
                </a:solidFill>
                <a:latin typeface="Arial MT"/>
                <a:cs typeface="Arial MT"/>
              </a:rPr>
              <a:t> </a:t>
            </a:r>
            <a:r>
              <a:rPr sz="800" spc="-60" dirty="0">
                <a:solidFill>
                  <a:srgbClr val="231F20"/>
                </a:solidFill>
                <a:latin typeface="Arial MT"/>
                <a:cs typeface="Arial MT"/>
              </a:rPr>
              <a:t>status;</a:t>
            </a:r>
            <a:r>
              <a:rPr sz="800" spc="-25" dirty="0">
                <a:solidFill>
                  <a:srgbClr val="231F20"/>
                </a:solidFill>
                <a:latin typeface="Arial MT"/>
                <a:cs typeface="Arial MT"/>
              </a:rPr>
              <a:t> </a:t>
            </a:r>
            <a:r>
              <a:rPr sz="800" spc="-75" dirty="0">
                <a:solidFill>
                  <a:srgbClr val="231F20"/>
                </a:solidFill>
                <a:latin typeface="Arial MT"/>
                <a:cs typeface="Arial MT"/>
              </a:rPr>
              <a:t>QoL,</a:t>
            </a:r>
            <a:r>
              <a:rPr sz="800" spc="-25" dirty="0">
                <a:solidFill>
                  <a:srgbClr val="231F20"/>
                </a:solidFill>
                <a:latin typeface="Arial MT"/>
                <a:cs typeface="Arial MT"/>
              </a:rPr>
              <a:t> </a:t>
            </a:r>
            <a:r>
              <a:rPr sz="800" spc="-30" dirty="0">
                <a:solidFill>
                  <a:srgbClr val="231F20"/>
                </a:solidFill>
                <a:latin typeface="Arial MT"/>
                <a:cs typeface="Arial MT"/>
              </a:rPr>
              <a:t>quality</a:t>
            </a:r>
            <a:r>
              <a:rPr sz="800" spc="-25" dirty="0">
                <a:solidFill>
                  <a:srgbClr val="231F20"/>
                </a:solidFill>
                <a:latin typeface="Arial MT"/>
                <a:cs typeface="Arial MT"/>
              </a:rPr>
              <a:t> </a:t>
            </a:r>
            <a:r>
              <a:rPr sz="800" spc="-20" dirty="0">
                <a:solidFill>
                  <a:srgbClr val="231F20"/>
                </a:solidFill>
                <a:latin typeface="Arial MT"/>
                <a:cs typeface="Arial MT"/>
              </a:rPr>
              <a:t>of</a:t>
            </a:r>
            <a:r>
              <a:rPr sz="800" spc="-25" dirty="0">
                <a:solidFill>
                  <a:srgbClr val="231F20"/>
                </a:solidFill>
                <a:latin typeface="Arial MT"/>
                <a:cs typeface="Arial MT"/>
              </a:rPr>
              <a:t> </a:t>
            </a:r>
            <a:r>
              <a:rPr sz="800" spc="-40" dirty="0">
                <a:solidFill>
                  <a:srgbClr val="231F20"/>
                </a:solidFill>
                <a:latin typeface="Arial MT"/>
                <a:cs typeface="Arial MT"/>
              </a:rPr>
              <a:t>life.</a:t>
            </a:r>
            <a:endParaRPr sz="800">
              <a:latin typeface="Arial MT"/>
              <a:cs typeface="Arial MT"/>
            </a:endParaRPr>
          </a:p>
        </p:txBody>
      </p:sp>
      <p:grpSp>
        <p:nvGrpSpPr>
          <p:cNvPr id="36" name="object 36"/>
          <p:cNvGrpSpPr/>
          <p:nvPr/>
        </p:nvGrpSpPr>
        <p:grpSpPr>
          <a:xfrm>
            <a:off x="837361" y="4691521"/>
            <a:ext cx="8566150" cy="2252345"/>
            <a:chOff x="837361" y="4691519"/>
            <a:chExt cx="8566150" cy="2252345"/>
          </a:xfrm>
        </p:grpSpPr>
        <p:sp>
          <p:nvSpPr>
            <p:cNvPr id="37" name="object 37"/>
            <p:cNvSpPr/>
            <p:nvPr/>
          </p:nvSpPr>
          <p:spPr>
            <a:xfrm>
              <a:off x="837361" y="4795202"/>
              <a:ext cx="8566150" cy="1740535"/>
            </a:xfrm>
            <a:custGeom>
              <a:avLst/>
              <a:gdLst/>
              <a:ahLst/>
              <a:cxnLst/>
              <a:rect l="l" t="t" r="r" b="b"/>
              <a:pathLst>
                <a:path w="8566150" h="1740534">
                  <a:moveTo>
                    <a:pt x="8565832" y="1460881"/>
                  </a:moveTo>
                  <a:lnTo>
                    <a:pt x="695515" y="1460881"/>
                  </a:lnTo>
                  <a:lnTo>
                    <a:pt x="160553" y="1460881"/>
                  </a:lnTo>
                  <a:lnTo>
                    <a:pt x="0" y="1460881"/>
                  </a:lnTo>
                  <a:lnTo>
                    <a:pt x="0" y="1600555"/>
                  </a:lnTo>
                  <a:lnTo>
                    <a:pt x="0" y="1740230"/>
                  </a:lnTo>
                  <a:lnTo>
                    <a:pt x="160553" y="1740230"/>
                  </a:lnTo>
                  <a:lnTo>
                    <a:pt x="695515" y="1740230"/>
                  </a:lnTo>
                  <a:lnTo>
                    <a:pt x="8565832" y="1740230"/>
                  </a:lnTo>
                  <a:lnTo>
                    <a:pt x="8565832" y="1600555"/>
                  </a:lnTo>
                  <a:lnTo>
                    <a:pt x="8565832" y="1460881"/>
                  </a:lnTo>
                  <a:close/>
                </a:path>
                <a:path w="8566150" h="1740534">
                  <a:moveTo>
                    <a:pt x="8565832" y="1181519"/>
                  </a:moveTo>
                  <a:lnTo>
                    <a:pt x="695515" y="1181519"/>
                  </a:lnTo>
                  <a:lnTo>
                    <a:pt x="160553" y="1181519"/>
                  </a:lnTo>
                  <a:lnTo>
                    <a:pt x="0" y="1181519"/>
                  </a:lnTo>
                  <a:lnTo>
                    <a:pt x="0" y="1321193"/>
                  </a:lnTo>
                  <a:lnTo>
                    <a:pt x="0" y="1460868"/>
                  </a:lnTo>
                  <a:lnTo>
                    <a:pt x="160553" y="1460868"/>
                  </a:lnTo>
                  <a:lnTo>
                    <a:pt x="695515" y="1460868"/>
                  </a:lnTo>
                  <a:lnTo>
                    <a:pt x="8565832" y="1460868"/>
                  </a:lnTo>
                  <a:lnTo>
                    <a:pt x="8565832" y="1321193"/>
                  </a:lnTo>
                  <a:lnTo>
                    <a:pt x="8565832" y="1181519"/>
                  </a:lnTo>
                  <a:close/>
                </a:path>
                <a:path w="8566150" h="1740534">
                  <a:moveTo>
                    <a:pt x="8565832" y="698398"/>
                  </a:moveTo>
                  <a:lnTo>
                    <a:pt x="695515" y="698398"/>
                  </a:lnTo>
                  <a:lnTo>
                    <a:pt x="160553" y="698398"/>
                  </a:lnTo>
                  <a:lnTo>
                    <a:pt x="0" y="698398"/>
                  </a:lnTo>
                  <a:lnTo>
                    <a:pt x="0" y="762469"/>
                  </a:lnTo>
                  <a:lnTo>
                    <a:pt x="0" y="838073"/>
                  </a:lnTo>
                  <a:lnTo>
                    <a:pt x="0" y="1041831"/>
                  </a:lnTo>
                  <a:lnTo>
                    <a:pt x="0" y="1181506"/>
                  </a:lnTo>
                  <a:lnTo>
                    <a:pt x="160553" y="1181506"/>
                  </a:lnTo>
                  <a:lnTo>
                    <a:pt x="695515" y="1181506"/>
                  </a:lnTo>
                  <a:lnTo>
                    <a:pt x="8565832" y="1181506"/>
                  </a:lnTo>
                  <a:lnTo>
                    <a:pt x="8565832" y="1041831"/>
                  </a:lnTo>
                  <a:lnTo>
                    <a:pt x="8565832" y="838073"/>
                  </a:lnTo>
                  <a:lnTo>
                    <a:pt x="8565832" y="762469"/>
                  </a:lnTo>
                  <a:lnTo>
                    <a:pt x="8565832" y="698398"/>
                  </a:lnTo>
                  <a:close/>
                </a:path>
                <a:path w="8566150" h="1740534">
                  <a:moveTo>
                    <a:pt x="8565832" y="279361"/>
                  </a:moveTo>
                  <a:lnTo>
                    <a:pt x="695515" y="279361"/>
                  </a:lnTo>
                  <a:lnTo>
                    <a:pt x="160553" y="279361"/>
                  </a:lnTo>
                  <a:lnTo>
                    <a:pt x="0" y="279361"/>
                  </a:lnTo>
                  <a:lnTo>
                    <a:pt x="0" y="419036"/>
                  </a:lnTo>
                  <a:lnTo>
                    <a:pt x="0" y="558711"/>
                  </a:lnTo>
                  <a:lnTo>
                    <a:pt x="0" y="698385"/>
                  </a:lnTo>
                  <a:lnTo>
                    <a:pt x="160553" y="698385"/>
                  </a:lnTo>
                  <a:lnTo>
                    <a:pt x="695515" y="698385"/>
                  </a:lnTo>
                  <a:lnTo>
                    <a:pt x="8565832" y="698385"/>
                  </a:lnTo>
                  <a:lnTo>
                    <a:pt x="8565832" y="558711"/>
                  </a:lnTo>
                  <a:lnTo>
                    <a:pt x="8565832" y="419036"/>
                  </a:lnTo>
                  <a:lnTo>
                    <a:pt x="8565832" y="279361"/>
                  </a:lnTo>
                  <a:close/>
                </a:path>
                <a:path w="8566150" h="1740534">
                  <a:moveTo>
                    <a:pt x="8565832" y="0"/>
                  </a:moveTo>
                  <a:lnTo>
                    <a:pt x="0" y="0"/>
                  </a:lnTo>
                  <a:lnTo>
                    <a:pt x="0" y="139674"/>
                  </a:lnTo>
                  <a:lnTo>
                    <a:pt x="0" y="279349"/>
                  </a:lnTo>
                  <a:lnTo>
                    <a:pt x="160553" y="279349"/>
                  </a:lnTo>
                  <a:lnTo>
                    <a:pt x="695515" y="279349"/>
                  </a:lnTo>
                  <a:lnTo>
                    <a:pt x="8565832" y="279349"/>
                  </a:lnTo>
                  <a:lnTo>
                    <a:pt x="8565832" y="139674"/>
                  </a:lnTo>
                  <a:lnTo>
                    <a:pt x="8565832" y="0"/>
                  </a:lnTo>
                  <a:close/>
                </a:path>
              </a:pathLst>
            </a:custGeom>
            <a:solidFill>
              <a:srgbClr val="F0E6EC"/>
            </a:solidFill>
          </p:spPr>
          <p:txBody>
            <a:bodyPr wrap="square" lIns="0" tIns="0" rIns="0" bIns="0" rtlCol="0"/>
            <a:lstStyle/>
            <a:p>
              <a:endParaRPr/>
            </a:p>
          </p:txBody>
        </p:sp>
        <p:sp>
          <p:nvSpPr>
            <p:cNvPr id="38" name="object 38"/>
            <p:cNvSpPr/>
            <p:nvPr/>
          </p:nvSpPr>
          <p:spPr>
            <a:xfrm>
              <a:off x="837361" y="4691519"/>
              <a:ext cx="8566150" cy="40640"/>
            </a:xfrm>
            <a:custGeom>
              <a:avLst/>
              <a:gdLst/>
              <a:ahLst/>
              <a:cxnLst/>
              <a:rect l="l" t="t" r="r" b="b"/>
              <a:pathLst>
                <a:path w="8566150" h="40639">
                  <a:moveTo>
                    <a:pt x="8565832" y="40319"/>
                  </a:moveTo>
                  <a:lnTo>
                    <a:pt x="8565832" y="0"/>
                  </a:lnTo>
                  <a:lnTo>
                    <a:pt x="0" y="0"/>
                  </a:lnTo>
                  <a:lnTo>
                    <a:pt x="0" y="40319"/>
                  </a:lnTo>
                  <a:lnTo>
                    <a:pt x="8565832" y="40319"/>
                  </a:lnTo>
                  <a:close/>
                </a:path>
              </a:pathLst>
            </a:custGeom>
            <a:solidFill>
              <a:srgbClr val="832061"/>
            </a:solidFill>
          </p:spPr>
          <p:txBody>
            <a:bodyPr wrap="square" lIns="0" tIns="0" rIns="0" bIns="0" rtlCol="0"/>
            <a:lstStyle/>
            <a:p>
              <a:endParaRPr/>
            </a:p>
          </p:txBody>
        </p:sp>
        <p:sp>
          <p:nvSpPr>
            <p:cNvPr id="39" name="object 39"/>
            <p:cNvSpPr/>
            <p:nvPr/>
          </p:nvSpPr>
          <p:spPr>
            <a:xfrm>
              <a:off x="837361" y="4731842"/>
              <a:ext cx="8566150" cy="2212340"/>
            </a:xfrm>
            <a:custGeom>
              <a:avLst/>
              <a:gdLst/>
              <a:ahLst/>
              <a:cxnLst/>
              <a:rect l="l" t="t" r="r" b="b"/>
              <a:pathLst>
                <a:path w="8566150" h="2212340">
                  <a:moveTo>
                    <a:pt x="8565832" y="1735912"/>
                  </a:moveTo>
                  <a:lnTo>
                    <a:pt x="0" y="1735912"/>
                  </a:lnTo>
                  <a:lnTo>
                    <a:pt x="0" y="1870557"/>
                  </a:lnTo>
                  <a:lnTo>
                    <a:pt x="0" y="2211832"/>
                  </a:lnTo>
                  <a:lnTo>
                    <a:pt x="89268" y="2211832"/>
                  </a:lnTo>
                  <a:lnTo>
                    <a:pt x="89268" y="1870557"/>
                  </a:lnTo>
                  <a:lnTo>
                    <a:pt x="8476551" y="1870557"/>
                  </a:lnTo>
                  <a:lnTo>
                    <a:pt x="8476551" y="1920240"/>
                  </a:lnTo>
                  <a:lnTo>
                    <a:pt x="89281" y="1920240"/>
                  </a:lnTo>
                  <a:lnTo>
                    <a:pt x="89281" y="2211844"/>
                  </a:lnTo>
                  <a:lnTo>
                    <a:pt x="8476564" y="2211844"/>
                  </a:lnTo>
                  <a:lnTo>
                    <a:pt x="8565832" y="2211832"/>
                  </a:lnTo>
                  <a:lnTo>
                    <a:pt x="8565832" y="1870557"/>
                  </a:lnTo>
                  <a:lnTo>
                    <a:pt x="8565832" y="1735912"/>
                  </a:lnTo>
                  <a:close/>
                </a:path>
                <a:path w="8566150" h="2212340">
                  <a:moveTo>
                    <a:pt x="8565832" y="0"/>
                  </a:moveTo>
                  <a:lnTo>
                    <a:pt x="0" y="0"/>
                  </a:lnTo>
                  <a:lnTo>
                    <a:pt x="0" y="63360"/>
                  </a:lnTo>
                  <a:lnTo>
                    <a:pt x="8565832" y="63360"/>
                  </a:lnTo>
                  <a:lnTo>
                    <a:pt x="8565832" y="0"/>
                  </a:lnTo>
                  <a:close/>
                </a:path>
              </a:pathLst>
            </a:custGeom>
            <a:solidFill>
              <a:srgbClr val="F0E6EC"/>
            </a:solidFill>
          </p:spPr>
          <p:txBody>
            <a:bodyPr wrap="square" lIns="0" tIns="0" rIns="0" bIns="0" rtlCol="0"/>
            <a:lstStyle/>
            <a:p>
              <a:endParaRPr/>
            </a:p>
          </p:txBody>
        </p:sp>
        <p:sp>
          <p:nvSpPr>
            <p:cNvPr id="40" name="object 40"/>
            <p:cNvSpPr/>
            <p:nvPr/>
          </p:nvSpPr>
          <p:spPr>
            <a:xfrm>
              <a:off x="926642" y="6602399"/>
              <a:ext cx="8387715" cy="6985"/>
            </a:xfrm>
            <a:custGeom>
              <a:avLst/>
              <a:gdLst/>
              <a:ahLst/>
              <a:cxnLst/>
              <a:rect l="l" t="t" r="r" b="b"/>
              <a:pathLst>
                <a:path w="8387715" h="6984">
                  <a:moveTo>
                    <a:pt x="8387283" y="6480"/>
                  </a:moveTo>
                  <a:lnTo>
                    <a:pt x="8387283" y="0"/>
                  </a:lnTo>
                  <a:lnTo>
                    <a:pt x="0" y="0"/>
                  </a:lnTo>
                  <a:lnTo>
                    <a:pt x="0" y="6480"/>
                  </a:lnTo>
                  <a:lnTo>
                    <a:pt x="8387283" y="6480"/>
                  </a:lnTo>
                  <a:close/>
                </a:path>
              </a:pathLst>
            </a:custGeom>
            <a:solidFill>
              <a:srgbClr val="231F20"/>
            </a:solidFill>
          </p:spPr>
          <p:txBody>
            <a:bodyPr wrap="square" lIns="0" tIns="0" rIns="0" bIns="0" rtlCol="0"/>
            <a:lstStyle/>
            <a:p>
              <a:endParaRPr/>
            </a:p>
          </p:txBody>
        </p:sp>
        <p:sp>
          <p:nvSpPr>
            <p:cNvPr id="41" name="object 41"/>
            <p:cNvSpPr/>
            <p:nvPr/>
          </p:nvSpPr>
          <p:spPr>
            <a:xfrm>
              <a:off x="926642" y="6608877"/>
              <a:ext cx="8387715" cy="43815"/>
            </a:xfrm>
            <a:custGeom>
              <a:avLst/>
              <a:gdLst/>
              <a:ahLst/>
              <a:cxnLst/>
              <a:rect l="l" t="t" r="r" b="b"/>
              <a:pathLst>
                <a:path w="8387715" h="43815">
                  <a:moveTo>
                    <a:pt x="8387283" y="43200"/>
                  </a:moveTo>
                  <a:lnTo>
                    <a:pt x="8387283" y="0"/>
                  </a:lnTo>
                  <a:lnTo>
                    <a:pt x="0" y="0"/>
                  </a:lnTo>
                  <a:lnTo>
                    <a:pt x="0" y="43200"/>
                  </a:lnTo>
                  <a:lnTo>
                    <a:pt x="8387283" y="43200"/>
                  </a:lnTo>
                  <a:close/>
                </a:path>
              </a:pathLst>
            </a:custGeom>
            <a:solidFill>
              <a:srgbClr val="F0E6EC"/>
            </a:solidFill>
          </p:spPr>
          <p:txBody>
            <a:bodyPr wrap="square" lIns="0" tIns="0" rIns="0" bIns="0" rtlCol="0"/>
            <a:lstStyle/>
            <a:p>
              <a:endParaRPr/>
            </a:p>
          </p:txBody>
        </p:sp>
      </p:grpSp>
      <p:sp>
        <p:nvSpPr>
          <p:cNvPr id="42" name="object 42"/>
          <p:cNvSpPr txBox="1"/>
          <p:nvPr/>
        </p:nvSpPr>
        <p:spPr>
          <a:xfrm>
            <a:off x="837361" y="4516565"/>
            <a:ext cx="8566150" cy="164148"/>
          </a:xfrm>
          <a:prstGeom prst="rect">
            <a:avLst/>
          </a:prstGeom>
          <a:solidFill>
            <a:srgbClr val="832061"/>
          </a:solidFill>
        </p:spPr>
        <p:txBody>
          <a:bodyPr vert="horz" wrap="square" lIns="0" tIns="25400" rIns="0" bIns="0" rtlCol="0">
            <a:spAutoFit/>
          </a:bodyPr>
          <a:lstStyle/>
          <a:p>
            <a:pPr marL="114300">
              <a:lnSpc>
                <a:spcPct val="100000"/>
              </a:lnSpc>
              <a:spcBef>
                <a:spcPts val="200"/>
              </a:spcBef>
            </a:pPr>
            <a:r>
              <a:rPr sz="900" spc="-114" dirty="0">
                <a:solidFill>
                  <a:srgbClr val="FFFFFF"/>
                </a:solidFill>
                <a:latin typeface="Trebuchet MS"/>
                <a:cs typeface="Trebuchet MS"/>
              </a:rPr>
              <a:t>Table</a:t>
            </a:r>
            <a:r>
              <a:rPr sz="900" spc="-40" dirty="0">
                <a:solidFill>
                  <a:srgbClr val="FFFFFF"/>
                </a:solidFill>
                <a:latin typeface="Trebuchet MS"/>
                <a:cs typeface="Trebuchet MS"/>
              </a:rPr>
              <a:t> </a:t>
            </a:r>
            <a:r>
              <a:rPr sz="900" spc="-114" dirty="0">
                <a:solidFill>
                  <a:srgbClr val="FFFFFF"/>
                </a:solidFill>
                <a:latin typeface="Trebuchet MS"/>
                <a:cs typeface="Trebuchet MS"/>
              </a:rPr>
              <a:t>4.</a:t>
            </a:r>
            <a:r>
              <a:rPr sz="900" spc="-35" dirty="0">
                <a:solidFill>
                  <a:srgbClr val="FFFFFF"/>
                </a:solidFill>
                <a:latin typeface="Trebuchet MS"/>
                <a:cs typeface="Trebuchet MS"/>
              </a:rPr>
              <a:t> </a:t>
            </a:r>
            <a:r>
              <a:rPr sz="900" spc="-100" dirty="0">
                <a:solidFill>
                  <a:srgbClr val="FFFFFF"/>
                </a:solidFill>
                <a:latin typeface="Trebuchet MS"/>
                <a:cs typeface="Trebuchet MS"/>
              </a:rPr>
              <a:t>Levels</a:t>
            </a:r>
            <a:r>
              <a:rPr sz="900" spc="-35" dirty="0">
                <a:solidFill>
                  <a:srgbClr val="FFFFFF"/>
                </a:solidFill>
                <a:latin typeface="Trebuchet MS"/>
                <a:cs typeface="Trebuchet MS"/>
              </a:rPr>
              <a:t> </a:t>
            </a:r>
            <a:r>
              <a:rPr sz="900" spc="-90" dirty="0">
                <a:solidFill>
                  <a:srgbClr val="FFFFFF"/>
                </a:solidFill>
                <a:latin typeface="Trebuchet MS"/>
                <a:cs typeface="Trebuchet MS"/>
              </a:rPr>
              <a:t>of</a:t>
            </a:r>
            <a:r>
              <a:rPr sz="900" spc="-35" dirty="0">
                <a:solidFill>
                  <a:srgbClr val="FFFFFF"/>
                </a:solidFill>
                <a:latin typeface="Trebuchet MS"/>
                <a:cs typeface="Trebuchet MS"/>
              </a:rPr>
              <a:t> </a:t>
            </a:r>
            <a:r>
              <a:rPr sz="900" spc="-110" dirty="0">
                <a:solidFill>
                  <a:srgbClr val="FFFFFF"/>
                </a:solidFill>
                <a:latin typeface="Trebuchet MS"/>
                <a:cs typeface="Trebuchet MS"/>
              </a:rPr>
              <a:t>evidence</a:t>
            </a:r>
            <a:r>
              <a:rPr sz="900" spc="-35" dirty="0">
                <a:solidFill>
                  <a:srgbClr val="FFFFFF"/>
                </a:solidFill>
                <a:latin typeface="Trebuchet MS"/>
                <a:cs typeface="Trebuchet MS"/>
              </a:rPr>
              <a:t> </a:t>
            </a:r>
            <a:r>
              <a:rPr sz="900" spc="-100" dirty="0">
                <a:solidFill>
                  <a:srgbClr val="FFFFFF"/>
                </a:solidFill>
                <a:latin typeface="Trebuchet MS"/>
                <a:cs typeface="Trebuchet MS"/>
              </a:rPr>
              <a:t>and</a:t>
            </a:r>
            <a:r>
              <a:rPr sz="900" spc="-35" dirty="0">
                <a:solidFill>
                  <a:srgbClr val="FFFFFF"/>
                </a:solidFill>
                <a:latin typeface="Trebuchet MS"/>
                <a:cs typeface="Trebuchet MS"/>
              </a:rPr>
              <a:t> </a:t>
            </a:r>
            <a:r>
              <a:rPr sz="900" spc="-95" dirty="0">
                <a:solidFill>
                  <a:srgbClr val="FFFFFF"/>
                </a:solidFill>
                <a:latin typeface="Trebuchet MS"/>
                <a:cs typeface="Trebuchet MS"/>
              </a:rPr>
              <a:t>grades</a:t>
            </a:r>
            <a:r>
              <a:rPr sz="900" spc="-40" dirty="0">
                <a:solidFill>
                  <a:srgbClr val="FFFFFF"/>
                </a:solidFill>
                <a:latin typeface="Trebuchet MS"/>
                <a:cs typeface="Trebuchet MS"/>
              </a:rPr>
              <a:t> </a:t>
            </a:r>
            <a:r>
              <a:rPr sz="900" spc="-90" dirty="0">
                <a:solidFill>
                  <a:srgbClr val="FFFFFF"/>
                </a:solidFill>
                <a:latin typeface="Trebuchet MS"/>
                <a:cs typeface="Trebuchet MS"/>
              </a:rPr>
              <a:t>of</a:t>
            </a:r>
            <a:r>
              <a:rPr sz="900" spc="-35" dirty="0">
                <a:solidFill>
                  <a:srgbClr val="FFFFFF"/>
                </a:solidFill>
                <a:latin typeface="Trebuchet MS"/>
                <a:cs typeface="Trebuchet MS"/>
              </a:rPr>
              <a:t> </a:t>
            </a:r>
            <a:r>
              <a:rPr sz="900" spc="-110" dirty="0">
                <a:solidFill>
                  <a:srgbClr val="FFFFFF"/>
                </a:solidFill>
                <a:latin typeface="Trebuchet MS"/>
                <a:cs typeface="Trebuchet MS"/>
              </a:rPr>
              <a:t>recommendation</a:t>
            </a:r>
            <a:r>
              <a:rPr sz="900" spc="-30" dirty="0">
                <a:solidFill>
                  <a:srgbClr val="FFFFFF"/>
                </a:solidFill>
                <a:latin typeface="Trebuchet MS"/>
                <a:cs typeface="Trebuchet MS"/>
              </a:rPr>
              <a:t> </a:t>
            </a:r>
            <a:r>
              <a:rPr sz="900" spc="-105" dirty="0">
                <a:solidFill>
                  <a:srgbClr val="FFFFFF"/>
                </a:solidFill>
                <a:latin typeface="Trebuchet MS"/>
                <a:cs typeface="Trebuchet MS"/>
              </a:rPr>
              <a:t>(adapted</a:t>
            </a:r>
            <a:r>
              <a:rPr sz="900" spc="-35" dirty="0">
                <a:solidFill>
                  <a:srgbClr val="FFFFFF"/>
                </a:solidFill>
                <a:latin typeface="Trebuchet MS"/>
                <a:cs typeface="Trebuchet MS"/>
              </a:rPr>
              <a:t> </a:t>
            </a:r>
            <a:r>
              <a:rPr sz="900" spc="-105" dirty="0">
                <a:solidFill>
                  <a:srgbClr val="FFFFFF"/>
                </a:solidFill>
                <a:latin typeface="Trebuchet MS"/>
                <a:cs typeface="Trebuchet MS"/>
              </a:rPr>
              <a:t>from</a:t>
            </a:r>
            <a:r>
              <a:rPr sz="900" spc="-30" dirty="0">
                <a:solidFill>
                  <a:srgbClr val="FFFFFF"/>
                </a:solidFill>
                <a:latin typeface="Trebuchet MS"/>
                <a:cs typeface="Trebuchet MS"/>
              </a:rPr>
              <a:t> </a:t>
            </a:r>
            <a:r>
              <a:rPr sz="900" spc="-100" dirty="0">
                <a:solidFill>
                  <a:srgbClr val="FFFFFF"/>
                </a:solidFill>
                <a:latin typeface="Trebuchet MS"/>
                <a:cs typeface="Trebuchet MS"/>
              </a:rPr>
              <a:t>the</a:t>
            </a:r>
            <a:r>
              <a:rPr sz="900" spc="-40" dirty="0">
                <a:solidFill>
                  <a:srgbClr val="FFFFFF"/>
                </a:solidFill>
                <a:latin typeface="Trebuchet MS"/>
                <a:cs typeface="Trebuchet MS"/>
              </a:rPr>
              <a:t> </a:t>
            </a:r>
            <a:r>
              <a:rPr sz="900" spc="-90" dirty="0">
                <a:solidFill>
                  <a:srgbClr val="FFFFFF"/>
                </a:solidFill>
                <a:latin typeface="Trebuchet MS"/>
                <a:cs typeface="Trebuchet MS"/>
              </a:rPr>
              <a:t>Infectious</a:t>
            </a:r>
            <a:r>
              <a:rPr sz="900" spc="-25" dirty="0">
                <a:solidFill>
                  <a:srgbClr val="FFFFFF"/>
                </a:solidFill>
                <a:latin typeface="Trebuchet MS"/>
                <a:cs typeface="Trebuchet MS"/>
              </a:rPr>
              <a:t> </a:t>
            </a:r>
            <a:r>
              <a:rPr sz="900" spc="-95" dirty="0">
                <a:solidFill>
                  <a:srgbClr val="FFFFFF"/>
                </a:solidFill>
                <a:latin typeface="Trebuchet MS"/>
                <a:cs typeface="Trebuchet MS"/>
              </a:rPr>
              <a:t>Diseases</a:t>
            </a:r>
            <a:r>
              <a:rPr sz="900" spc="-30" dirty="0">
                <a:solidFill>
                  <a:srgbClr val="FFFFFF"/>
                </a:solidFill>
                <a:latin typeface="Trebuchet MS"/>
                <a:cs typeface="Trebuchet MS"/>
              </a:rPr>
              <a:t> </a:t>
            </a:r>
            <a:r>
              <a:rPr sz="900" spc="-105" dirty="0">
                <a:solidFill>
                  <a:srgbClr val="FFFFFF"/>
                </a:solidFill>
                <a:latin typeface="Trebuchet MS"/>
                <a:cs typeface="Trebuchet MS"/>
              </a:rPr>
              <a:t>Society</a:t>
            </a:r>
            <a:r>
              <a:rPr sz="900" spc="-35" dirty="0">
                <a:solidFill>
                  <a:srgbClr val="FFFFFF"/>
                </a:solidFill>
                <a:latin typeface="Trebuchet MS"/>
                <a:cs typeface="Trebuchet MS"/>
              </a:rPr>
              <a:t> </a:t>
            </a:r>
            <a:r>
              <a:rPr sz="900" spc="-90" dirty="0">
                <a:solidFill>
                  <a:srgbClr val="FFFFFF"/>
                </a:solidFill>
                <a:latin typeface="Trebuchet MS"/>
                <a:cs typeface="Trebuchet MS"/>
              </a:rPr>
              <a:t>of</a:t>
            </a:r>
            <a:r>
              <a:rPr sz="900" spc="-35" dirty="0">
                <a:solidFill>
                  <a:srgbClr val="FFFFFF"/>
                </a:solidFill>
                <a:latin typeface="Trebuchet MS"/>
                <a:cs typeface="Trebuchet MS"/>
              </a:rPr>
              <a:t> </a:t>
            </a:r>
            <a:r>
              <a:rPr sz="900" spc="-110" dirty="0">
                <a:solidFill>
                  <a:srgbClr val="FFFFFF"/>
                </a:solidFill>
                <a:latin typeface="Trebuchet MS"/>
                <a:cs typeface="Trebuchet MS"/>
              </a:rPr>
              <a:t>America-United</a:t>
            </a:r>
            <a:r>
              <a:rPr sz="900" spc="-35" dirty="0">
                <a:solidFill>
                  <a:srgbClr val="FFFFFF"/>
                </a:solidFill>
                <a:latin typeface="Trebuchet MS"/>
                <a:cs typeface="Trebuchet MS"/>
              </a:rPr>
              <a:t> </a:t>
            </a:r>
            <a:r>
              <a:rPr sz="900" spc="-95" dirty="0">
                <a:solidFill>
                  <a:srgbClr val="FFFFFF"/>
                </a:solidFill>
                <a:latin typeface="Trebuchet MS"/>
                <a:cs typeface="Trebuchet MS"/>
              </a:rPr>
              <a:t>States</a:t>
            </a:r>
            <a:r>
              <a:rPr sz="900" spc="-35" dirty="0">
                <a:solidFill>
                  <a:srgbClr val="FFFFFF"/>
                </a:solidFill>
                <a:latin typeface="Trebuchet MS"/>
                <a:cs typeface="Trebuchet MS"/>
              </a:rPr>
              <a:t> </a:t>
            </a:r>
            <a:r>
              <a:rPr sz="900" spc="-100" dirty="0">
                <a:solidFill>
                  <a:srgbClr val="FFFFFF"/>
                </a:solidFill>
                <a:latin typeface="Trebuchet MS"/>
                <a:cs typeface="Trebuchet MS"/>
              </a:rPr>
              <a:t>Public</a:t>
            </a:r>
            <a:r>
              <a:rPr sz="900" spc="-35" dirty="0">
                <a:solidFill>
                  <a:srgbClr val="FFFFFF"/>
                </a:solidFill>
                <a:latin typeface="Trebuchet MS"/>
                <a:cs typeface="Trebuchet MS"/>
              </a:rPr>
              <a:t> </a:t>
            </a:r>
            <a:r>
              <a:rPr sz="900" spc="-100" dirty="0">
                <a:solidFill>
                  <a:srgbClr val="FFFFFF"/>
                </a:solidFill>
                <a:latin typeface="Trebuchet MS"/>
                <a:cs typeface="Trebuchet MS"/>
              </a:rPr>
              <a:t>Health</a:t>
            </a:r>
            <a:r>
              <a:rPr sz="900" spc="-30" dirty="0">
                <a:solidFill>
                  <a:srgbClr val="FFFFFF"/>
                </a:solidFill>
                <a:latin typeface="Trebuchet MS"/>
                <a:cs typeface="Trebuchet MS"/>
              </a:rPr>
              <a:t> </a:t>
            </a:r>
            <a:r>
              <a:rPr sz="900" spc="-105" dirty="0">
                <a:solidFill>
                  <a:srgbClr val="FFFFFF"/>
                </a:solidFill>
                <a:latin typeface="Trebuchet MS"/>
                <a:cs typeface="Trebuchet MS"/>
              </a:rPr>
              <a:t>Service</a:t>
            </a:r>
            <a:r>
              <a:rPr sz="900" spc="-35" dirty="0">
                <a:solidFill>
                  <a:srgbClr val="FFFFFF"/>
                </a:solidFill>
                <a:latin typeface="Trebuchet MS"/>
                <a:cs typeface="Trebuchet MS"/>
              </a:rPr>
              <a:t> </a:t>
            </a:r>
            <a:r>
              <a:rPr sz="900" spc="-100" dirty="0">
                <a:solidFill>
                  <a:srgbClr val="FFFFFF"/>
                </a:solidFill>
                <a:latin typeface="Trebuchet MS"/>
                <a:cs typeface="Trebuchet MS"/>
              </a:rPr>
              <a:t>Grading</a:t>
            </a:r>
            <a:r>
              <a:rPr sz="900" spc="-35" dirty="0">
                <a:solidFill>
                  <a:srgbClr val="FFFFFF"/>
                </a:solidFill>
                <a:latin typeface="Trebuchet MS"/>
                <a:cs typeface="Trebuchet MS"/>
              </a:rPr>
              <a:t> </a:t>
            </a:r>
            <a:r>
              <a:rPr sz="900" spc="-95" dirty="0">
                <a:solidFill>
                  <a:srgbClr val="FFFFFF"/>
                </a:solidFill>
                <a:latin typeface="Trebuchet MS"/>
                <a:cs typeface="Trebuchet MS"/>
              </a:rPr>
              <a:t>System</a:t>
            </a:r>
            <a:r>
              <a:rPr sz="900" spc="-142" baseline="37037" dirty="0">
                <a:solidFill>
                  <a:srgbClr val="FFFFFF"/>
                </a:solidFill>
                <a:latin typeface="Trebuchet MS"/>
                <a:cs typeface="Trebuchet MS"/>
              </a:rPr>
              <a:t>a</a:t>
            </a:r>
            <a:r>
              <a:rPr sz="900" spc="-95" dirty="0">
                <a:solidFill>
                  <a:srgbClr val="FFFFFF"/>
                </a:solidFill>
                <a:latin typeface="Trebuchet MS"/>
                <a:cs typeface="Trebuchet MS"/>
              </a:rPr>
              <a:t>)</a:t>
            </a:r>
            <a:endParaRPr sz="900">
              <a:latin typeface="Trebuchet MS"/>
              <a:cs typeface="Trebuchet MS"/>
            </a:endParaRPr>
          </a:p>
        </p:txBody>
      </p:sp>
      <p:sp>
        <p:nvSpPr>
          <p:cNvPr id="43" name="object 43"/>
          <p:cNvSpPr txBox="1"/>
          <p:nvPr/>
        </p:nvSpPr>
        <p:spPr>
          <a:xfrm>
            <a:off x="926638" y="4786021"/>
            <a:ext cx="838835" cy="135935"/>
          </a:xfrm>
          <a:prstGeom prst="rect">
            <a:avLst/>
          </a:prstGeom>
        </p:spPr>
        <p:txBody>
          <a:bodyPr vert="horz" wrap="square" lIns="0" tIns="12700" rIns="0" bIns="0" rtlCol="0">
            <a:spAutoFit/>
          </a:bodyPr>
          <a:lstStyle/>
          <a:p>
            <a:pPr>
              <a:lnSpc>
                <a:spcPct val="100000"/>
              </a:lnSpc>
              <a:spcBef>
                <a:spcPts val="100"/>
              </a:spcBef>
            </a:pPr>
            <a:r>
              <a:rPr sz="800" spc="-50" dirty="0">
                <a:solidFill>
                  <a:srgbClr val="231F20"/>
                </a:solidFill>
                <a:latin typeface="Arial MT"/>
                <a:cs typeface="Arial MT"/>
              </a:rPr>
              <a:t>L</a:t>
            </a:r>
            <a:r>
              <a:rPr sz="800" spc="-15" dirty="0">
                <a:solidFill>
                  <a:srgbClr val="231F20"/>
                </a:solidFill>
                <a:latin typeface="Arial MT"/>
                <a:cs typeface="Arial MT"/>
              </a:rPr>
              <a:t>evels</a:t>
            </a:r>
            <a:r>
              <a:rPr sz="800" spc="-25" dirty="0">
                <a:solidFill>
                  <a:srgbClr val="231F20"/>
                </a:solidFill>
                <a:latin typeface="Arial MT"/>
                <a:cs typeface="Arial MT"/>
              </a:rPr>
              <a:t> </a:t>
            </a:r>
            <a:r>
              <a:rPr sz="800" spc="25" dirty="0">
                <a:solidFill>
                  <a:srgbClr val="231F20"/>
                </a:solidFill>
                <a:latin typeface="Arial MT"/>
                <a:cs typeface="Arial MT"/>
              </a:rPr>
              <a:t>of</a:t>
            </a:r>
            <a:r>
              <a:rPr sz="800" spc="-30" dirty="0">
                <a:solidFill>
                  <a:srgbClr val="231F20"/>
                </a:solidFill>
                <a:latin typeface="Arial MT"/>
                <a:cs typeface="Arial MT"/>
              </a:rPr>
              <a:t> </a:t>
            </a:r>
            <a:r>
              <a:rPr sz="800" dirty="0">
                <a:solidFill>
                  <a:srgbClr val="231F20"/>
                </a:solidFill>
                <a:latin typeface="Arial MT"/>
                <a:cs typeface="Arial MT"/>
              </a:rPr>
              <a:t>eviden</a:t>
            </a:r>
            <a:r>
              <a:rPr sz="800" spc="-5" dirty="0">
                <a:solidFill>
                  <a:srgbClr val="231F20"/>
                </a:solidFill>
                <a:latin typeface="Arial MT"/>
                <a:cs typeface="Arial MT"/>
              </a:rPr>
              <a:t>c</a:t>
            </a:r>
            <a:r>
              <a:rPr sz="800" spc="-30" dirty="0">
                <a:solidFill>
                  <a:srgbClr val="231F20"/>
                </a:solidFill>
                <a:latin typeface="Arial MT"/>
                <a:cs typeface="Arial MT"/>
              </a:rPr>
              <a:t>e</a:t>
            </a:r>
            <a:endParaRPr sz="800">
              <a:latin typeface="Arial MT"/>
              <a:cs typeface="Arial MT"/>
            </a:endParaRPr>
          </a:p>
        </p:txBody>
      </p:sp>
      <p:sp>
        <p:nvSpPr>
          <p:cNvPr id="44" name="object 44"/>
          <p:cNvSpPr txBox="1"/>
          <p:nvPr/>
        </p:nvSpPr>
        <p:spPr>
          <a:xfrm>
            <a:off x="926639" y="4907939"/>
            <a:ext cx="85089" cy="720710"/>
          </a:xfrm>
          <a:prstGeom prst="rect">
            <a:avLst/>
          </a:prstGeom>
        </p:spPr>
        <p:txBody>
          <a:bodyPr vert="horz" wrap="square" lIns="0" tIns="12700" rIns="0" bIns="0" rtlCol="0">
            <a:spAutoFit/>
          </a:bodyPr>
          <a:lstStyle/>
          <a:p>
            <a:pPr marR="5080" algn="just">
              <a:lnSpc>
                <a:spcPct val="114599"/>
              </a:lnSpc>
              <a:spcBef>
                <a:spcPts val="100"/>
              </a:spcBef>
            </a:pPr>
            <a:r>
              <a:rPr sz="800" spc="-60" dirty="0">
                <a:solidFill>
                  <a:srgbClr val="231F20"/>
                </a:solidFill>
                <a:latin typeface="Arial MT"/>
                <a:cs typeface="Arial MT"/>
              </a:rPr>
              <a:t>I </a:t>
            </a:r>
            <a:r>
              <a:rPr sz="800" spc="-55" dirty="0">
                <a:solidFill>
                  <a:srgbClr val="231F20"/>
                </a:solidFill>
                <a:latin typeface="Arial MT"/>
                <a:cs typeface="Arial MT"/>
              </a:rPr>
              <a:t> </a:t>
            </a:r>
            <a:r>
              <a:rPr sz="800" spc="-60" dirty="0">
                <a:solidFill>
                  <a:srgbClr val="231F20"/>
                </a:solidFill>
                <a:latin typeface="Arial MT"/>
                <a:cs typeface="Arial MT"/>
              </a:rPr>
              <a:t>II </a:t>
            </a:r>
            <a:r>
              <a:rPr sz="800" spc="-215" dirty="0">
                <a:solidFill>
                  <a:srgbClr val="231F20"/>
                </a:solidFill>
                <a:latin typeface="Arial MT"/>
                <a:cs typeface="Arial MT"/>
              </a:rPr>
              <a:t> </a:t>
            </a:r>
            <a:r>
              <a:rPr sz="800" spc="-60" dirty="0">
                <a:solidFill>
                  <a:srgbClr val="231F20"/>
                </a:solidFill>
                <a:latin typeface="Arial MT"/>
                <a:cs typeface="Arial MT"/>
              </a:rPr>
              <a:t>III  </a:t>
            </a:r>
            <a:r>
              <a:rPr sz="800" spc="-80" dirty="0">
                <a:solidFill>
                  <a:srgbClr val="231F20"/>
                </a:solidFill>
                <a:latin typeface="Arial MT"/>
                <a:cs typeface="Arial MT"/>
              </a:rPr>
              <a:t>IV  </a:t>
            </a:r>
            <a:r>
              <a:rPr sz="800" spc="-135" dirty="0">
                <a:solidFill>
                  <a:srgbClr val="231F20"/>
                </a:solidFill>
                <a:latin typeface="Arial MT"/>
                <a:cs typeface="Arial MT"/>
              </a:rPr>
              <a:t>V</a:t>
            </a:r>
            <a:endParaRPr sz="800">
              <a:latin typeface="Arial MT"/>
              <a:cs typeface="Arial MT"/>
            </a:endParaRPr>
          </a:p>
        </p:txBody>
      </p:sp>
      <p:sp>
        <p:nvSpPr>
          <p:cNvPr id="45" name="object 45"/>
          <p:cNvSpPr txBox="1"/>
          <p:nvPr/>
        </p:nvSpPr>
        <p:spPr>
          <a:xfrm>
            <a:off x="1532878" y="4907938"/>
            <a:ext cx="7794625" cy="845360"/>
          </a:xfrm>
          <a:prstGeom prst="rect">
            <a:avLst/>
          </a:prstGeom>
        </p:spPr>
        <p:txBody>
          <a:bodyPr vert="horz" wrap="square" lIns="0" tIns="12700" rIns="0" bIns="0" rtlCol="0">
            <a:spAutoFit/>
          </a:bodyPr>
          <a:lstStyle/>
          <a:p>
            <a:pPr marR="5080">
              <a:lnSpc>
                <a:spcPct val="114599"/>
              </a:lnSpc>
              <a:spcBef>
                <a:spcPts val="100"/>
              </a:spcBef>
            </a:pPr>
            <a:r>
              <a:rPr sz="800" spc="-55" dirty="0">
                <a:solidFill>
                  <a:srgbClr val="231F20"/>
                </a:solidFill>
                <a:latin typeface="Arial MT"/>
                <a:cs typeface="Arial MT"/>
              </a:rPr>
              <a:t>Evidence</a:t>
            </a:r>
            <a:r>
              <a:rPr sz="800" spc="-15" dirty="0">
                <a:solidFill>
                  <a:srgbClr val="231F20"/>
                </a:solidFill>
                <a:latin typeface="Arial MT"/>
                <a:cs typeface="Arial MT"/>
              </a:rPr>
              <a:t> </a:t>
            </a:r>
            <a:r>
              <a:rPr sz="800" spc="-25" dirty="0">
                <a:solidFill>
                  <a:srgbClr val="231F20"/>
                </a:solidFill>
                <a:latin typeface="Arial MT"/>
                <a:cs typeface="Arial MT"/>
              </a:rPr>
              <a:t>from</a:t>
            </a:r>
            <a:r>
              <a:rPr sz="800" spc="-20" dirty="0">
                <a:solidFill>
                  <a:srgbClr val="231F20"/>
                </a:solidFill>
                <a:latin typeface="Arial MT"/>
                <a:cs typeface="Arial MT"/>
              </a:rPr>
              <a:t> </a:t>
            </a:r>
            <a:r>
              <a:rPr sz="800" spc="-35" dirty="0">
                <a:solidFill>
                  <a:srgbClr val="231F20"/>
                </a:solidFill>
                <a:latin typeface="Arial MT"/>
                <a:cs typeface="Arial MT"/>
              </a:rPr>
              <a:t>at</a:t>
            </a:r>
            <a:r>
              <a:rPr sz="800" spc="-15" dirty="0">
                <a:solidFill>
                  <a:srgbClr val="231F20"/>
                </a:solidFill>
                <a:latin typeface="Arial MT"/>
                <a:cs typeface="Arial MT"/>
              </a:rPr>
              <a:t> </a:t>
            </a:r>
            <a:r>
              <a:rPr sz="800" spc="-55" dirty="0">
                <a:solidFill>
                  <a:srgbClr val="231F20"/>
                </a:solidFill>
                <a:latin typeface="Arial MT"/>
                <a:cs typeface="Arial MT"/>
              </a:rPr>
              <a:t>least</a:t>
            </a:r>
            <a:r>
              <a:rPr sz="800" spc="-5" dirty="0">
                <a:solidFill>
                  <a:srgbClr val="231F20"/>
                </a:solidFill>
                <a:latin typeface="Arial MT"/>
                <a:cs typeface="Arial MT"/>
              </a:rPr>
              <a:t> </a:t>
            </a:r>
            <a:r>
              <a:rPr sz="800" spc="-35" dirty="0">
                <a:solidFill>
                  <a:srgbClr val="231F20"/>
                </a:solidFill>
                <a:latin typeface="Arial MT"/>
                <a:cs typeface="Arial MT"/>
              </a:rPr>
              <a:t>one</a:t>
            </a:r>
            <a:r>
              <a:rPr sz="800" spc="-20" dirty="0">
                <a:solidFill>
                  <a:srgbClr val="231F20"/>
                </a:solidFill>
                <a:latin typeface="Arial MT"/>
                <a:cs typeface="Arial MT"/>
              </a:rPr>
              <a:t> </a:t>
            </a:r>
            <a:r>
              <a:rPr sz="800" spc="-45" dirty="0">
                <a:solidFill>
                  <a:srgbClr val="231F20"/>
                </a:solidFill>
                <a:latin typeface="Arial MT"/>
                <a:cs typeface="Arial MT"/>
              </a:rPr>
              <a:t>large</a:t>
            </a:r>
            <a:r>
              <a:rPr sz="800" spc="-15" dirty="0">
                <a:solidFill>
                  <a:srgbClr val="231F20"/>
                </a:solidFill>
                <a:latin typeface="Arial MT"/>
                <a:cs typeface="Arial MT"/>
              </a:rPr>
              <a:t> </a:t>
            </a:r>
            <a:r>
              <a:rPr sz="800" spc="-45" dirty="0">
                <a:solidFill>
                  <a:srgbClr val="231F20"/>
                </a:solidFill>
                <a:latin typeface="Arial MT"/>
                <a:cs typeface="Arial MT"/>
              </a:rPr>
              <a:t>randomised,</a:t>
            </a:r>
            <a:r>
              <a:rPr sz="800" spc="-10" dirty="0">
                <a:solidFill>
                  <a:srgbClr val="231F20"/>
                </a:solidFill>
                <a:latin typeface="Arial MT"/>
                <a:cs typeface="Arial MT"/>
              </a:rPr>
              <a:t> </a:t>
            </a:r>
            <a:r>
              <a:rPr sz="800" spc="-25" dirty="0">
                <a:solidFill>
                  <a:srgbClr val="231F20"/>
                </a:solidFill>
                <a:latin typeface="Arial MT"/>
                <a:cs typeface="Arial MT"/>
              </a:rPr>
              <a:t>controlled</a:t>
            </a:r>
            <a:r>
              <a:rPr sz="800" spc="-20" dirty="0">
                <a:solidFill>
                  <a:srgbClr val="231F20"/>
                </a:solidFill>
                <a:latin typeface="Arial MT"/>
                <a:cs typeface="Arial MT"/>
              </a:rPr>
              <a:t> </a:t>
            </a:r>
            <a:r>
              <a:rPr sz="800" spc="-25" dirty="0">
                <a:solidFill>
                  <a:srgbClr val="231F20"/>
                </a:solidFill>
                <a:latin typeface="Arial MT"/>
                <a:cs typeface="Arial MT"/>
              </a:rPr>
              <a:t>trial</a:t>
            </a:r>
            <a:r>
              <a:rPr sz="800" spc="-15" dirty="0">
                <a:solidFill>
                  <a:srgbClr val="231F20"/>
                </a:solidFill>
                <a:latin typeface="Arial MT"/>
                <a:cs typeface="Arial MT"/>
              </a:rPr>
              <a:t> </a:t>
            </a:r>
            <a:r>
              <a:rPr sz="800" spc="-20" dirty="0">
                <a:solidFill>
                  <a:srgbClr val="231F20"/>
                </a:solidFill>
                <a:latin typeface="Arial MT"/>
                <a:cs typeface="Arial MT"/>
              </a:rPr>
              <a:t>of</a:t>
            </a:r>
            <a:r>
              <a:rPr sz="800" spc="-10" dirty="0">
                <a:solidFill>
                  <a:srgbClr val="231F20"/>
                </a:solidFill>
                <a:latin typeface="Arial MT"/>
                <a:cs typeface="Arial MT"/>
              </a:rPr>
              <a:t> </a:t>
            </a:r>
            <a:r>
              <a:rPr sz="800" spc="-20" dirty="0">
                <a:solidFill>
                  <a:srgbClr val="231F20"/>
                </a:solidFill>
                <a:latin typeface="Arial MT"/>
                <a:cs typeface="Arial MT"/>
              </a:rPr>
              <a:t>good</a:t>
            </a:r>
            <a:r>
              <a:rPr sz="800" spc="-10" dirty="0">
                <a:solidFill>
                  <a:srgbClr val="231F20"/>
                </a:solidFill>
                <a:latin typeface="Arial MT"/>
                <a:cs typeface="Arial MT"/>
              </a:rPr>
              <a:t> </a:t>
            </a:r>
            <a:r>
              <a:rPr sz="800" spc="-30" dirty="0">
                <a:solidFill>
                  <a:srgbClr val="231F20"/>
                </a:solidFill>
                <a:latin typeface="Arial MT"/>
                <a:cs typeface="Arial MT"/>
              </a:rPr>
              <a:t>methodological</a:t>
            </a:r>
            <a:r>
              <a:rPr sz="800" spc="-15" dirty="0">
                <a:solidFill>
                  <a:srgbClr val="231F20"/>
                </a:solidFill>
                <a:latin typeface="Arial MT"/>
                <a:cs typeface="Arial MT"/>
              </a:rPr>
              <a:t> </a:t>
            </a:r>
            <a:r>
              <a:rPr sz="800" spc="-30" dirty="0">
                <a:solidFill>
                  <a:srgbClr val="231F20"/>
                </a:solidFill>
                <a:latin typeface="Arial MT"/>
                <a:cs typeface="Arial MT"/>
              </a:rPr>
              <a:t>quality</a:t>
            </a:r>
            <a:r>
              <a:rPr sz="800" spc="-10" dirty="0">
                <a:solidFill>
                  <a:srgbClr val="231F20"/>
                </a:solidFill>
                <a:latin typeface="Arial MT"/>
                <a:cs typeface="Arial MT"/>
              </a:rPr>
              <a:t> </a:t>
            </a:r>
            <a:r>
              <a:rPr sz="800" spc="-25" dirty="0">
                <a:solidFill>
                  <a:srgbClr val="231F20"/>
                </a:solidFill>
                <a:latin typeface="Arial MT"/>
                <a:cs typeface="Arial MT"/>
              </a:rPr>
              <a:t>(low</a:t>
            </a:r>
            <a:r>
              <a:rPr sz="800" spc="-20" dirty="0">
                <a:solidFill>
                  <a:srgbClr val="231F20"/>
                </a:solidFill>
                <a:latin typeface="Arial MT"/>
                <a:cs typeface="Arial MT"/>
              </a:rPr>
              <a:t> </a:t>
            </a:r>
            <a:r>
              <a:rPr sz="800" spc="-25" dirty="0">
                <a:solidFill>
                  <a:srgbClr val="231F20"/>
                </a:solidFill>
                <a:latin typeface="Arial MT"/>
                <a:cs typeface="Arial MT"/>
              </a:rPr>
              <a:t>potential</a:t>
            </a:r>
            <a:r>
              <a:rPr sz="800" spc="-15" dirty="0">
                <a:solidFill>
                  <a:srgbClr val="231F20"/>
                </a:solidFill>
                <a:latin typeface="Arial MT"/>
                <a:cs typeface="Arial MT"/>
              </a:rPr>
              <a:t> </a:t>
            </a:r>
            <a:r>
              <a:rPr sz="800" spc="-25" dirty="0">
                <a:solidFill>
                  <a:srgbClr val="231F20"/>
                </a:solidFill>
                <a:latin typeface="Arial MT"/>
                <a:cs typeface="Arial MT"/>
              </a:rPr>
              <a:t>for</a:t>
            </a:r>
            <a:r>
              <a:rPr sz="800" spc="-10" dirty="0">
                <a:solidFill>
                  <a:srgbClr val="231F20"/>
                </a:solidFill>
                <a:latin typeface="Arial MT"/>
                <a:cs typeface="Arial MT"/>
              </a:rPr>
              <a:t> </a:t>
            </a:r>
            <a:r>
              <a:rPr sz="800" spc="-60" dirty="0">
                <a:solidFill>
                  <a:srgbClr val="231F20"/>
                </a:solidFill>
                <a:latin typeface="Arial MT"/>
                <a:cs typeface="Arial MT"/>
              </a:rPr>
              <a:t>bias)</a:t>
            </a:r>
            <a:r>
              <a:rPr sz="800" spc="-10" dirty="0">
                <a:solidFill>
                  <a:srgbClr val="231F20"/>
                </a:solidFill>
                <a:latin typeface="Arial MT"/>
                <a:cs typeface="Arial MT"/>
              </a:rPr>
              <a:t> </a:t>
            </a:r>
            <a:r>
              <a:rPr sz="800" spc="-30" dirty="0">
                <a:solidFill>
                  <a:srgbClr val="231F20"/>
                </a:solidFill>
                <a:latin typeface="Arial MT"/>
                <a:cs typeface="Arial MT"/>
              </a:rPr>
              <a:t>or</a:t>
            </a:r>
            <a:r>
              <a:rPr sz="800" spc="-15" dirty="0">
                <a:solidFill>
                  <a:srgbClr val="231F20"/>
                </a:solidFill>
                <a:latin typeface="Arial MT"/>
                <a:cs typeface="Arial MT"/>
              </a:rPr>
              <a:t> </a:t>
            </a:r>
            <a:r>
              <a:rPr sz="800" spc="-60" dirty="0">
                <a:solidFill>
                  <a:srgbClr val="231F20"/>
                </a:solidFill>
                <a:latin typeface="Arial MT"/>
                <a:cs typeface="Arial MT"/>
              </a:rPr>
              <a:t>meta-analyses</a:t>
            </a:r>
            <a:r>
              <a:rPr sz="800" spc="-5" dirty="0">
                <a:solidFill>
                  <a:srgbClr val="231F20"/>
                </a:solidFill>
                <a:latin typeface="Arial MT"/>
                <a:cs typeface="Arial MT"/>
              </a:rPr>
              <a:t> </a:t>
            </a:r>
            <a:r>
              <a:rPr sz="800" spc="-20" dirty="0">
                <a:solidFill>
                  <a:srgbClr val="231F20"/>
                </a:solidFill>
                <a:latin typeface="Arial MT"/>
                <a:cs typeface="Arial MT"/>
              </a:rPr>
              <a:t>of </a:t>
            </a:r>
            <a:r>
              <a:rPr sz="800" spc="-30" dirty="0">
                <a:solidFill>
                  <a:srgbClr val="231F20"/>
                </a:solidFill>
                <a:latin typeface="Arial MT"/>
                <a:cs typeface="Arial MT"/>
              </a:rPr>
              <a:t>well-conducted</a:t>
            </a:r>
            <a:r>
              <a:rPr sz="800" spc="-15" dirty="0">
                <a:solidFill>
                  <a:srgbClr val="231F20"/>
                </a:solidFill>
                <a:latin typeface="Arial MT"/>
                <a:cs typeface="Arial MT"/>
              </a:rPr>
              <a:t> </a:t>
            </a:r>
            <a:r>
              <a:rPr sz="800" spc="-40" dirty="0">
                <a:solidFill>
                  <a:srgbClr val="231F20"/>
                </a:solidFill>
                <a:latin typeface="Arial MT"/>
                <a:cs typeface="Arial MT"/>
              </a:rPr>
              <a:t>randomised</a:t>
            </a:r>
            <a:r>
              <a:rPr sz="800" spc="-15" dirty="0">
                <a:solidFill>
                  <a:srgbClr val="231F20"/>
                </a:solidFill>
                <a:latin typeface="Arial MT"/>
                <a:cs typeface="Arial MT"/>
              </a:rPr>
              <a:t> </a:t>
            </a:r>
            <a:r>
              <a:rPr sz="800" spc="-40" dirty="0">
                <a:solidFill>
                  <a:srgbClr val="231F20"/>
                </a:solidFill>
                <a:latin typeface="Arial MT"/>
                <a:cs typeface="Arial MT"/>
              </a:rPr>
              <a:t>trials</a:t>
            </a:r>
            <a:r>
              <a:rPr sz="800" spc="-15" dirty="0">
                <a:solidFill>
                  <a:srgbClr val="231F20"/>
                </a:solidFill>
                <a:latin typeface="Arial MT"/>
                <a:cs typeface="Arial MT"/>
              </a:rPr>
              <a:t> </a:t>
            </a:r>
            <a:r>
              <a:rPr sz="800" spc="-10" dirty="0">
                <a:solidFill>
                  <a:srgbClr val="231F20"/>
                </a:solidFill>
                <a:latin typeface="Arial MT"/>
                <a:cs typeface="Arial MT"/>
              </a:rPr>
              <a:t>without</a:t>
            </a:r>
            <a:r>
              <a:rPr sz="800" spc="-15" dirty="0">
                <a:solidFill>
                  <a:srgbClr val="231F20"/>
                </a:solidFill>
                <a:latin typeface="Arial MT"/>
                <a:cs typeface="Arial MT"/>
              </a:rPr>
              <a:t> </a:t>
            </a:r>
            <a:r>
              <a:rPr sz="800" spc="-30" dirty="0">
                <a:solidFill>
                  <a:srgbClr val="231F20"/>
                </a:solidFill>
                <a:latin typeface="Arial MT"/>
                <a:cs typeface="Arial MT"/>
              </a:rPr>
              <a:t>heterogeneity </a:t>
            </a:r>
            <a:r>
              <a:rPr sz="800" spc="-204" dirty="0">
                <a:solidFill>
                  <a:srgbClr val="231F20"/>
                </a:solidFill>
                <a:latin typeface="Arial MT"/>
                <a:cs typeface="Arial MT"/>
              </a:rPr>
              <a:t> </a:t>
            </a:r>
            <a:r>
              <a:rPr sz="800" spc="-65" dirty="0">
                <a:solidFill>
                  <a:srgbClr val="231F20"/>
                </a:solidFill>
                <a:latin typeface="Arial MT"/>
                <a:cs typeface="Arial MT"/>
              </a:rPr>
              <a:t>Small</a:t>
            </a:r>
            <a:r>
              <a:rPr sz="800" spc="-20" dirty="0">
                <a:solidFill>
                  <a:srgbClr val="231F20"/>
                </a:solidFill>
                <a:latin typeface="Arial MT"/>
                <a:cs typeface="Arial MT"/>
              </a:rPr>
              <a:t> </a:t>
            </a:r>
            <a:r>
              <a:rPr sz="800" spc="-40" dirty="0">
                <a:solidFill>
                  <a:srgbClr val="231F20"/>
                </a:solidFill>
                <a:latin typeface="Arial MT"/>
                <a:cs typeface="Arial MT"/>
              </a:rPr>
              <a:t>randomised</a:t>
            </a:r>
            <a:r>
              <a:rPr sz="800" spc="-20" dirty="0">
                <a:solidFill>
                  <a:srgbClr val="231F20"/>
                </a:solidFill>
                <a:latin typeface="Arial MT"/>
                <a:cs typeface="Arial MT"/>
              </a:rPr>
              <a:t> </a:t>
            </a:r>
            <a:r>
              <a:rPr sz="800" spc="-40" dirty="0">
                <a:solidFill>
                  <a:srgbClr val="231F20"/>
                </a:solidFill>
                <a:latin typeface="Arial MT"/>
                <a:cs typeface="Arial MT"/>
              </a:rPr>
              <a:t>trials</a:t>
            </a:r>
            <a:r>
              <a:rPr sz="800" spc="-15" dirty="0">
                <a:solidFill>
                  <a:srgbClr val="231F20"/>
                </a:solidFill>
                <a:latin typeface="Arial MT"/>
                <a:cs typeface="Arial MT"/>
              </a:rPr>
              <a:t> </a:t>
            </a:r>
            <a:r>
              <a:rPr sz="800" spc="-30" dirty="0">
                <a:solidFill>
                  <a:srgbClr val="231F20"/>
                </a:solidFill>
                <a:latin typeface="Arial MT"/>
                <a:cs typeface="Arial MT"/>
              </a:rPr>
              <a:t>or</a:t>
            </a:r>
            <a:r>
              <a:rPr sz="800" spc="-20" dirty="0">
                <a:solidFill>
                  <a:srgbClr val="231F20"/>
                </a:solidFill>
                <a:latin typeface="Arial MT"/>
                <a:cs typeface="Arial MT"/>
              </a:rPr>
              <a:t> </a:t>
            </a:r>
            <a:r>
              <a:rPr sz="800" spc="-45" dirty="0">
                <a:solidFill>
                  <a:srgbClr val="231F20"/>
                </a:solidFill>
                <a:latin typeface="Arial MT"/>
                <a:cs typeface="Arial MT"/>
              </a:rPr>
              <a:t>large</a:t>
            </a:r>
            <a:r>
              <a:rPr sz="800" spc="-15" dirty="0">
                <a:solidFill>
                  <a:srgbClr val="231F20"/>
                </a:solidFill>
                <a:latin typeface="Arial MT"/>
                <a:cs typeface="Arial MT"/>
              </a:rPr>
              <a:t> </a:t>
            </a:r>
            <a:r>
              <a:rPr sz="800" spc="-40" dirty="0">
                <a:solidFill>
                  <a:srgbClr val="231F20"/>
                </a:solidFill>
                <a:latin typeface="Arial MT"/>
                <a:cs typeface="Arial MT"/>
              </a:rPr>
              <a:t>randomised</a:t>
            </a:r>
            <a:r>
              <a:rPr sz="800" spc="-25" dirty="0">
                <a:solidFill>
                  <a:srgbClr val="231F20"/>
                </a:solidFill>
                <a:latin typeface="Arial MT"/>
                <a:cs typeface="Arial MT"/>
              </a:rPr>
              <a:t> </a:t>
            </a:r>
            <a:r>
              <a:rPr sz="800" spc="-40" dirty="0">
                <a:solidFill>
                  <a:srgbClr val="231F20"/>
                </a:solidFill>
                <a:latin typeface="Arial MT"/>
                <a:cs typeface="Arial MT"/>
              </a:rPr>
              <a:t>trials</a:t>
            </a:r>
            <a:r>
              <a:rPr sz="800" spc="-20" dirty="0">
                <a:solidFill>
                  <a:srgbClr val="231F20"/>
                </a:solidFill>
                <a:latin typeface="Arial MT"/>
                <a:cs typeface="Arial MT"/>
              </a:rPr>
              <a:t> </a:t>
            </a:r>
            <a:r>
              <a:rPr sz="800" spc="-5" dirty="0">
                <a:solidFill>
                  <a:srgbClr val="231F20"/>
                </a:solidFill>
                <a:latin typeface="Arial MT"/>
                <a:cs typeface="Arial MT"/>
              </a:rPr>
              <a:t>with</a:t>
            </a:r>
            <a:r>
              <a:rPr sz="800" spc="-20" dirty="0">
                <a:solidFill>
                  <a:srgbClr val="231F20"/>
                </a:solidFill>
                <a:latin typeface="Arial MT"/>
                <a:cs typeface="Arial MT"/>
              </a:rPr>
              <a:t> </a:t>
            </a:r>
            <a:r>
              <a:rPr sz="800" spc="-90" dirty="0">
                <a:solidFill>
                  <a:srgbClr val="231F20"/>
                </a:solidFill>
                <a:latin typeface="Arial MT"/>
                <a:cs typeface="Arial MT"/>
              </a:rPr>
              <a:t>a</a:t>
            </a:r>
            <a:r>
              <a:rPr sz="800" spc="-20" dirty="0">
                <a:solidFill>
                  <a:srgbClr val="231F20"/>
                </a:solidFill>
                <a:latin typeface="Arial MT"/>
                <a:cs typeface="Arial MT"/>
              </a:rPr>
              <a:t> </a:t>
            </a:r>
            <a:r>
              <a:rPr sz="800" spc="-45" dirty="0">
                <a:solidFill>
                  <a:srgbClr val="231F20"/>
                </a:solidFill>
                <a:latin typeface="Arial MT"/>
                <a:cs typeface="Arial MT"/>
              </a:rPr>
              <a:t>suspicion</a:t>
            </a:r>
            <a:r>
              <a:rPr sz="800" spc="-15" dirty="0">
                <a:solidFill>
                  <a:srgbClr val="231F20"/>
                </a:solidFill>
                <a:latin typeface="Arial MT"/>
                <a:cs typeface="Arial MT"/>
              </a:rPr>
              <a:t> </a:t>
            </a:r>
            <a:r>
              <a:rPr sz="800" spc="-20" dirty="0">
                <a:solidFill>
                  <a:srgbClr val="231F20"/>
                </a:solidFill>
                <a:latin typeface="Arial MT"/>
                <a:cs typeface="Arial MT"/>
              </a:rPr>
              <a:t>of </a:t>
            </a:r>
            <a:r>
              <a:rPr sz="800" spc="-60" dirty="0">
                <a:solidFill>
                  <a:srgbClr val="231F20"/>
                </a:solidFill>
                <a:latin typeface="Arial MT"/>
                <a:cs typeface="Arial MT"/>
              </a:rPr>
              <a:t>bias</a:t>
            </a:r>
            <a:r>
              <a:rPr sz="800" spc="-20" dirty="0">
                <a:solidFill>
                  <a:srgbClr val="231F20"/>
                </a:solidFill>
                <a:latin typeface="Arial MT"/>
                <a:cs typeface="Arial MT"/>
              </a:rPr>
              <a:t> </a:t>
            </a:r>
            <a:r>
              <a:rPr sz="800" spc="-35" dirty="0">
                <a:solidFill>
                  <a:srgbClr val="231F20"/>
                </a:solidFill>
                <a:latin typeface="Arial MT"/>
                <a:cs typeface="Arial MT"/>
              </a:rPr>
              <a:t>(lower</a:t>
            </a:r>
            <a:r>
              <a:rPr sz="800" spc="-15" dirty="0">
                <a:solidFill>
                  <a:srgbClr val="231F20"/>
                </a:solidFill>
                <a:latin typeface="Arial MT"/>
                <a:cs typeface="Arial MT"/>
              </a:rPr>
              <a:t> </a:t>
            </a:r>
            <a:r>
              <a:rPr sz="800" spc="-30" dirty="0">
                <a:solidFill>
                  <a:srgbClr val="231F20"/>
                </a:solidFill>
                <a:latin typeface="Arial MT"/>
                <a:cs typeface="Arial MT"/>
              </a:rPr>
              <a:t>methodological</a:t>
            </a:r>
            <a:r>
              <a:rPr sz="800" spc="-20" dirty="0">
                <a:solidFill>
                  <a:srgbClr val="231F20"/>
                </a:solidFill>
                <a:latin typeface="Arial MT"/>
                <a:cs typeface="Arial MT"/>
              </a:rPr>
              <a:t> </a:t>
            </a:r>
            <a:r>
              <a:rPr sz="800" spc="-35" dirty="0">
                <a:solidFill>
                  <a:srgbClr val="231F20"/>
                </a:solidFill>
                <a:latin typeface="Arial MT"/>
                <a:cs typeface="Arial MT"/>
              </a:rPr>
              <a:t>quality)</a:t>
            </a:r>
            <a:r>
              <a:rPr sz="800" spc="-15" dirty="0">
                <a:solidFill>
                  <a:srgbClr val="231F20"/>
                </a:solidFill>
                <a:latin typeface="Arial MT"/>
                <a:cs typeface="Arial MT"/>
              </a:rPr>
              <a:t> </a:t>
            </a:r>
            <a:r>
              <a:rPr sz="800" spc="-30" dirty="0">
                <a:solidFill>
                  <a:srgbClr val="231F20"/>
                </a:solidFill>
                <a:latin typeface="Arial MT"/>
                <a:cs typeface="Arial MT"/>
              </a:rPr>
              <a:t>or</a:t>
            </a:r>
            <a:r>
              <a:rPr sz="800" spc="-20" dirty="0">
                <a:solidFill>
                  <a:srgbClr val="231F20"/>
                </a:solidFill>
                <a:latin typeface="Arial MT"/>
                <a:cs typeface="Arial MT"/>
              </a:rPr>
              <a:t> </a:t>
            </a:r>
            <a:r>
              <a:rPr sz="800" spc="-60" dirty="0">
                <a:solidFill>
                  <a:srgbClr val="231F20"/>
                </a:solidFill>
                <a:latin typeface="Arial MT"/>
                <a:cs typeface="Arial MT"/>
              </a:rPr>
              <a:t>meta-analyses</a:t>
            </a:r>
            <a:r>
              <a:rPr sz="800" spc="-20" dirty="0">
                <a:solidFill>
                  <a:srgbClr val="231F20"/>
                </a:solidFill>
                <a:latin typeface="Arial MT"/>
                <a:cs typeface="Arial MT"/>
              </a:rPr>
              <a:t> of </a:t>
            </a:r>
            <a:r>
              <a:rPr sz="800" spc="-55" dirty="0">
                <a:solidFill>
                  <a:srgbClr val="231F20"/>
                </a:solidFill>
                <a:latin typeface="Arial MT"/>
                <a:cs typeface="Arial MT"/>
              </a:rPr>
              <a:t>such</a:t>
            </a:r>
            <a:r>
              <a:rPr sz="800" spc="-25" dirty="0">
                <a:solidFill>
                  <a:srgbClr val="231F20"/>
                </a:solidFill>
                <a:latin typeface="Arial MT"/>
                <a:cs typeface="Arial MT"/>
              </a:rPr>
              <a:t> </a:t>
            </a:r>
            <a:r>
              <a:rPr sz="800" spc="-40" dirty="0">
                <a:solidFill>
                  <a:srgbClr val="231F20"/>
                </a:solidFill>
                <a:latin typeface="Arial MT"/>
                <a:cs typeface="Arial MT"/>
              </a:rPr>
              <a:t>trials</a:t>
            </a:r>
            <a:r>
              <a:rPr sz="800" spc="-15" dirty="0">
                <a:solidFill>
                  <a:srgbClr val="231F20"/>
                </a:solidFill>
                <a:latin typeface="Arial MT"/>
                <a:cs typeface="Arial MT"/>
              </a:rPr>
              <a:t> </a:t>
            </a:r>
            <a:r>
              <a:rPr sz="800" spc="-30" dirty="0">
                <a:solidFill>
                  <a:srgbClr val="231F20"/>
                </a:solidFill>
                <a:latin typeface="Arial MT"/>
                <a:cs typeface="Arial MT"/>
              </a:rPr>
              <a:t>or</a:t>
            </a:r>
            <a:r>
              <a:rPr sz="800" spc="-20" dirty="0">
                <a:solidFill>
                  <a:srgbClr val="231F20"/>
                </a:solidFill>
                <a:latin typeface="Arial MT"/>
                <a:cs typeface="Arial MT"/>
              </a:rPr>
              <a:t> of</a:t>
            </a:r>
            <a:r>
              <a:rPr sz="800" spc="-15" dirty="0">
                <a:solidFill>
                  <a:srgbClr val="231F20"/>
                </a:solidFill>
                <a:latin typeface="Arial MT"/>
                <a:cs typeface="Arial MT"/>
              </a:rPr>
              <a:t> </a:t>
            </a:r>
            <a:r>
              <a:rPr sz="800" spc="-45" dirty="0">
                <a:solidFill>
                  <a:srgbClr val="231F20"/>
                </a:solidFill>
                <a:latin typeface="Arial MT"/>
                <a:cs typeface="Arial MT"/>
              </a:rPr>
              <a:t>trials</a:t>
            </a:r>
            <a:r>
              <a:rPr sz="800" spc="-20" dirty="0">
                <a:solidFill>
                  <a:srgbClr val="231F20"/>
                </a:solidFill>
                <a:latin typeface="Arial MT"/>
                <a:cs typeface="Arial MT"/>
              </a:rPr>
              <a:t> </a:t>
            </a:r>
            <a:r>
              <a:rPr sz="800" spc="-5" dirty="0">
                <a:solidFill>
                  <a:srgbClr val="231F20"/>
                </a:solidFill>
                <a:latin typeface="Arial MT"/>
                <a:cs typeface="Arial MT"/>
              </a:rPr>
              <a:t>with</a:t>
            </a:r>
            <a:r>
              <a:rPr sz="800" spc="-25" dirty="0">
                <a:solidFill>
                  <a:srgbClr val="231F20"/>
                </a:solidFill>
                <a:latin typeface="Arial MT"/>
                <a:cs typeface="Arial MT"/>
              </a:rPr>
              <a:t> </a:t>
            </a:r>
            <a:r>
              <a:rPr sz="800" spc="-35" dirty="0">
                <a:solidFill>
                  <a:srgbClr val="231F20"/>
                </a:solidFill>
                <a:latin typeface="Arial MT"/>
                <a:cs typeface="Arial MT"/>
              </a:rPr>
              <a:t>demonstrated</a:t>
            </a:r>
            <a:r>
              <a:rPr sz="800" spc="-15" dirty="0">
                <a:solidFill>
                  <a:srgbClr val="231F20"/>
                </a:solidFill>
                <a:latin typeface="Arial MT"/>
                <a:cs typeface="Arial MT"/>
              </a:rPr>
              <a:t> </a:t>
            </a:r>
            <a:r>
              <a:rPr sz="800" spc="-35" dirty="0">
                <a:solidFill>
                  <a:srgbClr val="231F20"/>
                </a:solidFill>
                <a:latin typeface="Arial MT"/>
                <a:cs typeface="Arial MT"/>
              </a:rPr>
              <a:t>heterogeneity</a:t>
            </a:r>
            <a:endParaRPr sz="800">
              <a:latin typeface="Arial MT"/>
              <a:cs typeface="Arial MT"/>
            </a:endParaRPr>
          </a:p>
          <a:p>
            <a:pPr>
              <a:lnSpc>
                <a:spcPct val="100000"/>
              </a:lnSpc>
              <a:spcBef>
                <a:spcPts val="140"/>
              </a:spcBef>
            </a:pPr>
            <a:r>
              <a:rPr sz="800" spc="-75" dirty="0">
                <a:solidFill>
                  <a:srgbClr val="231F20"/>
                </a:solidFill>
                <a:latin typeface="Arial MT"/>
                <a:cs typeface="Arial MT"/>
              </a:rPr>
              <a:t>Pro</a:t>
            </a:r>
            <a:r>
              <a:rPr sz="800" spc="-85" dirty="0">
                <a:solidFill>
                  <a:srgbClr val="231F20"/>
                </a:solidFill>
                <a:latin typeface="Arial MT"/>
                <a:cs typeface="Arial MT"/>
              </a:rPr>
              <a:t>s</a:t>
            </a:r>
            <a:r>
              <a:rPr sz="800" spc="-30" dirty="0">
                <a:solidFill>
                  <a:srgbClr val="231F20"/>
                </a:solidFill>
                <a:latin typeface="Arial MT"/>
                <a:cs typeface="Arial MT"/>
              </a:rPr>
              <a:t>pecti</a:t>
            </a:r>
            <a:r>
              <a:rPr sz="800" spc="-40" dirty="0">
                <a:solidFill>
                  <a:srgbClr val="231F20"/>
                </a:solidFill>
                <a:latin typeface="Arial MT"/>
                <a:cs typeface="Arial MT"/>
              </a:rPr>
              <a:t>v</a:t>
            </a:r>
            <a:r>
              <a:rPr sz="800" spc="-65" dirty="0">
                <a:solidFill>
                  <a:srgbClr val="231F20"/>
                </a:solidFill>
                <a:latin typeface="Arial MT"/>
                <a:cs typeface="Arial MT"/>
              </a:rPr>
              <a:t>e</a:t>
            </a:r>
            <a:r>
              <a:rPr sz="800" spc="-25" dirty="0">
                <a:solidFill>
                  <a:srgbClr val="231F20"/>
                </a:solidFill>
                <a:latin typeface="Arial MT"/>
                <a:cs typeface="Arial MT"/>
              </a:rPr>
              <a:t> </a:t>
            </a:r>
            <a:r>
              <a:rPr sz="800" spc="-30" dirty="0">
                <a:solidFill>
                  <a:srgbClr val="231F20"/>
                </a:solidFill>
                <a:latin typeface="Arial MT"/>
                <a:cs typeface="Arial MT"/>
              </a:rPr>
              <a:t>coh</a:t>
            </a:r>
            <a:r>
              <a:rPr sz="800" spc="-40" dirty="0">
                <a:solidFill>
                  <a:srgbClr val="231F20"/>
                </a:solidFill>
                <a:latin typeface="Arial MT"/>
                <a:cs typeface="Arial MT"/>
              </a:rPr>
              <a:t>o</a:t>
            </a:r>
            <a:r>
              <a:rPr sz="800" spc="-10" dirty="0">
                <a:solidFill>
                  <a:srgbClr val="231F20"/>
                </a:solidFill>
                <a:latin typeface="Arial MT"/>
                <a:cs typeface="Arial MT"/>
              </a:rPr>
              <a:t>rt</a:t>
            </a:r>
            <a:r>
              <a:rPr sz="800" spc="-25" dirty="0">
                <a:solidFill>
                  <a:srgbClr val="231F20"/>
                </a:solidFill>
                <a:latin typeface="Arial MT"/>
                <a:cs typeface="Arial MT"/>
              </a:rPr>
              <a:t> </a:t>
            </a:r>
            <a:r>
              <a:rPr sz="800" spc="-35" dirty="0">
                <a:solidFill>
                  <a:srgbClr val="231F20"/>
                </a:solidFill>
                <a:latin typeface="Arial MT"/>
                <a:cs typeface="Arial MT"/>
              </a:rPr>
              <a:t>stu</a:t>
            </a:r>
            <a:r>
              <a:rPr sz="800" spc="-45" dirty="0">
                <a:solidFill>
                  <a:srgbClr val="231F20"/>
                </a:solidFill>
                <a:latin typeface="Arial MT"/>
                <a:cs typeface="Arial MT"/>
              </a:rPr>
              <a:t>d</a:t>
            </a:r>
            <a:r>
              <a:rPr sz="800" spc="-65" dirty="0">
                <a:solidFill>
                  <a:srgbClr val="231F20"/>
                </a:solidFill>
                <a:latin typeface="Arial MT"/>
                <a:cs typeface="Arial MT"/>
              </a:rPr>
              <a:t>ies</a:t>
            </a:r>
            <a:endParaRPr sz="800">
              <a:latin typeface="Arial MT"/>
              <a:cs typeface="Arial MT"/>
            </a:endParaRPr>
          </a:p>
          <a:p>
            <a:pPr>
              <a:lnSpc>
                <a:spcPct val="100000"/>
              </a:lnSpc>
              <a:spcBef>
                <a:spcPts val="140"/>
              </a:spcBef>
            </a:pPr>
            <a:r>
              <a:rPr sz="800" spc="-50" dirty="0">
                <a:solidFill>
                  <a:srgbClr val="231F20"/>
                </a:solidFill>
                <a:latin typeface="Arial MT"/>
                <a:cs typeface="Arial MT"/>
              </a:rPr>
              <a:t>Retrospective</a:t>
            </a:r>
            <a:r>
              <a:rPr sz="800" spc="-20" dirty="0">
                <a:solidFill>
                  <a:srgbClr val="231F20"/>
                </a:solidFill>
                <a:latin typeface="Arial MT"/>
                <a:cs typeface="Arial MT"/>
              </a:rPr>
              <a:t> </a:t>
            </a:r>
            <a:r>
              <a:rPr sz="800" spc="-25" dirty="0">
                <a:solidFill>
                  <a:srgbClr val="231F20"/>
                </a:solidFill>
                <a:latin typeface="Arial MT"/>
                <a:cs typeface="Arial MT"/>
              </a:rPr>
              <a:t>cohort</a:t>
            </a:r>
            <a:r>
              <a:rPr sz="800" spc="-15" dirty="0">
                <a:solidFill>
                  <a:srgbClr val="231F20"/>
                </a:solidFill>
                <a:latin typeface="Arial MT"/>
                <a:cs typeface="Arial MT"/>
              </a:rPr>
              <a:t> </a:t>
            </a:r>
            <a:r>
              <a:rPr sz="800" spc="-50" dirty="0">
                <a:solidFill>
                  <a:srgbClr val="231F20"/>
                </a:solidFill>
                <a:latin typeface="Arial MT"/>
                <a:cs typeface="Arial MT"/>
              </a:rPr>
              <a:t>studies</a:t>
            </a:r>
            <a:r>
              <a:rPr sz="800" spc="-10" dirty="0">
                <a:solidFill>
                  <a:srgbClr val="231F20"/>
                </a:solidFill>
                <a:latin typeface="Arial MT"/>
                <a:cs typeface="Arial MT"/>
              </a:rPr>
              <a:t> </a:t>
            </a:r>
            <a:r>
              <a:rPr sz="800" spc="-30" dirty="0">
                <a:solidFill>
                  <a:srgbClr val="231F20"/>
                </a:solidFill>
                <a:latin typeface="Arial MT"/>
                <a:cs typeface="Arial MT"/>
              </a:rPr>
              <a:t>or</a:t>
            </a:r>
            <a:r>
              <a:rPr sz="800" spc="-20" dirty="0">
                <a:solidFill>
                  <a:srgbClr val="231F20"/>
                </a:solidFill>
                <a:latin typeface="Arial MT"/>
                <a:cs typeface="Arial MT"/>
              </a:rPr>
              <a:t> </a:t>
            </a:r>
            <a:r>
              <a:rPr sz="800" spc="-45" dirty="0">
                <a:solidFill>
                  <a:srgbClr val="231F20"/>
                </a:solidFill>
                <a:latin typeface="Arial MT"/>
                <a:cs typeface="Arial MT"/>
              </a:rPr>
              <a:t>case–control</a:t>
            </a:r>
            <a:r>
              <a:rPr sz="800" spc="-15" dirty="0">
                <a:solidFill>
                  <a:srgbClr val="231F20"/>
                </a:solidFill>
                <a:latin typeface="Arial MT"/>
                <a:cs typeface="Arial MT"/>
              </a:rPr>
              <a:t> </a:t>
            </a:r>
            <a:r>
              <a:rPr sz="800" spc="-50" dirty="0">
                <a:solidFill>
                  <a:srgbClr val="231F20"/>
                </a:solidFill>
                <a:latin typeface="Arial MT"/>
                <a:cs typeface="Arial MT"/>
              </a:rPr>
              <a:t>studies</a:t>
            </a:r>
            <a:endParaRPr sz="800">
              <a:latin typeface="Arial MT"/>
              <a:cs typeface="Arial MT"/>
            </a:endParaRPr>
          </a:p>
          <a:p>
            <a:pPr>
              <a:lnSpc>
                <a:spcPct val="100000"/>
              </a:lnSpc>
              <a:spcBef>
                <a:spcPts val="140"/>
              </a:spcBef>
            </a:pPr>
            <a:r>
              <a:rPr sz="800" spc="-55" dirty="0">
                <a:solidFill>
                  <a:srgbClr val="231F20"/>
                </a:solidFill>
                <a:latin typeface="Arial MT"/>
                <a:cs typeface="Arial MT"/>
              </a:rPr>
              <a:t>Studies</a:t>
            </a:r>
            <a:r>
              <a:rPr sz="800" spc="-30" dirty="0">
                <a:solidFill>
                  <a:srgbClr val="231F20"/>
                </a:solidFill>
                <a:latin typeface="Arial MT"/>
                <a:cs typeface="Arial MT"/>
              </a:rPr>
              <a:t> </a:t>
            </a:r>
            <a:r>
              <a:rPr sz="800" spc="-10" dirty="0">
                <a:solidFill>
                  <a:srgbClr val="231F20"/>
                </a:solidFill>
                <a:latin typeface="Arial MT"/>
                <a:cs typeface="Arial MT"/>
              </a:rPr>
              <a:t>without</a:t>
            </a:r>
            <a:r>
              <a:rPr sz="800" spc="-20" dirty="0">
                <a:solidFill>
                  <a:srgbClr val="231F20"/>
                </a:solidFill>
                <a:latin typeface="Arial MT"/>
                <a:cs typeface="Arial MT"/>
              </a:rPr>
              <a:t> </a:t>
            </a:r>
            <a:r>
              <a:rPr sz="800" spc="-25" dirty="0">
                <a:solidFill>
                  <a:srgbClr val="231F20"/>
                </a:solidFill>
                <a:latin typeface="Arial MT"/>
                <a:cs typeface="Arial MT"/>
              </a:rPr>
              <a:t>control </a:t>
            </a:r>
            <a:r>
              <a:rPr sz="800" spc="-35" dirty="0">
                <a:solidFill>
                  <a:srgbClr val="231F20"/>
                </a:solidFill>
                <a:latin typeface="Arial MT"/>
                <a:cs typeface="Arial MT"/>
              </a:rPr>
              <a:t>group,</a:t>
            </a:r>
            <a:r>
              <a:rPr sz="800" spc="-20" dirty="0">
                <a:solidFill>
                  <a:srgbClr val="231F20"/>
                </a:solidFill>
                <a:latin typeface="Arial MT"/>
                <a:cs typeface="Arial MT"/>
              </a:rPr>
              <a:t> </a:t>
            </a:r>
            <a:r>
              <a:rPr sz="800" spc="-80" dirty="0">
                <a:solidFill>
                  <a:srgbClr val="231F20"/>
                </a:solidFill>
                <a:latin typeface="Arial MT"/>
                <a:cs typeface="Arial MT"/>
              </a:rPr>
              <a:t>case</a:t>
            </a:r>
            <a:r>
              <a:rPr sz="800" spc="-25" dirty="0">
                <a:solidFill>
                  <a:srgbClr val="231F20"/>
                </a:solidFill>
                <a:latin typeface="Arial MT"/>
                <a:cs typeface="Arial MT"/>
              </a:rPr>
              <a:t> </a:t>
            </a:r>
            <a:r>
              <a:rPr sz="800" spc="-45" dirty="0">
                <a:solidFill>
                  <a:srgbClr val="231F20"/>
                </a:solidFill>
                <a:latin typeface="Arial MT"/>
                <a:cs typeface="Arial MT"/>
              </a:rPr>
              <a:t>reports,</a:t>
            </a:r>
            <a:r>
              <a:rPr sz="800" spc="-25" dirty="0">
                <a:solidFill>
                  <a:srgbClr val="231F20"/>
                </a:solidFill>
                <a:latin typeface="Arial MT"/>
                <a:cs typeface="Arial MT"/>
              </a:rPr>
              <a:t> </a:t>
            </a:r>
            <a:r>
              <a:rPr sz="800" spc="-50" dirty="0">
                <a:solidFill>
                  <a:srgbClr val="231F20"/>
                </a:solidFill>
                <a:latin typeface="Arial MT"/>
                <a:cs typeface="Arial MT"/>
              </a:rPr>
              <a:t>experts</a:t>
            </a:r>
            <a:r>
              <a:rPr sz="800" spc="-20" dirty="0">
                <a:solidFill>
                  <a:srgbClr val="231F20"/>
                </a:solidFill>
                <a:latin typeface="Arial MT"/>
                <a:cs typeface="Arial MT"/>
              </a:rPr>
              <a:t> </a:t>
            </a:r>
            <a:r>
              <a:rPr sz="800" spc="-30" dirty="0">
                <a:solidFill>
                  <a:srgbClr val="231F20"/>
                </a:solidFill>
                <a:latin typeface="Arial MT"/>
                <a:cs typeface="Arial MT"/>
              </a:rPr>
              <a:t>opinions</a:t>
            </a:r>
            <a:endParaRPr sz="800">
              <a:latin typeface="Arial MT"/>
              <a:cs typeface="Arial MT"/>
            </a:endParaRPr>
          </a:p>
        </p:txBody>
      </p:sp>
      <p:sp>
        <p:nvSpPr>
          <p:cNvPr id="46" name="object 46"/>
          <p:cNvSpPr txBox="1"/>
          <p:nvPr/>
        </p:nvSpPr>
        <p:spPr>
          <a:xfrm>
            <a:off x="926638" y="5687446"/>
            <a:ext cx="1244600" cy="135935"/>
          </a:xfrm>
          <a:prstGeom prst="rect">
            <a:avLst/>
          </a:prstGeom>
        </p:spPr>
        <p:txBody>
          <a:bodyPr vert="horz" wrap="square" lIns="0" tIns="12700" rIns="0" bIns="0" rtlCol="0">
            <a:spAutoFit/>
          </a:bodyPr>
          <a:lstStyle/>
          <a:p>
            <a:pPr>
              <a:lnSpc>
                <a:spcPct val="100000"/>
              </a:lnSpc>
              <a:spcBef>
                <a:spcPts val="100"/>
              </a:spcBef>
            </a:pPr>
            <a:r>
              <a:rPr sz="800" spc="-15" dirty="0">
                <a:solidFill>
                  <a:srgbClr val="231F20"/>
                </a:solidFill>
                <a:latin typeface="Arial MT"/>
                <a:cs typeface="Arial MT"/>
              </a:rPr>
              <a:t>Gra</a:t>
            </a:r>
            <a:r>
              <a:rPr sz="800" spc="-25" dirty="0">
                <a:solidFill>
                  <a:srgbClr val="231F20"/>
                </a:solidFill>
                <a:latin typeface="Arial MT"/>
                <a:cs typeface="Arial MT"/>
              </a:rPr>
              <a:t>d</a:t>
            </a:r>
            <a:r>
              <a:rPr sz="800" spc="-45" dirty="0">
                <a:solidFill>
                  <a:srgbClr val="231F20"/>
                </a:solidFill>
                <a:latin typeface="Arial MT"/>
                <a:cs typeface="Arial MT"/>
              </a:rPr>
              <a:t>es</a:t>
            </a:r>
            <a:r>
              <a:rPr sz="800" spc="-25" dirty="0">
                <a:solidFill>
                  <a:srgbClr val="231F20"/>
                </a:solidFill>
                <a:latin typeface="Arial MT"/>
                <a:cs typeface="Arial MT"/>
              </a:rPr>
              <a:t> </a:t>
            </a:r>
            <a:r>
              <a:rPr sz="800" spc="25" dirty="0">
                <a:solidFill>
                  <a:srgbClr val="231F20"/>
                </a:solidFill>
                <a:latin typeface="Arial MT"/>
                <a:cs typeface="Arial MT"/>
              </a:rPr>
              <a:t>of</a:t>
            </a:r>
            <a:r>
              <a:rPr sz="800" spc="-25" dirty="0">
                <a:solidFill>
                  <a:srgbClr val="231F20"/>
                </a:solidFill>
                <a:latin typeface="Arial MT"/>
                <a:cs typeface="Arial MT"/>
              </a:rPr>
              <a:t> </a:t>
            </a:r>
            <a:r>
              <a:rPr sz="800" spc="-10" dirty="0">
                <a:solidFill>
                  <a:srgbClr val="231F20"/>
                </a:solidFill>
                <a:latin typeface="Arial MT"/>
                <a:cs typeface="Arial MT"/>
              </a:rPr>
              <a:t>rec</a:t>
            </a:r>
            <a:r>
              <a:rPr sz="800" spc="-20" dirty="0">
                <a:solidFill>
                  <a:srgbClr val="231F20"/>
                </a:solidFill>
                <a:latin typeface="Arial MT"/>
                <a:cs typeface="Arial MT"/>
              </a:rPr>
              <a:t>o</a:t>
            </a:r>
            <a:r>
              <a:rPr sz="800" dirty="0">
                <a:solidFill>
                  <a:srgbClr val="231F20"/>
                </a:solidFill>
                <a:latin typeface="Arial MT"/>
                <a:cs typeface="Arial MT"/>
              </a:rPr>
              <a:t>mmend</a:t>
            </a:r>
            <a:r>
              <a:rPr sz="800" spc="-5" dirty="0">
                <a:solidFill>
                  <a:srgbClr val="231F20"/>
                </a:solidFill>
                <a:latin typeface="Arial MT"/>
                <a:cs typeface="Arial MT"/>
              </a:rPr>
              <a:t>a</a:t>
            </a:r>
            <a:r>
              <a:rPr sz="800" spc="35" dirty="0">
                <a:solidFill>
                  <a:srgbClr val="231F20"/>
                </a:solidFill>
                <a:latin typeface="Arial MT"/>
                <a:cs typeface="Arial MT"/>
              </a:rPr>
              <a:t>tion</a:t>
            </a:r>
            <a:endParaRPr sz="800">
              <a:latin typeface="Arial MT"/>
              <a:cs typeface="Arial MT"/>
            </a:endParaRPr>
          </a:p>
        </p:txBody>
      </p:sp>
      <p:sp>
        <p:nvSpPr>
          <p:cNvPr id="47" name="object 47"/>
          <p:cNvSpPr txBox="1"/>
          <p:nvPr/>
        </p:nvSpPr>
        <p:spPr>
          <a:xfrm>
            <a:off x="926639" y="5809364"/>
            <a:ext cx="78739" cy="720710"/>
          </a:xfrm>
          <a:prstGeom prst="rect">
            <a:avLst/>
          </a:prstGeom>
        </p:spPr>
        <p:txBody>
          <a:bodyPr vert="horz" wrap="square" lIns="0" tIns="12700" rIns="0" bIns="0" rtlCol="0">
            <a:spAutoFit/>
          </a:bodyPr>
          <a:lstStyle/>
          <a:p>
            <a:pPr marR="5080" algn="just">
              <a:lnSpc>
                <a:spcPct val="114599"/>
              </a:lnSpc>
              <a:spcBef>
                <a:spcPts val="100"/>
              </a:spcBef>
            </a:pPr>
            <a:r>
              <a:rPr sz="800" spc="-45" dirty="0">
                <a:solidFill>
                  <a:srgbClr val="231F20"/>
                </a:solidFill>
                <a:latin typeface="Arial MT"/>
                <a:cs typeface="Arial MT"/>
              </a:rPr>
              <a:t>A  </a:t>
            </a:r>
            <a:r>
              <a:rPr sz="800" spc="-85" dirty="0">
                <a:solidFill>
                  <a:srgbClr val="231F20"/>
                </a:solidFill>
                <a:latin typeface="Arial MT"/>
                <a:cs typeface="Arial MT"/>
              </a:rPr>
              <a:t>B  </a:t>
            </a:r>
            <a:r>
              <a:rPr sz="800" spc="-80" dirty="0">
                <a:solidFill>
                  <a:srgbClr val="231F20"/>
                </a:solidFill>
                <a:latin typeface="Arial MT"/>
                <a:cs typeface="Arial MT"/>
              </a:rPr>
              <a:t>C  </a:t>
            </a:r>
            <a:r>
              <a:rPr sz="800" spc="-40" dirty="0">
                <a:solidFill>
                  <a:srgbClr val="231F20"/>
                </a:solidFill>
                <a:latin typeface="Arial MT"/>
                <a:cs typeface="Arial MT"/>
              </a:rPr>
              <a:t>D  </a:t>
            </a:r>
            <a:r>
              <a:rPr sz="800" spc="-170" dirty="0">
                <a:solidFill>
                  <a:srgbClr val="231F20"/>
                </a:solidFill>
                <a:latin typeface="Arial MT"/>
                <a:cs typeface="Arial MT"/>
              </a:rPr>
              <a:t>E</a:t>
            </a:r>
            <a:endParaRPr sz="800">
              <a:latin typeface="Arial MT"/>
              <a:cs typeface="Arial MT"/>
            </a:endParaRPr>
          </a:p>
        </p:txBody>
      </p:sp>
      <p:sp>
        <p:nvSpPr>
          <p:cNvPr id="48" name="object 48"/>
          <p:cNvSpPr txBox="1"/>
          <p:nvPr/>
        </p:nvSpPr>
        <p:spPr>
          <a:xfrm>
            <a:off x="1532878" y="5809363"/>
            <a:ext cx="5163185" cy="708912"/>
          </a:xfrm>
          <a:prstGeom prst="rect">
            <a:avLst/>
          </a:prstGeom>
        </p:spPr>
        <p:txBody>
          <a:bodyPr vert="horz" wrap="square" lIns="0" tIns="30480" rIns="0" bIns="0" rtlCol="0">
            <a:spAutoFit/>
          </a:bodyPr>
          <a:lstStyle/>
          <a:p>
            <a:pPr>
              <a:lnSpc>
                <a:spcPct val="100000"/>
              </a:lnSpc>
              <a:spcBef>
                <a:spcPts val="240"/>
              </a:spcBef>
            </a:pPr>
            <a:r>
              <a:rPr sz="800" spc="-45" dirty="0">
                <a:solidFill>
                  <a:srgbClr val="231F20"/>
                </a:solidFill>
                <a:latin typeface="Arial MT"/>
                <a:cs typeface="Arial MT"/>
              </a:rPr>
              <a:t>Strong</a:t>
            </a:r>
            <a:r>
              <a:rPr sz="800" spc="-15" dirty="0">
                <a:solidFill>
                  <a:srgbClr val="231F20"/>
                </a:solidFill>
                <a:latin typeface="Arial MT"/>
                <a:cs typeface="Arial MT"/>
              </a:rPr>
              <a:t> </a:t>
            </a:r>
            <a:r>
              <a:rPr sz="800" spc="-45" dirty="0">
                <a:solidFill>
                  <a:srgbClr val="231F20"/>
                </a:solidFill>
                <a:latin typeface="Arial MT"/>
                <a:cs typeface="Arial MT"/>
              </a:rPr>
              <a:t>evidence</a:t>
            </a:r>
            <a:r>
              <a:rPr sz="800" spc="-20" dirty="0">
                <a:solidFill>
                  <a:srgbClr val="231F20"/>
                </a:solidFill>
                <a:latin typeface="Arial MT"/>
                <a:cs typeface="Arial MT"/>
              </a:rPr>
              <a:t> </a:t>
            </a:r>
            <a:r>
              <a:rPr sz="800" spc="-25" dirty="0">
                <a:solidFill>
                  <a:srgbClr val="231F20"/>
                </a:solidFill>
                <a:latin typeface="Arial MT"/>
                <a:cs typeface="Arial MT"/>
              </a:rPr>
              <a:t>for</a:t>
            </a:r>
            <a:r>
              <a:rPr sz="800" spc="-15" dirty="0">
                <a:solidFill>
                  <a:srgbClr val="231F20"/>
                </a:solidFill>
                <a:latin typeface="Arial MT"/>
                <a:cs typeface="Arial MT"/>
              </a:rPr>
              <a:t> </a:t>
            </a:r>
            <a:r>
              <a:rPr sz="800" spc="-50" dirty="0">
                <a:solidFill>
                  <a:srgbClr val="231F20"/>
                </a:solidFill>
                <a:latin typeface="Arial MT"/>
                <a:cs typeface="Arial MT"/>
              </a:rPr>
              <a:t>efﬁcacy</a:t>
            </a:r>
            <a:r>
              <a:rPr sz="800" spc="-20" dirty="0">
                <a:solidFill>
                  <a:srgbClr val="231F20"/>
                </a:solidFill>
                <a:latin typeface="Arial MT"/>
                <a:cs typeface="Arial MT"/>
              </a:rPr>
              <a:t> </a:t>
            </a:r>
            <a:r>
              <a:rPr sz="800" spc="-5" dirty="0">
                <a:solidFill>
                  <a:srgbClr val="231F20"/>
                </a:solidFill>
                <a:latin typeface="Arial MT"/>
                <a:cs typeface="Arial MT"/>
              </a:rPr>
              <a:t>with</a:t>
            </a:r>
            <a:r>
              <a:rPr sz="800" spc="-20" dirty="0">
                <a:solidFill>
                  <a:srgbClr val="231F20"/>
                </a:solidFill>
                <a:latin typeface="Arial MT"/>
                <a:cs typeface="Arial MT"/>
              </a:rPr>
              <a:t> </a:t>
            </a:r>
            <a:r>
              <a:rPr sz="800" spc="-90" dirty="0">
                <a:solidFill>
                  <a:srgbClr val="231F20"/>
                </a:solidFill>
                <a:latin typeface="Arial MT"/>
                <a:cs typeface="Arial MT"/>
              </a:rPr>
              <a:t>a</a:t>
            </a:r>
            <a:r>
              <a:rPr sz="800" spc="-20" dirty="0">
                <a:solidFill>
                  <a:srgbClr val="231F20"/>
                </a:solidFill>
                <a:latin typeface="Arial MT"/>
                <a:cs typeface="Arial MT"/>
              </a:rPr>
              <a:t> </a:t>
            </a:r>
            <a:r>
              <a:rPr sz="800" spc="-45" dirty="0">
                <a:solidFill>
                  <a:srgbClr val="231F20"/>
                </a:solidFill>
                <a:latin typeface="Arial MT"/>
                <a:cs typeface="Arial MT"/>
              </a:rPr>
              <a:t>substantial</a:t>
            </a:r>
            <a:r>
              <a:rPr sz="800" spc="-20" dirty="0">
                <a:solidFill>
                  <a:srgbClr val="231F20"/>
                </a:solidFill>
                <a:latin typeface="Arial MT"/>
                <a:cs typeface="Arial MT"/>
              </a:rPr>
              <a:t> </a:t>
            </a:r>
            <a:r>
              <a:rPr sz="800" spc="-35" dirty="0">
                <a:solidFill>
                  <a:srgbClr val="231F20"/>
                </a:solidFill>
                <a:latin typeface="Arial MT"/>
                <a:cs typeface="Arial MT"/>
              </a:rPr>
              <a:t>clinical</a:t>
            </a:r>
            <a:r>
              <a:rPr sz="800" spc="-15" dirty="0">
                <a:solidFill>
                  <a:srgbClr val="231F20"/>
                </a:solidFill>
                <a:latin typeface="Arial MT"/>
                <a:cs typeface="Arial MT"/>
              </a:rPr>
              <a:t> </a:t>
            </a:r>
            <a:r>
              <a:rPr sz="800" spc="-40" dirty="0">
                <a:solidFill>
                  <a:srgbClr val="231F20"/>
                </a:solidFill>
                <a:latin typeface="Arial MT"/>
                <a:cs typeface="Arial MT"/>
              </a:rPr>
              <a:t>beneﬁt,</a:t>
            </a:r>
            <a:r>
              <a:rPr sz="800" spc="-25" dirty="0">
                <a:solidFill>
                  <a:srgbClr val="231F20"/>
                </a:solidFill>
                <a:latin typeface="Arial MT"/>
                <a:cs typeface="Arial MT"/>
              </a:rPr>
              <a:t> </a:t>
            </a:r>
            <a:r>
              <a:rPr sz="800" spc="-30" dirty="0">
                <a:solidFill>
                  <a:srgbClr val="231F20"/>
                </a:solidFill>
                <a:latin typeface="Arial MT"/>
                <a:cs typeface="Arial MT"/>
              </a:rPr>
              <a:t>strongly</a:t>
            </a:r>
            <a:r>
              <a:rPr sz="800" spc="-20" dirty="0">
                <a:solidFill>
                  <a:srgbClr val="231F20"/>
                </a:solidFill>
                <a:latin typeface="Arial MT"/>
                <a:cs typeface="Arial MT"/>
              </a:rPr>
              <a:t> </a:t>
            </a:r>
            <a:r>
              <a:rPr sz="800" spc="-35" dirty="0">
                <a:solidFill>
                  <a:srgbClr val="231F20"/>
                </a:solidFill>
                <a:latin typeface="Arial MT"/>
                <a:cs typeface="Arial MT"/>
              </a:rPr>
              <a:t>recommended</a:t>
            </a:r>
            <a:endParaRPr sz="800">
              <a:latin typeface="Arial MT"/>
              <a:cs typeface="Arial MT"/>
            </a:endParaRPr>
          </a:p>
          <a:p>
            <a:pPr>
              <a:lnSpc>
                <a:spcPct val="100000"/>
              </a:lnSpc>
              <a:spcBef>
                <a:spcPts val="140"/>
              </a:spcBef>
            </a:pPr>
            <a:r>
              <a:rPr sz="800" spc="-45" dirty="0">
                <a:solidFill>
                  <a:srgbClr val="231F20"/>
                </a:solidFill>
                <a:latin typeface="Arial MT"/>
                <a:cs typeface="Arial MT"/>
              </a:rPr>
              <a:t>Strong</a:t>
            </a:r>
            <a:r>
              <a:rPr sz="800" spc="-10" dirty="0">
                <a:solidFill>
                  <a:srgbClr val="231F20"/>
                </a:solidFill>
                <a:latin typeface="Arial MT"/>
                <a:cs typeface="Arial MT"/>
              </a:rPr>
              <a:t> </a:t>
            </a:r>
            <a:r>
              <a:rPr sz="800" spc="-30" dirty="0">
                <a:solidFill>
                  <a:srgbClr val="231F20"/>
                </a:solidFill>
                <a:latin typeface="Arial MT"/>
                <a:cs typeface="Arial MT"/>
              </a:rPr>
              <a:t>or</a:t>
            </a:r>
            <a:r>
              <a:rPr sz="800" spc="-15" dirty="0">
                <a:solidFill>
                  <a:srgbClr val="231F20"/>
                </a:solidFill>
                <a:latin typeface="Arial MT"/>
                <a:cs typeface="Arial MT"/>
              </a:rPr>
              <a:t> </a:t>
            </a:r>
            <a:r>
              <a:rPr sz="800" spc="-35" dirty="0">
                <a:solidFill>
                  <a:srgbClr val="231F20"/>
                </a:solidFill>
                <a:latin typeface="Arial MT"/>
                <a:cs typeface="Arial MT"/>
              </a:rPr>
              <a:t>moderate</a:t>
            </a:r>
            <a:r>
              <a:rPr sz="800" spc="-20" dirty="0">
                <a:solidFill>
                  <a:srgbClr val="231F20"/>
                </a:solidFill>
                <a:latin typeface="Arial MT"/>
                <a:cs typeface="Arial MT"/>
              </a:rPr>
              <a:t> </a:t>
            </a:r>
            <a:r>
              <a:rPr sz="800" spc="-45" dirty="0">
                <a:solidFill>
                  <a:srgbClr val="231F20"/>
                </a:solidFill>
                <a:latin typeface="Arial MT"/>
                <a:cs typeface="Arial MT"/>
              </a:rPr>
              <a:t>evidence</a:t>
            </a:r>
            <a:r>
              <a:rPr sz="800" spc="-15" dirty="0">
                <a:solidFill>
                  <a:srgbClr val="231F20"/>
                </a:solidFill>
                <a:latin typeface="Arial MT"/>
                <a:cs typeface="Arial MT"/>
              </a:rPr>
              <a:t> </a:t>
            </a:r>
            <a:r>
              <a:rPr sz="800" spc="-25" dirty="0">
                <a:solidFill>
                  <a:srgbClr val="231F20"/>
                </a:solidFill>
                <a:latin typeface="Arial MT"/>
                <a:cs typeface="Arial MT"/>
              </a:rPr>
              <a:t>for</a:t>
            </a:r>
            <a:r>
              <a:rPr sz="800" spc="-20" dirty="0">
                <a:solidFill>
                  <a:srgbClr val="231F20"/>
                </a:solidFill>
                <a:latin typeface="Arial MT"/>
                <a:cs typeface="Arial MT"/>
              </a:rPr>
              <a:t> </a:t>
            </a:r>
            <a:r>
              <a:rPr sz="800" spc="-50" dirty="0">
                <a:solidFill>
                  <a:srgbClr val="231F20"/>
                </a:solidFill>
                <a:latin typeface="Arial MT"/>
                <a:cs typeface="Arial MT"/>
              </a:rPr>
              <a:t>efﬁcacy</a:t>
            </a:r>
            <a:r>
              <a:rPr sz="800" spc="-15" dirty="0">
                <a:solidFill>
                  <a:srgbClr val="231F20"/>
                </a:solidFill>
                <a:latin typeface="Arial MT"/>
                <a:cs typeface="Arial MT"/>
              </a:rPr>
              <a:t> </a:t>
            </a:r>
            <a:r>
              <a:rPr sz="800" spc="-10" dirty="0">
                <a:solidFill>
                  <a:srgbClr val="231F20"/>
                </a:solidFill>
                <a:latin typeface="Arial MT"/>
                <a:cs typeface="Arial MT"/>
              </a:rPr>
              <a:t>but</a:t>
            </a:r>
            <a:r>
              <a:rPr sz="800" spc="-20" dirty="0">
                <a:solidFill>
                  <a:srgbClr val="231F20"/>
                </a:solidFill>
                <a:latin typeface="Arial MT"/>
                <a:cs typeface="Arial MT"/>
              </a:rPr>
              <a:t> </a:t>
            </a:r>
            <a:r>
              <a:rPr sz="800" spc="-5" dirty="0">
                <a:solidFill>
                  <a:srgbClr val="231F20"/>
                </a:solidFill>
                <a:latin typeface="Arial MT"/>
                <a:cs typeface="Arial MT"/>
              </a:rPr>
              <a:t>with</a:t>
            </a:r>
            <a:r>
              <a:rPr sz="800" spc="-20" dirty="0">
                <a:solidFill>
                  <a:srgbClr val="231F20"/>
                </a:solidFill>
                <a:latin typeface="Arial MT"/>
                <a:cs typeface="Arial MT"/>
              </a:rPr>
              <a:t> </a:t>
            </a:r>
            <a:r>
              <a:rPr sz="800" spc="-90" dirty="0">
                <a:solidFill>
                  <a:srgbClr val="231F20"/>
                </a:solidFill>
                <a:latin typeface="Arial MT"/>
                <a:cs typeface="Arial MT"/>
              </a:rPr>
              <a:t>a</a:t>
            </a:r>
            <a:r>
              <a:rPr sz="800" spc="-15" dirty="0">
                <a:solidFill>
                  <a:srgbClr val="231F20"/>
                </a:solidFill>
                <a:latin typeface="Arial MT"/>
                <a:cs typeface="Arial MT"/>
              </a:rPr>
              <a:t> </a:t>
            </a:r>
            <a:r>
              <a:rPr sz="800" spc="-20" dirty="0">
                <a:solidFill>
                  <a:srgbClr val="231F20"/>
                </a:solidFill>
                <a:latin typeface="Arial MT"/>
                <a:cs typeface="Arial MT"/>
              </a:rPr>
              <a:t>limited</a:t>
            </a:r>
            <a:r>
              <a:rPr sz="800" spc="-15" dirty="0">
                <a:solidFill>
                  <a:srgbClr val="231F20"/>
                </a:solidFill>
                <a:latin typeface="Arial MT"/>
                <a:cs typeface="Arial MT"/>
              </a:rPr>
              <a:t> </a:t>
            </a:r>
            <a:r>
              <a:rPr sz="800" spc="-35" dirty="0">
                <a:solidFill>
                  <a:srgbClr val="231F20"/>
                </a:solidFill>
                <a:latin typeface="Arial MT"/>
                <a:cs typeface="Arial MT"/>
              </a:rPr>
              <a:t>clinical</a:t>
            </a:r>
            <a:r>
              <a:rPr sz="800" spc="-15" dirty="0">
                <a:solidFill>
                  <a:srgbClr val="231F20"/>
                </a:solidFill>
                <a:latin typeface="Arial MT"/>
                <a:cs typeface="Arial MT"/>
              </a:rPr>
              <a:t> </a:t>
            </a:r>
            <a:r>
              <a:rPr sz="800" spc="-40" dirty="0">
                <a:solidFill>
                  <a:srgbClr val="231F20"/>
                </a:solidFill>
                <a:latin typeface="Arial MT"/>
                <a:cs typeface="Arial MT"/>
              </a:rPr>
              <a:t>beneﬁt,</a:t>
            </a:r>
            <a:r>
              <a:rPr sz="800" spc="-20" dirty="0">
                <a:solidFill>
                  <a:srgbClr val="231F20"/>
                </a:solidFill>
                <a:latin typeface="Arial MT"/>
                <a:cs typeface="Arial MT"/>
              </a:rPr>
              <a:t> </a:t>
            </a:r>
            <a:r>
              <a:rPr sz="800" spc="-40" dirty="0">
                <a:solidFill>
                  <a:srgbClr val="231F20"/>
                </a:solidFill>
                <a:latin typeface="Arial MT"/>
                <a:cs typeface="Arial MT"/>
              </a:rPr>
              <a:t>generally</a:t>
            </a:r>
            <a:r>
              <a:rPr sz="800" spc="-10" dirty="0">
                <a:solidFill>
                  <a:srgbClr val="231F20"/>
                </a:solidFill>
                <a:latin typeface="Arial MT"/>
                <a:cs typeface="Arial MT"/>
              </a:rPr>
              <a:t> </a:t>
            </a:r>
            <a:r>
              <a:rPr sz="800" spc="-40" dirty="0">
                <a:solidFill>
                  <a:srgbClr val="231F20"/>
                </a:solidFill>
                <a:latin typeface="Arial MT"/>
                <a:cs typeface="Arial MT"/>
              </a:rPr>
              <a:t>recommended</a:t>
            </a:r>
            <a:endParaRPr sz="800">
              <a:latin typeface="Arial MT"/>
              <a:cs typeface="Arial MT"/>
            </a:endParaRPr>
          </a:p>
          <a:p>
            <a:pPr marR="5080">
              <a:lnSpc>
                <a:spcPct val="114599"/>
              </a:lnSpc>
            </a:pPr>
            <a:r>
              <a:rPr sz="800" spc="-35" dirty="0">
                <a:solidFill>
                  <a:srgbClr val="231F20"/>
                </a:solidFill>
                <a:latin typeface="Arial MT"/>
                <a:cs typeface="Arial MT"/>
              </a:rPr>
              <a:t>Insufﬁcient</a:t>
            </a:r>
            <a:r>
              <a:rPr sz="800" spc="-20" dirty="0">
                <a:solidFill>
                  <a:srgbClr val="231F20"/>
                </a:solidFill>
                <a:latin typeface="Arial MT"/>
                <a:cs typeface="Arial MT"/>
              </a:rPr>
              <a:t> </a:t>
            </a:r>
            <a:r>
              <a:rPr sz="800" spc="-45" dirty="0">
                <a:solidFill>
                  <a:srgbClr val="231F20"/>
                </a:solidFill>
                <a:latin typeface="Arial MT"/>
                <a:cs typeface="Arial MT"/>
              </a:rPr>
              <a:t>evidence</a:t>
            </a:r>
            <a:r>
              <a:rPr sz="800" spc="-15" dirty="0">
                <a:solidFill>
                  <a:srgbClr val="231F20"/>
                </a:solidFill>
                <a:latin typeface="Arial MT"/>
                <a:cs typeface="Arial MT"/>
              </a:rPr>
              <a:t> </a:t>
            </a:r>
            <a:r>
              <a:rPr sz="800" spc="-25" dirty="0">
                <a:solidFill>
                  <a:srgbClr val="231F20"/>
                </a:solidFill>
                <a:latin typeface="Arial MT"/>
                <a:cs typeface="Arial MT"/>
              </a:rPr>
              <a:t>for</a:t>
            </a:r>
            <a:r>
              <a:rPr sz="800" spc="-20" dirty="0">
                <a:solidFill>
                  <a:srgbClr val="231F20"/>
                </a:solidFill>
                <a:latin typeface="Arial MT"/>
                <a:cs typeface="Arial MT"/>
              </a:rPr>
              <a:t> </a:t>
            </a:r>
            <a:r>
              <a:rPr sz="800" spc="-50" dirty="0">
                <a:solidFill>
                  <a:srgbClr val="231F20"/>
                </a:solidFill>
                <a:latin typeface="Arial MT"/>
                <a:cs typeface="Arial MT"/>
              </a:rPr>
              <a:t>efﬁcacy</a:t>
            </a:r>
            <a:r>
              <a:rPr sz="800" spc="-20" dirty="0">
                <a:solidFill>
                  <a:srgbClr val="231F20"/>
                </a:solidFill>
                <a:latin typeface="Arial MT"/>
                <a:cs typeface="Arial MT"/>
              </a:rPr>
              <a:t> </a:t>
            </a:r>
            <a:r>
              <a:rPr sz="800" spc="-30" dirty="0">
                <a:solidFill>
                  <a:srgbClr val="231F20"/>
                </a:solidFill>
                <a:latin typeface="Arial MT"/>
                <a:cs typeface="Arial MT"/>
              </a:rPr>
              <a:t>or</a:t>
            </a:r>
            <a:r>
              <a:rPr sz="800" spc="-15" dirty="0">
                <a:solidFill>
                  <a:srgbClr val="231F20"/>
                </a:solidFill>
                <a:latin typeface="Arial MT"/>
                <a:cs typeface="Arial MT"/>
              </a:rPr>
              <a:t> </a:t>
            </a:r>
            <a:r>
              <a:rPr sz="800" spc="-30" dirty="0">
                <a:solidFill>
                  <a:srgbClr val="231F20"/>
                </a:solidFill>
                <a:latin typeface="Arial MT"/>
                <a:cs typeface="Arial MT"/>
              </a:rPr>
              <a:t>beneﬁt</a:t>
            </a:r>
            <a:r>
              <a:rPr sz="800" spc="-20" dirty="0">
                <a:solidFill>
                  <a:srgbClr val="231F20"/>
                </a:solidFill>
                <a:latin typeface="Arial MT"/>
                <a:cs typeface="Arial MT"/>
              </a:rPr>
              <a:t> </a:t>
            </a:r>
            <a:r>
              <a:rPr sz="800" spc="-55" dirty="0">
                <a:solidFill>
                  <a:srgbClr val="231F20"/>
                </a:solidFill>
                <a:latin typeface="Arial MT"/>
                <a:cs typeface="Arial MT"/>
              </a:rPr>
              <a:t>does</a:t>
            </a:r>
            <a:r>
              <a:rPr sz="800" spc="-20" dirty="0">
                <a:solidFill>
                  <a:srgbClr val="231F20"/>
                </a:solidFill>
                <a:latin typeface="Arial MT"/>
                <a:cs typeface="Arial MT"/>
              </a:rPr>
              <a:t> </a:t>
            </a:r>
            <a:r>
              <a:rPr sz="800" spc="-10" dirty="0">
                <a:solidFill>
                  <a:srgbClr val="231F20"/>
                </a:solidFill>
                <a:latin typeface="Arial MT"/>
                <a:cs typeface="Arial MT"/>
              </a:rPr>
              <a:t>not</a:t>
            </a:r>
            <a:r>
              <a:rPr sz="800" spc="-20" dirty="0">
                <a:solidFill>
                  <a:srgbClr val="231F20"/>
                </a:solidFill>
                <a:latin typeface="Arial MT"/>
                <a:cs typeface="Arial MT"/>
              </a:rPr>
              <a:t> outweigh </a:t>
            </a:r>
            <a:r>
              <a:rPr sz="800" spc="-25" dirty="0">
                <a:solidFill>
                  <a:srgbClr val="231F20"/>
                </a:solidFill>
                <a:latin typeface="Arial MT"/>
                <a:cs typeface="Arial MT"/>
              </a:rPr>
              <a:t>the</a:t>
            </a:r>
            <a:r>
              <a:rPr sz="800" spc="-15" dirty="0">
                <a:solidFill>
                  <a:srgbClr val="231F20"/>
                </a:solidFill>
                <a:latin typeface="Arial MT"/>
                <a:cs typeface="Arial MT"/>
              </a:rPr>
              <a:t> </a:t>
            </a:r>
            <a:r>
              <a:rPr sz="800" spc="-60" dirty="0">
                <a:solidFill>
                  <a:srgbClr val="231F20"/>
                </a:solidFill>
                <a:latin typeface="Arial MT"/>
                <a:cs typeface="Arial MT"/>
              </a:rPr>
              <a:t>risk</a:t>
            </a:r>
            <a:r>
              <a:rPr sz="800" spc="-15" dirty="0">
                <a:solidFill>
                  <a:srgbClr val="231F20"/>
                </a:solidFill>
                <a:latin typeface="Arial MT"/>
                <a:cs typeface="Arial MT"/>
              </a:rPr>
              <a:t> </a:t>
            </a:r>
            <a:r>
              <a:rPr sz="800" spc="-30" dirty="0">
                <a:solidFill>
                  <a:srgbClr val="231F20"/>
                </a:solidFill>
                <a:latin typeface="Arial MT"/>
                <a:cs typeface="Arial MT"/>
              </a:rPr>
              <a:t>or</a:t>
            </a:r>
            <a:r>
              <a:rPr sz="800" spc="-20" dirty="0">
                <a:solidFill>
                  <a:srgbClr val="231F20"/>
                </a:solidFill>
                <a:latin typeface="Arial MT"/>
                <a:cs typeface="Arial MT"/>
              </a:rPr>
              <a:t> </a:t>
            </a:r>
            <a:r>
              <a:rPr sz="800" spc="-25" dirty="0">
                <a:solidFill>
                  <a:srgbClr val="231F20"/>
                </a:solidFill>
                <a:latin typeface="Arial MT"/>
                <a:cs typeface="Arial MT"/>
              </a:rPr>
              <a:t>the</a:t>
            </a:r>
            <a:r>
              <a:rPr sz="800" spc="-15" dirty="0">
                <a:solidFill>
                  <a:srgbClr val="231F20"/>
                </a:solidFill>
                <a:latin typeface="Arial MT"/>
                <a:cs typeface="Arial MT"/>
              </a:rPr>
              <a:t> </a:t>
            </a:r>
            <a:r>
              <a:rPr sz="800" spc="-50" dirty="0">
                <a:solidFill>
                  <a:srgbClr val="231F20"/>
                </a:solidFill>
                <a:latin typeface="Arial MT"/>
                <a:cs typeface="Arial MT"/>
              </a:rPr>
              <a:t>disadvantages</a:t>
            </a:r>
            <a:r>
              <a:rPr sz="800" spc="-15" dirty="0">
                <a:solidFill>
                  <a:srgbClr val="231F20"/>
                </a:solidFill>
                <a:latin typeface="Arial MT"/>
                <a:cs typeface="Arial MT"/>
              </a:rPr>
              <a:t> </a:t>
            </a:r>
            <a:r>
              <a:rPr sz="800" spc="-60" dirty="0">
                <a:solidFill>
                  <a:srgbClr val="231F20"/>
                </a:solidFill>
                <a:latin typeface="Arial MT"/>
                <a:cs typeface="Arial MT"/>
              </a:rPr>
              <a:t>(adverse</a:t>
            </a:r>
            <a:r>
              <a:rPr sz="800" spc="-15" dirty="0">
                <a:solidFill>
                  <a:srgbClr val="231F20"/>
                </a:solidFill>
                <a:latin typeface="Arial MT"/>
                <a:cs typeface="Arial MT"/>
              </a:rPr>
              <a:t> </a:t>
            </a:r>
            <a:r>
              <a:rPr sz="800" spc="-55" dirty="0">
                <a:solidFill>
                  <a:srgbClr val="231F20"/>
                </a:solidFill>
                <a:latin typeface="Arial MT"/>
                <a:cs typeface="Arial MT"/>
              </a:rPr>
              <a:t>events,</a:t>
            </a:r>
            <a:r>
              <a:rPr sz="800" spc="-15" dirty="0">
                <a:solidFill>
                  <a:srgbClr val="231F20"/>
                </a:solidFill>
                <a:latin typeface="Arial MT"/>
                <a:cs typeface="Arial MT"/>
              </a:rPr>
              <a:t> </a:t>
            </a:r>
            <a:r>
              <a:rPr sz="800" spc="-65" dirty="0">
                <a:solidFill>
                  <a:srgbClr val="231F20"/>
                </a:solidFill>
                <a:latin typeface="Arial MT"/>
                <a:cs typeface="Arial MT"/>
              </a:rPr>
              <a:t>costs,</a:t>
            </a:r>
            <a:r>
              <a:rPr sz="800" spc="-20" dirty="0">
                <a:solidFill>
                  <a:srgbClr val="231F20"/>
                </a:solidFill>
                <a:latin typeface="Arial MT"/>
                <a:cs typeface="Arial MT"/>
              </a:rPr>
              <a:t> </a:t>
            </a:r>
            <a:r>
              <a:rPr sz="800" spc="-50" dirty="0">
                <a:solidFill>
                  <a:srgbClr val="231F20"/>
                </a:solidFill>
                <a:latin typeface="Arial MT"/>
                <a:cs typeface="Arial MT"/>
              </a:rPr>
              <a:t>etc),</a:t>
            </a:r>
            <a:r>
              <a:rPr sz="800" spc="-15" dirty="0">
                <a:solidFill>
                  <a:srgbClr val="231F20"/>
                </a:solidFill>
                <a:latin typeface="Arial MT"/>
                <a:cs typeface="Arial MT"/>
              </a:rPr>
              <a:t> </a:t>
            </a:r>
            <a:r>
              <a:rPr sz="800" spc="-25" dirty="0">
                <a:solidFill>
                  <a:srgbClr val="231F20"/>
                </a:solidFill>
                <a:latin typeface="Arial MT"/>
                <a:cs typeface="Arial MT"/>
              </a:rPr>
              <a:t>optional </a:t>
            </a:r>
            <a:r>
              <a:rPr sz="800" spc="-204" dirty="0">
                <a:solidFill>
                  <a:srgbClr val="231F20"/>
                </a:solidFill>
                <a:latin typeface="Arial MT"/>
                <a:cs typeface="Arial MT"/>
              </a:rPr>
              <a:t> </a:t>
            </a:r>
            <a:r>
              <a:rPr sz="800" spc="-30" dirty="0">
                <a:solidFill>
                  <a:srgbClr val="231F20"/>
                </a:solidFill>
                <a:latin typeface="Arial MT"/>
                <a:cs typeface="Arial MT"/>
              </a:rPr>
              <a:t>Mo</a:t>
            </a:r>
            <a:r>
              <a:rPr sz="800" spc="-35" dirty="0">
                <a:solidFill>
                  <a:srgbClr val="231F20"/>
                </a:solidFill>
                <a:latin typeface="Arial MT"/>
                <a:cs typeface="Arial MT"/>
              </a:rPr>
              <a:t>d</a:t>
            </a:r>
            <a:r>
              <a:rPr sz="800" spc="-45" dirty="0">
                <a:solidFill>
                  <a:srgbClr val="231F20"/>
                </a:solidFill>
                <a:latin typeface="Arial MT"/>
                <a:cs typeface="Arial MT"/>
              </a:rPr>
              <a:t>erate</a:t>
            </a:r>
            <a:r>
              <a:rPr sz="800" spc="-25" dirty="0">
                <a:solidFill>
                  <a:srgbClr val="231F20"/>
                </a:solidFill>
                <a:latin typeface="Arial MT"/>
                <a:cs typeface="Arial MT"/>
              </a:rPr>
              <a:t> </a:t>
            </a:r>
            <a:r>
              <a:rPr sz="800" spc="-50" dirty="0">
                <a:solidFill>
                  <a:srgbClr val="231F20"/>
                </a:solidFill>
                <a:latin typeface="Arial MT"/>
                <a:cs typeface="Arial MT"/>
              </a:rPr>
              <a:t>ev</a:t>
            </a:r>
            <a:r>
              <a:rPr sz="800" spc="-35" dirty="0">
                <a:solidFill>
                  <a:srgbClr val="231F20"/>
                </a:solidFill>
                <a:latin typeface="Arial MT"/>
                <a:cs typeface="Arial MT"/>
              </a:rPr>
              <a:t>i</a:t>
            </a:r>
            <a:r>
              <a:rPr sz="800" spc="-45" dirty="0">
                <a:solidFill>
                  <a:srgbClr val="231F20"/>
                </a:solidFill>
                <a:latin typeface="Arial MT"/>
                <a:cs typeface="Arial MT"/>
              </a:rPr>
              <a:t>dence</a:t>
            </a:r>
            <a:r>
              <a:rPr sz="800" spc="-25" dirty="0">
                <a:solidFill>
                  <a:srgbClr val="231F20"/>
                </a:solidFill>
                <a:latin typeface="Arial MT"/>
                <a:cs typeface="Arial MT"/>
              </a:rPr>
              <a:t> </a:t>
            </a:r>
            <a:r>
              <a:rPr sz="800" spc="-60" dirty="0">
                <a:solidFill>
                  <a:srgbClr val="231F20"/>
                </a:solidFill>
                <a:latin typeface="Arial MT"/>
                <a:cs typeface="Arial MT"/>
              </a:rPr>
              <a:t>aga</a:t>
            </a:r>
            <a:r>
              <a:rPr sz="800" spc="-30" dirty="0">
                <a:solidFill>
                  <a:srgbClr val="231F20"/>
                </a:solidFill>
                <a:latin typeface="Arial MT"/>
                <a:cs typeface="Arial MT"/>
              </a:rPr>
              <a:t>i</a:t>
            </a:r>
            <a:r>
              <a:rPr sz="800" spc="-40" dirty="0">
                <a:solidFill>
                  <a:srgbClr val="231F20"/>
                </a:solidFill>
                <a:latin typeface="Arial MT"/>
                <a:cs typeface="Arial MT"/>
              </a:rPr>
              <a:t>nst</a:t>
            </a:r>
            <a:r>
              <a:rPr sz="800" spc="-25" dirty="0">
                <a:solidFill>
                  <a:srgbClr val="231F20"/>
                </a:solidFill>
                <a:latin typeface="Arial MT"/>
                <a:cs typeface="Arial MT"/>
              </a:rPr>
              <a:t> </a:t>
            </a:r>
            <a:r>
              <a:rPr sz="800" spc="-50" dirty="0">
                <a:solidFill>
                  <a:srgbClr val="231F20"/>
                </a:solidFill>
                <a:latin typeface="Arial MT"/>
                <a:cs typeface="Arial MT"/>
              </a:rPr>
              <a:t>efﬁcacy</a:t>
            </a:r>
            <a:r>
              <a:rPr sz="800" spc="-25" dirty="0">
                <a:solidFill>
                  <a:srgbClr val="231F20"/>
                </a:solidFill>
                <a:latin typeface="Arial MT"/>
                <a:cs typeface="Arial MT"/>
              </a:rPr>
              <a:t> </a:t>
            </a:r>
            <a:r>
              <a:rPr sz="800" spc="-30" dirty="0">
                <a:solidFill>
                  <a:srgbClr val="231F20"/>
                </a:solidFill>
                <a:latin typeface="Arial MT"/>
                <a:cs typeface="Arial MT"/>
              </a:rPr>
              <a:t>or</a:t>
            </a:r>
            <a:r>
              <a:rPr sz="800" spc="-25" dirty="0">
                <a:solidFill>
                  <a:srgbClr val="231F20"/>
                </a:solidFill>
                <a:latin typeface="Arial MT"/>
                <a:cs typeface="Arial MT"/>
              </a:rPr>
              <a:t> for</a:t>
            </a:r>
            <a:r>
              <a:rPr sz="800" spc="-30" dirty="0">
                <a:solidFill>
                  <a:srgbClr val="231F20"/>
                </a:solidFill>
                <a:latin typeface="Arial MT"/>
                <a:cs typeface="Arial MT"/>
              </a:rPr>
              <a:t> </a:t>
            </a:r>
            <a:r>
              <a:rPr sz="800" spc="-60" dirty="0">
                <a:solidFill>
                  <a:srgbClr val="231F20"/>
                </a:solidFill>
                <a:latin typeface="Arial MT"/>
                <a:cs typeface="Arial MT"/>
              </a:rPr>
              <a:t>adver</a:t>
            </a:r>
            <a:r>
              <a:rPr sz="800" spc="-65" dirty="0">
                <a:solidFill>
                  <a:srgbClr val="231F20"/>
                </a:solidFill>
                <a:latin typeface="Arial MT"/>
                <a:cs typeface="Arial MT"/>
              </a:rPr>
              <a:t>se</a:t>
            </a:r>
            <a:r>
              <a:rPr sz="800" spc="-25" dirty="0">
                <a:solidFill>
                  <a:srgbClr val="231F20"/>
                </a:solidFill>
                <a:latin typeface="Arial MT"/>
                <a:cs typeface="Arial MT"/>
              </a:rPr>
              <a:t> </a:t>
            </a:r>
            <a:r>
              <a:rPr sz="800" spc="-15" dirty="0">
                <a:solidFill>
                  <a:srgbClr val="231F20"/>
                </a:solidFill>
                <a:latin typeface="Arial MT"/>
                <a:cs typeface="Arial MT"/>
              </a:rPr>
              <a:t>ou</a:t>
            </a:r>
            <a:r>
              <a:rPr sz="800" spc="-20" dirty="0">
                <a:solidFill>
                  <a:srgbClr val="231F20"/>
                </a:solidFill>
                <a:latin typeface="Arial MT"/>
                <a:cs typeface="Arial MT"/>
              </a:rPr>
              <a:t>t</a:t>
            </a:r>
            <a:r>
              <a:rPr sz="800" spc="-50" dirty="0">
                <a:solidFill>
                  <a:srgbClr val="231F20"/>
                </a:solidFill>
                <a:latin typeface="Arial MT"/>
                <a:cs typeface="Arial MT"/>
              </a:rPr>
              <a:t>come,</a:t>
            </a:r>
            <a:r>
              <a:rPr sz="800" spc="-25" dirty="0">
                <a:solidFill>
                  <a:srgbClr val="231F20"/>
                </a:solidFill>
                <a:latin typeface="Arial MT"/>
                <a:cs typeface="Arial MT"/>
              </a:rPr>
              <a:t> </a:t>
            </a:r>
            <a:r>
              <a:rPr sz="800" spc="-35" dirty="0">
                <a:solidFill>
                  <a:srgbClr val="231F20"/>
                </a:solidFill>
                <a:latin typeface="Arial MT"/>
                <a:cs typeface="Arial MT"/>
              </a:rPr>
              <a:t>ge</a:t>
            </a:r>
            <a:r>
              <a:rPr sz="800" spc="-40" dirty="0">
                <a:solidFill>
                  <a:srgbClr val="231F20"/>
                </a:solidFill>
                <a:latin typeface="Arial MT"/>
                <a:cs typeface="Arial MT"/>
              </a:rPr>
              <a:t>n</a:t>
            </a:r>
            <a:r>
              <a:rPr sz="800" spc="-45" dirty="0">
                <a:solidFill>
                  <a:srgbClr val="231F20"/>
                </a:solidFill>
                <a:latin typeface="Arial MT"/>
                <a:cs typeface="Arial MT"/>
              </a:rPr>
              <a:t>erally</a:t>
            </a:r>
            <a:r>
              <a:rPr sz="800" spc="-25" dirty="0">
                <a:solidFill>
                  <a:srgbClr val="231F20"/>
                </a:solidFill>
                <a:latin typeface="Arial MT"/>
                <a:cs typeface="Arial MT"/>
              </a:rPr>
              <a:t> </a:t>
            </a:r>
            <a:r>
              <a:rPr sz="800" spc="-10" dirty="0">
                <a:solidFill>
                  <a:srgbClr val="231F20"/>
                </a:solidFill>
                <a:latin typeface="Arial MT"/>
                <a:cs typeface="Arial MT"/>
              </a:rPr>
              <a:t>not</a:t>
            </a:r>
            <a:r>
              <a:rPr sz="800" spc="-30" dirty="0">
                <a:solidFill>
                  <a:srgbClr val="231F20"/>
                </a:solidFill>
                <a:latin typeface="Arial MT"/>
                <a:cs typeface="Arial MT"/>
              </a:rPr>
              <a:t> </a:t>
            </a:r>
            <a:r>
              <a:rPr sz="800" spc="-35" dirty="0">
                <a:solidFill>
                  <a:srgbClr val="231F20"/>
                </a:solidFill>
                <a:latin typeface="Arial MT"/>
                <a:cs typeface="Arial MT"/>
              </a:rPr>
              <a:t>reco</a:t>
            </a:r>
            <a:r>
              <a:rPr sz="800" spc="-60" dirty="0">
                <a:solidFill>
                  <a:srgbClr val="231F20"/>
                </a:solidFill>
                <a:latin typeface="Arial MT"/>
                <a:cs typeface="Arial MT"/>
              </a:rPr>
              <a:t>m</a:t>
            </a:r>
            <a:r>
              <a:rPr sz="800" spc="-40" dirty="0">
                <a:solidFill>
                  <a:srgbClr val="231F20"/>
                </a:solidFill>
                <a:latin typeface="Arial MT"/>
                <a:cs typeface="Arial MT"/>
              </a:rPr>
              <a:t>mend</a:t>
            </a:r>
            <a:r>
              <a:rPr sz="800" spc="-45" dirty="0">
                <a:solidFill>
                  <a:srgbClr val="231F20"/>
                </a:solidFill>
                <a:latin typeface="Arial MT"/>
                <a:cs typeface="Arial MT"/>
              </a:rPr>
              <a:t>e</a:t>
            </a:r>
            <a:r>
              <a:rPr sz="800" spc="-15" dirty="0">
                <a:solidFill>
                  <a:srgbClr val="231F20"/>
                </a:solidFill>
                <a:latin typeface="Arial MT"/>
                <a:cs typeface="Arial MT"/>
              </a:rPr>
              <a:t>d</a:t>
            </a:r>
            <a:endParaRPr sz="800">
              <a:latin typeface="Arial MT"/>
              <a:cs typeface="Arial MT"/>
            </a:endParaRPr>
          </a:p>
          <a:p>
            <a:pPr>
              <a:lnSpc>
                <a:spcPct val="100000"/>
              </a:lnSpc>
              <a:spcBef>
                <a:spcPts val="140"/>
              </a:spcBef>
            </a:pPr>
            <a:r>
              <a:rPr sz="800" spc="-45" dirty="0">
                <a:solidFill>
                  <a:srgbClr val="231F20"/>
                </a:solidFill>
                <a:latin typeface="Arial MT"/>
                <a:cs typeface="Arial MT"/>
              </a:rPr>
              <a:t>Strong</a:t>
            </a:r>
            <a:r>
              <a:rPr sz="800" spc="-20" dirty="0">
                <a:solidFill>
                  <a:srgbClr val="231F20"/>
                </a:solidFill>
                <a:latin typeface="Arial MT"/>
                <a:cs typeface="Arial MT"/>
              </a:rPr>
              <a:t> </a:t>
            </a:r>
            <a:r>
              <a:rPr sz="800" spc="-45" dirty="0">
                <a:solidFill>
                  <a:srgbClr val="231F20"/>
                </a:solidFill>
                <a:latin typeface="Arial MT"/>
                <a:cs typeface="Arial MT"/>
              </a:rPr>
              <a:t>evidence</a:t>
            </a:r>
            <a:r>
              <a:rPr sz="800" spc="-25" dirty="0">
                <a:solidFill>
                  <a:srgbClr val="231F20"/>
                </a:solidFill>
                <a:latin typeface="Arial MT"/>
                <a:cs typeface="Arial MT"/>
              </a:rPr>
              <a:t> </a:t>
            </a:r>
            <a:r>
              <a:rPr sz="800" spc="-45" dirty="0">
                <a:solidFill>
                  <a:srgbClr val="231F20"/>
                </a:solidFill>
                <a:latin typeface="Arial MT"/>
                <a:cs typeface="Arial MT"/>
              </a:rPr>
              <a:t>against</a:t>
            </a:r>
            <a:r>
              <a:rPr sz="800" spc="-25" dirty="0">
                <a:solidFill>
                  <a:srgbClr val="231F20"/>
                </a:solidFill>
                <a:latin typeface="Arial MT"/>
                <a:cs typeface="Arial MT"/>
              </a:rPr>
              <a:t> </a:t>
            </a:r>
            <a:r>
              <a:rPr sz="800" spc="-50" dirty="0">
                <a:solidFill>
                  <a:srgbClr val="231F20"/>
                </a:solidFill>
                <a:latin typeface="Arial MT"/>
                <a:cs typeface="Arial MT"/>
              </a:rPr>
              <a:t>efﬁcacy</a:t>
            </a:r>
            <a:r>
              <a:rPr sz="800" spc="-25" dirty="0">
                <a:solidFill>
                  <a:srgbClr val="231F20"/>
                </a:solidFill>
                <a:latin typeface="Arial MT"/>
                <a:cs typeface="Arial MT"/>
              </a:rPr>
              <a:t> </a:t>
            </a:r>
            <a:r>
              <a:rPr sz="800" spc="-30" dirty="0">
                <a:solidFill>
                  <a:srgbClr val="231F20"/>
                </a:solidFill>
                <a:latin typeface="Arial MT"/>
                <a:cs typeface="Arial MT"/>
              </a:rPr>
              <a:t>or</a:t>
            </a:r>
            <a:r>
              <a:rPr sz="800" spc="-25" dirty="0">
                <a:solidFill>
                  <a:srgbClr val="231F20"/>
                </a:solidFill>
                <a:latin typeface="Arial MT"/>
                <a:cs typeface="Arial MT"/>
              </a:rPr>
              <a:t> for</a:t>
            </a:r>
            <a:r>
              <a:rPr sz="800" spc="-30" dirty="0">
                <a:solidFill>
                  <a:srgbClr val="231F20"/>
                </a:solidFill>
                <a:latin typeface="Arial MT"/>
                <a:cs typeface="Arial MT"/>
              </a:rPr>
              <a:t> </a:t>
            </a:r>
            <a:r>
              <a:rPr sz="800" spc="-60" dirty="0">
                <a:solidFill>
                  <a:srgbClr val="231F20"/>
                </a:solidFill>
                <a:latin typeface="Arial MT"/>
                <a:cs typeface="Arial MT"/>
              </a:rPr>
              <a:t>adverse</a:t>
            </a:r>
            <a:r>
              <a:rPr sz="800" spc="-25" dirty="0">
                <a:solidFill>
                  <a:srgbClr val="231F20"/>
                </a:solidFill>
                <a:latin typeface="Arial MT"/>
                <a:cs typeface="Arial MT"/>
              </a:rPr>
              <a:t> </a:t>
            </a:r>
            <a:r>
              <a:rPr sz="800" spc="-35" dirty="0">
                <a:solidFill>
                  <a:srgbClr val="231F20"/>
                </a:solidFill>
                <a:latin typeface="Arial MT"/>
                <a:cs typeface="Arial MT"/>
              </a:rPr>
              <a:t>outcome,</a:t>
            </a:r>
            <a:r>
              <a:rPr sz="800" spc="-25" dirty="0">
                <a:solidFill>
                  <a:srgbClr val="231F20"/>
                </a:solidFill>
                <a:latin typeface="Arial MT"/>
                <a:cs typeface="Arial MT"/>
              </a:rPr>
              <a:t> </a:t>
            </a:r>
            <a:r>
              <a:rPr sz="800" spc="-45" dirty="0">
                <a:solidFill>
                  <a:srgbClr val="231F20"/>
                </a:solidFill>
                <a:latin typeface="Arial MT"/>
                <a:cs typeface="Arial MT"/>
              </a:rPr>
              <a:t>never</a:t>
            </a:r>
            <a:r>
              <a:rPr sz="800" spc="-25" dirty="0">
                <a:solidFill>
                  <a:srgbClr val="231F20"/>
                </a:solidFill>
                <a:latin typeface="Arial MT"/>
                <a:cs typeface="Arial MT"/>
              </a:rPr>
              <a:t> </a:t>
            </a:r>
            <a:r>
              <a:rPr sz="800" spc="-35" dirty="0">
                <a:solidFill>
                  <a:srgbClr val="231F20"/>
                </a:solidFill>
                <a:latin typeface="Arial MT"/>
                <a:cs typeface="Arial MT"/>
              </a:rPr>
              <a:t>recommended</a:t>
            </a:r>
            <a:endParaRPr sz="800">
              <a:latin typeface="Arial MT"/>
              <a:cs typeface="Arial MT"/>
            </a:endParaRPr>
          </a:p>
        </p:txBody>
      </p:sp>
      <p:sp>
        <p:nvSpPr>
          <p:cNvPr id="49" name="object 49"/>
          <p:cNvSpPr txBox="1"/>
          <p:nvPr/>
        </p:nvSpPr>
        <p:spPr>
          <a:xfrm>
            <a:off x="901237" y="6642900"/>
            <a:ext cx="2668270" cy="135935"/>
          </a:xfrm>
          <a:prstGeom prst="rect">
            <a:avLst/>
          </a:prstGeom>
        </p:spPr>
        <p:txBody>
          <a:bodyPr vert="horz" wrap="square" lIns="0" tIns="12700" rIns="0" bIns="0" rtlCol="0">
            <a:spAutoFit/>
          </a:bodyPr>
          <a:lstStyle/>
          <a:p>
            <a:pPr marL="25400">
              <a:lnSpc>
                <a:spcPct val="100000"/>
              </a:lnSpc>
              <a:spcBef>
                <a:spcPts val="100"/>
              </a:spcBef>
            </a:pPr>
            <a:r>
              <a:rPr sz="750" spc="-104" baseline="38888" dirty="0">
                <a:solidFill>
                  <a:srgbClr val="231F20"/>
                </a:solidFill>
                <a:latin typeface="Arial MT"/>
                <a:cs typeface="Arial MT"/>
              </a:rPr>
              <a:t>a</a:t>
            </a:r>
            <a:r>
              <a:rPr sz="800" spc="-70" dirty="0">
                <a:solidFill>
                  <a:srgbClr val="231F20"/>
                </a:solidFill>
                <a:latin typeface="Arial MT"/>
                <a:cs typeface="Arial MT"/>
              </a:rPr>
              <a:t>By</a:t>
            </a:r>
            <a:r>
              <a:rPr sz="800" spc="-20" dirty="0">
                <a:solidFill>
                  <a:srgbClr val="231F20"/>
                </a:solidFill>
                <a:latin typeface="Arial MT"/>
                <a:cs typeface="Arial MT"/>
              </a:rPr>
              <a:t> </a:t>
            </a:r>
            <a:r>
              <a:rPr sz="800" spc="-45" dirty="0">
                <a:solidFill>
                  <a:srgbClr val="231F20"/>
                </a:solidFill>
                <a:latin typeface="Arial MT"/>
                <a:cs typeface="Arial MT"/>
              </a:rPr>
              <a:t>permission</a:t>
            </a:r>
            <a:r>
              <a:rPr sz="800" spc="-15" dirty="0">
                <a:solidFill>
                  <a:srgbClr val="231F20"/>
                </a:solidFill>
                <a:latin typeface="Arial MT"/>
                <a:cs typeface="Arial MT"/>
              </a:rPr>
              <a:t> </a:t>
            </a:r>
            <a:r>
              <a:rPr sz="800" spc="-20" dirty="0">
                <a:solidFill>
                  <a:srgbClr val="231F20"/>
                </a:solidFill>
                <a:latin typeface="Arial MT"/>
                <a:cs typeface="Arial MT"/>
              </a:rPr>
              <a:t>of</a:t>
            </a:r>
            <a:r>
              <a:rPr sz="800" spc="-15" dirty="0">
                <a:solidFill>
                  <a:srgbClr val="231F20"/>
                </a:solidFill>
                <a:latin typeface="Arial MT"/>
                <a:cs typeface="Arial MT"/>
              </a:rPr>
              <a:t> </a:t>
            </a:r>
            <a:r>
              <a:rPr sz="800" spc="-25" dirty="0">
                <a:solidFill>
                  <a:srgbClr val="231F20"/>
                </a:solidFill>
                <a:latin typeface="Arial MT"/>
                <a:cs typeface="Arial MT"/>
              </a:rPr>
              <a:t>the</a:t>
            </a:r>
            <a:r>
              <a:rPr sz="800" spc="-15" dirty="0">
                <a:solidFill>
                  <a:srgbClr val="231F20"/>
                </a:solidFill>
                <a:latin typeface="Arial MT"/>
                <a:cs typeface="Arial MT"/>
              </a:rPr>
              <a:t> </a:t>
            </a:r>
            <a:r>
              <a:rPr sz="800" spc="-40" dirty="0">
                <a:solidFill>
                  <a:srgbClr val="231F20"/>
                </a:solidFill>
                <a:latin typeface="Arial MT"/>
                <a:cs typeface="Arial MT"/>
              </a:rPr>
              <a:t>Infectious</a:t>
            </a:r>
            <a:r>
              <a:rPr sz="800" spc="-15" dirty="0">
                <a:solidFill>
                  <a:srgbClr val="231F20"/>
                </a:solidFill>
                <a:latin typeface="Arial MT"/>
                <a:cs typeface="Arial MT"/>
              </a:rPr>
              <a:t> </a:t>
            </a:r>
            <a:r>
              <a:rPr sz="800" spc="-80" dirty="0">
                <a:solidFill>
                  <a:srgbClr val="231F20"/>
                </a:solidFill>
                <a:latin typeface="Arial MT"/>
                <a:cs typeface="Arial MT"/>
              </a:rPr>
              <a:t>Diseases</a:t>
            </a:r>
            <a:r>
              <a:rPr sz="800" spc="-15" dirty="0">
                <a:solidFill>
                  <a:srgbClr val="231F20"/>
                </a:solidFill>
                <a:latin typeface="Arial MT"/>
                <a:cs typeface="Arial MT"/>
              </a:rPr>
              <a:t> </a:t>
            </a:r>
            <a:r>
              <a:rPr sz="800" spc="-55" dirty="0">
                <a:solidFill>
                  <a:srgbClr val="231F20"/>
                </a:solidFill>
                <a:latin typeface="Arial MT"/>
                <a:cs typeface="Arial MT"/>
              </a:rPr>
              <a:t>Society</a:t>
            </a:r>
            <a:r>
              <a:rPr sz="800" spc="-20" dirty="0">
                <a:solidFill>
                  <a:srgbClr val="231F20"/>
                </a:solidFill>
                <a:latin typeface="Arial MT"/>
                <a:cs typeface="Arial MT"/>
              </a:rPr>
              <a:t> of</a:t>
            </a:r>
            <a:r>
              <a:rPr sz="800" spc="-15" dirty="0">
                <a:solidFill>
                  <a:srgbClr val="231F20"/>
                </a:solidFill>
                <a:latin typeface="Arial MT"/>
                <a:cs typeface="Arial MT"/>
              </a:rPr>
              <a:t> </a:t>
            </a:r>
            <a:r>
              <a:rPr sz="800" spc="-50" dirty="0">
                <a:solidFill>
                  <a:srgbClr val="231F20"/>
                </a:solidFill>
                <a:latin typeface="Arial MT"/>
                <a:cs typeface="Arial MT"/>
              </a:rPr>
              <a:t>America</a:t>
            </a:r>
            <a:r>
              <a:rPr sz="800" spc="-15" dirty="0">
                <a:solidFill>
                  <a:srgbClr val="231F20"/>
                </a:solidFill>
                <a:latin typeface="Arial MT"/>
                <a:cs typeface="Arial MT"/>
              </a:rPr>
              <a:t> </a:t>
            </a:r>
            <a:r>
              <a:rPr sz="800" spc="-55" dirty="0">
                <a:solidFill>
                  <a:srgbClr val="231F20"/>
                </a:solidFill>
                <a:latin typeface="Arial MT"/>
                <a:cs typeface="Arial MT"/>
              </a:rPr>
              <a:t>[</a:t>
            </a:r>
            <a:r>
              <a:rPr sz="800" spc="-55" dirty="0">
                <a:solidFill>
                  <a:srgbClr val="2E3092"/>
                </a:solidFill>
                <a:latin typeface="Arial MT"/>
                <a:cs typeface="Arial MT"/>
                <a:hlinkClick r:id="rId3" action="ppaction://hlinksldjump"/>
              </a:rPr>
              <a:t>84</a:t>
            </a:r>
            <a:r>
              <a:rPr sz="800" spc="-55" dirty="0">
                <a:solidFill>
                  <a:srgbClr val="231F20"/>
                </a:solidFill>
                <a:latin typeface="Arial MT"/>
                <a:cs typeface="Arial MT"/>
              </a:rPr>
              <a:t>].</a:t>
            </a:r>
            <a:endParaRPr sz="800">
              <a:latin typeface="Arial MT"/>
              <a:cs typeface="Arial MT"/>
            </a:endParaRPr>
          </a:p>
        </p:txBody>
      </p:sp>
      <p:sp>
        <p:nvSpPr>
          <p:cNvPr id="50" name="object 50"/>
          <p:cNvSpPr txBox="1"/>
          <p:nvPr/>
        </p:nvSpPr>
        <p:spPr>
          <a:xfrm>
            <a:off x="9344425" y="707301"/>
            <a:ext cx="359073" cy="1219835"/>
          </a:xfrm>
          <a:prstGeom prst="rect">
            <a:avLst/>
          </a:prstGeom>
        </p:spPr>
        <p:txBody>
          <a:bodyPr vert="vert" wrap="square" lIns="0" tIns="0" rIns="0" bIns="0" rtlCol="0">
            <a:spAutoFit/>
          </a:bodyPr>
          <a:lstStyle/>
          <a:p>
            <a:pPr marL="12700">
              <a:lnSpc>
                <a:spcPts val="1375"/>
              </a:lnSpc>
            </a:pPr>
            <a:r>
              <a:rPr sz="1200" dirty="0">
                <a:solidFill>
                  <a:srgbClr val="812061"/>
                </a:solidFill>
                <a:latin typeface="Arial MT"/>
                <a:cs typeface="Arial MT"/>
              </a:rPr>
              <a:t>Annals</a:t>
            </a:r>
            <a:r>
              <a:rPr sz="1200" spc="-35" dirty="0">
                <a:solidFill>
                  <a:srgbClr val="812061"/>
                </a:solidFill>
                <a:latin typeface="Arial MT"/>
                <a:cs typeface="Arial MT"/>
              </a:rPr>
              <a:t> </a:t>
            </a:r>
            <a:r>
              <a:rPr sz="1200" dirty="0">
                <a:solidFill>
                  <a:srgbClr val="812061"/>
                </a:solidFill>
                <a:latin typeface="Arial MT"/>
                <a:cs typeface="Arial MT"/>
              </a:rPr>
              <a:t>of</a:t>
            </a:r>
            <a:r>
              <a:rPr sz="1200" spc="-40" dirty="0">
                <a:solidFill>
                  <a:srgbClr val="812061"/>
                </a:solidFill>
                <a:latin typeface="Arial MT"/>
                <a:cs typeface="Arial MT"/>
              </a:rPr>
              <a:t> </a:t>
            </a:r>
            <a:r>
              <a:rPr sz="1200" dirty="0">
                <a:solidFill>
                  <a:srgbClr val="812061"/>
                </a:solidFill>
                <a:latin typeface="Arial MT"/>
                <a:cs typeface="Arial MT"/>
              </a:rPr>
              <a:t>Oncology</a:t>
            </a:r>
            <a:endParaRPr sz="1200">
              <a:latin typeface="Arial MT"/>
              <a:cs typeface="Arial MT"/>
            </a:endParaRPr>
          </a:p>
        </p:txBody>
      </p:sp>
      <p:sp>
        <p:nvSpPr>
          <p:cNvPr id="51" name="object 51"/>
          <p:cNvSpPr txBox="1"/>
          <p:nvPr/>
        </p:nvSpPr>
        <p:spPr>
          <a:xfrm>
            <a:off x="9091326" y="3895461"/>
            <a:ext cx="692497" cy="3245485"/>
          </a:xfrm>
          <a:prstGeom prst="rect">
            <a:avLst/>
          </a:prstGeom>
        </p:spPr>
        <p:txBody>
          <a:bodyPr vert="vert" wrap="square" lIns="0" tIns="0" rIns="0" bIns="0" rtlCol="0">
            <a:spAutoFit/>
          </a:bodyPr>
          <a:lstStyle/>
          <a:p>
            <a:pPr marL="12700">
              <a:lnSpc>
                <a:spcPts val="2655"/>
              </a:lnSpc>
            </a:pPr>
            <a:r>
              <a:rPr sz="2400" dirty="0">
                <a:solidFill>
                  <a:srgbClr val="E9E9EA"/>
                </a:solidFill>
                <a:latin typeface="Arial MT"/>
                <a:cs typeface="Arial MT"/>
              </a:rPr>
              <a:t>Clinical</a:t>
            </a:r>
            <a:r>
              <a:rPr sz="2400" spc="-70" dirty="0">
                <a:solidFill>
                  <a:srgbClr val="E9E9EA"/>
                </a:solidFill>
                <a:latin typeface="Arial MT"/>
                <a:cs typeface="Arial MT"/>
              </a:rPr>
              <a:t> </a:t>
            </a:r>
            <a:r>
              <a:rPr sz="2400" dirty="0">
                <a:solidFill>
                  <a:srgbClr val="E9E9EA"/>
                </a:solidFill>
                <a:latin typeface="Arial MT"/>
                <a:cs typeface="Arial MT"/>
              </a:rPr>
              <a:t>Practice</a:t>
            </a:r>
            <a:r>
              <a:rPr sz="2400" spc="-65" dirty="0">
                <a:solidFill>
                  <a:srgbClr val="E9E9EA"/>
                </a:solidFill>
                <a:latin typeface="Arial MT"/>
                <a:cs typeface="Arial MT"/>
              </a:rPr>
              <a:t> </a:t>
            </a:r>
            <a:r>
              <a:rPr sz="2400" dirty="0">
                <a:solidFill>
                  <a:srgbClr val="E9E9EA"/>
                </a:solidFill>
                <a:latin typeface="Arial MT"/>
                <a:cs typeface="Arial MT"/>
              </a:rPr>
              <a:t>Guidelines</a:t>
            </a:r>
            <a:endParaRPr sz="2400">
              <a:latin typeface="Arial MT"/>
              <a:cs typeface="Arial MT"/>
            </a:endParaRPr>
          </a:p>
        </p:txBody>
      </p:sp>
      <p:sp>
        <p:nvSpPr>
          <p:cNvPr id="52" name="object 52"/>
          <p:cNvSpPr/>
          <p:nvPr/>
        </p:nvSpPr>
        <p:spPr>
          <a:xfrm>
            <a:off x="533515" y="720001"/>
            <a:ext cx="6985" cy="6408420"/>
          </a:xfrm>
          <a:custGeom>
            <a:avLst/>
            <a:gdLst/>
            <a:ahLst/>
            <a:cxnLst/>
            <a:rect l="l" t="t" r="r" b="b"/>
            <a:pathLst>
              <a:path w="6984" h="6408420">
                <a:moveTo>
                  <a:pt x="6479" y="6408000"/>
                </a:moveTo>
                <a:lnTo>
                  <a:pt x="6479" y="0"/>
                </a:lnTo>
                <a:lnTo>
                  <a:pt x="0" y="0"/>
                </a:lnTo>
                <a:lnTo>
                  <a:pt x="0" y="6408000"/>
                </a:lnTo>
                <a:lnTo>
                  <a:pt x="6479" y="6408000"/>
                </a:lnTo>
                <a:close/>
              </a:path>
            </a:pathLst>
          </a:custGeom>
          <a:solidFill>
            <a:srgbClr val="812061"/>
          </a:solidFill>
        </p:spPr>
        <p:txBody>
          <a:bodyPr wrap="square" lIns="0" tIns="0" rIns="0" bIns="0" rtlCol="0"/>
          <a:lstStyle/>
          <a:p>
            <a:endParaRPr/>
          </a:p>
        </p:txBody>
      </p:sp>
      <p:sp>
        <p:nvSpPr>
          <p:cNvPr id="53" name="object 53"/>
          <p:cNvSpPr txBox="1"/>
          <p:nvPr/>
        </p:nvSpPr>
        <p:spPr>
          <a:xfrm>
            <a:off x="211498" y="707301"/>
            <a:ext cx="307777" cy="2190115"/>
          </a:xfrm>
          <a:prstGeom prst="rect">
            <a:avLst/>
          </a:prstGeom>
        </p:spPr>
        <p:txBody>
          <a:bodyPr vert="vert" wrap="square" lIns="0" tIns="0" rIns="0" bIns="0" rtlCol="0">
            <a:spAutoFit/>
          </a:bodyPr>
          <a:lstStyle/>
          <a:p>
            <a:pPr marL="12700">
              <a:lnSpc>
                <a:spcPts val="1165"/>
              </a:lnSpc>
            </a:pPr>
            <a:r>
              <a:rPr sz="1000" dirty="0">
                <a:solidFill>
                  <a:srgbClr val="812061"/>
                </a:solidFill>
                <a:latin typeface="Arial MT"/>
                <a:cs typeface="Arial MT"/>
              </a:rPr>
              <a:t>Volume</a:t>
            </a:r>
            <a:r>
              <a:rPr sz="1000" spc="-25" dirty="0">
                <a:solidFill>
                  <a:srgbClr val="812061"/>
                </a:solidFill>
                <a:latin typeface="Arial MT"/>
                <a:cs typeface="Arial MT"/>
              </a:rPr>
              <a:t> </a:t>
            </a:r>
            <a:r>
              <a:rPr sz="1000" dirty="0">
                <a:solidFill>
                  <a:srgbClr val="812061"/>
                </a:solidFill>
                <a:latin typeface="Arial MT"/>
                <a:cs typeface="Arial MT"/>
              </a:rPr>
              <a:t>29</a:t>
            </a:r>
            <a:r>
              <a:rPr sz="1000" spc="55" dirty="0">
                <a:solidFill>
                  <a:srgbClr val="812061"/>
                </a:solidFill>
                <a:latin typeface="Arial MT"/>
                <a:cs typeface="Arial MT"/>
              </a:rPr>
              <a:t> </a:t>
            </a:r>
            <a:r>
              <a:rPr sz="1000" dirty="0">
                <a:solidFill>
                  <a:srgbClr val="812061"/>
                </a:solidFill>
                <a:latin typeface="Arial MT"/>
                <a:cs typeface="Arial MT"/>
              </a:rPr>
              <a:t>|</a:t>
            </a:r>
            <a:r>
              <a:rPr sz="1000" spc="55" dirty="0">
                <a:solidFill>
                  <a:srgbClr val="812061"/>
                </a:solidFill>
                <a:latin typeface="Arial MT"/>
                <a:cs typeface="Arial MT"/>
              </a:rPr>
              <a:t> </a:t>
            </a:r>
            <a:r>
              <a:rPr sz="1000" dirty="0">
                <a:solidFill>
                  <a:srgbClr val="812061"/>
                </a:solidFill>
                <a:latin typeface="Arial MT"/>
                <a:cs typeface="Arial MT"/>
              </a:rPr>
              <a:t>Supplement</a:t>
            </a:r>
            <a:r>
              <a:rPr sz="1000" spc="-25" dirty="0">
                <a:solidFill>
                  <a:srgbClr val="812061"/>
                </a:solidFill>
                <a:latin typeface="Arial MT"/>
                <a:cs typeface="Arial MT"/>
              </a:rPr>
              <a:t> </a:t>
            </a:r>
            <a:r>
              <a:rPr sz="1000" dirty="0">
                <a:solidFill>
                  <a:srgbClr val="812061"/>
                </a:solidFill>
                <a:latin typeface="Arial MT"/>
                <a:cs typeface="Arial MT"/>
              </a:rPr>
              <a:t>4</a:t>
            </a:r>
            <a:r>
              <a:rPr sz="1000" spc="55" dirty="0">
                <a:solidFill>
                  <a:srgbClr val="812061"/>
                </a:solidFill>
                <a:latin typeface="Arial MT"/>
                <a:cs typeface="Arial MT"/>
              </a:rPr>
              <a:t> </a:t>
            </a:r>
            <a:r>
              <a:rPr sz="1000" dirty="0">
                <a:solidFill>
                  <a:srgbClr val="812061"/>
                </a:solidFill>
                <a:latin typeface="Arial MT"/>
                <a:cs typeface="Arial MT"/>
              </a:rPr>
              <a:t>|</a:t>
            </a:r>
            <a:r>
              <a:rPr sz="1000" spc="55" dirty="0">
                <a:solidFill>
                  <a:srgbClr val="812061"/>
                </a:solidFill>
                <a:latin typeface="Arial MT"/>
                <a:cs typeface="Arial MT"/>
              </a:rPr>
              <a:t> </a:t>
            </a:r>
            <a:r>
              <a:rPr sz="1000" dirty="0">
                <a:solidFill>
                  <a:srgbClr val="812061"/>
                </a:solidFill>
                <a:latin typeface="Arial MT"/>
                <a:cs typeface="Arial MT"/>
              </a:rPr>
              <a:t>October</a:t>
            </a:r>
            <a:r>
              <a:rPr sz="1000" spc="-30" dirty="0">
                <a:solidFill>
                  <a:srgbClr val="812061"/>
                </a:solidFill>
                <a:latin typeface="Arial MT"/>
                <a:cs typeface="Arial MT"/>
              </a:rPr>
              <a:t> </a:t>
            </a:r>
            <a:r>
              <a:rPr sz="1000" dirty="0">
                <a:solidFill>
                  <a:srgbClr val="812061"/>
                </a:solidFill>
                <a:latin typeface="Arial MT"/>
                <a:cs typeface="Arial MT"/>
              </a:rPr>
              <a:t>2018</a:t>
            </a:r>
            <a:endParaRPr sz="1000">
              <a:latin typeface="Arial MT"/>
              <a:cs typeface="Arial MT"/>
            </a:endParaRPr>
          </a:p>
        </p:txBody>
      </p:sp>
      <p:sp>
        <p:nvSpPr>
          <p:cNvPr id="54" name="object 54"/>
          <p:cNvSpPr txBox="1"/>
          <p:nvPr/>
        </p:nvSpPr>
        <p:spPr>
          <a:xfrm>
            <a:off x="365387" y="5347737"/>
            <a:ext cx="153888" cy="1793239"/>
          </a:xfrm>
          <a:prstGeom prst="rect">
            <a:avLst/>
          </a:prstGeom>
        </p:spPr>
        <p:txBody>
          <a:bodyPr vert="vert" wrap="square" lIns="0" tIns="0" rIns="0" bIns="0" rtlCol="0">
            <a:spAutoFit/>
          </a:bodyPr>
          <a:lstStyle/>
          <a:p>
            <a:pPr marL="12700">
              <a:lnSpc>
                <a:spcPts val="1165"/>
              </a:lnSpc>
            </a:pPr>
            <a:r>
              <a:rPr sz="1000" spc="-50" dirty="0">
                <a:solidFill>
                  <a:srgbClr val="812061"/>
                </a:solidFill>
                <a:latin typeface="Arial MT"/>
                <a:cs typeface="Arial MT"/>
              </a:rPr>
              <a:t>doi:10.1093/annonc/mdy096</a:t>
            </a:r>
            <a:r>
              <a:rPr sz="1000" spc="45" dirty="0">
                <a:solidFill>
                  <a:srgbClr val="812061"/>
                </a:solidFill>
                <a:latin typeface="Arial MT"/>
                <a:cs typeface="Arial MT"/>
              </a:rPr>
              <a:t> </a:t>
            </a:r>
            <a:r>
              <a:rPr sz="1000" spc="-55" dirty="0">
                <a:solidFill>
                  <a:srgbClr val="812061"/>
                </a:solidFill>
                <a:latin typeface="Arial MT"/>
                <a:cs typeface="Arial MT"/>
              </a:rPr>
              <a:t>|</a:t>
            </a:r>
            <a:r>
              <a:rPr sz="1000" spc="40" dirty="0">
                <a:solidFill>
                  <a:srgbClr val="812061"/>
                </a:solidFill>
                <a:latin typeface="Arial MT"/>
                <a:cs typeface="Arial MT"/>
              </a:rPr>
              <a:t> </a:t>
            </a:r>
            <a:r>
              <a:rPr sz="1000" spc="-60" dirty="0">
                <a:solidFill>
                  <a:srgbClr val="812061"/>
                </a:solidFill>
                <a:latin typeface="Arial MT"/>
                <a:cs typeface="Arial MT"/>
              </a:rPr>
              <a:t>iv61</a:t>
            </a:r>
            <a:endParaRPr sz="1000">
              <a:latin typeface="Arial MT"/>
              <a:cs typeface="Arial MT"/>
            </a:endParaRPr>
          </a:p>
        </p:txBody>
      </p:sp>
      <p:sp>
        <p:nvSpPr>
          <p:cNvPr id="55" name="object 55"/>
          <p:cNvSpPr txBox="1"/>
          <p:nvPr/>
        </p:nvSpPr>
        <p:spPr>
          <a:xfrm rot="10800000">
            <a:off x="2083068" y="7478323"/>
            <a:ext cx="5880342" cy="102592"/>
          </a:xfrm>
          <a:prstGeom prst="rect">
            <a:avLst/>
          </a:prstGeom>
        </p:spPr>
        <p:txBody>
          <a:bodyPr vert="horz" wrap="square" lIns="0" tIns="0" rIns="0" bIns="0" rtlCol="0">
            <a:spAutoFit/>
          </a:bodyPr>
          <a:lstStyle/>
          <a:p>
            <a:pPr>
              <a:lnSpc>
                <a:spcPts val="800"/>
              </a:lnSpc>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1605" y="3282479"/>
            <a:ext cx="3034665" cy="6985"/>
          </a:xfrm>
          <a:custGeom>
            <a:avLst/>
            <a:gdLst/>
            <a:ahLst/>
            <a:cxnLst/>
            <a:rect l="l" t="t" r="r" b="b"/>
            <a:pathLst>
              <a:path w="3034665" h="6985">
                <a:moveTo>
                  <a:pt x="3034080" y="0"/>
                </a:moveTo>
                <a:lnTo>
                  <a:pt x="0" y="0"/>
                </a:lnTo>
                <a:lnTo>
                  <a:pt x="0" y="6480"/>
                </a:lnTo>
                <a:lnTo>
                  <a:pt x="3034080" y="6480"/>
                </a:lnTo>
                <a:lnTo>
                  <a:pt x="3034080" y="0"/>
                </a:lnTo>
                <a:close/>
              </a:path>
            </a:pathLst>
          </a:custGeom>
          <a:solidFill>
            <a:srgbClr val="D2B6CB"/>
          </a:solidFill>
        </p:spPr>
        <p:txBody>
          <a:bodyPr wrap="square" lIns="0" tIns="0" rIns="0" bIns="0" rtlCol="0"/>
          <a:lstStyle/>
          <a:p>
            <a:endParaRPr/>
          </a:p>
        </p:txBody>
      </p:sp>
      <p:sp>
        <p:nvSpPr>
          <p:cNvPr id="3" name="object 3"/>
          <p:cNvSpPr/>
          <p:nvPr/>
        </p:nvSpPr>
        <p:spPr>
          <a:xfrm>
            <a:off x="741605" y="7510321"/>
            <a:ext cx="3034665" cy="6985"/>
          </a:xfrm>
          <a:custGeom>
            <a:avLst/>
            <a:gdLst/>
            <a:ahLst/>
            <a:cxnLst/>
            <a:rect l="l" t="t" r="r" b="b"/>
            <a:pathLst>
              <a:path w="3034665" h="6984">
                <a:moveTo>
                  <a:pt x="3034080" y="0"/>
                </a:moveTo>
                <a:lnTo>
                  <a:pt x="0" y="0"/>
                </a:lnTo>
                <a:lnTo>
                  <a:pt x="0" y="6480"/>
                </a:lnTo>
                <a:lnTo>
                  <a:pt x="3034080" y="6480"/>
                </a:lnTo>
                <a:lnTo>
                  <a:pt x="3034080" y="0"/>
                </a:lnTo>
                <a:close/>
              </a:path>
            </a:pathLst>
          </a:custGeom>
          <a:solidFill>
            <a:srgbClr val="D2B6CB"/>
          </a:solidFill>
        </p:spPr>
        <p:txBody>
          <a:bodyPr wrap="square" lIns="0" tIns="0" rIns="0" bIns="0" rtlCol="0"/>
          <a:lstStyle/>
          <a:p>
            <a:endParaRPr/>
          </a:p>
        </p:txBody>
      </p:sp>
      <p:sp>
        <p:nvSpPr>
          <p:cNvPr id="4" name="object 4"/>
          <p:cNvSpPr txBox="1"/>
          <p:nvPr/>
        </p:nvSpPr>
        <p:spPr>
          <a:xfrm>
            <a:off x="622599" y="605373"/>
            <a:ext cx="3178811" cy="2245999"/>
          </a:xfrm>
          <a:prstGeom prst="rect">
            <a:avLst/>
          </a:prstGeom>
        </p:spPr>
        <p:txBody>
          <a:bodyPr vert="horz" wrap="square" lIns="0" tIns="8890" rIns="0" bIns="0" rtlCol="0">
            <a:spAutoFit/>
          </a:bodyPr>
          <a:lstStyle/>
          <a:p>
            <a:pPr marL="25400" marR="19050">
              <a:lnSpc>
                <a:spcPct val="102400"/>
              </a:lnSpc>
              <a:spcBef>
                <a:spcPts val="70"/>
              </a:spcBef>
            </a:pPr>
            <a:r>
              <a:rPr sz="950" dirty="0">
                <a:solidFill>
                  <a:srgbClr val="231F20"/>
                </a:solidFill>
                <a:latin typeface="Calibri"/>
                <a:cs typeface="Calibri"/>
              </a:rPr>
              <a:t>on</a:t>
            </a:r>
            <a:r>
              <a:rPr sz="950" spc="40" dirty="0">
                <a:solidFill>
                  <a:srgbClr val="231F20"/>
                </a:solidFill>
                <a:latin typeface="Calibri"/>
                <a:cs typeface="Calibri"/>
              </a:rPr>
              <a:t> </a:t>
            </a:r>
            <a:r>
              <a:rPr sz="950" spc="-15" dirty="0">
                <a:solidFill>
                  <a:srgbClr val="231F20"/>
                </a:solidFill>
                <a:latin typeface="Calibri"/>
                <a:cs typeface="Calibri"/>
              </a:rPr>
              <a:t>consistent</a:t>
            </a:r>
            <a:r>
              <a:rPr sz="950" spc="55" dirty="0">
                <a:solidFill>
                  <a:srgbClr val="231F20"/>
                </a:solidFill>
                <a:latin typeface="Calibri"/>
                <a:cs typeface="Calibri"/>
              </a:rPr>
              <a:t> </a:t>
            </a:r>
            <a:r>
              <a:rPr sz="950" dirty="0">
                <a:solidFill>
                  <a:srgbClr val="231F20"/>
                </a:solidFill>
                <a:latin typeface="Calibri"/>
                <a:cs typeface="Calibri"/>
              </a:rPr>
              <a:t>preclinical</a:t>
            </a:r>
            <a:r>
              <a:rPr sz="950" spc="50" dirty="0">
                <a:solidFill>
                  <a:srgbClr val="231F20"/>
                </a:solidFill>
                <a:latin typeface="Calibri"/>
                <a:cs typeface="Calibri"/>
              </a:rPr>
              <a:t> </a:t>
            </a:r>
            <a:r>
              <a:rPr sz="950" spc="-25" dirty="0">
                <a:solidFill>
                  <a:srgbClr val="231F20"/>
                </a:solidFill>
                <a:latin typeface="Calibri"/>
                <a:cs typeface="Calibri"/>
              </a:rPr>
              <a:t>data</a:t>
            </a:r>
            <a:r>
              <a:rPr sz="950" spc="65" dirty="0">
                <a:solidFill>
                  <a:srgbClr val="231F20"/>
                </a:solidFill>
                <a:latin typeface="Calibri"/>
                <a:cs typeface="Calibri"/>
              </a:rPr>
              <a:t> </a:t>
            </a:r>
            <a:r>
              <a:rPr sz="950" spc="-10" dirty="0">
                <a:solidFill>
                  <a:srgbClr val="231F20"/>
                </a:solidFill>
                <a:latin typeface="Calibri"/>
                <a:cs typeface="Calibri"/>
              </a:rPr>
              <a:t>and</a:t>
            </a:r>
            <a:r>
              <a:rPr sz="950" spc="50" dirty="0">
                <a:solidFill>
                  <a:srgbClr val="231F20"/>
                </a:solidFill>
                <a:latin typeface="Calibri"/>
                <a:cs typeface="Calibri"/>
              </a:rPr>
              <a:t> </a:t>
            </a:r>
            <a:r>
              <a:rPr sz="950" spc="-5" dirty="0">
                <a:solidFill>
                  <a:srgbClr val="231F20"/>
                </a:solidFill>
                <a:latin typeface="Calibri"/>
                <a:cs typeface="Calibri"/>
              </a:rPr>
              <a:t>small</a:t>
            </a:r>
            <a:r>
              <a:rPr sz="950" spc="45" dirty="0">
                <a:solidFill>
                  <a:srgbClr val="231F20"/>
                </a:solidFill>
                <a:latin typeface="Calibri"/>
                <a:cs typeface="Calibri"/>
              </a:rPr>
              <a:t> </a:t>
            </a:r>
            <a:r>
              <a:rPr sz="950" spc="-20" dirty="0">
                <a:solidFill>
                  <a:srgbClr val="231F20"/>
                </a:solidFill>
                <a:latin typeface="Calibri"/>
                <a:cs typeface="Calibri"/>
              </a:rPr>
              <a:t>retrospective</a:t>
            </a:r>
            <a:r>
              <a:rPr sz="950" spc="65" dirty="0">
                <a:solidFill>
                  <a:srgbClr val="231F20"/>
                </a:solidFill>
                <a:latin typeface="Calibri"/>
                <a:cs typeface="Calibri"/>
              </a:rPr>
              <a:t> </a:t>
            </a:r>
            <a:r>
              <a:rPr sz="950" spc="-5" dirty="0">
                <a:solidFill>
                  <a:srgbClr val="231F20"/>
                </a:solidFill>
                <a:latin typeface="Calibri"/>
                <a:cs typeface="Calibri"/>
              </a:rPr>
              <a:t>cohort </a:t>
            </a:r>
            <a:r>
              <a:rPr sz="950" spc="-200" dirty="0">
                <a:solidFill>
                  <a:srgbClr val="231F20"/>
                </a:solidFill>
                <a:latin typeface="Calibri"/>
                <a:cs typeface="Calibri"/>
              </a:rPr>
              <a:t> </a:t>
            </a:r>
            <a:r>
              <a:rPr sz="950" spc="-20" dirty="0">
                <a:solidFill>
                  <a:srgbClr val="231F20"/>
                </a:solidFill>
                <a:latin typeface="Calibri"/>
                <a:cs typeface="Calibri"/>
              </a:rPr>
              <a:t>studies.</a:t>
            </a:r>
            <a:r>
              <a:rPr sz="950" spc="-35" dirty="0">
                <a:solidFill>
                  <a:srgbClr val="231F20"/>
                </a:solidFill>
                <a:latin typeface="Calibri"/>
                <a:cs typeface="Calibri"/>
              </a:rPr>
              <a:t> </a:t>
            </a:r>
            <a:r>
              <a:rPr sz="950" spc="-5" dirty="0">
                <a:solidFill>
                  <a:srgbClr val="231F20"/>
                </a:solidFill>
                <a:latin typeface="Calibri"/>
                <a:cs typeface="Calibri"/>
              </a:rPr>
              <a:t>Examples</a:t>
            </a:r>
            <a:r>
              <a:rPr sz="950" spc="-30" dirty="0">
                <a:solidFill>
                  <a:srgbClr val="231F20"/>
                </a:solidFill>
                <a:latin typeface="Calibri"/>
                <a:cs typeface="Calibri"/>
              </a:rPr>
              <a:t> </a:t>
            </a:r>
            <a:r>
              <a:rPr sz="950" spc="-35" dirty="0">
                <a:solidFill>
                  <a:srgbClr val="231F20"/>
                </a:solidFill>
                <a:latin typeface="Calibri"/>
                <a:cs typeface="Calibri"/>
              </a:rPr>
              <a:t>are:</a:t>
            </a:r>
            <a:endParaRPr sz="950">
              <a:latin typeface="Calibri"/>
              <a:cs typeface="Calibri"/>
            </a:endParaRPr>
          </a:p>
          <a:p>
            <a:pPr marL="179705" marR="18415" indent="-91440" algn="just">
              <a:lnSpc>
                <a:spcPct val="102400"/>
              </a:lnSpc>
              <a:spcBef>
                <a:spcPts val="15"/>
              </a:spcBef>
              <a:buSzPct val="73684"/>
              <a:buChar char="•"/>
              <a:tabLst>
                <a:tab pos="180340" algn="l"/>
              </a:tabLst>
            </a:pPr>
            <a:r>
              <a:rPr sz="950" dirty="0">
                <a:solidFill>
                  <a:srgbClr val="231F20"/>
                </a:solidFill>
                <a:latin typeface="Times New Roman"/>
                <a:cs typeface="Times New Roman"/>
              </a:rPr>
              <a:t>Mammalian</a:t>
            </a:r>
            <a:r>
              <a:rPr sz="950" spc="5" dirty="0">
                <a:solidFill>
                  <a:srgbClr val="231F20"/>
                </a:solidFill>
                <a:latin typeface="Times New Roman"/>
                <a:cs typeface="Times New Roman"/>
              </a:rPr>
              <a:t> </a:t>
            </a:r>
            <a:r>
              <a:rPr sz="950" dirty="0">
                <a:solidFill>
                  <a:srgbClr val="231F20"/>
                </a:solidFill>
                <a:latin typeface="Times New Roman"/>
                <a:cs typeface="Times New Roman"/>
              </a:rPr>
              <a:t>target</a:t>
            </a:r>
            <a:r>
              <a:rPr sz="950" spc="5" dirty="0">
                <a:solidFill>
                  <a:srgbClr val="231F20"/>
                </a:solidFill>
                <a:latin typeface="Times New Roman"/>
                <a:cs typeface="Times New Roman"/>
              </a:rPr>
              <a:t> </a:t>
            </a:r>
            <a:r>
              <a:rPr sz="950" spc="-20" dirty="0">
                <a:solidFill>
                  <a:srgbClr val="231F20"/>
                </a:solidFill>
                <a:latin typeface="Times New Roman"/>
                <a:cs typeface="Times New Roman"/>
              </a:rPr>
              <a:t>of</a:t>
            </a:r>
            <a:r>
              <a:rPr sz="950" spc="-15" dirty="0">
                <a:solidFill>
                  <a:srgbClr val="231F20"/>
                </a:solidFill>
                <a:latin typeface="Times New Roman"/>
                <a:cs typeface="Times New Roman"/>
              </a:rPr>
              <a:t> </a:t>
            </a:r>
            <a:r>
              <a:rPr sz="950" dirty="0">
                <a:solidFill>
                  <a:srgbClr val="231F20"/>
                </a:solidFill>
                <a:latin typeface="Times New Roman"/>
                <a:cs typeface="Times New Roman"/>
              </a:rPr>
              <a:t>rapamycin</a:t>
            </a:r>
            <a:r>
              <a:rPr sz="950" spc="5" dirty="0">
                <a:solidFill>
                  <a:srgbClr val="231F20"/>
                </a:solidFill>
                <a:latin typeface="Times New Roman"/>
                <a:cs typeface="Times New Roman"/>
              </a:rPr>
              <a:t> </a:t>
            </a:r>
            <a:r>
              <a:rPr sz="950" dirty="0">
                <a:solidFill>
                  <a:srgbClr val="231F20"/>
                </a:solidFill>
                <a:latin typeface="Times New Roman"/>
                <a:cs typeface="Times New Roman"/>
              </a:rPr>
              <a:t>(mTOR)</a:t>
            </a:r>
            <a:r>
              <a:rPr sz="950" spc="5" dirty="0">
                <a:solidFill>
                  <a:srgbClr val="231F20"/>
                </a:solidFill>
                <a:latin typeface="Times New Roman"/>
                <a:cs typeface="Times New Roman"/>
              </a:rPr>
              <a:t> </a:t>
            </a:r>
            <a:r>
              <a:rPr sz="950" dirty="0">
                <a:solidFill>
                  <a:srgbClr val="231F20"/>
                </a:solidFill>
                <a:latin typeface="Times New Roman"/>
                <a:cs typeface="Times New Roman"/>
              </a:rPr>
              <a:t>inhibitors</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in </a:t>
            </a:r>
            <a:r>
              <a:rPr sz="950" spc="15" dirty="0">
                <a:solidFill>
                  <a:srgbClr val="231F20"/>
                </a:solidFill>
                <a:latin typeface="Times New Roman"/>
                <a:cs typeface="Times New Roman"/>
              </a:rPr>
              <a:t> </a:t>
            </a:r>
            <a:r>
              <a:rPr sz="950" dirty="0">
                <a:solidFill>
                  <a:srgbClr val="231F20"/>
                </a:solidFill>
                <a:latin typeface="Times New Roman"/>
                <a:cs typeface="Times New Roman"/>
              </a:rPr>
              <a:t>malignant </a:t>
            </a:r>
            <a:r>
              <a:rPr sz="950" spc="-10" dirty="0">
                <a:solidFill>
                  <a:srgbClr val="231F20"/>
                </a:solidFill>
                <a:latin typeface="Times New Roman"/>
                <a:cs typeface="Times New Roman"/>
              </a:rPr>
              <a:t>perivascular </a:t>
            </a:r>
            <a:r>
              <a:rPr sz="950" spc="-5" dirty="0">
                <a:solidFill>
                  <a:srgbClr val="231F20"/>
                </a:solidFill>
                <a:latin typeface="Times New Roman"/>
                <a:cs typeface="Times New Roman"/>
              </a:rPr>
              <a:t>epithelioid </a:t>
            </a:r>
            <a:r>
              <a:rPr sz="950" spc="-30" dirty="0">
                <a:solidFill>
                  <a:srgbClr val="231F20"/>
                </a:solidFill>
                <a:latin typeface="Times New Roman"/>
                <a:cs typeface="Times New Roman"/>
              </a:rPr>
              <a:t>cell </a:t>
            </a:r>
            <a:r>
              <a:rPr sz="950" spc="10" dirty="0">
                <a:solidFill>
                  <a:srgbClr val="231F20"/>
                </a:solidFill>
                <a:latin typeface="Times New Roman"/>
                <a:cs typeface="Times New Roman"/>
              </a:rPr>
              <a:t>tumours </a:t>
            </a:r>
            <a:r>
              <a:rPr sz="950" spc="-10" dirty="0">
                <a:solidFill>
                  <a:srgbClr val="231F20"/>
                </a:solidFill>
                <a:latin typeface="Times New Roman"/>
                <a:cs typeface="Times New Roman"/>
              </a:rPr>
              <a:t>(PEComas), </a:t>
            </a:r>
            <a:r>
              <a:rPr sz="950" spc="-5" dirty="0">
                <a:solidFill>
                  <a:srgbClr val="231F20"/>
                </a:solidFill>
                <a:latin typeface="Times New Roman"/>
                <a:cs typeface="Times New Roman"/>
              </a:rPr>
              <a:t> which are often </a:t>
            </a:r>
            <a:r>
              <a:rPr sz="950" spc="-10" dirty="0">
                <a:solidFill>
                  <a:srgbClr val="231F20"/>
                </a:solidFill>
                <a:latin typeface="Times New Roman"/>
                <a:cs typeface="Times New Roman"/>
              </a:rPr>
              <a:t>associated </a:t>
            </a:r>
            <a:r>
              <a:rPr sz="950" spc="-5" dirty="0">
                <a:solidFill>
                  <a:srgbClr val="231F20"/>
                </a:solidFill>
                <a:latin typeface="Times New Roman"/>
                <a:cs typeface="Times New Roman"/>
              </a:rPr>
              <a:t>with </a:t>
            </a:r>
            <a:r>
              <a:rPr sz="950" spc="5" dirty="0">
                <a:solidFill>
                  <a:srgbClr val="231F20"/>
                </a:solidFill>
                <a:latin typeface="Times New Roman"/>
                <a:cs typeface="Times New Roman"/>
              </a:rPr>
              <a:t>the </a:t>
            </a:r>
            <a:r>
              <a:rPr sz="950" spc="-20" dirty="0">
                <a:solidFill>
                  <a:srgbClr val="231F20"/>
                </a:solidFill>
                <a:latin typeface="Times New Roman"/>
                <a:cs typeface="Times New Roman"/>
              </a:rPr>
              <a:t>loss of </a:t>
            </a:r>
            <a:r>
              <a:rPr sz="950" spc="5" dirty="0">
                <a:solidFill>
                  <a:srgbClr val="231F20"/>
                </a:solidFill>
                <a:latin typeface="Times New Roman"/>
                <a:cs typeface="Times New Roman"/>
              </a:rPr>
              <a:t>tuberous </a:t>
            </a:r>
            <a:r>
              <a:rPr sz="950" spc="-20" dirty="0">
                <a:solidFill>
                  <a:srgbClr val="231F20"/>
                </a:solidFill>
                <a:latin typeface="Times New Roman"/>
                <a:cs typeface="Times New Roman"/>
              </a:rPr>
              <a:t>sclerosis </a:t>
            </a:r>
            <a:r>
              <a:rPr sz="950" spc="-15" dirty="0">
                <a:solidFill>
                  <a:srgbClr val="231F20"/>
                </a:solidFill>
                <a:latin typeface="Times New Roman"/>
                <a:cs typeface="Times New Roman"/>
              </a:rPr>
              <a:t> </a:t>
            </a:r>
            <a:r>
              <a:rPr sz="950" spc="-10" dirty="0">
                <a:solidFill>
                  <a:srgbClr val="231F20"/>
                </a:solidFill>
                <a:latin typeface="Times New Roman"/>
                <a:cs typeface="Times New Roman"/>
              </a:rPr>
              <a:t>complex </a:t>
            </a:r>
            <a:r>
              <a:rPr sz="950" dirty="0">
                <a:solidFill>
                  <a:srgbClr val="231F20"/>
                </a:solidFill>
                <a:latin typeface="Times New Roman"/>
                <a:cs typeface="Times New Roman"/>
              </a:rPr>
              <a:t>1/2 </a:t>
            </a:r>
            <a:r>
              <a:rPr sz="950" spc="-15" dirty="0">
                <a:solidFill>
                  <a:srgbClr val="231F20"/>
                </a:solidFill>
                <a:latin typeface="Times New Roman"/>
                <a:cs typeface="Times New Roman"/>
              </a:rPr>
              <a:t>(TSC1/TSC2)</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[IV,</a:t>
            </a:r>
            <a:r>
              <a:rPr sz="950" dirty="0">
                <a:solidFill>
                  <a:srgbClr val="231F20"/>
                </a:solidFill>
                <a:latin typeface="Times New Roman"/>
                <a:cs typeface="Times New Roman"/>
              </a:rPr>
              <a:t> </a:t>
            </a:r>
            <a:r>
              <a:rPr sz="950" spc="-5" dirty="0">
                <a:solidFill>
                  <a:srgbClr val="231F20"/>
                </a:solidFill>
                <a:latin typeface="Times New Roman"/>
                <a:cs typeface="Times New Roman"/>
              </a:rPr>
              <a:t>C]</a:t>
            </a:r>
            <a:r>
              <a:rPr sz="950" dirty="0">
                <a:solidFill>
                  <a:srgbClr val="231F20"/>
                </a:solidFill>
                <a:latin typeface="Times New Roman"/>
                <a:cs typeface="Times New Roman"/>
              </a:rPr>
              <a:t> </a:t>
            </a:r>
            <a:r>
              <a:rPr sz="950" spc="-20" dirty="0">
                <a:solidFill>
                  <a:srgbClr val="231F20"/>
                </a:solidFill>
                <a:latin typeface="Times New Roman"/>
                <a:cs typeface="Times New Roman"/>
              </a:rPr>
              <a:t>[</a:t>
            </a:r>
            <a:r>
              <a:rPr sz="950" spc="-20" dirty="0">
                <a:solidFill>
                  <a:srgbClr val="2E3092"/>
                </a:solidFill>
                <a:latin typeface="Times New Roman"/>
                <a:cs typeface="Times New Roman"/>
                <a:hlinkClick r:id="rId2" action="ppaction://hlinksldjump"/>
              </a:rPr>
              <a:t>47</a:t>
            </a:r>
            <a:r>
              <a:rPr sz="950" spc="-20" dirty="0">
                <a:solidFill>
                  <a:srgbClr val="231F20"/>
                </a:solidFill>
                <a:latin typeface="Times New Roman"/>
                <a:cs typeface="Times New Roman"/>
              </a:rPr>
              <a:t>,</a:t>
            </a:r>
            <a:r>
              <a:rPr sz="950" dirty="0">
                <a:solidFill>
                  <a:srgbClr val="231F20"/>
                </a:solidFill>
                <a:latin typeface="Times New Roman"/>
                <a:cs typeface="Times New Roman"/>
              </a:rPr>
              <a:t> </a:t>
            </a:r>
            <a:r>
              <a:rPr sz="950" spc="-25" dirty="0">
                <a:solidFill>
                  <a:srgbClr val="2E3092"/>
                </a:solidFill>
                <a:latin typeface="Times New Roman"/>
                <a:cs typeface="Times New Roman"/>
                <a:hlinkClick r:id="rId2" action="ppaction://hlinksldjump"/>
              </a:rPr>
              <a:t>48</a:t>
            </a:r>
            <a:r>
              <a:rPr sz="950" spc="-25" dirty="0">
                <a:solidFill>
                  <a:srgbClr val="231F20"/>
                </a:solidFill>
                <a:latin typeface="Times New Roman"/>
                <a:cs typeface="Times New Roman"/>
              </a:rPr>
              <a:t>];</a:t>
            </a:r>
            <a:endParaRPr sz="950">
              <a:latin typeface="Times New Roman"/>
              <a:cs typeface="Times New Roman"/>
            </a:endParaRPr>
          </a:p>
          <a:p>
            <a:pPr marL="179705" marR="17780" indent="-91440" algn="just">
              <a:lnSpc>
                <a:spcPts val="1170"/>
              </a:lnSpc>
              <a:spcBef>
                <a:spcPts val="25"/>
              </a:spcBef>
              <a:buClr>
                <a:srgbClr val="231F20"/>
              </a:buClr>
              <a:buSzPct val="73684"/>
              <a:buFont typeface="Times New Roman"/>
              <a:buChar char="•"/>
              <a:tabLst>
                <a:tab pos="180340" algn="l"/>
              </a:tabLst>
            </a:pPr>
            <a:r>
              <a:rPr sz="950" spc="-10" dirty="0">
                <a:solidFill>
                  <a:srgbClr val="231F20"/>
                </a:solidFill>
                <a:latin typeface="Times New Roman"/>
                <a:cs typeface="Times New Roman"/>
              </a:rPr>
              <a:t>Sirolimus</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activity</a:t>
            </a:r>
            <a:r>
              <a:rPr sz="950" spc="210" dirty="0">
                <a:solidFill>
                  <a:srgbClr val="231F20"/>
                </a:solidFill>
                <a:latin typeface="Times New Roman"/>
                <a:cs typeface="Times New Roman"/>
              </a:rPr>
              <a:t> </a:t>
            </a:r>
            <a:r>
              <a:rPr sz="950" spc="10" dirty="0">
                <a:solidFill>
                  <a:srgbClr val="231F20"/>
                </a:solidFill>
                <a:latin typeface="Times New Roman"/>
                <a:cs typeface="Times New Roman"/>
              </a:rPr>
              <a:t>in  </a:t>
            </a:r>
            <a:r>
              <a:rPr sz="950" spc="-5" dirty="0">
                <a:solidFill>
                  <a:srgbClr val="231F20"/>
                </a:solidFill>
                <a:latin typeface="Times New Roman"/>
                <a:cs typeface="Times New Roman"/>
              </a:rPr>
              <a:t>epithelioid</a:t>
            </a:r>
            <a:r>
              <a:rPr sz="950" spc="229" dirty="0">
                <a:solidFill>
                  <a:srgbClr val="231F20"/>
                </a:solidFill>
                <a:latin typeface="Times New Roman"/>
                <a:cs typeface="Times New Roman"/>
              </a:rPr>
              <a:t> </a:t>
            </a:r>
            <a:r>
              <a:rPr sz="950" dirty="0">
                <a:solidFill>
                  <a:srgbClr val="231F20"/>
                </a:solidFill>
                <a:latin typeface="Times New Roman"/>
                <a:cs typeface="Times New Roman"/>
              </a:rPr>
              <a:t>haemangioendothelioma </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[IV,</a:t>
            </a:r>
            <a:r>
              <a:rPr sz="950" dirty="0">
                <a:solidFill>
                  <a:srgbClr val="231F20"/>
                </a:solidFill>
                <a:latin typeface="Times New Roman"/>
                <a:cs typeface="Times New Roman"/>
              </a:rPr>
              <a:t> </a:t>
            </a:r>
            <a:r>
              <a:rPr sz="950" spc="-5" dirty="0">
                <a:solidFill>
                  <a:srgbClr val="231F20"/>
                </a:solidFill>
                <a:latin typeface="Times New Roman"/>
                <a:cs typeface="Times New Roman"/>
              </a:rPr>
              <a:t>C]</a:t>
            </a:r>
            <a:r>
              <a:rPr sz="950" dirty="0">
                <a:solidFill>
                  <a:srgbClr val="231F20"/>
                </a:solidFill>
                <a:latin typeface="Times New Roman"/>
                <a:cs typeface="Times New Roman"/>
              </a:rPr>
              <a:t> </a:t>
            </a:r>
            <a:r>
              <a:rPr sz="950" spc="-20" dirty="0">
                <a:solidFill>
                  <a:srgbClr val="231F20"/>
                </a:solidFill>
                <a:latin typeface="Times New Roman"/>
                <a:cs typeface="Times New Roman"/>
              </a:rPr>
              <a:t>[</a:t>
            </a:r>
            <a:r>
              <a:rPr sz="950" spc="-20" dirty="0">
                <a:solidFill>
                  <a:srgbClr val="2E3092"/>
                </a:solidFill>
                <a:latin typeface="Times New Roman"/>
                <a:cs typeface="Times New Roman"/>
                <a:hlinkClick r:id="rId2" action="ppaction://hlinksldjump"/>
              </a:rPr>
              <a:t>49</a:t>
            </a:r>
            <a:r>
              <a:rPr sz="950" spc="-20" dirty="0">
                <a:solidFill>
                  <a:srgbClr val="231F20"/>
                </a:solidFill>
                <a:latin typeface="Times New Roman"/>
                <a:cs typeface="Times New Roman"/>
              </a:rPr>
              <a:t>];</a:t>
            </a:r>
            <a:endParaRPr sz="950">
              <a:latin typeface="Times New Roman"/>
              <a:cs typeface="Times New Roman"/>
            </a:endParaRPr>
          </a:p>
          <a:p>
            <a:pPr marL="179705" indent="-92075" algn="just">
              <a:lnSpc>
                <a:spcPts val="1105"/>
              </a:lnSpc>
              <a:buSzPct val="73684"/>
              <a:buChar char="•"/>
              <a:tabLst>
                <a:tab pos="180340" algn="l"/>
              </a:tabLst>
            </a:pPr>
            <a:r>
              <a:rPr sz="950" dirty="0">
                <a:solidFill>
                  <a:srgbClr val="231F20"/>
                </a:solidFill>
                <a:latin typeface="Times New Roman"/>
                <a:cs typeface="Times New Roman"/>
              </a:rPr>
              <a:t>Crizotinib</a:t>
            </a:r>
            <a:r>
              <a:rPr sz="950" spc="215" dirty="0">
                <a:solidFill>
                  <a:srgbClr val="231F20"/>
                </a:solidFill>
                <a:latin typeface="Times New Roman"/>
                <a:cs typeface="Times New Roman"/>
              </a:rPr>
              <a:t> </a:t>
            </a:r>
            <a:r>
              <a:rPr sz="950" spc="10" dirty="0">
                <a:solidFill>
                  <a:srgbClr val="231F20"/>
                </a:solidFill>
                <a:latin typeface="Times New Roman"/>
                <a:cs typeface="Times New Roman"/>
              </a:rPr>
              <a:t>in</a:t>
            </a:r>
            <a:r>
              <a:rPr sz="950" spc="215" dirty="0">
                <a:solidFill>
                  <a:srgbClr val="231F20"/>
                </a:solidFill>
                <a:latin typeface="Times New Roman"/>
                <a:cs typeface="Times New Roman"/>
              </a:rPr>
              <a:t> </a:t>
            </a:r>
            <a:r>
              <a:rPr sz="950" spc="5" dirty="0">
                <a:solidFill>
                  <a:srgbClr val="231F20"/>
                </a:solidFill>
                <a:latin typeface="Times New Roman"/>
                <a:cs typeface="Times New Roman"/>
              </a:rPr>
              <a:t>inﬂammatory</a:t>
            </a:r>
            <a:r>
              <a:rPr sz="950" spc="220" dirty="0">
                <a:solidFill>
                  <a:srgbClr val="231F20"/>
                </a:solidFill>
                <a:latin typeface="Times New Roman"/>
                <a:cs typeface="Times New Roman"/>
              </a:rPr>
              <a:t> </a:t>
            </a:r>
            <a:r>
              <a:rPr sz="950" spc="-10" dirty="0">
                <a:solidFill>
                  <a:srgbClr val="231F20"/>
                </a:solidFill>
                <a:latin typeface="Times New Roman"/>
                <a:cs typeface="Times New Roman"/>
              </a:rPr>
              <a:t>myoﬁbroblastic</a:t>
            </a:r>
            <a:r>
              <a:rPr sz="950" spc="210" dirty="0">
                <a:solidFill>
                  <a:srgbClr val="231F20"/>
                </a:solidFill>
                <a:latin typeface="Times New Roman"/>
                <a:cs typeface="Times New Roman"/>
              </a:rPr>
              <a:t> </a:t>
            </a:r>
            <a:r>
              <a:rPr sz="950" spc="20" dirty="0">
                <a:solidFill>
                  <a:srgbClr val="231F20"/>
                </a:solidFill>
                <a:latin typeface="Times New Roman"/>
                <a:cs typeface="Times New Roman"/>
              </a:rPr>
              <a:t>tumour</a:t>
            </a:r>
            <a:r>
              <a:rPr sz="950" spc="220" dirty="0">
                <a:solidFill>
                  <a:srgbClr val="231F20"/>
                </a:solidFill>
                <a:latin typeface="Times New Roman"/>
                <a:cs typeface="Times New Roman"/>
              </a:rPr>
              <a:t> </a:t>
            </a:r>
            <a:r>
              <a:rPr sz="950" spc="-15" dirty="0">
                <a:solidFill>
                  <a:srgbClr val="231F20"/>
                </a:solidFill>
                <a:latin typeface="Times New Roman"/>
                <a:cs typeface="Times New Roman"/>
              </a:rPr>
              <a:t>associ-</a:t>
            </a:r>
            <a:endParaRPr sz="950">
              <a:latin typeface="Times New Roman"/>
              <a:cs typeface="Times New Roman"/>
            </a:endParaRPr>
          </a:p>
          <a:p>
            <a:pPr marL="179705" marR="18415" algn="just">
              <a:lnSpc>
                <a:spcPct val="102400"/>
              </a:lnSpc>
            </a:pPr>
            <a:r>
              <a:rPr sz="950" dirty="0">
                <a:solidFill>
                  <a:srgbClr val="231F20"/>
                </a:solidFill>
                <a:latin typeface="Times New Roman"/>
                <a:cs typeface="Times New Roman"/>
              </a:rPr>
              <a:t>ated </a:t>
            </a:r>
            <a:r>
              <a:rPr sz="950" spc="-5" dirty="0">
                <a:solidFill>
                  <a:srgbClr val="231F20"/>
                </a:solidFill>
                <a:latin typeface="Times New Roman"/>
                <a:cs typeface="Times New Roman"/>
              </a:rPr>
              <a:t>with anaplastic </a:t>
            </a:r>
            <a:r>
              <a:rPr sz="950" spc="5" dirty="0">
                <a:solidFill>
                  <a:srgbClr val="231F20"/>
                </a:solidFill>
                <a:latin typeface="Times New Roman"/>
                <a:cs typeface="Times New Roman"/>
              </a:rPr>
              <a:t>lymphoma </a:t>
            </a:r>
            <a:r>
              <a:rPr sz="950" spc="-10" dirty="0">
                <a:solidFill>
                  <a:srgbClr val="231F20"/>
                </a:solidFill>
                <a:latin typeface="Times New Roman"/>
                <a:cs typeface="Times New Roman"/>
              </a:rPr>
              <a:t>kinase </a:t>
            </a:r>
            <a:r>
              <a:rPr sz="950" spc="-30" dirty="0">
                <a:solidFill>
                  <a:srgbClr val="231F20"/>
                </a:solidFill>
                <a:latin typeface="Times New Roman"/>
                <a:cs typeface="Times New Roman"/>
              </a:rPr>
              <a:t>(ALK) </a:t>
            </a:r>
            <a:r>
              <a:rPr sz="950" dirty="0">
                <a:solidFill>
                  <a:srgbClr val="231F20"/>
                </a:solidFill>
                <a:latin typeface="Times New Roman"/>
                <a:cs typeface="Times New Roman"/>
              </a:rPr>
              <a:t>translocations </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[IV,</a:t>
            </a:r>
            <a:r>
              <a:rPr sz="950" dirty="0">
                <a:solidFill>
                  <a:srgbClr val="231F20"/>
                </a:solidFill>
                <a:latin typeface="Times New Roman"/>
                <a:cs typeface="Times New Roman"/>
              </a:rPr>
              <a:t> </a:t>
            </a:r>
            <a:r>
              <a:rPr sz="950" spc="-5" dirty="0">
                <a:solidFill>
                  <a:srgbClr val="231F20"/>
                </a:solidFill>
                <a:latin typeface="Times New Roman"/>
                <a:cs typeface="Times New Roman"/>
              </a:rPr>
              <a:t>C]</a:t>
            </a:r>
            <a:r>
              <a:rPr sz="950" dirty="0">
                <a:solidFill>
                  <a:srgbClr val="231F20"/>
                </a:solidFill>
                <a:latin typeface="Times New Roman"/>
                <a:cs typeface="Times New Roman"/>
              </a:rPr>
              <a:t> </a:t>
            </a:r>
            <a:r>
              <a:rPr sz="950" spc="-20" dirty="0">
                <a:solidFill>
                  <a:srgbClr val="231F20"/>
                </a:solidFill>
                <a:latin typeface="Times New Roman"/>
                <a:cs typeface="Times New Roman"/>
              </a:rPr>
              <a:t>[</a:t>
            </a:r>
            <a:r>
              <a:rPr sz="950" spc="-20" dirty="0">
                <a:solidFill>
                  <a:srgbClr val="2E3092"/>
                </a:solidFill>
                <a:latin typeface="Times New Roman"/>
                <a:cs typeface="Times New Roman"/>
                <a:hlinkClick r:id="rId2" action="ppaction://hlinksldjump"/>
              </a:rPr>
              <a:t>50</a:t>
            </a:r>
            <a:r>
              <a:rPr sz="950" spc="-20" dirty="0">
                <a:solidFill>
                  <a:srgbClr val="231F20"/>
                </a:solidFill>
                <a:latin typeface="Times New Roman"/>
                <a:cs typeface="Times New Roman"/>
              </a:rPr>
              <a:t>];</a:t>
            </a:r>
            <a:endParaRPr sz="950">
              <a:latin typeface="Times New Roman"/>
              <a:cs typeface="Times New Roman"/>
            </a:endParaRPr>
          </a:p>
          <a:p>
            <a:pPr marL="179705" marR="18415" indent="-91440" algn="just">
              <a:lnSpc>
                <a:spcPts val="1170"/>
              </a:lnSpc>
              <a:spcBef>
                <a:spcPts val="25"/>
              </a:spcBef>
              <a:buClr>
                <a:srgbClr val="231F20"/>
              </a:buClr>
              <a:buSzPct val="73684"/>
              <a:buFont typeface="Times New Roman"/>
              <a:buChar char="•"/>
              <a:tabLst>
                <a:tab pos="180340" algn="l"/>
              </a:tabLst>
            </a:pPr>
            <a:r>
              <a:rPr sz="950" spc="-5" dirty="0">
                <a:solidFill>
                  <a:srgbClr val="231F20"/>
                </a:solidFill>
                <a:latin typeface="Times New Roman"/>
                <a:cs typeface="Times New Roman"/>
              </a:rPr>
              <a:t>Sunitinib </a:t>
            </a:r>
            <a:r>
              <a:rPr sz="950" spc="15" dirty="0">
                <a:solidFill>
                  <a:srgbClr val="231F20"/>
                </a:solidFill>
                <a:latin typeface="Times New Roman"/>
                <a:cs typeface="Times New Roman"/>
              </a:rPr>
              <a:t>and </a:t>
            </a:r>
            <a:r>
              <a:rPr sz="950" spc="-5" dirty="0">
                <a:solidFill>
                  <a:srgbClr val="231F20"/>
                </a:solidFill>
                <a:latin typeface="Times New Roman"/>
                <a:cs typeface="Times New Roman"/>
              </a:rPr>
              <a:t>cediranib </a:t>
            </a:r>
            <a:r>
              <a:rPr sz="950" spc="10" dirty="0">
                <a:solidFill>
                  <a:srgbClr val="231F20"/>
                </a:solidFill>
                <a:latin typeface="Times New Roman"/>
                <a:cs typeface="Times New Roman"/>
              </a:rPr>
              <a:t>in </a:t>
            </a:r>
            <a:r>
              <a:rPr sz="950" spc="-15" dirty="0">
                <a:solidFill>
                  <a:srgbClr val="231F20"/>
                </a:solidFill>
                <a:latin typeface="Times New Roman"/>
                <a:cs typeface="Times New Roman"/>
              </a:rPr>
              <a:t>alveolar </a:t>
            </a:r>
            <a:r>
              <a:rPr sz="950" spc="-10" dirty="0">
                <a:solidFill>
                  <a:srgbClr val="231F20"/>
                </a:solidFill>
                <a:latin typeface="Times New Roman"/>
                <a:cs typeface="Times New Roman"/>
              </a:rPr>
              <a:t>soft </a:t>
            </a:r>
            <a:r>
              <a:rPr sz="950" spc="15" dirty="0">
                <a:solidFill>
                  <a:srgbClr val="231F20"/>
                </a:solidFill>
                <a:latin typeface="Times New Roman"/>
                <a:cs typeface="Times New Roman"/>
              </a:rPr>
              <a:t>part </a:t>
            </a:r>
            <a:r>
              <a:rPr sz="950" spc="-5" dirty="0">
                <a:solidFill>
                  <a:srgbClr val="231F20"/>
                </a:solidFill>
                <a:latin typeface="Times New Roman"/>
                <a:cs typeface="Times New Roman"/>
              </a:rPr>
              <a:t>sarcoma, </a:t>
            </a:r>
            <a:r>
              <a:rPr sz="950" spc="-10" dirty="0">
                <a:solidFill>
                  <a:srgbClr val="231F20"/>
                </a:solidFill>
                <a:latin typeface="Times New Roman"/>
                <a:cs typeface="Times New Roman"/>
              </a:rPr>
              <a:t>where </a:t>
            </a:r>
            <a:r>
              <a:rPr sz="950" spc="-5" dirty="0">
                <a:solidFill>
                  <a:srgbClr val="231F20"/>
                </a:solidFill>
                <a:latin typeface="Times New Roman"/>
                <a:cs typeface="Times New Roman"/>
              </a:rPr>
              <a:t> </a:t>
            </a:r>
            <a:r>
              <a:rPr sz="950" spc="5" dirty="0">
                <a:solidFill>
                  <a:srgbClr val="231F20"/>
                </a:solidFill>
                <a:latin typeface="Times New Roman"/>
                <a:cs typeface="Times New Roman"/>
              </a:rPr>
              <a:t>the</a:t>
            </a:r>
            <a:r>
              <a:rPr sz="950" dirty="0">
                <a:solidFill>
                  <a:srgbClr val="231F20"/>
                </a:solidFill>
                <a:latin typeface="Times New Roman"/>
                <a:cs typeface="Times New Roman"/>
              </a:rPr>
              <a:t> </a:t>
            </a:r>
            <a:r>
              <a:rPr sz="950" spc="-5" dirty="0">
                <a:solidFill>
                  <a:srgbClr val="231F20"/>
                </a:solidFill>
                <a:latin typeface="Times New Roman"/>
                <a:cs typeface="Times New Roman"/>
              </a:rPr>
              <a:t>molecular</a:t>
            </a:r>
            <a:r>
              <a:rPr sz="950" dirty="0">
                <a:solidFill>
                  <a:srgbClr val="231F20"/>
                </a:solidFill>
                <a:latin typeface="Times New Roman"/>
                <a:cs typeface="Times New Roman"/>
              </a:rPr>
              <a:t> target</a:t>
            </a:r>
            <a:r>
              <a:rPr sz="950" spc="5" dirty="0">
                <a:solidFill>
                  <a:srgbClr val="231F20"/>
                </a:solidFill>
                <a:latin typeface="Times New Roman"/>
                <a:cs typeface="Times New Roman"/>
              </a:rPr>
              <a:t> </a:t>
            </a:r>
            <a:r>
              <a:rPr sz="950" spc="-25" dirty="0">
                <a:solidFill>
                  <a:srgbClr val="231F20"/>
                </a:solidFill>
                <a:latin typeface="Times New Roman"/>
                <a:cs typeface="Times New Roman"/>
              </a:rPr>
              <a:t>is</a:t>
            </a:r>
            <a:r>
              <a:rPr sz="950" dirty="0">
                <a:solidFill>
                  <a:srgbClr val="231F20"/>
                </a:solidFill>
                <a:latin typeface="Times New Roman"/>
                <a:cs typeface="Times New Roman"/>
              </a:rPr>
              <a:t> </a:t>
            </a:r>
            <a:r>
              <a:rPr sz="950" spc="-20" dirty="0">
                <a:solidFill>
                  <a:srgbClr val="231F20"/>
                </a:solidFill>
                <a:latin typeface="Times New Roman"/>
                <a:cs typeface="Times New Roman"/>
              </a:rPr>
              <a:t>as</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yet</a:t>
            </a:r>
            <a:r>
              <a:rPr sz="950" spc="5" dirty="0">
                <a:solidFill>
                  <a:srgbClr val="231F20"/>
                </a:solidFill>
                <a:latin typeface="Times New Roman"/>
                <a:cs typeface="Times New Roman"/>
              </a:rPr>
              <a:t> </a:t>
            </a:r>
            <a:r>
              <a:rPr sz="950" dirty="0">
                <a:solidFill>
                  <a:srgbClr val="231F20"/>
                </a:solidFill>
                <a:latin typeface="Times New Roman"/>
                <a:cs typeface="Times New Roman"/>
              </a:rPr>
              <a:t>unclear </a:t>
            </a:r>
            <a:r>
              <a:rPr sz="950" spc="-15" dirty="0">
                <a:solidFill>
                  <a:srgbClr val="231F20"/>
                </a:solidFill>
                <a:latin typeface="Times New Roman"/>
                <a:cs typeface="Times New Roman"/>
              </a:rPr>
              <a:t>[IV,</a:t>
            </a:r>
            <a:r>
              <a:rPr sz="950" dirty="0">
                <a:solidFill>
                  <a:srgbClr val="231F20"/>
                </a:solidFill>
                <a:latin typeface="Times New Roman"/>
                <a:cs typeface="Times New Roman"/>
              </a:rPr>
              <a:t> C]</a:t>
            </a:r>
            <a:r>
              <a:rPr sz="950" spc="-5" dirty="0">
                <a:solidFill>
                  <a:srgbClr val="231F20"/>
                </a:solidFill>
                <a:latin typeface="Times New Roman"/>
                <a:cs typeface="Times New Roman"/>
              </a:rPr>
              <a:t> </a:t>
            </a:r>
            <a:r>
              <a:rPr sz="950" spc="-20" dirty="0">
                <a:solidFill>
                  <a:srgbClr val="231F20"/>
                </a:solidFill>
                <a:latin typeface="Times New Roman"/>
                <a:cs typeface="Times New Roman"/>
              </a:rPr>
              <a:t>[</a:t>
            </a:r>
            <a:r>
              <a:rPr sz="950" spc="-20" dirty="0">
                <a:solidFill>
                  <a:srgbClr val="2E3092"/>
                </a:solidFill>
                <a:latin typeface="Times New Roman"/>
                <a:cs typeface="Times New Roman"/>
                <a:hlinkClick r:id="rId2" action="ppaction://hlinksldjump"/>
              </a:rPr>
              <a:t>51</a:t>
            </a:r>
            <a:r>
              <a:rPr sz="950" spc="-20" dirty="0">
                <a:solidFill>
                  <a:srgbClr val="231F20"/>
                </a:solidFill>
                <a:latin typeface="Times New Roman"/>
                <a:cs typeface="Times New Roman"/>
              </a:rPr>
              <a:t>,</a:t>
            </a:r>
            <a:r>
              <a:rPr sz="950" spc="-5" dirty="0">
                <a:solidFill>
                  <a:srgbClr val="231F20"/>
                </a:solidFill>
                <a:latin typeface="Times New Roman"/>
                <a:cs typeface="Times New Roman"/>
              </a:rPr>
              <a:t> </a:t>
            </a:r>
            <a:r>
              <a:rPr sz="950" spc="-25" dirty="0">
                <a:solidFill>
                  <a:srgbClr val="2E3092"/>
                </a:solidFill>
                <a:latin typeface="Times New Roman"/>
                <a:cs typeface="Times New Roman"/>
                <a:hlinkClick r:id="rId2" action="ppaction://hlinksldjump"/>
              </a:rPr>
              <a:t>52</a:t>
            </a:r>
            <a:r>
              <a:rPr sz="950" spc="-25" dirty="0">
                <a:solidFill>
                  <a:srgbClr val="231F20"/>
                </a:solidFill>
                <a:latin typeface="Times New Roman"/>
                <a:cs typeface="Times New Roman"/>
              </a:rPr>
              <a:t>];</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and</a:t>
            </a:r>
            <a:endParaRPr sz="950">
              <a:latin typeface="Times New Roman"/>
              <a:cs typeface="Times New Roman"/>
            </a:endParaRPr>
          </a:p>
          <a:p>
            <a:pPr marL="179705" indent="-92075" algn="just">
              <a:lnSpc>
                <a:spcPts val="1105"/>
              </a:lnSpc>
              <a:buClr>
                <a:srgbClr val="231F20"/>
              </a:buClr>
              <a:buSzPct val="73684"/>
              <a:buFont typeface="Times New Roman"/>
              <a:buChar char="•"/>
              <a:tabLst>
                <a:tab pos="180340" algn="l"/>
              </a:tabLst>
            </a:pPr>
            <a:r>
              <a:rPr sz="950" spc="-5" dirty="0">
                <a:solidFill>
                  <a:srgbClr val="231F20"/>
                </a:solidFill>
                <a:latin typeface="Times New Roman"/>
                <a:cs typeface="Times New Roman"/>
              </a:rPr>
              <a:t>Sunitinib</a:t>
            </a:r>
            <a:r>
              <a:rPr sz="950" spc="200" dirty="0">
                <a:solidFill>
                  <a:srgbClr val="231F20"/>
                </a:solidFill>
                <a:latin typeface="Times New Roman"/>
                <a:cs typeface="Times New Roman"/>
              </a:rPr>
              <a:t> </a:t>
            </a:r>
            <a:r>
              <a:rPr sz="950" spc="10" dirty="0">
                <a:solidFill>
                  <a:srgbClr val="231F20"/>
                </a:solidFill>
                <a:latin typeface="Times New Roman"/>
                <a:cs typeface="Times New Roman"/>
              </a:rPr>
              <a:t>in</a:t>
            </a:r>
            <a:r>
              <a:rPr sz="950" spc="200" dirty="0">
                <a:solidFill>
                  <a:srgbClr val="231F20"/>
                </a:solidFill>
                <a:latin typeface="Times New Roman"/>
                <a:cs typeface="Times New Roman"/>
              </a:rPr>
              <a:t> </a:t>
            </a:r>
            <a:r>
              <a:rPr sz="950" spc="-10" dirty="0">
                <a:solidFill>
                  <a:srgbClr val="231F20"/>
                </a:solidFill>
                <a:latin typeface="Times New Roman"/>
                <a:cs typeface="Times New Roman"/>
              </a:rPr>
              <a:t>solitary</a:t>
            </a:r>
            <a:r>
              <a:rPr sz="950" spc="204" dirty="0">
                <a:solidFill>
                  <a:srgbClr val="231F20"/>
                </a:solidFill>
                <a:latin typeface="Times New Roman"/>
                <a:cs typeface="Times New Roman"/>
              </a:rPr>
              <a:t> </a:t>
            </a:r>
            <a:r>
              <a:rPr sz="950" dirty="0">
                <a:solidFill>
                  <a:srgbClr val="231F20"/>
                </a:solidFill>
                <a:latin typeface="Times New Roman"/>
                <a:cs typeface="Times New Roman"/>
              </a:rPr>
              <a:t>ﬁbrous</a:t>
            </a:r>
            <a:r>
              <a:rPr sz="950" spc="200" dirty="0">
                <a:solidFill>
                  <a:srgbClr val="231F20"/>
                </a:solidFill>
                <a:latin typeface="Times New Roman"/>
                <a:cs typeface="Times New Roman"/>
              </a:rPr>
              <a:t> </a:t>
            </a:r>
            <a:r>
              <a:rPr sz="950" spc="5" dirty="0">
                <a:solidFill>
                  <a:srgbClr val="231F20"/>
                </a:solidFill>
                <a:latin typeface="Times New Roman"/>
                <a:cs typeface="Times New Roman"/>
              </a:rPr>
              <a:t>tumours,</a:t>
            </a:r>
            <a:r>
              <a:rPr sz="950" spc="210" dirty="0">
                <a:solidFill>
                  <a:srgbClr val="231F20"/>
                </a:solidFill>
                <a:latin typeface="Times New Roman"/>
                <a:cs typeface="Times New Roman"/>
              </a:rPr>
              <a:t> </a:t>
            </a:r>
            <a:r>
              <a:rPr sz="950" spc="-10" dirty="0">
                <a:solidFill>
                  <a:srgbClr val="231F20"/>
                </a:solidFill>
                <a:latin typeface="Times New Roman"/>
                <a:cs typeface="Times New Roman"/>
              </a:rPr>
              <a:t>where</a:t>
            </a:r>
            <a:r>
              <a:rPr sz="950" spc="204" dirty="0">
                <a:solidFill>
                  <a:srgbClr val="231F20"/>
                </a:solidFill>
                <a:latin typeface="Times New Roman"/>
                <a:cs typeface="Times New Roman"/>
              </a:rPr>
              <a:t> </a:t>
            </a:r>
            <a:r>
              <a:rPr sz="950" spc="5" dirty="0">
                <a:solidFill>
                  <a:srgbClr val="231F20"/>
                </a:solidFill>
                <a:latin typeface="Times New Roman"/>
                <a:cs typeface="Times New Roman"/>
              </a:rPr>
              <a:t>the</a:t>
            </a:r>
            <a:r>
              <a:rPr sz="950" spc="200" dirty="0">
                <a:solidFill>
                  <a:srgbClr val="231F20"/>
                </a:solidFill>
                <a:latin typeface="Times New Roman"/>
                <a:cs typeface="Times New Roman"/>
              </a:rPr>
              <a:t> </a:t>
            </a:r>
            <a:r>
              <a:rPr sz="950" spc="-5" dirty="0">
                <a:solidFill>
                  <a:srgbClr val="231F20"/>
                </a:solidFill>
                <a:latin typeface="Times New Roman"/>
                <a:cs typeface="Times New Roman"/>
              </a:rPr>
              <a:t>molecular</a:t>
            </a:r>
            <a:endParaRPr sz="950">
              <a:latin typeface="Times New Roman"/>
              <a:cs typeface="Times New Roman"/>
            </a:endParaRPr>
          </a:p>
          <a:p>
            <a:pPr marL="179705" algn="just">
              <a:lnSpc>
                <a:spcPct val="100000"/>
              </a:lnSpc>
              <a:spcBef>
                <a:spcPts val="25"/>
              </a:spcBef>
            </a:pPr>
            <a:r>
              <a:rPr sz="950" dirty="0">
                <a:solidFill>
                  <a:srgbClr val="231F20"/>
                </a:solidFill>
                <a:latin typeface="Times New Roman"/>
                <a:cs typeface="Times New Roman"/>
              </a:rPr>
              <a:t>target</a:t>
            </a:r>
            <a:r>
              <a:rPr sz="950" spc="-5" dirty="0">
                <a:solidFill>
                  <a:srgbClr val="231F20"/>
                </a:solidFill>
                <a:latin typeface="Times New Roman"/>
                <a:cs typeface="Times New Roman"/>
              </a:rPr>
              <a:t> </a:t>
            </a:r>
            <a:r>
              <a:rPr sz="950" spc="-25" dirty="0">
                <a:solidFill>
                  <a:srgbClr val="231F20"/>
                </a:solidFill>
                <a:latin typeface="Times New Roman"/>
                <a:cs typeface="Times New Roman"/>
              </a:rPr>
              <a:t>is</a:t>
            </a:r>
            <a:r>
              <a:rPr sz="950" spc="-5" dirty="0">
                <a:solidFill>
                  <a:srgbClr val="231F20"/>
                </a:solidFill>
                <a:latin typeface="Times New Roman"/>
                <a:cs typeface="Times New Roman"/>
              </a:rPr>
              <a:t> </a:t>
            </a:r>
            <a:r>
              <a:rPr sz="950" spc="-20" dirty="0">
                <a:solidFill>
                  <a:srgbClr val="231F20"/>
                </a:solidFill>
                <a:latin typeface="Times New Roman"/>
                <a:cs typeface="Times New Roman"/>
              </a:rPr>
              <a:t>as</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yet</a:t>
            </a:r>
            <a:r>
              <a:rPr sz="950" dirty="0">
                <a:solidFill>
                  <a:srgbClr val="231F20"/>
                </a:solidFill>
                <a:latin typeface="Times New Roman"/>
                <a:cs typeface="Times New Roman"/>
              </a:rPr>
              <a:t> unclear</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[IV,</a:t>
            </a:r>
            <a:r>
              <a:rPr sz="950" dirty="0">
                <a:solidFill>
                  <a:srgbClr val="231F20"/>
                </a:solidFill>
                <a:latin typeface="Times New Roman"/>
                <a:cs typeface="Times New Roman"/>
              </a:rPr>
              <a:t> </a:t>
            </a:r>
            <a:r>
              <a:rPr sz="950" spc="-5" dirty="0">
                <a:solidFill>
                  <a:srgbClr val="231F20"/>
                </a:solidFill>
                <a:latin typeface="Times New Roman"/>
                <a:cs typeface="Times New Roman"/>
              </a:rPr>
              <a:t>C] </a:t>
            </a:r>
            <a:r>
              <a:rPr sz="950" spc="-15" dirty="0">
                <a:solidFill>
                  <a:srgbClr val="231F20"/>
                </a:solidFill>
                <a:latin typeface="Times New Roman"/>
                <a:cs typeface="Times New Roman"/>
              </a:rPr>
              <a:t>[</a:t>
            </a:r>
            <a:r>
              <a:rPr sz="950" spc="-15" dirty="0">
                <a:solidFill>
                  <a:srgbClr val="2E3092"/>
                </a:solidFill>
                <a:latin typeface="Times New Roman"/>
                <a:cs typeface="Times New Roman"/>
                <a:hlinkClick r:id="rId2" action="ppaction://hlinksldjump"/>
              </a:rPr>
              <a:t>53</a:t>
            </a:r>
            <a:r>
              <a:rPr sz="950" spc="-15" dirty="0">
                <a:solidFill>
                  <a:srgbClr val="231F20"/>
                </a:solidFill>
                <a:latin typeface="Times New Roman"/>
                <a:cs typeface="Times New Roman"/>
              </a:rPr>
              <a:t>].</a:t>
            </a:r>
            <a:endParaRPr sz="950">
              <a:latin typeface="Times New Roman"/>
              <a:cs typeface="Times New Roman"/>
            </a:endParaRPr>
          </a:p>
        </p:txBody>
      </p:sp>
      <p:sp>
        <p:nvSpPr>
          <p:cNvPr id="5" name="object 5"/>
          <p:cNvSpPr txBox="1"/>
          <p:nvPr/>
        </p:nvSpPr>
        <p:spPr>
          <a:xfrm>
            <a:off x="648003" y="3092400"/>
            <a:ext cx="853440" cy="179536"/>
          </a:xfrm>
          <a:prstGeom prst="rect">
            <a:avLst/>
          </a:prstGeom>
          <a:solidFill>
            <a:srgbClr val="D2B6CB"/>
          </a:solidFill>
        </p:spPr>
        <p:txBody>
          <a:bodyPr vert="horz" wrap="square" lIns="0" tIns="0" rIns="0" bIns="0" rtlCol="0">
            <a:spAutoFit/>
          </a:bodyPr>
          <a:lstStyle/>
          <a:p>
            <a:pPr marL="93345">
              <a:lnSpc>
                <a:spcPts val="1365"/>
              </a:lnSpc>
            </a:pPr>
            <a:r>
              <a:rPr sz="1200" spc="10" dirty="0">
                <a:solidFill>
                  <a:srgbClr val="231F20"/>
                </a:solidFill>
                <a:latin typeface="Tahoma"/>
                <a:cs typeface="Tahoma"/>
              </a:rPr>
              <a:t>Follow-up</a:t>
            </a:r>
            <a:endParaRPr sz="1200">
              <a:latin typeface="Tahoma"/>
              <a:cs typeface="Tahoma"/>
            </a:endParaRPr>
          </a:p>
        </p:txBody>
      </p:sp>
      <p:sp>
        <p:nvSpPr>
          <p:cNvPr id="6" name="object 6"/>
          <p:cNvSpPr txBox="1"/>
          <p:nvPr/>
        </p:nvSpPr>
        <p:spPr>
          <a:xfrm>
            <a:off x="635288" y="3307532"/>
            <a:ext cx="3155315" cy="3780137"/>
          </a:xfrm>
          <a:prstGeom prst="rect">
            <a:avLst/>
          </a:prstGeom>
        </p:spPr>
        <p:txBody>
          <a:bodyPr vert="horz" wrap="square" lIns="0" tIns="8890" rIns="0" bIns="0" rtlCol="0">
            <a:spAutoFit/>
          </a:bodyPr>
          <a:lstStyle/>
          <a:p>
            <a:pPr marL="12700" marR="6985" algn="just">
              <a:lnSpc>
                <a:spcPct val="102400"/>
              </a:lnSpc>
              <a:spcBef>
                <a:spcPts val="70"/>
              </a:spcBef>
            </a:pPr>
            <a:r>
              <a:rPr sz="950" spc="-5" dirty="0">
                <a:solidFill>
                  <a:srgbClr val="231F20"/>
                </a:solidFill>
                <a:latin typeface="Calibri"/>
                <a:cs typeface="Calibri"/>
              </a:rPr>
              <a:t>There</a:t>
            </a:r>
            <a:r>
              <a:rPr sz="950" dirty="0">
                <a:solidFill>
                  <a:srgbClr val="231F20"/>
                </a:solidFill>
                <a:latin typeface="Calibri"/>
                <a:cs typeface="Calibri"/>
              </a:rPr>
              <a:t> </a:t>
            </a:r>
            <a:r>
              <a:rPr sz="950" spc="-35" dirty="0">
                <a:solidFill>
                  <a:srgbClr val="231F20"/>
                </a:solidFill>
                <a:latin typeface="Calibri"/>
                <a:cs typeface="Calibri"/>
              </a:rPr>
              <a:t>are</a:t>
            </a:r>
            <a:r>
              <a:rPr sz="950" spc="-30" dirty="0">
                <a:solidFill>
                  <a:srgbClr val="231F20"/>
                </a:solidFill>
                <a:latin typeface="Calibri"/>
                <a:cs typeface="Calibri"/>
              </a:rPr>
              <a:t> </a:t>
            </a:r>
            <a:r>
              <a:rPr sz="950" spc="-45" dirty="0">
                <a:solidFill>
                  <a:srgbClr val="231F20"/>
                </a:solidFill>
                <a:latin typeface="Calibri"/>
                <a:cs typeface="Calibri"/>
              </a:rPr>
              <a:t>few</a:t>
            </a:r>
            <a:r>
              <a:rPr sz="950" spc="-40" dirty="0">
                <a:solidFill>
                  <a:srgbClr val="231F20"/>
                </a:solidFill>
                <a:latin typeface="Calibri"/>
                <a:cs typeface="Calibri"/>
              </a:rPr>
              <a:t> </a:t>
            </a:r>
            <a:r>
              <a:rPr sz="950" spc="-5" dirty="0">
                <a:solidFill>
                  <a:srgbClr val="231F20"/>
                </a:solidFill>
                <a:latin typeface="Calibri"/>
                <a:cs typeface="Calibri"/>
              </a:rPr>
              <a:t>published</a:t>
            </a:r>
            <a:r>
              <a:rPr sz="950" dirty="0">
                <a:solidFill>
                  <a:srgbClr val="231F20"/>
                </a:solidFill>
                <a:latin typeface="Calibri"/>
                <a:cs typeface="Calibri"/>
              </a:rPr>
              <a:t> </a:t>
            </a:r>
            <a:r>
              <a:rPr sz="950" spc="-25" dirty="0">
                <a:solidFill>
                  <a:srgbClr val="231F20"/>
                </a:solidFill>
                <a:latin typeface="Calibri"/>
                <a:cs typeface="Calibri"/>
              </a:rPr>
              <a:t>data</a:t>
            </a:r>
            <a:r>
              <a:rPr sz="950" spc="-20"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5" dirty="0">
                <a:solidFill>
                  <a:srgbClr val="231F20"/>
                </a:solidFill>
                <a:latin typeface="Calibri"/>
                <a:cs typeface="Calibri"/>
              </a:rPr>
              <a:t>indicate</a:t>
            </a:r>
            <a:r>
              <a:rPr sz="950" dirty="0">
                <a:solidFill>
                  <a:srgbClr val="231F20"/>
                </a:solidFill>
                <a:latin typeface="Calibri"/>
                <a:cs typeface="Calibri"/>
              </a:rPr>
              <a:t> </a:t>
            </a:r>
            <a:r>
              <a:rPr sz="950" spc="-35" dirty="0">
                <a:solidFill>
                  <a:srgbClr val="231F20"/>
                </a:solidFill>
                <a:latin typeface="Calibri"/>
                <a:cs typeface="Calibri"/>
              </a:rPr>
              <a:t>the</a:t>
            </a:r>
            <a:r>
              <a:rPr sz="950" spc="-30" dirty="0">
                <a:solidFill>
                  <a:srgbClr val="231F20"/>
                </a:solidFill>
                <a:latin typeface="Calibri"/>
                <a:cs typeface="Calibri"/>
              </a:rPr>
              <a:t> </a:t>
            </a:r>
            <a:r>
              <a:rPr sz="950" dirty="0">
                <a:solidFill>
                  <a:srgbClr val="231F20"/>
                </a:solidFill>
                <a:latin typeface="Calibri"/>
                <a:cs typeface="Calibri"/>
              </a:rPr>
              <a:t>optimal </a:t>
            </a:r>
            <a:r>
              <a:rPr sz="950" spc="-5" dirty="0">
                <a:solidFill>
                  <a:srgbClr val="231F20"/>
                </a:solidFill>
                <a:latin typeface="Calibri"/>
                <a:cs typeface="Calibri"/>
              </a:rPr>
              <a:t>routine </a:t>
            </a:r>
            <a:r>
              <a:rPr sz="950" dirty="0">
                <a:solidFill>
                  <a:srgbClr val="231F20"/>
                </a:solidFill>
                <a:latin typeface="Calibri"/>
                <a:cs typeface="Calibri"/>
              </a:rPr>
              <a:t> </a:t>
            </a:r>
            <a:r>
              <a:rPr sz="950" spc="5" dirty="0">
                <a:solidFill>
                  <a:srgbClr val="231F20"/>
                </a:solidFill>
                <a:latin typeface="Calibri"/>
                <a:cs typeface="Calibri"/>
              </a:rPr>
              <a:t>follow-up policy </a:t>
            </a:r>
            <a:r>
              <a:rPr sz="950" spc="-15" dirty="0">
                <a:solidFill>
                  <a:srgbClr val="231F20"/>
                </a:solidFill>
                <a:latin typeface="Calibri"/>
                <a:cs typeface="Calibri"/>
              </a:rPr>
              <a:t>of </a:t>
            </a:r>
            <a:r>
              <a:rPr sz="950" dirty="0">
                <a:solidFill>
                  <a:srgbClr val="231F20"/>
                </a:solidFill>
                <a:latin typeface="Calibri"/>
                <a:cs typeface="Calibri"/>
              </a:rPr>
              <a:t>surgically </a:t>
            </a:r>
            <a:r>
              <a:rPr sz="950" spc="-35" dirty="0">
                <a:solidFill>
                  <a:srgbClr val="231F20"/>
                </a:solidFill>
                <a:latin typeface="Calibri"/>
                <a:cs typeface="Calibri"/>
              </a:rPr>
              <a:t>treated </a:t>
            </a:r>
            <a:r>
              <a:rPr sz="950" spc="-20" dirty="0">
                <a:solidFill>
                  <a:srgbClr val="231F20"/>
                </a:solidFill>
                <a:latin typeface="Calibri"/>
                <a:cs typeface="Calibri"/>
              </a:rPr>
              <a:t>patients </a:t>
            </a:r>
            <a:r>
              <a:rPr sz="950" spc="-5" dirty="0">
                <a:solidFill>
                  <a:srgbClr val="231F20"/>
                </a:solidFill>
                <a:latin typeface="Calibri"/>
                <a:cs typeface="Calibri"/>
              </a:rPr>
              <a:t>with </a:t>
            </a:r>
            <a:r>
              <a:rPr sz="950" spc="-10" dirty="0">
                <a:solidFill>
                  <a:srgbClr val="231F20"/>
                </a:solidFill>
                <a:latin typeface="Calibri"/>
                <a:cs typeface="Calibri"/>
              </a:rPr>
              <a:t>localised </a:t>
            </a:r>
            <a:r>
              <a:rPr sz="950" spc="15" dirty="0">
                <a:solidFill>
                  <a:srgbClr val="231F20"/>
                </a:solidFill>
                <a:latin typeface="Calibri"/>
                <a:cs typeface="Calibri"/>
              </a:rPr>
              <a:t>dis- </a:t>
            </a:r>
            <a:r>
              <a:rPr sz="950" spc="20" dirty="0">
                <a:solidFill>
                  <a:srgbClr val="231F20"/>
                </a:solidFill>
                <a:latin typeface="Calibri"/>
                <a:cs typeface="Calibri"/>
              </a:rPr>
              <a:t> </a:t>
            </a:r>
            <a:r>
              <a:rPr sz="950" spc="-60" dirty="0">
                <a:solidFill>
                  <a:srgbClr val="231F20"/>
                </a:solidFill>
                <a:latin typeface="Calibri"/>
                <a:cs typeface="Calibri"/>
              </a:rPr>
              <a:t>ease</a:t>
            </a:r>
            <a:r>
              <a:rPr sz="950" spc="-35"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54</a:t>
            </a:r>
            <a:r>
              <a:rPr sz="950" spc="10" dirty="0">
                <a:solidFill>
                  <a:srgbClr val="231F20"/>
                </a:solidFill>
                <a:latin typeface="Calibri"/>
                <a:cs typeface="Calibri"/>
              </a:rPr>
              <a:t>].</a:t>
            </a:r>
            <a:endParaRPr sz="950">
              <a:latin typeface="Calibri"/>
              <a:cs typeface="Calibri"/>
            </a:endParaRPr>
          </a:p>
          <a:p>
            <a:pPr marL="12700" marR="6350" indent="114300" algn="just">
              <a:lnSpc>
                <a:spcPts val="1170"/>
              </a:lnSpc>
              <a:spcBef>
                <a:spcPts val="25"/>
              </a:spcBef>
            </a:pPr>
            <a:r>
              <a:rPr sz="950" spc="15" dirty="0">
                <a:solidFill>
                  <a:srgbClr val="231F20"/>
                </a:solidFill>
                <a:latin typeface="Calibri"/>
                <a:cs typeface="Calibri"/>
              </a:rPr>
              <a:t>The</a:t>
            </a:r>
            <a:r>
              <a:rPr sz="950" spc="20" dirty="0">
                <a:solidFill>
                  <a:srgbClr val="231F20"/>
                </a:solidFill>
                <a:latin typeface="Calibri"/>
                <a:cs typeface="Calibri"/>
              </a:rPr>
              <a:t> </a:t>
            </a:r>
            <a:r>
              <a:rPr sz="950" spc="5" dirty="0">
                <a:solidFill>
                  <a:srgbClr val="231F20"/>
                </a:solidFill>
                <a:latin typeface="Calibri"/>
                <a:cs typeface="Calibri"/>
              </a:rPr>
              <a:t>malignancy</a:t>
            </a:r>
            <a:r>
              <a:rPr sz="950" spc="10" dirty="0">
                <a:solidFill>
                  <a:srgbClr val="231F20"/>
                </a:solidFill>
                <a:latin typeface="Calibri"/>
                <a:cs typeface="Calibri"/>
              </a:rPr>
              <a:t> </a:t>
            </a:r>
            <a:r>
              <a:rPr sz="950" spc="-15" dirty="0">
                <a:solidFill>
                  <a:srgbClr val="231F20"/>
                </a:solidFill>
                <a:latin typeface="Calibri"/>
                <a:cs typeface="Calibri"/>
              </a:rPr>
              <a:t>grade</a:t>
            </a:r>
            <a:r>
              <a:rPr sz="950" spc="-10" dirty="0">
                <a:solidFill>
                  <a:srgbClr val="231F20"/>
                </a:solidFill>
                <a:latin typeface="Calibri"/>
                <a:cs typeface="Calibri"/>
              </a:rPr>
              <a:t> </a:t>
            </a:r>
            <a:r>
              <a:rPr sz="950" spc="-25" dirty="0">
                <a:solidFill>
                  <a:srgbClr val="231F20"/>
                </a:solidFill>
                <a:latin typeface="Calibri"/>
                <a:cs typeface="Calibri"/>
              </a:rPr>
              <a:t>affects</a:t>
            </a:r>
            <a:r>
              <a:rPr sz="950" spc="-20" dirty="0">
                <a:solidFill>
                  <a:srgbClr val="231F20"/>
                </a:solidFill>
                <a:latin typeface="Calibri"/>
                <a:cs typeface="Calibri"/>
              </a:rPr>
              <a:t> </a:t>
            </a:r>
            <a:r>
              <a:rPr sz="950" spc="-30" dirty="0">
                <a:solidFill>
                  <a:srgbClr val="231F20"/>
                </a:solidFill>
                <a:latin typeface="Calibri"/>
                <a:cs typeface="Calibri"/>
              </a:rPr>
              <a:t>the</a:t>
            </a:r>
            <a:r>
              <a:rPr sz="950" spc="-25" dirty="0">
                <a:solidFill>
                  <a:srgbClr val="231F20"/>
                </a:solidFill>
                <a:latin typeface="Calibri"/>
                <a:cs typeface="Calibri"/>
              </a:rPr>
              <a:t> </a:t>
            </a:r>
            <a:r>
              <a:rPr sz="950" spc="15" dirty="0">
                <a:solidFill>
                  <a:srgbClr val="231F20"/>
                </a:solidFill>
                <a:latin typeface="Calibri"/>
                <a:cs typeface="Calibri"/>
              </a:rPr>
              <a:t>likelihood</a:t>
            </a:r>
            <a:r>
              <a:rPr sz="950" spc="20" dirty="0">
                <a:solidFill>
                  <a:srgbClr val="231F20"/>
                </a:solidFill>
                <a:latin typeface="Calibri"/>
                <a:cs typeface="Calibri"/>
              </a:rPr>
              <a:t> </a:t>
            </a:r>
            <a:r>
              <a:rPr sz="950" dirty="0">
                <a:solidFill>
                  <a:srgbClr val="231F20"/>
                </a:solidFill>
                <a:latin typeface="Calibri"/>
                <a:cs typeface="Calibri"/>
              </a:rPr>
              <a:t>and</a:t>
            </a:r>
            <a:r>
              <a:rPr sz="950" spc="5" dirty="0">
                <a:solidFill>
                  <a:srgbClr val="231F20"/>
                </a:solidFill>
                <a:latin typeface="Calibri"/>
                <a:cs typeface="Calibri"/>
              </a:rPr>
              <a:t> </a:t>
            </a:r>
            <a:r>
              <a:rPr sz="950" spc="-30" dirty="0">
                <a:solidFill>
                  <a:srgbClr val="231F20"/>
                </a:solidFill>
                <a:latin typeface="Calibri"/>
                <a:cs typeface="Calibri"/>
              </a:rPr>
              <a:t>speed</a:t>
            </a:r>
            <a:r>
              <a:rPr sz="950" spc="-25" dirty="0">
                <a:solidFill>
                  <a:srgbClr val="231F20"/>
                </a:solidFill>
                <a:latin typeface="Calibri"/>
                <a:cs typeface="Calibri"/>
              </a:rPr>
              <a:t> at </a:t>
            </a:r>
            <a:r>
              <a:rPr sz="950" spc="-20" dirty="0">
                <a:solidFill>
                  <a:srgbClr val="231F20"/>
                </a:solidFill>
                <a:latin typeface="Calibri"/>
                <a:cs typeface="Calibri"/>
              </a:rPr>
              <a:t> </a:t>
            </a:r>
            <a:r>
              <a:rPr sz="950" spc="5" dirty="0">
                <a:solidFill>
                  <a:srgbClr val="231F20"/>
                </a:solidFill>
                <a:latin typeface="Calibri"/>
                <a:cs typeface="Calibri"/>
              </a:rPr>
              <a:t>which</a:t>
            </a:r>
            <a:r>
              <a:rPr sz="950" spc="10" dirty="0">
                <a:solidFill>
                  <a:srgbClr val="231F20"/>
                </a:solidFill>
                <a:latin typeface="Calibri"/>
                <a:cs typeface="Calibri"/>
              </a:rPr>
              <a:t> </a:t>
            </a:r>
            <a:r>
              <a:rPr sz="950" spc="-25" dirty="0">
                <a:solidFill>
                  <a:srgbClr val="231F20"/>
                </a:solidFill>
                <a:latin typeface="Calibri"/>
                <a:cs typeface="Calibri"/>
              </a:rPr>
              <a:t>relapses</a:t>
            </a:r>
            <a:r>
              <a:rPr sz="950" spc="-20" dirty="0">
                <a:solidFill>
                  <a:srgbClr val="231F20"/>
                </a:solidFill>
                <a:latin typeface="Calibri"/>
                <a:cs typeface="Calibri"/>
              </a:rPr>
              <a:t> </a:t>
            </a:r>
            <a:r>
              <a:rPr sz="950" spc="-5" dirty="0">
                <a:solidFill>
                  <a:srgbClr val="231F20"/>
                </a:solidFill>
                <a:latin typeface="Calibri"/>
                <a:cs typeface="Calibri"/>
              </a:rPr>
              <a:t>may</a:t>
            </a:r>
            <a:r>
              <a:rPr sz="950" dirty="0">
                <a:solidFill>
                  <a:srgbClr val="231F20"/>
                </a:solidFill>
                <a:latin typeface="Calibri"/>
                <a:cs typeface="Calibri"/>
              </a:rPr>
              <a:t> </a:t>
            </a:r>
            <a:r>
              <a:rPr sz="950" spc="5" dirty="0">
                <a:solidFill>
                  <a:srgbClr val="231F20"/>
                </a:solidFill>
                <a:latin typeface="Calibri"/>
                <a:cs typeface="Calibri"/>
              </a:rPr>
              <a:t>occur.</a:t>
            </a:r>
            <a:r>
              <a:rPr sz="950" spc="10" dirty="0">
                <a:solidFill>
                  <a:srgbClr val="231F20"/>
                </a:solidFill>
                <a:latin typeface="Calibri"/>
                <a:cs typeface="Calibri"/>
              </a:rPr>
              <a:t> </a:t>
            </a:r>
            <a:r>
              <a:rPr sz="950" spc="15" dirty="0">
                <a:solidFill>
                  <a:srgbClr val="231F20"/>
                </a:solidFill>
                <a:latin typeface="Calibri"/>
                <a:cs typeface="Calibri"/>
              </a:rPr>
              <a:t>The</a:t>
            </a:r>
            <a:r>
              <a:rPr sz="950" spc="20" dirty="0">
                <a:solidFill>
                  <a:srgbClr val="231F20"/>
                </a:solidFill>
                <a:latin typeface="Calibri"/>
                <a:cs typeface="Calibri"/>
              </a:rPr>
              <a:t> </a:t>
            </a:r>
            <a:r>
              <a:rPr sz="950" spc="15" dirty="0">
                <a:solidFill>
                  <a:srgbClr val="231F20"/>
                </a:solidFill>
                <a:latin typeface="Calibri"/>
                <a:cs typeface="Calibri"/>
              </a:rPr>
              <a:t>risk</a:t>
            </a:r>
            <a:r>
              <a:rPr sz="950" spc="20" dirty="0">
                <a:solidFill>
                  <a:srgbClr val="231F20"/>
                </a:solidFill>
                <a:latin typeface="Calibri"/>
                <a:cs typeface="Calibri"/>
              </a:rPr>
              <a:t> </a:t>
            </a:r>
            <a:r>
              <a:rPr sz="950" spc="-25" dirty="0">
                <a:solidFill>
                  <a:srgbClr val="231F20"/>
                </a:solidFill>
                <a:latin typeface="Calibri"/>
                <a:cs typeface="Calibri"/>
              </a:rPr>
              <a:t>assessment,</a:t>
            </a:r>
            <a:r>
              <a:rPr sz="950" spc="-20" dirty="0">
                <a:solidFill>
                  <a:srgbClr val="231F20"/>
                </a:solidFill>
                <a:latin typeface="Calibri"/>
                <a:cs typeface="Calibri"/>
              </a:rPr>
              <a:t> </a:t>
            </a:r>
            <a:r>
              <a:rPr sz="950" spc="-30" dirty="0">
                <a:solidFill>
                  <a:srgbClr val="231F20"/>
                </a:solidFill>
                <a:latin typeface="Calibri"/>
                <a:cs typeface="Calibri"/>
              </a:rPr>
              <a:t>based</a:t>
            </a:r>
            <a:r>
              <a:rPr sz="950" spc="155" dirty="0">
                <a:solidFill>
                  <a:srgbClr val="231F20"/>
                </a:solidFill>
                <a:latin typeface="Calibri"/>
                <a:cs typeface="Calibri"/>
              </a:rPr>
              <a:t> </a:t>
            </a:r>
            <a:r>
              <a:rPr sz="950" spc="5" dirty="0">
                <a:solidFill>
                  <a:srgbClr val="231F20"/>
                </a:solidFill>
                <a:latin typeface="Calibri"/>
                <a:cs typeface="Calibri"/>
              </a:rPr>
              <a:t>on </a:t>
            </a:r>
            <a:r>
              <a:rPr sz="950" spc="10" dirty="0">
                <a:solidFill>
                  <a:srgbClr val="231F20"/>
                </a:solidFill>
                <a:latin typeface="Calibri"/>
                <a:cs typeface="Calibri"/>
              </a:rPr>
              <a:t> tumour </a:t>
            </a:r>
            <a:r>
              <a:rPr sz="950" spc="-15" dirty="0">
                <a:solidFill>
                  <a:srgbClr val="231F20"/>
                </a:solidFill>
                <a:latin typeface="Calibri"/>
                <a:cs typeface="Calibri"/>
              </a:rPr>
              <a:t>grade, </a:t>
            </a:r>
            <a:r>
              <a:rPr sz="950" spc="10" dirty="0">
                <a:solidFill>
                  <a:srgbClr val="231F20"/>
                </a:solidFill>
                <a:latin typeface="Calibri"/>
                <a:cs typeface="Calibri"/>
              </a:rPr>
              <a:t>tumour </a:t>
            </a:r>
            <a:r>
              <a:rPr sz="950" spc="-10" dirty="0">
                <a:solidFill>
                  <a:srgbClr val="231F20"/>
                </a:solidFill>
                <a:latin typeface="Calibri"/>
                <a:cs typeface="Calibri"/>
              </a:rPr>
              <a:t>size </a:t>
            </a:r>
            <a:r>
              <a:rPr sz="950" dirty="0">
                <a:solidFill>
                  <a:srgbClr val="231F20"/>
                </a:solidFill>
                <a:latin typeface="Calibri"/>
                <a:cs typeface="Calibri"/>
              </a:rPr>
              <a:t>and </a:t>
            </a:r>
            <a:r>
              <a:rPr sz="950" spc="10" dirty="0">
                <a:solidFill>
                  <a:srgbClr val="231F20"/>
                </a:solidFill>
                <a:latin typeface="Calibri"/>
                <a:cs typeface="Calibri"/>
              </a:rPr>
              <a:t>tumour </a:t>
            </a:r>
            <a:r>
              <a:rPr sz="950" spc="-20" dirty="0">
                <a:solidFill>
                  <a:srgbClr val="231F20"/>
                </a:solidFill>
                <a:latin typeface="Calibri"/>
                <a:cs typeface="Calibri"/>
              </a:rPr>
              <a:t>site, therefore </a:t>
            </a:r>
            <a:r>
              <a:rPr sz="950" spc="-10" dirty="0">
                <a:solidFill>
                  <a:srgbClr val="231F20"/>
                </a:solidFill>
                <a:latin typeface="Calibri"/>
                <a:cs typeface="Calibri"/>
              </a:rPr>
              <a:t>helps </a:t>
            </a:r>
            <a:r>
              <a:rPr sz="950" spc="30" dirty="0">
                <a:solidFill>
                  <a:srgbClr val="231F20"/>
                </a:solidFill>
                <a:latin typeface="Calibri"/>
                <a:cs typeface="Calibri"/>
              </a:rPr>
              <a:t>in </a:t>
            </a:r>
            <a:r>
              <a:rPr sz="950" spc="35" dirty="0">
                <a:solidFill>
                  <a:srgbClr val="231F20"/>
                </a:solidFill>
                <a:latin typeface="Calibri"/>
                <a:cs typeface="Calibri"/>
              </a:rPr>
              <a:t> </a:t>
            </a:r>
            <a:r>
              <a:rPr sz="950" spc="5" dirty="0">
                <a:solidFill>
                  <a:srgbClr val="231F20"/>
                </a:solidFill>
                <a:latin typeface="Calibri"/>
                <a:cs typeface="Calibri"/>
              </a:rPr>
              <a:t>choosing </a:t>
            </a:r>
            <a:r>
              <a:rPr sz="950" spc="-40" dirty="0">
                <a:solidFill>
                  <a:srgbClr val="231F20"/>
                </a:solidFill>
                <a:latin typeface="Calibri"/>
                <a:cs typeface="Calibri"/>
              </a:rPr>
              <a:t>a </a:t>
            </a:r>
            <a:r>
              <a:rPr sz="950" dirty="0">
                <a:solidFill>
                  <a:srgbClr val="231F20"/>
                </a:solidFill>
                <a:latin typeface="Calibri"/>
                <a:cs typeface="Calibri"/>
              </a:rPr>
              <a:t>routine </a:t>
            </a:r>
            <a:r>
              <a:rPr sz="950" spc="10" dirty="0">
                <a:solidFill>
                  <a:srgbClr val="231F20"/>
                </a:solidFill>
                <a:latin typeface="Calibri"/>
                <a:cs typeface="Calibri"/>
              </a:rPr>
              <a:t>follow-up policy. </a:t>
            </a:r>
            <a:r>
              <a:rPr sz="950" spc="35" dirty="0">
                <a:solidFill>
                  <a:srgbClr val="231F20"/>
                </a:solidFill>
                <a:latin typeface="Calibri"/>
                <a:cs typeface="Calibri"/>
              </a:rPr>
              <a:t>High-risk </a:t>
            </a:r>
            <a:r>
              <a:rPr sz="950" spc="-15" dirty="0">
                <a:solidFill>
                  <a:srgbClr val="231F20"/>
                </a:solidFill>
                <a:latin typeface="Calibri"/>
                <a:cs typeface="Calibri"/>
              </a:rPr>
              <a:t>patients </a:t>
            </a:r>
            <a:r>
              <a:rPr sz="950" spc="-10" dirty="0">
                <a:solidFill>
                  <a:srgbClr val="231F20"/>
                </a:solidFill>
                <a:latin typeface="Calibri"/>
                <a:cs typeface="Calibri"/>
              </a:rPr>
              <a:t>gener- </a:t>
            </a:r>
            <a:r>
              <a:rPr sz="950" spc="-5" dirty="0">
                <a:solidFill>
                  <a:srgbClr val="231F20"/>
                </a:solidFill>
                <a:latin typeface="Calibri"/>
                <a:cs typeface="Calibri"/>
              </a:rPr>
              <a:t> </a:t>
            </a:r>
            <a:r>
              <a:rPr sz="950" spc="5" dirty="0">
                <a:solidFill>
                  <a:srgbClr val="231F20"/>
                </a:solidFill>
                <a:latin typeface="Calibri"/>
                <a:cs typeface="Calibri"/>
              </a:rPr>
              <a:t>ally</a:t>
            </a:r>
            <a:r>
              <a:rPr sz="950" spc="10" dirty="0">
                <a:solidFill>
                  <a:srgbClr val="231F20"/>
                </a:solidFill>
                <a:latin typeface="Calibri"/>
                <a:cs typeface="Calibri"/>
              </a:rPr>
              <a:t> </a:t>
            </a:r>
            <a:r>
              <a:rPr sz="950" spc="-20" dirty="0">
                <a:solidFill>
                  <a:srgbClr val="231F20"/>
                </a:solidFill>
                <a:latin typeface="Calibri"/>
                <a:cs typeface="Calibri"/>
              </a:rPr>
              <a:t>relapse</a:t>
            </a:r>
            <a:r>
              <a:rPr sz="950" spc="-15" dirty="0">
                <a:solidFill>
                  <a:srgbClr val="231F20"/>
                </a:solidFill>
                <a:latin typeface="Calibri"/>
                <a:cs typeface="Calibri"/>
              </a:rPr>
              <a:t> </a:t>
            </a:r>
            <a:r>
              <a:rPr sz="950" spc="10" dirty="0">
                <a:solidFill>
                  <a:srgbClr val="231F20"/>
                </a:solidFill>
                <a:latin typeface="Calibri"/>
                <a:cs typeface="Calibri"/>
              </a:rPr>
              <a:t>within</a:t>
            </a:r>
            <a:r>
              <a:rPr sz="950" spc="15" dirty="0">
                <a:solidFill>
                  <a:srgbClr val="231F20"/>
                </a:solidFill>
                <a:latin typeface="Calibri"/>
                <a:cs typeface="Calibri"/>
              </a:rPr>
              <a:t> </a:t>
            </a:r>
            <a:r>
              <a:rPr sz="950" spc="-15" dirty="0">
                <a:solidFill>
                  <a:srgbClr val="231F20"/>
                </a:solidFill>
                <a:latin typeface="Calibri"/>
                <a:cs typeface="Calibri"/>
              </a:rPr>
              <a:t>2–3 </a:t>
            </a:r>
            <a:r>
              <a:rPr sz="950" spc="-20" dirty="0">
                <a:solidFill>
                  <a:srgbClr val="231F20"/>
                </a:solidFill>
                <a:latin typeface="Calibri"/>
                <a:cs typeface="Calibri"/>
              </a:rPr>
              <a:t>years,</a:t>
            </a:r>
            <a:r>
              <a:rPr sz="950" spc="-15" dirty="0">
                <a:solidFill>
                  <a:srgbClr val="231F20"/>
                </a:solidFill>
                <a:latin typeface="Calibri"/>
                <a:cs typeface="Calibri"/>
              </a:rPr>
              <a:t> </a:t>
            </a:r>
            <a:r>
              <a:rPr sz="950" spc="-30" dirty="0">
                <a:solidFill>
                  <a:srgbClr val="231F20"/>
                </a:solidFill>
                <a:latin typeface="Calibri"/>
                <a:cs typeface="Calibri"/>
              </a:rPr>
              <a:t>whereas</a:t>
            </a:r>
            <a:r>
              <a:rPr sz="950" spc="-25" dirty="0">
                <a:solidFill>
                  <a:srgbClr val="231F20"/>
                </a:solidFill>
                <a:latin typeface="Calibri"/>
                <a:cs typeface="Calibri"/>
              </a:rPr>
              <a:t> </a:t>
            </a:r>
            <a:r>
              <a:rPr sz="950" spc="15" dirty="0">
                <a:solidFill>
                  <a:srgbClr val="231F20"/>
                </a:solidFill>
                <a:latin typeface="Calibri"/>
                <a:cs typeface="Calibri"/>
              </a:rPr>
              <a:t>low-risk</a:t>
            </a:r>
            <a:r>
              <a:rPr sz="950" spc="20" dirty="0">
                <a:solidFill>
                  <a:srgbClr val="231F20"/>
                </a:solidFill>
                <a:latin typeface="Calibri"/>
                <a:cs typeface="Calibri"/>
              </a:rPr>
              <a:t> </a:t>
            </a:r>
            <a:r>
              <a:rPr sz="950" spc="-10" dirty="0">
                <a:solidFill>
                  <a:srgbClr val="231F20"/>
                </a:solidFill>
                <a:latin typeface="Calibri"/>
                <a:cs typeface="Calibri"/>
              </a:rPr>
              <a:t>patients</a:t>
            </a:r>
            <a:r>
              <a:rPr sz="950" spc="-5" dirty="0">
                <a:solidFill>
                  <a:srgbClr val="231F20"/>
                </a:solidFill>
                <a:latin typeface="Calibri"/>
                <a:cs typeface="Calibri"/>
              </a:rPr>
              <a:t> may </a:t>
            </a:r>
            <a:r>
              <a:rPr sz="950" dirty="0">
                <a:solidFill>
                  <a:srgbClr val="231F20"/>
                </a:solidFill>
                <a:latin typeface="Calibri"/>
                <a:cs typeface="Calibri"/>
              </a:rPr>
              <a:t> </a:t>
            </a:r>
            <a:r>
              <a:rPr sz="950" spc="-20" dirty="0">
                <a:solidFill>
                  <a:srgbClr val="231F20"/>
                </a:solidFill>
                <a:latin typeface="Calibri"/>
                <a:cs typeface="Calibri"/>
              </a:rPr>
              <a:t>relapse </a:t>
            </a:r>
            <a:r>
              <a:rPr sz="950" spc="-15" dirty="0">
                <a:solidFill>
                  <a:srgbClr val="231F20"/>
                </a:solidFill>
                <a:latin typeface="Calibri"/>
                <a:cs typeface="Calibri"/>
              </a:rPr>
              <a:t>later, </a:t>
            </a:r>
            <a:r>
              <a:rPr sz="950" dirty="0">
                <a:solidFill>
                  <a:srgbClr val="231F20"/>
                </a:solidFill>
                <a:latin typeface="Calibri"/>
                <a:cs typeface="Calibri"/>
              </a:rPr>
              <a:t>although </a:t>
            </a:r>
            <a:r>
              <a:rPr sz="950" spc="15" dirty="0">
                <a:solidFill>
                  <a:srgbClr val="231F20"/>
                </a:solidFill>
                <a:latin typeface="Calibri"/>
                <a:cs typeface="Calibri"/>
              </a:rPr>
              <a:t>it </a:t>
            </a:r>
            <a:r>
              <a:rPr sz="950" spc="5" dirty="0">
                <a:solidFill>
                  <a:srgbClr val="231F20"/>
                </a:solidFill>
                <a:latin typeface="Calibri"/>
                <a:cs typeface="Calibri"/>
              </a:rPr>
              <a:t>is </a:t>
            </a:r>
            <a:r>
              <a:rPr sz="950" spc="-25" dirty="0">
                <a:solidFill>
                  <a:srgbClr val="231F20"/>
                </a:solidFill>
                <a:latin typeface="Calibri"/>
                <a:cs typeface="Calibri"/>
              </a:rPr>
              <a:t>less </a:t>
            </a:r>
            <a:r>
              <a:rPr sz="950" spc="5" dirty="0">
                <a:solidFill>
                  <a:srgbClr val="231F20"/>
                </a:solidFill>
                <a:latin typeface="Calibri"/>
                <a:cs typeface="Calibri"/>
              </a:rPr>
              <a:t>likely. </a:t>
            </a:r>
            <a:r>
              <a:rPr sz="950" spc="-15" dirty="0">
                <a:solidFill>
                  <a:srgbClr val="231F20"/>
                </a:solidFill>
                <a:latin typeface="Calibri"/>
                <a:cs typeface="Calibri"/>
              </a:rPr>
              <a:t>Relapses </a:t>
            </a:r>
            <a:r>
              <a:rPr sz="950" spc="-5" dirty="0">
                <a:solidFill>
                  <a:srgbClr val="231F20"/>
                </a:solidFill>
                <a:latin typeface="Calibri"/>
                <a:cs typeface="Calibri"/>
              </a:rPr>
              <a:t>most </a:t>
            </a:r>
            <a:r>
              <a:rPr sz="950" spc="-15" dirty="0">
                <a:solidFill>
                  <a:srgbClr val="231F20"/>
                </a:solidFill>
                <a:latin typeface="Calibri"/>
                <a:cs typeface="Calibri"/>
              </a:rPr>
              <a:t>often </a:t>
            </a:r>
            <a:r>
              <a:rPr sz="950" spc="5" dirty="0">
                <a:solidFill>
                  <a:srgbClr val="231F20"/>
                </a:solidFill>
                <a:latin typeface="Calibri"/>
                <a:cs typeface="Calibri"/>
              </a:rPr>
              <a:t>occur </a:t>
            </a:r>
            <a:r>
              <a:rPr sz="950" spc="10" dirty="0">
                <a:solidFill>
                  <a:srgbClr val="231F20"/>
                </a:solidFill>
                <a:latin typeface="Calibri"/>
                <a:cs typeface="Calibri"/>
              </a:rPr>
              <a:t> </a:t>
            </a:r>
            <a:r>
              <a:rPr sz="950" spc="-15" dirty="0">
                <a:solidFill>
                  <a:srgbClr val="231F20"/>
                </a:solidFill>
                <a:latin typeface="Calibri"/>
                <a:cs typeface="Calibri"/>
              </a:rPr>
              <a:t>to </a:t>
            </a:r>
            <a:r>
              <a:rPr sz="950" spc="-30" dirty="0">
                <a:solidFill>
                  <a:srgbClr val="231F20"/>
                </a:solidFill>
                <a:latin typeface="Calibri"/>
                <a:cs typeface="Calibri"/>
              </a:rPr>
              <a:t>the </a:t>
            </a:r>
            <a:r>
              <a:rPr sz="950" dirty="0">
                <a:solidFill>
                  <a:srgbClr val="231F20"/>
                </a:solidFill>
                <a:latin typeface="Calibri"/>
                <a:cs typeface="Calibri"/>
              </a:rPr>
              <a:t>lungs. </a:t>
            </a:r>
            <a:r>
              <a:rPr sz="950" spc="15" dirty="0">
                <a:solidFill>
                  <a:srgbClr val="231F20"/>
                </a:solidFill>
                <a:latin typeface="Calibri"/>
                <a:cs typeface="Calibri"/>
              </a:rPr>
              <a:t>Early </a:t>
            </a:r>
            <a:r>
              <a:rPr sz="950" spc="-10" dirty="0">
                <a:solidFill>
                  <a:srgbClr val="231F20"/>
                </a:solidFill>
                <a:latin typeface="Calibri"/>
                <a:cs typeface="Calibri"/>
              </a:rPr>
              <a:t>detection of </a:t>
            </a:r>
            <a:r>
              <a:rPr sz="950" spc="5" dirty="0">
                <a:solidFill>
                  <a:srgbClr val="231F20"/>
                </a:solidFill>
                <a:latin typeface="Calibri"/>
                <a:cs typeface="Calibri"/>
              </a:rPr>
              <a:t>local </a:t>
            </a:r>
            <a:r>
              <a:rPr sz="950" spc="10" dirty="0">
                <a:solidFill>
                  <a:srgbClr val="231F20"/>
                </a:solidFill>
                <a:latin typeface="Calibri"/>
                <a:cs typeface="Calibri"/>
              </a:rPr>
              <a:t>or </a:t>
            </a:r>
            <a:r>
              <a:rPr sz="950" spc="-15" dirty="0">
                <a:solidFill>
                  <a:srgbClr val="231F20"/>
                </a:solidFill>
                <a:latin typeface="Calibri"/>
                <a:cs typeface="Calibri"/>
              </a:rPr>
              <a:t>metastatic </a:t>
            </a:r>
            <a:r>
              <a:rPr sz="950" spc="-10" dirty="0">
                <a:solidFill>
                  <a:srgbClr val="231F20"/>
                </a:solidFill>
                <a:latin typeface="Calibri"/>
                <a:cs typeface="Calibri"/>
              </a:rPr>
              <a:t>recurrence to </a:t>
            </a:r>
            <a:r>
              <a:rPr sz="950" spc="-5" dirty="0">
                <a:solidFill>
                  <a:srgbClr val="231F20"/>
                </a:solidFill>
                <a:latin typeface="Calibri"/>
                <a:cs typeface="Calibri"/>
              </a:rPr>
              <a:t> </a:t>
            </a:r>
            <a:r>
              <a:rPr sz="950" spc="-30" dirty="0">
                <a:solidFill>
                  <a:srgbClr val="231F20"/>
                </a:solidFill>
                <a:latin typeface="Calibri"/>
                <a:cs typeface="Calibri"/>
              </a:rPr>
              <a:t>the</a:t>
            </a:r>
            <a:r>
              <a:rPr sz="950" spc="45" dirty="0">
                <a:solidFill>
                  <a:srgbClr val="231F20"/>
                </a:solidFill>
                <a:latin typeface="Calibri"/>
                <a:cs typeface="Calibri"/>
              </a:rPr>
              <a:t> </a:t>
            </a:r>
            <a:r>
              <a:rPr sz="950" spc="5" dirty="0">
                <a:solidFill>
                  <a:srgbClr val="231F20"/>
                </a:solidFill>
                <a:latin typeface="Calibri"/>
                <a:cs typeface="Calibri"/>
              </a:rPr>
              <a:t>lungs</a:t>
            </a:r>
            <a:r>
              <a:rPr sz="950" spc="40" dirty="0">
                <a:solidFill>
                  <a:srgbClr val="231F20"/>
                </a:solidFill>
                <a:latin typeface="Calibri"/>
                <a:cs typeface="Calibri"/>
              </a:rPr>
              <a:t> </a:t>
            </a:r>
            <a:r>
              <a:rPr sz="950" spc="-5" dirty="0">
                <a:solidFill>
                  <a:srgbClr val="231F20"/>
                </a:solidFill>
                <a:latin typeface="Calibri"/>
                <a:cs typeface="Calibri"/>
              </a:rPr>
              <a:t>may</a:t>
            </a:r>
            <a:r>
              <a:rPr sz="950" spc="50" dirty="0">
                <a:solidFill>
                  <a:srgbClr val="231F20"/>
                </a:solidFill>
                <a:latin typeface="Calibri"/>
                <a:cs typeface="Calibri"/>
              </a:rPr>
              <a:t> </a:t>
            </a:r>
            <a:r>
              <a:rPr sz="950" spc="-20" dirty="0">
                <a:solidFill>
                  <a:srgbClr val="231F20"/>
                </a:solidFill>
                <a:latin typeface="Calibri"/>
                <a:cs typeface="Calibri"/>
              </a:rPr>
              <a:t>have</a:t>
            </a:r>
            <a:r>
              <a:rPr sz="950" spc="40" dirty="0">
                <a:solidFill>
                  <a:srgbClr val="231F20"/>
                </a:solidFill>
                <a:latin typeface="Calibri"/>
                <a:cs typeface="Calibri"/>
              </a:rPr>
              <a:t> </a:t>
            </a:r>
            <a:r>
              <a:rPr sz="950" spc="5" dirty="0">
                <a:solidFill>
                  <a:srgbClr val="231F20"/>
                </a:solidFill>
                <a:latin typeface="Calibri"/>
                <a:cs typeface="Calibri"/>
              </a:rPr>
              <a:t>prognostic</a:t>
            </a:r>
            <a:r>
              <a:rPr sz="950" spc="45" dirty="0">
                <a:solidFill>
                  <a:srgbClr val="231F20"/>
                </a:solidFill>
                <a:latin typeface="Calibri"/>
                <a:cs typeface="Calibri"/>
              </a:rPr>
              <a:t> </a:t>
            </a:r>
            <a:r>
              <a:rPr sz="950" spc="10" dirty="0">
                <a:solidFill>
                  <a:srgbClr val="231F20"/>
                </a:solidFill>
                <a:latin typeface="Calibri"/>
                <a:cs typeface="Calibri"/>
              </a:rPr>
              <a:t>implications,</a:t>
            </a:r>
            <a:r>
              <a:rPr sz="950" spc="45" dirty="0">
                <a:solidFill>
                  <a:srgbClr val="231F20"/>
                </a:solidFill>
                <a:latin typeface="Calibri"/>
                <a:cs typeface="Calibri"/>
              </a:rPr>
              <a:t> </a:t>
            </a:r>
            <a:r>
              <a:rPr sz="950" dirty="0">
                <a:solidFill>
                  <a:srgbClr val="231F20"/>
                </a:solidFill>
                <a:latin typeface="Calibri"/>
                <a:cs typeface="Calibri"/>
              </a:rPr>
              <a:t>and</a:t>
            </a:r>
            <a:r>
              <a:rPr sz="950" spc="50" dirty="0">
                <a:solidFill>
                  <a:srgbClr val="231F20"/>
                </a:solidFill>
                <a:latin typeface="Calibri"/>
                <a:cs typeface="Calibri"/>
              </a:rPr>
              <a:t> </a:t>
            </a:r>
            <a:r>
              <a:rPr sz="950" spc="15" dirty="0">
                <a:solidFill>
                  <a:srgbClr val="231F20"/>
                </a:solidFill>
                <a:latin typeface="Calibri"/>
                <a:cs typeface="Calibri"/>
              </a:rPr>
              <a:t>lung</a:t>
            </a:r>
            <a:r>
              <a:rPr sz="950" spc="40" dirty="0">
                <a:solidFill>
                  <a:srgbClr val="231F20"/>
                </a:solidFill>
                <a:latin typeface="Calibri"/>
                <a:cs typeface="Calibri"/>
              </a:rPr>
              <a:t> </a:t>
            </a:r>
            <a:r>
              <a:rPr sz="950" spc="-15" dirty="0">
                <a:solidFill>
                  <a:srgbClr val="231F20"/>
                </a:solidFill>
                <a:latin typeface="Calibri"/>
                <a:cs typeface="Calibri"/>
              </a:rPr>
              <a:t>metasta-</a:t>
            </a:r>
            <a:endParaRPr sz="950">
              <a:latin typeface="Calibri"/>
              <a:cs typeface="Calibri"/>
            </a:endParaRPr>
          </a:p>
          <a:p>
            <a:pPr marL="12700" algn="just">
              <a:lnSpc>
                <a:spcPts val="1115"/>
              </a:lnSpc>
            </a:pPr>
            <a:r>
              <a:rPr sz="950" spc="-45" dirty="0">
                <a:solidFill>
                  <a:srgbClr val="231F20"/>
                </a:solidFill>
                <a:latin typeface="Calibri"/>
                <a:cs typeface="Calibri"/>
              </a:rPr>
              <a:t>ses</a:t>
            </a:r>
            <a:r>
              <a:rPr sz="950" spc="114" dirty="0">
                <a:solidFill>
                  <a:srgbClr val="231F20"/>
                </a:solidFill>
                <a:latin typeface="Calibri"/>
                <a:cs typeface="Calibri"/>
              </a:rPr>
              <a:t> </a:t>
            </a:r>
            <a:r>
              <a:rPr sz="950" spc="-30" dirty="0">
                <a:solidFill>
                  <a:srgbClr val="231F20"/>
                </a:solidFill>
                <a:latin typeface="Calibri"/>
                <a:cs typeface="Calibri"/>
              </a:rPr>
              <a:t>are</a:t>
            </a:r>
            <a:r>
              <a:rPr sz="950" spc="125" dirty="0">
                <a:solidFill>
                  <a:srgbClr val="231F20"/>
                </a:solidFill>
                <a:latin typeface="Calibri"/>
                <a:cs typeface="Calibri"/>
              </a:rPr>
              <a:t> </a:t>
            </a:r>
            <a:r>
              <a:rPr sz="950" spc="-5" dirty="0">
                <a:solidFill>
                  <a:srgbClr val="231F20"/>
                </a:solidFill>
                <a:latin typeface="Calibri"/>
                <a:cs typeface="Calibri"/>
              </a:rPr>
              <a:t>asymptomatic</a:t>
            </a:r>
            <a:r>
              <a:rPr sz="950" spc="120" dirty="0">
                <a:solidFill>
                  <a:srgbClr val="231F20"/>
                </a:solidFill>
                <a:latin typeface="Calibri"/>
                <a:cs typeface="Calibri"/>
              </a:rPr>
              <a:t> </a:t>
            </a:r>
            <a:r>
              <a:rPr sz="950" spc="-30" dirty="0">
                <a:solidFill>
                  <a:srgbClr val="231F20"/>
                </a:solidFill>
                <a:latin typeface="Calibri"/>
                <a:cs typeface="Calibri"/>
              </a:rPr>
              <a:t>at</a:t>
            </a:r>
            <a:r>
              <a:rPr sz="950" spc="120" dirty="0">
                <a:solidFill>
                  <a:srgbClr val="231F20"/>
                </a:solidFill>
                <a:latin typeface="Calibri"/>
                <a:cs typeface="Calibri"/>
              </a:rPr>
              <a:t> </a:t>
            </a:r>
            <a:r>
              <a:rPr sz="950" spc="-40" dirty="0">
                <a:solidFill>
                  <a:srgbClr val="231F20"/>
                </a:solidFill>
                <a:latin typeface="Calibri"/>
                <a:cs typeface="Calibri"/>
              </a:rPr>
              <a:t>a</a:t>
            </a:r>
            <a:r>
              <a:rPr sz="950" spc="120" dirty="0">
                <a:solidFill>
                  <a:srgbClr val="231F20"/>
                </a:solidFill>
                <a:latin typeface="Calibri"/>
                <a:cs typeface="Calibri"/>
              </a:rPr>
              <a:t> </a:t>
            </a:r>
            <a:r>
              <a:rPr sz="950" spc="-35" dirty="0">
                <a:solidFill>
                  <a:srgbClr val="231F20"/>
                </a:solidFill>
                <a:latin typeface="Calibri"/>
                <a:cs typeface="Calibri"/>
              </a:rPr>
              <a:t>stage</a:t>
            </a:r>
            <a:r>
              <a:rPr sz="950" spc="120" dirty="0">
                <a:solidFill>
                  <a:srgbClr val="231F20"/>
                </a:solidFill>
                <a:latin typeface="Calibri"/>
                <a:cs typeface="Calibri"/>
              </a:rPr>
              <a:t> </a:t>
            </a:r>
            <a:r>
              <a:rPr sz="950" spc="25" dirty="0">
                <a:solidFill>
                  <a:srgbClr val="231F20"/>
                </a:solidFill>
                <a:latin typeface="Calibri"/>
                <a:cs typeface="Calibri"/>
              </a:rPr>
              <a:t>in</a:t>
            </a:r>
            <a:r>
              <a:rPr sz="950" spc="125" dirty="0">
                <a:solidFill>
                  <a:srgbClr val="231F20"/>
                </a:solidFill>
                <a:latin typeface="Calibri"/>
                <a:cs typeface="Calibri"/>
              </a:rPr>
              <a:t> </a:t>
            </a:r>
            <a:r>
              <a:rPr sz="950" spc="5" dirty="0">
                <a:solidFill>
                  <a:srgbClr val="231F20"/>
                </a:solidFill>
                <a:latin typeface="Calibri"/>
                <a:cs typeface="Calibri"/>
              </a:rPr>
              <a:t>which</a:t>
            </a:r>
            <a:r>
              <a:rPr sz="950" spc="125" dirty="0">
                <a:solidFill>
                  <a:srgbClr val="231F20"/>
                </a:solidFill>
                <a:latin typeface="Calibri"/>
                <a:cs typeface="Calibri"/>
              </a:rPr>
              <a:t> </a:t>
            </a:r>
            <a:r>
              <a:rPr sz="950" spc="-20" dirty="0">
                <a:solidFill>
                  <a:srgbClr val="231F20"/>
                </a:solidFill>
                <a:latin typeface="Calibri"/>
                <a:cs typeface="Calibri"/>
              </a:rPr>
              <a:t>they</a:t>
            </a:r>
            <a:r>
              <a:rPr sz="950" spc="120" dirty="0">
                <a:solidFill>
                  <a:srgbClr val="231F20"/>
                </a:solidFill>
                <a:latin typeface="Calibri"/>
                <a:cs typeface="Calibri"/>
              </a:rPr>
              <a:t> </a:t>
            </a:r>
            <a:r>
              <a:rPr sz="950" spc="-30" dirty="0">
                <a:solidFill>
                  <a:srgbClr val="231F20"/>
                </a:solidFill>
                <a:latin typeface="Calibri"/>
                <a:cs typeface="Calibri"/>
              </a:rPr>
              <a:t>are</a:t>
            </a:r>
            <a:r>
              <a:rPr sz="950" spc="125" dirty="0">
                <a:solidFill>
                  <a:srgbClr val="231F20"/>
                </a:solidFill>
                <a:latin typeface="Calibri"/>
                <a:cs typeface="Calibri"/>
              </a:rPr>
              <a:t> </a:t>
            </a:r>
            <a:r>
              <a:rPr sz="950" spc="-10" dirty="0">
                <a:solidFill>
                  <a:srgbClr val="231F20"/>
                </a:solidFill>
                <a:latin typeface="Calibri"/>
                <a:cs typeface="Calibri"/>
              </a:rPr>
              <a:t>suitable</a:t>
            </a:r>
            <a:r>
              <a:rPr sz="950" spc="125" dirty="0">
                <a:solidFill>
                  <a:srgbClr val="231F20"/>
                </a:solidFill>
                <a:latin typeface="Calibri"/>
                <a:cs typeface="Calibri"/>
              </a:rPr>
              <a:t> </a:t>
            </a:r>
            <a:r>
              <a:rPr sz="950" dirty="0">
                <a:solidFill>
                  <a:srgbClr val="231F20"/>
                </a:solidFill>
                <a:latin typeface="Calibri"/>
                <a:cs typeface="Calibri"/>
              </a:rPr>
              <a:t>for</a:t>
            </a:r>
            <a:endParaRPr sz="950">
              <a:latin typeface="Calibri"/>
              <a:cs typeface="Calibri"/>
            </a:endParaRPr>
          </a:p>
          <a:p>
            <a:pPr marL="12700" marR="5080" algn="just">
              <a:lnSpc>
                <a:spcPct val="102400"/>
              </a:lnSpc>
            </a:pPr>
            <a:r>
              <a:rPr sz="950" spc="-5" dirty="0">
                <a:solidFill>
                  <a:srgbClr val="231F20"/>
                </a:solidFill>
                <a:latin typeface="Calibri"/>
                <a:cs typeface="Calibri"/>
              </a:rPr>
              <a:t>surgery. Therefore, </a:t>
            </a:r>
            <a:r>
              <a:rPr sz="950" dirty="0">
                <a:solidFill>
                  <a:srgbClr val="231F20"/>
                </a:solidFill>
                <a:latin typeface="Calibri"/>
                <a:cs typeface="Calibri"/>
              </a:rPr>
              <a:t>routine </a:t>
            </a:r>
            <a:r>
              <a:rPr sz="950" spc="10" dirty="0">
                <a:solidFill>
                  <a:srgbClr val="231F20"/>
                </a:solidFill>
                <a:latin typeface="Calibri"/>
                <a:cs typeface="Calibri"/>
              </a:rPr>
              <a:t>follow-up </a:t>
            </a:r>
            <a:r>
              <a:rPr sz="950" spc="-5" dirty="0">
                <a:solidFill>
                  <a:srgbClr val="231F20"/>
                </a:solidFill>
                <a:latin typeface="Calibri"/>
                <a:cs typeface="Calibri"/>
              </a:rPr>
              <a:t>may focus </a:t>
            </a:r>
            <a:r>
              <a:rPr sz="950" spc="5" dirty="0">
                <a:solidFill>
                  <a:srgbClr val="231F20"/>
                </a:solidFill>
                <a:latin typeface="Calibri"/>
                <a:cs typeface="Calibri"/>
              </a:rPr>
              <a:t>on </a:t>
            </a:r>
            <a:r>
              <a:rPr sz="950" spc="-40" dirty="0">
                <a:solidFill>
                  <a:srgbClr val="231F20"/>
                </a:solidFill>
                <a:latin typeface="Calibri"/>
                <a:cs typeface="Calibri"/>
              </a:rPr>
              <a:t>these </a:t>
            </a:r>
            <a:r>
              <a:rPr sz="950" spc="-20" dirty="0">
                <a:solidFill>
                  <a:srgbClr val="231F20"/>
                </a:solidFill>
                <a:latin typeface="Calibri"/>
                <a:cs typeface="Calibri"/>
              </a:rPr>
              <a:t>sites. </a:t>
            </a:r>
            <a:r>
              <a:rPr sz="950" spc="-15" dirty="0">
                <a:solidFill>
                  <a:srgbClr val="231F20"/>
                </a:solidFill>
                <a:latin typeface="Calibri"/>
                <a:cs typeface="Calibri"/>
              </a:rPr>
              <a:t> </a:t>
            </a:r>
            <a:r>
              <a:rPr sz="950" spc="15" dirty="0">
                <a:solidFill>
                  <a:srgbClr val="231F20"/>
                </a:solidFill>
                <a:latin typeface="Calibri"/>
                <a:cs typeface="Calibri"/>
              </a:rPr>
              <a:t>Although </a:t>
            </a:r>
            <a:r>
              <a:rPr sz="950" spc="-30" dirty="0">
                <a:solidFill>
                  <a:srgbClr val="231F20"/>
                </a:solidFill>
                <a:latin typeface="Calibri"/>
                <a:cs typeface="Calibri"/>
              </a:rPr>
              <a:t>the use </a:t>
            </a:r>
            <a:r>
              <a:rPr sz="950" spc="-10" dirty="0">
                <a:solidFill>
                  <a:srgbClr val="231F20"/>
                </a:solidFill>
                <a:latin typeface="Calibri"/>
                <a:cs typeface="Calibri"/>
              </a:rPr>
              <a:t>of </a:t>
            </a:r>
            <a:r>
              <a:rPr sz="950" spc="70" dirty="0">
                <a:solidFill>
                  <a:srgbClr val="231F20"/>
                </a:solidFill>
                <a:latin typeface="Calibri"/>
                <a:cs typeface="Calibri"/>
              </a:rPr>
              <a:t>MRI </a:t>
            </a:r>
            <a:r>
              <a:rPr sz="950" spc="-15" dirty="0">
                <a:solidFill>
                  <a:srgbClr val="231F20"/>
                </a:solidFill>
                <a:latin typeface="Calibri"/>
                <a:cs typeface="Calibri"/>
              </a:rPr>
              <a:t>to </a:t>
            </a:r>
            <a:r>
              <a:rPr sz="950" spc="-30" dirty="0">
                <a:solidFill>
                  <a:srgbClr val="231F20"/>
                </a:solidFill>
                <a:latin typeface="Calibri"/>
                <a:cs typeface="Calibri"/>
              </a:rPr>
              <a:t>detect </a:t>
            </a:r>
            <a:r>
              <a:rPr sz="950" spc="5" dirty="0">
                <a:solidFill>
                  <a:srgbClr val="231F20"/>
                </a:solidFill>
                <a:latin typeface="Calibri"/>
                <a:cs typeface="Calibri"/>
              </a:rPr>
              <a:t>local </a:t>
            </a:r>
            <a:r>
              <a:rPr sz="950" spc="-20" dirty="0">
                <a:solidFill>
                  <a:srgbClr val="231F20"/>
                </a:solidFill>
                <a:latin typeface="Calibri"/>
                <a:cs typeface="Calibri"/>
              </a:rPr>
              <a:t>relapse </a:t>
            </a:r>
            <a:r>
              <a:rPr sz="950" dirty="0">
                <a:solidFill>
                  <a:srgbClr val="231F20"/>
                </a:solidFill>
                <a:latin typeface="Calibri"/>
                <a:cs typeface="Calibri"/>
              </a:rPr>
              <a:t>and </a:t>
            </a:r>
            <a:r>
              <a:rPr sz="950" spc="114" dirty="0">
                <a:solidFill>
                  <a:srgbClr val="231F20"/>
                </a:solidFill>
                <a:latin typeface="Calibri"/>
                <a:cs typeface="Calibri"/>
              </a:rPr>
              <a:t>CT </a:t>
            </a:r>
            <a:r>
              <a:rPr sz="950" spc="-15" dirty="0">
                <a:solidFill>
                  <a:srgbClr val="231F20"/>
                </a:solidFill>
                <a:latin typeface="Calibri"/>
                <a:cs typeface="Calibri"/>
              </a:rPr>
              <a:t>to scan </a:t>
            </a:r>
            <a:r>
              <a:rPr sz="950" spc="-10" dirty="0">
                <a:solidFill>
                  <a:srgbClr val="231F20"/>
                </a:solidFill>
                <a:latin typeface="Calibri"/>
                <a:cs typeface="Calibri"/>
              </a:rPr>
              <a:t> </a:t>
            </a:r>
            <a:r>
              <a:rPr sz="950" dirty="0">
                <a:solidFill>
                  <a:srgbClr val="231F20"/>
                </a:solidFill>
                <a:latin typeface="Calibri"/>
                <a:cs typeface="Calibri"/>
              </a:rPr>
              <a:t>for </a:t>
            </a:r>
            <a:r>
              <a:rPr sz="950" spc="15" dirty="0">
                <a:solidFill>
                  <a:srgbClr val="231F20"/>
                </a:solidFill>
                <a:latin typeface="Calibri"/>
                <a:cs typeface="Calibri"/>
              </a:rPr>
              <a:t>lung </a:t>
            </a:r>
            <a:r>
              <a:rPr sz="950" spc="-30" dirty="0">
                <a:solidFill>
                  <a:srgbClr val="231F20"/>
                </a:solidFill>
                <a:latin typeface="Calibri"/>
                <a:cs typeface="Calibri"/>
              </a:rPr>
              <a:t>metastases </a:t>
            </a:r>
            <a:r>
              <a:rPr sz="950" spc="5" dirty="0">
                <a:solidFill>
                  <a:srgbClr val="231F20"/>
                </a:solidFill>
                <a:latin typeface="Calibri"/>
                <a:cs typeface="Calibri"/>
              </a:rPr>
              <a:t>is </a:t>
            </a:r>
            <a:r>
              <a:rPr sz="950" spc="10" dirty="0">
                <a:solidFill>
                  <a:srgbClr val="231F20"/>
                </a:solidFill>
                <a:latin typeface="Calibri"/>
                <a:cs typeface="Calibri"/>
              </a:rPr>
              <a:t>likely </a:t>
            </a:r>
            <a:r>
              <a:rPr sz="950" spc="-15" dirty="0">
                <a:solidFill>
                  <a:srgbClr val="231F20"/>
                </a:solidFill>
                <a:latin typeface="Calibri"/>
                <a:cs typeface="Calibri"/>
              </a:rPr>
              <a:t>to </a:t>
            </a:r>
            <a:r>
              <a:rPr sz="950" spc="20" dirty="0">
                <a:solidFill>
                  <a:srgbClr val="231F20"/>
                </a:solidFill>
                <a:latin typeface="Calibri"/>
                <a:cs typeface="Calibri"/>
              </a:rPr>
              <a:t>pick </a:t>
            </a:r>
            <a:r>
              <a:rPr sz="950" spc="15" dirty="0">
                <a:solidFill>
                  <a:srgbClr val="231F20"/>
                </a:solidFill>
                <a:latin typeface="Calibri"/>
                <a:cs typeface="Calibri"/>
              </a:rPr>
              <a:t>up </a:t>
            </a:r>
            <a:r>
              <a:rPr sz="950" spc="-15" dirty="0">
                <a:solidFill>
                  <a:srgbClr val="231F20"/>
                </a:solidFill>
                <a:latin typeface="Calibri"/>
                <a:cs typeface="Calibri"/>
              </a:rPr>
              <a:t>recurrences </a:t>
            </a:r>
            <a:r>
              <a:rPr sz="950" spc="-10" dirty="0">
                <a:solidFill>
                  <a:srgbClr val="231F20"/>
                </a:solidFill>
                <a:latin typeface="Calibri"/>
                <a:cs typeface="Calibri"/>
              </a:rPr>
              <a:t>earlier, </a:t>
            </a:r>
            <a:r>
              <a:rPr sz="950" spc="15" dirty="0">
                <a:solidFill>
                  <a:srgbClr val="231F20"/>
                </a:solidFill>
                <a:latin typeface="Calibri"/>
                <a:cs typeface="Calibri"/>
              </a:rPr>
              <a:t>it </a:t>
            </a:r>
            <a:r>
              <a:rPr sz="950" spc="-15" dirty="0">
                <a:solidFill>
                  <a:srgbClr val="231F20"/>
                </a:solidFill>
                <a:latin typeface="Calibri"/>
                <a:cs typeface="Calibri"/>
              </a:rPr>
              <a:t>has </a:t>
            </a:r>
            <a:r>
              <a:rPr sz="950" spc="-10" dirty="0">
                <a:solidFill>
                  <a:srgbClr val="231F20"/>
                </a:solidFill>
                <a:latin typeface="Calibri"/>
                <a:cs typeface="Calibri"/>
              </a:rPr>
              <a:t> </a:t>
            </a:r>
            <a:r>
              <a:rPr sz="950" dirty="0">
                <a:solidFill>
                  <a:srgbClr val="231F20"/>
                </a:solidFill>
                <a:latin typeface="Calibri"/>
                <a:cs typeface="Calibri"/>
              </a:rPr>
              <a:t>not </a:t>
            </a:r>
            <a:r>
              <a:rPr sz="950" spc="-35" dirty="0">
                <a:solidFill>
                  <a:srgbClr val="231F20"/>
                </a:solidFill>
                <a:latin typeface="Calibri"/>
                <a:cs typeface="Calibri"/>
              </a:rPr>
              <a:t>been </a:t>
            </a:r>
            <a:r>
              <a:rPr sz="950" spc="-10" dirty="0">
                <a:solidFill>
                  <a:srgbClr val="231F20"/>
                </a:solidFill>
                <a:latin typeface="Calibri"/>
                <a:cs typeface="Calibri"/>
              </a:rPr>
              <a:t>demonstrated </a:t>
            </a:r>
            <a:r>
              <a:rPr sz="950" spc="-15" dirty="0">
                <a:solidFill>
                  <a:srgbClr val="231F20"/>
                </a:solidFill>
                <a:latin typeface="Calibri"/>
                <a:cs typeface="Calibri"/>
              </a:rPr>
              <a:t>that </a:t>
            </a:r>
            <a:r>
              <a:rPr sz="950" dirty="0">
                <a:solidFill>
                  <a:srgbClr val="231F20"/>
                </a:solidFill>
                <a:latin typeface="Calibri"/>
                <a:cs typeface="Calibri"/>
              </a:rPr>
              <a:t>this </a:t>
            </a:r>
            <a:r>
              <a:rPr sz="950" spc="5" dirty="0">
                <a:solidFill>
                  <a:srgbClr val="231F20"/>
                </a:solidFill>
                <a:latin typeface="Calibri"/>
                <a:cs typeface="Calibri"/>
              </a:rPr>
              <a:t>is </a:t>
            </a:r>
            <a:r>
              <a:rPr sz="950" spc="-10" dirty="0">
                <a:solidFill>
                  <a:srgbClr val="231F20"/>
                </a:solidFill>
                <a:latin typeface="Calibri"/>
                <a:cs typeface="Calibri"/>
              </a:rPr>
              <a:t>beneficial, </a:t>
            </a:r>
            <a:r>
              <a:rPr sz="950" spc="5" dirty="0">
                <a:solidFill>
                  <a:srgbClr val="231F20"/>
                </a:solidFill>
                <a:latin typeface="Calibri"/>
                <a:cs typeface="Calibri"/>
              </a:rPr>
              <a:t>or </a:t>
            </a:r>
            <a:r>
              <a:rPr sz="950" spc="-15" dirty="0">
                <a:solidFill>
                  <a:srgbClr val="231F20"/>
                </a:solidFill>
                <a:latin typeface="Calibri"/>
                <a:cs typeface="Calibri"/>
              </a:rPr>
              <a:t>cost </a:t>
            </a:r>
            <a:r>
              <a:rPr sz="950" spc="-20" dirty="0">
                <a:solidFill>
                  <a:srgbClr val="231F20"/>
                </a:solidFill>
                <a:latin typeface="Calibri"/>
                <a:cs typeface="Calibri"/>
              </a:rPr>
              <a:t>effective, </a:t>
            </a:r>
            <a:r>
              <a:rPr sz="950" spc="-15" dirty="0">
                <a:solidFill>
                  <a:srgbClr val="231F20"/>
                </a:solidFill>
                <a:latin typeface="Calibri"/>
                <a:cs typeface="Calibri"/>
              </a:rPr>
              <a:t> </a:t>
            </a:r>
            <a:r>
              <a:rPr sz="950" spc="-5" dirty="0">
                <a:solidFill>
                  <a:srgbClr val="231F20"/>
                </a:solidFill>
                <a:latin typeface="Calibri"/>
                <a:cs typeface="Calibri"/>
              </a:rPr>
              <a:t>compared </a:t>
            </a:r>
            <a:r>
              <a:rPr sz="950" dirty="0">
                <a:solidFill>
                  <a:srgbClr val="231F20"/>
                </a:solidFill>
                <a:latin typeface="Calibri"/>
                <a:cs typeface="Calibri"/>
              </a:rPr>
              <a:t>with </a:t>
            </a:r>
            <a:r>
              <a:rPr sz="950" spc="-30" dirty="0">
                <a:solidFill>
                  <a:srgbClr val="231F20"/>
                </a:solidFill>
                <a:latin typeface="Calibri"/>
                <a:cs typeface="Calibri"/>
              </a:rPr>
              <a:t>the </a:t>
            </a:r>
            <a:r>
              <a:rPr sz="950" spc="15" dirty="0">
                <a:solidFill>
                  <a:srgbClr val="231F20"/>
                </a:solidFill>
                <a:latin typeface="Calibri"/>
                <a:cs typeface="Calibri"/>
              </a:rPr>
              <a:t>clinical </a:t>
            </a:r>
            <a:r>
              <a:rPr sz="950" spc="-25" dirty="0">
                <a:solidFill>
                  <a:srgbClr val="231F20"/>
                </a:solidFill>
                <a:latin typeface="Calibri"/>
                <a:cs typeface="Calibri"/>
              </a:rPr>
              <a:t>assessment </a:t>
            </a:r>
            <a:r>
              <a:rPr sz="950" spc="-10" dirty="0">
                <a:solidFill>
                  <a:srgbClr val="231F20"/>
                </a:solidFill>
                <a:latin typeface="Calibri"/>
                <a:cs typeface="Calibri"/>
              </a:rPr>
              <a:t>of </a:t>
            </a:r>
            <a:r>
              <a:rPr sz="950" spc="-30" dirty="0">
                <a:solidFill>
                  <a:srgbClr val="231F20"/>
                </a:solidFill>
                <a:latin typeface="Calibri"/>
                <a:cs typeface="Calibri"/>
              </a:rPr>
              <a:t>the </a:t>
            </a:r>
            <a:r>
              <a:rPr sz="950" spc="15" dirty="0">
                <a:solidFill>
                  <a:srgbClr val="231F20"/>
                </a:solidFill>
                <a:latin typeface="Calibri"/>
                <a:cs typeface="Calibri"/>
              </a:rPr>
              <a:t>primary </a:t>
            </a:r>
            <a:r>
              <a:rPr sz="950" spc="-20" dirty="0">
                <a:solidFill>
                  <a:srgbClr val="231F20"/>
                </a:solidFill>
                <a:latin typeface="Calibri"/>
                <a:cs typeface="Calibri"/>
              </a:rPr>
              <a:t>site </a:t>
            </a:r>
            <a:r>
              <a:rPr sz="950" dirty="0">
                <a:solidFill>
                  <a:srgbClr val="231F20"/>
                </a:solidFill>
                <a:latin typeface="Calibri"/>
                <a:cs typeface="Calibri"/>
              </a:rPr>
              <a:t>and </a:t>
            </a:r>
            <a:r>
              <a:rPr sz="950" spc="5" dirty="0">
                <a:solidFill>
                  <a:srgbClr val="231F20"/>
                </a:solidFill>
                <a:latin typeface="Calibri"/>
                <a:cs typeface="Calibri"/>
              </a:rPr>
              <a:t> </a:t>
            </a:r>
            <a:r>
              <a:rPr sz="950" spc="-5" dirty="0">
                <a:solidFill>
                  <a:srgbClr val="231F20"/>
                </a:solidFill>
                <a:latin typeface="Calibri"/>
                <a:cs typeface="Calibri"/>
              </a:rPr>
              <a:t>regular</a:t>
            </a:r>
            <a:r>
              <a:rPr sz="950" spc="-30" dirty="0">
                <a:solidFill>
                  <a:srgbClr val="231F20"/>
                </a:solidFill>
                <a:latin typeface="Calibri"/>
                <a:cs typeface="Calibri"/>
              </a:rPr>
              <a:t> </a:t>
            </a:r>
            <a:r>
              <a:rPr sz="950" spc="-25" dirty="0">
                <a:solidFill>
                  <a:srgbClr val="231F20"/>
                </a:solidFill>
                <a:latin typeface="Calibri"/>
                <a:cs typeface="Calibri"/>
              </a:rPr>
              <a:t>chest </a:t>
            </a:r>
            <a:r>
              <a:rPr sz="950" spc="20" dirty="0">
                <a:solidFill>
                  <a:srgbClr val="231F20"/>
                </a:solidFill>
                <a:latin typeface="Calibri"/>
                <a:cs typeface="Calibri"/>
              </a:rPr>
              <a:t>X-rays.</a:t>
            </a:r>
            <a:endParaRPr sz="950">
              <a:latin typeface="Calibri"/>
              <a:cs typeface="Calibri"/>
            </a:endParaRPr>
          </a:p>
          <a:p>
            <a:pPr marL="12700" marR="6350" indent="114300" algn="just">
              <a:lnSpc>
                <a:spcPts val="1170"/>
              </a:lnSpc>
              <a:spcBef>
                <a:spcPts val="25"/>
              </a:spcBef>
            </a:pPr>
            <a:r>
              <a:rPr sz="950" spc="5" dirty="0">
                <a:solidFill>
                  <a:srgbClr val="231F20"/>
                </a:solidFill>
                <a:latin typeface="Calibri"/>
                <a:cs typeface="Calibri"/>
              </a:rPr>
              <a:t>While </a:t>
            </a:r>
            <a:r>
              <a:rPr sz="950" spc="-15" dirty="0">
                <a:solidFill>
                  <a:srgbClr val="231F20"/>
                </a:solidFill>
                <a:latin typeface="Calibri"/>
                <a:cs typeface="Calibri"/>
              </a:rPr>
              <a:t>prospective </a:t>
            </a:r>
            <a:r>
              <a:rPr sz="950" spc="-20" dirty="0">
                <a:solidFill>
                  <a:srgbClr val="231F20"/>
                </a:solidFill>
                <a:latin typeface="Calibri"/>
                <a:cs typeface="Calibri"/>
              </a:rPr>
              <a:t>studies </a:t>
            </a:r>
            <a:r>
              <a:rPr sz="950" spc="-35" dirty="0">
                <a:solidFill>
                  <a:srgbClr val="231F20"/>
                </a:solidFill>
                <a:latin typeface="Calibri"/>
                <a:cs typeface="Calibri"/>
              </a:rPr>
              <a:t>are needed, </a:t>
            </a:r>
            <a:r>
              <a:rPr sz="950" spc="-40" dirty="0">
                <a:solidFill>
                  <a:srgbClr val="231F20"/>
                </a:solidFill>
                <a:latin typeface="Calibri"/>
                <a:cs typeface="Calibri"/>
              </a:rPr>
              <a:t>a </a:t>
            </a:r>
            <a:r>
              <a:rPr sz="950" spc="-5" dirty="0">
                <a:solidFill>
                  <a:srgbClr val="231F20"/>
                </a:solidFill>
                <a:latin typeface="Calibri"/>
                <a:cs typeface="Calibri"/>
              </a:rPr>
              <a:t>practical </a:t>
            </a:r>
            <a:r>
              <a:rPr sz="950" spc="-10" dirty="0">
                <a:solidFill>
                  <a:srgbClr val="231F20"/>
                </a:solidFill>
                <a:latin typeface="Calibri"/>
                <a:cs typeface="Calibri"/>
              </a:rPr>
              <a:t>approach </a:t>
            </a:r>
            <a:r>
              <a:rPr sz="950" spc="25" dirty="0">
                <a:solidFill>
                  <a:srgbClr val="231F20"/>
                </a:solidFill>
                <a:latin typeface="Calibri"/>
                <a:cs typeface="Calibri"/>
              </a:rPr>
              <a:t>in </a:t>
            </a:r>
            <a:r>
              <a:rPr sz="950" spc="30" dirty="0">
                <a:solidFill>
                  <a:srgbClr val="231F20"/>
                </a:solidFill>
                <a:latin typeface="Calibri"/>
                <a:cs typeface="Calibri"/>
              </a:rPr>
              <a:t> </a:t>
            </a:r>
            <a:r>
              <a:rPr sz="950" spc="-20" dirty="0">
                <a:solidFill>
                  <a:srgbClr val="231F20"/>
                </a:solidFill>
                <a:latin typeface="Calibri"/>
                <a:cs typeface="Calibri"/>
              </a:rPr>
              <a:t>place </a:t>
            </a:r>
            <a:r>
              <a:rPr sz="950" spc="-35" dirty="0">
                <a:solidFill>
                  <a:srgbClr val="231F20"/>
                </a:solidFill>
                <a:latin typeface="Calibri"/>
                <a:cs typeface="Calibri"/>
              </a:rPr>
              <a:t>at </a:t>
            </a:r>
            <a:r>
              <a:rPr sz="950" spc="-30" dirty="0">
                <a:solidFill>
                  <a:srgbClr val="231F20"/>
                </a:solidFill>
                <a:latin typeface="Calibri"/>
                <a:cs typeface="Calibri"/>
              </a:rPr>
              <a:t>several </a:t>
            </a:r>
            <a:r>
              <a:rPr sz="950" dirty="0">
                <a:solidFill>
                  <a:srgbClr val="231F20"/>
                </a:solidFill>
                <a:latin typeface="Calibri"/>
                <a:cs typeface="Calibri"/>
              </a:rPr>
              <a:t>institutions is </a:t>
            </a:r>
            <a:r>
              <a:rPr sz="950" spc="-40" dirty="0">
                <a:solidFill>
                  <a:srgbClr val="231F20"/>
                </a:solidFill>
                <a:latin typeface="Calibri"/>
                <a:cs typeface="Calibri"/>
              </a:rPr>
              <a:t>as </a:t>
            </a:r>
            <a:r>
              <a:rPr sz="950" spc="-15" dirty="0">
                <a:solidFill>
                  <a:srgbClr val="231F20"/>
                </a:solidFill>
                <a:latin typeface="Calibri"/>
                <a:cs typeface="Calibri"/>
              </a:rPr>
              <a:t>follows: </a:t>
            </a:r>
            <a:r>
              <a:rPr sz="950" spc="-10" dirty="0">
                <a:solidFill>
                  <a:srgbClr val="231F20"/>
                </a:solidFill>
                <a:latin typeface="Calibri"/>
                <a:cs typeface="Calibri"/>
              </a:rPr>
              <a:t>surgically-treated </a:t>
            </a:r>
            <a:r>
              <a:rPr sz="950" dirty="0">
                <a:solidFill>
                  <a:srgbClr val="231F20"/>
                </a:solidFill>
                <a:latin typeface="Calibri"/>
                <a:cs typeface="Calibri"/>
              </a:rPr>
              <a:t>inter- </a:t>
            </a:r>
            <a:r>
              <a:rPr sz="950" spc="5" dirty="0">
                <a:solidFill>
                  <a:srgbClr val="231F20"/>
                </a:solidFill>
                <a:latin typeface="Calibri"/>
                <a:cs typeface="Calibri"/>
              </a:rPr>
              <a:t> </a:t>
            </a:r>
            <a:r>
              <a:rPr sz="950" spc="-10" dirty="0">
                <a:solidFill>
                  <a:srgbClr val="231F20"/>
                </a:solidFill>
                <a:latin typeface="Calibri"/>
                <a:cs typeface="Calibri"/>
              </a:rPr>
              <a:t>mediate-/high-grade </a:t>
            </a:r>
            <a:r>
              <a:rPr sz="950" spc="-20" dirty="0">
                <a:solidFill>
                  <a:srgbClr val="231F20"/>
                </a:solidFill>
                <a:latin typeface="Calibri"/>
                <a:cs typeface="Calibri"/>
              </a:rPr>
              <a:t>patients </a:t>
            </a:r>
            <a:r>
              <a:rPr sz="950" spc="-10" dirty="0">
                <a:solidFill>
                  <a:srgbClr val="231F20"/>
                </a:solidFill>
                <a:latin typeface="Calibri"/>
                <a:cs typeface="Calibri"/>
              </a:rPr>
              <a:t>may </a:t>
            </a:r>
            <a:r>
              <a:rPr sz="950" spc="-50" dirty="0">
                <a:solidFill>
                  <a:srgbClr val="231F20"/>
                </a:solidFill>
                <a:latin typeface="Calibri"/>
                <a:cs typeface="Calibri"/>
              </a:rPr>
              <a:t>be </a:t>
            </a:r>
            <a:r>
              <a:rPr sz="950" spc="-15" dirty="0">
                <a:solidFill>
                  <a:srgbClr val="231F20"/>
                </a:solidFill>
                <a:latin typeface="Calibri"/>
                <a:cs typeface="Calibri"/>
              </a:rPr>
              <a:t>followed </a:t>
            </a:r>
            <a:r>
              <a:rPr sz="950" spc="-30" dirty="0">
                <a:solidFill>
                  <a:srgbClr val="231F20"/>
                </a:solidFill>
                <a:latin typeface="Calibri"/>
                <a:cs typeface="Calibri"/>
              </a:rPr>
              <a:t>every </a:t>
            </a:r>
            <a:r>
              <a:rPr sz="950" spc="-20" dirty="0">
                <a:solidFill>
                  <a:srgbClr val="231F20"/>
                </a:solidFill>
                <a:latin typeface="Calibri"/>
                <a:cs typeface="Calibri"/>
              </a:rPr>
              <a:t>3–4 </a:t>
            </a:r>
            <a:r>
              <a:rPr sz="950" spc="-5" dirty="0">
                <a:solidFill>
                  <a:srgbClr val="231F20"/>
                </a:solidFill>
                <a:latin typeface="Calibri"/>
                <a:cs typeface="Calibri"/>
              </a:rPr>
              <a:t>months </a:t>
            </a:r>
            <a:r>
              <a:rPr sz="950" dirty="0">
                <a:solidFill>
                  <a:srgbClr val="231F20"/>
                </a:solidFill>
                <a:latin typeface="Calibri"/>
                <a:cs typeface="Calibri"/>
              </a:rPr>
              <a:t> </a:t>
            </a:r>
            <a:r>
              <a:rPr sz="950" spc="25" dirty="0">
                <a:solidFill>
                  <a:srgbClr val="231F20"/>
                </a:solidFill>
                <a:latin typeface="Calibri"/>
                <a:cs typeface="Calibri"/>
              </a:rPr>
              <a:t>in </a:t>
            </a:r>
            <a:r>
              <a:rPr sz="950" spc="-35" dirty="0">
                <a:solidFill>
                  <a:srgbClr val="231F20"/>
                </a:solidFill>
                <a:latin typeface="Calibri"/>
                <a:cs typeface="Calibri"/>
              </a:rPr>
              <a:t>the </a:t>
            </a:r>
            <a:r>
              <a:rPr sz="950" spc="-10" dirty="0">
                <a:solidFill>
                  <a:srgbClr val="231F20"/>
                </a:solidFill>
                <a:latin typeface="Calibri"/>
                <a:cs typeface="Calibri"/>
              </a:rPr>
              <a:t>first </a:t>
            </a:r>
            <a:r>
              <a:rPr sz="950" spc="-20" dirty="0">
                <a:solidFill>
                  <a:srgbClr val="231F20"/>
                </a:solidFill>
                <a:latin typeface="Calibri"/>
                <a:cs typeface="Calibri"/>
              </a:rPr>
              <a:t>2–3 </a:t>
            </a:r>
            <a:r>
              <a:rPr sz="950" spc="-30" dirty="0">
                <a:solidFill>
                  <a:srgbClr val="231F20"/>
                </a:solidFill>
                <a:latin typeface="Calibri"/>
                <a:cs typeface="Calibri"/>
              </a:rPr>
              <a:t>years, </a:t>
            </a:r>
            <a:r>
              <a:rPr sz="950" spc="-20" dirty="0">
                <a:solidFill>
                  <a:srgbClr val="231F20"/>
                </a:solidFill>
                <a:latin typeface="Calibri"/>
                <a:cs typeface="Calibri"/>
              </a:rPr>
              <a:t>then </a:t>
            </a:r>
            <a:r>
              <a:rPr sz="950" spc="-25" dirty="0">
                <a:solidFill>
                  <a:srgbClr val="231F20"/>
                </a:solidFill>
                <a:latin typeface="Calibri"/>
                <a:cs typeface="Calibri"/>
              </a:rPr>
              <a:t>twice </a:t>
            </a:r>
            <a:r>
              <a:rPr sz="950" spc="-40" dirty="0">
                <a:solidFill>
                  <a:srgbClr val="231F20"/>
                </a:solidFill>
                <a:latin typeface="Calibri"/>
                <a:cs typeface="Calibri"/>
              </a:rPr>
              <a:t>a </a:t>
            </a:r>
            <a:r>
              <a:rPr sz="950" spc="-30" dirty="0">
                <a:solidFill>
                  <a:srgbClr val="231F20"/>
                </a:solidFill>
                <a:latin typeface="Calibri"/>
                <a:cs typeface="Calibri"/>
              </a:rPr>
              <a:t>year </a:t>
            </a:r>
            <a:r>
              <a:rPr sz="950" spc="10" dirty="0">
                <a:solidFill>
                  <a:srgbClr val="231F20"/>
                </a:solidFill>
                <a:latin typeface="Calibri"/>
                <a:cs typeface="Calibri"/>
              </a:rPr>
              <a:t>up </a:t>
            </a:r>
            <a:r>
              <a:rPr sz="950" spc="-15" dirty="0">
                <a:solidFill>
                  <a:srgbClr val="231F20"/>
                </a:solidFill>
                <a:latin typeface="Calibri"/>
                <a:cs typeface="Calibri"/>
              </a:rPr>
              <a:t>to </a:t>
            </a:r>
            <a:r>
              <a:rPr sz="950" spc="-35" dirty="0">
                <a:solidFill>
                  <a:srgbClr val="231F20"/>
                </a:solidFill>
                <a:latin typeface="Calibri"/>
                <a:cs typeface="Calibri"/>
              </a:rPr>
              <a:t>the </a:t>
            </a:r>
            <a:r>
              <a:rPr sz="950" spc="-5" dirty="0">
                <a:solidFill>
                  <a:srgbClr val="231F20"/>
                </a:solidFill>
                <a:latin typeface="Calibri"/>
                <a:cs typeface="Calibri"/>
              </a:rPr>
              <a:t>fifth </a:t>
            </a:r>
            <a:r>
              <a:rPr sz="950" spc="-25" dirty="0">
                <a:solidFill>
                  <a:srgbClr val="231F20"/>
                </a:solidFill>
                <a:latin typeface="Calibri"/>
                <a:cs typeface="Calibri"/>
              </a:rPr>
              <a:t>year, </a:t>
            </a:r>
            <a:r>
              <a:rPr sz="950" spc="-10" dirty="0">
                <a:solidFill>
                  <a:srgbClr val="231F20"/>
                </a:solidFill>
                <a:latin typeface="Calibri"/>
                <a:cs typeface="Calibri"/>
              </a:rPr>
              <a:t>and </a:t>
            </a:r>
            <a:r>
              <a:rPr sz="950" spc="-5" dirty="0">
                <a:solidFill>
                  <a:srgbClr val="231F20"/>
                </a:solidFill>
                <a:latin typeface="Calibri"/>
                <a:cs typeface="Calibri"/>
              </a:rPr>
              <a:t> </a:t>
            </a:r>
            <a:r>
              <a:rPr sz="950" spc="-20" dirty="0">
                <a:solidFill>
                  <a:srgbClr val="231F20"/>
                </a:solidFill>
                <a:latin typeface="Calibri"/>
                <a:cs typeface="Calibri"/>
              </a:rPr>
              <a:t>once</a:t>
            </a:r>
            <a:r>
              <a:rPr sz="950" spc="120" dirty="0">
                <a:solidFill>
                  <a:srgbClr val="231F20"/>
                </a:solidFill>
                <a:latin typeface="Calibri"/>
                <a:cs typeface="Calibri"/>
              </a:rPr>
              <a:t> </a:t>
            </a:r>
            <a:r>
              <a:rPr sz="950" spc="-40" dirty="0">
                <a:solidFill>
                  <a:srgbClr val="231F20"/>
                </a:solidFill>
                <a:latin typeface="Calibri"/>
                <a:cs typeface="Calibri"/>
              </a:rPr>
              <a:t>a</a:t>
            </a:r>
            <a:r>
              <a:rPr sz="950" spc="120" dirty="0">
                <a:solidFill>
                  <a:srgbClr val="231F20"/>
                </a:solidFill>
                <a:latin typeface="Calibri"/>
                <a:cs typeface="Calibri"/>
              </a:rPr>
              <a:t> </a:t>
            </a:r>
            <a:r>
              <a:rPr sz="950" spc="-30" dirty="0">
                <a:solidFill>
                  <a:srgbClr val="231F20"/>
                </a:solidFill>
                <a:latin typeface="Calibri"/>
                <a:cs typeface="Calibri"/>
              </a:rPr>
              <a:t>year</a:t>
            </a:r>
            <a:r>
              <a:rPr sz="950" spc="120" dirty="0">
                <a:solidFill>
                  <a:srgbClr val="231F20"/>
                </a:solidFill>
                <a:latin typeface="Calibri"/>
                <a:cs typeface="Calibri"/>
              </a:rPr>
              <a:t> </a:t>
            </a:r>
            <a:r>
              <a:rPr sz="950" spc="-30" dirty="0">
                <a:solidFill>
                  <a:srgbClr val="231F20"/>
                </a:solidFill>
                <a:latin typeface="Calibri"/>
                <a:cs typeface="Calibri"/>
              </a:rPr>
              <a:t>thereafter;</a:t>
            </a:r>
            <a:r>
              <a:rPr sz="950" spc="125" dirty="0">
                <a:solidFill>
                  <a:srgbClr val="231F20"/>
                </a:solidFill>
                <a:latin typeface="Calibri"/>
                <a:cs typeface="Calibri"/>
              </a:rPr>
              <a:t> </a:t>
            </a:r>
            <a:r>
              <a:rPr sz="950" spc="-10" dirty="0">
                <a:solidFill>
                  <a:srgbClr val="231F20"/>
                </a:solidFill>
                <a:latin typeface="Calibri"/>
                <a:cs typeface="Calibri"/>
              </a:rPr>
              <a:t>low-grade</a:t>
            </a:r>
            <a:r>
              <a:rPr sz="950" spc="120" dirty="0">
                <a:solidFill>
                  <a:srgbClr val="231F20"/>
                </a:solidFill>
                <a:latin typeface="Calibri"/>
                <a:cs typeface="Calibri"/>
              </a:rPr>
              <a:t> </a:t>
            </a:r>
            <a:r>
              <a:rPr sz="950" spc="-15" dirty="0">
                <a:solidFill>
                  <a:srgbClr val="231F20"/>
                </a:solidFill>
                <a:latin typeface="Calibri"/>
                <a:cs typeface="Calibri"/>
              </a:rPr>
              <a:t>sarcoma</a:t>
            </a:r>
            <a:r>
              <a:rPr sz="950" spc="125" dirty="0">
                <a:solidFill>
                  <a:srgbClr val="231F20"/>
                </a:solidFill>
                <a:latin typeface="Calibri"/>
                <a:cs typeface="Calibri"/>
              </a:rPr>
              <a:t> </a:t>
            </a:r>
            <a:r>
              <a:rPr sz="950" spc="-20" dirty="0">
                <a:solidFill>
                  <a:srgbClr val="231F20"/>
                </a:solidFill>
                <a:latin typeface="Calibri"/>
                <a:cs typeface="Calibri"/>
              </a:rPr>
              <a:t>patients</a:t>
            </a:r>
            <a:r>
              <a:rPr sz="950" spc="130" dirty="0">
                <a:solidFill>
                  <a:srgbClr val="231F20"/>
                </a:solidFill>
                <a:latin typeface="Calibri"/>
                <a:cs typeface="Calibri"/>
              </a:rPr>
              <a:t> </a:t>
            </a:r>
            <a:r>
              <a:rPr sz="950" spc="-10" dirty="0">
                <a:solidFill>
                  <a:srgbClr val="231F20"/>
                </a:solidFill>
                <a:latin typeface="Calibri"/>
                <a:cs typeface="Calibri"/>
              </a:rPr>
              <a:t>may</a:t>
            </a:r>
            <a:r>
              <a:rPr sz="950" spc="125" dirty="0">
                <a:solidFill>
                  <a:srgbClr val="231F20"/>
                </a:solidFill>
                <a:latin typeface="Calibri"/>
                <a:cs typeface="Calibri"/>
              </a:rPr>
              <a:t> </a:t>
            </a:r>
            <a:r>
              <a:rPr sz="950" spc="-50" dirty="0">
                <a:solidFill>
                  <a:srgbClr val="231F20"/>
                </a:solidFill>
                <a:latin typeface="Calibri"/>
                <a:cs typeface="Calibri"/>
              </a:rPr>
              <a:t>be</a:t>
            </a:r>
            <a:r>
              <a:rPr sz="950" spc="114" dirty="0">
                <a:solidFill>
                  <a:srgbClr val="231F20"/>
                </a:solidFill>
                <a:latin typeface="Calibri"/>
                <a:cs typeface="Calibri"/>
              </a:rPr>
              <a:t> </a:t>
            </a:r>
            <a:r>
              <a:rPr sz="950" spc="10" dirty="0">
                <a:solidFill>
                  <a:srgbClr val="231F20"/>
                </a:solidFill>
                <a:latin typeface="Calibri"/>
                <a:cs typeface="Calibri"/>
              </a:rPr>
              <a:t>fol-</a:t>
            </a:r>
            <a:endParaRPr sz="950">
              <a:latin typeface="Calibri"/>
              <a:cs typeface="Calibri"/>
            </a:endParaRPr>
          </a:p>
          <a:p>
            <a:pPr marL="12700" algn="just">
              <a:lnSpc>
                <a:spcPts val="1120"/>
              </a:lnSpc>
            </a:pPr>
            <a:r>
              <a:rPr sz="950" spc="-20" dirty="0">
                <a:solidFill>
                  <a:srgbClr val="231F20"/>
                </a:solidFill>
                <a:latin typeface="Calibri"/>
                <a:cs typeface="Calibri"/>
              </a:rPr>
              <a:t>lowed </a:t>
            </a:r>
            <a:r>
              <a:rPr sz="950" spc="-5" dirty="0">
                <a:solidFill>
                  <a:srgbClr val="231F20"/>
                </a:solidFill>
                <a:latin typeface="Calibri"/>
                <a:cs typeface="Calibri"/>
              </a:rPr>
              <a:t>for</a:t>
            </a:r>
            <a:r>
              <a:rPr sz="950" spc="-20" dirty="0">
                <a:solidFill>
                  <a:srgbClr val="231F20"/>
                </a:solidFill>
                <a:latin typeface="Calibri"/>
                <a:cs typeface="Calibri"/>
              </a:rPr>
              <a:t> </a:t>
            </a:r>
            <a:r>
              <a:rPr sz="950" spc="-5" dirty="0">
                <a:solidFill>
                  <a:srgbClr val="231F20"/>
                </a:solidFill>
                <a:latin typeface="Calibri"/>
                <a:cs typeface="Calibri"/>
              </a:rPr>
              <a:t>local</a:t>
            </a:r>
            <a:r>
              <a:rPr sz="950" spc="-15" dirty="0">
                <a:solidFill>
                  <a:srgbClr val="231F20"/>
                </a:solidFill>
                <a:latin typeface="Calibri"/>
                <a:cs typeface="Calibri"/>
              </a:rPr>
              <a:t> </a:t>
            </a:r>
            <a:r>
              <a:rPr sz="950" spc="-30" dirty="0">
                <a:solidFill>
                  <a:srgbClr val="231F20"/>
                </a:solidFill>
                <a:latin typeface="Calibri"/>
                <a:cs typeface="Calibri"/>
              </a:rPr>
              <a:t>relapse</a:t>
            </a:r>
            <a:r>
              <a:rPr sz="950" spc="-20" dirty="0">
                <a:solidFill>
                  <a:srgbClr val="231F20"/>
                </a:solidFill>
                <a:latin typeface="Calibri"/>
                <a:cs typeface="Calibri"/>
              </a:rPr>
              <a:t> </a:t>
            </a:r>
            <a:r>
              <a:rPr sz="950" spc="-30" dirty="0">
                <a:solidFill>
                  <a:srgbClr val="231F20"/>
                </a:solidFill>
                <a:latin typeface="Calibri"/>
                <a:cs typeface="Calibri"/>
              </a:rPr>
              <a:t>every</a:t>
            </a:r>
            <a:r>
              <a:rPr sz="950" spc="-20" dirty="0">
                <a:solidFill>
                  <a:srgbClr val="231F20"/>
                </a:solidFill>
                <a:latin typeface="Calibri"/>
                <a:cs typeface="Calibri"/>
              </a:rPr>
              <a:t> 4–6</a:t>
            </a:r>
            <a:r>
              <a:rPr sz="950" spc="-55" dirty="0">
                <a:solidFill>
                  <a:srgbClr val="231F20"/>
                </a:solidFill>
                <a:latin typeface="Calibri"/>
                <a:cs typeface="Calibri"/>
              </a:rPr>
              <a:t> </a:t>
            </a:r>
            <a:r>
              <a:rPr sz="950" spc="-5" dirty="0">
                <a:solidFill>
                  <a:srgbClr val="231F20"/>
                </a:solidFill>
                <a:latin typeface="Calibri"/>
                <a:cs typeface="Calibri"/>
              </a:rPr>
              <a:t>months,</a:t>
            </a:r>
            <a:r>
              <a:rPr sz="950" spc="-20" dirty="0">
                <a:solidFill>
                  <a:srgbClr val="231F20"/>
                </a:solidFill>
                <a:latin typeface="Calibri"/>
                <a:cs typeface="Calibri"/>
              </a:rPr>
              <a:t> </a:t>
            </a:r>
            <a:r>
              <a:rPr sz="950" spc="-5" dirty="0">
                <a:solidFill>
                  <a:srgbClr val="231F20"/>
                </a:solidFill>
                <a:latin typeface="Calibri"/>
                <a:cs typeface="Calibri"/>
              </a:rPr>
              <a:t>with</a:t>
            </a:r>
            <a:r>
              <a:rPr sz="950" spc="-15" dirty="0">
                <a:solidFill>
                  <a:srgbClr val="231F20"/>
                </a:solidFill>
                <a:latin typeface="Calibri"/>
                <a:cs typeface="Calibri"/>
              </a:rPr>
              <a:t> </a:t>
            </a:r>
            <a:r>
              <a:rPr sz="950" spc="-30" dirty="0">
                <a:solidFill>
                  <a:srgbClr val="231F20"/>
                </a:solidFill>
                <a:latin typeface="Calibri"/>
                <a:cs typeface="Calibri"/>
              </a:rPr>
              <a:t>chest</a:t>
            </a:r>
            <a:r>
              <a:rPr sz="950" spc="-20" dirty="0">
                <a:solidFill>
                  <a:srgbClr val="231F20"/>
                </a:solidFill>
                <a:latin typeface="Calibri"/>
                <a:cs typeface="Calibri"/>
              </a:rPr>
              <a:t> </a:t>
            </a:r>
            <a:r>
              <a:rPr sz="950" spc="15" dirty="0">
                <a:solidFill>
                  <a:srgbClr val="231F20"/>
                </a:solidFill>
                <a:latin typeface="Calibri"/>
                <a:cs typeface="Calibri"/>
              </a:rPr>
              <a:t>X-rays</a:t>
            </a:r>
            <a:r>
              <a:rPr sz="950" spc="-15" dirty="0">
                <a:solidFill>
                  <a:srgbClr val="231F20"/>
                </a:solidFill>
                <a:latin typeface="Calibri"/>
                <a:cs typeface="Calibri"/>
              </a:rPr>
              <a:t> </a:t>
            </a:r>
            <a:r>
              <a:rPr sz="950" dirty="0">
                <a:solidFill>
                  <a:srgbClr val="231F20"/>
                </a:solidFill>
                <a:latin typeface="Calibri"/>
                <a:cs typeface="Calibri"/>
              </a:rPr>
              <a:t>or</a:t>
            </a:r>
            <a:r>
              <a:rPr sz="950" spc="-20" dirty="0">
                <a:solidFill>
                  <a:srgbClr val="231F20"/>
                </a:solidFill>
                <a:latin typeface="Calibri"/>
                <a:cs typeface="Calibri"/>
              </a:rPr>
              <a:t> </a:t>
            </a:r>
            <a:r>
              <a:rPr sz="950" spc="114" dirty="0">
                <a:solidFill>
                  <a:srgbClr val="231F20"/>
                </a:solidFill>
                <a:latin typeface="Calibri"/>
                <a:cs typeface="Calibri"/>
              </a:rPr>
              <a:t>CT</a:t>
            </a:r>
            <a:endParaRPr sz="950">
              <a:latin typeface="Calibri"/>
              <a:cs typeface="Calibri"/>
            </a:endParaRPr>
          </a:p>
          <a:p>
            <a:pPr marL="12700" algn="just">
              <a:lnSpc>
                <a:spcPct val="100000"/>
              </a:lnSpc>
              <a:spcBef>
                <a:spcPts val="30"/>
              </a:spcBef>
            </a:pPr>
            <a:r>
              <a:rPr sz="950" spc="-20" dirty="0">
                <a:solidFill>
                  <a:srgbClr val="231F20"/>
                </a:solidFill>
                <a:latin typeface="Calibri"/>
                <a:cs typeface="Calibri"/>
              </a:rPr>
              <a:t>scan</a:t>
            </a:r>
            <a:r>
              <a:rPr sz="950" spc="-25" dirty="0">
                <a:solidFill>
                  <a:srgbClr val="231F20"/>
                </a:solidFill>
                <a:latin typeface="Calibri"/>
                <a:cs typeface="Calibri"/>
              </a:rPr>
              <a:t> </a:t>
            </a:r>
            <a:r>
              <a:rPr sz="950" spc="-35" dirty="0">
                <a:solidFill>
                  <a:srgbClr val="231F20"/>
                </a:solidFill>
                <a:latin typeface="Calibri"/>
                <a:cs typeface="Calibri"/>
              </a:rPr>
              <a:t>at </a:t>
            </a:r>
            <a:r>
              <a:rPr sz="950" spc="-10" dirty="0">
                <a:solidFill>
                  <a:srgbClr val="231F20"/>
                </a:solidFill>
                <a:latin typeface="Calibri"/>
                <a:cs typeface="Calibri"/>
              </a:rPr>
              <a:t>longer</a:t>
            </a:r>
            <a:r>
              <a:rPr sz="950" spc="-35" dirty="0">
                <a:solidFill>
                  <a:srgbClr val="231F20"/>
                </a:solidFill>
                <a:latin typeface="Calibri"/>
                <a:cs typeface="Calibri"/>
              </a:rPr>
              <a:t> </a:t>
            </a:r>
            <a:r>
              <a:rPr sz="950" spc="-10" dirty="0">
                <a:solidFill>
                  <a:srgbClr val="231F20"/>
                </a:solidFill>
                <a:latin typeface="Calibri"/>
                <a:cs typeface="Calibri"/>
              </a:rPr>
              <a:t>intervals</a:t>
            </a:r>
            <a:r>
              <a:rPr sz="950" spc="-30" dirty="0">
                <a:solidFill>
                  <a:srgbClr val="231F20"/>
                </a:solidFill>
                <a:latin typeface="Calibri"/>
                <a:cs typeface="Calibri"/>
              </a:rPr>
              <a:t> </a:t>
            </a:r>
            <a:r>
              <a:rPr sz="950" spc="25" dirty="0">
                <a:solidFill>
                  <a:srgbClr val="231F20"/>
                </a:solidFill>
                <a:latin typeface="Calibri"/>
                <a:cs typeface="Calibri"/>
              </a:rPr>
              <a:t>in</a:t>
            </a:r>
            <a:r>
              <a:rPr sz="950" spc="-30" dirty="0">
                <a:solidFill>
                  <a:srgbClr val="231F20"/>
                </a:solidFill>
                <a:latin typeface="Calibri"/>
                <a:cs typeface="Calibri"/>
              </a:rPr>
              <a:t> </a:t>
            </a:r>
            <a:r>
              <a:rPr sz="950" spc="-35" dirty="0">
                <a:solidFill>
                  <a:srgbClr val="231F20"/>
                </a:solidFill>
                <a:latin typeface="Calibri"/>
                <a:cs typeface="Calibri"/>
              </a:rPr>
              <a:t>the</a:t>
            </a:r>
            <a:r>
              <a:rPr sz="950" spc="-30" dirty="0">
                <a:solidFill>
                  <a:srgbClr val="231F20"/>
                </a:solidFill>
                <a:latin typeface="Calibri"/>
                <a:cs typeface="Calibri"/>
              </a:rPr>
              <a:t> </a:t>
            </a:r>
            <a:r>
              <a:rPr sz="950" spc="-10" dirty="0">
                <a:solidFill>
                  <a:srgbClr val="231F20"/>
                </a:solidFill>
                <a:latin typeface="Calibri"/>
                <a:cs typeface="Calibri"/>
              </a:rPr>
              <a:t>first</a:t>
            </a:r>
            <a:r>
              <a:rPr sz="950" spc="-25" dirty="0">
                <a:solidFill>
                  <a:srgbClr val="231F20"/>
                </a:solidFill>
                <a:latin typeface="Calibri"/>
                <a:cs typeface="Calibri"/>
              </a:rPr>
              <a:t> </a:t>
            </a:r>
            <a:r>
              <a:rPr sz="950" spc="-20" dirty="0">
                <a:solidFill>
                  <a:srgbClr val="231F20"/>
                </a:solidFill>
                <a:latin typeface="Calibri"/>
                <a:cs typeface="Calibri"/>
              </a:rPr>
              <a:t>3–5</a:t>
            </a:r>
            <a:r>
              <a:rPr sz="950" spc="-50" dirty="0">
                <a:solidFill>
                  <a:srgbClr val="231F20"/>
                </a:solidFill>
                <a:latin typeface="Calibri"/>
                <a:cs typeface="Calibri"/>
              </a:rPr>
              <a:t> </a:t>
            </a:r>
            <a:r>
              <a:rPr sz="950" spc="-30" dirty="0">
                <a:solidFill>
                  <a:srgbClr val="231F20"/>
                </a:solidFill>
                <a:latin typeface="Calibri"/>
                <a:cs typeface="Calibri"/>
              </a:rPr>
              <a:t>years,</a:t>
            </a:r>
            <a:r>
              <a:rPr sz="950" spc="-25" dirty="0">
                <a:solidFill>
                  <a:srgbClr val="231F20"/>
                </a:solidFill>
                <a:latin typeface="Calibri"/>
                <a:cs typeface="Calibri"/>
              </a:rPr>
              <a:t> </a:t>
            </a:r>
            <a:r>
              <a:rPr sz="950" spc="-20" dirty="0">
                <a:solidFill>
                  <a:srgbClr val="231F20"/>
                </a:solidFill>
                <a:latin typeface="Calibri"/>
                <a:cs typeface="Calibri"/>
              </a:rPr>
              <a:t>then</a:t>
            </a:r>
            <a:r>
              <a:rPr sz="950" spc="-30" dirty="0">
                <a:solidFill>
                  <a:srgbClr val="231F20"/>
                </a:solidFill>
                <a:latin typeface="Calibri"/>
                <a:cs typeface="Calibri"/>
              </a:rPr>
              <a:t> </a:t>
            </a:r>
            <a:r>
              <a:rPr sz="950" spc="-5" dirty="0">
                <a:solidFill>
                  <a:srgbClr val="231F20"/>
                </a:solidFill>
                <a:latin typeface="Calibri"/>
                <a:cs typeface="Calibri"/>
              </a:rPr>
              <a:t>annually.</a:t>
            </a:r>
            <a:endParaRPr sz="950">
              <a:latin typeface="Calibri"/>
              <a:cs typeface="Calibri"/>
            </a:endParaRPr>
          </a:p>
        </p:txBody>
      </p:sp>
      <p:sp>
        <p:nvSpPr>
          <p:cNvPr id="7" name="object 7"/>
          <p:cNvSpPr txBox="1"/>
          <p:nvPr/>
        </p:nvSpPr>
        <p:spPr>
          <a:xfrm>
            <a:off x="648003" y="7319520"/>
            <a:ext cx="2374900" cy="179536"/>
          </a:xfrm>
          <a:prstGeom prst="rect">
            <a:avLst/>
          </a:prstGeom>
          <a:solidFill>
            <a:srgbClr val="D2B6CB"/>
          </a:solidFill>
        </p:spPr>
        <p:txBody>
          <a:bodyPr vert="horz" wrap="square" lIns="0" tIns="0" rIns="0" bIns="0" rtlCol="0">
            <a:spAutoFit/>
          </a:bodyPr>
          <a:lstStyle/>
          <a:p>
            <a:pPr marL="93345">
              <a:lnSpc>
                <a:spcPts val="1370"/>
              </a:lnSpc>
            </a:pPr>
            <a:r>
              <a:rPr sz="1200" dirty="0">
                <a:solidFill>
                  <a:srgbClr val="231F20"/>
                </a:solidFill>
                <a:latin typeface="Tahoma"/>
                <a:cs typeface="Tahoma"/>
              </a:rPr>
              <a:t>Special</a:t>
            </a:r>
            <a:r>
              <a:rPr sz="1200" spc="-85" dirty="0">
                <a:solidFill>
                  <a:srgbClr val="231F20"/>
                </a:solidFill>
                <a:latin typeface="Tahoma"/>
                <a:cs typeface="Tahoma"/>
              </a:rPr>
              <a:t> </a:t>
            </a:r>
            <a:r>
              <a:rPr sz="1200" spc="5" dirty="0">
                <a:solidFill>
                  <a:srgbClr val="231F20"/>
                </a:solidFill>
                <a:latin typeface="Tahoma"/>
                <a:cs typeface="Tahoma"/>
              </a:rPr>
              <a:t>presentation</a:t>
            </a:r>
            <a:r>
              <a:rPr sz="1200" spc="-80" dirty="0">
                <a:solidFill>
                  <a:srgbClr val="231F20"/>
                </a:solidFill>
                <a:latin typeface="Tahoma"/>
                <a:cs typeface="Tahoma"/>
              </a:rPr>
              <a:t> </a:t>
            </a:r>
            <a:r>
              <a:rPr sz="1200" spc="10" dirty="0">
                <a:solidFill>
                  <a:srgbClr val="231F20"/>
                </a:solidFill>
                <a:latin typeface="Tahoma"/>
                <a:cs typeface="Tahoma"/>
              </a:rPr>
              <a:t>and</a:t>
            </a:r>
            <a:r>
              <a:rPr sz="1200" spc="-85" dirty="0">
                <a:solidFill>
                  <a:srgbClr val="231F20"/>
                </a:solidFill>
                <a:latin typeface="Tahoma"/>
                <a:cs typeface="Tahoma"/>
              </a:rPr>
              <a:t> </a:t>
            </a:r>
            <a:r>
              <a:rPr sz="1200" spc="10" dirty="0">
                <a:solidFill>
                  <a:srgbClr val="231F20"/>
                </a:solidFill>
                <a:latin typeface="Tahoma"/>
                <a:cs typeface="Tahoma"/>
              </a:rPr>
              <a:t>entities</a:t>
            </a:r>
            <a:endParaRPr sz="1200">
              <a:latin typeface="Tahoma"/>
              <a:cs typeface="Tahoma"/>
            </a:endParaRPr>
          </a:p>
        </p:txBody>
      </p:sp>
      <p:sp>
        <p:nvSpPr>
          <p:cNvPr id="8" name="object 8"/>
          <p:cNvSpPr txBox="1">
            <a:spLocks noGrp="1"/>
          </p:cNvSpPr>
          <p:nvPr>
            <p:ph type="title"/>
          </p:nvPr>
        </p:nvSpPr>
        <p:spPr>
          <a:xfrm>
            <a:off x="635300" y="218898"/>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9" name="object 9"/>
          <p:cNvSpPr/>
          <p:nvPr/>
        </p:nvSpPr>
        <p:spPr>
          <a:xfrm>
            <a:off x="648005"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10" name="object 10"/>
          <p:cNvSpPr txBox="1"/>
          <p:nvPr/>
        </p:nvSpPr>
        <p:spPr>
          <a:xfrm>
            <a:off x="635300" y="7604877"/>
            <a:ext cx="3154680" cy="2109039"/>
          </a:xfrm>
          <a:prstGeom prst="rect">
            <a:avLst/>
          </a:prstGeom>
        </p:spPr>
        <p:txBody>
          <a:bodyPr vert="horz" wrap="square" lIns="0" tIns="12700" rIns="0" bIns="0" rtlCol="0">
            <a:spAutoFit/>
          </a:bodyPr>
          <a:lstStyle/>
          <a:p>
            <a:pPr marL="12700" algn="just">
              <a:lnSpc>
                <a:spcPct val="100000"/>
              </a:lnSpc>
              <a:spcBef>
                <a:spcPts val="100"/>
              </a:spcBef>
            </a:pPr>
            <a:r>
              <a:rPr sz="1100" spc="5" dirty="0">
                <a:solidFill>
                  <a:srgbClr val="812061"/>
                </a:solidFill>
                <a:latin typeface="Tahoma"/>
                <a:cs typeface="Tahoma"/>
              </a:rPr>
              <a:t>Retroperitoneal</a:t>
            </a:r>
            <a:r>
              <a:rPr sz="1100" spc="-65" dirty="0">
                <a:solidFill>
                  <a:srgbClr val="812061"/>
                </a:solidFill>
                <a:latin typeface="Tahoma"/>
                <a:cs typeface="Tahoma"/>
              </a:rPr>
              <a:t> </a:t>
            </a:r>
            <a:r>
              <a:rPr sz="1100" spc="-15" dirty="0">
                <a:solidFill>
                  <a:srgbClr val="812061"/>
                </a:solidFill>
                <a:latin typeface="Tahoma"/>
                <a:cs typeface="Tahoma"/>
              </a:rPr>
              <a:t>sarcomas</a:t>
            </a:r>
            <a:endParaRPr sz="1100">
              <a:latin typeface="Tahoma"/>
              <a:cs typeface="Tahoma"/>
            </a:endParaRPr>
          </a:p>
          <a:p>
            <a:pPr marL="12700" marR="6350" algn="just">
              <a:lnSpc>
                <a:spcPct val="102400"/>
              </a:lnSpc>
              <a:spcBef>
                <a:spcPts val="925"/>
              </a:spcBef>
            </a:pPr>
            <a:r>
              <a:rPr sz="950" spc="-15" dirty="0">
                <a:solidFill>
                  <a:srgbClr val="231F20"/>
                </a:solidFill>
                <a:latin typeface="Calibri"/>
                <a:cs typeface="Calibri"/>
              </a:rPr>
              <a:t>Patients </a:t>
            </a:r>
            <a:r>
              <a:rPr sz="950" spc="-5" dirty="0">
                <a:solidFill>
                  <a:srgbClr val="231F20"/>
                </a:solidFill>
                <a:latin typeface="Calibri"/>
                <a:cs typeface="Calibri"/>
              </a:rPr>
              <a:t>with </a:t>
            </a:r>
            <a:r>
              <a:rPr sz="950" spc="-30" dirty="0">
                <a:solidFill>
                  <a:srgbClr val="231F20"/>
                </a:solidFill>
                <a:latin typeface="Calibri"/>
                <a:cs typeface="Calibri"/>
              </a:rPr>
              <a:t>suspected </a:t>
            </a:r>
            <a:r>
              <a:rPr sz="950" spc="45" dirty="0">
                <a:solidFill>
                  <a:srgbClr val="231F20"/>
                </a:solidFill>
                <a:latin typeface="Calibri"/>
                <a:cs typeface="Calibri"/>
              </a:rPr>
              <a:t>RPS </a:t>
            </a:r>
            <a:r>
              <a:rPr sz="950" spc="-35" dirty="0">
                <a:solidFill>
                  <a:srgbClr val="231F20"/>
                </a:solidFill>
                <a:latin typeface="Calibri"/>
                <a:cs typeface="Calibri"/>
              </a:rPr>
              <a:t>need </a:t>
            </a:r>
            <a:r>
              <a:rPr sz="950" spc="-15" dirty="0">
                <a:solidFill>
                  <a:srgbClr val="231F20"/>
                </a:solidFill>
                <a:latin typeface="Calibri"/>
                <a:cs typeface="Calibri"/>
              </a:rPr>
              <a:t>to </a:t>
            </a:r>
            <a:r>
              <a:rPr sz="950" spc="-50" dirty="0">
                <a:solidFill>
                  <a:srgbClr val="231F20"/>
                </a:solidFill>
                <a:latin typeface="Calibri"/>
                <a:cs typeface="Calibri"/>
              </a:rPr>
              <a:t>be </a:t>
            </a:r>
            <a:r>
              <a:rPr sz="950" spc="-25" dirty="0">
                <a:solidFill>
                  <a:srgbClr val="231F20"/>
                </a:solidFill>
                <a:latin typeface="Calibri"/>
                <a:cs typeface="Calibri"/>
              </a:rPr>
              <a:t>referred </a:t>
            </a:r>
            <a:r>
              <a:rPr sz="950" spc="-15" dirty="0">
                <a:solidFill>
                  <a:srgbClr val="231F20"/>
                </a:solidFill>
                <a:latin typeface="Calibri"/>
                <a:cs typeface="Calibri"/>
              </a:rPr>
              <a:t>to </a:t>
            </a:r>
            <a:r>
              <a:rPr sz="950" spc="5" dirty="0">
                <a:solidFill>
                  <a:srgbClr val="231F20"/>
                </a:solidFill>
                <a:latin typeface="Calibri"/>
                <a:cs typeface="Calibri"/>
              </a:rPr>
              <a:t>high-volume </a:t>
            </a:r>
            <a:r>
              <a:rPr sz="950" spc="10" dirty="0">
                <a:solidFill>
                  <a:srgbClr val="231F20"/>
                </a:solidFill>
                <a:latin typeface="Calibri"/>
                <a:cs typeface="Calibri"/>
              </a:rPr>
              <a:t> </a:t>
            </a:r>
            <a:r>
              <a:rPr sz="950" spc="-15" dirty="0">
                <a:solidFill>
                  <a:srgbClr val="231F20"/>
                </a:solidFill>
                <a:latin typeface="Calibri"/>
                <a:cs typeface="Calibri"/>
              </a:rPr>
              <a:t>sarcoma</a:t>
            </a:r>
            <a:r>
              <a:rPr sz="950" spc="-25" dirty="0">
                <a:solidFill>
                  <a:srgbClr val="231F20"/>
                </a:solidFill>
                <a:latin typeface="Calibri"/>
                <a:cs typeface="Calibri"/>
              </a:rPr>
              <a:t> </a:t>
            </a:r>
            <a:r>
              <a:rPr sz="950" spc="-30" dirty="0">
                <a:solidFill>
                  <a:srgbClr val="231F20"/>
                </a:solidFill>
                <a:latin typeface="Calibri"/>
                <a:cs typeface="Calibri"/>
              </a:rPr>
              <a:t>centres </a:t>
            </a:r>
            <a:r>
              <a:rPr sz="950" spc="60" dirty="0">
                <a:solidFill>
                  <a:srgbClr val="231F20"/>
                </a:solidFill>
                <a:latin typeface="Calibri"/>
                <a:cs typeface="Calibri"/>
              </a:rPr>
              <a:t>[</a:t>
            </a:r>
            <a:r>
              <a:rPr sz="950" spc="-30" dirty="0">
                <a:solidFill>
                  <a:srgbClr val="2E3092"/>
                </a:solidFill>
                <a:latin typeface="Calibri"/>
                <a:cs typeface="Calibri"/>
                <a:hlinkClick r:id="rId2" action="ppaction://hlinksldjump"/>
              </a:rPr>
              <a:t>55</a:t>
            </a:r>
            <a:r>
              <a:rPr sz="950" spc="25" dirty="0">
                <a:solidFill>
                  <a:srgbClr val="231F20"/>
                </a:solidFill>
                <a:latin typeface="Calibri"/>
                <a:cs typeface="Calibri"/>
              </a:rPr>
              <a:t>].</a:t>
            </a:r>
            <a:endParaRPr sz="950">
              <a:latin typeface="Calibri"/>
              <a:cs typeface="Calibri"/>
            </a:endParaRPr>
          </a:p>
          <a:p>
            <a:pPr marL="12700" marR="5080" indent="114300" algn="just">
              <a:lnSpc>
                <a:spcPts val="1170"/>
              </a:lnSpc>
              <a:spcBef>
                <a:spcPts val="25"/>
              </a:spcBef>
            </a:pPr>
            <a:r>
              <a:rPr sz="950" spc="-20" dirty="0">
                <a:solidFill>
                  <a:srgbClr val="231F20"/>
                </a:solidFill>
                <a:latin typeface="Calibri"/>
                <a:cs typeface="Calibri"/>
              </a:rPr>
              <a:t>Chest, </a:t>
            </a:r>
            <a:r>
              <a:rPr sz="950" spc="-30" dirty="0">
                <a:solidFill>
                  <a:srgbClr val="231F20"/>
                </a:solidFill>
                <a:latin typeface="Calibri"/>
                <a:cs typeface="Calibri"/>
              </a:rPr>
              <a:t>abdomen </a:t>
            </a:r>
            <a:r>
              <a:rPr sz="950" spc="-20" dirty="0">
                <a:solidFill>
                  <a:srgbClr val="231F20"/>
                </a:solidFill>
                <a:latin typeface="Calibri"/>
                <a:cs typeface="Calibri"/>
              </a:rPr>
              <a:t>and </a:t>
            </a:r>
            <a:r>
              <a:rPr sz="950" spc="-25" dirty="0">
                <a:solidFill>
                  <a:srgbClr val="231F20"/>
                </a:solidFill>
                <a:latin typeface="Calibri"/>
                <a:cs typeface="Calibri"/>
              </a:rPr>
              <a:t>pelvis intravenous </a:t>
            </a:r>
            <a:r>
              <a:rPr sz="950" spc="15" dirty="0">
                <a:solidFill>
                  <a:srgbClr val="231F20"/>
                </a:solidFill>
                <a:latin typeface="Calibri"/>
                <a:cs typeface="Calibri"/>
              </a:rPr>
              <a:t>(i. </a:t>
            </a:r>
            <a:r>
              <a:rPr sz="950" spc="10" dirty="0">
                <a:solidFill>
                  <a:srgbClr val="231F20"/>
                </a:solidFill>
                <a:latin typeface="Calibri"/>
                <a:cs typeface="Calibri"/>
              </a:rPr>
              <a:t>v.) </a:t>
            </a:r>
            <a:r>
              <a:rPr sz="950" spc="-30" dirty="0">
                <a:solidFill>
                  <a:srgbClr val="231F20"/>
                </a:solidFill>
                <a:latin typeface="Calibri"/>
                <a:cs typeface="Calibri"/>
              </a:rPr>
              <a:t>contrast-enhanced </a:t>
            </a:r>
            <a:r>
              <a:rPr sz="950" spc="-200" dirty="0">
                <a:solidFill>
                  <a:srgbClr val="231F20"/>
                </a:solidFill>
                <a:latin typeface="Calibri"/>
                <a:cs typeface="Calibri"/>
              </a:rPr>
              <a:t> </a:t>
            </a:r>
            <a:r>
              <a:rPr sz="950" spc="110" dirty="0">
                <a:solidFill>
                  <a:srgbClr val="231F20"/>
                </a:solidFill>
                <a:latin typeface="Calibri"/>
                <a:cs typeface="Calibri"/>
              </a:rPr>
              <a:t>CT </a:t>
            </a:r>
            <a:r>
              <a:rPr sz="950" spc="-35" dirty="0">
                <a:solidFill>
                  <a:srgbClr val="231F20"/>
                </a:solidFill>
                <a:latin typeface="Calibri"/>
                <a:cs typeface="Calibri"/>
              </a:rPr>
              <a:t>are</a:t>
            </a:r>
            <a:r>
              <a:rPr sz="950" spc="-30" dirty="0">
                <a:solidFill>
                  <a:srgbClr val="231F20"/>
                </a:solidFill>
                <a:latin typeface="Calibri"/>
                <a:cs typeface="Calibri"/>
              </a:rPr>
              <a:t> </a:t>
            </a:r>
            <a:r>
              <a:rPr sz="950" spc="-15" dirty="0">
                <a:solidFill>
                  <a:srgbClr val="231F20"/>
                </a:solidFill>
                <a:latin typeface="Calibri"/>
                <a:cs typeface="Calibri"/>
              </a:rPr>
              <a:t>standard </a:t>
            </a:r>
            <a:r>
              <a:rPr sz="950" spc="-5" dirty="0">
                <a:solidFill>
                  <a:srgbClr val="231F20"/>
                </a:solidFill>
                <a:latin typeface="Calibri"/>
                <a:cs typeface="Calibri"/>
              </a:rPr>
              <a:t>for </a:t>
            </a:r>
            <a:r>
              <a:rPr sz="950" spc="-15" dirty="0">
                <a:solidFill>
                  <a:srgbClr val="231F20"/>
                </a:solidFill>
                <a:latin typeface="Calibri"/>
                <a:cs typeface="Calibri"/>
              </a:rPr>
              <a:t>staging; </a:t>
            </a:r>
            <a:r>
              <a:rPr sz="950" dirty="0">
                <a:solidFill>
                  <a:srgbClr val="231F20"/>
                </a:solidFill>
                <a:latin typeface="Calibri"/>
                <a:cs typeface="Calibri"/>
              </a:rPr>
              <a:t>i.v. </a:t>
            </a:r>
            <a:r>
              <a:rPr sz="950" spc="-15" dirty="0">
                <a:solidFill>
                  <a:srgbClr val="231F20"/>
                </a:solidFill>
                <a:latin typeface="Calibri"/>
                <a:cs typeface="Calibri"/>
              </a:rPr>
              <a:t>contrast-enhanced </a:t>
            </a:r>
            <a:r>
              <a:rPr sz="950" spc="65" dirty="0">
                <a:solidFill>
                  <a:srgbClr val="231F20"/>
                </a:solidFill>
                <a:latin typeface="Calibri"/>
                <a:cs typeface="Calibri"/>
              </a:rPr>
              <a:t>MRI </a:t>
            </a:r>
            <a:r>
              <a:rPr sz="950" dirty="0">
                <a:solidFill>
                  <a:srgbClr val="231F20"/>
                </a:solidFill>
                <a:latin typeface="Calibri"/>
                <a:cs typeface="Calibri"/>
              </a:rPr>
              <a:t>is </a:t>
            </a:r>
            <a:r>
              <a:rPr sz="950" spc="-15" dirty="0">
                <a:solidFill>
                  <a:srgbClr val="231F20"/>
                </a:solidFill>
                <a:latin typeface="Calibri"/>
                <a:cs typeface="Calibri"/>
              </a:rPr>
              <a:t>an </a:t>
            </a:r>
            <a:r>
              <a:rPr sz="950" spc="-10" dirty="0">
                <a:solidFill>
                  <a:srgbClr val="231F20"/>
                </a:solidFill>
                <a:latin typeface="Calibri"/>
                <a:cs typeface="Calibri"/>
              </a:rPr>
              <a:t> </a:t>
            </a:r>
            <a:r>
              <a:rPr sz="950" dirty="0">
                <a:solidFill>
                  <a:srgbClr val="231F20"/>
                </a:solidFill>
                <a:latin typeface="Calibri"/>
                <a:cs typeface="Calibri"/>
              </a:rPr>
              <a:t>option,</a:t>
            </a:r>
            <a:r>
              <a:rPr sz="950" spc="35" dirty="0">
                <a:solidFill>
                  <a:srgbClr val="231F20"/>
                </a:solidFill>
                <a:latin typeface="Calibri"/>
                <a:cs typeface="Calibri"/>
              </a:rPr>
              <a:t> </a:t>
            </a:r>
            <a:r>
              <a:rPr sz="950" spc="-20" dirty="0">
                <a:solidFill>
                  <a:srgbClr val="231F20"/>
                </a:solidFill>
                <a:latin typeface="Calibri"/>
                <a:cs typeface="Calibri"/>
              </a:rPr>
              <a:t>especially</a:t>
            </a:r>
            <a:r>
              <a:rPr sz="950" spc="35" dirty="0">
                <a:solidFill>
                  <a:srgbClr val="231F20"/>
                </a:solidFill>
                <a:latin typeface="Calibri"/>
                <a:cs typeface="Calibri"/>
              </a:rPr>
              <a:t> </a:t>
            </a:r>
            <a:r>
              <a:rPr sz="950" spc="-5" dirty="0">
                <a:solidFill>
                  <a:srgbClr val="231F20"/>
                </a:solidFill>
                <a:latin typeface="Calibri"/>
                <a:cs typeface="Calibri"/>
              </a:rPr>
              <a:t>for</a:t>
            </a:r>
            <a:r>
              <a:rPr sz="950" spc="25" dirty="0">
                <a:solidFill>
                  <a:srgbClr val="231F20"/>
                </a:solidFill>
                <a:latin typeface="Calibri"/>
                <a:cs typeface="Calibri"/>
              </a:rPr>
              <a:t> </a:t>
            </a:r>
            <a:r>
              <a:rPr sz="950" spc="-5" dirty="0">
                <a:solidFill>
                  <a:srgbClr val="231F20"/>
                </a:solidFill>
                <a:latin typeface="Calibri"/>
                <a:cs typeface="Calibri"/>
              </a:rPr>
              <a:t>pelvic</a:t>
            </a:r>
            <a:r>
              <a:rPr sz="950" spc="30" dirty="0">
                <a:solidFill>
                  <a:srgbClr val="231F20"/>
                </a:solidFill>
                <a:latin typeface="Calibri"/>
                <a:cs typeface="Calibri"/>
              </a:rPr>
              <a:t> </a:t>
            </a:r>
            <a:r>
              <a:rPr sz="950" dirty="0">
                <a:solidFill>
                  <a:srgbClr val="231F20"/>
                </a:solidFill>
                <a:latin typeface="Calibri"/>
                <a:cs typeface="Calibri"/>
              </a:rPr>
              <a:t>tumours,</a:t>
            </a:r>
            <a:r>
              <a:rPr sz="950" spc="20" dirty="0">
                <a:solidFill>
                  <a:srgbClr val="231F20"/>
                </a:solidFill>
                <a:latin typeface="Calibri"/>
                <a:cs typeface="Calibri"/>
              </a:rPr>
              <a:t> </a:t>
            </a:r>
            <a:r>
              <a:rPr sz="950" spc="-15" dirty="0">
                <a:solidFill>
                  <a:srgbClr val="231F20"/>
                </a:solidFill>
                <a:latin typeface="Calibri"/>
                <a:cs typeface="Calibri"/>
              </a:rPr>
              <a:t>to</a:t>
            </a:r>
            <a:r>
              <a:rPr sz="950" spc="30" dirty="0">
                <a:solidFill>
                  <a:srgbClr val="231F20"/>
                </a:solidFill>
                <a:latin typeface="Calibri"/>
                <a:cs typeface="Calibri"/>
              </a:rPr>
              <a:t> </a:t>
            </a:r>
            <a:r>
              <a:rPr sz="950" spc="-45" dirty="0">
                <a:solidFill>
                  <a:srgbClr val="231F20"/>
                </a:solidFill>
                <a:latin typeface="Calibri"/>
                <a:cs typeface="Calibri"/>
              </a:rPr>
              <a:t>assess</a:t>
            </a:r>
            <a:r>
              <a:rPr sz="950" spc="35" dirty="0">
                <a:solidFill>
                  <a:srgbClr val="231F20"/>
                </a:solidFill>
                <a:latin typeface="Calibri"/>
                <a:cs typeface="Calibri"/>
              </a:rPr>
              <a:t> </a:t>
            </a:r>
            <a:r>
              <a:rPr sz="950" spc="-10" dirty="0">
                <a:solidFill>
                  <a:srgbClr val="231F20"/>
                </a:solidFill>
                <a:latin typeface="Calibri"/>
                <a:cs typeface="Calibri"/>
              </a:rPr>
              <a:t>specific</a:t>
            </a:r>
            <a:r>
              <a:rPr sz="950" spc="30" dirty="0">
                <a:solidFill>
                  <a:srgbClr val="231F20"/>
                </a:solidFill>
                <a:latin typeface="Calibri"/>
                <a:cs typeface="Calibri"/>
              </a:rPr>
              <a:t> </a:t>
            </a:r>
            <a:r>
              <a:rPr sz="950" spc="-35" dirty="0">
                <a:solidFill>
                  <a:srgbClr val="231F20"/>
                </a:solidFill>
                <a:latin typeface="Calibri"/>
                <a:cs typeface="Calibri"/>
              </a:rPr>
              <a:t>aspects</a:t>
            </a:r>
            <a:r>
              <a:rPr sz="950" spc="35" dirty="0">
                <a:solidFill>
                  <a:srgbClr val="231F20"/>
                </a:solidFill>
                <a:latin typeface="Calibri"/>
                <a:cs typeface="Calibri"/>
              </a:rPr>
              <a:t> </a:t>
            </a:r>
            <a:r>
              <a:rPr sz="950" spc="-15" dirty="0">
                <a:solidFill>
                  <a:srgbClr val="231F20"/>
                </a:solidFill>
                <a:latin typeface="Calibri"/>
                <a:cs typeface="Calibri"/>
              </a:rPr>
              <a:t>of</a:t>
            </a:r>
            <a:endParaRPr sz="950">
              <a:latin typeface="Calibri"/>
              <a:cs typeface="Calibri"/>
            </a:endParaRPr>
          </a:p>
          <a:p>
            <a:pPr marL="12700" marR="6350" algn="just">
              <a:lnSpc>
                <a:spcPts val="1170"/>
              </a:lnSpc>
            </a:pPr>
            <a:r>
              <a:rPr sz="950" spc="5" dirty="0">
                <a:solidFill>
                  <a:srgbClr val="231F20"/>
                </a:solidFill>
                <a:latin typeface="Calibri"/>
                <a:cs typeface="Calibri"/>
              </a:rPr>
              <a:t>tumour </a:t>
            </a:r>
            <a:r>
              <a:rPr sz="950" spc="-25" dirty="0">
                <a:solidFill>
                  <a:srgbClr val="231F20"/>
                </a:solidFill>
                <a:latin typeface="Calibri"/>
                <a:cs typeface="Calibri"/>
              </a:rPr>
              <a:t>extent. </a:t>
            </a:r>
            <a:r>
              <a:rPr sz="950" spc="5" dirty="0">
                <a:solidFill>
                  <a:srgbClr val="231F20"/>
                </a:solidFill>
                <a:latin typeface="Calibri"/>
                <a:cs typeface="Calibri"/>
              </a:rPr>
              <a:t>Functional </a:t>
            </a:r>
            <a:r>
              <a:rPr sz="950" spc="-35" dirty="0">
                <a:solidFill>
                  <a:srgbClr val="231F20"/>
                </a:solidFill>
                <a:latin typeface="Calibri"/>
                <a:cs typeface="Calibri"/>
              </a:rPr>
              <a:t>assessment </a:t>
            </a:r>
            <a:r>
              <a:rPr sz="950" spc="-15" dirty="0">
                <a:solidFill>
                  <a:srgbClr val="231F20"/>
                </a:solidFill>
                <a:latin typeface="Calibri"/>
                <a:cs typeface="Calibri"/>
              </a:rPr>
              <a:t>of </a:t>
            </a:r>
            <a:r>
              <a:rPr sz="950" spc="-35" dirty="0">
                <a:solidFill>
                  <a:srgbClr val="231F20"/>
                </a:solidFill>
                <a:latin typeface="Calibri"/>
                <a:cs typeface="Calibri"/>
              </a:rPr>
              <a:t>the </a:t>
            </a:r>
            <a:r>
              <a:rPr sz="950" spc="-15" dirty="0">
                <a:solidFill>
                  <a:srgbClr val="231F20"/>
                </a:solidFill>
                <a:latin typeface="Calibri"/>
                <a:cs typeface="Calibri"/>
              </a:rPr>
              <a:t>contralateral </a:t>
            </a:r>
            <a:r>
              <a:rPr sz="950" dirty="0">
                <a:solidFill>
                  <a:srgbClr val="231F20"/>
                </a:solidFill>
                <a:latin typeface="Calibri"/>
                <a:cs typeface="Calibri"/>
              </a:rPr>
              <a:t>kidney </a:t>
            </a:r>
            <a:r>
              <a:rPr sz="950" spc="-200"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30" dirty="0">
                <a:solidFill>
                  <a:srgbClr val="231F20"/>
                </a:solidFill>
                <a:latin typeface="Calibri"/>
                <a:cs typeface="Calibri"/>
              </a:rPr>
              <a:t>necessary.</a:t>
            </a:r>
            <a:r>
              <a:rPr sz="950" spc="-25" dirty="0">
                <a:solidFill>
                  <a:srgbClr val="231F20"/>
                </a:solidFill>
                <a:latin typeface="Calibri"/>
                <a:cs typeface="Calibri"/>
              </a:rPr>
              <a:t> </a:t>
            </a:r>
            <a:r>
              <a:rPr sz="950" spc="-15" dirty="0">
                <a:solidFill>
                  <a:srgbClr val="231F20"/>
                </a:solidFill>
                <a:latin typeface="Calibri"/>
                <a:cs typeface="Calibri"/>
              </a:rPr>
              <a:t>Pre-treatment</a:t>
            </a:r>
            <a:r>
              <a:rPr sz="950" spc="-10" dirty="0">
                <a:solidFill>
                  <a:srgbClr val="231F20"/>
                </a:solidFill>
                <a:latin typeface="Calibri"/>
                <a:cs typeface="Calibri"/>
              </a:rPr>
              <a:t> </a:t>
            </a:r>
            <a:r>
              <a:rPr sz="950" spc="-5" dirty="0">
                <a:solidFill>
                  <a:srgbClr val="231F20"/>
                </a:solidFill>
                <a:latin typeface="Calibri"/>
                <a:cs typeface="Calibri"/>
              </a:rPr>
              <a:t>biopsy</a:t>
            </a:r>
            <a:r>
              <a:rPr sz="950"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5" dirty="0">
                <a:solidFill>
                  <a:srgbClr val="231F20"/>
                </a:solidFill>
                <a:latin typeface="Calibri"/>
                <a:cs typeface="Calibri"/>
              </a:rPr>
              <a:t>pathological</a:t>
            </a:r>
            <a:r>
              <a:rPr sz="950" dirty="0">
                <a:solidFill>
                  <a:srgbClr val="231F20"/>
                </a:solidFill>
                <a:latin typeface="Calibri"/>
                <a:cs typeface="Calibri"/>
              </a:rPr>
              <a:t> </a:t>
            </a:r>
            <a:r>
              <a:rPr sz="950" spc="-5" dirty="0">
                <a:solidFill>
                  <a:srgbClr val="231F20"/>
                </a:solidFill>
                <a:latin typeface="Calibri"/>
                <a:cs typeface="Calibri"/>
              </a:rPr>
              <a:t>diagnosis </a:t>
            </a:r>
            <a:r>
              <a:rPr sz="950" dirty="0">
                <a:solidFill>
                  <a:srgbClr val="231F20"/>
                </a:solidFill>
                <a:latin typeface="Calibri"/>
                <a:cs typeface="Calibri"/>
              </a:rPr>
              <a:t> should </a:t>
            </a:r>
            <a:r>
              <a:rPr sz="950" spc="-50" dirty="0">
                <a:solidFill>
                  <a:srgbClr val="231F20"/>
                </a:solidFill>
                <a:latin typeface="Calibri"/>
                <a:cs typeface="Calibri"/>
              </a:rPr>
              <a:t>be </a:t>
            </a:r>
            <a:r>
              <a:rPr sz="950" spc="-10" dirty="0">
                <a:solidFill>
                  <a:srgbClr val="231F20"/>
                </a:solidFill>
                <a:latin typeface="Calibri"/>
                <a:cs typeface="Calibri"/>
              </a:rPr>
              <a:t>carried out, </a:t>
            </a:r>
            <a:r>
              <a:rPr sz="950" spc="-15" dirty="0">
                <a:solidFill>
                  <a:srgbClr val="231F20"/>
                </a:solidFill>
                <a:latin typeface="Calibri"/>
                <a:cs typeface="Calibri"/>
              </a:rPr>
              <a:t>to </a:t>
            </a:r>
            <a:r>
              <a:rPr sz="950" spc="-10" dirty="0">
                <a:solidFill>
                  <a:srgbClr val="231F20"/>
                </a:solidFill>
                <a:latin typeface="Calibri"/>
                <a:cs typeface="Calibri"/>
              </a:rPr>
              <a:t>allow tailored </a:t>
            </a:r>
            <a:r>
              <a:rPr sz="950" spc="-25" dirty="0">
                <a:solidFill>
                  <a:srgbClr val="231F20"/>
                </a:solidFill>
                <a:latin typeface="Calibri"/>
                <a:cs typeface="Calibri"/>
              </a:rPr>
              <a:t>present </a:t>
            </a:r>
            <a:r>
              <a:rPr sz="950" spc="-10" dirty="0">
                <a:solidFill>
                  <a:srgbClr val="231F20"/>
                </a:solidFill>
                <a:latin typeface="Calibri"/>
                <a:cs typeface="Calibri"/>
              </a:rPr>
              <a:t>and </a:t>
            </a:r>
            <a:r>
              <a:rPr sz="950" spc="-15" dirty="0">
                <a:solidFill>
                  <a:srgbClr val="231F20"/>
                </a:solidFill>
                <a:latin typeface="Calibri"/>
                <a:cs typeface="Calibri"/>
              </a:rPr>
              <a:t>future thera- </a:t>
            </a:r>
            <a:r>
              <a:rPr sz="950" spc="-10" dirty="0">
                <a:solidFill>
                  <a:srgbClr val="231F20"/>
                </a:solidFill>
                <a:latin typeface="Calibri"/>
                <a:cs typeface="Calibri"/>
              </a:rPr>
              <a:t> peutic</a:t>
            </a:r>
            <a:r>
              <a:rPr sz="950" spc="-20" dirty="0">
                <a:solidFill>
                  <a:srgbClr val="231F20"/>
                </a:solidFill>
                <a:latin typeface="Calibri"/>
                <a:cs typeface="Calibri"/>
              </a:rPr>
              <a:t> </a:t>
            </a:r>
            <a:r>
              <a:rPr sz="950" spc="-10" dirty="0">
                <a:solidFill>
                  <a:srgbClr val="231F20"/>
                </a:solidFill>
                <a:latin typeface="Calibri"/>
                <a:cs typeface="Calibri"/>
              </a:rPr>
              <a:t>decisions,</a:t>
            </a:r>
            <a:r>
              <a:rPr sz="950" spc="-15" dirty="0">
                <a:solidFill>
                  <a:srgbClr val="231F20"/>
                </a:solidFill>
                <a:latin typeface="Calibri"/>
                <a:cs typeface="Calibri"/>
              </a:rPr>
              <a:t> </a:t>
            </a:r>
            <a:r>
              <a:rPr sz="950" spc="-20" dirty="0">
                <a:solidFill>
                  <a:srgbClr val="231F20"/>
                </a:solidFill>
                <a:latin typeface="Calibri"/>
                <a:cs typeface="Calibri"/>
              </a:rPr>
              <a:t>unless</a:t>
            </a:r>
            <a:r>
              <a:rPr sz="950" spc="-15" dirty="0">
                <a:solidFill>
                  <a:srgbClr val="231F20"/>
                </a:solidFill>
                <a:latin typeface="Calibri"/>
                <a:cs typeface="Calibri"/>
              </a:rPr>
              <a:t> </a:t>
            </a:r>
            <a:r>
              <a:rPr sz="950" spc="-25" dirty="0">
                <a:solidFill>
                  <a:srgbClr val="231F20"/>
                </a:solidFill>
                <a:latin typeface="Calibri"/>
                <a:cs typeface="Calibri"/>
              </a:rPr>
              <a:t>otherwise </a:t>
            </a:r>
            <a:r>
              <a:rPr sz="950" spc="-5" dirty="0">
                <a:solidFill>
                  <a:srgbClr val="231F20"/>
                </a:solidFill>
                <a:latin typeface="Calibri"/>
                <a:cs typeface="Calibri"/>
              </a:rPr>
              <a:t>indicated</a:t>
            </a:r>
            <a:r>
              <a:rPr sz="950" spc="-25" dirty="0">
                <a:solidFill>
                  <a:srgbClr val="231F20"/>
                </a:solidFill>
                <a:latin typeface="Calibri"/>
                <a:cs typeface="Calibri"/>
              </a:rPr>
              <a:t> </a:t>
            </a:r>
            <a:r>
              <a:rPr sz="950" spc="-10" dirty="0">
                <a:solidFill>
                  <a:srgbClr val="231F20"/>
                </a:solidFill>
                <a:latin typeface="Calibri"/>
                <a:cs typeface="Calibri"/>
              </a:rPr>
              <a:t>by</a:t>
            </a:r>
            <a:r>
              <a:rPr sz="950" spc="-20" dirty="0">
                <a:solidFill>
                  <a:srgbClr val="231F20"/>
                </a:solidFill>
                <a:latin typeface="Calibri"/>
                <a:cs typeface="Calibri"/>
              </a:rPr>
              <a:t> </a:t>
            </a:r>
            <a:r>
              <a:rPr sz="950" spc="-40" dirty="0">
                <a:solidFill>
                  <a:srgbClr val="231F20"/>
                </a:solidFill>
                <a:latin typeface="Calibri"/>
                <a:cs typeface="Calibri"/>
              </a:rPr>
              <a:t>a</a:t>
            </a:r>
            <a:r>
              <a:rPr sz="950" spc="-30" dirty="0">
                <a:solidFill>
                  <a:srgbClr val="231F20"/>
                </a:solidFill>
                <a:latin typeface="Calibri"/>
                <a:cs typeface="Calibri"/>
              </a:rPr>
              <a:t> </a:t>
            </a:r>
            <a:r>
              <a:rPr sz="950" spc="-15" dirty="0">
                <a:solidFill>
                  <a:srgbClr val="231F20"/>
                </a:solidFill>
                <a:latin typeface="Calibri"/>
                <a:cs typeface="Calibri"/>
              </a:rPr>
              <a:t>sarcoma</a:t>
            </a:r>
            <a:r>
              <a:rPr sz="950" spc="-25" dirty="0">
                <a:solidFill>
                  <a:srgbClr val="231F20"/>
                </a:solidFill>
                <a:latin typeface="Calibri"/>
                <a:cs typeface="Calibri"/>
              </a:rPr>
              <a:t> </a:t>
            </a:r>
            <a:r>
              <a:rPr sz="950" spc="5" dirty="0">
                <a:solidFill>
                  <a:srgbClr val="231F20"/>
                </a:solidFill>
                <a:latin typeface="Calibri"/>
                <a:cs typeface="Calibri"/>
              </a:rPr>
              <a:t>tumour</a:t>
            </a:r>
            <a:endParaRPr sz="950">
              <a:latin typeface="Calibri"/>
              <a:cs typeface="Calibri"/>
            </a:endParaRPr>
          </a:p>
          <a:p>
            <a:pPr>
              <a:lnSpc>
                <a:spcPct val="100000"/>
              </a:lnSpc>
            </a:pPr>
            <a:endParaRPr sz="900">
              <a:latin typeface="Calibri"/>
              <a:cs typeface="Calibri"/>
            </a:endParaRPr>
          </a:p>
          <a:p>
            <a:pPr>
              <a:lnSpc>
                <a:spcPct val="100000"/>
              </a:lnSpc>
              <a:spcBef>
                <a:spcPts val="50"/>
              </a:spcBef>
            </a:pPr>
            <a:endParaRPr sz="850">
              <a:latin typeface="Calibri"/>
              <a:cs typeface="Calibri"/>
            </a:endParaRPr>
          </a:p>
          <a:p>
            <a:pPr marL="12700" algn="just">
              <a:lnSpc>
                <a:spcPct val="100000"/>
              </a:lnSpc>
            </a:pPr>
            <a:r>
              <a:rPr sz="1000" spc="-60" dirty="0">
                <a:solidFill>
                  <a:srgbClr val="812061"/>
                </a:solidFill>
                <a:latin typeface="Arial MT"/>
                <a:cs typeface="Arial MT"/>
              </a:rPr>
              <a:t>iv62</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95" dirty="0">
                <a:solidFill>
                  <a:srgbClr val="812061"/>
                </a:solidFill>
                <a:latin typeface="Arial MT"/>
                <a:cs typeface="Arial MT"/>
              </a:rPr>
              <a:t>Casali</a:t>
            </a:r>
            <a:r>
              <a:rPr sz="1000" spc="-25" dirty="0">
                <a:solidFill>
                  <a:srgbClr val="812061"/>
                </a:solidFill>
                <a:latin typeface="Arial MT"/>
                <a:cs typeface="Arial MT"/>
              </a:rPr>
              <a:t> </a:t>
            </a:r>
            <a:r>
              <a:rPr sz="1000" spc="-30" dirty="0">
                <a:solidFill>
                  <a:srgbClr val="812061"/>
                </a:solidFill>
                <a:latin typeface="Arial MT"/>
                <a:cs typeface="Arial MT"/>
              </a:rPr>
              <a:t>et </a:t>
            </a:r>
            <a:r>
              <a:rPr sz="1000" spc="-80" dirty="0">
                <a:solidFill>
                  <a:srgbClr val="812061"/>
                </a:solidFill>
                <a:latin typeface="Arial MT"/>
                <a:cs typeface="Arial MT"/>
              </a:rPr>
              <a:t>al.</a:t>
            </a:r>
            <a:endParaRPr sz="1000">
              <a:latin typeface="Arial MT"/>
              <a:cs typeface="Arial MT"/>
            </a:endParaRPr>
          </a:p>
        </p:txBody>
      </p:sp>
      <p:sp>
        <p:nvSpPr>
          <p:cNvPr id="11" name="object 11"/>
          <p:cNvSpPr txBox="1"/>
          <p:nvPr/>
        </p:nvSpPr>
        <p:spPr>
          <a:xfrm>
            <a:off x="3915592" y="320183"/>
            <a:ext cx="3155315" cy="9443419"/>
          </a:xfrm>
          <a:prstGeom prst="rect">
            <a:avLst/>
          </a:prstGeom>
        </p:spPr>
        <p:txBody>
          <a:bodyPr vert="horz" wrap="square" lIns="0" tIns="12700" rIns="0" bIns="0" rtlCol="0">
            <a:spAutoFit/>
          </a:bodyPr>
          <a:lstStyle/>
          <a:p>
            <a:pPr marR="6985" algn="r">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a:p>
            <a:pPr marL="12700" marR="7620" algn="just">
              <a:lnSpc>
                <a:spcPct val="100899"/>
              </a:lnSpc>
              <a:spcBef>
                <a:spcPts val="795"/>
              </a:spcBef>
            </a:pPr>
            <a:r>
              <a:rPr sz="950" spc="-10" dirty="0">
                <a:solidFill>
                  <a:srgbClr val="231F20"/>
                </a:solidFill>
                <a:latin typeface="Calibri"/>
                <a:cs typeface="Calibri"/>
              </a:rPr>
              <a:t>board. </a:t>
            </a:r>
            <a:r>
              <a:rPr sz="950" spc="60" dirty="0">
                <a:solidFill>
                  <a:srgbClr val="231F20"/>
                </a:solidFill>
                <a:latin typeface="Calibri"/>
                <a:cs typeface="Calibri"/>
              </a:rPr>
              <a:t>A </a:t>
            </a:r>
            <a:r>
              <a:rPr sz="950" dirty="0">
                <a:solidFill>
                  <a:srgbClr val="231F20"/>
                </a:solidFill>
                <a:latin typeface="Calibri"/>
                <a:cs typeface="Calibri"/>
              </a:rPr>
              <a:t>multiple </a:t>
            </a:r>
            <a:r>
              <a:rPr sz="950" spc="-20" dirty="0">
                <a:solidFill>
                  <a:srgbClr val="231F20"/>
                </a:solidFill>
                <a:latin typeface="Calibri"/>
                <a:cs typeface="Calibri"/>
              </a:rPr>
              <a:t>core </a:t>
            </a:r>
            <a:r>
              <a:rPr sz="950" spc="-5" dirty="0">
                <a:solidFill>
                  <a:srgbClr val="231F20"/>
                </a:solidFill>
                <a:latin typeface="Calibri"/>
                <a:cs typeface="Calibri"/>
              </a:rPr>
              <a:t>biopsy with </a:t>
            </a:r>
            <a:r>
              <a:rPr sz="950" spc="-15" dirty="0">
                <a:solidFill>
                  <a:srgbClr val="231F20"/>
                </a:solidFill>
                <a:latin typeface="Calibri"/>
                <a:cs typeface="Calibri"/>
              </a:rPr>
              <a:t>an </a:t>
            </a:r>
            <a:r>
              <a:rPr sz="950" spc="-35" dirty="0">
                <a:solidFill>
                  <a:srgbClr val="231F20"/>
                </a:solidFill>
                <a:latin typeface="Calibri"/>
                <a:cs typeface="Calibri"/>
              </a:rPr>
              <a:t>adequate </a:t>
            </a:r>
            <a:r>
              <a:rPr sz="950" dirty="0">
                <a:solidFill>
                  <a:srgbClr val="231F20"/>
                </a:solidFill>
                <a:latin typeface="Calibri"/>
                <a:cs typeface="Calibri"/>
              </a:rPr>
              <a:t>coaxial </a:t>
            </a:r>
            <a:r>
              <a:rPr sz="950" spc="-35" dirty="0">
                <a:solidFill>
                  <a:srgbClr val="231F20"/>
                </a:solidFill>
                <a:latin typeface="Calibri"/>
                <a:cs typeface="Calibri"/>
              </a:rPr>
              <a:t>needle </a:t>
            </a:r>
            <a:r>
              <a:rPr sz="950" spc="-15" dirty="0">
                <a:solidFill>
                  <a:srgbClr val="231F20"/>
                </a:solidFill>
                <a:latin typeface="Calibri"/>
                <a:cs typeface="Calibri"/>
              </a:rPr>
              <a:t>of </a:t>
            </a:r>
            <a:r>
              <a:rPr sz="950" spc="-10" dirty="0">
                <a:solidFill>
                  <a:srgbClr val="231F20"/>
                </a:solidFill>
                <a:latin typeface="Calibri"/>
                <a:cs typeface="Calibri"/>
              </a:rPr>
              <a:t> sufficient </a:t>
            </a:r>
            <a:r>
              <a:rPr sz="950" spc="-20" dirty="0">
                <a:solidFill>
                  <a:srgbClr val="231F20"/>
                </a:solidFill>
                <a:latin typeface="Calibri"/>
                <a:cs typeface="Calibri"/>
              </a:rPr>
              <a:t>size</a:t>
            </a:r>
            <a:r>
              <a:rPr sz="950" spc="-15" dirty="0">
                <a:solidFill>
                  <a:srgbClr val="231F20"/>
                </a:solidFill>
                <a:latin typeface="Calibri"/>
                <a:cs typeface="Calibri"/>
              </a:rPr>
              <a:t> </a:t>
            </a:r>
            <a:r>
              <a:rPr sz="950" spc="-10" dirty="0">
                <a:solidFill>
                  <a:srgbClr val="231F20"/>
                </a:solidFill>
                <a:latin typeface="Calibri"/>
                <a:cs typeface="Calibri"/>
              </a:rPr>
              <a:t>(14–16</a:t>
            </a:r>
            <a:r>
              <a:rPr sz="950" spc="-40" dirty="0">
                <a:solidFill>
                  <a:srgbClr val="231F20"/>
                </a:solidFill>
                <a:latin typeface="Calibri"/>
                <a:cs typeface="Calibri"/>
              </a:rPr>
              <a:t> </a:t>
            </a:r>
            <a:r>
              <a:rPr sz="950" spc="65" dirty="0">
                <a:solidFill>
                  <a:srgbClr val="231F20"/>
                </a:solidFill>
                <a:latin typeface="Calibri"/>
                <a:cs typeface="Calibri"/>
              </a:rPr>
              <a:t>G)</a:t>
            </a:r>
            <a:r>
              <a:rPr sz="950" spc="-15" dirty="0">
                <a:solidFill>
                  <a:srgbClr val="231F20"/>
                </a:solidFill>
                <a:latin typeface="Calibri"/>
                <a:cs typeface="Calibri"/>
              </a:rPr>
              <a:t> </a:t>
            </a:r>
            <a:r>
              <a:rPr sz="950" dirty="0">
                <a:solidFill>
                  <a:srgbClr val="231F20"/>
                </a:solidFill>
                <a:latin typeface="Calibri"/>
                <a:cs typeface="Calibri"/>
              </a:rPr>
              <a:t>is</a:t>
            </a:r>
            <a:r>
              <a:rPr sz="950" spc="-10" dirty="0">
                <a:solidFill>
                  <a:srgbClr val="231F20"/>
                </a:solidFill>
                <a:latin typeface="Calibri"/>
                <a:cs typeface="Calibri"/>
              </a:rPr>
              <a:t> </a:t>
            </a:r>
            <a:r>
              <a:rPr sz="950" spc="-35" dirty="0">
                <a:solidFill>
                  <a:srgbClr val="231F20"/>
                </a:solidFill>
                <a:latin typeface="Calibri"/>
                <a:cs typeface="Calibri"/>
              </a:rPr>
              <a:t>the</a:t>
            </a:r>
            <a:r>
              <a:rPr sz="950" spc="-15" dirty="0">
                <a:solidFill>
                  <a:srgbClr val="231F20"/>
                </a:solidFill>
                <a:latin typeface="Calibri"/>
                <a:cs typeface="Calibri"/>
              </a:rPr>
              <a:t> standard</a:t>
            </a:r>
            <a:r>
              <a:rPr sz="950" spc="-5" dirty="0">
                <a:solidFill>
                  <a:srgbClr val="231F20"/>
                </a:solidFill>
                <a:latin typeface="Calibri"/>
                <a:cs typeface="Calibri"/>
              </a:rPr>
              <a:t> </a:t>
            </a:r>
            <a:r>
              <a:rPr sz="950" spc="-15" dirty="0">
                <a:solidFill>
                  <a:srgbClr val="231F20"/>
                </a:solidFill>
                <a:latin typeface="Calibri"/>
                <a:cs typeface="Calibri"/>
              </a:rPr>
              <a:t>procedure.</a:t>
            </a:r>
            <a:r>
              <a:rPr sz="950" spc="-5" dirty="0">
                <a:solidFill>
                  <a:srgbClr val="231F20"/>
                </a:solidFill>
                <a:latin typeface="Calibri"/>
                <a:cs typeface="Calibri"/>
              </a:rPr>
              <a:t> </a:t>
            </a:r>
            <a:r>
              <a:rPr sz="950" spc="25" dirty="0">
                <a:solidFill>
                  <a:srgbClr val="231F20"/>
                </a:solidFill>
                <a:latin typeface="Calibri"/>
                <a:cs typeface="Calibri"/>
              </a:rPr>
              <a:t>Risk</a:t>
            </a:r>
            <a:r>
              <a:rPr sz="950" spc="-15" dirty="0">
                <a:solidFill>
                  <a:srgbClr val="231F20"/>
                </a:solidFill>
                <a:latin typeface="Calibri"/>
                <a:cs typeface="Calibri"/>
              </a:rPr>
              <a:t> of</a:t>
            </a:r>
            <a:r>
              <a:rPr sz="950" spc="-10" dirty="0">
                <a:solidFill>
                  <a:srgbClr val="231F20"/>
                </a:solidFill>
                <a:latin typeface="Calibri"/>
                <a:cs typeface="Calibri"/>
              </a:rPr>
              <a:t> </a:t>
            </a:r>
            <a:r>
              <a:rPr sz="950" spc="-35" dirty="0">
                <a:solidFill>
                  <a:srgbClr val="231F20"/>
                </a:solidFill>
                <a:latin typeface="Calibri"/>
                <a:cs typeface="Calibri"/>
              </a:rPr>
              <a:t>needle </a:t>
            </a:r>
            <a:r>
              <a:rPr sz="950" spc="-204" dirty="0">
                <a:solidFill>
                  <a:srgbClr val="231F20"/>
                </a:solidFill>
                <a:latin typeface="Calibri"/>
                <a:cs typeface="Calibri"/>
              </a:rPr>
              <a:t> </a:t>
            </a:r>
            <a:r>
              <a:rPr sz="950" spc="-5" dirty="0">
                <a:solidFill>
                  <a:srgbClr val="231F20"/>
                </a:solidFill>
                <a:latin typeface="Calibri"/>
                <a:cs typeface="Calibri"/>
              </a:rPr>
              <a:t>track </a:t>
            </a:r>
            <a:r>
              <a:rPr sz="950" spc="-25" dirty="0">
                <a:solidFill>
                  <a:srgbClr val="231F20"/>
                </a:solidFill>
                <a:latin typeface="Calibri"/>
                <a:cs typeface="Calibri"/>
              </a:rPr>
              <a:t>seeding </a:t>
            </a:r>
            <a:r>
              <a:rPr sz="950" dirty="0">
                <a:solidFill>
                  <a:srgbClr val="231F20"/>
                </a:solidFill>
                <a:latin typeface="Calibri"/>
                <a:cs typeface="Calibri"/>
              </a:rPr>
              <a:t>is </a:t>
            </a:r>
            <a:r>
              <a:rPr sz="950" spc="15" dirty="0">
                <a:solidFill>
                  <a:srgbClr val="231F20"/>
                </a:solidFill>
                <a:latin typeface="Calibri"/>
                <a:cs typeface="Calibri"/>
              </a:rPr>
              <a:t>minimal </a:t>
            </a:r>
            <a:r>
              <a:rPr sz="950" spc="-10" dirty="0">
                <a:solidFill>
                  <a:srgbClr val="231F20"/>
                </a:solidFill>
                <a:latin typeface="Calibri"/>
                <a:cs typeface="Calibri"/>
              </a:rPr>
              <a:t>and </a:t>
            </a:r>
            <a:r>
              <a:rPr sz="950" dirty="0">
                <a:solidFill>
                  <a:srgbClr val="231F20"/>
                </a:solidFill>
                <a:latin typeface="Calibri"/>
                <a:cs typeface="Calibri"/>
              </a:rPr>
              <a:t>should </a:t>
            </a:r>
            <a:r>
              <a:rPr sz="950" spc="-5" dirty="0">
                <a:solidFill>
                  <a:srgbClr val="231F20"/>
                </a:solidFill>
                <a:latin typeface="Calibri"/>
                <a:cs typeface="Calibri"/>
              </a:rPr>
              <a:t>not </a:t>
            </a:r>
            <a:r>
              <a:rPr sz="950" spc="-50" dirty="0">
                <a:solidFill>
                  <a:srgbClr val="231F20"/>
                </a:solidFill>
                <a:latin typeface="Calibri"/>
                <a:cs typeface="Calibri"/>
              </a:rPr>
              <a:t>be </a:t>
            </a:r>
            <a:r>
              <a:rPr sz="950" spc="-40" dirty="0">
                <a:solidFill>
                  <a:srgbClr val="231F20"/>
                </a:solidFill>
                <a:latin typeface="Calibri"/>
                <a:cs typeface="Calibri"/>
              </a:rPr>
              <a:t>a </a:t>
            </a:r>
            <a:r>
              <a:rPr sz="950" spc="-25" dirty="0">
                <a:solidFill>
                  <a:srgbClr val="231F20"/>
                </a:solidFill>
                <a:latin typeface="Calibri"/>
                <a:cs typeface="Calibri"/>
              </a:rPr>
              <a:t>reason </a:t>
            </a:r>
            <a:r>
              <a:rPr sz="950" spc="-15" dirty="0">
                <a:solidFill>
                  <a:srgbClr val="231F20"/>
                </a:solidFill>
                <a:latin typeface="Calibri"/>
                <a:cs typeface="Calibri"/>
              </a:rPr>
              <a:t>to </a:t>
            </a:r>
            <a:r>
              <a:rPr sz="950" dirty="0">
                <a:solidFill>
                  <a:srgbClr val="231F20"/>
                </a:solidFill>
                <a:latin typeface="Calibri"/>
                <a:cs typeface="Calibri"/>
              </a:rPr>
              <a:t>avoid </a:t>
            </a:r>
            <a:r>
              <a:rPr sz="950" spc="-40" dirty="0">
                <a:solidFill>
                  <a:srgbClr val="231F20"/>
                </a:solidFill>
                <a:latin typeface="Calibri"/>
                <a:cs typeface="Calibri"/>
              </a:rPr>
              <a:t>a </a:t>
            </a:r>
            <a:r>
              <a:rPr sz="950" spc="-35" dirty="0">
                <a:solidFill>
                  <a:srgbClr val="231F20"/>
                </a:solidFill>
                <a:latin typeface="Calibri"/>
                <a:cs typeface="Calibri"/>
              </a:rPr>
              <a:t> </a:t>
            </a:r>
            <a:r>
              <a:rPr sz="950" spc="-5" dirty="0">
                <a:solidFill>
                  <a:srgbClr val="231F20"/>
                </a:solidFill>
                <a:latin typeface="Calibri"/>
                <a:cs typeface="Calibri"/>
              </a:rPr>
              <a:t>biopsy. </a:t>
            </a:r>
            <a:r>
              <a:rPr sz="950" spc="-20" dirty="0">
                <a:solidFill>
                  <a:srgbClr val="231F20"/>
                </a:solidFill>
                <a:latin typeface="Calibri"/>
                <a:cs typeface="Calibri"/>
              </a:rPr>
              <a:t>Nonetheless, </a:t>
            </a:r>
            <a:r>
              <a:rPr sz="950" spc="-35" dirty="0">
                <a:solidFill>
                  <a:srgbClr val="231F20"/>
                </a:solidFill>
                <a:latin typeface="Calibri"/>
                <a:cs typeface="Calibri"/>
              </a:rPr>
              <a:t>the </a:t>
            </a:r>
            <a:r>
              <a:rPr sz="950" spc="-20" dirty="0">
                <a:solidFill>
                  <a:srgbClr val="231F20"/>
                </a:solidFill>
                <a:latin typeface="Calibri"/>
                <a:cs typeface="Calibri"/>
              </a:rPr>
              <a:t>pathway </a:t>
            </a:r>
            <a:r>
              <a:rPr sz="950" spc="-15" dirty="0">
                <a:solidFill>
                  <a:srgbClr val="231F20"/>
                </a:solidFill>
                <a:latin typeface="Calibri"/>
                <a:cs typeface="Calibri"/>
              </a:rPr>
              <a:t>of </a:t>
            </a:r>
            <a:r>
              <a:rPr sz="950" spc="-35" dirty="0">
                <a:solidFill>
                  <a:srgbClr val="231F20"/>
                </a:solidFill>
                <a:latin typeface="Calibri"/>
                <a:cs typeface="Calibri"/>
              </a:rPr>
              <a:t>the </a:t>
            </a:r>
            <a:r>
              <a:rPr sz="950" spc="-5" dirty="0">
                <a:solidFill>
                  <a:srgbClr val="231F20"/>
                </a:solidFill>
                <a:latin typeface="Calibri"/>
                <a:cs typeface="Calibri"/>
              </a:rPr>
              <a:t>biopsy </a:t>
            </a:r>
            <a:r>
              <a:rPr sz="950" dirty="0">
                <a:solidFill>
                  <a:srgbClr val="231F20"/>
                </a:solidFill>
                <a:latin typeface="Calibri"/>
                <a:cs typeface="Calibri"/>
              </a:rPr>
              <a:t>should </a:t>
            </a:r>
            <a:r>
              <a:rPr sz="950" spc="-50" dirty="0">
                <a:solidFill>
                  <a:srgbClr val="231F20"/>
                </a:solidFill>
                <a:latin typeface="Calibri"/>
                <a:cs typeface="Calibri"/>
              </a:rPr>
              <a:t>be </a:t>
            </a:r>
            <a:r>
              <a:rPr sz="950" spc="-15" dirty="0">
                <a:solidFill>
                  <a:srgbClr val="231F20"/>
                </a:solidFill>
                <a:latin typeface="Calibri"/>
                <a:cs typeface="Calibri"/>
              </a:rPr>
              <a:t>care- </a:t>
            </a:r>
            <a:r>
              <a:rPr sz="950" spc="-10" dirty="0">
                <a:solidFill>
                  <a:srgbClr val="231F20"/>
                </a:solidFill>
                <a:latin typeface="Calibri"/>
                <a:cs typeface="Calibri"/>
              </a:rPr>
              <a:t> </a:t>
            </a:r>
            <a:r>
              <a:rPr sz="950" spc="5" dirty="0">
                <a:solidFill>
                  <a:srgbClr val="231F20"/>
                </a:solidFill>
                <a:latin typeface="Calibri"/>
                <a:cs typeface="Calibri"/>
              </a:rPr>
              <a:t>fully</a:t>
            </a:r>
            <a:r>
              <a:rPr sz="950" spc="-30" dirty="0">
                <a:solidFill>
                  <a:srgbClr val="231F20"/>
                </a:solidFill>
                <a:latin typeface="Calibri"/>
                <a:cs typeface="Calibri"/>
              </a:rPr>
              <a:t> </a:t>
            </a:r>
            <a:r>
              <a:rPr sz="950" spc="-10" dirty="0">
                <a:solidFill>
                  <a:srgbClr val="231F20"/>
                </a:solidFill>
                <a:latin typeface="Calibri"/>
                <a:cs typeface="Calibri"/>
              </a:rPr>
              <a:t>planned</a:t>
            </a:r>
            <a:r>
              <a:rPr sz="950" spc="-25" dirty="0">
                <a:solidFill>
                  <a:srgbClr val="231F20"/>
                </a:solidFill>
                <a:latin typeface="Calibri"/>
                <a:cs typeface="Calibri"/>
              </a:rPr>
              <a:t> </a:t>
            </a:r>
            <a:r>
              <a:rPr sz="950" spc="-15" dirty="0">
                <a:solidFill>
                  <a:srgbClr val="231F20"/>
                </a:solidFill>
                <a:latin typeface="Calibri"/>
                <a:cs typeface="Calibri"/>
              </a:rPr>
              <a:t>to</a:t>
            </a:r>
            <a:r>
              <a:rPr sz="950" spc="-30" dirty="0">
                <a:solidFill>
                  <a:srgbClr val="231F20"/>
                </a:solidFill>
                <a:latin typeface="Calibri"/>
                <a:cs typeface="Calibri"/>
              </a:rPr>
              <a:t> </a:t>
            </a:r>
            <a:r>
              <a:rPr sz="950" spc="5" dirty="0">
                <a:solidFill>
                  <a:srgbClr val="231F20"/>
                </a:solidFill>
                <a:latin typeface="Calibri"/>
                <a:cs typeface="Calibri"/>
              </a:rPr>
              <a:t>minimise</a:t>
            </a:r>
            <a:r>
              <a:rPr sz="950" spc="-20" dirty="0">
                <a:solidFill>
                  <a:srgbClr val="231F20"/>
                </a:solidFill>
                <a:latin typeface="Calibri"/>
                <a:cs typeface="Calibri"/>
              </a:rPr>
              <a:t> </a:t>
            </a:r>
            <a:r>
              <a:rPr sz="950" dirty="0">
                <a:solidFill>
                  <a:srgbClr val="231F20"/>
                </a:solidFill>
                <a:latin typeface="Calibri"/>
                <a:cs typeface="Calibri"/>
              </a:rPr>
              <a:t>contamination</a:t>
            </a:r>
            <a:r>
              <a:rPr sz="950" spc="-30" dirty="0">
                <a:solidFill>
                  <a:srgbClr val="231F20"/>
                </a:solidFill>
                <a:latin typeface="Calibri"/>
                <a:cs typeface="Calibri"/>
              </a:rPr>
              <a:t> </a:t>
            </a:r>
            <a:r>
              <a:rPr sz="950" spc="-10" dirty="0">
                <a:solidFill>
                  <a:srgbClr val="231F20"/>
                </a:solidFill>
                <a:latin typeface="Calibri"/>
                <a:cs typeface="Calibri"/>
              </a:rPr>
              <a:t>and</a:t>
            </a:r>
            <a:r>
              <a:rPr sz="950" spc="-30" dirty="0">
                <a:solidFill>
                  <a:srgbClr val="231F20"/>
                </a:solidFill>
                <a:latin typeface="Calibri"/>
                <a:cs typeface="Calibri"/>
              </a:rPr>
              <a:t> </a:t>
            </a:r>
            <a:r>
              <a:rPr sz="950" dirty="0">
                <a:solidFill>
                  <a:srgbClr val="231F20"/>
                </a:solidFill>
                <a:latin typeface="Calibri"/>
                <a:cs typeface="Calibri"/>
              </a:rPr>
              <a:t>complications,</a:t>
            </a:r>
            <a:r>
              <a:rPr sz="950" spc="-25" dirty="0">
                <a:solidFill>
                  <a:srgbClr val="231F20"/>
                </a:solidFill>
                <a:latin typeface="Calibri"/>
                <a:cs typeface="Calibri"/>
              </a:rPr>
              <a:t> </a:t>
            </a:r>
            <a:r>
              <a:rPr sz="950" spc="-10" dirty="0">
                <a:solidFill>
                  <a:srgbClr val="231F20"/>
                </a:solidFill>
                <a:latin typeface="Calibri"/>
                <a:cs typeface="Calibri"/>
              </a:rPr>
              <a:t>and </a:t>
            </a:r>
            <a:r>
              <a:rPr sz="950" spc="-204" dirty="0">
                <a:solidFill>
                  <a:srgbClr val="231F20"/>
                </a:solidFill>
                <a:latin typeface="Calibri"/>
                <a:cs typeface="Calibri"/>
              </a:rPr>
              <a:t> </a:t>
            </a:r>
            <a:r>
              <a:rPr sz="950" dirty="0">
                <a:solidFill>
                  <a:srgbClr val="231F20"/>
                </a:solidFill>
                <a:latin typeface="Calibri"/>
                <a:cs typeface="Calibri"/>
              </a:rPr>
              <a:t>should</a:t>
            </a:r>
            <a:r>
              <a:rPr sz="950" spc="-35" dirty="0">
                <a:solidFill>
                  <a:srgbClr val="231F20"/>
                </a:solidFill>
                <a:latin typeface="Calibri"/>
                <a:cs typeface="Calibri"/>
              </a:rPr>
              <a:t> </a:t>
            </a:r>
            <a:r>
              <a:rPr sz="950" spc="-5" dirty="0">
                <a:solidFill>
                  <a:srgbClr val="231F20"/>
                </a:solidFill>
                <a:latin typeface="Calibri"/>
                <a:cs typeface="Calibri"/>
              </a:rPr>
              <a:t>not</a:t>
            </a:r>
            <a:r>
              <a:rPr sz="950" spc="-30" dirty="0">
                <a:solidFill>
                  <a:srgbClr val="231F20"/>
                </a:solidFill>
                <a:latin typeface="Calibri"/>
                <a:cs typeface="Calibri"/>
              </a:rPr>
              <a:t> </a:t>
            </a:r>
            <a:r>
              <a:rPr sz="950" spc="-50" dirty="0">
                <a:solidFill>
                  <a:srgbClr val="231F20"/>
                </a:solidFill>
                <a:latin typeface="Calibri"/>
                <a:cs typeface="Calibri"/>
              </a:rPr>
              <a:t>be</a:t>
            </a:r>
            <a:r>
              <a:rPr sz="950" spc="-30" dirty="0">
                <a:solidFill>
                  <a:srgbClr val="231F20"/>
                </a:solidFill>
                <a:latin typeface="Calibri"/>
                <a:cs typeface="Calibri"/>
              </a:rPr>
              <a:t> </a:t>
            </a:r>
            <a:r>
              <a:rPr sz="950" spc="-10" dirty="0">
                <a:solidFill>
                  <a:srgbClr val="231F20"/>
                </a:solidFill>
                <a:latin typeface="Calibri"/>
                <a:cs typeface="Calibri"/>
              </a:rPr>
              <a:t>carried</a:t>
            </a:r>
            <a:r>
              <a:rPr sz="950" spc="-25" dirty="0">
                <a:solidFill>
                  <a:srgbClr val="231F20"/>
                </a:solidFill>
                <a:latin typeface="Calibri"/>
                <a:cs typeface="Calibri"/>
              </a:rPr>
              <a:t> </a:t>
            </a:r>
            <a:r>
              <a:rPr sz="950" spc="-5" dirty="0">
                <a:solidFill>
                  <a:srgbClr val="231F20"/>
                </a:solidFill>
                <a:latin typeface="Calibri"/>
                <a:cs typeface="Calibri"/>
              </a:rPr>
              <a:t>out</a:t>
            </a:r>
            <a:r>
              <a:rPr sz="950" spc="-30" dirty="0">
                <a:solidFill>
                  <a:srgbClr val="231F20"/>
                </a:solidFill>
                <a:latin typeface="Calibri"/>
                <a:cs typeface="Calibri"/>
              </a:rPr>
              <a:t> </a:t>
            </a:r>
            <a:r>
              <a:rPr sz="950" spc="-15" dirty="0">
                <a:solidFill>
                  <a:srgbClr val="231F20"/>
                </a:solidFill>
                <a:latin typeface="Calibri"/>
                <a:cs typeface="Calibri"/>
              </a:rPr>
              <a:t>transperitoneally.</a:t>
            </a:r>
            <a:r>
              <a:rPr sz="950" spc="-35" dirty="0">
                <a:solidFill>
                  <a:srgbClr val="231F20"/>
                </a:solidFill>
                <a:latin typeface="Calibri"/>
                <a:cs typeface="Calibri"/>
              </a:rPr>
              <a:t> </a:t>
            </a:r>
            <a:r>
              <a:rPr sz="950" spc="5" dirty="0">
                <a:solidFill>
                  <a:srgbClr val="231F20"/>
                </a:solidFill>
                <a:latin typeface="Calibri"/>
                <a:cs typeface="Calibri"/>
              </a:rPr>
              <a:t>Open</a:t>
            </a:r>
            <a:r>
              <a:rPr sz="950" spc="-30" dirty="0">
                <a:solidFill>
                  <a:srgbClr val="231F20"/>
                </a:solidFill>
                <a:latin typeface="Calibri"/>
                <a:cs typeface="Calibri"/>
              </a:rPr>
              <a:t> </a:t>
            </a:r>
            <a:r>
              <a:rPr sz="950" dirty="0">
                <a:solidFill>
                  <a:srgbClr val="231F20"/>
                </a:solidFill>
                <a:latin typeface="Calibri"/>
                <a:cs typeface="Calibri"/>
              </a:rPr>
              <a:t>or</a:t>
            </a:r>
            <a:r>
              <a:rPr sz="950" spc="-35" dirty="0">
                <a:solidFill>
                  <a:srgbClr val="231F20"/>
                </a:solidFill>
                <a:latin typeface="Calibri"/>
                <a:cs typeface="Calibri"/>
              </a:rPr>
              <a:t> </a:t>
            </a:r>
            <a:r>
              <a:rPr sz="950" spc="-5" dirty="0">
                <a:solidFill>
                  <a:srgbClr val="231F20"/>
                </a:solidFill>
                <a:latin typeface="Calibri"/>
                <a:cs typeface="Calibri"/>
              </a:rPr>
              <a:t>laparoscopic </a:t>
            </a:r>
            <a:r>
              <a:rPr sz="950" spc="-200" dirty="0">
                <a:solidFill>
                  <a:srgbClr val="231F20"/>
                </a:solidFill>
                <a:latin typeface="Calibri"/>
                <a:cs typeface="Calibri"/>
              </a:rPr>
              <a:t> </a:t>
            </a:r>
            <a:r>
              <a:rPr sz="950" spc="-15" dirty="0">
                <a:solidFill>
                  <a:srgbClr val="231F20"/>
                </a:solidFill>
                <a:latin typeface="Calibri"/>
                <a:cs typeface="Calibri"/>
              </a:rPr>
              <a:t>biopsies</a:t>
            </a:r>
            <a:r>
              <a:rPr sz="950" spc="-25" dirty="0">
                <a:solidFill>
                  <a:srgbClr val="231F20"/>
                </a:solidFill>
                <a:latin typeface="Calibri"/>
                <a:cs typeface="Calibri"/>
              </a:rPr>
              <a:t> </a:t>
            </a:r>
            <a:r>
              <a:rPr sz="950" spc="-10" dirty="0">
                <a:solidFill>
                  <a:srgbClr val="231F20"/>
                </a:solidFill>
                <a:latin typeface="Calibri"/>
                <a:cs typeface="Calibri"/>
              </a:rPr>
              <a:t>must</a:t>
            </a:r>
            <a:r>
              <a:rPr sz="950" spc="-35" dirty="0">
                <a:solidFill>
                  <a:srgbClr val="231F20"/>
                </a:solidFill>
                <a:latin typeface="Calibri"/>
                <a:cs typeface="Calibri"/>
              </a:rPr>
              <a:t> </a:t>
            </a:r>
            <a:r>
              <a:rPr sz="950" spc="-50" dirty="0">
                <a:solidFill>
                  <a:srgbClr val="231F20"/>
                </a:solidFill>
                <a:latin typeface="Calibri"/>
                <a:cs typeface="Calibri"/>
              </a:rPr>
              <a:t>be</a:t>
            </a:r>
            <a:r>
              <a:rPr sz="950" spc="-30" dirty="0">
                <a:solidFill>
                  <a:srgbClr val="231F20"/>
                </a:solidFill>
                <a:latin typeface="Calibri"/>
                <a:cs typeface="Calibri"/>
              </a:rPr>
              <a:t> </a:t>
            </a:r>
            <a:r>
              <a:rPr sz="950" spc="-15" dirty="0">
                <a:solidFill>
                  <a:srgbClr val="231F20"/>
                </a:solidFill>
                <a:latin typeface="Calibri"/>
                <a:cs typeface="Calibri"/>
              </a:rPr>
              <a:t>avoided.</a:t>
            </a:r>
            <a:endParaRPr sz="950">
              <a:latin typeface="Calibri"/>
              <a:cs typeface="Calibri"/>
            </a:endParaRPr>
          </a:p>
          <a:p>
            <a:pPr marL="12700" marR="6350" indent="114300" algn="just">
              <a:lnSpc>
                <a:spcPct val="100899"/>
              </a:lnSpc>
            </a:pPr>
            <a:r>
              <a:rPr sz="950" spc="-5" dirty="0">
                <a:solidFill>
                  <a:srgbClr val="231F20"/>
                </a:solidFill>
                <a:latin typeface="Calibri"/>
                <a:cs typeface="Calibri"/>
              </a:rPr>
              <a:t>Comprehensive</a:t>
            </a:r>
            <a:r>
              <a:rPr sz="950" dirty="0">
                <a:solidFill>
                  <a:srgbClr val="231F20"/>
                </a:solidFill>
                <a:latin typeface="Calibri"/>
                <a:cs typeface="Calibri"/>
              </a:rPr>
              <a:t> </a:t>
            </a:r>
            <a:r>
              <a:rPr sz="950" spc="5" dirty="0">
                <a:solidFill>
                  <a:srgbClr val="231F20"/>
                </a:solidFill>
                <a:latin typeface="Calibri"/>
                <a:cs typeface="Calibri"/>
              </a:rPr>
              <a:t>imaging</a:t>
            </a:r>
            <a:r>
              <a:rPr sz="950" spc="10" dirty="0">
                <a:solidFill>
                  <a:srgbClr val="231F20"/>
                </a:solidFill>
                <a:latin typeface="Calibri"/>
                <a:cs typeface="Calibri"/>
              </a:rPr>
              <a:t> </a:t>
            </a:r>
            <a:r>
              <a:rPr sz="950" spc="-10" dirty="0">
                <a:solidFill>
                  <a:srgbClr val="231F20"/>
                </a:solidFill>
                <a:latin typeface="Calibri"/>
                <a:cs typeface="Calibri"/>
              </a:rPr>
              <a:t>evaluation</a:t>
            </a:r>
            <a:r>
              <a:rPr sz="950" spc="-5"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dirty="0">
                <a:solidFill>
                  <a:srgbClr val="231F20"/>
                </a:solidFill>
                <a:latin typeface="Calibri"/>
                <a:cs typeface="Calibri"/>
              </a:rPr>
              <a:t>critical</a:t>
            </a:r>
            <a:r>
              <a:rPr sz="950" spc="5"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15" dirty="0">
                <a:solidFill>
                  <a:srgbClr val="231F20"/>
                </a:solidFill>
                <a:latin typeface="Calibri"/>
                <a:cs typeface="Calibri"/>
              </a:rPr>
              <a:t>accurately </a:t>
            </a:r>
            <a:r>
              <a:rPr sz="950" spc="-10" dirty="0">
                <a:solidFill>
                  <a:srgbClr val="231F20"/>
                </a:solidFill>
                <a:latin typeface="Calibri"/>
                <a:cs typeface="Calibri"/>
              </a:rPr>
              <a:t> </a:t>
            </a:r>
            <a:r>
              <a:rPr sz="950" spc="-45" dirty="0">
                <a:solidFill>
                  <a:srgbClr val="231F20"/>
                </a:solidFill>
                <a:latin typeface="Calibri"/>
                <a:cs typeface="Calibri"/>
              </a:rPr>
              <a:t>assess </a:t>
            </a:r>
            <a:r>
              <a:rPr sz="950" spc="-30" dirty="0">
                <a:solidFill>
                  <a:srgbClr val="231F20"/>
                </a:solidFill>
                <a:latin typeface="Calibri"/>
                <a:cs typeface="Calibri"/>
              </a:rPr>
              <a:t>extent </a:t>
            </a:r>
            <a:r>
              <a:rPr sz="950" spc="-15" dirty="0">
                <a:solidFill>
                  <a:srgbClr val="231F20"/>
                </a:solidFill>
                <a:latin typeface="Calibri"/>
                <a:cs typeface="Calibri"/>
              </a:rPr>
              <a:t>of </a:t>
            </a:r>
            <a:r>
              <a:rPr sz="950" dirty="0">
                <a:solidFill>
                  <a:srgbClr val="231F20"/>
                </a:solidFill>
                <a:latin typeface="Calibri"/>
                <a:cs typeface="Calibri"/>
              </a:rPr>
              <a:t>tumour. </a:t>
            </a:r>
            <a:r>
              <a:rPr sz="950" spc="5" dirty="0">
                <a:solidFill>
                  <a:srgbClr val="231F20"/>
                </a:solidFill>
                <a:latin typeface="Calibri"/>
                <a:cs typeface="Calibri"/>
              </a:rPr>
              <a:t>Certain </a:t>
            </a:r>
            <a:r>
              <a:rPr sz="950" spc="-40" dirty="0">
                <a:solidFill>
                  <a:srgbClr val="231F20"/>
                </a:solidFill>
                <a:latin typeface="Calibri"/>
                <a:cs typeface="Calibri"/>
              </a:rPr>
              <a:t>areas </a:t>
            </a:r>
            <a:r>
              <a:rPr sz="950" spc="-10" dirty="0">
                <a:solidFill>
                  <a:srgbClr val="231F20"/>
                </a:solidFill>
                <a:latin typeface="Calibri"/>
                <a:cs typeface="Calibri"/>
              </a:rPr>
              <a:t>(e.g. </a:t>
            </a:r>
            <a:r>
              <a:rPr sz="950" spc="10" dirty="0">
                <a:solidFill>
                  <a:srgbClr val="231F20"/>
                </a:solidFill>
                <a:latin typeface="Calibri"/>
                <a:cs typeface="Calibri"/>
              </a:rPr>
              <a:t>inguinal </a:t>
            </a:r>
            <a:r>
              <a:rPr sz="950" spc="-10" dirty="0">
                <a:solidFill>
                  <a:srgbClr val="231F20"/>
                </a:solidFill>
                <a:latin typeface="Calibri"/>
                <a:cs typeface="Calibri"/>
              </a:rPr>
              <a:t>canal, </a:t>
            </a:r>
            <a:r>
              <a:rPr sz="950" spc="-5" dirty="0">
                <a:solidFill>
                  <a:srgbClr val="231F20"/>
                </a:solidFill>
                <a:latin typeface="Calibri"/>
                <a:cs typeface="Calibri"/>
              </a:rPr>
              <a:t>retro- </a:t>
            </a:r>
            <a:r>
              <a:rPr sz="950" dirty="0">
                <a:solidFill>
                  <a:srgbClr val="231F20"/>
                </a:solidFill>
                <a:latin typeface="Calibri"/>
                <a:cs typeface="Calibri"/>
              </a:rPr>
              <a:t> </a:t>
            </a:r>
            <a:r>
              <a:rPr sz="950" spc="-15" dirty="0">
                <a:solidFill>
                  <a:srgbClr val="231F20"/>
                </a:solidFill>
                <a:latin typeface="Calibri"/>
                <a:cs typeface="Calibri"/>
              </a:rPr>
              <a:t>hepatic </a:t>
            </a:r>
            <a:r>
              <a:rPr sz="950" spc="-25" dirty="0">
                <a:solidFill>
                  <a:srgbClr val="231F20"/>
                </a:solidFill>
                <a:latin typeface="Calibri"/>
                <a:cs typeface="Calibri"/>
              </a:rPr>
              <a:t>vena </a:t>
            </a:r>
            <a:r>
              <a:rPr sz="950" spc="-20" dirty="0">
                <a:solidFill>
                  <a:srgbClr val="231F20"/>
                </a:solidFill>
                <a:latin typeface="Calibri"/>
                <a:cs typeface="Calibri"/>
              </a:rPr>
              <a:t>cava, </a:t>
            </a:r>
            <a:r>
              <a:rPr sz="950" spc="-5" dirty="0">
                <a:solidFill>
                  <a:srgbClr val="231F20"/>
                </a:solidFill>
                <a:latin typeface="Calibri"/>
                <a:cs typeface="Calibri"/>
              </a:rPr>
              <a:t>diaphragm, </a:t>
            </a:r>
            <a:r>
              <a:rPr sz="950" spc="-10" dirty="0">
                <a:solidFill>
                  <a:srgbClr val="231F20"/>
                </a:solidFill>
                <a:latin typeface="Calibri"/>
                <a:cs typeface="Calibri"/>
              </a:rPr>
              <a:t>neural </a:t>
            </a:r>
            <a:r>
              <a:rPr sz="950" spc="5" dirty="0">
                <a:solidFill>
                  <a:srgbClr val="231F20"/>
                </a:solidFill>
                <a:latin typeface="Calibri"/>
                <a:cs typeface="Calibri"/>
              </a:rPr>
              <a:t>foramina) </a:t>
            </a:r>
            <a:r>
              <a:rPr sz="950" spc="-35" dirty="0">
                <a:solidFill>
                  <a:srgbClr val="231F20"/>
                </a:solidFill>
                <a:latin typeface="Calibri"/>
                <a:cs typeface="Calibri"/>
              </a:rPr>
              <a:t>are </a:t>
            </a:r>
            <a:r>
              <a:rPr sz="950" dirty="0">
                <a:solidFill>
                  <a:srgbClr val="231F20"/>
                </a:solidFill>
                <a:latin typeface="Calibri"/>
                <a:cs typeface="Calibri"/>
              </a:rPr>
              <a:t>particularly </a:t>
            </a:r>
            <a:r>
              <a:rPr sz="950" spc="5" dirty="0">
                <a:solidFill>
                  <a:srgbClr val="231F20"/>
                </a:solidFill>
                <a:latin typeface="Calibri"/>
                <a:cs typeface="Calibri"/>
              </a:rPr>
              <a:t> </a:t>
            </a:r>
            <a:r>
              <a:rPr sz="950" spc="-5" dirty="0">
                <a:solidFill>
                  <a:srgbClr val="231F20"/>
                </a:solidFill>
                <a:latin typeface="Calibri"/>
                <a:cs typeface="Calibri"/>
              </a:rPr>
              <a:t>challenging </a:t>
            </a:r>
            <a:r>
              <a:rPr sz="950" spc="-15" dirty="0">
                <a:solidFill>
                  <a:srgbClr val="231F20"/>
                </a:solidFill>
                <a:latin typeface="Calibri"/>
                <a:cs typeface="Calibri"/>
              </a:rPr>
              <a:t>to </a:t>
            </a:r>
            <a:r>
              <a:rPr sz="950" spc="-30" dirty="0">
                <a:solidFill>
                  <a:srgbClr val="231F20"/>
                </a:solidFill>
                <a:latin typeface="Calibri"/>
                <a:cs typeface="Calibri"/>
              </a:rPr>
              <a:t>evaluate</a:t>
            </a:r>
            <a:r>
              <a:rPr sz="950" spc="-25" dirty="0">
                <a:solidFill>
                  <a:srgbClr val="231F20"/>
                </a:solidFill>
                <a:latin typeface="Calibri"/>
                <a:cs typeface="Calibri"/>
              </a:rPr>
              <a:t> </a:t>
            </a:r>
            <a:r>
              <a:rPr sz="950" spc="-10" dirty="0">
                <a:solidFill>
                  <a:srgbClr val="231F20"/>
                </a:solidFill>
                <a:latin typeface="Calibri"/>
                <a:cs typeface="Calibri"/>
              </a:rPr>
              <a:t>and may </a:t>
            </a:r>
            <a:r>
              <a:rPr sz="950" spc="-15" dirty="0">
                <a:solidFill>
                  <a:srgbClr val="231F20"/>
                </a:solidFill>
                <a:latin typeface="Calibri"/>
                <a:cs typeface="Calibri"/>
              </a:rPr>
              <a:t>require </a:t>
            </a:r>
            <a:r>
              <a:rPr sz="950" dirty="0">
                <a:solidFill>
                  <a:srgbClr val="231F20"/>
                </a:solidFill>
                <a:latin typeface="Calibri"/>
                <a:cs typeface="Calibri"/>
              </a:rPr>
              <a:t>additional </a:t>
            </a:r>
            <a:r>
              <a:rPr sz="950" spc="-15" dirty="0">
                <a:solidFill>
                  <a:srgbClr val="231F20"/>
                </a:solidFill>
                <a:latin typeface="Calibri"/>
                <a:cs typeface="Calibri"/>
              </a:rPr>
              <a:t>specialised </a:t>
            </a:r>
            <a:r>
              <a:rPr sz="950" spc="-10" dirty="0">
                <a:solidFill>
                  <a:srgbClr val="231F20"/>
                </a:solidFill>
                <a:latin typeface="Calibri"/>
                <a:cs typeface="Calibri"/>
              </a:rPr>
              <a:t> </a:t>
            </a:r>
            <a:r>
              <a:rPr sz="950" dirty="0">
                <a:solidFill>
                  <a:srgbClr val="231F20"/>
                </a:solidFill>
                <a:latin typeface="Calibri"/>
                <a:cs typeface="Calibri"/>
              </a:rPr>
              <a:t>radiological </a:t>
            </a:r>
            <a:r>
              <a:rPr sz="950" spc="5" dirty="0">
                <a:solidFill>
                  <a:srgbClr val="231F20"/>
                </a:solidFill>
                <a:latin typeface="Calibri"/>
                <a:cs typeface="Calibri"/>
              </a:rPr>
              <a:t>input. </a:t>
            </a:r>
            <a:r>
              <a:rPr sz="950" spc="-5" dirty="0">
                <a:solidFill>
                  <a:srgbClr val="231F20"/>
                </a:solidFill>
                <a:latin typeface="Calibri"/>
                <a:cs typeface="Calibri"/>
              </a:rPr>
              <a:t>Specific </a:t>
            </a:r>
            <a:r>
              <a:rPr sz="950" spc="-10" dirty="0">
                <a:solidFill>
                  <a:srgbClr val="231F20"/>
                </a:solidFill>
                <a:latin typeface="Calibri"/>
                <a:cs typeface="Calibri"/>
              </a:rPr>
              <a:t>appreciation </a:t>
            </a:r>
            <a:r>
              <a:rPr sz="950" spc="-15" dirty="0">
                <a:solidFill>
                  <a:srgbClr val="231F20"/>
                </a:solidFill>
                <a:latin typeface="Calibri"/>
                <a:cs typeface="Calibri"/>
              </a:rPr>
              <a:t>of </a:t>
            </a:r>
            <a:r>
              <a:rPr sz="950" spc="-35" dirty="0">
                <a:solidFill>
                  <a:srgbClr val="231F20"/>
                </a:solidFill>
                <a:latin typeface="Calibri"/>
                <a:cs typeface="Calibri"/>
              </a:rPr>
              <a:t>the </a:t>
            </a:r>
            <a:r>
              <a:rPr sz="950" spc="-15" dirty="0">
                <a:solidFill>
                  <a:srgbClr val="231F20"/>
                </a:solidFill>
                <a:latin typeface="Calibri"/>
                <a:cs typeface="Calibri"/>
              </a:rPr>
              <a:t>well-differentiated </a:t>
            </a:r>
            <a:r>
              <a:rPr sz="950" spc="-204" dirty="0">
                <a:solidFill>
                  <a:srgbClr val="231F20"/>
                </a:solidFill>
                <a:latin typeface="Calibri"/>
                <a:cs typeface="Calibri"/>
              </a:rPr>
              <a:t> </a:t>
            </a:r>
            <a:r>
              <a:rPr sz="950" spc="-20" dirty="0">
                <a:solidFill>
                  <a:srgbClr val="231F20"/>
                </a:solidFill>
                <a:latin typeface="Calibri"/>
                <a:cs typeface="Calibri"/>
              </a:rPr>
              <a:t>versus </a:t>
            </a:r>
            <a:r>
              <a:rPr sz="950" spc="-35" dirty="0">
                <a:solidFill>
                  <a:srgbClr val="231F20"/>
                </a:solidFill>
                <a:latin typeface="Calibri"/>
                <a:cs typeface="Calibri"/>
              </a:rPr>
              <a:t>the </a:t>
            </a:r>
            <a:r>
              <a:rPr sz="950" spc="-20" dirty="0">
                <a:solidFill>
                  <a:srgbClr val="231F20"/>
                </a:solidFill>
                <a:latin typeface="Calibri"/>
                <a:cs typeface="Calibri"/>
              </a:rPr>
              <a:t>dedifferentiated </a:t>
            </a:r>
            <a:r>
              <a:rPr sz="950" dirty="0">
                <a:solidFill>
                  <a:srgbClr val="231F20"/>
                </a:solidFill>
                <a:latin typeface="Calibri"/>
                <a:cs typeface="Calibri"/>
              </a:rPr>
              <a:t>component(s) </a:t>
            </a:r>
            <a:r>
              <a:rPr sz="950" spc="-15" dirty="0">
                <a:solidFill>
                  <a:srgbClr val="231F20"/>
                </a:solidFill>
                <a:latin typeface="Calibri"/>
                <a:cs typeface="Calibri"/>
              </a:rPr>
              <a:t>of </a:t>
            </a:r>
            <a:r>
              <a:rPr sz="950" spc="-5" dirty="0">
                <a:solidFill>
                  <a:srgbClr val="231F20"/>
                </a:solidFill>
                <a:latin typeface="Calibri"/>
                <a:cs typeface="Calibri"/>
              </a:rPr>
              <a:t>liposarcoma </a:t>
            </a:r>
            <a:r>
              <a:rPr sz="950" dirty="0">
                <a:solidFill>
                  <a:srgbClr val="231F20"/>
                </a:solidFill>
                <a:latin typeface="Calibri"/>
                <a:cs typeface="Calibri"/>
              </a:rPr>
              <a:t>is </a:t>
            </a:r>
            <a:r>
              <a:rPr sz="950" spc="15" dirty="0">
                <a:solidFill>
                  <a:srgbClr val="231F20"/>
                </a:solidFill>
                <a:latin typeface="Calibri"/>
                <a:cs typeface="Calibri"/>
              </a:rPr>
              <a:t>crit- </a:t>
            </a:r>
            <a:r>
              <a:rPr sz="950" spc="20" dirty="0">
                <a:solidFill>
                  <a:srgbClr val="231F20"/>
                </a:solidFill>
                <a:latin typeface="Calibri"/>
                <a:cs typeface="Calibri"/>
              </a:rPr>
              <a:t> </a:t>
            </a:r>
            <a:r>
              <a:rPr sz="950" dirty="0">
                <a:solidFill>
                  <a:srgbClr val="231F20"/>
                </a:solidFill>
                <a:latin typeface="Calibri"/>
                <a:cs typeface="Calibri"/>
              </a:rPr>
              <a:t>ical </a:t>
            </a:r>
            <a:r>
              <a:rPr sz="950" spc="-15" dirty="0">
                <a:solidFill>
                  <a:srgbClr val="231F20"/>
                </a:solidFill>
                <a:latin typeface="Calibri"/>
                <a:cs typeface="Calibri"/>
              </a:rPr>
              <a:t>to </a:t>
            </a:r>
            <a:r>
              <a:rPr sz="950" spc="-5" dirty="0">
                <a:solidFill>
                  <a:srgbClr val="231F20"/>
                </a:solidFill>
                <a:latin typeface="Calibri"/>
                <a:cs typeface="Calibri"/>
              </a:rPr>
              <a:t>surgical decision </a:t>
            </a:r>
            <a:r>
              <a:rPr sz="950" spc="5" dirty="0">
                <a:solidFill>
                  <a:srgbClr val="231F20"/>
                </a:solidFill>
                <a:latin typeface="Calibri"/>
                <a:cs typeface="Calibri"/>
              </a:rPr>
              <a:t>making. Histology-specific </a:t>
            </a:r>
            <a:r>
              <a:rPr sz="950" spc="-5" dirty="0">
                <a:solidFill>
                  <a:srgbClr val="231F20"/>
                </a:solidFill>
                <a:latin typeface="Calibri"/>
                <a:cs typeface="Calibri"/>
              </a:rPr>
              <a:t>nomograms </a:t>
            </a:r>
            <a:r>
              <a:rPr sz="950" dirty="0">
                <a:solidFill>
                  <a:srgbClr val="231F20"/>
                </a:solidFill>
                <a:latin typeface="Calibri"/>
                <a:cs typeface="Calibri"/>
              </a:rPr>
              <a:t> </a:t>
            </a:r>
            <a:r>
              <a:rPr sz="950" spc="-5" dirty="0">
                <a:solidFill>
                  <a:srgbClr val="231F20"/>
                </a:solidFill>
                <a:latin typeface="Calibri"/>
                <a:cs typeface="Calibri"/>
              </a:rPr>
              <a:t>for</a:t>
            </a:r>
            <a:r>
              <a:rPr sz="950" spc="-35" dirty="0">
                <a:solidFill>
                  <a:srgbClr val="231F20"/>
                </a:solidFill>
                <a:latin typeface="Calibri"/>
                <a:cs typeface="Calibri"/>
              </a:rPr>
              <a:t> </a:t>
            </a:r>
            <a:r>
              <a:rPr sz="950" spc="45" dirty="0">
                <a:solidFill>
                  <a:srgbClr val="231F20"/>
                </a:solidFill>
                <a:latin typeface="Calibri"/>
                <a:cs typeface="Calibri"/>
              </a:rPr>
              <a:t>RPS</a:t>
            </a:r>
            <a:r>
              <a:rPr sz="950" spc="-30" dirty="0">
                <a:solidFill>
                  <a:srgbClr val="231F20"/>
                </a:solidFill>
                <a:latin typeface="Calibri"/>
                <a:cs typeface="Calibri"/>
              </a:rPr>
              <a:t> </a:t>
            </a:r>
            <a:r>
              <a:rPr sz="950" spc="-20" dirty="0">
                <a:solidFill>
                  <a:srgbClr val="231F20"/>
                </a:solidFill>
                <a:latin typeface="Calibri"/>
                <a:cs typeface="Calibri"/>
              </a:rPr>
              <a:t>patients</a:t>
            </a:r>
            <a:r>
              <a:rPr sz="950" spc="-30" dirty="0">
                <a:solidFill>
                  <a:srgbClr val="231F20"/>
                </a:solidFill>
                <a:latin typeface="Calibri"/>
                <a:cs typeface="Calibri"/>
              </a:rPr>
              <a:t> </a:t>
            </a:r>
            <a:r>
              <a:rPr sz="950" spc="-35" dirty="0">
                <a:solidFill>
                  <a:srgbClr val="231F20"/>
                </a:solidFill>
                <a:latin typeface="Calibri"/>
                <a:cs typeface="Calibri"/>
              </a:rPr>
              <a:t>are</a:t>
            </a:r>
            <a:r>
              <a:rPr sz="950" spc="-30" dirty="0">
                <a:solidFill>
                  <a:srgbClr val="231F20"/>
                </a:solidFill>
                <a:latin typeface="Calibri"/>
                <a:cs typeface="Calibri"/>
              </a:rPr>
              <a:t> </a:t>
            </a:r>
            <a:r>
              <a:rPr sz="950" spc="-15" dirty="0">
                <a:solidFill>
                  <a:srgbClr val="231F20"/>
                </a:solidFill>
                <a:latin typeface="Calibri"/>
                <a:cs typeface="Calibri"/>
              </a:rPr>
              <a:t>available</a:t>
            </a:r>
            <a:r>
              <a:rPr sz="950" spc="-30" dirty="0">
                <a:solidFill>
                  <a:srgbClr val="231F20"/>
                </a:solidFill>
                <a:latin typeface="Calibri"/>
                <a:cs typeface="Calibri"/>
              </a:rPr>
              <a:t> </a:t>
            </a:r>
            <a:r>
              <a:rPr sz="950" spc="-20" dirty="0">
                <a:solidFill>
                  <a:srgbClr val="231F20"/>
                </a:solidFill>
                <a:latin typeface="Calibri"/>
                <a:cs typeface="Calibri"/>
              </a:rPr>
              <a:t>that</a:t>
            </a:r>
            <a:r>
              <a:rPr sz="950" spc="-30" dirty="0">
                <a:solidFill>
                  <a:srgbClr val="231F20"/>
                </a:solidFill>
                <a:latin typeface="Calibri"/>
                <a:cs typeface="Calibri"/>
              </a:rPr>
              <a:t> </a:t>
            </a:r>
            <a:r>
              <a:rPr sz="950" spc="-15" dirty="0">
                <a:solidFill>
                  <a:srgbClr val="231F20"/>
                </a:solidFill>
                <a:latin typeface="Calibri"/>
                <a:cs typeface="Calibri"/>
              </a:rPr>
              <a:t>can</a:t>
            </a:r>
            <a:r>
              <a:rPr sz="950" spc="-30" dirty="0">
                <a:solidFill>
                  <a:srgbClr val="231F20"/>
                </a:solidFill>
                <a:latin typeface="Calibri"/>
                <a:cs typeface="Calibri"/>
              </a:rPr>
              <a:t> </a:t>
            </a:r>
            <a:r>
              <a:rPr sz="950" spc="-15" dirty="0">
                <a:solidFill>
                  <a:srgbClr val="231F20"/>
                </a:solidFill>
                <a:latin typeface="Calibri"/>
                <a:cs typeface="Calibri"/>
              </a:rPr>
              <a:t>help</a:t>
            </a:r>
            <a:r>
              <a:rPr sz="950" spc="-30" dirty="0">
                <a:solidFill>
                  <a:srgbClr val="231F20"/>
                </a:solidFill>
                <a:latin typeface="Calibri"/>
                <a:cs typeface="Calibri"/>
              </a:rPr>
              <a:t> </a:t>
            </a:r>
            <a:r>
              <a:rPr sz="950" spc="-20" dirty="0">
                <a:solidFill>
                  <a:srgbClr val="231F20"/>
                </a:solidFill>
                <a:latin typeface="Calibri"/>
                <a:cs typeface="Calibri"/>
              </a:rPr>
              <a:t>personalise</a:t>
            </a:r>
            <a:r>
              <a:rPr sz="950" spc="-30" dirty="0">
                <a:solidFill>
                  <a:srgbClr val="231F20"/>
                </a:solidFill>
                <a:latin typeface="Calibri"/>
                <a:cs typeface="Calibri"/>
              </a:rPr>
              <a:t> </a:t>
            </a:r>
            <a:r>
              <a:rPr sz="950" spc="10" dirty="0">
                <a:solidFill>
                  <a:srgbClr val="231F20"/>
                </a:solidFill>
                <a:latin typeface="Calibri"/>
                <a:cs typeface="Calibri"/>
              </a:rPr>
              <a:t>risk</a:t>
            </a:r>
            <a:r>
              <a:rPr sz="950" spc="-30" dirty="0">
                <a:solidFill>
                  <a:srgbClr val="231F20"/>
                </a:solidFill>
                <a:latin typeface="Calibri"/>
                <a:cs typeface="Calibri"/>
              </a:rPr>
              <a:t> assess- </a:t>
            </a:r>
            <a:r>
              <a:rPr sz="950" spc="-200" dirty="0">
                <a:solidFill>
                  <a:srgbClr val="231F20"/>
                </a:solidFill>
                <a:latin typeface="Calibri"/>
                <a:cs typeface="Calibri"/>
              </a:rPr>
              <a:t> </a:t>
            </a:r>
            <a:r>
              <a:rPr sz="950" spc="-20" dirty="0">
                <a:solidFill>
                  <a:srgbClr val="231F20"/>
                </a:solidFill>
                <a:latin typeface="Calibri"/>
                <a:cs typeface="Calibri"/>
              </a:rPr>
              <a:t>ment</a:t>
            </a:r>
            <a:r>
              <a:rPr sz="950" spc="-35" dirty="0">
                <a:solidFill>
                  <a:srgbClr val="231F20"/>
                </a:solidFill>
                <a:latin typeface="Calibri"/>
                <a:cs typeface="Calibri"/>
              </a:rPr>
              <a:t> </a:t>
            </a:r>
            <a:r>
              <a:rPr sz="950" spc="-10" dirty="0">
                <a:solidFill>
                  <a:srgbClr val="231F20"/>
                </a:solidFill>
                <a:latin typeface="Calibri"/>
                <a:cs typeface="Calibri"/>
              </a:rPr>
              <a:t>and</a:t>
            </a:r>
            <a:r>
              <a:rPr sz="950" spc="-35" dirty="0">
                <a:solidFill>
                  <a:srgbClr val="231F20"/>
                </a:solidFill>
                <a:latin typeface="Calibri"/>
                <a:cs typeface="Calibri"/>
              </a:rPr>
              <a:t> </a:t>
            </a:r>
            <a:r>
              <a:rPr sz="950" spc="10" dirty="0">
                <a:solidFill>
                  <a:srgbClr val="231F20"/>
                </a:solidFill>
                <a:latin typeface="Calibri"/>
                <a:cs typeface="Calibri"/>
              </a:rPr>
              <a:t>clinical</a:t>
            </a:r>
            <a:r>
              <a:rPr sz="950" spc="-35" dirty="0">
                <a:solidFill>
                  <a:srgbClr val="231F20"/>
                </a:solidFill>
                <a:latin typeface="Calibri"/>
                <a:cs typeface="Calibri"/>
              </a:rPr>
              <a:t> </a:t>
            </a:r>
            <a:r>
              <a:rPr sz="950" spc="-5" dirty="0">
                <a:solidFill>
                  <a:srgbClr val="231F20"/>
                </a:solidFill>
                <a:latin typeface="Calibri"/>
                <a:cs typeface="Calibri"/>
              </a:rPr>
              <a:t>decision</a:t>
            </a:r>
            <a:r>
              <a:rPr sz="950" spc="-35" dirty="0">
                <a:solidFill>
                  <a:srgbClr val="231F20"/>
                </a:solidFill>
                <a:latin typeface="Calibri"/>
                <a:cs typeface="Calibri"/>
              </a:rPr>
              <a:t> </a:t>
            </a:r>
            <a:r>
              <a:rPr sz="950" spc="5" dirty="0">
                <a:solidFill>
                  <a:srgbClr val="231F20"/>
                </a:solidFill>
                <a:latin typeface="Calibri"/>
                <a:cs typeface="Calibri"/>
              </a:rPr>
              <a:t>making</a:t>
            </a:r>
            <a:r>
              <a:rPr sz="950" spc="-30" dirty="0">
                <a:solidFill>
                  <a:srgbClr val="231F20"/>
                </a:solidFill>
                <a:latin typeface="Calibri"/>
                <a:cs typeface="Calibri"/>
              </a:rPr>
              <a:t> </a:t>
            </a:r>
            <a:r>
              <a:rPr sz="950" spc="20" dirty="0">
                <a:solidFill>
                  <a:srgbClr val="231F20"/>
                </a:solidFill>
                <a:latin typeface="Calibri"/>
                <a:cs typeface="Calibri"/>
              </a:rPr>
              <a:t>[</a:t>
            </a:r>
            <a:r>
              <a:rPr sz="950" spc="20" dirty="0">
                <a:solidFill>
                  <a:srgbClr val="2E3092"/>
                </a:solidFill>
                <a:latin typeface="Calibri"/>
                <a:cs typeface="Calibri"/>
                <a:hlinkClick r:id="rId3" action="ppaction://hlinksldjump"/>
              </a:rPr>
              <a:t>9</a:t>
            </a:r>
            <a:r>
              <a:rPr sz="950" spc="20" dirty="0">
                <a:solidFill>
                  <a:srgbClr val="231F20"/>
                </a:solidFill>
                <a:latin typeface="Calibri"/>
                <a:cs typeface="Calibri"/>
              </a:rPr>
              <a:t>].</a:t>
            </a:r>
            <a:endParaRPr sz="950">
              <a:latin typeface="Calibri"/>
              <a:cs typeface="Calibri"/>
            </a:endParaRPr>
          </a:p>
          <a:p>
            <a:pPr marL="12700" marR="5080" indent="114300" algn="just">
              <a:lnSpc>
                <a:spcPct val="100899"/>
              </a:lnSpc>
            </a:pPr>
            <a:r>
              <a:rPr sz="950" spc="90" dirty="0">
                <a:solidFill>
                  <a:srgbClr val="231F20"/>
                </a:solidFill>
                <a:latin typeface="Calibri"/>
                <a:cs typeface="Calibri"/>
              </a:rPr>
              <a:t>T</a:t>
            </a:r>
            <a:r>
              <a:rPr sz="950" spc="-15" dirty="0">
                <a:solidFill>
                  <a:srgbClr val="231F20"/>
                </a:solidFill>
                <a:latin typeface="Calibri"/>
                <a:cs typeface="Calibri"/>
              </a:rPr>
              <a:t>h</a:t>
            </a:r>
            <a:r>
              <a:rPr sz="950" spc="-80" dirty="0">
                <a:solidFill>
                  <a:srgbClr val="231F20"/>
                </a:solidFill>
                <a:latin typeface="Calibri"/>
                <a:cs typeface="Calibri"/>
              </a:rPr>
              <a:t>e</a:t>
            </a:r>
            <a:r>
              <a:rPr sz="950" spc="-45" dirty="0">
                <a:solidFill>
                  <a:srgbClr val="231F20"/>
                </a:solidFill>
                <a:latin typeface="Calibri"/>
                <a:cs typeface="Calibri"/>
              </a:rPr>
              <a:t> </a:t>
            </a:r>
            <a:r>
              <a:rPr sz="950" spc="-35" dirty="0">
                <a:solidFill>
                  <a:srgbClr val="231F20"/>
                </a:solidFill>
                <a:latin typeface="Calibri"/>
                <a:cs typeface="Calibri"/>
              </a:rPr>
              <a:t>b</a:t>
            </a:r>
            <a:r>
              <a:rPr sz="950" spc="-100" dirty="0">
                <a:solidFill>
                  <a:srgbClr val="231F20"/>
                </a:solidFill>
                <a:latin typeface="Calibri"/>
                <a:cs typeface="Calibri"/>
              </a:rPr>
              <a:t>e</a:t>
            </a:r>
            <a:r>
              <a:rPr sz="950" spc="-60" dirty="0">
                <a:solidFill>
                  <a:srgbClr val="231F20"/>
                </a:solidFill>
                <a:latin typeface="Calibri"/>
                <a:cs typeface="Calibri"/>
              </a:rPr>
              <a:t>s</a:t>
            </a:r>
            <a:r>
              <a:rPr sz="950" spc="-25" dirty="0">
                <a:solidFill>
                  <a:srgbClr val="231F20"/>
                </a:solidFill>
                <a:latin typeface="Calibri"/>
                <a:cs typeface="Calibri"/>
              </a:rPr>
              <a:t>t</a:t>
            </a:r>
            <a:r>
              <a:rPr sz="950" spc="-45" dirty="0">
                <a:solidFill>
                  <a:srgbClr val="231F20"/>
                </a:solidFill>
                <a:latin typeface="Calibri"/>
                <a:cs typeface="Calibri"/>
              </a:rPr>
              <a:t> </a:t>
            </a:r>
            <a:r>
              <a:rPr sz="950" spc="-30" dirty="0">
                <a:solidFill>
                  <a:srgbClr val="231F20"/>
                </a:solidFill>
                <a:latin typeface="Calibri"/>
                <a:cs typeface="Calibri"/>
              </a:rPr>
              <a:t>c</a:t>
            </a:r>
            <a:r>
              <a:rPr sz="950" spc="-15" dirty="0">
                <a:solidFill>
                  <a:srgbClr val="231F20"/>
                </a:solidFill>
                <a:latin typeface="Calibri"/>
                <a:cs typeface="Calibri"/>
              </a:rPr>
              <a:t>h</a:t>
            </a:r>
            <a:r>
              <a:rPr sz="950" spc="-60" dirty="0">
                <a:solidFill>
                  <a:srgbClr val="231F20"/>
                </a:solidFill>
                <a:latin typeface="Calibri"/>
                <a:cs typeface="Calibri"/>
              </a:rPr>
              <a:t>a</a:t>
            </a:r>
            <a:r>
              <a:rPr sz="950" spc="-5" dirty="0">
                <a:solidFill>
                  <a:srgbClr val="231F20"/>
                </a:solidFill>
                <a:latin typeface="Calibri"/>
                <a:cs typeface="Calibri"/>
              </a:rPr>
              <a:t>n</a:t>
            </a:r>
            <a:r>
              <a:rPr sz="950" spc="-30" dirty="0">
                <a:solidFill>
                  <a:srgbClr val="231F20"/>
                </a:solidFill>
                <a:latin typeface="Calibri"/>
                <a:cs typeface="Calibri"/>
              </a:rPr>
              <a:t>c</a:t>
            </a:r>
            <a:r>
              <a:rPr sz="950" spc="-80" dirty="0">
                <a:solidFill>
                  <a:srgbClr val="231F20"/>
                </a:solidFill>
                <a:latin typeface="Calibri"/>
                <a:cs typeface="Calibri"/>
              </a:rPr>
              <a:t>e</a:t>
            </a:r>
            <a:r>
              <a:rPr sz="950" spc="-45" dirty="0">
                <a:solidFill>
                  <a:srgbClr val="231F20"/>
                </a:solidFill>
                <a:latin typeface="Calibri"/>
                <a:cs typeface="Calibri"/>
              </a:rPr>
              <a:t> </a:t>
            </a:r>
            <a:r>
              <a:rPr sz="950" spc="-30" dirty="0">
                <a:solidFill>
                  <a:srgbClr val="231F20"/>
                </a:solidFill>
                <a:latin typeface="Calibri"/>
                <a:cs typeface="Calibri"/>
              </a:rPr>
              <a:t>o</a:t>
            </a:r>
            <a:r>
              <a:rPr sz="950" spc="-15" dirty="0">
                <a:solidFill>
                  <a:srgbClr val="231F20"/>
                </a:solidFill>
                <a:latin typeface="Calibri"/>
                <a:cs typeface="Calibri"/>
              </a:rPr>
              <a:t>f</a:t>
            </a:r>
            <a:r>
              <a:rPr sz="950" spc="-45" dirty="0">
                <a:solidFill>
                  <a:srgbClr val="231F20"/>
                </a:solidFill>
                <a:latin typeface="Calibri"/>
                <a:cs typeface="Calibri"/>
              </a:rPr>
              <a:t> </a:t>
            </a:r>
            <a:r>
              <a:rPr sz="950" spc="-30" dirty="0">
                <a:solidFill>
                  <a:srgbClr val="231F20"/>
                </a:solidFill>
                <a:latin typeface="Calibri"/>
                <a:cs typeface="Calibri"/>
              </a:rPr>
              <a:t>c</a:t>
            </a:r>
            <a:r>
              <a:rPr sz="950" spc="-5" dirty="0">
                <a:solidFill>
                  <a:srgbClr val="231F20"/>
                </a:solidFill>
                <a:latin typeface="Calibri"/>
                <a:cs typeface="Calibri"/>
              </a:rPr>
              <a:t>u</a:t>
            </a:r>
            <a:r>
              <a:rPr sz="950" spc="-10" dirty="0">
                <a:solidFill>
                  <a:srgbClr val="231F20"/>
                </a:solidFill>
                <a:latin typeface="Calibri"/>
                <a:cs typeface="Calibri"/>
              </a:rPr>
              <a:t>r</a:t>
            </a:r>
            <a:r>
              <a:rPr sz="950" spc="-80" dirty="0">
                <a:solidFill>
                  <a:srgbClr val="231F20"/>
                </a:solidFill>
                <a:latin typeface="Calibri"/>
                <a:cs typeface="Calibri"/>
              </a:rPr>
              <a:t>e</a:t>
            </a:r>
            <a:r>
              <a:rPr sz="950" spc="-45" dirty="0">
                <a:solidFill>
                  <a:srgbClr val="231F20"/>
                </a:solidFill>
                <a:latin typeface="Calibri"/>
                <a:cs typeface="Calibri"/>
              </a:rPr>
              <a:t> </a:t>
            </a:r>
            <a:r>
              <a:rPr sz="950" spc="15" dirty="0">
                <a:solidFill>
                  <a:srgbClr val="231F20"/>
                </a:solidFill>
                <a:latin typeface="Calibri"/>
                <a:cs typeface="Calibri"/>
              </a:rPr>
              <a:t>i</a:t>
            </a:r>
            <a:r>
              <a:rPr sz="950" spc="-40" dirty="0">
                <a:solidFill>
                  <a:srgbClr val="231F20"/>
                </a:solidFill>
                <a:latin typeface="Calibri"/>
                <a:cs typeface="Calibri"/>
              </a:rPr>
              <a:t>s</a:t>
            </a:r>
            <a:r>
              <a:rPr sz="950" spc="-45" dirty="0">
                <a:solidFill>
                  <a:srgbClr val="231F20"/>
                </a:solidFill>
                <a:latin typeface="Calibri"/>
                <a:cs typeface="Calibri"/>
              </a:rPr>
              <a:t> </a:t>
            </a:r>
            <a:r>
              <a:rPr sz="950" spc="-60" dirty="0">
                <a:solidFill>
                  <a:srgbClr val="231F20"/>
                </a:solidFill>
                <a:latin typeface="Calibri"/>
                <a:cs typeface="Calibri"/>
              </a:rPr>
              <a:t>a</a:t>
            </a:r>
            <a:r>
              <a:rPr sz="950" spc="-25" dirty="0">
                <a:solidFill>
                  <a:srgbClr val="231F20"/>
                </a:solidFill>
                <a:latin typeface="Calibri"/>
                <a:cs typeface="Calibri"/>
              </a:rPr>
              <a:t>t</a:t>
            </a:r>
            <a:r>
              <a:rPr sz="950" spc="-45" dirty="0">
                <a:solidFill>
                  <a:srgbClr val="231F20"/>
                </a:solidFill>
                <a:latin typeface="Calibri"/>
                <a:cs typeface="Calibri"/>
              </a:rPr>
              <a:t> </a:t>
            </a:r>
            <a:r>
              <a:rPr sz="950" spc="-15" dirty="0">
                <a:solidFill>
                  <a:srgbClr val="231F20"/>
                </a:solidFill>
                <a:latin typeface="Calibri"/>
                <a:cs typeface="Calibri"/>
              </a:rPr>
              <a:t>p</a:t>
            </a:r>
            <a:r>
              <a:rPr sz="950" spc="-10" dirty="0">
                <a:solidFill>
                  <a:srgbClr val="231F20"/>
                </a:solidFill>
                <a:latin typeface="Calibri"/>
                <a:cs typeface="Calibri"/>
              </a:rPr>
              <a:t>r</a:t>
            </a:r>
            <a:r>
              <a:rPr sz="950" spc="15" dirty="0">
                <a:solidFill>
                  <a:srgbClr val="231F20"/>
                </a:solidFill>
                <a:latin typeface="Calibri"/>
                <a:cs typeface="Calibri"/>
              </a:rPr>
              <a:t>i</a:t>
            </a:r>
            <a:r>
              <a:rPr sz="950" dirty="0">
                <a:solidFill>
                  <a:srgbClr val="231F20"/>
                </a:solidFill>
                <a:latin typeface="Calibri"/>
                <a:cs typeface="Calibri"/>
              </a:rPr>
              <a:t>m</a:t>
            </a:r>
            <a:r>
              <a:rPr sz="950" spc="-60" dirty="0">
                <a:solidFill>
                  <a:srgbClr val="231F20"/>
                </a:solidFill>
                <a:latin typeface="Calibri"/>
                <a:cs typeface="Calibri"/>
              </a:rPr>
              <a:t>a</a:t>
            </a:r>
            <a:r>
              <a:rPr sz="950" spc="-10" dirty="0">
                <a:solidFill>
                  <a:srgbClr val="231F20"/>
                </a:solidFill>
                <a:latin typeface="Calibri"/>
                <a:cs typeface="Calibri"/>
              </a:rPr>
              <a:t>ry</a:t>
            </a:r>
            <a:r>
              <a:rPr sz="950" spc="-45" dirty="0">
                <a:solidFill>
                  <a:srgbClr val="231F20"/>
                </a:solidFill>
                <a:latin typeface="Calibri"/>
                <a:cs typeface="Calibri"/>
              </a:rPr>
              <a:t> </a:t>
            </a:r>
            <a:r>
              <a:rPr sz="950" spc="-15" dirty="0">
                <a:solidFill>
                  <a:srgbClr val="231F20"/>
                </a:solidFill>
                <a:latin typeface="Calibri"/>
                <a:cs typeface="Calibri"/>
              </a:rPr>
              <a:t>p</a:t>
            </a:r>
            <a:r>
              <a:rPr sz="950" spc="-10" dirty="0">
                <a:solidFill>
                  <a:srgbClr val="231F20"/>
                </a:solidFill>
                <a:latin typeface="Calibri"/>
                <a:cs typeface="Calibri"/>
              </a:rPr>
              <a:t>r</a:t>
            </a:r>
            <a:r>
              <a:rPr sz="950" spc="-100" dirty="0">
                <a:solidFill>
                  <a:srgbClr val="231F20"/>
                </a:solidFill>
                <a:latin typeface="Calibri"/>
                <a:cs typeface="Calibri"/>
              </a:rPr>
              <a:t>e</a:t>
            </a:r>
            <a:r>
              <a:rPr sz="950" spc="-60" dirty="0">
                <a:solidFill>
                  <a:srgbClr val="231F20"/>
                </a:solidFill>
                <a:latin typeface="Calibri"/>
                <a:cs typeface="Calibri"/>
              </a:rPr>
              <a:t>s</a:t>
            </a:r>
            <a:r>
              <a:rPr sz="950" spc="-100" dirty="0">
                <a:solidFill>
                  <a:srgbClr val="231F20"/>
                </a:solidFill>
                <a:latin typeface="Calibri"/>
                <a:cs typeface="Calibri"/>
              </a:rPr>
              <a:t>e</a:t>
            </a:r>
            <a:r>
              <a:rPr sz="950" spc="-5" dirty="0">
                <a:solidFill>
                  <a:srgbClr val="231F20"/>
                </a:solidFill>
                <a:latin typeface="Calibri"/>
                <a:cs typeface="Calibri"/>
              </a:rPr>
              <a:t>n</a:t>
            </a:r>
            <a:r>
              <a:rPr sz="950" spc="-45" dirty="0">
                <a:solidFill>
                  <a:srgbClr val="231F20"/>
                </a:solidFill>
                <a:latin typeface="Calibri"/>
                <a:cs typeface="Calibri"/>
              </a:rPr>
              <a:t>t</a:t>
            </a:r>
            <a:r>
              <a:rPr sz="950" spc="-60" dirty="0">
                <a:solidFill>
                  <a:srgbClr val="231F20"/>
                </a:solidFill>
                <a:latin typeface="Calibri"/>
                <a:cs typeface="Calibri"/>
              </a:rPr>
              <a:t>a</a:t>
            </a:r>
            <a:r>
              <a:rPr sz="950" spc="-40" dirty="0">
                <a:solidFill>
                  <a:srgbClr val="231F20"/>
                </a:solidFill>
                <a:latin typeface="Calibri"/>
                <a:cs typeface="Calibri"/>
              </a:rPr>
              <a:t>t</a:t>
            </a:r>
            <a:r>
              <a:rPr sz="950" spc="15" dirty="0">
                <a:solidFill>
                  <a:srgbClr val="231F20"/>
                </a:solidFill>
                <a:latin typeface="Calibri"/>
                <a:cs typeface="Calibri"/>
              </a:rPr>
              <a:t>i</a:t>
            </a:r>
            <a:r>
              <a:rPr sz="950" spc="-30" dirty="0">
                <a:solidFill>
                  <a:srgbClr val="231F20"/>
                </a:solidFill>
                <a:latin typeface="Calibri"/>
                <a:cs typeface="Calibri"/>
              </a:rPr>
              <a:t>o</a:t>
            </a:r>
            <a:r>
              <a:rPr sz="950" spc="-10" dirty="0">
                <a:solidFill>
                  <a:srgbClr val="231F20"/>
                </a:solidFill>
                <a:latin typeface="Calibri"/>
                <a:cs typeface="Calibri"/>
              </a:rPr>
              <a:t>n</a:t>
            </a:r>
            <a:r>
              <a:rPr sz="950" spc="-15" dirty="0">
                <a:solidFill>
                  <a:srgbClr val="231F20"/>
                </a:solidFill>
                <a:latin typeface="Calibri"/>
                <a:cs typeface="Calibri"/>
              </a:rPr>
              <a:t>.</a:t>
            </a:r>
            <a:r>
              <a:rPr sz="950" spc="-45" dirty="0">
                <a:solidFill>
                  <a:srgbClr val="231F20"/>
                </a:solidFill>
                <a:latin typeface="Calibri"/>
                <a:cs typeface="Calibri"/>
              </a:rPr>
              <a:t> </a:t>
            </a:r>
            <a:r>
              <a:rPr sz="950" spc="45" dirty="0">
                <a:solidFill>
                  <a:srgbClr val="231F20"/>
                </a:solidFill>
                <a:latin typeface="Calibri"/>
                <a:cs typeface="Calibri"/>
              </a:rPr>
              <a:t>A</a:t>
            </a:r>
            <a:r>
              <a:rPr sz="950" spc="10" dirty="0">
                <a:solidFill>
                  <a:srgbClr val="231F20"/>
                </a:solidFill>
                <a:latin typeface="Calibri"/>
                <a:cs typeface="Calibri"/>
              </a:rPr>
              <a:t>n</a:t>
            </a:r>
            <a:r>
              <a:rPr sz="950" spc="-45" dirty="0">
                <a:solidFill>
                  <a:srgbClr val="231F20"/>
                </a:solidFill>
                <a:latin typeface="Calibri"/>
                <a:cs typeface="Calibri"/>
              </a:rPr>
              <a:t> </a:t>
            </a:r>
            <a:r>
              <a:rPr sz="950" spc="15" dirty="0">
                <a:solidFill>
                  <a:srgbClr val="231F20"/>
                </a:solidFill>
                <a:latin typeface="Calibri"/>
                <a:cs typeface="Calibri"/>
              </a:rPr>
              <a:t>i</a:t>
            </a:r>
            <a:r>
              <a:rPr sz="950" spc="-10" dirty="0">
                <a:solidFill>
                  <a:srgbClr val="231F20"/>
                </a:solidFill>
                <a:latin typeface="Calibri"/>
                <a:cs typeface="Calibri"/>
              </a:rPr>
              <a:t>n</a:t>
            </a:r>
            <a:r>
              <a:rPr sz="950" spc="-15" dirty="0">
                <a:solidFill>
                  <a:srgbClr val="231F20"/>
                </a:solidFill>
                <a:latin typeface="Calibri"/>
                <a:cs typeface="Calibri"/>
              </a:rPr>
              <a:t>d</a:t>
            </a:r>
            <a:r>
              <a:rPr sz="950" spc="15" dirty="0">
                <a:solidFill>
                  <a:srgbClr val="231F20"/>
                </a:solidFill>
                <a:latin typeface="Calibri"/>
                <a:cs typeface="Calibri"/>
              </a:rPr>
              <a:t>i</a:t>
            </a:r>
            <a:r>
              <a:rPr sz="950" spc="-15" dirty="0">
                <a:solidFill>
                  <a:srgbClr val="231F20"/>
                </a:solidFill>
                <a:latin typeface="Calibri"/>
                <a:cs typeface="Calibri"/>
              </a:rPr>
              <a:t>v</a:t>
            </a:r>
            <a:r>
              <a:rPr sz="950" spc="15" dirty="0">
                <a:solidFill>
                  <a:srgbClr val="231F20"/>
                </a:solidFill>
                <a:latin typeface="Calibri"/>
                <a:cs typeface="Calibri"/>
              </a:rPr>
              <a:t>i</a:t>
            </a:r>
            <a:r>
              <a:rPr sz="950" spc="-15" dirty="0">
                <a:solidFill>
                  <a:srgbClr val="231F20"/>
                </a:solidFill>
                <a:latin typeface="Calibri"/>
                <a:cs typeface="Calibri"/>
              </a:rPr>
              <a:t>d</a:t>
            </a:r>
            <a:r>
              <a:rPr sz="950" spc="-5" dirty="0">
                <a:solidFill>
                  <a:srgbClr val="231F20"/>
                </a:solidFill>
                <a:latin typeface="Calibri"/>
                <a:cs typeface="Calibri"/>
              </a:rPr>
              <a:t>u</a:t>
            </a:r>
            <a:r>
              <a:rPr sz="950" spc="-60" dirty="0">
                <a:solidFill>
                  <a:srgbClr val="231F20"/>
                </a:solidFill>
                <a:latin typeface="Calibri"/>
                <a:cs typeface="Calibri"/>
              </a:rPr>
              <a:t>a</a:t>
            </a:r>
            <a:r>
              <a:rPr sz="950" spc="-5" dirty="0">
                <a:solidFill>
                  <a:srgbClr val="231F20"/>
                </a:solidFill>
                <a:latin typeface="Calibri"/>
                <a:cs typeface="Calibri"/>
              </a:rPr>
              <a:t>l</a:t>
            </a:r>
            <a:r>
              <a:rPr sz="950" spc="45" dirty="0">
                <a:solidFill>
                  <a:srgbClr val="231F20"/>
                </a:solidFill>
                <a:latin typeface="Calibri"/>
                <a:cs typeface="Calibri"/>
              </a:rPr>
              <a:t>-  </a:t>
            </a:r>
            <a:r>
              <a:rPr sz="950" spc="-35" dirty="0">
                <a:solidFill>
                  <a:srgbClr val="231F20"/>
                </a:solidFill>
                <a:latin typeface="Calibri"/>
                <a:cs typeface="Calibri"/>
              </a:rPr>
              <a:t>ised </a:t>
            </a:r>
            <a:r>
              <a:rPr sz="950" spc="-40" dirty="0">
                <a:solidFill>
                  <a:srgbClr val="231F20"/>
                </a:solidFill>
                <a:latin typeface="Calibri"/>
                <a:cs typeface="Calibri"/>
              </a:rPr>
              <a:t>management </a:t>
            </a:r>
            <a:r>
              <a:rPr sz="950" spc="-20" dirty="0">
                <a:solidFill>
                  <a:srgbClr val="231F20"/>
                </a:solidFill>
                <a:latin typeface="Calibri"/>
                <a:cs typeface="Calibri"/>
              </a:rPr>
              <a:t>plan should </a:t>
            </a:r>
            <a:r>
              <a:rPr sz="950" spc="-60" dirty="0">
                <a:solidFill>
                  <a:srgbClr val="231F20"/>
                </a:solidFill>
                <a:latin typeface="Calibri"/>
                <a:cs typeface="Calibri"/>
              </a:rPr>
              <a:t>be </a:t>
            </a:r>
            <a:r>
              <a:rPr sz="950" spc="-40" dirty="0">
                <a:solidFill>
                  <a:srgbClr val="231F20"/>
                </a:solidFill>
                <a:latin typeface="Calibri"/>
                <a:cs typeface="Calibri"/>
              </a:rPr>
              <a:t>made, </a:t>
            </a:r>
            <a:r>
              <a:rPr sz="950" spc="-15" dirty="0">
                <a:solidFill>
                  <a:srgbClr val="231F20"/>
                </a:solidFill>
                <a:latin typeface="Calibri"/>
                <a:cs typeface="Calibri"/>
              </a:rPr>
              <a:t>following </a:t>
            </a:r>
            <a:r>
              <a:rPr sz="950" spc="-40" dirty="0">
                <a:solidFill>
                  <a:srgbClr val="231F20"/>
                </a:solidFill>
                <a:latin typeface="Calibri"/>
                <a:cs typeface="Calibri"/>
              </a:rPr>
              <a:t>a </a:t>
            </a:r>
            <a:r>
              <a:rPr sz="950" spc="-5" dirty="0">
                <a:solidFill>
                  <a:srgbClr val="231F20"/>
                </a:solidFill>
                <a:latin typeface="Calibri"/>
                <a:cs typeface="Calibri"/>
              </a:rPr>
              <a:t>multidiscipli- </a:t>
            </a:r>
            <a:r>
              <a:rPr sz="950" dirty="0">
                <a:solidFill>
                  <a:srgbClr val="231F20"/>
                </a:solidFill>
                <a:latin typeface="Calibri"/>
                <a:cs typeface="Calibri"/>
              </a:rPr>
              <a:t> </a:t>
            </a:r>
            <a:r>
              <a:rPr sz="950" spc="-20" dirty="0">
                <a:solidFill>
                  <a:srgbClr val="231F20"/>
                </a:solidFill>
                <a:latin typeface="Calibri"/>
                <a:cs typeface="Calibri"/>
              </a:rPr>
              <a:t>nary</a:t>
            </a:r>
            <a:r>
              <a:rPr sz="950" spc="-15" dirty="0">
                <a:solidFill>
                  <a:srgbClr val="231F20"/>
                </a:solidFill>
                <a:latin typeface="Calibri"/>
                <a:cs typeface="Calibri"/>
              </a:rPr>
              <a:t> </a:t>
            </a:r>
            <a:r>
              <a:rPr sz="950" spc="-35" dirty="0">
                <a:solidFill>
                  <a:srgbClr val="231F20"/>
                </a:solidFill>
                <a:latin typeface="Calibri"/>
                <a:cs typeface="Calibri"/>
              </a:rPr>
              <a:t>sarcoma</a:t>
            </a:r>
            <a:r>
              <a:rPr sz="950" spc="145" dirty="0">
                <a:solidFill>
                  <a:srgbClr val="231F20"/>
                </a:solidFill>
                <a:latin typeface="Calibri"/>
                <a:cs typeface="Calibri"/>
              </a:rPr>
              <a:t> </a:t>
            </a:r>
            <a:r>
              <a:rPr sz="950" spc="-55" dirty="0">
                <a:solidFill>
                  <a:srgbClr val="231F20"/>
                </a:solidFill>
                <a:latin typeface="Calibri"/>
                <a:cs typeface="Calibri"/>
              </a:rPr>
              <a:t>case</a:t>
            </a:r>
            <a:r>
              <a:rPr sz="950" spc="-50" dirty="0">
                <a:solidFill>
                  <a:srgbClr val="231F20"/>
                </a:solidFill>
                <a:latin typeface="Calibri"/>
                <a:cs typeface="Calibri"/>
              </a:rPr>
              <a:t> </a:t>
            </a:r>
            <a:r>
              <a:rPr sz="950" spc="-20" dirty="0">
                <a:solidFill>
                  <a:srgbClr val="231F20"/>
                </a:solidFill>
                <a:latin typeface="Calibri"/>
                <a:cs typeface="Calibri"/>
              </a:rPr>
              <a:t>discussion</a:t>
            </a:r>
            <a:r>
              <a:rPr sz="950" spc="-15" dirty="0">
                <a:solidFill>
                  <a:srgbClr val="231F20"/>
                </a:solidFill>
                <a:latin typeface="Calibri"/>
                <a:cs typeface="Calibri"/>
              </a:rPr>
              <a:t> </a:t>
            </a:r>
            <a:r>
              <a:rPr sz="950" spc="-50" dirty="0">
                <a:solidFill>
                  <a:srgbClr val="231F20"/>
                </a:solidFill>
                <a:latin typeface="Calibri"/>
                <a:cs typeface="Calibri"/>
              </a:rPr>
              <a:t>based</a:t>
            </a:r>
            <a:r>
              <a:rPr sz="950" spc="-45" dirty="0">
                <a:solidFill>
                  <a:srgbClr val="231F20"/>
                </a:solidFill>
                <a:latin typeface="Calibri"/>
                <a:cs typeface="Calibri"/>
              </a:rPr>
              <a:t> </a:t>
            </a:r>
            <a:r>
              <a:rPr sz="950" spc="-10" dirty="0">
                <a:solidFill>
                  <a:srgbClr val="231F20"/>
                </a:solidFill>
                <a:latin typeface="Calibri"/>
                <a:cs typeface="Calibri"/>
              </a:rPr>
              <a:t>on</a:t>
            </a:r>
            <a:r>
              <a:rPr sz="950" spc="-5" dirty="0">
                <a:solidFill>
                  <a:srgbClr val="231F20"/>
                </a:solidFill>
                <a:latin typeface="Calibri"/>
                <a:cs typeface="Calibri"/>
              </a:rPr>
              <a:t> </a:t>
            </a:r>
            <a:r>
              <a:rPr sz="950" spc="-25" dirty="0">
                <a:solidFill>
                  <a:srgbClr val="231F20"/>
                </a:solidFill>
                <a:latin typeface="Calibri"/>
                <a:cs typeface="Calibri"/>
              </a:rPr>
              <a:t>both</a:t>
            </a:r>
            <a:r>
              <a:rPr sz="950" spc="-20" dirty="0">
                <a:solidFill>
                  <a:srgbClr val="231F20"/>
                </a:solidFill>
                <a:latin typeface="Calibri"/>
                <a:cs typeface="Calibri"/>
              </a:rPr>
              <a:t> </a:t>
            </a:r>
            <a:r>
              <a:rPr sz="950" spc="-10" dirty="0">
                <a:solidFill>
                  <a:srgbClr val="231F20"/>
                </a:solidFill>
                <a:latin typeface="Calibri"/>
                <a:cs typeface="Calibri"/>
              </a:rPr>
              <a:t>imaging</a:t>
            </a:r>
            <a:r>
              <a:rPr sz="950" spc="-5" dirty="0">
                <a:solidFill>
                  <a:srgbClr val="231F20"/>
                </a:solidFill>
                <a:latin typeface="Calibri"/>
                <a:cs typeface="Calibri"/>
              </a:rPr>
              <a:t> </a:t>
            </a:r>
            <a:r>
              <a:rPr sz="950" spc="-20" dirty="0">
                <a:solidFill>
                  <a:srgbClr val="231F20"/>
                </a:solidFill>
                <a:latin typeface="Calibri"/>
                <a:cs typeface="Calibri"/>
              </a:rPr>
              <a:t>and </a:t>
            </a:r>
            <a:r>
              <a:rPr sz="950" spc="-15" dirty="0">
                <a:solidFill>
                  <a:srgbClr val="231F20"/>
                </a:solidFill>
                <a:latin typeface="Calibri"/>
                <a:cs typeface="Calibri"/>
              </a:rPr>
              <a:t> </a:t>
            </a:r>
            <a:r>
              <a:rPr sz="950" spc="-25" dirty="0">
                <a:solidFill>
                  <a:srgbClr val="231F20"/>
                </a:solidFill>
                <a:latin typeface="Calibri"/>
                <a:cs typeface="Calibri"/>
              </a:rPr>
              <a:t>pathological </a:t>
            </a:r>
            <a:r>
              <a:rPr sz="950" spc="-15" dirty="0">
                <a:solidFill>
                  <a:srgbClr val="231F20"/>
                </a:solidFill>
                <a:latin typeface="Calibri"/>
                <a:cs typeface="Calibri"/>
              </a:rPr>
              <a:t>findings. </a:t>
            </a:r>
            <a:r>
              <a:rPr sz="950" spc="-5" dirty="0">
                <a:solidFill>
                  <a:srgbClr val="231F20"/>
                </a:solidFill>
                <a:latin typeface="Calibri"/>
                <a:cs typeface="Calibri"/>
              </a:rPr>
              <a:t>The </a:t>
            </a:r>
            <a:r>
              <a:rPr sz="950" spc="-30" dirty="0">
                <a:solidFill>
                  <a:srgbClr val="231F20"/>
                </a:solidFill>
                <a:latin typeface="Calibri"/>
                <a:cs typeface="Calibri"/>
              </a:rPr>
              <a:t>standard </a:t>
            </a:r>
            <a:r>
              <a:rPr sz="950" spc="-45" dirty="0">
                <a:solidFill>
                  <a:srgbClr val="231F20"/>
                </a:solidFill>
                <a:latin typeface="Calibri"/>
                <a:cs typeface="Calibri"/>
              </a:rPr>
              <a:t>treatment </a:t>
            </a:r>
            <a:r>
              <a:rPr sz="950" spc="-25" dirty="0">
                <a:solidFill>
                  <a:srgbClr val="231F20"/>
                </a:solidFill>
                <a:latin typeface="Calibri"/>
                <a:cs typeface="Calibri"/>
              </a:rPr>
              <a:t>of </a:t>
            </a:r>
            <a:r>
              <a:rPr sz="950" spc="-10" dirty="0">
                <a:solidFill>
                  <a:srgbClr val="231F20"/>
                </a:solidFill>
                <a:latin typeface="Calibri"/>
                <a:cs typeface="Calibri"/>
              </a:rPr>
              <a:t>primary </a:t>
            </a:r>
            <a:r>
              <a:rPr sz="950" spc="-30" dirty="0">
                <a:solidFill>
                  <a:srgbClr val="231F20"/>
                </a:solidFill>
                <a:latin typeface="Calibri"/>
                <a:cs typeface="Calibri"/>
              </a:rPr>
              <a:t>lesions </a:t>
            </a:r>
            <a:r>
              <a:rPr sz="950" spc="-10" dirty="0">
                <a:solidFill>
                  <a:srgbClr val="231F20"/>
                </a:solidFill>
                <a:latin typeface="Calibri"/>
                <a:cs typeface="Calibri"/>
              </a:rPr>
              <a:t>is </a:t>
            </a:r>
            <a:r>
              <a:rPr sz="950" spc="-5" dirty="0">
                <a:solidFill>
                  <a:srgbClr val="231F20"/>
                </a:solidFill>
                <a:latin typeface="Calibri"/>
                <a:cs typeface="Calibri"/>
              </a:rPr>
              <a:t> </a:t>
            </a:r>
            <a:r>
              <a:rPr sz="950" spc="-60" dirty="0">
                <a:solidFill>
                  <a:srgbClr val="231F20"/>
                </a:solidFill>
                <a:latin typeface="Calibri"/>
                <a:cs typeface="Calibri"/>
              </a:rPr>
              <a:t>s</a:t>
            </a:r>
            <a:r>
              <a:rPr sz="950" spc="-5" dirty="0">
                <a:solidFill>
                  <a:srgbClr val="231F20"/>
                </a:solidFill>
                <a:latin typeface="Calibri"/>
                <a:cs typeface="Calibri"/>
              </a:rPr>
              <a:t>u</a:t>
            </a:r>
            <a:r>
              <a:rPr sz="950" spc="-20" dirty="0">
                <a:solidFill>
                  <a:srgbClr val="231F20"/>
                </a:solidFill>
                <a:latin typeface="Calibri"/>
                <a:cs typeface="Calibri"/>
              </a:rPr>
              <a:t>rg</a:t>
            </a:r>
            <a:r>
              <a:rPr sz="950" spc="-105" dirty="0">
                <a:solidFill>
                  <a:srgbClr val="231F20"/>
                </a:solidFill>
                <a:latin typeface="Calibri"/>
                <a:cs typeface="Calibri"/>
              </a:rPr>
              <a:t>e</a:t>
            </a:r>
            <a:r>
              <a:rPr sz="950" spc="-10" dirty="0">
                <a:solidFill>
                  <a:srgbClr val="231F20"/>
                </a:solidFill>
                <a:latin typeface="Calibri"/>
                <a:cs typeface="Calibri"/>
              </a:rPr>
              <a:t>r</a:t>
            </a:r>
            <a:r>
              <a:rPr sz="950" spc="-30" dirty="0">
                <a:solidFill>
                  <a:srgbClr val="231F20"/>
                </a:solidFill>
                <a:latin typeface="Calibri"/>
                <a:cs typeface="Calibri"/>
              </a:rPr>
              <a:t>y</a:t>
            </a:r>
            <a:r>
              <a:rPr sz="950" spc="-10" dirty="0">
                <a:solidFill>
                  <a:srgbClr val="231F20"/>
                </a:solidFill>
                <a:latin typeface="Calibri"/>
                <a:cs typeface="Calibri"/>
              </a:rPr>
              <a:t>,</a:t>
            </a:r>
            <a:r>
              <a:rPr sz="950" spc="-15" dirty="0">
                <a:solidFill>
                  <a:srgbClr val="231F20"/>
                </a:solidFill>
                <a:latin typeface="Calibri"/>
                <a:cs typeface="Calibri"/>
              </a:rPr>
              <a:t> </a:t>
            </a:r>
            <a:r>
              <a:rPr sz="950" spc="-45" dirty="0">
                <a:solidFill>
                  <a:srgbClr val="231F20"/>
                </a:solidFill>
                <a:latin typeface="Calibri"/>
                <a:cs typeface="Calibri"/>
              </a:rPr>
              <a:t>t</a:t>
            </a:r>
            <a:r>
              <a:rPr sz="950" spc="-10" dirty="0">
                <a:solidFill>
                  <a:srgbClr val="231F20"/>
                </a:solidFill>
                <a:latin typeface="Calibri"/>
                <a:cs typeface="Calibri"/>
              </a:rPr>
              <a:t>o</a:t>
            </a:r>
            <a:r>
              <a:rPr sz="950" spc="-15" dirty="0">
                <a:solidFill>
                  <a:srgbClr val="231F20"/>
                </a:solidFill>
                <a:latin typeface="Calibri"/>
                <a:cs typeface="Calibri"/>
              </a:rPr>
              <a:t> </a:t>
            </a:r>
            <a:r>
              <a:rPr sz="950" spc="-30" dirty="0">
                <a:solidFill>
                  <a:srgbClr val="231F20"/>
                </a:solidFill>
                <a:latin typeface="Calibri"/>
                <a:cs typeface="Calibri"/>
              </a:rPr>
              <a:t>b</a:t>
            </a:r>
            <a:r>
              <a:rPr sz="950" spc="-80" dirty="0">
                <a:solidFill>
                  <a:srgbClr val="231F20"/>
                </a:solidFill>
                <a:latin typeface="Calibri"/>
                <a:cs typeface="Calibri"/>
              </a:rPr>
              <a:t>e</a:t>
            </a:r>
            <a:r>
              <a:rPr sz="950" spc="-15" dirty="0">
                <a:solidFill>
                  <a:srgbClr val="231F20"/>
                </a:solidFill>
                <a:latin typeface="Calibri"/>
                <a:cs typeface="Calibri"/>
              </a:rPr>
              <a:t> </a:t>
            </a:r>
            <a:r>
              <a:rPr sz="950" spc="-30" dirty="0">
                <a:solidFill>
                  <a:srgbClr val="231F20"/>
                </a:solidFill>
                <a:latin typeface="Calibri"/>
                <a:cs typeface="Calibri"/>
              </a:rPr>
              <a:t>c</a:t>
            </a:r>
            <a:r>
              <a:rPr sz="950" spc="-60" dirty="0">
                <a:solidFill>
                  <a:srgbClr val="231F20"/>
                </a:solidFill>
                <a:latin typeface="Calibri"/>
                <a:cs typeface="Calibri"/>
              </a:rPr>
              <a:t>a</a:t>
            </a:r>
            <a:r>
              <a:rPr sz="950" spc="5" dirty="0">
                <a:solidFill>
                  <a:srgbClr val="231F20"/>
                </a:solidFill>
                <a:latin typeface="Calibri"/>
                <a:cs typeface="Calibri"/>
              </a:rPr>
              <a:t>rr</a:t>
            </a:r>
            <a:r>
              <a:rPr sz="950" dirty="0">
                <a:solidFill>
                  <a:srgbClr val="231F20"/>
                </a:solidFill>
                <a:latin typeface="Calibri"/>
                <a:cs typeface="Calibri"/>
              </a:rPr>
              <a:t>i</a:t>
            </a:r>
            <a:r>
              <a:rPr sz="950" spc="-105" dirty="0">
                <a:solidFill>
                  <a:srgbClr val="231F20"/>
                </a:solidFill>
                <a:latin typeface="Calibri"/>
                <a:cs typeface="Calibri"/>
              </a:rPr>
              <a:t>e</a:t>
            </a:r>
            <a:r>
              <a:rPr sz="950" spc="5" dirty="0">
                <a:solidFill>
                  <a:srgbClr val="231F20"/>
                </a:solidFill>
                <a:latin typeface="Calibri"/>
                <a:cs typeface="Calibri"/>
              </a:rPr>
              <a:t>d</a:t>
            </a:r>
            <a:r>
              <a:rPr sz="950" spc="-15" dirty="0">
                <a:solidFill>
                  <a:srgbClr val="231F20"/>
                </a:solidFill>
                <a:latin typeface="Calibri"/>
                <a:cs typeface="Calibri"/>
              </a:rPr>
              <a:t> </a:t>
            </a:r>
            <a:r>
              <a:rPr sz="950" spc="-30" dirty="0">
                <a:solidFill>
                  <a:srgbClr val="231F20"/>
                </a:solidFill>
                <a:latin typeface="Calibri"/>
                <a:cs typeface="Calibri"/>
              </a:rPr>
              <a:t>o</a:t>
            </a:r>
            <a:r>
              <a:rPr sz="950" spc="-5" dirty="0">
                <a:solidFill>
                  <a:srgbClr val="231F20"/>
                </a:solidFill>
                <a:latin typeface="Calibri"/>
                <a:cs typeface="Calibri"/>
              </a:rPr>
              <a:t>u</a:t>
            </a:r>
            <a:r>
              <a:rPr sz="950" spc="-25" dirty="0">
                <a:solidFill>
                  <a:srgbClr val="231F20"/>
                </a:solidFill>
                <a:latin typeface="Calibri"/>
                <a:cs typeface="Calibri"/>
              </a:rPr>
              <a:t>t</a:t>
            </a:r>
            <a:r>
              <a:rPr sz="950" spc="-15" dirty="0">
                <a:solidFill>
                  <a:srgbClr val="231F20"/>
                </a:solidFill>
                <a:latin typeface="Calibri"/>
                <a:cs typeface="Calibri"/>
              </a:rPr>
              <a:t> </a:t>
            </a:r>
            <a:r>
              <a:rPr sz="950" spc="-30" dirty="0">
                <a:solidFill>
                  <a:srgbClr val="231F20"/>
                </a:solidFill>
                <a:latin typeface="Calibri"/>
                <a:cs typeface="Calibri"/>
              </a:rPr>
              <a:t>b</a:t>
            </a:r>
            <a:r>
              <a:rPr sz="950" spc="-10" dirty="0">
                <a:solidFill>
                  <a:srgbClr val="231F20"/>
                </a:solidFill>
                <a:latin typeface="Calibri"/>
                <a:cs typeface="Calibri"/>
              </a:rPr>
              <a:t>y</a:t>
            </a:r>
            <a:r>
              <a:rPr sz="950" spc="-20" dirty="0">
                <a:solidFill>
                  <a:srgbClr val="231F20"/>
                </a:solidFill>
                <a:latin typeface="Calibri"/>
                <a:cs typeface="Calibri"/>
              </a:rPr>
              <a:t> </a:t>
            </a:r>
            <a:r>
              <a:rPr sz="950" spc="-40" dirty="0">
                <a:solidFill>
                  <a:srgbClr val="231F20"/>
                </a:solidFill>
                <a:latin typeface="Calibri"/>
                <a:cs typeface="Calibri"/>
              </a:rPr>
              <a:t>a</a:t>
            </a:r>
            <a:r>
              <a:rPr sz="950" spc="-15" dirty="0">
                <a:solidFill>
                  <a:srgbClr val="231F20"/>
                </a:solidFill>
                <a:latin typeface="Calibri"/>
                <a:cs typeface="Calibri"/>
              </a:rPr>
              <a:t> </a:t>
            </a:r>
            <a:r>
              <a:rPr sz="950" spc="-55" dirty="0">
                <a:solidFill>
                  <a:srgbClr val="231F20"/>
                </a:solidFill>
                <a:latin typeface="Calibri"/>
                <a:cs typeface="Calibri"/>
              </a:rPr>
              <a:t>s</a:t>
            </a:r>
            <a:r>
              <a:rPr sz="950" spc="-15" dirty="0">
                <a:solidFill>
                  <a:srgbClr val="231F20"/>
                </a:solidFill>
                <a:latin typeface="Calibri"/>
                <a:cs typeface="Calibri"/>
              </a:rPr>
              <a:t>u</a:t>
            </a:r>
            <a:r>
              <a:rPr sz="950" spc="-20" dirty="0">
                <a:solidFill>
                  <a:srgbClr val="231F20"/>
                </a:solidFill>
                <a:latin typeface="Calibri"/>
                <a:cs typeface="Calibri"/>
              </a:rPr>
              <a:t>rg</a:t>
            </a:r>
            <a:r>
              <a:rPr sz="950" spc="-100" dirty="0">
                <a:solidFill>
                  <a:srgbClr val="231F20"/>
                </a:solidFill>
                <a:latin typeface="Calibri"/>
                <a:cs typeface="Calibri"/>
              </a:rPr>
              <a:t>e</a:t>
            </a:r>
            <a:r>
              <a:rPr sz="950" spc="-30" dirty="0">
                <a:solidFill>
                  <a:srgbClr val="231F20"/>
                </a:solidFill>
                <a:latin typeface="Calibri"/>
                <a:cs typeface="Calibri"/>
              </a:rPr>
              <a:t>o</a:t>
            </a:r>
            <a:r>
              <a:rPr sz="950" spc="10" dirty="0">
                <a:solidFill>
                  <a:srgbClr val="231F20"/>
                </a:solidFill>
                <a:latin typeface="Calibri"/>
                <a:cs typeface="Calibri"/>
              </a:rPr>
              <a:t>n</a:t>
            </a:r>
            <a:r>
              <a:rPr sz="950" spc="-15" dirty="0">
                <a:solidFill>
                  <a:srgbClr val="231F20"/>
                </a:solidFill>
                <a:latin typeface="Calibri"/>
                <a:cs typeface="Calibri"/>
              </a:rPr>
              <a:t> </a:t>
            </a:r>
            <a:r>
              <a:rPr sz="950" spc="-55" dirty="0">
                <a:solidFill>
                  <a:srgbClr val="231F20"/>
                </a:solidFill>
                <a:latin typeface="Calibri"/>
                <a:cs typeface="Calibri"/>
              </a:rPr>
              <a:t>w</a:t>
            </a:r>
            <a:r>
              <a:rPr sz="950" spc="15" dirty="0">
                <a:solidFill>
                  <a:srgbClr val="231F20"/>
                </a:solidFill>
                <a:latin typeface="Calibri"/>
                <a:cs typeface="Calibri"/>
              </a:rPr>
              <a:t>i</a:t>
            </a:r>
            <a:r>
              <a:rPr sz="950" spc="-45" dirty="0">
                <a:solidFill>
                  <a:srgbClr val="231F20"/>
                </a:solidFill>
                <a:latin typeface="Calibri"/>
                <a:cs typeface="Calibri"/>
              </a:rPr>
              <a:t>t</a:t>
            </a:r>
            <a:r>
              <a:rPr sz="950" spc="5" dirty="0">
                <a:solidFill>
                  <a:srgbClr val="231F20"/>
                </a:solidFill>
                <a:latin typeface="Calibri"/>
                <a:cs typeface="Calibri"/>
              </a:rPr>
              <a:t>h</a:t>
            </a:r>
            <a:r>
              <a:rPr sz="950" spc="-15" dirty="0">
                <a:solidFill>
                  <a:srgbClr val="231F20"/>
                </a:solidFill>
                <a:latin typeface="Calibri"/>
                <a:cs typeface="Calibri"/>
              </a:rPr>
              <a:t> </a:t>
            </a:r>
            <a:r>
              <a:rPr sz="950" spc="-60" dirty="0">
                <a:solidFill>
                  <a:srgbClr val="231F20"/>
                </a:solidFill>
                <a:latin typeface="Calibri"/>
                <a:cs typeface="Calibri"/>
              </a:rPr>
              <a:t>spe</a:t>
            </a:r>
            <a:r>
              <a:rPr sz="950" spc="-30" dirty="0">
                <a:solidFill>
                  <a:srgbClr val="231F20"/>
                </a:solidFill>
                <a:latin typeface="Calibri"/>
                <a:cs typeface="Calibri"/>
              </a:rPr>
              <a:t>c</a:t>
            </a:r>
            <a:r>
              <a:rPr sz="950" spc="15" dirty="0">
                <a:solidFill>
                  <a:srgbClr val="231F20"/>
                </a:solidFill>
                <a:latin typeface="Calibri"/>
                <a:cs typeface="Calibri"/>
              </a:rPr>
              <a:t>i</a:t>
            </a:r>
            <a:r>
              <a:rPr sz="950" spc="5" dirty="0">
                <a:solidFill>
                  <a:srgbClr val="231F20"/>
                </a:solidFill>
                <a:latin typeface="Calibri"/>
                <a:cs typeface="Calibri"/>
              </a:rPr>
              <a:t>f</a:t>
            </a:r>
            <a:r>
              <a:rPr sz="950" spc="-10" dirty="0">
                <a:solidFill>
                  <a:srgbClr val="231F20"/>
                </a:solidFill>
                <a:latin typeface="Calibri"/>
                <a:cs typeface="Calibri"/>
              </a:rPr>
              <a:t>ic</a:t>
            </a:r>
            <a:r>
              <a:rPr sz="950" spc="-15" dirty="0">
                <a:solidFill>
                  <a:srgbClr val="231F20"/>
                </a:solidFill>
                <a:latin typeface="Calibri"/>
                <a:cs typeface="Calibri"/>
              </a:rPr>
              <a:t> </a:t>
            </a:r>
            <a:r>
              <a:rPr sz="950" spc="-60" dirty="0">
                <a:solidFill>
                  <a:srgbClr val="231F20"/>
                </a:solidFill>
                <a:latin typeface="Calibri"/>
                <a:cs typeface="Calibri"/>
              </a:rPr>
              <a:t>s</a:t>
            </a:r>
            <a:r>
              <a:rPr sz="950" spc="-55" dirty="0">
                <a:solidFill>
                  <a:srgbClr val="231F20"/>
                </a:solidFill>
                <a:latin typeface="Calibri"/>
                <a:cs typeface="Calibri"/>
              </a:rPr>
              <a:t>a</a:t>
            </a:r>
            <a:r>
              <a:rPr sz="950" spc="-20" dirty="0">
                <a:solidFill>
                  <a:srgbClr val="231F20"/>
                </a:solidFill>
                <a:latin typeface="Calibri"/>
                <a:cs typeface="Calibri"/>
              </a:rPr>
              <a:t>r</a:t>
            </a:r>
            <a:r>
              <a:rPr sz="950" spc="-25" dirty="0">
                <a:solidFill>
                  <a:srgbClr val="231F20"/>
                </a:solidFill>
                <a:latin typeface="Calibri"/>
                <a:cs typeface="Calibri"/>
              </a:rPr>
              <a:t>co</a:t>
            </a:r>
            <a:r>
              <a:rPr sz="950" dirty="0">
                <a:solidFill>
                  <a:srgbClr val="231F20"/>
                </a:solidFill>
                <a:latin typeface="Calibri"/>
                <a:cs typeface="Calibri"/>
              </a:rPr>
              <a:t>m</a:t>
            </a:r>
            <a:r>
              <a:rPr sz="950" spc="-40" dirty="0">
                <a:solidFill>
                  <a:srgbClr val="231F20"/>
                </a:solidFill>
                <a:latin typeface="Calibri"/>
                <a:cs typeface="Calibri"/>
              </a:rPr>
              <a:t>a</a:t>
            </a:r>
            <a:r>
              <a:rPr sz="950" spc="-15" dirty="0">
                <a:solidFill>
                  <a:srgbClr val="231F20"/>
                </a:solidFill>
                <a:latin typeface="Calibri"/>
                <a:cs typeface="Calibri"/>
              </a:rPr>
              <a:t> </a:t>
            </a:r>
            <a:r>
              <a:rPr sz="950" spc="-105" dirty="0">
                <a:solidFill>
                  <a:srgbClr val="231F20"/>
                </a:solidFill>
                <a:latin typeface="Calibri"/>
                <a:cs typeface="Calibri"/>
              </a:rPr>
              <a:t>e</a:t>
            </a:r>
            <a:r>
              <a:rPr sz="950" spc="15" dirty="0">
                <a:solidFill>
                  <a:srgbClr val="231F20"/>
                </a:solidFill>
                <a:latin typeface="Calibri"/>
                <a:cs typeface="Calibri"/>
              </a:rPr>
              <a:t>x</a:t>
            </a:r>
            <a:r>
              <a:rPr sz="950" spc="-15" dirty="0">
                <a:solidFill>
                  <a:srgbClr val="231F20"/>
                </a:solidFill>
                <a:latin typeface="Calibri"/>
                <a:cs typeface="Calibri"/>
              </a:rPr>
              <a:t>p</a:t>
            </a:r>
            <a:r>
              <a:rPr sz="950" spc="-100" dirty="0">
                <a:solidFill>
                  <a:srgbClr val="231F20"/>
                </a:solidFill>
                <a:latin typeface="Calibri"/>
                <a:cs typeface="Calibri"/>
              </a:rPr>
              <a:t>e</a:t>
            </a:r>
            <a:r>
              <a:rPr sz="950" spc="-10" dirty="0">
                <a:solidFill>
                  <a:srgbClr val="231F20"/>
                </a:solidFill>
                <a:latin typeface="Calibri"/>
                <a:cs typeface="Calibri"/>
              </a:rPr>
              <a:t>r</a:t>
            </a:r>
            <a:r>
              <a:rPr sz="950" spc="45" dirty="0">
                <a:solidFill>
                  <a:srgbClr val="231F20"/>
                </a:solidFill>
                <a:latin typeface="Calibri"/>
                <a:cs typeface="Calibri"/>
              </a:rPr>
              <a:t>-  </a:t>
            </a:r>
            <a:r>
              <a:rPr sz="950" spc="-40" dirty="0">
                <a:solidFill>
                  <a:srgbClr val="231F20"/>
                </a:solidFill>
                <a:latin typeface="Calibri"/>
                <a:cs typeface="Calibri"/>
              </a:rPr>
              <a:t>tise. </a:t>
            </a:r>
            <a:r>
              <a:rPr sz="950" spc="-25" dirty="0">
                <a:solidFill>
                  <a:srgbClr val="231F20"/>
                </a:solidFill>
                <a:latin typeface="Calibri"/>
                <a:cs typeface="Calibri"/>
              </a:rPr>
              <a:t>Surgery </a:t>
            </a:r>
            <a:r>
              <a:rPr sz="950" spc="-20" dirty="0">
                <a:solidFill>
                  <a:srgbClr val="231F20"/>
                </a:solidFill>
                <a:latin typeface="Calibri"/>
                <a:cs typeface="Calibri"/>
              </a:rPr>
              <a:t>should </a:t>
            </a:r>
            <a:r>
              <a:rPr sz="950" spc="-60" dirty="0">
                <a:solidFill>
                  <a:srgbClr val="231F20"/>
                </a:solidFill>
                <a:latin typeface="Calibri"/>
                <a:cs typeface="Calibri"/>
              </a:rPr>
              <a:t>be </a:t>
            </a:r>
            <a:r>
              <a:rPr sz="950" spc="-30" dirty="0">
                <a:solidFill>
                  <a:srgbClr val="231F20"/>
                </a:solidFill>
                <a:latin typeface="Calibri"/>
                <a:cs typeface="Calibri"/>
              </a:rPr>
              <a:t>aimed </a:t>
            </a:r>
            <a:r>
              <a:rPr sz="950" spc="-45" dirty="0">
                <a:solidFill>
                  <a:srgbClr val="231F20"/>
                </a:solidFill>
                <a:latin typeface="Calibri"/>
                <a:cs typeface="Calibri"/>
              </a:rPr>
              <a:t>at </a:t>
            </a:r>
            <a:r>
              <a:rPr sz="950" spc="-25" dirty="0">
                <a:solidFill>
                  <a:srgbClr val="231F20"/>
                </a:solidFill>
                <a:latin typeface="Calibri"/>
                <a:cs typeface="Calibri"/>
              </a:rPr>
              <a:t>achieving </a:t>
            </a:r>
            <a:r>
              <a:rPr sz="950" spc="-40" dirty="0">
                <a:solidFill>
                  <a:srgbClr val="231F20"/>
                </a:solidFill>
                <a:latin typeface="Calibri"/>
                <a:cs typeface="Calibri"/>
              </a:rPr>
              <a:t>a </a:t>
            </a:r>
            <a:r>
              <a:rPr sz="950" spc="-30" dirty="0">
                <a:solidFill>
                  <a:srgbClr val="231F20"/>
                </a:solidFill>
                <a:latin typeface="Calibri"/>
                <a:cs typeface="Calibri"/>
              </a:rPr>
              <a:t>one-specimen </a:t>
            </a:r>
            <a:r>
              <a:rPr sz="950" i="1" spc="-50" dirty="0">
                <a:solidFill>
                  <a:srgbClr val="231F20"/>
                </a:solidFill>
                <a:latin typeface="Calibri"/>
                <a:cs typeface="Calibri"/>
              </a:rPr>
              <a:t>en </a:t>
            </a:r>
            <a:r>
              <a:rPr sz="950" i="1" spc="-45" dirty="0">
                <a:solidFill>
                  <a:srgbClr val="231F20"/>
                </a:solidFill>
                <a:latin typeface="Calibri"/>
                <a:cs typeface="Calibri"/>
              </a:rPr>
              <a:t>bloc</a:t>
            </a:r>
            <a:r>
              <a:rPr sz="950" spc="-45" dirty="0">
                <a:solidFill>
                  <a:srgbClr val="231F20"/>
                </a:solidFill>
                <a:latin typeface="Calibri"/>
                <a:cs typeface="Calibri"/>
              </a:rPr>
              <a:t>, </a:t>
            </a:r>
            <a:r>
              <a:rPr sz="950" spc="-40" dirty="0">
                <a:solidFill>
                  <a:srgbClr val="231F20"/>
                </a:solidFill>
                <a:latin typeface="Calibri"/>
                <a:cs typeface="Calibri"/>
              </a:rPr>
              <a:t> </a:t>
            </a:r>
            <a:r>
              <a:rPr sz="950" spc="-25" dirty="0">
                <a:solidFill>
                  <a:srgbClr val="231F20"/>
                </a:solidFill>
                <a:latin typeface="Calibri"/>
                <a:cs typeface="Calibri"/>
              </a:rPr>
              <a:t>macroscopically</a:t>
            </a:r>
            <a:r>
              <a:rPr sz="950" spc="-20" dirty="0">
                <a:solidFill>
                  <a:srgbClr val="231F20"/>
                </a:solidFill>
                <a:latin typeface="Calibri"/>
                <a:cs typeface="Calibri"/>
              </a:rPr>
              <a:t> </a:t>
            </a:r>
            <a:r>
              <a:rPr sz="950" spc="-40" dirty="0">
                <a:solidFill>
                  <a:srgbClr val="231F20"/>
                </a:solidFill>
                <a:latin typeface="Calibri"/>
                <a:cs typeface="Calibri"/>
              </a:rPr>
              <a:t>complete</a:t>
            </a:r>
            <a:r>
              <a:rPr sz="950" spc="-35" dirty="0">
                <a:solidFill>
                  <a:srgbClr val="231F20"/>
                </a:solidFill>
                <a:latin typeface="Calibri"/>
                <a:cs typeface="Calibri"/>
              </a:rPr>
              <a:t> resection,</a:t>
            </a:r>
            <a:r>
              <a:rPr sz="950" spc="-30" dirty="0">
                <a:solidFill>
                  <a:srgbClr val="231F20"/>
                </a:solidFill>
                <a:latin typeface="Calibri"/>
                <a:cs typeface="Calibri"/>
              </a:rPr>
              <a:t> </a:t>
            </a:r>
            <a:r>
              <a:rPr sz="950" dirty="0">
                <a:solidFill>
                  <a:srgbClr val="231F20"/>
                </a:solidFill>
                <a:latin typeface="Calibri"/>
                <a:cs typeface="Calibri"/>
              </a:rPr>
              <a:t>minimising</a:t>
            </a:r>
            <a:r>
              <a:rPr sz="950" spc="5" dirty="0">
                <a:solidFill>
                  <a:srgbClr val="231F20"/>
                </a:solidFill>
                <a:latin typeface="Calibri"/>
                <a:cs typeface="Calibri"/>
              </a:rPr>
              <a:t> </a:t>
            </a:r>
            <a:r>
              <a:rPr sz="950" spc="-20" dirty="0">
                <a:solidFill>
                  <a:srgbClr val="231F20"/>
                </a:solidFill>
                <a:latin typeface="Calibri"/>
                <a:cs typeface="Calibri"/>
              </a:rPr>
              <a:t>microscopically </a:t>
            </a:r>
            <a:r>
              <a:rPr sz="950" spc="-15" dirty="0">
                <a:solidFill>
                  <a:srgbClr val="231F20"/>
                </a:solidFill>
                <a:latin typeface="Calibri"/>
                <a:cs typeface="Calibri"/>
              </a:rPr>
              <a:t> </a:t>
            </a:r>
            <a:r>
              <a:rPr sz="950" spc="-25" dirty="0">
                <a:solidFill>
                  <a:srgbClr val="231F20"/>
                </a:solidFill>
                <a:latin typeface="Calibri"/>
                <a:cs typeface="Calibri"/>
              </a:rPr>
              <a:t>positive </a:t>
            </a:r>
            <a:r>
              <a:rPr sz="950" spc="-20" dirty="0">
                <a:solidFill>
                  <a:srgbClr val="231F20"/>
                </a:solidFill>
                <a:latin typeface="Calibri"/>
                <a:cs typeface="Calibri"/>
              </a:rPr>
              <a:t>margins. </a:t>
            </a:r>
            <a:r>
              <a:rPr sz="950" spc="15" dirty="0">
                <a:solidFill>
                  <a:srgbClr val="231F20"/>
                </a:solidFill>
                <a:latin typeface="Calibri"/>
                <a:cs typeface="Calibri"/>
              </a:rPr>
              <a:t>This </a:t>
            </a:r>
            <a:r>
              <a:rPr sz="950" spc="-10" dirty="0">
                <a:solidFill>
                  <a:srgbClr val="231F20"/>
                </a:solidFill>
                <a:latin typeface="Calibri"/>
                <a:cs typeface="Calibri"/>
              </a:rPr>
              <a:t>is </a:t>
            </a:r>
            <a:r>
              <a:rPr sz="950" spc="-55" dirty="0">
                <a:solidFill>
                  <a:srgbClr val="231F20"/>
                </a:solidFill>
                <a:latin typeface="Calibri"/>
                <a:cs typeface="Calibri"/>
              </a:rPr>
              <a:t>best </a:t>
            </a:r>
            <a:r>
              <a:rPr sz="950" spc="-35" dirty="0">
                <a:solidFill>
                  <a:srgbClr val="231F20"/>
                </a:solidFill>
                <a:latin typeface="Calibri"/>
                <a:cs typeface="Calibri"/>
              </a:rPr>
              <a:t>done </a:t>
            </a:r>
            <a:r>
              <a:rPr sz="950" spc="-20" dirty="0">
                <a:solidFill>
                  <a:srgbClr val="231F20"/>
                </a:solidFill>
                <a:latin typeface="Calibri"/>
                <a:cs typeface="Calibri"/>
              </a:rPr>
              <a:t>by </a:t>
            </a:r>
            <a:r>
              <a:rPr sz="950" spc="-40" dirty="0">
                <a:solidFill>
                  <a:srgbClr val="231F20"/>
                </a:solidFill>
                <a:latin typeface="Calibri"/>
                <a:cs typeface="Calibri"/>
              </a:rPr>
              <a:t>resecting </a:t>
            </a:r>
            <a:r>
              <a:rPr sz="950" spc="-45" dirty="0">
                <a:solidFill>
                  <a:srgbClr val="231F20"/>
                </a:solidFill>
                <a:latin typeface="Calibri"/>
                <a:cs typeface="Calibri"/>
              </a:rPr>
              <a:t>the </a:t>
            </a:r>
            <a:r>
              <a:rPr sz="950" spc="-10" dirty="0">
                <a:solidFill>
                  <a:srgbClr val="231F20"/>
                </a:solidFill>
                <a:latin typeface="Calibri"/>
                <a:cs typeface="Calibri"/>
              </a:rPr>
              <a:t>tumour </a:t>
            </a:r>
            <a:r>
              <a:rPr sz="950" i="1" spc="-55" dirty="0">
                <a:solidFill>
                  <a:srgbClr val="231F20"/>
                </a:solidFill>
                <a:latin typeface="Calibri"/>
                <a:cs typeface="Calibri"/>
              </a:rPr>
              <a:t>en bloc </a:t>
            </a:r>
            <a:r>
              <a:rPr sz="950" i="1" spc="-50" dirty="0">
                <a:solidFill>
                  <a:srgbClr val="231F20"/>
                </a:solidFill>
                <a:latin typeface="Calibri"/>
                <a:cs typeface="Calibri"/>
              </a:rPr>
              <a:t> </a:t>
            </a:r>
            <a:r>
              <a:rPr sz="950" spc="-20" dirty="0">
                <a:solidFill>
                  <a:srgbClr val="231F20"/>
                </a:solidFill>
                <a:latin typeface="Calibri"/>
                <a:cs typeface="Calibri"/>
              </a:rPr>
              <a:t>with</a:t>
            </a:r>
            <a:r>
              <a:rPr sz="950" spc="-15" dirty="0">
                <a:solidFill>
                  <a:srgbClr val="231F20"/>
                </a:solidFill>
                <a:latin typeface="Calibri"/>
                <a:cs typeface="Calibri"/>
              </a:rPr>
              <a:t> </a:t>
            </a:r>
            <a:r>
              <a:rPr sz="950" spc="-45" dirty="0">
                <a:solidFill>
                  <a:srgbClr val="231F20"/>
                </a:solidFill>
                <a:latin typeface="Calibri"/>
                <a:cs typeface="Calibri"/>
              </a:rPr>
              <a:t>adherent</a:t>
            </a:r>
            <a:r>
              <a:rPr sz="950" spc="-40" dirty="0">
                <a:solidFill>
                  <a:srgbClr val="231F20"/>
                </a:solidFill>
                <a:latin typeface="Calibri"/>
                <a:cs typeface="Calibri"/>
              </a:rPr>
              <a:t> </a:t>
            </a:r>
            <a:r>
              <a:rPr sz="950" spc="-35" dirty="0">
                <a:solidFill>
                  <a:srgbClr val="231F20"/>
                </a:solidFill>
                <a:latin typeface="Calibri"/>
                <a:cs typeface="Calibri"/>
              </a:rPr>
              <a:t>structures,</a:t>
            </a:r>
            <a:r>
              <a:rPr sz="950" spc="140" dirty="0">
                <a:solidFill>
                  <a:srgbClr val="231F20"/>
                </a:solidFill>
                <a:latin typeface="Calibri"/>
                <a:cs typeface="Calibri"/>
              </a:rPr>
              <a:t> </a:t>
            </a:r>
            <a:r>
              <a:rPr sz="950" spc="-50" dirty="0">
                <a:solidFill>
                  <a:srgbClr val="231F20"/>
                </a:solidFill>
                <a:latin typeface="Calibri"/>
                <a:cs typeface="Calibri"/>
              </a:rPr>
              <a:t>even</a:t>
            </a:r>
            <a:r>
              <a:rPr sz="950" spc="114" dirty="0">
                <a:solidFill>
                  <a:srgbClr val="231F20"/>
                </a:solidFill>
                <a:latin typeface="Calibri"/>
                <a:cs typeface="Calibri"/>
              </a:rPr>
              <a:t> </a:t>
            </a:r>
            <a:r>
              <a:rPr sz="950" dirty="0">
                <a:solidFill>
                  <a:srgbClr val="231F20"/>
                </a:solidFill>
                <a:latin typeface="Calibri"/>
                <a:cs typeface="Calibri"/>
              </a:rPr>
              <a:t>if</a:t>
            </a:r>
            <a:r>
              <a:rPr sz="950" spc="215" dirty="0">
                <a:solidFill>
                  <a:srgbClr val="231F20"/>
                </a:solidFill>
                <a:latin typeface="Calibri"/>
                <a:cs typeface="Calibri"/>
              </a:rPr>
              <a:t> </a:t>
            </a:r>
            <a:r>
              <a:rPr sz="950" spc="-20" dirty="0">
                <a:solidFill>
                  <a:srgbClr val="231F20"/>
                </a:solidFill>
                <a:latin typeface="Calibri"/>
                <a:cs typeface="Calibri"/>
              </a:rPr>
              <a:t>not</a:t>
            </a:r>
            <a:r>
              <a:rPr sz="950" spc="175" dirty="0">
                <a:solidFill>
                  <a:srgbClr val="231F20"/>
                </a:solidFill>
                <a:latin typeface="Calibri"/>
                <a:cs typeface="Calibri"/>
              </a:rPr>
              <a:t> </a:t>
            </a:r>
            <a:r>
              <a:rPr sz="950" spc="-30" dirty="0">
                <a:solidFill>
                  <a:srgbClr val="231F20"/>
                </a:solidFill>
                <a:latin typeface="Calibri"/>
                <a:cs typeface="Calibri"/>
              </a:rPr>
              <a:t>overtly</a:t>
            </a:r>
            <a:r>
              <a:rPr sz="950" spc="155" dirty="0">
                <a:solidFill>
                  <a:srgbClr val="231F20"/>
                </a:solidFill>
                <a:latin typeface="Calibri"/>
                <a:cs typeface="Calibri"/>
              </a:rPr>
              <a:t> </a:t>
            </a:r>
            <a:r>
              <a:rPr sz="950" spc="-25" dirty="0">
                <a:solidFill>
                  <a:srgbClr val="231F20"/>
                </a:solidFill>
                <a:latin typeface="Calibri"/>
                <a:cs typeface="Calibri"/>
              </a:rPr>
              <a:t>infiltrated</a:t>
            </a:r>
            <a:r>
              <a:rPr sz="950" spc="165" dirty="0">
                <a:solidFill>
                  <a:srgbClr val="231F20"/>
                </a:solidFill>
                <a:latin typeface="Calibri"/>
                <a:cs typeface="Calibri"/>
              </a:rPr>
              <a:t> </a:t>
            </a:r>
            <a:r>
              <a:rPr sz="950" spc="40" dirty="0">
                <a:solidFill>
                  <a:srgbClr val="231F20"/>
                </a:solidFill>
                <a:latin typeface="Calibri"/>
                <a:cs typeface="Calibri"/>
              </a:rPr>
              <a:t>[III, </a:t>
            </a:r>
            <a:r>
              <a:rPr sz="950" spc="50" dirty="0">
                <a:solidFill>
                  <a:srgbClr val="231F20"/>
                </a:solidFill>
                <a:latin typeface="Calibri"/>
                <a:cs typeface="Calibri"/>
              </a:rPr>
              <a:t>A] </a:t>
            </a:r>
            <a:r>
              <a:rPr sz="950" spc="55" dirty="0">
                <a:solidFill>
                  <a:srgbClr val="231F20"/>
                </a:solidFill>
                <a:latin typeface="Calibri"/>
                <a:cs typeface="Calibri"/>
              </a:rPr>
              <a:t> </a:t>
            </a:r>
            <a:r>
              <a:rPr sz="950" spc="-15" dirty="0">
                <a:solidFill>
                  <a:srgbClr val="231F20"/>
                </a:solidFill>
                <a:latin typeface="Calibri"/>
                <a:cs typeface="Calibri"/>
              </a:rPr>
              <a:t>[</a:t>
            </a:r>
            <a:r>
              <a:rPr sz="950" spc="-15" dirty="0">
                <a:solidFill>
                  <a:srgbClr val="2E3092"/>
                </a:solidFill>
                <a:latin typeface="Calibri"/>
                <a:cs typeface="Calibri"/>
                <a:hlinkClick r:id="rId2" action="ppaction://hlinksldjump"/>
              </a:rPr>
              <a:t>56</a:t>
            </a:r>
            <a:r>
              <a:rPr sz="950" spc="-15" dirty="0">
                <a:solidFill>
                  <a:srgbClr val="231F20"/>
                </a:solidFill>
                <a:latin typeface="Calibri"/>
                <a:cs typeface="Calibri"/>
              </a:rPr>
              <a:t>,</a:t>
            </a:r>
            <a:r>
              <a:rPr sz="950" spc="-60" dirty="0">
                <a:solidFill>
                  <a:srgbClr val="231F20"/>
                </a:solidFill>
                <a:latin typeface="Calibri"/>
                <a:cs typeface="Calibri"/>
              </a:rPr>
              <a:t> </a:t>
            </a:r>
            <a:r>
              <a:rPr sz="950" spc="-15" dirty="0">
                <a:solidFill>
                  <a:srgbClr val="2E3092"/>
                </a:solidFill>
                <a:latin typeface="Calibri"/>
                <a:cs typeface="Calibri"/>
                <a:hlinkClick r:id="rId2" action="ppaction://hlinksldjump"/>
              </a:rPr>
              <a:t>57</a:t>
            </a:r>
            <a:r>
              <a:rPr sz="950" spc="-15" dirty="0">
                <a:solidFill>
                  <a:srgbClr val="231F20"/>
                </a:solidFill>
                <a:latin typeface="Calibri"/>
                <a:cs typeface="Calibri"/>
              </a:rPr>
              <a:t>].</a:t>
            </a:r>
            <a:r>
              <a:rPr sz="950" spc="-55" dirty="0">
                <a:solidFill>
                  <a:srgbClr val="231F20"/>
                </a:solidFill>
                <a:latin typeface="Calibri"/>
                <a:cs typeface="Calibri"/>
              </a:rPr>
              <a:t> </a:t>
            </a:r>
            <a:r>
              <a:rPr sz="950" spc="-30" dirty="0">
                <a:solidFill>
                  <a:srgbClr val="231F20"/>
                </a:solidFill>
                <a:latin typeface="Calibri"/>
                <a:cs typeface="Calibri"/>
              </a:rPr>
              <a:t>Preservation</a:t>
            </a:r>
            <a:r>
              <a:rPr sz="950" spc="-60" dirty="0">
                <a:solidFill>
                  <a:srgbClr val="231F20"/>
                </a:solidFill>
                <a:latin typeface="Calibri"/>
                <a:cs typeface="Calibri"/>
              </a:rPr>
              <a:t> </a:t>
            </a:r>
            <a:r>
              <a:rPr sz="950" spc="-20" dirty="0">
                <a:solidFill>
                  <a:srgbClr val="231F20"/>
                </a:solidFill>
                <a:latin typeface="Calibri"/>
                <a:cs typeface="Calibri"/>
              </a:rPr>
              <a:t>of</a:t>
            </a:r>
            <a:r>
              <a:rPr sz="950" spc="-50" dirty="0">
                <a:solidFill>
                  <a:srgbClr val="231F20"/>
                </a:solidFill>
                <a:latin typeface="Calibri"/>
                <a:cs typeface="Calibri"/>
              </a:rPr>
              <a:t> </a:t>
            </a:r>
            <a:r>
              <a:rPr sz="950" spc="-25" dirty="0">
                <a:solidFill>
                  <a:srgbClr val="231F20"/>
                </a:solidFill>
                <a:latin typeface="Calibri"/>
                <a:cs typeface="Calibri"/>
              </a:rPr>
              <a:t>specific</a:t>
            </a:r>
            <a:r>
              <a:rPr sz="950" spc="-55" dirty="0">
                <a:solidFill>
                  <a:srgbClr val="231F20"/>
                </a:solidFill>
                <a:latin typeface="Calibri"/>
                <a:cs typeface="Calibri"/>
              </a:rPr>
              <a:t> </a:t>
            </a:r>
            <a:r>
              <a:rPr sz="950" spc="-30" dirty="0">
                <a:solidFill>
                  <a:srgbClr val="231F20"/>
                </a:solidFill>
                <a:latin typeface="Calibri"/>
                <a:cs typeface="Calibri"/>
              </a:rPr>
              <a:t>organs</a:t>
            </a:r>
            <a:r>
              <a:rPr sz="950" spc="-50" dirty="0">
                <a:solidFill>
                  <a:srgbClr val="231F20"/>
                </a:solidFill>
                <a:latin typeface="Calibri"/>
                <a:cs typeface="Calibri"/>
              </a:rPr>
              <a:t> </a:t>
            </a:r>
            <a:r>
              <a:rPr sz="950" spc="-20" dirty="0">
                <a:solidFill>
                  <a:srgbClr val="231F20"/>
                </a:solidFill>
                <a:latin typeface="Calibri"/>
                <a:cs typeface="Calibri"/>
              </a:rPr>
              <a:t>(i.e.</a:t>
            </a:r>
            <a:r>
              <a:rPr sz="950" spc="-55" dirty="0">
                <a:solidFill>
                  <a:srgbClr val="231F20"/>
                </a:solidFill>
                <a:latin typeface="Calibri"/>
                <a:cs typeface="Calibri"/>
              </a:rPr>
              <a:t> </a:t>
            </a:r>
            <a:r>
              <a:rPr sz="950" spc="-20" dirty="0">
                <a:solidFill>
                  <a:srgbClr val="231F20"/>
                </a:solidFill>
                <a:latin typeface="Calibri"/>
                <a:cs typeface="Calibri"/>
              </a:rPr>
              <a:t>kidney,</a:t>
            </a:r>
            <a:r>
              <a:rPr sz="950" spc="-50" dirty="0">
                <a:solidFill>
                  <a:srgbClr val="231F20"/>
                </a:solidFill>
                <a:latin typeface="Calibri"/>
                <a:cs typeface="Calibri"/>
              </a:rPr>
              <a:t> </a:t>
            </a:r>
            <a:r>
              <a:rPr sz="950" spc="-45" dirty="0">
                <a:solidFill>
                  <a:srgbClr val="231F20"/>
                </a:solidFill>
                <a:latin typeface="Calibri"/>
                <a:cs typeface="Calibri"/>
              </a:rPr>
              <a:t>head</a:t>
            </a:r>
            <a:r>
              <a:rPr sz="950" spc="-55" dirty="0">
                <a:solidFill>
                  <a:srgbClr val="231F20"/>
                </a:solidFill>
                <a:latin typeface="Calibri"/>
                <a:cs typeface="Calibri"/>
              </a:rPr>
              <a:t> </a:t>
            </a:r>
            <a:r>
              <a:rPr sz="950" spc="-25" dirty="0">
                <a:solidFill>
                  <a:srgbClr val="231F20"/>
                </a:solidFill>
                <a:latin typeface="Calibri"/>
                <a:cs typeface="Calibri"/>
              </a:rPr>
              <a:t>of</a:t>
            </a:r>
            <a:r>
              <a:rPr sz="950" spc="-55" dirty="0">
                <a:solidFill>
                  <a:srgbClr val="231F20"/>
                </a:solidFill>
                <a:latin typeface="Calibri"/>
                <a:cs typeface="Calibri"/>
              </a:rPr>
              <a:t> </a:t>
            </a:r>
            <a:r>
              <a:rPr sz="950" spc="-45" dirty="0">
                <a:solidFill>
                  <a:srgbClr val="231F20"/>
                </a:solidFill>
                <a:latin typeface="Calibri"/>
                <a:cs typeface="Calibri"/>
              </a:rPr>
              <a:t>the</a:t>
            </a:r>
            <a:r>
              <a:rPr sz="950" spc="-50" dirty="0">
                <a:solidFill>
                  <a:srgbClr val="231F20"/>
                </a:solidFill>
                <a:latin typeface="Calibri"/>
                <a:cs typeface="Calibri"/>
              </a:rPr>
              <a:t> </a:t>
            </a:r>
            <a:r>
              <a:rPr sz="950" spc="-15" dirty="0">
                <a:solidFill>
                  <a:srgbClr val="231F20"/>
                </a:solidFill>
                <a:latin typeface="Calibri"/>
                <a:cs typeface="Calibri"/>
              </a:rPr>
              <a:t>pan- </a:t>
            </a:r>
            <a:r>
              <a:rPr sz="950" spc="-10" dirty="0">
                <a:solidFill>
                  <a:srgbClr val="231F20"/>
                </a:solidFill>
                <a:latin typeface="Calibri"/>
                <a:cs typeface="Calibri"/>
              </a:rPr>
              <a:t> </a:t>
            </a:r>
            <a:r>
              <a:rPr sz="950" spc="-45" dirty="0">
                <a:solidFill>
                  <a:srgbClr val="231F20"/>
                </a:solidFill>
                <a:latin typeface="Calibri"/>
                <a:cs typeface="Calibri"/>
              </a:rPr>
              <a:t>creas </a:t>
            </a:r>
            <a:r>
              <a:rPr sz="950" spc="-30" dirty="0">
                <a:solidFill>
                  <a:srgbClr val="231F20"/>
                </a:solidFill>
                <a:latin typeface="Calibri"/>
                <a:cs typeface="Calibri"/>
              </a:rPr>
              <a:t>and/or </a:t>
            </a:r>
            <a:r>
              <a:rPr sz="950" spc="-10" dirty="0">
                <a:solidFill>
                  <a:srgbClr val="231F20"/>
                </a:solidFill>
                <a:latin typeface="Calibri"/>
                <a:cs typeface="Calibri"/>
              </a:rPr>
              <a:t>liver) </a:t>
            </a:r>
            <a:r>
              <a:rPr sz="950" spc="-20" dirty="0">
                <a:solidFill>
                  <a:srgbClr val="231F20"/>
                </a:solidFill>
                <a:latin typeface="Calibri"/>
                <a:cs typeface="Calibri"/>
              </a:rPr>
              <a:t>should </a:t>
            </a:r>
            <a:r>
              <a:rPr sz="950" spc="-55" dirty="0">
                <a:solidFill>
                  <a:srgbClr val="231F20"/>
                </a:solidFill>
                <a:latin typeface="Calibri"/>
                <a:cs typeface="Calibri"/>
              </a:rPr>
              <a:t>be </a:t>
            </a:r>
            <a:r>
              <a:rPr sz="950" spc="-35" dirty="0">
                <a:solidFill>
                  <a:srgbClr val="231F20"/>
                </a:solidFill>
                <a:latin typeface="Calibri"/>
                <a:cs typeface="Calibri"/>
              </a:rPr>
              <a:t>considered </a:t>
            </a:r>
            <a:r>
              <a:rPr sz="950" spc="-10" dirty="0">
                <a:solidFill>
                  <a:srgbClr val="231F20"/>
                </a:solidFill>
                <a:latin typeface="Calibri"/>
                <a:cs typeface="Calibri"/>
              </a:rPr>
              <a:t>on </a:t>
            </a:r>
            <a:r>
              <a:rPr sz="950" spc="-20" dirty="0">
                <a:solidFill>
                  <a:srgbClr val="231F20"/>
                </a:solidFill>
                <a:latin typeface="Calibri"/>
                <a:cs typeface="Calibri"/>
              </a:rPr>
              <a:t>an </a:t>
            </a:r>
            <a:r>
              <a:rPr sz="950" spc="-15" dirty="0">
                <a:solidFill>
                  <a:srgbClr val="231F20"/>
                </a:solidFill>
                <a:latin typeface="Calibri"/>
                <a:cs typeface="Calibri"/>
              </a:rPr>
              <a:t>individualised </a:t>
            </a:r>
            <a:r>
              <a:rPr sz="950" spc="-35" dirty="0">
                <a:solidFill>
                  <a:srgbClr val="231F20"/>
                </a:solidFill>
                <a:latin typeface="Calibri"/>
                <a:cs typeface="Calibri"/>
              </a:rPr>
              <a:t>basis </a:t>
            </a:r>
            <a:r>
              <a:rPr sz="950" spc="-30" dirty="0">
                <a:solidFill>
                  <a:srgbClr val="231F20"/>
                </a:solidFill>
                <a:latin typeface="Calibri"/>
                <a:cs typeface="Calibri"/>
              </a:rPr>
              <a:t> </a:t>
            </a:r>
            <a:r>
              <a:rPr sz="950" spc="-20" dirty="0">
                <a:solidFill>
                  <a:srgbClr val="231F20"/>
                </a:solidFill>
                <a:latin typeface="Calibri"/>
                <a:cs typeface="Calibri"/>
              </a:rPr>
              <a:t>and </a:t>
            </a:r>
            <a:r>
              <a:rPr sz="950" spc="-40" dirty="0">
                <a:solidFill>
                  <a:srgbClr val="231F20"/>
                </a:solidFill>
                <a:latin typeface="Calibri"/>
                <a:cs typeface="Calibri"/>
              </a:rPr>
              <a:t>mandates a </a:t>
            </a:r>
            <a:r>
              <a:rPr sz="950" spc="-25" dirty="0">
                <a:solidFill>
                  <a:srgbClr val="231F20"/>
                </a:solidFill>
                <a:latin typeface="Calibri"/>
                <a:cs typeface="Calibri"/>
              </a:rPr>
              <a:t>specific </a:t>
            </a:r>
            <a:r>
              <a:rPr sz="950" spc="-40" dirty="0">
                <a:solidFill>
                  <a:srgbClr val="231F20"/>
                </a:solidFill>
                <a:latin typeface="Calibri"/>
                <a:cs typeface="Calibri"/>
              </a:rPr>
              <a:t>expertise </a:t>
            </a:r>
            <a:r>
              <a:rPr sz="950" spc="15" dirty="0">
                <a:solidFill>
                  <a:srgbClr val="231F20"/>
                </a:solidFill>
                <a:latin typeface="Calibri"/>
                <a:cs typeface="Calibri"/>
              </a:rPr>
              <a:t>in </a:t>
            </a:r>
            <a:r>
              <a:rPr sz="950" spc="-45" dirty="0">
                <a:solidFill>
                  <a:srgbClr val="231F20"/>
                </a:solidFill>
                <a:latin typeface="Calibri"/>
                <a:cs typeface="Calibri"/>
              </a:rPr>
              <a:t>the </a:t>
            </a:r>
            <a:r>
              <a:rPr sz="950" spc="-50" dirty="0">
                <a:solidFill>
                  <a:srgbClr val="231F20"/>
                </a:solidFill>
                <a:latin typeface="Calibri"/>
                <a:cs typeface="Calibri"/>
              </a:rPr>
              <a:t>disease </a:t>
            </a:r>
            <a:r>
              <a:rPr sz="950" spc="-25" dirty="0">
                <a:solidFill>
                  <a:srgbClr val="231F20"/>
                </a:solidFill>
                <a:latin typeface="Calibri"/>
                <a:cs typeface="Calibri"/>
              </a:rPr>
              <a:t>to </a:t>
            </a:r>
            <a:r>
              <a:rPr sz="950" spc="-35" dirty="0">
                <a:solidFill>
                  <a:srgbClr val="231F20"/>
                </a:solidFill>
                <a:latin typeface="Calibri"/>
                <a:cs typeface="Calibri"/>
              </a:rPr>
              <a:t>make </a:t>
            </a:r>
            <a:r>
              <a:rPr sz="950" spc="-45" dirty="0">
                <a:solidFill>
                  <a:srgbClr val="231F20"/>
                </a:solidFill>
                <a:latin typeface="Calibri"/>
                <a:cs typeface="Calibri"/>
              </a:rPr>
              <a:t>the </a:t>
            </a:r>
            <a:r>
              <a:rPr sz="950" spc="-15" dirty="0">
                <a:solidFill>
                  <a:srgbClr val="231F20"/>
                </a:solidFill>
                <a:latin typeface="Calibri"/>
                <a:cs typeface="Calibri"/>
              </a:rPr>
              <a:t>right </a:t>
            </a:r>
            <a:r>
              <a:rPr sz="950" spc="-10" dirty="0">
                <a:solidFill>
                  <a:srgbClr val="231F20"/>
                </a:solidFill>
                <a:latin typeface="Calibri"/>
                <a:cs typeface="Calibri"/>
              </a:rPr>
              <a:t> </a:t>
            </a:r>
            <a:r>
              <a:rPr sz="950" spc="-30" dirty="0">
                <a:solidFill>
                  <a:srgbClr val="231F20"/>
                </a:solidFill>
                <a:latin typeface="Calibri"/>
                <a:cs typeface="Calibri"/>
              </a:rPr>
              <a:t>decisions. </a:t>
            </a:r>
            <a:r>
              <a:rPr sz="950" spc="-35" dirty="0">
                <a:solidFill>
                  <a:srgbClr val="231F20"/>
                </a:solidFill>
                <a:latin typeface="Calibri"/>
                <a:cs typeface="Calibri"/>
              </a:rPr>
              <a:t>Judgement </a:t>
            </a:r>
            <a:r>
              <a:rPr sz="950" spc="-25" dirty="0">
                <a:solidFill>
                  <a:srgbClr val="231F20"/>
                </a:solidFill>
                <a:latin typeface="Calibri"/>
                <a:cs typeface="Calibri"/>
              </a:rPr>
              <a:t>must </a:t>
            </a:r>
            <a:r>
              <a:rPr sz="950" spc="-55" dirty="0">
                <a:solidFill>
                  <a:srgbClr val="231F20"/>
                </a:solidFill>
                <a:latin typeface="Calibri"/>
                <a:cs typeface="Calibri"/>
              </a:rPr>
              <a:t>be </a:t>
            </a:r>
            <a:r>
              <a:rPr sz="950" spc="-40" dirty="0">
                <a:solidFill>
                  <a:srgbClr val="231F20"/>
                </a:solidFill>
                <a:latin typeface="Calibri"/>
                <a:cs typeface="Calibri"/>
              </a:rPr>
              <a:t>used </a:t>
            </a:r>
            <a:r>
              <a:rPr sz="950" spc="15" dirty="0">
                <a:solidFill>
                  <a:srgbClr val="231F20"/>
                </a:solidFill>
                <a:latin typeface="Calibri"/>
                <a:cs typeface="Calibri"/>
              </a:rPr>
              <a:t>in </a:t>
            </a:r>
            <a:r>
              <a:rPr sz="950" spc="-20" dirty="0">
                <a:solidFill>
                  <a:srgbClr val="231F20"/>
                </a:solidFill>
                <a:latin typeface="Calibri"/>
                <a:cs typeface="Calibri"/>
              </a:rPr>
              <a:t>deciding </a:t>
            </a:r>
            <a:r>
              <a:rPr sz="950" spc="-15" dirty="0">
                <a:solidFill>
                  <a:srgbClr val="231F20"/>
                </a:solidFill>
                <a:latin typeface="Calibri"/>
                <a:cs typeface="Calibri"/>
              </a:rPr>
              <a:t>which </a:t>
            </a:r>
            <a:r>
              <a:rPr sz="950" spc="-30" dirty="0">
                <a:solidFill>
                  <a:srgbClr val="231F20"/>
                </a:solidFill>
                <a:latin typeface="Calibri"/>
                <a:cs typeface="Calibri"/>
              </a:rPr>
              <a:t>neurovascular </a:t>
            </a:r>
            <a:r>
              <a:rPr sz="950" spc="-200" dirty="0">
                <a:solidFill>
                  <a:srgbClr val="231F20"/>
                </a:solidFill>
                <a:latin typeface="Calibri"/>
                <a:cs typeface="Calibri"/>
              </a:rPr>
              <a:t> </a:t>
            </a:r>
            <a:r>
              <a:rPr sz="950" spc="-35" dirty="0">
                <a:solidFill>
                  <a:srgbClr val="231F20"/>
                </a:solidFill>
                <a:latin typeface="Calibri"/>
                <a:cs typeface="Calibri"/>
              </a:rPr>
              <a:t>structures</a:t>
            </a:r>
            <a:r>
              <a:rPr sz="950" spc="-30" dirty="0">
                <a:solidFill>
                  <a:srgbClr val="231F20"/>
                </a:solidFill>
                <a:latin typeface="Calibri"/>
                <a:cs typeface="Calibri"/>
              </a:rPr>
              <a:t> </a:t>
            </a:r>
            <a:r>
              <a:rPr sz="950" spc="-25" dirty="0">
                <a:solidFill>
                  <a:srgbClr val="231F20"/>
                </a:solidFill>
                <a:latin typeface="Calibri"/>
                <a:cs typeface="Calibri"/>
              </a:rPr>
              <a:t>to</a:t>
            </a:r>
            <a:r>
              <a:rPr sz="950" spc="-20" dirty="0">
                <a:solidFill>
                  <a:srgbClr val="231F20"/>
                </a:solidFill>
                <a:latin typeface="Calibri"/>
                <a:cs typeface="Calibri"/>
              </a:rPr>
              <a:t> </a:t>
            </a:r>
            <a:r>
              <a:rPr sz="950" spc="-30" dirty="0">
                <a:solidFill>
                  <a:srgbClr val="231F20"/>
                </a:solidFill>
                <a:latin typeface="Calibri"/>
                <a:cs typeface="Calibri"/>
              </a:rPr>
              <a:t>sacrifice,</a:t>
            </a:r>
            <a:r>
              <a:rPr sz="950" spc="-25" dirty="0">
                <a:solidFill>
                  <a:srgbClr val="231F20"/>
                </a:solidFill>
                <a:latin typeface="Calibri"/>
                <a:cs typeface="Calibri"/>
              </a:rPr>
              <a:t> weighing</a:t>
            </a:r>
            <a:r>
              <a:rPr sz="950" spc="-20" dirty="0">
                <a:solidFill>
                  <a:srgbClr val="231F20"/>
                </a:solidFill>
                <a:latin typeface="Calibri"/>
                <a:cs typeface="Calibri"/>
              </a:rPr>
              <a:t> </a:t>
            </a:r>
            <a:r>
              <a:rPr sz="950" spc="-45" dirty="0">
                <a:solidFill>
                  <a:srgbClr val="231F20"/>
                </a:solidFill>
                <a:latin typeface="Calibri"/>
                <a:cs typeface="Calibri"/>
              </a:rPr>
              <a:t>the</a:t>
            </a:r>
            <a:r>
              <a:rPr sz="950" spc="-40" dirty="0">
                <a:solidFill>
                  <a:srgbClr val="231F20"/>
                </a:solidFill>
                <a:latin typeface="Calibri"/>
                <a:cs typeface="Calibri"/>
              </a:rPr>
              <a:t> </a:t>
            </a:r>
            <a:r>
              <a:rPr sz="950" spc="-30" dirty="0">
                <a:solidFill>
                  <a:srgbClr val="231F20"/>
                </a:solidFill>
                <a:latin typeface="Calibri"/>
                <a:cs typeface="Calibri"/>
              </a:rPr>
              <a:t>potential</a:t>
            </a:r>
            <a:r>
              <a:rPr sz="950" spc="-25" dirty="0">
                <a:solidFill>
                  <a:srgbClr val="231F20"/>
                </a:solidFill>
                <a:latin typeface="Calibri"/>
                <a:cs typeface="Calibri"/>
              </a:rPr>
              <a:t> </a:t>
            </a:r>
            <a:r>
              <a:rPr sz="950" spc="-20" dirty="0">
                <a:solidFill>
                  <a:srgbClr val="231F20"/>
                </a:solidFill>
                <a:latin typeface="Calibri"/>
                <a:cs typeface="Calibri"/>
              </a:rPr>
              <a:t>for</a:t>
            </a:r>
            <a:r>
              <a:rPr sz="950" spc="-15" dirty="0">
                <a:solidFill>
                  <a:srgbClr val="231F20"/>
                </a:solidFill>
                <a:latin typeface="Calibri"/>
                <a:cs typeface="Calibri"/>
              </a:rPr>
              <a:t> </a:t>
            </a:r>
            <a:r>
              <a:rPr sz="950" spc="-20" dirty="0">
                <a:solidFill>
                  <a:srgbClr val="231F20"/>
                </a:solidFill>
                <a:latin typeface="Calibri"/>
                <a:cs typeface="Calibri"/>
              </a:rPr>
              <a:t>local</a:t>
            </a:r>
            <a:r>
              <a:rPr sz="950" spc="170" dirty="0">
                <a:solidFill>
                  <a:srgbClr val="231F20"/>
                </a:solidFill>
                <a:latin typeface="Calibri"/>
                <a:cs typeface="Calibri"/>
              </a:rPr>
              <a:t> </a:t>
            </a:r>
            <a:r>
              <a:rPr sz="950" spc="-20" dirty="0">
                <a:solidFill>
                  <a:srgbClr val="231F20"/>
                </a:solidFill>
                <a:latin typeface="Calibri"/>
                <a:cs typeface="Calibri"/>
              </a:rPr>
              <a:t>control </a:t>
            </a:r>
            <a:r>
              <a:rPr sz="950" spc="-15" dirty="0">
                <a:solidFill>
                  <a:srgbClr val="231F20"/>
                </a:solidFill>
                <a:latin typeface="Calibri"/>
                <a:cs typeface="Calibri"/>
              </a:rPr>
              <a:t> </a:t>
            </a:r>
            <a:r>
              <a:rPr sz="950" spc="-35" dirty="0">
                <a:solidFill>
                  <a:srgbClr val="231F20"/>
                </a:solidFill>
                <a:latin typeface="Calibri"/>
                <a:cs typeface="Calibri"/>
              </a:rPr>
              <a:t>against</a:t>
            </a:r>
            <a:r>
              <a:rPr sz="950" spc="-55" dirty="0">
                <a:solidFill>
                  <a:srgbClr val="231F20"/>
                </a:solidFill>
                <a:latin typeface="Calibri"/>
                <a:cs typeface="Calibri"/>
              </a:rPr>
              <a:t> </a:t>
            </a:r>
            <a:r>
              <a:rPr sz="950" spc="-45" dirty="0">
                <a:solidFill>
                  <a:srgbClr val="231F20"/>
                </a:solidFill>
                <a:latin typeface="Calibri"/>
                <a:cs typeface="Calibri"/>
              </a:rPr>
              <a:t>expected</a:t>
            </a:r>
            <a:r>
              <a:rPr sz="950" spc="-55" dirty="0">
                <a:solidFill>
                  <a:srgbClr val="231F20"/>
                </a:solidFill>
                <a:latin typeface="Calibri"/>
                <a:cs typeface="Calibri"/>
              </a:rPr>
              <a:t> </a:t>
            </a:r>
            <a:r>
              <a:rPr sz="950" spc="-20" dirty="0">
                <a:solidFill>
                  <a:srgbClr val="231F20"/>
                </a:solidFill>
                <a:latin typeface="Calibri"/>
                <a:cs typeface="Calibri"/>
              </a:rPr>
              <a:t>long-term</a:t>
            </a:r>
            <a:r>
              <a:rPr sz="950" spc="-55" dirty="0">
                <a:solidFill>
                  <a:srgbClr val="231F20"/>
                </a:solidFill>
                <a:latin typeface="Calibri"/>
                <a:cs typeface="Calibri"/>
              </a:rPr>
              <a:t> </a:t>
            </a:r>
            <a:r>
              <a:rPr sz="950" spc="-25" dirty="0">
                <a:solidFill>
                  <a:srgbClr val="231F20"/>
                </a:solidFill>
                <a:latin typeface="Calibri"/>
                <a:cs typeface="Calibri"/>
              </a:rPr>
              <a:t>dysfunctions.</a:t>
            </a:r>
            <a:endParaRPr sz="950">
              <a:latin typeface="Calibri"/>
              <a:cs typeface="Calibri"/>
            </a:endParaRPr>
          </a:p>
          <a:p>
            <a:pPr marL="12700" marR="6985" indent="114300" algn="just">
              <a:lnSpc>
                <a:spcPct val="101000"/>
              </a:lnSpc>
            </a:pPr>
            <a:r>
              <a:rPr sz="950" dirty="0">
                <a:solidFill>
                  <a:srgbClr val="231F20"/>
                </a:solidFill>
                <a:latin typeface="Calibri"/>
                <a:cs typeface="Calibri"/>
              </a:rPr>
              <a:t>Grossly </a:t>
            </a:r>
            <a:r>
              <a:rPr sz="950" spc="-10" dirty="0">
                <a:solidFill>
                  <a:srgbClr val="231F20"/>
                </a:solidFill>
                <a:latin typeface="Calibri"/>
                <a:cs typeface="Calibri"/>
              </a:rPr>
              <a:t>incomplete </a:t>
            </a:r>
            <a:r>
              <a:rPr sz="950" spc="-20" dirty="0">
                <a:solidFill>
                  <a:srgbClr val="231F20"/>
                </a:solidFill>
                <a:latin typeface="Calibri"/>
                <a:cs typeface="Calibri"/>
              </a:rPr>
              <a:t>resection </a:t>
            </a:r>
            <a:r>
              <a:rPr sz="950" spc="-15" dirty="0">
                <a:solidFill>
                  <a:srgbClr val="231F20"/>
                </a:solidFill>
                <a:latin typeface="Calibri"/>
                <a:cs typeface="Calibri"/>
              </a:rPr>
              <a:t>of </a:t>
            </a:r>
            <a:r>
              <a:rPr sz="950" spc="25" dirty="0">
                <a:solidFill>
                  <a:srgbClr val="231F20"/>
                </a:solidFill>
                <a:latin typeface="Calibri"/>
                <a:cs typeface="Calibri"/>
              </a:rPr>
              <a:t>RPSs </a:t>
            </a:r>
            <a:r>
              <a:rPr sz="950" dirty="0">
                <a:solidFill>
                  <a:srgbClr val="231F20"/>
                </a:solidFill>
                <a:latin typeface="Calibri"/>
                <a:cs typeface="Calibri"/>
              </a:rPr>
              <a:t>is </a:t>
            </a:r>
            <a:r>
              <a:rPr sz="950" spc="-15" dirty="0">
                <a:solidFill>
                  <a:srgbClr val="231F20"/>
                </a:solidFill>
                <a:latin typeface="Calibri"/>
                <a:cs typeface="Calibri"/>
              </a:rPr>
              <a:t>of </a:t>
            </a:r>
            <a:r>
              <a:rPr sz="950" spc="-20" dirty="0">
                <a:solidFill>
                  <a:srgbClr val="231F20"/>
                </a:solidFill>
                <a:latin typeface="Calibri"/>
                <a:cs typeface="Calibri"/>
              </a:rPr>
              <a:t>questionable </a:t>
            </a:r>
            <a:r>
              <a:rPr sz="950" spc="-25" dirty="0">
                <a:solidFill>
                  <a:srgbClr val="231F20"/>
                </a:solidFill>
                <a:latin typeface="Calibri"/>
                <a:cs typeface="Calibri"/>
              </a:rPr>
              <a:t>benefit </a:t>
            </a:r>
            <a:r>
              <a:rPr sz="950" spc="-200" dirty="0">
                <a:solidFill>
                  <a:srgbClr val="231F20"/>
                </a:solidFill>
                <a:latin typeface="Calibri"/>
                <a:cs typeface="Calibri"/>
              </a:rPr>
              <a:t> </a:t>
            </a:r>
            <a:r>
              <a:rPr sz="950" spc="-10" dirty="0">
                <a:solidFill>
                  <a:srgbClr val="231F20"/>
                </a:solidFill>
                <a:latin typeface="Calibri"/>
                <a:cs typeface="Calibri"/>
              </a:rPr>
              <a:t>and potentially </a:t>
            </a:r>
            <a:r>
              <a:rPr sz="950" dirty="0">
                <a:solidFill>
                  <a:srgbClr val="231F20"/>
                </a:solidFill>
                <a:latin typeface="Calibri"/>
                <a:cs typeface="Calibri"/>
              </a:rPr>
              <a:t>harmful, </a:t>
            </a:r>
            <a:r>
              <a:rPr sz="950" spc="-10" dirty="0">
                <a:solidFill>
                  <a:srgbClr val="231F20"/>
                </a:solidFill>
                <a:latin typeface="Calibri"/>
                <a:cs typeface="Calibri"/>
              </a:rPr>
              <a:t>and </a:t>
            </a:r>
            <a:r>
              <a:rPr sz="950" spc="-15" dirty="0">
                <a:solidFill>
                  <a:srgbClr val="231F20"/>
                </a:solidFill>
                <a:latin typeface="Calibri"/>
                <a:cs typeface="Calibri"/>
              </a:rPr>
              <a:t>can </a:t>
            </a:r>
            <a:r>
              <a:rPr sz="950" spc="5" dirty="0">
                <a:solidFill>
                  <a:srgbClr val="231F20"/>
                </a:solidFill>
                <a:latin typeface="Calibri"/>
                <a:cs typeface="Calibri"/>
              </a:rPr>
              <a:t>only </a:t>
            </a:r>
            <a:r>
              <a:rPr sz="950" spc="-50" dirty="0">
                <a:solidFill>
                  <a:srgbClr val="231F20"/>
                </a:solidFill>
                <a:latin typeface="Calibri"/>
                <a:cs typeface="Calibri"/>
              </a:rPr>
              <a:t>be </a:t>
            </a:r>
            <a:r>
              <a:rPr sz="950" spc="-25" dirty="0">
                <a:solidFill>
                  <a:srgbClr val="231F20"/>
                </a:solidFill>
                <a:latin typeface="Calibri"/>
                <a:cs typeface="Calibri"/>
              </a:rPr>
              <a:t>regarded </a:t>
            </a:r>
            <a:r>
              <a:rPr sz="950" spc="-40" dirty="0">
                <a:solidFill>
                  <a:srgbClr val="231F20"/>
                </a:solidFill>
                <a:latin typeface="Calibri"/>
                <a:cs typeface="Calibri"/>
              </a:rPr>
              <a:t>as </a:t>
            </a:r>
            <a:r>
              <a:rPr sz="950" spc="-10" dirty="0">
                <a:solidFill>
                  <a:srgbClr val="231F20"/>
                </a:solidFill>
                <a:latin typeface="Calibri"/>
                <a:cs typeface="Calibri"/>
              </a:rPr>
              <a:t>potentially </a:t>
            </a:r>
            <a:r>
              <a:rPr sz="950" spc="-5" dirty="0">
                <a:solidFill>
                  <a:srgbClr val="231F20"/>
                </a:solidFill>
                <a:latin typeface="Calibri"/>
                <a:cs typeface="Calibri"/>
              </a:rPr>
              <a:t> </a:t>
            </a:r>
            <a:r>
              <a:rPr sz="950" spc="-10" dirty="0">
                <a:solidFill>
                  <a:srgbClr val="231F20"/>
                </a:solidFill>
                <a:latin typeface="Calibri"/>
                <a:cs typeface="Calibri"/>
              </a:rPr>
              <a:t>palliative </a:t>
            </a:r>
            <a:r>
              <a:rPr sz="950" spc="25" dirty="0">
                <a:solidFill>
                  <a:srgbClr val="231F20"/>
                </a:solidFill>
                <a:latin typeface="Calibri"/>
                <a:cs typeface="Calibri"/>
              </a:rPr>
              <a:t>in </a:t>
            </a:r>
            <a:r>
              <a:rPr sz="950" spc="-10" dirty="0">
                <a:solidFill>
                  <a:srgbClr val="231F20"/>
                </a:solidFill>
                <a:latin typeface="Calibri"/>
                <a:cs typeface="Calibri"/>
              </a:rPr>
              <a:t>carefully </a:t>
            </a:r>
            <a:r>
              <a:rPr sz="950" spc="-35" dirty="0">
                <a:solidFill>
                  <a:srgbClr val="231F20"/>
                </a:solidFill>
                <a:latin typeface="Calibri"/>
                <a:cs typeface="Calibri"/>
              </a:rPr>
              <a:t>selected </a:t>
            </a:r>
            <a:r>
              <a:rPr sz="950" spc="-20" dirty="0">
                <a:solidFill>
                  <a:srgbClr val="231F20"/>
                </a:solidFill>
                <a:latin typeface="Calibri"/>
                <a:cs typeface="Calibri"/>
              </a:rPr>
              <a:t>patients. </a:t>
            </a:r>
            <a:r>
              <a:rPr sz="950" dirty="0">
                <a:solidFill>
                  <a:srgbClr val="231F20"/>
                </a:solidFill>
                <a:latin typeface="Calibri"/>
                <a:cs typeface="Calibri"/>
              </a:rPr>
              <a:t>Grossly </a:t>
            </a:r>
            <a:r>
              <a:rPr sz="950" spc="-10" dirty="0">
                <a:solidFill>
                  <a:srgbClr val="231F20"/>
                </a:solidFill>
                <a:latin typeface="Calibri"/>
                <a:cs typeface="Calibri"/>
              </a:rPr>
              <a:t>incomplete </a:t>
            </a:r>
            <a:r>
              <a:rPr sz="950" spc="-25" dirty="0">
                <a:solidFill>
                  <a:srgbClr val="231F20"/>
                </a:solidFill>
                <a:latin typeface="Calibri"/>
                <a:cs typeface="Calibri"/>
              </a:rPr>
              <a:t>resec- </a:t>
            </a:r>
            <a:r>
              <a:rPr sz="950" spc="-20" dirty="0">
                <a:solidFill>
                  <a:srgbClr val="231F20"/>
                </a:solidFill>
                <a:latin typeface="Calibri"/>
                <a:cs typeface="Calibri"/>
              </a:rPr>
              <a:t> </a:t>
            </a:r>
            <a:r>
              <a:rPr sz="950" spc="5" dirty="0">
                <a:solidFill>
                  <a:srgbClr val="231F20"/>
                </a:solidFill>
                <a:latin typeface="Calibri"/>
                <a:cs typeface="Calibri"/>
              </a:rPr>
              <a:t>tion </a:t>
            </a:r>
            <a:r>
              <a:rPr sz="950" dirty="0">
                <a:solidFill>
                  <a:srgbClr val="231F20"/>
                </a:solidFill>
                <a:latin typeface="Calibri"/>
                <a:cs typeface="Calibri"/>
              </a:rPr>
              <a:t>is </a:t>
            </a:r>
            <a:r>
              <a:rPr sz="950" spc="-15" dirty="0">
                <a:solidFill>
                  <a:srgbClr val="231F20"/>
                </a:solidFill>
                <a:latin typeface="Calibri"/>
                <a:cs typeface="Calibri"/>
              </a:rPr>
              <a:t>to </a:t>
            </a:r>
            <a:r>
              <a:rPr sz="950" spc="-50" dirty="0">
                <a:solidFill>
                  <a:srgbClr val="231F20"/>
                </a:solidFill>
                <a:latin typeface="Calibri"/>
                <a:cs typeface="Calibri"/>
              </a:rPr>
              <a:t>be </a:t>
            </a:r>
            <a:r>
              <a:rPr sz="950" spc="-10" dirty="0">
                <a:solidFill>
                  <a:srgbClr val="231F20"/>
                </a:solidFill>
                <a:latin typeface="Calibri"/>
                <a:cs typeface="Calibri"/>
              </a:rPr>
              <a:t>avoided by </a:t>
            </a:r>
            <a:r>
              <a:rPr sz="950" spc="5" dirty="0">
                <a:solidFill>
                  <a:srgbClr val="231F20"/>
                </a:solidFill>
                <a:latin typeface="Calibri"/>
                <a:cs typeface="Calibri"/>
              </a:rPr>
              <a:t>imaging </a:t>
            </a:r>
            <a:r>
              <a:rPr sz="950" spc="-25" dirty="0">
                <a:solidFill>
                  <a:srgbClr val="231F20"/>
                </a:solidFill>
                <a:latin typeface="Calibri"/>
                <a:cs typeface="Calibri"/>
              </a:rPr>
              <a:t>review, </a:t>
            </a:r>
            <a:r>
              <a:rPr sz="950" spc="-5" dirty="0">
                <a:solidFill>
                  <a:srgbClr val="231F20"/>
                </a:solidFill>
                <a:latin typeface="Calibri"/>
                <a:cs typeface="Calibri"/>
              </a:rPr>
              <a:t>thoughtful </a:t>
            </a:r>
            <a:r>
              <a:rPr sz="950" spc="5" dirty="0">
                <a:solidFill>
                  <a:srgbClr val="231F20"/>
                </a:solidFill>
                <a:latin typeface="Calibri"/>
                <a:cs typeface="Calibri"/>
              </a:rPr>
              <a:t>planning </a:t>
            </a:r>
            <a:r>
              <a:rPr sz="950" spc="-10" dirty="0">
                <a:solidFill>
                  <a:srgbClr val="231F20"/>
                </a:solidFill>
                <a:latin typeface="Calibri"/>
                <a:cs typeface="Calibri"/>
              </a:rPr>
              <a:t>and </a:t>
            </a:r>
            <a:r>
              <a:rPr sz="950" spc="-200" dirty="0">
                <a:solidFill>
                  <a:srgbClr val="231F20"/>
                </a:solidFill>
                <a:latin typeface="Calibri"/>
                <a:cs typeface="Calibri"/>
              </a:rPr>
              <a:t> </a:t>
            </a:r>
            <a:r>
              <a:rPr sz="950" spc="-20" dirty="0">
                <a:solidFill>
                  <a:srgbClr val="231F20"/>
                </a:solidFill>
                <a:latin typeface="Calibri"/>
                <a:cs typeface="Calibri"/>
              </a:rPr>
              <a:t>referral</a:t>
            </a:r>
            <a:r>
              <a:rPr sz="950" spc="-35" dirty="0">
                <a:solidFill>
                  <a:srgbClr val="231F20"/>
                </a:solidFill>
                <a:latin typeface="Calibri"/>
                <a:cs typeface="Calibri"/>
              </a:rPr>
              <a:t> </a:t>
            </a:r>
            <a:r>
              <a:rPr sz="950" spc="-15" dirty="0">
                <a:solidFill>
                  <a:srgbClr val="231F20"/>
                </a:solidFill>
                <a:latin typeface="Calibri"/>
                <a:cs typeface="Calibri"/>
              </a:rPr>
              <a:t>to</a:t>
            </a:r>
            <a:r>
              <a:rPr sz="950" spc="-35" dirty="0">
                <a:solidFill>
                  <a:srgbClr val="231F20"/>
                </a:solidFill>
                <a:latin typeface="Calibri"/>
                <a:cs typeface="Calibri"/>
              </a:rPr>
              <a:t> </a:t>
            </a:r>
            <a:r>
              <a:rPr sz="950" spc="-10" dirty="0">
                <a:solidFill>
                  <a:srgbClr val="231F20"/>
                </a:solidFill>
                <a:latin typeface="Calibri"/>
                <a:cs typeface="Calibri"/>
              </a:rPr>
              <a:t>appropriate</a:t>
            </a:r>
            <a:r>
              <a:rPr sz="950" spc="-35" dirty="0">
                <a:solidFill>
                  <a:srgbClr val="231F20"/>
                </a:solidFill>
                <a:latin typeface="Calibri"/>
                <a:cs typeface="Calibri"/>
              </a:rPr>
              <a:t> </a:t>
            </a:r>
            <a:r>
              <a:rPr sz="950" spc="-30" dirty="0">
                <a:solidFill>
                  <a:srgbClr val="231F20"/>
                </a:solidFill>
                <a:latin typeface="Calibri"/>
                <a:cs typeface="Calibri"/>
              </a:rPr>
              <a:t>centres.</a:t>
            </a:r>
            <a:endParaRPr sz="950">
              <a:latin typeface="Calibri"/>
              <a:cs typeface="Calibri"/>
            </a:endParaRPr>
          </a:p>
          <a:p>
            <a:pPr marL="12700" marR="5715" indent="114300" algn="just">
              <a:lnSpc>
                <a:spcPct val="100899"/>
              </a:lnSpc>
            </a:pPr>
            <a:r>
              <a:rPr sz="950" spc="-10" dirty="0">
                <a:solidFill>
                  <a:srgbClr val="231F20"/>
                </a:solidFill>
                <a:latin typeface="Calibri"/>
                <a:cs typeface="Calibri"/>
              </a:rPr>
              <a:t>Although </a:t>
            </a:r>
            <a:r>
              <a:rPr sz="950" dirty="0">
                <a:solidFill>
                  <a:srgbClr val="231F20"/>
                </a:solidFill>
                <a:latin typeface="Calibri"/>
                <a:cs typeface="Calibri"/>
              </a:rPr>
              <a:t>no </a:t>
            </a:r>
            <a:r>
              <a:rPr sz="950" spc="-25" dirty="0">
                <a:solidFill>
                  <a:srgbClr val="231F20"/>
                </a:solidFill>
                <a:latin typeface="Calibri"/>
                <a:cs typeface="Calibri"/>
              </a:rPr>
              <a:t>randomised </a:t>
            </a:r>
            <a:r>
              <a:rPr sz="950" spc="-20" dirty="0">
                <a:solidFill>
                  <a:srgbClr val="231F20"/>
                </a:solidFill>
                <a:latin typeface="Calibri"/>
                <a:cs typeface="Calibri"/>
              </a:rPr>
              <a:t>trials </a:t>
            </a:r>
            <a:r>
              <a:rPr sz="950" spc="-25" dirty="0">
                <a:solidFill>
                  <a:srgbClr val="231F20"/>
                </a:solidFill>
                <a:latin typeface="Calibri"/>
                <a:cs typeface="Calibri"/>
              </a:rPr>
              <a:t>of neoadjuvant </a:t>
            </a:r>
            <a:r>
              <a:rPr sz="950" spc="-35" dirty="0">
                <a:solidFill>
                  <a:srgbClr val="231F20"/>
                </a:solidFill>
                <a:latin typeface="Calibri"/>
                <a:cs typeface="Calibri"/>
              </a:rPr>
              <a:t>therapy</a:t>
            </a:r>
            <a:r>
              <a:rPr sz="950" spc="-30" dirty="0">
                <a:solidFill>
                  <a:srgbClr val="231F20"/>
                </a:solidFill>
                <a:latin typeface="Calibri"/>
                <a:cs typeface="Calibri"/>
              </a:rPr>
              <a:t> versus </a:t>
            </a:r>
            <a:r>
              <a:rPr sz="950" spc="-25" dirty="0">
                <a:solidFill>
                  <a:srgbClr val="231F20"/>
                </a:solidFill>
                <a:latin typeface="Calibri"/>
                <a:cs typeface="Calibri"/>
              </a:rPr>
              <a:t> </a:t>
            </a:r>
            <a:r>
              <a:rPr sz="950" spc="-35" dirty="0">
                <a:solidFill>
                  <a:srgbClr val="231F20"/>
                </a:solidFill>
                <a:latin typeface="Calibri"/>
                <a:cs typeface="Calibri"/>
              </a:rPr>
              <a:t>resection alone </a:t>
            </a:r>
            <a:r>
              <a:rPr sz="950" spc="-15" dirty="0">
                <a:solidFill>
                  <a:srgbClr val="231F20"/>
                </a:solidFill>
                <a:latin typeface="Calibri"/>
                <a:cs typeface="Calibri"/>
              </a:rPr>
              <a:t>for </a:t>
            </a:r>
            <a:r>
              <a:rPr sz="950" spc="30" dirty="0">
                <a:solidFill>
                  <a:srgbClr val="231F20"/>
                </a:solidFill>
                <a:latin typeface="Calibri"/>
                <a:cs typeface="Calibri"/>
              </a:rPr>
              <a:t>RPS </a:t>
            </a:r>
            <a:r>
              <a:rPr sz="950" spc="-40" dirty="0">
                <a:solidFill>
                  <a:srgbClr val="231F20"/>
                </a:solidFill>
                <a:latin typeface="Calibri"/>
                <a:cs typeface="Calibri"/>
              </a:rPr>
              <a:t>have </a:t>
            </a:r>
            <a:r>
              <a:rPr sz="950" spc="-55" dirty="0">
                <a:solidFill>
                  <a:srgbClr val="231F20"/>
                </a:solidFill>
                <a:latin typeface="Calibri"/>
                <a:cs typeface="Calibri"/>
              </a:rPr>
              <a:t>been</a:t>
            </a:r>
            <a:r>
              <a:rPr sz="950" spc="-50" dirty="0">
                <a:solidFill>
                  <a:srgbClr val="231F20"/>
                </a:solidFill>
                <a:latin typeface="Calibri"/>
                <a:cs typeface="Calibri"/>
              </a:rPr>
              <a:t> </a:t>
            </a:r>
            <a:r>
              <a:rPr sz="950" spc="-35" dirty="0">
                <a:solidFill>
                  <a:srgbClr val="231F20"/>
                </a:solidFill>
                <a:latin typeface="Calibri"/>
                <a:cs typeface="Calibri"/>
              </a:rPr>
              <a:t>reported </a:t>
            </a:r>
            <a:r>
              <a:rPr sz="950" spc="-25" dirty="0">
                <a:solidFill>
                  <a:srgbClr val="231F20"/>
                </a:solidFill>
                <a:latin typeface="Calibri"/>
                <a:cs typeface="Calibri"/>
              </a:rPr>
              <a:t>to </a:t>
            </a:r>
            <a:r>
              <a:rPr sz="950" spc="-40" dirty="0">
                <a:solidFill>
                  <a:srgbClr val="231F20"/>
                </a:solidFill>
                <a:latin typeface="Calibri"/>
                <a:cs typeface="Calibri"/>
              </a:rPr>
              <a:t>date, </a:t>
            </a:r>
            <a:r>
              <a:rPr sz="950" spc="-30" dirty="0">
                <a:solidFill>
                  <a:srgbClr val="231F20"/>
                </a:solidFill>
                <a:latin typeface="Calibri"/>
                <a:cs typeface="Calibri"/>
              </a:rPr>
              <a:t>neoadjuvant </a:t>
            </a:r>
            <a:r>
              <a:rPr sz="950" spc="-25" dirty="0">
                <a:solidFill>
                  <a:srgbClr val="231F20"/>
                </a:solidFill>
                <a:latin typeface="Calibri"/>
                <a:cs typeface="Calibri"/>
              </a:rPr>
              <a:t> </a:t>
            </a:r>
            <a:r>
              <a:rPr sz="950" spc="-40" dirty="0">
                <a:solidFill>
                  <a:srgbClr val="231F20"/>
                </a:solidFill>
                <a:latin typeface="Calibri"/>
                <a:cs typeface="Calibri"/>
              </a:rPr>
              <a:t>t</a:t>
            </a:r>
            <a:r>
              <a:rPr sz="950" spc="-10" dirty="0">
                <a:solidFill>
                  <a:srgbClr val="231F20"/>
                </a:solidFill>
                <a:latin typeface="Calibri"/>
                <a:cs typeface="Calibri"/>
              </a:rPr>
              <a:t>r</a:t>
            </a:r>
            <a:r>
              <a:rPr sz="950" spc="-100" dirty="0">
                <a:solidFill>
                  <a:srgbClr val="231F20"/>
                </a:solidFill>
                <a:latin typeface="Calibri"/>
                <a:cs typeface="Calibri"/>
              </a:rPr>
              <a:t>e</a:t>
            </a:r>
            <a:r>
              <a:rPr sz="950" spc="-55" dirty="0">
                <a:solidFill>
                  <a:srgbClr val="231F20"/>
                </a:solidFill>
                <a:latin typeface="Calibri"/>
                <a:cs typeface="Calibri"/>
              </a:rPr>
              <a:t>a</a:t>
            </a:r>
            <a:r>
              <a:rPr sz="950" spc="-40" dirty="0">
                <a:solidFill>
                  <a:srgbClr val="231F20"/>
                </a:solidFill>
                <a:latin typeface="Calibri"/>
                <a:cs typeface="Calibri"/>
              </a:rPr>
              <a:t>t</a:t>
            </a:r>
            <a:r>
              <a:rPr sz="950" dirty="0">
                <a:solidFill>
                  <a:srgbClr val="231F20"/>
                </a:solidFill>
                <a:latin typeface="Calibri"/>
                <a:cs typeface="Calibri"/>
              </a:rPr>
              <a:t>m</a:t>
            </a:r>
            <a:r>
              <a:rPr sz="950" spc="-35" dirty="0">
                <a:solidFill>
                  <a:srgbClr val="231F20"/>
                </a:solidFill>
                <a:latin typeface="Calibri"/>
                <a:cs typeface="Calibri"/>
              </a:rPr>
              <a:t>e</a:t>
            </a:r>
            <a:r>
              <a:rPr sz="950" spc="-60" dirty="0">
                <a:solidFill>
                  <a:srgbClr val="231F20"/>
                </a:solidFill>
                <a:latin typeface="Calibri"/>
                <a:cs typeface="Calibri"/>
              </a:rPr>
              <a:t>n</a:t>
            </a:r>
            <a:r>
              <a:rPr sz="950" spc="-40" dirty="0">
                <a:solidFill>
                  <a:srgbClr val="231F20"/>
                </a:solidFill>
                <a:latin typeface="Calibri"/>
                <a:cs typeface="Calibri"/>
              </a:rPr>
              <a:t>t</a:t>
            </a:r>
            <a:r>
              <a:rPr sz="950" spc="-10" dirty="0">
                <a:solidFill>
                  <a:srgbClr val="231F20"/>
                </a:solidFill>
                <a:latin typeface="Calibri"/>
                <a:cs typeface="Calibri"/>
              </a:rPr>
              <a:t>,</a:t>
            </a:r>
            <a:r>
              <a:rPr sz="950" spc="-45" dirty="0">
                <a:solidFill>
                  <a:srgbClr val="231F20"/>
                </a:solidFill>
                <a:latin typeface="Calibri"/>
                <a:cs typeface="Calibri"/>
              </a:rPr>
              <a:t> </a:t>
            </a:r>
            <a:r>
              <a:rPr sz="950" spc="20" dirty="0">
                <a:solidFill>
                  <a:srgbClr val="231F20"/>
                </a:solidFill>
                <a:latin typeface="Calibri"/>
                <a:cs typeface="Calibri"/>
              </a:rPr>
              <a:t>i</a:t>
            </a:r>
            <a:r>
              <a:rPr sz="950" spc="10" dirty="0">
                <a:solidFill>
                  <a:srgbClr val="231F20"/>
                </a:solidFill>
                <a:latin typeface="Calibri"/>
                <a:cs typeface="Calibri"/>
              </a:rPr>
              <a:t>n</a:t>
            </a:r>
            <a:r>
              <a:rPr sz="950" spc="-50" dirty="0">
                <a:solidFill>
                  <a:srgbClr val="231F20"/>
                </a:solidFill>
                <a:latin typeface="Calibri"/>
                <a:cs typeface="Calibri"/>
              </a:rPr>
              <a:t> </a:t>
            </a:r>
            <a:r>
              <a:rPr sz="950" spc="-40" dirty="0">
                <a:solidFill>
                  <a:srgbClr val="231F20"/>
                </a:solidFill>
                <a:latin typeface="Calibri"/>
                <a:cs typeface="Calibri"/>
              </a:rPr>
              <a:t>t</a:t>
            </a:r>
            <a:r>
              <a:rPr sz="950" spc="-10" dirty="0">
                <a:solidFill>
                  <a:srgbClr val="231F20"/>
                </a:solidFill>
                <a:latin typeface="Calibri"/>
                <a:cs typeface="Calibri"/>
              </a:rPr>
              <a:t>h</a:t>
            </a:r>
            <a:r>
              <a:rPr sz="950" spc="-80" dirty="0">
                <a:solidFill>
                  <a:srgbClr val="231F20"/>
                </a:solidFill>
                <a:latin typeface="Calibri"/>
                <a:cs typeface="Calibri"/>
              </a:rPr>
              <a:t>e</a:t>
            </a:r>
            <a:r>
              <a:rPr sz="950" spc="-50" dirty="0">
                <a:solidFill>
                  <a:srgbClr val="231F20"/>
                </a:solidFill>
                <a:latin typeface="Calibri"/>
                <a:cs typeface="Calibri"/>
              </a:rPr>
              <a:t> </a:t>
            </a:r>
            <a:r>
              <a:rPr sz="950" spc="-15" dirty="0">
                <a:solidFill>
                  <a:srgbClr val="231F20"/>
                </a:solidFill>
                <a:latin typeface="Calibri"/>
                <a:cs typeface="Calibri"/>
              </a:rPr>
              <a:t>f</a:t>
            </a:r>
            <a:r>
              <a:rPr sz="950" spc="-35" dirty="0">
                <a:solidFill>
                  <a:srgbClr val="231F20"/>
                </a:solidFill>
                <a:latin typeface="Calibri"/>
                <a:cs typeface="Calibri"/>
              </a:rPr>
              <a:t>o</a:t>
            </a:r>
            <a:r>
              <a:rPr sz="950" spc="-10" dirty="0">
                <a:solidFill>
                  <a:srgbClr val="231F20"/>
                </a:solidFill>
                <a:latin typeface="Calibri"/>
                <a:cs typeface="Calibri"/>
              </a:rPr>
              <a:t>r</a:t>
            </a:r>
            <a:r>
              <a:rPr sz="950" spc="20" dirty="0">
                <a:solidFill>
                  <a:srgbClr val="231F20"/>
                </a:solidFill>
                <a:latin typeface="Calibri"/>
                <a:cs typeface="Calibri"/>
              </a:rPr>
              <a:t>m</a:t>
            </a:r>
            <a:r>
              <a:rPr sz="950" spc="-45" dirty="0">
                <a:solidFill>
                  <a:srgbClr val="231F20"/>
                </a:solidFill>
                <a:latin typeface="Calibri"/>
                <a:cs typeface="Calibri"/>
              </a:rPr>
              <a:t> </a:t>
            </a:r>
            <a:r>
              <a:rPr sz="950" spc="-25" dirty="0">
                <a:solidFill>
                  <a:srgbClr val="231F20"/>
                </a:solidFill>
                <a:latin typeface="Calibri"/>
                <a:cs typeface="Calibri"/>
              </a:rPr>
              <a:t>o</a:t>
            </a:r>
            <a:r>
              <a:rPr sz="950" spc="-15" dirty="0">
                <a:solidFill>
                  <a:srgbClr val="231F20"/>
                </a:solidFill>
                <a:latin typeface="Calibri"/>
                <a:cs typeface="Calibri"/>
              </a:rPr>
              <a:t>f</a:t>
            </a:r>
            <a:r>
              <a:rPr sz="950" spc="-45" dirty="0">
                <a:solidFill>
                  <a:srgbClr val="231F20"/>
                </a:solidFill>
                <a:latin typeface="Calibri"/>
                <a:cs typeface="Calibri"/>
              </a:rPr>
              <a:t> </a:t>
            </a:r>
            <a:r>
              <a:rPr sz="950" spc="95" dirty="0">
                <a:solidFill>
                  <a:srgbClr val="231F20"/>
                </a:solidFill>
                <a:latin typeface="Calibri"/>
                <a:cs typeface="Calibri"/>
              </a:rPr>
              <a:t>C</a:t>
            </a:r>
            <a:r>
              <a:rPr sz="950" spc="-10" dirty="0">
                <a:solidFill>
                  <a:srgbClr val="231F20"/>
                </a:solidFill>
                <a:latin typeface="Calibri"/>
                <a:cs typeface="Calibri"/>
              </a:rPr>
              <a:t>h</a:t>
            </a:r>
            <a:r>
              <a:rPr sz="950" spc="90" dirty="0">
                <a:solidFill>
                  <a:srgbClr val="231F20"/>
                </a:solidFill>
                <a:latin typeface="Calibri"/>
                <a:cs typeface="Calibri"/>
              </a:rPr>
              <a:t>T</a:t>
            </a:r>
            <a:r>
              <a:rPr sz="950" spc="-10" dirty="0">
                <a:solidFill>
                  <a:srgbClr val="231F20"/>
                </a:solidFill>
                <a:latin typeface="Calibri"/>
                <a:cs typeface="Calibri"/>
              </a:rPr>
              <a:t>,</a:t>
            </a:r>
            <a:r>
              <a:rPr sz="950" spc="-45" dirty="0">
                <a:solidFill>
                  <a:srgbClr val="231F20"/>
                </a:solidFill>
                <a:latin typeface="Calibri"/>
                <a:cs typeface="Calibri"/>
              </a:rPr>
              <a:t> </a:t>
            </a:r>
            <a:r>
              <a:rPr sz="950" spc="-80" dirty="0">
                <a:solidFill>
                  <a:srgbClr val="231F20"/>
                </a:solidFill>
                <a:latin typeface="Calibri"/>
                <a:cs typeface="Calibri"/>
              </a:rPr>
              <a:t>e</a:t>
            </a:r>
            <a:r>
              <a:rPr sz="950" spc="5" dirty="0">
                <a:solidFill>
                  <a:srgbClr val="231F20"/>
                </a:solidFill>
                <a:latin typeface="Calibri"/>
                <a:cs typeface="Calibri"/>
              </a:rPr>
              <a:t>x</a:t>
            </a:r>
            <a:r>
              <a:rPr sz="950" spc="-45" dirty="0">
                <a:solidFill>
                  <a:srgbClr val="231F20"/>
                </a:solidFill>
                <a:latin typeface="Calibri"/>
                <a:cs typeface="Calibri"/>
              </a:rPr>
              <a:t>t</a:t>
            </a:r>
            <a:r>
              <a:rPr sz="950" spc="-40" dirty="0">
                <a:solidFill>
                  <a:srgbClr val="231F20"/>
                </a:solidFill>
                <a:latin typeface="Calibri"/>
                <a:cs typeface="Calibri"/>
              </a:rPr>
              <a:t>e</a:t>
            </a:r>
            <a:r>
              <a:rPr sz="950" spc="-60" dirty="0">
                <a:solidFill>
                  <a:srgbClr val="231F20"/>
                </a:solidFill>
                <a:latin typeface="Calibri"/>
                <a:cs typeface="Calibri"/>
              </a:rPr>
              <a:t>r</a:t>
            </a:r>
            <a:r>
              <a:rPr sz="950" spc="-15" dirty="0">
                <a:solidFill>
                  <a:srgbClr val="231F20"/>
                </a:solidFill>
                <a:latin typeface="Calibri"/>
                <a:cs typeface="Calibri"/>
              </a:rPr>
              <a:t>n</a:t>
            </a:r>
            <a:r>
              <a:rPr sz="950" spc="-45" dirty="0">
                <a:solidFill>
                  <a:srgbClr val="231F20"/>
                </a:solidFill>
                <a:latin typeface="Calibri"/>
                <a:cs typeface="Calibri"/>
              </a:rPr>
              <a:t>a</a:t>
            </a:r>
            <a:r>
              <a:rPr sz="950" spc="15" dirty="0">
                <a:solidFill>
                  <a:srgbClr val="231F20"/>
                </a:solidFill>
                <a:latin typeface="Calibri"/>
                <a:cs typeface="Calibri"/>
              </a:rPr>
              <a:t>l</a:t>
            </a:r>
            <a:r>
              <a:rPr sz="950" spc="-45" dirty="0">
                <a:solidFill>
                  <a:srgbClr val="231F20"/>
                </a:solidFill>
                <a:latin typeface="Calibri"/>
                <a:cs typeface="Calibri"/>
              </a:rPr>
              <a:t> </a:t>
            </a:r>
            <a:r>
              <a:rPr sz="950" spc="-30" dirty="0">
                <a:solidFill>
                  <a:srgbClr val="231F20"/>
                </a:solidFill>
                <a:latin typeface="Calibri"/>
                <a:cs typeface="Calibri"/>
              </a:rPr>
              <a:t>b</a:t>
            </a:r>
            <a:r>
              <a:rPr sz="950" spc="-100" dirty="0">
                <a:solidFill>
                  <a:srgbClr val="231F20"/>
                </a:solidFill>
                <a:latin typeface="Calibri"/>
                <a:cs typeface="Calibri"/>
              </a:rPr>
              <a:t>e</a:t>
            </a:r>
            <a:r>
              <a:rPr sz="950" spc="-55" dirty="0">
                <a:solidFill>
                  <a:srgbClr val="231F20"/>
                </a:solidFill>
                <a:latin typeface="Calibri"/>
                <a:cs typeface="Calibri"/>
              </a:rPr>
              <a:t>a</a:t>
            </a:r>
            <a:r>
              <a:rPr sz="950" spc="20" dirty="0">
                <a:solidFill>
                  <a:srgbClr val="231F20"/>
                </a:solidFill>
                <a:latin typeface="Calibri"/>
                <a:cs typeface="Calibri"/>
              </a:rPr>
              <a:t>m</a:t>
            </a:r>
            <a:r>
              <a:rPr sz="950" spc="-45" dirty="0">
                <a:solidFill>
                  <a:srgbClr val="231F20"/>
                </a:solidFill>
                <a:latin typeface="Calibri"/>
                <a:cs typeface="Calibri"/>
              </a:rPr>
              <a:t> </a:t>
            </a:r>
            <a:r>
              <a:rPr sz="950" spc="-5" dirty="0">
                <a:solidFill>
                  <a:srgbClr val="231F20"/>
                </a:solidFill>
                <a:latin typeface="Calibri"/>
                <a:cs typeface="Calibri"/>
              </a:rPr>
              <a:t>r</a:t>
            </a:r>
            <a:r>
              <a:rPr sz="950" spc="-60" dirty="0">
                <a:solidFill>
                  <a:srgbClr val="231F20"/>
                </a:solidFill>
                <a:latin typeface="Calibri"/>
                <a:cs typeface="Calibri"/>
              </a:rPr>
              <a:t>a</a:t>
            </a:r>
            <a:r>
              <a:rPr sz="950" spc="-10" dirty="0">
                <a:solidFill>
                  <a:srgbClr val="231F20"/>
                </a:solidFill>
                <a:latin typeface="Calibri"/>
                <a:cs typeface="Calibri"/>
              </a:rPr>
              <a:t>d</a:t>
            </a:r>
            <a:r>
              <a:rPr sz="950" spc="20" dirty="0">
                <a:solidFill>
                  <a:srgbClr val="231F20"/>
                </a:solidFill>
                <a:latin typeface="Calibri"/>
                <a:cs typeface="Calibri"/>
              </a:rPr>
              <a:t>i</a:t>
            </a:r>
            <a:r>
              <a:rPr sz="950" spc="-25" dirty="0">
                <a:solidFill>
                  <a:srgbClr val="231F20"/>
                </a:solidFill>
                <a:latin typeface="Calibri"/>
                <a:cs typeface="Calibri"/>
              </a:rPr>
              <a:t>o</a:t>
            </a:r>
            <a:r>
              <a:rPr sz="950" spc="-45" dirty="0">
                <a:solidFill>
                  <a:srgbClr val="231F20"/>
                </a:solidFill>
                <a:latin typeface="Calibri"/>
                <a:cs typeface="Calibri"/>
              </a:rPr>
              <a:t>t</a:t>
            </a:r>
            <a:r>
              <a:rPr sz="950" spc="-10" dirty="0">
                <a:solidFill>
                  <a:srgbClr val="231F20"/>
                </a:solidFill>
                <a:latin typeface="Calibri"/>
                <a:cs typeface="Calibri"/>
              </a:rPr>
              <a:t>h</a:t>
            </a:r>
            <a:r>
              <a:rPr sz="950" spc="-100" dirty="0">
                <a:solidFill>
                  <a:srgbClr val="231F20"/>
                </a:solidFill>
                <a:latin typeface="Calibri"/>
                <a:cs typeface="Calibri"/>
              </a:rPr>
              <a:t>e</a:t>
            </a:r>
            <a:r>
              <a:rPr sz="950" spc="-5" dirty="0">
                <a:solidFill>
                  <a:srgbClr val="231F20"/>
                </a:solidFill>
                <a:latin typeface="Calibri"/>
                <a:cs typeface="Calibri"/>
              </a:rPr>
              <a:t>r</a:t>
            </a:r>
            <a:r>
              <a:rPr sz="950" spc="-60" dirty="0">
                <a:solidFill>
                  <a:srgbClr val="231F20"/>
                </a:solidFill>
                <a:latin typeface="Calibri"/>
                <a:cs typeface="Calibri"/>
              </a:rPr>
              <a:t>a</a:t>
            </a:r>
            <a:r>
              <a:rPr sz="950" spc="-10" dirty="0">
                <a:solidFill>
                  <a:srgbClr val="231F20"/>
                </a:solidFill>
                <a:latin typeface="Calibri"/>
                <a:cs typeface="Calibri"/>
              </a:rPr>
              <a:t>py</a:t>
            </a:r>
            <a:r>
              <a:rPr sz="950" spc="-45" dirty="0">
                <a:solidFill>
                  <a:srgbClr val="231F20"/>
                </a:solidFill>
                <a:latin typeface="Calibri"/>
                <a:cs typeface="Calibri"/>
              </a:rPr>
              <a:t> </a:t>
            </a:r>
            <a:r>
              <a:rPr sz="950" spc="45" dirty="0">
                <a:solidFill>
                  <a:srgbClr val="231F20"/>
                </a:solidFill>
                <a:latin typeface="Calibri"/>
                <a:cs typeface="Calibri"/>
              </a:rPr>
              <a:t>(E</a:t>
            </a:r>
            <a:r>
              <a:rPr sz="950" spc="15" dirty="0">
                <a:solidFill>
                  <a:srgbClr val="231F20"/>
                </a:solidFill>
                <a:latin typeface="Calibri"/>
                <a:cs typeface="Calibri"/>
              </a:rPr>
              <a:t>B</a:t>
            </a:r>
            <a:r>
              <a:rPr sz="950" spc="95" dirty="0">
                <a:solidFill>
                  <a:srgbClr val="231F20"/>
                </a:solidFill>
                <a:latin typeface="Calibri"/>
                <a:cs typeface="Calibri"/>
              </a:rPr>
              <a:t>R</a:t>
            </a:r>
            <a:r>
              <a:rPr sz="950" spc="55" dirty="0">
                <a:solidFill>
                  <a:srgbClr val="231F20"/>
                </a:solidFill>
                <a:latin typeface="Calibri"/>
                <a:cs typeface="Calibri"/>
              </a:rPr>
              <a:t>T</a:t>
            </a:r>
            <a:r>
              <a:rPr sz="950" spc="25" dirty="0">
                <a:solidFill>
                  <a:srgbClr val="231F20"/>
                </a:solidFill>
                <a:latin typeface="Calibri"/>
                <a:cs typeface="Calibri"/>
              </a:rPr>
              <a:t>),  </a:t>
            </a:r>
            <a:r>
              <a:rPr sz="950" spc="-20" dirty="0">
                <a:solidFill>
                  <a:srgbClr val="231F20"/>
                </a:solidFill>
                <a:latin typeface="Calibri"/>
                <a:cs typeface="Calibri"/>
              </a:rPr>
              <a:t>regional</a:t>
            </a:r>
            <a:r>
              <a:rPr sz="950" spc="-15" dirty="0">
                <a:solidFill>
                  <a:srgbClr val="231F20"/>
                </a:solidFill>
                <a:latin typeface="Calibri"/>
                <a:cs typeface="Calibri"/>
              </a:rPr>
              <a:t> </a:t>
            </a:r>
            <a:r>
              <a:rPr sz="950" spc="-30" dirty="0">
                <a:solidFill>
                  <a:srgbClr val="231F20"/>
                </a:solidFill>
                <a:latin typeface="Calibri"/>
                <a:cs typeface="Calibri"/>
              </a:rPr>
              <a:t>hyperthermia</a:t>
            </a:r>
            <a:r>
              <a:rPr sz="950" spc="-25" dirty="0">
                <a:solidFill>
                  <a:srgbClr val="231F20"/>
                </a:solidFill>
                <a:latin typeface="Calibri"/>
                <a:cs typeface="Calibri"/>
              </a:rPr>
              <a:t> </a:t>
            </a:r>
            <a:r>
              <a:rPr sz="950" spc="-5" dirty="0">
                <a:solidFill>
                  <a:srgbClr val="231F20"/>
                </a:solidFill>
                <a:latin typeface="Calibri"/>
                <a:cs typeface="Calibri"/>
              </a:rPr>
              <a:t>or</a:t>
            </a:r>
            <a:r>
              <a:rPr sz="950" dirty="0">
                <a:solidFill>
                  <a:srgbClr val="231F20"/>
                </a:solidFill>
                <a:latin typeface="Calibri"/>
                <a:cs typeface="Calibri"/>
              </a:rPr>
              <a:t> </a:t>
            </a:r>
            <a:r>
              <a:rPr sz="950" spc="-20" dirty="0">
                <a:solidFill>
                  <a:srgbClr val="231F20"/>
                </a:solidFill>
                <a:latin typeface="Calibri"/>
                <a:cs typeface="Calibri"/>
              </a:rPr>
              <a:t>combinations,</a:t>
            </a:r>
            <a:r>
              <a:rPr sz="950" spc="-15" dirty="0">
                <a:solidFill>
                  <a:srgbClr val="231F20"/>
                </a:solidFill>
                <a:latin typeface="Calibri"/>
                <a:cs typeface="Calibri"/>
              </a:rPr>
              <a:t> </a:t>
            </a:r>
            <a:r>
              <a:rPr sz="950" spc="-10" dirty="0">
                <a:solidFill>
                  <a:srgbClr val="231F20"/>
                </a:solidFill>
                <a:latin typeface="Calibri"/>
                <a:cs typeface="Calibri"/>
              </a:rPr>
              <a:t>is</a:t>
            </a:r>
            <a:r>
              <a:rPr sz="950" spc="-5" dirty="0">
                <a:solidFill>
                  <a:srgbClr val="231F20"/>
                </a:solidFill>
                <a:latin typeface="Calibri"/>
                <a:cs typeface="Calibri"/>
              </a:rPr>
              <a:t> </a:t>
            </a:r>
            <a:r>
              <a:rPr sz="950" spc="-55" dirty="0">
                <a:solidFill>
                  <a:srgbClr val="231F20"/>
                </a:solidFill>
                <a:latin typeface="Calibri"/>
                <a:cs typeface="Calibri"/>
              </a:rPr>
              <a:t>safe</a:t>
            </a:r>
            <a:r>
              <a:rPr sz="950" spc="-50" dirty="0">
                <a:solidFill>
                  <a:srgbClr val="231F20"/>
                </a:solidFill>
                <a:latin typeface="Calibri"/>
                <a:cs typeface="Calibri"/>
              </a:rPr>
              <a:t> </a:t>
            </a:r>
            <a:r>
              <a:rPr sz="950" spc="15" dirty="0">
                <a:solidFill>
                  <a:srgbClr val="231F20"/>
                </a:solidFill>
                <a:latin typeface="Calibri"/>
                <a:cs typeface="Calibri"/>
              </a:rPr>
              <a:t>in</a:t>
            </a:r>
            <a:r>
              <a:rPr sz="950" spc="20" dirty="0">
                <a:solidFill>
                  <a:srgbClr val="231F20"/>
                </a:solidFill>
                <a:latin typeface="Calibri"/>
                <a:cs typeface="Calibri"/>
              </a:rPr>
              <a:t> </a:t>
            </a:r>
            <a:r>
              <a:rPr sz="950" spc="-40" dirty="0">
                <a:solidFill>
                  <a:srgbClr val="231F20"/>
                </a:solidFill>
                <a:latin typeface="Calibri"/>
                <a:cs typeface="Calibri"/>
              </a:rPr>
              <a:t>well-selected </a:t>
            </a:r>
            <a:r>
              <a:rPr sz="950" spc="-35" dirty="0">
                <a:solidFill>
                  <a:srgbClr val="231F20"/>
                </a:solidFill>
                <a:latin typeface="Calibri"/>
                <a:cs typeface="Calibri"/>
              </a:rPr>
              <a:t> patients </a:t>
            </a:r>
            <a:r>
              <a:rPr sz="950" spc="-20" dirty="0">
                <a:solidFill>
                  <a:srgbClr val="231F20"/>
                </a:solidFill>
                <a:latin typeface="Calibri"/>
                <a:cs typeface="Calibri"/>
              </a:rPr>
              <a:t>and may </a:t>
            </a:r>
            <a:r>
              <a:rPr sz="950" spc="-55" dirty="0">
                <a:solidFill>
                  <a:srgbClr val="231F20"/>
                </a:solidFill>
                <a:latin typeface="Calibri"/>
                <a:cs typeface="Calibri"/>
              </a:rPr>
              <a:t>be </a:t>
            </a:r>
            <a:r>
              <a:rPr sz="950" spc="-30" dirty="0">
                <a:solidFill>
                  <a:srgbClr val="231F20"/>
                </a:solidFill>
                <a:latin typeface="Calibri"/>
                <a:cs typeface="Calibri"/>
              </a:rPr>
              <a:t>considered </a:t>
            </a:r>
            <a:r>
              <a:rPr sz="950" spc="-40" dirty="0">
                <a:solidFill>
                  <a:srgbClr val="231F20"/>
                </a:solidFill>
                <a:latin typeface="Calibri"/>
                <a:cs typeface="Calibri"/>
              </a:rPr>
              <a:t>after </a:t>
            </a:r>
            <a:r>
              <a:rPr sz="950" spc="-30" dirty="0">
                <a:solidFill>
                  <a:srgbClr val="231F20"/>
                </a:solidFill>
                <a:latin typeface="Calibri"/>
                <a:cs typeface="Calibri"/>
              </a:rPr>
              <a:t>careful </a:t>
            </a:r>
            <a:r>
              <a:rPr sz="950" spc="-40" dirty="0">
                <a:solidFill>
                  <a:srgbClr val="231F20"/>
                </a:solidFill>
                <a:latin typeface="Calibri"/>
                <a:cs typeface="Calibri"/>
              </a:rPr>
              <a:t>review </a:t>
            </a:r>
            <a:r>
              <a:rPr sz="950" spc="-20" dirty="0">
                <a:solidFill>
                  <a:srgbClr val="231F20"/>
                </a:solidFill>
                <a:latin typeface="Calibri"/>
                <a:cs typeface="Calibri"/>
              </a:rPr>
              <a:t>by </a:t>
            </a:r>
            <a:r>
              <a:rPr sz="950" spc="-40" dirty="0">
                <a:solidFill>
                  <a:srgbClr val="231F20"/>
                </a:solidFill>
                <a:latin typeface="Calibri"/>
                <a:cs typeface="Calibri"/>
              </a:rPr>
              <a:t>a </a:t>
            </a:r>
            <a:r>
              <a:rPr sz="950" dirty="0">
                <a:solidFill>
                  <a:srgbClr val="231F20"/>
                </a:solidFill>
                <a:latin typeface="Calibri"/>
                <a:cs typeface="Calibri"/>
              </a:rPr>
              <a:t>multidisci- </a:t>
            </a:r>
            <a:r>
              <a:rPr sz="950" spc="5" dirty="0">
                <a:solidFill>
                  <a:srgbClr val="231F20"/>
                </a:solidFill>
                <a:latin typeface="Calibri"/>
                <a:cs typeface="Calibri"/>
              </a:rPr>
              <a:t> </a:t>
            </a:r>
            <a:r>
              <a:rPr sz="950" spc="-10" dirty="0">
                <a:solidFill>
                  <a:srgbClr val="231F20"/>
                </a:solidFill>
                <a:latin typeface="Calibri"/>
                <a:cs typeface="Calibri"/>
              </a:rPr>
              <a:t>plinary </a:t>
            </a:r>
            <a:r>
              <a:rPr sz="950" spc="-25" dirty="0">
                <a:solidFill>
                  <a:srgbClr val="231F20"/>
                </a:solidFill>
                <a:latin typeface="Calibri"/>
                <a:cs typeface="Calibri"/>
              </a:rPr>
              <a:t>sarcoma </a:t>
            </a:r>
            <a:r>
              <a:rPr sz="950" spc="-10" dirty="0">
                <a:solidFill>
                  <a:srgbClr val="231F20"/>
                </a:solidFill>
                <a:latin typeface="Calibri"/>
                <a:cs typeface="Calibri"/>
              </a:rPr>
              <a:t>tumour </a:t>
            </a:r>
            <a:r>
              <a:rPr sz="950" spc="-25" dirty="0">
                <a:solidFill>
                  <a:srgbClr val="231F20"/>
                </a:solidFill>
                <a:latin typeface="Calibri"/>
                <a:cs typeface="Calibri"/>
              </a:rPr>
              <a:t>board </a:t>
            </a:r>
            <a:r>
              <a:rPr sz="950" spc="45" dirty="0">
                <a:solidFill>
                  <a:srgbClr val="231F20"/>
                </a:solidFill>
                <a:latin typeface="Calibri"/>
                <a:cs typeface="Calibri"/>
              </a:rPr>
              <a:t>[IV, </a:t>
            </a:r>
            <a:r>
              <a:rPr sz="950" spc="40" dirty="0">
                <a:solidFill>
                  <a:srgbClr val="231F20"/>
                </a:solidFill>
                <a:latin typeface="Calibri"/>
                <a:cs typeface="Calibri"/>
              </a:rPr>
              <a:t>C]. </a:t>
            </a:r>
            <a:r>
              <a:rPr sz="950" spc="15" dirty="0">
                <a:solidFill>
                  <a:srgbClr val="231F20"/>
                </a:solidFill>
                <a:latin typeface="Calibri"/>
                <a:cs typeface="Calibri"/>
              </a:rPr>
              <a:t>This </a:t>
            </a:r>
            <a:r>
              <a:rPr sz="950" spc="-10" dirty="0">
                <a:solidFill>
                  <a:srgbClr val="231F20"/>
                </a:solidFill>
                <a:latin typeface="Calibri"/>
                <a:cs typeface="Calibri"/>
              </a:rPr>
              <a:t>is </a:t>
            </a:r>
            <a:r>
              <a:rPr sz="950" spc="-15" dirty="0">
                <a:solidFill>
                  <a:srgbClr val="231F20"/>
                </a:solidFill>
                <a:latin typeface="Calibri"/>
                <a:cs typeface="Calibri"/>
              </a:rPr>
              <a:t>particularly </a:t>
            </a:r>
            <a:r>
              <a:rPr sz="950" spc="-40" dirty="0">
                <a:solidFill>
                  <a:srgbClr val="231F20"/>
                </a:solidFill>
                <a:latin typeface="Calibri"/>
                <a:cs typeface="Calibri"/>
              </a:rPr>
              <a:t>relevant </a:t>
            </a:r>
            <a:r>
              <a:rPr sz="950" spc="-200" dirty="0">
                <a:solidFill>
                  <a:srgbClr val="231F20"/>
                </a:solidFill>
                <a:latin typeface="Calibri"/>
                <a:cs typeface="Calibri"/>
              </a:rPr>
              <a:t> </a:t>
            </a:r>
            <a:r>
              <a:rPr sz="950" spc="15" dirty="0">
                <a:solidFill>
                  <a:srgbClr val="231F20"/>
                </a:solidFill>
                <a:latin typeface="Calibri"/>
                <a:cs typeface="Calibri"/>
              </a:rPr>
              <a:t>in </a:t>
            </a:r>
            <a:r>
              <a:rPr sz="950" spc="-45" dirty="0">
                <a:solidFill>
                  <a:srgbClr val="231F20"/>
                </a:solidFill>
                <a:latin typeface="Calibri"/>
                <a:cs typeface="Calibri"/>
              </a:rPr>
              <a:t>the</a:t>
            </a:r>
            <a:r>
              <a:rPr sz="950" spc="-40" dirty="0">
                <a:solidFill>
                  <a:srgbClr val="231F20"/>
                </a:solidFill>
                <a:latin typeface="Calibri"/>
                <a:cs typeface="Calibri"/>
              </a:rPr>
              <a:t> </a:t>
            </a:r>
            <a:r>
              <a:rPr sz="950" spc="-55" dirty="0">
                <a:solidFill>
                  <a:srgbClr val="231F20"/>
                </a:solidFill>
                <a:latin typeface="Calibri"/>
                <a:cs typeface="Calibri"/>
              </a:rPr>
              <a:t>case</a:t>
            </a:r>
            <a:r>
              <a:rPr sz="950" spc="-50" dirty="0">
                <a:solidFill>
                  <a:srgbClr val="231F20"/>
                </a:solidFill>
                <a:latin typeface="Calibri"/>
                <a:cs typeface="Calibri"/>
              </a:rPr>
              <a:t> </a:t>
            </a:r>
            <a:r>
              <a:rPr sz="950" spc="-20" dirty="0">
                <a:solidFill>
                  <a:srgbClr val="231F20"/>
                </a:solidFill>
                <a:latin typeface="Calibri"/>
                <a:cs typeface="Calibri"/>
              </a:rPr>
              <a:t>of</a:t>
            </a:r>
            <a:r>
              <a:rPr sz="950" spc="-15" dirty="0">
                <a:solidFill>
                  <a:srgbClr val="231F20"/>
                </a:solidFill>
                <a:latin typeface="Calibri"/>
                <a:cs typeface="Calibri"/>
              </a:rPr>
              <a:t> </a:t>
            </a:r>
            <a:r>
              <a:rPr sz="950" spc="-25" dirty="0">
                <a:solidFill>
                  <a:srgbClr val="231F20"/>
                </a:solidFill>
                <a:latin typeface="Calibri"/>
                <a:cs typeface="Calibri"/>
              </a:rPr>
              <a:t>technically</a:t>
            </a:r>
            <a:r>
              <a:rPr sz="950" spc="-20" dirty="0">
                <a:solidFill>
                  <a:srgbClr val="231F20"/>
                </a:solidFill>
                <a:latin typeface="Calibri"/>
                <a:cs typeface="Calibri"/>
              </a:rPr>
              <a:t> </a:t>
            </a:r>
            <a:r>
              <a:rPr sz="950" spc="-35" dirty="0">
                <a:solidFill>
                  <a:srgbClr val="231F20"/>
                </a:solidFill>
                <a:latin typeface="Calibri"/>
                <a:cs typeface="Calibri"/>
              </a:rPr>
              <a:t>unresectable/borderline</a:t>
            </a:r>
            <a:r>
              <a:rPr sz="950" spc="140" dirty="0">
                <a:solidFill>
                  <a:srgbClr val="231F20"/>
                </a:solidFill>
                <a:latin typeface="Calibri"/>
                <a:cs typeface="Calibri"/>
              </a:rPr>
              <a:t> </a:t>
            </a:r>
            <a:r>
              <a:rPr sz="950" spc="-50" dirty="0">
                <a:solidFill>
                  <a:srgbClr val="231F20"/>
                </a:solidFill>
                <a:latin typeface="Calibri"/>
                <a:cs typeface="Calibri"/>
              </a:rPr>
              <a:t>resectable</a:t>
            </a:r>
            <a:r>
              <a:rPr sz="950" spc="114" dirty="0">
                <a:solidFill>
                  <a:srgbClr val="231F20"/>
                </a:solidFill>
                <a:latin typeface="Calibri"/>
                <a:cs typeface="Calibri"/>
              </a:rPr>
              <a:t> </a:t>
            </a:r>
            <a:r>
              <a:rPr sz="950" spc="30" dirty="0">
                <a:solidFill>
                  <a:srgbClr val="231F20"/>
                </a:solidFill>
                <a:latin typeface="Calibri"/>
                <a:cs typeface="Calibri"/>
              </a:rPr>
              <a:t>RPS </a:t>
            </a:r>
            <a:r>
              <a:rPr sz="950" spc="35" dirty="0">
                <a:solidFill>
                  <a:srgbClr val="231F20"/>
                </a:solidFill>
                <a:latin typeface="Calibri"/>
                <a:cs typeface="Calibri"/>
              </a:rPr>
              <a:t> </a:t>
            </a:r>
            <a:r>
              <a:rPr sz="950" spc="-35" dirty="0">
                <a:solidFill>
                  <a:srgbClr val="231F20"/>
                </a:solidFill>
                <a:latin typeface="Calibri"/>
                <a:cs typeface="Calibri"/>
              </a:rPr>
              <a:t>that</a:t>
            </a:r>
            <a:r>
              <a:rPr sz="950" spc="-45" dirty="0">
                <a:solidFill>
                  <a:srgbClr val="231F20"/>
                </a:solidFill>
                <a:latin typeface="Calibri"/>
                <a:cs typeface="Calibri"/>
              </a:rPr>
              <a:t> </a:t>
            </a:r>
            <a:r>
              <a:rPr sz="950" spc="-10" dirty="0">
                <a:solidFill>
                  <a:srgbClr val="231F20"/>
                </a:solidFill>
                <a:latin typeface="Calibri"/>
                <a:cs typeface="Calibri"/>
              </a:rPr>
              <a:t>could</a:t>
            </a:r>
            <a:r>
              <a:rPr sz="950" spc="-55" dirty="0">
                <a:solidFill>
                  <a:srgbClr val="231F20"/>
                </a:solidFill>
                <a:latin typeface="Calibri"/>
                <a:cs typeface="Calibri"/>
              </a:rPr>
              <a:t> be</a:t>
            </a:r>
            <a:r>
              <a:rPr sz="950" spc="-45" dirty="0">
                <a:solidFill>
                  <a:srgbClr val="231F20"/>
                </a:solidFill>
                <a:latin typeface="Calibri"/>
                <a:cs typeface="Calibri"/>
              </a:rPr>
              <a:t> </a:t>
            </a:r>
            <a:r>
              <a:rPr sz="950" spc="-15" dirty="0">
                <a:solidFill>
                  <a:srgbClr val="231F20"/>
                </a:solidFill>
                <a:latin typeface="Calibri"/>
                <a:cs typeface="Calibri"/>
              </a:rPr>
              <a:t>surgically</a:t>
            </a:r>
            <a:r>
              <a:rPr sz="950" spc="-50" dirty="0">
                <a:solidFill>
                  <a:srgbClr val="231F20"/>
                </a:solidFill>
                <a:latin typeface="Calibri"/>
                <a:cs typeface="Calibri"/>
              </a:rPr>
              <a:t> </a:t>
            </a:r>
            <a:r>
              <a:rPr sz="950" spc="-35" dirty="0">
                <a:solidFill>
                  <a:srgbClr val="231F20"/>
                </a:solidFill>
                <a:latin typeface="Calibri"/>
                <a:cs typeface="Calibri"/>
              </a:rPr>
              <a:t>converted </a:t>
            </a:r>
            <a:r>
              <a:rPr sz="950" spc="-20" dirty="0">
                <a:solidFill>
                  <a:srgbClr val="231F20"/>
                </a:solidFill>
                <a:latin typeface="Calibri"/>
                <a:cs typeface="Calibri"/>
              </a:rPr>
              <a:t>by</a:t>
            </a:r>
            <a:r>
              <a:rPr sz="950" spc="-40" dirty="0">
                <a:solidFill>
                  <a:srgbClr val="231F20"/>
                </a:solidFill>
                <a:latin typeface="Calibri"/>
                <a:cs typeface="Calibri"/>
              </a:rPr>
              <a:t> </a:t>
            </a:r>
            <a:r>
              <a:rPr sz="950" spc="-15" dirty="0">
                <a:solidFill>
                  <a:srgbClr val="231F20"/>
                </a:solidFill>
                <a:latin typeface="Calibri"/>
                <a:cs typeface="Calibri"/>
              </a:rPr>
              <a:t>downsizing,</a:t>
            </a:r>
            <a:r>
              <a:rPr sz="950" spc="-40" dirty="0">
                <a:solidFill>
                  <a:srgbClr val="231F20"/>
                </a:solidFill>
                <a:latin typeface="Calibri"/>
                <a:cs typeface="Calibri"/>
              </a:rPr>
              <a:t> </a:t>
            </a:r>
            <a:r>
              <a:rPr sz="950" spc="-20" dirty="0">
                <a:solidFill>
                  <a:srgbClr val="231F20"/>
                </a:solidFill>
                <a:latin typeface="Calibri"/>
                <a:cs typeface="Calibri"/>
              </a:rPr>
              <a:t>and</a:t>
            </a:r>
            <a:r>
              <a:rPr sz="950" spc="-35" dirty="0">
                <a:solidFill>
                  <a:srgbClr val="231F20"/>
                </a:solidFill>
                <a:latin typeface="Calibri"/>
                <a:cs typeface="Calibri"/>
              </a:rPr>
              <a:t> </a:t>
            </a:r>
            <a:r>
              <a:rPr sz="950" spc="15" dirty="0">
                <a:solidFill>
                  <a:srgbClr val="231F20"/>
                </a:solidFill>
                <a:latin typeface="Calibri"/>
                <a:cs typeface="Calibri"/>
              </a:rPr>
              <a:t>in</a:t>
            </a:r>
            <a:r>
              <a:rPr sz="950" spc="-40" dirty="0">
                <a:solidFill>
                  <a:srgbClr val="231F20"/>
                </a:solidFill>
                <a:latin typeface="Calibri"/>
                <a:cs typeface="Calibri"/>
              </a:rPr>
              <a:t> </a:t>
            </a:r>
            <a:r>
              <a:rPr sz="950" spc="-30" dirty="0">
                <a:solidFill>
                  <a:srgbClr val="231F20"/>
                </a:solidFill>
                <a:latin typeface="Calibri"/>
                <a:cs typeface="Calibri"/>
              </a:rPr>
              <a:t>chemosen- </a:t>
            </a:r>
            <a:r>
              <a:rPr sz="950" spc="-204" dirty="0">
                <a:solidFill>
                  <a:srgbClr val="231F20"/>
                </a:solidFill>
                <a:latin typeface="Calibri"/>
                <a:cs typeface="Calibri"/>
              </a:rPr>
              <a:t> </a:t>
            </a:r>
            <a:r>
              <a:rPr sz="950" spc="-25" dirty="0">
                <a:solidFill>
                  <a:srgbClr val="231F20"/>
                </a:solidFill>
                <a:latin typeface="Calibri"/>
                <a:cs typeface="Calibri"/>
              </a:rPr>
              <a:t>sitive</a:t>
            </a:r>
            <a:r>
              <a:rPr sz="950" spc="-50" dirty="0">
                <a:solidFill>
                  <a:srgbClr val="231F20"/>
                </a:solidFill>
                <a:latin typeface="Calibri"/>
                <a:cs typeface="Calibri"/>
              </a:rPr>
              <a:t> </a:t>
            </a:r>
            <a:r>
              <a:rPr sz="950" spc="-25" dirty="0">
                <a:solidFill>
                  <a:srgbClr val="231F20"/>
                </a:solidFill>
                <a:latin typeface="Calibri"/>
                <a:cs typeface="Calibri"/>
              </a:rPr>
              <a:t>histologies</a:t>
            </a:r>
            <a:r>
              <a:rPr sz="950" spc="-50" dirty="0">
                <a:solidFill>
                  <a:srgbClr val="231F20"/>
                </a:solidFill>
                <a:latin typeface="Calibri"/>
                <a:cs typeface="Calibri"/>
              </a:rPr>
              <a:t> </a:t>
            </a:r>
            <a:r>
              <a:rPr sz="950" spc="-20" dirty="0">
                <a:solidFill>
                  <a:srgbClr val="231F20"/>
                </a:solidFill>
                <a:latin typeface="Calibri"/>
                <a:cs typeface="Calibri"/>
              </a:rPr>
              <a:t>such</a:t>
            </a:r>
            <a:r>
              <a:rPr sz="950" spc="-55" dirty="0">
                <a:solidFill>
                  <a:srgbClr val="231F20"/>
                </a:solidFill>
                <a:latin typeface="Calibri"/>
                <a:cs typeface="Calibri"/>
              </a:rPr>
              <a:t> </a:t>
            </a:r>
            <a:r>
              <a:rPr sz="950" spc="-50" dirty="0">
                <a:solidFill>
                  <a:srgbClr val="231F20"/>
                </a:solidFill>
                <a:latin typeface="Calibri"/>
                <a:cs typeface="Calibri"/>
              </a:rPr>
              <a:t>as </a:t>
            </a:r>
            <a:r>
              <a:rPr sz="950" spc="-15" dirty="0">
                <a:solidFill>
                  <a:srgbClr val="231F20"/>
                </a:solidFill>
                <a:latin typeface="Calibri"/>
                <a:cs typeface="Calibri"/>
              </a:rPr>
              <a:t>synovial</a:t>
            </a:r>
            <a:r>
              <a:rPr sz="950" spc="-50" dirty="0">
                <a:solidFill>
                  <a:srgbClr val="231F20"/>
                </a:solidFill>
                <a:latin typeface="Calibri"/>
                <a:cs typeface="Calibri"/>
              </a:rPr>
              <a:t> </a:t>
            </a:r>
            <a:r>
              <a:rPr sz="950" spc="-30" dirty="0">
                <a:solidFill>
                  <a:srgbClr val="231F20"/>
                </a:solidFill>
                <a:latin typeface="Calibri"/>
                <a:cs typeface="Calibri"/>
              </a:rPr>
              <a:t>sarcoma.</a:t>
            </a:r>
            <a:r>
              <a:rPr sz="950" spc="-50" dirty="0">
                <a:solidFill>
                  <a:srgbClr val="231F20"/>
                </a:solidFill>
                <a:latin typeface="Calibri"/>
                <a:cs typeface="Calibri"/>
              </a:rPr>
              <a:t> </a:t>
            </a:r>
            <a:r>
              <a:rPr sz="950" dirty="0">
                <a:solidFill>
                  <a:srgbClr val="231F20"/>
                </a:solidFill>
                <a:latin typeface="Calibri"/>
                <a:cs typeface="Calibri"/>
              </a:rPr>
              <a:t>The</a:t>
            </a:r>
            <a:r>
              <a:rPr sz="950" spc="-45" dirty="0">
                <a:solidFill>
                  <a:srgbClr val="231F20"/>
                </a:solidFill>
                <a:latin typeface="Calibri"/>
                <a:cs typeface="Calibri"/>
              </a:rPr>
              <a:t> </a:t>
            </a:r>
            <a:r>
              <a:rPr sz="950" spc="-25" dirty="0">
                <a:solidFill>
                  <a:srgbClr val="231F20"/>
                </a:solidFill>
                <a:latin typeface="Calibri"/>
                <a:cs typeface="Calibri"/>
              </a:rPr>
              <a:t>sensitivity</a:t>
            </a:r>
            <a:r>
              <a:rPr sz="950" spc="-50" dirty="0">
                <a:solidFill>
                  <a:srgbClr val="231F20"/>
                </a:solidFill>
                <a:latin typeface="Calibri"/>
                <a:cs typeface="Calibri"/>
              </a:rPr>
              <a:t> </a:t>
            </a:r>
            <a:r>
              <a:rPr sz="950" spc="-20" dirty="0">
                <a:solidFill>
                  <a:srgbClr val="231F20"/>
                </a:solidFill>
                <a:latin typeface="Calibri"/>
                <a:cs typeface="Calibri"/>
              </a:rPr>
              <a:t>of</a:t>
            </a:r>
            <a:r>
              <a:rPr sz="950" spc="-50" dirty="0">
                <a:solidFill>
                  <a:srgbClr val="231F20"/>
                </a:solidFill>
                <a:latin typeface="Calibri"/>
                <a:cs typeface="Calibri"/>
              </a:rPr>
              <a:t> </a:t>
            </a:r>
            <a:r>
              <a:rPr sz="950" spc="-20" dirty="0">
                <a:solidFill>
                  <a:srgbClr val="231F20"/>
                </a:solidFill>
                <a:latin typeface="Calibri"/>
                <a:cs typeface="Calibri"/>
              </a:rPr>
              <a:t>solitary </a:t>
            </a:r>
            <a:r>
              <a:rPr sz="950" spc="-204" dirty="0">
                <a:solidFill>
                  <a:srgbClr val="231F20"/>
                </a:solidFill>
                <a:latin typeface="Calibri"/>
                <a:cs typeface="Calibri"/>
              </a:rPr>
              <a:t> </a:t>
            </a:r>
            <a:r>
              <a:rPr sz="950" spc="-15" dirty="0">
                <a:solidFill>
                  <a:srgbClr val="231F20"/>
                </a:solidFill>
                <a:latin typeface="Calibri"/>
                <a:cs typeface="Calibri"/>
              </a:rPr>
              <a:t>fibrous </a:t>
            </a:r>
            <a:r>
              <a:rPr sz="950" spc="-10" dirty="0">
                <a:solidFill>
                  <a:srgbClr val="231F20"/>
                </a:solidFill>
                <a:latin typeface="Calibri"/>
                <a:cs typeface="Calibri"/>
              </a:rPr>
              <a:t>tumour </a:t>
            </a:r>
            <a:r>
              <a:rPr sz="950" spc="-25" dirty="0">
                <a:solidFill>
                  <a:srgbClr val="231F20"/>
                </a:solidFill>
                <a:latin typeface="Calibri"/>
                <a:cs typeface="Calibri"/>
              </a:rPr>
              <a:t>to </a:t>
            </a:r>
            <a:r>
              <a:rPr sz="950" spc="80" dirty="0">
                <a:solidFill>
                  <a:srgbClr val="231F20"/>
                </a:solidFill>
                <a:latin typeface="Calibri"/>
                <a:cs typeface="Calibri"/>
              </a:rPr>
              <a:t>RT </a:t>
            </a:r>
            <a:r>
              <a:rPr sz="950" spc="-15" dirty="0">
                <a:solidFill>
                  <a:srgbClr val="231F20"/>
                </a:solidFill>
                <a:latin typeface="Calibri"/>
                <a:cs typeface="Calibri"/>
              </a:rPr>
              <a:t>should </a:t>
            </a:r>
            <a:r>
              <a:rPr sz="950" spc="-30" dirty="0">
                <a:solidFill>
                  <a:srgbClr val="231F20"/>
                </a:solidFill>
                <a:latin typeface="Calibri"/>
                <a:cs typeface="Calibri"/>
              </a:rPr>
              <a:t>also </a:t>
            </a:r>
            <a:r>
              <a:rPr sz="950" spc="-55" dirty="0">
                <a:solidFill>
                  <a:srgbClr val="231F20"/>
                </a:solidFill>
                <a:latin typeface="Calibri"/>
                <a:cs typeface="Calibri"/>
              </a:rPr>
              <a:t>be </a:t>
            </a:r>
            <a:r>
              <a:rPr sz="950" spc="-30" dirty="0">
                <a:solidFill>
                  <a:srgbClr val="231F20"/>
                </a:solidFill>
                <a:latin typeface="Calibri"/>
                <a:cs typeface="Calibri"/>
              </a:rPr>
              <a:t>considered. </a:t>
            </a:r>
            <a:r>
              <a:rPr sz="950" spc="35" dirty="0">
                <a:solidFill>
                  <a:srgbClr val="231F20"/>
                </a:solidFill>
                <a:latin typeface="Calibri"/>
                <a:cs typeface="Calibri"/>
              </a:rPr>
              <a:t>In </a:t>
            </a:r>
            <a:r>
              <a:rPr sz="950" spc="-35" dirty="0">
                <a:solidFill>
                  <a:srgbClr val="231F20"/>
                </a:solidFill>
                <a:latin typeface="Calibri"/>
                <a:cs typeface="Calibri"/>
              </a:rPr>
              <a:t>one large </a:t>
            </a:r>
            <a:r>
              <a:rPr sz="950" spc="-5" dirty="0">
                <a:solidFill>
                  <a:srgbClr val="231F20"/>
                </a:solidFill>
                <a:latin typeface="Calibri"/>
                <a:cs typeface="Calibri"/>
              </a:rPr>
              <a:t>rand- </a:t>
            </a:r>
            <a:r>
              <a:rPr sz="950" spc="-200" dirty="0">
                <a:solidFill>
                  <a:srgbClr val="231F20"/>
                </a:solidFill>
                <a:latin typeface="Calibri"/>
                <a:cs typeface="Calibri"/>
              </a:rPr>
              <a:t> </a:t>
            </a:r>
            <a:r>
              <a:rPr sz="950" spc="-25" dirty="0">
                <a:solidFill>
                  <a:srgbClr val="231F20"/>
                </a:solidFill>
                <a:latin typeface="Calibri"/>
                <a:cs typeface="Calibri"/>
              </a:rPr>
              <a:t>omised</a:t>
            </a:r>
            <a:r>
              <a:rPr sz="950" spc="-15" dirty="0">
                <a:solidFill>
                  <a:srgbClr val="231F20"/>
                </a:solidFill>
                <a:latin typeface="Calibri"/>
                <a:cs typeface="Calibri"/>
              </a:rPr>
              <a:t> </a:t>
            </a:r>
            <a:r>
              <a:rPr sz="950" spc="-45" dirty="0">
                <a:solidFill>
                  <a:srgbClr val="231F20"/>
                </a:solidFill>
                <a:latin typeface="Calibri"/>
                <a:cs typeface="Calibri"/>
              </a:rPr>
              <a:t>phase</a:t>
            </a:r>
            <a:r>
              <a:rPr sz="950" spc="-5" dirty="0">
                <a:solidFill>
                  <a:srgbClr val="231F20"/>
                </a:solidFill>
                <a:latin typeface="Calibri"/>
                <a:cs typeface="Calibri"/>
              </a:rPr>
              <a:t> </a:t>
            </a:r>
            <a:r>
              <a:rPr sz="950" spc="70" dirty="0">
                <a:solidFill>
                  <a:srgbClr val="231F20"/>
                </a:solidFill>
                <a:latin typeface="Calibri"/>
                <a:cs typeface="Calibri"/>
              </a:rPr>
              <a:t>III</a:t>
            </a:r>
            <a:r>
              <a:rPr sz="950" spc="-25" dirty="0">
                <a:solidFill>
                  <a:srgbClr val="231F20"/>
                </a:solidFill>
                <a:latin typeface="Calibri"/>
                <a:cs typeface="Calibri"/>
              </a:rPr>
              <a:t> study</a:t>
            </a:r>
            <a:r>
              <a:rPr sz="950" spc="-15" dirty="0">
                <a:solidFill>
                  <a:srgbClr val="231F20"/>
                </a:solidFill>
                <a:latin typeface="Calibri"/>
                <a:cs typeface="Calibri"/>
              </a:rPr>
              <a:t> </a:t>
            </a:r>
            <a:r>
              <a:rPr sz="950" spc="25" dirty="0">
                <a:solidFill>
                  <a:srgbClr val="231F20"/>
                </a:solidFill>
                <a:latin typeface="Calibri"/>
                <a:cs typeface="Calibri"/>
              </a:rPr>
              <a:t>(in</a:t>
            </a:r>
            <a:r>
              <a:rPr sz="950" spc="-10" dirty="0">
                <a:solidFill>
                  <a:srgbClr val="231F20"/>
                </a:solidFill>
                <a:latin typeface="Calibri"/>
                <a:cs typeface="Calibri"/>
              </a:rPr>
              <a:t> </a:t>
            </a:r>
            <a:r>
              <a:rPr sz="950" spc="-35" dirty="0">
                <a:solidFill>
                  <a:srgbClr val="231F20"/>
                </a:solidFill>
                <a:latin typeface="Calibri"/>
                <a:cs typeface="Calibri"/>
              </a:rPr>
              <a:t>patients</a:t>
            </a:r>
            <a:r>
              <a:rPr sz="950" spc="-10" dirty="0">
                <a:solidFill>
                  <a:srgbClr val="231F20"/>
                </a:solidFill>
                <a:latin typeface="Calibri"/>
                <a:cs typeface="Calibri"/>
              </a:rPr>
              <a:t> </a:t>
            </a:r>
            <a:r>
              <a:rPr sz="950" spc="-15" dirty="0">
                <a:solidFill>
                  <a:srgbClr val="231F20"/>
                </a:solidFill>
                <a:latin typeface="Calibri"/>
                <a:cs typeface="Calibri"/>
              </a:rPr>
              <a:t>with</a:t>
            </a:r>
            <a:r>
              <a:rPr sz="950" spc="-20" dirty="0">
                <a:solidFill>
                  <a:srgbClr val="231F20"/>
                </a:solidFill>
                <a:latin typeface="Calibri"/>
                <a:cs typeface="Calibri"/>
              </a:rPr>
              <a:t> </a:t>
            </a:r>
            <a:r>
              <a:rPr sz="950" spc="-15" dirty="0">
                <a:solidFill>
                  <a:srgbClr val="231F20"/>
                </a:solidFill>
                <a:latin typeface="Calibri"/>
                <a:cs typeface="Calibri"/>
              </a:rPr>
              <a:t>G2–3,</a:t>
            </a:r>
            <a:r>
              <a:rPr sz="950" spc="-10" dirty="0">
                <a:solidFill>
                  <a:srgbClr val="231F20"/>
                </a:solidFill>
                <a:latin typeface="Calibri"/>
                <a:cs typeface="Calibri"/>
              </a:rPr>
              <a:t> </a:t>
            </a:r>
            <a:r>
              <a:rPr sz="950" spc="-45" dirty="0">
                <a:solidFill>
                  <a:srgbClr val="231F20"/>
                </a:solidFill>
                <a:latin typeface="Calibri"/>
                <a:cs typeface="Calibri"/>
              </a:rPr>
              <a:t>deep,</a:t>
            </a:r>
            <a:r>
              <a:rPr sz="950" spc="-10" dirty="0">
                <a:solidFill>
                  <a:srgbClr val="231F20"/>
                </a:solidFill>
                <a:latin typeface="Calibri"/>
                <a:cs typeface="Calibri"/>
              </a:rPr>
              <a:t> </a:t>
            </a:r>
            <a:r>
              <a:rPr sz="950" spc="-25" dirty="0">
                <a:solidFill>
                  <a:srgbClr val="231F20"/>
                </a:solidFill>
                <a:latin typeface="Lucida Sans Unicode"/>
                <a:cs typeface="Lucida Sans Unicode"/>
              </a:rPr>
              <a:t>&gt;</a:t>
            </a:r>
            <a:r>
              <a:rPr sz="950" spc="-140" dirty="0">
                <a:solidFill>
                  <a:srgbClr val="231F20"/>
                </a:solidFill>
                <a:latin typeface="Lucida Sans Unicode"/>
                <a:cs typeface="Lucida Sans Unicode"/>
              </a:rPr>
              <a:t> </a:t>
            </a:r>
            <a:r>
              <a:rPr sz="950" spc="-30" dirty="0">
                <a:solidFill>
                  <a:srgbClr val="231F20"/>
                </a:solidFill>
                <a:latin typeface="Calibri"/>
                <a:cs typeface="Calibri"/>
              </a:rPr>
              <a:t>5</a:t>
            </a:r>
            <a:r>
              <a:rPr sz="950" spc="-70" dirty="0">
                <a:solidFill>
                  <a:srgbClr val="231F20"/>
                </a:solidFill>
                <a:latin typeface="Calibri"/>
                <a:cs typeface="Calibri"/>
              </a:rPr>
              <a:t> </a:t>
            </a:r>
            <a:r>
              <a:rPr sz="950" spc="5" dirty="0">
                <a:solidFill>
                  <a:srgbClr val="231F20"/>
                </a:solidFill>
                <a:latin typeface="Calibri"/>
                <a:cs typeface="Calibri"/>
              </a:rPr>
              <a:t>cm</a:t>
            </a:r>
            <a:r>
              <a:rPr sz="950" spc="-25" dirty="0">
                <a:solidFill>
                  <a:srgbClr val="231F20"/>
                </a:solidFill>
                <a:latin typeface="Calibri"/>
                <a:cs typeface="Calibri"/>
              </a:rPr>
              <a:t> </a:t>
            </a:r>
            <a:r>
              <a:rPr sz="950" spc="15" dirty="0">
                <a:solidFill>
                  <a:srgbClr val="231F20"/>
                </a:solidFill>
                <a:latin typeface="Calibri"/>
                <a:cs typeface="Calibri"/>
              </a:rPr>
              <a:t>STSs), </a:t>
            </a:r>
            <a:r>
              <a:rPr sz="950" spc="-200" dirty="0">
                <a:solidFill>
                  <a:srgbClr val="231F20"/>
                </a:solidFill>
                <a:latin typeface="Calibri"/>
                <a:cs typeface="Calibri"/>
              </a:rPr>
              <a:t> </a:t>
            </a:r>
            <a:r>
              <a:rPr sz="950" spc="-20" dirty="0">
                <a:solidFill>
                  <a:srgbClr val="231F20"/>
                </a:solidFill>
                <a:latin typeface="Calibri"/>
                <a:cs typeface="Calibri"/>
              </a:rPr>
              <a:t>regional </a:t>
            </a:r>
            <a:r>
              <a:rPr sz="950" spc="-30" dirty="0">
                <a:solidFill>
                  <a:srgbClr val="231F20"/>
                </a:solidFill>
                <a:latin typeface="Calibri"/>
                <a:cs typeface="Calibri"/>
              </a:rPr>
              <a:t>hyperthermia </a:t>
            </a:r>
            <a:r>
              <a:rPr sz="950" spc="15" dirty="0">
                <a:solidFill>
                  <a:srgbClr val="231F20"/>
                </a:solidFill>
                <a:latin typeface="Calibri"/>
                <a:cs typeface="Calibri"/>
              </a:rPr>
              <a:t>in </a:t>
            </a:r>
            <a:r>
              <a:rPr sz="950" spc="-15" dirty="0">
                <a:solidFill>
                  <a:srgbClr val="231F20"/>
                </a:solidFill>
                <a:latin typeface="Calibri"/>
                <a:cs typeface="Calibri"/>
              </a:rPr>
              <a:t>addition </a:t>
            </a:r>
            <a:r>
              <a:rPr sz="950" spc="-25" dirty="0">
                <a:solidFill>
                  <a:srgbClr val="231F20"/>
                </a:solidFill>
                <a:latin typeface="Calibri"/>
                <a:cs typeface="Calibri"/>
              </a:rPr>
              <a:t>to </a:t>
            </a:r>
            <a:r>
              <a:rPr sz="950" spc="-30" dirty="0">
                <a:solidFill>
                  <a:srgbClr val="231F20"/>
                </a:solidFill>
                <a:latin typeface="Calibri"/>
                <a:cs typeface="Calibri"/>
              </a:rPr>
              <a:t>systemic </a:t>
            </a:r>
            <a:r>
              <a:rPr sz="950" spc="65" dirty="0">
                <a:solidFill>
                  <a:srgbClr val="231F20"/>
                </a:solidFill>
                <a:latin typeface="Calibri"/>
                <a:cs typeface="Calibri"/>
              </a:rPr>
              <a:t>ChT </a:t>
            </a:r>
            <a:r>
              <a:rPr sz="950" spc="-50" dirty="0">
                <a:solidFill>
                  <a:srgbClr val="231F20"/>
                </a:solidFill>
                <a:latin typeface="Calibri"/>
                <a:cs typeface="Calibri"/>
              </a:rPr>
              <a:t>was </a:t>
            </a:r>
            <a:r>
              <a:rPr sz="950" spc="-40" dirty="0">
                <a:solidFill>
                  <a:srgbClr val="231F20"/>
                </a:solidFill>
                <a:latin typeface="Calibri"/>
                <a:cs typeface="Calibri"/>
              </a:rPr>
              <a:t>associated </a:t>
            </a:r>
            <a:r>
              <a:rPr sz="950" spc="-35" dirty="0">
                <a:solidFill>
                  <a:srgbClr val="231F20"/>
                </a:solidFill>
                <a:latin typeface="Calibri"/>
                <a:cs typeface="Calibri"/>
              </a:rPr>
              <a:t> </a:t>
            </a:r>
            <a:r>
              <a:rPr sz="950" spc="-20" dirty="0">
                <a:solidFill>
                  <a:srgbClr val="231F20"/>
                </a:solidFill>
                <a:latin typeface="Calibri"/>
                <a:cs typeface="Calibri"/>
              </a:rPr>
              <a:t>with</a:t>
            </a:r>
            <a:r>
              <a:rPr sz="950" spc="-45" dirty="0">
                <a:solidFill>
                  <a:srgbClr val="231F20"/>
                </a:solidFill>
                <a:latin typeface="Calibri"/>
                <a:cs typeface="Calibri"/>
              </a:rPr>
              <a:t> </a:t>
            </a:r>
            <a:r>
              <a:rPr sz="950" spc="-40" dirty="0">
                <a:solidFill>
                  <a:srgbClr val="231F20"/>
                </a:solidFill>
                <a:latin typeface="Calibri"/>
                <a:cs typeface="Calibri"/>
              </a:rPr>
              <a:t>a</a:t>
            </a:r>
            <a:r>
              <a:rPr sz="950" spc="-55" dirty="0">
                <a:solidFill>
                  <a:srgbClr val="231F20"/>
                </a:solidFill>
                <a:latin typeface="Calibri"/>
                <a:cs typeface="Calibri"/>
              </a:rPr>
              <a:t> </a:t>
            </a:r>
            <a:r>
              <a:rPr sz="950" spc="-15" dirty="0">
                <a:solidFill>
                  <a:srgbClr val="231F20"/>
                </a:solidFill>
                <a:latin typeface="Calibri"/>
                <a:cs typeface="Calibri"/>
              </a:rPr>
              <a:t>local</a:t>
            </a:r>
            <a:r>
              <a:rPr sz="950" spc="-50" dirty="0">
                <a:solidFill>
                  <a:srgbClr val="231F20"/>
                </a:solidFill>
                <a:latin typeface="Calibri"/>
                <a:cs typeface="Calibri"/>
              </a:rPr>
              <a:t> </a:t>
            </a:r>
            <a:r>
              <a:rPr sz="950" spc="20" dirty="0">
                <a:solidFill>
                  <a:srgbClr val="231F20"/>
                </a:solidFill>
                <a:latin typeface="Calibri"/>
                <a:cs typeface="Calibri"/>
              </a:rPr>
              <a:t>PFS</a:t>
            </a:r>
            <a:r>
              <a:rPr sz="950" spc="-50" dirty="0">
                <a:solidFill>
                  <a:srgbClr val="231F20"/>
                </a:solidFill>
                <a:latin typeface="Calibri"/>
                <a:cs typeface="Calibri"/>
              </a:rPr>
              <a:t> </a:t>
            </a:r>
            <a:r>
              <a:rPr sz="950" spc="-20" dirty="0">
                <a:solidFill>
                  <a:srgbClr val="231F20"/>
                </a:solidFill>
                <a:latin typeface="Calibri"/>
                <a:cs typeface="Calibri"/>
              </a:rPr>
              <a:t>and</a:t>
            </a:r>
            <a:r>
              <a:rPr sz="950" spc="-55" dirty="0">
                <a:solidFill>
                  <a:srgbClr val="231F20"/>
                </a:solidFill>
                <a:latin typeface="Calibri"/>
                <a:cs typeface="Calibri"/>
              </a:rPr>
              <a:t> </a:t>
            </a:r>
            <a:r>
              <a:rPr sz="950" spc="45" dirty="0">
                <a:solidFill>
                  <a:srgbClr val="231F20"/>
                </a:solidFill>
                <a:latin typeface="Calibri"/>
                <a:cs typeface="Calibri"/>
              </a:rPr>
              <a:t>DFS</a:t>
            </a:r>
            <a:r>
              <a:rPr sz="950" spc="-50" dirty="0">
                <a:solidFill>
                  <a:srgbClr val="231F20"/>
                </a:solidFill>
                <a:latin typeface="Calibri"/>
                <a:cs typeface="Calibri"/>
              </a:rPr>
              <a:t> </a:t>
            </a:r>
            <a:r>
              <a:rPr sz="950" spc="-40" dirty="0">
                <a:solidFill>
                  <a:srgbClr val="231F20"/>
                </a:solidFill>
                <a:latin typeface="Calibri"/>
                <a:cs typeface="Calibri"/>
              </a:rPr>
              <a:t>advantage</a:t>
            </a:r>
            <a:r>
              <a:rPr sz="950" spc="-50" dirty="0">
                <a:solidFill>
                  <a:srgbClr val="231F20"/>
                </a:solidFill>
                <a:latin typeface="Calibri"/>
                <a:cs typeface="Calibri"/>
              </a:rPr>
              <a:t> </a:t>
            </a:r>
            <a:r>
              <a:rPr sz="950" spc="30" dirty="0">
                <a:solidFill>
                  <a:srgbClr val="231F20"/>
                </a:solidFill>
                <a:latin typeface="Calibri"/>
                <a:cs typeface="Calibri"/>
              </a:rPr>
              <a:t>[I,</a:t>
            </a:r>
            <a:r>
              <a:rPr sz="950" spc="-55" dirty="0">
                <a:solidFill>
                  <a:srgbClr val="231F20"/>
                </a:solidFill>
                <a:latin typeface="Calibri"/>
                <a:cs typeface="Calibri"/>
              </a:rPr>
              <a:t> </a:t>
            </a:r>
            <a:r>
              <a:rPr sz="950" spc="50" dirty="0">
                <a:solidFill>
                  <a:srgbClr val="231F20"/>
                </a:solidFill>
                <a:latin typeface="Calibri"/>
                <a:cs typeface="Calibri"/>
              </a:rPr>
              <a:t>B]</a:t>
            </a:r>
            <a:r>
              <a:rPr sz="950" spc="-60"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58</a:t>
            </a:r>
            <a:r>
              <a:rPr sz="950" spc="-10" dirty="0">
                <a:solidFill>
                  <a:srgbClr val="231F20"/>
                </a:solidFill>
                <a:latin typeface="Calibri"/>
                <a:cs typeface="Calibri"/>
              </a:rPr>
              <a:t>].</a:t>
            </a:r>
            <a:endParaRPr sz="950">
              <a:latin typeface="Calibri"/>
              <a:cs typeface="Calibri"/>
            </a:endParaRPr>
          </a:p>
          <a:p>
            <a:pPr marL="12700" marR="6985" indent="114300" algn="just">
              <a:lnSpc>
                <a:spcPct val="100800"/>
              </a:lnSpc>
            </a:pPr>
            <a:r>
              <a:rPr sz="950" spc="-15" dirty="0">
                <a:solidFill>
                  <a:srgbClr val="231F20"/>
                </a:solidFill>
                <a:latin typeface="Calibri"/>
                <a:cs typeface="Calibri"/>
              </a:rPr>
              <a:t>Preoperative</a:t>
            </a:r>
            <a:r>
              <a:rPr sz="950" spc="-5" dirty="0">
                <a:solidFill>
                  <a:srgbClr val="231F20"/>
                </a:solidFill>
                <a:latin typeface="Calibri"/>
                <a:cs typeface="Calibri"/>
              </a:rPr>
              <a:t> </a:t>
            </a:r>
            <a:r>
              <a:rPr sz="950" spc="90" dirty="0">
                <a:solidFill>
                  <a:srgbClr val="231F20"/>
                </a:solidFill>
                <a:latin typeface="Calibri"/>
                <a:cs typeface="Calibri"/>
              </a:rPr>
              <a:t>RT</a:t>
            </a:r>
            <a:r>
              <a:rPr sz="950" spc="-20" dirty="0">
                <a:solidFill>
                  <a:srgbClr val="231F20"/>
                </a:solidFill>
                <a:latin typeface="Calibri"/>
                <a:cs typeface="Calibri"/>
              </a:rPr>
              <a:t> </a:t>
            </a:r>
            <a:r>
              <a:rPr sz="950" spc="25" dirty="0">
                <a:solidFill>
                  <a:srgbClr val="231F20"/>
                </a:solidFill>
                <a:latin typeface="Calibri"/>
                <a:cs typeface="Calibri"/>
              </a:rPr>
              <a:t>in</a:t>
            </a:r>
            <a:r>
              <a:rPr sz="950" spc="-15" dirty="0">
                <a:solidFill>
                  <a:srgbClr val="231F20"/>
                </a:solidFill>
                <a:latin typeface="Calibri"/>
                <a:cs typeface="Calibri"/>
              </a:rPr>
              <a:t> </a:t>
            </a:r>
            <a:r>
              <a:rPr sz="950" spc="-35" dirty="0">
                <a:solidFill>
                  <a:srgbClr val="231F20"/>
                </a:solidFill>
                <a:latin typeface="Calibri"/>
                <a:cs typeface="Calibri"/>
              </a:rPr>
              <a:t>resectable</a:t>
            </a:r>
            <a:r>
              <a:rPr sz="950" spc="-15" dirty="0">
                <a:solidFill>
                  <a:srgbClr val="231F20"/>
                </a:solidFill>
                <a:latin typeface="Calibri"/>
                <a:cs typeface="Calibri"/>
              </a:rPr>
              <a:t> </a:t>
            </a:r>
            <a:r>
              <a:rPr sz="950" dirty="0">
                <a:solidFill>
                  <a:srgbClr val="231F20"/>
                </a:solidFill>
                <a:latin typeface="Calibri"/>
                <a:cs typeface="Calibri"/>
              </a:rPr>
              <a:t>tumours</a:t>
            </a:r>
            <a:r>
              <a:rPr sz="950" spc="-5" dirty="0">
                <a:solidFill>
                  <a:srgbClr val="231F20"/>
                </a:solidFill>
                <a:latin typeface="Calibri"/>
                <a:cs typeface="Calibri"/>
              </a:rPr>
              <a:t> </a:t>
            </a:r>
            <a:r>
              <a:rPr sz="950" spc="-25" dirty="0">
                <a:solidFill>
                  <a:srgbClr val="231F20"/>
                </a:solidFill>
                <a:latin typeface="Calibri"/>
                <a:cs typeface="Calibri"/>
              </a:rPr>
              <a:t>has</a:t>
            </a:r>
            <a:r>
              <a:rPr sz="950" spc="-15" dirty="0">
                <a:solidFill>
                  <a:srgbClr val="231F20"/>
                </a:solidFill>
                <a:latin typeface="Calibri"/>
                <a:cs typeface="Calibri"/>
              </a:rPr>
              <a:t> </a:t>
            </a:r>
            <a:r>
              <a:rPr sz="950" spc="-40" dirty="0">
                <a:solidFill>
                  <a:srgbClr val="231F20"/>
                </a:solidFill>
                <a:latin typeface="Calibri"/>
                <a:cs typeface="Calibri"/>
              </a:rPr>
              <a:t>been</a:t>
            </a:r>
            <a:r>
              <a:rPr sz="950" spc="-15" dirty="0">
                <a:solidFill>
                  <a:srgbClr val="231F20"/>
                </a:solidFill>
                <a:latin typeface="Calibri"/>
                <a:cs typeface="Calibri"/>
              </a:rPr>
              <a:t> </a:t>
            </a:r>
            <a:r>
              <a:rPr sz="950" spc="-10" dirty="0">
                <a:solidFill>
                  <a:srgbClr val="231F20"/>
                </a:solidFill>
                <a:latin typeface="Calibri"/>
                <a:cs typeface="Calibri"/>
              </a:rPr>
              <a:t>invest</a:t>
            </a:r>
            <a:r>
              <a:rPr sz="950" spc="5" dirty="0">
                <a:solidFill>
                  <a:srgbClr val="231F20"/>
                </a:solidFill>
                <a:latin typeface="Calibri"/>
                <a:cs typeface="Calibri"/>
              </a:rPr>
              <a:t>i</a:t>
            </a:r>
            <a:r>
              <a:rPr sz="950" spc="-30" dirty="0">
                <a:solidFill>
                  <a:srgbClr val="231F20"/>
                </a:solidFill>
                <a:latin typeface="Calibri"/>
                <a:cs typeface="Calibri"/>
              </a:rPr>
              <a:t>gated</a:t>
            </a:r>
            <a:r>
              <a:rPr sz="950" spc="-15" dirty="0">
                <a:solidFill>
                  <a:srgbClr val="231F20"/>
                </a:solidFill>
                <a:latin typeface="Calibri"/>
                <a:cs typeface="Calibri"/>
              </a:rPr>
              <a:t> </a:t>
            </a:r>
            <a:r>
              <a:rPr sz="950" spc="20" dirty="0">
                <a:solidFill>
                  <a:srgbClr val="231F20"/>
                </a:solidFill>
                <a:latin typeface="Calibri"/>
                <a:cs typeface="Calibri"/>
              </a:rPr>
              <a:t>in  </a:t>
            </a:r>
            <a:r>
              <a:rPr sz="950" spc="-40" dirty="0">
                <a:solidFill>
                  <a:srgbClr val="231F20"/>
                </a:solidFill>
                <a:latin typeface="Calibri"/>
                <a:cs typeface="Calibri"/>
              </a:rPr>
              <a:t>a </a:t>
            </a:r>
            <a:r>
              <a:rPr sz="950" spc="-5" dirty="0">
                <a:solidFill>
                  <a:srgbClr val="231F20"/>
                </a:solidFill>
                <a:latin typeface="Calibri"/>
                <a:cs typeface="Calibri"/>
              </a:rPr>
              <a:t>randomised </a:t>
            </a:r>
            <a:r>
              <a:rPr sz="950" spc="5" dirty="0">
                <a:solidFill>
                  <a:srgbClr val="231F20"/>
                </a:solidFill>
                <a:latin typeface="Calibri"/>
                <a:cs typeface="Calibri"/>
              </a:rPr>
              <a:t>clinical </a:t>
            </a:r>
            <a:r>
              <a:rPr sz="950" dirty="0">
                <a:solidFill>
                  <a:srgbClr val="231F20"/>
                </a:solidFill>
                <a:latin typeface="Calibri"/>
                <a:cs typeface="Calibri"/>
              </a:rPr>
              <a:t>trial, which </a:t>
            </a:r>
            <a:r>
              <a:rPr sz="950" spc="-25" dirty="0">
                <a:solidFill>
                  <a:srgbClr val="231F20"/>
                </a:solidFill>
                <a:latin typeface="Calibri"/>
                <a:cs typeface="Calibri"/>
              </a:rPr>
              <a:t>has </a:t>
            </a:r>
            <a:r>
              <a:rPr sz="950" spc="-20" dirty="0">
                <a:solidFill>
                  <a:srgbClr val="231F20"/>
                </a:solidFill>
                <a:latin typeface="Calibri"/>
                <a:cs typeface="Calibri"/>
              </a:rPr>
              <a:t>completed </a:t>
            </a:r>
            <a:r>
              <a:rPr sz="950" spc="-10" dirty="0">
                <a:solidFill>
                  <a:srgbClr val="231F20"/>
                </a:solidFill>
                <a:latin typeface="Calibri"/>
                <a:cs typeface="Calibri"/>
              </a:rPr>
              <a:t>its accrual. </a:t>
            </a:r>
            <a:r>
              <a:rPr sz="950" spc="45" dirty="0">
                <a:solidFill>
                  <a:srgbClr val="231F20"/>
                </a:solidFill>
                <a:latin typeface="Calibri"/>
                <a:cs typeface="Calibri"/>
              </a:rPr>
              <a:t>In </a:t>
            </a:r>
            <a:r>
              <a:rPr sz="950" spc="50" dirty="0">
                <a:solidFill>
                  <a:srgbClr val="231F20"/>
                </a:solidFill>
                <a:latin typeface="Calibri"/>
                <a:cs typeface="Calibri"/>
              </a:rPr>
              <a:t> </a:t>
            </a:r>
            <a:r>
              <a:rPr sz="950" dirty="0">
                <a:solidFill>
                  <a:srgbClr val="231F20"/>
                </a:solidFill>
                <a:latin typeface="Calibri"/>
                <a:cs typeface="Calibri"/>
              </a:rPr>
              <a:t>principle, </a:t>
            </a:r>
            <a:r>
              <a:rPr sz="950" spc="-20" dirty="0">
                <a:solidFill>
                  <a:srgbClr val="231F20"/>
                </a:solidFill>
                <a:latin typeface="Calibri"/>
                <a:cs typeface="Calibri"/>
              </a:rPr>
              <a:t>preoperative </a:t>
            </a:r>
            <a:r>
              <a:rPr sz="950" spc="-25" dirty="0">
                <a:solidFill>
                  <a:srgbClr val="231F20"/>
                </a:solidFill>
                <a:latin typeface="Calibri"/>
                <a:cs typeface="Calibri"/>
              </a:rPr>
              <a:t>treatments </a:t>
            </a:r>
            <a:r>
              <a:rPr sz="950" spc="-35" dirty="0">
                <a:solidFill>
                  <a:srgbClr val="231F20"/>
                </a:solidFill>
                <a:latin typeface="Calibri"/>
                <a:cs typeface="Calibri"/>
              </a:rPr>
              <a:t>are </a:t>
            </a:r>
            <a:r>
              <a:rPr sz="950" spc="-5" dirty="0">
                <a:solidFill>
                  <a:srgbClr val="231F20"/>
                </a:solidFill>
                <a:latin typeface="Calibri"/>
                <a:cs typeface="Calibri"/>
              </a:rPr>
              <a:t>not </a:t>
            </a:r>
            <a:r>
              <a:rPr sz="950" spc="-15" dirty="0">
                <a:solidFill>
                  <a:srgbClr val="231F20"/>
                </a:solidFill>
                <a:latin typeface="Calibri"/>
                <a:cs typeface="Calibri"/>
              </a:rPr>
              <a:t>intended to </a:t>
            </a:r>
            <a:r>
              <a:rPr sz="950" spc="-20" dirty="0">
                <a:solidFill>
                  <a:srgbClr val="231F20"/>
                </a:solidFill>
                <a:latin typeface="Calibri"/>
                <a:cs typeface="Calibri"/>
              </a:rPr>
              <a:t>change </a:t>
            </a:r>
            <a:r>
              <a:rPr sz="950" spc="-35" dirty="0">
                <a:solidFill>
                  <a:srgbClr val="231F20"/>
                </a:solidFill>
                <a:latin typeface="Calibri"/>
                <a:cs typeface="Calibri"/>
              </a:rPr>
              <a:t>the </a:t>
            </a:r>
            <a:r>
              <a:rPr sz="950" spc="-200" dirty="0">
                <a:solidFill>
                  <a:srgbClr val="231F20"/>
                </a:solidFill>
                <a:latin typeface="Calibri"/>
                <a:cs typeface="Calibri"/>
              </a:rPr>
              <a:t> </a:t>
            </a:r>
            <a:r>
              <a:rPr sz="950" spc="-30" dirty="0">
                <a:solidFill>
                  <a:srgbClr val="231F20"/>
                </a:solidFill>
                <a:latin typeface="Calibri"/>
                <a:cs typeface="Calibri"/>
              </a:rPr>
              <a:t>extent</a:t>
            </a:r>
            <a:r>
              <a:rPr sz="950" spc="-25" dirty="0">
                <a:solidFill>
                  <a:srgbClr val="231F20"/>
                </a:solidFill>
                <a:latin typeface="Calibri"/>
                <a:cs typeface="Calibri"/>
              </a:rPr>
              <a:t> </a:t>
            </a:r>
            <a:r>
              <a:rPr sz="950" spc="-15" dirty="0">
                <a:solidFill>
                  <a:srgbClr val="231F20"/>
                </a:solidFill>
                <a:latin typeface="Calibri"/>
                <a:cs typeface="Calibri"/>
              </a:rPr>
              <a:t>of</a:t>
            </a:r>
            <a:r>
              <a:rPr sz="950" spc="-25" dirty="0">
                <a:solidFill>
                  <a:srgbClr val="231F20"/>
                </a:solidFill>
                <a:latin typeface="Calibri"/>
                <a:cs typeface="Calibri"/>
              </a:rPr>
              <a:t> </a:t>
            </a:r>
            <a:r>
              <a:rPr sz="950" spc="-15" dirty="0">
                <a:solidFill>
                  <a:srgbClr val="231F20"/>
                </a:solidFill>
                <a:latin typeface="Calibri"/>
                <a:cs typeface="Calibri"/>
              </a:rPr>
              <a:t>surgery,</a:t>
            </a:r>
            <a:r>
              <a:rPr sz="950" spc="-30" dirty="0">
                <a:solidFill>
                  <a:srgbClr val="231F20"/>
                </a:solidFill>
                <a:latin typeface="Calibri"/>
                <a:cs typeface="Calibri"/>
              </a:rPr>
              <a:t> </a:t>
            </a:r>
            <a:r>
              <a:rPr sz="950" spc="-10" dirty="0">
                <a:solidFill>
                  <a:srgbClr val="231F20"/>
                </a:solidFill>
                <a:latin typeface="Calibri"/>
                <a:cs typeface="Calibri"/>
              </a:rPr>
              <a:t>but</a:t>
            </a:r>
            <a:r>
              <a:rPr sz="950" spc="-20" dirty="0">
                <a:solidFill>
                  <a:srgbClr val="231F20"/>
                </a:solidFill>
                <a:latin typeface="Calibri"/>
                <a:cs typeface="Calibri"/>
              </a:rPr>
              <a:t> </a:t>
            </a:r>
            <a:r>
              <a:rPr sz="950" spc="-15" dirty="0">
                <a:solidFill>
                  <a:srgbClr val="231F20"/>
                </a:solidFill>
                <a:latin typeface="Calibri"/>
                <a:cs typeface="Calibri"/>
              </a:rPr>
              <a:t>to</a:t>
            </a:r>
            <a:r>
              <a:rPr sz="950" spc="-35" dirty="0">
                <a:solidFill>
                  <a:srgbClr val="231F20"/>
                </a:solidFill>
                <a:latin typeface="Calibri"/>
                <a:cs typeface="Calibri"/>
              </a:rPr>
              <a:t> </a:t>
            </a:r>
            <a:r>
              <a:rPr sz="950" dirty="0">
                <a:solidFill>
                  <a:srgbClr val="231F20"/>
                </a:solidFill>
                <a:latin typeface="Calibri"/>
                <a:cs typeface="Calibri"/>
              </a:rPr>
              <a:t>improve</a:t>
            </a:r>
            <a:r>
              <a:rPr sz="950" spc="-30" dirty="0">
                <a:solidFill>
                  <a:srgbClr val="231F20"/>
                </a:solidFill>
                <a:latin typeface="Calibri"/>
                <a:cs typeface="Calibri"/>
              </a:rPr>
              <a:t> </a:t>
            </a:r>
            <a:r>
              <a:rPr sz="950" spc="-35" dirty="0">
                <a:solidFill>
                  <a:srgbClr val="231F20"/>
                </a:solidFill>
                <a:latin typeface="Calibri"/>
                <a:cs typeface="Calibri"/>
              </a:rPr>
              <a:t>the</a:t>
            </a:r>
            <a:r>
              <a:rPr sz="950" spc="-25" dirty="0">
                <a:solidFill>
                  <a:srgbClr val="231F20"/>
                </a:solidFill>
                <a:latin typeface="Calibri"/>
                <a:cs typeface="Calibri"/>
              </a:rPr>
              <a:t> </a:t>
            </a:r>
            <a:r>
              <a:rPr sz="950" spc="-5" dirty="0">
                <a:solidFill>
                  <a:srgbClr val="231F20"/>
                </a:solidFill>
                <a:latin typeface="Calibri"/>
                <a:cs typeface="Calibri"/>
              </a:rPr>
              <a:t>quality</a:t>
            </a:r>
            <a:r>
              <a:rPr sz="950" spc="-20" dirty="0">
                <a:solidFill>
                  <a:srgbClr val="231F20"/>
                </a:solidFill>
                <a:latin typeface="Calibri"/>
                <a:cs typeface="Calibri"/>
              </a:rPr>
              <a:t> </a:t>
            </a:r>
            <a:r>
              <a:rPr sz="950" spc="-15" dirty="0">
                <a:solidFill>
                  <a:srgbClr val="231F20"/>
                </a:solidFill>
                <a:latin typeface="Calibri"/>
                <a:cs typeface="Calibri"/>
              </a:rPr>
              <a:t>of</a:t>
            </a:r>
            <a:r>
              <a:rPr sz="950" spc="-30" dirty="0">
                <a:solidFill>
                  <a:srgbClr val="231F20"/>
                </a:solidFill>
                <a:latin typeface="Calibri"/>
                <a:cs typeface="Calibri"/>
              </a:rPr>
              <a:t> </a:t>
            </a:r>
            <a:r>
              <a:rPr sz="950" spc="-5" dirty="0">
                <a:solidFill>
                  <a:srgbClr val="231F20"/>
                </a:solidFill>
                <a:latin typeface="Calibri"/>
                <a:cs typeface="Calibri"/>
              </a:rPr>
              <a:t>surgical</a:t>
            </a:r>
            <a:r>
              <a:rPr sz="950" spc="-20" dirty="0">
                <a:solidFill>
                  <a:srgbClr val="231F20"/>
                </a:solidFill>
                <a:latin typeface="Calibri"/>
                <a:cs typeface="Calibri"/>
              </a:rPr>
              <a:t> </a:t>
            </a:r>
            <a:r>
              <a:rPr sz="950" spc="-5" dirty="0">
                <a:solidFill>
                  <a:srgbClr val="231F20"/>
                </a:solidFill>
                <a:latin typeface="Calibri"/>
                <a:cs typeface="Calibri"/>
              </a:rPr>
              <a:t>margins.</a:t>
            </a:r>
            <a:endParaRPr sz="950">
              <a:latin typeface="Calibri"/>
              <a:cs typeface="Calibri"/>
            </a:endParaRPr>
          </a:p>
          <a:p>
            <a:pPr marL="12700" marR="6985" indent="114300" algn="just">
              <a:lnSpc>
                <a:spcPct val="100899"/>
              </a:lnSpc>
            </a:pPr>
            <a:r>
              <a:rPr sz="950" spc="-15" dirty="0">
                <a:solidFill>
                  <a:srgbClr val="231F20"/>
                </a:solidFill>
                <a:latin typeface="Calibri"/>
                <a:cs typeface="Calibri"/>
              </a:rPr>
              <a:t>Postoperative/adjuvant </a:t>
            </a:r>
            <a:r>
              <a:rPr sz="950" spc="70" dirty="0">
                <a:solidFill>
                  <a:srgbClr val="231F20"/>
                </a:solidFill>
                <a:latin typeface="Calibri"/>
                <a:cs typeface="Calibri"/>
              </a:rPr>
              <a:t>EBRT </a:t>
            </a:r>
            <a:r>
              <a:rPr sz="950" dirty="0">
                <a:solidFill>
                  <a:srgbClr val="231F20"/>
                </a:solidFill>
                <a:latin typeface="Calibri"/>
                <a:cs typeface="Calibri"/>
              </a:rPr>
              <a:t>following </a:t>
            </a:r>
            <a:r>
              <a:rPr sz="950" spc="-20" dirty="0">
                <a:solidFill>
                  <a:srgbClr val="231F20"/>
                </a:solidFill>
                <a:latin typeface="Calibri"/>
                <a:cs typeface="Calibri"/>
              </a:rPr>
              <a:t>complete </a:t>
            </a:r>
            <a:r>
              <a:rPr sz="950" spc="-15" dirty="0">
                <a:solidFill>
                  <a:srgbClr val="231F20"/>
                </a:solidFill>
                <a:latin typeface="Calibri"/>
                <a:cs typeface="Calibri"/>
              </a:rPr>
              <a:t>gross </a:t>
            </a:r>
            <a:r>
              <a:rPr sz="950" spc="-25" dirty="0">
                <a:solidFill>
                  <a:srgbClr val="231F20"/>
                </a:solidFill>
                <a:latin typeface="Calibri"/>
                <a:cs typeface="Calibri"/>
              </a:rPr>
              <a:t>resec- </a:t>
            </a:r>
            <a:r>
              <a:rPr sz="950" spc="-20" dirty="0">
                <a:solidFill>
                  <a:srgbClr val="231F20"/>
                </a:solidFill>
                <a:latin typeface="Calibri"/>
                <a:cs typeface="Calibri"/>
              </a:rPr>
              <a:t> </a:t>
            </a:r>
            <a:r>
              <a:rPr sz="950" spc="5" dirty="0">
                <a:solidFill>
                  <a:srgbClr val="231F20"/>
                </a:solidFill>
                <a:latin typeface="Calibri"/>
                <a:cs typeface="Calibri"/>
              </a:rPr>
              <a:t>tion </a:t>
            </a:r>
            <a:r>
              <a:rPr sz="950" dirty="0">
                <a:solidFill>
                  <a:srgbClr val="231F20"/>
                </a:solidFill>
                <a:latin typeface="Calibri"/>
                <a:cs typeface="Calibri"/>
              </a:rPr>
              <a:t>is </a:t>
            </a:r>
            <a:r>
              <a:rPr sz="950" spc="-15" dirty="0">
                <a:solidFill>
                  <a:srgbClr val="231F20"/>
                </a:solidFill>
                <a:latin typeface="Calibri"/>
                <a:cs typeface="Calibri"/>
              </a:rPr>
              <a:t>of </a:t>
            </a:r>
            <a:r>
              <a:rPr sz="950" dirty="0">
                <a:solidFill>
                  <a:srgbClr val="231F20"/>
                </a:solidFill>
                <a:latin typeface="Calibri"/>
                <a:cs typeface="Calibri"/>
              </a:rPr>
              <a:t>limited </a:t>
            </a:r>
            <a:r>
              <a:rPr sz="950" spc="-15" dirty="0">
                <a:solidFill>
                  <a:srgbClr val="231F20"/>
                </a:solidFill>
                <a:latin typeface="Calibri"/>
                <a:cs typeface="Calibri"/>
              </a:rPr>
              <a:t>value, </a:t>
            </a:r>
            <a:r>
              <a:rPr sz="950" spc="-10" dirty="0">
                <a:solidFill>
                  <a:srgbClr val="231F20"/>
                </a:solidFill>
                <a:latin typeface="Calibri"/>
                <a:cs typeface="Calibri"/>
              </a:rPr>
              <a:t>and </a:t>
            </a:r>
            <a:r>
              <a:rPr sz="950" dirty="0">
                <a:solidFill>
                  <a:srgbClr val="231F20"/>
                </a:solidFill>
                <a:latin typeface="Calibri"/>
                <a:cs typeface="Calibri"/>
              </a:rPr>
              <a:t>is </a:t>
            </a:r>
            <a:r>
              <a:rPr sz="950" spc="-25" dirty="0">
                <a:solidFill>
                  <a:srgbClr val="231F20"/>
                </a:solidFill>
                <a:latin typeface="Calibri"/>
                <a:cs typeface="Calibri"/>
              </a:rPr>
              <a:t>associated </a:t>
            </a:r>
            <a:r>
              <a:rPr sz="950" spc="-5" dirty="0">
                <a:solidFill>
                  <a:srgbClr val="231F20"/>
                </a:solidFill>
                <a:latin typeface="Calibri"/>
                <a:cs typeface="Calibri"/>
              </a:rPr>
              <a:t>with </a:t>
            </a:r>
            <a:r>
              <a:rPr sz="950" dirty="0">
                <a:solidFill>
                  <a:srgbClr val="231F20"/>
                </a:solidFill>
                <a:latin typeface="Calibri"/>
                <a:cs typeface="Calibri"/>
              </a:rPr>
              <a:t>significant short- </a:t>
            </a:r>
            <a:r>
              <a:rPr sz="950" spc="5" dirty="0">
                <a:solidFill>
                  <a:srgbClr val="231F20"/>
                </a:solidFill>
                <a:latin typeface="Calibri"/>
                <a:cs typeface="Calibri"/>
              </a:rPr>
              <a:t> </a:t>
            </a:r>
            <a:r>
              <a:rPr sz="950" spc="-10" dirty="0">
                <a:solidFill>
                  <a:srgbClr val="231F20"/>
                </a:solidFill>
                <a:latin typeface="Calibri"/>
                <a:cs typeface="Calibri"/>
              </a:rPr>
              <a:t>and </a:t>
            </a:r>
            <a:r>
              <a:rPr sz="950" dirty="0">
                <a:solidFill>
                  <a:srgbClr val="231F20"/>
                </a:solidFill>
                <a:latin typeface="Calibri"/>
                <a:cs typeface="Calibri"/>
              </a:rPr>
              <a:t>long-term </a:t>
            </a:r>
            <a:r>
              <a:rPr sz="950" spc="-5" dirty="0">
                <a:solidFill>
                  <a:srgbClr val="231F20"/>
                </a:solidFill>
                <a:latin typeface="Calibri"/>
                <a:cs typeface="Calibri"/>
              </a:rPr>
              <a:t>toxicities. </a:t>
            </a:r>
            <a:r>
              <a:rPr sz="950" spc="60" dirty="0">
                <a:solidFill>
                  <a:srgbClr val="231F20"/>
                </a:solidFill>
                <a:latin typeface="Calibri"/>
                <a:cs typeface="Calibri"/>
              </a:rPr>
              <a:t>A </a:t>
            </a:r>
            <a:r>
              <a:rPr sz="950" spc="-15" dirty="0">
                <a:solidFill>
                  <a:srgbClr val="231F20"/>
                </a:solidFill>
                <a:latin typeface="Calibri"/>
                <a:cs typeface="Calibri"/>
              </a:rPr>
              <a:t>therapeutic </a:t>
            </a:r>
            <a:r>
              <a:rPr sz="950" dirty="0">
                <a:solidFill>
                  <a:srgbClr val="231F20"/>
                </a:solidFill>
                <a:latin typeface="Calibri"/>
                <a:cs typeface="Calibri"/>
              </a:rPr>
              <a:t>radiation </a:t>
            </a:r>
            <a:r>
              <a:rPr sz="950" spc="-25" dirty="0">
                <a:solidFill>
                  <a:srgbClr val="231F20"/>
                </a:solidFill>
                <a:latin typeface="Calibri"/>
                <a:cs typeface="Calibri"/>
              </a:rPr>
              <a:t>treatment </a:t>
            </a:r>
            <a:r>
              <a:rPr sz="950" spc="-30" dirty="0">
                <a:solidFill>
                  <a:srgbClr val="231F20"/>
                </a:solidFill>
                <a:latin typeface="Calibri"/>
                <a:cs typeface="Calibri"/>
              </a:rPr>
              <a:t>dose </a:t>
            </a:r>
            <a:r>
              <a:rPr sz="950" spc="-25" dirty="0">
                <a:solidFill>
                  <a:srgbClr val="231F20"/>
                </a:solidFill>
                <a:latin typeface="Calibri"/>
                <a:cs typeface="Calibri"/>
              </a:rPr>
              <a:t> </a:t>
            </a:r>
            <a:r>
              <a:rPr sz="950" spc="-15" dirty="0">
                <a:solidFill>
                  <a:srgbClr val="231F20"/>
                </a:solidFill>
                <a:latin typeface="Calibri"/>
                <a:cs typeface="Calibri"/>
              </a:rPr>
              <a:t>can </a:t>
            </a:r>
            <a:r>
              <a:rPr sz="950" spc="-50" dirty="0">
                <a:solidFill>
                  <a:srgbClr val="231F20"/>
                </a:solidFill>
                <a:latin typeface="Calibri"/>
                <a:cs typeface="Calibri"/>
              </a:rPr>
              <a:t>be </a:t>
            </a:r>
            <a:r>
              <a:rPr sz="950" spc="-20" dirty="0">
                <a:solidFill>
                  <a:srgbClr val="231F20"/>
                </a:solidFill>
                <a:latin typeface="Calibri"/>
                <a:cs typeface="Calibri"/>
              </a:rPr>
              <a:t>achieved </a:t>
            </a:r>
            <a:r>
              <a:rPr sz="950" spc="25" dirty="0">
                <a:solidFill>
                  <a:srgbClr val="231F20"/>
                </a:solidFill>
                <a:latin typeface="Calibri"/>
                <a:cs typeface="Calibri"/>
              </a:rPr>
              <a:t>in </a:t>
            </a:r>
            <a:r>
              <a:rPr sz="950" spc="-40" dirty="0">
                <a:solidFill>
                  <a:srgbClr val="231F20"/>
                </a:solidFill>
                <a:latin typeface="Calibri"/>
                <a:cs typeface="Calibri"/>
              </a:rPr>
              <a:t>a </a:t>
            </a:r>
            <a:r>
              <a:rPr sz="950" spc="10" dirty="0">
                <a:solidFill>
                  <a:srgbClr val="231F20"/>
                </a:solidFill>
                <a:latin typeface="Calibri"/>
                <a:cs typeface="Calibri"/>
              </a:rPr>
              <a:t>minority </a:t>
            </a:r>
            <a:r>
              <a:rPr sz="950" spc="-15" dirty="0">
                <a:solidFill>
                  <a:srgbClr val="231F20"/>
                </a:solidFill>
                <a:latin typeface="Calibri"/>
                <a:cs typeface="Calibri"/>
              </a:rPr>
              <a:t>of </a:t>
            </a:r>
            <a:r>
              <a:rPr sz="950" spc="-20" dirty="0">
                <a:solidFill>
                  <a:srgbClr val="231F20"/>
                </a:solidFill>
                <a:latin typeface="Calibri"/>
                <a:cs typeface="Calibri"/>
              </a:rPr>
              <a:t>patients </a:t>
            </a:r>
            <a:r>
              <a:rPr sz="950" dirty="0">
                <a:solidFill>
                  <a:srgbClr val="231F20"/>
                </a:solidFill>
                <a:latin typeface="Calibri"/>
                <a:cs typeface="Calibri"/>
              </a:rPr>
              <a:t>following </a:t>
            </a:r>
            <a:r>
              <a:rPr sz="950" spc="-20" dirty="0">
                <a:solidFill>
                  <a:srgbClr val="231F20"/>
                </a:solidFill>
                <a:latin typeface="Calibri"/>
                <a:cs typeface="Calibri"/>
              </a:rPr>
              <a:t>resection. </a:t>
            </a:r>
            <a:r>
              <a:rPr sz="950" spc="45" dirty="0">
                <a:solidFill>
                  <a:srgbClr val="231F20"/>
                </a:solidFill>
                <a:latin typeface="Calibri"/>
                <a:cs typeface="Calibri"/>
              </a:rPr>
              <a:t>In </a:t>
            </a:r>
            <a:r>
              <a:rPr sz="950" spc="50" dirty="0">
                <a:solidFill>
                  <a:srgbClr val="231F20"/>
                </a:solidFill>
                <a:latin typeface="Calibri"/>
                <a:cs typeface="Calibri"/>
              </a:rPr>
              <a:t> </a:t>
            </a:r>
            <a:r>
              <a:rPr sz="950" spc="-35" dirty="0">
                <a:solidFill>
                  <a:srgbClr val="231F20"/>
                </a:solidFill>
                <a:latin typeface="Calibri"/>
                <a:cs typeface="Calibri"/>
              </a:rPr>
              <a:t>selected</a:t>
            </a:r>
            <a:r>
              <a:rPr sz="950" spc="-30" dirty="0">
                <a:solidFill>
                  <a:srgbClr val="231F20"/>
                </a:solidFill>
                <a:latin typeface="Calibri"/>
                <a:cs typeface="Calibri"/>
              </a:rPr>
              <a:t> </a:t>
            </a:r>
            <a:r>
              <a:rPr sz="950" spc="-35" dirty="0">
                <a:solidFill>
                  <a:srgbClr val="231F20"/>
                </a:solidFill>
                <a:latin typeface="Calibri"/>
                <a:cs typeface="Calibri"/>
              </a:rPr>
              <a:t>cases,</a:t>
            </a:r>
            <a:r>
              <a:rPr sz="950" spc="-30" dirty="0">
                <a:solidFill>
                  <a:srgbClr val="231F20"/>
                </a:solidFill>
                <a:latin typeface="Calibri"/>
                <a:cs typeface="Calibri"/>
              </a:rPr>
              <a:t> </a:t>
            </a:r>
            <a:r>
              <a:rPr sz="950" spc="5" dirty="0">
                <a:solidFill>
                  <a:srgbClr val="231F20"/>
                </a:solidFill>
                <a:latin typeface="Calibri"/>
                <a:cs typeface="Calibri"/>
              </a:rPr>
              <a:t>it </a:t>
            </a:r>
            <a:r>
              <a:rPr sz="950" spc="-10" dirty="0">
                <a:solidFill>
                  <a:srgbClr val="231F20"/>
                </a:solidFill>
                <a:latin typeface="Calibri"/>
                <a:cs typeface="Calibri"/>
              </a:rPr>
              <a:t>may </a:t>
            </a:r>
            <a:r>
              <a:rPr sz="950" spc="-50" dirty="0">
                <a:solidFill>
                  <a:srgbClr val="231F20"/>
                </a:solidFill>
                <a:latin typeface="Calibri"/>
                <a:cs typeface="Calibri"/>
              </a:rPr>
              <a:t>be</a:t>
            </a:r>
            <a:r>
              <a:rPr sz="950" spc="-45" dirty="0">
                <a:solidFill>
                  <a:srgbClr val="231F20"/>
                </a:solidFill>
                <a:latin typeface="Calibri"/>
                <a:cs typeface="Calibri"/>
              </a:rPr>
              <a:t> </a:t>
            </a:r>
            <a:r>
              <a:rPr sz="950" spc="-15" dirty="0">
                <a:solidFill>
                  <a:srgbClr val="231F20"/>
                </a:solidFill>
                <a:latin typeface="Calibri"/>
                <a:cs typeface="Calibri"/>
              </a:rPr>
              <a:t>an </a:t>
            </a:r>
            <a:r>
              <a:rPr sz="950" dirty="0">
                <a:solidFill>
                  <a:srgbClr val="231F20"/>
                </a:solidFill>
                <a:latin typeface="Calibri"/>
                <a:cs typeface="Calibri"/>
              </a:rPr>
              <a:t>option </a:t>
            </a:r>
            <a:r>
              <a:rPr sz="950" spc="25" dirty="0">
                <a:solidFill>
                  <a:srgbClr val="231F20"/>
                </a:solidFill>
                <a:latin typeface="Calibri"/>
                <a:cs typeface="Calibri"/>
              </a:rPr>
              <a:t>in </a:t>
            </a:r>
            <a:r>
              <a:rPr sz="950" spc="-15" dirty="0">
                <a:solidFill>
                  <a:srgbClr val="231F20"/>
                </a:solidFill>
                <a:latin typeface="Calibri"/>
                <a:cs typeface="Calibri"/>
              </a:rPr>
              <a:t>well-defined </a:t>
            </a:r>
            <a:r>
              <a:rPr sz="950" spc="-10" dirty="0">
                <a:solidFill>
                  <a:srgbClr val="231F20"/>
                </a:solidFill>
                <a:latin typeface="Calibri"/>
                <a:cs typeface="Calibri"/>
              </a:rPr>
              <a:t>anatomical </a:t>
            </a:r>
            <a:r>
              <a:rPr sz="950" spc="-5" dirty="0">
                <a:solidFill>
                  <a:srgbClr val="231F20"/>
                </a:solidFill>
                <a:latin typeface="Calibri"/>
                <a:cs typeface="Calibri"/>
              </a:rPr>
              <a:t> </a:t>
            </a:r>
            <a:r>
              <a:rPr sz="950" spc="-40" dirty="0">
                <a:solidFill>
                  <a:srgbClr val="231F20"/>
                </a:solidFill>
                <a:latin typeface="Calibri"/>
                <a:cs typeface="Calibri"/>
              </a:rPr>
              <a:t>areas</a:t>
            </a:r>
            <a:r>
              <a:rPr sz="950" spc="10" dirty="0">
                <a:solidFill>
                  <a:srgbClr val="231F20"/>
                </a:solidFill>
                <a:latin typeface="Calibri"/>
                <a:cs typeface="Calibri"/>
              </a:rPr>
              <a:t> </a:t>
            </a:r>
            <a:r>
              <a:rPr sz="950" spc="-15" dirty="0">
                <a:solidFill>
                  <a:srgbClr val="231F20"/>
                </a:solidFill>
                <a:latin typeface="Calibri"/>
                <a:cs typeface="Calibri"/>
              </a:rPr>
              <a:t>considered</a:t>
            </a:r>
            <a:r>
              <a:rPr sz="950" spc="20" dirty="0">
                <a:solidFill>
                  <a:srgbClr val="231F20"/>
                </a:solidFill>
                <a:latin typeface="Calibri"/>
                <a:cs typeface="Calibri"/>
              </a:rPr>
              <a:t> </a:t>
            </a:r>
            <a:r>
              <a:rPr sz="950" spc="-15" dirty="0">
                <a:solidFill>
                  <a:srgbClr val="231F20"/>
                </a:solidFill>
                <a:latin typeface="Calibri"/>
                <a:cs typeface="Calibri"/>
              </a:rPr>
              <a:t>to</a:t>
            </a:r>
            <a:r>
              <a:rPr sz="950" spc="15" dirty="0">
                <a:solidFill>
                  <a:srgbClr val="231F20"/>
                </a:solidFill>
                <a:latin typeface="Calibri"/>
                <a:cs typeface="Calibri"/>
              </a:rPr>
              <a:t> </a:t>
            </a:r>
            <a:r>
              <a:rPr sz="950" spc="-50" dirty="0">
                <a:solidFill>
                  <a:srgbClr val="231F20"/>
                </a:solidFill>
                <a:latin typeface="Calibri"/>
                <a:cs typeface="Calibri"/>
              </a:rPr>
              <a:t>be</a:t>
            </a:r>
            <a:r>
              <a:rPr sz="950" spc="10" dirty="0">
                <a:solidFill>
                  <a:srgbClr val="231F20"/>
                </a:solidFill>
                <a:latin typeface="Calibri"/>
                <a:cs typeface="Calibri"/>
              </a:rPr>
              <a:t> </a:t>
            </a:r>
            <a:r>
              <a:rPr sz="950" spc="-35" dirty="0">
                <a:solidFill>
                  <a:srgbClr val="231F20"/>
                </a:solidFill>
                <a:latin typeface="Calibri"/>
                <a:cs typeface="Calibri"/>
              </a:rPr>
              <a:t>at</a:t>
            </a:r>
            <a:r>
              <a:rPr sz="950" spc="15" dirty="0">
                <a:solidFill>
                  <a:srgbClr val="231F20"/>
                </a:solidFill>
                <a:latin typeface="Calibri"/>
                <a:cs typeface="Calibri"/>
              </a:rPr>
              <a:t> </a:t>
            </a:r>
            <a:r>
              <a:rPr sz="950" spc="5" dirty="0">
                <a:solidFill>
                  <a:srgbClr val="231F20"/>
                </a:solidFill>
                <a:latin typeface="Calibri"/>
                <a:cs typeface="Calibri"/>
              </a:rPr>
              <a:t>high</a:t>
            </a:r>
            <a:r>
              <a:rPr sz="950" spc="10" dirty="0">
                <a:solidFill>
                  <a:srgbClr val="231F20"/>
                </a:solidFill>
                <a:latin typeface="Calibri"/>
                <a:cs typeface="Calibri"/>
              </a:rPr>
              <a:t> </a:t>
            </a:r>
            <a:r>
              <a:rPr sz="950" spc="5" dirty="0">
                <a:solidFill>
                  <a:srgbClr val="231F20"/>
                </a:solidFill>
                <a:latin typeface="Calibri"/>
                <a:cs typeface="Calibri"/>
              </a:rPr>
              <a:t>risk.</a:t>
            </a:r>
            <a:r>
              <a:rPr sz="950" spc="10" dirty="0">
                <a:solidFill>
                  <a:srgbClr val="231F20"/>
                </a:solidFill>
                <a:latin typeface="Calibri"/>
                <a:cs typeface="Calibri"/>
              </a:rPr>
              <a:t> </a:t>
            </a:r>
            <a:r>
              <a:rPr sz="950" spc="-10" dirty="0">
                <a:solidFill>
                  <a:srgbClr val="231F20"/>
                </a:solidFill>
                <a:latin typeface="Calibri"/>
                <a:cs typeface="Calibri"/>
              </a:rPr>
              <a:t>Brachytherapy</a:t>
            </a:r>
            <a:r>
              <a:rPr sz="950" spc="15"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15" dirty="0">
                <a:solidFill>
                  <a:srgbClr val="231F20"/>
                </a:solidFill>
                <a:latin typeface="Calibri"/>
                <a:cs typeface="Calibri"/>
              </a:rPr>
              <a:t>of</a:t>
            </a:r>
            <a:r>
              <a:rPr sz="950" spc="10" dirty="0">
                <a:solidFill>
                  <a:srgbClr val="231F20"/>
                </a:solidFill>
                <a:latin typeface="Calibri"/>
                <a:cs typeface="Calibri"/>
              </a:rPr>
              <a:t> </a:t>
            </a:r>
            <a:r>
              <a:rPr sz="950" spc="-5" dirty="0">
                <a:solidFill>
                  <a:srgbClr val="231F20"/>
                </a:solidFill>
                <a:latin typeface="Calibri"/>
                <a:cs typeface="Calibri"/>
              </a:rPr>
              <a:t>unproven</a:t>
            </a:r>
            <a:endParaRPr sz="950">
              <a:latin typeface="Calibri"/>
              <a:cs typeface="Calibri"/>
            </a:endParaRPr>
          </a:p>
          <a:p>
            <a:pPr>
              <a:lnSpc>
                <a:spcPct val="100000"/>
              </a:lnSpc>
            </a:pPr>
            <a:endParaRPr sz="900">
              <a:latin typeface="Calibri"/>
              <a:cs typeface="Calibri"/>
            </a:endParaRPr>
          </a:p>
          <a:p>
            <a:pPr>
              <a:lnSpc>
                <a:spcPct val="100000"/>
              </a:lnSpc>
              <a:spcBef>
                <a:spcPts val="40"/>
              </a:spcBef>
            </a:pPr>
            <a:endParaRPr sz="900">
              <a:latin typeface="Calibri"/>
              <a:cs typeface="Calibri"/>
            </a:endParaRPr>
          </a:p>
          <a:p>
            <a:pPr marR="6985" algn="r">
              <a:lnSpc>
                <a:spcPct val="100000"/>
              </a:lnSpc>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0" dirty="0">
                <a:solidFill>
                  <a:srgbClr val="812061"/>
                </a:solidFill>
                <a:latin typeface="Arial MT"/>
                <a:cs typeface="Arial MT"/>
              </a:rPr>
              <a:t> </a:t>
            </a:r>
            <a:r>
              <a:rPr sz="1000" spc="-80" dirty="0">
                <a:solidFill>
                  <a:srgbClr val="812061"/>
                </a:solidFill>
                <a:latin typeface="Arial MT"/>
                <a:cs typeface="Arial MT"/>
              </a:rPr>
              <a:t>4</a:t>
            </a:r>
            <a:r>
              <a:rPr sz="1000" spc="50"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25"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12" name="object 12"/>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hlinkClick r:id="rId2" action="ppaction://hlinksldjump"/>
              </a:rPr>
              <a:t>https://academic.oup.com/annonc/article-abstract/29/Supplement_4/iv51/5004451</a:t>
            </a:r>
            <a:r>
              <a:rPr sz="800" spc="-10" dirty="0">
                <a:solidFill>
                  <a:srgbClr val="666666"/>
                </a:solidFill>
                <a:latin typeface="Arial MT"/>
                <a:cs typeface="Arial MT"/>
                <a:hlinkClick r:id="rId2" action="ppaction://hlinksldjump"/>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5460" y="218899"/>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3" name="object 3"/>
          <p:cNvSpPr/>
          <p:nvPr/>
        </p:nvSpPr>
        <p:spPr>
          <a:xfrm>
            <a:off x="720002"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4" name="object 4"/>
          <p:cNvSpPr txBox="1"/>
          <p:nvPr/>
        </p:nvSpPr>
        <p:spPr>
          <a:xfrm>
            <a:off x="707299" y="320183"/>
            <a:ext cx="3154680" cy="9490803"/>
          </a:xfrm>
          <a:prstGeom prst="rect">
            <a:avLst/>
          </a:prstGeom>
        </p:spPr>
        <p:txBody>
          <a:bodyPr vert="horz" wrap="square" lIns="0" tIns="12700" rIns="0" bIns="0" rtlCol="0">
            <a:spAutoFit/>
          </a:bodyPr>
          <a:lstStyle/>
          <a:p>
            <a:pPr marL="12700" algn="just">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a:p>
            <a:pPr marL="12700" marR="7620" algn="just">
              <a:lnSpc>
                <a:spcPct val="101400"/>
              </a:lnSpc>
              <a:spcBef>
                <a:spcPts val="790"/>
              </a:spcBef>
            </a:pPr>
            <a:r>
              <a:rPr sz="950" spc="-20" dirty="0">
                <a:solidFill>
                  <a:srgbClr val="231F20"/>
                </a:solidFill>
                <a:latin typeface="Calibri"/>
                <a:cs typeface="Calibri"/>
              </a:rPr>
              <a:t>value</a:t>
            </a:r>
            <a:r>
              <a:rPr sz="950" spc="-1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25" dirty="0">
                <a:solidFill>
                  <a:srgbClr val="231F20"/>
                </a:solidFill>
                <a:latin typeface="Calibri"/>
                <a:cs typeface="Calibri"/>
              </a:rPr>
              <a:t>associated</a:t>
            </a:r>
            <a:r>
              <a:rPr sz="950" spc="-20" dirty="0">
                <a:solidFill>
                  <a:srgbClr val="231F20"/>
                </a:solidFill>
                <a:latin typeface="Calibri"/>
                <a:cs typeface="Calibri"/>
              </a:rPr>
              <a:t> </a:t>
            </a:r>
            <a:r>
              <a:rPr sz="950" spc="-5" dirty="0">
                <a:solidFill>
                  <a:srgbClr val="231F20"/>
                </a:solidFill>
                <a:latin typeface="Calibri"/>
                <a:cs typeface="Calibri"/>
              </a:rPr>
              <a:t>with</a:t>
            </a:r>
            <a:r>
              <a:rPr sz="950" dirty="0">
                <a:solidFill>
                  <a:srgbClr val="231F20"/>
                </a:solidFill>
                <a:latin typeface="Calibri"/>
                <a:cs typeface="Calibri"/>
              </a:rPr>
              <a:t> significant</a:t>
            </a:r>
            <a:r>
              <a:rPr sz="950" spc="5" dirty="0">
                <a:solidFill>
                  <a:srgbClr val="231F20"/>
                </a:solidFill>
                <a:latin typeface="Calibri"/>
                <a:cs typeface="Calibri"/>
              </a:rPr>
              <a:t> </a:t>
            </a:r>
            <a:r>
              <a:rPr sz="950" dirty="0">
                <a:solidFill>
                  <a:srgbClr val="231F20"/>
                </a:solidFill>
                <a:latin typeface="Calibri"/>
                <a:cs typeface="Calibri"/>
              </a:rPr>
              <a:t>short-</a:t>
            </a:r>
            <a:r>
              <a:rPr sz="950" spc="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dirty="0">
                <a:solidFill>
                  <a:srgbClr val="231F20"/>
                </a:solidFill>
                <a:latin typeface="Calibri"/>
                <a:cs typeface="Calibri"/>
              </a:rPr>
              <a:t>long-term </a:t>
            </a:r>
            <a:r>
              <a:rPr sz="950" spc="5" dirty="0">
                <a:solidFill>
                  <a:srgbClr val="231F20"/>
                </a:solidFill>
                <a:latin typeface="Calibri"/>
                <a:cs typeface="Calibri"/>
              </a:rPr>
              <a:t> </a:t>
            </a:r>
            <a:r>
              <a:rPr sz="950" dirty="0">
                <a:solidFill>
                  <a:srgbClr val="231F20"/>
                </a:solidFill>
                <a:latin typeface="Calibri"/>
                <a:cs typeface="Calibri"/>
              </a:rPr>
              <a:t>complications.</a:t>
            </a:r>
            <a:r>
              <a:rPr sz="950" spc="-35" dirty="0">
                <a:solidFill>
                  <a:srgbClr val="231F20"/>
                </a:solidFill>
                <a:latin typeface="Calibri"/>
                <a:cs typeface="Calibri"/>
              </a:rPr>
              <a:t> </a:t>
            </a:r>
            <a:r>
              <a:rPr sz="950" spc="-10" dirty="0">
                <a:solidFill>
                  <a:srgbClr val="231F20"/>
                </a:solidFill>
                <a:latin typeface="Calibri"/>
                <a:cs typeface="Calibri"/>
              </a:rPr>
              <a:t>Intraoperative</a:t>
            </a:r>
            <a:r>
              <a:rPr sz="950" spc="-30" dirty="0">
                <a:solidFill>
                  <a:srgbClr val="231F20"/>
                </a:solidFill>
                <a:latin typeface="Calibri"/>
                <a:cs typeface="Calibri"/>
              </a:rPr>
              <a:t> </a:t>
            </a:r>
            <a:r>
              <a:rPr sz="950" spc="90" dirty="0">
                <a:solidFill>
                  <a:srgbClr val="231F20"/>
                </a:solidFill>
                <a:latin typeface="Calibri"/>
                <a:cs typeface="Calibri"/>
              </a:rPr>
              <a:t>RT</a:t>
            </a:r>
            <a:r>
              <a:rPr sz="950" spc="-35" dirty="0">
                <a:solidFill>
                  <a:srgbClr val="231F20"/>
                </a:solidFill>
                <a:latin typeface="Calibri"/>
                <a:cs typeface="Calibri"/>
              </a:rPr>
              <a:t> </a:t>
            </a:r>
            <a:r>
              <a:rPr sz="950" dirty="0">
                <a:solidFill>
                  <a:srgbClr val="231F20"/>
                </a:solidFill>
                <a:latin typeface="Calibri"/>
                <a:cs typeface="Calibri"/>
              </a:rPr>
              <a:t>is</a:t>
            </a:r>
            <a:r>
              <a:rPr sz="950" spc="-40" dirty="0">
                <a:solidFill>
                  <a:srgbClr val="231F20"/>
                </a:solidFill>
                <a:latin typeface="Calibri"/>
                <a:cs typeface="Calibri"/>
              </a:rPr>
              <a:t> </a:t>
            </a:r>
            <a:r>
              <a:rPr sz="950" spc="-15" dirty="0">
                <a:solidFill>
                  <a:srgbClr val="231F20"/>
                </a:solidFill>
                <a:latin typeface="Calibri"/>
                <a:cs typeface="Calibri"/>
              </a:rPr>
              <a:t>of</a:t>
            </a:r>
            <a:r>
              <a:rPr sz="950" spc="-30" dirty="0">
                <a:solidFill>
                  <a:srgbClr val="231F20"/>
                </a:solidFill>
                <a:latin typeface="Calibri"/>
                <a:cs typeface="Calibri"/>
              </a:rPr>
              <a:t> </a:t>
            </a:r>
            <a:r>
              <a:rPr sz="950" spc="-5" dirty="0">
                <a:solidFill>
                  <a:srgbClr val="231F20"/>
                </a:solidFill>
                <a:latin typeface="Calibri"/>
                <a:cs typeface="Calibri"/>
              </a:rPr>
              <a:t>unproven</a:t>
            </a:r>
            <a:r>
              <a:rPr sz="950" spc="-30" dirty="0">
                <a:solidFill>
                  <a:srgbClr val="231F20"/>
                </a:solidFill>
                <a:latin typeface="Calibri"/>
                <a:cs typeface="Calibri"/>
              </a:rPr>
              <a:t> </a:t>
            </a:r>
            <a:r>
              <a:rPr sz="950" spc="-15" dirty="0">
                <a:solidFill>
                  <a:srgbClr val="231F20"/>
                </a:solidFill>
                <a:latin typeface="Calibri"/>
                <a:cs typeface="Calibri"/>
              </a:rPr>
              <a:t>value.</a:t>
            </a:r>
            <a:endParaRPr sz="950">
              <a:latin typeface="Calibri"/>
              <a:cs typeface="Calibri"/>
            </a:endParaRPr>
          </a:p>
          <a:p>
            <a:pPr marL="12700" marR="6350" indent="114300" algn="just">
              <a:lnSpc>
                <a:spcPts val="1160"/>
              </a:lnSpc>
              <a:spcBef>
                <a:spcPts val="30"/>
              </a:spcBef>
            </a:pPr>
            <a:r>
              <a:rPr sz="950" spc="10" dirty="0">
                <a:solidFill>
                  <a:srgbClr val="231F20"/>
                </a:solidFill>
                <a:latin typeface="Calibri"/>
                <a:cs typeface="Calibri"/>
              </a:rPr>
              <a:t>The </a:t>
            </a:r>
            <a:r>
              <a:rPr sz="950" spc="-20" dirty="0">
                <a:solidFill>
                  <a:srgbClr val="231F20"/>
                </a:solidFill>
                <a:latin typeface="Calibri"/>
                <a:cs typeface="Calibri"/>
              </a:rPr>
              <a:t>value </a:t>
            </a:r>
            <a:r>
              <a:rPr sz="950" spc="-15" dirty="0">
                <a:solidFill>
                  <a:srgbClr val="231F20"/>
                </a:solidFill>
                <a:latin typeface="Calibri"/>
                <a:cs typeface="Calibri"/>
              </a:rPr>
              <a:t>of </a:t>
            </a:r>
            <a:r>
              <a:rPr sz="950" spc="-10" dirty="0">
                <a:solidFill>
                  <a:srgbClr val="231F20"/>
                </a:solidFill>
                <a:latin typeface="Calibri"/>
                <a:cs typeface="Calibri"/>
              </a:rPr>
              <a:t>adjuvant </a:t>
            </a:r>
            <a:r>
              <a:rPr sz="950" spc="75" dirty="0">
                <a:solidFill>
                  <a:srgbClr val="231F20"/>
                </a:solidFill>
                <a:latin typeface="Calibri"/>
                <a:cs typeface="Calibri"/>
              </a:rPr>
              <a:t>ChT </a:t>
            </a:r>
            <a:r>
              <a:rPr sz="950" dirty="0">
                <a:solidFill>
                  <a:srgbClr val="231F20"/>
                </a:solidFill>
                <a:latin typeface="Calibri"/>
                <a:cs typeface="Calibri"/>
              </a:rPr>
              <a:t>is </a:t>
            </a:r>
            <a:r>
              <a:rPr sz="950" spc="-5" dirty="0">
                <a:solidFill>
                  <a:srgbClr val="231F20"/>
                </a:solidFill>
                <a:latin typeface="Calibri"/>
                <a:cs typeface="Calibri"/>
              </a:rPr>
              <a:t>not </a:t>
            </a:r>
            <a:r>
              <a:rPr sz="950" spc="-20" dirty="0">
                <a:solidFill>
                  <a:srgbClr val="231F20"/>
                </a:solidFill>
                <a:latin typeface="Calibri"/>
                <a:cs typeface="Calibri"/>
              </a:rPr>
              <a:t>established, </a:t>
            </a:r>
            <a:r>
              <a:rPr sz="950" spc="-5" dirty="0">
                <a:solidFill>
                  <a:srgbClr val="231F20"/>
                </a:solidFill>
                <a:latin typeface="Calibri"/>
                <a:cs typeface="Calibri"/>
              </a:rPr>
              <a:t>though </a:t>
            </a:r>
            <a:r>
              <a:rPr sz="950" spc="-35" dirty="0">
                <a:solidFill>
                  <a:srgbClr val="231F20"/>
                </a:solidFill>
                <a:latin typeface="Calibri"/>
                <a:cs typeface="Calibri"/>
              </a:rPr>
              <a:t>the </a:t>
            </a:r>
            <a:r>
              <a:rPr sz="950" dirty="0">
                <a:solidFill>
                  <a:srgbClr val="231F20"/>
                </a:solidFill>
                <a:latin typeface="Calibri"/>
                <a:cs typeface="Calibri"/>
              </a:rPr>
              <a:t>rarity </a:t>
            </a:r>
            <a:r>
              <a:rPr sz="950" spc="-200" dirty="0">
                <a:solidFill>
                  <a:srgbClr val="231F20"/>
                </a:solidFill>
                <a:latin typeface="Calibri"/>
                <a:cs typeface="Calibri"/>
              </a:rPr>
              <a:t> </a:t>
            </a:r>
            <a:r>
              <a:rPr sz="950" spc="-15" dirty="0">
                <a:solidFill>
                  <a:srgbClr val="231F20"/>
                </a:solidFill>
                <a:latin typeface="Calibri"/>
                <a:cs typeface="Calibri"/>
              </a:rPr>
              <a:t>of </a:t>
            </a:r>
            <a:r>
              <a:rPr sz="950" spc="-35" dirty="0">
                <a:solidFill>
                  <a:srgbClr val="231F20"/>
                </a:solidFill>
                <a:latin typeface="Calibri"/>
                <a:cs typeface="Calibri"/>
              </a:rPr>
              <a:t>the </a:t>
            </a:r>
            <a:r>
              <a:rPr sz="950" spc="-25" dirty="0">
                <a:solidFill>
                  <a:srgbClr val="231F20"/>
                </a:solidFill>
                <a:latin typeface="Calibri"/>
                <a:cs typeface="Calibri"/>
              </a:rPr>
              <a:t>subtypes </a:t>
            </a:r>
            <a:r>
              <a:rPr sz="950" spc="-15" dirty="0">
                <a:solidFill>
                  <a:srgbClr val="231F20"/>
                </a:solidFill>
                <a:latin typeface="Calibri"/>
                <a:cs typeface="Calibri"/>
              </a:rPr>
              <a:t>of </a:t>
            </a:r>
            <a:r>
              <a:rPr sz="950" spc="25" dirty="0">
                <a:solidFill>
                  <a:srgbClr val="231F20"/>
                </a:solidFill>
                <a:latin typeface="Calibri"/>
                <a:cs typeface="Calibri"/>
              </a:rPr>
              <a:t>RPSs </a:t>
            </a:r>
            <a:r>
              <a:rPr sz="950" spc="-25" dirty="0">
                <a:solidFill>
                  <a:srgbClr val="231F20"/>
                </a:solidFill>
                <a:latin typeface="Calibri"/>
                <a:cs typeface="Calibri"/>
              </a:rPr>
              <a:t>forces </a:t>
            </a:r>
            <a:r>
              <a:rPr sz="950" spc="-10" dirty="0">
                <a:solidFill>
                  <a:srgbClr val="231F20"/>
                </a:solidFill>
                <a:latin typeface="Calibri"/>
                <a:cs typeface="Calibri"/>
              </a:rPr>
              <a:t>extrapolation </a:t>
            </a:r>
            <a:r>
              <a:rPr sz="950" spc="-15" dirty="0">
                <a:solidFill>
                  <a:srgbClr val="231F20"/>
                </a:solidFill>
                <a:latin typeface="Calibri"/>
                <a:cs typeface="Calibri"/>
              </a:rPr>
              <a:t>of </a:t>
            </a:r>
            <a:r>
              <a:rPr sz="950" spc="-25" dirty="0">
                <a:solidFill>
                  <a:srgbClr val="231F20"/>
                </a:solidFill>
                <a:latin typeface="Calibri"/>
                <a:cs typeface="Calibri"/>
              </a:rPr>
              <a:t>data </a:t>
            </a:r>
            <a:r>
              <a:rPr sz="950" spc="-15" dirty="0">
                <a:solidFill>
                  <a:srgbClr val="231F20"/>
                </a:solidFill>
                <a:latin typeface="Calibri"/>
                <a:cs typeface="Calibri"/>
              </a:rPr>
              <a:t>available </a:t>
            </a:r>
            <a:r>
              <a:rPr sz="950" spc="25" dirty="0">
                <a:solidFill>
                  <a:srgbClr val="231F20"/>
                </a:solidFill>
                <a:latin typeface="Calibri"/>
                <a:cs typeface="Calibri"/>
              </a:rPr>
              <a:t>in </a:t>
            </a:r>
            <a:r>
              <a:rPr sz="950" spc="30" dirty="0">
                <a:solidFill>
                  <a:srgbClr val="231F20"/>
                </a:solidFill>
                <a:latin typeface="Calibri"/>
                <a:cs typeface="Calibri"/>
              </a:rPr>
              <a:t> </a:t>
            </a:r>
            <a:r>
              <a:rPr sz="950" spc="-20" dirty="0">
                <a:solidFill>
                  <a:srgbClr val="231F20"/>
                </a:solidFill>
                <a:latin typeface="Calibri"/>
                <a:cs typeface="Calibri"/>
              </a:rPr>
              <a:t>other</a:t>
            </a:r>
            <a:r>
              <a:rPr sz="950" spc="-35" dirty="0">
                <a:solidFill>
                  <a:srgbClr val="231F20"/>
                </a:solidFill>
                <a:latin typeface="Calibri"/>
                <a:cs typeface="Calibri"/>
              </a:rPr>
              <a:t> </a:t>
            </a:r>
            <a:r>
              <a:rPr sz="950" spc="-20" dirty="0">
                <a:solidFill>
                  <a:srgbClr val="231F20"/>
                </a:solidFill>
                <a:latin typeface="Calibri"/>
                <a:cs typeface="Calibri"/>
              </a:rPr>
              <a:t>settings.</a:t>
            </a:r>
            <a:endParaRPr sz="950">
              <a:latin typeface="Calibri"/>
              <a:cs typeface="Calibri"/>
            </a:endParaRPr>
          </a:p>
          <a:p>
            <a:pPr marL="127000" algn="just">
              <a:lnSpc>
                <a:spcPts val="1115"/>
              </a:lnSpc>
            </a:pPr>
            <a:r>
              <a:rPr sz="950" spc="-5" dirty="0">
                <a:solidFill>
                  <a:srgbClr val="231F20"/>
                </a:solidFill>
                <a:latin typeface="Calibri"/>
                <a:cs typeface="Calibri"/>
              </a:rPr>
              <a:t>Surgery</a:t>
            </a:r>
            <a:r>
              <a:rPr sz="950" dirty="0">
                <a:solidFill>
                  <a:srgbClr val="231F20"/>
                </a:solidFill>
                <a:latin typeface="Calibri"/>
                <a:cs typeface="Calibri"/>
              </a:rPr>
              <a:t> </a:t>
            </a:r>
            <a:r>
              <a:rPr sz="950" spc="-15" dirty="0">
                <a:solidFill>
                  <a:srgbClr val="231F20"/>
                </a:solidFill>
                <a:latin typeface="Calibri"/>
                <a:cs typeface="Calibri"/>
              </a:rPr>
              <a:t>of</a:t>
            </a:r>
            <a:r>
              <a:rPr sz="950" spc="10" dirty="0">
                <a:solidFill>
                  <a:srgbClr val="231F20"/>
                </a:solidFill>
                <a:latin typeface="Calibri"/>
                <a:cs typeface="Calibri"/>
              </a:rPr>
              <a:t> </a:t>
            </a:r>
            <a:r>
              <a:rPr sz="950" spc="-5" dirty="0">
                <a:solidFill>
                  <a:srgbClr val="231F20"/>
                </a:solidFill>
                <a:latin typeface="Calibri"/>
                <a:cs typeface="Calibri"/>
              </a:rPr>
              <a:t>local</a:t>
            </a:r>
            <a:r>
              <a:rPr sz="950" dirty="0">
                <a:solidFill>
                  <a:srgbClr val="231F20"/>
                </a:solidFill>
                <a:latin typeface="Calibri"/>
                <a:cs typeface="Calibri"/>
              </a:rPr>
              <a:t> </a:t>
            </a:r>
            <a:r>
              <a:rPr sz="950" spc="-20" dirty="0">
                <a:solidFill>
                  <a:srgbClr val="231F20"/>
                </a:solidFill>
                <a:latin typeface="Calibri"/>
                <a:cs typeface="Calibri"/>
              </a:rPr>
              <a:t>recurrences</a:t>
            </a:r>
            <a:r>
              <a:rPr sz="950" dirty="0">
                <a:solidFill>
                  <a:srgbClr val="231F20"/>
                </a:solidFill>
                <a:latin typeface="Calibri"/>
                <a:cs typeface="Calibri"/>
              </a:rPr>
              <a:t> </a:t>
            </a:r>
            <a:r>
              <a:rPr sz="950" spc="5" dirty="0">
                <a:solidFill>
                  <a:srgbClr val="231F20"/>
                </a:solidFill>
                <a:latin typeface="Calibri"/>
                <a:cs typeface="Calibri"/>
              </a:rPr>
              <a:t>could</a:t>
            </a:r>
            <a:r>
              <a:rPr sz="950" dirty="0">
                <a:solidFill>
                  <a:srgbClr val="231F20"/>
                </a:solidFill>
                <a:latin typeface="Calibri"/>
                <a:cs typeface="Calibri"/>
              </a:rPr>
              <a:t> </a:t>
            </a:r>
            <a:r>
              <a:rPr sz="950" spc="-50" dirty="0">
                <a:solidFill>
                  <a:srgbClr val="231F20"/>
                </a:solidFill>
                <a:latin typeface="Calibri"/>
                <a:cs typeface="Calibri"/>
              </a:rPr>
              <a:t>be</a:t>
            </a:r>
            <a:r>
              <a:rPr sz="950" dirty="0">
                <a:solidFill>
                  <a:srgbClr val="231F20"/>
                </a:solidFill>
                <a:latin typeface="Calibri"/>
                <a:cs typeface="Calibri"/>
              </a:rPr>
              <a:t> </a:t>
            </a:r>
            <a:r>
              <a:rPr sz="950" spc="-25" dirty="0">
                <a:solidFill>
                  <a:srgbClr val="231F20"/>
                </a:solidFill>
                <a:latin typeface="Calibri"/>
                <a:cs typeface="Calibri"/>
              </a:rPr>
              <a:t>offered</a:t>
            </a:r>
            <a:r>
              <a:rPr sz="950" spc="5" dirty="0">
                <a:solidFill>
                  <a:srgbClr val="231F20"/>
                </a:solidFill>
                <a:latin typeface="Calibri"/>
                <a:cs typeface="Calibri"/>
              </a:rPr>
              <a:t> </a:t>
            </a:r>
            <a:r>
              <a:rPr sz="950" dirty="0">
                <a:solidFill>
                  <a:srgbClr val="231F20"/>
                </a:solidFill>
                <a:latin typeface="Calibri"/>
                <a:cs typeface="Calibri"/>
              </a:rPr>
              <a:t>on </a:t>
            </a:r>
            <a:r>
              <a:rPr sz="950" spc="-15" dirty="0">
                <a:solidFill>
                  <a:srgbClr val="231F20"/>
                </a:solidFill>
                <a:latin typeface="Calibri"/>
                <a:cs typeface="Calibri"/>
              </a:rPr>
              <a:t>an</a:t>
            </a:r>
            <a:r>
              <a:rPr sz="950" spc="5" dirty="0">
                <a:solidFill>
                  <a:srgbClr val="231F20"/>
                </a:solidFill>
                <a:latin typeface="Calibri"/>
                <a:cs typeface="Calibri"/>
              </a:rPr>
              <a:t> </a:t>
            </a:r>
            <a:r>
              <a:rPr sz="950" spc="15" dirty="0">
                <a:solidFill>
                  <a:srgbClr val="231F20"/>
                </a:solidFill>
                <a:latin typeface="Calibri"/>
                <a:cs typeface="Calibri"/>
              </a:rPr>
              <a:t>individual-</a:t>
            </a:r>
            <a:endParaRPr sz="950">
              <a:latin typeface="Calibri"/>
              <a:cs typeface="Calibri"/>
            </a:endParaRPr>
          </a:p>
          <a:p>
            <a:pPr marL="12700" marR="6985" algn="just">
              <a:lnSpc>
                <a:spcPts val="1160"/>
              </a:lnSpc>
              <a:spcBef>
                <a:spcPts val="40"/>
              </a:spcBef>
            </a:pPr>
            <a:r>
              <a:rPr sz="950" spc="-20" dirty="0">
                <a:solidFill>
                  <a:srgbClr val="231F20"/>
                </a:solidFill>
                <a:latin typeface="Calibri"/>
                <a:cs typeface="Calibri"/>
              </a:rPr>
              <a:t>ised</a:t>
            </a:r>
            <a:r>
              <a:rPr sz="950" spc="-30" dirty="0">
                <a:solidFill>
                  <a:srgbClr val="231F20"/>
                </a:solidFill>
                <a:latin typeface="Calibri"/>
                <a:cs typeface="Calibri"/>
              </a:rPr>
              <a:t> </a:t>
            </a:r>
            <a:r>
              <a:rPr sz="950" spc="-20" dirty="0">
                <a:solidFill>
                  <a:srgbClr val="231F20"/>
                </a:solidFill>
                <a:latin typeface="Calibri"/>
                <a:cs typeface="Calibri"/>
              </a:rPr>
              <a:t>basis,</a:t>
            </a:r>
            <a:r>
              <a:rPr sz="950" spc="-30" dirty="0">
                <a:solidFill>
                  <a:srgbClr val="231F20"/>
                </a:solidFill>
                <a:latin typeface="Calibri"/>
                <a:cs typeface="Calibri"/>
              </a:rPr>
              <a:t> </a:t>
            </a:r>
            <a:r>
              <a:rPr sz="950" spc="-20" dirty="0">
                <a:solidFill>
                  <a:srgbClr val="231F20"/>
                </a:solidFill>
                <a:latin typeface="Calibri"/>
                <a:cs typeface="Calibri"/>
              </a:rPr>
              <a:t>especially</a:t>
            </a:r>
            <a:r>
              <a:rPr sz="950" spc="-25" dirty="0">
                <a:solidFill>
                  <a:srgbClr val="231F20"/>
                </a:solidFill>
                <a:latin typeface="Calibri"/>
                <a:cs typeface="Calibri"/>
              </a:rPr>
              <a:t> </a:t>
            </a:r>
            <a:r>
              <a:rPr sz="950" spc="-15" dirty="0">
                <a:solidFill>
                  <a:srgbClr val="231F20"/>
                </a:solidFill>
                <a:latin typeface="Calibri"/>
                <a:cs typeface="Calibri"/>
              </a:rPr>
              <a:t>to</a:t>
            </a:r>
            <a:r>
              <a:rPr sz="950" spc="-30" dirty="0">
                <a:solidFill>
                  <a:srgbClr val="231F20"/>
                </a:solidFill>
                <a:latin typeface="Calibri"/>
                <a:cs typeface="Calibri"/>
              </a:rPr>
              <a:t> </a:t>
            </a:r>
            <a:r>
              <a:rPr sz="950" spc="-20" dirty="0">
                <a:solidFill>
                  <a:srgbClr val="231F20"/>
                </a:solidFill>
                <a:latin typeface="Calibri"/>
                <a:cs typeface="Calibri"/>
              </a:rPr>
              <a:t>patients</a:t>
            </a:r>
            <a:r>
              <a:rPr sz="950" spc="-25" dirty="0">
                <a:solidFill>
                  <a:srgbClr val="231F20"/>
                </a:solidFill>
                <a:latin typeface="Calibri"/>
                <a:cs typeface="Calibri"/>
              </a:rPr>
              <a:t> </a:t>
            </a:r>
            <a:r>
              <a:rPr sz="950" spc="-30" dirty="0">
                <a:solidFill>
                  <a:srgbClr val="231F20"/>
                </a:solidFill>
                <a:latin typeface="Calibri"/>
                <a:cs typeface="Calibri"/>
              </a:rPr>
              <a:t>affected </a:t>
            </a:r>
            <a:r>
              <a:rPr sz="950" spc="-10" dirty="0">
                <a:solidFill>
                  <a:srgbClr val="231F20"/>
                </a:solidFill>
                <a:latin typeface="Calibri"/>
                <a:cs typeface="Calibri"/>
              </a:rPr>
              <a:t>by</a:t>
            </a:r>
            <a:r>
              <a:rPr sz="950" spc="-30" dirty="0">
                <a:solidFill>
                  <a:srgbClr val="231F20"/>
                </a:solidFill>
                <a:latin typeface="Calibri"/>
                <a:cs typeface="Calibri"/>
              </a:rPr>
              <a:t> </a:t>
            </a:r>
            <a:r>
              <a:rPr sz="950" spc="-15" dirty="0">
                <a:solidFill>
                  <a:srgbClr val="231F20"/>
                </a:solidFill>
                <a:latin typeface="Calibri"/>
                <a:cs typeface="Calibri"/>
              </a:rPr>
              <a:t>well-differentiated </a:t>
            </a:r>
            <a:r>
              <a:rPr sz="950" spc="25" dirty="0">
                <a:solidFill>
                  <a:srgbClr val="231F20"/>
                </a:solidFill>
                <a:latin typeface="Calibri"/>
                <a:cs typeface="Calibri"/>
              </a:rPr>
              <a:t>lip- </a:t>
            </a:r>
            <a:r>
              <a:rPr sz="950" spc="-204" dirty="0">
                <a:solidFill>
                  <a:srgbClr val="231F20"/>
                </a:solidFill>
                <a:latin typeface="Calibri"/>
                <a:cs typeface="Calibri"/>
              </a:rPr>
              <a:t> </a:t>
            </a:r>
            <a:r>
              <a:rPr sz="950" spc="-15" dirty="0">
                <a:solidFill>
                  <a:srgbClr val="231F20"/>
                </a:solidFill>
                <a:latin typeface="Calibri"/>
                <a:cs typeface="Calibri"/>
              </a:rPr>
              <a:t>osarcoma</a:t>
            </a:r>
            <a:r>
              <a:rPr sz="950" spc="70" dirty="0">
                <a:solidFill>
                  <a:srgbClr val="231F20"/>
                </a:solidFill>
                <a:latin typeface="Calibri"/>
                <a:cs typeface="Calibri"/>
              </a:rPr>
              <a:t> </a:t>
            </a:r>
            <a:r>
              <a:rPr sz="950" spc="-10" dirty="0">
                <a:solidFill>
                  <a:srgbClr val="231F20"/>
                </a:solidFill>
                <a:latin typeface="Calibri"/>
                <a:cs typeface="Calibri"/>
              </a:rPr>
              <a:t>and</a:t>
            </a:r>
            <a:r>
              <a:rPr sz="950" spc="60" dirty="0">
                <a:solidFill>
                  <a:srgbClr val="231F20"/>
                </a:solidFill>
                <a:latin typeface="Calibri"/>
                <a:cs typeface="Calibri"/>
              </a:rPr>
              <a:t> </a:t>
            </a:r>
            <a:r>
              <a:rPr sz="950" dirty="0">
                <a:solidFill>
                  <a:srgbClr val="231F20"/>
                </a:solidFill>
                <a:latin typeface="Calibri"/>
                <a:cs typeface="Calibri"/>
              </a:rPr>
              <a:t>having</a:t>
            </a:r>
            <a:r>
              <a:rPr sz="950" spc="65" dirty="0">
                <a:solidFill>
                  <a:srgbClr val="231F20"/>
                </a:solidFill>
                <a:latin typeface="Calibri"/>
                <a:cs typeface="Calibri"/>
              </a:rPr>
              <a:t> </a:t>
            </a:r>
            <a:r>
              <a:rPr sz="950" spc="-40" dirty="0">
                <a:solidFill>
                  <a:srgbClr val="231F20"/>
                </a:solidFill>
                <a:latin typeface="Calibri"/>
                <a:cs typeface="Calibri"/>
              </a:rPr>
              <a:t>a</a:t>
            </a:r>
            <a:r>
              <a:rPr sz="950" spc="60" dirty="0">
                <a:solidFill>
                  <a:srgbClr val="231F20"/>
                </a:solidFill>
                <a:latin typeface="Calibri"/>
                <a:cs typeface="Calibri"/>
              </a:rPr>
              <a:t> </a:t>
            </a:r>
            <a:r>
              <a:rPr sz="950" dirty="0">
                <a:solidFill>
                  <a:srgbClr val="231F20"/>
                </a:solidFill>
                <a:latin typeface="Calibri"/>
                <a:cs typeface="Calibri"/>
              </a:rPr>
              <a:t>long</a:t>
            </a:r>
            <a:r>
              <a:rPr sz="950" spc="60" dirty="0">
                <a:solidFill>
                  <a:srgbClr val="231F20"/>
                </a:solidFill>
                <a:latin typeface="Calibri"/>
                <a:cs typeface="Calibri"/>
              </a:rPr>
              <a:t> </a:t>
            </a:r>
            <a:r>
              <a:rPr sz="950" spc="-30" dirty="0">
                <a:solidFill>
                  <a:srgbClr val="231F20"/>
                </a:solidFill>
                <a:latin typeface="Calibri"/>
                <a:cs typeface="Calibri"/>
              </a:rPr>
              <a:t>disease-free</a:t>
            </a:r>
            <a:r>
              <a:rPr sz="950" spc="60" dirty="0">
                <a:solidFill>
                  <a:srgbClr val="231F20"/>
                </a:solidFill>
                <a:latin typeface="Calibri"/>
                <a:cs typeface="Calibri"/>
              </a:rPr>
              <a:t> </a:t>
            </a:r>
            <a:r>
              <a:rPr sz="950" spc="-5" dirty="0">
                <a:solidFill>
                  <a:srgbClr val="231F20"/>
                </a:solidFill>
                <a:latin typeface="Calibri"/>
                <a:cs typeface="Calibri"/>
              </a:rPr>
              <a:t>interval</a:t>
            </a:r>
            <a:r>
              <a:rPr sz="950" spc="60" dirty="0">
                <a:solidFill>
                  <a:srgbClr val="231F20"/>
                </a:solidFill>
                <a:latin typeface="Calibri"/>
                <a:cs typeface="Calibri"/>
              </a:rPr>
              <a:t> </a:t>
            </a:r>
            <a:r>
              <a:rPr sz="950" spc="-45" dirty="0">
                <a:solidFill>
                  <a:srgbClr val="231F20"/>
                </a:solidFill>
                <a:latin typeface="Calibri"/>
                <a:cs typeface="Calibri"/>
              </a:rPr>
              <a:t>between</a:t>
            </a:r>
            <a:r>
              <a:rPr sz="950" spc="60" dirty="0">
                <a:solidFill>
                  <a:srgbClr val="231F20"/>
                </a:solidFill>
                <a:latin typeface="Calibri"/>
                <a:cs typeface="Calibri"/>
              </a:rPr>
              <a:t> </a:t>
            </a:r>
            <a:r>
              <a:rPr sz="950" spc="10" dirty="0">
                <a:solidFill>
                  <a:srgbClr val="231F20"/>
                </a:solidFill>
                <a:latin typeface="Calibri"/>
                <a:cs typeface="Calibri"/>
              </a:rPr>
              <a:t>initial</a:t>
            </a:r>
            <a:endParaRPr sz="950">
              <a:latin typeface="Calibri"/>
              <a:cs typeface="Calibri"/>
            </a:endParaRPr>
          </a:p>
          <a:p>
            <a:pPr marL="12700" marR="6985" algn="just">
              <a:lnSpc>
                <a:spcPts val="1160"/>
              </a:lnSpc>
              <a:spcBef>
                <a:spcPts val="5"/>
              </a:spcBef>
            </a:pPr>
            <a:r>
              <a:rPr sz="950" spc="-20" dirty="0">
                <a:solidFill>
                  <a:srgbClr val="231F20"/>
                </a:solidFill>
                <a:latin typeface="Calibri"/>
                <a:cs typeface="Calibri"/>
              </a:rPr>
              <a:t>resection</a:t>
            </a:r>
            <a:r>
              <a:rPr sz="950" spc="-1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25" dirty="0">
                <a:solidFill>
                  <a:srgbClr val="231F20"/>
                </a:solidFill>
                <a:latin typeface="Calibri"/>
                <a:cs typeface="Calibri"/>
              </a:rPr>
              <a:t>subsequent</a:t>
            </a:r>
            <a:r>
              <a:rPr sz="950" spc="-20" dirty="0">
                <a:solidFill>
                  <a:srgbClr val="231F20"/>
                </a:solidFill>
                <a:latin typeface="Calibri"/>
                <a:cs typeface="Calibri"/>
              </a:rPr>
              <a:t> recurrence,</a:t>
            </a:r>
            <a:r>
              <a:rPr sz="950" spc="-1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possibly</a:t>
            </a:r>
            <a:r>
              <a:rPr sz="950"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20" dirty="0">
                <a:solidFill>
                  <a:srgbClr val="231F20"/>
                </a:solidFill>
                <a:latin typeface="Calibri"/>
                <a:cs typeface="Calibri"/>
              </a:rPr>
              <a:t>patients </a:t>
            </a:r>
            <a:r>
              <a:rPr sz="950" spc="-200" dirty="0">
                <a:solidFill>
                  <a:srgbClr val="231F20"/>
                </a:solidFill>
                <a:latin typeface="Calibri"/>
                <a:cs typeface="Calibri"/>
              </a:rPr>
              <a:t> </a:t>
            </a:r>
            <a:r>
              <a:rPr sz="950" spc="-10" dirty="0">
                <a:solidFill>
                  <a:srgbClr val="231F20"/>
                </a:solidFill>
                <a:latin typeface="Calibri"/>
                <a:cs typeface="Calibri"/>
              </a:rPr>
              <a:t>experienc</a:t>
            </a:r>
            <a:r>
              <a:rPr sz="950" dirty="0">
                <a:solidFill>
                  <a:srgbClr val="231F20"/>
                </a:solidFill>
                <a:latin typeface="Calibri"/>
                <a:cs typeface="Calibri"/>
              </a:rPr>
              <a:t>ing</a:t>
            </a:r>
            <a:r>
              <a:rPr sz="950" spc="-40" dirty="0">
                <a:solidFill>
                  <a:srgbClr val="231F20"/>
                </a:solidFill>
                <a:latin typeface="Calibri"/>
                <a:cs typeface="Calibri"/>
              </a:rPr>
              <a:t> a</a:t>
            </a:r>
            <a:r>
              <a:rPr sz="950" spc="-35" dirty="0">
                <a:solidFill>
                  <a:srgbClr val="231F20"/>
                </a:solidFill>
                <a:latin typeface="Calibri"/>
                <a:cs typeface="Calibri"/>
              </a:rPr>
              <a:t> </a:t>
            </a:r>
            <a:r>
              <a:rPr sz="950" spc="10" dirty="0">
                <a:solidFill>
                  <a:srgbClr val="231F20"/>
                </a:solidFill>
                <a:latin typeface="Calibri"/>
                <a:cs typeface="Calibri"/>
              </a:rPr>
              <a:t>r</a:t>
            </a:r>
            <a:r>
              <a:rPr sz="950" spc="-75" dirty="0">
                <a:solidFill>
                  <a:srgbClr val="231F20"/>
                </a:solidFill>
                <a:latin typeface="Calibri"/>
                <a:cs typeface="Calibri"/>
              </a:rPr>
              <a:t>e</a:t>
            </a:r>
            <a:r>
              <a:rPr sz="950" spc="-25" dirty="0">
                <a:solidFill>
                  <a:srgbClr val="231F20"/>
                </a:solidFill>
                <a:latin typeface="Calibri"/>
                <a:cs typeface="Calibri"/>
              </a:rPr>
              <a:t>sponse</a:t>
            </a:r>
            <a:r>
              <a:rPr sz="950" spc="-30" dirty="0">
                <a:solidFill>
                  <a:srgbClr val="231F20"/>
                </a:solidFill>
                <a:latin typeface="Calibri"/>
                <a:cs typeface="Calibri"/>
              </a:rPr>
              <a:t> </a:t>
            </a:r>
            <a:r>
              <a:rPr sz="950" spc="-15" dirty="0">
                <a:solidFill>
                  <a:srgbClr val="231F20"/>
                </a:solidFill>
                <a:latin typeface="Calibri"/>
                <a:cs typeface="Calibri"/>
              </a:rPr>
              <a:t>to</a:t>
            </a:r>
            <a:r>
              <a:rPr sz="950" spc="-40" dirty="0">
                <a:solidFill>
                  <a:srgbClr val="231F20"/>
                </a:solidFill>
                <a:latin typeface="Calibri"/>
                <a:cs typeface="Calibri"/>
              </a:rPr>
              <a:t> </a:t>
            </a:r>
            <a:r>
              <a:rPr sz="950" spc="-20" dirty="0">
                <a:solidFill>
                  <a:srgbClr val="231F20"/>
                </a:solidFill>
                <a:latin typeface="Calibri"/>
                <a:cs typeface="Calibri"/>
              </a:rPr>
              <a:t>me</a:t>
            </a:r>
            <a:r>
              <a:rPr sz="950" spc="-10" dirty="0">
                <a:solidFill>
                  <a:srgbClr val="231F20"/>
                </a:solidFill>
                <a:latin typeface="Calibri"/>
                <a:cs typeface="Calibri"/>
              </a:rPr>
              <a:t>d</a:t>
            </a:r>
            <a:r>
              <a:rPr sz="950" dirty="0">
                <a:solidFill>
                  <a:srgbClr val="231F20"/>
                </a:solidFill>
                <a:latin typeface="Calibri"/>
                <a:cs typeface="Calibri"/>
              </a:rPr>
              <a:t>ical</a:t>
            </a:r>
            <a:r>
              <a:rPr sz="950" spc="-35" dirty="0">
                <a:solidFill>
                  <a:srgbClr val="231F20"/>
                </a:solidFill>
                <a:latin typeface="Calibri"/>
                <a:cs typeface="Calibri"/>
              </a:rPr>
              <a:t> </a:t>
            </a:r>
            <a:r>
              <a:rPr sz="950" spc="-20" dirty="0">
                <a:solidFill>
                  <a:srgbClr val="231F20"/>
                </a:solidFill>
                <a:latin typeface="Calibri"/>
                <a:cs typeface="Calibri"/>
              </a:rPr>
              <a:t>therapi</a:t>
            </a:r>
            <a:r>
              <a:rPr sz="950" spc="-15" dirty="0">
                <a:solidFill>
                  <a:srgbClr val="231F20"/>
                </a:solidFill>
                <a:latin typeface="Calibri"/>
                <a:cs typeface="Calibri"/>
              </a:rPr>
              <a:t>e</a:t>
            </a:r>
            <a:r>
              <a:rPr sz="950" spc="-40" dirty="0">
                <a:solidFill>
                  <a:srgbClr val="231F20"/>
                </a:solidFill>
                <a:latin typeface="Calibri"/>
                <a:cs typeface="Calibri"/>
              </a:rPr>
              <a:t>s </a:t>
            </a:r>
            <a:r>
              <a:rPr sz="950" spc="60" dirty="0">
                <a:solidFill>
                  <a:srgbClr val="231F20"/>
                </a:solidFill>
                <a:latin typeface="Calibri"/>
                <a:cs typeface="Calibri"/>
              </a:rPr>
              <a:t>[</a:t>
            </a:r>
            <a:r>
              <a:rPr sz="950" spc="-30" dirty="0">
                <a:solidFill>
                  <a:srgbClr val="2E3092"/>
                </a:solidFill>
                <a:latin typeface="Calibri"/>
                <a:cs typeface="Calibri"/>
                <a:hlinkClick r:id="rId2" action="ppaction://hlinksldjump"/>
              </a:rPr>
              <a:t>59</a:t>
            </a:r>
            <a:r>
              <a:rPr sz="950" dirty="0">
                <a:solidFill>
                  <a:srgbClr val="231F20"/>
                </a:solidFill>
                <a:latin typeface="Calibri"/>
                <a:cs typeface="Calibri"/>
              </a:rPr>
              <a:t>–</a:t>
            </a:r>
            <a:r>
              <a:rPr sz="950" spc="-30" dirty="0">
                <a:solidFill>
                  <a:srgbClr val="2E3092"/>
                </a:solidFill>
                <a:latin typeface="Calibri"/>
                <a:cs typeface="Calibri"/>
                <a:hlinkClick r:id="rId2" action="ppaction://hlinksldjump"/>
              </a:rPr>
              <a:t>61</a:t>
            </a:r>
            <a:r>
              <a:rPr sz="950" spc="25" dirty="0">
                <a:solidFill>
                  <a:srgbClr val="231F20"/>
                </a:solidFill>
                <a:latin typeface="Calibri"/>
                <a:cs typeface="Calibri"/>
              </a:rPr>
              <a:t>].</a:t>
            </a:r>
            <a:endParaRPr sz="950">
              <a:latin typeface="Calibri"/>
              <a:cs typeface="Calibri"/>
            </a:endParaRPr>
          </a:p>
          <a:p>
            <a:pPr>
              <a:lnSpc>
                <a:spcPct val="100000"/>
              </a:lnSpc>
              <a:spcBef>
                <a:spcPts val="20"/>
              </a:spcBef>
            </a:pPr>
            <a:endParaRPr sz="900">
              <a:latin typeface="Calibri"/>
              <a:cs typeface="Calibri"/>
            </a:endParaRPr>
          </a:p>
          <a:p>
            <a:pPr marL="12700" algn="just">
              <a:lnSpc>
                <a:spcPct val="100000"/>
              </a:lnSpc>
            </a:pPr>
            <a:r>
              <a:rPr sz="1100" spc="5" dirty="0">
                <a:solidFill>
                  <a:srgbClr val="812061"/>
                </a:solidFill>
                <a:latin typeface="Tahoma"/>
                <a:cs typeface="Tahoma"/>
              </a:rPr>
              <a:t>Uterine</a:t>
            </a:r>
            <a:r>
              <a:rPr sz="1100" spc="-65" dirty="0">
                <a:solidFill>
                  <a:srgbClr val="812061"/>
                </a:solidFill>
                <a:latin typeface="Tahoma"/>
                <a:cs typeface="Tahoma"/>
              </a:rPr>
              <a:t> </a:t>
            </a:r>
            <a:r>
              <a:rPr sz="1100" spc="-15" dirty="0">
                <a:solidFill>
                  <a:srgbClr val="812061"/>
                </a:solidFill>
                <a:latin typeface="Tahoma"/>
                <a:cs typeface="Tahoma"/>
              </a:rPr>
              <a:t>sarcomas</a:t>
            </a:r>
            <a:endParaRPr sz="1100">
              <a:latin typeface="Tahoma"/>
              <a:cs typeface="Tahoma"/>
            </a:endParaRPr>
          </a:p>
          <a:p>
            <a:pPr marL="12700" marR="5715" algn="just">
              <a:lnSpc>
                <a:spcPct val="101800"/>
              </a:lnSpc>
              <a:spcBef>
                <a:spcPts val="459"/>
              </a:spcBef>
            </a:pPr>
            <a:r>
              <a:rPr sz="950" spc="10" dirty="0">
                <a:solidFill>
                  <a:srgbClr val="231F20"/>
                </a:solidFill>
                <a:latin typeface="Calibri"/>
                <a:cs typeface="Calibri"/>
              </a:rPr>
              <a:t>The </a:t>
            </a:r>
            <a:r>
              <a:rPr sz="950" dirty="0">
                <a:solidFill>
                  <a:srgbClr val="231F20"/>
                </a:solidFill>
                <a:latin typeface="Calibri"/>
                <a:cs typeface="Calibri"/>
              </a:rPr>
              <a:t>group </a:t>
            </a:r>
            <a:r>
              <a:rPr sz="950" spc="-15" dirty="0">
                <a:solidFill>
                  <a:srgbClr val="231F20"/>
                </a:solidFill>
                <a:latin typeface="Calibri"/>
                <a:cs typeface="Calibri"/>
              </a:rPr>
              <a:t>of uterine </a:t>
            </a:r>
            <a:r>
              <a:rPr sz="950" spc="-20" dirty="0">
                <a:solidFill>
                  <a:srgbClr val="231F20"/>
                </a:solidFill>
                <a:latin typeface="Calibri"/>
                <a:cs typeface="Calibri"/>
              </a:rPr>
              <a:t>sarcomas </a:t>
            </a:r>
            <a:r>
              <a:rPr sz="950" spc="-5" dirty="0">
                <a:solidFill>
                  <a:srgbClr val="231F20"/>
                </a:solidFill>
                <a:latin typeface="Calibri"/>
                <a:cs typeface="Calibri"/>
              </a:rPr>
              <a:t>includes </a:t>
            </a:r>
            <a:r>
              <a:rPr sz="950" spc="20" dirty="0">
                <a:solidFill>
                  <a:srgbClr val="231F20"/>
                </a:solidFill>
                <a:latin typeface="Calibri"/>
                <a:cs typeface="Calibri"/>
              </a:rPr>
              <a:t>LMSs, </a:t>
            </a:r>
            <a:r>
              <a:rPr sz="950" spc="-10" dirty="0">
                <a:solidFill>
                  <a:srgbClr val="231F20"/>
                </a:solidFill>
                <a:latin typeface="Calibri"/>
                <a:cs typeface="Calibri"/>
              </a:rPr>
              <a:t>endometrial </a:t>
            </a:r>
            <a:r>
              <a:rPr sz="950" dirty="0">
                <a:solidFill>
                  <a:srgbClr val="231F20"/>
                </a:solidFill>
                <a:latin typeface="Calibri"/>
                <a:cs typeface="Calibri"/>
              </a:rPr>
              <a:t>stro- </a:t>
            </a:r>
            <a:r>
              <a:rPr sz="950" spc="5" dirty="0">
                <a:solidFill>
                  <a:srgbClr val="231F20"/>
                </a:solidFill>
                <a:latin typeface="Calibri"/>
                <a:cs typeface="Calibri"/>
              </a:rPr>
              <a:t> </a:t>
            </a:r>
            <a:r>
              <a:rPr sz="950" dirty="0">
                <a:solidFill>
                  <a:srgbClr val="231F20"/>
                </a:solidFill>
                <a:latin typeface="Calibri"/>
                <a:cs typeface="Calibri"/>
              </a:rPr>
              <a:t>mal </a:t>
            </a:r>
            <a:r>
              <a:rPr sz="950" spc="-20" dirty="0">
                <a:solidFill>
                  <a:srgbClr val="231F20"/>
                </a:solidFill>
                <a:latin typeface="Calibri"/>
                <a:cs typeface="Calibri"/>
              </a:rPr>
              <a:t>sarcomas </a:t>
            </a:r>
            <a:r>
              <a:rPr sz="950" spc="20" dirty="0">
                <a:solidFill>
                  <a:srgbClr val="231F20"/>
                </a:solidFill>
                <a:latin typeface="Calibri"/>
                <a:cs typeface="Calibri"/>
              </a:rPr>
              <a:t>(ESSs, </a:t>
            </a:r>
            <a:r>
              <a:rPr sz="950" spc="-5" dirty="0">
                <a:solidFill>
                  <a:srgbClr val="231F20"/>
                </a:solidFill>
                <a:latin typeface="Calibri"/>
                <a:cs typeface="Calibri"/>
              </a:rPr>
              <a:t>formerly </a:t>
            </a:r>
            <a:r>
              <a:rPr sz="950" spc="-10" dirty="0">
                <a:solidFill>
                  <a:srgbClr val="231F20"/>
                </a:solidFill>
                <a:latin typeface="Calibri"/>
                <a:cs typeface="Calibri"/>
              </a:rPr>
              <a:t>low-grade </a:t>
            </a:r>
            <a:r>
              <a:rPr sz="950" spc="25" dirty="0">
                <a:solidFill>
                  <a:srgbClr val="231F20"/>
                </a:solidFill>
                <a:latin typeface="Calibri"/>
                <a:cs typeface="Calibri"/>
              </a:rPr>
              <a:t>ESSs) </a:t>
            </a:r>
            <a:r>
              <a:rPr sz="950" spc="-10" dirty="0">
                <a:solidFill>
                  <a:srgbClr val="231F20"/>
                </a:solidFill>
                <a:latin typeface="Calibri"/>
                <a:cs typeface="Calibri"/>
              </a:rPr>
              <a:t>and </a:t>
            </a:r>
            <a:r>
              <a:rPr sz="950" dirty="0">
                <a:solidFill>
                  <a:srgbClr val="231F20"/>
                </a:solidFill>
                <a:latin typeface="Calibri"/>
                <a:cs typeface="Calibri"/>
              </a:rPr>
              <a:t>undifferenti- </a:t>
            </a:r>
            <a:r>
              <a:rPr sz="950" spc="5" dirty="0">
                <a:solidFill>
                  <a:srgbClr val="231F20"/>
                </a:solidFill>
                <a:latin typeface="Calibri"/>
                <a:cs typeface="Calibri"/>
              </a:rPr>
              <a:t> </a:t>
            </a:r>
            <a:r>
              <a:rPr sz="950" spc="-35" dirty="0">
                <a:solidFill>
                  <a:srgbClr val="231F20"/>
                </a:solidFill>
                <a:latin typeface="Calibri"/>
                <a:cs typeface="Calibri"/>
              </a:rPr>
              <a:t>ated </a:t>
            </a:r>
            <a:r>
              <a:rPr sz="950" spc="-10" dirty="0">
                <a:solidFill>
                  <a:srgbClr val="231F20"/>
                </a:solidFill>
                <a:latin typeface="Calibri"/>
                <a:cs typeface="Calibri"/>
              </a:rPr>
              <a:t>endometrial </a:t>
            </a:r>
            <a:r>
              <a:rPr sz="950" spc="-20" dirty="0">
                <a:solidFill>
                  <a:srgbClr val="231F20"/>
                </a:solidFill>
                <a:latin typeface="Calibri"/>
                <a:cs typeface="Calibri"/>
              </a:rPr>
              <a:t>sarcomas </a:t>
            </a:r>
            <a:r>
              <a:rPr sz="950" spc="35" dirty="0">
                <a:solidFill>
                  <a:srgbClr val="231F20"/>
                </a:solidFill>
                <a:latin typeface="Calibri"/>
                <a:cs typeface="Calibri"/>
              </a:rPr>
              <a:t>(UESs). </a:t>
            </a:r>
            <a:r>
              <a:rPr sz="950" dirty="0">
                <a:solidFill>
                  <a:srgbClr val="231F20"/>
                </a:solidFill>
                <a:latin typeface="Calibri"/>
                <a:cs typeface="Calibri"/>
              </a:rPr>
              <a:t>Carcinosarcomas </a:t>
            </a:r>
            <a:r>
              <a:rPr sz="950" spc="5" dirty="0">
                <a:solidFill>
                  <a:srgbClr val="231F20"/>
                </a:solidFill>
                <a:latin typeface="Calibri"/>
                <a:cs typeface="Calibri"/>
              </a:rPr>
              <a:t>(malignant </a:t>
            </a:r>
            <a:r>
              <a:rPr sz="950" spc="-200" dirty="0">
                <a:solidFill>
                  <a:srgbClr val="231F20"/>
                </a:solidFill>
                <a:latin typeface="Calibri"/>
                <a:cs typeface="Calibri"/>
              </a:rPr>
              <a:t> </a:t>
            </a:r>
            <a:r>
              <a:rPr sz="950" spc="35" dirty="0">
                <a:solidFill>
                  <a:srgbClr val="231F20"/>
                </a:solidFill>
                <a:latin typeface="Calibri"/>
                <a:cs typeface="Calibri"/>
              </a:rPr>
              <a:t>M</a:t>
            </a:r>
            <a:r>
              <a:rPr sz="950" spc="-425" dirty="0">
                <a:solidFill>
                  <a:srgbClr val="231F20"/>
                </a:solidFill>
                <a:latin typeface="Calibri"/>
                <a:cs typeface="Calibri"/>
              </a:rPr>
              <a:t>u</a:t>
            </a:r>
            <a:r>
              <a:rPr sz="950" spc="60" dirty="0">
                <a:solidFill>
                  <a:srgbClr val="231F20"/>
                </a:solidFill>
                <a:latin typeface="Calibri"/>
                <a:cs typeface="Calibri"/>
              </a:rPr>
              <a:t>¨</a:t>
            </a:r>
            <a:r>
              <a:rPr sz="950" spc="-5" dirty="0">
                <a:solidFill>
                  <a:srgbClr val="231F20"/>
                </a:solidFill>
                <a:latin typeface="Calibri"/>
                <a:cs typeface="Calibri"/>
              </a:rPr>
              <a:t>llerian</a:t>
            </a:r>
            <a:r>
              <a:rPr sz="950" spc="-10" dirty="0">
                <a:solidFill>
                  <a:srgbClr val="231F20"/>
                </a:solidFill>
                <a:latin typeface="Calibri"/>
                <a:cs typeface="Calibri"/>
              </a:rPr>
              <a:t> </a:t>
            </a:r>
            <a:r>
              <a:rPr sz="950" spc="25" dirty="0">
                <a:solidFill>
                  <a:srgbClr val="231F20"/>
                </a:solidFill>
                <a:latin typeface="Calibri"/>
                <a:cs typeface="Calibri"/>
              </a:rPr>
              <a:t>m</a:t>
            </a:r>
            <a:r>
              <a:rPr sz="950" spc="-5" dirty="0">
                <a:solidFill>
                  <a:srgbClr val="231F20"/>
                </a:solidFill>
                <a:latin typeface="Calibri"/>
                <a:cs typeface="Calibri"/>
              </a:rPr>
              <a:t>ixed</a:t>
            </a:r>
            <a:r>
              <a:rPr sz="950" spc="-15" dirty="0">
                <a:solidFill>
                  <a:srgbClr val="231F20"/>
                </a:solidFill>
                <a:latin typeface="Calibri"/>
                <a:cs typeface="Calibri"/>
              </a:rPr>
              <a:t> </a:t>
            </a:r>
            <a:r>
              <a:rPr sz="950" dirty="0">
                <a:solidFill>
                  <a:srgbClr val="231F20"/>
                </a:solidFill>
                <a:latin typeface="Calibri"/>
                <a:cs typeface="Calibri"/>
              </a:rPr>
              <a:t>tumour</a:t>
            </a:r>
            <a:r>
              <a:rPr sz="950" spc="10" dirty="0">
                <a:solidFill>
                  <a:srgbClr val="231F20"/>
                </a:solidFill>
                <a:latin typeface="Calibri"/>
                <a:cs typeface="Calibri"/>
              </a:rPr>
              <a:t>s</a:t>
            </a:r>
            <a:r>
              <a:rPr sz="950" spc="65" dirty="0">
                <a:solidFill>
                  <a:srgbClr val="231F20"/>
                </a:solidFill>
                <a:latin typeface="Calibri"/>
                <a:cs typeface="Calibri"/>
              </a:rPr>
              <a:t>)</a:t>
            </a:r>
            <a:r>
              <a:rPr sz="950" spc="-20" dirty="0">
                <a:solidFill>
                  <a:srgbClr val="231F20"/>
                </a:solidFill>
                <a:latin typeface="Calibri"/>
                <a:cs typeface="Calibri"/>
              </a:rPr>
              <a:t> </a:t>
            </a:r>
            <a:r>
              <a:rPr sz="950" spc="-35" dirty="0">
                <a:solidFill>
                  <a:srgbClr val="231F20"/>
                </a:solidFill>
                <a:latin typeface="Calibri"/>
                <a:cs typeface="Calibri"/>
              </a:rPr>
              <a:t>are</a:t>
            </a:r>
            <a:r>
              <a:rPr sz="950" spc="-15" dirty="0">
                <a:solidFill>
                  <a:srgbClr val="231F20"/>
                </a:solidFill>
                <a:latin typeface="Calibri"/>
                <a:cs typeface="Calibri"/>
              </a:rPr>
              <a:t> </a:t>
            </a:r>
            <a:r>
              <a:rPr sz="950" spc="-5" dirty="0">
                <a:solidFill>
                  <a:srgbClr val="231F20"/>
                </a:solidFill>
                <a:latin typeface="Calibri"/>
                <a:cs typeface="Calibri"/>
              </a:rPr>
              <a:t>currently </a:t>
            </a:r>
            <a:r>
              <a:rPr sz="950" spc="-25" dirty="0">
                <a:solidFill>
                  <a:srgbClr val="231F20"/>
                </a:solidFill>
                <a:latin typeface="Calibri"/>
                <a:cs typeface="Calibri"/>
              </a:rPr>
              <a:t>viewed</a:t>
            </a:r>
            <a:r>
              <a:rPr sz="950" spc="-10" dirty="0">
                <a:solidFill>
                  <a:srgbClr val="231F20"/>
                </a:solidFill>
                <a:latin typeface="Calibri"/>
                <a:cs typeface="Calibri"/>
              </a:rPr>
              <a:t> </a:t>
            </a:r>
            <a:r>
              <a:rPr sz="950" spc="-40" dirty="0">
                <a:solidFill>
                  <a:srgbClr val="231F20"/>
                </a:solidFill>
                <a:latin typeface="Calibri"/>
                <a:cs typeface="Calibri"/>
              </a:rPr>
              <a:t>as</a:t>
            </a:r>
            <a:r>
              <a:rPr sz="950" spc="-15" dirty="0">
                <a:solidFill>
                  <a:srgbClr val="231F20"/>
                </a:solidFill>
                <a:latin typeface="Calibri"/>
                <a:cs typeface="Calibri"/>
              </a:rPr>
              <a:t> </a:t>
            </a:r>
            <a:r>
              <a:rPr sz="950" spc="-10" dirty="0">
                <a:solidFill>
                  <a:srgbClr val="231F20"/>
                </a:solidFill>
                <a:latin typeface="Calibri"/>
                <a:cs typeface="Calibri"/>
              </a:rPr>
              <a:t>epithel</a:t>
            </a:r>
            <a:r>
              <a:rPr sz="950" dirty="0">
                <a:solidFill>
                  <a:srgbClr val="231F20"/>
                </a:solidFill>
                <a:latin typeface="Calibri"/>
                <a:cs typeface="Calibri"/>
              </a:rPr>
              <a:t>i</a:t>
            </a:r>
            <a:r>
              <a:rPr sz="950" spc="-15" dirty="0">
                <a:solidFill>
                  <a:srgbClr val="231F20"/>
                </a:solidFill>
                <a:latin typeface="Calibri"/>
                <a:cs typeface="Calibri"/>
              </a:rPr>
              <a:t>al </a:t>
            </a:r>
            <a:r>
              <a:rPr sz="950" dirty="0">
                <a:solidFill>
                  <a:srgbClr val="231F20"/>
                </a:solidFill>
                <a:latin typeface="Calibri"/>
                <a:cs typeface="Calibri"/>
              </a:rPr>
              <a:t>can-  </a:t>
            </a:r>
            <a:r>
              <a:rPr sz="950" spc="-25" dirty="0">
                <a:solidFill>
                  <a:srgbClr val="231F20"/>
                </a:solidFill>
                <a:latin typeface="Calibri"/>
                <a:cs typeface="Calibri"/>
              </a:rPr>
              <a:t>cers,</a:t>
            </a:r>
            <a:r>
              <a:rPr sz="950" spc="-30" dirty="0">
                <a:solidFill>
                  <a:srgbClr val="231F20"/>
                </a:solidFill>
                <a:latin typeface="Calibri"/>
                <a:cs typeface="Calibri"/>
              </a:rPr>
              <a:t> </a:t>
            </a:r>
            <a:r>
              <a:rPr sz="950" spc="-10" dirty="0">
                <a:solidFill>
                  <a:srgbClr val="231F20"/>
                </a:solidFill>
                <a:latin typeface="Calibri"/>
                <a:cs typeface="Calibri"/>
              </a:rPr>
              <a:t>and</a:t>
            </a:r>
            <a:r>
              <a:rPr sz="950" spc="-25" dirty="0">
                <a:solidFill>
                  <a:srgbClr val="231F20"/>
                </a:solidFill>
                <a:latin typeface="Calibri"/>
                <a:cs typeface="Calibri"/>
              </a:rPr>
              <a:t> treatment </a:t>
            </a:r>
            <a:r>
              <a:rPr sz="950" dirty="0">
                <a:solidFill>
                  <a:srgbClr val="231F20"/>
                </a:solidFill>
                <a:latin typeface="Calibri"/>
                <a:cs typeface="Calibri"/>
              </a:rPr>
              <a:t>should</a:t>
            </a:r>
            <a:r>
              <a:rPr sz="950" spc="-25" dirty="0">
                <a:solidFill>
                  <a:srgbClr val="231F20"/>
                </a:solidFill>
                <a:latin typeface="Calibri"/>
                <a:cs typeface="Calibri"/>
              </a:rPr>
              <a:t> </a:t>
            </a:r>
            <a:r>
              <a:rPr sz="950" spc="-50" dirty="0">
                <a:solidFill>
                  <a:srgbClr val="231F20"/>
                </a:solidFill>
                <a:latin typeface="Calibri"/>
                <a:cs typeface="Calibri"/>
              </a:rPr>
              <a:t>be</a:t>
            </a:r>
            <a:r>
              <a:rPr sz="950" spc="-25" dirty="0">
                <a:solidFill>
                  <a:srgbClr val="231F20"/>
                </a:solidFill>
                <a:latin typeface="Calibri"/>
                <a:cs typeface="Calibri"/>
              </a:rPr>
              <a:t> </a:t>
            </a:r>
            <a:r>
              <a:rPr sz="950" spc="-10" dirty="0">
                <a:solidFill>
                  <a:srgbClr val="231F20"/>
                </a:solidFill>
                <a:latin typeface="Calibri"/>
                <a:cs typeface="Calibri"/>
              </a:rPr>
              <a:t>tailored</a:t>
            </a:r>
            <a:r>
              <a:rPr sz="950" spc="-25" dirty="0">
                <a:solidFill>
                  <a:srgbClr val="231F20"/>
                </a:solidFill>
                <a:latin typeface="Calibri"/>
                <a:cs typeface="Calibri"/>
              </a:rPr>
              <a:t> </a:t>
            </a:r>
            <a:r>
              <a:rPr sz="950" spc="-20" dirty="0">
                <a:solidFill>
                  <a:srgbClr val="231F20"/>
                </a:solidFill>
                <a:latin typeface="Calibri"/>
                <a:cs typeface="Calibri"/>
              </a:rPr>
              <a:t>ac</a:t>
            </a:r>
            <a:r>
              <a:rPr sz="950" spc="-15" dirty="0">
                <a:solidFill>
                  <a:srgbClr val="231F20"/>
                </a:solidFill>
                <a:latin typeface="Calibri"/>
                <a:cs typeface="Calibri"/>
              </a:rPr>
              <a:t>c</a:t>
            </a:r>
            <a:r>
              <a:rPr sz="950" spc="5" dirty="0">
                <a:solidFill>
                  <a:srgbClr val="231F20"/>
                </a:solidFill>
                <a:latin typeface="Calibri"/>
                <a:cs typeface="Calibri"/>
              </a:rPr>
              <a:t>ordingly.</a:t>
            </a:r>
            <a:r>
              <a:rPr sz="950" spc="-20" dirty="0">
                <a:solidFill>
                  <a:srgbClr val="231F20"/>
                </a:solidFill>
                <a:latin typeface="Calibri"/>
                <a:cs typeface="Calibri"/>
              </a:rPr>
              <a:t> </a:t>
            </a:r>
            <a:r>
              <a:rPr sz="950" spc="15" dirty="0">
                <a:solidFill>
                  <a:srgbClr val="231F20"/>
                </a:solidFill>
                <a:latin typeface="Calibri"/>
                <a:cs typeface="Calibri"/>
              </a:rPr>
              <a:t>Thus,</a:t>
            </a:r>
            <a:r>
              <a:rPr sz="950" spc="-25" dirty="0">
                <a:solidFill>
                  <a:srgbClr val="231F20"/>
                </a:solidFill>
                <a:latin typeface="Calibri"/>
                <a:cs typeface="Calibri"/>
              </a:rPr>
              <a:t> </a:t>
            </a:r>
            <a:r>
              <a:rPr sz="950" spc="-30" dirty="0">
                <a:solidFill>
                  <a:srgbClr val="231F20"/>
                </a:solidFill>
                <a:latin typeface="Calibri"/>
                <a:cs typeface="Calibri"/>
              </a:rPr>
              <a:t>before</a:t>
            </a:r>
            <a:r>
              <a:rPr sz="950" spc="-25" dirty="0">
                <a:solidFill>
                  <a:srgbClr val="231F20"/>
                </a:solidFill>
                <a:latin typeface="Calibri"/>
                <a:cs typeface="Calibri"/>
              </a:rPr>
              <a:t> </a:t>
            </a:r>
            <a:r>
              <a:rPr sz="950" spc="-30" dirty="0">
                <a:solidFill>
                  <a:srgbClr val="231F20"/>
                </a:solidFill>
                <a:latin typeface="Calibri"/>
                <a:cs typeface="Calibri"/>
              </a:rPr>
              <a:t>a  </a:t>
            </a:r>
            <a:r>
              <a:rPr sz="950" dirty="0">
                <a:solidFill>
                  <a:srgbClr val="231F20"/>
                </a:solidFill>
                <a:latin typeface="Calibri"/>
                <a:cs typeface="Calibri"/>
              </a:rPr>
              <a:t>final </a:t>
            </a:r>
            <a:r>
              <a:rPr sz="950" spc="-5" dirty="0">
                <a:solidFill>
                  <a:srgbClr val="231F20"/>
                </a:solidFill>
                <a:latin typeface="Calibri"/>
                <a:cs typeface="Calibri"/>
              </a:rPr>
              <a:t>diagnosis </a:t>
            </a:r>
            <a:r>
              <a:rPr sz="950" spc="-15" dirty="0">
                <a:solidFill>
                  <a:srgbClr val="231F20"/>
                </a:solidFill>
                <a:latin typeface="Calibri"/>
                <a:cs typeface="Calibri"/>
              </a:rPr>
              <a:t>of sarcoma </a:t>
            </a:r>
            <a:r>
              <a:rPr sz="950" dirty="0">
                <a:solidFill>
                  <a:srgbClr val="231F20"/>
                </a:solidFill>
                <a:latin typeface="Calibri"/>
                <a:cs typeface="Calibri"/>
              </a:rPr>
              <a:t>is </a:t>
            </a:r>
            <a:r>
              <a:rPr sz="950" spc="-20" dirty="0">
                <a:solidFill>
                  <a:srgbClr val="231F20"/>
                </a:solidFill>
                <a:latin typeface="Calibri"/>
                <a:cs typeface="Calibri"/>
              </a:rPr>
              <a:t>made, </a:t>
            </a:r>
            <a:r>
              <a:rPr sz="950" spc="-35" dirty="0">
                <a:solidFill>
                  <a:srgbClr val="231F20"/>
                </a:solidFill>
                <a:latin typeface="Calibri"/>
                <a:cs typeface="Calibri"/>
              </a:rPr>
              <a:t>the </a:t>
            </a:r>
            <a:r>
              <a:rPr sz="950" spc="-10" dirty="0">
                <a:solidFill>
                  <a:srgbClr val="231F20"/>
                </a:solidFill>
                <a:latin typeface="Calibri"/>
                <a:cs typeface="Calibri"/>
              </a:rPr>
              <a:t>pathologist </a:t>
            </a:r>
            <a:r>
              <a:rPr sz="950" dirty="0">
                <a:solidFill>
                  <a:srgbClr val="231F20"/>
                </a:solidFill>
                <a:latin typeface="Calibri"/>
                <a:cs typeface="Calibri"/>
              </a:rPr>
              <a:t>should </a:t>
            </a:r>
            <a:r>
              <a:rPr sz="950" spc="-50" dirty="0">
                <a:solidFill>
                  <a:srgbClr val="231F20"/>
                </a:solidFill>
                <a:latin typeface="Calibri"/>
                <a:cs typeface="Calibri"/>
              </a:rPr>
              <a:t>be </a:t>
            </a:r>
            <a:r>
              <a:rPr sz="950" spc="-5" dirty="0">
                <a:solidFill>
                  <a:srgbClr val="231F20"/>
                </a:solidFill>
                <a:latin typeface="Calibri"/>
                <a:cs typeface="Calibri"/>
              </a:rPr>
              <a:t>cer- </a:t>
            </a:r>
            <a:r>
              <a:rPr sz="950" spc="-200" dirty="0">
                <a:solidFill>
                  <a:srgbClr val="231F20"/>
                </a:solidFill>
                <a:latin typeface="Calibri"/>
                <a:cs typeface="Calibri"/>
              </a:rPr>
              <a:t> </a:t>
            </a:r>
            <a:r>
              <a:rPr sz="950" spc="-5" dirty="0">
                <a:solidFill>
                  <a:srgbClr val="231F20"/>
                </a:solidFill>
                <a:latin typeface="Calibri"/>
                <a:cs typeface="Calibri"/>
              </a:rPr>
              <a:t>tain</a:t>
            </a:r>
            <a:r>
              <a:rPr sz="950" dirty="0">
                <a:solidFill>
                  <a:srgbClr val="231F20"/>
                </a:solidFill>
                <a:latin typeface="Calibri"/>
                <a:cs typeface="Calibri"/>
              </a:rPr>
              <a:t> </a:t>
            </a:r>
            <a:r>
              <a:rPr sz="950" spc="-20" dirty="0">
                <a:solidFill>
                  <a:srgbClr val="231F20"/>
                </a:solidFill>
                <a:latin typeface="Calibri"/>
                <a:cs typeface="Calibri"/>
              </a:rPr>
              <a:t>that</a:t>
            </a:r>
            <a:r>
              <a:rPr sz="950" spc="-15" dirty="0">
                <a:solidFill>
                  <a:srgbClr val="231F20"/>
                </a:solidFill>
                <a:latin typeface="Calibri"/>
                <a:cs typeface="Calibri"/>
              </a:rPr>
              <a:t> an</a:t>
            </a:r>
            <a:r>
              <a:rPr sz="950" spc="-10" dirty="0">
                <a:solidFill>
                  <a:srgbClr val="231F20"/>
                </a:solidFill>
                <a:latin typeface="Calibri"/>
                <a:cs typeface="Calibri"/>
              </a:rPr>
              <a:t> epithelial</a:t>
            </a:r>
            <a:r>
              <a:rPr sz="950" spc="-5" dirty="0">
                <a:solidFill>
                  <a:srgbClr val="231F20"/>
                </a:solidFill>
                <a:latin typeface="Calibri"/>
                <a:cs typeface="Calibri"/>
              </a:rPr>
              <a:t> </a:t>
            </a:r>
            <a:r>
              <a:rPr sz="950" spc="-10" dirty="0">
                <a:solidFill>
                  <a:srgbClr val="231F20"/>
                </a:solidFill>
                <a:latin typeface="Calibri"/>
                <a:cs typeface="Calibri"/>
              </a:rPr>
              <a:t>component</a:t>
            </a:r>
            <a:r>
              <a:rPr sz="950" spc="-5"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30" dirty="0">
                <a:solidFill>
                  <a:srgbClr val="231F20"/>
                </a:solidFill>
                <a:latin typeface="Calibri"/>
                <a:cs typeface="Calibri"/>
              </a:rPr>
              <a:t>absent,</a:t>
            </a:r>
            <a:r>
              <a:rPr sz="950" spc="-25" dirty="0">
                <a:solidFill>
                  <a:srgbClr val="231F20"/>
                </a:solidFill>
                <a:latin typeface="Calibri"/>
                <a:cs typeface="Calibri"/>
              </a:rPr>
              <a:t> </a:t>
            </a:r>
            <a:r>
              <a:rPr sz="950" spc="-5" dirty="0">
                <a:solidFill>
                  <a:srgbClr val="231F20"/>
                </a:solidFill>
                <a:latin typeface="Calibri"/>
                <a:cs typeface="Calibri"/>
              </a:rPr>
              <a:t>through</a:t>
            </a:r>
            <a:r>
              <a:rPr sz="950" dirty="0">
                <a:solidFill>
                  <a:srgbClr val="231F20"/>
                </a:solidFill>
                <a:latin typeface="Calibri"/>
                <a:cs typeface="Calibri"/>
              </a:rPr>
              <a:t> </a:t>
            </a:r>
            <a:r>
              <a:rPr sz="950" spc="-10" dirty="0">
                <a:solidFill>
                  <a:srgbClr val="231F20"/>
                </a:solidFill>
                <a:latin typeface="Calibri"/>
                <a:cs typeface="Calibri"/>
              </a:rPr>
              <a:t>proper </a:t>
            </a:r>
            <a:r>
              <a:rPr sz="950" spc="-5" dirty="0">
                <a:solidFill>
                  <a:srgbClr val="231F20"/>
                </a:solidFill>
                <a:latin typeface="Calibri"/>
                <a:cs typeface="Calibri"/>
              </a:rPr>
              <a:t> </a:t>
            </a:r>
            <a:r>
              <a:rPr sz="950" dirty="0">
                <a:solidFill>
                  <a:srgbClr val="231F20"/>
                </a:solidFill>
                <a:latin typeface="Calibri"/>
                <a:cs typeface="Calibri"/>
              </a:rPr>
              <a:t>immunohistochemical</a:t>
            </a:r>
            <a:r>
              <a:rPr sz="950" spc="-40" dirty="0">
                <a:solidFill>
                  <a:srgbClr val="231F20"/>
                </a:solidFill>
                <a:latin typeface="Calibri"/>
                <a:cs typeface="Calibri"/>
              </a:rPr>
              <a:t> </a:t>
            </a:r>
            <a:r>
              <a:rPr sz="950" spc="-10" dirty="0">
                <a:solidFill>
                  <a:srgbClr val="231F20"/>
                </a:solidFill>
                <a:latin typeface="Calibri"/>
                <a:cs typeface="Calibri"/>
              </a:rPr>
              <a:t>analysis.</a:t>
            </a:r>
            <a:endParaRPr sz="950">
              <a:latin typeface="Calibri"/>
              <a:cs typeface="Calibri"/>
            </a:endParaRPr>
          </a:p>
          <a:p>
            <a:pPr marL="12700" marR="6985" indent="114300" algn="r">
              <a:lnSpc>
                <a:spcPts val="1160"/>
              </a:lnSpc>
              <a:spcBef>
                <a:spcPts val="30"/>
              </a:spcBef>
            </a:pPr>
            <a:r>
              <a:rPr sz="950" spc="-15" dirty="0">
                <a:solidFill>
                  <a:srgbClr val="231F20"/>
                </a:solidFill>
                <a:latin typeface="Calibri"/>
                <a:cs typeface="Calibri"/>
              </a:rPr>
              <a:t>We</a:t>
            </a:r>
            <a:r>
              <a:rPr sz="950" spc="-40" dirty="0">
                <a:solidFill>
                  <a:srgbClr val="231F20"/>
                </a:solidFill>
                <a:latin typeface="Calibri"/>
                <a:cs typeface="Calibri"/>
              </a:rPr>
              <a:t> </a:t>
            </a:r>
            <a:r>
              <a:rPr sz="950" spc="-5" dirty="0">
                <a:solidFill>
                  <a:srgbClr val="231F20"/>
                </a:solidFill>
                <a:latin typeface="Calibri"/>
                <a:cs typeface="Calibri"/>
              </a:rPr>
              <a:t>do</a:t>
            </a:r>
            <a:r>
              <a:rPr sz="950" spc="-30" dirty="0">
                <a:solidFill>
                  <a:srgbClr val="231F20"/>
                </a:solidFill>
                <a:latin typeface="Calibri"/>
                <a:cs typeface="Calibri"/>
              </a:rPr>
              <a:t> </a:t>
            </a:r>
            <a:r>
              <a:rPr sz="950" spc="-5" dirty="0">
                <a:solidFill>
                  <a:srgbClr val="231F20"/>
                </a:solidFill>
                <a:latin typeface="Calibri"/>
                <a:cs typeface="Calibri"/>
              </a:rPr>
              <a:t>not</a:t>
            </a:r>
            <a:r>
              <a:rPr sz="950" spc="-30" dirty="0">
                <a:solidFill>
                  <a:srgbClr val="231F20"/>
                </a:solidFill>
                <a:latin typeface="Calibri"/>
                <a:cs typeface="Calibri"/>
              </a:rPr>
              <a:t> </a:t>
            </a:r>
            <a:r>
              <a:rPr sz="950" spc="-35" dirty="0">
                <a:solidFill>
                  <a:srgbClr val="231F20"/>
                </a:solidFill>
                <a:latin typeface="Calibri"/>
                <a:cs typeface="Calibri"/>
              </a:rPr>
              <a:t>yet </a:t>
            </a:r>
            <a:r>
              <a:rPr sz="950" spc="-30" dirty="0">
                <a:solidFill>
                  <a:srgbClr val="231F20"/>
                </a:solidFill>
                <a:latin typeface="Calibri"/>
                <a:cs typeface="Calibri"/>
              </a:rPr>
              <a:t>have </a:t>
            </a:r>
            <a:r>
              <a:rPr sz="950" spc="5" dirty="0">
                <a:solidFill>
                  <a:srgbClr val="231F20"/>
                </a:solidFill>
                <a:latin typeface="Calibri"/>
                <a:cs typeface="Calibri"/>
              </a:rPr>
              <a:t>clinical</a:t>
            </a:r>
            <a:r>
              <a:rPr sz="950" spc="-30" dirty="0">
                <a:solidFill>
                  <a:srgbClr val="231F20"/>
                </a:solidFill>
                <a:latin typeface="Calibri"/>
                <a:cs typeface="Calibri"/>
              </a:rPr>
              <a:t> </a:t>
            </a:r>
            <a:r>
              <a:rPr sz="950" spc="-10" dirty="0">
                <a:solidFill>
                  <a:srgbClr val="231F20"/>
                </a:solidFill>
                <a:latin typeface="Calibri"/>
                <a:cs typeface="Calibri"/>
              </a:rPr>
              <a:t>and</a:t>
            </a:r>
            <a:r>
              <a:rPr sz="950" spc="-30" dirty="0">
                <a:solidFill>
                  <a:srgbClr val="231F20"/>
                </a:solidFill>
                <a:latin typeface="Calibri"/>
                <a:cs typeface="Calibri"/>
              </a:rPr>
              <a:t> </a:t>
            </a:r>
            <a:r>
              <a:rPr sz="950" dirty="0">
                <a:solidFill>
                  <a:srgbClr val="231F20"/>
                </a:solidFill>
                <a:latin typeface="Calibri"/>
                <a:cs typeface="Calibri"/>
              </a:rPr>
              <a:t>radiological</a:t>
            </a:r>
            <a:r>
              <a:rPr sz="950" spc="-30" dirty="0">
                <a:solidFill>
                  <a:srgbClr val="231F20"/>
                </a:solidFill>
                <a:latin typeface="Calibri"/>
                <a:cs typeface="Calibri"/>
              </a:rPr>
              <a:t> </a:t>
            </a:r>
            <a:r>
              <a:rPr sz="950" spc="-5" dirty="0">
                <a:solidFill>
                  <a:srgbClr val="231F20"/>
                </a:solidFill>
                <a:latin typeface="Calibri"/>
                <a:cs typeface="Calibri"/>
              </a:rPr>
              <a:t>criteria</a:t>
            </a:r>
            <a:r>
              <a:rPr sz="950" spc="-35" dirty="0">
                <a:solidFill>
                  <a:srgbClr val="231F20"/>
                </a:solidFill>
                <a:latin typeface="Calibri"/>
                <a:cs typeface="Calibri"/>
              </a:rPr>
              <a:t> </a:t>
            </a:r>
            <a:r>
              <a:rPr sz="950" spc="-15" dirty="0">
                <a:solidFill>
                  <a:srgbClr val="231F20"/>
                </a:solidFill>
                <a:latin typeface="Calibri"/>
                <a:cs typeface="Calibri"/>
              </a:rPr>
              <a:t>to</a:t>
            </a:r>
            <a:r>
              <a:rPr sz="950" spc="-35" dirty="0">
                <a:solidFill>
                  <a:srgbClr val="231F20"/>
                </a:solidFill>
                <a:latin typeface="Calibri"/>
                <a:cs typeface="Calibri"/>
              </a:rPr>
              <a:t> </a:t>
            </a:r>
            <a:r>
              <a:rPr sz="950" spc="-10" dirty="0">
                <a:solidFill>
                  <a:srgbClr val="231F20"/>
                </a:solidFill>
                <a:latin typeface="Calibri"/>
                <a:cs typeface="Calibri"/>
              </a:rPr>
              <a:t>differen- </a:t>
            </a:r>
            <a:r>
              <a:rPr sz="950" spc="-200" dirty="0">
                <a:solidFill>
                  <a:srgbClr val="231F20"/>
                </a:solidFill>
                <a:latin typeface="Calibri"/>
                <a:cs typeface="Calibri"/>
              </a:rPr>
              <a:t> </a:t>
            </a:r>
            <a:r>
              <a:rPr sz="950" spc="-25" dirty="0">
                <a:solidFill>
                  <a:srgbClr val="231F20"/>
                </a:solidFill>
                <a:latin typeface="Calibri"/>
                <a:cs typeface="Calibri"/>
              </a:rPr>
              <a:t>tiate</a:t>
            </a:r>
            <a:r>
              <a:rPr sz="950" spc="35" dirty="0">
                <a:solidFill>
                  <a:srgbClr val="231F20"/>
                </a:solidFill>
                <a:latin typeface="Calibri"/>
                <a:cs typeface="Calibri"/>
              </a:rPr>
              <a:t> </a:t>
            </a:r>
            <a:r>
              <a:rPr sz="950" spc="-10" dirty="0">
                <a:solidFill>
                  <a:srgbClr val="231F20"/>
                </a:solidFill>
                <a:latin typeface="Calibri"/>
                <a:cs typeface="Calibri"/>
              </a:rPr>
              <a:t>leiomyomas</a:t>
            </a:r>
            <a:r>
              <a:rPr sz="950" spc="30" dirty="0">
                <a:solidFill>
                  <a:srgbClr val="231F20"/>
                </a:solidFill>
                <a:latin typeface="Calibri"/>
                <a:cs typeface="Calibri"/>
              </a:rPr>
              <a:t> </a:t>
            </a:r>
            <a:r>
              <a:rPr sz="950" dirty="0">
                <a:solidFill>
                  <a:srgbClr val="231F20"/>
                </a:solidFill>
                <a:latin typeface="Calibri"/>
                <a:cs typeface="Calibri"/>
              </a:rPr>
              <a:t>from</a:t>
            </a:r>
            <a:r>
              <a:rPr sz="950" spc="40" dirty="0">
                <a:solidFill>
                  <a:srgbClr val="231F20"/>
                </a:solidFill>
                <a:latin typeface="Calibri"/>
                <a:cs typeface="Calibri"/>
              </a:rPr>
              <a:t> </a:t>
            </a:r>
            <a:r>
              <a:rPr sz="950" spc="-5" dirty="0">
                <a:solidFill>
                  <a:srgbClr val="231F20"/>
                </a:solidFill>
                <a:latin typeface="Calibri"/>
                <a:cs typeface="Calibri"/>
              </a:rPr>
              <a:t>malignant</a:t>
            </a:r>
            <a:r>
              <a:rPr sz="950" spc="40" dirty="0">
                <a:solidFill>
                  <a:srgbClr val="231F20"/>
                </a:solidFill>
                <a:latin typeface="Calibri"/>
                <a:cs typeface="Calibri"/>
              </a:rPr>
              <a:t> </a:t>
            </a:r>
            <a:r>
              <a:rPr sz="950" spc="-15" dirty="0">
                <a:solidFill>
                  <a:srgbClr val="231F20"/>
                </a:solidFill>
                <a:latin typeface="Calibri"/>
                <a:cs typeface="Calibri"/>
              </a:rPr>
              <a:t>uterine</a:t>
            </a:r>
            <a:r>
              <a:rPr sz="950" spc="40" dirty="0">
                <a:solidFill>
                  <a:srgbClr val="231F20"/>
                </a:solidFill>
                <a:latin typeface="Calibri"/>
                <a:cs typeface="Calibri"/>
              </a:rPr>
              <a:t> </a:t>
            </a:r>
            <a:r>
              <a:rPr sz="950" spc="-5" dirty="0">
                <a:solidFill>
                  <a:srgbClr val="231F20"/>
                </a:solidFill>
                <a:latin typeface="Calibri"/>
                <a:cs typeface="Calibri"/>
              </a:rPr>
              <a:t>tumours.</a:t>
            </a:r>
            <a:r>
              <a:rPr sz="950" spc="35" dirty="0">
                <a:solidFill>
                  <a:srgbClr val="231F20"/>
                </a:solidFill>
                <a:latin typeface="Calibri"/>
                <a:cs typeface="Calibri"/>
              </a:rPr>
              <a:t> </a:t>
            </a:r>
            <a:r>
              <a:rPr sz="950" spc="15" dirty="0">
                <a:solidFill>
                  <a:srgbClr val="231F20"/>
                </a:solidFill>
                <a:latin typeface="Calibri"/>
                <a:cs typeface="Calibri"/>
              </a:rPr>
              <a:t>Thus,</a:t>
            </a:r>
            <a:r>
              <a:rPr sz="950" spc="35" dirty="0">
                <a:solidFill>
                  <a:srgbClr val="231F20"/>
                </a:solidFill>
                <a:latin typeface="Calibri"/>
                <a:cs typeface="Calibri"/>
              </a:rPr>
              <a:t> </a:t>
            </a:r>
            <a:r>
              <a:rPr sz="950" spc="-5" dirty="0">
                <a:solidFill>
                  <a:srgbClr val="231F20"/>
                </a:solidFill>
                <a:latin typeface="Calibri"/>
                <a:cs typeface="Calibri"/>
              </a:rPr>
              <a:t>proce-</a:t>
            </a:r>
            <a:endParaRPr sz="950">
              <a:latin typeface="Calibri"/>
              <a:cs typeface="Calibri"/>
            </a:endParaRPr>
          </a:p>
          <a:p>
            <a:pPr marR="6350" algn="r">
              <a:lnSpc>
                <a:spcPts val="1115"/>
              </a:lnSpc>
            </a:pPr>
            <a:r>
              <a:rPr sz="950" spc="-20" dirty="0">
                <a:solidFill>
                  <a:srgbClr val="231F20"/>
                </a:solidFill>
                <a:latin typeface="Calibri"/>
                <a:cs typeface="Calibri"/>
              </a:rPr>
              <a:t>dures</a:t>
            </a:r>
            <a:r>
              <a:rPr sz="950" spc="440" dirty="0">
                <a:solidFill>
                  <a:srgbClr val="231F20"/>
                </a:solidFill>
                <a:latin typeface="Calibri"/>
                <a:cs typeface="Calibri"/>
              </a:rPr>
              <a:t> </a:t>
            </a:r>
            <a:r>
              <a:rPr sz="950" spc="-5" dirty="0">
                <a:solidFill>
                  <a:srgbClr val="231F20"/>
                </a:solidFill>
                <a:latin typeface="Calibri"/>
                <a:cs typeface="Calibri"/>
              </a:rPr>
              <a:t>resulting</a:t>
            </a:r>
            <a:r>
              <a:rPr sz="950" spc="440" dirty="0">
                <a:solidFill>
                  <a:srgbClr val="231F20"/>
                </a:solidFill>
                <a:latin typeface="Calibri"/>
                <a:cs typeface="Calibri"/>
              </a:rPr>
              <a:t> </a:t>
            </a:r>
            <a:r>
              <a:rPr sz="950" spc="25" dirty="0">
                <a:solidFill>
                  <a:srgbClr val="231F20"/>
                </a:solidFill>
                <a:latin typeface="Calibri"/>
                <a:cs typeface="Calibri"/>
              </a:rPr>
              <a:t>in </a:t>
            </a:r>
            <a:r>
              <a:rPr sz="950" spc="190" dirty="0">
                <a:solidFill>
                  <a:srgbClr val="231F20"/>
                </a:solidFill>
                <a:latin typeface="Calibri"/>
                <a:cs typeface="Calibri"/>
              </a:rPr>
              <a:t> </a:t>
            </a:r>
            <a:r>
              <a:rPr sz="950" spc="-10" dirty="0">
                <a:solidFill>
                  <a:srgbClr val="231F20"/>
                </a:solidFill>
                <a:latin typeface="Calibri"/>
                <a:cs typeface="Calibri"/>
              </a:rPr>
              <a:t>potential</a:t>
            </a:r>
            <a:r>
              <a:rPr sz="950" spc="445" dirty="0">
                <a:solidFill>
                  <a:srgbClr val="231F20"/>
                </a:solidFill>
                <a:latin typeface="Calibri"/>
                <a:cs typeface="Calibri"/>
              </a:rPr>
              <a:t> </a:t>
            </a:r>
            <a:r>
              <a:rPr sz="950" spc="5" dirty="0">
                <a:solidFill>
                  <a:srgbClr val="231F20"/>
                </a:solidFill>
                <a:latin typeface="Calibri"/>
                <a:cs typeface="Calibri"/>
              </a:rPr>
              <a:t>tumour </a:t>
            </a:r>
            <a:r>
              <a:rPr sz="950" spc="220" dirty="0">
                <a:solidFill>
                  <a:srgbClr val="231F20"/>
                </a:solidFill>
                <a:latin typeface="Calibri"/>
                <a:cs typeface="Calibri"/>
              </a:rPr>
              <a:t> </a:t>
            </a:r>
            <a:r>
              <a:rPr sz="950" spc="-15" dirty="0">
                <a:solidFill>
                  <a:srgbClr val="231F20"/>
                </a:solidFill>
                <a:latin typeface="Calibri"/>
                <a:cs typeface="Calibri"/>
              </a:rPr>
              <a:t>cell</a:t>
            </a:r>
            <a:r>
              <a:rPr sz="950" spc="430" dirty="0">
                <a:solidFill>
                  <a:srgbClr val="231F20"/>
                </a:solidFill>
                <a:latin typeface="Calibri"/>
                <a:cs typeface="Calibri"/>
              </a:rPr>
              <a:t> </a:t>
            </a:r>
            <a:r>
              <a:rPr sz="950" spc="-10" dirty="0">
                <a:solidFill>
                  <a:srgbClr val="231F20"/>
                </a:solidFill>
                <a:latin typeface="Calibri"/>
                <a:cs typeface="Calibri"/>
              </a:rPr>
              <a:t>spillage,</a:t>
            </a:r>
            <a:r>
              <a:rPr sz="950" spc="440" dirty="0">
                <a:solidFill>
                  <a:srgbClr val="231F20"/>
                </a:solidFill>
                <a:latin typeface="Calibri"/>
                <a:cs typeface="Calibri"/>
              </a:rPr>
              <a:t> </a:t>
            </a:r>
            <a:r>
              <a:rPr sz="950" spc="-10" dirty="0">
                <a:solidFill>
                  <a:srgbClr val="231F20"/>
                </a:solidFill>
                <a:latin typeface="Calibri"/>
                <a:cs typeface="Calibri"/>
              </a:rPr>
              <a:t>such</a:t>
            </a:r>
            <a:r>
              <a:rPr sz="950" spc="430" dirty="0">
                <a:solidFill>
                  <a:srgbClr val="231F20"/>
                </a:solidFill>
                <a:latin typeface="Calibri"/>
                <a:cs typeface="Calibri"/>
              </a:rPr>
              <a:t> </a:t>
            </a:r>
            <a:r>
              <a:rPr sz="950" spc="-40" dirty="0">
                <a:solidFill>
                  <a:srgbClr val="231F20"/>
                </a:solidFill>
                <a:latin typeface="Calibri"/>
                <a:cs typeface="Calibri"/>
              </a:rPr>
              <a:t>as</a:t>
            </a:r>
            <a:endParaRPr sz="950">
              <a:latin typeface="Calibri"/>
              <a:cs typeface="Calibri"/>
            </a:endParaRPr>
          </a:p>
          <a:p>
            <a:pPr marL="12700" marR="5715" algn="just">
              <a:lnSpc>
                <a:spcPct val="101699"/>
              </a:lnSpc>
              <a:spcBef>
                <a:spcPts val="5"/>
              </a:spcBef>
            </a:pPr>
            <a:r>
              <a:rPr sz="950" spc="-5" dirty="0">
                <a:solidFill>
                  <a:srgbClr val="231F20"/>
                </a:solidFill>
                <a:latin typeface="Calibri"/>
                <a:cs typeface="Calibri"/>
              </a:rPr>
              <a:t>morcellation</a:t>
            </a:r>
            <a:r>
              <a:rPr sz="950" spc="-40" dirty="0">
                <a:solidFill>
                  <a:srgbClr val="231F20"/>
                </a:solidFill>
                <a:latin typeface="Calibri"/>
                <a:cs typeface="Calibri"/>
              </a:rPr>
              <a:t> </a:t>
            </a:r>
            <a:r>
              <a:rPr sz="950" spc="-5" dirty="0">
                <a:solidFill>
                  <a:srgbClr val="231F20"/>
                </a:solidFill>
                <a:latin typeface="Calibri"/>
                <a:cs typeface="Calibri"/>
              </a:rPr>
              <a:t>out</a:t>
            </a:r>
            <a:r>
              <a:rPr sz="950" spc="-35" dirty="0">
                <a:solidFill>
                  <a:srgbClr val="231F20"/>
                </a:solidFill>
                <a:latin typeface="Calibri"/>
                <a:cs typeface="Calibri"/>
              </a:rPr>
              <a:t> </a:t>
            </a:r>
            <a:r>
              <a:rPr sz="950" spc="-15" dirty="0">
                <a:solidFill>
                  <a:srgbClr val="231F20"/>
                </a:solidFill>
                <a:latin typeface="Calibri"/>
                <a:cs typeface="Calibri"/>
              </a:rPr>
              <a:t>of</a:t>
            </a:r>
            <a:r>
              <a:rPr sz="950" spc="-35" dirty="0">
                <a:solidFill>
                  <a:srgbClr val="231F20"/>
                </a:solidFill>
                <a:latin typeface="Calibri"/>
                <a:cs typeface="Calibri"/>
              </a:rPr>
              <a:t> </a:t>
            </a:r>
            <a:r>
              <a:rPr sz="950" spc="-20" dirty="0">
                <a:solidFill>
                  <a:srgbClr val="231F20"/>
                </a:solidFill>
                <a:latin typeface="Calibri"/>
                <a:cs typeface="Calibri"/>
              </a:rPr>
              <a:t>endobags,</a:t>
            </a:r>
            <a:r>
              <a:rPr sz="950" spc="-40" dirty="0">
                <a:solidFill>
                  <a:srgbClr val="231F20"/>
                </a:solidFill>
                <a:latin typeface="Calibri"/>
                <a:cs typeface="Calibri"/>
              </a:rPr>
              <a:t> </a:t>
            </a:r>
            <a:r>
              <a:rPr sz="950" spc="-35" dirty="0">
                <a:solidFill>
                  <a:srgbClr val="231F20"/>
                </a:solidFill>
                <a:latin typeface="Calibri"/>
                <a:cs typeface="Calibri"/>
              </a:rPr>
              <a:t>are </a:t>
            </a:r>
            <a:r>
              <a:rPr sz="950" spc="-10" dirty="0">
                <a:solidFill>
                  <a:srgbClr val="231F20"/>
                </a:solidFill>
                <a:latin typeface="Calibri"/>
                <a:cs typeface="Calibri"/>
              </a:rPr>
              <a:t>discouraged</a:t>
            </a:r>
            <a:r>
              <a:rPr sz="950" spc="-40" dirty="0">
                <a:solidFill>
                  <a:srgbClr val="231F20"/>
                </a:solidFill>
                <a:latin typeface="Calibri"/>
                <a:cs typeface="Calibri"/>
              </a:rPr>
              <a:t> </a:t>
            </a:r>
            <a:r>
              <a:rPr sz="950" spc="-35" dirty="0">
                <a:solidFill>
                  <a:srgbClr val="231F20"/>
                </a:solidFill>
                <a:latin typeface="Calibri"/>
                <a:cs typeface="Calibri"/>
              </a:rPr>
              <a:t>because</a:t>
            </a:r>
            <a:r>
              <a:rPr sz="950" spc="-30" dirty="0">
                <a:solidFill>
                  <a:srgbClr val="231F20"/>
                </a:solidFill>
                <a:latin typeface="Calibri"/>
                <a:cs typeface="Calibri"/>
              </a:rPr>
              <a:t> </a:t>
            </a:r>
            <a:r>
              <a:rPr sz="950" spc="-25" dirty="0">
                <a:solidFill>
                  <a:srgbClr val="231F20"/>
                </a:solidFill>
                <a:latin typeface="Calibri"/>
                <a:cs typeface="Calibri"/>
              </a:rPr>
              <a:t>they</a:t>
            </a:r>
            <a:r>
              <a:rPr sz="950" spc="-40" dirty="0">
                <a:solidFill>
                  <a:srgbClr val="231F20"/>
                </a:solidFill>
                <a:latin typeface="Calibri"/>
                <a:cs typeface="Calibri"/>
              </a:rPr>
              <a:t> </a:t>
            </a:r>
            <a:r>
              <a:rPr sz="950" spc="-15" dirty="0">
                <a:solidFill>
                  <a:srgbClr val="231F20"/>
                </a:solidFill>
                <a:latin typeface="Calibri"/>
                <a:cs typeface="Calibri"/>
              </a:rPr>
              <a:t>entail </a:t>
            </a:r>
            <a:r>
              <a:rPr sz="950" spc="-200" dirty="0">
                <a:solidFill>
                  <a:srgbClr val="231F20"/>
                </a:solidFill>
                <a:latin typeface="Calibri"/>
                <a:cs typeface="Calibri"/>
              </a:rPr>
              <a:t> </a:t>
            </a:r>
            <a:r>
              <a:rPr sz="950" spc="-40" dirty="0">
                <a:solidFill>
                  <a:srgbClr val="231F20"/>
                </a:solidFill>
                <a:latin typeface="Calibri"/>
                <a:cs typeface="Calibri"/>
              </a:rPr>
              <a:t>a</a:t>
            </a:r>
            <a:r>
              <a:rPr sz="950" spc="130" dirty="0">
                <a:solidFill>
                  <a:srgbClr val="231F20"/>
                </a:solidFill>
                <a:latin typeface="Calibri"/>
                <a:cs typeface="Calibri"/>
              </a:rPr>
              <a:t> </a:t>
            </a:r>
            <a:r>
              <a:rPr sz="950" spc="5" dirty="0">
                <a:solidFill>
                  <a:srgbClr val="231F20"/>
                </a:solidFill>
                <a:latin typeface="Calibri"/>
                <a:cs typeface="Calibri"/>
              </a:rPr>
              <a:t>high </a:t>
            </a:r>
            <a:r>
              <a:rPr sz="950" spc="10" dirty="0">
                <a:solidFill>
                  <a:srgbClr val="231F20"/>
                </a:solidFill>
                <a:latin typeface="Calibri"/>
                <a:cs typeface="Calibri"/>
              </a:rPr>
              <a:t>risk </a:t>
            </a:r>
            <a:r>
              <a:rPr sz="950" spc="-15" dirty="0">
                <a:solidFill>
                  <a:srgbClr val="231F20"/>
                </a:solidFill>
                <a:latin typeface="Calibri"/>
                <a:cs typeface="Calibri"/>
              </a:rPr>
              <a:t>of </a:t>
            </a:r>
            <a:r>
              <a:rPr sz="950" spc="-10" dirty="0">
                <a:solidFill>
                  <a:srgbClr val="231F20"/>
                </a:solidFill>
                <a:latin typeface="Calibri"/>
                <a:cs typeface="Calibri"/>
              </a:rPr>
              <a:t>worsening </a:t>
            </a:r>
            <a:r>
              <a:rPr sz="950" spc="-15" dirty="0">
                <a:solidFill>
                  <a:srgbClr val="231F20"/>
                </a:solidFill>
                <a:latin typeface="Calibri"/>
                <a:cs typeface="Calibri"/>
              </a:rPr>
              <a:t>patient </a:t>
            </a:r>
            <a:r>
              <a:rPr sz="950" spc="-5" dirty="0">
                <a:solidFill>
                  <a:srgbClr val="231F20"/>
                </a:solidFill>
                <a:latin typeface="Calibri"/>
                <a:cs typeface="Calibri"/>
              </a:rPr>
              <a:t>prognosis </a:t>
            </a:r>
            <a:r>
              <a:rPr sz="950" spc="-25" dirty="0">
                <a:solidFill>
                  <a:srgbClr val="231F20"/>
                </a:solidFill>
                <a:latin typeface="Calibri"/>
                <a:cs typeface="Calibri"/>
              </a:rPr>
              <a:t>when </a:t>
            </a:r>
            <a:r>
              <a:rPr sz="950" dirty="0">
                <a:solidFill>
                  <a:srgbClr val="231F20"/>
                </a:solidFill>
                <a:latin typeface="Calibri"/>
                <a:cs typeface="Calibri"/>
              </a:rPr>
              <a:t>malignancy is </a:t>
            </a:r>
            <a:r>
              <a:rPr sz="950" spc="5" dirty="0">
                <a:solidFill>
                  <a:srgbClr val="231F20"/>
                </a:solidFill>
                <a:latin typeface="Calibri"/>
                <a:cs typeface="Calibri"/>
              </a:rPr>
              <a:t> </a:t>
            </a:r>
            <a:r>
              <a:rPr sz="950" spc="-35" dirty="0">
                <a:solidFill>
                  <a:srgbClr val="231F20"/>
                </a:solidFill>
                <a:latin typeface="Calibri"/>
                <a:cs typeface="Calibri"/>
              </a:rPr>
              <a:t>the </a:t>
            </a:r>
            <a:r>
              <a:rPr sz="950" spc="-20" dirty="0">
                <a:solidFill>
                  <a:srgbClr val="231F20"/>
                </a:solidFill>
                <a:latin typeface="Calibri"/>
                <a:cs typeface="Calibri"/>
              </a:rPr>
              <a:t>postoperative</a:t>
            </a:r>
            <a:r>
              <a:rPr sz="950" spc="-35" dirty="0">
                <a:solidFill>
                  <a:srgbClr val="231F20"/>
                </a:solidFill>
                <a:latin typeface="Calibri"/>
                <a:cs typeface="Calibri"/>
              </a:rPr>
              <a:t> </a:t>
            </a:r>
            <a:r>
              <a:rPr sz="950" spc="-5" dirty="0">
                <a:solidFill>
                  <a:srgbClr val="231F20"/>
                </a:solidFill>
                <a:latin typeface="Calibri"/>
                <a:cs typeface="Calibri"/>
              </a:rPr>
              <a:t>pathological</a:t>
            </a:r>
            <a:r>
              <a:rPr sz="950" spc="-30" dirty="0">
                <a:solidFill>
                  <a:srgbClr val="231F20"/>
                </a:solidFill>
                <a:latin typeface="Calibri"/>
                <a:cs typeface="Calibri"/>
              </a:rPr>
              <a:t> </a:t>
            </a:r>
            <a:r>
              <a:rPr sz="950" spc="-5" dirty="0">
                <a:solidFill>
                  <a:srgbClr val="231F20"/>
                </a:solidFill>
                <a:latin typeface="Calibri"/>
                <a:cs typeface="Calibri"/>
              </a:rPr>
              <a:t>diagnosis</a:t>
            </a:r>
            <a:r>
              <a:rPr sz="950" spc="-40" dirty="0">
                <a:solidFill>
                  <a:srgbClr val="231F20"/>
                </a:solidFill>
                <a:latin typeface="Calibri"/>
                <a:cs typeface="Calibri"/>
              </a:rPr>
              <a:t> </a:t>
            </a:r>
            <a:r>
              <a:rPr sz="950" dirty="0">
                <a:solidFill>
                  <a:srgbClr val="231F20"/>
                </a:solidFill>
                <a:latin typeface="Calibri"/>
                <a:cs typeface="Calibri"/>
              </a:rPr>
              <a:t>[</a:t>
            </a:r>
            <a:r>
              <a:rPr sz="950" dirty="0">
                <a:solidFill>
                  <a:srgbClr val="2E3092"/>
                </a:solidFill>
                <a:latin typeface="Calibri"/>
                <a:cs typeface="Calibri"/>
                <a:hlinkClick r:id="rId2" action="ppaction://hlinksldjump"/>
              </a:rPr>
              <a:t>62</a:t>
            </a:r>
            <a:r>
              <a:rPr sz="950" dirty="0">
                <a:solidFill>
                  <a:srgbClr val="231F20"/>
                </a:solidFill>
                <a:latin typeface="Calibri"/>
                <a:cs typeface="Calibri"/>
              </a:rPr>
              <a:t>,</a:t>
            </a:r>
            <a:r>
              <a:rPr sz="950" spc="-35" dirty="0">
                <a:solidFill>
                  <a:srgbClr val="231F20"/>
                </a:solidFill>
                <a:latin typeface="Calibri"/>
                <a:cs typeface="Calibri"/>
              </a:rPr>
              <a:t> </a:t>
            </a:r>
            <a:r>
              <a:rPr sz="950" spc="-5" dirty="0">
                <a:solidFill>
                  <a:srgbClr val="2E3092"/>
                </a:solidFill>
                <a:latin typeface="Calibri"/>
                <a:cs typeface="Calibri"/>
                <a:hlinkClick r:id="rId2" action="ppaction://hlinksldjump"/>
              </a:rPr>
              <a:t>63</a:t>
            </a:r>
            <a:r>
              <a:rPr sz="950" spc="-5" dirty="0">
                <a:solidFill>
                  <a:srgbClr val="231F20"/>
                </a:solidFill>
                <a:latin typeface="Calibri"/>
                <a:cs typeface="Calibri"/>
              </a:rPr>
              <a:t>].</a:t>
            </a:r>
            <a:endParaRPr sz="950">
              <a:latin typeface="Calibri"/>
              <a:cs typeface="Calibri"/>
            </a:endParaRPr>
          </a:p>
          <a:p>
            <a:pPr marL="12700" marR="5715" indent="114300">
              <a:lnSpc>
                <a:spcPts val="1160"/>
              </a:lnSpc>
              <a:spcBef>
                <a:spcPts val="30"/>
              </a:spcBef>
            </a:pPr>
            <a:r>
              <a:rPr sz="950" dirty="0">
                <a:solidFill>
                  <a:srgbClr val="231F20"/>
                </a:solidFill>
                <a:latin typeface="Calibri"/>
                <a:cs typeface="Calibri"/>
              </a:rPr>
              <a:t>Smooth tumours </a:t>
            </a:r>
            <a:r>
              <a:rPr sz="950" spc="-15" dirty="0">
                <a:solidFill>
                  <a:srgbClr val="231F20"/>
                </a:solidFill>
                <a:latin typeface="Calibri"/>
                <a:cs typeface="Calibri"/>
              </a:rPr>
              <a:t>of</a:t>
            </a:r>
            <a:r>
              <a:rPr sz="950" spc="5" dirty="0">
                <a:solidFill>
                  <a:srgbClr val="231F20"/>
                </a:solidFill>
                <a:latin typeface="Calibri"/>
                <a:cs typeface="Calibri"/>
              </a:rPr>
              <a:t> </a:t>
            </a:r>
            <a:r>
              <a:rPr sz="950" spc="-10" dirty="0">
                <a:solidFill>
                  <a:srgbClr val="231F20"/>
                </a:solidFill>
                <a:latin typeface="Calibri"/>
                <a:cs typeface="Calibri"/>
              </a:rPr>
              <a:t>undefined</a:t>
            </a:r>
            <a:r>
              <a:rPr sz="950" spc="-5" dirty="0">
                <a:solidFill>
                  <a:srgbClr val="231F20"/>
                </a:solidFill>
                <a:latin typeface="Calibri"/>
                <a:cs typeface="Calibri"/>
              </a:rPr>
              <a:t> malignant</a:t>
            </a:r>
            <a:r>
              <a:rPr sz="950" spc="5" dirty="0">
                <a:solidFill>
                  <a:srgbClr val="231F20"/>
                </a:solidFill>
                <a:latin typeface="Calibri"/>
                <a:cs typeface="Calibri"/>
              </a:rPr>
              <a:t> </a:t>
            </a:r>
            <a:r>
              <a:rPr sz="950" spc="-10" dirty="0">
                <a:solidFill>
                  <a:srgbClr val="231F20"/>
                </a:solidFill>
                <a:latin typeface="Calibri"/>
                <a:cs typeface="Calibri"/>
              </a:rPr>
              <a:t>potential</a:t>
            </a:r>
            <a:r>
              <a:rPr sz="950" spc="-5" dirty="0">
                <a:solidFill>
                  <a:srgbClr val="231F20"/>
                </a:solidFill>
                <a:latin typeface="Calibri"/>
                <a:cs typeface="Calibri"/>
              </a:rPr>
              <a:t> </a:t>
            </a:r>
            <a:r>
              <a:rPr sz="950" spc="50" dirty="0">
                <a:solidFill>
                  <a:srgbClr val="231F20"/>
                </a:solidFill>
                <a:latin typeface="Calibri"/>
                <a:cs typeface="Calibri"/>
              </a:rPr>
              <a:t>(STUMPs) </a:t>
            </a:r>
            <a:r>
              <a:rPr sz="950" spc="-195" dirty="0">
                <a:solidFill>
                  <a:srgbClr val="231F20"/>
                </a:solidFill>
                <a:latin typeface="Calibri"/>
                <a:cs typeface="Calibri"/>
              </a:rPr>
              <a:t> </a:t>
            </a:r>
            <a:r>
              <a:rPr sz="950" spc="-15" dirty="0">
                <a:solidFill>
                  <a:srgbClr val="231F20"/>
                </a:solidFill>
                <a:latin typeface="Calibri"/>
                <a:cs typeface="Calibri"/>
              </a:rPr>
              <a:t>constitute</a:t>
            </a:r>
            <a:r>
              <a:rPr sz="950" spc="125" dirty="0">
                <a:solidFill>
                  <a:srgbClr val="231F20"/>
                </a:solidFill>
                <a:latin typeface="Calibri"/>
                <a:cs typeface="Calibri"/>
              </a:rPr>
              <a:t> </a:t>
            </a:r>
            <a:r>
              <a:rPr sz="950" spc="-40" dirty="0">
                <a:solidFill>
                  <a:srgbClr val="231F20"/>
                </a:solidFill>
                <a:latin typeface="Calibri"/>
                <a:cs typeface="Calibri"/>
              </a:rPr>
              <a:t>a</a:t>
            </a:r>
            <a:r>
              <a:rPr sz="950" spc="114" dirty="0">
                <a:solidFill>
                  <a:srgbClr val="231F20"/>
                </a:solidFill>
                <a:latin typeface="Calibri"/>
                <a:cs typeface="Calibri"/>
              </a:rPr>
              <a:t> </a:t>
            </a:r>
            <a:r>
              <a:rPr sz="950" spc="-25" dirty="0">
                <a:solidFill>
                  <a:srgbClr val="231F20"/>
                </a:solidFill>
                <a:latin typeface="Calibri"/>
                <a:cs typeface="Calibri"/>
              </a:rPr>
              <a:t>negative</a:t>
            </a:r>
            <a:r>
              <a:rPr sz="950" spc="125" dirty="0">
                <a:solidFill>
                  <a:srgbClr val="231F20"/>
                </a:solidFill>
                <a:latin typeface="Calibri"/>
                <a:cs typeface="Calibri"/>
              </a:rPr>
              <a:t> </a:t>
            </a:r>
            <a:r>
              <a:rPr sz="950" dirty="0">
                <a:solidFill>
                  <a:srgbClr val="231F20"/>
                </a:solidFill>
                <a:latin typeface="Calibri"/>
                <a:cs typeface="Calibri"/>
              </a:rPr>
              <a:t>definition,</a:t>
            </a:r>
            <a:r>
              <a:rPr sz="950" spc="120" dirty="0">
                <a:solidFill>
                  <a:srgbClr val="231F20"/>
                </a:solidFill>
                <a:latin typeface="Calibri"/>
                <a:cs typeface="Calibri"/>
              </a:rPr>
              <a:t> </a:t>
            </a:r>
            <a:r>
              <a:rPr sz="950" dirty="0">
                <a:solidFill>
                  <a:srgbClr val="231F20"/>
                </a:solidFill>
                <a:latin typeface="Calibri"/>
                <a:cs typeface="Calibri"/>
              </a:rPr>
              <a:t>which</a:t>
            </a:r>
            <a:r>
              <a:rPr sz="950" spc="125" dirty="0">
                <a:solidFill>
                  <a:srgbClr val="231F20"/>
                </a:solidFill>
                <a:latin typeface="Calibri"/>
                <a:cs typeface="Calibri"/>
              </a:rPr>
              <a:t> </a:t>
            </a:r>
            <a:r>
              <a:rPr sz="950" dirty="0">
                <a:solidFill>
                  <a:srgbClr val="231F20"/>
                </a:solidFill>
                <a:latin typeface="Calibri"/>
                <a:cs typeface="Calibri"/>
              </a:rPr>
              <a:t>is</a:t>
            </a:r>
            <a:r>
              <a:rPr sz="950" spc="120" dirty="0">
                <a:solidFill>
                  <a:srgbClr val="231F20"/>
                </a:solidFill>
                <a:latin typeface="Calibri"/>
                <a:cs typeface="Calibri"/>
              </a:rPr>
              <a:t> </a:t>
            </a:r>
            <a:r>
              <a:rPr sz="950" spc="-25" dirty="0">
                <a:solidFill>
                  <a:srgbClr val="231F20"/>
                </a:solidFill>
                <a:latin typeface="Calibri"/>
                <a:cs typeface="Calibri"/>
              </a:rPr>
              <a:t>used</a:t>
            </a:r>
            <a:r>
              <a:rPr sz="950" spc="120" dirty="0">
                <a:solidFill>
                  <a:srgbClr val="231F20"/>
                </a:solidFill>
                <a:latin typeface="Calibri"/>
                <a:cs typeface="Calibri"/>
              </a:rPr>
              <a:t> </a:t>
            </a:r>
            <a:r>
              <a:rPr sz="950" spc="-25" dirty="0">
                <a:solidFill>
                  <a:srgbClr val="231F20"/>
                </a:solidFill>
                <a:latin typeface="Calibri"/>
                <a:cs typeface="Calibri"/>
              </a:rPr>
              <a:t>when</a:t>
            </a:r>
            <a:r>
              <a:rPr sz="950" spc="130" dirty="0">
                <a:solidFill>
                  <a:srgbClr val="231F20"/>
                </a:solidFill>
                <a:latin typeface="Calibri"/>
                <a:cs typeface="Calibri"/>
              </a:rPr>
              <a:t> </a:t>
            </a:r>
            <a:r>
              <a:rPr sz="950" spc="-10" dirty="0">
                <a:solidFill>
                  <a:srgbClr val="231F20"/>
                </a:solidFill>
                <a:latin typeface="Calibri"/>
                <a:cs typeface="Calibri"/>
              </a:rPr>
              <a:t>both</a:t>
            </a:r>
            <a:r>
              <a:rPr sz="950" spc="125" dirty="0">
                <a:solidFill>
                  <a:srgbClr val="231F20"/>
                </a:solidFill>
                <a:latin typeface="Calibri"/>
                <a:cs typeface="Calibri"/>
              </a:rPr>
              <a:t> </a:t>
            </a:r>
            <a:r>
              <a:rPr sz="950" spc="5" dirty="0">
                <a:solidFill>
                  <a:srgbClr val="231F20"/>
                </a:solidFill>
                <a:latin typeface="Calibri"/>
                <a:cs typeface="Calibri"/>
              </a:rPr>
              <a:t>leio-</a:t>
            </a:r>
            <a:endParaRPr sz="950">
              <a:latin typeface="Calibri"/>
              <a:cs typeface="Calibri"/>
            </a:endParaRPr>
          </a:p>
          <a:p>
            <a:pPr marL="12700" marR="6350">
              <a:lnSpc>
                <a:spcPts val="1160"/>
              </a:lnSpc>
              <a:spcBef>
                <a:spcPts val="5"/>
              </a:spcBef>
            </a:pPr>
            <a:r>
              <a:rPr sz="950" spc="-5" dirty="0">
                <a:solidFill>
                  <a:srgbClr val="231F20"/>
                </a:solidFill>
                <a:latin typeface="Calibri"/>
                <a:cs typeface="Calibri"/>
              </a:rPr>
              <a:t>myoma </a:t>
            </a:r>
            <a:r>
              <a:rPr sz="950" spc="-10" dirty="0">
                <a:solidFill>
                  <a:srgbClr val="231F20"/>
                </a:solidFill>
                <a:latin typeface="Calibri"/>
                <a:cs typeface="Calibri"/>
              </a:rPr>
              <a:t>and </a:t>
            </a:r>
            <a:r>
              <a:rPr sz="950" spc="50" dirty="0">
                <a:solidFill>
                  <a:srgbClr val="231F20"/>
                </a:solidFill>
                <a:latin typeface="Calibri"/>
                <a:cs typeface="Calibri"/>
              </a:rPr>
              <a:t>LMS </a:t>
            </a:r>
            <a:r>
              <a:rPr sz="950" spc="-10" dirty="0">
                <a:solidFill>
                  <a:srgbClr val="231F20"/>
                </a:solidFill>
                <a:latin typeface="Calibri"/>
                <a:cs typeface="Calibri"/>
              </a:rPr>
              <a:t>cannot </a:t>
            </a:r>
            <a:r>
              <a:rPr sz="950" spc="-50" dirty="0">
                <a:solidFill>
                  <a:srgbClr val="231F20"/>
                </a:solidFill>
                <a:latin typeface="Calibri"/>
                <a:cs typeface="Calibri"/>
              </a:rPr>
              <a:t>be</a:t>
            </a:r>
            <a:r>
              <a:rPr sz="950" spc="-45" dirty="0">
                <a:solidFill>
                  <a:srgbClr val="231F20"/>
                </a:solidFill>
                <a:latin typeface="Calibri"/>
                <a:cs typeface="Calibri"/>
              </a:rPr>
              <a:t> </a:t>
            </a:r>
            <a:r>
              <a:rPr sz="950" spc="-15" dirty="0">
                <a:solidFill>
                  <a:srgbClr val="231F20"/>
                </a:solidFill>
                <a:latin typeface="Calibri"/>
                <a:cs typeface="Calibri"/>
              </a:rPr>
              <a:t>diagnosed </a:t>
            </a:r>
            <a:r>
              <a:rPr sz="950" spc="-5" dirty="0">
                <a:solidFill>
                  <a:srgbClr val="231F20"/>
                </a:solidFill>
                <a:latin typeface="Calibri"/>
                <a:cs typeface="Calibri"/>
              </a:rPr>
              <a:t>with </a:t>
            </a:r>
            <a:r>
              <a:rPr sz="950" spc="-15" dirty="0">
                <a:solidFill>
                  <a:srgbClr val="231F20"/>
                </a:solidFill>
                <a:latin typeface="Calibri"/>
                <a:cs typeface="Calibri"/>
              </a:rPr>
              <a:t>certainty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64</a:t>
            </a:r>
            <a:r>
              <a:rPr sz="950" spc="10" dirty="0">
                <a:solidFill>
                  <a:srgbClr val="231F20"/>
                </a:solidFill>
                <a:latin typeface="Calibri"/>
                <a:cs typeface="Calibri"/>
              </a:rPr>
              <a:t>]. </a:t>
            </a:r>
            <a:r>
              <a:rPr sz="950" spc="-5" dirty="0">
                <a:solidFill>
                  <a:srgbClr val="231F20"/>
                </a:solidFill>
                <a:latin typeface="Calibri"/>
                <a:cs typeface="Calibri"/>
              </a:rPr>
              <a:t>There </a:t>
            </a:r>
            <a:r>
              <a:rPr sz="950" spc="-200" dirty="0">
                <a:solidFill>
                  <a:srgbClr val="231F20"/>
                </a:solidFill>
                <a:latin typeface="Calibri"/>
                <a:cs typeface="Calibri"/>
              </a:rPr>
              <a:t> </a:t>
            </a:r>
            <a:r>
              <a:rPr sz="950" spc="-35" dirty="0">
                <a:solidFill>
                  <a:srgbClr val="231F20"/>
                </a:solidFill>
                <a:latin typeface="Calibri"/>
                <a:cs typeface="Calibri"/>
              </a:rPr>
              <a:t>are</a:t>
            </a:r>
            <a:r>
              <a:rPr sz="950" spc="-5" dirty="0">
                <a:solidFill>
                  <a:srgbClr val="231F20"/>
                </a:solidFill>
                <a:latin typeface="Calibri"/>
                <a:cs typeface="Calibri"/>
              </a:rPr>
              <a:t> </a:t>
            </a:r>
            <a:r>
              <a:rPr sz="950" spc="-15" dirty="0">
                <a:solidFill>
                  <a:srgbClr val="231F20"/>
                </a:solidFill>
                <a:latin typeface="Calibri"/>
                <a:cs typeface="Calibri"/>
              </a:rPr>
              <a:t>remarkable</a:t>
            </a:r>
            <a:r>
              <a:rPr sz="950" spc="-5" dirty="0">
                <a:solidFill>
                  <a:srgbClr val="231F20"/>
                </a:solidFill>
                <a:latin typeface="Calibri"/>
                <a:cs typeface="Calibri"/>
              </a:rPr>
              <a:t> variations</a:t>
            </a:r>
            <a:r>
              <a:rPr sz="950" spc="-10" dirty="0">
                <a:solidFill>
                  <a:srgbClr val="231F20"/>
                </a:solidFill>
                <a:latin typeface="Calibri"/>
                <a:cs typeface="Calibri"/>
              </a:rPr>
              <a:t> </a:t>
            </a:r>
            <a:r>
              <a:rPr sz="950" spc="-5" dirty="0">
                <a:solidFill>
                  <a:srgbClr val="231F20"/>
                </a:solidFill>
                <a:latin typeface="Calibri"/>
                <a:cs typeface="Calibri"/>
              </a:rPr>
              <a:t>with</a:t>
            </a:r>
            <a:r>
              <a:rPr sz="950" dirty="0">
                <a:solidFill>
                  <a:srgbClr val="231F20"/>
                </a:solidFill>
                <a:latin typeface="Calibri"/>
                <a:cs typeface="Calibri"/>
              </a:rPr>
              <a:t> </a:t>
            </a:r>
            <a:r>
              <a:rPr sz="950" spc="-5" dirty="0">
                <a:solidFill>
                  <a:srgbClr val="231F20"/>
                </a:solidFill>
                <a:latin typeface="Calibri"/>
                <a:cs typeface="Calibri"/>
              </a:rPr>
              <a:t>this</a:t>
            </a:r>
            <a:r>
              <a:rPr sz="950" dirty="0">
                <a:solidFill>
                  <a:srgbClr val="231F20"/>
                </a:solidFill>
                <a:latin typeface="Calibri"/>
                <a:cs typeface="Calibri"/>
              </a:rPr>
              <a:t> </a:t>
            </a:r>
            <a:r>
              <a:rPr sz="950" spc="-5" dirty="0">
                <a:solidFill>
                  <a:srgbClr val="231F20"/>
                </a:solidFill>
                <a:latin typeface="Calibri"/>
                <a:cs typeface="Calibri"/>
              </a:rPr>
              <a:t>diagnosis among</a:t>
            </a:r>
            <a:r>
              <a:rPr sz="950" dirty="0">
                <a:solidFill>
                  <a:srgbClr val="231F20"/>
                </a:solidFill>
                <a:latin typeface="Calibri"/>
                <a:cs typeface="Calibri"/>
              </a:rPr>
              <a:t> </a:t>
            </a:r>
            <a:r>
              <a:rPr sz="950" spc="-10" dirty="0">
                <a:solidFill>
                  <a:srgbClr val="231F20"/>
                </a:solidFill>
                <a:latin typeface="Calibri"/>
                <a:cs typeface="Calibri"/>
              </a:rPr>
              <a:t>pathologists</a:t>
            </a:r>
            <a:endParaRPr sz="950">
              <a:latin typeface="Calibri"/>
              <a:cs typeface="Calibri"/>
            </a:endParaRPr>
          </a:p>
          <a:p>
            <a:pPr marL="12700">
              <a:lnSpc>
                <a:spcPts val="1115"/>
              </a:lnSpc>
            </a:pPr>
            <a:r>
              <a:rPr sz="950" spc="-20" dirty="0">
                <a:solidFill>
                  <a:srgbClr val="231F20"/>
                </a:solidFill>
                <a:latin typeface="Calibri"/>
                <a:cs typeface="Calibri"/>
              </a:rPr>
              <a:t>that</a:t>
            </a:r>
            <a:r>
              <a:rPr sz="950" spc="35" dirty="0">
                <a:solidFill>
                  <a:srgbClr val="231F20"/>
                </a:solidFill>
                <a:latin typeface="Calibri"/>
                <a:cs typeface="Calibri"/>
              </a:rPr>
              <a:t> </a:t>
            </a:r>
            <a:r>
              <a:rPr sz="950" dirty="0">
                <a:solidFill>
                  <a:srgbClr val="231F20"/>
                </a:solidFill>
                <a:latin typeface="Calibri"/>
                <a:cs typeface="Calibri"/>
              </a:rPr>
              <a:t>implies</a:t>
            </a:r>
            <a:r>
              <a:rPr sz="950" spc="35" dirty="0">
                <a:solidFill>
                  <a:srgbClr val="231F20"/>
                </a:solidFill>
                <a:latin typeface="Calibri"/>
                <a:cs typeface="Calibri"/>
              </a:rPr>
              <a:t> </a:t>
            </a:r>
            <a:r>
              <a:rPr sz="950" spc="-40" dirty="0">
                <a:solidFill>
                  <a:srgbClr val="231F20"/>
                </a:solidFill>
                <a:latin typeface="Calibri"/>
                <a:cs typeface="Calibri"/>
              </a:rPr>
              <a:t>a</a:t>
            </a:r>
            <a:r>
              <a:rPr sz="950" spc="30" dirty="0">
                <a:solidFill>
                  <a:srgbClr val="231F20"/>
                </a:solidFill>
                <a:latin typeface="Calibri"/>
                <a:cs typeface="Calibri"/>
              </a:rPr>
              <a:t> </a:t>
            </a:r>
            <a:r>
              <a:rPr sz="950" spc="-40" dirty="0">
                <a:solidFill>
                  <a:srgbClr val="231F20"/>
                </a:solidFill>
                <a:latin typeface="Calibri"/>
                <a:cs typeface="Calibri"/>
              </a:rPr>
              <a:t>degree</a:t>
            </a:r>
            <a:r>
              <a:rPr sz="950" spc="30" dirty="0">
                <a:solidFill>
                  <a:srgbClr val="231F20"/>
                </a:solidFill>
                <a:latin typeface="Calibri"/>
                <a:cs typeface="Calibri"/>
              </a:rPr>
              <a:t> </a:t>
            </a:r>
            <a:r>
              <a:rPr sz="950" spc="-15" dirty="0">
                <a:solidFill>
                  <a:srgbClr val="231F20"/>
                </a:solidFill>
                <a:latin typeface="Calibri"/>
                <a:cs typeface="Calibri"/>
              </a:rPr>
              <a:t>of</a:t>
            </a:r>
            <a:r>
              <a:rPr sz="950" spc="35" dirty="0">
                <a:solidFill>
                  <a:srgbClr val="231F20"/>
                </a:solidFill>
                <a:latin typeface="Calibri"/>
                <a:cs typeface="Calibri"/>
              </a:rPr>
              <a:t> </a:t>
            </a:r>
            <a:r>
              <a:rPr sz="950" spc="-10" dirty="0">
                <a:solidFill>
                  <a:srgbClr val="231F20"/>
                </a:solidFill>
                <a:latin typeface="Calibri"/>
                <a:cs typeface="Calibri"/>
              </a:rPr>
              <a:t>subjectivity.</a:t>
            </a:r>
            <a:r>
              <a:rPr sz="950" spc="30" dirty="0">
                <a:solidFill>
                  <a:srgbClr val="231F20"/>
                </a:solidFill>
                <a:latin typeface="Calibri"/>
                <a:cs typeface="Calibri"/>
              </a:rPr>
              <a:t> </a:t>
            </a:r>
            <a:r>
              <a:rPr sz="950" spc="-15" dirty="0">
                <a:solidFill>
                  <a:srgbClr val="231F20"/>
                </a:solidFill>
                <a:latin typeface="Calibri"/>
                <a:cs typeface="Calibri"/>
              </a:rPr>
              <a:t>Some</a:t>
            </a:r>
            <a:r>
              <a:rPr sz="950" spc="40" dirty="0">
                <a:solidFill>
                  <a:srgbClr val="231F20"/>
                </a:solidFill>
                <a:latin typeface="Calibri"/>
                <a:cs typeface="Calibri"/>
              </a:rPr>
              <a:t> </a:t>
            </a:r>
            <a:r>
              <a:rPr sz="950" spc="-15" dirty="0">
                <a:solidFill>
                  <a:srgbClr val="231F20"/>
                </a:solidFill>
                <a:latin typeface="Calibri"/>
                <a:cs typeface="Calibri"/>
              </a:rPr>
              <a:t>of</a:t>
            </a:r>
            <a:r>
              <a:rPr sz="950" spc="30" dirty="0">
                <a:solidFill>
                  <a:srgbClr val="231F20"/>
                </a:solidFill>
                <a:latin typeface="Calibri"/>
                <a:cs typeface="Calibri"/>
              </a:rPr>
              <a:t> </a:t>
            </a:r>
            <a:r>
              <a:rPr sz="950" spc="-45" dirty="0">
                <a:solidFill>
                  <a:srgbClr val="231F20"/>
                </a:solidFill>
                <a:latin typeface="Calibri"/>
                <a:cs typeface="Calibri"/>
              </a:rPr>
              <a:t>these</a:t>
            </a:r>
            <a:r>
              <a:rPr sz="950" spc="30" dirty="0">
                <a:solidFill>
                  <a:srgbClr val="231F20"/>
                </a:solidFill>
                <a:latin typeface="Calibri"/>
                <a:cs typeface="Calibri"/>
              </a:rPr>
              <a:t> </a:t>
            </a:r>
            <a:r>
              <a:rPr sz="950" spc="-15" dirty="0">
                <a:solidFill>
                  <a:srgbClr val="231F20"/>
                </a:solidFill>
                <a:latin typeface="Calibri"/>
                <a:cs typeface="Calibri"/>
              </a:rPr>
              <a:t>lesions</a:t>
            </a:r>
            <a:r>
              <a:rPr sz="950" spc="40" dirty="0">
                <a:solidFill>
                  <a:srgbClr val="231F20"/>
                </a:solidFill>
                <a:latin typeface="Calibri"/>
                <a:cs typeface="Calibri"/>
              </a:rPr>
              <a:t> </a:t>
            </a:r>
            <a:r>
              <a:rPr sz="950" spc="5" dirty="0">
                <a:solidFill>
                  <a:srgbClr val="231F20"/>
                </a:solidFill>
                <a:latin typeface="Calibri"/>
                <a:cs typeface="Calibri"/>
              </a:rPr>
              <a:t>might</a:t>
            </a:r>
            <a:endParaRPr sz="950">
              <a:latin typeface="Calibri"/>
              <a:cs typeface="Calibri"/>
            </a:endParaRPr>
          </a:p>
          <a:p>
            <a:pPr marL="12700" marR="6350" algn="just">
              <a:lnSpc>
                <a:spcPct val="101800"/>
              </a:lnSpc>
              <a:spcBef>
                <a:spcPts val="5"/>
              </a:spcBef>
            </a:pPr>
            <a:r>
              <a:rPr sz="950" spc="-10" dirty="0">
                <a:solidFill>
                  <a:srgbClr val="231F20"/>
                </a:solidFill>
                <a:latin typeface="Calibri"/>
                <a:cs typeface="Calibri"/>
              </a:rPr>
              <a:t>actually </a:t>
            </a:r>
            <a:r>
              <a:rPr sz="950" spc="-30" dirty="0">
                <a:solidFill>
                  <a:srgbClr val="231F20"/>
                </a:solidFill>
                <a:latin typeface="Calibri"/>
                <a:cs typeface="Calibri"/>
              </a:rPr>
              <a:t>represent </a:t>
            </a:r>
            <a:r>
              <a:rPr sz="950" spc="-10" dirty="0">
                <a:solidFill>
                  <a:srgbClr val="231F20"/>
                </a:solidFill>
                <a:latin typeface="Calibri"/>
                <a:cs typeface="Calibri"/>
              </a:rPr>
              <a:t>‘low-grade’ </a:t>
            </a:r>
            <a:r>
              <a:rPr sz="950" spc="20" dirty="0">
                <a:solidFill>
                  <a:srgbClr val="231F20"/>
                </a:solidFill>
                <a:latin typeface="Calibri"/>
                <a:cs typeface="Calibri"/>
              </a:rPr>
              <a:t>LMSs, </a:t>
            </a:r>
            <a:r>
              <a:rPr sz="950" spc="-35" dirty="0">
                <a:solidFill>
                  <a:srgbClr val="231F20"/>
                </a:solidFill>
                <a:latin typeface="Calibri"/>
                <a:cs typeface="Calibri"/>
              </a:rPr>
              <a:t>whose </a:t>
            </a:r>
            <a:r>
              <a:rPr sz="950" spc="-25" dirty="0">
                <a:solidFill>
                  <a:srgbClr val="231F20"/>
                </a:solidFill>
                <a:latin typeface="Calibri"/>
                <a:cs typeface="Calibri"/>
              </a:rPr>
              <a:t>existence </a:t>
            </a:r>
            <a:r>
              <a:rPr sz="950" dirty="0">
                <a:solidFill>
                  <a:srgbClr val="231F20"/>
                </a:solidFill>
                <a:latin typeface="Calibri"/>
                <a:cs typeface="Calibri"/>
              </a:rPr>
              <a:t>is </a:t>
            </a:r>
            <a:r>
              <a:rPr sz="950" spc="-10" dirty="0">
                <a:solidFill>
                  <a:srgbClr val="231F20"/>
                </a:solidFill>
                <a:latin typeface="Calibri"/>
                <a:cs typeface="Calibri"/>
              </a:rPr>
              <a:t>disputed. </a:t>
            </a:r>
            <a:r>
              <a:rPr sz="950" spc="-5" dirty="0">
                <a:solidFill>
                  <a:srgbClr val="231F20"/>
                </a:solidFill>
                <a:latin typeface="Calibri"/>
                <a:cs typeface="Calibri"/>
              </a:rPr>
              <a:t> </a:t>
            </a:r>
            <a:r>
              <a:rPr sz="950" spc="15" dirty="0">
                <a:solidFill>
                  <a:srgbClr val="231F20"/>
                </a:solidFill>
                <a:latin typeface="Calibri"/>
                <a:cs typeface="Calibri"/>
              </a:rPr>
              <a:t>Due </a:t>
            </a:r>
            <a:r>
              <a:rPr sz="950" spc="-15" dirty="0">
                <a:solidFill>
                  <a:srgbClr val="231F20"/>
                </a:solidFill>
                <a:latin typeface="Calibri"/>
                <a:cs typeface="Calibri"/>
              </a:rPr>
              <a:t>to </a:t>
            </a:r>
            <a:r>
              <a:rPr sz="950" spc="-35" dirty="0">
                <a:solidFill>
                  <a:srgbClr val="231F20"/>
                </a:solidFill>
                <a:latin typeface="Calibri"/>
                <a:cs typeface="Calibri"/>
              </a:rPr>
              <a:t>the</a:t>
            </a:r>
            <a:r>
              <a:rPr sz="950" spc="-30" dirty="0">
                <a:solidFill>
                  <a:srgbClr val="231F20"/>
                </a:solidFill>
                <a:latin typeface="Calibri"/>
                <a:cs typeface="Calibri"/>
              </a:rPr>
              <a:t> </a:t>
            </a:r>
            <a:r>
              <a:rPr sz="950" spc="-10" dirty="0">
                <a:solidFill>
                  <a:srgbClr val="231F20"/>
                </a:solidFill>
                <a:latin typeface="Calibri"/>
                <a:cs typeface="Calibri"/>
              </a:rPr>
              <a:t>uncertainty </a:t>
            </a:r>
            <a:r>
              <a:rPr sz="950" spc="-15" dirty="0">
                <a:solidFill>
                  <a:srgbClr val="231F20"/>
                </a:solidFill>
                <a:latin typeface="Calibri"/>
                <a:cs typeface="Calibri"/>
              </a:rPr>
              <a:t>about </a:t>
            </a:r>
            <a:r>
              <a:rPr sz="950" spc="-10" dirty="0">
                <a:solidFill>
                  <a:srgbClr val="231F20"/>
                </a:solidFill>
                <a:latin typeface="Calibri"/>
                <a:cs typeface="Calibri"/>
              </a:rPr>
              <a:t>their </a:t>
            </a:r>
            <a:r>
              <a:rPr sz="950" spc="-5" dirty="0">
                <a:solidFill>
                  <a:srgbClr val="231F20"/>
                </a:solidFill>
                <a:latin typeface="Calibri"/>
                <a:cs typeface="Calibri"/>
              </a:rPr>
              <a:t>prognosis, </a:t>
            </a:r>
            <a:r>
              <a:rPr sz="950" spc="-20" dirty="0">
                <a:solidFill>
                  <a:srgbClr val="231F20"/>
                </a:solidFill>
                <a:latin typeface="Calibri"/>
                <a:cs typeface="Calibri"/>
              </a:rPr>
              <a:t>hysterectomy</a:t>
            </a:r>
            <a:r>
              <a:rPr sz="950" spc="-15" dirty="0">
                <a:solidFill>
                  <a:srgbClr val="231F20"/>
                </a:solidFill>
                <a:latin typeface="Calibri"/>
                <a:cs typeface="Calibri"/>
              </a:rPr>
              <a:t> </a:t>
            </a:r>
            <a:r>
              <a:rPr sz="950" dirty="0">
                <a:solidFill>
                  <a:srgbClr val="231F20"/>
                </a:solidFill>
                <a:latin typeface="Calibri"/>
                <a:cs typeface="Calibri"/>
              </a:rPr>
              <a:t>is </a:t>
            </a:r>
            <a:r>
              <a:rPr sz="950" spc="5" dirty="0">
                <a:solidFill>
                  <a:srgbClr val="231F20"/>
                </a:solidFill>
                <a:latin typeface="Calibri"/>
                <a:cs typeface="Calibri"/>
              </a:rPr>
              <a:t> </a:t>
            </a:r>
            <a:r>
              <a:rPr sz="950" spc="-5" dirty="0">
                <a:solidFill>
                  <a:srgbClr val="231F20"/>
                </a:solidFill>
                <a:latin typeface="Calibri"/>
                <a:cs typeface="Calibri"/>
              </a:rPr>
              <a:t>usually </a:t>
            </a:r>
            <a:r>
              <a:rPr sz="950" spc="-15" dirty="0">
                <a:solidFill>
                  <a:srgbClr val="231F20"/>
                </a:solidFill>
                <a:latin typeface="Calibri"/>
                <a:cs typeface="Calibri"/>
              </a:rPr>
              <a:t>proposed to </a:t>
            </a:r>
            <a:r>
              <a:rPr sz="950" spc="-20" dirty="0">
                <a:solidFill>
                  <a:srgbClr val="231F20"/>
                </a:solidFill>
                <a:latin typeface="Calibri"/>
                <a:cs typeface="Calibri"/>
              </a:rPr>
              <a:t>patients </a:t>
            </a:r>
            <a:r>
              <a:rPr sz="950" spc="-5" dirty="0">
                <a:solidFill>
                  <a:srgbClr val="231F20"/>
                </a:solidFill>
                <a:latin typeface="Calibri"/>
                <a:cs typeface="Calibri"/>
              </a:rPr>
              <a:t>with </a:t>
            </a:r>
            <a:r>
              <a:rPr sz="950" spc="-40" dirty="0">
                <a:solidFill>
                  <a:srgbClr val="231F20"/>
                </a:solidFill>
                <a:latin typeface="Calibri"/>
                <a:cs typeface="Calibri"/>
              </a:rPr>
              <a:t>a </a:t>
            </a:r>
            <a:r>
              <a:rPr sz="950" spc="-15" dirty="0">
                <a:solidFill>
                  <a:srgbClr val="231F20"/>
                </a:solidFill>
                <a:latin typeface="Calibri"/>
                <a:cs typeface="Calibri"/>
              </a:rPr>
              <a:t>diagnosed </a:t>
            </a:r>
            <a:r>
              <a:rPr sz="950" spc="45" dirty="0">
                <a:solidFill>
                  <a:srgbClr val="231F20"/>
                </a:solidFill>
                <a:latin typeface="Calibri"/>
                <a:cs typeface="Calibri"/>
              </a:rPr>
              <a:t>STUMP, </a:t>
            </a:r>
            <a:r>
              <a:rPr sz="950" spc="-10" dirty="0">
                <a:solidFill>
                  <a:srgbClr val="231F20"/>
                </a:solidFill>
                <a:latin typeface="Calibri"/>
                <a:cs typeface="Calibri"/>
              </a:rPr>
              <a:t>but </a:t>
            </a:r>
            <a:r>
              <a:rPr sz="950" spc="-35" dirty="0">
                <a:solidFill>
                  <a:srgbClr val="231F20"/>
                </a:solidFill>
                <a:latin typeface="Calibri"/>
                <a:cs typeface="Calibri"/>
              </a:rPr>
              <a:t>there </a:t>
            </a:r>
            <a:r>
              <a:rPr sz="950" spc="-30" dirty="0">
                <a:solidFill>
                  <a:srgbClr val="231F20"/>
                </a:solidFill>
                <a:latin typeface="Calibri"/>
                <a:cs typeface="Calibri"/>
              </a:rPr>
              <a:t> </a:t>
            </a:r>
            <a:r>
              <a:rPr sz="950" spc="-10" dirty="0">
                <a:solidFill>
                  <a:srgbClr val="231F20"/>
                </a:solidFill>
                <a:latin typeface="Calibri"/>
                <a:cs typeface="Calibri"/>
              </a:rPr>
              <a:t>may</a:t>
            </a:r>
            <a:r>
              <a:rPr sz="950" spc="-5"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5" dirty="0">
                <a:solidFill>
                  <a:srgbClr val="231F20"/>
                </a:solidFill>
                <a:latin typeface="Calibri"/>
                <a:cs typeface="Calibri"/>
              </a:rPr>
              <a:t>room</a:t>
            </a:r>
            <a:r>
              <a:rPr sz="950" spc="10"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5" dirty="0">
                <a:solidFill>
                  <a:srgbClr val="231F20"/>
                </a:solidFill>
                <a:latin typeface="Calibri"/>
                <a:cs typeface="Calibri"/>
              </a:rPr>
              <a:t>individualised</a:t>
            </a:r>
            <a:r>
              <a:rPr sz="950" spc="10" dirty="0">
                <a:solidFill>
                  <a:srgbClr val="231F20"/>
                </a:solidFill>
                <a:latin typeface="Calibri"/>
                <a:cs typeface="Calibri"/>
              </a:rPr>
              <a:t> </a:t>
            </a:r>
            <a:r>
              <a:rPr sz="950" spc="-5" dirty="0">
                <a:solidFill>
                  <a:srgbClr val="231F20"/>
                </a:solidFill>
                <a:latin typeface="Calibri"/>
                <a:cs typeface="Calibri"/>
              </a:rPr>
              <a:t>decision</a:t>
            </a:r>
            <a:r>
              <a:rPr sz="950" dirty="0">
                <a:solidFill>
                  <a:srgbClr val="231F20"/>
                </a:solidFill>
                <a:latin typeface="Calibri"/>
                <a:cs typeface="Calibri"/>
              </a:rPr>
              <a:t> </a:t>
            </a:r>
            <a:r>
              <a:rPr sz="950" spc="5" dirty="0">
                <a:solidFill>
                  <a:srgbClr val="231F20"/>
                </a:solidFill>
                <a:latin typeface="Calibri"/>
                <a:cs typeface="Calibri"/>
              </a:rPr>
              <a:t>making</a:t>
            </a:r>
            <a:r>
              <a:rPr sz="950" spc="10" dirty="0">
                <a:solidFill>
                  <a:srgbClr val="231F20"/>
                </a:solidFill>
                <a:latin typeface="Calibri"/>
                <a:cs typeface="Calibri"/>
              </a:rPr>
              <a:t> </a:t>
            </a:r>
            <a:r>
              <a:rPr sz="950" spc="-5" dirty="0">
                <a:solidFill>
                  <a:srgbClr val="231F20"/>
                </a:solidFill>
                <a:latin typeface="Calibri"/>
                <a:cs typeface="Calibri"/>
              </a:rPr>
              <a:t>with</a:t>
            </a:r>
            <a:r>
              <a:rPr sz="950" dirty="0">
                <a:solidFill>
                  <a:srgbClr val="231F20"/>
                </a:solidFill>
                <a:latin typeface="Calibri"/>
                <a:cs typeface="Calibri"/>
              </a:rPr>
              <a:t> </a:t>
            </a:r>
            <a:r>
              <a:rPr sz="950" spc="-15" dirty="0">
                <a:solidFill>
                  <a:srgbClr val="231F20"/>
                </a:solidFill>
                <a:latin typeface="Calibri"/>
                <a:cs typeface="Calibri"/>
              </a:rPr>
              <a:t>an </a:t>
            </a:r>
            <a:r>
              <a:rPr sz="950" spc="-10" dirty="0">
                <a:solidFill>
                  <a:srgbClr val="231F20"/>
                </a:solidFill>
                <a:latin typeface="Calibri"/>
                <a:cs typeface="Calibri"/>
              </a:rPr>
              <a:t> </a:t>
            </a:r>
            <a:r>
              <a:rPr sz="950" spc="-5" dirty="0">
                <a:solidFill>
                  <a:srgbClr val="231F20"/>
                </a:solidFill>
                <a:latin typeface="Calibri"/>
                <a:cs typeface="Calibri"/>
              </a:rPr>
              <a:t>informed</a:t>
            </a:r>
            <a:r>
              <a:rPr sz="950" spc="-25" dirty="0">
                <a:solidFill>
                  <a:srgbClr val="231F20"/>
                </a:solidFill>
                <a:latin typeface="Calibri"/>
                <a:cs typeface="Calibri"/>
              </a:rPr>
              <a:t> </a:t>
            </a:r>
            <a:r>
              <a:rPr sz="950" spc="-15" dirty="0">
                <a:solidFill>
                  <a:srgbClr val="231F20"/>
                </a:solidFill>
                <a:latin typeface="Calibri"/>
                <a:cs typeface="Calibri"/>
              </a:rPr>
              <a:t>patient.</a:t>
            </a:r>
            <a:r>
              <a:rPr sz="950" spc="-25" dirty="0">
                <a:solidFill>
                  <a:srgbClr val="231F20"/>
                </a:solidFill>
                <a:latin typeface="Calibri"/>
                <a:cs typeface="Calibri"/>
              </a:rPr>
              <a:t> </a:t>
            </a:r>
            <a:r>
              <a:rPr sz="950" spc="5" dirty="0">
                <a:solidFill>
                  <a:srgbClr val="231F20"/>
                </a:solidFill>
                <a:latin typeface="Calibri"/>
                <a:cs typeface="Calibri"/>
              </a:rPr>
              <a:t>Careful</a:t>
            </a:r>
            <a:r>
              <a:rPr sz="950" spc="-30" dirty="0">
                <a:solidFill>
                  <a:srgbClr val="231F20"/>
                </a:solidFill>
                <a:latin typeface="Calibri"/>
                <a:cs typeface="Calibri"/>
              </a:rPr>
              <a:t> </a:t>
            </a:r>
            <a:r>
              <a:rPr sz="950" dirty="0">
                <a:solidFill>
                  <a:srgbClr val="231F20"/>
                </a:solidFill>
                <a:latin typeface="Calibri"/>
                <a:cs typeface="Calibri"/>
              </a:rPr>
              <a:t>follow</a:t>
            </a:r>
            <a:r>
              <a:rPr sz="950" spc="5" dirty="0">
                <a:solidFill>
                  <a:srgbClr val="231F20"/>
                </a:solidFill>
                <a:latin typeface="Calibri"/>
                <a:cs typeface="Calibri"/>
              </a:rPr>
              <a:t>-</a:t>
            </a:r>
            <a:r>
              <a:rPr sz="950" spc="10" dirty="0">
                <a:solidFill>
                  <a:srgbClr val="231F20"/>
                </a:solidFill>
                <a:latin typeface="Calibri"/>
                <a:cs typeface="Calibri"/>
              </a:rPr>
              <a:t>up</a:t>
            </a:r>
            <a:r>
              <a:rPr sz="950" spc="-40" dirty="0">
                <a:solidFill>
                  <a:srgbClr val="231F20"/>
                </a:solidFill>
                <a:latin typeface="Calibri"/>
                <a:cs typeface="Calibri"/>
              </a:rPr>
              <a:t> </a:t>
            </a:r>
            <a:r>
              <a:rPr sz="950" dirty="0">
                <a:solidFill>
                  <a:srgbClr val="231F20"/>
                </a:solidFill>
                <a:latin typeface="Calibri"/>
                <a:cs typeface="Calibri"/>
              </a:rPr>
              <a:t>is</a:t>
            </a:r>
            <a:r>
              <a:rPr sz="950" spc="-35" dirty="0">
                <a:solidFill>
                  <a:srgbClr val="231F20"/>
                </a:solidFill>
                <a:latin typeface="Calibri"/>
                <a:cs typeface="Calibri"/>
              </a:rPr>
              <a:t> </a:t>
            </a:r>
            <a:r>
              <a:rPr sz="950" spc="-20" dirty="0">
                <a:solidFill>
                  <a:srgbClr val="231F20"/>
                </a:solidFill>
                <a:latin typeface="Calibri"/>
                <a:cs typeface="Calibri"/>
              </a:rPr>
              <a:t>then</a:t>
            </a:r>
            <a:r>
              <a:rPr sz="950" spc="-35" dirty="0">
                <a:solidFill>
                  <a:srgbClr val="231F20"/>
                </a:solidFill>
                <a:latin typeface="Calibri"/>
                <a:cs typeface="Calibri"/>
              </a:rPr>
              <a:t> </a:t>
            </a:r>
            <a:r>
              <a:rPr sz="950" spc="-30" dirty="0">
                <a:solidFill>
                  <a:srgbClr val="231F20"/>
                </a:solidFill>
                <a:latin typeface="Calibri"/>
                <a:cs typeface="Calibri"/>
              </a:rPr>
              <a:t>r</a:t>
            </a:r>
            <a:r>
              <a:rPr sz="950" spc="-35" dirty="0">
                <a:solidFill>
                  <a:srgbClr val="231F20"/>
                </a:solidFill>
                <a:latin typeface="Calibri"/>
                <a:cs typeface="Calibri"/>
              </a:rPr>
              <a:t>e</a:t>
            </a:r>
            <a:r>
              <a:rPr sz="950" spc="-15" dirty="0">
                <a:solidFill>
                  <a:srgbClr val="231F20"/>
                </a:solidFill>
                <a:latin typeface="Calibri"/>
                <a:cs typeface="Calibri"/>
              </a:rPr>
              <a:t>commended.</a:t>
            </a:r>
            <a:endParaRPr sz="950">
              <a:latin typeface="Calibri"/>
              <a:cs typeface="Calibri"/>
            </a:endParaRPr>
          </a:p>
          <a:p>
            <a:pPr marL="12700" marR="5715" indent="114300" algn="r">
              <a:lnSpc>
                <a:spcPts val="1160"/>
              </a:lnSpc>
              <a:spcBef>
                <a:spcPts val="30"/>
              </a:spcBef>
            </a:pPr>
            <a:r>
              <a:rPr sz="950" spc="-15" dirty="0">
                <a:solidFill>
                  <a:srgbClr val="231F20"/>
                </a:solidFill>
                <a:latin typeface="Calibri"/>
                <a:cs typeface="Calibri"/>
              </a:rPr>
              <a:t>Standard</a:t>
            </a:r>
            <a:r>
              <a:rPr sz="950" spc="-30" dirty="0">
                <a:solidFill>
                  <a:srgbClr val="231F20"/>
                </a:solidFill>
                <a:latin typeface="Calibri"/>
                <a:cs typeface="Calibri"/>
              </a:rPr>
              <a:t> </a:t>
            </a:r>
            <a:r>
              <a:rPr sz="950" spc="-15" dirty="0">
                <a:solidFill>
                  <a:srgbClr val="231F20"/>
                </a:solidFill>
                <a:latin typeface="Calibri"/>
                <a:cs typeface="Calibri"/>
              </a:rPr>
              <a:t>local</a:t>
            </a:r>
            <a:r>
              <a:rPr sz="950" spc="-30" dirty="0">
                <a:solidFill>
                  <a:srgbClr val="231F20"/>
                </a:solidFill>
                <a:latin typeface="Calibri"/>
                <a:cs typeface="Calibri"/>
              </a:rPr>
              <a:t> </a:t>
            </a:r>
            <a:r>
              <a:rPr sz="950" spc="-35" dirty="0">
                <a:solidFill>
                  <a:srgbClr val="231F20"/>
                </a:solidFill>
                <a:latin typeface="Calibri"/>
                <a:cs typeface="Calibri"/>
              </a:rPr>
              <a:t>treatment </a:t>
            </a:r>
            <a:r>
              <a:rPr sz="950" spc="-15" dirty="0">
                <a:solidFill>
                  <a:srgbClr val="231F20"/>
                </a:solidFill>
                <a:latin typeface="Calibri"/>
                <a:cs typeface="Calibri"/>
              </a:rPr>
              <a:t>of</a:t>
            </a:r>
            <a:r>
              <a:rPr sz="950" spc="-35" dirty="0">
                <a:solidFill>
                  <a:srgbClr val="231F20"/>
                </a:solidFill>
                <a:latin typeface="Calibri"/>
                <a:cs typeface="Calibri"/>
              </a:rPr>
              <a:t> </a:t>
            </a:r>
            <a:r>
              <a:rPr sz="950" spc="-25" dirty="0">
                <a:solidFill>
                  <a:srgbClr val="231F20"/>
                </a:solidFill>
                <a:latin typeface="Calibri"/>
                <a:cs typeface="Calibri"/>
              </a:rPr>
              <a:t>uterine</a:t>
            </a:r>
            <a:r>
              <a:rPr sz="950" spc="-30" dirty="0">
                <a:solidFill>
                  <a:srgbClr val="231F20"/>
                </a:solidFill>
                <a:latin typeface="Calibri"/>
                <a:cs typeface="Calibri"/>
              </a:rPr>
              <a:t> </a:t>
            </a:r>
            <a:r>
              <a:rPr sz="950" spc="15" dirty="0">
                <a:solidFill>
                  <a:srgbClr val="231F20"/>
                </a:solidFill>
                <a:latin typeface="Calibri"/>
                <a:cs typeface="Calibri"/>
              </a:rPr>
              <a:t>LMSs,</a:t>
            </a:r>
            <a:r>
              <a:rPr sz="950" spc="-35" dirty="0">
                <a:solidFill>
                  <a:srgbClr val="231F20"/>
                </a:solidFill>
                <a:latin typeface="Calibri"/>
                <a:cs typeface="Calibri"/>
              </a:rPr>
              <a:t> </a:t>
            </a:r>
            <a:r>
              <a:rPr sz="950" spc="5" dirty="0">
                <a:solidFill>
                  <a:srgbClr val="231F20"/>
                </a:solidFill>
                <a:latin typeface="Calibri"/>
                <a:cs typeface="Calibri"/>
              </a:rPr>
              <a:t>ESSs</a:t>
            </a:r>
            <a:r>
              <a:rPr sz="950" spc="-35" dirty="0">
                <a:solidFill>
                  <a:srgbClr val="231F20"/>
                </a:solidFill>
                <a:latin typeface="Calibri"/>
                <a:cs typeface="Calibri"/>
              </a:rPr>
              <a:t> </a:t>
            </a:r>
            <a:r>
              <a:rPr sz="950" spc="-15" dirty="0">
                <a:solidFill>
                  <a:srgbClr val="231F20"/>
                </a:solidFill>
                <a:latin typeface="Calibri"/>
                <a:cs typeface="Calibri"/>
              </a:rPr>
              <a:t>and</a:t>
            </a:r>
            <a:r>
              <a:rPr sz="950" spc="-35" dirty="0">
                <a:solidFill>
                  <a:srgbClr val="231F20"/>
                </a:solidFill>
                <a:latin typeface="Calibri"/>
                <a:cs typeface="Calibri"/>
              </a:rPr>
              <a:t> </a:t>
            </a:r>
            <a:r>
              <a:rPr sz="950" spc="20" dirty="0">
                <a:solidFill>
                  <a:srgbClr val="231F20"/>
                </a:solidFill>
                <a:latin typeface="Calibri"/>
                <a:cs typeface="Calibri"/>
              </a:rPr>
              <a:t>UESs</a:t>
            </a:r>
            <a:r>
              <a:rPr sz="950" spc="-40" dirty="0">
                <a:solidFill>
                  <a:srgbClr val="231F20"/>
                </a:solidFill>
                <a:latin typeface="Calibri"/>
                <a:cs typeface="Calibri"/>
              </a:rPr>
              <a:t> </a:t>
            </a:r>
            <a:r>
              <a:rPr sz="950" spc="-15" dirty="0">
                <a:solidFill>
                  <a:srgbClr val="231F20"/>
                </a:solidFill>
                <a:latin typeface="Calibri"/>
                <a:cs typeface="Calibri"/>
              </a:rPr>
              <a:t>(when </a:t>
            </a:r>
            <a:r>
              <a:rPr sz="950" spc="-200" dirty="0">
                <a:solidFill>
                  <a:srgbClr val="231F20"/>
                </a:solidFill>
                <a:latin typeface="Calibri"/>
                <a:cs typeface="Calibri"/>
              </a:rPr>
              <a:t> </a:t>
            </a:r>
            <a:r>
              <a:rPr sz="950" spc="-15" dirty="0">
                <a:solidFill>
                  <a:srgbClr val="231F20"/>
                </a:solidFill>
                <a:latin typeface="Calibri"/>
                <a:cs typeface="Calibri"/>
              </a:rPr>
              <a:t>localised)</a:t>
            </a:r>
            <a:r>
              <a:rPr sz="950" spc="190" dirty="0">
                <a:solidFill>
                  <a:srgbClr val="231F20"/>
                </a:solidFill>
                <a:latin typeface="Calibri"/>
                <a:cs typeface="Calibri"/>
              </a:rPr>
              <a:t> </a:t>
            </a:r>
            <a:r>
              <a:rPr sz="950" dirty="0">
                <a:solidFill>
                  <a:srgbClr val="231F20"/>
                </a:solidFill>
                <a:latin typeface="Calibri"/>
                <a:cs typeface="Calibri"/>
              </a:rPr>
              <a:t>is</a:t>
            </a:r>
            <a:r>
              <a:rPr sz="950" spc="185" dirty="0">
                <a:solidFill>
                  <a:srgbClr val="231F20"/>
                </a:solidFill>
                <a:latin typeface="Calibri"/>
                <a:cs typeface="Calibri"/>
              </a:rPr>
              <a:t> </a:t>
            </a:r>
            <a:r>
              <a:rPr sz="950" i="1" spc="-45" dirty="0">
                <a:solidFill>
                  <a:srgbClr val="231F20"/>
                </a:solidFill>
                <a:latin typeface="Calibri"/>
                <a:cs typeface="Calibri"/>
              </a:rPr>
              <a:t>en</a:t>
            </a:r>
            <a:r>
              <a:rPr sz="950" i="1" spc="190" dirty="0">
                <a:solidFill>
                  <a:srgbClr val="231F20"/>
                </a:solidFill>
                <a:latin typeface="Calibri"/>
                <a:cs typeface="Calibri"/>
              </a:rPr>
              <a:t> </a:t>
            </a:r>
            <a:r>
              <a:rPr sz="950" i="1" spc="-45" dirty="0">
                <a:solidFill>
                  <a:srgbClr val="231F20"/>
                </a:solidFill>
                <a:latin typeface="Calibri"/>
                <a:cs typeface="Calibri"/>
              </a:rPr>
              <a:t>bloc</a:t>
            </a:r>
            <a:r>
              <a:rPr sz="950" i="1" spc="195" dirty="0">
                <a:solidFill>
                  <a:srgbClr val="231F20"/>
                </a:solidFill>
                <a:latin typeface="Calibri"/>
                <a:cs typeface="Calibri"/>
              </a:rPr>
              <a:t> </a:t>
            </a:r>
            <a:r>
              <a:rPr sz="950" spc="-25" dirty="0">
                <a:solidFill>
                  <a:srgbClr val="231F20"/>
                </a:solidFill>
                <a:latin typeface="Calibri"/>
                <a:cs typeface="Calibri"/>
              </a:rPr>
              <a:t>total</a:t>
            </a:r>
            <a:r>
              <a:rPr sz="950" spc="195" dirty="0">
                <a:solidFill>
                  <a:srgbClr val="231F20"/>
                </a:solidFill>
                <a:latin typeface="Calibri"/>
                <a:cs typeface="Calibri"/>
              </a:rPr>
              <a:t> </a:t>
            </a:r>
            <a:r>
              <a:rPr sz="950" spc="-30" dirty="0">
                <a:solidFill>
                  <a:srgbClr val="231F20"/>
                </a:solidFill>
                <a:latin typeface="Calibri"/>
                <a:cs typeface="Calibri"/>
              </a:rPr>
              <a:t>hysterectomy</a:t>
            </a:r>
            <a:r>
              <a:rPr sz="950" spc="185" dirty="0">
                <a:solidFill>
                  <a:srgbClr val="231F20"/>
                </a:solidFill>
                <a:latin typeface="Calibri"/>
                <a:cs typeface="Calibri"/>
              </a:rPr>
              <a:t> </a:t>
            </a:r>
            <a:r>
              <a:rPr sz="950" spc="10" dirty="0">
                <a:solidFill>
                  <a:srgbClr val="231F20"/>
                </a:solidFill>
                <a:latin typeface="Calibri"/>
                <a:cs typeface="Calibri"/>
              </a:rPr>
              <a:t>(including</a:t>
            </a:r>
            <a:r>
              <a:rPr sz="950" spc="204" dirty="0">
                <a:solidFill>
                  <a:srgbClr val="231F20"/>
                </a:solidFill>
                <a:latin typeface="Calibri"/>
                <a:cs typeface="Calibri"/>
              </a:rPr>
              <a:t> </a:t>
            </a:r>
            <a:r>
              <a:rPr sz="950" spc="-25" dirty="0">
                <a:solidFill>
                  <a:srgbClr val="231F20"/>
                </a:solidFill>
                <a:latin typeface="Calibri"/>
                <a:cs typeface="Calibri"/>
              </a:rPr>
              <a:t>laparoscopy/</a:t>
            </a:r>
            <a:endParaRPr sz="950">
              <a:latin typeface="Calibri"/>
              <a:cs typeface="Calibri"/>
            </a:endParaRPr>
          </a:p>
          <a:p>
            <a:pPr marR="5080" algn="r">
              <a:lnSpc>
                <a:spcPts val="1115"/>
              </a:lnSpc>
            </a:pPr>
            <a:r>
              <a:rPr sz="950" spc="-35" dirty="0">
                <a:solidFill>
                  <a:srgbClr val="231F20"/>
                </a:solidFill>
                <a:latin typeface="Calibri"/>
                <a:cs typeface="Calibri"/>
              </a:rPr>
              <a:t>assisted</a:t>
            </a:r>
            <a:r>
              <a:rPr sz="950" spc="70" dirty="0">
                <a:solidFill>
                  <a:srgbClr val="231F20"/>
                </a:solidFill>
                <a:latin typeface="Calibri"/>
                <a:cs typeface="Calibri"/>
              </a:rPr>
              <a:t> </a:t>
            </a:r>
            <a:r>
              <a:rPr sz="950" dirty="0">
                <a:solidFill>
                  <a:srgbClr val="231F20"/>
                </a:solidFill>
                <a:latin typeface="Calibri"/>
                <a:cs typeface="Calibri"/>
              </a:rPr>
              <a:t>or</a:t>
            </a:r>
            <a:r>
              <a:rPr sz="950" spc="65" dirty="0">
                <a:solidFill>
                  <a:srgbClr val="231F20"/>
                </a:solidFill>
                <a:latin typeface="Calibri"/>
                <a:cs typeface="Calibri"/>
              </a:rPr>
              <a:t> </a:t>
            </a:r>
            <a:r>
              <a:rPr sz="950" spc="-10" dirty="0">
                <a:solidFill>
                  <a:srgbClr val="231F20"/>
                </a:solidFill>
                <a:latin typeface="Calibri"/>
                <a:cs typeface="Calibri"/>
              </a:rPr>
              <a:t>robotic</a:t>
            </a:r>
            <a:r>
              <a:rPr sz="950" spc="80" dirty="0">
                <a:solidFill>
                  <a:srgbClr val="231F20"/>
                </a:solidFill>
                <a:latin typeface="Calibri"/>
                <a:cs typeface="Calibri"/>
              </a:rPr>
              <a:t> </a:t>
            </a:r>
            <a:r>
              <a:rPr sz="950" spc="-25" dirty="0">
                <a:solidFill>
                  <a:srgbClr val="231F20"/>
                </a:solidFill>
                <a:latin typeface="Calibri"/>
                <a:cs typeface="Calibri"/>
              </a:rPr>
              <a:t>surgery,</a:t>
            </a:r>
            <a:r>
              <a:rPr sz="950" spc="75" dirty="0">
                <a:solidFill>
                  <a:srgbClr val="231F20"/>
                </a:solidFill>
                <a:latin typeface="Calibri"/>
                <a:cs typeface="Calibri"/>
              </a:rPr>
              <a:t> </a:t>
            </a:r>
            <a:r>
              <a:rPr sz="950" spc="-15" dirty="0">
                <a:solidFill>
                  <a:srgbClr val="231F20"/>
                </a:solidFill>
                <a:latin typeface="Calibri"/>
                <a:cs typeface="Calibri"/>
              </a:rPr>
              <a:t>provided</a:t>
            </a:r>
            <a:r>
              <a:rPr sz="950" spc="75" dirty="0">
                <a:solidFill>
                  <a:srgbClr val="231F20"/>
                </a:solidFill>
                <a:latin typeface="Calibri"/>
                <a:cs typeface="Calibri"/>
              </a:rPr>
              <a:t> </a:t>
            </a:r>
            <a:r>
              <a:rPr sz="950" spc="-40" dirty="0">
                <a:solidFill>
                  <a:srgbClr val="231F20"/>
                </a:solidFill>
                <a:latin typeface="Calibri"/>
                <a:cs typeface="Calibri"/>
              </a:rPr>
              <a:t>the</a:t>
            </a:r>
            <a:r>
              <a:rPr sz="950" spc="65" dirty="0">
                <a:solidFill>
                  <a:srgbClr val="231F20"/>
                </a:solidFill>
                <a:latin typeface="Calibri"/>
                <a:cs typeface="Calibri"/>
              </a:rPr>
              <a:t> </a:t>
            </a:r>
            <a:r>
              <a:rPr sz="950" spc="-5" dirty="0">
                <a:solidFill>
                  <a:srgbClr val="231F20"/>
                </a:solidFill>
                <a:latin typeface="Calibri"/>
                <a:cs typeface="Calibri"/>
              </a:rPr>
              <a:t>tumour</a:t>
            </a:r>
            <a:r>
              <a:rPr sz="950" spc="70" dirty="0">
                <a:solidFill>
                  <a:srgbClr val="231F20"/>
                </a:solidFill>
                <a:latin typeface="Calibri"/>
                <a:cs typeface="Calibri"/>
              </a:rPr>
              <a:t> </a:t>
            </a:r>
            <a:r>
              <a:rPr sz="950" dirty="0">
                <a:solidFill>
                  <a:srgbClr val="231F20"/>
                </a:solidFill>
                <a:latin typeface="Calibri"/>
                <a:cs typeface="Calibri"/>
              </a:rPr>
              <a:t>is</a:t>
            </a:r>
            <a:r>
              <a:rPr sz="950" spc="70" dirty="0">
                <a:solidFill>
                  <a:srgbClr val="231F20"/>
                </a:solidFill>
                <a:latin typeface="Calibri"/>
                <a:cs typeface="Calibri"/>
              </a:rPr>
              <a:t> </a:t>
            </a:r>
            <a:r>
              <a:rPr sz="950" spc="-45" dirty="0">
                <a:solidFill>
                  <a:srgbClr val="231F20"/>
                </a:solidFill>
                <a:latin typeface="Calibri"/>
                <a:cs typeface="Calibri"/>
              </a:rPr>
              <a:t>resected</a:t>
            </a:r>
            <a:r>
              <a:rPr sz="950" spc="70" dirty="0">
                <a:solidFill>
                  <a:srgbClr val="231F20"/>
                </a:solidFill>
                <a:latin typeface="Calibri"/>
                <a:cs typeface="Calibri"/>
              </a:rPr>
              <a:t> </a:t>
            </a:r>
            <a:r>
              <a:rPr sz="950" spc="-10" dirty="0">
                <a:solidFill>
                  <a:srgbClr val="231F20"/>
                </a:solidFill>
                <a:latin typeface="Calibri"/>
                <a:cs typeface="Calibri"/>
              </a:rPr>
              <a:t>with</a:t>
            </a:r>
            <a:endParaRPr sz="950">
              <a:latin typeface="Calibri"/>
              <a:cs typeface="Calibri"/>
            </a:endParaRPr>
          </a:p>
          <a:p>
            <a:pPr marL="12700" marR="5080" algn="just">
              <a:lnSpc>
                <a:spcPct val="101800"/>
              </a:lnSpc>
              <a:spcBef>
                <a:spcPts val="5"/>
              </a:spcBef>
            </a:pPr>
            <a:r>
              <a:rPr sz="950" spc="-40" dirty="0">
                <a:solidFill>
                  <a:srgbClr val="231F20"/>
                </a:solidFill>
                <a:latin typeface="Calibri"/>
                <a:cs typeface="Calibri"/>
              </a:rPr>
              <a:t>the</a:t>
            </a:r>
            <a:r>
              <a:rPr sz="950" spc="-35" dirty="0">
                <a:solidFill>
                  <a:srgbClr val="231F20"/>
                </a:solidFill>
                <a:latin typeface="Calibri"/>
                <a:cs typeface="Calibri"/>
              </a:rPr>
              <a:t> </a:t>
            </a:r>
            <a:r>
              <a:rPr sz="950" spc="-40" dirty="0">
                <a:solidFill>
                  <a:srgbClr val="231F20"/>
                </a:solidFill>
                <a:latin typeface="Calibri"/>
                <a:cs typeface="Calibri"/>
              </a:rPr>
              <a:t>same</a:t>
            </a:r>
            <a:r>
              <a:rPr sz="950" spc="-50" dirty="0">
                <a:solidFill>
                  <a:srgbClr val="231F20"/>
                </a:solidFill>
                <a:latin typeface="Calibri"/>
                <a:cs typeface="Calibri"/>
              </a:rPr>
              <a:t> </a:t>
            </a:r>
            <a:r>
              <a:rPr sz="950" spc="-15" dirty="0">
                <a:solidFill>
                  <a:srgbClr val="231F20"/>
                </a:solidFill>
                <a:latin typeface="Calibri"/>
                <a:cs typeface="Calibri"/>
              </a:rPr>
              <a:t>criteria</a:t>
            </a:r>
            <a:r>
              <a:rPr sz="950" spc="-45" dirty="0">
                <a:solidFill>
                  <a:srgbClr val="231F20"/>
                </a:solidFill>
                <a:latin typeface="Calibri"/>
                <a:cs typeface="Calibri"/>
              </a:rPr>
              <a:t> </a:t>
            </a:r>
            <a:r>
              <a:rPr sz="950" spc="-40" dirty="0">
                <a:solidFill>
                  <a:srgbClr val="231F20"/>
                </a:solidFill>
                <a:latin typeface="Calibri"/>
                <a:cs typeface="Calibri"/>
              </a:rPr>
              <a:t>as</a:t>
            </a:r>
            <a:r>
              <a:rPr sz="950" spc="-45" dirty="0">
                <a:solidFill>
                  <a:srgbClr val="231F20"/>
                </a:solidFill>
                <a:latin typeface="Calibri"/>
                <a:cs typeface="Calibri"/>
              </a:rPr>
              <a:t> </a:t>
            </a:r>
            <a:r>
              <a:rPr sz="950" spc="-10" dirty="0">
                <a:solidFill>
                  <a:srgbClr val="231F20"/>
                </a:solidFill>
                <a:latin typeface="Calibri"/>
                <a:cs typeface="Calibri"/>
              </a:rPr>
              <a:t>for</a:t>
            </a:r>
            <a:r>
              <a:rPr sz="950" spc="-35" dirty="0">
                <a:solidFill>
                  <a:srgbClr val="231F20"/>
                </a:solidFill>
                <a:latin typeface="Calibri"/>
                <a:cs typeface="Calibri"/>
              </a:rPr>
              <a:t> </a:t>
            </a:r>
            <a:r>
              <a:rPr sz="950" spc="-25" dirty="0">
                <a:solidFill>
                  <a:srgbClr val="231F20"/>
                </a:solidFill>
                <a:latin typeface="Calibri"/>
                <a:cs typeface="Calibri"/>
              </a:rPr>
              <a:t>open</a:t>
            </a:r>
            <a:r>
              <a:rPr sz="950" spc="-35" dirty="0">
                <a:solidFill>
                  <a:srgbClr val="231F20"/>
                </a:solidFill>
                <a:latin typeface="Calibri"/>
                <a:cs typeface="Calibri"/>
              </a:rPr>
              <a:t> </a:t>
            </a:r>
            <a:r>
              <a:rPr sz="950" spc="-15" dirty="0">
                <a:solidFill>
                  <a:srgbClr val="231F20"/>
                </a:solidFill>
                <a:latin typeface="Calibri"/>
                <a:cs typeface="Calibri"/>
              </a:rPr>
              <a:t>surgery).</a:t>
            </a:r>
            <a:r>
              <a:rPr sz="950" spc="-45" dirty="0">
                <a:solidFill>
                  <a:srgbClr val="231F20"/>
                </a:solidFill>
                <a:latin typeface="Calibri"/>
                <a:cs typeface="Calibri"/>
              </a:rPr>
              <a:t> </a:t>
            </a:r>
            <a:r>
              <a:rPr sz="950" spc="10" dirty="0">
                <a:solidFill>
                  <a:srgbClr val="231F20"/>
                </a:solidFill>
                <a:latin typeface="Calibri"/>
                <a:cs typeface="Calibri"/>
              </a:rPr>
              <a:t>With</a:t>
            </a:r>
            <a:r>
              <a:rPr sz="950" spc="-45" dirty="0">
                <a:solidFill>
                  <a:srgbClr val="231F20"/>
                </a:solidFill>
                <a:latin typeface="Calibri"/>
                <a:cs typeface="Calibri"/>
              </a:rPr>
              <a:t> </a:t>
            </a:r>
            <a:r>
              <a:rPr sz="950" spc="-40" dirty="0">
                <a:solidFill>
                  <a:srgbClr val="231F20"/>
                </a:solidFill>
                <a:latin typeface="Calibri"/>
                <a:cs typeface="Calibri"/>
              </a:rPr>
              <a:t>a </a:t>
            </a:r>
            <a:r>
              <a:rPr sz="950" spc="-15" dirty="0">
                <a:solidFill>
                  <a:srgbClr val="231F20"/>
                </a:solidFill>
                <a:latin typeface="Calibri"/>
                <a:cs typeface="Calibri"/>
              </a:rPr>
              <a:t>diagnosis</a:t>
            </a:r>
            <a:r>
              <a:rPr sz="950" spc="-40" dirty="0">
                <a:solidFill>
                  <a:srgbClr val="231F20"/>
                </a:solidFill>
                <a:latin typeface="Calibri"/>
                <a:cs typeface="Calibri"/>
              </a:rPr>
              <a:t> </a:t>
            </a:r>
            <a:r>
              <a:rPr sz="950" spc="-15" dirty="0">
                <a:solidFill>
                  <a:srgbClr val="231F20"/>
                </a:solidFill>
                <a:latin typeface="Calibri"/>
                <a:cs typeface="Calibri"/>
              </a:rPr>
              <a:t>of</a:t>
            </a:r>
            <a:r>
              <a:rPr sz="950" spc="-45" dirty="0">
                <a:solidFill>
                  <a:srgbClr val="231F20"/>
                </a:solidFill>
                <a:latin typeface="Calibri"/>
                <a:cs typeface="Calibri"/>
              </a:rPr>
              <a:t> </a:t>
            </a:r>
            <a:r>
              <a:rPr sz="950" spc="-25" dirty="0">
                <a:solidFill>
                  <a:srgbClr val="231F20"/>
                </a:solidFill>
                <a:latin typeface="Calibri"/>
                <a:cs typeface="Calibri"/>
              </a:rPr>
              <a:t>sarcoma, </a:t>
            </a:r>
            <a:r>
              <a:rPr sz="950" spc="-200" dirty="0">
                <a:solidFill>
                  <a:srgbClr val="231F20"/>
                </a:solidFill>
                <a:latin typeface="Calibri"/>
                <a:cs typeface="Calibri"/>
              </a:rPr>
              <a:t> </a:t>
            </a:r>
            <a:r>
              <a:rPr sz="950" spc="-15" dirty="0">
                <a:solidFill>
                  <a:srgbClr val="231F20"/>
                </a:solidFill>
                <a:latin typeface="Calibri"/>
                <a:cs typeface="Calibri"/>
              </a:rPr>
              <a:t>fertility-preserving </a:t>
            </a:r>
            <a:r>
              <a:rPr sz="950" spc="-20" dirty="0">
                <a:solidFill>
                  <a:srgbClr val="231F20"/>
                </a:solidFill>
                <a:latin typeface="Calibri"/>
                <a:cs typeface="Calibri"/>
              </a:rPr>
              <a:t>surgery </a:t>
            </a:r>
            <a:r>
              <a:rPr sz="950" spc="25" dirty="0">
                <a:solidFill>
                  <a:srgbClr val="231F20"/>
                </a:solidFill>
                <a:latin typeface="Calibri"/>
                <a:cs typeface="Calibri"/>
              </a:rPr>
              <a:t>in </a:t>
            </a:r>
            <a:r>
              <a:rPr sz="950" spc="-10" dirty="0">
                <a:solidFill>
                  <a:srgbClr val="231F20"/>
                </a:solidFill>
                <a:latin typeface="Calibri"/>
                <a:cs typeface="Calibri"/>
              </a:rPr>
              <a:t>young </a:t>
            </a:r>
            <a:r>
              <a:rPr sz="950" spc="-25" dirty="0">
                <a:solidFill>
                  <a:srgbClr val="231F20"/>
                </a:solidFill>
                <a:latin typeface="Calibri"/>
                <a:cs typeface="Calibri"/>
              </a:rPr>
              <a:t>women </a:t>
            </a:r>
            <a:r>
              <a:rPr sz="950" dirty="0">
                <a:solidFill>
                  <a:srgbClr val="231F20"/>
                </a:solidFill>
                <a:latin typeface="Calibri"/>
                <a:cs typeface="Calibri"/>
              </a:rPr>
              <a:t>is </a:t>
            </a:r>
            <a:r>
              <a:rPr sz="950" spc="-15" dirty="0">
                <a:solidFill>
                  <a:srgbClr val="231F20"/>
                </a:solidFill>
                <a:latin typeface="Calibri"/>
                <a:cs typeface="Calibri"/>
              </a:rPr>
              <a:t>not </a:t>
            </a:r>
            <a:r>
              <a:rPr sz="950" spc="-20" dirty="0">
                <a:solidFill>
                  <a:srgbClr val="231F20"/>
                </a:solidFill>
                <a:latin typeface="Calibri"/>
                <a:cs typeface="Calibri"/>
              </a:rPr>
              <a:t>supported </a:t>
            </a:r>
            <a:r>
              <a:rPr sz="950" spc="-10" dirty="0">
                <a:solidFill>
                  <a:srgbClr val="231F20"/>
                </a:solidFill>
                <a:latin typeface="Calibri"/>
                <a:cs typeface="Calibri"/>
              </a:rPr>
              <a:t>by </a:t>
            </a:r>
            <a:r>
              <a:rPr sz="950" spc="-5" dirty="0">
                <a:solidFill>
                  <a:srgbClr val="231F20"/>
                </a:solidFill>
                <a:latin typeface="Calibri"/>
                <a:cs typeface="Calibri"/>
              </a:rPr>
              <a:t> </a:t>
            </a:r>
            <a:r>
              <a:rPr sz="950" spc="-20" dirty="0">
                <a:solidFill>
                  <a:srgbClr val="231F20"/>
                </a:solidFill>
                <a:latin typeface="Calibri"/>
                <a:cs typeface="Calibri"/>
              </a:rPr>
              <a:t>any </a:t>
            </a:r>
            <a:r>
              <a:rPr sz="950" spc="-30" dirty="0">
                <a:solidFill>
                  <a:srgbClr val="231F20"/>
                </a:solidFill>
                <a:latin typeface="Calibri"/>
                <a:cs typeface="Calibri"/>
              </a:rPr>
              <a:t>evidence </a:t>
            </a:r>
            <a:r>
              <a:rPr sz="950" spc="-15" dirty="0">
                <a:solidFill>
                  <a:srgbClr val="231F20"/>
                </a:solidFill>
                <a:latin typeface="Calibri"/>
                <a:cs typeface="Calibri"/>
              </a:rPr>
              <a:t>and </a:t>
            </a:r>
            <a:r>
              <a:rPr sz="950" spc="-10" dirty="0">
                <a:solidFill>
                  <a:srgbClr val="231F20"/>
                </a:solidFill>
                <a:latin typeface="Calibri"/>
                <a:cs typeface="Calibri"/>
              </a:rPr>
              <a:t>should </a:t>
            </a:r>
            <a:r>
              <a:rPr sz="950" spc="-15" dirty="0">
                <a:solidFill>
                  <a:srgbClr val="231F20"/>
                </a:solidFill>
                <a:latin typeface="Calibri"/>
                <a:cs typeface="Calibri"/>
              </a:rPr>
              <a:t>not </a:t>
            </a:r>
            <a:r>
              <a:rPr sz="950" spc="-50" dirty="0">
                <a:solidFill>
                  <a:srgbClr val="231F20"/>
                </a:solidFill>
                <a:latin typeface="Calibri"/>
                <a:cs typeface="Calibri"/>
              </a:rPr>
              <a:t>be </a:t>
            </a:r>
            <a:r>
              <a:rPr sz="950" spc="-30" dirty="0">
                <a:solidFill>
                  <a:srgbClr val="231F20"/>
                </a:solidFill>
                <a:latin typeface="Calibri"/>
                <a:cs typeface="Calibri"/>
              </a:rPr>
              <a:t>regarded </a:t>
            </a:r>
            <a:r>
              <a:rPr sz="950" spc="-50" dirty="0">
                <a:solidFill>
                  <a:srgbClr val="231F20"/>
                </a:solidFill>
                <a:latin typeface="Calibri"/>
                <a:cs typeface="Calibri"/>
              </a:rPr>
              <a:t>as </a:t>
            </a:r>
            <a:r>
              <a:rPr sz="950" spc="-25" dirty="0">
                <a:solidFill>
                  <a:srgbClr val="231F20"/>
                </a:solidFill>
                <a:latin typeface="Calibri"/>
                <a:cs typeface="Calibri"/>
              </a:rPr>
              <a:t>standard, </a:t>
            </a:r>
            <a:r>
              <a:rPr sz="950" spc="-10" dirty="0">
                <a:solidFill>
                  <a:srgbClr val="231F20"/>
                </a:solidFill>
                <a:latin typeface="Calibri"/>
                <a:cs typeface="Calibri"/>
              </a:rPr>
              <a:t>though </a:t>
            </a:r>
            <a:r>
              <a:rPr sz="950" spc="-15" dirty="0">
                <a:solidFill>
                  <a:srgbClr val="231F20"/>
                </a:solidFill>
                <a:latin typeface="Calibri"/>
                <a:cs typeface="Calibri"/>
              </a:rPr>
              <a:t>of </a:t>
            </a:r>
            <a:r>
              <a:rPr sz="950" spc="-10" dirty="0">
                <a:solidFill>
                  <a:srgbClr val="231F20"/>
                </a:solidFill>
                <a:latin typeface="Calibri"/>
                <a:cs typeface="Calibri"/>
              </a:rPr>
              <a:t> </a:t>
            </a:r>
            <a:r>
              <a:rPr sz="950" spc="-25" dirty="0">
                <a:solidFill>
                  <a:srgbClr val="231F20"/>
                </a:solidFill>
                <a:latin typeface="Calibri"/>
                <a:cs typeface="Calibri"/>
              </a:rPr>
              <a:t>course </a:t>
            </a:r>
            <a:r>
              <a:rPr sz="950" spc="5" dirty="0">
                <a:solidFill>
                  <a:srgbClr val="231F20"/>
                </a:solidFill>
                <a:latin typeface="Calibri"/>
                <a:cs typeface="Calibri"/>
              </a:rPr>
              <a:t>it </a:t>
            </a:r>
            <a:r>
              <a:rPr sz="950" spc="-15" dirty="0">
                <a:solidFill>
                  <a:srgbClr val="231F20"/>
                </a:solidFill>
                <a:latin typeface="Calibri"/>
                <a:cs typeface="Calibri"/>
              </a:rPr>
              <a:t>may </a:t>
            </a:r>
            <a:r>
              <a:rPr sz="950" spc="-50" dirty="0">
                <a:solidFill>
                  <a:srgbClr val="231F20"/>
                </a:solidFill>
                <a:latin typeface="Calibri"/>
                <a:cs typeface="Calibri"/>
              </a:rPr>
              <a:t>be</a:t>
            </a:r>
            <a:r>
              <a:rPr sz="950" spc="-45" dirty="0">
                <a:solidFill>
                  <a:srgbClr val="231F20"/>
                </a:solidFill>
                <a:latin typeface="Calibri"/>
                <a:cs typeface="Calibri"/>
              </a:rPr>
              <a:t> </a:t>
            </a:r>
            <a:r>
              <a:rPr sz="950" spc="-40" dirty="0">
                <a:solidFill>
                  <a:srgbClr val="231F20"/>
                </a:solidFill>
                <a:latin typeface="Calibri"/>
                <a:cs typeface="Calibri"/>
              </a:rPr>
              <a:t>the</a:t>
            </a:r>
            <a:r>
              <a:rPr sz="950" spc="-35" dirty="0">
                <a:solidFill>
                  <a:srgbClr val="231F20"/>
                </a:solidFill>
                <a:latin typeface="Calibri"/>
                <a:cs typeface="Calibri"/>
              </a:rPr>
              <a:t> </a:t>
            </a:r>
            <a:r>
              <a:rPr sz="950" spc="-20" dirty="0">
                <a:solidFill>
                  <a:srgbClr val="231F20"/>
                </a:solidFill>
                <a:latin typeface="Calibri"/>
                <a:cs typeface="Calibri"/>
              </a:rPr>
              <a:t>choice </a:t>
            </a:r>
            <a:r>
              <a:rPr sz="950" spc="-35" dirty="0">
                <a:solidFill>
                  <a:srgbClr val="231F20"/>
                </a:solidFill>
                <a:latin typeface="Calibri"/>
                <a:cs typeface="Calibri"/>
              </a:rPr>
              <a:t>made</a:t>
            </a:r>
            <a:r>
              <a:rPr sz="950" spc="-30" dirty="0">
                <a:solidFill>
                  <a:srgbClr val="231F20"/>
                </a:solidFill>
                <a:latin typeface="Calibri"/>
                <a:cs typeface="Calibri"/>
              </a:rPr>
              <a:t> </a:t>
            </a:r>
            <a:r>
              <a:rPr sz="950" spc="-10" dirty="0">
                <a:solidFill>
                  <a:srgbClr val="231F20"/>
                </a:solidFill>
                <a:latin typeface="Calibri"/>
                <a:cs typeface="Calibri"/>
              </a:rPr>
              <a:t>by </a:t>
            </a:r>
            <a:r>
              <a:rPr sz="950" spc="-15" dirty="0">
                <a:solidFill>
                  <a:srgbClr val="231F20"/>
                </a:solidFill>
                <a:latin typeface="Calibri"/>
                <a:cs typeface="Calibri"/>
              </a:rPr>
              <a:t>an </a:t>
            </a:r>
            <a:r>
              <a:rPr sz="950" spc="-10" dirty="0">
                <a:solidFill>
                  <a:srgbClr val="231F20"/>
                </a:solidFill>
                <a:latin typeface="Calibri"/>
                <a:cs typeface="Calibri"/>
              </a:rPr>
              <a:t>informed </a:t>
            </a:r>
            <a:r>
              <a:rPr sz="950" spc="-25" dirty="0">
                <a:solidFill>
                  <a:srgbClr val="231F20"/>
                </a:solidFill>
                <a:latin typeface="Calibri"/>
                <a:cs typeface="Calibri"/>
              </a:rPr>
              <a:t>patient. </a:t>
            </a:r>
            <a:r>
              <a:rPr sz="950" spc="5" dirty="0">
                <a:solidFill>
                  <a:srgbClr val="231F20"/>
                </a:solidFill>
                <a:latin typeface="Calibri"/>
                <a:cs typeface="Calibri"/>
              </a:rPr>
              <a:t>The </a:t>
            </a:r>
            <a:r>
              <a:rPr sz="950" spc="10" dirty="0">
                <a:solidFill>
                  <a:srgbClr val="231F20"/>
                </a:solidFill>
                <a:latin typeface="Calibri"/>
                <a:cs typeface="Calibri"/>
              </a:rPr>
              <a:t> </a:t>
            </a:r>
            <a:r>
              <a:rPr sz="950" spc="-30" dirty="0">
                <a:solidFill>
                  <a:srgbClr val="231F20"/>
                </a:solidFill>
                <a:latin typeface="Calibri"/>
                <a:cs typeface="Calibri"/>
              </a:rPr>
              <a:t>added </a:t>
            </a:r>
            <a:r>
              <a:rPr sz="950" spc="-25" dirty="0">
                <a:solidFill>
                  <a:srgbClr val="231F20"/>
                </a:solidFill>
                <a:latin typeface="Calibri"/>
                <a:cs typeface="Calibri"/>
              </a:rPr>
              <a:t>value </a:t>
            </a:r>
            <a:r>
              <a:rPr sz="950" spc="-15" dirty="0">
                <a:solidFill>
                  <a:srgbClr val="231F20"/>
                </a:solidFill>
                <a:latin typeface="Calibri"/>
                <a:cs typeface="Calibri"/>
              </a:rPr>
              <a:t>of </a:t>
            </a:r>
            <a:r>
              <a:rPr sz="950" spc="-25" dirty="0">
                <a:solidFill>
                  <a:srgbClr val="231F20"/>
                </a:solidFill>
                <a:latin typeface="Calibri"/>
                <a:cs typeface="Calibri"/>
              </a:rPr>
              <a:t>bilateral </a:t>
            </a:r>
            <a:r>
              <a:rPr sz="950" spc="-15" dirty="0">
                <a:solidFill>
                  <a:srgbClr val="231F20"/>
                </a:solidFill>
                <a:latin typeface="Calibri"/>
                <a:cs typeface="Calibri"/>
              </a:rPr>
              <a:t>salpingo-oophorectomy </a:t>
            </a:r>
            <a:r>
              <a:rPr sz="950" dirty="0">
                <a:solidFill>
                  <a:srgbClr val="231F20"/>
                </a:solidFill>
                <a:latin typeface="Calibri"/>
                <a:cs typeface="Calibri"/>
              </a:rPr>
              <a:t>is </a:t>
            </a:r>
            <a:r>
              <a:rPr sz="950" spc="-15" dirty="0">
                <a:solidFill>
                  <a:srgbClr val="231F20"/>
                </a:solidFill>
                <a:latin typeface="Calibri"/>
                <a:cs typeface="Calibri"/>
              </a:rPr>
              <a:t>not </a:t>
            </a:r>
            <a:r>
              <a:rPr sz="950" spc="-30" dirty="0">
                <a:solidFill>
                  <a:srgbClr val="231F20"/>
                </a:solidFill>
                <a:latin typeface="Calibri"/>
                <a:cs typeface="Calibri"/>
              </a:rPr>
              <a:t>established, </a:t>
            </a:r>
            <a:r>
              <a:rPr sz="950" spc="-25" dirty="0">
                <a:solidFill>
                  <a:srgbClr val="231F20"/>
                </a:solidFill>
                <a:latin typeface="Calibri"/>
                <a:cs typeface="Calibri"/>
              </a:rPr>
              <a:t> </a:t>
            </a:r>
            <a:r>
              <a:rPr sz="950" spc="-10" dirty="0">
                <a:solidFill>
                  <a:srgbClr val="231F20"/>
                </a:solidFill>
                <a:latin typeface="Calibri"/>
                <a:cs typeface="Calibri"/>
              </a:rPr>
              <a:t>particularly </a:t>
            </a:r>
            <a:r>
              <a:rPr sz="950" spc="25" dirty="0">
                <a:solidFill>
                  <a:srgbClr val="231F20"/>
                </a:solidFill>
                <a:latin typeface="Calibri"/>
                <a:cs typeface="Calibri"/>
              </a:rPr>
              <a:t>in </a:t>
            </a:r>
            <a:r>
              <a:rPr sz="950" spc="-20" dirty="0">
                <a:solidFill>
                  <a:srgbClr val="231F20"/>
                </a:solidFill>
                <a:latin typeface="Calibri"/>
                <a:cs typeface="Calibri"/>
              </a:rPr>
              <a:t>pre-menopausal </a:t>
            </a:r>
            <a:r>
              <a:rPr sz="950" spc="-25" dirty="0">
                <a:solidFill>
                  <a:srgbClr val="231F20"/>
                </a:solidFill>
                <a:latin typeface="Calibri"/>
                <a:cs typeface="Calibri"/>
              </a:rPr>
              <a:t>women, </a:t>
            </a:r>
            <a:r>
              <a:rPr sz="950" spc="-15" dirty="0">
                <a:solidFill>
                  <a:srgbClr val="231F20"/>
                </a:solidFill>
                <a:latin typeface="Calibri"/>
                <a:cs typeface="Calibri"/>
              </a:rPr>
              <a:t>and </a:t>
            </a:r>
            <a:r>
              <a:rPr sz="950" spc="-30" dirty="0">
                <a:solidFill>
                  <a:srgbClr val="231F20"/>
                </a:solidFill>
                <a:latin typeface="Calibri"/>
                <a:cs typeface="Calibri"/>
              </a:rPr>
              <a:t>systematic </a:t>
            </a:r>
            <a:r>
              <a:rPr sz="950" spc="-15" dirty="0">
                <a:solidFill>
                  <a:srgbClr val="231F20"/>
                </a:solidFill>
                <a:latin typeface="Calibri"/>
                <a:cs typeface="Calibri"/>
              </a:rPr>
              <a:t>lymphade- </a:t>
            </a:r>
            <a:r>
              <a:rPr sz="950" spc="-200" dirty="0">
                <a:solidFill>
                  <a:srgbClr val="231F20"/>
                </a:solidFill>
                <a:latin typeface="Calibri"/>
                <a:cs typeface="Calibri"/>
              </a:rPr>
              <a:t> </a:t>
            </a:r>
            <a:r>
              <a:rPr sz="950" spc="-25" dirty="0">
                <a:solidFill>
                  <a:srgbClr val="231F20"/>
                </a:solidFill>
                <a:latin typeface="Calibri"/>
                <a:cs typeface="Calibri"/>
              </a:rPr>
              <a:t>nectomy </a:t>
            </a:r>
            <a:r>
              <a:rPr sz="950" spc="-30" dirty="0">
                <a:solidFill>
                  <a:srgbClr val="231F20"/>
                </a:solidFill>
                <a:latin typeface="Calibri"/>
                <a:cs typeface="Calibri"/>
              </a:rPr>
              <a:t>has </a:t>
            </a:r>
            <a:r>
              <a:rPr sz="950" spc="-15" dirty="0">
                <a:solidFill>
                  <a:srgbClr val="231F20"/>
                </a:solidFill>
                <a:latin typeface="Calibri"/>
                <a:cs typeface="Calibri"/>
              </a:rPr>
              <a:t>not </a:t>
            </a:r>
            <a:r>
              <a:rPr sz="950" spc="-45" dirty="0">
                <a:solidFill>
                  <a:srgbClr val="231F20"/>
                </a:solidFill>
                <a:latin typeface="Calibri"/>
                <a:cs typeface="Calibri"/>
              </a:rPr>
              <a:t>been </a:t>
            </a:r>
            <a:r>
              <a:rPr sz="950" spc="-30" dirty="0">
                <a:solidFill>
                  <a:srgbClr val="231F20"/>
                </a:solidFill>
                <a:latin typeface="Calibri"/>
                <a:cs typeface="Calibri"/>
              </a:rPr>
              <a:t>demonstrated </a:t>
            </a:r>
            <a:r>
              <a:rPr sz="950" spc="-25" dirty="0">
                <a:solidFill>
                  <a:srgbClr val="231F20"/>
                </a:solidFill>
                <a:latin typeface="Calibri"/>
                <a:cs typeface="Calibri"/>
              </a:rPr>
              <a:t>to </a:t>
            </a:r>
            <a:r>
              <a:rPr sz="950" spc="-50" dirty="0">
                <a:solidFill>
                  <a:srgbClr val="231F20"/>
                </a:solidFill>
                <a:latin typeface="Calibri"/>
                <a:cs typeface="Calibri"/>
              </a:rPr>
              <a:t>be </a:t>
            </a:r>
            <a:r>
              <a:rPr sz="950" spc="-25" dirty="0">
                <a:solidFill>
                  <a:srgbClr val="231F20"/>
                </a:solidFill>
                <a:latin typeface="Calibri"/>
                <a:cs typeface="Calibri"/>
              </a:rPr>
              <a:t>useful. </a:t>
            </a:r>
            <a:r>
              <a:rPr sz="950" spc="45" dirty="0">
                <a:solidFill>
                  <a:srgbClr val="231F20"/>
                </a:solidFill>
                <a:latin typeface="Calibri"/>
                <a:cs typeface="Calibri"/>
              </a:rPr>
              <a:t>In </a:t>
            </a:r>
            <a:r>
              <a:rPr sz="950" spc="15" dirty="0">
                <a:solidFill>
                  <a:srgbClr val="231F20"/>
                </a:solidFill>
                <a:latin typeface="Calibri"/>
                <a:cs typeface="Calibri"/>
              </a:rPr>
              <a:t>ESS, </a:t>
            </a:r>
            <a:r>
              <a:rPr sz="950" spc="-35" dirty="0">
                <a:solidFill>
                  <a:srgbClr val="231F20"/>
                </a:solidFill>
                <a:latin typeface="Calibri"/>
                <a:cs typeface="Calibri"/>
              </a:rPr>
              <a:t>however, </a:t>
            </a:r>
            <a:r>
              <a:rPr sz="950" spc="-200" dirty="0">
                <a:solidFill>
                  <a:srgbClr val="231F20"/>
                </a:solidFill>
                <a:latin typeface="Calibri"/>
                <a:cs typeface="Calibri"/>
              </a:rPr>
              <a:t> </a:t>
            </a:r>
            <a:r>
              <a:rPr sz="950" dirty="0">
                <a:solidFill>
                  <a:srgbClr val="231F20"/>
                </a:solidFill>
                <a:latin typeface="Calibri"/>
                <a:cs typeface="Calibri"/>
              </a:rPr>
              <a:t>l</a:t>
            </a:r>
            <a:r>
              <a:rPr sz="950" spc="-15" dirty="0">
                <a:solidFill>
                  <a:srgbClr val="231F20"/>
                </a:solidFill>
                <a:latin typeface="Calibri"/>
                <a:cs typeface="Calibri"/>
              </a:rPr>
              <a:t>y</a:t>
            </a:r>
            <a:r>
              <a:rPr sz="950" spc="15" dirty="0">
                <a:solidFill>
                  <a:srgbClr val="231F20"/>
                </a:solidFill>
                <a:latin typeface="Calibri"/>
                <a:cs typeface="Calibri"/>
              </a:rPr>
              <a:t>m</a:t>
            </a:r>
            <a:r>
              <a:rPr sz="950" spc="-15" dirty="0">
                <a:solidFill>
                  <a:srgbClr val="231F20"/>
                </a:solidFill>
                <a:latin typeface="Calibri"/>
                <a:cs typeface="Calibri"/>
              </a:rPr>
              <a:t>p</a:t>
            </a:r>
            <a:r>
              <a:rPr sz="950" spc="5" dirty="0">
                <a:solidFill>
                  <a:srgbClr val="231F20"/>
                </a:solidFill>
                <a:latin typeface="Calibri"/>
                <a:cs typeface="Calibri"/>
              </a:rPr>
              <a:t>h</a:t>
            </a:r>
            <a:r>
              <a:rPr sz="950" spc="-20" dirty="0">
                <a:solidFill>
                  <a:srgbClr val="231F20"/>
                </a:solidFill>
                <a:latin typeface="Calibri"/>
                <a:cs typeface="Calibri"/>
              </a:rPr>
              <a:t> </a:t>
            </a:r>
            <a:r>
              <a:rPr sz="950" spc="10" dirty="0">
                <a:solidFill>
                  <a:srgbClr val="231F20"/>
                </a:solidFill>
                <a:latin typeface="Calibri"/>
                <a:cs typeface="Calibri"/>
              </a:rPr>
              <a:t>n</a:t>
            </a:r>
            <a:r>
              <a:rPr sz="950" spc="-35" dirty="0">
                <a:solidFill>
                  <a:srgbClr val="231F20"/>
                </a:solidFill>
                <a:latin typeface="Calibri"/>
                <a:cs typeface="Calibri"/>
              </a:rPr>
              <a:t>o</a:t>
            </a:r>
            <a:r>
              <a:rPr sz="950" spc="5" dirty="0">
                <a:solidFill>
                  <a:srgbClr val="231F20"/>
                </a:solidFill>
                <a:latin typeface="Calibri"/>
                <a:cs typeface="Calibri"/>
              </a:rPr>
              <a:t>d</a:t>
            </a:r>
            <a:r>
              <a:rPr sz="950" spc="-100" dirty="0">
                <a:solidFill>
                  <a:srgbClr val="231F20"/>
                </a:solidFill>
                <a:latin typeface="Calibri"/>
                <a:cs typeface="Calibri"/>
              </a:rPr>
              <a:t>e</a:t>
            </a:r>
            <a:r>
              <a:rPr sz="950" spc="-40" dirty="0">
                <a:solidFill>
                  <a:srgbClr val="231F20"/>
                </a:solidFill>
                <a:latin typeface="Calibri"/>
                <a:cs typeface="Calibri"/>
              </a:rPr>
              <a:t>s</a:t>
            </a:r>
            <a:r>
              <a:rPr sz="950" spc="-25" dirty="0">
                <a:solidFill>
                  <a:srgbClr val="231F20"/>
                </a:solidFill>
                <a:latin typeface="Calibri"/>
                <a:cs typeface="Calibri"/>
              </a:rPr>
              <a:t> </a:t>
            </a:r>
            <a:r>
              <a:rPr sz="950" spc="-15" dirty="0">
                <a:solidFill>
                  <a:srgbClr val="231F20"/>
                </a:solidFill>
                <a:latin typeface="Calibri"/>
                <a:cs typeface="Calibri"/>
              </a:rPr>
              <a:t>m</a:t>
            </a:r>
            <a:r>
              <a:rPr sz="950" spc="-30" dirty="0">
                <a:solidFill>
                  <a:srgbClr val="231F20"/>
                </a:solidFill>
                <a:latin typeface="Calibri"/>
                <a:cs typeface="Calibri"/>
              </a:rPr>
              <a:t>a</a:t>
            </a:r>
            <a:r>
              <a:rPr sz="950" spc="-10" dirty="0">
                <a:solidFill>
                  <a:srgbClr val="231F20"/>
                </a:solidFill>
                <a:latin typeface="Calibri"/>
                <a:cs typeface="Calibri"/>
              </a:rPr>
              <a:t>y</a:t>
            </a:r>
            <a:r>
              <a:rPr sz="950" spc="-20" dirty="0">
                <a:solidFill>
                  <a:srgbClr val="231F20"/>
                </a:solidFill>
                <a:latin typeface="Calibri"/>
                <a:cs typeface="Calibri"/>
              </a:rPr>
              <a:t> </a:t>
            </a:r>
            <a:r>
              <a:rPr sz="950" spc="-30" dirty="0">
                <a:solidFill>
                  <a:srgbClr val="231F20"/>
                </a:solidFill>
                <a:latin typeface="Calibri"/>
                <a:cs typeface="Calibri"/>
              </a:rPr>
              <a:t>b</a:t>
            </a:r>
            <a:r>
              <a:rPr sz="950" spc="-80" dirty="0">
                <a:solidFill>
                  <a:srgbClr val="231F20"/>
                </a:solidFill>
                <a:latin typeface="Calibri"/>
                <a:cs typeface="Calibri"/>
              </a:rPr>
              <a:t>e</a:t>
            </a:r>
            <a:r>
              <a:rPr sz="950" spc="-25" dirty="0">
                <a:solidFill>
                  <a:srgbClr val="231F20"/>
                </a:solidFill>
                <a:latin typeface="Calibri"/>
                <a:cs typeface="Calibri"/>
              </a:rPr>
              <a:t> </a:t>
            </a:r>
            <a:r>
              <a:rPr sz="950" spc="5" dirty="0">
                <a:solidFill>
                  <a:srgbClr val="231F20"/>
                </a:solidFill>
                <a:latin typeface="Calibri"/>
                <a:cs typeface="Calibri"/>
              </a:rPr>
              <a:t>p</a:t>
            </a:r>
            <a:r>
              <a:rPr sz="950" spc="-30" dirty="0">
                <a:solidFill>
                  <a:srgbClr val="231F20"/>
                </a:solidFill>
                <a:latin typeface="Calibri"/>
                <a:cs typeface="Calibri"/>
              </a:rPr>
              <a:t>o</a:t>
            </a:r>
            <a:r>
              <a:rPr sz="950" spc="-40" dirty="0">
                <a:solidFill>
                  <a:srgbClr val="231F20"/>
                </a:solidFill>
                <a:latin typeface="Calibri"/>
                <a:cs typeface="Calibri"/>
              </a:rPr>
              <a:t>s</a:t>
            </a:r>
            <a:r>
              <a:rPr sz="950" spc="20" dirty="0">
                <a:solidFill>
                  <a:srgbClr val="231F20"/>
                </a:solidFill>
                <a:latin typeface="Calibri"/>
                <a:cs typeface="Calibri"/>
              </a:rPr>
              <a:t>i</a:t>
            </a:r>
            <a:r>
              <a:rPr sz="950" spc="-25" dirty="0">
                <a:solidFill>
                  <a:srgbClr val="231F20"/>
                </a:solidFill>
                <a:latin typeface="Calibri"/>
                <a:cs typeface="Calibri"/>
              </a:rPr>
              <a:t>t</a:t>
            </a:r>
            <a:r>
              <a:rPr sz="950" spc="15" dirty="0">
                <a:solidFill>
                  <a:srgbClr val="231F20"/>
                </a:solidFill>
                <a:latin typeface="Calibri"/>
                <a:cs typeface="Calibri"/>
              </a:rPr>
              <a:t>i</a:t>
            </a:r>
            <a:r>
              <a:rPr sz="950" spc="5" dirty="0">
                <a:solidFill>
                  <a:srgbClr val="231F20"/>
                </a:solidFill>
                <a:latin typeface="Calibri"/>
                <a:cs typeface="Calibri"/>
              </a:rPr>
              <a:t>v</a:t>
            </a:r>
            <a:r>
              <a:rPr sz="950" spc="-80" dirty="0">
                <a:solidFill>
                  <a:srgbClr val="231F20"/>
                </a:solidFill>
                <a:latin typeface="Calibri"/>
                <a:cs typeface="Calibri"/>
              </a:rPr>
              <a:t>e</a:t>
            </a:r>
            <a:r>
              <a:rPr sz="950" spc="-35" dirty="0">
                <a:solidFill>
                  <a:srgbClr val="231F20"/>
                </a:solidFill>
                <a:latin typeface="Calibri"/>
                <a:cs typeface="Calibri"/>
              </a:rPr>
              <a:t> </a:t>
            </a:r>
            <a:r>
              <a:rPr sz="950" spc="35" dirty="0">
                <a:solidFill>
                  <a:srgbClr val="231F20"/>
                </a:solidFill>
                <a:latin typeface="Calibri"/>
                <a:cs typeface="Calibri"/>
              </a:rPr>
              <a:t>i</a:t>
            </a:r>
            <a:r>
              <a:rPr sz="950" spc="10" dirty="0">
                <a:solidFill>
                  <a:srgbClr val="231F20"/>
                </a:solidFill>
                <a:latin typeface="Calibri"/>
                <a:cs typeface="Calibri"/>
              </a:rPr>
              <a:t>n</a:t>
            </a:r>
            <a:r>
              <a:rPr sz="950" spc="-30" dirty="0">
                <a:solidFill>
                  <a:srgbClr val="231F20"/>
                </a:solidFill>
                <a:latin typeface="Calibri"/>
                <a:cs typeface="Calibri"/>
              </a:rPr>
              <a:t> </a:t>
            </a:r>
            <a:r>
              <a:rPr sz="950" spc="-5" dirty="0">
                <a:solidFill>
                  <a:srgbClr val="231F20"/>
                </a:solidFill>
                <a:latin typeface="Calibri"/>
                <a:cs typeface="Calibri"/>
              </a:rPr>
              <a:t>r</a:t>
            </a:r>
            <a:r>
              <a:rPr sz="950" dirty="0">
                <a:solidFill>
                  <a:srgbClr val="231F20"/>
                </a:solidFill>
                <a:latin typeface="Calibri"/>
                <a:cs typeface="Calibri"/>
              </a:rPr>
              <a:t>o</a:t>
            </a:r>
            <a:r>
              <a:rPr sz="950" spc="-20" dirty="0">
                <a:solidFill>
                  <a:srgbClr val="231F20"/>
                </a:solidFill>
                <a:latin typeface="Calibri"/>
                <a:cs typeface="Calibri"/>
              </a:rPr>
              <a:t>u</a:t>
            </a:r>
            <a:r>
              <a:rPr sz="950" spc="-5" dirty="0">
                <a:solidFill>
                  <a:srgbClr val="231F20"/>
                </a:solidFill>
                <a:latin typeface="Calibri"/>
                <a:cs typeface="Calibri"/>
              </a:rPr>
              <a:t>g</a:t>
            </a:r>
            <a:r>
              <a:rPr sz="950" spc="-25" dirty="0">
                <a:solidFill>
                  <a:srgbClr val="231F20"/>
                </a:solidFill>
                <a:latin typeface="Calibri"/>
                <a:cs typeface="Calibri"/>
              </a:rPr>
              <a:t>h</a:t>
            </a:r>
            <a:r>
              <a:rPr sz="950" spc="5" dirty="0">
                <a:solidFill>
                  <a:srgbClr val="231F20"/>
                </a:solidFill>
                <a:latin typeface="Calibri"/>
                <a:cs typeface="Calibri"/>
              </a:rPr>
              <a:t>ly</a:t>
            </a:r>
            <a:r>
              <a:rPr sz="950" spc="-35" dirty="0">
                <a:solidFill>
                  <a:srgbClr val="231F20"/>
                </a:solidFill>
                <a:latin typeface="Calibri"/>
                <a:cs typeface="Calibri"/>
              </a:rPr>
              <a:t> </a:t>
            </a:r>
            <a:r>
              <a:rPr sz="950" spc="-30" dirty="0">
                <a:solidFill>
                  <a:srgbClr val="231F20"/>
                </a:solidFill>
                <a:latin typeface="Calibri"/>
                <a:cs typeface="Calibri"/>
              </a:rPr>
              <a:t>1</a:t>
            </a:r>
            <a:r>
              <a:rPr sz="950" spc="-60" dirty="0">
                <a:solidFill>
                  <a:srgbClr val="231F20"/>
                </a:solidFill>
                <a:latin typeface="Calibri"/>
                <a:cs typeface="Calibri"/>
              </a:rPr>
              <a:t>0</a:t>
            </a:r>
            <a:r>
              <a:rPr sz="950" spc="120" dirty="0">
                <a:solidFill>
                  <a:srgbClr val="231F20"/>
                </a:solidFill>
                <a:latin typeface="Calibri"/>
                <a:cs typeface="Calibri"/>
              </a:rPr>
              <a:t>%</a:t>
            </a:r>
            <a:r>
              <a:rPr sz="950" spc="-15" dirty="0">
                <a:solidFill>
                  <a:srgbClr val="231F20"/>
                </a:solidFill>
                <a:latin typeface="Calibri"/>
                <a:cs typeface="Calibri"/>
              </a:rPr>
              <a:t> </a:t>
            </a:r>
            <a:r>
              <a:rPr sz="950" spc="-10" dirty="0">
                <a:solidFill>
                  <a:srgbClr val="231F20"/>
                </a:solidFill>
                <a:latin typeface="Calibri"/>
                <a:cs typeface="Calibri"/>
              </a:rPr>
              <a:t>o</a:t>
            </a:r>
            <a:r>
              <a:rPr sz="950" spc="-15" dirty="0">
                <a:solidFill>
                  <a:srgbClr val="231F20"/>
                </a:solidFill>
                <a:latin typeface="Calibri"/>
                <a:cs typeface="Calibri"/>
              </a:rPr>
              <a:t>f</a:t>
            </a:r>
            <a:r>
              <a:rPr sz="950" spc="-30" dirty="0">
                <a:solidFill>
                  <a:srgbClr val="231F20"/>
                </a:solidFill>
                <a:latin typeface="Calibri"/>
                <a:cs typeface="Calibri"/>
              </a:rPr>
              <a:t> </a:t>
            </a:r>
            <a:r>
              <a:rPr sz="950" spc="-10" dirty="0">
                <a:solidFill>
                  <a:srgbClr val="231F20"/>
                </a:solidFill>
                <a:latin typeface="Calibri"/>
                <a:cs typeface="Calibri"/>
              </a:rPr>
              <a:t>c</a:t>
            </a:r>
            <a:r>
              <a:rPr sz="950" spc="-60" dirty="0">
                <a:solidFill>
                  <a:srgbClr val="231F20"/>
                </a:solidFill>
                <a:latin typeface="Calibri"/>
                <a:cs typeface="Calibri"/>
              </a:rPr>
              <a:t>a</a:t>
            </a:r>
            <a:r>
              <a:rPr sz="950" spc="-55" dirty="0">
                <a:solidFill>
                  <a:srgbClr val="231F20"/>
                </a:solidFill>
                <a:latin typeface="Calibri"/>
                <a:cs typeface="Calibri"/>
              </a:rPr>
              <a:t>s</a:t>
            </a:r>
            <a:r>
              <a:rPr sz="950" spc="-65" dirty="0">
                <a:solidFill>
                  <a:srgbClr val="231F20"/>
                </a:solidFill>
                <a:latin typeface="Calibri"/>
                <a:cs typeface="Calibri"/>
              </a:rPr>
              <a:t>e</a:t>
            </a:r>
            <a:r>
              <a:rPr sz="950" spc="-70" dirty="0">
                <a:solidFill>
                  <a:srgbClr val="231F20"/>
                </a:solidFill>
                <a:latin typeface="Calibri"/>
                <a:cs typeface="Calibri"/>
              </a:rPr>
              <a:t>s</a:t>
            </a:r>
            <a:r>
              <a:rPr sz="950" spc="-15" dirty="0">
                <a:solidFill>
                  <a:srgbClr val="231F20"/>
                </a:solidFill>
                <a:latin typeface="Calibri"/>
                <a:cs typeface="Calibri"/>
              </a:rPr>
              <a:t>.</a:t>
            </a:r>
            <a:r>
              <a:rPr sz="950" spc="-25" dirty="0">
                <a:solidFill>
                  <a:srgbClr val="231F20"/>
                </a:solidFill>
                <a:latin typeface="Calibri"/>
                <a:cs typeface="Calibri"/>
              </a:rPr>
              <a:t> </a:t>
            </a:r>
            <a:r>
              <a:rPr sz="950" spc="60" dirty="0">
                <a:solidFill>
                  <a:srgbClr val="231F20"/>
                </a:solidFill>
                <a:latin typeface="Calibri"/>
                <a:cs typeface="Calibri"/>
              </a:rPr>
              <a:t>A</a:t>
            </a:r>
            <a:r>
              <a:rPr sz="950" spc="-5" dirty="0">
                <a:solidFill>
                  <a:srgbClr val="231F20"/>
                </a:solidFill>
                <a:latin typeface="Calibri"/>
                <a:cs typeface="Calibri"/>
              </a:rPr>
              <a:t>l</a:t>
            </a:r>
            <a:r>
              <a:rPr sz="950" spc="-25" dirty="0">
                <a:solidFill>
                  <a:srgbClr val="231F20"/>
                </a:solidFill>
                <a:latin typeface="Calibri"/>
                <a:cs typeface="Calibri"/>
              </a:rPr>
              <a:t>t</a:t>
            </a:r>
            <a:r>
              <a:rPr sz="950" spc="-15" dirty="0">
                <a:solidFill>
                  <a:srgbClr val="231F20"/>
                </a:solidFill>
                <a:latin typeface="Calibri"/>
                <a:cs typeface="Calibri"/>
              </a:rPr>
              <a:t>h</a:t>
            </a:r>
            <a:r>
              <a:rPr sz="950" spc="-10" dirty="0">
                <a:solidFill>
                  <a:srgbClr val="231F20"/>
                </a:solidFill>
                <a:latin typeface="Calibri"/>
                <a:cs typeface="Calibri"/>
              </a:rPr>
              <a:t>ou</a:t>
            </a:r>
            <a:r>
              <a:rPr sz="950" spc="-15" dirty="0">
                <a:solidFill>
                  <a:srgbClr val="231F20"/>
                </a:solidFill>
                <a:latin typeface="Calibri"/>
                <a:cs typeface="Calibri"/>
              </a:rPr>
              <a:t>g</a:t>
            </a:r>
            <a:r>
              <a:rPr sz="950" spc="5" dirty="0">
                <a:solidFill>
                  <a:srgbClr val="231F20"/>
                </a:solidFill>
                <a:latin typeface="Calibri"/>
                <a:cs typeface="Calibri"/>
              </a:rPr>
              <a:t>h</a:t>
            </a:r>
            <a:r>
              <a:rPr sz="950" spc="-35" dirty="0">
                <a:solidFill>
                  <a:srgbClr val="231F20"/>
                </a:solidFill>
                <a:latin typeface="Calibri"/>
                <a:cs typeface="Calibri"/>
              </a:rPr>
              <a:t> </a:t>
            </a:r>
            <a:r>
              <a:rPr sz="950" spc="35" dirty="0">
                <a:solidFill>
                  <a:srgbClr val="231F20"/>
                </a:solidFill>
                <a:latin typeface="Calibri"/>
                <a:cs typeface="Calibri"/>
              </a:rPr>
              <a:t>i</a:t>
            </a:r>
            <a:r>
              <a:rPr sz="950" spc="5" dirty="0">
                <a:solidFill>
                  <a:srgbClr val="231F20"/>
                </a:solidFill>
                <a:latin typeface="Calibri"/>
                <a:cs typeface="Calibri"/>
              </a:rPr>
              <a:t>n  </a:t>
            </a:r>
            <a:r>
              <a:rPr sz="950" spc="-25" dirty="0">
                <a:solidFill>
                  <a:srgbClr val="231F20"/>
                </a:solidFill>
                <a:latin typeface="Calibri"/>
                <a:cs typeface="Calibri"/>
              </a:rPr>
              <a:t>uterine </a:t>
            </a:r>
            <a:r>
              <a:rPr sz="950" spc="45" dirty="0">
                <a:solidFill>
                  <a:srgbClr val="231F20"/>
                </a:solidFill>
                <a:latin typeface="Calibri"/>
                <a:cs typeface="Calibri"/>
              </a:rPr>
              <a:t>LMS </a:t>
            </a:r>
            <a:r>
              <a:rPr sz="950" spc="-30" dirty="0">
                <a:solidFill>
                  <a:srgbClr val="231F20"/>
                </a:solidFill>
                <a:latin typeface="Calibri"/>
                <a:cs typeface="Calibri"/>
              </a:rPr>
              <a:t>retrospective </a:t>
            </a:r>
            <a:r>
              <a:rPr sz="950" spc="-25" dirty="0">
                <a:solidFill>
                  <a:srgbClr val="231F20"/>
                </a:solidFill>
                <a:latin typeface="Calibri"/>
                <a:cs typeface="Calibri"/>
              </a:rPr>
              <a:t>studies </a:t>
            </a:r>
            <a:r>
              <a:rPr sz="950" spc="-40" dirty="0">
                <a:solidFill>
                  <a:srgbClr val="231F20"/>
                </a:solidFill>
                <a:latin typeface="Calibri"/>
                <a:cs typeface="Calibri"/>
              </a:rPr>
              <a:t>suggested a </a:t>
            </a:r>
            <a:r>
              <a:rPr sz="950" spc="-25" dirty="0">
                <a:solidFill>
                  <a:srgbClr val="231F20"/>
                </a:solidFill>
                <a:latin typeface="Calibri"/>
                <a:cs typeface="Calibri"/>
              </a:rPr>
              <a:t>possible </a:t>
            </a:r>
            <a:r>
              <a:rPr sz="950" spc="-45" dirty="0">
                <a:solidFill>
                  <a:srgbClr val="231F20"/>
                </a:solidFill>
                <a:latin typeface="Calibri"/>
                <a:cs typeface="Calibri"/>
              </a:rPr>
              <a:t>decrease </a:t>
            </a:r>
            <a:r>
              <a:rPr sz="950" spc="25" dirty="0">
                <a:solidFill>
                  <a:srgbClr val="231F20"/>
                </a:solidFill>
                <a:latin typeface="Calibri"/>
                <a:cs typeface="Calibri"/>
              </a:rPr>
              <a:t>in </a:t>
            </a:r>
            <a:r>
              <a:rPr sz="950" spc="30" dirty="0">
                <a:solidFill>
                  <a:srgbClr val="231F20"/>
                </a:solidFill>
                <a:latin typeface="Calibri"/>
                <a:cs typeface="Calibri"/>
              </a:rPr>
              <a:t> </a:t>
            </a:r>
            <a:r>
              <a:rPr sz="950" spc="-15" dirty="0">
                <a:solidFill>
                  <a:srgbClr val="231F20"/>
                </a:solidFill>
                <a:latin typeface="Calibri"/>
                <a:cs typeface="Calibri"/>
              </a:rPr>
              <a:t>local </a:t>
            </a:r>
            <a:r>
              <a:rPr sz="950" spc="-40" dirty="0">
                <a:solidFill>
                  <a:srgbClr val="231F20"/>
                </a:solidFill>
                <a:latin typeface="Calibri"/>
                <a:cs typeface="Calibri"/>
              </a:rPr>
              <a:t>relapses, </a:t>
            </a:r>
            <a:r>
              <a:rPr sz="950" spc="90" dirty="0">
                <a:solidFill>
                  <a:srgbClr val="231F20"/>
                </a:solidFill>
                <a:latin typeface="Calibri"/>
                <a:cs typeface="Calibri"/>
              </a:rPr>
              <a:t>RT </a:t>
            </a:r>
            <a:r>
              <a:rPr sz="950" spc="-30" dirty="0">
                <a:solidFill>
                  <a:srgbClr val="231F20"/>
                </a:solidFill>
                <a:latin typeface="Calibri"/>
                <a:cs typeface="Calibri"/>
              </a:rPr>
              <a:t>has </a:t>
            </a:r>
            <a:r>
              <a:rPr sz="950" spc="-15" dirty="0">
                <a:solidFill>
                  <a:srgbClr val="231F20"/>
                </a:solidFill>
                <a:latin typeface="Calibri"/>
                <a:cs typeface="Calibri"/>
              </a:rPr>
              <a:t>not </a:t>
            </a:r>
            <a:r>
              <a:rPr sz="950" spc="-10" dirty="0">
                <a:solidFill>
                  <a:srgbClr val="231F20"/>
                </a:solidFill>
                <a:latin typeface="Calibri"/>
                <a:cs typeface="Calibri"/>
              </a:rPr>
              <a:t>improved </a:t>
            </a:r>
            <a:r>
              <a:rPr sz="950" spc="40" dirty="0">
                <a:solidFill>
                  <a:srgbClr val="231F20"/>
                </a:solidFill>
                <a:latin typeface="Calibri"/>
                <a:cs typeface="Calibri"/>
              </a:rPr>
              <a:t>RFS </a:t>
            </a:r>
            <a:r>
              <a:rPr sz="950" spc="-15" dirty="0">
                <a:solidFill>
                  <a:srgbClr val="231F20"/>
                </a:solidFill>
                <a:latin typeface="Calibri"/>
                <a:cs typeface="Calibri"/>
              </a:rPr>
              <a:t>and </a:t>
            </a:r>
            <a:r>
              <a:rPr sz="950" spc="50" dirty="0">
                <a:solidFill>
                  <a:srgbClr val="231F20"/>
                </a:solidFill>
                <a:latin typeface="Calibri"/>
                <a:cs typeface="Calibri"/>
              </a:rPr>
              <a:t>OS </a:t>
            </a:r>
            <a:r>
              <a:rPr sz="950" spc="25" dirty="0">
                <a:solidFill>
                  <a:srgbClr val="231F20"/>
                </a:solidFill>
                <a:latin typeface="Calibri"/>
                <a:cs typeface="Calibri"/>
              </a:rPr>
              <a:t>in </a:t>
            </a:r>
            <a:r>
              <a:rPr sz="950" spc="-40" dirty="0">
                <a:solidFill>
                  <a:srgbClr val="231F20"/>
                </a:solidFill>
                <a:latin typeface="Calibri"/>
                <a:cs typeface="Calibri"/>
              </a:rPr>
              <a:t>a </a:t>
            </a:r>
            <a:r>
              <a:rPr sz="950" spc="-25" dirty="0">
                <a:solidFill>
                  <a:srgbClr val="231F20"/>
                </a:solidFill>
                <a:latin typeface="Calibri"/>
                <a:cs typeface="Calibri"/>
              </a:rPr>
              <a:t>prospective </a:t>
            </a:r>
            <a:r>
              <a:rPr sz="950" spc="-20" dirty="0">
                <a:solidFill>
                  <a:srgbClr val="231F20"/>
                </a:solidFill>
                <a:latin typeface="Calibri"/>
                <a:cs typeface="Calibri"/>
              </a:rPr>
              <a:t> randomised </a:t>
            </a:r>
            <a:r>
              <a:rPr sz="950" spc="-10" dirty="0">
                <a:solidFill>
                  <a:srgbClr val="231F20"/>
                </a:solidFill>
                <a:latin typeface="Calibri"/>
                <a:cs typeface="Calibri"/>
              </a:rPr>
              <a:t>trial, </a:t>
            </a:r>
            <a:r>
              <a:rPr sz="950" spc="-15" dirty="0">
                <a:solidFill>
                  <a:srgbClr val="231F20"/>
                </a:solidFill>
                <a:latin typeface="Calibri"/>
                <a:cs typeface="Calibri"/>
              </a:rPr>
              <a:t>and </a:t>
            </a:r>
            <a:r>
              <a:rPr sz="950" spc="-40" dirty="0">
                <a:solidFill>
                  <a:srgbClr val="231F20"/>
                </a:solidFill>
                <a:latin typeface="Calibri"/>
                <a:cs typeface="Calibri"/>
              </a:rPr>
              <a:t>therefore </a:t>
            </a:r>
            <a:r>
              <a:rPr sz="950" dirty="0">
                <a:solidFill>
                  <a:srgbClr val="231F20"/>
                </a:solidFill>
                <a:latin typeface="Calibri"/>
                <a:cs typeface="Calibri"/>
              </a:rPr>
              <a:t>is </a:t>
            </a:r>
            <a:r>
              <a:rPr sz="950" spc="-15" dirty="0">
                <a:solidFill>
                  <a:srgbClr val="231F20"/>
                </a:solidFill>
                <a:latin typeface="Calibri"/>
                <a:cs typeface="Calibri"/>
              </a:rPr>
              <a:t>not </a:t>
            </a:r>
            <a:r>
              <a:rPr sz="950" spc="-25" dirty="0">
                <a:solidFill>
                  <a:srgbClr val="231F20"/>
                </a:solidFill>
                <a:latin typeface="Calibri"/>
                <a:cs typeface="Calibri"/>
              </a:rPr>
              <a:t>recommended </a:t>
            </a:r>
            <a:r>
              <a:rPr sz="950" spc="35" dirty="0">
                <a:solidFill>
                  <a:srgbClr val="231F20"/>
                </a:solidFill>
                <a:latin typeface="Calibri"/>
                <a:cs typeface="Calibri"/>
              </a:rPr>
              <a:t>[I, </a:t>
            </a:r>
            <a:r>
              <a:rPr sz="950" spc="75" dirty="0">
                <a:solidFill>
                  <a:srgbClr val="231F20"/>
                </a:solidFill>
                <a:latin typeface="Calibri"/>
                <a:cs typeface="Calibri"/>
              </a:rPr>
              <a:t>D] </a:t>
            </a:r>
            <a:r>
              <a:rPr sz="950" spc="5" dirty="0">
                <a:solidFill>
                  <a:srgbClr val="231F20"/>
                </a:solidFill>
                <a:latin typeface="Calibri"/>
                <a:cs typeface="Calibri"/>
              </a:rPr>
              <a:t>[</a:t>
            </a:r>
            <a:r>
              <a:rPr sz="950" spc="5" dirty="0">
                <a:solidFill>
                  <a:srgbClr val="2E3092"/>
                </a:solidFill>
                <a:latin typeface="Calibri"/>
                <a:cs typeface="Calibri"/>
                <a:hlinkClick r:id="rId2" action="ppaction://hlinksldjump"/>
              </a:rPr>
              <a:t>65</a:t>
            </a:r>
            <a:r>
              <a:rPr sz="950" spc="5" dirty="0">
                <a:solidFill>
                  <a:srgbClr val="231F20"/>
                </a:solidFill>
                <a:latin typeface="Calibri"/>
                <a:cs typeface="Calibri"/>
              </a:rPr>
              <a:t>]. </a:t>
            </a:r>
            <a:r>
              <a:rPr sz="950" spc="10" dirty="0">
                <a:solidFill>
                  <a:srgbClr val="231F20"/>
                </a:solidFill>
                <a:latin typeface="Calibri"/>
                <a:cs typeface="Calibri"/>
              </a:rPr>
              <a:t> </a:t>
            </a:r>
            <a:r>
              <a:rPr sz="950" spc="5" dirty="0">
                <a:solidFill>
                  <a:srgbClr val="231F20"/>
                </a:solidFill>
                <a:latin typeface="Calibri"/>
                <a:cs typeface="Calibri"/>
              </a:rPr>
              <a:t>The</a:t>
            </a:r>
            <a:r>
              <a:rPr sz="950" spc="-50" dirty="0">
                <a:solidFill>
                  <a:srgbClr val="231F20"/>
                </a:solidFill>
                <a:latin typeface="Calibri"/>
                <a:cs typeface="Calibri"/>
              </a:rPr>
              <a:t> </a:t>
            </a:r>
            <a:r>
              <a:rPr sz="950" spc="-40" dirty="0">
                <a:solidFill>
                  <a:srgbClr val="231F20"/>
                </a:solidFill>
                <a:latin typeface="Calibri"/>
                <a:cs typeface="Calibri"/>
              </a:rPr>
              <a:t>use</a:t>
            </a:r>
            <a:r>
              <a:rPr sz="950" spc="-55" dirty="0">
                <a:solidFill>
                  <a:srgbClr val="231F20"/>
                </a:solidFill>
                <a:latin typeface="Calibri"/>
                <a:cs typeface="Calibri"/>
              </a:rPr>
              <a:t> </a:t>
            </a:r>
            <a:r>
              <a:rPr sz="950" spc="-15" dirty="0">
                <a:solidFill>
                  <a:srgbClr val="231F20"/>
                </a:solidFill>
                <a:latin typeface="Calibri"/>
                <a:cs typeface="Calibri"/>
              </a:rPr>
              <a:t>of</a:t>
            </a:r>
            <a:r>
              <a:rPr sz="950" spc="-60" dirty="0">
                <a:solidFill>
                  <a:srgbClr val="231F20"/>
                </a:solidFill>
                <a:latin typeface="Calibri"/>
                <a:cs typeface="Calibri"/>
              </a:rPr>
              <a:t> </a:t>
            </a:r>
            <a:r>
              <a:rPr sz="950" spc="90" dirty="0">
                <a:solidFill>
                  <a:srgbClr val="231F20"/>
                </a:solidFill>
                <a:latin typeface="Calibri"/>
                <a:cs typeface="Calibri"/>
              </a:rPr>
              <a:t>RT</a:t>
            </a:r>
            <a:r>
              <a:rPr sz="950" spc="-65" dirty="0">
                <a:solidFill>
                  <a:srgbClr val="231F20"/>
                </a:solidFill>
                <a:latin typeface="Calibri"/>
                <a:cs typeface="Calibri"/>
              </a:rPr>
              <a:t> </a:t>
            </a:r>
            <a:r>
              <a:rPr sz="950" spc="-40" dirty="0">
                <a:solidFill>
                  <a:srgbClr val="231F20"/>
                </a:solidFill>
                <a:latin typeface="Calibri"/>
                <a:cs typeface="Calibri"/>
              </a:rPr>
              <a:t>as</a:t>
            </a:r>
            <a:r>
              <a:rPr sz="950" spc="-60" dirty="0">
                <a:solidFill>
                  <a:srgbClr val="231F20"/>
                </a:solidFill>
                <a:latin typeface="Calibri"/>
                <a:cs typeface="Calibri"/>
              </a:rPr>
              <a:t> </a:t>
            </a:r>
            <a:r>
              <a:rPr sz="950" spc="-20" dirty="0">
                <a:solidFill>
                  <a:srgbClr val="231F20"/>
                </a:solidFill>
                <a:latin typeface="Calibri"/>
                <a:cs typeface="Calibri"/>
              </a:rPr>
              <a:t>an</a:t>
            </a:r>
            <a:r>
              <a:rPr sz="950" spc="-50" dirty="0">
                <a:solidFill>
                  <a:srgbClr val="231F20"/>
                </a:solidFill>
                <a:latin typeface="Calibri"/>
                <a:cs typeface="Calibri"/>
              </a:rPr>
              <a:t> </a:t>
            </a:r>
            <a:r>
              <a:rPr sz="950" spc="-15" dirty="0">
                <a:solidFill>
                  <a:srgbClr val="231F20"/>
                </a:solidFill>
                <a:latin typeface="Calibri"/>
                <a:cs typeface="Calibri"/>
              </a:rPr>
              <a:t>adjuvant</a:t>
            </a:r>
            <a:r>
              <a:rPr sz="950" spc="-60" dirty="0">
                <a:solidFill>
                  <a:srgbClr val="231F20"/>
                </a:solidFill>
                <a:latin typeface="Calibri"/>
                <a:cs typeface="Calibri"/>
              </a:rPr>
              <a:t> </a:t>
            </a:r>
            <a:r>
              <a:rPr sz="950" spc="-25" dirty="0">
                <a:solidFill>
                  <a:srgbClr val="231F20"/>
                </a:solidFill>
                <a:latin typeface="Calibri"/>
                <a:cs typeface="Calibri"/>
              </a:rPr>
              <a:t>to</a:t>
            </a:r>
            <a:r>
              <a:rPr sz="950" spc="-45" dirty="0">
                <a:solidFill>
                  <a:srgbClr val="231F20"/>
                </a:solidFill>
                <a:latin typeface="Calibri"/>
                <a:cs typeface="Calibri"/>
              </a:rPr>
              <a:t> </a:t>
            </a:r>
            <a:r>
              <a:rPr sz="950" spc="-20" dirty="0">
                <a:solidFill>
                  <a:srgbClr val="231F20"/>
                </a:solidFill>
                <a:latin typeface="Calibri"/>
                <a:cs typeface="Calibri"/>
              </a:rPr>
              <a:t>surgery</a:t>
            </a:r>
            <a:r>
              <a:rPr sz="950" spc="-65" dirty="0">
                <a:solidFill>
                  <a:srgbClr val="231F20"/>
                </a:solidFill>
                <a:latin typeface="Calibri"/>
                <a:cs typeface="Calibri"/>
              </a:rPr>
              <a:t> </a:t>
            </a:r>
            <a:r>
              <a:rPr sz="950" spc="-20" dirty="0">
                <a:solidFill>
                  <a:srgbClr val="231F20"/>
                </a:solidFill>
                <a:latin typeface="Calibri"/>
                <a:cs typeface="Calibri"/>
              </a:rPr>
              <a:t>can</a:t>
            </a:r>
            <a:r>
              <a:rPr sz="950" spc="-50" dirty="0">
                <a:solidFill>
                  <a:srgbClr val="231F20"/>
                </a:solidFill>
                <a:latin typeface="Calibri"/>
                <a:cs typeface="Calibri"/>
              </a:rPr>
              <a:t> be</a:t>
            </a:r>
            <a:r>
              <a:rPr sz="950" spc="-60" dirty="0">
                <a:solidFill>
                  <a:srgbClr val="231F20"/>
                </a:solidFill>
                <a:latin typeface="Calibri"/>
                <a:cs typeface="Calibri"/>
              </a:rPr>
              <a:t> </a:t>
            </a:r>
            <a:r>
              <a:rPr sz="950" spc="-20" dirty="0">
                <a:solidFill>
                  <a:srgbClr val="231F20"/>
                </a:solidFill>
                <a:latin typeface="Calibri"/>
                <a:cs typeface="Calibri"/>
              </a:rPr>
              <a:t>an</a:t>
            </a:r>
            <a:r>
              <a:rPr sz="950" spc="-50" dirty="0">
                <a:solidFill>
                  <a:srgbClr val="231F20"/>
                </a:solidFill>
                <a:latin typeface="Calibri"/>
                <a:cs typeface="Calibri"/>
              </a:rPr>
              <a:t> </a:t>
            </a:r>
            <a:r>
              <a:rPr sz="950" spc="-5" dirty="0">
                <a:solidFill>
                  <a:srgbClr val="231F20"/>
                </a:solidFill>
                <a:latin typeface="Calibri"/>
                <a:cs typeface="Calibri"/>
              </a:rPr>
              <a:t>option</a:t>
            </a:r>
            <a:r>
              <a:rPr sz="950" spc="-55" dirty="0">
                <a:solidFill>
                  <a:srgbClr val="231F20"/>
                </a:solidFill>
                <a:latin typeface="Calibri"/>
                <a:cs typeface="Calibri"/>
              </a:rPr>
              <a:t> </a:t>
            </a:r>
            <a:r>
              <a:rPr sz="950" spc="15" dirty="0">
                <a:solidFill>
                  <a:srgbClr val="231F20"/>
                </a:solidFill>
                <a:latin typeface="Calibri"/>
                <a:cs typeface="Calibri"/>
              </a:rPr>
              <a:t>in</a:t>
            </a:r>
            <a:r>
              <a:rPr sz="950" spc="-50" dirty="0">
                <a:solidFill>
                  <a:srgbClr val="231F20"/>
                </a:solidFill>
                <a:latin typeface="Calibri"/>
                <a:cs typeface="Calibri"/>
              </a:rPr>
              <a:t> </a:t>
            </a:r>
            <a:r>
              <a:rPr sz="950" spc="-45" dirty="0">
                <a:solidFill>
                  <a:srgbClr val="231F20"/>
                </a:solidFill>
                <a:latin typeface="Calibri"/>
                <a:cs typeface="Calibri"/>
              </a:rPr>
              <a:t>selected </a:t>
            </a:r>
            <a:r>
              <a:rPr sz="950" spc="-200" dirty="0">
                <a:solidFill>
                  <a:srgbClr val="231F20"/>
                </a:solidFill>
                <a:latin typeface="Calibri"/>
                <a:cs typeface="Calibri"/>
              </a:rPr>
              <a:t> </a:t>
            </a:r>
            <a:r>
              <a:rPr sz="950" spc="-45" dirty="0">
                <a:solidFill>
                  <a:srgbClr val="231F20"/>
                </a:solidFill>
                <a:latin typeface="Calibri"/>
                <a:cs typeface="Calibri"/>
              </a:rPr>
              <a:t>cases,</a:t>
            </a:r>
            <a:r>
              <a:rPr sz="950" spc="-40" dirty="0">
                <a:solidFill>
                  <a:srgbClr val="231F20"/>
                </a:solidFill>
                <a:latin typeface="Calibri"/>
                <a:cs typeface="Calibri"/>
              </a:rPr>
              <a:t> </a:t>
            </a:r>
            <a:r>
              <a:rPr sz="950" spc="-35" dirty="0">
                <a:solidFill>
                  <a:srgbClr val="231F20"/>
                </a:solidFill>
                <a:latin typeface="Calibri"/>
                <a:cs typeface="Calibri"/>
              </a:rPr>
              <a:t>after</a:t>
            </a:r>
            <a:r>
              <a:rPr sz="950" spc="-30" dirty="0">
                <a:solidFill>
                  <a:srgbClr val="231F20"/>
                </a:solidFill>
                <a:latin typeface="Calibri"/>
                <a:cs typeface="Calibri"/>
              </a:rPr>
              <a:t> shared</a:t>
            </a:r>
            <a:r>
              <a:rPr sz="950" spc="-25" dirty="0">
                <a:solidFill>
                  <a:srgbClr val="231F20"/>
                </a:solidFill>
                <a:latin typeface="Calibri"/>
                <a:cs typeface="Calibri"/>
              </a:rPr>
              <a:t> </a:t>
            </a:r>
            <a:r>
              <a:rPr sz="950" spc="-15" dirty="0">
                <a:solidFill>
                  <a:srgbClr val="231F20"/>
                </a:solidFill>
                <a:latin typeface="Calibri"/>
                <a:cs typeface="Calibri"/>
              </a:rPr>
              <a:t>decision</a:t>
            </a:r>
            <a:r>
              <a:rPr sz="950" spc="-10" dirty="0">
                <a:solidFill>
                  <a:srgbClr val="231F20"/>
                </a:solidFill>
                <a:latin typeface="Calibri"/>
                <a:cs typeface="Calibri"/>
              </a:rPr>
              <a:t> </a:t>
            </a:r>
            <a:r>
              <a:rPr sz="950" dirty="0">
                <a:solidFill>
                  <a:srgbClr val="231F20"/>
                </a:solidFill>
                <a:latin typeface="Calibri"/>
                <a:cs typeface="Calibri"/>
              </a:rPr>
              <a:t>making </a:t>
            </a:r>
            <a:r>
              <a:rPr sz="950" spc="-15" dirty="0">
                <a:solidFill>
                  <a:srgbClr val="231F20"/>
                </a:solidFill>
                <a:latin typeface="Calibri"/>
                <a:cs typeface="Calibri"/>
              </a:rPr>
              <a:t>with</a:t>
            </a:r>
            <a:r>
              <a:rPr sz="950" spc="-10" dirty="0">
                <a:solidFill>
                  <a:srgbClr val="231F20"/>
                </a:solidFill>
                <a:latin typeface="Calibri"/>
                <a:cs typeface="Calibri"/>
              </a:rPr>
              <a:t> </a:t>
            </a:r>
            <a:r>
              <a:rPr sz="950" spc="-40" dirty="0">
                <a:solidFill>
                  <a:srgbClr val="231F20"/>
                </a:solidFill>
                <a:latin typeface="Calibri"/>
                <a:cs typeface="Calibri"/>
              </a:rPr>
              <a:t>the</a:t>
            </a:r>
            <a:r>
              <a:rPr sz="950" spc="-35" dirty="0">
                <a:solidFill>
                  <a:srgbClr val="231F20"/>
                </a:solidFill>
                <a:latin typeface="Calibri"/>
                <a:cs typeface="Calibri"/>
              </a:rPr>
              <a:t> </a:t>
            </a:r>
            <a:r>
              <a:rPr sz="950" spc="-25" dirty="0">
                <a:solidFill>
                  <a:srgbClr val="231F20"/>
                </a:solidFill>
                <a:latin typeface="Calibri"/>
                <a:cs typeface="Calibri"/>
              </a:rPr>
              <a:t>patient,</a:t>
            </a:r>
            <a:r>
              <a:rPr sz="950" spc="-20" dirty="0">
                <a:solidFill>
                  <a:srgbClr val="231F20"/>
                </a:solidFill>
                <a:latin typeface="Calibri"/>
                <a:cs typeface="Calibri"/>
              </a:rPr>
              <a:t> </a:t>
            </a:r>
            <a:r>
              <a:rPr sz="950" spc="-10" dirty="0">
                <a:solidFill>
                  <a:srgbClr val="231F20"/>
                </a:solidFill>
                <a:latin typeface="Calibri"/>
                <a:cs typeface="Calibri"/>
              </a:rPr>
              <a:t>following </a:t>
            </a:r>
            <a:r>
              <a:rPr sz="950" spc="-5" dirty="0">
                <a:solidFill>
                  <a:srgbClr val="231F20"/>
                </a:solidFill>
                <a:latin typeface="Calibri"/>
                <a:cs typeface="Calibri"/>
              </a:rPr>
              <a:t> multidisciplinary</a:t>
            </a:r>
            <a:r>
              <a:rPr sz="950" dirty="0">
                <a:solidFill>
                  <a:srgbClr val="231F20"/>
                </a:solidFill>
                <a:latin typeface="Calibri"/>
                <a:cs typeface="Calibri"/>
              </a:rPr>
              <a:t> </a:t>
            </a:r>
            <a:r>
              <a:rPr sz="950" spc="-10" dirty="0">
                <a:solidFill>
                  <a:srgbClr val="231F20"/>
                </a:solidFill>
                <a:latin typeface="Calibri"/>
                <a:cs typeface="Calibri"/>
              </a:rPr>
              <a:t>discussion</a:t>
            </a:r>
            <a:r>
              <a:rPr sz="950" spc="-5" dirty="0">
                <a:solidFill>
                  <a:srgbClr val="231F20"/>
                </a:solidFill>
                <a:latin typeface="Calibri"/>
                <a:cs typeface="Calibri"/>
              </a:rPr>
              <a:t> </a:t>
            </a:r>
            <a:r>
              <a:rPr sz="950" spc="-15" dirty="0">
                <a:solidFill>
                  <a:srgbClr val="231F20"/>
                </a:solidFill>
                <a:latin typeface="Calibri"/>
                <a:cs typeface="Calibri"/>
              </a:rPr>
              <a:t>considering</a:t>
            </a:r>
            <a:r>
              <a:rPr sz="950" spc="-10" dirty="0">
                <a:solidFill>
                  <a:srgbClr val="231F20"/>
                </a:solidFill>
                <a:latin typeface="Calibri"/>
                <a:cs typeface="Calibri"/>
              </a:rPr>
              <a:t> </a:t>
            </a:r>
            <a:r>
              <a:rPr sz="950" spc="-25" dirty="0">
                <a:solidFill>
                  <a:srgbClr val="231F20"/>
                </a:solidFill>
                <a:latin typeface="Calibri"/>
                <a:cs typeface="Calibri"/>
              </a:rPr>
              <a:t>special</a:t>
            </a:r>
            <a:r>
              <a:rPr sz="950" spc="-20" dirty="0">
                <a:solidFill>
                  <a:srgbClr val="231F20"/>
                </a:solidFill>
                <a:latin typeface="Calibri"/>
                <a:cs typeface="Calibri"/>
              </a:rPr>
              <a:t> </a:t>
            </a:r>
            <a:r>
              <a:rPr sz="950" spc="5" dirty="0">
                <a:solidFill>
                  <a:srgbClr val="231F20"/>
                </a:solidFill>
                <a:latin typeface="Calibri"/>
                <a:cs typeface="Calibri"/>
              </a:rPr>
              <a:t>risk</a:t>
            </a:r>
            <a:r>
              <a:rPr sz="950" spc="10" dirty="0">
                <a:solidFill>
                  <a:srgbClr val="231F20"/>
                </a:solidFill>
                <a:latin typeface="Calibri"/>
                <a:cs typeface="Calibri"/>
              </a:rPr>
              <a:t> </a:t>
            </a:r>
            <a:r>
              <a:rPr sz="950" spc="-25" dirty="0">
                <a:solidFill>
                  <a:srgbClr val="231F20"/>
                </a:solidFill>
                <a:latin typeface="Calibri"/>
                <a:cs typeface="Calibri"/>
              </a:rPr>
              <a:t>factors, </a:t>
            </a:r>
            <a:r>
              <a:rPr sz="950" spc="-20" dirty="0">
                <a:solidFill>
                  <a:srgbClr val="231F20"/>
                </a:solidFill>
                <a:latin typeface="Calibri"/>
                <a:cs typeface="Calibri"/>
              </a:rPr>
              <a:t> </a:t>
            </a:r>
            <a:r>
              <a:rPr sz="950" dirty="0">
                <a:solidFill>
                  <a:srgbClr val="231F20"/>
                </a:solidFill>
                <a:latin typeface="Calibri"/>
                <a:cs typeface="Calibri"/>
              </a:rPr>
              <a:t>including: </a:t>
            </a:r>
            <a:r>
              <a:rPr sz="950" spc="-15" dirty="0">
                <a:solidFill>
                  <a:srgbClr val="231F20"/>
                </a:solidFill>
                <a:latin typeface="Calibri"/>
                <a:cs typeface="Calibri"/>
              </a:rPr>
              <a:t>local </a:t>
            </a:r>
            <a:r>
              <a:rPr sz="950" spc="-35" dirty="0">
                <a:solidFill>
                  <a:srgbClr val="231F20"/>
                </a:solidFill>
                <a:latin typeface="Calibri"/>
                <a:cs typeface="Calibri"/>
              </a:rPr>
              <a:t>relapse, </a:t>
            </a:r>
            <a:r>
              <a:rPr sz="950" spc="-20" dirty="0">
                <a:solidFill>
                  <a:srgbClr val="231F20"/>
                </a:solidFill>
                <a:latin typeface="Calibri"/>
                <a:cs typeface="Calibri"/>
              </a:rPr>
              <a:t>cervical involvement, </a:t>
            </a:r>
            <a:r>
              <a:rPr sz="950" spc="-25" dirty="0">
                <a:solidFill>
                  <a:srgbClr val="231F20"/>
                </a:solidFill>
                <a:latin typeface="Calibri"/>
                <a:cs typeface="Calibri"/>
              </a:rPr>
              <a:t>parametral </a:t>
            </a:r>
            <a:r>
              <a:rPr sz="950" spc="-5" dirty="0">
                <a:solidFill>
                  <a:srgbClr val="231F20"/>
                </a:solidFill>
                <a:latin typeface="Calibri"/>
                <a:cs typeface="Calibri"/>
              </a:rPr>
              <a:t>involve- </a:t>
            </a:r>
            <a:r>
              <a:rPr sz="950" dirty="0">
                <a:solidFill>
                  <a:srgbClr val="231F20"/>
                </a:solidFill>
                <a:latin typeface="Calibri"/>
                <a:cs typeface="Calibri"/>
              </a:rPr>
              <a:t> </a:t>
            </a:r>
            <a:r>
              <a:rPr sz="950" spc="-25" dirty="0">
                <a:solidFill>
                  <a:srgbClr val="231F20"/>
                </a:solidFill>
                <a:latin typeface="Calibri"/>
                <a:cs typeface="Calibri"/>
              </a:rPr>
              <a:t>ment, </a:t>
            </a:r>
            <a:r>
              <a:rPr sz="950" spc="-35" dirty="0">
                <a:solidFill>
                  <a:srgbClr val="231F20"/>
                </a:solidFill>
                <a:latin typeface="Calibri"/>
                <a:cs typeface="Calibri"/>
              </a:rPr>
              <a:t>serosal </a:t>
            </a:r>
            <a:r>
              <a:rPr sz="950" spc="-15" dirty="0">
                <a:solidFill>
                  <a:srgbClr val="231F20"/>
                </a:solidFill>
                <a:latin typeface="Calibri"/>
                <a:cs typeface="Calibri"/>
              </a:rPr>
              <a:t>involvement and </a:t>
            </a:r>
            <a:r>
              <a:rPr sz="950" spc="45" dirty="0">
                <a:solidFill>
                  <a:srgbClr val="231F20"/>
                </a:solidFill>
                <a:latin typeface="Calibri"/>
                <a:cs typeface="Calibri"/>
              </a:rPr>
              <a:t>UES </a:t>
            </a:r>
            <a:r>
              <a:rPr sz="950" spc="-15" dirty="0">
                <a:solidFill>
                  <a:srgbClr val="231F20"/>
                </a:solidFill>
                <a:latin typeface="Calibri"/>
                <a:cs typeface="Calibri"/>
              </a:rPr>
              <a:t>histology </a:t>
            </a:r>
            <a:r>
              <a:rPr sz="950" spc="50" dirty="0">
                <a:solidFill>
                  <a:srgbClr val="231F20"/>
                </a:solidFill>
                <a:latin typeface="Calibri"/>
                <a:cs typeface="Calibri"/>
              </a:rPr>
              <a:t>[IV, </a:t>
            </a:r>
            <a:r>
              <a:rPr sz="950" spc="45" dirty="0">
                <a:solidFill>
                  <a:srgbClr val="231F20"/>
                </a:solidFill>
                <a:latin typeface="Calibri"/>
                <a:cs typeface="Calibri"/>
              </a:rPr>
              <a:t>C]. </a:t>
            </a:r>
            <a:r>
              <a:rPr sz="950" spc="-5" dirty="0">
                <a:solidFill>
                  <a:srgbClr val="231F20"/>
                </a:solidFill>
                <a:latin typeface="Calibri"/>
                <a:cs typeface="Calibri"/>
              </a:rPr>
              <a:t>Adjuvant </a:t>
            </a:r>
            <a:r>
              <a:rPr sz="950" dirty="0">
                <a:solidFill>
                  <a:srgbClr val="231F20"/>
                </a:solidFill>
                <a:latin typeface="Calibri"/>
                <a:cs typeface="Calibri"/>
              </a:rPr>
              <a:t> </a:t>
            </a:r>
            <a:r>
              <a:rPr sz="950" spc="70" dirty="0">
                <a:solidFill>
                  <a:srgbClr val="231F20"/>
                </a:solidFill>
                <a:latin typeface="Calibri"/>
                <a:cs typeface="Calibri"/>
              </a:rPr>
              <a:t>ChT </a:t>
            </a:r>
            <a:r>
              <a:rPr sz="950" spc="15" dirty="0">
                <a:solidFill>
                  <a:srgbClr val="231F20"/>
                </a:solidFill>
                <a:latin typeface="Calibri"/>
                <a:cs typeface="Calibri"/>
              </a:rPr>
              <a:t>in </a:t>
            </a:r>
            <a:r>
              <a:rPr sz="950" spc="-25" dirty="0">
                <a:solidFill>
                  <a:srgbClr val="231F20"/>
                </a:solidFill>
                <a:latin typeface="Calibri"/>
                <a:cs typeface="Calibri"/>
              </a:rPr>
              <a:t>uterine </a:t>
            </a:r>
            <a:r>
              <a:rPr sz="950" spc="45" dirty="0">
                <a:solidFill>
                  <a:srgbClr val="231F20"/>
                </a:solidFill>
                <a:latin typeface="Calibri"/>
                <a:cs typeface="Calibri"/>
              </a:rPr>
              <a:t>LMS </a:t>
            </a:r>
            <a:r>
              <a:rPr sz="950" dirty="0">
                <a:solidFill>
                  <a:srgbClr val="231F20"/>
                </a:solidFill>
                <a:latin typeface="Calibri"/>
                <a:cs typeface="Calibri"/>
              </a:rPr>
              <a:t>is </a:t>
            </a:r>
            <a:r>
              <a:rPr sz="950" spc="-15" dirty="0">
                <a:solidFill>
                  <a:srgbClr val="231F20"/>
                </a:solidFill>
                <a:latin typeface="Calibri"/>
                <a:cs typeface="Calibri"/>
              </a:rPr>
              <a:t>not </a:t>
            </a:r>
            <a:r>
              <a:rPr sz="950" spc="-25" dirty="0">
                <a:solidFill>
                  <a:srgbClr val="231F20"/>
                </a:solidFill>
                <a:latin typeface="Calibri"/>
                <a:cs typeface="Calibri"/>
              </a:rPr>
              <a:t>standard, since </a:t>
            </a:r>
            <a:r>
              <a:rPr sz="950" spc="-15" dirty="0">
                <a:solidFill>
                  <a:srgbClr val="231F20"/>
                </a:solidFill>
                <a:latin typeface="Calibri"/>
                <a:cs typeface="Calibri"/>
              </a:rPr>
              <a:t>its </a:t>
            </a:r>
            <a:r>
              <a:rPr sz="950" spc="-25" dirty="0">
                <a:solidFill>
                  <a:srgbClr val="231F20"/>
                </a:solidFill>
                <a:latin typeface="Calibri"/>
                <a:cs typeface="Calibri"/>
              </a:rPr>
              <a:t>value </a:t>
            </a:r>
            <a:r>
              <a:rPr sz="950" dirty="0">
                <a:solidFill>
                  <a:srgbClr val="231F20"/>
                </a:solidFill>
                <a:latin typeface="Calibri"/>
                <a:cs typeface="Calibri"/>
              </a:rPr>
              <a:t>is </a:t>
            </a:r>
            <a:r>
              <a:rPr sz="950" spc="-20" dirty="0">
                <a:solidFill>
                  <a:srgbClr val="231F20"/>
                </a:solidFill>
                <a:latin typeface="Calibri"/>
                <a:cs typeface="Calibri"/>
              </a:rPr>
              <a:t>undeter- </a:t>
            </a:r>
            <a:r>
              <a:rPr sz="950" spc="-15" dirty="0">
                <a:solidFill>
                  <a:srgbClr val="231F20"/>
                </a:solidFill>
                <a:latin typeface="Calibri"/>
                <a:cs typeface="Calibri"/>
              </a:rPr>
              <a:t> </a:t>
            </a:r>
            <a:r>
              <a:rPr sz="950" spc="-10" dirty="0">
                <a:solidFill>
                  <a:srgbClr val="231F20"/>
                </a:solidFill>
                <a:latin typeface="Calibri"/>
                <a:cs typeface="Calibri"/>
              </a:rPr>
              <a:t>mined </a:t>
            </a:r>
            <a:r>
              <a:rPr sz="950" spc="50" dirty="0">
                <a:solidFill>
                  <a:srgbClr val="231F20"/>
                </a:solidFill>
                <a:latin typeface="Calibri"/>
                <a:cs typeface="Calibri"/>
              </a:rPr>
              <a:t>[IV, </a:t>
            </a:r>
            <a:r>
              <a:rPr sz="950" spc="45" dirty="0">
                <a:solidFill>
                  <a:srgbClr val="231F20"/>
                </a:solidFill>
                <a:latin typeface="Calibri"/>
                <a:cs typeface="Calibri"/>
              </a:rPr>
              <a:t>C]. </a:t>
            </a:r>
            <a:r>
              <a:rPr sz="950" spc="-10" dirty="0">
                <a:solidFill>
                  <a:srgbClr val="231F20"/>
                </a:solidFill>
                <a:latin typeface="Calibri"/>
                <a:cs typeface="Calibri"/>
              </a:rPr>
              <a:t>Uncontrolled </a:t>
            </a:r>
            <a:r>
              <a:rPr sz="950" spc="-25" dirty="0">
                <a:solidFill>
                  <a:srgbClr val="231F20"/>
                </a:solidFill>
                <a:latin typeface="Calibri"/>
                <a:cs typeface="Calibri"/>
              </a:rPr>
              <a:t>studies </a:t>
            </a:r>
            <a:r>
              <a:rPr sz="950" spc="-40" dirty="0">
                <a:solidFill>
                  <a:srgbClr val="231F20"/>
                </a:solidFill>
                <a:latin typeface="Calibri"/>
                <a:cs typeface="Calibri"/>
              </a:rPr>
              <a:t>suggested a </a:t>
            </a:r>
            <a:r>
              <a:rPr sz="950" spc="-30" dirty="0">
                <a:solidFill>
                  <a:srgbClr val="231F20"/>
                </a:solidFill>
                <a:latin typeface="Calibri"/>
                <a:cs typeface="Calibri"/>
              </a:rPr>
              <a:t>benefit </a:t>
            </a:r>
            <a:r>
              <a:rPr sz="950" spc="25" dirty="0">
                <a:solidFill>
                  <a:srgbClr val="231F20"/>
                </a:solidFill>
                <a:latin typeface="Calibri"/>
                <a:cs typeface="Calibri"/>
              </a:rPr>
              <a:t>in </a:t>
            </a:r>
            <a:r>
              <a:rPr sz="950" spc="5" dirty="0">
                <a:solidFill>
                  <a:srgbClr val="231F20"/>
                </a:solidFill>
                <a:latin typeface="Calibri"/>
                <a:cs typeface="Calibri"/>
              </a:rPr>
              <a:t>com- </a:t>
            </a:r>
            <a:r>
              <a:rPr sz="950" spc="10" dirty="0">
                <a:solidFill>
                  <a:srgbClr val="231F20"/>
                </a:solidFill>
                <a:latin typeface="Calibri"/>
                <a:cs typeface="Calibri"/>
              </a:rPr>
              <a:t> </a:t>
            </a:r>
            <a:r>
              <a:rPr sz="950" spc="-15" dirty="0">
                <a:solidFill>
                  <a:srgbClr val="231F20"/>
                </a:solidFill>
                <a:latin typeface="Calibri"/>
                <a:cs typeface="Calibri"/>
              </a:rPr>
              <a:t>parison</a:t>
            </a:r>
            <a:r>
              <a:rPr sz="950" spc="175" dirty="0">
                <a:solidFill>
                  <a:srgbClr val="231F20"/>
                </a:solidFill>
                <a:latin typeface="Calibri"/>
                <a:cs typeface="Calibri"/>
              </a:rPr>
              <a:t> </a:t>
            </a:r>
            <a:r>
              <a:rPr sz="950" spc="-10" dirty="0">
                <a:solidFill>
                  <a:srgbClr val="231F20"/>
                </a:solidFill>
                <a:latin typeface="Calibri"/>
                <a:cs typeface="Calibri"/>
              </a:rPr>
              <a:t>with</a:t>
            </a:r>
            <a:r>
              <a:rPr sz="950" spc="165" dirty="0">
                <a:solidFill>
                  <a:srgbClr val="231F20"/>
                </a:solidFill>
                <a:latin typeface="Calibri"/>
                <a:cs typeface="Calibri"/>
              </a:rPr>
              <a:t> </a:t>
            </a:r>
            <a:r>
              <a:rPr sz="950" spc="-30" dirty="0">
                <a:solidFill>
                  <a:srgbClr val="231F20"/>
                </a:solidFill>
                <a:latin typeface="Calibri"/>
                <a:cs typeface="Calibri"/>
              </a:rPr>
              <a:t>external</a:t>
            </a:r>
            <a:r>
              <a:rPr sz="950" spc="175" dirty="0">
                <a:solidFill>
                  <a:srgbClr val="231F20"/>
                </a:solidFill>
                <a:latin typeface="Calibri"/>
                <a:cs typeface="Calibri"/>
              </a:rPr>
              <a:t> </a:t>
            </a:r>
            <a:r>
              <a:rPr sz="950" spc="-15" dirty="0">
                <a:solidFill>
                  <a:srgbClr val="231F20"/>
                </a:solidFill>
                <a:latin typeface="Calibri"/>
                <a:cs typeface="Calibri"/>
              </a:rPr>
              <a:t>controls</a:t>
            </a:r>
            <a:r>
              <a:rPr sz="950" spc="165" dirty="0">
                <a:solidFill>
                  <a:srgbClr val="231F20"/>
                </a:solidFill>
                <a:latin typeface="Calibri"/>
                <a:cs typeface="Calibri"/>
              </a:rPr>
              <a:t> </a:t>
            </a:r>
            <a:r>
              <a:rPr sz="950" spc="-10" dirty="0">
                <a:solidFill>
                  <a:srgbClr val="231F20"/>
                </a:solidFill>
                <a:latin typeface="Calibri"/>
                <a:cs typeface="Calibri"/>
              </a:rPr>
              <a:t>for</a:t>
            </a:r>
            <a:r>
              <a:rPr sz="950" spc="175" dirty="0">
                <a:solidFill>
                  <a:srgbClr val="231F20"/>
                </a:solidFill>
                <a:latin typeface="Calibri"/>
                <a:cs typeface="Calibri"/>
              </a:rPr>
              <a:t> </a:t>
            </a:r>
            <a:r>
              <a:rPr sz="950" spc="-5" dirty="0">
                <a:solidFill>
                  <a:srgbClr val="231F20"/>
                </a:solidFill>
                <a:latin typeface="Calibri"/>
                <a:cs typeface="Calibri"/>
              </a:rPr>
              <a:t>four</a:t>
            </a:r>
            <a:r>
              <a:rPr sz="950" spc="170" dirty="0">
                <a:solidFill>
                  <a:srgbClr val="231F20"/>
                </a:solidFill>
                <a:latin typeface="Calibri"/>
                <a:cs typeface="Calibri"/>
              </a:rPr>
              <a:t> </a:t>
            </a:r>
            <a:r>
              <a:rPr sz="950" spc="-30" dirty="0">
                <a:solidFill>
                  <a:srgbClr val="231F20"/>
                </a:solidFill>
                <a:latin typeface="Calibri"/>
                <a:cs typeface="Calibri"/>
              </a:rPr>
              <a:t>courses</a:t>
            </a:r>
            <a:r>
              <a:rPr sz="950" spc="170" dirty="0">
                <a:solidFill>
                  <a:srgbClr val="231F20"/>
                </a:solidFill>
                <a:latin typeface="Calibri"/>
                <a:cs typeface="Calibri"/>
              </a:rPr>
              <a:t> </a:t>
            </a:r>
            <a:r>
              <a:rPr sz="950" spc="-15" dirty="0">
                <a:solidFill>
                  <a:srgbClr val="231F20"/>
                </a:solidFill>
                <a:latin typeface="Calibri"/>
                <a:cs typeface="Calibri"/>
              </a:rPr>
              <a:t>of</a:t>
            </a:r>
            <a:r>
              <a:rPr sz="950" spc="170" dirty="0">
                <a:solidFill>
                  <a:srgbClr val="231F20"/>
                </a:solidFill>
                <a:latin typeface="Calibri"/>
                <a:cs typeface="Calibri"/>
              </a:rPr>
              <a:t> </a:t>
            </a:r>
            <a:r>
              <a:rPr sz="950" spc="-30" dirty="0">
                <a:solidFill>
                  <a:srgbClr val="231F20"/>
                </a:solidFill>
                <a:latin typeface="Calibri"/>
                <a:cs typeface="Calibri"/>
              </a:rPr>
              <a:t>gemcitabine/</a:t>
            </a:r>
            <a:endParaRPr sz="950">
              <a:latin typeface="Calibri"/>
              <a:cs typeface="Calibri"/>
            </a:endParaRPr>
          </a:p>
          <a:p>
            <a:pPr>
              <a:lnSpc>
                <a:spcPct val="100000"/>
              </a:lnSpc>
            </a:pPr>
            <a:endParaRPr sz="900">
              <a:latin typeface="Calibri"/>
              <a:cs typeface="Calibri"/>
            </a:endParaRPr>
          </a:p>
          <a:p>
            <a:pPr>
              <a:lnSpc>
                <a:spcPct val="100000"/>
              </a:lnSpc>
              <a:spcBef>
                <a:spcPts val="35"/>
              </a:spcBef>
            </a:pPr>
            <a:endParaRPr sz="900">
              <a:latin typeface="Calibri"/>
              <a:cs typeface="Calibri"/>
            </a:endParaRPr>
          </a:p>
          <a:p>
            <a:pPr marL="12700">
              <a:lnSpc>
                <a:spcPct val="100000"/>
              </a:lnSpc>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5" dirty="0">
                <a:solidFill>
                  <a:srgbClr val="812061"/>
                </a:solidFill>
                <a:latin typeface="Arial MT"/>
                <a:cs typeface="Arial MT"/>
              </a:rPr>
              <a:t> </a:t>
            </a:r>
            <a:r>
              <a:rPr sz="1000" spc="-80" dirty="0">
                <a:solidFill>
                  <a:srgbClr val="812061"/>
                </a:solidFill>
                <a:latin typeface="Arial MT"/>
                <a:cs typeface="Arial MT"/>
              </a:rPr>
              <a:t>4</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30"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5" name="object 5"/>
          <p:cNvSpPr txBox="1"/>
          <p:nvPr/>
        </p:nvSpPr>
        <p:spPr>
          <a:xfrm>
            <a:off x="3987593" y="605476"/>
            <a:ext cx="3154045" cy="9241376"/>
          </a:xfrm>
          <a:prstGeom prst="rect">
            <a:avLst/>
          </a:prstGeom>
        </p:spPr>
        <p:txBody>
          <a:bodyPr vert="horz" wrap="square" lIns="0" tIns="8255" rIns="0" bIns="0" rtlCol="0">
            <a:spAutoFit/>
          </a:bodyPr>
          <a:lstStyle/>
          <a:p>
            <a:pPr marL="12700" marR="5080" algn="just">
              <a:lnSpc>
                <a:spcPct val="102899"/>
              </a:lnSpc>
              <a:spcBef>
                <a:spcPts val="65"/>
              </a:spcBef>
            </a:pPr>
            <a:r>
              <a:rPr sz="950" spc="-30" dirty="0">
                <a:solidFill>
                  <a:srgbClr val="231F20"/>
                </a:solidFill>
                <a:latin typeface="Calibri"/>
                <a:cs typeface="Calibri"/>
              </a:rPr>
              <a:t>docetaxel </a:t>
            </a:r>
            <a:r>
              <a:rPr sz="950" spc="-25" dirty="0">
                <a:solidFill>
                  <a:srgbClr val="231F20"/>
                </a:solidFill>
                <a:latin typeface="Calibri"/>
                <a:cs typeface="Calibri"/>
              </a:rPr>
              <a:t>followed </a:t>
            </a:r>
            <a:r>
              <a:rPr sz="950" spc="-10" dirty="0">
                <a:solidFill>
                  <a:srgbClr val="231F20"/>
                </a:solidFill>
                <a:latin typeface="Calibri"/>
                <a:cs typeface="Calibri"/>
              </a:rPr>
              <a:t>by </a:t>
            </a:r>
            <a:r>
              <a:rPr sz="950" spc="-5" dirty="0">
                <a:solidFill>
                  <a:srgbClr val="231F20"/>
                </a:solidFill>
                <a:latin typeface="Calibri"/>
                <a:cs typeface="Calibri"/>
              </a:rPr>
              <a:t>four </a:t>
            </a:r>
            <a:r>
              <a:rPr sz="950" spc="-30" dirty="0">
                <a:solidFill>
                  <a:srgbClr val="231F20"/>
                </a:solidFill>
                <a:latin typeface="Calibri"/>
                <a:cs typeface="Calibri"/>
              </a:rPr>
              <a:t>courses </a:t>
            </a:r>
            <a:r>
              <a:rPr sz="950" spc="-20" dirty="0">
                <a:solidFill>
                  <a:srgbClr val="231F20"/>
                </a:solidFill>
                <a:latin typeface="Calibri"/>
                <a:cs typeface="Calibri"/>
              </a:rPr>
              <a:t>of </a:t>
            </a:r>
            <a:r>
              <a:rPr sz="950" dirty="0">
                <a:solidFill>
                  <a:srgbClr val="231F20"/>
                </a:solidFill>
                <a:latin typeface="Calibri"/>
                <a:cs typeface="Calibri"/>
              </a:rPr>
              <a:t>doxorubicin, </a:t>
            </a:r>
            <a:r>
              <a:rPr sz="950" spc="-50" dirty="0">
                <a:solidFill>
                  <a:srgbClr val="231F20"/>
                </a:solidFill>
                <a:latin typeface="Calibri"/>
                <a:cs typeface="Calibri"/>
              </a:rPr>
              <a:t>as </a:t>
            </a:r>
            <a:r>
              <a:rPr sz="950" spc="-25" dirty="0">
                <a:solidFill>
                  <a:srgbClr val="231F20"/>
                </a:solidFill>
                <a:latin typeface="Calibri"/>
                <a:cs typeface="Calibri"/>
              </a:rPr>
              <a:t>well </a:t>
            </a:r>
            <a:r>
              <a:rPr sz="950" spc="-40" dirty="0">
                <a:solidFill>
                  <a:srgbClr val="231F20"/>
                </a:solidFill>
                <a:latin typeface="Calibri"/>
                <a:cs typeface="Calibri"/>
              </a:rPr>
              <a:t>as </a:t>
            </a:r>
            <a:r>
              <a:rPr sz="950" spc="-5" dirty="0">
                <a:solidFill>
                  <a:srgbClr val="231F20"/>
                </a:solidFill>
                <a:latin typeface="Calibri"/>
                <a:cs typeface="Calibri"/>
              </a:rPr>
              <a:t>four </a:t>
            </a:r>
            <a:r>
              <a:rPr sz="950" dirty="0">
                <a:solidFill>
                  <a:srgbClr val="231F20"/>
                </a:solidFill>
                <a:latin typeface="Calibri"/>
                <a:cs typeface="Calibri"/>
              </a:rPr>
              <a:t> </a:t>
            </a:r>
            <a:r>
              <a:rPr sz="950" spc="-30" dirty="0">
                <a:solidFill>
                  <a:srgbClr val="231F20"/>
                </a:solidFill>
                <a:latin typeface="Calibri"/>
                <a:cs typeface="Calibri"/>
              </a:rPr>
              <a:t>courses </a:t>
            </a:r>
            <a:r>
              <a:rPr sz="950" spc="-15" dirty="0">
                <a:solidFill>
                  <a:srgbClr val="231F20"/>
                </a:solidFill>
                <a:latin typeface="Calibri"/>
                <a:cs typeface="Calibri"/>
              </a:rPr>
              <a:t>of </a:t>
            </a:r>
            <a:r>
              <a:rPr sz="950" spc="-30" dirty="0">
                <a:solidFill>
                  <a:srgbClr val="231F20"/>
                </a:solidFill>
                <a:latin typeface="Calibri"/>
                <a:cs typeface="Calibri"/>
              </a:rPr>
              <a:t>gemcitabine/docetaxel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66</a:t>
            </a:r>
            <a:r>
              <a:rPr sz="950" spc="-10" dirty="0">
                <a:solidFill>
                  <a:srgbClr val="231F20"/>
                </a:solidFill>
                <a:latin typeface="Calibri"/>
                <a:cs typeface="Calibri"/>
              </a:rPr>
              <a:t>, </a:t>
            </a:r>
            <a:r>
              <a:rPr sz="950" spc="-10" dirty="0">
                <a:solidFill>
                  <a:srgbClr val="2E3092"/>
                </a:solidFill>
                <a:latin typeface="Calibri"/>
                <a:cs typeface="Calibri"/>
                <a:hlinkClick r:id="rId2" action="ppaction://hlinksldjump"/>
              </a:rPr>
              <a:t>67</a:t>
            </a:r>
            <a:r>
              <a:rPr sz="950" spc="-10" dirty="0">
                <a:solidFill>
                  <a:srgbClr val="231F20"/>
                </a:solidFill>
                <a:latin typeface="Calibri"/>
                <a:cs typeface="Calibri"/>
              </a:rPr>
              <a:t>]. </a:t>
            </a:r>
            <a:r>
              <a:rPr sz="950" spc="60" dirty="0">
                <a:solidFill>
                  <a:srgbClr val="231F20"/>
                </a:solidFill>
                <a:latin typeface="Calibri"/>
                <a:cs typeface="Calibri"/>
              </a:rPr>
              <a:t>A </a:t>
            </a:r>
            <a:r>
              <a:rPr sz="950" spc="-25" dirty="0">
                <a:solidFill>
                  <a:srgbClr val="231F20"/>
                </a:solidFill>
                <a:latin typeface="Calibri"/>
                <a:cs typeface="Calibri"/>
              </a:rPr>
              <a:t>prospective </a:t>
            </a:r>
            <a:r>
              <a:rPr sz="950" dirty="0">
                <a:solidFill>
                  <a:srgbClr val="231F20"/>
                </a:solidFill>
                <a:latin typeface="Calibri"/>
                <a:cs typeface="Calibri"/>
              </a:rPr>
              <a:t>rando- </a:t>
            </a:r>
            <a:r>
              <a:rPr sz="950" spc="5" dirty="0">
                <a:solidFill>
                  <a:srgbClr val="231F20"/>
                </a:solidFill>
                <a:latin typeface="Calibri"/>
                <a:cs typeface="Calibri"/>
              </a:rPr>
              <a:t> </a:t>
            </a:r>
            <a:r>
              <a:rPr sz="950" spc="-20" dirty="0">
                <a:solidFill>
                  <a:srgbClr val="231F20"/>
                </a:solidFill>
                <a:latin typeface="Calibri"/>
                <a:cs typeface="Calibri"/>
              </a:rPr>
              <a:t>mised </a:t>
            </a:r>
            <a:r>
              <a:rPr sz="950" spc="-5" dirty="0">
                <a:solidFill>
                  <a:srgbClr val="231F20"/>
                </a:solidFill>
                <a:latin typeface="Calibri"/>
                <a:cs typeface="Calibri"/>
              </a:rPr>
              <a:t>trial </a:t>
            </a:r>
            <a:r>
              <a:rPr sz="950" spc="-10" dirty="0">
                <a:solidFill>
                  <a:srgbClr val="231F20"/>
                </a:solidFill>
                <a:latin typeface="Calibri"/>
                <a:cs typeface="Calibri"/>
              </a:rPr>
              <a:t>with </a:t>
            </a:r>
            <a:r>
              <a:rPr sz="950" spc="-40" dirty="0">
                <a:solidFill>
                  <a:srgbClr val="231F20"/>
                </a:solidFill>
                <a:latin typeface="Calibri"/>
                <a:cs typeface="Calibri"/>
              </a:rPr>
              <a:t>a </a:t>
            </a:r>
            <a:r>
              <a:rPr sz="950" spc="-25" dirty="0">
                <a:solidFill>
                  <a:srgbClr val="231F20"/>
                </a:solidFill>
                <a:latin typeface="Calibri"/>
                <a:cs typeface="Calibri"/>
              </a:rPr>
              <a:t>no-treatment </a:t>
            </a:r>
            <a:r>
              <a:rPr sz="950" spc="-10" dirty="0">
                <a:solidFill>
                  <a:srgbClr val="231F20"/>
                </a:solidFill>
                <a:latin typeface="Calibri"/>
                <a:cs typeface="Calibri"/>
              </a:rPr>
              <a:t>control arm </a:t>
            </a:r>
            <a:r>
              <a:rPr sz="950" spc="-25" dirty="0">
                <a:solidFill>
                  <a:srgbClr val="231F20"/>
                </a:solidFill>
                <a:latin typeface="Calibri"/>
                <a:cs typeface="Calibri"/>
              </a:rPr>
              <a:t>versus </a:t>
            </a:r>
            <a:r>
              <a:rPr sz="950" spc="-5" dirty="0">
                <a:solidFill>
                  <a:srgbClr val="231F20"/>
                </a:solidFill>
                <a:latin typeface="Calibri"/>
                <a:cs typeface="Calibri"/>
              </a:rPr>
              <a:t>four </a:t>
            </a:r>
            <a:r>
              <a:rPr sz="950" spc="-30" dirty="0">
                <a:solidFill>
                  <a:srgbClr val="231F20"/>
                </a:solidFill>
                <a:latin typeface="Calibri"/>
                <a:cs typeface="Calibri"/>
              </a:rPr>
              <a:t>courses </a:t>
            </a:r>
            <a:r>
              <a:rPr sz="950" spc="-15" dirty="0">
                <a:solidFill>
                  <a:srgbClr val="231F20"/>
                </a:solidFill>
                <a:latin typeface="Calibri"/>
                <a:cs typeface="Calibri"/>
              </a:rPr>
              <a:t>of </a:t>
            </a:r>
            <a:r>
              <a:rPr sz="950" spc="-200" dirty="0">
                <a:solidFill>
                  <a:srgbClr val="231F20"/>
                </a:solidFill>
                <a:latin typeface="Calibri"/>
                <a:cs typeface="Calibri"/>
              </a:rPr>
              <a:t> </a:t>
            </a:r>
            <a:r>
              <a:rPr sz="950" spc="-30" dirty="0">
                <a:solidFill>
                  <a:srgbClr val="231F20"/>
                </a:solidFill>
                <a:latin typeface="Calibri"/>
                <a:cs typeface="Calibri"/>
              </a:rPr>
              <a:t>gemcitabine/docetaxel</a:t>
            </a:r>
            <a:r>
              <a:rPr sz="950" spc="-25" dirty="0">
                <a:solidFill>
                  <a:srgbClr val="231F20"/>
                </a:solidFill>
                <a:latin typeface="Calibri"/>
                <a:cs typeface="Calibri"/>
              </a:rPr>
              <a:t> </a:t>
            </a:r>
            <a:r>
              <a:rPr sz="950" spc="-20" dirty="0">
                <a:solidFill>
                  <a:srgbClr val="231F20"/>
                </a:solidFill>
                <a:latin typeface="Calibri"/>
                <a:cs typeface="Calibri"/>
              </a:rPr>
              <a:t>followed</a:t>
            </a:r>
            <a:r>
              <a:rPr sz="950" spc="-15" dirty="0">
                <a:solidFill>
                  <a:srgbClr val="231F20"/>
                </a:solidFill>
                <a:latin typeface="Calibri"/>
                <a:cs typeface="Calibri"/>
              </a:rPr>
              <a:t> </a:t>
            </a:r>
            <a:r>
              <a:rPr sz="950" spc="-10" dirty="0">
                <a:solidFill>
                  <a:srgbClr val="231F20"/>
                </a:solidFill>
                <a:latin typeface="Calibri"/>
                <a:cs typeface="Calibri"/>
              </a:rPr>
              <a:t>by</a:t>
            </a:r>
            <a:r>
              <a:rPr sz="950" spc="-5" dirty="0">
                <a:solidFill>
                  <a:srgbClr val="231F20"/>
                </a:solidFill>
                <a:latin typeface="Calibri"/>
                <a:cs typeface="Calibri"/>
              </a:rPr>
              <a:t> four </a:t>
            </a:r>
            <a:r>
              <a:rPr sz="950" spc="-30" dirty="0">
                <a:solidFill>
                  <a:srgbClr val="231F20"/>
                </a:solidFill>
                <a:latin typeface="Calibri"/>
                <a:cs typeface="Calibri"/>
              </a:rPr>
              <a:t>courses</a:t>
            </a:r>
            <a:r>
              <a:rPr sz="950" spc="-25" dirty="0">
                <a:solidFill>
                  <a:srgbClr val="231F20"/>
                </a:solidFill>
                <a:latin typeface="Calibri"/>
                <a:cs typeface="Calibri"/>
              </a:rPr>
              <a:t> </a:t>
            </a:r>
            <a:r>
              <a:rPr sz="950" spc="-20" dirty="0">
                <a:solidFill>
                  <a:srgbClr val="231F20"/>
                </a:solidFill>
                <a:latin typeface="Calibri"/>
                <a:cs typeface="Calibri"/>
              </a:rPr>
              <a:t>of</a:t>
            </a:r>
            <a:r>
              <a:rPr sz="950" spc="170" dirty="0">
                <a:solidFill>
                  <a:srgbClr val="231F20"/>
                </a:solidFill>
                <a:latin typeface="Calibri"/>
                <a:cs typeface="Calibri"/>
              </a:rPr>
              <a:t> </a:t>
            </a:r>
            <a:r>
              <a:rPr sz="950" dirty="0">
                <a:solidFill>
                  <a:srgbClr val="231F20"/>
                </a:solidFill>
                <a:latin typeface="Calibri"/>
                <a:cs typeface="Calibri"/>
              </a:rPr>
              <a:t>doxorubicin </a:t>
            </a:r>
            <a:r>
              <a:rPr sz="950" spc="5" dirty="0">
                <a:solidFill>
                  <a:srgbClr val="231F20"/>
                </a:solidFill>
                <a:latin typeface="Calibri"/>
                <a:cs typeface="Calibri"/>
              </a:rPr>
              <a:t> </a:t>
            </a:r>
            <a:r>
              <a:rPr sz="950" spc="-50" dirty="0">
                <a:solidFill>
                  <a:srgbClr val="231F20"/>
                </a:solidFill>
                <a:latin typeface="Calibri"/>
                <a:cs typeface="Calibri"/>
              </a:rPr>
              <a:t>was </a:t>
            </a:r>
            <a:r>
              <a:rPr sz="950" spc="-35" dirty="0">
                <a:solidFill>
                  <a:srgbClr val="231F20"/>
                </a:solidFill>
                <a:latin typeface="Calibri"/>
                <a:cs typeface="Calibri"/>
              </a:rPr>
              <a:t>attempted </a:t>
            </a:r>
            <a:r>
              <a:rPr sz="950" spc="-15" dirty="0">
                <a:solidFill>
                  <a:srgbClr val="231F20"/>
                </a:solidFill>
                <a:latin typeface="Calibri"/>
                <a:cs typeface="Calibri"/>
              </a:rPr>
              <a:t>but </a:t>
            </a:r>
            <a:r>
              <a:rPr sz="950" spc="-30" dirty="0">
                <a:solidFill>
                  <a:srgbClr val="231F20"/>
                </a:solidFill>
                <a:latin typeface="Calibri"/>
                <a:cs typeface="Calibri"/>
              </a:rPr>
              <a:t>closed </a:t>
            </a:r>
            <a:r>
              <a:rPr sz="950" spc="-25" dirty="0">
                <a:solidFill>
                  <a:srgbClr val="231F20"/>
                </a:solidFill>
                <a:latin typeface="Calibri"/>
                <a:cs typeface="Calibri"/>
              </a:rPr>
              <a:t>early due </a:t>
            </a:r>
            <a:r>
              <a:rPr sz="950" spc="-15" dirty="0">
                <a:solidFill>
                  <a:srgbClr val="231F20"/>
                </a:solidFill>
                <a:latin typeface="Calibri"/>
                <a:cs typeface="Calibri"/>
              </a:rPr>
              <a:t>to </a:t>
            </a:r>
            <a:r>
              <a:rPr sz="950" spc="-5" dirty="0">
                <a:solidFill>
                  <a:srgbClr val="231F20"/>
                </a:solidFill>
                <a:latin typeface="Calibri"/>
                <a:cs typeface="Calibri"/>
              </a:rPr>
              <a:t>lack </a:t>
            </a:r>
            <a:r>
              <a:rPr sz="950" spc="-15" dirty="0">
                <a:solidFill>
                  <a:srgbClr val="231F20"/>
                </a:solidFill>
                <a:latin typeface="Calibri"/>
                <a:cs typeface="Calibri"/>
              </a:rPr>
              <a:t>of </a:t>
            </a:r>
            <a:r>
              <a:rPr sz="950" spc="-20" dirty="0">
                <a:solidFill>
                  <a:srgbClr val="231F20"/>
                </a:solidFill>
                <a:latin typeface="Calibri"/>
                <a:cs typeface="Calibri"/>
              </a:rPr>
              <a:t>accrual </a:t>
            </a:r>
            <a:r>
              <a:rPr sz="950" spc="70" dirty="0">
                <a:solidFill>
                  <a:srgbClr val="231F20"/>
                </a:solidFill>
                <a:latin typeface="Calibri"/>
                <a:cs typeface="Calibri"/>
              </a:rPr>
              <a:t>(IRCI </a:t>
            </a:r>
            <a:r>
              <a:rPr sz="950" spc="-30" dirty="0">
                <a:solidFill>
                  <a:srgbClr val="231F20"/>
                </a:solidFill>
                <a:latin typeface="Calibri"/>
                <a:cs typeface="Calibri"/>
              </a:rPr>
              <a:t>001, </a:t>
            </a:r>
            <a:r>
              <a:rPr sz="950" spc="-25" dirty="0">
                <a:solidFill>
                  <a:srgbClr val="231F20"/>
                </a:solidFill>
                <a:latin typeface="Calibri"/>
                <a:cs typeface="Calibri"/>
              </a:rPr>
              <a:t> </a:t>
            </a:r>
            <a:r>
              <a:rPr sz="950" dirty="0">
                <a:solidFill>
                  <a:srgbClr val="231F20"/>
                </a:solidFill>
                <a:latin typeface="Calibri"/>
                <a:cs typeface="Calibri"/>
              </a:rPr>
              <a:t>NCT01533207). </a:t>
            </a:r>
            <a:r>
              <a:rPr sz="950" spc="5" dirty="0">
                <a:solidFill>
                  <a:srgbClr val="231F20"/>
                </a:solidFill>
                <a:latin typeface="Calibri"/>
                <a:cs typeface="Calibri"/>
              </a:rPr>
              <a:t>The </a:t>
            </a:r>
            <a:r>
              <a:rPr sz="950" spc="-25" dirty="0">
                <a:solidFill>
                  <a:srgbClr val="231F20"/>
                </a:solidFill>
                <a:latin typeface="Calibri"/>
                <a:cs typeface="Calibri"/>
              </a:rPr>
              <a:t>value </a:t>
            </a:r>
            <a:r>
              <a:rPr sz="950" spc="-15" dirty="0">
                <a:solidFill>
                  <a:srgbClr val="231F20"/>
                </a:solidFill>
                <a:latin typeface="Calibri"/>
                <a:cs typeface="Calibri"/>
              </a:rPr>
              <a:t>of </a:t>
            </a:r>
            <a:r>
              <a:rPr sz="950" spc="-20" dirty="0">
                <a:solidFill>
                  <a:srgbClr val="231F20"/>
                </a:solidFill>
                <a:latin typeface="Calibri"/>
                <a:cs typeface="Calibri"/>
              </a:rPr>
              <a:t>adjuvant </a:t>
            </a:r>
            <a:r>
              <a:rPr sz="950" spc="70" dirty="0">
                <a:solidFill>
                  <a:srgbClr val="231F20"/>
                </a:solidFill>
                <a:latin typeface="Calibri"/>
                <a:cs typeface="Calibri"/>
              </a:rPr>
              <a:t>ChT </a:t>
            </a:r>
            <a:r>
              <a:rPr sz="950" spc="-10" dirty="0">
                <a:solidFill>
                  <a:srgbClr val="231F20"/>
                </a:solidFill>
                <a:latin typeface="Calibri"/>
                <a:cs typeface="Calibri"/>
              </a:rPr>
              <a:t>for </a:t>
            </a:r>
            <a:r>
              <a:rPr sz="950" spc="-15" dirty="0">
                <a:solidFill>
                  <a:srgbClr val="231F20"/>
                </a:solidFill>
                <a:latin typeface="Calibri"/>
                <a:cs typeface="Calibri"/>
              </a:rPr>
              <a:t>somatic </a:t>
            </a:r>
            <a:r>
              <a:rPr sz="950" spc="20" dirty="0">
                <a:solidFill>
                  <a:srgbClr val="231F20"/>
                </a:solidFill>
                <a:latin typeface="Calibri"/>
                <a:cs typeface="Calibri"/>
              </a:rPr>
              <a:t>LMSs </a:t>
            </a:r>
            <a:r>
              <a:rPr sz="950" spc="-10" dirty="0">
                <a:solidFill>
                  <a:srgbClr val="231F20"/>
                </a:solidFill>
                <a:latin typeface="Calibri"/>
                <a:cs typeface="Calibri"/>
              </a:rPr>
              <a:t>is </a:t>
            </a:r>
            <a:r>
              <a:rPr sz="950" spc="-5" dirty="0">
                <a:solidFill>
                  <a:srgbClr val="231F20"/>
                </a:solidFill>
                <a:latin typeface="Calibri"/>
                <a:cs typeface="Calibri"/>
              </a:rPr>
              <a:t> </a:t>
            </a:r>
            <a:r>
              <a:rPr sz="950" spc="-15" dirty="0">
                <a:solidFill>
                  <a:srgbClr val="231F20"/>
                </a:solidFill>
                <a:latin typeface="Calibri"/>
                <a:cs typeface="Calibri"/>
              </a:rPr>
              <a:t>not</a:t>
            </a:r>
            <a:r>
              <a:rPr sz="950" spc="-45" dirty="0">
                <a:solidFill>
                  <a:srgbClr val="231F20"/>
                </a:solidFill>
                <a:latin typeface="Calibri"/>
                <a:cs typeface="Calibri"/>
              </a:rPr>
              <a:t> </a:t>
            </a:r>
            <a:r>
              <a:rPr sz="950" spc="-35" dirty="0">
                <a:solidFill>
                  <a:srgbClr val="231F20"/>
                </a:solidFill>
                <a:latin typeface="Calibri"/>
                <a:cs typeface="Calibri"/>
              </a:rPr>
              <a:t>established,</a:t>
            </a:r>
            <a:r>
              <a:rPr sz="950" spc="-40" dirty="0">
                <a:solidFill>
                  <a:srgbClr val="231F20"/>
                </a:solidFill>
                <a:latin typeface="Calibri"/>
                <a:cs typeface="Calibri"/>
              </a:rPr>
              <a:t> </a:t>
            </a:r>
            <a:r>
              <a:rPr sz="950" spc="-15" dirty="0">
                <a:solidFill>
                  <a:srgbClr val="231F20"/>
                </a:solidFill>
                <a:latin typeface="Calibri"/>
                <a:cs typeface="Calibri"/>
              </a:rPr>
              <a:t>and</a:t>
            </a:r>
            <a:r>
              <a:rPr sz="950" spc="-40" dirty="0">
                <a:solidFill>
                  <a:srgbClr val="231F20"/>
                </a:solidFill>
                <a:latin typeface="Calibri"/>
                <a:cs typeface="Calibri"/>
              </a:rPr>
              <a:t> the</a:t>
            </a:r>
            <a:r>
              <a:rPr sz="950" spc="-50" dirty="0">
                <a:solidFill>
                  <a:srgbClr val="231F20"/>
                </a:solidFill>
                <a:latin typeface="Calibri"/>
                <a:cs typeface="Calibri"/>
              </a:rPr>
              <a:t> </a:t>
            </a:r>
            <a:r>
              <a:rPr sz="950" spc="-25" dirty="0">
                <a:solidFill>
                  <a:srgbClr val="231F20"/>
                </a:solidFill>
                <a:latin typeface="Calibri"/>
                <a:cs typeface="Calibri"/>
              </a:rPr>
              <a:t>details</a:t>
            </a:r>
            <a:r>
              <a:rPr sz="950" spc="-40" dirty="0">
                <a:solidFill>
                  <a:srgbClr val="231F20"/>
                </a:solidFill>
                <a:latin typeface="Calibri"/>
                <a:cs typeface="Calibri"/>
              </a:rPr>
              <a:t> </a:t>
            </a:r>
            <a:r>
              <a:rPr sz="950" spc="25" dirty="0">
                <a:solidFill>
                  <a:srgbClr val="231F20"/>
                </a:solidFill>
                <a:latin typeface="Calibri"/>
                <a:cs typeface="Calibri"/>
              </a:rPr>
              <a:t>in</a:t>
            </a:r>
            <a:r>
              <a:rPr sz="950" spc="-55" dirty="0">
                <a:solidFill>
                  <a:srgbClr val="231F20"/>
                </a:solidFill>
                <a:latin typeface="Calibri"/>
                <a:cs typeface="Calibri"/>
              </a:rPr>
              <a:t> </a:t>
            </a:r>
            <a:r>
              <a:rPr sz="950" spc="-40" dirty="0">
                <a:solidFill>
                  <a:srgbClr val="231F20"/>
                </a:solidFill>
                <a:latin typeface="Calibri"/>
                <a:cs typeface="Calibri"/>
              </a:rPr>
              <a:t>the </a:t>
            </a:r>
            <a:r>
              <a:rPr sz="950" spc="-25" dirty="0">
                <a:solidFill>
                  <a:srgbClr val="231F20"/>
                </a:solidFill>
                <a:latin typeface="Calibri"/>
                <a:cs typeface="Calibri"/>
              </a:rPr>
              <a:t>‘Management</a:t>
            </a:r>
            <a:r>
              <a:rPr sz="950" spc="-55" dirty="0">
                <a:solidFill>
                  <a:srgbClr val="231F20"/>
                </a:solidFill>
                <a:latin typeface="Calibri"/>
                <a:cs typeface="Calibri"/>
              </a:rPr>
              <a:t> </a:t>
            </a:r>
            <a:r>
              <a:rPr sz="950" spc="-15" dirty="0">
                <a:solidFill>
                  <a:srgbClr val="231F20"/>
                </a:solidFill>
                <a:latin typeface="Calibri"/>
                <a:cs typeface="Calibri"/>
              </a:rPr>
              <a:t>of</a:t>
            </a:r>
            <a:r>
              <a:rPr sz="950" spc="-55" dirty="0">
                <a:solidFill>
                  <a:srgbClr val="231F20"/>
                </a:solidFill>
                <a:latin typeface="Calibri"/>
                <a:cs typeface="Calibri"/>
              </a:rPr>
              <a:t> </a:t>
            </a:r>
            <a:r>
              <a:rPr sz="950" spc="-20" dirty="0">
                <a:solidFill>
                  <a:srgbClr val="231F20"/>
                </a:solidFill>
                <a:latin typeface="Calibri"/>
                <a:cs typeface="Calibri"/>
              </a:rPr>
              <a:t>local/locore- </a:t>
            </a:r>
            <a:r>
              <a:rPr sz="950" spc="-200" dirty="0">
                <a:solidFill>
                  <a:srgbClr val="231F20"/>
                </a:solidFill>
                <a:latin typeface="Calibri"/>
                <a:cs typeface="Calibri"/>
              </a:rPr>
              <a:t> </a:t>
            </a:r>
            <a:r>
              <a:rPr sz="950" spc="-10" dirty="0">
                <a:solidFill>
                  <a:srgbClr val="231F20"/>
                </a:solidFill>
                <a:latin typeface="Calibri"/>
                <a:cs typeface="Calibri"/>
              </a:rPr>
              <a:t>gional </a:t>
            </a:r>
            <a:r>
              <a:rPr sz="950" spc="-40" dirty="0">
                <a:solidFill>
                  <a:srgbClr val="231F20"/>
                </a:solidFill>
                <a:latin typeface="Calibri"/>
                <a:cs typeface="Calibri"/>
              </a:rPr>
              <a:t>disease’ </a:t>
            </a:r>
            <a:r>
              <a:rPr sz="950" spc="-25" dirty="0">
                <a:solidFill>
                  <a:srgbClr val="231F20"/>
                </a:solidFill>
                <a:latin typeface="Calibri"/>
                <a:cs typeface="Calibri"/>
              </a:rPr>
              <a:t>section </a:t>
            </a:r>
            <a:r>
              <a:rPr sz="950" spc="-5" dirty="0">
                <a:solidFill>
                  <a:srgbClr val="231F20"/>
                </a:solidFill>
                <a:latin typeface="Calibri"/>
                <a:cs typeface="Calibri"/>
              </a:rPr>
              <a:t>might </a:t>
            </a:r>
            <a:r>
              <a:rPr sz="950" spc="-50" dirty="0">
                <a:solidFill>
                  <a:srgbClr val="231F20"/>
                </a:solidFill>
                <a:latin typeface="Calibri"/>
                <a:cs typeface="Calibri"/>
              </a:rPr>
              <a:t>be </a:t>
            </a:r>
            <a:r>
              <a:rPr sz="950" spc="-20" dirty="0">
                <a:solidFill>
                  <a:srgbClr val="231F20"/>
                </a:solidFill>
                <a:latin typeface="Calibri"/>
                <a:cs typeface="Calibri"/>
              </a:rPr>
              <a:t>applicable </a:t>
            </a:r>
            <a:r>
              <a:rPr sz="950" spc="-25" dirty="0">
                <a:solidFill>
                  <a:srgbClr val="231F20"/>
                </a:solidFill>
                <a:latin typeface="Calibri"/>
                <a:cs typeface="Calibri"/>
              </a:rPr>
              <a:t>to uterine </a:t>
            </a:r>
            <a:r>
              <a:rPr sz="950" spc="25" dirty="0">
                <a:solidFill>
                  <a:srgbClr val="231F20"/>
                </a:solidFill>
                <a:latin typeface="Calibri"/>
                <a:cs typeface="Calibri"/>
              </a:rPr>
              <a:t>LMSs </a:t>
            </a:r>
            <a:r>
              <a:rPr sz="950" spc="-40" dirty="0">
                <a:solidFill>
                  <a:srgbClr val="231F20"/>
                </a:solidFill>
                <a:latin typeface="Calibri"/>
                <a:cs typeface="Calibri"/>
              </a:rPr>
              <a:t>as </a:t>
            </a:r>
            <a:r>
              <a:rPr sz="950" spc="-25" dirty="0">
                <a:solidFill>
                  <a:srgbClr val="231F20"/>
                </a:solidFill>
                <a:latin typeface="Calibri"/>
                <a:cs typeface="Calibri"/>
              </a:rPr>
              <a:t>well, </a:t>
            </a:r>
            <a:r>
              <a:rPr sz="950" spc="-200" dirty="0">
                <a:solidFill>
                  <a:srgbClr val="231F20"/>
                </a:solidFill>
                <a:latin typeface="Calibri"/>
                <a:cs typeface="Calibri"/>
              </a:rPr>
              <a:t> </a:t>
            </a:r>
            <a:r>
              <a:rPr sz="950" spc="-10" dirty="0">
                <a:solidFill>
                  <a:srgbClr val="231F20"/>
                </a:solidFill>
                <a:latin typeface="Calibri"/>
                <a:cs typeface="Calibri"/>
              </a:rPr>
              <a:t>though</a:t>
            </a:r>
            <a:r>
              <a:rPr sz="950" spc="-5" dirty="0">
                <a:solidFill>
                  <a:srgbClr val="231F20"/>
                </a:solidFill>
                <a:latin typeface="Calibri"/>
                <a:cs typeface="Calibri"/>
              </a:rPr>
              <a:t> </a:t>
            </a:r>
            <a:r>
              <a:rPr sz="950" spc="-15" dirty="0">
                <a:solidFill>
                  <a:srgbClr val="231F20"/>
                </a:solidFill>
                <a:latin typeface="Calibri"/>
                <a:cs typeface="Calibri"/>
              </a:rPr>
              <a:t>with</a:t>
            </a:r>
            <a:r>
              <a:rPr sz="950" spc="-10" dirty="0">
                <a:solidFill>
                  <a:srgbClr val="231F20"/>
                </a:solidFill>
                <a:latin typeface="Calibri"/>
                <a:cs typeface="Calibri"/>
              </a:rPr>
              <a:t> </a:t>
            </a:r>
            <a:r>
              <a:rPr sz="950" spc="-40" dirty="0">
                <a:solidFill>
                  <a:srgbClr val="231F20"/>
                </a:solidFill>
                <a:latin typeface="Calibri"/>
                <a:cs typeface="Calibri"/>
              </a:rPr>
              <a:t>the</a:t>
            </a:r>
            <a:r>
              <a:rPr sz="950" spc="-35" dirty="0">
                <a:solidFill>
                  <a:srgbClr val="231F20"/>
                </a:solidFill>
                <a:latin typeface="Calibri"/>
                <a:cs typeface="Calibri"/>
              </a:rPr>
              <a:t> </a:t>
            </a:r>
            <a:r>
              <a:rPr sz="950" spc="-30" dirty="0">
                <a:solidFill>
                  <a:srgbClr val="231F20"/>
                </a:solidFill>
                <a:latin typeface="Calibri"/>
                <a:cs typeface="Calibri"/>
              </a:rPr>
              <a:t>added</a:t>
            </a:r>
            <a:r>
              <a:rPr sz="950" spc="-25" dirty="0">
                <a:solidFill>
                  <a:srgbClr val="231F20"/>
                </a:solidFill>
                <a:latin typeface="Calibri"/>
                <a:cs typeface="Calibri"/>
              </a:rPr>
              <a:t> </a:t>
            </a:r>
            <a:r>
              <a:rPr sz="950" spc="-20" dirty="0">
                <a:solidFill>
                  <a:srgbClr val="231F20"/>
                </a:solidFill>
                <a:latin typeface="Calibri"/>
                <a:cs typeface="Calibri"/>
              </a:rPr>
              <a:t>uncertainty</a:t>
            </a:r>
            <a:r>
              <a:rPr sz="950" spc="-15" dirty="0">
                <a:solidFill>
                  <a:srgbClr val="231F20"/>
                </a:solidFill>
                <a:latin typeface="Calibri"/>
                <a:cs typeface="Calibri"/>
              </a:rPr>
              <a:t> </a:t>
            </a:r>
            <a:r>
              <a:rPr sz="950" spc="-25" dirty="0">
                <a:solidFill>
                  <a:srgbClr val="231F20"/>
                </a:solidFill>
                <a:latin typeface="Calibri"/>
                <a:cs typeface="Calibri"/>
              </a:rPr>
              <a:t>about</a:t>
            </a:r>
            <a:r>
              <a:rPr sz="950" spc="-20" dirty="0">
                <a:solidFill>
                  <a:srgbClr val="231F20"/>
                </a:solidFill>
                <a:latin typeface="Calibri"/>
                <a:cs typeface="Calibri"/>
              </a:rPr>
              <a:t> </a:t>
            </a:r>
            <a:r>
              <a:rPr sz="950" spc="-40" dirty="0">
                <a:solidFill>
                  <a:srgbClr val="231F20"/>
                </a:solidFill>
                <a:latin typeface="Calibri"/>
                <a:cs typeface="Calibri"/>
              </a:rPr>
              <a:t>whether</a:t>
            </a:r>
            <a:r>
              <a:rPr sz="950" spc="-35" dirty="0">
                <a:solidFill>
                  <a:srgbClr val="231F20"/>
                </a:solidFill>
                <a:latin typeface="Calibri"/>
                <a:cs typeface="Calibri"/>
              </a:rPr>
              <a:t> </a:t>
            </a:r>
            <a:r>
              <a:rPr sz="950" spc="-50" dirty="0">
                <a:solidFill>
                  <a:srgbClr val="231F20"/>
                </a:solidFill>
                <a:latin typeface="Calibri"/>
                <a:cs typeface="Calibri"/>
              </a:rPr>
              <a:t>these</a:t>
            </a:r>
            <a:r>
              <a:rPr sz="950" spc="114" dirty="0">
                <a:solidFill>
                  <a:srgbClr val="231F20"/>
                </a:solidFill>
                <a:latin typeface="Calibri"/>
                <a:cs typeface="Calibri"/>
              </a:rPr>
              <a:t> </a:t>
            </a:r>
            <a:r>
              <a:rPr sz="950" spc="-40" dirty="0">
                <a:solidFill>
                  <a:srgbClr val="231F20"/>
                </a:solidFill>
                <a:latin typeface="Calibri"/>
                <a:cs typeface="Calibri"/>
              </a:rPr>
              <a:t>are </a:t>
            </a:r>
            <a:r>
              <a:rPr sz="950" spc="-35" dirty="0">
                <a:solidFill>
                  <a:srgbClr val="231F20"/>
                </a:solidFill>
                <a:latin typeface="Calibri"/>
                <a:cs typeface="Calibri"/>
              </a:rPr>
              <a:t> </a:t>
            </a:r>
            <a:r>
              <a:rPr sz="950" spc="-20" dirty="0">
                <a:solidFill>
                  <a:srgbClr val="231F20"/>
                </a:solidFill>
                <a:latin typeface="Calibri"/>
                <a:cs typeface="Calibri"/>
              </a:rPr>
              <a:t>actually</a:t>
            </a:r>
            <a:r>
              <a:rPr sz="950" spc="-45" dirty="0">
                <a:solidFill>
                  <a:srgbClr val="231F20"/>
                </a:solidFill>
                <a:latin typeface="Calibri"/>
                <a:cs typeface="Calibri"/>
              </a:rPr>
              <a:t> </a:t>
            </a:r>
            <a:r>
              <a:rPr sz="950" spc="-25" dirty="0">
                <a:solidFill>
                  <a:srgbClr val="231F20"/>
                </a:solidFill>
                <a:latin typeface="Calibri"/>
                <a:cs typeface="Calibri"/>
              </a:rPr>
              <a:t>superimposable</a:t>
            </a:r>
            <a:r>
              <a:rPr sz="950" spc="-55" dirty="0">
                <a:solidFill>
                  <a:srgbClr val="231F20"/>
                </a:solidFill>
                <a:latin typeface="Calibri"/>
                <a:cs typeface="Calibri"/>
              </a:rPr>
              <a:t> </a:t>
            </a:r>
            <a:r>
              <a:rPr sz="950" spc="-15" dirty="0">
                <a:solidFill>
                  <a:srgbClr val="231F20"/>
                </a:solidFill>
                <a:latin typeface="Calibri"/>
                <a:cs typeface="Calibri"/>
              </a:rPr>
              <a:t>to</a:t>
            </a:r>
            <a:r>
              <a:rPr sz="950" spc="-55" dirty="0">
                <a:solidFill>
                  <a:srgbClr val="231F20"/>
                </a:solidFill>
                <a:latin typeface="Calibri"/>
                <a:cs typeface="Calibri"/>
              </a:rPr>
              <a:t> </a:t>
            </a:r>
            <a:r>
              <a:rPr sz="950" spc="25" dirty="0">
                <a:solidFill>
                  <a:srgbClr val="231F20"/>
                </a:solidFill>
                <a:latin typeface="Calibri"/>
                <a:cs typeface="Calibri"/>
              </a:rPr>
              <a:t>LMSs</a:t>
            </a:r>
            <a:r>
              <a:rPr sz="950" spc="-55" dirty="0">
                <a:solidFill>
                  <a:srgbClr val="231F20"/>
                </a:solidFill>
                <a:latin typeface="Calibri"/>
                <a:cs typeface="Calibri"/>
              </a:rPr>
              <a:t> </a:t>
            </a:r>
            <a:r>
              <a:rPr sz="950" spc="-15" dirty="0">
                <a:solidFill>
                  <a:srgbClr val="231F20"/>
                </a:solidFill>
                <a:latin typeface="Calibri"/>
                <a:cs typeface="Calibri"/>
              </a:rPr>
              <a:t>of</a:t>
            </a:r>
            <a:r>
              <a:rPr sz="950" spc="-50" dirty="0">
                <a:solidFill>
                  <a:srgbClr val="231F20"/>
                </a:solidFill>
                <a:latin typeface="Calibri"/>
                <a:cs typeface="Calibri"/>
              </a:rPr>
              <a:t> </a:t>
            </a:r>
            <a:r>
              <a:rPr sz="950" spc="-30" dirty="0">
                <a:solidFill>
                  <a:srgbClr val="231F20"/>
                </a:solidFill>
                <a:latin typeface="Calibri"/>
                <a:cs typeface="Calibri"/>
              </a:rPr>
              <a:t>other</a:t>
            </a:r>
            <a:r>
              <a:rPr sz="950" spc="-40" dirty="0">
                <a:solidFill>
                  <a:srgbClr val="231F20"/>
                </a:solidFill>
                <a:latin typeface="Calibri"/>
                <a:cs typeface="Calibri"/>
              </a:rPr>
              <a:t> </a:t>
            </a:r>
            <a:r>
              <a:rPr sz="950" spc="-35" dirty="0">
                <a:solidFill>
                  <a:srgbClr val="231F20"/>
                </a:solidFill>
                <a:latin typeface="Calibri"/>
                <a:cs typeface="Calibri"/>
              </a:rPr>
              <a:t>sites.</a:t>
            </a:r>
            <a:endParaRPr sz="950">
              <a:latin typeface="Calibri"/>
              <a:cs typeface="Calibri"/>
            </a:endParaRPr>
          </a:p>
          <a:p>
            <a:pPr marL="12700" indent="114300" algn="just">
              <a:lnSpc>
                <a:spcPct val="100000"/>
              </a:lnSpc>
              <a:spcBef>
                <a:spcPts val="10"/>
              </a:spcBef>
            </a:pPr>
            <a:r>
              <a:rPr sz="950" spc="10" dirty="0">
                <a:solidFill>
                  <a:srgbClr val="231F20"/>
                </a:solidFill>
                <a:latin typeface="Calibri"/>
                <a:cs typeface="Calibri"/>
              </a:rPr>
              <a:t>The</a:t>
            </a:r>
            <a:r>
              <a:rPr sz="950" spc="-25" dirty="0">
                <a:solidFill>
                  <a:srgbClr val="231F20"/>
                </a:solidFill>
                <a:latin typeface="Calibri"/>
                <a:cs typeface="Calibri"/>
              </a:rPr>
              <a:t> </a:t>
            </a:r>
            <a:r>
              <a:rPr sz="950" spc="-5" dirty="0">
                <a:solidFill>
                  <a:srgbClr val="231F20"/>
                </a:solidFill>
                <a:latin typeface="Calibri"/>
                <a:cs typeface="Calibri"/>
              </a:rPr>
              <a:t>medical</a:t>
            </a:r>
            <a:r>
              <a:rPr sz="950" spc="-20" dirty="0">
                <a:solidFill>
                  <a:srgbClr val="231F20"/>
                </a:solidFill>
                <a:latin typeface="Calibri"/>
                <a:cs typeface="Calibri"/>
              </a:rPr>
              <a:t> </a:t>
            </a:r>
            <a:r>
              <a:rPr sz="950" spc="-25" dirty="0">
                <a:solidFill>
                  <a:srgbClr val="231F20"/>
                </a:solidFill>
                <a:latin typeface="Calibri"/>
                <a:cs typeface="Calibri"/>
              </a:rPr>
              <a:t>treatment</a:t>
            </a:r>
            <a:r>
              <a:rPr sz="950" spc="-15" dirty="0">
                <a:solidFill>
                  <a:srgbClr val="231F20"/>
                </a:solidFill>
                <a:latin typeface="Calibri"/>
                <a:cs typeface="Calibri"/>
              </a:rPr>
              <a:t> of </a:t>
            </a:r>
            <a:r>
              <a:rPr sz="950" spc="-20" dirty="0">
                <a:solidFill>
                  <a:srgbClr val="231F20"/>
                </a:solidFill>
                <a:latin typeface="Calibri"/>
                <a:cs typeface="Calibri"/>
              </a:rPr>
              <a:t>advanced</a:t>
            </a:r>
            <a:r>
              <a:rPr sz="950" spc="-10" dirty="0">
                <a:solidFill>
                  <a:srgbClr val="231F20"/>
                </a:solidFill>
                <a:latin typeface="Calibri"/>
                <a:cs typeface="Calibri"/>
              </a:rPr>
              <a:t> </a:t>
            </a:r>
            <a:r>
              <a:rPr sz="950" spc="20" dirty="0">
                <a:solidFill>
                  <a:srgbClr val="231F20"/>
                </a:solidFill>
                <a:latin typeface="Calibri"/>
                <a:cs typeface="Calibri"/>
              </a:rPr>
              <a:t>LMSs,</a:t>
            </a:r>
            <a:r>
              <a:rPr sz="950" spc="-15" dirty="0">
                <a:solidFill>
                  <a:srgbClr val="231F20"/>
                </a:solidFill>
                <a:latin typeface="Calibri"/>
                <a:cs typeface="Calibri"/>
              </a:rPr>
              <a:t> </a:t>
            </a:r>
            <a:r>
              <a:rPr sz="950" spc="30" dirty="0">
                <a:solidFill>
                  <a:srgbClr val="231F20"/>
                </a:solidFill>
                <a:latin typeface="Calibri"/>
                <a:cs typeface="Calibri"/>
              </a:rPr>
              <a:t>UESs</a:t>
            </a:r>
            <a:r>
              <a:rPr sz="950" spc="-25" dirty="0">
                <a:solidFill>
                  <a:srgbClr val="231F20"/>
                </a:solidFill>
                <a:latin typeface="Calibri"/>
                <a:cs typeface="Calibri"/>
              </a:rPr>
              <a:t> </a:t>
            </a:r>
            <a:r>
              <a:rPr sz="950" spc="-10" dirty="0">
                <a:solidFill>
                  <a:srgbClr val="231F20"/>
                </a:solidFill>
                <a:latin typeface="Calibri"/>
                <a:cs typeface="Calibri"/>
              </a:rPr>
              <a:t>and</a:t>
            </a:r>
            <a:r>
              <a:rPr sz="950" spc="-15" dirty="0">
                <a:solidFill>
                  <a:srgbClr val="231F20"/>
                </a:solidFill>
                <a:latin typeface="Calibri"/>
                <a:cs typeface="Calibri"/>
              </a:rPr>
              <a:t> adenosar-</a:t>
            </a:r>
            <a:endParaRPr sz="950">
              <a:latin typeface="Calibri"/>
              <a:cs typeface="Calibri"/>
            </a:endParaRPr>
          </a:p>
          <a:p>
            <a:pPr marL="12700" marR="5715" algn="just">
              <a:lnSpc>
                <a:spcPct val="102899"/>
              </a:lnSpc>
            </a:pPr>
            <a:r>
              <a:rPr sz="950" spc="-10" dirty="0">
                <a:solidFill>
                  <a:srgbClr val="231F20"/>
                </a:solidFill>
                <a:latin typeface="Calibri"/>
                <a:cs typeface="Calibri"/>
              </a:rPr>
              <a:t>coma </a:t>
            </a:r>
            <a:r>
              <a:rPr sz="950" spc="-5" dirty="0">
                <a:solidFill>
                  <a:srgbClr val="231F20"/>
                </a:solidFill>
                <a:latin typeface="Calibri"/>
                <a:cs typeface="Calibri"/>
              </a:rPr>
              <a:t>with </a:t>
            </a:r>
            <a:r>
              <a:rPr sz="950" spc="-15" dirty="0">
                <a:solidFill>
                  <a:srgbClr val="231F20"/>
                </a:solidFill>
                <a:latin typeface="Calibri"/>
                <a:cs typeface="Calibri"/>
              </a:rPr>
              <a:t>sarcomatous overgrowth parallels </a:t>
            </a:r>
            <a:r>
              <a:rPr sz="950" spc="-20" dirty="0">
                <a:solidFill>
                  <a:srgbClr val="231F20"/>
                </a:solidFill>
                <a:latin typeface="Calibri"/>
                <a:cs typeface="Calibri"/>
              </a:rPr>
              <a:t>that </a:t>
            </a:r>
            <a:r>
              <a:rPr sz="950" spc="-5" dirty="0">
                <a:solidFill>
                  <a:srgbClr val="231F20"/>
                </a:solidFill>
                <a:latin typeface="Calibri"/>
                <a:cs typeface="Calibri"/>
              </a:rPr>
              <a:t>for </a:t>
            </a:r>
            <a:r>
              <a:rPr sz="950" spc="-10" dirty="0">
                <a:solidFill>
                  <a:srgbClr val="231F20"/>
                </a:solidFill>
                <a:latin typeface="Calibri"/>
                <a:cs typeface="Calibri"/>
              </a:rPr>
              <a:t>adult-type </a:t>
            </a:r>
            <a:r>
              <a:rPr sz="950" spc="-5" dirty="0">
                <a:solidFill>
                  <a:srgbClr val="231F20"/>
                </a:solidFill>
                <a:latin typeface="Calibri"/>
                <a:cs typeface="Calibri"/>
              </a:rPr>
              <a:t> </a:t>
            </a:r>
            <a:r>
              <a:rPr sz="950" spc="20" dirty="0">
                <a:solidFill>
                  <a:srgbClr val="231F20"/>
                </a:solidFill>
                <a:latin typeface="Calibri"/>
                <a:cs typeface="Calibri"/>
              </a:rPr>
              <a:t>STSs. </a:t>
            </a:r>
            <a:r>
              <a:rPr sz="950" spc="25" dirty="0">
                <a:solidFill>
                  <a:srgbClr val="231F20"/>
                </a:solidFill>
                <a:latin typeface="Calibri"/>
                <a:cs typeface="Calibri"/>
              </a:rPr>
              <a:t>It </a:t>
            </a:r>
            <a:r>
              <a:rPr sz="950" dirty="0">
                <a:solidFill>
                  <a:srgbClr val="231F20"/>
                </a:solidFill>
                <a:latin typeface="Calibri"/>
                <a:cs typeface="Calibri"/>
              </a:rPr>
              <a:t>should </a:t>
            </a:r>
            <a:r>
              <a:rPr sz="950" spc="-50" dirty="0">
                <a:solidFill>
                  <a:srgbClr val="231F20"/>
                </a:solidFill>
                <a:latin typeface="Calibri"/>
                <a:cs typeface="Calibri"/>
              </a:rPr>
              <a:t>be </a:t>
            </a:r>
            <a:r>
              <a:rPr sz="950" spc="-15" dirty="0">
                <a:solidFill>
                  <a:srgbClr val="231F20"/>
                </a:solidFill>
                <a:latin typeface="Calibri"/>
                <a:cs typeface="Calibri"/>
              </a:rPr>
              <a:t>kept </a:t>
            </a:r>
            <a:r>
              <a:rPr sz="950" dirty="0">
                <a:solidFill>
                  <a:srgbClr val="231F20"/>
                </a:solidFill>
                <a:latin typeface="Calibri"/>
                <a:cs typeface="Calibri"/>
              </a:rPr>
              <a:t>distinct from </a:t>
            </a:r>
            <a:r>
              <a:rPr sz="950" spc="-5" dirty="0">
                <a:solidFill>
                  <a:srgbClr val="231F20"/>
                </a:solidFill>
                <a:latin typeface="Calibri"/>
                <a:cs typeface="Calibri"/>
              </a:rPr>
              <a:t>malignant </a:t>
            </a:r>
            <a:r>
              <a:rPr sz="950" spc="-35" dirty="0">
                <a:solidFill>
                  <a:srgbClr val="231F20"/>
                </a:solidFill>
                <a:latin typeface="Calibri"/>
                <a:cs typeface="Calibri"/>
              </a:rPr>
              <a:t>Mu¨llerian </a:t>
            </a:r>
            <a:r>
              <a:rPr sz="950" dirty="0">
                <a:solidFill>
                  <a:srgbClr val="231F20"/>
                </a:solidFill>
                <a:latin typeface="Calibri"/>
                <a:cs typeface="Calibri"/>
              </a:rPr>
              <a:t>mixed </a:t>
            </a:r>
            <a:r>
              <a:rPr sz="950" spc="5" dirty="0">
                <a:solidFill>
                  <a:srgbClr val="231F20"/>
                </a:solidFill>
                <a:latin typeface="Calibri"/>
                <a:cs typeface="Calibri"/>
              </a:rPr>
              <a:t> </a:t>
            </a:r>
            <a:r>
              <a:rPr sz="950" spc="-5" dirty="0">
                <a:solidFill>
                  <a:srgbClr val="231F20"/>
                </a:solidFill>
                <a:latin typeface="Calibri"/>
                <a:cs typeface="Calibri"/>
              </a:rPr>
              <a:t>tumours, </a:t>
            </a:r>
            <a:r>
              <a:rPr sz="950" dirty="0">
                <a:solidFill>
                  <a:srgbClr val="231F20"/>
                </a:solidFill>
                <a:latin typeface="Calibri"/>
                <a:cs typeface="Calibri"/>
              </a:rPr>
              <a:t>which </a:t>
            </a:r>
            <a:r>
              <a:rPr sz="950" spc="-35" dirty="0">
                <a:solidFill>
                  <a:srgbClr val="231F20"/>
                </a:solidFill>
                <a:latin typeface="Calibri"/>
                <a:cs typeface="Calibri"/>
              </a:rPr>
              <a:t>are </a:t>
            </a:r>
            <a:r>
              <a:rPr sz="950" spc="-5" dirty="0">
                <a:solidFill>
                  <a:srgbClr val="231F20"/>
                </a:solidFill>
                <a:latin typeface="Calibri"/>
                <a:cs typeface="Calibri"/>
              </a:rPr>
              <a:t>currently </a:t>
            </a:r>
            <a:r>
              <a:rPr sz="950" spc="-35" dirty="0">
                <a:solidFill>
                  <a:srgbClr val="231F20"/>
                </a:solidFill>
                <a:latin typeface="Calibri"/>
                <a:cs typeface="Calibri"/>
              </a:rPr>
              <a:t>treated </a:t>
            </a:r>
            <a:r>
              <a:rPr sz="950" spc="-5" dirty="0">
                <a:solidFill>
                  <a:srgbClr val="231F20"/>
                </a:solidFill>
                <a:latin typeface="Calibri"/>
                <a:cs typeface="Calibri"/>
              </a:rPr>
              <a:t>with </a:t>
            </a:r>
            <a:r>
              <a:rPr sz="950" spc="-25" dirty="0">
                <a:solidFill>
                  <a:srgbClr val="231F20"/>
                </a:solidFill>
                <a:latin typeface="Calibri"/>
                <a:cs typeface="Calibri"/>
              </a:rPr>
              <a:t>therapies </a:t>
            </a:r>
            <a:r>
              <a:rPr sz="950" spc="-5" dirty="0">
                <a:solidFill>
                  <a:srgbClr val="231F20"/>
                </a:solidFill>
                <a:latin typeface="Calibri"/>
                <a:cs typeface="Calibri"/>
              </a:rPr>
              <a:t>for </a:t>
            </a:r>
            <a:r>
              <a:rPr sz="950" spc="-10" dirty="0">
                <a:solidFill>
                  <a:srgbClr val="231F20"/>
                </a:solidFill>
                <a:latin typeface="Calibri"/>
                <a:cs typeface="Calibri"/>
              </a:rPr>
              <a:t>epithelial </a:t>
            </a:r>
            <a:r>
              <a:rPr sz="950" spc="-5" dirty="0">
                <a:solidFill>
                  <a:srgbClr val="231F20"/>
                </a:solidFill>
                <a:latin typeface="Calibri"/>
                <a:cs typeface="Calibri"/>
              </a:rPr>
              <a:t> tumours. </a:t>
            </a:r>
            <a:r>
              <a:rPr sz="950" spc="10" dirty="0">
                <a:solidFill>
                  <a:srgbClr val="231F20"/>
                </a:solidFill>
                <a:latin typeface="Calibri"/>
                <a:cs typeface="Calibri"/>
              </a:rPr>
              <a:t>As </a:t>
            </a:r>
            <a:r>
              <a:rPr sz="950" spc="-5" dirty="0">
                <a:solidFill>
                  <a:srgbClr val="231F20"/>
                </a:solidFill>
                <a:latin typeface="Calibri"/>
                <a:cs typeface="Calibri"/>
              </a:rPr>
              <a:t>for all </a:t>
            </a:r>
            <a:r>
              <a:rPr sz="950" spc="20" dirty="0">
                <a:solidFill>
                  <a:srgbClr val="231F20"/>
                </a:solidFill>
                <a:latin typeface="Calibri"/>
                <a:cs typeface="Calibri"/>
              </a:rPr>
              <a:t>LMSs, </a:t>
            </a:r>
            <a:r>
              <a:rPr sz="950" spc="10" dirty="0">
                <a:solidFill>
                  <a:srgbClr val="231F20"/>
                </a:solidFill>
                <a:latin typeface="Calibri"/>
                <a:cs typeface="Calibri"/>
              </a:rPr>
              <a:t>doxorubicin, </a:t>
            </a:r>
            <a:r>
              <a:rPr sz="950" spc="-15" dirty="0">
                <a:solidFill>
                  <a:srgbClr val="231F20"/>
                </a:solidFill>
                <a:latin typeface="Calibri"/>
                <a:cs typeface="Calibri"/>
              </a:rPr>
              <a:t>dacarbazine, </a:t>
            </a:r>
            <a:r>
              <a:rPr sz="950" spc="-20" dirty="0">
                <a:solidFill>
                  <a:srgbClr val="231F20"/>
                </a:solidFill>
                <a:latin typeface="Calibri"/>
                <a:cs typeface="Calibri"/>
              </a:rPr>
              <a:t>trabectedin </a:t>
            </a:r>
            <a:r>
              <a:rPr sz="950" spc="-15" dirty="0">
                <a:solidFill>
                  <a:srgbClr val="231F20"/>
                </a:solidFill>
                <a:latin typeface="Calibri"/>
                <a:cs typeface="Calibri"/>
              </a:rPr>
              <a:t> </a:t>
            </a:r>
            <a:r>
              <a:rPr sz="950" spc="-10" dirty="0">
                <a:solidFill>
                  <a:srgbClr val="231F20"/>
                </a:solidFill>
                <a:latin typeface="Calibri"/>
                <a:cs typeface="Calibri"/>
              </a:rPr>
              <a:t>and </a:t>
            </a:r>
            <a:r>
              <a:rPr sz="950" spc="-5" dirty="0">
                <a:solidFill>
                  <a:srgbClr val="231F20"/>
                </a:solidFill>
                <a:latin typeface="Calibri"/>
                <a:cs typeface="Calibri"/>
              </a:rPr>
              <a:t>pazopanib </a:t>
            </a:r>
            <a:r>
              <a:rPr sz="950" spc="-35" dirty="0">
                <a:solidFill>
                  <a:srgbClr val="231F20"/>
                </a:solidFill>
                <a:latin typeface="Calibri"/>
                <a:cs typeface="Calibri"/>
              </a:rPr>
              <a:t>are </a:t>
            </a:r>
            <a:r>
              <a:rPr sz="950" spc="-20" dirty="0">
                <a:solidFill>
                  <a:srgbClr val="231F20"/>
                </a:solidFill>
                <a:latin typeface="Calibri"/>
                <a:cs typeface="Calibri"/>
              </a:rPr>
              <a:t>active </a:t>
            </a:r>
            <a:r>
              <a:rPr sz="950" spc="-30" dirty="0">
                <a:solidFill>
                  <a:srgbClr val="231F20"/>
                </a:solidFill>
                <a:latin typeface="Calibri"/>
                <a:cs typeface="Calibri"/>
              </a:rPr>
              <a:t>agents </a:t>
            </a:r>
            <a:r>
              <a:rPr sz="950" spc="-10" dirty="0">
                <a:solidFill>
                  <a:srgbClr val="231F20"/>
                </a:solidFill>
                <a:latin typeface="Calibri"/>
                <a:cs typeface="Calibri"/>
              </a:rPr>
              <a:t>and may </a:t>
            </a:r>
            <a:r>
              <a:rPr sz="950" spc="-50" dirty="0">
                <a:solidFill>
                  <a:srgbClr val="231F20"/>
                </a:solidFill>
                <a:latin typeface="Calibri"/>
                <a:cs typeface="Calibri"/>
              </a:rPr>
              <a:t>be </a:t>
            </a:r>
            <a:r>
              <a:rPr sz="950" spc="-25" dirty="0">
                <a:solidFill>
                  <a:srgbClr val="231F20"/>
                </a:solidFill>
                <a:latin typeface="Calibri"/>
                <a:cs typeface="Calibri"/>
              </a:rPr>
              <a:t>used </a:t>
            </a:r>
            <a:r>
              <a:rPr sz="950" spc="25" dirty="0">
                <a:solidFill>
                  <a:srgbClr val="231F20"/>
                </a:solidFill>
                <a:latin typeface="Calibri"/>
                <a:cs typeface="Calibri"/>
              </a:rPr>
              <a:t>in </a:t>
            </a:r>
            <a:r>
              <a:rPr sz="950" spc="-40" dirty="0">
                <a:solidFill>
                  <a:srgbClr val="231F20"/>
                </a:solidFill>
                <a:latin typeface="Calibri"/>
                <a:cs typeface="Calibri"/>
              </a:rPr>
              <a:t>a </a:t>
            </a:r>
            <a:r>
              <a:rPr sz="950" spc="-30" dirty="0">
                <a:solidFill>
                  <a:srgbClr val="231F20"/>
                </a:solidFill>
                <a:latin typeface="Calibri"/>
                <a:cs typeface="Calibri"/>
              </a:rPr>
              <a:t>stepwise </a:t>
            </a:r>
            <a:r>
              <a:rPr sz="950" spc="-25" dirty="0">
                <a:solidFill>
                  <a:srgbClr val="231F20"/>
                </a:solidFill>
                <a:latin typeface="Calibri"/>
                <a:cs typeface="Calibri"/>
              </a:rPr>
              <a:t> </a:t>
            </a:r>
            <a:r>
              <a:rPr sz="950" spc="-10" dirty="0">
                <a:solidFill>
                  <a:srgbClr val="231F20"/>
                </a:solidFill>
                <a:latin typeface="Calibri"/>
                <a:cs typeface="Calibri"/>
              </a:rPr>
              <a:t>fashion. </a:t>
            </a:r>
            <a:r>
              <a:rPr sz="950" spc="-5" dirty="0">
                <a:solidFill>
                  <a:srgbClr val="231F20"/>
                </a:solidFill>
                <a:latin typeface="Calibri"/>
                <a:cs typeface="Calibri"/>
              </a:rPr>
              <a:t>There </a:t>
            </a:r>
            <a:r>
              <a:rPr sz="950" dirty="0">
                <a:solidFill>
                  <a:srgbClr val="231F20"/>
                </a:solidFill>
                <a:latin typeface="Calibri"/>
                <a:cs typeface="Calibri"/>
              </a:rPr>
              <a:t>is </a:t>
            </a:r>
            <a:r>
              <a:rPr sz="950" spc="-20" dirty="0">
                <a:solidFill>
                  <a:srgbClr val="231F20"/>
                </a:solidFill>
                <a:latin typeface="Calibri"/>
                <a:cs typeface="Calibri"/>
              </a:rPr>
              <a:t>retrospective </a:t>
            </a:r>
            <a:r>
              <a:rPr sz="950" spc="-25" dirty="0">
                <a:solidFill>
                  <a:srgbClr val="231F20"/>
                </a:solidFill>
                <a:latin typeface="Calibri"/>
                <a:cs typeface="Calibri"/>
              </a:rPr>
              <a:t>evidence </a:t>
            </a:r>
            <a:r>
              <a:rPr sz="950" spc="-20" dirty="0">
                <a:solidFill>
                  <a:srgbClr val="231F20"/>
                </a:solidFill>
                <a:latin typeface="Calibri"/>
                <a:cs typeface="Calibri"/>
              </a:rPr>
              <a:t>that </a:t>
            </a:r>
            <a:r>
              <a:rPr sz="950" spc="-10" dirty="0">
                <a:solidFill>
                  <a:srgbClr val="231F20"/>
                </a:solidFill>
                <a:latin typeface="Calibri"/>
                <a:cs typeface="Calibri"/>
              </a:rPr>
              <a:t>ifosfamide may </a:t>
            </a:r>
            <a:r>
              <a:rPr sz="950" spc="-50" dirty="0">
                <a:solidFill>
                  <a:srgbClr val="231F20"/>
                </a:solidFill>
                <a:latin typeface="Calibri"/>
                <a:cs typeface="Calibri"/>
              </a:rPr>
              <a:t>be </a:t>
            </a:r>
            <a:r>
              <a:rPr sz="950" spc="-45" dirty="0">
                <a:solidFill>
                  <a:srgbClr val="231F20"/>
                </a:solidFill>
                <a:latin typeface="Calibri"/>
                <a:cs typeface="Calibri"/>
              </a:rPr>
              <a:t> </a:t>
            </a:r>
            <a:r>
              <a:rPr sz="950" spc="-35" dirty="0">
                <a:solidFill>
                  <a:srgbClr val="231F20"/>
                </a:solidFill>
                <a:latin typeface="Calibri"/>
                <a:cs typeface="Calibri"/>
              </a:rPr>
              <a:t>less </a:t>
            </a:r>
            <a:r>
              <a:rPr sz="950" spc="-10" dirty="0">
                <a:solidFill>
                  <a:srgbClr val="231F20"/>
                </a:solidFill>
                <a:latin typeface="Calibri"/>
                <a:cs typeface="Calibri"/>
              </a:rPr>
              <a:t>act</a:t>
            </a:r>
            <a:r>
              <a:rPr sz="950" dirty="0">
                <a:solidFill>
                  <a:srgbClr val="231F20"/>
                </a:solidFill>
                <a:latin typeface="Calibri"/>
                <a:cs typeface="Calibri"/>
              </a:rPr>
              <a:t>i</a:t>
            </a:r>
            <a:r>
              <a:rPr sz="950" spc="-40" dirty="0">
                <a:solidFill>
                  <a:srgbClr val="231F20"/>
                </a:solidFill>
                <a:latin typeface="Calibri"/>
                <a:cs typeface="Calibri"/>
              </a:rPr>
              <a:t>ve as</a:t>
            </a:r>
            <a:r>
              <a:rPr sz="950" spc="-35" dirty="0">
                <a:solidFill>
                  <a:srgbClr val="231F20"/>
                </a:solidFill>
                <a:latin typeface="Calibri"/>
                <a:cs typeface="Calibri"/>
              </a:rPr>
              <a:t> </a:t>
            </a:r>
            <a:r>
              <a:rPr sz="950" spc="-40" dirty="0">
                <a:solidFill>
                  <a:srgbClr val="231F20"/>
                </a:solidFill>
                <a:latin typeface="Calibri"/>
                <a:cs typeface="Calibri"/>
              </a:rPr>
              <a:t>a</a:t>
            </a:r>
            <a:r>
              <a:rPr sz="950" spc="-35" dirty="0">
                <a:solidFill>
                  <a:srgbClr val="231F20"/>
                </a:solidFill>
                <a:latin typeface="Calibri"/>
                <a:cs typeface="Calibri"/>
              </a:rPr>
              <a:t> </a:t>
            </a:r>
            <a:r>
              <a:rPr sz="950" spc="-10" dirty="0">
                <a:solidFill>
                  <a:srgbClr val="231F20"/>
                </a:solidFill>
                <a:latin typeface="Calibri"/>
                <a:cs typeface="Calibri"/>
              </a:rPr>
              <a:t>single</a:t>
            </a:r>
            <a:r>
              <a:rPr sz="950" spc="-30" dirty="0">
                <a:solidFill>
                  <a:srgbClr val="231F20"/>
                </a:solidFill>
                <a:latin typeface="Calibri"/>
                <a:cs typeface="Calibri"/>
              </a:rPr>
              <a:t> agent</a:t>
            </a:r>
            <a:r>
              <a:rPr sz="950" spc="-35" dirty="0">
                <a:solidFill>
                  <a:srgbClr val="231F20"/>
                </a:solidFill>
                <a:latin typeface="Calibri"/>
                <a:cs typeface="Calibri"/>
              </a:rPr>
              <a:t> </a:t>
            </a:r>
            <a:r>
              <a:rPr sz="950" spc="25" dirty="0">
                <a:solidFill>
                  <a:srgbClr val="231F20"/>
                </a:solidFill>
                <a:latin typeface="Calibri"/>
                <a:cs typeface="Calibri"/>
              </a:rPr>
              <a:t>in</a:t>
            </a:r>
            <a:r>
              <a:rPr sz="950" spc="-35" dirty="0">
                <a:solidFill>
                  <a:srgbClr val="231F20"/>
                </a:solidFill>
                <a:latin typeface="Calibri"/>
                <a:cs typeface="Calibri"/>
              </a:rPr>
              <a:t> </a:t>
            </a:r>
            <a:r>
              <a:rPr sz="950" spc="30" dirty="0">
                <a:solidFill>
                  <a:srgbClr val="231F20"/>
                </a:solidFill>
                <a:latin typeface="Calibri"/>
                <a:cs typeface="Calibri"/>
              </a:rPr>
              <a:t>LMS</a:t>
            </a:r>
            <a:r>
              <a:rPr sz="950" spc="25" dirty="0">
                <a:solidFill>
                  <a:srgbClr val="231F20"/>
                </a:solidFill>
                <a:latin typeface="Calibri"/>
                <a:cs typeface="Calibri"/>
              </a:rPr>
              <a:t>s</a:t>
            </a:r>
            <a:r>
              <a:rPr sz="950" spc="-15" dirty="0">
                <a:solidFill>
                  <a:srgbClr val="231F20"/>
                </a:solidFill>
                <a:latin typeface="Calibri"/>
                <a:cs typeface="Calibri"/>
              </a:rPr>
              <a:t>.</a:t>
            </a:r>
            <a:endParaRPr sz="950">
              <a:latin typeface="Calibri"/>
              <a:cs typeface="Calibri"/>
            </a:endParaRPr>
          </a:p>
          <a:p>
            <a:pPr marL="12700" marR="5715" indent="114300" algn="just">
              <a:lnSpc>
                <a:spcPts val="1170"/>
              </a:lnSpc>
              <a:spcBef>
                <a:spcPts val="25"/>
              </a:spcBef>
            </a:pPr>
            <a:r>
              <a:rPr sz="950" spc="15" dirty="0">
                <a:solidFill>
                  <a:srgbClr val="231F20"/>
                </a:solidFill>
                <a:latin typeface="Calibri"/>
                <a:cs typeface="Calibri"/>
              </a:rPr>
              <a:t>ESSs </a:t>
            </a:r>
            <a:r>
              <a:rPr sz="950" spc="-35" dirty="0">
                <a:solidFill>
                  <a:srgbClr val="231F20"/>
                </a:solidFill>
                <a:latin typeface="Calibri"/>
                <a:cs typeface="Calibri"/>
              </a:rPr>
              <a:t>are</a:t>
            </a:r>
            <a:r>
              <a:rPr sz="950" spc="-30" dirty="0">
                <a:solidFill>
                  <a:srgbClr val="231F20"/>
                </a:solidFill>
                <a:latin typeface="Calibri"/>
                <a:cs typeface="Calibri"/>
              </a:rPr>
              <a:t> </a:t>
            </a:r>
            <a:r>
              <a:rPr sz="950" spc="-10" dirty="0">
                <a:solidFill>
                  <a:srgbClr val="231F20"/>
                </a:solidFill>
                <a:latin typeface="Calibri"/>
                <a:cs typeface="Calibri"/>
              </a:rPr>
              <a:t>low-grade </a:t>
            </a:r>
            <a:r>
              <a:rPr sz="950" dirty="0">
                <a:solidFill>
                  <a:srgbClr val="231F20"/>
                </a:solidFill>
                <a:latin typeface="Calibri"/>
                <a:cs typeface="Calibri"/>
              </a:rPr>
              <a:t>tumours, </a:t>
            </a:r>
            <a:r>
              <a:rPr sz="950" spc="-5" dirty="0">
                <a:solidFill>
                  <a:srgbClr val="231F20"/>
                </a:solidFill>
                <a:latin typeface="Calibri"/>
                <a:cs typeface="Calibri"/>
              </a:rPr>
              <a:t>with </a:t>
            </a:r>
            <a:r>
              <a:rPr sz="950" spc="-40" dirty="0">
                <a:solidFill>
                  <a:srgbClr val="231F20"/>
                </a:solidFill>
                <a:latin typeface="Calibri"/>
                <a:cs typeface="Calibri"/>
              </a:rPr>
              <a:t>a</a:t>
            </a:r>
            <a:r>
              <a:rPr sz="950" spc="-35" dirty="0">
                <a:solidFill>
                  <a:srgbClr val="231F20"/>
                </a:solidFill>
                <a:latin typeface="Calibri"/>
                <a:cs typeface="Calibri"/>
              </a:rPr>
              <a:t> </a:t>
            </a:r>
            <a:r>
              <a:rPr sz="950" spc="-15" dirty="0">
                <a:solidFill>
                  <a:srgbClr val="231F20"/>
                </a:solidFill>
                <a:latin typeface="Calibri"/>
                <a:cs typeface="Calibri"/>
              </a:rPr>
              <a:t>consistent</a:t>
            </a:r>
            <a:r>
              <a:rPr sz="950" spc="-10" dirty="0">
                <a:solidFill>
                  <a:srgbClr val="231F20"/>
                </a:solidFill>
                <a:latin typeface="Calibri"/>
                <a:cs typeface="Calibri"/>
              </a:rPr>
              <a:t> </a:t>
            </a:r>
            <a:r>
              <a:rPr sz="950" spc="-5" dirty="0">
                <a:solidFill>
                  <a:srgbClr val="231F20"/>
                </a:solidFill>
                <a:latin typeface="Calibri"/>
                <a:cs typeface="Calibri"/>
              </a:rPr>
              <a:t>pathological </a:t>
            </a:r>
            <a:r>
              <a:rPr sz="950" dirty="0">
                <a:solidFill>
                  <a:srgbClr val="231F20"/>
                </a:solidFill>
                <a:latin typeface="Calibri"/>
                <a:cs typeface="Calibri"/>
              </a:rPr>
              <a:t> </a:t>
            </a:r>
            <a:r>
              <a:rPr sz="950" spc="-25" dirty="0">
                <a:solidFill>
                  <a:srgbClr val="231F20"/>
                </a:solidFill>
                <a:latin typeface="Calibri"/>
                <a:cs typeface="Calibri"/>
              </a:rPr>
              <a:t>appearance. </a:t>
            </a:r>
            <a:r>
              <a:rPr sz="950" spc="10" dirty="0">
                <a:solidFill>
                  <a:srgbClr val="231F20"/>
                </a:solidFill>
                <a:latin typeface="Calibri"/>
                <a:cs typeface="Calibri"/>
              </a:rPr>
              <a:t>The </a:t>
            </a:r>
            <a:r>
              <a:rPr sz="950" spc="-5" dirty="0">
                <a:solidFill>
                  <a:srgbClr val="231F20"/>
                </a:solidFill>
                <a:latin typeface="Calibri"/>
                <a:cs typeface="Calibri"/>
              </a:rPr>
              <a:t>diagnosis </a:t>
            </a:r>
            <a:r>
              <a:rPr sz="950" dirty="0">
                <a:solidFill>
                  <a:srgbClr val="231F20"/>
                </a:solidFill>
                <a:latin typeface="Calibri"/>
                <a:cs typeface="Calibri"/>
              </a:rPr>
              <a:t>is </a:t>
            </a:r>
            <a:r>
              <a:rPr sz="950" spc="-15" dirty="0">
                <a:solidFill>
                  <a:srgbClr val="231F20"/>
                </a:solidFill>
                <a:latin typeface="Calibri"/>
                <a:cs typeface="Calibri"/>
              </a:rPr>
              <a:t>supported </a:t>
            </a:r>
            <a:r>
              <a:rPr sz="950" spc="-10" dirty="0">
                <a:solidFill>
                  <a:srgbClr val="231F20"/>
                </a:solidFill>
                <a:latin typeface="Calibri"/>
                <a:cs typeface="Calibri"/>
              </a:rPr>
              <a:t>by </a:t>
            </a:r>
            <a:r>
              <a:rPr sz="950" spc="-5" dirty="0">
                <a:solidFill>
                  <a:srgbClr val="231F20"/>
                </a:solidFill>
                <a:latin typeface="Calibri"/>
                <a:cs typeface="Calibri"/>
              </a:rPr>
              <a:t>typical </a:t>
            </a:r>
            <a:r>
              <a:rPr sz="950" spc="-20" dirty="0">
                <a:solidFill>
                  <a:srgbClr val="231F20"/>
                </a:solidFill>
                <a:latin typeface="Calibri"/>
                <a:cs typeface="Calibri"/>
              </a:rPr>
              <a:t>cytogenetics, </a:t>
            </a:r>
            <a:r>
              <a:rPr sz="950" spc="-15" dirty="0">
                <a:solidFill>
                  <a:srgbClr val="231F20"/>
                </a:solidFill>
                <a:latin typeface="Calibri"/>
                <a:cs typeface="Calibri"/>
              </a:rPr>
              <a:t> </a:t>
            </a:r>
            <a:r>
              <a:rPr sz="950" spc="-10" dirty="0">
                <a:solidFill>
                  <a:srgbClr val="231F20"/>
                </a:solidFill>
                <a:latin typeface="Calibri"/>
                <a:cs typeface="Calibri"/>
              </a:rPr>
              <a:t>marked</a:t>
            </a:r>
            <a:r>
              <a:rPr sz="950" spc="50" dirty="0">
                <a:solidFill>
                  <a:srgbClr val="231F20"/>
                </a:solidFill>
                <a:latin typeface="Calibri"/>
                <a:cs typeface="Calibri"/>
              </a:rPr>
              <a:t> </a:t>
            </a:r>
            <a:r>
              <a:rPr sz="950" spc="-10" dirty="0">
                <a:solidFill>
                  <a:srgbClr val="231F20"/>
                </a:solidFill>
                <a:latin typeface="Calibri"/>
                <a:cs typeface="Calibri"/>
              </a:rPr>
              <a:t>by</a:t>
            </a:r>
            <a:r>
              <a:rPr sz="950" spc="50" dirty="0">
                <a:solidFill>
                  <a:srgbClr val="231F20"/>
                </a:solidFill>
                <a:latin typeface="Calibri"/>
                <a:cs typeface="Calibri"/>
              </a:rPr>
              <a:t> </a:t>
            </a:r>
            <a:r>
              <a:rPr sz="950" spc="-40" dirty="0">
                <a:solidFill>
                  <a:srgbClr val="231F20"/>
                </a:solidFill>
                <a:latin typeface="Calibri"/>
                <a:cs typeface="Calibri"/>
              </a:rPr>
              <a:t>a</a:t>
            </a:r>
            <a:r>
              <a:rPr sz="950" spc="45" dirty="0">
                <a:solidFill>
                  <a:srgbClr val="231F20"/>
                </a:solidFill>
                <a:latin typeface="Calibri"/>
                <a:cs typeface="Calibri"/>
              </a:rPr>
              <a:t> </a:t>
            </a:r>
            <a:r>
              <a:rPr sz="950" spc="-5" dirty="0">
                <a:solidFill>
                  <a:srgbClr val="231F20"/>
                </a:solidFill>
                <a:latin typeface="Calibri"/>
                <a:cs typeface="Calibri"/>
              </a:rPr>
              <a:t>chromosomal</a:t>
            </a:r>
            <a:r>
              <a:rPr sz="950" spc="50" dirty="0">
                <a:solidFill>
                  <a:srgbClr val="231F20"/>
                </a:solidFill>
                <a:latin typeface="Calibri"/>
                <a:cs typeface="Calibri"/>
              </a:rPr>
              <a:t> </a:t>
            </a:r>
            <a:r>
              <a:rPr sz="950" i="1" spc="-5" dirty="0">
                <a:solidFill>
                  <a:srgbClr val="231F20"/>
                </a:solidFill>
                <a:latin typeface="Calibri"/>
                <a:cs typeface="Calibri"/>
              </a:rPr>
              <a:t>t(7;17)</a:t>
            </a:r>
            <a:r>
              <a:rPr sz="950" i="1" spc="50" dirty="0">
                <a:solidFill>
                  <a:srgbClr val="231F20"/>
                </a:solidFill>
                <a:latin typeface="Calibri"/>
                <a:cs typeface="Calibri"/>
              </a:rPr>
              <a:t> </a:t>
            </a:r>
            <a:r>
              <a:rPr sz="950" spc="-5" dirty="0">
                <a:solidFill>
                  <a:srgbClr val="231F20"/>
                </a:solidFill>
                <a:latin typeface="Calibri"/>
                <a:cs typeface="Calibri"/>
              </a:rPr>
              <a:t>with</a:t>
            </a:r>
            <a:r>
              <a:rPr sz="950" spc="55" dirty="0">
                <a:solidFill>
                  <a:srgbClr val="231F20"/>
                </a:solidFill>
                <a:latin typeface="Calibri"/>
                <a:cs typeface="Calibri"/>
              </a:rPr>
              <a:t> </a:t>
            </a:r>
            <a:r>
              <a:rPr sz="950" i="1" spc="30" dirty="0">
                <a:solidFill>
                  <a:srgbClr val="231F20"/>
                </a:solidFill>
                <a:latin typeface="Calibri"/>
                <a:cs typeface="Calibri"/>
              </a:rPr>
              <a:t>JAZF1-SUZ12</a:t>
            </a:r>
            <a:r>
              <a:rPr sz="950" i="1" spc="45" dirty="0">
                <a:solidFill>
                  <a:srgbClr val="231F20"/>
                </a:solidFill>
                <a:latin typeface="Calibri"/>
                <a:cs typeface="Calibri"/>
              </a:rPr>
              <a:t> </a:t>
            </a:r>
            <a:r>
              <a:rPr sz="950" dirty="0">
                <a:solidFill>
                  <a:srgbClr val="231F20"/>
                </a:solidFill>
                <a:latin typeface="Calibri"/>
                <a:cs typeface="Calibri"/>
              </a:rPr>
              <a:t>or</a:t>
            </a:r>
            <a:r>
              <a:rPr sz="950" spc="55" dirty="0">
                <a:solidFill>
                  <a:srgbClr val="231F20"/>
                </a:solidFill>
                <a:latin typeface="Calibri"/>
                <a:cs typeface="Calibri"/>
              </a:rPr>
              <a:t> </a:t>
            </a:r>
            <a:r>
              <a:rPr sz="950" spc="-30" dirty="0">
                <a:solidFill>
                  <a:srgbClr val="231F20"/>
                </a:solidFill>
                <a:latin typeface="Calibri"/>
                <a:cs typeface="Calibri"/>
              </a:rPr>
              <a:t>related</a:t>
            </a:r>
            <a:endParaRPr sz="950">
              <a:latin typeface="Calibri"/>
              <a:cs typeface="Calibri"/>
            </a:endParaRPr>
          </a:p>
          <a:p>
            <a:pPr marL="12700" marR="5715" algn="just">
              <a:lnSpc>
                <a:spcPts val="1170"/>
              </a:lnSpc>
              <a:spcBef>
                <a:spcPts val="10"/>
              </a:spcBef>
            </a:pPr>
            <a:r>
              <a:rPr sz="950" spc="-10" dirty="0">
                <a:solidFill>
                  <a:srgbClr val="231F20"/>
                </a:solidFill>
                <a:latin typeface="Calibri"/>
                <a:cs typeface="Calibri"/>
              </a:rPr>
              <a:t>translocations</a:t>
            </a:r>
            <a:r>
              <a:rPr sz="950" spc="-5" dirty="0">
                <a:solidFill>
                  <a:srgbClr val="231F20"/>
                </a:solidFill>
                <a:latin typeface="Calibri"/>
                <a:cs typeface="Calibri"/>
              </a:rPr>
              <a:t> </a:t>
            </a:r>
            <a:r>
              <a:rPr sz="950" spc="10" dirty="0">
                <a:solidFill>
                  <a:srgbClr val="231F20"/>
                </a:solidFill>
                <a:latin typeface="Calibri"/>
                <a:cs typeface="Calibri"/>
              </a:rPr>
              <a:t>joining</a:t>
            </a:r>
            <a:r>
              <a:rPr sz="950" spc="15" dirty="0">
                <a:solidFill>
                  <a:srgbClr val="231F20"/>
                </a:solidFill>
                <a:latin typeface="Calibri"/>
                <a:cs typeface="Calibri"/>
              </a:rPr>
              <a:t> </a:t>
            </a:r>
            <a:r>
              <a:rPr sz="950" i="1" spc="40" dirty="0">
                <a:solidFill>
                  <a:srgbClr val="231F20"/>
                </a:solidFill>
                <a:latin typeface="Calibri"/>
                <a:cs typeface="Calibri"/>
              </a:rPr>
              <a:t>EPC1</a:t>
            </a:r>
            <a:r>
              <a:rPr sz="950" spc="40" dirty="0">
                <a:solidFill>
                  <a:srgbClr val="231F20"/>
                </a:solidFill>
                <a:latin typeface="Calibri"/>
                <a:cs typeface="Calibri"/>
              </a:rPr>
              <a:t>-</a:t>
            </a:r>
            <a:r>
              <a:rPr sz="950" i="1" spc="40" dirty="0">
                <a:solidFill>
                  <a:srgbClr val="231F20"/>
                </a:solidFill>
                <a:latin typeface="Calibri"/>
                <a:cs typeface="Calibri"/>
              </a:rPr>
              <a:t>PHF1</a:t>
            </a:r>
            <a:r>
              <a:rPr sz="950" i="1" spc="45" dirty="0">
                <a:solidFill>
                  <a:srgbClr val="231F20"/>
                </a:solidFill>
                <a:latin typeface="Calibri"/>
                <a:cs typeface="Calibri"/>
              </a:rPr>
              <a:t> </a:t>
            </a:r>
            <a:r>
              <a:rPr sz="950" dirty="0">
                <a:solidFill>
                  <a:srgbClr val="231F20"/>
                </a:solidFill>
                <a:latin typeface="Calibri"/>
                <a:cs typeface="Calibri"/>
              </a:rPr>
              <a:t>or</a:t>
            </a:r>
            <a:r>
              <a:rPr sz="950" spc="5" dirty="0">
                <a:solidFill>
                  <a:srgbClr val="231F20"/>
                </a:solidFill>
                <a:latin typeface="Calibri"/>
                <a:cs typeface="Calibri"/>
              </a:rPr>
              <a:t> </a:t>
            </a:r>
            <a:r>
              <a:rPr sz="950" i="1" spc="40" dirty="0">
                <a:solidFill>
                  <a:srgbClr val="231F20"/>
                </a:solidFill>
                <a:latin typeface="Calibri"/>
                <a:cs typeface="Calibri"/>
              </a:rPr>
              <a:t>JAZF1</a:t>
            </a:r>
            <a:r>
              <a:rPr sz="950" spc="40" dirty="0">
                <a:solidFill>
                  <a:srgbClr val="231F20"/>
                </a:solidFill>
                <a:latin typeface="Calibri"/>
                <a:cs typeface="Calibri"/>
              </a:rPr>
              <a:t>-</a:t>
            </a:r>
            <a:r>
              <a:rPr sz="950" i="1" spc="40" dirty="0">
                <a:solidFill>
                  <a:srgbClr val="231F20"/>
                </a:solidFill>
                <a:latin typeface="Calibri"/>
                <a:cs typeface="Calibri"/>
              </a:rPr>
              <a:t>PHF1</a:t>
            </a:r>
            <a:r>
              <a:rPr sz="950" i="1" spc="45" dirty="0">
                <a:solidFill>
                  <a:srgbClr val="231F20"/>
                </a:solidFill>
                <a:latin typeface="Calibri"/>
                <a:cs typeface="Calibri"/>
              </a:rPr>
              <a:t> </a:t>
            </a:r>
            <a:r>
              <a:rPr sz="950" spc="-35" dirty="0">
                <a:solidFill>
                  <a:srgbClr val="231F20"/>
                </a:solidFill>
                <a:latin typeface="Calibri"/>
                <a:cs typeface="Calibri"/>
              </a:rPr>
              <a:t>genes. </a:t>
            </a:r>
            <a:r>
              <a:rPr sz="950" spc="-30" dirty="0">
                <a:solidFill>
                  <a:srgbClr val="231F20"/>
                </a:solidFill>
                <a:latin typeface="Calibri"/>
                <a:cs typeface="Calibri"/>
              </a:rPr>
              <a:t> </a:t>
            </a:r>
            <a:r>
              <a:rPr sz="950" spc="5" dirty="0">
                <a:solidFill>
                  <a:srgbClr val="231F20"/>
                </a:solidFill>
                <a:latin typeface="Calibri"/>
                <a:cs typeface="Calibri"/>
              </a:rPr>
              <a:t>Adjuvant</a:t>
            </a:r>
            <a:r>
              <a:rPr sz="950" spc="10" dirty="0">
                <a:solidFill>
                  <a:srgbClr val="231F20"/>
                </a:solidFill>
                <a:latin typeface="Calibri"/>
                <a:cs typeface="Calibri"/>
              </a:rPr>
              <a:t> </a:t>
            </a:r>
            <a:r>
              <a:rPr sz="950" dirty="0">
                <a:solidFill>
                  <a:srgbClr val="231F20"/>
                </a:solidFill>
                <a:latin typeface="Calibri"/>
                <a:cs typeface="Calibri"/>
              </a:rPr>
              <a:t>hormonal</a:t>
            </a:r>
            <a:r>
              <a:rPr sz="950" spc="5" dirty="0">
                <a:solidFill>
                  <a:srgbClr val="231F20"/>
                </a:solidFill>
                <a:latin typeface="Calibri"/>
                <a:cs typeface="Calibri"/>
              </a:rPr>
              <a:t> </a:t>
            </a:r>
            <a:r>
              <a:rPr sz="950" spc="-20" dirty="0">
                <a:solidFill>
                  <a:srgbClr val="231F20"/>
                </a:solidFill>
                <a:latin typeface="Calibri"/>
                <a:cs typeface="Calibri"/>
              </a:rPr>
              <a:t>therapy</a:t>
            </a:r>
            <a:r>
              <a:rPr sz="950" spc="5" dirty="0">
                <a:solidFill>
                  <a:srgbClr val="231F20"/>
                </a:solidFill>
                <a:latin typeface="Calibri"/>
                <a:cs typeface="Calibri"/>
              </a:rPr>
              <a:t> </a:t>
            </a:r>
            <a:r>
              <a:rPr sz="950" dirty="0">
                <a:solidFill>
                  <a:srgbClr val="231F20"/>
                </a:solidFill>
                <a:latin typeface="Calibri"/>
                <a:cs typeface="Calibri"/>
              </a:rPr>
              <a:t>is</a:t>
            </a:r>
            <a:r>
              <a:rPr sz="950" spc="10" dirty="0">
                <a:solidFill>
                  <a:srgbClr val="231F20"/>
                </a:solidFill>
                <a:latin typeface="Calibri"/>
                <a:cs typeface="Calibri"/>
              </a:rPr>
              <a:t> </a:t>
            </a:r>
            <a:r>
              <a:rPr sz="950" spc="-5" dirty="0">
                <a:solidFill>
                  <a:srgbClr val="231F20"/>
                </a:solidFill>
                <a:latin typeface="Calibri"/>
                <a:cs typeface="Calibri"/>
              </a:rPr>
              <a:t>not</a:t>
            </a:r>
            <a:r>
              <a:rPr sz="950" spc="10" dirty="0">
                <a:solidFill>
                  <a:srgbClr val="231F20"/>
                </a:solidFill>
                <a:latin typeface="Calibri"/>
                <a:cs typeface="Calibri"/>
              </a:rPr>
              <a:t> </a:t>
            </a:r>
            <a:r>
              <a:rPr sz="950" spc="-15" dirty="0">
                <a:solidFill>
                  <a:srgbClr val="231F20"/>
                </a:solidFill>
                <a:latin typeface="Calibri"/>
                <a:cs typeface="Calibri"/>
              </a:rPr>
              <a:t>standard,</a:t>
            </a:r>
            <a:r>
              <a:rPr sz="950" spc="15" dirty="0">
                <a:solidFill>
                  <a:srgbClr val="231F20"/>
                </a:solidFill>
                <a:latin typeface="Calibri"/>
                <a:cs typeface="Calibri"/>
              </a:rPr>
              <a:t> </a:t>
            </a:r>
            <a:r>
              <a:rPr sz="950" spc="-5" dirty="0">
                <a:solidFill>
                  <a:srgbClr val="231F20"/>
                </a:solidFill>
                <a:latin typeface="Calibri"/>
                <a:cs typeface="Calibri"/>
              </a:rPr>
              <a:t>though</a:t>
            </a:r>
            <a:r>
              <a:rPr sz="950" spc="10" dirty="0">
                <a:solidFill>
                  <a:srgbClr val="231F20"/>
                </a:solidFill>
                <a:latin typeface="Calibri"/>
                <a:cs typeface="Calibri"/>
              </a:rPr>
              <a:t> </a:t>
            </a:r>
            <a:r>
              <a:rPr sz="950" spc="5" dirty="0">
                <a:solidFill>
                  <a:srgbClr val="231F20"/>
                </a:solidFill>
                <a:latin typeface="Calibri"/>
                <a:cs typeface="Calibri"/>
              </a:rPr>
              <a:t>it </a:t>
            </a:r>
            <a:r>
              <a:rPr sz="950" spc="-10" dirty="0">
                <a:solidFill>
                  <a:srgbClr val="231F20"/>
                </a:solidFill>
                <a:latin typeface="Calibri"/>
                <a:cs typeface="Calibri"/>
              </a:rPr>
              <a:t>may</a:t>
            </a:r>
            <a:r>
              <a:rPr sz="950" spc="10" dirty="0">
                <a:solidFill>
                  <a:srgbClr val="231F20"/>
                </a:solidFill>
                <a:latin typeface="Calibri"/>
                <a:cs typeface="Calibri"/>
              </a:rPr>
              <a:t> </a:t>
            </a:r>
            <a:r>
              <a:rPr sz="950" spc="-50" dirty="0">
                <a:solidFill>
                  <a:srgbClr val="231F20"/>
                </a:solidFill>
                <a:latin typeface="Calibri"/>
                <a:cs typeface="Calibri"/>
              </a:rPr>
              <a:t>be</a:t>
            </a:r>
            <a:r>
              <a:rPr sz="950" spc="15" dirty="0">
                <a:solidFill>
                  <a:srgbClr val="231F20"/>
                </a:solidFill>
                <a:latin typeface="Calibri"/>
                <a:cs typeface="Calibri"/>
              </a:rPr>
              <a:t> </a:t>
            </a:r>
            <a:r>
              <a:rPr sz="950" spc="-15" dirty="0">
                <a:solidFill>
                  <a:srgbClr val="231F20"/>
                </a:solidFill>
                <a:latin typeface="Calibri"/>
                <a:cs typeface="Calibri"/>
              </a:rPr>
              <a:t>an</a:t>
            </a:r>
            <a:endParaRPr sz="950">
              <a:latin typeface="Calibri"/>
              <a:cs typeface="Calibri"/>
            </a:endParaRPr>
          </a:p>
          <a:p>
            <a:pPr marL="12700" marR="5715" algn="just">
              <a:lnSpc>
                <a:spcPts val="1170"/>
              </a:lnSpc>
              <a:spcBef>
                <a:spcPts val="5"/>
              </a:spcBef>
            </a:pPr>
            <a:r>
              <a:rPr sz="950" dirty="0">
                <a:solidFill>
                  <a:srgbClr val="231F20"/>
                </a:solidFill>
                <a:latin typeface="Calibri"/>
                <a:cs typeface="Calibri"/>
              </a:rPr>
              <a:t>option,</a:t>
            </a:r>
            <a:r>
              <a:rPr sz="950" spc="5" dirty="0">
                <a:solidFill>
                  <a:srgbClr val="231F20"/>
                </a:solidFill>
                <a:latin typeface="Calibri"/>
                <a:cs typeface="Calibri"/>
              </a:rPr>
              <a:t> </a:t>
            </a:r>
            <a:r>
              <a:rPr sz="950" spc="-10" dirty="0">
                <a:solidFill>
                  <a:srgbClr val="231F20"/>
                </a:solidFill>
                <a:latin typeface="Calibri"/>
                <a:cs typeface="Calibri"/>
              </a:rPr>
              <a:t>given</a:t>
            </a:r>
            <a:r>
              <a:rPr sz="950" spc="-5" dirty="0">
                <a:solidFill>
                  <a:srgbClr val="231F20"/>
                </a:solidFill>
                <a:latin typeface="Calibri"/>
                <a:cs typeface="Calibri"/>
              </a:rPr>
              <a:t> </a:t>
            </a:r>
            <a:r>
              <a:rPr sz="950" spc="-20" dirty="0">
                <a:solidFill>
                  <a:srgbClr val="231F20"/>
                </a:solidFill>
                <a:latin typeface="Calibri"/>
                <a:cs typeface="Calibri"/>
              </a:rPr>
              <a:t>retrospective</a:t>
            </a:r>
            <a:r>
              <a:rPr sz="950" spc="-15" dirty="0">
                <a:solidFill>
                  <a:srgbClr val="231F20"/>
                </a:solidFill>
                <a:latin typeface="Calibri"/>
                <a:cs typeface="Calibri"/>
              </a:rPr>
              <a:t> </a:t>
            </a:r>
            <a:r>
              <a:rPr sz="950" spc="-25" dirty="0">
                <a:solidFill>
                  <a:srgbClr val="231F20"/>
                </a:solidFill>
                <a:latin typeface="Calibri"/>
                <a:cs typeface="Calibri"/>
              </a:rPr>
              <a:t>evidence</a:t>
            </a:r>
            <a:r>
              <a:rPr sz="950" spc="-20" dirty="0">
                <a:solidFill>
                  <a:srgbClr val="231F20"/>
                </a:solidFill>
                <a:latin typeface="Calibri"/>
                <a:cs typeface="Calibri"/>
              </a:rPr>
              <a:t> </a:t>
            </a:r>
            <a:r>
              <a:rPr sz="950" spc="-15" dirty="0">
                <a:solidFill>
                  <a:srgbClr val="231F20"/>
                </a:solidFill>
                <a:latin typeface="Calibri"/>
                <a:cs typeface="Calibri"/>
              </a:rPr>
              <a:t>suggesting</a:t>
            </a:r>
            <a:r>
              <a:rPr sz="950" spc="-10" dirty="0">
                <a:solidFill>
                  <a:srgbClr val="231F20"/>
                </a:solidFill>
                <a:latin typeface="Calibri"/>
                <a:cs typeface="Calibri"/>
              </a:rPr>
              <a:t> its</a:t>
            </a:r>
            <a:r>
              <a:rPr sz="950" spc="-5" dirty="0">
                <a:solidFill>
                  <a:srgbClr val="231F20"/>
                </a:solidFill>
                <a:latin typeface="Calibri"/>
                <a:cs typeface="Calibri"/>
              </a:rPr>
              <a:t> </a:t>
            </a:r>
            <a:r>
              <a:rPr sz="950" spc="-15" dirty="0">
                <a:solidFill>
                  <a:srgbClr val="231F20"/>
                </a:solidFill>
                <a:latin typeface="Calibri"/>
                <a:cs typeface="Calibri"/>
              </a:rPr>
              <a:t>role</a:t>
            </a:r>
            <a:r>
              <a:rPr sz="950" spc="-10" dirty="0">
                <a:solidFill>
                  <a:srgbClr val="231F20"/>
                </a:solidFill>
                <a:latin typeface="Calibri"/>
                <a:cs typeface="Calibri"/>
              </a:rPr>
              <a:t> </a:t>
            </a:r>
            <a:r>
              <a:rPr sz="950" spc="25" dirty="0">
                <a:solidFill>
                  <a:srgbClr val="231F20"/>
                </a:solidFill>
                <a:latin typeface="Calibri"/>
                <a:cs typeface="Calibri"/>
              </a:rPr>
              <a:t>in </a:t>
            </a:r>
            <a:r>
              <a:rPr sz="950" spc="30" dirty="0">
                <a:solidFill>
                  <a:srgbClr val="231F20"/>
                </a:solidFill>
                <a:latin typeface="Calibri"/>
                <a:cs typeface="Calibri"/>
              </a:rPr>
              <a:t> </a:t>
            </a:r>
            <a:r>
              <a:rPr sz="950" spc="-20" dirty="0">
                <a:solidFill>
                  <a:srgbClr val="231F20"/>
                </a:solidFill>
                <a:latin typeface="Calibri"/>
                <a:cs typeface="Calibri"/>
              </a:rPr>
              <a:t>decreasing </a:t>
            </a:r>
            <a:r>
              <a:rPr sz="950" spc="-30" dirty="0">
                <a:solidFill>
                  <a:srgbClr val="231F20"/>
                </a:solidFill>
                <a:latin typeface="Calibri"/>
                <a:cs typeface="Calibri"/>
              </a:rPr>
              <a:t>relapses. </a:t>
            </a:r>
            <a:r>
              <a:rPr sz="950" spc="-10" dirty="0">
                <a:solidFill>
                  <a:srgbClr val="231F20"/>
                </a:solidFill>
                <a:latin typeface="Calibri"/>
                <a:cs typeface="Calibri"/>
              </a:rPr>
              <a:t>However, </a:t>
            </a:r>
            <a:r>
              <a:rPr sz="950" spc="-35" dirty="0">
                <a:solidFill>
                  <a:srgbClr val="231F20"/>
                </a:solidFill>
                <a:latin typeface="Calibri"/>
                <a:cs typeface="Calibri"/>
              </a:rPr>
              <a:t>the </a:t>
            </a:r>
            <a:r>
              <a:rPr sz="950" spc="-5" dirty="0">
                <a:solidFill>
                  <a:srgbClr val="231F20"/>
                </a:solidFill>
                <a:latin typeface="Calibri"/>
                <a:cs typeface="Calibri"/>
              </a:rPr>
              <a:t>sensitivity </a:t>
            </a:r>
            <a:r>
              <a:rPr sz="950" spc="-15" dirty="0">
                <a:solidFill>
                  <a:srgbClr val="231F20"/>
                </a:solidFill>
                <a:latin typeface="Calibri"/>
                <a:cs typeface="Calibri"/>
              </a:rPr>
              <a:t>of </a:t>
            </a:r>
            <a:r>
              <a:rPr sz="950" spc="-35" dirty="0">
                <a:solidFill>
                  <a:srgbClr val="231F20"/>
                </a:solidFill>
                <a:latin typeface="Calibri"/>
                <a:cs typeface="Calibri"/>
              </a:rPr>
              <a:t>the </a:t>
            </a:r>
            <a:r>
              <a:rPr sz="950" spc="-20" dirty="0">
                <a:solidFill>
                  <a:srgbClr val="231F20"/>
                </a:solidFill>
                <a:latin typeface="Calibri"/>
                <a:cs typeface="Calibri"/>
              </a:rPr>
              <a:t>advanced </a:t>
            </a:r>
            <a:r>
              <a:rPr sz="950" spc="15" dirty="0">
                <a:solidFill>
                  <a:srgbClr val="231F20"/>
                </a:solidFill>
                <a:latin typeface="Calibri"/>
                <a:cs typeface="Calibri"/>
              </a:rPr>
              <a:t>dis- </a:t>
            </a:r>
            <a:r>
              <a:rPr sz="950" spc="20" dirty="0">
                <a:solidFill>
                  <a:srgbClr val="231F20"/>
                </a:solidFill>
                <a:latin typeface="Calibri"/>
                <a:cs typeface="Calibri"/>
              </a:rPr>
              <a:t> </a:t>
            </a:r>
            <a:r>
              <a:rPr sz="950" spc="-60" dirty="0">
                <a:solidFill>
                  <a:srgbClr val="231F20"/>
                </a:solidFill>
                <a:latin typeface="Calibri"/>
                <a:cs typeface="Calibri"/>
              </a:rPr>
              <a:t>ease </a:t>
            </a:r>
            <a:r>
              <a:rPr sz="950" spc="-15" dirty="0">
                <a:solidFill>
                  <a:srgbClr val="231F20"/>
                </a:solidFill>
                <a:latin typeface="Calibri"/>
                <a:cs typeface="Calibri"/>
              </a:rPr>
              <a:t>to </a:t>
            </a:r>
            <a:r>
              <a:rPr sz="950" spc="-10" dirty="0">
                <a:solidFill>
                  <a:srgbClr val="231F20"/>
                </a:solidFill>
                <a:latin typeface="Calibri"/>
                <a:cs typeface="Calibri"/>
              </a:rPr>
              <a:t>hormones </a:t>
            </a:r>
            <a:r>
              <a:rPr sz="950" spc="-20" dirty="0">
                <a:solidFill>
                  <a:srgbClr val="231F20"/>
                </a:solidFill>
                <a:latin typeface="Calibri"/>
                <a:cs typeface="Calibri"/>
              </a:rPr>
              <a:t>makes </a:t>
            </a:r>
            <a:r>
              <a:rPr sz="950" spc="-35" dirty="0">
                <a:solidFill>
                  <a:srgbClr val="231F20"/>
                </a:solidFill>
                <a:latin typeface="Calibri"/>
                <a:cs typeface="Calibri"/>
              </a:rPr>
              <a:t>the </a:t>
            </a:r>
            <a:r>
              <a:rPr sz="950" spc="-25" dirty="0">
                <a:solidFill>
                  <a:srgbClr val="231F20"/>
                </a:solidFill>
                <a:latin typeface="Calibri"/>
                <a:cs typeface="Calibri"/>
              </a:rPr>
              <a:t>benefit </a:t>
            </a:r>
            <a:r>
              <a:rPr sz="950" spc="-20" dirty="0">
                <a:solidFill>
                  <a:srgbClr val="231F20"/>
                </a:solidFill>
                <a:latin typeface="Calibri"/>
                <a:cs typeface="Calibri"/>
              </a:rPr>
              <a:t>questionable </a:t>
            </a:r>
            <a:r>
              <a:rPr sz="950" spc="-10" dirty="0">
                <a:solidFill>
                  <a:srgbClr val="231F20"/>
                </a:solidFill>
                <a:latin typeface="Calibri"/>
                <a:cs typeface="Calibri"/>
              </a:rPr>
              <a:t>overall </a:t>
            </a:r>
            <a:r>
              <a:rPr sz="950" spc="55" dirty="0">
                <a:solidFill>
                  <a:srgbClr val="231F20"/>
                </a:solidFill>
                <a:latin typeface="Calibri"/>
                <a:cs typeface="Calibri"/>
              </a:rPr>
              <a:t>[IV, C]. </a:t>
            </a:r>
            <a:r>
              <a:rPr sz="950" spc="60" dirty="0">
                <a:solidFill>
                  <a:srgbClr val="231F20"/>
                </a:solidFill>
                <a:latin typeface="Calibri"/>
                <a:cs typeface="Calibri"/>
              </a:rPr>
              <a:t> </a:t>
            </a:r>
            <a:r>
              <a:rPr sz="950" spc="10" dirty="0">
                <a:solidFill>
                  <a:srgbClr val="231F20"/>
                </a:solidFill>
                <a:latin typeface="Calibri"/>
                <a:cs typeface="Calibri"/>
              </a:rPr>
              <a:t>The</a:t>
            </a:r>
            <a:r>
              <a:rPr sz="950" spc="-20" dirty="0">
                <a:solidFill>
                  <a:srgbClr val="231F20"/>
                </a:solidFill>
                <a:latin typeface="Calibri"/>
                <a:cs typeface="Calibri"/>
              </a:rPr>
              <a:t> systemic</a:t>
            </a:r>
            <a:r>
              <a:rPr sz="950" spc="-15" dirty="0">
                <a:solidFill>
                  <a:srgbClr val="231F20"/>
                </a:solidFill>
                <a:latin typeface="Calibri"/>
                <a:cs typeface="Calibri"/>
              </a:rPr>
              <a:t> </a:t>
            </a:r>
            <a:r>
              <a:rPr sz="950" spc="-25" dirty="0">
                <a:solidFill>
                  <a:srgbClr val="231F20"/>
                </a:solidFill>
                <a:latin typeface="Calibri"/>
                <a:cs typeface="Calibri"/>
              </a:rPr>
              <a:t>treatment</a:t>
            </a:r>
            <a:r>
              <a:rPr sz="950" spc="-15" dirty="0">
                <a:solidFill>
                  <a:srgbClr val="231F20"/>
                </a:solidFill>
                <a:latin typeface="Calibri"/>
                <a:cs typeface="Calibri"/>
              </a:rPr>
              <a:t> of</a:t>
            </a:r>
            <a:r>
              <a:rPr sz="950" spc="-20" dirty="0">
                <a:solidFill>
                  <a:srgbClr val="231F20"/>
                </a:solidFill>
                <a:latin typeface="Calibri"/>
                <a:cs typeface="Calibri"/>
              </a:rPr>
              <a:t> </a:t>
            </a:r>
            <a:r>
              <a:rPr sz="950" spc="-25" dirty="0">
                <a:solidFill>
                  <a:srgbClr val="231F20"/>
                </a:solidFill>
                <a:latin typeface="Calibri"/>
                <a:cs typeface="Calibri"/>
              </a:rPr>
              <a:t>metastatic</a:t>
            </a:r>
            <a:r>
              <a:rPr sz="950" spc="-15" dirty="0">
                <a:solidFill>
                  <a:srgbClr val="231F20"/>
                </a:solidFill>
                <a:latin typeface="Calibri"/>
                <a:cs typeface="Calibri"/>
              </a:rPr>
              <a:t> </a:t>
            </a:r>
            <a:r>
              <a:rPr sz="950" spc="-10" dirty="0">
                <a:solidFill>
                  <a:srgbClr val="231F20"/>
                </a:solidFill>
                <a:latin typeface="Calibri"/>
                <a:cs typeface="Calibri"/>
              </a:rPr>
              <a:t>low-grade</a:t>
            </a:r>
            <a:r>
              <a:rPr sz="950" spc="-25" dirty="0">
                <a:solidFill>
                  <a:srgbClr val="231F20"/>
                </a:solidFill>
                <a:latin typeface="Calibri"/>
                <a:cs typeface="Calibri"/>
              </a:rPr>
              <a:t> </a:t>
            </a:r>
            <a:r>
              <a:rPr sz="950" spc="30" dirty="0">
                <a:solidFill>
                  <a:srgbClr val="231F20"/>
                </a:solidFill>
                <a:latin typeface="Calibri"/>
                <a:cs typeface="Calibri"/>
              </a:rPr>
              <a:t>ESS</a:t>
            </a:r>
            <a:r>
              <a:rPr sz="950" spc="-20" dirty="0">
                <a:solidFill>
                  <a:srgbClr val="231F20"/>
                </a:solidFill>
                <a:latin typeface="Calibri"/>
                <a:cs typeface="Calibri"/>
              </a:rPr>
              <a:t> </a:t>
            </a:r>
            <a:r>
              <a:rPr sz="950" spc="-10" dirty="0">
                <a:solidFill>
                  <a:srgbClr val="231F20"/>
                </a:solidFill>
                <a:latin typeface="Calibri"/>
                <a:cs typeface="Calibri"/>
              </a:rPr>
              <a:t>exploits their </a:t>
            </a:r>
            <a:r>
              <a:rPr sz="950" spc="-204" dirty="0">
                <a:solidFill>
                  <a:srgbClr val="231F20"/>
                </a:solidFill>
                <a:latin typeface="Calibri"/>
                <a:cs typeface="Calibri"/>
              </a:rPr>
              <a:t> </a:t>
            </a:r>
            <a:r>
              <a:rPr sz="950" spc="-5" dirty="0">
                <a:solidFill>
                  <a:srgbClr val="231F20"/>
                </a:solidFill>
                <a:latin typeface="Calibri"/>
                <a:cs typeface="Calibri"/>
              </a:rPr>
              <a:t>sensitivity </a:t>
            </a:r>
            <a:r>
              <a:rPr sz="950" spc="-15" dirty="0">
                <a:solidFill>
                  <a:srgbClr val="231F20"/>
                </a:solidFill>
                <a:latin typeface="Calibri"/>
                <a:cs typeface="Calibri"/>
              </a:rPr>
              <a:t>to </a:t>
            </a:r>
            <a:r>
              <a:rPr sz="950" dirty="0">
                <a:solidFill>
                  <a:srgbClr val="231F20"/>
                </a:solidFill>
                <a:latin typeface="Calibri"/>
                <a:cs typeface="Calibri"/>
              </a:rPr>
              <a:t>hormonal </a:t>
            </a:r>
            <a:r>
              <a:rPr sz="950" spc="-20" dirty="0">
                <a:solidFill>
                  <a:srgbClr val="231F20"/>
                </a:solidFill>
                <a:latin typeface="Calibri"/>
                <a:cs typeface="Calibri"/>
              </a:rPr>
              <a:t>therapies </a:t>
            </a:r>
            <a:r>
              <a:rPr sz="950" spc="45" dirty="0">
                <a:solidFill>
                  <a:srgbClr val="231F20"/>
                </a:solidFill>
                <a:latin typeface="Calibri"/>
                <a:cs typeface="Calibri"/>
              </a:rPr>
              <a:t>[V, </a:t>
            </a:r>
            <a:r>
              <a:rPr sz="950" spc="25" dirty="0">
                <a:solidFill>
                  <a:srgbClr val="231F20"/>
                </a:solidFill>
                <a:latin typeface="Calibri"/>
                <a:cs typeface="Calibri"/>
              </a:rPr>
              <a:t>B]. </a:t>
            </a:r>
            <a:r>
              <a:rPr sz="950" spc="-15" dirty="0">
                <a:solidFill>
                  <a:srgbClr val="231F20"/>
                </a:solidFill>
                <a:latin typeface="Calibri"/>
                <a:cs typeface="Calibri"/>
              </a:rPr>
              <a:t>Therefore, progestins, </a:t>
            </a:r>
            <a:r>
              <a:rPr sz="950" spc="-10" dirty="0">
                <a:solidFill>
                  <a:srgbClr val="231F20"/>
                </a:solidFill>
                <a:latin typeface="Calibri"/>
                <a:cs typeface="Calibri"/>
              </a:rPr>
              <a:t> </a:t>
            </a:r>
            <a:r>
              <a:rPr sz="950" spc="-25" dirty="0">
                <a:solidFill>
                  <a:srgbClr val="231F20"/>
                </a:solidFill>
                <a:latin typeface="Calibri"/>
                <a:cs typeface="Calibri"/>
              </a:rPr>
              <a:t>aromatase</a:t>
            </a:r>
            <a:r>
              <a:rPr sz="950" spc="-20" dirty="0">
                <a:solidFill>
                  <a:srgbClr val="231F20"/>
                </a:solidFill>
                <a:latin typeface="Calibri"/>
                <a:cs typeface="Calibri"/>
              </a:rPr>
              <a:t> </a:t>
            </a:r>
            <a:r>
              <a:rPr sz="950" spc="5" dirty="0">
                <a:solidFill>
                  <a:srgbClr val="231F20"/>
                </a:solidFill>
                <a:latin typeface="Calibri"/>
                <a:cs typeface="Calibri"/>
              </a:rPr>
              <a:t>inhibitors</a:t>
            </a:r>
            <a:r>
              <a:rPr sz="950" spc="10"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gonadotropin-releasing</a:t>
            </a:r>
            <a:r>
              <a:rPr sz="950" dirty="0">
                <a:solidFill>
                  <a:srgbClr val="231F20"/>
                </a:solidFill>
                <a:latin typeface="Calibri"/>
                <a:cs typeface="Calibri"/>
              </a:rPr>
              <a:t> </a:t>
            </a:r>
            <a:r>
              <a:rPr sz="950" spc="-5" dirty="0">
                <a:solidFill>
                  <a:srgbClr val="231F20"/>
                </a:solidFill>
                <a:latin typeface="Calibri"/>
                <a:cs typeface="Calibri"/>
              </a:rPr>
              <a:t>hormone </a:t>
            </a:r>
            <a:r>
              <a:rPr sz="950" dirty="0">
                <a:solidFill>
                  <a:srgbClr val="231F20"/>
                </a:solidFill>
                <a:latin typeface="Calibri"/>
                <a:cs typeface="Calibri"/>
              </a:rPr>
              <a:t> </a:t>
            </a:r>
            <a:r>
              <a:rPr sz="950" spc="70" dirty="0">
                <a:solidFill>
                  <a:srgbClr val="231F20"/>
                </a:solidFill>
                <a:latin typeface="Calibri"/>
                <a:cs typeface="Calibri"/>
              </a:rPr>
              <a:t>(GnRH) </a:t>
            </a:r>
            <a:r>
              <a:rPr sz="950" spc="-20" dirty="0">
                <a:solidFill>
                  <a:srgbClr val="231F20"/>
                </a:solidFill>
                <a:latin typeface="Calibri"/>
                <a:cs typeface="Calibri"/>
              </a:rPr>
              <a:t>analogues</a:t>
            </a:r>
            <a:r>
              <a:rPr sz="950" spc="-15" dirty="0">
                <a:solidFill>
                  <a:srgbClr val="231F20"/>
                </a:solidFill>
                <a:latin typeface="Calibri"/>
                <a:cs typeface="Calibri"/>
              </a:rPr>
              <a:t> </a:t>
            </a:r>
            <a:r>
              <a:rPr sz="950" spc="15" dirty="0">
                <a:solidFill>
                  <a:srgbClr val="231F20"/>
                </a:solidFill>
                <a:latin typeface="Calibri"/>
                <a:cs typeface="Calibri"/>
              </a:rPr>
              <a:t>(for </a:t>
            </a:r>
            <a:r>
              <a:rPr sz="950" spc="-15" dirty="0">
                <a:solidFill>
                  <a:srgbClr val="231F20"/>
                </a:solidFill>
                <a:latin typeface="Calibri"/>
                <a:cs typeface="Calibri"/>
              </a:rPr>
              <a:t>premenopausal</a:t>
            </a:r>
            <a:r>
              <a:rPr sz="950" spc="-10" dirty="0">
                <a:solidFill>
                  <a:srgbClr val="231F20"/>
                </a:solidFill>
                <a:latin typeface="Calibri"/>
                <a:cs typeface="Calibri"/>
              </a:rPr>
              <a:t> patients)</a:t>
            </a:r>
            <a:r>
              <a:rPr sz="950" spc="-5" dirty="0">
                <a:solidFill>
                  <a:srgbClr val="231F20"/>
                </a:solidFill>
                <a:latin typeface="Calibri"/>
                <a:cs typeface="Calibri"/>
              </a:rPr>
              <a:t> </a:t>
            </a:r>
            <a:r>
              <a:rPr sz="950" spc="-15" dirty="0">
                <a:solidFill>
                  <a:srgbClr val="231F20"/>
                </a:solidFill>
                <a:latin typeface="Calibri"/>
                <a:cs typeface="Calibri"/>
              </a:rPr>
              <a:t>can</a:t>
            </a:r>
            <a:r>
              <a:rPr sz="950" spc="-10"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used </a:t>
            </a:r>
            <a:r>
              <a:rPr sz="950" spc="-20"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68</a:t>
            </a:r>
            <a:r>
              <a:rPr sz="950" spc="10" dirty="0">
                <a:solidFill>
                  <a:srgbClr val="231F20"/>
                </a:solidFill>
                <a:latin typeface="Calibri"/>
                <a:cs typeface="Calibri"/>
              </a:rPr>
              <a:t>].</a:t>
            </a:r>
            <a:r>
              <a:rPr sz="950" spc="15" dirty="0">
                <a:solidFill>
                  <a:srgbClr val="231F20"/>
                </a:solidFill>
                <a:latin typeface="Calibri"/>
                <a:cs typeface="Calibri"/>
              </a:rPr>
              <a:t> </a:t>
            </a:r>
            <a:r>
              <a:rPr sz="950" spc="5" dirty="0">
                <a:solidFill>
                  <a:srgbClr val="231F20"/>
                </a:solidFill>
                <a:latin typeface="Calibri"/>
                <a:cs typeface="Calibri"/>
              </a:rPr>
              <a:t>Tamoxifen</a:t>
            </a:r>
            <a:r>
              <a:rPr sz="950" spc="10"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10" dirty="0">
                <a:solidFill>
                  <a:srgbClr val="231F20"/>
                </a:solidFill>
                <a:latin typeface="Calibri"/>
                <a:cs typeface="Calibri"/>
              </a:rPr>
              <a:t>contraindicated</a:t>
            </a:r>
            <a:r>
              <a:rPr sz="950" spc="-5" dirty="0">
                <a:solidFill>
                  <a:srgbClr val="231F20"/>
                </a:solidFill>
                <a:latin typeface="Calibri"/>
                <a:cs typeface="Calibri"/>
              </a:rPr>
              <a:t> </a:t>
            </a:r>
            <a:r>
              <a:rPr sz="950" spc="-20" dirty="0">
                <a:solidFill>
                  <a:srgbClr val="231F20"/>
                </a:solidFill>
                <a:latin typeface="Calibri"/>
                <a:cs typeface="Calibri"/>
              </a:rPr>
              <a:t>due</a:t>
            </a:r>
            <a:r>
              <a:rPr sz="950" spc="-15" dirty="0">
                <a:solidFill>
                  <a:srgbClr val="231F20"/>
                </a:solidFill>
                <a:latin typeface="Calibri"/>
                <a:cs typeface="Calibri"/>
              </a:rPr>
              <a:t> to</a:t>
            </a:r>
            <a:r>
              <a:rPr sz="950" spc="-10" dirty="0">
                <a:solidFill>
                  <a:srgbClr val="231F20"/>
                </a:solidFill>
                <a:latin typeface="Calibri"/>
                <a:cs typeface="Calibri"/>
              </a:rPr>
              <a:t> </a:t>
            </a:r>
            <a:r>
              <a:rPr sz="950" spc="-40" dirty="0">
                <a:solidFill>
                  <a:srgbClr val="231F20"/>
                </a:solidFill>
                <a:latin typeface="Calibri"/>
                <a:cs typeface="Calibri"/>
              </a:rPr>
              <a:t>a</a:t>
            </a:r>
            <a:r>
              <a:rPr sz="950" spc="-35" dirty="0">
                <a:solidFill>
                  <a:srgbClr val="231F20"/>
                </a:solidFill>
                <a:latin typeface="Calibri"/>
                <a:cs typeface="Calibri"/>
              </a:rPr>
              <a:t> </a:t>
            </a:r>
            <a:r>
              <a:rPr sz="950" spc="-15" dirty="0">
                <a:solidFill>
                  <a:srgbClr val="231F20"/>
                </a:solidFill>
                <a:latin typeface="Calibri"/>
                <a:cs typeface="Calibri"/>
              </a:rPr>
              <a:t>possible</a:t>
            </a:r>
            <a:r>
              <a:rPr sz="950" spc="-10" dirty="0">
                <a:solidFill>
                  <a:srgbClr val="231F20"/>
                </a:solidFill>
                <a:latin typeface="Calibri"/>
                <a:cs typeface="Calibri"/>
              </a:rPr>
              <a:t> agonist </a:t>
            </a:r>
            <a:r>
              <a:rPr sz="950" spc="-5" dirty="0">
                <a:solidFill>
                  <a:srgbClr val="231F20"/>
                </a:solidFill>
                <a:latin typeface="Calibri"/>
                <a:cs typeface="Calibri"/>
              </a:rPr>
              <a:t> activity,</a:t>
            </a:r>
            <a:r>
              <a:rPr sz="950" spc="105" dirty="0">
                <a:solidFill>
                  <a:srgbClr val="231F20"/>
                </a:solidFill>
                <a:latin typeface="Calibri"/>
                <a:cs typeface="Calibri"/>
              </a:rPr>
              <a:t> </a:t>
            </a:r>
            <a:r>
              <a:rPr sz="950" spc="-40" dirty="0">
                <a:solidFill>
                  <a:srgbClr val="231F20"/>
                </a:solidFill>
                <a:latin typeface="Calibri"/>
                <a:cs typeface="Calibri"/>
              </a:rPr>
              <a:t>as</a:t>
            </a:r>
            <a:r>
              <a:rPr sz="950" spc="95" dirty="0">
                <a:solidFill>
                  <a:srgbClr val="231F20"/>
                </a:solidFill>
                <a:latin typeface="Calibri"/>
                <a:cs typeface="Calibri"/>
              </a:rPr>
              <a:t> </a:t>
            </a:r>
            <a:r>
              <a:rPr sz="950" dirty="0">
                <a:solidFill>
                  <a:srgbClr val="231F20"/>
                </a:solidFill>
                <a:latin typeface="Calibri"/>
                <a:cs typeface="Calibri"/>
              </a:rPr>
              <a:t>is</a:t>
            </a:r>
            <a:r>
              <a:rPr sz="950" spc="100" dirty="0">
                <a:solidFill>
                  <a:srgbClr val="231F20"/>
                </a:solidFill>
                <a:latin typeface="Calibri"/>
                <a:cs typeface="Calibri"/>
              </a:rPr>
              <a:t> </a:t>
            </a:r>
            <a:r>
              <a:rPr sz="950" dirty="0">
                <a:solidFill>
                  <a:srgbClr val="231F20"/>
                </a:solidFill>
                <a:latin typeface="Calibri"/>
                <a:cs typeface="Calibri"/>
              </a:rPr>
              <a:t>hormonal</a:t>
            </a:r>
            <a:r>
              <a:rPr sz="950" spc="100" dirty="0">
                <a:solidFill>
                  <a:srgbClr val="231F20"/>
                </a:solidFill>
                <a:latin typeface="Calibri"/>
                <a:cs typeface="Calibri"/>
              </a:rPr>
              <a:t> </a:t>
            </a:r>
            <a:r>
              <a:rPr sz="950" spc="-20" dirty="0">
                <a:solidFill>
                  <a:srgbClr val="231F20"/>
                </a:solidFill>
                <a:latin typeface="Calibri"/>
                <a:cs typeface="Calibri"/>
              </a:rPr>
              <a:t>replacement</a:t>
            </a:r>
            <a:r>
              <a:rPr sz="950" spc="105" dirty="0">
                <a:solidFill>
                  <a:srgbClr val="231F20"/>
                </a:solidFill>
                <a:latin typeface="Calibri"/>
                <a:cs typeface="Calibri"/>
              </a:rPr>
              <a:t> </a:t>
            </a:r>
            <a:r>
              <a:rPr sz="950" spc="-20" dirty="0">
                <a:solidFill>
                  <a:srgbClr val="231F20"/>
                </a:solidFill>
                <a:latin typeface="Calibri"/>
                <a:cs typeface="Calibri"/>
              </a:rPr>
              <a:t>therapy</a:t>
            </a:r>
            <a:r>
              <a:rPr sz="950" spc="105" dirty="0">
                <a:solidFill>
                  <a:srgbClr val="231F20"/>
                </a:solidFill>
                <a:latin typeface="Calibri"/>
                <a:cs typeface="Calibri"/>
              </a:rPr>
              <a:t> </a:t>
            </a:r>
            <a:r>
              <a:rPr sz="950" spc="90" dirty="0">
                <a:solidFill>
                  <a:srgbClr val="231F20"/>
                </a:solidFill>
                <a:latin typeface="Calibri"/>
                <a:cs typeface="Calibri"/>
              </a:rPr>
              <a:t>(HRT)</a:t>
            </a:r>
            <a:r>
              <a:rPr sz="950" spc="95" dirty="0">
                <a:solidFill>
                  <a:srgbClr val="231F20"/>
                </a:solidFill>
                <a:latin typeface="Calibri"/>
                <a:cs typeface="Calibri"/>
              </a:rPr>
              <a:t> </a:t>
            </a:r>
            <a:r>
              <a:rPr sz="950" dirty="0">
                <a:solidFill>
                  <a:srgbClr val="231F20"/>
                </a:solidFill>
                <a:latin typeface="Calibri"/>
                <a:cs typeface="Calibri"/>
              </a:rPr>
              <a:t>containing</a:t>
            </a:r>
            <a:endParaRPr sz="950">
              <a:latin typeface="Calibri"/>
              <a:cs typeface="Calibri"/>
            </a:endParaRPr>
          </a:p>
          <a:p>
            <a:pPr marL="12700" marR="5715" algn="just">
              <a:lnSpc>
                <a:spcPts val="1170"/>
              </a:lnSpc>
              <a:spcBef>
                <a:spcPts val="30"/>
              </a:spcBef>
            </a:pPr>
            <a:r>
              <a:rPr sz="950" spc="-25" dirty="0">
                <a:solidFill>
                  <a:srgbClr val="231F20"/>
                </a:solidFill>
                <a:latin typeface="Calibri"/>
                <a:cs typeface="Calibri"/>
              </a:rPr>
              <a:t>oestrogens. </a:t>
            </a:r>
            <a:r>
              <a:rPr sz="950" spc="75" dirty="0">
                <a:solidFill>
                  <a:srgbClr val="231F20"/>
                </a:solidFill>
                <a:latin typeface="Calibri"/>
                <a:cs typeface="Calibri"/>
              </a:rPr>
              <a:t>ChT </a:t>
            </a:r>
            <a:r>
              <a:rPr sz="950" spc="-10" dirty="0">
                <a:solidFill>
                  <a:srgbClr val="231F20"/>
                </a:solidFill>
                <a:latin typeface="Calibri"/>
                <a:cs typeface="Calibri"/>
              </a:rPr>
              <a:t>may </a:t>
            </a:r>
            <a:r>
              <a:rPr sz="950" spc="-50" dirty="0">
                <a:solidFill>
                  <a:srgbClr val="231F20"/>
                </a:solidFill>
                <a:latin typeface="Calibri"/>
                <a:cs typeface="Calibri"/>
              </a:rPr>
              <a:t>be </a:t>
            </a:r>
            <a:r>
              <a:rPr sz="950" spc="-15" dirty="0">
                <a:solidFill>
                  <a:srgbClr val="231F20"/>
                </a:solidFill>
                <a:latin typeface="Calibri"/>
                <a:cs typeface="Calibri"/>
              </a:rPr>
              <a:t>an </a:t>
            </a:r>
            <a:r>
              <a:rPr sz="950" dirty="0">
                <a:solidFill>
                  <a:srgbClr val="231F20"/>
                </a:solidFill>
                <a:latin typeface="Calibri"/>
                <a:cs typeface="Calibri"/>
              </a:rPr>
              <a:t>option </a:t>
            </a:r>
            <a:r>
              <a:rPr sz="950" spc="-25" dirty="0">
                <a:solidFill>
                  <a:srgbClr val="231F20"/>
                </a:solidFill>
                <a:latin typeface="Calibri"/>
                <a:cs typeface="Calibri"/>
              </a:rPr>
              <a:t>when </a:t>
            </a:r>
            <a:r>
              <a:rPr sz="950" dirty="0">
                <a:solidFill>
                  <a:srgbClr val="231F20"/>
                </a:solidFill>
                <a:latin typeface="Calibri"/>
                <a:cs typeface="Calibri"/>
              </a:rPr>
              <a:t>hormonal </a:t>
            </a:r>
            <a:r>
              <a:rPr sz="950" spc="-20" dirty="0">
                <a:solidFill>
                  <a:srgbClr val="231F20"/>
                </a:solidFill>
                <a:latin typeface="Calibri"/>
                <a:cs typeface="Calibri"/>
              </a:rPr>
              <a:t>therapy </a:t>
            </a:r>
            <a:r>
              <a:rPr sz="950" spc="-25" dirty="0">
                <a:solidFill>
                  <a:srgbClr val="231F20"/>
                </a:solidFill>
                <a:latin typeface="Calibri"/>
                <a:cs typeface="Calibri"/>
              </a:rPr>
              <a:t>has </a:t>
            </a:r>
            <a:r>
              <a:rPr sz="950" spc="-20" dirty="0">
                <a:solidFill>
                  <a:srgbClr val="231F20"/>
                </a:solidFill>
                <a:latin typeface="Calibri"/>
                <a:cs typeface="Calibri"/>
              </a:rPr>
              <a:t> </a:t>
            </a:r>
            <a:r>
              <a:rPr sz="950" spc="-15" dirty="0">
                <a:solidFill>
                  <a:srgbClr val="231F20"/>
                </a:solidFill>
                <a:latin typeface="Calibri"/>
                <a:cs typeface="Calibri"/>
              </a:rPr>
              <a:t>failed.</a:t>
            </a:r>
            <a:r>
              <a:rPr sz="950" spc="40" dirty="0">
                <a:solidFill>
                  <a:srgbClr val="231F20"/>
                </a:solidFill>
                <a:latin typeface="Calibri"/>
                <a:cs typeface="Calibri"/>
              </a:rPr>
              <a:t> </a:t>
            </a:r>
            <a:r>
              <a:rPr sz="950" spc="-5" dirty="0">
                <a:solidFill>
                  <a:srgbClr val="231F20"/>
                </a:solidFill>
                <a:latin typeface="Calibri"/>
                <a:cs typeface="Calibri"/>
              </a:rPr>
              <a:t>Surgery</a:t>
            </a:r>
            <a:r>
              <a:rPr sz="950" spc="45" dirty="0">
                <a:solidFill>
                  <a:srgbClr val="231F20"/>
                </a:solidFill>
                <a:latin typeface="Calibri"/>
                <a:cs typeface="Calibri"/>
              </a:rPr>
              <a:t> </a:t>
            </a:r>
            <a:r>
              <a:rPr sz="950" spc="-15" dirty="0">
                <a:solidFill>
                  <a:srgbClr val="231F20"/>
                </a:solidFill>
                <a:latin typeface="Calibri"/>
                <a:cs typeface="Calibri"/>
              </a:rPr>
              <a:t>of</a:t>
            </a:r>
            <a:r>
              <a:rPr sz="950" spc="40" dirty="0">
                <a:solidFill>
                  <a:srgbClr val="231F20"/>
                </a:solidFill>
                <a:latin typeface="Calibri"/>
                <a:cs typeface="Calibri"/>
              </a:rPr>
              <a:t> </a:t>
            </a:r>
            <a:r>
              <a:rPr sz="950" spc="5" dirty="0">
                <a:solidFill>
                  <a:srgbClr val="231F20"/>
                </a:solidFill>
                <a:latin typeface="Calibri"/>
                <a:cs typeface="Calibri"/>
              </a:rPr>
              <a:t>lung</a:t>
            </a:r>
            <a:r>
              <a:rPr sz="950" spc="45" dirty="0">
                <a:solidFill>
                  <a:srgbClr val="231F20"/>
                </a:solidFill>
                <a:latin typeface="Calibri"/>
                <a:cs typeface="Calibri"/>
              </a:rPr>
              <a:t> </a:t>
            </a:r>
            <a:r>
              <a:rPr sz="950" spc="-40" dirty="0">
                <a:solidFill>
                  <a:srgbClr val="231F20"/>
                </a:solidFill>
                <a:latin typeface="Calibri"/>
                <a:cs typeface="Calibri"/>
              </a:rPr>
              <a:t>metastases</a:t>
            </a:r>
            <a:r>
              <a:rPr sz="950" spc="50" dirty="0">
                <a:solidFill>
                  <a:srgbClr val="231F20"/>
                </a:solidFill>
                <a:latin typeface="Calibri"/>
                <a:cs typeface="Calibri"/>
              </a:rPr>
              <a:t> </a:t>
            </a:r>
            <a:r>
              <a:rPr sz="950" dirty="0">
                <a:solidFill>
                  <a:srgbClr val="231F20"/>
                </a:solidFill>
                <a:latin typeface="Calibri"/>
                <a:cs typeface="Calibri"/>
              </a:rPr>
              <a:t>is</a:t>
            </a:r>
            <a:r>
              <a:rPr sz="950" spc="40" dirty="0">
                <a:solidFill>
                  <a:srgbClr val="231F20"/>
                </a:solidFill>
                <a:latin typeface="Calibri"/>
                <a:cs typeface="Calibri"/>
              </a:rPr>
              <a:t> </a:t>
            </a:r>
            <a:r>
              <a:rPr sz="950" spc="-15" dirty="0">
                <a:solidFill>
                  <a:srgbClr val="231F20"/>
                </a:solidFill>
                <a:latin typeface="Calibri"/>
                <a:cs typeface="Calibri"/>
              </a:rPr>
              <a:t>an</a:t>
            </a:r>
            <a:r>
              <a:rPr sz="950" spc="40" dirty="0">
                <a:solidFill>
                  <a:srgbClr val="231F20"/>
                </a:solidFill>
                <a:latin typeface="Calibri"/>
                <a:cs typeface="Calibri"/>
              </a:rPr>
              <a:t> </a:t>
            </a:r>
            <a:r>
              <a:rPr sz="950" dirty="0">
                <a:solidFill>
                  <a:srgbClr val="231F20"/>
                </a:solidFill>
                <a:latin typeface="Calibri"/>
                <a:cs typeface="Calibri"/>
              </a:rPr>
              <a:t>option,</a:t>
            </a:r>
            <a:r>
              <a:rPr sz="950" spc="45" dirty="0">
                <a:solidFill>
                  <a:srgbClr val="231F20"/>
                </a:solidFill>
                <a:latin typeface="Calibri"/>
                <a:cs typeface="Calibri"/>
              </a:rPr>
              <a:t> </a:t>
            </a:r>
            <a:r>
              <a:rPr sz="950" spc="-35" dirty="0">
                <a:solidFill>
                  <a:srgbClr val="231F20"/>
                </a:solidFill>
                <a:latin typeface="Calibri"/>
                <a:cs typeface="Calibri"/>
              </a:rPr>
              <a:t>even</a:t>
            </a:r>
            <a:r>
              <a:rPr sz="950" spc="45" dirty="0">
                <a:solidFill>
                  <a:srgbClr val="231F20"/>
                </a:solidFill>
                <a:latin typeface="Calibri"/>
                <a:cs typeface="Calibri"/>
              </a:rPr>
              <a:t> </a:t>
            </a:r>
            <a:r>
              <a:rPr sz="950" spc="25" dirty="0">
                <a:solidFill>
                  <a:srgbClr val="231F20"/>
                </a:solidFill>
                <a:latin typeface="Calibri"/>
                <a:cs typeface="Calibri"/>
              </a:rPr>
              <a:t>in</a:t>
            </a:r>
            <a:r>
              <a:rPr sz="950" spc="40" dirty="0">
                <a:solidFill>
                  <a:srgbClr val="231F20"/>
                </a:solidFill>
                <a:latin typeface="Calibri"/>
                <a:cs typeface="Calibri"/>
              </a:rPr>
              <a:t> </a:t>
            </a:r>
            <a:r>
              <a:rPr sz="950" spc="-20" dirty="0">
                <a:solidFill>
                  <a:srgbClr val="231F20"/>
                </a:solidFill>
                <a:latin typeface="Calibri"/>
                <a:cs typeface="Calibri"/>
              </a:rPr>
              <a:t>presenta-</a:t>
            </a:r>
            <a:endParaRPr sz="950">
              <a:latin typeface="Calibri"/>
              <a:cs typeface="Calibri"/>
            </a:endParaRPr>
          </a:p>
          <a:p>
            <a:pPr marL="12700" marR="5715" algn="just">
              <a:lnSpc>
                <a:spcPts val="1170"/>
              </a:lnSpc>
            </a:pPr>
            <a:r>
              <a:rPr sz="950" spc="-5" dirty="0">
                <a:solidFill>
                  <a:srgbClr val="231F20"/>
                </a:solidFill>
                <a:latin typeface="Calibri"/>
                <a:cs typeface="Calibri"/>
              </a:rPr>
              <a:t>tions </a:t>
            </a:r>
            <a:r>
              <a:rPr sz="950" dirty="0">
                <a:solidFill>
                  <a:srgbClr val="231F20"/>
                </a:solidFill>
                <a:latin typeface="Calibri"/>
                <a:cs typeface="Calibri"/>
              </a:rPr>
              <a:t>which </a:t>
            </a:r>
            <a:r>
              <a:rPr sz="950" spc="5" dirty="0">
                <a:solidFill>
                  <a:srgbClr val="231F20"/>
                </a:solidFill>
                <a:latin typeface="Calibri"/>
                <a:cs typeface="Calibri"/>
              </a:rPr>
              <a:t>might </a:t>
            </a:r>
            <a:r>
              <a:rPr sz="950" spc="-5" dirty="0">
                <a:solidFill>
                  <a:srgbClr val="231F20"/>
                </a:solidFill>
                <a:latin typeface="Calibri"/>
                <a:cs typeface="Calibri"/>
              </a:rPr>
              <a:t>not </a:t>
            </a:r>
            <a:r>
              <a:rPr sz="950" spc="-50" dirty="0">
                <a:solidFill>
                  <a:srgbClr val="231F20"/>
                </a:solidFill>
                <a:latin typeface="Calibri"/>
                <a:cs typeface="Calibri"/>
              </a:rPr>
              <a:t>be</a:t>
            </a:r>
            <a:r>
              <a:rPr sz="950" spc="-45" dirty="0">
                <a:solidFill>
                  <a:srgbClr val="231F20"/>
                </a:solidFill>
                <a:latin typeface="Calibri"/>
                <a:cs typeface="Calibri"/>
              </a:rPr>
              <a:t> </a:t>
            </a:r>
            <a:r>
              <a:rPr sz="950" dirty="0">
                <a:solidFill>
                  <a:srgbClr val="231F20"/>
                </a:solidFill>
                <a:latin typeface="Calibri"/>
                <a:cs typeface="Calibri"/>
              </a:rPr>
              <a:t>surgically </a:t>
            </a:r>
            <a:r>
              <a:rPr sz="950" spc="-15" dirty="0">
                <a:solidFill>
                  <a:srgbClr val="231F20"/>
                </a:solidFill>
                <a:latin typeface="Calibri"/>
                <a:cs typeface="Calibri"/>
              </a:rPr>
              <a:t>approached </a:t>
            </a:r>
            <a:r>
              <a:rPr sz="950" spc="25" dirty="0">
                <a:solidFill>
                  <a:srgbClr val="231F20"/>
                </a:solidFill>
                <a:latin typeface="Calibri"/>
                <a:cs typeface="Calibri"/>
              </a:rPr>
              <a:t>in </a:t>
            </a:r>
            <a:r>
              <a:rPr sz="950" spc="-20" dirty="0">
                <a:solidFill>
                  <a:srgbClr val="231F20"/>
                </a:solidFill>
                <a:latin typeface="Calibri"/>
                <a:cs typeface="Calibri"/>
              </a:rPr>
              <a:t>other </a:t>
            </a:r>
            <a:r>
              <a:rPr sz="950" spc="30" dirty="0">
                <a:solidFill>
                  <a:srgbClr val="231F20"/>
                </a:solidFill>
                <a:latin typeface="Calibri"/>
                <a:cs typeface="Calibri"/>
              </a:rPr>
              <a:t>STS, </a:t>
            </a:r>
            <a:r>
              <a:rPr sz="950" spc="35" dirty="0">
                <a:solidFill>
                  <a:srgbClr val="231F20"/>
                </a:solidFill>
                <a:latin typeface="Calibri"/>
                <a:cs typeface="Calibri"/>
              </a:rPr>
              <a:t> </a:t>
            </a:r>
            <a:r>
              <a:rPr sz="950" spc="-10" dirty="0">
                <a:solidFill>
                  <a:srgbClr val="231F20"/>
                </a:solidFill>
                <a:latin typeface="Calibri"/>
                <a:cs typeface="Calibri"/>
              </a:rPr>
              <a:t>given </a:t>
            </a:r>
            <a:r>
              <a:rPr sz="950" spc="-35" dirty="0">
                <a:solidFill>
                  <a:srgbClr val="231F20"/>
                </a:solidFill>
                <a:latin typeface="Calibri"/>
                <a:cs typeface="Calibri"/>
              </a:rPr>
              <a:t>the </a:t>
            </a:r>
            <a:r>
              <a:rPr sz="950" dirty="0">
                <a:solidFill>
                  <a:srgbClr val="231F20"/>
                </a:solidFill>
                <a:latin typeface="Calibri"/>
                <a:cs typeface="Calibri"/>
              </a:rPr>
              <a:t>long </a:t>
            </a:r>
            <a:r>
              <a:rPr sz="950" spc="-10" dirty="0">
                <a:solidFill>
                  <a:srgbClr val="231F20"/>
                </a:solidFill>
                <a:latin typeface="Calibri"/>
                <a:cs typeface="Calibri"/>
              </a:rPr>
              <a:t>natural </a:t>
            </a:r>
            <a:r>
              <a:rPr sz="950" spc="-5" dirty="0">
                <a:solidFill>
                  <a:srgbClr val="231F20"/>
                </a:solidFill>
                <a:latin typeface="Calibri"/>
                <a:cs typeface="Calibri"/>
              </a:rPr>
              <a:t>history </a:t>
            </a:r>
            <a:r>
              <a:rPr sz="950" spc="-15" dirty="0">
                <a:solidFill>
                  <a:srgbClr val="231F20"/>
                </a:solidFill>
                <a:latin typeface="Calibri"/>
                <a:cs typeface="Calibri"/>
              </a:rPr>
              <a:t>of </a:t>
            </a:r>
            <a:r>
              <a:rPr sz="950" spc="-35" dirty="0">
                <a:solidFill>
                  <a:srgbClr val="231F20"/>
                </a:solidFill>
                <a:latin typeface="Calibri"/>
                <a:cs typeface="Calibri"/>
              </a:rPr>
              <a:t>the </a:t>
            </a:r>
            <a:r>
              <a:rPr sz="950" spc="-30" dirty="0">
                <a:solidFill>
                  <a:srgbClr val="231F20"/>
                </a:solidFill>
                <a:latin typeface="Calibri"/>
                <a:cs typeface="Calibri"/>
              </a:rPr>
              <a:t>disease. </a:t>
            </a:r>
            <a:r>
              <a:rPr sz="950" spc="25" dirty="0">
                <a:solidFill>
                  <a:srgbClr val="231F20"/>
                </a:solidFill>
                <a:latin typeface="Calibri"/>
                <a:cs typeface="Calibri"/>
              </a:rPr>
              <a:t>This </a:t>
            </a:r>
            <a:r>
              <a:rPr sz="950" spc="-10" dirty="0">
                <a:solidFill>
                  <a:srgbClr val="231F20"/>
                </a:solidFill>
                <a:latin typeface="Calibri"/>
                <a:cs typeface="Calibri"/>
              </a:rPr>
              <a:t>may </a:t>
            </a:r>
            <a:r>
              <a:rPr sz="950" spc="-5" dirty="0">
                <a:solidFill>
                  <a:srgbClr val="231F20"/>
                </a:solidFill>
                <a:latin typeface="Calibri"/>
                <a:cs typeface="Calibri"/>
              </a:rPr>
              <a:t>apply </a:t>
            </a:r>
            <a:r>
              <a:rPr sz="950" spc="-15" dirty="0">
                <a:solidFill>
                  <a:srgbClr val="231F20"/>
                </a:solidFill>
                <a:latin typeface="Calibri"/>
                <a:cs typeface="Calibri"/>
              </a:rPr>
              <a:t>to </a:t>
            </a:r>
            <a:r>
              <a:rPr sz="950" spc="-10" dirty="0">
                <a:solidFill>
                  <a:srgbClr val="231F20"/>
                </a:solidFill>
                <a:latin typeface="Calibri"/>
                <a:cs typeface="Calibri"/>
              </a:rPr>
              <a:t> </a:t>
            </a:r>
            <a:r>
              <a:rPr sz="950" spc="-5" dirty="0">
                <a:solidFill>
                  <a:srgbClr val="231F20"/>
                </a:solidFill>
                <a:latin typeface="Calibri"/>
                <a:cs typeface="Calibri"/>
              </a:rPr>
              <a:t>pelvic</a:t>
            </a:r>
            <a:r>
              <a:rPr sz="950" spc="-30" dirty="0">
                <a:solidFill>
                  <a:srgbClr val="231F20"/>
                </a:solidFill>
                <a:latin typeface="Calibri"/>
                <a:cs typeface="Calibri"/>
              </a:rPr>
              <a:t> </a:t>
            </a:r>
            <a:r>
              <a:rPr sz="950" spc="-35" dirty="0">
                <a:solidFill>
                  <a:srgbClr val="231F20"/>
                </a:solidFill>
                <a:latin typeface="Calibri"/>
                <a:cs typeface="Calibri"/>
              </a:rPr>
              <a:t>disease</a:t>
            </a:r>
            <a:r>
              <a:rPr sz="950" spc="-25" dirty="0">
                <a:solidFill>
                  <a:srgbClr val="231F20"/>
                </a:solidFill>
                <a:latin typeface="Calibri"/>
                <a:cs typeface="Calibri"/>
              </a:rPr>
              <a:t> </a:t>
            </a:r>
            <a:r>
              <a:rPr sz="950" spc="-40" dirty="0">
                <a:solidFill>
                  <a:srgbClr val="231F20"/>
                </a:solidFill>
                <a:latin typeface="Calibri"/>
                <a:cs typeface="Calibri"/>
              </a:rPr>
              <a:t>as </a:t>
            </a:r>
            <a:r>
              <a:rPr sz="950" spc="-20" dirty="0">
                <a:solidFill>
                  <a:srgbClr val="231F20"/>
                </a:solidFill>
                <a:latin typeface="Calibri"/>
                <a:cs typeface="Calibri"/>
              </a:rPr>
              <a:t>well,</a:t>
            </a:r>
            <a:r>
              <a:rPr sz="950" spc="-30" dirty="0">
                <a:solidFill>
                  <a:srgbClr val="231F20"/>
                </a:solidFill>
                <a:latin typeface="Calibri"/>
                <a:cs typeface="Calibri"/>
              </a:rPr>
              <a:t> </a:t>
            </a:r>
            <a:r>
              <a:rPr sz="950" spc="-35" dirty="0">
                <a:solidFill>
                  <a:srgbClr val="231F20"/>
                </a:solidFill>
                <a:latin typeface="Calibri"/>
                <a:cs typeface="Calibri"/>
              </a:rPr>
              <a:t>even </a:t>
            </a:r>
            <a:r>
              <a:rPr sz="950" spc="25" dirty="0">
                <a:solidFill>
                  <a:srgbClr val="231F20"/>
                </a:solidFill>
                <a:latin typeface="Calibri"/>
                <a:cs typeface="Calibri"/>
              </a:rPr>
              <a:t>in</a:t>
            </a:r>
            <a:r>
              <a:rPr sz="950" spc="-30" dirty="0">
                <a:solidFill>
                  <a:srgbClr val="231F20"/>
                </a:solidFill>
                <a:latin typeface="Calibri"/>
                <a:cs typeface="Calibri"/>
              </a:rPr>
              <a:t> </a:t>
            </a:r>
            <a:r>
              <a:rPr sz="950" spc="-35" dirty="0">
                <a:solidFill>
                  <a:srgbClr val="231F20"/>
                </a:solidFill>
                <a:latin typeface="Calibri"/>
                <a:cs typeface="Calibri"/>
              </a:rPr>
              <a:t>the </a:t>
            </a:r>
            <a:r>
              <a:rPr sz="950" spc="-30" dirty="0">
                <a:solidFill>
                  <a:srgbClr val="231F20"/>
                </a:solidFill>
                <a:latin typeface="Calibri"/>
                <a:cs typeface="Calibri"/>
              </a:rPr>
              <a:t>presence </a:t>
            </a:r>
            <a:r>
              <a:rPr sz="950" spc="-15" dirty="0">
                <a:solidFill>
                  <a:srgbClr val="231F20"/>
                </a:solidFill>
                <a:latin typeface="Calibri"/>
                <a:cs typeface="Calibri"/>
              </a:rPr>
              <a:t>of</a:t>
            </a:r>
            <a:r>
              <a:rPr sz="950" spc="-35" dirty="0">
                <a:solidFill>
                  <a:srgbClr val="231F20"/>
                </a:solidFill>
                <a:latin typeface="Calibri"/>
                <a:cs typeface="Calibri"/>
              </a:rPr>
              <a:t> </a:t>
            </a:r>
            <a:r>
              <a:rPr sz="950" spc="-20" dirty="0">
                <a:solidFill>
                  <a:srgbClr val="231F20"/>
                </a:solidFill>
                <a:latin typeface="Calibri"/>
                <a:cs typeface="Calibri"/>
              </a:rPr>
              <a:t>metastatic</a:t>
            </a:r>
            <a:r>
              <a:rPr sz="950" spc="-35" dirty="0">
                <a:solidFill>
                  <a:srgbClr val="231F20"/>
                </a:solidFill>
                <a:latin typeface="Calibri"/>
                <a:cs typeface="Calibri"/>
              </a:rPr>
              <a:t> </a:t>
            </a:r>
            <a:r>
              <a:rPr sz="950" spc="-30" dirty="0">
                <a:solidFill>
                  <a:srgbClr val="231F20"/>
                </a:solidFill>
                <a:latin typeface="Calibri"/>
                <a:cs typeface="Calibri"/>
              </a:rPr>
              <a:t>disease.</a:t>
            </a:r>
            <a:endParaRPr sz="950">
              <a:latin typeface="Calibri"/>
              <a:cs typeface="Calibri"/>
            </a:endParaRPr>
          </a:p>
          <a:p>
            <a:pPr marL="127000" algn="just">
              <a:lnSpc>
                <a:spcPts val="1115"/>
              </a:lnSpc>
            </a:pPr>
            <a:r>
              <a:rPr sz="950" spc="5" dirty="0">
                <a:solidFill>
                  <a:srgbClr val="231F20"/>
                </a:solidFill>
                <a:latin typeface="Calibri"/>
                <a:cs typeface="Calibri"/>
              </a:rPr>
              <a:t>Currently,</a:t>
            </a:r>
            <a:r>
              <a:rPr sz="950" spc="-20" dirty="0">
                <a:solidFill>
                  <a:srgbClr val="231F20"/>
                </a:solidFill>
                <a:latin typeface="Calibri"/>
                <a:cs typeface="Calibri"/>
              </a:rPr>
              <a:t> </a:t>
            </a:r>
            <a:r>
              <a:rPr sz="950" spc="-40" dirty="0">
                <a:solidFill>
                  <a:srgbClr val="231F20"/>
                </a:solidFill>
                <a:latin typeface="Calibri"/>
                <a:cs typeface="Calibri"/>
              </a:rPr>
              <a:t>a</a:t>
            </a:r>
            <a:r>
              <a:rPr sz="950" spc="-15" dirty="0">
                <a:solidFill>
                  <a:srgbClr val="231F20"/>
                </a:solidFill>
                <a:latin typeface="Calibri"/>
                <a:cs typeface="Calibri"/>
              </a:rPr>
              <a:t> </a:t>
            </a:r>
            <a:r>
              <a:rPr sz="950" spc="-10" dirty="0">
                <a:solidFill>
                  <a:srgbClr val="231F20"/>
                </a:solidFill>
                <a:latin typeface="Calibri"/>
                <a:cs typeface="Calibri"/>
              </a:rPr>
              <a:t>subgroup </a:t>
            </a:r>
            <a:r>
              <a:rPr sz="950" spc="-15" dirty="0">
                <a:solidFill>
                  <a:srgbClr val="231F20"/>
                </a:solidFill>
                <a:latin typeface="Calibri"/>
                <a:cs typeface="Calibri"/>
              </a:rPr>
              <a:t>of</a:t>
            </a:r>
            <a:r>
              <a:rPr sz="950" spc="-20" dirty="0">
                <a:solidFill>
                  <a:srgbClr val="231F20"/>
                </a:solidFill>
                <a:latin typeface="Calibri"/>
                <a:cs typeface="Calibri"/>
              </a:rPr>
              <a:t> </a:t>
            </a:r>
            <a:r>
              <a:rPr sz="950" spc="-10" dirty="0">
                <a:solidFill>
                  <a:srgbClr val="231F20"/>
                </a:solidFill>
                <a:latin typeface="Calibri"/>
                <a:cs typeface="Calibri"/>
              </a:rPr>
              <a:t>high-grade</a:t>
            </a:r>
            <a:r>
              <a:rPr sz="950" spc="-20" dirty="0">
                <a:solidFill>
                  <a:srgbClr val="231F20"/>
                </a:solidFill>
                <a:latin typeface="Calibri"/>
                <a:cs typeface="Calibri"/>
              </a:rPr>
              <a:t> </a:t>
            </a:r>
            <a:r>
              <a:rPr sz="950" spc="30" dirty="0">
                <a:solidFill>
                  <a:srgbClr val="231F20"/>
                </a:solidFill>
                <a:latin typeface="Calibri"/>
                <a:cs typeface="Calibri"/>
              </a:rPr>
              <a:t>ESS</a:t>
            </a:r>
            <a:r>
              <a:rPr sz="950" spc="-25" dirty="0">
                <a:solidFill>
                  <a:srgbClr val="231F20"/>
                </a:solidFill>
                <a:latin typeface="Calibri"/>
                <a:cs typeface="Calibri"/>
              </a:rPr>
              <a:t> </a:t>
            </a:r>
            <a:r>
              <a:rPr sz="950" dirty="0">
                <a:solidFill>
                  <a:srgbClr val="231F20"/>
                </a:solidFill>
                <a:latin typeface="Calibri"/>
                <a:cs typeface="Calibri"/>
              </a:rPr>
              <a:t>is</a:t>
            </a:r>
            <a:r>
              <a:rPr sz="950" spc="-10" dirty="0">
                <a:solidFill>
                  <a:srgbClr val="231F20"/>
                </a:solidFill>
                <a:latin typeface="Calibri"/>
                <a:cs typeface="Calibri"/>
              </a:rPr>
              <a:t> </a:t>
            </a:r>
            <a:r>
              <a:rPr sz="950" spc="-20" dirty="0">
                <a:solidFill>
                  <a:srgbClr val="231F20"/>
                </a:solidFill>
                <a:latin typeface="Calibri"/>
                <a:cs typeface="Calibri"/>
              </a:rPr>
              <a:t>recognised,</a:t>
            </a:r>
            <a:r>
              <a:rPr sz="950" spc="-25" dirty="0">
                <a:solidFill>
                  <a:srgbClr val="231F20"/>
                </a:solidFill>
                <a:latin typeface="Calibri"/>
                <a:cs typeface="Calibri"/>
              </a:rPr>
              <a:t> </a:t>
            </a:r>
            <a:r>
              <a:rPr sz="950" spc="-5" dirty="0">
                <a:solidFill>
                  <a:srgbClr val="231F20"/>
                </a:solidFill>
                <a:latin typeface="Calibri"/>
                <a:cs typeface="Calibri"/>
              </a:rPr>
              <a:t>which</a:t>
            </a:r>
            <a:r>
              <a:rPr sz="950" spc="-15" dirty="0">
                <a:solidFill>
                  <a:srgbClr val="231F20"/>
                </a:solidFill>
                <a:latin typeface="Calibri"/>
                <a:cs typeface="Calibri"/>
              </a:rPr>
              <a:t> </a:t>
            </a:r>
            <a:r>
              <a:rPr sz="950" dirty="0">
                <a:solidFill>
                  <a:srgbClr val="231F20"/>
                </a:solidFill>
                <a:latin typeface="Calibri"/>
                <a:cs typeface="Calibri"/>
              </a:rPr>
              <a:t>is</a:t>
            </a:r>
            <a:endParaRPr sz="950">
              <a:latin typeface="Calibri"/>
              <a:cs typeface="Calibri"/>
            </a:endParaRPr>
          </a:p>
          <a:p>
            <a:pPr marL="12700" marR="5080" algn="just">
              <a:lnSpc>
                <a:spcPct val="102800"/>
              </a:lnSpc>
              <a:spcBef>
                <a:spcPts val="5"/>
              </a:spcBef>
            </a:pPr>
            <a:r>
              <a:rPr sz="950" spc="-20" dirty="0">
                <a:solidFill>
                  <a:srgbClr val="231F20"/>
                </a:solidFill>
                <a:latin typeface="Calibri"/>
                <a:cs typeface="Calibri"/>
              </a:rPr>
              <a:t>defined </a:t>
            </a:r>
            <a:r>
              <a:rPr sz="950" spc="-10" dirty="0">
                <a:solidFill>
                  <a:srgbClr val="231F20"/>
                </a:solidFill>
                <a:latin typeface="Calibri"/>
                <a:cs typeface="Calibri"/>
              </a:rPr>
              <a:t>by </a:t>
            </a:r>
            <a:r>
              <a:rPr sz="950" spc="-15" dirty="0">
                <a:solidFill>
                  <a:srgbClr val="231F20"/>
                </a:solidFill>
                <a:latin typeface="Calibri"/>
                <a:cs typeface="Calibri"/>
              </a:rPr>
              <a:t>specific </a:t>
            </a:r>
            <a:r>
              <a:rPr sz="950" spc="-25" dirty="0">
                <a:solidFill>
                  <a:srgbClr val="231F20"/>
                </a:solidFill>
                <a:latin typeface="Calibri"/>
                <a:cs typeface="Calibri"/>
              </a:rPr>
              <a:t>cytogenetics, </a:t>
            </a:r>
            <a:r>
              <a:rPr sz="950" spc="-10" dirty="0">
                <a:solidFill>
                  <a:srgbClr val="231F20"/>
                </a:solidFill>
                <a:latin typeface="Calibri"/>
                <a:cs typeface="Calibri"/>
              </a:rPr>
              <a:t>marked by </a:t>
            </a:r>
            <a:r>
              <a:rPr sz="950" i="1" spc="-15" dirty="0">
                <a:solidFill>
                  <a:srgbClr val="231F20"/>
                </a:solidFill>
                <a:latin typeface="Calibri"/>
                <a:cs typeface="Calibri"/>
              </a:rPr>
              <a:t>t(10;17)</a:t>
            </a:r>
            <a:r>
              <a:rPr sz="950" spc="-15" dirty="0">
                <a:solidFill>
                  <a:srgbClr val="231F20"/>
                </a:solidFill>
                <a:latin typeface="Calibri"/>
                <a:cs typeface="Calibri"/>
              </a:rPr>
              <a:t>, </a:t>
            </a:r>
            <a:r>
              <a:rPr sz="950" spc="-5" dirty="0">
                <a:solidFill>
                  <a:srgbClr val="231F20"/>
                </a:solidFill>
                <a:latin typeface="Calibri"/>
                <a:cs typeface="Calibri"/>
              </a:rPr>
              <a:t>carrying </a:t>
            </a:r>
            <a:r>
              <a:rPr sz="950" spc="-35" dirty="0">
                <a:solidFill>
                  <a:srgbClr val="231F20"/>
                </a:solidFill>
                <a:latin typeface="Calibri"/>
                <a:cs typeface="Calibri"/>
              </a:rPr>
              <a:t>the </a:t>
            </a:r>
            <a:r>
              <a:rPr sz="950" spc="-30" dirty="0">
                <a:solidFill>
                  <a:srgbClr val="231F20"/>
                </a:solidFill>
                <a:latin typeface="Calibri"/>
                <a:cs typeface="Calibri"/>
              </a:rPr>
              <a:t> </a:t>
            </a:r>
            <a:r>
              <a:rPr sz="950" spc="45" dirty="0">
                <a:solidFill>
                  <a:srgbClr val="231F20"/>
                </a:solidFill>
                <a:latin typeface="Calibri"/>
                <a:cs typeface="Calibri"/>
              </a:rPr>
              <a:t>YWHAE-FAM22 </a:t>
            </a:r>
            <a:r>
              <a:rPr sz="950" spc="-10" dirty="0">
                <a:solidFill>
                  <a:srgbClr val="231F20"/>
                </a:solidFill>
                <a:latin typeface="Calibri"/>
                <a:cs typeface="Calibri"/>
              </a:rPr>
              <a:t>transcript </a:t>
            </a:r>
            <a:r>
              <a:rPr sz="950" spc="5" dirty="0">
                <a:solidFill>
                  <a:srgbClr val="231F20"/>
                </a:solidFill>
                <a:latin typeface="Calibri"/>
                <a:cs typeface="Calibri"/>
              </a:rPr>
              <a:t>[</a:t>
            </a:r>
            <a:r>
              <a:rPr sz="950" spc="5" dirty="0">
                <a:solidFill>
                  <a:srgbClr val="2E3092"/>
                </a:solidFill>
                <a:latin typeface="Calibri"/>
                <a:cs typeface="Calibri"/>
                <a:hlinkClick r:id="rId2" action="ppaction://hlinksldjump"/>
              </a:rPr>
              <a:t>69</a:t>
            </a:r>
            <a:r>
              <a:rPr sz="950" spc="5" dirty="0">
                <a:solidFill>
                  <a:srgbClr val="231F20"/>
                </a:solidFill>
                <a:latin typeface="Calibri"/>
                <a:cs typeface="Calibri"/>
              </a:rPr>
              <a:t>]. </a:t>
            </a:r>
            <a:r>
              <a:rPr sz="950" spc="15" dirty="0">
                <a:solidFill>
                  <a:srgbClr val="231F20"/>
                </a:solidFill>
                <a:latin typeface="Calibri"/>
                <a:cs typeface="Calibri"/>
              </a:rPr>
              <a:t>Their </a:t>
            </a:r>
            <a:r>
              <a:rPr sz="950" spc="-15" dirty="0">
                <a:solidFill>
                  <a:srgbClr val="231F20"/>
                </a:solidFill>
                <a:latin typeface="Calibri"/>
                <a:cs typeface="Calibri"/>
              </a:rPr>
              <a:t>behaviour </a:t>
            </a:r>
            <a:r>
              <a:rPr sz="950" dirty="0">
                <a:solidFill>
                  <a:srgbClr val="231F20"/>
                </a:solidFill>
                <a:latin typeface="Calibri"/>
                <a:cs typeface="Calibri"/>
              </a:rPr>
              <a:t>is </a:t>
            </a:r>
            <a:r>
              <a:rPr sz="950" spc="-20" dirty="0">
                <a:solidFill>
                  <a:srgbClr val="231F20"/>
                </a:solidFill>
                <a:latin typeface="Calibri"/>
                <a:cs typeface="Calibri"/>
              </a:rPr>
              <a:t>more aggres- </a:t>
            </a:r>
            <a:r>
              <a:rPr sz="950" spc="-200" dirty="0">
                <a:solidFill>
                  <a:srgbClr val="231F20"/>
                </a:solidFill>
                <a:latin typeface="Calibri"/>
                <a:cs typeface="Calibri"/>
              </a:rPr>
              <a:t> </a:t>
            </a:r>
            <a:r>
              <a:rPr sz="950" spc="-20" dirty="0">
                <a:solidFill>
                  <a:srgbClr val="231F20"/>
                </a:solidFill>
                <a:latin typeface="Calibri"/>
                <a:cs typeface="Calibri"/>
              </a:rPr>
              <a:t>sive. </a:t>
            </a:r>
            <a:r>
              <a:rPr sz="950" spc="5" dirty="0">
                <a:solidFill>
                  <a:srgbClr val="231F20"/>
                </a:solidFill>
                <a:latin typeface="Calibri"/>
                <a:cs typeface="Calibri"/>
              </a:rPr>
              <a:t>Currently, </a:t>
            </a:r>
            <a:r>
              <a:rPr sz="950" spc="-30" dirty="0">
                <a:solidFill>
                  <a:srgbClr val="231F20"/>
                </a:solidFill>
                <a:latin typeface="Calibri"/>
                <a:cs typeface="Calibri"/>
              </a:rPr>
              <a:t>they </a:t>
            </a:r>
            <a:r>
              <a:rPr sz="950" spc="-35" dirty="0">
                <a:solidFill>
                  <a:srgbClr val="231F20"/>
                </a:solidFill>
                <a:latin typeface="Calibri"/>
                <a:cs typeface="Calibri"/>
              </a:rPr>
              <a:t>are </a:t>
            </a:r>
            <a:r>
              <a:rPr sz="950" spc="-20" dirty="0">
                <a:solidFill>
                  <a:srgbClr val="231F20"/>
                </a:solidFill>
                <a:latin typeface="Calibri"/>
                <a:cs typeface="Calibri"/>
              </a:rPr>
              <a:t>considered </a:t>
            </a:r>
            <a:r>
              <a:rPr sz="950" spc="-15" dirty="0">
                <a:solidFill>
                  <a:srgbClr val="231F20"/>
                </a:solidFill>
                <a:latin typeface="Calibri"/>
                <a:cs typeface="Calibri"/>
              </a:rPr>
              <a:t>to </a:t>
            </a:r>
            <a:r>
              <a:rPr sz="950" spc="-50" dirty="0">
                <a:solidFill>
                  <a:srgbClr val="231F20"/>
                </a:solidFill>
                <a:latin typeface="Calibri"/>
                <a:cs typeface="Calibri"/>
              </a:rPr>
              <a:t>be </a:t>
            </a:r>
            <a:r>
              <a:rPr sz="950" spc="-15" dirty="0">
                <a:solidFill>
                  <a:srgbClr val="231F20"/>
                </a:solidFill>
                <a:latin typeface="Calibri"/>
                <a:cs typeface="Calibri"/>
              </a:rPr>
              <a:t>insensitive to </a:t>
            </a:r>
            <a:r>
              <a:rPr sz="950" spc="-5" dirty="0">
                <a:solidFill>
                  <a:srgbClr val="231F20"/>
                </a:solidFill>
                <a:latin typeface="Calibri"/>
                <a:cs typeface="Calibri"/>
              </a:rPr>
              <a:t>hormonal </a:t>
            </a:r>
            <a:r>
              <a:rPr sz="950" dirty="0">
                <a:solidFill>
                  <a:srgbClr val="231F20"/>
                </a:solidFill>
                <a:latin typeface="Calibri"/>
                <a:cs typeface="Calibri"/>
              </a:rPr>
              <a:t> </a:t>
            </a:r>
            <a:r>
              <a:rPr sz="950" spc="-25" dirty="0">
                <a:solidFill>
                  <a:srgbClr val="231F20"/>
                </a:solidFill>
                <a:latin typeface="Calibri"/>
                <a:cs typeface="Calibri"/>
              </a:rPr>
              <a:t>therapies,</a:t>
            </a:r>
            <a:r>
              <a:rPr sz="950" spc="-20"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cytotoxic </a:t>
            </a:r>
            <a:r>
              <a:rPr sz="950" spc="75" dirty="0">
                <a:solidFill>
                  <a:srgbClr val="231F20"/>
                </a:solidFill>
                <a:latin typeface="Calibri"/>
                <a:cs typeface="Calibri"/>
              </a:rPr>
              <a:t>ChT </a:t>
            </a:r>
            <a:r>
              <a:rPr sz="950" dirty="0">
                <a:solidFill>
                  <a:srgbClr val="231F20"/>
                </a:solidFill>
                <a:latin typeface="Calibri"/>
                <a:cs typeface="Calibri"/>
              </a:rPr>
              <a:t>is </a:t>
            </a:r>
            <a:r>
              <a:rPr sz="950" spc="-20" dirty="0">
                <a:solidFill>
                  <a:srgbClr val="231F20"/>
                </a:solidFill>
                <a:latin typeface="Calibri"/>
                <a:cs typeface="Calibri"/>
              </a:rPr>
              <a:t>considered</a:t>
            </a:r>
            <a:r>
              <a:rPr sz="950" spc="-15" dirty="0">
                <a:solidFill>
                  <a:srgbClr val="231F20"/>
                </a:solidFill>
                <a:latin typeface="Calibri"/>
                <a:cs typeface="Calibri"/>
              </a:rPr>
              <a:t> appropriate</a:t>
            </a:r>
            <a:r>
              <a:rPr sz="950" spc="-10" dirty="0">
                <a:solidFill>
                  <a:srgbClr val="231F20"/>
                </a:solidFill>
                <a:latin typeface="Calibri"/>
                <a:cs typeface="Calibri"/>
              </a:rPr>
              <a:t> </a:t>
            </a:r>
            <a:r>
              <a:rPr sz="950" spc="25" dirty="0">
                <a:solidFill>
                  <a:srgbClr val="231F20"/>
                </a:solidFill>
                <a:latin typeface="Calibri"/>
                <a:cs typeface="Calibri"/>
              </a:rPr>
              <a:t>in </a:t>
            </a:r>
            <a:r>
              <a:rPr sz="950" spc="-35" dirty="0">
                <a:solidFill>
                  <a:srgbClr val="231F20"/>
                </a:solidFill>
                <a:latin typeface="Calibri"/>
                <a:cs typeface="Calibri"/>
              </a:rPr>
              <a:t>the </a:t>
            </a:r>
            <a:r>
              <a:rPr sz="950" spc="-30" dirty="0">
                <a:solidFill>
                  <a:srgbClr val="231F20"/>
                </a:solidFill>
                <a:latin typeface="Calibri"/>
                <a:cs typeface="Calibri"/>
              </a:rPr>
              <a:t> </a:t>
            </a:r>
            <a:r>
              <a:rPr sz="950" spc="-25" dirty="0">
                <a:solidFill>
                  <a:srgbClr val="231F20"/>
                </a:solidFill>
                <a:latin typeface="Calibri"/>
                <a:cs typeface="Calibri"/>
              </a:rPr>
              <a:t>metastatic</a:t>
            </a:r>
            <a:r>
              <a:rPr sz="950" spc="-20" dirty="0">
                <a:solidFill>
                  <a:srgbClr val="231F20"/>
                </a:solidFill>
                <a:latin typeface="Calibri"/>
                <a:cs typeface="Calibri"/>
              </a:rPr>
              <a:t> setting,</a:t>
            </a:r>
            <a:r>
              <a:rPr sz="950" spc="-15" dirty="0">
                <a:solidFill>
                  <a:srgbClr val="231F20"/>
                </a:solidFill>
                <a:latin typeface="Calibri"/>
                <a:cs typeface="Calibri"/>
              </a:rPr>
              <a:t> </a:t>
            </a:r>
            <a:r>
              <a:rPr sz="950" spc="-10" dirty="0">
                <a:solidFill>
                  <a:srgbClr val="231F20"/>
                </a:solidFill>
                <a:latin typeface="Calibri"/>
                <a:cs typeface="Calibri"/>
              </a:rPr>
              <a:t>with</a:t>
            </a:r>
            <a:r>
              <a:rPr sz="950" spc="-5" dirty="0">
                <a:solidFill>
                  <a:srgbClr val="231F20"/>
                </a:solidFill>
                <a:latin typeface="Calibri"/>
                <a:cs typeface="Calibri"/>
              </a:rPr>
              <a:t> </a:t>
            </a:r>
            <a:r>
              <a:rPr sz="950" spc="-25" dirty="0">
                <a:solidFill>
                  <a:srgbClr val="231F20"/>
                </a:solidFill>
                <a:latin typeface="Calibri"/>
                <a:cs typeface="Calibri"/>
              </a:rPr>
              <a:t>notable</a:t>
            </a:r>
            <a:r>
              <a:rPr sz="950" spc="-20" dirty="0">
                <a:solidFill>
                  <a:srgbClr val="231F20"/>
                </a:solidFill>
                <a:latin typeface="Calibri"/>
                <a:cs typeface="Calibri"/>
              </a:rPr>
              <a:t> </a:t>
            </a:r>
            <a:r>
              <a:rPr sz="950" spc="-30" dirty="0">
                <a:solidFill>
                  <a:srgbClr val="231F20"/>
                </a:solidFill>
                <a:latin typeface="Calibri"/>
                <a:cs typeface="Calibri"/>
              </a:rPr>
              <a:t>responses</a:t>
            </a:r>
            <a:r>
              <a:rPr sz="950" spc="-25" dirty="0">
                <a:solidFill>
                  <a:srgbClr val="231F20"/>
                </a:solidFill>
                <a:latin typeface="Calibri"/>
                <a:cs typeface="Calibri"/>
              </a:rPr>
              <a:t> reported</a:t>
            </a:r>
            <a:r>
              <a:rPr sz="950" spc="-20" dirty="0">
                <a:solidFill>
                  <a:srgbClr val="231F20"/>
                </a:solidFill>
                <a:latin typeface="Calibri"/>
                <a:cs typeface="Calibri"/>
              </a:rPr>
              <a:t> </a:t>
            </a:r>
            <a:r>
              <a:rPr sz="950" spc="-10" dirty="0">
                <a:solidFill>
                  <a:srgbClr val="231F20"/>
                </a:solidFill>
                <a:latin typeface="Calibri"/>
                <a:cs typeface="Calibri"/>
              </a:rPr>
              <a:t>with </a:t>
            </a:r>
            <a:r>
              <a:rPr sz="950" spc="-5" dirty="0">
                <a:solidFill>
                  <a:srgbClr val="231F20"/>
                </a:solidFill>
                <a:latin typeface="Calibri"/>
                <a:cs typeface="Calibri"/>
              </a:rPr>
              <a:t> </a:t>
            </a:r>
            <a:r>
              <a:rPr sz="950" spc="-20" dirty="0">
                <a:solidFill>
                  <a:srgbClr val="231F20"/>
                </a:solidFill>
                <a:latin typeface="Calibri"/>
                <a:cs typeface="Calibri"/>
              </a:rPr>
              <a:t>anthracycline-based</a:t>
            </a:r>
            <a:r>
              <a:rPr sz="950" spc="-35" dirty="0">
                <a:solidFill>
                  <a:srgbClr val="231F20"/>
                </a:solidFill>
                <a:latin typeface="Calibri"/>
                <a:cs typeface="Calibri"/>
              </a:rPr>
              <a:t> </a:t>
            </a:r>
            <a:r>
              <a:rPr sz="950" spc="-20" dirty="0">
                <a:solidFill>
                  <a:srgbClr val="231F20"/>
                </a:solidFill>
                <a:latin typeface="Calibri"/>
                <a:cs typeface="Calibri"/>
              </a:rPr>
              <a:t>regimens</a:t>
            </a:r>
            <a:r>
              <a:rPr sz="950" spc="-45" dirty="0">
                <a:solidFill>
                  <a:srgbClr val="231F20"/>
                </a:solidFill>
                <a:latin typeface="Calibri"/>
                <a:cs typeface="Calibri"/>
              </a:rPr>
              <a:t> </a:t>
            </a:r>
            <a:r>
              <a:rPr sz="950" spc="50" dirty="0">
                <a:solidFill>
                  <a:srgbClr val="231F20"/>
                </a:solidFill>
                <a:latin typeface="Calibri"/>
                <a:cs typeface="Calibri"/>
              </a:rPr>
              <a:t>[IV,</a:t>
            </a:r>
            <a:r>
              <a:rPr sz="950" spc="-40" dirty="0">
                <a:solidFill>
                  <a:srgbClr val="231F20"/>
                </a:solidFill>
                <a:latin typeface="Calibri"/>
                <a:cs typeface="Calibri"/>
              </a:rPr>
              <a:t> </a:t>
            </a:r>
            <a:r>
              <a:rPr sz="950" spc="50" dirty="0">
                <a:solidFill>
                  <a:srgbClr val="231F20"/>
                </a:solidFill>
                <a:latin typeface="Calibri"/>
                <a:cs typeface="Calibri"/>
              </a:rPr>
              <a:t>B]</a:t>
            </a:r>
            <a:r>
              <a:rPr sz="950" spc="-45"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70</a:t>
            </a:r>
            <a:r>
              <a:rPr sz="950" spc="10" dirty="0">
                <a:solidFill>
                  <a:srgbClr val="231F20"/>
                </a:solidFill>
                <a:latin typeface="Calibri"/>
                <a:cs typeface="Calibri"/>
              </a:rPr>
              <a:t>].</a:t>
            </a:r>
            <a:endParaRPr sz="950">
              <a:latin typeface="Calibri"/>
              <a:cs typeface="Calibri"/>
            </a:endParaRPr>
          </a:p>
          <a:p>
            <a:pPr marL="12700" marR="5715" indent="114300" algn="just">
              <a:lnSpc>
                <a:spcPts val="1170"/>
              </a:lnSpc>
              <a:spcBef>
                <a:spcPts val="25"/>
              </a:spcBef>
            </a:pPr>
            <a:r>
              <a:rPr sz="950" spc="10" dirty="0">
                <a:solidFill>
                  <a:srgbClr val="231F20"/>
                </a:solidFill>
                <a:latin typeface="Calibri"/>
                <a:cs typeface="Calibri"/>
              </a:rPr>
              <a:t>High-grade </a:t>
            </a:r>
            <a:r>
              <a:rPr sz="950" spc="20" dirty="0">
                <a:solidFill>
                  <a:srgbClr val="231F20"/>
                </a:solidFill>
                <a:latin typeface="Calibri"/>
                <a:cs typeface="Calibri"/>
              </a:rPr>
              <a:t>ESS, </a:t>
            </a:r>
            <a:r>
              <a:rPr sz="950" spc="-20" dirty="0">
                <a:solidFill>
                  <a:srgbClr val="231F20"/>
                </a:solidFill>
                <a:latin typeface="Calibri"/>
                <a:cs typeface="Calibri"/>
              </a:rPr>
              <a:t>adenosarcoma </a:t>
            </a:r>
            <a:r>
              <a:rPr sz="950" spc="-5" dirty="0">
                <a:solidFill>
                  <a:srgbClr val="231F20"/>
                </a:solidFill>
                <a:latin typeface="Calibri"/>
                <a:cs typeface="Calibri"/>
              </a:rPr>
              <a:t>with </a:t>
            </a:r>
            <a:r>
              <a:rPr sz="950" spc="-15" dirty="0">
                <a:solidFill>
                  <a:srgbClr val="231F20"/>
                </a:solidFill>
                <a:latin typeface="Calibri"/>
                <a:cs typeface="Calibri"/>
              </a:rPr>
              <a:t>sarcomatous overgrowth </a:t>
            </a:r>
            <a:r>
              <a:rPr sz="950" spc="-10" dirty="0">
                <a:solidFill>
                  <a:srgbClr val="231F20"/>
                </a:solidFill>
                <a:latin typeface="Calibri"/>
                <a:cs typeface="Calibri"/>
              </a:rPr>
              <a:t> and </a:t>
            </a:r>
            <a:r>
              <a:rPr sz="950" spc="50" dirty="0">
                <a:solidFill>
                  <a:srgbClr val="231F20"/>
                </a:solidFill>
                <a:latin typeface="Calibri"/>
                <a:cs typeface="Calibri"/>
              </a:rPr>
              <a:t>UES </a:t>
            </a:r>
            <a:r>
              <a:rPr sz="950" spc="-35" dirty="0">
                <a:solidFill>
                  <a:srgbClr val="231F20"/>
                </a:solidFill>
                <a:latin typeface="Calibri"/>
                <a:cs typeface="Calibri"/>
              </a:rPr>
              <a:t>are </a:t>
            </a:r>
            <a:r>
              <a:rPr sz="950" spc="-5" dirty="0">
                <a:solidFill>
                  <a:srgbClr val="231F20"/>
                </a:solidFill>
                <a:latin typeface="Calibri"/>
                <a:cs typeface="Calibri"/>
              </a:rPr>
              <a:t>high-grade </a:t>
            </a:r>
            <a:r>
              <a:rPr sz="950" spc="-10" dirty="0">
                <a:solidFill>
                  <a:srgbClr val="231F20"/>
                </a:solidFill>
                <a:latin typeface="Calibri"/>
                <a:cs typeface="Calibri"/>
              </a:rPr>
              <a:t>malignancies. </a:t>
            </a:r>
            <a:r>
              <a:rPr sz="950" spc="-5" dirty="0">
                <a:solidFill>
                  <a:srgbClr val="231F20"/>
                </a:solidFill>
                <a:latin typeface="Calibri"/>
                <a:cs typeface="Calibri"/>
              </a:rPr>
              <a:t>There </a:t>
            </a:r>
            <a:r>
              <a:rPr sz="950" spc="-35" dirty="0">
                <a:solidFill>
                  <a:srgbClr val="231F20"/>
                </a:solidFill>
                <a:latin typeface="Calibri"/>
                <a:cs typeface="Calibri"/>
              </a:rPr>
              <a:t>are </a:t>
            </a:r>
            <a:r>
              <a:rPr sz="950" dirty="0">
                <a:solidFill>
                  <a:srgbClr val="231F20"/>
                </a:solidFill>
                <a:latin typeface="Calibri"/>
                <a:cs typeface="Calibri"/>
              </a:rPr>
              <a:t>no </a:t>
            </a:r>
            <a:r>
              <a:rPr sz="950" spc="-25" dirty="0">
                <a:solidFill>
                  <a:srgbClr val="231F20"/>
                </a:solidFill>
                <a:latin typeface="Calibri"/>
                <a:cs typeface="Calibri"/>
              </a:rPr>
              <a:t>data </a:t>
            </a:r>
            <a:r>
              <a:rPr sz="950" dirty="0">
                <a:solidFill>
                  <a:srgbClr val="231F20"/>
                </a:solidFill>
                <a:latin typeface="Calibri"/>
                <a:cs typeface="Calibri"/>
              </a:rPr>
              <a:t>on </a:t>
            </a:r>
            <a:r>
              <a:rPr sz="950" spc="-35" dirty="0">
                <a:solidFill>
                  <a:srgbClr val="231F20"/>
                </a:solidFill>
                <a:latin typeface="Calibri"/>
                <a:cs typeface="Calibri"/>
              </a:rPr>
              <a:t>the </a:t>
            </a:r>
            <a:r>
              <a:rPr sz="950" spc="-30" dirty="0">
                <a:solidFill>
                  <a:srgbClr val="231F20"/>
                </a:solidFill>
                <a:latin typeface="Calibri"/>
                <a:cs typeface="Calibri"/>
              </a:rPr>
              <a:t> </a:t>
            </a:r>
            <a:r>
              <a:rPr sz="950" spc="-20" dirty="0">
                <a:solidFill>
                  <a:srgbClr val="231F20"/>
                </a:solidFill>
                <a:latin typeface="Calibri"/>
                <a:cs typeface="Calibri"/>
              </a:rPr>
              <a:t>value</a:t>
            </a:r>
            <a:r>
              <a:rPr sz="950" spc="-10" dirty="0">
                <a:solidFill>
                  <a:srgbClr val="231F20"/>
                </a:solidFill>
                <a:latin typeface="Calibri"/>
                <a:cs typeface="Calibri"/>
              </a:rPr>
              <a:t> </a:t>
            </a:r>
            <a:r>
              <a:rPr sz="950" spc="-15" dirty="0">
                <a:solidFill>
                  <a:srgbClr val="231F20"/>
                </a:solidFill>
                <a:latin typeface="Calibri"/>
                <a:cs typeface="Calibri"/>
              </a:rPr>
              <a:t>of </a:t>
            </a:r>
            <a:r>
              <a:rPr sz="950" spc="-10" dirty="0">
                <a:solidFill>
                  <a:srgbClr val="231F20"/>
                </a:solidFill>
                <a:latin typeface="Calibri"/>
                <a:cs typeface="Calibri"/>
              </a:rPr>
              <a:t>adjuvant</a:t>
            </a:r>
            <a:r>
              <a:rPr sz="950" spc="-15" dirty="0">
                <a:solidFill>
                  <a:srgbClr val="231F20"/>
                </a:solidFill>
                <a:latin typeface="Calibri"/>
                <a:cs typeface="Calibri"/>
              </a:rPr>
              <a:t> </a:t>
            </a:r>
            <a:r>
              <a:rPr sz="950" spc="55" dirty="0">
                <a:solidFill>
                  <a:srgbClr val="231F20"/>
                </a:solidFill>
                <a:latin typeface="Calibri"/>
                <a:cs typeface="Calibri"/>
              </a:rPr>
              <a:t>ChT,</a:t>
            </a:r>
            <a:r>
              <a:rPr sz="950" spc="-20" dirty="0">
                <a:solidFill>
                  <a:srgbClr val="231F20"/>
                </a:solidFill>
                <a:latin typeface="Calibri"/>
                <a:cs typeface="Calibri"/>
              </a:rPr>
              <a:t> </a:t>
            </a:r>
            <a:r>
              <a:rPr sz="950" spc="-5" dirty="0">
                <a:solidFill>
                  <a:srgbClr val="231F20"/>
                </a:solidFill>
                <a:latin typeface="Calibri"/>
                <a:cs typeface="Calibri"/>
              </a:rPr>
              <a:t>though</a:t>
            </a:r>
            <a:r>
              <a:rPr sz="950" dirty="0">
                <a:solidFill>
                  <a:srgbClr val="231F20"/>
                </a:solidFill>
                <a:latin typeface="Calibri"/>
                <a:cs typeface="Calibri"/>
              </a:rPr>
              <a:t> </a:t>
            </a:r>
            <a:r>
              <a:rPr sz="950" spc="-10" dirty="0">
                <a:solidFill>
                  <a:srgbClr val="231F20"/>
                </a:solidFill>
                <a:latin typeface="Calibri"/>
                <a:cs typeface="Calibri"/>
              </a:rPr>
              <a:t>their </a:t>
            </a:r>
            <a:r>
              <a:rPr sz="950" spc="15" dirty="0">
                <a:solidFill>
                  <a:srgbClr val="231F20"/>
                </a:solidFill>
                <a:latin typeface="Calibri"/>
                <a:cs typeface="Calibri"/>
              </a:rPr>
              <a:t>high-risk</a:t>
            </a:r>
            <a:r>
              <a:rPr sz="950" spc="-15" dirty="0">
                <a:solidFill>
                  <a:srgbClr val="231F20"/>
                </a:solidFill>
                <a:latin typeface="Calibri"/>
                <a:cs typeface="Calibri"/>
              </a:rPr>
              <a:t> </a:t>
            </a:r>
            <a:r>
              <a:rPr sz="950" spc="-25" dirty="0">
                <a:solidFill>
                  <a:srgbClr val="231F20"/>
                </a:solidFill>
                <a:latin typeface="Calibri"/>
                <a:cs typeface="Calibri"/>
              </a:rPr>
              <a:t>status</a:t>
            </a:r>
            <a:r>
              <a:rPr sz="950" spc="-10" dirty="0">
                <a:solidFill>
                  <a:srgbClr val="231F20"/>
                </a:solidFill>
                <a:latin typeface="Calibri"/>
                <a:cs typeface="Calibri"/>
              </a:rPr>
              <a:t> may</a:t>
            </a:r>
            <a:r>
              <a:rPr sz="950" spc="-15" dirty="0">
                <a:solidFill>
                  <a:srgbClr val="231F20"/>
                </a:solidFill>
                <a:latin typeface="Calibri"/>
                <a:cs typeface="Calibri"/>
              </a:rPr>
              <a:t> </a:t>
            </a:r>
            <a:r>
              <a:rPr sz="950" spc="-5" dirty="0">
                <a:solidFill>
                  <a:srgbClr val="231F20"/>
                </a:solidFill>
                <a:latin typeface="Calibri"/>
                <a:cs typeface="Calibri"/>
              </a:rPr>
              <a:t>justify</a:t>
            </a:r>
            <a:r>
              <a:rPr sz="950" spc="-10" dirty="0">
                <a:solidFill>
                  <a:srgbClr val="231F20"/>
                </a:solidFill>
                <a:latin typeface="Calibri"/>
                <a:cs typeface="Calibri"/>
              </a:rPr>
              <a:t> </a:t>
            </a:r>
            <a:r>
              <a:rPr sz="950" spc="-40" dirty="0">
                <a:solidFill>
                  <a:srgbClr val="231F20"/>
                </a:solidFill>
                <a:latin typeface="Calibri"/>
                <a:cs typeface="Calibri"/>
              </a:rPr>
              <a:t>a </a:t>
            </a:r>
            <a:r>
              <a:rPr sz="950" spc="-204" dirty="0">
                <a:solidFill>
                  <a:srgbClr val="231F20"/>
                </a:solidFill>
                <a:latin typeface="Calibri"/>
                <a:cs typeface="Calibri"/>
              </a:rPr>
              <a:t> </a:t>
            </a:r>
            <a:r>
              <a:rPr sz="950" spc="-25" dirty="0">
                <a:solidFill>
                  <a:srgbClr val="231F20"/>
                </a:solidFill>
                <a:latin typeface="Calibri"/>
                <a:cs typeface="Calibri"/>
              </a:rPr>
              <a:t>shared</a:t>
            </a:r>
            <a:r>
              <a:rPr sz="950" spc="-20" dirty="0">
                <a:solidFill>
                  <a:srgbClr val="231F20"/>
                </a:solidFill>
                <a:latin typeface="Calibri"/>
                <a:cs typeface="Calibri"/>
              </a:rPr>
              <a:t> </a:t>
            </a:r>
            <a:r>
              <a:rPr sz="950" spc="-5" dirty="0">
                <a:solidFill>
                  <a:srgbClr val="231F20"/>
                </a:solidFill>
                <a:latin typeface="Calibri"/>
                <a:cs typeface="Calibri"/>
              </a:rPr>
              <a:t>decision with </a:t>
            </a:r>
            <a:r>
              <a:rPr sz="950" spc="-35" dirty="0">
                <a:solidFill>
                  <a:srgbClr val="231F20"/>
                </a:solidFill>
                <a:latin typeface="Calibri"/>
                <a:cs typeface="Calibri"/>
              </a:rPr>
              <a:t>the</a:t>
            </a:r>
            <a:r>
              <a:rPr sz="950" spc="-30" dirty="0">
                <a:solidFill>
                  <a:srgbClr val="231F20"/>
                </a:solidFill>
                <a:latin typeface="Calibri"/>
                <a:cs typeface="Calibri"/>
              </a:rPr>
              <a:t> </a:t>
            </a:r>
            <a:r>
              <a:rPr sz="950" spc="-15" dirty="0">
                <a:solidFill>
                  <a:srgbClr val="231F20"/>
                </a:solidFill>
                <a:latin typeface="Calibri"/>
                <a:cs typeface="Calibri"/>
              </a:rPr>
              <a:t>patient</a:t>
            </a:r>
            <a:r>
              <a:rPr sz="950" spc="-10" dirty="0">
                <a:solidFill>
                  <a:srgbClr val="231F20"/>
                </a:solidFill>
                <a:latin typeface="Calibri"/>
                <a:cs typeface="Calibri"/>
              </a:rPr>
              <a:t> </a:t>
            </a:r>
            <a:r>
              <a:rPr sz="950" spc="25" dirty="0">
                <a:solidFill>
                  <a:srgbClr val="231F20"/>
                </a:solidFill>
                <a:latin typeface="Calibri"/>
                <a:cs typeface="Calibri"/>
              </a:rPr>
              <a:t>in </a:t>
            </a:r>
            <a:r>
              <a:rPr sz="950" dirty="0">
                <a:solidFill>
                  <a:srgbClr val="231F20"/>
                </a:solidFill>
                <a:latin typeface="Calibri"/>
                <a:cs typeface="Calibri"/>
              </a:rPr>
              <a:t>conditions </a:t>
            </a:r>
            <a:r>
              <a:rPr sz="950" spc="-15" dirty="0">
                <a:solidFill>
                  <a:srgbClr val="231F20"/>
                </a:solidFill>
                <a:latin typeface="Calibri"/>
                <a:cs typeface="Calibri"/>
              </a:rPr>
              <a:t>of</a:t>
            </a:r>
            <a:r>
              <a:rPr sz="950" spc="-10" dirty="0">
                <a:solidFill>
                  <a:srgbClr val="231F20"/>
                </a:solidFill>
                <a:latin typeface="Calibri"/>
                <a:cs typeface="Calibri"/>
              </a:rPr>
              <a:t> uncertainty, </a:t>
            </a:r>
            <a:r>
              <a:rPr sz="950" spc="-5" dirty="0">
                <a:solidFill>
                  <a:srgbClr val="231F20"/>
                </a:solidFill>
                <a:latin typeface="Calibri"/>
                <a:cs typeface="Calibri"/>
              </a:rPr>
              <a:t> </a:t>
            </a:r>
            <a:r>
              <a:rPr sz="950" spc="-20" dirty="0">
                <a:solidFill>
                  <a:srgbClr val="231F20"/>
                </a:solidFill>
                <a:latin typeface="Calibri"/>
                <a:cs typeface="Calibri"/>
              </a:rPr>
              <a:t>especially </a:t>
            </a:r>
            <a:r>
              <a:rPr sz="950" spc="25" dirty="0">
                <a:solidFill>
                  <a:srgbClr val="231F20"/>
                </a:solidFill>
                <a:latin typeface="Calibri"/>
                <a:cs typeface="Calibri"/>
              </a:rPr>
              <a:t>in </a:t>
            </a:r>
            <a:r>
              <a:rPr sz="950" spc="50" dirty="0">
                <a:solidFill>
                  <a:srgbClr val="231F20"/>
                </a:solidFill>
                <a:latin typeface="Calibri"/>
                <a:cs typeface="Calibri"/>
              </a:rPr>
              <a:t>UES </a:t>
            </a:r>
            <a:r>
              <a:rPr sz="950" spc="45" dirty="0">
                <a:solidFill>
                  <a:srgbClr val="231F20"/>
                </a:solidFill>
                <a:latin typeface="Calibri"/>
                <a:cs typeface="Calibri"/>
              </a:rPr>
              <a:t>[V, </a:t>
            </a:r>
            <a:r>
              <a:rPr sz="950" spc="55" dirty="0">
                <a:solidFill>
                  <a:srgbClr val="231F20"/>
                </a:solidFill>
                <a:latin typeface="Calibri"/>
                <a:cs typeface="Calibri"/>
              </a:rPr>
              <a:t>C]. </a:t>
            </a:r>
            <a:r>
              <a:rPr sz="950" spc="5" dirty="0">
                <a:solidFill>
                  <a:srgbClr val="231F20"/>
                </a:solidFill>
                <a:latin typeface="Calibri"/>
                <a:cs typeface="Calibri"/>
              </a:rPr>
              <a:t>Hyperthermic </a:t>
            </a:r>
            <a:r>
              <a:rPr sz="950" spc="-15" dirty="0">
                <a:solidFill>
                  <a:srgbClr val="231F20"/>
                </a:solidFill>
                <a:latin typeface="Calibri"/>
                <a:cs typeface="Calibri"/>
              </a:rPr>
              <a:t>peritoneal </a:t>
            </a:r>
            <a:r>
              <a:rPr sz="950" spc="75" dirty="0">
                <a:solidFill>
                  <a:srgbClr val="231F20"/>
                </a:solidFill>
                <a:latin typeface="Calibri"/>
                <a:cs typeface="Calibri"/>
              </a:rPr>
              <a:t>ChT </a:t>
            </a:r>
            <a:r>
              <a:rPr sz="950" spc="-25" dirty="0">
                <a:solidFill>
                  <a:srgbClr val="231F20"/>
                </a:solidFill>
                <a:latin typeface="Calibri"/>
                <a:cs typeface="Calibri"/>
              </a:rPr>
              <a:t>has </a:t>
            </a:r>
            <a:r>
              <a:rPr sz="950" spc="-5" dirty="0">
                <a:solidFill>
                  <a:srgbClr val="231F20"/>
                </a:solidFill>
                <a:latin typeface="Calibri"/>
                <a:cs typeface="Calibri"/>
              </a:rPr>
              <a:t>not </a:t>
            </a:r>
            <a:r>
              <a:rPr sz="950" dirty="0">
                <a:solidFill>
                  <a:srgbClr val="231F20"/>
                </a:solidFill>
                <a:latin typeface="Calibri"/>
                <a:cs typeface="Calibri"/>
              </a:rPr>
              <a:t> </a:t>
            </a:r>
            <a:r>
              <a:rPr sz="950" spc="-40" dirty="0">
                <a:solidFill>
                  <a:srgbClr val="231F20"/>
                </a:solidFill>
                <a:latin typeface="Calibri"/>
                <a:cs typeface="Calibri"/>
              </a:rPr>
              <a:t>been</a:t>
            </a:r>
            <a:r>
              <a:rPr sz="950" spc="-35" dirty="0">
                <a:solidFill>
                  <a:srgbClr val="231F20"/>
                </a:solidFill>
                <a:latin typeface="Calibri"/>
                <a:cs typeface="Calibri"/>
              </a:rPr>
              <a:t> </a:t>
            </a:r>
            <a:r>
              <a:rPr sz="950" spc="-15" dirty="0">
                <a:solidFill>
                  <a:srgbClr val="231F20"/>
                </a:solidFill>
                <a:latin typeface="Calibri"/>
                <a:cs typeface="Calibri"/>
              </a:rPr>
              <a:t>shown</a:t>
            </a:r>
            <a:r>
              <a:rPr sz="950" spc="-35" dirty="0">
                <a:solidFill>
                  <a:srgbClr val="231F20"/>
                </a:solidFill>
                <a:latin typeface="Calibri"/>
                <a:cs typeface="Calibri"/>
              </a:rPr>
              <a:t> </a:t>
            </a:r>
            <a:r>
              <a:rPr sz="950" spc="-15" dirty="0">
                <a:solidFill>
                  <a:srgbClr val="231F20"/>
                </a:solidFill>
                <a:latin typeface="Calibri"/>
                <a:cs typeface="Calibri"/>
              </a:rPr>
              <a:t>to</a:t>
            </a:r>
            <a:r>
              <a:rPr sz="950" spc="-35" dirty="0">
                <a:solidFill>
                  <a:srgbClr val="231F20"/>
                </a:solidFill>
                <a:latin typeface="Calibri"/>
                <a:cs typeface="Calibri"/>
              </a:rPr>
              <a:t> </a:t>
            </a:r>
            <a:r>
              <a:rPr sz="950" spc="-50" dirty="0">
                <a:solidFill>
                  <a:srgbClr val="231F20"/>
                </a:solidFill>
                <a:latin typeface="Calibri"/>
                <a:cs typeface="Calibri"/>
              </a:rPr>
              <a:t>be</a:t>
            </a:r>
            <a:r>
              <a:rPr sz="950" spc="-30" dirty="0">
                <a:solidFill>
                  <a:srgbClr val="231F20"/>
                </a:solidFill>
                <a:latin typeface="Calibri"/>
                <a:cs typeface="Calibri"/>
              </a:rPr>
              <a:t> effective </a:t>
            </a:r>
            <a:r>
              <a:rPr sz="950" spc="-10" dirty="0">
                <a:solidFill>
                  <a:srgbClr val="231F20"/>
                </a:solidFill>
                <a:latin typeface="Calibri"/>
                <a:cs typeface="Calibri"/>
              </a:rPr>
              <a:t>and</a:t>
            </a:r>
            <a:r>
              <a:rPr sz="950" spc="-35" dirty="0">
                <a:solidFill>
                  <a:srgbClr val="231F20"/>
                </a:solidFill>
                <a:latin typeface="Calibri"/>
                <a:cs typeface="Calibri"/>
              </a:rPr>
              <a:t> </a:t>
            </a:r>
            <a:r>
              <a:rPr sz="950" dirty="0">
                <a:solidFill>
                  <a:srgbClr val="231F20"/>
                </a:solidFill>
                <a:latin typeface="Calibri"/>
                <a:cs typeface="Calibri"/>
              </a:rPr>
              <a:t>is</a:t>
            </a:r>
            <a:r>
              <a:rPr sz="950" spc="-30" dirty="0">
                <a:solidFill>
                  <a:srgbClr val="231F20"/>
                </a:solidFill>
                <a:latin typeface="Calibri"/>
                <a:cs typeface="Calibri"/>
              </a:rPr>
              <a:t> </a:t>
            </a:r>
            <a:r>
              <a:rPr sz="950" spc="-15" dirty="0">
                <a:solidFill>
                  <a:srgbClr val="231F20"/>
                </a:solidFill>
                <a:latin typeface="Calibri"/>
                <a:cs typeface="Calibri"/>
              </a:rPr>
              <a:t>an</a:t>
            </a:r>
            <a:r>
              <a:rPr sz="950" spc="-35" dirty="0">
                <a:solidFill>
                  <a:srgbClr val="231F20"/>
                </a:solidFill>
                <a:latin typeface="Calibri"/>
                <a:cs typeface="Calibri"/>
              </a:rPr>
              <a:t> </a:t>
            </a:r>
            <a:r>
              <a:rPr sz="950" spc="-5" dirty="0">
                <a:solidFill>
                  <a:srgbClr val="231F20"/>
                </a:solidFill>
                <a:latin typeface="Calibri"/>
                <a:cs typeface="Calibri"/>
              </a:rPr>
              <a:t>experimental-only</a:t>
            </a:r>
            <a:r>
              <a:rPr sz="950" spc="-30" dirty="0">
                <a:solidFill>
                  <a:srgbClr val="231F20"/>
                </a:solidFill>
                <a:latin typeface="Calibri"/>
                <a:cs typeface="Calibri"/>
              </a:rPr>
              <a:t> </a:t>
            </a:r>
            <a:r>
              <a:rPr sz="950" dirty="0">
                <a:solidFill>
                  <a:srgbClr val="231F20"/>
                </a:solidFill>
                <a:latin typeface="Calibri"/>
                <a:cs typeface="Calibri"/>
              </a:rPr>
              <a:t>option.</a:t>
            </a:r>
            <a:endParaRPr sz="950">
              <a:latin typeface="Calibri"/>
              <a:cs typeface="Calibri"/>
            </a:endParaRPr>
          </a:p>
          <a:p>
            <a:pPr marL="127000" algn="just">
              <a:lnSpc>
                <a:spcPts val="1125"/>
              </a:lnSpc>
            </a:pPr>
            <a:r>
              <a:rPr sz="950" spc="15" dirty="0">
                <a:solidFill>
                  <a:srgbClr val="231F20"/>
                </a:solidFill>
                <a:latin typeface="Calibri"/>
                <a:cs typeface="Calibri"/>
              </a:rPr>
              <a:t>For</a:t>
            </a:r>
            <a:r>
              <a:rPr sz="950" spc="130" dirty="0">
                <a:solidFill>
                  <a:srgbClr val="231F20"/>
                </a:solidFill>
                <a:latin typeface="Calibri"/>
                <a:cs typeface="Calibri"/>
              </a:rPr>
              <a:t> </a:t>
            </a:r>
            <a:r>
              <a:rPr sz="950" spc="-10" dirty="0">
                <a:solidFill>
                  <a:srgbClr val="231F20"/>
                </a:solidFill>
                <a:latin typeface="Calibri"/>
                <a:cs typeface="Calibri"/>
              </a:rPr>
              <a:t>benign</a:t>
            </a:r>
            <a:r>
              <a:rPr sz="950" spc="150" dirty="0">
                <a:solidFill>
                  <a:srgbClr val="231F20"/>
                </a:solidFill>
                <a:latin typeface="Calibri"/>
                <a:cs typeface="Calibri"/>
              </a:rPr>
              <a:t> </a:t>
            </a:r>
            <a:r>
              <a:rPr sz="950" spc="-15" dirty="0">
                <a:solidFill>
                  <a:srgbClr val="231F20"/>
                </a:solidFill>
                <a:latin typeface="Calibri"/>
                <a:cs typeface="Calibri"/>
              </a:rPr>
              <a:t>metastasising</a:t>
            </a:r>
            <a:r>
              <a:rPr sz="950" spc="140" dirty="0">
                <a:solidFill>
                  <a:srgbClr val="231F20"/>
                </a:solidFill>
                <a:latin typeface="Calibri"/>
                <a:cs typeface="Calibri"/>
              </a:rPr>
              <a:t> </a:t>
            </a:r>
            <a:r>
              <a:rPr sz="950" spc="-10" dirty="0">
                <a:solidFill>
                  <a:srgbClr val="231F20"/>
                </a:solidFill>
                <a:latin typeface="Calibri"/>
                <a:cs typeface="Calibri"/>
              </a:rPr>
              <a:t>leiomyomas,</a:t>
            </a:r>
            <a:r>
              <a:rPr sz="950" spc="140" dirty="0">
                <a:solidFill>
                  <a:srgbClr val="231F20"/>
                </a:solidFill>
                <a:latin typeface="Calibri"/>
                <a:cs typeface="Calibri"/>
              </a:rPr>
              <a:t> </a:t>
            </a:r>
            <a:r>
              <a:rPr sz="950" spc="5" dirty="0">
                <a:solidFill>
                  <a:srgbClr val="231F20"/>
                </a:solidFill>
                <a:latin typeface="Calibri"/>
                <a:cs typeface="Calibri"/>
              </a:rPr>
              <a:t>clinical</a:t>
            </a:r>
            <a:r>
              <a:rPr sz="950" spc="140" dirty="0">
                <a:solidFill>
                  <a:srgbClr val="231F20"/>
                </a:solidFill>
                <a:latin typeface="Calibri"/>
                <a:cs typeface="Calibri"/>
              </a:rPr>
              <a:t> </a:t>
            </a:r>
            <a:r>
              <a:rPr sz="950" spc="-15" dirty="0">
                <a:solidFill>
                  <a:srgbClr val="231F20"/>
                </a:solidFill>
                <a:latin typeface="Calibri"/>
                <a:cs typeface="Calibri"/>
              </a:rPr>
              <a:t>observation</a:t>
            </a:r>
            <a:r>
              <a:rPr sz="950" spc="145" dirty="0">
                <a:solidFill>
                  <a:srgbClr val="231F20"/>
                </a:solidFill>
                <a:latin typeface="Calibri"/>
                <a:cs typeface="Calibri"/>
              </a:rPr>
              <a:t> </a:t>
            </a:r>
            <a:r>
              <a:rPr sz="950" dirty="0">
                <a:solidFill>
                  <a:srgbClr val="231F20"/>
                </a:solidFill>
                <a:latin typeface="Calibri"/>
                <a:cs typeface="Calibri"/>
              </a:rPr>
              <a:t>is</a:t>
            </a:r>
            <a:endParaRPr sz="950">
              <a:latin typeface="Calibri"/>
              <a:cs typeface="Calibri"/>
            </a:endParaRPr>
          </a:p>
          <a:p>
            <a:pPr marL="12700" marR="5715" algn="just">
              <a:lnSpc>
                <a:spcPct val="102800"/>
              </a:lnSpc>
            </a:pPr>
            <a:r>
              <a:rPr sz="950" spc="-35" dirty="0">
                <a:solidFill>
                  <a:srgbClr val="231F20"/>
                </a:solidFill>
                <a:latin typeface="Calibri"/>
                <a:cs typeface="Calibri"/>
              </a:rPr>
              <a:t>the </a:t>
            </a:r>
            <a:r>
              <a:rPr sz="950" spc="-25" dirty="0">
                <a:solidFill>
                  <a:srgbClr val="231F20"/>
                </a:solidFill>
                <a:latin typeface="Calibri"/>
                <a:cs typeface="Calibri"/>
              </a:rPr>
              <a:t>treatment </a:t>
            </a:r>
            <a:r>
              <a:rPr sz="950" spc="-15" dirty="0">
                <a:solidFill>
                  <a:srgbClr val="231F20"/>
                </a:solidFill>
                <a:latin typeface="Calibri"/>
                <a:cs typeface="Calibri"/>
              </a:rPr>
              <a:t>of </a:t>
            </a:r>
            <a:r>
              <a:rPr sz="950" spc="-10" dirty="0">
                <a:solidFill>
                  <a:srgbClr val="231F20"/>
                </a:solidFill>
                <a:latin typeface="Calibri"/>
                <a:cs typeface="Calibri"/>
              </a:rPr>
              <a:t>choice </a:t>
            </a:r>
            <a:r>
              <a:rPr sz="950" spc="-35" dirty="0">
                <a:solidFill>
                  <a:srgbClr val="231F20"/>
                </a:solidFill>
                <a:latin typeface="Calibri"/>
                <a:cs typeface="Calibri"/>
              </a:rPr>
              <a:t>at </a:t>
            </a:r>
            <a:r>
              <a:rPr sz="950" spc="-5" dirty="0">
                <a:solidFill>
                  <a:srgbClr val="231F20"/>
                </a:solidFill>
                <a:latin typeface="Calibri"/>
                <a:cs typeface="Calibri"/>
              </a:rPr>
              <a:t>diagnosis, with </a:t>
            </a:r>
            <a:r>
              <a:rPr sz="950" dirty="0">
                <a:solidFill>
                  <a:srgbClr val="231F20"/>
                </a:solidFill>
                <a:latin typeface="Calibri"/>
                <a:cs typeface="Calibri"/>
              </a:rPr>
              <a:t>hormonal </a:t>
            </a:r>
            <a:r>
              <a:rPr sz="950" spc="-20" dirty="0">
                <a:solidFill>
                  <a:srgbClr val="231F20"/>
                </a:solidFill>
                <a:latin typeface="Calibri"/>
                <a:cs typeface="Calibri"/>
              </a:rPr>
              <a:t>therapy </a:t>
            </a:r>
            <a:r>
              <a:rPr sz="950" spc="-5" dirty="0">
                <a:solidFill>
                  <a:srgbClr val="231F20"/>
                </a:solidFill>
                <a:latin typeface="Calibri"/>
                <a:cs typeface="Calibri"/>
              </a:rPr>
              <a:t>(as </a:t>
            </a:r>
            <a:r>
              <a:rPr sz="950" dirty="0">
                <a:solidFill>
                  <a:srgbClr val="231F20"/>
                </a:solidFill>
                <a:latin typeface="Calibri"/>
                <a:cs typeface="Calibri"/>
              </a:rPr>
              <a:t> </a:t>
            </a:r>
            <a:r>
              <a:rPr sz="950" spc="-5" dirty="0">
                <a:solidFill>
                  <a:srgbClr val="231F20"/>
                </a:solidFill>
                <a:latin typeface="Calibri"/>
                <a:cs typeface="Calibri"/>
              </a:rPr>
              <a:t>for </a:t>
            </a:r>
            <a:r>
              <a:rPr sz="950" spc="40" dirty="0">
                <a:solidFill>
                  <a:srgbClr val="231F20"/>
                </a:solidFill>
                <a:latin typeface="Calibri"/>
                <a:cs typeface="Calibri"/>
              </a:rPr>
              <a:t>ESS) </a:t>
            </a:r>
            <a:r>
              <a:rPr sz="950" spc="-15" dirty="0">
                <a:solidFill>
                  <a:srgbClr val="231F20"/>
                </a:solidFill>
                <a:latin typeface="Calibri"/>
                <a:cs typeface="Calibri"/>
              </a:rPr>
              <a:t>being standard </a:t>
            </a:r>
            <a:r>
              <a:rPr sz="950" spc="-25" dirty="0">
                <a:solidFill>
                  <a:srgbClr val="231F20"/>
                </a:solidFill>
                <a:latin typeface="Calibri"/>
                <a:cs typeface="Calibri"/>
              </a:rPr>
              <a:t>treatment</a:t>
            </a:r>
            <a:r>
              <a:rPr sz="950" spc="-20" dirty="0">
                <a:solidFill>
                  <a:srgbClr val="231F20"/>
                </a:solidFill>
                <a:latin typeface="Calibri"/>
                <a:cs typeface="Calibri"/>
              </a:rPr>
              <a:t> </a:t>
            </a:r>
            <a:r>
              <a:rPr sz="950" spc="-5" dirty="0">
                <a:solidFill>
                  <a:srgbClr val="231F20"/>
                </a:solidFill>
                <a:latin typeface="Calibri"/>
                <a:cs typeface="Calibri"/>
              </a:rPr>
              <a:t>for </a:t>
            </a:r>
            <a:r>
              <a:rPr sz="950" spc="-10" dirty="0">
                <a:solidFill>
                  <a:srgbClr val="231F20"/>
                </a:solidFill>
                <a:latin typeface="Calibri"/>
                <a:cs typeface="Calibri"/>
              </a:rPr>
              <a:t>progressing </a:t>
            </a:r>
            <a:r>
              <a:rPr sz="950" spc="-35" dirty="0">
                <a:solidFill>
                  <a:srgbClr val="231F20"/>
                </a:solidFill>
                <a:latin typeface="Calibri"/>
                <a:cs typeface="Calibri"/>
              </a:rPr>
              <a:t>disease</a:t>
            </a:r>
            <a:r>
              <a:rPr sz="950" spc="-30" dirty="0">
                <a:solidFill>
                  <a:srgbClr val="231F20"/>
                </a:solidFill>
                <a:latin typeface="Calibri"/>
                <a:cs typeface="Calibri"/>
              </a:rPr>
              <a:t> </a:t>
            </a:r>
            <a:r>
              <a:rPr sz="950" spc="-10" dirty="0">
                <a:solidFill>
                  <a:srgbClr val="231F20"/>
                </a:solidFill>
                <a:latin typeface="Calibri"/>
                <a:cs typeface="Calibri"/>
              </a:rPr>
              <a:t>and </a:t>
            </a:r>
            <a:r>
              <a:rPr sz="950" spc="-5" dirty="0">
                <a:solidFill>
                  <a:srgbClr val="231F20"/>
                </a:solidFill>
                <a:latin typeface="Calibri"/>
                <a:cs typeface="Calibri"/>
              </a:rPr>
              <a:t> </a:t>
            </a:r>
            <a:r>
              <a:rPr sz="950" spc="-15" dirty="0">
                <a:solidFill>
                  <a:srgbClr val="231F20"/>
                </a:solidFill>
                <a:latin typeface="Calibri"/>
                <a:cs typeface="Calibri"/>
              </a:rPr>
              <a:t>surgery. </a:t>
            </a:r>
            <a:r>
              <a:rPr sz="950" spc="10" dirty="0">
                <a:solidFill>
                  <a:srgbClr val="231F20"/>
                </a:solidFill>
                <a:latin typeface="Calibri"/>
                <a:cs typeface="Calibri"/>
              </a:rPr>
              <a:t>The </a:t>
            </a:r>
            <a:r>
              <a:rPr sz="950" spc="-35" dirty="0">
                <a:solidFill>
                  <a:srgbClr val="231F20"/>
                </a:solidFill>
                <a:latin typeface="Calibri"/>
                <a:cs typeface="Calibri"/>
              </a:rPr>
              <a:t>same </a:t>
            </a:r>
            <a:r>
              <a:rPr sz="950" spc="-15" dirty="0">
                <a:solidFill>
                  <a:srgbClr val="231F20"/>
                </a:solidFill>
                <a:latin typeface="Calibri"/>
                <a:cs typeface="Calibri"/>
              </a:rPr>
              <a:t>applies to peritoneal </a:t>
            </a:r>
            <a:r>
              <a:rPr sz="950" spc="-10" dirty="0">
                <a:solidFill>
                  <a:srgbClr val="231F20"/>
                </a:solidFill>
                <a:latin typeface="Calibri"/>
                <a:cs typeface="Calibri"/>
              </a:rPr>
              <a:t>leiomyomatosis, </a:t>
            </a:r>
            <a:r>
              <a:rPr sz="950" spc="10" dirty="0">
                <a:solidFill>
                  <a:srgbClr val="231F20"/>
                </a:solidFill>
                <a:latin typeface="Calibri"/>
                <a:cs typeface="Calibri"/>
              </a:rPr>
              <a:t>if </a:t>
            </a:r>
            <a:r>
              <a:rPr sz="950" spc="20" dirty="0">
                <a:solidFill>
                  <a:srgbClr val="231F20"/>
                </a:solidFill>
                <a:latin typeface="Calibri"/>
                <a:cs typeface="Calibri"/>
              </a:rPr>
              <a:t>non- </a:t>
            </a:r>
            <a:r>
              <a:rPr sz="950" spc="25" dirty="0">
                <a:solidFill>
                  <a:srgbClr val="231F20"/>
                </a:solidFill>
                <a:latin typeface="Calibri"/>
                <a:cs typeface="Calibri"/>
              </a:rPr>
              <a:t> </a:t>
            </a:r>
            <a:r>
              <a:rPr sz="950" spc="5" dirty="0">
                <a:solidFill>
                  <a:srgbClr val="231F20"/>
                </a:solidFill>
                <a:latin typeface="Calibri"/>
                <a:cs typeface="Calibri"/>
              </a:rPr>
              <a:t>mutilating</a:t>
            </a:r>
            <a:r>
              <a:rPr sz="950" spc="-40" dirty="0">
                <a:solidFill>
                  <a:srgbClr val="231F20"/>
                </a:solidFill>
                <a:latin typeface="Calibri"/>
                <a:cs typeface="Calibri"/>
              </a:rPr>
              <a:t> </a:t>
            </a:r>
            <a:r>
              <a:rPr sz="950" spc="-15" dirty="0">
                <a:solidFill>
                  <a:srgbClr val="231F20"/>
                </a:solidFill>
                <a:latin typeface="Calibri"/>
                <a:cs typeface="Calibri"/>
              </a:rPr>
              <a:t>surgery</a:t>
            </a:r>
            <a:r>
              <a:rPr sz="950" spc="-30" dirty="0">
                <a:solidFill>
                  <a:srgbClr val="231F20"/>
                </a:solidFill>
                <a:latin typeface="Calibri"/>
                <a:cs typeface="Calibri"/>
              </a:rPr>
              <a:t> </a:t>
            </a:r>
            <a:r>
              <a:rPr sz="950" dirty="0">
                <a:solidFill>
                  <a:srgbClr val="231F20"/>
                </a:solidFill>
                <a:latin typeface="Calibri"/>
                <a:cs typeface="Calibri"/>
              </a:rPr>
              <a:t>is</a:t>
            </a:r>
            <a:r>
              <a:rPr sz="950" spc="-35" dirty="0">
                <a:solidFill>
                  <a:srgbClr val="231F20"/>
                </a:solidFill>
                <a:latin typeface="Calibri"/>
                <a:cs typeface="Calibri"/>
              </a:rPr>
              <a:t> </a:t>
            </a:r>
            <a:r>
              <a:rPr sz="950" spc="-5" dirty="0">
                <a:solidFill>
                  <a:srgbClr val="231F20"/>
                </a:solidFill>
                <a:latin typeface="Calibri"/>
                <a:cs typeface="Calibri"/>
              </a:rPr>
              <a:t>not</a:t>
            </a:r>
            <a:r>
              <a:rPr sz="950" spc="-30" dirty="0">
                <a:solidFill>
                  <a:srgbClr val="231F20"/>
                </a:solidFill>
                <a:latin typeface="Calibri"/>
                <a:cs typeface="Calibri"/>
              </a:rPr>
              <a:t> </a:t>
            </a:r>
            <a:r>
              <a:rPr sz="950" spc="-25" dirty="0">
                <a:solidFill>
                  <a:srgbClr val="231F20"/>
                </a:solidFill>
                <a:latin typeface="Calibri"/>
                <a:cs typeface="Calibri"/>
              </a:rPr>
              <a:t>feasible.</a:t>
            </a:r>
            <a:endParaRPr sz="950">
              <a:latin typeface="Calibri"/>
              <a:cs typeface="Calibri"/>
            </a:endParaRPr>
          </a:p>
          <a:p>
            <a:pPr marL="12700" marR="5715" indent="114300" algn="just">
              <a:lnSpc>
                <a:spcPts val="1170"/>
              </a:lnSpc>
              <a:spcBef>
                <a:spcPts val="25"/>
              </a:spcBef>
            </a:pPr>
            <a:r>
              <a:rPr sz="950" spc="15" dirty="0">
                <a:solidFill>
                  <a:srgbClr val="231F20"/>
                </a:solidFill>
                <a:latin typeface="Calibri"/>
                <a:cs typeface="Calibri"/>
              </a:rPr>
              <a:t>For </a:t>
            </a:r>
            <a:r>
              <a:rPr sz="950" spc="-5" dirty="0">
                <a:solidFill>
                  <a:srgbClr val="231F20"/>
                </a:solidFill>
                <a:latin typeface="Calibri"/>
                <a:cs typeface="Calibri"/>
              </a:rPr>
              <a:t>pelvic </a:t>
            </a:r>
            <a:r>
              <a:rPr sz="950" spc="-25" dirty="0">
                <a:solidFill>
                  <a:srgbClr val="231F20"/>
                </a:solidFill>
                <a:latin typeface="Calibri"/>
                <a:cs typeface="Calibri"/>
              </a:rPr>
              <a:t>aggressive </a:t>
            </a:r>
            <a:r>
              <a:rPr sz="950" dirty="0">
                <a:solidFill>
                  <a:srgbClr val="231F20"/>
                </a:solidFill>
                <a:latin typeface="Calibri"/>
                <a:cs typeface="Calibri"/>
              </a:rPr>
              <a:t>angiomyxoma, </a:t>
            </a:r>
            <a:r>
              <a:rPr sz="950" spc="-15" dirty="0">
                <a:solidFill>
                  <a:srgbClr val="231F20"/>
                </a:solidFill>
                <a:latin typeface="Calibri"/>
                <a:cs typeface="Calibri"/>
              </a:rPr>
              <a:t>surgery </a:t>
            </a:r>
            <a:r>
              <a:rPr sz="950" dirty="0">
                <a:solidFill>
                  <a:srgbClr val="231F20"/>
                </a:solidFill>
                <a:latin typeface="Calibri"/>
                <a:cs typeface="Calibri"/>
              </a:rPr>
              <a:t>is </a:t>
            </a:r>
            <a:r>
              <a:rPr sz="950" spc="-35" dirty="0">
                <a:solidFill>
                  <a:srgbClr val="231F20"/>
                </a:solidFill>
                <a:latin typeface="Calibri"/>
                <a:cs typeface="Calibri"/>
              </a:rPr>
              <a:t>the </a:t>
            </a:r>
            <a:r>
              <a:rPr sz="950" spc="-25" dirty="0">
                <a:solidFill>
                  <a:srgbClr val="231F20"/>
                </a:solidFill>
                <a:latin typeface="Calibri"/>
                <a:cs typeface="Calibri"/>
              </a:rPr>
              <a:t>treatment </a:t>
            </a:r>
            <a:r>
              <a:rPr sz="950" spc="-15" dirty="0">
                <a:solidFill>
                  <a:srgbClr val="231F20"/>
                </a:solidFill>
                <a:latin typeface="Calibri"/>
                <a:cs typeface="Calibri"/>
              </a:rPr>
              <a:t>of </a:t>
            </a:r>
            <a:r>
              <a:rPr sz="950" spc="-200" dirty="0">
                <a:solidFill>
                  <a:srgbClr val="231F20"/>
                </a:solidFill>
                <a:latin typeface="Calibri"/>
                <a:cs typeface="Calibri"/>
              </a:rPr>
              <a:t> </a:t>
            </a:r>
            <a:r>
              <a:rPr sz="950" spc="-10" dirty="0">
                <a:solidFill>
                  <a:srgbClr val="231F20"/>
                </a:solidFill>
                <a:latin typeface="Calibri"/>
                <a:cs typeface="Calibri"/>
              </a:rPr>
              <a:t>choice </a:t>
            </a:r>
            <a:r>
              <a:rPr sz="950" spc="10" dirty="0">
                <a:solidFill>
                  <a:srgbClr val="231F20"/>
                </a:solidFill>
                <a:latin typeface="Calibri"/>
                <a:cs typeface="Calibri"/>
              </a:rPr>
              <a:t>if </a:t>
            </a:r>
            <a:r>
              <a:rPr sz="950" spc="-5" dirty="0">
                <a:solidFill>
                  <a:srgbClr val="231F20"/>
                </a:solidFill>
                <a:latin typeface="Calibri"/>
                <a:cs typeface="Calibri"/>
              </a:rPr>
              <a:t>not </a:t>
            </a:r>
            <a:r>
              <a:rPr sz="950" dirty="0">
                <a:solidFill>
                  <a:srgbClr val="231F20"/>
                </a:solidFill>
                <a:latin typeface="Calibri"/>
                <a:cs typeface="Calibri"/>
              </a:rPr>
              <a:t>mutilating, </a:t>
            </a:r>
            <a:r>
              <a:rPr sz="950" spc="-5" dirty="0">
                <a:solidFill>
                  <a:srgbClr val="231F20"/>
                </a:solidFill>
                <a:latin typeface="Calibri"/>
                <a:cs typeface="Calibri"/>
              </a:rPr>
              <a:t>with </a:t>
            </a:r>
            <a:r>
              <a:rPr sz="950" spc="-15" dirty="0">
                <a:solidFill>
                  <a:srgbClr val="231F20"/>
                </a:solidFill>
                <a:latin typeface="Calibri"/>
                <a:cs typeface="Calibri"/>
              </a:rPr>
              <a:t>observation </a:t>
            </a:r>
            <a:r>
              <a:rPr sz="950" spc="-30" dirty="0">
                <a:solidFill>
                  <a:srgbClr val="231F20"/>
                </a:solidFill>
                <a:latin typeface="Calibri"/>
                <a:cs typeface="Calibri"/>
              </a:rPr>
              <a:t>thereafter. </a:t>
            </a:r>
            <a:r>
              <a:rPr sz="950" spc="45" dirty="0">
                <a:solidFill>
                  <a:srgbClr val="231F20"/>
                </a:solidFill>
                <a:latin typeface="Calibri"/>
                <a:cs typeface="Calibri"/>
              </a:rPr>
              <a:t>In </a:t>
            </a:r>
            <a:r>
              <a:rPr sz="950" spc="-10" dirty="0">
                <a:solidFill>
                  <a:srgbClr val="231F20"/>
                </a:solidFill>
                <a:latin typeface="Calibri"/>
                <a:cs typeface="Calibri"/>
              </a:rPr>
              <a:t>progress- </a:t>
            </a:r>
            <a:r>
              <a:rPr sz="950" spc="-200" dirty="0">
                <a:solidFill>
                  <a:srgbClr val="231F20"/>
                </a:solidFill>
                <a:latin typeface="Calibri"/>
                <a:cs typeface="Calibri"/>
              </a:rPr>
              <a:t> </a:t>
            </a:r>
            <a:r>
              <a:rPr sz="950" spc="10" dirty="0">
                <a:solidFill>
                  <a:srgbClr val="231F20"/>
                </a:solidFill>
                <a:latin typeface="Calibri"/>
                <a:cs typeface="Calibri"/>
              </a:rPr>
              <a:t>ing</a:t>
            </a:r>
            <a:r>
              <a:rPr sz="950" spc="135" dirty="0">
                <a:solidFill>
                  <a:srgbClr val="231F20"/>
                </a:solidFill>
                <a:latin typeface="Calibri"/>
                <a:cs typeface="Calibri"/>
              </a:rPr>
              <a:t> </a:t>
            </a:r>
            <a:r>
              <a:rPr sz="950" spc="-30" dirty="0">
                <a:solidFill>
                  <a:srgbClr val="231F20"/>
                </a:solidFill>
                <a:latin typeface="Calibri"/>
                <a:cs typeface="Calibri"/>
              </a:rPr>
              <a:t>disease,</a:t>
            </a:r>
            <a:r>
              <a:rPr sz="950" spc="145" dirty="0">
                <a:solidFill>
                  <a:srgbClr val="231F20"/>
                </a:solidFill>
                <a:latin typeface="Calibri"/>
                <a:cs typeface="Calibri"/>
              </a:rPr>
              <a:t> </a:t>
            </a:r>
            <a:r>
              <a:rPr sz="950" dirty="0">
                <a:solidFill>
                  <a:srgbClr val="231F20"/>
                </a:solidFill>
                <a:latin typeface="Calibri"/>
                <a:cs typeface="Calibri"/>
              </a:rPr>
              <a:t>hormonal</a:t>
            </a:r>
            <a:r>
              <a:rPr sz="950" spc="145" dirty="0">
                <a:solidFill>
                  <a:srgbClr val="231F20"/>
                </a:solidFill>
                <a:latin typeface="Calibri"/>
                <a:cs typeface="Calibri"/>
              </a:rPr>
              <a:t> </a:t>
            </a:r>
            <a:r>
              <a:rPr sz="950" spc="-20" dirty="0">
                <a:solidFill>
                  <a:srgbClr val="231F20"/>
                </a:solidFill>
                <a:latin typeface="Calibri"/>
                <a:cs typeface="Calibri"/>
              </a:rPr>
              <a:t>therapy,</a:t>
            </a:r>
            <a:r>
              <a:rPr sz="950" spc="145" dirty="0">
                <a:solidFill>
                  <a:srgbClr val="231F20"/>
                </a:solidFill>
                <a:latin typeface="Calibri"/>
                <a:cs typeface="Calibri"/>
              </a:rPr>
              <a:t> </a:t>
            </a:r>
            <a:r>
              <a:rPr sz="950" dirty="0">
                <a:solidFill>
                  <a:srgbClr val="231F20"/>
                </a:solidFill>
                <a:latin typeface="Calibri"/>
                <a:cs typeface="Calibri"/>
              </a:rPr>
              <a:t>or</a:t>
            </a:r>
            <a:r>
              <a:rPr sz="950" spc="135" dirty="0">
                <a:solidFill>
                  <a:srgbClr val="231F20"/>
                </a:solidFill>
                <a:latin typeface="Calibri"/>
                <a:cs typeface="Calibri"/>
              </a:rPr>
              <a:t> </a:t>
            </a:r>
            <a:r>
              <a:rPr sz="950" dirty="0">
                <a:solidFill>
                  <a:srgbClr val="231F20"/>
                </a:solidFill>
                <a:latin typeface="Calibri"/>
                <a:cs typeface="Calibri"/>
              </a:rPr>
              <a:t>interruption</a:t>
            </a:r>
            <a:r>
              <a:rPr sz="950" spc="145" dirty="0">
                <a:solidFill>
                  <a:srgbClr val="231F20"/>
                </a:solidFill>
                <a:latin typeface="Calibri"/>
                <a:cs typeface="Calibri"/>
              </a:rPr>
              <a:t> </a:t>
            </a:r>
            <a:r>
              <a:rPr sz="950" spc="-15" dirty="0">
                <a:solidFill>
                  <a:srgbClr val="231F20"/>
                </a:solidFill>
                <a:latin typeface="Calibri"/>
                <a:cs typeface="Calibri"/>
              </a:rPr>
              <a:t>of</a:t>
            </a:r>
            <a:r>
              <a:rPr sz="950" spc="140" dirty="0">
                <a:solidFill>
                  <a:srgbClr val="231F20"/>
                </a:solidFill>
                <a:latin typeface="Calibri"/>
                <a:cs typeface="Calibri"/>
              </a:rPr>
              <a:t> </a:t>
            </a:r>
            <a:r>
              <a:rPr sz="950" spc="-15" dirty="0">
                <a:solidFill>
                  <a:srgbClr val="231F20"/>
                </a:solidFill>
                <a:latin typeface="Calibri"/>
                <a:cs typeface="Calibri"/>
              </a:rPr>
              <a:t>any</a:t>
            </a:r>
            <a:r>
              <a:rPr sz="950" spc="140" dirty="0">
                <a:solidFill>
                  <a:srgbClr val="231F20"/>
                </a:solidFill>
                <a:latin typeface="Calibri"/>
                <a:cs typeface="Calibri"/>
              </a:rPr>
              <a:t> </a:t>
            </a:r>
            <a:r>
              <a:rPr sz="950" dirty="0">
                <a:solidFill>
                  <a:srgbClr val="231F20"/>
                </a:solidFill>
                <a:latin typeface="Calibri"/>
                <a:cs typeface="Calibri"/>
              </a:rPr>
              <a:t>ongoing</a:t>
            </a:r>
            <a:endParaRPr sz="95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marL="1372235">
              <a:lnSpc>
                <a:spcPct val="100000"/>
              </a:lnSpc>
            </a:pPr>
            <a:r>
              <a:rPr sz="1000" spc="-50" dirty="0">
                <a:solidFill>
                  <a:srgbClr val="812061"/>
                </a:solidFill>
                <a:latin typeface="Arial MT"/>
                <a:cs typeface="Arial MT"/>
              </a:rPr>
              <a:t>doi:10.1093/annonc/mdy096</a:t>
            </a:r>
            <a:r>
              <a:rPr sz="1000" spc="40" dirty="0">
                <a:solidFill>
                  <a:srgbClr val="812061"/>
                </a:solidFill>
                <a:latin typeface="Arial MT"/>
                <a:cs typeface="Arial MT"/>
              </a:rPr>
              <a:t> </a:t>
            </a:r>
            <a:r>
              <a:rPr sz="1000" spc="-55" dirty="0">
                <a:solidFill>
                  <a:srgbClr val="812061"/>
                </a:solidFill>
                <a:latin typeface="Arial MT"/>
                <a:cs typeface="Arial MT"/>
              </a:rPr>
              <a:t>|</a:t>
            </a:r>
            <a:r>
              <a:rPr sz="1000" spc="40" dirty="0">
                <a:solidFill>
                  <a:srgbClr val="812061"/>
                </a:solidFill>
                <a:latin typeface="Arial MT"/>
                <a:cs typeface="Arial MT"/>
              </a:rPr>
              <a:t> </a:t>
            </a:r>
            <a:r>
              <a:rPr sz="1000" spc="-60" dirty="0">
                <a:solidFill>
                  <a:srgbClr val="812061"/>
                </a:solidFill>
                <a:latin typeface="Arial MT"/>
                <a:cs typeface="Arial MT"/>
              </a:rPr>
              <a:t>iv63</a:t>
            </a:r>
            <a:endParaRPr sz="1000">
              <a:latin typeface="Arial MT"/>
              <a:cs typeface="Arial MT"/>
            </a:endParaRPr>
          </a:p>
        </p:txBody>
      </p:sp>
      <p:sp>
        <p:nvSpPr>
          <p:cNvPr id="6" name="object 6"/>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21927" y="2437916"/>
            <a:ext cx="3034665" cy="6985"/>
          </a:xfrm>
          <a:custGeom>
            <a:avLst/>
            <a:gdLst/>
            <a:ahLst/>
            <a:cxnLst/>
            <a:rect l="l" t="t" r="r" b="b"/>
            <a:pathLst>
              <a:path w="3034665" h="6985">
                <a:moveTo>
                  <a:pt x="3034080" y="0"/>
                </a:moveTo>
                <a:lnTo>
                  <a:pt x="0" y="0"/>
                </a:lnTo>
                <a:lnTo>
                  <a:pt x="0" y="6480"/>
                </a:lnTo>
                <a:lnTo>
                  <a:pt x="3034080" y="6480"/>
                </a:lnTo>
                <a:lnTo>
                  <a:pt x="3034080" y="0"/>
                </a:lnTo>
                <a:close/>
              </a:path>
            </a:pathLst>
          </a:custGeom>
          <a:solidFill>
            <a:srgbClr val="D2B6CB"/>
          </a:solidFill>
        </p:spPr>
        <p:txBody>
          <a:bodyPr wrap="square" lIns="0" tIns="0" rIns="0" bIns="0" rtlCol="0"/>
          <a:lstStyle/>
          <a:p>
            <a:endParaRPr/>
          </a:p>
        </p:txBody>
      </p:sp>
      <p:sp>
        <p:nvSpPr>
          <p:cNvPr id="3" name="object 3"/>
          <p:cNvSpPr/>
          <p:nvPr/>
        </p:nvSpPr>
        <p:spPr>
          <a:xfrm>
            <a:off x="4021927" y="7419599"/>
            <a:ext cx="3034665" cy="6350"/>
          </a:xfrm>
          <a:custGeom>
            <a:avLst/>
            <a:gdLst/>
            <a:ahLst/>
            <a:cxnLst/>
            <a:rect l="l" t="t" r="r" b="b"/>
            <a:pathLst>
              <a:path w="3034665" h="6350">
                <a:moveTo>
                  <a:pt x="3034080" y="0"/>
                </a:moveTo>
                <a:lnTo>
                  <a:pt x="0" y="0"/>
                </a:lnTo>
                <a:lnTo>
                  <a:pt x="0" y="5760"/>
                </a:lnTo>
                <a:lnTo>
                  <a:pt x="3034080" y="5760"/>
                </a:lnTo>
                <a:lnTo>
                  <a:pt x="3034080" y="0"/>
                </a:lnTo>
                <a:close/>
              </a:path>
            </a:pathLst>
          </a:custGeom>
          <a:solidFill>
            <a:srgbClr val="D2B6CB"/>
          </a:solidFill>
        </p:spPr>
        <p:txBody>
          <a:bodyPr wrap="square" lIns="0" tIns="0" rIns="0" bIns="0" rtlCol="0"/>
          <a:lstStyle/>
          <a:p>
            <a:endParaRPr/>
          </a:p>
        </p:txBody>
      </p:sp>
      <p:sp>
        <p:nvSpPr>
          <p:cNvPr id="4" name="object 4"/>
          <p:cNvSpPr txBox="1">
            <a:spLocks noGrp="1"/>
          </p:cNvSpPr>
          <p:nvPr>
            <p:ph type="title"/>
          </p:nvPr>
        </p:nvSpPr>
        <p:spPr>
          <a:xfrm>
            <a:off x="635300" y="166576"/>
            <a:ext cx="3245485" cy="745844"/>
          </a:xfrm>
          <a:prstGeom prst="rect">
            <a:avLst/>
          </a:prstGeom>
        </p:spPr>
        <p:txBody>
          <a:bodyPr vert="horz" wrap="square" lIns="0" tIns="64769" rIns="0" bIns="0" rtlCol="0">
            <a:spAutoFit/>
          </a:bodyPr>
          <a:lstStyle/>
          <a:p>
            <a:pPr marL="12700">
              <a:lnSpc>
                <a:spcPct val="100000"/>
              </a:lnSpc>
              <a:spcBef>
                <a:spcPts val="509"/>
              </a:spcBef>
            </a:pPr>
            <a:r>
              <a:rPr spc="-125" dirty="0"/>
              <a:t>Clinical</a:t>
            </a:r>
            <a:r>
              <a:rPr spc="-70" dirty="0"/>
              <a:t> </a:t>
            </a:r>
            <a:r>
              <a:rPr spc="-155" dirty="0"/>
              <a:t>Practice</a:t>
            </a:r>
            <a:r>
              <a:rPr spc="-65" dirty="0"/>
              <a:t> </a:t>
            </a:r>
            <a:r>
              <a:rPr spc="-140" dirty="0"/>
              <a:t>Guidelines</a:t>
            </a:r>
          </a:p>
          <a:p>
            <a:pPr marL="12700" marR="97155">
              <a:lnSpc>
                <a:spcPct val="102400"/>
              </a:lnSpc>
              <a:spcBef>
                <a:spcPts val="135"/>
              </a:spcBef>
            </a:pPr>
            <a:r>
              <a:rPr sz="950" dirty="0">
                <a:solidFill>
                  <a:srgbClr val="231F20"/>
                </a:solidFill>
                <a:latin typeface="Calibri"/>
                <a:cs typeface="Calibri"/>
              </a:rPr>
              <a:t>stimulation</a:t>
            </a:r>
            <a:r>
              <a:rPr sz="950" spc="45" dirty="0">
                <a:solidFill>
                  <a:srgbClr val="231F20"/>
                </a:solidFill>
                <a:latin typeface="Calibri"/>
                <a:cs typeface="Calibri"/>
              </a:rPr>
              <a:t> </a:t>
            </a:r>
            <a:r>
              <a:rPr sz="950" spc="-5" dirty="0">
                <a:solidFill>
                  <a:srgbClr val="231F20"/>
                </a:solidFill>
                <a:latin typeface="Calibri"/>
                <a:cs typeface="Calibri"/>
              </a:rPr>
              <a:t>with</a:t>
            </a:r>
            <a:r>
              <a:rPr sz="950" spc="50" dirty="0">
                <a:solidFill>
                  <a:srgbClr val="231F20"/>
                </a:solidFill>
                <a:latin typeface="Calibri"/>
                <a:cs typeface="Calibri"/>
              </a:rPr>
              <a:t> </a:t>
            </a:r>
            <a:r>
              <a:rPr sz="950" spc="-25" dirty="0">
                <a:solidFill>
                  <a:srgbClr val="231F20"/>
                </a:solidFill>
                <a:latin typeface="Calibri"/>
                <a:cs typeface="Calibri"/>
              </a:rPr>
              <a:t>oestrogens,</a:t>
            </a:r>
            <a:r>
              <a:rPr sz="950" spc="45" dirty="0">
                <a:solidFill>
                  <a:srgbClr val="231F20"/>
                </a:solidFill>
                <a:latin typeface="Calibri"/>
                <a:cs typeface="Calibri"/>
              </a:rPr>
              <a:t> </a:t>
            </a:r>
            <a:r>
              <a:rPr sz="950" spc="-10" dirty="0">
                <a:solidFill>
                  <a:srgbClr val="231F20"/>
                </a:solidFill>
                <a:latin typeface="Calibri"/>
                <a:cs typeface="Calibri"/>
              </a:rPr>
              <a:t>may</a:t>
            </a:r>
            <a:r>
              <a:rPr sz="950" spc="50" dirty="0">
                <a:solidFill>
                  <a:srgbClr val="231F20"/>
                </a:solidFill>
                <a:latin typeface="Calibri"/>
                <a:cs typeface="Calibri"/>
              </a:rPr>
              <a:t> </a:t>
            </a:r>
            <a:r>
              <a:rPr sz="950" spc="-10" dirty="0">
                <a:solidFill>
                  <a:srgbClr val="231F20"/>
                </a:solidFill>
                <a:latin typeface="Calibri"/>
                <a:cs typeface="Calibri"/>
              </a:rPr>
              <a:t>allow</a:t>
            </a:r>
            <a:r>
              <a:rPr sz="950" spc="45" dirty="0">
                <a:solidFill>
                  <a:srgbClr val="231F20"/>
                </a:solidFill>
                <a:latin typeface="Calibri"/>
                <a:cs typeface="Calibri"/>
              </a:rPr>
              <a:t> </a:t>
            </a:r>
            <a:r>
              <a:rPr sz="950" spc="5" dirty="0">
                <a:solidFill>
                  <a:srgbClr val="231F20"/>
                </a:solidFill>
                <a:latin typeface="Calibri"/>
                <a:cs typeface="Calibri"/>
              </a:rPr>
              <a:t>mutilating</a:t>
            </a:r>
            <a:r>
              <a:rPr sz="950" spc="50" dirty="0">
                <a:solidFill>
                  <a:srgbClr val="231F20"/>
                </a:solidFill>
                <a:latin typeface="Calibri"/>
                <a:cs typeface="Calibri"/>
              </a:rPr>
              <a:t> </a:t>
            </a:r>
            <a:r>
              <a:rPr sz="950" spc="-15" dirty="0">
                <a:solidFill>
                  <a:srgbClr val="231F20"/>
                </a:solidFill>
                <a:latin typeface="Calibri"/>
                <a:cs typeface="Calibri"/>
              </a:rPr>
              <a:t>surgery</a:t>
            </a:r>
            <a:r>
              <a:rPr sz="950" spc="45" dirty="0">
                <a:solidFill>
                  <a:srgbClr val="231F20"/>
                </a:solidFill>
                <a:latin typeface="Calibri"/>
                <a:cs typeface="Calibri"/>
              </a:rPr>
              <a:t> </a:t>
            </a:r>
            <a:r>
              <a:rPr sz="950" spc="-15" dirty="0">
                <a:solidFill>
                  <a:srgbClr val="231F20"/>
                </a:solidFill>
                <a:latin typeface="Calibri"/>
                <a:cs typeface="Calibri"/>
              </a:rPr>
              <a:t>to</a:t>
            </a:r>
            <a:r>
              <a:rPr sz="950" spc="45" dirty="0">
                <a:solidFill>
                  <a:srgbClr val="231F20"/>
                </a:solidFill>
                <a:latin typeface="Calibri"/>
                <a:cs typeface="Calibri"/>
              </a:rPr>
              <a:t> </a:t>
            </a:r>
            <a:r>
              <a:rPr sz="950" spc="-50" dirty="0">
                <a:solidFill>
                  <a:srgbClr val="231F20"/>
                </a:solidFill>
                <a:latin typeface="Calibri"/>
                <a:cs typeface="Calibri"/>
              </a:rPr>
              <a:t>be </a:t>
            </a:r>
            <a:r>
              <a:rPr sz="950" spc="-200" dirty="0">
                <a:solidFill>
                  <a:srgbClr val="231F20"/>
                </a:solidFill>
                <a:latin typeface="Calibri"/>
                <a:cs typeface="Calibri"/>
              </a:rPr>
              <a:t> </a:t>
            </a:r>
            <a:r>
              <a:rPr sz="950" spc="-10" dirty="0">
                <a:solidFill>
                  <a:srgbClr val="231F20"/>
                </a:solidFill>
                <a:latin typeface="Calibri"/>
                <a:cs typeface="Calibri"/>
              </a:rPr>
              <a:t>avoided</a:t>
            </a:r>
            <a:r>
              <a:rPr sz="950" spc="-30" dirty="0">
                <a:solidFill>
                  <a:srgbClr val="231F20"/>
                </a:solidFill>
                <a:latin typeface="Calibri"/>
                <a:cs typeface="Calibri"/>
              </a:rPr>
              <a:t> </a:t>
            </a:r>
            <a:r>
              <a:rPr sz="950" spc="-10" dirty="0">
                <a:solidFill>
                  <a:srgbClr val="231F20"/>
                </a:solidFill>
                <a:latin typeface="Calibri"/>
                <a:cs typeface="Calibri"/>
              </a:rPr>
              <a:t>and</a:t>
            </a:r>
            <a:r>
              <a:rPr sz="950" spc="-30" dirty="0">
                <a:solidFill>
                  <a:srgbClr val="231F20"/>
                </a:solidFill>
                <a:latin typeface="Calibri"/>
                <a:cs typeface="Calibri"/>
              </a:rPr>
              <a:t> </a:t>
            </a:r>
            <a:r>
              <a:rPr sz="950" spc="-35" dirty="0">
                <a:solidFill>
                  <a:srgbClr val="231F20"/>
                </a:solidFill>
                <a:latin typeface="Calibri"/>
                <a:cs typeface="Calibri"/>
              </a:rPr>
              <a:t>the disease</a:t>
            </a:r>
            <a:r>
              <a:rPr sz="950" spc="-25" dirty="0">
                <a:solidFill>
                  <a:srgbClr val="231F20"/>
                </a:solidFill>
                <a:latin typeface="Calibri"/>
                <a:cs typeface="Calibri"/>
              </a:rPr>
              <a:t> </a:t>
            </a:r>
            <a:r>
              <a:rPr sz="950" spc="-15" dirty="0">
                <a:solidFill>
                  <a:srgbClr val="231F20"/>
                </a:solidFill>
                <a:latin typeface="Calibri"/>
                <a:cs typeface="Calibri"/>
              </a:rPr>
              <a:t>to</a:t>
            </a:r>
            <a:r>
              <a:rPr sz="950" spc="-40" dirty="0">
                <a:solidFill>
                  <a:srgbClr val="231F20"/>
                </a:solidFill>
                <a:latin typeface="Calibri"/>
                <a:cs typeface="Calibri"/>
              </a:rPr>
              <a:t> </a:t>
            </a:r>
            <a:r>
              <a:rPr sz="950" spc="-50" dirty="0">
                <a:solidFill>
                  <a:srgbClr val="231F20"/>
                </a:solidFill>
                <a:latin typeface="Calibri"/>
                <a:cs typeface="Calibri"/>
              </a:rPr>
              <a:t>be</a:t>
            </a:r>
            <a:r>
              <a:rPr sz="950" spc="-30" dirty="0">
                <a:solidFill>
                  <a:srgbClr val="231F20"/>
                </a:solidFill>
                <a:latin typeface="Calibri"/>
                <a:cs typeface="Calibri"/>
              </a:rPr>
              <a:t> </a:t>
            </a:r>
            <a:r>
              <a:rPr sz="950" spc="-20" dirty="0">
                <a:solidFill>
                  <a:srgbClr val="231F20"/>
                </a:solidFill>
                <a:latin typeface="Calibri"/>
                <a:cs typeface="Calibri"/>
              </a:rPr>
              <a:t>kept</a:t>
            </a:r>
            <a:r>
              <a:rPr sz="950" spc="-35" dirty="0">
                <a:solidFill>
                  <a:srgbClr val="231F20"/>
                </a:solidFill>
                <a:latin typeface="Calibri"/>
                <a:cs typeface="Calibri"/>
              </a:rPr>
              <a:t> </a:t>
            </a:r>
            <a:r>
              <a:rPr sz="950" spc="-10" dirty="0">
                <a:solidFill>
                  <a:srgbClr val="231F20"/>
                </a:solidFill>
                <a:latin typeface="Calibri"/>
                <a:cs typeface="Calibri"/>
              </a:rPr>
              <a:t>under</a:t>
            </a:r>
            <a:r>
              <a:rPr sz="950" spc="-30" dirty="0">
                <a:solidFill>
                  <a:srgbClr val="231F20"/>
                </a:solidFill>
                <a:latin typeface="Calibri"/>
                <a:cs typeface="Calibri"/>
              </a:rPr>
              <a:t> </a:t>
            </a:r>
            <a:r>
              <a:rPr sz="950" dirty="0">
                <a:solidFill>
                  <a:srgbClr val="231F20"/>
                </a:solidFill>
                <a:latin typeface="Calibri"/>
                <a:cs typeface="Calibri"/>
              </a:rPr>
              <a:t>control</a:t>
            </a:r>
            <a:r>
              <a:rPr sz="950" spc="-30"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71</a:t>
            </a:r>
            <a:r>
              <a:rPr sz="950" spc="10" dirty="0">
                <a:solidFill>
                  <a:srgbClr val="231F20"/>
                </a:solidFill>
                <a:latin typeface="Calibri"/>
                <a:cs typeface="Calibri"/>
              </a:rPr>
              <a:t>].</a:t>
            </a:r>
            <a:endParaRPr sz="950">
              <a:latin typeface="Calibri"/>
              <a:cs typeface="Calibri"/>
            </a:endParaRPr>
          </a:p>
        </p:txBody>
      </p:sp>
      <p:sp>
        <p:nvSpPr>
          <p:cNvPr id="5" name="object 5"/>
          <p:cNvSpPr txBox="1"/>
          <p:nvPr/>
        </p:nvSpPr>
        <p:spPr>
          <a:xfrm>
            <a:off x="3915604" y="320182"/>
            <a:ext cx="3154045" cy="1658916"/>
          </a:xfrm>
          <a:prstGeom prst="rect">
            <a:avLst/>
          </a:prstGeom>
        </p:spPr>
        <p:txBody>
          <a:bodyPr vert="horz" wrap="square" lIns="0" tIns="12700" rIns="0" bIns="0" rtlCol="0">
            <a:spAutoFit/>
          </a:bodyPr>
          <a:lstStyle/>
          <a:p>
            <a:pPr marL="1945639">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a:p>
            <a:pPr marL="12700" marR="5080" algn="just">
              <a:lnSpc>
                <a:spcPct val="102600"/>
              </a:lnSpc>
              <a:spcBef>
                <a:spcPts val="775"/>
              </a:spcBef>
            </a:pPr>
            <a:r>
              <a:rPr sz="950" spc="-35" dirty="0">
                <a:solidFill>
                  <a:srgbClr val="231F20"/>
                </a:solidFill>
                <a:latin typeface="Calibri"/>
                <a:cs typeface="Calibri"/>
              </a:rPr>
              <a:t>have</a:t>
            </a:r>
            <a:r>
              <a:rPr sz="950" spc="-30" dirty="0">
                <a:solidFill>
                  <a:srgbClr val="231F20"/>
                </a:solidFill>
                <a:latin typeface="Calibri"/>
                <a:cs typeface="Calibri"/>
              </a:rPr>
              <a:t> </a:t>
            </a:r>
            <a:r>
              <a:rPr sz="950" spc="-10" dirty="0">
                <a:solidFill>
                  <a:srgbClr val="231F20"/>
                </a:solidFill>
                <a:latin typeface="Calibri"/>
                <a:cs typeface="Calibri"/>
              </a:rPr>
              <a:t>such </a:t>
            </a:r>
            <a:r>
              <a:rPr sz="950" spc="-40" dirty="0">
                <a:solidFill>
                  <a:srgbClr val="231F20"/>
                </a:solidFill>
                <a:latin typeface="Calibri"/>
                <a:cs typeface="Calibri"/>
              </a:rPr>
              <a:t>a</a:t>
            </a:r>
            <a:r>
              <a:rPr sz="950" spc="-35" dirty="0">
                <a:solidFill>
                  <a:srgbClr val="231F20"/>
                </a:solidFill>
                <a:latin typeface="Calibri"/>
                <a:cs typeface="Calibri"/>
              </a:rPr>
              <a:t> </a:t>
            </a:r>
            <a:r>
              <a:rPr sz="950" spc="-25" dirty="0">
                <a:solidFill>
                  <a:srgbClr val="231F20"/>
                </a:solidFill>
                <a:latin typeface="Calibri"/>
                <a:cs typeface="Calibri"/>
              </a:rPr>
              <a:t>tendency</a:t>
            </a:r>
            <a:r>
              <a:rPr sz="950" spc="-20" dirty="0">
                <a:solidFill>
                  <a:srgbClr val="231F20"/>
                </a:solidFill>
                <a:latin typeface="Calibri"/>
                <a:cs typeface="Calibri"/>
              </a:rPr>
              <a:t> </a:t>
            </a:r>
            <a:r>
              <a:rPr sz="950" spc="-15" dirty="0">
                <a:solidFill>
                  <a:srgbClr val="231F20"/>
                </a:solidFill>
                <a:latin typeface="Calibri"/>
                <a:cs typeface="Calibri"/>
              </a:rPr>
              <a:t>to recur </a:t>
            </a:r>
            <a:r>
              <a:rPr sz="950" spc="-25" dirty="0">
                <a:solidFill>
                  <a:srgbClr val="231F20"/>
                </a:solidFill>
                <a:latin typeface="Calibri"/>
                <a:cs typeface="Calibri"/>
              </a:rPr>
              <a:t>that</a:t>
            </a:r>
            <a:r>
              <a:rPr sz="950" spc="-20" dirty="0">
                <a:solidFill>
                  <a:srgbClr val="231F20"/>
                </a:solidFill>
                <a:latin typeface="Calibri"/>
                <a:cs typeface="Calibri"/>
              </a:rPr>
              <a:t> </a:t>
            </a:r>
            <a:r>
              <a:rPr sz="950" spc="-25" dirty="0">
                <a:solidFill>
                  <a:srgbClr val="231F20"/>
                </a:solidFill>
                <a:latin typeface="Calibri"/>
                <a:cs typeface="Calibri"/>
              </a:rPr>
              <a:t>mastectomy</a:t>
            </a:r>
            <a:r>
              <a:rPr sz="950" spc="-20" dirty="0">
                <a:solidFill>
                  <a:srgbClr val="231F20"/>
                </a:solidFill>
                <a:latin typeface="Calibri"/>
                <a:cs typeface="Calibri"/>
              </a:rPr>
              <a:t> </a:t>
            </a:r>
            <a:r>
              <a:rPr sz="950" spc="15" dirty="0">
                <a:solidFill>
                  <a:srgbClr val="231F20"/>
                </a:solidFill>
                <a:latin typeface="Calibri"/>
                <a:cs typeface="Calibri"/>
              </a:rPr>
              <a:t>(involving </a:t>
            </a:r>
            <a:r>
              <a:rPr sz="950" spc="-35" dirty="0">
                <a:solidFill>
                  <a:srgbClr val="231F20"/>
                </a:solidFill>
                <a:latin typeface="Calibri"/>
                <a:cs typeface="Calibri"/>
              </a:rPr>
              <a:t>the </a:t>
            </a:r>
            <a:r>
              <a:rPr sz="950" spc="-30" dirty="0">
                <a:solidFill>
                  <a:srgbClr val="231F20"/>
                </a:solidFill>
                <a:latin typeface="Calibri"/>
                <a:cs typeface="Calibri"/>
              </a:rPr>
              <a:t> </a:t>
            </a:r>
            <a:r>
              <a:rPr sz="950" spc="-5" dirty="0">
                <a:solidFill>
                  <a:srgbClr val="231F20"/>
                </a:solidFill>
                <a:latin typeface="Calibri"/>
                <a:cs typeface="Calibri"/>
              </a:rPr>
              <a:t>muscular</a:t>
            </a:r>
            <a:r>
              <a:rPr sz="950" spc="-30" dirty="0">
                <a:solidFill>
                  <a:srgbClr val="231F20"/>
                </a:solidFill>
                <a:latin typeface="Calibri"/>
                <a:cs typeface="Calibri"/>
              </a:rPr>
              <a:t> </a:t>
            </a:r>
            <a:r>
              <a:rPr sz="950" spc="-10" dirty="0">
                <a:solidFill>
                  <a:srgbClr val="231F20"/>
                </a:solidFill>
                <a:latin typeface="Calibri"/>
                <a:cs typeface="Calibri"/>
              </a:rPr>
              <a:t>fascia)</a:t>
            </a:r>
            <a:r>
              <a:rPr sz="950" spc="-20" dirty="0">
                <a:solidFill>
                  <a:srgbClr val="231F20"/>
                </a:solidFill>
                <a:latin typeface="Calibri"/>
                <a:cs typeface="Calibri"/>
              </a:rPr>
              <a:t> </a:t>
            </a:r>
            <a:r>
              <a:rPr sz="950" dirty="0">
                <a:solidFill>
                  <a:srgbClr val="231F20"/>
                </a:solidFill>
                <a:latin typeface="Calibri"/>
                <a:cs typeface="Calibri"/>
              </a:rPr>
              <a:t>is</a:t>
            </a:r>
            <a:r>
              <a:rPr sz="950" spc="-30" dirty="0">
                <a:solidFill>
                  <a:srgbClr val="231F20"/>
                </a:solidFill>
                <a:latin typeface="Calibri"/>
                <a:cs typeface="Calibri"/>
              </a:rPr>
              <a:t> </a:t>
            </a:r>
            <a:r>
              <a:rPr sz="950" spc="-20" dirty="0">
                <a:solidFill>
                  <a:srgbClr val="231F20"/>
                </a:solidFill>
                <a:latin typeface="Calibri"/>
                <a:cs typeface="Calibri"/>
              </a:rPr>
              <a:t>recommended</a:t>
            </a:r>
            <a:r>
              <a:rPr sz="950" spc="-25" dirty="0">
                <a:solidFill>
                  <a:srgbClr val="231F20"/>
                </a:solidFill>
                <a:latin typeface="Calibri"/>
                <a:cs typeface="Calibri"/>
              </a:rPr>
              <a:t> </a:t>
            </a:r>
            <a:r>
              <a:rPr sz="950" spc="25" dirty="0">
                <a:solidFill>
                  <a:srgbClr val="231F20"/>
                </a:solidFill>
                <a:latin typeface="Calibri"/>
                <a:cs typeface="Calibri"/>
              </a:rPr>
              <a:t>in</a:t>
            </a:r>
            <a:r>
              <a:rPr sz="950" spc="-30" dirty="0">
                <a:solidFill>
                  <a:srgbClr val="231F20"/>
                </a:solidFill>
                <a:latin typeface="Calibri"/>
                <a:cs typeface="Calibri"/>
              </a:rPr>
              <a:t> </a:t>
            </a:r>
            <a:r>
              <a:rPr sz="950" spc="-15" dirty="0">
                <a:solidFill>
                  <a:srgbClr val="231F20"/>
                </a:solidFill>
                <a:latin typeface="Calibri"/>
                <a:cs typeface="Calibri"/>
              </a:rPr>
              <a:t>most</a:t>
            </a:r>
            <a:r>
              <a:rPr sz="950" spc="-30" dirty="0">
                <a:solidFill>
                  <a:srgbClr val="231F20"/>
                </a:solidFill>
                <a:latin typeface="Calibri"/>
                <a:cs typeface="Calibri"/>
              </a:rPr>
              <a:t> </a:t>
            </a:r>
            <a:r>
              <a:rPr sz="950" spc="-40" dirty="0">
                <a:solidFill>
                  <a:srgbClr val="231F20"/>
                </a:solidFill>
                <a:latin typeface="Calibri"/>
                <a:cs typeface="Calibri"/>
              </a:rPr>
              <a:t>cases,</a:t>
            </a:r>
            <a:r>
              <a:rPr sz="950" spc="-25" dirty="0">
                <a:solidFill>
                  <a:srgbClr val="231F20"/>
                </a:solidFill>
                <a:latin typeface="Calibri"/>
                <a:cs typeface="Calibri"/>
              </a:rPr>
              <a:t> </a:t>
            </a:r>
            <a:r>
              <a:rPr sz="950" spc="-40" dirty="0">
                <a:solidFill>
                  <a:srgbClr val="231F20"/>
                </a:solidFill>
                <a:latin typeface="Calibri"/>
                <a:cs typeface="Calibri"/>
              </a:rPr>
              <a:t>even</a:t>
            </a:r>
            <a:r>
              <a:rPr sz="950" spc="-15" dirty="0">
                <a:solidFill>
                  <a:srgbClr val="231F20"/>
                </a:solidFill>
                <a:latin typeface="Calibri"/>
                <a:cs typeface="Calibri"/>
              </a:rPr>
              <a:t> </a:t>
            </a:r>
            <a:r>
              <a:rPr sz="950" spc="25" dirty="0">
                <a:solidFill>
                  <a:srgbClr val="231F20"/>
                </a:solidFill>
                <a:latin typeface="Calibri"/>
                <a:cs typeface="Calibri"/>
              </a:rPr>
              <a:t>in</a:t>
            </a:r>
            <a:r>
              <a:rPr sz="950" spc="-30" dirty="0">
                <a:solidFill>
                  <a:srgbClr val="231F20"/>
                </a:solidFill>
                <a:latin typeface="Calibri"/>
                <a:cs typeface="Calibri"/>
              </a:rPr>
              <a:t> </a:t>
            </a:r>
            <a:r>
              <a:rPr sz="950" dirty="0">
                <a:solidFill>
                  <a:srgbClr val="231F20"/>
                </a:solidFill>
                <a:latin typeface="Calibri"/>
                <a:cs typeface="Calibri"/>
              </a:rPr>
              <a:t>combina- </a:t>
            </a:r>
            <a:r>
              <a:rPr sz="950" spc="-200" dirty="0">
                <a:solidFill>
                  <a:srgbClr val="231F20"/>
                </a:solidFill>
                <a:latin typeface="Calibri"/>
                <a:cs typeface="Calibri"/>
              </a:rPr>
              <a:t> </a:t>
            </a:r>
            <a:r>
              <a:rPr sz="950" dirty="0">
                <a:solidFill>
                  <a:srgbClr val="231F20"/>
                </a:solidFill>
                <a:latin typeface="Calibri"/>
                <a:cs typeface="Calibri"/>
              </a:rPr>
              <a:t>tion </a:t>
            </a:r>
            <a:r>
              <a:rPr sz="950" spc="-10" dirty="0">
                <a:solidFill>
                  <a:srgbClr val="231F20"/>
                </a:solidFill>
                <a:latin typeface="Calibri"/>
                <a:cs typeface="Calibri"/>
              </a:rPr>
              <a:t>with </a:t>
            </a:r>
            <a:r>
              <a:rPr sz="950" spc="-25" dirty="0">
                <a:solidFill>
                  <a:srgbClr val="231F20"/>
                </a:solidFill>
                <a:latin typeface="Calibri"/>
                <a:cs typeface="Calibri"/>
              </a:rPr>
              <a:t>postoperative </a:t>
            </a:r>
            <a:r>
              <a:rPr sz="950" spc="55" dirty="0">
                <a:solidFill>
                  <a:srgbClr val="231F20"/>
                </a:solidFill>
                <a:latin typeface="Calibri"/>
                <a:cs typeface="Calibri"/>
              </a:rPr>
              <a:t>RT. </a:t>
            </a:r>
            <a:r>
              <a:rPr sz="950" spc="-10" dirty="0">
                <a:solidFill>
                  <a:srgbClr val="231F20"/>
                </a:solidFill>
                <a:latin typeface="Calibri"/>
                <a:cs typeface="Calibri"/>
              </a:rPr>
              <a:t>Lymphadenectomy </a:t>
            </a:r>
            <a:r>
              <a:rPr sz="950" dirty="0">
                <a:solidFill>
                  <a:srgbClr val="231F20"/>
                </a:solidFill>
                <a:latin typeface="Calibri"/>
                <a:cs typeface="Calibri"/>
              </a:rPr>
              <a:t>is </a:t>
            </a:r>
            <a:r>
              <a:rPr sz="950" spc="-10" dirty="0">
                <a:solidFill>
                  <a:srgbClr val="231F20"/>
                </a:solidFill>
                <a:latin typeface="Calibri"/>
                <a:cs typeface="Calibri"/>
              </a:rPr>
              <a:t>not </a:t>
            </a:r>
            <a:r>
              <a:rPr sz="950" spc="-15" dirty="0">
                <a:solidFill>
                  <a:srgbClr val="231F20"/>
                </a:solidFill>
                <a:latin typeface="Calibri"/>
                <a:cs typeface="Calibri"/>
              </a:rPr>
              <a:t>carried </a:t>
            </a:r>
            <a:r>
              <a:rPr sz="950" spc="-10" dirty="0">
                <a:solidFill>
                  <a:srgbClr val="231F20"/>
                </a:solidFill>
                <a:latin typeface="Calibri"/>
                <a:cs typeface="Calibri"/>
              </a:rPr>
              <a:t>out </a:t>
            </a:r>
            <a:r>
              <a:rPr sz="950" spc="-200" dirty="0">
                <a:solidFill>
                  <a:srgbClr val="231F20"/>
                </a:solidFill>
                <a:latin typeface="Calibri"/>
                <a:cs typeface="Calibri"/>
              </a:rPr>
              <a:t> </a:t>
            </a:r>
            <a:r>
              <a:rPr sz="950" spc="25" dirty="0">
                <a:solidFill>
                  <a:srgbClr val="231F20"/>
                </a:solidFill>
                <a:latin typeface="Calibri"/>
                <a:cs typeface="Calibri"/>
              </a:rPr>
              <a:t>in</a:t>
            </a:r>
            <a:r>
              <a:rPr sz="950" spc="-45" dirty="0">
                <a:solidFill>
                  <a:srgbClr val="231F20"/>
                </a:solidFill>
                <a:latin typeface="Calibri"/>
                <a:cs typeface="Calibri"/>
              </a:rPr>
              <a:t> </a:t>
            </a:r>
            <a:r>
              <a:rPr sz="950" spc="-35" dirty="0">
                <a:solidFill>
                  <a:srgbClr val="231F20"/>
                </a:solidFill>
                <a:latin typeface="Calibri"/>
                <a:cs typeface="Calibri"/>
              </a:rPr>
              <a:t>the</a:t>
            </a:r>
            <a:r>
              <a:rPr sz="950" spc="-45" dirty="0">
                <a:solidFill>
                  <a:srgbClr val="231F20"/>
                </a:solidFill>
                <a:latin typeface="Calibri"/>
                <a:cs typeface="Calibri"/>
              </a:rPr>
              <a:t> </a:t>
            </a:r>
            <a:r>
              <a:rPr sz="950" spc="-35" dirty="0">
                <a:solidFill>
                  <a:srgbClr val="231F20"/>
                </a:solidFill>
                <a:latin typeface="Calibri"/>
                <a:cs typeface="Calibri"/>
              </a:rPr>
              <a:t>ab</a:t>
            </a:r>
            <a:r>
              <a:rPr sz="950" spc="-45" dirty="0">
                <a:solidFill>
                  <a:srgbClr val="231F20"/>
                </a:solidFill>
                <a:latin typeface="Calibri"/>
                <a:cs typeface="Calibri"/>
              </a:rPr>
              <a:t>s</a:t>
            </a:r>
            <a:r>
              <a:rPr sz="950" spc="-25" dirty="0">
                <a:solidFill>
                  <a:srgbClr val="231F20"/>
                </a:solidFill>
                <a:latin typeface="Calibri"/>
                <a:cs typeface="Calibri"/>
              </a:rPr>
              <a:t>en</a:t>
            </a:r>
            <a:r>
              <a:rPr sz="950" spc="-40" dirty="0">
                <a:solidFill>
                  <a:srgbClr val="231F20"/>
                </a:solidFill>
                <a:latin typeface="Calibri"/>
                <a:cs typeface="Calibri"/>
              </a:rPr>
              <a:t>c</a:t>
            </a:r>
            <a:r>
              <a:rPr sz="950" spc="-80" dirty="0">
                <a:solidFill>
                  <a:srgbClr val="231F20"/>
                </a:solidFill>
                <a:latin typeface="Calibri"/>
                <a:cs typeface="Calibri"/>
              </a:rPr>
              <a:t>e</a:t>
            </a:r>
            <a:r>
              <a:rPr sz="950" spc="-40" dirty="0">
                <a:solidFill>
                  <a:srgbClr val="231F20"/>
                </a:solidFill>
                <a:latin typeface="Calibri"/>
                <a:cs typeface="Calibri"/>
              </a:rPr>
              <a:t> </a:t>
            </a:r>
            <a:r>
              <a:rPr sz="950" spc="-10" dirty="0">
                <a:solidFill>
                  <a:srgbClr val="231F20"/>
                </a:solidFill>
                <a:latin typeface="Calibri"/>
                <a:cs typeface="Calibri"/>
              </a:rPr>
              <a:t>o</a:t>
            </a:r>
            <a:r>
              <a:rPr sz="950" spc="-15" dirty="0">
                <a:solidFill>
                  <a:srgbClr val="231F20"/>
                </a:solidFill>
                <a:latin typeface="Calibri"/>
                <a:cs typeface="Calibri"/>
              </a:rPr>
              <a:t>f</a:t>
            </a:r>
            <a:r>
              <a:rPr sz="950" spc="-45" dirty="0">
                <a:solidFill>
                  <a:srgbClr val="231F20"/>
                </a:solidFill>
                <a:latin typeface="Calibri"/>
                <a:cs typeface="Calibri"/>
              </a:rPr>
              <a:t> </a:t>
            </a:r>
            <a:r>
              <a:rPr sz="950" spc="15" dirty="0">
                <a:solidFill>
                  <a:srgbClr val="231F20"/>
                </a:solidFill>
                <a:latin typeface="Calibri"/>
                <a:cs typeface="Calibri"/>
              </a:rPr>
              <a:t>cl</a:t>
            </a:r>
            <a:r>
              <a:rPr sz="950" spc="-5" dirty="0">
                <a:solidFill>
                  <a:srgbClr val="231F20"/>
                </a:solidFill>
                <a:latin typeface="Calibri"/>
                <a:cs typeface="Calibri"/>
              </a:rPr>
              <a:t>i</a:t>
            </a:r>
            <a:r>
              <a:rPr sz="950" dirty="0">
                <a:solidFill>
                  <a:srgbClr val="231F20"/>
                </a:solidFill>
                <a:latin typeface="Calibri"/>
                <a:cs typeface="Calibri"/>
              </a:rPr>
              <a:t>nic</a:t>
            </a:r>
            <a:r>
              <a:rPr sz="950" spc="-20" dirty="0">
                <a:solidFill>
                  <a:srgbClr val="231F20"/>
                </a:solidFill>
                <a:latin typeface="Calibri"/>
                <a:cs typeface="Calibri"/>
              </a:rPr>
              <a:t>a</a:t>
            </a:r>
            <a:r>
              <a:rPr sz="950" spc="15" dirty="0">
                <a:solidFill>
                  <a:srgbClr val="231F20"/>
                </a:solidFill>
                <a:latin typeface="Calibri"/>
                <a:cs typeface="Calibri"/>
              </a:rPr>
              <a:t>l</a:t>
            </a:r>
            <a:r>
              <a:rPr sz="950" spc="-40" dirty="0">
                <a:solidFill>
                  <a:srgbClr val="231F20"/>
                </a:solidFill>
                <a:latin typeface="Calibri"/>
                <a:cs typeface="Calibri"/>
              </a:rPr>
              <a:t> </a:t>
            </a:r>
            <a:r>
              <a:rPr sz="950" spc="-15" dirty="0">
                <a:solidFill>
                  <a:srgbClr val="231F20"/>
                </a:solidFill>
                <a:latin typeface="Calibri"/>
                <a:cs typeface="Calibri"/>
              </a:rPr>
              <a:t>ev</a:t>
            </a:r>
            <a:r>
              <a:rPr sz="950" spc="-20" dirty="0">
                <a:solidFill>
                  <a:srgbClr val="231F20"/>
                </a:solidFill>
                <a:latin typeface="Calibri"/>
                <a:cs typeface="Calibri"/>
              </a:rPr>
              <a:t>ide</a:t>
            </a:r>
            <a:r>
              <a:rPr sz="950" spc="-35" dirty="0">
                <a:solidFill>
                  <a:srgbClr val="231F20"/>
                </a:solidFill>
                <a:latin typeface="Calibri"/>
                <a:cs typeface="Calibri"/>
              </a:rPr>
              <a:t>n</a:t>
            </a:r>
            <a:r>
              <a:rPr sz="950" spc="-45" dirty="0">
                <a:solidFill>
                  <a:srgbClr val="231F20"/>
                </a:solidFill>
                <a:latin typeface="Calibri"/>
                <a:cs typeface="Calibri"/>
              </a:rPr>
              <a:t>ce </a:t>
            </a:r>
            <a:r>
              <a:rPr sz="950" spc="-15" dirty="0">
                <a:solidFill>
                  <a:srgbClr val="231F20"/>
                </a:solidFill>
                <a:latin typeface="Calibri"/>
                <a:cs typeface="Calibri"/>
              </a:rPr>
              <a:t>of</a:t>
            </a:r>
            <a:r>
              <a:rPr sz="950" spc="-45" dirty="0">
                <a:solidFill>
                  <a:srgbClr val="231F20"/>
                </a:solidFill>
                <a:latin typeface="Calibri"/>
                <a:cs typeface="Calibri"/>
              </a:rPr>
              <a:t> </a:t>
            </a:r>
            <a:r>
              <a:rPr sz="950" spc="10" dirty="0">
                <a:solidFill>
                  <a:srgbClr val="231F20"/>
                </a:solidFill>
                <a:latin typeface="Calibri"/>
                <a:cs typeface="Calibri"/>
              </a:rPr>
              <a:t>inv</a:t>
            </a:r>
            <a:r>
              <a:rPr sz="950" dirty="0">
                <a:solidFill>
                  <a:srgbClr val="231F20"/>
                </a:solidFill>
                <a:latin typeface="Calibri"/>
                <a:cs typeface="Calibri"/>
              </a:rPr>
              <a:t>o</a:t>
            </a:r>
            <a:r>
              <a:rPr sz="950" spc="-15" dirty="0">
                <a:solidFill>
                  <a:srgbClr val="231F20"/>
                </a:solidFill>
                <a:latin typeface="Calibri"/>
                <a:cs typeface="Calibri"/>
              </a:rPr>
              <a:t>lv</a:t>
            </a:r>
            <a:r>
              <a:rPr sz="950" spc="-40" dirty="0">
                <a:solidFill>
                  <a:srgbClr val="231F20"/>
                </a:solidFill>
                <a:latin typeface="Calibri"/>
                <a:cs typeface="Calibri"/>
              </a:rPr>
              <a:t>e</a:t>
            </a:r>
            <a:r>
              <a:rPr sz="950" spc="-15" dirty="0">
                <a:solidFill>
                  <a:srgbClr val="231F20"/>
                </a:solidFill>
                <a:latin typeface="Calibri"/>
                <a:cs typeface="Calibri"/>
              </a:rPr>
              <a:t>me</a:t>
            </a:r>
            <a:r>
              <a:rPr sz="950" spc="-30" dirty="0">
                <a:solidFill>
                  <a:srgbClr val="231F20"/>
                </a:solidFill>
                <a:latin typeface="Calibri"/>
                <a:cs typeface="Calibri"/>
              </a:rPr>
              <a:t>n</a:t>
            </a:r>
            <a:r>
              <a:rPr sz="950" spc="-20" dirty="0">
                <a:solidFill>
                  <a:srgbClr val="231F20"/>
                </a:solidFill>
                <a:latin typeface="Calibri"/>
                <a:cs typeface="Calibri"/>
              </a:rPr>
              <a:t>t.</a:t>
            </a:r>
            <a:endParaRPr sz="950">
              <a:latin typeface="Calibri"/>
              <a:cs typeface="Calibri"/>
            </a:endParaRPr>
          </a:p>
          <a:p>
            <a:pPr marL="12700" marR="6350" indent="114300">
              <a:lnSpc>
                <a:spcPts val="1170"/>
              </a:lnSpc>
              <a:spcBef>
                <a:spcPts val="25"/>
              </a:spcBef>
            </a:pPr>
            <a:r>
              <a:rPr sz="950" spc="10" dirty="0">
                <a:solidFill>
                  <a:srgbClr val="231F20"/>
                </a:solidFill>
                <a:latin typeface="Calibri"/>
                <a:cs typeface="Calibri"/>
              </a:rPr>
              <a:t>As</a:t>
            </a:r>
            <a:r>
              <a:rPr sz="950" spc="-25" dirty="0">
                <a:solidFill>
                  <a:srgbClr val="231F20"/>
                </a:solidFill>
                <a:latin typeface="Calibri"/>
                <a:cs typeface="Calibri"/>
              </a:rPr>
              <a:t> </a:t>
            </a:r>
            <a:r>
              <a:rPr sz="950" spc="-15" dirty="0">
                <a:solidFill>
                  <a:srgbClr val="231F20"/>
                </a:solidFill>
                <a:latin typeface="Calibri"/>
                <a:cs typeface="Calibri"/>
              </a:rPr>
              <a:t>far</a:t>
            </a:r>
            <a:r>
              <a:rPr sz="950" spc="-25" dirty="0">
                <a:solidFill>
                  <a:srgbClr val="231F20"/>
                </a:solidFill>
                <a:latin typeface="Calibri"/>
                <a:cs typeface="Calibri"/>
              </a:rPr>
              <a:t> </a:t>
            </a:r>
            <a:r>
              <a:rPr sz="950" spc="-40" dirty="0">
                <a:solidFill>
                  <a:srgbClr val="231F20"/>
                </a:solidFill>
                <a:latin typeface="Calibri"/>
                <a:cs typeface="Calibri"/>
              </a:rPr>
              <a:t>as</a:t>
            </a:r>
            <a:r>
              <a:rPr sz="950" spc="-30" dirty="0">
                <a:solidFill>
                  <a:srgbClr val="231F20"/>
                </a:solidFill>
                <a:latin typeface="Calibri"/>
                <a:cs typeface="Calibri"/>
              </a:rPr>
              <a:t> </a:t>
            </a:r>
            <a:r>
              <a:rPr sz="950" spc="-10" dirty="0">
                <a:solidFill>
                  <a:srgbClr val="231F20"/>
                </a:solidFill>
                <a:latin typeface="Calibri"/>
                <a:cs typeface="Calibri"/>
              </a:rPr>
              <a:t>adjuvant</a:t>
            </a:r>
            <a:r>
              <a:rPr sz="950" spc="-30" dirty="0">
                <a:solidFill>
                  <a:srgbClr val="231F20"/>
                </a:solidFill>
                <a:latin typeface="Calibri"/>
                <a:cs typeface="Calibri"/>
              </a:rPr>
              <a:t> </a:t>
            </a:r>
            <a:r>
              <a:rPr sz="950" spc="-10" dirty="0">
                <a:solidFill>
                  <a:srgbClr val="231F20"/>
                </a:solidFill>
                <a:latin typeface="Calibri"/>
                <a:cs typeface="Calibri"/>
              </a:rPr>
              <a:t>and</a:t>
            </a:r>
            <a:r>
              <a:rPr sz="950" spc="-25" dirty="0">
                <a:solidFill>
                  <a:srgbClr val="231F20"/>
                </a:solidFill>
                <a:latin typeface="Calibri"/>
                <a:cs typeface="Calibri"/>
              </a:rPr>
              <a:t> </a:t>
            </a:r>
            <a:r>
              <a:rPr sz="950" spc="-15" dirty="0">
                <a:solidFill>
                  <a:srgbClr val="231F20"/>
                </a:solidFill>
                <a:latin typeface="Calibri"/>
                <a:cs typeface="Calibri"/>
              </a:rPr>
              <a:t>neoadjuvant</a:t>
            </a:r>
            <a:r>
              <a:rPr sz="950" spc="-25" dirty="0">
                <a:solidFill>
                  <a:srgbClr val="231F20"/>
                </a:solidFill>
                <a:latin typeface="Calibri"/>
                <a:cs typeface="Calibri"/>
              </a:rPr>
              <a:t> </a:t>
            </a:r>
            <a:r>
              <a:rPr sz="950" spc="75" dirty="0">
                <a:solidFill>
                  <a:srgbClr val="231F20"/>
                </a:solidFill>
                <a:latin typeface="Calibri"/>
                <a:cs typeface="Calibri"/>
              </a:rPr>
              <a:t>ChT</a:t>
            </a:r>
            <a:r>
              <a:rPr sz="950" spc="-20" dirty="0">
                <a:solidFill>
                  <a:srgbClr val="231F20"/>
                </a:solidFill>
                <a:latin typeface="Calibri"/>
                <a:cs typeface="Calibri"/>
              </a:rPr>
              <a:t> </a:t>
            </a:r>
            <a:r>
              <a:rPr sz="950" dirty="0">
                <a:solidFill>
                  <a:srgbClr val="231F20"/>
                </a:solidFill>
                <a:latin typeface="Calibri"/>
                <a:cs typeface="Calibri"/>
              </a:rPr>
              <a:t>is</a:t>
            </a:r>
            <a:r>
              <a:rPr sz="950" spc="-30" dirty="0">
                <a:solidFill>
                  <a:srgbClr val="231F20"/>
                </a:solidFill>
                <a:latin typeface="Calibri"/>
                <a:cs typeface="Calibri"/>
              </a:rPr>
              <a:t> </a:t>
            </a:r>
            <a:r>
              <a:rPr sz="950" spc="-15" dirty="0">
                <a:solidFill>
                  <a:srgbClr val="231F20"/>
                </a:solidFill>
                <a:latin typeface="Calibri"/>
                <a:cs typeface="Calibri"/>
              </a:rPr>
              <a:t>concerned, </a:t>
            </a:r>
            <a:r>
              <a:rPr sz="950" spc="-35" dirty="0">
                <a:solidFill>
                  <a:srgbClr val="231F20"/>
                </a:solidFill>
                <a:latin typeface="Calibri"/>
                <a:cs typeface="Calibri"/>
              </a:rPr>
              <a:t>the</a:t>
            </a:r>
            <a:r>
              <a:rPr sz="950" spc="-25" dirty="0">
                <a:solidFill>
                  <a:srgbClr val="231F20"/>
                </a:solidFill>
                <a:latin typeface="Calibri"/>
                <a:cs typeface="Calibri"/>
              </a:rPr>
              <a:t> </a:t>
            </a:r>
            <a:r>
              <a:rPr sz="950" spc="-35" dirty="0">
                <a:solidFill>
                  <a:srgbClr val="231F20"/>
                </a:solidFill>
                <a:latin typeface="Calibri"/>
                <a:cs typeface="Calibri"/>
              </a:rPr>
              <a:t>same </a:t>
            </a:r>
            <a:r>
              <a:rPr sz="950" spc="-200" dirty="0">
                <a:solidFill>
                  <a:srgbClr val="231F20"/>
                </a:solidFill>
                <a:latin typeface="Calibri"/>
                <a:cs typeface="Calibri"/>
              </a:rPr>
              <a:t> </a:t>
            </a:r>
            <a:r>
              <a:rPr sz="950" dirty="0">
                <a:solidFill>
                  <a:srgbClr val="231F20"/>
                </a:solidFill>
                <a:latin typeface="Calibri"/>
                <a:cs typeface="Calibri"/>
              </a:rPr>
              <a:t>principles</a:t>
            </a:r>
            <a:r>
              <a:rPr sz="950" spc="120" dirty="0">
                <a:solidFill>
                  <a:srgbClr val="231F20"/>
                </a:solidFill>
                <a:latin typeface="Calibri"/>
                <a:cs typeface="Calibri"/>
              </a:rPr>
              <a:t> </a:t>
            </a:r>
            <a:r>
              <a:rPr sz="950" spc="-15" dirty="0">
                <a:solidFill>
                  <a:srgbClr val="231F20"/>
                </a:solidFill>
                <a:latin typeface="Calibri"/>
                <a:cs typeface="Calibri"/>
              </a:rPr>
              <a:t>of</a:t>
            </a:r>
            <a:r>
              <a:rPr sz="950" spc="114" dirty="0">
                <a:solidFill>
                  <a:srgbClr val="231F20"/>
                </a:solidFill>
                <a:latin typeface="Calibri"/>
                <a:cs typeface="Calibri"/>
              </a:rPr>
              <a:t> </a:t>
            </a:r>
            <a:r>
              <a:rPr sz="950" spc="45" dirty="0">
                <a:solidFill>
                  <a:srgbClr val="231F20"/>
                </a:solidFill>
                <a:latin typeface="Calibri"/>
                <a:cs typeface="Calibri"/>
              </a:rPr>
              <a:t>STS</a:t>
            </a:r>
            <a:r>
              <a:rPr sz="950" spc="125" dirty="0">
                <a:solidFill>
                  <a:srgbClr val="231F20"/>
                </a:solidFill>
                <a:latin typeface="Calibri"/>
                <a:cs typeface="Calibri"/>
              </a:rPr>
              <a:t> </a:t>
            </a:r>
            <a:r>
              <a:rPr sz="950" spc="-5" dirty="0">
                <a:solidFill>
                  <a:srgbClr val="231F20"/>
                </a:solidFill>
                <a:latin typeface="Calibri"/>
                <a:cs typeface="Calibri"/>
              </a:rPr>
              <a:t>apply.</a:t>
            </a:r>
            <a:r>
              <a:rPr sz="950" spc="120" dirty="0">
                <a:solidFill>
                  <a:srgbClr val="231F20"/>
                </a:solidFill>
                <a:latin typeface="Calibri"/>
                <a:cs typeface="Calibri"/>
              </a:rPr>
              <a:t> </a:t>
            </a:r>
            <a:r>
              <a:rPr sz="950" spc="10" dirty="0">
                <a:solidFill>
                  <a:srgbClr val="231F20"/>
                </a:solidFill>
                <a:latin typeface="Calibri"/>
                <a:cs typeface="Calibri"/>
              </a:rPr>
              <a:t>Considering</a:t>
            </a:r>
            <a:r>
              <a:rPr sz="950" spc="110" dirty="0">
                <a:solidFill>
                  <a:srgbClr val="231F20"/>
                </a:solidFill>
                <a:latin typeface="Calibri"/>
                <a:cs typeface="Calibri"/>
              </a:rPr>
              <a:t> </a:t>
            </a:r>
            <a:r>
              <a:rPr sz="950" spc="-35" dirty="0">
                <a:solidFill>
                  <a:srgbClr val="231F20"/>
                </a:solidFill>
                <a:latin typeface="Calibri"/>
                <a:cs typeface="Calibri"/>
              </a:rPr>
              <a:t>the</a:t>
            </a:r>
            <a:r>
              <a:rPr sz="950" spc="125" dirty="0">
                <a:solidFill>
                  <a:srgbClr val="231F20"/>
                </a:solidFill>
                <a:latin typeface="Calibri"/>
                <a:cs typeface="Calibri"/>
              </a:rPr>
              <a:t> </a:t>
            </a:r>
            <a:r>
              <a:rPr sz="950" spc="5" dirty="0">
                <a:solidFill>
                  <a:srgbClr val="231F20"/>
                </a:solidFill>
                <a:latin typeface="Calibri"/>
                <a:cs typeface="Calibri"/>
              </a:rPr>
              <a:t>high</a:t>
            </a:r>
            <a:r>
              <a:rPr sz="950" spc="114" dirty="0">
                <a:solidFill>
                  <a:srgbClr val="231F20"/>
                </a:solidFill>
                <a:latin typeface="Calibri"/>
                <a:cs typeface="Calibri"/>
              </a:rPr>
              <a:t> </a:t>
            </a:r>
            <a:r>
              <a:rPr sz="950" spc="10" dirty="0">
                <a:solidFill>
                  <a:srgbClr val="231F20"/>
                </a:solidFill>
                <a:latin typeface="Calibri"/>
                <a:cs typeface="Calibri"/>
              </a:rPr>
              <a:t>risk</a:t>
            </a:r>
            <a:r>
              <a:rPr sz="950" spc="120" dirty="0">
                <a:solidFill>
                  <a:srgbClr val="231F20"/>
                </a:solidFill>
                <a:latin typeface="Calibri"/>
                <a:cs typeface="Calibri"/>
              </a:rPr>
              <a:t> </a:t>
            </a:r>
            <a:r>
              <a:rPr sz="950" spc="-15" dirty="0">
                <a:solidFill>
                  <a:srgbClr val="231F20"/>
                </a:solidFill>
                <a:latin typeface="Calibri"/>
                <a:cs typeface="Calibri"/>
              </a:rPr>
              <a:t>of</a:t>
            </a:r>
            <a:r>
              <a:rPr sz="950" spc="120" dirty="0">
                <a:solidFill>
                  <a:srgbClr val="231F20"/>
                </a:solidFill>
                <a:latin typeface="Calibri"/>
                <a:cs typeface="Calibri"/>
              </a:rPr>
              <a:t> </a:t>
            </a:r>
            <a:r>
              <a:rPr sz="950" spc="-5" dirty="0">
                <a:solidFill>
                  <a:srgbClr val="231F20"/>
                </a:solidFill>
                <a:latin typeface="Calibri"/>
                <a:cs typeface="Calibri"/>
              </a:rPr>
              <a:t>angiosar-</a:t>
            </a:r>
            <a:endParaRPr sz="950">
              <a:latin typeface="Calibri"/>
              <a:cs typeface="Calibri"/>
            </a:endParaRPr>
          </a:p>
          <a:p>
            <a:pPr marL="12700" marR="5715">
              <a:lnSpc>
                <a:spcPts val="1170"/>
              </a:lnSpc>
            </a:pPr>
            <a:r>
              <a:rPr sz="950" spc="-10" dirty="0">
                <a:solidFill>
                  <a:srgbClr val="231F20"/>
                </a:solidFill>
                <a:latin typeface="Calibri"/>
                <a:cs typeface="Calibri"/>
              </a:rPr>
              <a:t>coma</a:t>
            </a:r>
            <a:r>
              <a:rPr sz="950" spc="70" dirty="0">
                <a:solidFill>
                  <a:srgbClr val="231F20"/>
                </a:solidFill>
                <a:latin typeface="Calibri"/>
                <a:cs typeface="Calibri"/>
              </a:rPr>
              <a:t> </a:t>
            </a:r>
            <a:r>
              <a:rPr sz="950" spc="-15" dirty="0">
                <a:solidFill>
                  <a:srgbClr val="231F20"/>
                </a:solidFill>
                <a:latin typeface="Calibri"/>
                <a:cs typeface="Calibri"/>
              </a:rPr>
              <a:t>to</a:t>
            </a:r>
            <a:r>
              <a:rPr sz="950" spc="70" dirty="0">
                <a:solidFill>
                  <a:srgbClr val="231F20"/>
                </a:solidFill>
                <a:latin typeface="Calibri"/>
                <a:cs typeface="Calibri"/>
              </a:rPr>
              <a:t> </a:t>
            </a:r>
            <a:r>
              <a:rPr sz="950" spc="-20" dirty="0">
                <a:solidFill>
                  <a:srgbClr val="231F20"/>
                </a:solidFill>
                <a:latin typeface="Calibri"/>
                <a:cs typeface="Calibri"/>
              </a:rPr>
              <a:t>develop</a:t>
            </a:r>
            <a:r>
              <a:rPr sz="950" spc="65" dirty="0">
                <a:solidFill>
                  <a:srgbClr val="231F20"/>
                </a:solidFill>
                <a:latin typeface="Calibri"/>
                <a:cs typeface="Calibri"/>
              </a:rPr>
              <a:t> </a:t>
            </a:r>
            <a:r>
              <a:rPr sz="950" spc="-5" dirty="0">
                <a:solidFill>
                  <a:srgbClr val="231F20"/>
                </a:solidFill>
                <a:latin typeface="Calibri"/>
                <a:cs typeface="Calibri"/>
              </a:rPr>
              <a:t>local</a:t>
            </a:r>
            <a:r>
              <a:rPr sz="950" spc="70" dirty="0">
                <a:solidFill>
                  <a:srgbClr val="231F20"/>
                </a:solidFill>
                <a:latin typeface="Calibri"/>
                <a:cs typeface="Calibri"/>
              </a:rPr>
              <a:t> </a:t>
            </a:r>
            <a:r>
              <a:rPr sz="950" spc="-10" dirty="0">
                <a:solidFill>
                  <a:srgbClr val="231F20"/>
                </a:solidFill>
                <a:latin typeface="Calibri"/>
                <a:cs typeface="Calibri"/>
              </a:rPr>
              <a:t>and</a:t>
            </a:r>
            <a:r>
              <a:rPr sz="950" spc="70" dirty="0">
                <a:solidFill>
                  <a:srgbClr val="231F20"/>
                </a:solidFill>
                <a:latin typeface="Calibri"/>
                <a:cs typeface="Calibri"/>
              </a:rPr>
              <a:t> </a:t>
            </a:r>
            <a:r>
              <a:rPr sz="950" spc="-20" dirty="0">
                <a:solidFill>
                  <a:srgbClr val="231F20"/>
                </a:solidFill>
                <a:latin typeface="Calibri"/>
                <a:cs typeface="Calibri"/>
              </a:rPr>
              <a:t>systemic</a:t>
            </a:r>
            <a:r>
              <a:rPr sz="950" spc="80" dirty="0">
                <a:solidFill>
                  <a:srgbClr val="231F20"/>
                </a:solidFill>
                <a:latin typeface="Calibri"/>
                <a:cs typeface="Calibri"/>
              </a:rPr>
              <a:t> </a:t>
            </a:r>
            <a:r>
              <a:rPr sz="950" spc="-30" dirty="0">
                <a:solidFill>
                  <a:srgbClr val="231F20"/>
                </a:solidFill>
                <a:latin typeface="Calibri"/>
                <a:cs typeface="Calibri"/>
              </a:rPr>
              <a:t>relapses,</a:t>
            </a:r>
            <a:r>
              <a:rPr sz="950" spc="75" dirty="0">
                <a:solidFill>
                  <a:srgbClr val="231F20"/>
                </a:solidFill>
                <a:latin typeface="Calibri"/>
                <a:cs typeface="Calibri"/>
              </a:rPr>
              <a:t> </a:t>
            </a:r>
            <a:r>
              <a:rPr sz="950" spc="-20" dirty="0">
                <a:solidFill>
                  <a:srgbClr val="231F20"/>
                </a:solidFill>
                <a:latin typeface="Calibri"/>
                <a:cs typeface="Calibri"/>
              </a:rPr>
              <a:t>preoperative</a:t>
            </a:r>
            <a:r>
              <a:rPr sz="950" spc="65" dirty="0">
                <a:solidFill>
                  <a:srgbClr val="231F20"/>
                </a:solidFill>
                <a:latin typeface="Calibri"/>
                <a:cs typeface="Calibri"/>
              </a:rPr>
              <a:t> </a:t>
            </a:r>
            <a:r>
              <a:rPr sz="950" spc="-15" dirty="0">
                <a:solidFill>
                  <a:srgbClr val="231F20"/>
                </a:solidFill>
                <a:latin typeface="Calibri"/>
                <a:cs typeface="Calibri"/>
              </a:rPr>
              <a:t>treat- </a:t>
            </a:r>
            <a:r>
              <a:rPr sz="950" spc="-200" dirty="0">
                <a:solidFill>
                  <a:srgbClr val="231F20"/>
                </a:solidFill>
                <a:latin typeface="Calibri"/>
                <a:cs typeface="Calibri"/>
              </a:rPr>
              <a:t> </a:t>
            </a:r>
            <a:r>
              <a:rPr sz="950" spc="-20" dirty="0">
                <a:solidFill>
                  <a:srgbClr val="231F20"/>
                </a:solidFill>
                <a:latin typeface="Calibri"/>
                <a:cs typeface="Calibri"/>
              </a:rPr>
              <a:t>ments</a:t>
            </a:r>
            <a:r>
              <a:rPr sz="950" spc="-10" dirty="0">
                <a:solidFill>
                  <a:srgbClr val="231F20"/>
                </a:solidFill>
                <a:latin typeface="Calibri"/>
                <a:cs typeface="Calibri"/>
              </a:rPr>
              <a:t> </a:t>
            </a:r>
            <a:r>
              <a:rPr sz="950" spc="15" dirty="0">
                <a:solidFill>
                  <a:srgbClr val="231F20"/>
                </a:solidFill>
                <a:latin typeface="Calibri"/>
                <a:cs typeface="Calibri"/>
              </a:rPr>
              <a:t>including</a:t>
            </a:r>
            <a:r>
              <a:rPr sz="950" spc="-10" dirty="0">
                <a:solidFill>
                  <a:srgbClr val="231F20"/>
                </a:solidFill>
                <a:latin typeface="Calibri"/>
                <a:cs typeface="Calibri"/>
              </a:rPr>
              <a:t> </a:t>
            </a:r>
            <a:r>
              <a:rPr sz="950" spc="75" dirty="0">
                <a:solidFill>
                  <a:srgbClr val="231F20"/>
                </a:solidFill>
                <a:latin typeface="Calibri"/>
                <a:cs typeface="Calibri"/>
              </a:rPr>
              <a:t>ChT</a:t>
            </a:r>
            <a:r>
              <a:rPr sz="950" spc="-1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90" dirty="0">
                <a:solidFill>
                  <a:srgbClr val="231F20"/>
                </a:solidFill>
                <a:latin typeface="Calibri"/>
                <a:cs typeface="Calibri"/>
              </a:rPr>
              <a:t>RT</a:t>
            </a:r>
            <a:r>
              <a:rPr sz="950" spc="-20" dirty="0">
                <a:solidFill>
                  <a:srgbClr val="231F20"/>
                </a:solidFill>
                <a:latin typeface="Calibri"/>
                <a:cs typeface="Calibri"/>
              </a:rPr>
              <a:t> </a:t>
            </a:r>
            <a:r>
              <a:rPr sz="950" spc="-10" dirty="0">
                <a:solidFill>
                  <a:srgbClr val="231F20"/>
                </a:solidFill>
                <a:latin typeface="Calibri"/>
                <a:cs typeface="Calibri"/>
              </a:rPr>
              <a:t>may</a:t>
            </a:r>
            <a:r>
              <a:rPr sz="950" dirty="0">
                <a:solidFill>
                  <a:srgbClr val="231F20"/>
                </a:solidFill>
                <a:latin typeface="Calibri"/>
                <a:cs typeface="Calibri"/>
              </a:rPr>
              <a:t> </a:t>
            </a:r>
            <a:r>
              <a:rPr sz="950" spc="-50" dirty="0">
                <a:solidFill>
                  <a:srgbClr val="231F20"/>
                </a:solidFill>
                <a:latin typeface="Calibri"/>
                <a:cs typeface="Calibri"/>
              </a:rPr>
              <a:t>be</a:t>
            </a:r>
            <a:r>
              <a:rPr sz="950" spc="-10" dirty="0">
                <a:solidFill>
                  <a:srgbClr val="231F20"/>
                </a:solidFill>
                <a:latin typeface="Calibri"/>
                <a:cs typeface="Calibri"/>
              </a:rPr>
              <a:t> </a:t>
            </a:r>
            <a:r>
              <a:rPr sz="950" spc="-25" dirty="0">
                <a:solidFill>
                  <a:srgbClr val="231F20"/>
                </a:solidFill>
                <a:latin typeface="Calibri"/>
                <a:cs typeface="Calibri"/>
              </a:rPr>
              <a:t>used.</a:t>
            </a:r>
            <a:r>
              <a:rPr sz="950" spc="-10" dirty="0">
                <a:solidFill>
                  <a:srgbClr val="231F20"/>
                </a:solidFill>
                <a:latin typeface="Calibri"/>
                <a:cs typeface="Calibri"/>
              </a:rPr>
              <a:t> </a:t>
            </a:r>
            <a:r>
              <a:rPr sz="950" spc="5" dirty="0">
                <a:solidFill>
                  <a:srgbClr val="231F20"/>
                </a:solidFill>
                <a:latin typeface="Calibri"/>
                <a:cs typeface="Calibri"/>
              </a:rPr>
              <a:t>Re-irradiation</a:t>
            </a:r>
            <a:r>
              <a:rPr sz="950" spc="-5" dirty="0">
                <a:solidFill>
                  <a:srgbClr val="231F20"/>
                </a:solidFill>
                <a:latin typeface="Calibri"/>
                <a:cs typeface="Calibri"/>
              </a:rPr>
              <a:t> </a:t>
            </a:r>
            <a:r>
              <a:rPr sz="950" dirty="0">
                <a:solidFill>
                  <a:srgbClr val="231F20"/>
                </a:solidFill>
                <a:latin typeface="Calibri"/>
                <a:cs typeface="Calibri"/>
              </a:rPr>
              <a:t>should</a:t>
            </a:r>
            <a:endParaRPr sz="950">
              <a:latin typeface="Calibri"/>
              <a:cs typeface="Calibri"/>
            </a:endParaRPr>
          </a:p>
          <a:p>
            <a:pPr marL="12700">
              <a:lnSpc>
                <a:spcPts val="1125"/>
              </a:lnSpc>
            </a:pPr>
            <a:r>
              <a:rPr sz="950" spc="-50" dirty="0">
                <a:solidFill>
                  <a:srgbClr val="231F20"/>
                </a:solidFill>
                <a:latin typeface="Calibri"/>
                <a:cs typeface="Calibri"/>
              </a:rPr>
              <a:t>be</a:t>
            </a:r>
            <a:r>
              <a:rPr sz="950" spc="-35" dirty="0">
                <a:solidFill>
                  <a:srgbClr val="231F20"/>
                </a:solidFill>
                <a:latin typeface="Calibri"/>
                <a:cs typeface="Calibri"/>
              </a:rPr>
              <a:t> </a:t>
            </a:r>
            <a:r>
              <a:rPr sz="950" spc="-15" dirty="0">
                <a:solidFill>
                  <a:srgbClr val="231F20"/>
                </a:solidFill>
                <a:latin typeface="Calibri"/>
                <a:cs typeface="Calibri"/>
              </a:rPr>
              <a:t>considered</a:t>
            </a:r>
            <a:r>
              <a:rPr sz="950" spc="-30" dirty="0">
                <a:solidFill>
                  <a:srgbClr val="231F20"/>
                </a:solidFill>
                <a:latin typeface="Calibri"/>
                <a:cs typeface="Calibri"/>
              </a:rPr>
              <a:t> </a:t>
            </a:r>
            <a:r>
              <a:rPr sz="950" spc="25" dirty="0">
                <a:solidFill>
                  <a:srgbClr val="231F20"/>
                </a:solidFill>
                <a:latin typeface="Calibri"/>
                <a:cs typeface="Calibri"/>
              </a:rPr>
              <a:t>in</a:t>
            </a:r>
            <a:r>
              <a:rPr sz="950" spc="-35" dirty="0">
                <a:solidFill>
                  <a:srgbClr val="231F20"/>
                </a:solidFill>
                <a:latin typeface="Calibri"/>
                <a:cs typeface="Calibri"/>
              </a:rPr>
              <a:t> </a:t>
            </a:r>
            <a:r>
              <a:rPr sz="950" dirty="0">
                <a:solidFill>
                  <a:srgbClr val="231F20"/>
                </a:solidFill>
                <a:latin typeface="Calibri"/>
                <a:cs typeface="Calibri"/>
              </a:rPr>
              <a:t>radiation-induced</a:t>
            </a:r>
            <a:r>
              <a:rPr sz="950" spc="-25" dirty="0">
                <a:solidFill>
                  <a:srgbClr val="231F20"/>
                </a:solidFill>
                <a:latin typeface="Calibri"/>
                <a:cs typeface="Calibri"/>
              </a:rPr>
              <a:t> </a:t>
            </a:r>
            <a:r>
              <a:rPr sz="950" spc="-10" dirty="0">
                <a:solidFill>
                  <a:srgbClr val="231F20"/>
                </a:solidFill>
                <a:latin typeface="Calibri"/>
                <a:cs typeface="Calibri"/>
              </a:rPr>
              <a:t>angiosarcomas.</a:t>
            </a:r>
            <a:endParaRPr sz="950">
              <a:latin typeface="Calibri"/>
              <a:cs typeface="Calibri"/>
            </a:endParaRPr>
          </a:p>
        </p:txBody>
      </p:sp>
      <p:sp>
        <p:nvSpPr>
          <p:cNvPr id="6" name="object 6"/>
          <p:cNvSpPr txBox="1"/>
          <p:nvPr/>
        </p:nvSpPr>
        <p:spPr>
          <a:xfrm>
            <a:off x="3928314" y="2247115"/>
            <a:ext cx="1082040" cy="179536"/>
          </a:xfrm>
          <a:prstGeom prst="rect">
            <a:avLst/>
          </a:prstGeom>
          <a:solidFill>
            <a:srgbClr val="D2B6CB"/>
          </a:solidFill>
        </p:spPr>
        <p:txBody>
          <a:bodyPr vert="horz" wrap="square" lIns="0" tIns="0" rIns="0" bIns="0" rtlCol="0">
            <a:spAutoFit/>
          </a:bodyPr>
          <a:lstStyle/>
          <a:p>
            <a:pPr marL="93345">
              <a:lnSpc>
                <a:spcPts val="1370"/>
              </a:lnSpc>
            </a:pPr>
            <a:r>
              <a:rPr sz="1200" spc="20" dirty="0">
                <a:solidFill>
                  <a:srgbClr val="231F20"/>
                </a:solidFill>
                <a:latin typeface="Tahoma"/>
                <a:cs typeface="Tahoma"/>
              </a:rPr>
              <a:t>Methodology</a:t>
            </a:r>
            <a:endParaRPr sz="1200">
              <a:latin typeface="Tahoma"/>
              <a:cs typeface="Tahoma"/>
            </a:endParaRPr>
          </a:p>
        </p:txBody>
      </p:sp>
      <p:sp>
        <p:nvSpPr>
          <p:cNvPr id="7" name="object 7"/>
          <p:cNvSpPr txBox="1"/>
          <p:nvPr/>
        </p:nvSpPr>
        <p:spPr>
          <a:xfrm>
            <a:off x="3915618" y="2462252"/>
            <a:ext cx="3153409" cy="4525598"/>
          </a:xfrm>
          <a:prstGeom prst="rect">
            <a:avLst/>
          </a:prstGeom>
        </p:spPr>
        <p:txBody>
          <a:bodyPr vert="horz" wrap="square" lIns="0" tIns="8890" rIns="0" bIns="0" rtlCol="0">
            <a:spAutoFit/>
          </a:bodyPr>
          <a:lstStyle/>
          <a:p>
            <a:pPr marL="12700" marR="5080" algn="just">
              <a:lnSpc>
                <a:spcPct val="102699"/>
              </a:lnSpc>
              <a:spcBef>
                <a:spcPts val="70"/>
              </a:spcBef>
            </a:pPr>
            <a:r>
              <a:rPr sz="950" spc="-15" dirty="0">
                <a:solidFill>
                  <a:srgbClr val="231F20"/>
                </a:solidFill>
                <a:latin typeface="Calibri"/>
                <a:cs typeface="Calibri"/>
              </a:rPr>
              <a:t>These </a:t>
            </a:r>
            <a:r>
              <a:rPr sz="950" spc="25" dirty="0">
                <a:solidFill>
                  <a:srgbClr val="231F20"/>
                </a:solidFill>
                <a:latin typeface="Calibri"/>
                <a:cs typeface="Calibri"/>
              </a:rPr>
              <a:t>Clinical </a:t>
            </a:r>
            <a:r>
              <a:rPr sz="950" spc="-10" dirty="0">
                <a:solidFill>
                  <a:srgbClr val="231F20"/>
                </a:solidFill>
                <a:latin typeface="Calibri"/>
                <a:cs typeface="Calibri"/>
              </a:rPr>
              <a:t>Practice </a:t>
            </a:r>
            <a:r>
              <a:rPr sz="950" dirty="0">
                <a:solidFill>
                  <a:srgbClr val="231F20"/>
                </a:solidFill>
                <a:latin typeface="Calibri"/>
                <a:cs typeface="Calibri"/>
              </a:rPr>
              <a:t>Guidelines </a:t>
            </a:r>
            <a:r>
              <a:rPr sz="950" spc="-30" dirty="0">
                <a:solidFill>
                  <a:srgbClr val="231F20"/>
                </a:solidFill>
                <a:latin typeface="Calibri"/>
                <a:cs typeface="Calibri"/>
              </a:rPr>
              <a:t>have </a:t>
            </a:r>
            <a:r>
              <a:rPr sz="950" spc="-40" dirty="0">
                <a:solidFill>
                  <a:srgbClr val="231F20"/>
                </a:solidFill>
                <a:latin typeface="Calibri"/>
                <a:cs typeface="Calibri"/>
              </a:rPr>
              <a:t>been </a:t>
            </a:r>
            <a:r>
              <a:rPr sz="950" spc="-5" dirty="0">
                <a:solidFill>
                  <a:srgbClr val="231F20"/>
                </a:solidFill>
                <a:latin typeface="Calibri"/>
                <a:cs typeface="Calibri"/>
              </a:rPr>
              <a:t>produced </a:t>
            </a:r>
            <a:r>
              <a:rPr sz="950" spc="-10" dirty="0">
                <a:solidFill>
                  <a:srgbClr val="231F20"/>
                </a:solidFill>
                <a:latin typeface="Calibri"/>
                <a:cs typeface="Calibri"/>
              </a:rPr>
              <a:t>by </a:t>
            </a:r>
            <a:r>
              <a:rPr sz="950" spc="50" dirty="0">
                <a:solidFill>
                  <a:srgbClr val="231F20"/>
                </a:solidFill>
                <a:latin typeface="Calibri"/>
                <a:cs typeface="Calibri"/>
              </a:rPr>
              <a:t>ESMO </a:t>
            </a:r>
            <a:r>
              <a:rPr sz="950" spc="-200" dirty="0">
                <a:solidFill>
                  <a:srgbClr val="231F20"/>
                </a:solidFill>
                <a:latin typeface="Calibri"/>
                <a:cs typeface="Calibri"/>
              </a:rPr>
              <a:t> </a:t>
            </a:r>
            <a:r>
              <a:rPr sz="950" spc="25" dirty="0">
                <a:solidFill>
                  <a:srgbClr val="231F20"/>
                </a:solidFill>
                <a:latin typeface="Calibri"/>
                <a:cs typeface="Calibri"/>
              </a:rPr>
              <a:t>in</a:t>
            </a:r>
            <a:r>
              <a:rPr sz="950" spc="30" dirty="0">
                <a:solidFill>
                  <a:srgbClr val="231F20"/>
                </a:solidFill>
                <a:latin typeface="Calibri"/>
                <a:cs typeface="Calibri"/>
              </a:rPr>
              <a:t> </a:t>
            </a:r>
            <a:r>
              <a:rPr sz="950" spc="-10" dirty="0">
                <a:solidFill>
                  <a:srgbClr val="231F20"/>
                </a:solidFill>
                <a:latin typeface="Calibri"/>
                <a:cs typeface="Calibri"/>
              </a:rPr>
              <a:t>partnership</a:t>
            </a:r>
            <a:r>
              <a:rPr sz="950" spc="-5" dirty="0">
                <a:solidFill>
                  <a:srgbClr val="231F20"/>
                </a:solidFill>
                <a:latin typeface="Calibri"/>
                <a:cs typeface="Calibri"/>
              </a:rPr>
              <a:t> with</a:t>
            </a:r>
            <a:r>
              <a:rPr sz="950" dirty="0">
                <a:solidFill>
                  <a:srgbClr val="231F20"/>
                </a:solidFill>
                <a:latin typeface="Calibri"/>
                <a:cs typeface="Calibri"/>
              </a:rPr>
              <a:t> </a:t>
            </a:r>
            <a:r>
              <a:rPr sz="950" spc="65" dirty="0">
                <a:solidFill>
                  <a:srgbClr val="231F20"/>
                </a:solidFill>
                <a:latin typeface="Calibri"/>
                <a:cs typeface="Calibri"/>
              </a:rPr>
              <a:t>EURACAN,</a:t>
            </a:r>
            <a:r>
              <a:rPr sz="950" spc="70" dirty="0">
                <a:solidFill>
                  <a:srgbClr val="231F20"/>
                </a:solidFill>
                <a:latin typeface="Calibri"/>
                <a:cs typeface="Calibri"/>
              </a:rPr>
              <a:t> </a:t>
            </a:r>
            <a:r>
              <a:rPr sz="950" spc="-35" dirty="0">
                <a:solidFill>
                  <a:srgbClr val="231F20"/>
                </a:solidFill>
                <a:latin typeface="Calibri"/>
                <a:cs typeface="Calibri"/>
              </a:rPr>
              <a:t>the</a:t>
            </a:r>
            <a:r>
              <a:rPr sz="950" spc="-30" dirty="0">
                <a:solidFill>
                  <a:srgbClr val="231F20"/>
                </a:solidFill>
                <a:latin typeface="Calibri"/>
                <a:cs typeface="Calibri"/>
              </a:rPr>
              <a:t> </a:t>
            </a:r>
            <a:r>
              <a:rPr sz="950" spc="-5" dirty="0">
                <a:solidFill>
                  <a:srgbClr val="231F20"/>
                </a:solidFill>
                <a:latin typeface="Calibri"/>
                <a:cs typeface="Calibri"/>
              </a:rPr>
              <a:t>European</a:t>
            </a:r>
            <a:r>
              <a:rPr sz="950" dirty="0">
                <a:solidFill>
                  <a:srgbClr val="231F20"/>
                </a:solidFill>
                <a:latin typeface="Calibri"/>
                <a:cs typeface="Calibri"/>
              </a:rPr>
              <a:t> </a:t>
            </a:r>
            <a:r>
              <a:rPr sz="950" spc="-25" dirty="0">
                <a:solidFill>
                  <a:srgbClr val="231F20"/>
                </a:solidFill>
                <a:latin typeface="Calibri"/>
                <a:cs typeface="Calibri"/>
              </a:rPr>
              <a:t>Reference </a:t>
            </a:r>
            <a:r>
              <a:rPr sz="950" spc="-20" dirty="0">
                <a:solidFill>
                  <a:srgbClr val="231F20"/>
                </a:solidFill>
                <a:latin typeface="Calibri"/>
                <a:cs typeface="Calibri"/>
              </a:rPr>
              <a:t> </a:t>
            </a:r>
            <a:r>
              <a:rPr sz="950" spc="-5" dirty="0">
                <a:solidFill>
                  <a:srgbClr val="231F20"/>
                </a:solidFill>
                <a:latin typeface="Calibri"/>
                <a:cs typeface="Calibri"/>
              </a:rPr>
              <a:t>Network</a:t>
            </a:r>
            <a:r>
              <a:rPr sz="950" spc="204" dirty="0">
                <a:solidFill>
                  <a:srgbClr val="231F20"/>
                </a:solidFill>
                <a:latin typeface="Calibri"/>
                <a:cs typeface="Calibri"/>
              </a:rPr>
              <a:t> </a:t>
            </a:r>
            <a:r>
              <a:rPr sz="950" spc="-5" dirty="0">
                <a:solidFill>
                  <a:srgbClr val="231F20"/>
                </a:solidFill>
                <a:latin typeface="Calibri"/>
                <a:cs typeface="Calibri"/>
              </a:rPr>
              <a:t>for</a:t>
            </a:r>
            <a:r>
              <a:rPr sz="950" spc="204" dirty="0">
                <a:solidFill>
                  <a:srgbClr val="231F20"/>
                </a:solidFill>
                <a:latin typeface="Calibri"/>
                <a:cs typeface="Calibri"/>
              </a:rPr>
              <a:t> </a:t>
            </a:r>
            <a:r>
              <a:rPr sz="950" spc="-25" dirty="0">
                <a:solidFill>
                  <a:srgbClr val="231F20"/>
                </a:solidFill>
                <a:latin typeface="Calibri"/>
                <a:cs typeface="Calibri"/>
              </a:rPr>
              <a:t>rare</a:t>
            </a:r>
            <a:r>
              <a:rPr sz="950" spc="355" dirty="0">
                <a:solidFill>
                  <a:srgbClr val="231F20"/>
                </a:solidFill>
                <a:latin typeface="Calibri"/>
                <a:cs typeface="Calibri"/>
              </a:rPr>
              <a:t> </a:t>
            </a:r>
            <a:r>
              <a:rPr sz="950" spc="-5" dirty="0">
                <a:solidFill>
                  <a:srgbClr val="231F20"/>
                </a:solidFill>
                <a:latin typeface="Calibri"/>
                <a:cs typeface="Calibri"/>
              </a:rPr>
              <a:t>adult</a:t>
            </a:r>
            <a:r>
              <a:rPr sz="950" spc="415" dirty="0">
                <a:solidFill>
                  <a:srgbClr val="231F20"/>
                </a:solidFill>
                <a:latin typeface="Calibri"/>
                <a:cs typeface="Calibri"/>
              </a:rPr>
              <a:t> </a:t>
            </a:r>
            <a:r>
              <a:rPr sz="950" dirty="0">
                <a:solidFill>
                  <a:srgbClr val="231F20"/>
                </a:solidFill>
                <a:latin typeface="Calibri"/>
                <a:cs typeface="Calibri"/>
              </a:rPr>
              <a:t>solid  </a:t>
            </a:r>
            <a:r>
              <a:rPr sz="950" spc="5" dirty="0">
                <a:solidFill>
                  <a:srgbClr val="231F20"/>
                </a:solidFill>
                <a:latin typeface="Calibri"/>
                <a:cs typeface="Calibri"/>
              </a:rPr>
              <a:t> </a:t>
            </a:r>
            <a:r>
              <a:rPr sz="950" spc="-20" dirty="0">
                <a:solidFill>
                  <a:srgbClr val="231F20"/>
                </a:solidFill>
                <a:latin typeface="Calibri"/>
                <a:cs typeface="Calibri"/>
              </a:rPr>
              <a:t>cancers.</a:t>
            </a:r>
            <a:r>
              <a:rPr sz="950" spc="370" dirty="0">
                <a:solidFill>
                  <a:srgbClr val="231F20"/>
                </a:solidFill>
                <a:latin typeface="Calibri"/>
                <a:cs typeface="Calibri"/>
              </a:rPr>
              <a:t> </a:t>
            </a:r>
            <a:r>
              <a:rPr sz="950" spc="-15" dirty="0">
                <a:solidFill>
                  <a:srgbClr val="231F20"/>
                </a:solidFill>
                <a:latin typeface="Calibri"/>
                <a:cs typeface="Calibri"/>
              </a:rPr>
              <a:t>These</a:t>
            </a:r>
            <a:r>
              <a:rPr sz="950" spc="385" dirty="0">
                <a:solidFill>
                  <a:srgbClr val="231F20"/>
                </a:solidFill>
                <a:latin typeface="Calibri"/>
                <a:cs typeface="Calibri"/>
              </a:rPr>
              <a:t> </a:t>
            </a:r>
            <a:r>
              <a:rPr sz="950" spc="25" dirty="0">
                <a:solidFill>
                  <a:srgbClr val="231F20"/>
                </a:solidFill>
                <a:latin typeface="Calibri"/>
                <a:cs typeface="Calibri"/>
              </a:rPr>
              <a:t>Clinical </a:t>
            </a:r>
            <a:r>
              <a:rPr sz="950" spc="30" dirty="0">
                <a:solidFill>
                  <a:srgbClr val="231F20"/>
                </a:solidFill>
                <a:latin typeface="Calibri"/>
                <a:cs typeface="Calibri"/>
              </a:rPr>
              <a:t> </a:t>
            </a:r>
            <a:r>
              <a:rPr sz="950" spc="-10" dirty="0">
                <a:solidFill>
                  <a:srgbClr val="231F20"/>
                </a:solidFill>
                <a:latin typeface="Calibri"/>
                <a:cs typeface="Calibri"/>
              </a:rPr>
              <a:t>Practice</a:t>
            </a:r>
            <a:r>
              <a:rPr sz="950" spc="-5" dirty="0">
                <a:solidFill>
                  <a:srgbClr val="231F20"/>
                </a:solidFill>
                <a:latin typeface="Calibri"/>
                <a:cs typeface="Calibri"/>
              </a:rPr>
              <a:t> </a:t>
            </a:r>
            <a:r>
              <a:rPr sz="950" dirty="0">
                <a:solidFill>
                  <a:srgbClr val="231F20"/>
                </a:solidFill>
                <a:latin typeface="Calibri"/>
                <a:cs typeface="Calibri"/>
              </a:rPr>
              <a:t>Guidelines</a:t>
            </a:r>
            <a:r>
              <a:rPr sz="950" spc="5" dirty="0">
                <a:solidFill>
                  <a:srgbClr val="231F20"/>
                </a:solidFill>
                <a:latin typeface="Calibri"/>
                <a:cs typeface="Calibri"/>
              </a:rPr>
              <a:t> </a:t>
            </a:r>
            <a:r>
              <a:rPr sz="950" spc="-45" dirty="0">
                <a:solidFill>
                  <a:srgbClr val="231F20"/>
                </a:solidFill>
                <a:latin typeface="Calibri"/>
                <a:cs typeface="Calibri"/>
              </a:rPr>
              <a:t>were</a:t>
            </a:r>
            <a:r>
              <a:rPr sz="950" spc="-40" dirty="0">
                <a:solidFill>
                  <a:srgbClr val="231F20"/>
                </a:solidFill>
                <a:latin typeface="Calibri"/>
                <a:cs typeface="Calibri"/>
              </a:rPr>
              <a:t> </a:t>
            </a:r>
            <a:r>
              <a:rPr sz="950" spc="-25" dirty="0">
                <a:solidFill>
                  <a:srgbClr val="231F20"/>
                </a:solidFill>
                <a:latin typeface="Calibri"/>
                <a:cs typeface="Calibri"/>
              </a:rPr>
              <a:t>developed</a:t>
            </a:r>
            <a:r>
              <a:rPr sz="950" spc="-20" dirty="0">
                <a:solidFill>
                  <a:srgbClr val="231F20"/>
                </a:solidFill>
                <a:latin typeface="Calibri"/>
                <a:cs typeface="Calibri"/>
              </a:rPr>
              <a:t> </a:t>
            </a:r>
            <a:r>
              <a:rPr sz="950" spc="25" dirty="0">
                <a:solidFill>
                  <a:srgbClr val="231F20"/>
                </a:solidFill>
                <a:latin typeface="Calibri"/>
                <a:cs typeface="Calibri"/>
              </a:rPr>
              <a:t>in</a:t>
            </a:r>
            <a:r>
              <a:rPr sz="950" spc="30" dirty="0">
                <a:solidFill>
                  <a:srgbClr val="231F20"/>
                </a:solidFill>
                <a:latin typeface="Calibri"/>
                <a:cs typeface="Calibri"/>
              </a:rPr>
              <a:t> </a:t>
            </a:r>
            <a:r>
              <a:rPr sz="950" spc="-15" dirty="0">
                <a:solidFill>
                  <a:srgbClr val="231F20"/>
                </a:solidFill>
                <a:latin typeface="Calibri"/>
                <a:cs typeface="Calibri"/>
              </a:rPr>
              <a:t>accordance</a:t>
            </a:r>
            <a:r>
              <a:rPr sz="950" spc="-10" dirty="0">
                <a:solidFill>
                  <a:srgbClr val="231F20"/>
                </a:solidFill>
                <a:latin typeface="Calibri"/>
                <a:cs typeface="Calibri"/>
              </a:rPr>
              <a:t> </a:t>
            </a:r>
            <a:r>
              <a:rPr sz="950" spc="-5" dirty="0">
                <a:solidFill>
                  <a:srgbClr val="231F20"/>
                </a:solidFill>
                <a:latin typeface="Calibri"/>
                <a:cs typeface="Calibri"/>
              </a:rPr>
              <a:t>with</a:t>
            </a:r>
            <a:r>
              <a:rPr sz="950" spc="200" dirty="0">
                <a:solidFill>
                  <a:srgbClr val="231F20"/>
                </a:solidFill>
                <a:latin typeface="Calibri"/>
                <a:cs typeface="Calibri"/>
              </a:rPr>
              <a:t> </a:t>
            </a:r>
            <a:r>
              <a:rPr sz="950" spc="-35" dirty="0">
                <a:solidFill>
                  <a:srgbClr val="231F20"/>
                </a:solidFill>
                <a:latin typeface="Calibri"/>
                <a:cs typeface="Calibri"/>
              </a:rPr>
              <a:t>the </a:t>
            </a:r>
            <a:r>
              <a:rPr sz="950" spc="-30" dirty="0">
                <a:solidFill>
                  <a:srgbClr val="231F20"/>
                </a:solidFill>
                <a:latin typeface="Calibri"/>
                <a:cs typeface="Calibri"/>
              </a:rPr>
              <a:t> </a:t>
            </a:r>
            <a:r>
              <a:rPr sz="950" spc="50" dirty="0">
                <a:solidFill>
                  <a:srgbClr val="231F20"/>
                </a:solidFill>
                <a:latin typeface="Calibri"/>
                <a:cs typeface="Calibri"/>
              </a:rPr>
              <a:t>ESMO</a:t>
            </a:r>
            <a:r>
              <a:rPr sz="950" spc="55" dirty="0">
                <a:solidFill>
                  <a:srgbClr val="231F20"/>
                </a:solidFill>
                <a:latin typeface="Calibri"/>
                <a:cs typeface="Calibri"/>
              </a:rPr>
              <a:t> </a:t>
            </a:r>
            <a:r>
              <a:rPr sz="950" spc="-15" dirty="0">
                <a:solidFill>
                  <a:srgbClr val="231F20"/>
                </a:solidFill>
                <a:latin typeface="Calibri"/>
                <a:cs typeface="Calibri"/>
              </a:rPr>
              <a:t>standard</a:t>
            </a:r>
            <a:r>
              <a:rPr sz="950" spc="-10" dirty="0">
                <a:solidFill>
                  <a:srgbClr val="231F20"/>
                </a:solidFill>
                <a:latin typeface="Calibri"/>
                <a:cs typeface="Calibri"/>
              </a:rPr>
              <a:t> operating</a:t>
            </a:r>
            <a:r>
              <a:rPr sz="950" spc="-5" dirty="0">
                <a:solidFill>
                  <a:srgbClr val="231F20"/>
                </a:solidFill>
                <a:latin typeface="Calibri"/>
                <a:cs typeface="Calibri"/>
              </a:rPr>
              <a:t> </a:t>
            </a:r>
            <a:r>
              <a:rPr sz="950" spc="-15" dirty="0">
                <a:solidFill>
                  <a:srgbClr val="231F20"/>
                </a:solidFill>
                <a:latin typeface="Calibri"/>
                <a:cs typeface="Calibri"/>
              </a:rPr>
              <a:t>procedures</a:t>
            </a:r>
            <a:r>
              <a:rPr sz="950" spc="-10"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25" dirty="0">
                <a:solidFill>
                  <a:srgbClr val="231F20"/>
                </a:solidFill>
                <a:latin typeface="Calibri"/>
                <a:cs typeface="Calibri"/>
              </a:rPr>
              <a:t>Clinical</a:t>
            </a:r>
            <a:r>
              <a:rPr sz="950" spc="30" dirty="0">
                <a:solidFill>
                  <a:srgbClr val="231F20"/>
                </a:solidFill>
                <a:latin typeface="Calibri"/>
                <a:cs typeface="Calibri"/>
              </a:rPr>
              <a:t> </a:t>
            </a:r>
            <a:r>
              <a:rPr sz="950" spc="-10" dirty="0">
                <a:solidFill>
                  <a:srgbClr val="231F20"/>
                </a:solidFill>
                <a:latin typeface="Calibri"/>
                <a:cs typeface="Calibri"/>
              </a:rPr>
              <a:t>Practice </a:t>
            </a:r>
            <a:r>
              <a:rPr sz="950" spc="-5" dirty="0">
                <a:solidFill>
                  <a:srgbClr val="231F20"/>
                </a:solidFill>
                <a:latin typeface="Calibri"/>
                <a:cs typeface="Calibri"/>
              </a:rPr>
              <a:t> </a:t>
            </a:r>
            <a:r>
              <a:rPr sz="950" dirty="0">
                <a:solidFill>
                  <a:srgbClr val="231F20"/>
                </a:solidFill>
                <a:latin typeface="Calibri"/>
                <a:cs typeface="Calibri"/>
              </a:rPr>
              <a:t>Guidelines</a:t>
            </a:r>
            <a:r>
              <a:rPr sz="950" spc="5" dirty="0">
                <a:solidFill>
                  <a:srgbClr val="231F20"/>
                </a:solidFill>
                <a:latin typeface="Calibri"/>
                <a:cs typeface="Calibri"/>
              </a:rPr>
              <a:t> </a:t>
            </a:r>
            <a:r>
              <a:rPr sz="950" spc="-20" dirty="0">
                <a:solidFill>
                  <a:srgbClr val="231F20"/>
                </a:solidFill>
                <a:latin typeface="Calibri"/>
                <a:cs typeface="Calibri"/>
              </a:rPr>
              <a:t>development</a:t>
            </a:r>
            <a:r>
              <a:rPr sz="950" spc="-15" dirty="0">
                <a:solidFill>
                  <a:srgbClr val="231F20"/>
                </a:solidFill>
                <a:latin typeface="Calibri"/>
                <a:cs typeface="Calibri"/>
              </a:rPr>
              <a:t> (</a:t>
            </a:r>
            <a:r>
              <a:rPr sz="950" spc="-15" dirty="0">
                <a:solidFill>
                  <a:srgbClr val="231F20"/>
                </a:solidFill>
                <a:latin typeface="Calibri"/>
                <a:cs typeface="Calibri"/>
                <a:hlinkClick r:id="rId3"/>
              </a:rPr>
              <a:t>http://www.esmo.org/Guidelines/ </a:t>
            </a:r>
            <a:r>
              <a:rPr sz="950" spc="-200" dirty="0">
                <a:solidFill>
                  <a:srgbClr val="231F20"/>
                </a:solidFill>
                <a:latin typeface="Calibri"/>
                <a:cs typeface="Calibri"/>
              </a:rPr>
              <a:t> </a:t>
            </a:r>
            <a:r>
              <a:rPr sz="950" spc="10" dirty="0">
                <a:solidFill>
                  <a:srgbClr val="231F20"/>
                </a:solidFill>
                <a:latin typeface="Calibri"/>
                <a:cs typeface="Calibri"/>
                <a:hlinkClick r:id="rId3"/>
              </a:rPr>
              <a:t>ESMO-Guidelines-Methodology</a:t>
            </a:r>
            <a:r>
              <a:rPr sz="950" spc="10" dirty="0">
                <a:solidFill>
                  <a:srgbClr val="231F20"/>
                </a:solidFill>
                <a:latin typeface="Calibri"/>
                <a:cs typeface="Calibri"/>
              </a:rPr>
              <a:t>). </a:t>
            </a:r>
            <a:r>
              <a:rPr sz="950" spc="5" dirty="0">
                <a:solidFill>
                  <a:srgbClr val="231F20"/>
                </a:solidFill>
                <a:latin typeface="Calibri"/>
                <a:cs typeface="Calibri"/>
              </a:rPr>
              <a:t>They </a:t>
            </a:r>
            <a:r>
              <a:rPr sz="950" spc="-35" dirty="0">
                <a:solidFill>
                  <a:srgbClr val="231F20"/>
                </a:solidFill>
                <a:latin typeface="Calibri"/>
                <a:cs typeface="Calibri"/>
              </a:rPr>
              <a:t>are </a:t>
            </a:r>
            <a:r>
              <a:rPr sz="950" spc="-15" dirty="0">
                <a:solidFill>
                  <a:srgbClr val="231F20"/>
                </a:solidFill>
                <a:latin typeface="Calibri"/>
                <a:cs typeface="Calibri"/>
              </a:rPr>
              <a:t>conceived to </a:t>
            </a:r>
            <a:r>
              <a:rPr sz="950" spc="-5" dirty="0">
                <a:solidFill>
                  <a:srgbClr val="231F20"/>
                </a:solidFill>
                <a:latin typeface="Calibri"/>
                <a:cs typeface="Calibri"/>
              </a:rPr>
              <a:t>provide </a:t>
            </a:r>
            <a:r>
              <a:rPr sz="950" spc="-204" dirty="0">
                <a:solidFill>
                  <a:srgbClr val="231F20"/>
                </a:solidFill>
                <a:latin typeface="Calibri"/>
                <a:cs typeface="Calibri"/>
              </a:rPr>
              <a:t> </a:t>
            </a:r>
            <a:r>
              <a:rPr sz="950" spc="-35" dirty="0">
                <a:solidFill>
                  <a:srgbClr val="231F20"/>
                </a:solidFill>
                <a:latin typeface="Calibri"/>
                <a:cs typeface="Calibri"/>
              </a:rPr>
              <a:t>the </a:t>
            </a:r>
            <a:r>
              <a:rPr sz="950" spc="-15" dirty="0">
                <a:solidFill>
                  <a:srgbClr val="231F20"/>
                </a:solidFill>
                <a:latin typeface="Calibri"/>
                <a:cs typeface="Calibri"/>
              </a:rPr>
              <a:t>standard </a:t>
            </a:r>
            <a:r>
              <a:rPr sz="950" spc="-10" dirty="0">
                <a:solidFill>
                  <a:srgbClr val="231F20"/>
                </a:solidFill>
                <a:latin typeface="Calibri"/>
                <a:cs typeface="Calibri"/>
              </a:rPr>
              <a:t>approach </a:t>
            </a:r>
            <a:r>
              <a:rPr sz="950" spc="-15" dirty="0">
                <a:solidFill>
                  <a:srgbClr val="231F20"/>
                </a:solidFill>
                <a:latin typeface="Calibri"/>
                <a:cs typeface="Calibri"/>
              </a:rPr>
              <a:t>to </a:t>
            </a:r>
            <a:r>
              <a:rPr sz="950" spc="-5" dirty="0">
                <a:solidFill>
                  <a:srgbClr val="231F20"/>
                </a:solidFill>
                <a:latin typeface="Calibri"/>
                <a:cs typeface="Calibri"/>
              </a:rPr>
              <a:t>diagnosis, </a:t>
            </a:r>
            <a:r>
              <a:rPr sz="950" spc="-25" dirty="0">
                <a:solidFill>
                  <a:srgbClr val="231F20"/>
                </a:solidFill>
                <a:latin typeface="Calibri"/>
                <a:cs typeface="Calibri"/>
              </a:rPr>
              <a:t>treatment </a:t>
            </a:r>
            <a:r>
              <a:rPr sz="950" spc="-10" dirty="0">
                <a:solidFill>
                  <a:srgbClr val="231F20"/>
                </a:solidFill>
                <a:latin typeface="Calibri"/>
                <a:cs typeface="Calibri"/>
              </a:rPr>
              <a:t>and </a:t>
            </a:r>
            <a:r>
              <a:rPr sz="950" spc="5" dirty="0">
                <a:solidFill>
                  <a:srgbClr val="231F20"/>
                </a:solidFill>
                <a:latin typeface="Calibri"/>
                <a:cs typeface="Calibri"/>
              </a:rPr>
              <a:t>survivorship </a:t>
            </a:r>
            <a:r>
              <a:rPr sz="950" spc="10" dirty="0">
                <a:solidFill>
                  <a:srgbClr val="231F20"/>
                </a:solidFill>
                <a:latin typeface="Calibri"/>
                <a:cs typeface="Calibri"/>
              </a:rPr>
              <a:t> </a:t>
            </a:r>
            <a:r>
              <a:rPr sz="950" dirty="0">
                <a:solidFill>
                  <a:srgbClr val="231F20"/>
                </a:solidFill>
                <a:latin typeface="Calibri"/>
                <a:cs typeface="Calibri"/>
              </a:rPr>
              <a:t>on</a:t>
            </a:r>
            <a:r>
              <a:rPr sz="950" spc="5" dirty="0">
                <a:solidFill>
                  <a:srgbClr val="231F20"/>
                </a:solidFill>
                <a:latin typeface="Calibri"/>
                <a:cs typeface="Calibri"/>
              </a:rPr>
              <a:t> </a:t>
            </a:r>
            <a:r>
              <a:rPr sz="950" spc="-20" dirty="0">
                <a:solidFill>
                  <a:srgbClr val="231F20"/>
                </a:solidFill>
                <a:latin typeface="Calibri"/>
                <a:cs typeface="Calibri"/>
              </a:rPr>
              <a:t>sarcomas</a:t>
            </a:r>
            <a:r>
              <a:rPr sz="950" spc="-1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35" dirty="0">
                <a:solidFill>
                  <a:srgbClr val="231F20"/>
                </a:solidFill>
                <a:latin typeface="Calibri"/>
                <a:cs typeface="Calibri"/>
              </a:rPr>
              <a:t>GISTs.</a:t>
            </a:r>
            <a:r>
              <a:rPr sz="950" spc="40" dirty="0">
                <a:solidFill>
                  <a:srgbClr val="231F20"/>
                </a:solidFill>
                <a:latin typeface="Calibri"/>
                <a:cs typeface="Calibri"/>
              </a:rPr>
              <a:t> </a:t>
            </a:r>
            <a:r>
              <a:rPr sz="950" spc="-10" dirty="0">
                <a:solidFill>
                  <a:srgbClr val="231F20"/>
                </a:solidFill>
                <a:latin typeface="Calibri"/>
                <a:cs typeface="Calibri"/>
              </a:rPr>
              <a:t>Recommended</a:t>
            </a:r>
            <a:r>
              <a:rPr sz="950" spc="-5" dirty="0">
                <a:solidFill>
                  <a:srgbClr val="231F20"/>
                </a:solidFill>
                <a:latin typeface="Calibri"/>
                <a:cs typeface="Calibri"/>
              </a:rPr>
              <a:t> </a:t>
            </a:r>
            <a:r>
              <a:rPr sz="950" spc="-10" dirty="0">
                <a:solidFill>
                  <a:srgbClr val="231F20"/>
                </a:solidFill>
                <a:latin typeface="Calibri"/>
                <a:cs typeface="Calibri"/>
              </a:rPr>
              <a:t>interventions</a:t>
            </a:r>
            <a:r>
              <a:rPr sz="950" spc="-5" dirty="0">
                <a:solidFill>
                  <a:srgbClr val="231F20"/>
                </a:solidFill>
                <a:latin typeface="Calibri"/>
                <a:cs typeface="Calibri"/>
              </a:rPr>
              <a:t> </a:t>
            </a:r>
            <a:r>
              <a:rPr sz="950" spc="-35" dirty="0">
                <a:solidFill>
                  <a:srgbClr val="231F20"/>
                </a:solidFill>
                <a:latin typeface="Calibri"/>
                <a:cs typeface="Calibri"/>
              </a:rPr>
              <a:t>are </a:t>
            </a:r>
            <a:r>
              <a:rPr sz="950" spc="-30" dirty="0">
                <a:solidFill>
                  <a:srgbClr val="231F20"/>
                </a:solidFill>
                <a:latin typeface="Calibri"/>
                <a:cs typeface="Calibri"/>
              </a:rPr>
              <a:t> </a:t>
            </a:r>
            <a:r>
              <a:rPr sz="950" spc="-15" dirty="0">
                <a:solidFill>
                  <a:srgbClr val="231F20"/>
                </a:solidFill>
                <a:latin typeface="Calibri"/>
                <a:cs typeface="Calibri"/>
              </a:rPr>
              <a:t>intended to </a:t>
            </a:r>
            <a:r>
              <a:rPr sz="950" spc="-10" dirty="0">
                <a:solidFill>
                  <a:srgbClr val="231F20"/>
                </a:solidFill>
                <a:latin typeface="Calibri"/>
                <a:cs typeface="Calibri"/>
              </a:rPr>
              <a:t>correspond </a:t>
            </a:r>
            <a:r>
              <a:rPr sz="950" spc="-15" dirty="0">
                <a:solidFill>
                  <a:srgbClr val="231F20"/>
                </a:solidFill>
                <a:latin typeface="Calibri"/>
                <a:cs typeface="Calibri"/>
              </a:rPr>
              <a:t>to </a:t>
            </a:r>
            <a:r>
              <a:rPr sz="950" spc="-35" dirty="0">
                <a:solidFill>
                  <a:srgbClr val="231F20"/>
                </a:solidFill>
                <a:latin typeface="Calibri"/>
                <a:cs typeface="Calibri"/>
              </a:rPr>
              <a:t>the </a:t>
            </a:r>
            <a:r>
              <a:rPr sz="950" spc="-10" dirty="0">
                <a:solidFill>
                  <a:srgbClr val="231F20"/>
                </a:solidFill>
                <a:latin typeface="Calibri"/>
                <a:cs typeface="Calibri"/>
              </a:rPr>
              <a:t>‘standard’ </a:t>
            </a:r>
            <a:r>
              <a:rPr sz="950" spc="-20" dirty="0">
                <a:solidFill>
                  <a:srgbClr val="231F20"/>
                </a:solidFill>
                <a:latin typeface="Calibri"/>
                <a:cs typeface="Calibri"/>
              </a:rPr>
              <a:t>approaches, </a:t>
            </a:r>
            <a:r>
              <a:rPr sz="950" dirty="0">
                <a:solidFill>
                  <a:srgbClr val="231F20"/>
                </a:solidFill>
                <a:latin typeface="Calibri"/>
                <a:cs typeface="Calibri"/>
              </a:rPr>
              <a:t>according </a:t>
            </a:r>
            <a:r>
              <a:rPr sz="950" spc="5" dirty="0">
                <a:solidFill>
                  <a:srgbClr val="231F20"/>
                </a:solidFill>
                <a:latin typeface="Calibri"/>
                <a:cs typeface="Calibri"/>
              </a:rPr>
              <a:t> </a:t>
            </a:r>
            <a:r>
              <a:rPr sz="950" spc="-15" dirty="0">
                <a:solidFill>
                  <a:srgbClr val="231F20"/>
                </a:solidFill>
                <a:latin typeface="Calibri"/>
                <a:cs typeface="Calibri"/>
              </a:rPr>
              <a:t>to </a:t>
            </a:r>
            <a:r>
              <a:rPr sz="950" spc="-10" dirty="0">
                <a:solidFill>
                  <a:srgbClr val="231F20"/>
                </a:solidFill>
                <a:latin typeface="Calibri"/>
                <a:cs typeface="Calibri"/>
              </a:rPr>
              <a:t>current </a:t>
            </a:r>
            <a:r>
              <a:rPr sz="950" spc="-20" dirty="0">
                <a:solidFill>
                  <a:srgbClr val="231F20"/>
                </a:solidFill>
                <a:latin typeface="Calibri"/>
                <a:cs typeface="Calibri"/>
              </a:rPr>
              <a:t>consensus </a:t>
            </a:r>
            <a:r>
              <a:rPr sz="950" spc="-5" dirty="0">
                <a:solidFill>
                  <a:srgbClr val="231F20"/>
                </a:solidFill>
                <a:latin typeface="Calibri"/>
                <a:cs typeface="Calibri"/>
              </a:rPr>
              <a:t>among </a:t>
            </a:r>
            <a:r>
              <a:rPr sz="950" spc="-35" dirty="0">
                <a:solidFill>
                  <a:srgbClr val="231F20"/>
                </a:solidFill>
                <a:latin typeface="Calibri"/>
                <a:cs typeface="Calibri"/>
              </a:rPr>
              <a:t>the </a:t>
            </a:r>
            <a:r>
              <a:rPr sz="950" spc="-5" dirty="0">
                <a:solidFill>
                  <a:srgbClr val="231F20"/>
                </a:solidFill>
                <a:latin typeface="Calibri"/>
                <a:cs typeface="Calibri"/>
              </a:rPr>
              <a:t>European </a:t>
            </a:r>
            <a:r>
              <a:rPr sz="950" spc="10" dirty="0">
                <a:solidFill>
                  <a:srgbClr val="231F20"/>
                </a:solidFill>
                <a:latin typeface="Calibri"/>
                <a:cs typeface="Calibri"/>
              </a:rPr>
              <a:t>multidisciplinary </a:t>
            </a:r>
            <a:r>
              <a:rPr sz="950" spc="-5" dirty="0">
                <a:solidFill>
                  <a:srgbClr val="231F20"/>
                </a:solidFill>
                <a:latin typeface="Calibri"/>
                <a:cs typeface="Calibri"/>
              </a:rPr>
              <a:t>sar- </a:t>
            </a:r>
            <a:r>
              <a:rPr sz="950" dirty="0">
                <a:solidFill>
                  <a:srgbClr val="231F20"/>
                </a:solidFill>
                <a:latin typeface="Calibri"/>
                <a:cs typeface="Calibri"/>
              </a:rPr>
              <a:t> </a:t>
            </a:r>
            <a:r>
              <a:rPr sz="950" spc="-10" dirty="0">
                <a:solidFill>
                  <a:srgbClr val="231F20"/>
                </a:solidFill>
                <a:latin typeface="Calibri"/>
                <a:cs typeface="Calibri"/>
              </a:rPr>
              <a:t>coma </a:t>
            </a:r>
            <a:r>
              <a:rPr sz="950" spc="5" dirty="0">
                <a:solidFill>
                  <a:srgbClr val="231F20"/>
                </a:solidFill>
                <a:latin typeface="Calibri"/>
                <a:cs typeface="Calibri"/>
              </a:rPr>
              <a:t>community </a:t>
            </a:r>
            <a:r>
              <a:rPr sz="950" spc="-15" dirty="0">
                <a:solidFill>
                  <a:srgbClr val="231F20"/>
                </a:solidFill>
                <a:latin typeface="Calibri"/>
                <a:cs typeface="Calibri"/>
              </a:rPr>
              <a:t>of </a:t>
            </a:r>
            <a:r>
              <a:rPr sz="950" spc="-25" dirty="0">
                <a:solidFill>
                  <a:srgbClr val="231F20"/>
                </a:solidFill>
                <a:latin typeface="Calibri"/>
                <a:cs typeface="Calibri"/>
              </a:rPr>
              <a:t>experts. </a:t>
            </a:r>
            <a:r>
              <a:rPr sz="950" spc="-15" dirty="0">
                <a:solidFill>
                  <a:srgbClr val="231F20"/>
                </a:solidFill>
                <a:latin typeface="Calibri"/>
                <a:cs typeface="Calibri"/>
              </a:rPr>
              <a:t>These </a:t>
            </a:r>
            <a:r>
              <a:rPr sz="950" spc="-35" dirty="0">
                <a:solidFill>
                  <a:srgbClr val="231F20"/>
                </a:solidFill>
                <a:latin typeface="Calibri"/>
                <a:cs typeface="Calibri"/>
              </a:rPr>
              <a:t>are </a:t>
            </a:r>
            <a:r>
              <a:rPr sz="950" spc="-30" dirty="0">
                <a:solidFill>
                  <a:srgbClr val="231F20"/>
                </a:solidFill>
                <a:latin typeface="Calibri"/>
                <a:cs typeface="Calibri"/>
              </a:rPr>
              <a:t>represented </a:t>
            </a:r>
            <a:r>
              <a:rPr sz="950" spc="-10" dirty="0">
                <a:solidFill>
                  <a:srgbClr val="231F20"/>
                </a:solidFill>
                <a:latin typeface="Calibri"/>
                <a:cs typeface="Calibri"/>
              </a:rPr>
              <a:t>by </a:t>
            </a:r>
            <a:r>
              <a:rPr sz="950" spc="-35" dirty="0">
                <a:solidFill>
                  <a:srgbClr val="231F20"/>
                </a:solidFill>
                <a:latin typeface="Calibri"/>
                <a:cs typeface="Calibri"/>
              </a:rPr>
              <a:t>the </a:t>
            </a:r>
            <a:r>
              <a:rPr sz="950" spc="5" dirty="0">
                <a:solidFill>
                  <a:srgbClr val="231F20"/>
                </a:solidFill>
                <a:latin typeface="Calibri"/>
                <a:cs typeface="Calibri"/>
              </a:rPr>
              <a:t>mem- </a:t>
            </a:r>
            <a:r>
              <a:rPr sz="950" spc="10" dirty="0">
                <a:solidFill>
                  <a:srgbClr val="231F20"/>
                </a:solidFill>
                <a:latin typeface="Calibri"/>
                <a:cs typeface="Calibri"/>
              </a:rPr>
              <a:t> </a:t>
            </a:r>
            <a:r>
              <a:rPr sz="950" spc="-30" dirty="0">
                <a:solidFill>
                  <a:srgbClr val="231F20"/>
                </a:solidFill>
                <a:latin typeface="Calibri"/>
                <a:cs typeface="Calibri"/>
              </a:rPr>
              <a:t>bers </a:t>
            </a:r>
            <a:r>
              <a:rPr sz="950" spc="-15" dirty="0">
                <a:solidFill>
                  <a:srgbClr val="231F20"/>
                </a:solidFill>
                <a:latin typeface="Calibri"/>
                <a:cs typeface="Calibri"/>
              </a:rPr>
              <a:t>of </a:t>
            </a:r>
            <a:r>
              <a:rPr sz="950" spc="-35" dirty="0">
                <a:solidFill>
                  <a:srgbClr val="231F20"/>
                </a:solidFill>
                <a:latin typeface="Calibri"/>
                <a:cs typeface="Calibri"/>
              </a:rPr>
              <a:t>the </a:t>
            </a:r>
            <a:r>
              <a:rPr sz="950" spc="50" dirty="0">
                <a:solidFill>
                  <a:srgbClr val="231F20"/>
                </a:solidFill>
                <a:latin typeface="Calibri"/>
                <a:cs typeface="Calibri"/>
              </a:rPr>
              <a:t>ESMO </a:t>
            </a:r>
            <a:r>
              <a:rPr sz="950" spc="-5" dirty="0">
                <a:solidFill>
                  <a:srgbClr val="231F20"/>
                </a:solidFill>
                <a:latin typeface="Calibri"/>
                <a:cs typeface="Calibri"/>
              </a:rPr>
              <a:t>Sarcoma </a:t>
            </a:r>
            <a:r>
              <a:rPr sz="950" dirty="0">
                <a:solidFill>
                  <a:srgbClr val="231F20"/>
                </a:solidFill>
                <a:latin typeface="Calibri"/>
                <a:cs typeface="Calibri"/>
              </a:rPr>
              <a:t>Faculty </a:t>
            </a:r>
            <a:r>
              <a:rPr sz="950" spc="-10" dirty="0">
                <a:solidFill>
                  <a:srgbClr val="231F20"/>
                </a:solidFill>
                <a:latin typeface="Calibri"/>
                <a:cs typeface="Calibri"/>
              </a:rPr>
              <a:t>and </a:t>
            </a:r>
            <a:r>
              <a:rPr sz="950" spc="-25" dirty="0">
                <a:solidFill>
                  <a:srgbClr val="231F20"/>
                </a:solidFill>
                <a:latin typeface="Calibri"/>
                <a:cs typeface="Calibri"/>
              </a:rPr>
              <a:t>experts </a:t>
            </a:r>
            <a:r>
              <a:rPr sz="950" spc="-10" dirty="0">
                <a:solidFill>
                  <a:srgbClr val="231F20"/>
                </a:solidFill>
                <a:latin typeface="Calibri"/>
                <a:cs typeface="Calibri"/>
              </a:rPr>
              <a:t>appointed by </a:t>
            </a:r>
            <a:r>
              <a:rPr sz="950" spc="-5" dirty="0">
                <a:solidFill>
                  <a:srgbClr val="231F20"/>
                </a:solidFill>
                <a:latin typeface="Calibri"/>
                <a:cs typeface="Calibri"/>
              </a:rPr>
              <a:t>all </a:t>
            </a:r>
            <a:r>
              <a:rPr sz="950" dirty="0">
                <a:solidFill>
                  <a:srgbClr val="231F20"/>
                </a:solidFill>
                <a:latin typeface="Calibri"/>
                <a:cs typeface="Calibri"/>
              </a:rPr>
              <a:t> institutions</a:t>
            </a:r>
            <a:r>
              <a:rPr sz="950" spc="5" dirty="0">
                <a:solidFill>
                  <a:srgbClr val="231F20"/>
                </a:solidFill>
                <a:latin typeface="Calibri"/>
                <a:cs typeface="Calibri"/>
              </a:rPr>
              <a:t> </a:t>
            </a:r>
            <a:r>
              <a:rPr sz="950" spc="-5" dirty="0">
                <a:solidFill>
                  <a:srgbClr val="231F20"/>
                </a:solidFill>
                <a:latin typeface="Calibri"/>
                <a:cs typeface="Calibri"/>
              </a:rPr>
              <a:t>belonging</a:t>
            </a:r>
            <a:r>
              <a:rPr sz="950"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35" dirty="0">
                <a:solidFill>
                  <a:srgbClr val="231F20"/>
                </a:solidFill>
                <a:latin typeface="Calibri"/>
                <a:cs typeface="Calibri"/>
              </a:rPr>
              <a:t>the</a:t>
            </a:r>
            <a:r>
              <a:rPr sz="950" spc="-30" dirty="0">
                <a:solidFill>
                  <a:srgbClr val="231F20"/>
                </a:solidFill>
                <a:latin typeface="Calibri"/>
                <a:cs typeface="Calibri"/>
              </a:rPr>
              <a:t> </a:t>
            </a:r>
            <a:r>
              <a:rPr sz="950" spc="-10" dirty="0">
                <a:solidFill>
                  <a:srgbClr val="231F20"/>
                </a:solidFill>
                <a:latin typeface="Calibri"/>
                <a:cs typeface="Calibri"/>
              </a:rPr>
              <a:t>Sarcoma</a:t>
            </a:r>
            <a:r>
              <a:rPr sz="950" spc="-5" dirty="0">
                <a:solidFill>
                  <a:srgbClr val="231F20"/>
                </a:solidFill>
                <a:latin typeface="Calibri"/>
                <a:cs typeface="Calibri"/>
              </a:rPr>
              <a:t> </a:t>
            </a:r>
            <a:r>
              <a:rPr sz="950" spc="5" dirty="0">
                <a:solidFill>
                  <a:srgbClr val="231F20"/>
                </a:solidFill>
                <a:latin typeface="Calibri"/>
                <a:cs typeface="Calibri"/>
              </a:rPr>
              <a:t>domain </a:t>
            </a:r>
            <a:r>
              <a:rPr sz="950" spc="-15" dirty="0">
                <a:solidFill>
                  <a:srgbClr val="231F20"/>
                </a:solidFill>
                <a:latin typeface="Calibri"/>
                <a:cs typeface="Calibri"/>
              </a:rPr>
              <a:t>of</a:t>
            </a:r>
            <a:r>
              <a:rPr sz="950" spc="-10" dirty="0">
                <a:solidFill>
                  <a:srgbClr val="231F20"/>
                </a:solidFill>
                <a:latin typeface="Calibri"/>
                <a:cs typeface="Calibri"/>
              </a:rPr>
              <a:t> </a:t>
            </a:r>
            <a:r>
              <a:rPr sz="950" spc="65" dirty="0">
                <a:solidFill>
                  <a:srgbClr val="231F20"/>
                </a:solidFill>
                <a:latin typeface="Calibri"/>
                <a:cs typeface="Calibri"/>
              </a:rPr>
              <a:t>EURACAN. </a:t>
            </a:r>
            <a:r>
              <a:rPr sz="950" spc="-200" dirty="0">
                <a:solidFill>
                  <a:srgbClr val="231F20"/>
                </a:solidFill>
                <a:latin typeface="Calibri"/>
                <a:cs typeface="Calibri"/>
              </a:rPr>
              <a:t> </a:t>
            </a:r>
            <a:r>
              <a:rPr sz="950" dirty="0">
                <a:solidFill>
                  <a:srgbClr val="231F20"/>
                </a:solidFill>
                <a:latin typeface="Calibri"/>
                <a:cs typeface="Calibri"/>
              </a:rPr>
              <a:t>Experimental</a:t>
            </a:r>
            <a:r>
              <a:rPr sz="950" spc="5" dirty="0">
                <a:solidFill>
                  <a:srgbClr val="231F20"/>
                </a:solidFill>
                <a:latin typeface="Calibri"/>
                <a:cs typeface="Calibri"/>
              </a:rPr>
              <a:t> </a:t>
            </a:r>
            <a:r>
              <a:rPr sz="950" spc="-10" dirty="0">
                <a:solidFill>
                  <a:srgbClr val="231F20"/>
                </a:solidFill>
                <a:latin typeface="Calibri"/>
                <a:cs typeface="Calibri"/>
              </a:rPr>
              <a:t>interventions</a:t>
            </a:r>
            <a:r>
              <a:rPr sz="950" spc="-5" dirty="0">
                <a:solidFill>
                  <a:srgbClr val="231F20"/>
                </a:solidFill>
                <a:latin typeface="Calibri"/>
                <a:cs typeface="Calibri"/>
              </a:rPr>
              <a:t> </a:t>
            </a:r>
            <a:r>
              <a:rPr sz="950" spc="-15" dirty="0">
                <a:solidFill>
                  <a:srgbClr val="231F20"/>
                </a:solidFill>
                <a:latin typeface="Calibri"/>
                <a:cs typeface="Calibri"/>
              </a:rPr>
              <a:t>considered</a:t>
            </a:r>
            <a:r>
              <a:rPr sz="950" spc="-10"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15" dirty="0">
                <a:solidFill>
                  <a:srgbClr val="231F20"/>
                </a:solidFill>
                <a:latin typeface="Calibri"/>
                <a:cs typeface="Calibri"/>
              </a:rPr>
              <a:t>beneficial</a:t>
            </a:r>
            <a:r>
              <a:rPr sz="950" spc="-10" dirty="0">
                <a:solidFill>
                  <a:srgbClr val="231F20"/>
                </a:solidFill>
                <a:latin typeface="Calibri"/>
                <a:cs typeface="Calibri"/>
              </a:rPr>
              <a:t> </a:t>
            </a:r>
            <a:r>
              <a:rPr sz="950" spc="-35" dirty="0">
                <a:solidFill>
                  <a:srgbClr val="231F20"/>
                </a:solidFill>
                <a:latin typeface="Calibri"/>
                <a:cs typeface="Calibri"/>
              </a:rPr>
              <a:t>are </a:t>
            </a:r>
            <a:r>
              <a:rPr sz="950" spc="-30" dirty="0">
                <a:solidFill>
                  <a:srgbClr val="231F20"/>
                </a:solidFill>
                <a:latin typeface="Calibri"/>
                <a:cs typeface="Calibri"/>
              </a:rPr>
              <a:t> </a:t>
            </a:r>
            <a:r>
              <a:rPr sz="950" spc="-20" dirty="0">
                <a:solidFill>
                  <a:srgbClr val="231F20"/>
                </a:solidFill>
                <a:latin typeface="Calibri"/>
                <a:cs typeface="Calibri"/>
              </a:rPr>
              <a:t>labelled </a:t>
            </a:r>
            <a:r>
              <a:rPr sz="950" spc="-40" dirty="0">
                <a:solidFill>
                  <a:srgbClr val="231F20"/>
                </a:solidFill>
                <a:latin typeface="Calibri"/>
                <a:cs typeface="Calibri"/>
              </a:rPr>
              <a:t>as </a:t>
            </a:r>
            <a:r>
              <a:rPr sz="950" spc="-5" dirty="0">
                <a:solidFill>
                  <a:srgbClr val="231F20"/>
                </a:solidFill>
                <a:latin typeface="Calibri"/>
                <a:cs typeface="Calibri"/>
              </a:rPr>
              <a:t>‘investigational’. </a:t>
            </a:r>
            <a:r>
              <a:rPr sz="950" dirty="0">
                <a:solidFill>
                  <a:srgbClr val="231F20"/>
                </a:solidFill>
                <a:latin typeface="Calibri"/>
                <a:cs typeface="Calibri"/>
              </a:rPr>
              <a:t>Other </a:t>
            </a:r>
            <a:r>
              <a:rPr sz="950" spc="-5" dirty="0">
                <a:solidFill>
                  <a:srgbClr val="231F20"/>
                </a:solidFill>
                <a:latin typeface="Calibri"/>
                <a:cs typeface="Calibri"/>
              </a:rPr>
              <a:t>non-standard </a:t>
            </a:r>
            <a:r>
              <a:rPr sz="950" spc="-20" dirty="0">
                <a:solidFill>
                  <a:srgbClr val="231F20"/>
                </a:solidFill>
                <a:latin typeface="Calibri"/>
                <a:cs typeface="Calibri"/>
              </a:rPr>
              <a:t>approaches </a:t>
            </a:r>
            <a:r>
              <a:rPr sz="950" spc="-10" dirty="0">
                <a:solidFill>
                  <a:srgbClr val="231F20"/>
                </a:solidFill>
                <a:latin typeface="Calibri"/>
                <a:cs typeface="Calibri"/>
              </a:rPr>
              <a:t>may </a:t>
            </a:r>
            <a:r>
              <a:rPr sz="950" spc="-200"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15" dirty="0">
                <a:solidFill>
                  <a:srgbClr val="231F20"/>
                </a:solidFill>
                <a:latin typeface="Calibri"/>
                <a:cs typeface="Calibri"/>
              </a:rPr>
              <a:t>proposed</a:t>
            </a:r>
            <a:r>
              <a:rPr sz="950" spc="-10"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35" dirty="0">
                <a:solidFill>
                  <a:srgbClr val="231F20"/>
                </a:solidFill>
                <a:latin typeface="Calibri"/>
                <a:cs typeface="Calibri"/>
              </a:rPr>
              <a:t>the</a:t>
            </a:r>
            <a:r>
              <a:rPr sz="950" spc="-30" dirty="0">
                <a:solidFill>
                  <a:srgbClr val="231F20"/>
                </a:solidFill>
                <a:latin typeface="Calibri"/>
                <a:cs typeface="Calibri"/>
              </a:rPr>
              <a:t> </a:t>
            </a:r>
            <a:r>
              <a:rPr sz="950" spc="-10" dirty="0">
                <a:solidFill>
                  <a:srgbClr val="231F20"/>
                </a:solidFill>
                <a:latin typeface="Calibri"/>
                <a:cs typeface="Calibri"/>
              </a:rPr>
              <a:t>single</a:t>
            </a:r>
            <a:r>
              <a:rPr sz="950" spc="-5" dirty="0">
                <a:solidFill>
                  <a:srgbClr val="231F20"/>
                </a:solidFill>
                <a:latin typeface="Calibri"/>
                <a:cs typeface="Calibri"/>
              </a:rPr>
              <a:t> </a:t>
            </a:r>
            <a:r>
              <a:rPr sz="950" spc="-15" dirty="0">
                <a:solidFill>
                  <a:srgbClr val="231F20"/>
                </a:solidFill>
                <a:latin typeface="Calibri"/>
                <a:cs typeface="Calibri"/>
              </a:rPr>
              <a:t>patient</a:t>
            </a:r>
            <a:r>
              <a:rPr sz="950" spc="-10" dirty="0">
                <a:solidFill>
                  <a:srgbClr val="231F20"/>
                </a:solidFill>
                <a:latin typeface="Calibri"/>
                <a:cs typeface="Calibri"/>
              </a:rPr>
              <a:t> </a:t>
            </a:r>
            <a:r>
              <a:rPr sz="950" spc="-40" dirty="0">
                <a:solidFill>
                  <a:srgbClr val="231F20"/>
                </a:solidFill>
                <a:latin typeface="Calibri"/>
                <a:cs typeface="Calibri"/>
              </a:rPr>
              <a:t>as</a:t>
            </a:r>
            <a:r>
              <a:rPr sz="950" spc="-35" dirty="0">
                <a:solidFill>
                  <a:srgbClr val="231F20"/>
                </a:solidFill>
                <a:latin typeface="Calibri"/>
                <a:cs typeface="Calibri"/>
              </a:rPr>
              <a:t> </a:t>
            </a:r>
            <a:r>
              <a:rPr sz="950" spc="-5" dirty="0">
                <a:solidFill>
                  <a:srgbClr val="231F20"/>
                </a:solidFill>
                <a:latin typeface="Calibri"/>
                <a:cs typeface="Calibri"/>
              </a:rPr>
              <a:t>‘options’</a:t>
            </a:r>
            <a:r>
              <a:rPr sz="950"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40" dirty="0">
                <a:solidFill>
                  <a:srgbClr val="231F20"/>
                </a:solidFill>
                <a:latin typeface="Calibri"/>
                <a:cs typeface="Calibri"/>
              </a:rPr>
              <a:t>a</a:t>
            </a:r>
            <a:r>
              <a:rPr sz="950" spc="-35" dirty="0">
                <a:solidFill>
                  <a:srgbClr val="231F20"/>
                </a:solidFill>
                <a:latin typeface="Calibri"/>
                <a:cs typeface="Calibri"/>
              </a:rPr>
              <a:t> </a:t>
            </a:r>
            <a:r>
              <a:rPr sz="950" spc="-25" dirty="0">
                <a:solidFill>
                  <a:srgbClr val="231F20"/>
                </a:solidFill>
                <a:latin typeface="Calibri"/>
                <a:cs typeface="Calibri"/>
              </a:rPr>
              <a:t>shared </a:t>
            </a:r>
            <a:r>
              <a:rPr sz="950" spc="-20" dirty="0">
                <a:solidFill>
                  <a:srgbClr val="231F20"/>
                </a:solidFill>
                <a:latin typeface="Calibri"/>
                <a:cs typeface="Calibri"/>
              </a:rPr>
              <a:t> </a:t>
            </a:r>
            <a:r>
              <a:rPr sz="950" spc="-5" dirty="0">
                <a:solidFill>
                  <a:srgbClr val="231F20"/>
                </a:solidFill>
                <a:latin typeface="Calibri"/>
                <a:cs typeface="Calibri"/>
              </a:rPr>
              <a:t>patient–physician decision </a:t>
            </a:r>
            <a:r>
              <a:rPr sz="950" spc="25" dirty="0">
                <a:solidFill>
                  <a:srgbClr val="231F20"/>
                </a:solidFill>
                <a:latin typeface="Calibri"/>
                <a:cs typeface="Calibri"/>
              </a:rPr>
              <a:t>in </a:t>
            </a:r>
            <a:r>
              <a:rPr sz="950" dirty="0">
                <a:solidFill>
                  <a:srgbClr val="231F20"/>
                </a:solidFill>
                <a:latin typeface="Calibri"/>
                <a:cs typeface="Calibri"/>
              </a:rPr>
              <a:t>conditions </a:t>
            </a:r>
            <a:r>
              <a:rPr sz="950" spc="-15" dirty="0">
                <a:solidFill>
                  <a:srgbClr val="231F20"/>
                </a:solidFill>
                <a:latin typeface="Calibri"/>
                <a:cs typeface="Calibri"/>
              </a:rPr>
              <a:t>of </a:t>
            </a:r>
            <a:r>
              <a:rPr sz="950" spc="-10" dirty="0">
                <a:solidFill>
                  <a:srgbClr val="231F20"/>
                </a:solidFill>
                <a:latin typeface="Calibri"/>
                <a:cs typeface="Calibri"/>
              </a:rPr>
              <a:t>uncertainty, </a:t>
            </a:r>
            <a:r>
              <a:rPr sz="950" spc="-40" dirty="0">
                <a:solidFill>
                  <a:srgbClr val="231F20"/>
                </a:solidFill>
                <a:latin typeface="Calibri"/>
                <a:cs typeface="Calibri"/>
              </a:rPr>
              <a:t>as</a:t>
            </a:r>
            <a:r>
              <a:rPr sz="950" spc="-35" dirty="0">
                <a:solidFill>
                  <a:srgbClr val="231F20"/>
                </a:solidFill>
                <a:latin typeface="Calibri"/>
                <a:cs typeface="Calibri"/>
              </a:rPr>
              <a:t> </a:t>
            </a:r>
            <a:r>
              <a:rPr sz="950" dirty="0">
                <a:solidFill>
                  <a:srgbClr val="231F20"/>
                </a:solidFill>
                <a:latin typeface="Calibri"/>
                <a:cs typeface="Calibri"/>
              </a:rPr>
              <a:t>long </a:t>
            </a:r>
            <a:r>
              <a:rPr sz="950" spc="5" dirty="0">
                <a:solidFill>
                  <a:srgbClr val="231F20"/>
                </a:solidFill>
                <a:latin typeface="Calibri"/>
                <a:cs typeface="Calibri"/>
              </a:rPr>
              <a:t> </a:t>
            </a:r>
            <a:r>
              <a:rPr sz="950" spc="-40" dirty="0">
                <a:solidFill>
                  <a:srgbClr val="231F20"/>
                </a:solidFill>
                <a:latin typeface="Calibri"/>
                <a:cs typeface="Calibri"/>
              </a:rPr>
              <a:t>as</a:t>
            </a:r>
            <a:r>
              <a:rPr sz="950" spc="-35" dirty="0">
                <a:solidFill>
                  <a:srgbClr val="231F20"/>
                </a:solidFill>
                <a:latin typeface="Calibri"/>
                <a:cs typeface="Calibri"/>
              </a:rPr>
              <a:t> </a:t>
            </a:r>
            <a:r>
              <a:rPr sz="950" spc="-25" dirty="0">
                <a:solidFill>
                  <a:srgbClr val="231F20"/>
                </a:solidFill>
                <a:latin typeface="Calibri"/>
                <a:cs typeface="Calibri"/>
              </a:rPr>
              <a:t>some </a:t>
            </a:r>
            <a:r>
              <a:rPr sz="950" dirty="0">
                <a:solidFill>
                  <a:srgbClr val="231F20"/>
                </a:solidFill>
                <a:latin typeface="Calibri"/>
                <a:cs typeface="Calibri"/>
              </a:rPr>
              <a:t>supporting</a:t>
            </a:r>
            <a:r>
              <a:rPr sz="950" spc="-30" dirty="0">
                <a:solidFill>
                  <a:srgbClr val="231F20"/>
                </a:solidFill>
                <a:latin typeface="Calibri"/>
                <a:cs typeface="Calibri"/>
              </a:rPr>
              <a:t> </a:t>
            </a:r>
            <a:r>
              <a:rPr sz="950" spc="-25" dirty="0">
                <a:solidFill>
                  <a:srgbClr val="231F20"/>
                </a:solidFill>
                <a:latin typeface="Calibri"/>
                <a:cs typeface="Calibri"/>
              </a:rPr>
              <a:t>evidence </a:t>
            </a:r>
            <a:r>
              <a:rPr sz="950" spc="5" dirty="0">
                <a:solidFill>
                  <a:srgbClr val="231F20"/>
                </a:solidFill>
                <a:latin typeface="Calibri"/>
                <a:cs typeface="Calibri"/>
              </a:rPr>
              <a:t>(though</a:t>
            </a:r>
            <a:r>
              <a:rPr sz="950" spc="-25" dirty="0">
                <a:solidFill>
                  <a:srgbClr val="231F20"/>
                </a:solidFill>
                <a:latin typeface="Calibri"/>
                <a:cs typeface="Calibri"/>
              </a:rPr>
              <a:t> </a:t>
            </a:r>
            <a:r>
              <a:rPr sz="950" spc="-5" dirty="0">
                <a:solidFill>
                  <a:srgbClr val="231F20"/>
                </a:solidFill>
                <a:latin typeface="Calibri"/>
                <a:cs typeface="Calibri"/>
              </a:rPr>
              <a:t>not</a:t>
            </a:r>
            <a:r>
              <a:rPr sz="950" spc="-25" dirty="0">
                <a:solidFill>
                  <a:srgbClr val="231F20"/>
                </a:solidFill>
                <a:latin typeface="Calibri"/>
                <a:cs typeface="Calibri"/>
              </a:rPr>
              <a:t> </a:t>
            </a:r>
            <a:r>
              <a:rPr sz="950" dirty="0">
                <a:solidFill>
                  <a:srgbClr val="231F20"/>
                </a:solidFill>
                <a:latin typeface="Calibri"/>
                <a:cs typeface="Calibri"/>
              </a:rPr>
              <a:t>conclusive)</a:t>
            </a:r>
            <a:r>
              <a:rPr sz="950" spc="-35" dirty="0">
                <a:solidFill>
                  <a:srgbClr val="231F20"/>
                </a:solidFill>
                <a:latin typeface="Calibri"/>
                <a:cs typeface="Calibri"/>
              </a:rPr>
              <a:t> </a:t>
            </a:r>
            <a:r>
              <a:rPr sz="950" dirty="0">
                <a:solidFill>
                  <a:srgbClr val="231F20"/>
                </a:solidFill>
                <a:latin typeface="Calibri"/>
                <a:cs typeface="Calibri"/>
              </a:rPr>
              <a:t>is</a:t>
            </a:r>
            <a:r>
              <a:rPr sz="950" spc="-30" dirty="0">
                <a:solidFill>
                  <a:srgbClr val="231F20"/>
                </a:solidFill>
                <a:latin typeface="Calibri"/>
                <a:cs typeface="Calibri"/>
              </a:rPr>
              <a:t> </a:t>
            </a:r>
            <a:r>
              <a:rPr sz="950" spc="-15" dirty="0">
                <a:solidFill>
                  <a:srgbClr val="231F20"/>
                </a:solidFill>
                <a:latin typeface="Calibri"/>
                <a:cs typeface="Calibri"/>
              </a:rPr>
              <a:t>available. </a:t>
            </a:r>
            <a:r>
              <a:rPr sz="950" spc="-200" dirty="0">
                <a:solidFill>
                  <a:srgbClr val="231F20"/>
                </a:solidFill>
                <a:latin typeface="Calibri"/>
                <a:cs typeface="Calibri"/>
              </a:rPr>
              <a:t> </a:t>
            </a:r>
            <a:r>
              <a:rPr sz="950" spc="5" dirty="0">
                <a:solidFill>
                  <a:srgbClr val="231F20"/>
                </a:solidFill>
                <a:latin typeface="Calibri"/>
                <a:cs typeface="Calibri"/>
              </a:rPr>
              <a:t>Algorithms </a:t>
            </a:r>
            <a:r>
              <a:rPr sz="950" spc="-10" dirty="0">
                <a:solidFill>
                  <a:srgbClr val="231F20"/>
                </a:solidFill>
                <a:latin typeface="Calibri"/>
                <a:cs typeface="Calibri"/>
              </a:rPr>
              <a:t>accompany </a:t>
            </a:r>
            <a:r>
              <a:rPr sz="950" spc="-35" dirty="0">
                <a:solidFill>
                  <a:srgbClr val="231F20"/>
                </a:solidFill>
                <a:latin typeface="Calibri"/>
                <a:cs typeface="Calibri"/>
              </a:rPr>
              <a:t>the </a:t>
            </a:r>
            <a:r>
              <a:rPr sz="950" spc="-20" dirty="0">
                <a:solidFill>
                  <a:srgbClr val="231F20"/>
                </a:solidFill>
                <a:latin typeface="Calibri"/>
                <a:cs typeface="Calibri"/>
              </a:rPr>
              <a:t>text, </a:t>
            </a:r>
            <a:r>
              <a:rPr sz="950" spc="-5" dirty="0">
                <a:solidFill>
                  <a:srgbClr val="231F20"/>
                </a:solidFill>
                <a:latin typeface="Calibri"/>
                <a:cs typeface="Calibri"/>
              </a:rPr>
              <a:t>covering </a:t>
            </a:r>
            <a:r>
              <a:rPr sz="950" spc="-35" dirty="0">
                <a:solidFill>
                  <a:srgbClr val="231F20"/>
                </a:solidFill>
                <a:latin typeface="Calibri"/>
                <a:cs typeface="Calibri"/>
              </a:rPr>
              <a:t>the </a:t>
            </a:r>
            <a:r>
              <a:rPr sz="950" spc="5" dirty="0">
                <a:solidFill>
                  <a:srgbClr val="231F20"/>
                </a:solidFill>
                <a:latin typeface="Calibri"/>
                <a:cs typeface="Calibri"/>
              </a:rPr>
              <a:t>main </a:t>
            </a:r>
            <a:r>
              <a:rPr sz="950" spc="-5" dirty="0">
                <a:solidFill>
                  <a:srgbClr val="231F20"/>
                </a:solidFill>
                <a:latin typeface="Calibri"/>
                <a:cs typeface="Calibri"/>
              </a:rPr>
              <a:t>typical </a:t>
            </a:r>
            <a:r>
              <a:rPr sz="950" dirty="0">
                <a:solidFill>
                  <a:srgbClr val="231F20"/>
                </a:solidFill>
                <a:latin typeface="Calibri"/>
                <a:cs typeface="Calibri"/>
              </a:rPr>
              <a:t>pre- </a:t>
            </a:r>
            <a:r>
              <a:rPr sz="950" spc="5" dirty="0">
                <a:solidFill>
                  <a:srgbClr val="231F20"/>
                </a:solidFill>
                <a:latin typeface="Calibri"/>
                <a:cs typeface="Calibri"/>
              </a:rPr>
              <a:t> </a:t>
            </a:r>
            <a:r>
              <a:rPr sz="950" spc="-20" dirty="0">
                <a:solidFill>
                  <a:srgbClr val="231F20"/>
                </a:solidFill>
                <a:latin typeface="Calibri"/>
                <a:cs typeface="Calibri"/>
              </a:rPr>
              <a:t>sentations </a:t>
            </a:r>
            <a:r>
              <a:rPr sz="950" spc="-15" dirty="0">
                <a:solidFill>
                  <a:srgbClr val="231F20"/>
                </a:solidFill>
                <a:latin typeface="Calibri"/>
                <a:cs typeface="Calibri"/>
              </a:rPr>
              <a:t>of </a:t>
            </a:r>
            <a:r>
              <a:rPr sz="950" spc="-30" dirty="0">
                <a:solidFill>
                  <a:srgbClr val="231F20"/>
                </a:solidFill>
                <a:latin typeface="Calibri"/>
                <a:cs typeface="Calibri"/>
              </a:rPr>
              <a:t>disease, </a:t>
            </a:r>
            <a:r>
              <a:rPr sz="950" spc="-10" dirty="0">
                <a:solidFill>
                  <a:srgbClr val="231F20"/>
                </a:solidFill>
                <a:latin typeface="Calibri"/>
                <a:cs typeface="Calibri"/>
              </a:rPr>
              <a:t>and </a:t>
            </a:r>
            <a:r>
              <a:rPr sz="950" spc="-35" dirty="0">
                <a:solidFill>
                  <a:srgbClr val="231F20"/>
                </a:solidFill>
                <a:latin typeface="Calibri"/>
                <a:cs typeface="Calibri"/>
              </a:rPr>
              <a:t>are </a:t>
            </a:r>
            <a:r>
              <a:rPr sz="950" spc="-20" dirty="0">
                <a:solidFill>
                  <a:srgbClr val="231F20"/>
                </a:solidFill>
                <a:latin typeface="Calibri"/>
                <a:cs typeface="Calibri"/>
              </a:rPr>
              <a:t>meant </a:t>
            </a:r>
            <a:r>
              <a:rPr sz="950" spc="-15" dirty="0">
                <a:solidFill>
                  <a:srgbClr val="231F20"/>
                </a:solidFill>
                <a:latin typeface="Calibri"/>
                <a:cs typeface="Calibri"/>
              </a:rPr>
              <a:t>to </a:t>
            </a:r>
            <a:r>
              <a:rPr sz="950" spc="-10" dirty="0">
                <a:solidFill>
                  <a:srgbClr val="231F20"/>
                </a:solidFill>
                <a:latin typeface="Calibri"/>
                <a:cs typeface="Calibri"/>
              </a:rPr>
              <a:t>guide </a:t>
            </a:r>
            <a:r>
              <a:rPr sz="950" spc="-35" dirty="0">
                <a:solidFill>
                  <a:srgbClr val="231F20"/>
                </a:solidFill>
                <a:latin typeface="Calibri"/>
                <a:cs typeface="Calibri"/>
              </a:rPr>
              <a:t>the </a:t>
            </a:r>
            <a:r>
              <a:rPr sz="950" spc="-25" dirty="0">
                <a:solidFill>
                  <a:srgbClr val="231F20"/>
                </a:solidFill>
                <a:latin typeface="Calibri"/>
                <a:cs typeface="Calibri"/>
              </a:rPr>
              <a:t>user </a:t>
            </a:r>
            <a:r>
              <a:rPr sz="950" spc="-5" dirty="0">
                <a:solidFill>
                  <a:srgbClr val="231F20"/>
                </a:solidFill>
                <a:latin typeface="Calibri"/>
                <a:cs typeface="Calibri"/>
              </a:rPr>
              <a:t>throughout </a:t>
            </a:r>
            <a:r>
              <a:rPr sz="950" spc="-200" dirty="0">
                <a:solidFill>
                  <a:srgbClr val="231F20"/>
                </a:solidFill>
                <a:latin typeface="Calibri"/>
                <a:cs typeface="Calibri"/>
              </a:rPr>
              <a:t> </a:t>
            </a:r>
            <a:r>
              <a:rPr sz="950" spc="-35" dirty="0">
                <a:solidFill>
                  <a:srgbClr val="231F20"/>
                </a:solidFill>
                <a:latin typeface="Calibri"/>
                <a:cs typeface="Calibri"/>
              </a:rPr>
              <a:t>the </a:t>
            </a:r>
            <a:r>
              <a:rPr sz="950" spc="-25" dirty="0">
                <a:solidFill>
                  <a:srgbClr val="231F20"/>
                </a:solidFill>
                <a:latin typeface="Calibri"/>
                <a:cs typeface="Calibri"/>
              </a:rPr>
              <a:t>text. </a:t>
            </a:r>
            <a:r>
              <a:rPr sz="950" spc="10" dirty="0">
                <a:solidFill>
                  <a:srgbClr val="231F20"/>
                </a:solidFill>
                <a:latin typeface="Calibri"/>
                <a:cs typeface="Calibri"/>
              </a:rPr>
              <a:t>The </a:t>
            </a:r>
            <a:r>
              <a:rPr sz="950" spc="-25" dirty="0">
                <a:solidFill>
                  <a:srgbClr val="231F20"/>
                </a:solidFill>
                <a:latin typeface="Calibri"/>
                <a:cs typeface="Calibri"/>
              </a:rPr>
              <a:t>relevant </a:t>
            </a:r>
            <a:r>
              <a:rPr sz="950" spc="-15" dirty="0">
                <a:solidFill>
                  <a:srgbClr val="231F20"/>
                </a:solidFill>
                <a:latin typeface="Calibri"/>
                <a:cs typeface="Calibri"/>
              </a:rPr>
              <a:t>literature </a:t>
            </a:r>
            <a:r>
              <a:rPr sz="950" spc="-25" dirty="0">
                <a:solidFill>
                  <a:srgbClr val="231F20"/>
                </a:solidFill>
                <a:latin typeface="Calibri"/>
                <a:cs typeface="Calibri"/>
              </a:rPr>
              <a:t>has </a:t>
            </a:r>
            <a:r>
              <a:rPr sz="950" spc="-40" dirty="0">
                <a:solidFill>
                  <a:srgbClr val="231F20"/>
                </a:solidFill>
                <a:latin typeface="Calibri"/>
                <a:cs typeface="Calibri"/>
              </a:rPr>
              <a:t>been </a:t>
            </a:r>
            <a:r>
              <a:rPr sz="950" spc="-35" dirty="0">
                <a:solidFill>
                  <a:srgbClr val="231F20"/>
                </a:solidFill>
                <a:latin typeface="Calibri"/>
                <a:cs typeface="Calibri"/>
              </a:rPr>
              <a:t>selected </a:t>
            </a:r>
            <a:r>
              <a:rPr sz="950" spc="-10" dirty="0">
                <a:solidFill>
                  <a:srgbClr val="231F20"/>
                </a:solidFill>
                <a:latin typeface="Calibri"/>
                <a:cs typeface="Calibri"/>
              </a:rPr>
              <a:t>by </a:t>
            </a:r>
            <a:r>
              <a:rPr sz="950" spc="-35" dirty="0">
                <a:solidFill>
                  <a:srgbClr val="231F20"/>
                </a:solidFill>
                <a:latin typeface="Calibri"/>
                <a:cs typeface="Calibri"/>
              </a:rPr>
              <a:t>the </a:t>
            </a:r>
            <a:r>
              <a:rPr sz="950" spc="-25" dirty="0">
                <a:solidFill>
                  <a:srgbClr val="231F20"/>
                </a:solidFill>
                <a:latin typeface="Calibri"/>
                <a:cs typeface="Calibri"/>
              </a:rPr>
              <a:t>expert </a:t>
            </a:r>
            <a:r>
              <a:rPr sz="950" spc="-20" dirty="0">
                <a:solidFill>
                  <a:srgbClr val="231F20"/>
                </a:solidFill>
                <a:latin typeface="Calibri"/>
                <a:cs typeface="Calibri"/>
              </a:rPr>
              <a:t> </a:t>
            </a:r>
            <a:r>
              <a:rPr sz="950" spc="-15" dirty="0">
                <a:solidFill>
                  <a:srgbClr val="231F20"/>
                </a:solidFill>
                <a:latin typeface="Calibri"/>
                <a:cs typeface="Calibri"/>
              </a:rPr>
              <a:t>authors. </a:t>
            </a:r>
            <a:r>
              <a:rPr sz="950" spc="60" dirty="0">
                <a:solidFill>
                  <a:srgbClr val="231F20"/>
                </a:solidFill>
                <a:latin typeface="Calibri"/>
                <a:cs typeface="Calibri"/>
              </a:rPr>
              <a:t>A </a:t>
            </a:r>
            <a:r>
              <a:rPr sz="950" spc="-5" dirty="0">
                <a:solidFill>
                  <a:srgbClr val="231F20"/>
                </a:solidFill>
                <a:latin typeface="Calibri"/>
                <a:cs typeface="Calibri"/>
              </a:rPr>
              <a:t>summary </a:t>
            </a:r>
            <a:r>
              <a:rPr sz="950" spc="-15" dirty="0">
                <a:solidFill>
                  <a:srgbClr val="231F20"/>
                </a:solidFill>
                <a:latin typeface="Calibri"/>
                <a:cs typeface="Calibri"/>
              </a:rPr>
              <a:t>of </a:t>
            </a:r>
            <a:r>
              <a:rPr sz="950" spc="-10" dirty="0">
                <a:solidFill>
                  <a:srgbClr val="231F20"/>
                </a:solidFill>
                <a:latin typeface="Calibri"/>
                <a:cs typeface="Calibri"/>
              </a:rPr>
              <a:t>recommendations </a:t>
            </a:r>
            <a:r>
              <a:rPr sz="950" dirty="0">
                <a:solidFill>
                  <a:srgbClr val="231F20"/>
                </a:solidFill>
                <a:latin typeface="Calibri"/>
                <a:cs typeface="Calibri"/>
              </a:rPr>
              <a:t>is </a:t>
            </a:r>
            <a:r>
              <a:rPr sz="950" spc="-15" dirty="0">
                <a:solidFill>
                  <a:srgbClr val="231F20"/>
                </a:solidFill>
                <a:latin typeface="Calibri"/>
                <a:cs typeface="Calibri"/>
              </a:rPr>
              <a:t>shown </a:t>
            </a:r>
            <a:r>
              <a:rPr sz="950" spc="25" dirty="0">
                <a:solidFill>
                  <a:srgbClr val="231F20"/>
                </a:solidFill>
                <a:latin typeface="Calibri"/>
                <a:cs typeface="Calibri"/>
              </a:rPr>
              <a:t>in </a:t>
            </a:r>
            <a:r>
              <a:rPr sz="950" dirty="0">
                <a:solidFill>
                  <a:srgbClr val="231F20"/>
                </a:solidFill>
                <a:latin typeface="Calibri"/>
                <a:cs typeface="Calibri"/>
              </a:rPr>
              <a:t>Table </a:t>
            </a:r>
            <a:r>
              <a:rPr sz="950" spc="-20" dirty="0">
                <a:solidFill>
                  <a:srgbClr val="2E3092"/>
                </a:solidFill>
                <a:latin typeface="Calibri"/>
                <a:cs typeface="Calibri"/>
                <a:hlinkClick r:id="rId4" action="ppaction://hlinksldjump"/>
              </a:rPr>
              <a:t>2</a:t>
            </a:r>
            <a:r>
              <a:rPr sz="950" spc="-20" dirty="0">
                <a:solidFill>
                  <a:srgbClr val="231F20"/>
                </a:solidFill>
                <a:latin typeface="Calibri"/>
                <a:cs typeface="Calibri"/>
              </a:rPr>
              <a:t>. </a:t>
            </a:r>
            <a:r>
              <a:rPr sz="950" spc="-15" dirty="0">
                <a:solidFill>
                  <a:srgbClr val="231F20"/>
                </a:solidFill>
                <a:latin typeface="Calibri"/>
                <a:cs typeface="Calibri"/>
              </a:rPr>
              <a:t> </a:t>
            </a:r>
            <a:r>
              <a:rPr sz="950" spc="35" dirty="0">
                <a:solidFill>
                  <a:srgbClr val="231F20"/>
                </a:solidFill>
                <a:latin typeface="Calibri"/>
                <a:cs typeface="Calibri"/>
              </a:rPr>
              <a:t>An </a:t>
            </a:r>
            <a:r>
              <a:rPr sz="950" spc="50" dirty="0">
                <a:solidFill>
                  <a:srgbClr val="231F20"/>
                </a:solidFill>
                <a:latin typeface="Calibri"/>
                <a:cs typeface="Calibri"/>
              </a:rPr>
              <a:t>MCBS </a:t>
            </a:r>
            <a:r>
              <a:rPr sz="950" spc="-30" dirty="0">
                <a:solidFill>
                  <a:srgbClr val="231F20"/>
                </a:solidFill>
                <a:latin typeface="Calibri"/>
                <a:cs typeface="Calibri"/>
              </a:rPr>
              <a:t>table </a:t>
            </a:r>
            <a:r>
              <a:rPr sz="950" spc="-5" dirty="0">
                <a:solidFill>
                  <a:srgbClr val="231F20"/>
                </a:solidFill>
                <a:latin typeface="Calibri"/>
                <a:cs typeface="Calibri"/>
              </a:rPr>
              <a:t>with </a:t>
            </a:r>
            <a:r>
              <a:rPr sz="950" spc="50" dirty="0">
                <a:solidFill>
                  <a:srgbClr val="231F20"/>
                </a:solidFill>
                <a:latin typeface="Calibri"/>
                <a:cs typeface="Calibri"/>
              </a:rPr>
              <a:t>ESMO MCBS </a:t>
            </a:r>
            <a:r>
              <a:rPr sz="950" spc="-25" dirty="0">
                <a:solidFill>
                  <a:srgbClr val="231F20"/>
                </a:solidFill>
                <a:latin typeface="Calibri"/>
                <a:cs typeface="Calibri"/>
              </a:rPr>
              <a:t>scores </a:t>
            </a:r>
            <a:r>
              <a:rPr sz="950" dirty="0">
                <a:solidFill>
                  <a:srgbClr val="231F20"/>
                </a:solidFill>
                <a:latin typeface="Calibri"/>
                <a:cs typeface="Calibri"/>
              </a:rPr>
              <a:t>is included </a:t>
            </a:r>
            <a:r>
              <a:rPr sz="950" spc="25" dirty="0">
                <a:solidFill>
                  <a:srgbClr val="231F20"/>
                </a:solidFill>
                <a:latin typeface="Calibri"/>
                <a:cs typeface="Calibri"/>
              </a:rPr>
              <a:t>in </a:t>
            </a:r>
            <a:r>
              <a:rPr sz="950" dirty="0">
                <a:solidFill>
                  <a:srgbClr val="231F20"/>
                </a:solidFill>
                <a:latin typeface="Calibri"/>
                <a:cs typeface="Calibri"/>
              </a:rPr>
              <a:t>Table </a:t>
            </a:r>
            <a:r>
              <a:rPr sz="950" spc="-20" dirty="0">
                <a:solidFill>
                  <a:srgbClr val="2E3092"/>
                </a:solidFill>
                <a:latin typeface="Calibri"/>
                <a:cs typeface="Calibri"/>
              </a:rPr>
              <a:t>3</a:t>
            </a:r>
            <a:r>
              <a:rPr sz="950" spc="-20" dirty="0">
                <a:solidFill>
                  <a:srgbClr val="231F20"/>
                </a:solidFill>
                <a:latin typeface="Calibri"/>
                <a:cs typeface="Calibri"/>
              </a:rPr>
              <a:t>. </a:t>
            </a:r>
            <a:r>
              <a:rPr sz="950" spc="-200" dirty="0">
                <a:solidFill>
                  <a:srgbClr val="231F20"/>
                </a:solidFill>
                <a:latin typeface="Calibri"/>
                <a:cs typeface="Calibri"/>
              </a:rPr>
              <a:t> </a:t>
            </a:r>
            <a:r>
              <a:rPr sz="950" spc="50" dirty="0">
                <a:solidFill>
                  <a:srgbClr val="231F20"/>
                </a:solidFill>
                <a:latin typeface="Calibri"/>
                <a:cs typeface="Calibri"/>
              </a:rPr>
              <a:t>ESMO-MCBS </a:t>
            </a:r>
            <a:r>
              <a:rPr sz="950" spc="-15" dirty="0">
                <a:solidFill>
                  <a:srgbClr val="231F20"/>
                </a:solidFill>
                <a:latin typeface="Calibri"/>
                <a:cs typeface="Calibri"/>
              </a:rPr>
              <a:t>v1.1</a:t>
            </a:r>
            <a:r>
              <a:rPr sz="950" spc="-10" dirty="0">
                <a:solidFill>
                  <a:srgbClr val="231F20"/>
                </a:solidFill>
                <a:latin typeface="Calibri"/>
                <a:cs typeface="Calibri"/>
              </a:rPr>
              <a:t> </a:t>
            </a:r>
            <a:r>
              <a:rPr sz="950" spc="15" dirty="0">
                <a:solidFill>
                  <a:srgbClr val="231F20"/>
                </a:solidFill>
                <a:latin typeface="Calibri"/>
                <a:cs typeface="Calibri"/>
              </a:rPr>
              <a:t>[</a:t>
            </a:r>
            <a:r>
              <a:rPr sz="950" spc="15" dirty="0">
                <a:solidFill>
                  <a:srgbClr val="2E3092"/>
                </a:solidFill>
                <a:latin typeface="Calibri"/>
                <a:cs typeface="Calibri"/>
                <a:hlinkClick r:id="rId2" action="ppaction://hlinksldjump"/>
              </a:rPr>
              <a:t>83</a:t>
            </a:r>
            <a:r>
              <a:rPr sz="950" spc="15" dirty="0">
                <a:solidFill>
                  <a:srgbClr val="231F20"/>
                </a:solidFill>
                <a:latin typeface="Calibri"/>
                <a:cs typeface="Calibri"/>
              </a:rPr>
              <a:t>] </a:t>
            </a:r>
            <a:r>
              <a:rPr sz="950" spc="-40" dirty="0">
                <a:solidFill>
                  <a:srgbClr val="231F20"/>
                </a:solidFill>
                <a:latin typeface="Calibri"/>
                <a:cs typeface="Calibri"/>
              </a:rPr>
              <a:t>was</a:t>
            </a:r>
            <a:r>
              <a:rPr sz="950" spc="-35" dirty="0">
                <a:solidFill>
                  <a:srgbClr val="231F20"/>
                </a:solidFill>
                <a:latin typeface="Calibri"/>
                <a:cs typeface="Calibri"/>
              </a:rPr>
              <a:t> </a:t>
            </a:r>
            <a:r>
              <a:rPr sz="950" spc="-25" dirty="0">
                <a:solidFill>
                  <a:srgbClr val="231F20"/>
                </a:solidFill>
                <a:latin typeface="Calibri"/>
                <a:cs typeface="Calibri"/>
              </a:rPr>
              <a:t>used</a:t>
            </a:r>
            <a:r>
              <a:rPr sz="950" spc="-20"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15" dirty="0">
                <a:solidFill>
                  <a:srgbClr val="231F20"/>
                </a:solidFill>
                <a:latin typeface="Calibri"/>
                <a:cs typeface="Calibri"/>
              </a:rPr>
              <a:t>calculate</a:t>
            </a:r>
            <a:r>
              <a:rPr sz="950" spc="-10" dirty="0">
                <a:solidFill>
                  <a:srgbClr val="231F20"/>
                </a:solidFill>
                <a:latin typeface="Calibri"/>
                <a:cs typeface="Calibri"/>
              </a:rPr>
              <a:t> </a:t>
            </a:r>
            <a:r>
              <a:rPr sz="950" spc="-25" dirty="0">
                <a:solidFill>
                  <a:srgbClr val="231F20"/>
                </a:solidFill>
                <a:latin typeface="Calibri"/>
                <a:cs typeface="Calibri"/>
              </a:rPr>
              <a:t>scores</a:t>
            </a:r>
            <a:r>
              <a:rPr sz="950" spc="-20"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35" dirty="0">
                <a:solidFill>
                  <a:srgbClr val="231F20"/>
                </a:solidFill>
                <a:latin typeface="Calibri"/>
                <a:cs typeface="Calibri"/>
              </a:rPr>
              <a:t>new </a:t>
            </a:r>
            <a:r>
              <a:rPr sz="950" spc="-30" dirty="0">
                <a:solidFill>
                  <a:srgbClr val="231F20"/>
                </a:solidFill>
                <a:latin typeface="Calibri"/>
                <a:cs typeface="Calibri"/>
              </a:rPr>
              <a:t> </a:t>
            </a:r>
            <a:r>
              <a:rPr sz="950" spc="-20" dirty="0">
                <a:solidFill>
                  <a:srgbClr val="231F20"/>
                </a:solidFill>
                <a:latin typeface="Calibri"/>
                <a:cs typeface="Calibri"/>
              </a:rPr>
              <a:t>therapies/</a:t>
            </a:r>
            <a:r>
              <a:rPr sz="950" spc="-5" dirty="0">
                <a:solidFill>
                  <a:srgbClr val="231F20"/>
                </a:solidFill>
                <a:latin typeface="Calibri"/>
                <a:cs typeface="Calibri"/>
              </a:rPr>
              <a:t>i</a:t>
            </a:r>
            <a:r>
              <a:rPr sz="950" dirty="0">
                <a:solidFill>
                  <a:srgbClr val="231F20"/>
                </a:solidFill>
                <a:latin typeface="Calibri"/>
                <a:cs typeface="Calibri"/>
              </a:rPr>
              <a:t>ndications</a:t>
            </a:r>
            <a:r>
              <a:rPr sz="950" spc="-15" dirty="0">
                <a:solidFill>
                  <a:srgbClr val="231F20"/>
                </a:solidFill>
                <a:latin typeface="Calibri"/>
                <a:cs typeface="Calibri"/>
              </a:rPr>
              <a:t> approved </a:t>
            </a:r>
            <a:r>
              <a:rPr sz="950" spc="-10" dirty="0">
                <a:solidFill>
                  <a:srgbClr val="231F20"/>
                </a:solidFill>
                <a:latin typeface="Calibri"/>
                <a:cs typeface="Calibri"/>
              </a:rPr>
              <a:t>by</a:t>
            </a:r>
            <a:r>
              <a:rPr sz="950" spc="-20" dirty="0">
                <a:solidFill>
                  <a:srgbClr val="231F20"/>
                </a:solidFill>
                <a:latin typeface="Calibri"/>
                <a:cs typeface="Calibri"/>
              </a:rPr>
              <a:t> </a:t>
            </a:r>
            <a:r>
              <a:rPr sz="950" spc="-35" dirty="0">
                <a:solidFill>
                  <a:srgbClr val="231F20"/>
                </a:solidFill>
                <a:latin typeface="Calibri"/>
                <a:cs typeface="Calibri"/>
              </a:rPr>
              <a:t>the</a:t>
            </a:r>
            <a:r>
              <a:rPr sz="950" spc="-25" dirty="0">
                <a:solidFill>
                  <a:srgbClr val="231F20"/>
                </a:solidFill>
                <a:latin typeface="Calibri"/>
                <a:cs typeface="Calibri"/>
              </a:rPr>
              <a:t> </a:t>
            </a:r>
            <a:r>
              <a:rPr sz="950" spc="50" dirty="0">
                <a:solidFill>
                  <a:srgbClr val="231F20"/>
                </a:solidFill>
                <a:latin typeface="Calibri"/>
                <a:cs typeface="Calibri"/>
              </a:rPr>
              <a:t>EMA</a:t>
            </a:r>
            <a:r>
              <a:rPr sz="950" spc="-20" dirty="0">
                <a:solidFill>
                  <a:srgbClr val="231F20"/>
                </a:solidFill>
                <a:latin typeface="Calibri"/>
                <a:cs typeface="Calibri"/>
              </a:rPr>
              <a:t> </a:t>
            </a:r>
            <a:r>
              <a:rPr sz="950" spc="-15" dirty="0">
                <a:solidFill>
                  <a:srgbClr val="231F20"/>
                </a:solidFill>
                <a:latin typeface="Calibri"/>
                <a:cs typeface="Calibri"/>
              </a:rPr>
              <a:t>since </a:t>
            </a:r>
            <a:r>
              <a:rPr sz="950" spc="-30" dirty="0">
                <a:solidFill>
                  <a:srgbClr val="231F20"/>
                </a:solidFill>
                <a:latin typeface="Calibri"/>
                <a:cs typeface="Calibri"/>
              </a:rPr>
              <a:t>1</a:t>
            </a:r>
            <a:r>
              <a:rPr sz="950" spc="-25" dirty="0">
                <a:solidFill>
                  <a:srgbClr val="231F20"/>
                </a:solidFill>
                <a:latin typeface="Calibri"/>
                <a:cs typeface="Calibri"/>
              </a:rPr>
              <a:t> </a:t>
            </a:r>
            <a:r>
              <a:rPr sz="950" spc="-5" dirty="0">
                <a:solidFill>
                  <a:srgbClr val="231F20"/>
                </a:solidFill>
                <a:latin typeface="Calibri"/>
                <a:cs typeface="Calibri"/>
              </a:rPr>
              <a:t>January</a:t>
            </a:r>
            <a:r>
              <a:rPr sz="950" spc="-15" dirty="0">
                <a:solidFill>
                  <a:srgbClr val="231F20"/>
                </a:solidFill>
                <a:latin typeface="Calibri"/>
                <a:cs typeface="Calibri"/>
              </a:rPr>
              <a:t> </a:t>
            </a:r>
            <a:r>
              <a:rPr sz="950" spc="-25" dirty="0">
                <a:solidFill>
                  <a:srgbClr val="231F20"/>
                </a:solidFill>
                <a:latin typeface="Calibri"/>
                <a:cs typeface="Calibri"/>
              </a:rPr>
              <a:t>2016.  </a:t>
            </a:r>
            <a:r>
              <a:rPr sz="950" spc="-10" dirty="0">
                <a:solidFill>
                  <a:srgbClr val="231F20"/>
                </a:solidFill>
                <a:latin typeface="Calibri"/>
                <a:cs typeface="Calibri"/>
              </a:rPr>
              <a:t>Levels</a:t>
            </a:r>
            <a:r>
              <a:rPr sz="950" spc="-5" dirty="0">
                <a:solidFill>
                  <a:srgbClr val="231F20"/>
                </a:solidFill>
                <a:latin typeface="Calibri"/>
                <a:cs typeface="Calibri"/>
              </a:rPr>
              <a:t> </a:t>
            </a:r>
            <a:r>
              <a:rPr sz="950" spc="-15" dirty="0">
                <a:solidFill>
                  <a:srgbClr val="231F20"/>
                </a:solidFill>
                <a:latin typeface="Calibri"/>
                <a:cs typeface="Calibri"/>
              </a:rPr>
              <a:t>of</a:t>
            </a:r>
            <a:r>
              <a:rPr sz="950" spc="-10" dirty="0">
                <a:solidFill>
                  <a:srgbClr val="231F20"/>
                </a:solidFill>
                <a:latin typeface="Calibri"/>
                <a:cs typeface="Calibri"/>
              </a:rPr>
              <a:t> </a:t>
            </a:r>
            <a:r>
              <a:rPr sz="950" spc="-25" dirty="0">
                <a:solidFill>
                  <a:srgbClr val="231F20"/>
                </a:solidFill>
                <a:latin typeface="Calibri"/>
                <a:cs typeface="Calibri"/>
              </a:rPr>
              <a:t>evidence</a:t>
            </a:r>
            <a:r>
              <a:rPr sz="950" spc="-20"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25" dirty="0">
                <a:solidFill>
                  <a:srgbClr val="231F20"/>
                </a:solidFill>
                <a:latin typeface="Calibri"/>
                <a:cs typeface="Calibri"/>
              </a:rPr>
              <a:t>grades</a:t>
            </a:r>
            <a:r>
              <a:rPr sz="950" spc="-20" dirty="0">
                <a:solidFill>
                  <a:srgbClr val="231F20"/>
                </a:solidFill>
                <a:latin typeface="Calibri"/>
                <a:cs typeface="Calibri"/>
              </a:rPr>
              <a:t> </a:t>
            </a:r>
            <a:r>
              <a:rPr sz="950" spc="-15" dirty="0">
                <a:solidFill>
                  <a:srgbClr val="231F20"/>
                </a:solidFill>
                <a:latin typeface="Calibri"/>
                <a:cs typeface="Calibri"/>
              </a:rPr>
              <a:t>of</a:t>
            </a:r>
            <a:r>
              <a:rPr sz="950" spc="-10" dirty="0">
                <a:solidFill>
                  <a:srgbClr val="231F20"/>
                </a:solidFill>
                <a:latin typeface="Calibri"/>
                <a:cs typeface="Calibri"/>
              </a:rPr>
              <a:t> recommendation</a:t>
            </a:r>
            <a:r>
              <a:rPr sz="950" spc="-5" dirty="0">
                <a:solidFill>
                  <a:srgbClr val="231F20"/>
                </a:solidFill>
                <a:latin typeface="Calibri"/>
                <a:cs typeface="Calibri"/>
              </a:rPr>
              <a:t> </a:t>
            </a:r>
            <a:r>
              <a:rPr sz="950" spc="-30" dirty="0">
                <a:solidFill>
                  <a:srgbClr val="231F20"/>
                </a:solidFill>
                <a:latin typeface="Calibri"/>
                <a:cs typeface="Calibri"/>
              </a:rPr>
              <a:t>have</a:t>
            </a:r>
            <a:r>
              <a:rPr sz="950" spc="-25" dirty="0">
                <a:solidFill>
                  <a:srgbClr val="231F20"/>
                </a:solidFill>
                <a:latin typeface="Calibri"/>
                <a:cs typeface="Calibri"/>
              </a:rPr>
              <a:t> </a:t>
            </a:r>
            <a:r>
              <a:rPr sz="950" spc="-40" dirty="0">
                <a:solidFill>
                  <a:srgbClr val="231F20"/>
                </a:solidFill>
                <a:latin typeface="Calibri"/>
                <a:cs typeface="Calibri"/>
              </a:rPr>
              <a:t>been </a:t>
            </a:r>
            <a:r>
              <a:rPr sz="950" spc="-35" dirty="0">
                <a:solidFill>
                  <a:srgbClr val="231F20"/>
                </a:solidFill>
                <a:latin typeface="Calibri"/>
                <a:cs typeface="Calibri"/>
              </a:rPr>
              <a:t> </a:t>
            </a:r>
            <a:r>
              <a:rPr sz="950" spc="-10" dirty="0">
                <a:solidFill>
                  <a:srgbClr val="231F20"/>
                </a:solidFill>
                <a:latin typeface="Calibri"/>
                <a:cs typeface="Calibri"/>
              </a:rPr>
              <a:t>applied </a:t>
            </a:r>
            <a:r>
              <a:rPr sz="950" dirty="0">
                <a:solidFill>
                  <a:srgbClr val="231F20"/>
                </a:solidFill>
                <a:latin typeface="Calibri"/>
                <a:cs typeface="Calibri"/>
              </a:rPr>
              <a:t>using </a:t>
            </a:r>
            <a:r>
              <a:rPr sz="950" spc="-35" dirty="0">
                <a:solidFill>
                  <a:srgbClr val="231F20"/>
                </a:solidFill>
                <a:latin typeface="Calibri"/>
                <a:cs typeface="Calibri"/>
              </a:rPr>
              <a:t>the </a:t>
            </a:r>
            <a:r>
              <a:rPr sz="950" spc="-30" dirty="0">
                <a:solidFill>
                  <a:srgbClr val="231F20"/>
                </a:solidFill>
                <a:latin typeface="Calibri"/>
                <a:cs typeface="Calibri"/>
              </a:rPr>
              <a:t>system </a:t>
            </a:r>
            <a:r>
              <a:rPr sz="950" spc="-15" dirty="0">
                <a:solidFill>
                  <a:srgbClr val="231F20"/>
                </a:solidFill>
                <a:latin typeface="Calibri"/>
                <a:cs typeface="Calibri"/>
              </a:rPr>
              <a:t>shown </a:t>
            </a:r>
            <a:r>
              <a:rPr sz="950" spc="25" dirty="0">
                <a:solidFill>
                  <a:srgbClr val="231F20"/>
                </a:solidFill>
                <a:latin typeface="Calibri"/>
                <a:cs typeface="Calibri"/>
              </a:rPr>
              <a:t>in </a:t>
            </a:r>
            <a:r>
              <a:rPr sz="950" dirty="0">
                <a:solidFill>
                  <a:srgbClr val="231F20"/>
                </a:solidFill>
                <a:latin typeface="Calibri"/>
                <a:cs typeface="Calibri"/>
              </a:rPr>
              <a:t>Table </a:t>
            </a:r>
            <a:r>
              <a:rPr sz="950" spc="-25" dirty="0">
                <a:solidFill>
                  <a:srgbClr val="2E3092"/>
                </a:solidFill>
                <a:latin typeface="Calibri"/>
                <a:cs typeface="Calibri"/>
              </a:rPr>
              <a:t>4</a:t>
            </a:r>
            <a:r>
              <a:rPr sz="950" spc="-25" dirty="0">
                <a:solidFill>
                  <a:srgbClr val="231F20"/>
                </a:solidFill>
                <a:latin typeface="Calibri"/>
                <a:cs typeface="Calibri"/>
              </a:rPr>
              <a:t>. Statements </a:t>
            </a:r>
            <a:r>
              <a:rPr sz="950" spc="-5" dirty="0">
                <a:solidFill>
                  <a:srgbClr val="231F20"/>
                </a:solidFill>
                <a:latin typeface="Calibri"/>
                <a:cs typeface="Calibri"/>
              </a:rPr>
              <a:t>without </a:t>
            </a:r>
            <a:r>
              <a:rPr sz="950" dirty="0">
                <a:solidFill>
                  <a:srgbClr val="231F20"/>
                </a:solidFill>
                <a:latin typeface="Calibri"/>
                <a:cs typeface="Calibri"/>
              </a:rPr>
              <a:t> grading </a:t>
            </a:r>
            <a:r>
              <a:rPr sz="950" spc="-45" dirty="0">
                <a:solidFill>
                  <a:srgbClr val="231F20"/>
                </a:solidFill>
                <a:latin typeface="Calibri"/>
                <a:cs typeface="Calibri"/>
              </a:rPr>
              <a:t>were </a:t>
            </a:r>
            <a:r>
              <a:rPr sz="950" spc="-15" dirty="0">
                <a:solidFill>
                  <a:srgbClr val="231F20"/>
                </a:solidFill>
                <a:latin typeface="Calibri"/>
                <a:cs typeface="Calibri"/>
              </a:rPr>
              <a:t>considered </a:t>
            </a:r>
            <a:r>
              <a:rPr sz="950" spc="-10" dirty="0">
                <a:solidFill>
                  <a:srgbClr val="231F20"/>
                </a:solidFill>
                <a:latin typeface="Calibri"/>
                <a:cs typeface="Calibri"/>
              </a:rPr>
              <a:t>justified </a:t>
            </a:r>
            <a:r>
              <a:rPr sz="950" spc="-15" dirty="0">
                <a:solidFill>
                  <a:srgbClr val="231F20"/>
                </a:solidFill>
                <a:latin typeface="Calibri"/>
                <a:cs typeface="Calibri"/>
              </a:rPr>
              <a:t>standard </a:t>
            </a:r>
            <a:r>
              <a:rPr sz="950" spc="5" dirty="0">
                <a:solidFill>
                  <a:srgbClr val="231F20"/>
                </a:solidFill>
                <a:latin typeface="Calibri"/>
                <a:cs typeface="Calibri"/>
              </a:rPr>
              <a:t>clinical </a:t>
            </a:r>
            <a:r>
              <a:rPr sz="950" spc="-15" dirty="0">
                <a:solidFill>
                  <a:srgbClr val="231F20"/>
                </a:solidFill>
                <a:latin typeface="Calibri"/>
                <a:cs typeface="Calibri"/>
              </a:rPr>
              <a:t>practice </a:t>
            </a:r>
            <a:r>
              <a:rPr sz="950" spc="-10" dirty="0">
                <a:solidFill>
                  <a:srgbClr val="231F20"/>
                </a:solidFill>
                <a:latin typeface="Calibri"/>
                <a:cs typeface="Calibri"/>
              </a:rPr>
              <a:t>by </a:t>
            </a:r>
            <a:r>
              <a:rPr sz="950" spc="-35" dirty="0">
                <a:solidFill>
                  <a:srgbClr val="231F20"/>
                </a:solidFill>
                <a:latin typeface="Calibri"/>
                <a:cs typeface="Calibri"/>
              </a:rPr>
              <a:t>the </a:t>
            </a:r>
            <a:r>
              <a:rPr sz="950" spc="-200" dirty="0">
                <a:solidFill>
                  <a:srgbClr val="231F20"/>
                </a:solidFill>
                <a:latin typeface="Calibri"/>
                <a:cs typeface="Calibri"/>
              </a:rPr>
              <a:t> </a:t>
            </a:r>
            <a:r>
              <a:rPr sz="950" spc="-25" dirty="0">
                <a:solidFill>
                  <a:srgbClr val="231F20"/>
                </a:solidFill>
                <a:latin typeface="Calibri"/>
                <a:cs typeface="Calibri"/>
              </a:rPr>
              <a:t>experts.</a:t>
            </a:r>
            <a:endParaRPr sz="950">
              <a:latin typeface="Calibri"/>
              <a:cs typeface="Calibri"/>
            </a:endParaRPr>
          </a:p>
        </p:txBody>
      </p:sp>
      <p:sp>
        <p:nvSpPr>
          <p:cNvPr id="8" name="object 8"/>
          <p:cNvSpPr txBox="1"/>
          <p:nvPr/>
        </p:nvSpPr>
        <p:spPr>
          <a:xfrm>
            <a:off x="3928313" y="7228804"/>
            <a:ext cx="872490" cy="179536"/>
          </a:xfrm>
          <a:prstGeom prst="rect">
            <a:avLst/>
          </a:prstGeom>
          <a:solidFill>
            <a:srgbClr val="D2B6CB"/>
          </a:solidFill>
        </p:spPr>
        <p:txBody>
          <a:bodyPr vert="horz" wrap="square" lIns="0" tIns="0" rIns="0" bIns="0" rtlCol="0">
            <a:spAutoFit/>
          </a:bodyPr>
          <a:lstStyle/>
          <a:p>
            <a:pPr marL="93345">
              <a:lnSpc>
                <a:spcPts val="1360"/>
              </a:lnSpc>
            </a:pPr>
            <a:r>
              <a:rPr sz="1200" dirty="0">
                <a:solidFill>
                  <a:srgbClr val="231F20"/>
                </a:solidFill>
                <a:latin typeface="Tahoma"/>
                <a:cs typeface="Tahoma"/>
              </a:rPr>
              <a:t>Disclosure</a:t>
            </a:r>
            <a:endParaRPr sz="1200">
              <a:latin typeface="Tahoma"/>
              <a:cs typeface="Tahoma"/>
            </a:endParaRPr>
          </a:p>
        </p:txBody>
      </p:sp>
      <p:sp>
        <p:nvSpPr>
          <p:cNvPr id="9" name="object 9"/>
          <p:cNvSpPr/>
          <p:nvPr/>
        </p:nvSpPr>
        <p:spPr>
          <a:xfrm>
            <a:off x="648005"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10" name="object 10"/>
          <p:cNvSpPr txBox="1"/>
          <p:nvPr/>
        </p:nvSpPr>
        <p:spPr>
          <a:xfrm>
            <a:off x="635300" y="975847"/>
            <a:ext cx="3154680" cy="8861272"/>
          </a:xfrm>
          <a:prstGeom prst="rect">
            <a:avLst/>
          </a:prstGeom>
        </p:spPr>
        <p:txBody>
          <a:bodyPr vert="horz" wrap="square" lIns="0" tIns="83185" rIns="0" bIns="0" rtlCol="0">
            <a:spAutoFit/>
          </a:bodyPr>
          <a:lstStyle/>
          <a:p>
            <a:pPr marL="12700" algn="just">
              <a:lnSpc>
                <a:spcPct val="100000"/>
              </a:lnSpc>
              <a:spcBef>
                <a:spcPts val="655"/>
              </a:spcBef>
            </a:pPr>
            <a:r>
              <a:rPr sz="1100" dirty="0">
                <a:solidFill>
                  <a:srgbClr val="812061"/>
                </a:solidFill>
                <a:latin typeface="Tahoma"/>
                <a:cs typeface="Tahoma"/>
              </a:rPr>
              <a:t>Desmoid-type</a:t>
            </a:r>
            <a:r>
              <a:rPr sz="1100" spc="-75" dirty="0">
                <a:solidFill>
                  <a:srgbClr val="812061"/>
                </a:solidFill>
                <a:latin typeface="Tahoma"/>
                <a:cs typeface="Tahoma"/>
              </a:rPr>
              <a:t> </a:t>
            </a:r>
            <a:r>
              <a:rPr sz="1100" spc="5" dirty="0">
                <a:solidFill>
                  <a:srgbClr val="812061"/>
                </a:solidFill>
                <a:latin typeface="Tahoma"/>
                <a:cs typeface="Tahoma"/>
              </a:rPr>
              <a:t>fibromatosis</a:t>
            </a:r>
            <a:endParaRPr sz="1100">
              <a:latin typeface="Tahoma"/>
              <a:cs typeface="Tahoma"/>
            </a:endParaRPr>
          </a:p>
          <a:p>
            <a:pPr marL="12700" marR="6350" algn="just">
              <a:lnSpc>
                <a:spcPct val="102699"/>
              </a:lnSpc>
              <a:spcBef>
                <a:spcPts val="450"/>
              </a:spcBef>
            </a:pPr>
            <a:r>
              <a:rPr sz="950" spc="5" dirty="0">
                <a:solidFill>
                  <a:srgbClr val="231F20"/>
                </a:solidFill>
                <a:latin typeface="Calibri"/>
                <a:cs typeface="Calibri"/>
              </a:rPr>
              <a:t>While </a:t>
            </a:r>
            <a:r>
              <a:rPr sz="950" dirty="0">
                <a:solidFill>
                  <a:srgbClr val="231F20"/>
                </a:solidFill>
                <a:latin typeface="Calibri"/>
                <a:cs typeface="Calibri"/>
              </a:rPr>
              <a:t>principles </a:t>
            </a:r>
            <a:r>
              <a:rPr sz="950" spc="-5" dirty="0">
                <a:solidFill>
                  <a:srgbClr val="231F20"/>
                </a:solidFill>
                <a:latin typeface="Calibri"/>
                <a:cs typeface="Calibri"/>
              </a:rPr>
              <a:t>for </a:t>
            </a:r>
            <a:r>
              <a:rPr sz="950" spc="-35" dirty="0">
                <a:solidFill>
                  <a:srgbClr val="231F20"/>
                </a:solidFill>
                <a:latin typeface="Calibri"/>
                <a:cs typeface="Calibri"/>
              </a:rPr>
              <a:t>the </a:t>
            </a:r>
            <a:r>
              <a:rPr sz="950" spc="-5" dirty="0">
                <a:solidFill>
                  <a:srgbClr val="231F20"/>
                </a:solidFill>
                <a:latin typeface="Calibri"/>
                <a:cs typeface="Calibri"/>
              </a:rPr>
              <a:t>diagnosis </a:t>
            </a:r>
            <a:r>
              <a:rPr sz="950" spc="-15" dirty="0">
                <a:solidFill>
                  <a:srgbClr val="231F20"/>
                </a:solidFill>
                <a:latin typeface="Calibri"/>
                <a:cs typeface="Calibri"/>
              </a:rPr>
              <a:t>of </a:t>
            </a:r>
            <a:r>
              <a:rPr sz="950" spc="45" dirty="0">
                <a:solidFill>
                  <a:srgbClr val="231F20"/>
                </a:solidFill>
                <a:latin typeface="Calibri"/>
                <a:cs typeface="Calibri"/>
              </a:rPr>
              <a:t>STS </a:t>
            </a:r>
            <a:r>
              <a:rPr sz="950" spc="-5" dirty="0">
                <a:solidFill>
                  <a:srgbClr val="231F20"/>
                </a:solidFill>
                <a:latin typeface="Calibri"/>
                <a:cs typeface="Calibri"/>
              </a:rPr>
              <a:t>apply </a:t>
            </a:r>
            <a:r>
              <a:rPr sz="950" spc="-20" dirty="0">
                <a:solidFill>
                  <a:srgbClr val="231F20"/>
                </a:solidFill>
                <a:latin typeface="Calibri"/>
                <a:cs typeface="Calibri"/>
              </a:rPr>
              <a:t>also </a:t>
            </a:r>
            <a:r>
              <a:rPr sz="950" spc="-15" dirty="0">
                <a:solidFill>
                  <a:srgbClr val="231F20"/>
                </a:solidFill>
                <a:latin typeface="Calibri"/>
                <a:cs typeface="Calibri"/>
              </a:rPr>
              <a:t>to desmoids, </a:t>
            </a:r>
            <a:r>
              <a:rPr sz="950" spc="-10" dirty="0">
                <a:solidFill>
                  <a:srgbClr val="231F20"/>
                </a:solidFill>
                <a:latin typeface="Calibri"/>
                <a:cs typeface="Calibri"/>
              </a:rPr>
              <a:t> </a:t>
            </a:r>
            <a:r>
              <a:rPr sz="950" spc="-15" dirty="0">
                <a:solidFill>
                  <a:srgbClr val="231F20"/>
                </a:solidFill>
                <a:latin typeface="Calibri"/>
                <a:cs typeface="Calibri"/>
              </a:rPr>
              <a:t>beta-catenin </a:t>
            </a:r>
            <a:r>
              <a:rPr sz="950" spc="-5" dirty="0">
                <a:solidFill>
                  <a:srgbClr val="231F20"/>
                </a:solidFill>
                <a:latin typeface="Calibri"/>
                <a:cs typeface="Calibri"/>
              </a:rPr>
              <a:t>mutational </a:t>
            </a:r>
            <a:r>
              <a:rPr sz="950" spc="-15" dirty="0">
                <a:solidFill>
                  <a:srgbClr val="231F20"/>
                </a:solidFill>
                <a:latin typeface="Calibri"/>
                <a:cs typeface="Calibri"/>
              </a:rPr>
              <a:t>analysis </a:t>
            </a:r>
            <a:r>
              <a:rPr sz="950" spc="-10" dirty="0">
                <a:solidFill>
                  <a:srgbClr val="231F20"/>
                </a:solidFill>
                <a:latin typeface="Calibri"/>
                <a:cs typeface="Calibri"/>
              </a:rPr>
              <a:t>may </a:t>
            </a:r>
            <a:r>
              <a:rPr sz="950" spc="-50" dirty="0">
                <a:solidFill>
                  <a:srgbClr val="231F20"/>
                </a:solidFill>
                <a:latin typeface="Calibri"/>
                <a:cs typeface="Calibri"/>
              </a:rPr>
              <a:t>be </a:t>
            </a:r>
            <a:r>
              <a:rPr sz="950" spc="-15" dirty="0">
                <a:solidFill>
                  <a:srgbClr val="231F20"/>
                </a:solidFill>
                <a:latin typeface="Calibri"/>
                <a:cs typeface="Calibri"/>
              </a:rPr>
              <a:t>useful </a:t>
            </a:r>
            <a:r>
              <a:rPr sz="950" spc="-25" dirty="0">
                <a:solidFill>
                  <a:srgbClr val="231F20"/>
                </a:solidFill>
                <a:latin typeface="Calibri"/>
                <a:cs typeface="Calibri"/>
              </a:rPr>
              <a:t>when </a:t>
            </a:r>
            <a:r>
              <a:rPr sz="950" spc="-35" dirty="0">
                <a:solidFill>
                  <a:srgbClr val="231F20"/>
                </a:solidFill>
                <a:latin typeface="Calibri"/>
                <a:cs typeface="Calibri"/>
              </a:rPr>
              <a:t>the </a:t>
            </a:r>
            <a:r>
              <a:rPr sz="950" dirty="0">
                <a:solidFill>
                  <a:srgbClr val="231F20"/>
                </a:solidFill>
                <a:latin typeface="Calibri"/>
                <a:cs typeface="Calibri"/>
              </a:rPr>
              <a:t>patho- </a:t>
            </a:r>
            <a:r>
              <a:rPr sz="950" spc="5" dirty="0">
                <a:solidFill>
                  <a:srgbClr val="231F20"/>
                </a:solidFill>
                <a:latin typeface="Calibri"/>
                <a:cs typeface="Calibri"/>
              </a:rPr>
              <a:t> </a:t>
            </a:r>
            <a:r>
              <a:rPr sz="950" dirty="0">
                <a:solidFill>
                  <a:srgbClr val="231F20"/>
                </a:solidFill>
                <a:latin typeface="Calibri"/>
                <a:cs typeface="Calibri"/>
              </a:rPr>
              <a:t>logical</a:t>
            </a:r>
            <a:r>
              <a:rPr sz="950" spc="-35" dirty="0">
                <a:solidFill>
                  <a:srgbClr val="231F20"/>
                </a:solidFill>
                <a:latin typeface="Calibri"/>
                <a:cs typeface="Calibri"/>
              </a:rPr>
              <a:t> </a:t>
            </a:r>
            <a:r>
              <a:rPr sz="950" spc="-10" dirty="0">
                <a:solidFill>
                  <a:srgbClr val="231F20"/>
                </a:solidFill>
                <a:latin typeface="Calibri"/>
                <a:cs typeface="Calibri"/>
              </a:rPr>
              <a:t>differential</a:t>
            </a:r>
            <a:r>
              <a:rPr sz="950" spc="-40" dirty="0">
                <a:solidFill>
                  <a:srgbClr val="231F20"/>
                </a:solidFill>
                <a:latin typeface="Calibri"/>
                <a:cs typeface="Calibri"/>
              </a:rPr>
              <a:t> </a:t>
            </a:r>
            <a:r>
              <a:rPr sz="950" spc="-5" dirty="0">
                <a:solidFill>
                  <a:srgbClr val="231F20"/>
                </a:solidFill>
                <a:latin typeface="Calibri"/>
                <a:cs typeface="Calibri"/>
              </a:rPr>
              <a:t>diagnosis</a:t>
            </a:r>
            <a:r>
              <a:rPr sz="950" spc="-35" dirty="0">
                <a:solidFill>
                  <a:srgbClr val="231F20"/>
                </a:solidFill>
                <a:latin typeface="Calibri"/>
                <a:cs typeface="Calibri"/>
              </a:rPr>
              <a:t> </a:t>
            </a:r>
            <a:r>
              <a:rPr sz="950" dirty="0">
                <a:solidFill>
                  <a:srgbClr val="231F20"/>
                </a:solidFill>
                <a:latin typeface="Calibri"/>
                <a:cs typeface="Calibri"/>
              </a:rPr>
              <a:t>is</a:t>
            </a:r>
            <a:r>
              <a:rPr sz="950" spc="-35" dirty="0">
                <a:solidFill>
                  <a:srgbClr val="231F20"/>
                </a:solidFill>
                <a:latin typeface="Calibri"/>
                <a:cs typeface="Calibri"/>
              </a:rPr>
              <a:t> </a:t>
            </a:r>
            <a:r>
              <a:rPr sz="950" dirty="0">
                <a:solidFill>
                  <a:srgbClr val="231F20"/>
                </a:solidFill>
                <a:latin typeface="Calibri"/>
                <a:cs typeface="Calibri"/>
              </a:rPr>
              <a:t>difficult.</a:t>
            </a:r>
            <a:endParaRPr sz="950">
              <a:latin typeface="Calibri"/>
              <a:cs typeface="Calibri"/>
            </a:endParaRPr>
          </a:p>
          <a:p>
            <a:pPr marL="12700" marR="5080" indent="114300">
              <a:lnSpc>
                <a:spcPts val="1170"/>
              </a:lnSpc>
              <a:spcBef>
                <a:spcPts val="25"/>
              </a:spcBef>
            </a:pPr>
            <a:r>
              <a:rPr sz="950" spc="-5" dirty="0">
                <a:solidFill>
                  <a:srgbClr val="231F20"/>
                </a:solidFill>
                <a:latin typeface="Calibri"/>
                <a:cs typeface="Calibri"/>
              </a:rPr>
              <a:t>Given </a:t>
            </a:r>
            <a:r>
              <a:rPr sz="950" spc="-45" dirty="0">
                <a:solidFill>
                  <a:srgbClr val="231F20"/>
                </a:solidFill>
                <a:latin typeface="Calibri"/>
                <a:cs typeface="Calibri"/>
              </a:rPr>
              <a:t>the</a:t>
            </a:r>
            <a:r>
              <a:rPr sz="950" spc="-40" dirty="0">
                <a:solidFill>
                  <a:srgbClr val="231F20"/>
                </a:solidFill>
                <a:latin typeface="Calibri"/>
                <a:cs typeface="Calibri"/>
              </a:rPr>
              <a:t> </a:t>
            </a:r>
            <a:r>
              <a:rPr sz="950" spc="-25" dirty="0">
                <a:solidFill>
                  <a:srgbClr val="231F20"/>
                </a:solidFill>
                <a:latin typeface="Calibri"/>
                <a:cs typeface="Calibri"/>
              </a:rPr>
              <a:t>unpredictable</a:t>
            </a:r>
            <a:r>
              <a:rPr sz="950" spc="-20" dirty="0">
                <a:solidFill>
                  <a:srgbClr val="231F20"/>
                </a:solidFill>
                <a:latin typeface="Calibri"/>
                <a:cs typeface="Calibri"/>
              </a:rPr>
              <a:t> natural history of </a:t>
            </a:r>
            <a:r>
              <a:rPr sz="950" spc="-45" dirty="0">
                <a:solidFill>
                  <a:srgbClr val="231F20"/>
                </a:solidFill>
                <a:latin typeface="Calibri"/>
                <a:cs typeface="Calibri"/>
              </a:rPr>
              <a:t>the</a:t>
            </a:r>
            <a:r>
              <a:rPr sz="950" spc="-40" dirty="0">
                <a:solidFill>
                  <a:srgbClr val="231F20"/>
                </a:solidFill>
                <a:latin typeface="Calibri"/>
                <a:cs typeface="Calibri"/>
              </a:rPr>
              <a:t> </a:t>
            </a:r>
            <a:r>
              <a:rPr sz="950" spc="-45" dirty="0">
                <a:solidFill>
                  <a:srgbClr val="231F20"/>
                </a:solidFill>
                <a:latin typeface="Calibri"/>
                <a:cs typeface="Calibri"/>
              </a:rPr>
              <a:t>disease</a:t>
            </a:r>
            <a:r>
              <a:rPr sz="950" spc="-40" dirty="0">
                <a:solidFill>
                  <a:srgbClr val="231F20"/>
                </a:solidFill>
                <a:latin typeface="Calibri"/>
                <a:cs typeface="Calibri"/>
              </a:rPr>
              <a:t> </a:t>
            </a:r>
            <a:r>
              <a:rPr sz="950" spc="-5" dirty="0">
                <a:solidFill>
                  <a:srgbClr val="231F20"/>
                </a:solidFill>
                <a:latin typeface="Calibri"/>
                <a:cs typeface="Calibri"/>
              </a:rPr>
              <a:t>(with </a:t>
            </a:r>
            <a:r>
              <a:rPr sz="950" spc="-45" dirty="0">
                <a:solidFill>
                  <a:srgbClr val="231F20"/>
                </a:solidFill>
                <a:latin typeface="Calibri"/>
                <a:cs typeface="Calibri"/>
              </a:rPr>
              <a:t>the </a:t>
            </a:r>
            <a:r>
              <a:rPr sz="950" spc="-200" dirty="0">
                <a:solidFill>
                  <a:srgbClr val="231F20"/>
                </a:solidFill>
                <a:latin typeface="Calibri"/>
                <a:cs typeface="Calibri"/>
              </a:rPr>
              <a:t> </a:t>
            </a:r>
            <a:r>
              <a:rPr sz="950" spc="-15" dirty="0">
                <a:solidFill>
                  <a:srgbClr val="231F20"/>
                </a:solidFill>
                <a:latin typeface="Calibri"/>
                <a:cs typeface="Calibri"/>
              </a:rPr>
              <a:t>possibility</a:t>
            </a:r>
            <a:r>
              <a:rPr sz="950" spc="-40" dirty="0">
                <a:solidFill>
                  <a:srgbClr val="231F20"/>
                </a:solidFill>
                <a:latin typeface="Calibri"/>
                <a:cs typeface="Calibri"/>
              </a:rPr>
              <a:t> </a:t>
            </a:r>
            <a:r>
              <a:rPr sz="950" spc="-20" dirty="0">
                <a:solidFill>
                  <a:srgbClr val="231F20"/>
                </a:solidFill>
                <a:latin typeface="Calibri"/>
                <a:cs typeface="Calibri"/>
              </a:rPr>
              <a:t>of</a:t>
            </a:r>
            <a:r>
              <a:rPr sz="950" spc="-35" dirty="0">
                <a:solidFill>
                  <a:srgbClr val="231F20"/>
                </a:solidFill>
                <a:latin typeface="Calibri"/>
                <a:cs typeface="Calibri"/>
              </a:rPr>
              <a:t> </a:t>
            </a:r>
            <a:r>
              <a:rPr sz="950" spc="-15" dirty="0">
                <a:solidFill>
                  <a:srgbClr val="231F20"/>
                </a:solidFill>
                <a:latin typeface="Calibri"/>
                <a:cs typeface="Calibri"/>
              </a:rPr>
              <a:t>long-lasting</a:t>
            </a:r>
            <a:r>
              <a:rPr sz="950" spc="-35" dirty="0">
                <a:solidFill>
                  <a:srgbClr val="231F20"/>
                </a:solidFill>
                <a:latin typeface="Calibri"/>
                <a:cs typeface="Calibri"/>
              </a:rPr>
              <a:t> </a:t>
            </a:r>
            <a:r>
              <a:rPr sz="950" spc="-45" dirty="0">
                <a:solidFill>
                  <a:srgbClr val="231F20"/>
                </a:solidFill>
                <a:latin typeface="Calibri"/>
                <a:cs typeface="Calibri"/>
              </a:rPr>
              <a:t>stable</a:t>
            </a:r>
            <a:r>
              <a:rPr sz="950" spc="-35" dirty="0">
                <a:solidFill>
                  <a:srgbClr val="231F20"/>
                </a:solidFill>
                <a:latin typeface="Calibri"/>
                <a:cs typeface="Calibri"/>
              </a:rPr>
              <a:t> </a:t>
            </a:r>
            <a:r>
              <a:rPr sz="950" spc="-50" dirty="0">
                <a:solidFill>
                  <a:srgbClr val="231F20"/>
                </a:solidFill>
                <a:latin typeface="Calibri"/>
                <a:cs typeface="Calibri"/>
              </a:rPr>
              <a:t>disease</a:t>
            </a:r>
            <a:r>
              <a:rPr sz="950" spc="-35" dirty="0">
                <a:solidFill>
                  <a:srgbClr val="231F20"/>
                </a:solidFill>
                <a:latin typeface="Calibri"/>
                <a:cs typeface="Calibri"/>
              </a:rPr>
              <a:t> </a:t>
            </a:r>
            <a:r>
              <a:rPr sz="950" spc="-20" dirty="0">
                <a:solidFill>
                  <a:srgbClr val="231F20"/>
                </a:solidFill>
                <a:latin typeface="Calibri"/>
                <a:cs typeface="Calibri"/>
              </a:rPr>
              <a:t>and</a:t>
            </a:r>
            <a:r>
              <a:rPr sz="950" spc="-45" dirty="0">
                <a:solidFill>
                  <a:srgbClr val="231F20"/>
                </a:solidFill>
                <a:latin typeface="Calibri"/>
                <a:cs typeface="Calibri"/>
              </a:rPr>
              <a:t> </a:t>
            </a:r>
            <a:r>
              <a:rPr sz="950" spc="-50" dirty="0">
                <a:solidFill>
                  <a:srgbClr val="231F20"/>
                </a:solidFill>
                <a:latin typeface="Calibri"/>
                <a:cs typeface="Calibri"/>
              </a:rPr>
              <a:t>even</a:t>
            </a:r>
            <a:r>
              <a:rPr sz="950" spc="-35" dirty="0">
                <a:solidFill>
                  <a:srgbClr val="231F20"/>
                </a:solidFill>
                <a:latin typeface="Calibri"/>
                <a:cs typeface="Calibri"/>
              </a:rPr>
              <a:t> </a:t>
            </a:r>
            <a:r>
              <a:rPr sz="950" spc="-25" dirty="0">
                <a:solidFill>
                  <a:srgbClr val="231F20"/>
                </a:solidFill>
                <a:latin typeface="Calibri"/>
                <a:cs typeface="Calibri"/>
              </a:rPr>
              <a:t>occasional</a:t>
            </a:r>
            <a:r>
              <a:rPr sz="950" spc="-45" dirty="0">
                <a:solidFill>
                  <a:srgbClr val="231F20"/>
                </a:solidFill>
                <a:latin typeface="Calibri"/>
                <a:cs typeface="Calibri"/>
              </a:rPr>
              <a:t> </a:t>
            </a:r>
            <a:r>
              <a:rPr sz="950" spc="-20" dirty="0">
                <a:solidFill>
                  <a:srgbClr val="231F20"/>
                </a:solidFill>
                <a:latin typeface="Calibri"/>
                <a:cs typeface="Calibri"/>
              </a:rPr>
              <a:t>sponta-</a:t>
            </a:r>
            <a:endParaRPr sz="950">
              <a:latin typeface="Calibri"/>
              <a:cs typeface="Calibri"/>
            </a:endParaRPr>
          </a:p>
          <a:p>
            <a:pPr marL="12700" marR="5080">
              <a:lnSpc>
                <a:spcPts val="1170"/>
              </a:lnSpc>
              <a:spcBef>
                <a:spcPts val="5"/>
              </a:spcBef>
            </a:pPr>
            <a:r>
              <a:rPr sz="950" spc="-30" dirty="0">
                <a:solidFill>
                  <a:srgbClr val="231F20"/>
                </a:solidFill>
                <a:latin typeface="Calibri"/>
                <a:cs typeface="Calibri"/>
              </a:rPr>
              <a:t>neous</a:t>
            </a:r>
            <a:r>
              <a:rPr sz="950" spc="114" dirty="0">
                <a:solidFill>
                  <a:srgbClr val="231F20"/>
                </a:solidFill>
                <a:latin typeface="Calibri"/>
                <a:cs typeface="Calibri"/>
              </a:rPr>
              <a:t> </a:t>
            </a:r>
            <a:r>
              <a:rPr sz="950" spc="-35" dirty="0">
                <a:solidFill>
                  <a:srgbClr val="231F20"/>
                </a:solidFill>
                <a:latin typeface="Calibri"/>
                <a:cs typeface="Calibri"/>
              </a:rPr>
              <a:t>regressions,</a:t>
            </a:r>
            <a:r>
              <a:rPr sz="950" spc="114" dirty="0">
                <a:solidFill>
                  <a:srgbClr val="231F20"/>
                </a:solidFill>
                <a:latin typeface="Calibri"/>
                <a:cs typeface="Calibri"/>
              </a:rPr>
              <a:t> </a:t>
            </a:r>
            <a:r>
              <a:rPr sz="950" spc="-15" dirty="0">
                <a:solidFill>
                  <a:srgbClr val="231F20"/>
                </a:solidFill>
                <a:latin typeface="Calibri"/>
                <a:cs typeface="Calibri"/>
              </a:rPr>
              <a:t>along</a:t>
            </a:r>
            <a:r>
              <a:rPr sz="950" spc="110" dirty="0">
                <a:solidFill>
                  <a:srgbClr val="231F20"/>
                </a:solidFill>
                <a:latin typeface="Calibri"/>
                <a:cs typeface="Calibri"/>
              </a:rPr>
              <a:t> </a:t>
            </a:r>
            <a:r>
              <a:rPr sz="950" spc="-15" dirty="0">
                <a:solidFill>
                  <a:srgbClr val="231F20"/>
                </a:solidFill>
                <a:latin typeface="Calibri"/>
                <a:cs typeface="Calibri"/>
              </a:rPr>
              <a:t>with</a:t>
            </a:r>
            <a:r>
              <a:rPr sz="950" spc="110" dirty="0">
                <a:solidFill>
                  <a:srgbClr val="231F20"/>
                </a:solidFill>
                <a:latin typeface="Calibri"/>
                <a:cs typeface="Calibri"/>
              </a:rPr>
              <a:t> </a:t>
            </a:r>
            <a:r>
              <a:rPr sz="950" spc="-40" dirty="0">
                <a:solidFill>
                  <a:srgbClr val="231F20"/>
                </a:solidFill>
                <a:latin typeface="Calibri"/>
                <a:cs typeface="Calibri"/>
              </a:rPr>
              <a:t>a</a:t>
            </a:r>
            <a:r>
              <a:rPr sz="950" spc="120" dirty="0">
                <a:solidFill>
                  <a:srgbClr val="231F20"/>
                </a:solidFill>
                <a:latin typeface="Calibri"/>
                <a:cs typeface="Calibri"/>
              </a:rPr>
              <a:t> </a:t>
            </a:r>
            <a:r>
              <a:rPr sz="950" spc="-10" dirty="0">
                <a:solidFill>
                  <a:srgbClr val="231F20"/>
                </a:solidFill>
                <a:latin typeface="Calibri"/>
                <a:cs typeface="Calibri"/>
              </a:rPr>
              <a:t>lack</a:t>
            </a:r>
            <a:r>
              <a:rPr sz="950" spc="105" dirty="0">
                <a:solidFill>
                  <a:srgbClr val="231F20"/>
                </a:solidFill>
                <a:latin typeface="Calibri"/>
                <a:cs typeface="Calibri"/>
              </a:rPr>
              <a:t> </a:t>
            </a:r>
            <a:r>
              <a:rPr sz="950" spc="-20" dirty="0">
                <a:solidFill>
                  <a:srgbClr val="231F20"/>
                </a:solidFill>
                <a:latin typeface="Calibri"/>
                <a:cs typeface="Calibri"/>
              </a:rPr>
              <a:t>of</a:t>
            </a:r>
            <a:r>
              <a:rPr sz="950" spc="114" dirty="0">
                <a:solidFill>
                  <a:srgbClr val="231F20"/>
                </a:solidFill>
                <a:latin typeface="Calibri"/>
                <a:cs typeface="Calibri"/>
              </a:rPr>
              <a:t> </a:t>
            </a:r>
            <a:r>
              <a:rPr sz="950" spc="-35" dirty="0">
                <a:solidFill>
                  <a:srgbClr val="231F20"/>
                </a:solidFill>
                <a:latin typeface="Calibri"/>
                <a:cs typeface="Calibri"/>
              </a:rPr>
              <a:t>metastatic</a:t>
            </a:r>
            <a:r>
              <a:rPr sz="950" spc="120" dirty="0">
                <a:solidFill>
                  <a:srgbClr val="231F20"/>
                </a:solidFill>
                <a:latin typeface="Calibri"/>
                <a:cs typeface="Calibri"/>
              </a:rPr>
              <a:t> </a:t>
            </a:r>
            <a:r>
              <a:rPr sz="950" spc="-20" dirty="0">
                <a:solidFill>
                  <a:srgbClr val="231F20"/>
                </a:solidFill>
                <a:latin typeface="Calibri"/>
                <a:cs typeface="Calibri"/>
              </a:rPr>
              <a:t>potential)</a:t>
            </a:r>
            <a:r>
              <a:rPr sz="950" spc="120" dirty="0">
                <a:solidFill>
                  <a:srgbClr val="231F20"/>
                </a:solidFill>
                <a:latin typeface="Calibri"/>
                <a:cs typeface="Calibri"/>
              </a:rPr>
              <a:t> </a:t>
            </a:r>
            <a:r>
              <a:rPr sz="950" spc="-15" dirty="0">
                <a:solidFill>
                  <a:srgbClr val="231F20"/>
                </a:solidFill>
                <a:latin typeface="Calibri"/>
                <a:cs typeface="Calibri"/>
              </a:rPr>
              <a:t>and </a:t>
            </a:r>
            <a:r>
              <a:rPr sz="950" spc="-200" dirty="0">
                <a:solidFill>
                  <a:srgbClr val="231F20"/>
                </a:solidFill>
                <a:latin typeface="Calibri"/>
                <a:cs typeface="Calibri"/>
              </a:rPr>
              <a:t> </a:t>
            </a:r>
            <a:r>
              <a:rPr sz="950" spc="-15" dirty="0">
                <a:solidFill>
                  <a:srgbClr val="231F20"/>
                </a:solidFill>
                <a:latin typeface="Calibri"/>
                <a:cs typeface="Calibri"/>
              </a:rPr>
              <a:t>functional</a:t>
            </a:r>
            <a:r>
              <a:rPr sz="950" spc="185" dirty="0">
                <a:solidFill>
                  <a:srgbClr val="231F20"/>
                </a:solidFill>
                <a:latin typeface="Calibri"/>
                <a:cs typeface="Calibri"/>
              </a:rPr>
              <a:t> </a:t>
            </a:r>
            <a:r>
              <a:rPr sz="950" spc="-25" dirty="0">
                <a:solidFill>
                  <a:srgbClr val="231F20"/>
                </a:solidFill>
                <a:latin typeface="Calibri"/>
                <a:cs typeface="Calibri"/>
              </a:rPr>
              <a:t>problems</a:t>
            </a:r>
            <a:r>
              <a:rPr sz="950" spc="190" dirty="0">
                <a:solidFill>
                  <a:srgbClr val="231F20"/>
                </a:solidFill>
                <a:latin typeface="Calibri"/>
                <a:cs typeface="Calibri"/>
              </a:rPr>
              <a:t> </a:t>
            </a:r>
            <a:r>
              <a:rPr sz="950" spc="-10" dirty="0">
                <a:solidFill>
                  <a:srgbClr val="231F20"/>
                </a:solidFill>
                <a:latin typeface="Calibri"/>
                <a:cs typeface="Calibri"/>
              </a:rPr>
              <a:t>implied</a:t>
            </a:r>
            <a:r>
              <a:rPr sz="950" spc="190" dirty="0">
                <a:solidFill>
                  <a:srgbClr val="231F20"/>
                </a:solidFill>
                <a:latin typeface="Calibri"/>
                <a:cs typeface="Calibri"/>
              </a:rPr>
              <a:t> </a:t>
            </a:r>
            <a:r>
              <a:rPr sz="950" spc="-20" dirty="0">
                <a:solidFill>
                  <a:srgbClr val="231F20"/>
                </a:solidFill>
                <a:latin typeface="Calibri"/>
                <a:cs typeface="Calibri"/>
              </a:rPr>
              <a:t>by</a:t>
            </a:r>
            <a:r>
              <a:rPr sz="950" spc="185" dirty="0">
                <a:solidFill>
                  <a:srgbClr val="231F20"/>
                </a:solidFill>
                <a:latin typeface="Calibri"/>
                <a:cs typeface="Calibri"/>
              </a:rPr>
              <a:t> </a:t>
            </a:r>
            <a:r>
              <a:rPr sz="950" spc="-35" dirty="0">
                <a:solidFill>
                  <a:srgbClr val="231F20"/>
                </a:solidFill>
                <a:latin typeface="Calibri"/>
                <a:cs typeface="Calibri"/>
              </a:rPr>
              <a:t>some</a:t>
            </a:r>
            <a:r>
              <a:rPr sz="950" spc="180" dirty="0">
                <a:solidFill>
                  <a:srgbClr val="231F20"/>
                </a:solidFill>
                <a:latin typeface="Calibri"/>
                <a:cs typeface="Calibri"/>
              </a:rPr>
              <a:t> </a:t>
            </a:r>
            <a:r>
              <a:rPr sz="950" spc="-10" dirty="0">
                <a:solidFill>
                  <a:srgbClr val="231F20"/>
                </a:solidFill>
                <a:latin typeface="Calibri"/>
                <a:cs typeface="Calibri"/>
              </a:rPr>
              <a:t>tumour</a:t>
            </a:r>
            <a:r>
              <a:rPr sz="950" spc="190" dirty="0">
                <a:solidFill>
                  <a:srgbClr val="231F20"/>
                </a:solidFill>
                <a:latin typeface="Calibri"/>
                <a:cs typeface="Calibri"/>
              </a:rPr>
              <a:t> </a:t>
            </a:r>
            <a:r>
              <a:rPr sz="950" spc="-20" dirty="0">
                <a:solidFill>
                  <a:srgbClr val="231F20"/>
                </a:solidFill>
                <a:latin typeface="Calibri"/>
                <a:cs typeface="Calibri"/>
              </a:rPr>
              <a:t>anatomical</a:t>
            </a:r>
            <a:r>
              <a:rPr sz="950" spc="185" dirty="0">
                <a:solidFill>
                  <a:srgbClr val="231F20"/>
                </a:solidFill>
                <a:latin typeface="Calibri"/>
                <a:cs typeface="Calibri"/>
              </a:rPr>
              <a:t> </a:t>
            </a:r>
            <a:r>
              <a:rPr sz="950" spc="-10" dirty="0">
                <a:solidFill>
                  <a:srgbClr val="231F20"/>
                </a:solidFill>
                <a:latin typeface="Calibri"/>
                <a:cs typeface="Calibri"/>
              </a:rPr>
              <a:t>loca-</a:t>
            </a:r>
            <a:endParaRPr sz="950">
              <a:latin typeface="Calibri"/>
              <a:cs typeface="Calibri"/>
            </a:endParaRPr>
          </a:p>
          <a:p>
            <a:pPr marL="12700" marR="6350">
              <a:lnSpc>
                <a:spcPts val="1170"/>
              </a:lnSpc>
            </a:pPr>
            <a:r>
              <a:rPr sz="950" spc="-20" dirty="0">
                <a:solidFill>
                  <a:srgbClr val="231F20"/>
                </a:solidFill>
                <a:latin typeface="Calibri"/>
                <a:cs typeface="Calibri"/>
              </a:rPr>
              <a:t>tions,</a:t>
            </a:r>
            <a:r>
              <a:rPr sz="950" spc="-15" dirty="0">
                <a:solidFill>
                  <a:srgbClr val="231F20"/>
                </a:solidFill>
                <a:latin typeface="Calibri"/>
                <a:cs typeface="Calibri"/>
              </a:rPr>
              <a:t> </a:t>
            </a:r>
            <a:r>
              <a:rPr sz="950" spc="-20" dirty="0">
                <a:solidFill>
                  <a:srgbClr val="231F20"/>
                </a:solidFill>
                <a:latin typeface="Calibri"/>
                <a:cs typeface="Calibri"/>
              </a:rPr>
              <a:t>an</a:t>
            </a:r>
            <a:r>
              <a:rPr sz="950" spc="-15" dirty="0">
                <a:solidFill>
                  <a:srgbClr val="231F20"/>
                </a:solidFill>
                <a:latin typeface="Calibri"/>
                <a:cs typeface="Calibri"/>
              </a:rPr>
              <a:t> </a:t>
            </a:r>
            <a:r>
              <a:rPr sz="950" spc="-5" dirty="0">
                <a:solidFill>
                  <a:srgbClr val="231F20"/>
                </a:solidFill>
                <a:latin typeface="Calibri"/>
                <a:cs typeface="Calibri"/>
              </a:rPr>
              <a:t>initial </a:t>
            </a:r>
            <a:r>
              <a:rPr sz="950" spc="-25" dirty="0">
                <a:solidFill>
                  <a:srgbClr val="231F20"/>
                </a:solidFill>
                <a:latin typeface="Calibri"/>
                <a:cs typeface="Calibri"/>
              </a:rPr>
              <a:t>watchful</a:t>
            </a:r>
            <a:r>
              <a:rPr sz="950" spc="-20" dirty="0">
                <a:solidFill>
                  <a:srgbClr val="231F20"/>
                </a:solidFill>
                <a:latin typeface="Calibri"/>
                <a:cs typeface="Calibri"/>
              </a:rPr>
              <a:t> waiting</a:t>
            </a:r>
            <a:r>
              <a:rPr sz="950" spc="-15" dirty="0">
                <a:solidFill>
                  <a:srgbClr val="231F20"/>
                </a:solidFill>
                <a:latin typeface="Calibri"/>
                <a:cs typeface="Calibri"/>
              </a:rPr>
              <a:t> </a:t>
            </a:r>
            <a:r>
              <a:rPr sz="950" spc="-5" dirty="0">
                <a:solidFill>
                  <a:srgbClr val="231F20"/>
                </a:solidFill>
                <a:latin typeface="Calibri"/>
                <a:cs typeface="Calibri"/>
              </a:rPr>
              <a:t>policy </a:t>
            </a:r>
            <a:r>
              <a:rPr sz="950" spc="-25" dirty="0">
                <a:solidFill>
                  <a:srgbClr val="231F20"/>
                </a:solidFill>
                <a:latin typeface="Calibri"/>
                <a:cs typeface="Calibri"/>
              </a:rPr>
              <a:t>can</a:t>
            </a:r>
            <a:r>
              <a:rPr sz="950" spc="-20" dirty="0">
                <a:solidFill>
                  <a:srgbClr val="231F20"/>
                </a:solidFill>
                <a:latin typeface="Calibri"/>
                <a:cs typeface="Calibri"/>
              </a:rPr>
              <a:t> </a:t>
            </a:r>
            <a:r>
              <a:rPr sz="950" spc="-55" dirty="0">
                <a:solidFill>
                  <a:srgbClr val="231F20"/>
                </a:solidFill>
                <a:latin typeface="Calibri"/>
                <a:cs typeface="Calibri"/>
              </a:rPr>
              <a:t>be</a:t>
            </a:r>
            <a:r>
              <a:rPr sz="950" spc="-50" dirty="0">
                <a:solidFill>
                  <a:srgbClr val="231F20"/>
                </a:solidFill>
                <a:latin typeface="Calibri"/>
                <a:cs typeface="Calibri"/>
              </a:rPr>
              <a:t> </a:t>
            </a:r>
            <a:r>
              <a:rPr sz="950" spc="-25" dirty="0">
                <a:solidFill>
                  <a:srgbClr val="231F20"/>
                </a:solidFill>
                <a:latin typeface="Calibri"/>
                <a:cs typeface="Calibri"/>
              </a:rPr>
              <a:t>proposed</a:t>
            </a:r>
            <a:r>
              <a:rPr sz="950" spc="160" dirty="0">
                <a:solidFill>
                  <a:srgbClr val="231F20"/>
                </a:solidFill>
                <a:latin typeface="Calibri"/>
                <a:cs typeface="Calibri"/>
              </a:rPr>
              <a:t> </a:t>
            </a:r>
            <a:r>
              <a:rPr sz="950" spc="45" dirty="0">
                <a:solidFill>
                  <a:srgbClr val="231F20"/>
                </a:solidFill>
                <a:latin typeface="Calibri"/>
                <a:cs typeface="Calibri"/>
              </a:rPr>
              <a:t>[III, </a:t>
            </a:r>
            <a:r>
              <a:rPr sz="950" spc="40" dirty="0">
                <a:solidFill>
                  <a:srgbClr val="231F20"/>
                </a:solidFill>
                <a:latin typeface="Calibri"/>
                <a:cs typeface="Calibri"/>
              </a:rPr>
              <a:t>B] </a:t>
            </a:r>
            <a:r>
              <a:rPr sz="950" spc="-200" dirty="0">
                <a:solidFill>
                  <a:srgbClr val="231F20"/>
                </a:solidFill>
                <a:latin typeface="Calibri"/>
                <a:cs typeface="Calibri"/>
              </a:rPr>
              <a:t> </a:t>
            </a:r>
            <a:r>
              <a:rPr sz="950" spc="-15" dirty="0">
                <a:solidFill>
                  <a:srgbClr val="231F20"/>
                </a:solidFill>
                <a:latin typeface="Calibri"/>
                <a:cs typeface="Calibri"/>
              </a:rPr>
              <a:t>[</a:t>
            </a:r>
            <a:r>
              <a:rPr sz="950" spc="-15" dirty="0">
                <a:solidFill>
                  <a:srgbClr val="2E3092"/>
                </a:solidFill>
                <a:latin typeface="Calibri"/>
                <a:cs typeface="Calibri"/>
                <a:hlinkClick r:id="rId2" action="ppaction://hlinksldjump"/>
              </a:rPr>
              <a:t>72</a:t>
            </a:r>
            <a:r>
              <a:rPr sz="950" spc="-15" dirty="0">
                <a:solidFill>
                  <a:srgbClr val="231F20"/>
                </a:solidFill>
                <a:latin typeface="Calibri"/>
                <a:cs typeface="Calibri"/>
              </a:rPr>
              <a:t>,</a:t>
            </a:r>
            <a:r>
              <a:rPr sz="950" spc="155" dirty="0">
                <a:solidFill>
                  <a:srgbClr val="231F20"/>
                </a:solidFill>
                <a:latin typeface="Calibri"/>
                <a:cs typeface="Calibri"/>
              </a:rPr>
              <a:t> </a:t>
            </a:r>
            <a:r>
              <a:rPr sz="950" spc="-10" dirty="0">
                <a:solidFill>
                  <a:srgbClr val="2E3092"/>
                </a:solidFill>
                <a:latin typeface="Calibri"/>
                <a:cs typeface="Calibri"/>
                <a:hlinkClick r:id="rId2" action="ppaction://hlinksldjump"/>
              </a:rPr>
              <a:t>73</a:t>
            </a:r>
            <a:r>
              <a:rPr sz="950" spc="-10" dirty="0">
                <a:solidFill>
                  <a:srgbClr val="231F20"/>
                </a:solidFill>
                <a:latin typeface="Calibri"/>
                <a:cs typeface="Calibri"/>
              </a:rPr>
              <a:t>].</a:t>
            </a:r>
            <a:r>
              <a:rPr sz="950" spc="140" dirty="0">
                <a:solidFill>
                  <a:srgbClr val="231F20"/>
                </a:solidFill>
                <a:latin typeface="Calibri"/>
                <a:cs typeface="Calibri"/>
              </a:rPr>
              <a:t> </a:t>
            </a:r>
            <a:r>
              <a:rPr sz="950" spc="15" dirty="0">
                <a:solidFill>
                  <a:srgbClr val="231F20"/>
                </a:solidFill>
                <a:latin typeface="Calibri"/>
                <a:cs typeface="Calibri"/>
              </a:rPr>
              <a:t>This</a:t>
            </a:r>
            <a:r>
              <a:rPr sz="950" spc="150" dirty="0">
                <a:solidFill>
                  <a:srgbClr val="231F20"/>
                </a:solidFill>
                <a:latin typeface="Calibri"/>
                <a:cs typeface="Calibri"/>
              </a:rPr>
              <a:t> </a:t>
            </a:r>
            <a:r>
              <a:rPr sz="950" spc="-10" dirty="0">
                <a:solidFill>
                  <a:srgbClr val="231F20"/>
                </a:solidFill>
                <a:latin typeface="Calibri"/>
                <a:cs typeface="Calibri"/>
              </a:rPr>
              <a:t>should</a:t>
            </a:r>
            <a:r>
              <a:rPr sz="950" spc="145" dirty="0">
                <a:solidFill>
                  <a:srgbClr val="231F20"/>
                </a:solidFill>
                <a:latin typeface="Calibri"/>
                <a:cs typeface="Calibri"/>
              </a:rPr>
              <a:t> </a:t>
            </a:r>
            <a:r>
              <a:rPr sz="950" spc="-20" dirty="0">
                <a:solidFill>
                  <a:srgbClr val="231F20"/>
                </a:solidFill>
                <a:latin typeface="Calibri"/>
                <a:cs typeface="Calibri"/>
              </a:rPr>
              <a:t>follow</a:t>
            </a:r>
            <a:r>
              <a:rPr sz="950" spc="155" dirty="0">
                <a:solidFill>
                  <a:srgbClr val="231F20"/>
                </a:solidFill>
                <a:latin typeface="Calibri"/>
                <a:cs typeface="Calibri"/>
              </a:rPr>
              <a:t> </a:t>
            </a:r>
            <a:r>
              <a:rPr sz="950" spc="-40" dirty="0">
                <a:solidFill>
                  <a:srgbClr val="231F20"/>
                </a:solidFill>
                <a:latin typeface="Calibri"/>
                <a:cs typeface="Calibri"/>
              </a:rPr>
              <a:t>a</a:t>
            </a:r>
            <a:r>
              <a:rPr sz="950" spc="150" dirty="0">
                <a:solidFill>
                  <a:srgbClr val="231F20"/>
                </a:solidFill>
                <a:latin typeface="Calibri"/>
                <a:cs typeface="Calibri"/>
              </a:rPr>
              <a:t> </a:t>
            </a:r>
            <a:r>
              <a:rPr sz="950" spc="-35" dirty="0">
                <a:solidFill>
                  <a:srgbClr val="231F20"/>
                </a:solidFill>
                <a:latin typeface="Calibri"/>
                <a:cs typeface="Calibri"/>
              </a:rPr>
              <a:t>shared  </a:t>
            </a:r>
            <a:r>
              <a:rPr sz="950" spc="-20" dirty="0">
                <a:solidFill>
                  <a:srgbClr val="231F20"/>
                </a:solidFill>
                <a:latin typeface="Calibri"/>
                <a:cs typeface="Calibri"/>
              </a:rPr>
              <a:t>decision</a:t>
            </a:r>
            <a:r>
              <a:rPr sz="950" spc="150" dirty="0">
                <a:solidFill>
                  <a:srgbClr val="231F20"/>
                </a:solidFill>
                <a:latin typeface="Calibri"/>
                <a:cs typeface="Calibri"/>
              </a:rPr>
              <a:t> </a:t>
            </a:r>
            <a:r>
              <a:rPr sz="950" spc="-5" dirty="0">
                <a:solidFill>
                  <a:srgbClr val="231F20"/>
                </a:solidFill>
                <a:latin typeface="Calibri"/>
                <a:cs typeface="Calibri"/>
              </a:rPr>
              <a:t>making</a:t>
            </a:r>
            <a:r>
              <a:rPr sz="950" spc="155" dirty="0">
                <a:solidFill>
                  <a:srgbClr val="231F20"/>
                </a:solidFill>
                <a:latin typeface="Calibri"/>
                <a:cs typeface="Calibri"/>
              </a:rPr>
              <a:t> </a:t>
            </a:r>
            <a:r>
              <a:rPr sz="950" spc="-15" dirty="0">
                <a:solidFill>
                  <a:srgbClr val="231F20"/>
                </a:solidFill>
                <a:latin typeface="Calibri"/>
                <a:cs typeface="Calibri"/>
              </a:rPr>
              <a:t>with</a:t>
            </a:r>
            <a:r>
              <a:rPr sz="950" spc="150" dirty="0">
                <a:solidFill>
                  <a:srgbClr val="231F20"/>
                </a:solidFill>
                <a:latin typeface="Calibri"/>
                <a:cs typeface="Calibri"/>
              </a:rPr>
              <a:t> </a:t>
            </a:r>
            <a:r>
              <a:rPr sz="950" spc="-45" dirty="0">
                <a:solidFill>
                  <a:srgbClr val="231F20"/>
                </a:solidFill>
                <a:latin typeface="Calibri"/>
                <a:cs typeface="Calibri"/>
              </a:rPr>
              <a:t>the</a:t>
            </a:r>
            <a:endParaRPr sz="950">
              <a:latin typeface="Calibri"/>
              <a:cs typeface="Calibri"/>
            </a:endParaRPr>
          </a:p>
          <a:p>
            <a:pPr marL="12700" marR="6350">
              <a:lnSpc>
                <a:spcPts val="1170"/>
              </a:lnSpc>
              <a:spcBef>
                <a:spcPts val="10"/>
              </a:spcBef>
            </a:pPr>
            <a:r>
              <a:rPr sz="950" spc="-30" dirty="0">
                <a:solidFill>
                  <a:srgbClr val="231F20"/>
                </a:solidFill>
                <a:latin typeface="Calibri"/>
                <a:cs typeface="Calibri"/>
              </a:rPr>
              <a:t>patient,</a:t>
            </a:r>
            <a:r>
              <a:rPr sz="950" spc="-25" dirty="0">
                <a:solidFill>
                  <a:srgbClr val="231F20"/>
                </a:solidFill>
                <a:latin typeface="Calibri"/>
                <a:cs typeface="Calibri"/>
              </a:rPr>
              <a:t> </a:t>
            </a:r>
            <a:r>
              <a:rPr sz="950" spc="-15" dirty="0">
                <a:solidFill>
                  <a:srgbClr val="231F20"/>
                </a:solidFill>
                <a:latin typeface="Calibri"/>
                <a:cs typeface="Calibri"/>
              </a:rPr>
              <a:t>with</a:t>
            </a:r>
            <a:r>
              <a:rPr sz="950" spc="-10" dirty="0">
                <a:solidFill>
                  <a:srgbClr val="231F20"/>
                </a:solidFill>
                <a:latin typeface="Calibri"/>
                <a:cs typeface="Calibri"/>
              </a:rPr>
              <a:t> </a:t>
            </a:r>
            <a:r>
              <a:rPr sz="950" spc="-25" dirty="0">
                <a:solidFill>
                  <a:srgbClr val="231F20"/>
                </a:solidFill>
                <a:latin typeface="Calibri"/>
                <a:cs typeface="Calibri"/>
              </a:rPr>
              <a:t>careful</a:t>
            </a:r>
            <a:r>
              <a:rPr sz="950" spc="-20" dirty="0">
                <a:solidFill>
                  <a:srgbClr val="231F20"/>
                </a:solidFill>
                <a:latin typeface="Calibri"/>
                <a:cs typeface="Calibri"/>
              </a:rPr>
              <a:t> </a:t>
            </a:r>
            <a:r>
              <a:rPr sz="950" spc="-5" dirty="0">
                <a:solidFill>
                  <a:srgbClr val="231F20"/>
                </a:solidFill>
                <a:latin typeface="Calibri"/>
                <a:cs typeface="Calibri"/>
              </a:rPr>
              <a:t>monitoring</a:t>
            </a:r>
            <a:r>
              <a:rPr sz="950" dirty="0">
                <a:solidFill>
                  <a:srgbClr val="231F20"/>
                </a:solidFill>
                <a:latin typeface="Calibri"/>
                <a:cs typeface="Calibri"/>
              </a:rPr>
              <a:t> </a:t>
            </a:r>
            <a:r>
              <a:rPr sz="950" spc="-20" dirty="0">
                <a:solidFill>
                  <a:srgbClr val="231F20"/>
                </a:solidFill>
                <a:latin typeface="Calibri"/>
                <a:cs typeface="Calibri"/>
              </a:rPr>
              <a:t>of</a:t>
            </a:r>
            <a:r>
              <a:rPr sz="950" spc="-15" dirty="0">
                <a:solidFill>
                  <a:srgbClr val="231F20"/>
                </a:solidFill>
                <a:latin typeface="Calibri"/>
                <a:cs typeface="Calibri"/>
              </a:rPr>
              <a:t> </a:t>
            </a:r>
            <a:r>
              <a:rPr sz="950" spc="-25" dirty="0">
                <a:solidFill>
                  <a:srgbClr val="231F20"/>
                </a:solidFill>
                <a:latin typeface="Calibri"/>
                <a:cs typeface="Calibri"/>
              </a:rPr>
              <a:t>potentially</a:t>
            </a:r>
            <a:r>
              <a:rPr sz="950" spc="-20" dirty="0">
                <a:solidFill>
                  <a:srgbClr val="231F20"/>
                </a:solidFill>
                <a:latin typeface="Calibri"/>
                <a:cs typeface="Calibri"/>
              </a:rPr>
              <a:t> </a:t>
            </a:r>
            <a:r>
              <a:rPr sz="950" spc="-25" dirty="0">
                <a:solidFill>
                  <a:srgbClr val="231F20"/>
                </a:solidFill>
                <a:latin typeface="Calibri"/>
                <a:cs typeface="Calibri"/>
              </a:rPr>
              <a:t>life-threatening </a:t>
            </a:r>
            <a:r>
              <a:rPr sz="950" spc="-200" dirty="0">
                <a:solidFill>
                  <a:srgbClr val="231F20"/>
                </a:solidFill>
                <a:latin typeface="Calibri"/>
                <a:cs typeface="Calibri"/>
              </a:rPr>
              <a:t> </a:t>
            </a:r>
            <a:r>
              <a:rPr sz="950" spc="-20" dirty="0">
                <a:solidFill>
                  <a:srgbClr val="231F20"/>
                </a:solidFill>
                <a:latin typeface="Calibri"/>
                <a:cs typeface="Calibri"/>
              </a:rPr>
              <a:t>extra-abdominal</a:t>
            </a:r>
            <a:r>
              <a:rPr sz="950" spc="85" dirty="0">
                <a:solidFill>
                  <a:srgbClr val="231F20"/>
                </a:solidFill>
                <a:latin typeface="Calibri"/>
                <a:cs typeface="Calibri"/>
              </a:rPr>
              <a:t> </a:t>
            </a:r>
            <a:r>
              <a:rPr sz="950" spc="-20" dirty="0">
                <a:solidFill>
                  <a:srgbClr val="231F20"/>
                </a:solidFill>
                <a:latin typeface="Calibri"/>
                <a:cs typeface="Calibri"/>
              </a:rPr>
              <a:t>locations</a:t>
            </a:r>
            <a:r>
              <a:rPr sz="950" spc="85" dirty="0">
                <a:solidFill>
                  <a:srgbClr val="231F20"/>
                </a:solidFill>
                <a:latin typeface="Calibri"/>
                <a:cs typeface="Calibri"/>
              </a:rPr>
              <a:t> </a:t>
            </a:r>
            <a:r>
              <a:rPr sz="950" spc="-25" dirty="0">
                <a:solidFill>
                  <a:srgbClr val="231F20"/>
                </a:solidFill>
                <a:latin typeface="Calibri"/>
                <a:cs typeface="Calibri"/>
              </a:rPr>
              <a:t>(e.g.</a:t>
            </a:r>
            <a:r>
              <a:rPr sz="950" spc="95" dirty="0">
                <a:solidFill>
                  <a:srgbClr val="231F20"/>
                </a:solidFill>
                <a:latin typeface="Calibri"/>
                <a:cs typeface="Calibri"/>
              </a:rPr>
              <a:t> </a:t>
            </a:r>
            <a:r>
              <a:rPr sz="950" spc="-40" dirty="0">
                <a:solidFill>
                  <a:srgbClr val="231F20"/>
                </a:solidFill>
                <a:latin typeface="Calibri"/>
                <a:cs typeface="Calibri"/>
              </a:rPr>
              <a:t>head</a:t>
            </a:r>
            <a:r>
              <a:rPr sz="950" spc="85" dirty="0">
                <a:solidFill>
                  <a:srgbClr val="231F20"/>
                </a:solidFill>
                <a:latin typeface="Calibri"/>
                <a:cs typeface="Calibri"/>
              </a:rPr>
              <a:t> </a:t>
            </a:r>
            <a:r>
              <a:rPr sz="950" spc="-20" dirty="0">
                <a:solidFill>
                  <a:srgbClr val="231F20"/>
                </a:solidFill>
                <a:latin typeface="Calibri"/>
                <a:cs typeface="Calibri"/>
              </a:rPr>
              <a:t>and</a:t>
            </a:r>
            <a:r>
              <a:rPr sz="950" spc="90" dirty="0">
                <a:solidFill>
                  <a:srgbClr val="231F20"/>
                </a:solidFill>
                <a:latin typeface="Calibri"/>
                <a:cs typeface="Calibri"/>
              </a:rPr>
              <a:t> </a:t>
            </a:r>
            <a:r>
              <a:rPr sz="950" spc="-25" dirty="0">
                <a:solidFill>
                  <a:srgbClr val="231F20"/>
                </a:solidFill>
                <a:latin typeface="Calibri"/>
                <a:cs typeface="Calibri"/>
              </a:rPr>
              <a:t>neck</a:t>
            </a:r>
            <a:r>
              <a:rPr sz="950" spc="95" dirty="0">
                <a:solidFill>
                  <a:srgbClr val="231F20"/>
                </a:solidFill>
                <a:latin typeface="Calibri"/>
                <a:cs typeface="Calibri"/>
              </a:rPr>
              <a:t> </a:t>
            </a:r>
            <a:r>
              <a:rPr sz="950" spc="-10" dirty="0">
                <a:solidFill>
                  <a:srgbClr val="231F20"/>
                </a:solidFill>
                <a:latin typeface="Calibri"/>
                <a:cs typeface="Calibri"/>
              </a:rPr>
              <a:t>region)</a:t>
            </a:r>
            <a:r>
              <a:rPr sz="950" spc="75" dirty="0">
                <a:solidFill>
                  <a:srgbClr val="231F20"/>
                </a:solidFill>
                <a:latin typeface="Calibri"/>
                <a:cs typeface="Calibri"/>
              </a:rPr>
              <a:t> </a:t>
            </a:r>
            <a:r>
              <a:rPr sz="950" spc="-20" dirty="0">
                <a:solidFill>
                  <a:srgbClr val="231F20"/>
                </a:solidFill>
                <a:latin typeface="Calibri"/>
                <a:cs typeface="Calibri"/>
              </a:rPr>
              <a:t>and</a:t>
            </a:r>
            <a:r>
              <a:rPr sz="950" spc="90" dirty="0">
                <a:solidFill>
                  <a:srgbClr val="231F20"/>
                </a:solidFill>
                <a:latin typeface="Calibri"/>
                <a:cs typeface="Calibri"/>
              </a:rPr>
              <a:t> </a:t>
            </a:r>
            <a:r>
              <a:rPr sz="950" spc="-5" dirty="0">
                <a:solidFill>
                  <a:srgbClr val="231F20"/>
                </a:solidFill>
                <a:latin typeface="Calibri"/>
                <a:cs typeface="Calibri"/>
              </a:rPr>
              <a:t>intra-</a:t>
            </a:r>
            <a:endParaRPr sz="950">
              <a:latin typeface="Calibri"/>
              <a:cs typeface="Calibri"/>
            </a:endParaRPr>
          </a:p>
          <a:p>
            <a:pPr marL="12700" marR="5080">
              <a:lnSpc>
                <a:spcPts val="1170"/>
              </a:lnSpc>
            </a:pPr>
            <a:r>
              <a:rPr sz="950" spc="-15" dirty="0">
                <a:solidFill>
                  <a:srgbClr val="231F20"/>
                </a:solidFill>
                <a:latin typeface="Calibri"/>
                <a:cs typeface="Calibri"/>
              </a:rPr>
              <a:t>abdominal</a:t>
            </a:r>
            <a:r>
              <a:rPr sz="950" dirty="0">
                <a:solidFill>
                  <a:srgbClr val="231F20"/>
                </a:solidFill>
                <a:latin typeface="Calibri"/>
                <a:cs typeface="Calibri"/>
              </a:rPr>
              <a:t> </a:t>
            </a:r>
            <a:r>
              <a:rPr sz="950" spc="-25" dirty="0">
                <a:solidFill>
                  <a:srgbClr val="231F20"/>
                </a:solidFill>
                <a:latin typeface="Calibri"/>
                <a:cs typeface="Calibri"/>
              </a:rPr>
              <a:t>desmoids</a:t>
            </a:r>
            <a:r>
              <a:rPr sz="950" dirty="0">
                <a:solidFill>
                  <a:srgbClr val="231F20"/>
                </a:solidFill>
                <a:latin typeface="Calibri"/>
                <a:cs typeface="Calibri"/>
              </a:rPr>
              <a:t> </a:t>
            </a:r>
            <a:r>
              <a:rPr sz="950" spc="-30" dirty="0">
                <a:solidFill>
                  <a:srgbClr val="231F20"/>
                </a:solidFill>
                <a:latin typeface="Calibri"/>
                <a:cs typeface="Calibri"/>
              </a:rPr>
              <a:t>(mesenteric</a:t>
            </a:r>
            <a:r>
              <a:rPr sz="950" dirty="0">
                <a:solidFill>
                  <a:srgbClr val="231F20"/>
                </a:solidFill>
                <a:latin typeface="Calibri"/>
                <a:cs typeface="Calibri"/>
              </a:rPr>
              <a:t> </a:t>
            </a:r>
            <a:r>
              <a:rPr sz="950" spc="-15" dirty="0">
                <a:solidFill>
                  <a:srgbClr val="231F20"/>
                </a:solidFill>
                <a:latin typeface="Calibri"/>
                <a:cs typeface="Calibri"/>
              </a:rPr>
              <a:t>fibromatosis).</a:t>
            </a:r>
            <a:r>
              <a:rPr sz="950" spc="5" dirty="0">
                <a:solidFill>
                  <a:srgbClr val="231F20"/>
                </a:solidFill>
                <a:latin typeface="Calibri"/>
                <a:cs typeface="Calibri"/>
              </a:rPr>
              <a:t> </a:t>
            </a:r>
            <a:r>
              <a:rPr sz="950" spc="-5" dirty="0">
                <a:solidFill>
                  <a:srgbClr val="231F20"/>
                </a:solidFill>
                <a:latin typeface="Calibri"/>
                <a:cs typeface="Calibri"/>
              </a:rPr>
              <a:t>Under</a:t>
            </a:r>
            <a:r>
              <a:rPr sz="950" spc="-10" dirty="0">
                <a:solidFill>
                  <a:srgbClr val="231F20"/>
                </a:solidFill>
                <a:latin typeface="Calibri"/>
                <a:cs typeface="Calibri"/>
              </a:rPr>
              <a:t> </a:t>
            </a:r>
            <a:r>
              <a:rPr sz="950" spc="-15" dirty="0">
                <a:solidFill>
                  <a:srgbClr val="231F20"/>
                </a:solidFill>
                <a:latin typeface="Calibri"/>
                <a:cs typeface="Calibri"/>
              </a:rPr>
              <a:t>such</a:t>
            </a:r>
            <a:r>
              <a:rPr sz="950" spc="-10" dirty="0">
                <a:solidFill>
                  <a:srgbClr val="231F20"/>
                </a:solidFill>
                <a:latin typeface="Calibri"/>
                <a:cs typeface="Calibri"/>
              </a:rPr>
              <a:t> </a:t>
            </a:r>
            <a:r>
              <a:rPr sz="950" spc="-40" dirty="0">
                <a:solidFill>
                  <a:srgbClr val="231F20"/>
                </a:solidFill>
                <a:latin typeface="Calibri"/>
                <a:cs typeface="Calibri"/>
              </a:rPr>
              <a:t>a</a:t>
            </a:r>
            <a:r>
              <a:rPr sz="950" spc="10" dirty="0">
                <a:solidFill>
                  <a:srgbClr val="231F20"/>
                </a:solidFill>
                <a:latin typeface="Calibri"/>
                <a:cs typeface="Calibri"/>
              </a:rPr>
              <a:t> </a:t>
            </a:r>
            <a:r>
              <a:rPr sz="950" spc="5" dirty="0">
                <a:solidFill>
                  <a:srgbClr val="231F20"/>
                </a:solidFill>
                <a:latin typeface="Calibri"/>
                <a:cs typeface="Calibri"/>
              </a:rPr>
              <a:t>pol- </a:t>
            </a:r>
            <a:r>
              <a:rPr sz="950" spc="-200" dirty="0">
                <a:solidFill>
                  <a:srgbClr val="231F20"/>
                </a:solidFill>
                <a:latin typeface="Calibri"/>
                <a:cs typeface="Calibri"/>
              </a:rPr>
              <a:t> </a:t>
            </a:r>
            <a:r>
              <a:rPr sz="950" spc="-10" dirty="0">
                <a:solidFill>
                  <a:srgbClr val="231F20"/>
                </a:solidFill>
                <a:latin typeface="Calibri"/>
                <a:cs typeface="Calibri"/>
              </a:rPr>
              <a:t>icy,</a:t>
            </a:r>
            <a:r>
              <a:rPr sz="950" spc="-25" dirty="0">
                <a:solidFill>
                  <a:srgbClr val="231F20"/>
                </a:solidFill>
                <a:latin typeface="Calibri"/>
                <a:cs typeface="Calibri"/>
              </a:rPr>
              <a:t> </a:t>
            </a:r>
            <a:r>
              <a:rPr sz="950" spc="-40" dirty="0">
                <a:solidFill>
                  <a:srgbClr val="231F20"/>
                </a:solidFill>
                <a:latin typeface="Calibri"/>
                <a:cs typeface="Calibri"/>
              </a:rPr>
              <a:t>treatment</a:t>
            </a:r>
            <a:r>
              <a:rPr sz="950" spc="-20" dirty="0">
                <a:solidFill>
                  <a:srgbClr val="231F20"/>
                </a:solidFill>
                <a:latin typeface="Calibri"/>
                <a:cs typeface="Calibri"/>
              </a:rPr>
              <a:t> </a:t>
            </a:r>
            <a:r>
              <a:rPr sz="950" spc="-10" dirty="0">
                <a:solidFill>
                  <a:srgbClr val="231F20"/>
                </a:solidFill>
                <a:latin typeface="Calibri"/>
                <a:cs typeface="Calibri"/>
              </a:rPr>
              <a:t>is</a:t>
            </a:r>
            <a:r>
              <a:rPr sz="950" spc="-30" dirty="0">
                <a:solidFill>
                  <a:srgbClr val="231F20"/>
                </a:solidFill>
                <a:latin typeface="Calibri"/>
                <a:cs typeface="Calibri"/>
              </a:rPr>
              <a:t> </a:t>
            </a:r>
            <a:r>
              <a:rPr sz="950" spc="-45" dirty="0">
                <a:solidFill>
                  <a:srgbClr val="231F20"/>
                </a:solidFill>
                <a:latin typeface="Calibri"/>
                <a:cs typeface="Calibri"/>
              </a:rPr>
              <a:t>reserved</a:t>
            </a:r>
            <a:r>
              <a:rPr sz="950" spc="-35" dirty="0">
                <a:solidFill>
                  <a:srgbClr val="231F20"/>
                </a:solidFill>
                <a:latin typeface="Calibri"/>
                <a:cs typeface="Calibri"/>
              </a:rPr>
              <a:t> </a:t>
            </a:r>
            <a:r>
              <a:rPr sz="950" spc="-15" dirty="0">
                <a:solidFill>
                  <a:srgbClr val="231F20"/>
                </a:solidFill>
                <a:latin typeface="Calibri"/>
                <a:cs typeface="Calibri"/>
              </a:rPr>
              <a:t>for</a:t>
            </a:r>
            <a:r>
              <a:rPr sz="950" spc="-20" dirty="0">
                <a:solidFill>
                  <a:srgbClr val="231F20"/>
                </a:solidFill>
                <a:latin typeface="Calibri"/>
                <a:cs typeface="Calibri"/>
              </a:rPr>
              <a:t> </a:t>
            </a:r>
            <a:r>
              <a:rPr sz="950" spc="-25" dirty="0">
                <a:solidFill>
                  <a:srgbClr val="231F20"/>
                </a:solidFill>
                <a:latin typeface="Calibri"/>
                <a:cs typeface="Calibri"/>
              </a:rPr>
              <a:t>progressing</a:t>
            </a:r>
            <a:r>
              <a:rPr sz="950" spc="-40" dirty="0">
                <a:solidFill>
                  <a:srgbClr val="231F20"/>
                </a:solidFill>
                <a:latin typeface="Calibri"/>
                <a:cs typeface="Calibri"/>
              </a:rPr>
              <a:t> </a:t>
            </a:r>
            <a:r>
              <a:rPr sz="950" spc="-50" dirty="0">
                <a:solidFill>
                  <a:srgbClr val="231F20"/>
                </a:solidFill>
                <a:latin typeface="Calibri"/>
                <a:cs typeface="Calibri"/>
              </a:rPr>
              <a:t>cases.</a:t>
            </a:r>
            <a:r>
              <a:rPr sz="950" spc="-25" dirty="0">
                <a:solidFill>
                  <a:srgbClr val="231F20"/>
                </a:solidFill>
                <a:latin typeface="Calibri"/>
                <a:cs typeface="Calibri"/>
              </a:rPr>
              <a:t> </a:t>
            </a:r>
            <a:r>
              <a:rPr sz="950" dirty="0">
                <a:solidFill>
                  <a:srgbClr val="231F20"/>
                </a:solidFill>
                <a:latin typeface="Calibri"/>
                <a:cs typeface="Calibri"/>
              </a:rPr>
              <a:t>The</a:t>
            </a:r>
            <a:r>
              <a:rPr sz="950" spc="-25" dirty="0">
                <a:solidFill>
                  <a:srgbClr val="231F20"/>
                </a:solidFill>
                <a:latin typeface="Calibri"/>
                <a:cs typeface="Calibri"/>
              </a:rPr>
              <a:t> </a:t>
            </a:r>
            <a:r>
              <a:rPr sz="950" spc="-35" dirty="0">
                <a:solidFill>
                  <a:srgbClr val="231F20"/>
                </a:solidFill>
                <a:latin typeface="Calibri"/>
                <a:cs typeface="Calibri"/>
              </a:rPr>
              <a:t>preferred </a:t>
            </a:r>
            <a:r>
              <a:rPr sz="950" dirty="0">
                <a:solidFill>
                  <a:srgbClr val="231F20"/>
                </a:solidFill>
                <a:latin typeface="Calibri"/>
                <a:cs typeface="Calibri"/>
              </a:rPr>
              <a:t>imag-</a:t>
            </a:r>
            <a:endParaRPr sz="950">
              <a:latin typeface="Calibri"/>
              <a:cs typeface="Calibri"/>
            </a:endParaRPr>
          </a:p>
          <a:p>
            <a:pPr marL="12700" marR="5080">
              <a:lnSpc>
                <a:spcPts val="1170"/>
              </a:lnSpc>
              <a:spcBef>
                <a:spcPts val="5"/>
              </a:spcBef>
            </a:pPr>
            <a:r>
              <a:rPr sz="950" dirty="0">
                <a:solidFill>
                  <a:srgbClr val="231F20"/>
                </a:solidFill>
                <a:latin typeface="Calibri"/>
                <a:cs typeface="Calibri"/>
              </a:rPr>
              <a:t>ing</a:t>
            </a:r>
            <a:r>
              <a:rPr sz="950" spc="140" dirty="0">
                <a:solidFill>
                  <a:srgbClr val="231F20"/>
                </a:solidFill>
                <a:latin typeface="Calibri"/>
                <a:cs typeface="Calibri"/>
              </a:rPr>
              <a:t> </a:t>
            </a:r>
            <a:r>
              <a:rPr sz="950" spc="-15" dirty="0">
                <a:solidFill>
                  <a:srgbClr val="231F20"/>
                </a:solidFill>
                <a:latin typeface="Calibri"/>
                <a:cs typeface="Calibri"/>
              </a:rPr>
              <a:t>modality</a:t>
            </a:r>
            <a:r>
              <a:rPr sz="950" spc="140" dirty="0">
                <a:solidFill>
                  <a:srgbClr val="231F20"/>
                </a:solidFill>
                <a:latin typeface="Calibri"/>
                <a:cs typeface="Calibri"/>
              </a:rPr>
              <a:t> </a:t>
            </a:r>
            <a:r>
              <a:rPr sz="950" spc="-10" dirty="0">
                <a:solidFill>
                  <a:srgbClr val="231F20"/>
                </a:solidFill>
                <a:latin typeface="Calibri"/>
                <a:cs typeface="Calibri"/>
              </a:rPr>
              <a:t>is</a:t>
            </a:r>
            <a:r>
              <a:rPr sz="950" spc="140" dirty="0">
                <a:solidFill>
                  <a:srgbClr val="231F20"/>
                </a:solidFill>
                <a:latin typeface="Calibri"/>
                <a:cs typeface="Calibri"/>
              </a:rPr>
              <a:t> </a:t>
            </a:r>
            <a:r>
              <a:rPr sz="950" spc="30" dirty="0">
                <a:solidFill>
                  <a:srgbClr val="231F20"/>
                </a:solidFill>
                <a:latin typeface="Calibri"/>
                <a:cs typeface="Calibri"/>
              </a:rPr>
              <a:t>MRI,</a:t>
            </a:r>
            <a:r>
              <a:rPr sz="950" spc="145" dirty="0">
                <a:solidFill>
                  <a:srgbClr val="231F20"/>
                </a:solidFill>
                <a:latin typeface="Calibri"/>
                <a:cs typeface="Calibri"/>
              </a:rPr>
              <a:t> </a:t>
            </a:r>
            <a:r>
              <a:rPr sz="950" spc="-15" dirty="0">
                <a:solidFill>
                  <a:srgbClr val="231F20"/>
                </a:solidFill>
                <a:latin typeface="Calibri"/>
                <a:cs typeface="Calibri"/>
              </a:rPr>
              <a:t>taking</a:t>
            </a:r>
            <a:r>
              <a:rPr sz="950" spc="140" dirty="0">
                <a:solidFill>
                  <a:srgbClr val="231F20"/>
                </a:solidFill>
                <a:latin typeface="Calibri"/>
                <a:cs typeface="Calibri"/>
              </a:rPr>
              <a:t> </a:t>
            </a:r>
            <a:r>
              <a:rPr sz="950" spc="-10" dirty="0">
                <a:solidFill>
                  <a:srgbClr val="231F20"/>
                </a:solidFill>
                <a:latin typeface="Calibri"/>
                <a:cs typeface="Calibri"/>
              </a:rPr>
              <a:t>into</a:t>
            </a:r>
            <a:r>
              <a:rPr sz="950" spc="145" dirty="0">
                <a:solidFill>
                  <a:srgbClr val="231F20"/>
                </a:solidFill>
                <a:latin typeface="Calibri"/>
                <a:cs typeface="Calibri"/>
              </a:rPr>
              <a:t> </a:t>
            </a:r>
            <a:r>
              <a:rPr sz="950" spc="-20" dirty="0">
                <a:solidFill>
                  <a:srgbClr val="231F20"/>
                </a:solidFill>
                <a:latin typeface="Calibri"/>
                <a:cs typeface="Calibri"/>
              </a:rPr>
              <a:t>consideration</a:t>
            </a:r>
            <a:r>
              <a:rPr sz="950" spc="145" dirty="0">
                <a:solidFill>
                  <a:srgbClr val="231F20"/>
                </a:solidFill>
                <a:latin typeface="Calibri"/>
                <a:cs typeface="Calibri"/>
              </a:rPr>
              <a:t> </a:t>
            </a:r>
            <a:r>
              <a:rPr sz="950" spc="-35" dirty="0">
                <a:solidFill>
                  <a:srgbClr val="231F20"/>
                </a:solidFill>
                <a:latin typeface="Calibri"/>
                <a:cs typeface="Calibri"/>
              </a:rPr>
              <a:t>that</a:t>
            </a:r>
            <a:r>
              <a:rPr sz="950" spc="140" dirty="0">
                <a:solidFill>
                  <a:srgbClr val="231F20"/>
                </a:solidFill>
                <a:latin typeface="Calibri"/>
                <a:cs typeface="Calibri"/>
              </a:rPr>
              <a:t> </a:t>
            </a:r>
            <a:r>
              <a:rPr sz="950" spc="-45" dirty="0">
                <a:solidFill>
                  <a:srgbClr val="231F20"/>
                </a:solidFill>
                <a:latin typeface="Calibri"/>
                <a:cs typeface="Calibri"/>
              </a:rPr>
              <a:t>the</a:t>
            </a:r>
            <a:r>
              <a:rPr sz="950" spc="-30" dirty="0">
                <a:solidFill>
                  <a:srgbClr val="231F20"/>
                </a:solidFill>
                <a:latin typeface="Calibri"/>
                <a:cs typeface="Calibri"/>
              </a:rPr>
              <a:t> </a:t>
            </a:r>
            <a:r>
              <a:rPr sz="950" spc="-5" dirty="0">
                <a:solidFill>
                  <a:srgbClr val="231F20"/>
                </a:solidFill>
                <a:latin typeface="Calibri"/>
                <a:cs typeface="Calibri"/>
              </a:rPr>
              <a:t>tumour </a:t>
            </a:r>
            <a:r>
              <a:rPr sz="950" spc="-200" dirty="0">
                <a:solidFill>
                  <a:srgbClr val="231F20"/>
                </a:solidFill>
                <a:latin typeface="Calibri"/>
                <a:cs typeface="Calibri"/>
              </a:rPr>
              <a:t> </a:t>
            </a:r>
            <a:r>
              <a:rPr sz="950" spc="-15" dirty="0">
                <a:solidFill>
                  <a:srgbClr val="231F20"/>
                </a:solidFill>
                <a:latin typeface="Calibri"/>
                <a:cs typeface="Calibri"/>
              </a:rPr>
              <a:t>signal</a:t>
            </a:r>
            <a:r>
              <a:rPr sz="950" spc="-50" dirty="0">
                <a:solidFill>
                  <a:srgbClr val="231F20"/>
                </a:solidFill>
                <a:latin typeface="Calibri"/>
                <a:cs typeface="Calibri"/>
              </a:rPr>
              <a:t> </a:t>
            </a:r>
            <a:r>
              <a:rPr sz="950" spc="-10" dirty="0">
                <a:solidFill>
                  <a:srgbClr val="231F20"/>
                </a:solidFill>
                <a:latin typeface="Calibri"/>
                <a:cs typeface="Calibri"/>
              </a:rPr>
              <a:t>is</a:t>
            </a:r>
            <a:r>
              <a:rPr sz="950" spc="-50" dirty="0">
                <a:solidFill>
                  <a:srgbClr val="231F20"/>
                </a:solidFill>
                <a:latin typeface="Calibri"/>
                <a:cs typeface="Calibri"/>
              </a:rPr>
              <a:t> </a:t>
            </a:r>
            <a:r>
              <a:rPr sz="950" spc="-15" dirty="0">
                <a:solidFill>
                  <a:srgbClr val="231F20"/>
                </a:solidFill>
                <a:latin typeface="Calibri"/>
                <a:cs typeface="Calibri"/>
              </a:rPr>
              <a:t>not</a:t>
            </a:r>
            <a:r>
              <a:rPr sz="950" spc="-50" dirty="0">
                <a:solidFill>
                  <a:srgbClr val="231F20"/>
                </a:solidFill>
                <a:latin typeface="Calibri"/>
                <a:cs typeface="Calibri"/>
              </a:rPr>
              <a:t> </a:t>
            </a:r>
            <a:r>
              <a:rPr sz="950" spc="-20" dirty="0">
                <a:solidFill>
                  <a:srgbClr val="231F20"/>
                </a:solidFill>
                <a:latin typeface="Calibri"/>
                <a:cs typeface="Calibri"/>
              </a:rPr>
              <a:t>meaningful</a:t>
            </a:r>
            <a:r>
              <a:rPr sz="950" spc="-45" dirty="0">
                <a:solidFill>
                  <a:srgbClr val="231F20"/>
                </a:solidFill>
                <a:latin typeface="Calibri"/>
                <a:cs typeface="Calibri"/>
              </a:rPr>
              <a:t> </a:t>
            </a:r>
            <a:r>
              <a:rPr sz="950" spc="-15" dirty="0">
                <a:solidFill>
                  <a:srgbClr val="231F20"/>
                </a:solidFill>
                <a:latin typeface="Calibri"/>
                <a:cs typeface="Calibri"/>
              </a:rPr>
              <a:t>with</a:t>
            </a:r>
            <a:r>
              <a:rPr sz="950" spc="-55" dirty="0">
                <a:solidFill>
                  <a:srgbClr val="231F20"/>
                </a:solidFill>
                <a:latin typeface="Calibri"/>
                <a:cs typeface="Calibri"/>
              </a:rPr>
              <a:t> </a:t>
            </a:r>
            <a:r>
              <a:rPr sz="950" spc="-30" dirty="0">
                <a:solidFill>
                  <a:srgbClr val="231F20"/>
                </a:solidFill>
                <a:latin typeface="Calibri"/>
                <a:cs typeface="Calibri"/>
              </a:rPr>
              <a:t>regard</a:t>
            </a:r>
            <a:r>
              <a:rPr sz="950" spc="-55" dirty="0">
                <a:solidFill>
                  <a:srgbClr val="231F20"/>
                </a:solidFill>
                <a:latin typeface="Calibri"/>
                <a:cs typeface="Calibri"/>
              </a:rPr>
              <a:t> </a:t>
            </a:r>
            <a:r>
              <a:rPr sz="950" spc="-25" dirty="0">
                <a:solidFill>
                  <a:srgbClr val="231F20"/>
                </a:solidFill>
                <a:latin typeface="Calibri"/>
                <a:cs typeface="Calibri"/>
              </a:rPr>
              <a:t>to</a:t>
            </a:r>
            <a:r>
              <a:rPr sz="950" spc="-45" dirty="0">
                <a:solidFill>
                  <a:srgbClr val="231F20"/>
                </a:solidFill>
                <a:latin typeface="Calibri"/>
                <a:cs typeface="Calibri"/>
              </a:rPr>
              <a:t> the</a:t>
            </a:r>
            <a:r>
              <a:rPr sz="950" spc="-50" dirty="0">
                <a:solidFill>
                  <a:srgbClr val="231F20"/>
                </a:solidFill>
                <a:latin typeface="Calibri"/>
                <a:cs typeface="Calibri"/>
              </a:rPr>
              <a:t> </a:t>
            </a:r>
            <a:r>
              <a:rPr sz="950" spc="-45" dirty="0">
                <a:solidFill>
                  <a:srgbClr val="231F20"/>
                </a:solidFill>
                <a:latin typeface="Calibri"/>
                <a:cs typeface="Calibri"/>
              </a:rPr>
              <a:t>disease</a:t>
            </a:r>
            <a:r>
              <a:rPr sz="950" spc="-50" dirty="0">
                <a:solidFill>
                  <a:srgbClr val="231F20"/>
                </a:solidFill>
                <a:latin typeface="Calibri"/>
                <a:cs typeface="Calibri"/>
              </a:rPr>
              <a:t> </a:t>
            </a:r>
            <a:r>
              <a:rPr sz="950" spc="-20" dirty="0">
                <a:solidFill>
                  <a:srgbClr val="231F20"/>
                </a:solidFill>
                <a:latin typeface="Calibri"/>
                <a:cs typeface="Calibri"/>
              </a:rPr>
              <a:t>evolution.</a:t>
            </a:r>
            <a:endParaRPr sz="950">
              <a:latin typeface="Calibri"/>
              <a:cs typeface="Calibri"/>
            </a:endParaRPr>
          </a:p>
          <a:p>
            <a:pPr marL="127000">
              <a:lnSpc>
                <a:spcPts val="1105"/>
              </a:lnSpc>
            </a:pPr>
            <a:r>
              <a:rPr sz="950" spc="15" dirty="0">
                <a:solidFill>
                  <a:srgbClr val="231F20"/>
                </a:solidFill>
                <a:latin typeface="Calibri"/>
                <a:cs typeface="Calibri"/>
              </a:rPr>
              <a:t>For</a:t>
            </a:r>
            <a:r>
              <a:rPr sz="950" spc="-10" dirty="0">
                <a:solidFill>
                  <a:srgbClr val="231F20"/>
                </a:solidFill>
                <a:latin typeface="Calibri"/>
                <a:cs typeface="Calibri"/>
              </a:rPr>
              <a:t> progressing</a:t>
            </a:r>
            <a:r>
              <a:rPr sz="950" spc="-15" dirty="0">
                <a:solidFill>
                  <a:srgbClr val="231F20"/>
                </a:solidFill>
                <a:latin typeface="Calibri"/>
                <a:cs typeface="Calibri"/>
              </a:rPr>
              <a:t> </a:t>
            </a:r>
            <a:r>
              <a:rPr sz="950" spc="-35" dirty="0">
                <a:solidFill>
                  <a:srgbClr val="231F20"/>
                </a:solidFill>
                <a:latin typeface="Calibri"/>
                <a:cs typeface="Calibri"/>
              </a:rPr>
              <a:t>cases,</a:t>
            </a:r>
            <a:r>
              <a:rPr sz="950" spc="-15" dirty="0">
                <a:solidFill>
                  <a:srgbClr val="231F20"/>
                </a:solidFill>
                <a:latin typeface="Calibri"/>
                <a:cs typeface="Calibri"/>
              </a:rPr>
              <a:t> </a:t>
            </a:r>
            <a:r>
              <a:rPr sz="950" spc="-35" dirty="0">
                <a:solidFill>
                  <a:srgbClr val="231F20"/>
                </a:solidFill>
                <a:latin typeface="Calibri"/>
                <a:cs typeface="Calibri"/>
              </a:rPr>
              <a:t>the</a:t>
            </a:r>
            <a:r>
              <a:rPr sz="950" spc="-15" dirty="0">
                <a:solidFill>
                  <a:srgbClr val="231F20"/>
                </a:solidFill>
                <a:latin typeface="Calibri"/>
                <a:cs typeface="Calibri"/>
              </a:rPr>
              <a:t> </a:t>
            </a:r>
            <a:r>
              <a:rPr sz="950" dirty="0">
                <a:solidFill>
                  <a:srgbClr val="231F20"/>
                </a:solidFill>
                <a:latin typeface="Calibri"/>
                <a:cs typeface="Calibri"/>
              </a:rPr>
              <a:t>optimal</a:t>
            </a:r>
            <a:r>
              <a:rPr sz="950" spc="-5" dirty="0">
                <a:solidFill>
                  <a:srgbClr val="231F20"/>
                </a:solidFill>
                <a:latin typeface="Calibri"/>
                <a:cs typeface="Calibri"/>
              </a:rPr>
              <a:t> </a:t>
            </a:r>
            <a:r>
              <a:rPr sz="950" spc="-25" dirty="0">
                <a:solidFill>
                  <a:srgbClr val="231F20"/>
                </a:solidFill>
                <a:latin typeface="Calibri"/>
                <a:cs typeface="Calibri"/>
              </a:rPr>
              <a:t>strategy</a:t>
            </a:r>
            <a:r>
              <a:rPr sz="950" spc="-10" dirty="0">
                <a:solidFill>
                  <a:srgbClr val="231F20"/>
                </a:solidFill>
                <a:latin typeface="Calibri"/>
                <a:cs typeface="Calibri"/>
              </a:rPr>
              <a:t> </a:t>
            </a:r>
            <a:r>
              <a:rPr sz="950" spc="-35" dirty="0">
                <a:solidFill>
                  <a:srgbClr val="231F20"/>
                </a:solidFill>
                <a:latin typeface="Calibri"/>
                <a:cs typeface="Calibri"/>
              </a:rPr>
              <a:t>needs</a:t>
            </a:r>
            <a:r>
              <a:rPr sz="950" spc="-10"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50" dirty="0">
                <a:solidFill>
                  <a:srgbClr val="231F20"/>
                </a:solidFill>
                <a:latin typeface="Calibri"/>
                <a:cs typeface="Calibri"/>
              </a:rPr>
              <a:t>be</a:t>
            </a:r>
            <a:r>
              <a:rPr sz="950" spc="-15" dirty="0">
                <a:solidFill>
                  <a:srgbClr val="231F20"/>
                </a:solidFill>
                <a:latin typeface="Calibri"/>
                <a:cs typeface="Calibri"/>
              </a:rPr>
              <a:t> </a:t>
            </a:r>
            <a:r>
              <a:rPr sz="950" spc="25" dirty="0">
                <a:solidFill>
                  <a:srgbClr val="231F20"/>
                </a:solidFill>
                <a:latin typeface="Calibri"/>
                <a:cs typeface="Calibri"/>
              </a:rPr>
              <a:t>individ-</a:t>
            </a:r>
            <a:endParaRPr sz="950">
              <a:latin typeface="Calibri"/>
              <a:cs typeface="Calibri"/>
            </a:endParaRPr>
          </a:p>
          <a:p>
            <a:pPr marL="12700" marR="5715" algn="just">
              <a:lnSpc>
                <a:spcPct val="102800"/>
              </a:lnSpc>
              <a:spcBef>
                <a:spcPts val="5"/>
              </a:spcBef>
            </a:pPr>
            <a:r>
              <a:rPr sz="950" spc="-15" dirty="0">
                <a:solidFill>
                  <a:srgbClr val="231F20"/>
                </a:solidFill>
                <a:latin typeface="Calibri"/>
                <a:cs typeface="Calibri"/>
              </a:rPr>
              <a:t>ualised </a:t>
            </a:r>
            <a:r>
              <a:rPr sz="950" dirty="0">
                <a:solidFill>
                  <a:srgbClr val="231F20"/>
                </a:solidFill>
                <a:latin typeface="Calibri"/>
                <a:cs typeface="Calibri"/>
              </a:rPr>
              <a:t>on </a:t>
            </a:r>
            <a:r>
              <a:rPr sz="950" spc="-40" dirty="0">
                <a:solidFill>
                  <a:srgbClr val="231F20"/>
                </a:solidFill>
                <a:latin typeface="Calibri"/>
                <a:cs typeface="Calibri"/>
              </a:rPr>
              <a:t>a </a:t>
            </a:r>
            <a:r>
              <a:rPr sz="950" spc="10" dirty="0">
                <a:solidFill>
                  <a:srgbClr val="231F20"/>
                </a:solidFill>
                <a:latin typeface="Calibri"/>
                <a:cs typeface="Calibri"/>
              </a:rPr>
              <a:t>multidisciplinary </a:t>
            </a:r>
            <a:r>
              <a:rPr sz="950" spc="-20" dirty="0">
                <a:solidFill>
                  <a:srgbClr val="231F20"/>
                </a:solidFill>
                <a:latin typeface="Calibri"/>
                <a:cs typeface="Calibri"/>
              </a:rPr>
              <a:t>basis </a:t>
            </a:r>
            <a:r>
              <a:rPr sz="950" spc="-10" dirty="0">
                <a:solidFill>
                  <a:srgbClr val="231F20"/>
                </a:solidFill>
                <a:latin typeface="Calibri"/>
                <a:cs typeface="Calibri"/>
              </a:rPr>
              <a:t>and may consist </a:t>
            </a:r>
            <a:r>
              <a:rPr sz="950" spc="-15" dirty="0">
                <a:solidFill>
                  <a:srgbClr val="231F20"/>
                </a:solidFill>
                <a:latin typeface="Calibri"/>
                <a:cs typeface="Calibri"/>
              </a:rPr>
              <a:t>of </a:t>
            </a:r>
            <a:r>
              <a:rPr sz="950" spc="-10" dirty="0">
                <a:solidFill>
                  <a:srgbClr val="231F20"/>
                </a:solidFill>
                <a:latin typeface="Calibri"/>
                <a:cs typeface="Calibri"/>
              </a:rPr>
              <a:t>watchful </a:t>
            </a:r>
            <a:r>
              <a:rPr sz="950" spc="-5" dirty="0">
                <a:solidFill>
                  <a:srgbClr val="231F20"/>
                </a:solidFill>
                <a:latin typeface="Calibri"/>
                <a:cs typeface="Calibri"/>
              </a:rPr>
              <a:t> waiting, </a:t>
            </a:r>
            <a:r>
              <a:rPr sz="950" spc="-15" dirty="0">
                <a:solidFill>
                  <a:srgbClr val="231F20"/>
                </a:solidFill>
                <a:latin typeface="Calibri"/>
                <a:cs typeface="Calibri"/>
              </a:rPr>
              <a:t>surgery </a:t>
            </a:r>
            <a:r>
              <a:rPr sz="950" spc="-5" dirty="0">
                <a:solidFill>
                  <a:srgbClr val="231F20"/>
                </a:solidFill>
                <a:latin typeface="Calibri"/>
                <a:cs typeface="Calibri"/>
              </a:rPr>
              <a:t>without </a:t>
            </a:r>
            <a:r>
              <a:rPr sz="950" spc="-15" dirty="0">
                <a:solidFill>
                  <a:srgbClr val="231F20"/>
                </a:solidFill>
                <a:latin typeface="Calibri"/>
                <a:cs typeface="Calibri"/>
              </a:rPr>
              <a:t>any </a:t>
            </a:r>
            <a:r>
              <a:rPr sz="950" spc="-10" dirty="0">
                <a:solidFill>
                  <a:srgbClr val="231F20"/>
                </a:solidFill>
                <a:latin typeface="Calibri"/>
                <a:cs typeface="Calibri"/>
              </a:rPr>
              <a:t>adjuvant </a:t>
            </a:r>
            <a:r>
              <a:rPr sz="950" spc="-20" dirty="0">
                <a:solidFill>
                  <a:srgbClr val="231F20"/>
                </a:solidFill>
                <a:latin typeface="Calibri"/>
                <a:cs typeface="Calibri"/>
              </a:rPr>
              <a:t>therapy </a:t>
            </a:r>
            <a:r>
              <a:rPr sz="950" spc="55" dirty="0">
                <a:solidFill>
                  <a:srgbClr val="231F20"/>
                </a:solidFill>
                <a:latin typeface="Calibri"/>
                <a:cs typeface="Calibri"/>
              </a:rPr>
              <a:t>[IV, C], </a:t>
            </a:r>
            <a:r>
              <a:rPr sz="950" spc="-15" dirty="0">
                <a:solidFill>
                  <a:srgbClr val="231F20"/>
                </a:solidFill>
                <a:latin typeface="Calibri"/>
                <a:cs typeface="Calibri"/>
              </a:rPr>
              <a:t>isolated </a:t>
            </a:r>
            <a:r>
              <a:rPr sz="950" spc="-10" dirty="0">
                <a:solidFill>
                  <a:srgbClr val="231F20"/>
                </a:solidFill>
                <a:latin typeface="Calibri"/>
                <a:cs typeface="Calibri"/>
              </a:rPr>
              <a:t> </a:t>
            </a:r>
            <a:r>
              <a:rPr sz="950" spc="15" dirty="0">
                <a:solidFill>
                  <a:srgbClr val="231F20"/>
                </a:solidFill>
                <a:latin typeface="Calibri"/>
                <a:cs typeface="Calibri"/>
              </a:rPr>
              <a:t>limb </a:t>
            </a:r>
            <a:r>
              <a:rPr sz="950" spc="-5" dirty="0">
                <a:solidFill>
                  <a:srgbClr val="231F20"/>
                </a:solidFill>
                <a:latin typeface="Calibri"/>
                <a:cs typeface="Calibri"/>
              </a:rPr>
              <a:t>perfusion </a:t>
            </a:r>
            <a:r>
              <a:rPr sz="950" spc="30" dirty="0">
                <a:solidFill>
                  <a:srgbClr val="231F20"/>
                </a:solidFill>
                <a:latin typeface="Calibri"/>
                <a:cs typeface="Calibri"/>
              </a:rPr>
              <a:t>(if </a:t>
            </a:r>
            <a:r>
              <a:rPr sz="950" spc="-35" dirty="0">
                <a:solidFill>
                  <a:srgbClr val="231F20"/>
                </a:solidFill>
                <a:latin typeface="Calibri"/>
                <a:cs typeface="Calibri"/>
              </a:rPr>
              <a:t>the </a:t>
            </a:r>
            <a:r>
              <a:rPr sz="950" spc="-10" dirty="0">
                <a:solidFill>
                  <a:srgbClr val="231F20"/>
                </a:solidFill>
                <a:latin typeface="Calibri"/>
                <a:cs typeface="Calibri"/>
              </a:rPr>
              <a:t>lesion </a:t>
            </a:r>
            <a:r>
              <a:rPr sz="950" dirty="0">
                <a:solidFill>
                  <a:srgbClr val="231F20"/>
                </a:solidFill>
                <a:latin typeface="Calibri"/>
                <a:cs typeface="Calibri"/>
              </a:rPr>
              <a:t>is </a:t>
            </a:r>
            <a:r>
              <a:rPr sz="950" spc="-5" dirty="0">
                <a:solidFill>
                  <a:srgbClr val="231F20"/>
                </a:solidFill>
                <a:latin typeface="Calibri"/>
                <a:cs typeface="Calibri"/>
              </a:rPr>
              <a:t>confined </a:t>
            </a:r>
            <a:r>
              <a:rPr sz="950" spc="-15" dirty="0">
                <a:solidFill>
                  <a:srgbClr val="231F20"/>
                </a:solidFill>
                <a:latin typeface="Calibri"/>
                <a:cs typeface="Calibri"/>
              </a:rPr>
              <a:t>to an </a:t>
            </a:r>
            <a:r>
              <a:rPr sz="950" spc="-5" dirty="0">
                <a:solidFill>
                  <a:srgbClr val="231F20"/>
                </a:solidFill>
                <a:latin typeface="Calibri"/>
                <a:cs typeface="Calibri"/>
              </a:rPr>
              <a:t>extremity) </a:t>
            </a:r>
            <a:r>
              <a:rPr sz="950" spc="55" dirty="0">
                <a:solidFill>
                  <a:srgbClr val="231F20"/>
                </a:solidFill>
                <a:latin typeface="Calibri"/>
                <a:cs typeface="Calibri"/>
              </a:rPr>
              <a:t>[IV, </a:t>
            </a:r>
            <a:r>
              <a:rPr sz="950" spc="90" dirty="0">
                <a:solidFill>
                  <a:srgbClr val="231F20"/>
                </a:solidFill>
                <a:latin typeface="Calibri"/>
                <a:cs typeface="Calibri"/>
              </a:rPr>
              <a:t>C] </a:t>
            </a:r>
            <a:r>
              <a:rPr sz="950" spc="95" dirty="0">
                <a:solidFill>
                  <a:srgbClr val="231F20"/>
                </a:solidFill>
                <a:latin typeface="Calibri"/>
                <a:cs typeface="Calibri"/>
              </a:rPr>
              <a:t> </a:t>
            </a:r>
            <a:r>
              <a:rPr sz="950" dirty="0">
                <a:solidFill>
                  <a:srgbClr val="231F20"/>
                </a:solidFill>
                <a:latin typeface="Calibri"/>
                <a:cs typeface="Calibri"/>
              </a:rPr>
              <a:t>or </a:t>
            </a:r>
            <a:r>
              <a:rPr sz="950" spc="-15" dirty="0">
                <a:solidFill>
                  <a:srgbClr val="231F20"/>
                </a:solidFill>
                <a:latin typeface="Calibri"/>
                <a:cs typeface="Calibri"/>
              </a:rPr>
              <a:t>systemic </a:t>
            </a:r>
            <a:r>
              <a:rPr sz="950" spc="-20" dirty="0">
                <a:solidFill>
                  <a:srgbClr val="231F20"/>
                </a:solidFill>
                <a:latin typeface="Calibri"/>
                <a:cs typeface="Calibri"/>
              </a:rPr>
              <a:t>therapies </a:t>
            </a:r>
            <a:r>
              <a:rPr sz="950" dirty="0">
                <a:solidFill>
                  <a:srgbClr val="231F20"/>
                </a:solidFill>
                <a:latin typeface="Calibri"/>
                <a:cs typeface="Calibri"/>
              </a:rPr>
              <a:t>[</a:t>
            </a:r>
            <a:r>
              <a:rPr sz="950" dirty="0">
                <a:solidFill>
                  <a:srgbClr val="2E3092"/>
                </a:solidFill>
                <a:latin typeface="Calibri"/>
                <a:cs typeface="Calibri"/>
                <a:hlinkClick r:id="rId2" action="ppaction://hlinksldjump"/>
              </a:rPr>
              <a:t>73</a:t>
            </a:r>
            <a:r>
              <a:rPr sz="950" dirty="0">
                <a:solidFill>
                  <a:srgbClr val="231F20"/>
                </a:solidFill>
                <a:latin typeface="Calibri"/>
                <a:cs typeface="Calibri"/>
              </a:rPr>
              <a:t>, </a:t>
            </a:r>
            <a:r>
              <a:rPr sz="950" spc="-5" dirty="0">
                <a:solidFill>
                  <a:srgbClr val="2E3092"/>
                </a:solidFill>
                <a:latin typeface="Calibri"/>
                <a:cs typeface="Calibri"/>
                <a:hlinkClick r:id="rId2" action="ppaction://hlinksldjump"/>
              </a:rPr>
              <a:t>74</a:t>
            </a:r>
            <a:r>
              <a:rPr sz="950" spc="-5" dirty="0">
                <a:solidFill>
                  <a:srgbClr val="231F20"/>
                </a:solidFill>
                <a:latin typeface="Calibri"/>
                <a:cs typeface="Calibri"/>
              </a:rPr>
              <a:t>]. </a:t>
            </a:r>
            <a:r>
              <a:rPr sz="950" spc="-15" dirty="0">
                <a:solidFill>
                  <a:srgbClr val="231F20"/>
                </a:solidFill>
                <a:latin typeface="Calibri"/>
                <a:cs typeface="Calibri"/>
              </a:rPr>
              <a:t>Percutaneous </a:t>
            </a:r>
            <a:r>
              <a:rPr sz="950" spc="-5" dirty="0">
                <a:solidFill>
                  <a:srgbClr val="231F20"/>
                </a:solidFill>
                <a:latin typeface="Calibri"/>
                <a:cs typeface="Calibri"/>
              </a:rPr>
              <a:t>cryoablation </a:t>
            </a:r>
            <a:r>
              <a:rPr sz="950" spc="-15" dirty="0">
                <a:solidFill>
                  <a:srgbClr val="231F20"/>
                </a:solidFill>
                <a:latin typeface="Calibri"/>
                <a:cs typeface="Calibri"/>
              </a:rPr>
              <a:t>can </a:t>
            </a:r>
            <a:r>
              <a:rPr sz="950" spc="-50" dirty="0">
                <a:solidFill>
                  <a:srgbClr val="231F20"/>
                </a:solidFill>
                <a:latin typeface="Calibri"/>
                <a:cs typeface="Calibri"/>
              </a:rPr>
              <a:t>be </a:t>
            </a:r>
            <a:r>
              <a:rPr sz="950" spc="-45" dirty="0">
                <a:solidFill>
                  <a:srgbClr val="231F20"/>
                </a:solidFill>
                <a:latin typeface="Calibri"/>
                <a:cs typeface="Calibri"/>
              </a:rPr>
              <a:t> </a:t>
            </a:r>
            <a:r>
              <a:rPr sz="950" spc="-15" dirty="0">
                <a:solidFill>
                  <a:srgbClr val="231F20"/>
                </a:solidFill>
                <a:latin typeface="Calibri"/>
                <a:cs typeface="Calibri"/>
              </a:rPr>
              <a:t>an</a:t>
            </a:r>
            <a:r>
              <a:rPr sz="950" spc="-10" dirty="0">
                <a:solidFill>
                  <a:srgbClr val="231F20"/>
                </a:solidFill>
                <a:latin typeface="Calibri"/>
                <a:cs typeface="Calibri"/>
              </a:rPr>
              <a:t> </a:t>
            </a:r>
            <a:r>
              <a:rPr sz="950" dirty="0">
                <a:solidFill>
                  <a:srgbClr val="231F20"/>
                </a:solidFill>
                <a:latin typeface="Calibri"/>
                <a:cs typeface="Calibri"/>
              </a:rPr>
              <a:t>option</a:t>
            </a:r>
            <a:r>
              <a:rPr sz="950" spc="5"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15" dirty="0">
                <a:solidFill>
                  <a:srgbClr val="231F20"/>
                </a:solidFill>
                <a:latin typeface="Calibri"/>
                <a:cs typeface="Calibri"/>
              </a:rPr>
              <a:t>recurrent</a:t>
            </a:r>
            <a:r>
              <a:rPr sz="950" spc="-10" dirty="0">
                <a:solidFill>
                  <a:srgbClr val="231F20"/>
                </a:solidFill>
                <a:latin typeface="Calibri"/>
                <a:cs typeface="Calibri"/>
              </a:rPr>
              <a:t> </a:t>
            </a:r>
            <a:r>
              <a:rPr sz="950" spc="-5" dirty="0">
                <a:solidFill>
                  <a:srgbClr val="231F20"/>
                </a:solidFill>
                <a:latin typeface="Calibri"/>
                <a:cs typeface="Calibri"/>
              </a:rPr>
              <a:t>extra-abdominal</a:t>
            </a:r>
            <a:r>
              <a:rPr sz="950" dirty="0">
                <a:solidFill>
                  <a:srgbClr val="231F20"/>
                </a:solidFill>
                <a:latin typeface="Calibri"/>
                <a:cs typeface="Calibri"/>
              </a:rPr>
              <a:t> </a:t>
            </a:r>
            <a:r>
              <a:rPr sz="950" spc="-40" dirty="0">
                <a:solidFill>
                  <a:srgbClr val="231F20"/>
                </a:solidFill>
                <a:latin typeface="Calibri"/>
                <a:cs typeface="Calibri"/>
              </a:rPr>
              <a:t>cases</a:t>
            </a:r>
            <a:r>
              <a:rPr sz="950" spc="-35" dirty="0">
                <a:solidFill>
                  <a:srgbClr val="231F20"/>
                </a:solidFill>
                <a:latin typeface="Calibri"/>
                <a:cs typeface="Calibri"/>
              </a:rPr>
              <a:t> </a:t>
            </a:r>
            <a:r>
              <a:rPr sz="950" spc="55" dirty="0">
                <a:solidFill>
                  <a:srgbClr val="231F20"/>
                </a:solidFill>
                <a:latin typeface="Calibri"/>
                <a:cs typeface="Calibri"/>
              </a:rPr>
              <a:t>[IV, </a:t>
            </a:r>
            <a:r>
              <a:rPr sz="950" spc="90" dirty="0">
                <a:solidFill>
                  <a:srgbClr val="231F20"/>
                </a:solidFill>
                <a:latin typeface="Calibri"/>
                <a:cs typeface="Calibri"/>
              </a:rPr>
              <a:t>C]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75</a:t>
            </a:r>
            <a:r>
              <a:rPr sz="950" spc="10" dirty="0">
                <a:solidFill>
                  <a:srgbClr val="231F20"/>
                </a:solidFill>
                <a:latin typeface="Calibri"/>
                <a:cs typeface="Calibri"/>
              </a:rPr>
              <a:t>]. </a:t>
            </a:r>
            <a:r>
              <a:rPr sz="950" spc="15" dirty="0">
                <a:solidFill>
                  <a:srgbClr val="231F20"/>
                </a:solidFill>
                <a:latin typeface="Calibri"/>
                <a:cs typeface="Calibri"/>
              </a:rPr>
              <a:t> </a:t>
            </a:r>
            <a:r>
              <a:rPr sz="950" dirty="0">
                <a:solidFill>
                  <a:srgbClr val="231F20"/>
                </a:solidFill>
                <a:latin typeface="Calibri"/>
                <a:cs typeface="Calibri"/>
              </a:rPr>
              <a:t>Definitive </a:t>
            </a:r>
            <a:r>
              <a:rPr sz="950" spc="90" dirty="0">
                <a:solidFill>
                  <a:srgbClr val="231F20"/>
                </a:solidFill>
                <a:latin typeface="Calibri"/>
                <a:cs typeface="Calibri"/>
              </a:rPr>
              <a:t>RT </a:t>
            </a:r>
            <a:r>
              <a:rPr sz="950" dirty="0">
                <a:solidFill>
                  <a:srgbClr val="231F20"/>
                </a:solidFill>
                <a:latin typeface="Calibri"/>
                <a:cs typeface="Calibri"/>
              </a:rPr>
              <a:t>should </a:t>
            </a:r>
            <a:r>
              <a:rPr sz="950" spc="-50" dirty="0">
                <a:solidFill>
                  <a:srgbClr val="231F20"/>
                </a:solidFill>
                <a:latin typeface="Calibri"/>
                <a:cs typeface="Calibri"/>
              </a:rPr>
              <a:t>be </a:t>
            </a:r>
            <a:r>
              <a:rPr sz="950" spc="-15" dirty="0">
                <a:solidFill>
                  <a:srgbClr val="231F20"/>
                </a:solidFill>
                <a:latin typeface="Calibri"/>
                <a:cs typeface="Calibri"/>
              </a:rPr>
              <a:t>considered </a:t>
            </a:r>
            <a:r>
              <a:rPr sz="950" spc="-30" dirty="0">
                <a:solidFill>
                  <a:srgbClr val="231F20"/>
                </a:solidFill>
                <a:latin typeface="Calibri"/>
                <a:cs typeface="Calibri"/>
              </a:rPr>
              <a:t>after </a:t>
            </a:r>
            <a:r>
              <a:rPr sz="950" dirty="0">
                <a:solidFill>
                  <a:srgbClr val="231F20"/>
                </a:solidFill>
                <a:latin typeface="Calibri"/>
                <a:cs typeface="Calibri"/>
              </a:rPr>
              <a:t>multiple </a:t>
            </a:r>
            <a:r>
              <a:rPr sz="950" spc="-15" dirty="0">
                <a:solidFill>
                  <a:srgbClr val="231F20"/>
                </a:solidFill>
                <a:latin typeface="Calibri"/>
                <a:cs typeface="Calibri"/>
              </a:rPr>
              <a:t>failed </a:t>
            </a:r>
            <a:r>
              <a:rPr sz="950" spc="-10" dirty="0">
                <a:solidFill>
                  <a:srgbClr val="231F20"/>
                </a:solidFill>
                <a:latin typeface="Calibri"/>
                <a:cs typeface="Calibri"/>
              </a:rPr>
              <a:t>lines </a:t>
            </a:r>
            <a:r>
              <a:rPr sz="950" spc="-15" dirty="0">
                <a:solidFill>
                  <a:srgbClr val="231F20"/>
                </a:solidFill>
                <a:latin typeface="Calibri"/>
                <a:cs typeface="Calibri"/>
              </a:rPr>
              <a:t>of </a:t>
            </a:r>
            <a:r>
              <a:rPr sz="950" spc="-10" dirty="0">
                <a:solidFill>
                  <a:srgbClr val="231F20"/>
                </a:solidFill>
                <a:latin typeface="Calibri"/>
                <a:cs typeface="Calibri"/>
              </a:rPr>
              <a:t> </a:t>
            </a:r>
            <a:r>
              <a:rPr sz="950" spc="-25" dirty="0">
                <a:solidFill>
                  <a:srgbClr val="231F20"/>
                </a:solidFill>
                <a:latin typeface="Calibri"/>
                <a:cs typeface="Calibri"/>
              </a:rPr>
              <a:t>treatment </a:t>
            </a:r>
            <a:r>
              <a:rPr sz="950" dirty="0">
                <a:solidFill>
                  <a:srgbClr val="231F20"/>
                </a:solidFill>
                <a:latin typeface="Calibri"/>
                <a:cs typeface="Calibri"/>
              </a:rPr>
              <a:t>or </a:t>
            </a:r>
            <a:r>
              <a:rPr sz="950" spc="-5" dirty="0">
                <a:solidFill>
                  <a:srgbClr val="231F20"/>
                </a:solidFill>
                <a:latin typeface="Calibri"/>
                <a:cs typeface="Calibri"/>
              </a:rPr>
              <a:t>for </a:t>
            </a:r>
            <a:r>
              <a:rPr sz="950" dirty="0">
                <a:solidFill>
                  <a:srgbClr val="231F20"/>
                </a:solidFill>
                <a:latin typeface="Calibri"/>
                <a:cs typeface="Calibri"/>
              </a:rPr>
              <a:t>tumours </a:t>
            </a:r>
            <a:r>
              <a:rPr sz="950" spc="25" dirty="0">
                <a:solidFill>
                  <a:srgbClr val="231F20"/>
                </a:solidFill>
                <a:latin typeface="Calibri"/>
                <a:cs typeface="Calibri"/>
              </a:rPr>
              <a:t>in </a:t>
            </a:r>
            <a:r>
              <a:rPr sz="950" dirty="0">
                <a:solidFill>
                  <a:srgbClr val="231F20"/>
                </a:solidFill>
                <a:latin typeface="Calibri"/>
                <a:cs typeface="Calibri"/>
              </a:rPr>
              <a:t>critical </a:t>
            </a:r>
            <a:r>
              <a:rPr sz="950" spc="-10" dirty="0">
                <a:solidFill>
                  <a:srgbClr val="231F20"/>
                </a:solidFill>
                <a:latin typeface="Calibri"/>
                <a:cs typeface="Calibri"/>
              </a:rPr>
              <a:t>anatomical </a:t>
            </a:r>
            <a:r>
              <a:rPr sz="950" spc="-5" dirty="0">
                <a:solidFill>
                  <a:srgbClr val="231F20"/>
                </a:solidFill>
                <a:latin typeface="Calibri"/>
                <a:cs typeface="Calibri"/>
              </a:rPr>
              <a:t>locations </a:t>
            </a:r>
            <a:r>
              <a:rPr sz="950" spc="-35" dirty="0">
                <a:solidFill>
                  <a:srgbClr val="231F20"/>
                </a:solidFill>
                <a:latin typeface="Calibri"/>
                <a:cs typeface="Calibri"/>
              </a:rPr>
              <a:t>where </a:t>
            </a:r>
            <a:r>
              <a:rPr sz="950" spc="-30" dirty="0">
                <a:solidFill>
                  <a:srgbClr val="231F20"/>
                </a:solidFill>
                <a:latin typeface="Calibri"/>
                <a:cs typeface="Calibri"/>
              </a:rPr>
              <a:t> </a:t>
            </a:r>
            <a:r>
              <a:rPr sz="950" spc="-15" dirty="0">
                <a:solidFill>
                  <a:srgbClr val="231F20"/>
                </a:solidFill>
                <a:latin typeface="Calibri"/>
                <a:cs typeface="Calibri"/>
              </a:rPr>
              <a:t>surgery </a:t>
            </a:r>
            <a:r>
              <a:rPr sz="950" spc="-5" dirty="0">
                <a:solidFill>
                  <a:srgbClr val="231F20"/>
                </a:solidFill>
                <a:latin typeface="Calibri"/>
                <a:cs typeface="Calibri"/>
              </a:rPr>
              <a:t>would </a:t>
            </a:r>
            <a:r>
              <a:rPr sz="950" dirty="0">
                <a:solidFill>
                  <a:srgbClr val="231F20"/>
                </a:solidFill>
                <a:latin typeface="Calibri"/>
                <a:cs typeface="Calibri"/>
              </a:rPr>
              <a:t>involve prohibitive </a:t>
            </a:r>
            <a:r>
              <a:rPr sz="950" spc="10" dirty="0">
                <a:solidFill>
                  <a:srgbClr val="231F20"/>
                </a:solidFill>
                <a:latin typeface="Calibri"/>
                <a:cs typeface="Calibri"/>
              </a:rPr>
              <a:t>risk </a:t>
            </a:r>
            <a:r>
              <a:rPr sz="950" dirty="0">
                <a:solidFill>
                  <a:srgbClr val="231F20"/>
                </a:solidFill>
                <a:latin typeface="Calibri"/>
                <a:cs typeface="Calibri"/>
              </a:rPr>
              <a:t>or functional impairment </a:t>
            </a:r>
            <a:r>
              <a:rPr sz="950" spc="5" dirty="0">
                <a:solidFill>
                  <a:srgbClr val="231F20"/>
                </a:solidFill>
                <a:latin typeface="Calibri"/>
                <a:cs typeface="Calibri"/>
              </a:rPr>
              <a:t> </a:t>
            </a:r>
            <a:r>
              <a:rPr sz="950" spc="55" dirty="0">
                <a:solidFill>
                  <a:srgbClr val="231F20"/>
                </a:solidFill>
                <a:latin typeface="Calibri"/>
                <a:cs typeface="Calibri"/>
              </a:rPr>
              <a:t>[III,</a:t>
            </a:r>
            <a:r>
              <a:rPr sz="950" spc="-40" dirty="0">
                <a:solidFill>
                  <a:srgbClr val="231F20"/>
                </a:solidFill>
                <a:latin typeface="Calibri"/>
                <a:cs typeface="Calibri"/>
              </a:rPr>
              <a:t> </a:t>
            </a:r>
            <a:r>
              <a:rPr sz="950" spc="90" dirty="0">
                <a:solidFill>
                  <a:srgbClr val="231F20"/>
                </a:solidFill>
                <a:latin typeface="Calibri"/>
                <a:cs typeface="Calibri"/>
              </a:rPr>
              <a:t>C]</a:t>
            </a:r>
            <a:r>
              <a:rPr sz="950" spc="-40"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75</a:t>
            </a:r>
            <a:r>
              <a:rPr sz="950" spc="10" dirty="0">
                <a:solidFill>
                  <a:srgbClr val="231F20"/>
                </a:solidFill>
                <a:latin typeface="Calibri"/>
                <a:cs typeface="Calibri"/>
              </a:rPr>
              <a:t>].</a:t>
            </a:r>
            <a:r>
              <a:rPr sz="950" spc="-40" dirty="0">
                <a:solidFill>
                  <a:srgbClr val="231F20"/>
                </a:solidFill>
                <a:latin typeface="Calibri"/>
                <a:cs typeface="Calibri"/>
              </a:rPr>
              <a:t> </a:t>
            </a:r>
            <a:r>
              <a:rPr sz="950" spc="-5" dirty="0">
                <a:solidFill>
                  <a:srgbClr val="231F20"/>
                </a:solidFill>
                <a:latin typeface="Calibri"/>
                <a:cs typeface="Calibri"/>
              </a:rPr>
              <a:t>When</a:t>
            </a:r>
            <a:r>
              <a:rPr sz="950" spc="-25" dirty="0">
                <a:solidFill>
                  <a:srgbClr val="231F20"/>
                </a:solidFill>
                <a:latin typeface="Calibri"/>
                <a:cs typeface="Calibri"/>
              </a:rPr>
              <a:t> </a:t>
            </a:r>
            <a:r>
              <a:rPr sz="950" spc="-40" dirty="0">
                <a:solidFill>
                  <a:srgbClr val="231F20"/>
                </a:solidFill>
                <a:latin typeface="Calibri"/>
                <a:cs typeface="Calibri"/>
              </a:rPr>
              <a:t>a </a:t>
            </a:r>
            <a:r>
              <a:rPr sz="950" spc="-20" dirty="0">
                <a:solidFill>
                  <a:srgbClr val="231F20"/>
                </a:solidFill>
                <a:latin typeface="Calibri"/>
                <a:cs typeface="Calibri"/>
              </a:rPr>
              <a:t>systemic</a:t>
            </a:r>
            <a:r>
              <a:rPr sz="950" spc="-25" dirty="0">
                <a:solidFill>
                  <a:srgbClr val="231F20"/>
                </a:solidFill>
                <a:latin typeface="Calibri"/>
                <a:cs typeface="Calibri"/>
              </a:rPr>
              <a:t> </a:t>
            </a:r>
            <a:r>
              <a:rPr sz="950" spc="-20" dirty="0">
                <a:solidFill>
                  <a:srgbClr val="231F20"/>
                </a:solidFill>
                <a:latin typeface="Calibri"/>
                <a:cs typeface="Calibri"/>
              </a:rPr>
              <a:t>therapy</a:t>
            </a:r>
            <a:r>
              <a:rPr sz="950" spc="-30" dirty="0">
                <a:solidFill>
                  <a:srgbClr val="231F20"/>
                </a:solidFill>
                <a:latin typeface="Calibri"/>
                <a:cs typeface="Calibri"/>
              </a:rPr>
              <a:t> </a:t>
            </a:r>
            <a:r>
              <a:rPr sz="950" dirty="0">
                <a:solidFill>
                  <a:srgbClr val="231F20"/>
                </a:solidFill>
                <a:latin typeface="Calibri"/>
                <a:cs typeface="Calibri"/>
              </a:rPr>
              <a:t>is</a:t>
            </a:r>
            <a:r>
              <a:rPr sz="950" spc="-40" dirty="0">
                <a:solidFill>
                  <a:srgbClr val="231F20"/>
                </a:solidFill>
                <a:latin typeface="Calibri"/>
                <a:cs typeface="Calibri"/>
              </a:rPr>
              <a:t> </a:t>
            </a:r>
            <a:r>
              <a:rPr sz="950" spc="-20" dirty="0">
                <a:solidFill>
                  <a:srgbClr val="231F20"/>
                </a:solidFill>
                <a:latin typeface="Calibri"/>
                <a:cs typeface="Calibri"/>
              </a:rPr>
              <a:t>chosen,</a:t>
            </a:r>
            <a:r>
              <a:rPr sz="950" spc="-30" dirty="0">
                <a:solidFill>
                  <a:srgbClr val="231F20"/>
                </a:solidFill>
                <a:latin typeface="Calibri"/>
                <a:cs typeface="Calibri"/>
              </a:rPr>
              <a:t> </a:t>
            </a:r>
            <a:r>
              <a:rPr sz="950" spc="-15" dirty="0">
                <a:solidFill>
                  <a:srgbClr val="231F20"/>
                </a:solidFill>
                <a:latin typeface="Calibri"/>
                <a:cs typeface="Calibri"/>
              </a:rPr>
              <a:t>available</a:t>
            </a:r>
            <a:r>
              <a:rPr sz="950" spc="-40" dirty="0">
                <a:solidFill>
                  <a:srgbClr val="231F20"/>
                </a:solidFill>
                <a:latin typeface="Calibri"/>
                <a:cs typeface="Calibri"/>
              </a:rPr>
              <a:t> </a:t>
            </a:r>
            <a:r>
              <a:rPr sz="950" spc="-5" dirty="0">
                <a:solidFill>
                  <a:srgbClr val="231F20"/>
                </a:solidFill>
                <a:latin typeface="Calibri"/>
                <a:cs typeface="Calibri"/>
              </a:rPr>
              <a:t>options </a:t>
            </a:r>
            <a:r>
              <a:rPr sz="950" spc="-200" dirty="0">
                <a:solidFill>
                  <a:srgbClr val="231F20"/>
                </a:solidFill>
                <a:latin typeface="Calibri"/>
                <a:cs typeface="Calibri"/>
              </a:rPr>
              <a:t> </a:t>
            </a:r>
            <a:r>
              <a:rPr sz="950" spc="-5" dirty="0">
                <a:solidFill>
                  <a:srgbClr val="231F20"/>
                </a:solidFill>
                <a:latin typeface="Calibri"/>
                <a:cs typeface="Calibri"/>
              </a:rPr>
              <a:t>include: </a:t>
            </a:r>
            <a:r>
              <a:rPr sz="950" dirty="0">
                <a:solidFill>
                  <a:srgbClr val="231F20"/>
                </a:solidFill>
                <a:latin typeface="Calibri"/>
                <a:cs typeface="Calibri"/>
              </a:rPr>
              <a:t>hormonal </a:t>
            </a:r>
            <a:r>
              <a:rPr sz="950" spc="-25" dirty="0">
                <a:solidFill>
                  <a:srgbClr val="231F20"/>
                </a:solidFill>
                <a:latin typeface="Calibri"/>
                <a:cs typeface="Calibri"/>
              </a:rPr>
              <a:t>therapies </a:t>
            </a:r>
            <a:r>
              <a:rPr sz="950" dirty="0">
                <a:solidFill>
                  <a:srgbClr val="231F20"/>
                </a:solidFill>
                <a:latin typeface="Calibri"/>
                <a:cs typeface="Calibri"/>
              </a:rPr>
              <a:t>(tamoxifen, </a:t>
            </a:r>
            <a:r>
              <a:rPr sz="950" spc="-20" dirty="0">
                <a:solidFill>
                  <a:srgbClr val="231F20"/>
                </a:solidFill>
                <a:latin typeface="Calibri"/>
                <a:cs typeface="Calibri"/>
              </a:rPr>
              <a:t>toremifene </a:t>
            </a:r>
            <a:r>
              <a:rPr sz="950" spc="-10" dirty="0">
                <a:solidFill>
                  <a:srgbClr val="231F20"/>
                </a:solidFill>
                <a:latin typeface="Calibri"/>
                <a:cs typeface="Calibri"/>
              </a:rPr>
              <a:t>and </a:t>
            </a:r>
            <a:r>
              <a:rPr sz="950" spc="70" dirty="0">
                <a:solidFill>
                  <a:srgbClr val="231F20"/>
                </a:solidFill>
                <a:latin typeface="Calibri"/>
                <a:cs typeface="Calibri"/>
              </a:rPr>
              <a:t>GnRH </a:t>
            </a:r>
            <a:r>
              <a:rPr sz="950" spc="75" dirty="0">
                <a:solidFill>
                  <a:srgbClr val="231F20"/>
                </a:solidFill>
                <a:latin typeface="Calibri"/>
                <a:cs typeface="Calibri"/>
              </a:rPr>
              <a:t> </a:t>
            </a:r>
            <a:r>
              <a:rPr sz="950" spc="-10" dirty="0">
                <a:solidFill>
                  <a:srgbClr val="231F20"/>
                </a:solidFill>
                <a:latin typeface="Calibri"/>
                <a:cs typeface="Calibri"/>
              </a:rPr>
              <a:t>analogues),</a:t>
            </a:r>
            <a:r>
              <a:rPr sz="950" spc="-5" dirty="0">
                <a:solidFill>
                  <a:srgbClr val="231F20"/>
                </a:solidFill>
                <a:latin typeface="Calibri"/>
                <a:cs typeface="Calibri"/>
              </a:rPr>
              <a:t> non-steroidal</a:t>
            </a:r>
            <a:r>
              <a:rPr sz="950" dirty="0">
                <a:solidFill>
                  <a:srgbClr val="231F20"/>
                </a:solidFill>
                <a:latin typeface="Calibri"/>
                <a:cs typeface="Calibri"/>
              </a:rPr>
              <a:t> anti-inflammatory</a:t>
            </a:r>
            <a:r>
              <a:rPr sz="950" spc="5" dirty="0">
                <a:solidFill>
                  <a:srgbClr val="231F20"/>
                </a:solidFill>
                <a:latin typeface="Calibri"/>
                <a:cs typeface="Calibri"/>
              </a:rPr>
              <a:t> </a:t>
            </a:r>
            <a:r>
              <a:rPr sz="950" spc="-10" dirty="0">
                <a:solidFill>
                  <a:srgbClr val="231F20"/>
                </a:solidFill>
                <a:latin typeface="Calibri"/>
                <a:cs typeface="Calibri"/>
              </a:rPr>
              <a:t>drugs;</a:t>
            </a:r>
            <a:r>
              <a:rPr sz="950" spc="-5" dirty="0">
                <a:solidFill>
                  <a:srgbClr val="231F20"/>
                </a:solidFill>
                <a:latin typeface="Calibri"/>
                <a:cs typeface="Calibri"/>
              </a:rPr>
              <a:t> </a:t>
            </a:r>
            <a:r>
              <a:rPr sz="950" spc="-15" dirty="0">
                <a:solidFill>
                  <a:srgbClr val="231F20"/>
                </a:solidFill>
                <a:latin typeface="Calibri"/>
                <a:cs typeface="Calibri"/>
              </a:rPr>
              <a:t>low-dose </a:t>
            </a:r>
            <a:r>
              <a:rPr sz="950" spc="-10" dirty="0">
                <a:solidFill>
                  <a:srgbClr val="231F20"/>
                </a:solidFill>
                <a:latin typeface="Calibri"/>
                <a:cs typeface="Calibri"/>
              </a:rPr>
              <a:t> </a:t>
            </a:r>
            <a:r>
              <a:rPr sz="950" spc="75" dirty="0">
                <a:solidFill>
                  <a:srgbClr val="231F20"/>
                </a:solidFill>
                <a:latin typeface="Calibri"/>
                <a:cs typeface="Calibri"/>
              </a:rPr>
              <a:t>ChT </a:t>
            </a:r>
            <a:r>
              <a:rPr sz="950" spc="10" dirty="0">
                <a:solidFill>
                  <a:srgbClr val="231F20"/>
                </a:solidFill>
                <a:latin typeface="Calibri"/>
                <a:cs typeface="Calibri"/>
              </a:rPr>
              <a:t>(such </a:t>
            </a:r>
            <a:r>
              <a:rPr sz="950" spc="-40" dirty="0">
                <a:solidFill>
                  <a:srgbClr val="231F20"/>
                </a:solidFill>
                <a:latin typeface="Calibri"/>
                <a:cs typeface="Calibri"/>
              </a:rPr>
              <a:t>as </a:t>
            </a:r>
            <a:r>
              <a:rPr sz="950" spc="-20" dirty="0">
                <a:solidFill>
                  <a:srgbClr val="231F20"/>
                </a:solidFill>
                <a:latin typeface="Calibri"/>
                <a:cs typeface="Calibri"/>
              </a:rPr>
              <a:t>methotrexate/vinblastine </a:t>
            </a:r>
            <a:r>
              <a:rPr sz="950" dirty="0">
                <a:solidFill>
                  <a:srgbClr val="231F20"/>
                </a:solidFill>
                <a:latin typeface="Calibri"/>
                <a:cs typeface="Calibri"/>
              </a:rPr>
              <a:t>or </a:t>
            </a:r>
            <a:r>
              <a:rPr sz="950" spc="-15" dirty="0">
                <a:solidFill>
                  <a:srgbClr val="231F20"/>
                </a:solidFill>
                <a:latin typeface="Calibri"/>
                <a:cs typeface="Calibri"/>
              </a:rPr>
              <a:t>methotrexate/vinorel- </a:t>
            </a:r>
            <a:r>
              <a:rPr sz="950" spc="-10" dirty="0">
                <a:solidFill>
                  <a:srgbClr val="231F20"/>
                </a:solidFill>
                <a:latin typeface="Calibri"/>
                <a:cs typeface="Calibri"/>
              </a:rPr>
              <a:t> </a:t>
            </a:r>
            <a:r>
              <a:rPr sz="950" dirty="0">
                <a:solidFill>
                  <a:srgbClr val="231F20"/>
                </a:solidFill>
                <a:latin typeface="Calibri"/>
                <a:cs typeface="Calibri"/>
              </a:rPr>
              <a:t>bine); </a:t>
            </a:r>
            <a:r>
              <a:rPr sz="950" spc="-15" dirty="0">
                <a:solidFill>
                  <a:srgbClr val="231F20"/>
                </a:solidFill>
                <a:latin typeface="Calibri"/>
                <a:cs typeface="Calibri"/>
              </a:rPr>
              <a:t>sorafenib/pazopanib; </a:t>
            </a:r>
            <a:r>
              <a:rPr sz="950" spc="5" dirty="0">
                <a:solidFill>
                  <a:srgbClr val="231F20"/>
                </a:solidFill>
                <a:latin typeface="Calibri"/>
                <a:cs typeface="Calibri"/>
              </a:rPr>
              <a:t>imatinib; </a:t>
            </a:r>
            <a:r>
              <a:rPr sz="950" spc="-15" dirty="0">
                <a:solidFill>
                  <a:srgbClr val="231F20"/>
                </a:solidFill>
                <a:latin typeface="Calibri"/>
                <a:cs typeface="Calibri"/>
              </a:rPr>
              <a:t>interferon; </a:t>
            </a:r>
            <a:r>
              <a:rPr sz="950" spc="-5" dirty="0">
                <a:solidFill>
                  <a:srgbClr val="231F20"/>
                </a:solidFill>
                <a:latin typeface="Calibri"/>
                <a:cs typeface="Calibri"/>
              </a:rPr>
              <a:t>full-dose </a:t>
            </a:r>
            <a:r>
              <a:rPr sz="950" spc="75" dirty="0">
                <a:solidFill>
                  <a:srgbClr val="231F20"/>
                </a:solidFill>
                <a:latin typeface="Calibri"/>
                <a:cs typeface="Calibri"/>
              </a:rPr>
              <a:t>ChT </a:t>
            </a:r>
            <a:r>
              <a:rPr sz="950" spc="80" dirty="0">
                <a:solidFill>
                  <a:srgbClr val="231F20"/>
                </a:solidFill>
                <a:latin typeface="Calibri"/>
                <a:cs typeface="Calibri"/>
              </a:rPr>
              <a:t> </a:t>
            </a:r>
            <a:r>
              <a:rPr sz="950" spc="10" dirty="0">
                <a:solidFill>
                  <a:srgbClr val="231F20"/>
                </a:solidFill>
                <a:latin typeface="Calibri"/>
                <a:cs typeface="Calibri"/>
              </a:rPr>
              <a:t>(using </a:t>
            </a:r>
            <a:r>
              <a:rPr sz="950" spc="-15" dirty="0">
                <a:solidFill>
                  <a:srgbClr val="231F20"/>
                </a:solidFill>
                <a:latin typeface="Calibri"/>
                <a:cs typeface="Calibri"/>
              </a:rPr>
              <a:t>regimens </a:t>
            </a:r>
            <a:r>
              <a:rPr sz="950" spc="-20" dirty="0">
                <a:solidFill>
                  <a:srgbClr val="231F20"/>
                </a:solidFill>
                <a:latin typeface="Calibri"/>
                <a:cs typeface="Calibri"/>
              </a:rPr>
              <a:t>active </a:t>
            </a:r>
            <a:r>
              <a:rPr sz="950" spc="25" dirty="0">
                <a:solidFill>
                  <a:srgbClr val="231F20"/>
                </a:solidFill>
                <a:latin typeface="Calibri"/>
                <a:cs typeface="Calibri"/>
              </a:rPr>
              <a:t>in </a:t>
            </a:r>
            <a:r>
              <a:rPr sz="950" spc="-20" dirty="0">
                <a:solidFill>
                  <a:srgbClr val="231F20"/>
                </a:solidFill>
                <a:latin typeface="Calibri"/>
                <a:cs typeface="Calibri"/>
              </a:rPr>
              <a:t>sarcomas, </a:t>
            </a:r>
            <a:r>
              <a:rPr sz="950" spc="10" dirty="0">
                <a:solidFill>
                  <a:srgbClr val="231F20"/>
                </a:solidFill>
                <a:latin typeface="Calibri"/>
                <a:cs typeface="Calibri"/>
              </a:rPr>
              <a:t>including </a:t>
            </a:r>
            <a:r>
              <a:rPr sz="950" dirty="0">
                <a:solidFill>
                  <a:srgbClr val="231F20"/>
                </a:solidFill>
                <a:latin typeface="Calibri"/>
                <a:cs typeface="Calibri"/>
              </a:rPr>
              <a:t>liposomal </a:t>
            </a:r>
            <a:r>
              <a:rPr sz="950" spc="15" dirty="0">
                <a:solidFill>
                  <a:srgbClr val="231F20"/>
                </a:solidFill>
                <a:latin typeface="Calibri"/>
                <a:cs typeface="Calibri"/>
              </a:rPr>
              <a:t>doxoru- </a:t>
            </a:r>
            <a:r>
              <a:rPr sz="950" spc="-200" dirty="0">
                <a:solidFill>
                  <a:srgbClr val="231F20"/>
                </a:solidFill>
                <a:latin typeface="Calibri"/>
                <a:cs typeface="Calibri"/>
              </a:rPr>
              <a:t> </a:t>
            </a:r>
            <a:r>
              <a:rPr sz="950" spc="20" dirty="0">
                <a:solidFill>
                  <a:srgbClr val="231F20"/>
                </a:solidFill>
                <a:latin typeface="Calibri"/>
                <a:cs typeface="Calibri"/>
              </a:rPr>
              <a:t>bicin) </a:t>
            </a:r>
            <a:r>
              <a:rPr sz="950" dirty="0">
                <a:solidFill>
                  <a:srgbClr val="231F20"/>
                </a:solidFill>
                <a:latin typeface="Calibri"/>
                <a:cs typeface="Calibri"/>
              </a:rPr>
              <a:t>[</a:t>
            </a:r>
            <a:r>
              <a:rPr sz="950" dirty="0">
                <a:solidFill>
                  <a:srgbClr val="2E3092"/>
                </a:solidFill>
                <a:latin typeface="Calibri"/>
                <a:cs typeface="Calibri"/>
                <a:hlinkClick r:id="rId2" action="ppaction://hlinksldjump"/>
              </a:rPr>
              <a:t>76</a:t>
            </a:r>
            <a:r>
              <a:rPr sz="950" dirty="0">
                <a:solidFill>
                  <a:srgbClr val="231F20"/>
                </a:solidFill>
                <a:latin typeface="Calibri"/>
                <a:cs typeface="Calibri"/>
              </a:rPr>
              <a:t>–</a:t>
            </a:r>
            <a:r>
              <a:rPr sz="950" dirty="0">
                <a:solidFill>
                  <a:srgbClr val="2E3092"/>
                </a:solidFill>
                <a:latin typeface="Calibri"/>
                <a:cs typeface="Calibri"/>
                <a:hlinkClick r:id="rId2" action="ppaction://hlinksldjump"/>
              </a:rPr>
              <a:t>82</a:t>
            </a:r>
            <a:r>
              <a:rPr sz="950" dirty="0">
                <a:solidFill>
                  <a:srgbClr val="231F20"/>
                </a:solidFill>
                <a:latin typeface="Calibri"/>
                <a:cs typeface="Calibri"/>
              </a:rPr>
              <a:t>]. </a:t>
            </a:r>
            <a:r>
              <a:rPr sz="950" spc="25" dirty="0">
                <a:solidFill>
                  <a:srgbClr val="231F20"/>
                </a:solidFill>
                <a:latin typeface="Calibri"/>
                <a:cs typeface="Calibri"/>
              </a:rPr>
              <a:t>It </a:t>
            </a:r>
            <a:r>
              <a:rPr sz="950" dirty="0">
                <a:solidFill>
                  <a:srgbClr val="231F20"/>
                </a:solidFill>
                <a:latin typeface="Calibri"/>
                <a:cs typeface="Calibri"/>
              </a:rPr>
              <a:t>is </a:t>
            </a:r>
            <a:r>
              <a:rPr sz="950" spc="-25" dirty="0">
                <a:solidFill>
                  <a:srgbClr val="231F20"/>
                </a:solidFill>
                <a:latin typeface="Calibri"/>
                <a:cs typeface="Calibri"/>
              </a:rPr>
              <a:t>reasonable </a:t>
            </a:r>
            <a:r>
              <a:rPr sz="950" spc="-15" dirty="0">
                <a:solidFill>
                  <a:srgbClr val="231F20"/>
                </a:solidFill>
                <a:latin typeface="Calibri"/>
                <a:cs typeface="Calibri"/>
              </a:rPr>
              <a:t>to </a:t>
            </a:r>
            <a:r>
              <a:rPr sz="950" spc="-10" dirty="0">
                <a:solidFill>
                  <a:srgbClr val="231F20"/>
                </a:solidFill>
                <a:latin typeface="Calibri"/>
                <a:cs typeface="Calibri"/>
              </a:rPr>
              <a:t>employ </a:t>
            </a:r>
            <a:r>
              <a:rPr sz="950" spc="-35" dirty="0">
                <a:solidFill>
                  <a:srgbClr val="231F20"/>
                </a:solidFill>
                <a:latin typeface="Calibri"/>
                <a:cs typeface="Calibri"/>
              </a:rPr>
              <a:t>the less </a:t>
            </a:r>
            <a:r>
              <a:rPr sz="950" spc="5" dirty="0">
                <a:solidFill>
                  <a:srgbClr val="231F20"/>
                </a:solidFill>
                <a:latin typeface="Calibri"/>
                <a:cs typeface="Calibri"/>
              </a:rPr>
              <a:t>toxic </a:t>
            </a:r>
            <a:r>
              <a:rPr sz="950" spc="-20" dirty="0">
                <a:solidFill>
                  <a:srgbClr val="231F20"/>
                </a:solidFill>
                <a:latin typeface="Calibri"/>
                <a:cs typeface="Calibri"/>
              </a:rPr>
              <a:t>therapies </a:t>
            </a:r>
            <a:r>
              <a:rPr sz="950" spc="-15" dirty="0">
                <a:solidFill>
                  <a:srgbClr val="231F20"/>
                </a:solidFill>
                <a:latin typeface="Calibri"/>
                <a:cs typeface="Calibri"/>
              </a:rPr>
              <a:t> </a:t>
            </a:r>
            <a:r>
              <a:rPr sz="950" spc="-30" dirty="0">
                <a:solidFill>
                  <a:srgbClr val="231F20"/>
                </a:solidFill>
                <a:latin typeface="Calibri"/>
                <a:cs typeface="Calibri"/>
              </a:rPr>
              <a:t>before </a:t>
            </a:r>
            <a:r>
              <a:rPr sz="950" spc="-35" dirty="0">
                <a:solidFill>
                  <a:srgbClr val="231F20"/>
                </a:solidFill>
                <a:latin typeface="Calibri"/>
                <a:cs typeface="Calibri"/>
              </a:rPr>
              <a:t>the </a:t>
            </a:r>
            <a:r>
              <a:rPr sz="950" spc="-15" dirty="0">
                <a:solidFill>
                  <a:srgbClr val="231F20"/>
                </a:solidFill>
                <a:latin typeface="Calibri"/>
                <a:cs typeface="Calibri"/>
              </a:rPr>
              <a:t>more </a:t>
            </a:r>
            <a:r>
              <a:rPr sz="950" spc="5" dirty="0">
                <a:solidFill>
                  <a:srgbClr val="231F20"/>
                </a:solidFill>
                <a:latin typeface="Calibri"/>
                <a:cs typeface="Calibri"/>
              </a:rPr>
              <a:t>toxic </a:t>
            </a:r>
            <a:r>
              <a:rPr sz="950" spc="-30" dirty="0">
                <a:solidFill>
                  <a:srgbClr val="231F20"/>
                </a:solidFill>
                <a:latin typeface="Calibri"/>
                <a:cs typeface="Calibri"/>
              </a:rPr>
              <a:t>ones </a:t>
            </a:r>
            <a:r>
              <a:rPr sz="950" spc="25" dirty="0">
                <a:solidFill>
                  <a:srgbClr val="231F20"/>
                </a:solidFill>
                <a:latin typeface="Calibri"/>
                <a:cs typeface="Calibri"/>
              </a:rPr>
              <a:t>in </a:t>
            </a:r>
            <a:r>
              <a:rPr sz="950" spc="-40" dirty="0">
                <a:solidFill>
                  <a:srgbClr val="231F20"/>
                </a:solidFill>
                <a:latin typeface="Calibri"/>
                <a:cs typeface="Calibri"/>
              </a:rPr>
              <a:t>a </a:t>
            </a:r>
            <a:r>
              <a:rPr sz="950" spc="-30" dirty="0">
                <a:solidFill>
                  <a:srgbClr val="231F20"/>
                </a:solidFill>
                <a:latin typeface="Calibri"/>
                <a:cs typeface="Calibri"/>
              </a:rPr>
              <a:t>stepwise </a:t>
            </a:r>
            <a:r>
              <a:rPr sz="950" spc="-10" dirty="0">
                <a:solidFill>
                  <a:srgbClr val="231F20"/>
                </a:solidFill>
                <a:latin typeface="Calibri"/>
                <a:cs typeface="Calibri"/>
              </a:rPr>
              <a:t>fashion. </a:t>
            </a:r>
            <a:r>
              <a:rPr sz="950" spc="60" dirty="0">
                <a:solidFill>
                  <a:srgbClr val="231F20"/>
                </a:solidFill>
                <a:latin typeface="Calibri"/>
                <a:cs typeface="Calibri"/>
              </a:rPr>
              <a:t>A </a:t>
            </a:r>
            <a:r>
              <a:rPr sz="950" spc="-5" dirty="0">
                <a:solidFill>
                  <a:srgbClr val="231F20"/>
                </a:solidFill>
                <a:latin typeface="Calibri"/>
                <a:cs typeface="Calibri"/>
              </a:rPr>
              <a:t>comprehen- </a:t>
            </a:r>
            <a:r>
              <a:rPr sz="950" dirty="0">
                <a:solidFill>
                  <a:srgbClr val="231F20"/>
                </a:solidFill>
                <a:latin typeface="Calibri"/>
                <a:cs typeface="Calibri"/>
              </a:rPr>
              <a:t> </a:t>
            </a:r>
            <a:r>
              <a:rPr sz="950" spc="-20" dirty="0">
                <a:solidFill>
                  <a:srgbClr val="231F20"/>
                </a:solidFill>
                <a:latin typeface="Calibri"/>
                <a:cs typeface="Calibri"/>
              </a:rPr>
              <a:t>sive </a:t>
            </a:r>
            <a:r>
              <a:rPr sz="950" spc="5" dirty="0">
                <a:solidFill>
                  <a:srgbClr val="231F20"/>
                </a:solidFill>
                <a:latin typeface="Calibri"/>
                <a:cs typeface="Calibri"/>
              </a:rPr>
              <a:t>clinical </a:t>
            </a:r>
            <a:r>
              <a:rPr sz="950" spc="-15" dirty="0">
                <a:solidFill>
                  <a:srgbClr val="231F20"/>
                </a:solidFill>
                <a:latin typeface="Calibri"/>
                <a:cs typeface="Calibri"/>
              </a:rPr>
              <a:t>judgement of </a:t>
            </a:r>
            <a:r>
              <a:rPr sz="950" spc="-10" dirty="0">
                <a:solidFill>
                  <a:srgbClr val="231F20"/>
                </a:solidFill>
                <a:latin typeface="Calibri"/>
                <a:cs typeface="Calibri"/>
              </a:rPr>
              <a:t>progression </a:t>
            </a:r>
            <a:r>
              <a:rPr sz="950" dirty="0">
                <a:solidFill>
                  <a:srgbClr val="231F20"/>
                </a:solidFill>
                <a:latin typeface="Calibri"/>
                <a:cs typeface="Calibri"/>
              </a:rPr>
              <a:t>should </a:t>
            </a:r>
            <a:r>
              <a:rPr sz="950" spc="-50" dirty="0">
                <a:solidFill>
                  <a:srgbClr val="231F20"/>
                </a:solidFill>
                <a:latin typeface="Calibri"/>
                <a:cs typeface="Calibri"/>
              </a:rPr>
              <a:t>be </a:t>
            </a:r>
            <a:r>
              <a:rPr sz="950" spc="-25" dirty="0">
                <a:solidFill>
                  <a:srgbClr val="231F20"/>
                </a:solidFill>
                <a:latin typeface="Calibri"/>
                <a:cs typeface="Calibri"/>
              </a:rPr>
              <a:t>used. </a:t>
            </a:r>
            <a:r>
              <a:rPr sz="950" spc="20" dirty="0">
                <a:solidFill>
                  <a:srgbClr val="231F20"/>
                </a:solidFill>
                <a:latin typeface="Calibri"/>
                <a:cs typeface="Calibri"/>
              </a:rPr>
              <a:t>Hormonal </a:t>
            </a:r>
            <a:r>
              <a:rPr sz="950" spc="-200" dirty="0">
                <a:solidFill>
                  <a:srgbClr val="231F20"/>
                </a:solidFill>
                <a:latin typeface="Calibri"/>
                <a:cs typeface="Calibri"/>
              </a:rPr>
              <a:t> </a:t>
            </a:r>
            <a:r>
              <a:rPr sz="950" spc="-10" dirty="0">
                <a:solidFill>
                  <a:srgbClr val="231F20"/>
                </a:solidFill>
                <a:latin typeface="Calibri"/>
                <a:cs typeface="Calibri"/>
              </a:rPr>
              <a:t>contraception </a:t>
            </a:r>
            <a:r>
              <a:rPr sz="950" dirty="0">
                <a:solidFill>
                  <a:srgbClr val="231F20"/>
                </a:solidFill>
                <a:latin typeface="Calibri"/>
                <a:cs typeface="Calibri"/>
              </a:rPr>
              <a:t>should </a:t>
            </a:r>
            <a:r>
              <a:rPr sz="950" spc="-50" dirty="0">
                <a:solidFill>
                  <a:srgbClr val="231F20"/>
                </a:solidFill>
                <a:latin typeface="Calibri"/>
                <a:cs typeface="Calibri"/>
              </a:rPr>
              <a:t>be </a:t>
            </a:r>
            <a:r>
              <a:rPr sz="950" spc="-15" dirty="0">
                <a:solidFill>
                  <a:srgbClr val="231F20"/>
                </a:solidFill>
                <a:latin typeface="Calibri"/>
                <a:cs typeface="Calibri"/>
              </a:rPr>
              <a:t>discussed </a:t>
            </a:r>
            <a:r>
              <a:rPr sz="950" spc="-5" dirty="0">
                <a:solidFill>
                  <a:srgbClr val="231F20"/>
                </a:solidFill>
                <a:latin typeface="Calibri"/>
                <a:cs typeface="Calibri"/>
              </a:rPr>
              <a:t>with </a:t>
            </a:r>
            <a:r>
              <a:rPr sz="950" spc="-35" dirty="0">
                <a:solidFill>
                  <a:srgbClr val="231F20"/>
                </a:solidFill>
                <a:latin typeface="Calibri"/>
                <a:cs typeface="Calibri"/>
              </a:rPr>
              <a:t>the </a:t>
            </a:r>
            <a:r>
              <a:rPr sz="950" spc="-15" dirty="0">
                <a:solidFill>
                  <a:srgbClr val="231F20"/>
                </a:solidFill>
                <a:latin typeface="Calibri"/>
                <a:cs typeface="Calibri"/>
              </a:rPr>
              <a:t>patient </a:t>
            </a:r>
            <a:r>
              <a:rPr sz="950" spc="-10" dirty="0">
                <a:solidFill>
                  <a:srgbClr val="231F20"/>
                </a:solidFill>
                <a:latin typeface="Calibri"/>
                <a:cs typeface="Calibri"/>
              </a:rPr>
              <a:t>and definitely </a:t>
            </a:r>
            <a:r>
              <a:rPr sz="950" spc="-200" dirty="0">
                <a:solidFill>
                  <a:srgbClr val="231F20"/>
                </a:solidFill>
                <a:latin typeface="Calibri"/>
                <a:cs typeface="Calibri"/>
              </a:rPr>
              <a:t> </a:t>
            </a:r>
            <a:r>
              <a:rPr sz="950" spc="-25" dirty="0">
                <a:solidFill>
                  <a:srgbClr val="231F20"/>
                </a:solidFill>
                <a:latin typeface="Calibri"/>
                <a:cs typeface="Calibri"/>
              </a:rPr>
              <a:t>stopp</a:t>
            </a:r>
            <a:r>
              <a:rPr sz="950" spc="-20" dirty="0">
                <a:solidFill>
                  <a:srgbClr val="231F20"/>
                </a:solidFill>
                <a:latin typeface="Calibri"/>
                <a:cs typeface="Calibri"/>
              </a:rPr>
              <a:t>e</a:t>
            </a:r>
            <a:r>
              <a:rPr sz="950" spc="5" dirty="0">
                <a:solidFill>
                  <a:srgbClr val="231F20"/>
                </a:solidFill>
                <a:latin typeface="Calibri"/>
                <a:cs typeface="Calibri"/>
              </a:rPr>
              <a:t>d</a:t>
            </a:r>
            <a:r>
              <a:rPr sz="950" spc="-35" dirty="0">
                <a:solidFill>
                  <a:srgbClr val="231F20"/>
                </a:solidFill>
                <a:latin typeface="Calibri"/>
                <a:cs typeface="Calibri"/>
              </a:rPr>
              <a:t> </a:t>
            </a:r>
            <a:r>
              <a:rPr sz="950" spc="35" dirty="0">
                <a:solidFill>
                  <a:srgbClr val="231F20"/>
                </a:solidFill>
                <a:latin typeface="Calibri"/>
                <a:cs typeface="Calibri"/>
              </a:rPr>
              <a:t>i</a:t>
            </a:r>
            <a:r>
              <a:rPr sz="950" spc="10" dirty="0">
                <a:solidFill>
                  <a:srgbClr val="231F20"/>
                </a:solidFill>
                <a:latin typeface="Calibri"/>
                <a:cs typeface="Calibri"/>
              </a:rPr>
              <a:t>n</a:t>
            </a:r>
            <a:r>
              <a:rPr sz="950" spc="-35" dirty="0">
                <a:solidFill>
                  <a:srgbClr val="231F20"/>
                </a:solidFill>
                <a:latin typeface="Calibri"/>
                <a:cs typeface="Calibri"/>
              </a:rPr>
              <a:t> the </a:t>
            </a:r>
            <a:r>
              <a:rPr sz="950" spc="-40" dirty="0">
                <a:solidFill>
                  <a:srgbClr val="231F20"/>
                </a:solidFill>
                <a:latin typeface="Calibri"/>
                <a:cs typeface="Calibri"/>
              </a:rPr>
              <a:t>case</a:t>
            </a:r>
            <a:r>
              <a:rPr sz="950" spc="-30" dirty="0">
                <a:solidFill>
                  <a:srgbClr val="231F20"/>
                </a:solidFill>
                <a:latin typeface="Calibri"/>
                <a:cs typeface="Calibri"/>
              </a:rPr>
              <a:t> </a:t>
            </a:r>
            <a:r>
              <a:rPr sz="950" spc="-15" dirty="0">
                <a:solidFill>
                  <a:srgbClr val="231F20"/>
                </a:solidFill>
                <a:latin typeface="Calibri"/>
                <a:cs typeface="Calibri"/>
              </a:rPr>
              <a:t>of</a:t>
            </a:r>
            <a:r>
              <a:rPr sz="950" spc="-35" dirty="0">
                <a:solidFill>
                  <a:srgbClr val="231F20"/>
                </a:solidFill>
                <a:latin typeface="Calibri"/>
                <a:cs typeface="Calibri"/>
              </a:rPr>
              <a:t> </a:t>
            </a:r>
            <a:r>
              <a:rPr sz="950" spc="-10" dirty="0">
                <a:solidFill>
                  <a:srgbClr val="231F20"/>
                </a:solidFill>
                <a:latin typeface="Calibri"/>
                <a:cs typeface="Calibri"/>
              </a:rPr>
              <a:t>progressi</a:t>
            </a:r>
            <a:r>
              <a:rPr sz="950" dirty="0">
                <a:solidFill>
                  <a:srgbClr val="231F20"/>
                </a:solidFill>
                <a:latin typeface="Calibri"/>
                <a:cs typeface="Calibri"/>
              </a:rPr>
              <a:t>n</a:t>
            </a:r>
            <a:r>
              <a:rPr sz="950" spc="-15" dirty="0">
                <a:solidFill>
                  <a:srgbClr val="231F20"/>
                </a:solidFill>
                <a:latin typeface="Calibri"/>
                <a:cs typeface="Calibri"/>
              </a:rPr>
              <a:t>g</a:t>
            </a:r>
            <a:r>
              <a:rPr sz="950" spc="-35" dirty="0">
                <a:solidFill>
                  <a:srgbClr val="231F20"/>
                </a:solidFill>
                <a:latin typeface="Calibri"/>
                <a:cs typeface="Calibri"/>
              </a:rPr>
              <a:t> </a:t>
            </a:r>
            <a:r>
              <a:rPr sz="950" spc="-30" dirty="0">
                <a:solidFill>
                  <a:srgbClr val="231F20"/>
                </a:solidFill>
                <a:latin typeface="Calibri"/>
                <a:cs typeface="Calibri"/>
              </a:rPr>
              <a:t>disease.</a:t>
            </a:r>
            <a:endParaRPr sz="950">
              <a:latin typeface="Calibri"/>
              <a:cs typeface="Calibri"/>
            </a:endParaRPr>
          </a:p>
          <a:p>
            <a:pPr>
              <a:lnSpc>
                <a:spcPct val="100000"/>
              </a:lnSpc>
              <a:spcBef>
                <a:spcPts val="60"/>
              </a:spcBef>
            </a:pPr>
            <a:endParaRPr sz="900">
              <a:latin typeface="Calibri"/>
              <a:cs typeface="Calibri"/>
            </a:endParaRPr>
          </a:p>
          <a:p>
            <a:pPr marL="12700">
              <a:lnSpc>
                <a:spcPct val="100000"/>
              </a:lnSpc>
            </a:pPr>
            <a:r>
              <a:rPr sz="1100" spc="-15" dirty="0">
                <a:solidFill>
                  <a:srgbClr val="812061"/>
                </a:solidFill>
                <a:latin typeface="Tahoma"/>
                <a:cs typeface="Tahoma"/>
              </a:rPr>
              <a:t>Breast</a:t>
            </a:r>
            <a:r>
              <a:rPr sz="1100" spc="-70" dirty="0">
                <a:solidFill>
                  <a:srgbClr val="812061"/>
                </a:solidFill>
                <a:latin typeface="Tahoma"/>
                <a:cs typeface="Tahoma"/>
              </a:rPr>
              <a:t> </a:t>
            </a:r>
            <a:r>
              <a:rPr sz="1100" spc="-15" dirty="0">
                <a:solidFill>
                  <a:srgbClr val="812061"/>
                </a:solidFill>
                <a:latin typeface="Tahoma"/>
                <a:cs typeface="Tahoma"/>
              </a:rPr>
              <a:t>sarcomas</a:t>
            </a:r>
            <a:endParaRPr sz="1100">
              <a:latin typeface="Tahoma"/>
              <a:cs typeface="Tahoma"/>
            </a:endParaRPr>
          </a:p>
          <a:p>
            <a:pPr marL="12700">
              <a:lnSpc>
                <a:spcPct val="100000"/>
              </a:lnSpc>
              <a:spcBef>
                <a:spcPts val="480"/>
              </a:spcBef>
            </a:pPr>
            <a:r>
              <a:rPr sz="950" spc="-15" dirty="0">
                <a:solidFill>
                  <a:srgbClr val="231F20"/>
                </a:solidFill>
                <a:latin typeface="Calibri"/>
                <a:cs typeface="Calibri"/>
              </a:rPr>
              <a:t>These</a:t>
            </a:r>
            <a:r>
              <a:rPr sz="950" spc="-30" dirty="0">
                <a:solidFill>
                  <a:srgbClr val="231F20"/>
                </a:solidFill>
                <a:latin typeface="Calibri"/>
                <a:cs typeface="Calibri"/>
              </a:rPr>
              <a:t> </a:t>
            </a:r>
            <a:r>
              <a:rPr sz="950" spc="-20" dirty="0">
                <a:solidFill>
                  <a:srgbClr val="231F20"/>
                </a:solidFill>
                <a:latin typeface="Calibri"/>
                <a:cs typeface="Calibri"/>
              </a:rPr>
              <a:t>patients</a:t>
            </a:r>
            <a:r>
              <a:rPr sz="950" spc="-30" dirty="0">
                <a:solidFill>
                  <a:srgbClr val="231F20"/>
                </a:solidFill>
                <a:latin typeface="Calibri"/>
                <a:cs typeface="Calibri"/>
              </a:rPr>
              <a:t> </a:t>
            </a:r>
            <a:r>
              <a:rPr sz="950" dirty="0">
                <a:solidFill>
                  <a:srgbClr val="231F20"/>
                </a:solidFill>
                <a:latin typeface="Calibri"/>
                <a:cs typeface="Calibri"/>
              </a:rPr>
              <a:t>should</a:t>
            </a:r>
            <a:r>
              <a:rPr sz="950" spc="-30" dirty="0">
                <a:solidFill>
                  <a:srgbClr val="231F20"/>
                </a:solidFill>
                <a:latin typeface="Calibri"/>
                <a:cs typeface="Calibri"/>
              </a:rPr>
              <a:t> </a:t>
            </a:r>
            <a:r>
              <a:rPr sz="950" spc="-50" dirty="0">
                <a:solidFill>
                  <a:srgbClr val="231F20"/>
                </a:solidFill>
                <a:latin typeface="Calibri"/>
                <a:cs typeface="Calibri"/>
              </a:rPr>
              <a:t>be</a:t>
            </a:r>
            <a:r>
              <a:rPr sz="950" spc="-35" dirty="0">
                <a:solidFill>
                  <a:srgbClr val="231F20"/>
                </a:solidFill>
                <a:latin typeface="Calibri"/>
                <a:cs typeface="Calibri"/>
              </a:rPr>
              <a:t> </a:t>
            </a:r>
            <a:r>
              <a:rPr sz="950" spc="-25" dirty="0">
                <a:solidFill>
                  <a:srgbClr val="231F20"/>
                </a:solidFill>
                <a:latin typeface="Calibri"/>
                <a:cs typeface="Calibri"/>
              </a:rPr>
              <a:t>referred</a:t>
            </a:r>
            <a:r>
              <a:rPr sz="950" spc="-30" dirty="0">
                <a:solidFill>
                  <a:srgbClr val="231F20"/>
                </a:solidFill>
                <a:latin typeface="Calibri"/>
                <a:cs typeface="Calibri"/>
              </a:rPr>
              <a:t> </a:t>
            </a:r>
            <a:r>
              <a:rPr sz="950" spc="-15" dirty="0">
                <a:solidFill>
                  <a:srgbClr val="231F20"/>
                </a:solidFill>
                <a:latin typeface="Calibri"/>
                <a:cs typeface="Calibri"/>
              </a:rPr>
              <a:t>to</a:t>
            </a:r>
            <a:r>
              <a:rPr sz="950" spc="-35" dirty="0">
                <a:solidFill>
                  <a:srgbClr val="231F20"/>
                </a:solidFill>
                <a:latin typeface="Calibri"/>
                <a:cs typeface="Calibri"/>
              </a:rPr>
              <a:t> </a:t>
            </a:r>
            <a:r>
              <a:rPr sz="950" spc="-15" dirty="0">
                <a:solidFill>
                  <a:srgbClr val="231F20"/>
                </a:solidFill>
                <a:latin typeface="Calibri"/>
                <a:cs typeface="Calibri"/>
              </a:rPr>
              <a:t>sarcoma</a:t>
            </a:r>
            <a:r>
              <a:rPr sz="950" spc="-25" dirty="0">
                <a:solidFill>
                  <a:srgbClr val="231F20"/>
                </a:solidFill>
                <a:latin typeface="Calibri"/>
                <a:cs typeface="Calibri"/>
              </a:rPr>
              <a:t> </a:t>
            </a:r>
            <a:r>
              <a:rPr sz="950" spc="-5" dirty="0">
                <a:solidFill>
                  <a:srgbClr val="231F20"/>
                </a:solidFill>
                <a:latin typeface="Calibri"/>
                <a:cs typeface="Calibri"/>
              </a:rPr>
              <a:t>units.</a:t>
            </a:r>
            <a:endParaRPr sz="950">
              <a:latin typeface="Calibri"/>
              <a:cs typeface="Calibri"/>
            </a:endParaRPr>
          </a:p>
          <a:p>
            <a:pPr marL="12700" marR="6350" indent="114300">
              <a:lnSpc>
                <a:spcPts val="1170"/>
              </a:lnSpc>
              <a:spcBef>
                <a:spcPts val="25"/>
              </a:spcBef>
            </a:pPr>
            <a:r>
              <a:rPr sz="950" spc="-25" dirty="0">
                <a:solidFill>
                  <a:srgbClr val="231F20"/>
                </a:solidFill>
                <a:latin typeface="Calibri"/>
                <a:cs typeface="Calibri"/>
              </a:rPr>
              <a:t>Breast</a:t>
            </a:r>
            <a:r>
              <a:rPr sz="950" spc="130" dirty="0">
                <a:solidFill>
                  <a:srgbClr val="231F20"/>
                </a:solidFill>
                <a:latin typeface="Calibri"/>
                <a:cs typeface="Calibri"/>
              </a:rPr>
              <a:t> </a:t>
            </a:r>
            <a:r>
              <a:rPr sz="950" spc="-20" dirty="0">
                <a:solidFill>
                  <a:srgbClr val="231F20"/>
                </a:solidFill>
                <a:latin typeface="Calibri"/>
                <a:cs typeface="Calibri"/>
              </a:rPr>
              <a:t>sarcomas</a:t>
            </a:r>
            <a:r>
              <a:rPr sz="950" spc="125" dirty="0">
                <a:solidFill>
                  <a:srgbClr val="231F20"/>
                </a:solidFill>
                <a:latin typeface="Calibri"/>
                <a:cs typeface="Calibri"/>
              </a:rPr>
              <a:t> </a:t>
            </a:r>
            <a:r>
              <a:rPr sz="950" spc="-20" dirty="0">
                <a:solidFill>
                  <a:srgbClr val="231F20"/>
                </a:solidFill>
                <a:latin typeface="Calibri"/>
                <a:cs typeface="Calibri"/>
              </a:rPr>
              <a:t>encompass</a:t>
            </a:r>
            <a:r>
              <a:rPr sz="950" spc="120" dirty="0">
                <a:solidFill>
                  <a:srgbClr val="231F20"/>
                </a:solidFill>
                <a:latin typeface="Calibri"/>
                <a:cs typeface="Calibri"/>
              </a:rPr>
              <a:t> </a:t>
            </a:r>
            <a:r>
              <a:rPr sz="950" spc="5" dirty="0">
                <a:solidFill>
                  <a:srgbClr val="231F20"/>
                </a:solidFill>
                <a:latin typeface="Calibri"/>
                <a:cs typeface="Calibri"/>
              </a:rPr>
              <a:t>radiation-</a:t>
            </a:r>
            <a:r>
              <a:rPr sz="950" spc="105" dirty="0">
                <a:solidFill>
                  <a:srgbClr val="231F20"/>
                </a:solidFill>
                <a:latin typeface="Calibri"/>
                <a:cs typeface="Calibri"/>
              </a:rPr>
              <a:t> </a:t>
            </a:r>
            <a:r>
              <a:rPr sz="950" spc="-10" dirty="0">
                <a:solidFill>
                  <a:srgbClr val="231F20"/>
                </a:solidFill>
                <a:latin typeface="Calibri"/>
                <a:cs typeface="Calibri"/>
              </a:rPr>
              <a:t>and</a:t>
            </a:r>
            <a:r>
              <a:rPr sz="950" spc="114" dirty="0">
                <a:solidFill>
                  <a:srgbClr val="231F20"/>
                </a:solidFill>
                <a:latin typeface="Calibri"/>
                <a:cs typeface="Calibri"/>
              </a:rPr>
              <a:t> </a:t>
            </a:r>
            <a:r>
              <a:rPr sz="950" spc="10" dirty="0">
                <a:solidFill>
                  <a:srgbClr val="231F20"/>
                </a:solidFill>
                <a:latin typeface="Calibri"/>
                <a:cs typeface="Calibri"/>
              </a:rPr>
              <a:t>non-radiation- </a:t>
            </a:r>
            <a:r>
              <a:rPr sz="950" spc="-200" dirty="0">
                <a:solidFill>
                  <a:srgbClr val="231F20"/>
                </a:solidFill>
                <a:latin typeface="Calibri"/>
                <a:cs typeface="Calibri"/>
              </a:rPr>
              <a:t> </a:t>
            </a:r>
            <a:r>
              <a:rPr sz="950" spc="-5" dirty="0">
                <a:solidFill>
                  <a:srgbClr val="231F20"/>
                </a:solidFill>
                <a:latin typeface="Calibri"/>
                <a:cs typeface="Calibri"/>
              </a:rPr>
              <a:t>induced</a:t>
            </a:r>
            <a:r>
              <a:rPr sz="950" spc="70" dirty="0">
                <a:solidFill>
                  <a:srgbClr val="231F20"/>
                </a:solidFill>
                <a:latin typeface="Calibri"/>
                <a:cs typeface="Calibri"/>
              </a:rPr>
              <a:t> </a:t>
            </a:r>
            <a:r>
              <a:rPr sz="950" spc="-15" dirty="0">
                <a:solidFill>
                  <a:srgbClr val="231F20"/>
                </a:solidFill>
                <a:latin typeface="Calibri"/>
                <a:cs typeface="Calibri"/>
              </a:rPr>
              <a:t>sarcomas.</a:t>
            </a:r>
            <a:r>
              <a:rPr sz="950" spc="65" dirty="0">
                <a:solidFill>
                  <a:srgbClr val="231F20"/>
                </a:solidFill>
                <a:latin typeface="Calibri"/>
                <a:cs typeface="Calibri"/>
              </a:rPr>
              <a:t> </a:t>
            </a:r>
            <a:r>
              <a:rPr sz="950" spc="-15" dirty="0">
                <a:solidFill>
                  <a:srgbClr val="231F20"/>
                </a:solidFill>
                <a:latin typeface="Calibri"/>
                <a:cs typeface="Calibri"/>
              </a:rPr>
              <a:t>Therefore,</a:t>
            </a:r>
            <a:r>
              <a:rPr sz="950" spc="75" dirty="0">
                <a:solidFill>
                  <a:srgbClr val="231F20"/>
                </a:solidFill>
                <a:latin typeface="Calibri"/>
                <a:cs typeface="Calibri"/>
              </a:rPr>
              <a:t> </a:t>
            </a:r>
            <a:r>
              <a:rPr sz="950" spc="-20" dirty="0">
                <a:solidFill>
                  <a:srgbClr val="231F20"/>
                </a:solidFill>
                <a:latin typeface="Calibri"/>
                <a:cs typeface="Calibri"/>
              </a:rPr>
              <a:t>sarcomas</a:t>
            </a:r>
            <a:r>
              <a:rPr sz="950" spc="70" dirty="0">
                <a:solidFill>
                  <a:srgbClr val="231F20"/>
                </a:solidFill>
                <a:latin typeface="Calibri"/>
                <a:cs typeface="Calibri"/>
              </a:rPr>
              <a:t> </a:t>
            </a:r>
            <a:r>
              <a:rPr sz="950" spc="-15" dirty="0">
                <a:solidFill>
                  <a:srgbClr val="231F20"/>
                </a:solidFill>
                <a:latin typeface="Calibri"/>
                <a:cs typeface="Calibri"/>
              </a:rPr>
              <a:t>of</a:t>
            </a:r>
            <a:r>
              <a:rPr sz="950" spc="70" dirty="0">
                <a:solidFill>
                  <a:srgbClr val="231F20"/>
                </a:solidFill>
                <a:latin typeface="Calibri"/>
                <a:cs typeface="Calibri"/>
              </a:rPr>
              <a:t> </a:t>
            </a:r>
            <a:r>
              <a:rPr sz="950" spc="-35" dirty="0">
                <a:solidFill>
                  <a:srgbClr val="231F20"/>
                </a:solidFill>
                <a:latin typeface="Calibri"/>
                <a:cs typeface="Calibri"/>
              </a:rPr>
              <a:t>the</a:t>
            </a:r>
            <a:r>
              <a:rPr sz="950" spc="65" dirty="0">
                <a:solidFill>
                  <a:srgbClr val="231F20"/>
                </a:solidFill>
                <a:latin typeface="Calibri"/>
                <a:cs typeface="Calibri"/>
              </a:rPr>
              <a:t> </a:t>
            </a:r>
            <a:r>
              <a:rPr sz="950" spc="10" dirty="0">
                <a:solidFill>
                  <a:srgbClr val="231F20"/>
                </a:solidFill>
                <a:latin typeface="Calibri"/>
                <a:cs typeface="Calibri"/>
              </a:rPr>
              <a:t>skin</a:t>
            </a:r>
            <a:r>
              <a:rPr sz="950" spc="70" dirty="0">
                <a:solidFill>
                  <a:srgbClr val="231F20"/>
                </a:solidFill>
                <a:latin typeface="Calibri"/>
                <a:cs typeface="Calibri"/>
              </a:rPr>
              <a:t> </a:t>
            </a:r>
            <a:r>
              <a:rPr sz="950" spc="-15" dirty="0">
                <a:solidFill>
                  <a:srgbClr val="231F20"/>
                </a:solidFill>
                <a:latin typeface="Calibri"/>
                <a:cs typeface="Calibri"/>
              </a:rPr>
              <a:t>of</a:t>
            </a:r>
            <a:r>
              <a:rPr sz="950" spc="70" dirty="0">
                <a:solidFill>
                  <a:srgbClr val="231F20"/>
                </a:solidFill>
                <a:latin typeface="Calibri"/>
                <a:cs typeface="Calibri"/>
              </a:rPr>
              <a:t> </a:t>
            </a:r>
            <a:r>
              <a:rPr sz="950" spc="-35" dirty="0">
                <a:solidFill>
                  <a:srgbClr val="231F20"/>
                </a:solidFill>
                <a:latin typeface="Calibri"/>
                <a:cs typeface="Calibri"/>
              </a:rPr>
              <a:t>the</a:t>
            </a:r>
            <a:r>
              <a:rPr sz="950" spc="65" dirty="0">
                <a:solidFill>
                  <a:srgbClr val="231F20"/>
                </a:solidFill>
                <a:latin typeface="Calibri"/>
                <a:cs typeface="Calibri"/>
              </a:rPr>
              <a:t> </a:t>
            </a:r>
            <a:r>
              <a:rPr sz="950" spc="-30" dirty="0">
                <a:solidFill>
                  <a:srgbClr val="231F20"/>
                </a:solidFill>
                <a:latin typeface="Calibri"/>
                <a:cs typeface="Calibri"/>
              </a:rPr>
              <a:t>breast</a:t>
            </a:r>
            <a:endParaRPr sz="950">
              <a:latin typeface="Calibri"/>
              <a:cs typeface="Calibri"/>
            </a:endParaRPr>
          </a:p>
          <a:p>
            <a:pPr marL="12700" marR="6350">
              <a:lnSpc>
                <a:spcPts val="1170"/>
              </a:lnSpc>
              <a:spcBef>
                <a:spcPts val="5"/>
              </a:spcBef>
            </a:pPr>
            <a:r>
              <a:rPr sz="950" spc="-40" dirty="0">
                <a:solidFill>
                  <a:srgbClr val="231F20"/>
                </a:solidFill>
                <a:latin typeface="Calibri"/>
                <a:cs typeface="Calibri"/>
              </a:rPr>
              <a:t>area</a:t>
            </a:r>
            <a:r>
              <a:rPr sz="950" spc="30" dirty="0">
                <a:solidFill>
                  <a:srgbClr val="231F20"/>
                </a:solidFill>
                <a:latin typeface="Calibri"/>
                <a:cs typeface="Calibri"/>
              </a:rPr>
              <a:t> </a:t>
            </a:r>
            <a:r>
              <a:rPr sz="950" dirty="0">
                <a:solidFill>
                  <a:srgbClr val="231F20"/>
                </a:solidFill>
                <a:latin typeface="Calibri"/>
                <a:cs typeface="Calibri"/>
              </a:rPr>
              <a:t>should</a:t>
            </a:r>
            <a:r>
              <a:rPr sz="950" spc="35" dirty="0">
                <a:solidFill>
                  <a:srgbClr val="231F20"/>
                </a:solidFill>
                <a:latin typeface="Calibri"/>
                <a:cs typeface="Calibri"/>
              </a:rPr>
              <a:t> </a:t>
            </a:r>
            <a:r>
              <a:rPr sz="950" spc="-50" dirty="0">
                <a:solidFill>
                  <a:srgbClr val="231F20"/>
                </a:solidFill>
                <a:latin typeface="Calibri"/>
                <a:cs typeface="Calibri"/>
              </a:rPr>
              <a:t>be</a:t>
            </a:r>
            <a:r>
              <a:rPr sz="950" spc="30" dirty="0">
                <a:solidFill>
                  <a:srgbClr val="231F20"/>
                </a:solidFill>
                <a:latin typeface="Calibri"/>
                <a:cs typeface="Calibri"/>
              </a:rPr>
              <a:t> </a:t>
            </a:r>
            <a:r>
              <a:rPr sz="950" spc="-10" dirty="0">
                <a:solidFill>
                  <a:srgbClr val="231F20"/>
                </a:solidFill>
                <a:latin typeface="Calibri"/>
                <a:cs typeface="Calibri"/>
              </a:rPr>
              <a:t>conceptually</a:t>
            </a:r>
            <a:r>
              <a:rPr sz="950" spc="35" dirty="0">
                <a:solidFill>
                  <a:srgbClr val="231F20"/>
                </a:solidFill>
                <a:latin typeface="Calibri"/>
                <a:cs typeface="Calibri"/>
              </a:rPr>
              <a:t> </a:t>
            </a:r>
            <a:r>
              <a:rPr sz="950" spc="-5" dirty="0">
                <a:solidFill>
                  <a:srgbClr val="231F20"/>
                </a:solidFill>
                <a:latin typeface="Calibri"/>
                <a:cs typeface="Calibri"/>
              </a:rPr>
              <a:t>distinguished</a:t>
            </a:r>
            <a:r>
              <a:rPr sz="950" spc="35" dirty="0">
                <a:solidFill>
                  <a:srgbClr val="231F20"/>
                </a:solidFill>
                <a:latin typeface="Calibri"/>
                <a:cs typeface="Calibri"/>
              </a:rPr>
              <a:t> </a:t>
            </a:r>
            <a:r>
              <a:rPr sz="950" dirty="0">
                <a:solidFill>
                  <a:srgbClr val="231F20"/>
                </a:solidFill>
                <a:latin typeface="Calibri"/>
                <a:cs typeface="Calibri"/>
              </a:rPr>
              <a:t>from</a:t>
            </a:r>
            <a:r>
              <a:rPr sz="950" spc="35" dirty="0">
                <a:solidFill>
                  <a:srgbClr val="231F20"/>
                </a:solidFill>
                <a:latin typeface="Calibri"/>
                <a:cs typeface="Calibri"/>
              </a:rPr>
              <a:t> </a:t>
            </a:r>
            <a:r>
              <a:rPr sz="950" spc="-5" dirty="0">
                <a:solidFill>
                  <a:srgbClr val="231F20"/>
                </a:solidFill>
                <a:latin typeface="Calibri"/>
                <a:cs typeface="Calibri"/>
              </a:rPr>
              <a:t>mammary</a:t>
            </a:r>
            <a:r>
              <a:rPr sz="950" spc="40" dirty="0">
                <a:solidFill>
                  <a:srgbClr val="231F20"/>
                </a:solidFill>
                <a:latin typeface="Calibri"/>
                <a:cs typeface="Calibri"/>
              </a:rPr>
              <a:t> </a:t>
            </a:r>
            <a:r>
              <a:rPr sz="950" spc="-5" dirty="0">
                <a:solidFill>
                  <a:srgbClr val="231F20"/>
                </a:solidFill>
                <a:latin typeface="Calibri"/>
                <a:cs typeface="Calibri"/>
              </a:rPr>
              <a:t>gland </a:t>
            </a:r>
            <a:r>
              <a:rPr sz="950" spc="-200" dirty="0">
                <a:solidFill>
                  <a:srgbClr val="231F20"/>
                </a:solidFill>
                <a:latin typeface="Calibri"/>
                <a:cs typeface="Calibri"/>
              </a:rPr>
              <a:t> </a:t>
            </a:r>
            <a:r>
              <a:rPr sz="950" spc="-20" dirty="0">
                <a:solidFill>
                  <a:srgbClr val="231F20"/>
                </a:solidFill>
                <a:latin typeface="Calibri"/>
                <a:cs typeface="Calibri"/>
              </a:rPr>
              <a:t>sarcomas.</a:t>
            </a:r>
            <a:r>
              <a:rPr sz="950" spc="125" dirty="0">
                <a:solidFill>
                  <a:srgbClr val="231F20"/>
                </a:solidFill>
                <a:latin typeface="Calibri"/>
                <a:cs typeface="Calibri"/>
              </a:rPr>
              <a:t> </a:t>
            </a:r>
            <a:r>
              <a:rPr sz="950" dirty="0">
                <a:solidFill>
                  <a:srgbClr val="231F20"/>
                </a:solidFill>
                <a:latin typeface="Calibri"/>
                <a:cs typeface="Calibri"/>
              </a:rPr>
              <a:t>Angiosarcoma</a:t>
            </a:r>
            <a:r>
              <a:rPr sz="950" spc="110" dirty="0">
                <a:solidFill>
                  <a:srgbClr val="231F20"/>
                </a:solidFill>
                <a:latin typeface="Calibri"/>
                <a:cs typeface="Calibri"/>
              </a:rPr>
              <a:t> </a:t>
            </a:r>
            <a:r>
              <a:rPr sz="950" spc="-25" dirty="0">
                <a:solidFill>
                  <a:srgbClr val="231F20"/>
                </a:solidFill>
                <a:latin typeface="Calibri"/>
                <a:cs typeface="Calibri"/>
              </a:rPr>
              <a:t>has</a:t>
            </a:r>
            <a:r>
              <a:rPr sz="950" spc="120" dirty="0">
                <a:solidFill>
                  <a:srgbClr val="231F20"/>
                </a:solidFill>
                <a:latin typeface="Calibri"/>
                <a:cs typeface="Calibri"/>
              </a:rPr>
              <a:t> </a:t>
            </a:r>
            <a:r>
              <a:rPr sz="950" spc="-40" dirty="0">
                <a:solidFill>
                  <a:srgbClr val="231F20"/>
                </a:solidFill>
                <a:latin typeface="Calibri"/>
                <a:cs typeface="Calibri"/>
              </a:rPr>
              <a:t>a</a:t>
            </a:r>
            <a:r>
              <a:rPr sz="950" spc="120" dirty="0">
                <a:solidFill>
                  <a:srgbClr val="231F20"/>
                </a:solidFill>
                <a:latin typeface="Calibri"/>
                <a:cs typeface="Calibri"/>
              </a:rPr>
              <a:t> </a:t>
            </a:r>
            <a:r>
              <a:rPr sz="950" spc="-15" dirty="0">
                <a:solidFill>
                  <a:srgbClr val="231F20"/>
                </a:solidFill>
                <a:latin typeface="Calibri"/>
                <a:cs typeface="Calibri"/>
              </a:rPr>
              <a:t>more</a:t>
            </a:r>
            <a:r>
              <a:rPr sz="950" spc="120" dirty="0">
                <a:solidFill>
                  <a:srgbClr val="231F20"/>
                </a:solidFill>
                <a:latin typeface="Calibri"/>
                <a:cs typeface="Calibri"/>
              </a:rPr>
              <a:t> </a:t>
            </a:r>
            <a:r>
              <a:rPr sz="950" spc="-25" dirty="0">
                <a:solidFill>
                  <a:srgbClr val="231F20"/>
                </a:solidFill>
                <a:latin typeface="Calibri"/>
                <a:cs typeface="Calibri"/>
              </a:rPr>
              <a:t>aggressive</a:t>
            </a:r>
            <a:r>
              <a:rPr sz="950" spc="125" dirty="0">
                <a:solidFill>
                  <a:srgbClr val="231F20"/>
                </a:solidFill>
                <a:latin typeface="Calibri"/>
                <a:cs typeface="Calibri"/>
              </a:rPr>
              <a:t> </a:t>
            </a:r>
            <a:r>
              <a:rPr sz="950" spc="-10" dirty="0">
                <a:solidFill>
                  <a:srgbClr val="231F20"/>
                </a:solidFill>
                <a:latin typeface="Calibri"/>
                <a:cs typeface="Calibri"/>
              </a:rPr>
              <a:t>behaviour</a:t>
            </a:r>
            <a:r>
              <a:rPr sz="950" spc="125" dirty="0">
                <a:solidFill>
                  <a:srgbClr val="231F20"/>
                </a:solidFill>
                <a:latin typeface="Calibri"/>
                <a:cs typeface="Calibri"/>
              </a:rPr>
              <a:t> </a:t>
            </a:r>
            <a:r>
              <a:rPr sz="950" spc="-15" dirty="0">
                <a:solidFill>
                  <a:srgbClr val="231F20"/>
                </a:solidFill>
                <a:latin typeface="Calibri"/>
                <a:cs typeface="Calibri"/>
              </a:rPr>
              <a:t>than</a:t>
            </a:r>
            <a:endParaRPr sz="950">
              <a:latin typeface="Calibri"/>
              <a:cs typeface="Calibri"/>
            </a:endParaRPr>
          </a:p>
          <a:p>
            <a:pPr marL="12700" marR="6350">
              <a:lnSpc>
                <a:spcPts val="1170"/>
              </a:lnSpc>
              <a:spcBef>
                <a:spcPts val="5"/>
              </a:spcBef>
            </a:pPr>
            <a:r>
              <a:rPr sz="950" spc="-20" dirty="0">
                <a:solidFill>
                  <a:srgbClr val="231F20"/>
                </a:solidFill>
                <a:latin typeface="Calibri"/>
                <a:cs typeface="Calibri"/>
              </a:rPr>
              <a:t>other</a:t>
            </a:r>
            <a:r>
              <a:rPr sz="950" spc="25" dirty="0">
                <a:solidFill>
                  <a:srgbClr val="231F20"/>
                </a:solidFill>
                <a:latin typeface="Calibri"/>
                <a:cs typeface="Calibri"/>
              </a:rPr>
              <a:t> </a:t>
            </a:r>
            <a:r>
              <a:rPr sz="950" dirty="0">
                <a:solidFill>
                  <a:srgbClr val="231F20"/>
                </a:solidFill>
                <a:latin typeface="Calibri"/>
                <a:cs typeface="Calibri"/>
              </a:rPr>
              <a:t>histological</a:t>
            </a:r>
            <a:r>
              <a:rPr sz="950" spc="25" dirty="0">
                <a:solidFill>
                  <a:srgbClr val="231F20"/>
                </a:solidFill>
                <a:latin typeface="Calibri"/>
                <a:cs typeface="Calibri"/>
              </a:rPr>
              <a:t> </a:t>
            </a:r>
            <a:r>
              <a:rPr sz="950" spc="-25" dirty="0">
                <a:solidFill>
                  <a:srgbClr val="231F20"/>
                </a:solidFill>
                <a:latin typeface="Calibri"/>
                <a:cs typeface="Calibri"/>
              </a:rPr>
              <a:t>types,</a:t>
            </a:r>
            <a:r>
              <a:rPr sz="950" spc="25" dirty="0">
                <a:solidFill>
                  <a:srgbClr val="231F20"/>
                </a:solidFill>
                <a:latin typeface="Calibri"/>
                <a:cs typeface="Calibri"/>
              </a:rPr>
              <a:t> </a:t>
            </a:r>
            <a:r>
              <a:rPr sz="950" spc="-10" dirty="0">
                <a:solidFill>
                  <a:srgbClr val="231F20"/>
                </a:solidFill>
                <a:latin typeface="Calibri"/>
                <a:cs typeface="Calibri"/>
              </a:rPr>
              <a:t>while</a:t>
            </a:r>
            <a:r>
              <a:rPr sz="950" spc="30" dirty="0">
                <a:solidFill>
                  <a:srgbClr val="231F20"/>
                </a:solidFill>
                <a:latin typeface="Calibri"/>
                <a:cs typeface="Calibri"/>
              </a:rPr>
              <a:t> </a:t>
            </a:r>
            <a:r>
              <a:rPr sz="950" spc="-5" dirty="0">
                <a:solidFill>
                  <a:srgbClr val="231F20"/>
                </a:solidFill>
                <a:latin typeface="Calibri"/>
                <a:cs typeface="Calibri"/>
              </a:rPr>
              <a:t>malignant</a:t>
            </a:r>
            <a:r>
              <a:rPr sz="950" spc="35" dirty="0">
                <a:solidFill>
                  <a:srgbClr val="231F20"/>
                </a:solidFill>
                <a:latin typeface="Calibri"/>
                <a:cs typeface="Calibri"/>
              </a:rPr>
              <a:t> </a:t>
            </a:r>
            <a:r>
              <a:rPr sz="950" spc="-10" dirty="0">
                <a:solidFill>
                  <a:srgbClr val="231F20"/>
                </a:solidFill>
                <a:latin typeface="Calibri"/>
                <a:cs typeface="Calibri"/>
              </a:rPr>
              <a:t>phyllodes</a:t>
            </a:r>
            <a:r>
              <a:rPr sz="950" spc="35" dirty="0">
                <a:solidFill>
                  <a:srgbClr val="231F20"/>
                </a:solidFill>
                <a:latin typeface="Calibri"/>
                <a:cs typeface="Calibri"/>
              </a:rPr>
              <a:t> </a:t>
            </a:r>
            <a:r>
              <a:rPr sz="950" dirty="0">
                <a:solidFill>
                  <a:srgbClr val="231F20"/>
                </a:solidFill>
                <a:latin typeface="Calibri"/>
                <a:cs typeface="Calibri"/>
              </a:rPr>
              <a:t>tumours</a:t>
            </a:r>
            <a:r>
              <a:rPr sz="950" spc="30" dirty="0">
                <a:solidFill>
                  <a:srgbClr val="231F20"/>
                </a:solidFill>
                <a:latin typeface="Calibri"/>
                <a:cs typeface="Calibri"/>
              </a:rPr>
              <a:t> </a:t>
            </a:r>
            <a:r>
              <a:rPr sz="950" dirty="0">
                <a:solidFill>
                  <a:srgbClr val="231F20"/>
                </a:solidFill>
                <a:latin typeface="Calibri"/>
                <a:cs typeface="Calibri"/>
              </a:rPr>
              <a:t>[i.e. </a:t>
            </a:r>
            <a:r>
              <a:rPr sz="950" spc="-200" dirty="0">
                <a:solidFill>
                  <a:srgbClr val="231F20"/>
                </a:solidFill>
                <a:latin typeface="Calibri"/>
                <a:cs typeface="Calibri"/>
              </a:rPr>
              <a:t> </a:t>
            </a:r>
            <a:r>
              <a:rPr sz="950" spc="-30" dirty="0">
                <a:solidFill>
                  <a:srgbClr val="231F20"/>
                </a:solidFill>
                <a:latin typeface="Calibri"/>
                <a:cs typeface="Calibri"/>
              </a:rPr>
              <a:t>those</a:t>
            </a:r>
            <a:r>
              <a:rPr sz="950" dirty="0">
                <a:solidFill>
                  <a:srgbClr val="231F20"/>
                </a:solidFill>
                <a:latin typeface="Calibri"/>
                <a:cs typeface="Calibri"/>
              </a:rPr>
              <a:t>  </a:t>
            </a:r>
            <a:r>
              <a:rPr sz="950" spc="-55" dirty="0">
                <a:solidFill>
                  <a:srgbClr val="231F20"/>
                </a:solidFill>
                <a:latin typeface="Calibri"/>
                <a:cs typeface="Calibri"/>
              </a:rPr>
              <a:t> </a:t>
            </a:r>
            <a:r>
              <a:rPr sz="950" dirty="0">
                <a:solidFill>
                  <a:srgbClr val="231F20"/>
                </a:solidFill>
                <a:latin typeface="Calibri"/>
                <a:cs typeface="Calibri"/>
              </a:rPr>
              <a:t>having  </a:t>
            </a:r>
            <a:r>
              <a:rPr sz="950" spc="-60" dirty="0">
                <a:solidFill>
                  <a:srgbClr val="231F20"/>
                </a:solidFill>
                <a:latin typeface="Calibri"/>
                <a:cs typeface="Calibri"/>
              </a:rPr>
              <a:t> </a:t>
            </a:r>
            <a:r>
              <a:rPr sz="950" spc="-25" dirty="0">
                <a:solidFill>
                  <a:srgbClr val="231F20"/>
                </a:solidFill>
                <a:latin typeface="Lucida Sans Unicode"/>
                <a:cs typeface="Lucida Sans Unicode"/>
              </a:rPr>
              <a:t>&gt;</a:t>
            </a:r>
            <a:r>
              <a:rPr sz="950" spc="-140" dirty="0">
                <a:solidFill>
                  <a:srgbClr val="231F20"/>
                </a:solidFill>
                <a:latin typeface="Lucida Sans Unicode"/>
                <a:cs typeface="Lucida Sans Unicode"/>
              </a:rPr>
              <a:t> </a:t>
            </a:r>
            <a:r>
              <a:rPr sz="950" spc="-30" dirty="0">
                <a:solidFill>
                  <a:srgbClr val="231F20"/>
                </a:solidFill>
                <a:latin typeface="Calibri"/>
                <a:cs typeface="Calibri"/>
              </a:rPr>
              <a:t>10</a:t>
            </a:r>
            <a:r>
              <a:rPr sz="950" dirty="0">
                <a:solidFill>
                  <a:srgbClr val="231F20"/>
                </a:solidFill>
                <a:latin typeface="Calibri"/>
                <a:cs typeface="Calibri"/>
              </a:rPr>
              <a:t>  </a:t>
            </a:r>
            <a:r>
              <a:rPr sz="950" spc="-60" dirty="0">
                <a:solidFill>
                  <a:srgbClr val="231F20"/>
                </a:solidFill>
                <a:latin typeface="Calibri"/>
                <a:cs typeface="Calibri"/>
              </a:rPr>
              <a:t> </a:t>
            </a:r>
            <a:r>
              <a:rPr sz="950" spc="-25" dirty="0">
                <a:solidFill>
                  <a:srgbClr val="231F20"/>
                </a:solidFill>
                <a:latin typeface="Calibri"/>
                <a:cs typeface="Calibri"/>
              </a:rPr>
              <a:t>mitoses/10</a:t>
            </a:r>
            <a:r>
              <a:rPr sz="950" dirty="0">
                <a:solidFill>
                  <a:srgbClr val="231F20"/>
                </a:solidFill>
                <a:latin typeface="Calibri"/>
                <a:cs typeface="Calibri"/>
              </a:rPr>
              <a:t>  </a:t>
            </a:r>
            <a:r>
              <a:rPr sz="950" spc="-55" dirty="0">
                <a:solidFill>
                  <a:srgbClr val="231F20"/>
                </a:solidFill>
                <a:latin typeface="Calibri"/>
                <a:cs typeface="Calibri"/>
              </a:rPr>
              <a:t> </a:t>
            </a:r>
            <a:r>
              <a:rPr sz="950" spc="-5" dirty="0">
                <a:solidFill>
                  <a:srgbClr val="231F20"/>
                </a:solidFill>
                <a:latin typeface="Calibri"/>
                <a:cs typeface="Calibri"/>
              </a:rPr>
              <a:t>high-pow</a:t>
            </a:r>
            <a:r>
              <a:rPr sz="950" spc="5" dirty="0">
                <a:solidFill>
                  <a:srgbClr val="231F20"/>
                </a:solidFill>
                <a:latin typeface="Calibri"/>
                <a:cs typeface="Calibri"/>
              </a:rPr>
              <a:t>e</a:t>
            </a:r>
            <a:r>
              <a:rPr sz="950" spc="10" dirty="0">
                <a:solidFill>
                  <a:srgbClr val="231F20"/>
                </a:solidFill>
                <a:latin typeface="Calibri"/>
                <a:cs typeface="Calibri"/>
              </a:rPr>
              <a:t>r</a:t>
            </a:r>
            <a:r>
              <a:rPr sz="950" dirty="0">
                <a:solidFill>
                  <a:srgbClr val="231F20"/>
                </a:solidFill>
                <a:latin typeface="Calibri"/>
                <a:cs typeface="Calibri"/>
              </a:rPr>
              <a:t>  </a:t>
            </a:r>
            <a:r>
              <a:rPr sz="950" spc="-65" dirty="0">
                <a:solidFill>
                  <a:srgbClr val="231F20"/>
                </a:solidFill>
                <a:latin typeface="Calibri"/>
                <a:cs typeface="Calibri"/>
              </a:rPr>
              <a:t> </a:t>
            </a:r>
            <a:r>
              <a:rPr sz="950" spc="-10" dirty="0">
                <a:solidFill>
                  <a:srgbClr val="231F20"/>
                </a:solidFill>
                <a:latin typeface="Calibri"/>
                <a:cs typeface="Calibri"/>
              </a:rPr>
              <a:t>field</a:t>
            </a:r>
            <a:r>
              <a:rPr sz="950" dirty="0">
                <a:solidFill>
                  <a:srgbClr val="231F20"/>
                </a:solidFill>
                <a:latin typeface="Calibri"/>
                <a:cs typeface="Calibri"/>
              </a:rPr>
              <a:t>  </a:t>
            </a:r>
            <a:r>
              <a:rPr sz="950" spc="-60" dirty="0">
                <a:solidFill>
                  <a:srgbClr val="231F20"/>
                </a:solidFill>
                <a:latin typeface="Calibri"/>
                <a:cs typeface="Calibri"/>
              </a:rPr>
              <a:t> </a:t>
            </a:r>
            <a:r>
              <a:rPr sz="950" spc="70" dirty="0">
                <a:solidFill>
                  <a:srgbClr val="231F20"/>
                </a:solidFill>
                <a:latin typeface="Calibri"/>
                <a:cs typeface="Calibri"/>
              </a:rPr>
              <a:t>(HPF)</a:t>
            </a:r>
            <a:r>
              <a:rPr sz="950" dirty="0">
                <a:solidFill>
                  <a:srgbClr val="231F20"/>
                </a:solidFill>
                <a:latin typeface="Calibri"/>
                <a:cs typeface="Calibri"/>
              </a:rPr>
              <a:t>  </a:t>
            </a:r>
            <a:r>
              <a:rPr sz="950" spc="-55" dirty="0">
                <a:solidFill>
                  <a:srgbClr val="231F20"/>
                </a:solidFill>
                <a:latin typeface="Calibri"/>
                <a:cs typeface="Calibri"/>
              </a:rPr>
              <a:t> </a:t>
            </a:r>
            <a:r>
              <a:rPr sz="950" spc="-10" dirty="0">
                <a:solidFill>
                  <a:srgbClr val="231F20"/>
                </a:solidFill>
                <a:latin typeface="Calibri"/>
                <a:cs typeface="Calibri"/>
              </a:rPr>
              <a:t>and</a:t>
            </a:r>
            <a:endParaRPr sz="950">
              <a:latin typeface="Calibri"/>
              <a:cs typeface="Calibri"/>
            </a:endParaRPr>
          </a:p>
          <a:p>
            <a:pPr marL="12700" marR="6350">
              <a:lnSpc>
                <a:spcPts val="1170"/>
              </a:lnSpc>
              <a:spcBef>
                <a:spcPts val="5"/>
              </a:spcBef>
            </a:pPr>
            <a:r>
              <a:rPr sz="950" spc="-10" dirty="0">
                <a:solidFill>
                  <a:srgbClr val="231F20"/>
                </a:solidFill>
                <a:latin typeface="Calibri"/>
                <a:cs typeface="Calibri"/>
              </a:rPr>
              <a:t>marked</a:t>
            </a:r>
            <a:r>
              <a:rPr sz="950" spc="135" dirty="0">
                <a:solidFill>
                  <a:srgbClr val="231F20"/>
                </a:solidFill>
                <a:latin typeface="Calibri"/>
                <a:cs typeface="Calibri"/>
              </a:rPr>
              <a:t> </a:t>
            </a:r>
            <a:r>
              <a:rPr sz="950" spc="-10" dirty="0">
                <a:solidFill>
                  <a:srgbClr val="231F20"/>
                </a:solidFill>
                <a:latin typeface="Calibri"/>
                <a:cs typeface="Calibri"/>
              </a:rPr>
              <a:t>stromal</a:t>
            </a:r>
            <a:r>
              <a:rPr sz="950" spc="130" dirty="0">
                <a:solidFill>
                  <a:srgbClr val="231F20"/>
                </a:solidFill>
                <a:latin typeface="Calibri"/>
                <a:cs typeface="Calibri"/>
              </a:rPr>
              <a:t> </a:t>
            </a:r>
            <a:r>
              <a:rPr sz="950" spc="-5" dirty="0">
                <a:solidFill>
                  <a:srgbClr val="231F20"/>
                </a:solidFill>
                <a:latin typeface="Calibri"/>
                <a:cs typeface="Calibri"/>
              </a:rPr>
              <a:t>overgrowth]</a:t>
            </a:r>
            <a:r>
              <a:rPr sz="950" spc="135" dirty="0">
                <a:solidFill>
                  <a:srgbClr val="231F20"/>
                </a:solidFill>
                <a:latin typeface="Calibri"/>
                <a:cs typeface="Calibri"/>
              </a:rPr>
              <a:t> </a:t>
            </a:r>
            <a:r>
              <a:rPr sz="950" spc="-30" dirty="0">
                <a:solidFill>
                  <a:srgbClr val="231F20"/>
                </a:solidFill>
                <a:latin typeface="Calibri"/>
                <a:cs typeface="Calibri"/>
              </a:rPr>
              <a:t>have</a:t>
            </a:r>
            <a:r>
              <a:rPr sz="950" spc="135" dirty="0">
                <a:solidFill>
                  <a:srgbClr val="231F20"/>
                </a:solidFill>
                <a:latin typeface="Calibri"/>
                <a:cs typeface="Calibri"/>
              </a:rPr>
              <a:t> </a:t>
            </a:r>
            <a:r>
              <a:rPr sz="950" spc="-40" dirty="0">
                <a:solidFill>
                  <a:srgbClr val="231F20"/>
                </a:solidFill>
                <a:latin typeface="Calibri"/>
                <a:cs typeface="Calibri"/>
              </a:rPr>
              <a:t>a</a:t>
            </a:r>
            <a:r>
              <a:rPr sz="950" spc="-35" dirty="0">
                <a:solidFill>
                  <a:srgbClr val="231F20"/>
                </a:solidFill>
                <a:latin typeface="Calibri"/>
                <a:cs typeface="Calibri"/>
              </a:rPr>
              <a:t> </a:t>
            </a:r>
            <a:r>
              <a:rPr sz="950" spc="15" dirty="0">
                <a:solidFill>
                  <a:srgbClr val="231F20"/>
                </a:solidFill>
                <a:latin typeface="Calibri"/>
                <a:cs typeface="Calibri"/>
              </a:rPr>
              <a:t>20%–30%</a:t>
            </a:r>
            <a:r>
              <a:rPr sz="950" spc="135" dirty="0">
                <a:solidFill>
                  <a:srgbClr val="231F20"/>
                </a:solidFill>
                <a:latin typeface="Calibri"/>
                <a:cs typeface="Calibri"/>
              </a:rPr>
              <a:t> </a:t>
            </a:r>
            <a:r>
              <a:rPr sz="950" spc="-25" dirty="0">
                <a:solidFill>
                  <a:srgbClr val="231F20"/>
                </a:solidFill>
                <a:latin typeface="Calibri"/>
                <a:cs typeface="Calibri"/>
              </a:rPr>
              <a:t>metastatic</a:t>
            </a:r>
            <a:r>
              <a:rPr sz="950" spc="145" dirty="0">
                <a:solidFill>
                  <a:srgbClr val="231F20"/>
                </a:solidFill>
                <a:latin typeface="Calibri"/>
                <a:cs typeface="Calibri"/>
              </a:rPr>
              <a:t> </a:t>
            </a:r>
            <a:r>
              <a:rPr sz="950" spc="-30" dirty="0">
                <a:solidFill>
                  <a:srgbClr val="231F20"/>
                </a:solidFill>
                <a:latin typeface="Calibri"/>
                <a:cs typeface="Calibri"/>
              </a:rPr>
              <a:t>rate. </a:t>
            </a:r>
            <a:r>
              <a:rPr sz="950" spc="-200" dirty="0">
                <a:solidFill>
                  <a:srgbClr val="231F20"/>
                </a:solidFill>
                <a:latin typeface="Calibri"/>
                <a:cs typeface="Calibri"/>
              </a:rPr>
              <a:t> </a:t>
            </a:r>
            <a:r>
              <a:rPr sz="950" spc="45" dirty="0">
                <a:solidFill>
                  <a:srgbClr val="231F20"/>
                </a:solidFill>
                <a:latin typeface="Calibri"/>
                <a:cs typeface="Calibri"/>
              </a:rPr>
              <a:t>On</a:t>
            </a:r>
            <a:r>
              <a:rPr sz="950" spc="-5" dirty="0">
                <a:solidFill>
                  <a:srgbClr val="231F20"/>
                </a:solidFill>
                <a:latin typeface="Calibri"/>
                <a:cs typeface="Calibri"/>
              </a:rPr>
              <a:t> </a:t>
            </a:r>
            <a:r>
              <a:rPr sz="950" spc="-35" dirty="0">
                <a:solidFill>
                  <a:srgbClr val="231F20"/>
                </a:solidFill>
                <a:latin typeface="Calibri"/>
                <a:cs typeface="Calibri"/>
              </a:rPr>
              <a:t>the</a:t>
            </a:r>
            <a:r>
              <a:rPr sz="950" dirty="0">
                <a:solidFill>
                  <a:srgbClr val="231F20"/>
                </a:solidFill>
                <a:latin typeface="Calibri"/>
                <a:cs typeface="Calibri"/>
              </a:rPr>
              <a:t> </a:t>
            </a:r>
            <a:r>
              <a:rPr sz="950" spc="-20" dirty="0">
                <a:solidFill>
                  <a:srgbClr val="231F20"/>
                </a:solidFill>
                <a:latin typeface="Calibri"/>
                <a:cs typeface="Calibri"/>
              </a:rPr>
              <a:t>other</a:t>
            </a:r>
            <a:r>
              <a:rPr sz="950" dirty="0">
                <a:solidFill>
                  <a:srgbClr val="231F20"/>
                </a:solidFill>
                <a:latin typeface="Calibri"/>
                <a:cs typeface="Calibri"/>
              </a:rPr>
              <a:t> </a:t>
            </a:r>
            <a:r>
              <a:rPr sz="950" spc="-5" dirty="0">
                <a:solidFill>
                  <a:srgbClr val="231F20"/>
                </a:solidFill>
                <a:latin typeface="Calibri"/>
                <a:cs typeface="Calibri"/>
              </a:rPr>
              <a:t>hand,</a:t>
            </a:r>
            <a:r>
              <a:rPr sz="950" dirty="0">
                <a:solidFill>
                  <a:srgbClr val="231F20"/>
                </a:solidFill>
                <a:latin typeface="Calibri"/>
                <a:cs typeface="Calibri"/>
              </a:rPr>
              <a:t> </a:t>
            </a:r>
            <a:r>
              <a:rPr sz="950" spc="-15" dirty="0">
                <a:solidFill>
                  <a:srgbClr val="231F20"/>
                </a:solidFill>
                <a:latin typeface="Calibri"/>
                <a:cs typeface="Calibri"/>
              </a:rPr>
              <a:t>metaplastic</a:t>
            </a:r>
            <a:r>
              <a:rPr sz="950" spc="-5" dirty="0">
                <a:solidFill>
                  <a:srgbClr val="231F20"/>
                </a:solidFill>
                <a:latin typeface="Calibri"/>
                <a:cs typeface="Calibri"/>
              </a:rPr>
              <a:t> </a:t>
            </a:r>
            <a:r>
              <a:rPr sz="950" spc="-30" dirty="0">
                <a:solidFill>
                  <a:srgbClr val="231F20"/>
                </a:solidFill>
                <a:latin typeface="Calibri"/>
                <a:cs typeface="Calibri"/>
              </a:rPr>
              <a:t>breast</a:t>
            </a:r>
            <a:r>
              <a:rPr sz="950" spc="-5" dirty="0">
                <a:solidFill>
                  <a:srgbClr val="231F20"/>
                </a:solidFill>
                <a:latin typeface="Calibri"/>
                <a:cs typeface="Calibri"/>
              </a:rPr>
              <a:t> carcinomas,</a:t>
            </a:r>
            <a:r>
              <a:rPr sz="950" spc="5" dirty="0">
                <a:solidFill>
                  <a:srgbClr val="231F20"/>
                </a:solidFill>
                <a:latin typeface="Calibri"/>
                <a:cs typeface="Calibri"/>
              </a:rPr>
              <a:t> </a:t>
            </a:r>
            <a:r>
              <a:rPr sz="950" spc="-20" dirty="0">
                <a:solidFill>
                  <a:srgbClr val="231F20"/>
                </a:solidFill>
                <a:latin typeface="Calibri"/>
                <a:cs typeface="Calibri"/>
              </a:rPr>
              <a:t>also</a:t>
            </a:r>
            <a:r>
              <a:rPr sz="950" dirty="0">
                <a:solidFill>
                  <a:srgbClr val="231F20"/>
                </a:solidFill>
                <a:latin typeface="Calibri"/>
                <a:cs typeface="Calibri"/>
              </a:rPr>
              <a:t> known </a:t>
            </a:r>
            <a:r>
              <a:rPr sz="950" spc="-40" dirty="0">
                <a:solidFill>
                  <a:srgbClr val="231F20"/>
                </a:solidFill>
                <a:latin typeface="Calibri"/>
                <a:cs typeface="Calibri"/>
              </a:rPr>
              <a:t>as</a:t>
            </a:r>
            <a:endParaRPr sz="950">
              <a:latin typeface="Calibri"/>
              <a:cs typeface="Calibri"/>
            </a:endParaRPr>
          </a:p>
          <a:p>
            <a:pPr marL="12700" marR="6350">
              <a:lnSpc>
                <a:spcPts val="1170"/>
              </a:lnSpc>
            </a:pPr>
            <a:r>
              <a:rPr sz="950" spc="-10" dirty="0">
                <a:solidFill>
                  <a:srgbClr val="231F20"/>
                </a:solidFill>
                <a:latin typeface="Calibri"/>
                <a:cs typeface="Calibri"/>
              </a:rPr>
              <a:t>carcinosarcomas,</a:t>
            </a:r>
            <a:r>
              <a:rPr sz="950" spc="-5" dirty="0">
                <a:solidFill>
                  <a:srgbClr val="231F20"/>
                </a:solidFill>
                <a:latin typeface="Calibri"/>
                <a:cs typeface="Calibri"/>
              </a:rPr>
              <a:t> </a:t>
            </a:r>
            <a:r>
              <a:rPr sz="950" spc="-35" dirty="0">
                <a:solidFill>
                  <a:srgbClr val="231F20"/>
                </a:solidFill>
                <a:latin typeface="Calibri"/>
                <a:cs typeface="Calibri"/>
              </a:rPr>
              <a:t>are</a:t>
            </a:r>
            <a:r>
              <a:rPr sz="950" spc="35" dirty="0">
                <a:solidFill>
                  <a:srgbClr val="231F20"/>
                </a:solidFill>
                <a:latin typeface="Calibri"/>
                <a:cs typeface="Calibri"/>
              </a:rPr>
              <a:t> </a:t>
            </a:r>
            <a:r>
              <a:rPr sz="950" spc="-10" dirty="0">
                <a:solidFill>
                  <a:srgbClr val="231F20"/>
                </a:solidFill>
                <a:latin typeface="Calibri"/>
                <a:cs typeface="Calibri"/>
              </a:rPr>
              <a:t>epithelial</a:t>
            </a:r>
            <a:r>
              <a:rPr sz="950" spc="185" dirty="0">
                <a:solidFill>
                  <a:srgbClr val="231F20"/>
                </a:solidFill>
                <a:latin typeface="Calibri"/>
                <a:cs typeface="Calibri"/>
              </a:rPr>
              <a:t> </a:t>
            </a:r>
            <a:r>
              <a:rPr sz="950" spc="-15" dirty="0">
                <a:solidFill>
                  <a:srgbClr val="231F20"/>
                </a:solidFill>
                <a:latin typeface="Calibri"/>
                <a:cs typeface="Calibri"/>
              </a:rPr>
              <a:t>neoplasms,</a:t>
            </a:r>
            <a:r>
              <a:rPr sz="950" spc="-5" dirty="0">
                <a:solidFill>
                  <a:srgbClr val="231F20"/>
                </a:solidFill>
                <a:latin typeface="Calibri"/>
                <a:cs typeface="Calibri"/>
              </a:rPr>
              <a:t> </a:t>
            </a:r>
            <a:r>
              <a:rPr sz="950" spc="-35" dirty="0">
                <a:solidFill>
                  <a:srgbClr val="231F20"/>
                </a:solidFill>
                <a:latin typeface="Calibri"/>
                <a:cs typeface="Calibri"/>
              </a:rPr>
              <a:t>whose</a:t>
            </a:r>
            <a:r>
              <a:rPr sz="950" spc="35" dirty="0">
                <a:solidFill>
                  <a:srgbClr val="231F20"/>
                </a:solidFill>
                <a:latin typeface="Calibri"/>
                <a:cs typeface="Calibri"/>
              </a:rPr>
              <a:t> </a:t>
            </a:r>
            <a:r>
              <a:rPr sz="950" spc="-25" dirty="0">
                <a:solidFill>
                  <a:srgbClr val="231F20"/>
                </a:solidFill>
                <a:latin typeface="Calibri"/>
                <a:cs typeface="Calibri"/>
              </a:rPr>
              <a:t>treatment </a:t>
            </a:r>
            <a:r>
              <a:rPr sz="950" spc="-200" dirty="0">
                <a:solidFill>
                  <a:srgbClr val="231F20"/>
                </a:solidFill>
                <a:latin typeface="Calibri"/>
                <a:cs typeface="Calibri"/>
              </a:rPr>
              <a:t> </a:t>
            </a:r>
            <a:r>
              <a:rPr sz="950" dirty="0">
                <a:solidFill>
                  <a:srgbClr val="231F20"/>
                </a:solidFill>
                <a:latin typeface="Calibri"/>
                <a:cs typeface="Calibri"/>
              </a:rPr>
              <a:t>should</a:t>
            </a:r>
            <a:r>
              <a:rPr sz="950" spc="-30" dirty="0">
                <a:solidFill>
                  <a:srgbClr val="231F20"/>
                </a:solidFill>
                <a:latin typeface="Calibri"/>
                <a:cs typeface="Calibri"/>
              </a:rPr>
              <a:t> </a:t>
            </a:r>
            <a:r>
              <a:rPr sz="950" spc="-50" dirty="0">
                <a:solidFill>
                  <a:srgbClr val="231F20"/>
                </a:solidFill>
                <a:latin typeface="Calibri"/>
                <a:cs typeface="Calibri"/>
              </a:rPr>
              <a:t>be</a:t>
            </a:r>
            <a:r>
              <a:rPr sz="950" spc="-35" dirty="0">
                <a:solidFill>
                  <a:srgbClr val="231F20"/>
                </a:solidFill>
                <a:latin typeface="Calibri"/>
                <a:cs typeface="Calibri"/>
              </a:rPr>
              <a:t> </a:t>
            </a:r>
            <a:r>
              <a:rPr sz="950" spc="-5" dirty="0">
                <a:solidFill>
                  <a:srgbClr val="231F20"/>
                </a:solidFill>
                <a:latin typeface="Calibri"/>
                <a:cs typeface="Calibri"/>
              </a:rPr>
              <a:t>tai</a:t>
            </a:r>
            <a:r>
              <a:rPr sz="950" dirty="0">
                <a:solidFill>
                  <a:srgbClr val="231F20"/>
                </a:solidFill>
                <a:latin typeface="Calibri"/>
                <a:cs typeface="Calibri"/>
              </a:rPr>
              <a:t>l</a:t>
            </a:r>
            <a:r>
              <a:rPr sz="950" spc="-20" dirty="0">
                <a:solidFill>
                  <a:srgbClr val="231F20"/>
                </a:solidFill>
                <a:latin typeface="Calibri"/>
                <a:cs typeface="Calibri"/>
              </a:rPr>
              <a:t>ored</a:t>
            </a:r>
            <a:r>
              <a:rPr sz="950" spc="-35" dirty="0">
                <a:solidFill>
                  <a:srgbClr val="231F20"/>
                </a:solidFill>
                <a:latin typeface="Calibri"/>
                <a:cs typeface="Calibri"/>
              </a:rPr>
              <a:t> </a:t>
            </a:r>
            <a:r>
              <a:rPr sz="950" spc="-15" dirty="0">
                <a:solidFill>
                  <a:srgbClr val="231F20"/>
                </a:solidFill>
                <a:latin typeface="Calibri"/>
                <a:cs typeface="Calibri"/>
              </a:rPr>
              <a:t>to</a:t>
            </a:r>
            <a:r>
              <a:rPr sz="950" spc="-35" dirty="0">
                <a:solidFill>
                  <a:srgbClr val="231F20"/>
                </a:solidFill>
                <a:latin typeface="Calibri"/>
                <a:cs typeface="Calibri"/>
              </a:rPr>
              <a:t> </a:t>
            </a:r>
            <a:r>
              <a:rPr sz="950" spc="-10" dirty="0">
                <a:solidFill>
                  <a:srgbClr val="231F20"/>
                </a:solidFill>
                <a:latin typeface="Calibri"/>
                <a:cs typeface="Calibri"/>
              </a:rPr>
              <a:t>their</a:t>
            </a:r>
            <a:r>
              <a:rPr sz="950" spc="-30" dirty="0">
                <a:solidFill>
                  <a:srgbClr val="231F20"/>
                </a:solidFill>
                <a:latin typeface="Calibri"/>
                <a:cs typeface="Calibri"/>
              </a:rPr>
              <a:t> </a:t>
            </a:r>
            <a:r>
              <a:rPr sz="950" spc="5" dirty="0">
                <a:solidFill>
                  <a:srgbClr val="231F20"/>
                </a:solidFill>
                <a:latin typeface="Calibri"/>
                <a:cs typeface="Calibri"/>
              </a:rPr>
              <a:t>mainly</a:t>
            </a:r>
            <a:r>
              <a:rPr sz="950" spc="-30" dirty="0">
                <a:solidFill>
                  <a:srgbClr val="231F20"/>
                </a:solidFill>
                <a:latin typeface="Calibri"/>
                <a:cs typeface="Calibri"/>
              </a:rPr>
              <a:t> </a:t>
            </a:r>
            <a:r>
              <a:rPr sz="950" spc="-10" dirty="0">
                <a:solidFill>
                  <a:srgbClr val="231F20"/>
                </a:solidFill>
                <a:latin typeface="Calibri"/>
                <a:cs typeface="Calibri"/>
              </a:rPr>
              <a:t>epithelial</a:t>
            </a:r>
            <a:r>
              <a:rPr sz="950" spc="-30" dirty="0">
                <a:solidFill>
                  <a:srgbClr val="231F20"/>
                </a:solidFill>
                <a:latin typeface="Calibri"/>
                <a:cs typeface="Calibri"/>
              </a:rPr>
              <a:t> </a:t>
            </a:r>
            <a:r>
              <a:rPr sz="950" spc="-20" dirty="0">
                <a:solidFill>
                  <a:srgbClr val="231F20"/>
                </a:solidFill>
                <a:latin typeface="Calibri"/>
                <a:cs typeface="Calibri"/>
              </a:rPr>
              <a:t>nature.</a:t>
            </a:r>
            <a:endParaRPr sz="950">
              <a:latin typeface="Calibri"/>
              <a:cs typeface="Calibri"/>
            </a:endParaRPr>
          </a:p>
          <a:p>
            <a:pPr marL="127000">
              <a:lnSpc>
                <a:spcPts val="1110"/>
              </a:lnSpc>
            </a:pPr>
            <a:r>
              <a:rPr sz="950" spc="10" dirty="0">
                <a:solidFill>
                  <a:srgbClr val="231F20"/>
                </a:solidFill>
                <a:latin typeface="Calibri"/>
                <a:cs typeface="Calibri"/>
              </a:rPr>
              <a:t>The</a:t>
            </a:r>
            <a:r>
              <a:rPr sz="950" spc="-35" dirty="0">
                <a:solidFill>
                  <a:srgbClr val="231F20"/>
                </a:solidFill>
                <a:latin typeface="Calibri"/>
                <a:cs typeface="Calibri"/>
              </a:rPr>
              <a:t> </a:t>
            </a:r>
            <a:r>
              <a:rPr sz="950" spc="-40" dirty="0">
                <a:solidFill>
                  <a:srgbClr val="231F20"/>
                </a:solidFill>
                <a:latin typeface="Calibri"/>
                <a:cs typeface="Calibri"/>
              </a:rPr>
              <a:t>best</a:t>
            </a:r>
            <a:r>
              <a:rPr sz="950" spc="-30" dirty="0">
                <a:solidFill>
                  <a:srgbClr val="231F20"/>
                </a:solidFill>
                <a:latin typeface="Calibri"/>
                <a:cs typeface="Calibri"/>
              </a:rPr>
              <a:t> treatment</a:t>
            </a:r>
            <a:r>
              <a:rPr sz="950" spc="-35" dirty="0">
                <a:solidFill>
                  <a:srgbClr val="231F20"/>
                </a:solidFill>
                <a:latin typeface="Calibri"/>
                <a:cs typeface="Calibri"/>
              </a:rPr>
              <a:t> </a:t>
            </a:r>
            <a:r>
              <a:rPr sz="950" spc="-15" dirty="0">
                <a:solidFill>
                  <a:srgbClr val="231F20"/>
                </a:solidFill>
                <a:latin typeface="Calibri"/>
                <a:cs typeface="Calibri"/>
              </a:rPr>
              <a:t>of</a:t>
            </a:r>
            <a:r>
              <a:rPr sz="950" spc="-20" dirty="0">
                <a:solidFill>
                  <a:srgbClr val="231F20"/>
                </a:solidFill>
                <a:latin typeface="Calibri"/>
                <a:cs typeface="Calibri"/>
              </a:rPr>
              <a:t> </a:t>
            </a:r>
            <a:r>
              <a:rPr sz="950" spc="-35" dirty="0">
                <a:solidFill>
                  <a:srgbClr val="231F20"/>
                </a:solidFill>
                <a:latin typeface="Calibri"/>
                <a:cs typeface="Calibri"/>
              </a:rPr>
              <a:t>breast </a:t>
            </a:r>
            <a:r>
              <a:rPr sz="950" spc="-20" dirty="0">
                <a:solidFill>
                  <a:srgbClr val="231F20"/>
                </a:solidFill>
                <a:latin typeface="Calibri"/>
                <a:cs typeface="Calibri"/>
              </a:rPr>
              <a:t>sarcomas</a:t>
            </a:r>
            <a:r>
              <a:rPr sz="950" spc="-25" dirty="0">
                <a:solidFill>
                  <a:srgbClr val="231F20"/>
                </a:solidFill>
                <a:latin typeface="Calibri"/>
                <a:cs typeface="Calibri"/>
              </a:rPr>
              <a:t> </a:t>
            </a:r>
            <a:r>
              <a:rPr sz="950" dirty="0">
                <a:solidFill>
                  <a:srgbClr val="231F20"/>
                </a:solidFill>
                <a:latin typeface="Calibri"/>
                <a:cs typeface="Calibri"/>
              </a:rPr>
              <a:t>is</a:t>
            </a:r>
            <a:r>
              <a:rPr sz="950" spc="-30" dirty="0">
                <a:solidFill>
                  <a:srgbClr val="231F20"/>
                </a:solidFill>
                <a:latin typeface="Calibri"/>
                <a:cs typeface="Calibri"/>
              </a:rPr>
              <a:t> </a:t>
            </a:r>
            <a:r>
              <a:rPr sz="950" spc="-20" dirty="0">
                <a:solidFill>
                  <a:srgbClr val="231F20"/>
                </a:solidFill>
                <a:latin typeface="Calibri"/>
                <a:cs typeface="Calibri"/>
              </a:rPr>
              <a:t>far </a:t>
            </a:r>
            <a:r>
              <a:rPr sz="950" dirty="0">
                <a:solidFill>
                  <a:srgbClr val="231F20"/>
                </a:solidFill>
                <a:latin typeface="Calibri"/>
                <a:cs typeface="Calibri"/>
              </a:rPr>
              <a:t>from</a:t>
            </a:r>
            <a:r>
              <a:rPr sz="950" spc="-25" dirty="0">
                <a:solidFill>
                  <a:srgbClr val="231F20"/>
                </a:solidFill>
                <a:latin typeface="Calibri"/>
                <a:cs typeface="Calibri"/>
              </a:rPr>
              <a:t> </a:t>
            </a:r>
            <a:r>
              <a:rPr sz="950" spc="-15" dirty="0">
                <a:solidFill>
                  <a:srgbClr val="231F20"/>
                </a:solidFill>
                <a:latin typeface="Calibri"/>
                <a:cs typeface="Calibri"/>
              </a:rPr>
              <a:t>being</a:t>
            </a:r>
            <a:r>
              <a:rPr sz="950" spc="-25" dirty="0">
                <a:solidFill>
                  <a:srgbClr val="231F20"/>
                </a:solidFill>
                <a:latin typeface="Calibri"/>
                <a:cs typeface="Calibri"/>
              </a:rPr>
              <a:t> </a:t>
            </a:r>
            <a:r>
              <a:rPr sz="950" spc="-20" dirty="0">
                <a:solidFill>
                  <a:srgbClr val="231F20"/>
                </a:solidFill>
                <a:latin typeface="Calibri"/>
                <a:cs typeface="Calibri"/>
              </a:rPr>
              <a:t>defined,</a:t>
            </a:r>
            <a:endParaRPr sz="950">
              <a:latin typeface="Calibri"/>
              <a:cs typeface="Calibri"/>
            </a:endParaRPr>
          </a:p>
          <a:p>
            <a:pPr marL="12700" marR="5080" algn="just">
              <a:lnSpc>
                <a:spcPct val="102800"/>
              </a:lnSpc>
              <a:spcBef>
                <a:spcPts val="5"/>
              </a:spcBef>
            </a:pPr>
            <a:r>
              <a:rPr sz="950" spc="-10" dirty="0">
                <a:solidFill>
                  <a:srgbClr val="231F20"/>
                </a:solidFill>
                <a:latin typeface="Calibri"/>
                <a:cs typeface="Calibri"/>
              </a:rPr>
              <a:t>given </a:t>
            </a:r>
            <a:r>
              <a:rPr sz="950" spc="-15" dirty="0">
                <a:solidFill>
                  <a:srgbClr val="231F20"/>
                </a:solidFill>
                <a:latin typeface="Calibri"/>
                <a:cs typeface="Calibri"/>
              </a:rPr>
              <a:t>their </a:t>
            </a:r>
            <a:r>
              <a:rPr sz="950" spc="-5" dirty="0">
                <a:solidFill>
                  <a:srgbClr val="231F20"/>
                </a:solidFill>
                <a:latin typeface="Calibri"/>
                <a:cs typeface="Calibri"/>
              </a:rPr>
              <a:t>rarity </a:t>
            </a:r>
            <a:r>
              <a:rPr sz="950" spc="-10" dirty="0">
                <a:solidFill>
                  <a:srgbClr val="231F20"/>
                </a:solidFill>
                <a:latin typeface="Calibri"/>
                <a:cs typeface="Calibri"/>
              </a:rPr>
              <a:t>and </a:t>
            </a:r>
            <a:r>
              <a:rPr sz="950" spc="-30" dirty="0">
                <a:solidFill>
                  <a:srgbClr val="231F20"/>
                </a:solidFill>
                <a:latin typeface="Calibri"/>
                <a:cs typeface="Calibri"/>
              </a:rPr>
              <a:t>heterogeneity. </a:t>
            </a:r>
            <a:r>
              <a:rPr sz="950" spc="45" dirty="0">
                <a:solidFill>
                  <a:srgbClr val="231F20"/>
                </a:solidFill>
                <a:latin typeface="Calibri"/>
                <a:cs typeface="Calibri"/>
              </a:rPr>
              <a:t>In </a:t>
            </a:r>
            <a:r>
              <a:rPr sz="950" spc="-25" dirty="0">
                <a:solidFill>
                  <a:srgbClr val="231F20"/>
                </a:solidFill>
                <a:latin typeface="Calibri"/>
                <a:cs typeface="Calibri"/>
              </a:rPr>
              <a:t>general, </a:t>
            </a:r>
            <a:r>
              <a:rPr sz="950" spc="-15" dirty="0">
                <a:solidFill>
                  <a:srgbClr val="231F20"/>
                </a:solidFill>
                <a:latin typeface="Calibri"/>
                <a:cs typeface="Calibri"/>
              </a:rPr>
              <a:t>breast-conserving </a:t>
            </a:r>
            <a:r>
              <a:rPr sz="950" spc="-200" dirty="0">
                <a:solidFill>
                  <a:srgbClr val="231F20"/>
                </a:solidFill>
                <a:latin typeface="Calibri"/>
                <a:cs typeface="Calibri"/>
              </a:rPr>
              <a:t> </a:t>
            </a:r>
            <a:r>
              <a:rPr sz="950" spc="-20" dirty="0">
                <a:solidFill>
                  <a:srgbClr val="231F20"/>
                </a:solidFill>
                <a:latin typeface="Calibri"/>
                <a:cs typeface="Calibri"/>
              </a:rPr>
              <a:t>surgery </a:t>
            </a:r>
            <a:r>
              <a:rPr sz="950" spc="-10" dirty="0">
                <a:solidFill>
                  <a:srgbClr val="231F20"/>
                </a:solidFill>
                <a:latin typeface="Calibri"/>
                <a:cs typeface="Calibri"/>
              </a:rPr>
              <a:t>may </a:t>
            </a:r>
            <a:r>
              <a:rPr sz="950" spc="-50" dirty="0">
                <a:solidFill>
                  <a:srgbClr val="231F20"/>
                </a:solidFill>
                <a:latin typeface="Calibri"/>
                <a:cs typeface="Calibri"/>
              </a:rPr>
              <a:t>be </a:t>
            </a:r>
            <a:r>
              <a:rPr sz="950" spc="-15" dirty="0">
                <a:solidFill>
                  <a:srgbClr val="231F20"/>
                </a:solidFill>
                <a:latin typeface="Calibri"/>
                <a:cs typeface="Calibri"/>
              </a:rPr>
              <a:t>carried </a:t>
            </a:r>
            <a:r>
              <a:rPr sz="950" spc="-10" dirty="0">
                <a:solidFill>
                  <a:srgbClr val="231F20"/>
                </a:solidFill>
                <a:latin typeface="Calibri"/>
                <a:cs typeface="Calibri"/>
              </a:rPr>
              <a:t>out, </a:t>
            </a:r>
            <a:r>
              <a:rPr sz="950" spc="-15" dirty="0">
                <a:solidFill>
                  <a:srgbClr val="231F20"/>
                </a:solidFill>
                <a:latin typeface="Calibri"/>
                <a:cs typeface="Calibri"/>
              </a:rPr>
              <a:t>depending </a:t>
            </a:r>
            <a:r>
              <a:rPr sz="950" dirty="0">
                <a:solidFill>
                  <a:srgbClr val="231F20"/>
                </a:solidFill>
                <a:latin typeface="Calibri"/>
                <a:cs typeface="Calibri"/>
              </a:rPr>
              <a:t>on </a:t>
            </a:r>
            <a:r>
              <a:rPr sz="950" spc="-40" dirty="0">
                <a:solidFill>
                  <a:srgbClr val="231F20"/>
                </a:solidFill>
                <a:latin typeface="Calibri"/>
                <a:cs typeface="Calibri"/>
              </a:rPr>
              <a:t>the </a:t>
            </a:r>
            <a:r>
              <a:rPr sz="950" spc="-10" dirty="0">
                <a:solidFill>
                  <a:srgbClr val="231F20"/>
                </a:solidFill>
                <a:latin typeface="Calibri"/>
                <a:cs typeface="Calibri"/>
              </a:rPr>
              <a:t>quality </a:t>
            </a:r>
            <a:r>
              <a:rPr sz="950" spc="-15" dirty="0">
                <a:solidFill>
                  <a:srgbClr val="231F20"/>
                </a:solidFill>
                <a:latin typeface="Calibri"/>
                <a:cs typeface="Calibri"/>
              </a:rPr>
              <a:t>of </a:t>
            </a:r>
            <a:r>
              <a:rPr sz="950" spc="-5" dirty="0">
                <a:solidFill>
                  <a:srgbClr val="231F20"/>
                </a:solidFill>
                <a:latin typeface="Calibri"/>
                <a:cs typeface="Calibri"/>
              </a:rPr>
              <a:t>margins </a:t>
            </a:r>
            <a:r>
              <a:rPr sz="950" dirty="0">
                <a:solidFill>
                  <a:srgbClr val="231F20"/>
                </a:solidFill>
                <a:latin typeface="Calibri"/>
                <a:cs typeface="Calibri"/>
              </a:rPr>
              <a:t> </a:t>
            </a:r>
            <a:r>
              <a:rPr sz="950" spc="-25" dirty="0">
                <a:solidFill>
                  <a:srgbClr val="231F20"/>
                </a:solidFill>
                <a:latin typeface="Calibri"/>
                <a:cs typeface="Calibri"/>
              </a:rPr>
              <a:t>versus </a:t>
            </a:r>
            <a:r>
              <a:rPr sz="950" spc="-35" dirty="0">
                <a:solidFill>
                  <a:srgbClr val="231F20"/>
                </a:solidFill>
                <a:latin typeface="Calibri"/>
                <a:cs typeface="Calibri"/>
              </a:rPr>
              <a:t>the </a:t>
            </a:r>
            <a:r>
              <a:rPr sz="950" spc="-20" dirty="0">
                <a:solidFill>
                  <a:srgbClr val="231F20"/>
                </a:solidFill>
                <a:latin typeface="Calibri"/>
                <a:cs typeface="Calibri"/>
              </a:rPr>
              <a:t>size </a:t>
            </a:r>
            <a:r>
              <a:rPr sz="950" spc="-15" dirty="0">
                <a:solidFill>
                  <a:srgbClr val="231F20"/>
                </a:solidFill>
                <a:latin typeface="Calibri"/>
                <a:cs typeface="Calibri"/>
              </a:rPr>
              <a:t>of </a:t>
            </a:r>
            <a:r>
              <a:rPr sz="950" spc="-35" dirty="0">
                <a:solidFill>
                  <a:srgbClr val="231F20"/>
                </a:solidFill>
                <a:latin typeface="Calibri"/>
                <a:cs typeface="Calibri"/>
              </a:rPr>
              <a:t>the </a:t>
            </a:r>
            <a:r>
              <a:rPr sz="950" dirty="0">
                <a:solidFill>
                  <a:srgbClr val="231F20"/>
                </a:solidFill>
                <a:latin typeface="Calibri"/>
                <a:cs typeface="Calibri"/>
              </a:rPr>
              <a:t>tumour </a:t>
            </a:r>
            <a:r>
              <a:rPr sz="950" spc="-10" dirty="0">
                <a:solidFill>
                  <a:srgbClr val="231F20"/>
                </a:solidFill>
                <a:latin typeface="Calibri"/>
                <a:cs typeface="Calibri"/>
              </a:rPr>
              <a:t>and </a:t>
            </a:r>
            <a:r>
              <a:rPr sz="950" spc="-40" dirty="0">
                <a:solidFill>
                  <a:srgbClr val="231F20"/>
                </a:solidFill>
                <a:latin typeface="Calibri"/>
                <a:cs typeface="Calibri"/>
              </a:rPr>
              <a:t>the </a:t>
            </a:r>
            <a:r>
              <a:rPr sz="950" spc="-35" dirty="0">
                <a:solidFill>
                  <a:srgbClr val="231F20"/>
                </a:solidFill>
                <a:latin typeface="Calibri"/>
                <a:cs typeface="Calibri"/>
              </a:rPr>
              <a:t>breast, </a:t>
            </a:r>
            <a:r>
              <a:rPr sz="950" spc="-10" dirty="0">
                <a:solidFill>
                  <a:srgbClr val="231F20"/>
                </a:solidFill>
                <a:latin typeface="Calibri"/>
                <a:cs typeface="Calibri"/>
              </a:rPr>
              <a:t>along with </a:t>
            </a:r>
            <a:r>
              <a:rPr sz="950" spc="-35" dirty="0">
                <a:solidFill>
                  <a:srgbClr val="231F20"/>
                </a:solidFill>
                <a:latin typeface="Calibri"/>
                <a:cs typeface="Calibri"/>
              </a:rPr>
              <a:t>the </a:t>
            </a:r>
            <a:r>
              <a:rPr sz="950" spc="-15" dirty="0">
                <a:solidFill>
                  <a:srgbClr val="231F20"/>
                </a:solidFill>
                <a:latin typeface="Calibri"/>
                <a:cs typeface="Calibri"/>
              </a:rPr>
              <a:t>feasi- </a:t>
            </a:r>
            <a:r>
              <a:rPr sz="950" spc="-10" dirty="0">
                <a:solidFill>
                  <a:srgbClr val="231F20"/>
                </a:solidFill>
                <a:latin typeface="Calibri"/>
                <a:cs typeface="Calibri"/>
              </a:rPr>
              <a:t> </a:t>
            </a:r>
            <a:r>
              <a:rPr sz="950" spc="5" dirty="0">
                <a:solidFill>
                  <a:srgbClr val="231F20"/>
                </a:solidFill>
                <a:latin typeface="Calibri"/>
                <a:cs typeface="Calibri"/>
              </a:rPr>
              <a:t>bility</a:t>
            </a:r>
            <a:r>
              <a:rPr sz="950" spc="80" dirty="0">
                <a:solidFill>
                  <a:srgbClr val="231F20"/>
                </a:solidFill>
                <a:latin typeface="Calibri"/>
                <a:cs typeface="Calibri"/>
              </a:rPr>
              <a:t> </a:t>
            </a:r>
            <a:r>
              <a:rPr sz="950" spc="-15" dirty="0">
                <a:solidFill>
                  <a:srgbClr val="231F20"/>
                </a:solidFill>
                <a:latin typeface="Calibri"/>
                <a:cs typeface="Calibri"/>
              </a:rPr>
              <a:t>of</a:t>
            </a:r>
            <a:r>
              <a:rPr sz="950" spc="80" dirty="0">
                <a:solidFill>
                  <a:srgbClr val="231F20"/>
                </a:solidFill>
                <a:latin typeface="Calibri"/>
                <a:cs typeface="Calibri"/>
              </a:rPr>
              <a:t> </a:t>
            </a:r>
            <a:r>
              <a:rPr sz="950" spc="55" dirty="0">
                <a:solidFill>
                  <a:srgbClr val="231F20"/>
                </a:solidFill>
                <a:latin typeface="Calibri"/>
                <a:cs typeface="Calibri"/>
              </a:rPr>
              <a:t>RT.</a:t>
            </a:r>
            <a:r>
              <a:rPr sz="950" spc="80" dirty="0">
                <a:solidFill>
                  <a:srgbClr val="231F20"/>
                </a:solidFill>
                <a:latin typeface="Calibri"/>
                <a:cs typeface="Calibri"/>
              </a:rPr>
              <a:t> </a:t>
            </a:r>
            <a:r>
              <a:rPr sz="950" spc="45" dirty="0">
                <a:solidFill>
                  <a:srgbClr val="231F20"/>
                </a:solidFill>
                <a:latin typeface="Calibri"/>
                <a:cs typeface="Calibri"/>
              </a:rPr>
              <a:t>In</a:t>
            </a:r>
            <a:r>
              <a:rPr sz="950" spc="80" dirty="0">
                <a:solidFill>
                  <a:srgbClr val="231F20"/>
                </a:solidFill>
                <a:latin typeface="Calibri"/>
                <a:cs typeface="Calibri"/>
              </a:rPr>
              <a:t> </a:t>
            </a:r>
            <a:r>
              <a:rPr sz="950" spc="-5" dirty="0">
                <a:solidFill>
                  <a:srgbClr val="231F20"/>
                </a:solidFill>
                <a:latin typeface="Calibri"/>
                <a:cs typeface="Calibri"/>
              </a:rPr>
              <a:t>addition,</a:t>
            </a:r>
            <a:r>
              <a:rPr sz="950" spc="90" dirty="0">
                <a:solidFill>
                  <a:srgbClr val="231F20"/>
                </a:solidFill>
                <a:latin typeface="Calibri"/>
                <a:cs typeface="Calibri"/>
              </a:rPr>
              <a:t> </a:t>
            </a:r>
            <a:r>
              <a:rPr sz="950" spc="-15" dirty="0">
                <a:solidFill>
                  <a:srgbClr val="231F20"/>
                </a:solidFill>
                <a:latin typeface="Calibri"/>
                <a:cs typeface="Calibri"/>
              </a:rPr>
              <a:t>angiosarcomas</a:t>
            </a:r>
            <a:r>
              <a:rPr sz="950" spc="90" dirty="0">
                <a:solidFill>
                  <a:srgbClr val="231F20"/>
                </a:solidFill>
                <a:latin typeface="Calibri"/>
                <a:cs typeface="Calibri"/>
              </a:rPr>
              <a:t> </a:t>
            </a:r>
            <a:r>
              <a:rPr sz="950" spc="-15" dirty="0">
                <a:solidFill>
                  <a:srgbClr val="231F20"/>
                </a:solidFill>
                <a:latin typeface="Calibri"/>
                <a:cs typeface="Calibri"/>
              </a:rPr>
              <a:t>of</a:t>
            </a:r>
            <a:r>
              <a:rPr sz="950" spc="80" dirty="0">
                <a:solidFill>
                  <a:srgbClr val="231F20"/>
                </a:solidFill>
                <a:latin typeface="Calibri"/>
                <a:cs typeface="Calibri"/>
              </a:rPr>
              <a:t> </a:t>
            </a:r>
            <a:r>
              <a:rPr sz="950" spc="-35" dirty="0">
                <a:solidFill>
                  <a:srgbClr val="231F20"/>
                </a:solidFill>
                <a:latin typeface="Calibri"/>
                <a:cs typeface="Calibri"/>
              </a:rPr>
              <a:t>the</a:t>
            </a:r>
            <a:r>
              <a:rPr sz="950" spc="80" dirty="0">
                <a:solidFill>
                  <a:srgbClr val="231F20"/>
                </a:solidFill>
                <a:latin typeface="Calibri"/>
                <a:cs typeface="Calibri"/>
              </a:rPr>
              <a:t> </a:t>
            </a:r>
            <a:r>
              <a:rPr sz="950" spc="-5" dirty="0">
                <a:solidFill>
                  <a:srgbClr val="231F20"/>
                </a:solidFill>
                <a:latin typeface="Calibri"/>
                <a:cs typeface="Calibri"/>
              </a:rPr>
              <a:t>mammary</a:t>
            </a:r>
            <a:r>
              <a:rPr sz="950" spc="85" dirty="0">
                <a:solidFill>
                  <a:srgbClr val="231F20"/>
                </a:solidFill>
                <a:latin typeface="Calibri"/>
                <a:cs typeface="Calibri"/>
              </a:rPr>
              <a:t> </a:t>
            </a:r>
            <a:r>
              <a:rPr sz="950" spc="-10" dirty="0">
                <a:solidFill>
                  <a:srgbClr val="231F20"/>
                </a:solidFill>
                <a:latin typeface="Calibri"/>
                <a:cs typeface="Calibri"/>
              </a:rPr>
              <a:t>gland</a:t>
            </a:r>
            <a:endParaRPr sz="950">
              <a:latin typeface="Calibri"/>
              <a:cs typeface="Calibri"/>
            </a:endParaRPr>
          </a:p>
          <a:p>
            <a:pPr>
              <a:lnSpc>
                <a:spcPct val="100000"/>
              </a:lnSpc>
            </a:pPr>
            <a:endParaRPr sz="900">
              <a:latin typeface="Calibri"/>
              <a:cs typeface="Calibri"/>
            </a:endParaRPr>
          </a:p>
          <a:p>
            <a:pPr>
              <a:lnSpc>
                <a:spcPct val="100000"/>
              </a:lnSpc>
              <a:spcBef>
                <a:spcPts val="35"/>
              </a:spcBef>
            </a:pPr>
            <a:endParaRPr sz="900">
              <a:latin typeface="Calibri"/>
              <a:cs typeface="Calibri"/>
            </a:endParaRPr>
          </a:p>
          <a:p>
            <a:pPr marL="12700">
              <a:lnSpc>
                <a:spcPct val="100000"/>
              </a:lnSpc>
            </a:pPr>
            <a:r>
              <a:rPr sz="1000" spc="-60" dirty="0">
                <a:solidFill>
                  <a:srgbClr val="812061"/>
                </a:solidFill>
                <a:latin typeface="Arial MT"/>
                <a:cs typeface="Arial MT"/>
              </a:rPr>
              <a:t>iv64</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95" dirty="0">
                <a:solidFill>
                  <a:srgbClr val="812061"/>
                </a:solidFill>
                <a:latin typeface="Arial MT"/>
                <a:cs typeface="Arial MT"/>
              </a:rPr>
              <a:t>Casali</a:t>
            </a:r>
            <a:r>
              <a:rPr sz="1000" spc="-25" dirty="0">
                <a:solidFill>
                  <a:srgbClr val="812061"/>
                </a:solidFill>
                <a:latin typeface="Arial MT"/>
                <a:cs typeface="Arial MT"/>
              </a:rPr>
              <a:t> </a:t>
            </a:r>
            <a:r>
              <a:rPr sz="1000" spc="-30" dirty="0">
                <a:solidFill>
                  <a:srgbClr val="812061"/>
                </a:solidFill>
                <a:latin typeface="Arial MT"/>
                <a:cs typeface="Arial MT"/>
              </a:rPr>
              <a:t>et </a:t>
            </a:r>
            <a:r>
              <a:rPr sz="1000" spc="-80" dirty="0">
                <a:solidFill>
                  <a:srgbClr val="812061"/>
                </a:solidFill>
                <a:latin typeface="Arial MT"/>
                <a:cs typeface="Arial MT"/>
              </a:rPr>
              <a:t>al.</a:t>
            </a:r>
            <a:endParaRPr sz="1000">
              <a:latin typeface="Arial MT"/>
              <a:cs typeface="Arial MT"/>
            </a:endParaRPr>
          </a:p>
        </p:txBody>
      </p:sp>
      <p:sp>
        <p:nvSpPr>
          <p:cNvPr id="11" name="object 11"/>
          <p:cNvSpPr txBox="1"/>
          <p:nvPr/>
        </p:nvSpPr>
        <p:spPr>
          <a:xfrm>
            <a:off x="3915618" y="7443931"/>
            <a:ext cx="3153409" cy="2246512"/>
          </a:xfrm>
          <a:prstGeom prst="rect">
            <a:avLst/>
          </a:prstGeom>
        </p:spPr>
        <p:txBody>
          <a:bodyPr vert="horz" wrap="square" lIns="0" tIns="8890" rIns="0" bIns="0" rtlCol="0">
            <a:spAutoFit/>
          </a:bodyPr>
          <a:lstStyle/>
          <a:p>
            <a:pPr marL="12700" marR="5080" algn="just">
              <a:lnSpc>
                <a:spcPct val="102699"/>
              </a:lnSpc>
              <a:spcBef>
                <a:spcPts val="70"/>
              </a:spcBef>
            </a:pPr>
            <a:r>
              <a:rPr sz="950" spc="70" dirty="0">
                <a:solidFill>
                  <a:srgbClr val="231F20"/>
                </a:solidFill>
                <a:latin typeface="Calibri"/>
                <a:cs typeface="Calibri"/>
              </a:rPr>
              <a:t>PGC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spc="-5" dirty="0">
                <a:solidFill>
                  <a:srgbClr val="231F20"/>
                </a:solidFill>
                <a:latin typeface="Calibri"/>
                <a:cs typeface="Calibri"/>
              </a:rPr>
              <a:t>advisory </a:t>
            </a:r>
            <a:r>
              <a:rPr sz="950" spc="-20" dirty="0">
                <a:solidFill>
                  <a:srgbClr val="231F20"/>
                </a:solidFill>
                <a:latin typeface="Calibri"/>
                <a:cs typeface="Calibri"/>
              </a:rPr>
              <a:t>roles </a:t>
            </a:r>
            <a:r>
              <a:rPr sz="950" spc="-5" dirty="0">
                <a:solidFill>
                  <a:srgbClr val="231F20"/>
                </a:solidFill>
                <a:latin typeface="Calibri"/>
                <a:cs typeface="Calibri"/>
              </a:rPr>
              <a:t>for Deciphera </a:t>
            </a:r>
            <a:r>
              <a:rPr sz="950" spc="-10" dirty="0">
                <a:solidFill>
                  <a:srgbClr val="231F20"/>
                </a:solidFill>
                <a:latin typeface="Calibri"/>
                <a:cs typeface="Calibri"/>
              </a:rPr>
              <a:t>Pharmaceuticals, </a:t>
            </a:r>
            <a:r>
              <a:rPr sz="950" spc="-5" dirty="0">
                <a:solidFill>
                  <a:srgbClr val="231F20"/>
                </a:solidFill>
                <a:latin typeface="Calibri"/>
                <a:cs typeface="Calibri"/>
              </a:rPr>
              <a:t> </a:t>
            </a:r>
            <a:r>
              <a:rPr sz="950" spc="5" dirty="0">
                <a:solidFill>
                  <a:srgbClr val="231F20"/>
                </a:solidFill>
                <a:latin typeface="Calibri"/>
                <a:cs typeface="Calibri"/>
              </a:rPr>
              <a:t>Eisai, </a:t>
            </a:r>
            <a:r>
              <a:rPr sz="950" spc="35" dirty="0">
                <a:solidFill>
                  <a:srgbClr val="231F20"/>
                </a:solidFill>
                <a:latin typeface="Calibri"/>
                <a:cs typeface="Calibri"/>
              </a:rPr>
              <a:t>Eli </a:t>
            </a:r>
            <a:r>
              <a:rPr sz="950" spc="25" dirty="0">
                <a:solidFill>
                  <a:srgbClr val="231F20"/>
                </a:solidFill>
                <a:latin typeface="Calibri"/>
                <a:cs typeface="Calibri"/>
              </a:rPr>
              <a:t>Lilly, </a:t>
            </a:r>
            <a:r>
              <a:rPr sz="950" spc="-5" dirty="0">
                <a:solidFill>
                  <a:srgbClr val="231F20"/>
                </a:solidFill>
                <a:latin typeface="Calibri"/>
                <a:cs typeface="Calibri"/>
              </a:rPr>
              <a:t>Nektar</a:t>
            </a:r>
            <a:r>
              <a:rPr sz="950" dirty="0">
                <a:solidFill>
                  <a:srgbClr val="231F20"/>
                </a:solidFill>
                <a:latin typeface="Calibri"/>
                <a:cs typeface="Calibri"/>
              </a:rPr>
              <a:t> </a:t>
            </a:r>
            <a:r>
              <a:rPr sz="950" spc="-10" dirty="0">
                <a:solidFill>
                  <a:srgbClr val="231F20"/>
                </a:solidFill>
                <a:latin typeface="Calibri"/>
                <a:cs typeface="Calibri"/>
              </a:rPr>
              <a:t>Therapeutics,</a:t>
            </a:r>
            <a:r>
              <a:rPr sz="950" spc="-5" dirty="0">
                <a:solidFill>
                  <a:srgbClr val="231F20"/>
                </a:solidFill>
                <a:latin typeface="Calibri"/>
                <a:cs typeface="Calibri"/>
              </a:rPr>
              <a:t> </a:t>
            </a:r>
            <a:r>
              <a:rPr sz="950" spc="-25" dirty="0">
                <a:solidFill>
                  <a:srgbClr val="231F20"/>
                </a:solidFill>
                <a:latin typeface="Calibri"/>
                <a:cs typeface="Calibri"/>
              </a:rPr>
              <a:t>speaker’s</a:t>
            </a:r>
            <a:r>
              <a:rPr sz="950" spc="-20" dirty="0">
                <a:solidFill>
                  <a:srgbClr val="231F20"/>
                </a:solidFill>
                <a:latin typeface="Calibri"/>
                <a:cs typeface="Calibri"/>
              </a:rPr>
              <a:t> </a:t>
            </a:r>
            <a:r>
              <a:rPr sz="950" dirty="0">
                <a:solidFill>
                  <a:srgbClr val="231F20"/>
                </a:solidFill>
                <a:latin typeface="Calibri"/>
                <a:cs typeface="Calibri"/>
              </a:rPr>
              <a:t>honoraria from </a:t>
            </a:r>
            <a:r>
              <a:rPr sz="950" spc="5" dirty="0">
                <a:solidFill>
                  <a:srgbClr val="231F20"/>
                </a:solidFill>
                <a:latin typeface="Calibri"/>
                <a:cs typeface="Calibri"/>
              </a:rPr>
              <a:t> Eisai, </a:t>
            </a:r>
            <a:r>
              <a:rPr sz="950" spc="35" dirty="0">
                <a:solidFill>
                  <a:srgbClr val="231F20"/>
                </a:solidFill>
                <a:latin typeface="Calibri"/>
                <a:cs typeface="Calibri"/>
              </a:rPr>
              <a:t>Eli </a:t>
            </a:r>
            <a:r>
              <a:rPr sz="950" spc="25" dirty="0">
                <a:solidFill>
                  <a:srgbClr val="231F20"/>
                </a:solidFill>
                <a:latin typeface="Calibri"/>
                <a:cs typeface="Calibri"/>
              </a:rPr>
              <a:t>Lilly, </a:t>
            </a:r>
            <a:r>
              <a:rPr sz="950" spc="-5" dirty="0">
                <a:solidFill>
                  <a:srgbClr val="231F20"/>
                </a:solidFill>
                <a:latin typeface="Calibri"/>
                <a:cs typeface="Calibri"/>
              </a:rPr>
              <a:t>Pfizer, </a:t>
            </a:r>
            <a:r>
              <a:rPr sz="950" dirty="0">
                <a:solidFill>
                  <a:srgbClr val="231F20"/>
                </a:solidFill>
                <a:latin typeface="Calibri"/>
                <a:cs typeface="Calibri"/>
              </a:rPr>
              <a:t>PharmaMar, </a:t>
            </a:r>
            <a:r>
              <a:rPr sz="950" spc="-10" dirty="0">
                <a:solidFill>
                  <a:srgbClr val="231F20"/>
                </a:solidFill>
                <a:latin typeface="Calibri"/>
                <a:cs typeface="Calibri"/>
              </a:rPr>
              <a:t>and conducted </a:t>
            </a:r>
            <a:r>
              <a:rPr sz="950" spc="-20" dirty="0">
                <a:solidFill>
                  <a:srgbClr val="231F20"/>
                </a:solidFill>
                <a:latin typeface="Calibri"/>
                <a:cs typeface="Calibri"/>
              </a:rPr>
              <a:t>studies </a:t>
            </a:r>
            <a:r>
              <a:rPr sz="950" spc="5" dirty="0">
                <a:solidFill>
                  <a:srgbClr val="231F20"/>
                </a:solidFill>
                <a:latin typeface="Calibri"/>
                <a:cs typeface="Calibri"/>
              </a:rPr>
              <a:t>spon- </a:t>
            </a:r>
            <a:r>
              <a:rPr sz="950" spc="10" dirty="0">
                <a:solidFill>
                  <a:srgbClr val="231F20"/>
                </a:solidFill>
                <a:latin typeface="Calibri"/>
                <a:cs typeface="Calibri"/>
              </a:rPr>
              <a:t> </a:t>
            </a:r>
            <a:r>
              <a:rPr sz="950" spc="-20" dirty="0">
                <a:solidFill>
                  <a:srgbClr val="231F20"/>
                </a:solidFill>
                <a:latin typeface="Calibri"/>
                <a:cs typeface="Calibri"/>
              </a:rPr>
              <a:t>sored </a:t>
            </a:r>
            <a:r>
              <a:rPr sz="950" spc="-10" dirty="0">
                <a:solidFill>
                  <a:srgbClr val="231F20"/>
                </a:solidFill>
                <a:latin typeface="Calibri"/>
                <a:cs typeface="Calibri"/>
              </a:rPr>
              <a:t>by </a:t>
            </a:r>
            <a:r>
              <a:rPr sz="950" dirty="0">
                <a:solidFill>
                  <a:srgbClr val="231F20"/>
                </a:solidFill>
                <a:latin typeface="Calibri"/>
                <a:cs typeface="Calibri"/>
              </a:rPr>
              <a:t>Amgen </a:t>
            </a:r>
            <a:r>
              <a:rPr sz="950" spc="-35" dirty="0">
                <a:solidFill>
                  <a:srgbClr val="231F20"/>
                </a:solidFill>
                <a:latin typeface="Calibri"/>
                <a:cs typeface="Calibri"/>
              </a:rPr>
              <a:t>Dompe´, </a:t>
            </a:r>
            <a:r>
              <a:rPr sz="950" spc="70" dirty="0">
                <a:solidFill>
                  <a:srgbClr val="231F20"/>
                </a:solidFill>
                <a:latin typeface="Calibri"/>
                <a:cs typeface="Calibri"/>
              </a:rPr>
              <a:t>AROG </a:t>
            </a:r>
            <a:r>
              <a:rPr sz="950" spc="-15" dirty="0">
                <a:solidFill>
                  <a:srgbClr val="231F20"/>
                </a:solidFill>
                <a:latin typeface="Calibri"/>
                <a:cs typeface="Calibri"/>
              </a:rPr>
              <a:t>Bayer, </a:t>
            </a:r>
            <a:r>
              <a:rPr sz="950" spc="5" dirty="0">
                <a:solidFill>
                  <a:srgbClr val="231F20"/>
                </a:solidFill>
                <a:latin typeface="Calibri"/>
                <a:cs typeface="Calibri"/>
              </a:rPr>
              <a:t>Blueprint </a:t>
            </a:r>
            <a:r>
              <a:rPr sz="950" spc="-10" dirty="0">
                <a:solidFill>
                  <a:srgbClr val="231F20"/>
                </a:solidFill>
                <a:latin typeface="Calibri"/>
                <a:cs typeface="Calibri"/>
              </a:rPr>
              <a:t>Medicines, </a:t>
            </a:r>
            <a:r>
              <a:rPr sz="950" spc="35" dirty="0">
                <a:solidFill>
                  <a:srgbClr val="231F20"/>
                </a:solidFill>
                <a:latin typeface="Calibri"/>
                <a:cs typeface="Calibri"/>
              </a:rPr>
              <a:t>Eli </a:t>
            </a:r>
            <a:r>
              <a:rPr sz="950" spc="40" dirty="0">
                <a:solidFill>
                  <a:srgbClr val="231F20"/>
                </a:solidFill>
                <a:latin typeface="Calibri"/>
                <a:cs typeface="Calibri"/>
              </a:rPr>
              <a:t> </a:t>
            </a:r>
            <a:r>
              <a:rPr sz="950" spc="25" dirty="0">
                <a:solidFill>
                  <a:srgbClr val="231F20"/>
                </a:solidFill>
                <a:latin typeface="Calibri"/>
                <a:cs typeface="Calibri"/>
              </a:rPr>
              <a:t>Lilly,</a:t>
            </a:r>
            <a:r>
              <a:rPr sz="950" spc="30" dirty="0">
                <a:solidFill>
                  <a:srgbClr val="231F20"/>
                </a:solidFill>
                <a:latin typeface="Calibri"/>
                <a:cs typeface="Calibri"/>
              </a:rPr>
              <a:t> </a:t>
            </a:r>
            <a:r>
              <a:rPr sz="950" spc="25" dirty="0">
                <a:solidFill>
                  <a:srgbClr val="231F20"/>
                </a:solidFill>
                <a:latin typeface="Calibri"/>
                <a:cs typeface="Calibri"/>
              </a:rPr>
              <a:t>Daiichi</a:t>
            </a:r>
            <a:r>
              <a:rPr sz="950" spc="30" dirty="0">
                <a:solidFill>
                  <a:srgbClr val="231F20"/>
                </a:solidFill>
                <a:latin typeface="Calibri"/>
                <a:cs typeface="Calibri"/>
              </a:rPr>
              <a:t> </a:t>
            </a:r>
            <a:r>
              <a:rPr sz="950" dirty="0">
                <a:solidFill>
                  <a:srgbClr val="231F20"/>
                </a:solidFill>
                <a:latin typeface="Calibri"/>
                <a:cs typeface="Calibri"/>
              </a:rPr>
              <a:t>Sankyo</a:t>
            </a:r>
            <a:r>
              <a:rPr sz="950" spc="5" dirty="0">
                <a:solidFill>
                  <a:srgbClr val="231F20"/>
                </a:solidFill>
                <a:latin typeface="Calibri"/>
                <a:cs typeface="Calibri"/>
              </a:rPr>
              <a:t> </a:t>
            </a:r>
            <a:r>
              <a:rPr sz="950" dirty="0">
                <a:solidFill>
                  <a:srgbClr val="231F20"/>
                </a:solidFill>
                <a:latin typeface="Calibri"/>
                <a:cs typeface="Calibri"/>
              </a:rPr>
              <a:t>Pharma,</a:t>
            </a:r>
            <a:r>
              <a:rPr sz="950" spc="5" dirty="0">
                <a:solidFill>
                  <a:srgbClr val="231F20"/>
                </a:solidFill>
                <a:latin typeface="Calibri"/>
                <a:cs typeface="Calibri"/>
              </a:rPr>
              <a:t> Epizyme,</a:t>
            </a:r>
            <a:r>
              <a:rPr sz="950" spc="10" dirty="0">
                <a:solidFill>
                  <a:srgbClr val="231F20"/>
                </a:solidFill>
                <a:latin typeface="Calibri"/>
                <a:cs typeface="Calibri"/>
              </a:rPr>
              <a:t> </a:t>
            </a:r>
            <a:r>
              <a:rPr sz="950" spc="15" dirty="0">
                <a:solidFill>
                  <a:srgbClr val="231F20"/>
                </a:solidFill>
                <a:latin typeface="Calibri"/>
                <a:cs typeface="Calibri"/>
              </a:rPr>
              <a:t>GlaxoSmithKline, </a:t>
            </a:r>
            <a:r>
              <a:rPr sz="950" spc="20" dirty="0">
                <a:solidFill>
                  <a:srgbClr val="231F20"/>
                </a:solidFill>
                <a:latin typeface="Calibri"/>
                <a:cs typeface="Calibri"/>
              </a:rPr>
              <a:t> </a:t>
            </a:r>
            <a:r>
              <a:rPr sz="950" dirty="0">
                <a:solidFill>
                  <a:srgbClr val="231F20"/>
                </a:solidFill>
                <a:latin typeface="Calibri"/>
                <a:cs typeface="Calibri"/>
              </a:rPr>
              <a:t>Novartis, </a:t>
            </a:r>
            <a:r>
              <a:rPr sz="950" spc="-5" dirty="0">
                <a:solidFill>
                  <a:srgbClr val="231F20"/>
                </a:solidFill>
                <a:latin typeface="Calibri"/>
                <a:cs typeface="Calibri"/>
              </a:rPr>
              <a:t>Pfizer, PharmaMar; </a:t>
            </a:r>
            <a:r>
              <a:rPr sz="950" spc="5" dirty="0">
                <a:solidFill>
                  <a:srgbClr val="231F20"/>
                </a:solidFill>
                <a:latin typeface="Calibri"/>
                <a:cs typeface="Calibri"/>
              </a:rPr>
              <a:t>SBa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spc="-30" dirty="0">
                <a:solidFill>
                  <a:srgbClr val="231F20"/>
                </a:solidFill>
                <a:latin typeface="Calibri"/>
                <a:cs typeface="Calibri"/>
              </a:rPr>
              <a:t>research </a:t>
            </a:r>
            <a:r>
              <a:rPr sz="950" spc="-5" dirty="0">
                <a:solidFill>
                  <a:srgbClr val="231F20"/>
                </a:solidFill>
                <a:latin typeface="Calibri"/>
                <a:cs typeface="Calibri"/>
              </a:rPr>
              <a:t>support </a:t>
            </a:r>
            <a:r>
              <a:rPr sz="950" dirty="0">
                <a:solidFill>
                  <a:srgbClr val="231F20"/>
                </a:solidFill>
                <a:latin typeface="Calibri"/>
                <a:cs typeface="Calibri"/>
              </a:rPr>
              <a:t> from</a:t>
            </a:r>
            <a:r>
              <a:rPr sz="950" spc="-15" dirty="0">
                <a:solidFill>
                  <a:srgbClr val="231F20"/>
                </a:solidFill>
                <a:latin typeface="Calibri"/>
                <a:cs typeface="Calibri"/>
              </a:rPr>
              <a:t> </a:t>
            </a:r>
            <a:r>
              <a:rPr sz="950" dirty="0">
                <a:solidFill>
                  <a:srgbClr val="231F20"/>
                </a:solidFill>
                <a:latin typeface="Calibri"/>
                <a:cs typeface="Calibri"/>
              </a:rPr>
              <a:t>Novartis,</a:t>
            </a:r>
            <a:r>
              <a:rPr sz="950" spc="-15" dirty="0">
                <a:solidFill>
                  <a:srgbClr val="231F20"/>
                </a:solidFill>
                <a:latin typeface="Calibri"/>
                <a:cs typeface="Calibri"/>
              </a:rPr>
              <a:t> </a:t>
            </a:r>
            <a:r>
              <a:rPr sz="950" spc="-5" dirty="0">
                <a:solidFill>
                  <a:srgbClr val="231F20"/>
                </a:solidFill>
                <a:latin typeface="Calibri"/>
                <a:cs typeface="Calibri"/>
              </a:rPr>
              <a:t>Incyte,</a:t>
            </a:r>
            <a:r>
              <a:rPr sz="950" spc="-15" dirty="0">
                <a:solidFill>
                  <a:srgbClr val="231F20"/>
                </a:solidFill>
                <a:latin typeface="Calibri"/>
                <a:cs typeface="Calibri"/>
              </a:rPr>
              <a:t> </a:t>
            </a:r>
            <a:r>
              <a:rPr sz="950" spc="5" dirty="0">
                <a:solidFill>
                  <a:srgbClr val="231F20"/>
                </a:solidFill>
                <a:latin typeface="Calibri"/>
                <a:cs typeface="Calibri"/>
              </a:rPr>
              <a:t>Blueprint</a:t>
            </a:r>
            <a:r>
              <a:rPr sz="950" spc="-15" dirty="0">
                <a:solidFill>
                  <a:srgbClr val="231F20"/>
                </a:solidFill>
                <a:latin typeface="Calibri"/>
                <a:cs typeface="Calibri"/>
              </a:rPr>
              <a:t> </a:t>
            </a:r>
            <a:r>
              <a:rPr sz="950" spc="-10" dirty="0">
                <a:solidFill>
                  <a:srgbClr val="231F20"/>
                </a:solidFill>
                <a:latin typeface="Calibri"/>
                <a:cs typeface="Calibri"/>
              </a:rPr>
              <a:t>Medicines,</a:t>
            </a:r>
            <a:r>
              <a:rPr sz="950" spc="-15" dirty="0">
                <a:solidFill>
                  <a:srgbClr val="231F20"/>
                </a:solidFill>
                <a:latin typeface="Calibri"/>
                <a:cs typeface="Calibri"/>
              </a:rPr>
              <a:t> </a:t>
            </a:r>
            <a:r>
              <a:rPr sz="950" spc="-25" dirty="0">
                <a:solidFill>
                  <a:srgbClr val="231F20"/>
                </a:solidFill>
                <a:latin typeface="Calibri"/>
                <a:cs typeface="Calibri"/>
              </a:rPr>
              <a:t>has</a:t>
            </a:r>
            <a:r>
              <a:rPr sz="950" spc="-15" dirty="0">
                <a:solidFill>
                  <a:srgbClr val="231F20"/>
                </a:solidFill>
                <a:latin typeface="Calibri"/>
                <a:cs typeface="Calibri"/>
              </a:rPr>
              <a:t> </a:t>
            </a:r>
            <a:r>
              <a:rPr sz="950" spc="-25" dirty="0">
                <a:solidFill>
                  <a:srgbClr val="231F20"/>
                </a:solidFill>
                <a:latin typeface="Calibri"/>
                <a:cs typeface="Calibri"/>
              </a:rPr>
              <a:t>received</a:t>
            </a:r>
            <a:r>
              <a:rPr sz="950" spc="-15" dirty="0">
                <a:solidFill>
                  <a:srgbClr val="231F20"/>
                </a:solidFill>
                <a:latin typeface="Calibri"/>
                <a:cs typeface="Calibri"/>
              </a:rPr>
              <a:t> </a:t>
            </a:r>
            <a:r>
              <a:rPr sz="950" spc="5" dirty="0">
                <a:solidFill>
                  <a:srgbClr val="231F20"/>
                </a:solidFill>
                <a:latin typeface="Calibri"/>
                <a:cs typeface="Calibri"/>
              </a:rPr>
              <a:t>honora- </a:t>
            </a:r>
            <a:r>
              <a:rPr sz="950" spc="-200" dirty="0">
                <a:solidFill>
                  <a:srgbClr val="231F20"/>
                </a:solidFill>
                <a:latin typeface="Calibri"/>
                <a:cs typeface="Calibri"/>
              </a:rPr>
              <a:t> </a:t>
            </a:r>
            <a:r>
              <a:rPr sz="950" dirty="0">
                <a:solidFill>
                  <a:srgbClr val="231F20"/>
                </a:solidFill>
                <a:latin typeface="Calibri"/>
                <a:cs typeface="Calibri"/>
              </a:rPr>
              <a:t>ria or </a:t>
            </a:r>
            <a:r>
              <a:rPr sz="950" spc="-5" dirty="0">
                <a:solidFill>
                  <a:srgbClr val="231F20"/>
                </a:solidFill>
                <a:latin typeface="Calibri"/>
                <a:cs typeface="Calibri"/>
              </a:rPr>
              <a:t>consultation </a:t>
            </a:r>
            <a:r>
              <a:rPr sz="950" spc="-55" dirty="0">
                <a:solidFill>
                  <a:srgbClr val="231F20"/>
                </a:solidFill>
                <a:latin typeface="Calibri"/>
                <a:cs typeface="Calibri"/>
              </a:rPr>
              <a:t>fees </a:t>
            </a:r>
            <a:r>
              <a:rPr sz="950" dirty="0">
                <a:solidFill>
                  <a:srgbClr val="231F20"/>
                </a:solidFill>
                <a:latin typeface="Calibri"/>
                <a:cs typeface="Calibri"/>
              </a:rPr>
              <a:t>from Novartis, </a:t>
            </a:r>
            <a:r>
              <a:rPr sz="950" spc="25" dirty="0">
                <a:solidFill>
                  <a:srgbClr val="231F20"/>
                </a:solidFill>
                <a:latin typeface="Calibri"/>
                <a:cs typeface="Calibri"/>
              </a:rPr>
              <a:t>Lilly, </a:t>
            </a:r>
            <a:r>
              <a:rPr sz="950" spc="-5" dirty="0">
                <a:solidFill>
                  <a:srgbClr val="231F20"/>
                </a:solidFill>
                <a:latin typeface="Calibri"/>
                <a:cs typeface="Calibri"/>
              </a:rPr>
              <a:t>Pfizer, </a:t>
            </a:r>
            <a:r>
              <a:rPr sz="950" dirty="0">
                <a:solidFill>
                  <a:srgbClr val="231F20"/>
                </a:solidFill>
                <a:latin typeface="Calibri"/>
                <a:cs typeface="Calibri"/>
              </a:rPr>
              <a:t>PharmaMar </a:t>
            </a:r>
            <a:r>
              <a:rPr sz="950" spc="5" dirty="0">
                <a:solidFill>
                  <a:srgbClr val="231F20"/>
                </a:solidFill>
                <a:latin typeface="Calibri"/>
                <a:cs typeface="Calibri"/>
              </a:rPr>
              <a:t> </a:t>
            </a:r>
            <a:r>
              <a:rPr sz="950" spc="-10" dirty="0">
                <a:solidFill>
                  <a:srgbClr val="231F20"/>
                </a:solidFill>
                <a:latin typeface="Calibri"/>
                <a:cs typeface="Calibri"/>
              </a:rPr>
              <a:t>and </a:t>
            </a:r>
            <a:r>
              <a:rPr sz="950" spc="-20" dirty="0">
                <a:solidFill>
                  <a:srgbClr val="231F20"/>
                </a:solidFill>
                <a:latin typeface="Calibri"/>
                <a:cs typeface="Calibri"/>
              </a:rPr>
              <a:t>Bayer; </a:t>
            </a:r>
            <a:r>
              <a:rPr sz="950" spc="30" dirty="0">
                <a:solidFill>
                  <a:srgbClr val="231F20"/>
                </a:solidFill>
                <a:latin typeface="Calibri"/>
                <a:cs typeface="Calibri"/>
              </a:rPr>
              <a:t>SBi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spc="-10" dirty="0">
                <a:solidFill>
                  <a:srgbClr val="231F20"/>
                </a:solidFill>
                <a:latin typeface="Calibri"/>
                <a:cs typeface="Calibri"/>
              </a:rPr>
              <a:t>advisory/consultant </a:t>
            </a:r>
            <a:r>
              <a:rPr sz="950" spc="-20" dirty="0">
                <a:solidFill>
                  <a:srgbClr val="231F20"/>
                </a:solidFill>
                <a:latin typeface="Calibri"/>
                <a:cs typeface="Calibri"/>
              </a:rPr>
              <a:t>roles </a:t>
            </a:r>
            <a:r>
              <a:rPr sz="950" spc="-5" dirty="0">
                <a:solidFill>
                  <a:srgbClr val="231F20"/>
                </a:solidFill>
                <a:latin typeface="Calibri"/>
                <a:cs typeface="Calibri"/>
              </a:rPr>
              <a:t>for </a:t>
            </a:r>
            <a:r>
              <a:rPr sz="950" spc="25" dirty="0">
                <a:solidFill>
                  <a:srgbClr val="231F20"/>
                </a:solidFill>
                <a:latin typeface="Calibri"/>
                <a:cs typeface="Calibri"/>
              </a:rPr>
              <a:t>Lilly, </a:t>
            </a:r>
            <a:r>
              <a:rPr sz="950" spc="30" dirty="0">
                <a:solidFill>
                  <a:srgbClr val="231F20"/>
                </a:solidFill>
                <a:latin typeface="Calibri"/>
                <a:cs typeface="Calibri"/>
              </a:rPr>
              <a:t> </a:t>
            </a:r>
            <a:r>
              <a:rPr sz="950" spc="-15" dirty="0">
                <a:solidFill>
                  <a:srgbClr val="231F20"/>
                </a:solidFill>
                <a:latin typeface="Calibri"/>
                <a:cs typeface="Calibri"/>
              </a:rPr>
              <a:t>Bayer, </a:t>
            </a:r>
            <a:r>
              <a:rPr sz="950" spc="-5" dirty="0">
                <a:solidFill>
                  <a:srgbClr val="231F20"/>
                </a:solidFill>
                <a:latin typeface="Calibri"/>
                <a:cs typeface="Calibri"/>
              </a:rPr>
              <a:t>Pfizer, </a:t>
            </a:r>
            <a:r>
              <a:rPr sz="950" dirty="0">
                <a:solidFill>
                  <a:srgbClr val="231F20"/>
                </a:solidFill>
                <a:latin typeface="Calibri"/>
                <a:cs typeface="Calibri"/>
              </a:rPr>
              <a:t>Novartis, </a:t>
            </a:r>
            <a:r>
              <a:rPr sz="950" spc="5" dirty="0">
                <a:solidFill>
                  <a:srgbClr val="231F20"/>
                </a:solidFill>
                <a:latin typeface="Calibri"/>
                <a:cs typeface="Calibri"/>
              </a:rPr>
              <a:t>Isolfol </a:t>
            </a:r>
            <a:r>
              <a:rPr sz="950" spc="-10" dirty="0">
                <a:solidFill>
                  <a:srgbClr val="231F20"/>
                </a:solidFill>
                <a:latin typeface="Calibri"/>
                <a:cs typeface="Calibri"/>
              </a:rPr>
              <a:t>and </a:t>
            </a:r>
            <a:r>
              <a:rPr sz="950" spc="15" dirty="0">
                <a:solidFill>
                  <a:srgbClr val="231F20"/>
                </a:solidFill>
                <a:latin typeface="Calibri"/>
                <a:cs typeface="Calibri"/>
              </a:rPr>
              <a:t>Clinigen </a:t>
            </a:r>
            <a:r>
              <a:rPr sz="950" spc="-10" dirty="0">
                <a:solidFill>
                  <a:srgbClr val="231F20"/>
                </a:solidFill>
                <a:latin typeface="Calibri"/>
                <a:cs typeface="Calibri"/>
              </a:rPr>
              <a:t>and conducted </a:t>
            </a:r>
            <a:r>
              <a:rPr sz="950" dirty="0">
                <a:solidFill>
                  <a:srgbClr val="231F20"/>
                </a:solidFill>
                <a:latin typeface="Calibri"/>
                <a:cs typeface="Calibri"/>
              </a:rPr>
              <a:t>stud- </a:t>
            </a:r>
            <a:r>
              <a:rPr sz="950" spc="5" dirty="0">
                <a:solidFill>
                  <a:srgbClr val="231F20"/>
                </a:solidFill>
                <a:latin typeface="Calibri"/>
                <a:cs typeface="Calibri"/>
              </a:rPr>
              <a:t> </a:t>
            </a:r>
            <a:r>
              <a:rPr sz="950" spc="-25" dirty="0">
                <a:solidFill>
                  <a:srgbClr val="231F20"/>
                </a:solidFill>
                <a:latin typeface="Calibri"/>
                <a:cs typeface="Calibri"/>
              </a:rPr>
              <a:t>ies </a:t>
            </a:r>
            <a:r>
              <a:rPr sz="950" spc="-15" dirty="0">
                <a:solidFill>
                  <a:srgbClr val="231F20"/>
                </a:solidFill>
                <a:latin typeface="Calibri"/>
                <a:cs typeface="Calibri"/>
              </a:rPr>
              <a:t>sponsored </a:t>
            </a:r>
            <a:r>
              <a:rPr sz="950" spc="-10" dirty="0">
                <a:solidFill>
                  <a:srgbClr val="231F20"/>
                </a:solidFill>
                <a:latin typeface="Calibri"/>
                <a:cs typeface="Calibri"/>
              </a:rPr>
              <a:t>by </a:t>
            </a:r>
            <a:r>
              <a:rPr sz="950" dirty="0">
                <a:solidFill>
                  <a:srgbClr val="231F20"/>
                </a:solidFill>
                <a:latin typeface="Calibri"/>
                <a:cs typeface="Calibri"/>
              </a:rPr>
              <a:t>Janssen-Cilag, </a:t>
            </a:r>
            <a:r>
              <a:rPr sz="950" spc="10" dirty="0">
                <a:solidFill>
                  <a:srgbClr val="231F20"/>
                </a:solidFill>
                <a:latin typeface="Calibri"/>
                <a:cs typeface="Calibri"/>
              </a:rPr>
              <a:t>Eisai </a:t>
            </a:r>
            <a:r>
              <a:rPr sz="950" spc="-10" dirty="0">
                <a:solidFill>
                  <a:srgbClr val="231F20"/>
                </a:solidFill>
                <a:latin typeface="Calibri"/>
                <a:cs typeface="Calibri"/>
              </a:rPr>
              <a:t>and </a:t>
            </a:r>
            <a:r>
              <a:rPr sz="950" spc="30" dirty="0">
                <a:solidFill>
                  <a:srgbClr val="231F20"/>
                </a:solidFill>
                <a:latin typeface="Calibri"/>
                <a:cs typeface="Calibri"/>
              </a:rPr>
              <a:t>Loxo </a:t>
            </a:r>
            <a:r>
              <a:rPr sz="950" spc="5" dirty="0">
                <a:solidFill>
                  <a:srgbClr val="231F20"/>
                </a:solidFill>
                <a:latin typeface="Calibri"/>
                <a:cs typeface="Calibri"/>
              </a:rPr>
              <a:t>Oncology; </a:t>
            </a:r>
            <a:r>
              <a:rPr sz="950" spc="15" dirty="0">
                <a:solidFill>
                  <a:srgbClr val="231F20"/>
                </a:solidFill>
                <a:latin typeface="Calibri"/>
                <a:cs typeface="Calibri"/>
              </a:rPr>
              <a:t>SBo </a:t>
            </a:r>
            <a:r>
              <a:rPr sz="950" spc="20" dirty="0">
                <a:solidFill>
                  <a:srgbClr val="231F20"/>
                </a:solidFill>
                <a:latin typeface="Calibri"/>
                <a:cs typeface="Calibri"/>
              </a:rPr>
              <a:t> </a:t>
            </a:r>
            <a:r>
              <a:rPr sz="950" spc="-25" dirty="0">
                <a:solidFill>
                  <a:srgbClr val="231F20"/>
                </a:solidFill>
                <a:latin typeface="Calibri"/>
                <a:cs typeface="Calibri"/>
              </a:rPr>
              <a:t>has</a:t>
            </a:r>
            <a:r>
              <a:rPr sz="950" spc="114" dirty="0">
                <a:solidFill>
                  <a:srgbClr val="231F20"/>
                </a:solidFill>
                <a:latin typeface="Calibri"/>
                <a:cs typeface="Calibri"/>
              </a:rPr>
              <a:t> </a:t>
            </a:r>
            <a:r>
              <a:rPr sz="950" spc="-20" dirty="0">
                <a:solidFill>
                  <a:srgbClr val="231F20"/>
                </a:solidFill>
                <a:latin typeface="Calibri"/>
                <a:cs typeface="Calibri"/>
              </a:rPr>
              <a:t>reported</a:t>
            </a:r>
            <a:r>
              <a:rPr sz="950" spc="120" dirty="0">
                <a:solidFill>
                  <a:srgbClr val="231F20"/>
                </a:solidFill>
                <a:latin typeface="Calibri"/>
                <a:cs typeface="Calibri"/>
              </a:rPr>
              <a:t> </a:t>
            </a:r>
            <a:r>
              <a:rPr sz="950" dirty="0">
                <a:solidFill>
                  <a:srgbClr val="231F20"/>
                </a:solidFill>
                <a:latin typeface="Calibri"/>
                <a:cs typeface="Calibri"/>
              </a:rPr>
              <a:t>honoraria</a:t>
            </a:r>
            <a:r>
              <a:rPr sz="950" spc="120" dirty="0">
                <a:solidFill>
                  <a:srgbClr val="231F20"/>
                </a:solidFill>
                <a:latin typeface="Calibri"/>
                <a:cs typeface="Calibri"/>
              </a:rPr>
              <a:t> </a:t>
            </a:r>
            <a:r>
              <a:rPr sz="950" spc="-10" dirty="0">
                <a:solidFill>
                  <a:srgbClr val="231F20"/>
                </a:solidFill>
                <a:latin typeface="Calibri"/>
                <a:cs typeface="Calibri"/>
              </a:rPr>
              <a:t>and</a:t>
            </a:r>
            <a:r>
              <a:rPr sz="950" spc="125" dirty="0">
                <a:solidFill>
                  <a:srgbClr val="231F20"/>
                </a:solidFill>
                <a:latin typeface="Calibri"/>
                <a:cs typeface="Calibri"/>
              </a:rPr>
              <a:t> </a:t>
            </a:r>
            <a:r>
              <a:rPr sz="950" spc="-20" dirty="0">
                <a:solidFill>
                  <a:srgbClr val="231F20"/>
                </a:solidFill>
                <a:latin typeface="Calibri"/>
                <a:cs typeface="Calibri"/>
              </a:rPr>
              <a:t>travel</a:t>
            </a:r>
            <a:r>
              <a:rPr sz="950" spc="125" dirty="0">
                <a:solidFill>
                  <a:srgbClr val="231F20"/>
                </a:solidFill>
                <a:latin typeface="Calibri"/>
                <a:cs typeface="Calibri"/>
              </a:rPr>
              <a:t> </a:t>
            </a:r>
            <a:r>
              <a:rPr sz="950" spc="-15" dirty="0">
                <a:solidFill>
                  <a:srgbClr val="231F20"/>
                </a:solidFill>
                <a:latin typeface="Calibri"/>
                <a:cs typeface="Calibri"/>
              </a:rPr>
              <a:t>grants</a:t>
            </a:r>
            <a:r>
              <a:rPr sz="950" spc="125" dirty="0">
                <a:solidFill>
                  <a:srgbClr val="231F20"/>
                </a:solidFill>
                <a:latin typeface="Calibri"/>
                <a:cs typeface="Calibri"/>
              </a:rPr>
              <a:t> </a:t>
            </a:r>
            <a:r>
              <a:rPr sz="950" dirty="0">
                <a:solidFill>
                  <a:srgbClr val="231F20"/>
                </a:solidFill>
                <a:latin typeface="Calibri"/>
                <a:cs typeface="Calibri"/>
              </a:rPr>
              <a:t>from</a:t>
            </a:r>
            <a:r>
              <a:rPr sz="950" spc="125" dirty="0">
                <a:solidFill>
                  <a:srgbClr val="231F20"/>
                </a:solidFill>
                <a:latin typeface="Calibri"/>
                <a:cs typeface="Calibri"/>
              </a:rPr>
              <a:t> </a:t>
            </a:r>
            <a:r>
              <a:rPr sz="950" spc="10" dirty="0">
                <a:solidFill>
                  <a:srgbClr val="231F20"/>
                </a:solidFill>
                <a:latin typeface="Calibri"/>
                <a:cs typeface="Calibri"/>
              </a:rPr>
              <a:t>Nanobiotix</a:t>
            </a:r>
            <a:r>
              <a:rPr sz="950" spc="120" dirty="0">
                <a:solidFill>
                  <a:srgbClr val="231F20"/>
                </a:solidFill>
                <a:latin typeface="Calibri"/>
                <a:cs typeface="Calibri"/>
              </a:rPr>
              <a:t> </a:t>
            </a:r>
            <a:r>
              <a:rPr sz="950" spc="-10" dirty="0">
                <a:solidFill>
                  <a:srgbClr val="231F20"/>
                </a:solidFill>
                <a:latin typeface="Calibri"/>
                <a:cs typeface="Calibri"/>
              </a:rPr>
              <a:t>and</a:t>
            </a:r>
            <a:endParaRPr sz="950">
              <a:latin typeface="Calibri"/>
              <a:cs typeface="Calibri"/>
            </a:endParaRPr>
          </a:p>
          <a:p>
            <a:pPr>
              <a:lnSpc>
                <a:spcPct val="100000"/>
              </a:lnSpc>
            </a:pPr>
            <a:endParaRPr sz="900">
              <a:latin typeface="Calibri"/>
              <a:cs typeface="Calibri"/>
            </a:endParaRPr>
          </a:p>
          <a:p>
            <a:pPr>
              <a:lnSpc>
                <a:spcPct val="100000"/>
              </a:lnSpc>
              <a:spcBef>
                <a:spcPts val="35"/>
              </a:spcBef>
            </a:pPr>
            <a:endParaRPr sz="900">
              <a:latin typeface="Calibri"/>
              <a:cs typeface="Calibri"/>
            </a:endParaRPr>
          </a:p>
          <a:p>
            <a:pPr marL="974725">
              <a:lnSpc>
                <a:spcPct val="100000"/>
              </a:lnSpc>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0" dirty="0">
                <a:solidFill>
                  <a:srgbClr val="812061"/>
                </a:solidFill>
                <a:latin typeface="Arial MT"/>
                <a:cs typeface="Arial MT"/>
              </a:rPr>
              <a:t> </a:t>
            </a:r>
            <a:r>
              <a:rPr sz="1000" spc="-80" dirty="0">
                <a:solidFill>
                  <a:srgbClr val="812061"/>
                </a:solidFill>
                <a:latin typeface="Arial MT"/>
                <a:cs typeface="Arial MT"/>
              </a:rPr>
              <a:t>4</a:t>
            </a:r>
            <a:r>
              <a:rPr sz="1000" spc="50"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25"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12" name="object 12"/>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3922" y="5245201"/>
            <a:ext cx="3034665" cy="6985"/>
          </a:xfrm>
          <a:custGeom>
            <a:avLst/>
            <a:gdLst/>
            <a:ahLst/>
            <a:cxnLst/>
            <a:rect l="l" t="t" r="r" b="b"/>
            <a:pathLst>
              <a:path w="3034665" h="6985">
                <a:moveTo>
                  <a:pt x="3034080" y="0"/>
                </a:moveTo>
                <a:lnTo>
                  <a:pt x="0" y="0"/>
                </a:lnTo>
                <a:lnTo>
                  <a:pt x="0" y="6479"/>
                </a:lnTo>
                <a:lnTo>
                  <a:pt x="3034080" y="6479"/>
                </a:lnTo>
                <a:lnTo>
                  <a:pt x="3034080" y="0"/>
                </a:lnTo>
                <a:close/>
              </a:path>
            </a:pathLst>
          </a:custGeom>
          <a:solidFill>
            <a:srgbClr val="D2B6CB"/>
          </a:solidFill>
        </p:spPr>
        <p:txBody>
          <a:bodyPr wrap="square" lIns="0" tIns="0" rIns="0" bIns="0" rtlCol="0"/>
          <a:lstStyle/>
          <a:p>
            <a:endParaRPr/>
          </a:p>
        </p:txBody>
      </p:sp>
      <p:sp>
        <p:nvSpPr>
          <p:cNvPr id="3" name="object 3"/>
          <p:cNvSpPr txBox="1"/>
          <p:nvPr/>
        </p:nvSpPr>
        <p:spPr>
          <a:xfrm>
            <a:off x="3987604" y="605178"/>
            <a:ext cx="3153409" cy="4293291"/>
          </a:xfrm>
          <a:prstGeom prst="rect">
            <a:avLst/>
          </a:prstGeom>
        </p:spPr>
        <p:txBody>
          <a:bodyPr vert="horz" wrap="square" lIns="0" tIns="10795" rIns="0" bIns="0" rtlCol="0">
            <a:spAutoFit/>
          </a:bodyPr>
          <a:lstStyle/>
          <a:p>
            <a:pPr marL="12700" marR="5080" algn="just">
              <a:lnSpc>
                <a:spcPct val="101200"/>
              </a:lnSpc>
              <a:spcBef>
                <a:spcPts val="85"/>
              </a:spcBef>
            </a:pPr>
            <a:r>
              <a:rPr sz="950" spc="35" dirty="0">
                <a:solidFill>
                  <a:srgbClr val="231F20"/>
                </a:solidFill>
                <a:latin typeface="Calibri"/>
                <a:cs typeface="Calibri"/>
              </a:rPr>
              <a:t>Eli </a:t>
            </a:r>
            <a:r>
              <a:rPr sz="950" spc="25" dirty="0">
                <a:solidFill>
                  <a:srgbClr val="231F20"/>
                </a:solidFill>
                <a:latin typeface="Calibri"/>
                <a:cs typeface="Calibri"/>
              </a:rPr>
              <a:t>Lilly, </a:t>
            </a:r>
            <a:r>
              <a:rPr sz="950" spc="5" dirty="0">
                <a:solidFill>
                  <a:srgbClr val="231F20"/>
                </a:solidFill>
                <a:latin typeface="Calibri"/>
                <a:cs typeface="Calibri"/>
              </a:rPr>
              <a:t>Epizyme, </a:t>
            </a:r>
            <a:r>
              <a:rPr sz="950" spc="-10" dirty="0">
                <a:solidFill>
                  <a:srgbClr val="231F20"/>
                </a:solidFill>
                <a:latin typeface="Calibri"/>
                <a:cs typeface="Calibri"/>
              </a:rPr>
              <a:t>Genzyme, </a:t>
            </a:r>
            <a:r>
              <a:rPr sz="950" spc="-5" dirty="0">
                <a:solidFill>
                  <a:srgbClr val="231F20"/>
                </a:solidFill>
                <a:latin typeface="Calibri"/>
                <a:cs typeface="Calibri"/>
              </a:rPr>
              <a:t>Ipsen, </a:t>
            </a:r>
            <a:r>
              <a:rPr sz="950" spc="30" dirty="0">
                <a:solidFill>
                  <a:srgbClr val="231F20"/>
                </a:solidFill>
                <a:latin typeface="Calibri"/>
                <a:cs typeface="Calibri"/>
              </a:rPr>
              <a:t>Loxo </a:t>
            </a:r>
            <a:r>
              <a:rPr sz="950" spc="5" dirty="0">
                <a:solidFill>
                  <a:srgbClr val="231F20"/>
                </a:solidFill>
                <a:latin typeface="Calibri"/>
                <a:cs typeface="Calibri"/>
              </a:rPr>
              <a:t>Oncology, </a:t>
            </a:r>
            <a:r>
              <a:rPr sz="950" spc="-25" dirty="0">
                <a:solidFill>
                  <a:srgbClr val="231F20"/>
                </a:solidFill>
                <a:latin typeface="Calibri"/>
                <a:cs typeface="Calibri"/>
              </a:rPr>
              <a:t>Medspace, </a:t>
            </a:r>
            <a:r>
              <a:rPr sz="950" spc="-20" dirty="0">
                <a:solidFill>
                  <a:srgbClr val="231F20"/>
                </a:solidFill>
                <a:latin typeface="Calibri"/>
                <a:cs typeface="Calibri"/>
              </a:rPr>
              <a:t> </a:t>
            </a:r>
            <a:r>
              <a:rPr sz="950" spc="-5" dirty="0">
                <a:solidFill>
                  <a:srgbClr val="231F20"/>
                </a:solidFill>
                <a:latin typeface="Calibri"/>
                <a:cs typeface="Calibri"/>
              </a:rPr>
              <a:t>Nektar, </a:t>
            </a:r>
            <a:r>
              <a:rPr sz="950" dirty="0">
                <a:solidFill>
                  <a:srgbClr val="231F20"/>
                </a:solidFill>
                <a:latin typeface="Calibri"/>
                <a:cs typeface="Calibri"/>
              </a:rPr>
              <a:t>Novartis, Philogen, </a:t>
            </a:r>
            <a:r>
              <a:rPr sz="950" spc="15" dirty="0">
                <a:solidFill>
                  <a:srgbClr val="231F20"/>
                </a:solidFill>
                <a:latin typeface="Calibri"/>
                <a:cs typeface="Calibri"/>
              </a:rPr>
              <a:t>Piqur </a:t>
            </a:r>
            <a:r>
              <a:rPr sz="950" spc="-10" dirty="0">
                <a:solidFill>
                  <a:srgbClr val="231F20"/>
                </a:solidFill>
                <a:latin typeface="Calibri"/>
                <a:cs typeface="Calibri"/>
              </a:rPr>
              <a:t>Therapeutics, </a:t>
            </a:r>
            <a:r>
              <a:rPr sz="950" spc="10" dirty="0">
                <a:solidFill>
                  <a:srgbClr val="231F20"/>
                </a:solidFill>
                <a:latin typeface="Calibri"/>
                <a:cs typeface="Calibri"/>
              </a:rPr>
              <a:t>Plexxikon, </a:t>
            </a:r>
            <a:r>
              <a:rPr sz="950" dirty="0">
                <a:solidFill>
                  <a:srgbClr val="231F20"/>
                </a:solidFill>
                <a:latin typeface="Calibri"/>
                <a:cs typeface="Calibri"/>
              </a:rPr>
              <a:t>is </a:t>
            </a:r>
            <a:r>
              <a:rPr sz="950" spc="-40" dirty="0">
                <a:solidFill>
                  <a:srgbClr val="231F20"/>
                </a:solidFill>
                <a:latin typeface="Calibri"/>
                <a:cs typeface="Calibri"/>
              </a:rPr>
              <a:t>a </a:t>
            </a:r>
            <a:r>
              <a:rPr sz="950" spc="-35" dirty="0">
                <a:solidFill>
                  <a:srgbClr val="231F20"/>
                </a:solidFill>
                <a:latin typeface="Calibri"/>
                <a:cs typeface="Calibri"/>
              </a:rPr>
              <a:t> </a:t>
            </a:r>
            <a:r>
              <a:rPr sz="950" spc="-20" dirty="0">
                <a:solidFill>
                  <a:srgbClr val="231F20"/>
                </a:solidFill>
                <a:latin typeface="Calibri"/>
                <a:cs typeface="Calibri"/>
              </a:rPr>
              <a:t>member</a:t>
            </a:r>
            <a:r>
              <a:rPr sz="950" spc="-15" dirty="0">
                <a:solidFill>
                  <a:srgbClr val="231F20"/>
                </a:solidFill>
                <a:latin typeface="Calibri"/>
                <a:cs typeface="Calibri"/>
              </a:rPr>
              <a:t> of</a:t>
            </a:r>
            <a:r>
              <a:rPr sz="950" spc="-10" dirty="0">
                <a:solidFill>
                  <a:srgbClr val="231F20"/>
                </a:solidFill>
                <a:latin typeface="Calibri"/>
                <a:cs typeface="Calibri"/>
              </a:rPr>
              <a:t> </a:t>
            </a:r>
            <a:r>
              <a:rPr sz="950" spc="-25" dirty="0">
                <a:solidFill>
                  <a:srgbClr val="231F20"/>
                </a:solidFill>
                <a:latin typeface="Calibri"/>
                <a:cs typeface="Calibri"/>
              </a:rPr>
              <a:t>speaker’s</a:t>
            </a:r>
            <a:r>
              <a:rPr sz="950" spc="-20" dirty="0">
                <a:solidFill>
                  <a:srgbClr val="231F20"/>
                </a:solidFill>
                <a:latin typeface="Calibri"/>
                <a:cs typeface="Calibri"/>
              </a:rPr>
              <a:t> </a:t>
            </a:r>
            <a:r>
              <a:rPr sz="950" spc="-15" dirty="0">
                <a:solidFill>
                  <a:srgbClr val="231F20"/>
                </a:solidFill>
                <a:latin typeface="Calibri"/>
                <a:cs typeface="Calibri"/>
              </a:rPr>
              <a:t>bureau</a:t>
            </a:r>
            <a:r>
              <a:rPr sz="950" spc="-10" dirty="0">
                <a:solidFill>
                  <a:srgbClr val="231F20"/>
                </a:solidFill>
                <a:latin typeface="Calibri"/>
                <a:cs typeface="Calibri"/>
              </a:rPr>
              <a:t> </a:t>
            </a:r>
            <a:r>
              <a:rPr sz="950" spc="-15" dirty="0">
                <a:solidFill>
                  <a:srgbClr val="231F20"/>
                </a:solidFill>
                <a:latin typeface="Calibri"/>
                <a:cs typeface="Calibri"/>
              </a:rPr>
              <a:t>of</a:t>
            </a:r>
            <a:r>
              <a:rPr sz="950" spc="-10" dirty="0">
                <a:solidFill>
                  <a:srgbClr val="231F20"/>
                </a:solidFill>
                <a:latin typeface="Calibri"/>
                <a:cs typeface="Calibri"/>
              </a:rPr>
              <a:t> </a:t>
            </a:r>
            <a:r>
              <a:rPr sz="950" spc="-15" dirty="0">
                <a:solidFill>
                  <a:srgbClr val="231F20"/>
                </a:solidFill>
                <a:latin typeface="Calibri"/>
                <a:cs typeface="Calibri"/>
              </a:rPr>
              <a:t>Bayer,</a:t>
            </a:r>
            <a:r>
              <a:rPr sz="950" spc="-10" dirty="0">
                <a:solidFill>
                  <a:srgbClr val="231F20"/>
                </a:solidFill>
                <a:latin typeface="Calibri"/>
                <a:cs typeface="Calibri"/>
              </a:rPr>
              <a:t> </a:t>
            </a:r>
            <a:r>
              <a:rPr sz="950" spc="5" dirty="0">
                <a:solidFill>
                  <a:srgbClr val="231F20"/>
                </a:solidFill>
                <a:latin typeface="Calibri"/>
                <a:cs typeface="Calibri"/>
              </a:rPr>
              <a:t>Eisai,</a:t>
            </a:r>
            <a:r>
              <a:rPr sz="950" spc="10" dirty="0">
                <a:solidFill>
                  <a:srgbClr val="231F20"/>
                </a:solidFill>
                <a:latin typeface="Calibri"/>
                <a:cs typeface="Calibri"/>
              </a:rPr>
              <a:t> </a:t>
            </a:r>
            <a:r>
              <a:rPr sz="950" spc="35" dirty="0">
                <a:solidFill>
                  <a:srgbClr val="231F20"/>
                </a:solidFill>
                <a:latin typeface="Calibri"/>
                <a:cs typeface="Calibri"/>
              </a:rPr>
              <a:t>Eli</a:t>
            </a:r>
            <a:r>
              <a:rPr sz="950" spc="40" dirty="0">
                <a:solidFill>
                  <a:srgbClr val="231F20"/>
                </a:solidFill>
                <a:latin typeface="Calibri"/>
                <a:cs typeface="Calibri"/>
              </a:rPr>
              <a:t> </a:t>
            </a:r>
            <a:r>
              <a:rPr sz="950" spc="25" dirty="0">
                <a:solidFill>
                  <a:srgbClr val="231F20"/>
                </a:solidFill>
                <a:latin typeface="Calibri"/>
                <a:cs typeface="Calibri"/>
              </a:rPr>
              <a:t>Lilly, </a:t>
            </a:r>
            <a:r>
              <a:rPr sz="950" spc="30" dirty="0">
                <a:solidFill>
                  <a:srgbClr val="231F20"/>
                </a:solidFill>
                <a:latin typeface="Calibri"/>
                <a:cs typeface="Calibri"/>
              </a:rPr>
              <a:t> </a:t>
            </a:r>
            <a:r>
              <a:rPr sz="950" spc="15" dirty="0">
                <a:solidFill>
                  <a:srgbClr val="231F20"/>
                </a:solidFill>
                <a:latin typeface="Calibri"/>
                <a:cs typeface="Calibri"/>
              </a:rPr>
              <a:t>GlaxoSmithKline,</a:t>
            </a:r>
            <a:r>
              <a:rPr sz="950" spc="20" dirty="0">
                <a:solidFill>
                  <a:srgbClr val="231F20"/>
                </a:solidFill>
                <a:latin typeface="Calibri"/>
                <a:cs typeface="Calibri"/>
              </a:rPr>
              <a:t> </a:t>
            </a:r>
            <a:r>
              <a:rPr sz="950" dirty="0">
                <a:solidFill>
                  <a:srgbClr val="231F20"/>
                </a:solidFill>
                <a:latin typeface="Calibri"/>
                <a:cs typeface="Calibri"/>
              </a:rPr>
              <a:t>Novartis,</a:t>
            </a:r>
            <a:r>
              <a:rPr sz="950" spc="5" dirty="0">
                <a:solidFill>
                  <a:srgbClr val="231F20"/>
                </a:solidFill>
                <a:latin typeface="Calibri"/>
                <a:cs typeface="Calibri"/>
              </a:rPr>
              <a:t> </a:t>
            </a:r>
            <a:r>
              <a:rPr sz="950" dirty="0">
                <a:solidFill>
                  <a:srgbClr val="231F20"/>
                </a:solidFill>
                <a:latin typeface="Calibri"/>
                <a:cs typeface="Calibri"/>
              </a:rPr>
              <a:t>PharmaMar,</a:t>
            </a:r>
            <a:r>
              <a:rPr sz="950" spc="5" dirty="0">
                <a:solidFill>
                  <a:srgbClr val="231F20"/>
                </a:solidFill>
                <a:latin typeface="Calibri"/>
                <a:cs typeface="Calibri"/>
              </a:rPr>
              <a:t> </a:t>
            </a:r>
            <a:r>
              <a:rPr sz="950" spc="-15" dirty="0">
                <a:solidFill>
                  <a:srgbClr val="231F20"/>
                </a:solidFill>
                <a:latin typeface="Calibri"/>
                <a:cs typeface="Calibri"/>
              </a:rPr>
              <a:t>Swedish</a:t>
            </a:r>
            <a:r>
              <a:rPr sz="950" spc="-10" dirty="0">
                <a:solidFill>
                  <a:srgbClr val="231F20"/>
                </a:solidFill>
                <a:latin typeface="Calibri"/>
                <a:cs typeface="Calibri"/>
              </a:rPr>
              <a:t> </a:t>
            </a:r>
            <a:r>
              <a:rPr sz="950" spc="10" dirty="0">
                <a:solidFill>
                  <a:srgbClr val="231F20"/>
                </a:solidFill>
                <a:latin typeface="Calibri"/>
                <a:cs typeface="Calibri"/>
              </a:rPr>
              <a:t>Orphan </a:t>
            </a:r>
            <a:r>
              <a:rPr sz="950" spc="-200" dirty="0">
                <a:solidFill>
                  <a:srgbClr val="231F20"/>
                </a:solidFill>
                <a:latin typeface="Calibri"/>
                <a:cs typeface="Calibri"/>
              </a:rPr>
              <a:t> </a:t>
            </a:r>
            <a:r>
              <a:rPr sz="950" spc="15" dirty="0">
                <a:solidFill>
                  <a:srgbClr val="231F20"/>
                </a:solidFill>
                <a:latin typeface="Calibri"/>
                <a:cs typeface="Calibri"/>
              </a:rPr>
              <a:t>Biovitrium, </a:t>
            </a:r>
            <a:r>
              <a:rPr sz="950" spc="-25" dirty="0">
                <a:solidFill>
                  <a:srgbClr val="231F20"/>
                </a:solidFill>
                <a:latin typeface="Calibri"/>
                <a:cs typeface="Calibri"/>
              </a:rPr>
              <a:t>has received research </a:t>
            </a:r>
            <a:r>
              <a:rPr sz="950" spc="-15" dirty="0">
                <a:solidFill>
                  <a:srgbClr val="231F20"/>
                </a:solidFill>
                <a:latin typeface="Calibri"/>
                <a:cs typeface="Calibri"/>
              </a:rPr>
              <a:t>grants </a:t>
            </a:r>
            <a:r>
              <a:rPr sz="950" dirty="0">
                <a:solidFill>
                  <a:srgbClr val="231F20"/>
                </a:solidFill>
                <a:latin typeface="Calibri"/>
                <a:cs typeface="Calibri"/>
              </a:rPr>
              <a:t>from </a:t>
            </a:r>
            <a:r>
              <a:rPr sz="950" spc="-15" dirty="0">
                <a:solidFill>
                  <a:srgbClr val="231F20"/>
                </a:solidFill>
                <a:latin typeface="Calibri"/>
                <a:cs typeface="Calibri"/>
              </a:rPr>
              <a:t>Bayer, </a:t>
            </a:r>
            <a:r>
              <a:rPr sz="950" spc="5" dirty="0">
                <a:solidFill>
                  <a:srgbClr val="231F20"/>
                </a:solidFill>
                <a:latin typeface="Calibri"/>
                <a:cs typeface="Calibri"/>
              </a:rPr>
              <a:t>Blueprint </a:t>
            </a:r>
            <a:r>
              <a:rPr sz="950" spc="10" dirty="0">
                <a:solidFill>
                  <a:srgbClr val="231F20"/>
                </a:solidFill>
                <a:latin typeface="Calibri"/>
                <a:cs typeface="Calibri"/>
              </a:rPr>
              <a:t> </a:t>
            </a:r>
            <a:r>
              <a:rPr sz="950" spc="-10" dirty="0">
                <a:solidFill>
                  <a:srgbClr val="231F20"/>
                </a:solidFill>
                <a:latin typeface="Calibri"/>
                <a:cs typeface="Calibri"/>
              </a:rPr>
              <a:t>Medicines, </a:t>
            </a:r>
            <a:r>
              <a:rPr sz="950" spc="10" dirty="0">
                <a:solidFill>
                  <a:srgbClr val="231F20"/>
                </a:solidFill>
                <a:latin typeface="Calibri"/>
                <a:cs typeface="Calibri"/>
              </a:rPr>
              <a:t>CoBioRes, Exelixis, </a:t>
            </a:r>
            <a:r>
              <a:rPr sz="950" dirty="0">
                <a:solidFill>
                  <a:srgbClr val="231F20"/>
                </a:solidFill>
                <a:latin typeface="Calibri"/>
                <a:cs typeface="Calibri"/>
              </a:rPr>
              <a:t>Bristol-Myers Squibb, Novartis, </a:t>
            </a:r>
            <a:r>
              <a:rPr sz="950" spc="5" dirty="0">
                <a:solidFill>
                  <a:srgbClr val="231F20"/>
                </a:solidFill>
                <a:latin typeface="Calibri"/>
                <a:cs typeface="Calibri"/>
              </a:rPr>
              <a:t> </a:t>
            </a:r>
            <a:r>
              <a:rPr sz="950" spc="10" dirty="0">
                <a:solidFill>
                  <a:srgbClr val="231F20"/>
                </a:solidFill>
                <a:latin typeface="Calibri"/>
                <a:cs typeface="Calibri"/>
              </a:rPr>
              <a:t>Plexxikon, </a:t>
            </a:r>
            <a:r>
              <a:rPr sz="950" spc="-10" dirty="0">
                <a:solidFill>
                  <a:srgbClr val="231F20"/>
                </a:solidFill>
                <a:latin typeface="Calibri"/>
                <a:cs typeface="Calibri"/>
              </a:rPr>
              <a:t>and</a:t>
            </a:r>
            <a:r>
              <a:rPr sz="950" spc="-5" dirty="0">
                <a:solidFill>
                  <a:srgbClr val="231F20"/>
                </a:solidFill>
                <a:latin typeface="Calibri"/>
                <a:cs typeface="Calibri"/>
              </a:rPr>
              <a:t> </a:t>
            </a:r>
            <a:r>
              <a:rPr sz="950" spc="-25" dirty="0">
                <a:solidFill>
                  <a:srgbClr val="231F20"/>
                </a:solidFill>
                <a:latin typeface="Calibri"/>
                <a:cs typeface="Calibri"/>
              </a:rPr>
              <a:t>has</a:t>
            </a:r>
            <a:r>
              <a:rPr sz="950" spc="-20" dirty="0">
                <a:solidFill>
                  <a:srgbClr val="231F20"/>
                </a:solidFill>
                <a:latin typeface="Calibri"/>
                <a:cs typeface="Calibri"/>
              </a:rPr>
              <a:t> </a:t>
            </a:r>
            <a:r>
              <a:rPr sz="950" spc="-25" dirty="0">
                <a:solidFill>
                  <a:srgbClr val="231F20"/>
                </a:solidFill>
                <a:latin typeface="Calibri"/>
                <a:cs typeface="Calibri"/>
              </a:rPr>
              <a:t>received</a:t>
            </a:r>
            <a:r>
              <a:rPr sz="950" spc="-20" dirty="0">
                <a:solidFill>
                  <a:srgbClr val="231F20"/>
                </a:solidFill>
                <a:latin typeface="Calibri"/>
                <a:cs typeface="Calibri"/>
              </a:rPr>
              <a:t> travel</a:t>
            </a:r>
            <a:r>
              <a:rPr sz="950" spc="-15" dirty="0">
                <a:solidFill>
                  <a:srgbClr val="231F20"/>
                </a:solidFill>
                <a:latin typeface="Calibri"/>
                <a:cs typeface="Calibri"/>
              </a:rPr>
              <a:t> grants</a:t>
            </a:r>
            <a:r>
              <a:rPr sz="950" spc="-10"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spc="10" dirty="0">
                <a:solidFill>
                  <a:srgbClr val="231F20"/>
                </a:solidFill>
                <a:latin typeface="Calibri"/>
                <a:cs typeface="Calibri"/>
              </a:rPr>
              <a:t>Sixth </a:t>
            </a:r>
            <a:r>
              <a:rPr sz="950" spc="-10" dirty="0">
                <a:solidFill>
                  <a:srgbClr val="231F20"/>
                </a:solidFill>
                <a:latin typeface="Calibri"/>
                <a:cs typeface="Calibri"/>
              </a:rPr>
              <a:t>Element </a:t>
            </a:r>
            <a:r>
              <a:rPr sz="950" spc="-5" dirty="0">
                <a:solidFill>
                  <a:srgbClr val="231F20"/>
                </a:solidFill>
                <a:latin typeface="Calibri"/>
                <a:cs typeface="Calibri"/>
              </a:rPr>
              <a:t> </a:t>
            </a:r>
            <a:r>
              <a:rPr sz="950" spc="5" dirty="0">
                <a:solidFill>
                  <a:srgbClr val="231F20"/>
                </a:solidFill>
                <a:latin typeface="Calibri"/>
                <a:cs typeface="Calibri"/>
              </a:rPr>
              <a:t>Capital, </a:t>
            </a:r>
            <a:r>
              <a:rPr sz="950" dirty="0">
                <a:solidFill>
                  <a:srgbClr val="231F20"/>
                </a:solidFill>
                <a:latin typeface="Calibri"/>
                <a:cs typeface="Calibri"/>
              </a:rPr>
              <a:t>Adaptaimmune, Amcure, </a:t>
            </a:r>
            <a:r>
              <a:rPr sz="950" spc="-10" dirty="0">
                <a:solidFill>
                  <a:srgbClr val="231F20"/>
                </a:solidFill>
                <a:latin typeface="Calibri"/>
                <a:cs typeface="Calibri"/>
              </a:rPr>
              <a:t>AstraZeneca, </a:t>
            </a:r>
            <a:r>
              <a:rPr sz="950" spc="-15" dirty="0">
                <a:solidFill>
                  <a:srgbClr val="231F20"/>
                </a:solidFill>
                <a:latin typeface="Calibri"/>
                <a:cs typeface="Calibri"/>
              </a:rPr>
              <a:t>Bayer, </a:t>
            </a:r>
            <a:r>
              <a:rPr sz="950" spc="5" dirty="0">
                <a:solidFill>
                  <a:srgbClr val="231F20"/>
                </a:solidFill>
                <a:latin typeface="Calibri"/>
                <a:cs typeface="Calibri"/>
              </a:rPr>
              <a:t>Blueprint </a:t>
            </a:r>
            <a:r>
              <a:rPr sz="950" spc="-200" dirty="0">
                <a:solidFill>
                  <a:srgbClr val="231F20"/>
                </a:solidFill>
                <a:latin typeface="Calibri"/>
                <a:cs typeface="Calibri"/>
              </a:rPr>
              <a:t> </a:t>
            </a:r>
            <a:r>
              <a:rPr sz="950" spc="-10" dirty="0">
                <a:solidFill>
                  <a:srgbClr val="231F20"/>
                </a:solidFill>
                <a:latin typeface="Calibri"/>
                <a:cs typeface="Calibri"/>
              </a:rPr>
              <a:t>Medicines, </a:t>
            </a:r>
            <a:r>
              <a:rPr sz="950" dirty="0">
                <a:solidFill>
                  <a:srgbClr val="231F20"/>
                </a:solidFill>
                <a:latin typeface="Calibri"/>
                <a:cs typeface="Calibri"/>
              </a:rPr>
              <a:t>Bristol-Myers Squibb, </a:t>
            </a:r>
            <a:r>
              <a:rPr sz="950" spc="-5" dirty="0">
                <a:solidFill>
                  <a:srgbClr val="231F20"/>
                </a:solidFill>
                <a:latin typeface="Calibri"/>
                <a:cs typeface="Calibri"/>
              </a:rPr>
              <a:t>Boehringer </a:t>
            </a:r>
            <a:r>
              <a:rPr sz="950" dirty="0">
                <a:solidFill>
                  <a:srgbClr val="231F20"/>
                </a:solidFill>
                <a:latin typeface="Calibri"/>
                <a:cs typeface="Calibri"/>
              </a:rPr>
              <a:t>Ingelheim, </a:t>
            </a:r>
            <a:r>
              <a:rPr sz="950" spc="10" dirty="0">
                <a:solidFill>
                  <a:srgbClr val="231F20"/>
                </a:solidFill>
                <a:latin typeface="Calibri"/>
                <a:cs typeface="Calibri"/>
              </a:rPr>
              <a:t>Cristal </a:t>
            </a:r>
            <a:r>
              <a:rPr sz="950" spc="15" dirty="0">
                <a:solidFill>
                  <a:srgbClr val="231F20"/>
                </a:solidFill>
                <a:latin typeface="Calibri"/>
                <a:cs typeface="Calibri"/>
              </a:rPr>
              <a:t> </a:t>
            </a:r>
            <a:r>
              <a:rPr sz="950" spc="-10" dirty="0">
                <a:solidFill>
                  <a:srgbClr val="231F20"/>
                </a:solidFill>
                <a:latin typeface="Calibri"/>
                <a:cs typeface="Calibri"/>
              </a:rPr>
              <a:t>Therapeutics, </a:t>
            </a:r>
            <a:r>
              <a:rPr sz="950" spc="25" dirty="0">
                <a:solidFill>
                  <a:srgbClr val="231F20"/>
                </a:solidFill>
                <a:latin typeface="Calibri"/>
                <a:cs typeface="Calibri"/>
              </a:rPr>
              <a:t>Daichii </a:t>
            </a:r>
            <a:r>
              <a:rPr sz="950" dirty="0">
                <a:solidFill>
                  <a:srgbClr val="231F20"/>
                </a:solidFill>
                <a:latin typeface="Calibri"/>
                <a:cs typeface="Calibri"/>
              </a:rPr>
              <a:t>Sankyo Pharma, </a:t>
            </a:r>
            <a:r>
              <a:rPr sz="950" spc="5" dirty="0">
                <a:solidFill>
                  <a:srgbClr val="231F20"/>
                </a:solidFill>
                <a:latin typeface="Calibri"/>
                <a:cs typeface="Calibri"/>
              </a:rPr>
              <a:t>Eisai, </a:t>
            </a:r>
            <a:r>
              <a:rPr sz="950" spc="35" dirty="0">
                <a:solidFill>
                  <a:srgbClr val="231F20"/>
                </a:solidFill>
                <a:latin typeface="Calibri"/>
                <a:cs typeface="Calibri"/>
              </a:rPr>
              <a:t>Eli </a:t>
            </a:r>
            <a:r>
              <a:rPr sz="950" spc="25" dirty="0">
                <a:solidFill>
                  <a:srgbClr val="231F20"/>
                </a:solidFill>
                <a:latin typeface="Calibri"/>
                <a:cs typeface="Calibri"/>
              </a:rPr>
              <a:t>Lilly, </a:t>
            </a:r>
            <a:r>
              <a:rPr sz="950" spc="5" dirty="0">
                <a:solidFill>
                  <a:srgbClr val="231F20"/>
                </a:solidFill>
                <a:latin typeface="Calibri"/>
                <a:cs typeface="Calibri"/>
              </a:rPr>
              <a:t>Epizyme, </a:t>
            </a:r>
            <a:r>
              <a:rPr sz="950" spc="10" dirty="0">
                <a:solidFill>
                  <a:srgbClr val="231F20"/>
                </a:solidFill>
                <a:latin typeface="Calibri"/>
                <a:cs typeface="Calibri"/>
              </a:rPr>
              <a:t> </a:t>
            </a:r>
            <a:r>
              <a:rPr sz="950" spc="-10" dirty="0">
                <a:solidFill>
                  <a:srgbClr val="231F20"/>
                </a:solidFill>
                <a:latin typeface="Calibri"/>
                <a:cs typeface="Calibri"/>
              </a:rPr>
              <a:t>Genzyme,</a:t>
            </a:r>
            <a:r>
              <a:rPr sz="950" spc="-5" dirty="0">
                <a:solidFill>
                  <a:srgbClr val="231F20"/>
                </a:solidFill>
                <a:latin typeface="Calibri"/>
                <a:cs typeface="Calibri"/>
              </a:rPr>
              <a:t> </a:t>
            </a:r>
            <a:r>
              <a:rPr sz="950" spc="15" dirty="0">
                <a:solidFill>
                  <a:srgbClr val="231F20"/>
                </a:solidFill>
                <a:latin typeface="Calibri"/>
                <a:cs typeface="Calibri"/>
              </a:rPr>
              <a:t>GlaxoSmithKline, </a:t>
            </a:r>
            <a:r>
              <a:rPr sz="950" spc="-5" dirty="0">
                <a:solidFill>
                  <a:srgbClr val="231F20"/>
                </a:solidFill>
                <a:latin typeface="Calibri"/>
                <a:cs typeface="Calibri"/>
              </a:rPr>
              <a:t>Ipsen,</a:t>
            </a:r>
            <a:r>
              <a:rPr sz="950" dirty="0">
                <a:solidFill>
                  <a:srgbClr val="231F20"/>
                </a:solidFill>
                <a:latin typeface="Calibri"/>
                <a:cs typeface="Calibri"/>
              </a:rPr>
              <a:t> </a:t>
            </a:r>
            <a:r>
              <a:rPr sz="950" spc="30" dirty="0">
                <a:solidFill>
                  <a:srgbClr val="231F20"/>
                </a:solidFill>
                <a:latin typeface="Calibri"/>
                <a:cs typeface="Calibri"/>
              </a:rPr>
              <a:t>Loxo </a:t>
            </a:r>
            <a:r>
              <a:rPr sz="950" spc="5" dirty="0">
                <a:solidFill>
                  <a:srgbClr val="231F20"/>
                </a:solidFill>
                <a:latin typeface="Calibri"/>
                <a:cs typeface="Calibri"/>
              </a:rPr>
              <a:t>Oncology,</a:t>
            </a:r>
            <a:r>
              <a:rPr sz="950" spc="10" dirty="0">
                <a:solidFill>
                  <a:srgbClr val="231F20"/>
                </a:solidFill>
                <a:latin typeface="Calibri"/>
                <a:cs typeface="Calibri"/>
              </a:rPr>
              <a:t> </a:t>
            </a:r>
            <a:r>
              <a:rPr sz="950" spc="-20" dirty="0">
                <a:solidFill>
                  <a:srgbClr val="231F20"/>
                </a:solidFill>
                <a:latin typeface="Calibri"/>
                <a:cs typeface="Calibri"/>
              </a:rPr>
              <a:t>Medpace, </a:t>
            </a:r>
            <a:r>
              <a:rPr sz="950" spc="-15" dirty="0">
                <a:solidFill>
                  <a:srgbClr val="231F20"/>
                </a:solidFill>
                <a:latin typeface="Calibri"/>
                <a:cs typeface="Calibri"/>
              </a:rPr>
              <a:t> </a:t>
            </a:r>
            <a:r>
              <a:rPr sz="950" spc="-5" dirty="0">
                <a:solidFill>
                  <a:srgbClr val="231F20"/>
                </a:solidFill>
                <a:latin typeface="Calibri"/>
                <a:cs typeface="Calibri"/>
              </a:rPr>
              <a:t>Nektar,</a:t>
            </a:r>
            <a:r>
              <a:rPr sz="950" dirty="0">
                <a:solidFill>
                  <a:srgbClr val="231F20"/>
                </a:solidFill>
                <a:latin typeface="Calibri"/>
                <a:cs typeface="Calibri"/>
              </a:rPr>
              <a:t> Novartis,</a:t>
            </a:r>
            <a:r>
              <a:rPr sz="950" spc="5" dirty="0">
                <a:solidFill>
                  <a:srgbClr val="231F20"/>
                </a:solidFill>
                <a:latin typeface="Calibri"/>
                <a:cs typeface="Calibri"/>
              </a:rPr>
              <a:t> </a:t>
            </a:r>
            <a:r>
              <a:rPr sz="950" dirty="0">
                <a:solidFill>
                  <a:srgbClr val="231F20"/>
                </a:solidFill>
                <a:latin typeface="Calibri"/>
                <a:cs typeface="Calibri"/>
              </a:rPr>
              <a:t>PharmaMar,</a:t>
            </a:r>
            <a:r>
              <a:rPr sz="950" spc="5" dirty="0">
                <a:solidFill>
                  <a:srgbClr val="231F20"/>
                </a:solidFill>
                <a:latin typeface="Calibri"/>
                <a:cs typeface="Calibri"/>
              </a:rPr>
              <a:t> </a:t>
            </a:r>
            <a:r>
              <a:rPr sz="950" dirty="0">
                <a:solidFill>
                  <a:srgbClr val="231F20"/>
                </a:solidFill>
                <a:latin typeface="Calibri"/>
                <a:cs typeface="Calibri"/>
              </a:rPr>
              <a:t>Philogen,</a:t>
            </a:r>
            <a:r>
              <a:rPr sz="950" spc="5" dirty="0">
                <a:solidFill>
                  <a:srgbClr val="231F20"/>
                </a:solidFill>
                <a:latin typeface="Calibri"/>
                <a:cs typeface="Calibri"/>
              </a:rPr>
              <a:t> </a:t>
            </a:r>
            <a:r>
              <a:rPr sz="950" spc="15" dirty="0">
                <a:solidFill>
                  <a:srgbClr val="231F20"/>
                </a:solidFill>
                <a:latin typeface="Calibri"/>
                <a:cs typeface="Calibri"/>
              </a:rPr>
              <a:t>Piqur</a:t>
            </a:r>
            <a:r>
              <a:rPr sz="950" spc="20" dirty="0">
                <a:solidFill>
                  <a:srgbClr val="231F20"/>
                </a:solidFill>
                <a:latin typeface="Calibri"/>
                <a:cs typeface="Calibri"/>
              </a:rPr>
              <a:t> </a:t>
            </a:r>
            <a:r>
              <a:rPr sz="950" spc="-10" dirty="0">
                <a:solidFill>
                  <a:srgbClr val="231F20"/>
                </a:solidFill>
                <a:latin typeface="Calibri"/>
                <a:cs typeface="Calibri"/>
              </a:rPr>
              <a:t>Therapeutics, </a:t>
            </a:r>
            <a:r>
              <a:rPr sz="950" spc="-5" dirty="0">
                <a:solidFill>
                  <a:srgbClr val="231F20"/>
                </a:solidFill>
                <a:latin typeface="Calibri"/>
                <a:cs typeface="Calibri"/>
              </a:rPr>
              <a:t> </a:t>
            </a:r>
            <a:r>
              <a:rPr sz="950" spc="10" dirty="0">
                <a:solidFill>
                  <a:srgbClr val="231F20"/>
                </a:solidFill>
                <a:latin typeface="Calibri"/>
                <a:cs typeface="Calibri"/>
              </a:rPr>
              <a:t>Plexxikon,</a:t>
            </a:r>
            <a:r>
              <a:rPr sz="950" spc="-5" dirty="0">
                <a:solidFill>
                  <a:srgbClr val="231F20"/>
                </a:solidFill>
                <a:latin typeface="Calibri"/>
                <a:cs typeface="Calibri"/>
              </a:rPr>
              <a:t> </a:t>
            </a:r>
            <a:r>
              <a:rPr sz="950" spc="-15" dirty="0">
                <a:solidFill>
                  <a:srgbClr val="231F20"/>
                </a:solidFill>
                <a:latin typeface="Calibri"/>
                <a:cs typeface="Calibri"/>
              </a:rPr>
              <a:t>Swedish</a:t>
            </a:r>
            <a:r>
              <a:rPr sz="950" spc="-10" dirty="0">
                <a:solidFill>
                  <a:srgbClr val="231F20"/>
                </a:solidFill>
                <a:latin typeface="Calibri"/>
                <a:cs typeface="Calibri"/>
              </a:rPr>
              <a:t> </a:t>
            </a:r>
            <a:r>
              <a:rPr sz="950" spc="10" dirty="0">
                <a:solidFill>
                  <a:srgbClr val="231F20"/>
                </a:solidFill>
                <a:latin typeface="Calibri"/>
                <a:cs typeface="Calibri"/>
              </a:rPr>
              <a:t>Orphan</a:t>
            </a:r>
            <a:r>
              <a:rPr sz="950" spc="-15" dirty="0">
                <a:solidFill>
                  <a:srgbClr val="231F20"/>
                </a:solidFill>
                <a:latin typeface="Calibri"/>
                <a:cs typeface="Calibri"/>
              </a:rPr>
              <a:t> </a:t>
            </a:r>
            <a:r>
              <a:rPr sz="950" spc="10" dirty="0">
                <a:solidFill>
                  <a:srgbClr val="231F20"/>
                </a:solidFill>
                <a:latin typeface="Calibri"/>
                <a:cs typeface="Calibri"/>
              </a:rPr>
              <a:t>Biovitrium;</a:t>
            </a:r>
            <a:r>
              <a:rPr sz="950" spc="-5" dirty="0">
                <a:solidFill>
                  <a:srgbClr val="231F20"/>
                </a:solidFill>
                <a:latin typeface="Calibri"/>
                <a:cs typeface="Calibri"/>
              </a:rPr>
              <a:t> </a:t>
            </a:r>
            <a:r>
              <a:rPr sz="950" spc="5" dirty="0">
                <a:solidFill>
                  <a:srgbClr val="231F20"/>
                </a:solidFill>
                <a:latin typeface="Calibri"/>
                <a:cs typeface="Calibri"/>
              </a:rPr>
              <a:t>SSt</a:t>
            </a:r>
            <a:r>
              <a:rPr sz="950" spc="-15" dirty="0">
                <a:solidFill>
                  <a:srgbClr val="231F20"/>
                </a:solidFill>
                <a:latin typeface="Calibri"/>
                <a:cs typeface="Calibri"/>
              </a:rPr>
              <a:t> </a:t>
            </a:r>
            <a:r>
              <a:rPr sz="950" spc="-25" dirty="0">
                <a:solidFill>
                  <a:srgbClr val="231F20"/>
                </a:solidFill>
                <a:latin typeface="Calibri"/>
                <a:cs typeface="Calibri"/>
              </a:rPr>
              <a:t>has</a:t>
            </a:r>
            <a:r>
              <a:rPr sz="950" spc="-15" dirty="0">
                <a:solidFill>
                  <a:srgbClr val="231F20"/>
                </a:solidFill>
                <a:latin typeface="Calibri"/>
                <a:cs typeface="Calibri"/>
              </a:rPr>
              <a:t> </a:t>
            </a:r>
            <a:r>
              <a:rPr sz="950" spc="-25" dirty="0">
                <a:solidFill>
                  <a:srgbClr val="231F20"/>
                </a:solidFill>
                <a:latin typeface="Calibri"/>
                <a:cs typeface="Calibri"/>
              </a:rPr>
              <a:t>received</a:t>
            </a:r>
            <a:r>
              <a:rPr sz="950" spc="-10" dirty="0">
                <a:solidFill>
                  <a:srgbClr val="231F20"/>
                </a:solidFill>
                <a:latin typeface="Calibri"/>
                <a:cs typeface="Calibri"/>
              </a:rPr>
              <a:t> </a:t>
            </a:r>
            <a:r>
              <a:rPr sz="950" spc="5" dirty="0">
                <a:solidFill>
                  <a:srgbClr val="231F20"/>
                </a:solidFill>
                <a:latin typeface="Calibri"/>
                <a:cs typeface="Calibri"/>
              </a:rPr>
              <a:t>honora- </a:t>
            </a:r>
            <a:r>
              <a:rPr sz="950" spc="-204" dirty="0">
                <a:solidFill>
                  <a:srgbClr val="231F20"/>
                </a:solidFill>
                <a:latin typeface="Calibri"/>
                <a:cs typeface="Calibri"/>
              </a:rPr>
              <a:t> </a:t>
            </a:r>
            <a:r>
              <a:rPr sz="950" dirty="0">
                <a:solidFill>
                  <a:srgbClr val="231F20"/>
                </a:solidFill>
                <a:latin typeface="Calibri"/>
                <a:cs typeface="Calibri"/>
              </a:rPr>
              <a:t>ria from </a:t>
            </a:r>
            <a:r>
              <a:rPr sz="950" spc="35" dirty="0">
                <a:solidFill>
                  <a:srgbClr val="231F20"/>
                </a:solidFill>
                <a:latin typeface="Calibri"/>
                <a:cs typeface="Calibri"/>
              </a:rPr>
              <a:t>Eli Lilly </a:t>
            </a:r>
            <a:r>
              <a:rPr sz="950" spc="-10" dirty="0">
                <a:solidFill>
                  <a:srgbClr val="231F20"/>
                </a:solidFill>
                <a:latin typeface="Calibri"/>
                <a:cs typeface="Calibri"/>
              </a:rPr>
              <a:t>and </a:t>
            </a:r>
            <a:r>
              <a:rPr sz="950" dirty="0">
                <a:solidFill>
                  <a:srgbClr val="231F20"/>
                </a:solidFill>
                <a:latin typeface="Calibri"/>
                <a:cs typeface="Calibri"/>
              </a:rPr>
              <a:t>PharmaMar, </a:t>
            </a:r>
            <a:r>
              <a:rPr sz="950" spc="-30" dirty="0">
                <a:solidFill>
                  <a:srgbClr val="231F20"/>
                </a:solidFill>
                <a:latin typeface="Calibri"/>
                <a:cs typeface="Calibri"/>
              </a:rPr>
              <a:t>research </a:t>
            </a:r>
            <a:r>
              <a:rPr sz="950" spc="-15" dirty="0">
                <a:solidFill>
                  <a:srgbClr val="231F20"/>
                </a:solidFill>
                <a:latin typeface="Calibri"/>
                <a:cs typeface="Calibri"/>
              </a:rPr>
              <a:t>grants </a:t>
            </a:r>
            <a:r>
              <a:rPr sz="950" dirty="0">
                <a:solidFill>
                  <a:srgbClr val="231F20"/>
                </a:solidFill>
                <a:latin typeface="Calibri"/>
                <a:cs typeface="Calibri"/>
              </a:rPr>
              <a:t>from Amgen </a:t>
            </a:r>
            <a:r>
              <a:rPr sz="950" spc="5" dirty="0">
                <a:solidFill>
                  <a:srgbClr val="231F20"/>
                </a:solidFill>
                <a:latin typeface="Calibri"/>
                <a:cs typeface="Calibri"/>
              </a:rPr>
              <a:t> </a:t>
            </a:r>
            <a:r>
              <a:rPr sz="950" spc="-35" dirty="0">
                <a:solidFill>
                  <a:srgbClr val="231F20"/>
                </a:solidFill>
                <a:latin typeface="Calibri"/>
                <a:cs typeface="Calibri"/>
              </a:rPr>
              <a:t>Dompe´,</a:t>
            </a:r>
            <a:r>
              <a:rPr sz="950" spc="-30" dirty="0">
                <a:solidFill>
                  <a:srgbClr val="231F20"/>
                </a:solidFill>
                <a:latin typeface="Calibri"/>
                <a:cs typeface="Calibri"/>
              </a:rPr>
              <a:t> </a:t>
            </a:r>
            <a:r>
              <a:rPr sz="950" spc="-10" dirty="0">
                <a:solidFill>
                  <a:srgbClr val="231F20"/>
                </a:solidFill>
                <a:latin typeface="Calibri"/>
                <a:cs typeface="Calibri"/>
              </a:rPr>
              <a:t>Advenchen,</a:t>
            </a:r>
            <a:r>
              <a:rPr sz="950" spc="-5" dirty="0">
                <a:solidFill>
                  <a:srgbClr val="231F20"/>
                </a:solidFill>
                <a:latin typeface="Calibri"/>
                <a:cs typeface="Calibri"/>
              </a:rPr>
              <a:t> </a:t>
            </a:r>
            <a:r>
              <a:rPr sz="950" spc="-15" dirty="0">
                <a:solidFill>
                  <a:srgbClr val="231F20"/>
                </a:solidFill>
                <a:latin typeface="Calibri"/>
                <a:cs typeface="Calibri"/>
              </a:rPr>
              <a:t>Bayer,</a:t>
            </a:r>
            <a:r>
              <a:rPr sz="950" spc="-10" dirty="0">
                <a:solidFill>
                  <a:srgbClr val="231F20"/>
                </a:solidFill>
                <a:latin typeface="Calibri"/>
                <a:cs typeface="Calibri"/>
              </a:rPr>
              <a:t> </a:t>
            </a:r>
            <a:r>
              <a:rPr sz="950" spc="35" dirty="0">
                <a:solidFill>
                  <a:srgbClr val="231F20"/>
                </a:solidFill>
                <a:latin typeface="Calibri"/>
                <a:cs typeface="Calibri"/>
              </a:rPr>
              <a:t>Eli </a:t>
            </a:r>
            <a:r>
              <a:rPr sz="950" spc="25" dirty="0">
                <a:solidFill>
                  <a:srgbClr val="231F20"/>
                </a:solidFill>
                <a:latin typeface="Calibri"/>
                <a:cs typeface="Calibri"/>
              </a:rPr>
              <a:t>Lilly, Daiichi </a:t>
            </a:r>
            <a:r>
              <a:rPr sz="950" dirty="0">
                <a:solidFill>
                  <a:srgbClr val="231F20"/>
                </a:solidFill>
                <a:latin typeface="Calibri"/>
                <a:cs typeface="Calibri"/>
              </a:rPr>
              <a:t>Sankyo</a:t>
            </a:r>
            <a:r>
              <a:rPr sz="950" spc="5" dirty="0">
                <a:solidFill>
                  <a:srgbClr val="231F20"/>
                </a:solidFill>
                <a:latin typeface="Calibri"/>
                <a:cs typeface="Calibri"/>
              </a:rPr>
              <a:t> </a:t>
            </a:r>
            <a:r>
              <a:rPr sz="950" dirty="0">
                <a:solidFill>
                  <a:srgbClr val="231F20"/>
                </a:solidFill>
                <a:latin typeface="Calibri"/>
                <a:cs typeface="Calibri"/>
              </a:rPr>
              <a:t>Pharma, </a:t>
            </a:r>
            <a:r>
              <a:rPr sz="950" spc="5" dirty="0">
                <a:solidFill>
                  <a:srgbClr val="231F20"/>
                </a:solidFill>
                <a:latin typeface="Calibri"/>
                <a:cs typeface="Calibri"/>
              </a:rPr>
              <a:t> Epizyme </a:t>
            </a:r>
            <a:r>
              <a:rPr sz="950" spc="10" dirty="0">
                <a:solidFill>
                  <a:srgbClr val="231F20"/>
                </a:solidFill>
                <a:latin typeface="Calibri"/>
                <a:cs typeface="Calibri"/>
              </a:rPr>
              <a:t>Inc., </a:t>
            </a:r>
            <a:r>
              <a:rPr sz="950" dirty="0">
                <a:solidFill>
                  <a:srgbClr val="231F20"/>
                </a:solidFill>
                <a:latin typeface="Calibri"/>
                <a:cs typeface="Calibri"/>
              </a:rPr>
              <a:t>Novartis,</a:t>
            </a:r>
            <a:r>
              <a:rPr sz="950" spc="5" dirty="0">
                <a:solidFill>
                  <a:srgbClr val="231F20"/>
                </a:solidFill>
                <a:latin typeface="Calibri"/>
                <a:cs typeface="Calibri"/>
              </a:rPr>
              <a:t> </a:t>
            </a:r>
            <a:r>
              <a:rPr sz="950" dirty="0">
                <a:solidFill>
                  <a:srgbClr val="231F20"/>
                </a:solidFill>
                <a:latin typeface="Calibri"/>
                <a:cs typeface="Calibri"/>
              </a:rPr>
              <a:t>Pfizer </a:t>
            </a:r>
            <a:r>
              <a:rPr sz="950" spc="-10" dirty="0">
                <a:solidFill>
                  <a:srgbClr val="231F20"/>
                </a:solidFill>
                <a:latin typeface="Calibri"/>
                <a:cs typeface="Calibri"/>
              </a:rPr>
              <a:t>and</a:t>
            </a:r>
            <a:r>
              <a:rPr sz="950" spc="-5" dirty="0">
                <a:solidFill>
                  <a:srgbClr val="231F20"/>
                </a:solidFill>
                <a:latin typeface="Calibri"/>
                <a:cs typeface="Calibri"/>
              </a:rPr>
              <a:t> </a:t>
            </a:r>
            <a:r>
              <a:rPr sz="950" dirty="0">
                <a:solidFill>
                  <a:srgbClr val="231F20"/>
                </a:solidFill>
                <a:latin typeface="Calibri"/>
                <a:cs typeface="Calibri"/>
              </a:rPr>
              <a:t>PharmarMar; </a:t>
            </a:r>
            <a:r>
              <a:rPr sz="950" spc="-20" dirty="0">
                <a:solidFill>
                  <a:srgbClr val="231F20"/>
                </a:solidFill>
                <a:latin typeface="Calibri"/>
                <a:cs typeface="Calibri"/>
              </a:rPr>
              <a:t>travel</a:t>
            </a:r>
            <a:r>
              <a:rPr sz="950" spc="-15" dirty="0">
                <a:solidFill>
                  <a:srgbClr val="231F20"/>
                </a:solidFill>
                <a:latin typeface="Calibri"/>
                <a:cs typeface="Calibri"/>
              </a:rPr>
              <a:t> grants </a:t>
            </a:r>
            <a:r>
              <a:rPr sz="950" spc="-10" dirty="0">
                <a:solidFill>
                  <a:srgbClr val="231F20"/>
                </a:solidFill>
                <a:latin typeface="Calibri"/>
                <a:cs typeface="Calibri"/>
              </a:rPr>
              <a:t> </a:t>
            </a:r>
            <a:r>
              <a:rPr sz="950" dirty="0">
                <a:solidFill>
                  <a:srgbClr val="231F20"/>
                </a:solidFill>
                <a:latin typeface="Calibri"/>
                <a:cs typeface="Calibri"/>
              </a:rPr>
              <a:t>from PharmaMar </a:t>
            </a:r>
            <a:r>
              <a:rPr sz="950" spc="-10" dirty="0">
                <a:solidFill>
                  <a:srgbClr val="231F20"/>
                </a:solidFill>
                <a:latin typeface="Calibri"/>
                <a:cs typeface="Calibri"/>
              </a:rPr>
              <a:t>and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spc="-10" dirty="0">
                <a:solidFill>
                  <a:srgbClr val="231F20"/>
                </a:solidFill>
                <a:latin typeface="Calibri"/>
                <a:cs typeface="Calibri"/>
              </a:rPr>
              <a:t>advisory/consultant </a:t>
            </a:r>
            <a:r>
              <a:rPr sz="950" spc="-20" dirty="0">
                <a:solidFill>
                  <a:srgbClr val="231F20"/>
                </a:solidFill>
                <a:latin typeface="Calibri"/>
                <a:cs typeface="Calibri"/>
              </a:rPr>
              <a:t>roles </a:t>
            </a:r>
            <a:r>
              <a:rPr sz="950" spc="-5" dirty="0">
                <a:solidFill>
                  <a:srgbClr val="231F20"/>
                </a:solidFill>
                <a:latin typeface="Calibri"/>
                <a:cs typeface="Calibri"/>
              </a:rPr>
              <a:t>for </a:t>
            </a:r>
            <a:r>
              <a:rPr sz="950" dirty="0">
                <a:solidFill>
                  <a:srgbClr val="231F20"/>
                </a:solidFill>
                <a:latin typeface="Calibri"/>
                <a:cs typeface="Calibri"/>
              </a:rPr>
              <a:t> </a:t>
            </a:r>
            <a:r>
              <a:rPr sz="950" spc="-15" dirty="0">
                <a:solidFill>
                  <a:srgbClr val="231F20"/>
                </a:solidFill>
                <a:latin typeface="Calibri"/>
                <a:cs typeface="Calibri"/>
              </a:rPr>
              <a:t>Bayer,</a:t>
            </a:r>
            <a:r>
              <a:rPr sz="950" spc="-10" dirty="0">
                <a:solidFill>
                  <a:srgbClr val="231F20"/>
                </a:solidFill>
                <a:latin typeface="Calibri"/>
                <a:cs typeface="Calibri"/>
              </a:rPr>
              <a:t> </a:t>
            </a:r>
            <a:r>
              <a:rPr sz="950" spc="35" dirty="0">
                <a:solidFill>
                  <a:srgbClr val="231F20"/>
                </a:solidFill>
                <a:latin typeface="Calibri"/>
                <a:cs typeface="Calibri"/>
              </a:rPr>
              <a:t>Eli</a:t>
            </a:r>
            <a:r>
              <a:rPr sz="950" spc="40" dirty="0">
                <a:solidFill>
                  <a:srgbClr val="231F20"/>
                </a:solidFill>
                <a:latin typeface="Calibri"/>
                <a:cs typeface="Calibri"/>
              </a:rPr>
              <a:t> </a:t>
            </a:r>
            <a:r>
              <a:rPr sz="950" spc="25" dirty="0">
                <a:solidFill>
                  <a:srgbClr val="231F20"/>
                </a:solidFill>
                <a:latin typeface="Calibri"/>
                <a:cs typeface="Calibri"/>
              </a:rPr>
              <a:t>Lilly,</a:t>
            </a:r>
            <a:r>
              <a:rPr sz="950" spc="30" dirty="0">
                <a:solidFill>
                  <a:srgbClr val="231F20"/>
                </a:solidFill>
                <a:latin typeface="Calibri"/>
                <a:cs typeface="Calibri"/>
              </a:rPr>
              <a:t> </a:t>
            </a:r>
            <a:r>
              <a:rPr sz="950" spc="5" dirty="0">
                <a:solidFill>
                  <a:srgbClr val="231F20"/>
                </a:solidFill>
                <a:latin typeface="Calibri"/>
                <a:cs typeface="Calibri"/>
              </a:rPr>
              <a:t>ImmuneDesign,</a:t>
            </a:r>
            <a:r>
              <a:rPr sz="950" spc="10" dirty="0">
                <a:solidFill>
                  <a:srgbClr val="231F20"/>
                </a:solidFill>
                <a:latin typeface="Calibri"/>
                <a:cs typeface="Calibri"/>
              </a:rPr>
              <a:t> </a:t>
            </a:r>
            <a:r>
              <a:rPr sz="950" spc="5" dirty="0">
                <a:solidFill>
                  <a:srgbClr val="231F20"/>
                </a:solidFill>
                <a:latin typeface="Calibri"/>
                <a:cs typeface="Calibri"/>
              </a:rPr>
              <a:t>Maxivax</a:t>
            </a:r>
            <a:r>
              <a:rPr sz="950" spc="10"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PharmaMar; </a:t>
            </a:r>
            <a:r>
              <a:rPr sz="950" dirty="0">
                <a:solidFill>
                  <a:srgbClr val="231F20"/>
                </a:solidFill>
                <a:latin typeface="Calibri"/>
                <a:cs typeface="Calibri"/>
              </a:rPr>
              <a:t> </a:t>
            </a:r>
            <a:r>
              <a:rPr sz="950" spc="50" dirty="0">
                <a:solidFill>
                  <a:srgbClr val="231F20"/>
                </a:solidFill>
                <a:latin typeface="Calibri"/>
                <a:cs typeface="Calibri"/>
              </a:rPr>
              <a:t>WVdG </a:t>
            </a:r>
            <a:r>
              <a:rPr sz="950" spc="-25" dirty="0">
                <a:solidFill>
                  <a:srgbClr val="231F20"/>
                </a:solidFill>
                <a:latin typeface="Calibri"/>
                <a:cs typeface="Calibri"/>
              </a:rPr>
              <a:t>has</a:t>
            </a:r>
            <a:r>
              <a:rPr sz="950" spc="-20" dirty="0">
                <a:solidFill>
                  <a:srgbClr val="231F20"/>
                </a:solidFill>
                <a:latin typeface="Calibri"/>
                <a:cs typeface="Calibri"/>
              </a:rPr>
              <a:t> </a:t>
            </a:r>
            <a:r>
              <a:rPr sz="950" spc="-25" dirty="0">
                <a:solidFill>
                  <a:srgbClr val="231F20"/>
                </a:solidFill>
                <a:latin typeface="Calibri"/>
                <a:cs typeface="Calibri"/>
              </a:rPr>
              <a:t>received</a:t>
            </a:r>
            <a:r>
              <a:rPr sz="950" spc="-20" dirty="0">
                <a:solidFill>
                  <a:srgbClr val="231F20"/>
                </a:solidFill>
                <a:latin typeface="Calibri"/>
                <a:cs typeface="Calibri"/>
              </a:rPr>
              <a:t> </a:t>
            </a:r>
            <a:r>
              <a:rPr sz="950" spc="-30" dirty="0">
                <a:solidFill>
                  <a:srgbClr val="231F20"/>
                </a:solidFill>
                <a:latin typeface="Calibri"/>
                <a:cs typeface="Calibri"/>
              </a:rPr>
              <a:t>research</a:t>
            </a:r>
            <a:r>
              <a:rPr sz="950" spc="-25" dirty="0">
                <a:solidFill>
                  <a:srgbClr val="231F20"/>
                </a:solidFill>
                <a:latin typeface="Calibri"/>
                <a:cs typeface="Calibri"/>
              </a:rPr>
              <a:t> </a:t>
            </a:r>
            <a:r>
              <a:rPr sz="950" spc="-15" dirty="0">
                <a:solidFill>
                  <a:srgbClr val="231F20"/>
                </a:solidFill>
                <a:latin typeface="Calibri"/>
                <a:cs typeface="Calibri"/>
              </a:rPr>
              <a:t>grants</a:t>
            </a:r>
            <a:r>
              <a:rPr sz="950" spc="-10"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dirty="0">
                <a:solidFill>
                  <a:srgbClr val="231F20"/>
                </a:solidFill>
                <a:latin typeface="Calibri"/>
                <a:cs typeface="Calibri"/>
              </a:rPr>
              <a:t>Novartis;</a:t>
            </a:r>
            <a:r>
              <a:rPr sz="950" spc="5" dirty="0">
                <a:solidFill>
                  <a:srgbClr val="231F20"/>
                </a:solidFill>
                <a:latin typeface="Calibri"/>
                <a:cs typeface="Calibri"/>
              </a:rPr>
              <a:t> </a:t>
            </a:r>
            <a:r>
              <a:rPr sz="950" spc="55" dirty="0">
                <a:solidFill>
                  <a:srgbClr val="231F20"/>
                </a:solidFill>
                <a:latin typeface="Calibri"/>
                <a:cs typeface="Calibri"/>
              </a:rPr>
              <a:t>EW </a:t>
            </a:r>
            <a:r>
              <a:rPr sz="950" spc="-25" dirty="0">
                <a:solidFill>
                  <a:srgbClr val="231F20"/>
                </a:solidFill>
                <a:latin typeface="Calibri"/>
                <a:cs typeface="Calibri"/>
              </a:rPr>
              <a:t>has </a:t>
            </a:r>
            <a:r>
              <a:rPr sz="950" spc="-20" dirty="0">
                <a:solidFill>
                  <a:srgbClr val="231F20"/>
                </a:solidFill>
                <a:latin typeface="Calibri"/>
                <a:cs typeface="Calibri"/>
              </a:rPr>
              <a:t> reported </a:t>
            </a:r>
            <a:r>
              <a:rPr sz="950" spc="-25" dirty="0">
                <a:solidFill>
                  <a:srgbClr val="231F20"/>
                </a:solidFill>
                <a:latin typeface="Calibri"/>
                <a:cs typeface="Calibri"/>
              </a:rPr>
              <a:t>travel/research </a:t>
            </a:r>
            <a:r>
              <a:rPr sz="950" spc="-15" dirty="0">
                <a:solidFill>
                  <a:srgbClr val="231F20"/>
                </a:solidFill>
                <a:latin typeface="Calibri"/>
                <a:cs typeface="Calibri"/>
              </a:rPr>
              <a:t>grants and/or </a:t>
            </a:r>
            <a:r>
              <a:rPr sz="950" dirty="0">
                <a:solidFill>
                  <a:srgbClr val="231F20"/>
                </a:solidFill>
                <a:latin typeface="Calibri"/>
                <a:cs typeface="Calibri"/>
              </a:rPr>
              <a:t>honoraria from </a:t>
            </a:r>
            <a:r>
              <a:rPr sz="950" spc="5" dirty="0">
                <a:solidFill>
                  <a:srgbClr val="231F20"/>
                </a:solidFill>
                <a:latin typeface="Calibri"/>
                <a:cs typeface="Calibri"/>
              </a:rPr>
              <a:t>Novartis </a:t>
            </a:r>
            <a:r>
              <a:rPr sz="950" spc="10" dirty="0">
                <a:solidFill>
                  <a:srgbClr val="231F20"/>
                </a:solidFill>
                <a:latin typeface="Calibri"/>
                <a:cs typeface="Calibri"/>
              </a:rPr>
              <a:t> </a:t>
            </a:r>
            <a:r>
              <a:rPr sz="950" spc="5" dirty="0">
                <a:solidFill>
                  <a:srgbClr val="231F20"/>
                </a:solidFill>
                <a:latin typeface="Calibri"/>
                <a:cs typeface="Calibri"/>
              </a:rPr>
              <a:t>Oncology, </a:t>
            </a:r>
            <a:r>
              <a:rPr sz="950" spc="-15" dirty="0">
                <a:solidFill>
                  <a:srgbClr val="231F20"/>
                </a:solidFill>
                <a:latin typeface="Calibri"/>
                <a:cs typeface="Calibri"/>
              </a:rPr>
              <a:t>Milestone, </a:t>
            </a:r>
            <a:r>
              <a:rPr sz="950" dirty="0">
                <a:solidFill>
                  <a:srgbClr val="231F20"/>
                </a:solidFill>
                <a:latin typeface="Calibri"/>
                <a:cs typeface="Calibri"/>
              </a:rPr>
              <a:t>Menarini, PharmaMar, </a:t>
            </a:r>
            <a:r>
              <a:rPr sz="950" spc="-5" dirty="0">
                <a:solidFill>
                  <a:srgbClr val="231F20"/>
                </a:solidFill>
                <a:latin typeface="Calibri"/>
                <a:cs typeface="Calibri"/>
              </a:rPr>
              <a:t>Roche, </a:t>
            </a:r>
            <a:r>
              <a:rPr sz="950" spc="10" dirty="0">
                <a:solidFill>
                  <a:srgbClr val="231F20"/>
                </a:solidFill>
                <a:latin typeface="Calibri"/>
                <a:cs typeface="Calibri"/>
              </a:rPr>
              <a:t>Nanobiotix </a:t>
            </a:r>
            <a:r>
              <a:rPr sz="950" spc="-200" dirty="0">
                <a:solidFill>
                  <a:srgbClr val="231F20"/>
                </a:solidFill>
                <a:latin typeface="Calibri"/>
                <a:cs typeface="Calibri"/>
              </a:rPr>
              <a:t> </a:t>
            </a:r>
            <a:r>
              <a:rPr sz="950" spc="-10" dirty="0">
                <a:solidFill>
                  <a:srgbClr val="231F20"/>
                </a:solidFill>
                <a:latin typeface="Calibri"/>
                <a:cs typeface="Calibri"/>
              </a:rPr>
              <a:t>and </a:t>
            </a:r>
            <a:r>
              <a:rPr sz="950" spc="-20" dirty="0">
                <a:solidFill>
                  <a:srgbClr val="231F20"/>
                </a:solidFill>
                <a:latin typeface="Calibri"/>
                <a:cs typeface="Calibri"/>
              </a:rPr>
              <a:t>Bayer; </a:t>
            </a:r>
            <a:r>
              <a:rPr sz="950" spc="50" dirty="0">
                <a:solidFill>
                  <a:srgbClr val="231F20"/>
                </a:solidFill>
                <a:latin typeface="Calibri"/>
                <a:cs typeface="Calibri"/>
              </a:rPr>
              <a:t>JYB </a:t>
            </a:r>
            <a:r>
              <a:rPr sz="950" spc="-25" dirty="0">
                <a:solidFill>
                  <a:srgbClr val="231F20"/>
                </a:solidFill>
                <a:latin typeface="Calibri"/>
                <a:cs typeface="Calibri"/>
              </a:rPr>
              <a:t>has </a:t>
            </a:r>
            <a:r>
              <a:rPr sz="950" spc="-20" dirty="0">
                <a:solidFill>
                  <a:srgbClr val="231F20"/>
                </a:solidFill>
                <a:latin typeface="Calibri"/>
                <a:cs typeface="Calibri"/>
              </a:rPr>
              <a:t>declared </a:t>
            </a:r>
            <a:r>
              <a:rPr sz="950" spc="-30" dirty="0">
                <a:solidFill>
                  <a:srgbClr val="231F20"/>
                </a:solidFill>
                <a:latin typeface="Calibri"/>
                <a:cs typeface="Calibri"/>
              </a:rPr>
              <a:t>research </a:t>
            </a:r>
            <a:r>
              <a:rPr sz="950" spc="-15" dirty="0">
                <a:solidFill>
                  <a:srgbClr val="231F20"/>
                </a:solidFill>
                <a:latin typeface="Calibri"/>
                <a:cs typeface="Calibri"/>
              </a:rPr>
              <a:t>grants </a:t>
            </a:r>
            <a:r>
              <a:rPr sz="950" spc="-10" dirty="0">
                <a:solidFill>
                  <a:srgbClr val="231F20"/>
                </a:solidFill>
                <a:latin typeface="Calibri"/>
                <a:cs typeface="Calibri"/>
              </a:rPr>
              <a:t>and </a:t>
            </a:r>
            <a:r>
              <a:rPr sz="950" spc="-5" dirty="0">
                <a:solidFill>
                  <a:srgbClr val="231F20"/>
                </a:solidFill>
                <a:latin typeface="Calibri"/>
                <a:cs typeface="Calibri"/>
              </a:rPr>
              <a:t>honoraria </a:t>
            </a:r>
            <a:r>
              <a:rPr sz="950" dirty="0">
                <a:solidFill>
                  <a:srgbClr val="231F20"/>
                </a:solidFill>
                <a:latin typeface="Calibri"/>
                <a:cs typeface="Calibri"/>
              </a:rPr>
              <a:t>from </a:t>
            </a:r>
            <a:r>
              <a:rPr sz="950" spc="5" dirty="0">
                <a:solidFill>
                  <a:srgbClr val="231F20"/>
                </a:solidFill>
                <a:latin typeface="Calibri"/>
                <a:cs typeface="Calibri"/>
              </a:rPr>
              <a:t> </a:t>
            </a:r>
            <a:r>
              <a:rPr sz="950" dirty="0">
                <a:solidFill>
                  <a:srgbClr val="231F20"/>
                </a:solidFill>
                <a:latin typeface="Calibri"/>
                <a:cs typeface="Calibri"/>
              </a:rPr>
              <a:t>Novartis,</a:t>
            </a:r>
            <a:r>
              <a:rPr sz="950" spc="5" dirty="0">
                <a:solidFill>
                  <a:srgbClr val="231F20"/>
                </a:solidFill>
                <a:latin typeface="Calibri"/>
                <a:cs typeface="Calibri"/>
              </a:rPr>
              <a:t> </a:t>
            </a:r>
            <a:r>
              <a:rPr sz="950" spc="15" dirty="0">
                <a:solidFill>
                  <a:srgbClr val="231F20"/>
                </a:solidFill>
                <a:latin typeface="Calibri"/>
                <a:cs typeface="Calibri"/>
              </a:rPr>
              <a:t>GlaxoSmithKline, </a:t>
            </a:r>
            <a:r>
              <a:rPr sz="950" dirty="0">
                <a:solidFill>
                  <a:srgbClr val="231F20"/>
                </a:solidFill>
                <a:latin typeface="Calibri"/>
                <a:cs typeface="Calibri"/>
              </a:rPr>
              <a:t>Pfizer</a:t>
            </a:r>
            <a:r>
              <a:rPr sz="950" spc="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20" dirty="0">
                <a:solidFill>
                  <a:srgbClr val="231F20"/>
                </a:solidFill>
                <a:latin typeface="Calibri"/>
                <a:cs typeface="Calibri"/>
              </a:rPr>
              <a:t>Bayer;</a:t>
            </a:r>
            <a:r>
              <a:rPr sz="950" spc="-15" dirty="0">
                <a:solidFill>
                  <a:srgbClr val="231F20"/>
                </a:solidFill>
                <a:latin typeface="Calibri"/>
                <a:cs typeface="Calibri"/>
              </a:rPr>
              <a:t> </a:t>
            </a:r>
            <a:r>
              <a:rPr sz="950" spc="90" dirty="0">
                <a:solidFill>
                  <a:srgbClr val="231F20"/>
                </a:solidFill>
                <a:latin typeface="Calibri"/>
                <a:cs typeface="Calibri"/>
              </a:rPr>
              <a:t>IL </a:t>
            </a:r>
            <a:r>
              <a:rPr sz="950" spc="-25" dirty="0">
                <a:solidFill>
                  <a:srgbClr val="231F20"/>
                </a:solidFill>
                <a:latin typeface="Calibri"/>
                <a:cs typeface="Calibri"/>
              </a:rPr>
              <a:t>has</a:t>
            </a:r>
            <a:r>
              <a:rPr sz="950" spc="-20" dirty="0">
                <a:solidFill>
                  <a:srgbClr val="231F20"/>
                </a:solidFill>
                <a:latin typeface="Calibri"/>
                <a:cs typeface="Calibri"/>
              </a:rPr>
              <a:t> </a:t>
            </a:r>
            <a:r>
              <a:rPr sz="950" spc="-25" dirty="0">
                <a:solidFill>
                  <a:srgbClr val="231F20"/>
                </a:solidFill>
                <a:latin typeface="Calibri"/>
                <a:cs typeface="Calibri"/>
              </a:rPr>
              <a:t>received </a:t>
            </a:r>
            <a:r>
              <a:rPr sz="950" spc="-20" dirty="0">
                <a:solidFill>
                  <a:srgbClr val="231F20"/>
                </a:solidFill>
                <a:latin typeface="Calibri"/>
                <a:cs typeface="Calibri"/>
              </a:rPr>
              <a:t> </a:t>
            </a:r>
            <a:r>
              <a:rPr sz="950" dirty="0">
                <a:solidFill>
                  <a:srgbClr val="231F20"/>
                </a:solidFill>
                <a:latin typeface="Calibri"/>
                <a:cs typeface="Calibri"/>
              </a:rPr>
              <a:t>honoraria</a:t>
            </a:r>
            <a:r>
              <a:rPr sz="950" spc="5"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dirty="0">
                <a:solidFill>
                  <a:srgbClr val="231F20"/>
                </a:solidFill>
                <a:latin typeface="Calibri"/>
                <a:cs typeface="Calibri"/>
              </a:rPr>
              <a:t>Bristol-Myers</a:t>
            </a:r>
            <a:r>
              <a:rPr sz="950" spc="5" dirty="0">
                <a:solidFill>
                  <a:srgbClr val="231F20"/>
                </a:solidFill>
                <a:latin typeface="Calibri"/>
                <a:cs typeface="Calibri"/>
              </a:rPr>
              <a:t> </a:t>
            </a:r>
            <a:r>
              <a:rPr sz="950" dirty="0">
                <a:solidFill>
                  <a:srgbClr val="231F20"/>
                </a:solidFill>
                <a:latin typeface="Calibri"/>
                <a:cs typeface="Calibri"/>
              </a:rPr>
              <a:t>Squibb,</a:t>
            </a:r>
            <a:r>
              <a:rPr sz="950" spc="5" dirty="0">
                <a:solidFill>
                  <a:srgbClr val="231F20"/>
                </a:solidFill>
                <a:latin typeface="Calibri"/>
                <a:cs typeface="Calibri"/>
              </a:rPr>
              <a:t> </a:t>
            </a:r>
            <a:r>
              <a:rPr sz="950" spc="35" dirty="0">
                <a:solidFill>
                  <a:srgbClr val="231F20"/>
                </a:solidFill>
                <a:latin typeface="Calibri"/>
                <a:cs typeface="Calibri"/>
              </a:rPr>
              <a:t>MDS, </a:t>
            </a:r>
            <a:r>
              <a:rPr sz="950" spc="-5" dirty="0">
                <a:solidFill>
                  <a:srgbClr val="231F20"/>
                </a:solidFill>
                <a:latin typeface="Calibri"/>
                <a:cs typeface="Calibri"/>
              </a:rPr>
              <a:t>Roche,</a:t>
            </a:r>
            <a:r>
              <a:rPr sz="950" spc="200" dirty="0">
                <a:solidFill>
                  <a:srgbClr val="231F20"/>
                </a:solidFill>
                <a:latin typeface="Calibri"/>
                <a:cs typeface="Calibri"/>
              </a:rPr>
              <a:t> </a:t>
            </a:r>
            <a:r>
              <a:rPr sz="950" spc="5" dirty="0">
                <a:solidFill>
                  <a:srgbClr val="231F20"/>
                </a:solidFill>
                <a:latin typeface="Calibri"/>
                <a:cs typeface="Calibri"/>
              </a:rPr>
              <a:t>Novartis </a:t>
            </a:r>
            <a:r>
              <a:rPr sz="950" spc="10"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dirty="0">
                <a:solidFill>
                  <a:srgbClr val="231F20"/>
                </a:solidFill>
                <a:latin typeface="Calibri"/>
                <a:cs typeface="Calibri"/>
              </a:rPr>
              <a:t>Pfizer</a:t>
            </a:r>
            <a:r>
              <a:rPr sz="950" spc="5"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5" dirty="0">
                <a:solidFill>
                  <a:srgbClr val="231F20"/>
                </a:solidFill>
                <a:latin typeface="Calibri"/>
                <a:cs typeface="Calibri"/>
              </a:rPr>
              <a:t>scientific</a:t>
            </a:r>
            <a:r>
              <a:rPr sz="950" dirty="0">
                <a:solidFill>
                  <a:srgbClr val="231F20"/>
                </a:solidFill>
                <a:latin typeface="Calibri"/>
                <a:cs typeface="Calibri"/>
              </a:rPr>
              <a:t> </a:t>
            </a:r>
            <a:r>
              <a:rPr sz="950" spc="-20" dirty="0">
                <a:solidFill>
                  <a:srgbClr val="231F20"/>
                </a:solidFill>
                <a:latin typeface="Calibri"/>
                <a:cs typeface="Calibri"/>
              </a:rPr>
              <a:t>presentations</a:t>
            </a:r>
            <a:r>
              <a:rPr sz="950" spc="-15" dirty="0">
                <a:solidFill>
                  <a:srgbClr val="231F20"/>
                </a:solidFill>
                <a:latin typeface="Calibri"/>
                <a:cs typeface="Calibri"/>
              </a:rPr>
              <a:t> </a:t>
            </a:r>
            <a:r>
              <a:rPr sz="950" dirty="0">
                <a:solidFill>
                  <a:srgbClr val="231F20"/>
                </a:solidFill>
                <a:latin typeface="Calibri"/>
                <a:cs typeface="Calibri"/>
              </a:rPr>
              <a:t>or</a:t>
            </a:r>
            <a:r>
              <a:rPr sz="950" spc="5" dirty="0">
                <a:solidFill>
                  <a:srgbClr val="231F20"/>
                </a:solidFill>
                <a:latin typeface="Calibri"/>
                <a:cs typeface="Calibri"/>
              </a:rPr>
              <a:t> </a:t>
            </a:r>
            <a:r>
              <a:rPr sz="950" spc="-30" dirty="0">
                <a:solidFill>
                  <a:srgbClr val="231F20"/>
                </a:solidFill>
                <a:latin typeface="Calibri"/>
                <a:cs typeface="Calibri"/>
              </a:rPr>
              <a:t>research;</a:t>
            </a:r>
            <a:r>
              <a:rPr sz="950" spc="-25" dirty="0">
                <a:solidFill>
                  <a:srgbClr val="231F20"/>
                </a:solidFill>
                <a:latin typeface="Calibri"/>
                <a:cs typeface="Calibri"/>
              </a:rPr>
              <a:t> </a:t>
            </a:r>
            <a:r>
              <a:rPr sz="950" spc="45" dirty="0">
                <a:solidFill>
                  <a:srgbClr val="231F20"/>
                </a:solidFill>
                <a:latin typeface="Calibri"/>
                <a:cs typeface="Calibri"/>
              </a:rPr>
              <a:t>NA,</a:t>
            </a:r>
            <a:r>
              <a:rPr sz="950" spc="50" dirty="0">
                <a:solidFill>
                  <a:srgbClr val="231F20"/>
                </a:solidFill>
                <a:latin typeface="Calibri"/>
                <a:cs typeface="Calibri"/>
              </a:rPr>
              <a:t> </a:t>
            </a:r>
            <a:r>
              <a:rPr sz="950" spc="35" dirty="0">
                <a:solidFill>
                  <a:srgbClr val="231F20"/>
                </a:solidFill>
                <a:latin typeface="Calibri"/>
                <a:cs typeface="Calibri"/>
              </a:rPr>
              <a:t>RB, </a:t>
            </a:r>
            <a:r>
              <a:rPr sz="950" spc="40" dirty="0">
                <a:solidFill>
                  <a:srgbClr val="231F20"/>
                </a:solidFill>
                <a:latin typeface="Calibri"/>
                <a:cs typeface="Calibri"/>
              </a:rPr>
              <a:t> </a:t>
            </a:r>
            <a:r>
              <a:rPr sz="950" spc="35" dirty="0">
                <a:solidFill>
                  <a:srgbClr val="231F20"/>
                </a:solidFill>
                <a:latin typeface="Calibri"/>
                <a:cs typeface="Calibri"/>
              </a:rPr>
              <a:t>JVMGB,</a:t>
            </a:r>
            <a:r>
              <a:rPr sz="950" spc="25" dirty="0">
                <a:solidFill>
                  <a:srgbClr val="231F20"/>
                </a:solidFill>
                <a:latin typeface="Calibri"/>
                <a:cs typeface="Calibri"/>
              </a:rPr>
              <a:t> </a:t>
            </a:r>
            <a:r>
              <a:rPr sz="950" spc="30" dirty="0">
                <a:solidFill>
                  <a:srgbClr val="231F20"/>
                </a:solidFill>
                <a:latin typeface="Calibri"/>
                <a:cs typeface="Calibri"/>
              </a:rPr>
              <a:t>AB,</a:t>
            </a:r>
            <a:r>
              <a:rPr sz="950" spc="15" dirty="0">
                <a:solidFill>
                  <a:srgbClr val="231F20"/>
                </a:solidFill>
                <a:latin typeface="Calibri"/>
                <a:cs typeface="Calibri"/>
              </a:rPr>
              <a:t> </a:t>
            </a:r>
            <a:r>
              <a:rPr sz="950" spc="55" dirty="0">
                <a:solidFill>
                  <a:srgbClr val="231F20"/>
                </a:solidFill>
                <a:latin typeface="Calibri"/>
                <a:cs typeface="Calibri"/>
              </a:rPr>
              <a:t>EDA,</a:t>
            </a:r>
            <a:r>
              <a:rPr sz="950" spc="20" dirty="0">
                <a:solidFill>
                  <a:srgbClr val="231F20"/>
                </a:solidFill>
                <a:latin typeface="Calibri"/>
                <a:cs typeface="Calibri"/>
              </a:rPr>
              <a:t> </a:t>
            </a:r>
            <a:r>
              <a:rPr sz="950" spc="5" dirty="0">
                <a:solidFill>
                  <a:srgbClr val="231F20"/>
                </a:solidFill>
                <a:latin typeface="Calibri"/>
                <a:cs typeface="Calibri"/>
              </a:rPr>
              <a:t>AFed,</a:t>
            </a:r>
            <a:r>
              <a:rPr sz="950" spc="25" dirty="0">
                <a:solidFill>
                  <a:srgbClr val="231F20"/>
                </a:solidFill>
                <a:latin typeface="Calibri"/>
                <a:cs typeface="Calibri"/>
              </a:rPr>
              <a:t> </a:t>
            </a:r>
            <a:r>
              <a:rPr sz="950" spc="40" dirty="0">
                <a:solidFill>
                  <a:srgbClr val="231F20"/>
                </a:solidFill>
                <a:latin typeface="Calibri"/>
                <a:cs typeface="Calibri"/>
              </a:rPr>
              <a:t>VF,</a:t>
            </a:r>
            <a:r>
              <a:rPr sz="950" spc="25" dirty="0">
                <a:solidFill>
                  <a:srgbClr val="231F20"/>
                </a:solidFill>
                <a:latin typeface="Calibri"/>
                <a:cs typeface="Calibri"/>
              </a:rPr>
              <a:t> </a:t>
            </a:r>
            <a:r>
              <a:rPr sz="950" spc="5" dirty="0">
                <a:solidFill>
                  <a:srgbClr val="231F20"/>
                </a:solidFill>
                <a:latin typeface="Calibri"/>
                <a:cs typeface="Calibri"/>
              </a:rPr>
              <a:t>AFer,</a:t>
            </a:r>
            <a:r>
              <a:rPr sz="950" spc="25" dirty="0">
                <a:solidFill>
                  <a:srgbClr val="231F20"/>
                </a:solidFill>
                <a:latin typeface="Calibri"/>
                <a:cs typeface="Calibri"/>
              </a:rPr>
              <a:t> </a:t>
            </a:r>
            <a:r>
              <a:rPr sz="950" spc="35" dirty="0">
                <a:solidFill>
                  <a:srgbClr val="231F20"/>
                </a:solidFill>
                <a:latin typeface="Calibri"/>
                <a:cs typeface="Calibri"/>
              </a:rPr>
              <a:t>GG,</a:t>
            </a:r>
            <a:r>
              <a:rPr sz="950" spc="20" dirty="0">
                <a:solidFill>
                  <a:srgbClr val="231F20"/>
                </a:solidFill>
                <a:latin typeface="Calibri"/>
                <a:cs typeface="Calibri"/>
              </a:rPr>
              <a:t> </a:t>
            </a:r>
            <a:r>
              <a:rPr sz="950" spc="50" dirty="0">
                <a:solidFill>
                  <a:srgbClr val="231F20"/>
                </a:solidFill>
                <a:latin typeface="Calibri"/>
                <a:cs typeface="Calibri"/>
              </a:rPr>
              <a:t>TG,</a:t>
            </a:r>
            <a:r>
              <a:rPr sz="950" spc="20" dirty="0">
                <a:solidFill>
                  <a:srgbClr val="231F20"/>
                </a:solidFill>
                <a:latin typeface="Calibri"/>
                <a:cs typeface="Calibri"/>
              </a:rPr>
              <a:t> </a:t>
            </a:r>
            <a:r>
              <a:rPr sz="950" spc="75" dirty="0">
                <a:solidFill>
                  <a:srgbClr val="231F20"/>
                </a:solidFill>
                <a:latin typeface="Calibri"/>
                <a:cs typeface="Calibri"/>
              </a:rPr>
              <a:t>RLH,</a:t>
            </a:r>
            <a:r>
              <a:rPr sz="950" spc="20" dirty="0">
                <a:solidFill>
                  <a:srgbClr val="231F20"/>
                </a:solidFill>
                <a:latin typeface="Calibri"/>
                <a:cs typeface="Calibri"/>
              </a:rPr>
              <a:t> </a:t>
            </a:r>
            <a:r>
              <a:rPr sz="950" spc="45" dirty="0">
                <a:solidFill>
                  <a:srgbClr val="231F20"/>
                </a:solidFill>
                <a:latin typeface="Calibri"/>
                <a:cs typeface="Calibri"/>
              </a:rPr>
              <a:t>RI,</a:t>
            </a:r>
            <a:r>
              <a:rPr sz="950" spc="25" dirty="0">
                <a:solidFill>
                  <a:srgbClr val="231F20"/>
                </a:solidFill>
                <a:latin typeface="Calibri"/>
                <a:cs typeface="Calibri"/>
              </a:rPr>
              <a:t> </a:t>
            </a:r>
            <a:r>
              <a:rPr sz="950" spc="45" dirty="0">
                <a:solidFill>
                  <a:srgbClr val="231F20"/>
                </a:solidFill>
                <a:latin typeface="Calibri"/>
                <a:cs typeface="Calibri"/>
              </a:rPr>
              <a:t>SK,</a:t>
            </a:r>
            <a:r>
              <a:rPr sz="950" spc="25" dirty="0">
                <a:solidFill>
                  <a:srgbClr val="231F20"/>
                </a:solidFill>
                <a:latin typeface="Calibri"/>
                <a:cs typeface="Calibri"/>
              </a:rPr>
              <a:t> </a:t>
            </a:r>
            <a:r>
              <a:rPr sz="950" spc="70" dirty="0">
                <a:solidFill>
                  <a:srgbClr val="231F20"/>
                </a:solidFill>
                <a:latin typeface="Calibri"/>
                <a:cs typeface="Calibri"/>
              </a:rPr>
              <a:t>DAK, </a:t>
            </a:r>
            <a:r>
              <a:rPr sz="950" spc="-204" dirty="0">
                <a:solidFill>
                  <a:srgbClr val="231F20"/>
                </a:solidFill>
                <a:latin typeface="Calibri"/>
                <a:cs typeface="Calibri"/>
              </a:rPr>
              <a:t> </a:t>
            </a:r>
            <a:r>
              <a:rPr sz="950" spc="35" dirty="0">
                <a:solidFill>
                  <a:srgbClr val="231F20"/>
                </a:solidFill>
                <a:latin typeface="Calibri"/>
                <a:cs typeface="Calibri"/>
              </a:rPr>
              <a:t>RP,</a:t>
            </a:r>
            <a:r>
              <a:rPr sz="950" spc="90" dirty="0">
                <a:solidFill>
                  <a:srgbClr val="231F20"/>
                </a:solidFill>
                <a:latin typeface="Calibri"/>
                <a:cs typeface="Calibri"/>
              </a:rPr>
              <a:t> </a:t>
            </a:r>
            <a:r>
              <a:rPr sz="950" spc="25" dirty="0">
                <a:solidFill>
                  <a:srgbClr val="231F20"/>
                </a:solidFill>
                <a:latin typeface="Calibri"/>
                <a:cs typeface="Calibri"/>
              </a:rPr>
              <a:t>PP,</a:t>
            </a:r>
            <a:r>
              <a:rPr sz="950" spc="90" dirty="0">
                <a:solidFill>
                  <a:srgbClr val="231F20"/>
                </a:solidFill>
                <a:latin typeface="Calibri"/>
                <a:cs typeface="Calibri"/>
              </a:rPr>
              <a:t> </a:t>
            </a:r>
            <a:r>
              <a:rPr sz="950" spc="35" dirty="0">
                <a:solidFill>
                  <a:srgbClr val="231F20"/>
                </a:solidFill>
                <a:latin typeface="Calibri"/>
                <a:cs typeface="Calibri"/>
              </a:rPr>
              <a:t>SP-N,</a:t>
            </a:r>
            <a:r>
              <a:rPr sz="950" spc="95" dirty="0">
                <a:solidFill>
                  <a:srgbClr val="231F20"/>
                </a:solidFill>
                <a:latin typeface="Calibri"/>
                <a:cs typeface="Calibri"/>
              </a:rPr>
              <a:t> </a:t>
            </a:r>
            <a:r>
              <a:rPr sz="950" spc="50" dirty="0">
                <a:solidFill>
                  <a:srgbClr val="231F20"/>
                </a:solidFill>
                <a:latin typeface="Calibri"/>
                <a:cs typeface="Calibri"/>
              </a:rPr>
              <a:t>ALP,</a:t>
            </a:r>
            <a:r>
              <a:rPr sz="950" spc="95" dirty="0">
                <a:solidFill>
                  <a:srgbClr val="231F20"/>
                </a:solidFill>
                <a:latin typeface="Calibri"/>
                <a:cs typeface="Calibri"/>
              </a:rPr>
              <a:t> </a:t>
            </a:r>
            <a:r>
              <a:rPr sz="950" spc="35" dirty="0">
                <a:solidFill>
                  <a:srgbClr val="231F20"/>
                </a:solidFill>
                <a:latin typeface="Calibri"/>
                <a:cs typeface="Calibri"/>
              </a:rPr>
              <a:t>OM,</a:t>
            </a:r>
            <a:r>
              <a:rPr sz="950" spc="95" dirty="0">
                <a:solidFill>
                  <a:srgbClr val="231F20"/>
                </a:solidFill>
                <a:latin typeface="Calibri"/>
                <a:cs typeface="Calibri"/>
              </a:rPr>
              <a:t> </a:t>
            </a:r>
            <a:r>
              <a:rPr sz="950" spc="20" dirty="0">
                <a:solidFill>
                  <a:srgbClr val="231F20"/>
                </a:solidFill>
                <a:latin typeface="Calibri"/>
                <a:cs typeface="Calibri"/>
              </a:rPr>
              <a:t>MM,</a:t>
            </a:r>
            <a:r>
              <a:rPr sz="950" spc="90" dirty="0">
                <a:solidFill>
                  <a:srgbClr val="231F20"/>
                </a:solidFill>
                <a:latin typeface="Calibri"/>
                <a:cs typeface="Calibri"/>
              </a:rPr>
              <a:t> </a:t>
            </a:r>
            <a:r>
              <a:rPr sz="950" spc="60" dirty="0">
                <a:solidFill>
                  <a:srgbClr val="231F20"/>
                </a:solidFill>
                <a:latin typeface="Calibri"/>
                <a:cs typeface="Calibri"/>
              </a:rPr>
              <a:t>MHR,</a:t>
            </a:r>
            <a:r>
              <a:rPr sz="950" spc="95" dirty="0">
                <a:solidFill>
                  <a:srgbClr val="231F20"/>
                </a:solidFill>
                <a:latin typeface="Calibri"/>
                <a:cs typeface="Calibri"/>
              </a:rPr>
              <a:t> </a:t>
            </a:r>
            <a:r>
              <a:rPr sz="950" spc="30" dirty="0">
                <a:solidFill>
                  <a:srgbClr val="231F20"/>
                </a:solidFill>
                <a:latin typeface="Calibri"/>
                <a:cs typeface="Calibri"/>
              </a:rPr>
              <a:t>AAS,</a:t>
            </a:r>
            <a:r>
              <a:rPr sz="950" spc="90" dirty="0">
                <a:solidFill>
                  <a:srgbClr val="231F20"/>
                </a:solidFill>
                <a:latin typeface="Calibri"/>
                <a:cs typeface="Calibri"/>
              </a:rPr>
              <a:t> </a:t>
            </a:r>
            <a:r>
              <a:rPr sz="950" spc="10" dirty="0">
                <a:solidFill>
                  <a:srgbClr val="231F20"/>
                </a:solidFill>
                <a:latin typeface="Calibri"/>
                <a:cs typeface="Calibri"/>
              </a:rPr>
              <a:t>SSl,</a:t>
            </a:r>
            <a:r>
              <a:rPr sz="950" spc="90" dirty="0">
                <a:solidFill>
                  <a:srgbClr val="231F20"/>
                </a:solidFill>
                <a:latin typeface="Calibri"/>
                <a:cs typeface="Calibri"/>
              </a:rPr>
              <a:t> </a:t>
            </a:r>
            <a:r>
              <a:rPr sz="950" spc="65" dirty="0">
                <a:solidFill>
                  <a:srgbClr val="231F20"/>
                </a:solidFill>
                <a:latin typeface="Calibri"/>
                <a:cs typeface="Calibri"/>
              </a:rPr>
              <a:t>KSH,</a:t>
            </a:r>
            <a:r>
              <a:rPr sz="950" spc="95" dirty="0">
                <a:solidFill>
                  <a:srgbClr val="231F20"/>
                </a:solidFill>
                <a:latin typeface="Calibri"/>
                <a:cs typeface="Calibri"/>
              </a:rPr>
              <a:t> </a:t>
            </a:r>
            <a:r>
              <a:rPr sz="950" spc="35" dirty="0">
                <a:solidFill>
                  <a:srgbClr val="231F20"/>
                </a:solidFill>
                <a:latin typeface="Calibri"/>
                <a:cs typeface="Calibri"/>
              </a:rPr>
              <a:t>MU,</a:t>
            </a:r>
            <a:r>
              <a:rPr sz="950" spc="95" dirty="0">
                <a:solidFill>
                  <a:srgbClr val="231F20"/>
                </a:solidFill>
                <a:latin typeface="Calibri"/>
                <a:cs typeface="Calibri"/>
              </a:rPr>
              <a:t> </a:t>
            </a:r>
            <a:r>
              <a:rPr sz="950" spc="30" dirty="0">
                <a:solidFill>
                  <a:srgbClr val="231F20"/>
                </a:solidFill>
                <a:latin typeface="Calibri"/>
                <a:cs typeface="Calibri"/>
              </a:rPr>
              <a:t>JW</a:t>
            </a:r>
            <a:endParaRPr sz="950">
              <a:latin typeface="Calibri"/>
              <a:cs typeface="Calibri"/>
            </a:endParaRPr>
          </a:p>
          <a:p>
            <a:pPr marL="12700" marR="5080" algn="just">
              <a:lnSpc>
                <a:spcPct val="101000"/>
              </a:lnSpc>
              <a:spcBef>
                <a:spcPts val="5"/>
              </a:spcBef>
            </a:pPr>
            <a:r>
              <a:rPr sz="950" spc="-10" dirty="0">
                <a:solidFill>
                  <a:srgbClr val="231F20"/>
                </a:solidFill>
                <a:latin typeface="Calibri"/>
                <a:cs typeface="Calibri"/>
              </a:rPr>
              <a:t>and </a:t>
            </a:r>
            <a:r>
              <a:rPr sz="950" spc="85" dirty="0">
                <a:solidFill>
                  <a:srgbClr val="231F20"/>
                </a:solidFill>
                <a:latin typeface="Calibri"/>
                <a:cs typeface="Calibri"/>
              </a:rPr>
              <a:t>FVC </a:t>
            </a:r>
            <a:r>
              <a:rPr sz="950" spc="-30" dirty="0">
                <a:solidFill>
                  <a:srgbClr val="231F20"/>
                </a:solidFill>
                <a:latin typeface="Calibri"/>
                <a:cs typeface="Calibri"/>
              </a:rPr>
              <a:t>have </a:t>
            </a:r>
            <a:r>
              <a:rPr sz="950" spc="-20" dirty="0">
                <a:solidFill>
                  <a:srgbClr val="231F20"/>
                </a:solidFill>
                <a:latin typeface="Calibri"/>
                <a:cs typeface="Calibri"/>
              </a:rPr>
              <a:t>declared </a:t>
            </a:r>
            <a:r>
              <a:rPr sz="950" dirty="0">
                <a:solidFill>
                  <a:srgbClr val="231F20"/>
                </a:solidFill>
                <a:latin typeface="Calibri"/>
                <a:cs typeface="Calibri"/>
              </a:rPr>
              <a:t>no conflict </a:t>
            </a:r>
            <a:r>
              <a:rPr sz="950" spc="-15" dirty="0">
                <a:solidFill>
                  <a:srgbClr val="231F20"/>
                </a:solidFill>
                <a:latin typeface="Calibri"/>
                <a:cs typeface="Calibri"/>
              </a:rPr>
              <a:t>of </a:t>
            </a:r>
            <a:r>
              <a:rPr sz="950" spc="-20" dirty="0">
                <a:solidFill>
                  <a:srgbClr val="231F20"/>
                </a:solidFill>
                <a:latin typeface="Calibri"/>
                <a:cs typeface="Calibri"/>
              </a:rPr>
              <a:t>interest. </a:t>
            </a:r>
            <a:r>
              <a:rPr sz="950" spc="15" dirty="0">
                <a:solidFill>
                  <a:srgbClr val="231F20"/>
                </a:solidFill>
                <a:latin typeface="Calibri"/>
                <a:cs typeface="Calibri"/>
              </a:rPr>
              <a:t>SF, </a:t>
            </a:r>
            <a:r>
              <a:rPr sz="950" spc="100" dirty="0">
                <a:solidFill>
                  <a:srgbClr val="231F20"/>
                </a:solidFill>
                <a:latin typeface="Calibri"/>
                <a:cs typeface="Calibri"/>
              </a:rPr>
              <a:t>AH </a:t>
            </a:r>
            <a:r>
              <a:rPr sz="950" spc="-10" dirty="0">
                <a:solidFill>
                  <a:srgbClr val="231F20"/>
                </a:solidFill>
                <a:latin typeface="Calibri"/>
                <a:cs typeface="Calibri"/>
              </a:rPr>
              <a:t>and </a:t>
            </a:r>
            <a:r>
              <a:rPr sz="950" spc="105" dirty="0">
                <a:solidFill>
                  <a:srgbClr val="231F20"/>
                </a:solidFill>
                <a:latin typeface="Calibri"/>
                <a:cs typeface="Calibri"/>
              </a:rPr>
              <a:t>OZ </a:t>
            </a:r>
            <a:r>
              <a:rPr sz="950" spc="110" dirty="0">
                <a:solidFill>
                  <a:srgbClr val="231F20"/>
                </a:solidFill>
                <a:latin typeface="Calibri"/>
                <a:cs typeface="Calibri"/>
              </a:rPr>
              <a:t> </a:t>
            </a:r>
            <a:r>
              <a:rPr sz="950" spc="-30" dirty="0">
                <a:solidFill>
                  <a:srgbClr val="231F20"/>
                </a:solidFill>
                <a:latin typeface="Calibri"/>
                <a:cs typeface="Calibri"/>
              </a:rPr>
              <a:t>have</a:t>
            </a:r>
            <a:r>
              <a:rPr sz="950" spc="-35" dirty="0">
                <a:solidFill>
                  <a:srgbClr val="231F20"/>
                </a:solidFill>
                <a:latin typeface="Calibri"/>
                <a:cs typeface="Calibri"/>
              </a:rPr>
              <a:t> </a:t>
            </a:r>
            <a:r>
              <a:rPr sz="950" spc="-5" dirty="0">
                <a:solidFill>
                  <a:srgbClr val="231F20"/>
                </a:solidFill>
                <a:latin typeface="Calibri"/>
                <a:cs typeface="Calibri"/>
              </a:rPr>
              <a:t>not</a:t>
            </a:r>
            <a:r>
              <a:rPr sz="950" spc="-30" dirty="0">
                <a:solidFill>
                  <a:srgbClr val="231F20"/>
                </a:solidFill>
                <a:latin typeface="Calibri"/>
                <a:cs typeface="Calibri"/>
              </a:rPr>
              <a:t> </a:t>
            </a:r>
            <a:r>
              <a:rPr sz="950" spc="-20" dirty="0">
                <a:solidFill>
                  <a:srgbClr val="231F20"/>
                </a:solidFill>
                <a:latin typeface="Calibri"/>
                <a:cs typeface="Calibri"/>
              </a:rPr>
              <a:t>reported</a:t>
            </a:r>
            <a:r>
              <a:rPr sz="950" spc="-30" dirty="0">
                <a:solidFill>
                  <a:srgbClr val="231F20"/>
                </a:solidFill>
                <a:latin typeface="Calibri"/>
                <a:cs typeface="Calibri"/>
              </a:rPr>
              <a:t> </a:t>
            </a:r>
            <a:r>
              <a:rPr sz="950" spc="-15" dirty="0">
                <a:solidFill>
                  <a:srgbClr val="231F20"/>
                </a:solidFill>
                <a:latin typeface="Calibri"/>
                <a:cs typeface="Calibri"/>
              </a:rPr>
              <a:t>any</a:t>
            </a:r>
            <a:r>
              <a:rPr sz="950" spc="-35" dirty="0">
                <a:solidFill>
                  <a:srgbClr val="231F20"/>
                </a:solidFill>
                <a:latin typeface="Calibri"/>
                <a:cs typeface="Calibri"/>
              </a:rPr>
              <a:t> </a:t>
            </a:r>
            <a:r>
              <a:rPr sz="950" spc="-20" dirty="0">
                <a:solidFill>
                  <a:srgbClr val="231F20"/>
                </a:solidFill>
                <a:latin typeface="Calibri"/>
                <a:cs typeface="Calibri"/>
              </a:rPr>
              <a:t>poten</a:t>
            </a:r>
            <a:r>
              <a:rPr sz="950" spc="-5" dirty="0">
                <a:solidFill>
                  <a:srgbClr val="231F20"/>
                </a:solidFill>
                <a:latin typeface="Calibri"/>
                <a:cs typeface="Calibri"/>
              </a:rPr>
              <a:t>t</a:t>
            </a:r>
            <a:r>
              <a:rPr sz="950" spc="5" dirty="0">
                <a:solidFill>
                  <a:srgbClr val="231F20"/>
                </a:solidFill>
                <a:latin typeface="Calibri"/>
                <a:cs typeface="Calibri"/>
              </a:rPr>
              <a:t>ial</a:t>
            </a:r>
            <a:r>
              <a:rPr sz="950" spc="-40" dirty="0">
                <a:solidFill>
                  <a:srgbClr val="231F20"/>
                </a:solidFill>
                <a:latin typeface="Calibri"/>
                <a:cs typeface="Calibri"/>
              </a:rPr>
              <a:t> </a:t>
            </a:r>
            <a:r>
              <a:rPr sz="950" spc="10" dirty="0">
                <a:solidFill>
                  <a:srgbClr val="231F20"/>
                </a:solidFill>
                <a:latin typeface="Calibri"/>
                <a:cs typeface="Calibri"/>
              </a:rPr>
              <a:t>confl</a:t>
            </a:r>
            <a:r>
              <a:rPr sz="950" spc="15" dirty="0">
                <a:solidFill>
                  <a:srgbClr val="231F20"/>
                </a:solidFill>
                <a:latin typeface="Calibri"/>
                <a:cs typeface="Calibri"/>
              </a:rPr>
              <a:t>i</a:t>
            </a:r>
            <a:r>
              <a:rPr sz="950" spc="-25" dirty="0">
                <a:solidFill>
                  <a:srgbClr val="231F20"/>
                </a:solidFill>
                <a:latin typeface="Calibri"/>
                <a:cs typeface="Calibri"/>
              </a:rPr>
              <a:t>cts</a:t>
            </a:r>
            <a:r>
              <a:rPr sz="950" spc="-40" dirty="0">
                <a:solidFill>
                  <a:srgbClr val="231F20"/>
                </a:solidFill>
                <a:latin typeface="Calibri"/>
                <a:cs typeface="Calibri"/>
              </a:rPr>
              <a:t> </a:t>
            </a:r>
            <a:r>
              <a:rPr sz="950" spc="-15" dirty="0">
                <a:solidFill>
                  <a:srgbClr val="231F20"/>
                </a:solidFill>
                <a:latin typeface="Calibri"/>
                <a:cs typeface="Calibri"/>
              </a:rPr>
              <a:t>of</a:t>
            </a:r>
            <a:r>
              <a:rPr sz="950" spc="-35" dirty="0">
                <a:solidFill>
                  <a:srgbClr val="231F20"/>
                </a:solidFill>
                <a:latin typeface="Calibri"/>
                <a:cs typeface="Calibri"/>
              </a:rPr>
              <a:t> </a:t>
            </a:r>
            <a:r>
              <a:rPr sz="950" spc="-25" dirty="0">
                <a:solidFill>
                  <a:srgbClr val="231F20"/>
                </a:solidFill>
                <a:latin typeface="Calibri"/>
                <a:cs typeface="Calibri"/>
              </a:rPr>
              <a:t>intere</a:t>
            </a:r>
            <a:r>
              <a:rPr sz="950" spc="-10" dirty="0">
                <a:solidFill>
                  <a:srgbClr val="231F20"/>
                </a:solidFill>
                <a:latin typeface="Calibri"/>
                <a:cs typeface="Calibri"/>
              </a:rPr>
              <a:t>s</a:t>
            </a:r>
            <a:r>
              <a:rPr sz="950" spc="-20" dirty="0">
                <a:solidFill>
                  <a:srgbClr val="231F20"/>
                </a:solidFill>
                <a:latin typeface="Calibri"/>
                <a:cs typeface="Calibri"/>
              </a:rPr>
              <a:t>t.</a:t>
            </a:r>
            <a:endParaRPr sz="950">
              <a:latin typeface="Calibri"/>
              <a:cs typeface="Calibri"/>
            </a:endParaRPr>
          </a:p>
        </p:txBody>
      </p:sp>
      <p:sp>
        <p:nvSpPr>
          <p:cNvPr id="4" name="object 4"/>
          <p:cNvSpPr txBox="1"/>
          <p:nvPr/>
        </p:nvSpPr>
        <p:spPr>
          <a:xfrm>
            <a:off x="4000322" y="5067365"/>
            <a:ext cx="913765" cy="166712"/>
          </a:xfrm>
          <a:prstGeom prst="rect">
            <a:avLst/>
          </a:prstGeom>
          <a:solidFill>
            <a:srgbClr val="D2B6CB"/>
          </a:solidFill>
        </p:spPr>
        <p:txBody>
          <a:bodyPr vert="horz" wrap="square" lIns="0" tIns="0" rIns="0" bIns="0" rtlCol="0">
            <a:spAutoFit/>
          </a:bodyPr>
          <a:lstStyle/>
          <a:p>
            <a:pPr marL="93345">
              <a:lnSpc>
                <a:spcPts val="1290"/>
              </a:lnSpc>
            </a:pPr>
            <a:r>
              <a:rPr sz="1200" spc="-15" dirty="0">
                <a:solidFill>
                  <a:srgbClr val="231F20"/>
                </a:solidFill>
                <a:latin typeface="Tahoma"/>
                <a:cs typeface="Tahoma"/>
              </a:rPr>
              <a:t>References</a:t>
            </a:r>
            <a:endParaRPr sz="1200">
              <a:latin typeface="Tahoma"/>
              <a:cs typeface="Tahoma"/>
            </a:endParaRPr>
          </a:p>
        </p:txBody>
      </p:sp>
      <p:sp>
        <p:nvSpPr>
          <p:cNvPr id="5" name="object 5"/>
          <p:cNvSpPr txBox="1">
            <a:spLocks noGrp="1"/>
          </p:cNvSpPr>
          <p:nvPr>
            <p:ph type="title"/>
          </p:nvPr>
        </p:nvSpPr>
        <p:spPr>
          <a:xfrm>
            <a:off x="3895460" y="218899"/>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6" name="object 6"/>
          <p:cNvSpPr/>
          <p:nvPr/>
        </p:nvSpPr>
        <p:spPr>
          <a:xfrm>
            <a:off x="720002"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7" name="object 7"/>
          <p:cNvSpPr txBox="1"/>
          <p:nvPr/>
        </p:nvSpPr>
        <p:spPr>
          <a:xfrm>
            <a:off x="707299" y="320183"/>
            <a:ext cx="3153409" cy="9443419"/>
          </a:xfrm>
          <a:prstGeom prst="rect">
            <a:avLst/>
          </a:prstGeom>
        </p:spPr>
        <p:txBody>
          <a:bodyPr vert="horz" wrap="square" lIns="0" tIns="12700" rIns="0" bIns="0" rtlCol="0">
            <a:spAutoFit/>
          </a:bodyPr>
          <a:lstStyle/>
          <a:p>
            <a:pPr marL="12700" algn="just">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a:p>
            <a:pPr marL="12700" marR="5080" algn="just">
              <a:lnSpc>
                <a:spcPct val="100899"/>
              </a:lnSpc>
              <a:spcBef>
                <a:spcPts val="795"/>
              </a:spcBef>
            </a:pPr>
            <a:r>
              <a:rPr sz="950" spc="35" dirty="0">
                <a:solidFill>
                  <a:srgbClr val="231F20"/>
                </a:solidFill>
                <a:latin typeface="Calibri"/>
                <a:cs typeface="Calibri"/>
              </a:rPr>
              <a:t>Lilly </a:t>
            </a:r>
            <a:r>
              <a:rPr sz="950" spc="-10" dirty="0">
                <a:solidFill>
                  <a:srgbClr val="231F20"/>
                </a:solidFill>
                <a:latin typeface="Calibri"/>
                <a:cs typeface="Calibri"/>
              </a:rPr>
              <a:t>and </a:t>
            </a:r>
            <a:r>
              <a:rPr sz="950" spc="-25" dirty="0">
                <a:solidFill>
                  <a:srgbClr val="231F20"/>
                </a:solidFill>
                <a:latin typeface="Calibri"/>
                <a:cs typeface="Calibri"/>
              </a:rPr>
              <a:t>received </a:t>
            </a:r>
            <a:r>
              <a:rPr sz="950" spc="-20" dirty="0">
                <a:solidFill>
                  <a:srgbClr val="231F20"/>
                </a:solidFill>
                <a:latin typeface="Calibri"/>
                <a:cs typeface="Calibri"/>
              </a:rPr>
              <a:t>travel </a:t>
            </a:r>
            <a:r>
              <a:rPr sz="950" spc="-15" dirty="0">
                <a:solidFill>
                  <a:srgbClr val="231F20"/>
                </a:solidFill>
                <a:latin typeface="Calibri"/>
                <a:cs typeface="Calibri"/>
              </a:rPr>
              <a:t>grants </a:t>
            </a:r>
            <a:r>
              <a:rPr sz="950" dirty="0">
                <a:solidFill>
                  <a:srgbClr val="231F20"/>
                </a:solidFill>
                <a:latin typeface="Calibri"/>
                <a:cs typeface="Calibri"/>
              </a:rPr>
              <a:t>from </a:t>
            </a:r>
            <a:r>
              <a:rPr sz="950" spc="-5" dirty="0">
                <a:solidFill>
                  <a:srgbClr val="231F20"/>
                </a:solidFill>
                <a:latin typeface="Calibri"/>
                <a:cs typeface="Calibri"/>
              </a:rPr>
              <a:t>PharmaMar; </a:t>
            </a:r>
            <a:r>
              <a:rPr sz="950" spc="55" dirty="0">
                <a:solidFill>
                  <a:srgbClr val="231F20"/>
                </a:solidFill>
                <a:latin typeface="Calibri"/>
                <a:cs typeface="Calibri"/>
              </a:rPr>
              <a:t>IB </a:t>
            </a:r>
            <a:r>
              <a:rPr sz="950" spc="-25" dirty="0">
                <a:solidFill>
                  <a:srgbClr val="231F20"/>
                </a:solidFill>
                <a:latin typeface="Calibri"/>
                <a:cs typeface="Calibri"/>
              </a:rPr>
              <a:t>has received </a:t>
            </a:r>
            <a:r>
              <a:rPr sz="950" spc="-200" dirty="0">
                <a:solidFill>
                  <a:srgbClr val="231F20"/>
                </a:solidFill>
                <a:latin typeface="Calibri"/>
                <a:cs typeface="Calibri"/>
              </a:rPr>
              <a:t> </a:t>
            </a:r>
            <a:r>
              <a:rPr sz="950" spc="-30" dirty="0">
                <a:solidFill>
                  <a:srgbClr val="231F20"/>
                </a:solidFill>
                <a:latin typeface="Calibri"/>
                <a:cs typeface="Calibri"/>
              </a:rPr>
              <a:t>research</a:t>
            </a:r>
            <a:r>
              <a:rPr sz="950" spc="-25" dirty="0">
                <a:solidFill>
                  <a:srgbClr val="231F20"/>
                </a:solidFill>
                <a:latin typeface="Calibri"/>
                <a:cs typeface="Calibri"/>
              </a:rPr>
              <a:t> </a:t>
            </a:r>
            <a:r>
              <a:rPr sz="950" spc="-5" dirty="0">
                <a:solidFill>
                  <a:srgbClr val="231F20"/>
                </a:solidFill>
                <a:latin typeface="Calibri"/>
                <a:cs typeface="Calibri"/>
              </a:rPr>
              <a:t>funds</a:t>
            </a:r>
            <a:r>
              <a:rPr sz="950" dirty="0">
                <a:solidFill>
                  <a:srgbClr val="231F20"/>
                </a:solidFill>
                <a:latin typeface="Calibri"/>
                <a:cs typeface="Calibri"/>
              </a:rPr>
              <a:t> from</a:t>
            </a:r>
            <a:r>
              <a:rPr sz="950" spc="5" dirty="0">
                <a:solidFill>
                  <a:srgbClr val="231F20"/>
                </a:solidFill>
                <a:latin typeface="Calibri"/>
                <a:cs typeface="Calibri"/>
              </a:rPr>
              <a:t> </a:t>
            </a:r>
            <a:r>
              <a:rPr sz="950" dirty="0">
                <a:solidFill>
                  <a:srgbClr val="231F20"/>
                </a:solidFill>
                <a:latin typeface="Calibri"/>
                <a:cs typeface="Calibri"/>
              </a:rPr>
              <a:t>Bristol-Myers</a:t>
            </a:r>
            <a:r>
              <a:rPr sz="950" spc="5" dirty="0">
                <a:solidFill>
                  <a:srgbClr val="231F20"/>
                </a:solidFill>
                <a:latin typeface="Calibri"/>
                <a:cs typeface="Calibri"/>
              </a:rPr>
              <a:t> </a:t>
            </a:r>
            <a:r>
              <a:rPr sz="950" dirty="0">
                <a:solidFill>
                  <a:srgbClr val="231F20"/>
                </a:solidFill>
                <a:latin typeface="Calibri"/>
                <a:cs typeface="Calibri"/>
              </a:rPr>
              <a:t>Squibb,</a:t>
            </a:r>
            <a:r>
              <a:rPr sz="950" spc="5" dirty="0">
                <a:solidFill>
                  <a:srgbClr val="231F20"/>
                </a:solidFill>
                <a:latin typeface="Calibri"/>
                <a:cs typeface="Calibri"/>
              </a:rPr>
              <a:t> </a:t>
            </a:r>
            <a:r>
              <a:rPr sz="950" dirty="0">
                <a:solidFill>
                  <a:srgbClr val="231F20"/>
                </a:solidFill>
                <a:latin typeface="Calibri"/>
                <a:cs typeface="Calibri"/>
              </a:rPr>
              <a:t>Merck</a:t>
            </a:r>
            <a:r>
              <a:rPr sz="950" spc="5" dirty="0">
                <a:solidFill>
                  <a:srgbClr val="231F20"/>
                </a:solidFill>
                <a:latin typeface="Calibri"/>
                <a:cs typeface="Calibri"/>
              </a:rPr>
              <a:t> </a:t>
            </a:r>
            <a:r>
              <a:rPr sz="950" dirty="0">
                <a:solidFill>
                  <a:srgbClr val="231F20"/>
                </a:solidFill>
                <a:latin typeface="Calibri"/>
                <a:cs typeface="Calibri"/>
              </a:rPr>
              <a:t>Sharp</a:t>
            </a:r>
            <a:r>
              <a:rPr sz="950" spc="5" dirty="0">
                <a:solidFill>
                  <a:srgbClr val="231F20"/>
                </a:solidFill>
                <a:latin typeface="Calibri"/>
                <a:cs typeface="Calibri"/>
              </a:rPr>
              <a:t> </a:t>
            </a:r>
            <a:r>
              <a:rPr sz="950" spc="10" dirty="0">
                <a:solidFill>
                  <a:srgbClr val="231F20"/>
                </a:solidFill>
                <a:latin typeface="Calibri"/>
                <a:cs typeface="Calibri"/>
              </a:rPr>
              <a:t>&amp; </a:t>
            </a:r>
            <a:r>
              <a:rPr sz="950" spc="15" dirty="0">
                <a:solidFill>
                  <a:srgbClr val="231F20"/>
                </a:solidFill>
                <a:latin typeface="Calibri"/>
                <a:cs typeface="Calibri"/>
              </a:rPr>
              <a:t> </a:t>
            </a:r>
            <a:r>
              <a:rPr sz="950" spc="5" dirty="0">
                <a:solidFill>
                  <a:srgbClr val="231F20"/>
                </a:solidFill>
                <a:latin typeface="Calibri"/>
                <a:cs typeface="Calibri"/>
              </a:rPr>
              <a:t>Dohme, </a:t>
            </a:r>
            <a:r>
              <a:rPr sz="950" dirty="0">
                <a:solidFill>
                  <a:srgbClr val="231F20"/>
                </a:solidFill>
                <a:latin typeface="Calibri"/>
                <a:cs typeface="Calibri"/>
              </a:rPr>
              <a:t>Novartis, </a:t>
            </a:r>
            <a:r>
              <a:rPr sz="950" spc="-5" dirty="0">
                <a:solidFill>
                  <a:srgbClr val="231F20"/>
                </a:solidFill>
                <a:latin typeface="Calibri"/>
                <a:cs typeface="Calibri"/>
              </a:rPr>
              <a:t>Roche, </a:t>
            </a:r>
            <a:r>
              <a:rPr sz="950" dirty="0">
                <a:solidFill>
                  <a:srgbClr val="231F20"/>
                </a:solidFill>
                <a:latin typeface="Calibri"/>
                <a:cs typeface="Calibri"/>
              </a:rPr>
              <a:t>Amgen </a:t>
            </a:r>
            <a:r>
              <a:rPr sz="950" spc="-10" dirty="0">
                <a:solidFill>
                  <a:srgbClr val="231F20"/>
                </a:solidFill>
                <a:latin typeface="Calibri"/>
                <a:cs typeface="Calibri"/>
              </a:rPr>
              <a:t>and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spc="-5" dirty="0">
                <a:solidFill>
                  <a:srgbClr val="231F20"/>
                </a:solidFill>
                <a:latin typeface="Calibri"/>
                <a:cs typeface="Calibri"/>
              </a:rPr>
              <a:t>advisory </a:t>
            </a:r>
            <a:r>
              <a:rPr sz="950" spc="-20" dirty="0">
                <a:solidFill>
                  <a:srgbClr val="231F20"/>
                </a:solidFill>
                <a:latin typeface="Calibri"/>
                <a:cs typeface="Calibri"/>
              </a:rPr>
              <a:t>roles </a:t>
            </a:r>
            <a:r>
              <a:rPr sz="950" spc="-200" dirty="0">
                <a:solidFill>
                  <a:srgbClr val="231F20"/>
                </a:solidFill>
                <a:latin typeface="Calibri"/>
                <a:cs typeface="Calibri"/>
              </a:rPr>
              <a:t> </a:t>
            </a:r>
            <a:r>
              <a:rPr sz="950" spc="-5" dirty="0">
                <a:solidFill>
                  <a:srgbClr val="231F20"/>
                </a:solidFill>
                <a:latin typeface="Calibri"/>
                <a:cs typeface="Calibri"/>
              </a:rPr>
              <a:t>for </a:t>
            </a:r>
            <a:r>
              <a:rPr sz="950" spc="-10" dirty="0">
                <a:solidFill>
                  <a:srgbClr val="231F20"/>
                </a:solidFill>
                <a:latin typeface="Calibri"/>
                <a:cs typeface="Calibri"/>
              </a:rPr>
              <a:t>AstraZeneca, </a:t>
            </a:r>
            <a:r>
              <a:rPr sz="950" spc="-5" dirty="0">
                <a:solidFill>
                  <a:srgbClr val="231F20"/>
                </a:solidFill>
                <a:latin typeface="Calibri"/>
                <a:cs typeface="Calibri"/>
              </a:rPr>
              <a:t>Roche, </a:t>
            </a:r>
            <a:r>
              <a:rPr sz="950" dirty="0">
                <a:solidFill>
                  <a:srgbClr val="231F20"/>
                </a:solidFill>
                <a:latin typeface="Calibri"/>
                <a:cs typeface="Calibri"/>
              </a:rPr>
              <a:t>Merck Sharp </a:t>
            </a:r>
            <a:r>
              <a:rPr sz="950" spc="10" dirty="0">
                <a:solidFill>
                  <a:srgbClr val="231F20"/>
                </a:solidFill>
                <a:latin typeface="Calibri"/>
                <a:cs typeface="Calibri"/>
              </a:rPr>
              <a:t>&amp; </a:t>
            </a:r>
            <a:r>
              <a:rPr sz="950" spc="5" dirty="0">
                <a:solidFill>
                  <a:srgbClr val="231F20"/>
                </a:solidFill>
                <a:latin typeface="Calibri"/>
                <a:cs typeface="Calibri"/>
              </a:rPr>
              <a:t>Dohme, </a:t>
            </a:r>
            <a:r>
              <a:rPr sz="950" spc="80" dirty="0">
                <a:solidFill>
                  <a:srgbClr val="231F20"/>
                </a:solidFill>
                <a:latin typeface="Calibri"/>
                <a:cs typeface="Calibri"/>
              </a:rPr>
              <a:t>LEO </a:t>
            </a:r>
            <a:r>
              <a:rPr sz="950" dirty="0">
                <a:solidFill>
                  <a:srgbClr val="231F20"/>
                </a:solidFill>
                <a:latin typeface="Calibri"/>
                <a:cs typeface="Calibri"/>
              </a:rPr>
              <a:t>Pharma, </a:t>
            </a:r>
            <a:r>
              <a:rPr sz="950" spc="5" dirty="0">
                <a:solidFill>
                  <a:srgbClr val="231F20"/>
                </a:solidFill>
                <a:latin typeface="Calibri"/>
                <a:cs typeface="Calibri"/>
              </a:rPr>
              <a:t> </a:t>
            </a:r>
            <a:r>
              <a:rPr sz="950" dirty="0">
                <a:solidFill>
                  <a:srgbClr val="231F20"/>
                </a:solidFill>
                <a:latin typeface="Calibri"/>
                <a:cs typeface="Calibri"/>
              </a:rPr>
              <a:t>Amgen,</a:t>
            </a:r>
            <a:r>
              <a:rPr sz="950" spc="5" dirty="0">
                <a:solidFill>
                  <a:srgbClr val="231F20"/>
                </a:solidFill>
                <a:latin typeface="Calibri"/>
                <a:cs typeface="Calibri"/>
              </a:rPr>
              <a:t> </a:t>
            </a:r>
            <a:r>
              <a:rPr sz="950" dirty="0">
                <a:solidFill>
                  <a:srgbClr val="231F20"/>
                </a:solidFill>
                <a:latin typeface="Calibri"/>
                <a:cs typeface="Calibri"/>
              </a:rPr>
              <a:t>Bristol-Myers</a:t>
            </a:r>
            <a:r>
              <a:rPr sz="950" spc="5" dirty="0">
                <a:solidFill>
                  <a:srgbClr val="231F20"/>
                </a:solidFill>
                <a:latin typeface="Calibri"/>
                <a:cs typeface="Calibri"/>
              </a:rPr>
              <a:t> </a:t>
            </a:r>
            <a:r>
              <a:rPr sz="950" dirty="0">
                <a:solidFill>
                  <a:srgbClr val="231F20"/>
                </a:solidFill>
                <a:latin typeface="Calibri"/>
                <a:cs typeface="Calibri"/>
              </a:rPr>
              <a:t>Squibb,</a:t>
            </a:r>
            <a:r>
              <a:rPr sz="950" spc="5" dirty="0">
                <a:solidFill>
                  <a:srgbClr val="231F20"/>
                </a:solidFill>
                <a:latin typeface="Calibri"/>
                <a:cs typeface="Calibri"/>
              </a:rPr>
              <a:t> </a:t>
            </a:r>
            <a:r>
              <a:rPr sz="950" dirty="0">
                <a:solidFill>
                  <a:srgbClr val="231F20"/>
                </a:solidFill>
                <a:latin typeface="Calibri"/>
                <a:cs typeface="Calibri"/>
              </a:rPr>
              <a:t>Pfizer</a:t>
            </a:r>
            <a:r>
              <a:rPr sz="950" spc="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dirty="0">
                <a:solidFill>
                  <a:srgbClr val="231F20"/>
                </a:solidFill>
                <a:latin typeface="Calibri"/>
                <a:cs typeface="Calibri"/>
              </a:rPr>
              <a:t>Novartis;</a:t>
            </a:r>
            <a:r>
              <a:rPr sz="950" spc="5" dirty="0">
                <a:solidFill>
                  <a:srgbClr val="231F20"/>
                </a:solidFill>
                <a:latin typeface="Calibri"/>
                <a:cs typeface="Calibri"/>
              </a:rPr>
              <a:t> </a:t>
            </a:r>
            <a:r>
              <a:rPr sz="950" spc="70" dirty="0">
                <a:solidFill>
                  <a:srgbClr val="231F20"/>
                </a:solidFill>
                <a:latin typeface="Calibri"/>
                <a:cs typeface="Calibri"/>
              </a:rPr>
              <a:t>TB</a:t>
            </a:r>
            <a:r>
              <a:rPr sz="950" spc="75" dirty="0">
                <a:solidFill>
                  <a:srgbClr val="231F20"/>
                </a:solidFill>
                <a:latin typeface="Calibri"/>
                <a:cs typeface="Calibri"/>
              </a:rPr>
              <a:t> </a:t>
            </a:r>
            <a:r>
              <a:rPr sz="950" spc="-25" dirty="0">
                <a:solidFill>
                  <a:srgbClr val="231F20"/>
                </a:solidFill>
                <a:latin typeface="Calibri"/>
                <a:cs typeface="Calibri"/>
              </a:rPr>
              <a:t>has </a:t>
            </a:r>
            <a:r>
              <a:rPr sz="950" spc="-20" dirty="0">
                <a:solidFill>
                  <a:srgbClr val="231F20"/>
                </a:solidFill>
                <a:latin typeface="Calibri"/>
                <a:cs typeface="Calibri"/>
              </a:rPr>
              <a:t> reported </a:t>
            </a:r>
            <a:r>
              <a:rPr sz="950" dirty="0">
                <a:solidFill>
                  <a:srgbClr val="231F20"/>
                </a:solidFill>
                <a:latin typeface="Calibri"/>
                <a:cs typeface="Calibri"/>
              </a:rPr>
              <a:t>honoraria from </a:t>
            </a:r>
            <a:r>
              <a:rPr sz="950" spc="-5" dirty="0">
                <a:solidFill>
                  <a:srgbClr val="231F20"/>
                </a:solidFill>
                <a:latin typeface="Calibri"/>
                <a:cs typeface="Calibri"/>
              </a:rPr>
              <a:t>Roche </a:t>
            </a:r>
            <a:r>
              <a:rPr sz="950" spc="-10" dirty="0">
                <a:solidFill>
                  <a:srgbClr val="231F20"/>
                </a:solidFill>
                <a:latin typeface="Calibri"/>
                <a:cs typeface="Calibri"/>
              </a:rPr>
              <a:t>and </a:t>
            </a:r>
            <a:r>
              <a:rPr sz="950" dirty="0">
                <a:solidFill>
                  <a:srgbClr val="231F20"/>
                </a:solidFill>
                <a:latin typeface="Calibri"/>
                <a:cs typeface="Calibri"/>
              </a:rPr>
              <a:t>PharmaMar </a:t>
            </a:r>
            <a:r>
              <a:rPr sz="950" spc="-10" dirty="0">
                <a:solidFill>
                  <a:srgbClr val="231F20"/>
                </a:solidFill>
                <a:latin typeface="Calibri"/>
                <a:cs typeface="Calibri"/>
              </a:rPr>
              <a:t>and </a:t>
            </a:r>
            <a:r>
              <a:rPr sz="950" spc="-5" dirty="0">
                <a:solidFill>
                  <a:srgbClr val="231F20"/>
                </a:solidFill>
                <a:latin typeface="Calibri"/>
                <a:cs typeface="Calibri"/>
              </a:rPr>
              <a:t>advisory </a:t>
            </a:r>
            <a:r>
              <a:rPr sz="950" dirty="0">
                <a:solidFill>
                  <a:srgbClr val="231F20"/>
                </a:solidFill>
                <a:latin typeface="Calibri"/>
                <a:cs typeface="Calibri"/>
              </a:rPr>
              <a:t> </a:t>
            </a:r>
            <a:r>
              <a:rPr sz="950" spc="-10" dirty="0">
                <a:solidFill>
                  <a:srgbClr val="231F20"/>
                </a:solidFill>
                <a:latin typeface="Calibri"/>
                <a:cs typeface="Calibri"/>
              </a:rPr>
              <a:t>board and </a:t>
            </a:r>
            <a:r>
              <a:rPr sz="950" spc="-5" dirty="0">
                <a:solidFill>
                  <a:srgbClr val="231F20"/>
                </a:solidFill>
                <a:latin typeface="Calibri"/>
                <a:cs typeface="Calibri"/>
              </a:rPr>
              <a:t>honoraria </a:t>
            </a:r>
            <a:r>
              <a:rPr sz="950" dirty="0">
                <a:solidFill>
                  <a:srgbClr val="231F20"/>
                </a:solidFill>
                <a:latin typeface="Calibri"/>
                <a:cs typeface="Calibri"/>
              </a:rPr>
              <a:t>from Amgen, </a:t>
            </a:r>
            <a:r>
              <a:rPr sz="950" spc="-15" dirty="0">
                <a:solidFill>
                  <a:srgbClr val="231F20"/>
                </a:solidFill>
                <a:latin typeface="Calibri"/>
                <a:cs typeface="Calibri"/>
              </a:rPr>
              <a:t>Bayer, </a:t>
            </a:r>
            <a:r>
              <a:rPr sz="950" dirty="0">
                <a:solidFill>
                  <a:srgbClr val="231F20"/>
                </a:solidFill>
                <a:latin typeface="Calibri"/>
                <a:cs typeface="Calibri"/>
              </a:rPr>
              <a:t>Novartis, </a:t>
            </a:r>
            <a:r>
              <a:rPr sz="950" spc="10" dirty="0">
                <a:solidFill>
                  <a:srgbClr val="231F20"/>
                </a:solidFill>
                <a:latin typeface="Calibri"/>
                <a:cs typeface="Calibri"/>
              </a:rPr>
              <a:t>Eisai </a:t>
            </a:r>
            <a:r>
              <a:rPr sz="950" spc="-10" dirty="0">
                <a:solidFill>
                  <a:srgbClr val="231F20"/>
                </a:solidFill>
                <a:latin typeface="Calibri"/>
                <a:cs typeface="Calibri"/>
              </a:rPr>
              <a:t>and </a:t>
            </a:r>
            <a:r>
              <a:rPr sz="950" spc="35" dirty="0">
                <a:solidFill>
                  <a:srgbClr val="231F20"/>
                </a:solidFill>
                <a:latin typeface="Calibri"/>
                <a:cs typeface="Calibri"/>
              </a:rPr>
              <a:t>Eli </a:t>
            </a:r>
            <a:r>
              <a:rPr sz="950" spc="40" dirty="0">
                <a:solidFill>
                  <a:srgbClr val="231F20"/>
                </a:solidFill>
                <a:latin typeface="Calibri"/>
                <a:cs typeface="Calibri"/>
              </a:rPr>
              <a:t> </a:t>
            </a:r>
            <a:r>
              <a:rPr sz="950" spc="25" dirty="0">
                <a:solidFill>
                  <a:srgbClr val="231F20"/>
                </a:solidFill>
                <a:latin typeface="Calibri"/>
                <a:cs typeface="Calibri"/>
              </a:rPr>
              <a:t>Lilly; </a:t>
            </a:r>
            <a:r>
              <a:rPr sz="950" spc="30" dirty="0">
                <a:solidFill>
                  <a:srgbClr val="231F20"/>
                </a:solidFill>
                <a:latin typeface="Calibri"/>
                <a:cs typeface="Calibri"/>
              </a:rPr>
              <a:t>JMB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dirty="0">
                <a:solidFill>
                  <a:srgbClr val="231F20"/>
                </a:solidFill>
                <a:latin typeface="Calibri"/>
                <a:cs typeface="Calibri"/>
              </a:rPr>
              <a:t>consulting </a:t>
            </a:r>
            <a:r>
              <a:rPr sz="950" spc="-5" dirty="0">
                <a:solidFill>
                  <a:srgbClr val="231F20"/>
                </a:solidFill>
                <a:latin typeface="Calibri"/>
                <a:cs typeface="Calibri"/>
              </a:rPr>
              <a:t>advisory </a:t>
            </a:r>
            <a:r>
              <a:rPr sz="950" spc="-15" dirty="0">
                <a:solidFill>
                  <a:srgbClr val="231F20"/>
                </a:solidFill>
                <a:latin typeface="Calibri"/>
                <a:cs typeface="Calibri"/>
              </a:rPr>
              <a:t>role </a:t>
            </a:r>
            <a:r>
              <a:rPr sz="950" spc="-5" dirty="0">
                <a:solidFill>
                  <a:srgbClr val="231F20"/>
                </a:solidFill>
                <a:latin typeface="Calibri"/>
                <a:cs typeface="Calibri"/>
              </a:rPr>
              <a:t>for </a:t>
            </a:r>
            <a:r>
              <a:rPr sz="950" dirty="0">
                <a:solidFill>
                  <a:srgbClr val="231F20"/>
                </a:solidFill>
                <a:latin typeface="Calibri"/>
                <a:cs typeface="Calibri"/>
              </a:rPr>
              <a:t>PharmaMar, </a:t>
            </a:r>
            <a:r>
              <a:rPr sz="950" spc="-200" dirty="0">
                <a:solidFill>
                  <a:srgbClr val="231F20"/>
                </a:solidFill>
                <a:latin typeface="Calibri"/>
                <a:cs typeface="Calibri"/>
              </a:rPr>
              <a:t> </a:t>
            </a:r>
            <a:r>
              <a:rPr sz="950" spc="25" dirty="0">
                <a:solidFill>
                  <a:srgbClr val="231F20"/>
                </a:solidFill>
                <a:latin typeface="Calibri"/>
                <a:cs typeface="Calibri"/>
              </a:rPr>
              <a:t>Lilly,</a:t>
            </a:r>
            <a:r>
              <a:rPr sz="950" spc="-25" dirty="0">
                <a:solidFill>
                  <a:srgbClr val="231F20"/>
                </a:solidFill>
                <a:latin typeface="Calibri"/>
                <a:cs typeface="Calibri"/>
              </a:rPr>
              <a:t> </a:t>
            </a:r>
            <a:r>
              <a:rPr sz="950" spc="-15" dirty="0">
                <a:solidFill>
                  <a:srgbClr val="231F20"/>
                </a:solidFill>
                <a:latin typeface="Calibri"/>
                <a:cs typeface="Calibri"/>
              </a:rPr>
              <a:t>Bayer,</a:t>
            </a:r>
            <a:r>
              <a:rPr sz="950" spc="-30" dirty="0">
                <a:solidFill>
                  <a:srgbClr val="231F20"/>
                </a:solidFill>
                <a:latin typeface="Calibri"/>
                <a:cs typeface="Calibri"/>
              </a:rPr>
              <a:t> </a:t>
            </a:r>
            <a:r>
              <a:rPr sz="950" spc="5" dirty="0">
                <a:solidFill>
                  <a:srgbClr val="231F20"/>
                </a:solidFill>
                <a:latin typeface="Calibri"/>
                <a:cs typeface="Calibri"/>
              </a:rPr>
              <a:t>Novartis</a:t>
            </a:r>
            <a:r>
              <a:rPr sz="950" spc="-30" dirty="0">
                <a:solidFill>
                  <a:srgbClr val="231F20"/>
                </a:solidFill>
                <a:latin typeface="Calibri"/>
                <a:cs typeface="Calibri"/>
              </a:rPr>
              <a:t> </a:t>
            </a:r>
            <a:r>
              <a:rPr sz="950" spc="-10" dirty="0">
                <a:solidFill>
                  <a:srgbClr val="231F20"/>
                </a:solidFill>
                <a:latin typeface="Calibri"/>
                <a:cs typeface="Calibri"/>
              </a:rPr>
              <a:t>and</a:t>
            </a:r>
            <a:r>
              <a:rPr sz="950" spc="-30" dirty="0">
                <a:solidFill>
                  <a:srgbClr val="231F20"/>
                </a:solidFill>
                <a:latin typeface="Calibri"/>
                <a:cs typeface="Calibri"/>
              </a:rPr>
              <a:t> </a:t>
            </a:r>
            <a:r>
              <a:rPr sz="950" spc="-15" dirty="0">
                <a:solidFill>
                  <a:srgbClr val="231F20"/>
                </a:solidFill>
                <a:latin typeface="Calibri"/>
                <a:cs typeface="Calibri"/>
              </a:rPr>
              <a:t>being</a:t>
            </a:r>
            <a:r>
              <a:rPr sz="950" spc="-20" dirty="0">
                <a:solidFill>
                  <a:srgbClr val="231F20"/>
                </a:solidFill>
                <a:latin typeface="Calibri"/>
                <a:cs typeface="Calibri"/>
              </a:rPr>
              <a:t> </a:t>
            </a:r>
            <a:r>
              <a:rPr sz="950" spc="-40" dirty="0">
                <a:solidFill>
                  <a:srgbClr val="231F20"/>
                </a:solidFill>
                <a:latin typeface="Calibri"/>
                <a:cs typeface="Calibri"/>
              </a:rPr>
              <a:t>a</a:t>
            </a:r>
            <a:r>
              <a:rPr sz="950" spc="-30" dirty="0">
                <a:solidFill>
                  <a:srgbClr val="231F20"/>
                </a:solidFill>
                <a:latin typeface="Calibri"/>
                <a:cs typeface="Calibri"/>
              </a:rPr>
              <a:t> </a:t>
            </a:r>
            <a:r>
              <a:rPr sz="950" spc="-20" dirty="0">
                <a:solidFill>
                  <a:srgbClr val="231F20"/>
                </a:solidFill>
                <a:latin typeface="Calibri"/>
                <a:cs typeface="Calibri"/>
              </a:rPr>
              <a:t>member</a:t>
            </a:r>
            <a:r>
              <a:rPr sz="950" spc="-30" dirty="0">
                <a:solidFill>
                  <a:srgbClr val="231F20"/>
                </a:solidFill>
                <a:latin typeface="Calibri"/>
                <a:cs typeface="Calibri"/>
              </a:rPr>
              <a:t> </a:t>
            </a:r>
            <a:r>
              <a:rPr sz="950" spc="-15" dirty="0">
                <a:solidFill>
                  <a:srgbClr val="231F20"/>
                </a:solidFill>
                <a:latin typeface="Calibri"/>
                <a:cs typeface="Calibri"/>
              </a:rPr>
              <a:t>of</a:t>
            </a:r>
            <a:r>
              <a:rPr sz="950" spc="-30" dirty="0">
                <a:solidFill>
                  <a:srgbClr val="231F20"/>
                </a:solidFill>
                <a:latin typeface="Calibri"/>
                <a:cs typeface="Calibri"/>
              </a:rPr>
              <a:t> </a:t>
            </a:r>
            <a:r>
              <a:rPr sz="950" spc="-35" dirty="0">
                <a:solidFill>
                  <a:srgbClr val="231F20"/>
                </a:solidFill>
                <a:latin typeface="Calibri"/>
                <a:cs typeface="Calibri"/>
              </a:rPr>
              <a:t>the</a:t>
            </a:r>
            <a:r>
              <a:rPr sz="950" spc="-20" dirty="0">
                <a:solidFill>
                  <a:srgbClr val="231F20"/>
                </a:solidFill>
                <a:latin typeface="Calibri"/>
                <a:cs typeface="Calibri"/>
              </a:rPr>
              <a:t> </a:t>
            </a:r>
            <a:r>
              <a:rPr sz="950" spc="-25" dirty="0">
                <a:solidFill>
                  <a:srgbClr val="231F20"/>
                </a:solidFill>
                <a:latin typeface="Calibri"/>
                <a:cs typeface="Calibri"/>
              </a:rPr>
              <a:t>speaker’s </a:t>
            </a:r>
            <a:r>
              <a:rPr sz="950" spc="-15" dirty="0">
                <a:solidFill>
                  <a:srgbClr val="231F20"/>
                </a:solidFill>
                <a:latin typeface="Calibri"/>
                <a:cs typeface="Calibri"/>
              </a:rPr>
              <a:t>bureau </a:t>
            </a:r>
            <a:r>
              <a:rPr sz="950" spc="-200" dirty="0">
                <a:solidFill>
                  <a:srgbClr val="231F20"/>
                </a:solidFill>
                <a:latin typeface="Calibri"/>
                <a:cs typeface="Calibri"/>
              </a:rPr>
              <a:t> </a:t>
            </a:r>
            <a:r>
              <a:rPr sz="950" spc="-5" dirty="0">
                <a:solidFill>
                  <a:srgbClr val="231F20"/>
                </a:solidFill>
                <a:latin typeface="Calibri"/>
                <a:cs typeface="Calibri"/>
              </a:rPr>
              <a:t>for </a:t>
            </a:r>
            <a:r>
              <a:rPr sz="950" dirty="0">
                <a:solidFill>
                  <a:srgbClr val="231F20"/>
                </a:solidFill>
                <a:latin typeface="Calibri"/>
                <a:cs typeface="Calibri"/>
              </a:rPr>
              <a:t>PharmaMar </a:t>
            </a:r>
            <a:r>
              <a:rPr sz="950" spc="-10" dirty="0">
                <a:solidFill>
                  <a:srgbClr val="231F20"/>
                </a:solidFill>
                <a:latin typeface="Calibri"/>
                <a:cs typeface="Calibri"/>
              </a:rPr>
              <a:t>and </a:t>
            </a:r>
            <a:r>
              <a:rPr sz="950" spc="-25" dirty="0">
                <a:solidFill>
                  <a:srgbClr val="231F20"/>
                </a:solidFill>
                <a:latin typeface="Calibri"/>
                <a:cs typeface="Calibri"/>
              </a:rPr>
              <a:t>received </a:t>
            </a:r>
            <a:r>
              <a:rPr sz="950" spc="-20" dirty="0">
                <a:solidFill>
                  <a:srgbClr val="231F20"/>
                </a:solidFill>
                <a:latin typeface="Calibri"/>
                <a:cs typeface="Calibri"/>
              </a:rPr>
              <a:t>travel </a:t>
            </a:r>
            <a:r>
              <a:rPr sz="950" spc="-15" dirty="0">
                <a:solidFill>
                  <a:srgbClr val="231F20"/>
                </a:solidFill>
                <a:latin typeface="Calibri"/>
                <a:cs typeface="Calibri"/>
              </a:rPr>
              <a:t>grants </a:t>
            </a:r>
            <a:r>
              <a:rPr sz="950" dirty="0">
                <a:solidFill>
                  <a:srgbClr val="231F20"/>
                </a:solidFill>
                <a:latin typeface="Calibri"/>
                <a:cs typeface="Calibri"/>
              </a:rPr>
              <a:t>from PharmaMar </a:t>
            </a:r>
            <a:r>
              <a:rPr sz="950" spc="-10" dirty="0">
                <a:solidFill>
                  <a:srgbClr val="231F20"/>
                </a:solidFill>
                <a:latin typeface="Calibri"/>
                <a:cs typeface="Calibri"/>
              </a:rPr>
              <a:t>and </a:t>
            </a:r>
            <a:r>
              <a:rPr sz="950" spc="-5" dirty="0">
                <a:solidFill>
                  <a:srgbClr val="231F20"/>
                </a:solidFill>
                <a:latin typeface="Calibri"/>
                <a:cs typeface="Calibri"/>
              </a:rPr>
              <a:t> </a:t>
            </a:r>
            <a:r>
              <a:rPr sz="950" spc="25" dirty="0">
                <a:solidFill>
                  <a:srgbClr val="231F20"/>
                </a:solidFill>
                <a:latin typeface="Calibri"/>
                <a:cs typeface="Calibri"/>
              </a:rPr>
              <a:t>Lilly; </a:t>
            </a:r>
            <a:r>
              <a:rPr sz="950" spc="80" dirty="0">
                <a:solidFill>
                  <a:srgbClr val="231F20"/>
                </a:solidFill>
                <a:latin typeface="Calibri"/>
                <a:cs typeface="Calibri"/>
              </a:rPr>
              <a:t>APDT </a:t>
            </a:r>
            <a:r>
              <a:rPr sz="950" dirty="0">
                <a:solidFill>
                  <a:srgbClr val="231F20"/>
                </a:solidFill>
                <a:latin typeface="Calibri"/>
                <a:cs typeface="Calibri"/>
              </a:rPr>
              <a:t>is </a:t>
            </a:r>
            <a:r>
              <a:rPr sz="950" spc="-40" dirty="0">
                <a:solidFill>
                  <a:srgbClr val="231F20"/>
                </a:solidFill>
                <a:latin typeface="Calibri"/>
                <a:cs typeface="Calibri"/>
              </a:rPr>
              <a:t>a </a:t>
            </a:r>
            <a:r>
              <a:rPr sz="950" spc="-20" dirty="0">
                <a:solidFill>
                  <a:srgbClr val="231F20"/>
                </a:solidFill>
                <a:latin typeface="Calibri"/>
                <a:cs typeface="Calibri"/>
              </a:rPr>
              <a:t>member </a:t>
            </a:r>
            <a:r>
              <a:rPr sz="950" spc="-15" dirty="0">
                <a:solidFill>
                  <a:srgbClr val="231F20"/>
                </a:solidFill>
                <a:latin typeface="Calibri"/>
                <a:cs typeface="Calibri"/>
              </a:rPr>
              <a:t>of </a:t>
            </a:r>
            <a:r>
              <a:rPr sz="950" spc="-35" dirty="0">
                <a:solidFill>
                  <a:srgbClr val="231F20"/>
                </a:solidFill>
                <a:latin typeface="Calibri"/>
                <a:cs typeface="Calibri"/>
              </a:rPr>
              <a:t>the </a:t>
            </a:r>
            <a:r>
              <a:rPr sz="950" spc="-25" dirty="0">
                <a:solidFill>
                  <a:srgbClr val="231F20"/>
                </a:solidFill>
                <a:latin typeface="Calibri"/>
                <a:cs typeface="Calibri"/>
              </a:rPr>
              <a:t>speakers’ </a:t>
            </a:r>
            <a:r>
              <a:rPr sz="950" spc="-15" dirty="0">
                <a:solidFill>
                  <a:srgbClr val="231F20"/>
                </a:solidFill>
                <a:latin typeface="Calibri"/>
                <a:cs typeface="Calibri"/>
              </a:rPr>
              <a:t>bureau </a:t>
            </a:r>
            <a:r>
              <a:rPr sz="950" spc="-5" dirty="0">
                <a:solidFill>
                  <a:srgbClr val="231F20"/>
                </a:solidFill>
                <a:latin typeface="Calibri"/>
                <a:cs typeface="Calibri"/>
              </a:rPr>
              <a:t>for </a:t>
            </a:r>
            <a:r>
              <a:rPr sz="950" spc="25" dirty="0">
                <a:solidFill>
                  <a:srgbClr val="231F20"/>
                </a:solidFill>
                <a:latin typeface="Calibri"/>
                <a:cs typeface="Calibri"/>
              </a:rPr>
              <a:t>Lilly, </a:t>
            </a:r>
            <a:r>
              <a:rPr sz="950" dirty="0">
                <a:solidFill>
                  <a:srgbClr val="231F20"/>
                </a:solidFill>
                <a:latin typeface="Calibri"/>
                <a:cs typeface="Calibri"/>
              </a:rPr>
              <a:t>Pfizer </a:t>
            </a:r>
            <a:r>
              <a:rPr sz="950" spc="5" dirty="0">
                <a:solidFill>
                  <a:srgbClr val="231F20"/>
                </a:solidFill>
                <a:latin typeface="Calibri"/>
                <a:cs typeface="Calibri"/>
              </a:rPr>
              <a:t> </a:t>
            </a:r>
            <a:r>
              <a:rPr sz="950" spc="-10" dirty="0">
                <a:solidFill>
                  <a:srgbClr val="231F20"/>
                </a:solidFill>
                <a:latin typeface="Calibri"/>
                <a:cs typeface="Calibri"/>
              </a:rPr>
              <a:t>and </a:t>
            </a:r>
            <a:r>
              <a:rPr sz="950" dirty="0">
                <a:solidFill>
                  <a:srgbClr val="231F20"/>
                </a:solidFill>
                <a:latin typeface="Calibri"/>
                <a:cs typeface="Calibri"/>
              </a:rPr>
              <a:t>Merck Sharp </a:t>
            </a:r>
            <a:r>
              <a:rPr sz="950" spc="10" dirty="0">
                <a:solidFill>
                  <a:srgbClr val="231F20"/>
                </a:solidFill>
                <a:latin typeface="Calibri"/>
                <a:cs typeface="Calibri"/>
              </a:rPr>
              <a:t>&amp; </a:t>
            </a:r>
            <a:r>
              <a:rPr sz="950" dirty="0">
                <a:solidFill>
                  <a:srgbClr val="231F20"/>
                </a:solidFill>
                <a:latin typeface="Calibri"/>
                <a:cs typeface="Calibri"/>
              </a:rPr>
              <a:t>Dohme; </a:t>
            </a:r>
            <a:r>
              <a:rPr sz="950" spc="80" dirty="0">
                <a:solidFill>
                  <a:srgbClr val="231F20"/>
                </a:solidFill>
                <a:latin typeface="Calibri"/>
                <a:cs typeface="Calibri"/>
              </a:rPr>
              <a:t>XGDM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spc="-5" dirty="0">
                <a:solidFill>
                  <a:srgbClr val="231F20"/>
                </a:solidFill>
                <a:latin typeface="Calibri"/>
                <a:cs typeface="Calibri"/>
              </a:rPr>
              <a:t>advisory </a:t>
            </a:r>
            <a:r>
              <a:rPr sz="950" spc="-15" dirty="0">
                <a:solidFill>
                  <a:srgbClr val="231F20"/>
                </a:solidFill>
                <a:latin typeface="Calibri"/>
                <a:cs typeface="Calibri"/>
              </a:rPr>
              <a:t>role </a:t>
            </a:r>
            <a:r>
              <a:rPr sz="950" spc="-10" dirty="0">
                <a:solidFill>
                  <a:srgbClr val="231F20"/>
                </a:solidFill>
                <a:latin typeface="Calibri"/>
                <a:cs typeface="Calibri"/>
              </a:rPr>
              <a:t> </a:t>
            </a:r>
            <a:r>
              <a:rPr sz="950" spc="-5" dirty="0">
                <a:solidFill>
                  <a:srgbClr val="231F20"/>
                </a:solidFill>
                <a:latin typeface="Calibri"/>
                <a:cs typeface="Calibri"/>
              </a:rPr>
              <a:t>for </a:t>
            </a:r>
            <a:r>
              <a:rPr sz="950" spc="25" dirty="0">
                <a:solidFill>
                  <a:srgbClr val="231F20"/>
                </a:solidFill>
                <a:latin typeface="Calibri"/>
                <a:cs typeface="Calibri"/>
              </a:rPr>
              <a:t>Lilly, </a:t>
            </a:r>
            <a:r>
              <a:rPr sz="950" dirty="0">
                <a:solidFill>
                  <a:srgbClr val="231F20"/>
                </a:solidFill>
                <a:latin typeface="Calibri"/>
                <a:cs typeface="Calibri"/>
              </a:rPr>
              <a:t>PharmaMar </a:t>
            </a:r>
            <a:r>
              <a:rPr sz="950" spc="-10" dirty="0">
                <a:solidFill>
                  <a:srgbClr val="231F20"/>
                </a:solidFill>
                <a:latin typeface="Calibri"/>
                <a:cs typeface="Calibri"/>
              </a:rPr>
              <a:t>and </a:t>
            </a:r>
            <a:r>
              <a:rPr sz="950" dirty="0">
                <a:solidFill>
                  <a:srgbClr val="231F20"/>
                </a:solidFill>
                <a:latin typeface="Calibri"/>
                <a:cs typeface="Calibri"/>
              </a:rPr>
              <a:t>Novartis; </a:t>
            </a:r>
            <a:r>
              <a:rPr sz="950" spc="75" dirty="0">
                <a:solidFill>
                  <a:srgbClr val="231F20"/>
                </a:solidFill>
                <a:latin typeface="Calibri"/>
                <a:cs typeface="Calibri"/>
              </a:rPr>
              <a:t>PD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spc="-10" dirty="0">
                <a:solidFill>
                  <a:srgbClr val="231F20"/>
                </a:solidFill>
                <a:latin typeface="Calibri"/>
                <a:cs typeface="Calibri"/>
              </a:rPr>
              <a:t>conducted </a:t>
            </a:r>
            <a:r>
              <a:rPr sz="950" spc="-5" dirty="0">
                <a:solidFill>
                  <a:srgbClr val="231F20"/>
                </a:solidFill>
                <a:latin typeface="Calibri"/>
                <a:cs typeface="Calibri"/>
              </a:rPr>
              <a:t> </a:t>
            </a:r>
            <a:r>
              <a:rPr sz="950" spc="-30" dirty="0">
                <a:solidFill>
                  <a:srgbClr val="231F20"/>
                </a:solidFill>
                <a:latin typeface="Calibri"/>
                <a:cs typeface="Calibri"/>
              </a:rPr>
              <a:t>research </a:t>
            </a:r>
            <a:r>
              <a:rPr sz="950" spc="-15" dirty="0">
                <a:solidFill>
                  <a:srgbClr val="231F20"/>
                </a:solidFill>
                <a:latin typeface="Calibri"/>
                <a:cs typeface="Calibri"/>
              </a:rPr>
              <a:t>sponsored </a:t>
            </a:r>
            <a:r>
              <a:rPr sz="950" spc="-10" dirty="0">
                <a:solidFill>
                  <a:srgbClr val="231F20"/>
                </a:solidFill>
                <a:latin typeface="Calibri"/>
                <a:cs typeface="Calibri"/>
              </a:rPr>
              <a:t>by </a:t>
            </a:r>
            <a:r>
              <a:rPr sz="950" spc="35" dirty="0">
                <a:solidFill>
                  <a:srgbClr val="231F20"/>
                </a:solidFill>
                <a:latin typeface="Calibri"/>
                <a:cs typeface="Calibri"/>
              </a:rPr>
              <a:t>Eli </a:t>
            </a:r>
            <a:r>
              <a:rPr sz="950" spc="25" dirty="0">
                <a:solidFill>
                  <a:srgbClr val="231F20"/>
                </a:solidFill>
                <a:latin typeface="Calibri"/>
                <a:cs typeface="Calibri"/>
              </a:rPr>
              <a:t>Lilly; </a:t>
            </a:r>
            <a:r>
              <a:rPr sz="950" spc="45" dirty="0">
                <a:solidFill>
                  <a:srgbClr val="231F20"/>
                </a:solidFill>
                <a:latin typeface="Calibri"/>
                <a:cs typeface="Calibri"/>
              </a:rPr>
              <a:t>ME </a:t>
            </a:r>
            <a:r>
              <a:rPr sz="950" spc="-25" dirty="0">
                <a:solidFill>
                  <a:srgbClr val="231F20"/>
                </a:solidFill>
                <a:latin typeface="Calibri"/>
                <a:cs typeface="Calibri"/>
              </a:rPr>
              <a:t>has </a:t>
            </a:r>
            <a:r>
              <a:rPr sz="950" spc="-10" dirty="0">
                <a:solidFill>
                  <a:srgbClr val="231F20"/>
                </a:solidFill>
                <a:latin typeface="Calibri"/>
                <a:cs typeface="Calibri"/>
              </a:rPr>
              <a:t>participated </a:t>
            </a:r>
            <a:r>
              <a:rPr sz="950" spc="25" dirty="0">
                <a:solidFill>
                  <a:srgbClr val="231F20"/>
                </a:solidFill>
                <a:latin typeface="Calibri"/>
                <a:cs typeface="Calibri"/>
              </a:rPr>
              <a:t>in </a:t>
            </a:r>
            <a:r>
              <a:rPr sz="950" spc="-5" dirty="0">
                <a:solidFill>
                  <a:srgbClr val="231F20"/>
                </a:solidFill>
                <a:latin typeface="Calibri"/>
                <a:cs typeface="Calibri"/>
              </a:rPr>
              <a:t>advisory </a:t>
            </a:r>
            <a:r>
              <a:rPr sz="950" dirty="0">
                <a:solidFill>
                  <a:srgbClr val="231F20"/>
                </a:solidFill>
                <a:latin typeface="Calibri"/>
                <a:cs typeface="Calibri"/>
              </a:rPr>
              <a:t> </a:t>
            </a:r>
            <a:r>
              <a:rPr sz="950" spc="-15" dirty="0">
                <a:solidFill>
                  <a:srgbClr val="231F20"/>
                </a:solidFill>
                <a:latin typeface="Calibri"/>
                <a:cs typeface="Calibri"/>
              </a:rPr>
              <a:t>boards </a:t>
            </a:r>
            <a:r>
              <a:rPr sz="950" spc="-5" dirty="0">
                <a:solidFill>
                  <a:srgbClr val="231F20"/>
                </a:solidFill>
                <a:latin typeface="Calibri"/>
                <a:cs typeface="Calibri"/>
              </a:rPr>
              <a:t>for </a:t>
            </a:r>
            <a:r>
              <a:rPr sz="950" spc="-15" dirty="0">
                <a:solidFill>
                  <a:srgbClr val="231F20"/>
                </a:solidFill>
                <a:latin typeface="Calibri"/>
                <a:cs typeface="Calibri"/>
              </a:rPr>
              <a:t>Bayer, </a:t>
            </a:r>
            <a:r>
              <a:rPr sz="950" spc="5" dirty="0">
                <a:solidFill>
                  <a:srgbClr val="231F20"/>
                </a:solidFill>
                <a:latin typeface="Calibri"/>
                <a:cs typeface="Calibri"/>
              </a:rPr>
              <a:t>Sobi, </a:t>
            </a:r>
            <a:r>
              <a:rPr sz="950" spc="25" dirty="0">
                <a:solidFill>
                  <a:srgbClr val="231F20"/>
                </a:solidFill>
                <a:latin typeface="Calibri"/>
                <a:cs typeface="Calibri"/>
              </a:rPr>
              <a:t>Lilly, </a:t>
            </a:r>
            <a:r>
              <a:rPr sz="950" spc="10" dirty="0">
                <a:solidFill>
                  <a:srgbClr val="231F20"/>
                </a:solidFill>
                <a:latin typeface="Calibri"/>
                <a:cs typeface="Calibri"/>
              </a:rPr>
              <a:t>Eisai </a:t>
            </a:r>
            <a:r>
              <a:rPr sz="950" spc="-10" dirty="0">
                <a:solidFill>
                  <a:srgbClr val="231F20"/>
                </a:solidFill>
                <a:latin typeface="Calibri"/>
                <a:cs typeface="Calibri"/>
              </a:rPr>
              <a:t>and </a:t>
            </a:r>
            <a:r>
              <a:rPr sz="950" dirty="0">
                <a:solidFill>
                  <a:srgbClr val="231F20"/>
                </a:solidFill>
                <a:latin typeface="Calibri"/>
                <a:cs typeface="Calibri"/>
              </a:rPr>
              <a:t>Novartis; </a:t>
            </a:r>
            <a:r>
              <a:rPr sz="950" spc="45" dirty="0">
                <a:solidFill>
                  <a:srgbClr val="231F20"/>
                </a:solidFill>
                <a:latin typeface="Calibri"/>
                <a:cs typeface="Calibri"/>
              </a:rPr>
              <a:t>AMF </a:t>
            </a:r>
            <a:r>
              <a:rPr sz="950" spc="-25" dirty="0">
                <a:solidFill>
                  <a:srgbClr val="231F20"/>
                </a:solidFill>
                <a:latin typeface="Calibri"/>
                <a:cs typeface="Calibri"/>
              </a:rPr>
              <a:t>has </a:t>
            </a:r>
            <a:r>
              <a:rPr sz="950" spc="15" dirty="0">
                <a:solidFill>
                  <a:srgbClr val="231F20"/>
                </a:solidFill>
                <a:latin typeface="Calibri"/>
                <a:cs typeface="Calibri"/>
              </a:rPr>
              <a:t>con- </a:t>
            </a:r>
            <a:r>
              <a:rPr sz="950" spc="20" dirty="0">
                <a:solidFill>
                  <a:srgbClr val="231F20"/>
                </a:solidFill>
                <a:latin typeface="Calibri"/>
                <a:cs typeface="Calibri"/>
              </a:rPr>
              <a:t> </a:t>
            </a:r>
            <a:r>
              <a:rPr sz="950" spc="-15" dirty="0">
                <a:solidFill>
                  <a:srgbClr val="231F20"/>
                </a:solidFill>
                <a:latin typeface="Calibri"/>
                <a:cs typeface="Calibri"/>
              </a:rPr>
              <a:t>ducted</a:t>
            </a:r>
            <a:r>
              <a:rPr sz="950" spc="-10" dirty="0">
                <a:solidFill>
                  <a:srgbClr val="231F20"/>
                </a:solidFill>
                <a:latin typeface="Calibri"/>
                <a:cs typeface="Calibri"/>
              </a:rPr>
              <a:t> </a:t>
            </a:r>
            <a:r>
              <a:rPr sz="950" spc="-20" dirty="0">
                <a:solidFill>
                  <a:srgbClr val="231F20"/>
                </a:solidFill>
                <a:latin typeface="Calibri"/>
                <a:cs typeface="Calibri"/>
              </a:rPr>
              <a:t>studies</a:t>
            </a:r>
            <a:r>
              <a:rPr sz="950" spc="-15" dirty="0">
                <a:solidFill>
                  <a:srgbClr val="231F20"/>
                </a:solidFill>
                <a:latin typeface="Calibri"/>
                <a:cs typeface="Calibri"/>
              </a:rPr>
              <a:t> sponsored</a:t>
            </a:r>
            <a:r>
              <a:rPr sz="950" spc="-10" dirty="0">
                <a:solidFill>
                  <a:srgbClr val="231F20"/>
                </a:solidFill>
                <a:latin typeface="Calibri"/>
                <a:cs typeface="Calibri"/>
              </a:rPr>
              <a:t> by</a:t>
            </a:r>
            <a:r>
              <a:rPr sz="950" spc="-5" dirty="0">
                <a:solidFill>
                  <a:srgbClr val="231F20"/>
                </a:solidFill>
                <a:latin typeface="Calibri"/>
                <a:cs typeface="Calibri"/>
              </a:rPr>
              <a:t> </a:t>
            </a:r>
            <a:r>
              <a:rPr sz="950" dirty="0">
                <a:solidFill>
                  <a:srgbClr val="231F20"/>
                </a:solidFill>
                <a:latin typeface="Calibri"/>
                <a:cs typeface="Calibri"/>
              </a:rPr>
              <a:t>Amgen</a:t>
            </a:r>
            <a:r>
              <a:rPr sz="950" spc="5" dirty="0">
                <a:solidFill>
                  <a:srgbClr val="231F20"/>
                </a:solidFill>
                <a:latin typeface="Calibri"/>
                <a:cs typeface="Calibri"/>
              </a:rPr>
              <a:t> </a:t>
            </a:r>
            <a:r>
              <a:rPr sz="950" spc="-35" dirty="0">
                <a:solidFill>
                  <a:srgbClr val="231F20"/>
                </a:solidFill>
                <a:latin typeface="Calibri"/>
                <a:cs typeface="Calibri"/>
              </a:rPr>
              <a:t>Dompe´,</a:t>
            </a:r>
            <a:r>
              <a:rPr sz="950" spc="145" dirty="0">
                <a:solidFill>
                  <a:srgbClr val="231F20"/>
                </a:solidFill>
                <a:latin typeface="Calibri"/>
                <a:cs typeface="Calibri"/>
              </a:rPr>
              <a:t> </a:t>
            </a:r>
            <a:r>
              <a:rPr sz="950" spc="70" dirty="0">
                <a:solidFill>
                  <a:srgbClr val="231F20"/>
                </a:solidFill>
                <a:latin typeface="Calibri"/>
                <a:cs typeface="Calibri"/>
              </a:rPr>
              <a:t>AROG </a:t>
            </a:r>
            <a:r>
              <a:rPr sz="950" spc="-15" dirty="0">
                <a:solidFill>
                  <a:srgbClr val="231F20"/>
                </a:solidFill>
                <a:latin typeface="Calibri"/>
                <a:cs typeface="Calibri"/>
              </a:rPr>
              <a:t>Bayer, </a:t>
            </a:r>
            <a:r>
              <a:rPr sz="950" spc="-10" dirty="0">
                <a:solidFill>
                  <a:srgbClr val="231F20"/>
                </a:solidFill>
                <a:latin typeface="Calibri"/>
                <a:cs typeface="Calibri"/>
              </a:rPr>
              <a:t> </a:t>
            </a:r>
            <a:r>
              <a:rPr sz="950" spc="5" dirty="0">
                <a:solidFill>
                  <a:srgbClr val="231F20"/>
                </a:solidFill>
                <a:latin typeface="Calibri"/>
                <a:cs typeface="Calibri"/>
              </a:rPr>
              <a:t>Blueprint </a:t>
            </a:r>
            <a:r>
              <a:rPr sz="950" spc="-10" dirty="0">
                <a:solidFill>
                  <a:srgbClr val="231F20"/>
                </a:solidFill>
                <a:latin typeface="Calibri"/>
                <a:cs typeface="Calibri"/>
              </a:rPr>
              <a:t>Medicines, </a:t>
            </a:r>
            <a:r>
              <a:rPr sz="950" spc="35" dirty="0">
                <a:solidFill>
                  <a:srgbClr val="231F20"/>
                </a:solidFill>
                <a:latin typeface="Calibri"/>
                <a:cs typeface="Calibri"/>
              </a:rPr>
              <a:t>Eli </a:t>
            </a:r>
            <a:r>
              <a:rPr sz="950" spc="25" dirty="0">
                <a:solidFill>
                  <a:srgbClr val="231F20"/>
                </a:solidFill>
                <a:latin typeface="Calibri"/>
                <a:cs typeface="Calibri"/>
              </a:rPr>
              <a:t>Lilly, Daiichi </a:t>
            </a:r>
            <a:r>
              <a:rPr sz="950" dirty="0">
                <a:solidFill>
                  <a:srgbClr val="231F20"/>
                </a:solidFill>
                <a:latin typeface="Calibri"/>
                <a:cs typeface="Calibri"/>
              </a:rPr>
              <a:t>Sankyo Pharma, </a:t>
            </a:r>
            <a:r>
              <a:rPr sz="950" spc="5" dirty="0">
                <a:solidFill>
                  <a:srgbClr val="231F20"/>
                </a:solidFill>
                <a:latin typeface="Calibri"/>
                <a:cs typeface="Calibri"/>
              </a:rPr>
              <a:t>Epizyme, </a:t>
            </a:r>
            <a:r>
              <a:rPr sz="950" spc="-200" dirty="0">
                <a:solidFill>
                  <a:srgbClr val="231F20"/>
                </a:solidFill>
                <a:latin typeface="Calibri"/>
                <a:cs typeface="Calibri"/>
              </a:rPr>
              <a:t> </a:t>
            </a:r>
            <a:r>
              <a:rPr sz="950" spc="15" dirty="0">
                <a:solidFill>
                  <a:srgbClr val="231F20"/>
                </a:solidFill>
                <a:latin typeface="Calibri"/>
                <a:cs typeface="Calibri"/>
              </a:rPr>
              <a:t>GlaxoSmithKline, </a:t>
            </a:r>
            <a:r>
              <a:rPr sz="950" dirty="0">
                <a:solidFill>
                  <a:srgbClr val="231F20"/>
                </a:solidFill>
                <a:latin typeface="Calibri"/>
                <a:cs typeface="Calibri"/>
              </a:rPr>
              <a:t>Novartis, Pfizer, </a:t>
            </a:r>
            <a:r>
              <a:rPr sz="950" spc="-5" dirty="0">
                <a:solidFill>
                  <a:srgbClr val="231F20"/>
                </a:solidFill>
                <a:latin typeface="Calibri"/>
                <a:cs typeface="Calibri"/>
              </a:rPr>
              <a:t>PharmaMar; </a:t>
            </a:r>
            <a:r>
              <a:rPr sz="950" spc="40" dirty="0">
                <a:solidFill>
                  <a:srgbClr val="231F20"/>
                </a:solidFill>
                <a:latin typeface="Calibri"/>
                <a:cs typeface="Calibri"/>
              </a:rPr>
              <a:t>SG </a:t>
            </a:r>
            <a:r>
              <a:rPr sz="950" spc="-25" dirty="0">
                <a:solidFill>
                  <a:srgbClr val="231F20"/>
                </a:solidFill>
                <a:latin typeface="Calibri"/>
                <a:cs typeface="Calibri"/>
              </a:rPr>
              <a:t>has received </a:t>
            </a:r>
            <a:r>
              <a:rPr sz="950" spc="-20" dirty="0">
                <a:solidFill>
                  <a:srgbClr val="231F20"/>
                </a:solidFill>
                <a:latin typeface="Calibri"/>
                <a:cs typeface="Calibri"/>
              </a:rPr>
              <a:t> </a:t>
            </a:r>
            <a:r>
              <a:rPr sz="950" spc="-30" dirty="0">
                <a:solidFill>
                  <a:srgbClr val="231F20"/>
                </a:solidFill>
                <a:latin typeface="Calibri"/>
                <a:cs typeface="Calibri"/>
              </a:rPr>
              <a:t>research </a:t>
            </a:r>
            <a:r>
              <a:rPr sz="950" spc="-15" dirty="0">
                <a:solidFill>
                  <a:srgbClr val="231F20"/>
                </a:solidFill>
                <a:latin typeface="Calibri"/>
                <a:cs typeface="Calibri"/>
              </a:rPr>
              <a:t>grants </a:t>
            </a:r>
            <a:r>
              <a:rPr sz="950" spc="-10" dirty="0">
                <a:solidFill>
                  <a:srgbClr val="231F20"/>
                </a:solidFill>
                <a:latin typeface="Calibri"/>
                <a:cs typeface="Calibri"/>
              </a:rPr>
              <a:t>and </a:t>
            </a:r>
            <a:r>
              <a:rPr sz="950" dirty="0">
                <a:solidFill>
                  <a:srgbClr val="231F20"/>
                </a:solidFill>
                <a:latin typeface="Calibri"/>
                <a:cs typeface="Calibri"/>
              </a:rPr>
              <a:t>honoraria from Novartis, Pfizer </a:t>
            </a:r>
            <a:r>
              <a:rPr sz="950" spc="-10" dirty="0">
                <a:solidFill>
                  <a:srgbClr val="231F20"/>
                </a:solidFill>
                <a:latin typeface="Calibri"/>
                <a:cs typeface="Calibri"/>
              </a:rPr>
              <a:t>and </a:t>
            </a:r>
            <a:r>
              <a:rPr sz="950" spc="-20" dirty="0">
                <a:solidFill>
                  <a:srgbClr val="231F20"/>
                </a:solidFill>
                <a:latin typeface="Calibri"/>
                <a:cs typeface="Calibri"/>
              </a:rPr>
              <a:t>Bayer; </a:t>
            </a:r>
            <a:r>
              <a:rPr sz="950" spc="-15" dirty="0">
                <a:solidFill>
                  <a:srgbClr val="231F20"/>
                </a:solidFill>
                <a:latin typeface="Calibri"/>
                <a:cs typeface="Calibri"/>
              </a:rPr>
              <a:t> </a:t>
            </a:r>
            <a:r>
              <a:rPr sz="950" spc="100" dirty="0">
                <a:solidFill>
                  <a:srgbClr val="231F20"/>
                </a:solidFill>
                <a:latin typeface="Calibri"/>
                <a:cs typeface="Calibri"/>
              </a:rPr>
              <a:t>HG </a:t>
            </a:r>
            <a:r>
              <a:rPr sz="950" spc="-25" dirty="0">
                <a:solidFill>
                  <a:srgbClr val="231F20"/>
                </a:solidFill>
                <a:latin typeface="Calibri"/>
                <a:cs typeface="Calibri"/>
              </a:rPr>
              <a:t>has received </a:t>
            </a:r>
            <a:r>
              <a:rPr sz="950" spc="-30" dirty="0">
                <a:solidFill>
                  <a:srgbClr val="231F20"/>
                </a:solidFill>
                <a:latin typeface="Calibri"/>
                <a:cs typeface="Calibri"/>
              </a:rPr>
              <a:t>research </a:t>
            </a:r>
            <a:r>
              <a:rPr sz="950" spc="-15" dirty="0">
                <a:solidFill>
                  <a:srgbClr val="231F20"/>
                </a:solidFill>
                <a:latin typeface="Calibri"/>
                <a:cs typeface="Calibri"/>
              </a:rPr>
              <a:t>grants </a:t>
            </a:r>
            <a:r>
              <a:rPr sz="950" spc="5" dirty="0">
                <a:solidFill>
                  <a:srgbClr val="231F20"/>
                </a:solidFill>
                <a:latin typeface="Calibri"/>
                <a:cs typeface="Calibri"/>
              </a:rPr>
              <a:t>from </a:t>
            </a:r>
            <a:r>
              <a:rPr sz="950" dirty="0">
                <a:solidFill>
                  <a:srgbClr val="231F20"/>
                </a:solidFill>
                <a:latin typeface="Calibri"/>
                <a:cs typeface="Calibri"/>
              </a:rPr>
              <a:t>Novartis, </a:t>
            </a:r>
            <a:r>
              <a:rPr sz="950" spc="25" dirty="0">
                <a:solidFill>
                  <a:srgbClr val="231F20"/>
                </a:solidFill>
                <a:latin typeface="Calibri"/>
                <a:cs typeface="Calibri"/>
              </a:rPr>
              <a:t>Daiichi </a:t>
            </a:r>
            <a:r>
              <a:rPr sz="950" dirty="0">
                <a:solidFill>
                  <a:srgbClr val="231F20"/>
                </a:solidFill>
                <a:latin typeface="Calibri"/>
                <a:cs typeface="Calibri"/>
              </a:rPr>
              <a:t>Sankyo </a:t>
            </a:r>
            <a:r>
              <a:rPr sz="950" spc="5" dirty="0">
                <a:solidFill>
                  <a:srgbClr val="231F20"/>
                </a:solidFill>
                <a:latin typeface="Calibri"/>
                <a:cs typeface="Calibri"/>
              </a:rPr>
              <a:t> </a:t>
            </a:r>
            <a:r>
              <a:rPr sz="950" dirty="0">
                <a:solidFill>
                  <a:srgbClr val="231F20"/>
                </a:solidFill>
                <a:latin typeface="Calibri"/>
                <a:cs typeface="Calibri"/>
              </a:rPr>
              <a:t>Pharma </a:t>
            </a:r>
            <a:r>
              <a:rPr sz="950" spc="-10" dirty="0">
                <a:solidFill>
                  <a:srgbClr val="231F20"/>
                </a:solidFill>
                <a:latin typeface="Calibri"/>
                <a:cs typeface="Calibri"/>
              </a:rPr>
              <a:t>and </a:t>
            </a:r>
            <a:r>
              <a:rPr sz="950" spc="-5" dirty="0">
                <a:solidFill>
                  <a:srgbClr val="231F20"/>
                </a:solidFill>
                <a:latin typeface="Calibri"/>
                <a:cs typeface="Calibri"/>
              </a:rPr>
              <a:t>Pfizer; </a:t>
            </a:r>
            <a:r>
              <a:rPr sz="950" spc="60" dirty="0">
                <a:solidFill>
                  <a:srgbClr val="231F20"/>
                </a:solidFill>
                <a:latin typeface="Calibri"/>
                <a:cs typeface="Calibri"/>
              </a:rPr>
              <a:t>AG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spc="-10" dirty="0">
                <a:solidFill>
                  <a:srgbClr val="231F20"/>
                </a:solidFill>
                <a:latin typeface="Calibri"/>
                <a:cs typeface="Calibri"/>
              </a:rPr>
              <a:t>compensation </a:t>
            </a:r>
            <a:r>
              <a:rPr sz="950" spc="-5" dirty="0">
                <a:solidFill>
                  <a:srgbClr val="231F20"/>
                </a:solidFill>
                <a:latin typeface="Calibri"/>
                <a:cs typeface="Calibri"/>
              </a:rPr>
              <a:t>for advisory </a:t>
            </a:r>
            <a:r>
              <a:rPr sz="950" dirty="0">
                <a:solidFill>
                  <a:srgbClr val="231F20"/>
                </a:solidFill>
                <a:latin typeface="Calibri"/>
                <a:cs typeface="Calibri"/>
              </a:rPr>
              <a:t> </a:t>
            </a:r>
            <a:r>
              <a:rPr sz="950" spc="-15" dirty="0">
                <a:solidFill>
                  <a:srgbClr val="231F20"/>
                </a:solidFill>
                <a:latin typeface="Calibri"/>
                <a:cs typeface="Calibri"/>
              </a:rPr>
              <a:t>boards</a:t>
            </a:r>
            <a:r>
              <a:rPr sz="950" spc="-10"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dirty="0">
                <a:solidFill>
                  <a:srgbClr val="231F20"/>
                </a:solidFill>
                <a:latin typeface="Calibri"/>
                <a:cs typeface="Calibri"/>
              </a:rPr>
              <a:t>Novartis,</a:t>
            </a:r>
            <a:r>
              <a:rPr sz="950" spc="5" dirty="0">
                <a:solidFill>
                  <a:srgbClr val="231F20"/>
                </a:solidFill>
                <a:latin typeface="Calibri"/>
                <a:cs typeface="Calibri"/>
              </a:rPr>
              <a:t> </a:t>
            </a:r>
            <a:r>
              <a:rPr sz="950" spc="-5" dirty="0">
                <a:solidFill>
                  <a:srgbClr val="231F20"/>
                </a:solidFill>
                <a:latin typeface="Calibri"/>
                <a:cs typeface="Calibri"/>
              </a:rPr>
              <a:t>Pfizer,</a:t>
            </a:r>
            <a:r>
              <a:rPr sz="950" dirty="0">
                <a:solidFill>
                  <a:srgbClr val="231F20"/>
                </a:solidFill>
                <a:latin typeface="Calibri"/>
                <a:cs typeface="Calibri"/>
              </a:rPr>
              <a:t> </a:t>
            </a:r>
            <a:r>
              <a:rPr sz="950" spc="-15" dirty="0">
                <a:solidFill>
                  <a:srgbClr val="231F20"/>
                </a:solidFill>
                <a:latin typeface="Calibri"/>
                <a:cs typeface="Calibri"/>
              </a:rPr>
              <a:t>Bayer,</a:t>
            </a:r>
            <a:r>
              <a:rPr sz="950" spc="-10" dirty="0">
                <a:solidFill>
                  <a:srgbClr val="231F20"/>
                </a:solidFill>
                <a:latin typeface="Calibri"/>
                <a:cs typeface="Calibri"/>
              </a:rPr>
              <a:t> </a:t>
            </a:r>
            <a:r>
              <a:rPr sz="950" spc="25" dirty="0">
                <a:solidFill>
                  <a:srgbClr val="231F20"/>
                </a:solidFill>
                <a:latin typeface="Calibri"/>
                <a:cs typeface="Calibri"/>
              </a:rPr>
              <a:t>Lilly,</a:t>
            </a:r>
            <a:r>
              <a:rPr sz="950" spc="30" dirty="0">
                <a:solidFill>
                  <a:srgbClr val="231F20"/>
                </a:solidFill>
                <a:latin typeface="Calibri"/>
                <a:cs typeface="Calibri"/>
              </a:rPr>
              <a:t> </a:t>
            </a:r>
            <a:r>
              <a:rPr sz="950" dirty="0">
                <a:solidFill>
                  <a:srgbClr val="231F20"/>
                </a:solidFill>
                <a:latin typeface="Calibri"/>
                <a:cs typeface="Calibri"/>
              </a:rPr>
              <a:t>PharmaMar</a:t>
            </a:r>
            <a:r>
              <a:rPr sz="950" spc="5" dirty="0">
                <a:solidFill>
                  <a:srgbClr val="231F20"/>
                </a:solidFill>
                <a:latin typeface="Calibri"/>
                <a:cs typeface="Calibri"/>
              </a:rPr>
              <a:t> </a:t>
            </a:r>
            <a:r>
              <a:rPr sz="950" spc="-10" dirty="0">
                <a:solidFill>
                  <a:srgbClr val="231F20"/>
                </a:solidFill>
                <a:latin typeface="Calibri"/>
                <a:cs typeface="Calibri"/>
              </a:rPr>
              <a:t>and </a:t>
            </a:r>
            <a:r>
              <a:rPr sz="950" spc="-5" dirty="0">
                <a:solidFill>
                  <a:srgbClr val="231F20"/>
                </a:solidFill>
                <a:latin typeface="Calibri"/>
                <a:cs typeface="Calibri"/>
              </a:rPr>
              <a:t> </a:t>
            </a:r>
            <a:r>
              <a:rPr sz="950" spc="10" dirty="0">
                <a:solidFill>
                  <a:srgbClr val="231F20"/>
                </a:solidFill>
                <a:latin typeface="Calibri"/>
                <a:cs typeface="Calibri"/>
              </a:rPr>
              <a:t>Nanobiotix,</a:t>
            </a:r>
            <a:r>
              <a:rPr sz="950" spc="15" dirty="0">
                <a:solidFill>
                  <a:srgbClr val="231F20"/>
                </a:solidFill>
                <a:latin typeface="Calibri"/>
                <a:cs typeface="Calibri"/>
              </a:rPr>
              <a:t> </a:t>
            </a:r>
            <a:r>
              <a:rPr sz="950" dirty="0">
                <a:solidFill>
                  <a:srgbClr val="231F20"/>
                </a:solidFill>
                <a:latin typeface="Calibri"/>
                <a:cs typeface="Calibri"/>
              </a:rPr>
              <a:t>honoraria</a:t>
            </a:r>
            <a:r>
              <a:rPr sz="950" spc="5"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dirty="0">
                <a:solidFill>
                  <a:srgbClr val="231F20"/>
                </a:solidFill>
                <a:latin typeface="Calibri"/>
                <a:cs typeface="Calibri"/>
              </a:rPr>
              <a:t>Novartis,</a:t>
            </a:r>
            <a:r>
              <a:rPr sz="950" spc="5" dirty="0">
                <a:solidFill>
                  <a:srgbClr val="231F20"/>
                </a:solidFill>
                <a:latin typeface="Calibri"/>
                <a:cs typeface="Calibri"/>
              </a:rPr>
              <a:t> </a:t>
            </a:r>
            <a:r>
              <a:rPr sz="950" spc="25" dirty="0">
                <a:solidFill>
                  <a:srgbClr val="231F20"/>
                </a:solidFill>
                <a:latin typeface="Calibri"/>
                <a:cs typeface="Calibri"/>
              </a:rPr>
              <a:t>Lilly,</a:t>
            </a:r>
            <a:r>
              <a:rPr sz="950" spc="30" dirty="0">
                <a:solidFill>
                  <a:srgbClr val="231F20"/>
                </a:solidFill>
                <a:latin typeface="Calibri"/>
                <a:cs typeface="Calibri"/>
              </a:rPr>
              <a:t> </a:t>
            </a:r>
            <a:r>
              <a:rPr sz="950" dirty="0">
                <a:solidFill>
                  <a:srgbClr val="231F20"/>
                </a:solidFill>
                <a:latin typeface="Calibri"/>
                <a:cs typeface="Calibri"/>
              </a:rPr>
              <a:t>PharmaMar</a:t>
            </a:r>
            <a:r>
              <a:rPr sz="950" spc="5" dirty="0">
                <a:solidFill>
                  <a:srgbClr val="231F20"/>
                </a:solidFill>
                <a:latin typeface="Calibri"/>
                <a:cs typeface="Calibri"/>
              </a:rPr>
              <a:t> </a:t>
            </a:r>
            <a:r>
              <a:rPr sz="950" spc="-10" dirty="0">
                <a:solidFill>
                  <a:srgbClr val="231F20"/>
                </a:solidFill>
                <a:latin typeface="Calibri"/>
                <a:cs typeface="Calibri"/>
              </a:rPr>
              <a:t>and </a:t>
            </a:r>
            <a:r>
              <a:rPr sz="950" spc="-5" dirty="0">
                <a:solidFill>
                  <a:srgbClr val="231F20"/>
                </a:solidFill>
                <a:latin typeface="Calibri"/>
                <a:cs typeface="Calibri"/>
              </a:rPr>
              <a:t> </a:t>
            </a:r>
            <a:r>
              <a:rPr sz="950" spc="10" dirty="0">
                <a:solidFill>
                  <a:srgbClr val="231F20"/>
                </a:solidFill>
                <a:latin typeface="Calibri"/>
                <a:cs typeface="Calibri"/>
              </a:rPr>
              <a:t>Nanobiotix,</a:t>
            </a:r>
            <a:r>
              <a:rPr sz="950" spc="1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25" dirty="0">
                <a:solidFill>
                  <a:srgbClr val="231F20"/>
                </a:solidFill>
                <a:latin typeface="Calibri"/>
                <a:cs typeface="Calibri"/>
              </a:rPr>
              <a:t>research</a:t>
            </a:r>
            <a:r>
              <a:rPr sz="950" spc="-20" dirty="0">
                <a:solidFill>
                  <a:srgbClr val="231F20"/>
                </a:solidFill>
                <a:latin typeface="Calibri"/>
                <a:cs typeface="Calibri"/>
              </a:rPr>
              <a:t> </a:t>
            </a:r>
            <a:r>
              <a:rPr sz="950" spc="-5" dirty="0">
                <a:solidFill>
                  <a:srgbClr val="231F20"/>
                </a:solidFill>
                <a:latin typeface="Calibri"/>
                <a:cs typeface="Calibri"/>
              </a:rPr>
              <a:t>funds</a:t>
            </a:r>
            <a:r>
              <a:rPr sz="950" dirty="0">
                <a:solidFill>
                  <a:srgbClr val="231F20"/>
                </a:solidFill>
                <a:latin typeface="Calibri"/>
                <a:cs typeface="Calibri"/>
              </a:rPr>
              <a:t> from</a:t>
            </a:r>
            <a:r>
              <a:rPr sz="950" spc="5" dirty="0">
                <a:solidFill>
                  <a:srgbClr val="231F20"/>
                </a:solidFill>
                <a:latin typeface="Calibri"/>
                <a:cs typeface="Calibri"/>
              </a:rPr>
              <a:t> </a:t>
            </a:r>
            <a:r>
              <a:rPr sz="950" dirty="0">
                <a:solidFill>
                  <a:srgbClr val="231F20"/>
                </a:solidFill>
                <a:latin typeface="Calibri"/>
                <a:cs typeface="Calibri"/>
              </a:rPr>
              <a:t>PharmaMar</a:t>
            </a:r>
            <a:r>
              <a:rPr sz="950" spc="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20" dirty="0">
                <a:solidFill>
                  <a:srgbClr val="231F20"/>
                </a:solidFill>
                <a:latin typeface="Calibri"/>
                <a:cs typeface="Calibri"/>
              </a:rPr>
              <a:t>travel </a:t>
            </a:r>
            <a:r>
              <a:rPr sz="950" spc="-15" dirty="0">
                <a:solidFill>
                  <a:srgbClr val="231F20"/>
                </a:solidFill>
                <a:latin typeface="Calibri"/>
                <a:cs typeface="Calibri"/>
              </a:rPr>
              <a:t> grants</a:t>
            </a:r>
            <a:r>
              <a:rPr sz="950" spc="-10"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dirty="0">
                <a:solidFill>
                  <a:srgbClr val="231F20"/>
                </a:solidFill>
                <a:latin typeface="Calibri"/>
                <a:cs typeface="Calibri"/>
              </a:rPr>
              <a:t>PhramaMar</a:t>
            </a:r>
            <a:r>
              <a:rPr sz="950" spc="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5" dirty="0">
                <a:solidFill>
                  <a:srgbClr val="231F20"/>
                </a:solidFill>
                <a:latin typeface="Calibri"/>
                <a:cs typeface="Calibri"/>
              </a:rPr>
              <a:t>Nanobiotix;</a:t>
            </a:r>
            <a:r>
              <a:rPr sz="950" spc="10" dirty="0">
                <a:solidFill>
                  <a:srgbClr val="231F20"/>
                </a:solidFill>
                <a:latin typeface="Calibri"/>
                <a:cs typeface="Calibri"/>
              </a:rPr>
              <a:t> </a:t>
            </a:r>
            <a:r>
              <a:rPr sz="950" spc="85" dirty="0">
                <a:solidFill>
                  <a:srgbClr val="231F20"/>
                </a:solidFill>
                <a:latin typeface="Calibri"/>
                <a:cs typeface="Calibri"/>
              </a:rPr>
              <a:t>BH</a:t>
            </a:r>
            <a:r>
              <a:rPr sz="950" spc="90" dirty="0">
                <a:solidFill>
                  <a:srgbClr val="231F20"/>
                </a:solidFill>
                <a:latin typeface="Calibri"/>
                <a:cs typeface="Calibri"/>
              </a:rPr>
              <a:t> </a:t>
            </a:r>
            <a:r>
              <a:rPr sz="950" spc="-25" dirty="0">
                <a:solidFill>
                  <a:srgbClr val="231F20"/>
                </a:solidFill>
                <a:latin typeface="Calibri"/>
                <a:cs typeface="Calibri"/>
              </a:rPr>
              <a:t>has</a:t>
            </a:r>
            <a:r>
              <a:rPr sz="950" spc="-20" dirty="0">
                <a:solidFill>
                  <a:srgbClr val="231F20"/>
                </a:solidFill>
                <a:latin typeface="Calibri"/>
                <a:cs typeface="Calibri"/>
              </a:rPr>
              <a:t> </a:t>
            </a:r>
            <a:r>
              <a:rPr sz="950" spc="-25" dirty="0">
                <a:solidFill>
                  <a:srgbClr val="231F20"/>
                </a:solidFill>
                <a:latin typeface="Calibri"/>
                <a:cs typeface="Calibri"/>
              </a:rPr>
              <a:t>received </a:t>
            </a:r>
            <a:r>
              <a:rPr sz="950" spc="-20" dirty="0">
                <a:solidFill>
                  <a:srgbClr val="231F20"/>
                </a:solidFill>
                <a:latin typeface="Calibri"/>
                <a:cs typeface="Calibri"/>
              </a:rPr>
              <a:t> </a:t>
            </a:r>
            <a:r>
              <a:rPr sz="950" spc="-30" dirty="0">
                <a:solidFill>
                  <a:srgbClr val="231F20"/>
                </a:solidFill>
                <a:latin typeface="Calibri"/>
                <a:cs typeface="Calibri"/>
              </a:rPr>
              <a:t>research </a:t>
            </a:r>
            <a:r>
              <a:rPr sz="950" spc="-15" dirty="0">
                <a:solidFill>
                  <a:srgbClr val="231F20"/>
                </a:solidFill>
                <a:latin typeface="Calibri"/>
                <a:cs typeface="Calibri"/>
              </a:rPr>
              <a:t>grants </a:t>
            </a:r>
            <a:r>
              <a:rPr sz="950" dirty="0">
                <a:solidFill>
                  <a:srgbClr val="231F20"/>
                </a:solidFill>
                <a:latin typeface="Calibri"/>
                <a:cs typeface="Calibri"/>
              </a:rPr>
              <a:t>from </a:t>
            </a:r>
            <a:r>
              <a:rPr sz="950" spc="5" dirty="0">
                <a:solidFill>
                  <a:srgbClr val="231F20"/>
                </a:solidFill>
                <a:latin typeface="Calibri"/>
                <a:cs typeface="Calibri"/>
              </a:rPr>
              <a:t>EuroSarc </a:t>
            </a:r>
            <a:r>
              <a:rPr sz="950" spc="-10" dirty="0">
                <a:solidFill>
                  <a:srgbClr val="231F20"/>
                </a:solidFill>
                <a:latin typeface="Calibri"/>
                <a:cs typeface="Calibri"/>
              </a:rPr>
              <a:t>and </a:t>
            </a:r>
            <a:r>
              <a:rPr sz="950" spc="-25" dirty="0">
                <a:solidFill>
                  <a:srgbClr val="231F20"/>
                </a:solidFill>
                <a:latin typeface="Calibri"/>
                <a:cs typeface="Calibri"/>
              </a:rPr>
              <a:t>has </a:t>
            </a:r>
            <a:r>
              <a:rPr sz="950" spc="-10" dirty="0">
                <a:solidFill>
                  <a:srgbClr val="231F20"/>
                </a:solidFill>
                <a:latin typeface="Calibri"/>
                <a:cs typeface="Calibri"/>
              </a:rPr>
              <a:t>conducted </a:t>
            </a:r>
            <a:r>
              <a:rPr sz="950" spc="-25" dirty="0">
                <a:solidFill>
                  <a:srgbClr val="231F20"/>
                </a:solidFill>
                <a:latin typeface="Calibri"/>
                <a:cs typeface="Calibri"/>
              </a:rPr>
              <a:t>research </a:t>
            </a:r>
            <a:r>
              <a:rPr sz="950" spc="-5" dirty="0">
                <a:solidFill>
                  <a:srgbClr val="231F20"/>
                </a:solidFill>
                <a:latin typeface="Calibri"/>
                <a:cs typeface="Calibri"/>
              </a:rPr>
              <a:t>with </a:t>
            </a:r>
            <a:r>
              <a:rPr sz="950" dirty="0">
                <a:solidFill>
                  <a:srgbClr val="231F20"/>
                </a:solidFill>
                <a:latin typeface="Calibri"/>
                <a:cs typeface="Calibri"/>
              </a:rPr>
              <a:t> </a:t>
            </a:r>
            <a:r>
              <a:rPr sz="950" spc="80" dirty="0">
                <a:solidFill>
                  <a:srgbClr val="231F20"/>
                </a:solidFill>
                <a:latin typeface="Calibri"/>
                <a:cs typeface="Calibri"/>
              </a:rPr>
              <a:t>EIT </a:t>
            </a:r>
            <a:r>
              <a:rPr sz="950" dirty="0">
                <a:solidFill>
                  <a:srgbClr val="231F20"/>
                </a:solidFill>
                <a:latin typeface="Calibri"/>
                <a:cs typeface="Calibri"/>
              </a:rPr>
              <a:t>Health </a:t>
            </a:r>
            <a:r>
              <a:rPr sz="950" spc="25" dirty="0">
                <a:solidFill>
                  <a:srgbClr val="231F20"/>
                </a:solidFill>
                <a:latin typeface="Calibri"/>
                <a:cs typeface="Calibri"/>
              </a:rPr>
              <a:t>in </a:t>
            </a:r>
            <a:r>
              <a:rPr sz="950" spc="-5" dirty="0">
                <a:solidFill>
                  <a:srgbClr val="231F20"/>
                </a:solidFill>
                <a:latin typeface="Calibri"/>
                <a:cs typeface="Calibri"/>
              </a:rPr>
              <a:t>collaboration with </a:t>
            </a:r>
            <a:r>
              <a:rPr sz="950" spc="60" dirty="0">
                <a:solidFill>
                  <a:srgbClr val="231F20"/>
                </a:solidFill>
                <a:latin typeface="Calibri"/>
                <a:cs typeface="Calibri"/>
              </a:rPr>
              <a:t>GE </a:t>
            </a:r>
            <a:r>
              <a:rPr sz="950" spc="-25" dirty="0">
                <a:solidFill>
                  <a:srgbClr val="231F20"/>
                </a:solidFill>
                <a:latin typeface="Calibri"/>
                <a:cs typeface="Calibri"/>
              </a:rPr>
              <a:t>healthcare </a:t>
            </a:r>
            <a:r>
              <a:rPr sz="950" spc="-10" dirty="0">
                <a:solidFill>
                  <a:srgbClr val="231F20"/>
                </a:solidFill>
                <a:latin typeface="Calibri"/>
                <a:cs typeface="Calibri"/>
              </a:rPr>
              <a:t>and </a:t>
            </a:r>
            <a:r>
              <a:rPr sz="950" spc="10" dirty="0">
                <a:solidFill>
                  <a:srgbClr val="231F20"/>
                </a:solidFill>
                <a:latin typeface="Calibri"/>
                <a:cs typeface="Calibri"/>
              </a:rPr>
              <a:t>Philips, </a:t>
            </a:r>
            <a:r>
              <a:rPr sz="950" spc="-40" dirty="0">
                <a:solidFill>
                  <a:srgbClr val="231F20"/>
                </a:solidFill>
                <a:latin typeface="Calibri"/>
                <a:cs typeface="Calibri"/>
              </a:rPr>
              <a:t>he </a:t>
            </a:r>
            <a:r>
              <a:rPr sz="950" spc="-35" dirty="0">
                <a:solidFill>
                  <a:srgbClr val="231F20"/>
                </a:solidFill>
                <a:latin typeface="Calibri"/>
                <a:cs typeface="Calibri"/>
              </a:rPr>
              <a:t> </a:t>
            </a:r>
            <a:r>
              <a:rPr sz="950" spc="-25" dirty="0">
                <a:solidFill>
                  <a:srgbClr val="231F20"/>
                </a:solidFill>
                <a:latin typeface="Calibri"/>
                <a:cs typeface="Calibri"/>
              </a:rPr>
              <a:t>has received </a:t>
            </a:r>
            <a:r>
              <a:rPr sz="950" spc="-30" dirty="0">
                <a:solidFill>
                  <a:srgbClr val="231F20"/>
                </a:solidFill>
                <a:latin typeface="Calibri"/>
                <a:cs typeface="Calibri"/>
              </a:rPr>
              <a:t>reagents </a:t>
            </a:r>
            <a:r>
              <a:rPr sz="950" dirty="0">
                <a:solidFill>
                  <a:srgbClr val="231F20"/>
                </a:solidFill>
                <a:latin typeface="Calibri"/>
                <a:cs typeface="Calibri"/>
              </a:rPr>
              <a:t>from </a:t>
            </a:r>
            <a:r>
              <a:rPr sz="950" spc="-5" dirty="0">
                <a:solidFill>
                  <a:srgbClr val="231F20"/>
                </a:solidFill>
                <a:latin typeface="Calibri"/>
                <a:cs typeface="Calibri"/>
              </a:rPr>
              <a:t>Takeda </a:t>
            </a:r>
            <a:r>
              <a:rPr sz="950" spc="-10" dirty="0">
                <a:solidFill>
                  <a:srgbClr val="231F20"/>
                </a:solidFill>
                <a:latin typeface="Calibri"/>
                <a:cs typeface="Calibri"/>
              </a:rPr>
              <a:t>and </a:t>
            </a:r>
            <a:r>
              <a:rPr sz="950" spc="-15" dirty="0">
                <a:solidFill>
                  <a:srgbClr val="231F20"/>
                </a:solidFill>
                <a:latin typeface="Calibri"/>
                <a:cs typeface="Calibri"/>
              </a:rPr>
              <a:t>Astellas to </a:t>
            </a:r>
            <a:r>
              <a:rPr sz="950" spc="-5" dirty="0">
                <a:solidFill>
                  <a:srgbClr val="231F20"/>
                </a:solidFill>
                <a:latin typeface="Calibri"/>
                <a:cs typeface="Calibri"/>
              </a:rPr>
              <a:t>conduct </a:t>
            </a:r>
            <a:r>
              <a:rPr sz="950" spc="25" dirty="0">
                <a:solidFill>
                  <a:srgbClr val="231F20"/>
                </a:solidFill>
                <a:latin typeface="Calibri"/>
                <a:cs typeface="Calibri"/>
              </a:rPr>
              <a:t>clini- </a:t>
            </a:r>
            <a:r>
              <a:rPr sz="950" spc="30" dirty="0">
                <a:solidFill>
                  <a:srgbClr val="231F20"/>
                </a:solidFill>
                <a:latin typeface="Calibri"/>
                <a:cs typeface="Calibri"/>
              </a:rPr>
              <a:t> </a:t>
            </a:r>
            <a:r>
              <a:rPr sz="950" spc="-10" dirty="0">
                <a:solidFill>
                  <a:srgbClr val="231F20"/>
                </a:solidFill>
                <a:latin typeface="Calibri"/>
                <a:cs typeface="Calibri"/>
              </a:rPr>
              <a:t>cal </a:t>
            </a:r>
            <a:r>
              <a:rPr sz="950" spc="-5" dirty="0">
                <a:solidFill>
                  <a:srgbClr val="231F20"/>
                </a:solidFill>
                <a:latin typeface="Calibri"/>
                <a:cs typeface="Calibri"/>
              </a:rPr>
              <a:t>trials without </a:t>
            </a:r>
            <a:r>
              <a:rPr sz="950" spc="-10" dirty="0">
                <a:solidFill>
                  <a:srgbClr val="231F20"/>
                </a:solidFill>
                <a:latin typeface="Calibri"/>
                <a:cs typeface="Calibri"/>
              </a:rPr>
              <a:t>direct </a:t>
            </a:r>
            <a:r>
              <a:rPr sz="950" dirty="0">
                <a:solidFill>
                  <a:srgbClr val="231F20"/>
                </a:solidFill>
                <a:latin typeface="Calibri"/>
                <a:cs typeface="Calibri"/>
              </a:rPr>
              <a:t>funding; </a:t>
            </a:r>
            <a:r>
              <a:rPr sz="950" spc="90" dirty="0">
                <a:solidFill>
                  <a:srgbClr val="231F20"/>
                </a:solidFill>
                <a:latin typeface="Calibri"/>
                <a:cs typeface="Calibri"/>
              </a:rPr>
              <a:t>PH </a:t>
            </a:r>
            <a:r>
              <a:rPr sz="950" spc="-25" dirty="0">
                <a:solidFill>
                  <a:srgbClr val="231F20"/>
                </a:solidFill>
                <a:latin typeface="Calibri"/>
                <a:cs typeface="Calibri"/>
              </a:rPr>
              <a:t>has</a:t>
            </a:r>
            <a:r>
              <a:rPr sz="950" spc="-20" dirty="0">
                <a:solidFill>
                  <a:srgbClr val="231F20"/>
                </a:solidFill>
                <a:latin typeface="Calibri"/>
                <a:cs typeface="Calibri"/>
              </a:rPr>
              <a:t> reported</a:t>
            </a:r>
            <a:r>
              <a:rPr sz="950" spc="-15" dirty="0">
                <a:solidFill>
                  <a:srgbClr val="231F20"/>
                </a:solidFill>
                <a:latin typeface="Calibri"/>
                <a:cs typeface="Calibri"/>
              </a:rPr>
              <a:t> </a:t>
            </a:r>
            <a:r>
              <a:rPr sz="950" dirty="0">
                <a:solidFill>
                  <a:srgbClr val="231F20"/>
                </a:solidFill>
                <a:latin typeface="Calibri"/>
                <a:cs typeface="Calibri"/>
              </a:rPr>
              <a:t>conducting </a:t>
            </a:r>
            <a:r>
              <a:rPr sz="950" spc="5" dirty="0">
                <a:solidFill>
                  <a:srgbClr val="231F20"/>
                </a:solidFill>
                <a:latin typeface="Calibri"/>
                <a:cs typeface="Calibri"/>
              </a:rPr>
              <a:t> </a:t>
            </a:r>
            <a:r>
              <a:rPr sz="950" spc="-30" dirty="0">
                <a:solidFill>
                  <a:srgbClr val="231F20"/>
                </a:solidFill>
                <a:latin typeface="Calibri"/>
                <a:cs typeface="Calibri"/>
              </a:rPr>
              <a:t>research</a:t>
            </a:r>
            <a:r>
              <a:rPr sz="950" spc="-25" dirty="0">
                <a:solidFill>
                  <a:srgbClr val="231F20"/>
                </a:solidFill>
                <a:latin typeface="Calibri"/>
                <a:cs typeface="Calibri"/>
              </a:rPr>
              <a:t> </a:t>
            </a:r>
            <a:r>
              <a:rPr sz="950" spc="-15" dirty="0">
                <a:solidFill>
                  <a:srgbClr val="231F20"/>
                </a:solidFill>
                <a:latin typeface="Calibri"/>
                <a:cs typeface="Calibri"/>
              </a:rPr>
              <a:t>sponsored</a:t>
            </a:r>
            <a:r>
              <a:rPr sz="950" spc="-10" dirty="0">
                <a:solidFill>
                  <a:srgbClr val="231F20"/>
                </a:solidFill>
                <a:latin typeface="Calibri"/>
                <a:cs typeface="Calibri"/>
              </a:rPr>
              <a:t> by</a:t>
            </a:r>
            <a:r>
              <a:rPr sz="950" spc="-5" dirty="0">
                <a:solidFill>
                  <a:srgbClr val="231F20"/>
                </a:solidFill>
                <a:latin typeface="Calibri"/>
                <a:cs typeface="Calibri"/>
              </a:rPr>
              <a:t> </a:t>
            </a:r>
            <a:r>
              <a:rPr sz="950" dirty="0">
                <a:solidFill>
                  <a:srgbClr val="231F20"/>
                </a:solidFill>
                <a:latin typeface="Calibri"/>
                <a:cs typeface="Calibri"/>
              </a:rPr>
              <a:t>Novartis,</a:t>
            </a:r>
            <a:r>
              <a:rPr sz="950" spc="5" dirty="0">
                <a:solidFill>
                  <a:srgbClr val="231F20"/>
                </a:solidFill>
                <a:latin typeface="Calibri"/>
                <a:cs typeface="Calibri"/>
              </a:rPr>
              <a:t> Blueprint </a:t>
            </a:r>
            <a:r>
              <a:rPr sz="950" spc="10" dirty="0">
                <a:solidFill>
                  <a:srgbClr val="231F20"/>
                </a:solidFill>
                <a:latin typeface="Calibri"/>
                <a:cs typeface="Calibri"/>
              </a:rPr>
              <a:t> </a:t>
            </a:r>
            <a:r>
              <a:rPr sz="950" spc="-10" dirty="0">
                <a:solidFill>
                  <a:srgbClr val="231F20"/>
                </a:solidFill>
                <a:latin typeface="Calibri"/>
                <a:cs typeface="Calibri"/>
              </a:rPr>
              <a:t>Medicines, </a:t>
            </a:r>
            <a:r>
              <a:rPr sz="950" spc="-5" dirty="0">
                <a:solidFill>
                  <a:srgbClr val="231F20"/>
                </a:solidFill>
                <a:latin typeface="Calibri"/>
                <a:cs typeface="Calibri"/>
              </a:rPr>
              <a:t> </a:t>
            </a:r>
            <a:r>
              <a:rPr sz="950" spc="10" dirty="0">
                <a:solidFill>
                  <a:srgbClr val="231F20"/>
                </a:solidFill>
                <a:latin typeface="Calibri"/>
                <a:cs typeface="Calibri"/>
              </a:rPr>
              <a:t>Nanobiotix</a:t>
            </a:r>
            <a:r>
              <a:rPr sz="950" spc="-30" dirty="0">
                <a:solidFill>
                  <a:srgbClr val="231F20"/>
                </a:solidFill>
                <a:latin typeface="Calibri"/>
                <a:cs typeface="Calibri"/>
              </a:rPr>
              <a:t> </a:t>
            </a:r>
            <a:r>
              <a:rPr sz="950" spc="-10" dirty="0">
                <a:solidFill>
                  <a:srgbClr val="231F20"/>
                </a:solidFill>
                <a:latin typeface="Calibri"/>
                <a:cs typeface="Calibri"/>
              </a:rPr>
              <a:t>and</a:t>
            </a:r>
            <a:r>
              <a:rPr sz="950" spc="-30" dirty="0">
                <a:solidFill>
                  <a:srgbClr val="231F20"/>
                </a:solidFill>
                <a:latin typeface="Calibri"/>
                <a:cs typeface="Calibri"/>
              </a:rPr>
              <a:t> </a:t>
            </a:r>
            <a:r>
              <a:rPr sz="950" spc="35" dirty="0">
                <a:solidFill>
                  <a:srgbClr val="231F20"/>
                </a:solidFill>
                <a:latin typeface="Calibri"/>
                <a:cs typeface="Calibri"/>
              </a:rPr>
              <a:t>Lilly</a:t>
            </a:r>
            <a:r>
              <a:rPr sz="950" spc="-35" dirty="0">
                <a:solidFill>
                  <a:srgbClr val="231F20"/>
                </a:solidFill>
                <a:latin typeface="Calibri"/>
                <a:cs typeface="Calibri"/>
              </a:rPr>
              <a:t> </a:t>
            </a:r>
            <a:r>
              <a:rPr sz="950" spc="-10" dirty="0">
                <a:solidFill>
                  <a:srgbClr val="231F20"/>
                </a:solidFill>
                <a:latin typeface="Calibri"/>
                <a:cs typeface="Calibri"/>
              </a:rPr>
              <a:t>and</a:t>
            </a:r>
            <a:r>
              <a:rPr sz="950" spc="-30" dirty="0">
                <a:solidFill>
                  <a:srgbClr val="231F20"/>
                </a:solidFill>
                <a:latin typeface="Calibri"/>
                <a:cs typeface="Calibri"/>
              </a:rPr>
              <a:t> </a:t>
            </a:r>
            <a:r>
              <a:rPr sz="950" spc="-25" dirty="0">
                <a:solidFill>
                  <a:srgbClr val="231F20"/>
                </a:solidFill>
                <a:latin typeface="Calibri"/>
                <a:cs typeface="Calibri"/>
              </a:rPr>
              <a:t>has</a:t>
            </a:r>
            <a:r>
              <a:rPr sz="950" spc="-35" dirty="0">
                <a:solidFill>
                  <a:srgbClr val="231F20"/>
                </a:solidFill>
                <a:latin typeface="Calibri"/>
                <a:cs typeface="Calibri"/>
              </a:rPr>
              <a:t> </a:t>
            </a:r>
            <a:r>
              <a:rPr sz="950" spc="-25" dirty="0">
                <a:solidFill>
                  <a:srgbClr val="231F20"/>
                </a:solidFill>
                <a:latin typeface="Calibri"/>
                <a:cs typeface="Calibri"/>
              </a:rPr>
              <a:t>received </a:t>
            </a:r>
            <a:r>
              <a:rPr sz="950" dirty="0">
                <a:solidFill>
                  <a:srgbClr val="231F20"/>
                </a:solidFill>
                <a:latin typeface="Calibri"/>
                <a:cs typeface="Calibri"/>
              </a:rPr>
              <a:t>honoraria</a:t>
            </a:r>
            <a:r>
              <a:rPr sz="950" spc="-35" dirty="0">
                <a:solidFill>
                  <a:srgbClr val="231F20"/>
                </a:solidFill>
                <a:latin typeface="Calibri"/>
                <a:cs typeface="Calibri"/>
              </a:rPr>
              <a:t> </a:t>
            </a:r>
            <a:r>
              <a:rPr sz="950" spc="-10" dirty="0">
                <a:solidFill>
                  <a:srgbClr val="231F20"/>
                </a:solidFill>
                <a:latin typeface="Calibri"/>
                <a:cs typeface="Calibri"/>
              </a:rPr>
              <a:t>and</a:t>
            </a:r>
            <a:r>
              <a:rPr sz="950" spc="-35" dirty="0">
                <a:solidFill>
                  <a:srgbClr val="231F20"/>
                </a:solidFill>
                <a:latin typeface="Calibri"/>
                <a:cs typeface="Calibri"/>
              </a:rPr>
              <a:t> </a:t>
            </a:r>
            <a:r>
              <a:rPr sz="950" spc="-20" dirty="0">
                <a:solidFill>
                  <a:srgbClr val="231F20"/>
                </a:solidFill>
                <a:latin typeface="Calibri"/>
                <a:cs typeface="Calibri"/>
              </a:rPr>
              <a:t>travel</a:t>
            </a:r>
            <a:r>
              <a:rPr sz="950" spc="-25" dirty="0">
                <a:solidFill>
                  <a:srgbClr val="231F20"/>
                </a:solidFill>
                <a:latin typeface="Calibri"/>
                <a:cs typeface="Calibri"/>
              </a:rPr>
              <a:t> </a:t>
            </a:r>
            <a:r>
              <a:rPr sz="950" spc="-15" dirty="0">
                <a:solidFill>
                  <a:srgbClr val="231F20"/>
                </a:solidFill>
                <a:latin typeface="Calibri"/>
                <a:cs typeface="Calibri"/>
              </a:rPr>
              <a:t>grants </a:t>
            </a:r>
            <a:r>
              <a:rPr sz="950" spc="-204"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dirty="0">
                <a:solidFill>
                  <a:srgbClr val="231F20"/>
                </a:solidFill>
                <a:latin typeface="Calibri"/>
                <a:cs typeface="Calibri"/>
              </a:rPr>
              <a:t>PharmaMar,</a:t>
            </a:r>
            <a:r>
              <a:rPr sz="950" spc="5" dirty="0">
                <a:solidFill>
                  <a:srgbClr val="231F20"/>
                </a:solidFill>
                <a:latin typeface="Calibri"/>
                <a:cs typeface="Calibri"/>
              </a:rPr>
              <a:t> </a:t>
            </a:r>
            <a:r>
              <a:rPr sz="950" spc="10" dirty="0">
                <a:solidFill>
                  <a:srgbClr val="231F20"/>
                </a:solidFill>
                <a:latin typeface="Calibri"/>
                <a:cs typeface="Calibri"/>
              </a:rPr>
              <a:t>Eisai</a:t>
            </a:r>
            <a:r>
              <a:rPr sz="950" spc="1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25" dirty="0">
                <a:solidFill>
                  <a:srgbClr val="231F20"/>
                </a:solidFill>
                <a:latin typeface="Calibri"/>
                <a:cs typeface="Calibri"/>
              </a:rPr>
              <a:t>Lilly;</a:t>
            </a:r>
            <a:r>
              <a:rPr sz="950" spc="30" dirty="0">
                <a:solidFill>
                  <a:srgbClr val="231F20"/>
                </a:solidFill>
                <a:latin typeface="Calibri"/>
                <a:cs typeface="Calibri"/>
              </a:rPr>
              <a:t> </a:t>
            </a:r>
            <a:r>
              <a:rPr sz="950" spc="75" dirty="0">
                <a:solidFill>
                  <a:srgbClr val="231F20"/>
                </a:solidFill>
                <a:latin typeface="Calibri"/>
                <a:cs typeface="Calibri"/>
              </a:rPr>
              <a:t>HJ</a:t>
            </a:r>
            <a:r>
              <a:rPr sz="950" spc="80" dirty="0">
                <a:solidFill>
                  <a:srgbClr val="231F20"/>
                </a:solidFill>
                <a:latin typeface="Calibri"/>
                <a:cs typeface="Calibri"/>
              </a:rPr>
              <a:t> </a:t>
            </a:r>
            <a:r>
              <a:rPr sz="950" spc="-25" dirty="0">
                <a:solidFill>
                  <a:srgbClr val="231F20"/>
                </a:solidFill>
                <a:latin typeface="Calibri"/>
                <a:cs typeface="Calibri"/>
              </a:rPr>
              <a:t>has</a:t>
            </a:r>
            <a:r>
              <a:rPr sz="950" spc="-20" dirty="0">
                <a:solidFill>
                  <a:srgbClr val="231F20"/>
                </a:solidFill>
                <a:latin typeface="Calibri"/>
                <a:cs typeface="Calibri"/>
              </a:rPr>
              <a:t> reported</a:t>
            </a:r>
            <a:r>
              <a:rPr sz="950" spc="-15" dirty="0">
                <a:solidFill>
                  <a:srgbClr val="231F20"/>
                </a:solidFill>
                <a:latin typeface="Calibri"/>
                <a:cs typeface="Calibri"/>
              </a:rPr>
              <a:t> </a:t>
            </a:r>
            <a:r>
              <a:rPr sz="950" spc="10" dirty="0">
                <a:solidFill>
                  <a:srgbClr val="231F20"/>
                </a:solidFill>
                <a:latin typeface="Calibri"/>
                <a:cs typeface="Calibri"/>
              </a:rPr>
              <a:t>co- </a:t>
            </a:r>
            <a:r>
              <a:rPr sz="950" spc="15" dirty="0">
                <a:solidFill>
                  <a:srgbClr val="231F20"/>
                </a:solidFill>
                <a:latin typeface="Calibri"/>
                <a:cs typeface="Calibri"/>
              </a:rPr>
              <a:t> </a:t>
            </a:r>
            <a:r>
              <a:rPr sz="950" spc="-10" dirty="0">
                <a:solidFill>
                  <a:srgbClr val="231F20"/>
                </a:solidFill>
                <a:latin typeface="Calibri"/>
                <a:cs typeface="Calibri"/>
              </a:rPr>
              <a:t>appointment</a:t>
            </a:r>
            <a:r>
              <a:rPr sz="950" spc="-5" dirty="0">
                <a:solidFill>
                  <a:srgbClr val="231F20"/>
                </a:solidFill>
                <a:latin typeface="Calibri"/>
                <a:cs typeface="Calibri"/>
              </a:rPr>
              <a:t> with</a:t>
            </a:r>
            <a:r>
              <a:rPr sz="950" dirty="0">
                <a:solidFill>
                  <a:srgbClr val="231F20"/>
                </a:solidFill>
                <a:latin typeface="Calibri"/>
                <a:cs typeface="Calibri"/>
              </a:rPr>
              <a:t> </a:t>
            </a:r>
            <a:r>
              <a:rPr sz="950" spc="25" dirty="0">
                <a:solidFill>
                  <a:srgbClr val="231F20"/>
                </a:solidFill>
                <a:latin typeface="Calibri"/>
                <a:cs typeface="Calibri"/>
              </a:rPr>
              <a:t>Orion</a:t>
            </a:r>
            <a:r>
              <a:rPr sz="950" spc="30" dirty="0">
                <a:solidFill>
                  <a:srgbClr val="231F20"/>
                </a:solidFill>
                <a:latin typeface="Calibri"/>
                <a:cs typeface="Calibri"/>
              </a:rPr>
              <a:t> </a:t>
            </a:r>
            <a:r>
              <a:rPr sz="950" dirty="0">
                <a:solidFill>
                  <a:srgbClr val="231F20"/>
                </a:solidFill>
                <a:latin typeface="Calibri"/>
                <a:cs typeface="Calibri"/>
              </a:rPr>
              <a:t>Pharma</a:t>
            </a:r>
            <a:r>
              <a:rPr sz="950" spc="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holds</a:t>
            </a:r>
            <a:r>
              <a:rPr sz="950" dirty="0">
                <a:solidFill>
                  <a:srgbClr val="231F20"/>
                </a:solidFill>
                <a:latin typeface="Calibri"/>
                <a:cs typeface="Calibri"/>
              </a:rPr>
              <a:t> </a:t>
            </a:r>
            <a:r>
              <a:rPr sz="950" spc="-10" dirty="0">
                <a:solidFill>
                  <a:srgbClr val="231F20"/>
                </a:solidFill>
                <a:latin typeface="Calibri"/>
                <a:cs typeface="Calibri"/>
              </a:rPr>
              <a:t>stock</a:t>
            </a:r>
            <a:r>
              <a:rPr sz="950" spc="-5" dirty="0">
                <a:solidFill>
                  <a:srgbClr val="231F20"/>
                </a:solidFill>
                <a:latin typeface="Calibri"/>
                <a:cs typeface="Calibri"/>
              </a:rPr>
              <a:t> </a:t>
            </a:r>
            <a:r>
              <a:rPr sz="950" spc="25" dirty="0">
                <a:solidFill>
                  <a:srgbClr val="231F20"/>
                </a:solidFill>
                <a:latin typeface="Calibri"/>
                <a:cs typeface="Calibri"/>
              </a:rPr>
              <a:t>in</a:t>
            </a:r>
            <a:r>
              <a:rPr sz="950" spc="30" dirty="0">
                <a:solidFill>
                  <a:srgbClr val="231F20"/>
                </a:solidFill>
                <a:latin typeface="Calibri"/>
                <a:cs typeface="Calibri"/>
              </a:rPr>
              <a:t> </a:t>
            </a:r>
            <a:r>
              <a:rPr sz="950" spc="-10" dirty="0">
                <a:solidFill>
                  <a:srgbClr val="231F20"/>
                </a:solidFill>
                <a:latin typeface="Calibri"/>
                <a:cs typeface="Calibri"/>
              </a:rPr>
              <a:t>Sartar </a:t>
            </a:r>
            <a:r>
              <a:rPr sz="950" spc="-5" dirty="0">
                <a:solidFill>
                  <a:srgbClr val="231F20"/>
                </a:solidFill>
                <a:latin typeface="Calibri"/>
                <a:cs typeface="Calibri"/>
              </a:rPr>
              <a:t> </a:t>
            </a:r>
            <a:r>
              <a:rPr sz="950" spc="-10" dirty="0">
                <a:solidFill>
                  <a:srgbClr val="231F20"/>
                </a:solidFill>
                <a:latin typeface="Calibri"/>
                <a:cs typeface="Calibri"/>
              </a:rPr>
              <a:t>Therapeutics,</a:t>
            </a:r>
            <a:r>
              <a:rPr sz="950" spc="-20" dirty="0">
                <a:solidFill>
                  <a:srgbClr val="231F20"/>
                </a:solidFill>
                <a:latin typeface="Calibri"/>
                <a:cs typeface="Calibri"/>
              </a:rPr>
              <a:t> </a:t>
            </a:r>
            <a:r>
              <a:rPr sz="950" spc="5" dirty="0">
                <a:solidFill>
                  <a:srgbClr val="231F20"/>
                </a:solidFill>
                <a:latin typeface="Calibri"/>
                <a:cs typeface="Calibri"/>
              </a:rPr>
              <a:t>Faron</a:t>
            </a:r>
            <a:r>
              <a:rPr sz="950" spc="-15" dirty="0">
                <a:solidFill>
                  <a:srgbClr val="231F20"/>
                </a:solidFill>
                <a:latin typeface="Calibri"/>
                <a:cs typeface="Calibri"/>
              </a:rPr>
              <a:t> </a:t>
            </a:r>
            <a:r>
              <a:rPr sz="950" spc="-10" dirty="0">
                <a:solidFill>
                  <a:srgbClr val="231F20"/>
                </a:solidFill>
                <a:latin typeface="Calibri"/>
                <a:cs typeface="Calibri"/>
              </a:rPr>
              <a:t>Pharmaceuticals</a:t>
            </a:r>
            <a:r>
              <a:rPr sz="950" spc="-15" dirty="0">
                <a:solidFill>
                  <a:srgbClr val="231F20"/>
                </a:solidFill>
                <a:latin typeface="Calibri"/>
                <a:cs typeface="Calibri"/>
              </a:rPr>
              <a:t> </a:t>
            </a:r>
            <a:r>
              <a:rPr sz="950" spc="-10" dirty="0">
                <a:solidFill>
                  <a:srgbClr val="231F20"/>
                </a:solidFill>
                <a:latin typeface="Calibri"/>
                <a:cs typeface="Calibri"/>
              </a:rPr>
              <a:t>and</a:t>
            </a:r>
            <a:r>
              <a:rPr sz="950" spc="-20" dirty="0">
                <a:solidFill>
                  <a:srgbClr val="231F20"/>
                </a:solidFill>
                <a:latin typeface="Calibri"/>
                <a:cs typeface="Calibri"/>
              </a:rPr>
              <a:t> </a:t>
            </a:r>
            <a:r>
              <a:rPr sz="950" spc="25" dirty="0">
                <a:solidFill>
                  <a:srgbClr val="231F20"/>
                </a:solidFill>
                <a:latin typeface="Calibri"/>
                <a:cs typeface="Calibri"/>
              </a:rPr>
              <a:t>Orion</a:t>
            </a:r>
            <a:r>
              <a:rPr sz="950" spc="-5" dirty="0">
                <a:solidFill>
                  <a:srgbClr val="231F20"/>
                </a:solidFill>
                <a:latin typeface="Calibri"/>
                <a:cs typeface="Calibri"/>
              </a:rPr>
              <a:t> Pharma;</a:t>
            </a:r>
            <a:r>
              <a:rPr sz="950" spc="-15" dirty="0">
                <a:solidFill>
                  <a:srgbClr val="231F20"/>
                </a:solidFill>
                <a:latin typeface="Calibri"/>
                <a:cs typeface="Calibri"/>
              </a:rPr>
              <a:t> </a:t>
            </a:r>
            <a:r>
              <a:rPr sz="950" spc="65" dirty="0">
                <a:solidFill>
                  <a:srgbClr val="231F20"/>
                </a:solidFill>
                <a:latin typeface="Calibri"/>
                <a:cs typeface="Calibri"/>
              </a:rPr>
              <a:t>RLJ</a:t>
            </a:r>
            <a:r>
              <a:rPr sz="950" spc="-15" dirty="0">
                <a:solidFill>
                  <a:srgbClr val="231F20"/>
                </a:solidFill>
                <a:latin typeface="Calibri"/>
                <a:cs typeface="Calibri"/>
              </a:rPr>
              <a:t> </a:t>
            </a:r>
            <a:r>
              <a:rPr sz="950" dirty="0">
                <a:solidFill>
                  <a:srgbClr val="231F20"/>
                </a:solidFill>
                <a:latin typeface="Calibri"/>
                <a:cs typeface="Calibri"/>
              </a:rPr>
              <a:t>is</a:t>
            </a:r>
            <a:r>
              <a:rPr sz="950" spc="-25" dirty="0">
                <a:solidFill>
                  <a:srgbClr val="231F20"/>
                </a:solidFill>
                <a:latin typeface="Calibri"/>
                <a:cs typeface="Calibri"/>
              </a:rPr>
              <a:t> </a:t>
            </a:r>
            <a:r>
              <a:rPr sz="950" spc="-40" dirty="0">
                <a:solidFill>
                  <a:srgbClr val="231F20"/>
                </a:solidFill>
                <a:latin typeface="Calibri"/>
                <a:cs typeface="Calibri"/>
              </a:rPr>
              <a:t>a </a:t>
            </a:r>
            <a:r>
              <a:rPr sz="950" spc="-200" dirty="0">
                <a:solidFill>
                  <a:srgbClr val="231F20"/>
                </a:solidFill>
                <a:latin typeface="Calibri"/>
                <a:cs typeface="Calibri"/>
              </a:rPr>
              <a:t> </a:t>
            </a:r>
            <a:r>
              <a:rPr sz="950" spc="-10" dirty="0">
                <a:solidFill>
                  <a:srgbClr val="231F20"/>
                </a:solidFill>
                <a:latin typeface="Calibri"/>
                <a:cs typeface="Calibri"/>
              </a:rPr>
              <a:t>consultant</a:t>
            </a:r>
            <a:r>
              <a:rPr sz="950" spc="-5" dirty="0">
                <a:solidFill>
                  <a:srgbClr val="231F20"/>
                </a:solidFill>
                <a:latin typeface="Calibri"/>
                <a:cs typeface="Calibri"/>
              </a:rPr>
              <a:t> for</a:t>
            </a:r>
            <a:r>
              <a:rPr sz="950" dirty="0">
                <a:solidFill>
                  <a:srgbClr val="231F20"/>
                </a:solidFill>
                <a:latin typeface="Calibri"/>
                <a:cs typeface="Calibri"/>
              </a:rPr>
              <a:t> Adaptimmune,</a:t>
            </a:r>
            <a:r>
              <a:rPr sz="950" spc="5" dirty="0">
                <a:solidFill>
                  <a:srgbClr val="231F20"/>
                </a:solidFill>
                <a:latin typeface="Calibri"/>
                <a:cs typeface="Calibri"/>
              </a:rPr>
              <a:t> Blueprint</a:t>
            </a:r>
            <a:r>
              <a:rPr sz="950" spc="10" dirty="0">
                <a:solidFill>
                  <a:srgbClr val="231F20"/>
                </a:solidFill>
                <a:latin typeface="Calibri"/>
                <a:cs typeface="Calibri"/>
              </a:rPr>
              <a:t> </a:t>
            </a:r>
            <a:r>
              <a:rPr sz="950" spc="-10" dirty="0">
                <a:solidFill>
                  <a:srgbClr val="231F20"/>
                </a:solidFill>
                <a:latin typeface="Calibri"/>
                <a:cs typeface="Calibri"/>
              </a:rPr>
              <a:t>Medicines,</a:t>
            </a:r>
            <a:r>
              <a:rPr sz="950" spc="-5" dirty="0">
                <a:solidFill>
                  <a:srgbClr val="231F20"/>
                </a:solidFill>
                <a:latin typeface="Calibri"/>
                <a:cs typeface="Calibri"/>
              </a:rPr>
              <a:t> </a:t>
            </a:r>
            <a:r>
              <a:rPr sz="950" spc="15" dirty="0">
                <a:solidFill>
                  <a:srgbClr val="231F20"/>
                </a:solidFill>
                <a:latin typeface="Calibri"/>
                <a:cs typeface="Calibri"/>
              </a:rPr>
              <a:t>Clinigen, </a:t>
            </a:r>
            <a:r>
              <a:rPr sz="950" spc="20" dirty="0">
                <a:solidFill>
                  <a:srgbClr val="231F20"/>
                </a:solidFill>
                <a:latin typeface="Calibri"/>
                <a:cs typeface="Calibri"/>
              </a:rPr>
              <a:t> </a:t>
            </a:r>
            <a:r>
              <a:rPr sz="950" spc="5" dirty="0">
                <a:solidFill>
                  <a:srgbClr val="231F20"/>
                </a:solidFill>
                <a:latin typeface="Calibri"/>
                <a:cs typeface="Calibri"/>
              </a:rPr>
              <a:t>Eisai, Epizyme, </a:t>
            </a:r>
            <a:r>
              <a:rPr sz="950" spc="20" dirty="0">
                <a:solidFill>
                  <a:srgbClr val="231F20"/>
                </a:solidFill>
                <a:latin typeface="Calibri"/>
                <a:cs typeface="Calibri"/>
              </a:rPr>
              <a:t>Daichii, </a:t>
            </a:r>
            <a:r>
              <a:rPr sz="950" spc="-5" dirty="0">
                <a:solidFill>
                  <a:srgbClr val="231F20"/>
                </a:solidFill>
                <a:latin typeface="Calibri"/>
                <a:cs typeface="Calibri"/>
              </a:rPr>
              <a:t>Deciphera, </a:t>
            </a:r>
            <a:r>
              <a:rPr sz="950" dirty="0">
                <a:solidFill>
                  <a:srgbClr val="231F20"/>
                </a:solidFill>
                <a:latin typeface="Calibri"/>
                <a:cs typeface="Calibri"/>
              </a:rPr>
              <a:t>Immunedesign, </a:t>
            </a:r>
            <a:r>
              <a:rPr sz="950" spc="25" dirty="0">
                <a:solidFill>
                  <a:srgbClr val="231F20"/>
                </a:solidFill>
                <a:latin typeface="Calibri"/>
                <a:cs typeface="Calibri"/>
              </a:rPr>
              <a:t>Lilly, </a:t>
            </a:r>
            <a:r>
              <a:rPr sz="950" dirty="0">
                <a:solidFill>
                  <a:srgbClr val="231F20"/>
                </a:solidFill>
                <a:latin typeface="Calibri"/>
                <a:cs typeface="Calibri"/>
              </a:rPr>
              <a:t>Merck </a:t>
            </a:r>
            <a:r>
              <a:rPr sz="950" spc="5" dirty="0">
                <a:solidFill>
                  <a:srgbClr val="231F20"/>
                </a:solidFill>
                <a:latin typeface="Calibri"/>
                <a:cs typeface="Calibri"/>
              </a:rPr>
              <a:t> </a:t>
            </a:r>
            <a:r>
              <a:rPr sz="950" spc="-10" dirty="0">
                <a:solidFill>
                  <a:srgbClr val="231F20"/>
                </a:solidFill>
                <a:latin typeface="Calibri"/>
                <a:cs typeface="Calibri"/>
              </a:rPr>
              <a:t>and</a:t>
            </a:r>
            <a:r>
              <a:rPr sz="950" spc="-25" dirty="0">
                <a:solidFill>
                  <a:srgbClr val="231F20"/>
                </a:solidFill>
                <a:latin typeface="Calibri"/>
                <a:cs typeface="Calibri"/>
              </a:rPr>
              <a:t> </a:t>
            </a:r>
            <a:r>
              <a:rPr sz="950" spc="-5" dirty="0">
                <a:solidFill>
                  <a:srgbClr val="231F20"/>
                </a:solidFill>
                <a:latin typeface="Calibri"/>
                <a:cs typeface="Calibri"/>
              </a:rPr>
              <a:t>PharmaMar;</a:t>
            </a:r>
            <a:r>
              <a:rPr sz="950" spc="-15" dirty="0">
                <a:solidFill>
                  <a:srgbClr val="231F20"/>
                </a:solidFill>
                <a:latin typeface="Calibri"/>
                <a:cs typeface="Calibri"/>
              </a:rPr>
              <a:t> </a:t>
            </a:r>
            <a:r>
              <a:rPr sz="950" spc="45" dirty="0">
                <a:solidFill>
                  <a:srgbClr val="231F20"/>
                </a:solidFill>
                <a:latin typeface="Calibri"/>
                <a:cs typeface="Calibri"/>
              </a:rPr>
              <a:t>IJ</a:t>
            </a:r>
            <a:r>
              <a:rPr sz="950" spc="-20" dirty="0">
                <a:solidFill>
                  <a:srgbClr val="231F20"/>
                </a:solidFill>
                <a:latin typeface="Calibri"/>
                <a:cs typeface="Calibri"/>
              </a:rPr>
              <a:t> </a:t>
            </a:r>
            <a:r>
              <a:rPr sz="950" spc="-25" dirty="0">
                <a:solidFill>
                  <a:srgbClr val="231F20"/>
                </a:solidFill>
                <a:latin typeface="Calibri"/>
                <a:cs typeface="Calibri"/>
              </a:rPr>
              <a:t>has</a:t>
            </a:r>
            <a:r>
              <a:rPr sz="950" spc="-15" dirty="0">
                <a:solidFill>
                  <a:srgbClr val="231F20"/>
                </a:solidFill>
                <a:latin typeface="Calibri"/>
                <a:cs typeface="Calibri"/>
              </a:rPr>
              <a:t> </a:t>
            </a:r>
            <a:r>
              <a:rPr sz="950" spc="-25" dirty="0">
                <a:solidFill>
                  <a:srgbClr val="231F20"/>
                </a:solidFill>
                <a:latin typeface="Calibri"/>
                <a:cs typeface="Calibri"/>
              </a:rPr>
              <a:t>received</a:t>
            </a:r>
            <a:r>
              <a:rPr sz="950" spc="-15" dirty="0">
                <a:solidFill>
                  <a:srgbClr val="231F20"/>
                </a:solidFill>
                <a:latin typeface="Calibri"/>
                <a:cs typeface="Calibri"/>
              </a:rPr>
              <a:t> </a:t>
            </a:r>
            <a:r>
              <a:rPr sz="950" spc="-5" dirty="0">
                <a:solidFill>
                  <a:srgbClr val="231F20"/>
                </a:solidFill>
                <a:latin typeface="Calibri"/>
                <a:cs typeface="Calibri"/>
              </a:rPr>
              <a:t>honoraria</a:t>
            </a:r>
            <a:r>
              <a:rPr sz="950" spc="-10"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spc="35" dirty="0">
                <a:solidFill>
                  <a:srgbClr val="231F20"/>
                </a:solidFill>
                <a:latin typeface="Calibri"/>
                <a:cs typeface="Calibri"/>
              </a:rPr>
              <a:t>Lilly</a:t>
            </a:r>
            <a:r>
              <a:rPr sz="950" spc="-15" dirty="0">
                <a:solidFill>
                  <a:srgbClr val="231F20"/>
                </a:solidFill>
                <a:latin typeface="Calibri"/>
                <a:cs typeface="Calibri"/>
              </a:rPr>
              <a:t> </a:t>
            </a:r>
            <a:r>
              <a:rPr sz="950" spc="-5" dirty="0">
                <a:solidFill>
                  <a:srgbClr val="231F20"/>
                </a:solidFill>
                <a:latin typeface="Calibri"/>
                <a:cs typeface="Calibri"/>
              </a:rPr>
              <a:t>for</a:t>
            </a:r>
            <a:r>
              <a:rPr sz="950" spc="-25" dirty="0">
                <a:solidFill>
                  <a:srgbClr val="231F20"/>
                </a:solidFill>
                <a:latin typeface="Calibri"/>
                <a:cs typeface="Calibri"/>
              </a:rPr>
              <a:t> lectures; </a:t>
            </a:r>
            <a:r>
              <a:rPr sz="950" spc="-200" dirty="0">
                <a:solidFill>
                  <a:srgbClr val="231F20"/>
                </a:solidFill>
                <a:latin typeface="Calibri"/>
                <a:cs typeface="Calibri"/>
              </a:rPr>
              <a:t> </a:t>
            </a:r>
            <a:r>
              <a:rPr sz="950" spc="25" dirty="0">
                <a:solidFill>
                  <a:srgbClr val="231F20"/>
                </a:solidFill>
                <a:latin typeface="Calibri"/>
                <a:cs typeface="Calibri"/>
              </a:rPr>
              <a:t>PJ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spc="-15" dirty="0">
                <a:solidFill>
                  <a:srgbClr val="231F20"/>
                </a:solidFill>
                <a:latin typeface="Calibri"/>
                <a:cs typeface="Calibri"/>
              </a:rPr>
              <a:t>being </a:t>
            </a:r>
            <a:r>
              <a:rPr sz="950" spc="-40" dirty="0">
                <a:solidFill>
                  <a:srgbClr val="231F20"/>
                </a:solidFill>
                <a:latin typeface="Calibri"/>
                <a:cs typeface="Calibri"/>
              </a:rPr>
              <a:t>a </a:t>
            </a:r>
            <a:r>
              <a:rPr sz="950" spc="-10" dirty="0">
                <a:solidFill>
                  <a:srgbClr val="231F20"/>
                </a:solidFill>
                <a:latin typeface="Calibri"/>
                <a:cs typeface="Calibri"/>
              </a:rPr>
              <a:t>consultant </a:t>
            </a:r>
            <a:r>
              <a:rPr sz="950" spc="-5" dirty="0">
                <a:solidFill>
                  <a:srgbClr val="231F20"/>
                </a:solidFill>
                <a:latin typeface="Calibri"/>
                <a:cs typeface="Calibri"/>
              </a:rPr>
              <a:t>for Stryker for </a:t>
            </a:r>
            <a:r>
              <a:rPr sz="950" spc="-35" dirty="0">
                <a:solidFill>
                  <a:srgbClr val="231F20"/>
                </a:solidFill>
                <a:latin typeface="Calibri"/>
                <a:cs typeface="Calibri"/>
              </a:rPr>
              <a:t>the </a:t>
            </a:r>
            <a:r>
              <a:rPr sz="950" spc="-15" dirty="0">
                <a:solidFill>
                  <a:srgbClr val="231F20"/>
                </a:solidFill>
                <a:latin typeface="Calibri"/>
                <a:cs typeface="Calibri"/>
              </a:rPr>
              <a:t>design of </a:t>
            </a:r>
            <a:r>
              <a:rPr sz="950" spc="-40" dirty="0">
                <a:solidFill>
                  <a:srgbClr val="231F20"/>
                </a:solidFill>
                <a:latin typeface="Calibri"/>
                <a:cs typeface="Calibri"/>
              </a:rPr>
              <a:t>a </a:t>
            </a:r>
            <a:r>
              <a:rPr sz="950" spc="-35" dirty="0">
                <a:solidFill>
                  <a:srgbClr val="231F20"/>
                </a:solidFill>
                <a:latin typeface="Calibri"/>
                <a:cs typeface="Calibri"/>
              </a:rPr>
              <a:t> new</a:t>
            </a:r>
            <a:r>
              <a:rPr sz="950" spc="145" dirty="0">
                <a:solidFill>
                  <a:srgbClr val="231F20"/>
                </a:solidFill>
                <a:latin typeface="Calibri"/>
                <a:cs typeface="Calibri"/>
              </a:rPr>
              <a:t> </a:t>
            </a:r>
            <a:r>
              <a:rPr sz="950" spc="5" dirty="0">
                <a:solidFill>
                  <a:srgbClr val="231F20"/>
                </a:solidFill>
                <a:latin typeface="Calibri"/>
                <a:cs typeface="Calibri"/>
              </a:rPr>
              <a:t>tumour</a:t>
            </a:r>
            <a:r>
              <a:rPr sz="950" spc="10" dirty="0">
                <a:solidFill>
                  <a:srgbClr val="231F20"/>
                </a:solidFill>
                <a:latin typeface="Calibri"/>
                <a:cs typeface="Calibri"/>
              </a:rPr>
              <a:t> </a:t>
            </a:r>
            <a:r>
              <a:rPr sz="950" spc="-20" dirty="0">
                <a:solidFill>
                  <a:srgbClr val="231F20"/>
                </a:solidFill>
                <a:latin typeface="Calibri"/>
                <a:cs typeface="Calibri"/>
              </a:rPr>
              <a:t>prosthesis;</a:t>
            </a:r>
            <a:r>
              <a:rPr sz="950" spc="-15" dirty="0">
                <a:solidFill>
                  <a:srgbClr val="231F20"/>
                </a:solidFill>
                <a:latin typeface="Calibri"/>
                <a:cs typeface="Calibri"/>
              </a:rPr>
              <a:t> </a:t>
            </a:r>
            <a:r>
              <a:rPr sz="950" spc="80" dirty="0">
                <a:solidFill>
                  <a:srgbClr val="231F20"/>
                </a:solidFill>
                <a:latin typeface="Calibri"/>
                <a:cs typeface="Calibri"/>
              </a:rPr>
              <a:t>BK</a:t>
            </a:r>
            <a:r>
              <a:rPr sz="950" spc="85" dirty="0">
                <a:solidFill>
                  <a:srgbClr val="231F20"/>
                </a:solidFill>
                <a:latin typeface="Calibri"/>
                <a:cs typeface="Calibri"/>
              </a:rPr>
              <a:t> </a:t>
            </a:r>
            <a:r>
              <a:rPr sz="950" spc="-25" dirty="0">
                <a:solidFill>
                  <a:srgbClr val="231F20"/>
                </a:solidFill>
                <a:latin typeface="Calibri"/>
                <a:cs typeface="Calibri"/>
              </a:rPr>
              <a:t>has</a:t>
            </a:r>
            <a:r>
              <a:rPr sz="950" spc="-20" dirty="0">
                <a:solidFill>
                  <a:srgbClr val="231F20"/>
                </a:solidFill>
                <a:latin typeface="Calibri"/>
                <a:cs typeface="Calibri"/>
              </a:rPr>
              <a:t> reported</a:t>
            </a:r>
            <a:r>
              <a:rPr sz="950" spc="-15" dirty="0">
                <a:solidFill>
                  <a:srgbClr val="231F20"/>
                </a:solidFill>
                <a:latin typeface="Calibri"/>
                <a:cs typeface="Calibri"/>
              </a:rPr>
              <a:t> </a:t>
            </a:r>
            <a:r>
              <a:rPr sz="950" spc="-5" dirty="0">
                <a:solidFill>
                  <a:srgbClr val="231F20"/>
                </a:solidFill>
                <a:latin typeface="Calibri"/>
                <a:cs typeface="Calibri"/>
              </a:rPr>
              <a:t>honoraria</a:t>
            </a:r>
            <a:r>
              <a:rPr sz="950" dirty="0">
                <a:solidFill>
                  <a:srgbClr val="231F20"/>
                </a:solidFill>
                <a:latin typeface="Calibri"/>
                <a:cs typeface="Calibri"/>
              </a:rPr>
              <a:t> </a:t>
            </a:r>
            <a:r>
              <a:rPr sz="950" spc="5" dirty="0">
                <a:solidFill>
                  <a:srgbClr val="231F20"/>
                </a:solidFill>
                <a:latin typeface="Calibri"/>
                <a:cs typeface="Calibri"/>
              </a:rPr>
              <a:t>from </a:t>
            </a:r>
            <a:r>
              <a:rPr sz="950" spc="10" dirty="0">
                <a:solidFill>
                  <a:srgbClr val="231F20"/>
                </a:solidFill>
                <a:latin typeface="Calibri"/>
                <a:cs typeface="Calibri"/>
              </a:rPr>
              <a:t> </a:t>
            </a:r>
            <a:r>
              <a:rPr sz="950" dirty="0">
                <a:solidFill>
                  <a:srgbClr val="231F20"/>
                </a:solidFill>
                <a:latin typeface="Calibri"/>
                <a:cs typeface="Calibri"/>
              </a:rPr>
              <a:t>Novartis, Pfizer </a:t>
            </a:r>
            <a:r>
              <a:rPr sz="950" spc="-10" dirty="0">
                <a:solidFill>
                  <a:srgbClr val="231F20"/>
                </a:solidFill>
                <a:latin typeface="Calibri"/>
                <a:cs typeface="Calibri"/>
              </a:rPr>
              <a:t>and </a:t>
            </a:r>
            <a:r>
              <a:rPr sz="950" spc="-15" dirty="0">
                <a:solidFill>
                  <a:srgbClr val="231F20"/>
                </a:solidFill>
                <a:latin typeface="Calibri"/>
                <a:cs typeface="Calibri"/>
              </a:rPr>
              <a:t>Bayer </a:t>
            </a:r>
            <a:r>
              <a:rPr sz="950" spc="-10" dirty="0">
                <a:solidFill>
                  <a:srgbClr val="231F20"/>
                </a:solidFill>
                <a:latin typeface="Calibri"/>
                <a:cs typeface="Calibri"/>
              </a:rPr>
              <a:t>and </a:t>
            </a:r>
            <a:r>
              <a:rPr sz="950" spc="-5" dirty="0">
                <a:solidFill>
                  <a:srgbClr val="231F20"/>
                </a:solidFill>
                <a:latin typeface="Calibri"/>
                <a:cs typeface="Calibri"/>
              </a:rPr>
              <a:t>advisory </a:t>
            </a:r>
            <a:r>
              <a:rPr sz="950" spc="-15" dirty="0">
                <a:solidFill>
                  <a:srgbClr val="231F20"/>
                </a:solidFill>
                <a:latin typeface="Calibri"/>
                <a:cs typeface="Calibri"/>
              </a:rPr>
              <a:t>role </a:t>
            </a:r>
            <a:r>
              <a:rPr sz="950" spc="-5" dirty="0">
                <a:solidFill>
                  <a:srgbClr val="231F20"/>
                </a:solidFill>
                <a:latin typeface="Calibri"/>
                <a:cs typeface="Calibri"/>
              </a:rPr>
              <a:t>for </a:t>
            </a:r>
            <a:r>
              <a:rPr sz="950" spc="-20" dirty="0">
                <a:solidFill>
                  <a:srgbClr val="231F20"/>
                </a:solidFill>
                <a:latin typeface="Calibri"/>
                <a:cs typeface="Calibri"/>
              </a:rPr>
              <a:t>Bayer; </a:t>
            </a:r>
            <a:r>
              <a:rPr sz="950" spc="125" dirty="0">
                <a:solidFill>
                  <a:srgbClr val="231F20"/>
                </a:solidFill>
                <a:latin typeface="Calibri"/>
                <a:cs typeface="Calibri"/>
              </a:rPr>
              <a:t>KK </a:t>
            </a:r>
            <a:r>
              <a:rPr sz="950" spc="-25" dirty="0">
                <a:solidFill>
                  <a:srgbClr val="231F20"/>
                </a:solidFill>
                <a:latin typeface="Calibri"/>
                <a:cs typeface="Calibri"/>
              </a:rPr>
              <a:t>has </a:t>
            </a:r>
            <a:r>
              <a:rPr sz="950" spc="-20" dirty="0">
                <a:solidFill>
                  <a:srgbClr val="231F20"/>
                </a:solidFill>
                <a:latin typeface="Calibri"/>
                <a:cs typeface="Calibri"/>
              </a:rPr>
              <a:t> </a:t>
            </a:r>
            <a:r>
              <a:rPr sz="950" spc="-25" dirty="0">
                <a:solidFill>
                  <a:srgbClr val="231F20"/>
                </a:solidFill>
                <a:latin typeface="Calibri"/>
                <a:cs typeface="Calibri"/>
              </a:rPr>
              <a:t>received </a:t>
            </a:r>
            <a:r>
              <a:rPr sz="950" spc="-20" dirty="0">
                <a:solidFill>
                  <a:srgbClr val="231F20"/>
                </a:solidFill>
                <a:latin typeface="Calibri"/>
                <a:cs typeface="Calibri"/>
              </a:rPr>
              <a:t>travel </a:t>
            </a:r>
            <a:r>
              <a:rPr sz="950" spc="-15" dirty="0">
                <a:solidFill>
                  <a:srgbClr val="231F20"/>
                </a:solidFill>
                <a:latin typeface="Calibri"/>
                <a:cs typeface="Calibri"/>
              </a:rPr>
              <a:t>grants </a:t>
            </a:r>
            <a:r>
              <a:rPr sz="950" spc="5" dirty="0">
                <a:solidFill>
                  <a:srgbClr val="231F20"/>
                </a:solidFill>
                <a:latin typeface="Calibri"/>
                <a:cs typeface="Calibri"/>
              </a:rPr>
              <a:t>from Novartis </a:t>
            </a:r>
            <a:r>
              <a:rPr sz="950" spc="-10" dirty="0">
                <a:solidFill>
                  <a:srgbClr val="231F20"/>
                </a:solidFill>
                <a:latin typeface="Calibri"/>
                <a:cs typeface="Calibri"/>
              </a:rPr>
              <a:t>and </a:t>
            </a:r>
            <a:r>
              <a:rPr sz="950" spc="-5" dirty="0">
                <a:solidFill>
                  <a:srgbClr val="231F20"/>
                </a:solidFill>
                <a:latin typeface="Calibri"/>
                <a:cs typeface="Calibri"/>
              </a:rPr>
              <a:t>Pfizer; </a:t>
            </a:r>
            <a:r>
              <a:rPr sz="950" spc="90" dirty="0">
                <a:solidFill>
                  <a:srgbClr val="231F20"/>
                </a:solidFill>
                <a:latin typeface="Calibri"/>
                <a:cs typeface="Calibri"/>
              </a:rPr>
              <a:t>ALC </a:t>
            </a:r>
            <a:r>
              <a:rPr sz="950" spc="-25" dirty="0">
                <a:solidFill>
                  <a:srgbClr val="231F20"/>
                </a:solidFill>
                <a:latin typeface="Calibri"/>
                <a:cs typeface="Calibri"/>
              </a:rPr>
              <a:t>has received </a:t>
            </a:r>
            <a:r>
              <a:rPr sz="950" spc="-204" dirty="0">
                <a:solidFill>
                  <a:srgbClr val="231F20"/>
                </a:solidFill>
                <a:latin typeface="Calibri"/>
                <a:cs typeface="Calibri"/>
              </a:rPr>
              <a:t> </a:t>
            </a:r>
            <a:r>
              <a:rPr sz="950" dirty="0">
                <a:solidFill>
                  <a:srgbClr val="231F20"/>
                </a:solidFill>
                <a:latin typeface="Calibri"/>
                <a:cs typeface="Calibri"/>
              </a:rPr>
              <a:t>honoraria</a:t>
            </a:r>
            <a:r>
              <a:rPr sz="950" spc="5"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dirty="0">
                <a:solidFill>
                  <a:srgbClr val="231F20"/>
                </a:solidFill>
                <a:latin typeface="Calibri"/>
                <a:cs typeface="Calibri"/>
              </a:rPr>
              <a:t>Pfizer,</a:t>
            </a:r>
            <a:r>
              <a:rPr sz="950" spc="5" dirty="0">
                <a:solidFill>
                  <a:srgbClr val="231F20"/>
                </a:solidFill>
                <a:latin typeface="Calibri"/>
                <a:cs typeface="Calibri"/>
              </a:rPr>
              <a:t> </a:t>
            </a:r>
            <a:r>
              <a:rPr sz="950" dirty="0">
                <a:solidFill>
                  <a:srgbClr val="231F20"/>
                </a:solidFill>
                <a:latin typeface="Calibri"/>
                <a:cs typeface="Calibri"/>
              </a:rPr>
              <a:t>Novartis,</a:t>
            </a:r>
            <a:r>
              <a:rPr sz="950" spc="5" dirty="0">
                <a:solidFill>
                  <a:srgbClr val="231F20"/>
                </a:solidFill>
                <a:latin typeface="Calibri"/>
                <a:cs typeface="Calibri"/>
              </a:rPr>
              <a:t> </a:t>
            </a:r>
            <a:r>
              <a:rPr sz="950" spc="25" dirty="0">
                <a:solidFill>
                  <a:srgbClr val="231F20"/>
                </a:solidFill>
                <a:latin typeface="Calibri"/>
                <a:cs typeface="Calibri"/>
              </a:rPr>
              <a:t>Lilly,</a:t>
            </a:r>
            <a:r>
              <a:rPr sz="950" spc="30" dirty="0">
                <a:solidFill>
                  <a:srgbClr val="231F20"/>
                </a:solidFill>
                <a:latin typeface="Calibri"/>
                <a:cs typeface="Calibri"/>
              </a:rPr>
              <a:t> </a:t>
            </a:r>
            <a:r>
              <a:rPr sz="950" dirty="0">
                <a:solidFill>
                  <a:srgbClr val="231F20"/>
                </a:solidFill>
                <a:latin typeface="Calibri"/>
                <a:cs typeface="Calibri"/>
              </a:rPr>
              <a:t>Amgen,</a:t>
            </a:r>
            <a:r>
              <a:rPr sz="950" spc="5" dirty="0">
                <a:solidFill>
                  <a:srgbClr val="231F20"/>
                </a:solidFill>
                <a:latin typeface="Calibri"/>
                <a:cs typeface="Calibri"/>
              </a:rPr>
              <a:t> </a:t>
            </a:r>
            <a:r>
              <a:rPr sz="950" spc="-15" dirty="0">
                <a:solidFill>
                  <a:srgbClr val="231F20"/>
                </a:solidFill>
                <a:latin typeface="Calibri"/>
                <a:cs typeface="Calibri"/>
              </a:rPr>
              <a:t>Bayer</a:t>
            </a:r>
            <a:r>
              <a:rPr sz="950" spc="-10" dirty="0">
                <a:solidFill>
                  <a:srgbClr val="231F20"/>
                </a:solidFill>
                <a:latin typeface="Calibri"/>
                <a:cs typeface="Calibri"/>
              </a:rPr>
              <a:t> and </a:t>
            </a:r>
            <a:r>
              <a:rPr sz="950" spc="-5" dirty="0">
                <a:solidFill>
                  <a:srgbClr val="231F20"/>
                </a:solidFill>
                <a:latin typeface="Calibri"/>
                <a:cs typeface="Calibri"/>
              </a:rPr>
              <a:t> PharmaMar; </a:t>
            </a:r>
            <a:r>
              <a:rPr sz="950" dirty="0">
                <a:solidFill>
                  <a:srgbClr val="231F20"/>
                </a:solidFill>
                <a:latin typeface="Calibri"/>
                <a:cs typeface="Calibri"/>
              </a:rPr>
              <a:t>Pfizer </a:t>
            </a:r>
            <a:r>
              <a:rPr sz="950" spc="-10" dirty="0">
                <a:solidFill>
                  <a:srgbClr val="231F20"/>
                </a:solidFill>
                <a:latin typeface="Calibri"/>
                <a:cs typeface="Calibri"/>
              </a:rPr>
              <a:t>and </a:t>
            </a:r>
            <a:r>
              <a:rPr sz="950" spc="-20" dirty="0">
                <a:solidFill>
                  <a:srgbClr val="231F20"/>
                </a:solidFill>
                <a:latin typeface="Calibri"/>
                <a:cs typeface="Calibri"/>
              </a:rPr>
              <a:t>Bayer; </a:t>
            </a:r>
            <a:r>
              <a:rPr sz="950" spc="90" dirty="0">
                <a:solidFill>
                  <a:srgbClr val="231F20"/>
                </a:solidFill>
                <a:latin typeface="Calibri"/>
                <a:cs typeface="Calibri"/>
              </a:rPr>
              <a:t>IL </a:t>
            </a:r>
            <a:r>
              <a:rPr sz="950" spc="-25" dirty="0">
                <a:solidFill>
                  <a:srgbClr val="231F20"/>
                </a:solidFill>
                <a:latin typeface="Calibri"/>
                <a:cs typeface="Calibri"/>
              </a:rPr>
              <a:t>has</a:t>
            </a:r>
            <a:r>
              <a:rPr sz="950" spc="-20" dirty="0">
                <a:solidFill>
                  <a:srgbClr val="231F20"/>
                </a:solidFill>
                <a:latin typeface="Calibri"/>
                <a:cs typeface="Calibri"/>
              </a:rPr>
              <a:t> </a:t>
            </a:r>
            <a:r>
              <a:rPr sz="950" spc="-25" dirty="0">
                <a:solidFill>
                  <a:srgbClr val="231F20"/>
                </a:solidFill>
                <a:latin typeface="Calibri"/>
                <a:cs typeface="Calibri"/>
              </a:rPr>
              <a:t>received</a:t>
            </a:r>
            <a:r>
              <a:rPr sz="950" spc="-20" dirty="0">
                <a:solidFill>
                  <a:srgbClr val="231F20"/>
                </a:solidFill>
                <a:latin typeface="Calibri"/>
                <a:cs typeface="Calibri"/>
              </a:rPr>
              <a:t> </a:t>
            </a:r>
            <a:r>
              <a:rPr sz="950" spc="-5" dirty="0">
                <a:solidFill>
                  <a:srgbClr val="231F20"/>
                </a:solidFill>
                <a:latin typeface="Calibri"/>
                <a:cs typeface="Calibri"/>
              </a:rPr>
              <a:t>honoraria </a:t>
            </a:r>
            <a:r>
              <a:rPr sz="950" spc="5" dirty="0">
                <a:solidFill>
                  <a:srgbClr val="231F20"/>
                </a:solidFill>
                <a:latin typeface="Calibri"/>
                <a:cs typeface="Calibri"/>
              </a:rPr>
              <a:t>from </a:t>
            </a:r>
            <a:r>
              <a:rPr sz="950" spc="10" dirty="0">
                <a:solidFill>
                  <a:srgbClr val="231F20"/>
                </a:solidFill>
                <a:latin typeface="Calibri"/>
                <a:cs typeface="Calibri"/>
              </a:rPr>
              <a:t> </a:t>
            </a:r>
            <a:r>
              <a:rPr sz="950" dirty="0">
                <a:solidFill>
                  <a:srgbClr val="231F20"/>
                </a:solidFill>
                <a:latin typeface="Calibri"/>
                <a:cs typeface="Calibri"/>
              </a:rPr>
              <a:t>Bristol-Myers Squibb, </a:t>
            </a:r>
            <a:r>
              <a:rPr sz="950" spc="35" dirty="0">
                <a:solidFill>
                  <a:srgbClr val="231F20"/>
                </a:solidFill>
                <a:latin typeface="Calibri"/>
                <a:cs typeface="Calibri"/>
              </a:rPr>
              <a:t>MDS, </a:t>
            </a:r>
            <a:r>
              <a:rPr sz="950" spc="-5" dirty="0">
                <a:solidFill>
                  <a:srgbClr val="231F20"/>
                </a:solidFill>
                <a:latin typeface="Calibri"/>
                <a:cs typeface="Calibri"/>
              </a:rPr>
              <a:t>Roche, </a:t>
            </a:r>
            <a:r>
              <a:rPr sz="950" spc="5" dirty="0">
                <a:solidFill>
                  <a:srgbClr val="231F20"/>
                </a:solidFill>
                <a:latin typeface="Calibri"/>
                <a:cs typeface="Calibri"/>
              </a:rPr>
              <a:t>Novartis </a:t>
            </a:r>
            <a:r>
              <a:rPr sz="950" spc="-10" dirty="0">
                <a:solidFill>
                  <a:srgbClr val="231F20"/>
                </a:solidFill>
                <a:latin typeface="Calibri"/>
                <a:cs typeface="Calibri"/>
              </a:rPr>
              <a:t>and </a:t>
            </a:r>
            <a:r>
              <a:rPr sz="950" dirty="0">
                <a:solidFill>
                  <a:srgbClr val="231F20"/>
                </a:solidFill>
                <a:latin typeface="Calibri"/>
                <a:cs typeface="Calibri"/>
              </a:rPr>
              <a:t>Pfizer </a:t>
            </a:r>
            <a:r>
              <a:rPr sz="950" spc="-5" dirty="0">
                <a:solidFill>
                  <a:srgbClr val="231F20"/>
                </a:solidFill>
                <a:latin typeface="Calibri"/>
                <a:cs typeface="Calibri"/>
              </a:rPr>
              <a:t>for </a:t>
            </a:r>
            <a:r>
              <a:rPr sz="950" spc="10" dirty="0">
                <a:solidFill>
                  <a:srgbClr val="231F20"/>
                </a:solidFill>
                <a:latin typeface="Calibri"/>
                <a:cs typeface="Calibri"/>
              </a:rPr>
              <a:t>sci- </a:t>
            </a:r>
            <a:r>
              <a:rPr sz="950" spc="15" dirty="0">
                <a:solidFill>
                  <a:srgbClr val="231F20"/>
                </a:solidFill>
                <a:latin typeface="Calibri"/>
                <a:cs typeface="Calibri"/>
              </a:rPr>
              <a:t> </a:t>
            </a:r>
            <a:r>
              <a:rPr sz="950" spc="-10" dirty="0">
                <a:solidFill>
                  <a:srgbClr val="231F20"/>
                </a:solidFill>
                <a:latin typeface="Calibri"/>
                <a:cs typeface="Calibri"/>
              </a:rPr>
              <a:t>entific </a:t>
            </a:r>
            <a:r>
              <a:rPr sz="950" spc="-20" dirty="0">
                <a:solidFill>
                  <a:srgbClr val="231F20"/>
                </a:solidFill>
                <a:latin typeface="Calibri"/>
                <a:cs typeface="Calibri"/>
              </a:rPr>
              <a:t>presentations</a:t>
            </a:r>
            <a:r>
              <a:rPr sz="950" spc="-15" dirty="0">
                <a:solidFill>
                  <a:srgbClr val="231F20"/>
                </a:solidFill>
                <a:latin typeface="Calibri"/>
                <a:cs typeface="Calibri"/>
              </a:rPr>
              <a:t> </a:t>
            </a:r>
            <a:r>
              <a:rPr sz="950" dirty="0">
                <a:solidFill>
                  <a:srgbClr val="231F20"/>
                </a:solidFill>
                <a:latin typeface="Calibri"/>
                <a:cs typeface="Calibri"/>
              </a:rPr>
              <a:t>or </a:t>
            </a:r>
            <a:r>
              <a:rPr sz="950" spc="-30" dirty="0">
                <a:solidFill>
                  <a:srgbClr val="231F20"/>
                </a:solidFill>
                <a:latin typeface="Calibri"/>
                <a:cs typeface="Calibri"/>
              </a:rPr>
              <a:t>research;</a:t>
            </a:r>
            <a:r>
              <a:rPr sz="950" spc="-25" dirty="0">
                <a:solidFill>
                  <a:srgbClr val="231F20"/>
                </a:solidFill>
                <a:latin typeface="Calibri"/>
                <a:cs typeface="Calibri"/>
              </a:rPr>
              <a:t> </a:t>
            </a:r>
            <a:r>
              <a:rPr sz="950" spc="45" dirty="0">
                <a:solidFill>
                  <a:srgbClr val="231F20"/>
                </a:solidFill>
                <a:latin typeface="Calibri"/>
                <a:cs typeface="Calibri"/>
              </a:rPr>
              <a:t>MAP </a:t>
            </a:r>
            <a:r>
              <a:rPr sz="950" spc="-25" dirty="0">
                <a:solidFill>
                  <a:srgbClr val="231F20"/>
                </a:solidFill>
                <a:latin typeface="Calibri"/>
                <a:cs typeface="Calibri"/>
              </a:rPr>
              <a:t>has</a:t>
            </a:r>
            <a:r>
              <a:rPr sz="950" spc="-20" dirty="0">
                <a:solidFill>
                  <a:srgbClr val="231F20"/>
                </a:solidFill>
                <a:latin typeface="Calibri"/>
                <a:cs typeface="Calibri"/>
              </a:rPr>
              <a:t> </a:t>
            </a:r>
            <a:r>
              <a:rPr sz="950" spc="-30" dirty="0">
                <a:solidFill>
                  <a:srgbClr val="231F20"/>
                </a:solidFill>
                <a:latin typeface="Calibri"/>
                <a:cs typeface="Calibri"/>
              </a:rPr>
              <a:t>served</a:t>
            </a:r>
            <a:r>
              <a:rPr sz="950" spc="-25" dirty="0">
                <a:solidFill>
                  <a:srgbClr val="231F20"/>
                </a:solidFill>
                <a:latin typeface="Calibri"/>
                <a:cs typeface="Calibri"/>
              </a:rPr>
              <a:t> </a:t>
            </a:r>
            <a:r>
              <a:rPr sz="950" dirty="0">
                <a:solidFill>
                  <a:srgbClr val="231F20"/>
                </a:solidFill>
                <a:latin typeface="Calibri"/>
                <a:cs typeface="Calibri"/>
              </a:rPr>
              <a:t>on </a:t>
            </a:r>
            <a:r>
              <a:rPr sz="950" spc="-5" dirty="0">
                <a:solidFill>
                  <a:srgbClr val="231F20"/>
                </a:solidFill>
                <a:latin typeface="Calibri"/>
                <a:cs typeface="Calibri"/>
              </a:rPr>
              <a:t>advisory </a:t>
            </a:r>
            <a:r>
              <a:rPr sz="950" dirty="0">
                <a:solidFill>
                  <a:srgbClr val="231F20"/>
                </a:solidFill>
                <a:latin typeface="Calibri"/>
                <a:cs typeface="Calibri"/>
              </a:rPr>
              <a:t> </a:t>
            </a:r>
            <a:r>
              <a:rPr sz="950" spc="-15" dirty="0">
                <a:solidFill>
                  <a:srgbClr val="231F20"/>
                </a:solidFill>
                <a:latin typeface="Calibri"/>
                <a:cs typeface="Calibri"/>
              </a:rPr>
              <a:t>boards</a:t>
            </a:r>
            <a:r>
              <a:rPr sz="950" spc="-10"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15" dirty="0">
                <a:solidFill>
                  <a:srgbClr val="231F20"/>
                </a:solidFill>
                <a:latin typeface="Calibri"/>
                <a:cs typeface="Calibri"/>
              </a:rPr>
              <a:t>Bayer</a:t>
            </a:r>
            <a:r>
              <a:rPr sz="950" spc="-10" dirty="0">
                <a:solidFill>
                  <a:srgbClr val="231F20"/>
                </a:solidFill>
                <a:latin typeface="Calibri"/>
                <a:cs typeface="Calibri"/>
              </a:rPr>
              <a:t> and</a:t>
            </a:r>
            <a:r>
              <a:rPr sz="950" spc="-5" dirty="0">
                <a:solidFill>
                  <a:srgbClr val="231F20"/>
                </a:solidFill>
                <a:latin typeface="Calibri"/>
                <a:cs typeface="Calibri"/>
              </a:rPr>
              <a:t> Pfizer,</a:t>
            </a:r>
            <a:r>
              <a:rPr sz="950"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25" dirty="0">
                <a:solidFill>
                  <a:srgbClr val="231F20"/>
                </a:solidFill>
                <a:latin typeface="Calibri"/>
                <a:cs typeface="Calibri"/>
              </a:rPr>
              <a:t>has</a:t>
            </a:r>
            <a:r>
              <a:rPr sz="950" spc="-20" dirty="0">
                <a:solidFill>
                  <a:srgbClr val="231F20"/>
                </a:solidFill>
                <a:latin typeface="Calibri"/>
                <a:cs typeface="Calibri"/>
              </a:rPr>
              <a:t> </a:t>
            </a:r>
            <a:r>
              <a:rPr sz="950" spc="-25" dirty="0">
                <a:solidFill>
                  <a:srgbClr val="231F20"/>
                </a:solidFill>
                <a:latin typeface="Calibri"/>
                <a:cs typeface="Calibri"/>
              </a:rPr>
              <a:t>received</a:t>
            </a:r>
            <a:r>
              <a:rPr sz="950" spc="-20" dirty="0">
                <a:solidFill>
                  <a:srgbClr val="231F20"/>
                </a:solidFill>
                <a:latin typeface="Calibri"/>
                <a:cs typeface="Calibri"/>
              </a:rPr>
              <a:t> </a:t>
            </a:r>
            <a:r>
              <a:rPr sz="950" spc="-30" dirty="0">
                <a:solidFill>
                  <a:srgbClr val="231F20"/>
                </a:solidFill>
                <a:latin typeface="Calibri"/>
                <a:cs typeface="Calibri"/>
              </a:rPr>
              <a:t>research</a:t>
            </a:r>
            <a:r>
              <a:rPr sz="950" spc="150" dirty="0">
                <a:solidFill>
                  <a:srgbClr val="231F20"/>
                </a:solidFill>
                <a:latin typeface="Calibri"/>
                <a:cs typeface="Calibri"/>
              </a:rPr>
              <a:t> </a:t>
            </a:r>
            <a:r>
              <a:rPr sz="950" spc="-15" dirty="0">
                <a:solidFill>
                  <a:srgbClr val="231F20"/>
                </a:solidFill>
                <a:latin typeface="Calibri"/>
                <a:cs typeface="Calibri"/>
              </a:rPr>
              <a:t>grants </a:t>
            </a:r>
            <a:r>
              <a:rPr sz="950" spc="-200" dirty="0">
                <a:solidFill>
                  <a:srgbClr val="231F20"/>
                </a:solidFill>
                <a:latin typeface="Calibri"/>
                <a:cs typeface="Calibri"/>
              </a:rPr>
              <a:t> </a:t>
            </a:r>
            <a:r>
              <a:rPr sz="950" dirty="0">
                <a:solidFill>
                  <a:srgbClr val="231F20"/>
                </a:solidFill>
                <a:latin typeface="Calibri"/>
                <a:cs typeface="Calibri"/>
              </a:rPr>
              <a:t>from Novartis; </a:t>
            </a:r>
            <a:r>
              <a:rPr sz="950" spc="10" dirty="0">
                <a:solidFill>
                  <a:srgbClr val="231F20"/>
                </a:solidFill>
                <a:latin typeface="Calibri"/>
                <a:cs typeface="Calibri"/>
              </a:rPr>
              <a:t>PRe </a:t>
            </a:r>
            <a:r>
              <a:rPr sz="950" spc="-25" dirty="0">
                <a:solidFill>
                  <a:srgbClr val="231F20"/>
                </a:solidFill>
                <a:latin typeface="Calibri"/>
                <a:cs typeface="Calibri"/>
              </a:rPr>
              <a:t>has </a:t>
            </a:r>
            <a:r>
              <a:rPr sz="950" spc="-30" dirty="0">
                <a:solidFill>
                  <a:srgbClr val="231F20"/>
                </a:solidFill>
                <a:latin typeface="Calibri"/>
                <a:cs typeface="Calibri"/>
              </a:rPr>
              <a:t>served </a:t>
            </a:r>
            <a:r>
              <a:rPr sz="950" dirty="0">
                <a:solidFill>
                  <a:srgbClr val="231F20"/>
                </a:solidFill>
                <a:latin typeface="Calibri"/>
                <a:cs typeface="Calibri"/>
              </a:rPr>
              <a:t>on </a:t>
            </a:r>
            <a:r>
              <a:rPr sz="950" spc="-5" dirty="0">
                <a:solidFill>
                  <a:srgbClr val="231F20"/>
                </a:solidFill>
                <a:latin typeface="Calibri"/>
                <a:cs typeface="Calibri"/>
              </a:rPr>
              <a:t>advisory </a:t>
            </a:r>
            <a:r>
              <a:rPr sz="950" spc="-15" dirty="0">
                <a:solidFill>
                  <a:srgbClr val="231F20"/>
                </a:solidFill>
                <a:latin typeface="Calibri"/>
                <a:cs typeface="Calibri"/>
              </a:rPr>
              <a:t>boards </a:t>
            </a:r>
            <a:r>
              <a:rPr sz="950" spc="-5" dirty="0">
                <a:solidFill>
                  <a:srgbClr val="231F20"/>
                </a:solidFill>
                <a:latin typeface="Calibri"/>
                <a:cs typeface="Calibri"/>
              </a:rPr>
              <a:t>for </a:t>
            </a:r>
            <a:r>
              <a:rPr sz="950" dirty="0">
                <a:solidFill>
                  <a:srgbClr val="231F20"/>
                </a:solidFill>
                <a:latin typeface="Calibri"/>
                <a:cs typeface="Calibri"/>
              </a:rPr>
              <a:t>Novartis, </a:t>
            </a:r>
            <a:r>
              <a:rPr sz="950" spc="5" dirty="0">
                <a:solidFill>
                  <a:srgbClr val="231F20"/>
                </a:solidFill>
                <a:latin typeface="Calibri"/>
                <a:cs typeface="Calibri"/>
              </a:rPr>
              <a:t> </a:t>
            </a:r>
            <a:r>
              <a:rPr sz="950" spc="-5" dirty="0">
                <a:solidFill>
                  <a:srgbClr val="231F20"/>
                </a:solidFill>
                <a:latin typeface="Calibri"/>
                <a:cs typeface="Calibri"/>
              </a:rPr>
              <a:t>Pfizer, </a:t>
            </a:r>
            <a:r>
              <a:rPr sz="950" dirty="0">
                <a:solidFill>
                  <a:srgbClr val="231F20"/>
                </a:solidFill>
                <a:latin typeface="Calibri"/>
                <a:cs typeface="Calibri"/>
              </a:rPr>
              <a:t>PharmaMar, </a:t>
            </a:r>
            <a:r>
              <a:rPr sz="950" spc="10" dirty="0">
                <a:solidFill>
                  <a:srgbClr val="231F20"/>
                </a:solidFill>
                <a:latin typeface="Calibri"/>
                <a:cs typeface="Calibri"/>
              </a:rPr>
              <a:t>Ariad, </a:t>
            </a:r>
            <a:r>
              <a:rPr sz="950" spc="-5" dirty="0">
                <a:solidFill>
                  <a:srgbClr val="231F20"/>
                </a:solidFill>
                <a:latin typeface="Calibri"/>
                <a:cs typeface="Calibri"/>
              </a:rPr>
              <a:t>Merck, Deciphera, Roche, </a:t>
            </a:r>
            <a:r>
              <a:rPr sz="950" spc="15" dirty="0">
                <a:solidFill>
                  <a:srgbClr val="231F20"/>
                </a:solidFill>
                <a:latin typeface="Calibri"/>
                <a:cs typeface="Calibri"/>
              </a:rPr>
              <a:t>Clinigen </a:t>
            </a:r>
            <a:r>
              <a:rPr sz="950" spc="20" dirty="0">
                <a:solidFill>
                  <a:srgbClr val="231F20"/>
                </a:solidFill>
                <a:latin typeface="Calibri"/>
                <a:cs typeface="Calibri"/>
              </a:rPr>
              <a:t> </a:t>
            </a:r>
            <a:r>
              <a:rPr sz="950" spc="-10" dirty="0">
                <a:solidFill>
                  <a:srgbClr val="231F20"/>
                </a:solidFill>
                <a:latin typeface="Calibri"/>
                <a:cs typeface="Calibri"/>
              </a:rPr>
              <a:t>and</a:t>
            </a:r>
            <a:r>
              <a:rPr sz="950" spc="-25" dirty="0">
                <a:solidFill>
                  <a:srgbClr val="231F20"/>
                </a:solidFill>
                <a:latin typeface="Calibri"/>
                <a:cs typeface="Calibri"/>
              </a:rPr>
              <a:t> </a:t>
            </a:r>
            <a:r>
              <a:rPr sz="950" spc="35" dirty="0">
                <a:solidFill>
                  <a:srgbClr val="231F20"/>
                </a:solidFill>
                <a:latin typeface="Calibri"/>
                <a:cs typeface="Calibri"/>
              </a:rPr>
              <a:t>Lilly</a:t>
            </a:r>
            <a:r>
              <a:rPr sz="950" spc="-20" dirty="0">
                <a:solidFill>
                  <a:srgbClr val="231F20"/>
                </a:solidFill>
                <a:latin typeface="Calibri"/>
                <a:cs typeface="Calibri"/>
              </a:rPr>
              <a:t> </a:t>
            </a:r>
            <a:r>
              <a:rPr sz="950" spc="-10" dirty="0">
                <a:solidFill>
                  <a:srgbClr val="231F20"/>
                </a:solidFill>
                <a:latin typeface="Calibri"/>
                <a:cs typeface="Calibri"/>
              </a:rPr>
              <a:t>and</a:t>
            </a:r>
            <a:r>
              <a:rPr sz="950" spc="-30" dirty="0">
                <a:solidFill>
                  <a:srgbClr val="231F20"/>
                </a:solidFill>
                <a:latin typeface="Calibri"/>
                <a:cs typeface="Calibri"/>
              </a:rPr>
              <a:t> </a:t>
            </a:r>
            <a:r>
              <a:rPr sz="950" spc="-25" dirty="0">
                <a:solidFill>
                  <a:srgbClr val="231F20"/>
                </a:solidFill>
                <a:latin typeface="Calibri"/>
                <a:cs typeface="Calibri"/>
              </a:rPr>
              <a:t>has</a:t>
            </a:r>
            <a:r>
              <a:rPr sz="950" spc="-20" dirty="0">
                <a:solidFill>
                  <a:srgbClr val="231F20"/>
                </a:solidFill>
                <a:latin typeface="Calibri"/>
                <a:cs typeface="Calibri"/>
              </a:rPr>
              <a:t> </a:t>
            </a:r>
            <a:r>
              <a:rPr sz="950" spc="-25" dirty="0">
                <a:solidFill>
                  <a:srgbClr val="231F20"/>
                </a:solidFill>
                <a:latin typeface="Calibri"/>
                <a:cs typeface="Calibri"/>
              </a:rPr>
              <a:t>received</a:t>
            </a:r>
            <a:r>
              <a:rPr sz="950" spc="-20" dirty="0">
                <a:solidFill>
                  <a:srgbClr val="231F20"/>
                </a:solidFill>
                <a:latin typeface="Calibri"/>
                <a:cs typeface="Calibri"/>
              </a:rPr>
              <a:t> </a:t>
            </a:r>
            <a:r>
              <a:rPr sz="950" dirty="0">
                <a:solidFill>
                  <a:srgbClr val="231F20"/>
                </a:solidFill>
                <a:latin typeface="Calibri"/>
                <a:cs typeface="Calibri"/>
              </a:rPr>
              <a:t>honoraria</a:t>
            </a:r>
            <a:r>
              <a:rPr sz="950" spc="-25" dirty="0">
                <a:solidFill>
                  <a:srgbClr val="231F20"/>
                </a:solidFill>
                <a:latin typeface="Calibri"/>
                <a:cs typeface="Calibri"/>
              </a:rPr>
              <a:t> </a:t>
            </a:r>
            <a:r>
              <a:rPr sz="950" dirty="0">
                <a:solidFill>
                  <a:srgbClr val="231F20"/>
                </a:solidFill>
                <a:latin typeface="Calibri"/>
                <a:cs typeface="Calibri"/>
              </a:rPr>
              <a:t>from</a:t>
            </a:r>
            <a:r>
              <a:rPr sz="950" spc="-15" dirty="0">
                <a:solidFill>
                  <a:srgbClr val="231F20"/>
                </a:solidFill>
                <a:latin typeface="Calibri"/>
                <a:cs typeface="Calibri"/>
              </a:rPr>
              <a:t> </a:t>
            </a:r>
            <a:r>
              <a:rPr sz="950" dirty="0">
                <a:solidFill>
                  <a:srgbClr val="231F20"/>
                </a:solidFill>
                <a:latin typeface="Calibri"/>
                <a:cs typeface="Calibri"/>
              </a:rPr>
              <a:t>Novartis,</a:t>
            </a:r>
            <a:r>
              <a:rPr sz="950" spc="-20" dirty="0">
                <a:solidFill>
                  <a:srgbClr val="231F20"/>
                </a:solidFill>
                <a:latin typeface="Calibri"/>
                <a:cs typeface="Calibri"/>
              </a:rPr>
              <a:t> </a:t>
            </a:r>
            <a:r>
              <a:rPr sz="950" dirty="0">
                <a:solidFill>
                  <a:srgbClr val="231F20"/>
                </a:solidFill>
                <a:latin typeface="Calibri"/>
                <a:cs typeface="Calibri"/>
              </a:rPr>
              <a:t>Pfizer,</a:t>
            </a:r>
            <a:r>
              <a:rPr sz="950" spc="-30" dirty="0">
                <a:solidFill>
                  <a:srgbClr val="231F20"/>
                </a:solidFill>
                <a:latin typeface="Calibri"/>
                <a:cs typeface="Calibri"/>
              </a:rPr>
              <a:t> </a:t>
            </a:r>
            <a:r>
              <a:rPr sz="950" spc="-15" dirty="0">
                <a:solidFill>
                  <a:srgbClr val="231F20"/>
                </a:solidFill>
                <a:latin typeface="Calibri"/>
                <a:cs typeface="Calibri"/>
              </a:rPr>
              <a:t>Bayer, </a:t>
            </a:r>
            <a:r>
              <a:rPr sz="950" spc="-200" dirty="0">
                <a:solidFill>
                  <a:srgbClr val="231F20"/>
                </a:solidFill>
                <a:latin typeface="Calibri"/>
                <a:cs typeface="Calibri"/>
              </a:rPr>
              <a:t> </a:t>
            </a:r>
            <a:r>
              <a:rPr sz="950" dirty="0">
                <a:solidFill>
                  <a:srgbClr val="231F20"/>
                </a:solidFill>
                <a:latin typeface="Calibri"/>
                <a:cs typeface="Calibri"/>
              </a:rPr>
              <a:t>PharmaMar </a:t>
            </a:r>
            <a:r>
              <a:rPr sz="950" spc="-10" dirty="0">
                <a:solidFill>
                  <a:srgbClr val="231F20"/>
                </a:solidFill>
                <a:latin typeface="Calibri"/>
                <a:cs typeface="Calibri"/>
              </a:rPr>
              <a:t>and </a:t>
            </a:r>
            <a:r>
              <a:rPr sz="950" spc="25" dirty="0">
                <a:solidFill>
                  <a:srgbClr val="231F20"/>
                </a:solidFill>
                <a:latin typeface="Calibri"/>
                <a:cs typeface="Calibri"/>
              </a:rPr>
              <a:t>Lilly; </a:t>
            </a:r>
            <a:r>
              <a:rPr sz="950" spc="45" dirty="0">
                <a:solidFill>
                  <a:srgbClr val="231F20"/>
                </a:solidFill>
                <a:latin typeface="Calibri"/>
                <a:cs typeface="Calibri"/>
              </a:rPr>
              <a:t>PRu </a:t>
            </a:r>
            <a:r>
              <a:rPr sz="950" spc="-25" dirty="0">
                <a:solidFill>
                  <a:srgbClr val="231F20"/>
                </a:solidFill>
                <a:latin typeface="Calibri"/>
                <a:cs typeface="Calibri"/>
              </a:rPr>
              <a:t>has received </a:t>
            </a:r>
            <a:r>
              <a:rPr sz="950" spc="-5" dirty="0">
                <a:solidFill>
                  <a:srgbClr val="231F20"/>
                </a:solidFill>
                <a:latin typeface="Calibri"/>
                <a:cs typeface="Calibri"/>
              </a:rPr>
              <a:t>honoraria for </a:t>
            </a:r>
            <a:r>
              <a:rPr sz="950" spc="-20" dirty="0">
                <a:solidFill>
                  <a:srgbClr val="231F20"/>
                </a:solidFill>
                <a:latin typeface="Calibri"/>
                <a:cs typeface="Calibri"/>
              </a:rPr>
              <a:t>lectures </a:t>
            </a:r>
            <a:r>
              <a:rPr sz="950" spc="-15" dirty="0">
                <a:solidFill>
                  <a:srgbClr val="231F20"/>
                </a:solidFill>
                <a:latin typeface="Calibri"/>
                <a:cs typeface="Calibri"/>
              </a:rPr>
              <a:t> </a:t>
            </a:r>
            <a:r>
              <a:rPr sz="950" dirty="0">
                <a:solidFill>
                  <a:srgbClr val="231F20"/>
                </a:solidFill>
                <a:latin typeface="Calibri"/>
                <a:cs typeface="Calibri"/>
              </a:rPr>
              <a:t>from</a:t>
            </a:r>
            <a:r>
              <a:rPr sz="950" spc="5" dirty="0">
                <a:solidFill>
                  <a:srgbClr val="231F20"/>
                </a:solidFill>
                <a:latin typeface="Calibri"/>
                <a:cs typeface="Calibri"/>
              </a:rPr>
              <a:t> </a:t>
            </a:r>
            <a:r>
              <a:rPr sz="950" dirty="0">
                <a:solidFill>
                  <a:srgbClr val="231F20"/>
                </a:solidFill>
                <a:latin typeface="Calibri"/>
                <a:cs typeface="Calibri"/>
              </a:rPr>
              <a:t>Novartis,</a:t>
            </a:r>
            <a:r>
              <a:rPr sz="950" spc="5" dirty="0">
                <a:solidFill>
                  <a:srgbClr val="231F20"/>
                </a:solidFill>
                <a:latin typeface="Calibri"/>
                <a:cs typeface="Calibri"/>
              </a:rPr>
              <a:t> </a:t>
            </a:r>
            <a:r>
              <a:rPr sz="950" spc="-5" dirty="0">
                <a:solidFill>
                  <a:srgbClr val="231F20"/>
                </a:solidFill>
                <a:latin typeface="Calibri"/>
                <a:cs typeface="Calibri"/>
              </a:rPr>
              <a:t>Pfizer,</a:t>
            </a:r>
            <a:r>
              <a:rPr sz="950" dirty="0">
                <a:solidFill>
                  <a:srgbClr val="231F20"/>
                </a:solidFill>
                <a:latin typeface="Calibri"/>
                <a:cs typeface="Calibri"/>
              </a:rPr>
              <a:t> Bristol-Myers</a:t>
            </a:r>
            <a:r>
              <a:rPr sz="950" spc="5" dirty="0">
                <a:solidFill>
                  <a:srgbClr val="231F20"/>
                </a:solidFill>
                <a:latin typeface="Calibri"/>
                <a:cs typeface="Calibri"/>
              </a:rPr>
              <a:t> </a:t>
            </a:r>
            <a:r>
              <a:rPr sz="950" dirty="0">
                <a:solidFill>
                  <a:srgbClr val="231F20"/>
                </a:solidFill>
                <a:latin typeface="Calibri"/>
                <a:cs typeface="Calibri"/>
              </a:rPr>
              <a:t>Squibb,</a:t>
            </a:r>
            <a:r>
              <a:rPr sz="950" spc="5" dirty="0">
                <a:solidFill>
                  <a:srgbClr val="231F20"/>
                </a:solidFill>
                <a:latin typeface="Calibri"/>
                <a:cs typeface="Calibri"/>
              </a:rPr>
              <a:t> </a:t>
            </a:r>
            <a:r>
              <a:rPr sz="950" dirty="0">
                <a:solidFill>
                  <a:srgbClr val="231F20"/>
                </a:solidFill>
                <a:latin typeface="Calibri"/>
                <a:cs typeface="Calibri"/>
              </a:rPr>
              <a:t>Merck</a:t>
            </a:r>
            <a:r>
              <a:rPr sz="950" spc="5" dirty="0">
                <a:solidFill>
                  <a:srgbClr val="231F20"/>
                </a:solidFill>
                <a:latin typeface="Calibri"/>
                <a:cs typeface="Calibri"/>
              </a:rPr>
              <a:t> </a:t>
            </a:r>
            <a:r>
              <a:rPr sz="950" dirty="0">
                <a:solidFill>
                  <a:srgbClr val="231F20"/>
                </a:solidFill>
                <a:latin typeface="Calibri"/>
                <a:cs typeface="Calibri"/>
              </a:rPr>
              <a:t>Sharp</a:t>
            </a:r>
            <a:r>
              <a:rPr sz="950" spc="5" dirty="0">
                <a:solidFill>
                  <a:srgbClr val="231F20"/>
                </a:solidFill>
                <a:latin typeface="Calibri"/>
                <a:cs typeface="Calibri"/>
              </a:rPr>
              <a:t> </a:t>
            </a:r>
            <a:r>
              <a:rPr sz="950" spc="10" dirty="0">
                <a:solidFill>
                  <a:srgbClr val="231F20"/>
                </a:solidFill>
                <a:latin typeface="Calibri"/>
                <a:cs typeface="Calibri"/>
              </a:rPr>
              <a:t>&amp; </a:t>
            </a:r>
            <a:r>
              <a:rPr sz="950" spc="15" dirty="0">
                <a:solidFill>
                  <a:srgbClr val="231F20"/>
                </a:solidFill>
                <a:latin typeface="Calibri"/>
                <a:cs typeface="Calibri"/>
              </a:rPr>
              <a:t> </a:t>
            </a:r>
            <a:r>
              <a:rPr sz="950" spc="5" dirty="0">
                <a:solidFill>
                  <a:srgbClr val="231F20"/>
                </a:solidFill>
                <a:latin typeface="Calibri"/>
                <a:cs typeface="Calibri"/>
              </a:rPr>
              <a:t>Dohme, </a:t>
            </a:r>
            <a:r>
              <a:rPr sz="950" spc="-5" dirty="0">
                <a:solidFill>
                  <a:srgbClr val="231F20"/>
                </a:solidFill>
                <a:latin typeface="Calibri"/>
                <a:cs typeface="Calibri"/>
              </a:rPr>
              <a:t>Roche </a:t>
            </a:r>
            <a:r>
              <a:rPr sz="950" spc="-10" dirty="0">
                <a:solidFill>
                  <a:srgbClr val="231F20"/>
                </a:solidFill>
                <a:latin typeface="Calibri"/>
                <a:cs typeface="Calibri"/>
              </a:rPr>
              <a:t>and </a:t>
            </a:r>
            <a:r>
              <a:rPr sz="950" spc="-25" dirty="0">
                <a:solidFill>
                  <a:srgbClr val="231F20"/>
                </a:solidFill>
                <a:latin typeface="Calibri"/>
                <a:cs typeface="Calibri"/>
              </a:rPr>
              <a:t>has </a:t>
            </a:r>
            <a:r>
              <a:rPr sz="950" spc="-30" dirty="0">
                <a:solidFill>
                  <a:srgbClr val="231F20"/>
                </a:solidFill>
                <a:latin typeface="Calibri"/>
                <a:cs typeface="Calibri"/>
              </a:rPr>
              <a:t>served </a:t>
            </a:r>
            <a:r>
              <a:rPr sz="950" spc="-40" dirty="0">
                <a:solidFill>
                  <a:srgbClr val="231F20"/>
                </a:solidFill>
                <a:latin typeface="Calibri"/>
                <a:cs typeface="Calibri"/>
              </a:rPr>
              <a:t>as a </a:t>
            </a:r>
            <a:r>
              <a:rPr sz="950" spc="-20" dirty="0">
                <a:solidFill>
                  <a:srgbClr val="231F20"/>
                </a:solidFill>
                <a:latin typeface="Calibri"/>
                <a:cs typeface="Calibri"/>
              </a:rPr>
              <a:t>member </a:t>
            </a:r>
            <a:r>
              <a:rPr sz="950" spc="-15" dirty="0">
                <a:solidFill>
                  <a:srgbClr val="231F20"/>
                </a:solidFill>
                <a:latin typeface="Calibri"/>
                <a:cs typeface="Calibri"/>
              </a:rPr>
              <a:t>of </a:t>
            </a:r>
            <a:r>
              <a:rPr sz="950" spc="-5" dirty="0">
                <a:solidFill>
                  <a:srgbClr val="231F20"/>
                </a:solidFill>
                <a:latin typeface="Calibri"/>
                <a:cs typeface="Calibri"/>
              </a:rPr>
              <a:t>advisory </a:t>
            </a:r>
            <a:r>
              <a:rPr sz="950" spc="-10" dirty="0">
                <a:solidFill>
                  <a:srgbClr val="231F20"/>
                </a:solidFill>
                <a:latin typeface="Calibri"/>
                <a:cs typeface="Calibri"/>
              </a:rPr>
              <a:t>board </a:t>
            </a:r>
            <a:r>
              <a:rPr sz="950" spc="-5" dirty="0">
                <a:solidFill>
                  <a:srgbClr val="231F20"/>
                </a:solidFill>
                <a:latin typeface="Calibri"/>
                <a:cs typeface="Calibri"/>
              </a:rPr>
              <a:t>for </a:t>
            </a:r>
            <a:r>
              <a:rPr sz="950" dirty="0">
                <a:solidFill>
                  <a:srgbClr val="231F20"/>
                </a:solidFill>
                <a:latin typeface="Calibri"/>
                <a:cs typeface="Calibri"/>
              </a:rPr>
              <a:t> Novartis, Amgen, Merck Sharp </a:t>
            </a:r>
            <a:r>
              <a:rPr sz="950" spc="10" dirty="0">
                <a:solidFill>
                  <a:srgbClr val="231F20"/>
                </a:solidFill>
                <a:latin typeface="Calibri"/>
                <a:cs typeface="Calibri"/>
              </a:rPr>
              <a:t>&amp; </a:t>
            </a:r>
            <a:r>
              <a:rPr sz="950" spc="5" dirty="0">
                <a:solidFill>
                  <a:srgbClr val="231F20"/>
                </a:solidFill>
                <a:latin typeface="Calibri"/>
                <a:cs typeface="Calibri"/>
              </a:rPr>
              <a:t>Dohme, </a:t>
            </a:r>
            <a:r>
              <a:rPr sz="950" dirty="0">
                <a:solidFill>
                  <a:srgbClr val="231F20"/>
                </a:solidFill>
                <a:latin typeface="Calibri"/>
                <a:cs typeface="Calibri"/>
              </a:rPr>
              <a:t>Bristol-Myers Squibb, </a:t>
            </a:r>
            <a:r>
              <a:rPr sz="950" spc="-200" dirty="0">
                <a:solidFill>
                  <a:srgbClr val="231F20"/>
                </a:solidFill>
                <a:latin typeface="Calibri"/>
                <a:cs typeface="Calibri"/>
              </a:rPr>
              <a:t> </a:t>
            </a:r>
            <a:r>
              <a:rPr sz="950" spc="5" dirty="0">
                <a:solidFill>
                  <a:srgbClr val="231F20"/>
                </a:solidFill>
                <a:latin typeface="Calibri"/>
                <a:cs typeface="Calibri"/>
              </a:rPr>
              <a:t>Blueprint</a:t>
            </a:r>
            <a:r>
              <a:rPr sz="950" spc="10" dirty="0">
                <a:solidFill>
                  <a:srgbClr val="231F20"/>
                </a:solidFill>
                <a:latin typeface="Calibri"/>
                <a:cs typeface="Calibri"/>
              </a:rPr>
              <a:t> </a:t>
            </a:r>
            <a:r>
              <a:rPr sz="950" spc="-10" dirty="0">
                <a:solidFill>
                  <a:srgbClr val="231F20"/>
                </a:solidFill>
                <a:latin typeface="Calibri"/>
                <a:cs typeface="Calibri"/>
              </a:rPr>
              <a:t>Medicines;</a:t>
            </a:r>
            <a:r>
              <a:rPr sz="950" spc="-5" dirty="0">
                <a:solidFill>
                  <a:srgbClr val="231F20"/>
                </a:solidFill>
                <a:latin typeface="Calibri"/>
                <a:cs typeface="Calibri"/>
              </a:rPr>
              <a:t> </a:t>
            </a:r>
            <a:r>
              <a:rPr sz="950" spc="30" dirty="0">
                <a:solidFill>
                  <a:srgbClr val="231F20"/>
                </a:solidFill>
                <a:latin typeface="Calibri"/>
                <a:cs typeface="Calibri"/>
              </a:rPr>
              <a:t>PS </a:t>
            </a:r>
            <a:r>
              <a:rPr sz="950" spc="-25" dirty="0">
                <a:solidFill>
                  <a:srgbClr val="231F20"/>
                </a:solidFill>
                <a:latin typeface="Calibri"/>
                <a:cs typeface="Calibri"/>
              </a:rPr>
              <a:t>has</a:t>
            </a:r>
            <a:r>
              <a:rPr sz="950" spc="-20" dirty="0">
                <a:solidFill>
                  <a:srgbClr val="231F20"/>
                </a:solidFill>
                <a:latin typeface="Calibri"/>
                <a:cs typeface="Calibri"/>
              </a:rPr>
              <a:t> </a:t>
            </a:r>
            <a:r>
              <a:rPr sz="950" spc="-25" dirty="0">
                <a:solidFill>
                  <a:srgbClr val="231F20"/>
                </a:solidFill>
                <a:latin typeface="Calibri"/>
                <a:cs typeface="Calibri"/>
              </a:rPr>
              <a:t>received</a:t>
            </a:r>
            <a:r>
              <a:rPr sz="950" spc="-20" dirty="0">
                <a:solidFill>
                  <a:srgbClr val="231F20"/>
                </a:solidFill>
                <a:latin typeface="Calibri"/>
                <a:cs typeface="Calibri"/>
              </a:rPr>
              <a:t> </a:t>
            </a:r>
            <a:r>
              <a:rPr sz="950" spc="-5" dirty="0">
                <a:solidFill>
                  <a:srgbClr val="231F20"/>
                </a:solidFill>
                <a:latin typeface="Calibri"/>
                <a:cs typeface="Calibri"/>
              </a:rPr>
              <a:t>honoraria</a:t>
            </a:r>
            <a:r>
              <a:rPr sz="950" dirty="0">
                <a:solidFill>
                  <a:srgbClr val="231F20"/>
                </a:solidFill>
                <a:latin typeface="Calibri"/>
                <a:cs typeface="Calibri"/>
              </a:rPr>
              <a:t> from</a:t>
            </a:r>
            <a:r>
              <a:rPr sz="950" spc="5" dirty="0">
                <a:solidFill>
                  <a:srgbClr val="231F20"/>
                </a:solidFill>
                <a:latin typeface="Calibri"/>
                <a:cs typeface="Calibri"/>
              </a:rPr>
              <a:t> </a:t>
            </a:r>
            <a:r>
              <a:rPr sz="950" spc="25" dirty="0">
                <a:solidFill>
                  <a:srgbClr val="231F20"/>
                </a:solidFill>
                <a:latin typeface="Calibri"/>
                <a:cs typeface="Calibri"/>
              </a:rPr>
              <a:t>Daiichi </a:t>
            </a:r>
            <a:r>
              <a:rPr sz="950" spc="30" dirty="0">
                <a:solidFill>
                  <a:srgbClr val="231F20"/>
                </a:solidFill>
                <a:latin typeface="Calibri"/>
                <a:cs typeface="Calibri"/>
              </a:rPr>
              <a:t> </a:t>
            </a:r>
            <a:r>
              <a:rPr sz="950" dirty="0">
                <a:solidFill>
                  <a:srgbClr val="231F20"/>
                </a:solidFill>
                <a:latin typeface="Calibri"/>
                <a:cs typeface="Calibri"/>
              </a:rPr>
              <a:t>Sankyo </a:t>
            </a:r>
            <a:r>
              <a:rPr sz="950" spc="-5" dirty="0">
                <a:solidFill>
                  <a:srgbClr val="231F20"/>
                </a:solidFill>
                <a:latin typeface="Calibri"/>
                <a:cs typeface="Calibri"/>
              </a:rPr>
              <a:t>Pharma, </a:t>
            </a:r>
            <a:r>
              <a:rPr sz="950" spc="5" dirty="0">
                <a:solidFill>
                  <a:srgbClr val="231F20"/>
                </a:solidFill>
                <a:latin typeface="Calibri"/>
                <a:cs typeface="Calibri"/>
              </a:rPr>
              <a:t>Eisai, </a:t>
            </a:r>
            <a:r>
              <a:rPr sz="950" spc="35" dirty="0">
                <a:solidFill>
                  <a:srgbClr val="231F20"/>
                </a:solidFill>
                <a:latin typeface="Calibri"/>
                <a:cs typeface="Calibri"/>
              </a:rPr>
              <a:t>Eli </a:t>
            </a:r>
            <a:r>
              <a:rPr sz="950" spc="25" dirty="0">
                <a:solidFill>
                  <a:srgbClr val="231F20"/>
                </a:solidFill>
                <a:latin typeface="Calibri"/>
                <a:cs typeface="Calibri"/>
              </a:rPr>
              <a:t>Lilly, </a:t>
            </a:r>
            <a:r>
              <a:rPr sz="950" spc="-25" dirty="0">
                <a:solidFill>
                  <a:srgbClr val="231F20"/>
                </a:solidFill>
                <a:latin typeface="Calibri"/>
                <a:cs typeface="Calibri"/>
              </a:rPr>
              <a:t>Medspace, </a:t>
            </a:r>
            <a:r>
              <a:rPr sz="950" spc="5" dirty="0">
                <a:solidFill>
                  <a:srgbClr val="231F20"/>
                </a:solidFill>
                <a:latin typeface="Calibri"/>
                <a:cs typeface="Calibri"/>
              </a:rPr>
              <a:t>Novartis </a:t>
            </a:r>
            <a:r>
              <a:rPr sz="950" spc="-10" dirty="0">
                <a:solidFill>
                  <a:srgbClr val="231F20"/>
                </a:solidFill>
                <a:latin typeface="Calibri"/>
                <a:cs typeface="Calibri"/>
              </a:rPr>
              <a:t>and </a:t>
            </a:r>
            <a:r>
              <a:rPr sz="950" spc="-15" dirty="0">
                <a:solidFill>
                  <a:srgbClr val="231F20"/>
                </a:solidFill>
                <a:latin typeface="Calibri"/>
                <a:cs typeface="Calibri"/>
              </a:rPr>
              <a:t>Swedish </a:t>
            </a:r>
            <a:r>
              <a:rPr sz="950" spc="-10" dirty="0">
                <a:solidFill>
                  <a:srgbClr val="231F20"/>
                </a:solidFill>
                <a:latin typeface="Calibri"/>
                <a:cs typeface="Calibri"/>
              </a:rPr>
              <a:t> </a:t>
            </a:r>
            <a:r>
              <a:rPr sz="950" spc="10" dirty="0">
                <a:solidFill>
                  <a:srgbClr val="231F20"/>
                </a:solidFill>
                <a:latin typeface="Calibri"/>
                <a:cs typeface="Calibri"/>
              </a:rPr>
              <a:t>Orphan </a:t>
            </a:r>
            <a:r>
              <a:rPr sz="950" spc="15" dirty="0">
                <a:solidFill>
                  <a:srgbClr val="231F20"/>
                </a:solidFill>
                <a:latin typeface="Calibri"/>
                <a:cs typeface="Calibri"/>
              </a:rPr>
              <a:t>Biovitrium, </a:t>
            </a:r>
            <a:r>
              <a:rPr sz="950" spc="-25" dirty="0">
                <a:solidFill>
                  <a:srgbClr val="231F20"/>
                </a:solidFill>
                <a:latin typeface="Calibri"/>
                <a:cs typeface="Calibri"/>
              </a:rPr>
              <a:t>has </a:t>
            </a:r>
            <a:r>
              <a:rPr sz="950" spc="-20" dirty="0">
                <a:solidFill>
                  <a:srgbClr val="231F20"/>
                </a:solidFill>
                <a:latin typeface="Calibri"/>
                <a:cs typeface="Calibri"/>
              </a:rPr>
              <a:t>reported </a:t>
            </a:r>
            <a:r>
              <a:rPr sz="950" dirty="0">
                <a:solidFill>
                  <a:srgbClr val="231F20"/>
                </a:solidFill>
                <a:latin typeface="Calibri"/>
                <a:cs typeface="Calibri"/>
              </a:rPr>
              <a:t>consulting or advising </a:t>
            </a:r>
            <a:r>
              <a:rPr sz="950" spc="-20" dirty="0">
                <a:solidFill>
                  <a:srgbClr val="231F20"/>
                </a:solidFill>
                <a:latin typeface="Calibri"/>
                <a:cs typeface="Calibri"/>
              </a:rPr>
              <a:t>roles </a:t>
            </a:r>
            <a:r>
              <a:rPr sz="950" spc="-5" dirty="0">
                <a:solidFill>
                  <a:srgbClr val="231F20"/>
                </a:solidFill>
                <a:latin typeface="Calibri"/>
                <a:cs typeface="Calibri"/>
              </a:rPr>
              <a:t>for </a:t>
            </a:r>
            <a:r>
              <a:rPr sz="950" spc="-200" dirty="0">
                <a:solidFill>
                  <a:srgbClr val="231F20"/>
                </a:solidFill>
                <a:latin typeface="Calibri"/>
                <a:cs typeface="Calibri"/>
              </a:rPr>
              <a:t> </a:t>
            </a:r>
            <a:r>
              <a:rPr sz="950" spc="10" dirty="0">
                <a:solidFill>
                  <a:srgbClr val="231F20"/>
                </a:solidFill>
                <a:latin typeface="Calibri"/>
                <a:cs typeface="Calibri"/>
              </a:rPr>
              <a:t>Sixth </a:t>
            </a:r>
            <a:r>
              <a:rPr sz="950" spc="-10" dirty="0">
                <a:solidFill>
                  <a:srgbClr val="231F20"/>
                </a:solidFill>
                <a:latin typeface="Calibri"/>
                <a:cs typeface="Calibri"/>
              </a:rPr>
              <a:t>Element</a:t>
            </a:r>
            <a:r>
              <a:rPr sz="950" spc="-5" dirty="0">
                <a:solidFill>
                  <a:srgbClr val="231F20"/>
                </a:solidFill>
                <a:latin typeface="Calibri"/>
                <a:cs typeface="Calibri"/>
              </a:rPr>
              <a:t> </a:t>
            </a:r>
            <a:r>
              <a:rPr sz="950" spc="5" dirty="0">
                <a:solidFill>
                  <a:srgbClr val="231F20"/>
                </a:solidFill>
                <a:latin typeface="Calibri"/>
                <a:cs typeface="Calibri"/>
              </a:rPr>
              <a:t>Capital,</a:t>
            </a:r>
            <a:r>
              <a:rPr sz="950" spc="10" dirty="0">
                <a:solidFill>
                  <a:srgbClr val="231F20"/>
                </a:solidFill>
                <a:latin typeface="Calibri"/>
                <a:cs typeface="Calibri"/>
              </a:rPr>
              <a:t> </a:t>
            </a:r>
            <a:r>
              <a:rPr sz="950" dirty="0">
                <a:solidFill>
                  <a:srgbClr val="231F20"/>
                </a:solidFill>
                <a:latin typeface="Calibri"/>
                <a:cs typeface="Calibri"/>
              </a:rPr>
              <a:t>Adaptaimmune,</a:t>
            </a:r>
            <a:r>
              <a:rPr sz="950" spc="5" dirty="0">
                <a:solidFill>
                  <a:srgbClr val="231F20"/>
                </a:solidFill>
                <a:latin typeface="Calibri"/>
                <a:cs typeface="Calibri"/>
              </a:rPr>
              <a:t> </a:t>
            </a:r>
            <a:r>
              <a:rPr sz="950" dirty="0">
                <a:solidFill>
                  <a:srgbClr val="231F20"/>
                </a:solidFill>
                <a:latin typeface="Calibri"/>
                <a:cs typeface="Calibri"/>
              </a:rPr>
              <a:t>Amcure,</a:t>
            </a:r>
            <a:r>
              <a:rPr sz="950" spc="5" dirty="0">
                <a:solidFill>
                  <a:srgbClr val="231F20"/>
                </a:solidFill>
                <a:latin typeface="Calibri"/>
                <a:cs typeface="Calibri"/>
              </a:rPr>
              <a:t> </a:t>
            </a:r>
            <a:r>
              <a:rPr sz="950" spc="-10" dirty="0">
                <a:solidFill>
                  <a:srgbClr val="231F20"/>
                </a:solidFill>
                <a:latin typeface="Calibri"/>
                <a:cs typeface="Calibri"/>
              </a:rPr>
              <a:t>AstraZeneca, </a:t>
            </a:r>
            <a:r>
              <a:rPr sz="950" spc="-5" dirty="0">
                <a:solidFill>
                  <a:srgbClr val="231F20"/>
                </a:solidFill>
                <a:latin typeface="Calibri"/>
                <a:cs typeface="Calibri"/>
              </a:rPr>
              <a:t> </a:t>
            </a:r>
            <a:r>
              <a:rPr sz="950" spc="-15" dirty="0">
                <a:solidFill>
                  <a:srgbClr val="231F20"/>
                </a:solidFill>
                <a:latin typeface="Calibri"/>
                <a:cs typeface="Calibri"/>
              </a:rPr>
              <a:t>Bayer,</a:t>
            </a:r>
            <a:r>
              <a:rPr sz="950" spc="-10" dirty="0">
                <a:solidFill>
                  <a:srgbClr val="231F20"/>
                </a:solidFill>
                <a:latin typeface="Calibri"/>
                <a:cs typeface="Calibri"/>
              </a:rPr>
              <a:t> </a:t>
            </a:r>
            <a:r>
              <a:rPr sz="950" spc="5" dirty="0">
                <a:solidFill>
                  <a:srgbClr val="231F20"/>
                </a:solidFill>
                <a:latin typeface="Calibri"/>
                <a:cs typeface="Calibri"/>
              </a:rPr>
              <a:t>Blueprint</a:t>
            </a:r>
            <a:r>
              <a:rPr sz="950" spc="10" dirty="0">
                <a:solidFill>
                  <a:srgbClr val="231F20"/>
                </a:solidFill>
                <a:latin typeface="Calibri"/>
                <a:cs typeface="Calibri"/>
              </a:rPr>
              <a:t> </a:t>
            </a:r>
            <a:r>
              <a:rPr sz="950" spc="-10" dirty="0">
                <a:solidFill>
                  <a:srgbClr val="231F20"/>
                </a:solidFill>
                <a:latin typeface="Calibri"/>
                <a:cs typeface="Calibri"/>
              </a:rPr>
              <a:t>Medicines,</a:t>
            </a:r>
            <a:r>
              <a:rPr sz="950" spc="-5" dirty="0">
                <a:solidFill>
                  <a:srgbClr val="231F20"/>
                </a:solidFill>
                <a:latin typeface="Calibri"/>
                <a:cs typeface="Calibri"/>
              </a:rPr>
              <a:t> </a:t>
            </a:r>
            <a:r>
              <a:rPr sz="950" dirty="0">
                <a:solidFill>
                  <a:srgbClr val="231F20"/>
                </a:solidFill>
                <a:latin typeface="Calibri"/>
                <a:cs typeface="Calibri"/>
              </a:rPr>
              <a:t>Bristol-Myers</a:t>
            </a:r>
            <a:r>
              <a:rPr sz="950" spc="5" dirty="0">
                <a:solidFill>
                  <a:srgbClr val="231F20"/>
                </a:solidFill>
                <a:latin typeface="Calibri"/>
                <a:cs typeface="Calibri"/>
              </a:rPr>
              <a:t> </a:t>
            </a:r>
            <a:r>
              <a:rPr sz="950" dirty="0">
                <a:solidFill>
                  <a:srgbClr val="231F20"/>
                </a:solidFill>
                <a:latin typeface="Calibri"/>
                <a:cs typeface="Calibri"/>
              </a:rPr>
              <a:t>Squibb,</a:t>
            </a:r>
            <a:r>
              <a:rPr sz="950" spc="5" dirty="0">
                <a:solidFill>
                  <a:srgbClr val="231F20"/>
                </a:solidFill>
                <a:latin typeface="Calibri"/>
                <a:cs typeface="Calibri"/>
              </a:rPr>
              <a:t> </a:t>
            </a:r>
            <a:r>
              <a:rPr sz="950" spc="-10" dirty="0">
                <a:solidFill>
                  <a:srgbClr val="231F20"/>
                </a:solidFill>
                <a:latin typeface="Calibri"/>
                <a:cs typeface="Calibri"/>
              </a:rPr>
              <a:t>Boeringer </a:t>
            </a:r>
            <a:r>
              <a:rPr sz="950" spc="-5" dirty="0">
                <a:solidFill>
                  <a:srgbClr val="231F20"/>
                </a:solidFill>
                <a:latin typeface="Calibri"/>
                <a:cs typeface="Calibri"/>
              </a:rPr>
              <a:t> </a:t>
            </a:r>
            <a:r>
              <a:rPr sz="950" dirty="0">
                <a:solidFill>
                  <a:srgbClr val="231F20"/>
                </a:solidFill>
                <a:latin typeface="Calibri"/>
                <a:cs typeface="Calibri"/>
              </a:rPr>
              <a:t>Ingelheim,</a:t>
            </a:r>
            <a:r>
              <a:rPr sz="950" spc="135" dirty="0">
                <a:solidFill>
                  <a:srgbClr val="231F20"/>
                </a:solidFill>
                <a:latin typeface="Calibri"/>
                <a:cs typeface="Calibri"/>
              </a:rPr>
              <a:t> </a:t>
            </a:r>
            <a:r>
              <a:rPr sz="950" spc="10" dirty="0">
                <a:solidFill>
                  <a:srgbClr val="231F20"/>
                </a:solidFill>
                <a:latin typeface="Calibri"/>
                <a:cs typeface="Calibri"/>
              </a:rPr>
              <a:t>Cristal</a:t>
            </a:r>
            <a:r>
              <a:rPr sz="950" spc="135" dirty="0">
                <a:solidFill>
                  <a:srgbClr val="231F20"/>
                </a:solidFill>
                <a:latin typeface="Calibri"/>
                <a:cs typeface="Calibri"/>
              </a:rPr>
              <a:t> </a:t>
            </a:r>
            <a:r>
              <a:rPr sz="950" spc="-10" dirty="0">
                <a:solidFill>
                  <a:srgbClr val="231F20"/>
                </a:solidFill>
                <a:latin typeface="Calibri"/>
                <a:cs typeface="Calibri"/>
              </a:rPr>
              <a:t>Therapeutics,</a:t>
            </a:r>
            <a:r>
              <a:rPr sz="950" spc="130" dirty="0">
                <a:solidFill>
                  <a:srgbClr val="231F20"/>
                </a:solidFill>
                <a:latin typeface="Calibri"/>
                <a:cs typeface="Calibri"/>
              </a:rPr>
              <a:t> </a:t>
            </a:r>
            <a:r>
              <a:rPr sz="950" spc="25" dirty="0">
                <a:solidFill>
                  <a:srgbClr val="231F20"/>
                </a:solidFill>
                <a:latin typeface="Calibri"/>
                <a:cs typeface="Calibri"/>
              </a:rPr>
              <a:t>Daiichi</a:t>
            </a:r>
            <a:r>
              <a:rPr sz="950" spc="140" dirty="0">
                <a:solidFill>
                  <a:srgbClr val="231F20"/>
                </a:solidFill>
                <a:latin typeface="Calibri"/>
                <a:cs typeface="Calibri"/>
              </a:rPr>
              <a:t> </a:t>
            </a:r>
            <a:r>
              <a:rPr sz="950" dirty="0">
                <a:solidFill>
                  <a:srgbClr val="231F20"/>
                </a:solidFill>
                <a:latin typeface="Calibri"/>
                <a:cs typeface="Calibri"/>
              </a:rPr>
              <a:t>Sankyo</a:t>
            </a:r>
            <a:r>
              <a:rPr sz="950" spc="135" dirty="0">
                <a:solidFill>
                  <a:srgbClr val="231F20"/>
                </a:solidFill>
                <a:latin typeface="Calibri"/>
                <a:cs typeface="Calibri"/>
              </a:rPr>
              <a:t> </a:t>
            </a:r>
            <a:r>
              <a:rPr sz="950" dirty="0">
                <a:solidFill>
                  <a:srgbClr val="231F20"/>
                </a:solidFill>
                <a:latin typeface="Calibri"/>
                <a:cs typeface="Calibri"/>
              </a:rPr>
              <a:t>Pharma,</a:t>
            </a:r>
            <a:r>
              <a:rPr sz="950" spc="135" dirty="0">
                <a:solidFill>
                  <a:srgbClr val="231F20"/>
                </a:solidFill>
                <a:latin typeface="Calibri"/>
                <a:cs typeface="Calibri"/>
              </a:rPr>
              <a:t> </a:t>
            </a:r>
            <a:r>
              <a:rPr sz="950" spc="5" dirty="0">
                <a:solidFill>
                  <a:srgbClr val="231F20"/>
                </a:solidFill>
                <a:latin typeface="Calibri"/>
                <a:cs typeface="Calibri"/>
              </a:rPr>
              <a:t>Eisai,</a:t>
            </a:r>
            <a:endParaRPr sz="950">
              <a:latin typeface="Calibri"/>
              <a:cs typeface="Calibri"/>
            </a:endParaRPr>
          </a:p>
          <a:p>
            <a:pPr>
              <a:lnSpc>
                <a:spcPct val="100000"/>
              </a:lnSpc>
            </a:pPr>
            <a:endParaRPr sz="900">
              <a:latin typeface="Calibri"/>
              <a:cs typeface="Calibri"/>
            </a:endParaRPr>
          </a:p>
          <a:p>
            <a:pPr>
              <a:lnSpc>
                <a:spcPct val="100000"/>
              </a:lnSpc>
              <a:spcBef>
                <a:spcPts val="35"/>
              </a:spcBef>
            </a:pPr>
            <a:endParaRPr sz="900">
              <a:latin typeface="Calibri"/>
              <a:cs typeface="Calibri"/>
            </a:endParaRPr>
          </a:p>
          <a:p>
            <a:pPr marL="12700" algn="just">
              <a:lnSpc>
                <a:spcPct val="100000"/>
              </a:lnSpc>
              <a:spcBef>
                <a:spcPts val="5"/>
              </a:spcBef>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5" dirty="0">
                <a:solidFill>
                  <a:srgbClr val="812061"/>
                </a:solidFill>
                <a:latin typeface="Arial MT"/>
                <a:cs typeface="Arial MT"/>
              </a:rPr>
              <a:t> </a:t>
            </a:r>
            <a:r>
              <a:rPr sz="1000" spc="-80" dirty="0">
                <a:solidFill>
                  <a:srgbClr val="812061"/>
                </a:solidFill>
                <a:latin typeface="Arial MT"/>
                <a:cs typeface="Arial MT"/>
              </a:rPr>
              <a:t>4</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30"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8" name="object 8"/>
          <p:cNvSpPr txBox="1"/>
          <p:nvPr/>
        </p:nvSpPr>
        <p:spPr>
          <a:xfrm>
            <a:off x="3987621" y="5278501"/>
            <a:ext cx="3154045" cy="4416465"/>
          </a:xfrm>
          <a:prstGeom prst="rect">
            <a:avLst/>
          </a:prstGeom>
        </p:spPr>
        <p:txBody>
          <a:bodyPr vert="horz" wrap="square" lIns="0" tIns="6985" rIns="0" bIns="0" rtlCol="0">
            <a:spAutoFit/>
          </a:bodyPr>
          <a:lstStyle/>
          <a:p>
            <a:pPr marL="184150" marR="5080" indent="-124460" algn="just">
              <a:lnSpc>
                <a:spcPct val="104500"/>
              </a:lnSpc>
              <a:spcBef>
                <a:spcPts val="55"/>
              </a:spcBef>
              <a:buAutoNum type="arabicPeriod"/>
              <a:tabLst>
                <a:tab pos="184785" algn="l"/>
              </a:tabLst>
            </a:pPr>
            <a:r>
              <a:rPr sz="800" spc="5" dirty="0">
                <a:solidFill>
                  <a:srgbClr val="231F20"/>
                </a:solidFill>
                <a:latin typeface="Calibri"/>
                <a:cs typeface="Calibri"/>
              </a:rPr>
              <a:t>Casali </a:t>
            </a:r>
            <a:r>
              <a:rPr sz="800" spc="25" dirty="0">
                <a:solidFill>
                  <a:srgbClr val="231F20"/>
                </a:solidFill>
                <a:latin typeface="Calibri"/>
                <a:cs typeface="Calibri"/>
              </a:rPr>
              <a:t>PG, </a:t>
            </a:r>
            <a:r>
              <a:rPr sz="800" spc="-15" dirty="0">
                <a:solidFill>
                  <a:srgbClr val="231F20"/>
                </a:solidFill>
                <a:latin typeface="Calibri"/>
                <a:cs typeface="Calibri"/>
              </a:rPr>
              <a:t>Abecassis </a:t>
            </a:r>
            <a:r>
              <a:rPr sz="800" spc="30" dirty="0">
                <a:solidFill>
                  <a:srgbClr val="231F20"/>
                </a:solidFill>
                <a:latin typeface="Calibri"/>
                <a:cs typeface="Calibri"/>
              </a:rPr>
              <a:t>N, </a:t>
            </a:r>
            <a:r>
              <a:rPr sz="800" spc="-10" dirty="0">
                <a:solidFill>
                  <a:srgbClr val="231F20"/>
                </a:solidFill>
                <a:latin typeface="Calibri"/>
                <a:cs typeface="Calibri"/>
              </a:rPr>
              <a:t>Bauer </a:t>
            </a:r>
            <a:r>
              <a:rPr sz="800" spc="15" dirty="0">
                <a:solidFill>
                  <a:srgbClr val="231F20"/>
                </a:solidFill>
                <a:latin typeface="Calibri"/>
                <a:cs typeface="Calibri"/>
              </a:rPr>
              <a:t>S </a:t>
            </a:r>
            <a:r>
              <a:rPr sz="800" spc="-45" dirty="0">
                <a:solidFill>
                  <a:srgbClr val="231F20"/>
                </a:solidFill>
                <a:latin typeface="Calibri"/>
                <a:cs typeface="Calibri"/>
              </a:rPr>
              <a:t>et </a:t>
            </a:r>
            <a:r>
              <a:rPr sz="800" spc="-10" dirty="0">
                <a:solidFill>
                  <a:srgbClr val="231F20"/>
                </a:solidFill>
                <a:latin typeface="Calibri"/>
                <a:cs typeface="Calibri"/>
              </a:rPr>
              <a:t>al. Gastrointestinal stromal </a:t>
            </a:r>
            <a:r>
              <a:rPr sz="800" spc="-5" dirty="0">
                <a:solidFill>
                  <a:srgbClr val="231F20"/>
                </a:solidFill>
                <a:latin typeface="Calibri"/>
                <a:cs typeface="Calibri"/>
              </a:rPr>
              <a:t>tumours: </a:t>
            </a:r>
            <a:r>
              <a:rPr sz="800" dirty="0">
                <a:solidFill>
                  <a:srgbClr val="231F20"/>
                </a:solidFill>
                <a:latin typeface="Calibri"/>
                <a:cs typeface="Calibri"/>
              </a:rPr>
              <a:t> </a:t>
            </a:r>
            <a:r>
              <a:rPr sz="800" spc="50" dirty="0">
                <a:solidFill>
                  <a:srgbClr val="231F20"/>
                </a:solidFill>
                <a:latin typeface="Calibri"/>
                <a:cs typeface="Calibri"/>
              </a:rPr>
              <a:t>ESMO–EURACAN </a:t>
            </a:r>
            <a:r>
              <a:rPr sz="800" spc="20" dirty="0">
                <a:solidFill>
                  <a:srgbClr val="231F20"/>
                </a:solidFill>
                <a:latin typeface="Calibri"/>
                <a:cs typeface="Calibri"/>
              </a:rPr>
              <a:t>Clinical </a:t>
            </a:r>
            <a:r>
              <a:rPr sz="800" spc="-10" dirty="0">
                <a:solidFill>
                  <a:srgbClr val="231F20"/>
                </a:solidFill>
                <a:latin typeface="Calibri"/>
                <a:cs typeface="Calibri"/>
              </a:rPr>
              <a:t>Practice </a:t>
            </a:r>
            <a:r>
              <a:rPr sz="800" dirty="0">
                <a:solidFill>
                  <a:srgbClr val="231F20"/>
                </a:solidFill>
                <a:latin typeface="Calibri"/>
                <a:cs typeface="Calibri"/>
              </a:rPr>
              <a:t>Guidelines </a:t>
            </a:r>
            <a:r>
              <a:rPr sz="800" spc="-5" dirty="0">
                <a:solidFill>
                  <a:srgbClr val="231F20"/>
                </a:solidFill>
                <a:latin typeface="Calibri"/>
                <a:cs typeface="Calibri"/>
              </a:rPr>
              <a:t>for diagnosis, </a:t>
            </a:r>
            <a:r>
              <a:rPr sz="800" spc="-20" dirty="0">
                <a:solidFill>
                  <a:srgbClr val="231F20"/>
                </a:solidFill>
                <a:latin typeface="Calibri"/>
                <a:cs typeface="Calibri"/>
              </a:rPr>
              <a:t>treatment </a:t>
            </a:r>
            <a:r>
              <a:rPr sz="800" spc="-15" dirty="0">
                <a:solidFill>
                  <a:srgbClr val="231F20"/>
                </a:solidFill>
                <a:latin typeface="Calibri"/>
                <a:cs typeface="Calibri"/>
              </a:rPr>
              <a:t> </a:t>
            </a:r>
            <a:r>
              <a:rPr sz="800" spc="-10" dirty="0">
                <a:solidFill>
                  <a:srgbClr val="231F20"/>
                </a:solidFill>
                <a:latin typeface="Calibri"/>
                <a:cs typeface="Calibri"/>
              </a:rPr>
              <a:t>and</a:t>
            </a:r>
            <a:r>
              <a:rPr sz="800" spc="-15" dirty="0">
                <a:solidFill>
                  <a:srgbClr val="231F20"/>
                </a:solidFill>
                <a:latin typeface="Calibri"/>
                <a:cs typeface="Calibri"/>
              </a:rPr>
              <a:t> </a:t>
            </a:r>
            <a:r>
              <a:rPr sz="800" dirty="0">
                <a:solidFill>
                  <a:srgbClr val="231F20"/>
                </a:solidFill>
                <a:latin typeface="Calibri"/>
                <a:cs typeface="Calibri"/>
              </a:rPr>
              <a:t>follow-up.</a:t>
            </a:r>
            <a:r>
              <a:rPr sz="800" spc="-15" dirty="0">
                <a:solidFill>
                  <a:srgbClr val="231F20"/>
                </a:solidFill>
                <a:latin typeface="Calibri"/>
                <a:cs typeface="Calibri"/>
              </a:rPr>
              <a:t> </a:t>
            </a:r>
            <a:r>
              <a:rPr sz="800" spc="25" dirty="0">
                <a:solidFill>
                  <a:srgbClr val="231F20"/>
                </a:solidFill>
                <a:latin typeface="Calibri"/>
                <a:cs typeface="Calibri"/>
              </a:rPr>
              <a:t>Ann</a:t>
            </a:r>
            <a:r>
              <a:rPr sz="800" spc="-5"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2018;</a:t>
            </a:r>
            <a:r>
              <a:rPr sz="800" spc="-15" dirty="0">
                <a:solidFill>
                  <a:srgbClr val="231F20"/>
                </a:solidFill>
                <a:latin typeface="Calibri"/>
                <a:cs typeface="Calibri"/>
              </a:rPr>
              <a:t> </a:t>
            </a:r>
            <a:r>
              <a:rPr sz="800" spc="5" dirty="0">
                <a:solidFill>
                  <a:srgbClr val="231F20"/>
                </a:solidFill>
                <a:latin typeface="Calibri"/>
                <a:cs typeface="Calibri"/>
              </a:rPr>
              <a:t>29(Suppl</a:t>
            </a:r>
            <a:r>
              <a:rPr sz="800" spc="-5" dirty="0">
                <a:solidFill>
                  <a:srgbClr val="231F20"/>
                </a:solidFill>
                <a:latin typeface="Calibri"/>
                <a:cs typeface="Calibri"/>
              </a:rPr>
              <a:t> </a:t>
            </a:r>
            <a:r>
              <a:rPr sz="800" dirty="0">
                <a:solidFill>
                  <a:srgbClr val="231F20"/>
                </a:solidFill>
                <a:latin typeface="Calibri"/>
                <a:cs typeface="Calibri"/>
              </a:rPr>
              <a:t>4):</a:t>
            </a:r>
            <a:r>
              <a:rPr sz="800" spc="-10" dirty="0">
                <a:solidFill>
                  <a:srgbClr val="231F20"/>
                </a:solidFill>
                <a:latin typeface="Calibri"/>
                <a:cs typeface="Calibri"/>
              </a:rPr>
              <a:t> </a:t>
            </a:r>
            <a:r>
              <a:rPr sz="800" spc="-5" dirty="0">
                <a:solidFill>
                  <a:srgbClr val="231F20"/>
                </a:solidFill>
                <a:latin typeface="Calibri"/>
                <a:cs typeface="Calibri"/>
              </a:rPr>
              <a:t>iv68–iv78.</a:t>
            </a:r>
            <a:endParaRPr sz="800">
              <a:latin typeface="Calibri"/>
              <a:cs typeface="Calibri"/>
            </a:endParaRPr>
          </a:p>
          <a:p>
            <a:pPr marL="184150" marR="5715" indent="-124460" algn="just">
              <a:lnSpc>
                <a:spcPts val="1000"/>
              </a:lnSpc>
              <a:spcBef>
                <a:spcPts val="40"/>
              </a:spcBef>
              <a:buAutoNum type="arabicPeriod"/>
              <a:tabLst>
                <a:tab pos="184785" algn="l"/>
              </a:tabLst>
            </a:pPr>
            <a:r>
              <a:rPr sz="800" spc="5" dirty="0">
                <a:solidFill>
                  <a:srgbClr val="231F20"/>
                </a:solidFill>
                <a:latin typeface="Calibri"/>
                <a:cs typeface="Calibri"/>
              </a:rPr>
              <a:t>Casali </a:t>
            </a:r>
            <a:r>
              <a:rPr sz="800" spc="25" dirty="0">
                <a:solidFill>
                  <a:srgbClr val="231F20"/>
                </a:solidFill>
                <a:latin typeface="Calibri"/>
                <a:cs typeface="Calibri"/>
              </a:rPr>
              <a:t>PG, </a:t>
            </a:r>
            <a:r>
              <a:rPr sz="800" dirty="0">
                <a:solidFill>
                  <a:srgbClr val="231F20"/>
                </a:solidFill>
                <a:latin typeface="Calibri"/>
                <a:cs typeface="Calibri"/>
              </a:rPr>
              <a:t>Bielack S, </a:t>
            </a:r>
            <a:r>
              <a:rPr sz="800" spc="-15" dirty="0">
                <a:solidFill>
                  <a:srgbClr val="231F20"/>
                </a:solidFill>
                <a:latin typeface="Calibri"/>
                <a:cs typeface="Calibri"/>
              </a:rPr>
              <a:t>Abecassis </a:t>
            </a:r>
            <a:r>
              <a:rPr sz="800" spc="70" dirty="0">
                <a:solidFill>
                  <a:srgbClr val="231F20"/>
                </a:solidFill>
                <a:latin typeface="Calibri"/>
                <a:cs typeface="Calibri"/>
              </a:rPr>
              <a:t>N </a:t>
            </a:r>
            <a:r>
              <a:rPr sz="800" spc="-45" dirty="0">
                <a:solidFill>
                  <a:srgbClr val="231F20"/>
                </a:solidFill>
                <a:latin typeface="Calibri"/>
                <a:cs typeface="Calibri"/>
              </a:rPr>
              <a:t>et </a:t>
            </a:r>
            <a:r>
              <a:rPr sz="800" spc="-10" dirty="0">
                <a:solidFill>
                  <a:srgbClr val="231F20"/>
                </a:solidFill>
                <a:latin typeface="Calibri"/>
                <a:cs typeface="Calibri"/>
              </a:rPr>
              <a:t>al. Bone </a:t>
            </a:r>
            <a:r>
              <a:rPr sz="800" spc="-15" dirty="0">
                <a:solidFill>
                  <a:srgbClr val="231F20"/>
                </a:solidFill>
                <a:latin typeface="Calibri"/>
                <a:cs typeface="Calibri"/>
              </a:rPr>
              <a:t>sarcomas: </a:t>
            </a:r>
            <a:r>
              <a:rPr sz="800" spc="10" dirty="0">
                <a:solidFill>
                  <a:srgbClr val="231F20"/>
                </a:solidFill>
                <a:latin typeface="Calibri"/>
                <a:cs typeface="Calibri"/>
              </a:rPr>
              <a:t>ESMO–PaedCan– </a:t>
            </a:r>
            <a:r>
              <a:rPr sz="800" spc="-175" dirty="0">
                <a:solidFill>
                  <a:srgbClr val="231F20"/>
                </a:solidFill>
                <a:latin typeface="Calibri"/>
                <a:cs typeface="Calibri"/>
              </a:rPr>
              <a:t> </a:t>
            </a:r>
            <a:r>
              <a:rPr sz="800" spc="65" dirty="0">
                <a:solidFill>
                  <a:srgbClr val="231F20"/>
                </a:solidFill>
                <a:latin typeface="Calibri"/>
                <a:cs typeface="Calibri"/>
              </a:rPr>
              <a:t>EURACAN </a:t>
            </a:r>
            <a:r>
              <a:rPr sz="800" spc="20" dirty="0">
                <a:solidFill>
                  <a:srgbClr val="231F20"/>
                </a:solidFill>
                <a:latin typeface="Calibri"/>
                <a:cs typeface="Calibri"/>
              </a:rPr>
              <a:t>Clinical </a:t>
            </a:r>
            <a:r>
              <a:rPr sz="800" spc="-10" dirty="0">
                <a:solidFill>
                  <a:srgbClr val="231F20"/>
                </a:solidFill>
                <a:latin typeface="Calibri"/>
                <a:cs typeface="Calibri"/>
              </a:rPr>
              <a:t>Practice </a:t>
            </a:r>
            <a:r>
              <a:rPr sz="800" dirty="0">
                <a:solidFill>
                  <a:srgbClr val="231F20"/>
                </a:solidFill>
                <a:latin typeface="Calibri"/>
                <a:cs typeface="Calibri"/>
              </a:rPr>
              <a:t>Guidelines </a:t>
            </a:r>
            <a:r>
              <a:rPr sz="800" spc="-5" dirty="0">
                <a:solidFill>
                  <a:srgbClr val="231F20"/>
                </a:solidFill>
                <a:latin typeface="Calibri"/>
                <a:cs typeface="Calibri"/>
              </a:rPr>
              <a:t>for diagnosis, </a:t>
            </a:r>
            <a:r>
              <a:rPr sz="800" spc="-20" dirty="0">
                <a:solidFill>
                  <a:srgbClr val="231F20"/>
                </a:solidFill>
                <a:latin typeface="Calibri"/>
                <a:cs typeface="Calibri"/>
              </a:rPr>
              <a:t>treatment </a:t>
            </a:r>
            <a:r>
              <a:rPr sz="800" spc="-10" dirty="0">
                <a:solidFill>
                  <a:srgbClr val="231F20"/>
                </a:solidFill>
                <a:latin typeface="Calibri"/>
                <a:cs typeface="Calibri"/>
              </a:rPr>
              <a:t>and </a:t>
            </a:r>
            <a:r>
              <a:rPr sz="800" spc="10" dirty="0">
                <a:solidFill>
                  <a:srgbClr val="231F20"/>
                </a:solidFill>
                <a:latin typeface="Calibri"/>
                <a:cs typeface="Calibri"/>
              </a:rPr>
              <a:t>fol- </a:t>
            </a:r>
            <a:r>
              <a:rPr sz="800" spc="-170" dirty="0">
                <a:solidFill>
                  <a:srgbClr val="231F20"/>
                </a:solidFill>
                <a:latin typeface="Calibri"/>
                <a:cs typeface="Calibri"/>
              </a:rPr>
              <a:t> </a:t>
            </a:r>
            <a:r>
              <a:rPr sz="800" dirty="0">
                <a:solidFill>
                  <a:srgbClr val="231F20"/>
                </a:solidFill>
                <a:latin typeface="Calibri"/>
                <a:cs typeface="Calibri"/>
              </a:rPr>
              <a:t>low-up.</a:t>
            </a:r>
            <a:r>
              <a:rPr sz="800" spc="-15" dirty="0">
                <a:solidFill>
                  <a:srgbClr val="231F20"/>
                </a:solidFill>
                <a:latin typeface="Calibri"/>
                <a:cs typeface="Calibri"/>
              </a:rPr>
              <a:t> </a:t>
            </a:r>
            <a:r>
              <a:rPr sz="800" spc="25" dirty="0">
                <a:solidFill>
                  <a:srgbClr val="231F20"/>
                </a:solidFill>
                <a:latin typeface="Calibri"/>
                <a:cs typeface="Calibri"/>
              </a:rPr>
              <a:t>Ann</a:t>
            </a:r>
            <a:r>
              <a:rPr sz="800" spc="-10"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2018;</a:t>
            </a:r>
            <a:r>
              <a:rPr sz="800" spc="-15" dirty="0">
                <a:solidFill>
                  <a:srgbClr val="231F20"/>
                </a:solidFill>
                <a:latin typeface="Calibri"/>
                <a:cs typeface="Calibri"/>
              </a:rPr>
              <a:t> </a:t>
            </a:r>
            <a:r>
              <a:rPr sz="800" spc="5" dirty="0">
                <a:solidFill>
                  <a:srgbClr val="231F20"/>
                </a:solidFill>
                <a:latin typeface="Calibri"/>
                <a:cs typeface="Calibri"/>
              </a:rPr>
              <a:t>29(Suppl</a:t>
            </a:r>
            <a:r>
              <a:rPr sz="800" spc="-5" dirty="0">
                <a:solidFill>
                  <a:srgbClr val="231F20"/>
                </a:solidFill>
                <a:latin typeface="Calibri"/>
                <a:cs typeface="Calibri"/>
              </a:rPr>
              <a:t> </a:t>
            </a:r>
            <a:r>
              <a:rPr sz="800" dirty="0">
                <a:solidFill>
                  <a:srgbClr val="231F20"/>
                </a:solidFill>
                <a:latin typeface="Calibri"/>
                <a:cs typeface="Calibri"/>
              </a:rPr>
              <a:t>4):</a:t>
            </a:r>
            <a:r>
              <a:rPr sz="800" spc="-10" dirty="0">
                <a:solidFill>
                  <a:srgbClr val="231F20"/>
                </a:solidFill>
                <a:latin typeface="Calibri"/>
                <a:cs typeface="Calibri"/>
              </a:rPr>
              <a:t> </a:t>
            </a:r>
            <a:r>
              <a:rPr sz="800" spc="-5" dirty="0">
                <a:solidFill>
                  <a:srgbClr val="231F20"/>
                </a:solidFill>
                <a:latin typeface="Calibri"/>
                <a:cs typeface="Calibri"/>
              </a:rPr>
              <a:t>iv79–iv95.</a:t>
            </a:r>
            <a:endParaRPr sz="800">
              <a:latin typeface="Calibri"/>
              <a:cs typeface="Calibri"/>
            </a:endParaRPr>
          </a:p>
          <a:p>
            <a:pPr marL="184150" marR="5080" indent="-124460" algn="just">
              <a:lnSpc>
                <a:spcPts val="1000"/>
              </a:lnSpc>
              <a:spcBef>
                <a:spcPts val="10"/>
              </a:spcBef>
              <a:buAutoNum type="arabicPeriod"/>
              <a:tabLst>
                <a:tab pos="184785" algn="l"/>
              </a:tabLst>
            </a:pPr>
            <a:r>
              <a:rPr sz="800" dirty="0">
                <a:solidFill>
                  <a:srgbClr val="231F20"/>
                </a:solidFill>
                <a:latin typeface="Calibri"/>
                <a:cs typeface="Calibri"/>
              </a:rPr>
              <a:t>Stiller </a:t>
            </a:r>
            <a:r>
              <a:rPr sz="800" spc="45" dirty="0">
                <a:solidFill>
                  <a:srgbClr val="231F20"/>
                </a:solidFill>
                <a:latin typeface="Calibri"/>
                <a:cs typeface="Calibri"/>
              </a:rPr>
              <a:t>CA, </a:t>
            </a:r>
            <a:r>
              <a:rPr sz="800" spc="10" dirty="0">
                <a:solidFill>
                  <a:srgbClr val="231F20"/>
                </a:solidFill>
                <a:latin typeface="Calibri"/>
                <a:cs typeface="Calibri"/>
              </a:rPr>
              <a:t>Trama </a:t>
            </a:r>
            <a:r>
              <a:rPr sz="800" spc="20" dirty="0">
                <a:solidFill>
                  <a:srgbClr val="231F20"/>
                </a:solidFill>
                <a:latin typeface="Calibri"/>
                <a:cs typeface="Calibri"/>
              </a:rPr>
              <a:t>A, </a:t>
            </a:r>
            <a:r>
              <a:rPr sz="800" spc="-5" dirty="0">
                <a:solidFill>
                  <a:srgbClr val="231F20"/>
                </a:solidFill>
                <a:latin typeface="Calibri"/>
                <a:cs typeface="Calibri"/>
              </a:rPr>
              <a:t>Serraino </a:t>
            </a:r>
            <a:r>
              <a:rPr sz="800" spc="90" dirty="0">
                <a:solidFill>
                  <a:srgbClr val="231F20"/>
                </a:solidFill>
                <a:latin typeface="Calibri"/>
                <a:cs typeface="Calibri"/>
              </a:rPr>
              <a:t>D </a:t>
            </a:r>
            <a:r>
              <a:rPr sz="800" spc="-45" dirty="0">
                <a:solidFill>
                  <a:srgbClr val="231F20"/>
                </a:solidFill>
                <a:latin typeface="Calibri"/>
                <a:cs typeface="Calibri"/>
              </a:rPr>
              <a:t>et </a:t>
            </a:r>
            <a:r>
              <a:rPr sz="800" spc="-10" dirty="0">
                <a:solidFill>
                  <a:srgbClr val="231F20"/>
                </a:solidFill>
                <a:latin typeface="Calibri"/>
                <a:cs typeface="Calibri"/>
              </a:rPr>
              <a:t>al. </a:t>
            </a:r>
            <a:r>
              <a:rPr sz="800" spc="-5" dirty="0">
                <a:solidFill>
                  <a:srgbClr val="231F20"/>
                </a:solidFill>
                <a:latin typeface="Calibri"/>
                <a:cs typeface="Calibri"/>
              </a:rPr>
              <a:t>Descriptive epidemiology </a:t>
            </a:r>
            <a:r>
              <a:rPr sz="800" spc="-10" dirty="0">
                <a:solidFill>
                  <a:srgbClr val="231F20"/>
                </a:solidFill>
                <a:latin typeface="Calibri"/>
                <a:cs typeface="Calibri"/>
              </a:rPr>
              <a:t>of </a:t>
            </a:r>
            <a:r>
              <a:rPr sz="800" spc="-5" dirty="0">
                <a:solidFill>
                  <a:srgbClr val="231F20"/>
                </a:solidFill>
                <a:latin typeface="Calibri"/>
                <a:cs typeface="Calibri"/>
              </a:rPr>
              <a:t>sarco- </a:t>
            </a:r>
            <a:r>
              <a:rPr sz="800" spc="-170" dirty="0">
                <a:solidFill>
                  <a:srgbClr val="231F20"/>
                </a:solidFill>
                <a:latin typeface="Calibri"/>
                <a:cs typeface="Calibri"/>
              </a:rPr>
              <a:t> </a:t>
            </a:r>
            <a:r>
              <a:rPr sz="800" spc="-15" dirty="0">
                <a:solidFill>
                  <a:srgbClr val="231F20"/>
                </a:solidFill>
                <a:latin typeface="Calibri"/>
                <a:cs typeface="Calibri"/>
              </a:rPr>
              <a:t>mas </a:t>
            </a:r>
            <a:r>
              <a:rPr sz="800" spc="20" dirty="0">
                <a:solidFill>
                  <a:srgbClr val="231F20"/>
                </a:solidFill>
                <a:latin typeface="Calibri"/>
                <a:cs typeface="Calibri"/>
              </a:rPr>
              <a:t>in </a:t>
            </a:r>
            <a:r>
              <a:rPr sz="800" spc="-5" dirty="0">
                <a:solidFill>
                  <a:srgbClr val="231F20"/>
                </a:solidFill>
                <a:latin typeface="Calibri"/>
                <a:cs typeface="Calibri"/>
              </a:rPr>
              <a:t>Europe: </a:t>
            </a:r>
            <a:r>
              <a:rPr sz="800" spc="-15" dirty="0">
                <a:solidFill>
                  <a:srgbClr val="231F20"/>
                </a:solidFill>
                <a:latin typeface="Calibri"/>
                <a:cs typeface="Calibri"/>
              </a:rPr>
              <a:t>report </a:t>
            </a:r>
            <a:r>
              <a:rPr sz="800" dirty="0">
                <a:solidFill>
                  <a:srgbClr val="231F20"/>
                </a:solidFill>
                <a:latin typeface="Calibri"/>
                <a:cs typeface="Calibri"/>
              </a:rPr>
              <a:t>from </a:t>
            </a:r>
            <a:r>
              <a:rPr sz="800" spc="-30" dirty="0">
                <a:solidFill>
                  <a:srgbClr val="231F20"/>
                </a:solidFill>
                <a:latin typeface="Calibri"/>
                <a:cs typeface="Calibri"/>
              </a:rPr>
              <a:t>the </a:t>
            </a:r>
            <a:r>
              <a:rPr sz="800" spc="60" dirty="0">
                <a:solidFill>
                  <a:srgbClr val="231F20"/>
                </a:solidFill>
                <a:latin typeface="Calibri"/>
                <a:cs typeface="Calibri"/>
              </a:rPr>
              <a:t>RARECARE </a:t>
            </a:r>
            <a:r>
              <a:rPr sz="800" spc="-10" dirty="0">
                <a:solidFill>
                  <a:srgbClr val="231F20"/>
                </a:solidFill>
                <a:latin typeface="Calibri"/>
                <a:cs typeface="Calibri"/>
              </a:rPr>
              <a:t>project. </a:t>
            </a:r>
            <a:r>
              <a:rPr sz="800" spc="25" dirty="0">
                <a:solidFill>
                  <a:srgbClr val="231F20"/>
                </a:solidFill>
                <a:latin typeface="Calibri"/>
                <a:cs typeface="Calibri"/>
              </a:rPr>
              <a:t>Eur </a:t>
            </a:r>
            <a:r>
              <a:rPr sz="800" spc="10" dirty="0">
                <a:solidFill>
                  <a:srgbClr val="231F20"/>
                </a:solidFill>
                <a:latin typeface="Calibri"/>
                <a:cs typeface="Calibri"/>
              </a:rPr>
              <a:t>J </a:t>
            </a:r>
            <a:r>
              <a:rPr sz="800" dirty="0">
                <a:solidFill>
                  <a:srgbClr val="231F20"/>
                </a:solidFill>
                <a:latin typeface="Calibri"/>
                <a:cs typeface="Calibri"/>
              </a:rPr>
              <a:t>Cancer </a:t>
            </a:r>
            <a:r>
              <a:rPr sz="800" spc="-25" dirty="0">
                <a:solidFill>
                  <a:srgbClr val="231F20"/>
                </a:solidFill>
                <a:latin typeface="Calibri"/>
                <a:cs typeface="Calibri"/>
              </a:rPr>
              <a:t>2013; </a:t>
            </a:r>
            <a:r>
              <a:rPr sz="800" spc="-20" dirty="0">
                <a:solidFill>
                  <a:srgbClr val="231F20"/>
                </a:solidFill>
                <a:latin typeface="Calibri"/>
                <a:cs typeface="Calibri"/>
              </a:rPr>
              <a:t> </a:t>
            </a:r>
            <a:r>
              <a:rPr sz="800" spc="-25" dirty="0">
                <a:solidFill>
                  <a:srgbClr val="231F20"/>
                </a:solidFill>
                <a:latin typeface="Calibri"/>
                <a:cs typeface="Calibri"/>
              </a:rPr>
              <a:t>49:</a:t>
            </a:r>
            <a:r>
              <a:rPr sz="800" spc="-20" dirty="0">
                <a:solidFill>
                  <a:srgbClr val="231F20"/>
                </a:solidFill>
                <a:latin typeface="Calibri"/>
                <a:cs typeface="Calibri"/>
              </a:rPr>
              <a:t> 684–695.</a:t>
            </a:r>
            <a:endParaRPr sz="800">
              <a:latin typeface="Calibri"/>
              <a:cs typeface="Calibri"/>
            </a:endParaRPr>
          </a:p>
          <a:p>
            <a:pPr marL="184150" marR="5715" indent="-124460" algn="just">
              <a:lnSpc>
                <a:spcPts val="1000"/>
              </a:lnSpc>
              <a:spcBef>
                <a:spcPts val="5"/>
              </a:spcBef>
              <a:buAutoNum type="arabicPeriod"/>
              <a:tabLst>
                <a:tab pos="184785" algn="l"/>
              </a:tabLst>
            </a:pPr>
            <a:r>
              <a:rPr sz="800" spc="-15" dirty="0">
                <a:solidFill>
                  <a:srgbClr val="231F20"/>
                </a:solidFill>
                <a:latin typeface="Calibri"/>
                <a:cs typeface="Calibri"/>
              </a:rPr>
              <a:t>Fletcher</a:t>
            </a:r>
            <a:r>
              <a:rPr sz="800" spc="-10" dirty="0">
                <a:solidFill>
                  <a:srgbClr val="231F20"/>
                </a:solidFill>
                <a:latin typeface="Calibri"/>
                <a:cs typeface="Calibri"/>
              </a:rPr>
              <a:t> </a:t>
            </a:r>
            <a:r>
              <a:rPr sz="800" spc="50" dirty="0">
                <a:solidFill>
                  <a:srgbClr val="231F20"/>
                </a:solidFill>
                <a:latin typeface="Calibri"/>
                <a:cs typeface="Calibri"/>
              </a:rPr>
              <a:t>CDM, </a:t>
            </a:r>
            <a:r>
              <a:rPr sz="800" dirty="0">
                <a:solidFill>
                  <a:srgbClr val="231F20"/>
                </a:solidFill>
                <a:latin typeface="Calibri"/>
                <a:cs typeface="Calibri"/>
              </a:rPr>
              <a:t>Bridge</a:t>
            </a:r>
            <a:r>
              <a:rPr sz="800" spc="5" dirty="0">
                <a:solidFill>
                  <a:srgbClr val="231F20"/>
                </a:solidFill>
                <a:latin typeface="Calibri"/>
                <a:cs typeface="Calibri"/>
              </a:rPr>
              <a:t> </a:t>
            </a:r>
            <a:r>
              <a:rPr sz="800" spc="15" dirty="0">
                <a:solidFill>
                  <a:srgbClr val="231F20"/>
                </a:solidFill>
                <a:latin typeface="Calibri"/>
                <a:cs typeface="Calibri"/>
              </a:rPr>
              <a:t>JA,</a:t>
            </a:r>
            <a:r>
              <a:rPr sz="800" spc="20" dirty="0">
                <a:solidFill>
                  <a:srgbClr val="231F20"/>
                </a:solidFill>
                <a:latin typeface="Calibri"/>
                <a:cs typeface="Calibri"/>
              </a:rPr>
              <a:t> </a:t>
            </a:r>
            <a:r>
              <a:rPr sz="800" spc="5" dirty="0">
                <a:solidFill>
                  <a:srgbClr val="231F20"/>
                </a:solidFill>
                <a:latin typeface="Calibri"/>
                <a:cs typeface="Calibri"/>
              </a:rPr>
              <a:t>Hogendoorn</a:t>
            </a:r>
            <a:r>
              <a:rPr sz="800" spc="10" dirty="0">
                <a:solidFill>
                  <a:srgbClr val="231F20"/>
                </a:solidFill>
                <a:latin typeface="Calibri"/>
                <a:cs typeface="Calibri"/>
              </a:rPr>
              <a:t> </a:t>
            </a:r>
            <a:r>
              <a:rPr sz="800" spc="40" dirty="0">
                <a:solidFill>
                  <a:srgbClr val="231F20"/>
                </a:solidFill>
                <a:latin typeface="Calibri"/>
                <a:cs typeface="Calibri"/>
              </a:rPr>
              <a:t>PC, </a:t>
            </a:r>
            <a:r>
              <a:rPr sz="800" spc="-20" dirty="0">
                <a:solidFill>
                  <a:srgbClr val="231F20"/>
                </a:solidFill>
                <a:latin typeface="Calibri"/>
                <a:cs typeface="Calibri"/>
              </a:rPr>
              <a:t>Mertens</a:t>
            </a:r>
            <a:r>
              <a:rPr sz="800" spc="-15" dirty="0">
                <a:solidFill>
                  <a:srgbClr val="231F20"/>
                </a:solidFill>
                <a:latin typeface="Calibri"/>
                <a:cs typeface="Calibri"/>
              </a:rPr>
              <a:t> </a:t>
            </a:r>
            <a:r>
              <a:rPr sz="800" spc="40" dirty="0">
                <a:solidFill>
                  <a:srgbClr val="231F20"/>
                </a:solidFill>
                <a:latin typeface="Calibri"/>
                <a:cs typeface="Calibri"/>
              </a:rPr>
              <a:t>F </a:t>
            </a:r>
            <a:r>
              <a:rPr sz="800" dirty="0">
                <a:solidFill>
                  <a:srgbClr val="231F20"/>
                </a:solidFill>
                <a:latin typeface="Calibri"/>
                <a:cs typeface="Calibri"/>
              </a:rPr>
              <a:t>(eds).</a:t>
            </a:r>
            <a:r>
              <a:rPr sz="800" spc="5" dirty="0">
                <a:solidFill>
                  <a:srgbClr val="231F20"/>
                </a:solidFill>
                <a:latin typeface="Calibri"/>
                <a:cs typeface="Calibri"/>
              </a:rPr>
              <a:t> </a:t>
            </a:r>
            <a:r>
              <a:rPr sz="800" spc="75" dirty="0">
                <a:solidFill>
                  <a:srgbClr val="231F20"/>
                </a:solidFill>
                <a:latin typeface="Calibri"/>
                <a:cs typeface="Calibri"/>
              </a:rPr>
              <a:t>WHO </a:t>
            </a:r>
            <a:r>
              <a:rPr sz="800" spc="80" dirty="0">
                <a:solidFill>
                  <a:srgbClr val="231F20"/>
                </a:solidFill>
                <a:latin typeface="Calibri"/>
                <a:cs typeface="Calibri"/>
              </a:rPr>
              <a:t> </a:t>
            </a:r>
            <a:r>
              <a:rPr sz="800" dirty="0">
                <a:solidFill>
                  <a:srgbClr val="231F20"/>
                </a:solidFill>
                <a:latin typeface="Calibri"/>
                <a:cs typeface="Calibri"/>
              </a:rPr>
              <a:t>Classification</a:t>
            </a:r>
            <a:r>
              <a:rPr sz="800" spc="-5" dirty="0">
                <a:solidFill>
                  <a:srgbClr val="231F20"/>
                </a:solidFill>
                <a:latin typeface="Calibri"/>
                <a:cs typeface="Calibri"/>
              </a:rPr>
              <a:t> </a:t>
            </a:r>
            <a:r>
              <a:rPr sz="800" spc="-10" dirty="0">
                <a:solidFill>
                  <a:srgbClr val="231F20"/>
                </a:solidFill>
                <a:latin typeface="Calibri"/>
                <a:cs typeface="Calibri"/>
              </a:rPr>
              <a:t>of </a:t>
            </a:r>
            <a:r>
              <a:rPr sz="800" spc="15" dirty="0">
                <a:solidFill>
                  <a:srgbClr val="231F20"/>
                </a:solidFill>
                <a:latin typeface="Calibri"/>
                <a:cs typeface="Calibri"/>
              </a:rPr>
              <a:t>Tumours</a:t>
            </a:r>
            <a:r>
              <a:rPr sz="800" spc="-10" dirty="0">
                <a:solidFill>
                  <a:srgbClr val="231F20"/>
                </a:solidFill>
                <a:latin typeface="Calibri"/>
                <a:cs typeface="Calibri"/>
              </a:rPr>
              <a:t> of </a:t>
            </a:r>
            <a:r>
              <a:rPr sz="800" spc="-5" dirty="0">
                <a:solidFill>
                  <a:srgbClr val="231F20"/>
                </a:solidFill>
                <a:latin typeface="Calibri"/>
                <a:cs typeface="Calibri"/>
              </a:rPr>
              <a:t>Soft</a:t>
            </a:r>
            <a:r>
              <a:rPr sz="800" spc="-10" dirty="0">
                <a:solidFill>
                  <a:srgbClr val="231F20"/>
                </a:solidFill>
                <a:latin typeface="Calibri"/>
                <a:cs typeface="Calibri"/>
              </a:rPr>
              <a:t> </a:t>
            </a:r>
            <a:r>
              <a:rPr sz="800" dirty="0">
                <a:solidFill>
                  <a:srgbClr val="231F20"/>
                </a:solidFill>
                <a:latin typeface="Calibri"/>
                <a:cs typeface="Calibri"/>
              </a:rPr>
              <a:t>Tissue</a:t>
            </a:r>
            <a:r>
              <a:rPr sz="800" spc="-15" dirty="0">
                <a:solidFill>
                  <a:srgbClr val="231F20"/>
                </a:solidFill>
                <a:latin typeface="Calibri"/>
                <a:cs typeface="Calibri"/>
              </a:rPr>
              <a:t> </a:t>
            </a:r>
            <a:r>
              <a:rPr sz="800" spc="-10" dirty="0">
                <a:solidFill>
                  <a:srgbClr val="231F20"/>
                </a:solidFill>
                <a:latin typeface="Calibri"/>
                <a:cs typeface="Calibri"/>
              </a:rPr>
              <a:t>and</a:t>
            </a:r>
            <a:r>
              <a:rPr sz="800" spc="-5" dirty="0">
                <a:solidFill>
                  <a:srgbClr val="231F20"/>
                </a:solidFill>
                <a:latin typeface="Calibri"/>
                <a:cs typeface="Calibri"/>
              </a:rPr>
              <a:t> </a:t>
            </a:r>
            <a:r>
              <a:rPr sz="800" spc="-10" dirty="0">
                <a:solidFill>
                  <a:srgbClr val="231F20"/>
                </a:solidFill>
                <a:latin typeface="Calibri"/>
                <a:cs typeface="Calibri"/>
              </a:rPr>
              <a:t>Bone. </a:t>
            </a:r>
            <a:r>
              <a:rPr sz="800" spc="10" dirty="0">
                <a:solidFill>
                  <a:srgbClr val="231F20"/>
                </a:solidFill>
                <a:latin typeface="Calibri"/>
                <a:cs typeface="Calibri"/>
              </a:rPr>
              <a:t>Lyon:</a:t>
            </a:r>
            <a:r>
              <a:rPr sz="800" spc="-10" dirty="0">
                <a:solidFill>
                  <a:srgbClr val="231F20"/>
                </a:solidFill>
                <a:latin typeface="Calibri"/>
                <a:cs typeface="Calibri"/>
              </a:rPr>
              <a:t> </a:t>
            </a:r>
            <a:r>
              <a:rPr sz="800" spc="70" dirty="0">
                <a:solidFill>
                  <a:srgbClr val="231F20"/>
                </a:solidFill>
                <a:latin typeface="Calibri"/>
                <a:cs typeface="Calibri"/>
              </a:rPr>
              <a:t>IARC</a:t>
            </a:r>
            <a:r>
              <a:rPr sz="800" spc="-10" dirty="0">
                <a:solidFill>
                  <a:srgbClr val="231F20"/>
                </a:solidFill>
                <a:latin typeface="Calibri"/>
                <a:cs typeface="Calibri"/>
              </a:rPr>
              <a:t> </a:t>
            </a:r>
            <a:r>
              <a:rPr sz="800" spc="-20" dirty="0">
                <a:solidFill>
                  <a:srgbClr val="231F20"/>
                </a:solidFill>
                <a:latin typeface="Calibri"/>
                <a:cs typeface="Calibri"/>
              </a:rPr>
              <a:t>2013.</a:t>
            </a:r>
            <a:endParaRPr sz="800">
              <a:latin typeface="Calibri"/>
              <a:cs typeface="Calibri"/>
            </a:endParaRPr>
          </a:p>
          <a:p>
            <a:pPr marL="184150" marR="5715" indent="-124460" algn="just">
              <a:lnSpc>
                <a:spcPts val="1000"/>
              </a:lnSpc>
              <a:spcBef>
                <a:spcPts val="5"/>
              </a:spcBef>
              <a:buAutoNum type="arabicPeriod"/>
              <a:tabLst>
                <a:tab pos="184785" algn="l"/>
              </a:tabLst>
            </a:pPr>
            <a:r>
              <a:rPr sz="800" spc="10" dirty="0">
                <a:solidFill>
                  <a:srgbClr val="231F20"/>
                </a:solidFill>
                <a:latin typeface="Calibri"/>
                <a:cs typeface="Calibri"/>
              </a:rPr>
              <a:t>Ray-Coquard </a:t>
            </a:r>
            <a:r>
              <a:rPr sz="800" spc="25" dirty="0">
                <a:solidFill>
                  <a:srgbClr val="231F20"/>
                </a:solidFill>
                <a:latin typeface="Calibri"/>
                <a:cs typeface="Calibri"/>
              </a:rPr>
              <a:t>I, </a:t>
            </a:r>
            <a:r>
              <a:rPr sz="800" spc="-15" dirty="0">
                <a:solidFill>
                  <a:srgbClr val="231F20"/>
                </a:solidFill>
                <a:latin typeface="Calibri"/>
                <a:cs typeface="Calibri"/>
              </a:rPr>
              <a:t>Montesco </a:t>
            </a:r>
            <a:r>
              <a:rPr sz="800" spc="40" dirty="0">
                <a:solidFill>
                  <a:srgbClr val="231F20"/>
                </a:solidFill>
                <a:latin typeface="Calibri"/>
                <a:cs typeface="Calibri"/>
              </a:rPr>
              <a:t>MC, </a:t>
            </a:r>
            <a:r>
              <a:rPr sz="800" spc="10" dirty="0">
                <a:solidFill>
                  <a:srgbClr val="231F20"/>
                </a:solidFill>
                <a:latin typeface="Calibri"/>
                <a:cs typeface="Calibri"/>
              </a:rPr>
              <a:t>Coindre </a:t>
            </a:r>
            <a:r>
              <a:rPr sz="800" spc="20" dirty="0">
                <a:solidFill>
                  <a:srgbClr val="231F20"/>
                </a:solidFill>
                <a:latin typeface="Calibri"/>
                <a:cs typeface="Calibri"/>
              </a:rPr>
              <a:t>JM </a:t>
            </a:r>
            <a:r>
              <a:rPr sz="800" spc="-45" dirty="0">
                <a:solidFill>
                  <a:srgbClr val="231F20"/>
                </a:solidFill>
                <a:latin typeface="Calibri"/>
                <a:cs typeface="Calibri"/>
              </a:rPr>
              <a:t>et </a:t>
            </a:r>
            <a:r>
              <a:rPr sz="800" spc="-10" dirty="0">
                <a:solidFill>
                  <a:srgbClr val="231F20"/>
                </a:solidFill>
                <a:latin typeface="Calibri"/>
                <a:cs typeface="Calibri"/>
              </a:rPr>
              <a:t>al. Sarcoma: concordance </a:t>
            </a:r>
            <a:r>
              <a:rPr sz="800" spc="-5" dirty="0">
                <a:solidFill>
                  <a:srgbClr val="231F20"/>
                </a:solidFill>
                <a:latin typeface="Calibri"/>
                <a:cs typeface="Calibri"/>
              </a:rPr>
              <a:t> </a:t>
            </a:r>
            <a:r>
              <a:rPr sz="800" spc="-35" dirty="0">
                <a:solidFill>
                  <a:srgbClr val="231F20"/>
                </a:solidFill>
                <a:latin typeface="Calibri"/>
                <a:cs typeface="Calibri"/>
              </a:rPr>
              <a:t>between </a:t>
            </a:r>
            <a:r>
              <a:rPr sz="800" spc="10" dirty="0">
                <a:solidFill>
                  <a:srgbClr val="231F20"/>
                </a:solidFill>
                <a:latin typeface="Calibri"/>
                <a:cs typeface="Calibri"/>
              </a:rPr>
              <a:t>initial </a:t>
            </a:r>
            <a:r>
              <a:rPr sz="800" spc="-5" dirty="0">
                <a:solidFill>
                  <a:srgbClr val="231F20"/>
                </a:solidFill>
                <a:latin typeface="Calibri"/>
                <a:cs typeface="Calibri"/>
              </a:rPr>
              <a:t>diagnosis </a:t>
            </a:r>
            <a:r>
              <a:rPr sz="800" spc="-10" dirty="0">
                <a:solidFill>
                  <a:srgbClr val="231F20"/>
                </a:solidFill>
                <a:latin typeface="Calibri"/>
                <a:cs typeface="Calibri"/>
              </a:rPr>
              <a:t>and </a:t>
            </a:r>
            <a:r>
              <a:rPr sz="800" spc="-15" dirty="0">
                <a:solidFill>
                  <a:srgbClr val="231F20"/>
                </a:solidFill>
                <a:latin typeface="Calibri"/>
                <a:cs typeface="Calibri"/>
              </a:rPr>
              <a:t>centralized </a:t>
            </a:r>
            <a:r>
              <a:rPr sz="800" spc="-20" dirty="0">
                <a:solidFill>
                  <a:srgbClr val="231F20"/>
                </a:solidFill>
                <a:latin typeface="Calibri"/>
                <a:cs typeface="Calibri"/>
              </a:rPr>
              <a:t>expert review </a:t>
            </a:r>
            <a:r>
              <a:rPr sz="800" spc="20" dirty="0">
                <a:solidFill>
                  <a:srgbClr val="231F20"/>
                </a:solidFill>
                <a:latin typeface="Calibri"/>
                <a:cs typeface="Calibri"/>
              </a:rPr>
              <a:t>in </a:t>
            </a:r>
            <a:r>
              <a:rPr sz="800" spc="-35" dirty="0">
                <a:solidFill>
                  <a:srgbClr val="231F20"/>
                </a:solidFill>
                <a:latin typeface="Calibri"/>
                <a:cs typeface="Calibri"/>
              </a:rPr>
              <a:t>a </a:t>
            </a:r>
            <a:r>
              <a:rPr sz="800" spc="5" dirty="0">
                <a:solidFill>
                  <a:srgbClr val="231F20"/>
                </a:solidFill>
                <a:latin typeface="Calibri"/>
                <a:cs typeface="Calibri"/>
              </a:rPr>
              <a:t>population- </a:t>
            </a:r>
            <a:r>
              <a:rPr sz="800" spc="10" dirty="0">
                <a:solidFill>
                  <a:srgbClr val="231F20"/>
                </a:solidFill>
                <a:latin typeface="Calibri"/>
                <a:cs typeface="Calibri"/>
              </a:rPr>
              <a:t> </a:t>
            </a:r>
            <a:r>
              <a:rPr sz="800" spc="-30" dirty="0">
                <a:solidFill>
                  <a:srgbClr val="231F20"/>
                </a:solidFill>
                <a:latin typeface="Calibri"/>
                <a:cs typeface="Calibri"/>
              </a:rPr>
              <a:t>based</a:t>
            </a:r>
            <a:r>
              <a:rPr sz="800" spc="-25" dirty="0">
                <a:solidFill>
                  <a:srgbClr val="231F20"/>
                </a:solidFill>
                <a:latin typeface="Calibri"/>
                <a:cs typeface="Calibri"/>
              </a:rPr>
              <a:t> </a:t>
            </a:r>
            <a:r>
              <a:rPr sz="800" spc="-10" dirty="0">
                <a:solidFill>
                  <a:srgbClr val="231F20"/>
                </a:solidFill>
                <a:latin typeface="Calibri"/>
                <a:cs typeface="Calibri"/>
              </a:rPr>
              <a:t>study</a:t>
            </a:r>
            <a:r>
              <a:rPr sz="800" spc="-5" dirty="0">
                <a:solidFill>
                  <a:srgbClr val="231F20"/>
                </a:solidFill>
                <a:latin typeface="Calibri"/>
                <a:cs typeface="Calibri"/>
              </a:rPr>
              <a:t> </a:t>
            </a:r>
            <a:r>
              <a:rPr sz="800" spc="5" dirty="0">
                <a:solidFill>
                  <a:srgbClr val="231F20"/>
                </a:solidFill>
                <a:latin typeface="Calibri"/>
                <a:cs typeface="Calibri"/>
              </a:rPr>
              <a:t>within</a:t>
            </a:r>
            <a:r>
              <a:rPr sz="800" spc="10" dirty="0">
                <a:solidFill>
                  <a:srgbClr val="231F20"/>
                </a:solidFill>
                <a:latin typeface="Calibri"/>
                <a:cs typeface="Calibri"/>
              </a:rPr>
              <a:t> </a:t>
            </a:r>
            <a:r>
              <a:rPr sz="800" spc="-30" dirty="0">
                <a:solidFill>
                  <a:srgbClr val="231F20"/>
                </a:solidFill>
                <a:latin typeface="Calibri"/>
                <a:cs typeface="Calibri"/>
              </a:rPr>
              <a:t>three</a:t>
            </a:r>
            <a:r>
              <a:rPr sz="800" spc="-25" dirty="0">
                <a:solidFill>
                  <a:srgbClr val="231F20"/>
                </a:solidFill>
                <a:latin typeface="Calibri"/>
                <a:cs typeface="Calibri"/>
              </a:rPr>
              <a:t> </a:t>
            </a:r>
            <a:r>
              <a:rPr sz="800" spc="-5" dirty="0">
                <a:solidFill>
                  <a:srgbClr val="231F20"/>
                </a:solidFill>
                <a:latin typeface="Calibri"/>
                <a:cs typeface="Calibri"/>
              </a:rPr>
              <a:t>European</a:t>
            </a:r>
            <a:r>
              <a:rPr sz="800" dirty="0">
                <a:solidFill>
                  <a:srgbClr val="231F20"/>
                </a:solidFill>
                <a:latin typeface="Calibri"/>
                <a:cs typeface="Calibri"/>
              </a:rPr>
              <a:t> </a:t>
            </a:r>
            <a:r>
              <a:rPr sz="800" spc="-10" dirty="0">
                <a:solidFill>
                  <a:srgbClr val="231F20"/>
                </a:solidFill>
                <a:latin typeface="Calibri"/>
                <a:cs typeface="Calibri"/>
              </a:rPr>
              <a:t>regions.</a:t>
            </a:r>
            <a:r>
              <a:rPr sz="800" spc="-5" dirty="0">
                <a:solidFill>
                  <a:srgbClr val="231F20"/>
                </a:solidFill>
                <a:latin typeface="Calibri"/>
                <a:cs typeface="Calibri"/>
              </a:rPr>
              <a:t> </a:t>
            </a:r>
            <a:r>
              <a:rPr sz="800" spc="25" dirty="0">
                <a:solidFill>
                  <a:srgbClr val="231F20"/>
                </a:solidFill>
                <a:latin typeface="Calibri"/>
                <a:cs typeface="Calibri"/>
              </a:rPr>
              <a:t>Ann</a:t>
            </a:r>
            <a:r>
              <a:rPr sz="800" spc="30" dirty="0">
                <a:solidFill>
                  <a:srgbClr val="231F20"/>
                </a:solidFill>
                <a:latin typeface="Calibri"/>
                <a:cs typeface="Calibri"/>
              </a:rPr>
              <a:t> </a:t>
            </a:r>
            <a:r>
              <a:rPr sz="800" spc="15" dirty="0">
                <a:solidFill>
                  <a:srgbClr val="231F20"/>
                </a:solidFill>
                <a:latin typeface="Calibri"/>
                <a:cs typeface="Calibri"/>
              </a:rPr>
              <a:t>Oncol</a:t>
            </a:r>
            <a:r>
              <a:rPr sz="800" spc="20" dirty="0">
                <a:solidFill>
                  <a:srgbClr val="231F20"/>
                </a:solidFill>
                <a:latin typeface="Calibri"/>
                <a:cs typeface="Calibri"/>
              </a:rPr>
              <a:t> </a:t>
            </a:r>
            <a:r>
              <a:rPr sz="800" spc="-25" dirty="0">
                <a:solidFill>
                  <a:srgbClr val="231F20"/>
                </a:solidFill>
                <a:latin typeface="Calibri"/>
                <a:cs typeface="Calibri"/>
              </a:rPr>
              <a:t>2012;</a:t>
            </a:r>
            <a:r>
              <a:rPr sz="800" spc="-20" dirty="0">
                <a:solidFill>
                  <a:srgbClr val="231F20"/>
                </a:solidFill>
                <a:latin typeface="Calibri"/>
                <a:cs typeface="Calibri"/>
              </a:rPr>
              <a:t> </a:t>
            </a:r>
            <a:r>
              <a:rPr sz="800" spc="-25" dirty="0">
                <a:solidFill>
                  <a:srgbClr val="231F20"/>
                </a:solidFill>
                <a:latin typeface="Calibri"/>
                <a:cs typeface="Calibri"/>
              </a:rPr>
              <a:t>23: </a:t>
            </a:r>
            <a:r>
              <a:rPr sz="800" spc="-20" dirty="0">
                <a:solidFill>
                  <a:srgbClr val="231F20"/>
                </a:solidFill>
                <a:latin typeface="Calibri"/>
                <a:cs typeface="Calibri"/>
              </a:rPr>
              <a:t> </a:t>
            </a:r>
            <a:r>
              <a:rPr sz="800" spc="-25" dirty="0">
                <a:solidFill>
                  <a:srgbClr val="231F20"/>
                </a:solidFill>
                <a:latin typeface="Calibri"/>
                <a:cs typeface="Calibri"/>
              </a:rPr>
              <a:t>2442–2449.</a:t>
            </a:r>
            <a:endParaRPr sz="800">
              <a:latin typeface="Calibri"/>
              <a:cs typeface="Calibri"/>
            </a:endParaRPr>
          </a:p>
          <a:p>
            <a:pPr marL="184150" marR="5080" indent="-124460" algn="just">
              <a:lnSpc>
                <a:spcPts val="1000"/>
              </a:lnSpc>
              <a:spcBef>
                <a:spcPts val="10"/>
              </a:spcBef>
              <a:buAutoNum type="arabicPeriod"/>
              <a:tabLst>
                <a:tab pos="184785" algn="l"/>
              </a:tabLst>
            </a:pPr>
            <a:r>
              <a:rPr sz="800" spc="15" dirty="0">
                <a:solidFill>
                  <a:srgbClr val="231F20"/>
                </a:solidFill>
                <a:latin typeface="Calibri"/>
                <a:cs typeface="Calibri"/>
              </a:rPr>
              <a:t>Trojani </a:t>
            </a:r>
            <a:r>
              <a:rPr sz="800" spc="10" dirty="0">
                <a:solidFill>
                  <a:srgbClr val="231F20"/>
                </a:solidFill>
                <a:latin typeface="Calibri"/>
                <a:cs typeface="Calibri"/>
              </a:rPr>
              <a:t>M, </a:t>
            </a:r>
            <a:r>
              <a:rPr sz="800" spc="-10" dirty="0">
                <a:solidFill>
                  <a:srgbClr val="231F20"/>
                </a:solidFill>
                <a:latin typeface="Calibri"/>
                <a:cs typeface="Calibri"/>
              </a:rPr>
              <a:t>Contesso </a:t>
            </a:r>
            <a:r>
              <a:rPr sz="800" spc="20" dirty="0">
                <a:solidFill>
                  <a:srgbClr val="231F20"/>
                </a:solidFill>
                <a:latin typeface="Calibri"/>
                <a:cs typeface="Calibri"/>
              </a:rPr>
              <a:t>G, </a:t>
            </a:r>
            <a:r>
              <a:rPr sz="800" spc="10" dirty="0">
                <a:solidFill>
                  <a:srgbClr val="231F20"/>
                </a:solidFill>
                <a:latin typeface="Calibri"/>
                <a:cs typeface="Calibri"/>
              </a:rPr>
              <a:t>Coindre </a:t>
            </a:r>
            <a:r>
              <a:rPr sz="800" spc="20" dirty="0">
                <a:solidFill>
                  <a:srgbClr val="231F20"/>
                </a:solidFill>
                <a:latin typeface="Calibri"/>
                <a:cs typeface="Calibri"/>
              </a:rPr>
              <a:t>JM </a:t>
            </a:r>
            <a:r>
              <a:rPr sz="800" spc="-45" dirty="0">
                <a:solidFill>
                  <a:srgbClr val="231F20"/>
                </a:solidFill>
                <a:latin typeface="Calibri"/>
                <a:cs typeface="Calibri"/>
              </a:rPr>
              <a:t>et </a:t>
            </a:r>
            <a:r>
              <a:rPr sz="800" spc="-10" dirty="0">
                <a:solidFill>
                  <a:srgbClr val="231F20"/>
                </a:solidFill>
                <a:latin typeface="Calibri"/>
                <a:cs typeface="Calibri"/>
              </a:rPr>
              <a:t>al. Soft-tissue </a:t>
            </a:r>
            <a:r>
              <a:rPr sz="800" spc="-15" dirty="0">
                <a:solidFill>
                  <a:srgbClr val="231F20"/>
                </a:solidFill>
                <a:latin typeface="Calibri"/>
                <a:cs typeface="Calibri"/>
              </a:rPr>
              <a:t>sarcomas </a:t>
            </a:r>
            <a:r>
              <a:rPr sz="800" spc="-10" dirty="0">
                <a:solidFill>
                  <a:srgbClr val="231F20"/>
                </a:solidFill>
                <a:latin typeface="Calibri"/>
                <a:cs typeface="Calibri"/>
              </a:rPr>
              <a:t>of </a:t>
            </a:r>
            <a:r>
              <a:rPr sz="800" spc="-15" dirty="0">
                <a:solidFill>
                  <a:srgbClr val="231F20"/>
                </a:solidFill>
                <a:latin typeface="Calibri"/>
                <a:cs typeface="Calibri"/>
              </a:rPr>
              <a:t>adults; </a:t>
            </a:r>
            <a:r>
              <a:rPr sz="800" spc="-10" dirty="0">
                <a:solidFill>
                  <a:srgbClr val="231F20"/>
                </a:solidFill>
                <a:latin typeface="Calibri"/>
                <a:cs typeface="Calibri"/>
              </a:rPr>
              <a:t> study of </a:t>
            </a:r>
            <a:r>
              <a:rPr sz="800" spc="-5" dirty="0">
                <a:solidFill>
                  <a:srgbClr val="231F20"/>
                </a:solidFill>
                <a:latin typeface="Calibri"/>
                <a:cs typeface="Calibri"/>
              </a:rPr>
              <a:t>pathological prognostic </a:t>
            </a:r>
            <a:r>
              <a:rPr sz="800" spc="-15" dirty="0">
                <a:solidFill>
                  <a:srgbClr val="231F20"/>
                </a:solidFill>
                <a:latin typeface="Calibri"/>
                <a:cs typeface="Calibri"/>
              </a:rPr>
              <a:t>variables </a:t>
            </a:r>
            <a:r>
              <a:rPr sz="800" spc="-10" dirty="0">
                <a:solidFill>
                  <a:srgbClr val="231F20"/>
                </a:solidFill>
                <a:latin typeface="Calibri"/>
                <a:cs typeface="Calibri"/>
              </a:rPr>
              <a:t>and </a:t>
            </a:r>
            <a:r>
              <a:rPr sz="800" dirty="0">
                <a:solidFill>
                  <a:srgbClr val="231F20"/>
                </a:solidFill>
                <a:latin typeface="Calibri"/>
                <a:cs typeface="Calibri"/>
              </a:rPr>
              <a:t>definition </a:t>
            </a:r>
            <a:r>
              <a:rPr sz="800" spc="-10" dirty="0">
                <a:solidFill>
                  <a:srgbClr val="231F20"/>
                </a:solidFill>
                <a:latin typeface="Calibri"/>
                <a:cs typeface="Calibri"/>
              </a:rPr>
              <a:t>of </a:t>
            </a:r>
            <a:r>
              <a:rPr sz="800" spc="-35" dirty="0">
                <a:solidFill>
                  <a:srgbClr val="231F20"/>
                </a:solidFill>
                <a:latin typeface="Calibri"/>
                <a:cs typeface="Calibri"/>
              </a:rPr>
              <a:t>a </a:t>
            </a:r>
            <a:r>
              <a:rPr sz="800" spc="-5" dirty="0">
                <a:solidFill>
                  <a:srgbClr val="231F20"/>
                </a:solidFill>
                <a:latin typeface="Calibri"/>
                <a:cs typeface="Calibri"/>
              </a:rPr>
              <a:t>histopatho- </a:t>
            </a:r>
            <a:r>
              <a:rPr sz="800" spc="-170" dirty="0">
                <a:solidFill>
                  <a:srgbClr val="231F20"/>
                </a:solidFill>
                <a:latin typeface="Calibri"/>
                <a:cs typeface="Calibri"/>
              </a:rPr>
              <a:t> </a:t>
            </a:r>
            <a:r>
              <a:rPr sz="800" dirty="0">
                <a:solidFill>
                  <a:srgbClr val="231F20"/>
                </a:solidFill>
                <a:latin typeface="Calibri"/>
                <a:cs typeface="Calibri"/>
              </a:rPr>
              <a:t>logical</a:t>
            </a:r>
            <a:r>
              <a:rPr sz="800" spc="-20" dirty="0">
                <a:solidFill>
                  <a:srgbClr val="231F20"/>
                </a:solidFill>
                <a:latin typeface="Calibri"/>
                <a:cs typeface="Calibri"/>
              </a:rPr>
              <a:t> </a:t>
            </a:r>
            <a:r>
              <a:rPr sz="800" dirty="0">
                <a:solidFill>
                  <a:srgbClr val="231F20"/>
                </a:solidFill>
                <a:latin typeface="Calibri"/>
                <a:cs typeface="Calibri"/>
              </a:rPr>
              <a:t>grading</a:t>
            </a:r>
            <a:r>
              <a:rPr sz="800" spc="-10" dirty="0">
                <a:solidFill>
                  <a:srgbClr val="231F20"/>
                </a:solidFill>
                <a:latin typeface="Calibri"/>
                <a:cs typeface="Calibri"/>
              </a:rPr>
              <a:t> </a:t>
            </a:r>
            <a:r>
              <a:rPr sz="800" spc="-20" dirty="0">
                <a:solidFill>
                  <a:srgbClr val="231F20"/>
                </a:solidFill>
                <a:latin typeface="Calibri"/>
                <a:cs typeface="Calibri"/>
              </a:rPr>
              <a:t>system.</a:t>
            </a:r>
            <a:r>
              <a:rPr sz="800" spc="-10" dirty="0">
                <a:solidFill>
                  <a:srgbClr val="231F20"/>
                </a:solidFill>
                <a:latin typeface="Calibri"/>
                <a:cs typeface="Calibri"/>
              </a:rPr>
              <a:t> </a:t>
            </a:r>
            <a:r>
              <a:rPr sz="800" spc="15" dirty="0">
                <a:solidFill>
                  <a:srgbClr val="231F20"/>
                </a:solidFill>
                <a:latin typeface="Calibri"/>
                <a:cs typeface="Calibri"/>
              </a:rPr>
              <a:t>Int</a:t>
            </a:r>
            <a:r>
              <a:rPr sz="800" spc="-10"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dirty="0">
                <a:solidFill>
                  <a:srgbClr val="231F20"/>
                </a:solidFill>
                <a:latin typeface="Calibri"/>
                <a:cs typeface="Calibri"/>
              </a:rPr>
              <a:t>Cancer</a:t>
            </a:r>
            <a:r>
              <a:rPr sz="800" spc="-15" dirty="0">
                <a:solidFill>
                  <a:srgbClr val="231F20"/>
                </a:solidFill>
                <a:latin typeface="Calibri"/>
                <a:cs typeface="Calibri"/>
              </a:rPr>
              <a:t> </a:t>
            </a:r>
            <a:r>
              <a:rPr sz="800" spc="-25" dirty="0">
                <a:solidFill>
                  <a:srgbClr val="231F20"/>
                </a:solidFill>
                <a:latin typeface="Calibri"/>
                <a:cs typeface="Calibri"/>
              </a:rPr>
              <a:t>1984;</a:t>
            </a:r>
            <a:r>
              <a:rPr sz="800" spc="-10" dirty="0">
                <a:solidFill>
                  <a:srgbClr val="231F20"/>
                </a:solidFill>
                <a:latin typeface="Calibri"/>
                <a:cs typeface="Calibri"/>
              </a:rPr>
              <a:t> </a:t>
            </a:r>
            <a:r>
              <a:rPr sz="800" spc="-25" dirty="0">
                <a:solidFill>
                  <a:srgbClr val="231F20"/>
                </a:solidFill>
                <a:latin typeface="Calibri"/>
                <a:cs typeface="Calibri"/>
              </a:rPr>
              <a:t>33:</a:t>
            </a:r>
            <a:r>
              <a:rPr sz="800" spc="-15" dirty="0">
                <a:solidFill>
                  <a:srgbClr val="231F20"/>
                </a:solidFill>
                <a:latin typeface="Calibri"/>
                <a:cs typeface="Calibri"/>
              </a:rPr>
              <a:t> </a:t>
            </a:r>
            <a:r>
              <a:rPr sz="800" spc="-20" dirty="0">
                <a:solidFill>
                  <a:srgbClr val="231F20"/>
                </a:solidFill>
                <a:latin typeface="Calibri"/>
                <a:cs typeface="Calibri"/>
              </a:rPr>
              <a:t>37–42.</a:t>
            </a:r>
            <a:endParaRPr sz="800">
              <a:latin typeface="Calibri"/>
              <a:cs typeface="Calibri"/>
            </a:endParaRPr>
          </a:p>
          <a:p>
            <a:pPr marL="184150" marR="5715" indent="-124460" algn="just">
              <a:lnSpc>
                <a:spcPts val="1000"/>
              </a:lnSpc>
              <a:spcBef>
                <a:spcPts val="5"/>
              </a:spcBef>
              <a:buAutoNum type="arabicPeriod"/>
              <a:tabLst>
                <a:tab pos="184785" algn="l"/>
              </a:tabLst>
            </a:pPr>
            <a:r>
              <a:rPr sz="800" spc="-5" dirty="0">
                <a:solidFill>
                  <a:srgbClr val="231F20"/>
                </a:solidFill>
                <a:latin typeface="Calibri"/>
                <a:cs typeface="Calibri"/>
              </a:rPr>
              <a:t>Brierley </a:t>
            </a:r>
            <a:r>
              <a:rPr sz="800" spc="30" dirty="0">
                <a:solidFill>
                  <a:srgbClr val="231F20"/>
                </a:solidFill>
                <a:latin typeface="Calibri"/>
                <a:cs typeface="Calibri"/>
              </a:rPr>
              <a:t>JD, </a:t>
            </a:r>
            <a:r>
              <a:rPr sz="800" spc="-5" dirty="0">
                <a:solidFill>
                  <a:srgbClr val="231F20"/>
                </a:solidFill>
                <a:latin typeface="Calibri"/>
                <a:cs typeface="Calibri"/>
              </a:rPr>
              <a:t>Gospodarowicz </a:t>
            </a:r>
            <a:r>
              <a:rPr sz="800" spc="40" dirty="0">
                <a:solidFill>
                  <a:srgbClr val="231F20"/>
                </a:solidFill>
                <a:latin typeface="Calibri"/>
                <a:cs typeface="Calibri"/>
              </a:rPr>
              <a:t>MK, </a:t>
            </a:r>
            <a:r>
              <a:rPr sz="800" spc="5" dirty="0">
                <a:solidFill>
                  <a:srgbClr val="231F20"/>
                </a:solidFill>
                <a:latin typeface="Calibri"/>
                <a:cs typeface="Calibri"/>
              </a:rPr>
              <a:t>Wittekind </a:t>
            </a:r>
            <a:r>
              <a:rPr sz="800" spc="95" dirty="0">
                <a:solidFill>
                  <a:srgbClr val="231F20"/>
                </a:solidFill>
                <a:latin typeface="Calibri"/>
                <a:cs typeface="Calibri"/>
              </a:rPr>
              <a:t>C </a:t>
            </a:r>
            <a:r>
              <a:rPr sz="800" dirty="0">
                <a:solidFill>
                  <a:srgbClr val="231F20"/>
                </a:solidFill>
                <a:latin typeface="Calibri"/>
                <a:cs typeface="Calibri"/>
              </a:rPr>
              <a:t>(eds). </a:t>
            </a:r>
            <a:r>
              <a:rPr sz="800" spc="65" dirty="0">
                <a:solidFill>
                  <a:srgbClr val="231F20"/>
                </a:solidFill>
                <a:latin typeface="Calibri"/>
                <a:cs typeface="Calibri"/>
              </a:rPr>
              <a:t>TNM </a:t>
            </a:r>
            <a:r>
              <a:rPr sz="800" dirty="0">
                <a:solidFill>
                  <a:srgbClr val="231F20"/>
                </a:solidFill>
                <a:latin typeface="Calibri"/>
                <a:cs typeface="Calibri"/>
              </a:rPr>
              <a:t>Classification </a:t>
            </a:r>
            <a:r>
              <a:rPr sz="800" spc="-170" dirty="0">
                <a:solidFill>
                  <a:srgbClr val="231F20"/>
                </a:solidFill>
                <a:latin typeface="Calibri"/>
                <a:cs typeface="Calibri"/>
              </a:rPr>
              <a:t> </a:t>
            </a:r>
            <a:r>
              <a:rPr sz="800" spc="-10" dirty="0">
                <a:solidFill>
                  <a:srgbClr val="231F20"/>
                </a:solidFill>
                <a:latin typeface="Calibri"/>
                <a:cs typeface="Calibri"/>
              </a:rPr>
              <a:t>of</a:t>
            </a:r>
            <a:r>
              <a:rPr sz="800" spc="-15" dirty="0">
                <a:solidFill>
                  <a:srgbClr val="231F20"/>
                </a:solidFill>
                <a:latin typeface="Calibri"/>
                <a:cs typeface="Calibri"/>
              </a:rPr>
              <a:t> </a:t>
            </a:r>
            <a:r>
              <a:rPr sz="800" dirty="0">
                <a:solidFill>
                  <a:srgbClr val="231F20"/>
                </a:solidFill>
                <a:latin typeface="Calibri"/>
                <a:cs typeface="Calibri"/>
              </a:rPr>
              <a:t>Malignant</a:t>
            </a:r>
            <a:r>
              <a:rPr sz="800" spc="-15" dirty="0">
                <a:solidFill>
                  <a:srgbClr val="231F20"/>
                </a:solidFill>
                <a:latin typeface="Calibri"/>
                <a:cs typeface="Calibri"/>
              </a:rPr>
              <a:t> </a:t>
            </a:r>
            <a:r>
              <a:rPr sz="800" spc="10" dirty="0">
                <a:solidFill>
                  <a:srgbClr val="231F20"/>
                </a:solidFill>
                <a:latin typeface="Calibri"/>
                <a:cs typeface="Calibri"/>
              </a:rPr>
              <a:t>Tumours,</a:t>
            </a:r>
            <a:r>
              <a:rPr sz="800" spc="-15" dirty="0">
                <a:solidFill>
                  <a:srgbClr val="231F20"/>
                </a:solidFill>
                <a:latin typeface="Calibri"/>
                <a:cs typeface="Calibri"/>
              </a:rPr>
              <a:t> 8th</a:t>
            </a:r>
            <a:r>
              <a:rPr sz="800" spc="-10" dirty="0">
                <a:solidFill>
                  <a:srgbClr val="231F20"/>
                </a:solidFill>
                <a:latin typeface="Calibri"/>
                <a:cs typeface="Calibri"/>
              </a:rPr>
              <a:t> </a:t>
            </a:r>
            <a:r>
              <a:rPr sz="800" spc="-15" dirty="0">
                <a:solidFill>
                  <a:srgbClr val="231F20"/>
                </a:solidFill>
                <a:latin typeface="Calibri"/>
                <a:cs typeface="Calibri"/>
              </a:rPr>
              <a:t>edn. </a:t>
            </a:r>
            <a:r>
              <a:rPr sz="800" spc="10" dirty="0">
                <a:solidFill>
                  <a:srgbClr val="231F20"/>
                </a:solidFill>
                <a:latin typeface="Calibri"/>
                <a:cs typeface="Calibri"/>
              </a:rPr>
              <a:t>Oxford:</a:t>
            </a:r>
            <a:r>
              <a:rPr sz="800" spc="-10" dirty="0">
                <a:solidFill>
                  <a:srgbClr val="231F20"/>
                </a:solidFill>
                <a:latin typeface="Calibri"/>
                <a:cs typeface="Calibri"/>
              </a:rPr>
              <a:t> </a:t>
            </a:r>
            <a:r>
              <a:rPr sz="800" spc="5" dirty="0">
                <a:solidFill>
                  <a:srgbClr val="231F20"/>
                </a:solidFill>
                <a:latin typeface="Calibri"/>
                <a:cs typeface="Calibri"/>
              </a:rPr>
              <a:t>John</a:t>
            </a:r>
            <a:r>
              <a:rPr sz="800" spc="-15" dirty="0">
                <a:solidFill>
                  <a:srgbClr val="231F20"/>
                </a:solidFill>
                <a:latin typeface="Calibri"/>
                <a:cs typeface="Calibri"/>
              </a:rPr>
              <a:t> </a:t>
            </a:r>
            <a:r>
              <a:rPr sz="800" spc="5" dirty="0">
                <a:solidFill>
                  <a:srgbClr val="231F20"/>
                </a:solidFill>
                <a:latin typeface="Calibri"/>
                <a:cs typeface="Calibri"/>
              </a:rPr>
              <a:t>Wiley</a:t>
            </a:r>
            <a:r>
              <a:rPr sz="800" spc="-10" dirty="0">
                <a:solidFill>
                  <a:srgbClr val="231F20"/>
                </a:solidFill>
                <a:latin typeface="Calibri"/>
                <a:cs typeface="Calibri"/>
              </a:rPr>
              <a:t> </a:t>
            </a:r>
            <a:r>
              <a:rPr sz="800" spc="10" dirty="0">
                <a:solidFill>
                  <a:srgbClr val="231F20"/>
                </a:solidFill>
                <a:latin typeface="Calibri"/>
                <a:cs typeface="Calibri"/>
              </a:rPr>
              <a:t>&amp;</a:t>
            </a:r>
            <a:r>
              <a:rPr sz="800" spc="-10" dirty="0">
                <a:solidFill>
                  <a:srgbClr val="231F20"/>
                </a:solidFill>
                <a:latin typeface="Calibri"/>
                <a:cs typeface="Calibri"/>
              </a:rPr>
              <a:t> </a:t>
            </a:r>
            <a:r>
              <a:rPr sz="800" spc="-5" dirty="0">
                <a:solidFill>
                  <a:srgbClr val="231F20"/>
                </a:solidFill>
                <a:latin typeface="Calibri"/>
                <a:cs typeface="Calibri"/>
              </a:rPr>
              <a:t>Sons,</a:t>
            </a:r>
            <a:r>
              <a:rPr sz="800" spc="-10" dirty="0">
                <a:solidFill>
                  <a:srgbClr val="231F20"/>
                </a:solidFill>
                <a:latin typeface="Calibri"/>
                <a:cs typeface="Calibri"/>
              </a:rPr>
              <a:t> </a:t>
            </a:r>
            <a:r>
              <a:rPr sz="800" spc="15" dirty="0">
                <a:solidFill>
                  <a:srgbClr val="231F20"/>
                </a:solidFill>
                <a:latin typeface="Calibri"/>
                <a:cs typeface="Calibri"/>
              </a:rPr>
              <a:t>Inc.</a:t>
            </a:r>
            <a:r>
              <a:rPr sz="800" spc="-10" dirty="0">
                <a:solidFill>
                  <a:srgbClr val="231F20"/>
                </a:solidFill>
                <a:latin typeface="Calibri"/>
                <a:cs typeface="Calibri"/>
              </a:rPr>
              <a:t> </a:t>
            </a:r>
            <a:r>
              <a:rPr sz="800" spc="-20" dirty="0">
                <a:solidFill>
                  <a:srgbClr val="231F20"/>
                </a:solidFill>
                <a:latin typeface="Calibri"/>
                <a:cs typeface="Calibri"/>
              </a:rPr>
              <a:t>2016.</a:t>
            </a:r>
            <a:endParaRPr sz="800">
              <a:latin typeface="Calibri"/>
              <a:cs typeface="Calibri"/>
            </a:endParaRPr>
          </a:p>
          <a:p>
            <a:pPr marL="184150" marR="5080" indent="-124460" algn="just">
              <a:lnSpc>
                <a:spcPts val="1000"/>
              </a:lnSpc>
              <a:spcBef>
                <a:spcPts val="5"/>
              </a:spcBef>
              <a:buAutoNum type="arabicPeriod"/>
              <a:tabLst>
                <a:tab pos="184785" algn="l"/>
              </a:tabLst>
            </a:pPr>
            <a:r>
              <a:rPr sz="800" spc="-5" dirty="0">
                <a:solidFill>
                  <a:srgbClr val="231F20"/>
                </a:solidFill>
                <a:latin typeface="Calibri"/>
                <a:cs typeface="Calibri"/>
              </a:rPr>
              <a:t>Callegaro</a:t>
            </a:r>
            <a:r>
              <a:rPr sz="800" spc="-15" dirty="0">
                <a:solidFill>
                  <a:srgbClr val="231F20"/>
                </a:solidFill>
                <a:latin typeface="Calibri"/>
                <a:cs typeface="Calibri"/>
              </a:rPr>
              <a:t> </a:t>
            </a:r>
            <a:r>
              <a:rPr sz="800" spc="40" dirty="0">
                <a:solidFill>
                  <a:srgbClr val="231F20"/>
                </a:solidFill>
                <a:latin typeface="Calibri"/>
                <a:cs typeface="Calibri"/>
              </a:rPr>
              <a:t>D,</a:t>
            </a:r>
            <a:r>
              <a:rPr sz="800" spc="-10" dirty="0">
                <a:solidFill>
                  <a:srgbClr val="231F20"/>
                </a:solidFill>
                <a:latin typeface="Calibri"/>
                <a:cs typeface="Calibri"/>
              </a:rPr>
              <a:t> </a:t>
            </a:r>
            <a:r>
              <a:rPr sz="800" spc="5" dirty="0">
                <a:solidFill>
                  <a:srgbClr val="231F20"/>
                </a:solidFill>
                <a:latin typeface="Calibri"/>
                <a:cs typeface="Calibri"/>
              </a:rPr>
              <a:t>Miceli</a:t>
            </a:r>
            <a:r>
              <a:rPr sz="800" spc="-10" dirty="0">
                <a:solidFill>
                  <a:srgbClr val="231F20"/>
                </a:solidFill>
                <a:latin typeface="Calibri"/>
                <a:cs typeface="Calibri"/>
              </a:rPr>
              <a:t> </a:t>
            </a:r>
            <a:r>
              <a:rPr sz="800" spc="25" dirty="0">
                <a:solidFill>
                  <a:srgbClr val="231F20"/>
                </a:solidFill>
                <a:latin typeface="Calibri"/>
                <a:cs typeface="Calibri"/>
              </a:rPr>
              <a:t>R,</a:t>
            </a:r>
            <a:r>
              <a:rPr sz="800" spc="-15" dirty="0">
                <a:solidFill>
                  <a:srgbClr val="231F20"/>
                </a:solidFill>
                <a:latin typeface="Calibri"/>
                <a:cs typeface="Calibri"/>
              </a:rPr>
              <a:t> </a:t>
            </a:r>
            <a:r>
              <a:rPr sz="800" dirty="0">
                <a:solidFill>
                  <a:srgbClr val="231F20"/>
                </a:solidFill>
                <a:latin typeface="Calibri"/>
                <a:cs typeface="Calibri"/>
              </a:rPr>
              <a:t>Bonvalot</a:t>
            </a:r>
            <a:r>
              <a:rPr sz="800" spc="-10" dirty="0">
                <a:solidFill>
                  <a:srgbClr val="231F20"/>
                </a:solidFill>
                <a:latin typeface="Calibri"/>
                <a:cs typeface="Calibri"/>
              </a:rPr>
              <a:t> </a:t>
            </a:r>
            <a:r>
              <a:rPr sz="800" spc="15" dirty="0">
                <a:solidFill>
                  <a:srgbClr val="231F20"/>
                </a:solidFill>
                <a:latin typeface="Calibri"/>
                <a:cs typeface="Calibri"/>
              </a:rPr>
              <a:t>S</a:t>
            </a:r>
            <a:r>
              <a:rPr sz="800" spc="-10" dirty="0">
                <a:solidFill>
                  <a:srgbClr val="231F20"/>
                </a:solidFill>
                <a:latin typeface="Calibri"/>
                <a:cs typeface="Calibri"/>
              </a:rPr>
              <a:t> </a:t>
            </a:r>
            <a:r>
              <a:rPr sz="800" spc="-45" dirty="0">
                <a:solidFill>
                  <a:srgbClr val="231F20"/>
                </a:solidFill>
                <a:latin typeface="Calibri"/>
                <a:cs typeface="Calibri"/>
              </a:rPr>
              <a:t>et</a:t>
            </a:r>
            <a:r>
              <a:rPr sz="800" spc="-10" dirty="0">
                <a:solidFill>
                  <a:srgbClr val="231F20"/>
                </a:solidFill>
                <a:latin typeface="Calibri"/>
                <a:cs typeface="Calibri"/>
              </a:rPr>
              <a:t> al.</a:t>
            </a:r>
            <a:r>
              <a:rPr sz="800" spc="-5" dirty="0">
                <a:solidFill>
                  <a:srgbClr val="231F20"/>
                </a:solidFill>
                <a:latin typeface="Calibri"/>
                <a:cs typeface="Calibri"/>
              </a:rPr>
              <a:t> </a:t>
            </a:r>
            <a:r>
              <a:rPr sz="800" spc="-10" dirty="0">
                <a:solidFill>
                  <a:srgbClr val="231F20"/>
                </a:solidFill>
                <a:latin typeface="Calibri"/>
                <a:cs typeface="Calibri"/>
              </a:rPr>
              <a:t>Development</a:t>
            </a:r>
            <a:r>
              <a:rPr sz="800" spc="-15" dirty="0">
                <a:solidFill>
                  <a:srgbClr val="231F20"/>
                </a:solidFill>
                <a:latin typeface="Calibri"/>
                <a:cs typeface="Calibri"/>
              </a:rPr>
              <a:t> </a:t>
            </a:r>
            <a:r>
              <a:rPr sz="800" spc="-10" dirty="0">
                <a:solidFill>
                  <a:srgbClr val="231F20"/>
                </a:solidFill>
                <a:latin typeface="Calibri"/>
                <a:cs typeface="Calibri"/>
              </a:rPr>
              <a:t>and </a:t>
            </a:r>
            <a:r>
              <a:rPr sz="800" spc="-15" dirty="0">
                <a:solidFill>
                  <a:srgbClr val="231F20"/>
                </a:solidFill>
                <a:latin typeface="Calibri"/>
                <a:cs typeface="Calibri"/>
              </a:rPr>
              <a:t>external </a:t>
            </a:r>
            <a:r>
              <a:rPr sz="800" spc="5" dirty="0">
                <a:solidFill>
                  <a:srgbClr val="231F20"/>
                </a:solidFill>
                <a:latin typeface="Calibri"/>
                <a:cs typeface="Calibri"/>
              </a:rPr>
              <a:t>valida- </a:t>
            </a:r>
            <a:r>
              <a:rPr sz="800" spc="-170" dirty="0">
                <a:solidFill>
                  <a:srgbClr val="231F20"/>
                </a:solidFill>
                <a:latin typeface="Calibri"/>
                <a:cs typeface="Calibri"/>
              </a:rPr>
              <a:t> </a:t>
            </a:r>
            <a:r>
              <a:rPr sz="800" spc="5" dirty="0">
                <a:solidFill>
                  <a:srgbClr val="231F20"/>
                </a:solidFill>
                <a:latin typeface="Calibri"/>
                <a:cs typeface="Calibri"/>
              </a:rPr>
              <a:t>tion </a:t>
            </a:r>
            <a:r>
              <a:rPr sz="800" spc="-10" dirty="0">
                <a:solidFill>
                  <a:srgbClr val="231F20"/>
                </a:solidFill>
                <a:latin typeface="Calibri"/>
                <a:cs typeface="Calibri"/>
              </a:rPr>
              <a:t>of </a:t>
            </a:r>
            <a:r>
              <a:rPr sz="800" spc="-20" dirty="0">
                <a:solidFill>
                  <a:srgbClr val="231F20"/>
                </a:solidFill>
                <a:latin typeface="Calibri"/>
                <a:cs typeface="Calibri"/>
              </a:rPr>
              <a:t>two </a:t>
            </a:r>
            <a:r>
              <a:rPr sz="800" spc="-5" dirty="0">
                <a:solidFill>
                  <a:srgbClr val="231F20"/>
                </a:solidFill>
                <a:latin typeface="Calibri"/>
                <a:cs typeface="Calibri"/>
              </a:rPr>
              <a:t>nomograms </a:t>
            </a:r>
            <a:r>
              <a:rPr sz="800" spc="-15" dirty="0">
                <a:solidFill>
                  <a:srgbClr val="231F20"/>
                </a:solidFill>
                <a:latin typeface="Calibri"/>
                <a:cs typeface="Calibri"/>
              </a:rPr>
              <a:t>to </a:t>
            </a:r>
            <a:r>
              <a:rPr sz="800" spc="-10" dirty="0">
                <a:solidFill>
                  <a:srgbClr val="231F20"/>
                </a:solidFill>
                <a:latin typeface="Calibri"/>
                <a:cs typeface="Calibri"/>
              </a:rPr>
              <a:t>predict overall </a:t>
            </a:r>
            <a:r>
              <a:rPr sz="800" dirty="0">
                <a:solidFill>
                  <a:srgbClr val="231F20"/>
                </a:solidFill>
                <a:latin typeface="Calibri"/>
                <a:cs typeface="Calibri"/>
              </a:rPr>
              <a:t>survival </a:t>
            </a:r>
            <a:r>
              <a:rPr sz="800" spc="-10" dirty="0">
                <a:solidFill>
                  <a:srgbClr val="231F20"/>
                </a:solidFill>
                <a:latin typeface="Calibri"/>
                <a:cs typeface="Calibri"/>
              </a:rPr>
              <a:t>and </a:t>
            </a:r>
            <a:r>
              <a:rPr sz="800" spc="-15" dirty="0">
                <a:solidFill>
                  <a:srgbClr val="231F20"/>
                </a:solidFill>
                <a:latin typeface="Calibri"/>
                <a:cs typeface="Calibri"/>
              </a:rPr>
              <a:t>occurrence </a:t>
            </a:r>
            <a:r>
              <a:rPr sz="800" spc="-10" dirty="0">
                <a:solidFill>
                  <a:srgbClr val="231F20"/>
                </a:solidFill>
                <a:latin typeface="Calibri"/>
                <a:cs typeface="Calibri"/>
              </a:rPr>
              <a:t>of </a:t>
            </a:r>
            <a:r>
              <a:rPr sz="800" spc="10" dirty="0">
                <a:solidFill>
                  <a:srgbClr val="231F20"/>
                </a:solidFill>
                <a:latin typeface="Calibri"/>
                <a:cs typeface="Calibri"/>
              </a:rPr>
              <a:t>dis- </a:t>
            </a:r>
            <a:r>
              <a:rPr sz="800" spc="15" dirty="0">
                <a:solidFill>
                  <a:srgbClr val="231F20"/>
                </a:solidFill>
                <a:latin typeface="Calibri"/>
                <a:cs typeface="Calibri"/>
              </a:rPr>
              <a:t> </a:t>
            </a:r>
            <a:r>
              <a:rPr sz="800" spc="-15" dirty="0">
                <a:solidFill>
                  <a:srgbClr val="231F20"/>
                </a:solidFill>
                <a:latin typeface="Calibri"/>
                <a:cs typeface="Calibri"/>
              </a:rPr>
              <a:t>tant </a:t>
            </a:r>
            <a:r>
              <a:rPr sz="800" spc="-35" dirty="0">
                <a:solidFill>
                  <a:srgbClr val="231F20"/>
                </a:solidFill>
                <a:latin typeface="Calibri"/>
                <a:cs typeface="Calibri"/>
              </a:rPr>
              <a:t>metastases</a:t>
            </a:r>
            <a:r>
              <a:rPr sz="800" spc="-30" dirty="0">
                <a:solidFill>
                  <a:srgbClr val="231F20"/>
                </a:solidFill>
                <a:latin typeface="Calibri"/>
                <a:cs typeface="Calibri"/>
              </a:rPr>
              <a:t> </a:t>
            </a:r>
            <a:r>
              <a:rPr sz="800" spc="20" dirty="0">
                <a:solidFill>
                  <a:srgbClr val="231F20"/>
                </a:solidFill>
                <a:latin typeface="Calibri"/>
                <a:cs typeface="Calibri"/>
              </a:rPr>
              <a:t>in </a:t>
            </a:r>
            <a:r>
              <a:rPr sz="800" spc="-10" dirty="0">
                <a:solidFill>
                  <a:srgbClr val="231F20"/>
                </a:solidFill>
                <a:latin typeface="Calibri"/>
                <a:cs typeface="Calibri"/>
              </a:rPr>
              <a:t>adults </a:t>
            </a:r>
            <a:r>
              <a:rPr sz="800" spc="-25" dirty="0">
                <a:solidFill>
                  <a:srgbClr val="231F20"/>
                </a:solidFill>
                <a:latin typeface="Calibri"/>
                <a:cs typeface="Calibri"/>
              </a:rPr>
              <a:t>after </a:t>
            </a:r>
            <a:r>
              <a:rPr sz="800" spc="-5" dirty="0">
                <a:solidFill>
                  <a:srgbClr val="231F20"/>
                </a:solidFill>
                <a:latin typeface="Calibri"/>
                <a:cs typeface="Calibri"/>
              </a:rPr>
              <a:t>surgical </a:t>
            </a:r>
            <a:r>
              <a:rPr sz="800" spc="-15" dirty="0">
                <a:solidFill>
                  <a:srgbClr val="231F20"/>
                </a:solidFill>
                <a:latin typeface="Calibri"/>
                <a:cs typeface="Calibri"/>
              </a:rPr>
              <a:t>resection </a:t>
            </a:r>
            <a:r>
              <a:rPr sz="800" spc="-10" dirty="0">
                <a:solidFill>
                  <a:srgbClr val="231F20"/>
                </a:solidFill>
                <a:latin typeface="Calibri"/>
                <a:cs typeface="Calibri"/>
              </a:rPr>
              <a:t>of localised </a:t>
            </a:r>
            <a:r>
              <a:rPr sz="800" spc="-15" dirty="0">
                <a:solidFill>
                  <a:srgbClr val="231F20"/>
                </a:solidFill>
                <a:latin typeface="Calibri"/>
                <a:cs typeface="Calibri"/>
              </a:rPr>
              <a:t>soft-tissue </a:t>
            </a:r>
            <a:r>
              <a:rPr sz="800" spc="-10" dirty="0">
                <a:solidFill>
                  <a:srgbClr val="231F20"/>
                </a:solidFill>
                <a:latin typeface="Calibri"/>
                <a:cs typeface="Calibri"/>
              </a:rPr>
              <a:t> </a:t>
            </a:r>
            <a:r>
              <a:rPr sz="800" spc="-15" dirty="0">
                <a:solidFill>
                  <a:srgbClr val="231F20"/>
                </a:solidFill>
                <a:latin typeface="Calibri"/>
                <a:cs typeface="Calibri"/>
              </a:rPr>
              <a:t>sarcomas </a:t>
            </a:r>
            <a:r>
              <a:rPr sz="800" spc="-10" dirty="0">
                <a:solidFill>
                  <a:srgbClr val="231F20"/>
                </a:solidFill>
                <a:latin typeface="Calibri"/>
                <a:cs typeface="Calibri"/>
              </a:rPr>
              <a:t>of </a:t>
            </a:r>
            <a:r>
              <a:rPr sz="800" spc="-30" dirty="0">
                <a:solidFill>
                  <a:srgbClr val="231F20"/>
                </a:solidFill>
                <a:latin typeface="Calibri"/>
                <a:cs typeface="Calibri"/>
              </a:rPr>
              <a:t>the </a:t>
            </a:r>
            <a:r>
              <a:rPr sz="800" spc="-15" dirty="0">
                <a:solidFill>
                  <a:srgbClr val="231F20"/>
                </a:solidFill>
                <a:latin typeface="Calibri"/>
                <a:cs typeface="Calibri"/>
              </a:rPr>
              <a:t>extremities: </a:t>
            </a:r>
            <a:r>
              <a:rPr sz="800" spc="-35" dirty="0">
                <a:solidFill>
                  <a:srgbClr val="231F20"/>
                </a:solidFill>
                <a:latin typeface="Calibri"/>
                <a:cs typeface="Calibri"/>
              </a:rPr>
              <a:t>a </a:t>
            </a:r>
            <a:r>
              <a:rPr sz="800" spc="-20" dirty="0">
                <a:solidFill>
                  <a:srgbClr val="231F20"/>
                </a:solidFill>
                <a:latin typeface="Calibri"/>
                <a:cs typeface="Calibri"/>
              </a:rPr>
              <a:t>retrospective </a:t>
            </a:r>
            <a:r>
              <a:rPr sz="800" spc="-10" dirty="0">
                <a:solidFill>
                  <a:srgbClr val="231F20"/>
                </a:solidFill>
                <a:latin typeface="Calibri"/>
                <a:cs typeface="Calibri"/>
              </a:rPr>
              <a:t>analysis. </a:t>
            </a:r>
            <a:r>
              <a:rPr sz="800" spc="-5" dirty="0">
                <a:solidFill>
                  <a:srgbClr val="231F20"/>
                </a:solidFill>
                <a:latin typeface="Calibri"/>
                <a:cs typeface="Calibri"/>
              </a:rPr>
              <a:t>Lancet </a:t>
            </a:r>
            <a:r>
              <a:rPr sz="800" spc="15" dirty="0">
                <a:solidFill>
                  <a:srgbClr val="231F20"/>
                </a:solidFill>
                <a:latin typeface="Calibri"/>
                <a:cs typeface="Calibri"/>
              </a:rPr>
              <a:t>Oncol </a:t>
            </a:r>
            <a:r>
              <a:rPr sz="800" spc="-25" dirty="0">
                <a:solidFill>
                  <a:srgbClr val="231F20"/>
                </a:solidFill>
                <a:latin typeface="Calibri"/>
                <a:cs typeface="Calibri"/>
              </a:rPr>
              <a:t>2016; </a:t>
            </a:r>
            <a:r>
              <a:rPr sz="800" spc="-20" dirty="0">
                <a:solidFill>
                  <a:srgbClr val="231F20"/>
                </a:solidFill>
                <a:latin typeface="Calibri"/>
                <a:cs typeface="Calibri"/>
              </a:rPr>
              <a:t> </a:t>
            </a:r>
            <a:r>
              <a:rPr sz="800" spc="-25" dirty="0">
                <a:solidFill>
                  <a:srgbClr val="231F20"/>
                </a:solidFill>
                <a:latin typeface="Calibri"/>
                <a:cs typeface="Calibri"/>
              </a:rPr>
              <a:t>17:</a:t>
            </a:r>
            <a:r>
              <a:rPr sz="800" spc="-20" dirty="0">
                <a:solidFill>
                  <a:srgbClr val="231F20"/>
                </a:solidFill>
                <a:latin typeface="Calibri"/>
                <a:cs typeface="Calibri"/>
              </a:rPr>
              <a:t> 671–680.</a:t>
            </a:r>
            <a:endParaRPr sz="800">
              <a:latin typeface="Calibri"/>
              <a:cs typeface="Calibri"/>
            </a:endParaRPr>
          </a:p>
          <a:p>
            <a:pPr marL="184150" marR="5080" indent="-124460" algn="just">
              <a:lnSpc>
                <a:spcPts val="1000"/>
              </a:lnSpc>
              <a:spcBef>
                <a:spcPts val="10"/>
              </a:spcBef>
              <a:buAutoNum type="arabicPeriod"/>
              <a:tabLst>
                <a:tab pos="184785" algn="l"/>
              </a:tabLst>
            </a:pPr>
            <a:r>
              <a:rPr sz="800" spc="10" dirty="0">
                <a:solidFill>
                  <a:srgbClr val="231F20"/>
                </a:solidFill>
                <a:latin typeface="Calibri"/>
                <a:cs typeface="Calibri"/>
              </a:rPr>
              <a:t>Gronchi </a:t>
            </a:r>
            <a:r>
              <a:rPr sz="800" spc="20" dirty="0">
                <a:solidFill>
                  <a:srgbClr val="231F20"/>
                </a:solidFill>
                <a:latin typeface="Calibri"/>
                <a:cs typeface="Calibri"/>
              </a:rPr>
              <a:t>A, </a:t>
            </a:r>
            <a:r>
              <a:rPr sz="800" spc="5" dirty="0">
                <a:solidFill>
                  <a:srgbClr val="231F20"/>
                </a:solidFill>
                <a:latin typeface="Calibri"/>
                <a:cs typeface="Calibri"/>
              </a:rPr>
              <a:t>Miceli </a:t>
            </a:r>
            <a:r>
              <a:rPr sz="800" spc="25" dirty="0">
                <a:solidFill>
                  <a:srgbClr val="231F20"/>
                </a:solidFill>
                <a:latin typeface="Calibri"/>
                <a:cs typeface="Calibri"/>
              </a:rPr>
              <a:t>R, </a:t>
            </a:r>
            <a:r>
              <a:rPr sz="800" dirty="0">
                <a:solidFill>
                  <a:srgbClr val="231F20"/>
                </a:solidFill>
                <a:latin typeface="Calibri"/>
                <a:cs typeface="Calibri"/>
              </a:rPr>
              <a:t>Shurell </a:t>
            </a:r>
            <a:r>
              <a:rPr sz="800" spc="50" dirty="0">
                <a:solidFill>
                  <a:srgbClr val="231F20"/>
                </a:solidFill>
                <a:latin typeface="Calibri"/>
                <a:cs typeface="Calibri"/>
              </a:rPr>
              <a:t>E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 </a:t>
            </a:r>
            <a:r>
              <a:rPr sz="800" dirty="0">
                <a:solidFill>
                  <a:srgbClr val="231F20"/>
                </a:solidFill>
                <a:latin typeface="Calibri"/>
                <a:cs typeface="Calibri"/>
              </a:rPr>
              <a:t>Outcome prediction </a:t>
            </a:r>
            <a:r>
              <a:rPr sz="800" spc="20" dirty="0">
                <a:solidFill>
                  <a:srgbClr val="231F20"/>
                </a:solidFill>
                <a:latin typeface="Calibri"/>
                <a:cs typeface="Calibri"/>
              </a:rPr>
              <a:t>in </a:t>
            </a:r>
            <a:r>
              <a:rPr sz="800" spc="5" dirty="0">
                <a:solidFill>
                  <a:srgbClr val="231F20"/>
                </a:solidFill>
                <a:latin typeface="Calibri"/>
                <a:cs typeface="Calibri"/>
              </a:rPr>
              <a:t>primary </a:t>
            </a:r>
            <a:r>
              <a:rPr sz="800" spc="10" dirty="0">
                <a:solidFill>
                  <a:srgbClr val="231F20"/>
                </a:solidFill>
                <a:latin typeface="Calibri"/>
                <a:cs typeface="Calibri"/>
              </a:rPr>
              <a:t> </a:t>
            </a:r>
            <a:r>
              <a:rPr sz="800" spc="-30" dirty="0">
                <a:solidFill>
                  <a:srgbClr val="231F20"/>
                </a:solidFill>
                <a:latin typeface="Calibri"/>
                <a:cs typeface="Calibri"/>
              </a:rPr>
              <a:t>resected</a:t>
            </a:r>
            <a:r>
              <a:rPr sz="800" spc="-25" dirty="0">
                <a:solidFill>
                  <a:srgbClr val="231F20"/>
                </a:solidFill>
                <a:latin typeface="Calibri"/>
                <a:cs typeface="Calibri"/>
              </a:rPr>
              <a:t> </a:t>
            </a:r>
            <a:r>
              <a:rPr sz="800" spc="-15" dirty="0">
                <a:solidFill>
                  <a:srgbClr val="231F20"/>
                </a:solidFill>
                <a:latin typeface="Calibri"/>
                <a:cs typeface="Calibri"/>
              </a:rPr>
              <a:t>retroperitoneal</a:t>
            </a:r>
            <a:r>
              <a:rPr sz="800" spc="-10" dirty="0">
                <a:solidFill>
                  <a:srgbClr val="231F20"/>
                </a:solidFill>
                <a:latin typeface="Calibri"/>
                <a:cs typeface="Calibri"/>
              </a:rPr>
              <a:t> </a:t>
            </a:r>
            <a:r>
              <a:rPr sz="800" spc="-20" dirty="0">
                <a:solidFill>
                  <a:srgbClr val="231F20"/>
                </a:solidFill>
                <a:latin typeface="Calibri"/>
                <a:cs typeface="Calibri"/>
              </a:rPr>
              <a:t>soft</a:t>
            </a:r>
            <a:r>
              <a:rPr sz="800" spc="-15" dirty="0">
                <a:solidFill>
                  <a:srgbClr val="231F20"/>
                </a:solidFill>
                <a:latin typeface="Calibri"/>
                <a:cs typeface="Calibri"/>
              </a:rPr>
              <a:t> </a:t>
            </a:r>
            <a:r>
              <a:rPr sz="800" spc="-20" dirty="0">
                <a:solidFill>
                  <a:srgbClr val="231F20"/>
                </a:solidFill>
                <a:latin typeface="Calibri"/>
                <a:cs typeface="Calibri"/>
              </a:rPr>
              <a:t>tissue</a:t>
            </a:r>
            <a:r>
              <a:rPr sz="800" spc="-15" dirty="0">
                <a:solidFill>
                  <a:srgbClr val="231F20"/>
                </a:solidFill>
                <a:latin typeface="Calibri"/>
                <a:cs typeface="Calibri"/>
              </a:rPr>
              <a:t> sarcoma:</a:t>
            </a:r>
            <a:r>
              <a:rPr sz="800" spc="-10" dirty="0">
                <a:solidFill>
                  <a:srgbClr val="231F20"/>
                </a:solidFill>
                <a:latin typeface="Calibri"/>
                <a:cs typeface="Calibri"/>
              </a:rPr>
              <a:t> </a:t>
            </a:r>
            <a:r>
              <a:rPr sz="800" spc="-5" dirty="0">
                <a:solidFill>
                  <a:srgbClr val="231F20"/>
                </a:solidFill>
                <a:latin typeface="Calibri"/>
                <a:cs typeface="Calibri"/>
              </a:rPr>
              <a:t>histology-specific</a:t>
            </a:r>
            <a:r>
              <a:rPr sz="800" dirty="0">
                <a:solidFill>
                  <a:srgbClr val="231F20"/>
                </a:solidFill>
                <a:latin typeface="Calibri"/>
                <a:cs typeface="Calibri"/>
              </a:rPr>
              <a:t> </a:t>
            </a:r>
            <a:r>
              <a:rPr sz="800" spc="-10" dirty="0">
                <a:solidFill>
                  <a:srgbClr val="231F20"/>
                </a:solidFill>
                <a:latin typeface="Calibri"/>
                <a:cs typeface="Calibri"/>
              </a:rPr>
              <a:t>overall </a:t>
            </a:r>
            <a:r>
              <a:rPr sz="800" spc="-5" dirty="0">
                <a:solidFill>
                  <a:srgbClr val="231F20"/>
                </a:solidFill>
                <a:latin typeface="Calibri"/>
                <a:cs typeface="Calibri"/>
              </a:rPr>
              <a:t> </a:t>
            </a:r>
            <a:r>
              <a:rPr sz="800" dirty="0">
                <a:solidFill>
                  <a:srgbClr val="231F20"/>
                </a:solidFill>
                <a:latin typeface="Calibri"/>
                <a:cs typeface="Calibri"/>
              </a:rPr>
              <a:t>survival </a:t>
            </a:r>
            <a:r>
              <a:rPr sz="800" spc="-10" dirty="0">
                <a:solidFill>
                  <a:srgbClr val="231F20"/>
                </a:solidFill>
                <a:latin typeface="Calibri"/>
                <a:cs typeface="Calibri"/>
              </a:rPr>
              <a:t>and </a:t>
            </a:r>
            <a:r>
              <a:rPr sz="800" spc="-25" dirty="0">
                <a:solidFill>
                  <a:srgbClr val="231F20"/>
                </a:solidFill>
                <a:latin typeface="Calibri"/>
                <a:cs typeface="Calibri"/>
              </a:rPr>
              <a:t>disease-free</a:t>
            </a:r>
            <a:r>
              <a:rPr sz="800" spc="-20" dirty="0">
                <a:solidFill>
                  <a:srgbClr val="231F20"/>
                </a:solidFill>
                <a:latin typeface="Calibri"/>
                <a:cs typeface="Calibri"/>
              </a:rPr>
              <a:t> </a:t>
            </a:r>
            <a:r>
              <a:rPr sz="800" dirty="0">
                <a:solidFill>
                  <a:srgbClr val="231F20"/>
                </a:solidFill>
                <a:latin typeface="Calibri"/>
                <a:cs typeface="Calibri"/>
              </a:rPr>
              <a:t>survival </a:t>
            </a:r>
            <a:r>
              <a:rPr sz="800" spc="-5" dirty="0">
                <a:solidFill>
                  <a:srgbClr val="231F20"/>
                </a:solidFill>
                <a:latin typeface="Calibri"/>
                <a:cs typeface="Calibri"/>
              </a:rPr>
              <a:t>nomograms </a:t>
            </a:r>
            <a:r>
              <a:rPr sz="800" spc="5" dirty="0">
                <a:solidFill>
                  <a:srgbClr val="231F20"/>
                </a:solidFill>
                <a:latin typeface="Calibri"/>
                <a:cs typeface="Calibri"/>
              </a:rPr>
              <a:t>built </a:t>
            </a:r>
            <a:r>
              <a:rPr sz="800" dirty="0">
                <a:solidFill>
                  <a:srgbClr val="231F20"/>
                </a:solidFill>
                <a:latin typeface="Calibri"/>
                <a:cs typeface="Calibri"/>
              </a:rPr>
              <a:t>on major </a:t>
            </a:r>
            <a:r>
              <a:rPr sz="800" spc="-15" dirty="0">
                <a:solidFill>
                  <a:srgbClr val="231F20"/>
                </a:solidFill>
                <a:latin typeface="Calibri"/>
                <a:cs typeface="Calibri"/>
              </a:rPr>
              <a:t>sarcoma </a:t>
            </a:r>
            <a:r>
              <a:rPr sz="800" spc="-10" dirty="0">
                <a:solidFill>
                  <a:srgbClr val="231F20"/>
                </a:solidFill>
                <a:latin typeface="Calibri"/>
                <a:cs typeface="Calibri"/>
              </a:rPr>
              <a:t> </a:t>
            </a:r>
            <a:r>
              <a:rPr sz="800" spc="-25" dirty="0">
                <a:solidFill>
                  <a:srgbClr val="231F20"/>
                </a:solidFill>
                <a:latin typeface="Calibri"/>
                <a:cs typeface="Calibri"/>
              </a:rPr>
              <a:t>center</a:t>
            </a:r>
            <a:r>
              <a:rPr sz="800" spc="-10" dirty="0">
                <a:solidFill>
                  <a:srgbClr val="231F20"/>
                </a:solidFill>
                <a:latin typeface="Calibri"/>
                <a:cs typeface="Calibri"/>
              </a:rPr>
              <a:t> </a:t>
            </a:r>
            <a:r>
              <a:rPr sz="800" spc="-25" dirty="0">
                <a:solidFill>
                  <a:srgbClr val="231F20"/>
                </a:solidFill>
                <a:latin typeface="Calibri"/>
                <a:cs typeface="Calibri"/>
              </a:rPr>
              <a:t>data</a:t>
            </a:r>
            <a:r>
              <a:rPr sz="800" spc="-10" dirty="0">
                <a:solidFill>
                  <a:srgbClr val="231F20"/>
                </a:solidFill>
                <a:latin typeface="Calibri"/>
                <a:cs typeface="Calibri"/>
              </a:rPr>
              <a:t> </a:t>
            </a:r>
            <a:r>
              <a:rPr sz="800" spc="-35" dirty="0">
                <a:solidFill>
                  <a:srgbClr val="231F20"/>
                </a:solidFill>
                <a:latin typeface="Calibri"/>
                <a:cs typeface="Calibri"/>
              </a:rPr>
              <a:t>sets.</a:t>
            </a:r>
            <a:r>
              <a:rPr sz="800" spc="-10"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spc="35" dirty="0">
                <a:solidFill>
                  <a:srgbClr val="231F20"/>
                </a:solidFill>
                <a:latin typeface="Calibri"/>
                <a:cs typeface="Calibri"/>
              </a:rPr>
              <a:t>Clin</a:t>
            </a:r>
            <a:r>
              <a:rPr sz="800" spc="-1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2013;</a:t>
            </a:r>
            <a:r>
              <a:rPr sz="800" spc="-10" dirty="0">
                <a:solidFill>
                  <a:srgbClr val="231F20"/>
                </a:solidFill>
                <a:latin typeface="Calibri"/>
                <a:cs typeface="Calibri"/>
              </a:rPr>
              <a:t> </a:t>
            </a:r>
            <a:r>
              <a:rPr sz="800" spc="-25" dirty="0">
                <a:solidFill>
                  <a:srgbClr val="231F20"/>
                </a:solidFill>
                <a:latin typeface="Calibri"/>
                <a:cs typeface="Calibri"/>
              </a:rPr>
              <a:t>31:</a:t>
            </a:r>
            <a:r>
              <a:rPr sz="800" spc="-15" dirty="0">
                <a:solidFill>
                  <a:srgbClr val="231F20"/>
                </a:solidFill>
                <a:latin typeface="Calibri"/>
                <a:cs typeface="Calibri"/>
              </a:rPr>
              <a:t> </a:t>
            </a:r>
            <a:r>
              <a:rPr sz="800" spc="-20" dirty="0">
                <a:solidFill>
                  <a:srgbClr val="231F20"/>
                </a:solidFill>
                <a:latin typeface="Calibri"/>
                <a:cs typeface="Calibri"/>
              </a:rPr>
              <a:t>1649–1655.</a:t>
            </a:r>
            <a:endParaRPr sz="800">
              <a:latin typeface="Calibri"/>
              <a:cs typeface="Calibri"/>
            </a:endParaRPr>
          </a:p>
          <a:p>
            <a:pPr marL="184150" marR="5080" indent="-172085" algn="just">
              <a:lnSpc>
                <a:spcPts val="1000"/>
              </a:lnSpc>
              <a:spcBef>
                <a:spcPts val="15"/>
              </a:spcBef>
              <a:buAutoNum type="arabicPeriod"/>
              <a:tabLst>
                <a:tab pos="184785" algn="l"/>
              </a:tabLst>
            </a:pPr>
            <a:r>
              <a:rPr sz="800" spc="-15" dirty="0">
                <a:solidFill>
                  <a:srgbClr val="231F20"/>
                </a:solidFill>
                <a:latin typeface="Calibri"/>
                <a:cs typeface="Calibri"/>
              </a:rPr>
              <a:t>Rosenberg </a:t>
            </a:r>
            <a:r>
              <a:rPr sz="800" spc="20" dirty="0">
                <a:solidFill>
                  <a:srgbClr val="231F20"/>
                </a:solidFill>
                <a:latin typeface="Calibri"/>
                <a:cs typeface="Calibri"/>
              </a:rPr>
              <a:t>SA, </a:t>
            </a:r>
            <a:r>
              <a:rPr sz="800" spc="-5" dirty="0">
                <a:solidFill>
                  <a:srgbClr val="231F20"/>
                </a:solidFill>
                <a:latin typeface="Calibri"/>
                <a:cs typeface="Calibri"/>
              </a:rPr>
              <a:t>Tepper </a:t>
            </a:r>
            <a:r>
              <a:rPr sz="800" dirty="0">
                <a:solidFill>
                  <a:srgbClr val="231F20"/>
                </a:solidFill>
                <a:latin typeface="Calibri"/>
                <a:cs typeface="Calibri"/>
              </a:rPr>
              <a:t>J, </a:t>
            </a:r>
            <a:r>
              <a:rPr sz="800" spc="-10" dirty="0">
                <a:solidFill>
                  <a:srgbClr val="231F20"/>
                </a:solidFill>
                <a:latin typeface="Calibri"/>
                <a:cs typeface="Calibri"/>
              </a:rPr>
              <a:t>Glatstein </a:t>
            </a:r>
            <a:r>
              <a:rPr sz="800" spc="50" dirty="0">
                <a:solidFill>
                  <a:srgbClr val="231F20"/>
                </a:solidFill>
                <a:latin typeface="Calibri"/>
                <a:cs typeface="Calibri"/>
              </a:rPr>
              <a:t>E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 </a:t>
            </a:r>
            <a:r>
              <a:rPr sz="800" spc="10" dirty="0">
                <a:solidFill>
                  <a:srgbClr val="231F20"/>
                </a:solidFill>
                <a:latin typeface="Calibri"/>
                <a:cs typeface="Calibri"/>
              </a:rPr>
              <a:t>The </a:t>
            </a:r>
            <a:r>
              <a:rPr sz="800" spc="-20" dirty="0">
                <a:solidFill>
                  <a:srgbClr val="231F20"/>
                </a:solidFill>
                <a:latin typeface="Calibri"/>
                <a:cs typeface="Calibri"/>
              </a:rPr>
              <a:t>treatment </a:t>
            </a:r>
            <a:r>
              <a:rPr sz="800" spc="-10" dirty="0">
                <a:solidFill>
                  <a:srgbClr val="231F20"/>
                </a:solidFill>
                <a:latin typeface="Calibri"/>
                <a:cs typeface="Calibri"/>
              </a:rPr>
              <a:t>of </a:t>
            </a:r>
            <a:r>
              <a:rPr sz="800" spc="-15" dirty="0">
                <a:solidFill>
                  <a:srgbClr val="231F20"/>
                </a:solidFill>
                <a:latin typeface="Calibri"/>
                <a:cs typeface="Calibri"/>
              </a:rPr>
              <a:t>soft-tissue </a:t>
            </a:r>
            <a:r>
              <a:rPr sz="800" spc="-10" dirty="0">
                <a:solidFill>
                  <a:srgbClr val="231F20"/>
                </a:solidFill>
                <a:latin typeface="Calibri"/>
                <a:cs typeface="Calibri"/>
              </a:rPr>
              <a:t> </a:t>
            </a:r>
            <a:r>
              <a:rPr sz="800" spc="-15" dirty="0">
                <a:solidFill>
                  <a:srgbClr val="231F20"/>
                </a:solidFill>
                <a:latin typeface="Calibri"/>
                <a:cs typeface="Calibri"/>
              </a:rPr>
              <a:t>sarcomas</a:t>
            </a:r>
            <a:r>
              <a:rPr sz="800" spc="80" dirty="0">
                <a:solidFill>
                  <a:srgbClr val="231F20"/>
                </a:solidFill>
                <a:latin typeface="Calibri"/>
                <a:cs typeface="Calibri"/>
              </a:rPr>
              <a:t> </a:t>
            </a:r>
            <a:r>
              <a:rPr sz="800" spc="-10" dirty="0">
                <a:solidFill>
                  <a:srgbClr val="231F20"/>
                </a:solidFill>
                <a:latin typeface="Calibri"/>
                <a:cs typeface="Calibri"/>
              </a:rPr>
              <a:t>of</a:t>
            </a:r>
            <a:r>
              <a:rPr sz="800" spc="90" dirty="0">
                <a:solidFill>
                  <a:srgbClr val="231F20"/>
                </a:solidFill>
                <a:latin typeface="Calibri"/>
                <a:cs typeface="Calibri"/>
              </a:rPr>
              <a:t> </a:t>
            </a:r>
            <a:r>
              <a:rPr sz="800" spc="-30" dirty="0">
                <a:solidFill>
                  <a:srgbClr val="231F20"/>
                </a:solidFill>
                <a:latin typeface="Calibri"/>
                <a:cs typeface="Calibri"/>
              </a:rPr>
              <a:t>the</a:t>
            </a:r>
            <a:r>
              <a:rPr sz="800" spc="85" dirty="0">
                <a:solidFill>
                  <a:srgbClr val="231F20"/>
                </a:solidFill>
                <a:latin typeface="Calibri"/>
                <a:cs typeface="Calibri"/>
              </a:rPr>
              <a:t> </a:t>
            </a:r>
            <a:r>
              <a:rPr sz="800" spc="-15" dirty="0">
                <a:solidFill>
                  <a:srgbClr val="231F20"/>
                </a:solidFill>
                <a:latin typeface="Calibri"/>
                <a:cs typeface="Calibri"/>
              </a:rPr>
              <a:t>extremities:</a:t>
            </a:r>
            <a:r>
              <a:rPr sz="800" spc="85" dirty="0">
                <a:solidFill>
                  <a:srgbClr val="231F20"/>
                </a:solidFill>
                <a:latin typeface="Calibri"/>
                <a:cs typeface="Calibri"/>
              </a:rPr>
              <a:t> </a:t>
            </a:r>
            <a:r>
              <a:rPr sz="800" spc="-15" dirty="0">
                <a:solidFill>
                  <a:srgbClr val="231F20"/>
                </a:solidFill>
                <a:latin typeface="Calibri"/>
                <a:cs typeface="Calibri"/>
              </a:rPr>
              <a:t>prospective</a:t>
            </a:r>
            <a:r>
              <a:rPr sz="800" spc="85" dirty="0">
                <a:solidFill>
                  <a:srgbClr val="231F20"/>
                </a:solidFill>
                <a:latin typeface="Calibri"/>
                <a:cs typeface="Calibri"/>
              </a:rPr>
              <a:t> </a:t>
            </a:r>
            <a:r>
              <a:rPr sz="800" spc="-5" dirty="0">
                <a:solidFill>
                  <a:srgbClr val="231F20"/>
                </a:solidFill>
                <a:latin typeface="Calibri"/>
                <a:cs typeface="Calibri"/>
              </a:rPr>
              <a:t>randomized</a:t>
            </a:r>
            <a:r>
              <a:rPr sz="800" spc="80" dirty="0">
                <a:solidFill>
                  <a:srgbClr val="231F20"/>
                </a:solidFill>
                <a:latin typeface="Calibri"/>
                <a:cs typeface="Calibri"/>
              </a:rPr>
              <a:t> </a:t>
            </a:r>
            <a:r>
              <a:rPr sz="800" spc="-10" dirty="0">
                <a:solidFill>
                  <a:srgbClr val="231F20"/>
                </a:solidFill>
                <a:latin typeface="Calibri"/>
                <a:cs typeface="Calibri"/>
              </a:rPr>
              <a:t>evaluations</a:t>
            </a:r>
            <a:r>
              <a:rPr sz="800" spc="90" dirty="0">
                <a:solidFill>
                  <a:srgbClr val="231F20"/>
                </a:solidFill>
                <a:latin typeface="Calibri"/>
                <a:cs typeface="Calibri"/>
              </a:rPr>
              <a:t> </a:t>
            </a:r>
            <a:r>
              <a:rPr sz="800" spc="-10" dirty="0">
                <a:solidFill>
                  <a:srgbClr val="231F20"/>
                </a:solidFill>
                <a:latin typeface="Calibri"/>
                <a:cs typeface="Calibri"/>
              </a:rPr>
              <a:t>of</a:t>
            </a:r>
            <a:r>
              <a:rPr sz="800" spc="90" dirty="0">
                <a:solidFill>
                  <a:srgbClr val="231F20"/>
                </a:solidFill>
                <a:latin typeface="Calibri"/>
                <a:cs typeface="Calibri"/>
              </a:rPr>
              <a:t> </a:t>
            </a:r>
            <a:r>
              <a:rPr sz="800" spc="30" dirty="0">
                <a:solidFill>
                  <a:srgbClr val="231F20"/>
                </a:solidFill>
                <a:latin typeface="Calibri"/>
                <a:cs typeface="Calibri"/>
              </a:rPr>
              <a:t>(1)</a:t>
            </a:r>
            <a:endParaRPr sz="800">
              <a:latin typeface="Calibri"/>
              <a:cs typeface="Calibri"/>
            </a:endParaRPr>
          </a:p>
          <a:p>
            <a:pPr>
              <a:lnSpc>
                <a:spcPct val="100000"/>
              </a:lnSpc>
            </a:pPr>
            <a:endParaRPr sz="800">
              <a:latin typeface="Calibri"/>
              <a:cs typeface="Calibri"/>
            </a:endParaRPr>
          </a:p>
          <a:p>
            <a:pPr>
              <a:lnSpc>
                <a:spcPct val="100000"/>
              </a:lnSpc>
              <a:spcBef>
                <a:spcPts val="30"/>
              </a:spcBef>
            </a:pPr>
            <a:endParaRPr sz="1000">
              <a:latin typeface="Calibri"/>
              <a:cs typeface="Calibri"/>
            </a:endParaRPr>
          </a:p>
          <a:p>
            <a:pPr marL="1372235">
              <a:lnSpc>
                <a:spcPct val="100000"/>
              </a:lnSpc>
            </a:pPr>
            <a:r>
              <a:rPr sz="1000" spc="-50" dirty="0">
                <a:solidFill>
                  <a:srgbClr val="812061"/>
                </a:solidFill>
                <a:latin typeface="Arial MT"/>
                <a:cs typeface="Arial MT"/>
              </a:rPr>
              <a:t>doi:10.1093/annonc/mdy096</a:t>
            </a:r>
            <a:r>
              <a:rPr sz="1000" spc="45" dirty="0">
                <a:solidFill>
                  <a:srgbClr val="812061"/>
                </a:solidFill>
                <a:latin typeface="Arial MT"/>
                <a:cs typeface="Arial MT"/>
              </a:rPr>
              <a:t> </a:t>
            </a:r>
            <a:r>
              <a:rPr sz="1000" spc="-55" dirty="0">
                <a:solidFill>
                  <a:srgbClr val="812061"/>
                </a:solidFill>
                <a:latin typeface="Arial MT"/>
                <a:cs typeface="Arial MT"/>
              </a:rPr>
              <a:t>|</a:t>
            </a:r>
            <a:r>
              <a:rPr sz="1000" spc="40" dirty="0">
                <a:solidFill>
                  <a:srgbClr val="812061"/>
                </a:solidFill>
                <a:latin typeface="Arial MT"/>
                <a:cs typeface="Arial MT"/>
              </a:rPr>
              <a:t> </a:t>
            </a:r>
            <a:r>
              <a:rPr sz="1000" spc="-60" dirty="0">
                <a:solidFill>
                  <a:srgbClr val="812061"/>
                </a:solidFill>
                <a:latin typeface="Arial MT"/>
                <a:cs typeface="Arial MT"/>
              </a:rPr>
              <a:t>iv65</a:t>
            </a:r>
            <a:endParaRPr sz="1000">
              <a:latin typeface="Arial MT"/>
              <a:cs typeface="Arial MT"/>
            </a:endParaRPr>
          </a:p>
        </p:txBody>
      </p:sp>
      <p:sp>
        <p:nvSpPr>
          <p:cNvPr id="9" name="object 9"/>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5300" y="218898"/>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3" name="object 3"/>
          <p:cNvSpPr/>
          <p:nvPr/>
        </p:nvSpPr>
        <p:spPr>
          <a:xfrm>
            <a:off x="648005"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4" name="object 4"/>
          <p:cNvSpPr txBox="1"/>
          <p:nvPr/>
        </p:nvSpPr>
        <p:spPr>
          <a:xfrm>
            <a:off x="635291" y="600182"/>
            <a:ext cx="3154680" cy="9045425"/>
          </a:xfrm>
          <a:prstGeom prst="rect">
            <a:avLst/>
          </a:prstGeom>
        </p:spPr>
        <p:txBody>
          <a:bodyPr vert="horz" wrap="square" lIns="0" tIns="12065" rIns="0" bIns="0" rtlCol="0">
            <a:spAutoFit/>
          </a:bodyPr>
          <a:lstStyle/>
          <a:p>
            <a:pPr marL="184785" marR="5715" algn="just">
              <a:lnSpc>
                <a:spcPct val="106000"/>
              </a:lnSpc>
              <a:spcBef>
                <a:spcPts val="95"/>
              </a:spcBef>
            </a:pPr>
            <a:r>
              <a:rPr sz="800" spc="5" dirty="0">
                <a:solidFill>
                  <a:srgbClr val="231F20"/>
                </a:solidFill>
                <a:latin typeface="Calibri"/>
                <a:cs typeface="Calibri"/>
              </a:rPr>
              <a:t>limb-sparing </a:t>
            </a:r>
            <a:r>
              <a:rPr sz="800" spc="-15" dirty="0">
                <a:solidFill>
                  <a:srgbClr val="231F20"/>
                </a:solidFill>
                <a:latin typeface="Calibri"/>
                <a:cs typeface="Calibri"/>
              </a:rPr>
              <a:t>surgery </a:t>
            </a:r>
            <a:r>
              <a:rPr sz="800" dirty="0">
                <a:solidFill>
                  <a:srgbClr val="231F20"/>
                </a:solidFill>
                <a:latin typeface="Calibri"/>
                <a:cs typeface="Calibri"/>
              </a:rPr>
              <a:t>plus radiation </a:t>
            </a:r>
            <a:r>
              <a:rPr sz="800" spc="-15" dirty="0">
                <a:solidFill>
                  <a:srgbClr val="231F20"/>
                </a:solidFill>
                <a:latin typeface="Calibri"/>
                <a:cs typeface="Calibri"/>
              </a:rPr>
              <a:t>therapy </a:t>
            </a:r>
            <a:r>
              <a:rPr sz="800" spc="-10" dirty="0">
                <a:solidFill>
                  <a:srgbClr val="231F20"/>
                </a:solidFill>
                <a:latin typeface="Calibri"/>
                <a:cs typeface="Calibri"/>
              </a:rPr>
              <a:t>compared </a:t>
            </a:r>
            <a:r>
              <a:rPr sz="800" spc="-5" dirty="0">
                <a:solidFill>
                  <a:srgbClr val="231F20"/>
                </a:solidFill>
                <a:latin typeface="Calibri"/>
                <a:cs typeface="Calibri"/>
              </a:rPr>
              <a:t>with amputation </a:t>
            </a:r>
            <a:r>
              <a:rPr sz="800" dirty="0">
                <a:solidFill>
                  <a:srgbClr val="231F20"/>
                </a:solidFill>
                <a:latin typeface="Calibri"/>
                <a:cs typeface="Calibri"/>
              </a:rPr>
              <a:t> </a:t>
            </a:r>
            <a:r>
              <a:rPr sz="800" spc="-10" dirty="0">
                <a:solidFill>
                  <a:srgbClr val="231F20"/>
                </a:solidFill>
                <a:latin typeface="Calibri"/>
                <a:cs typeface="Calibri"/>
              </a:rPr>
              <a:t>and</a:t>
            </a:r>
            <a:r>
              <a:rPr sz="800" spc="-5" dirty="0">
                <a:solidFill>
                  <a:srgbClr val="231F20"/>
                </a:solidFill>
                <a:latin typeface="Calibri"/>
                <a:cs typeface="Calibri"/>
              </a:rPr>
              <a:t> </a:t>
            </a:r>
            <a:r>
              <a:rPr sz="800" spc="30" dirty="0">
                <a:solidFill>
                  <a:srgbClr val="231F20"/>
                </a:solidFill>
                <a:latin typeface="Calibri"/>
                <a:cs typeface="Calibri"/>
              </a:rPr>
              <a:t>(2)</a:t>
            </a:r>
            <a:r>
              <a:rPr sz="800" spc="35" dirty="0">
                <a:solidFill>
                  <a:srgbClr val="231F20"/>
                </a:solidFill>
                <a:latin typeface="Calibri"/>
                <a:cs typeface="Calibri"/>
              </a:rPr>
              <a:t> </a:t>
            </a:r>
            <a:r>
              <a:rPr sz="800" spc="-30" dirty="0">
                <a:solidFill>
                  <a:srgbClr val="231F20"/>
                </a:solidFill>
                <a:latin typeface="Calibri"/>
                <a:cs typeface="Calibri"/>
              </a:rPr>
              <a:t>the</a:t>
            </a:r>
            <a:r>
              <a:rPr sz="800" spc="-25" dirty="0">
                <a:solidFill>
                  <a:srgbClr val="231F20"/>
                </a:solidFill>
                <a:latin typeface="Calibri"/>
                <a:cs typeface="Calibri"/>
              </a:rPr>
              <a:t> </a:t>
            </a:r>
            <a:r>
              <a:rPr sz="800" spc="-15" dirty="0">
                <a:solidFill>
                  <a:srgbClr val="231F20"/>
                </a:solidFill>
                <a:latin typeface="Calibri"/>
                <a:cs typeface="Calibri"/>
              </a:rPr>
              <a:t>role</a:t>
            </a:r>
            <a:r>
              <a:rPr sz="800" spc="-10" dirty="0">
                <a:solidFill>
                  <a:srgbClr val="231F20"/>
                </a:solidFill>
                <a:latin typeface="Calibri"/>
                <a:cs typeface="Calibri"/>
              </a:rPr>
              <a:t> of</a:t>
            </a:r>
            <a:r>
              <a:rPr sz="800" spc="-5" dirty="0">
                <a:solidFill>
                  <a:srgbClr val="231F20"/>
                </a:solidFill>
                <a:latin typeface="Calibri"/>
                <a:cs typeface="Calibri"/>
              </a:rPr>
              <a:t> </a:t>
            </a:r>
            <a:r>
              <a:rPr sz="800" spc="-10" dirty="0">
                <a:solidFill>
                  <a:srgbClr val="231F20"/>
                </a:solidFill>
                <a:latin typeface="Calibri"/>
                <a:cs typeface="Calibri"/>
              </a:rPr>
              <a:t>adjuvant</a:t>
            </a:r>
            <a:r>
              <a:rPr sz="800" spc="-5" dirty="0">
                <a:solidFill>
                  <a:srgbClr val="231F20"/>
                </a:solidFill>
                <a:latin typeface="Calibri"/>
                <a:cs typeface="Calibri"/>
              </a:rPr>
              <a:t> </a:t>
            </a:r>
            <a:r>
              <a:rPr sz="800" spc="-15" dirty="0">
                <a:solidFill>
                  <a:srgbClr val="231F20"/>
                </a:solidFill>
                <a:latin typeface="Calibri"/>
                <a:cs typeface="Calibri"/>
              </a:rPr>
              <a:t>chemotherapy.</a:t>
            </a:r>
            <a:r>
              <a:rPr sz="800" spc="-10" dirty="0">
                <a:solidFill>
                  <a:srgbClr val="231F20"/>
                </a:solidFill>
                <a:latin typeface="Calibri"/>
                <a:cs typeface="Calibri"/>
              </a:rPr>
              <a:t> </a:t>
            </a:r>
            <a:r>
              <a:rPr sz="800" spc="25" dirty="0">
                <a:solidFill>
                  <a:srgbClr val="231F20"/>
                </a:solidFill>
                <a:latin typeface="Calibri"/>
                <a:cs typeface="Calibri"/>
              </a:rPr>
              <a:t>Ann</a:t>
            </a:r>
            <a:r>
              <a:rPr sz="800" spc="30" dirty="0">
                <a:solidFill>
                  <a:srgbClr val="231F20"/>
                </a:solidFill>
                <a:latin typeface="Calibri"/>
                <a:cs typeface="Calibri"/>
              </a:rPr>
              <a:t> </a:t>
            </a:r>
            <a:r>
              <a:rPr sz="800" spc="5" dirty="0">
                <a:solidFill>
                  <a:srgbClr val="231F20"/>
                </a:solidFill>
                <a:latin typeface="Calibri"/>
                <a:cs typeface="Calibri"/>
              </a:rPr>
              <a:t>Surg  </a:t>
            </a:r>
            <a:r>
              <a:rPr sz="800" spc="-25" dirty="0">
                <a:solidFill>
                  <a:srgbClr val="231F20"/>
                </a:solidFill>
                <a:latin typeface="Calibri"/>
                <a:cs typeface="Calibri"/>
              </a:rPr>
              <a:t>1982;</a:t>
            </a:r>
            <a:r>
              <a:rPr sz="800" spc="135" dirty="0">
                <a:solidFill>
                  <a:srgbClr val="231F20"/>
                </a:solidFill>
                <a:latin typeface="Calibri"/>
                <a:cs typeface="Calibri"/>
              </a:rPr>
              <a:t> </a:t>
            </a:r>
            <a:r>
              <a:rPr sz="800" spc="-25" dirty="0">
                <a:solidFill>
                  <a:srgbClr val="231F20"/>
                </a:solidFill>
                <a:latin typeface="Calibri"/>
                <a:cs typeface="Calibri"/>
              </a:rPr>
              <a:t>196: </a:t>
            </a:r>
            <a:r>
              <a:rPr sz="800" spc="-20" dirty="0">
                <a:solidFill>
                  <a:srgbClr val="231F20"/>
                </a:solidFill>
                <a:latin typeface="Calibri"/>
                <a:cs typeface="Calibri"/>
              </a:rPr>
              <a:t> 305–315.</a:t>
            </a:r>
            <a:endParaRPr sz="800">
              <a:latin typeface="Calibri"/>
              <a:cs typeface="Calibri"/>
            </a:endParaRPr>
          </a:p>
          <a:p>
            <a:pPr marL="184785" indent="-172085" algn="just">
              <a:lnSpc>
                <a:spcPct val="100000"/>
              </a:lnSpc>
              <a:spcBef>
                <a:spcPts val="40"/>
              </a:spcBef>
              <a:buAutoNum type="arabicPeriod" startAt="11"/>
              <a:tabLst>
                <a:tab pos="184785" algn="l"/>
              </a:tabLst>
            </a:pPr>
            <a:r>
              <a:rPr sz="800" spc="-10" dirty="0">
                <a:solidFill>
                  <a:srgbClr val="231F20"/>
                </a:solidFill>
                <a:latin typeface="Calibri"/>
                <a:cs typeface="Calibri"/>
              </a:rPr>
              <a:t>Pisters</a:t>
            </a:r>
            <a:r>
              <a:rPr sz="800" spc="90" dirty="0">
                <a:solidFill>
                  <a:srgbClr val="231F20"/>
                </a:solidFill>
                <a:latin typeface="Calibri"/>
                <a:cs typeface="Calibri"/>
              </a:rPr>
              <a:t> </a:t>
            </a:r>
            <a:r>
              <a:rPr sz="800" spc="20" dirty="0">
                <a:solidFill>
                  <a:srgbClr val="231F20"/>
                </a:solidFill>
                <a:latin typeface="Calibri"/>
                <a:cs typeface="Calibri"/>
              </a:rPr>
              <a:t>PW,</a:t>
            </a:r>
            <a:r>
              <a:rPr sz="800" spc="100" dirty="0">
                <a:solidFill>
                  <a:srgbClr val="231F20"/>
                </a:solidFill>
                <a:latin typeface="Calibri"/>
                <a:cs typeface="Calibri"/>
              </a:rPr>
              <a:t> </a:t>
            </a:r>
            <a:r>
              <a:rPr sz="800" spc="10" dirty="0">
                <a:solidFill>
                  <a:srgbClr val="231F20"/>
                </a:solidFill>
                <a:latin typeface="Calibri"/>
                <a:cs typeface="Calibri"/>
              </a:rPr>
              <a:t>Harrison</a:t>
            </a:r>
            <a:r>
              <a:rPr sz="800" spc="100" dirty="0">
                <a:solidFill>
                  <a:srgbClr val="231F20"/>
                </a:solidFill>
                <a:latin typeface="Calibri"/>
                <a:cs typeface="Calibri"/>
              </a:rPr>
              <a:t> </a:t>
            </a:r>
            <a:r>
              <a:rPr sz="800" spc="35" dirty="0">
                <a:solidFill>
                  <a:srgbClr val="231F20"/>
                </a:solidFill>
                <a:latin typeface="Calibri"/>
                <a:cs typeface="Calibri"/>
              </a:rPr>
              <a:t>LB,</a:t>
            </a:r>
            <a:r>
              <a:rPr sz="800" spc="95" dirty="0">
                <a:solidFill>
                  <a:srgbClr val="231F20"/>
                </a:solidFill>
                <a:latin typeface="Calibri"/>
                <a:cs typeface="Calibri"/>
              </a:rPr>
              <a:t> </a:t>
            </a:r>
            <a:r>
              <a:rPr sz="800" spc="5" dirty="0">
                <a:solidFill>
                  <a:srgbClr val="231F20"/>
                </a:solidFill>
                <a:latin typeface="Calibri"/>
                <a:cs typeface="Calibri"/>
              </a:rPr>
              <a:t>Leung</a:t>
            </a:r>
            <a:r>
              <a:rPr sz="800" spc="95" dirty="0">
                <a:solidFill>
                  <a:srgbClr val="231F20"/>
                </a:solidFill>
                <a:latin typeface="Calibri"/>
                <a:cs typeface="Calibri"/>
              </a:rPr>
              <a:t> </a:t>
            </a:r>
            <a:r>
              <a:rPr sz="800" spc="100" dirty="0">
                <a:solidFill>
                  <a:srgbClr val="231F20"/>
                </a:solidFill>
                <a:latin typeface="Calibri"/>
                <a:cs typeface="Calibri"/>
              </a:rPr>
              <a:t>DH </a:t>
            </a:r>
            <a:r>
              <a:rPr sz="800" spc="-45" dirty="0">
                <a:solidFill>
                  <a:srgbClr val="231F20"/>
                </a:solidFill>
                <a:latin typeface="Calibri"/>
                <a:cs typeface="Calibri"/>
              </a:rPr>
              <a:t>et</a:t>
            </a:r>
            <a:r>
              <a:rPr sz="800" spc="100" dirty="0">
                <a:solidFill>
                  <a:srgbClr val="231F20"/>
                </a:solidFill>
                <a:latin typeface="Calibri"/>
                <a:cs typeface="Calibri"/>
              </a:rPr>
              <a:t> </a:t>
            </a:r>
            <a:r>
              <a:rPr sz="800" spc="-10" dirty="0">
                <a:solidFill>
                  <a:srgbClr val="231F20"/>
                </a:solidFill>
                <a:latin typeface="Calibri"/>
                <a:cs typeface="Calibri"/>
              </a:rPr>
              <a:t>al.</a:t>
            </a:r>
            <a:r>
              <a:rPr sz="800" spc="95" dirty="0">
                <a:solidFill>
                  <a:srgbClr val="231F20"/>
                </a:solidFill>
                <a:latin typeface="Calibri"/>
                <a:cs typeface="Calibri"/>
              </a:rPr>
              <a:t> </a:t>
            </a:r>
            <a:r>
              <a:rPr sz="800" spc="5" dirty="0">
                <a:solidFill>
                  <a:srgbClr val="231F20"/>
                </a:solidFill>
                <a:latin typeface="Calibri"/>
                <a:cs typeface="Calibri"/>
              </a:rPr>
              <a:t>Long-term</a:t>
            </a:r>
            <a:r>
              <a:rPr sz="800" spc="105" dirty="0">
                <a:solidFill>
                  <a:srgbClr val="231F20"/>
                </a:solidFill>
                <a:latin typeface="Calibri"/>
                <a:cs typeface="Calibri"/>
              </a:rPr>
              <a:t> </a:t>
            </a:r>
            <a:r>
              <a:rPr sz="800" spc="-15" dirty="0">
                <a:solidFill>
                  <a:srgbClr val="231F20"/>
                </a:solidFill>
                <a:latin typeface="Calibri"/>
                <a:cs typeface="Calibri"/>
              </a:rPr>
              <a:t>results</a:t>
            </a:r>
            <a:r>
              <a:rPr sz="800" spc="95" dirty="0">
                <a:solidFill>
                  <a:srgbClr val="231F20"/>
                </a:solidFill>
                <a:latin typeface="Calibri"/>
                <a:cs typeface="Calibri"/>
              </a:rPr>
              <a:t> </a:t>
            </a:r>
            <a:r>
              <a:rPr sz="800" spc="-10" dirty="0">
                <a:solidFill>
                  <a:srgbClr val="231F20"/>
                </a:solidFill>
                <a:latin typeface="Calibri"/>
                <a:cs typeface="Calibri"/>
              </a:rPr>
              <a:t>of</a:t>
            </a:r>
            <a:r>
              <a:rPr sz="800" spc="90" dirty="0">
                <a:solidFill>
                  <a:srgbClr val="231F20"/>
                </a:solidFill>
                <a:latin typeface="Calibri"/>
                <a:cs typeface="Calibri"/>
              </a:rPr>
              <a:t> </a:t>
            </a:r>
            <a:r>
              <a:rPr sz="800" spc="-35" dirty="0">
                <a:solidFill>
                  <a:srgbClr val="231F20"/>
                </a:solidFill>
                <a:latin typeface="Calibri"/>
                <a:cs typeface="Calibri"/>
              </a:rPr>
              <a:t>a</a:t>
            </a:r>
            <a:r>
              <a:rPr sz="800" spc="100" dirty="0">
                <a:solidFill>
                  <a:srgbClr val="231F20"/>
                </a:solidFill>
                <a:latin typeface="Calibri"/>
                <a:cs typeface="Calibri"/>
              </a:rPr>
              <a:t> </a:t>
            </a:r>
            <a:r>
              <a:rPr sz="800" spc="10" dirty="0">
                <a:solidFill>
                  <a:srgbClr val="231F20"/>
                </a:solidFill>
                <a:latin typeface="Calibri"/>
                <a:cs typeface="Calibri"/>
              </a:rPr>
              <a:t>pro-</a:t>
            </a:r>
            <a:endParaRPr sz="800">
              <a:latin typeface="Calibri"/>
              <a:cs typeface="Calibri"/>
            </a:endParaRPr>
          </a:p>
          <a:p>
            <a:pPr marL="184785" marR="5715" algn="just">
              <a:lnSpc>
                <a:spcPct val="105700"/>
              </a:lnSpc>
              <a:spcBef>
                <a:spcPts val="5"/>
              </a:spcBef>
            </a:pPr>
            <a:r>
              <a:rPr sz="800" spc="-20" dirty="0">
                <a:solidFill>
                  <a:srgbClr val="231F20"/>
                </a:solidFill>
                <a:latin typeface="Calibri"/>
                <a:cs typeface="Calibri"/>
              </a:rPr>
              <a:t>spective </a:t>
            </a:r>
            <a:r>
              <a:rPr sz="800" spc="-5" dirty="0">
                <a:solidFill>
                  <a:srgbClr val="231F20"/>
                </a:solidFill>
                <a:latin typeface="Calibri"/>
                <a:cs typeface="Calibri"/>
              </a:rPr>
              <a:t>randomized </a:t>
            </a:r>
            <a:r>
              <a:rPr sz="800" dirty="0">
                <a:solidFill>
                  <a:srgbClr val="231F20"/>
                </a:solidFill>
                <a:latin typeface="Calibri"/>
                <a:cs typeface="Calibri"/>
              </a:rPr>
              <a:t>trial </a:t>
            </a:r>
            <a:r>
              <a:rPr sz="800" spc="-10" dirty="0">
                <a:solidFill>
                  <a:srgbClr val="231F20"/>
                </a:solidFill>
                <a:latin typeface="Calibri"/>
                <a:cs typeface="Calibri"/>
              </a:rPr>
              <a:t>of adjuvant </a:t>
            </a:r>
            <a:r>
              <a:rPr sz="800" spc="-15" dirty="0">
                <a:solidFill>
                  <a:srgbClr val="231F20"/>
                </a:solidFill>
                <a:latin typeface="Calibri"/>
                <a:cs typeface="Calibri"/>
              </a:rPr>
              <a:t>brachytherapy </a:t>
            </a:r>
            <a:r>
              <a:rPr sz="800" spc="20" dirty="0">
                <a:solidFill>
                  <a:srgbClr val="231F20"/>
                </a:solidFill>
                <a:latin typeface="Calibri"/>
                <a:cs typeface="Calibri"/>
              </a:rPr>
              <a:t>in </a:t>
            </a:r>
            <a:r>
              <a:rPr sz="800" spc="-20" dirty="0">
                <a:solidFill>
                  <a:srgbClr val="231F20"/>
                </a:solidFill>
                <a:latin typeface="Calibri"/>
                <a:cs typeface="Calibri"/>
              </a:rPr>
              <a:t>soft tissue </a:t>
            </a:r>
            <a:r>
              <a:rPr sz="800" spc="-5" dirty="0">
                <a:solidFill>
                  <a:srgbClr val="231F20"/>
                </a:solidFill>
                <a:latin typeface="Calibri"/>
                <a:cs typeface="Calibri"/>
              </a:rPr>
              <a:t>sar- </a:t>
            </a:r>
            <a:r>
              <a:rPr sz="800" dirty="0">
                <a:solidFill>
                  <a:srgbClr val="231F20"/>
                </a:solidFill>
                <a:latin typeface="Calibri"/>
                <a:cs typeface="Calibri"/>
              </a:rPr>
              <a:t> </a:t>
            </a:r>
            <a:r>
              <a:rPr sz="800" spc="-10" dirty="0">
                <a:solidFill>
                  <a:srgbClr val="231F20"/>
                </a:solidFill>
                <a:latin typeface="Calibri"/>
                <a:cs typeface="Calibri"/>
              </a:rPr>
              <a:t>coma.</a:t>
            </a:r>
            <a:r>
              <a:rPr sz="800" spc="-15"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spc="35" dirty="0">
                <a:solidFill>
                  <a:srgbClr val="231F20"/>
                </a:solidFill>
                <a:latin typeface="Calibri"/>
                <a:cs typeface="Calibri"/>
              </a:rPr>
              <a:t>Clin</a:t>
            </a:r>
            <a:r>
              <a:rPr sz="800" spc="-1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1996;</a:t>
            </a:r>
            <a:r>
              <a:rPr sz="800" spc="-10" dirty="0">
                <a:solidFill>
                  <a:srgbClr val="231F20"/>
                </a:solidFill>
                <a:latin typeface="Calibri"/>
                <a:cs typeface="Calibri"/>
              </a:rPr>
              <a:t> </a:t>
            </a:r>
            <a:r>
              <a:rPr sz="800" spc="-25" dirty="0">
                <a:solidFill>
                  <a:srgbClr val="231F20"/>
                </a:solidFill>
                <a:latin typeface="Calibri"/>
                <a:cs typeface="Calibri"/>
              </a:rPr>
              <a:t>14:</a:t>
            </a:r>
            <a:r>
              <a:rPr sz="800" spc="-15" dirty="0">
                <a:solidFill>
                  <a:srgbClr val="231F20"/>
                </a:solidFill>
                <a:latin typeface="Calibri"/>
                <a:cs typeface="Calibri"/>
              </a:rPr>
              <a:t> </a:t>
            </a:r>
            <a:r>
              <a:rPr sz="800" spc="-20" dirty="0">
                <a:solidFill>
                  <a:srgbClr val="231F20"/>
                </a:solidFill>
                <a:latin typeface="Calibri"/>
                <a:cs typeface="Calibri"/>
              </a:rPr>
              <a:t>859–868.</a:t>
            </a:r>
            <a:endParaRPr sz="800">
              <a:latin typeface="Calibri"/>
              <a:cs typeface="Calibri"/>
            </a:endParaRPr>
          </a:p>
          <a:p>
            <a:pPr marL="184785" marR="5080" indent="-172085" algn="just">
              <a:lnSpc>
                <a:spcPts val="1010"/>
              </a:lnSpc>
              <a:spcBef>
                <a:spcPts val="35"/>
              </a:spcBef>
              <a:buAutoNum type="arabicPeriod" startAt="12"/>
              <a:tabLst>
                <a:tab pos="184785" algn="l"/>
              </a:tabLst>
            </a:pPr>
            <a:r>
              <a:rPr sz="800" spc="10" dirty="0">
                <a:solidFill>
                  <a:srgbClr val="231F20"/>
                </a:solidFill>
                <a:latin typeface="Calibri"/>
                <a:cs typeface="Calibri"/>
              </a:rPr>
              <a:t>Yang </a:t>
            </a:r>
            <a:r>
              <a:rPr sz="800" spc="30" dirty="0">
                <a:solidFill>
                  <a:srgbClr val="231F20"/>
                </a:solidFill>
                <a:latin typeface="Calibri"/>
                <a:cs typeface="Calibri"/>
              </a:rPr>
              <a:t>JC, </a:t>
            </a:r>
            <a:r>
              <a:rPr sz="800" spc="10" dirty="0">
                <a:solidFill>
                  <a:srgbClr val="231F20"/>
                </a:solidFill>
                <a:latin typeface="Calibri"/>
                <a:cs typeface="Calibri"/>
              </a:rPr>
              <a:t>Chang </a:t>
            </a:r>
            <a:r>
              <a:rPr sz="800" spc="30" dirty="0">
                <a:solidFill>
                  <a:srgbClr val="231F20"/>
                </a:solidFill>
                <a:latin typeface="Calibri"/>
                <a:cs typeface="Calibri"/>
              </a:rPr>
              <a:t>AE, </a:t>
            </a:r>
            <a:r>
              <a:rPr sz="800" spc="-10" dirty="0">
                <a:solidFill>
                  <a:srgbClr val="231F20"/>
                </a:solidFill>
                <a:latin typeface="Calibri"/>
                <a:cs typeface="Calibri"/>
              </a:rPr>
              <a:t>Baker </a:t>
            </a:r>
            <a:r>
              <a:rPr sz="800" spc="55" dirty="0">
                <a:solidFill>
                  <a:srgbClr val="231F20"/>
                </a:solidFill>
                <a:latin typeface="Calibri"/>
                <a:cs typeface="Calibri"/>
              </a:rPr>
              <a:t>AR </a:t>
            </a:r>
            <a:r>
              <a:rPr sz="800" spc="-45" dirty="0">
                <a:solidFill>
                  <a:srgbClr val="231F20"/>
                </a:solidFill>
                <a:latin typeface="Calibri"/>
                <a:cs typeface="Calibri"/>
              </a:rPr>
              <a:t>et </a:t>
            </a:r>
            <a:r>
              <a:rPr sz="800" spc="-10" dirty="0">
                <a:solidFill>
                  <a:srgbClr val="231F20"/>
                </a:solidFill>
                <a:latin typeface="Calibri"/>
                <a:cs typeface="Calibri"/>
              </a:rPr>
              <a:t>al. </a:t>
            </a:r>
            <a:r>
              <a:rPr sz="800" dirty="0">
                <a:solidFill>
                  <a:srgbClr val="231F20"/>
                </a:solidFill>
                <a:latin typeface="Calibri"/>
                <a:cs typeface="Calibri"/>
              </a:rPr>
              <a:t>Randomized </a:t>
            </a:r>
            <a:r>
              <a:rPr sz="800" spc="-15" dirty="0">
                <a:solidFill>
                  <a:srgbClr val="231F20"/>
                </a:solidFill>
                <a:latin typeface="Calibri"/>
                <a:cs typeface="Calibri"/>
              </a:rPr>
              <a:t>prospective </a:t>
            </a:r>
            <a:r>
              <a:rPr sz="800" spc="-10" dirty="0">
                <a:solidFill>
                  <a:srgbClr val="231F20"/>
                </a:solidFill>
                <a:latin typeface="Calibri"/>
                <a:cs typeface="Calibri"/>
              </a:rPr>
              <a:t>study of </a:t>
            </a:r>
            <a:r>
              <a:rPr sz="800" spc="-30" dirty="0">
                <a:solidFill>
                  <a:srgbClr val="231F20"/>
                </a:solidFill>
                <a:latin typeface="Calibri"/>
                <a:cs typeface="Calibri"/>
              </a:rPr>
              <a:t>the </a:t>
            </a:r>
            <a:r>
              <a:rPr sz="800" spc="-175" dirty="0">
                <a:solidFill>
                  <a:srgbClr val="231F20"/>
                </a:solidFill>
                <a:latin typeface="Calibri"/>
                <a:cs typeface="Calibri"/>
              </a:rPr>
              <a:t> </a:t>
            </a:r>
            <a:r>
              <a:rPr sz="800" spc="-20" dirty="0">
                <a:solidFill>
                  <a:srgbClr val="231F20"/>
                </a:solidFill>
                <a:latin typeface="Calibri"/>
                <a:cs typeface="Calibri"/>
              </a:rPr>
              <a:t>benefit</a:t>
            </a:r>
            <a:r>
              <a:rPr sz="800" spc="-15" dirty="0">
                <a:solidFill>
                  <a:srgbClr val="231F20"/>
                </a:solidFill>
                <a:latin typeface="Calibri"/>
                <a:cs typeface="Calibri"/>
              </a:rPr>
              <a:t> </a:t>
            </a:r>
            <a:r>
              <a:rPr sz="800" spc="-10" dirty="0">
                <a:solidFill>
                  <a:srgbClr val="231F20"/>
                </a:solidFill>
                <a:latin typeface="Calibri"/>
                <a:cs typeface="Calibri"/>
              </a:rPr>
              <a:t>of adjuvant</a:t>
            </a:r>
            <a:r>
              <a:rPr sz="800" spc="-15" dirty="0">
                <a:solidFill>
                  <a:srgbClr val="231F20"/>
                </a:solidFill>
                <a:latin typeface="Calibri"/>
                <a:cs typeface="Calibri"/>
              </a:rPr>
              <a:t> </a:t>
            </a:r>
            <a:r>
              <a:rPr sz="800" dirty="0">
                <a:solidFill>
                  <a:srgbClr val="231F20"/>
                </a:solidFill>
                <a:latin typeface="Calibri"/>
                <a:cs typeface="Calibri"/>
              </a:rPr>
              <a:t>radiation</a:t>
            </a:r>
            <a:r>
              <a:rPr sz="800" spc="-15" dirty="0">
                <a:solidFill>
                  <a:srgbClr val="231F20"/>
                </a:solidFill>
                <a:latin typeface="Calibri"/>
                <a:cs typeface="Calibri"/>
              </a:rPr>
              <a:t> therapy</a:t>
            </a:r>
            <a:r>
              <a:rPr sz="800" spc="-10" dirty="0">
                <a:solidFill>
                  <a:srgbClr val="231F20"/>
                </a:solidFill>
                <a:latin typeface="Calibri"/>
                <a:cs typeface="Calibri"/>
              </a:rPr>
              <a:t> </a:t>
            </a:r>
            <a:r>
              <a:rPr sz="800" spc="20" dirty="0">
                <a:solidFill>
                  <a:srgbClr val="231F20"/>
                </a:solidFill>
                <a:latin typeface="Calibri"/>
                <a:cs typeface="Calibri"/>
              </a:rPr>
              <a:t>in</a:t>
            </a:r>
            <a:r>
              <a:rPr sz="800" spc="-10" dirty="0">
                <a:solidFill>
                  <a:srgbClr val="231F20"/>
                </a:solidFill>
                <a:latin typeface="Calibri"/>
                <a:cs typeface="Calibri"/>
              </a:rPr>
              <a:t> </a:t>
            </a:r>
            <a:r>
              <a:rPr sz="800" spc="-30" dirty="0">
                <a:solidFill>
                  <a:srgbClr val="231F20"/>
                </a:solidFill>
                <a:latin typeface="Calibri"/>
                <a:cs typeface="Calibri"/>
              </a:rPr>
              <a:t>the</a:t>
            </a:r>
            <a:r>
              <a:rPr sz="800" spc="-10" dirty="0">
                <a:solidFill>
                  <a:srgbClr val="231F20"/>
                </a:solidFill>
                <a:latin typeface="Calibri"/>
                <a:cs typeface="Calibri"/>
              </a:rPr>
              <a:t> </a:t>
            </a:r>
            <a:r>
              <a:rPr sz="800" spc="-20" dirty="0">
                <a:solidFill>
                  <a:srgbClr val="231F20"/>
                </a:solidFill>
                <a:latin typeface="Calibri"/>
                <a:cs typeface="Calibri"/>
              </a:rPr>
              <a:t>treatment</a:t>
            </a:r>
            <a:r>
              <a:rPr sz="800" spc="-10" dirty="0">
                <a:solidFill>
                  <a:srgbClr val="231F20"/>
                </a:solidFill>
                <a:latin typeface="Calibri"/>
                <a:cs typeface="Calibri"/>
              </a:rPr>
              <a:t> of </a:t>
            </a:r>
            <a:r>
              <a:rPr sz="800" spc="-20" dirty="0">
                <a:solidFill>
                  <a:srgbClr val="231F20"/>
                </a:solidFill>
                <a:latin typeface="Calibri"/>
                <a:cs typeface="Calibri"/>
              </a:rPr>
              <a:t>soft</a:t>
            </a:r>
            <a:r>
              <a:rPr sz="800" spc="-10" dirty="0">
                <a:solidFill>
                  <a:srgbClr val="231F20"/>
                </a:solidFill>
                <a:latin typeface="Calibri"/>
                <a:cs typeface="Calibri"/>
              </a:rPr>
              <a:t> </a:t>
            </a:r>
            <a:r>
              <a:rPr sz="800" spc="-20" dirty="0">
                <a:solidFill>
                  <a:srgbClr val="231F20"/>
                </a:solidFill>
                <a:latin typeface="Calibri"/>
                <a:cs typeface="Calibri"/>
              </a:rPr>
              <a:t>tissue</a:t>
            </a:r>
            <a:r>
              <a:rPr sz="800" spc="-10" dirty="0">
                <a:solidFill>
                  <a:srgbClr val="231F20"/>
                </a:solidFill>
                <a:latin typeface="Calibri"/>
                <a:cs typeface="Calibri"/>
              </a:rPr>
              <a:t> </a:t>
            </a:r>
            <a:r>
              <a:rPr sz="800" spc="-5" dirty="0">
                <a:solidFill>
                  <a:srgbClr val="231F20"/>
                </a:solidFill>
                <a:latin typeface="Calibri"/>
                <a:cs typeface="Calibri"/>
              </a:rPr>
              <a:t>sarco-</a:t>
            </a:r>
            <a:endParaRPr sz="800">
              <a:latin typeface="Calibri"/>
              <a:cs typeface="Calibri"/>
            </a:endParaRPr>
          </a:p>
          <a:p>
            <a:pPr marL="184785" algn="just">
              <a:lnSpc>
                <a:spcPct val="100000"/>
              </a:lnSpc>
              <a:spcBef>
                <a:spcPts val="25"/>
              </a:spcBef>
            </a:pPr>
            <a:r>
              <a:rPr sz="800" spc="-15" dirty="0">
                <a:solidFill>
                  <a:srgbClr val="231F20"/>
                </a:solidFill>
                <a:latin typeface="Calibri"/>
                <a:cs typeface="Calibri"/>
              </a:rPr>
              <a:t>mas </a:t>
            </a:r>
            <a:r>
              <a:rPr sz="800" spc="-10" dirty="0">
                <a:solidFill>
                  <a:srgbClr val="231F20"/>
                </a:solidFill>
                <a:latin typeface="Calibri"/>
                <a:cs typeface="Calibri"/>
              </a:rPr>
              <a:t>of</a:t>
            </a:r>
            <a:r>
              <a:rPr sz="800" spc="-5" dirty="0">
                <a:solidFill>
                  <a:srgbClr val="231F20"/>
                </a:solidFill>
                <a:latin typeface="Calibri"/>
                <a:cs typeface="Calibri"/>
              </a:rPr>
              <a:t> </a:t>
            </a:r>
            <a:r>
              <a:rPr sz="800" spc="-30" dirty="0">
                <a:solidFill>
                  <a:srgbClr val="231F20"/>
                </a:solidFill>
                <a:latin typeface="Calibri"/>
                <a:cs typeface="Calibri"/>
              </a:rPr>
              <a:t>the</a:t>
            </a:r>
            <a:r>
              <a:rPr sz="800" spc="-10" dirty="0">
                <a:solidFill>
                  <a:srgbClr val="231F20"/>
                </a:solidFill>
                <a:latin typeface="Calibri"/>
                <a:cs typeface="Calibri"/>
              </a:rPr>
              <a:t> extremity. </a:t>
            </a:r>
            <a:r>
              <a:rPr sz="800" spc="10" dirty="0">
                <a:solidFill>
                  <a:srgbClr val="231F20"/>
                </a:solidFill>
                <a:latin typeface="Calibri"/>
                <a:cs typeface="Calibri"/>
              </a:rPr>
              <a:t>J</a:t>
            </a:r>
            <a:r>
              <a:rPr sz="800" spc="-5" dirty="0">
                <a:solidFill>
                  <a:srgbClr val="231F20"/>
                </a:solidFill>
                <a:latin typeface="Calibri"/>
                <a:cs typeface="Calibri"/>
              </a:rPr>
              <a:t> </a:t>
            </a:r>
            <a:r>
              <a:rPr sz="800" spc="35" dirty="0">
                <a:solidFill>
                  <a:srgbClr val="231F20"/>
                </a:solidFill>
                <a:latin typeface="Calibri"/>
                <a:cs typeface="Calibri"/>
              </a:rPr>
              <a:t>Clin</a:t>
            </a:r>
            <a:r>
              <a:rPr sz="800" spc="-1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1998;</a:t>
            </a:r>
            <a:r>
              <a:rPr sz="800" spc="-15" dirty="0">
                <a:solidFill>
                  <a:srgbClr val="231F20"/>
                </a:solidFill>
                <a:latin typeface="Calibri"/>
                <a:cs typeface="Calibri"/>
              </a:rPr>
              <a:t> </a:t>
            </a:r>
            <a:r>
              <a:rPr sz="800" spc="-25" dirty="0">
                <a:solidFill>
                  <a:srgbClr val="231F20"/>
                </a:solidFill>
                <a:latin typeface="Calibri"/>
                <a:cs typeface="Calibri"/>
              </a:rPr>
              <a:t>16:</a:t>
            </a:r>
            <a:r>
              <a:rPr sz="800" spc="-15" dirty="0">
                <a:solidFill>
                  <a:srgbClr val="231F20"/>
                </a:solidFill>
                <a:latin typeface="Calibri"/>
                <a:cs typeface="Calibri"/>
              </a:rPr>
              <a:t> </a:t>
            </a:r>
            <a:r>
              <a:rPr sz="800" spc="-20" dirty="0">
                <a:solidFill>
                  <a:srgbClr val="231F20"/>
                </a:solidFill>
                <a:latin typeface="Calibri"/>
                <a:cs typeface="Calibri"/>
              </a:rPr>
              <a:t>197–203.</a:t>
            </a:r>
            <a:endParaRPr sz="800">
              <a:latin typeface="Calibri"/>
              <a:cs typeface="Calibri"/>
            </a:endParaRPr>
          </a:p>
          <a:p>
            <a:pPr marL="184785" indent="-172085" algn="just">
              <a:lnSpc>
                <a:spcPct val="100000"/>
              </a:lnSpc>
              <a:spcBef>
                <a:spcPts val="35"/>
              </a:spcBef>
              <a:buAutoNum type="arabicPeriod" startAt="13"/>
              <a:tabLst>
                <a:tab pos="184785" algn="l"/>
              </a:tabLst>
            </a:pPr>
            <a:r>
              <a:rPr sz="800" spc="-25" dirty="0">
                <a:solidFill>
                  <a:srgbClr val="231F20"/>
                </a:solidFill>
                <a:latin typeface="Calibri"/>
                <a:cs typeface="Calibri"/>
              </a:rPr>
              <a:t>Beane</a:t>
            </a:r>
            <a:r>
              <a:rPr sz="800" spc="25" dirty="0">
                <a:solidFill>
                  <a:srgbClr val="231F20"/>
                </a:solidFill>
                <a:latin typeface="Calibri"/>
                <a:cs typeface="Calibri"/>
              </a:rPr>
              <a:t> </a:t>
            </a:r>
            <a:r>
              <a:rPr sz="800" spc="30" dirty="0">
                <a:solidFill>
                  <a:srgbClr val="231F20"/>
                </a:solidFill>
                <a:latin typeface="Calibri"/>
                <a:cs typeface="Calibri"/>
              </a:rPr>
              <a:t>JD, </a:t>
            </a:r>
            <a:r>
              <a:rPr sz="800" spc="10" dirty="0">
                <a:solidFill>
                  <a:srgbClr val="231F20"/>
                </a:solidFill>
                <a:latin typeface="Calibri"/>
                <a:cs typeface="Calibri"/>
              </a:rPr>
              <a:t>Yang</a:t>
            </a:r>
            <a:r>
              <a:rPr sz="800" spc="25" dirty="0">
                <a:solidFill>
                  <a:srgbClr val="231F20"/>
                </a:solidFill>
                <a:latin typeface="Calibri"/>
                <a:cs typeface="Calibri"/>
              </a:rPr>
              <a:t> </a:t>
            </a:r>
            <a:r>
              <a:rPr sz="800" spc="30" dirty="0">
                <a:solidFill>
                  <a:srgbClr val="231F20"/>
                </a:solidFill>
                <a:latin typeface="Calibri"/>
                <a:cs typeface="Calibri"/>
              </a:rPr>
              <a:t>JC,</a:t>
            </a:r>
            <a:r>
              <a:rPr sz="800" spc="35" dirty="0">
                <a:solidFill>
                  <a:srgbClr val="231F20"/>
                </a:solidFill>
                <a:latin typeface="Calibri"/>
                <a:cs typeface="Calibri"/>
              </a:rPr>
              <a:t> </a:t>
            </a:r>
            <a:r>
              <a:rPr sz="800" spc="-5" dirty="0">
                <a:solidFill>
                  <a:srgbClr val="231F20"/>
                </a:solidFill>
                <a:latin typeface="Calibri"/>
                <a:cs typeface="Calibri"/>
              </a:rPr>
              <a:t>White</a:t>
            </a:r>
            <a:r>
              <a:rPr sz="800" spc="25" dirty="0">
                <a:solidFill>
                  <a:srgbClr val="231F20"/>
                </a:solidFill>
                <a:latin typeface="Calibri"/>
                <a:cs typeface="Calibri"/>
              </a:rPr>
              <a:t> </a:t>
            </a:r>
            <a:r>
              <a:rPr sz="800" spc="90" dirty="0">
                <a:solidFill>
                  <a:srgbClr val="231F20"/>
                </a:solidFill>
                <a:latin typeface="Calibri"/>
                <a:cs typeface="Calibri"/>
              </a:rPr>
              <a:t>D</a:t>
            </a:r>
            <a:r>
              <a:rPr sz="800" spc="25" dirty="0">
                <a:solidFill>
                  <a:srgbClr val="231F20"/>
                </a:solidFill>
                <a:latin typeface="Calibri"/>
                <a:cs typeface="Calibri"/>
              </a:rPr>
              <a:t> </a:t>
            </a:r>
            <a:r>
              <a:rPr sz="800" spc="-45" dirty="0">
                <a:solidFill>
                  <a:srgbClr val="231F20"/>
                </a:solidFill>
                <a:latin typeface="Calibri"/>
                <a:cs typeface="Calibri"/>
              </a:rPr>
              <a:t>et</a:t>
            </a:r>
            <a:r>
              <a:rPr sz="800" spc="35" dirty="0">
                <a:solidFill>
                  <a:srgbClr val="231F20"/>
                </a:solidFill>
                <a:latin typeface="Calibri"/>
                <a:cs typeface="Calibri"/>
              </a:rPr>
              <a:t> </a:t>
            </a:r>
            <a:r>
              <a:rPr sz="800" spc="-10" dirty="0">
                <a:solidFill>
                  <a:srgbClr val="231F20"/>
                </a:solidFill>
                <a:latin typeface="Calibri"/>
                <a:cs typeface="Calibri"/>
              </a:rPr>
              <a:t>al.</a:t>
            </a:r>
            <a:r>
              <a:rPr sz="800" spc="30" dirty="0">
                <a:solidFill>
                  <a:srgbClr val="231F20"/>
                </a:solidFill>
                <a:latin typeface="Calibri"/>
                <a:cs typeface="Calibri"/>
              </a:rPr>
              <a:t> </a:t>
            </a:r>
            <a:r>
              <a:rPr sz="800" dirty="0">
                <a:solidFill>
                  <a:srgbClr val="231F20"/>
                </a:solidFill>
                <a:latin typeface="Calibri"/>
                <a:cs typeface="Calibri"/>
              </a:rPr>
              <a:t>Efficacy</a:t>
            </a:r>
            <a:r>
              <a:rPr sz="800" spc="20" dirty="0">
                <a:solidFill>
                  <a:srgbClr val="231F20"/>
                </a:solidFill>
                <a:latin typeface="Calibri"/>
                <a:cs typeface="Calibri"/>
              </a:rPr>
              <a:t> </a:t>
            </a:r>
            <a:r>
              <a:rPr sz="800" spc="-10" dirty="0">
                <a:solidFill>
                  <a:srgbClr val="231F20"/>
                </a:solidFill>
                <a:latin typeface="Calibri"/>
                <a:cs typeface="Calibri"/>
              </a:rPr>
              <a:t>of</a:t>
            </a:r>
            <a:r>
              <a:rPr sz="800" spc="30" dirty="0">
                <a:solidFill>
                  <a:srgbClr val="231F20"/>
                </a:solidFill>
                <a:latin typeface="Calibri"/>
                <a:cs typeface="Calibri"/>
              </a:rPr>
              <a:t> </a:t>
            </a:r>
            <a:r>
              <a:rPr sz="800" spc="-10" dirty="0">
                <a:solidFill>
                  <a:srgbClr val="231F20"/>
                </a:solidFill>
                <a:latin typeface="Calibri"/>
                <a:cs typeface="Calibri"/>
              </a:rPr>
              <a:t>adjuvant</a:t>
            </a:r>
            <a:r>
              <a:rPr sz="800" spc="25" dirty="0">
                <a:solidFill>
                  <a:srgbClr val="231F20"/>
                </a:solidFill>
                <a:latin typeface="Calibri"/>
                <a:cs typeface="Calibri"/>
              </a:rPr>
              <a:t> </a:t>
            </a:r>
            <a:r>
              <a:rPr sz="800" dirty="0">
                <a:solidFill>
                  <a:srgbClr val="231F20"/>
                </a:solidFill>
                <a:latin typeface="Calibri"/>
                <a:cs typeface="Calibri"/>
              </a:rPr>
              <a:t>radiation</a:t>
            </a:r>
            <a:r>
              <a:rPr sz="800" spc="25" dirty="0">
                <a:solidFill>
                  <a:srgbClr val="231F20"/>
                </a:solidFill>
                <a:latin typeface="Calibri"/>
                <a:cs typeface="Calibri"/>
              </a:rPr>
              <a:t> </a:t>
            </a:r>
            <a:r>
              <a:rPr sz="800" spc="-15" dirty="0">
                <a:solidFill>
                  <a:srgbClr val="231F20"/>
                </a:solidFill>
                <a:latin typeface="Calibri"/>
                <a:cs typeface="Calibri"/>
              </a:rPr>
              <a:t>therapy</a:t>
            </a:r>
            <a:endParaRPr sz="800">
              <a:latin typeface="Calibri"/>
              <a:cs typeface="Calibri"/>
            </a:endParaRPr>
          </a:p>
          <a:p>
            <a:pPr marL="184785" marR="5080" algn="just">
              <a:lnSpc>
                <a:spcPct val="106000"/>
              </a:lnSpc>
              <a:spcBef>
                <a:spcPts val="5"/>
              </a:spcBef>
            </a:pPr>
            <a:r>
              <a:rPr sz="800" spc="20" dirty="0">
                <a:solidFill>
                  <a:srgbClr val="231F20"/>
                </a:solidFill>
                <a:latin typeface="Calibri"/>
                <a:cs typeface="Calibri"/>
              </a:rPr>
              <a:t>in </a:t>
            </a:r>
            <a:r>
              <a:rPr sz="800" spc="-30" dirty="0">
                <a:solidFill>
                  <a:srgbClr val="231F20"/>
                </a:solidFill>
                <a:latin typeface="Calibri"/>
                <a:cs typeface="Calibri"/>
              </a:rPr>
              <a:t>the</a:t>
            </a:r>
            <a:r>
              <a:rPr sz="800" spc="-25" dirty="0">
                <a:solidFill>
                  <a:srgbClr val="231F20"/>
                </a:solidFill>
                <a:latin typeface="Calibri"/>
                <a:cs typeface="Calibri"/>
              </a:rPr>
              <a:t> </a:t>
            </a:r>
            <a:r>
              <a:rPr sz="800" spc="-20" dirty="0">
                <a:solidFill>
                  <a:srgbClr val="231F20"/>
                </a:solidFill>
                <a:latin typeface="Calibri"/>
                <a:cs typeface="Calibri"/>
              </a:rPr>
              <a:t>treatment </a:t>
            </a:r>
            <a:r>
              <a:rPr sz="800" spc="-10" dirty="0">
                <a:solidFill>
                  <a:srgbClr val="231F20"/>
                </a:solidFill>
                <a:latin typeface="Calibri"/>
                <a:cs typeface="Calibri"/>
              </a:rPr>
              <a:t>of </a:t>
            </a:r>
            <a:r>
              <a:rPr sz="800" spc="-20" dirty="0">
                <a:solidFill>
                  <a:srgbClr val="231F20"/>
                </a:solidFill>
                <a:latin typeface="Calibri"/>
                <a:cs typeface="Calibri"/>
              </a:rPr>
              <a:t>soft tissue </a:t>
            </a:r>
            <a:r>
              <a:rPr sz="800" spc="-15" dirty="0">
                <a:solidFill>
                  <a:srgbClr val="231F20"/>
                </a:solidFill>
                <a:latin typeface="Calibri"/>
                <a:cs typeface="Calibri"/>
              </a:rPr>
              <a:t>sarcoma </a:t>
            </a:r>
            <a:r>
              <a:rPr sz="800" spc="-10" dirty="0">
                <a:solidFill>
                  <a:srgbClr val="231F20"/>
                </a:solidFill>
                <a:latin typeface="Calibri"/>
                <a:cs typeface="Calibri"/>
              </a:rPr>
              <a:t>of </a:t>
            </a:r>
            <a:r>
              <a:rPr sz="800" spc="-30" dirty="0">
                <a:solidFill>
                  <a:srgbClr val="231F20"/>
                </a:solidFill>
                <a:latin typeface="Calibri"/>
                <a:cs typeface="Calibri"/>
              </a:rPr>
              <a:t>the</a:t>
            </a:r>
            <a:r>
              <a:rPr sz="800" spc="120" dirty="0">
                <a:solidFill>
                  <a:srgbClr val="231F20"/>
                </a:solidFill>
                <a:latin typeface="Calibri"/>
                <a:cs typeface="Calibri"/>
              </a:rPr>
              <a:t> </a:t>
            </a:r>
            <a:r>
              <a:rPr sz="800" spc="-15" dirty="0">
                <a:solidFill>
                  <a:srgbClr val="231F20"/>
                </a:solidFill>
                <a:latin typeface="Calibri"/>
                <a:cs typeface="Calibri"/>
              </a:rPr>
              <a:t>extremity: 20-year </a:t>
            </a:r>
            <a:r>
              <a:rPr sz="800" dirty="0">
                <a:solidFill>
                  <a:srgbClr val="231F20"/>
                </a:solidFill>
                <a:latin typeface="Calibri"/>
                <a:cs typeface="Calibri"/>
              </a:rPr>
              <a:t>follow- </a:t>
            </a:r>
            <a:r>
              <a:rPr sz="800" spc="5" dirty="0">
                <a:solidFill>
                  <a:srgbClr val="231F20"/>
                </a:solidFill>
                <a:latin typeface="Calibri"/>
                <a:cs typeface="Calibri"/>
              </a:rPr>
              <a:t> up</a:t>
            </a:r>
            <a:r>
              <a:rPr sz="800" spc="10" dirty="0">
                <a:solidFill>
                  <a:srgbClr val="231F20"/>
                </a:solidFill>
                <a:latin typeface="Calibri"/>
                <a:cs typeface="Calibri"/>
              </a:rPr>
              <a:t> </a:t>
            </a:r>
            <a:r>
              <a:rPr sz="800" spc="-10" dirty="0">
                <a:solidFill>
                  <a:srgbClr val="231F20"/>
                </a:solidFill>
                <a:latin typeface="Calibri"/>
                <a:cs typeface="Calibri"/>
              </a:rPr>
              <a:t>of</a:t>
            </a:r>
            <a:r>
              <a:rPr sz="800" spc="-5" dirty="0">
                <a:solidFill>
                  <a:srgbClr val="231F20"/>
                </a:solidFill>
                <a:latin typeface="Calibri"/>
                <a:cs typeface="Calibri"/>
              </a:rPr>
              <a:t> </a:t>
            </a:r>
            <a:r>
              <a:rPr sz="800" spc="-35" dirty="0">
                <a:solidFill>
                  <a:srgbClr val="231F20"/>
                </a:solidFill>
                <a:latin typeface="Calibri"/>
                <a:cs typeface="Calibri"/>
              </a:rPr>
              <a:t>a</a:t>
            </a:r>
            <a:r>
              <a:rPr sz="800" spc="114" dirty="0">
                <a:solidFill>
                  <a:srgbClr val="231F20"/>
                </a:solidFill>
                <a:latin typeface="Calibri"/>
                <a:cs typeface="Calibri"/>
              </a:rPr>
              <a:t> </a:t>
            </a:r>
            <a:r>
              <a:rPr sz="800" spc="-5" dirty="0">
                <a:solidFill>
                  <a:srgbClr val="231F20"/>
                </a:solidFill>
                <a:latin typeface="Calibri"/>
                <a:cs typeface="Calibri"/>
              </a:rPr>
              <a:t>randomized</a:t>
            </a:r>
            <a:r>
              <a:rPr sz="800" dirty="0">
                <a:solidFill>
                  <a:srgbClr val="231F20"/>
                </a:solidFill>
                <a:latin typeface="Calibri"/>
                <a:cs typeface="Calibri"/>
              </a:rPr>
              <a:t> </a:t>
            </a:r>
            <a:r>
              <a:rPr sz="800" spc="-15" dirty="0">
                <a:solidFill>
                  <a:srgbClr val="231F20"/>
                </a:solidFill>
                <a:latin typeface="Calibri"/>
                <a:cs typeface="Calibri"/>
              </a:rPr>
              <a:t>prospective</a:t>
            </a:r>
            <a:r>
              <a:rPr sz="800" spc="-10" dirty="0">
                <a:solidFill>
                  <a:srgbClr val="231F20"/>
                </a:solidFill>
                <a:latin typeface="Calibri"/>
                <a:cs typeface="Calibri"/>
              </a:rPr>
              <a:t> </a:t>
            </a:r>
            <a:r>
              <a:rPr sz="800" spc="-5" dirty="0">
                <a:solidFill>
                  <a:srgbClr val="231F20"/>
                </a:solidFill>
                <a:latin typeface="Calibri"/>
                <a:cs typeface="Calibri"/>
              </a:rPr>
              <a:t>trial.</a:t>
            </a:r>
            <a:r>
              <a:rPr sz="800" dirty="0">
                <a:solidFill>
                  <a:srgbClr val="231F20"/>
                </a:solidFill>
                <a:latin typeface="Calibri"/>
                <a:cs typeface="Calibri"/>
              </a:rPr>
              <a:t> </a:t>
            </a:r>
            <a:r>
              <a:rPr sz="800" spc="25" dirty="0">
                <a:solidFill>
                  <a:srgbClr val="231F20"/>
                </a:solidFill>
                <a:latin typeface="Calibri"/>
                <a:cs typeface="Calibri"/>
              </a:rPr>
              <a:t>Ann</a:t>
            </a:r>
            <a:r>
              <a:rPr sz="800" spc="30" dirty="0">
                <a:solidFill>
                  <a:srgbClr val="231F20"/>
                </a:solidFill>
                <a:latin typeface="Calibri"/>
                <a:cs typeface="Calibri"/>
              </a:rPr>
              <a:t> </a:t>
            </a:r>
            <a:r>
              <a:rPr sz="800" spc="5" dirty="0">
                <a:solidFill>
                  <a:srgbClr val="231F20"/>
                </a:solidFill>
                <a:latin typeface="Calibri"/>
                <a:cs typeface="Calibri"/>
              </a:rPr>
              <a:t>Surg</a:t>
            </a:r>
            <a:r>
              <a:rPr sz="800" spc="10" dirty="0">
                <a:solidFill>
                  <a:srgbClr val="231F20"/>
                </a:solidFill>
                <a:latin typeface="Calibri"/>
                <a:cs typeface="Calibri"/>
              </a:rPr>
              <a:t> </a:t>
            </a:r>
            <a:r>
              <a:rPr sz="800" spc="15" dirty="0">
                <a:solidFill>
                  <a:srgbClr val="231F20"/>
                </a:solidFill>
                <a:latin typeface="Calibri"/>
                <a:cs typeface="Calibri"/>
              </a:rPr>
              <a:t>Oncol</a:t>
            </a:r>
            <a:r>
              <a:rPr sz="800" spc="20" dirty="0">
                <a:solidFill>
                  <a:srgbClr val="231F20"/>
                </a:solidFill>
                <a:latin typeface="Calibri"/>
                <a:cs typeface="Calibri"/>
              </a:rPr>
              <a:t> </a:t>
            </a:r>
            <a:r>
              <a:rPr sz="800" spc="-25" dirty="0">
                <a:solidFill>
                  <a:srgbClr val="231F20"/>
                </a:solidFill>
                <a:latin typeface="Calibri"/>
                <a:cs typeface="Calibri"/>
              </a:rPr>
              <a:t>2014;</a:t>
            </a:r>
            <a:r>
              <a:rPr sz="800" spc="-20" dirty="0">
                <a:solidFill>
                  <a:srgbClr val="231F20"/>
                </a:solidFill>
                <a:latin typeface="Calibri"/>
                <a:cs typeface="Calibri"/>
              </a:rPr>
              <a:t> </a:t>
            </a:r>
            <a:r>
              <a:rPr sz="800" spc="-25" dirty="0">
                <a:solidFill>
                  <a:srgbClr val="231F20"/>
                </a:solidFill>
                <a:latin typeface="Calibri"/>
                <a:cs typeface="Calibri"/>
              </a:rPr>
              <a:t>21: </a:t>
            </a:r>
            <a:r>
              <a:rPr sz="800" spc="-20" dirty="0">
                <a:solidFill>
                  <a:srgbClr val="231F20"/>
                </a:solidFill>
                <a:latin typeface="Calibri"/>
                <a:cs typeface="Calibri"/>
              </a:rPr>
              <a:t> 2484–2489.</a:t>
            </a:r>
            <a:endParaRPr sz="800">
              <a:latin typeface="Calibri"/>
              <a:cs typeface="Calibri"/>
            </a:endParaRPr>
          </a:p>
          <a:p>
            <a:pPr marL="184785" indent="-172085" algn="just">
              <a:lnSpc>
                <a:spcPct val="100000"/>
              </a:lnSpc>
              <a:spcBef>
                <a:spcPts val="35"/>
              </a:spcBef>
              <a:buAutoNum type="arabicPeriod" startAt="14"/>
              <a:tabLst>
                <a:tab pos="184785" algn="l"/>
              </a:tabLst>
            </a:pPr>
            <a:r>
              <a:rPr sz="800" spc="15" dirty="0">
                <a:solidFill>
                  <a:srgbClr val="231F20"/>
                </a:solidFill>
                <a:latin typeface="Calibri"/>
                <a:cs typeface="Calibri"/>
              </a:rPr>
              <a:t>Cahlon</a:t>
            </a:r>
            <a:r>
              <a:rPr sz="800" spc="20" dirty="0">
                <a:solidFill>
                  <a:srgbClr val="231F20"/>
                </a:solidFill>
                <a:latin typeface="Calibri"/>
                <a:cs typeface="Calibri"/>
              </a:rPr>
              <a:t> </a:t>
            </a:r>
            <a:r>
              <a:rPr sz="800" spc="30" dirty="0">
                <a:solidFill>
                  <a:srgbClr val="231F20"/>
                </a:solidFill>
                <a:latin typeface="Calibri"/>
                <a:cs typeface="Calibri"/>
              </a:rPr>
              <a:t>O, </a:t>
            </a:r>
            <a:r>
              <a:rPr sz="800" spc="-5" dirty="0">
                <a:solidFill>
                  <a:srgbClr val="231F20"/>
                </a:solidFill>
                <a:latin typeface="Calibri"/>
                <a:cs typeface="Calibri"/>
              </a:rPr>
              <a:t>Brennan</a:t>
            </a:r>
            <a:r>
              <a:rPr sz="800" spc="25" dirty="0">
                <a:solidFill>
                  <a:srgbClr val="231F20"/>
                </a:solidFill>
                <a:latin typeface="Calibri"/>
                <a:cs typeface="Calibri"/>
              </a:rPr>
              <a:t> </a:t>
            </a:r>
            <a:r>
              <a:rPr sz="800" spc="20" dirty="0">
                <a:solidFill>
                  <a:srgbClr val="231F20"/>
                </a:solidFill>
                <a:latin typeface="Calibri"/>
                <a:cs typeface="Calibri"/>
              </a:rPr>
              <a:t>MF,</a:t>
            </a:r>
            <a:r>
              <a:rPr sz="800" spc="25" dirty="0">
                <a:solidFill>
                  <a:srgbClr val="231F20"/>
                </a:solidFill>
                <a:latin typeface="Calibri"/>
                <a:cs typeface="Calibri"/>
              </a:rPr>
              <a:t> </a:t>
            </a:r>
            <a:r>
              <a:rPr sz="800" dirty="0">
                <a:solidFill>
                  <a:srgbClr val="231F20"/>
                </a:solidFill>
                <a:latin typeface="Calibri"/>
                <a:cs typeface="Calibri"/>
              </a:rPr>
              <a:t>Jia</a:t>
            </a:r>
            <a:r>
              <a:rPr sz="800" spc="25" dirty="0">
                <a:solidFill>
                  <a:srgbClr val="231F20"/>
                </a:solidFill>
                <a:latin typeface="Calibri"/>
                <a:cs typeface="Calibri"/>
              </a:rPr>
              <a:t> </a:t>
            </a:r>
            <a:r>
              <a:rPr sz="800" spc="100" dirty="0">
                <a:solidFill>
                  <a:srgbClr val="231F20"/>
                </a:solidFill>
                <a:latin typeface="Calibri"/>
                <a:cs typeface="Calibri"/>
              </a:rPr>
              <a:t>X</a:t>
            </a:r>
            <a:r>
              <a:rPr sz="800" spc="30" dirty="0">
                <a:solidFill>
                  <a:srgbClr val="231F20"/>
                </a:solidFill>
                <a:latin typeface="Calibri"/>
                <a:cs typeface="Calibri"/>
              </a:rPr>
              <a:t> </a:t>
            </a:r>
            <a:r>
              <a:rPr sz="800" spc="-45" dirty="0">
                <a:solidFill>
                  <a:srgbClr val="231F20"/>
                </a:solidFill>
                <a:latin typeface="Calibri"/>
                <a:cs typeface="Calibri"/>
              </a:rPr>
              <a:t>et</a:t>
            </a:r>
            <a:r>
              <a:rPr sz="800" spc="25" dirty="0">
                <a:solidFill>
                  <a:srgbClr val="231F20"/>
                </a:solidFill>
                <a:latin typeface="Calibri"/>
                <a:cs typeface="Calibri"/>
              </a:rPr>
              <a:t> </a:t>
            </a:r>
            <a:r>
              <a:rPr sz="800" spc="-10" dirty="0">
                <a:solidFill>
                  <a:srgbClr val="231F20"/>
                </a:solidFill>
                <a:latin typeface="Calibri"/>
                <a:cs typeface="Calibri"/>
              </a:rPr>
              <a:t>al.</a:t>
            </a:r>
            <a:r>
              <a:rPr sz="800" spc="30" dirty="0">
                <a:solidFill>
                  <a:srgbClr val="231F20"/>
                </a:solidFill>
                <a:latin typeface="Calibri"/>
                <a:cs typeface="Calibri"/>
              </a:rPr>
              <a:t> </a:t>
            </a:r>
            <a:r>
              <a:rPr sz="800" spc="50" dirty="0">
                <a:solidFill>
                  <a:srgbClr val="231F20"/>
                </a:solidFill>
                <a:latin typeface="Calibri"/>
                <a:cs typeface="Calibri"/>
              </a:rPr>
              <a:t>A</a:t>
            </a:r>
            <a:r>
              <a:rPr sz="800" spc="20" dirty="0">
                <a:solidFill>
                  <a:srgbClr val="231F20"/>
                </a:solidFill>
                <a:latin typeface="Calibri"/>
                <a:cs typeface="Calibri"/>
              </a:rPr>
              <a:t> </a:t>
            </a:r>
            <a:r>
              <a:rPr sz="800" spc="-15" dirty="0">
                <a:solidFill>
                  <a:srgbClr val="231F20"/>
                </a:solidFill>
                <a:latin typeface="Calibri"/>
                <a:cs typeface="Calibri"/>
              </a:rPr>
              <a:t>postoperative</a:t>
            </a:r>
            <a:r>
              <a:rPr sz="800" spc="30" dirty="0">
                <a:solidFill>
                  <a:srgbClr val="231F20"/>
                </a:solidFill>
                <a:latin typeface="Calibri"/>
                <a:cs typeface="Calibri"/>
              </a:rPr>
              <a:t> </a:t>
            </a:r>
            <a:r>
              <a:rPr sz="800" dirty="0">
                <a:solidFill>
                  <a:srgbClr val="231F20"/>
                </a:solidFill>
                <a:latin typeface="Calibri"/>
                <a:cs typeface="Calibri"/>
              </a:rPr>
              <a:t>nomogram</a:t>
            </a:r>
            <a:r>
              <a:rPr sz="800" spc="15" dirty="0">
                <a:solidFill>
                  <a:srgbClr val="231F20"/>
                </a:solidFill>
                <a:latin typeface="Calibri"/>
                <a:cs typeface="Calibri"/>
              </a:rPr>
              <a:t> </a:t>
            </a:r>
            <a:r>
              <a:rPr sz="800" spc="-5" dirty="0">
                <a:solidFill>
                  <a:srgbClr val="231F20"/>
                </a:solidFill>
                <a:latin typeface="Calibri"/>
                <a:cs typeface="Calibri"/>
              </a:rPr>
              <a:t>for</a:t>
            </a:r>
            <a:r>
              <a:rPr sz="800" spc="30" dirty="0">
                <a:solidFill>
                  <a:srgbClr val="231F20"/>
                </a:solidFill>
                <a:latin typeface="Calibri"/>
                <a:cs typeface="Calibri"/>
              </a:rPr>
              <a:t> </a:t>
            </a:r>
            <a:r>
              <a:rPr sz="800" spc="-5" dirty="0">
                <a:solidFill>
                  <a:srgbClr val="231F20"/>
                </a:solidFill>
                <a:latin typeface="Calibri"/>
                <a:cs typeface="Calibri"/>
              </a:rPr>
              <a:t>local</a:t>
            </a:r>
            <a:endParaRPr sz="800">
              <a:latin typeface="Calibri"/>
              <a:cs typeface="Calibri"/>
            </a:endParaRPr>
          </a:p>
          <a:p>
            <a:pPr marL="184785" marR="5715" algn="just">
              <a:lnSpc>
                <a:spcPct val="105700"/>
              </a:lnSpc>
              <a:spcBef>
                <a:spcPts val="5"/>
              </a:spcBef>
            </a:pPr>
            <a:r>
              <a:rPr sz="800" spc="-15" dirty="0">
                <a:solidFill>
                  <a:srgbClr val="231F20"/>
                </a:solidFill>
                <a:latin typeface="Calibri"/>
                <a:cs typeface="Calibri"/>
              </a:rPr>
              <a:t>recurrence </a:t>
            </a:r>
            <a:r>
              <a:rPr sz="800" spc="10" dirty="0">
                <a:solidFill>
                  <a:srgbClr val="231F20"/>
                </a:solidFill>
                <a:latin typeface="Calibri"/>
                <a:cs typeface="Calibri"/>
              </a:rPr>
              <a:t>risk </a:t>
            </a:r>
            <a:r>
              <a:rPr sz="800" spc="20" dirty="0">
                <a:solidFill>
                  <a:srgbClr val="231F20"/>
                </a:solidFill>
                <a:latin typeface="Calibri"/>
                <a:cs typeface="Calibri"/>
              </a:rPr>
              <a:t>in </a:t>
            </a:r>
            <a:r>
              <a:rPr sz="800" spc="-10" dirty="0">
                <a:solidFill>
                  <a:srgbClr val="231F20"/>
                </a:solidFill>
                <a:latin typeface="Calibri"/>
                <a:cs typeface="Calibri"/>
              </a:rPr>
              <a:t>extremity </a:t>
            </a:r>
            <a:r>
              <a:rPr sz="800" spc="-20" dirty="0">
                <a:solidFill>
                  <a:srgbClr val="231F20"/>
                </a:solidFill>
                <a:latin typeface="Calibri"/>
                <a:cs typeface="Calibri"/>
              </a:rPr>
              <a:t>soft tissue </a:t>
            </a:r>
            <a:r>
              <a:rPr sz="800" spc="-15" dirty="0">
                <a:solidFill>
                  <a:srgbClr val="231F20"/>
                </a:solidFill>
                <a:latin typeface="Calibri"/>
                <a:cs typeface="Calibri"/>
              </a:rPr>
              <a:t>sarcomas </a:t>
            </a:r>
            <a:r>
              <a:rPr sz="800" spc="-25" dirty="0">
                <a:solidFill>
                  <a:srgbClr val="231F20"/>
                </a:solidFill>
                <a:latin typeface="Calibri"/>
                <a:cs typeface="Calibri"/>
              </a:rPr>
              <a:t>after </a:t>
            </a:r>
            <a:r>
              <a:rPr sz="800" spc="5" dirty="0">
                <a:solidFill>
                  <a:srgbClr val="231F20"/>
                </a:solidFill>
                <a:latin typeface="Calibri"/>
                <a:cs typeface="Calibri"/>
              </a:rPr>
              <a:t>limb-sparing </a:t>
            </a:r>
            <a:r>
              <a:rPr sz="800" spc="10" dirty="0">
                <a:solidFill>
                  <a:srgbClr val="231F20"/>
                </a:solidFill>
                <a:latin typeface="Calibri"/>
                <a:cs typeface="Calibri"/>
              </a:rPr>
              <a:t>sur- </a:t>
            </a:r>
            <a:r>
              <a:rPr sz="800" spc="15" dirty="0">
                <a:solidFill>
                  <a:srgbClr val="231F20"/>
                </a:solidFill>
                <a:latin typeface="Calibri"/>
                <a:cs typeface="Calibri"/>
              </a:rPr>
              <a:t> </a:t>
            </a:r>
            <a:r>
              <a:rPr sz="800" spc="-20" dirty="0">
                <a:solidFill>
                  <a:srgbClr val="231F20"/>
                </a:solidFill>
                <a:latin typeface="Calibri"/>
                <a:cs typeface="Calibri"/>
              </a:rPr>
              <a:t>gery</a:t>
            </a:r>
            <a:r>
              <a:rPr sz="800" spc="-10" dirty="0">
                <a:solidFill>
                  <a:srgbClr val="231F20"/>
                </a:solidFill>
                <a:latin typeface="Calibri"/>
                <a:cs typeface="Calibri"/>
              </a:rPr>
              <a:t> </a:t>
            </a:r>
            <a:r>
              <a:rPr sz="800" spc="-5" dirty="0">
                <a:solidFill>
                  <a:srgbClr val="231F20"/>
                </a:solidFill>
                <a:latin typeface="Calibri"/>
                <a:cs typeface="Calibri"/>
              </a:rPr>
              <a:t>without</a:t>
            </a:r>
            <a:r>
              <a:rPr sz="800" spc="-10" dirty="0">
                <a:solidFill>
                  <a:srgbClr val="231F20"/>
                </a:solidFill>
                <a:latin typeface="Calibri"/>
                <a:cs typeface="Calibri"/>
              </a:rPr>
              <a:t> adjuvant </a:t>
            </a:r>
            <a:r>
              <a:rPr sz="800" spc="-5" dirty="0">
                <a:solidFill>
                  <a:srgbClr val="231F20"/>
                </a:solidFill>
                <a:latin typeface="Calibri"/>
                <a:cs typeface="Calibri"/>
              </a:rPr>
              <a:t>radiation. </a:t>
            </a:r>
            <a:r>
              <a:rPr sz="800" spc="25" dirty="0">
                <a:solidFill>
                  <a:srgbClr val="231F20"/>
                </a:solidFill>
                <a:latin typeface="Calibri"/>
                <a:cs typeface="Calibri"/>
              </a:rPr>
              <a:t>Ann</a:t>
            </a:r>
            <a:r>
              <a:rPr sz="800" spc="-5" dirty="0">
                <a:solidFill>
                  <a:srgbClr val="231F20"/>
                </a:solidFill>
                <a:latin typeface="Calibri"/>
                <a:cs typeface="Calibri"/>
              </a:rPr>
              <a:t> </a:t>
            </a:r>
            <a:r>
              <a:rPr sz="800" spc="5" dirty="0">
                <a:solidFill>
                  <a:srgbClr val="231F20"/>
                </a:solidFill>
                <a:latin typeface="Calibri"/>
                <a:cs typeface="Calibri"/>
              </a:rPr>
              <a:t>Surg</a:t>
            </a:r>
            <a:r>
              <a:rPr sz="800" spc="-10" dirty="0">
                <a:solidFill>
                  <a:srgbClr val="231F20"/>
                </a:solidFill>
                <a:latin typeface="Calibri"/>
                <a:cs typeface="Calibri"/>
              </a:rPr>
              <a:t> </a:t>
            </a:r>
            <a:r>
              <a:rPr sz="800" spc="-25" dirty="0">
                <a:solidFill>
                  <a:srgbClr val="231F20"/>
                </a:solidFill>
                <a:latin typeface="Calibri"/>
                <a:cs typeface="Calibri"/>
              </a:rPr>
              <a:t>2012;</a:t>
            </a:r>
            <a:r>
              <a:rPr sz="800" spc="-15" dirty="0">
                <a:solidFill>
                  <a:srgbClr val="231F20"/>
                </a:solidFill>
                <a:latin typeface="Calibri"/>
                <a:cs typeface="Calibri"/>
              </a:rPr>
              <a:t> </a:t>
            </a:r>
            <a:r>
              <a:rPr sz="800" spc="-25" dirty="0">
                <a:solidFill>
                  <a:srgbClr val="231F20"/>
                </a:solidFill>
                <a:latin typeface="Calibri"/>
                <a:cs typeface="Calibri"/>
              </a:rPr>
              <a:t>255:</a:t>
            </a:r>
            <a:r>
              <a:rPr sz="800" spc="-10" dirty="0">
                <a:solidFill>
                  <a:srgbClr val="231F20"/>
                </a:solidFill>
                <a:latin typeface="Calibri"/>
                <a:cs typeface="Calibri"/>
              </a:rPr>
              <a:t> </a:t>
            </a:r>
            <a:r>
              <a:rPr sz="800" spc="-20" dirty="0">
                <a:solidFill>
                  <a:srgbClr val="231F20"/>
                </a:solidFill>
                <a:latin typeface="Calibri"/>
                <a:cs typeface="Calibri"/>
              </a:rPr>
              <a:t>343–347.</a:t>
            </a:r>
            <a:endParaRPr sz="800">
              <a:latin typeface="Calibri"/>
              <a:cs typeface="Calibri"/>
            </a:endParaRPr>
          </a:p>
          <a:p>
            <a:pPr marL="184785" marR="5715" indent="-172085" algn="just">
              <a:lnSpc>
                <a:spcPts val="1010"/>
              </a:lnSpc>
              <a:spcBef>
                <a:spcPts val="40"/>
              </a:spcBef>
              <a:buAutoNum type="arabicPeriod" startAt="15"/>
              <a:tabLst>
                <a:tab pos="184785" algn="l"/>
              </a:tabLst>
            </a:pPr>
            <a:r>
              <a:rPr sz="800" spc="10" dirty="0">
                <a:solidFill>
                  <a:srgbClr val="231F20"/>
                </a:solidFill>
                <a:latin typeface="Calibri"/>
                <a:cs typeface="Calibri"/>
              </a:rPr>
              <a:t>O’Sullivan B, Davis </a:t>
            </a:r>
            <a:r>
              <a:rPr sz="800" spc="25" dirty="0">
                <a:solidFill>
                  <a:srgbClr val="231F20"/>
                </a:solidFill>
                <a:latin typeface="Calibri"/>
                <a:cs typeface="Calibri"/>
              </a:rPr>
              <a:t>AM, </a:t>
            </a:r>
            <a:r>
              <a:rPr sz="800" dirty="0">
                <a:solidFill>
                  <a:srgbClr val="231F20"/>
                </a:solidFill>
                <a:latin typeface="Calibri"/>
                <a:cs typeface="Calibri"/>
              </a:rPr>
              <a:t>Turcotte </a:t>
            </a:r>
            <a:r>
              <a:rPr sz="800" spc="65" dirty="0">
                <a:solidFill>
                  <a:srgbClr val="231F20"/>
                </a:solidFill>
                <a:latin typeface="Calibri"/>
                <a:cs typeface="Calibri"/>
              </a:rPr>
              <a:t>R </a:t>
            </a:r>
            <a:r>
              <a:rPr sz="800" spc="-45" dirty="0">
                <a:solidFill>
                  <a:srgbClr val="231F20"/>
                </a:solidFill>
                <a:latin typeface="Calibri"/>
                <a:cs typeface="Calibri"/>
              </a:rPr>
              <a:t>et </a:t>
            </a:r>
            <a:r>
              <a:rPr sz="800" spc="-10" dirty="0">
                <a:solidFill>
                  <a:srgbClr val="231F20"/>
                </a:solidFill>
                <a:latin typeface="Calibri"/>
                <a:cs typeface="Calibri"/>
              </a:rPr>
              <a:t>al. </a:t>
            </a:r>
            <a:r>
              <a:rPr sz="800" spc="-15" dirty="0">
                <a:solidFill>
                  <a:srgbClr val="231F20"/>
                </a:solidFill>
                <a:latin typeface="Calibri"/>
                <a:cs typeface="Calibri"/>
              </a:rPr>
              <a:t>Preoperative </a:t>
            </a:r>
            <a:r>
              <a:rPr sz="800" spc="-20" dirty="0">
                <a:solidFill>
                  <a:srgbClr val="231F20"/>
                </a:solidFill>
                <a:latin typeface="Calibri"/>
                <a:cs typeface="Calibri"/>
              </a:rPr>
              <a:t>versus </a:t>
            </a:r>
            <a:r>
              <a:rPr sz="800" spc="-15" dirty="0">
                <a:solidFill>
                  <a:srgbClr val="231F20"/>
                </a:solidFill>
                <a:latin typeface="Calibri"/>
                <a:cs typeface="Calibri"/>
              </a:rPr>
              <a:t>postopera- </a:t>
            </a:r>
            <a:r>
              <a:rPr sz="800" spc="-170" dirty="0">
                <a:solidFill>
                  <a:srgbClr val="231F20"/>
                </a:solidFill>
                <a:latin typeface="Calibri"/>
                <a:cs typeface="Calibri"/>
              </a:rPr>
              <a:t> </a:t>
            </a:r>
            <a:r>
              <a:rPr sz="800" spc="-15" dirty="0">
                <a:solidFill>
                  <a:srgbClr val="231F20"/>
                </a:solidFill>
                <a:latin typeface="Calibri"/>
                <a:cs typeface="Calibri"/>
              </a:rPr>
              <a:t>tive</a:t>
            </a:r>
            <a:r>
              <a:rPr sz="800" spc="35" dirty="0">
                <a:solidFill>
                  <a:srgbClr val="231F20"/>
                </a:solidFill>
                <a:latin typeface="Calibri"/>
                <a:cs typeface="Calibri"/>
              </a:rPr>
              <a:t> </a:t>
            </a:r>
            <a:r>
              <a:rPr sz="800" spc="-10" dirty="0">
                <a:solidFill>
                  <a:srgbClr val="231F20"/>
                </a:solidFill>
                <a:latin typeface="Calibri"/>
                <a:cs typeface="Calibri"/>
              </a:rPr>
              <a:t>radiotherapy</a:t>
            </a:r>
            <a:r>
              <a:rPr sz="800" spc="40" dirty="0">
                <a:solidFill>
                  <a:srgbClr val="231F20"/>
                </a:solidFill>
                <a:latin typeface="Calibri"/>
                <a:cs typeface="Calibri"/>
              </a:rPr>
              <a:t> </a:t>
            </a:r>
            <a:r>
              <a:rPr sz="800" spc="20" dirty="0">
                <a:solidFill>
                  <a:srgbClr val="231F20"/>
                </a:solidFill>
                <a:latin typeface="Calibri"/>
                <a:cs typeface="Calibri"/>
              </a:rPr>
              <a:t>in</a:t>
            </a:r>
            <a:r>
              <a:rPr sz="800" spc="40" dirty="0">
                <a:solidFill>
                  <a:srgbClr val="231F20"/>
                </a:solidFill>
                <a:latin typeface="Calibri"/>
                <a:cs typeface="Calibri"/>
              </a:rPr>
              <a:t> </a:t>
            </a:r>
            <a:r>
              <a:rPr sz="800" spc="-15" dirty="0">
                <a:solidFill>
                  <a:srgbClr val="231F20"/>
                </a:solidFill>
                <a:latin typeface="Calibri"/>
                <a:cs typeface="Calibri"/>
              </a:rPr>
              <a:t>soft-tissue</a:t>
            </a:r>
            <a:r>
              <a:rPr sz="800" spc="30" dirty="0">
                <a:solidFill>
                  <a:srgbClr val="231F20"/>
                </a:solidFill>
                <a:latin typeface="Calibri"/>
                <a:cs typeface="Calibri"/>
              </a:rPr>
              <a:t> </a:t>
            </a:r>
            <a:r>
              <a:rPr sz="800" spc="-15" dirty="0">
                <a:solidFill>
                  <a:srgbClr val="231F20"/>
                </a:solidFill>
                <a:latin typeface="Calibri"/>
                <a:cs typeface="Calibri"/>
              </a:rPr>
              <a:t>sarcoma</a:t>
            </a:r>
            <a:r>
              <a:rPr sz="800" spc="40" dirty="0">
                <a:solidFill>
                  <a:srgbClr val="231F20"/>
                </a:solidFill>
                <a:latin typeface="Calibri"/>
                <a:cs typeface="Calibri"/>
              </a:rPr>
              <a:t> </a:t>
            </a:r>
            <a:r>
              <a:rPr sz="800" spc="-10" dirty="0">
                <a:solidFill>
                  <a:srgbClr val="231F20"/>
                </a:solidFill>
                <a:latin typeface="Calibri"/>
                <a:cs typeface="Calibri"/>
              </a:rPr>
              <a:t>of</a:t>
            </a:r>
            <a:r>
              <a:rPr sz="800" spc="40" dirty="0">
                <a:solidFill>
                  <a:srgbClr val="231F20"/>
                </a:solidFill>
                <a:latin typeface="Calibri"/>
                <a:cs typeface="Calibri"/>
              </a:rPr>
              <a:t> </a:t>
            </a:r>
            <a:r>
              <a:rPr sz="800" spc="-30" dirty="0">
                <a:solidFill>
                  <a:srgbClr val="231F20"/>
                </a:solidFill>
                <a:latin typeface="Calibri"/>
                <a:cs typeface="Calibri"/>
              </a:rPr>
              <a:t>the</a:t>
            </a:r>
            <a:r>
              <a:rPr sz="800" spc="40" dirty="0">
                <a:solidFill>
                  <a:srgbClr val="231F20"/>
                </a:solidFill>
                <a:latin typeface="Calibri"/>
                <a:cs typeface="Calibri"/>
              </a:rPr>
              <a:t> </a:t>
            </a:r>
            <a:r>
              <a:rPr sz="800" dirty="0">
                <a:solidFill>
                  <a:srgbClr val="231F20"/>
                </a:solidFill>
                <a:latin typeface="Calibri"/>
                <a:cs typeface="Calibri"/>
              </a:rPr>
              <a:t>limbs:</a:t>
            </a:r>
            <a:r>
              <a:rPr sz="800" spc="30" dirty="0">
                <a:solidFill>
                  <a:srgbClr val="231F20"/>
                </a:solidFill>
                <a:latin typeface="Calibri"/>
                <a:cs typeface="Calibri"/>
              </a:rPr>
              <a:t> </a:t>
            </a:r>
            <a:r>
              <a:rPr sz="800" spc="-35" dirty="0">
                <a:solidFill>
                  <a:srgbClr val="231F20"/>
                </a:solidFill>
                <a:latin typeface="Calibri"/>
                <a:cs typeface="Calibri"/>
              </a:rPr>
              <a:t>a</a:t>
            </a:r>
            <a:r>
              <a:rPr sz="800" spc="45" dirty="0">
                <a:solidFill>
                  <a:srgbClr val="231F20"/>
                </a:solidFill>
                <a:latin typeface="Calibri"/>
                <a:cs typeface="Calibri"/>
              </a:rPr>
              <a:t> </a:t>
            </a:r>
            <a:r>
              <a:rPr sz="800" spc="-10" dirty="0">
                <a:solidFill>
                  <a:srgbClr val="231F20"/>
                </a:solidFill>
                <a:latin typeface="Calibri"/>
                <a:cs typeface="Calibri"/>
              </a:rPr>
              <a:t>randomised</a:t>
            </a:r>
            <a:r>
              <a:rPr sz="800" spc="40" dirty="0">
                <a:solidFill>
                  <a:srgbClr val="231F20"/>
                </a:solidFill>
                <a:latin typeface="Calibri"/>
                <a:cs typeface="Calibri"/>
              </a:rPr>
              <a:t> </a:t>
            </a:r>
            <a:r>
              <a:rPr sz="800" spc="-5" dirty="0">
                <a:solidFill>
                  <a:srgbClr val="231F20"/>
                </a:solidFill>
                <a:latin typeface="Calibri"/>
                <a:cs typeface="Calibri"/>
              </a:rPr>
              <a:t>trial.</a:t>
            </a:r>
            <a:endParaRPr sz="800">
              <a:latin typeface="Calibri"/>
              <a:cs typeface="Calibri"/>
            </a:endParaRPr>
          </a:p>
          <a:p>
            <a:pPr marL="184785" algn="just">
              <a:lnSpc>
                <a:spcPct val="100000"/>
              </a:lnSpc>
              <a:spcBef>
                <a:spcPts val="20"/>
              </a:spcBef>
            </a:pPr>
            <a:r>
              <a:rPr sz="800" spc="-5" dirty="0">
                <a:solidFill>
                  <a:srgbClr val="231F20"/>
                </a:solidFill>
                <a:latin typeface="Calibri"/>
                <a:cs typeface="Calibri"/>
              </a:rPr>
              <a:t>Lancet</a:t>
            </a:r>
            <a:r>
              <a:rPr sz="800" spc="-10" dirty="0">
                <a:solidFill>
                  <a:srgbClr val="231F20"/>
                </a:solidFill>
                <a:latin typeface="Calibri"/>
                <a:cs typeface="Calibri"/>
              </a:rPr>
              <a:t> </a:t>
            </a:r>
            <a:r>
              <a:rPr sz="800" spc="-25" dirty="0">
                <a:solidFill>
                  <a:srgbClr val="231F20"/>
                </a:solidFill>
                <a:latin typeface="Calibri"/>
                <a:cs typeface="Calibri"/>
              </a:rPr>
              <a:t>2002;</a:t>
            </a:r>
            <a:r>
              <a:rPr sz="800" spc="-15" dirty="0">
                <a:solidFill>
                  <a:srgbClr val="231F20"/>
                </a:solidFill>
                <a:latin typeface="Calibri"/>
                <a:cs typeface="Calibri"/>
              </a:rPr>
              <a:t> </a:t>
            </a:r>
            <a:r>
              <a:rPr sz="800" spc="-25" dirty="0">
                <a:solidFill>
                  <a:srgbClr val="231F20"/>
                </a:solidFill>
                <a:latin typeface="Calibri"/>
                <a:cs typeface="Calibri"/>
              </a:rPr>
              <a:t>359:</a:t>
            </a:r>
            <a:r>
              <a:rPr sz="800" spc="-10" dirty="0">
                <a:solidFill>
                  <a:srgbClr val="231F20"/>
                </a:solidFill>
                <a:latin typeface="Calibri"/>
                <a:cs typeface="Calibri"/>
              </a:rPr>
              <a:t> </a:t>
            </a:r>
            <a:r>
              <a:rPr sz="800" spc="-20" dirty="0">
                <a:solidFill>
                  <a:srgbClr val="231F20"/>
                </a:solidFill>
                <a:latin typeface="Calibri"/>
                <a:cs typeface="Calibri"/>
              </a:rPr>
              <a:t>2235–2241.</a:t>
            </a:r>
            <a:endParaRPr sz="800">
              <a:latin typeface="Calibri"/>
              <a:cs typeface="Calibri"/>
            </a:endParaRPr>
          </a:p>
          <a:p>
            <a:pPr marL="184785" indent="-172085" algn="just">
              <a:lnSpc>
                <a:spcPct val="100000"/>
              </a:lnSpc>
              <a:spcBef>
                <a:spcPts val="40"/>
              </a:spcBef>
              <a:buAutoNum type="arabicPeriod" startAt="16"/>
              <a:tabLst>
                <a:tab pos="184785" algn="l"/>
              </a:tabLst>
            </a:pPr>
            <a:r>
              <a:rPr sz="800" spc="-20" dirty="0">
                <a:solidFill>
                  <a:srgbClr val="231F20"/>
                </a:solidFill>
                <a:latin typeface="Calibri"/>
                <a:cs typeface="Calibri"/>
              </a:rPr>
              <a:t>Issels</a:t>
            </a:r>
            <a:r>
              <a:rPr sz="800" spc="20" dirty="0">
                <a:solidFill>
                  <a:srgbClr val="231F20"/>
                </a:solidFill>
                <a:latin typeface="Calibri"/>
                <a:cs typeface="Calibri"/>
              </a:rPr>
              <a:t> </a:t>
            </a:r>
            <a:r>
              <a:rPr sz="800" spc="40" dirty="0">
                <a:solidFill>
                  <a:srgbClr val="231F20"/>
                </a:solidFill>
                <a:latin typeface="Calibri"/>
                <a:cs typeface="Calibri"/>
              </a:rPr>
              <a:t>RD,</a:t>
            </a:r>
            <a:r>
              <a:rPr sz="800" spc="25" dirty="0">
                <a:solidFill>
                  <a:srgbClr val="231F20"/>
                </a:solidFill>
                <a:latin typeface="Calibri"/>
                <a:cs typeface="Calibri"/>
              </a:rPr>
              <a:t> </a:t>
            </a:r>
            <a:r>
              <a:rPr sz="800" spc="5" dirty="0">
                <a:solidFill>
                  <a:srgbClr val="231F20"/>
                </a:solidFill>
                <a:latin typeface="Calibri"/>
                <a:cs typeface="Calibri"/>
              </a:rPr>
              <a:t>Lindner</a:t>
            </a:r>
            <a:r>
              <a:rPr sz="800" spc="25" dirty="0">
                <a:solidFill>
                  <a:srgbClr val="231F20"/>
                </a:solidFill>
                <a:latin typeface="Calibri"/>
                <a:cs typeface="Calibri"/>
              </a:rPr>
              <a:t> </a:t>
            </a:r>
            <a:r>
              <a:rPr sz="800" spc="60" dirty="0">
                <a:solidFill>
                  <a:srgbClr val="231F20"/>
                </a:solidFill>
                <a:latin typeface="Calibri"/>
                <a:cs typeface="Calibri"/>
              </a:rPr>
              <a:t>LH,</a:t>
            </a:r>
            <a:r>
              <a:rPr sz="800" spc="25" dirty="0">
                <a:solidFill>
                  <a:srgbClr val="231F20"/>
                </a:solidFill>
                <a:latin typeface="Calibri"/>
                <a:cs typeface="Calibri"/>
              </a:rPr>
              <a:t> </a:t>
            </a:r>
            <a:r>
              <a:rPr sz="800" spc="-10" dirty="0">
                <a:solidFill>
                  <a:srgbClr val="231F20"/>
                </a:solidFill>
                <a:latin typeface="Calibri"/>
                <a:cs typeface="Calibri"/>
              </a:rPr>
              <a:t>Verweij</a:t>
            </a:r>
            <a:r>
              <a:rPr sz="800" spc="20" dirty="0">
                <a:solidFill>
                  <a:srgbClr val="231F20"/>
                </a:solidFill>
                <a:latin typeface="Calibri"/>
                <a:cs typeface="Calibri"/>
              </a:rPr>
              <a:t> </a:t>
            </a:r>
            <a:r>
              <a:rPr sz="800" spc="10" dirty="0">
                <a:solidFill>
                  <a:srgbClr val="231F20"/>
                </a:solidFill>
                <a:latin typeface="Calibri"/>
                <a:cs typeface="Calibri"/>
              </a:rPr>
              <a:t>J</a:t>
            </a:r>
            <a:r>
              <a:rPr sz="800" spc="25" dirty="0">
                <a:solidFill>
                  <a:srgbClr val="231F20"/>
                </a:solidFill>
                <a:latin typeface="Calibri"/>
                <a:cs typeface="Calibri"/>
              </a:rPr>
              <a:t> </a:t>
            </a:r>
            <a:r>
              <a:rPr sz="800" spc="-45" dirty="0">
                <a:solidFill>
                  <a:srgbClr val="231F20"/>
                </a:solidFill>
                <a:latin typeface="Calibri"/>
                <a:cs typeface="Calibri"/>
              </a:rPr>
              <a:t>et</a:t>
            </a:r>
            <a:r>
              <a:rPr sz="800" spc="15" dirty="0">
                <a:solidFill>
                  <a:srgbClr val="231F20"/>
                </a:solidFill>
                <a:latin typeface="Calibri"/>
                <a:cs typeface="Calibri"/>
              </a:rPr>
              <a:t> </a:t>
            </a:r>
            <a:r>
              <a:rPr sz="800" spc="-15" dirty="0">
                <a:solidFill>
                  <a:srgbClr val="231F20"/>
                </a:solidFill>
                <a:latin typeface="Calibri"/>
                <a:cs typeface="Calibri"/>
              </a:rPr>
              <a:t>al.</a:t>
            </a:r>
            <a:r>
              <a:rPr sz="800" spc="25" dirty="0">
                <a:solidFill>
                  <a:srgbClr val="231F20"/>
                </a:solidFill>
                <a:latin typeface="Calibri"/>
                <a:cs typeface="Calibri"/>
              </a:rPr>
              <a:t> </a:t>
            </a:r>
            <a:r>
              <a:rPr sz="800" spc="-10" dirty="0">
                <a:solidFill>
                  <a:srgbClr val="231F20"/>
                </a:solidFill>
                <a:latin typeface="Calibri"/>
                <a:cs typeface="Calibri"/>
              </a:rPr>
              <a:t>Neo-adjuvant</a:t>
            </a:r>
            <a:r>
              <a:rPr sz="800" spc="20" dirty="0">
                <a:solidFill>
                  <a:srgbClr val="231F20"/>
                </a:solidFill>
                <a:latin typeface="Calibri"/>
                <a:cs typeface="Calibri"/>
              </a:rPr>
              <a:t> </a:t>
            </a:r>
            <a:r>
              <a:rPr sz="800" spc="-20" dirty="0">
                <a:solidFill>
                  <a:srgbClr val="231F20"/>
                </a:solidFill>
                <a:latin typeface="Calibri"/>
                <a:cs typeface="Calibri"/>
              </a:rPr>
              <a:t>chemotherapy</a:t>
            </a:r>
            <a:r>
              <a:rPr sz="800" spc="30" dirty="0">
                <a:solidFill>
                  <a:srgbClr val="231F20"/>
                </a:solidFill>
                <a:latin typeface="Calibri"/>
                <a:cs typeface="Calibri"/>
              </a:rPr>
              <a:t> </a:t>
            </a:r>
            <a:r>
              <a:rPr sz="800" spc="-25" dirty="0">
                <a:solidFill>
                  <a:srgbClr val="231F20"/>
                </a:solidFill>
                <a:latin typeface="Calibri"/>
                <a:cs typeface="Calibri"/>
              </a:rPr>
              <a:t>alone</a:t>
            </a:r>
            <a:endParaRPr sz="800">
              <a:latin typeface="Calibri"/>
              <a:cs typeface="Calibri"/>
            </a:endParaRPr>
          </a:p>
          <a:p>
            <a:pPr marL="184785" marR="5715" algn="just">
              <a:lnSpc>
                <a:spcPct val="105700"/>
              </a:lnSpc>
              <a:spcBef>
                <a:spcPts val="5"/>
              </a:spcBef>
            </a:pPr>
            <a:r>
              <a:rPr sz="800" dirty="0">
                <a:solidFill>
                  <a:srgbClr val="231F20"/>
                </a:solidFill>
                <a:latin typeface="Calibri"/>
                <a:cs typeface="Calibri"/>
              </a:rPr>
              <a:t>or</a:t>
            </a:r>
            <a:r>
              <a:rPr sz="800" spc="40" dirty="0">
                <a:solidFill>
                  <a:srgbClr val="231F20"/>
                </a:solidFill>
                <a:latin typeface="Calibri"/>
                <a:cs typeface="Calibri"/>
              </a:rPr>
              <a:t> </a:t>
            </a:r>
            <a:r>
              <a:rPr sz="800" spc="-10" dirty="0">
                <a:solidFill>
                  <a:srgbClr val="231F20"/>
                </a:solidFill>
                <a:latin typeface="Calibri"/>
                <a:cs typeface="Calibri"/>
              </a:rPr>
              <a:t>with</a:t>
            </a:r>
            <a:r>
              <a:rPr sz="800" spc="35" dirty="0">
                <a:solidFill>
                  <a:srgbClr val="231F20"/>
                </a:solidFill>
                <a:latin typeface="Calibri"/>
                <a:cs typeface="Calibri"/>
              </a:rPr>
              <a:t> </a:t>
            </a:r>
            <a:r>
              <a:rPr sz="800" spc="-15" dirty="0">
                <a:solidFill>
                  <a:srgbClr val="231F20"/>
                </a:solidFill>
                <a:latin typeface="Calibri"/>
                <a:cs typeface="Calibri"/>
              </a:rPr>
              <a:t>regional</a:t>
            </a:r>
            <a:r>
              <a:rPr sz="800" spc="40" dirty="0">
                <a:solidFill>
                  <a:srgbClr val="231F20"/>
                </a:solidFill>
                <a:latin typeface="Calibri"/>
                <a:cs typeface="Calibri"/>
              </a:rPr>
              <a:t> </a:t>
            </a:r>
            <a:r>
              <a:rPr sz="800" spc="-15" dirty="0">
                <a:solidFill>
                  <a:srgbClr val="231F20"/>
                </a:solidFill>
                <a:latin typeface="Calibri"/>
                <a:cs typeface="Calibri"/>
              </a:rPr>
              <a:t>hyperthermia</a:t>
            </a:r>
            <a:r>
              <a:rPr sz="800" spc="45" dirty="0">
                <a:solidFill>
                  <a:srgbClr val="231F20"/>
                </a:solidFill>
                <a:latin typeface="Calibri"/>
                <a:cs typeface="Calibri"/>
              </a:rPr>
              <a:t> </a:t>
            </a:r>
            <a:r>
              <a:rPr sz="800" spc="-5" dirty="0">
                <a:solidFill>
                  <a:srgbClr val="231F20"/>
                </a:solidFill>
                <a:latin typeface="Calibri"/>
                <a:cs typeface="Calibri"/>
              </a:rPr>
              <a:t>for</a:t>
            </a:r>
            <a:r>
              <a:rPr sz="800" spc="35" dirty="0">
                <a:solidFill>
                  <a:srgbClr val="231F20"/>
                </a:solidFill>
                <a:latin typeface="Calibri"/>
                <a:cs typeface="Calibri"/>
              </a:rPr>
              <a:t> </a:t>
            </a:r>
            <a:r>
              <a:rPr sz="800" spc="-15" dirty="0">
                <a:solidFill>
                  <a:srgbClr val="231F20"/>
                </a:solidFill>
                <a:latin typeface="Calibri"/>
                <a:cs typeface="Calibri"/>
              </a:rPr>
              <a:t>localised</a:t>
            </a:r>
            <a:r>
              <a:rPr sz="800" spc="40" dirty="0">
                <a:solidFill>
                  <a:srgbClr val="231F20"/>
                </a:solidFill>
                <a:latin typeface="Calibri"/>
                <a:cs typeface="Calibri"/>
              </a:rPr>
              <a:t> </a:t>
            </a:r>
            <a:r>
              <a:rPr sz="800" spc="5" dirty="0">
                <a:solidFill>
                  <a:srgbClr val="231F20"/>
                </a:solidFill>
                <a:latin typeface="Calibri"/>
                <a:cs typeface="Calibri"/>
              </a:rPr>
              <a:t>high-risk</a:t>
            </a:r>
            <a:r>
              <a:rPr sz="800" spc="35" dirty="0">
                <a:solidFill>
                  <a:srgbClr val="231F20"/>
                </a:solidFill>
                <a:latin typeface="Calibri"/>
                <a:cs typeface="Calibri"/>
              </a:rPr>
              <a:t> </a:t>
            </a:r>
            <a:r>
              <a:rPr sz="800" spc="-20" dirty="0">
                <a:solidFill>
                  <a:srgbClr val="231F20"/>
                </a:solidFill>
                <a:latin typeface="Calibri"/>
                <a:cs typeface="Calibri"/>
              </a:rPr>
              <a:t>soft-tissue</a:t>
            </a:r>
            <a:r>
              <a:rPr sz="800" spc="50" dirty="0">
                <a:solidFill>
                  <a:srgbClr val="231F20"/>
                </a:solidFill>
                <a:latin typeface="Calibri"/>
                <a:cs typeface="Calibri"/>
              </a:rPr>
              <a:t> </a:t>
            </a:r>
            <a:r>
              <a:rPr sz="800" spc="-20" dirty="0">
                <a:solidFill>
                  <a:srgbClr val="231F20"/>
                </a:solidFill>
                <a:latin typeface="Calibri"/>
                <a:cs typeface="Calibri"/>
              </a:rPr>
              <a:t>sarcoma: </a:t>
            </a:r>
            <a:r>
              <a:rPr sz="800" spc="-170" dirty="0">
                <a:solidFill>
                  <a:srgbClr val="231F20"/>
                </a:solidFill>
                <a:latin typeface="Calibri"/>
                <a:cs typeface="Calibri"/>
              </a:rPr>
              <a:t> </a:t>
            </a:r>
            <a:r>
              <a:rPr sz="800" spc="-35" dirty="0">
                <a:solidFill>
                  <a:srgbClr val="231F20"/>
                </a:solidFill>
                <a:latin typeface="Calibri"/>
                <a:cs typeface="Calibri"/>
              </a:rPr>
              <a:t>a</a:t>
            </a:r>
            <a:r>
              <a:rPr sz="800" spc="-10" dirty="0">
                <a:solidFill>
                  <a:srgbClr val="231F20"/>
                </a:solidFill>
                <a:latin typeface="Calibri"/>
                <a:cs typeface="Calibri"/>
              </a:rPr>
              <a:t> </a:t>
            </a:r>
            <a:r>
              <a:rPr sz="800" spc="-15" dirty="0">
                <a:solidFill>
                  <a:srgbClr val="231F20"/>
                </a:solidFill>
                <a:latin typeface="Calibri"/>
                <a:cs typeface="Calibri"/>
              </a:rPr>
              <a:t>randomised</a:t>
            </a:r>
            <a:r>
              <a:rPr sz="800" spc="-10" dirty="0">
                <a:solidFill>
                  <a:srgbClr val="231F20"/>
                </a:solidFill>
                <a:latin typeface="Calibri"/>
                <a:cs typeface="Calibri"/>
              </a:rPr>
              <a:t> </a:t>
            </a:r>
            <a:r>
              <a:rPr sz="800" spc="-30" dirty="0">
                <a:solidFill>
                  <a:srgbClr val="231F20"/>
                </a:solidFill>
                <a:latin typeface="Calibri"/>
                <a:cs typeface="Calibri"/>
              </a:rPr>
              <a:t>phase</a:t>
            </a:r>
            <a:r>
              <a:rPr sz="800" spc="-10" dirty="0">
                <a:solidFill>
                  <a:srgbClr val="231F20"/>
                </a:solidFill>
                <a:latin typeface="Calibri"/>
                <a:cs typeface="Calibri"/>
              </a:rPr>
              <a:t> </a:t>
            </a:r>
            <a:r>
              <a:rPr sz="800" spc="-25" dirty="0">
                <a:solidFill>
                  <a:srgbClr val="231F20"/>
                </a:solidFill>
                <a:latin typeface="Calibri"/>
                <a:cs typeface="Calibri"/>
              </a:rPr>
              <a:t>3</a:t>
            </a:r>
            <a:r>
              <a:rPr sz="800" spc="-5" dirty="0">
                <a:solidFill>
                  <a:srgbClr val="231F20"/>
                </a:solidFill>
                <a:latin typeface="Calibri"/>
                <a:cs typeface="Calibri"/>
              </a:rPr>
              <a:t> </a:t>
            </a:r>
            <a:r>
              <a:rPr sz="800" spc="-15" dirty="0">
                <a:solidFill>
                  <a:srgbClr val="231F20"/>
                </a:solidFill>
                <a:latin typeface="Calibri"/>
                <a:cs typeface="Calibri"/>
              </a:rPr>
              <a:t>multicentre</a:t>
            </a:r>
            <a:r>
              <a:rPr sz="800" spc="-20" dirty="0">
                <a:solidFill>
                  <a:srgbClr val="231F20"/>
                </a:solidFill>
                <a:latin typeface="Calibri"/>
                <a:cs typeface="Calibri"/>
              </a:rPr>
              <a:t> </a:t>
            </a:r>
            <a:r>
              <a:rPr sz="800" spc="-15" dirty="0">
                <a:solidFill>
                  <a:srgbClr val="231F20"/>
                </a:solidFill>
                <a:latin typeface="Calibri"/>
                <a:cs typeface="Calibri"/>
              </a:rPr>
              <a:t>study.</a:t>
            </a:r>
            <a:r>
              <a:rPr sz="800" spc="-5" dirty="0">
                <a:solidFill>
                  <a:srgbClr val="231F20"/>
                </a:solidFill>
                <a:latin typeface="Calibri"/>
                <a:cs typeface="Calibri"/>
              </a:rPr>
              <a:t> </a:t>
            </a:r>
            <a:r>
              <a:rPr sz="800" spc="-10" dirty="0">
                <a:solidFill>
                  <a:srgbClr val="231F20"/>
                </a:solidFill>
                <a:latin typeface="Calibri"/>
                <a:cs typeface="Calibri"/>
              </a:rPr>
              <a:t>Lancet </a:t>
            </a:r>
            <a:r>
              <a:rPr sz="800" spc="10" dirty="0">
                <a:solidFill>
                  <a:srgbClr val="231F20"/>
                </a:solidFill>
                <a:latin typeface="Calibri"/>
                <a:cs typeface="Calibri"/>
              </a:rPr>
              <a:t>Oncol</a:t>
            </a:r>
            <a:r>
              <a:rPr sz="800" spc="-15" dirty="0">
                <a:solidFill>
                  <a:srgbClr val="231F20"/>
                </a:solidFill>
                <a:latin typeface="Calibri"/>
                <a:cs typeface="Calibri"/>
              </a:rPr>
              <a:t> </a:t>
            </a:r>
            <a:r>
              <a:rPr sz="800" spc="-30" dirty="0">
                <a:solidFill>
                  <a:srgbClr val="231F20"/>
                </a:solidFill>
                <a:latin typeface="Calibri"/>
                <a:cs typeface="Calibri"/>
              </a:rPr>
              <a:t>2010;</a:t>
            </a:r>
            <a:r>
              <a:rPr sz="800" spc="-5" dirty="0">
                <a:solidFill>
                  <a:srgbClr val="231F20"/>
                </a:solidFill>
                <a:latin typeface="Calibri"/>
                <a:cs typeface="Calibri"/>
              </a:rPr>
              <a:t> </a:t>
            </a:r>
            <a:r>
              <a:rPr sz="800" spc="-30" dirty="0">
                <a:solidFill>
                  <a:srgbClr val="231F20"/>
                </a:solidFill>
                <a:latin typeface="Calibri"/>
                <a:cs typeface="Calibri"/>
              </a:rPr>
              <a:t>11:</a:t>
            </a:r>
            <a:r>
              <a:rPr sz="800" spc="-5" dirty="0">
                <a:solidFill>
                  <a:srgbClr val="231F20"/>
                </a:solidFill>
                <a:latin typeface="Calibri"/>
                <a:cs typeface="Calibri"/>
              </a:rPr>
              <a:t> </a:t>
            </a:r>
            <a:r>
              <a:rPr sz="800" spc="-25" dirty="0">
                <a:solidFill>
                  <a:srgbClr val="231F20"/>
                </a:solidFill>
                <a:latin typeface="Calibri"/>
                <a:cs typeface="Calibri"/>
              </a:rPr>
              <a:t>561–570.</a:t>
            </a:r>
            <a:endParaRPr sz="800">
              <a:latin typeface="Calibri"/>
              <a:cs typeface="Calibri"/>
            </a:endParaRPr>
          </a:p>
          <a:p>
            <a:pPr marL="184785" marR="5080" indent="-172085" algn="just">
              <a:lnSpc>
                <a:spcPts val="1010"/>
              </a:lnSpc>
              <a:spcBef>
                <a:spcPts val="35"/>
              </a:spcBef>
              <a:buAutoNum type="arabicPeriod" startAt="17"/>
              <a:tabLst>
                <a:tab pos="184785" algn="l"/>
              </a:tabLst>
            </a:pPr>
            <a:r>
              <a:rPr sz="800" spc="-10" dirty="0">
                <a:solidFill>
                  <a:srgbClr val="231F20"/>
                </a:solidFill>
                <a:latin typeface="Calibri"/>
                <a:cs typeface="Calibri"/>
              </a:rPr>
              <a:t>Deroose </a:t>
            </a:r>
            <a:r>
              <a:rPr sz="800" spc="10" dirty="0">
                <a:solidFill>
                  <a:srgbClr val="231F20"/>
                </a:solidFill>
                <a:latin typeface="Calibri"/>
                <a:cs typeface="Calibri"/>
              </a:rPr>
              <a:t>JP, </a:t>
            </a:r>
            <a:r>
              <a:rPr sz="800" spc="-5" dirty="0">
                <a:solidFill>
                  <a:srgbClr val="231F20"/>
                </a:solidFill>
                <a:latin typeface="Calibri"/>
                <a:cs typeface="Calibri"/>
              </a:rPr>
              <a:t>Eggermont </a:t>
            </a:r>
            <a:r>
              <a:rPr sz="800" spc="25" dirty="0">
                <a:solidFill>
                  <a:srgbClr val="231F20"/>
                </a:solidFill>
                <a:latin typeface="Calibri"/>
                <a:cs typeface="Calibri"/>
              </a:rPr>
              <a:t>AM, </a:t>
            </a:r>
            <a:r>
              <a:rPr sz="800" spc="-10" dirty="0">
                <a:solidFill>
                  <a:srgbClr val="231F20"/>
                </a:solidFill>
                <a:latin typeface="Calibri"/>
                <a:cs typeface="Calibri"/>
              </a:rPr>
              <a:t>van </a:t>
            </a:r>
            <a:r>
              <a:rPr sz="800" spc="-20" dirty="0">
                <a:solidFill>
                  <a:srgbClr val="231F20"/>
                </a:solidFill>
                <a:latin typeface="Calibri"/>
                <a:cs typeface="Calibri"/>
              </a:rPr>
              <a:t>Geel</a:t>
            </a:r>
            <a:r>
              <a:rPr sz="800" spc="-15" dirty="0">
                <a:solidFill>
                  <a:srgbClr val="231F20"/>
                </a:solidFill>
                <a:latin typeface="Calibri"/>
                <a:cs typeface="Calibri"/>
              </a:rPr>
              <a:t> </a:t>
            </a:r>
            <a:r>
              <a:rPr sz="800" spc="60" dirty="0">
                <a:solidFill>
                  <a:srgbClr val="231F20"/>
                </a:solidFill>
                <a:latin typeface="Calibri"/>
                <a:cs typeface="Calibri"/>
              </a:rPr>
              <a:t>AN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 </a:t>
            </a:r>
            <a:r>
              <a:rPr sz="800" spc="5" dirty="0">
                <a:solidFill>
                  <a:srgbClr val="231F20"/>
                </a:solidFill>
                <a:latin typeface="Calibri"/>
                <a:cs typeface="Calibri"/>
              </a:rPr>
              <a:t>Long-term </a:t>
            </a:r>
            <a:r>
              <a:rPr sz="800" spc="-15" dirty="0">
                <a:solidFill>
                  <a:srgbClr val="231F20"/>
                </a:solidFill>
                <a:latin typeface="Calibri"/>
                <a:cs typeface="Calibri"/>
              </a:rPr>
              <a:t>results</a:t>
            </a:r>
            <a:r>
              <a:rPr sz="800" spc="-10" dirty="0">
                <a:solidFill>
                  <a:srgbClr val="231F20"/>
                </a:solidFill>
                <a:latin typeface="Calibri"/>
                <a:cs typeface="Calibri"/>
              </a:rPr>
              <a:t> of </a:t>
            </a:r>
            <a:r>
              <a:rPr sz="800" spc="-5" dirty="0">
                <a:solidFill>
                  <a:srgbClr val="231F20"/>
                </a:solidFill>
                <a:latin typeface="Calibri"/>
                <a:cs typeface="Calibri"/>
              </a:rPr>
              <a:t> </a:t>
            </a:r>
            <a:r>
              <a:rPr sz="800" dirty="0">
                <a:solidFill>
                  <a:srgbClr val="231F20"/>
                </a:solidFill>
                <a:latin typeface="Calibri"/>
                <a:cs typeface="Calibri"/>
              </a:rPr>
              <a:t>tumor</a:t>
            </a:r>
            <a:r>
              <a:rPr sz="800" spc="95" dirty="0">
                <a:solidFill>
                  <a:srgbClr val="231F20"/>
                </a:solidFill>
                <a:latin typeface="Calibri"/>
                <a:cs typeface="Calibri"/>
              </a:rPr>
              <a:t> </a:t>
            </a:r>
            <a:r>
              <a:rPr sz="800" spc="-10" dirty="0">
                <a:solidFill>
                  <a:srgbClr val="231F20"/>
                </a:solidFill>
                <a:latin typeface="Calibri"/>
                <a:cs typeface="Calibri"/>
              </a:rPr>
              <a:t>necrosis</a:t>
            </a:r>
            <a:r>
              <a:rPr sz="800" spc="90" dirty="0">
                <a:solidFill>
                  <a:srgbClr val="231F20"/>
                </a:solidFill>
                <a:latin typeface="Calibri"/>
                <a:cs typeface="Calibri"/>
              </a:rPr>
              <a:t> </a:t>
            </a:r>
            <a:r>
              <a:rPr sz="800" spc="-15" dirty="0">
                <a:solidFill>
                  <a:srgbClr val="231F20"/>
                </a:solidFill>
                <a:latin typeface="Calibri"/>
                <a:cs typeface="Calibri"/>
              </a:rPr>
              <a:t>factor</a:t>
            </a:r>
            <a:r>
              <a:rPr sz="800" spc="90" dirty="0">
                <a:solidFill>
                  <a:srgbClr val="231F20"/>
                </a:solidFill>
                <a:latin typeface="Calibri"/>
                <a:cs typeface="Calibri"/>
              </a:rPr>
              <a:t> </a:t>
            </a:r>
            <a:r>
              <a:rPr sz="800" dirty="0">
                <a:solidFill>
                  <a:srgbClr val="231F20"/>
                </a:solidFill>
                <a:latin typeface="Calibri"/>
                <a:cs typeface="Calibri"/>
              </a:rPr>
              <a:t>alpha-</a:t>
            </a:r>
            <a:r>
              <a:rPr sz="800" spc="90" dirty="0">
                <a:solidFill>
                  <a:srgbClr val="231F20"/>
                </a:solidFill>
                <a:latin typeface="Calibri"/>
                <a:cs typeface="Calibri"/>
              </a:rPr>
              <a:t> </a:t>
            </a:r>
            <a:r>
              <a:rPr sz="800" spc="-10" dirty="0">
                <a:solidFill>
                  <a:srgbClr val="231F20"/>
                </a:solidFill>
                <a:latin typeface="Calibri"/>
                <a:cs typeface="Calibri"/>
              </a:rPr>
              <a:t>and</a:t>
            </a:r>
            <a:r>
              <a:rPr sz="800" spc="95" dirty="0">
                <a:solidFill>
                  <a:srgbClr val="231F20"/>
                </a:solidFill>
                <a:latin typeface="Calibri"/>
                <a:cs typeface="Calibri"/>
              </a:rPr>
              <a:t> </a:t>
            </a:r>
            <a:r>
              <a:rPr sz="800" spc="-15" dirty="0">
                <a:solidFill>
                  <a:srgbClr val="231F20"/>
                </a:solidFill>
                <a:latin typeface="Calibri"/>
                <a:cs typeface="Calibri"/>
              </a:rPr>
              <a:t>melphalan-based</a:t>
            </a:r>
            <a:r>
              <a:rPr sz="800" spc="95" dirty="0">
                <a:solidFill>
                  <a:srgbClr val="231F20"/>
                </a:solidFill>
                <a:latin typeface="Calibri"/>
                <a:cs typeface="Calibri"/>
              </a:rPr>
              <a:t> </a:t>
            </a:r>
            <a:r>
              <a:rPr sz="800" spc="-15" dirty="0">
                <a:solidFill>
                  <a:srgbClr val="231F20"/>
                </a:solidFill>
                <a:latin typeface="Calibri"/>
                <a:cs typeface="Calibri"/>
              </a:rPr>
              <a:t>isolated</a:t>
            </a:r>
            <a:r>
              <a:rPr sz="800" spc="95" dirty="0">
                <a:solidFill>
                  <a:srgbClr val="231F20"/>
                </a:solidFill>
                <a:latin typeface="Calibri"/>
                <a:cs typeface="Calibri"/>
              </a:rPr>
              <a:t> </a:t>
            </a:r>
            <a:r>
              <a:rPr sz="800" spc="10" dirty="0">
                <a:solidFill>
                  <a:srgbClr val="231F20"/>
                </a:solidFill>
                <a:latin typeface="Calibri"/>
                <a:cs typeface="Calibri"/>
              </a:rPr>
              <a:t>limb</a:t>
            </a:r>
            <a:r>
              <a:rPr sz="800" spc="90" dirty="0">
                <a:solidFill>
                  <a:srgbClr val="231F20"/>
                </a:solidFill>
                <a:latin typeface="Calibri"/>
                <a:cs typeface="Calibri"/>
              </a:rPr>
              <a:t> </a:t>
            </a:r>
            <a:r>
              <a:rPr sz="800" spc="-5" dirty="0">
                <a:solidFill>
                  <a:srgbClr val="231F20"/>
                </a:solidFill>
                <a:latin typeface="Calibri"/>
                <a:cs typeface="Calibri"/>
              </a:rPr>
              <a:t>perfu-</a:t>
            </a:r>
            <a:endParaRPr sz="800">
              <a:latin typeface="Calibri"/>
              <a:cs typeface="Calibri"/>
            </a:endParaRPr>
          </a:p>
          <a:p>
            <a:pPr marL="184785" marR="5715" algn="just">
              <a:lnSpc>
                <a:spcPts val="1010"/>
              </a:lnSpc>
              <a:spcBef>
                <a:spcPts val="15"/>
              </a:spcBef>
            </a:pPr>
            <a:r>
              <a:rPr sz="800" dirty="0">
                <a:solidFill>
                  <a:srgbClr val="231F20"/>
                </a:solidFill>
                <a:latin typeface="Calibri"/>
                <a:cs typeface="Calibri"/>
              </a:rPr>
              <a:t>sion </a:t>
            </a:r>
            <a:r>
              <a:rPr sz="800" spc="20" dirty="0">
                <a:solidFill>
                  <a:srgbClr val="231F20"/>
                </a:solidFill>
                <a:latin typeface="Calibri"/>
                <a:cs typeface="Calibri"/>
              </a:rPr>
              <a:t>in </a:t>
            </a:r>
            <a:r>
              <a:rPr sz="800" dirty="0">
                <a:solidFill>
                  <a:srgbClr val="231F20"/>
                </a:solidFill>
                <a:latin typeface="Calibri"/>
                <a:cs typeface="Calibri"/>
              </a:rPr>
              <a:t>locally </a:t>
            </a:r>
            <a:r>
              <a:rPr sz="800" spc="-15" dirty="0">
                <a:solidFill>
                  <a:srgbClr val="231F20"/>
                </a:solidFill>
                <a:latin typeface="Calibri"/>
                <a:cs typeface="Calibri"/>
              </a:rPr>
              <a:t>advanced</a:t>
            </a:r>
            <a:r>
              <a:rPr sz="800" spc="-10" dirty="0">
                <a:solidFill>
                  <a:srgbClr val="231F20"/>
                </a:solidFill>
                <a:latin typeface="Calibri"/>
                <a:cs typeface="Calibri"/>
              </a:rPr>
              <a:t> extremity</a:t>
            </a:r>
            <a:r>
              <a:rPr sz="800" spc="-5" dirty="0">
                <a:solidFill>
                  <a:srgbClr val="231F20"/>
                </a:solidFill>
                <a:latin typeface="Calibri"/>
                <a:cs typeface="Calibri"/>
              </a:rPr>
              <a:t> </a:t>
            </a:r>
            <a:r>
              <a:rPr sz="800" spc="-20" dirty="0">
                <a:solidFill>
                  <a:srgbClr val="231F20"/>
                </a:solidFill>
                <a:latin typeface="Calibri"/>
                <a:cs typeface="Calibri"/>
              </a:rPr>
              <a:t>soft</a:t>
            </a:r>
            <a:r>
              <a:rPr sz="800" spc="-15" dirty="0">
                <a:solidFill>
                  <a:srgbClr val="231F20"/>
                </a:solidFill>
                <a:latin typeface="Calibri"/>
                <a:cs typeface="Calibri"/>
              </a:rPr>
              <a:t> </a:t>
            </a:r>
            <a:r>
              <a:rPr sz="800" spc="-20" dirty="0">
                <a:solidFill>
                  <a:srgbClr val="231F20"/>
                </a:solidFill>
                <a:latin typeface="Calibri"/>
                <a:cs typeface="Calibri"/>
              </a:rPr>
              <a:t>tissue</a:t>
            </a:r>
            <a:r>
              <a:rPr sz="800" spc="-15" dirty="0">
                <a:solidFill>
                  <a:srgbClr val="231F20"/>
                </a:solidFill>
                <a:latin typeface="Calibri"/>
                <a:cs typeface="Calibri"/>
              </a:rPr>
              <a:t> sarcomas.</a:t>
            </a:r>
            <a:r>
              <a:rPr sz="800" spc="-10" dirty="0">
                <a:solidFill>
                  <a:srgbClr val="231F20"/>
                </a:solidFill>
                <a:latin typeface="Calibri"/>
                <a:cs typeface="Calibri"/>
              </a:rPr>
              <a:t> </a:t>
            </a:r>
            <a:r>
              <a:rPr sz="800" spc="10" dirty="0">
                <a:solidFill>
                  <a:srgbClr val="231F20"/>
                </a:solidFill>
                <a:latin typeface="Calibri"/>
                <a:cs typeface="Calibri"/>
              </a:rPr>
              <a:t>J </a:t>
            </a:r>
            <a:r>
              <a:rPr sz="800" spc="35" dirty="0">
                <a:solidFill>
                  <a:srgbClr val="231F20"/>
                </a:solidFill>
                <a:latin typeface="Calibri"/>
                <a:cs typeface="Calibri"/>
              </a:rPr>
              <a:t>Clin </a:t>
            </a:r>
            <a:r>
              <a:rPr sz="800" spc="15" dirty="0">
                <a:solidFill>
                  <a:srgbClr val="231F20"/>
                </a:solidFill>
                <a:latin typeface="Calibri"/>
                <a:cs typeface="Calibri"/>
              </a:rPr>
              <a:t>Oncol </a:t>
            </a:r>
            <a:r>
              <a:rPr sz="800" spc="20" dirty="0">
                <a:solidFill>
                  <a:srgbClr val="231F20"/>
                </a:solidFill>
                <a:latin typeface="Calibri"/>
                <a:cs typeface="Calibri"/>
              </a:rPr>
              <a:t> </a:t>
            </a:r>
            <a:r>
              <a:rPr sz="800" spc="-25" dirty="0">
                <a:solidFill>
                  <a:srgbClr val="231F20"/>
                </a:solidFill>
                <a:latin typeface="Calibri"/>
                <a:cs typeface="Calibri"/>
              </a:rPr>
              <a:t>2011;</a:t>
            </a:r>
            <a:r>
              <a:rPr sz="800" spc="-20" dirty="0">
                <a:solidFill>
                  <a:srgbClr val="231F20"/>
                </a:solidFill>
                <a:latin typeface="Calibri"/>
                <a:cs typeface="Calibri"/>
              </a:rPr>
              <a:t> </a:t>
            </a:r>
            <a:r>
              <a:rPr sz="800" spc="-25" dirty="0">
                <a:solidFill>
                  <a:srgbClr val="231F20"/>
                </a:solidFill>
                <a:latin typeface="Calibri"/>
                <a:cs typeface="Calibri"/>
              </a:rPr>
              <a:t>29:</a:t>
            </a:r>
            <a:r>
              <a:rPr sz="800" spc="-5" dirty="0">
                <a:solidFill>
                  <a:srgbClr val="231F20"/>
                </a:solidFill>
                <a:latin typeface="Calibri"/>
                <a:cs typeface="Calibri"/>
              </a:rPr>
              <a:t> </a:t>
            </a:r>
            <a:r>
              <a:rPr sz="800" spc="-25" dirty="0">
                <a:solidFill>
                  <a:srgbClr val="231F20"/>
                </a:solidFill>
                <a:latin typeface="Calibri"/>
                <a:cs typeface="Calibri"/>
              </a:rPr>
              <a:t>4036–4044.</a:t>
            </a:r>
            <a:endParaRPr sz="800">
              <a:latin typeface="Calibri"/>
              <a:cs typeface="Calibri"/>
            </a:endParaRPr>
          </a:p>
          <a:p>
            <a:pPr marL="184785" indent="-172085" algn="just">
              <a:lnSpc>
                <a:spcPct val="100000"/>
              </a:lnSpc>
              <a:spcBef>
                <a:spcPts val="5"/>
              </a:spcBef>
              <a:buAutoNum type="arabicPeriod" startAt="18"/>
              <a:tabLst>
                <a:tab pos="184785" algn="l"/>
              </a:tabLst>
            </a:pPr>
            <a:r>
              <a:rPr sz="800" dirty="0">
                <a:solidFill>
                  <a:srgbClr val="231F20"/>
                </a:solidFill>
                <a:latin typeface="Calibri"/>
                <a:cs typeface="Calibri"/>
              </a:rPr>
              <a:t>Frustaci</a:t>
            </a:r>
            <a:r>
              <a:rPr sz="800" spc="65" dirty="0">
                <a:solidFill>
                  <a:srgbClr val="231F20"/>
                </a:solidFill>
                <a:latin typeface="Calibri"/>
                <a:cs typeface="Calibri"/>
              </a:rPr>
              <a:t> </a:t>
            </a:r>
            <a:r>
              <a:rPr sz="800" dirty="0">
                <a:solidFill>
                  <a:srgbClr val="231F20"/>
                </a:solidFill>
                <a:latin typeface="Calibri"/>
                <a:cs typeface="Calibri"/>
              </a:rPr>
              <a:t>S,</a:t>
            </a:r>
            <a:r>
              <a:rPr sz="800" spc="70" dirty="0">
                <a:solidFill>
                  <a:srgbClr val="231F20"/>
                </a:solidFill>
                <a:latin typeface="Calibri"/>
                <a:cs typeface="Calibri"/>
              </a:rPr>
              <a:t> </a:t>
            </a:r>
            <a:r>
              <a:rPr sz="800" spc="10" dirty="0">
                <a:solidFill>
                  <a:srgbClr val="231F20"/>
                </a:solidFill>
                <a:latin typeface="Calibri"/>
                <a:cs typeface="Calibri"/>
              </a:rPr>
              <a:t>Gherlinzoni</a:t>
            </a:r>
            <a:r>
              <a:rPr sz="800" spc="70" dirty="0">
                <a:solidFill>
                  <a:srgbClr val="231F20"/>
                </a:solidFill>
                <a:latin typeface="Calibri"/>
                <a:cs typeface="Calibri"/>
              </a:rPr>
              <a:t> </a:t>
            </a:r>
            <a:r>
              <a:rPr sz="800" spc="15" dirty="0">
                <a:solidFill>
                  <a:srgbClr val="231F20"/>
                </a:solidFill>
                <a:latin typeface="Calibri"/>
                <a:cs typeface="Calibri"/>
              </a:rPr>
              <a:t>F,</a:t>
            </a:r>
            <a:r>
              <a:rPr sz="800" spc="75" dirty="0">
                <a:solidFill>
                  <a:srgbClr val="231F20"/>
                </a:solidFill>
                <a:latin typeface="Calibri"/>
                <a:cs typeface="Calibri"/>
              </a:rPr>
              <a:t> </a:t>
            </a:r>
            <a:r>
              <a:rPr sz="800" spc="10" dirty="0">
                <a:solidFill>
                  <a:srgbClr val="231F20"/>
                </a:solidFill>
                <a:latin typeface="Calibri"/>
                <a:cs typeface="Calibri"/>
              </a:rPr>
              <a:t>De</a:t>
            </a:r>
            <a:r>
              <a:rPr sz="800" spc="75" dirty="0">
                <a:solidFill>
                  <a:srgbClr val="231F20"/>
                </a:solidFill>
                <a:latin typeface="Calibri"/>
                <a:cs typeface="Calibri"/>
              </a:rPr>
              <a:t> </a:t>
            </a:r>
            <a:r>
              <a:rPr sz="800" spc="5" dirty="0">
                <a:solidFill>
                  <a:srgbClr val="231F20"/>
                </a:solidFill>
                <a:latin typeface="Calibri"/>
                <a:cs typeface="Calibri"/>
              </a:rPr>
              <a:t>Paoli</a:t>
            </a:r>
            <a:r>
              <a:rPr sz="800" spc="70" dirty="0">
                <a:solidFill>
                  <a:srgbClr val="231F20"/>
                </a:solidFill>
                <a:latin typeface="Calibri"/>
                <a:cs typeface="Calibri"/>
              </a:rPr>
              <a:t> </a:t>
            </a:r>
            <a:r>
              <a:rPr sz="800" spc="50" dirty="0">
                <a:solidFill>
                  <a:srgbClr val="231F20"/>
                </a:solidFill>
                <a:latin typeface="Calibri"/>
                <a:cs typeface="Calibri"/>
              </a:rPr>
              <a:t>A</a:t>
            </a:r>
            <a:r>
              <a:rPr sz="800" spc="70" dirty="0">
                <a:solidFill>
                  <a:srgbClr val="231F20"/>
                </a:solidFill>
                <a:latin typeface="Calibri"/>
                <a:cs typeface="Calibri"/>
              </a:rPr>
              <a:t> </a:t>
            </a:r>
            <a:r>
              <a:rPr sz="800" spc="-45" dirty="0">
                <a:solidFill>
                  <a:srgbClr val="231F20"/>
                </a:solidFill>
                <a:latin typeface="Calibri"/>
                <a:cs typeface="Calibri"/>
              </a:rPr>
              <a:t>et</a:t>
            </a:r>
            <a:r>
              <a:rPr sz="800" spc="75" dirty="0">
                <a:solidFill>
                  <a:srgbClr val="231F20"/>
                </a:solidFill>
                <a:latin typeface="Calibri"/>
                <a:cs typeface="Calibri"/>
              </a:rPr>
              <a:t> </a:t>
            </a:r>
            <a:r>
              <a:rPr sz="800" spc="-10" dirty="0">
                <a:solidFill>
                  <a:srgbClr val="231F20"/>
                </a:solidFill>
                <a:latin typeface="Calibri"/>
                <a:cs typeface="Calibri"/>
              </a:rPr>
              <a:t>al.</a:t>
            </a:r>
            <a:r>
              <a:rPr sz="800" spc="75" dirty="0">
                <a:solidFill>
                  <a:srgbClr val="231F20"/>
                </a:solidFill>
                <a:latin typeface="Calibri"/>
                <a:cs typeface="Calibri"/>
              </a:rPr>
              <a:t> </a:t>
            </a:r>
            <a:r>
              <a:rPr sz="800" spc="5" dirty="0">
                <a:solidFill>
                  <a:srgbClr val="231F20"/>
                </a:solidFill>
                <a:latin typeface="Calibri"/>
                <a:cs typeface="Calibri"/>
              </a:rPr>
              <a:t>Adjuvant</a:t>
            </a:r>
            <a:r>
              <a:rPr sz="800" spc="65" dirty="0">
                <a:solidFill>
                  <a:srgbClr val="231F20"/>
                </a:solidFill>
                <a:latin typeface="Calibri"/>
                <a:cs typeface="Calibri"/>
              </a:rPr>
              <a:t> </a:t>
            </a:r>
            <a:r>
              <a:rPr sz="800" spc="-15" dirty="0">
                <a:solidFill>
                  <a:srgbClr val="231F20"/>
                </a:solidFill>
                <a:latin typeface="Calibri"/>
                <a:cs typeface="Calibri"/>
              </a:rPr>
              <a:t>chemotherapy</a:t>
            </a:r>
            <a:r>
              <a:rPr sz="800" spc="75" dirty="0">
                <a:solidFill>
                  <a:srgbClr val="231F20"/>
                </a:solidFill>
                <a:latin typeface="Calibri"/>
                <a:cs typeface="Calibri"/>
              </a:rPr>
              <a:t> </a:t>
            </a:r>
            <a:r>
              <a:rPr sz="800" spc="-5" dirty="0">
                <a:solidFill>
                  <a:srgbClr val="231F20"/>
                </a:solidFill>
                <a:latin typeface="Calibri"/>
                <a:cs typeface="Calibri"/>
              </a:rPr>
              <a:t>for</a:t>
            </a:r>
            <a:endParaRPr sz="800">
              <a:latin typeface="Calibri"/>
              <a:cs typeface="Calibri"/>
            </a:endParaRPr>
          </a:p>
          <a:p>
            <a:pPr marL="184785" marR="5080" algn="just">
              <a:lnSpc>
                <a:spcPts val="1019"/>
              </a:lnSpc>
              <a:spcBef>
                <a:spcPts val="40"/>
              </a:spcBef>
            </a:pPr>
            <a:r>
              <a:rPr sz="800" spc="-5" dirty="0">
                <a:solidFill>
                  <a:srgbClr val="231F20"/>
                </a:solidFill>
                <a:latin typeface="Calibri"/>
                <a:cs typeface="Calibri"/>
              </a:rPr>
              <a:t>adult </a:t>
            </a:r>
            <a:r>
              <a:rPr sz="800" spc="-20" dirty="0">
                <a:solidFill>
                  <a:srgbClr val="231F20"/>
                </a:solidFill>
                <a:latin typeface="Calibri"/>
                <a:cs typeface="Calibri"/>
              </a:rPr>
              <a:t>soft tissue </a:t>
            </a:r>
            <a:r>
              <a:rPr sz="800" spc="-15" dirty="0">
                <a:solidFill>
                  <a:srgbClr val="231F20"/>
                </a:solidFill>
                <a:latin typeface="Calibri"/>
                <a:cs typeface="Calibri"/>
              </a:rPr>
              <a:t>sarcomas </a:t>
            </a:r>
            <a:r>
              <a:rPr sz="800" spc="-10" dirty="0">
                <a:solidFill>
                  <a:srgbClr val="231F20"/>
                </a:solidFill>
                <a:latin typeface="Calibri"/>
                <a:cs typeface="Calibri"/>
              </a:rPr>
              <a:t>of </a:t>
            </a:r>
            <a:r>
              <a:rPr sz="800" spc="-30" dirty="0">
                <a:solidFill>
                  <a:srgbClr val="231F20"/>
                </a:solidFill>
                <a:latin typeface="Calibri"/>
                <a:cs typeface="Calibri"/>
              </a:rPr>
              <a:t>the</a:t>
            </a:r>
            <a:r>
              <a:rPr sz="800" spc="-25" dirty="0">
                <a:solidFill>
                  <a:srgbClr val="231F20"/>
                </a:solidFill>
                <a:latin typeface="Calibri"/>
                <a:cs typeface="Calibri"/>
              </a:rPr>
              <a:t> </a:t>
            </a:r>
            <a:r>
              <a:rPr sz="800" spc="-15" dirty="0">
                <a:solidFill>
                  <a:srgbClr val="231F20"/>
                </a:solidFill>
                <a:latin typeface="Calibri"/>
                <a:cs typeface="Calibri"/>
              </a:rPr>
              <a:t>extremities </a:t>
            </a:r>
            <a:r>
              <a:rPr sz="800" spc="-10" dirty="0">
                <a:solidFill>
                  <a:srgbClr val="231F20"/>
                </a:solidFill>
                <a:latin typeface="Calibri"/>
                <a:cs typeface="Calibri"/>
              </a:rPr>
              <a:t>and girdles: </a:t>
            </a:r>
            <a:r>
              <a:rPr sz="800" spc="-15" dirty="0">
                <a:solidFill>
                  <a:srgbClr val="231F20"/>
                </a:solidFill>
                <a:latin typeface="Calibri"/>
                <a:cs typeface="Calibri"/>
              </a:rPr>
              <a:t>results </a:t>
            </a:r>
            <a:r>
              <a:rPr sz="800" spc="-10" dirty="0">
                <a:solidFill>
                  <a:srgbClr val="231F20"/>
                </a:solidFill>
                <a:latin typeface="Calibri"/>
                <a:cs typeface="Calibri"/>
              </a:rPr>
              <a:t>of </a:t>
            </a:r>
            <a:r>
              <a:rPr sz="800" spc="-30" dirty="0">
                <a:solidFill>
                  <a:srgbClr val="231F20"/>
                </a:solidFill>
                <a:latin typeface="Calibri"/>
                <a:cs typeface="Calibri"/>
              </a:rPr>
              <a:t>the </a:t>
            </a:r>
            <a:r>
              <a:rPr sz="800" spc="-25" dirty="0">
                <a:solidFill>
                  <a:srgbClr val="231F20"/>
                </a:solidFill>
                <a:latin typeface="Calibri"/>
                <a:cs typeface="Calibri"/>
              </a:rPr>
              <a:t> </a:t>
            </a:r>
            <a:r>
              <a:rPr sz="800" spc="5" dirty="0">
                <a:solidFill>
                  <a:srgbClr val="231F20"/>
                </a:solidFill>
                <a:latin typeface="Calibri"/>
                <a:cs typeface="Calibri"/>
              </a:rPr>
              <a:t>Italian</a:t>
            </a:r>
            <a:r>
              <a:rPr sz="800" spc="-10" dirty="0">
                <a:solidFill>
                  <a:srgbClr val="231F20"/>
                </a:solidFill>
                <a:latin typeface="Calibri"/>
                <a:cs typeface="Calibri"/>
              </a:rPr>
              <a:t> </a:t>
            </a:r>
            <a:r>
              <a:rPr sz="800" spc="-5" dirty="0">
                <a:solidFill>
                  <a:srgbClr val="231F20"/>
                </a:solidFill>
                <a:latin typeface="Calibri"/>
                <a:cs typeface="Calibri"/>
              </a:rPr>
              <a:t>randomized </a:t>
            </a:r>
            <a:r>
              <a:rPr sz="800" spc="-15" dirty="0">
                <a:solidFill>
                  <a:srgbClr val="231F20"/>
                </a:solidFill>
                <a:latin typeface="Calibri"/>
                <a:cs typeface="Calibri"/>
              </a:rPr>
              <a:t>cooperative</a:t>
            </a:r>
            <a:r>
              <a:rPr sz="800" spc="-5" dirty="0">
                <a:solidFill>
                  <a:srgbClr val="231F20"/>
                </a:solidFill>
                <a:latin typeface="Calibri"/>
                <a:cs typeface="Calibri"/>
              </a:rPr>
              <a:t> trial.</a:t>
            </a:r>
            <a:r>
              <a:rPr sz="800" dirty="0">
                <a:solidFill>
                  <a:srgbClr val="231F20"/>
                </a:solidFill>
                <a:latin typeface="Calibri"/>
                <a:cs typeface="Calibri"/>
              </a:rPr>
              <a:t> </a:t>
            </a:r>
            <a:r>
              <a:rPr sz="800" spc="10" dirty="0">
                <a:solidFill>
                  <a:srgbClr val="231F20"/>
                </a:solidFill>
                <a:latin typeface="Calibri"/>
                <a:cs typeface="Calibri"/>
              </a:rPr>
              <a:t>J</a:t>
            </a:r>
            <a:r>
              <a:rPr sz="800" dirty="0">
                <a:solidFill>
                  <a:srgbClr val="231F20"/>
                </a:solidFill>
                <a:latin typeface="Calibri"/>
                <a:cs typeface="Calibri"/>
              </a:rPr>
              <a:t> </a:t>
            </a:r>
            <a:r>
              <a:rPr sz="800" spc="35" dirty="0">
                <a:solidFill>
                  <a:srgbClr val="231F20"/>
                </a:solidFill>
                <a:latin typeface="Calibri"/>
                <a:cs typeface="Calibri"/>
              </a:rPr>
              <a:t>Clin</a:t>
            </a:r>
            <a:r>
              <a:rPr sz="800" spc="-5" dirty="0">
                <a:solidFill>
                  <a:srgbClr val="231F20"/>
                </a:solidFill>
                <a:latin typeface="Calibri"/>
                <a:cs typeface="Calibri"/>
              </a:rPr>
              <a:t> </a:t>
            </a:r>
            <a:r>
              <a:rPr sz="800" spc="15" dirty="0">
                <a:solidFill>
                  <a:srgbClr val="231F20"/>
                </a:solidFill>
                <a:latin typeface="Calibri"/>
                <a:cs typeface="Calibri"/>
              </a:rPr>
              <a:t>Oncol</a:t>
            </a:r>
            <a:r>
              <a:rPr sz="800" dirty="0">
                <a:solidFill>
                  <a:srgbClr val="231F20"/>
                </a:solidFill>
                <a:latin typeface="Calibri"/>
                <a:cs typeface="Calibri"/>
              </a:rPr>
              <a:t> </a:t>
            </a:r>
            <a:r>
              <a:rPr sz="800" spc="-25" dirty="0">
                <a:solidFill>
                  <a:srgbClr val="231F20"/>
                </a:solidFill>
                <a:latin typeface="Calibri"/>
                <a:cs typeface="Calibri"/>
              </a:rPr>
              <a:t>2001;</a:t>
            </a:r>
            <a:r>
              <a:rPr sz="800" spc="-10" dirty="0">
                <a:solidFill>
                  <a:srgbClr val="231F20"/>
                </a:solidFill>
                <a:latin typeface="Calibri"/>
                <a:cs typeface="Calibri"/>
              </a:rPr>
              <a:t> </a:t>
            </a:r>
            <a:r>
              <a:rPr sz="800" spc="-25" dirty="0">
                <a:solidFill>
                  <a:srgbClr val="231F20"/>
                </a:solidFill>
                <a:latin typeface="Calibri"/>
                <a:cs typeface="Calibri"/>
              </a:rPr>
              <a:t>19:</a:t>
            </a:r>
            <a:r>
              <a:rPr sz="800" dirty="0">
                <a:solidFill>
                  <a:srgbClr val="231F20"/>
                </a:solidFill>
                <a:latin typeface="Calibri"/>
                <a:cs typeface="Calibri"/>
              </a:rPr>
              <a:t> </a:t>
            </a:r>
            <a:r>
              <a:rPr sz="800" spc="-25" dirty="0">
                <a:solidFill>
                  <a:srgbClr val="231F20"/>
                </a:solidFill>
                <a:latin typeface="Calibri"/>
                <a:cs typeface="Calibri"/>
              </a:rPr>
              <a:t>1238–1247.</a:t>
            </a:r>
            <a:endParaRPr sz="800">
              <a:latin typeface="Calibri"/>
              <a:cs typeface="Calibri"/>
            </a:endParaRPr>
          </a:p>
          <a:p>
            <a:pPr marL="184785" indent="-172085" algn="just">
              <a:lnSpc>
                <a:spcPts val="955"/>
              </a:lnSpc>
              <a:buAutoNum type="arabicPeriod" startAt="19"/>
              <a:tabLst>
                <a:tab pos="184785" algn="l"/>
              </a:tabLst>
            </a:pPr>
            <a:r>
              <a:rPr sz="800" spc="15" dirty="0">
                <a:solidFill>
                  <a:srgbClr val="231F20"/>
                </a:solidFill>
                <a:latin typeface="Calibri"/>
                <a:cs typeface="Calibri"/>
              </a:rPr>
              <a:t>Woll</a:t>
            </a:r>
            <a:r>
              <a:rPr sz="800" spc="-15" dirty="0">
                <a:solidFill>
                  <a:srgbClr val="231F20"/>
                </a:solidFill>
                <a:latin typeface="Calibri"/>
                <a:cs typeface="Calibri"/>
              </a:rPr>
              <a:t> </a:t>
            </a:r>
            <a:r>
              <a:rPr sz="800" spc="10" dirty="0">
                <a:solidFill>
                  <a:srgbClr val="231F20"/>
                </a:solidFill>
                <a:latin typeface="Calibri"/>
                <a:cs typeface="Calibri"/>
              </a:rPr>
              <a:t>PJ,</a:t>
            </a:r>
            <a:r>
              <a:rPr sz="800" spc="-15" dirty="0">
                <a:solidFill>
                  <a:srgbClr val="231F20"/>
                </a:solidFill>
                <a:latin typeface="Calibri"/>
                <a:cs typeface="Calibri"/>
              </a:rPr>
              <a:t> </a:t>
            </a:r>
            <a:r>
              <a:rPr sz="800" spc="-5" dirty="0">
                <a:solidFill>
                  <a:srgbClr val="231F20"/>
                </a:solidFill>
                <a:latin typeface="Calibri"/>
                <a:cs typeface="Calibri"/>
              </a:rPr>
              <a:t>Reichardt</a:t>
            </a:r>
            <a:r>
              <a:rPr sz="800" spc="-10" dirty="0">
                <a:solidFill>
                  <a:srgbClr val="231F20"/>
                </a:solidFill>
                <a:latin typeface="Calibri"/>
                <a:cs typeface="Calibri"/>
              </a:rPr>
              <a:t> </a:t>
            </a:r>
            <a:r>
              <a:rPr sz="800" spc="10" dirty="0">
                <a:solidFill>
                  <a:srgbClr val="231F20"/>
                </a:solidFill>
                <a:latin typeface="Calibri"/>
                <a:cs typeface="Calibri"/>
              </a:rPr>
              <a:t>P,</a:t>
            </a:r>
            <a:r>
              <a:rPr sz="800" spc="-10" dirty="0">
                <a:solidFill>
                  <a:srgbClr val="231F20"/>
                </a:solidFill>
                <a:latin typeface="Calibri"/>
                <a:cs typeface="Calibri"/>
              </a:rPr>
              <a:t> </a:t>
            </a:r>
            <a:r>
              <a:rPr sz="800" spc="10" dirty="0">
                <a:solidFill>
                  <a:srgbClr val="231F20"/>
                </a:solidFill>
                <a:latin typeface="Calibri"/>
                <a:cs typeface="Calibri"/>
              </a:rPr>
              <a:t>Le</a:t>
            </a:r>
            <a:r>
              <a:rPr sz="800" spc="-10" dirty="0">
                <a:solidFill>
                  <a:srgbClr val="231F20"/>
                </a:solidFill>
                <a:latin typeface="Calibri"/>
                <a:cs typeface="Calibri"/>
              </a:rPr>
              <a:t> Cesne</a:t>
            </a:r>
            <a:r>
              <a:rPr sz="800" spc="-15" dirty="0">
                <a:solidFill>
                  <a:srgbClr val="231F20"/>
                </a:solidFill>
                <a:latin typeface="Calibri"/>
                <a:cs typeface="Calibri"/>
              </a:rPr>
              <a:t> </a:t>
            </a:r>
            <a:r>
              <a:rPr sz="800" spc="50" dirty="0">
                <a:solidFill>
                  <a:srgbClr val="231F20"/>
                </a:solidFill>
                <a:latin typeface="Calibri"/>
                <a:cs typeface="Calibri"/>
              </a:rPr>
              <a:t>A</a:t>
            </a:r>
            <a:r>
              <a:rPr sz="800" spc="-10" dirty="0">
                <a:solidFill>
                  <a:srgbClr val="231F20"/>
                </a:solidFill>
                <a:latin typeface="Calibri"/>
                <a:cs typeface="Calibri"/>
              </a:rPr>
              <a:t> </a:t>
            </a:r>
            <a:r>
              <a:rPr sz="800" spc="-45" dirty="0">
                <a:solidFill>
                  <a:srgbClr val="231F20"/>
                </a:solidFill>
                <a:latin typeface="Calibri"/>
                <a:cs typeface="Calibri"/>
              </a:rPr>
              <a:t>et</a:t>
            </a:r>
            <a:r>
              <a:rPr sz="800" spc="-10" dirty="0">
                <a:solidFill>
                  <a:srgbClr val="231F20"/>
                </a:solidFill>
                <a:latin typeface="Calibri"/>
                <a:cs typeface="Calibri"/>
              </a:rPr>
              <a:t> al. </a:t>
            </a:r>
            <a:r>
              <a:rPr sz="800" spc="5" dirty="0">
                <a:solidFill>
                  <a:srgbClr val="231F20"/>
                </a:solidFill>
                <a:latin typeface="Calibri"/>
                <a:cs typeface="Calibri"/>
              </a:rPr>
              <a:t>Adjuvant</a:t>
            </a:r>
            <a:r>
              <a:rPr sz="800" spc="-10" dirty="0">
                <a:solidFill>
                  <a:srgbClr val="231F20"/>
                </a:solidFill>
                <a:latin typeface="Calibri"/>
                <a:cs typeface="Calibri"/>
              </a:rPr>
              <a:t> </a:t>
            </a:r>
            <a:r>
              <a:rPr sz="800" spc="-15" dirty="0">
                <a:solidFill>
                  <a:srgbClr val="231F20"/>
                </a:solidFill>
                <a:latin typeface="Calibri"/>
                <a:cs typeface="Calibri"/>
              </a:rPr>
              <a:t>chemotherapy</a:t>
            </a:r>
            <a:r>
              <a:rPr sz="800" spc="-10" dirty="0">
                <a:solidFill>
                  <a:srgbClr val="231F20"/>
                </a:solidFill>
                <a:latin typeface="Calibri"/>
                <a:cs typeface="Calibri"/>
              </a:rPr>
              <a:t> </a:t>
            </a:r>
            <a:r>
              <a:rPr sz="800" spc="-5" dirty="0">
                <a:solidFill>
                  <a:srgbClr val="231F20"/>
                </a:solidFill>
                <a:latin typeface="Calibri"/>
                <a:cs typeface="Calibri"/>
              </a:rPr>
              <a:t>with</a:t>
            </a:r>
            <a:r>
              <a:rPr sz="800" spc="-10" dirty="0">
                <a:solidFill>
                  <a:srgbClr val="231F20"/>
                </a:solidFill>
                <a:latin typeface="Calibri"/>
                <a:cs typeface="Calibri"/>
              </a:rPr>
              <a:t> </a:t>
            </a:r>
            <a:r>
              <a:rPr sz="800" spc="15" dirty="0">
                <a:solidFill>
                  <a:srgbClr val="231F20"/>
                </a:solidFill>
                <a:latin typeface="Calibri"/>
                <a:cs typeface="Calibri"/>
              </a:rPr>
              <a:t>dox-</a:t>
            </a:r>
            <a:endParaRPr sz="800">
              <a:latin typeface="Calibri"/>
              <a:cs typeface="Calibri"/>
            </a:endParaRPr>
          </a:p>
          <a:p>
            <a:pPr marL="184785" marR="5080" algn="just">
              <a:lnSpc>
                <a:spcPct val="106000"/>
              </a:lnSpc>
              <a:spcBef>
                <a:spcPts val="5"/>
              </a:spcBef>
            </a:pPr>
            <a:r>
              <a:rPr sz="800" spc="5" dirty="0">
                <a:solidFill>
                  <a:srgbClr val="231F20"/>
                </a:solidFill>
                <a:latin typeface="Calibri"/>
                <a:cs typeface="Calibri"/>
              </a:rPr>
              <a:t>orubicin, </a:t>
            </a:r>
            <a:r>
              <a:rPr sz="800" spc="-10" dirty="0">
                <a:solidFill>
                  <a:srgbClr val="231F20"/>
                </a:solidFill>
                <a:latin typeface="Calibri"/>
                <a:cs typeface="Calibri"/>
              </a:rPr>
              <a:t>ifosfamide,</a:t>
            </a:r>
            <a:r>
              <a:rPr sz="800" spc="-5" dirty="0">
                <a:solidFill>
                  <a:srgbClr val="231F20"/>
                </a:solidFill>
                <a:latin typeface="Calibri"/>
                <a:cs typeface="Calibri"/>
              </a:rPr>
              <a:t> </a:t>
            </a:r>
            <a:r>
              <a:rPr sz="800" spc="-10" dirty="0">
                <a:solidFill>
                  <a:srgbClr val="231F20"/>
                </a:solidFill>
                <a:latin typeface="Calibri"/>
                <a:cs typeface="Calibri"/>
              </a:rPr>
              <a:t>and</a:t>
            </a:r>
            <a:r>
              <a:rPr sz="800" spc="-5" dirty="0">
                <a:solidFill>
                  <a:srgbClr val="231F20"/>
                </a:solidFill>
                <a:latin typeface="Calibri"/>
                <a:cs typeface="Calibri"/>
              </a:rPr>
              <a:t> </a:t>
            </a:r>
            <a:r>
              <a:rPr sz="800" spc="-10" dirty="0">
                <a:solidFill>
                  <a:srgbClr val="231F20"/>
                </a:solidFill>
                <a:latin typeface="Calibri"/>
                <a:cs typeface="Calibri"/>
              </a:rPr>
              <a:t>lenograstim</a:t>
            </a:r>
            <a:r>
              <a:rPr sz="800" spc="-5" dirty="0">
                <a:solidFill>
                  <a:srgbClr val="231F20"/>
                </a:solidFill>
                <a:latin typeface="Calibri"/>
                <a:cs typeface="Calibri"/>
              </a:rPr>
              <a:t> for</a:t>
            </a:r>
            <a:r>
              <a:rPr sz="800" dirty="0">
                <a:solidFill>
                  <a:srgbClr val="231F20"/>
                </a:solidFill>
                <a:latin typeface="Calibri"/>
                <a:cs typeface="Calibri"/>
              </a:rPr>
              <a:t> </a:t>
            </a:r>
            <a:r>
              <a:rPr sz="800" spc="-30" dirty="0">
                <a:solidFill>
                  <a:srgbClr val="231F20"/>
                </a:solidFill>
                <a:latin typeface="Calibri"/>
                <a:cs typeface="Calibri"/>
              </a:rPr>
              <a:t>resected</a:t>
            </a:r>
            <a:r>
              <a:rPr sz="800" spc="-25" dirty="0">
                <a:solidFill>
                  <a:srgbClr val="231F20"/>
                </a:solidFill>
                <a:latin typeface="Calibri"/>
                <a:cs typeface="Calibri"/>
              </a:rPr>
              <a:t> </a:t>
            </a:r>
            <a:r>
              <a:rPr sz="800" spc="-15" dirty="0">
                <a:solidFill>
                  <a:srgbClr val="231F20"/>
                </a:solidFill>
                <a:latin typeface="Calibri"/>
                <a:cs typeface="Calibri"/>
              </a:rPr>
              <a:t>soft-tissue</a:t>
            </a:r>
            <a:r>
              <a:rPr sz="800" spc="-10" dirty="0">
                <a:solidFill>
                  <a:srgbClr val="231F20"/>
                </a:solidFill>
                <a:latin typeface="Calibri"/>
                <a:cs typeface="Calibri"/>
              </a:rPr>
              <a:t> </a:t>
            </a:r>
            <a:r>
              <a:rPr sz="800" spc="-15" dirty="0">
                <a:solidFill>
                  <a:srgbClr val="231F20"/>
                </a:solidFill>
                <a:latin typeface="Calibri"/>
                <a:cs typeface="Calibri"/>
              </a:rPr>
              <a:t>sarcoma </a:t>
            </a:r>
            <a:r>
              <a:rPr sz="800" spc="-10" dirty="0">
                <a:solidFill>
                  <a:srgbClr val="231F20"/>
                </a:solidFill>
                <a:latin typeface="Calibri"/>
                <a:cs typeface="Calibri"/>
              </a:rPr>
              <a:t> </a:t>
            </a:r>
            <a:r>
              <a:rPr sz="800" spc="70" dirty="0">
                <a:solidFill>
                  <a:srgbClr val="231F20"/>
                </a:solidFill>
                <a:latin typeface="Calibri"/>
                <a:cs typeface="Calibri"/>
              </a:rPr>
              <a:t>(EORTC </a:t>
            </a:r>
            <a:r>
              <a:rPr sz="800" spc="-15" dirty="0">
                <a:solidFill>
                  <a:srgbClr val="231F20"/>
                </a:solidFill>
                <a:latin typeface="Calibri"/>
                <a:cs typeface="Calibri"/>
              </a:rPr>
              <a:t>62931):</a:t>
            </a:r>
            <a:r>
              <a:rPr sz="800" spc="-10" dirty="0">
                <a:solidFill>
                  <a:srgbClr val="231F20"/>
                </a:solidFill>
                <a:latin typeface="Calibri"/>
                <a:cs typeface="Calibri"/>
              </a:rPr>
              <a:t> </a:t>
            </a:r>
            <a:r>
              <a:rPr sz="800" spc="-35" dirty="0">
                <a:solidFill>
                  <a:srgbClr val="231F20"/>
                </a:solidFill>
                <a:latin typeface="Calibri"/>
                <a:cs typeface="Calibri"/>
              </a:rPr>
              <a:t>a</a:t>
            </a:r>
            <a:r>
              <a:rPr sz="800" spc="114" dirty="0">
                <a:solidFill>
                  <a:srgbClr val="231F20"/>
                </a:solidFill>
                <a:latin typeface="Calibri"/>
                <a:cs typeface="Calibri"/>
              </a:rPr>
              <a:t> </a:t>
            </a:r>
            <a:r>
              <a:rPr sz="800" spc="-10" dirty="0">
                <a:solidFill>
                  <a:srgbClr val="231F20"/>
                </a:solidFill>
                <a:latin typeface="Calibri"/>
                <a:cs typeface="Calibri"/>
              </a:rPr>
              <a:t>multicentre</a:t>
            </a:r>
            <a:r>
              <a:rPr sz="800" spc="-5" dirty="0">
                <a:solidFill>
                  <a:srgbClr val="231F20"/>
                </a:solidFill>
                <a:latin typeface="Calibri"/>
                <a:cs typeface="Calibri"/>
              </a:rPr>
              <a:t> </a:t>
            </a:r>
            <a:r>
              <a:rPr sz="800" spc="-10" dirty="0">
                <a:solidFill>
                  <a:srgbClr val="231F20"/>
                </a:solidFill>
                <a:latin typeface="Calibri"/>
                <a:cs typeface="Calibri"/>
              </a:rPr>
              <a:t>randomised</a:t>
            </a:r>
            <a:r>
              <a:rPr sz="800" spc="-5" dirty="0">
                <a:solidFill>
                  <a:srgbClr val="231F20"/>
                </a:solidFill>
                <a:latin typeface="Calibri"/>
                <a:cs typeface="Calibri"/>
              </a:rPr>
              <a:t> controlled</a:t>
            </a:r>
            <a:r>
              <a:rPr sz="800" dirty="0">
                <a:solidFill>
                  <a:srgbClr val="231F20"/>
                </a:solidFill>
                <a:latin typeface="Calibri"/>
                <a:cs typeface="Calibri"/>
              </a:rPr>
              <a:t> </a:t>
            </a:r>
            <a:r>
              <a:rPr sz="800" spc="-5" dirty="0">
                <a:solidFill>
                  <a:srgbClr val="231F20"/>
                </a:solidFill>
                <a:latin typeface="Calibri"/>
                <a:cs typeface="Calibri"/>
              </a:rPr>
              <a:t>trial.</a:t>
            </a:r>
            <a:r>
              <a:rPr sz="800" spc="170" dirty="0">
                <a:solidFill>
                  <a:srgbClr val="231F20"/>
                </a:solidFill>
                <a:latin typeface="Calibri"/>
                <a:cs typeface="Calibri"/>
              </a:rPr>
              <a:t> </a:t>
            </a:r>
            <a:r>
              <a:rPr sz="800" spc="-5" dirty="0">
                <a:solidFill>
                  <a:srgbClr val="231F20"/>
                </a:solidFill>
                <a:latin typeface="Calibri"/>
                <a:cs typeface="Calibri"/>
              </a:rPr>
              <a:t>Lancet </a:t>
            </a:r>
            <a:r>
              <a:rPr sz="80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2012;</a:t>
            </a:r>
            <a:r>
              <a:rPr sz="800" spc="-15" dirty="0">
                <a:solidFill>
                  <a:srgbClr val="231F20"/>
                </a:solidFill>
                <a:latin typeface="Calibri"/>
                <a:cs typeface="Calibri"/>
              </a:rPr>
              <a:t> </a:t>
            </a:r>
            <a:r>
              <a:rPr sz="800" spc="-25" dirty="0">
                <a:solidFill>
                  <a:srgbClr val="231F20"/>
                </a:solidFill>
                <a:latin typeface="Calibri"/>
                <a:cs typeface="Calibri"/>
              </a:rPr>
              <a:t>13:</a:t>
            </a:r>
            <a:r>
              <a:rPr sz="800" spc="-5" dirty="0">
                <a:solidFill>
                  <a:srgbClr val="231F20"/>
                </a:solidFill>
                <a:latin typeface="Calibri"/>
                <a:cs typeface="Calibri"/>
              </a:rPr>
              <a:t> </a:t>
            </a:r>
            <a:r>
              <a:rPr sz="800" spc="-25" dirty="0">
                <a:solidFill>
                  <a:srgbClr val="231F20"/>
                </a:solidFill>
                <a:latin typeface="Calibri"/>
                <a:cs typeface="Calibri"/>
              </a:rPr>
              <a:t>1045–1054.</a:t>
            </a:r>
            <a:endParaRPr sz="800">
              <a:latin typeface="Calibri"/>
              <a:cs typeface="Calibri"/>
            </a:endParaRPr>
          </a:p>
          <a:p>
            <a:pPr marL="184785" indent="-172085" algn="just">
              <a:lnSpc>
                <a:spcPct val="100000"/>
              </a:lnSpc>
              <a:spcBef>
                <a:spcPts val="35"/>
              </a:spcBef>
              <a:buAutoNum type="arabicPeriod" startAt="20"/>
              <a:tabLst>
                <a:tab pos="184785" algn="l"/>
              </a:tabLst>
            </a:pPr>
            <a:r>
              <a:rPr sz="800" spc="-5" dirty="0">
                <a:solidFill>
                  <a:srgbClr val="231F20"/>
                </a:solidFill>
                <a:latin typeface="Calibri"/>
                <a:cs typeface="Calibri"/>
              </a:rPr>
              <a:t>Pervaiz</a:t>
            </a:r>
            <a:r>
              <a:rPr sz="800" spc="60" dirty="0">
                <a:solidFill>
                  <a:srgbClr val="231F20"/>
                </a:solidFill>
                <a:latin typeface="Calibri"/>
                <a:cs typeface="Calibri"/>
              </a:rPr>
              <a:t> </a:t>
            </a:r>
            <a:r>
              <a:rPr sz="800" spc="30" dirty="0">
                <a:solidFill>
                  <a:srgbClr val="231F20"/>
                </a:solidFill>
                <a:latin typeface="Calibri"/>
                <a:cs typeface="Calibri"/>
              </a:rPr>
              <a:t>N,</a:t>
            </a:r>
            <a:r>
              <a:rPr sz="800" spc="70" dirty="0">
                <a:solidFill>
                  <a:srgbClr val="231F20"/>
                </a:solidFill>
                <a:latin typeface="Calibri"/>
                <a:cs typeface="Calibri"/>
              </a:rPr>
              <a:t> </a:t>
            </a:r>
            <a:r>
              <a:rPr sz="800" spc="5" dirty="0">
                <a:solidFill>
                  <a:srgbClr val="231F20"/>
                </a:solidFill>
                <a:latin typeface="Calibri"/>
                <a:cs typeface="Calibri"/>
              </a:rPr>
              <a:t>Colterjohn</a:t>
            </a:r>
            <a:r>
              <a:rPr sz="800" spc="65" dirty="0">
                <a:solidFill>
                  <a:srgbClr val="231F20"/>
                </a:solidFill>
                <a:latin typeface="Calibri"/>
                <a:cs typeface="Calibri"/>
              </a:rPr>
              <a:t> </a:t>
            </a:r>
            <a:r>
              <a:rPr sz="800" spc="30" dirty="0">
                <a:solidFill>
                  <a:srgbClr val="231F20"/>
                </a:solidFill>
                <a:latin typeface="Calibri"/>
                <a:cs typeface="Calibri"/>
              </a:rPr>
              <a:t>N,</a:t>
            </a:r>
            <a:r>
              <a:rPr sz="800" spc="70" dirty="0">
                <a:solidFill>
                  <a:srgbClr val="231F20"/>
                </a:solidFill>
                <a:latin typeface="Calibri"/>
                <a:cs typeface="Calibri"/>
              </a:rPr>
              <a:t> </a:t>
            </a:r>
            <a:r>
              <a:rPr sz="800" dirty="0">
                <a:solidFill>
                  <a:srgbClr val="231F20"/>
                </a:solidFill>
                <a:latin typeface="Calibri"/>
                <a:cs typeface="Calibri"/>
              </a:rPr>
              <a:t>Farrokhyar</a:t>
            </a:r>
            <a:r>
              <a:rPr sz="800" spc="65" dirty="0">
                <a:solidFill>
                  <a:srgbClr val="231F20"/>
                </a:solidFill>
                <a:latin typeface="Calibri"/>
                <a:cs typeface="Calibri"/>
              </a:rPr>
              <a:t> </a:t>
            </a:r>
            <a:r>
              <a:rPr sz="800" spc="40" dirty="0">
                <a:solidFill>
                  <a:srgbClr val="231F20"/>
                </a:solidFill>
                <a:latin typeface="Calibri"/>
                <a:cs typeface="Calibri"/>
              </a:rPr>
              <a:t>F</a:t>
            </a:r>
            <a:r>
              <a:rPr sz="800" spc="70" dirty="0">
                <a:solidFill>
                  <a:srgbClr val="231F20"/>
                </a:solidFill>
                <a:latin typeface="Calibri"/>
                <a:cs typeface="Calibri"/>
              </a:rPr>
              <a:t> </a:t>
            </a:r>
            <a:r>
              <a:rPr sz="800" spc="-45" dirty="0">
                <a:solidFill>
                  <a:srgbClr val="231F20"/>
                </a:solidFill>
                <a:latin typeface="Calibri"/>
                <a:cs typeface="Calibri"/>
              </a:rPr>
              <a:t>et</a:t>
            </a:r>
            <a:r>
              <a:rPr sz="800" spc="70" dirty="0">
                <a:solidFill>
                  <a:srgbClr val="231F20"/>
                </a:solidFill>
                <a:latin typeface="Calibri"/>
                <a:cs typeface="Calibri"/>
              </a:rPr>
              <a:t> </a:t>
            </a:r>
            <a:r>
              <a:rPr sz="800" spc="-10" dirty="0">
                <a:solidFill>
                  <a:srgbClr val="231F20"/>
                </a:solidFill>
                <a:latin typeface="Calibri"/>
                <a:cs typeface="Calibri"/>
              </a:rPr>
              <a:t>al.</a:t>
            </a:r>
            <a:r>
              <a:rPr sz="800" spc="65" dirty="0">
                <a:solidFill>
                  <a:srgbClr val="231F20"/>
                </a:solidFill>
                <a:latin typeface="Calibri"/>
                <a:cs typeface="Calibri"/>
              </a:rPr>
              <a:t> </a:t>
            </a:r>
            <a:r>
              <a:rPr sz="800" spc="50" dirty="0">
                <a:solidFill>
                  <a:srgbClr val="231F20"/>
                </a:solidFill>
                <a:latin typeface="Calibri"/>
                <a:cs typeface="Calibri"/>
              </a:rPr>
              <a:t>A</a:t>
            </a:r>
            <a:r>
              <a:rPr sz="800" spc="70" dirty="0">
                <a:solidFill>
                  <a:srgbClr val="231F20"/>
                </a:solidFill>
                <a:latin typeface="Calibri"/>
                <a:cs typeface="Calibri"/>
              </a:rPr>
              <a:t> </a:t>
            </a:r>
            <a:r>
              <a:rPr sz="800" spc="-20" dirty="0">
                <a:solidFill>
                  <a:srgbClr val="231F20"/>
                </a:solidFill>
                <a:latin typeface="Calibri"/>
                <a:cs typeface="Calibri"/>
              </a:rPr>
              <a:t>systematic</a:t>
            </a:r>
            <a:r>
              <a:rPr sz="800" spc="70" dirty="0">
                <a:solidFill>
                  <a:srgbClr val="231F20"/>
                </a:solidFill>
                <a:latin typeface="Calibri"/>
                <a:cs typeface="Calibri"/>
              </a:rPr>
              <a:t> </a:t>
            </a:r>
            <a:r>
              <a:rPr sz="800" spc="-15" dirty="0">
                <a:solidFill>
                  <a:srgbClr val="231F20"/>
                </a:solidFill>
                <a:latin typeface="Calibri"/>
                <a:cs typeface="Calibri"/>
              </a:rPr>
              <a:t>meta-analysis</a:t>
            </a:r>
            <a:endParaRPr sz="800">
              <a:latin typeface="Calibri"/>
              <a:cs typeface="Calibri"/>
            </a:endParaRPr>
          </a:p>
          <a:p>
            <a:pPr marL="184785" marR="5080" algn="just">
              <a:lnSpc>
                <a:spcPct val="105700"/>
              </a:lnSpc>
              <a:spcBef>
                <a:spcPts val="5"/>
              </a:spcBef>
            </a:pPr>
            <a:r>
              <a:rPr sz="800" spc="-10" dirty="0">
                <a:solidFill>
                  <a:srgbClr val="231F20"/>
                </a:solidFill>
                <a:latin typeface="Calibri"/>
                <a:cs typeface="Calibri"/>
              </a:rPr>
              <a:t>of </a:t>
            </a:r>
            <a:r>
              <a:rPr sz="800" spc="-5" dirty="0">
                <a:solidFill>
                  <a:srgbClr val="231F20"/>
                </a:solidFill>
                <a:latin typeface="Calibri"/>
                <a:cs typeface="Calibri"/>
              </a:rPr>
              <a:t>randomized controlled trials </a:t>
            </a:r>
            <a:r>
              <a:rPr sz="800" spc="-10" dirty="0">
                <a:solidFill>
                  <a:srgbClr val="231F20"/>
                </a:solidFill>
                <a:latin typeface="Calibri"/>
                <a:cs typeface="Calibri"/>
              </a:rPr>
              <a:t>of adjuvant </a:t>
            </a:r>
            <a:r>
              <a:rPr sz="800" spc="-15" dirty="0">
                <a:solidFill>
                  <a:srgbClr val="231F20"/>
                </a:solidFill>
                <a:latin typeface="Calibri"/>
                <a:cs typeface="Calibri"/>
              </a:rPr>
              <a:t>chemotherapy </a:t>
            </a:r>
            <a:r>
              <a:rPr sz="800" spc="-5" dirty="0">
                <a:solidFill>
                  <a:srgbClr val="231F20"/>
                </a:solidFill>
                <a:latin typeface="Calibri"/>
                <a:cs typeface="Calibri"/>
              </a:rPr>
              <a:t>for localized </a:t>
            </a:r>
            <a:r>
              <a:rPr sz="800" dirty="0">
                <a:solidFill>
                  <a:srgbClr val="231F20"/>
                </a:solidFill>
                <a:latin typeface="Calibri"/>
                <a:cs typeface="Calibri"/>
              </a:rPr>
              <a:t> </a:t>
            </a:r>
            <a:r>
              <a:rPr sz="800" spc="-30" dirty="0">
                <a:solidFill>
                  <a:srgbClr val="231F20"/>
                </a:solidFill>
                <a:latin typeface="Calibri"/>
                <a:cs typeface="Calibri"/>
              </a:rPr>
              <a:t>resectable</a:t>
            </a:r>
            <a:r>
              <a:rPr sz="800" spc="-15" dirty="0">
                <a:solidFill>
                  <a:srgbClr val="231F20"/>
                </a:solidFill>
                <a:latin typeface="Calibri"/>
                <a:cs typeface="Calibri"/>
              </a:rPr>
              <a:t> soft-tissue</a:t>
            </a:r>
            <a:r>
              <a:rPr sz="800" spc="-10" dirty="0">
                <a:solidFill>
                  <a:srgbClr val="231F20"/>
                </a:solidFill>
                <a:latin typeface="Calibri"/>
                <a:cs typeface="Calibri"/>
              </a:rPr>
              <a:t> </a:t>
            </a:r>
            <a:r>
              <a:rPr sz="800" spc="-15" dirty="0">
                <a:solidFill>
                  <a:srgbClr val="231F20"/>
                </a:solidFill>
                <a:latin typeface="Calibri"/>
                <a:cs typeface="Calibri"/>
              </a:rPr>
              <a:t>sarcoma.</a:t>
            </a:r>
            <a:r>
              <a:rPr sz="800" spc="-5" dirty="0">
                <a:solidFill>
                  <a:srgbClr val="231F20"/>
                </a:solidFill>
                <a:latin typeface="Calibri"/>
                <a:cs typeface="Calibri"/>
              </a:rPr>
              <a:t> </a:t>
            </a:r>
            <a:r>
              <a:rPr sz="800" dirty="0">
                <a:solidFill>
                  <a:srgbClr val="231F20"/>
                </a:solidFill>
                <a:latin typeface="Calibri"/>
                <a:cs typeface="Calibri"/>
              </a:rPr>
              <a:t>Cancer</a:t>
            </a:r>
            <a:r>
              <a:rPr sz="800" spc="-15" dirty="0">
                <a:solidFill>
                  <a:srgbClr val="231F20"/>
                </a:solidFill>
                <a:latin typeface="Calibri"/>
                <a:cs typeface="Calibri"/>
              </a:rPr>
              <a:t> </a:t>
            </a:r>
            <a:r>
              <a:rPr sz="800" spc="-25" dirty="0">
                <a:solidFill>
                  <a:srgbClr val="231F20"/>
                </a:solidFill>
                <a:latin typeface="Calibri"/>
                <a:cs typeface="Calibri"/>
              </a:rPr>
              <a:t>2008;</a:t>
            </a:r>
            <a:r>
              <a:rPr sz="800" spc="-10" dirty="0">
                <a:solidFill>
                  <a:srgbClr val="231F20"/>
                </a:solidFill>
                <a:latin typeface="Calibri"/>
                <a:cs typeface="Calibri"/>
              </a:rPr>
              <a:t> </a:t>
            </a:r>
            <a:r>
              <a:rPr sz="800" spc="-25" dirty="0">
                <a:solidFill>
                  <a:srgbClr val="231F20"/>
                </a:solidFill>
                <a:latin typeface="Calibri"/>
                <a:cs typeface="Calibri"/>
              </a:rPr>
              <a:t>113:</a:t>
            </a:r>
            <a:r>
              <a:rPr sz="800" spc="-10" dirty="0">
                <a:solidFill>
                  <a:srgbClr val="231F20"/>
                </a:solidFill>
                <a:latin typeface="Calibri"/>
                <a:cs typeface="Calibri"/>
              </a:rPr>
              <a:t> </a:t>
            </a:r>
            <a:r>
              <a:rPr sz="800" spc="-20" dirty="0">
                <a:solidFill>
                  <a:srgbClr val="231F20"/>
                </a:solidFill>
                <a:latin typeface="Calibri"/>
                <a:cs typeface="Calibri"/>
              </a:rPr>
              <a:t>573–581.</a:t>
            </a:r>
            <a:endParaRPr sz="800">
              <a:latin typeface="Calibri"/>
              <a:cs typeface="Calibri"/>
            </a:endParaRPr>
          </a:p>
          <a:p>
            <a:pPr marL="184785" marR="5715" indent="-172085" algn="just">
              <a:lnSpc>
                <a:spcPts val="1010"/>
              </a:lnSpc>
              <a:spcBef>
                <a:spcPts val="35"/>
              </a:spcBef>
              <a:buAutoNum type="arabicPeriod" startAt="21"/>
              <a:tabLst>
                <a:tab pos="184785" algn="l"/>
              </a:tabLst>
            </a:pPr>
            <a:r>
              <a:rPr sz="800" spc="5" dirty="0">
                <a:solidFill>
                  <a:srgbClr val="231F20"/>
                </a:solidFill>
                <a:latin typeface="Calibri"/>
                <a:cs typeface="Calibri"/>
              </a:rPr>
              <a:t>Adjuvant </a:t>
            </a:r>
            <a:r>
              <a:rPr sz="800" spc="-15" dirty="0">
                <a:solidFill>
                  <a:srgbClr val="231F20"/>
                </a:solidFill>
                <a:latin typeface="Calibri"/>
                <a:cs typeface="Calibri"/>
              </a:rPr>
              <a:t>chemotherapy</a:t>
            </a:r>
            <a:r>
              <a:rPr sz="800" spc="-10" dirty="0">
                <a:solidFill>
                  <a:srgbClr val="231F20"/>
                </a:solidFill>
                <a:latin typeface="Calibri"/>
                <a:cs typeface="Calibri"/>
              </a:rPr>
              <a:t> </a:t>
            </a:r>
            <a:r>
              <a:rPr sz="800" spc="-5" dirty="0">
                <a:solidFill>
                  <a:srgbClr val="231F20"/>
                </a:solidFill>
                <a:latin typeface="Calibri"/>
                <a:cs typeface="Calibri"/>
              </a:rPr>
              <a:t>for </a:t>
            </a:r>
            <a:r>
              <a:rPr sz="800" spc="-10" dirty="0">
                <a:solidFill>
                  <a:srgbClr val="231F20"/>
                </a:solidFill>
                <a:latin typeface="Calibri"/>
                <a:cs typeface="Calibri"/>
              </a:rPr>
              <a:t>localised</a:t>
            </a:r>
            <a:r>
              <a:rPr sz="800" spc="-5" dirty="0">
                <a:solidFill>
                  <a:srgbClr val="231F20"/>
                </a:solidFill>
                <a:latin typeface="Calibri"/>
                <a:cs typeface="Calibri"/>
              </a:rPr>
              <a:t> </a:t>
            </a:r>
            <a:r>
              <a:rPr sz="800" spc="-30" dirty="0">
                <a:solidFill>
                  <a:srgbClr val="231F20"/>
                </a:solidFill>
                <a:latin typeface="Calibri"/>
                <a:cs typeface="Calibri"/>
              </a:rPr>
              <a:t>resectable</a:t>
            </a:r>
            <a:r>
              <a:rPr sz="800" spc="-25" dirty="0">
                <a:solidFill>
                  <a:srgbClr val="231F20"/>
                </a:solidFill>
                <a:latin typeface="Calibri"/>
                <a:cs typeface="Calibri"/>
              </a:rPr>
              <a:t> </a:t>
            </a:r>
            <a:r>
              <a:rPr sz="800" spc="-15" dirty="0">
                <a:solidFill>
                  <a:srgbClr val="231F20"/>
                </a:solidFill>
                <a:latin typeface="Calibri"/>
                <a:cs typeface="Calibri"/>
              </a:rPr>
              <a:t>soft-tissue</a:t>
            </a:r>
            <a:r>
              <a:rPr sz="800" spc="-10" dirty="0">
                <a:solidFill>
                  <a:srgbClr val="231F20"/>
                </a:solidFill>
                <a:latin typeface="Calibri"/>
                <a:cs typeface="Calibri"/>
              </a:rPr>
              <a:t> </a:t>
            </a:r>
            <a:r>
              <a:rPr sz="800" spc="-15" dirty="0">
                <a:solidFill>
                  <a:srgbClr val="231F20"/>
                </a:solidFill>
                <a:latin typeface="Calibri"/>
                <a:cs typeface="Calibri"/>
              </a:rPr>
              <a:t>sarcoma</a:t>
            </a:r>
            <a:r>
              <a:rPr sz="800" spc="-10" dirty="0">
                <a:solidFill>
                  <a:srgbClr val="231F20"/>
                </a:solidFill>
                <a:latin typeface="Calibri"/>
                <a:cs typeface="Calibri"/>
              </a:rPr>
              <a:t> of </a:t>
            </a:r>
            <a:r>
              <a:rPr sz="800" spc="-5" dirty="0">
                <a:solidFill>
                  <a:srgbClr val="231F20"/>
                </a:solidFill>
                <a:latin typeface="Calibri"/>
                <a:cs typeface="Calibri"/>
              </a:rPr>
              <a:t> </a:t>
            </a:r>
            <a:r>
              <a:rPr sz="800" spc="-15" dirty="0">
                <a:solidFill>
                  <a:srgbClr val="231F20"/>
                </a:solidFill>
                <a:latin typeface="Calibri"/>
                <a:cs typeface="Calibri"/>
              </a:rPr>
              <a:t>adults:</a:t>
            </a:r>
            <a:r>
              <a:rPr sz="800" spc="15" dirty="0">
                <a:solidFill>
                  <a:srgbClr val="231F20"/>
                </a:solidFill>
                <a:latin typeface="Calibri"/>
                <a:cs typeface="Calibri"/>
              </a:rPr>
              <a:t> </a:t>
            </a:r>
            <a:r>
              <a:rPr sz="800" spc="-15" dirty="0">
                <a:solidFill>
                  <a:srgbClr val="231F20"/>
                </a:solidFill>
                <a:latin typeface="Calibri"/>
                <a:cs typeface="Calibri"/>
              </a:rPr>
              <a:t>meta-analysis</a:t>
            </a:r>
            <a:r>
              <a:rPr sz="800" spc="20" dirty="0">
                <a:solidFill>
                  <a:srgbClr val="231F20"/>
                </a:solidFill>
                <a:latin typeface="Calibri"/>
                <a:cs typeface="Calibri"/>
              </a:rPr>
              <a:t> </a:t>
            </a:r>
            <a:r>
              <a:rPr sz="800" spc="-10" dirty="0">
                <a:solidFill>
                  <a:srgbClr val="231F20"/>
                </a:solidFill>
                <a:latin typeface="Calibri"/>
                <a:cs typeface="Calibri"/>
              </a:rPr>
              <a:t>of</a:t>
            </a:r>
            <a:r>
              <a:rPr sz="800" spc="5" dirty="0">
                <a:solidFill>
                  <a:srgbClr val="231F20"/>
                </a:solidFill>
                <a:latin typeface="Calibri"/>
                <a:cs typeface="Calibri"/>
              </a:rPr>
              <a:t> </a:t>
            </a:r>
            <a:r>
              <a:rPr sz="800" spc="10" dirty="0">
                <a:solidFill>
                  <a:srgbClr val="231F20"/>
                </a:solidFill>
                <a:latin typeface="Calibri"/>
                <a:cs typeface="Calibri"/>
              </a:rPr>
              <a:t>individual</a:t>
            </a:r>
            <a:r>
              <a:rPr sz="800" spc="130" dirty="0">
                <a:solidFill>
                  <a:srgbClr val="231F20"/>
                </a:solidFill>
                <a:latin typeface="Calibri"/>
                <a:cs typeface="Calibri"/>
              </a:rPr>
              <a:t> </a:t>
            </a:r>
            <a:r>
              <a:rPr sz="800" spc="-20" dirty="0">
                <a:solidFill>
                  <a:srgbClr val="231F20"/>
                </a:solidFill>
                <a:latin typeface="Calibri"/>
                <a:cs typeface="Calibri"/>
              </a:rPr>
              <a:t>data.</a:t>
            </a:r>
            <a:r>
              <a:rPr sz="800" spc="30" dirty="0">
                <a:solidFill>
                  <a:srgbClr val="231F20"/>
                </a:solidFill>
                <a:latin typeface="Calibri"/>
                <a:cs typeface="Calibri"/>
              </a:rPr>
              <a:t> </a:t>
            </a:r>
            <a:r>
              <a:rPr sz="800" spc="-5" dirty="0">
                <a:solidFill>
                  <a:srgbClr val="231F20"/>
                </a:solidFill>
                <a:latin typeface="Calibri"/>
                <a:cs typeface="Calibri"/>
              </a:rPr>
              <a:t>Sarcoma</a:t>
            </a:r>
            <a:r>
              <a:rPr sz="800" spc="165" dirty="0">
                <a:solidFill>
                  <a:srgbClr val="231F20"/>
                </a:solidFill>
                <a:latin typeface="Calibri"/>
                <a:cs typeface="Calibri"/>
              </a:rPr>
              <a:t> </a:t>
            </a:r>
            <a:r>
              <a:rPr sz="800" spc="-10" dirty="0">
                <a:solidFill>
                  <a:srgbClr val="231F20"/>
                </a:solidFill>
                <a:latin typeface="Calibri"/>
                <a:cs typeface="Calibri"/>
              </a:rPr>
              <a:t>Meta-analysis</a:t>
            </a:r>
            <a:endParaRPr sz="800">
              <a:latin typeface="Calibri"/>
              <a:cs typeface="Calibri"/>
            </a:endParaRPr>
          </a:p>
          <a:p>
            <a:pPr marL="184785" algn="just">
              <a:lnSpc>
                <a:spcPct val="100000"/>
              </a:lnSpc>
              <a:spcBef>
                <a:spcPts val="25"/>
              </a:spcBef>
            </a:pPr>
            <a:r>
              <a:rPr sz="800" dirty="0">
                <a:solidFill>
                  <a:srgbClr val="231F20"/>
                </a:solidFill>
                <a:latin typeface="Calibri"/>
                <a:cs typeface="Calibri"/>
              </a:rPr>
              <a:t>Collaboration. </a:t>
            </a:r>
            <a:r>
              <a:rPr sz="800" spc="-5" dirty="0">
                <a:solidFill>
                  <a:srgbClr val="231F20"/>
                </a:solidFill>
                <a:latin typeface="Calibri"/>
                <a:cs typeface="Calibri"/>
              </a:rPr>
              <a:t>Lancet </a:t>
            </a:r>
            <a:r>
              <a:rPr sz="800" spc="-25" dirty="0">
                <a:solidFill>
                  <a:srgbClr val="231F20"/>
                </a:solidFill>
                <a:latin typeface="Calibri"/>
                <a:cs typeface="Calibri"/>
              </a:rPr>
              <a:t>1997;</a:t>
            </a:r>
            <a:r>
              <a:rPr sz="800" spc="-5" dirty="0">
                <a:solidFill>
                  <a:srgbClr val="231F20"/>
                </a:solidFill>
                <a:latin typeface="Calibri"/>
                <a:cs typeface="Calibri"/>
              </a:rPr>
              <a:t> </a:t>
            </a:r>
            <a:r>
              <a:rPr sz="800" spc="-25" dirty="0">
                <a:solidFill>
                  <a:srgbClr val="231F20"/>
                </a:solidFill>
                <a:latin typeface="Calibri"/>
                <a:cs typeface="Calibri"/>
              </a:rPr>
              <a:t>350:</a:t>
            </a:r>
            <a:r>
              <a:rPr sz="800" dirty="0">
                <a:solidFill>
                  <a:srgbClr val="231F20"/>
                </a:solidFill>
                <a:latin typeface="Calibri"/>
                <a:cs typeface="Calibri"/>
              </a:rPr>
              <a:t> </a:t>
            </a:r>
            <a:r>
              <a:rPr sz="800" spc="-25" dirty="0">
                <a:solidFill>
                  <a:srgbClr val="231F20"/>
                </a:solidFill>
                <a:latin typeface="Calibri"/>
                <a:cs typeface="Calibri"/>
              </a:rPr>
              <a:t>1647–1654.</a:t>
            </a:r>
            <a:endParaRPr sz="800">
              <a:latin typeface="Calibri"/>
              <a:cs typeface="Calibri"/>
            </a:endParaRPr>
          </a:p>
          <a:p>
            <a:pPr marL="184785" indent="-172085" algn="just">
              <a:lnSpc>
                <a:spcPct val="100000"/>
              </a:lnSpc>
              <a:spcBef>
                <a:spcPts val="40"/>
              </a:spcBef>
              <a:buAutoNum type="arabicPeriod" startAt="22"/>
              <a:tabLst>
                <a:tab pos="184785" algn="l"/>
              </a:tabLst>
            </a:pPr>
            <a:r>
              <a:rPr sz="800" spc="10" dirty="0">
                <a:solidFill>
                  <a:srgbClr val="231F20"/>
                </a:solidFill>
                <a:latin typeface="Calibri"/>
                <a:cs typeface="Calibri"/>
              </a:rPr>
              <a:t>Gronchi </a:t>
            </a:r>
            <a:r>
              <a:rPr sz="800" spc="20" dirty="0">
                <a:solidFill>
                  <a:srgbClr val="231F20"/>
                </a:solidFill>
                <a:latin typeface="Calibri"/>
                <a:cs typeface="Calibri"/>
              </a:rPr>
              <a:t>A,</a:t>
            </a:r>
            <a:r>
              <a:rPr sz="800" spc="15" dirty="0">
                <a:solidFill>
                  <a:srgbClr val="231F20"/>
                </a:solidFill>
                <a:latin typeface="Calibri"/>
                <a:cs typeface="Calibri"/>
              </a:rPr>
              <a:t> </a:t>
            </a:r>
            <a:r>
              <a:rPr sz="800" dirty="0">
                <a:solidFill>
                  <a:srgbClr val="231F20"/>
                </a:solidFill>
                <a:latin typeface="Calibri"/>
                <a:cs typeface="Calibri"/>
              </a:rPr>
              <a:t>Frustaci</a:t>
            </a:r>
            <a:r>
              <a:rPr sz="800" spc="10" dirty="0">
                <a:solidFill>
                  <a:srgbClr val="231F20"/>
                </a:solidFill>
                <a:latin typeface="Calibri"/>
                <a:cs typeface="Calibri"/>
              </a:rPr>
              <a:t> </a:t>
            </a:r>
            <a:r>
              <a:rPr sz="800" dirty="0">
                <a:solidFill>
                  <a:srgbClr val="231F20"/>
                </a:solidFill>
                <a:latin typeface="Calibri"/>
                <a:cs typeface="Calibri"/>
              </a:rPr>
              <a:t>S,</a:t>
            </a:r>
            <a:r>
              <a:rPr sz="800" spc="20" dirty="0">
                <a:solidFill>
                  <a:srgbClr val="231F20"/>
                </a:solidFill>
                <a:latin typeface="Calibri"/>
                <a:cs typeface="Calibri"/>
              </a:rPr>
              <a:t> </a:t>
            </a:r>
            <a:r>
              <a:rPr sz="800" dirty="0">
                <a:solidFill>
                  <a:srgbClr val="231F20"/>
                </a:solidFill>
                <a:latin typeface="Calibri"/>
                <a:cs typeface="Calibri"/>
              </a:rPr>
              <a:t>Mercuri</a:t>
            </a:r>
            <a:r>
              <a:rPr sz="800" spc="10" dirty="0">
                <a:solidFill>
                  <a:srgbClr val="231F20"/>
                </a:solidFill>
                <a:latin typeface="Calibri"/>
                <a:cs typeface="Calibri"/>
              </a:rPr>
              <a:t> </a:t>
            </a:r>
            <a:r>
              <a:rPr sz="800" spc="30" dirty="0">
                <a:solidFill>
                  <a:srgbClr val="231F20"/>
                </a:solidFill>
                <a:latin typeface="Calibri"/>
                <a:cs typeface="Calibri"/>
              </a:rPr>
              <a:t>M</a:t>
            </a:r>
            <a:r>
              <a:rPr sz="800" spc="15" dirty="0">
                <a:solidFill>
                  <a:srgbClr val="231F20"/>
                </a:solidFill>
                <a:latin typeface="Calibri"/>
                <a:cs typeface="Calibri"/>
              </a:rPr>
              <a:t> </a:t>
            </a:r>
            <a:r>
              <a:rPr sz="800" spc="-45" dirty="0">
                <a:solidFill>
                  <a:srgbClr val="231F20"/>
                </a:solidFill>
                <a:latin typeface="Calibri"/>
                <a:cs typeface="Calibri"/>
              </a:rPr>
              <a:t>et</a:t>
            </a:r>
            <a:r>
              <a:rPr sz="800" spc="15" dirty="0">
                <a:solidFill>
                  <a:srgbClr val="231F20"/>
                </a:solidFill>
                <a:latin typeface="Calibri"/>
                <a:cs typeface="Calibri"/>
              </a:rPr>
              <a:t> </a:t>
            </a:r>
            <a:r>
              <a:rPr sz="800" spc="-10" dirty="0">
                <a:solidFill>
                  <a:srgbClr val="231F20"/>
                </a:solidFill>
                <a:latin typeface="Calibri"/>
                <a:cs typeface="Calibri"/>
              </a:rPr>
              <a:t>al.</a:t>
            </a:r>
            <a:r>
              <a:rPr sz="800" spc="15" dirty="0">
                <a:solidFill>
                  <a:srgbClr val="231F20"/>
                </a:solidFill>
                <a:latin typeface="Calibri"/>
                <a:cs typeface="Calibri"/>
              </a:rPr>
              <a:t> </a:t>
            </a:r>
            <a:r>
              <a:rPr sz="800" dirty="0">
                <a:solidFill>
                  <a:srgbClr val="231F20"/>
                </a:solidFill>
                <a:latin typeface="Calibri"/>
                <a:cs typeface="Calibri"/>
              </a:rPr>
              <a:t>Short,</a:t>
            </a:r>
            <a:r>
              <a:rPr sz="800" spc="10" dirty="0">
                <a:solidFill>
                  <a:srgbClr val="231F20"/>
                </a:solidFill>
                <a:latin typeface="Calibri"/>
                <a:cs typeface="Calibri"/>
              </a:rPr>
              <a:t> </a:t>
            </a:r>
            <a:r>
              <a:rPr sz="800" spc="-5" dirty="0">
                <a:solidFill>
                  <a:srgbClr val="231F20"/>
                </a:solidFill>
                <a:latin typeface="Calibri"/>
                <a:cs typeface="Calibri"/>
              </a:rPr>
              <a:t>full-dose</a:t>
            </a:r>
            <a:r>
              <a:rPr sz="800" spc="20" dirty="0">
                <a:solidFill>
                  <a:srgbClr val="231F20"/>
                </a:solidFill>
                <a:latin typeface="Calibri"/>
                <a:cs typeface="Calibri"/>
              </a:rPr>
              <a:t> </a:t>
            </a:r>
            <a:r>
              <a:rPr sz="800" spc="-10" dirty="0">
                <a:solidFill>
                  <a:srgbClr val="231F20"/>
                </a:solidFill>
                <a:latin typeface="Calibri"/>
                <a:cs typeface="Calibri"/>
              </a:rPr>
              <a:t>adjuvant</a:t>
            </a:r>
            <a:r>
              <a:rPr sz="800" spc="10" dirty="0">
                <a:solidFill>
                  <a:srgbClr val="231F20"/>
                </a:solidFill>
                <a:latin typeface="Calibri"/>
                <a:cs typeface="Calibri"/>
              </a:rPr>
              <a:t> </a:t>
            </a:r>
            <a:r>
              <a:rPr sz="800" spc="-5" dirty="0">
                <a:solidFill>
                  <a:srgbClr val="231F20"/>
                </a:solidFill>
                <a:latin typeface="Calibri"/>
                <a:cs typeface="Calibri"/>
              </a:rPr>
              <a:t>chemo-</a:t>
            </a:r>
            <a:endParaRPr sz="800">
              <a:latin typeface="Calibri"/>
              <a:cs typeface="Calibri"/>
            </a:endParaRPr>
          </a:p>
          <a:p>
            <a:pPr marL="184785" marR="5715" algn="just">
              <a:lnSpc>
                <a:spcPct val="106000"/>
              </a:lnSpc>
            </a:pPr>
            <a:r>
              <a:rPr sz="800" spc="-15" dirty="0">
                <a:solidFill>
                  <a:srgbClr val="231F20"/>
                </a:solidFill>
                <a:latin typeface="Calibri"/>
                <a:cs typeface="Calibri"/>
              </a:rPr>
              <a:t>therapy </a:t>
            </a:r>
            <a:r>
              <a:rPr sz="800" spc="20" dirty="0">
                <a:solidFill>
                  <a:srgbClr val="231F20"/>
                </a:solidFill>
                <a:latin typeface="Calibri"/>
                <a:cs typeface="Calibri"/>
              </a:rPr>
              <a:t>in </a:t>
            </a:r>
            <a:r>
              <a:rPr sz="800" spc="10" dirty="0">
                <a:solidFill>
                  <a:srgbClr val="231F20"/>
                </a:solidFill>
                <a:latin typeface="Calibri"/>
                <a:cs typeface="Calibri"/>
              </a:rPr>
              <a:t>high-risk </a:t>
            </a:r>
            <a:r>
              <a:rPr sz="800" spc="-5" dirty="0">
                <a:solidFill>
                  <a:srgbClr val="231F20"/>
                </a:solidFill>
                <a:latin typeface="Calibri"/>
                <a:cs typeface="Calibri"/>
              </a:rPr>
              <a:t>adult </a:t>
            </a:r>
            <a:r>
              <a:rPr sz="800" spc="-20" dirty="0">
                <a:solidFill>
                  <a:srgbClr val="231F20"/>
                </a:solidFill>
                <a:latin typeface="Calibri"/>
                <a:cs typeface="Calibri"/>
              </a:rPr>
              <a:t>soft tissue </a:t>
            </a:r>
            <a:r>
              <a:rPr sz="800" spc="-15" dirty="0">
                <a:solidFill>
                  <a:srgbClr val="231F20"/>
                </a:solidFill>
                <a:latin typeface="Calibri"/>
                <a:cs typeface="Calibri"/>
              </a:rPr>
              <a:t>sarcomas: </a:t>
            </a:r>
            <a:r>
              <a:rPr sz="800" spc="-35" dirty="0">
                <a:solidFill>
                  <a:srgbClr val="231F20"/>
                </a:solidFill>
                <a:latin typeface="Calibri"/>
                <a:cs typeface="Calibri"/>
              </a:rPr>
              <a:t>a </a:t>
            </a:r>
            <a:r>
              <a:rPr sz="800" spc="-5" dirty="0">
                <a:solidFill>
                  <a:srgbClr val="231F20"/>
                </a:solidFill>
                <a:latin typeface="Calibri"/>
                <a:cs typeface="Calibri"/>
              </a:rPr>
              <a:t>randomized </a:t>
            </a:r>
            <a:r>
              <a:rPr sz="800" spc="5" dirty="0">
                <a:solidFill>
                  <a:srgbClr val="231F20"/>
                </a:solidFill>
                <a:latin typeface="Calibri"/>
                <a:cs typeface="Calibri"/>
              </a:rPr>
              <a:t>clinical </a:t>
            </a:r>
            <a:r>
              <a:rPr sz="800" dirty="0">
                <a:solidFill>
                  <a:srgbClr val="231F20"/>
                </a:solidFill>
                <a:latin typeface="Calibri"/>
                <a:cs typeface="Calibri"/>
              </a:rPr>
              <a:t>trial </a:t>
            </a:r>
            <a:r>
              <a:rPr sz="800" spc="-170" dirty="0">
                <a:solidFill>
                  <a:srgbClr val="231F20"/>
                </a:solidFill>
                <a:latin typeface="Calibri"/>
                <a:cs typeface="Calibri"/>
              </a:rPr>
              <a:t> </a:t>
            </a:r>
            <a:r>
              <a:rPr sz="800" dirty="0">
                <a:solidFill>
                  <a:srgbClr val="231F20"/>
                </a:solidFill>
                <a:latin typeface="Calibri"/>
                <a:cs typeface="Calibri"/>
              </a:rPr>
              <a:t>from </a:t>
            </a:r>
            <a:r>
              <a:rPr sz="800" spc="-30" dirty="0">
                <a:solidFill>
                  <a:srgbClr val="231F20"/>
                </a:solidFill>
                <a:latin typeface="Calibri"/>
                <a:cs typeface="Calibri"/>
              </a:rPr>
              <a:t>the </a:t>
            </a:r>
            <a:r>
              <a:rPr sz="800" spc="5" dirty="0">
                <a:solidFill>
                  <a:srgbClr val="231F20"/>
                </a:solidFill>
                <a:latin typeface="Calibri"/>
                <a:cs typeface="Calibri"/>
              </a:rPr>
              <a:t>Italian </a:t>
            </a:r>
            <a:r>
              <a:rPr sz="800" spc="-5" dirty="0">
                <a:solidFill>
                  <a:srgbClr val="231F20"/>
                </a:solidFill>
                <a:latin typeface="Calibri"/>
                <a:cs typeface="Calibri"/>
              </a:rPr>
              <a:t>Sarcoma </a:t>
            </a:r>
            <a:r>
              <a:rPr sz="800" spc="15" dirty="0">
                <a:solidFill>
                  <a:srgbClr val="231F20"/>
                </a:solidFill>
                <a:latin typeface="Calibri"/>
                <a:cs typeface="Calibri"/>
              </a:rPr>
              <a:t>Group </a:t>
            </a:r>
            <a:r>
              <a:rPr sz="800" spc="-10" dirty="0">
                <a:solidFill>
                  <a:srgbClr val="231F20"/>
                </a:solidFill>
                <a:latin typeface="Calibri"/>
                <a:cs typeface="Calibri"/>
              </a:rPr>
              <a:t>and </a:t>
            </a:r>
            <a:r>
              <a:rPr sz="800" spc="-30" dirty="0">
                <a:solidFill>
                  <a:srgbClr val="231F20"/>
                </a:solidFill>
                <a:latin typeface="Calibri"/>
                <a:cs typeface="Calibri"/>
              </a:rPr>
              <a:t>the </a:t>
            </a:r>
            <a:r>
              <a:rPr sz="800" dirty="0">
                <a:solidFill>
                  <a:srgbClr val="231F20"/>
                </a:solidFill>
                <a:latin typeface="Calibri"/>
                <a:cs typeface="Calibri"/>
              </a:rPr>
              <a:t>Spanish </a:t>
            </a:r>
            <a:r>
              <a:rPr sz="800" spc="-5" dirty="0">
                <a:solidFill>
                  <a:srgbClr val="231F20"/>
                </a:solidFill>
                <a:latin typeface="Calibri"/>
                <a:cs typeface="Calibri"/>
              </a:rPr>
              <a:t>Sarcoma </a:t>
            </a:r>
            <a:r>
              <a:rPr sz="800" spc="10" dirty="0">
                <a:solidFill>
                  <a:srgbClr val="231F20"/>
                </a:solidFill>
                <a:latin typeface="Calibri"/>
                <a:cs typeface="Calibri"/>
              </a:rPr>
              <a:t>Group. J </a:t>
            </a:r>
            <a:r>
              <a:rPr sz="800" spc="35" dirty="0">
                <a:solidFill>
                  <a:srgbClr val="231F20"/>
                </a:solidFill>
                <a:latin typeface="Calibri"/>
                <a:cs typeface="Calibri"/>
              </a:rPr>
              <a:t>Clin </a:t>
            </a:r>
            <a:r>
              <a:rPr sz="800" spc="4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2012;</a:t>
            </a:r>
            <a:r>
              <a:rPr sz="800" spc="-15" dirty="0">
                <a:solidFill>
                  <a:srgbClr val="231F20"/>
                </a:solidFill>
                <a:latin typeface="Calibri"/>
                <a:cs typeface="Calibri"/>
              </a:rPr>
              <a:t> </a:t>
            </a:r>
            <a:r>
              <a:rPr sz="800" spc="-25" dirty="0">
                <a:solidFill>
                  <a:srgbClr val="231F20"/>
                </a:solidFill>
                <a:latin typeface="Calibri"/>
                <a:cs typeface="Calibri"/>
              </a:rPr>
              <a:t>30:</a:t>
            </a:r>
            <a:r>
              <a:rPr sz="800" spc="-5" dirty="0">
                <a:solidFill>
                  <a:srgbClr val="231F20"/>
                </a:solidFill>
                <a:latin typeface="Calibri"/>
                <a:cs typeface="Calibri"/>
              </a:rPr>
              <a:t> </a:t>
            </a:r>
            <a:r>
              <a:rPr sz="800" spc="-20" dirty="0">
                <a:solidFill>
                  <a:srgbClr val="231F20"/>
                </a:solidFill>
                <a:latin typeface="Calibri"/>
                <a:cs typeface="Calibri"/>
              </a:rPr>
              <a:t>850–856.</a:t>
            </a:r>
            <a:endParaRPr sz="800">
              <a:latin typeface="Calibri"/>
              <a:cs typeface="Calibri"/>
            </a:endParaRPr>
          </a:p>
          <a:p>
            <a:pPr marL="184785" indent="-172085" algn="just">
              <a:lnSpc>
                <a:spcPct val="100000"/>
              </a:lnSpc>
              <a:spcBef>
                <a:spcPts val="40"/>
              </a:spcBef>
              <a:buAutoNum type="arabicPeriod" startAt="23"/>
              <a:tabLst>
                <a:tab pos="184785" algn="l"/>
              </a:tabLst>
            </a:pPr>
            <a:r>
              <a:rPr sz="800" spc="-5" dirty="0">
                <a:solidFill>
                  <a:srgbClr val="231F20"/>
                </a:solidFill>
                <a:latin typeface="Calibri"/>
                <a:cs typeface="Calibri"/>
              </a:rPr>
              <a:t>Gronchi</a:t>
            </a:r>
            <a:r>
              <a:rPr sz="800" spc="-25" dirty="0">
                <a:solidFill>
                  <a:srgbClr val="231F20"/>
                </a:solidFill>
                <a:latin typeface="Calibri"/>
                <a:cs typeface="Calibri"/>
              </a:rPr>
              <a:t> </a:t>
            </a:r>
            <a:r>
              <a:rPr sz="800" spc="10" dirty="0">
                <a:solidFill>
                  <a:srgbClr val="231F20"/>
                </a:solidFill>
                <a:latin typeface="Calibri"/>
                <a:cs typeface="Calibri"/>
              </a:rPr>
              <a:t>A,</a:t>
            </a:r>
            <a:r>
              <a:rPr sz="800" spc="-25" dirty="0">
                <a:solidFill>
                  <a:srgbClr val="231F20"/>
                </a:solidFill>
                <a:latin typeface="Calibri"/>
                <a:cs typeface="Calibri"/>
              </a:rPr>
              <a:t> </a:t>
            </a:r>
            <a:r>
              <a:rPr sz="800" spc="-20" dirty="0">
                <a:solidFill>
                  <a:srgbClr val="231F20"/>
                </a:solidFill>
                <a:latin typeface="Calibri"/>
                <a:cs typeface="Calibri"/>
              </a:rPr>
              <a:t>Ferrari</a:t>
            </a:r>
            <a:r>
              <a:rPr sz="800" spc="-25" dirty="0">
                <a:solidFill>
                  <a:srgbClr val="231F20"/>
                </a:solidFill>
                <a:latin typeface="Calibri"/>
                <a:cs typeface="Calibri"/>
              </a:rPr>
              <a:t> </a:t>
            </a:r>
            <a:r>
              <a:rPr sz="800" spc="-10" dirty="0">
                <a:solidFill>
                  <a:srgbClr val="231F20"/>
                </a:solidFill>
                <a:latin typeface="Calibri"/>
                <a:cs typeface="Calibri"/>
              </a:rPr>
              <a:t>S,</a:t>
            </a:r>
            <a:r>
              <a:rPr sz="800" spc="-20" dirty="0">
                <a:solidFill>
                  <a:srgbClr val="231F20"/>
                </a:solidFill>
                <a:latin typeface="Calibri"/>
                <a:cs typeface="Calibri"/>
              </a:rPr>
              <a:t> </a:t>
            </a:r>
            <a:r>
              <a:rPr sz="800" spc="-15" dirty="0">
                <a:solidFill>
                  <a:srgbClr val="231F20"/>
                </a:solidFill>
                <a:latin typeface="Calibri"/>
                <a:cs typeface="Calibri"/>
              </a:rPr>
              <a:t>Quagliuolo</a:t>
            </a:r>
            <a:r>
              <a:rPr sz="800" spc="-20" dirty="0">
                <a:solidFill>
                  <a:srgbClr val="231F20"/>
                </a:solidFill>
                <a:latin typeface="Calibri"/>
                <a:cs typeface="Calibri"/>
              </a:rPr>
              <a:t> </a:t>
            </a:r>
            <a:r>
              <a:rPr sz="800" spc="75" dirty="0">
                <a:solidFill>
                  <a:srgbClr val="231F20"/>
                </a:solidFill>
                <a:latin typeface="Calibri"/>
                <a:cs typeface="Calibri"/>
              </a:rPr>
              <a:t>V</a:t>
            </a:r>
            <a:r>
              <a:rPr sz="800" spc="-25" dirty="0">
                <a:solidFill>
                  <a:srgbClr val="231F20"/>
                </a:solidFill>
                <a:latin typeface="Calibri"/>
                <a:cs typeface="Calibri"/>
              </a:rPr>
              <a:t> </a:t>
            </a:r>
            <a:r>
              <a:rPr sz="800" spc="-55" dirty="0">
                <a:solidFill>
                  <a:srgbClr val="231F20"/>
                </a:solidFill>
                <a:latin typeface="Calibri"/>
                <a:cs typeface="Calibri"/>
              </a:rPr>
              <a:t>et</a:t>
            </a:r>
            <a:r>
              <a:rPr sz="800" spc="-20" dirty="0">
                <a:solidFill>
                  <a:srgbClr val="231F20"/>
                </a:solidFill>
                <a:latin typeface="Calibri"/>
                <a:cs typeface="Calibri"/>
              </a:rPr>
              <a:t> </a:t>
            </a:r>
            <a:r>
              <a:rPr sz="800" spc="-25" dirty="0">
                <a:solidFill>
                  <a:srgbClr val="231F20"/>
                </a:solidFill>
                <a:latin typeface="Calibri"/>
                <a:cs typeface="Calibri"/>
              </a:rPr>
              <a:t>al.</a:t>
            </a:r>
            <a:r>
              <a:rPr sz="800" spc="-30" dirty="0">
                <a:solidFill>
                  <a:srgbClr val="231F20"/>
                </a:solidFill>
                <a:latin typeface="Calibri"/>
                <a:cs typeface="Calibri"/>
              </a:rPr>
              <a:t> </a:t>
            </a:r>
            <a:r>
              <a:rPr sz="800" spc="-25" dirty="0">
                <a:solidFill>
                  <a:srgbClr val="231F20"/>
                </a:solidFill>
                <a:latin typeface="Calibri"/>
                <a:cs typeface="Calibri"/>
              </a:rPr>
              <a:t>Histotype-tailored</a:t>
            </a:r>
            <a:r>
              <a:rPr sz="800" spc="-20" dirty="0">
                <a:solidFill>
                  <a:srgbClr val="231F20"/>
                </a:solidFill>
                <a:latin typeface="Calibri"/>
                <a:cs typeface="Calibri"/>
              </a:rPr>
              <a:t> </a:t>
            </a:r>
            <a:r>
              <a:rPr sz="800" spc="-35" dirty="0">
                <a:solidFill>
                  <a:srgbClr val="231F20"/>
                </a:solidFill>
                <a:latin typeface="Calibri"/>
                <a:cs typeface="Calibri"/>
              </a:rPr>
              <a:t>neoadjuvant</a:t>
            </a:r>
            <a:r>
              <a:rPr sz="800" spc="-20" dirty="0">
                <a:solidFill>
                  <a:srgbClr val="231F20"/>
                </a:solidFill>
                <a:latin typeface="Calibri"/>
                <a:cs typeface="Calibri"/>
              </a:rPr>
              <a:t> </a:t>
            </a:r>
            <a:r>
              <a:rPr sz="800" spc="-25" dirty="0">
                <a:solidFill>
                  <a:srgbClr val="231F20"/>
                </a:solidFill>
                <a:latin typeface="Calibri"/>
                <a:cs typeface="Calibri"/>
              </a:rPr>
              <a:t>che-</a:t>
            </a:r>
            <a:endParaRPr sz="800">
              <a:latin typeface="Calibri"/>
              <a:cs typeface="Calibri"/>
            </a:endParaRPr>
          </a:p>
          <a:p>
            <a:pPr marL="184785" marR="5715" algn="just">
              <a:lnSpc>
                <a:spcPct val="106000"/>
              </a:lnSpc>
            </a:pPr>
            <a:r>
              <a:rPr sz="800" spc="-35" dirty="0">
                <a:solidFill>
                  <a:srgbClr val="231F20"/>
                </a:solidFill>
                <a:latin typeface="Calibri"/>
                <a:cs typeface="Calibri"/>
              </a:rPr>
              <a:t>motherapy versus standard chemotherapy </a:t>
            </a:r>
            <a:r>
              <a:rPr sz="800" spc="5" dirty="0">
                <a:solidFill>
                  <a:srgbClr val="231F20"/>
                </a:solidFill>
                <a:latin typeface="Calibri"/>
                <a:cs typeface="Calibri"/>
              </a:rPr>
              <a:t>in </a:t>
            </a:r>
            <a:r>
              <a:rPr sz="800" spc="-40" dirty="0">
                <a:solidFill>
                  <a:srgbClr val="231F20"/>
                </a:solidFill>
                <a:latin typeface="Calibri"/>
                <a:cs typeface="Calibri"/>
              </a:rPr>
              <a:t>patients </a:t>
            </a:r>
            <a:r>
              <a:rPr sz="800" spc="-20" dirty="0">
                <a:solidFill>
                  <a:srgbClr val="231F20"/>
                </a:solidFill>
                <a:latin typeface="Calibri"/>
                <a:cs typeface="Calibri"/>
              </a:rPr>
              <a:t>with </a:t>
            </a:r>
            <a:r>
              <a:rPr sz="800" spc="-10" dirty="0">
                <a:solidFill>
                  <a:srgbClr val="231F20"/>
                </a:solidFill>
                <a:latin typeface="Calibri"/>
                <a:cs typeface="Calibri"/>
              </a:rPr>
              <a:t>high-risk </a:t>
            </a:r>
            <a:r>
              <a:rPr sz="800" spc="-20" dirty="0">
                <a:solidFill>
                  <a:srgbClr val="231F20"/>
                </a:solidFill>
                <a:latin typeface="Calibri"/>
                <a:cs typeface="Calibri"/>
              </a:rPr>
              <a:t>soft-tis- </a:t>
            </a:r>
            <a:r>
              <a:rPr sz="800" spc="-15" dirty="0">
                <a:solidFill>
                  <a:srgbClr val="231F20"/>
                </a:solidFill>
                <a:latin typeface="Calibri"/>
                <a:cs typeface="Calibri"/>
              </a:rPr>
              <a:t> </a:t>
            </a:r>
            <a:r>
              <a:rPr sz="800" spc="-45" dirty="0">
                <a:solidFill>
                  <a:srgbClr val="231F20"/>
                </a:solidFill>
                <a:latin typeface="Calibri"/>
                <a:cs typeface="Calibri"/>
              </a:rPr>
              <a:t>sue</a:t>
            </a:r>
            <a:r>
              <a:rPr sz="800" spc="-40" dirty="0">
                <a:solidFill>
                  <a:srgbClr val="231F20"/>
                </a:solidFill>
                <a:latin typeface="Calibri"/>
                <a:cs typeface="Calibri"/>
              </a:rPr>
              <a:t> </a:t>
            </a:r>
            <a:r>
              <a:rPr sz="800" spc="-35" dirty="0">
                <a:solidFill>
                  <a:srgbClr val="231F20"/>
                </a:solidFill>
                <a:latin typeface="Calibri"/>
                <a:cs typeface="Calibri"/>
              </a:rPr>
              <a:t>sarcomas</a:t>
            </a:r>
            <a:r>
              <a:rPr sz="800" spc="-30" dirty="0">
                <a:solidFill>
                  <a:srgbClr val="231F20"/>
                </a:solidFill>
                <a:latin typeface="Calibri"/>
                <a:cs typeface="Calibri"/>
              </a:rPr>
              <a:t> </a:t>
            </a:r>
            <a:r>
              <a:rPr sz="800" spc="20" dirty="0">
                <a:solidFill>
                  <a:srgbClr val="231F20"/>
                </a:solidFill>
                <a:latin typeface="Calibri"/>
                <a:cs typeface="Calibri"/>
              </a:rPr>
              <a:t>(ISG-STS </a:t>
            </a:r>
            <a:r>
              <a:rPr sz="800" spc="-30" dirty="0">
                <a:solidFill>
                  <a:srgbClr val="231F20"/>
                </a:solidFill>
                <a:latin typeface="Calibri"/>
                <a:cs typeface="Calibri"/>
              </a:rPr>
              <a:t>1001):</a:t>
            </a:r>
            <a:r>
              <a:rPr sz="800" spc="-25" dirty="0">
                <a:solidFill>
                  <a:srgbClr val="231F20"/>
                </a:solidFill>
                <a:latin typeface="Calibri"/>
                <a:cs typeface="Calibri"/>
              </a:rPr>
              <a:t> an</a:t>
            </a:r>
            <a:r>
              <a:rPr sz="800" spc="-20" dirty="0">
                <a:solidFill>
                  <a:srgbClr val="231F20"/>
                </a:solidFill>
                <a:latin typeface="Calibri"/>
                <a:cs typeface="Calibri"/>
              </a:rPr>
              <a:t> </a:t>
            </a:r>
            <a:r>
              <a:rPr sz="800" spc="-25" dirty="0">
                <a:solidFill>
                  <a:srgbClr val="231F20"/>
                </a:solidFill>
                <a:latin typeface="Calibri"/>
                <a:cs typeface="Calibri"/>
              </a:rPr>
              <a:t>international,</a:t>
            </a:r>
            <a:r>
              <a:rPr sz="800" spc="-20" dirty="0">
                <a:solidFill>
                  <a:srgbClr val="231F20"/>
                </a:solidFill>
                <a:latin typeface="Calibri"/>
                <a:cs typeface="Calibri"/>
              </a:rPr>
              <a:t> </a:t>
            </a:r>
            <a:r>
              <a:rPr sz="800" spc="-30" dirty="0">
                <a:solidFill>
                  <a:srgbClr val="231F20"/>
                </a:solidFill>
                <a:latin typeface="Calibri"/>
                <a:cs typeface="Calibri"/>
              </a:rPr>
              <a:t>open-label,</a:t>
            </a:r>
            <a:r>
              <a:rPr sz="800" spc="-25" dirty="0">
                <a:solidFill>
                  <a:srgbClr val="231F20"/>
                </a:solidFill>
                <a:latin typeface="Calibri"/>
                <a:cs typeface="Calibri"/>
              </a:rPr>
              <a:t> </a:t>
            </a:r>
            <a:r>
              <a:rPr sz="800" spc="-30" dirty="0">
                <a:solidFill>
                  <a:srgbClr val="231F20"/>
                </a:solidFill>
                <a:latin typeface="Calibri"/>
                <a:cs typeface="Calibri"/>
              </a:rPr>
              <a:t>randomised, </a:t>
            </a:r>
            <a:r>
              <a:rPr sz="800" spc="-25" dirty="0">
                <a:solidFill>
                  <a:srgbClr val="231F20"/>
                </a:solidFill>
                <a:latin typeface="Calibri"/>
                <a:cs typeface="Calibri"/>
              </a:rPr>
              <a:t> controlled,</a:t>
            </a:r>
            <a:r>
              <a:rPr sz="800" spc="-30" dirty="0">
                <a:solidFill>
                  <a:srgbClr val="231F20"/>
                </a:solidFill>
                <a:latin typeface="Calibri"/>
                <a:cs typeface="Calibri"/>
              </a:rPr>
              <a:t> </a:t>
            </a:r>
            <a:r>
              <a:rPr sz="800" spc="-45" dirty="0">
                <a:solidFill>
                  <a:srgbClr val="231F20"/>
                </a:solidFill>
                <a:latin typeface="Calibri"/>
                <a:cs typeface="Calibri"/>
              </a:rPr>
              <a:t>phase</a:t>
            </a:r>
            <a:r>
              <a:rPr sz="800" spc="-30" dirty="0">
                <a:solidFill>
                  <a:srgbClr val="231F20"/>
                </a:solidFill>
                <a:latin typeface="Calibri"/>
                <a:cs typeface="Calibri"/>
              </a:rPr>
              <a:t> 3, multicentre </a:t>
            </a:r>
            <a:r>
              <a:rPr sz="800" spc="-20" dirty="0">
                <a:solidFill>
                  <a:srgbClr val="231F20"/>
                </a:solidFill>
                <a:latin typeface="Calibri"/>
                <a:cs typeface="Calibri"/>
              </a:rPr>
              <a:t>trial.</a:t>
            </a:r>
            <a:r>
              <a:rPr sz="800" spc="-30" dirty="0">
                <a:solidFill>
                  <a:srgbClr val="231F20"/>
                </a:solidFill>
                <a:latin typeface="Calibri"/>
                <a:cs typeface="Calibri"/>
              </a:rPr>
              <a:t> </a:t>
            </a:r>
            <a:r>
              <a:rPr sz="800" spc="-25" dirty="0">
                <a:solidFill>
                  <a:srgbClr val="231F20"/>
                </a:solidFill>
                <a:latin typeface="Calibri"/>
                <a:cs typeface="Calibri"/>
              </a:rPr>
              <a:t>Lancet </a:t>
            </a:r>
            <a:r>
              <a:rPr sz="800" spc="-5" dirty="0">
                <a:solidFill>
                  <a:srgbClr val="231F20"/>
                </a:solidFill>
                <a:latin typeface="Calibri"/>
                <a:cs typeface="Calibri"/>
              </a:rPr>
              <a:t>Oncol</a:t>
            </a:r>
            <a:r>
              <a:rPr sz="800" spc="-25" dirty="0">
                <a:solidFill>
                  <a:srgbClr val="231F20"/>
                </a:solidFill>
                <a:latin typeface="Calibri"/>
                <a:cs typeface="Calibri"/>
              </a:rPr>
              <a:t> </a:t>
            </a:r>
            <a:r>
              <a:rPr sz="800" spc="-45" dirty="0">
                <a:solidFill>
                  <a:srgbClr val="231F20"/>
                </a:solidFill>
                <a:latin typeface="Calibri"/>
                <a:cs typeface="Calibri"/>
              </a:rPr>
              <a:t>2017;</a:t>
            </a:r>
            <a:r>
              <a:rPr sz="800" spc="-20" dirty="0">
                <a:solidFill>
                  <a:srgbClr val="231F20"/>
                </a:solidFill>
                <a:latin typeface="Calibri"/>
                <a:cs typeface="Calibri"/>
              </a:rPr>
              <a:t> </a:t>
            </a:r>
            <a:r>
              <a:rPr sz="800" spc="-45" dirty="0">
                <a:solidFill>
                  <a:srgbClr val="231F20"/>
                </a:solidFill>
                <a:latin typeface="Calibri"/>
                <a:cs typeface="Calibri"/>
              </a:rPr>
              <a:t>18:</a:t>
            </a:r>
            <a:r>
              <a:rPr sz="800" spc="-25" dirty="0">
                <a:solidFill>
                  <a:srgbClr val="231F20"/>
                </a:solidFill>
                <a:latin typeface="Calibri"/>
                <a:cs typeface="Calibri"/>
              </a:rPr>
              <a:t> </a:t>
            </a:r>
            <a:r>
              <a:rPr sz="800" spc="-45" dirty="0">
                <a:solidFill>
                  <a:srgbClr val="231F20"/>
                </a:solidFill>
                <a:latin typeface="Calibri"/>
                <a:cs typeface="Calibri"/>
              </a:rPr>
              <a:t>812–822.</a:t>
            </a:r>
            <a:endParaRPr sz="800">
              <a:latin typeface="Calibri"/>
              <a:cs typeface="Calibri"/>
            </a:endParaRPr>
          </a:p>
          <a:p>
            <a:pPr marL="184785" indent="-172085" algn="just">
              <a:lnSpc>
                <a:spcPct val="100000"/>
              </a:lnSpc>
              <a:spcBef>
                <a:spcPts val="40"/>
              </a:spcBef>
              <a:buAutoNum type="arabicPeriod" startAt="24"/>
              <a:tabLst>
                <a:tab pos="184785" algn="l"/>
              </a:tabLst>
            </a:pPr>
            <a:r>
              <a:rPr sz="800" dirty="0">
                <a:solidFill>
                  <a:srgbClr val="231F20"/>
                </a:solidFill>
                <a:latin typeface="Calibri"/>
                <a:cs typeface="Calibri"/>
              </a:rPr>
              <a:t>Palassini</a:t>
            </a:r>
            <a:r>
              <a:rPr sz="800" spc="5" dirty="0">
                <a:solidFill>
                  <a:srgbClr val="231F20"/>
                </a:solidFill>
                <a:latin typeface="Calibri"/>
                <a:cs typeface="Calibri"/>
              </a:rPr>
              <a:t> </a:t>
            </a:r>
            <a:r>
              <a:rPr sz="800" spc="20" dirty="0">
                <a:solidFill>
                  <a:srgbClr val="231F20"/>
                </a:solidFill>
                <a:latin typeface="Calibri"/>
                <a:cs typeface="Calibri"/>
              </a:rPr>
              <a:t>E,</a:t>
            </a:r>
            <a:r>
              <a:rPr sz="800" spc="15" dirty="0">
                <a:solidFill>
                  <a:srgbClr val="231F20"/>
                </a:solidFill>
                <a:latin typeface="Calibri"/>
                <a:cs typeface="Calibri"/>
              </a:rPr>
              <a:t> </a:t>
            </a:r>
            <a:r>
              <a:rPr sz="800" dirty="0">
                <a:solidFill>
                  <a:srgbClr val="231F20"/>
                </a:solidFill>
                <a:latin typeface="Calibri"/>
                <a:cs typeface="Calibri"/>
              </a:rPr>
              <a:t>Ferrari</a:t>
            </a:r>
            <a:r>
              <a:rPr sz="800" spc="15" dirty="0">
                <a:solidFill>
                  <a:srgbClr val="231F20"/>
                </a:solidFill>
                <a:latin typeface="Calibri"/>
                <a:cs typeface="Calibri"/>
              </a:rPr>
              <a:t> </a:t>
            </a:r>
            <a:r>
              <a:rPr sz="800" dirty="0">
                <a:solidFill>
                  <a:srgbClr val="231F20"/>
                </a:solidFill>
                <a:latin typeface="Calibri"/>
                <a:cs typeface="Calibri"/>
              </a:rPr>
              <a:t>S,</a:t>
            </a:r>
            <a:r>
              <a:rPr sz="800" spc="20" dirty="0">
                <a:solidFill>
                  <a:srgbClr val="231F20"/>
                </a:solidFill>
                <a:latin typeface="Calibri"/>
                <a:cs typeface="Calibri"/>
              </a:rPr>
              <a:t> </a:t>
            </a:r>
            <a:r>
              <a:rPr sz="800" dirty="0">
                <a:solidFill>
                  <a:srgbClr val="231F20"/>
                </a:solidFill>
                <a:latin typeface="Calibri"/>
                <a:cs typeface="Calibri"/>
              </a:rPr>
              <a:t>Verderio</a:t>
            </a:r>
            <a:r>
              <a:rPr sz="800" spc="10" dirty="0">
                <a:solidFill>
                  <a:srgbClr val="231F20"/>
                </a:solidFill>
                <a:latin typeface="Calibri"/>
                <a:cs typeface="Calibri"/>
              </a:rPr>
              <a:t> </a:t>
            </a:r>
            <a:r>
              <a:rPr sz="800" spc="35" dirty="0">
                <a:solidFill>
                  <a:srgbClr val="231F20"/>
                </a:solidFill>
                <a:latin typeface="Calibri"/>
                <a:cs typeface="Calibri"/>
              </a:rPr>
              <a:t>P</a:t>
            </a:r>
            <a:r>
              <a:rPr sz="800" spc="20" dirty="0">
                <a:solidFill>
                  <a:srgbClr val="231F20"/>
                </a:solidFill>
                <a:latin typeface="Calibri"/>
                <a:cs typeface="Calibri"/>
              </a:rPr>
              <a:t> </a:t>
            </a:r>
            <a:r>
              <a:rPr sz="800" spc="-45" dirty="0">
                <a:solidFill>
                  <a:srgbClr val="231F20"/>
                </a:solidFill>
                <a:latin typeface="Calibri"/>
                <a:cs typeface="Calibri"/>
              </a:rPr>
              <a:t>et</a:t>
            </a:r>
            <a:r>
              <a:rPr sz="800" spc="15" dirty="0">
                <a:solidFill>
                  <a:srgbClr val="231F20"/>
                </a:solidFill>
                <a:latin typeface="Calibri"/>
                <a:cs typeface="Calibri"/>
              </a:rPr>
              <a:t> </a:t>
            </a:r>
            <a:r>
              <a:rPr sz="800" spc="-10" dirty="0">
                <a:solidFill>
                  <a:srgbClr val="231F20"/>
                </a:solidFill>
                <a:latin typeface="Calibri"/>
                <a:cs typeface="Calibri"/>
              </a:rPr>
              <a:t>al.</a:t>
            </a:r>
            <a:r>
              <a:rPr sz="800" spc="10" dirty="0">
                <a:solidFill>
                  <a:srgbClr val="231F20"/>
                </a:solidFill>
                <a:latin typeface="Calibri"/>
                <a:cs typeface="Calibri"/>
              </a:rPr>
              <a:t> </a:t>
            </a:r>
            <a:r>
              <a:rPr sz="800" spc="-5" dirty="0">
                <a:solidFill>
                  <a:srgbClr val="231F20"/>
                </a:solidFill>
                <a:latin typeface="Calibri"/>
                <a:cs typeface="Calibri"/>
              </a:rPr>
              <a:t>Feasibility</a:t>
            </a:r>
            <a:r>
              <a:rPr sz="800" spc="15" dirty="0">
                <a:solidFill>
                  <a:srgbClr val="231F20"/>
                </a:solidFill>
                <a:latin typeface="Calibri"/>
                <a:cs typeface="Calibri"/>
              </a:rPr>
              <a:t> </a:t>
            </a:r>
            <a:r>
              <a:rPr sz="800" spc="-10" dirty="0">
                <a:solidFill>
                  <a:srgbClr val="231F20"/>
                </a:solidFill>
                <a:latin typeface="Calibri"/>
                <a:cs typeface="Calibri"/>
              </a:rPr>
              <a:t>of</a:t>
            </a:r>
            <a:r>
              <a:rPr sz="800" spc="20" dirty="0">
                <a:solidFill>
                  <a:srgbClr val="231F20"/>
                </a:solidFill>
                <a:latin typeface="Calibri"/>
                <a:cs typeface="Calibri"/>
              </a:rPr>
              <a:t> </a:t>
            </a:r>
            <a:r>
              <a:rPr sz="800" spc="-20" dirty="0">
                <a:solidFill>
                  <a:srgbClr val="231F20"/>
                </a:solidFill>
                <a:latin typeface="Calibri"/>
                <a:cs typeface="Calibri"/>
              </a:rPr>
              <a:t>preoperative</a:t>
            </a:r>
            <a:r>
              <a:rPr sz="800" spc="20" dirty="0">
                <a:solidFill>
                  <a:srgbClr val="231F20"/>
                </a:solidFill>
                <a:latin typeface="Calibri"/>
                <a:cs typeface="Calibri"/>
              </a:rPr>
              <a:t> </a:t>
            </a:r>
            <a:r>
              <a:rPr sz="800" spc="-5" dirty="0">
                <a:solidFill>
                  <a:srgbClr val="231F20"/>
                </a:solidFill>
                <a:latin typeface="Calibri"/>
                <a:cs typeface="Calibri"/>
              </a:rPr>
              <a:t>chemo-</a:t>
            </a:r>
            <a:endParaRPr sz="800">
              <a:latin typeface="Calibri"/>
              <a:cs typeface="Calibri"/>
            </a:endParaRPr>
          </a:p>
          <a:p>
            <a:pPr marL="184150" marR="5080" algn="just">
              <a:lnSpc>
                <a:spcPct val="106000"/>
              </a:lnSpc>
            </a:pPr>
            <a:r>
              <a:rPr sz="800" spc="-15" dirty="0">
                <a:solidFill>
                  <a:srgbClr val="231F20"/>
                </a:solidFill>
                <a:latin typeface="Calibri"/>
                <a:cs typeface="Calibri"/>
              </a:rPr>
              <a:t>therapy </a:t>
            </a:r>
            <a:r>
              <a:rPr sz="800" spc="-5" dirty="0">
                <a:solidFill>
                  <a:srgbClr val="231F20"/>
                </a:solidFill>
                <a:latin typeface="Calibri"/>
                <a:cs typeface="Calibri"/>
              </a:rPr>
              <a:t>with </a:t>
            </a:r>
            <a:r>
              <a:rPr sz="800" dirty="0">
                <a:solidFill>
                  <a:srgbClr val="231F20"/>
                </a:solidFill>
                <a:latin typeface="Calibri"/>
                <a:cs typeface="Calibri"/>
              </a:rPr>
              <a:t>or </a:t>
            </a:r>
            <a:r>
              <a:rPr sz="800" spc="-5" dirty="0">
                <a:solidFill>
                  <a:srgbClr val="231F20"/>
                </a:solidFill>
                <a:latin typeface="Calibri"/>
                <a:cs typeface="Calibri"/>
              </a:rPr>
              <a:t>without </a:t>
            </a:r>
            <a:r>
              <a:rPr sz="800" dirty="0">
                <a:solidFill>
                  <a:srgbClr val="231F20"/>
                </a:solidFill>
                <a:latin typeface="Calibri"/>
                <a:cs typeface="Calibri"/>
              </a:rPr>
              <a:t>radiation </a:t>
            </a:r>
            <a:r>
              <a:rPr sz="800" spc="-15" dirty="0">
                <a:solidFill>
                  <a:srgbClr val="231F20"/>
                </a:solidFill>
                <a:latin typeface="Calibri"/>
                <a:cs typeface="Calibri"/>
              </a:rPr>
              <a:t>therapy </a:t>
            </a:r>
            <a:r>
              <a:rPr sz="800" spc="20" dirty="0">
                <a:solidFill>
                  <a:srgbClr val="231F20"/>
                </a:solidFill>
                <a:latin typeface="Calibri"/>
                <a:cs typeface="Calibri"/>
              </a:rPr>
              <a:t>in </a:t>
            </a:r>
            <a:r>
              <a:rPr sz="800" spc="-5" dirty="0">
                <a:solidFill>
                  <a:srgbClr val="231F20"/>
                </a:solidFill>
                <a:latin typeface="Calibri"/>
                <a:cs typeface="Calibri"/>
              </a:rPr>
              <a:t>localized </a:t>
            </a:r>
            <a:r>
              <a:rPr sz="800" spc="-20" dirty="0">
                <a:solidFill>
                  <a:srgbClr val="231F20"/>
                </a:solidFill>
                <a:latin typeface="Calibri"/>
                <a:cs typeface="Calibri"/>
              </a:rPr>
              <a:t>soft tissue </a:t>
            </a:r>
            <a:r>
              <a:rPr sz="800" spc="-5" dirty="0">
                <a:solidFill>
                  <a:srgbClr val="231F20"/>
                </a:solidFill>
                <a:latin typeface="Calibri"/>
                <a:cs typeface="Calibri"/>
              </a:rPr>
              <a:t>sarco- </a:t>
            </a:r>
            <a:r>
              <a:rPr sz="800" dirty="0">
                <a:solidFill>
                  <a:srgbClr val="231F20"/>
                </a:solidFill>
                <a:latin typeface="Calibri"/>
                <a:cs typeface="Calibri"/>
              </a:rPr>
              <a:t> </a:t>
            </a:r>
            <a:r>
              <a:rPr sz="800" spc="-15" dirty="0">
                <a:solidFill>
                  <a:srgbClr val="231F20"/>
                </a:solidFill>
                <a:latin typeface="Calibri"/>
                <a:cs typeface="Calibri"/>
              </a:rPr>
              <a:t>mas </a:t>
            </a:r>
            <a:r>
              <a:rPr sz="800" spc="-10" dirty="0">
                <a:solidFill>
                  <a:srgbClr val="231F20"/>
                </a:solidFill>
                <a:latin typeface="Calibri"/>
                <a:cs typeface="Calibri"/>
              </a:rPr>
              <a:t>of </a:t>
            </a:r>
            <a:r>
              <a:rPr sz="800" spc="5" dirty="0">
                <a:solidFill>
                  <a:srgbClr val="231F20"/>
                </a:solidFill>
                <a:latin typeface="Calibri"/>
                <a:cs typeface="Calibri"/>
              </a:rPr>
              <a:t>limbs </a:t>
            </a:r>
            <a:r>
              <a:rPr sz="800" spc="-10" dirty="0">
                <a:solidFill>
                  <a:srgbClr val="231F20"/>
                </a:solidFill>
                <a:latin typeface="Calibri"/>
                <a:cs typeface="Calibri"/>
              </a:rPr>
              <a:t>and </a:t>
            </a:r>
            <a:r>
              <a:rPr sz="800" spc="-5" dirty="0">
                <a:solidFill>
                  <a:srgbClr val="231F20"/>
                </a:solidFill>
                <a:latin typeface="Calibri"/>
                <a:cs typeface="Calibri"/>
              </a:rPr>
              <a:t>superficial </a:t>
            </a:r>
            <a:r>
              <a:rPr sz="800" spc="5" dirty="0">
                <a:solidFill>
                  <a:srgbClr val="231F20"/>
                </a:solidFill>
                <a:latin typeface="Calibri"/>
                <a:cs typeface="Calibri"/>
              </a:rPr>
              <a:t>trunk </a:t>
            </a:r>
            <a:r>
              <a:rPr sz="800" spc="20" dirty="0">
                <a:solidFill>
                  <a:srgbClr val="231F20"/>
                </a:solidFill>
                <a:latin typeface="Calibri"/>
                <a:cs typeface="Calibri"/>
              </a:rPr>
              <a:t>in </a:t>
            </a:r>
            <a:r>
              <a:rPr sz="800" spc="-30" dirty="0">
                <a:solidFill>
                  <a:srgbClr val="231F20"/>
                </a:solidFill>
                <a:latin typeface="Calibri"/>
                <a:cs typeface="Calibri"/>
              </a:rPr>
              <a:t>the </a:t>
            </a:r>
            <a:r>
              <a:rPr sz="800" spc="5" dirty="0">
                <a:solidFill>
                  <a:srgbClr val="231F20"/>
                </a:solidFill>
                <a:latin typeface="Calibri"/>
                <a:cs typeface="Calibri"/>
              </a:rPr>
              <a:t>Italian </a:t>
            </a:r>
            <a:r>
              <a:rPr sz="800" spc="-5" dirty="0">
                <a:solidFill>
                  <a:srgbClr val="231F20"/>
                </a:solidFill>
                <a:latin typeface="Calibri"/>
                <a:cs typeface="Calibri"/>
              </a:rPr>
              <a:t>Sarcoma </a:t>
            </a:r>
            <a:r>
              <a:rPr sz="800" spc="5" dirty="0">
                <a:solidFill>
                  <a:srgbClr val="231F20"/>
                </a:solidFill>
                <a:latin typeface="Calibri"/>
                <a:cs typeface="Calibri"/>
              </a:rPr>
              <a:t>Group/Grupo </a:t>
            </a:r>
            <a:r>
              <a:rPr sz="800" spc="10" dirty="0">
                <a:solidFill>
                  <a:srgbClr val="231F20"/>
                </a:solidFill>
                <a:latin typeface="Calibri"/>
                <a:cs typeface="Calibri"/>
              </a:rPr>
              <a:t> </a:t>
            </a:r>
            <a:r>
              <a:rPr sz="800" spc="-55" dirty="0">
                <a:solidFill>
                  <a:srgbClr val="231F20"/>
                </a:solidFill>
                <a:latin typeface="Calibri"/>
                <a:cs typeface="Calibri"/>
              </a:rPr>
              <a:t>Espan</a:t>
            </a:r>
            <a:r>
              <a:rPr sz="800" spc="-55" dirty="0">
                <a:solidFill>
                  <a:srgbClr val="231F20"/>
                </a:solidFill>
                <a:latin typeface="Corbel"/>
                <a:cs typeface="Corbel"/>
              </a:rPr>
              <a:t>~</a:t>
            </a:r>
            <a:r>
              <a:rPr sz="800" spc="-55" dirty="0">
                <a:solidFill>
                  <a:srgbClr val="231F20"/>
                </a:solidFill>
                <a:latin typeface="Calibri"/>
                <a:cs typeface="Calibri"/>
              </a:rPr>
              <a:t>ol</a:t>
            </a:r>
            <a:r>
              <a:rPr sz="800" spc="-50" dirty="0">
                <a:solidFill>
                  <a:srgbClr val="231F20"/>
                </a:solidFill>
                <a:latin typeface="Calibri"/>
                <a:cs typeface="Calibri"/>
              </a:rPr>
              <a:t> </a:t>
            </a:r>
            <a:r>
              <a:rPr sz="800" spc="-35" dirty="0">
                <a:solidFill>
                  <a:srgbClr val="231F20"/>
                </a:solidFill>
                <a:latin typeface="Calibri"/>
                <a:cs typeface="Calibri"/>
              </a:rPr>
              <a:t>de</a:t>
            </a:r>
            <a:r>
              <a:rPr sz="800" spc="-30" dirty="0">
                <a:solidFill>
                  <a:srgbClr val="231F20"/>
                </a:solidFill>
                <a:latin typeface="Calibri"/>
                <a:cs typeface="Calibri"/>
              </a:rPr>
              <a:t> </a:t>
            </a:r>
            <a:r>
              <a:rPr sz="800" spc="-20" dirty="0">
                <a:solidFill>
                  <a:srgbClr val="231F20"/>
                </a:solidFill>
                <a:latin typeface="Calibri"/>
                <a:cs typeface="Calibri"/>
              </a:rPr>
              <a:t>Investigacio´n</a:t>
            </a:r>
            <a:r>
              <a:rPr sz="800" spc="-15" dirty="0">
                <a:solidFill>
                  <a:srgbClr val="231F20"/>
                </a:solidFill>
                <a:latin typeface="Calibri"/>
                <a:cs typeface="Calibri"/>
              </a:rPr>
              <a:t> </a:t>
            </a:r>
            <a:r>
              <a:rPr sz="800" spc="-30" dirty="0">
                <a:solidFill>
                  <a:srgbClr val="231F20"/>
                </a:solidFill>
                <a:latin typeface="Calibri"/>
                <a:cs typeface="Calibri"/>
              </a:rPr>
              <a:t>en</a:t>
            </a:r>
            <a:r>
              <a:rPr sz="800" spc="-25" dirty="0">
                <a:solidFill>
                  <a:srgbClr val="231F20"/>
                </a:solidFill>
                <a:latin typeface="Calibri"/>
                <a:cs typeface="Calibri"/>
              </a:rPr>
              <a:t> </a:t>
            </a:r>
            <a:r>
              <a:rPr sz="800" spc="-10" dirty="0">
                <a:solidFill>
                  <a:srgbClr val="231F20"/>
                </a:solidFill>
                <a:latin typeface="Calibri"/>
                <a:cs typeface="Calibri"/>
              </a:rPr>
              <a:t>Sarcomas</a:t>
            </a:r>
            <a:r>
              <a:rPr sz="800" spc="-5" dirty="0">
                <a:solidFill>
                  <a:srgbClr val="231F20"/>
                </a:solidFill>
                <a:latin typeface="Calibri"/>
                <a:cs typeface="Calibri"/>
              </a:rPr>
              <a:t> randomized </a:t>
            </a:r>
            <a:r>
              <a:rPr sz="800" spc="5" dirty="0">
                <a:solidFill>
                  <a:srgbClr val="231F20"/>
                </a:solidFill>
                <a:latin typeface="Calibri"/>
                <a:cs typeface="Calibri"/>
              </a:rPr>
              <a:t>clinical </a:t>
            </a:r>
            <a:r>
              <a:rPr sz="800" spc="-5" dirty="0">
                <a:solidFill>
                  <a:srgbClr val="231F20"/>
                </a:solidFill>
                <a:latin typeface="Calibri"/>
                <a:cs typeface="Calibri"/>
              </a:rPr>
              <a:t>trial: </a:t>
            </a:r>
            <a:r>
              <a:rPr sz="800" spc="-30" dirty="0">
                <a:solidFill>
                  <a:srgbClr val="231F20"/>
                </a:solidFill>
                <a:latin typeface="Calibri"/>
                <a:cs typeface="Calibri"/>
              </a:rPr>
              <a:t>three </a:t>
            </a:r>
            <a:r>
              <a:rPr sz="800" spc="-25" dirty="0">
                <a:solidFill>
                  <a:srgbClr val="231F20"/>
                </a:solidFill>
                <a:latin typeface="Calibri"/>
                <a:cs typeface="Calibri"/>
              </a:rPr>
              <a:t> </a:t>
            </a:r>
            <a:r>
              <a:rPr sz="800" spc="-20" dirty="0">
                <a:solidFill>
                  <a:srgbClr val="231F20"/>
                </a:solidFill>
                <a:latin typeface="Calibri"/>
                <a:cs typeface="Calibri"/>
              </a:rPr>
              <a:t>versus </a:t>
            </a:r>
            <a:r>
              <a:rPr sz="800" spc="-15" dirty="0">
                <a:solidFill>
                  <a:srgbClr val="231F20"/>
                </a:solidFill>
                <a:latin typeface="Calibri"/>
                <a:cs typeface="Calibri"/>
              </a:rPr>
              <a:t>five </a:t>
            </a:r>
            <a:r>
              <a:rPr sz="800" spc="-20" dirty="0">
                <a:solidFill>
                  <a:srgbClr val="231F20"/>
                </a:solidFill>
                <a:latin typeface="Calibri"/>
                <a:cs typeface="Calibri"/>
              </a:rPr>
              <a:t>cycles </a:t>
            </a:r>
            <a:r>
              <a:rPr sz="800" spc="-10" dirty="0">
                <a:solidFill>
                  <a:srgbClr val="231F20"/>
                </a:solidFill>
                <a:latin typeface="Calibri"/>
                <a:cs typeface="Calibri"/>
              </a:rPr>
              <a:t>of </a:t>
            </a:r>
            <a:r>
              <a:rPr sz="800" spc="-5" dirty="0">
                <a:solidFill>
                  <a:srgbClr val="231F20"/>
                </a:solidFill>
                <a:latin typeface="Calibri"/>
                <a:cs typeface="Calibri"/>
              </a:rPr>
              <a:t>full-dose </a:t>
            </a:r>
            <a:r>
              <a:rPr sz="800" spc="5" dirty="0">
                <a:solidFill>
                  <a:srgbClr val="231F20"/>
                </a:solidFill>
                <a:latin typeface="Calibri"/>
                <a:cs typeface="Calibri"/>
              </a:rPr>
              <a:t>epirubicin </a:t>
            </a:r>
            <a:r>
              <a:rPr sz="800" dirty="0">
                <a:solidFill>
                  <a:srgbClr val="231F20"/>
                </a:solidFill>
                <a:latin typeface="Calibri"/>
                <a:cs typeface="Calibri"/>
              </a:rPr>
              <a:t>plus </a:t>
            </a:r>
            <a:r>
              <a:rPr sz="800" spc="-10" dirty="0">
                <a:solidFill>
                  <a:srgbClr val="231F20"/>
                </a:solidFill>
                <a:latin typeface="Calibri"/>
                <a:cs typeface="Calibri"/>
              </a:rPr>
              <a:t>ifosfamide. </a:t>
            </a:r>
            <a:r>
              <a:rPr sz="800" spc="10" dirty="0">
                <a:solidFill>
                  <a:srgbClr val="231F20"/>
                </a:solidFill>
                <a:latin typeface="Calibri"/>
                <a:cs typeface="Calibri"/>
              </a:rPr>
              <a:t>J </a:t>
            </a:r>
            <a:r>
              <a:rPr sz="800" spc="35" dirty="0">
                <a:solidFill>
                  <a:srgbClr val="231F20"/>
                </a:solidFill>
                <a:latin typeface="Calibri"/>
                <a:cs typeface="Calibri"/>
              </a:rPr>
              <a:t>Clin </a:t>
            </a:r>
            <a:r>
              <a:rPr sz="800" spc="15" dirty="0">
                <a:solidFill>
                  <a:srgbClr val="231F20"/>
                </a:solidFill>
                <a:latin typeface="Calibri"/>
                <a:cs typeface="Calibri"/>
              </a:rPr>
              <a:t>Oncol </a:t>
            </a:r>
            <a:r>
              <a:rPr sz="800" spc="20" dirty="0">
                <a:solidFill>
                  <a:srgbClr val="231F20"/>
                </a:solidFill>
                <a:latin typeface="Calibri"/>
                <a:cs typeface="Calibri"/>
              </a:rPr>
              <a:t> </a:t>
            </a:r>
            <a:r>
              <a:rPr sz="800" spc="-25" dirty="0">
                <a:solidFill>
                  <a:srgbClr val="231F20"/>
                </a:solidFill>
                <a:latin typeface="Calibri"/>
                <a:cs typeface="Calibri"/>
              </a:rPr>
              <a:t>2015;</a:t>
            </a:r>
            <a:r>
              <a:rPr sz="800" spc="-20" dirty="0">
                <a:solidFill>
                  <a:srgbClr val="231F20"/>
                </a:solidFill>
                <a:latin typeface="Calibri"/>
                <a:cs typeface="Calibri"/>
              </a:rPr>
              <a:t> </a:t>
            </a:r>
            <a:r>
              <a:rPr sz="800" spc="-25" dirty="0">
                <a:solidFill>
                  <a:srgbClr val="231F20"/>
                </a:solidFill>
                <a:latin typeface="Calibri"/>
                <a:cs typeface="Calibri"/>
              </a:rPr>
              <a:t>33:</a:t>
            </a:r>
            <a:r>
              <a:rPr sz="800" spc="-5" dirty="0">
                <a:solidFill>
                  <a:srgbClr val="231F20"/>
                </a:solidFill>
                <a:latin typeface="Calibri"/>
                <a:cs typeface="Calibri"/>
              </a:rPr>
              <a:t> </a:t>
            </a:r>
            <a:r>
              <a:rPr sz="800" spc="-25" dirty="0">
                <a:solidFill>
                  <a:srgbClr val="231F20"/>
                </a:solidFill>
                <a:latin typeface="Calibri"/>
                <a:cs typeface="Calibri"/>
              </a:rPr>
              <a:t>3628–3634.</a:t>
            </a:r>
            <a:endParaRPr sz="800">
              <a:latin typeface="Calibri"/>
              <a:cs typeface="Calibri"/>
            </a:endParaRPr>
          </a:p>
          <a:p>
            <a:pPr marL="184150" indent="-172085" algn="just">
              <a:lnSpc>
                <a:spcPct val="100000"/>
              </a:lnSpc>
              <a:spcBef>
                <a:spcPts val="40"/>
              </a:spcBef>
              <a:buAutoNum type="arabicPeriod" startAt="25"/>
              <a:tabLst>
                <a:tab pos="184785" algn="l"/>
              </a:tabLst>
            </a:pPr>
            <a:r>
              <a:rPr sz="800" spc="5" dirty="0">
                <a:solidFill>
                  <a:srgbClr val="231F20"/>
                </a:solidFill>
                <a:latin typeface="Calibri"/>
                <a:cs typeface="Calibri"/>
              </a:rPr>
              <a:t>Blackmon </a:t>
            </a:r>
            <a:r>
              <a:rPr sz="800" spc="15" dirty="0">
                <a:solidFill>
                  <a:srgbClr val="231F20"/>
                </a:solidFill>
                <a:latin typeface="Calibri"/>
                <a:cs typeface="Calibri"/>
              </a:rPr>
              <a:t> </a:t>
            </a:r>
            <a:r>
              <a:rPr sz="800" spc="40" dirty="0">
                <a:solidFill>
                  <a:srgbClr val="231F20"/>
                </a:solidFill>
                <a:latin typeface="Calibri"/>
                <a:cs typeface="Calibri"/>
              </a:rPr>
              <a:t>SH,</a:t>
            </a:r>
            <a:r>
              <a:rPr sz="800" spc="204" dirty="0">
                <a:solidFill>
                  <a:srgbClr val="231F20"/>
                </a:solidFill>
                <a:latin typeface="Calibri"/>
                <a:cs typeface="Calibri"/>
              </a:rPr>
              <a:t> </a:t>
            </a:r>
            <a:r>
              <a:rPr sz="800" spc="-5" dirty="0">
                <a:solidFill>
                  <a:srgbClr val="231F20"/>
                </a:solidFill>
                <a:latin typeface="Calibri"/>
                <a:cs typeface="Calibri"/>
              </a:rPr>
              <a:t>Shah</a:t>
            </a:r>
            <a:r>
              <a:rPr sz="800" spc="200" dirty="0">
                <a:solidFill>
                  <a:srgbClr val="231F20"/>
                </a:solidFill>
                <a:latin typeface="Calibri"/>
                <a:cs typeface="Calibri"/>
              </a:rPr>
              <a:t> </a:t>
            </a:r>
            <a:r>
              <a:rPr sz="800" spc="30" dirty="0">
                <a:solidFill>
                  <a:srgbClr val="231F20"/>
                </a:solidFill>
                <a:latin typeface="Calibri"/>
                <a:cs typeface="Calibri"/>
              </a:rPr>
              <a:t>N,</a:t>
            </a:r>
            <a:r>
              <a:rPr sz="800" spc="204" dirty="0">
                <a:solidFill>
                  <a:srgbClr val="231F20"/>
                </a:solidFill>
                <a:latin typeface="Calibri"/>
                <a:cs typeface="Calibri"/>
              </a:rPr>
              <a:t> </a:t>
            </a:r>
            <a:r>
              <a:rPr sz="800" spc="10" dirty="0">
                <a:solidFill>
                  <a:srgbClr val="231F20"/>
                </a:solidFill>
                <a:latin typeface="Calibri"/>
                <a:cs typeface="Calibri"/>
              </a:rPr>
              <a:t>Roth </a:t>
            </a:r>
            <a:r>
              <a:rPr sz="800" spc="20" dirty="0">
                <a:solidFill>
                  <a:srgbClr val="231F20"/>
                </a:solidFill>
                <a:latin typeface="Calibri"/>
                <a:cs typeface="Calibri"/>
              </a:rPr>
              <a:t> </a:t>
            </a:r>
            <a:r>
              <a:rPr sz="800" spc="30" dirty="0">
                <a:solidFill>
                  <a:srgbClr val="231F20"/>
                </a:solidFill>
                <a:latin typeface="Calibri"/>
                <a:cs typeface="Calibri"/>
              </a:rPr>
              <a:t>JA</a:t>
            </a:r>
            <a:r>
              <a:rPr sz="800" spc="200" dirty="0">
                <a:solidFill>
                  <a:srgbClr val="231F20"/>
                </a:solidFill>
                <a:latin typeface="Calibri"/>
                <a:cs typeface="Calibri"/>
              </a:rPr>
              <a:t> </a:t>
            </a:r>
            <a:r>
              <a:rPr sz="800" spc="-45" dirty="0">
                <a:solidFill>
                  <a:srgbClr val="231F20"/>
                </a:solidFill>
                <a:latin typeface="Calibri"/>
                <a:cs typeface="Calibri"/>
              </a:rPr>
              <a:t>et</a:t>
            </a:r>
            <a:r>
              <a:rPr sz="800" spc="210" dirty="0">
                <a:solidFill>
                  <a:srgbClr val="231F20"/>
                </a:solidFill>
                <a:latin typeface="Calibri"/>
                <a:cs typeface="Calibri"/>
              </a:rPr>
              <a:t> </a:t>
            </a:r>
            <a:r>
              <a:rPr sz="800" spc="-10" dirty="0">
                <a:solidFill>
                  <a:srgbClr val="231F20"/>
                </a:solidFill>
                <a:latin typeface="Calibri"/>
                <a:cs typeface="Calibri"/>
              </a:rPr>
              <a:t>al.</a:t>
            </a:r>
            <a:r>
              <a:rPr sz="800" spc="204" dirty="0">
                <a:solidFill>
                  <a:srgbClr val="231F20"/>
                </a:solidFill>
                <a:latin typeface="Calibri"/>
                <a:cs typeface="Calibri"/>
              </a:rPr>
              <a:t> </a:t>
            </a:r>
            <a:r>
              <a:rPr sz="800" spc="-10" dirty="0">
                <a:solidFill>
                  <a:srgbClr val="231F20"/>
                </a:solidFill>
                <a:latin typeface="Calibri"/>
                <a:cs typeface="Calibri"/>
              </a:rPr>
              <a:t>Resection</a:t>
            </a:r>
            <a:r>
              <a:rPr sz="800" spc="204" dirty="0">
                <a:solidFill>
                  <a:srgbClr val="231F20"/>
                </a:solidFill>
                <a:latin typeface="Calibri"/>
                <a:cs typeface="Calibri"/>
              </a:rPr>
              <a:t> </a:t>
            </a:r>
            <a:r>
              <a:rPr sz="800" spc="-10" dirty="0">
                <a:solidFill>
                  <a:srgbClr val="231F20"/>
                </a:solidFill>
                <a:latin typeface="Calibri"/>
                <a:cs typeface="Calibri"/>
              </a:rPr>
              <a:t>of</a:t>
            </a:r>
            <a:r>
              <a:rPr sz="800" spc="210" dirty="0">
                <a:solidFill>
                  <a:srgbClr val="231F20"/>
                </a:solidFill>
                <a:latin typeface="Calibri"/>
                <a:cs typeface="Calibri"/>
              </a:rPr>
              <a:t> </a:t>
            </a:r>
            <a:r>
              <a:rPr sz="800" dirty="0">
                <a:solidFill>
                  <a:srgbClr val="231F20"/>
                </a:solidFill>
                <a:latin typeface="Calibri"/>
                <a:cs typeface="Calibri"/>
              </a:rPr>
              <a:t>pulmonary</a:t>
            </a:r>
            <a:r>
              <a:rPr sz="800" spc="210" dirty="0">
                <a:solidFill>
                  <a:srgbClr val="231F20"/>
                </a:solidFill>
                <a:latin typeface="Calibri"/>
                <a:cs typeface="Calibri"/>
              </a:rPr>
              <a:t> </a:t>
            </a:r>
            <a:r>
              <a:rPr sz="800" spc="-10" dirty="0">
                <a:solidFill>
                  <a:srgbClr val="231F20"/>
                </a:solidFill>
                <a:latin typeface="Calibri"/>
                <a:cs typeface="Calibri"/>
              </a:rPr>
              <a:t>and</a:t>
            </a:r>
            <a:endParaRPr sz="800">
              <a:latin typeface="Calibri"/>
              <a:cs typeface="Calibri"/>
            </a:endParaRPr>
          </a:p>
          <a:p>
            <a:pPr marL="184150" marR="5080" algn="just">
              <a:lnSpc>
                <a:spcPct val="105700"/>
              </a:lnSpc>
              <a:spcBef>
                <a:spcPts val="5"/>
              </a:spcBef>
            </a:pPr>
            <a:r>
              <a:rPr sz="800" spc="-5" dirty="0">
                <a:solidFill>
                  <a:srgbClr val="231F20"/>
                </a:solidFill>
                <a:latin typeface="Calibri"/>
                <a:cs typeface="Calibri"/>
              </a:rPr>
              <a:t>extrapulmonary</a:t>
            </a:r>
            <a:r>
              <a:rPr sz="800" dirty="0">
                <a:solidFill>
                  <a:srgbClr val="231F20"/>
                </a:solidFill>
                <a:latin typeface="Calibri"/>
                <a:cs typeface="Calibri"/>
              </a:rPr>
              <a:t> </a:t>
            </a:r>
            <a:r>
              <a:rPr sz="800" spc="-15" dirty="0">
                <a:solidFill>
                  <a:srgbClr val="231F20"/>
                </a:solidFill>
                <a:latin typeface="Calibri"/>
                <a:cs typeface="Calibri"/>
              </a:rPr>
              <a:t>sarcomatous</a:t>
            </a:r>
            <a:r>
              <a:rPr sz="800" spc="-10" dirty="0">
                <a:solidFill>
                  <a:srgbClr val="231F20"/>
                </a:solidFill>
                <a:latin typeface="Calibri"/>
                <a:cs typeface="Calibri"/>
              </a:rPr>
              <a:t> </a:t>
            </a:r>
            <a:r>
              <a:rPr sz="800" spc="-35" dirty="0">
                <a:solidFill>
                  <a:srgbClr val="231F20"/>
                </a:solidFill>
                <a:latin typeface="Calibri"/>
                <a:cs typeface="Calibri"/>
              </a:rPr>
              <a:t>metastases</a:t>
            </a:r>
            <a:r>
              <a:rPr sz="800" spc="-30" dirty="0">
                <a:solidFill>
                  <a:srgbClr val="231F20"/>
                </a:solidFill>
                <a:latin typeface="Calibri"/>
                <a:cs typeface="Calibri"/>
              </a:rPr>
              <a:t> </a:t>
            </a:r>
            <a:r>
              <a:rPr sz="800" dirty="0">
                <a:solidFill>
                  <a:srgbClr val="231F20"/>
                </a:solidFill>
                <a:latin typeface="Calibri"/>
                <a:cs typeface="Calibri"/>
              </a:rPr>
              <a:t>is</a:t>
            </a:r>
            <a:r>
              <a:rPr sz="800" spc="5" dirty="0">
                <a:solidFill>
                  <a:srgbClr val="231F20"/>
                </a:solidFill>
                <a:latin typeface="Calibri"/>
                <a:cs typeface="Calibri"/>
              </a:rPr>
              <a:t> </a:t>
            </a:r>
            <a:r>
              <a:rPr sz="800" spc="-20" dirty="0">
                <a:solidFill>
                  <a:srgbClr val="231F20"/>
                </a:solidFill>
                <a:latin typeface="Calibri"/>
                <a:cs typeface="Calibri"/>
              </a:rPr>
              <a:t>associated</a:t>
            </a:r>
            <a:r>
              <a:rPr sz="800" spc="-15" dirty="0">
                <a:solidFill>
                  <a:srgbClr val="231F20"/>
                </a:solidFill>
                <a:latin typeface="Calibri"/>
                <a:cs typeface="Calibri"/>
              </a:rPr>
              <a:t> </a:t>
            </a:r>
            <a:r>
              <a:rPr sz="800" spc="-5" dirty="0">
                <a:solidFill>
                  <a:srgbClr val="231F20"/>
                </a:solidFill>
                <a:latin typeface="Calibri"/>
                <a:cs typeface="Calibri"/>
              </a:rPr>
              <a:t>with</a:t>
            </a:r>
            <a:r>
              <a:rPr sz="800" dirty="0">
                <a:solidFill>
                  <a:srgbClr val="231F20"/>
                </a:solidFill>
                <a:latin typeface="Calibri"/>
                <a:cs typeface="Calibri"/>
              </a:rPr>
              <a:t> long-term </a:t>
            </a:r>
            <a:r>
              <a:rPr sz="800" spc="5" dirty="0">
                <a:solidFill>
                  <a:srgbClr val="231F20"/>
                </a:solidFill>
                <a:latin typeface="Calibri"/>
                <a:cs typeface="Calibri"/>
              </a:rPr>
              <a:t> </a:t>
            </a:r>
            <a:r>
              <a:rPr sz="800" dirty="0">
                <a:solidFill>
                  <a:srgbClr val="231F20"/>
                </a:solidFill>
                <a:latin typeface="Calibri"/>
                <a:cs typeface="Calibri"/>
              </a:rPr>
              <a:t>survival.</a:t>
            </a:r>
            <a:r>
              <a:rPr sz="800" spc="-10" dirty="0">
                <a:solidFill>
                  <a:srgbClr val="231F20"/>
                </a:solidFill>
                <a:latin typeface="Calibri"/>
                <a:cs typeface="Calibri"/>
              </a:rPr>
              <a:t> </a:t>
            </a:r>
            <a:r>
              <a:rPr sz="800" spc="25" dirty="0">
                <a:solidFill>
                  <a:srgbClr val="231F20"/>
                </a:solidFill>
                <a:latin typeface="Calibri"/>
                <a:cs typeface="Calibri"/>
              </a:rPr>
              <a:t>Ann</a:t>
            </a:r>
            <a:r>
              <a:rPr sz="800" spc="-10" dirty="0">
                <a:solidFill>
                  <a:srgbClr val="231F20"/>
                </a:solidFill>
                <a:latin typeface="Calibri"/>
                <a:cs typeface="Calibri"/>
              </a:rPr>
              <a:t> </a:t>
            </a:r>
            <a:r>
              <a:rPr sz="800" spc="10" dirty="0">
                <a:solidFill>
                  <a:srgbClr val="231F20"/>
                </a:solidFill>
                <a:latin typeface="Calibri"/>
                <a:cs typeface="Calibri"/>
              </a:rPr>
              <a:t>Thorac</a:t>
            </a:r>
            <a:r>
              <a:rPr sz="800" spc="-10" dirty="0">
                <a:solidFill>
                  <a:srgbClr val="231F20"/>
                </a:solidFill>
                <a:latin typeface="Calibri"/>
                <a:cs typeface="Calibri"/>
              </a:rPr>
              <a:t> </a:t>
            </a:r>
            <a:r>
              <a:rPr sz="800" spc="5" dirty="0">
                <a:solidFill>
                  <a:srgbClr val="231F20"/>
                </a:solidFill>
                <a:latin typeface="Calibri"/>
                <a:cs typeface="Calibri"/>
              </a:rPr>
              <a:t>Surg</a:t>
            </a:r>
            <a:r>
              <a:rPr sz="800" spc="-15" dirty="0">
                <a:solidFill>
                  <a:srgbClr val="231F20"/>
                </a:solidFill>
                <a:latin typeface="Calibri"/>
                <a:cs typeface="Calibri"/>
              </a:rPr>
              <a:t> </a:t>
            </a:r>
            <a:r>
              <a:rPr sz="800" spc="-25" dirty="0">
                <a:solidFill>
                  <a:srgbClr val="231F20"/>
                </a:solidFill>
                <a:latin typeface="Calibri"/>
                <a:cs typeface="Calibri"/>
              </a:rPr>
              <a:t>2009;</a:t>
            </a:r>
            <a:r>
              <a:rPr sz="800" spc="-15" dirty="0">
                <a:solidFill>
                  <a:srgbClr val="231F20"/>
                </a:solidFill>
                <a:latin typeface="Calibri"/>
                <a:cs typeface="Calibri"/>
              </a:rPr>
              <a:t> </a:t>
            </a:r>
            <a:r>
              <a:rPr sz="800" spc="-25" dirty="0">
                <a:solidFill>
                  <a:srgbClr val="231F20"/>
                </a:solidFill>
                <a:latin typeface="Calibri"/>
                <a:cs typeface="Calibri"/>
              </a:rPr>
              <a:t>88:</a:t>
            </a:r>
            <a:r>
              <a:rPr sz="800" spc="-5" dirty="0">
                <a:solidFill>
                  <a:srgbClr val="231F20"/>
                </a:solidFill>
                <a:latin typeface="Calibri"/>
                <a:cs typeface="Calibri"/>
              </a:rPr>
              <a:t> </a:t>
            </a:r>
            <a:r>
              <a:rPr sz="800" spc="-20" dirty="0">
                <a:solidFill>
                  <a:srgbClr val="231F20"/>
                </a:solidFill>
                <a:latin typeface="Calibri"/>
                <a:cs typeface="Calibri"/>
              </a:rPr>
              <a:t>877–884; </a:t>
            </a:r>
            <a:r>
              <a:rPr sz="800" spc="-5" dirty="0">
                <a:solidFill>
                  <a:srgbClr val="231F20"/>
                </a:solidFill>
                <a:latin typeface="Calibri"/>
                <a:cs typeface="Calibri"/>
              </a:rPr>
              <a:t>discussion </a:t>
            </a:r>
            <a:r>
              <a:rPr sz="800" spc="-20" dirty="0">
                <a:solidFill>
                  <a:srgbClr val="231F20"/>
                </a:solidFill>
                <a:latin typeface="Calibri"/>
                <a:cs typeface="Calibri"/>
              </a:rPr>
              <a:t>884–885.</a:t>
            </a:r>
            <a:endParaRPr sz="800">
              <a:latin typeface="Calibri"/>
              <a:cs typeface="Calibri"/>
            </a:endParaRPr>
          </a:p>
          <a:p>
            <a:pPr marL="184150" marR="5715" indent="-172085" algn="just">
              <a:lnSpc>
                <a:spcPts val="1010"/>
              </a:lnSpc>
              <a:spcBef>
                <a:spcPts val="35"/>
              </a:spcBef>
              <a:buAutoNum type="arabicPeriod" startAt="26"/>
              <a:tabLst>
                <a:tab pos="184785" algn="l"/>
              </a:tabLst>
            </a:pPr>
            <a:r>
              <a:rPr sz="800" spc="5" dirty="0">
                <a:solidFill>
                  <a:srgbClr val="231F20"/>
                </a:solidFill>
                <a:latin typeface="Calibri"/>
                <a:cs typeface="Calibri"/>
              </a:rPr>
              <a:t>Antman</a:t>
            </a:r>
            <a:r>
              <a:rPr sz="800" spc="10" dirty="0">
                <a:solidFill>
                  <a:srgbClr val="231F20"/>
                </a:solidFill>
                <a:latin typeface="Calibri"/>
                <a:cs typeface="Calibri"/>
              </a:rPr>
              <a:t> </a:t>
            </a:r>
            <a:r>
              <a:rPr sz="800" spc="50" dirty="0">
                <a:solidFill>
                  <a:srgbClr val="231F20"/>
                </a:solidFill>
                <a:latin typeface="Calibri"/>
                <a:cs typeface="Calibri"/>
              </a:rPr>
              <a:t>K, </a:t>
            </a:r>
            <a:r>
              <a:rPr sz="800" dirty="0">
                <a:solidFill>
                  <a:srgbClr val="231F20"/>
                </a:solidFill>
                <a:latin typeface="Calibri"/>
                <a:cs typeface="Calibri"/>
              </a:rPr>
              <a:t>Crowley</a:t>
            </a:r>
            <a:r>
              <a:rPr sz="800" spc="5" dirty="0">
                <a:solidFill>
                  <a:srgbClr val="231F20"/>
                </a:solidFill>
                <a:latin typeface="Calibri"/>
                <a:cs typeface="Calibri"/>
              </a:rPr>
              <a:t> </a:t>
            </a:r>
            <a:r>
              <a:rPr sz="800" dirty="0">
                <a:solidFill>
                  <a:srgbClr val="231F20"/>
                </a:solidFill>
                <a:latin typeface="Calibri"/>
                <a:cs typeface="Calibri"/>
              </a:rPr>
              <a:t>J,</a:t>
            </a:r>
            <a:r>
              <a:rPr sz="800" spc="5" dirty="0">
                <a:solidFill>
                  <a:srgbClr val="231F20"/>
                </a:solidFill>
                <a:latin typeface="Calibri"/>
                <a:cs typeface="Calibri"/>
              </a:rPr>
              <a:t> </a:t>
            </a:r>
            <a:r>
              <a:rPr sz="800" spc="-10" dirty="0">
                <a:solidFill>
                  <a:srgbClr val="231F20"/>
                </a:solidFill>
                <a:latin typeface="Calibri"/>
                <a:cs typeface="Calibri"/>
              </a:rPr>
              <a:t>Balcerzak</a:t>
            </a:r>
            <a:r>
              <a:rPr sz="800" spc="-5" dirty="0">
                <a:solidFill>
                  <a:srgbClr val="231F20"/>
                </a:solidFill>
                <a:latin typeface="Calibri"/>
                <a:cs typeface="Calibri"/>
              </a:rPr>
              <a:t> </a:t>
            </a:r>
            <a:r>
              <a:rPr sz="800" spc="25" dirty="0">
                <a:solidFill>
                  <a:srgbClr val="231F20"/>
                </a:solidFill>
                <a:latin typeface="Calibri"/>
                <a:cs typeface="Calibri"/>
              </a:rPr>
              <a:t>SP</a:t>
            </a:r>
            <a:r>
              <a:rPr sz="800" spc="30" dirty="0">
                <a:solidFill>
                  <a:srgbClr val="231F20"/>
                </a:solidFill>
                <a:latin typeface="Calibri"/>
                <a:cs typeface="Calibri"/>
              </a:rPr>
              <a:t>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a:t>
            </a:r>
            <a:r>
              <a:rPr sz="800" spc="-5" dirty="0">
                <a:solidFill>
                  <a:srgbClr val="231F20"/>
                </a:solidFill>
                <a:latin typeface="Calibri"/>
                <a:cs typeface="Calibri"/>
              </a:rPr>
              <a:t> </a:t>
            </a:r>
            <a:r>
              <a:rPr sz="800" spc="30" dirty="0">
                <a:solidFill>
                  <a:srgbClr val="231F20"/>
                </a:solidFill>
                <a:latin typeface="Calibri"/>
                <a:cs typeface="Calibri"/>
              </a:rPr>
              <a:t>An</a:t>
            </a:r>
            <a:r>
              <a:rPr sz="800" spc="35" dirty="0">
                <a:solidFill>
                  <a:srgbClr val="231F20"/>
                </a:solidFill>
                <a:latin typeface="Calibri"/>
                <a:cs typeface="Calibri"/>
              </a:rPr>
              <a:t> </a:t>
            </a:r>
            <a:r>
              <a:rPr sz="800" spc="-5" dirty="0">
                <a:solidFill>
                  <a:srgbClr val="231F20"/>
                </a:solidFill>
                <a:latin typeface="Calibri"/>
                <a:cs typeface="Calibri"/>
              </a:rPr>
              <a:t>intergroup</a:t>
            </a:r>
            <a:r>
              <a:rPr sz="800" dirty="0">
                <a:solidFill>
                  <a:srgbClr val="231F20"/>
                </a:solidFill>
                <a:latin typeface="Calibri"/>
                <a:cs typeface="Calibri"/>
              </a:rPr>
              <a:t> </a:t>
            </a:r>
            <a:r>
              <a:rPr sz="800" spc="-25" dirty="0">
                <a:solidFill>
                  <a:srgbClr val="231F20"/>
                </a:solidFill>
                <a:latin typeface="Calibri"/>
                <a:cs typeface="Calibri"/>
              </a:rPr>
              <a:t>phase</a:t>
            </a:r>
            <a:r>
              <a:rPr sz="800" spc="-20" dirty="0">
                <a:solidFill>
                  <a:srgbClr val="231F20"/>
                </a:solidFill>
                <a:latin typeface="Calibri"/>
                <a:cs typeface="Calibri"/>
              </a:rPr>
              <a:t> </a:t>
            </a:r>
            <a:r>
              <a:rPr sz="800" spc="60" dirty="0">
                <a:solidFill>
                  <a:srgbClr val="231F20"/>
                </a:solidFill>
                <a:latin typeface="Calibri"/>
                <a:cs typeface="Calibri"/>
              </a:rPr>
              <a:t>III </a:t>
            </a:r>
            <a:r>
              <a:rPr sz="800" spc="65" dirty="0">
                <a:solidFill>
                  <a:srgbClr val="231F20"/>
                </a:solidFill>
                <a:latin typeface="Calibri"/>
                <a:cs typeface="Calibri"/>
              </a:rPr>
              <a:t> </a:t>
            </a:r>
            <a:r>
              <a:rPr sz="800" spc="-5" dirty="0">
                <a:solidFill>
                  <a:srgbClr val="231F20"/>
                </a:solidFill>
                <a:latin typeface="Calibri"/>
                <a:cs typeface="Calibri"/>
              </a:rPr>
              <a:t>randomized</a:t>
            </a:r>
            <a:r>
              <a:rPr sz="800" spc="40" dirty="0">
                <a:solidFill>
                  <a:srgbClr val="231F20"/>
                </a:solidFill>
                <a:latin typeface="Calibri"/>
                <a:cs typeface="Calibri"/>
              </a:rPr>
              <a:t> </a:t>
            </a:r>
            <a:r>
              <a:rPr sz="800" spc="-10" dirty="0">
                <a:solidFill>
                  <a:srgbClr val="231F20"/>
                </a:solidFill>
                <a:latin typeface="Calibri"/>
                <a:cs typeface="Calibri"/>
              </a:rPr>
              <a:t>study</a:t>
            </a:r>
            <a:r>
              <a:rPr sz="800" spc="40" dirty="0">
                <a:solidFill>
                  <a:srgbClr val="231F20"/>
                </a:solidFill>
                <a:latin typeface="Calibri"/>
                <a:cs typeface="Calibri"/>
              </a:rPr>
              <a:t> </a:t>
            </a:r>
            <a:r>
              <a:rPr sz="800" spc="-10" dirty="0">
                <a:solidFill>
                  <a:srgbClr val="231F20"/>
                </a:solidFill>
                <a:latin typeface="Calibri"/>
                <a:cs typeface="Calibri"/>
              </a:rPr>
              <a:t>of</a:t>
            </a:r>
            <a:r>
              <a:rPr sz="800" spc="40" dirty="0">
                <a:solidFill>
                  <a:srgbClr val="231F20"/>
                </a:solidFill>
                <a:latin typeface="Calibri"/>
                <a:cs typeface="Calibri"/>
              </a:rPr>
              <a:t> </a:t>
            </a:r>
            <a:r>
              <a:rPr sz="800" spc="5" dirty="0">
                <a:solidFill>
                  <a:srgbClr val="231F20"/>
                </a:solidFill>
                <a:latin typeface="Calibri"/>
                <a:cs typeface="Calibri"/>
              </a:rPr>
              <a:t>doxorubicin</a:t>
            </a:r>
            <a:r>
              <a:rPr sz="800" spc="40" dirty="0">
                <a:solidFill>
                  <a:srgbClr val="231F20"/>
                </a:solidFill>
                <a:latin typeface="Calibri"/>
                <a:cs typeface="Calibri"/>
              </a:rPr>
              <a:t> </a:t>
            </a:r>
            <a:r>
              <a:rPr sz="800" spc="-10" dirty="0">
                <a:solidFill>
                  <a:srgbClr val="231F20"/>
                </a:solidFill>
                <a:latin typeface="Calibri"/>
                <a:cs typeface="Calibri"/>
              </a:rPr>
              <a:t>and</a:t>
            </a:r>
            <a:r>
              <a:rPr sz="800" spc="45" dirty="0">
                <a:solidFill>
                  <a:srgbClr val="231F20"/>
                </a:solidFill>
                <a:latin typeface="Calibri"/>
                <a:cs typeface="Calibri"/>
              </a:rPr>
              <a:t> </a:t>
            </a:r>
            <a:r>
              <a:rPr sz="800" spc="-15" dirty="0">
                <a:solidFill>
                  <a:srgbClr val="231F20"/>
                </a:solidFill>
                <a:latin typeface="Calibri"/>
                <a:cs typeface="Calibri"/>
              </a:rPr>
              <a:t>dacarbazine</a:t>
            </a:r>
            <a:r>
              <a:rPr sz="800" spc="45" dirty="0">
                <a:solidFill>
                  <a:srgbClr val="231F20"/>
                </a:solidFill>
                <a:latin typeface="Calibri"/>
                <a:cs typeface="Calibri"/>
              </a:rPr>
              <a:t> </a:t>
            </a:r>
            <a:r>
              <a:rPr sz="800" spc="-5" dirty="0">
                <a:solidFill>
                  <a:srgbClr val="231F20"/>
                </a:solidFill>
                <a:latin typeface="Calibri"/>
                <a:cs typeface="Calibri"/>
              </a:rPr>
              <a:t>with</a:t>
            </a:r>
            <a:r>
              <a:rPr sz="800" spc="45" dirty="0">
                <a:solidFill>
                  <a:srgbClr val="231F20"/>
                </a:solidFill>
                <a:latin typeface="Calibri"/>
                <a:cs typeface="Calibri"/>
              </a:rPr>
              <a:t> </a:t>
            </a:r>
            <a:r>
              <a:rPr sz="800" dirty="0">
                <a:solidFill>
                  <a:srgbClr val="231F20"/>
                </a:solidFill>
                <a:latin typeface="Calibri"/>
                <a:cs typeface="Calibri"/>
              </a:rPr>
              <a:t>or</a:t>
            </a:r>
            <a:r>
              <a:rPr sz="800" spc="45" dirty="0">
                <a:solidFill>
                  <a:srgbClr val="231F20"/>
                </a:solidFill>
                <a:latin typeface="Calibri"/>
                <a:cs typeface="Calibri"/>
              </a:rPr>
              <a:t> </a:t>
            </a:r>
            <a:r>
              <a:rPr sz="800" spc="-5" dirty="0">
                <a:solidFill>
                  <a:srgbClr val="231F20"/>
                </a:solidFill>
                <a:latin typeface="Calibri"/>
                <a:cs typeface="Calibri"/>
              </a:rPr>
              <a:t>without</a:t>
            </a:r>
            <a:r>
              <a:rPr sz="800" spc="35" dirty="0">
                <a:solidFill>
                  <a:srgbClr val="231F20"/>
                </a:solidFill>
                <a:latin typeface="Calibri"/>
                <a:cs typeface="Calibri"/>
              </a:rPr>
              <a:t> </a:t>
            </a:r>
            <a:r>
              <a:rPr sz="800" spc="5" dirty="0">
                <a:solidFill>
                  <a:srgbClr val="231F20"/>
                </a:solidFill>
                <a:latin typeface="Calibri"/>
                <a:cs typeface="Calibri"/>
              </a:rPr>
              <a:t>ifos-</a:t>
            </a:r>
            <a:endParaRPr sz="800">
              <a:latin typeface="Calibri"/>
              <a:cs typeface="Calibri"/>
            </a:endParaRPr>
          </a:p>
          <a:p>
            <a:pPr marL="184150" marR="5715" algn="just">
              <a:lnSpc>
                <a:spcPts val="1010"/>
              </a:lnSpc>
              <a:spcBef>
                <a:spcPts val="15"/>
              </a:spcBef>
            </a:pPr>
            <a:r>
              <a:rPr sz="800" spc="-10" dirty="0">
                <a:solidFill>
                  <a:srgbClr val="231F20"/>
                </a:solidFill>
                <a:latin typeface="Calibri"/>
                <a:cs typeface="Calibri"/>
              </a:rPr>
              <a:t>famide and </a:t>
            </a:r>
            <a:r>
              <a:rPr sz="800" spc="-20" dirty="0">
                <a:solidFill>
                  <a:srgbClr val="231F20"/>
                </a:solidFill>
                <a:latin typeface="Calibri"/>
                <a:cs typeface="Calibri"/>
              </a:rPr>
              <a:t>mesna</a:t>
            </a:r>
            <a:r>
              <a:rPr sz="800" spc="-15" dirty="0">
                <a:solidFill>
                  <a:srgbClr val="231F20"/>
                </a:solidFill>
                <a:latin typeface="Calibri"/>
                <a:cs typeface="Calibri"/>
              </a:rPr>
              <a:t> </a:t>
            </a:r>
            <a:r>
              <a:rPr sz="800" spc="20" dirty="0">
                <a:solidFill>
                  <a:srgbClr val="231F20"/>
                </a:solidFill>
                <a:latin typeface="Calibri"/>
                <a:cs typeface="Calibri"/>
              </a:rPr>
              <a:t>in </a:t>
            </a:r>
            <a:r>
              <a:rPr sz="800" spc="-15" dirty="0">
                <a:solidFill>
                  <a:srgbClr val="231F20"/>
                </a:solidFill>
                <a:latin typeface="Calibri"/>
                <a:cs typeface="Calibri"/>
              </a:rPr>
              <a:t>advanced</a:t>
            </a:r>
            <a:r>
              <a:rPr sz="800" spc="-10" dirty="0">
                <a:solidFill>
                  <a:srgbClr val="231F20"/>
                </a:solidFill>
                <a:latin typeface="Calibri"/>
                <a:cs typeface="Calibri"/>
              </a:rPr>
              <a:t> </a:t>
            </a:r>
            <a:r>
              <a:rPr sz="800" spc="-20" dirty="0">
                <a:solidFill>
                  <a:srgbClr val="231F20"/>
                </a:solidFill>
                <a:latin typeface="Calibri"/>
                <a:cs typeface="Calibri"/>
              </a:rPr>
              <a:t>soft</a:t>
            </a:r>
            <a:r>
              <a:rPr sz="800" spc="-15" dirty="0">
                <a:solidFill>
                  <a:srgbClr val="231F20"/>
                </a:solidFill>
                <a:latin typeface="Calibri"/>
                <a:cs typeface="Calibri"/>
              </a:rPr>
              <a:t> </a:t>
            </a:r>
            <a:r>
              <a:rPr sz="800" spc="-20" dirty="0">
                <a:solidFill>
                  <a:srgbClr val="231F20"/>
                </a:solidFill>
                <a:latin typeface="Calibri"/>
                <a:cs typeface="Calibri"/>
              </a:rPr>
              <a:t>tissue</a:t>
            </a:r>
            <a:r>
              <a:rPr sz="800" spc="-15" dirty="0">
                <a:solidFill>
                  <a:srgbClr val="231F20"/>
                </a:solidFill>
                <a:latin typeface="Calibri"/>
                <a:cs typeface="Calibri"/>
              </a:rPr>
              <a:t> </a:t>
            </a:r>
            <a:r>
              <a:rPr sz="800" spc="-10" dirty="0">
                <a:solidFill>
                  <a:srgbClr val="231F20"/>
                </a:solidFill>
                <a:latin typeface="Calibri"/>
                <a:cs typeface="Calibri"/>
              </a:rPr>
              <a:t>and </a:t>
            </a:r>
            <a:r>
              <a:rPr sz="800" spc="-20" dirty="0">
                <a:solidFill>
                  <a:srgbClr val="231F20"/>
                </a:solidFill>
                <a:latin typeface="Calibri"/>
                <a:cs typeface="Calibri"/>
              </a:rPr>
              <a:t>bone</a:t>
            </a:r>
            <a:r>
              <a:rPr sz="800" spc="-15" dirty="0">
                <a:solidFill>
                  <a:srgbClr val="231F20"/>
                </a:solidFill>
                <a:latin typeface="Calibri"/>
                <a:cs typeface="Calibri"/>
              </a:rPr>
              <a:t> sarcomas.</a:t>
            </a:r>
            <a:r>
              <a:rPr sz="800" spc="-10" dirty="0">
                <a:solidFill>
                  <a:srgbClr val="231F20"/>
                </a:solidFill>
                <a:latin typeface="Calibri"/>
                <a:cs typeface="Calibri"/>
              </a:rPr>
              <a:t> </a:t>
            </a:r>
            <a:r>
              <a:rPr sz="800" spc="10" dirty="0">
                <a:solidFill>
                  <a:srgbClr val="231F20"/>
                </a:solidFill>
                <a:latin typeface="Calibri"/>
                <a:cs typeface="Calibri"/>
              </a:rPr>
              <a:t>J </a:t>
            </a:r>
            <a:r>
              <a:rPr sz="800" spc="35" dirty="0">
                <a:solidFill>
                  <a:srgbClr val="231F20"/>
                </a:solidFill>
                <a:latin typeface="Calibri"/>
                <a:cs typeface="Calibri"/>
              </a:rPr>
              <a:t>Clin </a:t>
            </a:r>
            <a:r>
              <a:rPr sz="800" spc="4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1993;</a:t>
            </a:r>
            <a:r>
              <a:rPr sz="800" spc="-15" dirty="0">
                <a:solidFill>
                  <a:srgbClr val="231F20"/>
                </a:solidFill>
                <a:latin typeface="Calibri"/>
                <a:cs typeface="Calibri"/>
              </a:rPr>
              <a:t> </a:t>
            </a:r>
            <a:r>
              <a:rPr sz="800" spc="-25" dirty="0">
                <a:solidFill>
                  <a:srgbClr val="231F20"/>
                </a:solidFill>
                <a:latin typeface="Calibri"/>
                <a:cs typeface="Calibri"/>
              </a:rPr>
              <a:t>11:</a:t>
            </a:r>
            <a:r>
              <a:rPr sz="800" spc="-5" dirty="0">
                <a:solidFill>
                  <a:srgbClr val="231F20"/>
                </a:solidFill>
                <a:latin typeface="Calibri"/>
                <a:cs typeface="Calibri"/>
              </a:rPr>
              <a:t> </a:t>
            </a:r>
            <a:r>
              <a:rPr sz="800" spc="-25" dirty="0">
                <a:solidFill>
                  <a:srgbClr val="231F20"/>
                </a:solidFill>
                <a:latin typeface="Calibri"/>
                <a:cs typeface="Calibri"/>
              </a:rPr>
              <a:t>1276–1285.</a:t>
            </a:r>
            <a:endParaRPr sz="800">
              <a:latin typeface="Calibri"/>
              <a:cs typeface="Calibri"/>
            </a:endParaRPr>
          </a:p>
          <a:p>
            <a:pPr marL="184785" indent="-172085" algn="just">
              <a:lnSpc>
                <a:spcPct val="100000"/>
              </a:lnSpc>
              <a:spcBef>
                <a:spcPts val="10"/>
              </a:spcBef>
              <a:buAutoNum type="arabicPeriod" startAt="27"/>
              <a:tabLst>
                <a:tab pos="184785" algn="l"/>
              </a:tabLst>
            </a:pPr>
            <a:r>
              <a:rPr sz="800" dirty="0">
                <a:solidFill>
                  <a:srgbClr val="231F20"/>
                </a:solidFill>
                <a:latin typeface="Calibri"/>
                <a:cs typeface="Calibri"/>
              </a:rPr>
              <a:t>Judson</a:t>
            </a:r>
            <a:r>
              <a:rPr sz="800" spc="5" dirty="0">
                <a:solidFill>
                  <a:srgbClr val="231F20"/>
                </a:solidFill>
                <a:latin typeface="Calibri"/>
                <a:cs typeface="Calibri"/>
              </a:rPr>
              <a:t> </a:t>
            </a:r>
            <a:r>
              <a:rPr sz="800" spc="25" dirty="0">
                <a:solidFill>
                  <a:srgbClr val="231F20"/>
                </a:solidFill>
                <a:latin typeface="Calibri"/>
                <a:cs typeface="Calibri"/>
              </a:rPr>
              <a:t>I,</a:t>
            </a:r>
            <a:r>
              <a:rPr sz="800" spc="15" dirty="0">
                <a:solidFill>
                  <a:srgbClr val="231F20"/>
                </a:solidFill>
                <a:latin typeface="Calibri"/>
                <a:cs typeface="Calibri"/>
              </a:rPr>
              <a:t> </a:t>
            </a:r>
            <a:r>
              <a:rPr sz="800" spc="-5" dirty="0">
                <a:solidFill>
                  <a:srgbClr val="231F20"/>
                </a:solidFill>
                <a:latin typeface="Calibri"/>
                <a:cs typeface="Calibri"/>
              </a:rPr>
              <a:t>Verweij</a:t>
            </a:r>
            <a:r>
              <a:rPr sz="800" spc="10" dirty="0">
                <a:solidFill>
                  <a:srgbClr val="231F20"/>
                </a:solidFill>
                <a:latin typeface="Calibri"/>
                <a:cs typeface="Calibri"/>
              </a:rPr>
              <a:t> </a:t>
            </a:r>
            <a:r>
              <a:rPr sz="800" dirty="0">
                <a:solidFill>
                  <a:srgbClr val="231F20"/>
                </a:solidFill>
                <a:latin typeface="Calibri"/>
                <a:cs typeface="Calibri"/>
              </a:rPr>
              <a:t>J,</a:t>
            </a:r>
            <a:r>
              <a:rPr sz="800" spc="15" dirty="0">
                <a:solidFill>
                  <a:srgbClr val="231F20"/>
                </a:solidFill>
                <a:latin typeface="Calibri"/>
                <a:cs typeface="Calibri"/>
              </a:rPr>
              <a:t> </a:t>
            </a:r>
            <a:r>
              <a:rPr sz="800" spc="-5" dirty="0">
                <a:solidFill>
                  <a:srgbClr val="231F20"/>
                </a:solidFill>
                <a:latin typeface="Calibri"/>
                <a:cs typeface="Calibri"/>
              </a:rPr>
              <a:t>Gelderblom</a:t>
            </a:r>
            <a:r>
              <a:rPr sz="800" spc="10" dirty="0">
                <a:solidFill>
                  <a:srgbClr val="231F20"/>
                </a:solidFill>
                <a:latin typeface="Calibri"/>
                <a:cs typeface="Calibri"/>
              </a:rPr>
              <a:t> </a:t>
            </a:r>
            <a:r>
              <a:rPr sz="800" spc="114" dirty="0">
                <a:solidFill>
                  <a:srgbClr val="231F20"/>
                </a:solidFill>
                <a:latin typeface="Calibri"/>
                <a:cs typeface="Calibri"/>
              </a:rPr>
              <a:t>H</a:t>
            </a:r>
            <a:r>
              <a:rPr sz="800" spc="15" dirty="0">
                <a:solidFill>
                  <a:srgbClr val="231F20"/>
                </a:solidFill>
                <a:latin typeface="Calibri"/>
                <a:cs typeface="Calibri"/>
              </a:rPr>
              <a:t> </a:t>
            </a:r>
            <a:r>
              <a:rPr sz="800" spc="-45" dirty="0">
                <a:solidFill>
                  <a:srgbClr val="231F20"/>
                </a:solidFill>
                <a:latin typeface="Calibri"/>
                <a:cs typeface="Calibri"/>
              </a:rPr>
              <a:t>et</a:t>
            </a:r>
            <a:r>
              <a:rPr sz="800" spc="15" dirty="0">
                <a:solidFill>
                  <a:srgbClr val="231F20"/>
                </a:solidFill>
                <a:latin typeface="Calibri"/>
                <a:cs typeface="Calibri"/>
              </a:rPr>
              <a:t> </a:t>
            </a:r>
            <a:r>
              <a:rPr sz="800" spc="-10" dirty="0">
                <a:solidFill>
                  <a:srgbClr val="231F20"/>
                </a:solidFill>
                <a:latin typeface="Calibri"/>
                <a:cs typeface="Calibri"/>
              </a:rPr>
              <a:t>al.</a:t>
            </a:r>
            <a:r>
              <a:rPr sz="800" spc="5" dirty="0">
                <a:solidFill>
                  <a:srgbClr val="231F20"/>
                </a:solidFill>
                <a:latin typeface="Calibri"/>
                <a:cs typeface="Calibri"/>
              </a:rPr>
              <a:t> </a:t>
            </a:r>
            <a:r>
              <a:rPr sz="800" spc="15" dirty="0">
                <a:solidFill>
                  <a:srgbClr val="231F20"/>
                </a:solidFill>
                <a:latin typeface="Calibri"/>
                <a:cs typeface="Calibri"/>
              </a:rPr>
              <a:t>Doxorubicin</a:t>
            </a:r>
            <a:r>
              <a:rPr sz="800" spc="10" dirty="0">
                <a:solidFill>
                  <a:srgbClr val="231F20"/>
                </a:solidFill>
                <a:latin typeface="Calibri"/>
                <a:cs typeface="Calibri"/>
              </a:rPr>
              <a:t> </a:t>
            </a:r>
            <a:r>
              <a:rPr sz="800" spc="-20" dirty="0">
                <a:solidFill>
                  <a:srgbClr val="231F20"/>
                </a:solidFill>
                <a:latin typeface="Calibri"/>
                <a:cs typeface="Calibri"/>
              </a:rPr>
              <a:t>alone</a:t>
            </a:r>
            <a:r>
              <a:rPr sz="800" spc="10" dirty="0">
                <a:solidFill>
                  <a:srgbClr val="231F20"/>
                </a:solidFill>
                <a:latin typeface="Calibri"/>
                <a:cs typeface="Calibri"/>
              </a:rPr>
              <a:t> </a:t>
            </a:r>
            <a:r>
              <a:rPr sz="800" spc="-20" dirty="0">
                <a:solidFill>
                  <a:srgbClr val="231F20"/>
                </a:solidFill>
                <a:latin typeface="Calibri"/>
                <a:cs typeface="Calibri"/>
              </a:rPr>
              <a:t>versus</a:t>
            </a:r>
            <a:r>
              <a:rPr sz="800" spc="15" dirty="0">
                <a:solidFill>
                  <a:srgbClr val="231F20"/>
                </a:solidFill>
                <a:latin typeface="Calibri"/>
                <a:cs typeface="Calibri"/>
              </a:rPr>
              <a:t> </a:t>
            </a:r>
            <a:r>
              <a:rPr sz="800" dirty="0">
                <a:solidFill>
                  <a:srgbClr val="231F20"/>
                </a:solidFill>
                <a:latin typeface="Calibri"/>
                <a:cs typeface="Calibri"/>
              </a:rPr>
              <a:t>inten-</a:t>
            </a:r>
            <a:endParaRPr sz="800">
              <a:latin typeface="Calibri"/>
              <a:cs typeface="Calibri"/>
            </a:endParaRPr>
          </a:p>
          <a:p>
            <a:pPr marL="184150" algn="just">
              <a:lnSpc>
                <a:spcPct val="100000"/>
              </a:lnSpc>
              <a:spcBef>
                <a:spcPts val="50"/>
              </a:spcBef>
            </a:pPr>
            <a:r>
              <a:rPr sz="800" spc="-10" dirty="0">
                <a:solidFill>
                  <a:srgbClr val="231F20"/>
                </a:solidFill>
                <a:latin typeface="Calibri"/>
                <a:cs typeface="Calibri"/>
              </a:rPr>
              <a:t>sified</a:t>
            </a:r>
            <a:r>
              <a:rPr sz="800" spc="15" dirty="0">
                <a:solidFill>
                  <a:srgbClr val="231F20"/>
                </a:solidFill>
                <a:latin typeface="Calibri"/>
                <a:cs typeface="Calibri"/>
              </a:rPr>
              <a:t> </a:t>
            </a:r>
            <a:r>
              <a:rPr sz="800" spc="5" dirty="0">
                <a:solidFill>
                  <a:srgbClr val="231F20"/>
                </a:solidFill>
                <a:latin typeface="Calibri"/>
                <a:cs typeface="Calibri"/>
              </a:rPr>
              <a:t>doxorubicin</a:t>
            </a:r>
            <a:r>
              <a:rPr sz="800" spc="15" dirty="0">
                <a:solidFill>
                  <a:srgbClr val="231F20"/>
                </a:solidFill>
                <a:latin typeface="Calibri"/>
                <a:cs typeface="Calibri"/>
              </a:rPr>
              <a:t> </a:t>
            </a:r>
            <a:r>
              <a:rPr sz="800" dirty="0">
                <a:solidFill>
                  <a:srgbClr val="231F20"/>
                </a:solidFill>
                <a:latin typeface="Calibri"/>
                <a:cs typeface="Calibri"/>
              </a:rPr>
              <a:t>plus</a:t>
            </a:r>
            <a:r>
              <a:rPr sz="800" spc="20" dirty="0">
                <a:solidFill>
                  <a:srgbClr val="231F20"/>
                </a:solidFill>
                <a:latin typeface="Calibri"/>
                <a:cs typeface="Calibri"/>
              </a:rPr>
              <a:t> </a:t>
            </a:r>
            <a:r>
              <a:rPr sz="800" spc="-10" dirty="0">
                <a:solidFill>
                  <a:srgbClr val="231F20"/>
                </a:solidFill>
                <a:latin typeface="Calibri"/>
                <a:cs typeface="Calibri"/>
              </a:rPr>
              <a:t>ifosfamide</a:t>
            </a:r>
            <a:r>
              <a:rPr sz="800" spc="20" dirty="0">
                <a:solidFill>
                  <a:srgbClr val="231F20"/>
                </a:solidFill>
                <a:latin typeface="Calibri"/>
                <a:cs typeface="Calibri"/>
              </a:rPr>
              <a:t> </a:t>
            </a:r>
            <a:r>
              <a:rPr sz="800" spc="-5" dirty="0">
                <a:solidFill>
                  <a:srgbClr val="231F20"/>
                </a:solidFill>
                <a:latin typeface="Calibri"/>
                <a:cs typeface="Calibri"/>
              </a:rPr>
              <a:t>for</a:t>
            </a:r>
            <a:r>
              <a:rPr sz="800" spc="20" dirty="0">
                <a:solidFill>
                  <a:srgbClr val="231F20"/>
                </a:solidFill>
                <a:latin typeface="Calibri"/>
                <a:cs typeface="Calibri"/>
              </a:rPr>
              <a:t> </a:t>
            </a:r>
            <a:r>
              <a:rPr sz="800" dirty="0">
                <a:solidFill>
                  <a:srgbClr val="231F20"/>
                </a:solidFill>
                <a:latin typeface="Calibri"/>
                <a:cs typeface="Calibri"/>
              </a:rPr>
              <a:t>first-line</a:t>
            </a:r>
            <a:r>
              <a:rPr sz="800" spc="25" dirty="0">
                <a:solidFill>
                  <a:srgbClr val="231F20"/>
                </a:solidFill>
                <a:latin typeface="Calibri"/>
                <a:cs typeface="Calibri"/>
              </a:rPr>
              <a:t> </a:t>
            </a:r>
            <a:r>
              <a:rPr sz="800" spc="-25" dirty="0">
                <a:solidFill>
                  <a:srgbClr val="231F20"/>
                </a:solidFill>
                <a:latin typeface="Calibri"/>
                <a:cs typeface="Calibri"/>
              </a:rPr>
              <a:t>treatment</a:t>
            </a:r>
            <a:r>
              <a:rPr sz="800" spc="25" dirty="0">
                <a:solidFill>
                  <a:srgbClr val="231F20"/>
                </a:solidFill>
                <a:latin typeface="Calibri"/>
                <a:cs typeface="Calibri"/>
              </a:rPr>
              <a:t> </a:t>
            </a:r>
            <a:r>
              <a:rPr sz="800" spc="-10" dirty="0">
                <a:solidFill>
                  <a:srgbClr val="231F20"/>
                </a:solidFill>
                <a:latin typeface="Calibri"/>
                <a:cs typeface="Calibri"/>
              </a:rPr>
              <a:t>of</a:t>
            </a:r>
            <a:r>
              <a:rPr sz="800" spc="25" dirty="0">
                <a:solidFill>
                  <a:srgbClr val="231F20"/>
                </a:solidFill>
                <a:latin typeface="Calibri"/>
                <a:cs typeface="Calibri"/>
              </a:rPr>
              <a:t> </a:t>
            </a:r>
            <a:r>
              <a:rPr sz="800" spc="-20" dirty="0">
                <a:solidFill>
                  <a:srgbClr val="231F20"/>
                </a:solidFill>
                <a:latin typeface="Calibri"/>
                <a:cs typeface="Calibri"/>
              </a:rPr>
              <a:t>advanced</a:t>
            </a:r>
            <a:r>
              <a:rPr sz="800" spc="20" dirty="0">
                <a:solidFill>
                  <a:srgbClr val="231F20"/>
                </a:solidFill>
                <a:latin typeface="Calibri"/>
                <a:cs typeface="Calibri"/>
              </a:rPr>
              <a:t> </a:t>
            </a:r>
            <a:r>
              <a:rPr sz="800" dirty="0">
                <a:solidFill>
                  <a:srgbClr val="231F20"/>
                </a:solidFill>
                <a:latin typeface="Calibri"/>
                <a:cs typeface="Calibri"/>
              </a:rPr>
              <a:t>or</a:t>
            </a:r>
            <a:endParaRPr sz="800">
              <a:latin typeface="Calibri"/>
              <a:cs typeface="Calibri"/>
            </a:endParaRPr>
          </a:p>
          <a:p>
            <a:pPr marL="184150" marR="5715" algn="just">
              <a:lnSpc>
                <a:spcPct val="105700"/>
              </a:lnSpc>
              <a:spcBef>
                <a:spcPts val="10"/>
              </a:spcBef>
            </a:pPr>
            <a:r>
              <a:rPr sz="800" spc="-20" dirty="0">
                <a:solidFill>
                  <a:srgbClr val="231F20"/>
                </a:solidFill>
                <a:latin typeface="Calibri"/>
                <a:cs typeface="Calibri"/>
              </a:rPr>
              <a:t>metastatic</a:t>
            </a:r>
            <a:r>
              <a:rPr sz="800" spc="-15" dirty="0">
                <a:solidFill>
                  <a:srgbClr val="231F20"/>
                </a:solidFill>
                <a:latin typeface="Calibri"/>
                <a:cs typeface="Calibri"/>
              </a:rPr>
              <a:t> soft-tissue</a:t>
            </a:r>
            <a:r>
              <a:rPr sz="800" spc="-10" dirty="0">
                <a:solidFill>
                  <a:srgbClr val="231F20"/>
                </a:solidFill>
                <a:latin typeface="Calibri"/>
                <a:cs typeface="Calibri"/>
              </a:rPr>
              <a:t> </a:t>
            </a:r>
            <a:r>
              <a:rPr sz="800" spc="-15" dirty="0">
                <a:solidFill>
                  <a:srgbClr val="231F20"/>
                </a:solidFill>
                <a:latin typeface="Calibri"/>
                <a:cs typeface="Calibri"/>
              </a:rPr>
              <a:t>sarcoma:</a:t>
            </a:r>
            <a:r>
              <a:rPr sz="800" spc="-10" dirty="0">
                <a:solidFill>
                  <a:srgbClr val="231F20"/>
                </a:solidFill>
                <a:latin typeface="Calibri"/>
                <a:cs typeface="Calibri"/>
              </a:rPr>
              <a:t> </a:t>
            </a:r>
            <a:r>
              <a:rPr sz="800" spc="-35" dirty="0">
                <a:solidFill>
                  <a:srgbClr val="231F20"/>
                </a:solidFill>
                <a:latin typeface="Calibri"/>
                <a:cs typeface="Calibri"/>
              </a:rPr>
              <a:t>a</a:t>
            </a:r>
            <a:r>
              <a:rPr sz="800" spc="-30" dirty="0">
                <a:solidFill>
                  <a:srgbClr val="231F20"/>
                </a:solidFill>
                <a:latin typeface="Calibri"/>
                <a:cs typeface="Calibri"/>
              </a:rPr>
              <a:t> </a:t>
            </a:r>
            <a:r>
              <a:rPr sz="800" spc="-5" dirty="0">
                <a:solidFill>
                  <a:srgbClr val="231F20"/>
                </a:solidFill>
                <a:latin typeface="Calibri"/>
                <a:cs typeface="Calibri"/>
              </a:rPr>
              <a:t>randomised</a:t>
            </a:r>
            <a:r>
              <a:rPr sz="800" dirty="0">
                <a:solidFill>
                  <a:srgbClr val="231F20"/>
                </a:solidFill>
                <a:latin typeface="Calibri"/>
                <a:cs typeface="Calibri"/>
              </a:rPr>
              <a:t> </a:t>
            </a:r>
            <a:r>
              <a:rPr sz="800" spc="-5" dirty="0">
                <a:solidFill>
                  <a:srgbClr val="231F20"/>
                </a:solidFill>
                <a:latin typeface="Calibri"/>
                <a:cs typeface="Calibri"/>
              </a:rPr>
              <a:t>controlled</a:t>
            </a:r>
            <a:r>
              <a:rPr sz="800" dirty="0">
                <a:solidFill>
                  <a:srgbClr val="231F20"/>
                </a:solidFill>
                <a:latin typeface="Calibri"/>
                <a:cs typeface="Calibri"/>
              </a:rPr>
              <a:t> </a:t>
            </a:r>
            <a:r>
              <a:rPr sz="800" spc="-25" dirty="0">
                <a:solidFill>
                  <a:srgbClr val="231F20"/>
                </a:solidFill>
                <a:latin typeface="Calibri"/>
                <a:cs typeface="Calibri"/>
              </a:rPr>
              <a:t>phase</a:t>
            </a:r>
            <a:r>
              <a:rPr sz="800" spc="-20" dirty="0">
                <a:solidFill>
                  <a:srgbClr val="231F20"/>
                </a:solidFill>
                <a:latin typeface="Calibri"/>
                <a:cs typeface="Calibri"/>
              </a:rPr>
              <a:t> </a:t>
            </a:r>
            <a:r>
              <a:rPr sz="800" spc="-25" dirty="0">
                <a:solidFill>
                  <a:srgbClr val="231F20"/>
                </a:solidFill>
                <a:latin typeface="Calibri"/>
                <a:cs typeface="Calibri"/>
              </a:rPr>
              <a:t>3</a:t>
            </a:r>
            <a:r>
              <a:rPr sz="800" spc="-20" dirty="0">
                <a:solidFill>
                  <a:srgbClr val="231F20"/>
                </a:solidFill>
                <a:latin typeface="Calibri"/>
                <a:cs typeface="Calibri"/>
              </a:rPr>
              <a:t> </a:t>
            </a:r>
            <a:r>
              <a:rPr sz="800" spc="-5" dirty="0">
                <a:solidFill>
                  <a:srgbClr val="231F20"/>
                </a:solidFill>
                <a:latin typeface="Calibri"/>
                <a:cs typeface="Calibri"/>
              </a:rPr>
              <a:t>trial. </a:t>
            </a:r>
            <a:r>
              <a:rPr sz="800" spc="-170" dirty="0">
                <a:solidFill>
                  <a:srgbClr val="231F20"/>
                </a:solidFill>
                <a:latin typeface="Calibri"/>
                <a:cs typeface="Calibri"/>
              </a:rPr>
              <a:t> </a:t>
            </a:r>
            <a:r>
              <a:rPr sz="800" spc="-5" dirty="0">
                <a:solidFill>
                  <a:srgbClr val="231F20"/>
                </a:solidFill>
                <a:latin typeface="Calibri"/>
                <a:cs typeface="Calibri"/>
              </a:rPr>
              <a:t>Lancet</a:t>
            </a:r>
            <a:r>
              <a:rPr sz="800" spc="-15"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2014;</a:t>
            </a:r>
            <a:r>
              <a:rPr sz="800" spc="-15" dirty="0">
                <a:solidFill>
                  <a:srgbClr val="231F20"/>
                </a:solidFill>
                <a:latin typeface="Calibri"/>
                <a:cs typeface="Calibri"/>
              </a:rPr>
              <a:t> </a:t>
            </a:r>
            <a:r>
              <a:rPr sz="800" spc="-25" dirty="0">
                <a:solidFill>
                  <a:srgbClr val="231F20"/>
                </a:solidFill>
                <a:latin typeface="Calibri"/>
                <a:cs typeface="Calibri"/>
              </a:rPr>
              <a:t>15:</a:t>
            </a:r>
            <a:r>
              <a:rPr sz="800" spc="-15" dirty="0">
                <a:solidFill>
                  <a:srgbClr val="231F20"/>
                </a:solidFill>
                <a:latin typeface="Calibri"/>
                <a:cs typeface="Calibri"/>
              </a:rPr>
              <a:t> </a:t>
            </a:r>
            <a:r>
              <a:rPr sz="800" spc="-20" dirty="0">
                <a:solidFill>
                  <a:srgbClr val="231F20"/>
                </a:solidFill>
                <a:latin typeface="Calibri"/>
                <a:cs typeface="Calibri"/>
              </a:rPr>
              <a:t>415–423.</a:t>
            </a:r>
            <a:endParaRPr sz="800">
              <a:latin typeface="Calibri"/>
              <a:cs typeface="Calibri"/>
            </a:endParaRPr>
          </a:p>
          <a:p>
            <a:pPr marL="184150" marR="5080" indent="-172085" algn="just">
              <a:lnSpc>
                <a:spcPts val="1010"/>
              </a:lnSpc>
              <a:spcBef>
                <a:spcPts val="35"/>
              </a:spcBef>
              <a:buAutoNum type="arabicPeriod" startAt="28"/>
              <a:tabLst>
                <a:tab pos="184785" algn="l"/>
              </a:tabLst>
            </a:pPr>
            <a:r>
              <a:rPr sz="800" spc="20" dirty="0">
                <a:solidFill>
                  <a:srgbClr val="231F20"/>
                </a:solidFill>
                <a:latin typeface="Calibri"/>
                <a:cs typeface="Calibri"/>
              </a:rPr>
              <a:t>Tap </a:t>
            </a:r>
            <a:r>
              <a:rPr sz="800" spc="40" dirty="0">
                <a:solidFill>
                  <a:srgbClr val="231F20"/>
                </a:solidFill>
                <a:latin typeface="Calibri"/>
                <a:cs typeface="Calibri"/>
              </a:rPr>
              <a:t>WD, </a:t>
            </a:r>
            <a:r>
              <a:rPr sz="800" spc="-20" dirty="0">
                <a:solidFill>
                  <a:srgbClr val="231F20"/>
                </a:solidFill>
                <a:latin typeface="Calibri"/>
                <a:cs typeface="Calibri"/>
              </a:rPr>
              <a:t>Jones </a:t>
            </a:r>
            <a:r>
              <a:rPr sz="800" spc="45" dirty="0">
                <a:solidFill>
                  <a:srgbClr val="231F20"/>
                </a:solidFill>
                <a:latin typeface="Calibri"/>
                <a:cs typeface="Calibri"/>
              </a:rPr>
              <a:t>RL, </a:t>
            </a:r>
            <a:r>
              <a:rPr sz="800" spc="15" dirty="0">
                <a:solidFill>
                  <a:srgbClr val="231F20"/>
                </a:solidFill>
                <a:latin typeface="Calibri"/>
                <a:cs typeface="Calibri"/>
              </a:rPr>
              <a:t>Van Tine </a:t>
            </a:r>
            <a:r>
              <a:rPr sz="800" spc="40" dirty="0">
                <a:solidFill>
                  <a:srgbClr val="231F20"/>
                </a:solidFill>
                <a:latin typeface="Calibri"/>
                <a:cs typeface="Calibri"/>
              </a:rPr>
              <a:t>BA </a:t>
            </a:r>
            <a:r>
              <a:rPr sz="800" spc="-45" dirty="0">
                <a:solidFill>
                  <a:srgbClr val="231F20"/>
                </a:solidFill>
                <a:latin typeface="Calibri"/>
                <a:cs typeface="Calibri"/>
              </a:rPr>
              <a:t>et </a:t>
            </a:r>
            <a:r>
              <a:rPr sz="800" spc="-10" dirty="0">
                <a:solidFill>
                  <a:srgbClr val="231F20"/>
                </a:solidFill>
                <a:latin typeface="Calibri"/>
                <a:cs typeface="Calibri"/>
              </a:rPr>
              <a:t>al. </a:t>
            </a:r>
            <a:r>
              <a:rPr sz="800" spc="-5" dirty="0">
                <a:solidFill>
                  <a:srgbClr val="231F20"/>
                </a:solidFill>
                <a:latin typeface="Calibri"/>
                <a:cs typeface="Calibri"/>
              </a:rPr>
              <a:t>Olaratumab </a:t>
            </a:r>
            <a:r>
              <a:rPr sz="800" spc="-10" dirty="0">
                <a:solidFill>
                  <a:srgbClr val="231F20"/>
                </a:solidFill>
                <a:latin typeface="Calibri"/>
                <a:cs typeface="Calibri"/>
              </a:rPr>
              <a:t>and </a:t>
            </a:r>
            <a:r>
              <a:rPr sz="800" spc="5" dirty="0">
                <a:solidFill>
                  <a:srgbClr val="231F20"/>
                </a:solidFill>
                <a:latin typeface="Calibri"/>
                <a:cs typeface="Calibri"/>
              </a:rPr>
              <a:t>doxorubicin </a:t>
            </a:r>
            <a:r>
              <a:rPr sz="800" spc="-5" dirty="0">
                <a:solidFill>
                  <a:srgbClr val="231F20"/>
                </a:solidFill>
                <a:latin typeface="Calibri"/>
                <a:cs typeface="Calibri"/>
              </a:rPr>
              <a:t>ver- </a:t>
            </a:r>
            <a:r>
              <a:rPr sz="800" spc="-170" dirty="0">
                <a:solidFill>
                  <a:srgbClr val="231F20"/>
                </a:solidFill>
                <a:latin typeface="Calibri"/>
                <a:cs typeface="Calibri"/>
              </a:rPr>
              <a:t> </a:t>
            </a:r>
            <a:r>
              <a:rPr sz="800" spc="-20" dirty="0">
                <a:solidFill>
                  <a:srgbClr val="231F20"/>
                </a:solidFill>
                <a:latin typeface="Calibri"/>
                <a:cs typeface="Calibri"/>
              </a:rPr>
              <a:t>sus</a:t>
            </a:r>
            <a:r>
              <a:rPr sz="800" spc="15" dirty="0">
                <a:solidFill>
                  <a:srgbClr val="231F20"/>
                </a:solidFill>
                <a:latin typeface="Calibri"/>
                <a:cs typeface="Calibri"/>
              </a:rPr>
              <a:t> </a:t>
            </a:r>
            <a:r>
              <a:rPr sz="800" spc="5" dirty="0">
                <a:solidFill>
                  <a:srgbClr val="231F20"/>
                </a:solidFill>
                <a:latin typeface="Calibri"/>
                <a:cs typeface="Calibri"/>
              </a:rPr>
              <a:t>doxorubicin</a:t>
            </a:r>
            <a:r>
              <a:rPr sz="800" spc="165" dirty="0">
                <a:solidFill>
                  <a:srgbClr val="231F20"/>
                </a:solidFill>
                <a:latin typeface="Calibri"/>
                <a:cs typeface="Calibri"/>
              </a:rPr>
              <a:t> </a:t>
            </a:r>
            <a:r>
              <a:rPr sz="800" spc="-20" dirty="0">
                <a:solidFill>
                  <a:srgbClr val="231F20"/>
                </a:solidFill>
                <a:latin typeface="Calibri"/>
                <a:cs typeface="Calibri"/>
              </a:rPr>
              <a:t>alone</a:t>
            </a:r>
            <a:r>
              <a:rPr sz="800" spc="10" dirty="0">
                <a:solidFill>
                  <a:srgbClr val="231F20"/>
                </a:solidFill>
                <a:latin typeface="Calibri"/>
                <a:cs typeface="Calibri"/>
              </a:rPr>
              <a:t> </a:t>
            </a:r>
            <a:r>
              <a:rPr sz="800" spc="-5" dirty="0">
                <a:solidFill>
                  <a:srgbClr val="231F20"/>
                </a:solidFill>
                <a:latin typeface="Calibri"/>
                <a:cs typeface="Calibri"/>
              </a:rPr>
              <a:t>for  </a:t>
            </a:r>
            <a:r>
              <a:rPr sz="800" spc="-25" dirty="0">
                <a:solidFill>
                  <a:srgbClr val="231F20"/>
                </a:solidFill>
                <a:latin typeface="Calibri"/>
                <a:cs typeface="Calibri"/>
              </a:rPr>
              <a:t>treatment</a:t>
            </a:r>
            <a:r>
              <a:rPr sz="800" spc="20" dirty="0">
                <a:solidFill>
                  <a:srgbClr val="231F20"/>
                </a:solidFill>
                <a:latin typeface="Calibri"/>
                <a:cs typeface="Calibri"/>
              </a:rPr>
              <a:t> </a:t>
            </a:r>
            <a:r>
              <a:rPr sz="800" spc="-10" dirty="0">
                <a:solidFill>
                  <a:srgbClr val="231F20"/>
                </a:solidFill>
                <a:latin typeface="Calibri"/>
                <a:cs typeface="Calibri"/>
              </a:rPr>
              <a:t>of</a:t>
            </a:r>
            <a:r>
              <a:rPr sz="800" dirty="0">
                <a:solidFill>
                  <a:srgbClr val="231F20"/>
                </a:solidFill>
                <a:latin typeface="Calibri"/>
                <a:cs typeface="Calibri"/>
              </a:rPr>
              <a:t> </a:t>
            </a:r>
            <a:r>
              <a:rPr sz="800" spc="-15" dirty="0">
                <a:solidFill>
                  <a:srgbClr val="231F20"/>
                </a:solidFill>
                <a:latin typeface="Calibri"/>
                <a:cs typeface="Calibri"/>
              </a:rPr>
              <a:t>soft-tissue</a:t>
            </a:r>
            <a:r>
              <a:rPr sz="800" dirty="0">
                <a:solidFill>
                  <a:srgbClr val="231F20"/>
                </a:solidFill>
                <a:latin typeface="Calibri"/>
                <a:cs typeface="Calibri"/>
              </a:rPr>
              <a:t> </a:t>
            </a:r>
            <a:r>
              <a:rPr sz="800" spc="-15" dirty="0">
                <a:solidFill>
                  <a:srgbClr val="231F20"/>
                </a:solidFill>
                <a:latin typeface="Calibri"/>
                <a:cs typeface="Calibri"/>
              </a:rPr>
              <a:t>sarcoma:</a:t>
            </a:r>
            <a:r>
              <a:rPr sz="800" dirty="0">
                <a:solidFill>
                  <a:srgbClr val="231F20"/>
                </a:solidFill>
                <a:latin typeface="Calibri"/>
                <a:cs typeface="Calibri"/>
              </a:rPr>
              <a:t> </a:t>
            </a:r>
            <a:r>
              <a:rPr sz="800" spc="-15" dirty="0">
                <a:solidFill>
                  <a:srgbClr val="231F20"/>
                </a:solidFill>
                <a:latin typeface="Calibri"/>
                <a:cs typeface="Calibri"/>
              </a:rPr>
              <a:t>an</a:t>
            </a:r>
            <a:r>
              <a:rPr sz="800" spc="5" dirty="0">
                <a:solidFill>
                  <a:srgbClr val="231F20"/>
                </a:solidFill>
                <a:latin typeface="Calibri"/>
                <a:cs typeface="Calibri"/>
              </a:rPr>
              <a:t> </a:t>
            </a:r>
            <a:r>
              <a:rPr sz="800" spc="-5" dirty="0">
                <a:solidFill>
                  <a:srgbClr val="231F20"/>
                </a:solidFill>
                <a:latin typeface="Calibri"/>
                <a:cs typeface="Calibri"/>
              </a:rPr>
              <a:t>open-</a:t>
            </a:r>
            <a:endParaRPr sz="800">
              <a:latin typeface="Calibri"/>
              <a:cs typeface="Calibri"/>
            </a:endParaRPr>
          </a:p>
          <a:p>
            <a:pPr marL="184150" algn="just">
              <a:lnSpc>
                <a:spcPct val="100000"/>
              </a:lnSpc>
              <a:spcBef>
                <a:spcPts val="20"/>
              </a:spcBef>
            </a:pPr>
            <a:r>
              <a:rPr sz="800" spc="-20" dirty="0">
                <a:solidFill>
                  <a:srgbClr val="231F20"/>
                </a:solidFill>
                <a:latin typeface="Calibri"/>
                <a:cs typeface="Calibri"/>
              </a:rPr>
              <a:t>label</a:t>
            </a:r>
            <a:r>
              <a:rPr sz="800" spc="-10" dirty="0">
                <a:solidFill>
                  <a:srgbClr val="231F20"/>
                </a:solidFill>
                <a:latin typeface="Calibri"/>
                <a:cs typeface="Calibri"/>
              </a:rPr>
              <a:t> </a:t>
            </a:r>
            <a:r>
              <a:rPr sz="800" spc="-25" dirty="0">
                <a:solidFill>
                  <a:srgbClr val="231F20"/>
                </a:solidFill>
                <a:latin typeface="Calibri"/>
                <a:cs typeface="Calibri"/>
              </a:rPr>
              <a:t>phase</a:t>
            </a:r>
            <a:r>
              <a:rPr sz="800" spc="-5" dirty="0">
                <a:solidFill>
                  <a:srgbClr val="231F20"/>
                </a:solidFill>
                <a:latin typeface="Calibri"/>
                <a:cs typeface="Calibri"/>
              </a:rPr>
              <a:t> </a:t>
            </a:r>
            <a:r>
              <a:rPr sz="800" spc="-20" dirty="0">
                <a:solidFill>
                  <a:srgbClr val="231F20"/>
                </a:solidFill>
                <a:latin typeface="Calibri"/>
                <a:cs typeface="Calibri"/>
              </a:rPr>
              <a:t>1b</a:t>
            </a:r>
            <a:r>
              <a:rPr sz="800" spc="-5" dirty="0">
                <a:solidFill>
                  <a:srgbClr val="231F20"/>
                </a:solidFill>
                <a:latin typeface="Calibri"/>
                <a:cs typeface="Calibri"/>
              </a:rPr>
              <a:t> </a:t>
            </a:r>
            <a:r>
              <a:rPr sz="800" spc="-10" dirty="0">
                <a:solidFill>
                  <a:srgbClr val="231F20"/>
                </a:solidFill>
                <a:latin typeface="Calibri"/>
                <a:cs typeface="Calibri"/>
              </a:rPr>
              <a:t>and</a:t>
            </a:r>
            <a:r>
              <a:rPr sz="800" dirty="0">
                <a:solidFill>
                  <a:srgbClr val="231F20"/>
                </a:solidFill>
                <a:latin typeface="Calibri"/>
                <a:cs typeface="Calibri"/>
              </a:rPr>
              <a:t> </a:t>
            </a:r>
            <a:r>
              <a:rPr sz="800" spc="-10" dirty="0">
                <a:solidFill>
                  <a:srgbClr val="231F20"/>
                </a:solidFill>
                <a:latin typeface="Calibri"/>
                <a:cs typeface="Calibri"/>
              </a:rPr>
              <a:t>randomised</a:t>
            </a:r>
            <a:r>
              <a:rPr sz="800" dirty="0">
                <a:solidFill>
                  <a:srgbClr val="231F20"/>
                </a:solidFill>
                <a:latin typeface="Calibri"/>
                <a:cs typeface="Calibri"/>
              </a:rPr>
              <a:t> </a:t>
            </a:r>
            <a:r>
              <a:rPr sz="800" spc="-25" dirty="0">
                <a:solidFill>
                  <a:srgbClr val="231F20"/>
                </a:solidFill>
                <a:latin typeface="Calibri"/>
                <a:cs typeface="Calibri"/>
              </a:rPr>
              <a:t>phase</a:t>
            </a:r>
            <a:r>
              <a:rPr sz="800" spc="-10" dirty="0">
                <a:solidFill>
                  <a:srgbClr val="231F20"/>
                </a:solidFill>
                <a:latin typeface="Calibri"/>
                <a:cs typeface="Calibri"/>
              </a:rPr>
              <a:t> </a:t>
            </a:r>
            <a:r>
              <a:rPr sz="800" spc="-25" dirty="0">
                <a:solidFill>
                  <a:srgbClr val="231F20"/>
                </a:solidFill>
                <a:latin typeface="Calibri"/>
                <a:cs typeface="Calibri"/>
              </a:rPr>
              <a:t>2</a:t>
            </a:r>
            <a:r>
              <a:rPr sz="800" spc="5" dirty="0">
                <a:solidFill>
                  <a:srgbClr val="231F20"/>
                </a:solidFill>
                <a:latin typeface="Calibri"/>
                <a:cs typeface="Calibri"/>
              </a:rPr>
              <a:t> </a:t>
            </a:r>
            <a:r>
              <a:rPr sz="800" spc="-5" dirty="0">
                <a:solidFill>
                  <a:srgbClr val="231F20"/>
                </a:solidFill>
                <a:latin typeface="Calibri"/>
                <a:cs typeface="Calibri"/>
              </a:rPr>
              <a:t>trial.</a:t>
            </a:r>
            <a:r>
              <a:rPr sz="800" spc="-10" dirty="0">
                <a:solidFill>
                  <a:srgbClr val="231F20"/>
                </a:solidFill>
                <a:latin typeface="Calibri"/>
                <a:cs typeface="Calibri"/>
              </a:rPr>
              <a:t> </a:t>
            </a:r>
            <a:r>
              <a:rPr sz="800" spc="-5" dirty="0">
                <a:solidFill>
                  <a:srgbClr val="231F20"/>
                </a:solidFill>
                <a:latin typeface="Calibri"/>
                <a:cs typeface="Calibri"/>
              </a:rPr>
              <a:t>Lancet </a:t>
            </a:r>
            <a:r>
              <a:rPr sz="800" spc="-25" dirty="0">
                <a:solidFill>
                  <a:srgbClr val="231F20"/>
                </a:solidFill>
                <a:latin typeface="Calibri"/>
                <a:cs typeface="Calibri"/>
              </a:rPr>
              <a:t>2016;</a:t>
            </a:r>
            <a:r>
              <a:rPr sz="800" spc="-10" dirty="0">
                <a:solidFill>
                  <a:srgbClr val="231F20"/>
                </a:solidFill>
                <a:latin typeface="Calibri"/>
                <a:cs typeface="Calibri"/>
              </a:rPr>
              <a:t> </a:t>
            </a:r>
            <a:r>
              <a:rPr sz="800" spc="-25" dirty="0">
                <a:solidFill>
                  <a:srgbClr val="231F20"/>
                </a:solidFill>
                <a:latin typeface="Calibri"/>
                <a:cs typeface="Calibri"/>
              </a:rPr>
              <a:t>388:</a:t>
            </a:r>
            <a:r>
              <a:rPr sz="800" spc="-5" dirty="0">
                <a:solidFill>
                  <a:srgbClr val="231F20"/>
                </a:solidFill>
                <a:latin typeface="Calibri"/>
                <a:cs typeface="Calibri"/>
              </a:rPr>
              <a:t> </a:t>
            </a:r>
            <a:r>
              <a:rPr sz="800" spc="-20" dirty="0">
                <a:solidFill>
                  <a:srgbClr val="231F20"/>
                </a:solidFill>
                <a:latin typeface="Calibri"/>
                <a:cs typeface="Calibri"/>
              </a:rPr>
              <a:t>488–497.</a:t>
            </a:r>
            <a:endParaRPr sz="800">
              <a:latin typeface="Calibri"/>
              <a:cs typeface="Calibri"/>
            </a:endParaRPr>
          </a:p>
          <a:p>
            <a:pPr>
              <a:lnSpc>
                <a:spcPct val="100000"/>
              </a:lnSpc>
            </a:pPr>
            <a:endParaRPr sz="800">
              <a:latin typeface="Calibri"/>
              <a:cs typeface="Calibri"/>
            </a:endParaRPr>
          </a:p>
          <a:p>
            <a:pPr>
              <a:lnSpc>
                <a:spcPct val="100000"/>
              </a:lnSpc>
              <a:spcBef>
                <a:spcPts val="10"/>
              </a:spcBef>
            </a:pPr>
            <a:endParaRPr sz="1050">
              <a:latin typeface="Calibri"/>
              <a:cs typeface="Calibri"/>
            </a:endParaRPr>
          </a:p>
          <a:p>
            <a:pPr marL="12700">
              <a:lnSpc>
                <a:spcPct val="100000"/>
              </a:lnSpc>
            </a:pPr>
            <a:r>
              <a:rPr sz="1000" spc="-60" dirty="0">
                <a:solidFill>
                  <a:srgbClr val="812061"/>
                </a:solidFill>
                <a:latin typeface="Arial MT"/>
                <a:cs typeface="Arial MT"/>
              </a:rPr>
              <a:t>iv66</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95" dirty="0">
                <a:solidFill>
                  <a:srgbClr val="812061"/>
                </a:solidFill>
                <a:latin typeface="Arial MT"/>
                <a:cs typeface="Arial MT"/>
              </a:rPr>
              <a:t>Casali</a:t>
            </a:r>
            <a:r>
              <a:rPr sz="1000" spc="-25" dirty="0">
                <a:solidFill>
                  <a:srgbClr val="812061"/>
                </a:solidFill>
                <a:latin typeface="Arial MT"/>
                <a:cs typeface="Arial MT"/>
              </a:rPr>
              <a:t> </a:t>
            </a:r>
            <a:r>
              <a:rPr sz="1000" spc="-30" dirty="0">
                <a:solidFill>
                  <a:srgbClr val="812061"/>
                </a:solidFill>
                <a:latin typeface="Arial MT"/>
                <a:cs typeface="Arial MT"/>
              </a:rPr>
              <a:t>et </a:t>
            </a:r>
            <a:r>
              <a:rPr sz="1000" spc="-80" dirty="0">
                <a:solidFill>
                  <a:srgbClr val="812061"/>
                </a:solidFill>
                <a:latin typeface="Arial MT"/>
                <a:cs typeface="Arial MT"/>
              </a:rPr>
              <a:t>al.</a:t>
            </a:r>
            <a:endParaRPr sz="1000">
              <a:latin typeface="Arial MT"/>
              <a:cs typeface="Arial MT"/>
            </a:endParaRPr>
          </a:p>
        </p:txBody>
      </p:sp>
      <p:sp>
        <p:nvSpPr>
          <p:cNvPr id="5" name="object 5"/>
          <p:cNvSpPr txBox="1"/>
          <p:nvPr/>
        </p:nvSpPr>
        <p:spPr>
          <a:xfrm>
            <a:off x="3915600" y="320184"/>
            <a:ext cx="3154045" cy="9325630"/>
          </a:xfrm>
          <a:prstGeom prst="rect">
            <a:avLst/>
          </a:prstGeom>
        </p:spPr>
        <p:txBody>
          <a:bodyPr vert="horz" wrap="square" lIns="0" tIns="12700" rIns="0" bIns="0" rtlCol="0">
            <a:spAutoFit/>
          </a:bodyPr>
          <a:lstStyle/>
          <a:p>
            <a:pPr marR="5715" algn="r">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a:p>
            <a:pPr marL="184150" marR="5080" indent="-172085" algn="just">
              <a:lnSpc>
                <a:spcPct val="106000"/>
              </a:lnSpc>
              <a:spcBef>
                <a:spcPts val="760"/>
              </a:spcBef>
              <a:buAutoNum type="arabicPeriod" startAt="29"/>
              <a:tabLst>
                <a:tab pos="184785" algn="l"/>
              </a:tabLst>
            </a:pPr>
            <a:r>
              <a:rPr sz="800" spc="-10" dirty="0">
                <a:solidFill>
                  <a:srgbClr val="231F20"/>
                </a:solidFill>
                <a:latin typeface="Calibri"/>
                <a:cs typeface="Calibri"/>
              </a:rPr>
              <a:t>Seddon </a:t>
            </a:r>
            <a:r>
              <a:rPr sz="800" spc="15" dirty="0">
                <a:solidFill>
                  <a:srgbClr val="231F20"/>
                </a:solidFill>
                <a:latin typeface="Calibri"/>
                <a:cs typeface="Calibri"/>
              </a:rPr>
              <a:t>BM, </a:t>
            </a:r>
            <a:r>
              <a:rPr sz="800" spc="-5" dirty="0">
                <a:solidFill>
                  <a:srgbClr val="231F20"/>
                </a:solidFill>
                <a:latin typeface="Calibri"/>
                <a:cs typeface="Calibri"/>
              </a:rPr>
              <a:t>Whelan </a:t>
            </a:r>
            <a:r>
              <a:rPr sz="800" dirty="0">
                <a:solidFill>
                  <a:srgbClr val="231F20"/>
                </a:solidFill>
                <a:latin typeface="Calibri"/>
                <a:cs typeface="Calibri"/>
              </a:rPr>
              <a:t>J, </a:t>
            </a:r>
            <a:r>
              <a:rPr sz="800" spc="-15" dirty="0">
                <a:solidFill>
                  <a:srgbClr val="231F20"/>
                </a:solidFill>
                <a:latin typeface="Calibri"/>
                <a:cs typeface="Calibri"/>
              </a:rPr>
              <a:t>Strauss </a:t>
            </a:r>
            <a:r>
              <a:rPr sz="800" spc="10" dirty="0">
                <a:solidFill>
                  <a:srgbClr val="231F20"/>
                </a:solidFill>
                <a:latin typeface="Calibri"/>
                <a:cs typeface="Calibri"/>
              </a:rPr>
              <a:t>SJ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 </a:t>
            </a:r>
            <a:r>
              <a:rPr sz="800" spc="25" dirty="0">
                <a:solidFill>
                  <a:srgbClr val="231F20"/>
                </a:solidFill>
                <a:latin typeface="Calibri"/>
                <a:cs typeface="Calibri"/>
              </a:rPr>
              <a:t>GeDDiS: </a:t>
            </a:r>
            <a:r>
              <a:rPr sz="800" spc="-35" dirty="0">
                <a:solidFill>
                  <a:srgbClr val="231F20"/>
                </a:solidFill>
                <a:latin typeface="Calibri"/>
                <a:cs typeface="Calibri"/>
              </a:rPr>
              <a:t>a</a:t>
            </a:r>
            <a:r>
              <a:rPr sz="800" spc="-30" dirty="0">
                <a:solidFill>
                  <a:srgbClr val="231F20"/>
                </a:solidFill>
                <a:latin typeface="Calibri"/>
                <a:cs typeface="Calibri"/>
              </a:rPr>
              <a:t> </a:t>
            </a:r>
            <a:r>
              <a:rPr sz="800" spc="-15" dirty="0">
                <a:solidFill>
                  <a:srgbClr val="231F20"/>
                </a:solidFill>
                <a:latin typeface="Calibri"/>
                <a:cs typeface="Calibri"/>
              </a:rPr>
              <a:t>prospective </a:t>
            </a:r>
            <a:r>
              <a:rPr sz="800" spc="5" dirty="0">
                <a:solidFill>
                  <a:srgbClr val="231F20"/>
                </a:solidFill>
                <a:latin typeface="Calibri"/>
                <a:cs typeface="Calibri"/>
              </a:rPr>
              <a:t>rando- </a:t>
            </a:r>
            <a:r>
              <a:rPr sz="800" spc="10" dirty="0">
                <a:solidFill>
                  <a:srgbClr val="231F20"/>
                </a:solidFill>
                <a:latin typeface="Calibri"/>
                <a:cs typeface="Calibri"/>
              </a:rPr>
              <a:t> </a:t>
            </a:r>
            <a:r>
              <a:rPr sz="800" spc="-10" dirty="0">
                <a:solidFill>
                  <a:srgbClr val="231F20"/>
                </a:solidFill>
                <a:latin typeface="Calibri"/>
                <a:cs typeface="Calibri"/>
              </a:rPr>
              <a:t>mised </a:t>
            </a:r>
            <a:r>
              <a:rPr sz="800" spc="-5" dirty="0">
                <a:solidFill>
                  <a:srgbClr val="231F20"/>
                </a:solidFill>
                <a:latin typeface="Calibri"/>
                <a:cs typeface="Calibri"/>
              </a:rPr>
              <a:t>controlled </a:t>
            </a:r>
            <a:r>
              <a:rPr sz="800" spc="-25" dirty="0">
                <a:solidFill>
                  <a:srgbClr val="231F20"/>
                </a:solidFill>
                <a:latin typeface="Calibri"/>
                <a:cs typeface="Calibri"/>
              </a:rPr>
              <a:t>phase </a:t>
            </a:r>
            <a:r>
              <a:rPr sz="800" spc="60" dirty="0">
                <a:solidFill>
                  <a:srgbClr val="231F20"/>
                </a:solidFill>
                <a:latin typeface="Calibri"/>
                <a:cs typeface="Calibri"/>
              </a:rPr>
              <a:t>III </a:t>
            </a:r>
            <a:r>
              <a:rPr sz="800" dirty="0">
                <a:solidFill>
                  <a:srgbClr val="231F20"/>
                </a:solidFill>
                <a:latin typeface="Calibri"/>
                <a:cs typeface="Calibri"/>
              </a:rPr>
              <a:t>trial </a:t>
            </a:r>
            <a:r>
              <a:rPr sz="800" spc="-10" dirty="0">
                <a:solidFill>
                  <a:srgbClr val="231F20"/>
                </a:solidFill>
                <a:latin typeface="Calibri"/>
                <a:cs typeface="Calibri"/>
              </a:rPr>
              <a:t>of </a:t>
            </a:r>
            <a:r>
              <a:rPr sz="800" spc="-15" dirty="0">
                <a:solidFill>
                  <a:srgbClr val="231F20"/>
                </a:solidFill>
                <a:latin typeface="Calibri"/>
                <a:cs typeface="Calibri"/>
              </a:rPr>
              <a:t>gemcitabine </a:t>
            </a:r>
            <a:r>
              <a:rPr sz="800" spc="-10" dirty="0">
                <a:solidFill>
                  <a:srgbClr val="231F20"/>
                </a:solidFill>
                <a:latin typeface="Calibri"/>
                <a:cs typeface="Calibri"/>
              </a:rPr>
              <a:t>and </a:t>
            </a:r>
            <a:r>
              <a:rPr sz="800" spc="-20" dirty="0">
                <a:solidFill>
                  <a:srgbClr val="231F20"/>
                </a:solidFill>
                <a:latin typeface="Calibri"/>
                <a:cs typeface="Calibri"/>
              </a:rPr>
              <a:t>docetaxel </a:t>
            </a:r>
            <a:r>
              <a:rPr sz="800" spc="-10" dirty="0">
                <a:solidFill>
                  <a:srgbClr val="231F20"/>
                </a:solidFill>
                <a:latin typeface="Calibri"/>
                <a:cs typeface="Calibri"/>
              </a:rPr>
              <a:t>compared </a:t>
            </a:r>
            <a:r>
              <a:rPr sz="800" spc="-5" dirty="0">
                <a:solidFill>
                  <a:srgbClr val="231F20"/>
                </a:solidFill>
                <a:latin typeface="Calibri"/>
                <a:cs typeface="Calibri"/>
              </a:rPr>
              <a:t> with</a:t>
            </a:r>
            <a:r>
              <a:rPr sz="800" dirty="0">
                <a:solidFill>
                  <a:srgbClr val="231F20"/>
                </a:solidFill>
                <a:latin typeface="Calibri"/>
                <a:cs typeface="Calibri"/>
              </a:rPr>
              <a:t> </a:t>
            </a:r>
            <a:r>
              <a:rPr sz="800" spc="5" dirty="0">
                <a:solidFill>
                  <a:srgbClr val="231F20"/>
                </a:solidFill>
                <a:latin typeface="Calibri"/>
                <a:cs typeface="Calibri"/>
              </a:rPr>
              <a:t>doxorubicin</a:t>
            </a:r>
            <a:r>
              <a:rPr sz="800" spc="10" dirty="0">
                <a:solidFill>
                  <a:srgbClr val="231F20"/>
                </a:solidFill>
                <a:latin typeface="Calibri"/>
                <a:cs typeface="Calibri"/>
              </a:rPr>
              <a:t> </a:t>
            </a:r>
            <a:r>
              <a:rPr sz="800" spc="-35" dirty="0">
                <a:solidFill>
                  <a:srgbClr val="231F20"/>
                </a:solidFill>
                <a:latin typeface="Calibri"/>
                <a:cs typeface="Calibri"/>
              </a:rPr>
              <a:t>as</a:t>
            </a:r>
            <a:r>
              <a:rPr sz="800" spc="-30" dirty="0">
                <a:solidFill>
                  <a:srgbClr val="231F20"/>
                </a:solidFill>
                <a:latin typeface="Calibri"/>
                <a:cs typeface="Calibri"/>
              </a:rPr>
              <a:t> </a:t>
            </a:r>
            <a:r>
              <a:rPr sz="800" dirty="0">
                <a:solidFill>
                  <a:srgbClr val="231F20"/>
                </a:solidFill>
                <a:latin typeface="Calibri"/>
                <a:cs typeface="Calibri"/>
              </a:rPr>
              <a:t>first-line</a:t>
            </a:r>
            <a:r>
              <a:rPr sz="800" spc="5" dirty="0">
                <a:solidFill>
                  <a:srgbClr val="231F20"/>
                </a:solidFill>
                <a:latin typeface="Calibri"/>
                <a:cs typeface="Calibri"/>
              </a:rPr>
              <a:t> </a:t>
            </a:r>
            <a:r>
              <a:rPr sz="800" spc="-20" dirty="0">
                <a:solidFill>
                  <a:srgbClr val="231F20"/>
                </a:solidFill>
                <a:latin typeface="Calibri"/>
                <a:cs typeface="Calibri"/>
              </a:rPr>
              <a:t>treatment</a:t>
            </a:r>
            <a:r>
              <a:rPr sz="800" spc="-15" dirty="0">
                <a:solidFill>
                  <a:srgbClr val="231F20"/>
                </a:solidFill>
                <a:latin typeface="Calibri"/>
                <a:cs typeface="Calibri"/>
              </a:rPr>
              <a:t> </a:t>
            </a:r>
            <a:r>
              <a:rPr sz="800" spc="20" dirty="0">
                <a:solidFill>
                  <a:srgbClr val="231F20"/>
                </a:solidFill>
                <a:latin typeface="Calibri"/>
                <a:cs typeface="Calibri"/>
              </a:rPr>
              <a:t>in </a:t>
            </a:r>
            <a:r>
              <a:rPr sz="800" spc="25" dirty="0">
                <a:solidFill>
                  <a:srgbClr val="231F20"/>
                </a:solidFill>
                <a:latin typeface="Calibri"/>
                <a:cs typeface="Calibri"/>
              </a:rPr>
              <a:t> </a:t>
            </a:r>
            <a:r>
              <a:rPr sz="800" spc="-5" dirty="0">
                <a:solidFill>
                  <a:srgbClr val="231F20"/>
                </a:solidFill>
                <a:latin typeface="Calibri"/>
                <a:cs typeface="Calibri"/>
              </a:rPr>
              <a:t>previously</a:t>
            </a:r>
            <a:r>
              <a:rPr sz="800" spc="175" dirty="0">
                <a:solidFill>
                  <a:srgbClr val="231F20"/>
                </a:solidFill>
                <a:latin typeface="Calibri"/>
                <a:cs typeface="Calibri"/>
              </a:rPr>
              <a:t> </a:t>
            </a:r>
            <a:r>
              <a:rPr sz="800" spc="-20" dirty="0">
                <a:solidFill>
                  <a:srgbClr val="231F20"/>
                </a:solidFill>
                <a:latin typeface="Calibri"/>
                <a:cs typeface="Calibri"/>
              </a:rPr>
              <a:t>untreated </a:t>
            </a:r>
            <a:r>
              <a:rPr sz="800" spc="-15" dirty="0">
                <a:solidFill>
                  <a:srgbClr val="231F20"/>
                </a:solidFill>
                <a:latin typeface="Calibri"/>
                <a:cs typeface="Calibri"/>
              </a:rPr>
              <a:t> advanced</a:t>
            </a:r>
            <a:r>
              <a:rPr sz="800" spc="-10" dirty="0">
                <a:solidFill>
                  <a:srgbClr val="231F20"/>
                </a:solidFill>
                <a:latin typeface="Calibri"/>
                <a:cs typeface="Calibri"/>
              </a:rPr>
              <a:t> </a:t>
            </a:r>
            <a:r>
              <a:rPr sz="800" spc="-25" dirty="0">
                <a:solidFill>
                  <a:srgbClr val="231F20"/>
                </a:solidFill>
                <a:latin typeface="Calibri"/>
                <a:cs typeface="Calibri"/>
              </a:rPr>
              <a:t>unresectable</a:t>
            </a:r>
            <a:r>
              <a:rPr sz="800" spc="-20" dirty="0">
                <a:solidFill>
                  <a:srgbClr val="231F20"/>
                </a:solidFill>
                <a:latin typeface="Calibri"/>
                <a:cs typeface="Calibri"/>
              </a:rPr>
              <a:t> </a:t>
            </a:r>
            <a:r>
              <a:rPr sz="800" dirty="0">
                <a:solidFill>
                  <a:srgbClr val="231F20"/>
                </a:solidFill>
                <a:latin typeface="Calibri"/>
                <a:cs typeface="Calibri"/>
              </a:rPr>
              <a:t>or</a:t>
            </a:r>
            <a:r>
              <a:rPr sz="800" spc="5" dirty="0">
                <a:solidFill>
                  <a:srgbClr val="231F20"/>
                </a:solidFill>
                <a:latin typeface="Calibri"/>
                <a:cs typeface="Calibri"/>
              </a:rPr>
              <a:t> </a:t>
            </a:r>
            <a:r>
              <a:rPr sz="800" spc="-20" dirty="0">
                <a:solidFill>
                  <a:srgbClr val="231F20"/>
                </a:solidFill>
                <a:latin typeface="Calibri"/>
                <a:cs typeface="Calibri"/>
              </a:rPr>
              <a:t>metastatic</a:t>
            </a:r>
            <a:r>
              <a:rPr sz="800" spc="-15" dirty="0">
                <a:solidFill>
                  <a:srgbClr val="231F20"/>
                </a:solidFill>
                <a:latin typeface="Calibri"/>
                <a:cs typeface="Calibri"/>
              </a:rPr>
              <a:t> </a:t>
            </a:r>
            <a:r>
              <a:rPr sz="800" spc="-20" dirty="0">
                <a:solidFill>
                  <a:srgbClr val="231F20"/>
                </a:solidFill>
                <a:latin typeface="Calibri"/>
                <a:cs typeface="Calibri"/>
              </a:rPr>
              <a:t>soft</a:t>
            </a:r>
            <a:r>
              <a:rPr sz="800" spc="-15" dirty="0">
                <a:solidFill>
                  <a:srgbClr val="231F20"/>
                </a:solidFill>
                <a:latin typeface="Calibri"/>
                <a:cs typeface="Calibri"/>
              </a:rPr>
              <a:t> </a:t>
            </a:r>
            <a:r>
              <a:rPr sz="800" spc="-20" dirty="0">
                <a:solidFill>
                  <a:srgbClr val="231F20"/>
                </a:solidFill>
                <a:latin typeface="Calibri"/>
                <a:cs typeface="Calibri"/>
              </a:rPr>
              <a:t>tissue</a:t>
            </a:r>
            <a:r>
              <a:rPr sz="800" spc="-15" dirty="0">
                <a:solidFill>
                  <a:srgbClr val="231F20"/>
                </a:solidFill>
                <a:latin typeface="Calibri"/>
                <a:cs typeface="Calibri"/>
              </a:rPr>
              <a:t> sarcomas</a:t>
            </a:r>
            <a:r>
              <a:rPr sz="800" spc="-10" dirty="0">
                <a:solidFill>
                  <a:srgbClr val="231F20"/>
                </a:solidFill>
                <a:latin typeface="Calibri"/>
                <a:cs typeface="Calibri"/>
              </a:rPr>
              <a:t> </a:t>
            </a:r>
            <a:r>
              <a:rPr sz="800" spc="35" dirty="0">
                <a:solidFill>
                  <a:srgbClr val="231F20"/>
                </a:solidFill>
                <a:latin typeface="Calibri"/>
                <a:cs typeface="Calibri"/>
              </a:rPr>
              <a:t>(EudraCT </a:t>
            </a:r>
            <a:r>
              <a:rPr sz="800" spc="40" dirty="0">
                <a:solidFill>
                  <a:srgbClr val="231F20"/>
                </a:solidFill>
                <a:latin typeface="Calibri"/>
                <a:cs typeface="Calibri"/>
              </a:rPr>
              <a:t> </a:t>
            </a:r>
            <a:r>
              <a:rPr sz="800" spc="-10" dirty="0">
                <a:solidFill>
                  <a:srgbClr val="231F20"/>
                </a:solidFill>
                <a:latin typeface="Calibri"/>
                <a:cs typeface="Calibri"/>
              </a:rPr>
              <a:t>2009-014907-29). </a:t>
            </a:r>
            <a:r>
              <a:rPr sz="800" spc="10" dirty="0">
                <a:solidFill>
                  <a:srgbClr val="231F20"/>
                </a:solidFill>
                <a:latin typeface="Calibri"/>
                <a:cs typeface="Calibri"/>
              </a:rPr>
              <a:t>J</a:t>
            </a:r>
            <a:r>
              <a:rPr sz="800" spc="-5" dirty="0">
                <a:solidFill>
                  <a:srgbClr val="231F20"/>
                </a:solidFill>
                <a:latin typeface="Calibri"/>
                <a:cs typeface="Calibri"/>
              </a:rPr>
              <a:t> </a:t>
            </a:r>
            <a:r>
              <a:rPr sz="800" spc="35" dirty="0">
                <a:solidFill>
                  <a:srgbClr val="231F20"/>
                </a:solidFill>
                <a:latin typeface="Calibri"/>
                <a:cs typeface="Calibri"/>
              </a:rPr>
              <a:t>Clin</a:t>
            </a:r>
            <a:r>
              <a:rPr sz="800" spc="-15"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2015;</a:t>
            </a:r>
            <a:r>
              <a:rPr sz="800" spc="-10" dirty="0">
                <a:solidFill>
                  <a:srgbClr val="231F20"/>
                </a:solidFill>
                <a:latin typeface="Calibri"/>
                <a:cs typeface="Calibri"/>
              </a:rPr>
              <a:t> </a:t>
            </a:r>
            <a:r>
              <a:rPr sz="800" spc="5" dirty="0">
                <a:solidFill>
                  <a:srgbClr val="231F20"/>
                </a:solidFill>
                <a:latin typeface="Calibri"/>
                <a:cs typeface="Calibri"/>
              </a:rPr>
              <a:t>33(Suppl</a:t>
            </a:r>
            <a:r>
              <a:rPr sz="800" spc="-10" dirty="0">
                <a:solidFill>
                  <a:srgbClr val="231F20"/>
                </a:solidFill>
                <a:latin typeface="Calibri"/>
                <a:cs typeface="Calibri"/>
              </a:rPr>
              <a:t> </a:t>
            </a:r>
            <a:r>
              <a:rPr sz="800" spc="-5" dirty="0">
                <a:solidFill>
                  <a:srgbClr val="231F20"/>
                </a:solidFill>
                <a:latin typeface="Calibri"/>
                <a:cs typeface="Calibri"/>
              </a:rPr>
              <a:t>15);</a:t>
            </a:r>
            <a:r>
              <a:rPr sz="800" dirty="0">
                <a:solidFill>
                  <a:srgbClr val="231F20"/>
                </a:solidFill>
                <a:latin typeface="Calibri"/>
                <a:cs typeface="Calibri"/>
              </a:rPr>
              <a:t> Abstr</a:t>
            </a:r>
            <a:r>
              <a:rPr sz="800" spc="-15" dirty="0">
                <a:solidFill>
                  <a:srgbClr val="231F20"/>
                </a:solidFill>
                <a:latin typeface="Calibri"/>
                <a:cs typeface="Calibri"/>
              </a:rPr>
              <a:t> </a:t>
            </a:r>
            <a:r>
              <a:rPr sz="800" spc="-25" dirty="0">
                <a:solidFill>
                  <a:srgbClr val="231F20"/>
                </a:solidFill>
                <a:latin typeface="Calibri"/>
                <a:cs typeface="Calibri"/>
              </a:rPr>
              <a:t>10500.</a:t>
            </a:r>
            <a:endParaRPr sz="800">
              <a:latin typeface="Calibri"/>
              <a:cs typeface="Calibri"/>
            </a:endParaRPr>
          </a:p>
          <a:p>
            <a:pPr marL="184150" marR="5715" indent="-172085" algn="just">
              <a:lnSpc>
                <a:spcPts val="1010"/>
              </a:lnSpc>
              <a:spcBef>
                <a:spcPts val="30"/>
              </a:spcBef>
              <a:buAutoNum type="arabicPeriod" startAt="29"/>
              <a:tabLst>
                <a:tab pos="184785" algn="l"/>
              </a:tabLst>
            </a:pPr>
            <a:r>
              <a:rPr sz="800" spc="-15" dirty="0">
                <a:solidFill>
                  <a:srgbClr val="231F20"/>
                </a:solidFill>
                <a:latin typeface="Calibri"/>
                <a:cs typeface="Calibri"/>
              </a:rPr>
              <a:t>Penel </a:t>
            </a:r>
            <a:r>
              <a:rPr sz="800" spc="30" dirty="0">
                <a:solidFill>
                  <a:srgbClr val="231F20"/>
                </a:solidFill>
                <a:latin typeface="Calibri"/>
                <a:cs typeface="Calibri"/>
              </a:rPr>
              <a:t>N, </a:t>
            </a:r>
            <a:r>
              <a:rPr sz="800" spc="25" dirty="0">
                <a:solidFill>
                  <a:srgbClr val="231F20"/>
                </a:solidFill>
                <a:latin typeface="Calibri"/>
                <a:cs typeface="Calibri"/>
              </a:rPr>
              <a:t>Bui </a:t>
            </a:r>
            <a:r>
              <a:rPr sz="800" spc="30" dirty="0">
                <a:solidFill>
                  <a:srgbClr val="231F20"/>
                </a:solidFill>
                <a:latin typeface="Calibri"/>
                <a:cs typeface="Calibri"/>
              </a:rPr>
              <a:t>BN, </a:t>
            </a:r>
            <a:r>
              <a:rPr sz="800" spc="-5" dirty="0">
                <a:solidFill>
                  <a:srgbClr val="231F20"/>
                </a:solidFill>
                <a:latin typeface="Calibri"/>
                <a:cs typeface="Calibri"/>
              </a:rPr>
              <a:t>Bay </a:t>
            </a:r>
            <a:r>
              <a:rPr sz="800" spc="40" dirty="0">
                <a:solidFill>
                  <a:srgbClr val="231F20"/>
                </a:solidFill>
                <a:latin typeface="Calibri"/>
                <a:cs typeface="Calibri"/>
              </a:rPr>
              <a:t>JO </a:t>
            </a:r>
            <a:r>
              <a:rPr sz="800" spc="-45" dirty="0">
                <a:solidFill>
                  <a:srgbClr val="231F20"/>
                </a:solidFill>
                <a:latin typeface="Calibri"/>
                <a:cs typeface="Calibri"/>
              </a:rPr>
              <a:t>et </a:t>
            </a:r>
            <a:r>
              <a:rPr sz="800" spc="-10" dirty="0">
                <a:solidFill>
                  <a:srgbClr val="231F20"/>
                </a:solidFill>
                <a:latin typeface="Calibri"/>
                <a:cs typeface="Calibri"/>
              </a:rPr>
              <a:t>al. </a:t>
            </a:r>
            <a:r>
              <a:rPr sz="800" spc="-20" dirty="0">
                <a:solidFill>
                  <a:srgbClr val="231F20"/>
                </a:solidFill>
                <a:latin typeface="Calibri"/>
                <a:cs typeface="Calibri"/>
              </a:rPr>
              <a:t>Phase </a:t>
            </a:r>
            <a:r>
              <a:rPr sz="800" spc="60" dirty="0">
                <a:solidFill>
                  <a:srgbClr val="231F20"/>
                </a:solidFill>
                <a:latin typeface="Calibri"/>
                <a:cs typeface="Calibri"/>
              </a:rPr>
              <a:t>II </a:t>
            </a:r>
            <a:r>
              <a:rPr sz="800" dirty="0">
                <a:solidFill>
                  <a:srgbClr val="231F20"/>
                </a:solidFill>
                <a:latin typeface="Calibri"/>
                <a:cs typeface="Calibri"/>
              </a:rPr>
              <a:t>trial </a:t>
            </a:r>
            <a:r>
              <a:rPr sz="800" spc="-10" dirty="0">
                <a:solidFill>
                  <a:srgbClr val="231F20"/>
                </a:solidFill>
                <a:latin typeface="Calibri"/>
                <a:cs typeface="Calibri"/>
              </a:rPr>
              <a:t>of </a:t>
            </a:r>
            <a:r>
              <a:rPr sz="800" spc="-25" dirty="0">
                <a:solidFill>
                  <a:srgbClr val="231F20"/>
                </a:solidFill>
                <a:latin typeface="Calibri"/>
                <a:cs typeface="Calibri"/>
              </a:rPr>
              <a:t>weekly </a:t>
            </a:r>
            <a:r>
              <a:rPr sz="800" spc="-10" dirty="0">
                <a:solidFill>
                  <a:srgbClr val="231F20"/>
                </a:solidFill>
                <a:latin typeface="Calibri"/>
                <a:cs typeface="Calibri"/>
              </a:rPr>
              <a:t>paclitaxel </a:t>
            </a:r>
            <a:r>
              <a:rPr sz="800" spc="-5" dirty="0">
                <a:solidFill>
                  <a:srgbClr val="231F20"/>
                </a:solidFill>
                <a:latin typeface="Calibri"/>
                <a:cs typeface="Calibri"/>
              </a:rPr>
              <a:t>for </a:t>
            </a:r>
            <a:r>
              <a:rPr sz="800" dirty="0">
                <a:solidFill>
                  <a:srgbClr val="231F20"/>
                </a:solidFill>
                <a:latin typeface="Calibri"/>
                <a:cs typeface="Calibri"/>
              </a:rPr>
              <a:t>unre- </a:t>
            </a:r>
            <a:r>
              <a:rPr sz="800" spc="-170" dirty="0">
                <a:solidFill>
                  <a:srgbClr val="231F20"/>
                </a:solidFill>
                <a:latin typeface="Calibri"/>
                <a:cs typeface="Calibri"/>
              </a:rPr>
              <a:t> </a:t>
            </a:r>
            <a:r>
              <a:rPr sz="800" spc="-30" dirty="0">
                <a:solidFill>
                  <a:srgbClr val="231F20"/>
                </a:solidFill>
                <a:latin typeface="Calibri"/>
                <a:cs typeface="Calibri"/>
              </a:rPr>
              <a:t>sectable</a:t>
            </a:r>
            <a:r>
              <a:rPr sz="800" spc="-20" dirty="0">
                <a:solidFill>
                  <a:srgbClr val="231F20"/>
                </a:solidFill>
                <a:latin typeface="Calibri"/>
                <a:cs typeface="Calibri"/>
              </a:rPr>
              <a:t> </a:t>
            </a:r>
            <a:r>
              <a:rPr sz="800" spc="-10" dirty="0">
                <a:solidFill>
                  <a:srgbClr val="231F20"/>
                </a:solidFill>
                <a:latin typeface="Calibri"/>
                <a:cs typeface="Calibri"/>
              </a:rPr>
              <a:t>angiosarcoma:</a:t>
            </a:r>
            <a:r>
              <a:rPr sz="800" spc="130" dirty="0">
                <a:solidFill>
                  <a:srgbClr val="231F20"/>
                </a:solidFill>
                <a:latin typeface="Calibri"/>
                <a:cs typeface="Calibri"/>
              </a:rPr>
              <a:t> </a:t>
            </a:r>
            <a:r>
              <a:rPr sz="800" spc="-30" dirty="0">
                <a:solidFill>
                  <a:srgbClr val="231F20"/>
                </a:solidFill>
                <a:latin typeface="Calibri"/>
                <a:cs typeface="Calibri"/>
              </a:rPr>
              <a:t>the</a:t>
            </a:r>
            <a:r>
              <a:rPr sz="800" spc="-15" dirty="0">
                <a:solidFill>
                  <a:srgbClr val="231F20"/>
                </a:solidFill>
                <a:latin typeface="Calibri"/>
                <a:cs typeface="Calibri"/>
              </a:rPr>
              <a:t> </a:t>
            </a:r>
            <a:r>
              <a:rPr sz="800" spc="65" dirty="0">
                <a:solidFill>
                  <a:srgbClr val="231F20"/>
                </a:solidFill>
                <a:latin typeface="Calibri"/>
                <a:cs typeface="Calibri"/>
              </a:rPr>
              <a:t>ANGIOTAX</a:t>
            </a:r>
            <a:r>
              <a:rPr sz="800" spc="130" dirty="0">
                <a:solidFill>
                  <a:srgbClr val="231F20"/>
                </a:solidFill>
                <a:latin typeface="Calibri"/>
                <a:cs typeface="Calibri"/>
              </a:rPr>
              <a:t> </a:t>
            </a:r>
            <a:r>
              <a:rPr sz="800" spc="-5" dirty="0">
                <a:solidFill>
                  <a:srgbClr val="231F20"/>
                </a:solidFill>
                <a:latin typeface="Calibri"/>
                <a:cs typeface="Calibri"/>
              </a:rPr>
              <a:t>Study.</a:t>
            </a:r>
            <a:r>
              <a:rPr sz="800" spc="135" dirty="0">
                <a:solidFill>
                  <a:srgbClr val="231F20"/>
                </a:solidFill>
                <a:latin typeface="Calibri"/>
                <a:cs typeface="Calibri"/>
              </a:rPr>
              <a:t> </a:t>
            </a:r>
            <a:r>
              <a:rPr sz="800" spc="10" dirty="0">
                <a:solidFill>
                  <a:srgbClr val="231F20"/>
                </a:solidFill>
                <a:latin typeface="Calibri"/>
                <a:cs typeface="Calibri"/>
              </a:rPr>
              <a:t>J</a:t>
            </a:r>
            <a:r>
              <a:rPr sz="800" spc="125" dirty="0">
                <a:solidFill>
                  <a:srgbClr val="231F20"/>
                </a:solidFill>
                <a:latin typeface="Calibri"/>
                <a:cs typeface="Calibri"/>
              </a:rPr>
              <a:t> </a:t>
            </a:r>
            <a:r>
              <a:rPr sz="800" spc="35" dirty="0">
                <a:solidFill>
                  <a:srgbClr val="231F20"/>
                </a:solidFill>
                <a:latin typeface="Calibri"/>
                <a:cs typeface="Calibri"/>
              </a:rPr>
              <a:t>Clin</a:t>
            </a:r>
            <a:r>
              <a:rPr sz="800" spc="130" dirty="0">
                <a:solidFill>
                  <a:srgbClr val="231F20"/>
                </a:solidFill>
                <a:latin typeface="Calibri"/>
                <a:cs typeface="Calibri"/>
              </a:rPr>
              <a:t> </a:t>
            </a:r>
            <a:r>
              <a:rPr sz="800" spc="15" dirty="0">
                <a:solidFill>
                  <a:srgbClr val="231F20"/>
                </a:solidFill>
                <a:latin typeface="Calibri"/>
                <a:cs typeface="Calibri"/>
              </a:rPr>
              <a:t>Oncol</a:t>
            </a:r>
            <a:r>
              <a:rPr sz="800" spc="135" dirty="0">
                <a:solidFill>
                  <a:srgbClr val="231F20"/>
                </a:solidFill>
                <a:latin typeface="Calibri"/>
                <a:cs typeface="Calibri"/>
              </a:rPr>
              <a:t> </a:t>
            </a:r>
            <a:r>
              <a:rPr sz="800" spc="-25" dirty="0">
                <a:solidFill>
                  <a:srgbClr val="231F20"/>
                </a:solidFill>
                <a:latin typeface="Calibri"/>
                <a:cs typeface="Calibri"/>
              </a:rPr>
              <a:t>2008;</a:t>
            </a:r>
            <a:r>
              <a:rPr sz="800" spc="120" dirty="0">
                <a:solidFill>
                  <a:srgbClr val="231F20"/>
                </a:solidFill>
                <a:latin typeface="Calibri"/>
                <a:cs typeface="Calibri"/>
              </a:rPr>
              <a:t> </a:t>
            </a:r>
            <a:r>
              <a:rPr sz="800" spc="-25" dirty="0">
                <a:solidFill>
                  <a:srgbClr val="231F20"/>
                </a:solidFill>
                <a:latin typeface="Calibri"/>
                <a:cs typeface="Calibri"/>
              </a:rPr>
              <a:t>26:</a:t>
            </a:r>
            <a:endParaRPr sz="800">
              <a:latin typeface="Calibri"/>
              <a:cs typeface="Calibri"/>
            </a:endParaRPr>
          </a:p>
          <a:p>
            <a:pPr marL="184150">
              <a:lnSpc>
                <a:spcPct val="100000"/>
              </a:lnSpc>
              <a:spcBef>
                <a:spcPts val="25"/>
              </a:spcBef>
            </a:pPr>
            <a:r>
              <a:rPr sz="800" spc="-25" dirty="0">
                <a:solidFill>
                  <a:srgbClr val="231F20"/>
                </a:solidFill>
                <a:latin typeface="Calibri"/>
                <a:cs typeface="Calibri"/>
              </a:rPr>
              <a:t>5269–5274.</a:t>
            </a:r>
            <a:endParaRPr sz="800">
              <a:latin typeface="Calibri"/>
              <a:cs typeface="Calibri"/>
            </a:endParaRPr>
          </a:p>
          <a:p>
            <a:pPr marL="184150" indent="-172085">
              <a:lnSpc>
                <a:spcPct val="100000"/>
              </a:lnSpc>
              <a:spcBef>
                <a:spcPts val="35"/>
              </a:spcBef>
              <a:buAutoNum type="arabicPeriod" startAt="31"/>
              <a:tabLst>
                <a:tab pos="184785" algn="l"/>
              </a:tabLst>
            </a:pPr>
            <a:r>
              <a:rPr sz="800" spc="-5" dirty="0">
                <a:solidFill>
                  <a:srgbClr val="231F20"/>
                </a:solidFill>
                <a:latin typeface="Calibri"/>
                <a:cs typeface="Calibri"/>
              </a:rPr>
              <a:t>Stacchiotti</a:t>
            </a:r>
            <a:r>
              <a:rPr sz="800" spc="114" dirty="0">
                <a:solidFill>
                  <a:srgbClr val="231F20"/>
                </a:solidFill>
                <a:latin typeface="Calibri"/>
                <a:cs typeface="Calibri"/>
              </a:rPr>
              <a:t> </a:t>
            </a:r>
            <a:r>
              <a:rPr sz="800" dirty="0">
                <a:solidFill>
                  <a:srgbClr val="231F20"/>
                </a:solidFill>
                <a:latin typeface="Calibri"/>
                <a:cs typeface="Calibri"/>
              </a:rPr>
              <a:t>S,</a:t>
            </a:r>
            <a:r>
              <a:rPr sz="800" spc="120" dirty="0">
                <a:solidFill>
                  <a:srgbClr val="231F20"/>
                </a:solidFill>
                <a:latin typeface="Calibri"/>
                <a:cs typeface="Calibri"/>
              </a:rPr>
              <a:t> </a:t>
            </a:r>
            <a:r>
              <a:rPr sz="800" dirty="0">
                <a:solidFill>
                  <a:srgbClr val="231F20"/>
                </a:solidFill>
                <a:latin typeface="Calibri"/>
                <a:cs typeface="Calibri"/>
              </a:rPr>
              <a:t>Palassini</a:t>
            </a:r>
            <a:r>
              <a:rPr sz="800" spc="114" dirty="0">
                <a:solidFill>
                  <a:srgbClr val="231F20"/>
                </a:solidFill>
                <a:latin typeface="Calibri"/>
                <a:cs typeface="Calibri"/>
              </a:rPr>
              <a:t> </a:t>
            </a:r>
            <a:r>
              <a:rPr sz="800" spc="20" dirty="0">
                <a:solidFill>
                  <a:srgbClr val="231F20"/>
                </a:solidFill>
                <a:latin typeface="Calibri"/>
                <a:cs typeface="Calibri"/>
              </a:rPr>
              <a:t>E,</a:t>
            </a:r>
            <a:r>
              <a:rPr sz="800" spc="120" dirty="0">
                <a:solidFill>
                  <a:srgbClr val="231F20"/>
                </a:solidFill>
                <a:latin typeface="Calibri"/>
                <a:cs typeface="Calibri"/>
              </a:rPr>
              <a:t> </a:t>
            </a:r>
            <a:r>
              <a:rPr sz="800" spc="5" dirty="0">
                <a:solidFill>
                  <a:srgbClr val="231F20"/>
                </a:solidFill>
                <a:latin typeface="Calibri"/>
                <a:cs typeface="Calibri"/>
              </a:rPr>
              <a:t>Sanfilippo</a:t>
            </a:r>
            <a:r>
              <a:rPr sz="800" spc="125" dirty="0">
                <a:solidFill>
                  <a:srgbClr val="231F20"/>
                </a:solidFill>
                <a:latin typeface="Calibri"/>
                <a:cs typeface="Calibri"/>
              </a:rPr>
              <a:t> </a:t>
            </a:r>
            <a:r>
              <a:rPr sz="800" spc="65" dirty="0">
                <a:solidFill>
                  <a:srgbClr val="231F20"/>
                </a:solidFill>
                <a:latin typeface="Calibri"/>
                <a:cs typeface="Calibri"/>
              </a:rPr>
              <a:t>R</a:t>
            </a:r>
            <a:r>
              <a:rPr sz="800" spc="120" dirty="0">
                <a:solidFill>
                  <a:srgbClr val="231F20"/>
                </a:solidFill>
                <a:latin typeface="Calibri"/>
                <a:cs typeface="Calibri"/>
              </a:rPr>
              <a:t> </a:t>
            </a:r>
            <a:r>
              <a:rPr sz="800" spc="-45" dirty="0">
                <a:solidFill>
                  <a:srgbClr val="231F20"/>
                </a:solidFill>
                <a:latin typeface="Calibri"/>
                <a:cs typeface="Calibri"/>
              </a:rPr>
              <a:t>et</a:t>
            </a:r>
            <a:r>
              <a:rPr sz="800" spc="120" dirty="0">
                <a:solidFill>
                  <a:srgbClr val="231F20"/>
                </a:solidFill>
                <a:latin typeface="Calibri"/>
                <a:cs typeface="Calibri"/>
              </a:rPr>
              <a:t> </a:t>
            </a:r>
            <a:r>
              <a:rPr sz="800" spc="-10" dirty="0">
                <a:solidFill>
                  <a:srgbClr val="231F20"/>
                </a:solidFill>
                <a:latin typeface="Calibri"/>
                <a:cs typeface="Calibri"/>
              </a:rPr>
              <a:t>al.</a:t>
            </a:r>
            <a:r>
              <a:rPr sz="800" spc="120" dirty="0">
                <a:solidFill>
                  <a:srgbClr val="231F20"/>
                </a:solidFill>
                <a:latin typeface="Calibri"/>
                <a:cs typeface="Calibri"/>
              </a:rPr>
              <a:t> </a:t>
            </a:r>
            <a:r>
              <a:rPr sz="800" spc="-5" dirty="0">
                <a:solidFill>
                  <a:srgbClr val="231F20"/>
                </a:solidFill>
                <a:latin typeface="Calibri"/>
                <a:cs typeface="Calibri"/>
              </a:rPr>
              <a:t>Gemcitabine</a:t>
            </a:r>
            <a:r>
              <a:rPr sz="800" spc="125" dirty="0">
                <a:solidFill>
                  <a:srgbClr val="231F20"/>
                </a:solidFill>
                <a:latin typeface="Calibri"/>
                <a:cs typeface="Calibri"/>
              </a:rPr>
              <a:t> </a:t>
            </a:r>
            <a:r>
              <a:rPr sz="800" spc="20" dirty="0">
                <a:solidFill>
                  <a:srgbClr val="231F20"/>
                </a:solidFill>
                <a:latin typeface="Calibri"/>
                <a:cs typeface="Calibri"/>
              </a:rPr>
              <a:t>in</a:t>
            </a:r>
            <a:r>
              <a:rPr sz="800" spc="120" dirty="0">
                <a:solidFill>
                  <a:srgbClr val="231F20"/>
                </a:solidFill>
                <a:latin typeface="Calibri"/>
                <a:cs typeface="Calibri"/>
              </a:rPr>
              <a:t> </a:t>
            </a:r>
            <a:r>
              <a:rPr sz="800" spc="-20" dirty="0">
                <a:solidFill>
                  <a:srgbClr val="231F20"/>
                </a:solidFill>
                <a:latin typeface="Calibri"/>
                <a:cs typeface="Calibri"/>
              </a:rPr>
              <a:t>advanced</a:t>
            </a:r>
            <a:endParaRPr sz="800">
              <a:latin typeface="Calibri"/>
              <a:cs typeface="Calibri"/>
            </a:endParaRPr>
          </a:p>
          <a:p>
            <a:pPr marL="184150" marR="5715">
              <a:lnSpc>
                <a:spcPct val="105700"/>
              </a:lnSpc>
              <a:spcBef>
                <a:spcPts val="5"/>
              </a:spcBef>
            </a:pPr>
            <a:r>
              <a:rPr sz="800" spc="-10" dirty="0">
                <a:solidFill>
                  <a:srgbClr val="231F20"/>
                </a:solidFill>
                <a:latin typeface="Calibri"/>
                <a:cs typeface="Calibri"/>
              </a:rPr>
              <a:t>angiosarcoma:</a:t>
            </a:r>
            <a:r>
              <a:rPr sz="800" spc="95" dirty="0">
                <a:solidFill>
                  <a:srgbClr val="231F20"/>
                </a:solidFill>
                <a:latin typeface="Calibri"/>
                <a:cs typeface="Calibri"/>
              </a:rPr>
              <a:t> </a:t>
            </a:r>
            <a:r>
              <a:rPr sz="800" spc="-35" dirty="0">
                <a:solidFill>
                  <a:srgbClr val="231F20"/>
                </a:solidFill>
                <a:latin typeface="Calibri"/>
                <a:cs typeface="Calibri"/>
              </a:rPr>
              <a:t>a</a:t>
            </a:r>
            <a:r>
              <a:rPr sz="800" spc="100" dirty="0">
                <a:solidFill>
                  <a:srgbClr val="231F20"/>
                </a:solidFill>
                <a:latin typeface="Calibri"/>
                <a:cs typeface="Calibri"/>
              </a:rPr>
              <a:t> </a:t>
            </a:r>
            <a:r>
              <a:rPr sz="800" spc="-20" dirty="0">
                <a:solidFill>
                  <a:srgbClr val="231F20"/>
                </a:solidFill>
                <a:latin typeface="Calibri"/>
                <a:cs typeface="Calibri"/>
              </a:rPr>
              <a:t>retrospective</a:t>
            </a:r>
            <a:r>
              <a:rPr sz="800" spc="100" dirty="0">
                <a:solidFill>
                  <a:srgbClr val="231F20"/>
                </a:solidFill>
                <a:latin typeface="Calibri"/>
                <a:cs typeface="Calibri"/>
              </a:rPr>
              <a:t> </a:t>
            </a:r>
            <a:r>
              <a:rPr sz="800" spc="-35" dirty="0">
                <a:solidFill>
                  <a:srgbClr val="231F20"/>
                </a:solidFill>
                <a:latin typeface="Calibri"/>
                <a:cs typeface="Calibri"/>
              </a:rPr>
              <a:t>case</a:t>
            </a:r>
            <a:r>
              <a:rPr sz="800" spc="100" dirty="0">
                <a:solidFill>
                  <a:srgbClr val="231F20"/>
                </a:solidFill>
                <a:latin typeface="Calibri"/>
                <a:cs typeface="Calibri"/>
              </a:rPr>
              <a:t> </a:t>
            </a:r>
            <a:r>
              <a:rPr sz="800" spc="-25" dirty="0">
                <a:solidFill>
                  <a:srgbClr val="231F20"/>
                </a:solidFill>
                <a:latin typeface="Calibri"/>
                <a:cs typeface="Calibri"/>
              </a:rPr>
              <a:t>series</a:t>
            </a:r>
            <a:r>
              <a:rPr sz="800" spc="100" dirty="0">
                <a:solidFill>
                  <a:srgbClr val="231F20"/>
                </a:solidFill>
                <a:latin typeface="Calibri"/>
                <a:cs typeface="Calibri"/>
              </a:rPr>
              <a:t> </a:t>
            </a:r>
            <a:r>
              <a:rPr sz="800" spc="-10" dirty="0">
                <a:solidFill>
                  <a:srgbClr val="231F20"/>
                </a:solidFill>
                <a:latin typeface="Calibri"/>
                <a:cs typeface="Calibri"/>
              </a:rPr>
              <a:t>analysis</a:t>
            </a:r>
            <a:r>
              <a:rPr sz="800" spc="95" dirty="0">
                <a:solidFill>
                  <a:srgbClr val="231F20"/>
                </a:solidFill>
                <a:latin typeface="Calibri"/>
                <a:cs typeface="Calibri"/>
              </a:rPr>
              <a:t> </a:t>
            </a:r>
            <a:r>
              <a:rPr sz="800" dirty="0">
                <a:solidFill>
                  <a:srgbClr val="231F20"/>
                </a:solidFill>
                <a:latin typeface="Calibri"/>
                <a:cs typeface="Calibri"/>
              </a:rPr>
              <a:t>from</a:t>
            </a:r>
            <a:r>
              <a:rPr sz="800" spc="100" dirty="0">
                <a:solidFill>
                  <a:srgbClr val="231F20"/>
                </a:solidFill>
                <a:latin typeface="Calibri"/>
                <a:cs typeface="Calibri"/>
              </a:rPr>
              <a:t> </a:t>
            </a:r>
            <a:r>
              <a:rPr sz="800" spc="-30" dirty="0">
                <a:solidFill>
                  <a:srgbClr val="231F20"/>
                </a:solidFill>
                <a:latin typeface="Calibri"/>
                <a:cs typeface="Calibri"/>
              </a:rPr>
              <a:t>the</a:t>
            </a:r>
            <a:r>
              <a:rPr sz="800" spc="100" dirty="0">
                <a:solidFill>
                  <a:srgbClr val="231F20"/>
                </a:solidFill>
                <a:latin typeface="Calibri"/>
                <a:cs typeface="Calibri"/>
              </a:rPr>
              <a:t> </a:t>
            </a:r>
            <a:r>
              <a:rPr sz="800" spc="5" dirty="0">
                <a:solidFill>
                  <a:srgbClr val="231F20"/>
                </a:solidFill>
                <a:latin typeface="Calibri"/>
                <a:cs typeface="Calibri"/>
              </a:rPr>
              <a:t>Italian</a:t>
            </a:r>
            <a:r>
              <a:rPr sz="800" spc="100" dirty="0">
                <a:solidFill>
                  <a:srgbClr val="231F20"/>
                </a:solidFill>
                <a:latin typeface="Calibri"/>
                <a:cs typeface="Calibri"/>
              </a:rPr>
              <a:t> </a:t>
            </a:r>
            <a:r>
              <a:rPr sz="800" spc="-10" dirty="0">
                <a:solidFill>
                  <a:srgbClr val="231F20"/>
                </a:solidFill>
                <a:latin typeface="Calibri"/>
                <a:cs typeface="Calibri"/>
              </a:rPr>
              <a:t>Rare </a:t>
            </a:r>
            <a:r>
              <a:rPr sz="800" spc="-165" dirty="0">
                <a:solidFill>
                  <a:srgbClr val="231F20"/>
                </a:solidFill>
                <a:latin typeface="Calibri"/>
                <a:cs typeface="Calibri"/>
              </a:rPr>
              <a:t> </a:t>
            </a:r>
            <a:r>
              <a:rPr sz="800" dirty="0">
                <a:solidFill>
                  <a:srgbClr val="231F20"/>
                </a:solidFill>
                <a:latin typeface="Calibri"/>
                <a:cs typeface="Calibri"/>
              </a:rPr>
              <a:t>Cancer</a:t>
            </a:r>
            <a:r>
              <a:rPr sz="800" spc="-20" dirty="0">
                <a:solidFill>
                  <a:srgbClr val="231F20"/>
                </a:solidFill>
                <a:latin typeface="Calibri"/>
                <a:cs typeface="Calibri"/>
              </a:rPr>
              <a:t> </a:t>
            </a:r>
            <a:r>
              <a:rPr sz="800" spc="-5" dirty="0">
                <a:solidFill>
                  <a:srgbClr val="231F20"/>
                </a:solidFill>
                <a:latin typeface="Calibri"/>
                <a:cs typeface="Calibri"/>
              </a:rPr>
              <a:t>Network.</a:t>
            </a:r>
            <a:r>
              <a:rPr sz="800" spc="-15" dirty="0">
                <a:solidFill>
                  <a:srgbClr val="231F20"/>
                </a:solidFill>
                <a:latin typeface="Calibri"/>
                <a:cs typeface="Calibri"/>
              </a:rPr>
              <a:t> </a:t>
            </a:r>
            <a:r>
              <a:rPr sz="800" spc="25" dirty="0">
                <a:solidFill>
                  <a:srgbClr val="231F20"/>
                </a:solidFill>
                <a:latin typeface="Calibri"/>
                <a:cs typeface="Calibri"/>
              </a:rPr>
              <a:t>Ann</a:t>
            </a:r>
            <a:r>
              <a:rPr sz="800" spc="-5"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2012;</a:t>
            </a:r>
            <a:r>
              <a:rPr sz="800" spc="-15" dirty="0">
                <a:solidFill>
                  <a:srgbClr val="231F20"/>
                </a:solidFill>
                <a:latin typeface="Calibri"/>
                <a:cs typeface="Calibri"/>
              </a:rPr>
              <a:t> </a:t>
            </a:r>
            <a:r>
              <a:rPr sz="800" spc="-25" dirty="0">
                <a:solidFill>
                  <a:srgbClr val="231F20"/>
                </a:solidFill>
                <a:latin typeface="Calibri"/>
                <a:cs typeface="Calibri"/>
              </a:rPr>
              <a:t>23:</a:t>
            </a:r>
            <a:r>
              <a:rPr sz="800" spc="-15" dirty="0">
                <a:solidFill>
                  <a:srgbClr val="231F20"/>
                </a:solidFill>
                <a:latin typeface="Calibri"/>
                <a:cs typeface="Calibri"/>
              </a:rPr>
              <a:t> </a:t>
            </a:r>
            <a:r>
              <a:rPr sz="800" spc="-20" dirty="0">
                <a:solidFill>
                  <a:srgbClr val="231F20"/>
                </a:solidFill>
                <a:latin typeface="Calibri"/>
                <a:cs typeface="Calibri"/>
              </a:rPr>
              <a:t>501–508.</a:t>
            </a:r>
            <a:endParaRPr sz="800">
              <a:latin typeface="Calibri"/>
              <a:cs typeface="Calibri"/>
            </a:endParaRPr>
          </a:p>
          <a:p>
            <a:pPr marL="184150" marR="5715" indent="-172085">
              <a:lnSpc>
                <a:spcPts val="1010"/>
              </a:lnSpc>
              <a:spcBef>
                <a:spcPts val="35"/>
              </a:spcBef>
              <a:buAutoNum type="arabicPeriod" startAt="32"/>
              <a:tabLst>
                <a:tab pos="184785" algn="l"/>
              </a:tabLst>
            </a:pPr>
            <a:r>
              <a:rPr sz="800" spc="10" dirty="0">
                <a:solidFill>
                  <a:srgbClr val="231F20"/>
                </a:solidFill>
                <a:latin typeface="Calibri"/>
                <a:cs typeface="Calibri"/>
              </a:rPr>
              <a:t>Lorigan</a:t>
            </a:r>
            <a:r>
              <a:rPr sz="800" spc="65" dirty="0">
                <a:solidFill>
                  <a:srgbClr val="231F20"/>
                </a:solidFill>
                <a:latin typeface="Calibri"/>
                <a:cs typeface="Calibri"/>
              </a:rPr>
              <a:t> </a:t>
            </a:r>
            <a:r>
              <a:rPr sz="800" spc="10" dirty="0">
                <a:solidFill>
                  <a:srgbClr val="231F20"/>
                </a:solidFill>
                <a:latin typeface="Calibri"/>
                <a:cs typeface="Calibri"/>
              </a:rPr>
              <a:t>P,</a:t>
            </a:r>
            <a:r>
              <a:rPr sz="800" spc="65" dirty="0">
                <a:solidFill>
                  <a:srgbClr val="231F20"/>
                </a:solidFill>
                <a:latin typeface="Calibri"/>
                <a:cs typeface="Calibri"/>
              </a:rPr>
              <a:t> </a:t>
            </a:r>
            <a:r>
              <a:rPr sz="800" spc="-5" dirty="0">
                <a:solidFill>
                  <a:srgbClr val="231F20"/>
                </a:solidFill>
                <a:latin typeface="Calibri"/>
                <a:cs typeface="Calibri"/>
              </a:rPr>
              <a:t>Verweij</a:t>
            </a:r>
            <a:r>
              <a:rPr sz="800" spc="60" dirty="0">
                <a:solidFill>
                  <a:srgbClr val="231F20"/>
                </a:solidFill>
                <a:latin typeface="Calibri"/>
                <a:cs typeface="Calibri"/>
              </a:rPr>
              <a:t> </a:t>
            </a:r>
            <a:r>
              <a:rPr sz="800" dirty="0">
                <a:solidFill>
                  <a:srgbClr val="231F20"/>
                </a:solidFill>
                <a:latin typeface="Calibri"/>
                <a:cs typeface="Calibri"/>
              </a:rPr>
              <a:t>J,</a:t>
            </a:r>
            <a:r>
              <a:rPr sz="800" spc="65" dirty="0">
                <a:solidFill>
                  <a:srgbClr val="231F20"/>
                </a:solidFill>
                <a:latin typeface="Calibri"/>
                <a:cs typeface="Calibri"/>
              </a:rPr>
              <a:t> </a:t>
            </a:r>
            <a:r>
              <a:rPr sz="800" dirty="0">
                <a:solidFill>
                  <a:srgbClr val="231F20"/>
                </a:solidFill>
                <a:latin typeface="Calibri"/>
                <a:cs typeface="Calibri"/>
              </a:rPr>
              <a:t>Papai</a:t>
            </a:r>
            <a:r>
              <a:rPr sz="800" spc="60" dirty="0">
                <a:solidFill>
                  <a:srgbClr val="231F20"/>
                </a:solidFill>
                <a:latin typeface="Calibri"/>
                <a:cs typeface="Calibri"/>
              </a:rPr>
              <a:t> </a:t>
            </a:r>
            <a:r>
              <a:rPr sz="800" spc="105" dirty="0">
                <a:solidFill>
                  <a:srgbClr val="231F20"/>
                </a:solidFill>
                <a:latin typeface="Calibri"/>
                <a:cs typeface="Calibri"/>
              </a:rPr>
              <a:t>Z</a:t>
            </a:r>
            <a:r>
              <a:rPr sz="800" spc="70" dirty="0">
                <a:solidFill>
                  <a:srgbClr val="231F20"/>
                </a:solidFill>
                <a:latin typeface="Calibri"/>
                <a:cs typeface="Calibri"/>
              </a:rPr>
              <a:t> </a:t>
            </a:r>
            <a:r>
              <a:rPr sz="800" spc="-45" dirty="0">
                <a:solidFill>
                  <a:srgbClr val="231F20"/>
                </a:solidFill>
                <a:latin typeface="Calibri"/>
                <a:cs typeface="Calibri"/>
              </a:rPr>
              <a:t>et</a:t>
            </a:r>
            <a:r>
              <a:rPr sz="800" spc="65" dirty="0">
                <a:solidFill>
                  <a:srgbClr val="231F20"/>
                </a:solidFill>
                <a:latin typeface="Calibri"/>
                <a:cs typeface="Calibri"/>
              </a:rPr>
              <a:t> </a:t>
            </a:r>
            <a:r>
              <a:rPr sz="800" spc="-10" dirty="0">
                <a:solidFill>
                  <a:srgbClr val="231F20"/>
                </a:solidFill>
                <a:latin typeface="Calibri"/>
                <a:cs typeface="Calibri"/>
              </a:rPr>
              <a:t>al.</a:t>
            </a:r>
            <a:r>
              <a:rPr sz="800" spc="60" dirty="0">
                <a:solidFill>
                  <a:srgbClr val="231F20"/>
                </a:solidFill>
                <a:latin typeface="Calibri"/>
                <a:cs typeface="Calibri"/>
              </a:rPr>
              <a:t> </a:t>
            </a:r>
            <a:r>
              <a:rPr sz="800" spc="-20" dirty="0">
                <a:solidFill>
                  <a:srgbClr val="231F20"/>
                </a:solidFill>
                <a:latin typeface="Calibri"/>
                <a:cs typeface="Calibri"/>
              </a:rPr>
              <a:t>Phase</a:t>
            </a:r>
            <a:r>
              <a:rPr sz="800" spc="65" dirty="0">
                <a:solidFill>
                  <a:srgbClr val="231F20"/>
                </a:solidFill>
                <a:latin typeface="Calibri"/>
                <a:cs typeface="Calibri"/>
              </a:rPr>
              <a:t> </a:t>
            </a:r>
            <a:r>
              <a:rPr sz="800" spc="60" dirty="0">
                <a:solidFill>
                  <a:srgbClr val="231F20"/>
                </a:solidFill>
                <a:latin typeface="Calibri"/>
                <a:cs typeface="Calibri"/>
              </a:rPr>
              <a:t>III</a:t>
            </a:r>
            <a:r>
              <a:rPr sz="800" spc="65" dirty="0">
                <a:solidFill>
                  <a:srgbClr val="231F20"/>
                </a:solidFill>
                <a:latin typeface="Calibri"/>
                <a:cs typeface="Calibri"/>
              </a:rPr>
              <a:t> </a:t>
            </a:r>
            <a:r>
              <a:rPr sz="800" dirty="0">
                <a:solidFill>
                  <a:srgbClr val="231F20"/>
                </a:solidFill>
                <a:latin typeface="Calibri"/>
                <a:cs typeface="Calibri"/>
              </a:rPr>
              <a:t>trial</a:t>
            </a:r>
            <a:r>
              <a:rPr sz="800" spc="70" dirty="0">
                <a:solidFill>
                  <a:srgbClr val="231F20"/>
                </a:solidFill>
                <a:latin typeface="Calibri"/>
                <a:cs typeface="Calibri"/>
              </a:rPr>
              <a:t> </a:t>
            </a:r>
            <a:r>
              <a:rPr sz="800" spc="-10" dirty="0">
                <a:solidFill>
                  <a:srgbClr val="231F20"/>
                </a:solidFill>
                <a:latin typeface="Calibri"/>
                <a:cs typeface="Calibri"/>
              </a:rPr>
              <a:t>of</a:t>
            </a:r>
            <a:r>
              <a:rPr sz="800" spc="65" dirty="0">
                <a:solidFill>
                  <a:srgbClr val="231F20"/>
                </a:solidFill>
                <a:latin typeface="Calibri"/>
                <a:cs typeface="Calibri"/>
              </a:rPr>
              <a:t> </a:t>
            </a:r>
            <a:r>
              <a:rPr sz="800" spc="-20" dirty="0">
                <a:solidFill>
                  <a:srgbClr val="231F20"/>
                </a:solidFill>
                <a:latin typeface="Calibri"/>
                <a:cs typeface="Calibri"/>
              </a:rPr>
              <a:t>two</a:t>
            </a:r>
            <a:r>
              <a:rPr sz="800" spc="65" dirty="0">
                <a:solidFill>
                  <a:srgbClr val="231F20"/>
                </a:solidFill>
                <a:latin typeface="Calibri"/>
                <a:cs typeface="Calibri"/>
              </a:rPr>
              <a:t> </a:t>
            </a:r>
            <a:r>
              <a:rPr sz="800" spc="-10" dirty="0">
                <a:solidFill>
                  <a:srgbClr val="231F20"/>
                </a:solidFill>
                <a:latin typeface="Calibri"/>
                <a:cs typeface="Calibri"/>
              </a:rPr>
              <a:t>investigational </a:t>
            </a:r>
            <a:r>
              <a:rPr sz="800" spc="-165" dirty="0">
                <a:solidFill>
                  <a:srgbClr val="231F20"/>
                </a:solidFill>
                <a:latin typeface="Calibri"/>
                <a:cs typeface="Calibri"/>
              </a:rPr>
              <a:t> </a:t>
            </a:r>
            <a:r>
              <a:rPr sz="800" spc="-20" dirty="0">
                <a:solidFill>
                  <a:srgbClr val="231F20"/>
                </a:solidFill>
                <a:latin typeface="Calibri"/>
                <a:cs typeface="Calibri"/>
              </a:rPr>
              <a:t>schedules</a:t>
            </a:r>
            <a:r>
              <a:rPr sz="800" spc="10" dirty="0">
                <a:solidFill>
                  <a:srgbClr val="231F20"/>
                </a:solidFill>
                <a:latin typeface="Calibri"/>
                <a:cs typeface="Calibri"/>
              </a:rPr>
              <a:t> </a:t>
            </a:r>
            <a:r>
              <a:rPr sz="800" spc="-10" dirty="0">
                <a:solidFill>
                  <a:srgbClr val="231F20"/>
                </a:solidFill>
                <a:latin typeface="Calibri"/>
                <a:cs typeface="Calibri"/>
              </a:rPr>
              <a:t>of</a:t>
            </a:r>
            <a:r>
              <a:rPr sz="800" spc="5" dirty="0">
                <a:solidFill>
                  <a:srgbClr val="231F20"/>
                </a:solidFill>
                <a:latin typeface="Calibri"/>
                <a:cs typeface="Calibri"/>
              </a:rPr>
              <a:t> </a:t>
            </a:r>
            <a:r>
              <a:rPr sz="800" spc="-10" dirty="0">
                <a:solidFill>
                  <a:srgbClr val="231F20"/>
                </a:solidFill>
                <a:latin typeface="Calibri"/>
                <a:cs typeface="Calibri"/>
              </a:rPr>
              <a:t>ifosfamide</a:t>
            </a:r>
            <a:r>
              <a:rPr sz="800" spc="5" dirty="0">
                <a:solidFill>
                  <a:srgbClr val="231F20"/>
                </a:solidFill>
                <a:latin typeface="Calibri"/>
                <a:cs typeface="Calibri"/>
              </a:rPr>
              <a:t> </a:t>
            </a:r>
            <a:r>
              <a:rPr sz="800" spc="-10" dirty="0">
                <a:solidFill>
                  <a:srgbClr val="231F20"/>
                </a:solidFill>
                <a:latin typeface="Calibri"/>
                <a:cs typeface="Calibri"/>
              </a:rPr>
              <a:t>compared</a:t>
            </a:r>
            <a:r>
              <a:rPr sz="800" dirty="0">
                <a:solidFill>
                  <a:srgbClr val="231F20"/>
                </a:solidFill>
                <a:latin typeface="Calibri"/>
                <a:cs typeface="Calibri"/>
              </a:rPr>
              <a:t> </a:t>
            </a:r>
            <a:r>
              <a:rPr sz="800" spc="-5" dirty="0">
                <a:solidFill>
                  <a:srgbClr val="231F20"/>
                </a:solidFill>
                <a:latin typeface="Calibri"/>
                <a:cs typeface="Calibri"/>
              </a:rPr>
              <a:t>with</a:t>
            </a:r>
            <a:r>
              <a:rPr sz="800" spc="165" dirty="0">
                <a:solidFill>
                  <a:srgbClr val="231F20"/>
                </a:solidFill>
                <a:latin typeface="Calibri"/>
                <a:cs typeface="Calibri"/>
              </a:rPr>
              <a:t> </a:t>
            </a:r>
            <a:r>
              <a:rPr sz="800" spc="-15" dirty="0">
                <a:solidFill>
                  <a:srgbClr val="231F20"/>
                </a:solidFill>
                <a:latin typeface="Calibri"/>
                <a:cs typeface="Calibri"/>
              </a:rPr>
              <a:t>standard-dose</a:t>
            </a:r>
            <a:r>
              <a:rPr sz="800" spc="10" dirty="0">
                <a:solidFill>
                  <a:srgbClr val="231F20"/>
                </a:solidFill>
                <a:latin typeface="Calibri"/>
                <a:cs typeface="Calibri"/>
              </a:rPr>
              <a:t> </a:t>
            </a:r>
            <a:r>
              <a:rPr sz="800" spc="5" dirty="0">
                <a:solidFill>
                  <a:srgbClr val="231F20"/>
                </a:solidFill>
                <a:latin typeface="Calibri"/>
                <a:cs typeface="Calibri"/>
              </a:rPr>
              <a:t>doxorubicin</a:t>
            </a:r>
            <a:r>
              <a:rPr sz="800" spc="170" dirty="0">
                <a:solidFill>
                  <a:srgbClr val="231F20"/>
                </a:solidFill>
                <a:latin typeface="Calibri"/>
                <a:cs typeface="Calibri"/>
              </a:rPr>
              <a:t> </a:t>
            </a:r>
            <a:r>
              <a:rPr sz="800" spc="20" dirty="0">
                <a:solidFill>
                  <a:srgbClr val="231F20"/>
                </a:solidFill>
                <a:latin typeface="Calibri"/>
                <a:cs typeface="Calibri"/>
              </a:rPr>
              <a:t>in</a:t>
            </a:r>
            <a:endParaRPr sz="800">
              <a:latin typeface="Calibri"/>
              <a:cs typeface="Calibri"/>
            </a:endParaRPr>
          </a:p>
          <a:p>
            <a:pPr marL="184150" marR="5080">
              <a:lnSpc>
                <a:spcPts val="1010"/>
              </a:lnSpc>
              <a:spcBef>
                <a:spcPts val="15"/>
              </a:spcBef>
            </a:pPr>
            <a:r>
              <a:rPr sz="800" spc="-15" dirty="0">
                <a:solidFill>
                  <a:srgbClr val="231F20"/>
                </a:solidFill>
                <a:latin typeface="Calibri"/>
                <a:cs typeface="Calibri"/>
              </a:rPr>
              <a:t>advanced</a:t>
            </a:r>
            <a:r>
              <a:rPr sz="800" spc="25" dirty="0">
                <a:solidFill>
                  <a:srgbClr val="231F20"/>
                </a:solidFill>
                <a:latin typeface="Calibri"/>
                <a:cs typeface="Calibri"/>
              </a:rPr>
              <a:t> </a:t>
            </a:r>
            <a:r>
              <a:rPr sz="800" dirty="0">
                <a:solidFill>
                  <a:srgbClr val="231F20"/>
                </a:solidFill>
                <a:latin typeface="Calibri"/>
                <a:cs typeface="Calibri"/>
              </a:rPr>
              <a:t>or</a:t>
            </a:r>
            <a:r>
              <a:rPr sz="800" spc="30" dirty="0">
                <a:solidFill>
                  <a:srgbClr val="231F20"/>
                </a:solidFill>
                <a:latin typeface="Calibri"/>
                <a:cs typeface="Calibri"/>
              </a:rPr>
              <a:t> </a:t>
            </a:r>
            <a:r>
              <a:rPr sz="800" spc="-20" dirty="0">
                <a:solidFill>
                  <a:srgbClr val="231F20"/>
                </a:solidFill>
                <a:latin typeface="Calibri"/>
                <a:cs typeface="Calibri"/>
              </a:rPr>
              <a:t>metastatic</a:t>
            </a:r>
            <a:r>
              <a:rPr sz="800" spc="20" dirty="0">
                <a:solidFill>
                  <a:srgbClr val="231F20"/>
                </a:solidFill>
                <a:latin typeface="Calibri"/>
                <a:cs typeface="Calibri"/>
              </a:rPr>
              <a:t> </a:t>
            </a:r>
            <a:r>
              <a:rPr sz="800" spc="-20" dirty="0">
                <a:solidFill>
                  <a:srgbClr val="231F20"/>
                </a:solidFill>
                <a:latin typeface="Calibri"/>
                <a:cs typeface="Calibri"/>
              </a:rPr>
              <a:t>soft</a:t>
            </a:r>
            <a:r>
              <a:rPr sz="800" spc="30" dirty="0">
                <a:solidFill>
                  <a:srgbClr val="231F20"/>
                </a:solidFill>
                <a:latin typeface="Calibri"/>
                <a:cs typeface="Calibri"/>
              </a:rPr>
              <a:t> </a:t>
            </a:r>
            <a:r>
              <a:rPr sz="800" spc="-20" dirty="0">
                <a:solidFill>
                  <a:srgbClr val="231F20"/>
                </a:solidFill>
                <a:latin typeface="Calibri"/>
                <a:cs typeface="Calibri"/>
              </a:rPr>
              <a:t>tissue</a:t>
            </a:r>
            <a:r>
              <a:rPr sz="800" spc="25" dirty="0">
                <a:solidFill>
                  <a:srgbClr val="231F20"/>
                </a:solidFill>
                <a:latin typeface="Calibri"/>
                <a:cs typeface="Calibri"/>
              </a:rPr>
              <a:t> </a:t>
            </a:r>
            <a:r>
              <a:rPr sz="800" spc="-15" dirty="0">
                <a:solidFill>
                  <a:srgbClr val="231F20"/>
                </a:solidFill>
                <a:latin typeface="Calibri"/>
                <a:cs typeface="Calibri"/>
              </a:rPr>
              <a:t>sarcoma:</a:t>
            </a:r>
            <a:r>
              <a:rPr sz="800" spc="30" dirty="0">
                <a:solidFill>
                  <a:srgbClr val="231F20"/>
                </a:solidFill>
                <a:latin typeface="Calibri"/>
                <a:cs typeface="Calibri"/>
              </a:rPr>
              <a:t> </a:t>
            </a:r>
            <a:r>
              <a:rPr sz="800" spc="-35" dirty="0">
                <a:solidFill>
                  <a:srgbClr val="231F20"/>
                </a:solidFill>
                <a:latin typeface="Calibri"/>
                <a:cs typeface="Calibri"/>
              </a:rPr>
              <a:t>a</a:t>
            </a:r>
            <a:r>
              <a:rPr sz="800" spc="30" dirty="0">
                <a:solidFill>
                  <a:srgbClr val="231F20"/>
                </a:solidFill>
                <a:latin typeface="Calibri"/>
                <a:cs typeface="Calibri"/>
              </a:rPr>
              <a:t> </a:t>
            </a:r>
            <a:r>
              <a:rPr sz="800" spc="-5" dirty="0">
                <a:solidFill>
                  <a:srgbClr val="231F20"/>
                </a:solidFill>
                <a:latin typeface="Calibri"/>
                <a:cs typeface="Calibri"/>
              </a:rPr>
              <a:t>European</a:t>
            </a:r>
            <a:r>
              <a:rPr sz="800" spc="25" dirty="0">
                <a:solidFill>
                  <a:srgbClr val="231F20"/>
                </a:solidFill>
                <a:latin typeface="Calibri"/>
                <a:cs typeface="Calibri"/>
              </a:rPr>
              <a:t> </a:t>
            </a:r>
            <a:r>
              <a:rPr sz="800" dirty="0">
                <a:solidFill>
                  <a:srgbClr val="231F20"/>
                </a:solidFill>
                <a:latin typeface="Calibri"/>
                <a:cs typeface="Calibri"/>
              </a:rPr>
              <a:t>Organisation</a:t>
            </a:r>
            <a:r>
              <a:rPr sz="800" spc="25" dirty="0">
                <a:solidFill>
                  <a:srgbClr val="231F20"/>
                </a:solidFill>
                <a:latin typeface="Calibri"/>
                <a:cs typeface="Calibri"/>
              </a:rPr>
              <a:t> </a:t>
            </a:r>
            <a:r>
              <a:rPr sz="800" spc="-5" dirty="0">
                <a:solidFill>
                  <a:srgbClr val="231F20"/>
                </a:solidFill>
                <a:latin typeface="Calibri"/>
                <a:cs typeface="Calibri"/>
              </a:rPr>
              <a:t>for </a:t>
            </a:r>
            <a:r>
              <a:rPr sz="800" spc="-165" dirty="0">
                <a:solidFill>
                  <a:srgbClr val="231F20"/>
                </a:solidFill>
                <a:latin typeface="Calibri"/>
                <a:cs typeface="Calibri"/>
              </a:rPr>
              <a:t> </a:t>
            </a:r>
            <a:r>
              <a:rPr sz="800" spc="-15" dirty="0">
                <a:solidFill>
                  <a:srgbClr val="231F20"/>
                </a:solidFill>
                <a:latin typeface="Calibri"/>
                <a:cs typeface="Calibri"/>
              </a:rPr>
              <a:t>Research</a:t>
            </a:r>
            <a:r>
              <a:rPr sz="800" spc="-5" dirty="0">
                <a:solidFill>
                  <a:srgbClr val="231F20"/>
                </a:solidFill>
                <a:latin typeface="Calibri"/>
                <a:cs typeface="Calibri"/>
              </a:rPr>
              <a:t> </a:t>
            </a:r>
            <a:r>
              <a:rPr sz="800" spc="-10" dirty="0">
                <a:solidFill>
                  <a:srgbClr val="231F20"/>
                </a:solidFill>
                <a:latin typeface="Calibri"/>
                <a:cs typeface="Calibri"/>
              </a:rPr>
              <a:t>and</a:t>
            </a:r>
            <a:r>
              <a:rPr sz="800" spc="5" dirty="0">
                <a:solidFill>
                  <a:srgbClr val="231F20"/>
                </a:solidFill>
                <a:latin typeface="Calibri"/>
                <a:cs typeface="Calibri"/>
              </a:rPr>
              <a:t> </a:t>
            </a:r>
            <a:r>
              <a:rPr sz="800" spc="-10" dirty="0">
                <a:solidFill>
                  <a:srgbClr val="231F20"/>
                </a:solidFill>
                <a:latin typeface="Calibri"/>
                <a:cs typeface="Calibri"/>
              </a:rPr>
              <a:t>Treatment</a:t>
            </a:r>
            <a:r>
              <a:rPr sz="800" spc="5" dirty="0">
                <a:solidFill>
                  <a:srgbClr val="231F20"/>
                </a:solidFill>
                <a:latin typeface="Calibri"/>
                <a:cs typeface="Calibri"/>
              </a:rPr>
              <a:t> </a:t>
            </a:r>
            <a:r>
              <a:rPr sz="800" spc="-10" dirty="0">
                <a:solidFill>
                  <a:srgbClr val="231F20"/>
                </a:solidFill>
                <a:latin typeface="Calibri"/>
                <a:cs typeface="Calibri"/>
              </a:rPr>
              <a:t>of</a:t>
            </a:r>
            <a:r>
              <a:rPr sz="800" spc="5" dirty="0">
                <a:solidFill>
                  <a:srgbClr val="231F20"/>
                </a:solidFill>
                <a:latin typeface="Calibri"/>
                <a:cs typeface="Calibri"/>
              </a:rPr>
              <a:t> </a:t>
            </a:r>
            <a:r>
              <a:rPr sz="800" dirty="0">
                <a:solidFill>
                  <a:srgbClr val="231F20"/>
                </a:solidFill>
                <a:latin typeface="Calibri"/>
                <a:cs typeface="Calibri"/>
              </a:rPr>
              <a:t>Cancer </a:t>
            </a:r>
            <a:r>
              <a:rPr sz="800" spc="-5" dirty="0">
                <a:solidFill>
                  <a:srgbClr val="231F20"/>
                </a:solidFill>
                <a:latin typeface="Calibri"/>
                <a:cs typeface="Calibri"/>
              </a:rPr>
              <a:t>Soft</a:t>
            </a:r>
            <a:r>
              <a:rPr sz="800" spc="5" dirty="0">
                <a:solidFill>
                  <a:srgbClr val="231F20"/>
                </a:solidFill>
                <a:latin typeface="Calibri"/>
                <a:cs typeface="Calibri"/>
              </a:rPr>
              <a:t> </a:t>
            </a:r>
            <a:r>
              <a:rPr sz="800" dirty="0">
                <a:solidFill>
                  <a:srgbClr val="231F20"/>
                </a:solidFill>
                <a:latin typeface="Calibri"/>
                <a:cs typeface="Calibri"/>
              </a:rPr>
              <a:t>Tissue</a:t>
            </a:r>
            <a:r>
              <a:rPr sz="800" spc="5" dirty="0">
                <a:solidFill>
                  <a:srgbClr val="231F20"/>
                </a:solidFill>
                <a:latin typeface="Calibri"/>
                <a:cs typeface="Calibri"/>
              </a:rPr>
              <a:t> </a:t>
            </a:r>
            <a:r>
              <a:rPr sz="800" spc="-10" dirty="0">
                <a:solidFill>
                  <a:srgbClr val="231F20"/>
                </a:solidFill>
                <a:latin typeface="Calibri"/>
                <a:cs typeface="Calibri"/>
              </a:rPr>
              <a:t>and</a:t>
            </a:r>
            <a:r>
              <a:rPr sz="800" spc="5" dirty="0">
                <a:solidFill>
                  <a:srgbClr val="231F20"/>
                </a:solidFill>
                <a:latin typeface="Calibri"/>
                <a:cs typeface="Calibri"/>
              </a:rPr>
              <a:t> </a:t>
            </a:r>
            <a:r>
              <a:rPr sz="800" spc="-10" dirty="0">
                <a:solidFill>
                  <a:srgbClr val="231F20"/>
                </a:solidFill>
                <a:latin typeface="Calibri"/>
                <a:cs typeface="Calibri"/>
              </a:rPr>
              <a:t>Bone</a:t>
            </a:r>
            <a:r>
              <a:rPr sz="800" dirty="0">
                <a:solidFill>
                  <a:srgbClr val="231F20"/>
                </a:solidFill>
                <a:latin typeface="Calibri"/>
                <a:cs typeface="Calibri"/>
              </a:rPr>
              <a:t> </a:t>
            </a:r>
            <a:r>
              <a:rPr sz="800" spc="-5" dirty="0">
                <a:solidFill>
                  <a:srgbClr val="231F20"/>
                </a:solidFill>
                <a:latin typeface="Calibri"/>
                <a:cs typeface="Calibri"/>
              </a:rPr>
              <a:t>Sarcoma</a:t>
            </a:r>
            <a:r>
              <a:rPr sz="800" dirty="0">
                <a:solidFill>
                  <a:srgbClr val="231F20"/>
                </a:solidFill>
                <a:latin typeface="Calibri"/>
                <a:cs typeface="Calibri"/>
              </a:rPr>
              <a:t> </a:t>
            </a:r>
            <a:r>
              <a:rPr sz="800" spc="15" dirty="0">
                <a:solidFill>
                  <a:srgbClr val="231F20"/>
                </a:solidFill>
                <a:latin typeface="Calibri"/>
                <a:cs typeface="Calibri"/>
              </a:rPr>
              <a:t>Group</a:t>
            </a:r>
            <a:endParaRPr sz="800">
              <a:latin typeface="Calibri"/>
              <a:cs typeface="Calibri"/>
            </a:endParaRPr>
          </a:p>
          <a:p>
            <a:pPr marL="184150">
              <a:lnSpc>
                <a:spcPct val="100000"/>
              </a:lnSpc>
              <a:spcBef>
                <a:spcPts val="25"/>
              </a:spcBef>
            </a:pPr>
            <a:r>
              <a:rPr sz="800" spc="-5" dirty="0">
                <a:solidFill>
                  <a:srgbClr val="231F20"/>
                </a:solidFill>
                <a:latin typeface="Calibri"/>
                <a:cs typeface="Calibri"/>
              </a:rPr>
              <a:t>Study.</a:t>
            </a:r>
            <a:r>
              <a:rPr sz="800" spc="-15"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spc="35" dirty="0">
                <a:solidFill>
                  <a:srgbClr val="231F20"/>
                </a:solidFill>
                <a:latin typeface="Calibri"/>
                <a:cs typeface="Calibri"/>
              </a:rPr>
              <a:t>Clin</a:t>
            </a:r>
            <a:r>
              <a:rPr sz="800" spc="-1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2007;</a:t>
            </a:r>
            <a:r>
              <a:rPr sz="800" spc="-10" dirty="0">
                <a:solidFill>
                  <a:srgbClr val="231F20"/>
                </a:solidFill>
                <a:latin typeface="Calibri"/>
                <a:cs typeface="Calibri"/>
              </a:rPr>
              <a:t> </a:t>
            </a:r>
            <a:r>
              <a:rPr sz="800" spc="-25" dirty="0">
                <a:solidFill>
                  <a:srgbClr val="231F20"/>
                </a:solidFill>
                <a:latin typeface="Calibri"/>
                <a:cs typeface="Calibri"/>
              </a:rPr>
              <a:t>25:</a:t>
            </a:r>
            <a:r>
              <a:rPr sz="800" spc="-15" dirty="0">
                <a:solidFill>
                  <a:srgbClr val="231F20"/>
                </a:solidFill>
                <a:latin typeface="Calibri"/>
                <a:cs typeface="Calibri"/>
              </a:rPr>
              <a:t> </a:t>
            </a:r>
            <a:r>
              <a:rPr sz="800" spc="-20" dirty="0">
                <a:solidFill>
                  <a:srgbClr val="231F20"/>
                </a:solidFill>
                <a:latin typeface="Calibri"/>
                <a:cs typeface="Calibri"/>
              </a:rPr>
              <a:t>3144–3150.</a:t>
            </a:r>
            <a:endParaRPr sz="800">
              <a:latin typeface="Calibri"/>
              <a:cs typeface="Calibri"/>
            </a:endParaRPr>
          </a:p>
          <a:p>
            <a:pPr marL="184150" marR="6350" indent="-172085">
              <a:lnSpc>
                <a:spcPts val="1010"/>
              </a:lnSpc>
              <a:spcBef>
                <a:spcPts val="30"/>
              </a:spcBef>
              <a:buAutoNum type="arabicPeriod" startAt="33"/>
              <a:tabLst>
                <a:tab pos="184785" algn="l"/>
              </a:tabLst>
            </a:pPr>
            <a:r>
              <a:rPr sz="800" spc="5" dirty="0">
                <a:solidFill>
                  <a:srgbClr val="231F20"/>
                </a:solidFill>
                <a:latin typeface="Calibri"/>
                <a:cs typeface="Calibri"/>
              </a:rPr>
              <a:t>Rutkowski</a:t>
            </a:r>
            <a:r>
              <a:rPr sz="800" spc="65" dirty="0">
                <a:solidFill>
                  <a:srgbClr val="231F20"/>
                </a:solidFill>
                <a:latin typeface="Calibri"/>
                <a:cs typeface="Calibri"/>
              </a:rPr>
              <a:t> </a:t>
            </a:r>
            <a:r>
              <a:rPr sz="800" spc="10" dirty="0">
                <a:solidFill>
                  <a:srgbClr val="231F20"/>
                </a:solidFill>
                <a:latin typeface="Calibri"/>
                <a:cs typeface="Calibri"/>
              </a:rPr>
              <a:t>P,</a:t>
            </a:r>
            <a:r>
              <a:rPr sz="800" spc="75" dirty="0">
                <a:solidFill>
                  <a:srgbClr val="231F20"/>
                </a:solidFill>
                <a:latin typeface="Calibri"/>
                <a:cs typeface="Calibri"/>
              </a:rPr>
              <a:t> </a:t>
            </a:r>
            <a:r>
              <a:rPr sz="800" spc="20" dirty="0">
                <a:solidFill>
                  <a:srgbClr val="231F20"/>
                </a:solidFill>
                <a:latin typeface="Calibri"/>
                <a:cs typeface="Calibri"/>
              </a:rPr>
              <a:t>Klimczak</a:t>
            </a:r>
            <a:r>
              <a:rPr sz="800" spc="75" dirty="0">
                <a:solidFill>
                  <a:srgbClr val="231F20"/>
                </a:solidFill>
                <a:latin typeface="Calibri"/>
                <a:cs typeface="Calibri"/>
              </a:rPr>
              <a:t> </a:t>
            </a:r>
            <a:r>
              <a:rPr sz="800" spc="20" dirty="0">
                <a:solidFill>
                  <a:srgbClr val="231F20"/>
                </a:solidFill>
                <a:latin typeface="Calibri"/>
                <a:cs typeface="Calibri"/>
              </a:rPr>
              <a:t>A,</a:t>
            </a:r>
            <a:r>
              <a:rPr sz="800" spc="70" dirty="0">
                <a:solidFill>
                  <a:srgbClr val="231F20"/>
                </a:solidFill>
                <a:latin typeface="Calibri"/>
                <a:cs typeface="Calibri"/>
              </a:rPr>
              <a:t> </a:t>
            </a:r>
            <a:r>
              <a:rPr sz="800" dirty="0">
                <a:solidFill>
                  <a:srgbClr val="231F20"/>
                </a:solidFill>
                <a:latin typeface="Calibri"/>
                <a:cs typeface="Calibri"/>
              </a:rPr>
              <a:t>Ługowska</a:t>
            </a:r>
            <a:r>
              <a:rPr sz="800" spc="70" dirty="0">
                <a:solidFill>
                  <a:srgbClr val="231F20"/>
                </a:solidFill>
                <a:latin typeface="Calibri"/>
                <a:cs typeface="Calibri"/>
              </a:rPr>
              <a:t> </a:t>
            </a:r>
            <a:r>
              <a:rPr sz="800" spc="60" dirty="0">
                <a:solidFill>
                  <a:srgbClr val="231F20"/>
                </a:solidFill>
                <a:latin typeface="Calibri"/>
                <a:cs typeface="Calibri"/>
              </a:rPr>
              <a:t>I</a:t>
            </a:r>
            <a:r>
              <a:rPr sz="800" spc="70" dirty="0">
                <a:solidFill>
                  <a:srgbClr val="231F20"/>
                </a:solidFill>
                <a:latin typeface="Calibri"/>
                <a:cs typeface="Calibri"/>
              </a:rPr>
              <a:t> </a:t>
            </a:r>
            <a:r>
              <a:rPr sz="800" spc="-45" dirty="0">
                <a:solidFill>
                  <a:srgbClr val="231F20"/>
                </a:solidFill>
                <a:latin typeface="Calibri"/>
                <a:cs typeface="Calibri"/>
              </a:rPr>
              <a:t>et</a:t>
            </a:r>
            <a:r>
              <a:rPr sz="800" spc="75" dirty="0">
                <a:solidFill>
                  <a:srgbClr val="231F20"/>
                </a:solidFill>
                <a:latin typeface="Calibri"/>
                <a:cs typeface="Calibri"/>
              </a:rPr>
              <a:t> </a:t>
            </a:r>
            <a:r>
              <a:rPr sz="800" spc="-10" dirty="0">
                <a:solidFill>
                  <a:srgbClr val="231F20"/>
                </a:solidFill>
                <a:latin typeface="Calibri"/>
                <a:cs typeface="Calibri"/>
              </a:rPr>
              <a:t>al.</a:t>
            </a:r>
            <a:r>
              <a:rPr sz="800" spc="75" dirty="0">
                <a:solidFill>
                  <a:srgbClr val="231F20"/>
                </a:solidFill>
                <a:latin typeface="Calibri"/>
                <a:cs typeface="Calibri"/>
              </a:rPr>
              <a:t> </a:t>
            </a:r>
            <a:r>
              <a:rPr sz="800" spc="5" dirty="0">
                <a:solidFill>
                  <a:srgbClr val="231F20"/>
                </a:solidFill>
                <a:latin typeface="Calibri"/>
                <a:cs typeface="Calibri"/>
              </a:rPr>
              <a:t>Long-term</a:t>
            </a:r>
            <a:r>
              <a:rPr sz="800" spc="65" dirty="0">
                <a:solidFill>
                  <a:srgbClr val="231F20"/>
                </a:solidFill>
                <a:latin typeface="Calibri"/>
                <a:cs typeface="Calibri"/>
              </a:rPr>
              <a:t> </a:t>
            </a:r>
            <a:r>
              <a:rPr sz="800" spc="-15" dirty="0">
                <a:solidFill>
                  <a:srgbClr val="231F20"/>
                </a:solidFill>
                <a:latin typeface="Calibri"/>
                <a:cs typeface="Calibri"/>
              </a:rPr>
              <a:t>results</a:t>
            </a:r>
            <a:r>
              <a:rPr sz="800" spc="70" dirty="0">
                <a:solidFill>
                  <a:srgbClr val="231F20"/>
                </a:solidFill>
                <a:latin typeface="Calibri"/>
                <a:cs typeface="Calibri"/>
              </a:rPr>
              <a:t> </a:t>
            </a:r>
            <a:r>
              <a:rPr sz="800" spc="-10" dirty="0">
                <a:solidFill>
                  <a:srgbClr val="231F20"/>
                </a:solidFill>
                <a:latin typeface="Calibri"/>
                <a:cs typeface="Calibri"/>
              </a:rPr>
              <a:t>of</a:t>
            </a:r>
            <a:r>
              <a:rPr sz="800" spc="75" dirty="0">
                <a:solidFill>
                  <a:srgbClr val="231F20"/>
                </a:solidFill>
                <a:latin typeface="Calibri"/>
                <a:cs typeface="Calibri"/>
              </a:rPr>
              <a:t> </a:t>
            </a:r>
            <a:r>
              <a:rPr sz="800" spc="-15" dirty="0">
                <a:solidFill>
                  <a:srgbClr val="231F20"/>
                </a:solidFill>
                <a:latin typeface="Calibri"/>
                <a:cs typeface="Calibri"/>
              </a:rPr>
              <a:t>treat- </a:t>
            </a:r>
            <a:r>
              <a:rPr sz="800" spc="-165" dirty="0">
                <a:solidFill>
                  <a:srgbClr val="231F20"/>
                </a:solidFill>
                <a:latin typeface="Calibri"/>
                <a:cs typeface="Calibri"/>
              </a:rPr>
              <a:t> </a:t>
            </a:r>
            <a:r>
              <a:rPr sz="800" spc="-15" dirty="0">
                <a:solidFill>
                  <a:srgbClr val="231F20"/>
                </a:solidFill>
                <a:latin typeface="Calibri"/>
                <a:cs typeface="Calibri"/>
              </a:rPr>
              <a:t>ment</a:t>
            </a:r>
            <a:r>
              <a:rPr sz="800" dirty="0">
                <a:solidFill>
                  <a:srgbClr val="231F20"/>
                </a:solidFill>
                <a:latin typeface="Calibri"/>
                <a:cs typeface="Calibri"/>
              </a:rPr>
              <a:t> </a:t>
            </a:r>
            <a:r>
              <a:rPr sz="800" spc="-10" dirty="0">
                <a:solidFill>
                  <a:srgbClr val="231F20"/>
                </a:solidFill>
                <a:latin typeface="Calibri"/>
                <a:cs typeface="Calibri"/>
              </a:rPr>
              <a:t>of</a:t>
            </a:r>
            <a:r>
              <a:rPr sz="800" dirty="0">
                <a:solidFill>
                  <a:srgbClr val="231F20"/>
                </a:solidFill>
                <a:latin typeface="Calibri"/>
                <a:cs typeface="Calibri"/>
              </a:rPr>
              <a:t> </a:t>
            </a:r>
            <a:r>
              <a:rPr sz="800" spc="-15" dirty="0">
                <a:solidFill>
                  <a:srgbClr val="231F20"/>
                </a:solidFill>
                <a:latin typeface="Calibri"/>
                <a:cs typeface="Calibri"/>
              </a:rPr>
              <a:t>advanced</a:t>
            </a:r>
            <a:r>
              <a:rPr sz="800" dirty="0">
                <a:solidFill>
                  <a:srgbClr val="231F20"/>
                </a:solidFill>
                <a:latin typeface="Calibri"/>
                <a:cs typeface="Calibri"/>
              </a:rPr>
              <a:t> </a:t>
            </a:r>
            <a:r>
              <a:rPr sz="800" spc="-10" dirty="0">
                <a:solidFill>
                  <a:srgbClr val="231F20"/>
                </a:solidFill>
                <a:latin typeface="Calibri"/>
                <a:cs typeface="Calibri"/>
              </a:rPr>
              <a:t>dermatofibrosarcoma</a:t>
            </a:r>
            <a:r>
              <a:rPr sz="800" spc="5" dirty="0">
                <a:solidFill>
                  <a:srgbClr val="231F20"/>
                </a:solidFill>
                <a:latin typeface="Calibri"/>
                <a:cs typeface="Calibri"/>
              </a:rPr>
              <a:t> </a:t>
            </a:r>
            <a:r>
              <a:rPr sz="800" spc="-15" dirty="0">
                <a:solidFill>
                  <a:srgbClr val="231F20"/>
                </a:solidFill>
                <a:latin typeface="Calibri"/>
                <a:cs typeface="Calibri"/>
              </a:rPr>
              <a:t>protuberans</a:t>
            </a:r>
            <a:r>
              <a:rPr sz="800" spc="5" dirty="0">
                <a:solidFill>
                  <a:srgbClr val="231F20"/>
                </a:solidFill>
                <a:latin typeface="Calibri"/>
                <a:cs typeface="Calibri"/>
              </a:rPr>
              <a:t> </a:t>
            </a:r>
            <a:r>
              <a:rPr sz="800" spc="45" dirty="0">
                <a:solidFill>
                  <a:srgbClr val="231F20"/>
                </a:solidFill>
                <a:latin typeface="Calibri"/>
                <a:cs typeface="Calibri"/>
              </a:rPr>
              <a:t>(DFSP)</a:t>
            </a:r>
            <a:r>
              <a:rPr sz="800" spc="-10" dirty="0">
                <a:solidFill>
                  <a:srgbClr val="231F20"/>
                </a:solidFill>
                <a:latin typeface="Calibri"/>
                <a:cs typeface="Calibri"/>
              </a:rPr>
              <a:t> </a:t>
            </a:r>
            <a:r>
              <a:rPr sz="800" spc="-5" dirty="0">
                <a:solidFill>
                  <a:srgbClr val="231F20"/>
                </a:solidFill>
                <a:latin typeface="Calibri"/>
                <a:cs typeface="Calibri"/>
              </a:rPr>
              <a:t>with</a:t>
            </a:r>
            <a:r>
              <a:rPr sz="800" dirty="0">
                <a:solidFill>
                  <a:srgbClr val="231F20"/>
                </a:solidFill>
                <a:latin typeface="Calibri"/>
                <a:cs typeface="Calibri"/>
              </a:rPr>
              <a:t> </a:t>
            </a:r>
            <a:r>
              <a:rPr sz="800" spc="10" dirty="0">
                <a:solidFill>
                  <a:srgbClr val="231F20"/>
                </a:solidFill>
                <a:latin typeface="Calibri"/>
                <a:cs typeface="Calibri"/>
              </a:rPr>
              <a:t>imati-</a:t>
            </a:r>
            <a:endParaRPr sz="800">
              <a:latin typeface="Calibri"/>
              <a:cs typeface="Calibri"/>
            </a:endParaRPr>
          </a:p>
          <a:p>
            <a:pPr marL="184150" marR="5080">
              <a:lnSpc>
                <a:spcPts val="1010"/>
              </a:lnSpc>
              <a:spcBef>
                <a:spcPts val="15"/>
              </a:spcBef>
            </a:pPr>
            <a:r>
              <a:rPr sz="800" spc="10" dirty="0">
                <a:solidFill>
                  <a:srgbClr val="231F20"/>
                </a:solidFill>
                <a:latin typeface="Calibri"/>
                <a:cs typeface="Calibri"/>
              </a:rPr>
              <a:t>nib </a:t>
            </a:r>
            <a:r>
              <a:rPr sz="800" spc="60" dirty="0">
                <a:solidFill>
                  <a:srgbClr val="231F20"/>
                </a:solidFill>
                <a:latin typeface="Calibri"/>
                <a:cs typeface="Calibri"/>
              </a:rPr>
              <a:t> </a:t>
            </a:r>
            <a:r>
              <a:rPr sz="800" spc="-25" dirty="0">
                <a:solidFill>
                  <a:srgbClr val="231F20"/>
                </a:solidFill>
                <a:latin typeface="Calibri"/>
                <a:cs typeface="Calibri"/>
              </a:rPr>
              <a:t>mesylate</a:t>
            </a:r>
            <a:r>
              <a:rPr sz="800" spc="254" dirty="0">
                <a:solidFill>
                  <a:srgbClr val="231F20"/>
                </a:solidFill>
                <a:latin typeface="Calibri"/>
                <a:cs typeface="Calibri"/>
              </a:rPr>
              <a:t> </a:t>
            </a:r>
            <a:r>
              <a:rPr sz="800" spc="45" dirty="0">
                <a:solidFill>
                  <a:srgbClr val="231F20"/>
                </a:solidFill>
                <a:latin typeface="Calibri"/>
                <a:cs typeface="Calibri"/>
              </a:rPr>
              <a:t>-</a:t>
            </a:r>
            <a:r>
              <a:rPr sz="800" spc="265" dirty="0">
                <a:solidFill>
                  <a:srgbClr val="231F20"/>
                </a:solidFill>
                <a:latin typeface="Calibri"/>
                <a:cs typeface="Calibri"/>
              </a:rPr>
              <a:t> </a:t>
            </a:r>
            <a:r>
              <a:rPr sz="800" spc="-30" dirty="0">
                <a:solidFill>
                  <a:srgbClr val="231F20"/>
                </a:solidFill>
                <a:latin typeface="Calibri"/>
                <a:cs typeface="Calibri"/>
              </a:rPr>
              <a:t>the</a:t>
            </a:r>
            <a:r>
              <a:rPr sz="800" spc="260" dirty="0">
                <a:solidFill>
                  <a:srgbClr val="231F20"/>
                </a:solidFill>
                <a:latin typeface="Calibri"/>
                <a:cs typeface="Calibri"/>
              </a:rPr>
              <a:t> </a:t>
            </a:r>
            <a:r>
              <a:rPr sz="800" spc="-5" dirty="0">
                <a:solidFill>
                  <a:srgbClr val="231F20"/>
                </a:solidFill>
                <a:latin typeface="Calibri"/>
                <a:cs typeface="Calibri"/>
              </a:rPr>
              <a:t>impact</a:t>
            </a:r>
            <a:r>
              <a:rPr sz="800" spc="254" dirty="0">
                <a:solidFill>
                  <a:srgbClr val="231F20"/>
                </a:solidFill>
                <a:latin typeface="Calibri"/>
                <a:cs typeface="Calibri"/>
              </a:rPr>
              <a:t> </a:t>
            </a:r>
            <a:r>
              <a:rPr sz="800" spc="-10" dirty="0">
                <a:solidFill>
                  <a:srgbClr val="231F20"/>
                </a:solidFill>
                <a:latin typeface="Calibri"/>
                <a:cs typeface="Calibri"/>
              </a:rPr>
              <a:t>of</a:t>
            </a:r>
            <a:r>
              <a:rPr sz="800" spc="260" dirty="0">
                <a:solidFill>
                  <a:srgbClr val="231F20"/>
                </a:solidFill>
                <a:latin typeface="Calibri"/>
                <a:cs typeface="Calibri"/>
              </a:rPr>
              <a:t> </a:t>
            </a:r>
            <a:r>
              <a:rPr sz="800" spc="-10" dirty="0">
                <a:solidFill>
                  <a:srgbClr val="231F20"/>
                </a:solidFill>
                <a:latin typeface="Calibri"/>
                <a:cs typeface="Calibri"/>
              </a:rPr>
              <a:t>fibrosarcomatous</a:t>
            </a:r>
            <a:r>
              <a:rPr sz="800" spc="254" dirty="0">
                <a:solidFill>
                  <a:srgbClr val="231F20"/>
                </a:solidFill>
                <a:latin typeface="Calibri"/>
                <a:cs typeface="Calibri"/>
              </a:rPr>
              <a:t> </a:t>
            </a:r>
            <a:r>
              <a:rPr sz="800" spc="-10" dirty="0">
                <a:solidFill>
                  <a:srgbClr val="231F20"/>
                </a:solidFill>
                <a:latin typeface="Calibri"/>
                <a:cs typeface="Calibri"/>
              </a:rPr>
              <a:t>transformation.</a:t>
            </a:r>
            <a:r>
              <a:rPr sz="800" spc="260" dirty="0">
                <a:solidFill>
                  <a:srgbClr val="231F20"/>
                </a:solidFill>
                <a:latin typeface="Calibri"/>
                <a:cs typeface="Calibri"/>
              </a:rPr>
              <a:t> </a:t>
            </a:r>
            <a:r>
              <a:rPr sz="800" spc="25" dirty="0">
                <a:solidFill>
                  <a:srgbClr val="231F20"/>
                </a:solidFill>
                <a:latin typeface="Calibri"/>
                <a:cs typeface="Calibri"/>
              </a:rPr>
              <a:t>Eur </a:t>
            </a:r>
            <a:r>
              <a:rPr sz="800" spc="-165" dirty="0">
                <a:solidFill>
                  <a:srgbClr val="231F20"/>
                </a:solidFill>
                <a:latin typeface="Calibri"/>
                <a:cs typeface="Calibri"/>
              </a:rPr>
              <a:t> </a:t>
            </a:r>
            <a:r>
              <a:rPr sz="800" spc="10" dirty="0">
                <a:solidFill>
                  <a:srgbClr val="231F20"/>
                </a:solidFill>
                <a:latin typeface="Calibri"/>
                <a:cs typeface="Calibri"/>
              </a:rPr>
              <a:t>J</a:t>
            </a:r>
            <a:r>
              <a:rPr sz="800" spc="-10" dirty="0">
                <a:solidFill>
                  <a:srgbClr val="231F20"/>
                </a:solidFill>
                <a:latin typeface="Calibri"/>
                <a:cs typeface="Calibri"/>
              </a:rPr>
              <a:t> </a:t>
            </a:r>
            <a:r>
              <a:rPr sz="800" spc="5" dirty="0">
                <a:solidFill>
                  <a:srgbClr val="231F20"/>
                </a:solidFill>
                <a:latin typeface="Calibri"/>
                <a:cs typeface="Calibri"/>
              </a:rPr>
              <a:t>Surg</a:t>
            </a:r>
            <a:r>
              <a:rPr sz="800" spc="-15"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2017;</a:t>
            </a:r>
            <a:r>
              <a:rPr sz="800" spc="-15" dirty="0">
                <a:solidFill>
                  <a:srgbClr val="231F20"/>
                </a:solidFill>
                <a:latin typeface="Calibri"/>
                <a:cs typeface="Calibri"/>
              </a:rPr>
              <a:t> </a:t>
            </a:r>
            <a:r>
              <a:rPr sz="800" spc="-25" dirty="0">
                <a:solidFill>
                  <a:srgbClr val="231F20"/>
                </a:solidFill>
                <a:latin typeface="Calibri"/>
                <a:cs typeface="Calibri"/>
              </a:rPr>
              <a:t>43:</a:t>
            </a:r>
            <a:r>
              <a:rPr sz="800" spc="-5" dirty="0">
                <a:solidFill>
                  <a:srgbClr val="231F20"/>
                </a:solidFill>
                <a:latin typeface="Calibri"/>
                <a:cs typeface="Calibri"/>
              </a:rPr>
              <a:t> </a:t>
            </a:r>
            <a:r>
              <a:rPr sz="800" spc="-25" dirty="0">
                <a:solidFill>
                  <a:srgbClr val="231F20"/>
                </a:solidFill>
                <a:latin typeface="Calibri"/>
                <a:cs typeface="Calibri"/>
              </a:rPr>
              <a:t>1134–1141.</a:t>
            </a:r>
            <a:endParaRPr sz="800">
              <a:latin typeface="Calibri"/>
              <a:cs typeface="Calibri"/>
            </a:endParaRPr>
          </a:p>
          <a:p>
            <a:pPr marL="184150" indent="-172085">
              <a:lnSpc>
                <a:spcPct val="100000"/>
              </a:lnSpc>
              <a:spcBef>
                <a:spcPts val="5"/>
              </a:spcBef>
              <a:buAutoNum type="arabicPeriod" startAt="34"/>
              <a:tabLst>
                <a:tab pos="184785" algn="l"/>
              </a:tabLst>
            </a:pPr>
            <a:r>
              <a:rPr sz="800" spc="-5" dirty="0">
                <a:solidFill>
                  <a:srgbClr val="231F20"/>
                </a:solidFill>
                <a:latin typeface="Calibri"/>
                <a:cs typeface="Calibri"/>
              </a:rPr>
              <a:t>Cassier</a:t>
            </a:r>
            <a:r>
              <a:rPr sz="800" spc="20" dirty="0">
                <a:solidFill>
                  <a:srgbClr val="231F20"/>
                </a:solidFill>
                <a:latin typeface="Calibri"/>
                <a:cs typeface="Calibri"/>
              </a:rPr>
              <a:t> </a:t>
            </a:r>
            <a:r>
              <a:rPr sz="800" spc="25" dirty="0">
                <a:solidFill>
                  <a:srgbClr val="231F20"/>
                </a:solidFill>
                <a:latin typeface="Calibri"/>
                <a:cs typeface="Calibri"/>
              </a:rPr>
              <a:t>PA,</a:t>
            </a:r>
            <a:r>
              <a:rPr sz="800" spc="30" dirty="0">
                <a:solidFill>
                  <a:srgbClr val="231F20"/>
                </a:solidFill>
                <a:latin typeface="Calibri"/>
                <a:cs typeface="Calibri"/>
              </a:rPr>
              <a:t> </a:t>
            </a:r>
            <a:r>
              <a:rPr sz="800" spc="-5" dirty="0">
                <a:solidFill>
                  <a:srgbClr val="231F20"/>
                </a:solidFill>
                <a:latin typeface="Calibri"/>
                <a:cs typeface="Calibri"/>
              </a:rPr>
              <a:t>Gelderblom</a:t>
            </a:r>
            <a:r>
              <a:rPr sz="800" spc="20" dirty="0">
                <a:solidFill>
                  <a:srgbClr val="231F20"/>
                </a:solidFill>
                <a:latin typeface="Calibri"/>
                <a:cs typeface="Calibri"/>
              </a:rPr>
              <a:t> </a:t>
            </a:r>
            <a:r>
              <a:rPr sz="800" spc="50" dirty="0">
                <a:solidFill>
                  <a:srgbClr val="231F20"/>
                </a:solidFill>
                <a:latin typeface="Calibri"/>
                <a:cs typeface="Calibri"/>
              </a:rPr>
              <a:t>H,</a:t>
            </a:r>
            <a:r>
              <a:rPr sz="800" spc="30" dirty="0">
                <a:solidFill>
                  <a:srgbClr val="231F20"/>
                </a:solidFill>
                <a:latin typeface="Calibri"/>
                <a:cs typeface="Calibri"/>
              </a:rPr>
              <a:t> </a:t>
            </a:r>
            <a:r>
              <a:rPr sz="800" spc="-5" dirty="0">
                <a:solidFill>
                  <a:srgbClr val="231F20"/>
                </a:solidFill>
                <a:latin typeface="Calibri"/>
                <a:cs typeface="Calibri"/>
              </a:rPr>
              <a:t>Stacchiotti</a:t>
            </a:r>
            <a:r>
              <a:rPr sz="800" spc="25" dirty="0">
                <a:solidFill>
                  <a:srgbClr val="231F20"/>
                </a:solidFill>
                <a:latin typeface="Calibri"/>
                <a:cs typeface="Calibri"/>
              </a:rPr>
              <a:t> </a:t>
            </a:r>
            <a:r>
              <a:rPr sz="800" spc="15" dirty="0">
                <a:solidFill>
                  <a:srgbClr val="231F20"/>
                </a:solidFill>
                <a:latin typeface="Calibri"/>
                <a:cs typeface="Calibri"/>
              </a:rPr>
              <a:t>S</a:t>
            </a:r>
            <a:r>
              <a:rPr sz="800" spc="30" dirty="0">
                <a:solidFill>
                  <a:srgbClr val="231F20"/>
                </a:solidFill>
                <a:latin typeface="Calibri"/>
                <a:cs typeface="Calibri"/>
              </a:rPr>
              <a:t> </a:t>
            </a:r>
            <a:r>
              <a:rPr sz="800" spc="-45" dirty="0">
                <a:solidFill>
                  <a:srgbClr val="231F20"/>
                </a:solidFill>
                <a:latin typeface="Calibri"/>
                <a:cs typeface="Calibri"/>
              </a:rPr>
              <a:t>et</a:t>
            </a:r>
            <a:r>
              <a:rPr sz="800" spc="35" dirty="0">
                <a:solidFill>
                  <a:srgbClr val="231F20"/>
                </a:solidFill>
                <a:latin typeface="Calibri"/>
                <a:cs typeface="Calibri"/>
              </a:rPr>
              <a:t> </a:t>
            </a:r>
            <a:r>
              <a:rPr sz="800" spc="-10" dirty="0">
                <a:solidFill>
                  <a:srgbClr val="231F20"/>
                </a:solidFill>
                <a:latin typeface="Calibri"/>
                <a:cs typeface="Calibri"/>
              </a:rPr>
              <a:t>al.</a:t>
            </a:r>
            <a:r>
              <a:rPr sz="800" spc="30" dirty="0">
                <a:solidFill>
                  <a:srgbClr val="231F20"/>
                </a:solidFill>
                <a:latin typeface="Calibri"/>
                <a:cs typeface="Calibri"/>
              </a:rPr>
              <a:t> </a:t>
            </a:r>
            <a:r>
              <a:rPr sz="800" dirty="0">
                <a:solidFill>
                  <a:srgbClr val="231F20"/>
                </a:solidFill>
                <a:latin typeface="Calibri"/>
                <a:cs typeface="Calibri"/>
              </a:rPr>
              <a:t>Efficacy</a:t>
            </a:r>
            <a:r>
              <a:rPr sz="800" spc="20" dirty="0">
                <a:solidFill>
                  <a:srgbClr val="231F20"/>
                </a:solidFill>
                <a:latin typeface="Calibri"/>
                <a:cs typeface="Calibri"/>
              </a:rPr>
              <a:t> </a:t>
            </a:r>
            <a:r>
              <a:rPr sz="800" spc="-10" dirty="0">
                <a:solidFill>
                  <a:srgbClr val="231F20"/>
                </a:solidFill>
                <a:latin typeface="Calibri"/>
                <a:cs typeface="Calibri"/>
              </a:rPr>
              <a:t>of</a:t>
            </a:r>
            <a:r>
              <a:rPr sz="800" spc="35" dirty="0">
                <a:solidFill>
                  <a:srgbClr val="231F20"/>
                </a:solidFill>
                <a:latin typeface="Calibri"/>
                <a:cs typeface="Calibri"/>
              </a:rPr>
              <a:t> </a:t>
            </a:r>
            <a:r>
              <a:rPr sz="800" spc="5" dirty="0">
                <a:solidFill>
                  <a:srgbClr val="231F20"/>
                </a:solidFill>
                <a:latin typeface="Calibri"/>
                <a:cs typeface="Calibri"/>
              </a:rPr>
              <a:t>imatinib</a:t>
            </a:r>
            <a:r>
              <a:rPr sz="800" spc="30" dirty="0">
                <a:solidFill>
                  <a:srgbClr val="231F20"/>
                </a:solidFill>
                <a:latin typeface="Calibri"/>
                <a:cs typeface="Calibri"/>
              </a:rPr>
              <a:t> </a:t>
            </a:r>
            <a:r>
              <a:rPr sz="800" spc="-10" dirty="0">
                <a:solidFill>
                  <a:srgbClr val="231F20"/>
                </a:solidFill>
                <a:latin typeface="Calibri"/>
                <a:cs typeface="Calibri"/>
              </a:rPr>
              <a:t>mesy-</a:t>
            </a:r>
            <a:endParaRPr sz="800">
              <a:latin typeface="Calibri"/>
              <a:cs typeface="Calibri"/>
            </a:endParaRPr>
          </a:p>
          <a:p>
            <a:pPr marL="184150">
              <a:lnSpc>
                <a:spcPct val="100000"/>
              </a:lnSpc>
              <a:spcBef>
                <a:spcPts val="55"/>
              </a:spcBef>
            </a:pPr>
            <a:r>
              <a:rPr sz="800" spc="-30" dirty="0">
                <a:solidFill>
                  <a:srgbClr val="231F20"/>
                </a:solidFill>
                <a:latin typeface="Calibri"/>
                <a:cs typeface="Calibri"/>
              </a:rPr>
              <a:t>late</a:t>
            </a:r>
            <a:r>
              <a:rPr sz="800" spc="30" dirty="0">
                <a:solidFill>
                  <a:srgbClr val="231F20"/>
                </a:solidFill>
                <a:latin typeface="Calibri"/>
                <a:cs typeface="Calibri"/>
              </a:rPr>
              <a:t> </a:t>
            </a:r>
            <a:r>
              <a:rPr sz="800" spc="-5" dirty="0">
                <a:solidFill>
                  <a:srgbClr val="231F20"/>
                </a:solidFill>
                <a:latin typeface="Calibri"/>
                <a:cs typeface="Calibri"/>
              </a:rPr>
              <a:t>for</a:t>
            </a:r>
            <a:r>
              <a:rPr sz="800" spc="25" dirty="0">
                <a:solidFill>
                  <a:srgbClr val="231F20"/>
                </a:solidFill>
                <a:latin typeface="Calibri"/>
                <a:cs typeface="Calibri"/>
              </a:rPr>
              <a:t> </a:t>
            </a:r>
            <a:r>
              <a:rPr sz="800" spc="-30" dirty="0">
                <a:solidFill>
                  <a:srgbClr val="231F20"/>
                </a:solidFill>
                <a:latin typeface="Calibri"/>
                <a:cs typeface="Calibri"/>
              </a:rPr>
              <a:t>the</a:t>
            </a:r>
            <a:r>
              <a:rPr sz="800" spc="30" dirty="0">
                <a:solidFill>
                  <a:srgbClr val="231F20"/>
                </a:solidFill>
                <a:latin typeface="Calibri"/>
                <a:cs typeface="Calibri"/>
              </a:rPr>
              <a:t> </a:t>
            </a:r>
            <a:r>
              <a:rPr sz="800" spc="-20" dirty="0">
                <a:solidFill>
                  <a:srgbClr val="231F20"/>
                </a:solidFill>
                <a:latin typeface="Calibri"/>
                <a:cs typeface="Calibri"/>
              </a:rPr>
              <a:t>treatment</a:t>
            </a:r>
            <a:r>
              <a:rPr sz="800" spc="20" dirty="0">
                <a:solidFill>
                  <a:srgbClr val="231F20"/>
                </a:solidFill>
                <a:latin typeface="Calibri"/>
                <a:cs typeface="Calibri"/>
              </a:rPr>
              <a:t> </a:t>
            </a:r>
            <a:r>
              <a:rPr sz="800" spc="-10" dirty="0">
                <a:solidFill>
                  <a:srgbClr val="231F20"/>
                </a:solidFill>
                <a:latin typeface="Calibri"/>
                <a:cs typeface="Calibri"/>
              </a:rPr>
              <a:t>of</a:t>
            </a:r>
            <a:r>
              <a:rPr sz="800" spc="35" dirty="0">
                <a:solidFill>
                  <a:srgbClr val="231F20"/>
                </a:solidFill>
                <a:latin typeface="Calibri"/>
                <a:cs typeface="Calibri"/>
              </a:rPr>
              <a:t> </a:t>
            </a:r>
            <a:r>
              <a:rPr sz="800" dirty="0">
                <a:solidFill>
                  <a:srgbClr val="231F20"/>
                </a:solidFill>
                <a:latin typeface="Calibri"/>
                <a:cs typeface="Calibri"/>
              </a:rPr>
              <a:t>locally</a:t>
            </a:r>
            <a:r>
              <a:rPr sz="800" spc="15" dirty="0">
                <a:solidFill>
                  <a:srgbClr val="231F20"/>
                </a:solidFill>
                <a:latin typeface="Calibri"/>
                <a:cs typeface="Calibri"/>
              </a:rPr>
              <a:t> </a:t>
            </a:r>
            <a:r>
              <a:rPr sz="800" spc="-15" dirty="0">
                <a:solidFill>
                  <a:srgbClr val="231F20"/>
                </a:solidFill>
                <a:latin typeface="Calibri"/>
                <a:cs typeface="Calibri"/>
              </a:rPr>
              <a:t>advanced</a:t>
            </a:r>
            <a:r>
              <a:rPr sz="800" spc="30" dirty="0">
                <a:solidFill>
                  <a:srgbClr val="231F20"/>
                </a:solidFill>
                <a:latin typeface="Calibri"/>
                <a:cs typeface="Calibri"/>
              </a:rPr>
              <a:t> </a:t>
            </a:r>
            <a:r>
              <a:rPr sz="800" spc="-15" dirty="0">
                <a:solidFill>
                  <a:srgbClr val="231F20"/>
                </a:solidFill>
                <a:latin typeface="Calibri"/>
                <a:cs typeface="Calibri"/>
              </a:rPr>
              <a:t>and/or</a:t>
            </a:r>
            <a:r>
              <a:rPr sz="800" spc="25" dirty="0">
                <a:solidFill>
                  <a:srgbClr val="231F20"/>
                </a:solidFill>
                <a:latin typeface="Calibri"/>
                <a:cs typeface="Calibri"/>
              </a:rPr>
              <a:t> </a:t>
            </a:r>
            <a:r>
              <a:rPr sz="800" spc="-20" dirty="0">
                <a:solidFill>
                  <a:srgbClr val="231F20"/>
                </a:solidFill>
                <a:latin typeface="Calibri"/>
                <a:cs typeface="Calibri"/>
              </a:rPr>
              <a:t>metastatic</a:t>
            </a:r>
            <a:r>
              <a:rPr sz="800" spc="20" dirty="0">
                <a:solidFill>
                  <a:srgbClr val="231F20"/>
                </a:solidFill>
                <a:latin typeface="Calibri"/>
                <a:cs typeface="Calibri"/>
              </a:rPr>
              <a:t> </a:t>
            </a:r>
            <a:r>
              <a:rPr sz="800" spc="-10" dirty="0">
                <a:solidFill>
                  <a:srgbClr val="231F20"/>
                </a:solidFill>
                <a:latin typeface="Calibri"/>
                <a:cs typeface="Calibri"/>
              </a:rPr>
              <a:t>tenosynovial</a:t>
            </a:r>
            <a:endParaRPr sz="800">
              <a:latin typeface="Calibri"/>
              <a:cs typeface="Calibri"/>
            </a:endParaRPr>
          </a:p>
          <a:p>
            <a:pPr marL="184150" marR="5080">
              <a:lnSpc>
                <a:spcPct val="105700"/>
              </a:lnSpc>
              <a:spcBef>
                <a:spcPts val="5"/>
              </a:spcBef>
            </a:pPr>
            <a:r>
              <a:rPr sz="800" spc="-5" dirty="0">
                <a:solidFill>
                  <a:srgbClr val="231F20"/>
                </a:solidFill>
                <a:latin typeface="Calibri"/>
                <a:cs typeface="Calibri"/>
              </a:rPr>
              <a:t>giant</a:t>
            </a:r>
            <a:r>
              <a:rPr sz="800" dirty="0">
                <a:solidFill>
                  <a:srgbClr val="231F20"/>
                </a:solidFill>
                <a:latin typeface="Calibri"/>
                <a:cs typeface="Calibri"/>
              </a:rPr>
              <a:t> </a:t>
            </a:r>
            <a:r>
              <a:rPr sz="800" spc="-10" dirty="0">
                <a:solidFill>
                  <a:srgbClr val="231F20"/>
                </a:solidFill>
                <a:latin typeface="Calibri"/>
                <a:cs typeface="Calibri"/>
              </a:rPr>
              <a:t>cell</a:t>
            </a:r>
            <a:r>
              <a:rPr sz="800" spc="-5" dirty="0">
                <a:solidFill>
                  <a:srgbClr val="231F20"/>
                </a:solidFill>
                <a:latin typeface="Calibri"/>
                <a:cs typeface="Calibri"/>
              </a:rPr>
              <a:t> </a:t>
            </a:r>
            <a:r>
              <a:rPr sz="800" spc="-10" dirty="0">
                <a:solidFill>
                  <a:srgbClr val="231F20"/>
                </a:solidFill>
                <a:latin typeface="Calibri"/>
                <a:cs typeface="Calibri"/>
              </a:rPr>
              <a:t>tumor/pigmented</a:t>
            </a:r>
            <a:r>
              <a:rPr sz="800" spc="-5" dirty="0">
                <a:solidFill>
                  <a:srgbClr val="231F20"/>
                </a:solidFill>
                <a:latin typeface="Calibri"/>
                <a:cs typeface="Calibri"/>
              </a:rPr>
              <a:t> </a:t>
            </a:r>
            <a:r>
              <a:rPr sz="800" spc="5" dirty="0">
                <a:solidFill>
                  <a:srgbClr val="231F20"/>
                </a:solidFill>
                <a:latin typeface="Calibri"/>
                <a:cs typeface="Calibri"/>
              </a:rPr>
              <a:t>villonodular</a:t>
            </a:r>
            <a:r>
              <a:rPr sz="800" spc="10" dirty="0">
                <a:solidFill>
                  <a:srgbClr val="231F20"/>
                </a:solidFill>
                <a:latin typeface="Calibri"/>
                <a:cs typeface="Calibri"/>
              </a:rPr>
              <a:t> </a:t>
            </a:r>
            <a:r>
              <a:rPr sz="800" spc="-5" dirty="0">
                <a:solidFill>
                  <a:srgbClr val="231F20"/>
                </a:solidFill>
                <a:latin typeface="Calibri"/>
                <a:cs typeface="Calibri"/>
              </a:rPr>
              <a:t>synovitis.</a:t>
            </a:r>
            <a:r>
              <a:rPr sz="800" dirty="0">
                <a:solidFill>
                  <a:srgbClr val="231F20"/>
                </a:solidFill>
                <a:latin typeface="Calibri"/>
                <a:cs typeface="Calibri"/>
              </a:rPr>
              <a:t> Cancer</a:t>
            </a:r>
            <a:r>
              <a:rPr sz="800" spc="5" dirty="0">
                <a:solidFill>
                  <a:srgbClr val="231F20"/>
                </a:solidFill>
                <a:latin typeface="Calibri"/>
                <a:cs typeface="Calibri"/>
              </a:rPr>
              <a:t> </a:t>
            </a:r>
            <a:r>
              <a:rPr sz="800" spc="-25" dirty="0">
                <a:solidFill>
                  <a:srgbClr val="231F20"/>
                </a:solidFill>
                <a:latin typeface="Calibri"/>
                <a:cs typeface="Calibri"/>
              </a:rPr>
              <a:t>2012;</a:t>
            </a:r>
            <a:r>
              <a:rPr sz="800" spc="-20" dirty="0">
                <a:solidFill>
                  <a:srgbClr val="231F20"/>
                </a:solidFill>
                <a:latin typeface="Calibri"/>
                <a:cs typeface="Calibri"/>
              </a:rPr>
              <a:t> </a:t>
            </a:r>
            <a:r>
              <a:rPr sz="800" spc="-25" dirty="0">
                <a:solidFill>
                  <a:srgbClr val="231F20"/>
                </a:solidFill>
                <a:latin typeface="Calibri"/>
                <a:cs typeface="Calibri"/>
              </a:rPr>
              <a:t>118: </a:t>
            </a:r>
            <a:r>
              <a:rPr sz="800" spc="-170" dirty="0">
                <a:solidFill>
                  <a:srgbClr val="231F20"/>
                </a:solidFill>
                <a:latin typeface="Calibri"/>
                <a:cs typeface="Calibri"/>
              </a:rPr>
              <a:t> </a:t>
            </a:r>
            <a:r>
              <a:rPr sz="800" spc="-25" dirty="0">
                <a:solidFill>
                  <a:srgbClr val="231F20"/>
                </a:solidFill>
                <a:latin typeface="Calibri"/>
                <a:cs typeface="Calibri"/>
              </a:rPr>
              <a:t>1649–1655.</a:t>
            </a:r>
            <a:endParaRPr sz="800">
              <a:latin typeface="Calibri"/>
              <a:cs typeface="Calibri"/>
            </a:endParaRPr>
          </a:p>
          <a:p>
            <a:pPr marL="184150" marR="5080" indent="-172085" algn="just">
              <a:lnSpc>
                <a:spcPts val="1010"/>
              </a:lnSpc>
              <a:spcBef>
                <a:spcPts val="40"/>
              </a:spcBef>
              <a:buAutoNum type="arabicPeriod" startAt="35"/>
              <a:tabLst>
                <a:tab pos="184785" algn="l"/>
              </a:tabLst>
            </a:pPr>
            <a:r>
              <a:rPr sz="800" spc="-5" dirty="0">
                <a:solidFill>
                  <a:srgbClr val="231F20"/>
                </a:solidFill>
                <a:latin typeface="Calibri"/>
                <a:cs typeface="Calibri"/>
              </a:rPr>
              <a:t>Gelderblom </a:t>
            </a:r>
            <a:r>
              <a:rPr sz="800" spc="50" dirty="0">
                <a:solidFill>
                  <a:srgbClr val="231F20"/>
                </a:solidFill>
                <a:latin typeface="Calibri"/>
                <a:cs typeface="Calibri"/>
              </a:rPr>
              <a:t>H, </a:t>
            </a:r>
            <a:r>
              <a:rPr sz="800" dirty="0">
                <a:solidFill>
                  <a:srgbClr val="231F20"/>
                </a:solidFill>
                <a:latin typeface="Calibri"/>
                <a:cs typeface="Calibri"/>
              </a:rPr>
              <a:t>Cropet </a:t>
            </a:r>
            <a:r>
              <a:rPr sz="800" spc="40" dirty="0">
                <a:solidFill>
                  <a:srgbClr val="231F20"/>
                </a:solidFill>
                <a:latin typeface="Calibri"/>
                <a:cs typeface="Calibri"/>
              </a:rPr>
              <a:t>C, </a:t>
            </a:r>
            <a:r>
              <a:rPr sz="800" spc="-5" dirty="0">
                <a:solidFill>
                  <a:srgbClr val="231F20"/>
                </a:solidFill>
                <a:latin typeface="Calibri"/>
                <a:cs typeface="Calibri"/>
              </a:rPr>
              <a:t>Chevreau </a:t>
            </a:r>
            <a:r>
              <a:rPr sz="800" spc="95" dirty="0">
                <a:solidFill>
                  <a:srgbClr val="231F20"/>
                </a:solidFill>
                <a:latin typeface="Calibri"/>
                <a:cs typeface="Calibri"/>
              </a:rPr>
              <a:t>C </a:t>
            </a:r>
            <a:r>
              <a:rPr sz="800" spc="-45" dirty="0">
                <a:solidFill>
                  <a:srgbClr val="231F20"/>
                </a:solidFill>
                <a:latin typeface="Calibri"/>
                <a:cs typeface="Calibri"/>
              </a:rPr>
              <a:t>et </a:t>
            </a:r>
            <a:r>
              <a:rPr sz="800" spc="-10" dirty="0">
                <a:solidFill>
                  <a:srgbClr val="231F20"/>
                </a:solidFill>
                <a:latin typeface="Calibri"/>
                <a:cs typeface="Calibri"/>
              </a:rPr>
              <a:t>al. </a:t>
            </a:r>
            <a:r>
              <a:rPr sz="800" spc="15" dirty="0">
                <a:solidFill>
                  <a:srgbClr val="231F20"/>
                </a:solidFill>
                <a:latin typeface="Calibri"/>
                <a:cs typeface="Calibri"/>
              </a:rPr>
              <a:t>Nilotinib </a:t>
            </a:r>
            <a:r>
              <a:rPr sz="800" spc="20" dirty="0">
                <a:solidFill>
                  <a:srgbClr val="231F20"/>
                </a:solidFill>
                <a:latin typeface="Calibri"/>
                <a:cs typeface="Calibri"/>
              </a:rPr>
              <a:t>in </a:t>
            </a:r>
            <a:r>
              <a:rPr sz="800" dirty="0">
                <a:solidFill>
                  <a:srgbClr val="231F20"/>
                </a:solidFill>
                <a:latin typeface="Calibri"/>
                <a:cs typeface="Calibri"/>
              </a:rPr>
              <a:t>locally </a:t>
            </a:r>
            <a:r>
              <a:rPr sz="800" spc="-15" dirty="0">
                <a:solidFill>
                  <a:srgbClr val="231F20"/>
                </a:solidFill>
                <a:latin typeface="Calibri"/>
                <a:cs typeface="Calibri"/>
              </a:rPr>
              <a:t>advanced </a:t>
            </a:r>
            <a:r>
              <a:rPr sz="800" spc="-170" dirty="0">
                <a:solidFill>
                  <a:srgbClr val="231F20"/>
                </a:solidFill>
                <a:latin typeface="Calibri"/>
                <a:cs typeface="Calibri"/>
              </a:rPr>
              <a:t> </a:t>
            </a:r>
            <a:r>
              <a:rPr sz="800" spc="-15" dirty="0">
                <a:solidFill>
                  <a:srgbClr val="231F20"/>
                </a:solidFill>
                <a:latin typeface="Calibri"/>
                <a:cs typeface="Calibri"/>
              </a:rPr>
              <a:t>pigmented</a:t>
            </a:r>
            <a:r>
              <a:rPr sz="800" spc="65" dirty="0">
                <a:solidFill>
                  <a:srgbClr val="231F20"/>
                </a:solidFill>
                <a:latin typeface="Calibri"/>
                <a:cs typeface="Calibri"/>
              </a:rPr>
              <a:t> </a:t>
            </a:r>
            <a:r>
              <a:rPr sz="800" spc="5" dirty="0">
                <a:solidFill>
                  <a:srgbClr val="231F20"/>
                </a:solidFill>
                <a:latin typeface="Calibri"/>
                <a:cs typeface="Calibri"/>
              </a:rPr>
              <a:t>villonodular</a:t>
            </a:r>
            <a:r>
              <a:rPr sz="800" spc="70" dirty="0">
                <a:solidFill>
                  <a:srgbClr val="231F20"/>
                </a:solidFill>
                <a:latin typeface="Calibri"/>
                <a:cs typeface="Calibri"/>
              </a:rPr>
              <a:t> </a:t>
            </a:r>
            <a:r>
              <a:rPr sz="800" spc="-5" dirty="0">
                <a:solidFill>
                  <a:srgbClr val="231F20"/>
                </a:solidFill>
                <a:latin typeface="Calibri"/>
                <a:cs typeface="Calibri"/>
              </a:rPr>
              <a:t>synovitis:</a:t>
            </a:r>
            <a:r>
              <a:rPr sz="800" spc="70" dirty="0">
                <a:solidFill>
                  <a:srgbClr val="231F20"/>
                </a:solidFill>
                <a:latin typeface="Calibri"/>
                <a:cs typeface="Calibri"/>
              </a:rPr>
              <a:t> </a:t>
            </a:r>
            <a:r>
              <a:rPr sz="800" spc="-35" dirty="0">
                <a:solidFill>
                  <a:srgbClr val="231F20"/>
                </a:solidFill>
                <a:latin typeface="Calibri"/>
                <a:cs typeface="Calibri"/>
              </a:rPr>
              <a:t>a</a:t>
            </a:r>
            <a:r>
              <a:rPr sz="800" spc="60" dirty="0">
                <a:solidFill>
                  <a:srgbClr val="231F20"/>
                </a:solidFill>
                <a:latin typeface="Calibri"/>
                <a:cs typeface="Calibri"/>
              </a:rPr>
              <a:t> </a:t>
            </a:r>
            <a:r>
              <a:rPr sz="800" spc="-10" dirty="0">
                <a:solidFill>
                  <a:srgbClr val="231F20"/>
                </a:solidFill>
                <a:latin typeface="Calibri"/>
                <a:cs typeface="Calibri"/>
              </a:rPr>
              <a:t>multicentre,</a:t>
            </a:r>
            <a:r>
              <a:rPr sz="800" spc="70" dirty="0">
                <a:solidFill>
                  <a:srgbClr val="231F20"/>
                </a:solidFill>
                <a:latin typeface="Calibri"/>
                <a:cs typeface="Calibri"/>
              </a:rPr>
              <a:t> </a:t>
            </a:r>
            <a:r>
              <a:rPr sz="800" spc="-10" dirty="0">
                <a:solidFill>
                  <a:srgbClr val="231F20"/>
                </a:solidFill>
                <a:latin typeface="Calibri"/>
                <a:cs typeface="Calibri"/>
              </a:rPr>
              <a:t>open-label,</a:t>
            </a:r>
            <a:r>
              <a:rPr sz="800" spc="70" dirty="0">
                <a:solidFill>
                  <a:srgbClr val="231F20"/>
                </a:solidFill>
                <a:latin typeface="Calibri"/>
                <a:cs typeface="Calibri"/>
              </a:rPr>
              <a:t> </a:t>
            </a:r>
            <a:r>
              <a:rPr sz="800" spc="-5" dirty="0">
                <a:solidFill>
                  <a:srgbClr val="231F20"/>
                </a:solidFill>
                <a:latin typeface="Calibri"/>
                <a:cs typeface="Calibri"/>
              </a:rPr>
              <a:t>single-arm,</a:t>
            </a:r>
            <a:endParaRPr sz="800">
              <a:latin typeface="Calibri"/>
              <a:cs typeface="Calibri"/>
            </a:endParaRPr>
          </a:p>
          <a:p>
            <a:pPr marL="184150" algn="just">
              <a:lnSpc>
                <a:spcPct val="100000"/>
              </a:lnSpc>
              <a:spcBef>
                <a:spcPts val="20"/>
              </a:spcBef>
            </a:pPr>
            <a:r>
              <a:rPr sz="800" spc="-25" dirty="0">
                <a:solidFill>
                  <a:srgbClr val="231F20"/>
                </a:solidFill>
                <a:latin typeface="Calibri"/>
                <a:cs typeface="Calibri"/>
              </a:rPr>
              <a:t>phase</a:t>
            </a:r>
            <a:r>
              <a:rPr sz="800" spc="-15" dirty="0">
                <a:solidFill>
                  <a:srgbClr val="231F20"/>
                </a:solidFill>
                <a:latin typeface="Calibri"/>
                <a:cs typeface="Calibri"/>
              </a:rPr>
              <a:t> </a:t>
            </a:r>
            <a:r>
              <a:rPr sz="800" spc="-25" dirty="0">
                <a:solidFill>
                  <a:srgbClr val="231F20"/>
                </a:solidFill>
                <a:latin typeface="Calibri"/>
                <a:cs typeface="Calibri"/>
              </a:rPr>
              <a:t>2</a:t>
            </a:r>
            <a:r>
              <a:rPr sz="800" spc="-5" dirty="0">
                <a:solidFill>
                  <a:srgbClr val="231F20"/>
                </a:solidFill>
                <a:latin typeface="Calibri"/>
                <a:cs typeface="Calibri"/>
              </a:rPr>
              <a:t> trial.</a:t>
            </a:r>
            <a:r>
              <a:rPr sz="800" spc="-10" dirty="0">
                <a:solidFill>
                  <a:srgbClr val="231F20"/>
                </a:solidFill>
                <a:latin typeface="Calibri"/>
                <a:cs typeface="Calibri"/>
              </a:rPr>
              <a:t> </a:t>
            </a:r>
            <a:r>
              <a:rPr sz="800" spc="-5" dirty="0">
                <a:solidFill>
                  <a:srgbClr val="231F20"/>
                </a:solidFill>
                <a:latin typeface="Calibri"/>
                <a:cs typeface="Calibri"/>
              </a:rPr>
              <a:t>Lancet</a:t>
            </a:r>
            <a:r>
              <a:rPr sz="800" spc="-10"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2018;</a:t>
            </a:r>
            <a:r>
              <a:rPr sz="800" spc="-15" dirty="0">
                <a:solidFill>
                  <a:srgbClr val="231F20"/>
                </a:solidFill>
                <a:latin typeface="Calibri"/>
                <a:cs typeface="Calibri"/>
              </a:rPr>
              <a:t> </a:t>
            </a:r>
            <a:r>
              <a:rPr sz="800" dirty="0">
                <a:solidFill>
                  <a:srgbClr val="231F20"/>
                </a:solidFill>
                <a:latin typeface="Calibri"/>
                <a:cs typeface="Calibri"/>
              </a:rPr>
              <a:t>March</a:t>
            </a:r>
            <a:r>
              <a:rPr sz="800" spc="-5" dirty="0">
                <a:solidFill>
                  <a:srgbClr val="231F20"/>
                </a:solidFill>
                <a:latin typeface="Calibri"/>
                <a:cs typeface="Calibri"/>
              </a:rPr>
              <a:t> </a:t>
            </a:r>
            <a:r>
              <a:rPr sz="800" spc="-25" dirty="0">
                <a:solidFill>
                  <a:srgbClr val="231F20"/>
                </a:solidFill>
                <a:latin typeface="Calibri"/>
                <a:cs typeface="Calibri"/>
              </a:rPr>
              <a:t>20</a:t>
            </a:r>
            <a:r>
              <a:rPr sz="800" spc="-10" dirty="0">
                <a:solidFill>
                  <a:srgbClr val="231F20"/>
                </a:solidFill>
                <a:latin typeface="Calibri"/>
                <a:cs typeface="Calibri"/>
              </a:rPr>
              <a:t> </a:t>
            </a:r>
            <a:r>
              <a:rPr sz="800" spc="20" dirty="0">
                <a:solidFill>
                  <a:srgbClr val="231F20"/>
                </a:solidFill>
                <a:latin typeface="Calibri"/>
                <a:cs typeface="Calibri"/>
              </a:rPr>
              <a:t>[Epub</a:t>
            </a:r>
            <a:r>
              <a:rPr sz="800" spc="-10" dirty="0">
                <a:solidFill>
                  <a:srgbClr val="231F20"/>
                </a:solidFill>
                <a:latin typeface="Calibri"/>
                <a:cs typeface="Calibri"/>
              </a:rPr>
              <a:t> </a:t>
            </a:r>
            <a:r>
              <a:rPr sz="800" spc="-25" dirty="0">
                <a:solidFill>
                  <a:srgbClr val="231F20"/>
                </a:solidFill>
                <a:latin typeface="Calibri"/>
                <a:cs typeface="Calibri"/>
              </a:rPr>
              <a:t>ahead</a:t>
            </a:r>
            <a:r>
              <a:rPr sz="800" spc="-15" dirty="0">
                <a:solidFill>
                  <a:srgbClr val="231F20"/>
                </a:solidFill>
                <a:latin typeface="Calibri"/>
                <a:cs typeface="Calibri"/>
              </a:rPr>
              <a:t> </a:t>
            </a:r>
            <a:r>
              <a:rPr sz="800" spc="-10" dirty="0">
                <a:solidFill>
                  <a:srgbClr val="231F20"/>
                </a:solidFill>
                <a:latin typeface="Calibri"/>
                <a:cs typeface="Calibri"/>
              </a:rPr>
              <a:t>of</a:t>
            </a:r>
            <a:r>
              <a:rPr sz="800" spc="-5" dirty="0">
                <a:solidFill>
                  <a:srgbClr val="231F20"/>
                </a:solidFill>
                <a:latin typeface="Calibri"/>
                <a:cs typeface="Calibri"/>
              </a:rPr>
              <a:t> </a:t>
            </a:r>
            <a:r>
              <a:rPr sz="800" spc="10" dirty="0">
                <a:solidFill>
                  <a:srgbClr val="231F20"/>
                </a:solidFill>
                <a:latin typeface="Calibri"/>
                <a:cs typeface="Calibri"/>
              </a:rPr>
              <a:t>print].</a:t>
            </a:r>
            <a:endParaRPr sz="800">
              <a:latin typeface="Calibri"/>
              <a:cs typeface="Calibri"/>
            </a:endParaRPr>
          </a:p>
          <a:p>
            <a:pPr marL="184150" indent="-172085" algn="just">
              <a:lnSpc>
                <a:spcPct val="100000"/>
              </a:lnSpc>
              <a:spcBef>
                <a:spcPts val="40"/>
              </a:spcBef>
              <a:buAutoNum type="arabicPeriod" startAt="36"/>
              <a:tabLst>
                <a:tab pos="184785" algn="l"/>
              </a:tabLst>
            </a:pPr>
            <a:r>
              <a:rPr sz="800" spc="10" dirty="0">
                <a:solidFill>
                  <a:srgbClr val="231F20"/>
                </a:solidFill>
                <a:latin typeface="Calibri"/>
                <a:cs typeface="Calibri"/>
              </a:rPr>
              <a:t>Le</a:t>
            </a:r>
            <a:r>
              <a:rPr sz="800" spc="95" dirty="0">
                <a:solidFill>
                  <a:srgbClr val="231F20"/>
                </a:solidFill>
                <a:latin typeface="Calibri"/>
                <a:cs typeface="Calibri"/>
              </a:rPr>
              <a:t> </a:t>
            </a:r>
            <a:r>
              <a:rPr sz="800" spc="-10" dirty="0">
                <a:solidFill>
                  <a:srgbClr val="231F20"/>
                </a:solidFill>
                <a:latin typeface="Calibri"/>
                <a:cs typeface="Calibri"/>
              </a:rPr>
              <a:t>Cesne</a:t>
            </a:r>
            <a:r>
              <a:rPr sz="800" spc="105" dirty="0">
                <a:solidFill>
                  <a:srgbClr val="231F20"/>
                </a:solidFill>
                <a:latin typeface="Calibri"/>
                <a:cs typeface="Calibri"/>
              </a:rPr>
              <a:t> </a:t>
            </a:r>
            <a:r>
              <a:rPr sz="800" spc="20" dirty="0">
                <a:solidFill>
                  <a:srgbClr val="231F20"/>
                </a:solidFill>
                <a:latin typeface="Calibri"/>
                <a:cs typeface="Calibri"/>
              </a:rPr>
              <a:t>A,</a:t>
            </a:r>
            <a:r>
              <a:rPr sz="800" spc="105" dirty="0">
                <a:solidFill>
                  <a:srgbClr val="231F20"/>
                </a:solidFill>
                <a:latin typeface="Calibri"/>
                <a:cs typeface="Calibri"/>
              </a:rPr>
              <a:t> </a:t>
            </a:r>
            <a:r>
              <a:rPr sz="800" dirty="0">
                <a:solidFill>
                  <a:srgbClr val="231F20"/>
                </a:solidFill>
                <a:latin typeface="Calibri"/>
                <a:cs typeface="Calibri"/>
              </a:rPr>
              <a:t>Antoine</a:t>
            </a:r>
            <a:r>
              <a:rPr sz="800" spc="95" dirty="0">
                <a:solidFill>
                  <a:srgbClr val="231F20"/>
                </a:solidFill>
                <a:latin typeface="Calibri"/>
                <a:cs typeface="Calibri"/>
              </a:rPr>
              <a:t> </a:t>
            </a:r>
            <a:r>
              <a:rPr sz="800" spc="20" dirty="0">
                <a:solidFill>
                  <a:srgbClr val="231F20"/>
                </a:solidFill>
                <a:latin typeface="Calibri"/>
                <a:cs typeface="Calibri"/>
              </a:rPr>
              <a:t>E,</a:t>
            </a:r>
            <a:r>
              <a:rPr sz="800" spc="100" dirty="0">
                <a:solidFill>
                  <a:srgbClr val="231F20"/>
                </a:solidFill>
                <a:latin typeface="Calibri"/>
                <a:cs typeface="Calibri"/>
              </a:rPr>
              <a:t> </a:t>
            </a:r>
            <a:r>
              <a:rPr sz="800" dirty="0">
                <a:solidFill>
                  <a:srgbClr val="231F20"/>
                </a:solidFill>
                <a:latin typeface="Calibri"/>
                <a:cs typeface="Calibri"/>
              </a:rPr>
              <a:t>Spielmann</a:t>
            </a:r>
            <a:r>
              <a:rPr sz="800" spc="100" dirty="0">
                <a:solidFill>
                  <a:srgbClr val="231F20"/>
                </a:solidFill>
                <a:latin typeface="Calibri"/>
                <a:cs typeface="Calibri"/>
              </a:rPr>
              <a:t> </a:t>
            </a:r>
            <a:r>
              <a:rPr sz="800" spc="30" dirty="0">
                <a:solidFill>
                  <a:srgbClr val="231F20"/>
                </a:solidFill>
                <a:latin typeface="Calibri"/>
                <a:cs typeface="Calibri"/>
              </a:rPr>
              <a:t>M</a:t>
            </a:r>
            <a:r>
              <a:rPr sz="800" spc="105" dirty="0">
                <a:solidFill>
                  <a:srgbClr val="231F20"/>
                </a:solidFill>
                <a:latin typeface="Calibri"/>
                <a:cs typeface="Calibri"/>
              </a:rPr>
              <a:t> </a:t>
            </a:r>
            <a:r>
              <a:rPr sz="800" spc="-45" dirty="0">
                <a:solidFill>
                  <a:srgbClr val="231F20"/>
                </a:solidFill>
                <a:latin typeface="Calibri"/>
                <a:cs typeface="Calibri"/>
              </a:rPr>
              <a:t>et</a:t>
            </a:r>
            <a:r>
              <a:rPr sz="800" spc="100" dirty="0">
                <a:solidFill>
                  <a:srgbClr val="231F20"/>
                </a:solidFill>
                <a:latin typeface="Calibri"/>
                <a:cs typeface="Calibri"/>
              </a:rPr>
              <a:t> </a:t>
            </a:r>
            <a:r>
              <a:rPr sz="800" spc="-10" dirty="0">
                <a:solidFill>
                  <a:srgbClr val="231F20"/>
                </a:solidFill>
                <a:latin typeface="Calibri"/>
                <a:cs typeface="Calibri"/>
              </a:rPr>
              <a:t>al.</a:t>
            </a:r>
            <a:r>
              <a:rPr sz="800" spc="100" dirty="0">
                <a:solidFill>
                  <a:srgbClr val="231F20"/>
                </a:solidFill>
                <a:latin typeface="Calibri"/>
                <a:cs typeface="Calibri"/>
              </a:rPr>
              <a:t> </a:t>
            </a:r>
            <a:r>
              <a:rPr sz="800" spc="10" dirty="0">
                <a:solidFill>
                  <a:srgbClr val="231F20"/>
                </a:solidFill>
                <a:latin typeface="Calibri"/>
                <a:cs typeface="Calibri"/>
              </a:rPr>
              <a:t>High-dose</a:t>
            </a:r>
            <a:r>
              <a:rPr sz="800" spc="100" dirty="0">
                <a:solidFill>
                  <a:srgbClr val="231F20"/>
                </a:solidFill>
                <a:latin typeface="Calibri"/>
                <a:cs typeface="Calibri"/>
              </a:rPr>
              <a:t> </a:t>
            </a:r>
            <a:r>
              <a:rPr sz="800" spc="-10" dirty="0">
                <a:solidFill>
                  <a:srgbClr val="231F20"/>
                </a:solidFill>
                <a:latin typeface="Calibri"/>
                <a:cs typeface="Calibri"/>
              </a:rPr>
              <a:t>ifosfamide:</a:t>
            </a:r>
            <a:r>
              <a:rPr sz="800" spc="105" dirty="0">
                <a:solidFill>
                  <a:srgbClr val="231F20"/>
                </a:solidFill>
                <a:latin typeface="Calibri"/>
                <a:cs typeface="Calibri"/>
              </a:rPr>
              <a:t> </a:t>
            </a:r>
            <a:r>
              <a:rPr sz="800" spc="20" dirty="0">
                <a:solidFill>
                  <a:srgbClr val="231F20"/>
                </a:solidFill>
                <a:latin typeface="Calibri"/>
                <a:cs typeface="Calibri"/>
              </a:rPr>
              <a:t>cir-</a:t>
            </a:r>
            <a:endParaRPr sz="800">
              <a:latin typeface="Calibri"/>
              <a:cs typeface="Calibri"/>
            </a:endParaRPr>
          </a:p>
          <a:p>
            <a:pPr marL="184150" marR="5080" algn="just">
              <a:lnSpc>
                <a:spcPct val="105700"/>
              </a:lnSpc>
              <a:spcBef>
                <a:spcPts val="5"/>
              </a:spcBef>
            </a:pPr>
            <a:r>
              <a:rPr sz="800" spc="-5" dirty="0">
                <a:solidFill>
                  <a:srgbClr val="231F20"/>
                </a:solidFill>
                <a:latin typeface="Calibri"/>
                <a:cs typeface="Calibri"/>
              </a:rPr>
              <a:t>cumvention </a:t>
            </a:r>
            <a:r>
              <a:rPr sz="800" spc="-10" dirty="0">
                <a:solidFill>
                  <a:srgbClr val="231F20"/>
                </a:solidFill>
                <a:latin typeface="Calibri"/>
                <a:cs typeface="Calibri"/>
              </a:rPr>
              <a:t>of </a:t>
            </a:r>
            <a:r>
              <a:rPr sz="800" spc="-20" dirty="0">
                <a:solidFill>
                  <a:srgbClr val="231F20"/>
                </a:solidFill>
                <a:latin typeface="Calibri"/>
                <a:cs typeface="Calibri"/>
              </a:rPr>
              <a:t>resistance </a:t>
            </a:r>
            <a:r>
              <a:rPr sz="800" spc="-15" dirty="0">
                <a:solidFill>
                  <a:srgbClr val="231F20"/>
                </a:solidFill>
                <a:latin typeface="Calibri"/>
                <a:cs typeface="Calibri"/>
              </a:rPr>
              <a:t>to standard-dose </a:t>
            </a:r>
            <a:r>
              <a:rPr sz="800" spc="-10" dirty="0">
                <a:solidFill>
                  <a:srgbClr val="231F20"/>
                </a:solidFill>
                <a:latin typeface="Calibri"/>
                <a:cs typeface="Calibri"/>
              </a:rPr>
              <a:t>ifosfamide </a:t>
            </a:r>
            <a:r>
              <a:rPr sz="800" spc="20" dirty="0">
                <a:solidFill>
                  <a:srgbClr val="231F20"/>
                </a:solidFill>
                <a:latin typeface="Calibri"/>
                <a:cs typeface="Calibri"/>
              </a:rPr>
              <a:t>in </a:t>
            </a:r>
            <a:r>
              <a:rPr sz="800" spc="-15" dirty="0">
                <a:solidFill>
                  <a:srgbClr val="231F20"/>
                </a:solidFill>
                <a:latin typeface="Calibri"/>
                <a:cs typeface="Calibri"/>
              </a:rPr>
              <a:t>advanced </a:t>
            </a:r>
            <a:r>
              <a:rPr sz="800" spc="-20" dirty="0">
                <a:solidFill>
                  <a:srgbClr val="231F20"/>
                </a:solidFill>
                <a:latin typeface="Calibri"/>
                <a:cs typeface="Calibri"/>
              </a:rPr>
              <a:t>soft </a:t>
            </a:r>
            <a:r>
              <a:rPr sz="800" spc="-15" dirty="0">
                <a:solidFill>
                  <a:srgbClr val="231F20"/>
                </a:solidFill>
                <a:latin typeface="Calibri"/>
                <a:cs typeface="Calibri"/>
              </a:rPr>
              <a:t> </a:t>
            </a:r>
            <a:r>
              <a:rPr sz="800" spc="-20" dirty="0">
                <a:solidFill>
                  <a:srgbClr val="231F20"/>
                </a:solidFill>
                <a:latin typeface="Calibri"/>
                <a:cs typeface="Calibri"/>
              </a:rPr>
              <a:t>tissue</a:t>
            </a:r>
            <a:r>
              <a:rPr sz="800" spc="-15" dirty="0">
                <a:solidFill>
                  <a:srgbClr val="231F20"/>
                </a:solidFill>
                <a:latin typeface="Calibri"/>
                <a:cs typeface="Calibri"/>
              </a:rPr>
              <a:t> sarcomas.</a:t>
            </a:r>
            <a:r>
              <a:rPr sz="800" spc="-10"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spc="35" dirty="0">
                <a:solidFill>
                  <a:srgbClr val="231F20"/>
                </a:solidFill>
                <a:latin typeface="Calibri"/>
                <a:cs typeface="Calibri"/>
              </a:rPr>
              <a:t>Clin</a:t>
            </a:r>
            <a:r>
              <a:rPr sz="800" spc="-1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1995;</a:t>
            </a:r>
            <a:r>
              <a:rPr sz="800" spc="-10" dirty="0">
                <a:solidFill>
                  <a:srgbClr val="231F20"/>
                </a:solidFill>
                <a:latin typeface="Calibri"/>
                <a:cs typeface="Calibri"/>
              </a:rPr>
              <a:t> </a:t>
            </a:r>
            <a:r>
              <a:rPr sz="800" spc="-25" dirty="0">
                <a:solidFill>
                  <a:srgbClr val="231F20"/>
                </a:solidFill>
                <a:latin typeface="Calibri"/>
                <a:cs typeface="Calibri"/>
              </a:rPr>
              <a:t>13:</a:t>
            </a:r>
            <a:r>
              <a:rPr sz="800" spc="-15" dirty="0">
                <a:solidFill>
                  <a:srgbClr val="231F20"/>
                </a:solidFill>
                <a:latin typeface="Calibri"/>
                <a:cs typeface="Calibri"/>
              </a:rPr>
              <a:t> </a:t>
            </a:r>
            <a:r>
              <a:rPr sz="800" spc="-20" dirty="0">
                <a:solidFill>
                  <a:srgbClr val="231F20"/>
                </a:solidFill>
                <a:latin typeface="Calibri"/>
                <a:cs typeface="Calibri"/>
              </a:rPr>
              <a:t>1600–1608.</a:t>
            </a:r>
            <a:endParaRPr sz="800">
              <a:latin typeface="Calibri"/>
              <a:cs typeface="Calibri"/>
            </a:endParaRPr>
          </a:p>
          <a:p>
            <a:pPr marL="184785" indent="-172720" algn="just">
              <a:lnSpc>
                <a:spcPct val="100000"/>
              </a:lnSpc>
              <a:spcBef>
                <a:spcPts val="35"/>
              </a:spcBef>
              <a:buAutoNum type="arabicPeriod" startAt="37"/>
              <a:tabLst>
                <a:tab pos="184785" algn="l"/>
              </a:tabLst>
            </a:pPr>
            <a:r>
              <a:rPr sz="800" spc="5" dirty="0">
                <a:solidFill>
                  <a:srgbClr val="231F20"/>
                </a:solidFill>
                <a:latin typeface="Calibri"/>
                <a:cs typeface="Calibri"/>
              </a:rPr>
              <a:t>Martin-Liberal</a:t>
            </a:r>
            <a:r>
              <a:rPr sz="800" spc="110" dirty="0">
                <a:solidFill>
                  <a:srgbClr val="231F20"/>
                </a:solidFill>
                <a:latin typeface="Calibri"/>
                <a:cs typeface="Calibri"/>
              </a:rPr>
              <a:t> </a:t>
            </a:r>
            <a:r>
              <a:rPr sz="800" dirty="0">
                <a:solidFill>
                  <a:srgbClr val="231F20"/>
                </a:solidFill>
                <a:latin typeface="Calibri"/>
                <a:cs typeface="Calibri"/>
              </a:rPr>
              <a:t>J,</a:t>
            </a:r>
            <a:r>
              <a:rPr sz="800" spc="105" dirty="0">
                <a:solidFill>
                  <a:srgbClr val="231F20"/>
                </a:solidFill>
                <a:latin typeface="Calibri"/>
                <a:cs typeface="Calibri"/>
              </a:rPr>
              <a:t> </a:t>
            </a:r>
            <a:r>
              <a:rPr sz="800" spc="10" dirty="0">
                <a:solidFill>
                  <a:srgbClr val="231F20"/>
                </a:solidFill>
                <a:latin typeface="Calibri"/>
                <a:cs typeface="Calibri"/>
              </a:rPr>
              <a:t>Alam</a:t>
            </a:r>
            <a:r>
              <a:rPr sz="800" spc="100" dirty="0">
                <a:solidFill>
                  <a:srgbClr val="231F20"/>
                </a:solidFill>
                <a:latin typeface="Calibri"/>
                <a:cs typeface="Calibri"/>
              </a:rPr>
              <a:t> </a:t>
            </a:r>
            <a:r>
              <a:rPr sz="800" dirty="0">
                <a:solidFill>
                  <a:srgbClr val="231F20"/>
                </a:solidFill>
                <a:latin typeface="Calibri"/>
                <a:cs typeface="Calibri"/>
              </a:rPr>
              <a:t>S,</a:t>
            </a:r>
            <a:r>
              <a:rPr sz="800" spc="110" dirty="0">
                <a:solidFill>
                  <a:srgbClr val="231F20"/>
                </a:solidFill>
                <a:latin typeface="Calibri"/>
                <a:cs typeface="Calibri"/>
              </a:rPr>
              <a:t> </a:t>
            </a:r>
            <a:r>
              <a:rPr sz="800" spc="5" dirty="0">
                <a:solidFill>
                  <a:srgbClr val="231F20"/>
                </a:solidFill>
                <a:latin typeface="Calibri"/>
                <a:cs typeface="Calibri"/>
              </a:rPr>
              <a:t>Constantinidou</a:t>
            </a:r>
            <a:r>
              <a:rPr sz="800" spc="105" dirty="0">
                <a:solidFill>
                  <a:srgbClr val="231F20"/>
                </a:solidFill>
                <a:latin typeface="Calibri"/>
                <a:cs typeface="Calibri"/>
              </a:rPr>
              <a:t> </a:t>
            </a:r>
            <a:r>
              <a:rPr sz="800" spc="50" dirty="0">
                <a:solidFill>
                  <a:srgbClr val="231F20"/>
                </a:solidFill>
                <a:latin typeface="Calibri"/>
                <a:cs typeface="Calibri"/>
              </a:rPr>
              <a:t>A</a:t>
            </a:r>
            <a:r>
              <a:rPr sz="800" spc="105" dirty="0">
                <a:solidFill>
                  <a:srgbClr val="231F20"/>
                </a:solidFill>
                <a:latin typeface="Calibri"/>
                <a:cs typeface="Calibri"/>
              </a:rPr>
              <a:t> </a:t>
            </a:r>
            <a:r>
              <a:rPr sz="800" spc="-45" dirty="0">
                <a:solidFill>
                  <a:srgbClr val="231F20"/>
                </a:solidFill>
                <a:latin typeface="Calibri"/>
                <a:cs typeface="Calibri"/>
              </a:rPr>
              <a:t>et</a:t>
            </a:r>
            <a:r>
              <a:rPr sz="800" spc="110" dirty="0">
                <a:solidFill>
                  <a:srgbClr val="231F20"/>
                </a:solidFill>
                <a:latin typeface="Calibri"/>
                <a:cs typeface="Calibri"/>
              </a:rPr>
              <a:t> </a:t>
            </a:r>
            <a:r>
              <a:rPr sz="800" spc="-10" dirty="0">
                <a:solidFill>
                  <a:srgbClr val="231F20"/>
                </a:solidFill>
                <a:latin typeface="Calibri"/>
                <a:cs typeface="Calibri"/>
              </a:rPr>
              <a:t>al.</a:t>
            </a:r>
            <a:r>
              <a:rPr sz="800" spc="105" dirty="0">
                <a:solidFill>
                  <a:srgbClr val="231F20"/>
                </a:solidFill>
                <a:latin typeface="Calibri"/>
                <a:cs typeface="Calibri"/>
              </a:rPr>
              <a:t> </a:t>
            </a:r>
            <a:r>
              <a:rPr sz="800" spc="20" dirty="0">
                <a:solidFill>
                  <a:srgbClr val="231F20"/>
                </a:solidFill>
                <a:latin typeface="Calibri"/>
                <a:cs typeface="Calibri"/>
              </a:rPr>
              <a:t>Clinical</a:t>
            </a:r>
            <a:r>
              <a:rPr sz="800" spc="100" dirty="0">
                <a:solidFill>
                  <a:srgbClr val="231F20"/>
                </a:solidFill>
                <a:latin typeface="Calibri"/>
                <a:cs typeface="Calibri"/>
              </a:rPr>
              <a:t> </a:t>
            </a:r>
            <a:r>
              <a:rPr sz="800" spc="-5" dirty="0">
                <a:solidFill>
                  <a:srgbClr val="231F20"/>
                </a:solidFill>
                <a:latin typeface="Calibri"/>
                <a:cs typeface="Calibri"/>
              </a:rPr>
              <a:t>activity</a:t>
            </a:r>
            <a:r>
              <a:rPr sz="800" spc="105" dirty="0">
                <a:solidFill>
                  <a:srgbClr val="231F20"/>
                </a:solidFill>
                <a:latin typeface="Calibri"/>
                <a:cs typeface="Calibri"/>
              </a:rPr>
              <a:t> </a:t>
            </a:r>
            <a:r>
              <a:rPr sz="800" spc="-10" dirty="0">
                <a:solidFill>
                  <a:srgbClr val="231F20"/>
                </a:solidFill>
                <a:latin typeface="Calibri"/>
                <a:cs typeface="Calibri"/>
              </a:rPr>
              <a:t>and</a:t>
            </a:r>
            <a:endParaRPr sz="800">
              <a:latin typeface="Calibri"/>
              <a:cs typeface="Calibri"/>
            </a:endParaRPr>
          </a:p>
          <a:p>
            <a:pPr marL="184785" marR="5080" algn="just">
              <a:lnSpc>
                <a:spcPct val="105700"/>
              </a:lnSpc>
              <a:spcBef>
                <a:spcPts val="10"/>
              </a:spcBef>
            </a:pPr>
            <a:r>
              <a:rPr sz="800" spc="-5" dirty="0">
                <a:solidFill>
                  <a:srgbClr val="231F20"/>
                </a:solidFill>
                <a:latin typeface="Calibri"/>
                <a:cs typeface="Calibri"/>
              </a:rPr>
              <a:t>tolerability </a:t>
            </a:r>
            <a:r>
              <a:rPr sz="800" spc="-10" dirty="0">
                <a:solidFill>
                  <a:srgbClr val="231F20"/>
                </a:solidFill>
                <a:latin typeface="Calibri"/>
                <a:cs typeface="Calibri"/>
              </a:rPr>
              <a:t>of </a:t>
            </a:r>
            <a:r>
              <a:rPr sz="800" spc="-35" dirty="0">
                <a:solidFill>
                  <a:srgbClr val="231F20"/>
                </a:solidFill>
                <a:latin typeface="Calibri"/>
                <a:cs typeface="Calibri"/>
              </a:rPr>
              <a:t>a </a:t>
            </a:r>
            <a:r>
              <a:rPr sz="800" spc="-10" dirty="0">
                <a:solidFill>
                  <a:srgbClr val="231F20"/>
                </a:solidFill>
                <a:latin typeface="Calibri"/>
                <a:cs typeface="Calibri"/>
              </a:rPr>
              <a:t>14-day </a:t>
            </a:r>
            <a:r>
              <a:rPr sz="800" dirty="0">
                <a:solidFill>
                  <a:srgbClr val="231F20"/>
                </a:solidFill>
                <a:latin typeface="Calibri"/>
                <a:cs typeface="Calibri"/>
              </a:rPr>
              <a:t>infusional </a:t>
            </a:r>
            <a:r>
              <a:rPr sz="800" spc="-10" dirty="0">
                <a:solidFill>
                  <a:srgbClr val="231F20"/>
                </a:solidFill>
                <a:latin typeface="Calibri"/>
                <a:cs typeface="Calibri"/>
              </a:rPr>
              <a:t>ifosfamide </a:t>
            </a:r>
            <a:r>
              <a:rPr sz="800" spc="-20" dirty="0">
                <a:solidFill>
                  <a:srgbClr val="231F20"/>
                </a:solidFill>
                <a:latin typeface="Calibri"/>
                <a:cs typeface="Calibri"/>
              </a:rPr>
              <a:t>schedule </a:t>
            </a:r>
            <a:r>
              <a:rPr sz="800" spc="20" dirty="0">
                <a:solidFill>
                  <a:srgbClr val="231F20"/>
                </a:solidFill>
                <a:latin typeface="Calibri"/>
                <a:cs typeface="Calibri"/>
              </a:rPr>
              <a:t>in </a:t>
            </a:r>
            <a:r>
              <a:rPr sz="800" spc="-15" dirty="0">
                <a:solidFill>
                  <a:srgbClr val="231F20"/>
                </a:solidFill>
                <a:latin typeface="Calibri"/>
                <a:cs typeface="Calibri"/>
              </a:rPr>
              <a:t>soft-tissue </a:t>
            </a:r>
            <a:r>
              <a:rPr sz="800" spc="-5" dirty="0">
                <a:solidFill>
                  <a:srgbClr val="231F20"/>
                </a:solidFill>
                <a:latin typeface="Calibri"/>
                <a:cs typeface="Calibri"/>
              </a:rPr>
              <a:t>sar- </a:t>
            </a:r>
            <a:r>
              <a:rPr sz="800" dirty="0">
                <a:solidFill>
                  <a:srgbClr val="231F20"/>
                </a:solidFill>
                <a:latin typeface="Calibri"/>
                <a:cs typeface="Calibri"/>
              </a:rPr>
              <a:t> </a:t>
            </a:r>
            <a:r>
              <a:rPr sz="800" spc="-10" dirty="0">
                <a:solidFill>
                  <a:srgbClr val="231F20"/>
                </a:solidFill>
                <a:latin typeface="Calibri"/>
                <a:cs typeface="Calibri"/>
              </a:rPr>
              <a:t>coma.</a:t>
            </a:r>
            <a:r>
              <a:rPr sz="800" spc="-15" dirty="0">
                <a:solidFill>
                  <a:srgbClr val="231F20"/>
                </a:solidFill>
                <a:latin typeface="Calibri"/>
                <a:cs typeface="Calibri"/>
              </a:rPr>
              <a:t> </a:t>
            </a:r>
            <a:r>
              <a:rPr sz="800" spc="-5" dirty="0">
                <a:solidFill>
                  <a:srgbClr val="231F20"/>
                </a:solidFill>
                <a:latin typeface="Calibri"/>
                <a:cs typeface="Calibri"/>
              </a:rPr>
              <a:t>Sarcoma</a:t>
            </a:r>
            <a:r>
              <a:rPr sz="800" spc="-15" dirty="0">
                <a:solidFill>
                  <a:srgbClr val="231F20"/>
                </a:solidFill>
                <a:latin typeface="Calibri"/>
                <a:cs typeface="Calibri"/>
              </a:rPr>
              <a:t> </a:t>
            </a:r>
            <a:r>
              <a:rPr sz="800" spc="-25" dirty="0">
                <a:solidFill>
                  <a:srgbClr val="231F20"/>
                </a:solidFill>
                <a:latin typeface="Calibri"/>
                <a:cs typeface="Calibri"/>
              </a:rPr>
              <a:t>2013;</a:t>
            </a:r>
            <a:r>
              <a:rPr sz="800" spc="-10" dirty="0">
                <a:solidFill>
                  <a:srgbClr val="231F20"/>
                </a:solidFill>
                <a:latin typeface="Calibri"/>
                <a:cs typeface="Calibri"/>
              </a:rPr>
              <a:t> </a:t>
            </a:r>
            <a:r>
              <a:rPr sz="800" spc="-25" dirty="0">
                <a:solidFill>
                  <a:srgbClr val="231F20"/>
                </a:solidFill>
                <a:latin typeface="Calibri"/>
                <a:cs typeface="Calibri"/>
              </a:rPr>
              <a:t>2013:</a:t>
            </a:r>
            <a:r>
              <a:rPr sz="800" spc="-15" dirty="0">
                <a:solidFill>
                  <a:srgbClr val="231F20"/>
                </a:solidFill>
                <a:latin typeface="Calibri"/>
                <a:cs typeface="Calibri"/>
              </a:rPr>
              <a:t> </a:t>
            </a:r>
            <a:r>
              <a:rPr sz="800" spc="-25" dirty="0">
                <a:solidFill>
                  <a:srgbClr val="231F20"/>
                </a:solidFill>
                <a:latin typeface="Calibri"/>
                <a:cs typeface="Calibri"/>
              </a:rPr>
              <a:t>868973.</a:t>
            </a:r>
            <a:endParaRPr sz="800">
              <a:latin typeface="Calibri"/>
              <a:cs typeface="Calibri"/>
            </a:endParaRPr>
          </a:p>
          <a:p>
            <a:pPr marL="184785" marR="5080" indent="-172085" algn="just">
              <a:lnSpc>
                <a:spcPts val="1010"/>
              </a:lnSpc>
              <a:spcBef>
                <a:spcPts val="35"/>
              </a:spcBef>
              <a:buAutoNum type="arabicPeriod" startAt="38"/>
              <a:tabLst>
                <a:tab pos="185420" algn="l"/>
              </a:tabLst>
            </a:pPr>
            <a:r>
              <a:rPr sz="800" dirty="0">
                <a:solidFill>
                  <a:srgbClr val="231F20"/>
                </a:solidFill>
                <a:latin typeface="Calibri"/>
                <a:cs typeface="Calibri"/>
              </a:rPr>
              <a:t>Demetri </a:t>
            </a:r>
            <a:r>
              <a:rPr sz="800" spc="45" dirty="0">
                <a:solidFill>
                  <a:srgbClr val="231F20"/>
                </a:solidFill>
                <a:latin typeface="Calibri"/>
                <a:cs typeface="Calibri"/>
              </a:rPr>
              <a:t>GD, </a:t>
            </a:r>
            <a:r>
              <a:rPr sz="800" dirty="0">
                <a:solidFill>
                  <a:srgbClr val="231F20"/>
                </a:solidFill>
                <a:latin typeface="Calibri"/>
                <a:cs typeface="Calibri"/>
              </a:rPr>
              <a:t>Chawla </a:t>
            </a:r>
            <a:r>
              <a:rPr sz="800" spc="10" dirty="0">
                <a:solidFill>
                  <a:srgbClr val="231F20"/>
                </a:solidFill>
                <a:latin typeface="Calibri"/>
                <a:cs typeface="Calibri"/>
              </a:rPr>
              <a:t>SP, </a:t>
            </a:r>
            <a:r>
              <a:rPr sz="800" dirty="0">
                <a:solidFill>
                  <a:srgbClr val="231F20"/>
                </a:solidFill>
                <a:latin typeface="Calibri"/>
                <a:cs typeface="Calibri"/>
              </a:rPr>
              <a:t>von </a:t>
            </a:r>
            <a:r>
              <a:rPr sz="800" spc="-15" dirty="0">
                <a:solidFill>
                  <a:srgbClr val="231F20"/>
                </a:solidFill>
                <a:latin typeface="Calibri"/>
                <a:cs typeface="Calibri"/>
              </a:rPr>
              <a:t>Mehren </a:t>
            </a:r>
            <a:r>
              <a:rPr sz="800" spc="30" dirty="0">
                <a:solidFill>
                  <a:srgbClr val="231F20"/>
                </a:solidFill>
                <a:latin typeface="Calibri"/>
                <a:cs typeface="Calibri"/>
              </a:rPr>
              <a:t>M </a:t>
            </a:r>
            <a:r>
              <a:rPr sz="800" spc="-45" dirty="0">
                <a:solidFill>
                  <a:srgbClr val="231F20"/>
                </a:solidFill>
                <a:latin typeface="Calibri"/>
                <a:cs typeface="Calibri"/>
              </a:rPr>
              <a:t>et </a:t>
            </a:r>
            <a:r>
              <a:rPr sz="800" spc="-10" dirty="0">
                <a:solidFill>
                  <a:srgbClr val="231F20"/>
                </a:solidFill>
                <a:latin typeface="Calibri"/>
                <a:cs typeface="Calibri"/>
              </a:rPr>
              <a:t>al. </a:t>
            </a:r>
            <a:r>
              <a:rPr sz="800" dirty="0">
                <a:solidFill>
                  <a:srgbClr val="231F20"/>
                </a:solidFill>
                <a:latin typeface="Calibri"/>
                <a:cs typeface="Calibri"/>
              </a:rPr>
              <a:t>Efficacy </a:t>
            </a:r>
            <a:r>
              <a:rPr sz="800" spc="-10" dirty="0">
                <a:solidFill>
                  <a:srgbClr val="231F20"/>
                </a:solidFill>
                <a:latin typeface="Calibri"/>
                <a:cs typeface="Calibri"/>
              </a:rPr>
              <a:t>and </a:t>
            </a:r>
            <a:r>
              <a:rPr sz="800" spc="-30" dirty="0">
                <a:solidFill>
                  <a:srgbClr val="231F20"/>
                </a:solidFill>
                <a:latin typeface="Calibri"/>
                <a:cs typeface="Calibri"/>
              </a:rPr>
              <a:t>safety </a:t>
            </a:r>
            <a:r>
              <a:rPr sz="800" spc="-10" dirty="0">
                <a:solidFill>
                  <a:srgbClr val="231F20"/>
                </a:solidFill>
                <a:latin typeface="Calibri"/>
                <a:cs typeface="Calibri"/>
              </a:rPr>
              <a:t>of </a:t>
            </a:r>
            <a:r>
              <a:rPr sz="800" dirty="0">
                <a:solidFill>
                  <a:srgbClr val="231F20"/>
                </a:solidFill>
                <a:latin typeface="Calibri"/>
                <a:cs typeface="Calibri"/>
              </a:rPr>
              <a:t>tra- </a:t>
            </a:r>
            <a:r>
              <a:rPr sz="800" spc="5" dirty="0">
                <a:solidFill>
                  <a:srgbClr val="231F20"/>
                </a:solidFill>
                <a:latin typeface="Calibri"/>
                <a:cs typeface="Calibri"/>
              </a:rPr>
              <a:t> </a:t>
            </a:r>
            <a:r>
              <a:rPr sz="800" spc="-15" dirty="0">
                <a:solidFill>
                  <a:srgbClr val="231F20"/>
                </a:solidFill>
                <a:latin typeface="Calibri"/>
                <a:cs typeface="Calibri"/>
              </a:rPr>
              <a:t>bectedin</a:t>
            </a:r>
            <a:r>
              <a:rPr sz="800" spc="135" dirty="0">
                <a:solidFill>
                  <a:srgbClr val="231F20"/>
                </a:solidFill>
                <a:latin typeface="Calibri"/>
                <a:cs typeface="Calibri"/>
              </a:rPr>
              <a:t> </a:t>
            </a:r>
            <a:r>
              <a:rPr sz="800" spc="20" dirty="0">
                <a:solidFill>
                  <a:srgbClr val="231F20"/>
                </a:solidFill>
                <a:latin typeface="Calibri"/>
                <a:cs typeface="Calibri"/>
              </a:rPr>
              <a:t>in</a:t>
            </a:r>
            <a:r>
              <a:rPr sz="800" spc="135" dirty="0">
                <a:solidFill>
                  <a:srgbClr val="231F20"/>
                </a:solidFill>
                <a:latin typeface="Calibri"/>
                <a:cs typeface="Calibri"/>
              </a:rPr>
              <a:t> </a:t>
            </a:r>
            <a:r>
              <a:rPr sz="800" spc="-15" dirty="0">
                <a:solidFill>
                  <a:srgbClr val="231F20"/>
                </a:solidFill>
                <a:latin typeface="Calibri"/>
                <a:cs typeface="Calibri"/>
              </a:rPr>
              <a:t>patients</a:t>
            </a:r>
            <a:r>
              <a:rPr sz="800" spc="135" dirty="0">
                <a:solidFill>
                  <a:srgbClr val="231F20"/>
                </a:solidFill>
                <a:latin typeface="Calibri"/>
                <a:cs typeface="Calibri"/>
              </a:rPr>
              <a:t> </a:t>
            </a:r>
            <a:r>
              <a:rPr sz="800" spc="-5" dirty="0">
                <a:solidFill>
                  <a:srgbClr val="231F20"/>
                </a:solidFill>
                <a:latin typeface="Calibri"/>
                <a:cs typeface="Calibri"/>
              </a:rPr>
              <a:t>with</a:t>
            </a:r>
            <a:r>
              <a:rPr sz="800" spc="140" dirty="0">
                <a:solidFill>
                  <a:srgbClr val="231F20"/>
                </a:solidFill>
                <a:latin typeface="Calibri"/>
                <a:cs typeface="Calibri"/>
              </a:rPr>
              <a:t> </a:t>
            </a:r>
            <a:r>
              <a:rPr sz="800" spc="-20" dirty="0">
                <a:solidFill>
                  <a:srgbClr val="231F20"/>
                </a:solidFill>
                <a:latin typeface="Calibri"/>
                <a:cs typeface="Calibri"/>
              </a:rPr>
              <a:t>advanced</a:t>
            </a:r>
            <a:r>
              <a:rPr sz="800" spc="-15" dirty="0">
                <a:solidFill>
                  <a:srgbClr val="231F20"/>
                </a:solidFill>
                <a:latin typeface="Calibri"/>
                <a:cs typeface="Calibri"/>
              </a:rPr>
              <a:t> </a:t>
            </a:r>
            <a:r>
              <a:rPr sz="800" dirty="0">
                <a:solidFill>
                  <a:srgbClr val="231F20"/>
                </a:solidFill>
                <a:latin typeface="Calibri"/>
                <a:cs typeface="Calibri"/>
              </a:rPr>
              <a:t>or</a:t>
            </a:r>
            <a:r>
              <a:rPr sz="800" spc="145" dirty="0">
                <a:solidFill>
                  <a:srgbClr val="231F20"/>
                </a:solidFill>
                <a:latin typeface="Calibri"/>
                <a:cs typeface="Calibri"/>
              </a:rPr>
              <a:t> </a:t>
            </a:r>
            <a:r>
              <a:rPr sz="800" spc="-20" dirty="0">
                <a:solidFill>
                  <a:srgbClr val="231F20"/>
                </a:solidFill>
                <a:latin typeface="Calibri"/>
                <a:cs typeface="Calibri"/>
              </a:rPr>
              <a:t>metastatic</a:t>
            </a:r>
            <a:r>
              <a:rPr sz="800" spc="135" dirty="0">
                <a:solidFill>
                  <a:srgbClr val="231F20"/>
                </a:solidFill>
                <a:latin typeface="Calibri"/>
                <a:cs typeface="Calibri"/>
              </a:rPr>
              <a:t> </a:t>
            </a:r>
            <a:r>
              <a:rPr sz="800" spc="-5" dirty="0">
                <a:solidFill>
                  <a:srgbClr val="231F20"/>
                </a:solidFill>
                <a:latin typeface="Calibri"/>
                <a:cs typeface="Calibri"/>
              </a:rPr>
              <a:t>liposarcoma</a:t>
            </a:r>
            <a:r>
              <a:rPr sz="800" spc="130" dirty="0">
                <a:solidFill>
                  <a:srgbClr val="231F20"/>
                </a:solidFill>
                <a:latin typeface="Calibri"/>
                <a:cs typeface="Calibri"/>
              </a:rPr>
              <a:t> </a:t>
            </a:r>
            <a:r>
              <a:rPr sz="800" dirty="0">
                <a:solidFill>
                  <a:srgbClr val="231F20"/>
                </a:solidFill>
                <a:latin typeface="Calibri"/>
                <a:cs typeface="Calibri"/>
              </a:rPr>
              <a:t>or</a:t>
            </a:r>
            <a:r>
              <a:rPr sz="800" spc="140" dirty="0">
                <a:solidFill>
                  <a:srgbClr val="231F20"/>
                </a:solidFill>
                <a:latin typeface="Calibri"/>
                <a:cs typeface="Calibri"/>
              </a:rPr>
              <a:t> </a:t>
            </a:r>
            <a:r>
              <a:rPr sz="800" dirty="0">
                <a:solidFill>
                  <a:srgbClr val="231F20"/>
                </a:solidFill>
                <a:latin typeface="Calibri"/>
                <a:cs typeface="Calibri"/>
              </a:rPr>
              <a:t>leio-</a:t>
            </a:r>
            <a:endParaRPr sz="800">
              <a:latin typeface="Calibri"/>
              <a:cs typeface="Calibri"/>
            </a:endParaRPr>
          </a:p>
          <a:p>
            <a:pPr marL="184785" marR="5080" algn="just">
              <a:lnSpc>
                <a:spcPts val="1010"/>
              </a:lnSpc>
              <a:spcBef>
                <a:spcPts val="15"/>
              </a:spcBef>
            </a:pPr>
            <a:r>
              <a:rPr sz="800" spc="-10" dirty="0">
                <a:solidFill>
                  <a:srgbClr val="231F20"/>
                </a:solidFill>
                <a:latin typeface="Calibri"/>
                <a:cs typeface="Calibri"/>
              </a:rPr>
              <a:t>myosarcoma </a:t>
            </a:r>
            <a:r>
              <a:rPr sz="800" spc="-25" dirty="0">
                <a:solidFill>
                  <a:srgbClr val="231F20"/>
                </a:solidFill>
                <a:latin typeface="Calibri"/>
                <a:cs typeface="Calibri"/>
              </a:rPr>
              <a:t>after</a:t>
            </a:r>
            <a:r>
              <a:rPr sz="800" spc="130" dirty="0">
                <a:solidFill>
                  <a:srgbClr val="231F20"/>
                </a:solidFill>
                <a:latin typeface="Calibri"/>
                <a:cs typeface="Calibri"/>
              </a:rPr>
              <a:t> </a:t>
            </a:r>
            <a:r>
              <a:rPr sz="800" spc="-10" dirty="0">
                <a:solidFill>
                  <a:srgbClr val="231F20"/>
                </a:solidFill>
                <a:latin typeface="Calibri"/>
                <a:cs typeface="Calibri"/>
              </a:rPr>
              <a:t>failure of </a:t>
            </a:r>
            <a:r>
              <a:rPr sz="800" spc="10" dirty="0">
                <a:solidFill>
                  <a:srgbClr val="231F20"/>
                </a:solidFill>
                <a:latin typeface="Calibri"/>
                <a:cs typeface="Calibri"/>
              </a:rPr>
              <a:t>prior </a:t>
            </a:r>
            <a:r>
              <a:rPr sz="800" spc="-10" dirty="0">
                <a:solidFill>
                  <a:srgbClr val="231F20"/>
                </a:solidFill>
                <a:latin typeface="Calibri"/>
                <a:cs typeface="Calibri"/>
              </a:rPr>
              <a:t>anthracyclines and ifosfamide: </a:t>
            </a:r>
            <a:r>
              <a:rPr sz="800" spc="-15" dirty="0">
                <a:solidFill>
                  <a:srgbClr val="231F20"/>
                </a:solidFill>
                <a:latin typeface="Calibri"/>
                <a:cs typeface="Calibri"/>
              </a:rPr>
              <a:t>results </a:t>
            </a:r>
            <a:r>
              <a:rPr sz="800" spc="-10" dirty="0">
                <a:solidFill>
                  <a:srgbClr val="231F20"/>
                </a:solidFill>
                <a:latin typeface="Calibri"/>
                <a:cs typeface="Calibri"/>
              </a:rPr>
              <a:t> of</a:t>
            </a:r>
            <a:r>
              <a:rPr sz="800" spc="65" dirty="0">
                <a:solidFill>
                  <a:srgbClr val="231F20"/>
                </a:solidFill>
                <a:latin typeface="Calibri"/>
                <a:cs typeface="Calibri"/>
              </a:rPr>
              <a:t> </a:t>
            </a:r>
            <a:r>
              <a:rPr sz="800" spc="-35" dirty="0">
                <a:solidFill>
                  <a:srgbClr val="231F20"/>
                </a:solidFill>
                <a:latin typeface="Calibri"/>
                <a:cs typeface="Calibri"/>
              </a:rPr>
              <a:t>a</a:t>
            </a:r>
            <a:r>
              <a:rPr sz="800" spc="60" dirty="0">
                <a:solidFill>
                  <a:srgbClr val="231F20"/>
                </a:solidFill>
                <a:latin typeface="Calibri"/>
                <a:cs typeface="Calibri"/>
              </a:rPr>
              <a:t> </a:t>
            </a:r>
            <a:r>
              <a:rPr sz="800" spc="-5" dirty="0">
                <a:solidFill>
                  <a:srgbClr val="231F20"/>
                </a:solidFill>
                <a:latin typeface="Calibri"/>
                <a:cs typeface="Calibri"/>
              </a:rPr>
              <a:t>randomized</a:t>
            </a:r>
            <a:r>
              <a:rPr sz="800" spc="60" dirty="0">
                <a:solidFill>
                  <a:srgbClr val="231F20"/>
                </a:solidFill>
                <a:latin typeface="Calibri"/>
                <a:cs typeface="Calibri"/>
              </a:rPr>
              <a:t> </a:t>
            </a:r>
            <a:r>
              <a:rPr sz="800" spc="-25" dirty="0">
                <a:solidFill>
                  <a:srgbClr val="231F20"/>
                </a:solidFill>
                <a:latin typeface="Calibri"/>
                <a:cs typeface="Calibri"/>
              </a:rPr>
              <a:t>phase</a:t>
            </a:r>
            <a:r>
              <a:rPr sz="800" spc="60" dirty="0">
                <a:solidFill>
                  <a:srgbClr val="231F20"/>
                </a:solidFill>
                <a:latin typeface="Calibri"/>
                <a:cs typeface="Calibri"/>
              </a:rPr>
              <a:t> II </a:t>
            </a:r>
            <a:r>
              <a:rPr sz="800" spc="-10" dirty="0">
                <a:solidFill>
                  <a:srgbClr val="231F20"/>
                </a:solidFill>
                <a:latin typeface="Calibri"/>
                <a:cs typeface="Calibri"/>
              </a:rPr>
              <a:t>study</a:t>
            </a:r>
            <a:r>
              <a:rPr sz="800" spc="65" dirty="0">
                <a:solidFill>
                  <a:srgbClr val="231F20"/>
                </a:solidFill>
                <a:latin typeface="Calibri"/>
                <a:cs typeface="Calibri"/>
              </a:rPr>
              <a:t> </a:t>
            </a:r>
            <a:r>
              <a:rPr sz="800" spc="-10" dirty="0">
                <a:solidFill>
                  <a:srgbClr val="231F20"/>
                </a:solidFill>
                <a:latin typeface="Calibri"/>
                <a:cs typeface="Calibri"/>
              </a:rPr>
              <a:t>of</a:t>
            </a:r>
            <a:r>
              <a:rPr sz="800" spc="55" dirty="0">
                <a:solidFill>
                  <a:srgbClr val="231F20"/>
                </a:solidFill>
                <a:latin typeface="Calibri"/>
                <a:cs typeface="Calibri"/>
              </a:rPr>
              <a:t> </a:t>
            </a:r>
            <a:r>
              <a:rPr sz="800" spc="-20" dirty="0">
                <a:solidFill>
                  <a:srgbClr val="231F20"/>
                </a:solidFill>
                <a:latin typeface="Calibri"/>
                <a:cs typeface="Calibri"/>
              </a:rPr>
              <a:t>two</a:t>
            </a:r>
            <a:r>
              <a:rPr sz="800" spc="60" dirty="0">
                <a:solidFill>
                  <a:srgbClr val="231F20"/>
                </a:solidFill>
                <a:latin typeface="Calibri"/>
                <a:cs typeface="Calibri"/>
              </a:rPr>
              <a:t> </a:t>
            </a:r>
            <a:r>
              <a:rPr sz="800" spc="-15" dirty="0">
                <a:solidFill>
                  <a:srgbClr val="231F20"/>
                </a:solidFill>
                <a:latin typeface="Calibri"/>
                <a:cs typeface="Calibri"/>
              </a:rPr>
              <a:t>different</a:t>
            </a:r>
            <a:r>
              <a:rPr sz="800" spc="60" dirty="0">
                <a:solidFill>
                  <a:srgbClr val="231F20"/>
                </a:solidFill>
                <a:latin typeface="Calibri"/>
                <a:cs typeface="Calibri"/>
              </a:rPr>
              <a:t> </a:t>
            </a:r>
            <a:r>
              <a:rPr sz="800" spc="-20" dirty="0">
                <a:solidFill>
                  <a:srgbClr val="231F20"/>
                </a:solidFill>
                <a:latin typeface="Calibri"/>
                <a:cs typeface="Calibri"/>
              </a:rPr>
              <a:t>schedules.</a:t>
            </a:r>
            <a:r>
              <a:rPr sz="800" spc="60" dirty="0">
                <a:solidFill>
                  <a:srgbClr val="231F20"/>
                </a:solidFill>
                <a:latin typeface="Calibri"/>
                <a:cs typeface="Calibri"/>
              </a:rPr>
              <a:t> </a:t>
            </a:r>
            <a:r>
              <a:rPr sz="800" spc="10" dirty="0">
                <a:solidFill>
                  <a:srgbClr val="231F20"/>
                </a:solidFill>
                <a:latin typeface="Calibri"/>
                <a:cs typeface="Calibri"/>
              </a:rPr>
              <a:t>J</a:t>
            </a:r>
            <a:r>
              <a:rPr sz="800" spc="60" dirty="0">
                <a:solidFill>
                  <a:srgbClr val="231F20"/>
                </a:solidFill>
                <a:latin typeface="Calibri"/>
                <a:cs typeface="Calibri"/>
              </a:rPr>
              <a:t> </a:t>
            </a:r>
            <a:r>
              <a:rPr sz="800" spc="35" dirty="0">
                <a:solidFill>
                  <a:srgbClr val="231F20"/>
                </a:solidFill>
                <a:latin typeface="Calibri"/>
                <a:cs typeface="Calibri"/>
              </a:rPr>
              <a:t>Clin</a:t>
            </a:r>
            <a:r>
              <a:rPr sz="800" spc="60" dirty="0">
                <a:solidFill>
                  <a:srgbClr val="231F20"/>
                </a:solidFill>
                <a:latin typeface="Calibri"/>
                <a:cs typeface="Calibri"/>
              </a:rPr>
              <a:t> </a:t>
            </a:r>
            <a:r>
              <a:rPr sz="800" spc="15" dirty="0">
                <a:solidFill>
                  <a:srgbClr val="231F20"/>
                </a:solidFill>
                <a:latin typeface="Calibri"/>
                <a:cs typeface="Calibri"/>
              </a:rPr>
              <a:t>Oncol</a:t>
            </a:r>
            <a:endParaRPr sz="800">
              <a:latin typeface="Calibri"/>
              <a:cs typeface="Calibri"/>
            </a:endParaRPr>
          </a:p>
          <a:p>
            <a:pPr marL="184785" algn="just">
              <a:lnSpc>
                <a:spcPct val="100000"/>
              </a:lnSpc>
              <a:spcBef>
                <a:spcPts val="25"/>
              </a:spcBef>
            </a:pPr>
            <a:r>
              <a:rPr sz="800" spc="-25" dirty="0">
                <a:solidFill>
                  <a:srgbClr val="231F20"/>
                </a:solidFill>
                <a:latin typeface="Calibri"/>
                <a:cs typeface="Calibri"/>
              </a:rPr>
              <a:t>2009;</a:t>
            </a:r>
            <a:r>
              <a:rPr sz="800" spc="-15" dirty="0">
                <a:solidFill>
                  <a:srgbClr val="231F20"/>
                </a:solidFill>
                <a:latin typeface="Calibri"/>
                <a:cs typeface="Calibri"/>
              </a:rPr>
              <a:t> </a:t>
            </a:r>
            <a:r>
              <a:rPr sz="800" spc="-25" dirty="0">
                <a:solidFill>
                  <a:srgbClr val="231F20"/>
                </a:solidFill>
                <a:latin typeface="Calibri"/>
                <a:cs typeface="Calibri"/>
              </a:rPr>
              <a:t>27:</a:t>
            </a:r>
            <a:r>
              <a:rPr sz="800" spc="-5" dirty="0">
                <a:solidFill>
                  <a:srgbClr val="231F20"/>
                </a:solidFill>
                <a:latin typeface="Calibri"/>
                <a:cs typeface="Calibri"/>
              </a:rPr>
              <a:t> </a:t>
            </a:r>
            <a:r>
              <a:rPr sz="800" spc="-20" dirty="0">
                <a:solidFill>
                  <a:srgbClr val="231F20"/>
                </a:solidFill>
                <a:latin typeface="Calibri"/>
                <a:cs typeface="Calibri"/>
              </a:rPr>
              <a:t>4188–4</a:t>
            </a:r>
            <a:r>
              <a:rPr sz="800" spc="-35" dirty="0">
                <a:solidFill>
                  <a:srgbClr val="231F20"/>
                </a:solidFill>
                <a:latin typeface="Calibri"/>
                <a:cs typeface="Calibri"/>
              </a:rPr>
              <a:t>1</a:t>
            </a:r>
            <a:r>
              <a:rPr sz="800" spc="-20" dirty="0">
                <a:solidFill>
                  <a:srgbClr val="231F20"/>
                </a:solidFill>
                <a:latin typeface="Calibri"/>
                <a:cs typeface="Calibri"/>
              </a:rPr>
              <a:t>96.</a:t>
            </a:r>
            <a:endParaRPr sz="800">
              <a:latin typeface="Calibri"/>
              <a:cs typeface="Calibri"/>
            </a:endParaRPr>
          </a:p>
          <a:p>
            <a:pPr marL="184785" indent="-172085" algn="just">
              <a:lnSpc>
                <a:spcPct val="100000"/>
              </a:lnSpc>
              <a:spcBef>
                <a:spcPts val="35"/>
              </a:spcBef>
              <a:buAutoNum type="arabicPeriod" startAt="39"/>
              <a:tabLst>
                <a:tab pos="185420" algn="l"/>
              </a:tabLst>
            </a:pPr>
            <a:r>
              <a:rPr sz="800" dirty="0">
                <a:solidFill>
                  <a:srgbClr val="231F20"/>
                </a:solidFill>
                <a:latin typeface="Calibri"/>
                <a:cs typeface="Calibri"/>
              </a:rPr>
              <a:t>Demetri</a:t>
            </a:r>
            <a:r>
              <a:rPr sz="800" spc="-10" dirty="0">
                <a:solidFill>
                  <a:srgbClr val="231F20"/>
                </a:solidFill>
                <a:latin typeface="Calibri"/>
                <a:cs typeface="Calibri"/>
              </a:rPr>
              <a:t> </a:t>
            </a:r>
            <a:r>
              <a:rPr sz="800" spc="45" dirty="0">
                <a:solidFill>
                  <a:srgbClr val="231F20"/>
                </a:solidFill>
                <a:latin typeface="Calibri"/>
                <a:cs typeface="Calibri"/>
              </a:rPr>
              <a:t>GD,</a:t>
            </a:r>
            <a:r>
              <a:rPr sz="800" spc="-10" dirty="0">
                <a:solidFill>
                  <a:srgbClr val="231F20"/>
                </a:solidFill>
                <a:latin typeface="Calibri"/>
                <a:cs typeface="Calibri"/>
              </a:rPr>
              <a:t> </a:t>
            </a:r>
            <a:r>
              <a:rPr sz="800" dirty="0">
                <a:solidFill>
                  <a:srgbClr val="231F20"/>
                </a:solidFill>
                <a:latin typeface="Calibri"/>
                <a:cs typeface="Calibri"/>
              </a:rPr>
              <a:t>von</a:t>
            </a:r>
            <a:r>
              <a:rPr sz="800" spc="-10" dirty="0">
                <a:solidFill>
                  <a:srgbClr val="231F20"/>
                </a:solidFill>
                <a:latin typeface="Calibri"/>
                <a:cs typeface="Calibri"/>
              </a:rPr>
              <a:t> </a:t>
            </a:r>
            <a:r>
              <a:rPr sz="800" spc="-15" dirty="0">
                <a:solidFill>
                  <a:srgbClr val="231F20"/>
                </a:solidFill>
                <a:latin typeface="Calibri"/>
                <a:cs typeface="Calibri"/>
              </a:rPr>
              <a:t>Mehren</a:t>
            </a:r>
            <a:r>
              <a:rPr sz="800" spc="-10" dirty="0">
                <a:solidFill>
                  <a:srgbClr val="231F20"/>
                </a:solidFill>
                <a:latin typeface="Calibri"/>
                <a:cs typeface="Calibri"/>
              </a:rPr>
              <a:t> </a:t>
            </a:r>
            <a:r>
              <a:rPr sz="800" spc="10" dirty="0">
                <a:solidFill>
                  <a:srgbClr val="231F20"/>
                </a:solidFill>
                <a:latin typeface="Calibri"/>
                <a:cs typeface="Calibri"/>
              </a:rPr>
              <a:t>M,</a:t>
            </a:r>
            <a:r>
              <a:rPr sz="800" spc="-5" dirty="0">
                <a:solidFill>
                  <a:srgbClr val="231F20"/>
                </a:solidFill>
                <a:latin typeface="Calibri"/>
                <a:cs typeface="Calibri"/>
              </a:rPr>
              <a:t> </a:t>
            </a:r>
            <a:r>
              <a:rPr sz="800" spc="-20" dirty="0">
                <a:solidFill>
                  <a:srgbClr val="231F20"/>
                </a:solidFill>
                <a:latin typeface="Calibri"/>
                <a:cs typeface="Calibri"/>
              </a:rPr>
              <a:t>Jones</a:t>
            </a:r>
            <a:r>
              <a:rPr sz="800" spc="-10" dirty="0">
                <a:solidFill>
                  <a:srgbClr val="231F20"/>
                </a:solidFill>
                <a:latin typeface="Calibri"/>
                <a:cs typeface="Calibri"/>
              </a:rPr>
              <a:t> </a:t>
            </a:r>
            <a:r>
              <a:rPr sz="800" spc="75" dirty="0">
                <a:solidFill>
                  <a:srgbClr val="231F20"/>
                </a:solidFill>
                <a:latin typeface="Calibri"/>
                <a:cs typeface="Calibri"/>
              </a:rPr>
              <a:t>RL</a:t>
            </a:r>
            <a:r>
              <a:rPr sz="800" spc="-10" dirty="0">
                <a:solidFill>
                  <a:srgbClr val="231F20"/>
                </a:solidFill>
                <a:latin typeface="Calibri"/>
                <a:cs typeface="Calibri"/>
              </a:rPr>
              <a:t> </a:t>
            </a:r>
            <a:r>
              <a:rPr sz="800" spc="-45" dirty="0">
                <a:solidFill>
                  <a:srgbClr val="231F20"/>
                </a:solidFill>
                <a:latin typeface="Calibri"/>
                <a:cs typeface="Calibri"/>
              </a:rPr>
              <a:t>et</a:t>
            </a:r>
            <a:r>
              <a:rPr sz="800" dirty="0">
                <a:solidFill>
                  <a:srgbClr val="231F20"/>
                </a:solidFill>
                <a:latin typeface="Calibri"/>
                <a:cs typeface="Calibri"/>
              </a:rPr>
              <a:t> </a:t>
            </a:r>
            <a:r>
              <a:rPr sz="800" spc="-10" dirty="0">
                <a:solidFill>
                  <a:srgbClr val="231F20"/>
                </a:solidFill>
                <a:latin typeface="Calibri"/>
                <a:cs typeface="Calibri"/>
              </a:rPr>
              <a:t>al. </a:t>
            </a:r>
            <a:r>
              <a:rPr sz="800" dirty="0">
                <a:solidFill>
                  <a:srgbClr val="231F20"/>
                </a:solidFill>
                <a:latin typeface="Calibri"/>
                <a:cs typeface="Calibri"/>
              </a:rPr>
              <a:t>Efficacy</a:t>
            </a:r>
            <a:r>
              <a:rPr sz="800" spc="-10" dirty="0">
                <a:solidFill>
                  <a:srgbClr val="231F20"/>
                </a:solidFill>
                <a:latin typeface="Calibri"/>
                <a:cs typeface="Calibri"/>
              </a:rPr>
              <a:t> and</a:t>
            </a:r>
            <a:r>
              <a:rPr sz="800" dirty="0">
                <a:solidFill>
                  <a:srgbClr val="231F20"/>
                </a:solidFill>
                <a:latin typeface="Calibri"/>
                <a:cs typeface="Calibri"/>
              </a:rPr>
              <a:t> </a:t>
            </a:r>
            <a:r>
              <a:rPr sz="800" spc="-30" dirty="0">
                <a:solidFill>
                  <a:srgbClr val="231F20"/>
                </a:solidFill>
                <a:latin typeface="Calibri"/>
                <a:cs typeface="Calibri"/>
              </a:rPr>
              <a:t>safety</a:t>
            </a:r>
            <a:r>
              <a:rPr sz="800" spc="-10" dirty="0">
                <a:solidFill>
                  <a:srgbClr val="231F20"/>
                </a:solidFill>
                <a:latin typeface="Calibri"/>
                <a:cs typeface="Calibri"/>
              </a:rPr>
              <a:t> of</a:t>
            </a:r>
            <a:r>
              <a:rPr sz="800" spc="-5" dirty="0">
                <a:solidFill>
                  <a:srgbClr val="231F20"/>
                </a:solidFill>
                <a:latin typeface="Calibri"/>
                <a:cs typeface="Calibri"/>
              </a:rPr>
              <a:t> </a:t>
            </a:r>
            <a:r>
              <a:rPr sz="800" spc="-15" dirty="0">
                <a:solidFill>
                  <a:srgbClr val="231F20"/>
                </a:solidFill>
                <a:latin typeface="Calibri"/>
                <a:cs typeface="Calibri"/>
              </a:rPr>
              <a:t>trabec-</a:t>
            </a:r>
            <a:endParaRPr sz="800">
              <a:latin typeface="Calibri"/>
              <a:cs typeface="Calibri"/>
            </a:endParaRPr>
          </a:p>
          <a:p>
            <a:pPr marL="184785" marR="5715" algn="just">
              <a:lnSpc>
                <a:spcPct val="106000"/>
              </a:lnSpc>
              <a:spcBef>
                <a:spcPts val="5"/>
              </a:spcBef>
            </a:pPr>
            <a:r>
              <a:rPr sz="800" spc="-10" dirty="0">
                <a:solidFill>
                  <a:srgbClr val="231F20"/>
                </a:solidFill>
                <a:latin typeface="Calibri"/>
                <a:cs typeface="Calibri"/>
              </a:rPr>
              <a:t>tedin </a:t>
            </a:r>
            <a:r>
              <a:rPr sz="800" dirty="0">
                <a:solidFill>
                  <a:srgbClr val="231F20"/>
                </a:solidFill>
                <a:latin typeface="Calibri"/>
                <a:cs typeface="Calibri"/>
              </a:rPr>
              <a:t>or </a:t>
            </a:r>
            <a:r>
              <a:rPr sz="800" spc="-15" dirty="0">
                <a:solidFill>
                  <a:srgbClr val="231F20"/>
                </a:solidFill>
                <a:latin typeface="Calibri"/>
                <a:cs typeface="Calibri"/>
              </a:rPr>
              <a:t>dacarbazine </a:t>
            </a:r>
            <a:r>
              <a:rPr sz="800" spc="-5" dirty="0">
                <a:solidFill>
                  <a:srgbClr val="231F20"/>
                </a:solidFill>
                <a:latin typeface="Calibri"/>
                <a:cs typeface="Calibri"/>
              </a:rPr>
              <a:t>for </a:t>
            </a:r>
            <a:r>
              <a:rPr sz="800" spc="-20" dirty="0">
                <a:solidFill>
                  <a:srgbClr val="231F20"/>
                </a:solidFill>
                <a:latin typeface="Calibri"/>
                <a:cs typeface="Calibri"/>
              </a:rPr>
              <a:t>metastatic </a:t>
            </a:r>
            <a:r>
              <a:rPr sz="800" spc="-5" dirty="0">
                <a:solidFill>
                  <a:srgbClr val="231F20"/>
                </a:solidFill>
                <a:latin typeface="Calibri"/>
                <a:cs typeface="Calibri"/>
              </a:rPr>
              <a:t>liposarcoma </a:t>
            </a:r>
            <a:r>
              <a:rPr sz="800" dirty="0">
                <a:solidFill>
                  <a:srgbClr val="231F20"/>
                </a:solidFill>
                <a:latin typeface="Calibri"/>
                <a:cs typeface="Calibri"/>
              </a:rPr>
              <a:t>or </a:t>
            </a:r>
            <a:r>
              <a:rPr sz="800" spc="-10" dirty="0">
                <a:solidFill>
                  <a:srgbClr val="231F20"/>
                </a:solidFill>
                <a:latin typeface="Calibri"/>
                <a:cs typeface="Calibri"/>
              </a:rPr>
              <a:t>leiomyosarcoma </a:t>
            </a:r>
            <a:r>
              <a:rPr sz="800" spc="-25" dirty="0">
                <a:solidFill>
                  <a:srgbClr val="231F20"/>
                </a:solidFill>
                <a:latin typeface="Calibri"/>
                <a:cs typeface="Calibri"/>
              </a:rPr>
              <a:t>after </a:t>
            </a:r>
            <a:r>
              <a:rPr sz="800" spc="-20" dirty="0">
                <a:solidFill>
                  <a:srgbClr val="231F20"/>
                </a:solidFill>
                <a:latin typeface="Calibri"/>
                <a:cs typeface="Calibri"/>
              </a:rPr>
              <a:t> </a:t>
            </a:r>
            <a:r>
              <a:rPr sz="800" spc="-10" dirty="0">
                <a:solidFill>
                  <a:srgbClr val="231F20"/>
                </a:solidFill>
                <a:latin typeface="Calibri"/>
                <a:cs typeface="Calibri"/>
              </a:rPr>
              <a:t>failure of </a:t>
            </a:r>
            <a:r>
              <a:rPr sz="800" spc="-5" dirty="0">
                <a:solidFill>
                  <a:srgbClr val="231F20"/>
                </a:solidFill>
                <a:latin typeface="Calibri"/>
                <a:cs typeface="Calibri"/>
              </a:rPr>
              <a:t>conventional </a:t>
            </a:r>
            <a:r>
              <a:rPr sz="800" spc="-15" dirty="0">
                <a:solidFill>
                  <a:srgbClr val="231F20"/>
                </a:solidFill>
                <a:latin typeface="Calibri"/>
                <a:cs typeface="Calibri"/>
              </a:rPr>
              <a:t>chemotherapy: results </a:t>
            </a:r>
            <a:r>
              <a:rPr sz="800" spc="-10" dirty="0">
                <a:solidFill>
                  <a:srgbClr val="231F20"/>
                </a:solidFill>
                <a:latin typeface="Calibri"/>
                <a:cs typeface="Calibri"/>
              </a:rPr>
              <a:t>of </a:t>
            </a:r>
            <a:r>
              <a:rPr sz="800" spc="-35" dirty="0">
                <a:solidFill>
                  <a:srgbClr val="231F20"/>
                </a:solidFill>
                <a:latin typeface="Calibri"/>
                <a:cs typeface="Calibri"/>
              </a:rPr>
              <a:t>a </a:t>
            </a:r>
            <a:r>
              <a:rPr sz="800" spc="-25" dirty="0">
                <a:solidFill>
                  <a:srgbClr val="231F20"/>
                </a:solidFill>
                <a:latin typeface="Calibri"/>
                <a:cs typeface="Calibri"/>
              </a:rPr>
              <a:t>phase </a:t>
            </a:r>
            <a:r>
              <a:rPr sz="800" spc="60" dirty="0">
                <a:solidFill>
                  <a:srgbClr val="231F20"/>
                </a:solidFill>
                <a:latin typeface="Calibri"/>
                <a:cs typeface="Calibri"/>
              </a:rPr>
              <a:t>III </a:t>
            </a:r>
            <a:r>
              <a:rPr sz="800" spc="-5" dirty="0">
                <a:solidFill>
                  <a:srgbClr val="231F20"/>
                </a:solidFill>
                <a:latin typeface="Calibri"/>
                <a:cs typeface="Calibri"/>
              </a:rPr>
              <a:t>randomized </a:t>
            </a:r>
            <a:r>
              <a:rPr sz="800" dirty="0">
                <a:solidFill>
                  <a:srgbClr val="231F20"/>
                </a:solidFill>
                <a:latin typeface="Calibri"/>
                <a:cs typeface="Calibri"/>
              </a:rPr>
              <a:t> </a:t>
            </a:r>
            <a:r>
              <a:rPr sz="800" spc="-10" dirty="0">
                <a:solidFill>
                  <a:srgbClr val="231F20"/>
                </a:solidFill>
                <a:latin typeface="Calibri"/>
                <a:cs typeface="Calibri"/>
              </a:rPr>
              <a:t>multicenter </a:t>
            </a:r>
            <a:r>
              <a:rPr sz="800" spc="5" dirty="0">
                <a:solidFill>
                  <a:srgbClr val="231F20"/>
                </a:solidFill>
                <a:latin typeface="Calibri"/>
                <a:cs typeface="Calibri"/>
              </a:rPr>
              <a:t>clinical</a:t>
            </a:r>
            <a:r>
              <a:rPr sz="800" spc="-10" dirty="0">
                <a:solidFill>
                  <a:srgbClr val="231F20"/>
                </a:solidFill>
                <a:latin typeface="Calibri"/>
                <a:cs typeface="Calibri"/>
              </a:rPr>
              <a:t> </a:t>
            </a:r>
            <a:r>
              <a:rPr sz="800" spc="-5" dirty="0">
                <a:solidFill>
                  <a:srgbClr val="231F20"/>
                </a:solidFill>
                <a:latin typeface="Calibri"/>
                <a:cs typeface="Calibri"/>
              </a:rPr>
              <a:t>trial.</a:t>
            </a:r>
            <a:r>
              <a:rPr sz="800" spc="-10" dirty="0">
                <a:solidFill>
                  <a:srgbClr val="231F20"/>
                </a:solidFill>
                <a:latin typeface="Calibri"/>
                <a:cs typeface="Calibri"/>
              </a:rPr>
              <a:t> </a:t>
            </a:r>
            <a:r>
              <a:rPr sz="800" spc="10" dirty="0">
                <a:solidFill>
                  <a:srgbClr val="231F20"/>
                </a:solidFill>
                <a:latin typeface="Calibri"/>
                <a:cs typeface="Calibri"/>
              </a:rPr>
              <a:t>J</a:t>
            </a:r>
            <a:r>
              <a:rPr sz="800" dirty="0">
                <a:solidFill>
                  <a:srgbClr val="231F20"/>
                </a:solidFill>
                <a:latin typeface="Calibri"/>
                <a:cs typeface="Calibri"/>
              </a:rPr>
              <a:t> </a:t>
            </a:r>
            <a:r>
              <a:rPr sz="800" spc="35" dirty="0">
                <a:solidFill>
                  <a:srgbClr val="231F20"/>
                </a:solidFill>
                <a:latin typeface="Calibri"/>
                <a:cs typeface="Calibri"/>
              </a:rPr>
              <a:t>Clin</a:t>
            </a:r>
            <a:r>
              <a:rPr sz="800" spc="-15"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2016;</a:t>
            </a:r>
            <a:r>
              <a:rPr sz="800" spc="-5" dirty="0">
                <a:solidFill>
                  <a:srgbClr val="231F20"/>
                </a:solidFill>
                <a:latin typeface="Calibri"/>
                <a:cs typeface="Calibri"/>
              </a:rPr>
              <a:t> </a:t>
            </a:r>
            <a:r>
              <a:rPr sz="800" spc="-25" dirty="0">
                <a:solidFill>
                  <a:srgbClr val="231F20"/>
                </a:solidFill>
                <a:latin typeface="Calibri"/>
                <a:cs typeface="Calibri"/>
              </a:rPr>
              <a:t>34:</a:t>
            </a:r>
            <a:r>
              <a:rPr sz="800" spc="-15" dirty="0">
                <a:solidFill>
                  <a:srgbClr val="231F20"/>
                </a:solidFill>
                <a:latin typeface="Calibri"/>
                <a:cs typeface="Calibri"/>
              </a:rPr>
              <a:t> </a:t>
            </a:r>
            <a:r>
              <a:rPr sz="800" spc="-20" dirty="0">
                <a:solidFill>
                  <a:srgbClr val="231F20"/>
                </a:solidFill>
                <a:latin typeface="Calibri"/>
                <a:cs typeface="Calibri"/>
              </a:rPr>
              <a:t>786–793.</a:t>
            </a:r>
            <a:endParaRPr sz="800">
              <a:latin typeface="Calibri"/>
              <a:cs typeface="Calibri"/>
            </a:endParaRPr>
          </a:p>
          <a:p>
            <a:pPr marL="184785" marR="5080" indent="-172085" algn="just">
              <a:lnSpc>
                <a:spcPts val="1010"/>
              </a:lnSpc>
              <a:spcBef>
                <a:spcPts val="30"/>
              </a:spcBef>
              <a:buAutoNum type="arabicPeriod" startAt="40"/>
              <a:tabLst>
                <a:tab pos="185420" algn="l"/>
              </a:tabLst>
            </a:pPr>
            <a:r>
              <a:rPr sz="800" spc="-5" dirty="0">
                <a:solidFill>
                  <a:srgbClr val="231F20"/>
                </a:solidFill>
                <a:latin typeface="Calibri"/>
                <a:cs typeface="Calibri"/>
              </a:rPr>
              <a:t>Grosso </a:t>
            </a:r>
            <a:r>
              <a:rPr sz="800" spc="15" dirty="0">
                <a:solidFill>
                  <a:srgbClr val="231F20"/>
                </a:solidFill>
                <a:latin typeface="Calibri"/>
                <a:cs typeface="Calibri"/>
              </a:rPr>
              <a:t>F, </a:t>
            </a:r>
            <a:r>
              <a:rPr sz="800" spc="-20" dirty="0">
                <a:solidFill>
                  <a:srgbClr val="231F20"/>
                </a:solidFill>
                <a:latin typeface="Calibri"/>
                <a:cs typeface="Calibri"/>
              </a:rPr>
              <a:t>Jones </a:t>
            </a:r>
            <a:r>
              <a:rPr sz="800" spc="45" dirty="0">
                <a:solidFill>
                  <a:srgbClr val="231F20"/>
                </a:solidFill>
                <a:latin typeface="Calibri"/>
                <a:cs typeface="Calibri"/>
              </a:rPr>
              <a:t>RL, </a:t>
            </a:r>
            <a:r>
              <a:rPr sz="800" dirty="0">
                <a:solidFill>
                  <a:srgbClr val="231F20"/>
                </a:solidFill>
                <a:latin typeface="Calibri"/>
                <a:cs typeface="Calibri"/>
              </a:rPr>
              <a:t>Demetri </a:t>
            </a:r>
            <a:r>
              <a:rPr sz="800" spc="70" dirty="0">
                <a:solidFill>
                  <a:srgbClr val="231F20"/>
                </a:solidFill>
                <a:latin typeface="Calibri"/>
                <a:cs typeface="Calibri"/>
              </a:rPr>
              <a:t>GD </a:t>
            </a:r>
            <a:r>
              <a:rPr sz="800" spc="-45" dirty="0">
                <a:solidFill>
                  <a:srgbClr val="231F20"/>
                </a:solidFill>
                <a:latin typeface="Calibri"/>
                <a:cs typeface="Calibri"/>
              </a:rPr>
              <a:t>et </a:t>
            </a:r>
            <a:r>
              <a:rPr sz="800" spc="-10" dirty="0">
                <a:solidFill>
                  <a:srgbClr val="231F20"/>
                </a:solidFill>
                <a:latin typeface="Calibri"/>
                <a:cs typeface="Calibri"/>
              </a:rPr>
              <a:t>al. </a:t>
            </a:r>
            <a:r>
              <a:rPr sz="800" dirty="0">
                <a:solidFill>
                  <a:srgbClr val="231F20"/>
                </a:solidFill>
                <a:latin typeface="Calibri"/>
                <a:cs typeface="Calibri"/>
              </a:rPr>
              <a:t>Efficacy </a:t>
            </a:r>
            <a:r>
              <a:rPr sz="800" spc="-10" dirty="0">
                <a:solidFill>
                  <a:srgbClr val="231F20"/>
                </a:solidFill>
                <a:latin typeface="Calibri"/>
                <a:cs typeface="Calibri"/>
              </a:rPr>
              <a:t>of </a:t>
            </a:r>
            <a:r>
              <a:rPr sz="800" spc="-15" dirty="0">
                <a:solidFill>
                  <a:srgbClr val="231F20"/>
                </a:solidFill>
                <a:latin typeface="Calibri"/>
                <a:cs typeface="Calibri"/>
              </a:rPr>
              <a:t>trabectedin </a:t>
            </a:r>
            <a:r>
              <a:rPr sz="800" spc="-5" dirty="0">
                <a:solidFill>
                  <a:srgbClr val="231F20"/>
                </a:solidFill>
                <a:latin typeface="Calibri"/>
                <a:cs typeface="Calibri"/>
              </a:rPr>
              <a:t>(ecteinasci- </a:t>
            </a:r>
            <a:r>
              <a:rPr sz="800" spc="-170" dirty="0">
                <a:solidFill>
                  <a:srgbClr val="231F20"/>
                </a:solidFill>
                <a:latin typeface="Calibri"/>
                <a:cs typeface="Calibri"/>
              </a:rPr>
              <a:t> </a:t>
            </a:r>
            <a:r>
              <a:rPr sz="800" spc="10" dirty="0">
                <a:solidFill>
                  <a:srgbClr val="231F20"/>
                </a:solidFill>
                <a:latin typeface="Calibri"/>
                <a:cs typeface="Calibri"/>
              </a:rPr>
              <a:t>din-743)</a:t>
            </a:r>
            <a:r>
              <a:rPr sz="800" spc="130" dirty="0">
                <a:solidFill>
                  <a:srgbClr val="231F20"/>
                </a:solidFill>
                <a:latin typeface="Calibri"/>
                <a:cs typeface="Calibri"/>
              </a:rPr>
              <a:t> </a:t>
            </a:r>
            <a:r>
              <a:rPr sz="800" spc="20" dirty="0">
                <a:solidFill>
                  <a:srgbClr val="231F20"/>
                </a:solidFill>
                <a:latin typeface="Calibri"/>
                <a:cs typeface="Calibri"/>
              </a:rPr>
              <a:t>in</a:t>
            </a:r>
            <a:r>
              <a:rPr sz="800" spc="140" dirty="0">
                <a:solidFill>
                  <a:srgbClr val="231F20"/>
                </a:solidFill>
                <a:latin typeface="Calibri"/>
                <a:cs typeface="Calibri"/>
              </a:rPr>
              <a:t> </a:t>
            </a:r>
            <a:r>
              <a:rPr sz="800" spc="-15" dirty="0">
                <a:solidFill>
                  <a:srgbClr val="231F20"/>
                </a:solidFill>
                <a:latin typeface="Calibri"/>
                <a:cs typeface="Calibri"/>
              </a:rPr>
              <a:t>advanced</a:t>
            </a:r>
            <a:r>
              <a:rPr sz="800" spc="130" dirty="0">
                <a:solidFill>
                  <a:srgbClr val="231F20"/>
                </a:solidFill>
                <a:latin typeface="Calibri"/>
                <a:cs typeface="Calibri"/>
              </a:rPr>
              <a:t> </a:t>
            </a:r>
            <a:r>
              <a:rPr sz="800" spc="-25" dirty="0">
                <a:solidFill>
                  <a:srgbClr val="231F20"/>
                </a:solidFill>
                <a:latin typeface="Calibri"/>
                <a:cs typeface="Calibri"/>
              </a:rPr>
              <a:t>pretreated</a:t>
            </a:r>
            <a:r>
              <a:rPr sz="800" spc="-15" dirty="0">
                <a:solidFill>
                  <a:srgbClr val="231F20"/>
                </a:solidFill>
                <a:latin typeface="Calibri"/>
                <a:cs typeface="Calibri"/>
              </a:rPr>
              <a:t> </a:t>
            </a:r>
            <a:r>
              <a:rPr sz="800" spc="10" dirty="0">
                <a:solidFill>
                  <a:srgbClr val="231F20"/>
                </a:solidFill>
                <a:latin typeface="Calibri"/>
                <a:cs typeface="Calibri"/>
              </a:rPr>
              <a:t>myxoid</a:t>
            </a:r>
            <a:r>
              <a:rPr sz="800" spc="135" dirty="0">
                <a:solidFill>
                  <a:srgbClr val="231F20"/>
                </a:solidFill>
                <a:latin typeface="Calibri"/>
                <a:cs typeface="Calibri"/>
              </a:rPr>
              <a:t> </a:t>
            </a:r>
            <a:r>
              <a:rPr sz="800" spc="-10" dirty="0">
                <a:solidFill>
                  <a:srgbClr val="231F20"/>
                </a:solidFill>
                <a:latin typeface="Calibri"/>
                <a:cs typeface="Calibri"/>
              </a:rPr>
              <a:t>liposarcomas:</a:t>
            </a:r>
            <a:r>
              <a:rPr sz="800" spc="140" dirty="0">
                <a:solidFill>
                  <a:srgbClr val="231F20"/>
                </a:solidFill>
                <a:latin typeface="Calibri"/>
                <a:cs typeface="Calibri"/>
              </a:rPr>
              <a:t> </a:t>
            </a:r>
            <a:r>
              <a:rPr sz="800" spc="-35" dirty="0">
                <a:solidFill>
                  <a:srgbClr val="231F20"/>
                </a:solidFill>
                <a:latin typeface="Calibri"/>
                <a:cs typeface="Calibri"/>
              </a:rPr>
              <a:t>a</a:t>
            </a:r>
            <a:r>
              <a:rPr sz="800" spc="-5" dirty="0">
                <a:solidFill>
                  <a:srgbClr val="231F20"/>
                </a:solidFill>
                <a:latin typeface="Calibri"/>
                <a:cs typeface="Calibri"/>
              </a:rPr>
              <a:t> </a:t>
            </a:r>
            <a:r>
              <a:rPr sz="800" spc="-20" dirty="0">
                <a:solidFill>
                  <a:srgbClr val="231F20"/>
                </a:solidFill>
                <a:latin typeface="Calibri"/>
                <a:cs typeface="Calibri"/>
              </a:rPr>
              <a:t>retrospective</a:t>
            </a:r>
            <a:endParaRPr sz="800">
              <a:latin typeface="Calibri"/>
              <a:cs typeface="Calibri"/>
            </a:endParaRPr>
          </a:p>
          <a:p>
            <a:pPr marL="184785" algn="just">
              <a:lnSpc>
                <a:spcPct val="100000"/>
              </a:lnSpc>
              <a:spcBef>
                <a:spcPts val="20"/>
              </a:spcBef>
            </a:pPr>
            <a:r>
              <a:rPr sz="800" spc="-10" dirty="0">
                <a:solidFill>
                  <a:srgbClr val="231F20"/>
                </a:solidFill>
                <a:latin typeface="Calibri"/>
                <a:cs typeface="Calibri"/>
              </a:rPr>
              <a:t>study.</a:t>
            </a:r>
            <a:r>
              <a:rPr sz="800" spc="-20" dirty="0">
                <a:solidFill>
                  <a:srgbClr val="231F20"/>
                </a:solidFill>
                <a:latin typeface="Calibri"/>
                <a:cs typeface="Calibri"/>
              </a:rPr>
              <a:t> </a:t>
            </a:r>
            <a:r>
              <a:rPr sz="800" spc="-5" dirty="0">
                <a:solidFill>
                  <a:srgbClr val="231F20"/>
                </a:solidFill>
                <a:latin typeface="Calibri"/>
                <a:cs typeface="Calibri"/>
              </a:rPr>
              <a:t>Lancet</a:t>
            </a:r>
            <a:r>
              <a:rPr sz="800" spc="-15"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2007;</a:t>
            </a:r>
            <a:r>
              <a:rPr sz="800" spc="-20" dirty="0">
                <a:solidFill>
                  <a:srgbClr val="231F20"/>
                </a:solidFill>
                <a:latin typeface="Calibri"/>
                <a:cs typeface="Calibri"/>
              </a:rPr>
              <a:t> </a:t>
            </a:r>
            <a:r>
              <a:rPr sz="800" spc="-25" dirty="0">
                <a:solidFill>
                  <a:srgbClr val="231F20"/>
                </a:solidFill>
                <a:latin typeface="Calibri"/>
                <a:cs typeface="Calibri"/>
              </a:rPr>
              <a:t>8:</a:t>
            </a:r>
            <a:r>
              <a:rPr sz="800" spc="-15" dirty="0">
                <a:solidFill>
                  <a:srgbClr val="231F20"/>
                </a:solidFill>
                <a:latin typeface="Calibri"/>
                <a:cs typeface="Calibri"/>
              </a:rPr>
              <a:t> </a:t>
            </a:r>
            <a:r>
              <a:rPr sz="800" spc="-20" dirty="0">
                <a:solidFill>
                  <a:srgbClr val="231F20"/>
                </a:solidFill>
                <a:latin typeface="Calibri"/>
                <a:cs typeface="Calibri"/>
              </a:rPr>
              <a:t>595–602.</a:t>
            </a:r>
            <a:endParaRPr sz="800">
              <a:latin typeface="Calibri"/>
              <a:cs typeface="Calibri"/>
            </a:endParaRPr>
          </a:p>
          <a:p>
            <a:pPr marL="184785" indent="-172085" algn="just">
              <a:lnSpc>
                <a:spcPct val="100000"/>
              </a:lnSpc>
              <a:spcBef>
                <a:spcPts val="40"/>
              </a:spcBef>
              <a:buAutoNum type="arabicPeriod" startAt="41"/>
              <a:tabLst>
                <a:tab pos="185420" algn="l"/>
              </a:tabLst>
            </a:pPr>
            <a:r>
              <a:rPr sz="800" spc="-10" dirty="0">
                <a:solidFill>
                  <a:srgbClr val="231F20"/>
                </a:solidFill>
                <a:latin typeface="Calibri"/>
                <a:cs typeface="Calibri"/>
              </a:rPr>
              <a:t>van</a:t>
            </a:r>
            <a:r>
              <a:rPr sz="800" spc="100" dirty="0">
                <a:solidFill>
                  <a:srgbClr val="231F20"/>
                </a:solidFill>
                <a:latin typeface="Calibri"/>
                <a:cs typeface="Calibri"/>
              </a:rPr>
              <a:t> </a:t>
            </a:r>
            <a:r>
              <a:rPr sz="800" spc="-20" dirty="0">
                <a:solidFill>
                  <a:srgbClr val="231F20"/>
                </a:solidFill>
                <a:latin typeface="Calibri"/>
                <a:cs typeface="Calibri"/>
              </a:rPr>
              <a:t>der</a:t>
            </a:r>
            <a:r>
              <a:rPr sz="800" spc="110" dirty="0">
                <a:solidFill>
                  <a:srgbClr val="231F20"/>
                </a:solidFill>
                <a:latin typeface="Calibri"/>
                <a:cs typeface="Calibri"/>
              </a:rPr>
              <a:t> </a:t>
            </a:r>
            <a:r>
              <a:rPr sz="800" spc="-5" dirty="0">
                <a:solidFill>
                  <a:srgbClr val="231F20"/>
                </a:solidFill>
                <a:latin typeface="Calibri"/>
                <a:cs typeface="Calibri"/>
              </a:rPr>
              <a:t>Graaf</a:t>
            </a:r>
            <a:r>
              <a:rPr sz="800" spc="105" dirty="0">
                <a:solidFill>
                  <a:srgbClr val="231F20"/>
                </a:solidFill>
                <a:latin typeface="Calibri"/>
                <a:cs typeface="Calibri"/>
              </a:rPr>
              <a:t> </a:t>
            </a:r>
            <a:r>
              <a:rPr sz="800" spc="40" dirty="0">
                <a:solidFill>
                  <a:srgbClr val="231F20"/>
                </a:solidFill>
                <a:latin typeface="Calibri"/>
                <a:cs typeface="Calibri"/>
              </a:rPr>
              <a:t>WT,</a:t>
            </a:r>
            <a:r>
              <a:rPr sz="800" spc="105" dirty="0">
                <a:solidFill>
                  <a:srgbClr val="231F20"/>
                </a:solidFill>
                <a:latin typeface="Calibri"/>
                <a:cs typeface="Calibri"/>
              </a:rPr>
              <a:t> </a:t>
            </a:r>
            <a:r>
              <a:rPr sz="800" dirty="0">
                <a:solidFill>
                  <a:srgbClr val="231F20"/>
                </a:solidFill>
                <a:latin typeface="Calibri"/>
                <a:cs typeface="Calibri"/>
              </a:rPr>
              <a:t>Blay</a:t>
            </a:r>
            <a:r>
              <a:rPr sz="800" spc="110" dirty="0">
                <a:solidFill>
                  <a:srgbClr val="231F20"/>
                </a:solidFill>
                <a:latin typeface="Calibri"/>
                <a:cs typeface="Calibri"/>
              </a:rPr>
              <a:t> </a:t>
            </a:r>
            <a:r>
              <a:rPr sz="800" spc="25" dirty="0">
                <a:solidFill>
                  <a:srgbClr val="231F20"/>
                </a:solidFill>
                <a:latin typeface="Calibri"/>
                <a:cs typeface="Calibri"/>
              </a:rPr>
              <a:t>JY,</a:t>
            </a:r>
            <a:r>
              <a:rPr sz="800" spc="110" dirty="0">
                <a:solidFill>
                  <a:srgbClr val="231F20"/>
                </a:solidFill>
                <a:latin typeface="Calibri"/>
                <a:cs typeface="Calibri"/>
              </a:rPr>
              <a:t> </a:t>
            </a:r>
            <a:r>
              <a:rPr sz="800" dirty="0">
                <a:solidFill>
                  <a:srgbClr val="231F20"/>
                </a:solidFill>
                <a:latin typeface="Calibri"/>
                <a:cs typeface="Calibri"/>
              </a:rPr>
              <a:t>Chawla</a:t>
            </a:r>
            <a:r>
              <a:rPr sz="800" spc="105" dirty="0">
                <a:solidFill>
                  <a:srgbClr val="231F20"/>
                </a:solidFill>
                <a:latin typeface="Calibri"/>
                <a:cs typeface="Calibri"/>
              </a:rPr>
              <a:t> </a:t>
            </a:r>
            <a:r>
              <a:rPr sz="800" spc="25" dirty="0">
                <a:solidFill>
                  <a:srgbClr val="231F20"/>
                </a:solidFill>
                <a:latin typeface="Calibri"/>
                <a:cs typeface="Calibri"/>
              </a:rPr>
              <a:t>SP</a:t>
            </a:r>
            <a:r>
              <a:rPr sz="800" spc="105" dirty="0">
                <a:solidFill>
                  <a:srgbClr val="231F20"/>
                </a:solidFill>
                <a:latin typeface="Calibri"/>
                <a:cs typeface="Calibri"/>
              </a:rPr>
              <a:t> </a:t>
            </a:r>
            <a:r>
              <a:rPr sz="800" spc="-45" dirty="0">
                <a:solidFill>
                  <a:srgbClr val="231F20"/>
                </a:solidFill>
                <a:latin typeface="Calibri"/>
                <a:cs typeface="Calibri"/>
              </a:rPr>
              <a:t>et</a:t>
            </a:r>
            <a:r>
              <a:rPr sz="800" spc="110" dirty="0">
                <a:solidFill>
                  <a:srgbClr val="231F20"/>
                </a:solidFill>
                <a:latin typeface="Calibri"/>
                <a:cs typeface="Calibri"/>
              </a:rPr>
              <a:t> </a:t>
            </a:r>
            <a:r>
              <a:rPr sz="800" spc="-10" dirty="0">
                <a:solidFill>
                  <a:srgbClr val="231F20"/>
                </a:solidFill>
                <a:latin typeface="Calibri"/>
                <a:cs typeface="Calibri"/>
              </a:rPr>
              <a:t>al.</a:t>
            </a:r>
            <a:r>
              <a:rPr sz="800" spc="105" dirty="0">
                <a:solidFill>
                  <a:srgbClr val="231F20"/>
                </a:solidFill>
                <a:latin typeface="Calibri"/>
                <a:cs typeface="Calibri"/>
              </a:rPr>
              <a:t> </a:t>
            </a:r>
            <a:r>
              <a:rPr sz="800" dirty="0">
                <a:solidFill>
                  <a:srgbClr val="231F20"/>
                </a:solidFill>
                <a:latin typeface="Calibri"/>
                <a:cs typeface="Calibri"/>
              </a:rPr>
              <a:t>Pazopanib</a:t>
            </a:r>
            <a:r>
              <a:rPr sz="800" spc="105" dirty="0">
                <a:solidFill>
                  <a:srgbClr val="231F20"/>
                </a:solidFill>
                <a:latin typeface="Calibri"/>
                <a:cs typeface="Calibri"/>
              </a:rPr>
              <a:t> </a:t>
            </a:r>
            <a:r>
              <a:rPr sz="800" spc="-5" dirty="0">
                <a:solidFill>
                  <a:srgbClr val="231F20"/>
                </a:solidFill>
                <a:latin typeface="Calibri"/>
                <a:cs typeface="Calibri"/>
              </a:rPr>
              <a:t>for</a:t>
            </a:r>
            <a:r>
              <a:rPr sz="800" spc="105" dirty="0">
                <a:solidFill>
                  <a:srgbClr val="231F20"/>
                </a:solidFill>
                <a:latin typeface="Calibri"/>
                <a:cs typeface="Calibri"/>
              </a:rPr>
              <a:t> </a:t>
            </a:r>
            <a:r>
              <a:rPr sz="800" spc="-20" dirty="0">
                <a:solidFill>
                  <a:srgbClr val="231F20"/>
                </a:solidFill>
                <a:latin typeface="Calibri"/>
                <a:cs typeface="Calibri"/>
              </a:rPr>
              <a:t>metastatic</a:t>
            </a:r>
            <a:endParaRPr sz="800">
              <a:latin typeface="Calibri"/>
              <a:cs typeface="Calibri"/>
            </a:endParaRPr>
          </a:p>
          <a:p>
            <a:pPr marL="184785" marR="5080" algn="just">
              <a:lnSpc>
                <a:spcPct val="105700"/>
              </a:lnSpc>
              <a:spcBef>
                <a:spcPts val="5"/>
              </a:spcBef>
            </a:pPr>
            <a:r>
              <a:rPr sz="800" spc="-15" dirty="0">
                <a:solidFill>
                  <a:srgbClr val="231F20"/>
                </a:solidFill>
                <a:latin typeface="Calibri"/>
                <a:cs typeface="Calibri"/>
              </a:rPr>
              <a:t>soft-tissue sarcoma </a:t>
            </a:r>
            <a:r>
              <a:rPr sz="800" spc="55" dirty="0">
                <a:solidFill>
                  <a:srgbClr val="231F20"/>
                </a:solidFill>
                <a:latin typeface="Calibri"/>
                <a:cs typeface="Calibri"/>
              </a:rPr>
              <a:t>(PALETTE): </a:t>
            </a:r>
            <a:r>
              <a:rPr sz="800" spc="-35" dirty="0">
                <a:solidFill>
                  <a:srgbClr val="231F20"/>
                </a:solidFill>
                <a:latin typeface="Calibri"/>
                <a:cs typeface="Calibri"/>
              </a:rPr>
              <a:t>a</a:t>
            </a:r>
            <a:r>
              <a:rPr sz="800" spc="-30" dirty="0">
                <a:solidFill>
                  <a:srgbClr val="231F20"/>
                </a:solidFill>
                <a:latin typeface="Calibri"/>
                <a:cs typeface="Calibri"/>
              </a:rPr>
              <a:t> </a:t>
            </a:r>
            <a:r>
              <a:rPr sz="800" spc="-10" dirty="0">
                <a:solidFill>
                  <a:srgbClr val="231F20"/>
                </a:solidFill>
                <a:latin typeface="Calibri"/>
                <a:cs typeface="Calibri"/>
              </a:rPr>
              <a:t>randomised, </a:t>
            </a:r>
            <a:r>
              <a:rPr sz="800" dirty="0">
                <a:solidFill>
                  <a:srgbClr val="231F20"/>
                </a:solidFill>
                <a:latin typeface="Calibri"/>
                <a:cs typeface="Calibri"/>
              </a:rPr>
              <a:t>double-blind, </a:t>
            </a:r>
            <a:r>
              <a:rPr sz="800" spc="-10" dirty="0">
                <a:solidFill>
                  <a:srgbClr val="231F20"/>
                </a:solidFill>
                <a:latin typeface="Calibri"/>
                <a:cs typeface="Calibri"/>
              </a:rPr>
              <a:t>placebo- </a:t>
            </a:r>
            <a:r>
              <a:rPr sz="800" spc="-5" dirty="0">
                <a:solidFill>
                  <a:srgbClr val="231F20"/>
                </a:solidFill>
                <a:latin typeface="Calibri"/>
                <a:cs typeface="Calibri"/>
              </a:rPr>
              <a:t> controlled </a:t>
            </a:r>
            <a:r>
              <a:rPr sz="800" spc="-25" dirty="0">
                <a:solidFill>
                  <a:srgbClr val="231F20"/>
                </a:solidFill>
                <a:latin typeface="Calibri"/>
                <a:cs typeface="Calibri"/>
              </a:rPr>
              <a:t>phase</a:t>
            </a:r>
            <a:r>
              <a:rPr sz="800" spc="-10" dirty="0">
                <a:solidFill>
                  <a:srgbClr val="231F20"/>
                </a:solidFill>
                <a:latin typeface="Calibri"/>
                <a:cs typeface="Calibri"/>
              </a:rPr>
              <a:t> </a:t>
            </a:r>
            <a:r>
              <a:rPr sz="800" spc="-25" dirty="0">
                <a:solidFill>
                  <a:srgbClr val="231F20"/>
                </a:solidFill>
                <a:latin typeface="Calibri"/>
                <a:cs typeface="Calibri"/>
              </a:rPr>
              <a:t>3</a:t>
            </a:r>
            <a:r>
              <a:rPr sz="800" spc="-10" dirty="0">
                <a:solidFill>
                  <a:srgbClr val="231F20"/>
                </a:solidFill>
                <a:latin typeface="Calibri"/>
                <a:cs typeface="Calibri"/>
              </a:rPr>
              <a:t> </a:t>
            </a:r>
            <a:r>
              <a:rPr sz="800" spc="-5" dirty="0">
                <a:solidFill>
                  <a:srgbClr val="231F20"/>
                </a:solidFill>
                <a:latin typeface="Calibri"/>
                <a:cs typeface="Calibri"/>
              </a:rPr>
              <a:t>trial.</a:t>
            </a:r>
            <a:r>
              <a:rPr sz="800" spc="-10" dirty="0">
                <a:solidFill>
                  <a:srgbClr val="231F20"/>
                </a:solidFill>
                <a:latin typeface="Calibri"/>
                <a:cs typeface="Calibri"/>
              </a:rPr>
              <a:t> </a:t>
            </a:r>
            <a:r>
              <a:rPr sz="800" spc="-5" dirty="0">
                <a:solidFill>
                  <a:srgbClr val="231F20"/>
                </a:solidFill>
                <a:latin typeface="Calibri"/>
                <a:cs typeface="Calibri"/>
              </a:rPr>
              <a:t>Lancet</a:t>
            </a:r>
            <a:r>
              <a:rPr sz="800" spc="-10" dirty="0">
                <a:solidFill>
                  <a:srgbClr val="231F20"/>
                </a:solidFill>
                <a:latin typeface="Calibri"/>
                <a:cs typeface="Calibri"/>
              </a:rPr>
              <a:t> </a:t>
            </a:r>
            <a:r>
              <a:rPr sz="800" spc="-25" dirty="0">
                <a:solidFill>
                  <a:srgbClr val="231F20"/>
                </a:solidFill>
                <a:latin typeface="Calibri"/>
                <a:cs typeface="Calibri"/>
              </a:rPr>
              <a:t>2012;</a:t>
            </a:r>
            <a:r>
              <a:rPr sz="800" spc="-15" dirty="0">
                <a:solidFill>
                  <a:srgbClr val="231F20"/>
                </a:solidFill>
                <a:latin typeface="Calibri"/>
                <a:cs typeface="Calibri"/>
              </a:rPr>
              <a:t> </a:t>
            </a:r>
            <a:r>
              <a:rPr sz="800" spc="-25" dirty="0">
                <a:solidFill>
                  <a:srgbClr val="231F20"/>
                </a:solidFill>
                <a:latin typeface="Calibri"/>
                <a:cs typeface="Calibri"/>
              </a:rPr>
              <a:t>379:</a:t>
            </a:r>
            <a:r>
              <a:rPr sz="800" spc="-10" dirty="0">
                <a:solidFill>
                  <a:srgbClr val="231F20"/>
                </a:solidFill>
                <a:latin typeface="Calibri"/>
                <a:cs typeface="Calibri"/>
              </a:rPr>
              <a:t> </a:t>
            </a:r>
            <a:r>
              <a:rPr sz="800" spc="-25" dirty="0">
                <a:solidFill>
                  <a:srgbClr val="231F20"/>
                </a:solidFill>
                <a:latin typeface="Calibri"/>
                <a:cs typeface="Calibri"/>
              </a:rPr>
              <a:t>1879–1886.</a:t>
            </a:r>
            <a:endParaRPr sz="800">
              <a:latin typeface="Calibri"/>
              <a:cs typeface="Calibri"/>
            </a:endParaRPr>
          </a:p>
          <a:p>
            <a:pPr marL="184785" marR="5080" indent="-172085" algn="just">
              <a:lnSpc>
                <a:spcPts val="1010"/>
              </a:lnSpc>
              <a:spcBef>
                <a:spcPts val="35"/>
              </a:spcBef>
              <a:buAutoNum type="arabicPeriod" startAt="42"/>
              <a:tabLst>
                <a:tab pos="185420" algn="l"/>
              </a:tabLst>
            </a:pPr>
            <a:r>
              <a:rPr sz="800" dirty="0">
                <a:solidFill>
                  <a:srgbClr val="231F20"/>
                </a:solidFill>
                <a:latin typeface="Calibri"/>
                <a:cs typeface="Calibri"/>
              </a:rPr>
              <a:t>Schoffski </a:t>
            </a:r>
            <a:r>
              <a:rPr sz="800" spc="10" dirty="0">
                <a:solidFill>
                  <a:srgbClr val="231F20"/>
                </a:solidFill>
                <a:latin typeface="Calibri"/>
                <a:cs typeface="Calibri"/>
              </a:rPr>
              <a:t>P, </a:t>
            </a:r>
            <a:r>
              <a:rPr sz="800" dirty="0">
                <a:solidFill>
                  <a:srgbClr val="231F20"/>
                </a:solidFill>
                <a:latin typeface="Calibri"/>
                <a:cs typeface="Calibri"/>
              </a:rPr>
              <a:t>Chawla S, </a:t>
            </a:r>
            <a:r>
              <a:rPr sz="800" spc="10" dirty="0">
                <a:solidFill>
                  <a:srgbClr val="231F20"/>
                </a:solidFill>
                <a:latin typeface="Calibri"/>
                <a:cs typeface="Calibri"/>
              </a:rPr>
              <a:t>Maki </a:t>
            </a:r>
            <a:r>
              <a:rPr sz="800" spc="55" dirty="0">
                <a:solidFill>
                  <a:srgbClr val="231F20"/>
                </a:solidFill>
                <a:latin typeface="Calibri"/>
                <a:cs typeface="Calibri"/>
              </a:rPr>
              <a:t>RG </a:t>
            </a:r>
            <a:r>
              <a:rPr sz="800" spc="-45" dirty="0">
                <a:solidFill>
                  <a:srgbClr val="231F20"/>
                </a:solidFill>
                <a:latin typeface="Calibri"/>
                <a:cs typeface="Calibri"/>
              </a:rPr>
              <a:t>et </a:t>
            </a:r>
            <a:r>
              <a:rPr sz="800" spc="-10" dirty="0">
                <a:solidFill>
                  <a:srgbClr val="231F20"/>
                </a:solidFill>
                <a:latin typeface="Calibri"/>
                <a:cs typeface="Calibri"/>
              </a:rPr>
              <a:t>al. </a:t>
            </a:r>
            <a:r>
              <a:rPr sz="800" spc="15" dirty="0">
                <a:solidFill>
                  <a:srgbClr val="231F20"/>
                </a:solidFill>
                <a:latin typeface="Calibri"/>
                <a:cs typeface="Calibri"/>
              </a:rPr>
              <a:t>Eribulin </a:t>
            </a:r>
            <a:r>
              <a:rPr sz="800" spc="-20" dirty="0">
                <a:solidFill>
                  <a:srgbClr val="231F20"/>
                </a:solidFill>
                <a:latin typeface="Calibri"/>
                <a:cs typeface="Calibri"/>
              </a:rPr>
              <a:t>versus </a:t>
            </a:r>
            <a:r>
              <a:rPr sz="800" spc="-15" dirty="0">
                <a:solidFill>
                  <a:srgbClr val="231F20"/>
                </a:solidFill>
                <a:latin typeface="Calibri"/>
                <a:cs typeface="Calibri"/>
              </a:rPr>
              <a:t>dacarbazine </a:t>
            </a:r>
            <a:r>
              <a:rPr sz="800" spc="20" dirty="0">
                <a:solidFill>
                  <a:srgbClr val="231F20"/>
                </a:solidFill>
                <a:latin typeface="Calibri"/>
                <a:cs typeface="Calibri"/>
              </a:rPr>
              <a:t>in </a:t>
            </a:r>
            <a:r>
              <a:rPr sz="800" spc="-5" dirty="0">
                <a:solidFill>
                  <a:srgbClr val="231F20"/>
                </a:solidFill>
                <a:latin typeface="Calibri"/>
                <a:cs typeface="Calibri"/>
              </a:rPr>
              <a:t>pre- </a:t>
            </a:r>
            <a:r>
              <a:rPr sz="800" dirty="0">
                <a:solidFill>
                  <a:srgbClr val="231F20"/>
                </a:solidFill>
                <a:latin typeface="Calibri"/>
                <a:cs typeface="Calibri"/>
              </a:rPr>
              <a:t> viously</a:t>
            </a:r>
            <a:r>
              <a:rPr sz="800" spc="55" dirty="0">
                <a:solidFill>
                  <a:srgbClr val="231F20"/>
                </a:solidFill>
                <a:latin typeface="Calibri"/>
                <a:cs typeface="Calibri"/>
              </a:rPr>
              <a:t> </a:t>
            </a:r>
            <a:r>
              <a:rPr sz="800" spc="-30" dirty="0">
                <a:solidFill>
                  <a:srgbClr val="231F20"/>
                </a:solidFill>
                <a:latin typeface="Calibri"/>
                <a:cs typeface="Calibri"/>
              </a:rPr>
              <a:t>treated</a:t>
            </a:r>
            <a:r>
              <a:rPr sz="800" spc="65" dirty="0">
                <a:solidFill>
                  <a:srgbClr val="231F20"/>
                </a:solidFill>
                <a:latin typeface="Calibri"/>
                <a:cs typeface="Calibri"/>
              </a:rPr>
              <a:t> </a:t>
            </a:r>
            <a:r>
              <a:rPr sz="800" spc="-15" dirty="0">
                <a:solidFill>
                  <a:srgbClr val="231F20"/>
                </a:solidFill>
                <a:latin typeface="Calibri"/>
                <a:cs typeface="Calibri"/>
              </a:rPr>
              <a:t>patients</a:t>
            </a:r>
            <a:r>
              <a:rPr sz="800" spc="60" dirty="0">
                <a:solidFill>
                  <a:srgbClr val="231F20"/>
                </a:solidFill>
                <a:latin typeface="Calibri"/>
                <a:cs typeface="Calibri"/>
              </a:rPr>
              <a:t> </a:t>
            </a:r>
            <a:r>
              <a:rPr sz="800" spc="-5" dirty="0">
                <a:solidFill>
                  <a:srgbClr val="231F20"/>
                </a:solidFill>
                <a:latin typeface="Calibri"/>
                <a:cs typeface="Calibri"/>
              </a:rPr>
              <a:t>with</a:t>
            </a:r>
            <a:r>
              <a:rPr sz="800" spc="60" dirty="0">
                <a:solidFill>
                  <a:srgbClr val="231F20"/>
                </a:solidFill>
                <a:latin typeface="Calibri"/>
                <a:cs typeface="Calibri"/>
              </a:rPr>
              <a:t> </a:t>
            </a:r>
            <a:r>
              <a:rPr sz="800" spc="-15" dirty="0">
                <a:solidFill>
                  <a:srgbClr val="231F20"/>
                </a:solidFill>
                <a:latin typeface="Calibri"/>
                <a:cs typeface="Calibri"/>
              </a:rPr>
              <a:t>advanced</a:t>
            </a:r>
            <a:r>
              <a:rPr sz="800" spc="60" dirty="0">
                <a:solidFill>
                  <a:srgbClr val="231F20"/>
                </a:solidFill>
                <a:latin typeface="Calibri"/>
                <a:cs typeface="Calibri"/>
              </a:rPr>
              <a:t> </a:t>
            </a:r>
            <a:r>
              <a:rPr sz="800" spc="-5" dirty="0">
                <a:solidFill>
                  <a:srgbClr val="231F20"/>
                </a:solidFill>
                <a:latin typeface="Calibri"/>
                <a:cs typeface="Calibri"/>
              </a:rPr>
              <a:t>liposarcoma</a:t>
            </a:r>
            <a:r>
              <a:rPr sz="800" spc="60" dirty="0">
                <a:solidFill>
                  <a:srgbClr val="231F20"/>
                </a:solidFill>
                <a:latin typeface="Calibri"/>
                <a:cs typeface="Calibri"/>
              </a:rPr>
              <a:t> </a:t>
            </a:r>
            <a:r>
              <a:rPr sz="800" dirty="0">
                <a:solidFill>
                  <a:srgbClr val="231F20"/>
                </a:solidFill>
                <a:latin typeface="Calibri"/>
                <a:cs typeface="Calibri"/>
              </a:rPr>
              <a:t>or</a:t>
            </a:r>
            <a:r>
              <a:rPr sz="800" spc="60" dirty="0">
                <a:solidFill>
                  <a:srgbClr val="231F20"/>
                </a:solidFill>
                <a:latin typeface="Calibri"/>
                <a:cs typeface="Calibri"/>
              </a:rPr>
              <a:t> </a:t>
            </a:r>
            <a:r>
              <a:rPr sz="800" spc="-10" dirty="0">
                <a:solidFill>
                  <a:srgbClr val="231F20"/>
                </a:solidFill>
                <a:latin typeface="Calibri"/>
                <a:cs typeface="Calibri"/>
              </a:rPr>
              <a:t>leiomyosarcoma:</a:t>
            </a:r>
            <a:endParaRPr sz="800">
              <a:latin typeface="Calibri"/>
              <a:cs typeface="Calibri"/>
            </a:endParaRPr>
          </a:p>
          <a:p>
            <a:pPr marL="184785" marR="5080" algn="just">
              <a:lnSpc>
                <a:spcPts val="1010"/>
              </a:lnSpc>
              <a:spcBef>
                <a:spcPts val="15"/>
              </a:spcBef>
            </a:pPr>
            <a:r>
              <a:rPr sz="800" spc="-35" dirty="0">
                <a:solidFill>
                  <a:srgbClr val="231F20"/>
                </a:solidFill>
                <a:latin typeface="Calibri"/>
                <a:cs typeface="Calibri"/>
              </a:rPr>
              <a:t>a</a:t>
            </a:r>
            <a:r>
              <a:rPr sz="800" spc="-30" dirty="0">
                <a:solidFill>
                  <a:srgbClr val="231F20"/>
                </a:solidFill>
                <a:latin typeface="Calibri"/>
                <a:cs typeface="Calibri"/>
              </a:rPr>
              <a:t> </a:t>
            </a:r>
            <a:r>
              <a:rPr sz="800" spc="-10" dirty="0">
                <a:solidFill>
                  <a:srgbClr val="231F20"/>
                </a:solidFill>
                <a:latin typeface="Calibri"/>
                <a:cs typeface="Calibri"/>
              </a:rPr>
              <a:t>randomised, open-label, multicentre, </a:t>
            </a:r>
            <a:r>
              <a:rPr sz="800" spc="-25" dirty="0">
                <a:solidFill>
                  <a:srgbClr val="231F20"/>
                </a:solidFill>
                <a:latin typeface="Calibri"/>
                <a:cs typeface="Calibri"/>
              </a:rPr>
              <a:t>phase 3 </a:t>
            </a:r>
            <a:r>
              <a:rPr sz="800" spc="-5" dirty="0">
                <a:solidFill>
                  <a:srgbClr val="231F20"/>
                </a:solidFill>
                <a:latin typeface="Calibri"/>
                <a:cs typeface="Calibri"/>
              </a:rPr>
              <a:t>trial. Lancet </a:t>
            </a:r>
            <a:r>
              <a:rPr sz="800" spc="-25" dirty="0">
                <a:solidFill>
                  <a:srgbClr val="231F20"/>
                </a:solidFill>
                <a:latin typeface="Calibri"/>
                <a:cs typeface="Calibri"/>
              </a:rPr>
              <a:t>2016; 387: </a:t>
            </a:r>
            <a:r>
              <a:rPr sz="800" spc="-20" dirty="0">
                <a:solidFill>
                  <a:srgbClr val="231F20"/>
                </a:solidFill>
                <a:latin typeface="Calibri"/>
                <a:cs typeface="Calibri"/>
              </a:rPr>
              <a:t> </a:t>
            </a:r>
            <a:r>
              <a:rPr sz="800" spc="-25" dirty="0">
                <a:solidFill>
                  <a:srgbClr val="231F20"/>
                </a:solidFill>
                <a:latin typeface="Calibri"/>
                <a:cs typeface="Calibri"/>
              </a:rPr>
              <a:t>1629–1637.</a:t>
            </a:r>
            <a:endParaRPr sz="800">
              <a:latin typeface="Calibri"/>
              <a:cs typeface="Calibri"/>
            </a:endParaRPr>
          </a:p>
          <a:p>
            <a:pPr marL="184785" indent="-172720" algn="just">
              <a:lnSpc>
                <a:spcPct val="100000"/>
              </a:lnSpc>
              <a:buAutoNum type="arabicPeriod" startAt="43"/>
              <a:tabLst>
                <a:tab pos="185420" algn="l"/>
              </a:tabLst>
            </a:pPr>
            <a:r>
              <a:rPr sz="800" spc="10" dirty="0">
                <a:solidFill>
                  <a:srgbClr val="231F20"/>
                </a:solidFill>
                <a:latin typeface="Calibri"/>
                <a:cs typeface="Calibri"/>
              </a:rPr>
              <a:t>Maki</a:t>
            </a:r>
            <a:r>
              <a:rPr sz="800" spc="15" dirty="0">
                <a:solidFill>
                  <a:srgbClr val="231F20"/>
                </a:solidFill>
                <a:latin typeface="Calibri"/>
                <a:cs typeface="Calibri"/>
              </a:rPr>
              <a:t> </a:t>
            </a:r>
            <a:r>
              <a:rPr sz="800" spc="35" dirty="0">
                <a:solidFill>
                  <a:srgbClr val="231F20"/>
                </a:solidFill>
                <a:latin typeface="Calibri"/>
                <a:cs typeface="Calibri"/>
              </a:rPr>
              <a:t>RG,</a:t>
            </a:r>
            <a:r>
              <a:rPr sz="800" spc="15" dirty="0">
                <a:solidFill>
                  <a:srgbClr val="231F20"/>
                </a:solidFill>
                <a:latin typeface="Calibri"/>
                <a:cs typeface="Calibri"/>
              </a:rPr>
              <a:t> </a:t>
            </a:r>
            <a:r>
              <a:rPr sz="800" spc="-10" dirty="0">
                <a:solidFill>
                  <a:srgbClr val="231F20"/>
                </a:solidFill>
                <a:latin typeface="Calibri"/>
                <a:cs typeface="Calibri"/>
              </a:rPr>
              <a:t>Wathen</a:t>
            </a:r>
            <a:r>
              <a:rPr sz="800" spc="20" dirty="0">
                <a:solidFill>
                  <a:srgbClr val="231F20"/>
                </a:solidFill>
                <a:latin typeface="Calibri"/>
                <a:cs typeface="Calibri"/>
              </a:rPr>
              <a:t> </a:t>
            </a:r>
            <a:r>
              <a:rPr sz="800" spc="35" dirty="0">
                <a:solidFill>
                  <a:srgbClr val="231F20"/>
                </a:solidFill>
                <a:latin typeface="Calibri"/>
                <a:cs typeface="Calibri"/>
              </a:rPr>
              <a:t>JK,</a:t>
            </a:r>
            <a:r>
              <a:rPr sz="800" spc="15" dirty="0">
                <a:solidFill>
                  <a:srgbClr val="231F20"/>
                </a:solidFill>
                <a:latin typeface="Calibri"/>
                <a:cs typeface="Calibri"/>
              </a:rPr>
              <a:t> </a:t>
            </a:r>
            <a:r>
              <a:rPr sz="800" spc="-15" dirty="0">
                <a:solidFill>
                  <a:srgbClr val="231F20"/>
                </a:solidFill>
                <a:latin typeface="Calibri"/>
                <a:cs typeface="Calibri"/>
              </a:rPr>
              <a:t>Patel</a:t>
            </a:r>
            <a:r>
              <a:rPr sz="800" spc="15" dirty="0">
                <a:solidFill>
                  <a:srgbClr val="231F20"/>
                </a:solidFill>
                <a:latin typeface="Calibri"/>
                <a:cs typeface="Calibri"/>
              </a:rPr>
              <a:t> </a:t>
            </a:r>
            <a:r>
              <a:rPr sz="800" spc="40" dirty="0">
                <a:solidFill>
                  <a:srgbClr val="231F20"/>
                </a:solidFill>
                <a:latin typeface="Calibri"/>
                <a:cs typeface="Calibri"/>
              </a:rPr>
              <a:t>SR</a:t>
            </a:r>
            <a:r>
              <a:rPr sz="800" spc="15" dirty="0">
                <a:solidFill>
                  <a:srgbClr val="231F20"/>
                </a:solidFill>
                <a:latin typeface="Calibri"/>
                <a:cs typeface="Calibri"/>
              </a:rPr>
              <a:t> </a:t>
            </a:r>
            <a:r>
              <a:rPr sz="800" spc="-45" dirty="0">
                <a:solidFill>
                  <a:srgbClr val="231F20"/>
                </a:solidFill>
                <a:latin typeface="Calibri"/>
                <a:cs typeface="Calibri"/>
              </a:rPr>
              <a:t>et</a:t>
            </a:r>
            <a:r>
              <a:rPr sz="800" spc="20" dirty="0">
                <a:solidFill>
                  <a:srgbClr val="231F20"/>
                </a:solidFill>
                <a:latin typeface="Calibri"/>
                <a:cs typeface="Calibri"/>
              </a:rPr>
              <a:t> </a:t>
            </a:r>
            <a:r>
              <a:rPr sz="800" spc="-10" dirty="0">
                <a:solidFill>
                  <a:srgbClr val="231F20"/>
                </a:solidFill>
                <a:latin typeface="Calibri"/>
                <a:cs typeface="Calibri"/>
              </a:rPr>
              <a:t>al.</a:t>
            </a:r>
            <a:r>
              <a:rPr sz="800" spc="15" dirty="0">
                <a:solidFill>
                  <a:srgbClr val="231F20"/>
                </a:solidFill>
                <a:latin typeface="Calibri"/>
                <a:cs typeface="Calibri"/>
              </a:rPr>
              <a:t> </a:t>
            </a:r>
            <a:r>
              <a:rPr sz="800" dirty="0">
                <a:solidFill>
                  <a:srgbClr val="231F20"/>
                </a:solidFill>
                <a:latin typeface="Calibri"/>
                <a:cs typeface="Calibri"/>
              </a:rPr>
              <a:t>Randomized</a:t>
            </a:r>
            <a:r>
              <a:rPr sz="800" spc="15" dirty="0">
                <a:solidFill>
                  <a:srgbClr val="231F20"/>
                </a:solidFill>
                <a:latin typeface="Calibri"/>
                <a:cs typeface="Calibri"/>
              </a:rPr>
              <a:t> </a:t>
            </a:r>
            <a:r>
              <a:rPr sz="800" spc="-25" dirty="0">
                <a:solidFill>
                  <a:srgbClr val="231F20"/>
                </a:solidFill>
                <a:latin typeface="Calibri"/>
                <a:cs typeface="Calibri"/>
              </a:rPr>
              <a:t>phase</a:t>
            </a:r>
            <a:r>
              <a:rPr sz="800" spc="20" dirty="0">
                <a:solidFill>
                  <a:srgbClr val="231F20"/>
                </a:solidFill>
                <a:latin typeface="Calibri"/>
                <a:cs typeface="Calibri"/>
              </a:rPr>
              <a:t> </a:t>
            </a:r>
            <a:r>
              <a:rPr sz="800" spc="60" dirty="0">
                <a:solidFill>
                  <a:srgbClr val="231F20"/>
                </a:solidFill>
                <a:latin typeface="Calibri"/>
                <a:cs typeface="Calibri"/>
              </a:rPr>
              <a:t>II</a:t>
            </a:r>
            <a:r>
              <a:rPr sz="800" spc="15" dirty="0">
                <a:solidFill>
                  <a:srgbClr val="231F20"/>
                </a:solidFill>
                <a:latin typeface="Calibri"/>
                <a:cs typeface="Calibri"/>
              </a:rPr>
              <a:t> </a:t>
            </a:r>
            <a:r>
              <a:rPr sz="800" spc="-10" dirty="0">
                <a:solidFill>
                  <a:srgbClr val="231F20"/>
                </a:solidFill>
                <a:latin typeface="Calibri"/>
                <a:cs typeface="Calibri"/>
              </a:rPr>
              <a:t>study</a:t>
            </a:r>
            <a:r>
              <a:rPr sz="800" spc="20" dirty="0">
                <a:solidFill>
                  <a:srgbClr val="231F20"/>
                </a:solidFill>
                <a:latin typeface="Calibri"/>
                <a:cs typeface="Calibri"/>
              </a:rPr>
              <a:t> </a:t>
            </a:r>
            <a:r>
              <a:rPr sz="800" spc="-10" dirty="0">
                <a:solidFill>
                  <a:srgbClr val="231F20"/>
                </a:solidFill>
                <a:latin typeface="Calibri"/>
                <a:cs typeface="Calibri"/>
              </a:rPr>
              <a:t>of</a:t>
            </a:r>
            <a:r>
              <a:rPr sz="800" spc="20" dirty="0">
                <a:solidFill>
                  <a:srgbClr val="231F20"/>
                </a:solidFill>
                <a:latin typeface="Calibri"/>
                <a:cs typeface="Calibri"/>
              </a:rPr>
              <a:t> </a:t>
            </a:r>
            <a:r>
              <a:rPr sz="800" spc="-5" dirty="0">
                <a:solidFill>
                  <a:srgbClr val="231F20"/>
                </a:solidFill>
                <a:latin typeface="Calibri"/>
                <a:cs typeface="Calibri"/>
              </a:rPr>
              <a:t>gem-</a:t>
            </a:r>
            <a:endParaRPr sz="800">
              <a:latin typeface="Calibri"/>
              <a:cs typeface="Calibri"/>
            </a:endParaRPr>
          </a:p>
          <a:p>
            <a:pPr marL="184785" marR="5080" algn="just">
              <a:lnSpc>
                <a:spcPct val="105900"/>
              </a:lnSpc>
              <a:spcBef>
                <a:spcPts val="5"/>
              </a:spcBef>
            </a:pPr>
            <a:r>
              <a:rPr sz="800" spc="-10" dirty="0">
                <a:solidFill>
                  <a:srgbClr val="231F20"/>
                </a:solidFill>
                <a:latin typeface="Calibri"/>
                <a:cs typeface="Calibri"/>
              </a:rPr>
              <a:t>citabine and </a:t>
            </a:r>
            <a:r>
              <a:rPr sz="800" spc="-20" dirty="0">
                <a:solidFill>
                  <a:srgbClr val="231F20"/>
                </a:solidFill>
                <a:latin typeface="Calibri"/>
                <a:cs typeface="Calibri"/>
              </a:rPr>
              <a:t>docetaxel </a:t>
            </a:r>
            <a:r>
              <a:rPr sz="800" spc="-15" dirty="0">
                <a:solidFill>
                  <a:srgbClr val="231F20"/>
                </a:solidFill>
                <a:latin typeface="Calibri"/>
                <a:cs typeface="Calibri"/>
              </a:rPr>
              <a:t>compared </a:t>
            </a:r>
            <a:r>
              <a:rPr sz="800" spc="-5" dirty="0">
                <a:solidFill>
                  <a:srgbClr val="231F20"/>
                </a:solidFill>
                <a:latin typeface="Calibri"/>
                <a:cs typeface="Calibri"/>
              </a:rPr>
              <a:t>with </a:t>
            </a:r>
            <a:r>
              <a:rPr sz="800" spc="-15" dirty="0">
                <a:solidFill>
                  <a:srgbClr val="231F20"/>
                </a:solidFill>
                <a:latin typeface="Calibri"/>
                <a:cs typeface="Calibri"/>
              </a:rPr>
              <a:t>gemcitabine </a:t>
            </a:r>
            <a:r>
              <a:rPr sz="800" spc="-20" dirty="0">
                <a:solidFill>
                  <a:srgbClr val="231F20"/>
                </a:solidFill>
                <a:latin typeface="Calibri"/>
                <a:cs typeface="Calibri"/>
              </a:rPr>
              <a:t>alone </a:t>
            </a:r>
            <a:r>
              <a:rPr sz="800" spc="20" dirty="0">
                <a:solidFill>
                  <a:srgbClr val="231F20"/>
                </a:solidFill>
                <a:latin typeface="Calibri"/>
                <a:cs typeface="Calibri"/>
              </a:rPr>
              <a:t>in </a:t>
            </a:r>
            <a:r>
              <a:rPr sz="800" spc="-15" dirty="0">
                <a:solidFill>
                  <a:srgbClr val="231F20"/>
                </a:solidFill>
                <a:latin typeface="Calibri"/>
                <a:cs typeface="Calibri"/>
              </a:rPr>
              <a:t>patients </a:t>
            </a:r>
            <a:r>
              <a:rPr sz="800" spc="-5" dirty="0">
                <a:solidFill>
                  <a:srgbClr val="231F20"/>
                </a:solidFill>
                <a:latin typeface="Calibri"/>
                <a:cs typeface="Calibri"/>
              </a:rPr>
              <a:t>with </a:t>
            </a:r>
            <a:r>
              <a:rPr sz="800" dirty="0">
                <a:solidFill>
                  <a:srgbClr val="231F20"/>
                </a:solidFill>
                <a:latin typeface="Calibri"/>
                <a:cs typeface="Calibri"/>
              </a:rPr>
              <a:t> </a:t>
            </a:r>
            <a:r>
              <a:rPr sz="800" spc="-20" dirty="0">
                <a:solidFill>
                  <a:srgbClr val="231F20"/>
                </a:solidFill>
                <a:latin typeface="Calibri"/>
                <a:cs typeface="Calibri"/>
              </a:rPr>
              <a:t>metastatic soft tissue </a:t>
            </a:r>
            <a:r>
              <a:rPr sz="800" spc="-15" dirty="0">
                <a:solidFill>
                  <a:srgbClr val="231F20"/>
                </a:solidFill>
                <a:latin typeface="Calibri"/>
                <a:cs typeface="Calibri"/>
              </a:rPr>
              <a:t>sarcomas: results </a:t>
            </a:r>
            <a:r>
              <a:rPr sz="800" spc="-10" dirty="0">
                <a:solidFill>
                  <a:srgbClr val="231F20"/>
                </a:solidFill>
                <a:latin typeface="Calibri"/>
                <a:cs typeface="Calibri"/>
              </a:rPr>
              <a:t>of </a:t>
            </a:r>
            <a:r>
              <a:rPr sz="800" spc="-15" dirty="0">
                <a:solidFill>
                  <a:srgbClr val="231F20"/>
                </a:solidFill>
                <a:latin typeface="Calibri"/>
                <a:cs typeface="Calibri"/>
              </a:rPr>
              <a:t>sarcoma </a:t>
            </a:r>
            <a:r>
              <a:rPr sz="800" spc="-10" dirty="0">
                <a:solidFill>
                  <a:srgbClr val="231F20"/>
                </a:solidFill>
                <a:latin typeface="Calibri"/>
                <a:cs typeface="Calibri"/>
              </a:rPr>
              <a:t>alliance </a:t>
            </a:r>
            <a:r>
              <a:rPr sz="800" spc="-5" dirty="0">
                <a:solidFill>
                  <a:srgbClr val="231F20"/>
                </a:solidFill>
                <a:latin typeface="Calibri"/>
                <a:cs typeface="Calibri"/>
              </a:rPr>
              <a:t>for </a:t>
            </a:r>
            <a:r>
              <a:rPr sz="800" spc="-25" dirty="0">
                <a:solidFill>
                  <a:srgbClr val="231F20"/>
                </a:solidFill>
                <a:latin typeface="Calibri"/>
                <a:cs typeface="Calibri"/>
              </a:rPr>
              <a:t>research </a:t>
            </a:r>
            <a:r>
              <a:rPr sz="800" spc="-20" dirty="0">
                <a:solidFill>
                  <a:srgbClr val="231F20"/>
                </a:solidFill>
                <a:latin typeface="Calibri"/>
                <a:cs typeface="Calibri"/>
              </a:rPr>
              <a:t> </a:t>
            </a:r>
            <a:r>
              <a:rPr sz="800" spc="-5" dirty="0">
                <a:solidFill>
                  <a:srgbClr val="231F20"/>
                </a:solidFill>
                <a:latin typeface="Calibri"/>
                <a:cs typeface="Calibri"/>
              </a:rPr>
              <a:t>through</a:t>
            </a:r>
            <a:r>
              <a:rPr sz="800" dirty="0">
                <a:solidFill>
                  <a:srgbClr val="231F20"/>
                </a:solidFill>
                <a:latin typeface="Calibri"/>
                <a:cs typeface="Calibri"/>
              </a:rPr>
              <a:t> </a:t>
            </a:r>
            <a:r>
              <a:rPr sz="800" spc="-5" dirty="0">
                <a:solidFill>
                  <a:srgbClr val="231F20"/>
                </a:solidFill>
                <a:latin typeface="Calibri"/>
                <a:cs typeface="Calibri"/>
              </a:rPr>
              <a:t>collaboration</a:t>
            </a:r>
            <a:r>
              <a:rPr sz="800" dirty="0">
                <a:solidFill>
                  <a:srgbClr val="231F20"/>
                </a:solidFill>
                <a:latin typeface="Calibri"/>
                <a:cs typeface="Calibri"/>
              </a:rPr>
              <a:t> </a:t>
            </a:r>
            <a:r>
              <a:rPr sz="800" spc="-10" dirty="0">
                <a:solidFill>
                  <a:srgbClr val="231F20"/>
                </a:solidFill>
                <a:latin typeface="Calibri"/>
                <a:cs typeface="Calibri"/>
              </a:rPr>
              <a:t>study</a:t>
            </a:r>
            <a:r>
              <a:rPr sz="800" spc="-5" dirty="0">
                <a:solidFill>
                  <a:srgbClr val="231F20"/>
                </a:solidFill>
                <a:latin typeface="Calibri"/>
                <a:cs typeface="Calibri"/>
              </a:rPr>
              <a:t> </a:t>
            </a:r>
            <a:r>
              <a:rPr sz="800" spc="-25" dirty="0">
                <a:solidFill>
                  <a:srgbClr val="231F20"/>
                </a:solidFill>
                <a:latin typeface="Calibri"/>
                <a:cs typeface="Calibri"/>
              </a:rPr>
              <a:t>002</a:t>
            </a:r>
            <a:r>
              <a:rPr sz="800" spc="-20" dirty="0">
                <a:solidFill>
                  <a:srgbClr val="231F20"/>
                </a:solidFill>
                <a:latin typeface="Calibri"/>
                <a:cs typeface="Calibri"/>
              </a:rPr>
              <a:t> </a:t>
            </a:r>
            <a:r>
              <a:rPr sz="800" spc="-5" dirty="0">
                <a:solidFill>
                  <a:srgbClr val="231F20"/>
                </a:solidFill>
                <a:latin typeface="Calibri"/>
                <a:cs typeface="Calibri"/>
              </a:rPr>
              <a:t>[corrected].</a:t>
            </a:r>
            <a:r>
              <a:rPr sz="800" dirty="0">
                <a:solidFill>
                  <a:srgbClr val="231F20"/>
                </a:solidFill>
                <a:latin typeface="Calibri"/>
                <a:cs typeface="Calibri"/>
              </a:rPr>
              <a:t> </a:t>
            </a:r>
            <a:r>
              <a:rPr sz="800" spc="10" dirty="0">
                <a:solidFill>
                  <a:srgbClr val="231F20"/>
                </a:solidFill>
                <a:latin typeface="Calibri"/>
                <a:cs typeface="Calibri"/>
              </a:rPr>
              <a:t>J</a:t>
            </a:r>
            <a:r>
              <a:rPr sz="800" spc="15" dirty="0">
                <a:solidFill>
                  <a:srgbClr val="231F20"/>
                </a:solidFill>
                <a:latin typeface="Calibri"/>
                <a:cs typeface="Calibri"/>
              </a:rPr>
              <a:t> </a:t>
            </a:r>
            <a:r>
              <a:rPr sz="800" spc="35" dirty="0">
                <a:solidFill>
                  <a:srgbClr val="231F20"/>
                </a:solidFill>
                <a:latin typeface="Calibri"/>
                <a:cs typeface="Calibri"/>
              </a:rPr>
              <a:t>Clin </a:t>
            </a:r>
            <a:r>
              <a:rPr sz="800" spc="15" dirty="0">
                <a:solidFill>
                  <a:srgbClr val="231F20"/>
                </a:solidFill>
                <a:latin typeface="Calibri"/>
                <a:cs typeface="Calibri"/>
              </a:rPr>
              <a:t>Oncol</a:t>
            </a:r>
            <a:r>
              <a:rPr sz="800" spc="20" dirty="0">
                <a:solidFill>
                  <a:srgbClr val="231F20"/>
                </a:solidFill>
                <a:latin typeface="Calibri"/>
                <a:cs typeface="Calibri"/>
              </a:rPr>
              <a:t> </a:t>
            </a:r>
            <a:r>
              <a:rPr sz="800" spc="-25" dirty="0">
                <a:solidFill>
                  <a:srgbClr val="231F20"/>
                </a:solidFill>
                <a:latin typeface="Calibri"/>
                <a:cs typeface="Calibri"/>
              </a:rPr>
              <a:t>2007;</a:t>
            </a:r>
            <a:r>
              <a:rPr sz="800" spc="-20" dirty="0">
                <a:solidFill>
                  <a:srgbClr val="231F20"/>
                </a:solidFill>
                <a:latin typeface="Calibri"/>
                <a:cs typeface="Calibri"/>
              </a:rPr>
              <a:t> </a:t>
            </a:r>
            <a:r>
              <a:rPr sz="800" spc="-25" dirty="0">
                <a:solidFill>
                  <a:srgbClr val="231F20"/>
                </a:solidFill>
                <a:latin typeface="Calibri"/>
                <a:cs typeface="Calibri"/>
              </a:rPr>
              <a:t>25: </a:t>
            </a:r>
            <a:r>
              <a:rPr sz="800" spc="-20" dirty="0">
                <a:solidFill>
                  <a:srgbClr val="231F20"/>
                </a:solidFill>
                <a:latin typeface="Calibri"/>
                <a:cs typeface="Calibri"/>
              </a:rPr>
              <a:t> </a:t>
            </a:r>
            <a:r>
              <a:rPr sz="800" spc="-25" dirty="0">
                <a:solidFill>
                  <a:srgbClr val="231F20"/>
                </a:solidFill>
                <a:latin typeface="Calibri"/>
                <a:cs typeface="Calibri"/>
              </a:rPr>
              <a:t>2755–2763.</a:t>
            </a:r>
            <a:endParaRPr sz="800">
              <a:latin typeface="Calibri"/>
              <a:cs typeface="Calibri"/>
            </a:endParaRPr>
          </a:p>
          <a:p>
            <a:pPr marL="184785" marR="5080" indent="-172085">
              <a:lnSpc>
                <a:spcPts val="1010"/>
              </a:lnSpc>
              <a:spcBef>
                <a:spcPts val="35"/>
              </a:spcBef>
              <a:buAutoNum type="arabicPeriod" startAt="44"/>
              <a:tabLst>
                <a:tab pos="185420" algn="l"/>
              </a:tabLst>
            </a:pPr>
            <a:r>
              <a:rPr sz="800" spc="-5" dirty="0">
                <a:solidFill>
                  <a:srgbClr val="231F20"/>
                </a:solidFill>
                <a:latin typeface="Calibri"/>
                <a:cs typeface="Calibri"/>
              </a:rPr>
              <a:t>Garc´ıa-Del-Muro </a:t>
            </a:r>
            <a:r>
              <a:rPr sz="800" spc="45" dirty="0">
                <a:solidFill>
                  <a:srgbClr val="231F20"/>
                </a:solidFill>
                <a:latin typeface="Calibri"/>
                <a:cs typeface="Calibri"/>
              </a:rPr>
              <a:t>X,</a:t>
            </a:r>
            <a:r>
              <a:rPr sz="800" spc="5" dirty="0">
                <a:solidFill>
                  <a:srgbClr val="231F20"/>
                </a:solidFill>
                <a:latin typeface="Calibri"/>
                <a:cs typeface="Calibri"/>
              </a:rPr>
              <a:t> </a:t>
            </a:r>
            <a:r>
              <a:rPr sz="800" spc="-20" dirty="0">
                <a:solidFill>
                  <a:srgbClr val="231F20"/>
                </a:solidFill>
                <a:latin typeface="Calibri"/>
                <a:cs typeface="Calibri"/>
              </a:rPr>
              <a:t>Lo´pez-Pousa</a:t>
            </a:r>
            <a:r>
              <a:rPr sz="800" spc="-15" dirty="0">
                <a:solidFill>
                  <a:srgbClr val="231F20"/>
                </a:solidFill>
                <a:latin typeface="Calibri"/>
                <a:cs typeface="Calibri"/>
              </a:rPr>
              <a:t> </a:t>
            </a:r>
            <a:r>
              <a:rPr sz="800" spc="20" dirty="0">
                <a:solidFill>
                  <a:srgbClr val="231F20"/>
                </a:solidFill>
                <a:latin typeface="Calibri"/>
                <a:cs typeface="Calibri"/>
              </a:rPr>
              <a:t>A,</a:t>
            </a:r>
            <a:r>
              <a:rPr sz="800" spc="5" dirty="0">
                <a:solidFill>
                  <a:srgbClr val="231F20"/>
                </a:solidFill>
                <a:latin typeface="Calibri"/>
                <a:cs typeface="Calibri"/>
              </a:rPr>
              <a:t> </a:t>
            </a:r>
            <a:r>
              <a:rPr sz="800" spc="-5" dirty="0">
                <a:solidFill>
                  <a:srgbClr val="231F20"/>
                </a:solidFill>
                <a:latin typeface="Calibri"/>
                <a:cs typeface="Calibri"/>
              </a:rPr>
              <a:t>Maurel </a:t>
            </a:r>
            <a:r>
              <a:rPr sz="800" spc="10" dirty="0">
                <a:solidFill>
                  <a:srgbClr val="231F20"/>
                </a:solidFill>
                <a:latin typeface="Calibri"/>
                <a:cs typeface="Calibri"/>
              </a:rPr>
              <a:t>J</a:t>
            </a:r>
            <a:r>
              <a:rPr sz="800" spc="5" dirty="0">
                <a:solidFill>
                  <a:srgbClr val="231F20"/>
                </a:solidFill>
                <a:latin typeface="Calibri"/>
                <a:cs typeface="Calibri"/>
              </a:rPr>
              <a:t> </a:t>
            </a:r>
            <a:r>
              <a:rPr sz="800" spc="-45" dirty="0">
                <a:solidFill>
                  <a:srgbClr val="231F20"/>
                </a:solidFill>
                <a:latin typeface="Calibri"/>
                <a:cs typeface="Calibri"/>
              </a:rPr>
              <a:t>et</a:t>
            </a:r>
            <a:r>
              <a:rPr sz="800" spc="5" dirty="0">
                <a:solidFill>
                  <a:srgbClr val="231F20"/>
                </a:solidFill>
                <a:latin typeface="Calibri"/>
                <a:cs typeface="Calibri"/>
              </a:rPr>
              <a:t> </a:t>
            </a:r>
            <a:r>
              <a:rPr sz="800" spc="-10" dirty="0">
                <a:solidFill>
                  <a:srgbClr val="231F20"/>
                </a:solidFill>
                <a:latin typeface="Calibri"/>
                <a:cs typeface="Calibri"/>
              </a:rPr>
              <a:t>al.</a:t>
            </a:r>
            <a:r>
              <a:rPr sz="800" spc="-5" dirty="0">
                <a:solidFill>
                  <a:srgbClr val="231F20"/>
                </a:solidFill>
                <a:latin typeface="Calibri"/>
                <a:cs typeface="Calibri"/>
              </a:rPr>
              <a:t> </a:t>
            </a:r>
            <a:r>
              <a:rPr sz="800" dirty="0">
                <a:solidFill>
                  <a:srgbClr val="231F20"/>
                </a:solidFill>
                <a:latin typeface="Calibri"/>
                <a:cs typeface="Calibri"/>
              </a:rPr>
              <a:t>Randomized </a:t>
            </a:r>
            <a:r>
              <a:rPr sz="800" spc="-25" dirty="0">
                <a:solidFill>
                  <a:srgbClr val="231F20"/>
                </a:solidFill>
                <a:latin typeface="Calibri"/>
                <a:cs typeface="Calibri"/>
              </a:rPr>
              <a:t>phase</a:t>
            </a:r>
            <a:r>
              <a:rPr sz="800" spc="-10" dirty="0">
                <a:solidFill>
                  <a:srgbClr val="231F20"/>
                </a:solidFill>
                <a:latin typeface="Calibri"/>
                <a:cs typeface="Calibri"/>
              </a:rPr>
              <a:t> </a:t>
            </a:r>
            <a:r>
              <a:rPr sz="800" spc="60" dirty="0">
                <a:solidFill>
                  <a:srgbClr val="231F20"/>
                </a:solidFill>
                <a:latin typeface="Calibri"/>
                <a:cs typeface="Calibri"/>
              </a:rPr>
              <a:t>II </a:t>
            </a:r>
            <a:r>
              <a:rPr sz="800" spc="-165" dirty="0">
                <a:solidFill>
                  <a:srgbClr val="231F20"/>
                </a:solidFill>
                <a:latin typeface="Calibri"/>
                <a:cs typeface="Calibri"/>
              </a:rPr>
              <a:t> </a:t>
            </a:r>
            <a:r>
              <a:rPr sz="800" spc="-10" dirty="0">
                <a:solidFill>
                  <a:srgbClr val="231F20"/>
                </a:solidFill>
                <a:latin typeface="Calibri"/>
                <a:cs typeface="Calibri"/>
              </a:rPr>
              <a:t>study</a:t>
            </a:r>
            <a:r>
              <a:rPr sz="800" spc="40" dirty="0">
                <a:solidFill>
                  <a:srgbClr val="231F20"/>
                </a:solidFill>
                <a:latin typeface="Calibri"/>
                <a:cs typeface="Calibri"/>
              </a:rPr>
              <a:t> </a:t>
            </a:r>
            <a:r>
              <a:rPr sz="800" dirty="0">
                <a:solidFill>
                  <a:srgbClr val="231F20"/>
                </a:solidFill>
                <a:latin typeface="Calibri"/>
                <a:cs typeface="Calibri"/>
              </a:rPr>
              <a:t>comparing</a:t>
            </a:r>
            <a:r>
              <a:rPr sz="800" spc="45" dirty="0">
                <a:solidFill>
                  <a:srgbClr val="231F20"/>
                </a:solidFill>
                <a:latin typeface="Calibri"/>
                <a:cs typeface="Calibri"/>
              </a:rPr>
              <a:t> </a:t>
            </a:r>
            <a:r>
              <a:rPr sz="800" spc="-15" dirty="0">
                <a:solidFill>
                  <a:srgbClr val="231F20"/>
                </a:solidFill>
                <a:latin typeface="Calibri"/>
                <a:cs typeface="Calibri"/>
              </a:rPr>
              <a:t>gemcitabine</a:t>
            </a:r>
            <a:r>
              <a:rPr sz="800" spc="55" dirty="0">
                <a:solidFill>
                  <a:srgbClr val="231F20"/>
                </a:solidFill>
                <a:latin typeface="Calibri"/>
                <a:cs typeface="Calibri"/>
              </a:rPr>
              <a:t> </a:t>
            </a:r>
            <a:r>
              <a:rPr sz="800" dirty="0">
                <a:solidFill>
                  <a:srgbClr val="231F20"/>
                </a:solidFill>
                <a:latin typeface="Calibri"/>
                <a:cs typeface="Calibri"/>
              </a:rPr>
              <a:t>plus</a:t>
            </a:r>
            <a:r>
              <a:rPr sz="800" spc="45" dirty="0">
                <a:solidFill>
                  <a:srgbClr val="231F20"/>
                </a:solidFill>
                <a:latin typeface="Calibri"/>
                <a:cs typeface="Calibri"/>
              </a:rPr>
              <a:t> </a:t>
            </a:r>
            <a:r>
              <a:rPr sz="800" spc="-15" dirty="0">
                <a:solidFill>
                  <a:srgbClr val="231F20"/>
                </a:solidFill>
                <a:latin typeface="Calibri"/>
                <a:cs typeface="Calibri"/>
              </a:rPr>
              <a:t>dacarbazine</a:t>
            </a:r>
            <a:r>
              <a:rPr sz="800" spc="45" dirty="0">
                <a:solidFill>
                  <a:srgbClr val="231F20"/>
                </a:solidFill>
                <a:latin typeface="Calibri"/>
                <a:cs typeface="Calibri"/>
              </a:rPr>
              <a:t> </a:t>
            </a:r>
            <a:r>
              <a:rPr sz="800" spc="-20" dirty="0">
                <a:solidFill>
                  <a:srgbClr val="231F20"/>
                </a:solidFill>
                <a:latin typeface="Calibri"/>
                <a:cs typeface="Calibri"/>
              </a:rPr>
              <a:t>versus</a:t>
            </a:r>
            <a:r>
              <a:rPr sz="800" spc="40" dirty="0">
                <a:solidFill>
                  <a:srgbClr val="231F20"/>
                </a:solidFill>
                <a:latin typeface="Calibri"/>
                <a:cs typeface="Calibri"/>
              </a:rPr>
              <a:t> </a:t>
            </a:r>
            <a:r>
              <a:rPr sz="800" spc="-15" dirty="0">
                <a:solidFill>
                  <a:srgbClr val="231F20"/>
                </a:solidFill>
                <a:latin typeface="Calibri"/>
                <a:cs typeface="Calibri"/>
              </a:rPr>
              <a:t>dacarbazine</a:t>
            </a:r>
            <a:r>
              <a:rPr sz="800" spc="45" dirty="0">
                <a:solidFill>
                  <a:srgbClr val="231F20"/>
                </a:solidFill>
                <a:latin typeface="Calibri"/>
                <a:cs typeface="Calibri"/>
              </a:rPr>
              <a:t> </a:t>
            </a:r>
            <a:r>
              <a:rPr sz="800" spc="-20" dirty="0">
                <a:solidFill>
                  <a:srgbClr val="231F20"/>
                </a:solidFill>
                <a:latin typeface="Calibri"/>
                <a:cs typeface="Calibri"/>
              </a:rPr>
              <a:t>alone</a:t>
            </a:r>
            <a:endParaRPr sz="800">
              <a:latin typeface="Calibri"/>
              <a:cs typeface="Calibri"/>
            </a:endParaRPr>
          </a:p>
          <a:p>
            <a:pPr marL="184785" marR="5080">
              <a:lnSpc>
                <a:spcPts val="1010"/>
              </a:lnSpc>
              <a:spcBef>
                <a:spcPts val="15"/>
              </a:spcBef>
            </a:pPr>
            <a:r>
              <a:rPr sz="800" spc="20" dirty="0">
                <a:solidFill>
                  <a:srgbClr val="231F20"/>
                </a:solidFill>
                <a:latin typeface="Calibri"/>
                <a:cs typeface="Calibri"/>
              </a:rPr>
              <a:t>in</a:t>
            </a:r>
            <a:r>
              <a:rPr sz="800" spc="45" dirty="0">
                <a:solidFill>
                  <a:srgbClr val="231F20"/>
                </a:solidFill>
                <a:latin typeface="Calibri"/>
                <a:cs typeface="Calibri"/>
              </a:rPr>
              <a:t> </a:t>
            </a:r>
            <a:r>
              <a:rPr sz="800" spc="-15" dirty="0">
                <a:solidFill>
                  <a:srgbClr val="231F20"/>
                </a:solidFill>
                <a:latin typeface="Calibri"/>
                <a:cs typeface="Calibri"/>
              </a:rPr>
              <a:t>patients</a:t>
            </a:r>
            <a:r>
              <a:rPr sz="800" spc="45" dirty="0">
                <a:solidFill>
                  <a:srgbClr val="231F20"/>
                </a:solidFill>
                <a:latin typeface="Calibri"/>
                <a:cs typeface="Calibri"/>
              </a:rPr>
              <a:t> </a:t>
            </a:r>
            <a:r>
              <a:rPr sz="800" spc="-5" dirty="0">
                <a:solidFill>
                  <a:srgbClr val="231F20"/>
                </a:solidFill>
                <a:latin typeface="Calibri"/>
                <a:cs typeface="Calibri"/>
              </a:rPr>
              <a:t>with</a:t>
            </a:r>
            <a:r>
              <a:rPr sz="800" spc="45" dirty="0">
                <a:solidFill>
                  <a:srgbClr val="231F20"/>
                </a:solidFill>
                <a:latin typeface="Calibri"/>
                <a:cs typeface="Calibri"/>
              </a:rPr>
              <a:t> </a:t>
            </a:r>
            <a:r>
              <a:rPr sz="800" spc="-5" dirty="0">
                <a:solidFill>
                  <a:srgbClr val="231F20"/>
                </a:solidFill>
                <a:latin typeface="Calibri"/>
                <a:cs typeface="Calibri"/>
              </a:rPr>
              <a:t>previously</a:t>
            </a:r>
            <a:r>
              <a:rPr sz="800" spc="45" dirty="0">
                <a:solidFill>
                  <a:srgbClr val="231F20"/>
                </a:solidFill>
                <a:latin typeface="Calibri"/>
                <a:cs typeface="Calibri"/>
              </a:rPr>
              <a:t> </a:t>
            </a:r>
            <a:r>
              <a:rPr sz="800" spc="-30" dirty="0">
                <a:solidFill>
                  <a:srgbClr val="231F20"/>
                </a:solidFill>
                <a:latin typeface="Calibri"/>
                <a:cs typeface="Calibri"/>
              </a:rPr>
              <a:t>treated</a:t>
            </a:r>
            <a:r>
              <a:rPr sz="800" spc="45" dirty="0">
                <a:solidFill>
                  <a:srgbClr val="231F20"/>
                </a:solidFill>
                <a:latin typeface="Calibri"/>
                <a:cs typeface="Calibri"/>
              </a:rPr>
              <a:t> </a:t>
            </a:r>
            <a:r>
              <a:rPr sz="800" spc="-20" dirty="0">
                <a:solidFill>
                  <a:srgbClr val="231F20"/>
                </a:solidFill>
                <a:latin typeface="Calibri"/>
                <a:cs typeface="Calibri"/>
              </a:rPr>
              <a:t>soft</a:t>
            </a:r>
            <a:r>
              <a:rPr sz="800" spc="45" dirty="0">
                <a:solidFill>
                  <a:srgbClr val="231F20"/>
                </a:solidFill>
                <a:latin typeface="Calibri"/>
                <a:cs typeface="Calibri"/>
              </a:rPr>
              <a:t> </a:t>
            </a:r>
            <a:r>
              <a:rPr sz="800" spc="-20" dirty="0">
                <a:solidFill>
                  <a:srgbClr val="231F20"/>
                </a:solidFill>
                <a:latin typeface="Calibri"/>
                <a:cs typeface="Calibri"/>
              </a:rPr>
              <a:t>tissue</a:t>
            </a:r>
            <a:r>
              <a:rPr sz="800" spc="50" dirty="0">
                <a:solidFill>
                  <a:srgbClr val="231F20"/>
                </a:solidFill>
                <a:latin typeface="Calibri"/>
                <a:cs typeface="Calibri"/>
              </a:rPr>
              <a:t> </a:t>
            </a:r>
            <a:r>
              <a:rPr sz="800" spc="-15" dirty="0">
                <a:solidFill>
                  <a:srgbClr val="231F20"/>
                </a:solidFill>
                <a:latin typeface="Calibri"/>
                <a:cs typeface="Calibri"/>
              </a:rPr>
              <a:t>sarcoma:</a:t>
            </a:r>
            <a:r>
              <a:rPr sz="800" spc="55" dirty="0">
                <a:solidFill>
                  <a:srgbClr val="231F20"/>
                </a:solidFill>
                <a:latin typeface="Calibri"/>
                <a:cs typeface="Calibri"/>
              </a:rPr>
              <a:t> </a:t>
            </a:r>
            <a:r>
              <a:rPr sz="800" spc="-35" dirty="0">
                <a:solidFill>
                  <a:srgbClr val="231F20"/>
                </a:solidFill>
                <a:latin typeface="Calibri"/>
                <a:cs typeface="Calibri"/>
              </a:rPr>
              <a:t>a</a:t>
            </a:r>
            <a:r>
              <a:rPr sz="800" spc="45" dirty="0">
                <a:solidFill>
                  <a:srgbClr val="231F20"/>
                </a:solidFill>
                <a:latin typeface="Calibri"/>
                <a:cs typeface="Calibri"/>
              </a:rPr>
              <a:t> </a:t>
            </a:r>
            <a:r>
              <a:rPr sz="800" dirty="0">
                <a:solidFill>
                  <a:srgbClr val="231F20"/>
                </a:solidFill>
                <a:latin typeface="Calibri"/>
                <a:cs typeface="Calibri"/>
              </a:rPr>
              <a:t>Spanish</a:t>
            </a:r>
            <a:r>
              <a:rPr sz="800" spc="45" dirty="0">
                <a:solidFill>
                  <a:srgbClr val="231F20"/>
                </a:solidFill>
                <a:latin typeface="Calibri"/>
                <a:cs typeface="Calibri"/>
              </a:rPr>
              <a:t> </a:t>
            </a:r>
            <a:r>
              <a:rPr sz="800" spc="15" dirty="0">
                <a:solidFill>
                  <a:srgbClr val="231F20"/>
                </a:solidFill>
                <a:latin typeface="Calibri"/>
                <a:cs typeface="Calibri"/>
              </a:rPr>
              <a:t>Group </a:t>
            </a:r>
            <a:r>
              <a:rPr sz="800" spc="-170" dirty="0">
                <a:solidFill>
                  <a:srgbClr val="231F20"/>
                </a:solidFill>
                <a:latin typeface="Calibri"/>
                <a:cs typeface="Calibri"/>
              </a:rPr>
              <a:t> </a:t>
            </a:r>
            <a:r>
              <a:rPr sz="800" spc="-5" dirty="0">
                <a:solidFill>
                  <a:srgbClr val="231F20"/>
                </a:solidFill>
                <a:latin typeface="Calibri"/>
                <a:cs typeface="Calibri"/>
              </a:rPr>
              <a:t>for</a:t>
            </a:r>
            <a:r>
              <a:rPr sz="800" spc="-10" dirty="0">
                <a:solidFill>
                  <a:srgbClr val="231F20"/>
                </a:solidFill>
                <a:latin typeface="Calibri"/>
                <a:cs typeface="Calibri"/>
              </a:rPr>
              <a:t> </a:t>
            </a:r>
            <a:r>
              <a:rPr sz="800" spc="-15" dirty="0">
                <a:solidFill>
                  <a:srgbClr val="231F20"/>
                </a:solidFill>
                <a:latin typeface="Calibri"/>
                <a:cs typeface="Calibri"/>
              </a:rPr>
              <a:t>Research</a:t>
            </a:r>
            <a:r>
              <a:rPr sz="800" spc="-10" dirty="0">
                <a:solidFill>
                  <a:srgbClr val="231F20"/>
                </a:solidFill>
                <a:latin typeface="Calibri"/>
                <a:cs typeface="Calibri"/>
              </a:rPr>
              <a:t> </a:t>
            </a:r>
            <a:r>
              <a:rPr sz="800" dirty="0">
                <a:solidFill>
                  <a:srgbClr val="231F20"/>
                </a:solidFill>
                <a:latin typeface="Calibri"/>
                <a:cs typeface="Calibri"/>
              </a:rPr>
              <a:t>on</a:t>
            </a:r>
            <a:r>
              <a:rPr sz="800" spc="-10" dirty="0">
                <a:solidFill>
                  <a:srgbClr val="231F20"/>
                </a:solidFill>
                <a:latin typeface="Calibri"/>
                <a:cs typeface="Calibri"/>
              </a:rPr>
              <a:t> Sarcomas</a:t>
            </a:r>
            <a:r>
              <a:rPr sz="800" spc="-15" dirty="0">
                <a:solidFill>
                  <a:srgbClr val="231F20"/>
                </a:solidFill>
                <a:latin typeface="Calibri"/>
                <a:cs typeface="Calibri"/>
              </a:rPr>
              <a:t> </a:t>
            </a:r>
            <a:r>
              <a:rPr sz="800" spc="-10" dirty="0">
                <a:solidFill>
                  <a:srgbClr val="231F20"/>
                </a:solidFill>
                <a:latin typeface="Calibri"/>
                <a:cs typeface="Calibri"/>
              </a:rPr>
              <a:t>study. </a:t>
            </a:r>
            <a:r>
              <a:rPr sz="800" spc="10" dirty="0">
                <a:solidFill>
                  <a:srgbClr val="231F20"/>
                </a:solidFill>
                <a:latin typeface="Calibri"/>
                <a:cs typeface="Calibri"/>
              </a:rPr>
              <a:t>J</a:t>
            </a:r>
            <a:r>
              <a:rPr sz="800" dirty="0">
                <a:solidFill>
                  <a:srgbClr val="231F20"/>
                </a:solidFill>
                <a:latin typeface="Calibri"/>
                <a:cs typeface="Calibri"/>
              </a:rPr>
              <a:t> </a:t>
            </a:r>
            <a:r>
              <a:rPr sz="800" spc="35" dirty="0">
                <a:solidFill>
                  <a:srgbClr val="231F20"/>
                </a:solidFill>
                <a:latin typeface="Calibri"/>
                <a:cs typeface="Calibri"/>
              </a:rPr>
              <a:t>Clin</a:t>
            </a:r>
            <a:r>
              <a:rPr sz="800" spc="-1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2011;</a:t>
            </a:r>
            <a:r>
              <a:rPr sz="800" spc="-10" dirty="0">
                <a:solidFill>
                  <a:srgbClr val="231F20"/>
                </a:solidFill>
                <a:latin typeface="Calibri"/>
                <a:cs typeface="Calibri"/>
              </a:rPr>
              <a:t> </a:t>
            </a:r>
            <a:r>
              <a:rPr sz="800" spc="-25" dirty="0">
                <a:solidFill>
                  <a:srgbClr val="231F20"/>
                </a:solidFill>
                <a:latin typeface="Calibri"/>
                <a:cs typeface="Calibri"/>
              </a:rPr>
              <a:t>29:</a:t>
            </a:r>
            <a:r>
              <a:rPr sz="800" spc="-15" dirty="0">
                <a:solidFill>
                  <a:srgbClr val="231F20"/>
                </a:solidFill>
                <a:latin typeface="Calibri"/>
                <a:cs typeface="Calibri"/>
              </a:rPr>
              <a:t> </a:t>
            </a:r>
            <a:r>
              <a:rPr sz="800" spc="-20" dirty="0">
                <a:solidFill>
                  <a:srgbClr val="231F20"/>
                </a:solidFill>
                <a:latin typeface="Calibri"/>
                <a:cs typeface="Calibri"/>
              </a:rPr>
              <a:t>2528–2533.</a:t>
            </a:r>
            <a:endParaRPr sz="800">
              <a:latin typeface="Calibri"/>
              <a:cs typeface="Calibri"/>
            </a:endParaRPr>
          </a:p>
          <a:p>
            <a:pPr marL="184785" indent="-172720">
              <a:lnSpc>
                <a:spcPct val="100000"/>
              </a:lnSpc>
              <a:spcBef>
                <a:spcPts val="5"/>
              </a:spcBef>
              <a:buAutoNum type="arabicPeriod" startAt="45"/>
              <a:tabLst>
                <a:tab pos="185420" algn="l"/>
              </a:tabLst>
            </a:pPr>
            <a:r>
              <a:rPr sz="800" spc="-5" dirty="0">
                <a:solidFill>
                  <a:srgbClr val="231F20"/>
                </a:solidFill>
                <a:latin typeface="Calibri"/>
                <a:cs typeface="Calibri"/>
              </a:rPr>
              <a:t>Berry</a:t>
            </a:r>
            <a:r>
              <a:rPr sz="800" spc="85" dirty="0">
                <a:solidFill>
                  <a:srgbClr val="231F20"/>
                </a:solidFill>
                <a:latin typeface="Calibri"/>
                <a:cs typeface="Calibri"/>
              </a:rPr>
              <a:t> </a:t>
            </a:r>
            <a:r>
              <a:rPr sz="800" spc="35" dirty="0">
                <a:solidFill>
                  <a:srgbClr val="231F20"/>
                </a:solidFill>
                <a:latin typeface="Calibri"/>
                <a:cs typeface="Calibri"/>
              </a:rPr>
              <a:t>V,</a:t>
            </a:r>
            <a:r>
              <a:rPr sz="800" spc="85" dirty="0">
                <a:solidFill>
                  <a:srgbClr val="231F20"/>
                </a:solidFill>
                <a:latin typeface="Calibri"/>
                <a:cs typeface="Calibri"/>
              </a:rPr>
              <a:t> </a:t>
            </a:r>
            <a:r>
              <a:rPr sz="800" spc="-10" dirty="0">
                <a:solidFill>
                  <a:srgbClr val="231F20"/>
                </a:solidFill>
                <a:latin typeface="Calibri"/>
                <a:cs typeface="Calibri"/>
              </a:rPr>
              <a:t>Basson</a:t>
            </a:r>
            <a:r>
              <a:rPr sz="800" spc="85" dirty="0">
                <a:solidFill>
                  <a:srgbClr val="231F20"/>
                </a:solidFill>
                <a:latin typeface="Calibri"/>
                <a:cs typeface="Calibri"/>
              </a:rPr>
              <a:t> </a:t>
            </a:r>
            <a:r>
              <a:rPr sz="800" spc="40" dirty="0">
                <a:solidFill>
                  <a:srgbClr val="231F20"/>
                </a:solidFill>
                <a:latin typeface="Calibri"/>
                <a:cs typeface="Calibri"/>
              </a:rPr>
              <a:t>L,</a:t>
            </a:r>
            <a:r>
              <a:rPr sz="800" spc="85" dirty="0">
                <a:solidFill>
                  <a:srgbClr val="231F20"/>
                </a:solidFill>
                <a:latin typeface="Calibri"/>
                <a:cs typeface="Calibri"/>
              </a:rPr>
              <a:t> </a:t>
            </a:r>
            <a:r>
              <a:rPr sz="800" spc="-5" dirty="0">
                <a:solidFill>
                  <a:srgbClr val="231F20"/>
                </a:solidFill>
                <a:latin typeface="Calibri"/>
                <a:cs typeface="Calibri"/>
              </a:rPr>
              <a:t>Bogart</a:t>
            </a:r>
            <a:r>
              <a:rPr sz="800" spc="80" dirty="0">
                <a:solidFill>
                  <a:srgbClr val="231F20"/>
                </a:solidFill>
                <a:latin typeface="Calibri"/>
                <a:cs typeface="Calibri"/>
              </a:rPr>
              <a:t> </a:t>
            </a:r>
            <a:r>
              <a:rPr sz="800" spc="50" dirty="0">
                <a:solidFill>
                  <a:srgbClr val="231F20"/>
                </a:solidFill>
                <a:latin typeface="Calibri"/>
                <a:cs typeface="Calibri"/>
              </a:rPr>
              <a:t>E</a:t>
            </a:r>
            <a:r>
              <a:rPr sz="800" spc="90" dirty="0">
                <a:solidFill>
                  <a:srgbClr val="231F20"/>
                </a:solidFill>
                <a:latin typeface="Calibri"/>
                <a:cs typeface="Calibri"/>
              </a:rPr>
              <a:t> </a:t>
            </a:r>
            <a:r>
              <a:rPr sz="800" spc="-45" dirty="0">
                <a:solidFill>
                  <a:srgbClr val="231F20"/>
                </a:solidFill>
                <a:latin typeface="Calibri"/>
                <a:cs typeface="Calibri"/>
              </a:rPr>
              <a:t>et</a:t>
            </a:r>
            <a:r>
              <a:rPr sz="800" spc="85" dirty="0">
                <a:solidFill>
                  <a:srgbClr val="231F20"/>
                </a:solidFill>
                <a:latin typeface="Calibri"/>
                <a:cs typeface="Calibri"/>
              </a:rPr>
              <a:t> </a:t>
            </a:r>
            <a:r>
              <a:rPr sz="800" spc="-10" dirty="0">
                <a:solidFill>
                  <a:srgbClr val="231F20"/>
                </a:solidFill>
                <a:latin typeface="Calibri"/>
                <a:cs typeface="Calibri"/>
              </a:rPr>
              <a:t>al.</a:t>
            </a:r>
            <a:r>
              <a:rPr sz="800" spc="85" dirty="0">
                <a:solidFill>
                  <a:srgbClr val="231F20"/>
                </a:solidFill>
                <a:latin typeface="Calibri"/>
                <a:cs typeface="Calibri"/>
              </a:rPr>
              <a:t> </a:t>
            </a:r>
            <a:r>
              <a:rPr sz="800" spc="45" dirty="0">
                <a:solidFill>
                  <a:srgbClr val="231F20"/>
                </a:solidFill>
                <a:latin typeface="Calibri"/>
                <a:cs typeface="Calibri"/>
              </a:rPr>
              <a:t>REGOSARC:</a:t>
            </a:r>
            <a:r>
              <a:rPr sz="800" spc="90" dirty="0">
                <a:solidFill>
                  <a:srgbClr val="231F20"/>
                </a:solidFill>
                <a:latin typeface="Calibri"/>
                <a:cs typeface="Calibri"/>
              </a:rPr>
              <a:t> </a:t>
            </a:r>
            <a:r>
              <a:rPr sz="800" spc="-15" dirty="0">
                <a:solidFill>
                  <a:srgbClr val="231F20"/>
                </a:solidFill>
                <a:latin typeface="Calibri"/>
                <a:cs typeface="Calibri"/>
              </a:rPr>
              <a:t>regorafenib</a:t>
            </a:r>
            <a:r>
              <a:rPr sz="800" spc="85" dirty="0">
                <a:solidFill>
                  <a:srgbClr val="231F20"/>
                </a:solidFill>
                <a:latin typeface="Calibri"/>
                <a:cs typeface="Calibri"/>
              </a:rPr>
              <a:t> </a:t>
            </a:r>
            <a:r>
              <a:rPr sz="800" spc="-20" dirty="0">
                <a:solidFill>
                  <a:srgbClr val="231F20"/>
                </a:solidFill>
                <a:latin typeface="Calibri"/>
                <a:cs typeface="Calibri"/>
              </a:rPr>
              <a:t>versus</a:t>
            </a:r>
            <a:r>
              <a:rPr sz="800" spc="85" dirty="0">
                <a:solidFill>
                  <a:srgbClr val="231F20"/>
                </a:solidFill>
                <a:latin typeface="Calibri"/>
                <a:cs typeface="Calibri"/>
              </a:rPr>
              <a:t> </a:t>
            </a:r>
            <a:r>
              <a:rPr sz="800" spc="5" dirty="0">
                <a:solidFill>
                  <a:srgbClr val="231F20"/>
                </a:solidFill>
                <a:latin typeface="Calibri"/>
                <a:cs typeface="Calibri"/>
              </a:rPr>
              <a:t>pla-</a:t>
            </a:r>
            <a:endParaRPr sz="800">
              <a:latin typeface="Calibri"/>
              <a:cs typeface="Calibri"/>
            </a:endParaRPr>
          </a:p>
          <a:p>
            <a:pPr marL="184785">
              <a:lnSpc>
                <a:spcPct val="100000"/>
              </a:lnSpc>
              <a:spcBef>
                <a:spcPts val="55"/>
              </a:spcBef>
            </a:pPr>
            <a:r>
              <a:rPr sz="800" spc="-25" dirty="0">
                <a:solidFill>
                  <a:srgbClr val="231F20"/>
                </a:solidFill>
                <a:latin typeface="Calibri"/>
                <a:cs typeface="Calibri"/>
              </a:rPr>
              <a:t>cebo</a:t>
            </a:r>
            <a:r>
              <a:rPr sz="800" spc="225" dirty="0">
                <a:solidFill>
                  <a:srgbClr val="231F20"/>
                </a:solidFill>
                <a:latin typeface="Calibri"/>
                <a:cs typeface="Calibri"/>
              </a:rPr>
              <a:t> </a:t>
            </a:r>
            <a:r>
              <a:rPr sz="800" spc="20" dirty="0">
                <a:solidFill>
                  <a:srgbClr val="231F20"/>
                </a:solidFill>
                <a:latin typeface="Calibri"/>
                <a:cs typeface="Calibri"/>
              </a:rPr>
              <a:t>in </a:t>
            </a:r>
            <a:r>
              <a:rPr sz="800" spc="30" dirty="0">
                <a:solidFill>
                  <a:srgbClr val="231F20"/>
                </a:solidFill>
                <a:latin typeface="Calibri"/>
                <a:cs typeface="Calibri"/>
              </a:rPr>
              <a:t> </a:t>
            </a:r>
            <a:r>
              <a:rPr sz="800" dirty="0">
                <a:solidFill>
                  <a:srgbClr val="231F20"/>
                </a:solidFill>
                <a:latin typeface="Calibri"/>
                <a:cs typeface="Calibri"/>
              </a:rPr>
              <a:t>doxorubicin-refractory</a:t>
            </a:r>
            <a:r>
              <a:rPr sz="800" spc="229" dirty="0">
                <a:solidFill>
                  <a:srgbClr val="231F20"/>
                </a:solidFill>
                <a:latin typeface="Calibri"/>
                <a:cs typeface="Calibri"/>
              </a:rPr>
              <a:t> </a:t>
            </a:r>
            <a:r>
              <a:rPr sz="800" spc="-15" dirty="0">
                <a:solidFill>
                  <a:srgbClr val="231F20"/>
                </a:solidFill>
                <a:latin typeface="Calibri"/>
                <a:cs typeface="Calibri"/>
              </a:rPr>
              <a:t>soft-tissue</a:t>
            </a:r>
            <a:r>
              <a:rPr sz="800" spc="215" dirty="0">
                <a:solidFill>
                  <a:srgbClr val="231F20"/>
                </a:solidFill>
                <a:latin typeface="Calibri"/>
                <a:cs typeface="Calibri"/>
              </a:rPr>
              <a:t> </a:t>
            </a:r>
            <a:r>
              <a:rPr sz="800" spc="-10" dirty="0">
                <a:solidFill>
                  <a:srgbClr val="231F20"/>
                </a:solidFill>
                <a:latin typeface="Calibri"/>
                <a:cs typeface="Calibri"/>
              </a:rPr>
              <a:t>sarcoma-a</a:t>
            </a:r>
            <a:r>
              <a:rPr sz="800" spc="229" dirty="0">
                <a:solidFill>
                  <a:srgbClr val="231F20"/>
                </a:solidFill>
                <a:latin typeface="Calibri"/>
                <a:cs typeface="Calibri"/>
              </a:rPr>
              <a:t> </a:t>
            </a:r>
            <a:r>
              <a:rPr sz="800" spc="-10" dirty="0">
                <a:solidFill>
                  <a:srgbClr val="231F20"/>
                </a:solidFill>
                <a:latin typeface="Calibri"/>
                <a:cs typeface="Calibri"/>
              </a:rPr>
              <a:t>quality-adjusted</a:t>
            </a:r>
            <a:endParaRPr sz="800">
              <a:latin typeface="Calibri"/>
              <a:cs typeface="Calibri"/>
            </a:endParaRPr>
          </a:p>
          <a:p>
            <a:pPr marL="184785" marR="5080">
              <a:lnSpc>
                <a:spcPct val="105700"/>
              </a:lnSpc>
              <a:spcBef>
                <a:spcPts val="10"/>
              </a:spcBef>
            </a:pPr>
            <a:r>
              <a:rPr sz="800" spc="-10" dirty="0">
                <a:solidFill>
                  <a:srgbClr val="231F20"/>
                </a:solidFill>
                <a:latin typeface="Calibri"/>
                <a:cs typeface="Calibri"/>
              </a:rPr>
              <a:t>time</a:t>
            </a:r>
            <a:r>
              <a:rPr sz="800" spc="15" dirty="0">
                <a:solidFill>
                  <a:srgbClr val="231F20"/>
                </a:solidFill>
                <a:latin typeface="Calibri"/>
                <a:cs typeface="Calibri"/>
              </a:rPr>
              <a:t> </a:t>
            </a:r>
            <a:r>
              <a:rPr sz="800" spc="-5" dirty="0">
                <a:solidFill>
                  <a:srgbClr val="231F20"/>
                </a:solidFill>
                <a:latin typeface="Calibri"/>
                <a:cs typeface="Calibri"/>
              </a:rPr>
              <a:t>without</a:t>
            </a:r>
            <a:r>
              <a:rPr sz="800" spc="20" dirty="0">
                <a:solidFill>
                  <a:srgbClr val="231F20"/>
                </a:solidFill>
                <a:latin typeface="Calibri"/>
                <a:cs typeface="Calibri"/>
              </a:rPr>
              <a:t> </a:t>
            </a:r>
            <a:r>
              <a:rPr sz="800" spc="-10" dirty="0">
                <a:solidFill>
                  <a:srgbClr val="231F20"/>
                </a:solidFill>
                <a:latin typeface="Calibri"/>
                <a:cs typeface="Calibri"/>
              </a:rPr>
              <a:t>symptoms</a:t>
            </a:r>
            <a:r>
              <a:rPr sz="800" spc="20" dirty="0">
                <a:solidFill>
                  <a:srgbClr val="231F20"/>
                </a:solidFill>
                <a:latin typeface="Calibri"/>
                <a:cs typeface="Calibri"/>
              </a:rPr>
              <a:t> </a:t>
            </a:r>
            <a:r>
              <a:rPr sz="800" spc="-10" dirty="0">
                <a:solidFill>
                  <a:srgbClr val="231F20"/>
                </a:solidFill>
                <a:latin typeface="Calibri"/>
                <a:cs typeface="Calibri"/>
              </a:rPr>
              <a:t>of</a:t>
            </a:r>
            <a:r>
              <a:rPr sz="800" spc="25" dirty="0">
                <a:solidFill>
                  <a:srgbClr val="231F20"/>
                </a:solidFill>
                <a:latin typeface="Calibri"/>
                <a:cs typeface="Calibri"/>
              </a:rPr>
              <a:t> </a:t>
            </a:r>
            <a:r>
              <a:rPr sz="800" spc="-10" dirty="0">
                <a:solidFill>
                  <a:srgbClr val="231F20"/>
                </a:solidFill>
                <a:latin typeface="Calibri"/>
                <a:cs typeface="Calibri"/>
              </a:rPr>
              <a:t>progression</a:t>
            </a:r>
            <a:r>
              <a:rPr sz="800" spc="20" dirty="0">
                <a:solidFill>
                  <a:srgbClr val="231F20"/>
                </a:solidFill>
                <a:latin typeface="Calibri"/>
                <a:cs typeface="Calibri"/>
              </a:rPr>
              <a:t> </a:t>
            </a:r>
            <a:r>
              <a:rPr sz="800" dirty="0">
                <a:solidFill>
                  <a:srgbClr val="231F20"/>
                </a:solidFill>
                <a:latin typeface="Calibri"/>
                <a:cs typeface="Calibri"/>
              </a:rPr>
              <a:t>or</a:t>
            </a:r>
            <a:r>
              <a:rPr sz="800" spc="20" dirty="0">
                <a:solidFill>
                  <a:srgbClr val="231F20"/>
                </a:solidFill>
                <a:latin typeface="Calibri"/>
                <a:cs typeface="Calibri"/>
              </a:rPr>
              <a:t> </a:t>
            </a:r>
            <a:r>
              <a:rPr sz="800" spc="5" dirty="0">
                <a:solidFill>
                  <a:srgbClr val="231F20"/>
                </a:solidFill>
                <a:latin typeface="Calibri"/>
                <a:cs typeface="Calibri"/>
              </a:rPr>
              <a:t>toxicity</a:t>
            </a:r>
            <a:r>
              <a:rPr sz="800" spc="25" dirty="0">
                <a:solidFill>
                  <a:srgbClr val="231F20"/>
                </a:solidFill>
                <a:latin typeface="Calibri"/>
                <a:cs typeface="Calibri"/>
              </a:rPr>
              <a:t> </a:t>
            </a:r>
            <a:r>
              <a:rPr sz="800" spc="-10" dirty="0">
                <a:solidFill>
                  <a:srgbClr val="231F20"/>
                </a:solidFill>
                <a:latin typeface="Calibri"/>
                <a:cs typeface="Calibri"/>
              </a:rPr>
              <a:t>analysis.</a:t>
            </a:r>
            <a:r>
              <a:rPr sz="800" spc="15" dirty="0">
                <a:solidFill>
                  <a:srgbClr val="231F20"/>
                </a:solidFill>
                <a:latin typeface="Calibri"/>
                <a:cs typeface="Calibri"/>
              </a:rPr>
              <a:t> </a:t>
            </a:r>
            <a:r>
              <a:rPr sz="800" dirty="0">
                <a:solidFill>
                  <a:srgbClr val="231F20"/>
                </a:solidFill>
                <a:latin typeface="Calibri"/>
                <a:cs typeface="Calibri"/>
              </a:rPr>
              <a:t>Cancer</a:t>
            </a:r>
            <a:r>
              <a:rPr sz="800" spc="20" dirty="0">
                <a:solidFill>
                  <a:srgbClr val="231F20"/>
                </a:solidFill>
                <a:latin typeface="Calibri"/>
                <a:cs typeface="Calibri"/>
              </a:rPr>
              <a:t> </a:t>
            </a:r>
            <a:r>
              <a:rPr sz="800" spc="-25" dirty="0">
                <a:solidFill>
                  <a:srgbClr val="231F20"/>
                </a:solidFill>
                <a:latin typeface="Calibri"/>
                <a:cs typeface="Calibri"/>
              </a:rPr>
              <a:t>2017; </a:t>
            </a:r>
            <a:r>
              <a:rPr sz="800" spc="-165" dirty="0">
                <a:solidFill>
                  <a:srgbClr val="231F20"/>
                </a:solidFill>
                <a:latin typeface="Calibri"/>
                <a:cs typeface="Calibri"/>
              </a:rPr>
              <a:t> </a:t>
            </a:r>
            <a:r>
              <a:rPr sz="800" spc="-25" dirty="0">
                <a:solidFill>
                  <a:srgbClr val="231F20"/>
                </a:solidFill>
                <a:latin typeface="Calibri"/>
                <a:cs typeface="Calibri"/>
              </a:rPr>
              <a:t>123:</a:t>
            </a:r>
            <a:r>
              <a:rPr sz="800" spc="-15" dirty="0">
                <a:solidFill>
                  <a:srgbClr val="231F20"/>
                </a:solidFill>
                <a:latin typeface="Calibri"/>
                <a:cs typeface="Calibri"/>
              </a:rPr>
              <a:t> </a:t>
            </a:r>
            <a:r>
              <a:rPr sz="800" spc="-25" dirty="0">
                <a:solidFill>
                  <a:srgbClr val="231F20"/>
                </a:solidFill>
                <a:latin typeface="Calibri"/>
                <a:cs typeface="Calibri"/>
              </a:rPr>
              <a:t>2294–2302.</a:t>
            </a:r>
            <a:endParaRPr sz="800">
              <a:latin typeface="Calibri"/>
              <a:cs typeface="Calibri"/>
            </a:endParaRPr>
          </a:p>
          <a:p>
            <a:pPr marL="184785" marR="5715" indent="-172085">
              <a:lnSpc>
                <a:spcPts val="1010"/>
              </a:lnSpc>
              <a:spcBef>
                <a:spcPts val="35"/>
              </a:spcBef>
              <a:buAutoNum type="arabicPeriod" startAt="46"/>
              <a:tabLst>
                <a:tab pos="185420" algn="l"/>
              </a:tabLst>
            </a:pPr>
            <a:r>
              <a:rPr sz="800" spc="25" dirty="0">
                <a:solidFill>
                  <a:srgbClr val="231F20"/>
                </a:solidFill>
                <a:latin typeface="Calibri"/>
                <a:cs typeface="Calibri"/>
              </a:rPr>
              <a:t>Mir</a:t>
            </a:r>
            <a:r>
              <a:rPr sz="800" dirty="0">
                <a:solidFill>
                  <a:srgbClr val="231F20"/>
                </a:solidFill>
                <a:latin typeface="Calibri"/>
                <a:cs typeface="Calibri"/>
              </a:rPr>
              <a:t> </a:t>
            </a:r>
            <a:r>
              <a:rPr sz="800" spc="30" dirty="0">
                <a:solidFill>
                  <a:srgbClr val="231F20"/>
                </a:solidFill>
                <a:latin typeface="Calibri"/>
                <a:cs typeface="Calibri"/>
              </a:rPr>
              <a:t>O,</a:t>
            </a:r>
            <a:r>
              <a:rPr sz="800" spc="5" dirty="0">
                <a:solidFill>
                  <a:srgbClr val="231F20"/>
                </a:solidFill>
                <a:latin typeface="Calibri"/>
                <a:cs typeface="Calibri"/>
              </a:rPr>
              <a:t> </a:t>
            </a:r>
            <a:r>
              <a:rPr sz="800" dirty="0">
                <a:solidFill>
                  <a:srgbClr val="231F20"/>
                </a:solidFill>
                <a:latin typeface="Calibri"/>
                <a:cs typeface="Calibri"/>
              </a:rPr>
              <a:t>Brodowicz</a:t>
            </a:r>
            <a:r>
              <a:rPr sz="800" spc="5" dirty="0">
                <a:solidFill>
                  <a:srgbClr val="231F20"/>
                </a:solidFill>
                <a:latin typeface="Calibri"/>
                <a:cs typeface="Calibri"/>
              </a:rPr>
              <a:t> </a:t>
            </a:r>
            <a:r>
              <a:rPr sz="800" spc="40" dirty="0">
                <a:solidFill>
                  <a:srgbClr val="231F20"/>
                </a:solidFill>
                <a:latin typeface="Calibri"/>
                <a:cs typeface="Calibri"/>
              </a:rPr>
              <a:t>T,</a:t>
            </a:r>
            <a:r>
              <a:rPr sz="800" spc="5" dirty="0">
                <a:solidFill>
                  <a:srgbClr val="231F20"/>
                </a:solidFill>
                <a:latin typeface="Calibri"/>
                <a:cs typeface="Calibri"/>
              </a:rPr>
              <a:t> </a:t>
            </a:r>
            <a:r>
              <a:rPr sz="800" dirty="0">
                <a:solidFill>
                  <a:srgbClr val="231F20"/>
                </a:solidFill>
                <a:latin typeface="Calibri"/>
                <a:cs typeface="Calibri"/>
              </a:rPr>
              <a:t>Italiano </a:t>
            </a:r>
            <a:r>
              <a:rPr sz="800" spc="50" dirty="0">
                <a:solidFill>
                  <a:srgbClr val="231F20"/>
                </a:solidFill>
                <a:latin typeface="Calibri"/>
                <a:cs typeface="Calibri"/>
              </a:rPr>
              <a:t>A</a:t>
            </a:r>
            <a:r>
              <a:rPr sz="800" spc="10" dirty="0">
                <a:solidFill>
                  <a:srgbClr val="231F20"/>
                </a:solidFill>
                <a:latin typeface="Calibri"/>
                <a:cs typeface="Calibri"/>
              </a:rPr>
              <a:t> </a:t>
            </a:r>
            <a:r>
              <a:rPr sz="800" spc="-45" dirty="0">
                <a:solidFill>
                  <a:srgbClr val="231F20"/>
                </a:solidFill>
                <a:latin typeface="Calibri"/>
                <a:cs typeface="Calibri"/>
              </a:rPr>
              <a:t>et</a:t>
            </a:r>
            <a:r>
              <a:rPr sz="800" spc="5" dirty="0">
                <a:solidFill>
                  <a:srgbClr val="231F20"/>
                </a:solidFill>
                <a:latin typeface="Calibri"/>
                <a:cs typeface="Calibri"/>
              </a:rPr>
              <a:t> </a:t>
            </a:r>
            <a:r>
              <a:rPr sz="800" spc="-10" dirty="0">
                <a:solidFill>
                  <a:srgbClr val="231F20"/>
                </a:solidFill>
                <a:latin typeface="Calibri"/>
                <a:cs typeface="Calibri"/>
              </a:rPr>
              <a:t>al.</a:t>
            </a:r>
            <a:r>
              <a:rPr sz="800" dirty="0">
                <a:solidFill>
                  <a:srgbClr val="231F20"/>
                </a:solidFill>
                <a:latin typeface="Calibri"/>
                <a:cs typeface="Calibri"/>
              </a:rPr>
              <a:t> </a:t>
            </a:r>
            <a:r>
              <a:rPr sz="800" spc="-20" dirty="0">
                <a:solidFill>
                  <a:srgbClr val="231F20"/>
                </a:solidFill>
                <a:latin typeface="Calibri"/>
                <a:cs typeface="Calibri"/>
              </a:rPr>
              <a:t>Safety</a:t>
            </a:r>
            <a:r>
              <a:rPr sz="800" dirty="0">
                <a:solidFill>
                  <a:srgbClr val="231F20"/>
                </a:solidFill>
                <a:latin typeface="Calibri"/>
                <a:cs typeface="Calibri"/>
              </a:rPr>
              <a:t> </a:t>
            </a:r>
            <a:r>
              <a:rPr sz="800" spc="-10" dirty="0">
                <a:solidFill>
                  <a:srgbClr val="231F20"/>
                </a:solidFill>
                <a:latin typeface="Calibri"/>
                <a:cs typeface="Calibri"/>
              </a:rPr>
              <a:t>and</a:t>
            </a:r>
            <a:r>
              <a:rPr sz="800" spc="10" dirty="0">
                <a:solidFill>
                  <a:srgbClr val="231F20"/>
                </a:solidFill>
                <a:latin typeface="Calibri"/>
                <a:cs typeface="Calibri"/>
              </a:rPr>
              <a:t> </a:t>
            </a:r>
            <a:r>
              <a:rPr sz="800" spc="-15" dirty="0">
                <a:solidFill>
                  <a:srgbClr val="231F20"/>
                </a:solidFill>
                <a:latin typeface="Calibri"/>
                <a:cs typeface="Calibri"/>
              </a:rPr>
              <a:t>efficacy</a:t>
            </a:r>
            <a:r>
              <a:rPr sz="800" dirty="0">
                <a:solidFill>
                  <a:srgbClr val="231F20"/>
                </a:solidFill>
                <a:latin typeface="Calibri"/>
                <a:cs typeface="Calibri"/>
              </a:rPr>
              <a:t> </a:t>
            </a:r>
            <a:r>
              <a:rPr sz="800" spc="-10" dirty="0">
                <a:solidFill>
                  <a:srgbClr val="231F20"/>
                </a:solidFill>
                <a:latin typeface="Calibri"/>
                <a:cs typeface="Calibri"/>
              </a:rPr>
              <a:t>of</a:t>
            </a:r>
            <a:r>
              <a:rPr sz="800" dirty="0">
                <a:solidFill>
                  <a:srgbClr val="231F20"/>
                </a:solidFill>
                <a:latin typeface="Calibri"/>
                <a:cs typeface="Calibri"/>
              </a:rPr>
              <a:t> </a:t>
            </a:r>
            <a:r>
              <a:rPr sz="800" spc="-15" dirty="0">
                <a:solidFill>
                  <a:srgbClr val="231F20"/>
                </a:solidFill>
                <a:latin typeface="Calibri"/>
                <a:cs typeface="Calibri"/>
              </a:rPr>
              <a:t>regorafenib</a:t>
            </a:r>
            <a:r>
              <a:rPr sz="800" dirty="0">
                <a:solidFill>
                  <a:srgbClr val="231F20"/>
                </a:solidFill>
                <a:latin typeface="Calibri"/>
                <a:cs typeface="Calibri"/>
              </a:rPr>
              <a:t> </a:t>
            </a:r>
            <a:r>
              <a:rPr sz="800" spc="20" dirty="0">
                <a:solidFill>
                  <a:srgbClr val="231F20"/>
                </a:solidFill>
                <a:latin typeface="Calibri"/>
                <a:cs typeface="Calibri"/>
              </a:rPr>
              <a:t>in </a:t>
            </a:r>
            <a:r>
              <a:rPr sz="800" spc="-165" dirty="0">
                <a:solidFill>
                  <a:srgbClr val="231F20"/>
                </a:solidFill>
                <a:latin typeface="Calibri"/>
                <a:cs typeface="Calibri"/>
              </a:rPr>
              <a:t> </a:t>
            </a:r>
            <a:r>
              <a:rPr sz="800" spc="-15" dirty="0">
                <a:solidFill>
                  <a:srgbClr val="231F20"/>
                </a:solidFill>
                <a:latin typeface="Calibri"/>
                <a:cs typeface="Calibri"/>
              </a:rPr>
              <a:t>patients</a:t>
            </a:r>
            <a:r>
              <a:rPr sz="800" spc="10" dirty="0">
                <a:solidFill>
                  <a:srgbClr val="231F20"/>
                </a:solidFill>
                <a:latin typeface="Calibri"/>
                <a:cs typeface="Calibri"/>
              </a:rPr>
              <a:t> </a:t>
            </a:r>
            <a:r>
              <a:rPr sz="800" spc="-5" dirty="0">
                <a:solidFill>
                  <a:srgbClr val="231F20"/>
                </a:solidFill>
                <a:latin typeface="Calibri"/>
                <a:cs typeface="Calibri"/>
              </a:rPr>
              <a:t>with</a:t>
            </a:r>
            <a:r>
              <a:rPr sz="800" spc="15" dirty="0">
                <a:solidFill>
                  <a:srgbClr val="231F20"/>
                </a:solidFill>
                <a:latin typeface="Calibri"/>
                <a:cs typeface="Calibri"/>
              </a:rPr>
              <a:t> </a:t>
            </a:r>
            <a:r>
              <a:rPr sz="800" spc="-20" dirty="0">
                <a:solidFill>
                  <a:srgbClr val="231F20"/>
                </a:solidFill>
                <a:latin typeface="Calibri"/>
                <a:cs typeface="Calibri"/>
              </a:rPr>
              <a:t>advanced</a:t>
            </a:r>
            <a:r>
              <a:rPr sz="800" spc="20" dirty="0">
                <a:solidFill>
                  <a:srgbClr val="231F20"/>
                </a:solidFill>
                <a:latin typeface="Calibri"/>
                <a:cs typeface="Calibri"/>
              </a:rPr>
              <a:t> </a:t>
            </a:r>
            <a:r>
              <a:rPr sz="800" spc="-20" dirty="0">
                <a:solidFill>
                  <a:srgbClr val="231F20"/>
                </a:solidFill>
                <a:latin typeface="Calibri"/>
                <a:cs typeface="Calibri"/>
              </a:rPr>
              <a:t>soft</a:t>
            </a:r>
            <a:r>
              <a:rPr sz="800" spc="15" dirty="0">
                <a:solidFill>
                  <a:srgbClr val="231F20"/>
                </a:solidFill>
                <a:latin typeface="Calibri"/>
                <a:cs typeface="Calibri"/>
              </a:rPr>
              <a:t> </a:t>
            </a:r>
            <a:r>
              <a:rPr sz="800" spc="-20" dirty="0">
                <a:solidFill>
                  <a:srgbClr val="231F20"/>
                </a:solidFill>
                <a:latin typeface="Calibri"/>
                <a:cs typeface="Calibri"/>
              </a:rPr>
              <a:t>tissue</a:t>
            </a:r>
            <a:r>
              <a:rPr sz="800" spc="10" dirty="0">
                <a:solidFill>
                  <a:srgbClr val="231F20"/>
                </a:solidFill>
                <a:latin typeface="Calibri"/>
                <a:cs typeface="Calibri"/>
              </a:rPr>
              <a:t> </a:t>
            </a:r>
            <a:r>
              <a:rPr sz="800" spc="-15" dirty="0">
                <a:solidFill>
                  <a:srgbClr val="231F20"/>
                </a:solidFill>
                <a:latin typeface="Calibri"/>
                <a:cs typeface="Calibri"/>
              </a:rPr>
              <a:t>sarcoma</a:t>
            </a:r>
            <a:r>
              <a:rPr sz="800" spc="15" dirty="0">
                <a:solidFill>
                  <a:srgbClr val="231F20"/>
                </a:solidFill>
                <a:latin typeface="Calibri"/>
                <a:cs typeface="Calibri"/>
              </a:rPr>
              <a:t> </a:t>
            </a:r>
            <a:r>
              <a:rPr sz="800" spc="45" dirty="0">
                <a:solidFill>
                  <a:srgbClr val="231F20"/>
                </a:solidFill>
                <a:latin typeface="Calibri"/>
                <a:cs typeface="Calibri"/>
              </a:rPr>
              <a:t>(REGOSARC):</a:t>
            </a:r>
            <a:r>
              <a:rPr sz="800" spc="15" dirty="0">
                <a:solidFill>
                  <a:srgbClr val="231F20"/>
                </a:solidFill>
                <a:latin typeface="Calibri"/>
                <a:cs typeface="Calibri"/>
              </a:rPr>
              <a:t> </a:t>
            </a:r>
            <a:r>
              <a:rPr sz="800" spc="-35" dirty="0">
                <a:solidFill>
                  <a:srgbClr val="231F20"/>
                </a:solidFill>
                <a:latin typeface="Calibri"/>
                <a:cs typeface="Calibri"/>
              </a:rPr>
              <a:t>a</a:t>
            </a:r>
            <a:r>
              <a:rPr sz="800" spc="10" dirty="0">
                <a:solidFill>
                  <a:srgbClr val="231F20"/>
                </a:solidFill>
                <a:latin typeface="Calibri"/>
                <a:cs typeface="Calibri"/>
              </a:rPr>
              <a:t> </a:t>
            </a:r>
            <a:r>
              <a:rPr sz="800" spc="-10" dirty="0">
                <a:solidFill>
                  <a:srgbClr val="231F20"/>
                </a:solidFill>
                <a:latin typeface="Calibri"/>
                <a:cs typeface="Calibri"/>
              </a:rPr>
              <a:t>randomised,</a:t>
            </a:r>
            <a:endParaRPr sz="800">
              <a:latin typeface="Calibri"/>
              <a:cs typeface="Calibri"/>
            </a:endParaRPr>
          </a:p>
          <a:p>
            <a:pPr>
              <a:lnSpc>
                <a:spcPct val="100000"/>
              </a:lnSpc>
            </a:pPr>
            <a:endParaRPr sz="800">
              <a:latin typeface="Calibri"/>
              <a:cs typeface="Calibri"/>
            </a:endParaRPr>
          </a:p>
          <a:p>
            <a:pPr>
              <a:lnSpc>
                <a:spcPct val="100000"/>
              </a:lnSpc>
              <a:spcBef>
                <a:spcPts val="25"/>
              </a:spcBef>
            </a:pPr>
            <a:endParaRPr sz="1000">
              <a:latin typeface="Calibri"/>
              <a:cs typeface="Calibri"/>
            </a:endParaRPr>
          </a:p>
          <a:p>
            <a:pPr marR="5715" algn="r">
              <a:lnSpc>
                <a:spcPct val="100000"/>
              </a:lnSpc>
              <a:spcBef>
                <a:spcPts val="5"/>
              </a:spcBef>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0" dirty="0">
                <a:solidFill>
                  <a:srgbClr val="812061"/>
                </a:solidFill>
                <a:latin typeface="Arial MT"/>
                <a:cs typeface="Arial MT"/>
              </a:rPr>
              <a:t> </a:t>
            </a:r>
            <a:r>
              <a:rPr sz="1000" spc="-80" dirty="0">
                <a:solidFill>
                  <a:srgbClr val="812061"/>
                </a:solidFill>
                <a:latin typeface="Arial MT"/>
                <a:cs typeface="Arial MT"/>
              </a:rPr>
              <a:t>4</a:t>
            </a:r>
            <a:r>
              <a:rPr sz="1000" spc="50"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25"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6" name="object 6"/>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7299" y="320182"/>
            <a:ext cx="3154045" cy="8300670"/>
          </a:xfrm>
          <a:prstGeom prst="rect">
            <a:avLst/>
          </a:prstGeom>
        </p:spPr>
        <p:txBody>
          <a:bodyPr vert="horz" wrap="square" lIns="0" tIns="12700" rIns="0" bIns="0" rtlCol="0">
            <a:spAutoFit/>
          </a:bodyPr>
          <a:lstStyle/>
          <a:p>
            <a:pPr marL="12700">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a:p>
            <a:pPr marL="184150">
              <a:lnSpc>
                <a:spcPct val="100000"/>
              </a:lnSpc>
              <a:spcBef>
                <a:spcPts val="820"/>
              </a:spcBef>
            </a:pPr>
            <a:r>
              <a:rPr sz="800" dirty="0">
                <a:solidFill>
                  <a:srgbClr val="231F20"/>
                </a:solidFill>
                <a:latin typeface="Calibri"/>
                <a:cs typeface="Calibri"/>
              </a:rPr>
              <a:t>double-blind,</a:t>
            </a:r>
            <a:r>
              <a:rPr sz="800" spc="105" dirty="0">
                <a:solidFill>
                  <a:srgbClr val="231F20"/>
                </a:solidFill>
                <a:latin typeface="Calibri"/>
                <a:cs typeface="Calibri"/>
              </a:rPr>
              <a:t> </a:t>
            </a:r>
            <a:r>
              <a:rPr sz="800" spc="-10" dirty="0">
                <a:solidFill>
                  <a:srgbClr val="231F20"/>
                </a:solidFill>
                <a:latin typeface="Calibri"/>
                <a:cs typeface="Calibri"/>
              </a:rPr>
              <a:t>placebo-controlled,</a:t>
            </a:r>
            <a:r>
              <a:rPr sz="800" spc="95" dirty="0">
                <a:solidFill>
                  <a:srgbClr val="231F20"/>
                </a:solidFill>
                <a:latin typeface="Calibri"/>
                <a:cs typeface="Calibri"/>
              </a:rPr>
              <a:t> </a:t>
            </a:r>
            <a:r>
              <a:rPr sz="800" spc="-25" dirty="0">
                <a:solidFill>
                  <a:srgbClr val="231F20"/>
                </a:solidFill>
                <a:latin typeface="Calibri"/>
                <a:cs typeface="Calibri"/>
              </a:rPr>
              <a:t>phase</a:t>
            </a:r>
            <a:r>
              <a:rPr sz="800" spc="105" dirty="0">
                <a:solidFill>
                  <a:srgbClr val="231F20"/>
                </a:solidFill>
                <a:latin typeface="Calibri"/>
                <a:cs typeface="Calibri"/>
              </a:rPr>
              <a:t> </a:t>
            </a:r>
            <a:r>
              <a:rPr sz="800" spc="-25" dirty="0">
                <a:solidFill>
                  <a:srgbClr val="231F20"/>
                </a:solidFill>
                <a:latin typeface="Calibri"/>
                <a:cs typeface="Calibri"/>
              </a:rPr>
              <a:t>2</a:t>
            </a:r>
            <a:r>
              <a:rPr sz="800" spc="100" dirty="0">
                <a:solidFill>
                  <a:srgbClr val="231F20"/>
                </a:solidFill>
                <a:latin typeface="Calibri"/>
                <a:cs typeface="Calibri"/>
              </a:rPr>
              <a:t> </a:t>
            </a:r>
            <a:r>
              <a:rPr sz="800" spc="-5" dirty="0">
                <a:solidFill>
                  <a:srgbClr val="231F20"/>
                </a:solidFill>
                <a:latin typeface="Calibri"/>
                <a:cs typeface="Calibri"/>
              </a:rPr>
              <a:t>trial.</a:t>
            </a:r>
            <a:r>
              <a:rPr sz="800" spc="100" dirty="0">
                <a:solidFill>
                  <a:srgbClr val="231F20"/>
                </a:solidFill>
                <a:latin typeface="Calibri"/>
                <a:cs typeface="Calibri"/>
              </a:rPr>
              <a:t> </a:t>
            </a:r>
            <a:r>
              <a:rPr sz="800" spc="-5" dirty="0">
                <a:solidFill>
                  <a:srgbClr val="231F20"/>
                </a:solidFill>
                <a:latin typeface="Calibri"/>
                <a:cs typeface="Calibri"/>
              </a:rPr>
              <a:t>Lancet</a:t>
            </a:r>
            <a:r>
              <a:rPr sz="800" spc="105" dirty="0">
                <a:solidFill>
                  <a:srgbClr val="231F20"/>
                </a:solidFill>
                <a:latin typeface="Calibri"/>
                <a:cs typeface="Calibri"/>
              </a:rPr>
              <a:t> </a:t>
            </a:r>
            <a:r>
              <a:rPr sz="800" spc="15" dirty="0">
                <a:solidFill>
                  <a:srgbClr val="231F20"/>
                </a:solidFill>
                <a:latin typeface="Calibri"/>
                <a:cs typeface="Calibri"/>
              </a:rPr>
              <a:t>Oncol</a:t>
            </a:r>
            <a:r>
              <a:rPr sz="800" spc="95" dirty="0">
                <a:solidFill>
                  <a:srgbClr val="231F20"/>
                </a:solidFill>
                <a:latin typeface="Calibri"/>
                <a:cs typeface="Calibri"/>
              </a:rPr>
              <a:t> </a:t>
            </a:r>
            <a:r>
              <a:rPr sz="800" spc="-25" dirty="0">
                <a:solidFill>
                  <a:srgbClr val="231F20"/>
                </a:solidFill>
                <a:latin typeface="Calibri"/>
                <a:cs typeface="Calibri"/>
              </a:rPr>
              <a:t>2016;</a:t>
            </a:r>
            <a:r>
              <a:rPr sz="800" spc="95" dirty="0">
                <a:solidFill>
                  <a:srgbClr val="231F20"/>
                </a:solidFill>
                <a:latin typeface="Calibri"/>
                <a:cs typeface="Calibri"/>
              </a:rPr>
              <a:t> </a:t>
            </a:r>
            <a:r>
              <a:rPr sz="800" spc="-25" dirty="0">
                <a:solidFill>
                  <a:srgbClr val="231F20"/>
                </a:solidFill>
                <a:latin typeface="Calibri"/>
                <a:cs typeface="Calibri"/>
              </a:rPr>
              <a:t>17:</a:t>
            </a:r>
            <a:endParaRPr sz="800">
              <a:latin typeface="Calibri"/>
              <a:cs typeface="Calibri"/>
            </a:endParaRPr>
          </a:p>
          <a:p>
            <a:pPr marL="184150">
              <a:lnSpc>
                <a:spcPct val="100000"/>
              </a:lnSpc>
              <a:spcBef>
                <a:spcPts val="35"/>
              </a:spcBef>
            </a:pPr>
            <a:r>
              <a:rPr sz="800" spc="-20" dirty="0">
                <a:solidFill>
                  <a:srgbClr val="231F20"/>
                </a:solidFill>
                <a:latin typeface="Calibri"/>
                <a:cs typeface="Calibri"/>
              </a:rPr>
              <a:t>1732–1742.</a:t>
            </a:r>
            <a:endParaRPr sz="800">
              <a:latin typeface="Calibri"/>
              <a:cs typeface="Calibri"/>
            </a:endParaRPr>
          </a:p>
          <a:p>
            <a:pPr marL="184150" indent="-172085" algn="just">
              <a:lnSpc>
                <a:spcPct val="100000"/>
              </a:lnSpc>
              <a:spcBef>
                <a:spcPts val="40"/>
              </a:spcBef>
              <a:buClr>
                <a:srgbClr val="231F20"/>
              </a:buClr>
              <a:buFont typeface="Calibri"/>
              <a:buAutoNum type="arabicPeriod" startAt="47"/>
              <a:tabLst>
                <a:tab pos="184785" algn="l"/>
              </a:tabLst>
            </a:pPr>
            <a:r>
              <a:rPr sz="800" spc="-10" dirty="0">
                <a:solidFill>
                  <a:srgbClr val="231F20"/>
                </a:solidFill>
                <a:latin typeface="Calibri"/>
                <a:cs typeface="Calibri"/>
              </a:rPr>
              <a:t>Benson</a:t>
            </a:r>
            <a:r>
              <a:rPr sz="800" dirty="0">
                <a:solidFill>
                  <a:srgbClr val="231F20"/>
                </a:solidFill>
                <a:latin typeface="Calibri"/>
                <a:cs typeface="Calibri"/>
              </a:rPr>
              <a:t> </a:t>
            </a:r>
            <a:r>
              <a:rPr sz="800" spc="40" dirty="0">
                <a:solidFill>
                  <a:srgbClr val="231F20"/>
                </a:solidFill>
                <a:latin typeface="Calibri"/>
                <a:cs typeface="Calibri"/>
              </a:rPr>
              <a:t>C,</a:t>
            </a:r>
            <a:r>
              <a:rPr sz="800" dirty="0">
                <a:solidFill>
                  <a:srgbClr val="231F20"/>
                </a:solidFill>
                <a:latin typeface="Calibri"/>
                <a:cs typeface="Calibri"/>
              </a:rPr>
              <a:t> Vitfell-Rasmussen</a:t>
            </a:r>
            <a:r>
              <a:rPr sz="800" spc="-5" dirty="0">
                <a:solidFill>
                  <a:srgbClr val="231F20"/>
                </a:solidFill>
                <a:latin typeface="Calibri"/>
                <a:cs typeface="Calibri"/>
              </a:rPr>
              <a:t> </a:t>
            </a:r>
            <a:r>
              <a:rPr sz="800" dirty="0">
                <a:solidFill>
                  <a:srgbClr val="231F20"/>
                </a:solidFill>
                <a:latin typeface="Calibri"/>
                <a:cs typeface="Calibri"/>
              </a:rPr>
              <a:t>J, </a:t>
            </a:r>
            <a:r>
              <a:rPr sz="800" spc="5" dirty="0">
                <a:solidFill>
                  <a:srgbClr val="231F20"/>
                </a:solidFill>
                <a:latin typeface="Calibri"/>
                <a:cs typeface="Calibri"/>
              </a:rPr>
              <a:t>Maruzzo</a:t>
            </a:r>
            <a:r>
              <a:rPr sz="800" dirty="0">
                <a:solidFill>
                  <a:srgbClr val="231F20"/>
                </a:solidFill>
                <a:latin typeface="Calibri"/>
                <a:cs typeface="Calibri"/>
              </a:rPr>
              <a:t> </a:t>
            </a:r>
            <a:r>
              <a:rPr sz="800" spc="30" dirty="0">
                <a:solidFill>
                  <a:srgbClr val="231F20"/>
                </a:solidFill>
                <a:latin typeface="Calibri"/>
                <a:cs typeface="Calibri"/>
              </a:rPr>
              <a:t>M</a:t>
            </a:r>
            <a:r>
              <a:rPr sz="800" dirty="0">
                <a:solidFill>
                  <a:srgbClr val="231F20"/>
                </a:solidFill>
                <a:latin typeface="Calibri"/>
                <a:cs typeface="Calibri"/>
              </a:rPr>
              <a:t> </a:t>
            </a:r>
            <a:r>
              <a:rPr sz="800" spc="-45" dirty="0">
                <a:solidFill>
                  <a:srgbClr val="231F20"/>
                </a:solidFill>
                <a:latin typeface="Calibri"/>
                <a:cs typeface="Calibri"/>
              </a:rPr>
              <a:t>et</a:t>
            </a:r>
            <a:r>
              <a:rPr sz="800" spc="5" dirty="0">
                <a:solidFill>
                  <a:srgbClr val="231F20"/>
                </a:solidFill>
                <a:latin typeface="Calibri"/>
                <a:cs typeface="Calibri"/>
              </a:rPr>
              <a:t> </a:t>
            </a:r>
            <a:r>
              <a:rPr sz="800" spc="-10" dirty="0">
                <a:solidFill>
                  <a:srgbClr val="231F20"/>
                </a:solidFill>
                <a:latin typeface="Calibri"/>
                <a:cs typeface="Calibri"/>
              </a:rPr>
              <a:t>al.</a:t>
            </a:r>
            <a:r>
              <a:rPr sz="800" dirty="0">
                <a:solidFill>
                  <a:srgbClr val="231F20"/>
                </a:solidFill>
                <a:latin typeface="Calibri"/>
                <a:cs typeface="Calibri"/>
              </a:rPr>
              <a:t> </a:t>
            </a:r>
            <a:r>
              <a:rPr sz="800" spc="50" dirty="0">
                <a:solidFill>
                  <a:srgbClr val="231F20"/>
                </a:solidFill>
                <a:latin typeface="Calibri"/>
                <a:cs typeface="Calibri"/>
              </a:rPr>
              <a:t>A</a:t>
            </a:r>
            <a:r>
              <a:rPr sz="800" dirty="0">
                <a:solidFill>
                  <a:srgbClr val="231F20"/>
                </a:solidFill>
                <a:latin typeface="Calibri"/>
                <a:cs typeface="Calibri"/>
              </a:rPr>
              <a:t> </a:t>
            </a:r>
            <a:r>
              <a:rPr sz="800" spc="-20" dirty="0">
                <a:solidFill>
                  <a:srgbClr val="231F20"/>
                </a:solidFill>
                <a:latin typeface="Calibri"/>
                <a:cs typeface="Calibri"/>
              </a:rPr>
              <a:t>retrospective</a:t>
            </a:r>
            <a:r>
              <a:rPr sz="800" dirty="0">
                <a:solidFill>
                  <a:srgbClr val="231F20"/>
                </a:solidFill>
                <a:latin typeface="Calibri"/>
                <a:cs typeface="Calibri"/>
              </a:rPr>
              <a:t> </a:t>
            </a:r>
            <a:r>
              <a:rPr sz="800" spc="-10" dirty="0">
                <a:solidFill>
                  <a:srgbClr val="231F20"/>
                </a:solidFill>
                <a:latin typeface="Calibri"/>
                <a:cs typeface="Calibri"/>
              </a:rPr>
              <a:t>study</a:t>
            </a:r>
            <a:r>
              <a:rPr sz="800" dirty="0">
                <a:solidFill>
                  <a:srgbClr val="231F20"/>
                </a:solidFill>
                <a:latin typeface="Calibri"/>
                <a:cs typeface="Calibri"/>
              </a:rPr>
              <a:t> </a:t>
            </a:r>
            <a:r>
              <a:rPr sz="800" spc="-10" dirty="0">
                <a:solidFill>
                  <a:srgbClr val="231F20"/>
                </a:solidFill>
                <a:latin typeface="Calibri"/>
                <a:cs typeface="Calibri"/>
              </a:rPr>
              <a:t>of</a:t>
            </a:r>
            <a:endParaRPr sz="800">
              <a:latin typeface="Calibri"/>
              <a:cs typeface="Calibri"/>
            </a:endParaRPr>
          </a:p>
          <a:p>
            <a:pPr marL="184150" marR="5080" algn="just">
              <a:lnSpc>
                <a:spcPct val="104200"/>
              </a:lnSpc>
            </a:pPr>
            <a:r>
              <a:rPr sz="800" spc="-15" dirty="0">
                <a:solidFill>
                  <a:srgbClr val="231F20"/>
                </a:solidFill>
                <a:latin typeface="Calibri"/>
                <a:cs typeface="Calibri"/>
              </a:rPr>
              <a:t>patients </a:t>
            </a:r>
            <a:r>
              <a:rPr sz="800" spc="-5" dirty="0">
                <a:solidFill>
                  <a:srgbClr val="231F20"/>
                </a:solidFill>
                <a:latin typeface="Calibri"/>
                <a:cs typeface="Calibri"/>
              </a:rPr>
              <a:t>with malignant </a:t>
            </a:r>
            <a:r>
              <a:rPr sz="800" spc="25" dirty="0">
                <a:solidFill>
                  <a:srgbClr val="231F20"/>
                </a:solidFill>
                <a:latin typeface="Calibri"/>
                <a:cs typeface="Calibri"/>
              </a:rPr>
              <a:t>PEComa </a:t>
            </a:r>
            <a:r>
              <a:rPr sz="800" spc="-10" dirty="0">
                <a:solidFill>
                  <a:srgbClr val="231F20"/>
                </a:solidFill>
                <a:latin typeface="Calibri"/>
                <a:cs typeface="Calibri"/>
              </a:rPr>
              <a:t>receiving </a:t>
            </a:r>
            <a:r>
              <a:rPr sz="800" spc="-20" dirty="0">
                <a:solidFill>
                  <a:srgbClr val="231F20"/>
                </a:solidFill>
                <a:latin typeface="Calibri"/>
                <a:cs typeface="Calibri"/>
              </a:rPr>
              <a:t>treatment </a:t>
            </a:r>
            <a:r>
              <a:rPr sz="800" spc="-5" dirty="0">
                <a:solidFill>
                  <a:srgbClr val="231F20"/>
                </a:solidFill>
                <a:latin typeface="Calibri"/>
                <a:cs typeface="Calibri"/>
              </a:rPr>
              <a:t>with </a:t>
            </a:r>
            <a:r>
              <a:rPr sz="800" spc="5" dirty="0">
                <a:solidFill>
                  <a:srgbClr val="231F20"/>
                </a:solidFill>
                <a:latin typeface="Calibri"/>
                <a:cs typeface="Calibri"/>
              </a:rPr>
              <a:t>sirolimus </a:t>
            </a:r>
            <a:r>
              <a:rPr sz="800" dirty="0">
                <a:solidFill>
                  <a:srgbClr val="231F20"/>
                </a:solidFill>
                <a:latin typeface="Calibri"/>
                <a:cs typeface="Calibri"/>
              </a:rPr>
              <a:t>or </a:t>
            </a:r>
            <a:r>
              <a:rPr sz="800" spc="5" dirty="0">
                <a:solidFill>
                  <a:srgbClr val="231F20"/>
                </a:solidFill>
                <a:latin typeface="Calibri"/>
                <a:cs typeface="Calibri"/>
              </a:rPr>
              <a:t> </a:t>
            </a:r>
            <a:r>
              <a:rPr sz="800" spc="-5" dirty="0">
                <a:solidFill>
                  <a:srgbClr val="231F20"/>
                </a:solidFill>
                <a:latin typeface="Calibri"/>
                <a:cs typeface="Calibri"/>
              </a:rPr>
              <a:t>temsirolimus: </a:t>
            </a:r>
            <a:r>
              <a:rPr sz="800" spc="-30" dirty="0">
                <a:solidFill>
                  <a:srgbClr val="231F20"/>
                </a:solidFill>
                <a:latin typeface="Calibri"/>
                <a:cs typeface="Calibri"/>
              </a:rPr>
              <a:t>the</a:t>
            </a:r>
            <a:r>
              <a:rPr sz="800" spc="-25" dirty="0">
                <a:solidFill>
                  <a:srgbClr val="231F20"/>
                </a:solidFill>
                <a:latin typeface="Calibri"/>
                <a:cs typeface="Calibri"/>
              </a:rPr>
              <a:t> </a:t>
            </a:r>
            <a:r>
              <a:rPr sz="800" spc="5" dirty="0">
                <a:solidFill>
                  <a:srgbClr val="231F20"/>
                </a:solidFill>
                <a:latin typeface="Calibri"/>
                <a:cs typeface="Calibri"/>
              </a:rPr>
              <a:t>Royal </a:t>
            </a:r>
            <a:r>
              <a:rPr sz="800" spc="-10" dirty="0">
                <a:solidFill>
                  <a:srgbClr val="231F20"/>
                </a:solidFill>
                <a:latin typeface="Calibri"/>
                <a:cs typeface="Calibri"/>
              </a:rPr>
              <a:t>Marsden </a:t>
            </a:r>
            <a:r>
              <a:rPr sz="800" spc="10" dirty="0">
                <a:solidFill>
                  <a:srgbClr val="231F20"/>
                </a:solidFill>
                <a:latin typeface="Calibri"/>
                <a:cs typeface="Calibri"/>
              </a:rPr>
              <a:t>Hospital </a:t>
            </a:r>
            <a:r>
              <a:rPr sz="800" spc="-20" dirty="0">
                <a:solidFill>
                  <a:srgbClr val="231F20"/>
                </a:solidFill>
                <a:latin typeface="Calibri"/>
                <a:cs typeface="Calibri"/>
              </a:rPr>
              <a:t>experience.</a:t>
            </a:r>
            <a:r>
              <a:rPr sz="800" spc="-15" dirty="0">
                <a:solidFill>
                  <a:srgbClr val="231F20"/>
                </a:solidFill>
                <a:latin typeface="Calibri"/>
                <a:cs typeface="Calibri"/>
              </a:rPr>
              <a:t> </a:t>
            </a:r>
            <a:r>
              <a:rPr sz="800" spc="-5" dirty="0">
                <a:solidFill>
                  <a:srgbClr val="231F20"/>
                </a:solidFill>
                <a:latin typeface="Calibri"/>
                <a:cs typeface="Calibri"/>
              </a:rPr>
              <a:t>Anticancer </a:t>
            </a:r>
            <a:r>
              <a:rPr sz="800" spc="-10" dirty="0">
                <a:solidFill>
                  <a:srgbClr val="231F20"/>
                </a:solidFill>
                <a:latin typeface="Calibri"/>
                <a:cs typeface="Calibri"/>
              </a:rPr>
              <a:t>Res </a:t>
            </a:r>
            <a:r>
              <a:rPr sz="800" spc="-5" dirty="0">
                <a:solidFill>
                  <a:srgbClr val="231F20"/>
                </a:solidFill>
                <a:latin typeface="Calibri"/>
                <a:cs typeface="Calibri"/>
              </a:rPr>
              <a:t> </a:t>
            </a:r>
            <a:r>
              <a:rPr sz="800" spc="-25" dirty="0">
                <a:solidFill>
                  <a:srgbClr val="231F20"/>
                </a:solidFill>
                <a:latin typeface="Calibri"/>
                <a:cs typeface="Calibri"/>
              </a:rPr>
              <a:t>2014;</a:t>
            </a:r>
            <a:r>
              <a:rPr sz="800" spc="-20" dirty="0">
                <a:solidFill>
                  <a:srgbClr val="231F20"/>
                </a:solidFill>
                <a:latin typeface="Calibri"/>
                <a:cs typeface="Calibri"/>
              </a:rPr>
              <a:t> </a:t>
            </a:r>
            <a:r>
              <a:rPr sz="800" spc="-25" dirty="0">
                <a:solidFill>
                  <a:srgbClr val="231F20"/>
                </a:solidFill>
                <a:latin typeface="Calibri"/>
                <a:cs typeface="Calibri"/>
              </a:rPr>
              <a:t>34:</a:t>
            </a:r>
            <a:r>
              <a:rPr sz="800" spc="-5" dirty="0">
                <a:solidFill>
                  <a:srgbClr val="231F20"/>
                </a:solidFill>
                <a:latin typeface="Calibri"/>
                <a:cs typeface="Calibri"/>
              </a:rPr>
              <a:t> </a:t>
            </a:r>
            <a:r>
              <a:rPr sz="800" spc="-25" dirty="0">
                <a:solidFill>
                  <a:srgbClr val="231F20"/>
                </a:solidFill>
                <a:latin typeface="Calibri"/>
                <a:cs typeface="Calibri"/>
              </a:rPr>
              <a:t>3663–3668.</a:t>
            </a:r>
            <a:endParaRPr sz="800">
              <a:latin typeface="Calibri"/>
              <a:cs typeface="Calibri"/>
            </a:endParaRPr>
          </a:p>
          <a:p>
            <a:pPr marL="184150" marR="5080" indent="-172085" algn="just">
              <a:lnSpc>
                <a:spcPct val="103899"/>
              </a:lnSpc>
              <a:buClr>
                <a:srgbClr val="231F20"/>
              </a:buClr>
              <a:buFont typeface="Calibri"/>
              <a:buAutoNum type="arabicPeriod" startAt="48"/>
              <a:tabLst>
                <a:tab pos="184785" algn="l"/>
              </a:tabLst>
            </a:pPr>
            <a:r>
              <a:rPr sz="800" spc="-10" dirty="0">
                <a:solidFill>
                  <a:srgbClr val="231F20"/>
                </a:solidFill>
                <a:latin typeface="Calibri"/>
                <a:cs typeface="Calibri"/>
              </a:rPr>
              <a:t>Wagner </a:t>
            </a:r>
            <a:r>
              <a:rPr sz="800" spc="15" dirty="0">
                <a:solidFill>
                  <a:srgbClr val="231F20"/>
                </a:solidFill>
                <a:latin typeface="Calibri"/>
                <a:cs typeface="Calibri"/>
              </a:rPr>
              <a:t>AJ, </a:t>
            </a:r>
            <a:r>
              <a:rPr sz="800" spc="5" dirty="0">
                <a:solidFill>
                  <a:srgbClr val="231F20"/>
                </a:solidFill>
                <a:latin typeface="Calibri"/>
                <a:cs typeface="Calibri"/>
              </a:rPr>
              <a:t>Malinowska-Kolodziej </a:t>
            </a:r>
            <a:r>
              <a:rPr sz="800" spc="25" dirty="0">
                <a:solidFill>
                  <a:srgbClr val="231F20"/>
                </a:solidFill>
                <a:latin typeface="Calibri"/>
                <a:cs typeface="Calibri"/>
              </a:rPr>
              <a:t>I, </a:t>
            </a:r>
            <a:r>
              <a:rPr sz="800" dirty="0">
                <a:solidFill>
                  <a:srgbClr val="231F20"/>
                </a:solidFill>
                <a:latin typeface="Calibri"/>
                <a:cs typeface="Calibri"/>
              </a:rPr>
              <a:t>Morgan </a:t>
            </a:r>
            <a:r>
              <a:rPr sz="800" spc="30" dirty="0">
                <a:solidFill>
                  <a:srgbClr val="231F20"/>
                </a:solidFill>
                <a:latin typeface="Calibri"/>
                <a:cs typeface="Calibri"/>
              </a:rPr>
              <a:t>JA </a:t>
            </a:r>
            <a:r>
              <a:rPr sz="800" spc="-45" dirty="0">
                <a:solidFill>
                  <a:srgbClr val="231F20"/>
                </a:solidFill>
                <a:latin typeface="Calibri"/>
                <a:cs typeface="Calibri"/>
              </a:rPr>
              <a:t>et </a:t>
            </a:r>
            <a:r>
              <a:rPr sz="800" spc="-10" dirty="0">
                <a:solidFill>
                  <a:srgbClr val="231F20"/>
                </a:solidFill>
                <a:latin typeface="Calibri"/>
                <a:cs typeface="Calibri"/>
              </a:rPr>
              <a:t>al. </a:t>
            </a:r>
            <a:r>
              <a:rPr sz="800" spc="20" dirty="0">
                <a:solidFill>
                  <a:srgbClr val="231F20"/>
                </a:solidFill>
                <a:latin typeface="Calibri"/>
                <a:cs typeface="Calibri"/>
              </a:rPr>
              <a:t>Clinical </a:t>
            </a:r>
            <a:r>
              <a:rPr sz="800" spc="-5" dirty="0">
                <a:solidFill>
                  <a:srgbClr val="231F20"/>
                </a:solidFill>
                <a:latin typeface="Calibri"/>
                <a:cs typeface="Calibri"/>
              </a:rPr>
              <a:t>activity </a:t>
            </a:r>
            <a:r>
              <a:rPr sz="800" spc="-10" dirty="0">
                <a:solidFill>
                  <a:srgbClr val="231F20"/>
                </a:solidFill>
                <a:latin typeface="Calibri"/>
                <a:cs typeface="Calibri"/>
              </a:rPr>
              <a:t>of </a:t>
            </a:r>
            <a:r>
              <a:rPr sz="800" spc="-170" dirty="0">
                <a:solidFill>
                  <a:srgbClr val="231F20"/>
                </a:solidFill>
                <a:latin typeface="Calibri"/>
                <a:cs typeface="Calibri"/>
              </a:rPr>
              <a:t> </a:t>
            </a:r>
            <a:r>
              <a:rPr sz="800" spc="60" dirty="0">
                <a:solidFill>
                  <a:srgbClr val="231F20"/>
                </a:solidFill>
                <a:latin typeface="Calibri"/>
                <a:cs typeface="Calibri"/>
              </a:rPr>
              <a:t>mTOR</a:t>
            </a:r>
            <a:r>
              <a:rPr sz="800" spc="125" dirty="0">
                <a:solidFill>
                  <a:srgbClr val="231F20"/>
                </a:solidFill>
                <a:latin typeface="Calibri"/>
                <a:cs typeface="Calibri"/>
              </a:rPr>
              <a:t> </a:t>
            </a:r>
            <a:r>
              <a:rPr sz="800" spc="10" dirty="0">
                <a:solidFill>
                  <a:srgbClr val="231F20"/>
                </a:solidFill>
                <a:latin typeface="Calibri"/>
                <a:cs typeface="Calibri"/>
              </a:rPr>
              <a:t>inhibition</a:t>
            </a:r>
            <a:r>
              <a:rPr sz="800" spc="135" dirty="0">
                <a:solidFill>
                  <a:srgbClr val="231F20"/>
                </a:solidFill>
                <a:latin typeface="Calibri"/>
                <a:cs typeface="Calibri"/>
              </a:rPr>
              <a:t> </a:t>
            </a:r>
            <a:r>
              <a:rPr sz="800" spc="-5" dirty="0">
                <a:solidFill>
                  <a:srgbClr val="231F20"/>
                </a:solidFill>
                <a:latin typeface="Calibri"/>
                <a:cs typeface="Calibri"/>
              </a:rPr>
              <a:t>with</a:t>
            </a:r>
            <a:r>
              <a:rPr sz="800" spc="135" dirty="0">
                <a:solidFill>
                  <a:srgbClr val="231F20"/>
                </a:solidFill>
                <a:latin typeface="Calibri"/>
                <a:cs typeface="Calibri"/>
              </a:rPr>
              <a:t> </a:t>
            </a:r>
            <a:r>
              <a:rPr sz="800" spc="5" dirty="0">
                <a:solidFill>
                  <a:srgbClr val="231F20"/>
                </a:solidFill>
                <a:latin typeface="Calibri"/>
                <a:cs typeface="Calibri"/>
              </a:rPr>
              <a:t>sirolimus</a:t>
            </a:r>
            <a:r>
              <a:rPr sz="800" spc="130" dirty="0">
                <a:solidFill>
                  <a:srgbClr val="231F20"/>
                </a:solidFill>
                <a:latin typeface="Calibri"/>
                <a:cs typeface="Calibri"/>
              </a:rPr>
              <a:t> </a:t>
            </a:r>
            <a:r>
              <a:rPr sz="800" spc="20" dirty="0">
                <a:solidFill>
                  <a:srgbClr val="231F20"/>
                </a:solidFill>
                <a:latin typeface="Calibri"/>
                <a:cs typeface="Calibri"/>
              </a:rPr>
              <a:t>in</a:t>
            </a:r>
            <a:r>
              <a:rPr sz="800" spc="135" dirty="0">
                <a:solidFill>
                  <a:srgbClr val="231F20"/>
                </a:solidFill>
                <a:latin typeface="Calibri"/>
                <a:cs typeface="Calibri"/>
              </a:rPr>
              <a:t> </a:t>
            </a:r>
            <a:r>
              <a:rPr sz="800" spc="-5" dirty="0">
                <a:solidFill>
                  <a:srgbClr val="231F20"/>
                </a:solidFill>
                <a:latin typeface="Calibri"/>
                <a:cs typeface="Calibri"/>
              </a:rPr>
              <a:t>malignant</a:t>
            </a:r>
            <a:r>
              <a:rPr sz="800" spc="130" dirty="0">
                <a:solidFill>
                  <a:srgbClr val="231F20"/>
                </a:solidFill>
                <a:latin typeface="Calibri"/>
                <a:cs typeface="Calibri"/>
              </a:rPr>
              <a:t> </a:t>
            </a:r>
            <a:r>
              <a:rPr sz="800" spc="-10" dirty="0">
                <a:solidFill>
                  <a:srgbClr val="231F20"/>
                </a:solidFill>
                <a:latin typeface="Calibri"/>
                <a:cs typeface="Calibri"/>
              </a:rPr>
              <a:t>perivascular</a:t>
            </a:r>
            <a:r>
              <a:rPr sz="800" spc="135" dirty="0">
                <a:solidFill>
                  <a:srgbClr val="231F20"/>
                </a:solidFill>
                <a:latin typeface="Calibri"/>
                <a:cs typeface="Calibri"/>
              </a:rPr>
              <a:t> </a:t>
            </a:r>
            <a:r>
              <a:rPr sz="800" spc="-5" dirty="0">
                <a:solidFill>
                  <a:srgbClr val="231F20"/>
                </a:solidFill>
                <a:latin typeface="Calibri"/>
                <a:cs typeface="Calibri"/>
              </a:rPr>
              <a:t>epithelioid</a:t>
            </a:r>
            <a:endParaRPr sz="800">
              <a:latin typeface="Calibri"/>
              <a:cs typeface="Calibri"/>
            </a:endParaRPr>
          </a:p>
          <a:p>
            <a:pPr marL="184150" marR="5715" algn="just">
              <a:lnSpc>
                <a:spcPct val="103899"/>
              </a:lnSpc>
              <a:spcBef>
                <a:spcPts val="10"/>
              </a:spcBef>
            </a:pPr>
            <a:r>
              <a:rPr sz="800" spc="-10" dirty="0">
                <a:solidFill>
                  <a:srgbClr val="231F20"/>
                </a:solidFill>
                <a:latin typeface="Calibri"/>
                <a:cs typeface="Calibri"/>
              </a:rPr>
              <a:t>cell </a:t>
            </a:r>
            <a:r>
              <a:rPr sz="800" spc="-5" dirty="0">
                <a:solidFill>
                  <a:srgbClr val="231F20"/>
                </a:solidFill>
                <a:latin typeface="Calibri"/>
                <a:cs typeface="Calibri"/>
              </a:rPr>
              <a:t>tumors: </a:t>
            </a:r>
            <a:r>
              <a:rPr sz="800" spc="-15" dirty="0">
                <a:solidFill>
                  <a:srgbClr val="231F20"/>
                </a:solidFill>
                <a:latin typeface="Calibri"/>
                <a:cs typeface="Calibri"/>
              </a:rPr>
              <a:t>targeting </a:t>
            </a:r>
            <a:r>
              <a:rPr sz="800" spc="-30" dirty="0">
                <a:solidFill>
                  <a:srgbClr val="231F20"/>
                </a:solidFill>
                <a:latin typeface="Calibri"/>
                <a:cs typeface="Calibri"/>
              </a:rPr>
              <a:t>the </a:t>
            </a:r>
            <a:r>
              <a:rPr sz="800" spc="-10" dirty="0">
                <a:solidFill>
                  <a:srgbClr val="231F20"/>
                </a:solidFill>
                <a:latin typeface="Calibri"/>
                <a:cs typeface="Calibri"/>
              </a:rPr>
              <a:t>pathogenic </a:t>
            </a:r>
            <a:r>
              <a:rPr sz="800" spc="-5" dirty="0">
                <a:solidFill>
                  <a:srgbClr val="231F20"/>
                </a:solidFill>
                <a:latin typeface="Calibri"/>
                <a:cs typeface="Calibri"/>
              </a:rPr>
              <a:t>activation </a:t>
            </a:r>
            <a:r>
              <a:rPr sz="800" spc="-10" dirty="0">
                <a:solidFill>
                  <a:srgbClr val="231F20"/>
                </a:solidFill>
                <a:latin typeface="Calibri"/>
                <a:cs typeface="Calibri"/>
              </a:rPr>
              <a:t>of </a:t>
            </a:r>
            <a:r>
              <a:rPr sz="800" spc="50" dirty="0">
                <a:solidFill>
                  <a:srgbClr val="231F20"/>
                </a:solidFill>
                <a:latin typeface="Calibri"/>
                <a:cs typeface="Calibri"/>
              </a:rPr>
              <a:t>mTORC1 </a:t>
            </a:r>
            <a:r>
              <a:rPr sz="800" spc="20" dirty="0">
                <a:solidFill>
                  <a:srgbClr val="231F20"/>
                </a:solidFill>
                <a:latin typeface="Calibri"/>
                <a:cs typeface="Calibri"/>
              </a:rPr>
              <a:t>in </a:t>
            </a:r>
            <a:r>
              <a:rPr sz="800" spc="-5" dirty="0">
                <a:solidFill>
                  <a:srgbClr val="231F20"/>
                </a:solidFill>
                <a:latin typeface="Calibri"/>
                <a:cs typeface="Calibri"/>
              </a:rPr>
              <a:t>tumors. </a:t>
            </a:r>
            <a:r>
              <a:rPr sz="800" spc="10" dirty="0">
                <a:solidFill>
                  <a:srgbClr val="231F20"/>
                </a:solidFill>
                <a:latin typeface="Calibri"/>
                <a:cs typeface="Calibri"/>
              </a:rPr>
              <a:t>J </a:t>
            </a:r>
            <a:r>
              <a:rPr sz="800" spc="-170" dirty="0">
                <a:solidFill>
                  <a:srgbClr val="231F20"/>
                </a:solidFill>
                <a:latin typeface="Calibri"/>
                <a:cs typeface="Calibri"/>
              </a:rPr>
              <a:t> </a:t>
            </a:r>
            <a:r>
              <a:rPr sz="800" spc="35" dirty="0">
                <a:solidFill>
                  <a:srgbClr val="231F20"/>
                </a:solidFill>
                <a:latin typeface="Calibri"/>
                <a:cs typeface="Calibri"/>
              </a:rPr>
              <a:t>Clin</a:t>
            </a:r>
            <a:r>
              <a:rPr sz="800" spc="-15"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2010;</a:t>
            </a:r>
            <a:r>
              <a:rPr sz="800" spc="-15" dirty="0">
                <a:solidFill>
                  <a:srgbClr val="231F20"/>
                </a:solidFill>
                <a:latin typeface="Calibri"/>
                <a:cs typeface="Calibri"/>
              </a:rPr>
              <a:t> </a:t>
            </a:r>
            <a:r>
              <a:rPr sz="800" spc="-25" dirty="0">
                <a:solidFill>
                  <a:srgbClr val="231F20"/>
                </a:solidFill>
                <a:latin typeface="Calibri"/>
                <a:cs typeface="Calibri"/>
              </a:rPr>
              <a:t>28:</a:t>
            </a:r>
            <a:r>
              <a:rPr sz="800" spc="-5" dirty="0">
                <a:solidFill>
                  <a:srgbClr val="231F20"/>
                </a:solidFill>
                <a:latin typeface="Calibri"/>
                <a:cs typeface="Calibri"/>
              </a:rPr>
              <a:t> </a:t>
            </a:r>
            <a:r>
              <a:rPr sz="800" spc="-20" dirty="0">
                <a:solidFill>
                  <a:srgbClr val="231F20"/>
                </a:solidFill>
                <a:latin typeface="Calibri"/>
                <a:cs typeface="Calibri"/>
              </a:rPr>
              <a:t>835–840.</a:t>
            </a:r>
            <a:endParaRPr sz="800">
              <a:latin typeface="Calibri"/>
              <a:cs typeface="Calibri"/>
            </a:endParaRPr>
          </a:p>
          <a:p>
            <a:pPr marL="184150" indent="-172085" algn="just">
              <a:lnSpc>
                <a:spcPct val="100000"/>
              </a:lnSpc>
              <a:spcBef>
                <a:spcPts val="35"/>
              </a:spcBef>
              <a:buClr>
                <a:srgbClr val="231F20"/>
              </a:buClr>
              <a:buFont typeface="Calibri"/>
              <a:buAutoNum type="arabicPeriod" startAt="49"/>
              <a:tabLst>
                <a:tab pos="184785" algn="l"/>
              </a:tabLst>
            </a:pPr>
            <a:r>
              <a:rPr sz="800" spc="-5" dirty="0">
                <a:solidFill>
                  <a:srgbClr val="231F20"/>
                </a:solidFill>
                <a:latin typeface="Calibri"/>
                <a:cs typeface="Calibri"/>
              </a:rPr>
              <a:t>Stacchiotti</a:t>
            </a:r>
            <a:r>
              <a:rPr sz="800" spc="25" dirty="0">
                <a:solidFill>
                  <a:srgbClr val="231F20"/>
                </a:solidFill>
                <a:latin typeface="Calibri"/>
                <a:cs typeface="Calibri"/>
              </a:rPr>
              <a:t> </a:t>
            </a:r>
            <a:r>
              <a:rPr sz="800" dirty="0">
                <a:solidFill>
                  <a:srgbClr val="231F20"/>
                </a:solidFill>
                <a:latin typeface="Calibri"/>
                <a:cs typeface="Calibri"/>
              </a:rPr>
              <a:t>S,</a:t>
            </a:r>
            <a:r>
              <a:rPr sz="800" spc="40" dirty="0">
                <a:solidFill>
                  <a:srgbClr val="231F20"/>
                </a:solidFill>
                <a:latin typeface="Calibri"/>
                <a:cs typeface="Calibri"/>
              </a:rPr>
              <a:t> </a:t>
            </a:r>
            <a:r>
              <a:rPr sz="800" spc="-5" dirty="0">
                <a:solidFill>
                  <a:srgbClr val="231F20"/>
                </a:solidFill>
                <a:latin typeface="Calibri"/>
                <a:cs typeface="Calibri"/>
              </a:rPr>
              <a:t>Provenzano</a:t>
            </a:r>
            <a:r>
              <a:rPr sz="800" spc="35" dirty="0">
                <a:solidFill>
                  <a:srgbClr val="231F20"/>
                </a:solidFill>
                <a:latin typeface="Calibri"/>
                <a:cs typeface="Calibri"/>
              </a:rPr>
              <a:t> </a:t>
            </a:r>
            <a:r>
              <a:rPr sz="800" dirty="0">
                <a:solidFill>
                  <a:srgbClr val="231F20"/>
                </a:solidFill>
                <a:latin typeface="Calibri"/>
                <a:cs typeface="Calibri"/>
              </a:rPr>
              <a:t>S,</a:t>
            </a:r>
            <a:r>
              <a:rPr sz="800" spc="35" dirty="0">
                <a:solidFill>
                  <a:srgbClr val="231F20"/>
                </a:solidFill>
                <a:latin typeface="Calibri"/>
                <a:cs typeface="Calibri"/>
              </a:rPr>
              <a:t> </a:t>
            </a:r>
            <a:r>
              <a:rPr sz="800" spc="-5" dirty="0">
                <a:solidFill>
                  <a:srgbClr val="231F20"/>
                </a:solidFill>
                <a:latin typeface="Calibri"/>
                <a:cs typeface="Calibri"/>
              </a:rPr>
              <a:t>Dagrada</a:t>
            </a:r>
            <a:r>
              <a:rPr sz="800" spc="25" dirty="0">
                <a:solidFill>
                  <a:srgbClr val="231F20"/>
                </a:solidFill>
                <a:latin typeface="Calibri"/>
                <a:cs typeface="Calibri"/>
              </a:rPr>
              <a:t> </a:t>
            </a:r>
            <a:r>
              <a:rPr sz="800" spc="50" dirty="0">
                <a:solidFill>
                  <a:srgbClr val="231F20"/>
                </a:solidFill>
                <a:latin typeface="Calibri"/>
                <a:cs typeface="Calibri"/>
              </a:rPr>
              <a:t>G</a:t>
            </a:r>
            <a:r>
              <a:rPr sz="800" spc="35" dirty="0">
                <a:solidFill>
                  <a:srgbClr val="231F20"/>
                </a:solidFill>
                <a:latin typeface="Calibri"/>
                <a:cs typeface="Calibri"/>
              </a:rPr>
              <a:t> </a:t>
            </a:r>
            <a:r>
              <a:rPr sz="800" spc="-45" dirty="0">
                <a:solidFill>
                  <a:srgbClr val="231F20"/>
                </a:solidFill>
                <a:latin typeface="Calibri"/>
                <a:cs typeface="Calibri"/>
              </a:rPr>
              <a:t>et</a:t>
            </a:r>
            <a:r>
              <a:rPr sz="800" spc="35" dirty="0">
                <a:solidFill>
                  <a:srgbClr val="231F20"/>
                </a:solidFill>
                <a:latin typeface="Calibri"/>
                <a:cs typeface="Calibri"/>
              </a:rPr>
              <a:t> </a:t>
            </a:r>
            <a:r>
              <a:rPr sz="800" spc="-10" dirty="0">
                <a:solidFill>
                  <a:srgbClr val="231F20"/>
                </a:solidFill>
                <a:latin typeface="Calibri"/>
                <a:cs typeface="Calibri"/>
              </a:rPr>
              <a:t>al.</a:t>
            </a:r>
            <a:r>
              <a:rPr sz="800" spc="35" dirty="0">
                <a:solidFill>
                  <a:srgbClr val="231F20"/>
                </a:solidFill>
                <a:latin typeface="Calibri"/>
                <a:cs typeface="Calibri"/>
              </a:rPr>
              <a:t> </a:t>
            </a:r>
            <a:r>
              <a:rPr sz="800" spc="10" dirty="0">
                <a:solidFill>
                  <a:srgbClr val="231F20"/>
                </a:solidFill>
                <a:latin typeface="Calibri"/>
                <a:cs typeface="Calibri"/>
              </a:rPr>
              <a:t>Sirolimus</a:t>
            </a:r>
            <a:r>
              <a:rPr sz="800" spc="30" dirty="0">
                <a:solidFill>
                  <a:srgbClr val="231F20"/>
                </a:solidFill>
                <a:latin typeface="Calibri"/>
                <a:cs typeface="Calibri"/>
              </a:rPr>
              <a:t> </a:t>
            </a:r>
            <a:r>
              <a:rPr sz="800" spc="20" dirty="0">
                <a:solidFill>
                  <a:srgbClr val="231F20"/>
                </a:solidFill>
                <a:latin typeface="Calibri"/>
                <a:cs typeface="Calibri"/>
              </a:rPr>
              <a:t>in</a:t>
            </a:r>
            <a:r>
              <a:rPr sz="800" spc="35" dirty="0">
                <a:solidFill>
                  <a:srgbClr val="231F20"/>
                </a:solidFill>
                <a:latin typeface="Calibri"/>
                <a:cs typeface="Calibri"/>
              </a:rPr>
              <a:t> </a:t>
            </a:r>
            <a:r>
              <a:rPr sz="800" spc="-20" dirty="0">
                <a:solidFill>
                  <a:srgbClr val="231F20"/>
                </a:solidFill>
                <a:latin typeface="Calibri"/>
                <a:cs typeface="Calibri"/>
              </a:rPr>
              <a:t>advanced</a:t>
            </a:r>
            <a:r>
              <a:rPr sz="800" spc="35" dirty="0">
                <a:solidFill>
                  <a:srgbClr val="231F20"/>
                </a:solidFill>
                <a:latin typeface="Calibri"/>
                <a:cs typeface="Calibri"/>
              </a:rPr>
              <a:t> </a:t>
            </a:r>
            <a:r>
              <a:rPr sz="800" dirty="0">
                <a:solidFill>
                  <a:srgbClr val="231F20"/>
                </a:solidFill>
                <a:latin typeface="Calibri"/>
                <a:cs typeface="Calibri"/>
              </a:rPr>
              <a:t>epi-</a:t>
            </a:r>
            <a:endParaRPr sz="800">
              <a:latin typeface="Calibri"/>
              <a:cs typeface="Calibri"/>
            </a:endParaRPr>
          </a:p>
          <a:p>
            <a:pPr marL="184150" marR="5080" algn="just">
              <a:lnSpc>
                <a:spcPct val="104200"/>
              </a:lnSpc>
              <a:spcBef>
                <a:spcPts val="5"/>
              </a:spcBef>
            </a:pPr>
            <a:r>
              <a:rPr sz="800" dirty="0">
                <a:solidFill>
                  <a:srgbClr val="231F20"/>
                </a:solidFill>
                <a:latin typeface="Calibri"/>
                <a:cs typeface="Calibri"/>
              </a:rPr>
              <a:t>thelioid </a:t>
            </a:r>
            <a:r>
              <a:rPr sz="800" spc="-10" dirty="0">
                <a:solidFill>
                  <a:srgbClr val="231F20"/>
                </a:solidFill>
                <a:latin typeface="Calibri"/>
                <a:cs typeface="Calibri"/>
              </a:rPr>
              <a:t>hemangioendothelioma: </a:t>
            </a:r>
            <a:r>
              <a:rPr sz="800" spc="-35" dirty="0">
                <a:solidFill>
                  <a:srgbClr val="231F20"/>
                </a:solidFill>
                <a:latin typeface="Calibri"/>
                <a:cs typeface="Calibri"/>
              </a:rPr>
              <a:t>a </a:t>
            </a:r>
            <a:r>
              <a:rPr sz="800" spc="-20" dirty="0">
                <a:solidFill>
                  <a:srgbClr val="231F20"/>
                </a:solidFill>
                <a:latin typeface="Calibri"/>
                <a:cs typeface="Calibri"/>
              </a:rPr>
              <a:t>retrospective </a:t>
            </a:r>
            <a:r>
              <a:rPr sz="800" spc="-25" dirty="0">
                <a:solidFill>
                  <a:srgbClr val="231F20"/>
                </a:solidFill>
                <a:latin typeface="Calibri"/>
                <a:cs typeface="Calibri"/>
              </a:rPr>
              <a:t>case-series </a:t>
            </a:r>
            <a:r>
              <a:rPr sz="800" spc="-10" dirty="0">
                <a:solidFill>
                  <a:srgbClr val="231F20"/>
                </a:solidFill>
                <a:latin typeface="Calibri"/>
                <a:cs typeface="Calibri"/>
              </a:rPr>
              <a:t>analysis </a:t>
            </a:r>
            <a:r>
              <a:rPr sz="800" dirty="0">
                <a:solidFill>
                  <a:srgbClr val="231F20"/>
                </a:solidFill>
                <a:latin typeface="Calibri"/>
                <a:cs typeface="Calibri"/>
              </a:rPr>
              <a:t>from </a:t>
            </a:r>
            <a:r>
              <a:rPr sz="800" spc="-170" dirty="0">
                <a:solidFill>
                  <a:srgbClr val="231F20"/>
                </a:solidFill>
                <a:latin typeface="Calibri"/>
                <a:cs typeface="Calibri"/>
              </a:rPr>
              <a:t> </a:t>
            </a:r>
            <a:r>
              <a:rPr sz="800" spc="-30" dirty="0">
                <a:solidFill>
                  <a:srgbClr val="231F20"/>
                </a:solidFill>
                <a:latin typeface="Calibri"/>
                <a:cs typeface="Calibri"/>
              </a:rPr>
              <a:t>the</a:t>
            </a:r>
            <a:r>
              <a:rPr sz="800" spc="-25" dirty="0">
                <a:solidFill>
                  <a:srgbClr val="231F20"/>
                </a:solidFill>
                <a:latin typeface="Calibri"/>
                <a:cs typeface="Calibri"/>
              </a:rPr>
              <a:t> </a:t>
            </a:r>
            <a:r>
              <a:rPr sz="800" spc="5" dirty="0">
                <a:solidFill>
                  <a:srgbClr val="231F20"/>
                </a:solidFill>
                <a:latin typeface="Calibri"/>
                <a:cs typeface="Calibri"/>
              </a:rPr>
              <a:t>Italian </a:t>
            </a:r>
            <a:r>
              <a:rPr sz="800" spc="-10" dirty="0">
                <a:solidFill>
                  <a:srgbClr val="231F20"/>
                </a:solidFill>
                <a:latin typeface="Calibri"/>
                <a:cs typeface="Calibri"/>
              </a:rPr>
              <a:t>Rare </a:t>
            </a:r>
            <a:r>
              <a:rPr sz="800" dirty="0">
                <a:solidFill>
                  <a:srgbClr val="231F20"/>
                </a:solidFill>
                <a:latin typeface="Calibri"/>
                <a:cs typeface="Calibri"/>
              </a:rPr>
              <a:t>Cancer </a:t>
            </a:r>
            <a:r>
              <a:rPr sz="800" spc="-5" dirty="0">
                <a:solidFill>
                  <a:srgbClr val="231F20"/>
                </a:solidFill>
                <a:latin typeface="Calibri"/>
                <a:cs typeface="Calibri"/>
              </a:rPr>
              <a:t>Network </a:t>
            </a:r>
            <a:r>
              <a:rPr sz="800" spc="-30" dirty="0">
                <a:solidFill>
                  <a:srgbClr val="231F20"/>
                </a:solidFill>
                <a:latin typeface="Calibri"/>
                <a:cs typeface="Calibri"/>
              </a:rPr>
              <a:t>database.</a:t>
            </a:r>
            <a:r>
              <a:rPr sz="800" spc="-25" dirty="0">
                <a:solidFill>
                  <a:srgbClr val="231F20"/>
                </a:solidFill>
                <a:latin typeface="Calibri"/>
                <a:cs typeface="Calibri"/>
              </a:rPr>
              <a:t> </a:t>
            </a:r>
            <a:r>
              <a:rPr sz="800" spc="25" dirty="0">
                <a:solidFill>
                  <a:srgbClr val="231F20"/>
                </a:solidFill>
                <a:latin typeface="Calibri"/>
                <a:cs typeface="Calibri"/>
              </a:rPr>
              <a:t>Ann </a:t>
            </a:r>
            <a:r>
              <a:rPr sz="800" spc="5" dirty="0">
                <a:solidFill>
                  <a:srgbClr val="231F20"/>
                </a:solidFill>
                <a:latin typeface="Calibri"/>
                <a:cs typeface="Calibri"/>
              </a:rPr>
              <a:t>Surg </a:t>
            </a:r>
            <a:r>
              <a:rPr sz="800" spc="15" dirty="0">
                <a:solidFill>
                  <a:srgbClr val="231F20"/>
                </a:solidFill>
                <a:latin typeface="Calibri"/>
                <a:cs typeface="Calibri"/>
              </a:rPr>
              <a:t>Oncol </a:t>
            </a:r>
            <a:r>
              <a:rPr sz="800" spc="-25" dirty="0">
                <a:solidFill>
                  <a:srgbClr val="231F20"/>
                </a:solidFill>
                <a:latin typeface="Calibri"/>
                <a:cs typeface="Calibri"/>
              </a:rPr>
              <a:t>2016;</a:t>
            </a:r>
            <a:r>
              <a:rPr sz="800" spc="-20" dirty="0">
                <a:solidFill>
                  <a:srgbClr val="231F20"/>
                </a:solidFill>
                <a:latin typeface="Calibri"/>
                <a:cs typeface="Calibri"/>
              </a:rPr>
              <a:t> </a:t>
            </a:r>
            <a:r>
              <a:rPr sz="800" spc="-25" dirty="0">
                <a:solidFill>
                  <a:srgbClr val="231F20"/>
                </a:solidFill>
                <a:latin typeface="Calibri"/>
                <a:cs typeface="Calibri"/>
              </a:rPr>
              <a:t>23: </a:t>
            </a:r>
            <a:r>
              <a:rPr sz="800" spc="-20" dirty="0">
                <a:solidFill>
                  <a:srgbClr val="231F20"/>
                </a:solidFill>
                <a:latin typeface="Calibri"/>
                <a:cs typeface="Calibri"/>
              </a:rPr>
              <a:t> 2735–2744.</a:t>
            </a:r>
            <a:endParaRPr sz="800">
              <a:latin typeface="Calibri"/>
              <a:cs typeface="Calibri"/>
            </a:endParaRPr>
          </a:p>
          <a:p>
            <a:pPr marL="184150" marR="5080" indent="-172085" algn="just">
              <a:lnSpc>
                <a:spcPct val="103899"/>
              </a:lnSpc>
              <a:buClr>
                <a:srgbClr val="231F20"/>
              </a:buClr>
              <a:buFont typeface="Calibri"/>
              <a:buAutoNum type="arabicPeriod" startAt="50"/>
              <a:tabLst>
                <a:tab pos="184785" algn="l"/>
              </a:tabLst>
            </a:pPr>
            <a:r>
              <a:rPr sz="800" spc="5" dirty="0">
                <a:solidFill>
                  <a:srgbClr val="231F20"/>
                </a:solidFill>
                <a:latin typeface="Calibri"/>
                <a:cs typeface="Calibri"/>
              </a:rPr>
              <a:t>Butrynski</a:t>
            </a:r>
            <a:r>
              <a:rPr sz="800" spc="10" dirty="0">
                <a:solidFill>
                  <a:srgbClr val="231F20"/>
                </a:solidFill>
                <a:latin typeface="Calibri"/>
                <a:cs typeface="Calibri"/>
              </a:rPr>
              <a:t> </a:t>
            </a:r>
            <a:r>
              <a:rPr sz="800" spc="15" dirty="0">
                <a:solidFill>
                  <a:srgbClr val="231F20"/>
                </a:solidFill>
                <a:latin typeface="Calibri"/>
                <a:cs typeface="Calibri"/>
              </a:rPr>
              <a:t>JE,</a:t>
            </a:r>
            <a:r>
              <a:rPr sz="800" spc="20" dirty="0">
                <a:solidFill>
                  <a:srgbClr val="231F20"/>
                </a:solidFill>
                <a:latin typeface="Calibri"/>
                <a:cs typeface="Calibri"/>
              </a:rPr>
              <a:t> </a:t>
            </a:r>
            <a:r>
              <a:rPr sz="800" spc="15" dirty="0">
                <a:solidFill>
                  <a:srgbClr val="231F20"/>
                </a:solidFill>
                <a:latin typeface="Calibri"/>
                <a:cs typeface="Calibri"/>
              </a:rPr>
              <a:t>D’Adamo</a:t>
            </a:r>
            <a:r>
              <a:rPr sz="800" spc="20" dirty="0">
                <a:solidFill>
                  <a:srgbClr val="231F20"/>
                </a:solidFill>
                <a:latin typeface="Calibri"/>
                <a:cs typeface="Calibri"/>
              </a:rPr>
              <a:t> </a:t>
            </a:r>
            <a:r>
              <a:rPr sz="800" spc="45" dirty="0">
                <a:solidFill>
                  <a:srgbClr val="231F20"/>
                </a:solidFill>
                <a:latin typeface="Calibri"/>
                <a:cs typeface="Calibri"/>
              </a:rPr>
              <a:t>DR,</a:t>
            </a:r>
            <a:r>
              <a:rPr sz="800" spc="50" dirty="0">
                <a:solidFill>
                  <a:srgbClr val="231F20"/>
                </a:solidFill>
                <a:latin typeface="Calibri"/>
                <a:cs typeface="Calibri"/>
              </a:rPr>
              <a:t> </a:t>
            </a:r>
            <a:r>
              <a:rPr sz="800" spc="25" dirty="0">
                <a:solidFill>
                  <a:srgbClr val="231F20"/>
                </a:solidFill>
                <a:latin typeface="Calibri"/>
                <a:cs typeface="Calibri"/>
              </a:rPr>
              <a:t>Hornick</a:t>
            </a:r>
            <a:r>
              <a:rPr sz="800" spc="30" dirty="0">
                <a:solidFill>
                  <a:srgbClr val="231F20"/>
                </a:solidFill>
                <a:latin typeface="Calibri"/>
                <a:cs typeface="Calibri"/>
              </a:rPr>
              <a:t> </a:t>
            </a:r>
            <a:r>
              <a:rPr sz="800" spc="45" dirty="0">
                <a:solidFill>
                  <a:srgbClr val="231F20"/>
                </a:solidFill>
                <a:latin typeface="Calibri"/>
                <a:cs typeface="Calibri"/>
              </a:rPr>
              <a:t>JL</a:t>
            </a:r>
            <a:r>
              <a:rPr sz="800" spc="50" dirty="0">
                <a:solidFill>
                  <a:srgbClr val="231F20"/>
                </a:solidFill>
                <a:latin typeface="Calibri"/>
                <a:cs typeface="Calibri"/>
              </a:rPr>
              <a:t>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a:t>
            </a:r>
            <a:r>
              <a:rPr sz="800" spc="-5" dirty="0">
                <a:solidFill>
                  <a:srgbClr val="231F20"/>
                </a:solidFill>
                <a:latin typeface="Calibri"/>
                <a:cs typeface="Calibri"/>
              </a:rPr>
              <a:t> </a:t>
            </a:r>
            <a:r>
              <a:rPr sz="800" spc="15" dirty="0">
                <a:solidFill>
                  <a:srgbClr val="231F20"/>
                </a:solidFill>
                <a:latin typeface="Calibri"/>
                <a:cs typeface="Calibri"/>
              </a:rPr>
              <a:t>Crizotinib</a:t>
            </a:r>
            <a:r>
              <a:rPr sz="800" spc="20" dirty="0">
                <a:solidFill>
                  <a:srgbClr val="231F20"/>
                </a:solidFill>
                <a:latin typeface="Calibri"/>
                <a:cs typeface="Calibri"/>
              </a:rPr>
              <a:t> in</a:t>
            </a:r>
            <a:r>
              <a:rPr sz="800" spc="25" dirty="0">
                <a:solidFill>
                  <a:srgbClr val="231F20"/>
                </a:solidFill>
                <a:latin typeface="Calibri"/>
                <a:cs typeface="Calibri"/>
              </a:rPr>
              <a:t> </a:t>
            </a:r>
            <a:r>
              <a:rPr sz="800" spc="70" dirty="0">
                <a:solidFill>
                  <a:srgbClr val="231F20"/>
                </a:solidFill>
                <a:latin typeface="Calibri"/>
                <a:cs typeface="Calibri"/>
              </a:rPr>
              <a:t>ALK- </a:t>
            </a:r>
            <a:r>
              <a:rPr sz="800" spc="75" dirty="0">
                <a:solidFill>
                  <a:srgbClr val="231F20"/>
                </a:solidFill>
                <a:latin typeface="Calibri"/>
                <a:cs typeface="Calibri"/>
              </a:rPr>
              <a:t> </a:t>
            </a:r>
            <a:r>
              <a:rPr sz="800" spc="-20" dirty="0">
                <a:solidFill>
                  <a:srgbClr val="231F20"/>
                </a:solidFill>
                <a:latin typeface="Calibri"/>
                <a:cs typeface="Calibri"/>
              </a:rPr>
              <a:t>rearranged</a:t>
            </a:r>
            <a:r>
              <a:rPr sz="800" spc="-10" dirty="0">
                <a:solidFill>
                  <a:srgbClr val="231F20"/>
                </a:solidFill>
                <a:latin typeface="Calibri"/>
                <a:cs typeface="Calibri"/>
              </a:rPr>
              <a:t> </a:t>
            </a:r>
            <a:r>
              <a:rPr sz="800" dirty="0">
                <a:solidFill>
                  <a:srgbClr val="231F20"/>
                </a:solidFill>
                <a:latin typeface="Calibri"/>
                <a:cs typeface="Calibri"/>
              </a:rPr>
              <a:t>inflammatory</a:t>
            </a:r>
            <a:r>
              <a:rPr sz="800" spc="145" dirty="0">
                <a:solidFill>
                  <a:srgbClr val="231F20"/>
                </a:solidFill>
                <a:latin typeface="Calibri"/>
                <a:cs typeface="Calibri"/>
              </a:rPr>
              <a:t> </a:t>
            </a:r>
            <a:r>
              <a:rPr sz="800" spc="-5" dirty="0">
                <a:solidFill>
                  <a:srgbClr val="231F20"/>
                </a:solidFill>
                <a:latin typeface="Calibri"/>
                <a:cs typeface="Calibri"/>
              </a:rPr>
              <a:t>myofibroblastic</a:t>
            </a:r>
            <a:r>
              <a:rPr sz="800" spc="150" dirty="0">
                <a:solidFill>
                  <a:srgbClr val="231F20"/>
                </a:solidFill>
                <a:latin typeface="Calibri"/>
                <a:cs typeface="Calibri"/>
              </a:rPr>
              <a:t> </a:t>
            </a:r>
            <a:r>
              <a:rPr sz="800" dirty="0">
                <a:solidFill>
                  <a:srgbClr val="231F20"/>
                </a:solidFill>
                <a:latin typeface="Calibri"/>
                <a:cs typeface="Calibri"/>
              </a:rPr>
              <a:t>tumor.</a:t>
            </a:r>
            <a:r>
              <a:rPr sz="800" spc="145" dirty="0">
                <a:solidFill>
                  <a:srgbClr val="231F20"/>
                </a:solidFill>
                <a:latin typeface="Calibri"/>
                <a:cs typeface="Calibri"/>
              </a:rPr>
              <a:t> </a:t>
            </a:r>
            <a:r>
              <a:rPr sz="800" spc="70" dirty="0">
                <a:solidFill>
                  <a:srgbClr val="231F20"/>
                </a:solidFill>
                <a:latin typeface="Calibri"/>
                <a:cs typeface="Calibri"/>
              </a:rPr>
              <a:t>N</a:t>
            </a:r>
            <a:r>
              <a:rPr sz="800" spc="155" dirty="0">
                <a:solidFill>
                  <a:srgbClr val="231F20"/>
                </a:solidFill>
                <a:latin typeface="Calibri"/>
                <a:cs typeface="Calibri"/>
              </a:rPr>
              <a:t> </a:t>
            </a:r>
            <a:r>
              <a:rPr sz="800" spc="15" dirty="0">
                <a:solidFill>
                  <a:srgbClr val="231F20"/>
                </a:solidFill>
                <a:latin typeface="Calibri"/>
                <a:cs typeface="Calibri"/>
              </a:rPr>
              <a:t>Engl</a:t>
            </a:r>
            <a:r>
              <a:rPr sz="800" spc="150" dirty="0">
                <a:solidFill>
                  <a:srgbClr val="231F20"/>
                </a:solidFill>
                <a:latin typeface="Calibri"/>
                <a:cs typeface="Calibri"/>
              </a:rPr>
              <a:t> </a:t>
            </a:r>
            <a:r>
              <a:rPr sz="800" spc="10" dirty="0">
                <a:solidFill>
                  <a:srgbClr val="231F20"/>
                </a:solidFill>
                <a:latin typeface="Calibri"/>
                <a:cs typeface="Calibri"/>
              </a:rPr>
              <a:t>J</a:t>
            </a:r>
            <a:r>
              <a:rPr sz="800" spc="155" dirty="0">
                <a:solidFill>
                  <a:srgbClr val="231F20"/>
                </a:solidFill>
                <a:latin typeface="Calibri"/>
                <a:cs typeface="Calibri"/>
              </a:rPr>
              <a:t> </a:t>
            </a:r>
            <a:r>
              <a:rPr sz="800" spc="-10" dirty="0">
                <a:solidFill>
                  <a:srgbClr val="231F20"/>
                </a:solidFill>
                <a:latin typeface="Calibri"/>
                <a:cs typeface="Calibri"/>
              </a:rPr>
              <a:t>Med</a:t>
            </a:r>
            <a:r>
              <a:rPr sz="800" spc="150" dirty="0">
                <a:solidFill>
                  <a:srgbClr val="231F20"/>
                </a:solidFill>
                <a:latin typeface="Calibri"/>
                <a:cs typeface="Calibri"/>
              </a:rPr>
              <a:t> </a:t>
            </a:r>
            <a:r>
              <a:rPr sz="800" spc="-25" dirty="0">
                <a:solidFill>
                  <a:srgbClr val="231F20"/>
                </a:solidFill>
                <a:latin typeface="Calibri"/>
                <a:cs typeface="Calibri"/>
              </a:rPr>
              <a:t>2010;</a:t>
            </a:r>
            <a:endParaRPr sz="800">
              <a:latin typeface="Calibri"/>
              <a:cs typeface="Calibri"/>
            </a:endParaRPr>
          </a:p>
          <a:p>
            <a:pPr marL="184150" algn="just">
              <a:lnSpc>
                <a:spcPct val="100000"/>
              </a:lnSpc>
              <a:spcBef>
                <a:spcPts val="45"/>
              </a:spcBef>
            </a:pPr>
            <a:r>
              <a:rPr sz="800" spc="-25" dirty="0">
                <a:solidFill>
                  <a:srgbClr val="231F20"/>
                </a:solidFill>
                <a:latin typeface="Calibri"/>
                <a:cs typeface="Calibri"/>
              </a:rPr>
              <a:t>363:</a:t>
            </a:r>
            <a:r>
              <a:rPr sz="800" spc="-10" dirty="0">
                <a:solidFill>
                  <a:srgbClr val="231F20"/>
                </a:solidFill>
                <a:latin typeface="Calibri"/>
                <a:cs typeface="Calibri"/>
              </a:rPr>
              <a:t> </a:t>
            </a:r>
            <a:r>
              <a:rPr sz="800" spc="-20" dirty="0">
                <a:solidFill>
                  <a:srgbClr val="231F20"/>
                </a:solidFill>
                <a:latin typeface="Calibri"/>
                <a:cs typeface="Calibri"/>
              </a:rPr>
              <a:t>1727–1733.</a:t>
            </a:r>
            <a:endParaRPr sz="800">
              <a:latin typeface="Calibri"/>
              <a:cs typeface="Calibri"/>
            </a:endParaRPr>
          </a:p>
          <a:p>
            <a:pPr marL="184150" marR="5080" indent="-172085" algn="just">
              <a:lnSpc>
                <a:spcPts val="1000"/>
              </a:lnSpc>
              <a:spcBef>
                <a:spcPts val="35"/>
              </a:spcBef>
              <a:buClr>
                <a:srgbClr val="231F20"/>
              </a:buClr>
              <a:buFont typeface="Calibri"/>
              <a:buAutoNum type="arabicPeriod" startAt="51"/>
              <a:tabLst>
                <a:tab pos="184785" algn="l"/>
              </a:tabLst>
            </a:pPr>
            <a:r>
              <a:rPr sz="800" spc="20" dirty="0">
                <a:solidFill>
                  <a:srgbClr val="231F20"/>
                </a:solidFill>
                <a:latin typeface="Calibri"/>
                <a:cs typeface="Calibri"/>
              </a:rPr>
              <a:t>Kummar </a:t>
            </a:r>
            <a:r>
              <a:rPr sz="800" dirty="0">
                <a:solidFill>
                  <a:srgbClr val="231F20"/>
                </a:solidFill>
                <a:latin typeface="Calibri"/>
                <a:cs typeface="Calibri"/>
              </a:rPr>
              <a:t>S, </a:t>
            </a:r>
            <a:r>
              <a:rPr sz="800" spc="5" dirty="0">
                <a:solidFill>
                  <a:srgbClr val="231F20"/>
                </a:solidFill>
                <a:latin typeface="Calibri"/>
                <a:cs typeface="Calibri"/>
              </a:rPr>
              <a:t>Allen </a:t>
            </a:r>
            <a:r>
              <a:rPr sz="800" spc="40" dirty="0">
                <a:solidFill>
                  <a:srgbClr val="231F20"/>
                </a:solidFill>
                <a:latin typeface="Calibri"/>
                <a:cs typeface="Calibri"/>
              </a:rPr>
              <a:t>D, </a:t>
            </a:r>
            <a:r>
              <a:rPr sz="800" spc="5" dirty="0">
                <a:solidFill>
                  <a:srgbClr val="231F20"/>
                </a:solidFill>
                <a:latin typeface="Calibri"/>
                <a:cs typeface="Calibri"/>
              </a:rPr>
              <a:t>Monks </a:t>
            </a:r>
            <a:r>
              <a:rPr sz="800" spc="50" dirty="0">
                <a:solidFill>
                  <a:srgbClr val="231F20"/>
                </a:solidFill>
                <a:latin typeface="Calibri"/>
                <a:cs typeface="Calibri"/>
              </a:rPr>
              <a:t>A </a:t>
            </a:r>
            <a:r>
              <a:rPr sz="800" spc="-45" dirty="0">
                <a:solidFill>
                  <a:srgbClr val="231F20"/>
                </a:solidFill>
                <a:latin typeface="Calibri"/>
                <a:cs typeface="Calibri"/>
              </a:rPr>
              <a:t>et </a:t>
            </a:r>
            <a:r>
              <a:rPr sz="800" spc="-10" dirty="0">
                <a:solidFill>
                  <a:srgbClr val="231F20"/>
                </a:solidFill>
                <a:latin typeface="Calibri"/>
                <a:cs typeface="Calibri"/>
              </a:rPr>
              <a:t>al. </a:t>
            </a:r>
            <a:r>
              <a:rPr sz="800" spc="5" dirty="0">
                <a:solidFill>
                  <a:srgbClr val="231F20"/>
                </a:solidFill>
                <a:latin typeface="Calibri"/>
                <a:cs typeface="Calibri"/>
              </a:rPr>
              <a:t>Cediranib </a:t>
            </a:r>
            <a:r>
              <a:rPr sz="800" spc="-5" dirty="0">
                <a:solidFill>
                  <a:srgbClr val="231F20"/>
                </a:solidFill>
                <a:latin typeface="Calibri"/>
                <a:cs typeface="Calibri"/>
              </a:rPr>
              <a:t>for </a:t>
            </a:r>
            <a:r>
              <a:rPr sz="800" spc="-20" dirty="0">
                <a:solidFill>
                  <a:srgbClr val="231F20"/>
                </a:solidFill>
                <a:latin typeface="Calibri"/>
                <a:cs typeface="Calibri"/>
              </a:rPr>
              <a:t>metastatic </a:t>
            </a:r>
            <a:r>
              <a:rPr sz="800" spc="-15" dirty="0">
                <a:solidFill>
                  <a:srgbClr val="231F20"/>
                </a:solidFill>
                <a:latin typeface="Calibri"/>
                <a:cs typeface="Calibri"/>
              </a:rPr>
              <a:t>alveolar </a:t>
            </a:r>
            <a:r>
              <a:rPr sz="800" spc="-20" dirty="0">
                <a:solidFill>
                  <a:srgbClr val="231F20"/>
                </a:solidFill>
                <a:latin typeface="Calibri"/>
                <a:cs typeface="Calibri"/>
              </a:rPr>
              <a:t>soft </a:t>
            </a:r>
            <a:r>
              <a:rPr sz="800" spc="-170" dirty="0">
                <a:solidFill>
                  <a:srgbClr val="231F20"/>
                </a:solidFill>
                <a:latin typeface="Calibri"/>
                <a:cs typeface="Calibri"/>
              </a:rPr>
              <a:t> </a:t>
            </a:r>
            <a:r>
              <a:rPr sz="800" spc="-10" dirty="0">
                <a:solidFill>
                  <a:srgbClr val="231F20"/>
                </a:solidFill>
                <a:latin typeface="Calibri"/>
                <a:cs typeface="Calibri"/>
              </a:rPr>
              <a:t>part</a:t>
            </a:r>
            <a:r>
              <a:rPr sz="800" spc="-5" dirty="0">
                <a:solidFill>
                  <a:srgbClr val="231F20"/>
                </a:solidFill>
                <a:latin typeface="Calibri"/>
                <a:cs typeface="Calibri"/>
              </a:rPr>
              <a:t> </a:t>
            </a:r>
            <a:r>
              <a:rPr sz="800" spc="-15" dirty="0">
                <a:solidFill>
                  <a:srgbClr val="231F20"/>
                </a:solidFill>
                <a:latin typeface="Calibri"/>
                <a:cs typeface="Calibri"/>
              </a:rPr>
              <a:t>sarcoma.</a:t>
            </a:r>
            <a:r>
              <a:rPr sz="800" spc="-5"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spc="35" dirty="0">
                <a:solidFill>
                  <a:srgbClr val="231F20"/>
                </a:solidFill>
                <a:latin typeface="Calibri"/>
                <a:cs typeface="Calibri"/>
              </a:rPr>
              <a:t>Clin</a:t>
            </a:r>
            <a:r>
              <a:rPr sz="800" spc="-10"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2013;</a:t>
            </a:r>
            <a:r>
              <a:rPr sz="800" spc="-15" dirty="0">
                <a:solidFill>
                  <a:srgbClr val="231F20"/>
                </a:solidFill>
                <a:latin typeface="Calibri"/>
                <a:cs typeface="Calibri"/>
              </a:rPr>
              <a:t> </a:t>
            </a:r>
            <a:r>
              <a:rPr sz="800" spc="-25" dirty="0">
                <a:solidFill>
                  <a:srgbClr val="231F20"/>
                </a:solidFill>
                <a:latin typeface="Calibri"/>
                <a:cs typeface="Calibri"/>
              </a:rPr>
              <a:t>31:</a:t>
            </a:r>
            <a:r>
              <a:rPr sz="800" spc="-5" dirty="0">
                <a:solidFill>
                  <a:srgbClr val="231F20"/>
                </a:solidFill>
                <a:latin typeface="Calibri"/>
                <a:cs typeface="Calibri"/>
              </a:rPr>
              <a:t> </a:t>
            </a:r>
            <a:r>
              <a:rPr sz="800" spc="-25" dirty="0">
                <a:solidFill>
                  <a:srgbClr val="231F20"/>
                </a:solidFill>
                <a:latin typeface="Calibri"/>
                <a:cs typeface="Calibri"/>
              </a:rPr>
              <a:t>2296–2302.</a:t>
            </a:r>
            <a:endParaRPr sz="800">
              <a:latin typeface="Calibri"/>
              <a:cs typeface="Calibri"/>
            </a:endParaRPr>
          </a:p>
          <a:p>
            <a:pPr marL="184150" marR="5080" indent="-172085" algn="just">
              <a:lnSpc>
                <a:spcPts val="1000"/>
              </a:lnSpc>
              <a:buClr>
                <a:srgbClr val="231F20"/>
              </a:buClr>
              <a:buFont typeface="Calibri"/>
              <a:buAutoNum type="arabicPeriod" startAt="51"/>
              <a:tabLst>
                <a:tab pos="184785" algn="l"/>
              </a:tabLst>
            </a:pPr>
            <a:r>
              <a:rPr sz="800" spc="-5" dirty="0">
                <a:solidFill>
                  <a:srgbClr val="231F20"/>
                </a:solidFill>
                <a:latin typeface="Calibri"/>
                <a:cs typeface="Calibri"/>
              </a:rPr>
              <a:t>Stacchiotti </a:t>
            </a:r>
            <a:r>
              <a:rPr sz="800" dirty="0">
                <a:solidFill>
                  <a:srgbClr val="231F20"/>
                </a:solidFill>
                <a:latin typeface="Calibri"/>
                <a:cs typeface="Calibri"/>
              </a:rPr>
              <a:t>S, </a:t>
            </a:r>
            <a:r>
              <a:rPr sz="800" spc="15" dirty="0">
                <a:solidFill>
                  <a:srgbClr val="231F20"/>
                </a:solidFill>
                <a:latin typeface="Calibri"/>
                <a:cs typeface="Calibri"/>
              </a:rPr>
              <a:t>Tamborini </a:t>
            </a:r>
            <a:r>
              <a:rPr sz="800" spc="20" dirty="0">
                <a:solidFill>
                  <a:srgbClr val="231F20"/>
                </a:solidFill>
                <a:latin typeface="Calibri"/>
                <a:cs typeface="Calibri"/>
              </a:rPr>
              <a:t>E, </a:t>
            </a:r>
            <a:r>
              <a:rPr sz="800" dirty="0">
                <a:solidFill>
                  <a:srgbClr val="231F20"/>
                </a:solidFill>
                <a:latin typeface="Calibri"/>
                <a:cs typeface="Calibri"/>
              </a:rPr>
              <a:t>Marrari </a:t>
            </a:r>
            <a:r>
              <a:rPr sz="800" spc="50" dirty="0">
                <a:solidFill>
                  <a:srgbClr val="231F20"/>
                </a:solidFill>
                <a:latin typeface="Calibri"/>
                <a:cs typeface="Calibri"/>
              </a:rPr>
              <a:t>A </a:t>
            </a:r>
            <a:r>
              <a:rPr sz="800" spc="-45" dirty="0">
                <a:solidFill>
                  <a:srgbClr val="231F20"/>
                </a:solidFill>
                <a:latin typeface="Calibri"/>
                <a:cs typeface="Calibri"/>
              </a:rPr>
              <a:t>et </a:t>
            </a:r>
            <a:r>
              <a:rPr sz="800" spc="-10" dirty="0">
                <a:solidFill>
                  <a:srgbClr val="231F20"/>
                </a:solidFill>
                <a:latin typeface="Calibri"/>
                <a:cs typeface="Calibri"/>
              </a:rPr>
              <a:t>al. </a:t>
            </a:r>
            <a:r>
              <a:rPr sz="800" spc="-15" dirty="0">
                <a:solidFill>
                  <a:srgbClr val="231F20"/>
                </a:solidFill>
                <a:latin typeface="Calibri"/>
                <a:cs typeface="Calibri"/>
              </a:rPr>
              <a:t>Response to </a:t>
            </a:r>
            <a:r>
              <a:rPr sz="800" spc="5" dirty="0">
                <a:solidFill>
                  <a:srgbClr val="231F20"/>
                </a:solidFill>
                <a:latin typeface="Calibri"/>
                <a:cs typeface="Calibri"/>
              </a:rPr>
              <a:t>sunitinib </a:t>
            </a:r>
            <a:r>
              <a:rPr sz="800" spc="-20" dirty="0">
                <a:solidFill>
                  <a:srgbClr val="231F20"/>
                </a:solidFill>
                <a:latin typeface="Calibri"/>
                <a:cs typeface="Calibri"/>
              </a:rPr>
              <a:t>malate </a:t>
            </a:r>
            <a:r>
              <a:rPr sz="800" spc="-15" dirty="0">
                <a:solidFill>
                  <a:srgbClr val="231F20"/>
                </a:solidFill>
                <a:latin typeface="Calibri"/>
                <a:cs typeface="Calibri"/>
              </a:rPr>
              <a:t> </a:t>
            </a:r>
            <a:r>
              <a:rPr sz="800" spc="20" dirty="0">
                <a:solidFill>
                  <a:srgbClr val="231F20"/>
                </a:solidFill>
                <a:latin typeface="Calibri"/>
                <a:cs typeface="Calibri"/>
              </a:rPr>
              <a:t>in</a:t>
            </a:r>
            <a:r>
              <a:rPr sz="800" spc="60" dirty="0">
                <a:solidFill>
                  <a:srgbClr val="231F20"/>
                </a:solidFill>
                <a:latin typeface="Calibri"/>
                <a:cs typeface="Calibri"/>
              </a:rPr>
              <a:t> </a:t>
            </a:r>
            <a:r>
              <a:rPr sz="800" spc="-15" dirty="0">
                <a:solidFill>
                  <a:srgbClr val="231F20"/>
                </a:solidFill>
                <a:latin typeface="Calibri"/>
                <a:cs typeface="Calibri"/>
              </a:rPr>
              <a:t>advanced</a:t>
            </a:r>
            <a:r>
              <a:rPr sz="800" spc="90" dirty="0">
                <a:solidFill>
                  <a:srgbClr val="231F20"/>
                </a:solidFill>
                <a:latin typeface="Calibri"/>
                <a:cs typeface="Calibri"/>
              </a:rPr>
              <a:t> </a:t>
            </a:r>
            <a:r>
              <a:rPr sz="800" spc="-15" dirty="0">
                <a:solidFill>
                  <a:srgbClr val="231F20"/>
                </a:solidFill>
                <a:latin typeface="Calibri"/>
                <a:cs typeface="Calibri"/>
              </a:rPr>
              <a:t>alveolar</a:t>
            </a:r>
            <a:r>
              <a:rPr sz="800" spc="90" dirty="0">
                <a:solidFill>
                  <a:srgbClr val="231F20"/>
                </a:solidFill>
                <a:latin typeface="Calibri"/>
                <a:cs typeface="Calibri"/>
              </a:rPr>
              <a:t> </a:t>
            </a:r>
            <a:r>
              <a:rPr sz="800" spc="-20" dirty="0">
                <a:solidFill>
                  <a:srgbClr val="231F20"/>
                </a:solidFill>
                <a:latin typeface="Calibri"/>
                <a:cs typeface="Calibri"/>
              </a:rPr>
              <a:t>soft</a:t>
            </a:r>
            <a:r>
              <a:rPr sz="800" spc="95" dirty="0">
                <a:solidFill>
                  <a:srgbClr val="231F20"/>
                </a:solidFill>
                <a:latin typeface="Calibri"/>
                <a:cs typeface="Calibri"/>
              </a:rPr>
              <a:t> </a:t>
            </a:r>
            <a:r>
              <a:rPr sz="800" spc="-10" dirty="0">
                <a:solidFill>
                  <a:srgbClr val="231F20"/>
                </a:solidFill>
                <a:latin typeface="Calibri"/>
                <a:cs typeface="Calibri"/>
              </a:rPr>
              <a:t>part</a:t>
            </a:r>
            <a:r>
              <a:rPr sz="800" spc="85" dirty="0">
                <a:solidFill>
                  <a:srgbClr val="231F20"/>
                </a:solidFill>
                <a:latin typeface="Calibri"/>
                <a:cs typeface="Calibri"/>
              </a:rPr>
              <a:t> </a:t>
            </a:r>
            <a:r>
              <a:rPr sz="800" spc="-15" dirty="0">
                <a:solidFill>
                  <a:srgbClr val="231F20"/>
                </a:solidFill>
                <a:latin typeface="Calibri"/>
                <a:cs typeface="Calibri"/>
              </a:rPr>
              <a:t>sarcoma.</a:t>
            </a:r>
            <a:r>
              <a:rPr sz="800" spc="90" dirty="0">
                <a:solidFill>
                  <a:srgbClr val="231F20"/>
                </a:solidFill>
                <a:latin typeface="Calibri"/>
                <a:cs typeface="Calibri"/>
              </a:rPr>
              <a:t> </a:t>
            </a:r>
            <a:r>
              <a:rPr sz="800" spc="35" dirty="0">
                <a:solidFill>
                  <a:srgbClr val="231F20"/>
                </a:solidFill>
                <a:latin typeface="Calibri"/>
                <a:cs typeface="Calibri"/>
              </a:rPr>
              <a:t>Clin</a:t>
            </a:r>
            <a:r>
              <a:rPr sz="800" spc="45" dirty="0">
                <a:solidFill>
                  <a:srgbClr val="231F20"/>
                </a:solidFill>
                <a:latin typeface="Calibri"/>
                <a:cs typeface="Calibri"/>
              </a:rPr>
              <a:t> </a:t>
            </a:r>
            <a:r>
              <a:rPr sz="800" dirty="0">
                <a:solidFill>
                  <a:srgbClr val="231F20"/>
                </a:solidFill>
                <a:latin typeface="Calibri"/>
                <a:cs typeface="Calibri"/>
              </a:rPr>
              <a:t>Cancer</a:t>
            </a:r>
            <a:r>
              <a:rPr sz="800" spc="75" dirty="0">
                <a:solidFill>
                  <a:srgbClr val="231F20"/>
                </a:solidFill>
                <a:latin typeface="Calibri"/>
                <a:cs typeface="Calibri"/>
              </a:rPr>
              <a:t> </a:t>
            </a:r>
            <a:r>
              <a:rPr sz="800" spc="-10" dirty="0">
                <a:solidFill>
                  <a:srgbClr val="231F20"/>
                </a:solidFill>
                <a:latin typeface="Calibri"/>
                <a:cs typeface="Calibri"/>
              </a:rPr>
              <a:t>Res</a:t>
            </a:r>
            <a:r>
              <a:rPr sz="800" spc="90" dirty="0">
                <a:solidFill>
                  <a:srgbClr val="231F20"/>
                </a:solidFill>
                <a:latin typeface="Calibri"/>
                <a:cs typeface="Calibri"/>
              </a:rPr>
              <a:t> </a:t>
            </a:r>
            <a:r>
              <a:rPr sz="800" spc="-25" dirty="0">
                <a:solidFill>
                  <a:srgbClr val="231F20"/>
                </a:solidFill>
                <a:latin typeface="Calibri"/>
                <a:cs typeface="Calibri"/>
              </a:rPr>
              <a:t>2009;</a:t>
            </a:r>
            <a:r>
              <a:rPr sz="800" spc="100" dirty="0">
                <a:solidFill>
                  <a:srgbClr val="231F20"/>
                </a:solidFill>
                <a:latin typeface="Calibri"/>
                <a:cs typeface="Calibri"/>
              </a:rPr>
              <a:t> </a:t>
            </a:r>
            <a:r>
              <a:rPr sz="800" spc="-25" dirty="0">
                <a:solidFill>
                  <a:srgbClr val="231F20"/>
                </a:solidFill>
                <a:latin typeface="Calibri"/>
                <a:cs typeface="Calibri"/>
              </a:rPr>
              <a:t>15:</a:t>
            </a:r>
            <a:endParaRPr sz="800">
              <a:latin typeface="Calibri"/>
              <a:cs typeface="Calibri"/>
            </a:endParaRPr>
          </a:p>
          <a:p>
            <a:pPr marL="184150">
              <a:lnSpc>
                <a:spcPct val="100000"/>
              </a:lnSpc>
              <a:spcBef>
                <a:spcPts val="5"/>
              </a:spcBef>
            </a:pPr>
            <a:r>
              <a:rPr sz="800" spc="-20" dirty="0">
                <a:solidFill>
                  <a:srgbClr val="231F20"/>
                </a:solidFill>
                <a:latin typeface="Calibri"/>
                <a:cs typeface="Calibri"/>
              </a:rPr>
              <a:t>1096–1104.</a:t>
            </a:r>
            <a:endParaRPr sz="800">
              <a:latin typeface="Calibri"/>
              <a:cs typeface="Calibri"/>
            </a:endParaRPr>
          </a:p>
          <a:p>
            <a:pPr marL="184150" marR="5080" indent="-172085" algn="just">
              <a:lnSpc>
                <a:spcPts val="1000"/>
              </a:lnSpc>
              <a:spcBef>
                <a:spcPts val="35"/>
              </a:spcBef>
              <a:buClr>
                <a:srgbClr val="231F20"/>
              </a:buClr>
              <a:buFont typeface="Calibri"/>
              <a:buAutoNum type="arabicPeriod" startAt="53"/>
              <a:tabLst>
                <a:tab pos="184785" algn="l"/>
              </a:tabLst>
            </a:pPr>
            <a:r>
              <a:rPr sz="800" spc="-5" dirty="0">
                <a:solidFill>
                  <a:srgbClr val="231F20"/>
                </a:solidFill>
                <a:latin typeface="Calibri"/>
                <a:cs typeface="Calibri"/>
              </a:rPr>
              <a:t>Stacchiotti</a:t>
            </a:r>
            <a:r>
              <a:rPr sz="800" dirty="0">
                <a:solidFill>
                  <a:srgbClr val="231F20"/>
                </a:solidFill>
                <a:latin typeface="Calibri"/>
                <a:cs typeface="Calibri"/>
              </a:rPr>
              <a:t> S,</a:t>
            </a:r>
            <a:r>
              <a:rPr sz="800" spc="5" dirty="0">
                <a:solidFill>
                  <a:srgbClr val="231F20"/>
                </a:solidFill>
                <a:latin typeface="Calibri"/>
                <a:cs typeface="Calibri"/>
              </a:rPr>
              <a:t> Negri </a:t>
            </a:r>
            <a:r>
              <a:rPr sz="800" spc="40" dirty="0">
                <a:solidFill>
                  <a:srgbClr val="231F20"/>
                </a:solidFill>
                <a:latin typeface="Calibri"/>
                <a:cs typeface="Calibri"/>
              </a:rPr>
              <a:t>T, </a:t>
            </a:r>
            <a:r>
              <a:rPr sz="800" spc="10" dirty="0">
                <a:solidFill>
                  <a:srgbClr val="231F20"/>
                </a:solidFill>
                <a:latin typeface="Calibri"/>
                <a:cs typeface="Calibri"/>
              </a:rPr>
              <a:t>Libertini </a:t>
            </a:r>
            <a:r>
              <a:rPr sz="800" spc="30" dirty="0">
                <a:solidFill>
                  <a:srgbClr val="231F20"/>
                </a:solidFill>
                <a:latin typeface="Calibri"/>
                <a:cs typeface="Calibri"/>
              </a:rPr>
              <a:t>M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a:t>
            </a:r>
            <a:r>
              <a:rPr sz="800" spc="-5" dirty="0">
                <a:solidFill>
                  <a:srgbClr val="231F20"/>
                </a:solidFill>
                <a:latin typeface="Calibri"/>
                <a:cs typeface="Calibri"/>
              </a:rPr>
              <a:t> </a:t>
            </a:r>
            <a:r>
              <a:rPr sz="800" spc="10" dirty="0">
                <a:solidFill>
                  <a:srgbClr val="231F20"/>
                </a:solidFill>
                <a:latin typeface="Calibri"/>
                <a:cs typeface="Calibri"/>
              </a:rPr>
              <a:t>Sunitinib </a:t>
            </a:r>
            <a:r>
              <a:rPr sz="800" spc="-20" dirty="0">
                <a:solidFill>
                  <a:srgbClr val="231F20"/>
                </a:solidFill>
                <a:latin typeface="Calibri"/>
                <a:cs typeface="Calibri"/>
              </a:rPr>
              <a:t>malate</a:t>
            </a:r>
            <a:r>
              <a:rPr sz="800" spc="-15" dirty="0">
                <a:solidFill>
                  <a:srgbClr val="231F20"/>
                </a:solidFill>
                <a:latin typeface="Calibri"/>
                <a:cs typeface="Calibri"/>
              </a:rPr>
              <a:t> </a:t>
            </a:r>
            <a:r>
              <a:rPr sz="800" spc="20" dirty="0">
                <a:solidFill>
                  <a:srgbClr val="231F20"/>
                </a:solidFill>
                <a:latin typeface="Calibri"/>
                <a:cs typeface="Calibri"/>
              </a:rPr>
              <a:t>in </a:t>
            </a:r>
            <a:r>
              <a:rPr sz="800" spc="-5" dirty="0">
                <a:solidFill>
                  <a:srgbClr val="231F20"/>
                </a:solidFill>
                <a:latin typeface="Calibri"/>
                <a:cs typeface="Calibri"/>
              </a:rPr>
              <a:t>solitary </a:t>
            </a:r>
            <a:r>
              <a:rPr sz="800" dirty="0">
                <a:solidFill>
                  <a:srgbClr val="231F20"/>
                </a:solidFill>
                <a:latin typeface="Calibri"/>
                <a:cs typeface="Calibri"/>
              </a:rPr>
              <a:t> </a:t>
            </a:r>
            <a:r>
              <a:rPr sz="800" spc="-5" dirty="0">
                <a:solidFill>
                  <a:srgbClr val="231F20"/>
                </a:solidFill>
                <a:latin typeface="Calibri"/>
                <a:cs typeface="Calibri"/>
              </a:rPr>
              <a:t>fibrous</a:t>
            </a:r>
            <a:r>
              <a:rPr sz="800" spc="-15" dirty="0">
                <a:solidFill>
                  <a:srgbClr val="231F20"/>
                </a:solidFill>
                <a:latin typeface="Calibri"/>
                <a:cs typeface="Calibri"/>
              </a:rPr>
              <a:t> </a:t>
            </a:r>
            <a:r>
              <a:rPr sz="800" dirty="0">
                <a:solidFill>
                  <a:srgbClr val="231F20"/>
                </a:solidFill>
                <a:latin typeface="Calibri"/>
                <a:cs typeface="Calibri"/>
              </a:rPr>
              <a:t>tumor</a:t>
            </a:r>
            <a:r>
              <a:rPr sz="800" spc="-10" dirty="0">
                <a:solidFill>
                  <a:srgbClr val="231F20"/>
                </a:solidFill>
                <a:latin typeface="Calibri"/>
                <a:cs typeface="Calibri"/>
              </a:rPr>
              <a:t> </a:t>
            </a:r>
            <a:r>
              <a:rPr sz="800" spc="40" dirty="0">
                <a:solidFill>
                  <a:srgbClr val="231F20"/>
                </a:solidFill>
                <a:latin typeface="Calibri"/>
                <a:cs typeface="Calibri"/>
              </a:rPr>
              <a:t>(SFT).</a:t>
            </a:r>
            <a:r>
              <a:rPr sz="800" spc="-15" dirty="0">
                <a:solidFill>
                  <a:srgbClr val="231F20"/>
                </a:solidFill>
                <a:latin typeface="Calibri"/>
                <a:cs typeface="Calibri"/>
              </a:rPr>
              <a:t> </a:t>
            </a:r>
            <a:r>
              <a:rPr sz="800" spc="25" dirty="0">
                <a:solidFill>
                  <a:srgbClr val="231F20"/>
                </a:solidFill>
                <a:latin typeface="Calibri"/>
                <a:cs typeface="Calibri"/>
              </a:rPr>
              <a:t>Ann</a:t>
            </a:r>
            <a:r>
              <a:rPr sz="800" spc="-10"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2012;</a:t>
            </a:r>
            <a:r>
              <a:rPr sz="800" spc="-15" dirty="0">
                <a:solidFill>
                  <a:srgbClr val="231F20"/>
                </a:solidFill>
                <a:latin typeface="Calibri"/>
                <a:cs typeface="Calibri"/>
              </a:rPr>
              <a:t> </a:t>
            </a:r>
            <a:r>
              <a:rPr sz="800" spc="-25" dirty="0">
                <a:solidFill>
                  <a:srgbClr val="231F20"/>
                </a:solidFill>
                <a:latin typeface="Calibri"/>
                <a:cs typeface="Calibri"/>
              </a:rPr>
              <a:t>23:</a:t>
            </a:r>
            <a:r>
              <a:rPr sz="800" spc="-5" dirty="0">
                <a:solidFill>
                  <a:srgbClr val="231F20"/>
                </a:solidFill>
                <a:latin typeface="Calibri"/>
                <a:cs typeface="Calibri"/>
              </a:rPr>
              <a:t> </a:t>
            </a:r>
            <a:r>
              <a:rPr sz="800" spc="-20" dirty="0">
                <a:solidFill>
                  <a:srgbClr val="231F20"/>
                </a:solidFill>
                <a:latin typeface="Calibri"/>
                <a:cs typeface="Calibri"/>
              </a:rPr>
              <a:t>3171–3179.</a:t>
            </a:r>
            <a:endParaRPr sz="800">
              <a:latin typeface="Calibri"/>
              <a:cs typeface="Calibri"/>
            </a:endParaRPr>
          </a:p>
          <a:p>
            <a:pPr marL="184150" marR="5080" indent="-172085" algn="just">
              <a:lnSpc>
                <a:spcPts val="1000"/>
              </a:lnSpc>
              <a:buClr>
                <a:srgbClr val="231F20"/>
              </a:buClr>
              <a:buFont typeface="Calibri"/>
              <a:buAutoNum type="arabicPeriod" startAt="53"/>
              <a:tabLst>
                <a:tab pos="184785" algn="l"/>
              </a:tabLst>
            </a:pPr>
            <a:r>
              <a:rPr sz="800" dirty="0">
                <a:solidFill>
                  <a:srgbClr val="231F20"/>
                </a:solidFill>
                <a:latin typeface="Calibri"/>
                <a:cs typeface="Calibri"/>
              </a:rPr>
              <a:t>Rothermundt </a:t>
            </a:r>
            <a:r>
              <a:rPr sz="800" spc="40" dirty="0">
                <a:solidFill>
                  <a:srgbClr val="231F20"/>
                </a:solidFill>
                <a:latin typeface="Calibri"/>
                <a:cs typeface="Calibri"/>
              </a:rPr>
              <a:t>C, </a:t>
            </a:r>
            <a:r>
              <a:rPr sz="800" spc="-5" dirty="0">
                <a:solidFill>
                  <a:srgbClr val="231F20"/>
                </a:solidFill>
                <a:latin typeface="Calibri"/>
                <a:cs typeface="Calibri"/>
              </a:rPr>
              <a:t>Whelan </a:t>
            </a:r>
            <a:r>
              <a:rPr sz="800" spc="5" dirty="0">
                <a:solidFill>
                  <a:srgbClr val="231F20"/>
                </a:solidFill>
                <a:latin typeface="Calibri"/>
                <a:cs typeface="Calibri"/>
              </a:rPr>
              <a:t>JS, </a:t>
            </a:r>
            <a:r>
              <a:rPr sz="800" spc="10" dirty="0">
                <a:solidFill>
                  <a:srgbClr val="231F20"/>
                </a:solidFill>
                <a:latin typeface="Calibri"/>
                <a:cs typeface="Calibri"/>
              </a:rPr>
              <a:t>Dileo </a:t>
            </a:r>
            <a:r>
              <a:rPr sz="800" spc="35" dirty="0">
                <a:solidFill>
                  <a:srgbClr val="231F20"/>
                </a:solidFill>
                <a:latin typeface="Calibri"/>
                <a:cs typeface="Calibri"/>
              </a:rPr>
              <a:t>P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 </a:t>
            </a:r>
            <a:r>
              <a:rPr sz="800" spc="-5" dirty="0">
                <a:solidFill>
                  <a:srgbClr val="231F20"/>
                </a:solidFill>
                <a:latin typeface="Calibri"/>
                <a:cs typeface="Calibri"/>
              </a:rPr>
              <a:t>What </a:t>
            </a:r>
            <a:r>
              <a:rPr sz="800" dirty="0">
                <a:solidFill>
                  <a:srgbClr val="231F20"/>
                </a:solidFill>
                <a:latin typeface="Calibri"/>
                <a:cs typeface="Calibri"/>
              </a:rPr>
              <a:t>is </a:t>
            </a:r>
            <a:r>
              <a:rPr sz="800" spc="-30" dirty="0">
                <a:solidFill>
                  <a:srgbClr val="231F20"/>
                </a:solidFill>
                <a:latin typeface="Calibri"/>
                <a:cs typeface="Calibri"/>
              </a:rPr>
              <a:t>the </a:t>
            </a:r>
            <a:r>
              <a:rPr sz="800" spc="-15" dirty="0">
                <a:solidFill>
                  <a:srgbClr val="231F20"/>
                </a:solidFill>
                <a:latin typeface="Calibri"/>
                <a:cs typeface="Calibri"/>
              </a:rPr>
              <a:t>role </a:t>
            </a:r>
            <a:r>
              <a:rPr sz="800" spc="-10" dirty="0">
                <a:solidFill>
                  <a:srgbClr val="231F20"/>
                </a:solidFill>
                <a:latin typeface="Calibri"/>
                <a:cs typeface="Calibri"/>
              </a:rPr>
              <a:t>of </a:t>
            </a:r>
            <a:r>
              <a:rPr sz="800" spc="-5" dirty="0">
                <a:solidFill>
                  <a:srgbClr val="231F20"/>
                </a:solidFill>
                <a:latin typeface="Calibri"/>
                <a:cs typeface="Calibri"/>
              </a:rPr>
              <a:t>routine </a:t>
            </a:r>
            <a:r>
              <a:rPr sz="800" dirty="0">
                <a:solidFill>
                  <a:srgbClr val="231F20"/>
                </a:solidFill>
                <a:latin typeface="Calibri"/>
                <a:cs typeface="Calibri"/>
              </a:rPr>
              <a:t> follow-up</a:t>
            </a:r>
            <a:r>
              <a:rPr sz="800" spc="5" dirty="0">
                <a:solidFill>
                  <a:srgbClr val="231F20"/>
                </a:solidFill>
                <a:latin typeface="Calibri"/>
                <a:cs typeface="Calibri"/>
              </a:rPr>
              <a:t> </a:t>
            </a:r>
            <a:r>
              <a:rPr sz="800" spc="-5" dirty="0">
                <a:solidFill>
                  <a:srgbClr val="231F20"/>
                </a:solidFill>
                <a:latin typeface="Calibri"/>
                <a:cs typeface="Calibri"/>
              </a:rPr>
              <a:t>for</a:t>
            </a:r>
            <a:r>
              <a:rPr sz="800" spc="10" dirty="0">
                <a:solidFill>
                  <a:srgbClr val="231F20"/>
                </a:solidFill>
                <a:latin typeface="Calibri"/>
                <a:cs typeface="Calibri"/>
              </a:rPr>
              <a:t> </a:t>
            </a:r>
            <a:r>
              <a:rPr sz="800" spc="-10" dirty="0">
                <a:solidFill>
                  <a:srgbClr val="231F20"/>
                </a:solidFill>
                <a:latin typeface="Calibri"/>
                <a:cs typeface="Calibri"/>
              </a:rPr>
              <a:t>localised</a:t>
            </a:r>
            <a:r>
              <a:rPr sz="800" spc="5" dirty="0">
                <a:solidFill>
                  <a:srgbClr val="231F20"/>
                </a:solidFill>
                <a:latin typeface="Calibri"/>
                <a:cs typeface="Calibri"/>
              </a:rPr>
              <a:t> </a:t>
            </a:r>
            <a:r>
              <a:rPr sz="800" spc="10" dirty="0">
                <a:solidFill>
                  <a:srgbClr val="231F20"/>
                </a:solidFill>
                <a:latin typeface="Calibri"/>
                <a:cs typeface="Calibri"/>
              </a:rPr>
              <a:t>limb </a:t>
            </a:r>
            <a:r>
              <a:rPr sz="800" spc="-20" dirty="0">
                <a:solidFill>
                  <a:srgbClr val="231F20"/>
                </a:solidFill>
                <a:latin typeface="Calibri"/>
                <a:cs typeface="Calibri"/>
              </a:rPr>
              <a:t>soft</a:t>
            </a:r>
            <a:r>
              <a:rPr sz="800" spc="10" dirty="0">
                <a:solidFill>
                  <a:srgbClr val="231F20"/>
                </a:solidFill>
                <a:latin typeface="Calibri"/>
                <a:cs typeface="Calibri"/>
              </a:rPr>
              <a:t> </a:t>
            </a:r>
            <a:r>
              <a:rPr sz="800" spc="-20" dirty="0">
                <a:solidFill>
                  <a:srgbClr val="231F20"/>
                </a:solidFill>
                <a:latin typeface="Calibri"/>
                <a:cs typeface="Calibri"/>
              </a:rPr>
              <a:t>tissue</a:t>
            </a:r>
            <a:r>
              <a:rPr sz="800" spc="10" dirty="0">
                <a:solidFill>
                  <a:srgbClr val="231F20"/>
                </a:solidFill>
                <a:latin typeface="Calibri"/>
                <a:cs typeface="Calibri"/>
              </a:rPr>
              <a:t> </a:t>
            </a:r>
            <a:r>
              <a:rPr sz="800" spc="-25" dirty="0">
                <a:solidFill>
                  <a:srgbClr val="231F20"/>
                </a:solidFill>
                <a:latin typeface="Calibri"/>
                <a:cs typeface="Calibri"/>
              </a:rPr>
              <a:t>sarcomas?</a:t>
            </a:r>
            <a:r>
              <a:rPr sz="800" spc="10" dirty="0">
                <a:solidFill>
                  <a:srgbClr val="231F20"/>
                </a:solidFill>
                <a:latin typeface="Calibri"/>
                <a:cs typeface="Calibri"/>
              </a:rPr>
              <a:t> </a:t>
            </a:r>
            <a:r>
              <a:rPr sz="800" spc="50" dirty="0">
                <a:solidFill>
                  <a:srgbClr val="231F20"/>
                </a:solidFill>
                <a:latin typeface="Calibri"/>
                <a:cs typeface="Calibri"/>
              </a:rPr>
              <a:t>A</a:t>
            </a:r>
            <a:r>
              <a:rPr sz="800" spc="10" dirty="0">
                <a:solidFill>
                  <a:srgbClr val="231F20"/>
                </a:solidFill>
                <a:latin typeface="Calibri"/>
                <a:cs typeface="Calibri"/>
              </a:rPr>
              <a:t> </a:t>
            </a:r>
            <a:r>
              <a:rPr sz="800" spc="-20" dirty="0">
                <a:solidFill>
                  <a:srgbClr val="231F20"/>
                </a:solidFill>
                <a:latin typeface="Calibri"/>
                <a:cs typeface="Calibri"/>
              </a:rPr>
              <a:t>retrospective</a:t>
            </a:r>
            <a:r>
              <a:rPr sz="800" spc="10" dirty="0">
                <a:solidFill>
                  <a:srgbClr val="231F20"/>
                </a:solidFill>
                <a:latin typeface="Calibri"/>
                <a:cs typeface="Calibri"/>
              </a:rPr>
              <a:t> </a:t>
            </a:r>
            <a:r>
              <a:rPr sz="800" spc="-10" dirty="0">
                <a:solidFill>
                  <a:srgbClr val="231F20"/>
                </a:solidFill>
                <a:latin typeface="Calibri"/>
                <a:cs typeface="Calibri"/>
              </a:rPr>
              <a:t>analysis</a:t>
            </a:r>
            <a:endParaRPr sz="800">
              <a:latin typeface="Calibri"/>
              <a:cs typeface="Calibri"/>
            </a:endParaRPr>
          </a:p>
          <a:p>
            <a:pPr marL="184150" algn="just">
              <a:lnSpc>
                <a:spcPct val="100000"/>
              </a:lnSpc>
              <a:spcBef>
                <a:spcPts val="5"/>
              </a:spcBef>
            </a:pPr>
            <a:r>
              <a:rPr sz="800" spc="-10" dirty="0">
                <a:solidFill>
                  <a:srgbClr val="231F20"/>
                </a:solidFill>
                <a:latin typeface="Calibri"/>
                <a:cs typeface="Calibri"/>
              </a:rPr>
              <a:t>of</a:t>
            </a:r>
            <a:r>
              <a:rPr sz="800" spc="-15" dirty="0">
                <a:solidFill>
                  <a:srgbClr val="231F20"/>
                </a:solidFill>
                <a:latin typeface="Calibri"/>
                <a:cs typeface="Calibri"/>
              </a:rPr>
              <a:t> </a:t>
            </a:r>
            <a:r>
              <a:rPr sz="800" spc="-25" dirty="0">
                <a:solidFill>
                  <a:srgbClr val="231F20"/>
                </a:solidFill>
                <a:latin typeface="Calibri"/>
                <a:cs typeface="Calibri"/>
              </a:rPr>
              <a:t>174</a:t>
            </a:r>
            <a:r>
              <a:rPr sz="800" spc="-5" dirty="0">
                <a:solidFill>
                  <a:srgbClr val="231F20"/>
                </a:solidFill>
                <a:latin typeface="Calibri"/>
                <a:cs typeface="Calibri"/>
              </a:rPr>
              <a:t> </a:t>
            </a:r>
            <a:r>
              <a:rPr sz="800" spc="-15" dirty="0">
                <a:solidFill>
                  <a:srgbClr val="231F20"/>
                </a:solidFill>
                <a:latin typeface="Calibri"/>
                <a:cs typeface="Calibri"/>
              </a:rPr>
              <a:t>patients.</a:t>
            </a:r>
            <a:r>
              <a:rPr sz="800" spc="-20" dirty="0">
                <a:solidFill>
                  <a:srgbClr val="231F20"/>
                </a:solidFill>
                <a:latin typeface="Calibri"/>
                <a:cs typeface="Calibri"/>
              </a:rPr>
              <a:t> </a:t>
            </a:r>
            <a:r>
              <a:rPr sz="800" spc="20" dirty="0">
                <a:solidFill>
                  <a:srgbClr val="231F20"/>
                </a:solidFill>
                <a:latin typeface="Calibri"/>
                <a:cs typeface="Calibri"/>
              </a:rPr>
              <a:t>Br</a:t>
            </a:r>
            <a:r>
              <a:rPr sz="800" spc="-5" dirty="0">
                <a:solidFill>
                  <a:srgbClr val="231F20"/>
                </a:solidFill>
                <a:latin typeface="Calibri"/>
                <a:cs typeface="Calibri"/>
              </a:rPr>
              <a:t> </a:t>
            </a:r>
            <a:r>
              <a:rPr sz="800" spc="10" dirty="0">
                <a:solidFill>
                  <a:srgbClr val="231F20"/>
                </a:solidFill>
                <a:latin typeface="Calibri"/>
                <a:cs typeface="Calibri"/>
              </a:rPr>
              <a:t>J</a:t>
            </a:r>
            <a:r>
              <a:rPr sz="800" spc="-10" dirty="0">
                <a:solidFill>
                  <a:srgbClr val="231F20"/>
                </a:solidFill>
                <a:latin typeface="Calibri"/>
                <a:cs typeface="Calibri"/>
              </a:rPr>
              <a:t> </a:t>
            </a:r>
            <a:r>
              <a:rPr sz="800" dirty="0">
                <a:solidFill>
                  <a:srgbClr val="231F20"/>
                </a:solidFill>
                <a:latin typeface="Calibri"/>
                <a:cs typeface="Calibri"/>
              </a:rPr>
              <a:t>Cancer</a:t>
            </a:r>
            <a:r>
              <a:rPr sz="800" spc="-15" dirty="0">
                <a:solidFill>
                  <a:srgbClr val="231F20"/>
                </a:solidFill>
                <a:latin typeface="Calibri"/>
                <a:cs typeface="Calibri"/>
              </a:rPr>
              <a:t> </a:t>
            </a:r>
            <a:r>
              <a:rPr sz="800" spc="-25" dirty="0">
                <a:solidFill>
                  <a:srgbClr val="231F20"/>
                </a:solidFill>
                <a:latin typeface="Calibri"/>
                <a:cs typeface="Calibri"/>
              </a:rPr>
              <a:t>2014;</a:t>
            </a:r>
            <a:r>
              <a:rPr sz="800" spc="-15" dirty="0">
                <a:solidFill>
                  <a:srgbClr val="231F20"/>
                </a:solidFill>
                <a:latin typeface="Calibri"/>
                <a:cs typeface="Calibri"/>
              </a:rPr>
              <a:t> </a:t>
            </a:r>
            <a:r>
              <a:rPr sz="800" spc="-25" dirty="0">
                <a:solidFill>
                  <a:srgbClr val="231F20"/>
                </a:solidFill>
                <a:latin typeface="Calibri"/>
                <a:cs typeface="Calibri"/>
              </a:rPr>
              <a:t>110:</a:t>
            </a:r>
            <a:r>
              <a:rPr sz="800" spc="-15" dirty="0">
                <a:solidFill>
                  <a:srgbClr val="231F20"/>
                </a:solidFill>
                <a:latin typeface="Calibri"/>
                <a:cs typeface="Calibri"/>
              </a:rPr>
              <a:t> </a:t>
            </a:r>
            <a:r>
              <a:rPr sz="800" spc="-20" dirty="0">
                <a:solidFill>
                  <a:srgbClr val="231F20"/>
                </a:solidFill>
                <a:latin typeface="Calibri"/>
                <a:cs typeface="Calibri"/>
              </a:rPr>
              <a:t>2420–2426.</a:t>
            </a:r>
            <a:endParaRPr sz="800">
              <a:latin typeface="Calibri"/>
              <a:cs typeface="Calibri"/>
            </a:endParaRPr>
          </a:p>
          <a:p>
            <a:pPr marL="184150" indent="-172085" algn="just">
              <a:lnSpc>
                <a:spcPct val="100000"/>
              </a:lnSpc>
              <a:spcBef>
                <a:spcPts val="35"/>
              </a:spcBef>
              <a:buClr>
                <a:srgbClr val="231F20"/>
              </a:buClr>
              <a:buFont typeface="Calibri"/>
              <a:buAutoNum type="arabicPeriod" startAt="55"/>
              <a:tabLst>
                <a:tab pos="184785" algn="l"/>
              </a:tabLst>
            </a:pPr>
            <a:r>
              <a:rPr sz="800" spc="5" dirty="0">
                <a:solidFill>
                  <a:srgbClr val="231F20"/>
                </a:solidFill>
                <a:latin typeface="Calibri"/>
                <a:cs typeface="Calibri"/>
              </a:rPr>
              <a:t>Trans-Atlantic</a:t>
            </a:r>
            <a:r>
              <a:rPr sz="800" spc="40" dirty="0">
                <a:solidFill>
                  <a:srgbClr val="231F20"/>
                </a:solidFill>
                <a:latin typeface="Calibri"/>
                <a:cs typeface="Calibri"/>
              </a:rPr>
              <a:t> </a:t>
            </a:r>
            <a:r>
              <a:rPr sz="800" spc="35" dirty="0">
                <a:solidFill>
                  <a:srgbClr val="231F20"/>
                </a:solidFill>
                <a:latin typeface="Calibri"/>
                <a:cs typeface="Calibri"/>
              </a:rPr>
              <a:t>RPS </a:t>
            </a:r>
            <a:r>
              <a:rPr sz="800" spc="15" dirty="0">
                <a:solidFill>
                  <a:srgbClr val="231F20"/>
                </a:solidFill>
                <a:latin typeface="Calibri"/>
                <a:cs typeface="Calibri"/>
              </a:rPr>
              <a:t>Working</a:t>
            </a:r>
            <a:r>
              <a:rPr sz="800" spc="35" dirty="0">
                <a:solidFill>
                  <a:srgbClr val="231F20"/>
                </a:solidFill>
                <a:latin typeface="Calibri"/>
                <a:cs typeface="Calibri"/>
              </a:rPr>
              <a:t> </a:t>
            </a:r>
            <a:r>
              <a:rPr sz="800" spc="10" dirty="0">
                <a:solidFill>
                  <a:srgbClr val="231F20"/>
                </a:solidFill>
                <a:latin typeface="Calibri"/>
                <a:cs typeface="Calibri"/>
              </a:rPr>
              <a:t>Group.</a:t>
            </a:r>
            <a:r>
              <a:rPr sz="800" spc="35" dirty="0">
                <a:solidFill>
                  <a:srgbClr val="231F20"/>
                </a:solidFill>
                <a:latin typeface="Calibri"/>
                <a:cs typeface="Calibri"/>
              </a:rPr>
              <a:t> </a:t>
            </a:r>
            <a:r>
              <a:rPr sz="800" spc="-20" dirty="0">
                <a:solidFill>
                  <a:srgbClr val="231F20"/>
                </a:solidFill>
                <a:latin typeface="Calibri"/>
                <a:cs typeface="Calibri"/>
              </a:rPr>
              <a:t>Management</a:t>
            </a:r>
            <a:r>
              <a:rPr sz="800" spc="40" dirty="0">
                <a:solidFill>
                  <a:srgbClr val="231F20"/>
                </a:solidFill>
                <a:latin typeface="Calibri"/>
                <a:cs typeface="Calibri"/>
              </a:rPr>
              <a:t> </a:t>
            </a:r>
            <a:r>
              <a:rPr sz="800" spc="-10" dirty="0">
                <a:solidFill>
                  <a:srgbClr val="231F20"/>
                </a:solidFill>
                <a:latin typeface="Calibri"/>
                <a:cs typeface="Calibri"/>
              </a:rPr>
              <a:t>of</a:t>
            </a:r>
            <a:r>
              <a:rPr sz="800" spc="40" dirty="0">
                <a:solidFill>
                  <a:srgbClr val="231F20"/>
                </a:solidFill>
                <a:latin typeface="Calibri"/>
                <a:cs typeface="Calibri"/>
              </a:rPr>
              <a:t> </a:t>
            </a:r>
            <a:r>
              <a:rPr sz="800" spc="5" dirty="0">
                <a:solidFill>
                  <a:srgbClr val="231F20"/>
                </a:solidFill>
                <a:latin typeface="Calibri"/>
                <a:cs typeface="Calibri"/>
              </a:rPr>
              <a:t>primary</a:t>
            </a:r>
            <a:r>
              <a:rPr sz="800" spc="35" dirty="0">
                <a:solidFill>
                  <a:srgbClr val="231F20"/>
                </a:solidFill>
                <a:latin typeface="Calibri"/>
                <a:cs typeface="Calibri"/>
              </a:rPr>
              <a:t> </a:t>
            </a:r>
            <a:r>
              <a:rPr sz="800" spc="-5" dirty="0">
                <a:solidFill>
                  <a:srgbClr val="231F20"/>
                </a:solidFill>
                <a:latin typeface="Calibri"/>
                <a:cs typeface="Calibri"/>
              </a:rPr>
              <a:t>retroperi-</a:t>
            </a:r>
            <a:endParaRPr sz="800">
              <a:latin typeface="Calibri"/>
              <a:cs typeface="Calibri"/>
            </a:endParaRPr>
          </a:p>
          <a:p>
            <a:pPr marL="184150" marR="5080" algn="just">
              <a:lnSpc>
                <a:spcPct val="103899"/>
              </a:lnSpc>
              <a:spcBef>
                <a:spcPts val="5"/>
              </a:spcBef>
            </a:pPr>
            <a:r>
              <a:rPr sz="800" spc="-20" dirty="0">
                <a:solidFill>
                  <a:srgbClr val="231F20"/>
                </a:solidFill>
                <a:latin typeface="Calibri"/>
                <a:cs typeface="Calibri"/>
              </a:rPr>
              <a:t>toneal</a:t>
            </a:r>
            <a:r>
              <a:rPr sz="800" spc="-15" dirty="0">
                <a:solidFill>
                  <a:srgbClr val="231F20"/>
                </a:solidFill>
                <a:latin typeface="Calibri"/>
                <a:cs typeface="Calibri"/>
              </a:rPr>
              <a:t> sarcoma</a:t>
            </a:r>
            <a:r>
              <a:rPr sz="800" spc="-10" dirty="0">
                <a:solidFill>
                  <a:srgbClr val="231F20"/>
                </a:solidFill>
                <a:latin typeface="Calibri"/>
                <a:cs typeface="Calibri"/>
              </a:rPr>
              <a:t> </a:t>
            </a:r>
            <a:r>
              <a:rPr sz="800" spc="45" dirty="0">
                <a:solidFill>
                  <a:srgbClr val="231F20"/>
                </a:solidFill>
                <a:latin typeface="Calibri"/>
                <a:cs typeface="Calibri"/>
              </a:rPr>
              <a:t>(RPS) </a:t>
            </a:r>
            <a:r>
              <a:rPr sz="800" spc="20" dirty="0">
                <a:solidFill>
                  <a:srgbClr val="231F20"/>
                </a:solidFill>
                <a:latin typeface="Calibri"/>
                <a:cs typeface="Calibri"/>
              </a:rPr>
              <a:t>in</a:t>
            </a:r>
            <a:r>
              <a:rPr sz="800" spc="25" dirty="0">
                <a:solidFill>
                  <a:srgbClr val="231F20"/>
                </a:solidFill>
                <a:latin typeface="Calibri"/>
                <a:cs typeface="Calibri"/>
              </a:rPr>
              <a:t> </a:t>
            </a:r>
            <a:r>
              <a:rPr sz="800" spc="-30" dirty="0">
                <a:solidFill>
                  <a:srgbClr val="231F20"/>
                </a:solidFill>
                <a:latin typeface="Calibri"/>
                <a:cs typeface="Calibri"/>
              </a:rPr>
              <a:t>the</a:t>
            </a:r>
            <a:r>
              <a:rPr sz="800" spc="-25" dirty="0">
                <a:solidFill>
                  <a:srgbClr val="231F20"/>
                </a:solidFill>
                <a:latin typeface="Calibri"/>
                <a:cs typeface="Calibri"/>
              </a:rPr>
              <a:t> </a:t>
            </a:r>
            <a:r>
              <a:rPr sz="800" spc="-10" dirty="0">
                <a:solidFill>
                  <a:srgbClr val="231F20"/>
                </a:solidFill>
                <a:latin typeface="Calibri"/>
                <a:cs typeface="Calibri"/>
              </a:rPr>
              <a:t>adult:</a:t>
            </a:r>
            <a:r>
              <a:rPr sz="800" spc="-5" dirty="0">
                <a:solidFill>
                  <a:srgbClr val="231F20"/>
                </a:solidFill>
                <a:latin typeface="Calibri"/>
                <a:cs typeface="Calibri"/>
              </a:rPr>
              <a:t> </a:t>
            </a:r>
            <a:r>
              <a:rPr sz="800" spc="-35" dirty="0">
                <a:solidFill>
                  <a:srgbClr val="231F20"/>
                </a:solidFill>
                <a:latin typeface="Calibri"/>
                <a:cs typeface="Calibri"/>
              </a:rPr>
              <a:t>a</a:t>
            </a:r>
            <a:r>
              <a:rPr sz="800" spc="-30" dirty="0">
                <a:solidFill>
                  <a:srgbClr val="231F20"/>
                </a:solidFill>
                <a:latin typeface="Calibri"/>
                <a:cs typeface="Calibri"/>
              </a:rPr>
              <a:t> </a:t>
            </a:r>
            <a:r>
              <a:rPr sz="800" spc="-15" dirty="0">
                <a:solidFill>
                  <a:srgbClr val="231F20"/>
                </a:solidFill>
                <a:latin typeface="Calibri"/>
                <a:cs typeface="Calibri"/>
              </a:rPr>
              <a:t>consensus</a:t>
            </a:r>
            <a:r>
              <a:rPr sz="800" spc="-10" dirty="0">
                <a:solidFill>
                  <a:srgbClr val="231F20"/>
                </a:solidFill>
                <a:latin typeface="Calibri"/>
                <a:cs typeface="Calibri"/>
              </a:rPr>
              <a:t> approach</a:t>
            </a:r>
            <a:r>
              <a:rPr sz="800" spc="-5" dirty="0">
                <a:solidFill>
                  <a:srgbClr val="231F20"/>
                </a:solidFill>
                <a:latin typeface="Calibri"/>
                <a:cs typeface="Calibri"/>
              </a:rPr>
              <a:t> </a:t>
            </a:r>
            <a:r>
              <a:rPr sz="800" dirty="0">
                <a:solidFill>
                  <a:srgbClr val="231F20"/>
                </a:solidFill>
                <a:latin typeface="Calibri"/>
                <a:cs typeface="Calibri"/>
              </a:rPr>
              <a:t>from</a:t>
            </a:r>
            <a:r>
              <a:rPr sz="800" spc="5" dirty="0">
                <a:solidFill>
                  <a:srgbClr val="231F20"/>
                </a:solidFill>
                <a:latin typeface="Calibri"/>
                <a:cs typeface="Calibri"/>
              </a:rPr>
              <a:t> </a:t>
            </a:r>
            <a:r>
              <a:rPr sz="800" spc="-30" dirty="0">
                <a:solidFill>
                  <a:srgbClr val="231F20"/>
                </a:solidFill>
                <a:latin typeface="Calibri"/>
                <a:cs typeface="Calibri"/>
              </a:rPr>
              <a:t>the </a:t>
            </a:r>
            <a:r>
              <a:rPr sz="800" spc="-25" dirty="0">
                <a:solidFill>
                  <a:srgbClr val="231F20"/>
                </a:solidFill>
                <a:latin typeface="Calibri"/>
                <a:cs typeface="Calibri"/>
              </a:rPr>
              <a:t> </a:t>
            </a:r>
            <a:r>
              <a:rPr sz="800" spc="5" dirty="0">
                <a:solidFill>
                  <a:srgbClr val="231F20"/>
                </a:solidFill>
                <a:latin typeface="Calibri"/>
                <a:cs typeface="Calibri"/>
              </a:rPr>
              <a:t>Trans-Atlantic</a:t>
            </a:r>
            <a:r>
              <a:rPr sz="800" dirty="0">
                <a:solidFill>
                  <a:srgbClr val="231F20"/>
                </a:solidFill>
                <a:latin typeface="Calibri"/>
                <a:cs typeface="Calibri"/>
              </a:rPr>
              <a:t> </a:t>
            </a:r>
            <a:r>
              <a:rPr sz="800" spc="35" dirty="0">
                <a:solidFill>
                  <a:srgbClr val="231F20"/>
                </a:solidFill>
                <a:latin typeface="Calibri"/>
                <a:cs typeface="Calibri"/>
              </a:rPr>
              <a:t>RPS</a:t>
            </a:r>
            <a:r>
              <a:rPr sz="800" spc="-10" dirty="0">
                <a:solidFill>
                  <a:srgbClr val="231F20"/>
                </a:solidFill>
                <a:latin typeface="Calibri"/>
                <a:cs typeface="Calibri"/>
              </a:rPr>
              <a:t> </a:t>
            </a:r>
            <a:r>
              <a:rPr sz="800" spc="15" dirty="0">
                <a:solidFill>
                  <a:srgbClr val="231F20"/>
                </a:solidFill>
                <a:latin typeface="Calibri"/>
                <a:cs typeface="Calibri"/>
              </a:rPr>
              <a:t>Working</a:t>
            </a:r>
            <a:r>
              <a:rPr sz="800" spc="-5" dirty="0">
                <a:solidFill>
                  <a:srgbClr val="231F20"/>
                </a:solidFill>
                <a:latin typeface="Calibri"/>
                <a:cs typeface="Calibri"/>
              </a:rPr>
              <a:t> </a:t>
            </a:r>
            <a:r>
              <a:rPr sz="800" spc="10" dirty="0">
                <a:solidFill>
                  <a:srgbClr val="231F20"/>
                </a:solidFill>
                <a:latin typeface="Calibri"/>
                <a:cs typeface="Calibri"/>
              </a:rPr>
              <a:t>Group.</a:t>
            </a:r>
            <a:r>
              <a:rPr sz="800" spc="-10" dirty="0">
                <a:solidFill>
                  <a:srgbClr val="231F20"/>
                </a:solidFill>
                <a:latin typeface="Calibri"/>
                <a:cs typeface="Calibri"/>
              </a:rPr>
              <a:t> </a:t>
            </a:r>
            <a:r>
              <a:rPr sz="800" spc="25" dirty="0">
                <a:solidFill>
                  <a:srgbClr val="231F20"/>
                </a:solidFill>
                <a:latin typeface="Calibri"/>
                <a:cs typeface="Calibri"/>
              </a:rPr>
              <a:t>Ann</a:t>
            </a:r>
            <a:r>
              <a:rPr sz="800" spc="-5" dirty="0">
                <a:solidFill>
                  <a:srgbClr val="231F20"/>
                </a:solidFill>
                <a:latin typeface="Calibri"/>
                <a:cs typeface="Calibri"/>
              </a:rPr>
              <a:t> </a:t>
            </a:r>
            <a:r>
              <a:rPr sz="800" spc="5" dirty="0">
                <a:solidFill>
                  <a:srgbClr val="231F20"/>
                </a:solidFill>
                <a:latin typeface="Calibri"/>
                <a:cs typeface="Calibri"/>
              </a:rPr>
              <a:t>Surg</a:t>
            </a:r>
            <a:r>
              <a:rPr sz="800"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2015;</a:t>
            </a:r>
            <a:r>
              <a:rPr sz="800" spc="-5" dirty="0">
                <a:solidFill>
                  <a:srgbClr val="231F20"/>
                </a:solidFill>
                <a:latin typeface="Calibri"/>
                <a:cs typeface="Calibri"/>
              </a:rPr>
              <a:t> </a:t>
            </a:r>
            <a:r>
              <a:rPr sz="800" spc="-25" dirty="0">
                <a:solidFill>
                  <a:srgbClr val="231F20"/>
                </a:solidFill>
                <a:latin typeface="Calibri"/>
                <a:cs typeface="Calibri"/>
              </a:rPr>
              <a:t>22:</a:t>
            </a:r>
            <a:r>
              <a:rPr sz="800" spc="-10" dirty="0">
                <a:solidFill>
                  <a:srgbClr val="231F20"/>
                </a:solidFill>
                <a:latin typeface="Calibri"/>
                <a:cs typeface="Calibri"/>
              </a:rPr>
              <a:t> </a:t>
            </a:r>
            <a:r>
              <a:rPr sz="800" spc="-20" dirty="0">
                <a:solidFill>
                  <a:srgbClr val="231F20"/>
                </a:solidFill>
                <a:latin typeface="Calibri"/>
                <a:cs typeface="Calibri"/>
              </a:rPr>
              <a:t>256–263.</a:t>
            </a:r>
            <a:endParaRPr sz="800">
              <a:latin typeface="Calibri"/>
              <a:cs typeface="Calibri"/>
            </a:endParaRPr>
          </a:p>
          <a:p>
            <a:pPr marL="184150" indent="-172085" algn="just">
              <a:lnSpc>
                <a:spcPct val="100000"/>
              </a:lnSpc>
              <a:spcBef>
                <a:spcPts val="40"/>
              </a:spcBef>
              <a:buClr>
                <a:srgbClr val="231F20"/>
              </a:buClr>
              <a:buFont typeface="Calibri"/>
              <a:buAutoNum type="arabicPeriod" startAt="56"/>
              <a:tabLst>
                <a:tab pos="184785" algn="l"/>
              </a:tabLst>
            </a:pPr>
            <a:r>
              <a:rPr sz="800" dirty="0">
                <a:solidFill>
                  <a:srgbClr val="231F20"/>
                </a:solidFill>
                <a:latin typeface="Calibri"/>
                <a:cs typeface="Calibri"/>
              </a:rPr>
              <a:t>Bonvalot</a:t>
            </a:r>
            <a:r>
              <a:rPr sz="800" spc="50" dirty="0">
                <a:solidFill>
                  <a:srgbClr val="231F20"/>
                </a:solidFill>
                <a:latin typeface="Calibri"/>
                <a:cs typeface="Calibri"/>
              </a:rPr>
              <a:t> </a:t>
            </a:r>
            <a:r>
              <a:rPr sz="800" dirty="0">
                <a:solidFill>
                  <a:srgbClr val="231F20"/>
                </a:solidFill>
                <a:latin typeface="Calibri"/>
                <a:cs typeface="Calibri"/>
              </a:rPr>
              <a:t>S,</a:t>
            </a:r>
            <a:r>
              <a:rPr sz="800" spc="55" dirty="0">
                <a:solidFill>
                  <a:srgbClr val="231F20"/>
                </a:solidFill>
                <a:latin typeface="Calibri"/>
                <a:cs typeface="Calibri"/>
              </a:rPr>
              <a:t> </a:t>
            </a:r>
            <a:r>
              <a:rPr sz="800" spc="10" dirty="0">
                <a:solidFill>
                  <a:srgbClr val="231F20"/>
                </a:solidFill>
                <a:latin typeface="Calibri"/>
                <a:cs typeface="Calibri"/>
              </a:rPr>
              <a:t>Rivoire</a:t>
            </a:r>
            <a:r>
              <a:rPr sz="800" spc="50" dirty="0">
                <a:solidFill>
                  <a:srgbClr val="231F20"/>
                </a:solidFill>
                <a:latin typeface="Calibri"/>
                <a:cs typeface="Calibri"/>
              </a:rPr>
              <a:t> </a:t>
            </a:r>
            <a:r>
              <a:rPr sz="800" spc="10" dirty="0">
                <a:solidFill>
                  <a:srgbClr val="231F20"/>
                </a:solidFill>
                <a:latin typeface="Calibri"/>
                <a:cs typeface="Calibri"/>
              </a:rPr>
              <a:t>M,</a:t>
            </a:r>
            <a:r>
              <a:rPr sz="800" spc="50" dirty="0">
                <a:solidFill>
                  <a:srgbClr val="231F20"/>
                </a:solidFill>
                <a:latin typeface="Calibri"/>
                <a:cs typeface="Calibri"/>
              </a:rPr>
              <a:t> </a:t>
            </a:r>
            <a:r>
              <a:rPr sz="800" dirty="0">
                <a:solidFill>
                  <a:srgbClr val="231F20"/>
                </a:solidFill>
                <a:latin typeface="Calibri"/>
                <a:cs typeface="Calibri"/>
              </a:rPr>
              <a:t>Castaing</a:t>
            </a:r>
            <a:r>
              <a:rPr sz="800" spc="50" dirty="0">
                <a:solidFill>
                  <a:srgbClr val="231F20"/>
                </a:solidFill>
                <a:latin typeface="Calibri"/>
                <a:cs typeface="Calibri"/>
              </a:rPr>
              <a:t> </a:t>
            </a:r>
            <a:r>
              <a:rPr sz="800" spc="30" dirty="0">
                <a:solidFill>
                  <a:srgbClr val="231F20"/>
                </a:solidFill>
                <a:latin typeface="Calibri"/>
                <a:cs typeface="Calibri"/>
              </a:rPr>
              <a:t>M</a:t>
            </a:r>
            <a:r>
              <a:rPr sz="800" spc="55" dirty="0">
                <a:solidFill>
                  <a:srgbClr val="231F20"/>
                </a:solidFill>
                <a:latin typeface="Calibri"/>
                <a:cs typeface="Calibri"/>
              </a:rPr>
              <a:t> </a:t>
            </a:r>
            <a:r>
              <a:rPr sz="800" spc="-45" dirty="0">
                <a:solidFill>
                  <a:srgbClr val="231F20"/>
                </a:solidFill>
                <a:latin typeface="Calibri"/>
                <a:cs typeface="Calibri"/>
              </a:rPr>
              <a:t>et</a:t>
            </a:r>
            <a:r>
              <a:rPr sz="800" spc="55" dirty="0">
                <a:solidFill>
                  <a:srgbClr val="231F20"/>
                </a:solidFill>
                <a:latin typeface="Calibri"/>
                <a:cs typeface="Calibri"/>
              </a:rPr>
              <a:t> </a:t>
            </a:r>
            <a:r>
              <a:rPr sz="800" spc="-10" dirty="0">
                <a:solidFill>
                  <a:srgbClr val="231F20"/>
                </a:solidFill>
                <a:latin typeface="Calibri"/>
                <a:cs typeface="Calibri"/>
              </a:rPr>
              <a:t>al.</a:t>
            </a:r>
            <a:r>
              <a:rPr sz="800" spc="50" dirty="0">
                <a:solidFill>
                  <a:srgbClr val="231F20"/>
                </a:solidFill>
                <a:latin typeface="Calibri"/>
                <a:cs typeface="Calibri"/>
              </a:rPr>
              <a:t> </a:t>
            </a:r>
            <a:r>
              <a:rPr sz="800" spc="10" dirty="0">
                <a:solidFill>
                  <a:srgbClr val="231F20"/>
                </a:solidFill>
                <a:latin typeface="Calibri"/>
                <a:cs typeface="Calibri"/>
              </a:rPr>
              <a:t>Primary</a:t>
            </a:r>
            <a:r>
              <a:rPr sz="800" spc="55" dirty="0">
                <a:solidFill>
                  <a:srgbClr val="231F20"/>
                </a:solidFill>
                <a:latin typeface="Calibri"/>
                <a:cs typeface="Calibri"/>
              </a:rPr>
              <a:t> </a:t>
            </a:r>
            <a:r>
              <a:rPr sz="800" spc="-15" dirty="0">
                <a:solidFill>
                  <a:srgbClr val="231F20"/>
                </a:solidFill>
                <a:latin typeface="Calibri"/>
                <a:cs typeface="Calibri"/>
              </a:rPr>
              <a:t>retroperitoneal</a:t>
            </a:r>
            <a:r>
              <a:rPr sz="800" spc="55" dirty="0">
                <a:solidFill>
                  <a:srgbClr val="231F20"/>
                </a:solidFill>
                <a:latin typeface="Calibri"/>
                <a:cs typeface="Calibri"/>
              </a:rPr>
              <a:t> </a:t>
            </a:r>
            <a:r>
              <a:rPr sz="800" spc="-5" dirty="0">
                <a:solidFill>
                  <a:srgbClr val="231F20"/>
                </a:solidFill>
                <a:latin typeface="Calibri"/>
                <a:cs typeface="Calibri"/>
              </a:rPr>
              <a:t>sarco-</a:t>
            </a:r>
            <a:endParaRPr sz="800">
              <a:latin typeface="Calibri"/>
              <a:cs typeface="Calibri"/>
            </a:endParaRPr>
          </a:p>
          <a:p>
            <a:pPr marL="184150" marR="5080" algn="just">
              <a:lnSpc>
                <a:spcPct val="103899"/>
              </a:lnSpc>
              <a:spcBef>
                <a:spcPts val="5"/>
              </a:spcBef>
            </a:pPr>
            <a:r>
              <a:rPr sz="800" spc="-20" dirty="0">
                <a:solidFill>
                  <a:srgbClr val="231F20"/>
                </a:solidFill>
                <a:latin typeface="Calibri"/>
                <a:cs typeface="Calibri"/>
              </a:rPr>
              <a:t>mas: </a:t>
            </a:r>
            <a:r>
              <a:rPr sz="800" spc="-35" dirty="0">
                <a:solidFill>
                  <a:srgbClr val="231F20"/>
                </a:solidFill>
                <a:latin typeface="Calibri"/>
                <a:cs typeface="Calibri"/>
              </a:rPr>
              <a:t>a </a:t>
            </a:r>
            <a:r>
              <a:rPr sz="800" spc="-5" dirty="0">
                <a:solidFill>
                  <a:srgbClr val="231F20"/>
                </a:solidFill>
                <a:latin typeface="Calibri"/>
                <a:cs typeface="Calibri"/>
              </a:rPr>
              <a:t>multivariate </a:t>
            </a:r>
            <a:r>
              <a:rPr sz="800" spc="-10" dirty="0">
                <a:solidFill>
                  <a:srgbClr val="231F20"/>
                </a:solidFill>
                <a:latin typeface="Calibri"/>
                <a:cs typeface="Calibri"/>
              </a:rPr>
              <a:t>analysis of </a:t>
            </a:r>
            <a:r>
              <a:rPr sz="800" spc="-5" dirty="0">
                <a:solidFill>
                  <a:srgbClr val="231F20"/>
                </a:solidFill>
                <a:latin typeface="Calibri"/>
                <a:cs typeface="Calibri"/>
              </a:rPr>
              <a:t>surgical </a:t>
            </a:r>
            <a:r>
              <a:rPr sz="800" spc="-15" dirty="0">
                <a:solidFill>
                  <a:srgbClr val="231F20"/>
                </a:solidFill>
                <a:latin typeface="Calibri"/>
                <a:cs typeface="Calibri"/>
              </a:rPr>
              <a:t>factors </a:t>
            </a:r>
            <a:r>
              <a:rPr sz="800" spc="-20" dirty="0">
                <a:solidFill>
                  <a:srgbClr val="231F20"/>
                </a:solidFill>
                <a:latin typeface="Calibri"/>
                <a:cs typeface="Calibri"/>
              </a:rPr>
              <a:t>associated </a:t>
            </a:r>
            <a:r>
              <a:rPr sz="800" spc="-5" dirty="0">
                <a:solidFill>
                  <a:srgbClr val="231F20"/>
                </a:solidFill>
                <a:latin typeface="Calibri"/>
                <a:cs typeface="Calibri"/>
              </a:rPr>
              <a:t>with local </a:t>
            </a:r>
            <a:r>
              <a:rPr sz="800" spc="10" dirty="0">
                <a:solidFill>
                  <a:srgbClr val="231F20"/>
                </a:solidFill>
                <a:latin typeface="Calibri"/>
                <a:cs typeface="Calibri"/>
              </a:rPr>
              <a:t>con- </a:t>
            </a:r>
            <a:r>
              <a:rPr sz="800" spc="15" dirty="0">
                <a:solidFill>
                  <a:srgbClr val="231F20"/>
                </a:solidFill>
                <a:latin typeface="Calibri"/>
                <a:cs typeface="Calibri"/>
              </a:rPr>
              <a:t> </a:t>
            </a:r>
            <a:r>
              <a:rPr sz="800" spc="-5" dirty="0">
                <a:solidFill>
                  <a:srgbClr val="231F20"/>
                </a:solidFill>
                <a:latin typeface="Calibri"/>
                <a:cs typeface="Calibri"/>
              </a:rPr>
              <a:t>trol.</a:t>
            </a:r>
            <a:r>
              <a:rPr sz="800" spc="-15"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spc="35" dirty="0">
                <a:solidFill>
                  <a:srgbClr val="231F20"/>
                </a:solidFill>
                <a:latin typeface="Calibri"/>
                <a:cs typeface="Calibri"/>
              </a:rPr>
              <a:t>Clin</a:t>
            </a:r>
            <a:r>
              <a:rPr sz="800" spc="-10"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2009;</a:t>
            </a:r>
            <a:r>
              <a:rPr sz="800" spc="-15" dirty="0">
                <a:solidFill>
                  <a:srgbClr val="231F20"/>
                </a:solidFill>
                <a:latin typeface="Calibri"/>
                <a:cs typeface="Calibri"/>
              </a:rPr>
              <a:t> </a:t>
            </a:r>
            <a:r>
              <a:rPr sz="800" spc="-25" dirty="0">
                <a:solidFill>
                  <a:srgbClr val="231F20"/>
                </a:solidFill>
                <a:latin typeface="Calibri"/>
                <a:cs typeface="Calibri"/>
              </a:rPr>
              <a:t>27:</a:t>
            </a:r>
            <a:r>
              <a:rPr sz="800" spc="-5" dirty="0">
                <a:solidFill>
                  <a:srgbClr val="231F20"/>
                </a:solidFill>
                <a:latin typeface="Calibri"/>
                <a:cs typeface="Calibri"/>
              </a:rPr>
              <a:t> </a:t>
            </a:r>
            <a:r>
              <a:rPr sz="800" spc="-20" dirty="0">
                <a:solidFill>
                  <a:srgbClr val="231F20"/>
                </a:solidFill>
                <a:latin typeface="Calibri"/>
                <a:cs typeface="Calibri"/>
              </a:rPr>
              <a:t>31–37.</a:t>
            </a:r>
            <a:endParaRPr sz="800">
              <a:latin typeface="Calibri"/>
              <a:cs typeface="Calibri"/>
            </a:endParaRPr>
          </a:p>
          <a:p>
            <a:pPr marL="184150" indent="-172085" algn="just">
              <a:lnSpc>
                <a:spcPct val="100000"/>
              </a:lnSpc>
              <a:spcBef>
                <a:spcPts val="40"/>
              </a:spcBef>
              <a:buClr>
                <a:srgbClr val="231F20"/>
              </a:buClr>
              <a:buFont typeface="Calibri"/>
              <a:buAutoNum type="arabicPeriod" startAt="57"/>
              <a:tabLst>
                <a:tab pos="184785" algn="l"/>
              </a:tabLst>
            </a:pPr>
            <a:r>
              <a:rPr sz="800" spc="10" dirty="0">
                <a:solidFill>
                  <a:srgbClr val="231F20"/>
                </a:solidFill>
                <a:latin typeface="Calibri"/>
                <a:cs typeface="Calibri"/>
              </a:rPr>
              <a:t>Gronchi</a:t>
            </a:r>
            <a:r>
              <a:rPr sz="800" spc="150" dirty="0">
                <a:solidFill>
                  <a:srgbClr val="231F20"/>
                </a:solidFill>
                <a:latin typeface="Calibri"/>
                <a:cs typeface="Calibri"/>
              </a:rPr>
              <a:t> </a:t>
            </a:r>
            <a:r>
              <a:rPr sz="800" spc="20" dirty="0">
                <a:solidFill>
                  <a:srgbClr val="231F20"/>
                </a:solidFill>
                <a:latin typeface="Calibri"/>
                <a:cs typeface="Calibri"/>
              </a:rPr>
              <a:t>A,</a:t>
            </a:r>
            <a:r>
              <a:rPr sz="800" spc="150" dirty="0">
                <a:solidFill>
                  <a:srgbClr val="231F20"/>
                </a:solidFill>
                <a:latin typeface="Calibri"/>
                <a:cs typeface="Calibri"/>
              </a:rPr>
              <a:t> </a:t>
            </a:r>
            <a:r>
              <a:rPr sz="800" spc="5" dirty="0">
                <a:solidFill>
                  <a:srgbClr val="231F20"/>
                </a:solidFill>
                <a:latin typeface="Calibri"/>
                <a:cs typeface="Calibri"/>
              </a:rPr>
              <a:t>Miceli</a:t>
            </a:r>
            <a:r>
              <a:rPr sz="800" spc="155" dirty="0">
                <a:solidFill>
                  <a:srgbClr val="231F20"/>
                </a:solidFill>
                <a:latin typeface="Calibri"/>
                <a:cs typeface="Calibri"/>
              </a:rPr>
              <a:t> </a:t>
            </a:r>
            <a:r>
              <a:rPr sz="800" spc="25" dirty="0">
                <a:solidFill>
                  <a:srgbClr val="231F20"/>
                </a:solidFill>
                <a:latin typeface="Calibri"/>
                <a:cs typeface="Calibri"/>
              </a:rPr>
              <a:t>R,</a:t>
            </a:r>
            <a:r>
              <a:rPr sz="800" spc="150" dirty="0">
                <a:solidFill>
                  <a:srgbClr val="231F20"/>
                </a:solidFill>
                <a:latin typeface="Calibri"/>
                <a:cs typeface="Calibri"/>
              </a:rPr>
              <a:t> </a:t>
            </a:r>
            <a:r>
              <a:rPr sz="800" spc="10" dirty="0">
                <a:solidFill>
                  <a:srgbClr val="231F20"/>
                </a:solidFill>
                <a:latin typeface="Calibri"/>
                <a:cs typeface="Calibri"/>
              </a:rPr>
              <a:t>Colombo</a:t>
            </a:r>
            <a:r>
              <a:rPr sz="800" spc="150" dirty="0">
                <a:solidFill>
                  <a:srgbClr val="231F20"/>
                </a:solidFill>
                <a:latin typeface="Calibri"/>
                <a:cs typeface="Calibri"/>
              </a:rPr>
              <a:t> </a:t>
            </a:r>
            <a:r>
              <a:rPr sz="800" spc="95" dirty="0">
                <a:solidFill>
                  <a:srgbClr val="231F20"/>
                </a:solidFill>
                <a:latin typeface="Calibri"/>
                <a:cs typeface="Calibri"/>
              </a:rPr>
              <a:t>C</a:t>
            </a:r>
            <a:r>
              <a:rPr sz="800" spc="150" dirty="0">
                <a:solidFill>
                  <a:srgbClr val="231F20"/>
                </a:solidFill>
                <a:latin typeface="Calibri"/>
                <a:cs typeface="Calibri"/>
              </a:rPr>
              <a:t> </a:t>
            </a:r>
            <a:r>
              <a:rPr sz="800" spc="-45" dirty="0">
                <a:solidFill>
                  <a:srgbClr val="231F20"/>
                </a:solidFill>
                <a:latin typeface="Calibri"/>
                <a:cs typeface="Calibri"/>
              </a:rPr>
              <a:t>et</a:t>
            </a:r>
            <a:r>
              <a:rPr sz="800" spc="150" dirty="0">
                <a:solidFill>
                  <a:srgbClr val="231F20"/>
                </a:solidFill>
                <a:latin typeface="Calibri"/>
                <a:cs typeface="Calibri"/>
              </a:rPr>
              <a:t> </a:t>
            </a:r>
            <a:r>
              <a:rPr sz="800" spc="-10" dirty="0">
                <a:solidFill>
                  <a:srgbClr val="231F20"/>
                </a:solidFill>
                <a:latin typeface="Calibri"/>
                <a:cs typeface="Calibri"/>
              </a:rPr>
              <a:t>al.</a:t>
            </a:r>
            <a:r>
              <a:rPr sz="800" spc="150" dirty="0">
                <a:solidFill>
                  <a:srgbClr val="231F20"/>
                </a:solidFill>
                <a:latin typeface="Calibri"/>
                <a:cs typeface="Calibri"/>
              </a:rPr>
              <a:t> </a:t>
            </a:r>
            <a:r>
              <a:rPr sz="800" dirty="0">
                <a:solidFill>
                  <a:srgbClr val="231F20"/>
                </a:solidFill>
                <a:latin typeface="Calibri"/>
                <a:cs typeface="Calibri"/>
              </a:rPr>
              <a:t>Frontline</a:t>
            </a:r>
            <a:r>
              <a:rPr sz="800" spc="150" dirty="0">
                <a:solidFill>
                  <a:srgbClr val="231F20"/>
                </a:solidFill>
                <a:latin typeface="Calibri"/>
                <a:cs typeface="Calibri"/>
              </a:rPr>
              <a:t> </a:t>
            </a:r>
            <a:r>
              <a:rPr sz="800" spc="-25" dirty="0">
                <a:solidFill>
                  <a:srgbClr val="231F20"/>
                </a:solidFill>
                <a:latin typeface="Calibri"/>
                <a:cs typeface="Calibri"/>
              </a:rPr>
              <a:t>extended</a:t>
            </a:r>
            <a:r>
              <a:rPr sz="800" spc="155" dirty="0">
                <a:solidFill>
                  <a:srgbClr val="231F20"/>
                </a:solidFill>
                <a:latin typeface="Calibri"/>
                <a:cs typeface="Calibri"/>
              </a:rPr>
              <a:t> </a:t>
            </a:r>
            <a:r>
              <a:rPr sz="800" spc="-15" dirty="0">
                <a:solidFill>
                  <a:srgbClr val="231F20"/>
                </a:solidFill>
                <a:latin typeface="Calibri"/>
                <a:cs typeface="Calibri"/>
              </a:rPr>
              <a:t>surgery</a:t>
            </a:r>
            <a:r>
              <a:rPr sz="800" spc="145" dirty="0">
                <a:solidFill>
                  <a:srgbClr val="231F20"/>
                </a:solidFill>
                <a:latin typeface="Calibri"/>
                <a:cs typeface="Calibri"/>
              </a:rPr>
              <a:t> </a:t>
            </a:r>
            <a:r>
              <a:rPr sz="800" dirty="0">
                <a:solidFill>
                  <a:srgbClr val="231F20"/>
                </a:solidFill>
                <a:latin typeface="Calibri"/>
                <a:cs typeface="Calibri"/>
              </a:rPr>
              <a:t>is</a:t>
            </a:r>
            <a:endParaRPr sz="800">
              <a:latin typeface="Calibri"/>
              <a:cs typeface="Calibri"/>
            </a:endParaRPr>
          </a:p>
          <a:p>
            <a:pPr marL="184150" marR="5080" algn="just">
              <a:lnSpc>
                <a:spcPct val="104200"/>
              </a:lnSpc>
            </a:pPr>
            <a:r>
              <a:rPr sz="800" spc="-20" dirty="0">
                <a:solidFill>
                  <a:srgbClr val="231F20"/>
                </a:solidFill>
                <a:latin typeface="Calibri"/>
                <a:cs typeface="Calibri"/>
              </a:rPr>
              <a:t>associated</a:t>
            </a:r>
            <a:r>
              <a:rPr sz="800" spc="-15" dirty="0">
                <a:solidFill>
                  <a:srgbClr val="231F20"/>
                </a:solidFill>
                <a:latin typeface="Calibri"/>
                <a:cs typeface="Calibri"/>
              </a:rPr>
              <a:t> </a:t>
            </a:r>
            <a:r>
              <a:rPr sz="800" spc="-5" dirty="0">
                <a:solidFill>
                  <a:srgbClr val="231F20"/>
                </a:solidFill>
                <a:latin typeface="Calibri"/>
                <a:cs typeface="Calibri"/>
              </a:rPr>
              <a:t>with</a:t>
            </a:r>
            <a:r>
              <a:rPr sz="800" dirty="0">
                <a:solidFill>
                  <a:srgbClr val="231F20"/>
                </a:solidFill>
                <a:latin typeface="Calibri"/>
                <a:cs typeface="Calibri"/>
              </a:rPr>
              <a:t> improved</a:t>
            </a:r>
            <a:r>
              <a:rPr sz="800" spc="5" dirty="0">
                <a:solidFill>
                  <a:srgbClr val="231F20"/>
                </a:solidFill>
                <a:latin typeface="Calibri"/>
                <a:cs typeface="Calibri"/>
              </a:rPr>
              <a:t> </a:t>
            </a:r>
            <a:r>
              <a:rPr sz="800" dirty="0">
                <a:solidFill>
                  <a:srgbClr val="231F20"/>
                </a:solidFill>
                <a:latin typeface="Calibri"/>
                <a:cs typeface="Calibri"/>
              </a:rPr>
              <a:t>survival</a:t>
            </a:r>
            <a:r>
              <a:rPr sz="800" spc="5" dirty="0">
                <a:solidFill>
                  <a:srgbClr val="231F20"/>
                </a:solidFill>
                <a:latin typeface="Calibri"/>
                <a:cs typeface="Calibri"/>
              </a:rPr>
              <a:t> </a:t>
            </a:r>
            <a:r>
              <a:rPr sz="800" spc="20" dirty="0">
                <a:solidFill>
                  <a:srgbClr val="231F20"/>
                </a:solidFill>
                <a:latin typeface="Calibri"/>
                <a:cs typeface="Calibri"/>
              </a:rPr>
              <a:t>in</a:t>
            </a:r>
            <a:r>
              <a:rPr sz="800" spc="25" dirty="0">
                <a:solidFill>
                  <a:srgbClr val="231F20"/>
                </a:solidFill>
                <a:latin typeface="Calibri"/>
                <a:cs typeface="Calibri"/>
              </a:rPr>
              <a:t> </a:t>
            </a:r>
            <a:r>
              <a:rPr sz="800" spc="-15" dirty="0">
                <a:solidFill>
                  <a:srgbClr val="231F20"/>
                </a:solidFill>
                <a:latin typeface="Calibri"/>
                <a:cs typeface="Calibri"/>
              </a:rPr>
              <a:t>retroperitoneal</a:t>
            </a:r>
            <a:r>
              <a:rPr sz="800" spc="-10" dirty="0">
                <a:solidFill>
                  <a:srgbClr val="231F20"/>
                </a:solidFill>
                <a:latin typeface="Calibri"/>
                <a:cs typeface="Calibri"/>
              </a:rPr>
              <a:t> </a:t>
            </a:r>
            <a:r>
              <a:rPr sz="800" spc="5" dirty="0">
                <a:solidFill>
                  <a:srgbClr val="231F20"/>
                </a:solidFill>
                <a:latin typeface="Calibri"/>
                <a:cs typeface="Calibri"/>
              </a:rPr>
              <a:t>low-</a:t>
            </a:r>
            <a:r>
              <a:rPr sz="800" spc="10" dirty="0">
                <a:solidFill>
                  <a:srgbClr val="231F20"/>
                </a:solidFill>
                <a:latin typeface="Calibri"/>
                <a:cs typeface="Calibri"/>
              </a:rPr>
              <a:t> </a:t>
            </a:r>
            <a:r>
              <a:rPr sz="800" spc="-15" dirty="0">
                <a:solidFill>
                  <a:srgbClr val="231F20"/>
                </a:solidFill>
                <a:latin typeface="Calibri"/>
                <a:cs typeface="Calibri"/>
              </a:rPr>
              <a:t>to </a:t>
            </a:r>
            <a:r>
              <a:rPr sz="800" spc="-10" dirty="0">
                <a:solidFill>
                  <a:srgbClr val="231F20"/>
                </a:solidFill>
                <a:latin typeface="Calibri"/>
                <a:cs typeface="Calibri"/>
              </a:rPr>
              <a:t> </a:t>
            </a:r>
            <a:r>
              <a:rPr sz="800" spc="-15" dirty="0">
                <a:solidFill>
                  <a:srgbClr val="231F20"/>
                </a:solidFill>
                <a:latin typeface="Calibri"/>
                <a:cs typeface="Calibri"/>
              </a:rPr>
              <a:t>intermediate-grade</a:t>
            </a:r>
            <a:r>
              <a:rPr sz="800" spc="-10" dirty="0">
                <a:solidFill>
                  <a:srgbClr val="231F20"/>
                </a:solidFill>
                <a:latin typeface="Calibri"/>
                <a:cs typeface="Calibri"/>
              </a:rPr>
              <a:t> </a:t>
            </a:r>
            <a:r>
              <a:rPr sz="800" spc="-20" dirty="0">
                <a:solidFill>
                  <a:srgbClr val="231F20"/>
                </a:solidFill>
                <a:latin typeface="Calibri"/>
                <a:cs typeface="Calibri"/>
              </a:rPr>
              <a:t>soft</a:t>
            </a:r>
            <a:r>
              <a:rPr sz="800" spc="-15" dirty="0">
                <a:solidFill>
                  <a:srgbClr val="231F20"/>
                </a:solidFill>
                <a:latin typeface="Calibri"/>
                <a:cs typeface="Calibri"/>
              </a:rPr>
              <a:t> </a:t>
            </a:r>
            <a:r>
              <a:rPr sz="800" spc="-20" dirty="0">
                <a:solidFill>
                  <a:srgbClr val="231F20"/>
                </a:solidFill>
                <a:latin typeface="Calibri"/>
                <a:cs typeface="Calibri"/>
              </a:rPr>
              <a:t>tissue</a:t>
            </a:r>
            <a:r>
              <a:rPr sz="800" spc="-15" dirty="0">
                <a:solidFill>
                  <a:srgbClr val="231F20"/>
                </a:solidFill>
                <a:latin typeface="Calibri"/>
                <a:cs typeface="Calibri"/>
              </a:rPr>
              <a:t> sarcomas.</a:t>
            </a:r>
            <a:r>
              <a:rPr sz="800" spc="-10" dirty="0">
                <a:solidFill>
                  <a:srgbClr val="231F20"/>
                </a:solidFill>
                <a:latin typeface="Calibri"/>
                <a:cs typeface="Calibri"/>
              </a:rPr>
              <a:t> </a:t>
            </a:r>
            <a:r>
              <a:rPr sz="800" spc="25" dirty="0">
                <a:solidFill>
                  <a:srgbClr val="231F20"/>
                </a:solidFill>
                <a:latin typeface="Calibri"/>
                <a:cs typeface="Calibri"/>
              </a:rPr>
              <a:t>Ann</a:t>
            </a:r>
            <a:r>
              <a:rPr sz="800" spc="30" dirty="0">
                <a:solidFill>
                  <a:srgbClr val="231F20"/>
                </a:solidFill>
                <a:latin typeface="Calibri"/>
                <a:cs typeface="Calibri"/>
              </a:rPr>
              <a:t> </a:t>
            </a:r>
            <a:r>
              <a:rPr sz="800" spc="15" dirty="0">
                <a:solidFill>
                  <a:srgbClr val="231F20"/>
                </a:solidFill>
                <a:latin typeface="Calibri"/>
                <a:cs typeface="Calibri"/>
              </a:rPr>
              <a:t>Oncol</a:t>
            </a:r>
            <a:r>
              <a:rPr sz="800" spc="215" dirty="0">
                <a:solidFill>
                  <a:srgbClr val="231F20"/>
                </a:solidFill>
                <a:latin typeface="Calibri"/>
                <a:cs typeface="Calibri"/>
              </a:rPr>
              <a:t> </a:t>
            </a:r>
            <a:r>
              <a:rPr sz="800" spc="-25" dirty="0">
                <a:solidFill>
                  <a:srgbClr val="231F20"/>
                </a:solidFill>
                <a:latin typeface="Calibri"/>
                <a:cs typeface="Calibri"/>
              </a:rPr>
              <a:t>2012;</a:t>
            </a:r>
            <a:r>
              <a:rPr sz="800" spc="135" dirty="0">
                <a:solidFill>
                  <a:srgbClr val="231F20"/>
                </a:solidFill>
                <a:latin typeface="Calibri"/>
                <a:cs typeface="Calibri"/>
              </a:rPr>
              <a:t> </a:t>
            </a:r>
            <a:r>
              <a:rPr sz="800" spc="-25" dirty="0">
                <a:solidFill>
                  <a:srgbClr val="231F20"/>
                </a:solidFill>
                <a:latin typeface="Calibri"/>
                <a:cs typeface="Calibri"/>
              </a:rPr>
              <a:t>23: </a:t>
            </a:r>
            <a:r>
              <a:rPr sz="800" spc="-20" dirty="0">
                <a:solidFill>
                  <a:srgbClr val="231F20"/>
                </a:solidFill>
                <a:latin typeface="Calibri"/>
                <a:cs typeface="Calibri"/>
              </a:rPr>
              <a:t> 1067–1073.</a:t>
            </a:r>
            <a:endParaRPr sz="800">
              <a:latin typeface="Calibri"/>
              <a:cs typeface="Calibri"/>
            </a:endParaRPr>
          </a:p>
          <a:p>
            <a:pPr marL="184150" marR="5080" indent="-172085" algn="just">
              <a:lnSpc>
                <a:spcPct val="103899"/>
              </a:lnSpc>
              <a:buClr>
                <a:srgbClr val="231F20"/>
              </a:buClr>
              <a:buFont typeface="Calibri"/>
              <a:buAutoNum type="arabicPeriod" startAt="58"/>
              <a:tabLst>
                <a:tab pos="184785" algn="l"/>
              </a:tabLst>
            </a:pPr>
            <a:r>
              <a:rPr sz="800" spc="-10" dirty="0">
                <a:solidFill>
                  <a:srgbClr val="231F20"/>
                </a:solidFill>
                <a:latin typeface="Calibri"/>
                <a:cs typeface="Calibri"/>
              </a:rPr>
              <a:t>Angele</a:t>
            </a:r>
            <a:r>
              <a:rPr sz="800" spc="-5" dirty="0">
                <a:solidFill>
                  <a:srgbClr val="231F20"/>
                </a:solidFill>
                <a:latin typeface="Calibri"/>
                <a:cs typeface="Calibri"/>
              </a:rPr>
              <a:t> </a:t>
            </a:r>
            <a:r>
              <a:rPr sz="800" spc="40" dirty="0">
                <a:solidFill>
                  <a:srgbClr val="231F20"/>
                </a:solidFill>
                <a:latin typeface="Calibri"/>
                <a:cs typeface="Calibri"/>
              </a:rPr>
              <a:t>MK, </a:t>
            </a:r>
            <a:r>
              <a:rPr sz="800" spc="-15" dirty="0">
                <a:solidFill>
                  <a:srgbClr val="231F20"/>
                </a:solidFill>
                <a:latin typeface="Calibri"/>
                <a:cs typeface="Calibri"/>
              </a:rPr>
              <a:t>Albertsmeier</a:t>
            </a:r>
            <a:r>
              <a:rPr sz="800" spc="-10" dirty="0">
                <a:solidFill>
                  <a:srgbClr val="231F20"/>
                </a:solidFill>
                <a:latin typeface="Calibri"/>
                <a:cs typeface="Calibri"/>
              </a:rPr>
              <a:t> </a:t>
            </a:r>
            <a:r>
              <a:rPr sz="800" spc="10" dirty="0">
                <a:solidFill>
                  <a:srgbClr val="231F20"/>
                </a:solidFill>
                <a:latin typeface="Calibri"/>
                <a:cs typeface="Calibri"/>
              </a:rPr>
              <a:t>M,</a:t>
            </a:r>
            <a:r>
              <a:rPr sz="800" spc="15" dirty="0">
                <a:solidFill>
                  <a:srgbClr val="231F20"/>
                </a:solidFill>
                <a:latin typeface="Calibri"/>
                <a:cs typeface="Calibri"/>
              </a:rPr>
              <a:t> </a:t>
            </a:r>
            <a:r>
              <a:rPr sz="800" spc="25" dirty="0">
                <a:solidFill>
                  <a:srgbClr val="231F20"/>
                </a:solidFill>
                <a:latin typeface="Calibri"/>
                <a:cs typeface="Calibri"/>
              </a:rPr>
              <a:t>Prix </a:t>
            </a:r>
            <a:r>
              <a:rPr sz="800" spc="40" dirty="0">
                <a:solidFill>
                  <a:srgbClr val="231F20"/>
                </a:solidFill>
                <a:latin typeface="Calibri"/>
                <a:cs typeface="Calibri"/>
              </a:rPr>
              <a:t>NJ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a:t>
            </a:r>
            <a:r>
              <a:rPr sz="800" spc="-5" dirty="0">
                <a:solidFill>
                  <a:srgbClr val="231F20"/>
                </a:solidFill>
                <a:latin typeface="Calibri"/>
                <a:cs typeface="Calibri"/>
              </a:rPr>
              <a:t> </a:t>
            </a:r>
            <a:r>
              <a:rPr sz="800" spc="-20" dirty="0">
                <a:solidFill>
                  <a:srgbClr val="231F20"/>
                </a:solidFill>
                <a:latin typeface="Calibri"/>
                <a:cs typeface="Calibri"/>
              </a:rPr>
              <a:t>Effectiveness</a:t>
            </a:r>
            <a:r>
              <a:rPr sz="800" spc="-15" dirty="0">
                <a:solidFill>
                  <a:srgbClr val="231F20"/>
                </a:solidFill>
                <a:latin typeface="Calibri"/>
                <a:cs typeface="Calibri"/>
              </a:rPr>
              <a:t> </a:t>
            </a:r>
            <a:r>
              <a:rPr sz="800" spc="-10" dirty="0">
                <a:solidFill>
                  <a:srgbClr val="231F20"/>
                </a:solidFill>
                <a:latin typeface="Calibri"/>
                <a:cs typeface="Calibri"/>
              </a:rPr>
              <a:t>of</a:t>
            </a:r>
            <a:r>
              <a:rPr sz="800" spc="-5" dirty="0">
                <a:solidFill>
                  <a:srgbClr val="231F20"/>
                </a:solidFill>
                <a:latin typeface="Calibri"/>
                <a:cs typeface="Calibri"/>
              </a:rPr>
              <a:t> </a:t>
            </a:r>
            <a:r>
              <a:rPr sz="800" spc="-10" dirty="0">
                <a:solidFill>
                  <a:srgbClr val="231F20"/>
                </a:solidFill>
                <a:latin typeface="Calibri"/>
                <a:cs typeface="Calibri"/>
              </a:rPr>
              <a:t>regional </a:t>
            </a:r>
            <a:r>
              <a:rPr sz="800" spc="-5" dirty="0">
                <a:solidFill>
                  <a:srgbClr val="231F20"/>
                </a:solidFill>
                <a:latin typeface="Calibri"/>
                <a:cs typeface="Calibri"/>
              </a:rPr>
              <a:t> </a:t>
            </a:r>
            <a:r>
              <a:rPr sz="800" spc="-10" dirty="0">
                <a:solidFill>
                  <a:srgbClr val="231F20"/>
                </a:solidFill>
                <a:latin typeface="Calibri"/>
                <a:cs typeface="Calibri"/>
              </a:rPr>
              <a:t>hyperthermia</a:t>
            </a:r>
            <a:r>
              <a:rPr sz="800" spc="160" dirty="0">
                <a:solidFill>
                  <a:srgbClr val="231F20"/>
                </a:solidFill>
                <a:latin typeface="Calibri"/>
                <a:cs typeface="Calibri"/>
              </a:rPr>
              <a:t> </a:t>
            </a:r>
            <a:r>
              <a:rPr sz="800" spc="-5" dirty="0">
                <a:solidFill>
                  <a:srgbClr val="231F20"/>
                </a:solidFill>
                <a:latin typeface="Calibri"/>
                <a:cs typeface="Calibri"/>
              </a:rPr>
              <a:t>with</a:t>
            </a:r>
            <a:r>
              <a:rPr sz="800" spc="155" dirty="0">
                <a:solidFill>
                  <a:srgbClr val="231F20"/>
                </a:solidFill>
                <a:latin typeface="Calibri"/>
                <a:cs typeface="Calibri"/>
              </a:rPr>
              <a:t> </a:t>
            </a:r>
            <a:r>
              <a:rPr sz="800" spc="-15" dirty="0">
                <a:solidFill>
                  <a:srgbClr val="231F20"/>
                </a:solidFill>
                <a:latin typeface="Calibri"/>
                <a:cs typeface="Calibri"/>
              </a:rPr>
              <a:t>chemotherapy</a:t>
            </a:r>
            <a:r>
              <a:rPr sz="800" spc="-5" dirty="0">
                <a:solidFill>
                  <a:srgbClr val="231F20"/>
                </a:solidFill>
                <a:latin typeface="Calibri"/>
                <a:cs typeface="Calibri"/>
              </a:rPr>
              <a:t> for</a:t>
            </a:r>
            <a:r>
              <a:rPr sz="800" spc="160" dirty="0">
                <a:solidFill>
                  <a:srgbClr val="231F20"/>
                </a:solidFill>
                <a:latin typeface="Calibri"/>
                <a:cs typeface="Calibri"/>
              </a:rPr>
              <a:t> </a:t>
            </a:r>
            <a:r>
              <a:rPr sz="800" spc="10" dirty="0">
                <a:solidFill>
                  <a:srgbClr val="231F20"/>
                </a:solidFill>
                <a:latin typeface="Calibri"/>
                <a:cs typeface="Calibri"/>
              </a:rPr>
              <a:t>high-risk</a:t>
            </a:r>
            <a:r>
              <a:rPr sz="800" spc="135" dirty="0">
                <a:solidFill>
                  <a:srgbClr val="231F20"/>
                </a:solidFill>
                <a:latin typeface="Calibri"/>
                <a:cs typeface="Calibri"/>
              </a:rPr>
              <a:t> </a:t>
            </a:r>
            <a:r>
              <a:rPr sz="800" spc="-15" dirty="0">
                <a:solidFill>
                  <a:srgbClr val="231F20"/>
                </a:solidFill>
                <a:latin typeface="Calibri"/>
                <a:cs typeface="Calibri"/>
              </a:rPr>
              <a:t>retroperitoneal</a:t>
            </a:r>
            <a:r>
              <a:rPr sz="800" spc="-5" dirty="0">
                <a:solidFill>
                  <a:srgbClr val="231F20"/>
                </a:solidFill>
                <a:latin typeface="Calibri"/>
                <a:cs typeface="Calibri"/>
              </a:rPr>
              <a:t> </a:t>
            </a:r>
            <a:r>
              <a:rPr sz="800" spc="-10" dirty="0">
                <a:solidFill>
                  <a:srgbClr val="231F20"/>
                </a:solidFill>
                <a:latin typeface="Calibri"/>
                <a:cs typeface="Calibri"/>
              </a:rPr>
              <a:t>and</a:t>
            </a:r>
            <a:endParaRPr sz="800">
              <a:latin typeface="Calibri"/>
              <a:cs typeface="Calibri"/>
            </a:endParaRPr>
          </a:p>
          <a:p>
            <a:pPr marL="184150" marR="5080" algn="just">
              <a:lnSpc>
                <a:spcPct val="104200"/>
              </a:lnSpc>
              <a:spcBef>
                <a:spcPts val="5"/>
              </a:spcBef>
            </a:pPr>
            <a:r>
              <a:rPr sz="800" spc="-5" dirty="0">
                <a:solidFill>
                  <a:srgbClr val="231F20"/>
                </a:solidFill>
                <a:latin typeface="Calibri"/>
                <a:cs typeface="Calibri"/>
              </a:rPr>
              <a:t>abdominal </a:t>
            </a:r>
            <a:r>
              <a:rPr sz="800" spc="-15" dirty="0">
                <a:solidFill>
                  <a:srgbClr val="231F20"/>
                </a:solidFill>
                <a:latin typeface="Calibri"/>
                <a:cs typeface="Calibri"/>
              </a:rPr>
              <a:t>soft-tissue sarcoma </a:t>
            </a:r>
            <a:r>
              <a:rPr sz="800" spc="-25" dirty="0">
                <a:solidFill>
                  <a:srgbClr val="231F20"/>
                </a:solidFill>
                <a:latin typeface="Calibri"/>
                <a:cs typeface="Calibri"/>
              </a:rPr>
              <a:t>after </a:t>
            </a:r>
            <a:r>
              <a:rPr sz="800" spc="-20" dirty="0">
                <a:solidFill>
                  <a:srgbClr val="231F20"/>
                </a:solidFill>
                <a:latin typeface="Calibri"/>
                <a:cs typeface="Calibri"/>
              </a:rPr>
              <a:t>complete </a:t>
            </a:r>
            <a:r>
              <a:rPr sz="800" spc="-5" dirty="0">
                <a:solidFill>
                  <a:srgbClr val="231F20"/>
                </a:solidFill>
                <a:latin typeface="Calibri"/>
                <a:cs typeface="Calibri"/>
              </a:rPr>
              <a:t>surgical </a:t>
            </a:r>
            <a:r>
              <a:rPr sz="800" spc="-20" dirty="0">
                <a:solidFill>
                  <a:srgbClr val="231F20"/>
                </a:solidFill>
                <a:latin typeface="Calibri"/>
                <a:cs typeface="Calibri"/>
              </a:rPr>
              <a:t>resection: </a:t>
            </a:r>
            <a:r>
              <a:rPr sz="800" spc="-35" dirty="0">
                <a:solidFill>
                  <a:srgbClr val="231F20"/>
                </a:solidFill>
                <a:latin typeface="Calibri"/>
                <a:cs typeface="Calibri"/>
              </a:rPr>
              <a:t>a</a:t>
            </a:r>
            <a:r>
              <a:rPr sz="800" spc="-30" dirty="0">
                <a:solidFill>
                  <a:srgbClr val="231F20"/>
                </a:solidFill>
                <a:latin typeface="Calibri"/>
                <a:cs typeface="Calibri"/>
              </a:rPr>
              <a:t> </a:t>
            </a:r>
            <a:r>
              <a:rPr sz="800" dirty="0">
                <a:solidFill>
                  <a:srgbClr val="231F20"/>
                </a:solidFill>
                <a:latin typeface="Calibri"/>
                <a:cs typeface="Calibri"/>
              </a:rPr>
              <a:t>sub- </a:t>
            </a:r>
            <a:r>
              <a:rPr sz="800" spc="5" dirty="0">
                <a:solidFill>
                  <a:srgbClr val="231F20"/>
                </a:solidFill>
                <a:latin typeface="Calibri"/>
                <a:cs typeface="Calibri"/>
              </a:rPr>
              <a:t> </a:t>
            </a:r>
            <a:r>
              <a:rPr sz="800" dirty="0">
                <a:solidFill>
                  <a:srgbClr val="231F20"/>
                </a:solidFill>
                <a:latin typeface="Calibri"/>
                <a:cs typeface="Calibri"/>
              </a:rPr>
              <a:t>group </a:t>
            </a:r>
            <a:r>
              <a:rPr sz="800" spc="-10" dirty="0">
                <a:solidFill>
                  <a:srgbClr val="231F20"/>
                </a:solidFill>
                <a:latin typeface="Calibri"/>
                <a:cs typeface="Calibri"/>
              </a:rPr>
              <a:t>analysis of </a:t>
            </a:r>
            <a:r>
              <a:rPr sz="800" spc="-35" dirty="0">
                <a:solidFill>
                  <a:srgbClr val="231F20"/>
                </a:solidFill>
                <a:latin typeface="Calibri"/>
                <a:cs typeface="Calibri"/>
              </a:rPr>
              <a:t>a</a:t>
            </a:r>
            <a:r>
              <a:rPr sz="800" spc="-30" dirty="0">
                <a:solidFill>
                  <a:srgbClr val="231F20"/>
                </a:solidFill>
                <a:latin typeface="Calibri"/>
                <a:cs typeface="Calibri"/>
              </a:rPr>
              <a:t> </a:t>
            </a:r>
            <a:r>
              <a:rPr sz="800" spc="-5" dirty="0">
                <a:solidFill>
                  <a:srgbClr val="231F20"/>
                </a:solidFill>
                <a:latin typeface="Calibri"/>
                <a:cs typeface="Calibri"/>
              </a:rPr>
              <a:t>randomized </a:t>
            </a:r>
            <a:r>
              <a:rPr sz="800" spc="10" dirty="0">
                <a:solidFill>
                  <a:srgbClr val="231F20"/>
                </a:solidFill>
                <a:latin typeface="Calibri"/>
                <a:cs typeface="Calibri"/>
              </a:rPr>
              <a:t>phase-III </a:t>
            </a:r>
            <a:r>
              <a:rPr sz="800" spc="-10" dirty="0">
                <a:solidFill>
                  <a:srgbClr val="231F20"/>
                </a:solidFill>
                <a:latin typeface="Calibri"/>
                <a:cs typeface="Calibri"/>
              </a:rPr>
              <a:t>multicenter study. </a:t>
            </a:r>
            <a:r>
              <a:rPr sz="800" spc="25" dirty="0">
                <a:solidFill>
                  <a:srgbClr val="231F20"/>
                </a:solidFill>
                <a:latin typeface="Calibri"/>
                <a:cs typeface="Calibri"/>
              </a:rPr>
              <a:t>Ann </a:t>
            </a:r>
            <a:r>
              <a:rPr sz="800" spc="5" dirty="0">
                <a:solidFill>
                  <a:srgbClr val="231F20"/>
                </a:solidFill>
                <a:latin typeface="Calibri"/>
                <a:cs typeface="Calibri"/>
              </a:rPr>
              <a:t>Surg </a:t>
            </a:r>
            <a:r>
              <a:rPr sz="800" spc="10" dirty="0">
                <a:solidFill>
                  <a:srgbClr val="231F20"/>
                </a:solidFill>
                <a:latin typeface="Calibri"/>
                <a:cs typeface="Calibri"/>
              </a:rPr>
              <a:t> </a:t>
            </a:r>
            <a:r>
              <a:rPr sz="800" spc="-25" dirty="0">
                <a:solidFill>
                  <a:srgbClr val="231F20"/>
                </a:solidFill>
                <a:latin typeface="Calibri"/>
                <a:cs typeface="Calibri"/>
              </a:rPr>
              <a:t>2014;</a:t>
            </a:r>
            <a:r>
              <a:rPr sz="800" spc="-20" dirty="0">
                <a:solidFill>
                  <a:srgbClr val="231F20"/>
                </a:solidFill>
                <a:latin typeface="Calibri"/>
                <a:cs typeface="Calibri"/>
              </a:rPr>
              <a:t> </a:t>
            </a:r>
            <a:r>
              <a:rPr sz="800" spc="-25" dirty="0">
                <a:solidFill>
                  <a:srgbClr val="231F20"/>
                </a:solidFill>
                <a:latin typeface="Calibri"/>
                <a:cs typeface="Calibri"/>
              </a:rPr>
              <a:t>260:</a:t>
            </a:r>
            <a:r>
              <a:rPr sz="800" spc="-10" dirty="0">
                <a:solidFill>
                  <a:srgbClr val="231F20"/>
                </a:solidFill>
                <a:latin typeface="Calibri"/>
                <a:cs typeface="Calibri"/>
              </a:rPr>
              <a:t> </a:t>
            </a:r>
            <a:r>
              <a:rPr sz="800" spc="-20" dirty="0">
                <a:solidFill>
                  <a:srgbClr val="231F20"/>
                </a:solidFill>
                <a:latin typeface="Calibri"/>
                <a:cs typeface="Calibri"/>
              </a:rPr>
              <a:t>749–754;</a:t>
            </a:r>
            <a:r>
              <a:rPr sz="800" spc="-10" dirty="0">
                <a:solidFill>
                  <a:srgbClr val="231F20"/>
                </a:solidFill>
                <a:latin typeface="Calibri"/>
                <a:cs typeface="Calibri"/>
              </a:rPr>
              <a:t> </a:t>
            </a:r>
            <a:r>
              <a:rPr sz="800" spc="-5" dirty="0">
                <a:solidFill>
                  <a:srgbClr val="231F20"/>
                </a:solidFill>
                <a:latin typeface="Calibri"/>
                <a:cs typeface="Calibri"/>
              </a:rPr>
              <a:t>discussion</a:t>
            </a:r>
            <a:r>
              <a:rPr sz="800" spc="-10" dirty="0">
                <a:solidFill>
                  <a:srgbClr val="231F20"/>
                </a:solidFill>
                <a:latin typeface="Calibri"/>
                <a:cs typeface="Calibri"/>
              </a:rPr>
              <a:t> </a:t>
            </a:r>
            <a:r>
              <a:rPr sz="800" spc="-20" dirty="0">
                <a:solidFill>
                  <a:srgbClr val="231F20"/>
                </a:solidFill>
                <a:latin typeface="Calibri"/>
                <a:cs typeface="Calibri"/>
              </a:rPr>
              <a:t>754–756.</a:t>
            </a:r>
            <a:endParaRPr sz="800">
              <a:latin typeface="Calibri"/>
              <a:cs typeface="Calibri"/>
            </a:endParaRPr>
          </a:p>
          <a:p>
            <a:pPr marL="184150" marR="5080" indent="-172085" algn="just">
              <a:lnSpc>
                <a:spcPct val="103899"/>
              </a:lnSpc>
              <a:buClr>
                <a:srgbClr val="231F20"/>
              </a:buClr>
              <a:buFont typeface="Calibri"/>
              <a:buAutoNum type="arabicPeriod" startAt="59"/>
              <a:tabLst>
                <a:tab pos="184785" algn="l"/>
              </a:tabLst>
            </a:pPr>
            <a:r>
              <a:rPr sz="800" spc="5" dirty="0">
                <a:solidFill>
                  <a:srgbClr val="231F20"/>
                </a:solidFill>
                <a:latin typeface="Calibri"/>
                <a:cs typeface="Calibri"/>
              </a:rPr>
              <a:t>MacNeill </a:t>
            </a:r>
            <a:r>
              <a:rPr sz="800" spc="15" dirty="0">
                <a:solidFill>
                  <a:srgbClr val="231F20"/>
                </a:solidFill>
                <a:latin typeface="Calibri"/>
                <a:cs typeface="Calibri"/>
              </a:rPr>
              <a:t>AJ, </a:t>
            </a:r>
            <a:r>
              <a:rPr sz="800" spc="5" dirty="0">
                <a:solidFill>
                  <a:srgbClr val="231F20"/>
                </a:solidFill>
                <a:latin typeface="Calibri"/>
                <a:cs typeface="Calibri"/>
              </a:rPr>
              <a:t>Miceli </a:t>
            </a:r>
            <a:r>
              <a:rPr sz="800" spc="25" dirty="0">
                <a:solidFill>
                  <a:srgbClr val="231F20"/>
                </a:solidFill>
                <a:latin typeface="Calibri"/>
                <a:cs typeface="Calibri"/>
              </a:rPr>
              <a:t>R, </a:t>
            </a:r>
            <a:r>
              <a:rPr sz="800" spc="-15" dirty="0">
                <a:solidFill>
                  <a:srgbClr val="231F20"/>
                </a:solidFill>
                <a:latin typeface="Calibri"/>
                <a:cs typeface="Calibri"/>
              </a:rPr>
              <a:t>Strauss </a:t>
            </a:r>
            <a:r>
              <a:rPr sz="800" spc="90" dirty="0">
                <a:solidFill>
                  <a:srgbClr val="231F20"/>
                </a:solidFill>
                <a:latin typeface="Calibri"/>
                <a:cs typeface="Calibri"/>
              </a:rPr>
              <a:t>DC </a:t>
            </a:r>
            <a:r>
              <a:rPr sz="800" spc="-45" dirty="0">
                <a:solidFill>
                  <a:srgbClr val="231F20"/>
                </a:solidFill>
                <a:latin typeface="Calibri"/>
                <a:cs typeface="Calibri"/>
              </a:rPr>
              <a:t>et </a:t>
            </a:r>
            <a:r>
              <a:rPr sz="800" spc="-10" dirty="0">
                <a:solidFill>
                  <a:srgbClr val="231F20"/>
                </a:solidFill>
                <a:latin typeface="Calibri"/>
                <a:cs typeface="Calibri"/>
              </a:rPr>
              <a:t>al. </a:t>
            </a:r>
            <a:r>
              <a:rPr sz="800" spc="-15" dirty="0">
                <a:solidFill>
                  <a:srgbClr val="231F20"/>
                </a:solidFill>
                <a:latin typeface="Calibri"/>
                <a:cs typeface="Calibri"/>
              </a:rPr>
              <a:t>Post-relapse outcomes </a:t>
            </a:r>
            <a:r>
              <a:rPr sz="800" spc="-25" dirty="0">
                <a:solidFill>
                  <a:srgbClr val="231F20"/>
                </a:solidFill>
                <a:latin typeface="Calibri"/>
                <a:cs typeface="Calibri"/>
              </a:rPr>
              <a:t>after </a:t>
            </a:r>
            <a:r>
              <a:rPr sz="800" spc="20" dirty="0">
                <a:solidFill>
                  <a:srgbClr val="231F20"/>
                </a:solidFill>
                <a:latin typeface="Calibri"/>
                <a:cs typeface="Calibri"/>
              </a:rPr>
              <a:t>pri- </a:t>
            </a:r>
            <a:r>
              <a:rPr sz="800" spc="25" dirty="0">
                <a:solidFill>
                  <a:srgbClr val="231F20"/>
                </a:solidFill>
                <a:latin typeface="Calibri"/>
                <a:cs typeface="Calibri"/>
              </a:rPr>
              <a:t> </a:t>
            </a:r>
            <a:r>
              <a:rPr sz="800" spc="-5" dirty="0">
                <a:solidFill>
                  <a:srgbClr val="231F20"/>
                </a:solidFill>
                <a:latin typeface="Calibri"/>
                <a:cs typeface="Calibri"/>
              </a:rPr>
              <a:t>mary</a:t>
            </a:r>
            <a:r>
              <a:rPr sz="800" spc="105" dirty="0">
                <a:solidFill>
                  <a:srgbClr val="231F20"/>
                </a:solidFill>
                <a:latin typeface="Calibri"/>
                <a:cs typeface="Calibri"/>
              </a:rPr>
              <a:t> </a:t>
            </a:r>
            <a:r>
              <a:rPr sz="800" spc="-25" dirty="0">
                <a:solidFill>
                  <a:srgbClr val="231F20"/>
                </a:solidFill>
                <a:latin typeface="Calibri"/>
                <a:cs typeface="Calibri"/>
              </a:rPr>
              <a:t>extended</a:t>
            </a:r>
            <a:r>
              <a:rPr sz="800" spc="105" dirty="0">
                <a:solidFill>
                  <a:srgbClr val="231F20"/>
                </a:solidFill>
                <a:latin typeface="Calibri"/>
                <a:cs typeface="Calibri"/>
              </a:rPr>
              <a:t> </a:t>
            </a:r>
            <a:r>
              <a:rPr sz="800" spc="-15" dirty="0">
                <a:solidFill>
                  <a:srgbClr val="231F20"/>
                </a:solidFill>
                <a:latin typeface="Calibri"/>
                <a:cs typeface="Calibri"/>
              </a:rPr>
              <a:t>resection</a:t>
            </a:r>
            <a:r>
              <a:rPr sz="800" spc="110" dirty="0">
                <a:solidFill>
                  <a:srgbClr val="231F20"/>
                </a:solidFill>
                <a:latin typeface="Calibri"/>
                <a:cs typeface="Calibri"/>
              </a:rPr>
              <a:t> </a:t>
            </a:r>
            <a:r>
              <a:rPr sz="800" spc="-10" dirty="0">
                <a:solidFill>
                  <a:srgbClr val="231F20"/>
                </a:solidFill>
                <a:latin typeface="Calibri"/>
                <a:cs typeface="Calibri"/>
              </a:rPr>
              <a:t>of</a:t>
            </a:r>
            <a:r>
              <a:rPr sz="800" spc="100" dirty="0">
                <a:solidFill>
                  <a:srgbClr val="231F20"/>
                </a:solidFill>
                <a:latin typeface="Calibri"/>
                <a:cs typeface="Calibri"/>
              </a:rPr>
              <a:t> </a:t>
            </a:r>
            <a:r>
              <a:rPr sz="800" spc="-15" dirty="0">
                <a:solidFill>
                  <a:srgbClr val="231F20"/>
                </a:solidFill>
                <a:latin typeface="Calibri"/>
                <a:cs typeface="Calibri"/>
              </a:rPr>
              <a:t>retroperitoneal</a:t>
            </a:r>
            <a:r>
              <a:rPr sz="800" spc="110" dirty="0">
                <a:solidFill>
                  <a:srgbClr val="231F20"/>
                </a:solidFill>
                <a:latin typeface="Calibri"/>
                <a:cs typeface="Calibri"/>
              </a:rPr>
              <a:t> </a:t>
            </a:r>
            <a:r>
              <a:rPr sz="800" spc="-15" dirty="0">
                <a:solidFill>
                  <a:srgbClr val="231F20"/>
                </a:solidFill>
                <a:latin typeface="Calibri"/>
                <a:cs typeface="Calibri"/>
              </a:rPr>
              <a:t>sarcoma:</a:t>
            </a:r>
            <a:r>
              <a:rPr sz="800" spc="100" dirty="0">
                <a:solidFill>
                  <a:srgbClr val="231F20"/>
                </a:solidFill>
                <a:latin typeface="Calibri"/>
                <a:cs typeface="Calibri"/>
              </a:rPr>
              <a:t> </a:t>
            </a:r>
            <a:r>
              <a:rPr sz="800" spc="-35" dirty="0">
                <a:solidFill>
                  <a:srgbClr val="231F20"/>
                </a:solidFill>
                <a:latin typeface="Calibri"/>
                <a:cs typeface="Calibri"/>
              </a:rPr>
              <a:t>a</a:t>
            </a:r>
            <a:r>
              <a:rPr sz="800" spc="105" dirty="0">
                <a:solidFill>
                  <a:srgbClr val="231F20"/>
                </a:solidFill>
                <a:latin typeface="Calibri"/>
                <a:cs typeface="Calibri"/>
              </a:rPr>
              <a:t> </a:t>
            </a:r>
            <a:r>
              <a:rPr sz="800" spc="-15" dirty="0">
                <a:solidFill>
                  <a:srgbClr val="231F20"/>
                </a:solidFill>
                <a:latin typeface="Calibri"/>
                <a:cs typeface="Calibri"/>
              </a:rPr>
              <a:t>report</a:t>
            </a:r>
            <a:r>
              <a:rPr sz="800" spc="100" dirty="0">
                <a:solidFill>
                  <a:srgbClr val="231F20"/>
                </a:solidFill>
                <a:latin typeface="Calibri"/>
                <a:cs typeface="Calibri"/>
              </a:rPr>
              <a:t> </a:t>
            </a:r>
            <a:r>
              <a:rPr sz="800" dirty="0">
                <a:solidFill>
                  <a:srgbClr val="231F20"/>
                </a:solidFill>
                <a:latin typeface="Calibri"/>
                <a:cs typeface="Calibri"/>
              </a:rPr>
              <a:t>from</a:t>
            </a:r>
            <a:r>
              <a:rPr sz="800" spc="105" dirty="0">
                <a:solidFill>
                  <a:srgbClr val="231F20"/>
                </a:solidFill>
                <a:latin typeface="Calibri"/>
                <a:cs typeface="Calibri"/>
              </a:rPr>
              <a:t> </a:t>
            </a:r>
            <a:r>
              <a:rPr sz="800" spc="-30" dirty="0">
                <a:solidFill>
                  <a:srgbClr val="231F20"/>
                </a:solidFill>
                <a:latin typeface="Calibri"/>
                <a:cs typeface="Calibri"/>
              </a:rPr>
              <a:t>the</a:t>
            </a:r>
            <a:endParaRPr sz="800">
              <a:latin typeface="Calibri"/>
              <a:cs typeface="Calibri"/>
            </a:endParaRPr>
          </a:p>
          <a:p>
            <a:pPr marL="184150" algn="just">
              <a:lnSpc>
                <a:spcPct val="100000"/>
              </a:lnSpc>
              <a:spcBef>
                <a:spcPts val="45"/>
              </a:spcBef>
            </a:pPr>
            <a:r>
              <a:rPr sz="800" spc="5" dirty="0">
                <a:solidFill>
                  <a:srgbClr val="231F20"/>
                </a:solidFill>
                <a:latin typeface="Calibri"/>
                <a:cs typeface="Calibri"/>
              </a:rPr>
              <a:t>Trans-Atlantic</a:t>
            </a:r>
            <a:r>
              <a:rPr sz="800" dirty="0">
                <a:solidFill>
                  <a:srgbClr val="231F20"/>
                </a:solidFill>
                <a:latin typeface="Calibri"/>
                <a:cs typeface="Calibri"/>
              </a:rPr>
              <a:t> </a:t>
            </a:r>
            <a:r>
              <a:rPr sz="800" spc="35" dirty="0">
                <a:solidFill>
                  <a:srgbClr val="231F20"/>
                </a:solidFill>
                <a:latin typeface="Calibri"/>
                <a:cs typeface="Calibri"/>
              </a:rPr>
              <a:t>RPS</a:t>
            </a:r>
            <a:r>
              <a:rPr sz="800" spc="-5" dirty="0">
                <a:solidFill>
                  <a:srgbClr val="231F20"/>
                </a:solidFill>
                <a:latin typeface="Calibri"/>
                <a:cs typeface="Calibri"/>
              </a:rPr>
              <a:t> </a:t>
            </a:r>
            <a:r>
              <a:rPr sz="800" spc="15" dirty="0">
                <a:solidFill>
                  <a:srgbClr val="231F20"/>
                </a:solidFill>
                <a:latin typeface="Calibri"/>
                <a:cs typeface="Calibri"/>
              </a:rPr>
              <a:t>Working</a:t>
            </a:r>
            <a:r>
              <a:rPr sz="800" dirty="0">
                <a:solidFill>
                  <a:srgbClr val="231F20"/>
                </a:solidFill>
                <a:latin typeface="Calibri"/>
                <a:cs typeface="Calibri"/>
              </a:rPr>
              <a:t> </a:t>
            </a:r>
            <a:r>
              <a:rPr sz="800" spc="10" dirty="0">
                <a:solidFill>
                  <a:srgbClr val="231F20"/>
                </a:solidFill>
                <a:latin typeface="Calibri"/>
                <a:cs typeface="Calibri"/>
              </a:rPr>
              <a:t>Group.</a:t>
            </a:r>
            <a:r>
              <a:rPr sz="800" spc="-5" dirty="0">
                <a:solidFill>
                  <a:srgbClr val="231F20"/>
                </a:solidFill>
                <a:latin typeface="Calibri"/>
                <a:cs typeface="Calibri"/>
              </a:rPr>
              <a:t> </a:t>
            </a:r>
            <a:r>
              <a:rPr sz="800" dirty="0">
                <a:solidFill>
                  <a:srgbClr val="231F20"/>
                </a:solidFill>
                <a:latin typeface="Calibri"/>
                <a:cs typeface="Calibri"/>
              </a:rPr>
              <a:t>Cancer </a:t>
            </a:r>
            <a:r>
              <a:rPr sz="800" spc="-25" dirty="0">
                <a:solidFill>
                  <a:srgbClr val="231F20"/>
                </a:solidFill>
                <a:latin typeface="Calibri"/>
                <a:cs typeface="Calibri"/>
              </a:rPr>
              <a:t>2017;</a:t>
            </a:r>
            <a:r>
              <a:rPr sz="800" spc="-10" dirty="0">
                <a:solidFill>
                  <a:srgbClr val="231F20"/>
                </a:solidFill>
                <a:latin typeface="Calibri"/>
                <a:cs typeface="Calibri"/>
              </a:rPr>
              <a:t> </a:t>
            </a:r>
            <a:r>
              <a:rPr sz="800" spc="-25" dirty="0">
                <a:solidFill>
                  <a:srgbClr val="231F20"/>
                </a:solidFill>
                <a:latin typeface="Calibri"/>
                <a:cs typeface="Calibri"/>
              </a:rPr>
              <a:t>123:</a:t>
            </a:r>
            <a:r>
              <a:rPr sz="800" dirty="0">
                <a:solidFill>
                  <a:srgbClr val="231F20"/>
                </a:solidFill>
                <a:latin typeface="Calibri"/>
                <a:cs typeface="Calibri"/>
              </a:rPr>
              <a:t> </a:t>
            </a:r>
            <a:r>
              <a:rPr sz="800" spc="-25" dirty="0">
                <a:solidFill>
                  <a:srgbClr val="231F20"/>
                </a:solidFill>
                <a:latin typeface="Calibri"/>
                <a:cs typeface="Calibri"/>
              </a:rPr>
              <a:t>1971–1978.</a:t>
            </a:r>
            <a:endParaRPr sz="800">
              <a:latin typeface="Calibri"/>
              <a:cs typeface="Calibri"/>
            </a:endParaRPr>
          </a:p>
          <a:p>
            <a:pPr marL="184150" indent="-172085" algn="just">
              <a:lnSpc>
                <a:spcPct val="100000"/>
              </a:lnSpc>
              <a:spcBef>
                <a:spcPts val="35"/>
              </a:spcBef>
              <a:buAutoNum type="arabicPeriod" startAt="60"/>
              <a:tabLst>
                <a:tab pos="184785" algn="l"/>
              </a:tabLst>
            </a:pPr>
            <a:r>
              <a:rPr sz="800" spc="10" dirty="0">
                <a:solidFill>
                  <a:srgbClr val="231F20"/>
                </a:solidFill>
                <a:latin typeface="Calibri"/>
                <a:cs typeface="Calibri"/>
              </a:rPr>
              <a:t>Gronchi</a:t>
            </a:r>
            <a:r>
              <a:rPr sz="800" spc="85" dirty="0">
                <a:solidFill>
                  <a:srgbClr val="231F20"/>
                </a:solidFill>
                <a:latin typeface="Calibri"/>
                <a:cs typeface="Calibri"/>
              </a:rPr>
              <a:t> </a:t>
            </a:r>
            <a:r>
              <a:rPr sz="800" spc="20" dirty="0">
                <a:solidFill>
                  <a:srgbClr val="231F20"/>
                </a:solidFill>
                <a:latin typeface="Calibri"/>
                <a:cs typeface="Calibri"/>
              </a:rPr>
              <a:t>A,</a:t>
            </a:r>
            <a:r>
              <a:rPr sz="800" spc="95" dirty="0">
                <a:solidFill>
                  <a:srgbClr val="231F20"/>
                </a:solidFill>
                <a:latin typeface="Calibri"/>
                <a:cs typeface="Calibri"/>
              </a:rPr>
              <a:t> </a:t>
            </a:r>
            <a:r>
              <a:rPr sz="800" spc="-15" dirty="0">
                <a:solidFill>
                  <a:srgbClr val="231F20"/>
                </a:solidFill>
                <a:latin typeface="Calibri"/>
                <a:cs typeface="Calibri"/>
              </a:rPr>
              <a:t>Strauss</a:t>
            </a:r>
            <a:r>
              <a:rPr sz="800" spc="85" dirty="0">
                <a:solidFill>
                  <a:srgbClr val="231F20"/>
                </a:solidFill>
                <a:latin typeface="Calibri"/>
                <a:cs typeface="Calibri"/>
              </a:rPr>
              <a:t> </a:t>
            </a:r>
            <a:r>
              <a:rPr sz="800" spc="60" dirty="0">
                <a:solidFill>
                  <a:srgbClr val="231F20"/>
                </a:solidFill>
                <a:latin typeface="Calibri"/>
                <a:cs typeface="Calibri"/>
              </a:rPr>
              <a:t>DC,</a:t>
            </a:r>
            <a:r>
              <a:rPr sz="800" spc="100" dirty="0">
                <a:solidFill>
                  <a:srgbClr val="231F20"/>
                </a:solidFill>
                <a:latin typeface="Calibri"/>
                <a:cs typeface="Calibri"/>
              </a:rPr>
              <a:t> </a:t>
            </a:r>
            <a:r>
              <a:rPr sz="800" spc="5" dirty="0">
                <a:solidFill>
                  <a:srgbClr val="231F20"/>
                </a:solidFill>
                <a:latin typeface="Calibri"/>
                <a:cs typeface="Calibri"/>
              </a:rPr>
              <a:t>Miceli</a:t>
            </a:r>
            <a:r>
              <a:rPr sz="800" spc="85" dirty="0">
                <a:solidFill>
                  <a:srgbClr val="231F20"/>
                </a:solidFill>
                <a:latin typeface="Calibri"/>
                <a:cs typeface="Calibri"/>
              </a:rPr>
              <a:t> </a:t>
            </a:r>
            <a:r>
              <a:rPr sz="800" spc="65" dirty="0">
                <a:solidFill>
                  <a:srgbClr val="231F20"/>
                </a:solidFill>
                <a:latin typeface="Calibri"/>
                <a:cs typeface="Calibri"/>
              </a:rPr>
              <a:t>R</a:t>
            </a:r>
            <a:r>
              <a:rPr sz="800" spc="95" dirty="0">
                <a:solidFill>
                  <a:srgbClr val="231F20"/>
                </a:solidFill>
                <a:latin typeface="Calibri"/>
                <a:cs typeface="Calibri"/>
              </a:rPr>
              <a:t> </a:t>
            </a:r>
            <a:r>
              <a:rPr sz="800" spc="-45" dirty="0">
                <a:solidFill>
                  <a:srgbClr val="231F20"/>
                </a:solidFill>
                <a:latin typeface="Calibri"/>
                <a:cs typeface="Calibri"/>
              </a:rPr>
              <a:t>et</a:t>
            </a:r>
            <a:r>
              <a:rPr sz="800" spc="90" dirty="0">
                <a:solidFill>
                  <a:srgbClr val="231F20"/>
                </a:solidFill>
                <a:latin typeface="Calibri"/>
                <a:cs typeface="Calibri"/>
              </a:rPr>
              <a:t> </a:t>
            </a:r>
            <a:r>
              <a:rPr sz="800" spc="-10" dirty="0">
                <a:solidFill>
                  <a:srgbClr val="231F20"/>
                </a:solidFill>
                <a:latin typeface="Calibri"/>
                <a:cs typeface="Calibri"/>
              </a:rPr>
              <a:t>al.</a:t>
            </a:r>
            <a:r>
              <a:rPr sz="800" spc="100" dirty="0">
                <a:solidFill>
                  <a:srgbClr val="231F20"/>
                </a:solidFill>
                <a:latin typeface="Calibri"/>
                <a:cs typeface="Calibri"/>
              </a:rPr>
              <a:t> </a:t>
            </a:r>
            <a:r>
              <a:rPr sz="800" spc="5" dirty="0">
                <a:solidFill>
                  <a:srgbClr val="231F20"/>
                </a:solidFill>
                <a:latin typeface="Calibri"/>
                <a:cs typeface="Calibri"/>
              </a:rPr>
              <a:t>Variability</a:t>
            </a:r>
            <a:r>
              <a:rPr sz="800" spc="95" dirty="0">
                <a:solidFill>
                  <a:srgbClr val="231F20"/>
                </a:solidFill>
                <a:latin typeface="Calibri"/>
                <a:cs typeface="Calibri"/>
              </a:rPr>
              <a:t> </a:t>
            </a:r>
            <a:r>
              <a:rPr sz="800" spc="20" dirty="0">
                <a:solidFill>
                  <a:srgbClr val="231F20"/>
                </a:solidFill>
                <a:latin typeface="Calibri"/>
                <a:cs typeface="Calibri"/>
              </a:rPr>
              <a:t>in</a:t>
            </a:r>
            <a:r>
              <a:rPr sz="800" spc="90" dirty="0">
                <a:solidFill>
                  <a:srgbClr val="231F20"/>
                </a:solidFill>
                <a:latin typeface="Calibri"/>
                <a:cs typeface="Calibri"/>
              </a:rPr>
              <a:t> </a:t>
            </a:r>
            <a:r>
              <a:rPr sz="800" spc="-20" dirty="0">
                <a:solidFill>
                  <a:srgbClr val="231F20"/>
                </a:solidFill>
                <a:latin typeface="Calibri"/>
                <a:cs typeface="Calibri"/>
              </a:rPr>
              <a:t>patterns</a:t>
            </a:r>
            <a:r>
              <a:rPr sz="800" spc="90" dirty="0">
                <a:solidFill>
                  <a:srgbClr val="231F20"/>
                </a:solidFill>
                <a:latin typeface="Calibri"/>
                <a:cs typeface="Calibri"/>
              </a:rPr>
              <a:t> </a:t>
            </a:r>
            <a:r>
              <a:rPr sz="800" spc="-10" dirty="0">
                <a:solidFill>
                  <a:srgbClr val="231F20"/>
                </a:solidFill>
                <a:latin typeface="Calibri"/>
                <a:cs typeface="Calibri"/>
              </a:rPr>
              <a:t>of</a:t>
            </a:r>
            <a:r>
              <a:rPr sz="800" spc="95" dirty="0">
                <a:solidFill>
                  <a:srgbClr val="231F20"/>
                </a:solidFill>
                <a:latin typeface="Calibri"/>
                <a:cs typeface="Calibri"/>
              </a:rPr>
              <a:t> </a:t>
            </a:r>
            <a:r>
              <a:rPr sz="800" dirty="0">
                <a:solidFill>
                  <a:srgbClr val="231F20"/>
                </a:solidFill>
                <a:latin typeface="Calibri"/>
                <a:cs typeface="Calibri"/>
              </a:rPr>
              <a:t>recur-</a:t>
            </a:r>
            <a:endParaRPr sz="800">
              <a:latin typeface="Calibri"/>
              <a:cs typeface="Calibri"/>
            </a:endParaRPr>
          </a:p>
          <a:p>
            <a:pPr marL="184150" marR="5080" algn="just">
              <a:lnSpc>
                <a:spcPct val="103899"/>
              </a:lnSpc>
              <a:spcBef>
                <a:spcPts val="10"/>
              </a:spcBef>
            </a:pPr>
            <a:r>
              <a:rPr sz="800" spc="-25" dirty="0">
                <a:solidFill>
                  <a:srgbClr val="231F20"/>
                </a:solidFill>
                <a:latin typeface="Calibri"/>
                <a:cs typeface="Calibri"/>
              </a:rPr>
              <a:t>rence after </a:t>
            </a:r>
            <a:r>
              <a:rPr sz="800" spc="-15" dirty="0">
                <a:solidFill>
                  <a:srgbClr val="231F20"/>
                </a:solidFill>
                <a:latin typeface="Calibri"/>
                <a:cs typeface="Calibri"/>
              </a:rPr>
              <a:t>resection </a:t>
            </a:r>
            <a:r>
              <a:rPr sz="800" spc="-10" dirty="0">
                <a:solidFill>
                  <a:srgbClr val="231F20"/>
                </a:solidFill>
                <a:latin typeface="Calibri"/>
                <a:cs typeface="Calibri"/>
              </a:rPr>
              <a:t>of </a:t>
            </a:r>
            <a:r>
              <a:rPr sz="800" spc="5" dirty="0">
                <a:solidFill>
                  <a:srgbClr val="231F20"/>
                </a:solidFill>
                <a:latin typeface="Calibri"/>
                <a:cs typeface="Calibri"/>
              </a:rPr>
              <a:t>primary </a:t>
            </a:r>
            <a:r>
              <a:rPr sz="800" spc="-15" dirty="0">
                <a:solidFill>
                  <a:srgbClr val="231F20"/>
                </a:solidFill>
                <a:latin typeface="Calibri"/>
                <a:cs typeface="Calibri"/>
              </a:rPr>
              <a:t>retroperitoneal sarcoma </a:t>
            </a:r>
            <a:r>
              <a:rPr sz="800" spc="30" dirty="0">
                <a:solidFill>
                  <a:srgbClr val="231F20"/>
                </a:solidFill>
                <a:latin typeface="Calibri"/>
                <a:cs typeface="Calibri"/>
              </a:rPr>
              <a:t>(RPS): </a:t>
            </a:r>
            <a:r>
              <a:rPr sz="800" spc="-35" dirty="0">
                <a:solidFill>
                  <a:srgbClr val="231F20"/>
                </a:solidFill>
                <a:latin typeface="Calibri"/>
                <a:cs typeface="Calibri"/>
              </a:rPr>
              <a:t>a </a:t>
            </a:r>
            <a:r>
              <a:rPr sz="800" spc="-15" dirty="0">
                <a:solidFill>
                  <a:srgbClr val="231F20"/>
                </a:solidFill>
                <a:latin typeface="Calibri"/>
                <a:cs typeface="Calibri"/>
              </a:rPr>
              <a:t>report </a:t>
            </a:r>
            <a:r>
              <a:rPr sz="800" spc="-10" dirty="0">
                <a:solidFill>
                  <a:srgbClr val="231F20"/>
                </a:solidFill>
                <a:latin typeface="Calibri"/>
                <a:cs typeface="Calibri"/>
              </a:rPr>
              <a:t> </a:t>
            </a:r>
            <a:r>
              <a:rPr sz="800" dirty="0">
                <a:solidFill>
                  <a:srgbClr val="231F20"/>
                </a:solidFill>
                <a:latin typeface="Calibri"/>
                <a:cs typeface="Calibri"/>
              </a:rPr>
              <a:t>on </a:t>
            </a:r>
            <a:r>
              <a:rPr sz="800" spc="-25" dirty="0">
                <a:solidFill>
                  <a:srgbClr val="231F20"/>
                </a:solidFill>
                <a:latin typeface="Calibri"/>
                <a:cs typeface="Calibri"/>
              </a:rPr>
              <a:t>1007 </a:t>
            </a:r>
            <a:r>
              <a:rPr sz="800" spc="-15" dirty="0">
                <a:solidFill>
                  <a:srgbClr val="231F20"/>
                </a:solidFill>
                <a:latin typeface="Calibri"/>
                <a:cs typeface="Calibri"/>
              </a:rPr>
              <a:t>patients </a:t>
            </a:r>
            <a:r>
              <a:rPr sz="800" dirty="0">
                <a:solidFill>
                  <a:srgbClr val="231F20"/>
                </a:solidFill>
                <a:latin typeface="Calibri"/>
                <a:cs typeface="Calibri"/>
              </a:rPr>
              <a:t>from </a:t>
            </a:r>
            <a:r>
              <a:rPr sz="800" spc="-30" dirty="0">
                <a:solidFill>
                  <a:srgbClr val="231F20"/>
                </a:solidFill>
                <a:latin typeface="Calibri"/>
                <a:cs typeface="Calibri"/>
              </a:rPr>
              <a:t>the </a:t>
            </a:r>
            <a:r>
              <a:rPr sz="800" spc="5" dirty="0">
                <a:solidFill>
                  <a:srgbClr val="231F20"/>
                </a:solidFill>
                <a:latin typeface="Calibri"/>
                <a:cs typeface="Calibri"/>
              </a:rPr>
              <a:t>multi-institutional </a:t>
            </a:r>
            <a:r>
              <a:rPr sz="800" spc="-10" dirty="0">
                <a:solidFill>
                  <a:srgbClr val="231F20"/>
                </a:solidFill>
                <a:latin typeface="Calibri"/>
                <a:cs typeface="Calibri"/>
              </a:rPr>
              <a:t>collaborative </a:t>
            </a:r>
            <a:r>
              <a:rPr sz="800" spc="35" dirty="0">
                <a:solidFill>
                  <a:srgbClr val="231F20"/>
                </a:solidFill>
                <a:latin typeface="Calibri"/>
                <a:cs typeface="Calibri"/>
              </a:rPr>
              <a:t>RPS </a:t>
            </a:r>
            <a:r>
              <a:rPr sz="800" spc="15" dirty="0">
                <a:solidFill>
                  <a:srgbClr val="231F20"/>
                </a:solidFill>
                <a:latin typeface="Calibri"/>
                <a:cs typeface="Calibri"/>
              </a:rPr>
              <a:t>Working </a:t>
            </a:r>
            <a:r>
              <a:rPr sz="800" spc="-170" dirty="0">
                <a:solidFill>
                  <a:srgbClr val="231F20"/>
                </a:solidFill>
                <a:latin typeface="Calibri"/>
                <a:cs typeface="Calibri"/>
              </a:rPr>
              <a:t> </a:t>
            </a:r>
            <a:r>
              <a:rPr sz="800" spc="10" dirty="0">
                <a:solidFill>
                  <a:srgbClr val="231F20"/>
                </a:solidFill>
                <a:latin typeface="Calibri"/>
                <a:cs typeface="Calibri"/>
              </a:rPr>
              <a:t>Group.</a:t>
            </a:r>
            <a:r>
              <a:rPr sz="800" spc="-20" dirty="0">
                <a:solidFill>
                  <a:srgbClr val="231F20"/>
                </a:solidFill>
                <a:latin typeface="Calibri"/>
                <a:cs typeface="Calibri"/>
              </a:rPr>
              <a:t> </a:t>
            </a:r>
            <a:r>
              <a:rPr sz="800" spc="25" dirty="0">
                <a:solidFill>
                  <a:srgbClr val="231F20"/>
                </a:solidFill>
                <a:latin typeface="Calibri"/>
                <a:cs typeface="Calibri"/>
              </a:rPr>
              <a:t>Ann</a:t>
            </a:r>
            <a:r>
              <a:rPr sz="800" spc="-5" dirty="0">
                <a:solidFill>
                  <a:srgbClr val="231F20"/>
                </a:solidFill>
                <a:latin typeface="Calibri"/>
                <a:cs typeface="Calibri"/>
              </a:rPr>
              <a:t> </a:t>
            </a:r>
            <a:r>
              <a:rPr sz="800" spc="5" dirty="0">
                <a:solidFill>
                  <a:srgbClr val="231F20"/>
                </a:solidFill>
                <a:latin typeface="Calibri"/>
                <a:cs typeface="Calibri"/>
              </a:rPr>
              <a:t>Surg</a:t>
            </a:r>
            <a:r>
              <a:rPr sz="800" spc="-15" dirty="0">
                <a:solidFill>
                  <a:srgbClr val="231F20"/>
                </a:solidFill>
                <a:latin typeface="Calibri"/>
                <a:cs typeface="Calibri"/>
              </a:rPr>
              <a:t> </a:t>
            </a:r>
            <a:r>
              <a:rPr sz="800" spc="-25" dirty="0">
                <a:solidFill>
                  <a:srgbClr val="231F20"/>
                </a:solidFill>
                <a:latin typeface="Calibri"/>
                <a:cs typeface="Calibri"/>
              </a:rPr>
              <a:t>2016;</a:t>
            </a:r>
            <a:r>
              <a:rPr sz="800" spc="-15" dirty="0">
                <a:solidFill>
                  <a:srgbClr val="231F20"/>
                </a:solidFill>
                <a:latin typeface="Calibri"/>
                <a:cs typeface="Calibri"/>
              </a:rPr>
              <a:t> </a:t>
            </a:r>
            <a:r>
              <a:rPr sz="800" spc="-25" dirty="0">
                <a:solidFill>
                  <a:srgbClr val="231F20"/>
                </a:solidFill>
                <a:latin typeface="Calibri"/>
                <a:cs typeface="Calibri"/>
              </a:rPr>
              <a:t>263:</a:t>
            </a:r>
            <a:r>
              <a:rPr sz="800" spc="-10" dirty="0">
                <a:solidFill>
                  <a:srgbClr val="231F20"/>
                </a:solidFill>
                <a:latin typeface="Calibri"/>
                <a:cs typeface="Calibri"/>
              </a:rPr>
              <a:t> </a:t>
            </a:r>
            <a:r>
              <a:rPr sz="800" spc="-20" dirty="0">
                <a:solidFill>
                  <a:srgbClr val="231F20"/>
                </a:solidFill>
                <a:latin typeface="Calibri"/>
                <a:cs typeface="Calibri"/>
              </a:rPr>
              <a:t>1002–1009.</a:t>
            </a:r>
            <a:endParaRPr sz="800">
              <a:latin typeface="Calibri"/>
              <a:cs typeface="Calibri"/>
            </a:endParaRPr>
          </a:p>
          <a:p>
            <a:pPr marL="184150" marR="5080" indent="-172085" algn="just">
              <a:lnSpc>
                <a:spcPct val="104099"/>
              </a:lnSpc>
              <a:buClr>
                <a:srgbClr val="231F20"/>
              </a:buClr>
              <a:buFont typeface="Calibri"/>
              <a:buAutoNum type="arabicPeriod" startAt="61"/>
              <a:tabLst>
                <a:tab pos="184785" algn="l"/>
              </a:tabLst>
            </a:pPr>
            <a:r>
              <a:rPr sz="800" spc="5" dirty="0">
                <a:solidFill>
                  <a:srgbClr val="231F20"/>
                </a:solidFill>
                <a:latin typeface="Calibri"/>
                <a:cs typeface="Calibri"/>
              </a:rPr>
              <a:t>Trans-Atlantic </a:t>
            </a:r>
            <a:r>
              <a:rPr sz="800" spc="35" dirty="0">
                <a:solidFill>
                  <a:srgbClr val="231F20"/>
                </a:solidFill>
                <a:latin typeface="Calibri"/>
                <a:cs typeface="Calibri"/>
              </a:rPr>
              <a:t>RPS </a:t>
            </a:r>
            <a:r>
              <a:rPr sz="800" spc="10" dirty="0">
                <a:solidFill>
                  <a:srgbClr val="231F20"/>
                </a:solidFill>
                <a:latin typeface="Calibri"/>
                <a:cs typeface="Calibri"/>
              </a:rPr>
              <a:t>Working Group. </a:t>
            </a:r>
            <a:r>
              <a:rPr sz="800" spc="-20" dirty="0">
                <a:solidFill>
                  <a:srgbClr val="231F20"/>
                </a:solidFill>
                <a:latin typeface="Calibri"/>
                <a:cs typeface="Calibri"/>
              </a:rPr>
              <a:t>Management </a:t>
            </a:r>
            <a:r>
              <a:rPr sz="800" spc="-10" dirty="0">
                <a:solidFill>
                  <a:srgbClr val="231F20"/>
                </a:solidFill>
                <a:latin typeface="Calibri"/>
                <a:cs typeface="Calibri"/>
              </a:rPr>
              <a:t>of </a:t>
            </a:r>
            <a:r>
              <a:rPr sz="800" spc="-15" dirty="0">
                <a:solidFill>
                  <a:srgbClr val="231F20"/>
                </a:solidFill>
                <a:latin typeface="Calibri"/>
                <a:cs typeface="Calibri"/>
              </a:rPr>
              <a:t>recurrent </a:t>
            </a:r>
            <a:r>
              <a:rPr sz="800" spc="-10" dirty="0">
                <a:solidFill>
                  <a:srgbClr val="231F20"/>
                </a:solidFill>
                <a:latin typeface="Calibri"/>
                <a:cs typeface="Calibri"/>
              </a:rPr>
              <a:t>retroper- </a:t>
            </a:r>
            <a:r>
              <a:rPr sz="800" spc="-5" dirty="0">
                <a:solidFill>
                  <a:srgbClr val="231F20"/>
                </a:solidFill>
                <a:latin typeface="Calibri"/>
                <a:cs typeface="Calibri"/>
              </a:rPr>
              <a:t> </a:t>
            </a:r>
            <a:r>
              <a:rPr sz="800" spc="-10" dirty="0">
                <a:solidFill>
                  <a:srgbClr val="231F20"/>
                </a:solidFill>
                <a:latin typeface="Calibri"/>
                <a:cs typeface="Calibri"/>
              </a:rPr>
              <a:t>itoneal</a:t>
            </a:r>
            <a:r>
              <a:rPr sz="800" spc="-5" dirty="0">
                <a:solidFill>
                  <a:srgbClr val="231F20"/>
                </a:solidFill>
                <a:latin typeface="Calibri"/>
                <a:cs typeface="Calibri"/>
              </a:rPr>
              <a:t> </a:t>
            </a:r>
            <a:r>
              <a:rPr sz="800" spc="-15" dirty="0">
                <a:solidFill>
                  <a:srgbClr val="231F20"/>
                </a:solidFill>
                <a:latin typeface="Calibri"/>
                <a:cs typeface="Calibri"/>
              </a:rPr>
              <a:t>sarcoma</a:t>
            </a:r>
            <a:r>
              <a:rPr sz="800" spc="-10" dirty="0">
                <a:solidFill>
                  <a:srgbClr val="231F20"/>
                </a:solidFill>
                <a:latin typeface="Calibri"/>
                <a:cs typeface="Calibri"/>
              </a:rPr>
              <a:t> </a:t>
            </a:r>
            <a:r>
              <a:rPr sz="800" spc="45" dirty="0">
                <a:solidFill>
                  <a:srgbClr val="231F20"/>
                </a:solidFill>
                <a:latin typeface="Calibri"/>
                <a:cs typeface="Calibri"/>
              </a:rPr>
              <a:t>(RPS) </a:t>
            </a:r>
            <a:r>
              <a:rPr sz="800" spc="20" dirty="0">
                <a:solidFill>
                  <a:srgbClr val="231F20"/>
                </a:solidFill>
                <a:latin typeface="Calibri"/>
                <a:cs typeface="Calibri"/>
              </a:rPr>
              <a:t>in </a:t>
            </a:r>
            <a:r>
              <a:rPr sz="800" spc="-30" dirty="0">
                <a:solidFill>
                  <a:srgbClr val="231F20"/>
                </a:solidFill>
                <a:latin typeface="Calibri"/>
                <a:cs typeface="Calibri"/>
              </a:rPr>
              <a:t>the</a:t>
            </a:r>
            <a:r>
              <a:rPr sz="800" spc="-25" dirty="0">
                <a:solidFill>
                  <a:srgbClr val="231F20"/>
                </a:solidFill>
                <a:latin typeface="Calibri"/>
                <a:cs typeface="Calibri"/>
              </a:rPr>
              <a:t> </a:t>
            </a:r>
            <a:r>
              <a:rPr sz="800" spc="-10" dirty="0">
                <a:solidFill>
                  <a:srgbClr val="231F20"/>
                </a:solidFill>
                <a:latin typeface="Calibri"/>
                <a:cs typeface="Calibri"/>
              </a:rPr>
              <a:t>adult:</a:t>
            </a:r>
            <a:r>
              <a:rPr sz="800" spc="-5" dirty="0">
                <a:solidFill>
                  <a:srgbClr val="231F20"/>
                </a:solidFill>
                <a:latin typeface="Calibri"/>
                <a:cs typeface="Calibri"/>
              </a:rPr>
              <a:t> </a:t>
            </a:r>
            <a:r>
              <a:rPr sz="800" spc="-35" dirty="0">
                <a:solidFill>
                  <a:srgbClr val="231F20"/>
                </a:solidFill>
                <a:latin typeface="Calibri"/>
                <a:cs typeface="Calibri"/>
              </a:rPr>
              <a:t>a</a:t>
            </a:r>
            <a:r>
              <a:rPr sz="800" spc="-30" dirty="0">
                <a:solidFill>
                  <a:srgbClr val="231F20"/>
                </a:solidFill>
                <a:latin typeface="Calibri"/>
                <a:cs typeface="Calibri"/>
              </a:rPr>
              <a:t> </a:t>
            </a:r>
            <a:r>
              <a:rPr sz="800" spc="-15" dirty="0">
                <a:solidFill>
                  <a:srgbClr val="231F20"/>
                </a:solidFill>
                <a:latin typeface="Calibri"/>
                <a:cs typeface="Calibri"/>
              </a:rPr>
              <a:t>consensus</a:t>
            </a:r>
            <a:r>
              <a:rPr sz="800" spc="-10" dirty="0">
                <a:solidFill>
                  <a:srgbClr val="231F20"/>
                </a:solidFill>
                <a:latin typeface="Calibri"/>
                <a:cs typeface="Calibri"/>
              </a:rPr>
              <a:t> approach</a:t>
            </a:r>
            <a:r>
              <a:rPr sz="800" spc="-5" dirty="0">
                <a:solidFill>
                  <a:srgbClr val="231F20"/>
                </a:solidFill>
                <a:latin typeface="Calibri"/>
                <a:cs typeface="Calibri"/>
              </a:rPr>
              <a:t> </a:t>
            </a:r>
            <a:r>
              <a:rPr sz="800" dirty="0">
                <a:solidFill>
                  <a:srgbClr val="231F20"/>
                </a:solidFill>
                <a:latin typeface="Calibri"/>
                <a:cs typeface="Calibri"/>
              </a:rPr>
              <a:t>from</a:t>
            </a:r>
            <a:r>
              <a:rPr sz="800" spc="5" dirty="0">
                <a:solidFill>
                  <a:srgbClr val="231F20"/>
                </a:solidFill>
                <a:latin typeface="Calibri"/>
                <a:cs typeface="Calibri"/>
              </a:rPr>
              <a:t> </a:t>
            </a:r>
            <a:r>
              <a:rPr sz="800" spc="-30" dirty="0">
                <a:solidFill>
                  <a:srgbClr val="231F20"/>
                </a:solidFill>
                <a:latin typeface="Calibri"/>
                <a:cs typeface="Calibri"/>
              </a:rPr>
              <a:t>the </a:t>
            </a:r>
            <a:r>
              <a:rPr sz="800" spc="-25" dirty="0">
                <a:solidFill>
                  <a:srgbClr val="231F20"/>
                </a:solidFill>
                <a:latin typeface="Calibri"/>
                <a:cs typeface="Calibri"/>
              </a:rPr>
              <a:t> </a:t>
            </a:r>
            <a:r>
              <a:rPr sz="800" spc="5" dirty="0">
                <a:solidFill>
                  <a:srgbClr val="231F20"/>
                </a:solidFill>
                <a:latin typeface="Calibri"/>
                <a:cs typeface="Calibri"/>
              </a:rPr>
              <a:t>Trans-Atlantic</a:t>
            </a:r>
            <a:r>
              <a:rPr sz="800" spc="10" dirty="0">
                <a:solidFill>
                  <a:srgbClr val="231F20"/>
                </a:solidFill>
                <a:latin typeface="Calibri"/>
                <a:cs typeface="Calibri"/>
              </a:rPr>
              <a:t> </a:t>
            </a:r>
            <a:r>
              <a:rPr sz="800" spc="35" dirty="0">
                <a:solidFill>
                  <a:srgbClr val="231F20"/>
                </a:solidFill>
                <a:latin typeface="Calibri"/>
                <a:cs typeface="Calibri"/>
              </a:rPr>
              <a:t>RPS</a:t>
            </a:r>
            <a:r>
              <a:rPr sz="800" spc="40" dirty="0">
                <a:solidFill>
                  <a:srgbClr val="231F20"/>
                </a:solidFill>
                <a:latin typeface="Calibri"/>
                <a:cs typeface="Calibri"/>
              </a:rPr>
              <a:t> </a:t>
            </a:r>
            <a:r>
              <a:rPr sz="800" spc="15" dirty="0">
                <a:solidFill>
                  <a:srgbClr val="231F20"/>
                </a:solidFill>
                <a:latin typeface="Calibri"/>
                <a:cs typeface="Calibri"/>
              </a:rPr>
              <a:t>Working</a:t>
            </a:r>
            <a:r>
              <a:rPr sz="800" spc="20" dirty="0">
                <a:solidFill>
                  <a:srgbClr val="231F20"/>
                </a:solidFill>
                <a:latin typeface="Calibri"/>
                <a:cs typeface="Calibri"/>
              </a:rPr>
              <a:t> </a:t>
            </a:r>
            <a:r>
              <a:rPr sz="800" spc="10" dirty="0">
                <a:solidFill>
                  <a:srgbClr val="231F20"/>
                </a:solidFill>
                <a:latin typeface="Calibri"/>
                <a:cs typeface="Calibri"/>
              </a:rPr>
              <a:t>Group.</a:t>
            </a:r>
            <a:r>
              <a:rPr sz="800" spc="15" dirty="0">
                <a:solidFill>
                  <a:srgbClr val="231F20"/>
                </a:solidFill>
                <a:latin typeface="Calibri"/>
                <a:cs typeface="Calibri"/>
              </a:rPr>
              <a:t> </a:t>
            </a:r>
            <a:r>
              <a:rPr sz="800" spc="25" dirty="0">
                <a:solidFill>
                  <a:srgbClr val="231F20"/>
                </a:solidFill>
                <a:latin typeface="Calibri"/>
                <a:cs typeface="Calibri"/>
              </a:rPr>
              <a:t>Ann</a:t>
            </a:r>
            <a:r>
              <a:rPr sz="800" spc="30" dirty="0">
                <a:solidFill>
                  <a:srgbClr val="231F20"/>
                </a:solidFill>
                <a:latin typeface="Calibri"/>
                <a:cs typeface="Calibri"/>
              </a:rPr>
              <a:t> </a:t>
            </a:r>
            <a:r>
              <a:rPr sz="800" spc="5" dirty="0">
                <a:solidFill>
                  <a:srgbClr val="231F20"/>
                </a:solidFill>
                <a:latin typeface="Calibri"/>
                <a:cs typeface="Calibri"/>
              </a:rPr>
              <a:t>Surg</a:t>
            </a:r>
            <a:r>
              <a:rPr sz="800" spc="10" dirty="0">
                <a:solidFill>
                  <a:srgbClr val="231F20"/>
                </a:solidFill>
                <a:latin typeface="Calibri"/>
                <a:cs typeface="Calibri"/>
              </a:rPr>
              <a:t> </a:t>
            </a:r>
            <a:r>
              <a:rPr sz="800" spc="15" dirty="0">
                <a:solidFill>
                  <a:srgbClr val="231F20"/>
                </a:solidFill>
                <a:latin typeface="Calibri"/>
                <a:cs typeface="Calibri"/>
              </a:rPr>
              <a:t>Oncol</a:t>
            </a:r>
            <a:r>
              <a:rPr sz="800" spc="20" dirty="0">
                <a:solidFill>
                  <a:srgbClr val="231F20"/>
                </a:solidFill>
                <a:latin typeface="Calibri"/>
                <a:cs typeface="Calibri"/>
              </a:rPr>
              <a:t> </a:t>
            </a:r>
            <a:r>
              <a:rPr sz="800" spc="-25" dirty="0">
                <a:solidFill>
                  <a:srgbClr val="231F20"/>
                </a:solidFill>
                <a:latin typeface="Calibri"/>
                <a:cs typeface="Calibri"/>
              </a:rPr>
              <a:t>2016;</a:t>
            </a:r>
            <a:r>
              <a:rPr sz="800" spc="-20" dirty="0">
                <a:solidFill>
                  <a:srgbClr val="231F20"/>
                </a:solidFill>
                <a:latin typeface="Calibri"/>
                <a:cs typeface="Calibri"/>
              </a:rPr>
              <a:t> </a:t>
            </a:r>
            <a:r>
              <a:rPr sz="800" spc="-25" dirty="0">
                <a:solidFill>
                  <a:srgbClr val="231F20"/>
                </a:solidFill>
                <a:latin typeface="Calibri"/>
                <a:cs typeface="Calibri"/>
              </a:rPr>
              <a:t>23: </a:t>
            </a:r>
            <a:r>
              <a:rPr sz="800" spc="-20" dirty="0">
                <a:solidFill>
                  <a:srgbClr val="231F20"/>
                </a:solidFill>
                <a:latin typeface="Calibri"/>
                <a:cs typeface="Calibri"/>
              </a:rPr>
              <a:t> 3531–3540.</a:t>
            </a:r>
            <a:endParaRPr sz="800">
              <a:latin typeface="Calibri"/>
              <a:cs typeface="Calibri"/>
            </a:endParaRPr>
          </a:p>
          <a:p>
            <a:pPr marL="184150" marR="5080" indent="-172085" algn="just">
              <a:lnSpc>
                <a:spcPts val="1000"/>
              </a:lnSpc>
              <a:spcBef>
                <a:spcPts val="40"/>
              </a:spcBef>
              <a:buClr>
                <a:srgbClr val="231F20"/>
              </a:buClr>
              <a:buFont typeface="Calibri"/>
              <a:buAutoNum type="arabicPeriod" startAt="61"/>
              <a:tabLst>
                <a:tab pos="184785" algn="l"/>
              </a:tabLst>
            </a:pPr>
            <a:r>
              <a:rPr sz="800" spc="35" dirty="0">
                <a:solidFill>
                  <a:srgbClr val="231F20"/>
                </a:solidFill>
                <a:latin typeface="Calibri"/>
                <a:cs typeface="Calibri"/>
              </a:rPr>
              <a:t>Kho</a:t>
            </a:r>
            <a:r>
              <a:rPr sz="800" spc="-15" dirty="0">
                <a:solidFill>
                  <a:srgbClr val="231F20"/>
                </a:solidFill>
                <a:latin typeface="Calibri"/>
                <a:cs typeface="Calibri"/>
              </a:rPr>
              <a:t> </a:t>
            </a:r>
            <a:r>
              <a:rPr sz="800" spc="50" dirty="0">
                <a:solidFill>
                  <a:srgbClr val="231F20"/>
                </a:solidFill>
                <a:latin typeface="Calibri"/>
                <a:cs typeface="Calibri"/>
              </a:rPr>
              <a:t>KA,</a:t>
            </a:r>
            <a:r>
              <a:rPr sz="800" spc="-10" dirty="0">
                <a:solidFill>
                  <a:srgbClr val="231F20"/>
                </a:solidFill>
                <a:latin typeface="Calibri"/>
                <a:cs typeface="Calibri"/>
              </a:rPr>
              <a:t> </a:t>
            </a:r>
            <a:r>
              <a:rPr sz="800" spc="-5" dirty="0">
                <a:solidFill>
                  <a:srgbClr val="231F20"/>
                </a:solidFill>
                <a:latin typeface="Calibri"/>
                <a:cs typeface="Calibri"/>
              </a:rPr>
              <a:t>Nezhat</a:t>
            </a:r>
            <a:r>
              <a:rPr sz="800" spc="-10" dirty="0">
                <a:solidFill>
                  <a:srgbClr val="231F20"/>
                </a:solidFill>
                <a:latin typeface="Calibri"/>
                <a:cs typeface="Calibri"/>
              </a:rPr>
              <a:t> </a:t>
            </a:r>
            <a:r>
              <a:rPr sz="800" spc="65" dirty="0">
                <a:solidFill>
                  <a:srgbClr val="231F20"/>
                </a:solidFill>
                <a:latin typeface="Calibri"/>
                <a:cs typeface="Calibri"/>
              </a:rPr>
              <a:t>CH.</a:t>
            </a:r>
            <a:r>
              <a:rPr sz="800" spc="-15" dirty="0">
                <a:solidFill>
                  <a:srgbClr val="231F20"/>
                </a:solidFill>
                <a:latin typeface="Calibri"/>
                <a:cs typeface="Calibri"/>
              </a:rPr>
              <a:t> </a:t>
            </a:r>
            <a:r>
              <a:rPr sz="800" dirty="0">
                <a:solidFill>
                  <a:srgbClr val="231F20"/>
                </a:solidFill>
                <a:latin typeface="Calibri"/>
                <a:cs typeface="Calibri"/>
              </a:rPr>
              <a:t>Evaluating</a:t>
            </a:r>
            <a:r>
              <a:rPr sz="800" spc="-10" dirty="0">
                <a:solidFill>
                  <a:srgbClr val="231F20"/>
                </a:solidFill>
                <a:latin typeface="Calibri"/>
                <a:cs typeface="Calibri"/>
              </a:rPr>
              <a:t> </a:t>
            </a:r>
            <a:r>
              <a:rPr sz="800" spc="-30" dirty="0">
                <a:solidFill>
                  <a:srgbClr val="231F20"/>
                </a:solidFill>
                <a:latin typeface="Calibri"/>
                <a:cs typeface="Calibri"/>
              </a:rPr>
              <a:t>the</a:t>
            </a:r>
            <a:r>
              <a:rPr sz="800" spc="-5" dirty="0">
                <a:solidFill>
                  <a:srgbClr val="231F20"/>
                </a:solidFill>
                <a:latin typeface="Calibri"/>
                <a:cs typeface="Calibri"/>
              </a:rPr>
              <a:t> </a:t>
            </a:r>
            <a:r>
              <a:rPr sz="800" dirty="0">
                <a:solidFill>
                  <a:srgbClr val="231F20"/>
                </a:solidFill>
                <a:latin typeface="Calibri"/>
                <a:cs typeface="Calibri"/>
              </a:rPr>
              <a:t>risks</a:t>
            </a:r>
            <a:r>
              <a:rPr sz="800" spc="-15" dirty="0">
                <a:solidFill>
                  <a:srgbClr val="231F20"/>
                </a:solidFill>
                <a:latin typeface="Calibri"/>
                <a:cs typeface="Calibri"/>
              </a:rPr>
              <a:t> </a:t>
            </a:r>
            <a:r>
              <a:rPr sz="800" spc="-10" dirty="0">
                <a:solidFill>
                  <a:srgbClr val="231F20"/>
                </a:solidFill>
                <a:latin typeface="Calibri"/>
                <a:cs typeface="Calibri"/>
              </a:rPr>
              <a:t>of</a:t>
            </a:r>
            <a:r>
              <a:rPr sz="800" spc="-5" dirty="0">
                <a:solidFill>
                  <a:srgbClr val="231F20"/>
                </a:solidFill>
                <a:latin typeface="Calibri"/>
                <a:cs typeface="Calibri"/>
              </a:rPr>
              <a:t> </a:t>
            </a:r>
            <a:r>
              <a:rPr sz="800" spc="-15" dirty="0">
                <a:solidFill>
                  <a:srgbClr val="231F20"/>
                </a:solidFill>
                <a:latin typeface="Calibri"/>
                <a:cs typeface="Calibri"/>
              </a:rPr>
              <a:t>electric</a:t>
            </a:r>
            <a:r>
              <a:rPr sz="800" spc="-10" dirty="0">
                <a:solidFill>
                  <a:srgbClr val="231F20"/>
                </a:solidFill>
                <a:latin typeface="Calibri"/>
                <a:cs typeface="Calibri"/>
              </a:rPr>
              <a:t> </a:t>
            </a:r>
            <a:r>
              <a:rPr sz="800" spc="-15" dirty="0">
                <a:solidFill>
                  <a:srgbClr val="231F20"/>
                </a:solidFill>
                <a:latin typeface="Calibri"/>
                <a:cs typeface="Calibri"/>
              </a:rPr>
              <a:t>uterine</a:t>
            </a:r>
            <a:r>
              <a:rPr sz="800" spc="-5" dirty="0">
                <a:solidFill>
                  <a:srgbClr val="231F20"/>
                </a:solidFill>
                <a:latin typeface="Calibri"/>
                <a:cs typeface="Calibri"/>
              </a:rPr>
              <a:t> morcellation. </a:t>
            </a:r>
            <a:r>
              <a:rPr sz="800" spc="-170" dirty="0">
                <a:solidFill>
                  <a:srgbClr val="231F20"/>
                </a:solidFill>
                <a:latin typeface="Calibri"/>
                <a:cs typeface="Calibri"/>
              </a:rPr>
              <a:t> </a:t>
            </a:r>
            <a:r>
              <a:rPr sz="800" spc="35" dirty="0">
                <a:solidFill>
                  <a:srgbClr val="231F20"/>
                </a:solidFill>
                <a:latin typeface="Calibri"/>
                <a:cs typeface="Calibri"/>
              </a:rPr>
              <a:t>JAMA</a:t>
            </a:r>
            <a:r>
              <a:rPr sz="800" spc="-15" dirty="0">
                <a:solidFill>
                  <a:srgbClr val="231F20"/>
                </a:solidFill>
                <a:latin typeface="Calibri"/>
                <a:cs typeface="Calibri"/>
              </a:rPr>
              <a:t> </a:t>
            </a:r>
            <a:r>
              <a:rPr sz="800" spc="-25" dirty="0">
                <a:solidFill>
                  <a:srgbClr val="231F20"/>
                </a:solidFill>
                <a:latin typeface="Calibri"/>
                <a:cs typeface="Calibri"/>
              </a:rPr>
              <a:t>2014;</a:t>
            </a:r>
            <a:r>
              <a:rPr sz="800" spc="-15" dirty="0">
                <a:solidFill>
                  <a:srgbClr val="231F20"/>
                </a:solidFill>
                <a:latin typeface="Calibri"/>
                <a:cs typeface="Calibri"/>
              </a:rPr>
              <a:t> </a:t>
            </a:r>
            <a:r>
              <a:rPr sz="800" spc="-25" dirty="0">
                <a:solidFill>
                  <a:srgbClr val="231F20"/>
                </a:solidFill>
                <a:latin typeface="Calibri"/>
                <a:cs typeface="Calibri"/>
              </a:rPr>
              <a:t>311:</a:t>
            </a:r>
            <a:r>
              <a:rPr sz="800" spc="-10" dirty="0">
                <a:solidFill>
                  <a:srgbClr val="231F20"/>
                </a:solidFill>
                <a:latin typeface="Calibri"/>
                <a:cs typeface="Calibri"/>
              </a:rPr>
              <a:t> </a:t>
            </a:r>
            <a:r>
              <a:rPr sz="800" spc="-20" dirty="0">
                <a:solidFill>
                  <a:srgbClr val="231F20"/>
                </a:solidFill>
                <a:latin typeface="Calibri"/>
                <a:cs typeface="Calibri"/>
              </a:rPr>
              <a:t>905–906.</a:t>
            </a:r>
            <a:endParaRPr sz="800">
              <a:latin typeface="Calibri"/>
              <a:cs typeface="Calibri"/>
            </a:endParaRPr>
          </a:p>
          <a:p>
            <a:pPr marL="184150" marR="5080" indent="-172085" algn="just">
              <a:lnSpc>
                <a:spcPts val="1000"/>
              </a:lnSpc>
              <a:buClr>
                <a:srgbClr val="231F20"/>
              </a:buClr>
              <a:buFont typeface="Calibri"/>
              <a:buAutoNum type="arabicPeriod" startAt="61"/>
              <a:tabLst>
                <a:tab pos="184785" algn="l"/>
              </a:tabLst>
            </a:pPr>
            <a:r>
              <a:rPr sz="800" spc="-5" dirty="0">
                <a:solidFill>
                  <a:srgbClr val="231F20"/>
                </a:solidFill>
                <a:latin typeface="Calibri"/>
                <a:cs typeface="Calibri"/>
              </a:rPr>
              <a:t>Raspagliesi </a:t>
            </a:r>
            <a:r>
              <a:rPr sz="800" spc="15" dirty="0">
                <a:solidFill>
                  <a:srgbClr val="231F20"/>
                </a:solidFill>
                <a:latin typeface="Calibri"/>
                <a:cs typeface="Calibri"/>
              </a:rPr>
              <a:t>F, </a:t>
            </a:r>
            <a:r>
              <a:rPr sz="800" spc="-25" dirty="0">
                <a:solidFill>
                  <a:srgbClr val="231F20"/>
                </a:solidFill>
                <a:latin typeface="Calibri"/>
                <a:cs typeface="Calibri"/>
              </a:rPr>
              <a:t>Maltese </a:t>
            </a:r>
            <a:r>
              <a:rPr sz="800" spc="20" dirty="0">
                <a:solidFill>
                  <a:srgbClr val="231F20"/>
                </a:solidFill>
                <a:latin typeface="Calibri"/>
                <a:cs typeface="Calibri"/>
              </a:rPr>
              <a:t>G, </a:t>
            </a:r>
            <a:r>
              <a:rPr sz="800" dirty="0">
                <a:solidFill>
                  <a:srgbClr val="231F20"/>
                </a:solidFill>
                <a:latin typeface="Calibri"/>
                <a:cs typeface="Calibri"/>
              </a:rPr>
              <a:t>Bogani </a:t>
            </a:r>
            <a:r>
              <a:rPr sz="800" spc="50" dirty="0">
                <a:solidFill>
                  <a:srgbClr val="231F20"/>
                </a:solidFill>
                <a:latin typeface="Calibri"/>
                <a:cs typeface="Calibri"/>
              </a:rPr>
              <a:t>G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 </a:t>
            </a:r>
            <a:r>
              <a:rPr sz="800" spc="-5" dirty="0">
                <a:solidFill>
                  <a:srgbClr val="231F20"/>
                </a:solidFill>
                <a:latin typeface="Calibri"/>
                <a:cs typeface="Calibri"/>
              </a:rPr>
              <a:t>Morcellation </a:t>
            </a:r>
            <a:r>
              <a:rPr sz="800" spc="-20" dirty="0">
                <a:solidFill>
                  <a:srgbClr val="231F20"/>
                </a:solidFill>
                <a:latin typeface="Calibri"/>
                <a:cs typeface="Calibri"/>
              </a:rPr>
              <a:t>worsens </a:t>
            </a:r>
            <a:r>
              <a:rPr sz="800" dirty="0">
                <a:solidFill>
                  <a:srgbClr val="231F20"/>
                </a:solidFill>
                <a:latin typeface="Calibri"/>
                <a:cs typeface="Calibri"/>
              </a:rPr>
              <a:t>survival </a:t>
            </a:r>
            <a:r>
              <a:rPr sz="800" spc="5" dirty="0">
                <a:solidFill>
                  <a:srgbClr val="231F20"/>
                </a:solidFill>
                <a:latin typeface="Calibri"/>
                <a:cs typeface="Calibri"/>
              </a:rPr>
              <a:t> </a:t>
            </a:r>
            <a:r>
              <a:rPr sz="800" spc="-15" dirty="0">
                <a:solidFill>
                  <a:srgbClr val="231F20"/>
                </a:solidFill>
                <a:latin typeface="Calibri"/>
                <a:cs typeface="Calibri"/>
              </a:rPr>
              <a:t>outcomes</a:t>
            </a:r>
            <a:r>
              <a:rPr sz="800" spc="50" dirty="0">
                <a:solidFill>
                  <a:srgbClr val="231F20"/>
                </a:solidFill>
                <a:latin typeface="Calibri"/>
                <a:cs typeface="Calibri"/>
              </a:rPr>
              <a:t> </a:t>
            </a:r>
            <a:r>
              <a:rPr sz="800" spc="20" dirty="0">
                <a:solidFill>
                  <a:srgbClr val="231F20"/>
                </a:solidFill>
                <a:latin typeface="Calibri"/>
                <a:cs typeface="Calibri"/>
              </a:rPr>
              <a:t>in</a:t>
            </a:r>
            <a:r>
              <a:rPr sz="800" spc="50" dirty="0">
                <a:solidFill>
                  <a:srgbClr val="231F20"/>
                </a:solidFill>
                <a:latin typeface="Calibri"/>
                <a:cs typeface="Calibri"/>
              </a:rPr>
              <a:t> </a:t>
            </a:r>
            <a:r>
              <a:rPr sz="800" spc="-15" dirty="0">
                <a:solidFill>
                  <a:srgbClr val="231F20"/>
                </a:solidFill>
                <a:latin typeface="Calibri"/>
                <a:cs typeface="Calibri"/>
              </a:rPr>
              <a:t>patients</a:t>
            </a:r>
            <a:r>
              <a:rPr sz="800" spc="55" dirty="0">
                <a:solidFill>
                  <a:srgbClr val="231F20"/>
                </a:solidFill>
                <a:latin typeface="Calibri"/>
                <a:cs typeface="Calibri"/>
              </a:rPr>
              <a:t> </a:t>
            </a:r>
            <a:r>
              <a:rPr sz="800" spc="-5" dirty="0">
                <a:solidFill>
                  <a:srgbClr val="231F20"/>
                </a:solidFill>
                <a:latin typeface="Calibri"/>
                <a:cs typeface="Calibri"/>
              </a:rPr>
              <a:t>with</a:t>
            </a:r>
            <a:r>
              <a:rPr sz="800" spc="50" dirty="0">
                <a:solidFill>
                  <a:srgbClr val="231F20"/>
                </a:solidFill>
                <a:latin typeface="Calibri"/>
                <a:cs typeface="Calibri"/>
              </a:rPr>
              <a:t> </a:t>
            </a:r>
            <a:r>
              <a:rPr sz="800" spc="-10" dirty="0">
                <a:solidFill>
                  <a:srgbClr val="231F20"/>
                </a:solidFill>
                <a:latin typeface="Calibri"/>
                <a:cs typeface="Calibri"/>
              </a:rPr>
              <a:t>undiagnosed</a:t>
            </a:r>
            <a:r>
              <a:rPr sz="800" spc="60" dirty="0">
                <a:solidFill>
                  <a:srgbClr val="231F20"/>
                </a:solidFill>
                <a:latin typeface="Calibri"/>
                <a:cs typeface="Calibri"/>
              </a:rPr>
              <a:t> </a:t>
            </a:r>
            <a:r>
              <a:rPr sz="800" spc="-15" dirty="0">
                <a:solidFill>
                  <a:srgbClr val="231F20"/>
                </a:solidFill>
                <a:latin typeface="Calibri"/>
                <a:cs typeface="Calibri"/>
              </a:rPr>
              <a:t>uterine</a:t>
            </a:r>
            <a:r>
              <a:rPr sz="800" spc="50" dirty="0">
                <a:solidFill>
                  <a:srgbClr val="231F20"/>
                </a:solidFill>
                <a:latin typeface="Calibri"/>
                <a:cs typeface="Calibri"/>
              </a:rPr>
              <a:t> </a:t>
            </a:r>
            <a:r>
              <a:rPr sz="800" spc="-10" dirty="0">
                <a:solidFill>
                  <a:srgbClr val="231F20"/>
                </a:solidFill>
                <a:latin typeface="Calibri"/>
                <a:cs typeface="Calibri"/>
              </a:rPr>
              <a:t>leiomyosarcomas:</a:t>
            </a:r>
            <a:r>
              <a:rPr sz="800" spc="55" dirty="0">
                <a:solidFill>
                  <a:srgbClr val="231F20"/>
                </a:solidFill>
                <a:latin typeface="Calibri"/>
                <a:cs typeface="Calibri"/>
              </a:rPr>
              <a:t> </a:t>
            </a:r>
            <a:r>
              <a:rPr sz="800" spc="-35" dirty="0">
                <a:solidFill>
                  <a:srgbClr val="231F20"/>
                </a:solidFill>
                <a:latin typeface="Calibri"/>
                <a:cs typeface="Calibri"/>
              </a:rPr>
              <a:t>a</a:t>
            </a:r>
            <a:r>
              <a:rPr sz="800" spc="55" dirty="0">
                <a:solidFill>
                  <a:srgbClr val="231F20"/>
                </a:solidFill>
                <a:latin typeface="Calibri"/>
                <a:cs typeface="Calibri"/>
              </a:rPr>
              <a:t> </a:t>
            </a:r>
            <a:r>
              <a:rPr sz="800" spc="-10" dirty="0">
                <a:solidFill>
                  <a:srgbClr val="231F20"/>
                </a:solidFill>
                <a:latin typeface="Calibri"/>
                <a:cs typeface="Calibri"/>
              </a:rPr>
              <a:t>ret-</a:t>
            </a:r>
            <a:endParaRPr sz="800">
              <a:latin typeface="Calibri"/>
              <a:cs typeface="Calibri"/>
            </a:endParaRPr>
          </a:p>
          <a:p>
            <a:pPr marL="184150" algn="just">
              <a:lnSpc>
                <a:spcPct val="100000"/>
              </a:lnSpc>
            </a:pPr>
            <a:r>
              <a:rPr sz="800" spc="-15" dirty="0">
                <a:solidFill>
                  <a:srgbClr val="231F20"/>
                </a:solidFill>
                <a:latin typeface="Calibri"/>
                <a:cs typeface="Calibri"/>
              </a:rPr>
              <a:t>rospective </a:t>
            </a:r>
            <a:r>
              <a:rPr sz="800" spc="65" dirty="0">
                <a:solidFill>
                  <a:srgbClr val="231F20"/>
                </a:solidFill>
                <a:latin typeface="Calibri"/>
                <a:cs typeface="Calibri"/>
              </a:rPr>
              <a:t>MITO</a:t>
            </a:r>
            <a:r>
              <a:rPr sz="800" spc="-15" dirty="0">
                <a:solidFill>
                  <a:srgbClr val="231F20"/>
                </a:solidFill>
                <a:latin typeface="Calibri"/>
                <a:cs typeface="Calibri"/>
              </a:rPr>
              <a:t> </a:t>
            </a:r>
            <a:r>
              <a:rPr sz="800" dirty="0">
                <a:solidFill>
                  <a:srgbClr val="231F20"/>
                </a:solidFill>
                <a:latin typeface="Calibri"/>
                <a:cs typeface="Calibri"/>
              </a:rPr>
              <a:t>group</a:t>
            </a:r>
            <a:r>
              <a:rPr sz="800" spc="-10" dirty="0">
                <a:solidFill>
                  <a:srgbClr val="231F20"/>
                </a:solidFill>
                <a:latin typeface="Calibri"/>
                <a:cs typeface="Calibri"/>
              </a:rPr>
              <a:t> study.</a:t>
            </a:r>
            <a:r>
              <a:rPr sz="800" spc="-20" dirty="0">
                <a:solidFill>
                  <a:srgbClr val="231F20"/>
                </a:solidFill>
                <a:latin typeface="Calibri"/>
                <a:cs typeface="Calibri"/>
              </a:rPr>
              <a:t> </a:t>
            </a:r>
            <a:r>
              <a:rPr sz="800" dirty="0">
                <a:solidFill>
                  <a:srgbClr val="231F20"/>
                </a:solidFill>
                <a:latin typeface="Calibri"/>
                <a:cs typeface="Calibri"/>
              </a:rPr>
              <a:t>Gynecol</a:t>
            </a:r>
            <a:r>
              <a:rPr sz="800" spc="-10"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2017;</a:t>
            </a:r>
            <a:r>
              <a:rPr sz="800" spc="-15" dirty="0">
                <a:solidFill>
                  <a:srgbClr val="231F20"/>
                </a:solidFill>
                <a:latin typeface="Calibri"/>
                <a:cs typeface="Calibri"/>
              </a:rPr>
              <a:t> </a:t>
            </a:r>
            <a:r>
              <a:rPr sz="800" spc="-25" dirty="0">
                <a:solidFill>
                  <a:srgbClr val="231F20"/>
                </a:solidFill>
                <a:latin typeface="Calibri"/>
                <a:cs typeface="Calibri"/>
              </a:rPr>
              <a:t>144:</a:t>
            </a:r>
            <a:r>
              <a:rPr sz="800" spc="-10" dirty="0">
                <a:solidFill>
                  <a:srgbClr val="231F20"/>
                </a:solidFill>
                <a:latin typeface="Calibri"/>
                <a:cs typeface="Calibri"/>
              </a:rPr>
              <a:t> </a:t>
            </a:r>
            <a:r>
              <a:rPr sz="800" spc="-20" dirty="0">
                <a:solidFill>
                  <a:srgbClr val="231F20"/>
                </a:solidFill>
                <a:latin typeface="Calibri"/>
                <a:cs typeface="Calibri"/>
              </a:rPr>
              <a:t>90–95.</a:t>
            </a:r>
            <a:endParaRPr sz="800">
              <a:latin typeface="Calibri"/>
              <a:cs typeface="Calibri"/>
            </a:endParaRPr>
          </a:p>
          <a:p>
            <a:pPr marL="184150" indent="-172085" algn="just">
              <a:lnSpc>
                <a:spcPct val="100000"/>
              </a:lnSpc>
              <a:spcBef>
                <a:spcPts val="40"/>
              </a:spcBef>
              <a:buClr>
                <a:srgbClr val="231F20"/>
              </a:buClr>
              <a:buFont typeface="Calibri"/>
              <a:buAutoNum type="arabicPeriod" startAt="64"/>
              <a:tabLst>
                <a:tab pos="184785" algn="l"/>
              </a:tabLst>
            </a:pPr>
            <a:r>
              <a:rPr sz="800" spc="30" dirty="0">
                <a:solidFill>
                  <a:srgbClr val="231F20"/>
                </a:solidFill>
                <a:latin typeface="Calibri"/>
                <a:cs typeface="Calibri"/>
              </a:rPr>
              <a:t>Ip</a:t>
            </a:r>
            <a:r>
              <a:rPr sz="800" spc="75" dirty="0">
                <a:solidFill>
                  <a:srgbClr val="231F20"/>
                </a:solidFill>
                <a:latin typeface="Calibri"/>
                <a:cs typeface="Calibri"/>
              </a:rPr>
              <a:t> </a:t>
            </a:r>
            <a:r>
              <a:rPr sz="800" spc="20" dirty="0">
                <a:solidFill>
                  <a:srgbClr val="231F20"/>
                </a:solidFill>
                <a:latin typeface="Calibri"/>
                <a:cs typeface="Calibri"/>
              </a:rPr>
              <a:t>PP,</a:t>
            </a:r>
            <a:r>
              <a:rPr sz="800" spc="80" dirty="0">
                <a:solidFill>
                  <a:srgbClr val="231F20"/>
                </a:solidFill>
                <a:latin typeface="Calibri"/>
                <a:cs typeface="Calibri"/>
              </a:rPr>
              <a:t> </a:t>
            </a:r>
            <a:r>
              <a:rPr sz="800" spc="5" dirty="0">
                <a:solidFill>
                  <a:srgbClr val="231F20"/>
                </a:solidFill>
                <a:latin typeface="Calibri"/>
                <a:cs typeface="Calibri"/>
              </a:rPr>
              <a:t>Cheung</a:t>
            </a:r>
            <a:r>
              <a:rPr sz="800" spc="80" dirty="0">
                <a:solidFill>
                  <a:srgbClr val="231F20"/>
                </a:solidFill>
                <a:latin typeface="Calibri"/>
                <a:cs typeface="Calibri"/>
              </a:rPr>
              <a:t> </a:t>
            </a:r>
            <a:r>
              <a:rPr sz="800" spc="35" dirty="0">
                <a:solidFill>
                  <a:srgbClr val="231F20"/>
                </a:solidFill>
                <a:latin typeface="Calibri"/>
                <a:cs typeface="Calibri"/>
              </a:rPr>
              <a:t>AN.</a:t>
            </a:r>
            <a:r>
              <a:rPr sz="800" spc="75" dirty="0">
                <a:solidFill>
                  <a:srgbClr val="231F20"/>
                </a:solidFill>
                <a:latin typeface="Calibri"/>
                <a:cs typeface="Calibri"/>
              </a:rPr>
              <a:t> </a:t>
            </a:r>
            <a:r>
              <a:rPr sz="800" spc="-5" dirty="0">
                <a:solidFill>
                  <a:srgbClr val="231F20"/>
                </a:solidFill>
                <a:latin typeface="Calibri"/>
                <a:cs typeface="Calibri"/>
              </a:rPr>
              <a:t>Pathology</a:t>
            </a:r>
            <a:r>
              <a:rPr sz="800" spc="80" dirty="0">
                <a:solidFill>
                  <a:srgbClr val="231F20"/>
                </a:solidFill>
                <a:latin typeface="Calibri"/>
                <a:cs typeface="Calibri"/>
              </a:rPr>
              <a:t> </a:t>
            </a:r>
            <a:r>
              <a:rPr sz="800" spc="-10" dirty="0">
                <a:solidFill>
                  <a:srgbClr val="231F20"/>
                </a:solidFill>
                <a:latin typeface="Calibri"/>
                <a:cs typeface="Calibri"/>
              </a:rPr>
              <a:t>of</a:t>
            </a:r>
            <a:r>
              <a:rPr sz="800" spc="80" dirty="0">
                <a:solidFill>
                  <a:srgbClr val="231F20"/>
                </a:solidFill>
                <a:latin typeface="Calibri"/>
                <a:cs typeface="Calibri"/>
              </a:rPr>
              <a:t> </a:t>
            </a:r>
            <a:r>
              <a:rPr sz="800" spc="-15" dirty="0">
                <a:solidFill>
                  <a:srgbClr val="231F20"/>
                </a:solidFill>
                <a:latin typeface="Calibri"/>
                <a:cs typeface="Calibri"/>
              </a:rPr>
              <a:t>uterine</a:t>
            </a:r>
            <a:r>
              <a:rPr sz="800" spc="80" dirty="0">
                <a:solidFill>
                  <a:srgbClr val="231F20"/>
                </a:solidFill>
                <a:latin typeface="Calibri"/>
                <a:cs typeface="Calibri"/>
              </a:rPr>
              <a:t> </a:t>
            </a:r>
            <a:r>
              <a:rPr sz="800" spc="-10" dirty="0">
                <a:solidFill>
                  <a:srgbClr val="231F20"/>
                </a:solidFill>
                <a:latin typeface="Calibri"/>
                <a:cs typeface="Calibri"/>
              </a:rPr>
              <a:t>leiomyosarcomas</a:t>
            </a:r>
            <a:r>
              <a:rPr sz="800" spc="80" dirty="0">
                <a:solidFill>
                  <a:srgbClr val="231F20"/>
                </a:solidFill>
                <a:latin typeface="Calibri"/>
                <a:cs typeface="Calibri"/>
              </a:rPr>
              <a:t> </a:t>
            </a:r>
            <a:r>
              <a:rPr sz="800" spc="-10" dirty="0">
                <a:solidFill>
                  <a:srgbClr val="231F20"/>
                </a:solidFill>
                <a:latin typeface="Calibri"/>
                <a:cs typeface="Calibri"/>
              </a:rPr>
              <a:t>and</a:t>
            </a:r>
            <a:r>
              <a:rPr sz="800" spc="75" dirty="0">
                <a:solidFill>
                  <a:srgbClr val="231F20"/>
                </a:solidFill>
                <a:latin typeface="Calibri"/>
                <a:cs typeface="Calibri"/>
              </a:rPr>
              <a:t> </a:t>
            </a:r>
            <a:r>
              <a:rPr sz="800" spc="-10" dirty="0">
                <a:solidFill>
                  <a:srgbClr val="231F20"/>
                </a:solidFill>
                <a:latin typeface="Calibri"/>
                <a:cs typeface="Calibri"/>
              </a:rPr>
              <a:t>smooth</a:t>
            </a:r>
            <a:endParaRPr sz="800">
              <a:latin typeface="Calibri"/>
              <a:cs typeface="Calibri"/>
            </a:endParaRPr>
          </a:p>
          <a:p>
            <a:pPr marL="184150" marR="5080" algn="just">
              <a:lnSpc>
                <a:spcPct val="103899"/>
              </a:lnSpc>
              <a:spcBef>
                <a:spcPts val="5"/>
              </a:spcBef>
            </a:pPr>
            <a:r>
              <a:rPr sz="800" spc="-10" dirty="0">
                <a:solidFill>
                  <a:srgbClr val="231F20"/>
                </a:solidFill>
                <a:latin typeface="Calibri"/>
                <a:cs typeface="Calibri"/>
              </a:rPr>
              <a:t>muscle </a:t>
            </a:r>
            <a:r>
              <a:rPr sz="800" spc="-5" dirty="0">
                <a:solidFill>
                  <a:srgbClr val="231F20"/>
                </a:solidFill>
                <a:latin typeface="Calibri"/>
                <a:cs typeface="Calibri"/>
              </a:rPr>
              <a:t>tumours </a:t>
            </a:r>
            <a:r>
              <a:rPr sz="800" spc="-10" dirty="0">
                <a:solidFill>
                  <a:srgbClr val="231F20"/>
                </a:solidFill>
                <a:latin typeface="Calibri"/>
                <a:cs typeface="Calibri"/>
              </a:rPr>
              <a:t>of </a:t>
            </a:r>
            <a:r>
              <a:rPr sz="800" spc="-5" dirty="0">
                <a:solidFill>
                  <a:srgbClr val="231F20"/>
                </a:solidFill>
                <a:latin typeface="Calibri"/>
                <a:cs typeface="Calibri"/>
              </a:rPr>
              <a:t>uncertain malignant </a:t>
            </a:r>
            <a:r>
              <a:rPr sz="800" spc="-10" dirty="0">
                <a:solidFill>
                  <a:srgbClr val="231F20"/>
                </a:solidFill>
                <a:latin typeface="Calibri"/>
                <a:cs typeface="Calibri"/>
              </a:rPr>
              <a:t>potential. </a:t>
            </a:r>
            <a:r>
              <a:rPr sz="800" spc="-25" dirty="0">
                <a:solidFill>
                  <a:srgbClr val="231F20"/>
                </a:solidFill>
                <a:latin typeface="Calibri"/>
                <a:cs typeface="Calibri"/>
              </a:rPr>
              <a:t>Best</a:t>
            </a:r>
            <a:r>
              <a:rPr sz="800" spc="-20" dirty="0">
                <a:solidFill>
                  <a:srgbClr val="231F20"/>
                </a:solidFill>
                <a:latin typeface="Calibri"/>
                <a:cs typeface="Calibri"/>
              </a:rPr>
              <a:t> </a:t>
            </a:r>
            <a:r>
              <a:rPr sz="800" spc="-5" dirty="0">
                <a:solidFill>
                  <a:srgbClr val="231F20"/>
                </a:solidFill>
                <a:latin typeface="Calibri"/>
                <a:cs typeface="Calibri"/>
              </a:rPr>
              <a:t>Pract </a:t>
            </a:r>
            <a:r>
              <a:rPr sz="800" spc="-10" dirty="0">
                <a:solidFill>
                  <a:srgbClr val="231F20"/>
                </a:solidFill>
                <a:latin typeface="Calibri"/>
                <a:cs typeface="Calibri"/>
              </a:rPr>
              <a:t>Res </a:t>
            </a:r>
            <a:r>
              <a:rPr sz="800" spc="35" dirty="0">
                <a:solidFill>
                  <a:srgbClr val="231F20"/>
                </a:solidFill>
                <a:latin typeface="Calibri"/>
                <a:cs typeface="Calibri"/>
              </a:rPr>
              <a:t>Clin </a:t>
            </a:r>
            <a:r>
              <a:rPr sz="800" spc="40" dirty="0">
                <a:solidFill>
                  <a:srgbClr val="231F20"/>
                </a:solidFill>
                <a:latin typeface="Calibri"/>
                <a:cs typeface="Calibri"/>
              </a:rPr>
              <a:t> </a:t>
            </a:r>
            <a:r>
              <a:rPr sz="800" spc="-15" dirty="0">
                <a:solidFill>
                  <a:srgbClr val="231F20"/>
                </a:solidFill>
                <a:latin typeface="Calibri"/>
                <a:cs typeface="Calibri"/>
              </a:rPr>
              <a:t>Obstet </a:t>
            </a:r>
            <a:r>
              <a:rPr sz="800" spc="-5" dirty="0">
                <a:solidFill>
                  <a:srgbClr val="231F20"/>
                </a:solidFill>
                <a:latin typeface="Calibri"/>
                <a:cs typeface="Calibri"/>
              </a:rPr>
              <a:t>Gynaecol</a:t>
            </a:r>
            <a:r>
              <a:rPr sz="800" spc="-15" dirty="0">
                <a:solidFill>
                  <a:srgbClr val="231F20"/>
                </a:solidFill>
                <a:latin typeface="Calibri"/>
                <a:cs typeface="Calibri"/>
              </a:rPr>
              <a:t> </a:t>
            </a:r>
            <a:r>
              <a:rPr sz="800" spc="-25" dirty="0">
                <a:solidFill>
                  <a:srgbClr val="231F20"/>
                </a:solidFill>
                <a:latin typeface="Calibri"/>
                <a:cs typeface="Calibri"/>
              </a:rPr>
              <a:t>2011;</a:t>
            </a:r>
            <a:r>
              <a:rPr sz="800" spc="-10" dirty="0">
                <a:solidFill>
                  <a:srgbClr val="231F20"/>
                </a:solidFill>
                <a:latin typeface="Calibri"/>
                <a:cs typeface="Calibri"/>
              </a:rPr>
              <a:t> </a:t>
            </a:r>
            <a:r>
              <a:rPr sz="800" spc="-25" dirty="0">
                <a:solidFill>
                  <a:srgbClr val="231F20"/>
                </a:solidFill>
                <a:latin typeface="Calibri"/>
                <a:cs typeface="Calibri"/>
              </a:rPr>
              <a:t>25:</a:t>
            </a:r>
            <a:r>
              <a:rPr sz="800" spc="-15" dirty="0">
                <a:solidFill>
                  <a:srgbClr val="231F20"/>
                </a:solidFill>
                <a:latin typeface="Calibri"/>
                <a:cs typeface="Calibri"/>
              </a:rPr>
              <a:t> </a:t>
            </a:r>
            <a:r>
              <a:rPr sz="800" spc="-20" dirty="0">
                <a:solidFill>
                  <a:srgbClr val="231F20"/>
                </a:solidFill>
                <a:latin typeface="Calibri"/>
                <a:cs typeface="Calibri"/>
              </a:rPr>
              <a:t>691–704.</a:t>
            </a:r>
            <a:endParaRPr sz="800">
              <a:latin typeface="Calibri"/>
              <a:cs typeface="Calibri"/>
            </a:endParaRPr>
          </a:p>
          <a:p>
            <a:pPr marL="184150" marR="5080" indent="-172085" algn="just">
              <a:lnSpc>
                <a:spcPts val="1000"/>
              </a:lnSpc>
              <a:spcBef>
                <a:spcPts val="40"/>
              </a:spcBef>
              <a:buClr>
                <a:srgbClr val="231F20"/>
              </a:buClr>
              <a:buFont typeface="Calibri"/>
              <a:buAutoNum type="arabicPeriod" startAt="65"/>
              <a:tabLst>
                <a:tab pos="184785" algn="l"/>
              </a:tabLst>
            </a:pPr>
            <a:r>
              <a:rPr sz="800" spc="-20" dirty="0">
                <a:solidFill>
                  <a:srgbClr val="231F20"/>
                </a:solidFill>
                <a:latin typeface="Calibri"/>
                <a:cs typeface="Calibri"/>
              </a:rPr>
              <a:t>Reed </a:t>
            </a:r>
            <a:r>
              <a:rPr sz="800" spc="25" dirty="0">
                <a:solidFill>
                  <a:srgbClr val="231F20"/>
                </a:solidFill>
                <a:latin typeface="Calibri"/>
                <a:cs typeface="Calibri"/>
              </a:rPr>
              <a:t>NS, </a:t>
            </a:r>
            <a:r>
              <a:rPr sz="800" spc="5" dirty="0">
                <a:solidFill>
                  <a:srgbClr val="231F20"/>
                </a:solidFill>
                <a:latin typeface="Calibri"/>
                <a:cs typeface="Calibri"/>
              </a:rPr>
              <a:t>Mangioni </a:t>
            </a:r>
            <a:r>
              <a:rPr sz="800" spc="40" dirty="0">
                <a:solidFill>
                  <a:srgbClr val="231F20"/>
                </a:solidFill>
                <a:latin typeface="Calibri"/>
                <a:cs typeface="Calibri"/>
              </a:rPr>
              <a:t>C, </a:t>
            </a:r>
            <a:r>
              <a:rPr sz="800" dirty="0">
                <a:solidFill>
                  <a:srgbClr val="231F20"/>
                </a:solidFill>
                <a:latin typeface="Calibri"/>
                <a:cs typeface="Calibri"/>
              </a:rPr>
              <a:t>Malmstrom </a:t>
            </a:r>
            <a:r>
              <a:rPr sz="800" spc="114" dirty="0">
                <a:solidFill>
                  <a:srgbClr val="231F20"/>
                </a:solidFill>
                <a:latin typeface="Calibri"/>
                <a:cs typeface="Calibri"/>
              </a:rPr>
              <a:t>H </a:t>
            </a:r>
            <a:r>
              <a:rPr sz="800" spc="-45" dirty="0">
                <a:solidFill>
                  <a:srgbClr val="231F20"/>
                </a:solidFill>
                <a:latin typeface="Calibri"/>
                <a:cs typeface="Calibri"/>
              </a:rPr>
              <a:t>et</a:t>
            </a:r>
            <a:r>
              <a:rPr sz="800" spc="90" dirty="0">
                <a:solidFill>
                  <a:srgbClr val="231F20"/>
                </a:solidFill>
                <a:latin typeface="Calibri"/>
                <a:cs typeface="Calibri"/>
              </a:rPr>
              <a:t> </a:t>
            </a:r>
            <a:r>
              <a:rPr sz="800" spc="-10" dirty="0">
                <a:solidFill>
                  <a:srgbClr val="231F20"/>
                </a:solidFill>
                <a:latin typeface="Calibri"/>
                <a:cs typeface="Calibri"/>
              </a:rPr>
              <a:t>al. </a:t>
            </a:r>
            <a:r>
              <a:rPr sz="800" spc="-20" dirty="0">
                <a:solidFill>
                  <a:srgbClr val="231F20"/>
                </a:solidFill>
                <a:latin typeface="Calibri"/>
                <a:cs typeface="Calibri"/>
              </a:rPr>
              <a:t>Phase </a:t>
            </a:r>
            <a:r>
              <a:rPr sz="800" spc="60" dirty="0">
                <a:solidFill>
                  <a:srgbClr val="231F20"/>
                </a:solidFill>
                <a:latin typeface="Calibri"/>
                <a:cs typeface="Calibri"/>
              </a:rPr>
              <a:t>III </a:t>
            </a:r>
            <a:r>
              <a:rPr sz="800" spc="-10" dirty="0">
                <a:solidFill>
                  <a:srgbClr val="231F20"/>
                </a:solidFill>
                <a:latin typeface="Calibri"/>
                <a:cs typeface="Calibri"/>
              </a:rPr>
              <a:t>randomised study </a:t>
            </a:r>
            <a:r>
              <a:rPr sz="800" spc="-5" dirty="0">
                <a:solidFill>
                  <a:srgbClr val="231F20"/>
                </a:solidFill>
                <a:latin typeface="Calibri"/>
                <a:cs typeface="Calibri"/>
              </a:rPr>
              <a:t> </a:t>
            </a:r>
            <a:r>
              <a:rPr sz="800" spc="-15" dirty="0">
                <a:solidFill>
                  <a:srgbClr val="231F20"/>
                </a:solidFill>
                <a:latin typeface="Calibri"/>
                <a:cs typeface="Calibri"/>
              </a:rPr>
              <a:t>to</a:t>
            </a:r>
            <a:r>
              <a:rPr sz="800" spc="80" dirty="0">
                <a:solidFill>
                  <a:srgbClr val="231F20"/>
                </a:solidFill>
                <a:latin typeface="Calibri"/>
                <a:cs typeface="Calibri"/>
              </a:rPr>
              <a:t> </a:t>
            </a:r>
            <a:r>
              <a:rPr sz="800" spc="-25" dirty="0">
                <a:solidFill>
                  <a:srgbClr val="231F20"/>
                </a:solidFill>
                <a:latin typeface="Calibri"/>
                <a:cs typeface="Calibri"/>
              </a:rPr>
              <a:t>evaluate</a:t>
            </a:r>
            <a:r>
              <a:rPr sz="800" spc="85" dirty="0">
                <a:solidFill>
                  <a:srgbClr val="231F20"/>
                </a:solidFill>
                <a:latin typeface="Calibri"/>
                <a:cs typeface="Calibri"/>
              </a:rPr>
              <a:t> </a:t>
            </a:r>
            <a:r>
              <a:rPr sz="800" spc="-30" dirty="0">
                <a:solidFill>
                  <a:srgbClr val="231F20"/>
                </a:solidFill>
                <a:latin typeface="Calibri"/>
                <a:cs typeface="Calibri"/>
              </a:rPr>
              <a:t>the</a:t>
            </a:r>
            <a:r>
              <a:rPr sz="800" spc="80" dirty="0">
                <a:solidFill>
                  <a:srgbClr val="231F20"/>
                </a:solidFill>
                <a:latin typeface="Calibri"/>
                <a:cs typeface="Calibri"/>
              </a:rPr>
              <a:t> </a:t>
            </a:r>
            <a:r>
              <a:rPr sz="800" spc="-15" dirty="0">
                <a:solidFill>
                  <a:srgbClr val="231F20"/>
                </a:solidFill>
                <a:latin typeface="Calibri"/>
                <a:cs typeface="Calibri"/>
              </a:rPr>
              <a:t>role</a:t>
            </a:r>
            <a:r>
              <a:rPr sz="800" spc="90" dirty="0">
                <a:solidFill>
                  <a:srgbClr val="231F20"/>
                </a:solidFill>
                <a:latin typeface="Calibri"/>
                <a:cs typeface="Calibri"/>
              </a:rPr>
              <a:t> </a:t>
            </a:r>
            <a:r>
              <a:rPr sz="800" spc="-10" dirty="0">
                <a:solidFill>
                  <a:srgbClr val="231F20"/>
                </a:solidFill>
                <a:latin typeface="Calibri"/>
                <a:cs typeface="Calibri"/>
              </a:rPr>
              <a:t>of</a:t>
            </a:r>
            <a:r>
              <a:rPr sz="800" spc="80" dirty="0">
                <a:solidFill>
                  <a:srgbClr val="231F20"/>
                </a:solidFill>
                <a:latin typeface="Calibri"/>
                <a:cs typeface="Calibri"/>
              </a:rPr>
              <a:t> </a:t>
            </a:r>
            <a:r>
              <a:rPr sz="800" spc="-10" dirty="0">
                <a:solidFill>
                  <a:srgbClr val="231F20"/>
                </a:solidFill>
                <a:latin typeface="Calibri"/>
                <a:cs typeface="Calibri"/>
              </a:rPr>
              <a:t>adjuvant</a:t>
            </a:r>
            <a:r>
              <a:rPr sz="800" spc="85" dirty="0">
                <a:solidFill>
                  <a:srgbClr val="231F20"/>
                </a:solidFill>
                <a:latin typeface="Calibri"/>
                <a:cs typeface="Calibri"/>
              </a:rPr>
              <a:t> </a:t>
            </a:r>
            <a:r>
              <a:rPr sz="800" spc="-5" dirty="0">
                <a:solidFill>
                  <a:srgbClr val="231F20"/>
                </a:solidFill>
                <a:latin typeface="Calibri"/>
                <a:cs typeface="Calibri"/>
              </a:rPr>
              <a:t>pelvic</a:t>
            </a:r>
            <a:r>
              <a:rPr sz="800" spc="80" dirty="0">
                <a:solidFill>
                  <a:srgbClr val="231F20"/>
                </a:solidFill>
                <a:latin typeface="Calibri"/>
                <a:cs typeface="Calibri"/>
              </a:rPr>
              <a:t> </a:t>
            </a:r>
            <a:r>
              <a:rPr sz="800" spc="-10" dirty="0">
                <a:solidFill>
                  <a:srgbClr val="231F20"/>
                </a:solidFill>
                <a:latin typeface="Calibri"/>
                <a:cs typeface="Calibri"/>
              </a:rPr>
              <a:t>radiotherapy</a:t>
            </a:r>
            <a:r>
              <a:rPr sz="800" spc="90" dirty="0">
                <a:solidFill>
                  <a:srgbClr val="231F20"/>
                </a:solidFill>
                <a:latin typeface="Calibri"/>
                <a:cs typeface="Calibri"/>
              </a:rPr>
              <a:t> </a:t>
            </a:r>
            <a:r>
              <a:rPr sz="800" spc="20" dirty="0">
                <a:solidFill>
                  <a:srgbClr val="231F20"/>
                </a:solidFill>
                <a:latin typeface="Calibri"/>
                <a:cs typeface="Calibri"/>
              </a:rPr>
              <a:t>in</a:t>
            </a:r>
            <a:r>
              <a:rPr sz="800" spc="80" dirty="0">
                <a:solidFill>
                  <a:srgbClr val="231F20"/>
                </a:solidFill>
                <a:latin typeface="Calibri"/>
                <a:cs typeface="Calibri"/>
              </a:rPr>
              <a:t> </a:t>
            </a:r>
            <a:r>
              <a:rPr sz="800" spc="-30" dirty="0">
                <a:solidFill>
                  <a:srgbClr val="231F20"/>
                </a:solidFill>
                <a:latin typeface="Calibri"/>
                <a:cs typeface="Calibri"/>
              </a:rPr>
              <a:t>the</a:t>
            </a:r>
            <a:r>
              <a:rPr sz="800" spc="90" dirty="0">
                <a:solidFill>
                  <a:srgbClr val="231F20"/>
                </a:solidFill>
                <a:latin typeface="Calibri"/>
                <a:cs typeface="Calibri"/>
              </a:rPr>
              <a:t> </a:t>
            </a:r>
            <a:r>
              <a:rPr sz="800" spc="-25" dirty="0">
                <a:solidFill>
                  <a:srgbClr val="231F20"/>
                </a:solidFill>
                <a:latin typeface="Calibri"/>
                <a:cs typeface="Calibri"/>
              </a:rPr>
              <a:t>treatment</a:t>
            </a:r>
            <a:r>
              <a:rPr sz="800" spc="90" dirty="0">
                <a:solidFill>
                  <a:srgbClr val="231F20"/>
                </a:solidFill>
                <a:latin typeface="Calibri"/>
                <a:cs typeface="Calibri"/>
              </a:rPr>
              <a:t> </a:t>
            </a:r>
            <a:r>
              <a:rPr sz="800" spc="-10" dirty="0">
                <a:solidFill>
                  <a:srgbClr val="231F20"/>
                </a:solidFill>
                <a:latin typeface="Calibri"/>
                <a:cs typeface="Calibri"/>
              </a:rPr>
              <a:t>of</a:t>
            </a:r>
            <a:endParaRPr sz="800">
              <a:latin typeface="Calibri"/>
              <a:cs typeface="Calibri"/>
            </a:endParaRPr>
          </a:p>
        </p:txBody>
      </p:sp>
      <p:sp>
        <p:nvSpPr>
          <p:cNvPr id="3" name="object 3"/>
          <p:cNvSpPr txBox="1"/>
          <p:nvPr/>
        </p:nvSpPr>
        <p:spPr>
          <a:xfrm>
            <a:off x="3987601" y="599491"/>
            <a:ext cx="3154680" cy="7965642"/>
          </a:xfrm>
          <a:prstGeom prst="rect">
            <a:avLst/>
          </a:prstGeom>
        </p:spPr>
        <p:txBody>
          <a:bodyPr vert="horz" wrap="square" lIns="0" tIns="12065" rIns="0" bIns="0" rtlCol="0">
            <a:spAutoFit/>
          </a:bodyPr>
          <a:lstStyle/>
          <a:p>
            <a:pPr marL="184785" marR="5080" algn="just">
              <a:lnSpc>
                <a:spcPct val="106600"/>
              </a:lnSpc>
              <a:spcBef>
                <a:spcPts val="95"/>
              </a:spcBef>
            </a:pPr>
            <a:r>
              <a:rPr sz="800" spc="-15" dirty="0">
                <a:solidFill>
                  <a:srgbClr val="231F20"/>
                </a:solidFill>
                <a:latin typeface="Calibri"/>
                <a:cs typeface="Calibri"/>
              </a:rPr>
              <a:t>uterine sarcomas </a:t>
            </a:r>
            <a:r>
              <a:rPr sz="800" spc="-35" dirty="0">
                <a:solidFill>
                  <a:srgbClr val="231F20"/>
                </a:solidFill>
                <a:latin typeface="Calibri"/>
                <a:cs typeface="Calibri"/>
              </a:rPr>
              <a:t>stages </a:t>
            </a:r>
            <a:r>
              <a:rPr sz="800" spc="60" dirty="0">
                <a:solidFill>
                  <a:srgbClr val="231F20"/>
                </a:solidFill>
                <a:latin typeface="Calibri"/>
                <a:cs typeface="Calibri"/>
              </a:rPr>
              <a:t>I </a:t>
            </a:r>
            <a:r>
              <a:rPr sz="800" spc="-10" dirty="0">
                <a:solidFill>
                  <a:srgbClr val="231F20"/>
                </a:solidFill>
                <a:latin typeface="Calibri"/>
                <a:cs typeface="Calibri"/>
              </a:rPr>
              <a:t>and </a:t>
            </a:r>
            <a:r>
              <a:rPr sz="800" spc="35" dirty="0">
                <a:solidFill>
                  <a:srgbClr val="231F20"/>
                </a:solidFill>
                <a:latin typeface="Calibri"/>
                <a:cs typeface="Calibri"/>
              </a:rPr>
              <a:t>II: </a:t>
            </a:r>
            <a:r>
              <a:rPr sz="800" spc="-15" dirty="0">
                <a:solidFill>
                  <a:srgbClr val="231F20"/>
                </a:solidFill>
                <a:latin typeface="Calibri"/>
                <a:cs typeface="Calibri"/>
              </a:rPr>
              <a:t>an </a:t>
            </a:r>
            <a:r>
              <a:rPr sz="800" spc="-5" dirty="0">
                <a:solidFill>
                  <a:srgbClr val="231F20"/>
                </a:solidFill>
                <a:latin typeface="Calibri"/>
                <a:cs typeface="Calibri"/>
              </a:rPr>
              <a:t>European </a:t>
            </a:r>
            <a:r>
              <a:rPr sz="800" dirty="0">
                <a:solidFill>
                  <a:srgbClr val="231F20"/>
                </a:solidFill>
                <a:latin typeface="Calibri"/>
                <a:cs typeface="Calibri"/>
              </a:rPr>
              <a:t>Organisation </a:t>
            </a:r>
            <a:r>
              <a:rPr sz="800" spc="-5" dirty="0">
                <a:solidFill>
                  <a:srgbClr val="231F20"/>
                </a:solidFill>
                <a:latin typeface="Calibri"/>
                <a:cs typeface="Calibri"/>
              </a:rPr>
              <a:t>for </a:t>
            </a:r>
            <a:r>
              <a:rPr sz="800" spc="-15" dirty="0">
                <a:solidFill>
                  <a:srgbClr val="231F20"/>
                </a:solidFill>
                <a:latin typeface="Calibri"/>
                <a:cs typeface="Calibri"/>
              </a:rPr>
              <a:t>Research </a:t>
            </a:r>
            <a:r>
              <a:rPr sz="800" spc="-10" dirty="0">
                <a:solidFill>
                  <a:srgbClr val="231F20"/>
                </a:solidFill>
                <a:latin typeface="Calibri"/>
                <a:cs typeface="Calibri"/>
              </a:rPr>
              <a:t> and Treatment of </a:t>
            </a:r>
            <a:r>
              <a:rPr sz="800" dirty="0">
                <a:solidFill>
                  <a:srgbClr val="231F20"/>
                </a:solidFill>
                <a:latin typeface="Calibri"/>
                <a:cs typeface="Calibri"/>
              </a:rPr>
              <a:t>Cancer </a:t>
            </a:r>
            <a:r>
              <a:rPr sz="800" spc="-5" dirty="0">
                <a:solidFill>
                  <a:srgbClr val="231F20"/>
                </a:solidFill>
                <a:latin typeface="Calibri"/>
                <a:cs typeface="Calibri"/>
              </a:rPr>
              <a:t>Gynaecological </a:t>
            </a:r>
            <a:r>
              <a:rPr sz="800" dirty="0">
                <a:solidFill>
                  <a:srgbClr val="231F20"/>
                </a:solidFill>
                <a:latin typeface="Calibri"/>
                <a:cs typeface="Calibri"/>
              </a:rPr>
              <a:t>Cancer </a:t>
            </a:r>
            <a:r>
              <a:rPr sz="800" spc="15" dirty="0">
                <a:solidFill>
                  <a:srgbClr val="231F20"/>
                </a:solidFill>
                <a:latin typeface="Calibri"/>
                <a:cs typeface="Calibri"/>
              </a:rPr>
              <a:t>Group </a:t>
            </a:r>
            <a:r>
              <a:rPr sz="800" spc="-10" dirty="0">
                <a:solidFill>
                  <a:srgbClr val="231F20"/>
                </a:solidFill>
                <a:latin typeface="Calibri"/>
                <a:cs typeface="Calibri"/>
              </a:rPr>
              <a:t>study </a:t>
            </a:r>
            <a:r>
              <a:rPr sz="800" spc="5" dirty="0">
                <a:solidFill>
                  <a:srgbClr val="231F20"/>
                </a:solidFill>
                <a:latin typeface="Calibri"/>
                <a:cs typeface="Calibri"/>
              </a:rPr>
              <a:t>(protocol </a:t>
            </a:r>
            <a:r>
              <a:rPr sz="800" spc="10" dirty="0">
                <a:solidFill>
                  <a:srgbClr val="231F20"/>
                </a:solidFill>
                <a:latin typeface="Calibri"/>
                <a:cs typeface="Calibri"/>
              </a:rPr>
              <a:t> </a:t>
            </a:r>
            <a:r>
              <a:rPr sz="800" spc="-10" dirty="0">
                <a:solidFill>
                  <a:srgbClr val="231F20"/>
                </a:solidFill>
                <a:latin typeface="Calibri"/>
                <a:cs typeface="Calibri"/>
              </a:rPr>
              <a:t>55874).</a:t>
            </a:r>
            <a:r>
              <a:rPr sz="800" spc="-20" dirty="0">
                <a:solidFill>
                  <a:srgbClr val="231F20"/>
                </a:solidFill>
                <a:latin typeface="Calibri"/>
                <a:cs typeface="Calibri"/>
              </a:rPr>
              <a:t> </a:t>
            </a:r>
            <a:r>
              <a:rPr sz="800" spc="25" dirty="0">
                <a:solidFill>
                  <a:srgbClr val="231F20"/>
                </a:solidFill>
                <a:latin typeface="Calibri"/>
                <a:cs typeface="Calibri"/>
              </a:rPr>
              <a:t>Eur</a:t>
            </a:r>
            <a:r>
              <a:rPr sz="800" spc="-5" dirty="0">
                <a:solidFill>
                  <a:srgbClr val="231F20"/>
                </a:solidFill>
                <a:latin typeface="Calibri"/>
                <a:cs typeface="Calibri"/>
              </a:rPr>
              <a:t> </a:t>
            </a:r>
            <a:r>
              <a:rPr sz="800" spc="10" dirty="0">
                <a:solidFill>
                  <a:srgbClr val="231F20"/>
                </a:solidFill>
                <a:latin typeface="Calibri"/>
                <a:cs typeface="Calibri"/>
              </a:rPr>
              <a:t>J</a:t>
            </a:r>
            <a:r>
              <a:rPr sz="800" spc="-15" dirty="0">
                <a:solidFill>
                  <a:srgbClr val="231F20"/>
                </a:solidFill>
                <a:latin typeface="Calibri"/>
                <a:cs typeface="Calibri"/>
              </a:rPr>
              <a:t> </a:t>
            </a:r>
            <a:r>
              <a:rPr sz="800" dirty="0">
                <a:solidFill>
                  <a:srgbClr val="231F20"/>
                </a:solidFill>
                <a:latin typeface="Calibri"/>
                <a:cs typeface="Calibri"/>
              </a:rPr>
              <a:t>Cancer</a:t>
            </a:r>
            <a:r>
              <a:rPr sz="800" spc="-10" dirty="0">
                <a:solidFill>
                  <a:srgbClr val="231F20"/>
                </a:solidFill>
                <a:latin typeface="Calibri"/>
                <a:cs typeface="Calibri"/>
              </a:rPr>
              <a:t> </a:t>
            </a:r>
            <a:r>
              <a:rPr sz="800" spc="-25" dirty="0">
                <a:solidFill>
                  <a:srgbClr val="231F20"/>
                </a:solidFill>
                <a:latin typeface="Calibri"/>
                <a:cs typeface="Calibri"/>
              </a:rPr>
              <a:t>2008;</a:t>
            </a:r>
            <a:r>
              <a:rPr sz="800" spc="-15" dirty="0">
                <a:solidFill>
                  <a:srgbClr val="231F20"/>
                </a:solidFill>
                <a:latin typeface="Calibri"/>
                <a:cs typeface="Calibri"/>
              </a:rPr>
              <a:t> </a:t>
            </a:r>
            <a:r>
              <a:rPr sz="800" spc="-20" dirty="0">
                <a:solidFill>
                  <a:srgbClr val="231F20"/>
                </a:solidFill>
                <a:latin typeface="Calibri"/>
                <a:cs typeface="Calibri"/>
              </a:rPr>
              <a:t>44,</a:t>
            </a:r>
            <a:r>
              <a:rPr sz="800" spc="-5" dirty="0">
                <a:solidFill>
                  <a:srgbClr val="231F20"/>
                </a:solidFill>
                <a:latin typeface="Calibri"/>
                <a:cs typeface="Calibri"/>
              </a:rPr>
              <a:t> </a:t>
            </a:r>
            <a:r>
              <a:rPr sz="800" spc="-20" dirty="0">
                <a:solidFill>
                  <a:srgbClr val="231F20"/>
                </a:solidFill>
                <a:latin typeface="Calibri"/>
                <a:cs typeface="Calibri"/>
              </a:rPr>
              <a:t>808–818.</a:t>
            </a:r>
            <a:endParaRPr sz="800">
              <a:latin typeface="Calibri"/>
              <a:cs typeface="Calibri"/>
            </a:endParaRPr>
          </a:p>
          <a:p>
            <a:pPr marL="184785" indent="-172085">
              <a:lnSpc>
                <a:spcPct val="100000"/>
              </a:lnSpc>
              <a:spcBef>
                <a:spcPts val="40"/>
              </a:spcBef>
              <a:buAutoNum type="arabicPeriod" startAt="66"/>
              <a:tabLst>
                <a:tab pos="184785" algn="l"/>
              </a:tabLst>
            </a:pPr>
            <a:r>
              <a:rPr sz="800" spc="-5" dirty="0">
                <a:solidFill>
                  <a:srgbClr val="231F20"/>
                </a:solidFill>
                <a:latin typeface="Calibri"/>
                <a:cs typeface="Calibri"/>
              </a:rPr>
              <a:t>Hensley</a:t>
            </a:r>
            <a:r>
              <a:rPr sz="800" spc="85" dirty="0">
                <a:solidFill>
                  <a:srgbClr val="231F20"/>
                </a:solidFill>
                <a:latin typeface="Calibri"/>
                <a:cs typeface="Calibri"/>
              </a:rPr>
              <a:t> </a:t>
            </a:r>
            <a:r>
              <a:rPr sz="800" spc="35" dirty="0">
                <a:solidFill>
                  <a:srgbClr val="231F20"/>
                </a:solidFill>
                <a:latin typeface="Calibri"/>
                <a:cs typeface="Calibri"/>
              </a:rPr>
              <a:t>ML,</a:t>
            </a:r>
            <a:r>
              <a:rPr sz="800" spc="90" dirty="0">
                <a:solidFill>
                  <a:srgbClr val="231F20"/>
                </a:solidFill>
                <a:latin typeface="Calibri"/>
                <a:cs typeface="Calibri"/>
              </a:rPr>
              <a:t> </a:t>
            </a:r>
            <a:r>
              <a:rPr sz="800" spc="15" dirty="0">
                <a:solidFill>
                  <a:srgbClr val="231F20"/>
                </a:solidFill>
                <a:latin typeface="Calibri"/>
                <a:cs typeface="Calibri"/>
              </a:rPr>
              <a:t>Ishill</a:t>
            </a:r>
            <a:r>
              <a:rPr sz="800" spc="90" dirty="0">
                <a:solidFill>
                  <a:srgbClr val="231F20"/>
                </a:solidFill>
                <a:latin typeface="Calibri"/>
                <a:cs typeface="Calibri"/>
              </a:rPr>
              <a:t> </a:t>
            </a:r>
            <a:r>
              <a:rPr sz="800" spc="30" dirty="0">
                <a:solidFill>
                  <a:srgbClr val="231F20"/>
                </a:solidFill>
                <a:latin typeface="Calibri"/>
                <a:cs typeface="Calibri"/>
              </a:rPr>
              <a:t>N,</a:t>
            </a:r>
            <a:r>
              <a:rPr sz="800" spc="90" dirty="0">
                <a:solidFill>
                  <a:srgbClr val="231F20"/>
                </a:solidFill>
                <a:latin typeface="Calibri"/>
                <a:cs typeface="Calibri"/>
              </a:rPr>
              <a:t> </a:t>
            </a:r>
            <a:r>
              <a:rPr sz="800" spc="-10" dirty="0">
                <a:solidFill>
                  <a:srgbClr val="231F20"/>
                </a:solidFill>
                <a:latin typeface="Calibri"/>
                <a:cs typeface="Calibri"/>
              </a:rPr>
              <a:t>Soslow</a:t>
            </a:r>
            <a:r>
              <a:rPr sz="800" spc="90" dirty="0">
                <a:solidFill>
                  <a:srgbClr val="231F20"/>
                </a:solidFill>
                <a:latin typeface="Calibri"/>
                <a:cs typeface="Calibri"/>
              </a:rPr>
              <a:t> </a:t>
            </a:r>
            <a:r>
              <a:rPr sz="800" spc="65" dirty="0">
                <a:solidFill>
                  <a:srgbClr val="231F20"/>
                </a:solidFill>
                <a:latin typeface="Calibri"/>
                <a:cs typeface="Calibri"/>
              </a:rPr>
              <a:t>R</a:t>
            </a:r>
            <a:r>
              <a:rPr sz="800" spc="90" dirty="0">
                <a:solidFill>
                  <a:srgbClr val="231F20"/>
                </a:solidFill>
                <a:latin typeface="Calibri"/>
                <a:cs typeface="Calibri"/>
              </a:rPr>
              <a:t> </a:t>
            </a:r>
            <a:r>
              <a:rPr sz="800" spc="-45" dirty="0">
                <a:solidFill>
                  <a:srgbClr val="231F20"/>
                </a:solidFill>
                <a:latin typeface="Calibri"/>
                <a:cs typeface="Calibri"/>
              </a:rPr>
              <a:t>et</a:t>
            </a:r>
            <a:r>
              <a:rPr sz="800" spc="95" dirty="0">
                <a:solidFill>
                  <a:srgbClr val="231F20"/>
                </a:solidFill>
                <a:latin typeface="Calibri"/>
                <a:cs typeface="Calibri"/>
              </a:rPr>
              <a:t> </a:t>
            </a:r>
            <a:r>
              <a:rPr sz="800" spc="-10" dirty="0">
                <a:solidFill>
                  <a:srgbClr val="231F20"/>
                </a:solidFill>
                <a:latin typeface="Calibri"/>
                <a:cs typeface="Calibri"/>
              </a:rPr>
              <a:t>al.</a:t>
            </a:r>
            <a:r>
              <a:rPr sz="800" spc="90" dirty="0">
                <a:solidFill>
                  <a:srgbClr val="231F20"/>
                </a:solidFill>
                <a:latin typeface="Calibri"/>
                <a:cs typeface="Calibri"/>
              </a:rPr>
              <a:t> </a:t>
            </a:r>
            <a:r>
              <a:rPr sz="800" spc="5" dirty="0">
                <a:solidFill>
                  <a:srgbClr val="231F20"/>
                </a:solidFill>
                <a:latin typeface="Calibri"/>
                <a:cs typeface="Calibri"/>
              </a:rPr>
              <a:t>Adjuvant</a:t>
            </a:r>
            <a:r>
              <a:rPr sz="800" spc="85" dirty="0">
                <a:solidFill>
                  <a:srgbClr val="231F20"/>
                </a:solidFill>
                <a:latin typeface="Calibri"/>
                <a:cs typeface="Calibri"/>
              </a:rPr>
              <a:t> </a:t>
            </a:r>
            <a:r>
              <a:rPr sz="800" spc="-15" dirty="0">
                <a:solidFill>
                  <a:srgbClr val="231F20"/>
                </a:solidFill>
                <a:latin typeface="Calibri"/>
                <a:cs typeface="Calibri"/>
              </a:rPr>
              <a:t>gemcitabine</a:t>
            </a:r>
            <a:r>
              <a:rPr sz="800" spc="90" dirty="0">
                <a:solidFill>
                  <a:srgbClr val="231F20"/>
                </a:solidFill>
                <a:latin typeface="Calibri"/>
                <a:cs typeface="Calibri"/>
              </a:rPr>
              <a:t> </a:t>
            </a:r>
            <a:r>
              <a:rPr sz="800" dirty="0">
                <a:solidFill>
                  <a:srgbClr val="231F20"/>
                </a:solidFill>
                <a:latin typeface="Calibri"/>
                <a:cs typeface="Calibri"/>
              </a:rPr>
              <a:t>plus</a:t>
            </a:r>
            <a:r>
              <a:rPr sz="800" spc="90" dirty="0">
                <a:solidFill>
                  <a:srgbClr val="231F20"/>
                </a:solidFill>
                <a:latin typeface="Calibri"/>
                <a:cs typeface="Calibri"/>
              </a:rPr>
              <a:t> </a:t>
            </a:r>
            <a:r>
              <a:rPr sz="800" spc="-10" dirty="0">
                <a:solidFill>
                  <a:srgbClr val="231F20"/>
                </a:solidFill>
                <a:latin typeface="Calibri"/>
                <a:cs typeface="Calibri"/>
              </a:rPr>
              <a:t>doce-</a:t>
            </a:r>
            <a:endParaRPr sz="800">
              <a:latin typeface="Calibri"/>
              <a:cs typeface="Calibri"/>
            </a:endParaRPr>
          </a:p>
          <a:p>
            <a:pPr marL="184785" marR="6350">
              <a:lnSpc>
                <a:spcPct val="106300"/>
              </a:lnSpc>
              <a:spcBef>
                <a:spcPts val="5"/>
              </a:spcBef>
            </a:pPr>
            <a:r>
              <a:rPr sz="800" spc="-15" dirty="0">
                <a:solidFill>
                  <a:srgbClr val="231F20"/>
                </a:solidFill>
                <a:latin typeface="Calibri"/>
                <a:cs typeface="Calibri"/>
              </a:rPr>
              <a:t>taxel</a:t>
            </a:r>
            <a:r>
              <a:rPr sz="800" spc="65" dirty="0">
                <a:solidFill>
                  <a:srgbClr val="231F20"/>
                </a:solidFill>
                <a:latin typeface="Calibri"/>
                <a:cs typeface="Calibri"/>
              </a:rPr>
              <a:t> </a:t>
            </a:r>
            <a:r>
              <a:rPr sz="800" spc="-5" dirty="0">
                <a:solidFill>
                  <a:srgbClr val="231F20"/>
                </a:solidFill>
                <a:latin typeface="Calibri"/>
                <a:cs typeface="Calibri"/>
              </a:rPr>
              <a:t>for</a:t>
            </a:r>
            <a:r>
              <a:rPr sz="800" spc="75" dirty="0">
                <a:solidFill>
                  <a:srgbClr val="231F20"/>
                </a:solidFill>
                <a:latin typeface="Calibri"/>
                <a:cs typeface="Calibri"/>
              </a:rPr>
              <a:t> </a:t>
            </a:r>
            <a:r>
              <a:rPr sz="800" spc="-15" dirty="0">
                <a:solidFill>
                  <a:srgbClr val="231F20"/>
                </a:solidFill>
                <a:latin typeface="Calibri"/>
                <a:cs typeface="Calibri"/>
              </a:rPr>
              <a:t>completely</a:t>
            </a:r>
            <a:r>
              <a:rPr sz="800" spc="70" dirty="0">
                <a:solidFill>
                  <a:srgbClr val="231F20"/>
                </a:solidFill>
                <a:latin typeface="Calibri"/>
                <a:cs typeface="Calibri"/>
              </a:rPr>
              <a:t> </a:t>
            </a:r>
            <a:r>
              <a:rPr sz="800" spc="-30" dirty="0">
                <a:solidFill>
                  <a:srgbClr val="231F20"/>
                </a:solidFill>
                <a:latin typeface="Calibri"/>
                <a:cs typeface="Calibri"/>
              </a:rPr>
              <a:t>resected</a:t>
            </a:r>
            <a:r>
              <a:rPr sz="800" spc="70" dirty="0">
                <a:solidFill>
                  <a:srgbClr val="231F20"/>
                </a:solidFill>
                <a:latin typeface="Calibri"/>
                <a:cs typeface="Calibri"/>
              </a:rPr>
              <a:t> </a:t>
            </a:r>
            <a:r>
              <a:rPr sz="800" spc="-35" dirty="0">
                <a:solidFill>
                  <a:srgbClr val="231F20"/>
                </a:solidFill>
                <a:latin typeface="Calibri"/>
                <a:cs typeface="Calibri"/>
              </a:rPr>
              <a:t>stages</a:t>
            </a:r>
            <a:r>
              <a:rPr sz="800" spc="70" dirty="0">
                <a:solidFill>
                  <a:srgbClr val="231F20"/>
                </a:solidFill>
                <a:latin typeface="Calibri"/>
                <a:cs typeface="Calibri"/>
              </a:rPr>
              <a:t> </a:t>
            </a:r>
            <a:r>
              <a:rPr sz="800" spc="60" dirty="0">
                <a:solidFill>
                  <a:srgbClr val="231F20"/>
                </a:solidFill>
                <a:latin typeface="Calibri"/>
                <a:cs typeface="Calibri"/>
              </a:rPr>
              <a:t>I-IV</a:t>
            </a:r>
            <a:r>
              <a:rPr sz="800" spc="75" dirty="0">
                <a:solidFill>
                  <a:srgbClr val="231F20"/>
                </a:solidFill>
                <a:latin typeface="Calibri"/>
                <a:cs typeface="Calibri"/>
              </a:rPr>
              <a:t> </a:t>
            </a:r>
            <a:r>
              <a:rPr sz="800" spc="5" dirty="0">
                <a:solidFill>
                  <a:srgbClr val="231F20"/>
                </a:solidFill>
                <a:latin typeface="Calibri"/>
                <a:cs typeface="Calibri"/>
              </a:rPr>
              <a:t>high</a:t>
            </a:r>
            <a:r>
              <a:rPr sz="800" spc="70" dirty="0">
                <a:solidFill>
                  <a:srgbClr val="231F20"/>
                </a:solidFill>
                <a:latin typeface="Calibri"/>
                <a:cs typeface="Calibri"/>
              </a:rPr>
              <a:t> </a:t>
            </a:r>
            <a:r>
              <a:rPr sz="800" spc="-20" dirty="0">
                <a:solidFill>
                  <a:srgbClr val="231F20"/>
                </a:solidFill>
                <a:latin typeface="Calibri"/>
                <a:cs typeface="Calibri"/>
              </a:rPr>
              <a:t>grade</a:t>
            </a:r>
            <a:r>
              <a:rPr sz="800" spc="75" dirty="0">
                <a:solidFill>
                  <a:srgbClr val="231F20"/>
                </a:solidFill>
                <a:latin typeface="Calibri"/>
                <a:cs typeface="Calibri"/>
              </a:rPr>
              <a:t> </a:t>
            </a:r>
            <a:r>
              <a:rPr sz="800" spc="-15" dirty="0">
                <a:solidFill>
                  <a:srgbClr val="231F20"/>
                </a:solidFill>
                <a:latin typeface="Calibri"/>
                <a:cs typeface="Calibri"/>
              </a:rPr>
              <a:t>uterine</a:t>
            </a:r>
            <a:r>
              <a:rPr sz="800" spc="75" dirty="0">
                <a:solidFill>
                  <a:srgbClr val="231F20"/>
                </a:solidFill>
                <a:latin typeface="Calibri"/>
                <a:cs typeface="Calibri"/>
              </a:rPr>
              <a:t> </a:t>
            </a:r>
            <a:r>
              <a:rPr sz="800" spc="-5" dirty="0">
                <a:solidFill>
                  <a:srgbClr val="231F20"/>
                </a:solidFill>
                <a:latin typeface="Calibri"/>
                <a:cs typeface="Calibri"/>
              </a:rPr>
              <a:t>leiomyosar- </a:t>
            </a:r>
            <a:r>
              <a:rPr sz="800" spc="-165" dirty="0">
                <a:solidFill>
                  <a:srgbClr val="231F20"/>
                </a:solidFill>
                <a:latin typeface="Calibri"/>
                <a:cs typeface="Calibri"/>
              </a:rPr>
              <a:t> </a:t>
            </a:r>
            <a:r>
              <a:rPr sz="800" spc="-10" dirty="0">
                <a:solidFill>
                  <a:srgbClr val="231F20"/>
                </a:solidFill>
                <a:latin typeface="Calibri"/>
                <a:cs typeface="Calibri"/>
              </a:rPr>
              <a:t>coma: </a:t>
            </a:r>
            <a:r>
              <a:rPr sz="800" spc="-15" dirty="0">
                <a:solidFill>
                  <a:srgbClr val="231F20"/>
                </a:solidFill>
                <a:latin typeface="Calibri"/>
                <a:cs typeface="Calibri"/>
              </a:rPr>
              <a:t>results </a:t>
            </a:r>
            <a:r>
              <a:rPr sz="800" spc="-10" dirty="0">
                <a:solidFill>
                  <a:srgbClr val="231F20"/>
                </a:solidFill>
                <a:latin typeface="Calibri"/>
                <a:cs typeface="Calibri"/>
              </a:rPr>
              <a:t>of </a:t>
            </a:r>
            <a:r>
              <a:rPr sz="800" spc="-35" dirty="0">
                <a:solidFill>
                  <a:srgbClr val="231F20"/>
                </a:solidFill>
                <a:latin typeface="Calibri"/>
                <a:cs typeface="Calibri"/>
              </a:rPr>
              <a:t>a</a:t>
            </a:r>
            <a:r>
              <a:rPr sz="800" spc="-5" dirty="0">
                <a:solidFill>
                  <a:srgbClr val="231F20"/>
                </a:solidFill>
                <a:latin typeface="Calibri"/>
                <a:cs typeface="Calibri"/>
              </a:rPr>
              <a:t> </a:t>
            </a:r>
            <a:r>
              <a:rPr sz="800" spc="-15" dirty="0">
                <a:solidFill>
                  <a:srgbClr val="231F20"/>
                </a:solidFill>
                <a:latin typeface="Calibri"/>
                <a:cs typeface="Calibri"/>
              </a:rPr>
              <a:t>prospective</a:t>
            </a:r>
            <a:r>
              <a:rPr sz="800" spc="-5" dirty="0">
                <a:solidFill>
                  <a:srgbClr val="231F20"/>
                </a:solidFill>
                <a:latin typeface="Calibri"/>
                <a:cs typeface="Calibri"/>
              </a:rPr>
              <a:t> </a:t>
            </a:r>
            <a:r>
              <a:rPr sz="800" spc="-10" dirty="0">
                <a:solidFill>
                  <a:srgbClr val="231F20"/>
                </a:solidFill>
                <a:latin typeface="Calibri"/>
                <a:cs typeface="Calibri"/>
              </a:rPr>
              <a:t>study.</a:t>
            </a:r>
            <a:r>
              <a:rPr sz="800" spc="-15" dirty="0">
                <a:solidFill>
                  <a:srgbClr val="231F20"/>
                </a:solidFill>
                <a:latin typeface="Calibri"/>
                <a:cs typeface="Calibri"/>
              </a:rPr>
              <a:t> </a:t>
            </a:r>
            <a:r>
              <a:rPr sz="800" dirty="0">
                <a:solidFill>
                  <a:srgbClr val="231F20"/>
                </a:solidFill>
                <a:latin typeface="Calibri"/>
                <a:cs typeface="Calibri"/>
              </a:rPr>
              <a:t>Gynecol</a:t>
            </a:r>
            <a:r>
              <a:rPr sz="800" spc="-10"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2009;</a:t>
            </a:r>
            <a:r>
              <a:rPr sz="800" spc="-15" dirty="0">
                <a:solidFill>
                  <a:srgbClr val="231F20"/>
                </a:solidFill>
                <a:latin typeface="Calibri"/>
                <a:cs typeface="Calibri"/>
              </a:rPr>
              <a:t> </a:t>
            </a:r>
            <a:r>
              <a:rPr sz="800" spc="-25" dirty="0">
                <a:solidFill>
                  <a:srgbClr val="231F20"/>
                </a:solidFill>
                <a:latin typeface="Calibri"/>
                <a:cs typeface="Calibri"/>
              </a:rPr>
              <a:t>112:</a:t>
            </a:r>
            <a:r>
              <a:rPr sz="800" spc="-10" dirty="0">
                <a:solidFill>
                  <a:srgbClr val="231F20"/>
                </a:solidFill>
                <a:latin typeface="Calibri"/>
                <a:cs typeface="Calibri"/>
              </a:rPr>
              <a:t> </a:t>
            </a:r>
            <a:r>
              <a:rPr sz="800" spc="-20" dirty="0">
                <a:solidFill>
                  <a:srgbClr val="231F20"/>
                </a:solidFill>
                <a:latin typeface="Calibri"/>
                <a:cs typeface="Calibri"/>
              </a:rPr>
              <a:t>563–567.</a:t>
            </a:r>
            <a:endParaRPr sz="800">
              <a:latin typeface="Calibri"/>
              <a:cs typeface="Calibri"/>
            </a:endParaRPr>
          </a:p>
          <a:p>
            <a:pPr marL="184785" marR="5080" indent="-172085">
              <a:lnSpc>
                <a:spcPts val="1019"/>
              </a:lnSpc>
              <a:spcBef>
                <a:spcPts val="25"/>
              </a:spcBef>
              <a:buAutoNum type="arabicPeriod" startAt="67"/>
              <a:tabLst>
                <a:tab pos="184785" algn="l"/>
              </a:tabLst>
            </a:pPr>
            <a:r>
              <a:rPr sz="800" spc="-5" dirty="0">
                <a:solidFill>
                  <a:srgbClr val="231F20"/>
                </a:solidFill>
                <a:latin typeface="Calibri"/>
                <a:cs typeface="Calibri"/>
              </a:rPr>
              <a:t>Hensley</a:t>
            </a:r>
            <a:r>
              <a:rPr sz="800" spc="150" dirty="0">
                <a:solidFill>
                  <a:srgbClr val="231F20"/>
                </a:solidFill>
                <a:latin typeface="Calibri"/>
                <a:cs typeface="Calibri"/>
              </a:rPr>
              <a:t> </a:t>
            </a:r>
            <a:r>
              <a:rPr sz="800" spc="35" dirty="0">
                <a:solidFill>
                  <a:srgbClr val="231F20"/>
                </a:solidFill>
                <a:latin typeface="Calibri"/>
                <a:cs typeface="Calibri"/>
              </a:rPr>
              <a:t>ML,</a:t>
            </a:r>
            <a:r>
              <a:rPr sz="800" spc="155" dirty="0">
                <a:solidFill>
                  <a:srgbClr val="231F20"/>
                </a:solidFill>
                <a:latin typeface="Calibri"/>
                <a:cs typeface="Calibri"/>
              </a:rPr>
              <a:t> </a:t>
            </a:r>
            <a:r>
              <a:rPr sz="800" spc="-10" dirty="0">
                <a:solidFill>
                  <a:srgbClr val="231F20"/>
                </a:solidFill>
                <a:latin typeface="Calibri"/>
                <a:cs typeface="Calibri"/>
              </a:rPr>
              <a:t>Wathen</a:t>
            </a:r>
            <a:r>
              <a:rPr sz="800" spc="155" dirty="0">
                <a:solidFill>
                  <a:srgbClr val="231F20"/>
                </a:solidFill>
                <a:latin typeface="Calibri"/>
                <a:cs typeface="Calibri"/>
              </a:rPr>
              <a:t> </a:t>
            </a:r>
            <a:r>
              <a:rPr sz="800" spc="35" dirty="0">
                <a:solidFill>
                  <a:srgbClr val="231F20"/>
                </a:solidFill>
                <a:latin typeface="Calibri"/>
                <a:cs typeface="Calibri"/>
              </a:rPr>
              <a:t>JK,</a:t>
            </a:r>
            <a:r>
              <a:rPr sz="800" spc="160" dirty="0">
                <a:solidFill>
                  <a:srgbClr val="231F20"/>
                </a:solidFill>
                <a:latin typeface="Calibri"/>
                <a:cs typeface="Calibri"/>
              </a:rPr>
              <a:t> </a:t>
            </a:r>
            <a:r>
              <a:rPr sz="800" spc="10" dirty="0">
                <a:solidFill>
                  <a:srgbClr val="231F20"/>
                </a:solidFill>
                <a:latin typeface="Calibri"/>
                <a:cs typeface="Calibri"/>
              </a:rPr>
              <a:t>Maki</a:t>
            </a:r>
            <a:r>
              <a:rPr sz="800" spc="155" dirty="0">
                <a:solidFill>
                  <a:srgbClr val="231F20"/>
                </a:solidFill>
                <a:latin typeface="Calibri"/>
                <a:cs typeface="Calibri"/>
              </a:rPr>
              <a:t> </a:t>
            </a:r>
            <a:r>
              <a:rPr sz="800" spc="55" dirty="0">
                <a:solidFill>
                  <a:srgbClr val="231F20"/>
                </a:solidFill>
                <a:latin typeface="Calibri"/>
                <a:cs typeface="Calibri"/>
              </a:rPr>
              <a:t>RG</a:t>
            </a:r>
            <a:r>
              <a:rPr sz="800" spc="155" dirty="0">
                <a:solidFill>
                  <a:srgbClr val="231F20"/>
                </a:solidFill>
                <a:latin typeface="Calibri"/>
                <a:cs typeface="Calibri"/>
              </a:rPr>
              <a:t> </a:t>
            </a:r>
            <a:r>
              <a:rPr sz="800" spc="-45" dirty="0">
                <a:solidFill>
                  <a:srgbClr val="231F20"/>
                </a:solidFill>
                <a:latin typeface="Calibri"/>
                <a:cs typeface="Calibri"/>
              </a:rPr>
              <a:t>et</a:t>
            </a:r>
            <a:r>
              <a:rPr sz="800" spc="30" dirty="0">
                <a:solidFill>
                  <a:srgbClr val="231F20"/>
                </a:solidFill>
                <a:latin typeface="Calibri"/>
                <a:cs typeface="Calibri"/>
              </a:rPr>
              <a:t> </a:t>
            </a:r>
            <a:r>
              <a:rPr sz="800" spc="-10" dirty="0">
                <a:solidFill>
                  <a:srgbClr val="231F20"/>
                </a:solidFill>
                <a:latin typeface="Calibri"/>
                <a:cs typeface="Calibri"/>
              </a:rPr>
              <a:t>al.  </a:t>
            </a:r>
            <a:r>
              <a:rPr sz="800" spc="5" dirty="0">
                <a:solidFill>
                  <a:srgbClr val="231F20"/>
                </a:solidFill>
                <a:latin typeface="Calibri"/>
                <a:cs typeface="Calibri"/>
              </a:rPr>
              <a:t>Adjuvant</a:t>
            </a:r>
            <a:r>
              <a:rPr sz="800" spc="155" dirty="0">
                <a:solidFill>
                  <a:srgbClr val="231F20"/>
                </a:solidFill>
                <a:latin typeface="Calibri"/>
                <a:cs typeface="Calibri"/>
              </a:rPr>
              <a:t> </a:t>
            </a:r>
            <a:r>
              <a:rPr sz="800" spc="-15" dirty="0">
                <a:solidFill>
                  <a:srgbClr val="231F20"/>
                </a:solidFill>
                <a:latin typeface="Calibri"/>
                <a:cs typeface="Calibri"/>
              </a:rPr>
              <a:t>therapy  </a:t>
            </a:r>
            <a:r>
              <a:rPr sz="800" spc="-5" dirty="0">
                <a:solidFill>
                  <a:srgbClr val="231F20"/>
                </a:solidFill>
                <a:latin typeface="Calibri"/>
                <a:cs typeface="Calibri"/>
              </a:rPr>
              <a:t>for</a:t>
            </a:r>
            <a:r>
              <a:rPr sz="800" spc="155" dirty="0">
                <a:solidFill>
                  <a:srgbClr val="231F20"/>
                </a:solidFill>
                <a:latin typeface="Calibri"/>
                <a:cs typeface="Calibri"/>
              </a:rPr>
              <a:t> </a:t>
            </a:r>
            <a:r>
              <a:rPr sz="800" spc="15" dirty="0">
                <a:solidFill>
                  <a:srgbClr val="231F20"/>
                </a:solidFill>
                <a:latin typeface="Calibri"/>
                <a:cs typeface="Calibri"/>
              </a:rPr>
              <a:t>high- </a:t>
            </a:r>
            <a:r>
              <a:rPr sz="800" spc="-170" dirty="0">
                <a:solidFill>
                  <a:srgbClr val="231F20"/>
                </a:solidFill>
                <a:latin typeface="Calibri"/>
                <a:cs typeface="Calibri"/>
              </a:rPr>
              <a:t> </a:t>
            </a:r>
            <a:r>
              <a:rPr sz="800" spc="-20" dirty="0">
                <a:solidFill>
                  <a:srgbClr val="231F20"/>
                </a:solidFill>
                <a:latin typeface="Calibri"/>
                <a:cs typeface="Calibri"/>
              </a:rPr>
              <a:t>grade,</a:t>
            </a:r>
            <a:r>
              <a:rPr sz="800" spc="90" dirty="0">
                <a:solidFill>
                  <a:srgbClr val="231F20"/>
                </a:solidFill>
                <a:latin typeface="Calibri"/>
                <a:cs typeface="Calibri"/>
              </a:rPr>
              <a:t> </a:t>
            </a:r>
            <a:r>
              <a:rPr sz="800" spc="-5" dirty="0">
                <a:solidFill>
                  <a:srgbClr val="231F20"/>
                </a:solidFill>
                <a:latin typeface="Calibri"/>
                <a:cs typeface="Calibri"/>
              </a:rPr>
              <a:t>uterus-limited</a:t>
            </a:r>
            <a:r>
              <a:rPr sz="800" spc="95" dirty="0">
                <a:solidFill>
                  <a:srgbClr val="231F20"/>
                </a:solidFill>
                <a:latin typeface="Calibri"/>
                <a:cs typeface="Calibri"/>
              </a:rPr>
              <a:t> </a:t>
            </a:r>
            <a:r>
              <a:rPr sz="800" spc="-10" dirty="0">
                <a:solidFill>
                  <a:srgbClr val="231F20"/>
                </a:solidFill>
                <a:latin typeface="Calibri"/>
                <a:cs typeface="Calibri"/>
              </a:rPr>
              <a:t>leiomyosarcoma:</a:t>
            </a:r>
            <a:r>
              <a:rPr sz="800" spc="90" dirty="0">
                <a:solidFill>
                  <a:srgbClr val="231F20"/>
                </a:solidFill>
                <a:latin typeface="Calibri"/>
                <a:cs typeface="Calibri"/>
              </a:rPr>
              <a:t> </a:t>
            </a:r>
            <a:r>
              <a:rPr sz="800" spc="-15" dirty="0">
                <a:solidFill>
                  <a:srgbClr val="231F20"/>
                </a:solidFill>
                <a:latin typeface="Calibri"/>
                <a:cs typeface="Calibri"/>
              </a:rPr>
              <a:t>results</a:t>
            </a:r>
            <a:r>
              <a:rPr sz="800" spc="95" dirty="0">
                <a:solidFill>
                  <a:srgbClr val="231F20"/>
                </a:solidFill>
                <a:latin typeface="Calibri"/>
                <a:cs typeface="Calibri"/>
              </a:rPr>
              <a:t> </a:t>
            </a:r>
            <a:r>
              <a:rPr sz="800" spc="-10" dirty="0">
                <a:solidFill>
                  <a:srgbClr val="231F20"/>
                </a:solidFill>
                <a:latin typeface="Calibri"/>
                <a:cs typeface="Calibri"/>
              </a:rPr>
              <a:t>of</a:t>
            </a:r>
            <a:r>
              <a:rPr sz="800" spc="95" dirty="0">
                <a:solidFill>
                  <a:srgbClr val="231F20"/>
                </a:solidFill>
                <a:latin typeface="Calibri"/>
                <a:cs typeface="Calibri"/>
              </a:rPr>
              <a:t> </a:t>
            </a:r>
            <a:r>
              <a:rPr sz="800" spc="-35" dirty="0">
                <a:solidFill>
                  <a:srgbClr val="231F20"/>
                </a:solidFill>
                <a:latin typeface="Calibri"/>
                <a:cs typeface="Calibri"/>
              </a:rPr>
              <a:t>a</a:t>
            </a:r>
            <a:r>
              <a:rPr sz="800" spc="95" dirty="0">
                <a:solidFill>
                  <a:srgbClr val="231F20"/>
                </a:solidFill>
                <a:latin typeface="Calibri"/>
                <a:cs typeface="Calibri"/>
              </a:rPr>
              <a:t> </a:t>
            </a:r>
            <a:r>
              <a:rPr sz="800" spc="-25" dirty="0">
                <a:solidFill>
                  <a:srgbClr val="231F20"/>
                </a:solidFill>
                <a:latin typeface="Calibri"/>
                <a:cs typeface="Calibri"/>
              </a:rPr>
              <a:t>phase</a:t>
            </a:r>
            <a:r>
              <a:rPr sz="800" spc="95" dirty="0">
                <a:solidFill>
                  <a:srgbClr val="231F20"/>
                </a:solidFill>
                <a:latin typeface="Calibri"/>
                <a:cs typeface="Calibri"/>
              </a:rPr>
              <a:t> </a:t>
            </a:r>
            <a:r>
              <a:rPr sz="800" spc="-25" dirty="0">
                <a:solidFill>
                  <a:srgbClr val="231F20"/>
                </a:solidFill>
                <a:latin typeface="Calibri"/>
                <a:cs typeface="Calibri"/>
              </a:rPr>
              <a:t>2</a:t>
            </a:r>
            <a:r>
              <a:rPr sz="800" spc="95" dirty="0">
                <a:solidFill>
                  <a:srgbClr val="231F20"/>
                </a:solidFill>
                <a:latin typeface="Calibri"/>
                <a:cs typeface="Calibri"/>
              </a:rPr>
              <a:t> </a:t>
            </a:r>
            <a:r>
              <a:rPr sz="800" dirty="0">
                <a:solidFill>
                  <a:srgbClr val="231F20"/>
                </a:solidFill>
                <a:latin typeface="Calibri"/>
                <a:cs typeface="Calibri"/>
              </a:rPr>
              <a:t>trial</a:t>
            </a:r>
            <a:r>
              <a:rPr sz="800" spc="95" dirty="0">
                <a:solidFill>
                  <a:srgbClr val="231F20"/>
                </a:solidFill>
                <a:latin typeface="Calibri"/>
                <a:cs typeface="Calibri"/>
              </a:rPr>
              <a:t> </a:t>
            </a:r>
            <a:r>
              <a:rPr sz="800" spc="55" dirty="0">
                <a:solidFill>
                  <a:srgbClr val="231F20"/>
                </a:solidFill>
                <a:latin typeface="Calibri"/>
                <a:cs typeface="Calibri"/>
              </a:rPr>
              <a:t>(SARC</a:t>
            </a:r>
            <a:endParaRPr sz="800">
              <a:latin typeface="Calibri"/>
              <a:cs typeface="Calibri"/>
            </a:endParaRPr>
          </a:p>
          <a:p>
            <a:pPr marL="184785">
              <a:lnSpc>
                <a:spcPct val="100000"/>
              </a:lnSpc>
              <a:spcBef>
                <a:spcPts val="25"/>
              </a:spcBef>
            </a:pPr>
            <a:r>
              <a:rPr sz="800" spc="-5" dirty="0">
                <a:solidFill>
                  <a:srgbClr val="231F20"/>
                </a:solidFill>
                <a:latin typeface="Calibri"/>
                <a:cs typeface="Calibri"/>
              </a:rPr>
              <a:t>005).</a:t>
            </a:r>
            <a:r>
              <a:rPr sz="800" spc="-10" dirty="0">
                <a:solidFill>
                  <a:srgbClr val="231F20"/>
                </a:solidFill>
                <a:latin typeface="Calibri"/>
                <a:cs typeface="Calibri"/>
              </a:rPr>
              <a:t> </a:t>
            </a:r>
            <a:r>
              <a:rPr sz="800" dirty="0">
                <a:solidFill>
                  <a:srgbClr val="231F20"/>
                </a:solidFill>
                <a:latin typeface="Calibri"/>
                <a:cs typeface="Calibri"/>
              </a:rPr>
              <a:t>Cancer</a:t>
            </a:r>
            <a:r>
              <a:rPr sz="800" spc="-15" dirty="0">
                <a:solidFill>
                  <a:srgbClr val="231F20"/>
                </a:solidFill>
                <a:latin typeface="Calibri"/>
                <a:cs typeface="Calibri"/>
              </a:rPr>
              <a:t> </a:t>
            </a:r>
            <a:r>
              <a:rPr sz="800" spc="-25" dirty="0">
                <a:solidFill>
                  <a:srgbClr val="231F20"/>
                </a:solidFill>
                <a:latin typeface="Calibri"/>
                <a:cs typeface="Calibri"/>
              </a:rPr>
              <a:t>2013;</a:t>
            </a:r>
            <a:r>
              <a:rPr sz="800" spc="-10" dirty="0">
                <a:solidFill>
                  <a:srgbClr val="231F20"/>
                </a:solidFill>
                <a:latin typeface="Calibri"/>
                <a:cs typeface="Calibri"/>
              </a:rPr>
              <a:t> </a:t>
            </a:r>
            <a:r>
              <a:rPr sz="800" spc="-25" dirty="0">
                <a:solidFill>
                  <a:srgbClr val="231F20"/>
                </a:solidFill>
                <a:latin typeface="Calibri"/>
                <a:cs typeface="Calibri"/>
              </a:rPr>
              <a:t>119:</a:t>
            </a:r>
            <a:r>
              <a:rPr sz="800" spc="-15" dirty="0">
                <a:solidFill>
                  <a:srgbClr val="231F20"/>
                </a:solidFill>
                <a:latin typeface="Calibri"/>
                <a:cs typeface="Calibri"/>
              </a:rPr>
              <a:t> </a:t>
            </a:r>
            <a:r>
              <a:rPr sz="800" spc="-20" dirty="0">
                <a:solidFill>
                  <a:srgbClr val="231F20"/>
                </a:solidFill>
                <a:latin typeface="Calibri"/>
                <a:cs typeface="Calibri"/>
              </a:rPr>
              <a:t>1555–1561.</a:t>
            </a:r>
            <a:endParaRPr sz="800">
              <a:latin typeface="Calibri"/>
              <a:cs typeface="Calibri"/>
            </a:endParaRPr>
          </a:p>
          <a:p>
            <a:pPr marL="184785" marR="5080" indent="-172085">
              <a:lnSpc>
                <a:spcPts val="1030"/>
              </a:lnSpc>
              <a:spcBef>
                <a:spcPts val="15"/>
              </a:spcBef>
              <a:buAutoNum type="arabicPeriod" startAt="68"/>
              <a:tabLst>
                <a:tab pos="184785" algn="l"/>
              </a:tabLst>
            </a:pPr>
            <a:r>
              <a:rPr sz="800" spc="20" dirty="0">
                <a:solidFill>
                  <a:srgbClr val="231F20"/>
                </a:solidFill>
                <a:latin typeface="Calibri"/>
                <a:cs typeface="Calibri"/>
              </a:rPr>
              <a:t>Rauh-Hain </a:t>
            </a:r>
            <a:r>
              <a:rPr sz="800" spc="15" dirty="0">
                <a:solidFill>
                  <a:srgbClr val="231F20"/>
                </a:solidFill>
                <a:latin typeface="Calibri"/>
                <a:cs typeface="Calibri"/>
              </a:rPr>
              <a:t>JA, </a:t>
            </a:r>
            <a:r>
              <a:rPr sz="800" spc="-15" dirty="0">
                <a:solidFill>
                  <a:srgbClr val="231F20"/>
                </a:solidFill>
                <a:latin typeface="Calibri"/>
                <a:cs typeface="Calibri"/>
              </a:rPr>
              <a:t>del </a:t>
            </a:r>
            <a:r>
              <a:rPr sz="800" spc="5" dirty="0">
                <a:solidFill>
                  <a:srgbClr val="231F20"/>
                </a:solidFill>
                <a:latin typeface="Calibri"/>
                <a:cs typeface="Calibri"/>
              </a:rPr>
              <a:t>Carmen </a:t>
            </a:r>
            <a:r>
              <a:rPr sz="800" spc="20" dirty="0">
                <a:solidFill>
                  <a:srgbClr val="231F20"/>
                </a:solidFill>
                <a:latin typeface="Calibri"/>
                <a:cs typeface="Calibri"/>
              </a:rPr>
              <a:t>MG. </a:t>
            </a:r>
            <a:r>
              <a:rPr sz="800" dirty="0">
                <a:solidFill>
                  <a:srgbClr val="231F20"/>
                </a:solidFill>
                <a:latin typeface="Calibri"/>
                <a:cs typeface="Calibri"/>
              </a:rPr>
              <a:t>Endometrial </a:t>
            </a:r>
            <a:r>
              <a:rPr sz="800" spc="-10" dirty="0">
                <a:solidFill>
                  <a:srgbClr val="231F20"/>
                </a:solidFill>
                <a:latin typeface="Calibri"/>
                <a:cs typeface="Calibri"/>
              </a:rPr>
              <a:t>stromal </a:t>
            </a:r>
            <a:r>
              <a:rPr sz="800" spc="-15" dirty="0">
                <a:solidFill>
                  <a:srgbClr val="231F20"/>
                </a:solidFill>
                <a:latin typeface="Calibri"/>
                <a:cs typeface="Calibri"/>
              </a:rPr>
              <a:t>sarcoma: </a:t>
            </a:r>
            <a:r>
              <a:rPr sz="800" spc="-35" dirty="0">
                <a:solidFill>
                  <a:srgbClr val="231F20"/>
                </a:solidFill>
                <a:latin typeface="Calibri"/>
                <a:cs typeface="Calibri"/>
              </a:rPr>
              <a:t>a </a:t>
            </a:r>
            <a:r>
              <a:rPr sz="800" spc="-15" dirty="0">
                <a:solidFill>
                  <a:srgbClr val="231F20"/>
                </a:solidFill>
                <a:latin typeface="Calibri"/>
                <a:cs typeface="Calibri"/>
              </a:rPr>
              <a:t>system- </a:t>
            </a:r>
            <a:r>
              <a:rPr sz="800" spc="-170" dirty="0">
                <a:solidFill>
                  <a:srgbClr val="231F20"/>
                </a:solidFill>
                <a:latin typeface="Calibri"/>
                <a:cs typeface="Calibri"/>
              </a:rPr>
              <a:t> </a:t>
            </a:r>
            <a:r>
              <a:rPr sz="800" spc="-10" dirty="0">
                <a:solidFill>
                  <a:srgbClr val="231F20"/>
                </a:solidFill>
                <a:latin typeface="Calibri"/>
                <a:cs typeface="Calibri"/>
              </a:rPr>
              <a:t>atic</a:t>
            </a:r>
            <a:r>
              <a:rPr sz="800" spc="-15" dirty="0">
                <a:solidFill>
                  <a:srgbClr val="231F20"/>
                </a:solidFill>
                <a:latin typeface="Calibri"/>
                <a:cs typeface="Calibri"/>
              </a:rPr>
              <a:t> </a:t>
            </a:r>
            <a:r>
              <a:rPr sz="800" spc="-20" dirty="0">
                <a:solidFill>
                  <a:srgbClr val="231F20"/>
                </a:solidFill>
                <a:latin typeface="Calibri"/>
                <a:cs typeface="Calibri"/>
              </a:rPr>
              <a:t>review.</a:t>
            </a:r>
            <a:r>
              <a:rPr sz="800" spc="-10" dirty="0">
                <a:solidFill>
                  <a:srgbClr val="231F20"/>
                </a:solidFill>
                <a:latin typeface="Calibri"/>
                <a:cs typeface="Calibri"/>
              </a:rPr>
              <a:t> </a:t>
            </a:r>
            <a:r>
              <a:rPr sz="800" spc="-15" dirty="0">
                <a:solidFill>
                  <a:srgbClr val="231F20"/>
                </a:solidFill>
                <a:latin typeface="Calibri"/>
                <a:cs typeface="Calibri"/>
              </a:rPr>
              <a:t>Obstet</a:t>
            </a:r>
            <a:r>
              <a:rPr sz="800" spc="-10" dirty="0">
                <a:solidFill>
                  <a:srgbClr val="231F20"/>
                </a:solidFill>
                <a:latin typeface="Calibri"/>
                <a:cs typeface="Calibri"/>
              </a:rPr>
              <a:t> </a:t>
            </a:r>
            <a:r>
              <a:rPr sz="800" dirty="0">
                <a:solidFill>
                  <a:srgbClr val="231F20"/>
                </a:solidFill>
                <a:latin typeface="Calibri"/>
                <a:cs typeface="Calibri"/>
              </a:rPr>
              <a:t>Gynecol</a:t>
            </a:r>
            <a:r>
              <a:rPr sz="800" spc="-10" dirty="0">
                <a:solidFill>
                  <a:srgbClr val="231F20"/>
                </a:solidFill>
                <a:latin typeface="Calibri"/>
                <a:cs typeface="Calibri"/>
              </a:rPr>
              <a:t> </a:t>
            </a:r>
            <a:r>
              <a:rPr sz="800" spc="-25" dirty="0">
                <a:solidFill>
                  <a:srgbClr val="231F20"/>
                </a:solidFill>
                <a:latin typeface="Calibri"/>
                <a:cs typeface="Calibri"/>
              </a:rPr>
              <a:t>2013;</a:t>
            </a:r>
            <a:r>
              <a:rPr sz="800" spc="-15" dirty="0">
                <a:solidFill>
                  <a:srgbClr val="231F20"/>
                </a:solidFill>
                <a:latin typeface="Calibri"/>
                <a:cs typeface="Calibri"/>
              </a:rPr>
              <a:t> </a:t>
            </a:r>
            <a:r>
              <a:rPr sz="800" spc="-25" dirty="0">
                <a:solidFill>
                  <a:srgbClr val="231F20"/>
                </a:solidFill>
                <a:latin typeface="Calibri"/>
                <a:cs typeface="Calibri"/>
              </a:rPr>
              <a:t>122:</a:t>
            </a:r>
            <a:r>
              <a:rPr sz="800" spc="-10" dirty="0">
                <a:solidFill>
                  <a:srgbClr val="231F20"/>
                </a:solidFill>
                <a:latin typeface="Calibri"/>
                <a:cs typeface="Calibri"/>
              </a:rPr>
              <a:t> </a:t>
            </a:r>
            <a:r>
              <a:rPr sz="800" spc="-20" dirty="0">
                <a:solidFill>
                  <a:srgbClr val="231F20"/>
                </a:solidFill>
                <a:latin typeface="Calibri"/>
                <a:cs typeface="Calibri"/>
              </a:rPr>
              <a:t>676–683.</a:t>
            </a:r>
            <a:endParaRPr sz="800">
              <a:latin typeface="Calibri"/>
              <a:cs typeface="Calibri"/>
            </a:endParaRPr>
          </a:p>
          <a:p>
            <a:pPr marL="184785" indent="-172085">
              <a:lnSpc>
                <a:spcPts val="950"/>
              </a:lnSpc>
              <a:buAutoNum type="arabicPeriod" startAt="68"/>
              <a:tabLst>
                <a:tab pos="184785" algn="l"/>
              </a:tabLst>
            </a:pPr>
            <a:r>
              <a:rPr sz="800" spc="-15" dirty="0">
                <a:solidFill>
                  <a:srgbClr val="231F20"/>
                </a:solidFill>
                <a:latin typeface="Calibri"/>
                <a:cs typeface="Calibri"/>
              </a:rPr>
              <a:t>Lee</a:t>
            </a:r>
            <a:r>
              <a:rPr sz="800" spc="55" dirty="0">
                <a:solidFill>
                  <a:srgbClr val="231F20"/>
                </a:solidFill>
                <a:latin typeface="Calibri"/>
                <a:cs typeface="Calibri"/>
              </a:rPr>
              <a:t> </a:t>
            </a:r>
            <a:r>
              <a:rPr sz="800" spc="65" dirty="0">
                <a:solidFill>
                  <a:srgbClr val="231F20"/>
                </a:solidFill>
                <a:latin typeface="Calibri"/>
                <a:cs typeface="Calibri"/>
              </a:rPr>
              <a:t>CH,</a:t>
            </a:r>
            <a:r>
              <a:rPr sz="800" spc="55" dirty="0">
                <a:solidFill>
                  <a:srgbClr val="231F20"/>
                </a:solidFill>
                <a:latin typeface="Calibri"/>
                <a:cs typeface="Calibri"/>
              </a:rPr>
              <a:t> </a:t>
            </a:r>
            <a:r>
              <a:rPr sz="800" spc="40" dirty="0">
                <a:solidFill>
                  <a:srgbClr val="231F20"/>
                </a:solidFill>
                <a:latin typeface="Calibri"/>
                <a:cs typeface="Calibri"/>
              </a:rPr>
              <a:t>Ou</a:t>
            </a:r>
            <a:r>
              <a:rPr sz="800" spc="60" dirty="0">
                <a:solidFill>
                  <a:srgbClr val="231F20"/>
                </a:solidFill>
                <a:latin typeface="Calibri"/>
                <a:cs typeface="Calibri"/>
              </a:rPr>
              <a:t> </a:t>
            </a:r>
            <a:r>
              <a:rPr sz="800" spc="20" dirty="0">
                <a:solidFill>
                  <a:srgbClr val="231F20"/>
                </a:solidFill>
                <a:latin typeface="Calibri"/>
                <a:cs typeface="Calibri"/>
              </a:rPr>
              <a:t>WB,</a:t>
            </a:r>
            <a:r>
              <a:rPr sz="800" spc="55" dirty="0">
                <a:solidFill>
                  <a:srgbClr val="231F20"/>
                </a:solidFill>
                <a:latin typeface="Calibri"/>
                <a:cs typeface="Calibri"/>
              </a:rPr>
              <a:t> </a:t>
            </a:r>
            <a:r>
              <a:rPr sz="800" spc="10" dirty="0">
                <a:solidFill>
                  <a:srgbClr val="231F20"/>
                </a:solidFill>
                <a:latin typeface="Calibri"/>
                <a:cs typeface="Calibri"/>
              </a:rPr>
              <a:t>Mari</a:t>
            </a:r>
            <a:r>
              <a:rPr sz="800" spc="55" dirty="0">
                <a:solidFill>
                  <a:srgbClr val="231F20"/>
                </a:solidFill>
                <a:latin typeface="Calibri"/>
                <a:cs typeface="Calibri"/>
              </a:rPr>
              <a:t> </a:t>
            </a:r>
            <a:r>
              <a:rPr sz="800" spc="-30" dirty="0">
                <a:solidFill>
                  <a:srgbClr val="231F20"/>
                </a:solidFill>
                <a:latin typeface="Calibri"/>
                <a:cs typeface="Calibri"/>
              </a:rPr>
              <a:t>n</a:t>
            </a:r>
            <a:r>
              <a:rPr sz="800" spc="-30" dirty="0">
                <a:solidFill>
                  <a:srgbClr val="231F20"/>
                </a:solidFill>
                <a:latin typeface="Corbel"/>
                <a:cs typeface="Corbel"/>
              </a:rPr>
              <a:t>~</a:t>
            </a:r>
            <a:r>
              <a:rPr sz="800" spc="-30" dirty="0">
                <a:solidFill>
                  <a:srgbClr val="231F20"/>
                </a:solidFill>
                <a:latin typeface="Calibri"/>
                <a:cs typeface="Calibri"/>
              </a:rPr>
              <a:t>o-Enriquez</a:t>
            </a:r>
            <a:r>
              <a:rPr sz="800" spc="50" dirty="0">
                <a:solidFill>
                  <a:srgbClr val="231F20"/>
                </a:solidFill>
                <a:latin typeface="Calibri"/>
                <a:cs typeface="Calibri"/>
              </a:rPr>
              <a:t> A</a:t>
            </a:r>
            <a:r>
              <a:rPr sz="800" spc="65" dirty="0">
                <a:solidFill>
                  <a:srgbClr val="231F20"/>
                </a:solidFill>
                <a:latin typeface="Calibri"/>
                <a:cs typeface="Calibri"/>
              </a:rPr>
              <a:t> </a:t>
            </a:r>
            <a:r>
              <a:rPr sz="800" spc="-45" dirty="0">
                <a:solidFill>
                  <a:srgbClr val="231F20"/>
                </a:solidFill>
                <a:latin typeface="Calibri"/>
                <a:cs typeface="Calibri"/>
              </a:rPr>
              <a:t>et</a:t>
            </a:r>
            <a:r>
              <a:rPr sz="800" spc="55" dirty="0">
                <a:solidFill>
                  <a:srgbClr val="231F20"/>
                </a:solidFill>
                <a:latin typeface="Calibri"/>
                <a:cs typeface="Calibri"/>
              </a:rPr>
              <a:t> </a:t>
            </a:r>
            <a:r>
              <a:rPr sz="800" spc="-10" dirty="0">
                <a:solidFill>
                  <a:srgbClr val="231F20"/>
                </a:solidFill>
                <a:latin typeface="Calibri"/>
                <a:cs typeface="Calibri"/>
              </a:rPr>
              <a:t>al.</a:t>
            </a:r>
            <a:r>
              <a:rPr sz="800" spc="55" dirty="0">
                <a:solidFill>
                  <a:srgbClr val="231F20"/>
                </a:solidFill>
                <a:latin typeface="Calibri"/>
                <a:cs typeface="Calibri"/>
              </a:rPr>
              <a:t> </a:t>
            </a:r>
            <a:r>
              <a:rPr sz="800" dirty="0">
                <a:solidFill>
                  <a:srgbClr val="231F20"/>
                </a:solidFill>
                <a:latin typeface="Calibri"/>
                <a:cs typeface="Calibri"/>
              </a:rPr>
              <a:t>14-3-3</a:t>
            </a:r>
            <a:r>
              <a:rPr sz="800" spc="55" dirty="0">
                <a:solidFill>
                  <a:srgbClr val="231F20"/>
                </a:solidFill>
                <a:latin typeface="Calibri"/>
                <a:cs typeface="Calibri"/>
              </a:rPr>
              <a:t> </a:t>
            </a:r>
            <a:r>
              <a:rPr sz="800" dirty="0">
                <a:solidFill>
                  <a:srgbClr val="231F20"/>
                </a:solidFill>
                <a:latin typeface="Calibri"/>
                <a:cs typeface="Calibri"/>
              </a:rPr>
              <a:t>fusion</a:t>
            </a:r>
            <a:r>
              <a:rPr sz="800" spc="60" dirty="0">
                <a:solidFill>
                  <a:srgbClr val="231F20"/>
                </a:solidFill>
                <a:latin typeface="Calibri"/>
                <a:cs typeface="Calibri"/>
              </a:rPr>
              <a:t> </a:t>
            </a:r>
            <a:r>
              <a:rPr sz="800" spc="-20" dirty="0">
                <a:solidFill>
                  <a:srgbClr val="231F20"/>
                </a:solidFill>
                <a:latin typeface="Calibri"/>
                <a:cs typeface="Calibri"/>
              </a:rPr>
              <a:t>oncogenes</a:t>
            </a:r>
            <a:r>
              <a:rPr sz="800" spc="55" dirty="0">
                <a:solidFill>
                  <a:srgbClr val="231F20"/>
                </a:solidFill>
                <a:latin typeface="Calibri"/>
                <a:cs typeface="Calibri"/>
              </a:rPr>
              <a:t> </a:t>
            </a:r>
            <a:r>
              <a:rPr sz="800" spc="20" dirty="0">
                <a:solidFill>
                  <a:srgbClr val="231F20"/>
                </a:solidFill>
                <a:latin typeface="Calibri"/>
                <a:cs typeface="Calibri"/>
              </a:rPr>
              <a:t>in</a:t>
            </a:r>
            <a:endParaRPr sz="800">
              <a:latin typeface="Calibri"/>
              <a:cs typeface="Calibri"/>
            </a:endParaRPr>
          </a:p>
          <a:p>
            <a:pPr marL="184150" marR="5080">
              <a:lnSpc>
                <a:spcPct val="106300"/>
              </a:lnSpc>
              <a:spcBef>
                <a:spcPts val="5"/>
              </a:spcBef>
            </a:pPr>
            <a:r>
              <a:rPr sz="800" spc="-5" dirty="0">
                <a:solidFill>
                  <a:srgbClr val="231F20"/>
                </a:solidFill>
                <a:latin typeface="Calibri"/>
                <a:cs typeface="Calibri"/>
              </a:rPr>
              <a:t>high-grade</a:t>
            </a:r>
            <a:r>
              <a:rPr sz="800" spc="40" dirty="0">
                <a:solidFill>
                  <a:srgbClr val="231F20"/>
                </a:solidFill>
                <a:latin typeface="Calibri"/>
                <a:cs typeface="Calibri"/>
              </a:rPr>
              <a:t> </a:t>
            </a:r>
            <a:r>
              <a:rPr sz="800" spc="-10" dirty="0">
                <a:solidFill>
                  <a:srgbClr val="231F20"/>
                </a:solidFill>
                <a:latin typeface="Calibri"/>
                <a:cs typeface="Calibri"/>
              </a:rPr>
              <a:t>endometrial</a:t>
            </a:r>
            <a:r>
              <a:rPr sz="800" spc="45" dirty="0">
                <a:solidFill>
                  <a:srgbClr val="231F20"/>
                </a:solidFill>
                <a:latin typeface="Calibri"/>
                <a:cs typeface="Calibri"/>
              </a:rPr>
              <a:t> </a:t>
            </a:r>
            <a:r>
              <a:rPr sz="800" spc="-10" dirty="0">
                <a:solidFill>
                  <a:srgbClr val="231F20"/>
                </a:solidFill>
                <a:latin typeface="Calibri"/>
                <a:cs typeface="Calibri"/>
              </a:rPr>
              <a:t>stromal</a:t>
            </a:r>
            <a:r>
              <a:rPr sz="800" spc="40" dirty="0">
                <a:solidFill>
                  <a:srgbClr val="231F20"/>
                </a:solidFill>
                <a:latin typeface="Calibri"/>
                <a:cs typeface="Calibri"/>
              </a:rPr>
              <a:t> </a:t>
            </a:r>
            <a:r>
              <a:rPr sz="800" spc="-15" dirty="0">
                <a:solidFill>
                  <a:srgbClr val="231F20"/>
                </a:solidFill>
                <a:latin typeface="Calibri"/>
                <a:cs typeface="Calibri"/>
              </a:rPr>
              <a:t>sarcoma.</a:t>
            </a:r>
            <a:r>
              <a:rPr sz="800" spc="35" dirty="0">
                <a:solidFill>
                  <a:srgbClr val="231F20"/>
                </a:solidFill>
                <a:latin typeface="Calibri"/>
                <a:cs typeface="Calibri"/>
              </a:rPr>
              <a:t> </a:t>
            </a:r>
            <a:r>
              <a:rPr sz="800" spc="5" dirty="0">
                <a:solidFill>
                  <a:srgbClr val="231F20"/>
                </a:solidFill>
                <a:latin typeface="Calibri"/>
                <a:cs typeface="Calibri"/>
              </a:rPr>
              <a:t>Proc</a:t>
            </a:r>
            <a:r>
              <a:rPr sz="800" spc="45" dirty="0">
                <a:solidFill>
                  <a:srgbClr val="231F20"/>
                </a:solidFill>
                <a:latin typeface="Calibri"/>
                <a:cs typeface="Calibri"/>
              </a:rPr>
              <a:t> </a:t>
            </a:r>
            <a:r>
              <a:rPr sz="800" spc="5" dirty="0">
                <a:solidFill>
                  <a:srgbClr val="231F20"/>
                </a:solidFill>
                <a:latin typeface="Calibri"/>
                <a:cs typeface="Calibri"/>
              </a:rPr>
              <a:t>Natl</a:t>
            </a:r>
            <a:r>
              <a:rPr sz="800" spc="40" dirty="0">
                <a:solidFill>
                  <a:srgbClr val="231F20"/>
                </a:solidFill>
                <a:latin typeface="Calibri"/>
                <a:cs typeface="Calibri"/>
              </a:rPr>
              <a:t> </a:t>
            </a:r>
            <a:r>
              <a:rPr sz="800" dirty="0">
                <a:solidFill>
                  <a:srgbClr val="231F20"/>
                </a:solidFill>
                <a:latin typeface="Calibri"/>
                <a:cs typeface="Calibri"/>
              </a:rPr>
              <a:t>Acad</a:t>
            </a:r>
            <a:r>
              <a:rPr sz="800" spc="45" dirty="0">
                <a:solidFill>
                  <a:srgbClr val="231F20"/>
                </a:solidFill>
                <a:latin typeface="Calibri"/>
                <a:cs typeface="Calibri"/>
              </a:rPr>
              <a:t> </a:t>
            </a:r>
            <a:r>
              <a:rPr sz="800" spc="10" dirty="0">
                <a:solidFill>
                  <a:srgbClr val="231F20"/>
                </a:solidFill>
                <a:latin typeface="Calibri"/>
                <a:cs typeface="Calibri"/>
              </a:rPr>
              <a:t>Sci</a:t>
            </a:r>
            <a:r>
              <a:rPr sz="800" spc="35" dirty="0">
                <a:solidFill>
                  <a:srgbClr val="231F20"/>
                </a:solidFill>
                <a:latin typeface="Calibri"/>
                <a:cs typeface="Calibri"/>
              </a:rPr>
              <a:t> </a:t>
            </a:r>
            <a:r>
              <a:rPr sz="800" spc="45" dirty="0">
                <a:solidFill>
                  <a:srgbClr val="231F20"/>
                </a:solidFill>
                <a:latin typeface="Calibri"/>
                <a:cs typeface="Calibri"/>
              </a:rPr>
              <a:t>USA </a:t>
            </a:r>
            <a:r>
              <a:rPr sz="800" spc="-25" dirty="0">
                <a:solidFill>
                  <a:srgbClr val="231F20"/>
                </a:solidFill>
                <a:latin typeface="Calibri"/>
                <a:cs typeface="Calibri"/>
              </a:rPr>
              <a:t>2012; </a:t>
            </a:r>
            <a:r>
              <a:rPr sz="800" spc="-165" dirty="0">
                <a:solidFill>
                  <a:srgbClr val="231F20"/>
                </a:solidFill>
                <a:latin typeface="Calibri"/>
                <a:cs typeface="Calibri"/>
              </a:rPr>
              <a:t> </a:t>
            </a:r>
            <a:r>
              <a:rPr sz="800" spc="-25" dirty="0">
                <a:solidFill>
                  <a:srgbClr val="231F20"/>
                </a:solidFill>
                <a:latin typeface="Calibri"/>
                <a:cs typeface="Calibri"/>
              </a:rPr>
              <a:t>109:</a:t>
            </a:r>
            <a:r>
              <a:rPr sz="800" spc="-15" dirty="0">
                <a:solidFill>
                  <a:srgbClr val="231F20"/>
                </a:solidFill>
                <a:latin typeface="Calibri"/>
                <a:cs typeface="Calibri"/>
              </a:rPr>
              <a:t> </a:t>
            </a:r>
            <a:r>
              <a:rPr sz="800" spc="-20" dirty="0">
                <a:solidFill>
                  <a:srgbClr val="231F20"/>
                </a:solidFill>
                <a:latin typeface="Calibri"/>
                <a:cs typeface="Calibri"/>
              </a:rPr>
              <a:t>929–934.</a:t>
            </a:r>
            <a:endParaRPr sz="800">
              <a:latin typeface="Calibri"/>
              <a:cs typeface="Calibri"/>
            </a:endParaRPr>
          </a:p>
          <a:p>
            <a:pPr marL="184150" marR="5715" indent="-172085" algn="just">
              <a:lnSpc>
                <a:spcPts val="1019"/>
              </a:lnSpc>
              <a:spcBef>
                <a:spcPts val="25"/>
              </a:spcBef>
              <a:buAutoNum type="arabicPeriod" startAt="70"/>
              <a:tabLst>
                <a:tab pos="184785" algn="l"/>
              </a:tabLst>
            </a:pPr>
            <a:r>
              <a:rPr sz="800" spc="15" dirty="0">
                <a:solidFill>
                  <a:srgbClr val="231F20"/>
                </a:solidFill>
                <a:latin typeface="Calibri"/>
                <a:cs typeface="Calibri"/>
              </a:rPr>
              <a:t>Hemming </a:t>
            </a:r>
            <a:r>
              <a:rPr sz="800" spc="35" dirty="0">
                <a:solidFill>
                  <a:srgbClr val="231F20"/>
                </a:solidFill>
                <a:latin typeface="Calibri"/>
                <a:cs typeface="Calibri"/>
              </a:rPr>
              <a:t>ML, </a:t>
            </a:r>
            <a:r>
              <a:rPr sz="800" spc="-10" dirty="0">
                <a:solidFill>
                  <a:srgbClr val="231F20"/>
                </a:solidFill>
                <a:latin typeface="Calibri"/>
                <a:cs typeface="Calibri"/>
              </a:rPr>
              <a:t>Wagner </a:t>
            </a:r>
            <a:r>
              <a:rPr sz="800" spc="15" dirty="0">
                <a:solidFill>
                  <a:srgbClr val="231F20"/>
                </a:solidFill>
                <a:latin typeface="Calibri"/>
                <a:cs typeface="Calibri"/>
              </a:rPr>
              <a:t>AJ, </a:t>
            </a:r>
            <a:r>
              <a:rPr sz="800" spc="20" dirty="0">
                <a:solidFill>
                  <a:srgbClr val="231F20"/>
                </a:solidFill>
                <a:latin typeface="Calibri"/>
                <a:cs typeface="Calibri"/>
              </a:rPr>
              <a:t>Nucci </a:t>
            </a:r>
            <a:r>
              <a:rPr sz="800" spc="45" dirty="0">
                <a:solidFill>
                  <a:srgbClr val="231F20"/>
                </a:solidFill>
                <a:latin typeface="Calibri"/>
                <a:cs typeface="Calibri"/>
              </a:rPr>
              <a:t>MR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 </a:t>
            </a:r>
            <a:r>
              <a:rPr sz="800" spc="10" dirty="0">
                <a:solidFill>
                  <a:srgbClr val="231F20"/>
                </a:solidFill>
                <a:latin typeface="Calibri"/>
                <a:cs typeface="Calibri"/>
              </a:rPr>
              <a:t>YWHAE-rearranged </a:t>
            </a:r>
            <a:r>
              <a:rPr sz="800" spc="15" dirty="0">
                <a:solidFill>
                  <a:srgbClr val="231F20"/>
                </a:solidFill>
                <a:latin typeface="Calibri"/>
                <a:cs typeface="Calibri"/>
              </a:rPr>
              <a:t>high- </a:t>
            </a:r>
            <a:r>
              <a:rPr sz="800" spc="20" dirty="0">
                <a:solidFill>
                  <a:srgbClr val="231F20"/>
                </a:solidFill>
                <a:latin typeface="Calibri"/>
                <a:cs typeface="Calibri"/>
              </a:rPr>
              <a:t> </a:t>
            </a:r>
            <a:r>
              <a:rPr sz="800" spc="-20" dirty="0">
                <a:solidFill>
                  <a:srgbClr val="231F20"/>
                </a:solidFill>
                <a:latin typeface="Calibri"/>
                <a:cs typeface="Calibri"/>
              </a:rPr>
              <a:t>grade</a:t>
            </a:r>
            <a:r>
              <a:rPr sz="800" spc="40" dirty="0">
                <a:solidFill>
                  <a:srgbClr val="231F20"/>
                </a:solidFill>
                <a:latin typeface="Calibri"/>
                <a:cs typeface="Calibri"/>
              </a:rPr>
              <a:t> </a:t>
            </a:r>
            <a:r>
              <a:rPr sz="800" spc="-10" dirty="0">
                <a:solidFill>
                  <a:srgbClr val="231F20"/>
                </a:solidFill>
                <a:latin typeface="Calibri"/>
                <a:cs typeface="Calibri"/>
              </a:rPr>
              <a:t>endometrial</a:t>
            </a:r>
            <a:r>
              <a:rPr sz="800" spc="50" dirty="0">
                <a:solidFill>
                  <a:srgbClr val="231F20"/>
                </a:solidFill>
                <a:latin typeface="Calibri"/>
                <a:cs typeface="Calibri"/>
              </a:rPr>
              <a:t> </a:t>
            </a:r>
            <a:r>
              <a:rPr sz="800" spc="-10" dirty="0">
                <a:solidFill>
                  <a:srgbClr val="231F20"/>
                </a:solidFill>
                <a:latin typeface="Calibri"/>
                <a:cs typeface="Calibri"/>
              </a:rPr>
              <a:t>stromal</a:t>
            </a:r>
            <a:r>
              <a:rPr sz="800" spc="40" dirty="0">
                <a:solidFill>
                  <a:srgbClr val="231F20"/>
                </a:solidFill>
                <a:latin typeface="Calibri"/>
                <a:cs typeface="Calibri"/>
              </a:rPr>
              <a:t> </a:t>
            </a:r>
            <a:r>
              <a:rPr sz="800" spc="-15" dirty="0">
                <a:solidFill>
                  <a:srgbClr val="231F20"/>
                </a:solidFill>
                <a:latin typeface="Calibri"/>
                <a:cs typeface="Calibri"/>
              </a:rPr>
              <a:t>sarcoma:</a:t>
            </a:r>
            <a:r>
              <a:rPr sz="800" spc="50" dirty="0">
                <a:solidFill>
                  <a:srgbClr val="231F20"/>
                </a:solidFill>
                <a:latin typeface="Calibri"/>
                <a:cs typeface="Calibri"/>
              </a:rPr>
              <a:t> </a:t>
            </a:r>
            <a:r>
              <a:rPr sz="800" spc="-15" dirty="0">
                <a:solidFill>
                  <a:srgbClr val="231F20"/>
                </a:solidFill>
                <a:latin typeface="Calibri"/>
                <a:cs typeface="Calibri"/>
              </a:rPr>
              <a:t>two-center</a:t>
            </a:r>
            <a:r>
              <a:rPr sz="800" spc="40" dirty="0">
                <a:solidFill>
                  <a:srgbClr val="231F20"/>
                </a:solidFill>
                <a:latin typeface="Calibri"/>
                <a:cs typeface="Calibri"/>
              </a:rPr>
              <a:t> </a:t>
            </a:r>
            <a:r>
              <a:rPr sz="800" spc="-35" dirty="0">
                <a:solidFill>
                  <a:srgbClr val="231F20"/>
                </a:solidFill>
                <a:latin typeface="Calibri"/>
                <a:cs typeface="Calibri"/>
              </a:rPr>
              <a:t>case</a:t>
            </a:r>
            <a:r>
              <a:rPr sz="800" spc="45" dirty="0">
                <a:solidFill>
                  <a:srgbClr val="231F20"/>
                </a:solidFill>
                <a:latin typeface="Calibri"/>
                <a:cs typeface="Calibri"/>
              </a:rPr>
              <a:t> </a:t>
            </a:r>
            <a:r>
              <a:rPr sz="800" spc="-25" dirty="0">
                <a:solidFill>
                  <a:srgbClr val="231F20"/>
                </a:solidFill>
                <a:latin typeface="Calibri"/>
                <a:cs typeface="Calibri"/>
              </a:rPr>
              <a:t>series</a:t>
            </a:r>
            <a:r>
              <a:rPr sz="800" spc="45" dirty="0">
                <a:solidFill>
                  <a:srgbClr val="231F20"/>
                </a:solidFill>
                <a:latin typeface="Calibri"/>
                <a:cs typeface="Calibri"/>
              </a:rPr>
              <a:t> </a:t>
            </a:r>
            <a:r>
              <a:rPr sz="800" spc="-10" dirty="0">
                <a:solidFill>
                  <a:srgbClr val="231F20"/>
                </a:solidFill>
                <a:latin typeface="Calibri"/>
                <a:cs typeface="Calibri"/>
              </a:rPr>
              <a:t>and</a:t>
            </a:r>
            <a:r>
              <a:rPr sz="800" spc="40" dirty="0">
                <a:solidFill>
                  <a:srgbClr val="231F20"/>
                </a:solidFill>
                <a:latin typeface="Calibri"/>
                <a:cs typeface="Calibri"/>
              </a:rPr>
              <a:t> </a:t>
            </a:r>
            <a:r>
              <a:rPr sz="800" spc="-25" dirty="0">
                <a:solidFill>
                  <a:srgbClr val="231F20"/>
                </a:solidFill>
                <a:latin typeface="Calibri"/>
                <a:cs typeface="Calibri"/>
              </a:rPr>
              <a:t>response</a:t>
            </a:r>
            <a:endParaRPr sz="800">
              <a:latin typeface="Calibri"/>
              <a:cs typeface="Calibri"/>
            </a:endParaRPr>
          </a:p>
          <a:p>
            <a:pPr marL="184150" algn="just">
              <a:lnSpc>
                <a:spcPct val="100000"/>
              </a:lnSpc>
              <a:spcBef>
                <a:spcPts val="25"/>
              </a:spcBef>
            </a:pPr>
            <a:r>
              <a:rPr sz="800" spc="-15" dirty="0">
                <a:solidFill>
                  <a:srgbClr val="231F20"/>
                </a:solidFill>
                <a:latin typeface="Calibri"/>
                <a:cs typeface="Calibri"/>
              </a:rPr>
              <a:t>to chemotherapy.</a:t>
            </a:r>
            <a:r>
              <a:rPr sz="800" spc="-10" dirty="0">
                <a:solidFill>
                  <a:srgbClr val="231F20"/>
                </a:solidFill>
                <a:latin typeface="Calibri"/>
                <a:cs typeface="Calibri"/>
              </a:rPr>
              <a:t> </a:t>
            </a:r>
            <a:r>
              <a:rPr sz="800" dirty="0">
                <a:solidFill>
                  <a:srgbClr val="231F20"/>
                </a:solidFill>
                <a:latin typeface="Calibri"/>
                <a:cs typeface="Calibri"/>
              </a:rPr>
              <a:t>Gynecol</a:t>
            </a:r>
            <a:r>
              <a:rPr sz="800" spc="-1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2017;</a:t>
            </a:r>
            <a:r>
              <a:rPr sz="800" spc="-15" dirty="0">
                <a:solidFill>
                  <a:srgbClr val="231F20"/>
                </a:solidFill>
                <a:latin typeface="Calibri"/>
                <a:cs typeface="Calibri"/>
              </a:rPr>
              <a:t> </a:t>
            </a:r>
            <a:r>
              <a:rPr sz="800" spc="-25" dirty="0">
                <a:solidFill>
                  <a:srgbClr val="231F20"/>
                </a:solidFill>
                <a:latin typeface="Calibri"/>
                <a:cs typeface="Calibri"/>
              </a:rPr>
              <a:t>145:</a:t>
            </a:r>
            <a:r>
              <a:rPr sz="800" spc="-15" dirty="0">
                <a:solidFill>
                  <a:srgbClr val="231F20"/>
                </a:solidFill>
                <a:latin typeface="Calibri"/>
                <a:cs typeface="Calibri"/>
              </a:rPr>
              <a:t> </a:t>
            </a:r>
            <a:r>
              <a:rPr sz="800" spc="-20" dirty="0">
                <a:solidFill>
                  <a:srgbClr val="231F20"/>
                </a:solidFill>
                <a:latin typeface="Calibri"/>
                <a:cs typeface="Calibri"/>
              </a:rPr>
              <a:t>531–535.</a:t>
            </a:r>
            <a:endParaRPr sz="800">
              <a:latin typeface="Calibri"/>
              <a:cs typeface="Calibri"/>
            </a:endParaRPr>
          </a:p>
          <a:p>
            <a:pPr marL="184150" marR="5715" indent="-172085" algn="just">
              <a:lnSpc>
                <a:spcPts val="1030"/>
              </a:lnSpc>
              <a:spcBef>
                <a:spcPts val="15"/>
              </a:spcBef>
              <a:buAutoNum type="arabicPeriod" startAt="71"/>
              <a:tabLst>
                <a:tab pos="184785" algn="l"/>
              </a:tabLst>
            </a:pPr>
            <a:r>
              <a:rPr sz="800" spc="-10" dirty="0">
                <a:solidFill>
                  <a:srgbClr val="231F20"/>
                </a:solidFill>
                <a:latin typeface="Calibri"/>
                <a:cs typeface="Calibri"/>
              </a:rPr>
              <a:t>Schwartz</a:t>
            </a:r>
            <a:r>
              <a:rPr sz="800" spc="-5" dirty="0">
                <a:solidFill>
                  <a:srgbClr val="231F20"/>
                </a:solidFill>
                <a:latin typeface="Calibri"/>
                <a:cs typeface="Calibri"/>
              </a:rPr>
              <a:t> </a:t>
            </a:r>
            <a:r>
              <a:rPr sz="800" spc="25" dirty="0">
                <a:solidFill>
                  <a:srgbClr val="231F20"/>
                </a:solidFill>
                <a:latin typeface="Calibri"/>
                <a:cs typeface="Calibri"/>
              </a:rPr>
              <a:t>PE,</a:t>
            </a:r>
            <a:r>
              <a:rPr sz="800" spc="30" dirty="0">
                <a:solidFill>
                  <a:srgbClr val="231F20"/>
                </a:solidFill>
                <a:latin typeface="Calibri"/>
                <a:cs typeface="Calibri"/>
              </a:rPr>
              <a:t> </a:t>
            </a:r>
            <a:r>
              <a:rPr sz="800" spc="50" dirty="0">
                <a:solidFill>
                  <a:srgbClr val="231F20"/>
                </a:solidFill>
                <a:latin typeface="Calibri"/>
                <a:cs typeface="Calibri"/>
              </a:rPr>
              <a:t>Hui </a:t>
            </a:r>
            <a:r>
              <a:rPr sz="800" spc="10" dirty="0">
                <a:solidFill>
                  <a:srgbClr val="231F20"/>
                </a:solidFill>
                <a:latin typeface="Calibri"/>
                <a:cs typeface="Calibri"/>
              </a:rPr>
              <a:t>P,</a:t>
            </a:r>
            <a:r>
              <a:rPr sz="800" spc="15" dirty="0">
                <a:solidFill>
                  <a:srgbClr val="231F20"/>
                </a:solidFill>
                <a:latin typeface="Calibri"/>
                <a:cs typeface="Calibri"/>
              </a:rPr>
              <a:t> </a:t>
            </a:r>
            <a:r>
              <a:rPr sz="800" spc="10" dirty="0">
                <a:solidFill>
                  <a:srgbClr val="231F20"/>
                </a:solidFill>
                <a:latin typeface="Calibri"/>
                <a:cs typeface="Calibri"/>
              </a:rPr>
              <a:t>McCarthy</a:t>
            </a:r>
            <a:r>
              <a:rPr sz="800" spc="15" dirty="0">
                <a:solidFill>
                  <a:srgbClr val="231F20"/>
                </a:solidFill>
                <a:latin typeface="Calibri"/>
                <a:cs typeface="Calibri"/>
              </a:rPr>
              <a:t> </a:t>
            </a:r>
            <a:r>
              <a:rPr sz="800" dirty="0">
                <a:solidFill>
                  <a:srgbClr val="231F20"/>
                </a:solidFill>
                <a:latin typeface="Calibri"/>
                <a:cs typeface="Calibri"/>
              </a:rPr>
              <a:t>S.</a:t>
            </a:r>
            <a:r>
              <a:rPr sz="800" spc="5" dirty="0">
                <a:solidFill>
                  <a:srgbClr val="231F20"/>
                </a:solidFill>
                <a:latin typeface="Calibri"/>
                <a:cs typeface="Calibri"/>
              </a:rPr>
              <a:t> </a:t>
            </a:r>
            <a:r>
              <a:rPr sz="800" spc="15" dirty="0">
                <a:solidFill>
                  <a:srgbClr val="231F20"/>
                </a:solidFill>
                <a:latin typeface="Calibri"/>
                <a:cs typeface="Calibri"/>
              </a:rPr>
              <a:t>Hormonal</a:t>
            </a:r>
            <a:r>
              <a:rPr sz="800" spc="20" dirty="0">
                <a:solidFill>
                  <a:srgbClr val="231F20"/>
                </a:solidFill>
                <a:latin typeface="Calibri"/>
                <a:cs typeface="Calibri"/>
              </a:rPr>
              <a:t> </a:t>
            </a:r>
            <a:r>
              <a:rPr sz="800" spc="-15" dirty="0">
                <a:solidFill>
                  <a:srgbClr val="231F20"/>
                </a:solidFill>
                <a:latin typeface="Calibri"/>
                <a:cs typeface="Calibri"/>
              </a:rPr>
              <a:t>therapy</a:t>
            </a:r>
            <a:r>
              <a:rPr sz="800" spc="-10" dirty="0">
                <a:solidFill>
                  <a:srgbClr val="231F20"/>
                </a:solidFill>
                <a:latin typeface="Calibri"/>
                <a:cs typeface="Calibri"/>
              </a:rPr>
              <a:t> </a:t>
            </a:r>
            <a:r>
              <a:rPr sz="800" spc="-5" dirty="0">
                <a:solidFill>
                  <a:srgbClr val="231F20"/>
                </a:solidFill>
                <a:latin typeface="Calibri"/>
                <a:cs typeface="Calibri"/>
              </a:rPr>
              <a:t>for</a:t>
            </a:r>
            <a:r>
              <a:rPr sz="800" dirty="0">
                <a:solidFill>
                  <a:srgbClr val="231F20"/>
                </a:solidFill>
                <a:latin typeface="Calibri"/>
                <a:cs typeface="Calibri"/>
              </a:rPr>
              <a:t> </a:t>
            </a:r>
            <a:r>
              <a:rPr sz="800" spc="-25" dirty="0">
                <a:solidFill>
                  <a:srgbClr val="231F20"/>
                </a:solidFill>
                <a:latin typeface="Calibri"/>
                <a:cs typeface="Calibri"/>
              </a:rPr>
              <a:t>aggressive </a:t>
            </a:r>
            <a:r>
              <a:rPr sz="800" spc="-20" dirty="0">
                <a:solidFill>
                  <a:srgbClr val="231F20"/>
                </a:solidFill>
                <a:latin typeface="Calibri"/>
                <a:cs typeface="Calibri"/>
              </a:rPr>
              <a:t> </a:t>
            </a:r>
            <a:r>
              <a:rPr sz="800" spc="-5" dirty="0">
                <a:solidFill>
                  <a:srgbClr val="231F20"/>
                </a:solidFill>
                <a:latin typeface="Calibri"/>
                <a:cs typeface="Calibri"/>
              </a:rPr>
              <a:t>angiomyxoma:</a:t>
            </a:r>
            <a:r>
              <a:rPr sz="800" dirty="0">
                <a:solidFill>
                  <a:srgbClr val="231F20"/>
                </a:solidFill>
                <a:latin typeface="Calibri"/>
                <a:cs typeface="Calibri"/>
              </a:rPr>
              <a:t> </a:t>
            </a:r>
            <a:r>
              <a:rPr sz="800" spc="-35" dirty="0">
                <a:solidFill>
                  <a:srgbClr val="231F20"/>
                </a:solidFill>
                <a:latin typeface="Calibri"/>
                <a:cs typeface="Calibri"/>
              </a:rPr>
              <a:t>a</a:t>
            </a:r>
            <a:r>
              <a:rPr sz="800" spc="-30" dirty="0">
                <a:solidFill>
                  <a:srgbClr val="231F20"/>
                </a:solidFill>
                <a:latin typeface="Calibri"/>
                <a:cs typeface="Calibri"/>
              </a:rPr>
              <a:t> </a:t>
            </a:r>
            <a:r>
              <a:rPr sz="800" spc="-35" dirty="0">
                <a:solidFill>
                  <a:srgbClr val="231F20"/>
                </a:solidFill>
                <a:latin typeface="Calibri"/>
                <a:cs typeface="Calibri"/>
              </a:rPr>
              <a:t>case</a:t>
            </a:r>
            <a:r>
              <a:rPr sz="800" spc="-30" dirty="0">
                <a:solidFill>
                  <a:srgbClr val="231F20"/>
                </a:solidFill>
                <a:latin typeface="Calibri"/>
                <a:cs typeface="Calibri"/>
              </a:rPr>
              <a:t> </a:t>
            </a:r>
            <a:r>
              <a:rPr sz="800" spc="-15" dirty="0">
                <a:solidFill>
                  <a:srgbClr val="231F20"/>
                </a:solidFill>
                <a:latin typeface="Calibri"/>
                <a:cs typeface="Calibri"/>
              </a:rPr>
              <a:t>report</a:t>
            </a:r>
            <a:r>
              <a:rPr sz="800" spc="-10" dirty="0">
                <a:solidFill>
                  <a:srgbClr val="231F20"/>
                </a:solidFill>
                <a:latin typeface="Calibri"/>
                <a:cs typeface="Calibri"/>
              </a:rPr>
              <a:t> and</a:t>
            </a:r>
            <a:r>
              <a:rPr sz="800" spc="-5" dirty="0">
                <a:solidFill>
                  <a:srgbClr val="231F20"/>
                </a:solidFill>
                <a:latin typeface="Calibri"/>
                <a:cs typeface="Calibri"/>
              </a:rPr>
              <a:t> </a:t>
            </a:r>
            <a:r>
              <a:rPr sz="800" spc="-15" dirty="0">
                <a:solidFill>
                  <a:srgbClr val="231F20"/>
                </a:solidFill>
                <a:latin typeface="Calibri"/>
                <a:cs typeface="Calibri"/>
              </a:rPr>
              <a:t>proposed</a:t>
            </a:r>
            <a:r>
              <a:rPr sz="800" spc="150" dirty="0">
                <a:solidFill>
                  <a:srgbClr val="231F20"/>
                </a:solidFill>
                <a:latin typeface="Calibri"/>
                <a:cs typeface="Calibri"/>
              </a:rPr>
              <a:t> </a:t>
            </a:r>
            <a:r>
              <a:rPr sz="800" spc="-20" dirty="0">
                <a:solidFill>
                  <a:srgbClr val="231F20"/>
                </a:solidFill>
                <a:latin typeface="Calibri"/>
                <a:cs typeface="Calibri"/>
              </a:rPr>
              <a:t>management</a:t>
            </a:r>
            <a:r>
              <a:rPr sz="800" spc="140" dirty="0">
                <a:solidFill>
                  <a:srgbClr val="231F20"/>
                </a:solidFill>
                <a:latin typeface="Calibri"/>
                <a:cs typeface="Calibri"/>
              </a:rPr>
              <a:t> </a:t>
            </a:r>
            <a:r>
              <a:rPr sz="800" spc="-5" dirty="0">
                <a:solidFill>
                  <a:srgbClr val="231F20"/>
                </a:solidFill>
                <a:latin typeface="Calibri"/>
                <a:cs typeface="Calibri"/>
              </a:rPr>
              <a:t>algorithm.</a:t>
            </a:r>
            <a:r>
              <a:rPr sz="800" spc="170" dirty="0">
                <a:solidFill>
                  <a:srgbClr val="231F20"/>
                </a:solidFill>
                <a:latin typeface="Calibri"/>
                <a:cs typeface="Calibri"/>
              </a:rPr>
              <a:t> </a:t>
            </a:r>
            <a:r>
              <a:rPr sz="800" spc="10" dirty="0">
                <a:solidFill>
                  <a:srgbClr val="231F20"/>
                </a:solidFill>
                <a:latin typeface="Calibri"/>
                <a:cs typeface="Calibri"/>
              </a:rPr>
              <a:t>J </a:t>
            </a:r>
            <a:r>
              <a:rPr sz="800" spc="15" dirty="0">
                <a:solidFill>
                  <a:srgbClr val="231F20"/>
                </a:solidFill>
                <a:latin typeface="Calibri"/>
                <a:cs typeface="Calibri"/>
              </a:rPr>
              <a:t> Low</a:t>
            </a:r>
            <a:r>
              <a:rPr sz="800" spc="-15" dirty="0">
                <a:solidFill>
                  <a:srgbClr val="231F20"/>
                </a:solidFill>
                <a:latin typeface="Calibri"/>
                <a:cs typeface="Calibri"/>
              </a:rPr>
              <a:t> </a:t>
            </a:r>
            <a:r>
              <a:rPr sz="800" dirty="0">
                <a:solidFill>
                  <a:srgbClr val="231F20"/>
                </a:solidFill>
                <a:latin typeface="Calibri"/>
                <a:cs typeface="Calibri"/>
              </a:rPr>
              <a:t>Genit</a:t>
            </a:r>
            <a:r>
              <a:rPr sz="800" spc="-10" dirty="0">
                <a:solidFill>
                  <a:srgbClr val="231F20"/>
                </a:solidFill>
                <a:latin typeface="Calibri"/>
                <a:cs typeface="Calibri"/>
              </a:rPr>
              <a:t> </a:t>
            </a:r>
            <a:r>
              <a:rPr sz="800" spc="5" dirty="0">
                <a:solidFill>
                  <a:srgbClr val="231F20"/>
                </a:solidFill>
                <a:latin typeface="Calibri"/>
                <a:cs typeface="Calibri"/>
              </a:rPr>
              <a:t>Tract</a:t>
            </a:r>
            <a:r>
              <a:rPr sz="800" spc="-5" dirty="0">
                <a:solidFill>
                  <a:srgbClr val="231F20"/>
                </a:solidFill>
                <a:latin typeface="Calibri"/>
                <a:cs typeface="Calibri"/>
              </a:rPr>
              <a:t> </a:t>
            </a:r>
            <a:r>
              <a:rPr sz="800" spc="30" dirty="0">
                <a:solidFill>
                  <a:srgbClr val="231F20"/>
                </a:solidFill>
                <a:latin typeface="Calibri"/>
                <a:cs typeface="Calibri"/>
              </a:rPr>
              <a:t>Dis</a:t>
            </a:r>
            <a:r>
              <a:rPr sz="800" spc="-15" dirty="0">
                <a:solidFill>
                  <a:srgbClr val="231F20"/>
                </a:solidFill>
                <a:latin typeface="Calibri"/>
                <a:cs typeface="Calibri"/>
              </a:rPr>
              <a:t> </a:t>
            </a:r>
            <a:r>
              <a:rPr sz="800" spc="-25" dirty="0">
                <a:solidFill>
                  <a:srgbClr val="231F20"/>
                </a:solidFill>
                <a:latin typeface="Calibri"/>
                <a:cs typeface="Calibri"/>
              </a:rPr>
              <a:t>2014;</a:t>
            </a:r>
            <a:r>
              <a:rPr sz="800" spc="-10" dirty="0">
                <a:solidFill>
                  <a:srgbClr val="231F20"/>
                </a:solidFill>
                <a:latin typeface="Calibri"/>
                <a:cs typeface="Calibri"/>
              </a:rPr>
              <a:t> </a:t>
            </a:r>
            <a:r>
              <a:rPr sz="800" spc="-25" dirty="0">
                <a:solidFill>
                  <a:srgbClr val="231F20"/>
                </a:solidFill>
                <a:latin typeface="Calibri"/>
                <a:cs typeface="Calibri"/>
              </a:rPr>
              <a:t>18:</a:t>
            </a:r>
            <a:r>
              <a:rPr sz="800" spc="-15" dirty="0">
                <a:solidFill>
                  <a:srgbClr val="231F20"/>
                </a:solidFill>
                <a:latin typeface="Calibri"/>
                <a:cs typeface="Calibri"/>
              </a:rPr>
              <a:t> </a:t>
            </a:r>
            <a:r>
              <a:rPr sz="800" spc="-30" dirty="0">
                <a:solidFill>
                  <a:srgbClr val="231F20"/>
                </a:solidFill>
                <a:latin typeface="Calibri"/>
                <a:cs typeface="Calibri"/>
              </a:rPr>
              <a:t>e55–e61.</a:t>
            </a:r>
            <a:endParaRPr sz="800">
              <a:latin typeface="Calibri"/>
              <a:cs typeface="Calibri"/>
            </a:endParaRPr>
          </a:p>
          <a:p>
            <a:pPr marL="184785" indent="-172085" algn="just">
              <a:lnSpc>
                <a:spcPts val="944"/>
              </a:lnSpc>
              <a:buAutoNum type="arabicPeriod" startAt="71"/>
              <a:tabLst>
                <a:tab pos="184785" algn="l"/>
              </a:tabLst>
            </a:pPr>
            <a:r>
              <a:rPr sz="800" spc="10" dirty="0">
                <a:solidFill>
                  <a:srgbClr val="231F20"/>
                </a:solidFill>
                <a:latin typeface="Calibri"/>
                <a:cs typeface="Calibri"/>
              </a:rPr>
              <a:t>Gronchi</a:t>
            </a:r>
            <a:r>
              <a:rPr sz="800" spc="170" dirty="0">
                <a:solidFill>
                  <a:srgbClr val="231F20"/>
                </a:solidFill>
                <a:latin typeface="Calibri"/>
                <a:cs typeface="Calibri"/>
              </a:rPr>
              <a:t> </a:t>
            </a:r>
            <a:r>
              <a:rPr sz="800" spc="20" dirty="0">
                <a:solidFill>
                  <a:srgbClr val="231F20"/>
                </a:solidFill>
                <a:latin typeface="Calibri"/>
                <a:cs typeface="Calibri"/>
              </a:rPr>
              <a:t>A,</a:t>
            </a:r>
            <a:r>
              <a:rPr sz="800" spc="175" dirty="0">
                <a:solidFill>
                  <a:srgbClr val="231F20"/>
                </a:solidFill>
                <a:latin typeface="Calibri"/>
                <a:cs typeface="Calibri"/>
              </a:rPr>
              <a:t> </a:t>
            </a:r>
            <a:r>
              <a:rPr sz="800" spc="10" dirty="0">
                <a:solidFill>
                  <a:srgbClr val="231F20"/>
                </a:solidFill>
                <a:latin typeface="Calibri"/>
                <a:cs typeface="Calibri"/>
              </a:rPr>
              <a:t>Colombo</a:t>
            </a:r>
            <a:r>
              <a:rPr sz="800" spc="175" dirty="0">
                <a:solidFill>
                  <a:srgbClr val="231F20"/>
                </a:solidFill>
                <a:latin typeface="Calibri"/>
                <a:cs typeface="Calibri"/>
              </a:rPr>
              <a:t> </a:t>
            </a:r>
            <a:r>
              <a:rPr sz="800" spc="40" dirty="0">
                <a:solidFill>
                  <a:srgbClr val="231F20"/>
                </a:solidFill>
                <a:latin typeface="Calibri"/>
                <a:cs typeface="Calibri"/>
              </a:rPr>
              <a:t>C,</a:t>
            </a:r>
            <a:r>
              <a:rPr sz="800" spc="180" dirty="0">
                <a:solidFill>
                  <a:srgbClr val="231F20"/>
                </a:solidFill>
                <a:latin typeface="Calibri"/>
                <a:cs typeface="Calibri"/>
              </a:rPr>
              <a:t> </a:t>
            </a:r>
            <a:r>
              <a:rPr sz="800" spc="10" dirty="0">
                <a:solidFill>
                  <a:srgbClr val="231F20"/>
                </a:solidFill>
                <a:latin typeface="Calibri"/>
                <a:cs typeface="Calibri"/>
              </a:rPr>
              <a:t>Le</a:t>
            </a:r>
            <a:r>
              <a:rPr sz="800" spc="175" dirty="0">
                <a:solidFill>
                  <a:srgbClr val="231F20"/>
                </a:solidFill>
                <a:latin typeface="Calibri"/>
                <a:cs typeface="Calibri"/>
              </a:rPr>
              <a:t> </a:t>
            </a:r>
            <a:r>
              <a:rPr sz="800" dirty="0">
                <a:solidFill>
                  <a:srgbClr val="231F20"/>
                </a:solidFill>
                <a:latin typeface="Calibri"/>
                <a:cs typeface="Calibri"/>
              </a:rPr>
              <a:t>Pechoux</a:t>
            </a:r>
            <a:r>
              <a:rPr sz="800" spc="170" dirty="0">
                <a:solidFill>
                  <a:srgbClr val="231F20"/>
                </a:solidFill>
                <a:latin typeface="Calibri"/>
                <a:cs typeface="Calibri"/>
              </a:rPr>
              <a:t> </a:t>
            </a:r>
            <a:r>
              <a:rPr sz="800" spc="95" dirty="0">
                <a:solidFill>
                  <a:srgbClr val="231F20"/>
                </a:solidFill>
                <a:latin typeface="Calibri"/>
                <a:cs typeface="Calibri"/>
              </a:rPr>
              <a:t>C</a:t>
            </a:r>
            <a:r>
              <a:rPr sz="800" spc="175" dirty="0">
                <a:solidFill>
                  <a:srgbClr val="231F20"/>
                </a:solidFill>
                <a:latin typeface="Calibri"/>
                <a:cs typeface="Calibri"/>
              </a:rPr>
              <a:t> </a:t>
            </a:r>
            <a:r>
              <a:rPr sz="800" spc="-45" dirty="0">
                <a:solidFill>
                  <a:srgbClr val="231F20"/>
                </a:solidFill>
                <a:latin typeface="Calibri"/>
                <a:cs typeface="Calibri"/>
              </a:rPr>
              <a:t>et</a:t>
            </a:r>
            <a:r>
              <a:rPr sz="800" spc="185" dirty="0">
                <a:solidFill>
                  <a:srgbClr val="231F20"/>
                </a:solidFill>
                <a:latin typeface="Calibri"/>
                <a:cs typeface="Calibri"/>
              </a:rPr>
              <a:t> </a:t>
            </a:r>
            <a:r>
              <a:rPr sz="800" spc="-10" dirty="0">
                <a:solidFill>
                  <a:srgbClr val="231F20"/>
                </a:solidFill>
                <a:latin typeface="Calibri"/>
                <a:cs typeface="Calibri"/>
              </a:rPr>
              <a:t>al.</a:t>
            </a:r>
            <a:r>
              <a:rPr sz="800" spc="175" dirty="0">
                <a:solidFill>
                  <a:srgbClr val="231F20"/>
                </a:solidFill>
                <a:latin typeface="Calibri"/>
                <a:cs typeface="Calibri"/>
              </a:rPr>
              <a:t> </a:t>
            </a:r>
            <a:r>
              <a:rPr sz="800" dirty="0">
                <a:solidFill>
                  <a:srgbClr val="231F20"/>
                </a:solidFill>
                <a:latin typeface="Calibri"/>
                <a:cs typeface="Calibri"/>
              </a:rPr>
              <a:t>Sporadic</a:t>
            </a:r>
            <a:r>
              <a:rPr sz="800" spc="170" dirty="0">
                <a:solidFill>
                  <a:srgbClr val="231F20"/>
                </a:solidFill>
                <a:latin typeface="Calibri"/>
                <a:cs typeface="Calibri"/>
              </a:rPr>
              <a:t> </a:t>
            </a:r>
            <a:r>
              <a:rPr sz="800" spc="-10" dirty="0">
                <a:solidFill>
                  <a:srgbClr val="231F20"/>
                </a:solidFill>
                <a:latin typeface="Calibri"/>
                <a:cs typeface="Calibri"/>
              </a:rPr>
              <a:t>desmoid-type</a:t>
            </a:r>
            <a:endParaRPr sz="800">
              <a:latin typeface="Calibri"/>
              <a:cs typeface="Calibri"/>
            </a:endParaRPr>
          </a:p>
          <a:p>
            <a:pPr marL="184150" marR="5715" algn="just">
              <a:lnSpc>
                <a:spcPct val="106600"/>
              </a:lnSpc>
            </a:pPr>
            <a:r>
              <a:rPr sz="800" spc="-10" dirty="0">
                <a:solidFill>
                  <a:srgbClr val="231F20"/>
                </a:solidFill>
                <a:latin typeface="Calibri"/>
                <a:cs typeface="Calibri"/>
              </a:rPr>
              <a:t>fibromatosis: </a:t>
            </a:r>
            <a:r>
              <a:rPr sz="800" spc="-35" dirty="0">
                <a:solidFill>
                  <a:srgbClr val="231F20"/>
                </a:solidFill>
                <a:latin typeface="Calibri"/>
                <a:cs typeface="Calibri"/>
              </a:rPr>
              <a:t>a</a:t>
            </a:r>
            <a:r>
              <a:rPr sz="800" spc="-30" dirty="0">
                <a:solidFill>
                  <a:srgbClr val="231F20"/>
                </a:solidFill>
                <a:latin typeface="Calibri"/>
                <a:cs typeface="Calibri"/>
              </a:rPr>
              <a:t> stepwise</a:t>
            </a:r>
            <a:r>
              <a:rPr sz="800" spc="-25" dirty="0">
                <a:solidFill>
                  <a:srgbClr val="231F20"/>
                </a:solidFill>
                <a:latin typeface="Calibri"/>
                <a:cs typeface="Calibri"/>
              </a:rPr>
              <a:t> </a:t>
            </a:r>
            <a:r>
              <a:rPr sz="800" spc="-10" dirty="0">
                <a:solidFill>
                  <a:srgbClr val="231F20"/>
                </a:solidFill>
                <a:latin typeface="Calibri"/>
                <a:cs typeface="Calibri"/>
              </a:rPr>
              <a:t>approach </a:t>
            </a:r>
            <a:r>
              <a:rPr sz="800" spc="-15" dirty="0">
                <a:solidFill>
                  <a:srgbClr val="231F20"/>
                </a:solidFill>
                <a:latin typeface="Calibri"/>
                <a:cs typeface="Calibri"/>
              </a:rPr>
              <a:t>to </a:t>
            </a:r>
            <a:r>
              <a:rPr sz="800" spc="-35" dirty="0">
                <a:solidFill>
                  <a:srgbClr val="231F20"/>
                </a:solidFill>
                <a:latin typeface="Calibri"/>
                <a:cs typeface="Calibri"/>
              </a:rPr>
              <a:t>a</a:t>
            </a:r>
            <a:r>
              <a:rPr sz="800" spc="-30" dirty="0">
                <a:solidFill>
                  <a:srgbClr val="231F20"/>
                </a:solidFill>
                <a:latin typeface="Calibri"/>
                <a:cs typeface="Calibri"/>
              </a:rPr>
              <a:t> </a:t>
            </a:r>
            <a:r>
              <a:rPr sz="800" spc="-10" dirty="0">
                <a:solidFill>
                  <a:srgbClr val="231F20"/>
                </a:solidFill>
                <a:latin typeface="Calibri"/>
                <a:cs typeface="Calibri"/>
              </a:rPr>
              <a:t>non-metastasising neoplasm—a </a:t>
            </a:r>
            <a:r>
              <a:rPr sz="800" spc="-5" dirty="0">
                <a:solidFill>
                  <a:srgbClr val="231F20"/>
                </a:solidFill>
                <a:latin typeface="Calibri"/>
                <a:cs typeface="Calibri"/>
              </a:rPr>
              <a:t> </a:t>
            </a:r>
            <a:r>
              <a:rPr sz="800" dirty="0">
                <a:solidFill>
                  <a:srgbClr val="231F20"/>
                </a:solidFill>
                <a:latin typeface="Calibri"/>
                <a:cs typeface="Calibri"/>
              </a:rPr>
              <a:t>position </a:t>
            </a:r>
            <a:r>
              <a:rPr sz="800" spc="-20" dirty="0">
                <a:solidFill>
                  <a:srgbClr val="231F20"/>
                </a:solidFill>
                <a:latin typeface="Calibri"/>
                <a:cs typeface="Calibri"/>
              </a:rPr>
              <a:t>paper</a:t>
            </a:r>
            <a:r>
              <a:rPr sz="800" spc="-15" dirty="0">
                <a:solidFill>
                  <a:srgbClr val="231F20"/>
                </a:solidFill>
                <a:latin typeface="Calibri"/>
                <a:cs typeface="Calibri"/>
              </a:rPr>
              <a:t> </a:t>
            </a:r>
            <a:r>
              <a:rPr sz="800" dirty="0">
                <a:solidFill>
                  <a:srgbClr val="231F20"/>
                </a:solidFill>
                <a:latin typeface="Calibri"/>
                <a:cs typeface="Calibri"/>
              </a:rPr>
              <a:t>from </a:t>
            </a:r>
            <a:r>
              <a:rPr sz="800" spc="-30" dirty="0">
                <a:solidFill>
                  <a:srgbClr val="231F20"/>
                </a:solidFill>
                <a:latin typeface="Calibri"/>
                <a:cs typeface="Calibri"/>
              </a:rPr>
              <a:t>the</a:t>
            </a:r>
            <a:r>
              <a:rPr sz="800" spc="-25" dirty="0">
                <a:solidFill>
                  <a:srgbClr val="231F20"/>
                </a:solidFill>
                <a:latin typeface="Calibri"/>
                <a:cs typeface="Calibri"/>
              </a:rPr>
              <a:t> </a:t>
            </a:r>
            <a:r>
              <a:rPr sz="800" spc="5" dirty="0">
                <a:solidFill>
                  <a:srgbClr val="231F20"/>
                </a:solidFill>
                <a:latin typeface="Calibri"/>
                <a:cs typeface="Calibri"/>
              </a:rPr>
              <a:t>Italian </a:t>
            </a:r>
            <a:r>
              <a:rPr sz="800" spc="-10" dirty="0">
                <a:solidFill>
                  <a:srgbClr val="231F20"/>
                </a:solidFill>
                <a:latin typeface="Calibri"/>
                <a:cs typeface="Calibri"/>
              </a:rPr>
              <a:t>and </a:t>
            </a:r>
            <a:r>
              <a:rPr sz="800" spc="-30" dirty="0">
                <a:solidFill>
                  <a:srgbClr val="231F20"/>
                </a:solidFill>
                <a:latin typeface="Calibri"/>
                <a:cs typeface="Calibri"/>
              </a:rPr>
              <a:t>the</a:t>
            </a:r>
            <a:r>
              <a:rPr sz="800" spc="-25" dirty="0">
                <a:solidFill>
                  <a:srgbClr val="231F20"/>
                </a:solidFill>
                <a:latin typeface="Calibri"/>
                <a:cs typeface="Calibri"/>
              </a:rPr>
              <a:t> </a:t>
            </a:r>
            <a:r>
              <a:rPr sz="800" spc="-5" dirty="0">
                <a:solidFill>
                  <a:srgbClr val="231F20"/>
                </a:solidFill>
                <a:latin typeface="Calibri"/>
                <a:cs typeface="Calibri"/>
              </a:rPr>
              <a:t>French Sarcoma </a:t>
            </a:r>
            <a:r>
              <a:rPr sz="800" spc="10" dirty="0">
                <a:solidFill>
                  <a:srgbClr val="231F20"/>
                </a:solidFill>
                <a:latin typeface="Calibri"/>
                <a:cs typeface="Calibri"/>
              </a:rPr>
              <a:t>Group. </a:t>
            </a:r>
            <a:r>
              <a:rPr sz="800" spc="25" dirty="0">
                <a:solidFill>
                  <a:srgbClr val="231F20"/>
                </a:solidFill>
                <a:latin typeface="Calibri"/>
                <a:cs typeface="Calibri"/>
              </a:rPr>
              <a:t>Ann </a:t>
            </a:r>
            <a:r>
              <a:rPr sz="800" spc="30" dirty="0">
                <a:solidFill>
                  <a:srgbClr val="231F20"/>
                </a:solidFill>
                <a:latin typeface="Calibri"/>
                <a:cs typeface="Calibri"/>
              </a:rPr>
              <a:t> </a:t>
            </a:r>
            <a:r>
              <a:rPr sz="800" spc="15" dirty="0">
                <a:solidFill>
                  <a:srgbClr val="231F20"/>
                </a:solidFill>
                <a:latin typeface="Calibri"/>
                <a:cs typeface="Calibri"/>
              </a:rPr>
              <a:t>Oncol</a:t>
            </a:r>
            <a:r>
              <a:rPr sz="800" spc="-15" dirty="0">
                <a:solidFill>
                  <a:srgbClr val="231F20"/>
                </a:solidFill>
                <a:latin typeface="Calibri"/>
                <a:cs typeface="Calibri"/>
              </a:rPr>
              <a:t> </a:t>
            </a:r>
            <a:r>
              <a:rPr sz="800" spc="-25" dirty="0">
                <a:solidFill>
                  <a:srgbClr val="231F20"/>
                </a:solidFill>
                <a:latin typeface="Calibri"/>
                <a:cs typeface="Calibri"/>
              </a:rPr>
              <a:t>2014;</a:t>
            </a:r>
            <a:r>
              <a:rPr sz="800" spc="-15" dirty="0">
                <a:solidFill>
                  <a:srgbClr val="231F20"/>
                </a:solidFill>
                <a:latin typeface="Calibri"/>
                <a:cs typeface="Calibri"/>
              </a:rPr>
              <a:t> </a:t>
            </a:r>
            <a:r>
              <a:rPr sz="800" spc="-25" dirty="0">
                <a:solidFill>
                  <a:srgbClr val="231F20"/>
                </a:solidFill>
                <a:latin typeface="Calibri"/>
                <a:cs typeface="Calibri"/>
              </a:rPr>
              <a:t>25:</a:t>
            </a:r>
            <a:r>
              <a:rPr sz="800" spc="-5" dirty="0">
                <a:solidFill>
                  <a:srgbClr val="231F20"/>
                </a:solidFill>
                <a:latin typeface="Calibri"/>
                <a:cs typeface="Calibri"/>
              </a:rPr>
              <a:t> </a:t>
            </a:r>
            <a:r>
              <a:rPr sz="800" spc="-20" dirty="0">
                <a:solidFill>
                  <a:srgbClr val="231F20"/>
                </a:solidFill>
                <a:latin typeface="Calibri"/>
                <a:cs typeface="Calibri"/>
              </a:rPr>
              <a:t>578–583.</a:t>
            </a:r>
            <a:endParaRPr sz="800">
              <a:latin typeface="Calibri"/>
              <a:cs typeface="Calibri"/>
            </a:endParaRPr>
          </a:p>
          <a:p>
            <a:pPr marL="184150" indent="-172085" algn="just">
              <a:lnSpc>
                <a:spcPct val="100000"/>
              </a:lnSpc>
              <a:spcBef>
                <a:spcPts val="40"/>
              </a:spcBef>
              <a:buAutoNum type="arabicPeriod" startAt="73"/>
              <a:tabLst>
                <a:tab pos="184785" algn="l"/>
              </a:tabLst>
            </a:pPr>
            <a:r>
              <a:rPr sz="800" spc="-15" dirty="0">
                <a:solidFill>
                  <a:srgbClr val="231F20"/>
                </a:solidFill>
                <a:latin typeface="Calibri"/>
                <a:cs typeface="Calibri"/>
              </a:rPr>
              <a:t>Kasper</a:t>
            </a:r>
            <a:r>
              <a:rPr sz="800" spc="35" dirty="0">
                <a:solidFill>
                  <a:srgbClr val="231F20"/>
                </a:solidFill>
                <a:latin typeface="Calibri"/>
                <a:cs typeface="Calibri"/>
              </a:rPr>
              <a:t> </a:t>
            </a:r>
            <a:r>
              <a:rPr sz="800" dirty="0">
                <a:solidFill>
                  <a:srgbClr val="231F20"/>
                </a:solidFill>
                <a:latin typeface="Calibri"/>
                <a:cs typeface="Calibri"/>
              </a:rPr>
              <a:t>B,</a:t>
            </a:r>
            <a:r>
              <a:rPr sz="800" spc="35" dirty="0">
                <a:solidFill>
                  <a:srgbClr val="231F20"/>
                </a:solidFill>
                <a:latin typeface="Calibri"/>
                <a:cs typeface="Calibri"/>
              </a:rPr>
              <a:t> </a:t>
            </a:r>
            <a:r>
              <a:rPr sz="800" spc="-20" dirty="0">
                <a:solidFill>
                  <a:srgbClr val="231F20"/>
                </a:solidFill>
                <a:latin typeface="Calibri"/>
                <a:cs typeface="Calibri"/>
              </a:rPr>
              <a:t>Baumgarten</a:t>
            </a:r>
            <a:r>
              <a:rPr sz="800" spc="20" dirty="0">
                <a:solidFill>
                  <a:srgbClr val="231F20"/>
                </a:solidFill>
                <a:latin typeface="Calibri"/>
                <a:cs typeface="Calibri"/>
              </a:rPr>
              <a:t> </a:t>
            </a:r>
            <a:r>
              <a:rPr sz="800" spc="35" dirty="0">
                <a:solidFill>
                  <a:srgbClr val="231F20"/>
                </a:solidFill>
                <a:latin typeface="Calibri"/>
                <a:cs typeface="Calibri"/>
              </a:rPr>
              <a:t>C,</a:t>
            </a:r>
            <a:r>
              <a:rPr sz="800" spc="40" dirty="0">
                <a:solidFill>
                  <a:srgbClr val="231F20"/>
                </a:solidFill>
                <a:latin typeface="Calibri"/>
                <a:cs typeface="Calibri"/>
              </a:rPr>
              <a:t> </a:t>
            </a:r>
            <a:r>
              <a:rPr sz="800" spc="-10" dirty="0">
                <a:solidFill>
                  <a:srgbClr val="231F20"/>
                </a:solidFill>
                <a:latin typeface="Calibri"/>
                <a:cs typeface="Calibri"/>
              </a:rPr>
              <a:t>Garcia</a:t>
            </a:r>
            <a:r>
              <a:rPr sz="800" spc="40" dirty="0">
                <a:solidFill>
                  <a:srgbClr val="231F20"/>
                </a:solidFill>
                <a:latin typeface="Calibri"/>
                <a:cs typeface="Calibri"/>
              </a:rPr>
              <a:t> </a:t>
            </a:r>
            <a:r>
              <a:rPr sz="800" spc="10" dirty="0">
                <a:solidFill>
                  <a:srgbClr val="231F20"/>
                </a:solidFill>
                <a:latin typeface="Calibri"/>
                <a:cs typeface="Calibri"/>
              </a:rPr>
              <a:t>J</a:t>
            </a:r>
            <a:r>
              <a:rPr sz="800" spc="25" dirty="0">
                <a:solidFill>
                  <a:srgbClr val="231F20"/>
                </a:solidFill>
                <a:latin typeface="Calibri"/>
                <a:cs typeface="Calibri"/>
              </a:rPr>
              <a:t> </a:t>
            </a:r>
            <a:r>
              <a:rPr sz="800" spc="-45" dirty="0">
                <a:solidFill>
                  <a:srgbClr val="231F20"/>
                </a:solidFill>
                <a:latin typeface="Calibri"/>
                <a:cs typeface="Calibri"/>
              </a:rPr>
              <a:t>et</a:t>
            </a:r>
            <a:r>
              <a:rPr sz="800" spc="25" dirty="0">
                <a:solidFill>
                  <a:srgbClr val="231F20"/>
                </a:solidFill>
                <a:latin typeface="Calibri"/>
                <a:cs typeface="Calibri"/>
              </a:rPr>
              <a:t> </a:t>
            </a:r>
            <a:r>
              <a:rPr sz="800" spc="-25" dirty="0">
                <a:solidFill>
                  <a:srgbClr val="231F20"/>
                </a:solidFill>
                <a:latin typeface="Calibri"/>
                <a:cs typeface="Calibri"/>
              </a:rPr>
              <a:t>al.</a:t>
            </a:r>
            <a:r>
              <a:rPr sz="800" spc="35" dirty="0">
                <a:solidFill>
                  <a:srgbClr val="231F20"/>
                </a:solidFill>
                <a:latin typeface="Calibri"/>
                <a:cs typeface="Calibri"/>
              </a:rPr>
              <a:t> </a:t>
            </a:r>
            <a:r>
              <a:rPr sz="800" spc="25" dirty="0">
                <a:solidFill>
                  <a:srgbClr val="231F20"/>
                </a:solidFill>
                <a:latin typeface="Calibri"/>
                <a:cs typeface="Calibri"/>
              </a:rPr>
              <a:t>An</a:t>
            </a:r>
            <a:r>
              <a:rPr sz="800" spc="35" dirty="0">
                <a:solidFill>
                  <a:srgbClr val="231F20"/>
                </a:solidFill>
                <a:latin typeface="Calibri"/>
                <a:cs typeface="Calibri"/>
              </a:rPr>
              <a:t> </a:t>
            </a:r>
            <a:r>
              <a:rPr sz="800" spc="-30" dirty="0">
                <a:solidFill>
                  <a:srgbClr val="231F20"/>
                </a:solidFill>
                <a:latin typeface="Calibri"/>
                <a:cs typeface="Calibri"/>
              </a:rPr>
              <a:t>update</a:t>
            </a:r>
            <a:r>
              <a:rPr sz="800" spc="30" dirty="0">
                <a:solidFill>
                  <a:srgbClr val="231F20"/>
                </a:solidFill>
                <a:latin typeface="Calibri"/>
                <a:cs typeface="Calibri"/>
              </a:rPr>
              <a:t> </a:t>
            </a:r>
            <a:r>
              <a:rPr sz="800" dirty="0">
                <a:solidFill>
                  <a:srgbClr val="231F20"/>
                </a:solidFill>
                <a:latin typeface="Calibri"/>
                <a:cs typeface="Calibri"/>
              </a:rPr>
              <a:t>on</a:t>
            </a:r>
            <a:r>
              <a:rPr sz="800" spc="25" dirty="0">
                <a:solidFill>
                  <a:srgbClr val="231F20"/>
                </a:solidFill>
                <a:latin typeface="Calibri"/>
                <a:cs typeface="Calibri"/>
              </a:rPr>
              <a:t> </a:t>
            </a:r>
            <a:r>
              <a:rPr sz="800" spc="-40" dirty="0">
                <a:solidFill>
                  <a:srgbClr val="231F20"/>
                </a:solidFill>
                <a:latin typeface="Calibri"/>
                <a:cs typeface="Calibri"/>
              </a:rPr>
              <a:t>the</a:t>
            </a:r>
            <a:r>
              <a:rPr sz="800" spc="40" dirty="0">
                <a:solidFill>
                  <a:srgbClr val="231F20"/>
                </a:solidFill>
                <a:latin typeface="Calibri"/>
                <a:cs typeface="Calibri"/>
              </a:rPr>
              <a:t> </a:t>
            </a:r>
            <a:r>
              <a:rPr sz="800" spc="-35" dirty="0">
                <a:solidFill>
                  <a:srgbClr val="231F20"/>
                </a:solidFill>
                <a:latin typeface="Calibri"/>
                <a:cs typeface="Calibri"/>
              </a:rPr>
              <a:t>management</a:t>
            </a:r>
            <a:r>
              <a:rPr sz="800" spc="30" dirty="0">
                <a:solidFill>
                  <a:srgbClr val="231F20"/>
                </a:solidFill>
                <a:latin typeface="Calibri"/>
                <a:cs typeface="Calibri"/>
              </a:rPr>
              <a:t> </a:t>
            </a:r>
            <a:r>
              <a:rPr sz="800" spc="-10" dirty="0">
                <a:solidFill>
                  <a:srgbClr val="231F20"/>
                </a:solidFill>
                <a:latin typeface="Calibri"/>
                <a:cs typeface="Calibri"/>
              </a:rPr>
              <a:t>of</a:t>
            </a:r>
            <a:endParaRPr sz="800">
              <a:latin typeface="Calibri"/>
              <a:cs typeface="Calibri"/>
            </a:endParaRPr>
          </a:p>
          <a:p>
            <a:pPr marL="184150" marR="5080" algn="just">
              <a:lnSpc>
                <a:spcPct val="106500"/>
              </a:lnSpc>
            </a:pPr>
            <a:r>
              <a:rPr sz="800" spc="-15" dirty="0">
                <a:solidFill>
                  <a:srgbClr val="231F20"/>
                </a:solidFill>
                <a:latin typeface="Calibri"/>
                <a:cs typeface="Calibri"/>
              </a:rPr>
              <a:t>sporadic</a:t>
            </a:r>
            <a:r>
              <a:rPr sz="800" spc="-10" dirty="0">
                <a:solidFill>
                  <a:srgbClr val="231F20"/>
                </a:solidFill>
                <a:latin typeface="Calibri"/>
                <a:cs typeface="Calibri"/>
              </a:rPr>
              <a:t> </a:t>
            </a:r>
            <a:r>
              <a:rPr sz="800" spc="-25" dirty="0">
                <a:solidFill>
                  <a:srgbClr val="231F20"/>
                </a:solidFill>
                <a:latin typeface="Calibri"/>
                <a:cs typeface="Calibri"/>
              </a:rPr>
              <a:t>desmoid-type</a:t>
            </a:r>
            <a:r>
              <a:rPr sz="800" spc="-20" dirty="0">
                <a:solidFill>
                  <a:srgbClr val="231F20"/>
                </a:solidFill>
                <a:latin typeface="Calibri"/>
                <a:cs typeface="Calibri"/>
              </a:rPr>
              <a:t> fibromatosis:</a:t>
            </a:r>
            <a:r>
              <a:rPr sz="800" spc="-15" dirty="0">
                <a:solidFill>
                  <a:srgbClr val="231F20"/>
                </a:solidFill>
                <a:latin typeface="Calibri"/>
                <a:cs typeface="Calibri"/>
              </a:rPr>
              <a:t> </a:t>
            </a:r>
            <a:r>
              <a:rPr sz="800" spc="-35" dirty="0">
                <a:solidFill>
                  <a:srgbClr val="231F20"/>
                </a:solidFill>
                <a:latin typeface="Calibri"/>
                <a:cs typeface="Calibri"/>
              </a:rPr>
              <a:t>a</a:t>
            </a:r>
            <a:r>
              <a:rPr sz="800" spc="114" dirty="0">
                <a:solidFill>
                  <a:srgbClr val="231F20"/>
                </a:solidFill>
                <a:latin typeface="Calibri"/>
                <a:cs typeface="Calibri"/>
              </a:rPr>
              <a:t> </a:t>
            </a:r>
            <a:r>
              <a:rPr sz="800" spc="-15" dirty="0">
                <a:solidFill>
                  <a:srgbClr val="231F20"/>
                </a:solidFill>
                <a:latin typeface="Calibri"/>
                <a:cs typeface="Calibri"/>
              </a:rPr>
              <a:t>European</a:t>
            </a:r>
            <a:r>
              <a:rPr sz="800" spc="-10" dirty="0">
                <a:solidFill>
                  <a:srgbClr val="231F20"/>
                </a:solidFill>
                <a:latin typeface="Calibri"/>
                <a:cs typeface="Calibri"/>
              </a:rPr>
              <a:t> </a:t>
            </a:r>
            <a:r>
              <a:rPr sz="800" spc="-15" dirty="0">
                <a:solidFill>
                  <a:srgbClr val="231F20"/>
                </a:solidFill>
                <a:latin typeface="Calibri"/>
                <a:cs typeface="Calibri"/>
              </a:rPr>
              <a:t>Consensus</a:t>
            </a:r>
            <a:r>
              <a:rPr sz="800" spc="-10" dirty="0">
                <a:solidFill>
                  <a:srgbClr val="231F20"/>
                </a:solidFill>
                <a:latin typeface="Calibri"/>
                <a:cs typeface="Calibri"/>
              </a:rPr>
              <a:t> Initiative </a:t>
            </a:r>
            <a:r>
              <a:rPr sz="800" spc="-5" dirty="0">
                <a:solidFill>
                  <a:srgbClr val="231F20"/>
                </a:solidFill>
                <a:latin typeface="Calibri"/>
                <a:cs typeface="Calibri"/>
              </a:rPr>
              <a:t> </a:t>
            </a:r>
            <a:r>
              <a:rPr sz="800" spc="-50" dirty="0">
                <a:solidFill>
                  <a:srgbClr val="231F20"/>
                </a:solidFill>
                <a:latin typeface="Calibri"/>
                <a:cs typeface="Calibri"/>
              </a:rPr>
              <a:t>between </a:t>
            </a:r>
            <a:r>
              <a:rPr sz="800" spc="-20" dirty="0">
                <a:solidFill>
                  <a:srgbClr val="231F20"/>
                </a:solidFill>
                <a:latin typeface="Calibri"/>
                <a:cs typeface="Calibri"/>
              </a:rPr>
              <a:t>Sarcoma </a:t>
            </a:r>
            <a:r>
              <a:rPr sz="800" spc="-15" dirty="0">
                <a:solidFill>
                  <a:srgbClr val="231F20"/>
                </a:solidFill>
                <a:latin typeface="Calibri"/>
                <a:cs typeface="Calibri"/>
              </a:rPr>
              <a:t>PAtients </a:t>
            </a:r>
            <a:r>
              <a:rPr sz="800" spc="-5" dirty="0">
                <a:solidFill>
                  <a:srgbClr val="231F20"/>
                </a:solidFill>
                <a:latin typeface="Calibri"/>
                <a:cs typeface="Calibri"/>
              </a:rPr>
              <a:t>EuroNet </a:t>
            </a:r>
            <a:r>
              <a:rPr sz="800" spc="35" dirty="0">
                <a:solidFill>
                  <a:srgbClr val="231F20"/>
                </a:solidFill>
                <a:latin typeface="Calibri"/>
                <a:cs typeface="Calibri"/>
              </a:rPr>
              <a:t>(SPAEN) </a:t>
            </a:r>
            <a:r>
              <a:rPr sz="800" spc="-15" dirty="0">
                <a:solidFill>
                  <a:srgbClr val="231F20"/>
                </a:solidFill>
                <a:latin typeface="Calibri"/>
                <a:cs typeface="Calibri"/>
              </a:rPr>
              <a:t>and European </a:t>
            </a:r>
            <a:r>
              <a:rPr sz="800" spc="-10" dirty="0">
                <a:solidFill>
                  <a:srgbClr val="231F20"/>
                </a:solidFill>
                <a:latin typeface="Calibri"/>
                <a:cs typeface="Calibri"/>
              </a:rPr>
              <a:t>Organization </a:t>
            </a:r>
            <a:r>
              <a:rPr sz="800" spc="-5" dirty="0">
                <a:solidFill>
                  <a:srgbClr val="231F20"/>
                </a:solidFill>
                <a:latin typeface="Calibri"/>
                <a:cs typeface="Calibri"/>
              </a:rPr>
              <a:t> </a:t>
            </a:r>
            <a:r>
              <a:rPr sz="800" spc="-15" dirty="0">
                <a:solidFill>
                  <a:srgbClr val="231F20"/>
                </a:solidFill>
                <a:latin typeface="Calibri"/>
                <a:cs typeface="Calibri"/>
              </a:rPr>
              <a:t>for</a:t>
            </a:r>
            <a:r>
              <a:rPr sz="800" spc="-10" dirty="0">
                <a:solidFill>
                  <a:srgbClr val="231F20"/>
                </a:solidFill>
                <a:latin typeface="Calibri"/>
                <a:cs typeface="Calibri"/>
              </a:rPr>
              <a:t> </a:t>
            </a:r>
            <a:r>
              <a:rPr sz="800" spc="-30" dirty="0">
                <a:solidFill>
                  <a:srgbClr val="231F20"/>
                </a:solidFill>
                <a:latin typeface="Calibri"/>
                <a:cs typeface="Calibri"/>
              </a:rPr>
              <a:t>Research</a:t>
            </a:r>
            <a:r>
              <a:rPr sz="800" spc="-25" dirty="0">
                <a:solidFill>
                  <a:srgbClr val="231F20"/>
                </a:solidFill>
                <a:latin typeface="Calibri"/>
                <a:cs typeface="Calibri"/>
              </a:rPr>
              <a:t> </a:t>
            </a:r>
            <a:r>
              <a:rPr sz="800" spc="-15" dirty="0">
                <a:solidFill>
                  <a:srgbClr val="231F20"/>
                </a:solidFill>
                <a:latin typeface="Calibri"/>
                <a:cs typeface="Calibri"/>
              </a:rPr>
              <a:t>and</a:t>
            </a:r>
            <a:r>
              <a:rPr sz="800" spc="-10" dirty="0">
                <a:solidFill>
                  <a:srgbClr val="231F20"/>
                </a:solidFill>
                <a:latin typeface="Calibri"/>
                <a:cs typeface="Calibri"/>
              </a:rPr>
              <a:t> </a:t>
            </a:r>
            <a:r>
              <a:rPr sz="800" spc="-20" dirty="0">
                <a:solidFill>
                  <a:srgbClr val="231F20"/>
                </a:solidFill>
                <a:latin typeface="Calibri"/>
                <a:cs typeface="Calibri"/>
              </a:rPr>
              <a:t>Treatment</a:t>
            </a:r>
            <a:r>
              <a:rPr sz="800" spc="-15" dirty="0">
                <a:solidFill>
                  <a:srgbClr val="231F20"/>
                </a:solidFill>
                <a:latin typeface="Calibri"/>
                <a:cs typeface="Calibri"/>
              </a:rPr>
              <a:t> </a:t>
            </a:r>
            <a:r>
              <a:rPr sz="800" spc="-10" dirty="0">
                <a:solidFill>
                  <a:srgbClr val="231F20"/>
                </a:solidFill>
                <a:latin typeface="Calibri"/>
                <a:cs typeface="Calibri"/>
              </a:rPr>
              <a:t>of Cancer</a:t>
            </a:r>
            <a:r>
              <a:rPr sz="800" spc="-5" dirty="0">
                <a:solidFill>
                  <a:srgbClr val="231F20"/>
                </a:solidFill>
                <a:latin typeface="Calibri"/>
                <a:cs typeface="Calibri"/>
              </a:rPr>
              <a:t> </a:t>
            </a:r>
            <a:r>
              <a:rPr sz="800" spc="20" dirty="0">
                <a:solidFill>
                  <a:srgbClr val="231F20"/>
                </a:solidFill>
                <a:latin typeface="Calibri"/>
                <a:cs typeface="Calibri"/>
              </a:rPr>
              <a:t>(EORTC)/Soft </a:t>
            </a:r>
            <a:r>
              <a:rPr sz="800" spc="-15" dirty="0">
                <a:solidFill>
                  <a:srgbClr val="231F20"/>
                </a:solidFill>
                <a:latin typeface="Calibri"/>
                <a:cs typeface="Calibri"/>
              </a:rPr>
              <a:t>Tissue</a:t>
            </a:r>
            <a:r>
              <a:rPr sz="800" spc="-10" dirty="0">
                <a:solidFill>
                  <a:srgbClr val="231F20"/>
                </a:solidFill>
                <a:latin typeface="Calibri"/>
                <a:cs typeface="Calibri"/>
              </a:rPr>
              <a:t> </a:t>
            </a:r>
            <a:r>
              <a:rPr sz="800" spc="-20" dirty="0">
                <a:solidFill>
                  <a:srgbClr val="231F20"/>
                </a:solidFill>
                <a:latin typeface="Calibri"/>
                <a:cs typeface="Calibri"/>
              </a:rPr>
              <a:t>and</a:t>
            </a:r>
            <a:r>
              <a:rPr sz="800" spc="-15" dirty="0">
                <a:solidFill>
                  <a:srgbClr val="231F20"/>
                </a:solidFill>
                <a:latin typeface="Calibri"/>
                <a:cs typeface="Calibri"/>
              </a:rPr>
              <a:t> </a:t>
            </a:r>
            <a:r>
              <a:rPr sz="800" spc="-20" dirty="0">
                <a:solidFill>
                  <a:srgbClr val="231F20"/>
                </a:solidFill>
                <a:latin typeface="Calibri"/>
                <a:cs typeface="Calibri"/>
              </a:rPr>
              <a:t>Bone </a:t>
            </a:r>
            <a:r>
              <a:rPr sz="800" spc="-15" dirty="0">
                <a:solidFill>
                  <a:srgbClr val="231F20"/>
                </a:solidFill>
                <a:latin typeface="Calibri"/>
                <a:cs typeface="Calibri"/>
              </a:rPr>
              <a:t> </a:t>
            </a:r>
            <a:r>
              <a:rPr sz="800" spc="-25" dirty="0">
                <a:solidFill>
                  <a:srgbClr val="231F20"/>
                </a:solidFill>
                <a:latin typeface="Calibri"/>
                <a:cs typeface="Calibri"/>
              </a:rPr>
              <a:t>S</a:t>
            </a:r>
            <a:r>
              <a:rPr sz="800" spc="-10" dirty="0">
                <a:solidFill>
                  <a:srgbClr val="231F20"/>
                </a:solidFill>
                <a:latin typeface="Calibri"/>
                <a:cs typeface="Calibri"/>
              </a:rPr>
              <a:t>a</a:t>
            </a:r>
            <a:r>
              <a:rPr sz="800" spc="-15" dirty="0">
                <a:solidFill>
                  <a:srgbClr val="231F20"/>
                </a:solidFill>
                <a:latin typeface="Calibri"/>
                <a:cs typeface="Calibri"/>
              </a:rPr>
              <a:t>r</a:t>
            </a:r>
            <a:r>
              <a:rPr sz="800" spc="-30" dirty="0">
                <a:solidFill>
                  <a:srgbClr val="231F20"/>
                </a:solidFill>
                <a:latin typeface="Calibri"/>
                <a:cs typeface="Calibri"/>
              </a:rPr>
              <a:t>c</a:t>
            </a:r>
            <a:r>
              <a:rPr sz="800" spc="-25" dirty="0">
                <a:solidFill>
                  <a:srgbClr val="231F20"/>
                </a:solidFill>
                <a:latin typeface="Calibri"/>
                <a:cs typeface="Calibri"/>
              </a:rPr>
              <a:t>o</a:t>
            </a:r>
            <a:r>
              <a:rPr sz="800" dirty="0">
                <a:solidFill>
                  <a:srgbClr val="231F20"/>
                </a:solidFill>
                <a:latin typeface="Calibri"/>
                <a:cs typeface="Calibri"/>
              </a:rPr>
              <a:t>m</a:t>
            </a:r>
            <a:r>
              <a:rPr sz="800" spc="-35" dirty="0">
                <a:solidFill>
                  <a:srgbClr val="231F20"/>
                </a:solidFill>
                <a:latin typeface="Calibri"/>
                <a:cs typeface="Calibri"/>
              </a:rPr>
              <a:t>a</a:t>
            </a:r>
            <a:r>
              <a:rPr sz="800" spc="-15" dirty="0">
                <a:solidFill>
                  <a:srgbClr val="231F20"/>
                </a:solidFill>
                <a:latin typeface="Calibri"/>
                <a:cs typeface="Calibri"/>
              </a:rPr>
              <a:t> </a:t>
            </a:r>
            <a:r>
              <a:rPr sz="800" spc="35" dirty="0">
                <a:solidFill>
                  <a:srgbClr val="231F20"/>
                </a:solidFill>
                <a:latin typeface="Calibri"/>
                <a:cs typeface="Calibri"/>
              </a:rPr>
              <a:t>G</a:t>
            </a:r>
            <a:r>
              <a:rPr sz="800" spc="-5" dirty="0">
                <a:solidFill>
                  <a:srgbClr val="231F20"/>
                </a:solidFill>
                <a:latin typeface="Calibri"/>
                <a:cs typeface="Calibri"/>
              </a:rPr>
              <a:t>r</a:t>
            </a:r>
            <a:r>
              <a:rPr sz="800" spc="-25" dirty="0">
                <a:solidFill>
                  <a:srgbClr val="231F20"/>
                </a:solidFill>
                <a:latin typeface="Calibri"/>
                <a:cs typeface="Calibri"/>
              </a:rPr>
              <a:t>o</a:t>
            </a:r>
            <a:r>
              <a:rPr sz="800" spc="-5" dirty="0">
                <a:solidFill>
                  <a:srgbClr val="231F20"/>
                </a:solidFill>
                <a:latin typeface="Calibri"/>
                <a:cs typeface="Calibri"/>
              </a:rPr>
              <a:t>u</a:t>
            </a:r>
            <a:r>
              <a:rPr sz="800" dirty="0">
                <a:solidFill>
                  <a:srgbClr val="231F20"/>
                </a:solidFill>
                <a:latin typeface="Calibri"/>
                <a:cs typeface="Calibri"/>
              </a:rPr>
              <a:t>p</a:t>
            </a:r>
            <a:r>
              <a:rPr sz="800" spc="-20" dirty="0">
                <a:solidFill>
                  <a:srgbClr val="231F20"/>
                </a:solidFill>
                <a:latin typeface="Calibri"/>
                <a:cs typeface="Calibri"/>
              </a:rPr>
              <a:t> </a:t>
            </a:r>
            <a:r>
              <a:rPr sz="800" spc="35" dirty="0">
                <a:solidFill>
                  <a:srgbClr val="231F20"/>
                </a:solidFill>
                <a:latin typeface="Calibri"/>
                <a:cs typeface="Calibri"/>
              </a:rPr>
              <a:t>(</a:t>
            </a:r>
            <a:r>
              <a:rPr sz="800" spc="15" dirty="0">
                <a:solidFill>
                  <a:srgbClr val="231F20"/>
                </a:solidFill>
                <a:latin typeface="Calibri"/>
                <a:cs typeface="Calibri"/>
              </a:rPr>
              <a:t>S</a:t>
            </a:r>
            <a:r>
              <a:rPr sz="800" spc="60" dirty="0">
                <a:solidFill>
                  <a:srgbClr val="231F20"/>
                </a:solidFill>
                <a:latin typeface="Calibri"/>
                <a:cs typeface="Calibri"/>
              </a:rPr>
              <a:t>T</a:t>
            </a:r>
            <a:r>
              <a:rPr sz="800" spc="15" dirty="0">
                <a:solidFill>
                  <a:srgbClr val="231F20"/>
                </a:solidFill>
                <a:latin typeface="Calibri"/>
                <a:cs typeface="Calibri"/>
              </a:rPr>
              <a:t>BS</a:t>
            </a:r>
            <a:r>
              <a:rPr sz="800" spc="25" dirty="0">
                <a:solidFill>
                  <a:srgbClr val="231F20"/>
                </a:solidFill>
                <a:latin typeface="Calibri"/>
                <a:cs typeface="Calibri"/>
              </a:rPr>
              <a:t>G</a:t>
            </a:r>
            <a:r>
              <a:rPr sz="800" spc="35" dirty="0">
                <a:solidFill>
                  <a:srgbClr val="231F20"/>
                </a:solidFill>
                <a:latin typeface="Calibri"/>
                <a:cs typeface="Calibri"/>
              </a:rPr>
              <a:t>)</a:t>
            </a:r>
            <a:r>
              <a:rPr sz="800" spc="-15" dirty="0">
                <a:solidFill>
                  <a:srgbClr val="231F20"/>
                </a:solidFill>
                <a:latin typeface="Calibri"/>
                <a:cs typeface="Calibri"/>
              </a:rPr>
              <a:t>. </a:t>
            </a:r>
            <a:r>
              <a:rPr sz="800" spc="35" dirty="0">
                <a:solidFill>
                  <a:srgbClr val="231F20"/>
                </a:solidFill>
                <a:latin typeface="Calibri"/>
                <a:cs typeface="Calibri"/>
              </a:rPr>
              <a:t>A</a:t>
            </a:r>
            <a:r>
              <a:rPr sz="800" spc="-5" dirty="0">
                <a:solidFill>
                  <a:srgbClr val="231F20"/>
                </a:solidFill>
                <a:latin typeface="Calibri"/>
                <a:cs typeface="Calibri"/>
              </a:rPr>
              <a:t>n</a:t>
            </a:r>
            <a:r>
              <a:rPr sz="800" spc="10" dirty="0">
                <a:solidFill>
                  <a:srgbClr val="231F20"/>
                </a:solidFill>
                <a:latin typeface="Calibri"/>
                <a:cs typeface="Calibri"/>
              </a:rPr>
              <a:t>n</a:t>
            </a:r>
            <a:r>
              <a:rPr sz="800" spc="-20" dirty="0">
                <a:solidFill>
                  <a:srgbClr val="231F20"/>
                </a:solidFill>
                <a:latin typeface="Calibri"/>
                <a:cs typeface="Calibri"/>
              </a:rPr>
              <a:t> </a:t>
            </a:r>
            <a:r>
              <a:rPr sz="800" spc="50" dirty="0">
                <a:solidFill>
                  <a:srgbClr val="231F20"/>
                </a:solidFill>
                <a:latin typeface="Calibri"/>
                <a:cs typeface="Calibri"/>
              </a:rPr>
              <a:t>O</a:t>
            </a:r>
            <a:r>
              <a:rPr sz="800" spc="-5" dirty="0">
                <a:solidFill>
                  <a:srgbClr val="231F20"/>
                </a:solidFill>
                <a:latin typeface="Calibri"/>
                <a:cs typeface="Calibri"/>
              </a:rPr>
              <a:t>n</a:t>
            </a:r>
            <a:r>
              <a:rPr sz="800" spc="-10" dirty="0">
                <a:solidFill>
                  <a:srgbClr val="231F20"/>
                </a:solidFill>
                <a:latin typeface="Calibri"/>
                <a:cs typeface="Calibri"/>
              </a:rPr>
              <a:t>c</a:t>
            </a:r>
            <a:r>
              <a:rPr sz="800" spc="-35" dirty="0">
                <a:solidFill>
                  <a:srgbClr val="231F20"/>
                </a:solidFill>
                <a:latin typeface="Calibri"/>
                <a:cs typeface="Calibri"/>
              </a:rPr>
              <a:t>o</a:t>
            </a:r>
            <a:r>
              <a:rPr sz="800" spc="15" dirty="0">
                <a:solidFill>
                  <a:srgbClr val="231F20"/>
                </a:solidFill>
                <a:latin typeface="Calibri"/>
                <a:cs typeface="Calibri"/>
              </a:rPr>
              <a:t>l</a:t>
            </a:r>
            <a:r>
              <a:rPr sz="800" spc="-20" dirty="0">
                <a:solidFill>
                  <a:srgbClr val="231F20"/>
                </a:solidFill>
                <a:latin typeface="Calibri"/>
                <a:cs typeface="Calibri"/>
              </a:rPr>
              <a:t> </a:t>
            </a:r>
            <a:r>
              <a:rPr sz="800" spc="-40" dirty="0">
                <a:solidFill>
                  <a:srgbClr val="231F20"/>
                </a:solidFill>
                <a:latin typeface="Calibri"/>
                <a:cs typeface="Calibri"/>
              </a:rPr>
              <a:t>2</a:t>
            </a:r>
            <a:r>
              <a:rPr sz="800" spc="-25" dirty="0">
                <a:solidFill>
                  <a:srgbClr val="231F20"/>
                </a:solidFill>
                <a:latin typeface="Calibri"/>
                <a:cs typeface="Calibri"/>
              </a:rPr>
              <a:t>0</a:t>
            </a:r>
            <a:r>
              <a:rPr sz="800" spc="-50" dirty="0">
                <a:solidFill>
                  <a:srgbClr val="231F20"/>
                </a:solidFill>
                <a:latin typeface="Calibri"/>
                <a:cs typeface="Calibri"/>
              </a:rPr>
              <a:t>1</a:t>
            </a:r>
            <a:r>
              <a:rPr sz="800" spc="-45" dirty="0">
                <a:solidFill>
                  <a:srgbClr val="231F20"/>
                </a:solidFill>
                <a:latin typeface="Calibri"/>
                <a:cs typeface="Calibri"/>
              </a:rPr>
              <a:t>7</a:t>
            </a:r>
            <a:r>
              <a:rPr sz="800" spc="-20" dirty="0">
                <a:solidFill>
                  <a:srgbClr val="231F20"/>
                </a:solidFill>
                <a:latin typeface="Calibri"/>
                <a:cs typeface="Calibri"/>
              </a:rPr>
              <a:t>;</a:t>
            </a:r>
            <a:r>
              <a:rPr sz="800" spc="-15" dirty="0">
                <a:solidFill>
                  <a:srgbClr val="231F20"/>
                </a:solidFill>
                <a:latin typeface="Calibri"/>
                <a:cs typeface="Calibri"/>
              </a:rPr>
              <a:t> </a:t>
            </a:r>
            <a:r>
              <a:rPr sz="800" spc="-45" dirty="0">
                <a:solidFill>
                  <a:srgbClr val="231F20"/>
                </a:solidFill>
                <a:latin typeface="Calibri"/>
                <a:cs typeface="Calibri"/>
              </a:rPr>
              <a:t>28</a:t>
            </a:r>
            <a:r>
              <a:rPr sz="800" spc="-15" dirty="0">
                <a:solidFill>
                  <a:srgbClr val="231F20"/>
                </a:solidFill>
                <a:latin typeface="Calibri"/>
                <a:cs typeface="Calibri"/>
              </a:rPr>
              <a:t>: </a:t>
            </a:r>
            <a:r>
              <a:rPr sz="800" spc="-40" dirty="0">
                <a:solidFill>
                  <a:srgbClr val="231F20"/>
                </a:solidFill>
                <a:latin typeface="Calibri"/>
                <a:cs typeface="Calibri"/>
              </a:rPr>
              <a:t>2</a:t>
            </a:r>
            <a:r>
              <a:rPr sz="800" spc="-25" dirty="0">
                <a:solidFill>
                  <a:srgbClr val="231F20"/>
                </a:solidFill>
                <a:latin typeface="Calibri"/>
                <a:cs typeface="Calibri"/>
              </a:rPr>
              <a:t>3</a:t>
            </a:r>
            <a:r>
              <a:rPr sz="800" spc="-50" dirty="0">
                <a:solidFill>
                  <a:srgbClr val="231F20"/>
                </a:solidFill>
                <a:latin typeface="Calibri"/>
                <a:cs typeface="Calibri"/>
              </a:rPr>
              <a:t>9</a:t>
            </a:r>
            <a:r>
              <a:rPr sz="800" spc="-40" dirty="0">
                <a:solidFill>
                  <a:srgbClr val="231F20"/>
                </a:solidFill>
                <a:latin typeface="Calibri"/>
                <a:cs typeface="Calibri"/>
              </a:rPr>
              <a:t>9</a:t>
            </a:r>
            <a:r>
              <a:rPr sz="800" spc="-30" dirty="0">
                <a:solidFill>
                  <a:srgbClr val="231F20"/>
                </a:solidFill>
                <a:latin typeface="Calibri"/>
                <a:cs typeface="Calibri"/>
              </a:rPr>
              <a:t>–</a:t>
            </a:r>
            <a:r>
              <a:rPr sz="800" spc="-15" dirty="0">
                <a:solidFill>
                  <a:srgbClr val="231F20"/>
                </a:solidFill>
                <a:latin typeface="Calibri"/>
                <a:cs typeface="Calibri"/>
              </a:rPr>
              <a:t>2</a:t>
            </a:r>
            <a:r>
              <a:rPr sz="800" spc="-50" dirty="0">
                <a:solidFill>
                  <a:srgbClr val="231F20"/>
                </a:solidFill>
                <a:latin typeface="Calibri"/>
                <a:cs typeface="Calibri"/>
              </a:rPr>
              <a:t>4</a:t>
            </a:r>
            <a:r>
              <a:rPr sz="800" spc="-40" dirty="0">
                <a:solidFill>
                  <a:srgbClr val="231F20"/>
                </a:solidFill>
                <a:latin typeface="Calibri"/>
                <a:cs typeface="Calibri"/>
              </a:rPr>
              <a:t>0</a:t>
            </a:r>
            <a:r>
              <a:rPr sz="800" spc="-25" dirty="0">
                <a:solidFill>
                  <a:srgbClr val="231F20"/>
                </a:solidFill>
                <a:latin typeface="Calibri"/>
                <a:cs typeface="Calibri"/>
              </a:rPr>
              <a:t>8</a:t>
            </a:r>
            <a:r>
              <a:rPr sz="800" spc="-15" dirty="0">
                <a:solidFill>
                  <a:srgbClr val="231F20"/>
                </a:solidFill>
                <a:latin typeface="Calibri"/>
                <a:cs typeface="Calibri"/>
              </a:rPr>
              <a:t>.</a:t>
            </a:r>
            <a:endParaRPr sz="800">
              <a:latin typeface="Calibri"/>
              <a:cs typeface="Calibri"/>
            </a:endParaRPr>
          </a:p>
          <a:p>
            <a:pPr marL="184150" marR="5080" indent="-172085" algn="just">
              <a:lnSpc>
                <a:spcPts val="1019"/>
              </a:lnSpc>
              <a:spcBef>
                <a:spcPts val="30"/>
              </a:spcBef>
              <a:buAutoNum type="arabicPeriod" startAt="74"/>
              <a:tabLst>
                <a:tab pos="184785" algn="l"/>
              </a:tabLst>
            </a:pPr>
            <a:r>
              <a:rPr sz="800" spc="-10" dirty="0">
                <a:solidFill>
                  <a:srgbClr val="231F20"/>
                </a:solidFill>
                <a:latin typeface="Calibri"/>
                <a:cs typeface="Calibri"/>
              </a:rPr>
              <a:t>van</a:t>
            </a:r>
            <a:r>
              <a:rPr sz="800" spc="-15" dirty="0">
                <a:solidFill>
                  <a:srgbClr val="231F20"/>
                </a:solidFill>
                <a:latin typeface="Calibri"/>
                <a:cs typeface="Calibri"/>
              </a:rPr>
              <a:t> </a:t>
            </a:r>
            <a:r>
              <a:rPr sz="800" spc="-10" dirty="0">
                <a:solidFill>
                  <a:srgbClr val="231F20"/>
                </a:solidFill>
                <a:latin typeface="Calibri"/>
                <a:cs typeface="Calibri"/>
              </a:rPr>
              <a:t>Broekhoven</a:t>
            </a:r>
            <a:r>
              <a:rPr sz="800" spc="-15" dirty="0">
                <a:solidFill>
                  <a:srgbClr val="231F20"/>
                </a:solidFill>
                <a:latin typeface="Calibri"/>
                <a:cs typeface="Calibri"/>
              </a:rPr>
              <a:t> </a:t>
            </a:r>
            <a:r>
              <a:rPr sz="800" spc="55" dirty="0">
                <a:solidFill>
                  <a:srgbClr val="231F20"/>
                </a:solidFill>
                <a:latin typeface="Calibri"/>
                <a:cs typeface="Calibri"/>
              </a:rPr>
              <a:t>DL,</a:t>
            </a:r>
            <a:r>
              <a:rPr sz="800" spc="-15" dirty="0">
                <a:solidFill>
                  <a:srgbClr val="231F20"/>
                </a:solidFill>
                <a:latin typeface="Calibri"/>
                <a:cs typeface="Calibri"/>
              </a:rPr>
              <a:t> </a:t>
            </a:r>
            <a:r>
              <a:rPr sz="800" spc="-10" dirty="0">
                <a:solidFill>
                  <a:srgbClr val="231F20"/>
                </a:solidFill>
                <a:latin typeface="Calibri"/>
                <a:cs typeface="Calibri"/>
              </a:rPr>
              <a:t>Deroose </a:t>
            </a:r>
            <a:r>
              <a:rPr sz="800" spc="10" dirty="0">
                <a:solidFill>
                  <a:srgbClr val="231F20"/>
                </a:solidFill>
                <a:latin typeface="Calibri"/>
                <a:cs typeface="Calibri"/>
              </a:rPr>
              <a:t>JP,</a:t>
            </a:r>
            <a:r>
              <a:rPr sz="800" spc="-20" dirty="0">
                <a:solidFill>
                  <a:srgbClr val="231F20"/>
                </a:solidFill>
                <a:latin typeface="Calibri"/>
                <a:cs typeface="Calibri"/>
              </a:rPr>
              <a:t> </a:t>
            </a:r>
            <a:r>
              <a:rPr sz="800" dirty="0">
                <a:solidFill>
                  <a:srgbClr val="231F20"/>
                </a:solidFill>
                <a:latin typeface="Calibri"/>
                <a:cs typeface="Calibri"/>
              </a:rPr>
              <a:t>Bonvalot</a:t>
            </a:r>
            <a:r>
              <a:rPr sz="800" spc="-20" dirty="0">
                <a:solidFill>
                  <a:srgbClr val="231F20"/>
                </a:solidFill>
                <a:latin typeface="Calibri"/>
                <a:cs typeface="Calibri"/>
              </a:rPr>
              <a:t> </a:t>
            </a:r>
            <a:r>
              <a:rPr sz="800" spc="15" dirty="0">
                <a:solidFill>
                  <a:srgbClr val="231F20"/>
                </a:solidFill>
                <a:latin typeface="Calibri"/>
                <a:cs typeface="Calibri"/>
              </a:rPr>
              <a:t>S</a:t>
            </a:r>
            <a:r>
              <a:rPr sz="800" spc="-10" dirty="0">
                <a:solidFill>
                  <a:srgbClr val="231F20"/>
                </a:solidFill>
                <a:latin typeface="Calibri"/>
                <a:cs typeface="Calibri"/>
              </a:rPr>
              <a:t> </a:t>
            </a:r>
            <a:r>
              <a:rPr sz="800" spc="-45" dirty="0">
                <a:solidFill>
                  <a:srgbClr val="231F20"/>
                </a:solidFill>
                <a:latin typeface="Calibri"/>
                <a:cs typeface="Calibri"/>
              </a:rPr>
              <a:t>et</a:t>
            </a:r>
            <a:r>
              <a:rPr sz="800" spc="-10" dirty="0">
                <a:solidFill>
                  <a:srgbClr val="231F20"/>
                </a:solidFill>
                <a:latin typeface="Calibri"/>
                <a:cs typeface="Calibri"/>
              </a:rPr>
              <a:t> al.</a:t>
            </a:r>
            <a:r>
              <a:rPr sz="800" spc="-15" dirty="0">
                <a:solidFill>
                  <a:srgbClr val="231F20"/>
                </a:solidFill>
                <a:latin typeface="Calibri"/>
                <a:cs typeface="Calibri"/>
              </a:rPr>
              <a:t> </a:t>
            </a:r>
            <a:r>
              <a:rPr sz="800" spc="-10" dirty="0">
                <a:solidFill>
                  <a:srgbClr val="231F20"/>
                </a:solidFill>
                <a:latin typeface="Calibri"/>
                <a:cs typeface="Calibri"/>
              </a:rPr>
              <a:t>Isolated</a:t>
            </a:r>
            <a:r>
              <a:rPr sz="800" spc="-15" dirty="0">
                <a:solidFill>
                  <a:srgbClr val="231F20"/>
                </a:solidFill>
                <a:latin typeface="Calibri"/>
                <a:cs typeface="Calibri"/>
              </a:rPr>
              <a:t> </a:t>
            </a:r>
            <a:r>
              <a:rPr sz="800" spc="10" dirty="0">
                <a:solidFill>
                  <a:srgbClr val="231F20"/>
                </a:solidFill>
                <a:latin typeface="Calibri"/>
                <a:cs typeface="Calibri"/>
              </a:rPr>
              <a:t>limb</a:t>
            </a:r>
            <a:r>
              <a:rPr sz="800" spc="-15" dirty="0">
                <a:solidFill>
                  <a:srgbClr val="231F20"/>
                </a:solidFill>
                <a:latin typeface="Calibri"/>
                <a:cs typeface="Calibri"/>
              </a:rPr>
              <a:t> </a:t>
            </a:r>
            <a:r>
              <a:rPr sz="800" spc="-5" dirty="0">
                <a:solidFill>
                  <a:srgbClr val="231F20"/>
                </a:solidFill>
                <a:latin typeface="Calibri"/>
                <a:cs typeface="Calibri"/>
              </a:rPr>
              <a:t>perfusion </a:t>
            </a:r>
            <a:r>
              <a:rPr sz="800" spc="-170" dirty="0">
                <a:solidFill>
                  <a:srgbClr val="231F20"/>
                </a:solidFill>
                <a:latin typeface="Calibri"/>
                <a:cs typeface="Calibri"/>
              </a:rPr>
              <a:t> </a:t>
            </a:r>
            <a:r>
              <a:rPr sz="800" dirty="0">
                <a:solidFill>
                  <a:srgbClr val="231F20"/>
                </a:solidFill>
                <a:latin typeface="Calibri"/>
                <a:cs typeface="Calibri"/>
              </a:rPr>
              <a:t>using</a:t>
            </a:r>
            <a:r>
              <a:rPr sz="800" spc="45" dirty="0">
                <a:solidFill>
                  <a:srgbClr val="231F20"/>
                </a:solidFill>
                <a:latin typeface="Calibri"/>
                <a:cs typeface="Calibri"/>
              </a:rPr>
              <a:t> </a:t>
            </a:r>
            <a:r>
              <a:rPr sz="800" spc="5" dirty="0">
                <a:solidFill>
                  <a:srgbClr val="231F20"/>
                </a:solidFill>
                <a:latin typeface="Calibri"/>
                <a:cs typeface="Calibri"/>
              </a:rPr>
              <a:t>tumour</a:t>
            </a:r>
            <a:r>
              <a:rPr sz="800" spc="40" dirty="0">
                <a:solidFill>
                  <a:srgbClr val="231F20"/>
                </a:solidFill>
                <a:latin typeface="Calibri"/>
                <a:cs typeface="Calibri"/>
              </a:rPr>
              <a:t> </a:t>
            </a:r>
            <a:r>
              <a:rPr sz="800" spc="-10" dirty="0">
                <a:solidFill>
                  <a:srgbClr val="231F20"/>
                </a:solidFill>
                <a:latin typeface="Calibri"/>
                <a:cs typeface="Calibri"/>
              </a:rPr>
              <a:t>necrosis</a:t>
            </a:r>
            <a:r>
              <a:rPr sz="800" spc="55" dirty="0">
                <a:solidFill>
                  <a:srgbClr val="231F20"/>
                </a:solidFill>
                <a:latin typeface="Calibri"/>
                <a:cs typeface="Calibri"/>
              </a:rPr>
              <a:t> </a:t>
            </a:r>
            <a:r>
              <a:rPr sz="800" spc="-15" dirty="0">
                <a:solidFill>
                  <a:srgbClr val="231F20"/>
                </a:solidFill>
                <a:latin typeface="Calibri"/>
                <a:cs typeface="Calibri"/>
              </a:rPr>
              <a:t>factor</a:t>
            </a:r>
            <a:r>
              <a:rPr sz="800" spc="65" dirty="0">
                <a:solidFill>
                  <a:srgbClr val="231F20"/>
                </a:solidFill>
                <a:latin typeface="Calibri"/>
                <a:cs typeface="Calibri"/>
              </a:rPr>
              <a:t> </a:t>
            </a:r>
            <a:r>
              <a:rPr sz="800" spc="-10" dirty="0">
                <a:solidFill>
                  <a:srgbClr val="231F20"/>
                </a:solidFill>
                <a:latin typeface="Calibri"/>
                <a:cs typeface="Calibri"/>
              </a:rPr>
              <a:t>alpha</a:t>
            </a:r>
            <a:r>
              <a:rPr sz="800" spc="55" dirty="0">
                <a:solidFill>
                  <a:srgbClr val="231F20"/>
                </a:solidFill>
                <a:latin typeface="Calibri"/>
                <a:cs typeface="Calibri"/>
              </a:rPr>
              <a:t> </a:t>
            </a:r>
            <a:r>
              <a:rPr sz="800" spc="-10" dirty="0">
                <a:solidFill>
                  <a:srgbClr val="231F20"/>
                </a:solidFill>
                <a:latin typeface="Calibri"/>
                <a:cs typeface="Calibri"/>
              </a:rPr>
              <a:t>and</a:t>
            </a:r>
            <a:r>
              <a:rPr sz="800" spc="60" dirty="0">
                <a:solidFill>
                  <a:srgbClr val="231F20"/>
                </a:solidFill>
                <a:latin typeface="Calibri"/>
                <a:cs typeface="Calibri"/>
              </a:rPr>
              <a:t> </a:t>
            </a:r>
            <a:r>
              <a:rPr sz="800" spc="-10" dirty="0">
                <a:solidFill>
                  <a:srgbClr val="231F20"/>
                </a:solidFill>
                <a:latin typeface="Calibri"/>
                <a:cs typeface="Calibri"/>
              </a:rPr>
              <a:t>melphalan</a:t>
            </a:r>
            <a:r>
              <a:rPr sz="800" spc="55" dirty="0">
                <a:solidFill>
                  <a:srgbClr val="231F20"/>
                </a:solidFill>
                <a:latin typeface="Calibri"/>
                <a:cs typeface="Calibri"/>
              </a:rPr>
              <a:t> </a:t>
            </a:r>
            <a:r>
              <a:rPr sz="800" spc="20" dirty="0">
                <a:solidFill>
                  <a:srgbClr val="231F20"/>
                </a:solidFill>
                <a:latin typeface="Calibri"/>
                <a:cs typeface="Calibri"/>
              </a:rPr>
              <a:t>in</a:t>
            </a:r>
            <a:r>
              <a:rPr sz="800" spc="25" dirty="0">
                <a:solidFill>
                  <a:srgbClr val="231F20"/>
                </a:solidFill>
                <a:latin typeface="Calibri"/>
                <a:cs typeface="Calibri"/>
              </a:rPr>
              <a:t> </a:t>
            </a:r>
            <a:r>
              <a:rPr sz="800" spc="-15" dirty="0">
                <a:solidFill>
                  <a:srgbClr val="231F20"/>
                </a:solidFill>
                <a:latin typeface="Calibri"/>
                <a:cs typeface="Calibri"/>
              </a:rPr>
              <a:t>patients</a:t>
            </a:r>
            <a:r>
              <a:rPr sz="800" spc="65" dirty="0">
                <a:solidFill>
                  <a:srgbClr val="231F20"/>
                </a:solidFill>
                <a:latin typeface="Calibri"/>
                <a:cs typeface="Calibri"/>
              </a:rPr>
              <a:t> </a:t>
            </a:r>
            <a:r>
              <a:rPr sz="800" spc="-5" dirty="0">
                <a:solidFill>
                  <a:srgbClr val="231F20"/>
                </a:solidFill>
                <a:latin typeface="Calibri"/>
                <a:cs typeface="Calibri"/>
              </a:rPr>
              <a:t>with</a:t>
            </a:r>
            <a:endParaRPr sz="800">
              <a:latin typeface="Calibri"/>
              <a:cs typeface="Calibri"/>
            </a:endParaRPr>
          </a:p>
          <a:p>
            <a:pPr marL="184150" algn="just">
              <a:lnSpc>
                <a:spcPct val="100000"/>
              </a:lnSpc>
              <a:spcBef>
                <a:spcPts val="20"/>
              </a:spcBef>
            </a:pPr>
            <a:r>
              <a:rPr sz="800" spc="-15" dirty="0">
                <a:solidFill>
                  <a:srgbClr val="231F20"/>
                </a:solidFill>
                <a:latin typeface="Calibri"/>
                <a:cs typeface="Calibri"/>
              </a:rPr>
              <a:t>advanced</a:t>
            </a:r>
            <a:r>
              <a:rPr sz="800" spc="-10" dirty="0">
                <a:solidFill>
                  <a:srgbClr val="231F20"/>
                </a:solidFill>
                <a:latin typeface="Calibri"/>
                <a:cs typeface="Calibri"/>
              </a:rPr>
              <a:t> </a:t>
            </a:r>
            <a:r>
              <a:rPr sz="800" spc="-20" dirty="0">
                <a:solidFill>
                  <a:srgbClr val="231F20"/>
                </a:solidFill>
                <a:latin typeface="Calibri"/>
                <a:cs typeface="Calibri"/>
              </a:rPr>
              <a:t>aggressive</a:t>
            </a:r>
            <a:r>
              <a:rPr sz="800" spc="-5" dirty="0">
                <a:solidFill>
                  <a:srgbClr val="231F20"/>
                </a:solidFill>
                <a:latin typeface="Calibri"/>
                <a:cs typeface="Calibri"/>
              </a:rPr>
              <a:t> </a:t>
            </a:r>
            <a:r>
              <a:rPr sz="800" spc="-10" dirty="0">
                <a:solidFill>
                  <a:srgbClr val="231F20"/>
                </a:solidFill>
                <a:latin typeface="Calibri"/>
                <a:cs typeface="Calibri"/>
              </a:rPr>
              <a:t>fibromatosis.</a:t>
            </a:r>
            <a:r>
              <a:rPr sz="800" dirty="0">
                <a:solidFill>
                  <a:srgbClr val="231F20"/>
                </a:solidFill>
                <a:latin typeface="Calibri"/>
                <a:cs typeface="Calibri"/>
              </a:rPr>
              <a:t> </a:t>
            </a:r>
            <a:r>
              <a:rPr sz="800" spc="20" dirty="0">
                <a:solidFill>
                  <a:srgbClr val="231F20"/>
                </a:solidFill>
                <a:latin typeface="Calibri"/>
                <a:cs typeface="Calibri"/>
              </a:rPr>
              <a:t>Br</a:t>
            </a:r>
            <a:r>
              <a:rPr sz="800" spc="-5" dirty="0">
                <a:solidFill>
                  <a:srgbClr val="231F20"/>
                </a:solidFill>
                <a:latin typeface="Calibri"/>
                <a:cs typeface="Calibri"/>
              </a:rPr>
              <a:t> </a:t>
            </a:r>
            <a:r>
              <a:rPr sz="800" spc="10" dirty="0">
                <a:solidFill>
                  <a:srgbClr val="231F20"/>
                </a:solidFill>
                <a:latin typeface="Calibri"/>
                <a:cs typeface="Calibri"/>
              </a:rPr>
              <a:t>J</a:t>
            </a:r>
            <a:r>
              <a:rPr sz="800" dirty="0">
                <a:solidFill>
                  <a:srgbClr val="231F20"/>
                </a:solidFill>
                <a:latin typeface="Calibri"/>
                <a:cs typeface="Calibri"/>
              </a:rPr>
              <a:t> </a:t>
            </a:r>
            <a:r>
              <a:rPr sz="800" spc="5" dirty="0">
                <a:solidFill>
                  <a:srgbClr val="231F20"/>
                </a:solidFill>
                <a:latin typeface="Calibri"/>
                <a:cs typeface="Calibri"/>
              </a:rPr>
              <a:t>Surg</a:t>
            </a:r>
            <a:r>
              <a:rPr sz="800" spc="-10" dirty="0">
                <a:solidFill>
                  <a:srgbClr val="231F20"/>
                </a:solidFill>
                <a:latin typeface="Calibri"/>
                <a:cs typeface="Calibri"/>
              </a:rPr>
              <a:t> </a:t>
            </a:r>
            <a:r>
              <a:rPr sz="800" spc="-25" dirty="0">
                <a:solidFill>
                  <a:srgbClr val="231F20"/>
                </a:solidFill>
                <a:latin typeface="Calibri"/>
                <a:cs typeface="Calibri"/>
              </a:rPr>
              <a:t>2014;</a:t>
            </a:r>
            <a:r>
              <a:rPr sz="800" spc="-5" dirty="0">
                <a:solidFill>
                  <a:srgbClr val="231F20"/>
                </a:solidFill>
                <a:latin typeface="Calibri"/>
                <a:cs typeface="Calibri"/>
              </a:rPr>
              <a:t> </a:t>
            </a:r>
            <a:r>
              <a:rPr sz="800" spc="-25" dirty="0">
                <a:solidFill>
                  <a:srgbClr val="231F20"/>
                </a:solidFill>
                <a:latin typeface="Calibri"/>
                <a:cs typeface="Calibri"/>
              </a:rPr>
              <a:t>101:</a:t>
            </a:r>
            <a:r>
              <a:rPr sz="800" spc="-5" dirty="0">
                <a:solidFill>
                  <a:srgbClr val="231F20"/>
                </a:solidFill>
                <a:latin typeface="Calibri"/>
                <a:cs typeface="Calibri"/>
              </a:rPr>
              <a:t> </a:t>
            </a:r>
            <a:r>
              <a:rPr sz="800" spc="-25" dirty="0">
                <a:solidFill>
                  <a:srgbClr val="231F20"/>
                </a:solidFill>
                <a:latin typeface="Calibri"/>
                <a:cs typeface="Calibri"/>
              </a:rPr>
              <a:t>1674–1680.</a:t>
            </a:r>
            <a:endParaRPr sz="800">
              <a:latin typeface="Calibri"/>
              <a:cs typeface="Calibri"/>
            </a:endParaRPr>
          </a:p>
          <a:p>
            <a:pPr marL="184150" marR="5715" indent="-172085" algn="just">
              <a:lnSpc>
                <a:spcPts val="1030"/>
              </a:lnSpc>
              <a:spcBef>
                <a:spcPts val="15"/>
              </a:spcBef>
              <a:buAutoNum type="arabicPeriod" startAt="75"/>
              <a:tabLst>
                <a:tab pos="184785" algn="l"/>
              </a:tabLst>
            </a:pPr>
            <a:r>
              <a:rPr sz="800" spc="5" dirty="0">
                <a:solidFill>
                  <a:srgbClr val="231F20"/>
                </a:solidFill>
                <a:latin typeface="Calibri"/>
                <a:cs typeface="Calibri"/>
              </a:rPr>
              <a:t>Schmitz </a:t>
            </a:r>
            <a:r>
              <a:rPr sz="800" dirty="0">
                <a:solidFill>
                  <a:srgbClr val="231F20"/>
                </a:solidFill>
                <a:latin typeface="Calibri"/>
                <a:cs typeface="Calibri"/>
              </a:rPr>
              <a:t>JJ, </a:t>
            </a:r>
            <a:r>
              <a:rPr sz="800" spc="5" dirty="0">
                <a:solidFill>
                  <a:srgbClr val="231F20"/>
                </a:solidFill>
                <a:latin typeface="Calibri"/>
                <a:cs typeface="Calibri"/>
              </a:rPr>
              <a:t>Schmit </a:t>
            </a:r>
            <a:r>
              <a:rPr sz="800" spc="45" dirty="0">
                <a:solidFill>
                  <a:srgbClr val="231F20"/>
                </a:solidFill>
                <a:latin typeface="Calibri"/>
                <a:cs typeface="Calibri"/>
              </a:rPr>
              <a:t>GD, </a:t>
            </a:r>
            <a:r>
              <a:rPr sz="800" spc="-5" dirty="0">
                <a:solidFill>
                  <a:srgbClr val="231F20"/>
                </a:solidFill>
                <a:latin typeface="Calibri"/>
                <a:cs typeface="Calibri"/>
              </a:rPr>
              <a:t>Atwell </a:t>
            </a:r>
            <a:r>
              <a:rPr sz="800" spc="90" dirty="0">
                <a:solidFill>
                  <a:srgbClr val="231F20"/>
                </a:solidFill>
                <a:latin typeface="Calibri"/>
                <a:cs typeface="Calibri"/>
              </a:rPr>
              <a:t>TD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 </a:t>
            </a:r>
            <a:r>
              <a:rPr sz="800" spc="-15" dirty="0">
                <a:solidFill>
                  <a:srgbClr val="231F20"/>
                </a:solidFill>
                <a:latin typeface="Calibri"/>
                <a:cs typeface="Calibri"/>
              </a:rPr>
              <a:t>Percutaneous </a:t>
            </a:r>
            <a:r>
              <a:rPr sz="800" spc="-5" dirty="0">
                <a:solidFill>
                  <a:srgbClr val="231F20"/>
                </a:solidFill>
                <a:latin typeface="Calibri"/>
                <a:cs typeface="Calibri"/>
              </a:rPr>
              <a:t>cryoablation </a:t>
            </a:r>
            <a:r>
              <a:rPr sz="800" spc="-10" dirty="0">
                <a:solidFill>
                  <a:srgbClr val="231F20"/>
                </a:solidFill>
                <a:latin typeface="Calibri"/>
                <a:cs typeface="Calibri"/>
              </a:rPr>
              <a:t>of </a:t>
            </a:r>
            <a:r>
              <a:rPr sz="800" spc="-5" dirty="0">
                <a:solidFill>
                  <a:srgbClr val="231F20"/>
                </a:solidFill>
                <a:latin typeface="Calibri"/>
                <a:cs typeface="Calibri"/>
              </a:rPr>
              <a:t> </a:t>
            </a:r>
            <a:r>
              <a:rPr sz="800" spc="-10" dirty="0">
                <a:solidFill>
                  <a:srgbClr val="231F20"/>
                </a:solidFill>
                <a:latin typeface="Calibri"/>
                <a:cs typeface="Calibri"/>
              </a:rPr>
              <a:t>extraabdominal</a:t>
            </a:r>
            <a:r>
              <a:rPr sz="800" spc="-5" dirty="0">
                <a:solidFill>
                  <a:srgbClr val="231F20"/>
                </a:solidFill>
                <a:latin typeface="Calibri"/>
                <a:cs typeface="Calibri"/>
              </a:rPr>
              <a:t> </a:t>
            </a:r>
            <a:r>
              <a:rPr sz="800" spc="-10" dirty="0">
                <a:solidFill>
                  <a:srgbClr val="231F20"/>
                </a:solidFill>
                <a:latin typeface="Calibri"/>
                <a:cs typeface="Calibri"/>
              </a:rPr>
              <a:t>desmoid</a:t>
            </a:r>
            <a:r>
              <a:rPr sz="800" spc="-5" dirty="0">
                <a:solidFill>
                  <a:srgbClr val="231F20"/>
                </a:solidFill>
                <a:latin typeface="Calibri"/>
                <a:cs typeface="Calibri"/>
              </a:rPr>
              <a:t> tumors:</a:t>
            </a:r>
            <a:r>
              <a:rPr sz="800" dirty="0">
                <a:solidFill>
                  <a:srgbClr val="231F20"/>
                </a:solidFill>
                <a:latin typeface="Calibri"/>
                <a:cs typeface="Calibri"/>
              </a:rPr>
              <a:t> </a:t>
            </a:r>
            <a:r>
              <a:rPr sz="800" spc="-35" dirty="0">
                <a:solidFill>
                  <a:srgbClr val="231F20"/>
                </a:solidFill>
                <a:latin typeface="Calibri"/>
                <a:cs typeface="Calibri"/>
              </a:rPr>
              <a:t>a</a:t>
            </a:r>
            <a:r>
              <a:rPr sz="800" spc="114" dirty="0">
                <a:solidFill>
                  <a:srgbClr val="231F20"/>
                </a:solidFill>
                <a:latin typeface="Calibri"/>
                <a:cs typeface="Calibri"/>
              </a:rPr>
              <a:t> </a:t>
            </a:r>
            <a:r>
              <a:rPr sz="800" spc="-15" dirty="0">
                <a:solidFill>
                  <a:srgbClr val="231F20"/>
                </a:solidFill>
                <a:latin typeface="Calibri"/>
                <a:cs typeface="Calibri"/>
              </a:rPr>
              <a:t>10-year</a:t>
            </a:r>
            <a:r>
              <a:rPr sz="800" spc="-10" dirty="0">
                <a:solidFill>
                  <a:srgbClr val="231F20"/>
                </a:solidFill>
                <a:latin typeface="Calibri"/>
                <a:cs typeface="Calibri"/>
              </a:rPr>
              <a:t> </a:t>
            </a:r>
            <a:r>
              <a:rPr sz="800" spc="-20" dirty="0">
                <a:solidFill>
                  <a:srgbClr val="231F20"/>
                </a:solidFill>
                <a:latin typeface="Calibri"/>
                <a:cs typeface="Calibri"/>
              </a:rPr>
              <a:t>experience.</a:t>
            </a:r>
            <a:r>
              <a:rPr sz="800" spc="-15" dirty="0">
                <a:solidFill>
                  <a:srgbClr val="231F20"/>
                </a:solidFill>
                <a:latin typeface="Calibri"/>
                <a:cs typeface="Calibri"/>
              </a:rPr>
              <a:t> </a:t>
            </a:r>
            <a:r>
              <a:rPr sz="800" spc="40" dirty="0">
                <a:solidFill>
                  <a:srgbClr val="231F20"/>
                </a:solidFill>
                <a:latin typeface="Calibri"/>
                <a:cs typeface="Calibri"/>
              </a:rPr>
              <a:t>AJR</a:t>
            </a:r>
            <a:r>
              <a:rPr sz="800" spc="45" dirty="0">
                <a:solidFill>
                  <a:srgbClr val="231F20"/>
                </a:solidFill>
                <a:latin typeface="Calibri"/>
                <a:cs typeface="Calibri"/>
              </a:rPr>
              <a:t> </a:t>
            </a:r>
            <a:r>
              <a:rPr sz="800" spc="35" dirty="0">
                <a:solidFill>
                  <a:srgbClr val="231F20"/>
                </a:solidFill>
                <a:latin typeface="Calibri"/>
                <a:cs typeface="Calibri"/>
              </a:rPr>
              <a:t>Am</a:t>
            </a:r>
            <a:r>
              <a:rPr sz="800" spc="40" dirty="0">
                <a:solidFill>
                  <a:srgbClr val="231F20"/>
                </a:solidFill>
                <a:latin typeface="Calibri"/>
                <a:cs typeface="Calibri"/>
              </a:rPr>
              <a:t> </a:t>
            </a:r>
            <a:r>
              <a:rPr sz="800" spc="10" dirty="0">
                <a:solidFill>
                  <a:srgbClr val="231F20"/>
                </a:solidFill>
                <a:latin typeface="Calibri"/>
                <a:cs typeface="Calibri"/>
              </a:rPr>
              <a:t>J </a:t>
            </a:r>
            <a:r>
              <a:rPr sz="800" spc="15" dirty="0">
                <a:solidFill>
                  <a:srgbClr val="231F20"/>
                </a:solidFill>
                <a:latin typeface="Calibri"/>
                <a:cs typeface="Calibri"/>
              </a:rPr>
              <a:t> </a:t>
            </a:r>
            <a:r>
              <a:rPr sz="800" spc="-10" dirty="0">
                <a:solidFill>
                  <a:srgbClr val="231F20"/>
                </a:solidFill>
                <a:latin typeface="Calibri"/>
                <a:cs typeface="Calibri"/>
              </a:rPr>
              <a:t>Roentgenol </a:t>
            </a:r>
            <a:r>
              <a:rPr sz="800" spc="-25" dirty="0">
                <a:solidFill>
                  <a:srgbClr val="231F20"/>
                </a:solidFill>
                <a:latin typeface="Calibri"/>
                <a:cs typeface="Calibri"/>
              </a:rPr>
              <a:t>2016;</a:t>
            </a:r>
            <a:r>
              <a:rPr sz="800" spc="-15" dirty="0">
                <a:solidFill>
                  <a:srgbClr val="231F20"/>
                </a:solidFill>
                <a:latin typeface="Calibri"/>
                <a:cs typeface="Calibri"/>
              </a:rPr>
              <a:t> </a:t>
            </a:r>
            <a:r>
              <a:rPr sz="800" spc="-25" dirty="0">
                <a:solidFill>
                  <a:srgbClr val="231F20"/>
                </a:solidFill>
                <a:latin typeface="Calibri"/>
                <a:cs typeface="Calibri"/>
              </a:rPr>
              <a:t>207:</a:t>
            </a:r>
            <a:r>
              <a:rPr sz="800" spc="-10" dirty="0">
                <a:solidFill>
                  <a:srgbClr val="231F20"/>
                </a:solidFill>
                <a:latin typeface="Calibri"/>
                <a:cs typeface="Calibri"/>
              </a:rPr>
              <a:t> </a:t>
            </a:r>
            <a:r>
              <a:rPr sz="800" spc="-20" dirty="0">
                <a:solidFill>
                  <a:srgbClr val="231F20"/>
                </a:solidFill>
                <a:latin typeface="Calibri"/>
                <a:cs typeface="Calibri"/>
              </a:rPr>
              <a:t>190–195.</a:t>
            </a:r>
            <a:endParaRPr sz="800">
              <a:latin typeface="Calibri"/>
              <a:cs typeface="Calibri"/>
            </a:endParaRPr>
          </a:p>
          <a:p>
            <a:pPr marL="184785" indent="-172085" algn="just">
              <a:lnSpc>
                <a:spcPts val="944"/>
              </a:lnSpc>
              <a:buAutoNum type="arabicPeriod" startAt="75"/>
              <a:tabLst>
                <a:tab pos="184785" algn="l"/>
              </a:tabLst>
            </a:pPr>
            <a:r>
              <a:rPr sz="800" spc="-35" dirty="0">
                <a:solidFill>
                  <a:srgbClr val="231F20"/>
                </a:solidFill>
                <a:latin typeface="Calibri"/>
                <a:cs typeface="Calibri"/>
              </a:rPr>
              <a:t>de</a:t>
            </a:r>
            <a:r>
              <a:rPr sz="800" spc="70" dirty="0">
                <a:solidFill>
                  <a:srgbClr val="231F20"/>
                </a:solidFill>
                <a:latin typeface="Calibri"/>
                <a:cs typeface="Calibri"/>
              </a:rPr>
              <a:t> </a:t>
            </a:r>
            <a:r>
              <a:rPr sz="800" spc="5" dirty="0">
                <a:solidFill>
                  <a:srgbClr val="231F20"/>
                </a:solidFill>
                <a:latin typeface="Calibri"/>
                <a:cs typeface="Calibri"/>
              </a:rPr>
              <a:t>Camargo</a:t>
            </a:r>
            <a:r>
              <a:rPr sz="800" spc="70" dirty="0">
                <a:solidFill>
                  <a:srgbClr val="231F20"/>
                </a:solidFill>
                <a:latin typeface="Calibri"/>
                <a:cs typeface="Calibri"/>
              </a:rPr>
              <a:t> </a:t>
            </a:r>
            <a:r>
              <a:rPr sz="800" spc="35" dirty="0">
                <a:solidFill>
                  <a:srgbClr val="231F20"/>
                </a:solidFill>
                <a:latin typeface="Calibri"/>
                <a:cs typeface="Calibri"/>
              </a:rPr>
              <a:t>VP,</a:t>
            </a:r>
            <a:r>
              <a:rPr sz="800" spc="75" dirty="0">
                <a:solidFill>
                  <a:srgbClr val="231F20"/>
                </a:solidFill>
                <a:latin typeface="Calibri"/>
                <a:cs typeface="Calibri"/>
              </a:rPr>
              <a:t> </a:t>
            </a:r>
            <a:r>
              <a:rPr sz="800" dirty="0">
                <a:solidFill>
                  <a:srgbClr val="231F20"/>
                </a:solidFill>
                <a:latin typeface="Calibri"/>
                <a:cs typeface="Calibri"/>
              </a:rPr>
              <a:t>Keohan</a:t>
            </a:r>
            <a:r>
              <a:rPr sz="800" spc="70" dirty="0">
                <a:solidFill>
                  <a:srgbClr val="231F20"/>
                </a:solidFill>
                <a:latin typeface="Calibri"/>
                <a:cs typeface="Calibri"/>
              </a:rPr>
              <a:t> </a:t>
            </a:r>
            <a:r>
              <a:rPr sz="800" spc="35" dirty="0">
                <a:solidFill>
                  <a:srgbClr val="231F20"/>
                </a:solidFill>
                <a:latin typeface="Calibri"/>
                <a:cs typeface="Calibri"/>
              </a:rPr>
              <a:t>ML,</a:t>
            </a:r>
            <a:r>
              <a:rPr sz="800" spc="65" dirty="0">
                <a:solidFill>
                  <a:srgbClr val="231F20"/>
                </a:solidFill>
                <a:latin typeface="Calibri"/>
                <a:cs typeface="Calibri"/>
              </a:rPr>
              <a:t> </a:t>
            </a:r>
            <a:r>
              <a:rPr sz="800" spc="15" dirty="0">
                <a:solidFill>
                  <a:srgbClr val="231F20"/>
                </a:solidFill>
                <a:latin typeface="Calibri"/>
                <a:cs typeface="Calibri"/>
              </a:rPr>
              <a:t>D’Adamo</a:t>
            </a:r>
            <a:r>
              <a:rPr sz="800" spc="70" dirty="0">
                <a:solidFill>
                  <a:srgbClr val="231F20"/>
                </a:solidFill>
                <a:latin typeface="Calibri"/>
                <a:cs typeface="Calibri"/>
              </a:rPr>
              <a:t> </a:t>
            </a:r>
            <a:r>
              <a:rPr sz="800" spc="75" dirty="0">
                <a:solidFill>
                  <a:srgbClr val="231F20"/>
                </a:solidFill>
                <a:latin typeface="Calibri"/>
                <a:cs typeface="Calibri"/>
              </a:rPr>
              <a:t>DR</a:t>
            </a:r>
            <a:r>
              <a:rPr sz="800" spc="70" dirty="0">
                <a:solidFill>
                  <a:srgbClr val="231F20"/>
                </a:solidFill>
                <a:latin typeface="Calibri"/>
                <a:cs typeface="Calibri"/>
              </a:rPr>
              <a:t> </a:t>
            </a:r>
            <a:r>
              <a:rPr sz="800" spc="-45" dirty="0">
                <a:solidFill>
                  <a:srgbClr val="231F20"/>
                </a:solidFill>
                <a:latin typeface="Calibri"/>
                <a:cs typeface="Calibri"/>
              </a:rPr>
              <a:t>et</a:t>
            </a:r>
            <a:r>
              <a:rPr sz="800" spc="75" dirty="0">
                <a:solidFill>
                  <a:srgbClr val="231F20"/>
                </a:solidFill>
                <a:latin typeface="Calibri"/>
                <a:cs typeface="Calibri"/>
              </a:rPr>
              <a:t> </a:t>
            </a:r>
            <a:r>
              <a:rPr sz="800" spc="-10" dirty="0">
                <a:solidFill>
                  <a:srgbClr val="231F20"/>
                </a:solidFill>
                <a:latin typeface="Calibri"/>
                <a:cs typeface="Calibri"/>
              </a:rPr>
              <a:t>al.</a:t>
            </a:r>
            <a:r>
              <a:rPr sz="800" spc="75" dirty="0">
                <a:solidFill>
                  <a:srgbClr val="231F20"/>
                </a:solidFill>
                <a:latin typeface="Calibri"/>
                <a:cs typeface="Calibri"/>
              </a:rPr>
              <a:t> </a:t>
            </a:r>
            <a:r>
              <a:rPr sz="800" spc="20" dirty="0">
                <a:solidFill>
                  <a:srgbClr val="231F20"/>
                </a:solidFill>
                <a:latin typeface="Calibri"/>
                <a:cs typeface="Calibri"/>
              </a:rPr>
              <a:t>Clinical</a:t>
            </a:r>
            <a:r>
              <a:rPr sz="800" spc="70" dirty="0">
                <a:solidFill>
                  <a:srgbClr val="231F20"/>
                </a:solidFill>
                <a:latin typeface="Calibri"/>
                <a:cs typeface="Calibri"/>
              </a:rPr>
              <a:t> </a:t>
            </a:r>
            <a:r>
              <a:rPr sz="800" spc="-15" dirty="0">
                <a:solidFill>
                  <a:srgbClr val="231F20"/>
                </a:solidFill>
                <a:latin typeface="Calibri"/>
                <a:cs typeface="Calibri"/>
              </a:rPr>
              <a:t>outcomes</a:t>
            </a:r>
            <a:r>
              <a:rPr sz="800" spc="75" dirty="0">
                <a:solidFill>
                  <a:srgbClr val="231F20"/>
                </a:solidFill>
                <a:latin typeface="Calibri"/>
                <a:cs typeface="Calibri"/>
              </a:rPr>
              <a:t> </a:t>
            </a:r>
            <a:r>
              <a:rPr sz="800" spc="-10" dirty="0">
                <a:solidFill>
                  <a:srgbClr val="231F20"/>
                </a:solidFill>
                <a:latin typeface="Calibri"/>
                <a:cs typeface="Calibri"/>
              </a:rPr>
              <a:t>of</a:t>
            </a:r>
            <a:endParaRPr sz="800">
              <a:latin typeface="Calibri"/>
              <a:cs typeface="Calibri"/>
            </a:endParaRPr>
          </a:p>
          <a:p>
            <a:pPr marL="184150" marR="5715" algn="just">
              <a:lnSpc>
                <a:spcPct val="106300"/>
              </a:lnSpc>
              <a:spcBef>
                <a:spcPts val="5"/>
              </a:spcBef>
            </a:pPr>
            <a:r>
              <a:rPr sz="800" spc="-15" dirty="0">
                <a:solidFill>
                  <a:srgbClr val="231F20"/>
                </a:solidFill>
                <a:latin typeface="Calibri"/>
                <a:cs typeface="Calibri"/>
              </a:rPr>
              <a:t>systemic therapy </a:t>
            </a:r>
            <a:r>
              <a:rPr sz="800" spc="-5" dirty="0">
                <a:solidFill>
                  <a:srgbClr val="231F20"/>
                </a:solidFill>
                <a:latin typeface="Calibri"/>
                <a:cs typeface="Calibri"/>
              </a:rPr>
              <a:t>for </a:t>
            </a:r>
            <a:r>
              <a:rPr sz="800" spc="-15" dirty="0">
                <a:solidFill>
                  <a:srgbClr val="231F20"/>
                </a:solidFill>
                <a:latin typeface="Calibri"/>
                <a:cs typeface="Calibri"/>
              </a:rPr>
              <a:t>patients </a:t>
            </a:r>
            <a:r>
              <a:rPr sz="800" spc="-5" dirty="0">
                <a:solidFill>
                  <a:srgbClr val="231F20"/>
                </a:solidFill>
                <a:latin typeface="Calibri"/>
                <a:cs typeface="Calibri"/>
              </a:rPr>
              <a:t>with </a:t>
            </a:r>
            <a:r>
              <a:rPr sz="800" spc="-35" dirty="0">
                <a:solidFill>
                  <a:srgbClr val="231F20"/>
                </a:solidFill>
                <a:latin typeface="Calibri"/>
                <a:cs typeface="Calibri"/>
              </a:rPr>
              <a:t>deep </a:t>
            </a:r>
            <a:r>
              <a:rPr sz="800" spc="-10" dirty="0">
                <a:solidFill>
                  <a:srgbClr val="231F20"/>
                </a:solidFill>
                <a:latin typeface="Calibri"/>
                <a:cs typeface="Calibri"/>
              </a:rPr>
              <a:t>fibromatosis </a:t>
            </a:r>
            <a:r>
              <a:rPr sz="800" dirty="0">
                <a:solidFill>
                  <a:srgbClr val="231F20"/>
                </a:solidFill>
                <a:latin typeface="Calibri"/>
                <a:cs typeface="Calibri"/>
              </a:rPr>
              <a:t>(desmoid </a:t>
            </a:r>
            <a:r>
              <a:rPr sz="800" spc="5" dirty="0">
                <a:solidFill>
                  <a:srgbClr val="231F20"/>
                </a:solidFill>
                <a:latin typeface="Calibri"/>
                <a:cs typeface="Calibri"/>
              </a:rPr>
              <a:t>tumor). </a:t>
            </a:r>
            <a:r>
              <a:rPr sz="800" spc="10" dirty="0">
                <a:solidFill>
                  <a:srgbClr val="231F20"/>
                </a:solidFill>
                <a:latin typeface="Calibri"/>
                <a:cs typeface="Calibri"/>
              </a:rPr>
              <a:t> </a:t>
            </a:r>
            <a:r>
              <a:rPr sz="800" dirty="0">
                <a:solidFill>
                  <a:srgbClr val="231F20"/>
                </a:solidFill>
                <a:latin typeface="Calibri"/>
                <a:cs typeface="Calibri"/>
              </a:rPr>
              <a:t>Cancer</a:t>
            </a:r>
            <a:r>
              <a:rPr sz="800" spc="-20" dirty="0">
                <a:solidFill>
                  <a:srgbClr val="231F20"/>
                </a:solidFill>
                <a:latin typeface="Calibri"/>
                <a:cs typeface="Calibri"/>
              </a:rPr>
              <a:t> </a:t>
            </a:r>
            <a:r>
              <a:rPr sz="800" spc="-25" dirty="0">
                <a:solidFill>
                  <a:srgbClr val="231F20"/>
                </a:solidFill>
                <a:latin typeface="Calibri"/>
                <a:cs typeface="Calibri"/>
              </a:rPr>
              <a:t>2010;</a:t>
            </a:r>
            <a:r>
              <a:rPr sz="800" spc="-10" dirty="0">
                <a:solidFill>
                  <a:srgbClr val="231F20"/>
                </a:solidFill>
                <a:latin typeface="Calibri"/>
                <a:cs typeface="Calibri"/>
              </a:rPr>
              <a:t> </a:t>
            </a:r>
            <a:r>
              <a:rPr sz="800" spc="-25" dirty="0">
                <a:solidFill>
                  <a:srgbClr val="231F20"/>
                </a:solidFill>
                <a:latin typeface="Calibri"/>
                <a:cs typeface="Calibri"/>
              </a:rPr>
              <a:t>116:</a:t>
            </a:r>
            <a:r>
              <a:rPr sz="800" spc="-10" dirty="0">
                <a:solidFill>
                  <a:srgbClr val="231F20"/>
                </a:solidFill>
                <a:latin typeface="Calibri"/>
                <a:cs typeface="Calibri"/>
              </a:rPr>
              <a:t> </a:t>
            </a:r>
            <a:r>
              <a:rPr sz="800" spc="-25" dirty="0">
                <a:solidFill>
                  <a:srgbClr val="231F20"/>
                </a:solidFill>
                <a:latin typeface="Calibri"/>
                <a:cs typeface="Calibri"/>
              </a:rPr>
              <a:t>2258–2265.</a:t>
            </a:r>
            <a:endParaRPr sz="800">
              <a:latin typeface="Calibri"/>
              <a:cs typeface="Calibri"/>
            </a:endParaRPr>
          </a:p>
          <a:p>
            <a:pPr marL="184150" marR="5715" indent="-172085" algn="just">
              <a:lnSpc>
                <a:spcPts val="1030"/>
              </a:lnSpc>
              <a:spcBef>
                <a:spcPts val="15"/>
              </a:spcBef>
              <a:buAutoNum type="arabicPeriod" startAt="77"/>
              <a:tabLst>
                <a:tab pos="184785" algn="l"/>
              </a:tabLst>
            </a:pPr>
            <a:r>
              <a:rPr sz="800" dirty="0">
                <a:solidFill>
                  <a:srgbClr val="231F20"/>
                </a:solidFill>
                <a:latin typeface="Calibri"/>
                <a:cs typeface="Calibri"/>
              </a:rPr>
              <a:t>Palassini</a:t>
            </a:r>
            <a:r>
              <a:rPr sz="800" spc="-5" dirty="0">
                <a:solidFill>
                  <a:srgbClr val="231F20"/>
                </a:solidFill>
                <a:latin typeface="Calibri"/>
                <a:cs typeface="Calibri"/>
              </a:rPr>
              <a:t> </a:t>
            </a:r>
            <a:r>
              <a:rPr sz="800" spc="20" dirty="0">
                <a:solidFill>
                  <a:srgbClr val="231F20"/>
                </a:solidFill>
                <a:latin typeface="Calibri"/>
                <a:cs typeface="Calibri"/>
              </a:rPr>
              <a:t>E,</a:t>
            </a:r>
            <a:r>
              <a:rPr sz="800" spc="-5" dirty="0">
                <a:solidFill>
                  <a:srgbClr val="231F20"/>
                </a:solidFill>
                <a:latin typeface="Calibri"/>
                <a:cs typeface="Calibri"/>
              </a:rPr>
              <a:t> Frezza </a:t>
            </a:r>
            <a:r>
              <a:rPr sz="800" spc="25" dirty="0">
                <a:solidFill>
                  <a:srgbClr val="231F20"/>
                </a:solidFill>
                <a:latin typeface="Calibri"/>
                <a:cs typeface="Calibri"/>
              </a:rPr>
              <a:t>AM,</a:t>
            </a:r>
            <a:r>
              <a:rPr sz="800" dirty="0">
                <a:solidFill>
                  <a:srgbClr val="231F20"/>
                </a:solidFill>
                <a:latin typeface="Calibri"/>
                <a:cs typeface="Calibri"/>
              </a:rPr>
              <a:t> </a:t>
            </a:r>
            <a:r>
              <a:rPr sz="800" spc="5" dirty="0">
                <a:solidFill>
                  <a:srgbClr val="231F20"/>
                </a:solidFill>
                <a:latin typeface="Calibri"/>
                <a:cs typeface="Calibri"/>
              </a:rPr>
              <a:t>Mariani</a:t>
            </a:r>
            <a:r>
              <a:rPr sz="800" dirty="0">
                <a:solidFill>
                  <a:srgbClr val="231F20"/>
                </a:solidFill>
                <a:latin typeface="Calibri"/>
                <a:cs typeface="Calibri"/>
              </a:rPr>
              <a:t> </a:t>
            </a:r>
            <a:r>
              <a:rPr sz="800" spc="85" dirty="0">
                <a:solidFill>
                  <a:srgbClr val="231F20"/>
                </a:solidFill>
                <a:latin typeface="Calibri"/>
                <a:cs typeface="Calibri"/>
              </a:rPr>
              <a:t>L</a:t>
            </a:r>
            <a:r>
              <a:rPr sz="800" dirty="0">
                <a:solidFill>
                  <a:srgbClr val="231F20"/>
                </a:solidFill>
                <a:latin typeface="Calibri"/>
                <a:cs typeface="Calibri"/>
              </a:rPr>
              <a:t> </a:t>
            </a:r>
            <a:r>
              <a:rPr sz="800" spc="-45" dirty="0">
                <a:solidFill>
                  <a:srgbClr val="231F20"/>
                </a:solidFill>
                <a:latin typeface="Calibri"/>
                <a:cs typeface="Calibri"/>
              </a:rPr>
              <a:t>et</a:t>
            </a:r>
            <a:r>
              <a:rPr sz="800" dirty="0">
                <a:solidFill>
                  <a:srgbClr val="231F20"/>
                </a:solidFill>
                <a:latin typeface="Calibri"/>
                <a:cs typeface="Calibri"/>
              </a:rPr>
              <a:t> </a:t>
            </a:r>
            <a:r>
              <a:rPr sz="800" spc="-10" dirty="0">
                <a:solidFill>
                  <a:srgbClr val="231F20"/>
                </a:solidFill>
                <a:latin typeface="Calibri"/>
                <a:cs typeface="Calibri"/>
              </a:rPr>
              <a:t>al.</a:t>
            </a:r>
            <a:r>
              <a:rPr sz="800" dirty="0">
                <a:solidFill>
                  <a:srgbClr val="231F20"/>
                </a:solidFill>
                <a:latin typeface="Calibri"/>
                <a:cs typeface="Calibri"/>
              </a:rPr>
              <a:t> </a:t>
            </a:r>
            <a:r>
              <a:rPr sz="800" spc="5" dirty="0">
                <a:solidFill>
                  <a:srgbClr val="231F20"/>
                </a:solidFill>
                <a:latin typeface="Calibri"/>
                <a:cs typeface="Calibri"/>
              </a:rPr>
              <a:t>Long-term</a:t>
            </a:r>
            <a:r>
              <a:rPr sz="800" spc="-5" dirty="0">
                <a:solidFill>
                  <a:srgbClr val="231F20"/>
                </a:solidFill>
                <a:latin typeface="Calibri"/>
                <a:cs typeface="Calibri"/>
              </a:rPr>
              <a:t> </a:t>
            </a:r>
            <a:r>
              <a:rPr sz="800" spc="-15" dirty="0">
                <a:solidFill>
                  <a:srgbClr val="231F20"/>
                </a:solidFill>
                <a:latin typeface="Calibri"/>
                <a:cs typeface="Calibri"/>
              </a:rPr>
              <a:t>efficacy</a:t>
            </a:r>
            <a:r>
              <a:rPr sz="800" dirty="0">
                <a:solidFill>
                  <a:srgbClr val="231F20"/>
                </a:solidFill>
                <a:latin typeface="Calibri"/>
                <a:cs typeface="Calibri"/>
              </a:rPr>
              <a:t> </a:t>
            </a:r>
            <a:r>
              <a:rPr sz="800" spc="-10" dirty="0">
                <a:solidFill>
                  <a:srgbClr val="231F20"/>
                </a:solidFill>
                <a:latin typeface="Calibri"/>
                <a:cs typeface="Calibri"/>
              </a:rPr>
              <a:t>of</a:t>
            </a:r>
            <a:r>
              <a:rPr sz="800" dirty="0">
                <a:solidFill>
                  <a:srgbClr val="231F20"/>
                </a:solidFill>
                <a:latin typeface="Calibri"/>
                <a:cs typeface="Calibri"/>
              </a:rPr>
              <a:t> </a:t>
            </a:r>
            <a:r>
              <a:rPr sz="800" spc="-10" dirty="0">
                <a:solidFill>
                  <a:srgbClr val="231F20"/>
                </a:solidFill>
                <a:latin typeface="Calibri"/>
                <a:cs typeface="Calibri"/>
              </a:rPr>
              <a:t>methotrex- </a:t>
            </a:r>
            <a:r>
              <a:rPr sz="800" spc="-170" dirty="0">
                <a:solidFill>
                  <a:srgbClr val="231F20"/>
                </a:solidFill>
                <a:latin typeface="Calibri"/>
                <a:cs typeface="Calibri"/>
              </a:rPr>
              <a:t> </a:t>
            </a:r>
            <a:r>
              <a:rPr sz="800" spc="-40" dirty="0">
                <a:solidFill>
                  <a:srgbClr val="231F20"/>
                </a:solidFill>
                <a:latin typeface="Calibri"/>
                <a:cs typeface="Calibri"/>
              </a:rPr>
              <a:t>ate</a:t>
            </a:r>
            <a:r>
              <a:rPr sz="800" spc="-35" dirty="0">
                <a:solidFill>
                  <a:srgbClr val="231F20"/>
                </a:solidFill>
                <a:latin typeface="Calibri"/>
                <a:cs typeface="Calibri"/>
              </a:rPr>
              <a:t> </a:t>
            </a:r>
            <a:r>
              <a:rPr sz="800" dirty="0">
                <a:solidFill>
                  <a:srgbClr val="231F20"/>
                </a:solidFill>
                <a:latin typeface="Calibri"/>
                <a:cs typeface="Calibri"/>
              </a:rPr>
              <a:t>plus </a:t>
            </a:r>
            <a:r>
              <a:rPr sz="800" spc="-10" dirty="0">
                <a:solidFill>
                  <a:srgbClr val="231F20"/>
                </a:solidFill>
                <a:latin typeface="Calibri"/>
                <a:cs typeface="Calibri"/>
              </a:rPr>
              <a:t>vinblastine/vinorelbine </a:t>
            </a:r>
            <a:r>
              <a:rPr sz="800" spc="20" dirty="0">
                <a:solidFill>
                  <a:srgbClr val="231F20"/>
                </a:solidFill>
                <a:latin typeface="Calibri"/>
                <a:cs typeface="Calibri"/>
              </a:rPr>
              <a:t>in </a:t>
            </a:r>
            <a:r>
              <a:rPr sz="800" spc="-35" dirty="0">
                <a:solidFill>
                  <a:srgbClr val="231F20"/>
                </a:solidFill>
                <a:latin typeface="Calibri"/>
                <a:cs typeface="Calibri"/>
              </a:rPr>
              <a:t>a</a:t>
            </a:r>
            <a:r>
              <a:rPr sz="800" spc="-30" dirty="0">
                <a:solidFill>
                  <a:srgbClr val="231F20"/>
                </a:solidFill>
                <a:latin typeface="Calibri"/>
                <a:cs typeface="Calibri"/>
              </a:rPr>
              <a:t> </a:t>
            </a:r>
            <a:r>
              <a:rPr sz="800" spc="-20" dirty="0">
                <a:solidFill>
                  <a:srgbClr val="231F20"/>
                </a:solidFill>
                <a:latin typeface="Calibri"/>
                <a:cs typeface="Calibri"/>
              </a:rPr>
              <a:t>large </a:t>
            </a:r>
            <a:r>
              <a:rPr sz="800" spc="-25" dirty="0">
                <a:solidFill>
                  <a:srgbClr val="231F20"/>
                </a:solidFill>
                <a:latin typeface="Calibri"/>
                <a:cs typeface="Calibri"/>
              </a:rPr>
              <a:t>series </a:t>
            </a:r>
            <a:r>
              <a:rPr sz="800" spc="-10" dirty="0">
                <a:solidFill>
                  <a:srgbClr val="231F20"/>
                </a:solidFill>
                <a:latin typeface="Calibri"/>
                <a:cs typeface="Calibri"/>
              </a:rPr>
              <a:t>of </a:t>
            </a:r>
            <a:r>
              <a:rPr sz="800" spc="-15" dirty="0">
                <a:solidFill>
                  <a:srgbClr val="231F20"/>
                </a:solidFill>
                <a:latin typeface="Calibri"/>
                <a:cs typeface="Calibri"/>
              </a:rPr>
              <a:t>patients </a:t>
            </a:r>
            <a:r>
              <a:rPr sz="800" spc="-30" dirty="0">
                <a:solidFill>
                  <a:srgbClr val="231F20"/>
                </a:solidFill>
                <a:latin typeface="Calibri"/>
                <a:cs typeface="Calibri"/>
              </a:rPr>
              <a:t>affected</a:t>
            </a:r>
            <a:r>
              <a:rPr sz="800" spc="-25" dirty="0">
                <a:solidFill>
                  <a:srgbClr val="231F20"/>
                </a:solidFill>
                <a:latin typeface="Calibri"/>
                <a:cs typeface="Calibri"/>
              </a:rPr>
              <a:t> </a:t>
            </a:r>
            <a:r>
              <a:rPr sz="800" spc="-10" dirty="0">
                <a:solidFill>
                  <a:srgbClr val="231F20"/>
                </a:solidFill>
                <a:latin typeface="Calibri"/>
                <a:cs typeface="Calibri"/>
              </a:rPr>
              <a:t>by </a:t>
            </a:r>
            <a:r>
              <a:rPr sz="800" spc="-5" dirty="0">
                <a:solidFill>
                  <a:srgbClr val="231F20"/>
                </a:solidFill>
                <a:latin typeface="Calibri"/>
                <a:cs typeface="Calibri"/>
              </a:rPr>
              <a:t> </a:t>
            </a:r>
            <a:r>
              <a:rPr sz="800" spc="-10" dirty="0">
                <a:solidFill>
                  <a:srgbClr val="231F20"/>
                </a:solidFill>
                <a:latin typeface="Calibri"/>
                <a:cs typeface="Calibri"/>
              </a:rPr>
              <a:t>desmoid-type</a:t>
            </a:r>
            <a:r>
              <a:rPr sz="800" spc="-5" dirty="0">
                <a:solidFill>
                  <a:srgbClr val="231F20"/>
                </a:solidFill>
                <a:latin typeface="Calibri"/>
                <a:cs typeface="Calibri"/>
              </a:rPr>
              <a:t> </a:t>
            </a:r>
            <a:r>
              <a:rPr sz="800" spc="-10" dirty="0">
                <a:solidFill>
                  <a:srgbClr val="231F20"/>
                </a:solidFill>
                <a:latin typeface="Calibri"/>
                <a:cs typeface="Calibri"/>
              </a:rPr>
              <a:t>fibromatosis.</a:t>
            </a:r>
            <a:r>
              <a:rPr sz="800" spc="-5" dirty="0">
                <a:solidFill>
                  <a:srgbClr val="231F20"/>
                </a:solidFill>
                <a:latin typeface="Calibri"/>
                <a:cs typeface="Calibri"/>
              </a:rPr>
              <a:t> </a:t>
            </a:r>
            <a:r>
              <a:rPr sz="800" dirty="0">
                <a:solidFill>
                  <a:srgbClr val="231F20"/>
                </a:solidFill>
                <a:latin typeface="Calibri"/>
                <a:cs typeface="Calibri"/>
              </a:rPr>
              <a:t>Cancer</a:t>
            </a:r>
            <a:r>
              <a:rPr sz="800" spc="-15"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spc="-25" dirty="0">
                <a:solidFill>
                  <a:srgbClr val="231F20"/>
                </a:solidFill>
                <a:latin typeface="Calibri"/>
                <a:cs typeface="Calibri"/>
              </a:rPr>
              <a:t>2017;</a:t>
            </a:r>
            <a:r>
              <a:rPr sz="800" spc="-10" dirty="0">
                <a:solidFill>
                  <a:srgbClr val="231F20"/>
                </a:solidFill>
                <a:latin typeface="Calibri"/>
                <a:cs typeface="Calibri"/>
              </a:rPr>
              <a:t> </a:t>
            </a:r>
            <a:r>
              <a:rPr sz="800" spc="-25" dirty="0">
                <a:solidFill>
                  <a:srgbClr val="231F20"/>
                </a:solidFill>
                <a:latin typeface="Calibri"/>
                <a:cs typeface="Calibri"/>
              </a:rPr>
              <a:t>23:</a:t>
            </a:r>
            <a:r>
              <a:rPr sz="800" spc="-5" dirty="0">
                <a:solidFill>
                  <a:srgbClr val="231F20"/>
                </a:solidFill>
                <a:latin typeface="Calibri"/>
                <a:cs typeface="Calibri"/>
              </a:rPr>
              <a:t> </a:t>
            </a:r>
            <a:r>
              <a:rPr sz="800" spc="-20" dirty="0">
                <a:solidFill>
                  <a:srgbClr val="231F20"/>
                </a:solidFill>
                <a:latin typeface="Calibri"/>
                <a:cs typeface="Calibri"/>
              </a:rPr>
              <a:t>86–91.</a:t>
            </a:r>
            <a:endParaRPr sz="800">
              <a:latin typeface="Calibri"/>
              <a:cs typeface="Calibri"/>
            </a:endParaRPr>
          </a:p>
          <a:p>
            <a:pPr marL="184785" indent="-172085" algn="just">
              <a:lnSpc>
                <a:spcPts val="944"/>
              </a:lnSpc>
              <a:buAutoNum type="arabicPeriod" startAt="77"/>
              <a:tabLst>
                <a:tab pos="184785" algn="l"/>
              </a:tabLst>
            </a:pPr>
            <a:r>
              <a:rPr sz="800" spc="-5" dirty="0">
                <a:solidFill>
                  <a:srgbClr val="231F20"/>
                </a:solidFill>
                <a:latin typeface="Calibri"/>
                <a:cs typeface="Calibri"/>
              </a:rPr>
              <a:t>Skapek</a:t>
            </a:r>
            <a:r>
              <a:rPr sz="800" spc="50" dirty="0">
                <a:solidFill>
                  <a:srgbClr val="231F20"/>
                </a:solidFill>
                <a:latin typeface="Calibri"/>
                <a:cs typeface="Calibri"/>
              </a:rPr>
              <a:t> </a:t>
            </a:r>
            <a:r>
              <a:rPr sz="800" spc="35" dirty="0">
                <a:solidFill>
                  <a:srgbClr val="231F20"/>
                </a:solidFill>
                <a:latin typeface="Calibri"/>
                <a:cs typeface="Calibri"/>
              </a:rPr>
              <a:t>SX,</a:t>
            </a:r>
            <a:r>
              <a:rPr sz="800" spc="60" dirty="0">
                <a:solidFill>
                  <a:srgbClr val="231F20"/>
                </a:solidFill>
                <a:latin typeface="Calibri"/>
                <a:cs typeface="Calibri"/>
              </a:rPr>
              <a:t> </a:t>
            </a:r>
            <a:r>
              <a:rPr sz="800" spc="-5" dirty="0">
                <a:solidFill>
                  <a:srgbClr val="231F20"/>
                </a:solidFill>
                <a:latin typeface="Calibri"/>
                <a:cs typeface="Calibri"/>
              </a:rPr>
              <a:t>Anderson</a:t>
            </a:r>
            <a:r>
              <a:rPr sz="800" spc="60" dirty="0">
                <a:solidFill>
                  <a:srgbClr val="231F20"/>
                </a:solidFill>
                <a:latin typeface="Calibri"/>
                <a:cs typeface="Calibri"/>
              </a:rPr>
              <a:t> </a:t>
            </a:r>
            <a:r>
              <a:rPr sz="800" spc="20" dirty="0">
                <a:solidFill>
                  <a:srgbClr val="231F20"/>
                </a:solidFill>
                <a:latin typeface="Calibri"/>
                <a:cs typeface="Calibri"/>
              </a:rPr>
              <a:t>JR,</a:t>
            </a:r>
            <a:r>
              <a:rPr sz="800" spc="55" dirty="0">
                <a:solidFill>
                  <a:srgbClr val="231F20"/>
                </a:solidFill>
                <a:latin typeface="Calibri"/>
                <a:cs typeface="Calibri"/>
              </a:rPr>
              <a:t> </a:t>
            </a:r>
            <a:r>
              <a:rPr sz="800" spc="45" dirty="0">
                <a:solidFill>
                  <a:srgbClr val="231F20"/>
                </a:solidFill>
                <a:latin typeface="Calibri"/>
                <a:cs typeface="Calibri"/>
              </a:rPr>
              <a:t>Hill</a:t>
            </a:r>
            <a:r>
              <a:rPr sz="800" spc="55" dirty="0">
                <a:solidFill>
                  <a:srgbClr val="231F20"/>
                </a:solidFill>
                <a:latin typeface="Calibri"/>
                <a:cs typeface="Calibri"/>
              </a:rPr>
              <a:t> </a:t>
            </a:r>
            <a:r>
              <a:rPr sz="800" spc="70" dirty="0">
                <a:solidFill>
                  <a:srgbClr val="231F20"/>
                </a:solidFill>
                <a:latin typeface="Calibri"/>
                <a:cs typeface="Calibri"/>
              </a:rPr>
              <a:t>DA</a:t>
            </a:r>
            <a:r>
              <a:rPr sz="800" spc="55" dirty="0">
                <a:solidFill>
                  <a:srgbClr val="231F20"/>
                </a:solidFill>
                <a:latin typeface="Calibri"/>
                <a:cs typeface="Calibri"/>
              </a:rPr>
              <a:t> </a:t>
            </a:r>
            <a:r>
              <a:rPr sz="800" spc="-45" dirty="0">
                <a:solidFill>
                  <a:srgbClr val="231F20"/>
                </a:solidFill>
                <a:latin typeface="Calibri"/>
                <a:cs typeface="Calibri"/>
              </a:rPr>
              <a:t>et</a:t>
            </a:r>
            <a:r>
              <a:rPr sz="800" spc="60" dirty="0">
                <a:solidFill>
                  <a:srgbClr val="231F20"/>
                </a:solidFill>
                <a:latin typeface="Calibri"/>
                <a:cs typeface="Calibri"/>
              </a:rPr>
              <a:t> </a:t>
            </a:r>
            <a:r>
              <a:rPr sz="800" spc="-10" dirty="0">
                <a:solidFill>
                  <a:srgbClr val="231F20"/>
                </a:solidFill>
                <a:latin typeface="Calibri"/>
                <a:cs typeface="Calibri"/>
              </a:rPr>
              <a:t>al.</a:t>
            </a:r>
            <a:r>
              <a:rPr sz="800" spc="55" dirty="0">
                <a:solidFill>
                  <a:srgbClr val="231F20"/>
                </a:solidFill>
                <a:latin typeface="Calibri"/>
                <a:cs typeface="Calibri"/>
              </a:rPr>
              <a:t> </a:t>
            </a:r>
            <a:r>
              <a:rPr sz="800" spc="-20" dirty="0">
                <a:solidFill>
                  <a:srgbClr val="231F20"/>
                </a:solidFill>
                <a:latin typeface="Calibri"/>
                <a:cs typeface="Calibri"/>
              </a:rPr>
              <a:t>Safety</a:t>
            </a:r>
            <a:r>
              <a:rPr sz="800" spc="55" dirty="0">
                <a:solidFill>
                  <a:srgbClr val="231F20"/>
                </a:solidFill>
                <a:latin typeface="Calibri"/>
                <a:cs typeface="Calibri"/>
              </a:rPr>
              <a:t> </a:t>
            </a:r>
            <a:r>
              <a:rPr sz="800" spc="-10" dirty="0">
                <a:solidFill>
                  <a:srgbClr val="231F20"/>
                </a:solidFill>
                <a:latin typeface="Calibri"/>
                <a:cs typeface="Calibri"/>
              </a:rPr>
              <a:t>and</a:t>
            </a:r>
            <a:r>
              <a:rPr sz="800" spc="55" dirty="0">
                <a:solidFill>
                  <a:srgbClr val="231F20"/>
                </a:solidFill>
                <a:latin typeface="Calibri"/>
                <a:cs typeface="Calibri"/>
              </a:rPr>
              <a:t> </a:t>
            </a:r>
            <a:r>
              <a:rPr sz="800" spc="-15" dirty="0">
                <a:solidFill>
                  <a:srgbClr val="231F20"/>
                </a:solidFill>
                <a:latin typeface="Calibri"/>
                <a:cs typeface="Calibri"/>
              </a:rPr>
              <a:t>efficacy</a:t>
            </a:r>
            <a:r>
              <a:rPr sz="800" spc="50" dirty="0">
                <a:solidFill>
                  <a:srgbClr val="231F20"/>
                </a:solidFill>
                <a:latin typeface="Calibri"/>
                <a:cs typeface="Calibri"/>
              </a:rPr>
              <a:t> </a:t>
            </a:r>
            <a:r>
              <a:rPr sz="800" spc="-10" dirty="0">
                <a:solidFill>
                  <a:srgbClr val="231F20"/>
                </a:solidFill>
                <a:latin typeface="Calibri"/>
                <a:cs typeface="Calibri"/>
              </a:rPr>
              <a:t>of</a:t>
            </a:r>
            <a:r>
              <a:rPr sz="800" spc="60" dirty="0">
                <a:solidFill>
                  <a:srgbClr val="231F20"/>
                </a:solidFill>
                <a:latin typeface="Calibri"/>
                <a:cs typeface="Calibri"/>
              </a:rPr>
              <a:t> </a:t>
            </a:r>
            <a:r>
              <a:rPr sz="800" spc="-5" dirty="0">
                <a:solidFill>
                  <a:srgbClr val="231F20"/>
                </a:solidFill>
                <a:latin typeface="Calibri"/>
                <a:cs typeface="Calibri"/>
              </a:rPr>
              <a:t>high-dose</a:t>
            </a:r>
            <a:endParaRPr sz="800">
              <a:latin typeface="Calibri"/>
              <a:cs typeface="Calibri"/>
            </a:endParaRPr>
          </a:p>
          <a:p>
            <a:pPr marL="184785" marR="5715" algn="just">
              <a:lnSpc>
                <a:spcPct val="106600"/>
              </a:lnSpc>
              <a:spcBef>
                <a:spcPts val="5"/>
              </a:spcBef>
            </a:pPr>
            <a:r>
              <a:rPr sz="800" spc="-5" dirty="0">
                <a:solidFill>
                  <a:srgbClr val="231F20"/>
                </a:solidFill>
                <a:latin typeface="Calibri"/>
                <a:cs typeface="Calibri"/>
              </a:rPr>
              <a:t>tamoxifen</a:t>
            </a:r>
            <a:r>
              <a:rPr sz="800" dirty="0">
                <a:solidFill>
                  <a:srgbClr val="231F20"/>
                </a:solidFill>
                <a:latin typeface="Calibri"/>
                <a:cs typeface="Calibri"/>
              </a:rPr>
              <a:t> </a:t>
            </a:r>
            <a:r>
              <a:rPr sz="800" spc="-10" dirty="0">
                <a:solidFill>
                  <a:srgbClr val="231F20"/>
                </a:solidFill>
                <a:latin typeface="Calibri"/>
                <a:cs typeface="Calibri"/>
              </a:rPr>
              <a:t>and</a:t>
            </a:r>
            <a:r>
              <a:rPr sz="800" spc="-5" dirty="0">
                <a:solidFill>
                  <a:srgbClr val="231F20"/>
                </a:solidFill>
                <a:latin typeface="Calibri"/>
                <a:cs typeface="Calibri"/>
              </a:rPr>
              <a:t> </a:t>
            </a:r>
            <a:r>
              <a:rPr sz="800" dirty="0">
                <a:solidFill>
                  <a:srgbClr val="231F20"/>
                </a:solidFill>
                <a:latin typeface="Calibri"/>
                <a:cs typeface="Calibri"/>
              </a:rPr>
              <a:t>sulindac</a:t>
            </a:r>
            <a:r>
              <a:rPr sz="800" spc="5" dirty="0">
                <a:solidFill>
                  <a:srgbClr val="231F20"/>
                </a:solidFill>
                <a:latin typeface="Calibri"/>
                <a:cs typeface="Calibri"/>
              </a:rPr>
              <a:t> </a:t>
            </a:r>
            <a:r>
              <a:rPr sz="800" spc="-5" dirty="0">
                <a:solidFill>
                  <a:srgbClr val="231F20"/>
                </a:solidFill>
                <a:latin typeface="Calibri"/>
                <a:cs typeface="Calibri"/>
              </a:rPr>
              <a:t>for</a:t>
            </a:r>
            <a:r>
              <a:rPr sz="800" dirty="0">
                <a:solidFill>
                  <a:srgbClr val="231F20"/>
                </a:solidFill>
                <a:latin typeface="Calibri"/>
                <a:cs typeface="Calibri"/>
              </a:rPr>
              <a:t> </a:t>
            </a:r>
            <a:r>
              <a:rPr sz="800" spc="-10" dirty="0">
                <a:solidFill>
                  <a:srgbClr val="231F20"/>
                </a:solidFill>
                <a:latin typeface="Calibri"/>
                <a:cs typeface="Calibri"/>
              </a:rPr>
              <a:t>desmoid</a:t>
            </a:r>
            <a:r>
              <a:rPr sz="800" spc="-5" dirty="0">
                <a:solidFill>
                  <a:srgbClr val="231F20"/>
                </a:solidFill>
                <a:latin typeface="Calibri"/>
                <a:cs typeface="Calibri"/>
              </a:rPr>
              <a:t> </a:t>
            </a:r>
            <a:r>
              <a:rPr sz="800" dirty="0">
                <a:solidFill>
                  <a:srgbClr val="231F20"/>
                </a:solidFill>
                <a:latin typeface="Calibri"/>
                <a:cs typeface="Calibri"/>
              </a:rPr>
              <a:t>tumor</a:t>
            </a:r>
            <a:r>
              <a:rPr sz="800" spc="5" dirty="0">
                <a:solidFill>
                  <a:srgbClr val="231F20"/>
                </a:solidFill>
                <a:latin typeface="Calibri"/>
                <a:cs typeface="Calibri"/>
              </a:rPr>
              <a:t> </a:t>
            </a:r>
            <a:r>
              <a:rPr sz="800" spc="20" dirty="0">
                <a:solidFill>
                  <a:srgbClr val="231F20"/>
                </a:solidFill>
                <a:latin typeface="Calibri"/>
                <a:cs typeface="Calibri"/>
              </a:rPr>
              <a:t>in</a:t>
            </a:r>
            <a:r>
              <a:rPr sz="800" spc="25" dirty="0">
                <a:solidFill>
                  <a:srgbClr val="231F20"/>
                </a:solidFill>
                <a:latin typeface="Calibri"/>
                <a:cs typeface="Calibri"/>
              </a:rPr>
              <a:t> </a:t>
            </a:r>
            <a:r>
              <a:rPr sz="800" spc="-5" dirty="0">
                <a:solidFill>
                  <a:srgbClr val="231F20"/>
                </a:solidFill>
                <a:latin typeface="Calibri"/>
                <a:cs typeface="Calibri"/>
              </a:rPr>
              <a:t>children:</a:t>
            </a:r>
            <a:r>
              <a:rPr sz="800" dirty="0">
                <a:solidFill>
                  <a:srgbClr val="231F20"/>
                </a:solidFill>
                <a:latin typeface="Calibri"/>
                <a:cs typeface="Calibri"/>
              </a:rPr>
              <a:t> </a:t>
            </a:r>
            <a:r>
              <a:rPr sz="800" spc="-15" dirty="0">
                <a:solidFill>
                  <a:srgbClr val="231F20"/>
                </a:solidFill>
                <a:latin typeface="Calibri"/>
                <a:cs typeface="Calibri"/>
              </a:rPr>
              <a:t>results</a:t>
            </a:r>
            <a:r>
              <a:rPr sz="800" spc="-10" dirty="0">
                <a:solidFill>
                  <a:srgbClr val="231F20"/>
                </a:solidFill>
                <a:latin typeface="Calibri"/>
                <a:cs typeface="Calibri"/>
              </a:rPr>
              <a:t> of</a:t>
            </a:r>
            <a:r>
              <a:rPr sz="800" spc="-5" dirty="0">
                <a:solidFill>
                  <a:srgbClr val="231F20"/>
                </a:solidFill>
                <a:latin typeface="Calibri"/>
                <a:cs typeface="Calibri"/>
              </a:rPr>
              <a:t> </a:t>
            </a:r>
            <a:r>
              <a:rPr sz="800" spc="-35" dirty="0">
                <a:solidFill>
                  <a:srgbClr val="231F20"/>
                </a:solidFill>
                <a:latin typeface="Calibri"/>
                <a:cs typeface="Calibri"/>
              </a:rPr>
              <a:t>a </a:t>
            </a:r>
            <a:r>
              <a:rPr sz="800" spc="-30" dirty="0">
                <a:solidFill>
                  <a:srgbClr val="231F20"/>
                </a:solidFill>
                <a:latin typeface="Calibri"/>
                <a:cs typeface="Calibri"/>
              </a:rPr>
              <a:t> </a:t>
            </a:r>
            <a:r>
              <a:rPr sz="800" spc="5" dirty="0">
                <a:solidFill>
                  <a:srgbClr val="231F20"/>
                </a:solidFill>
                <a:latin typeface="Calibri"/>
                <a:cs typeface="Calibri"/>
              </a:rPr>
              <a:t>Children’s</a:t>
            </a:r>
            <a:r>
              <a:rPr sz="800" spc="-5" dirty="0">
                <a:solidFill>
                  <a:srgbClr val="231F20"/>
                </a:solidFill>
                <a:latin typeface="Calibri"/>
                <a:cs typeface="Calibri"/>
              </a:rPr>
              <a:t> </a:t>
            </a:r>
            <a:r>
              <a:rPr sz="800" spc="5" dirty="0">
                <a:solidFill>
                  <a:srgbClr val="231F20"/>
                </a:solidFill>
                <a:latin typeface="Calibri"/>
                <a:cs typeface="Calibri"/>
              </a:rPr>
              <a:t>Oncology</a:t>
            </a:r>
            <a:r>
              <a:rPr sz="800" spc="10" dirty="0">
                <a:solidFill>
                  <a:srgbClr val="231F20"/>
                </a:solidFill>
                <a:latin typeface="Calibri"/>
                <a:cs typeface="Calibri"/>
              </a:rPr>
              <a:t> </a:t>
            </a:r>
            <a:r>
              <a:rPr sz="800" spc="15" dirty="0">
                <a:solidFill>
                  <a:srgbClr val="231F20"/>
                </a:solidFill>
                <a:latin typeface="Calibri"/>
                <a:cs typeface="Calibri"/>
              </a:rPr>
              <a:t>Group</a:t>
            </a:r>
            <a:r>
              <a:rPr sz="800" dirty="0">
                <a:solidFill>
                  <a:srgbClr val="231F20"/>
                </a:solidFill>
                <a:latin typeface="Calibri"/>
                <a:cs typeface="Calibri"/>
              </a:rPr>
              <a:t> </a:t>
            </a:r>
            <a:r>
              <a:rPr sz="800" spc="65" dirty="0">
                <a:solidFill>
                  <a:srgbClr val="231F20"/>
                </a:solidFill>
                <a:latin typeface="Calibri"/>
                <a:cs typeface="Calibri"/>
              </a:rPr>
              <a:t>(COG)</a:t>
            </a:r>
            <a:r>
              <a:rPr sz="800" dirty="0">
                <a:solidFill>
                  <a:srgbClr val="231F20"/>
                </a:solidFill>
                <a:latin typeface="Calibri"/>
                <a:cs typeface="Calibri"/>
              </a:rPr>
              <a:t> </a:t>
            </a:r>
            <a:r>
              <a:rPr sz="800" spc="-25" dirty="0">
                <a:solidFill>
                  <a:srgbClr val="231F20"/>
                </a:solidFill>
                <a:latin typeface="Calibri"/>
                <a:cs typeface="Calibri"/>
              </a:rPr>
              <a:t>phase</a:t>
            </a:r>
            <a:r>
              <a:rPr sz="800" dirty="0">
                <a:solidFill>
                  <a:srgbClr val="231F20"/>
                </a:solidFill>
                <a:latin typeface="Calibri"/>
                <a:cs typeface="Calibri"/>
              </a:rPr>
              <a:t> </a:t>
            </a:r>
            <a:r>
              <a:rPr sz="800" spc="60" dirty="0">
                <a:solidFill>
                  <a:srgbClr val="231F20"/>
                </a:solidFill>
                <a:latin typeface="Calibri"/>
                <a:cs typeface="Calibri"/>
              </a:rPr>
              <a:t>II</a:t>
            </a:r>
            <a:r>
              <a:rPr sz="800" spc="10" dirty="0">
                <a:solidFill>
                  <a:srgbClr val="231F20"/>
                </a:solidFill>
                <a:latin typeface="Calibri"/>
                <a:cs typeface="Calibri"/>
              </a:rPr>
              <a:t> </a:t>
            </a:r>
            <a:r>
              <a:rPr sz="800" spc="-10" dirty="0">
                <a:solidFill>
                  <a:srgbClr val="231F20"/>
                </a:solidFill>
                <a:latin typeface="Calibri"/>
                <a:cs typeface="Calibri"/>
              </a:rPr>
              <a:t>study.</a:t>
            </a:r>
            <a:r>
              <a:rPr sz="800" dirty="0">
                <a:solidFill>
                  <a:srgbClr val="231F20"/>
                </a:solidFill>
                <a:latin typeface="Calibri"/>
                <a:cs typeface="Calibri"/>
              </a:rPr>
              <a:t> </a:t>
            </a:r>
            <a:r>
              <a:rPr sz="800" spc="-5" dirty="0">
                <a:solidFill>
                  <a:srgbClr val="231F20"/>
                </a:solidFill>
                <a:latin typeface="Calibri"/>
                <a:cs typeface="Calibri"/>
              </a:rPr>
              <a:t>Pediatr</a:t>
            </a:r>
            <a:r>
              <a:rPr sz="800" spc="5" dirty="0">
                <a:solidFill>
                  <a:srgbClr val="231F20"/>
                </a:solidFill>
                <a:latin typeface="Calibri"/>
                <a:cs typeface="Calibri"/>
              </a:rPr>
              <a:t> Blood</a:t>
            </a:r>
            <a:r>
              <a:rPr sz="800" dirty="0">
                <a:solidFill>
                  <a:srgbClr val="231F20"/>
                </a:solidFill>
                <a:latin typeface="Calibri"/>
                <a:cs typeface="Calibri"/>
              </a:rPr>
              <a:t> Cancer </a:t>
            </a:r>
            <a:r>
              <a:rPr sz="800" spc="-170" dirty="0">
                <a:solidFill>
                  <a:srgbClr val="231F20"/>
                </a:solidFill>
                <a:latin typeface="Calibri"/>
                <a:cs typeface="Calibri"/>
              </a:rPr>
              <a:t> </a:t>
            </a:r>
            <a:r>
              <a:rPr sz="800" spc="-25" dirty="0">
                <a:solidFill>
                  <a:srgbClr val="231F20"/>
                </a:solidFill>
                <a:latin typeface="Calibri"/>
                <a:cs typeface="Calibri"/>
              </a:rPr>
              <a:t>2013;</a:t>
            </a:r>
            <a:r>
              <a:rPr sz="800" spc="-20" dirty="0">
                <a:solidFill>
                  <a:srgbClr val="231F20"/>
                </a:solidFill>
                <a:latin typeface="Calibri"/>
                <a:cs typeface="Calibri"/>
              </a:rPr>
              <a:t> </a:t>
            </a:r>
            <a:r>
              <a:rPr sz="800" spc="-25" dirty="0">
                <a:solidFill>
                  <a:srgbClr val="231F20"/>
                </a:solidFill>
                <a:latin typeface="Calibri"/>
                <a:cs typeface="Calibri"/>
              </a:rPr>
              <a:t>60:</a:t>
            </a:r>
            <a:r>
              <a:rPr sz="800" spc="-5" dirty="0">
                <a:solidFill>
                  <a:srgbClr val="231F20"/>
                </a:solidFill>
                <a:latin typeface="Calibri"/>
                <a:cs typeface="Calibri"/>
              </a:rPr>
              <a:t> </a:t>
            </a:r>
            <a:r>
              <a:rPr sz="800" spc="-25" dirty="0">
                <a:solidFill>
                  <a:srgbClr val="231F20"/>
                </a:solidFill>
                <a:latin typeface="Calibri"/>
                <a:cs typeface="Calibri"/>
              </a:rPr>
              <a:t>1108–1112.</a:t>
            </a:r>
            <a:endParaRPr sz="800">
              <a:latin typeface="Calibri"/>
              <a:cs typeface="Calibri"/>
            </a:endParaRPr>
          </a:p>
          <a:p>
            <a:pPr marL="184785" indent="-172085">
              <a:lnSpc>
                <a:spcPct val="100000"/>
              </a:lnSpc>
              <a:spcBef>
                <a:spcPts val="35"/>
              </a:spcBef>
              <a:buAutoNum type="arabicPeriod" startAt="79"/>
              <a:tabLst>
                <a:tab pos="184785" algn="l"/>
              </a:tabLst>
            </a:pPr>
            <a:r>
              <a:rPr sz="800" spc="5" dirty="0">
                <a:solidFill>
                  <a:srgbClr val="231F20"/>
                </a:solidFill>
                <a:latin typeface="Calibri"/>
                <a:cs typeface="Calibri"/>
              </a:rPr>
              <a:t>Constantinidou</a:t>
            </a:r>
            <a:r>
              <a:rPr sz="800" spc="25" dirty="0">
                <a:solidFill>
                  <a:srgbClr val="231F20"/>
                </a:solidFill>
                <a:latin typeface="Calibri"/>
                <a:cs typeface="Calibri"/>
              </a:rPr>
              <a:t> </a:t>
            </a:r>
            <a:r>
              <a:rPr sz="800" spc="20" dirty="0">
                <a:solidFill>
                  <a:srgbClr val="231F20"/>
                </a:solidFill>
                <a:latin typeface="Calibri"/>
                <a:cs typeface="Calibri"/>
              </a:rPr>
              <a:t>A, </a:t>
            </a:r>
            <a:r>
              <a:rPr sz="800" spc="-20" dirty="0">
                <a:solidFill>
                  <a:srgbClr val="231F20"/>
                </a:solidFill>
                <a:latin typeface="Calibri"/>
                <a:cs typeface="Calibri"/>
              </a:rPr>
              <a:t>Jones</a:t>
            </a:r>
            <a:r>
              <a:rPr sz="800" spc="30" dirty="0">
                <a:solidFill>
                  <a:srgbClr val="231F20"/>
                </a:solidFill>
                <a:latin typeface="Calibri"/>
                <a:cs typeface="Calibri"/>
              </a:rPr>
              <a:t> </a:t>
            </a:r>
            <a:r>
              <a:rPr sz="800" spc="45" dirty="0">
                <a:solidFill>
                  <a:srgbClr val="231F20"/>
                </a:solidFill>
                <a:latin typeface="Calibri"/>
                <a:cs typeface="Calibri"/>
              </a:rPr>
              <a:t>RL,</a:t>
            </a:r>
            <a:r>
              <a:rPr sz="800" spc="20" dirty="0">
                <a:solidFill>
                  <a:srgbClr val="231F20"/>
                </a:solidFill>
                <a:latin typeface="Calibri"/>
                <a:cs typeface="Calibri"/>
              </a:rPr>
              <a:t> </a:t>
            </a:r>
            <a:r>
              <a:rPr sz="800" spc="5" dirty="0">
                <a:solidFill>
                  <a:srgbClr val="231F20"/>
                </a:solidFill>
                <a:latin typeface="Calibri"/>
                <a:cs typeface="Calibri"/>
              </a:rPr>
              <a:t>Scurr</a:t>
            </a:r>
            <a:r>
              <a:rPr sz="800" spc="25" dirty="0">
                <a:solidFill>
                  <a:srgbClr val="231F20"/>
                </a:solidFill>
                <a:latin typeface="Calibri"/>
                <a:cs typeface="Calibri"/>
              </a:rPr>
              <a:t> </a:t>
            </a:r>
            <a:r>
              <a:rPr sz="800" spc="30" dirty="0">
                <a:solidFill>
                  <a:srgbClr val="231F20"/>
                </a:solidFill>
                <a:latin typeface="Calibri"/>
                <a:cs typeface="Calibri"/>
              </a:rPr>
              <a:t>M </a:t>
            </a:r>
            <a:r>
              <a:rPr sz="800" spc="-45" dirty="0">
                <a:solidFill>
                  <a:srgbClr val="231F20"/>
                </a:solidFill>
                <a:latin typeface="Calibri"/>
                <a:cs typeface="Calibri"/>
              </a:rPr>
              <a:t>et</a:t>
            </a:r>
            <a:r>
              <a:rPr sz="800" spc="25" dirty="0">
                <a:solidFill>
                  <a:srgbClr val="231F20"/>
                </a:solidFill>
                <a:latin typeface="Calibri"/>
                <a:cs typeface="Calibri"/>
              </a:rPr>
              <a:t> </a:t>
            </a:r>
            <a:r>
              <a:rPr sz="800" spc="-10" dirty="0">
                <a:solidFill>
                  <a:srgbClr val="231F20"/>
                </a:solidFill>
                <a:latin typeface="Calibri"/>
                <a:cs typeface="Calibri"/>
              </a:rPr>
              <a:t>al.</a:t>
            </a:r>
            <a:r>
              <a:rPr sz="800" spc="20" dirty="0">
                <a:solidFill>
                  <a:srgbClr val="231F20"/>
                </a:solidFill>
                <a:latin typeface="Calibri"/>
                <a:cs typeface="Calibri"/>
              </a:rPr>
              <a:t> </a:t>
            </a:r>
            <a:r>
              <a:rPr sz="800" spc="-20" dirty="0">
                <a:solidFill>
                  <a:srgbClr val="231F20"/>
                </a:solidFill>
                <a:latin typeface="Calibri"/>
                <a:cs typeface="Calibri"/>
              </a:rPr>
              <a:t>Pegylated</a:t>
            </a:r>
            <a:r>
              <a:rPr sz="800" spc="25" dirty="0">
                <a:solidFill>
                  <a:srgbClr val="231F20"/>
                </a:solidFill>
                <a:latin typeface="Calibri"/>
                <a:cs typeface="Calibri"/>
              </a:rPr>
              <a:t> </a:t>
            </a:r>
            <a:r>
              <a:rPr sz="800" dirty="0">
                <a:solidFill>
                  <a:srgbClr val="231F20"/>
                </a:solidFill>
                <a:latin typeface="Calibri"/>
                <a:cs typeface="Calibri"/>
              </a:rPr>
              <a:t>liposomal</a:t>
            </a:r>
            <a:r>
              <a:rPr sz="800" spc="20" dirty="0">
                <a:solidFill>
                  <a:srgbClr val="231F20"/>
                </a:solidFill>
                <a:latin typeface="Calibri"/>
                <a:cs typeface="Calibri"/>
              </a:rPr>
              <a:t> </a:t>
            </a:r>
            <a:r>
              <a:rPr sz="800" spc="10" dirty="0">
                <a:solidFill>
                  <a:srgbClr val="231F20"/>
                </a:solidFill>
                <a:latin typeface="Calibri"/>
                <a:cs typeface="Calibri"/>
              </a:rPr>
              <a:t>doxoru-</a:t>
            </a:r>
            <a:endParaRPr sz="800">
              <a:latin typeface="Calibri"/>
              <a:cs typeface="Calibri"/>
            </a:endParaRPr>
          </a:p>
          <a:p>
            <a:pPr marL="184785" marR="6350">
              <a:lnSpc>
                <a:spcPct val="106300"/>
              </a:lnSpc>
              <a:spcBef>
                <a:spcPts val="5"/>
              </a:spcBef>
            </a:pPr>
            <a:r>
              <a:rPr sz="800" spc="5" dirty="0">
                <a:solidFill>
                  <a:srgbClr val="231F20"/>
                </a:solidFill>
                <a:latin typeface="Calibri"/>
                <a:cs typeface="Calibri"/>
              </a:rPr>
              <a:t>bicin,</a:t>
            </a:r>
            <a:r>
              <a:rPr sz="800" spc="90" dirty="0">
                <a:solidFill>
                  <a:srgbClr val="231F20"/>
                </a:solidFill>
                <a:latin typeface="Calibri"/>
                <a:cs typeface="Calibri"/>
              </a:rPr>
              <a:t> </a:t>
            </a:r>
            <a:r>
              <a:rPr sz="800" spc="-15" dirty="0">
                <a:solidFill>
                  <a:srgbClr val="231F20"/>
                </a:solidFill>
                <a:latin typeface="Calibri"/>
                <a:cs typeface="Calibri"/>
              </a:rPr>
              <a:t>an</a:t>
            </a:r>
            <a:r>
              <a:rPr sz="800" spc="105" dirty="0">
                <a:solidFill>
                  <a:srgbClr val="231F20"/>
                </a:solidFill>
                <a:latin typeface="Calibri"/>
                <a:cs typeface="Calibri"/>
              </a:rPr>
              <a:t> </a:t>
            </a:r>
            <a:r>
              <a:rPr sz="800" spc="-25" dirty="0">
                <a:solidFill>
                  <a:srgbClr val="231F20"/>
                </a:solidFill>
                <a:latin typeface="Calibri"/>
                <a:cs typeface="Calibri"/>
              </a:rPr>
              <a:t>effective,</a:t>
            </a:r>
            <a:r>
              <a:rPr sz="800" spc="114" dirty="0">
                <a:solidFill>
                  <a:srgbClr val="231F20"/>
                </a:solidFill>
                <a:latin typeface="Calibri"/>
                <a:cs typeface="Calibri"/>
              </a:rPr>
              <a:t> </a:t>
            </a:r>
            <a:r>
              <a:rPr sz="800" spc="-15" dirty="0">
                <a:solidFill>
                  <a:srgbClr val="231F20"/>
                </a:solidFill>
                <a:latin typeface="Calibri"/>
                <a:cs typeface="Calibri"/>
              </a:rPr>
              <a:t>well-tolerated</a:t>
            </a:r>
            <a:r>
              <a:rPr sz="800" spc="114" dirty="0">
                <a:solidFill>
                  <a:srgbClr val="231F20"/>
                </a:solidFill>
                <a:latin typeface="Calibri"/>
                <a:cs typeface="Calibri"/>
              </a:rPr>
              <a:t> </a:t>
            </a:r>
            <a:r>
              <a:rPr sz="800" spc="-25" dirty="0">
                <a:solidFill>
                  <a:srgbClr val="231F20"/>
                </a:solidFill>
                <a:latin typeface="Calibri"/>
                <a:cs typeface="Calibri"/>
              </a:rPr>
              <a:t>treatment</a:t>
            </a:r>
            <a:r>
              <a:rPr sz="800" spc="120" dirty="0">
                <a:solidFill>
                  <a:srgbClr val="231F20"/>
                </a:solidFill>
                <a:latin typeface="Calibri"/>
                <a:cs typeface="Calibri"/>
              </a:rPr>
              <a:t> </a:t>
            </a:r>
            <a:r>
              <a:rPr sz="800" spc="-5" dirty="0">
                <a:solidFill>
                  <a:srgbClr val="231F20"/>
                </a:solidFill>
                <a:latin typeface="Calibri"/>
                <a:cs typeface="Calibri"/>
              </a:rPr>
              <a:t>for</a:t>
            </a:r>
            <a:r>
              <a:rPr sz="800" spc="100" dirty="0">
                <a:solidFill>
                  <a:srgbClr val="231F20"/>
                </a:solidFill>
                <a:latin typeface="Calibri"/>
                <a:cs typeface="Calibri"/>
              </a:rPr>
              <a:t> </a:t>
            </a:r>
            <a:r>
              <a:rPr sz="800" spc="-15" dirty="0">
                <a:solidFill>
                  <a:srgbClr val="231F20"/>
                </a:solidFill>
                <a:latin typeface="Calibri"/>
                <a:cs typeface="Calibri"/>
              </a:rPr>
              <a:t>refractory</a:t>
            </a:r>
            <a:r>
              <a:rPr sz="800" spc="110" dirty="0">
                <a:solidFill>
                  <a:srgbClr val="231F20"/>
                </a:solidFill>
                <a:latin typeface="Calibri"/>
                <a:cs typeface="Calibri"/>
              </a:rPr>
              <a:t> </a:t>
            </a:r>
            <a:r>
              <a:rPr sz="800" spc="-25" dirty="0">
                <a:solidFill>
                  <a:srgbClr val="231F20"/>
                </a:solidFill>
                <a:latin typeface="Calibri"/>
                <a:cs typeface="Calibri"/>
              </a:rPr>
              <a:t>aggressive </a:t>
            </a:r>
            <a:r>
              <a:rPr sz="800" spc="-170" dirty="0">
                <a:solidFill>
                  <a:srgbClr val="231F20"/>
                </a:solidFill>
                <a:latin typeface="Calibri"/>
                <a:cs typeface="Calibri"/>
              </a:rPr>
              <a:t> </a:t>
            </a:r>
            <a:r>
              <a:rPr sz="800" spc="-10" dirty="0">
                <a:solidFill>
                  <a:srgbClr val="231F20"/>
                </a:solidFill>
                <a:latin typeface="Calibri"/>
                <a:cs typeface="Calibri"/>
              </a:rPr>
              <a:t>fibromatosis.</a:t>
            </a:r>
            <a:r>
              <a:rPr sz="800" spc="-5" dirty="0">
                <a:solidFill>
                  <a:srgbClr val="231F20"/>
                </a:solidFill>
                <a:latin typeface="Calibri"/>
                <a:cs typeface="Calibri"/>
              </a:rPr>
              <a:t> </a:t>
            </a:r>
            <a:r>
              <a:rPr sz="800" spc="25" dirty="0">
                <a:solidFill>
                  <a:srgbClr val="231F20"/>
                </a:solidFill>
                <a:latin typeface="Calibri"/>
                <a:cs typeface="Calibri"/>
              </a:rPr>
              <a:t>Eur</a:t>
            </a:r>
            <a:r>
              <a:rPr sz="800" spc="-10"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dirty="0">
                <a:solidFill>
                  <a:srgbClr val="231F20"/>
                </a:solidFill>
                <a:latin typeface="Calibri"/>
                <a:cs typeface="Calibri"/>
              </a:rPr>
              <a:t>Cancer</a:t>
            </a:r>
            <a:r>
              <a:rPr sz="800" spc="-10" dirty="0">
                <a:solidFill>
                  <a:srgbClr val="231F20"/>
                </a:solidFill>
                <a:latin typeface="Calibri"/>
                <a:cs typeface="Calibri"/>
              </a:rPr>
              <a:t> </a:t>
            </a:r>
            <a:r>
              <a:rPr sz="800" spc="-25" dirty="0">
                <a:solidFill>
                  <a:srgbClr val="231F20"/>
                </a:solidFill>
                <a:latin typeface="Calibri"/>
                <a:cs typeface="Calibri"/>
              </a:rPr>
              <a:t>2009;</a:t>
            </a:r>
            <a:r>
              <a:rPr sz="800" spc="-15" dirty="0">
                <a:solidFill>
                  <a:srgbClr val="231F20"/>
                </a:solidFill>
                <a:latin typeface="Calibri"/>
                <a:cs typeface="Calibri"/>
              </a:rPr>
              <a:t> </a:t>
            </a:r>
            <a:r>
              <a:rPr sz="800" spc="-25" dirty="0">
                <a:solidFill>
                  <a:srgbClr val="231F20"/>
                </a:solidFill>
                <a:latin typeface="Calibri"/>
                <a:cs typeface="Calibri"/>
              </a:rPr>
              <a:t>45:</a:t>
            </a:r>
            <a:r>
              <a:rPr sz="800" spc="-15" dirty="0">
                <a:solidFill>
                  <a:srgbClr val="231F20"/>
                </a:solidFill>
                <a:latin typeface="Calibri"/>
                <a:cs typeface="Calibri"/>
              </a:rPr>
              <a:t> </a:t>
            </a:r>
            <a:r>
              <a:rPr sz="800" spc="-20" dirty="0">
                <a:solidFill>
                  <a:srgbClr val="231F20"/>
                </a:solidFill>
                <a:latin typeface="Calibri"/>
                <a:cs typeface="Calibri"/>
              </a:rPr>
              <a:t>2930–2934.</a:t>
            </a:r>
            <a:endParaRPr sz="800">
              <a:latin typeface="Calibri"/>
              <a:cs typeface="Calibri"/>
            </a:endParaRPr>
          </a:p>
          <a:p>
            <a:pPr marL="184785" marR="6350" indent="-172085">
              <a:lnSpc>
                <a:spcPts val="1019"/>
              </a:lnSpc>
              <a:spcBef>
                <a:spcPts val="30"/>
              </a:spcBef>
              <a:buAutoNum type="arabicPeriod" startAt="80"/>
              <a:tabLst>
                <a:tab pos="184785" algn="l"/>
              </a:tabLst>
            </a:pPr>
            <a:r>
              <a:rPr sz="800" spc="-15" dirty="0">
                <a:solidFill>
                  <a:srgbClr val="231F20"/>
                </a:solidFill>
                <a:latin typeface="Calibri"/>
                <a:cs typeface="Calibri"/>
              </a:rPr>
              <a:t>Szucs </a:t>
            </a:r>
            <a:r>
              <a:rPr sz="800" spc="40" dirty="0">
                <a:solidFill>
                  <a:srgbClr val="231F20"/>
                </a:solidFill>
                <a:latin typeface="Calibri"/>
                <a:cs typeface="Calibri"/>
              </a:rPr>
              <a:t>Z, </a:t>
            </a:r>
            <a:r>
              <a:rPr sz="800" spc="-25" dirty="0">
                <a:solidFill>
                  <a:srgbClr val="231F20"/>
                </a:solidFill>
                <a:latin typeface="Calibri"/>
                <a:cs typeface="Calibri"/>
              </a:rPr>
              <a:t>Messiou </a:t>
            </a:r>
            <a:r>
              <a:rPr sz="800" spc="30" dirty="0">
                <a:solidFill>
                  <a:srgbClr val="231F20"/>
                </a:solidFill>
                <a:latin typeface="Calibri"/>
                <a:cs typeface="Calibri"/>
              </a:rPr>
              <a:t>C, </a:t>
            </a:r>
            <a:r>
              <a:rPr sz="800" spc="-5" dirty="0">
                <a:solidFill>
                  <a:srgbClr val="231F20"/>
                </a:solidFill>
                <a:latin typeface="Calibri"/>
                <a:cs typeface="Calibri"/>
              </a:rPr>
              <a:t>Wong </a:t>
            </a:r>
            <a:r>
              <a:rPr sz="800" spc="110" dirty="0">
                <a:solidFill>
                  <a:srgbClr val="231F20"/>
                </a:solidFill>
                <a:latin typeface="Calibri"/>
                <a:cs typeface="Calibri"/>
              </a:rPr>
              <a:t>HH </a:t>
            </a:r>
            <a:r>
              <a:rPr sz="800" spc="-55" dirty="0">
                <a:solidFill>
                  <a:srgbClr val="231F20"/>
                </a:solidFill>
                <a:latin typeface="Calibri"/>
                <a:cs typeface="Calibri"/>
              </a:rPr>
              <a:t>et </a:t>
            </a:r>
            <a:r>
              <a:rPr sz="800" spc="-25" dirty="0">
                <a:solidFill>
                  <a:srgbClr val="231F20"/>
                </a:solidFill>
                <a:latin typeface="Calibri"/>
                <a:cs typeface="Calibri"/>
              </a:rPr>
              <a:t>al. </a:t>
            </a:r>
            <a:r>
              <a:rPr sz="800" spc="-20" dirty="0">
                <a:solidFill>
                  <a:srgbClr val="231F20"/>
                </a:solidFill>
                <a:latin typeface="Calibri"/>
                <a:cs typeface="Calibri"/>
              </a:rPr>
              <a:t>Pazopanib, </a:t>
            </a:r>
            <a:r>
              <a:rPr sz="800" spc="-35" dirty="0">
                <a:solidFill>
                  <a:srgbClr val="231F20"/>
                </a:solidFill>
                <a:latin typeface="Calibri"/>
                <a:cs typeface="Calibri"/>
              </a:rPr>
              <a:t>a </a:t>
            </a:r>
            <a:r>
              <a:rPr sz="800" spc="-10" dirty="0">
                <a:solidFill>
                  <a:srgbClr val="231F20"/>
                </a:solidFill>
                <a:latin typeface="Calibri"/>
                <a:cs typeface="Calibri"/>
              </a:rPr>
              <a:t>promising </a:t>
            </a:r>
            <a:r>
              <a:rPr sz="800" spc="-15" dirty="0">
                <a:solidFill>
                  <a:srgbClr val="231F20"/>
                </a:solidFill>
                <a:latin typeface="Calibri"/>
                <a:cs typeface="Calibri"/>
              </a:rPr>
              <a:t>option for </a:t>
            </a:r>
            <a:r>
              <a:rPr sz="800" spc="-40" dirty="0">
                <a:solidFill>
                  <a:srgbClr val="231F20"/>
                </a:solidFill>
                <a:latin typeface="Calibri"/>
                <a:cs typeface="Calibri"/>
              </a:rPr>
              <a:t>the </a:t>
            </a:r>
            <a:r>
              <a:rPr sz="800" spc="-35" dirty="0">
                <a:solidFill>
                  <a:srgbClr val="231F20"/>
                </a:solidFill>
                <a:latin typeface="Calibri"/>
                <a:cs typeface="Calibri"/>
              </a:rPr>
              <a:t> </a:t>
            </a:r>
            <a:r>
              <a:rPr sz="800" spc="-40" dirty="0">
                <a:solidFill>
                  <a:srgbClr val="231F20"/>
                </a:solidFill>
                <a:latin typeface="Calibri"/>
                <a:cs typeface="Calibri"/>
              </a:rPr>
              <a:t>treatment</a:t>
            </a:r>
            <a:r>
              <a:rPr sz="800" spc="-25" dirty="0">
                <a:solidFill>
                  <a:srgbClr val="231F20"/>
                </a:solidFill>
                <a:latin typeface="Calibri"/>
                <a:cs typeface="Calibri"/>
              </a:rPr>
              <a:t> </a:t>
            </a:r>
            <a:r>
              <a:rPr sz="800" spc="-20" dirty="0">
                <a:solidFill>
                  <a:srgbClr val="231F20"/>
                </a:solidFill>
                <a:latin typeface="Calibri"/>
                <a:cs typeface="Calibri"/>
              </a:rPr>
              <a:t>of </a:t>
            </a:r>
            <a:r>
              <a:rPr sz="800" spc="-35" dirty="0">
                <a:solidFill>
                  <a:srgbClr val="231F20"/>
                </a:solidFill>
                <a:latin typeface="Calibri"/>
                <a:cs typeface="Calibri"/>
              </a:rPr>
              <a:t>aggressive</a:t>
            </a:r>
            <a:r>
              <a:rPr sz="800" spc="-20" dirty="0">
                <a:solidFill>
                  <a:srgbClr val="231F20"/>
                </a:solidFill>
                <a:latin typeface="Calibri"/>
                <a:cs typeface="Calibri"/>
              </a:rPr>
              <a:t> </a:t>
            </a:r>
            <a:r>
              <a:rPr sz="800" spc="-25" dirty="0">
                <a:solidFill>
                  <a:srgbClr val="231F20"/>
                </a:solidFill>
                <a:latin typeface="Calibri"/>
                <a:cs typeface="Calibri"/>
              </a:rPr>
              <a:t>fibromatosis.</a:t>
            </a:r>
            <a:r>
              <a:rPr sz="800" spc="-20" dirty="0">
                <a:solidFill>
                  <a:srgbClr val="231F20"/>
                </a:solidFill>
                <a:latin typeface="Calibri"/>
                <a:cs typeface="Calibri"/>
              </a:rPr>
              <a:t> Anticancer</a:t>
            </a:r>
            <a:r>
              <a:rPr sz="800" spc="-15" dirty="0">
                <a:solidFill>
                  <a:srgbClr val="231F20"/>
                </a:solidFill>
                <a:latin typeface="Calibri"/>
                <a:cs typeface="Calibri"/>
              </a:rPr>
              <a:t> </a:t>
            </a:r>
            <a:r>
              <a:rPr sz="800" dirty="0">
                <a:solidFill>
                  <a:srgbClr val="231F20"/>
                </a:solidFill>
                <a:latin typeface="Calibri"/>
                <a:cs typeface="Calibri"/>
              </a:rPr>
              <a:t>Drugs</a:t>
            </a:r>
            <a:r>
              <a:rPr sz="800" spc="-20" dirty="0">
                <a:solidFill>
                  <a:srgbClr val="231F20"/>
                </a:solidFill>
                <a:latin typeface="Calibri"/>
                <a:cs typeface="Calibri"/>
              </a:rPr>
              <a:t> </a:t>
            </a:r>
            <a:r>
              <a:rPr sz="800" spc="-40" dirty="0">
                <a:solidFill>
                  <a:srgbClr val="231F20"/>
                </a:solidFill>
                <a:latin typeface="Calibri"/>
                <a:cs typeface="Calibri"/>
              </a:rPr>
              <a:t>2017;</a:t>
            </a:r>
            <a:r>
              <a:rPr sz="800" spc="-20" dirty="0">
                <a:solidFill>
                  <a:srgbClr val="231F20"/>
                </a:solidFill>
                <a:latin typeface="Calibri"/>
                <a:cs typeface="Calibri"/>
              </a:rPr>
              <a:t> </a:t>
            </a:r>
            <a:r>
              <a:rPr sz="800" spc="-40" dirty="0">
                <a:solidFill>
                  <a:srgbClr val="231F20"/>
                </a:solidFill>
                <a:latin typeface="Calibri"/>
                <a:cs typeface="Calibri"/>
              </a:rPr>
              <a:t>28:</a:t>
            </a:r>
            <a:r>
              <a:rPr sz="800" spc="-20" dirty="0">
                <a:solidFill>
                  <a:srgbClr val="231F20"/>
                </a:solidFill>
                <a:latin typeface="Calibri"/>
                <a:cs typeface="Calibri"/>
              </a:rPr>
              <a:t> </a:t>
            </a:r>
            <a:r>
              <a:rPr sz="800" spc="-35" dirty="0">
                <a:solidFill>
                  <a:srgbClr val="231F20"/>
                </a:solidFill>
                <a:latin typeface="Calibri"/>
                <a:cs typeface="Calibri"/>
              </a:rPr>
              <a:t>421–426.</a:t>
            </a:r>
            <a:endParaRPr sz="800">
              <a:latin typeface="Calibri"/>
              <a:cs typeface="Calibri"/>
            </a:endParaRPr>
          </a:p>
          <a:p>
            <a:pPr marL="184785" indent="-172085">
              <a:lnSpc>
                <a:spcPct val="100000"/>
              </a:lnSpc>
              <a:buAutoNum type="arabicPeriod" startAt="80"/>
              <a:tabLst>
                <a:tab pos="184785" algn="l"/>
              </a:tabLst>
            </a:pPr>
            <a:r>
              <a:rPr sz="800" spc="-5" dirty="0">
                <a:solidFill>
                  <a:srgbClr val="231F20"/>
                </a:solidFill>
                <a:latin typeface="Calibri"/>
                <a:cs typeface="Calibri"/>
              </a:rPr>
              <a:t>Kasper</a:t>
            </a:r>
            <a:r>
              <a:rPr sz="800" spc="114" dirty="0">
                <a:solidFill>
                  <a:srgbClr val="231F20"/>
                </a:solidFill>
                <a:latin typeface="Calibri"/>
                <a:cs typeface="Calibri"/>
              </a:rPr>
              <a:t> </a:t>
            </a:r>
            <a:r>
              <a:rPr sz="800" spc="10" dirty="0">
                <a:solidFill>
                  <a:srgbClr val="231F20"/>
                </a:solidFill>
                <a:latin typeface="Calibri"/>
                <a:cs typeface="Calibri"/>
              </a:rPr>
              <a:t>B,</a:t>
            </a:r>
            <a:r>
              <a:rPr sz="800" spc="125" dirty="0">
                <a:solidFill>
                  <a:srgbClr val="231F20"/>
                </a:solidFill>
                <a:latin typeface="Calibri"/>
                <a:cs typeface="Calibri"/>
              </a:rPr>
              <a:t> </a:t>
            </a:r>
            <a:r>
              <a:rPr sz="800" spc="-5" dirty="0">
                <a:solidFill>
                  <a:srgbClr val="231F20"/>
                </a:solidFill>
                <a:latin typeface="Calibri"/>
                <a:cs typeface="Calibri"/>
              </a:rPr>
              <a:t>Gruenwald</a:t>
            </a:r>
            <a:r>
              <a:rPr sz="800" spc="114" dirty="0">
                <a:solidFill>
                  <a:srgbClr val="231F20"/>
                </a:solidFill>
                <a:latin typeface="Calibri"/>
                <a:cs typeface="Calibri"/>
              </a:rPr>
              <a:t> </a:t>
            </a:r>
            <a:r>
              <a:rPr sz="800" spc="35" dirty="0">
                <a:solidFill>
                  <a:srgbClr val="231F20"/>
                </a:solidFill>
                <a:latin typeface="Calibri"/>
                <a:cs typeface="Calibri"/>
              </a:rPr>
              <a:t>V,</a:t>
            </a:r>
            <a:r>
              <a:rPr sz="800" spc="130" dirty="0">
                <a:solidFill>
                  <a:srgbClr val="231F20"/>
                </a:solidFill>
                <a:latin typeface="Calibri"/>
                <a:cs typeface="Calibri"/>
              </a:rPr>
              <a:t> </a:t>
            </a:r>
            <a:r>
              <a:rPr sz="800" spc="-5" dirty="0">
                <a:solidFill>
                  <a:srgbClr val="231F20"/>
                </a:solidFill>
                <a:latin typeface="Calibri"/>
                <a:cs typeface="Calibri"/>
              </a:rPr>
              <a:t>Reichardt</a:t>
            </a:r>
            <a:r>
              <a:rPr sz="800" spc="125" dirty="0">
                <a:solidFill>
                  <a:srgbClr val="231F20"/>
                </a:solidFill>
                <a:latin typeface="Calibri"/>
                <a:cs typeface="Calibri"/>
              </a:rPr>
              <a:t> </a:t>
            </a:r>
            <a:r>
              <a:rPr sz="800" spc="35" dirty="0">
                <a:solidFill>
                  <a:srgbClr val="231F20"/>
                </a:solidFill>
                <a:latin typeface="Calibri"/>
                <a:cs typeface="Calibri"/>
              </a:rPr>
              <a:t>P</a:t>
            </a:r>
            <a:r>
              <a:rPr sz="800" spc="120" dirty="0">
                <a:solidFill>
                  <a:srgbClr val="231F20"/>
                </a:solidFill>
                <a:latin typeface="Calibri"/>
                <a:cs typeface="Calibri"/>
              </a:rPr>
              <a:t> </a:t>
            </a:r>
            <a:r>
              <a:rPr sz="800" spc="-45" dirty="0">
                <a:solidFill>
                  <a:srgbClr val="231F20"/>
                </a:solidFill>
                <a:latin typeface="Calibri"/>
                <a:cs typeface="Calibri"/>
              </a:rPr>
              <a:t>et</a:t>
            </a:r>
            <a:r>
              <a:rPr sz="800" spc="130" dirty="0">
                <a:solidFill>
                  <a:srgbClr val="231F20"/>
                </a:solidFill>
                <a:latin typeface="Calibri"/>
                <a:cs typeface="Calibri"/>
              </a:rPr>
              <a:t> </a:t>
            </a:r>
            <a:r>
              <a:rPr sz="800" spc="-10" dirty="0">
                <a:solidFill>
                  <a:srgbClr val="231F20"/>
                </a:solidFill>
                <a:latin typeface="Calibri"/>
                <a:cs typeface="Calibri"/>
              </a:rPr>
              <a:t>al.</a:t>
            </a:r>
            <a:r>
              <a:rPr sz="800" spc="125" dirty="0">
                <a:solidFill>
                  <a:srgbClr val="231F20"/>
                </a:solidFill>
                <a:latin typeface="Calibri"/>
                <a:cs typeface="Calibri"/>
              </a:rPr>
              <a:t> </a:t>
            </a:r>
            <a:r>
              <a:rPr sz="800" spc="10" dirty="0">
                <a:solidFill>
                  <a:srgbClr val="231F20"/>
                </a:solidFill>
                <a:latin typeface="Calibri"/>
                <a:cs typeface="Calibri"/>
              </a:rPr>
              <a:t>Imatinib</a:t>
            </a:r>
            <a:r>
              <a:rPr sz="800" spc="120" dirty="0">
                <a:solidFill>
                  <a:srgbClr val="231F20"/>
                </a:solidFill>
                <a:latin typeface="Calibri"/>
                <a:cs typeface="Calibri"/>
              </a:rPr>
              <a:t> </a:t>
            </a:r>
            <a:r>
              <a:rPr sz="800" spc="-10" dirty="0">
                <a:solidFill>
                  <a:srgbClr val="231F20"/>
                </a:solidFill>
                <a:latin typeface="Calibri"/>
                <a:cs typeface="Calibri"/>
              </a:rPr>
              <a:t>induces</a:t>
            </a:r>
            <a:r>
              <a:rPr sz="800" spc="120" dirty="0">
                <a:solidFill>
                  <a:srgbClr val="231F20"/>
                </a:solidFill>
                <a:latin typeface="Calibri"/>
                <a:cs typeface="Calibri"/>
              </a:rPr>
              <a:t> </a:t>
            </a:r>
            <a:r>
              <a:rPr sz="800" spc="-15" dirty="0">
                <a:solidFill>
                  <a:srgbClr val="231F20"/>
                </a:solidFill>
                <a:latin typeface="Calibri"/>
                <a:cs typeface="Calibri"/>
              </a:rPr>
              <a:t>sustained</a:t>
            </a:r>
            <a:endParaRPr sz="800">
              <a:latin typeface="Calibri"/>
              <a:cs typeface="Calibri"/>
            </a:endParaRPr>
          </a:p>
          <a:p>
            <a:pPr marL="184785">
              <a:lnSpc>
                <a:spcPct val="100000"/>
              </a:lnSpc>
              <a:spcBef>
                <a:spcPts val="60"/>
              </a:spcBef>
            </a:pPr>
            <a:r>
              <a:rPr sz="800" spc="-10" dirty="0">
                <a:solidFill>
                  <a:srgbClr val="231F20"/>
                </a:solidFill>
                <a:latin typeface="Calibri"/>
                <a:cs typeface="Calibri"/>
              </a:rPr>
              <a:t>progression</a:t>
            </a:r>
            <a:r>
              <a:rPr sz="800" spc="25" dirty="0">
                <a:solidFill>
                  <a:srgbClr val="231F20"/>
                </a:solidFill>
                <a:latin typeface="Calibri"/>
                <a:cs typeface="Calibri"/>
              </a:rPr>
              <a:t> </a:t>
            </a:r>
            <a:r>
              <a:rPr sz="800" spc="-25" dirty="0">
                <a:solidFill>
                  <a:srgbClr val="231F20"/>
                </a:solidFill>
                <a:latin typeface="Calibri"/>
                <a:cs typeface="Calibri"/>
              </a:rPr>
              <a:t>arrest</a:t>
            </a:r>
            <a:r>
              <a:rPr sz="800" spc="35" dirty="0">
                <a:solidFill>
                  <a:srgbClr val="231F20"/>
                </a:solidFill>
                <a:latin typeface="Calibri"/>
                <a:cs typeface="Calibri"/>
              </a:rPr>
              <a:t> </a:t>
            </a:r>
            <a:r>
              <a:rPr sz="800" spc="20" dirty="0">
                <a:solidFill>
                  <a:srgbClr val="231F20"/>
                </a:solidFill>
                <a:latin typeface="Calibri"/>
                <a:cs typeface="Calibri"/>
              </a:rPr>
              <a:t>in</a:t>
            </a:r>
            <a:r>
              <a:rPr sz="800" spc="40" dirty="0">
                <a:solidFill>
                  <a:srgbClr val="231F20"/>
                </a:solidFill>
                <a:latin typeface="Calibri"/>
                <a:cs typeface="Calibri"/>
              </a:rPr>
              <a:t> </a:t>
            </a:r>
            <a:r>
              <a:rPr sz="800" spc="60" dirty="0">
                <a:solidFill>
                  <a:srgbClr val="231F20"/>
                </a:solidFill>
                <a:latin typeface="Calibri"/>
                <a:cs typeface="Calibri"/>
              </a:rPr>
              <a:t>RECIST</a:t>
            </a:r>
            <a:r>
              <a:rPr sz="800" spc="30" dirty="0">
                <a:solidFill>
                  <a:srgbClr val="231F20"/>
                </a:solidFill>
                <a:latin typeface="Calibri"/>
                <a:cs typeface="Calibri"/>
              </a:rPr>
              <a:t> </a:t>
            </a:r>
            <a:r>
              <a:rPr sz="800" spc="-15" dirty="0">
                <a:solidFill>
                  <a:srgbClr val="231F20"/>
                </a:solidFill>
                <a:latin typeface="Calibri"/>
                <a:cs typeface="Calibri"/>
              </a:rPr>
              <a:t>progressive</a:t>
            </a:r>
            <a:r>
              <a:rPr sz="800" spc="35" dirty="0">
                <a:solidFill>
                  <a:srgbClr val="231F20"/>
                </a:solidFill>
                <a:latin typeface="Calibri"/>
                <a:cs typeface="Calibri"/>
              </a:rPr>
              <a:t> </a:t>
            </a:r>
            <a:r>
              <a:rPr sz="800" spc="-10" dirty="0">
                <a:solidFill>
                  <a:srgbClr val="231F20"/>
                </a:solidFill>
                <a:latin typeface="Calibri"/>
                <a:cs typeface="Calibri"/>
              </a:rPr>
              <a:t>desmoid</a:t>
            </a:r>
            <a:r>
              <a:rPr sz="800" spc="35" dirty="0">
                <a:solidFill>
                  <a:srgbClr val="231F20"/>
                </a:solidFill>
                <a:latin typeface="Calibri"/>
                <a:cs typeface="Calibri"/>
              </a:rPr>
              <a:t> </a:t>
            </a:r>
            <a:r>
              <a:rPr sz="800" spc="-5" dirty="0">
                <a:solidFill>
                  <a:srgbClr val="231F20"/>
                </a:solidFill>
                <a:latin typeface="Calibri"/>
                <a:cs typeface="Calibri"/>
              </a:rPr>
              <a:t>tumours:</a:t>
            </a:r>
            <a:r>
              <a:rPr sz="800" spc="45" dirty="0">
                <a:solidFill>
                  <a:srgbClr val="231F20"/>
                </a:solidFill>
                <a:latin typeface="Calibri"/>
                <a:cs typeface="Calibri"/>
              </a:rPr>
              <a:t> </a:t>
            </a:r>
            <a:r>
              <a:rPr sz="800" dirty="0">
                <a:solidFill>
                  <a:srgbClr val="231F20"/>
                </a:solidFill>
                <a:latin typeface="Calibri"/>
                <a:cs typeface="Calibri"/>
              </a:rPr>
              <a:t>final</a:t>
            </a:r>
            <a:r>
              <a:rPr sz="800" spc="30" dirty="0">
                <a:solidFill>
                  <a:srgbClr val="231F20"/>
                </a:solidFill>
                <a:latin typeface="Calibri"/>
                <a:cs typeface="Calibri"/>
              </a:rPr>
              <a:t> </a:t>
            </a:r>
            <a:r>
              <a:rPr sz="800" spc="-15" dirty="0">
                <a:solidFill>
                  <a:srgbClr val="231F20"/>
                </a:solidFill>
                <a:latin typeface="Calibri"/>
                <a:cs typeface="Calibri"/>
              </a:rPr>
              <a:t>results</a:t>
            </a:r>
            <a:endParaRPr sz="800">
              <a:latin typeface="Calibri"/>
              <a:cs typeface="Calibri"/>
            </a:endParaRPr>
          </a:p>
          <a:p>
            <a:pPr marL="184785" marR="5715">
              <a:lnSpc>
                <a:spcPct val="106300"/>
              </a:lnSpc>
              <a:spcBef>
                <a:spcPts val="5"/>
              </a:spcBef>
            </a:pPr>
            <a:r>
              <a:rPr sz="800" spc="-10" dirty="0">
                <a:solidFill>
                  <a:srgbClr val="231F20"/>
                </a:solidFill>
                <a:latin typeface="Calibri"/>
                <a:cs typeface="Calibri"/>
              </a:rPr>
              <a:t>of</a:t>
            </a:r>
            <a:r>
              <a:rPr sz="800" spc="30" dirty="0">
                <a:solidFill>
                  <a:srgbClr val="231F20"/>
                </a:solidFill>
                <a:latin typeface="Calibri"/>
                <a:cs typeface="Calibri"/>
              </a:rPr>
              <a:t> </a:t>
            </a:r>
            <a:r>
              <a:rPr sz="800" spc="-35" dirty="0">
                <a:solidFill>
                  <a:srgbClr val="231F20"/>
                </a:solidFill>
                <a:latin typeface="Calibri"/>
                <a:cs typeface="Calibri"/>
              </a:rPr>
              <a:t>a</a:t>
            </a:r>
            <a:r>
              <a:rPr sz="800" spc="45" dirty="0">
                <a:solidFill>
                  <a:srgbClr val="231F20"/>
                </a:solidFill>
                <a:latin typeface="Calibri"/>
                <a:cs typeface="Calibri"/>
              </a:rPr>
              <a:t> </a:t>
            </a:r>
            <a:r>
              <a:rPr sz="800" spc="-25" dirty="0">
                <a:solidFill>
                  <a:srgbClr val="231F20"/>
                </a:solidFill>
                <a:latin typeface="Calibri"/>
                <a:cs typeface="Calibri"/>
              </a:rPr>
              <a:t>phase</a:t>
            </a:r>
            <a:r>
              <a:rPr sz="800" spc="35" dirty="0">
                <a:solidFill>
                  <a:srgbClr val="231F20"/>
                </a:solidFill>
                <a:latin typeface="Calibri"/>
                <a:cs typeface="Calibri"/>
              </a:rPr>
              <a:t> </a:t>
            </a:r>
            <a:r>
              <a:rPr sz="800" spc="60" dirty="0">
                <a:solidFill>
                  <a:srgbClr val="231F20"/>
                </a:solidFill>
                <a:latin typeface="Calibri"/>
                <a:cs typeface="Calibri"/>
              </a:rPr>
              <a:t>II</a:t>
            </a:r>
            <a:r>
              <a:rPr sz="800" spc="190" dirty="0">
                <a:solidFill>
                  <a:srgbClr val="231F20"/>
                </a:solidFill>
                <a:latin typeface="Calibri"/>
                <a:cs typeface="Calibri"/>
              </a:rPr>
              <a:t> </a:t>
            </a:r>
            <a:r>
              <a:rPr sz="800" spc="-10" dirty="0">
                <a:solidFill>
                  <a:srgbClr val="231F20"/>
                </a:solidFill>
                <a:latin typeface="Calibri"/>
                <a:cs typeface="Calibri"/>
              </a:rPr>
              <a:t>study</a:t>
            </a:r>
            <a:r>
              <a:rPr sz="800" spc="15" dirty="0">
                <a:solidFill>
                  <a:srgbClr val="231F20"/>
                </a:solidFill>
                <a:latin typeface="Calibri"/>
                <a:cs typeface="Calibri"/>
              </a:rPr>
              <a:t> </a:t>
            </a:r>
            <a:r>
              <a:rPr sz="800" spc="-10" dirty="0">
                <a:solidFill>
                  <a:srgbClr val="231F20"/>
                </a:solidFill>
                <a:latin typeface="Calibri"/>
                <a:cs typeface="Calibri"/>
              </a:rPr>
              <a:t>of</a:t>
            </a:r>
            <a:r>
              <a:rPr sz="800" spc="25" dirty="0">
                <a:solidFill>
                  <a:srgbClr val="231F20"/>
                </a:solidFill>
                <a:latin typeface="Calibri"/>
                <a:cs typeface="Calibri"/>
              </a:rPr>
              <a:t> </a:t>
            </a:r>
            <a:r>
              <a:rPr sz="800" spc="-30" dirty="0">
                <a:solidFill>
                  <a:srgbClr val="231F20"/>
                </a:solidFill>
                <a:latin typeface="Calibri"/>
                <a:cs typeface="Calibri"/>
              </a:rPr>
              <a:t>the</a:t>
            </a:r>
            <a:r>
              <a:rPr sz="800" spc="40" dirty="0">
                <a:solidFill>
                  <a:srgbClr val="231F20"/>
                </a:solidFill>
                <a:latin typeface="Calibri"/>
                <a:cs typeface="Calibri"/>
              </a:rPr>
              <a:t> </a:t>
            </a:r>
            <a:r>
              <a:rPr sz="800" spc="-5" dirty="0">
                <a:solidFill>
                  <a:srgbClr val="231F20"/>
                </a:solidFill>
                <a:latin typeface="Calibri"/>
                <a:cs typeface="Calibri"/>
              </a:rPr>
              <a:t>German</a:t>
            </a:r>
            <a:r>
              <a:rPr sz="800" spc="10" dirty="0">
                <a:solidFill>
                  <a:srgbClr val="231F20"/>
                </a:solidFill>
                <a:latin typeface="Calibri"/>
                <a:cs typeface="Calibri"/>
              </a:rPr>
              <a:t> </a:t>
            </a:r>
            <a:r>
              <a:rPr sz="800" dirty="0">
                <a:solidFill>
                  <a:srgbClr val="231F20"/>
                </a:solidFill>
                <a:latin typeface="Calibri"/>
                <a:cs typeface="Calibri"/>
              </a:rPr>
              <a:t>Interdisciplinary</a:t>
            </a:r>
            <a:r>
              <a:rPr sz="800" spc="10" dirty="0">
                <a:solidFill>
                  <a:srgbClr val="231F20"/>
                </a:solidFill>
                <a:latin typeface="Calibri"/>
                <a:cs typeface="Calibri"/>
              </a:rPr>
              <a:t> </a:t>
            </a:r>
            <a:r>
              <a:rPr sz="800" spc="-5" dirty="0">
                <a:solidFill>
                  <a:srgbClr val="231F20"/>
                </a:solidFill>
                <a:latin typeface="Calibri"/>
                <a:cs typeface="Calibri"/>
              </a:rPr>
              <a:t>Sarcoma</a:t>
            </a:r>
            <a:r>
              <a:rPr sz="800" spc="10" dirty="0">
                <a:solidFill>
                  <a:srgbClr val="231F20"/>
                </a:solidFill>
                <a:latin typeface="Calibri"/>
                <a:cs typeface="Calibri"/>
              </a:rPr>
              <a:t> </a:t>
            </a:r>
            <a:r>
              <a:rPr sz="800" spc="15" dirty="0">
                <a:solidFill>
                  <a:srgbClr val="231F20"/>
                </a:solidFill>
                <a:latin typeface="Calibri"/>
                <a:cs typeface="Calibri"/>
              </a:rPr>
              <a:t>Group </a:t>
            </a:r>
            <a:r>
              <a:rPr sz="800" spc="-170" dirty="0">
                <a:solidFill>
                  <a:srgbClr val="231F20"/>
                </a:solidFill>
                <a:latin typeface="Calibri"/>
                <a:cs typeface="Calibri"/>
              </a:rPr>
              <a:t> </a:t>
            </a:r>
            <a:r>
              <a:rPr sz="800" spc="40" dirty="0">
                <a:solidFill>
                  <a:srgbClr val="231F20"/>
                </a:solidFill>
                <a:latin typeface="Calibri"/>
                <a:cs typeface="Calibri"/>
              </a:rPr>
              <a:t>(GISG).</a:t>
            </a:r>
            <a:r>
              <a:rPr sz="800" spc="-15" dirty="0">
                <a:solidFill>
                  <a:srgbClr val="231F20"/>
                </a:solidFill>
                <a:latin typeface="Calibri"/>
                <a:cs typeface="Calibri"/>
              </a:rPr>
              <a:t> </a:t>
            </a:r>
            <a:r>
              <a:rPr sz="800" spc="25" dirty="0">
                <a:solidFill>
                  <a:srgbClr val="231F20"/>
                </a:solidFill>
                <a:latin typeface="Calibri"/>
                <a:cs typeface="Calibri"/>
              </a:rPr>
              <a:t>Eur</a:t>
            </a:r>
            <a:r>
              <a:rPr sz="800" spc="-10" dirty="0">
                <a:solidFill>
                  <a:srgbClr val="231F20"/>
                </a:solidFill>
                <a:latin typeface="Calibri"/>
                <a:cs typeface="Calibri"/>
              </a:rPr>
              <a:t> </a:t>
            </a:r>
            <a:r>
              <a:rPr sz="800" spc="10" dirty="0">
                <a:solidFill>
                  <a:srgbClr val="231F20"/>
                </a:solidFill>
                <a:latin typeface="Calibri"/>
                <a:cs typeface="Calibri"/>
              </a:rPr>
              <a:t>J</a:t>
            </a:r>
            <a:r>
              <a:rPr sz="800" spc="-5" dirty="0">
                <a:solidFill>
                  <a:srgbClr val="231F20"/>
                </a:solidFill>
                <a:latin typeface="Calibri"/>
                <a:cs typeface="Calibri"/>
              </a:rPr>
              <a:t> </a:t>
            </a:r>
            <a:r>
              <a:rPr sz="800" dirty="0">
                <a:solidFill>
                  <a:srgbClr val="231F20"/>
                </a:solidFill>
                <a:latin typeface="Calibri"/>
                <a:cs typeface="Calibri"/>
              </a:rPr>
              <a:t>Cancer</a:t>
            </a:r>
            <a:r>
              <a:rPr sz="800" spc="-15" dirty="0">
                <a:solidFill>
                  <a:srgbClr val="231F20"/>
                </a:solidFill>
                <a:latin typeface="Calibri"/>
                <a:cs typeface="Calibri"/>
              </a:rPr>
              <a:t> </a:t>
            </a:r>
            <a:r>
              <a:rPr sz="800" spc="-25" dirty="0">
                <a:solidFill>
                  <a:srgbClr val="231F20"/>
                </a:solidFill>
                <a:latin typeface="Calibri"/>
                <a:cs typeface="Calibri"/>
              </a:rPr>
              <a:t>2017;</a:t>
            </a:r>
            <a:r>
              <a:rPr sz="800" spc="-10" dirty="0">
                <a:solidFill>
                  <a:srgbClr val="231F20"/>
                </a:solidFill>
                <a:latin typeface="Calibri"/>
                <a:cs typeface="Calibri"/>
              </a:rPr>
              <a:t> </a:t>
            </a:r>
            <a:r>
              <a:rPr sz="800" spc="-25" dirty="0">
                <a:solidFill>
                  <a:srgbClr val="231F20"/>
                </a:solidFill>
                <a:latin typeface="Calibri"/>
                <a:cs typeface="Calibri"/>
              </a:rPr>
              <a:t>76:</a:t>
            </a:r>
            <a:r>
              <a:rPr sz="800" spc="-15" dirty="0">
                <a:solidFill>
                  <a:srgbClr val="231F20"/>
                </a:solidFill>
                <a:latin typeface="Calibri"/>
                <a:cs typeface="Calibri"/>
              </a:rPr>
              <a:t> </a:t>
            </a:r>
            <a:r>
              <a:rPr sz="800" spc="-20" dirty="0">
                <a:solidFill>
                  <a:srgbClr val="231F20"/>
                </a:solidFill>
                <a:latin typeface="Calibri"/>
                <a:cs typeface="Calibri"/>
              </a:rPr>
              <a:t>60–67.</a:t>
            </a:r>
            <a:endParaRPr sz="800">
              <a:latin typeface="Calibri"/>
              <a:cs typeface="Calibri"/>
            </a:endParaRPr>
          </a:p>
          <a:p>
            <a:pPr marL="184785" marR="5715" indent="-172085">
              <a:lnSpc>
                <a:spcPts val="1019"/>
              </a:lnSpc>
              <a:spcBef>
                <a:spcPts val="25"/>
              </a:spcBef>
              <a:buAutoNum type="arabicPeriod" startAt="82"/>
              <a:tabLst>
                <a:tab pos="184785" algn="l"/>
              </a:tabLst>
            </a:pPr>
            <a:r>
              <a:rPr sz="800" spc="10" dirty="0">
                <a:solidFill>
                  <a:srgbClr val="231F20"/>
                </a:solidFill>
                <a:latin typeface="Calibri"/>
                <a:cs typeface="Calibri"/>
              </a:rPr>
              <a:t>Munhoz </a:t>
            </a:r>
            <a:r>
              <a:rPr sz="800" spc="40" dirty="0">
                <a:solidFill>
                  <a:srgbClr val="231F20"/>
                </a:solidFill>
                <a:latin typeface="Calibri"/>
                <a:cs typeface="Calibri"/>
              </a:rPr>
              <a:t>RR, </a:t>
            </a:r>
            <a:r>
              <a:rPr sz="800" dirty="0">
                <a:solidFill>
                  <a:srgbClr val="231F20"/>
                </a:solidFill>
                <a:latin typeface="Calibri"/>
                <a:cs typeface="Calibri"/>
              </a:rPr>
              <a:t>Lefkowitz </a:t>
            </a:r>
            <a:r>
              <a:rPr sz="800" spc="35" dirty="0">
                <a:solidFill>
                  <a:srgbClr val="231F20"/>
                </a:solidFill>
                <a:latin typeface="Calibri"/>
                <a:cs typeface="Calibri"/>
              </a:rPr>
              <a:t>RA, </a:t>
            </a:r>
            <a:r>
              <a:rPr sz="800" spc="45" dirty="0">
                <a:solidFill>
                  <a:srgbClr val="231F20"/>
                </a:solidFill>
                <a:latin typeface="Calibri"/>
                <a:cs typeface="Calibri"/>
              </a:rPr>
              <a:t>Kuk </a:t>
            </a:r>
            <a:r>
              <a:rPr sz="800" spc="90" dirty="0">
                <a:solidFill>
                  <a:srgbClr val="231F20"/>
                </a:solidFill>
                <a:latin typeface="Calibri"/>
                <a:cs typeface="Calibri"/>
              </a:rPr>
              <a:t>D </a:t>
            </a:r>
            <a:r>
              <a:rPr sz="800" spc="-45" dirty="0">
                <a:solidFill>
                  <a:srgbClr val="231F20"/>
                </a:solidFill>
                <a:latin typeface="Calibri"/>
                <a:cs typeface="Calibri"/>
              </a:rPr>
              <a:t>et</a:t>
            </a:r>
            <a:r>
              <a:rPr sz="800" spc="-40" dirty="0">
                <a:solidFill>
                  <a:srgbClr val="231F20"/>
                </a:solidFill>
                <a:latin typeface="Calibri"/>
                <a:cs typeface="Calibri"/>
              </a:rPr>
              <a:t> </a:t>
            </a:r>
            <a:r>
              <a:rPr sz="800" spc="-10" dirty="0">
                <a:solidFill>
                  <a:srgbClr val="231F20"/>
                </a:solidFill>
                <a:latin typeface="Calibri"/>
                <a:cs typeface="Calibri"/>
              </a:rPr>
              <a:t>al. </a:t>
            </a:r>
            <a:r>
              <a:rPr sz="800" dirty="0">
                <a:solidFill>
                  <a:srgbClr val="231F20"/>
                </a:solidFill>
                <a:latin typeface="Calibri"/>
                <a:cs typeface="Calibri"/>
              </a:rPr>
              <a:t>Efficacy </a:t>
            </a:r>
            <a:r>
              <a:rPr sz="800" spc="-10" dirty="0">
                <a:solidFill>
                  <a:srgbClr val="231F20"/>
                </a:solidFill>
                <a:latin typeface="Calibri"/>
                <a:cs typeface="Calibri"/>
              </a:rPr>
              <a:t>of </a:t>
            </a:r>
            <a:r>
              <a:rPr sz="800" spc="-15" dirty="0">
                <a:solidFill>
                  <a:srgbClr val="231F20"/>
                </a:solidFill>
                <a:latin typeface="Calibri"/>
                <a:cs typeface="Calibri"/>
              </a:rPr>
              <a:t>sorafenib </a:t>
            </a:r>
            <a:r>
              <a:rPr sz="800" spc="20" dirty="0">
                <a:solidFill>
                  <a:srgbClr val="231F20"/>
                </a:solidFill>
                <a:latin typeface="Calibri"/>
                <a:cs typeface="Calibri"/>
              </a:rPr>
              <a:t>in </a:t>
            </a:r>
            <a:r>
              <a:rPr sz="800" spc="-15" dirty="0">
                <a:solidFill>
                  <a:srgbClr val="231F20"/>
                </a:solidFill>
                <a:latin typeface="Calibri"/>
                <a:cs typeface="Calibri"/>
              </a:rPr>
              <a:t>patients </a:t>
            </a:r>
            <a:r>
              <a:rPr sz="800" spc="-170" dirty="0">
                <a:solidFill>
                  <a:srgbClr val="231F20"/>
                </a:solidFill>
                <a:latin typeface="Calibri"/>
                <a:cs typeface="Calibri"/>
              </a:rPr>
              <a:t> </a:t>
            </a:r>
            <a:r>
              <a:rPr sz="800" spc="-5" dirty="0">
                <a:solidFill>
                  <a:srgbClr val="231F20"/>
                </a:solidFill>
                <a:latin typeface="Calibri"/>
                <a:cs typeface="Calibri"/>
              </a:rPr>
              <a:t>with</a:t>
            </a:r>
            <a:r>
              <a:rPr sz="800" spc="15" dirty="0">
                <a:solidFill>
                  <a:srgbClr val="231F20"/>
                </a:solidFill>
                <a:latin typeface="Calibri"/>
                <a:cs typeface="Calibri"/>
              </a:rPr>
              <a:t> </a:t>
            </a:r>
            <a:r>
              <a:rPr sz="800" spc="-10" dirty="0">
                <a:solidFill>
                  <a:srgbClr val="231F20"/>
                </a:solidFill>
                <a:latin typeface="Calibri"/>
                <a:cs typeface="Calibri"/>
              </a:rPr>
              <a:t>desmoid-type</a:t>
            </a:r>
            <a:r>
              <a:rPr sz="800" spc="25" dirty="0">
                <a:solidFill>
                  <a:srgbClr val="231F20"/>
                </a:solidFill>
                <a:latin typeface="Calibri"/>
                <a:cs typeface="Calibri"/>
              </a:rPr>
              <a:t> </a:t>
            </a:r>
            <a:r>
              <a:rPr sz="800" spc="-10" dirty="0">
                <a:solidFill>
                  <a:srgbClr val="231F20"/>
                </a:solidFill>
                <a:latin typeface="Calibri"/>
                <a:cs typeface="Calibri"/>
              </a:rPr>
              <a:t>fibromatosis.</a:t>
            </a:r>
            <a:r>
              <a:rPr sz="800" spc="20" dirty="0">
                <a:solidFill>
                  <a:srgbClr val="231F20"/>
                </a:solidFill>
                <a:latin typeface="Calibri"/>
                <a:cs typeface="Calibri"/>
              </a:rPr>
              <a:t> </a:t>
            </a:r>
            <a:r>
              <a:rPr sz="800" spc="10" dirty="0">
                <a:solidFill>
                  <a:srgbClr val="231F20"/>
                </a:solidFill>
                <a:latin typeface="Calibri"/>
                <a:cs typeface="Calibri"/>
              </a:rPr>
              <a:t>J</a:t>
            </a:r>
            <a:r>
              <a:rPr sz="800" spc="25" dirty="0">
                <a:solidFill>
                  <a:srgbClr val="231F20"/>
                </a:solidFill>
                <a:latin typeface="Calibri"/>
                <a:cs typeface="Calibri"/>
              </a:rPr>
              <a:t> </a:t>
            </a:r>
            <a:r>
              <a:rPr sz="800" spc="35" dirty="0">
                <a:solidFill>
                  <a:srgbClr val="231F20"/>
                </a:solidFill>
                <a:latin typeface="Calibri"/>
                <a:cs typeface="Calibri"/>
              </a:rPr>
              <a:t>Clin</a:t>
            </a:r>
            <a:r>
              <a:rPr sz="800" spc="20" dirty="0">
                <a:solidFill>
                  <a:srgbClr val="231F20"/>
                </a:solidFill>
                <a:latin typeface="Calibri"/>
                <a:cs typeface="Calibri"/>
              </a:rPr>
              <a:t> </a:t>
            </a:r>
            <a:r>
              <a:rPr sz="800" spc="15" dirty="0">
                <a:solidFill>
                  <a:srgbClr val="231F20"/>
                </a:solidFill>
                <a:latin typeface="Calibri"/>
                <a:cs typeface="Calibri"/>
              </a:rPr>
              <a:t>Oncol</a:t>
            </a:r>
            <a:r>
              <a:rPr sz="800" spc="20" dirty="0">
                <a:solidFill>
                  <a:srgbClr val="231F20"/>
                </a:solidFill>
                <a:latin typeface="Calibri"/>
                <a:cs typeface="Calibri"/>
              </a:rPr>
              <a:t> </a:t>
            </a:r>
            <a:r>
              <a:rPr sz="800" spc="-25" dirty="0">
                <a:solidFill>
                  <a:srgbClr val="231F20"/>
                </a:solidFill>
                <a:latin typeface="Calibri"/>
                <a:cs typeface="Calibri"/>
              </a:rPr>
              <a:t>2015;</a:t>
            </a:r>
            <a:r>
              <a:rPr sz="800" spc="15" dirty="0">
                <a:solidFill>
                  <a:srgbClr val="231F20"/>
                </a:solidFill>
                <a:latin typeface="Calibri"/>
                <a:cs typeface="Calibri"/>
              </a:rPr>
              <a:t> </a:t>
            </a:r>
            <a:r>
              <a:rPr sz="800" spc="-25" dirty="0">
                <a:solidFill>
                  <a:srgbClr val="231F20"/>
                </a:solidFill>
                <a:latin typeface="Calibri"/>
                <a:cs typeface="Calibri"/>
              </a:rPr>
              <a:t>34</a:t>
            </a:r>
            <a:r>
              <a:rPr sz="800" spc="25" dirty="0">
                <a:solidFill>
                  <a:srgbClr val="231F20"/>
                </a:solidFill>
                <a:latin typeface="Calibri"/>
                <a:cs typeface="Calibri"/>
              </a:rPr>
              <a:t> </a:t>
            </a:r>
            <a:r>
              <a:rPr sz="800" spc="15" dirty="0">
                <a:solidFill>
                  <a:srgbClr val="231F20"/>
                </a:solidFill>
                <a:latin typeface="Calibri"/>
                <a:cs typeface="Calibri"/>
              </a:rPr>
              <a:t>(Suppl </a:t>
            </a:r>
            <a:r>
              <a:rPr sz="800" spc="-5" dirty="0">
                <a:solidFill>
                  <a:srgbClr val="231F20"/>
                </a:solidFill>
                <a:latin typeface="Calibri"/>
                <a:cs typeface="Calibri"/>
              </a:rPr>
              <a:t>15);</a:t>
            </a:r>
            <a:r>
              <a:rPr sz="800" spc="20" dirty="0">
                <a:solidFill>
                  <a:srgbClr val="231F20"/>
                </a:solidFill>
                <a:latin typeface="Calibri"/>
                <a:cs typeface="Calibri"/>
              </a:rPr>
              <a:t> </a:t>
            </a:r>
            <a:r>
              <a:rPr sz="800" dirty="0">
                <a:solidFill>
                  <a:srgbClr val="231F20"/>
                </a:solidFill>
                <a:latin typeface="Calibri"/>
                <a:cs typeface="Calibri"/>
              </a:rPr>
              <a:t>Abstr</a:t>
            </a:r>
            <a:endParaRPr sz="800">
              <a:latin typeface="Calibri"/>
              <a:cs typeface="Calibri"/>
            </a:endParaRPr>
          </a:p>
          <a:p>
            <a:pPr marL="184785">
              <a:lnSpc>
                <a:spcPct val="100000"/>
              </a:lnSpc>
              <a:spcBef>
                <a:spcPts val="25"/>
              </a:spcBef>
            </a:pPr>
            <a:r>
              <a:rPr sz="800" spc="-25" dirty="0">
                <a:solidFill>
                  <a:srgbClr val="231F20"/>
                </a:solidFill>
                <a:latin typeface="Calibri"/>
                <a:cs typeface="Calibri"/>
              </a:rPr>
              <a:t>11065.</a:t>
            </a:r>
            <a:endParaRPr sz="800">
              <a:latin typeface="Calibri"/>
              <a:cs typeface="Calibri"/>
            </a:endParaRPr>
          </a:p>
          <a:p>
            <a:pPr marL="184785" marR="5080" indent="-172085">
              <a:lnSpc>
                <a:spcPts val="1030"/>
              </a:lnSpc>
              <a:spcBef>
                <a:spcPts val="15"/>
              </a:spcBef>
              <a:buAutoNum type="arabicPeriod" startAt="83"/>
              <a:tabLst>
                <a:tab pos="184785" algn="l"/>
              </a:tabLst>
            </a:pPr>
            <a:r>
              <a:rPr sz="800" spc="5" dirty="0">
                <a:solidFill>
                  <a:srgbClr val="231F20"/>
                </a:solidFill>
                <a:latin typeface="Calibri"/>
                <a:cs typeface="Calibri"/>
              </a:rPr>
              <a:t>Cherny</a:t>
            </a:r>
            <a:r>
              <a:rPr sz="800" spc="20" dirty="0">
                <a:solidFill>
                  <a:srgbClr val="231F20"/>
                </a:solidFill>
                <a:latin typeface="Calibri"/>
                <a:cs typeface="Calibri"/>
              </a:rPr>
              <a:t> </a:t>
            </a:r>
            <a:r>
              <a:rPr sz="800" spc="40" dirty="0">
                <a:solidFill>
                  <a:srgbClr val="231F20"/>
                </a:solidFill>
                <a:latin typeface="Calibri"/>
                <a:cs typeface="Calibri"/>
              </a:rPr>
              <a:t>NI,</a:t>
            </a:r>
            <a:r>
              <a:rPr sz="800" spc="200" dirty="0">
                <a:solidFill>
                  <a:srgbClr val="231F20"/>
                </a:solidFill>
                <a:latin typeface="Calibri"/>
                <a:cs typeface="Calibri"/>
              </a:rPr>
              <a:t> </a:t>
            </a:r>
            <a:r>
              <a:rPr sz="800" spc="15" dirty="0">
                <a:solidFill>
                  <a:srgbClr val="231F20"/>
                </a:solidFill>
                <a:latin typeface="Calibri"/>
                <a:cs typeface="Calibri"/>
              </a:rPr>
              <a:t>Dafni</a:t>
            </a:r>
            <a:r>
              <a:rPr sz="800" spc="200" dirty="0">
                <a:solidFill>
                  <a:srgbClr val="231F20"/>
                </a:solidFill>
                <a:latin typeface="Calibri"/>
                <a:cs typeface="Calibri"/>
              </a:rPr>
              <a:t> </a:t>
            </a:r>
            <a:r>
              <a:rPr sz="800" spc="30" dirty="0">
                <a:solidFill>
                  <a:srgbClr val="231F20"/>
                </a:solidFill>
                <a:latin typeface="Calibri"/>
                <a:cs typeface="Calibri"/>
              </a:rPr>
              <a:t>U,</a:t>
            </a:r>
            <a:r>
              <a:rPr sz="800" spc="210" dirty="0">
                <a:solidFill>
                  <a:srgbClr val="231F20"/>
                </a:solidFill>
                <a:latin typeface="Calibri"/>
                <a:cs typeface="Calibri"/>
              </a:rPr>
              <a:t> </a:t>
            </a:r>
            <a:r>
              <a:rPr sz="800" spc="-15" dirty="0">
                <a:solidFill>
                  <a:srgbClr val="231F20"/>
                </a:solidFill>
                <a:latin typeface="Calibri"/>
                <a:cs typeface="Calibri"/>
              </a:rPr>
              <a:t>Bogaerts</a:t>
            </a:r>
            <a:r>
              <a:rPr sz="800" spc="40" dirty="0">
                <a:solidFill>
                  <a:srgbClr val="231F20"/>
                </a:solidFill>
                <a:latin typeface="Calibri"/>
                <a:cs typeface="Calibri"/>
              </a:rPr>
              <a:t> </a:t>
            </a:r>
            <a:r>
              <a:rPr sz="800" spc="10" dirty="0">
                <a:solidFill>
                  <a:srgbClr val="231F20"/>
                </a:solidFill>
                <a:latin typeface="Calibri"/>
                <a:cs typeface="Calibri"/>
              </a:rPr>
              <a:t>J</a:t>
            </a:r>
            <a:r>
              <a:rPr sz="800" spc="15" dirty="0">
                <a:solidFill>
                  <a:srgbClr val="231F20"/>
                </a:solidFill>
                <a:latin typeface="Calibri"/>
                <a:cs typeface="Calibri"/>
              </a:rPr>
              <a:t> </a:t>
            </a:r>
            <a:r>
              <a:rPr sz="800" spc="-45" dirty="0">
                <a:solidFill>
                  <a:srgbClr val="231F20"/>
                </a:solidFill>
                <a:latin typeface="Calibri"/>
                <a:cs typeface="Calibri"/>
              </a:rPr>
              <a:t>et</a:t>
            </a:r>
            <a:r>
              <a:rPr sz="800" spc="75" dirty="0">
                <a:solidFill>
                  <a:srgbClr val="231F20"/>
                </a:solidFill>
                <a:latin typeface="Calibri"/>
                <a:cs typeface="Calibri"/>
              </a:rPr>
              <a:t> </a:t>
            </a:r>
            <a:r>
              <a:rPr sz="800" spc="-10" dirty="0">
                <a:solidFill>
                  <a:srgbClr val="231F20"/>
                </a:solidFill>
                <a:latin typeface="Calibri"/>
                <a:cs typeface="Calibri"/>
              </a:rPr>
              <a:t>al.</a:t>
            </a:r>
            <a:r>
              <a:rPr sz="800" spc="40" dirty="0">
                <a:solidFill>
                  <a:srgbClr val="231F20"/>
                </a:solidFill>
                <a:latin typeface="Calibri"/>
                <a:cs typeface="Calibri"/>
              </a:rPr>
              <a:t> </a:t>
            </a:r>
            <a:r>
              <a:rPr sz="800" spc="10" dirty="0">
                <a:solidFill>
                  <a:srgbClr val="231F20"/>
                </a:solidFill>
                <a:latin typeface="Calibri"/>
                <a:cs typeface="Calibri"/>
              </a:rPr>
              <a:t>ESMO-Magnitude</a:t>
            </a:r>
            <a:r>
              <a:rPr sz="800" spc="20" dirty="0">
                <a:solidFill>
                  <a:srgbClr val="231F20"/>
                </a:solidFill>
                <a:latin typeface="Calibri"/>
                <a:cs typeface="Calibri"/>
              </a:rPr>
              <a:t> </a:t>
            </a:r>
            <a:r>
              <a:rPr sz="800" spc="-10" dirty="0">
                <a:solidFill>
                  <a:srgbClr val="231F20"/>
                </a:solidFill>
                <a:latin typeface="Calibri"/>
                <a:cs typeface="Calibri"/>
              </a:rPr>
              <a:t>of</a:t>
            </a:r>
            <a:r>
              <a:rPr sz="800" spc="40" dirty="0">
                <a:solidFill>
                  <a:srgbClr val="231F20"/>
                </a:solidFill>
                <a:latin typeface="Calibri"/>
                <a:cs typeface="Calibri"/>
              </a:rPr>
              <a:t> </a:t>
            </a:r>
            <a:r>
              <a:rPr sz="800" spc="20" dirty="0">
                <a:solidFill>
                  <a:srgbClr val="231F20"/>
                </a:solidFill>
                <a:latin typeface="Calibri"/>
                <a:cs typeface="Calibri"/>
              </a:rPr>
              <a:t>Clinical </a:t>
            </a:r>
            <a:r>
              <a:rPr sz="800" spc="-170" dirty="0">
                <a:solidFill>
                  <a:srgbClr val="231F20"/>
                </a:solidFill>
                <a:latin typeface="Calibri"/>
                <a:cs typeface="Calibri"/>
              </a:rPr>
              <a:t> </a:t>
            </a:r>
            <a:r>
              <a:rPr sz="800" spc="-15" dirty="0">
                <a:solidFill>
                  <a:srgbClr val="231F20"/>
                </a:solidFill>
                <a:latin typeface="Calibri"/>
                <a:cs typeface="Calibri"/>
              </a:rPr>
              <a:t>Benefit Scale </a:t>
            </a:r>
            <a:r>
              <a:rPr sz="800" spc="5" dirty="0">
                <a:solidFill>
                  <a:srgbClr val="231F20"/>
                </a:solidFill>
                <a:latin typeface="Calibri"/>
                <a:cs typeface="Calibri"/>
              </a:rPr>
              <a:t>Version</a:t>
            </a:r>
            <a:r>
              <a:rPr sz="800" spc="-10" dirty="0">
                <a:solidFill>
                  <a:srgbClr val="231F20"/>
                </a:solidFill>
                <a:latin typeface="Calibri"/>
                <a:cs typeface="Calibri"/>
              </a:rPr>
              <a:t> </a:t>
            </a:r>
            <a:r>
              <a:rPr sz="800" spc="-20" dirty="0">
                <a:solidFill>
                  <a:srgbClr val="231F20"/>
                </a:solidFill>
                <a:latin typeface="Calibri"/>
                <a:cs typeface="Calibri"/>
              </a:rPr>
              <a:t>1.1.</a:t>
            </a:r>
            <a:r>
              <a:rPr sz="800" spc="-5" dirty="0">
                <a:solidFill>
                  <a:srgbClr val="231F20"/>
                </a:solidFill>
                <a:latin typeface="Calibri"/>
                <a:cs typeface="Calibri"/>
              </a:rPr>
              <a:t> </a:t>
            </a:r>
            <a:r>
              <a:rPr sz="800" spc="25" dirty="0">
                <a:solidFill>
                  <a:srgbClr val="231F20"/>
                </a:solidFill>
                <a:latin typeface="Calibri"/>
                <a:cs typeface="Calibri"/>
              </a:rPr>
              <a:t>Ann</a:t>
            </a:r>
            <a:r>
              <a:rPr sz="800" spc="-10" dirty="0">
                <a:solidFill>
                  <a:srgbClr val="231F20"/>
                </a:solidFill>
                <a:latin typeface="Calibri"/>
                <a:cs typeface="Calibri"/>
              </a:rPr>
              <a:t> </a:t>
            </a:r>
            <a:r>
              <a:rPr sz="800" spc="15" dirty="0">
                <a:solidFill>
                  <a:srgbClr val="231F20"/>
                </a:solidFill>
                <a:latin typeface="Calibri"/>
                <a:cs typeface="Calibri"/>
              </a:rPr>
              <a:t>Oncol</a:t>
            </a:r>
            <a:r>
              <a:rPr sz="800" spc="-10" dirty="0">
                <a:solidFill>
                  <a:srgbClr val="231F20"/>
                </a:solidFill>
                <a:latin typeface="Calibri"/>
                <a:cs typeface="Calibri"/>
              </a:rPr>
              <a:t> </a:t>
            </a:r>
            <a:r>
              <a:rPr sz="800" spc="-25" dirty="0">
                <a:solidFill>
                  <a:srgbClr val="231F20"/>
                </a:solidFill>
                <a:latin typeface="Calibri"/>
                <a:cs typeface="Calibri"/>
              </a:rPr>
              <a:t>2017;</a:t>
            </a:r>
            <a:r>
              <a:rPr sz="800" spc="-15" dirty="0">
                <a:solidFill>
                  <a:srgbClr val="231F20"/>
                </a:solidFill>
                <a:latin typeface="Calibri"/>
                <a:cs typeface="Calibri"/>
              </a:rPr>
              <a:t> </a:t>
            </a:r>
            <a:r>
              <a:rPr sz="800" spc="-25" dirty="0">
                <a:solidFill>
                  <a:srgbClr val="231F20"/>
                </a:solidFill>
                <a:latin typeface="Calibri"/>
                <a:cs typeface="Calibri"/>
              </a:rPr>
              <a:t>28:</a:t>
            </a:r>
            <a:r>
              <a:rPr sz="800" spc="-5" dirty="0">
                <a:solidFill>
                  <a:srgbClr val="231F20"/>
                </a:solidFill>
                <a:latin typeface="Calibri"/>
                <a:cs typeface="Calibri"/>
              </a:rPr>
              <a:t> </a:t>
            </a:r>
            <a:r>
              <a:rPr sz="800" spc="-25" dirty="0">
                <a:solidFill>
                  <a:srgbClr val="231F20"/>
                </a:solidFill>
                <a:latin typeface="Calibri"/>
                <a:cs typeface="Calibri"/>
              </a:rPr>
              <a:t>2340–2366.</a:t>
            </a:r>
            <a:endParaRPr sz="800">
              <a:latin typeface="Calibri"/>
              <a:cs typeface="Calibri"/>
            </a:endParaRPr>
          </a:p>
          <a:p>
            <a:pPr marL="184785" indent="-172085">
              <a:lnSpc>
                <a:spcPts val="950"/>
              </a:lnSpc>
              <a:buAutoNum type="arabicPeriod" startAt="83"/>
              <a:tabLst>
                <a:tab pos="184785" algn="l"/>
              </a:tabLst>
            </a:pPr>
            <a:r>
              <a:rPr sz="800" spc="5" dirty="0">
                <a:solidFill>
                  <a:srgbClr val="231F20"/>
                </a:solidFill>
                <a:latin typeface="Calibri"/>
                <a:cs typeface="Calibri"/>
              </a:rPr>
              <a:t>Dykewicz</a:t>
            </a:r>
            <a:r>
              <a:rPr sz="800" spc="85" dirty="0">
                <a:solidFill>
                  <a:srgbClr val="231F20"/>
                </a:solidFill>
                <a:latin typeface="Calibri"/>
                <a:cs typeface="Calibri"/>
              </a:rPr>
              <a:t> </a:t>
            </a:r>
            <a:r>
              <a:rPr sz="800" spc="45" dirty="0">
                <a:solidFill>
                  <a:srgbClr val="231F20"/>
                </a:solidFill>
                <a:latin typeface="Calibri"/>
                <a:cs typeface="Calibri"/>
              </a:rPr>
              <a:t>CA.</a:t>
            </a:r>
            <a:r>
              <a:rPr sz="800" spc="85" dirty="0">
                <a:solidFill>
                  <a:srgbClr val="231F20"/>
                </a:solidFill>
                <a:latin typeface="Calibri"/>
                <a:cs typeface="Calibri"/>
              </a:rPr>
              <a:t> </a:t>
            </a:r>
            <a:r>
              <a:rPr sz="800" spc="5" dirty="0">
                <a:solidFill>
                  <a:srgbClr val="231F20"/>
                </a:solidFill>
                <a:latin typeface="Calibri"/>
                <a:cs typeface="Calibri"/>
              </a:rPr>
              <a:t>Summary</a:t>
            </a:r>
            <a:r>
              <a:rPr sz="800" spc="95" dirty="0">
                <a:solidFill>
                  <a:srgbClr val="231F20"/>
                </a:solidFill>
                <a:latin typeface="Calibri"/>
                <a:cs typeface="Calibri"/>
              </a:rPr>
              <a:t> </a:t>
            </a:r>
            <a:r>
              <a:rPr sz="800" spc="-10" dirty="0">
                <a:solidFill>
                  <a:srgbClr val="231F20"/>
                </a:solidFill>
                <a:latin typeface="Calibri"/>
                <a:cs typeface="Calibri"/>
              </a:rPr>
              <a:t>of</a:t>
            </a:r>
            <a:r>
              <a:rPr sz="800" spc="90" dirty="0">
                <a:solidFill>
                  <a:srgbClr val="231F20"/>
                </a:solidFill>
                <a:latin typeface="Calibri"/>
                <a:cs typeface="Calibri"/>
              </a:rPr>
              <a:t> </a:t>
            </a:r>
            <a:r>
              <a:rPr sz="800" spc="-30" dirty="0">
                <a:solidFill>
                  <a:srgbClr val="231F20"/>
                </a:solidFill>
                <a:latin typeface="Calibri"/>
                <a:cs typeface="Calibri"/>
              </a:rPr>
              <a:t>the</a:t>
            </a:r>
            <a:r>
              <a:rPr sz="800" spc="95" dirty="0">
                <a:solidFill>
                  <a:srgbClr val="231F20"/>
                </a:solidFill>
                <a:latin typeface="Calibri"/>
                <a:cs typeface="Calibri"/>
              </a:rPr>
              <a:t> </a:t>
            </a:r>
            <a:r>
              <a:rPr sz="800" spc="-10" dirty="0">
                <a:solidFill>
                  <a:srgbClr val="231F20"/>
                </a:solidFill>
                <a:latin typeface="Calibri"/>
                <a:cs typeface="Calibri"/>
              </a:rPr>
              <a:t>guidelines</a:t>
            </a:r>
            <a:r>
              <a:rPr sz="800" spc="90" dirty="0">
                <a:solidFill>
                  <a:srgbClr val="231F20"/>
                </a:solidFill>
                <a:latin typeface="Calibri"/>
                <a:cs typeface="Calibri"/>
              </a:rPr>
              <a:t> </a:t>
            </a:r>
            <a:r>
              <a:rPr sz="800" spc="-5" dirty="0">
                <a:solidFill>
                  <a:srgbClr val="231F20"/>
                </a:solidFill>
                <a:latin typeface="Calibri"/>
                <a:cs typeface="Calibri"/>
              </a:rPr>
              <a:t>for</a:t>
            </a:r>
            <a:r>
              <a:rPr sz="800" spc="95" dirty="0">
                <a:solidFill>
                  <a:srgbClr val="231F20"/>
                </a:solidFill>
                <a:latin typeface="Calibri"/>
                <a:cs typeface="Calibri"/>
              </a:rPr>
              <a:t> </a:t>
            </a:r>
            <a:r>
              <a:rPr sz="800" spc="-10" dirty="0">
                <a:solidFill>
                  <a:srgbClr val="231F20"/>
                </a:solidFill>
                <a:latin typeface="Calibri"/>
                <a:cs typeface="Calibri"/>
              </a:rPr>
              <a:t>preventing</a:t>
            </a:r>
            <a:r>
              <a:rPr sz="800" spc="95" dirty="0">
                <a:solidFill>
                  <a:srgbClr val="231F20"/>
                </a:solidFill>
                <a:latin typeface="Calibri"/>
                <a:cs typeface="Calibri"/>
              </a:rPr>
              <a:t> </a:t>
            </a:r>
            <a:r>
              <a:rPr sz="800" dirty="0">
                <a:solidFill>
                  <a:srgbClr val="231F20"/>
                </a:solidFill>
                <a:latin typeface="Calibri"/>
                <a:cs typeface="Calibri"/>
              </a:rPr>
              <a:t>opportunistic</a:t>
            </a:r>
            <a:endParaRPr sz="800">
              <a:latin typeface="Calibri"/>
              <a:cs typeface="Calibri"/>
            </a:endParaRPr>
          </a:p>
          <a:p>
            <a:pPr marL="184785" marR="5715">
              <a:lnSpc>
                <a:spcPct val="106900"/>
              </a:lnSpc>
            </a:pPr>
            <a:r>
              <a:rPr sz="800" spc="-5" dirty="0">
                <a:solidFill>
                  <a:srgbClr val="231F20"/>
                </a:solidFill>
                <a:latin typeface="Calibri"/>
                <a:cs typeface="Calibri"/>
              </a:rPr>
              <a:t>infections</a:t>
            </a:r>
            <a:r>
              <a:rPr sz="800" spc="40" dirty="0">
                <a:solidFill>
                  <a:srgbClr val="231F20"/>
                </a:solidFill>
                <a:latin typeface="Calibri"/>
                <a:cs typeface="Calibri"/>
              </a:rPr>
              <a:t> </a:t>
            </a:r>
            <a:r>
              <a:rPr sz="800" spc="-5" dirty="0">
                <a:solidFill>
                  <a:srgbClr val="231F20"/>
                </a:solidFill>
                <a:latin typeface="Calibri"/>
                <a:cs typeface="Calibri"/>
              </a:rPr>
              <a:t>among</a:t>
            </a:r>
            <a:r>
              <a:rPr sz="800" spc="45" dirty="0">
                <a:solidFill>
                  <a:srgbClr val="231F20"/>
                </a:solidFill>
                <a:latin typeface="Calibri"/>
                <a:cs typeface="Calibri"/>
              </a:rPr>
              <a:t> </a:t>
            </a:r>
            <a:r>
              <a:rPr sz="800" spc="-15" dirty="0">
                <a:solidFill>
                  <a:srgbClr val="231F20"/>
                </a:solidFill>
                <a:latin typeface="Calibri"/>
                <a:cs typeface="Calibri"/>
              </a:rPr>
              <a:t>hematopoietic</a:t>
            </a:r>
            <a:r>
              <a:rPr sz="800" spc="55" dirty="0">
                <a:solidFill>
                  <a:srgbClr val="231F20"/>
                </a:solidFill>
                <a:latin typeface="Calibri"/>
                <a:cs typeface="Calibri"/>
              </a:rPr>
              <a:t> </a:t>
            </a:r>
            <a:r>
              <a:rPr sz="800" spc="-25" dirty="0">
                <a:solidFill>
                  <a:srgbClr val="231F20"/>
                </a:solidFill>
                <a:latin typeface="Calibri"/>
                <a:cs typeface="Calibri"/>
              </a:rPr>
              <a:t>stem</a:t>
            </a:r>
            <a:r>
              <a:rPr sz="800" spc="65" dirty="0">
                <a:solidFill>
                  <a:srgbClr val="231F20"/>
                </a:solidFill>
                <a:latin typeface="Calibri"/>
                <a:cs typeface="Calibri"/>
              </a:rPr>
              <a:t> </a:t>
            </a:r>
            <a:r>
              <a:rPr sz="800" spc="-10" dirty="0">
                <a:solidFill>
                  <a:srgbClr val="231F20"/>
                </a:solidFill>
                <a:latin typeface="Calibri"/>
                <a:cs typeface="Calibri"/>
              </a:rPr>
              <a:t>cell</a:t>
            </a:r>
            <a:r>
              <a:rPr sz="800" spc="50" dirty="0">
                <a:solidFill>
                  <a:srgbClr val="231F20"/>
                </a:solidFill>
                <a:latin typeface="Calibri"/>
                <a:cs typeface="Calibri"/>
              </a:rPr>
              <a:t> </a:t>
            </a:r>
            <a:r>
              <a:rPr sz="800" spc="-10" dirty="0">
                <a:solidFill>
                  <a:srgbClr val="231F20"/>
                </a:solidFill>
                <a:latin typeface="Calibri"/>
                <a:cs typeface="Calibri"/>
              </a:rPr>
              <a:t>transplant</a:t>
            </a:r>
            <a:r>
              <a:rPr sz="800" spc="55" dirty="0">
                <a:solidFill>
                  <a:srgbClr val="231F20"/>
                </a:solidFill>
                <a:latin typeface="Calibri"/>
                <a:cs typeface="Calibri"/>
              </a:rPr>
              <a:t> </a:t>
            </a:r>
            <a:r>
              <a:rPr sz="800" spc="-10" dirty="0">
                <a:solidFill>
                  <a:srgbClr val="231F20"/>
                </a:solidFill>
                <a:latin typeface="Calibri"/>
                <a:cs typeface="Calibri"/>
              </a:rPr>
              <a:t>recipients.</a:t>
            </a:r>
            <a:r>
              <a:rPr sz="800" spc="45" dirty="0">
                <a:solidFill>
                  <a:srgbClr val="231F20"/>
                </a:solidFill>
                <a:latin typeface="Calibri"/>
                <a:cs typeface="Calibri"/>
              </a:rPr>
              <a:t> </a:t>
            </a:r>
            <a:r>
              <a:rPr sz="800" spc="35" dirty="0">
                <a:solidFill>
                  <a:srgbClr val="231F20"/>
                </a:solidFill>
                <a:latin typeface="Calibri"/>
                <a:cs typeface="Calibri"/>
              </a:rPr>
              <a:t>Clin </a:t>
            </a:r>
            <a:r>
              <a:rPr sz="800" spc="-170" dirty="0">
                <a:solidFill>
                  <a:srgbClr val="231F20"/>
                </a:solidFill>
                <a:latin typeface="Calibri"/>
                <a:cs typeface="Calibri"/>
              </a:rPr>
              <a:t> </a:t>
            </a:r>
            <a:r>
              <a:rPr sz="800" spc="-5" dirty="0">
                <a:solidFill>
                  <a:srgbClr val="231F20"/>
                </a:solidFill>
                <a:latin typeface="Calibri"/>
                <a:cs typeface="Calibri"/>
              </a:rPr>
              <a:t>Infect</a:t>
            </a:r>
            <a:r>
              <a:rPr sz="800" spc="-15" dirty="0">
                <a:solidFill>
                  <a:srgbClr val="231F20"/>
                </a:solidFill>
                <a:latin typeface="Calibri"/>
                <a:cs typeface="Calibri"/>
              </a:rPr>
              <a:t> </a:t>
            </a:r>
            <a:r>
              <a:rPr sz="800" spc="30" dirty="0">
                <a:solidFill>
                  <a:srgbClr val="231F20"/>
                </a:solidFill>
                <a:latin typeface="Calibri"/>
                <a:cs typeface="Calibri"/>
              </a:rPr>
              <a:t>Dis</a:t>
            </a:r>
            <a:r>
              <a:rPr sz="800" spc="-5" dirty="0">
                <a:solidFill>
                  <a:srgbClr val="231F20"/>
                </a:solidFill>
                <a:latin typeface="Calibri"/>
                <a:cs typeface="Calibri"/>
              </a:rPr>
              <a:t> </a:t>
            </a:r>
            <a:r>
              <a:rPr sz="800" spc="-25" dirty="0">
                <a:solidFill>
                  <a:srgbClr val="231F20"/>
                </a:solidFill>
                <a:latin typeface="Calibri"/>
                <a:cs typeface="Calibri"/>
              </a:rPr>
              <a:t>2001;</a:t>
            </a:r>
            <a:r>
              <a:rPr sz="800" spc="-15" dirty="0">
                <a:solidFill>
                  <a:srgbClr val="231F20"/>
                </a:solidFill>
                <a:latin typeface="Calibri"/>
                <a:cs typeface="Calibri"/>
              </a:rPr>
              <a:t> </a:t>
            </a:r>
            <a:r>
              <a:rPr sz="800" spc="-25" dirty="0">
                <a:solidFill>
                  <a:srgbClr val="231F20"/>
                </a:solidFill>
                <a:latin typeface="Calibri"/>
                <a:cs typeface="Calibri"/>
              </a:rPr>
              <a:t>33:</a:t>
            </a:r>
            <a:r>
              <a:rPr sz="800" spc="-5" dirty="0">
                <a:solidFill>
                  <a:srgbClr val="231F20"/>
                </a:solidFill>
                <a:latin typeface="Calibri"/>
                <a:cs typeface="Calibri"/>
              </a:rPr>
              <a:t> </a:t>
            </a:r>
            <a:r>
              <a:rPr sz="800" spc="-20" dirty="0">
                <a:solidFill>
                  <a:srgbClr val="231F20"/>
                </a:solidFill>
                <a:latin typeface="Calibri"/>
                <a:cs typeface="Calibri"/>
              </a:rPr>
              <a:t>139–144.</a:t>
            </a:r>
            <a:endParaRPr sz="800">
              <a:latin typeface="Calibri"/>
              <a:cs typeface="Calibri"/>
            </a:endParaRPr>
          </a:p>
        </p:txBody>
      </p:sp>
      <p:sp>
        <p:nvSpPr>
          <p:cNvPr id="4" name="object 4"/>
          <p:cNvSpPr txBox="1">
            <a:spLocks noGrp="1"/>
          </p:cNvSpPr>
          <p:nvPr>
            <p:ph type="title"/>
          </p:nvPr>
        </p:nvSpPr>
        <p:spPr>
          <a:xfrm>
            <a:off x="3895460" y="218899"/>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5" name="object 5"/>
          <p:cNvSpPr/>
          <p:nvPr/>
        </p:nvSpPr>
        <p:spPr>
          <a:xfrm>
            <a:off x="720002"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6" name="object 6"/>
          <p:cNvSpPr txBox="1"/>
          <p:nvPr/>
        </p:nvSpPr>
        <p:spPr>
          <a:xfrm>
            <a:off x="707301" y="9507578"/>
            <a:ext cx="2190115" cy="166712"/>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5" dirty="0">
                <a:solidFill>
                  <a:srgbClr val="812061"/>
                </a:solidFill>
                <a:latin typeface="Arial MT"/>
                <a:cs typeface="Arial MT"/>
              </a:rPr>
              <a:t> </a:t>
            </a:r>
            <a:r>
              <a:rPr sz="1000" spc="-80" dirty="0">
                <a:solidFill>
                  <a:srgbClr val="812061"/>
                </a:solidFill>
                <a:latin typeface="Arial MT"/>
                <a:cs typeface="Arial MT"/>
              </a:rPr>
              <a:t>4</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30"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7" name="object 7"/>
          <p:cNvSpPr txBox="1"/>
          <p:nvPr/>
        </p:nvSpPr>
        <p:spPr>
          <a:xfrm>
            <a:off x="5347737" y="9507578"/>
            <a:ext cx="1793238" cy="166712"/>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812061"/>
                </a:solidFill>
                <a:latin typeface="Arial MT"/>
                <a:cs typeface="Arial MT"/>
              </a:rPr>
              <a:t>doi:10.1093/annonc/mdy096</a:t>
            </a:r>
            <a:r>
              <a:rPr sz="1000" spc="45" dirty="0">
                <a:solidFill>
                  <a:srgbClr val="812061"/>
                </a:solidFill>
                <a:latin typeface="Arial MT"/>
                <a:cs typeface="Arial MT"/>
              </a:rPr>
              <a:t> </a:t>
            </a:r>
            <a:r>
              <a:rPr sz="1000" spc="-55" dirty="0">
                <a:solidFill>
                  <a:srgbClr val="812061"/>
                </a:solidFill>
                <a:latin typeface="Arial MT"/>
                <a:cs typeface="Arial MT"/>
              </a:rPr>
              <a:t>|</a:t>
            </a:r>
            <a:r>
              <a:rPr sz="1000" spc="40" dirty="0">
                <a:solidFill>
                  <a:srgbClr val="812061"/>
                </a:solidFill>
                <a:latin typeface="Arial MT"/>
                <a:cs typeface="Arial MT"/>
              </a:rPr>
              <a:t> </a:t>
            </a:r>
            <a:r>
              <a:rPr sz="1000" spc="-60" dirty="0">
                <a:solidFill>
                  <a:srgbClr val="812061"/>
                </a:solidFill>
                <a:latin typeface="Arial MT"/>
                <a:cs typeface="Arial MT"/>
              </a:rPr>
              <a:t>iv67</a:t>
            </a:r>
            <a:endParaRPr sz="1000">
              <a:latin typeface="Arial MT"/>
              <a:cs typeface="Arial MT"/>
            </a:endParaRPr>
          </a:p>
        </p:txBody>
      </p:sp>
      <p:sp>
        <p:nvSpPr>
          <p:cNvPr id="8" name="object 8"/>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hlinkClick r:id="rId2" action="ppaction://hlinksldjump"/>
              </a:rPr>
              <a:t>https://academic.oup.com/annonc/article-abstract/29/Supplement_4/iv51/5004451</a:t>
            </a:r>
            <a:r>
              <a:rPr sz="800" spc="-10" dirty="0">
                <a:solidFill>
                  <a:srgbClr val="666666"/>
                </a:solidFill>
                <a:latin typeface="Arial MT"/>
                <a:cs typeface="Arial MT"/>
                <a:hlinkClick r:id="rId2" action="ppaction://hlinksldjump"/>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4540" y="402294"/>
            <a:ext cx="4983854" cy="369332"/>
          </a:xfrm>
        </p:spPr>
        <p:txBody>
          <a:bodyPr/>
          <a:lstStyle/>
          <a:p>
            <a:r>
              <a:rPr lang="en-US" dirty="0" smtClean="0"/>
              <a:t>Histopathology</a:t>
            </a:r>
            <a:endParaRPr lang="el-GR" dirty="0"/>
          </a:p>
        </p:txBody>
      </p:sp>
      <p:sp>
        <p:nvSpPr>
          <p:cNvPr id="3" name="Θέση περιεχομένου 2"/>
          <p:cNvSpPr>
            <a:spLocks noGrp="1"/>
          </p:cNvSpPr>
          <p:nvPr>
            <p:ph idx="4294967295"/>
          </p:nvPr>
        </p:nvSpPr>
        <p:spPr>
          <a:xfrm>
            <a:off x="355432" y="2069459"/>
            <a:ext cx="4916109" cy="2320523"/>
          </a:xfrm>
          <a:prstGeom prst="rect">
            <a:avLst/>
          </a:prstGeom>
        </p:spPr>
        <p:txBody>
          <a:bodyPr lIns="114803" tIns="57401" rIns="114803" bIns="57401">
            <a:normAutofit/>
          </a:bodyPr>
          <a:lstStyle/>
          <a:p>
            <a:r>
              <a:rPr lang="en-US" sz="2500" dirty="0"/>
              <a:t>2020 WHO Classification of bone and soft tissue sarcomas identifies 120 tumor entities</a:t>
            </a:r>
          </a:p>
          <a:p>
            <a:r>
              <a:rPr lang="en-US" sz="2500" dirty="0"/>
              <a:t>New  entities based on genetics</a:t>
            </a:r>
            <a:endParaRPr lang="el-GR" sz="25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32" y="4706415"/>
            <a:ext cx="4271876" cy="498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306" y="303573"/>
            <a:ext cx="3982962" cy="974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503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7332" y="1139037"/>
            <a:ext cx="2353025" cy="196208"/>
          </a:xfrm>
          <a:prstGeom prst="rect">
            <a:avLst/>
          </a:prstGeom>
          <a:solidFill>
            <a:srgbClr val="7B0451"/>
          </a:solidFill>
        </p:spPr>
        <p:txBody>
          <a:bodyPr vert="horz" wrap="square" lIns="0" tIns="11430" rIns="0" bIns="0" rtlCol="0">
            <a:spAutoFit/>
          </a:bodyPr>
          <a:lstStyle/>
          <a:p>
            <a:pPr marL="50165">
              <a:spcBef>
                <a:spcPts val="90"/>
              </a:spcBef>
            </a:pPr>
            <a:r>
              <a:rPr sz="1200" spc="-165" dirty="0">
                <a:solidFill>
                  <a:srgbClr val="FFFFFF"/>
                </a:solidFill>
                <a:latin typeface="Arial MT"/>
                <a:cs typeface="Arial MT"/>
              </a:rPr>
              <a:t>SPECIAL</a:t>
            </a:r>
            <a:r>
              <a:rPr sz="1200" spc="65" dirty="0">
                <a:solidFill>
                  <a:srgbClr val="FFFFFF"/>
                </a:solidFill>
                <a:latin typeface="Arial MT"/>
                <a:cs typeface="Arial MT"/>
              </a:rPr>
              <a:t> </a:t>
            </a:r>
            <a:r>
              <a:rPr sz="1200" spc="-160" dirty="0">
                <a:solidFill>
                  <a:srgbClr val="FFFFFF"/>
                </a:solidFill>
                <a:latin typeface="Arial MT"/>
                <a:cs typeface="Arial MT"/>
              </a:rPr>
              <a:t>ARTICLE</a:t>
            </a:r>
            <a:endParaRPr sz="1200">
              <a:solidFill>
                <a:prstClr val="black"/>
              </a:solidFill>
              <a:latin typeface="Arial MT"/>
              <a:cs typeface="Arial MT"/>
            </a:endParaRPr>
          </a:p>
        </p:txBody>
      </p:sp>
      <p:sp>
        <p:nvSpPr>
          <p:cNvPr id="3" name="object 3"/>
          <p:cNvSpPr/>
          <p:nvPr/>
        </p:nvSpPr>
        <p:spPr>
          <a:xfrm>
            <a:off x="907332" y="8786168"/>
            <a:ext cx="8235997" cy="1905"/>
          </a:xfrm>
          <a:custGeom>
            <a:avLst/>
            <a:gdLst/>
            <a:ahLst/>
            <a:cxnLst/>
            <a:rect l="l" t="t" r="r" b="b"/>
            <a:pathLst>
              <a:path w="6372225" h="1904">
                <a:moveTo>
                  <a:pt x="0" y="0"/>
                </a:moveTo>
                <a:lnTo>
                  <a:pt x="0" y="1441"/>
                </a:lnTo>
                <a:lnTo>
                  <a:pt x="6371996" y="1441"/>
                </a:lnTo>
                <a:lnTo>
                  <a:pt x="6371996" y="0"/>
                </a:lnTo>
                <a:lnTo>
                  <a:pt x="0" y="0"/>
                </a:lnTo>
                <a:close/>
              </a:path>
            </a:pathLst>
          </a:custGeom>
          <a:solidFill>
            <a:srgbClr val="000000"/>
          </a:solidFill>
        </p:spPr>
        <p:txBody>
          <a:bodyPr wrap="square" lIns="0" tIns="0" rIns="0" bIns="0" rtlCol="0"/>
          <a:lstStyle/>
          <a:p>
            <a:endParaRPr>
              <a:solidFill>
                <a:prstClr val="black"/>
              </a:solidFill>
            </a:endParaRPr>
          </a:p>
        </p:txBody>
      </p:sp>
      <p:sp>
        <p:nvSpPr>
          <p:cNvPr id="4" name="object 4"/>
          <p:cNvSpPr txBox="1"/>
          <p:nvPr/>
        </p:nvSpPr>
        <p:spPr>
          <a:xfrm>
            <a:off x="825246" y="1494139"/>
            <a:ext cx="8399321" cy="7223516"/>
          </a:xfrm>
          <a:prstGeom prst="rect">
            <a:avLst/>
          </a:prstGeom>
        </p:spPr>
        <p:txBody>
          <a:bodyPr vert="horz" wrap="square" lIns="0" tIns="2540" rIns="0" bIns="0" rtlCol="0">
            <a:spAutoFit/>
          </a:bodyPr>
          <a:lstStyle/>
          <a:p>
            <a:pPr marL="62865" marR="607060">
              <a:lnSpc>
                <a:spcPct val="103899"/>
              </a:lnSpc>
              <a:spcBef>
                <a:spcPts val="20"/>
              </a:spcBef>
            </a:pPr>
            <a:r>
              <a:rPr sz="1600" spc="-95" dirty="0">
                <a:solidFill>
                  <a:srgbClr val="7B0451"/>
                </a:solidFill>
                <a:latin typeface="Arial MT"/>
                <a:cs typeface="Arial MT"/>
              </a:rPr>
              <a:t>Bone</a:t>
            </a:r>
            <a:r>
              <a:rPr sz="1600" spc="80" dirty="0">
                <a:solidFill>
                  <a:srgbClr val="7B0451"/>
                </a:solidFill>
                <a:latin typeface="Arial MT"/>
                <a:cs typeface="Arial MT"/>
              </a:rPr>
              <a:t> </a:t>
            </a:r>
            <a:r>
              <a:rPr sz="1600" spc="-90" dirty="0">
                <a:solidFill>
                  <a:srgbClr val="7B0451"/>
                </a:solidFill>
                <a:latin typeface="Arial MT"/>
                <a:cs typeface="Arial MT"/>
              </a:rPr>
              <a:t>sarcomas:</a:t>
            </a:r>
            <a:r>
              <a:rPr sz="1600" spc="80" dirty="0">
                <a:solidFill>
                  <a:srgbClr val="7B0451"/>
                </a:solidFill>
                <a:latin typeface="Arial MT"/>
                <a:cs typeface="Arial MT"/>
              </a:rPr>
              <a:t> </a:t>
            </a:r>
            <a:r>
              <a:rPr sz="1600" spc="-140" dirty="0">
                <a:solidFill>
                  <a:srgbClr val="7B0451"/>
                </a:solidFill>
                <a:latin typeface="Arial MT"/>
                <a:cs typeface="Arial MT"/>
              </a:rPr>
              <a:t>ESMOeEURACANeGENTURISeERN</a:t>
            </a:r>
            <a:r>
              <a:rPr sz="1600" spc="75" dirty="0">
                <a:solidFill>
                  <a:srgbClr val="7B0451"/>
                </a:solidFill>
                <a:latin typeface="Arial MT"/>
                <a:cs typeface="Arial MT"/>
              </a:rPr>
              <a:t> </a:t>
            </a:r>
            <a:r>
              <a:rPr sz="1600" spc="-140" dirty="0">
                <a:solidFill>
                  <a:srgbClr val="7B0451"/>
                </a:solidFill>
                <a:latin typeface="Arial MT"/>
                <a:cs typeface="Arial MT"/>
              </a:rPr>
              <a:t>PaedCan</a:t>
            </a:r>
            <a:r>
              <a:rPr sz="1600" spc="85" dirty="0">
                <a:solidFill>
                  <a:srgbClr val="7B0451"/>
                </a:solidFill>
                <a:latin typeface="Arial MT"/>
                <a:cs typeface="Arial MT"/>
              </a:rPr>
              <a:t> </a:t>
            </a:r>
            <a:r>
              <a:rPr sz="1600" spc="-65" dirty="0">
                <a:solidFill>
                  <a:srgbClr val="7B0451"/>
                </a:solidFill>
                <a:latin typeface="Arial MT"/>
                <a:cs typeface="Arial MT"/>
              </a:rPr>
              <a:t>Clinical </a:t>
            </a:r>
            <a:r>
              <a:rPr sz="1600" spc="-430" dirty="0">
                <a:solidFill>
                  <a:srgbClr val="7B0451"/>
                </a:solidFill>
                <a:latin typeface="Arial MT"/>
                <a:cs typeface="Arial MT"/>
              </a:rPr>
              <a:t> </a:t>
            </a:r>
            <a:r>
              <a:rPr sz="1600" spc="-75" dirty="0">
                <a:solidFill>
                  <a:srgbClr val="7B0451"/>
                </a:solidFill>
                <a:latin typeface="Arial MT"/>
                <a:cs typeface="Arial MT"/>
              </a:rPr>
              <a:t>Practice</a:t>
            </a:r>
            <a:r>
              <a:rPr sz="1600" spc="75" dirty="0">
                <a:solidFill>
                  <a:srgbClr val="7B0451"/>
                </a:solidFill>
                <a:latin typeface="Arial MT"/>
                <a:cs typeface="Arial MT"/>
              </a:rPr>
              <a:t> </a:t>
            </a:r>
            <a:r>
              <a:rPr sz="1600" spc="-55" dirty="0">
                <a:solidFill>
                  <a:srgbClr val="7B0451"/>
                </a:solidFill>
                <a:latin typeface="Arial MT"/>
                <a:cs typeface="Arial MT"/>
              </a:rPr>
              <a:t>Guideline</a:t>
            </a:r>
            <a:r>
              <a:rPr sz="1600" spc="85" dirty="0">
                <a:solidFill>
                  <a:srgbClr val="7B0451"/>
                </a:solidFill>
                <a:latin typeface="Arial MT"/>
                <a:cs typeface="Arial MT"/>
              </a:rPr>
              <a:t> </a:t>
            </a:r>
            <a:r>
              <a:rPr sz="1600" spc="5" dirty="0">
                <a:solidFill>
                  <a:srgbClr val="7B0451"/>
                </a:solidFill>
                <a:latin typeface="Arial MT"/>
                <a:cs typeface="Arial MT"/>
              </a:rPr>
              <a:t>for</a:t>
            </a:r>
            <a:r>
              <a:rPr sz="1600" spc="65" dirty="0">
                <a:solidFill>
                  <a:srgbClr val="7B0451"/>
                </a:solidFill>
                <a:latin typeface="Arial MT"/>
                <a:cs typeface="Arial MT"/>
              </a:rPr>
              <a:t> </a:t>
            </a:r>
            <a:r>
              <a:rPr sz="1600" spc="-75" dirty="0">
                <a:solidFill>
                  <a:srgbClr val="7B0451"/>
                </a:solidFill>
                <a:latin typeface="Arial MT"/>
                <a:cs typeface="Arial MT"/>
              </a:rPr>
              <a:t>diagnosis,</a:t>
            </a:r>
            <a:r>
              <a:rPr sz="1600" spc="65" dirty="0">
                <a:solidFill>
                  <a:srgbClr val="7B0451"/>
                </a:solidFill>
                <a:latin typeface="Arial MT"/>
                <a:cs typeface="Arial MT"/>
              </a:rPr>
              <a:t> </a:t>
            </a:r>
            <a:r>
              <a:rPr sz="1600" spc="-10" dirty="0">
                <a:solidFill>
                  <a:srgbClr val="7B0451"/>
                </a:solidFill>
                <a:latin typeface="Arial MT"/>
                <a:cs typeface="Arial MT"/>
              </a:rPr>
              <a:t>treatment</a:t>
            </a:r>
            <a:r>
              <a:rPr sz="1600" spc="85" dirty="0">
                <a:solidFill>
                  <a:srgbClr val="7B0451"/>
                </a:solidFill>
                <a:latin typeface="Arial MT"/>
                <a:cs typeface="Arial MT"/>
              </a:rPr>
              <a:t> </a:t>
            </a:r>
            <a:r>
              <a:rPr sz="1600" spc="-70" dirty="0">
                <a:solidFill>
                  <a:srgbClr val="7B0451"/>
                </a:solidFill>
                <a:latin typeface="Arial MT"/>
                <a:cs typeface="Arial MT"/>
              </a:rPr>
              <a:t>and</a:t>
            </a:r>
            <a:r>
              <a:rPr sz="1600" spc="80" dirty="0">
                <a:solidFill>
                  <a:srgbClr val="7B0451"/>
                </a:solidFill>
                <a:latin typeface="Arial MT"/>
                <a:cs typeface="Arial MT"/>
              </a:rPr>
              <a:t> </a:t>
            </a:r>
            <a:r>
              <a:rPr sz="1600" spc="35" dirty="0">
                <a:solidFill>
                  <a:srgbClr val="7B0451"/>
                </a:solidFill>
                <a:latin typeface="Arial MT"/>
                <a:cs typeface="Arial MT"/>
              </a:rPr>
              <a:t>follow-up</a:t>
            </a:r>
            <a:r>
              <a:rPr sz="1575" spc="52" baseline="37037" dirty="0">
                <a:solidFill>
                  <a:srgbClr val="007FAC"/>
                </a:solidFill>
                <a:latin typeface="Lucida Sans Unicode"/>
                <a:cs typeface="Lucida Sans Unicode"/>
                <a:hlinkClick r:id="rId2" action="ppaction://hlinksldjump"/>
              </a:rPr>
              <a:t>5</a:t>
            </a:r>
            <a:endParaRPr sz="1575" baseline="37037">
              <a:solidFill>
                <a:prstClr val="black"/>
              </a:solidFill>
              <a:latin typeface="Lucida Sans Unicode"/>
              <a:cs typeface="Lucida Sans Unicode"/>
            </a:endParaRPr>
          </a:p>
          <a:p>
            <a:pPr marL="63500">
              <a:spcBef>
                <a:spcPts val="1230"/>
              </a:spcBef>
            </a:pPr>
            <a:r>
              <a:rPr sz="950" spc="-105" dirty="0">
                <a:solidFill>
                  <a:prstClr val="black"/>
                </a:solidFill>
                <a:latin typeface="Arial MT"/>
                <a:cs typeface="Arial MT"/>
              </a:rPr>
              <a:t>S.</a:t>
            </a:r>
            <a:r>
              <a:rPr sz="950" spc="-10" dirty="0">
                <a:solidFill>
                  <a:prstClr val="black"/>
                </a:solidFill>
                <a:latin typeface="Arial MT"/>
                <a:cs typeface="Arial MT"/>
              </a:rPr>
              <a:t> </a:t>
            </a:r>
            <a:r>
              <a:rPr sz="950" spc="-95" dirty="0">
                <a:solidFill>
                  <a:prstClr val="black"/>
                </a:solidFill>
                <a:latin typeface="Arial MT"/>
                <a:cs typeface="Arial MT"/>
              </a:rPr>
              <a:t>J.</a:t>
            </a:r>
            <a:r>
              <a:rPr sz="950" spc="-5" dirty="0">
                <a:solidFill>
                  <a:prstClr val="black"/>
                </a:solidFill>
                <a:latin typeface="Arial MT"/>
                <a:cs typeface="Arial MT"/>
              </a:rPr>
              <a:t> </a:t>
            </a:r>
            <a:r>
              <a:rPr sz="950" spc="-45" dirty="0">
                <a:solidFill>
                  <a:prstClr val="black"/>
                </a:solidFill>
                <a:latin typeface="Arial MT"/>
                <a:cs typeface="Arial MT"/>
              </a:rPr>
              <a:t>Strauss</a:t>
            </a:r>
            <a:r>
              <a:rPr sz="900" spc="-67" baseline="37037" dirty="0">
                <a:solidFill>
                  <a:srgbClr val="007FAC"/>
                </a:solidFill>
                <a:latin typeface="Arial MT"/>
                <a:cs typeface="Arial MT"/>
                <a:hlinkClick r:id="rId2" action="ppaction://hlinksldjump"/>
              </a:rPr>
              <a:t>1</a:t>
            </a:r>
            <a:r>
              <a:rPr sz="900" spc="-67" baseline="37037" dirty="0">
                <a:solidFill>
                  <a:srgbClr val="007FAC"/>
                </a:solidFill>
                <a:latin typeface="Tahoma"/>
                <a:cs typeface="Tahoma"/>
              </a:rPr>
              <a:t>y</a:t>
            </a:r>
            <a:r>
              <a:rPr sz="950" spc="-45" dirty="0">
                <a:solidFill>
                  <a:prstClr val="black"/>
                </a:solidFill>
                <a:latin typeface="Arial MT"/>
                <a:cs typeface="Arial MT"/>
              </a:rPr>
              <a:t>,</a:t>
            </a:r>
            <a:r>
              <a:rPr sz="950" dirty="0">
                <a:solidFill>
                  <a:prstClr val="black"/>
                </a:solidFill>
                <a:latin typeface="Arial MT"/>
                <a:cs typeface="Arial MT"/>
              </a:rPr>
              <a:t> </a:t>
            </a:r>
            <a:r>
              <a:rPr sz="950" spc="-40" dirty="0">
                <a:solidFill>
                  <a:prstClr val="black"/>
                </a:solidFill>
                <a:latin typeface="Arial MT"/>
                <a:cs typeface="Arial MT"/>
              </a:rPr>
              <a:t>A.</a:t>
            </a:r>
            <a:r>
              <a:rPr sz="950" spc="-10" dirty="0">
                <a:solidFill>
                  <a:prstClr val="black"/>
                </a:solidFill>
                <a:latin typeface="Arial MT"/>
                <a:cs typeface="Arial MT"/>
              </a:rPr>
              <a:t> </a:t>
            </a:r>
            <a:r>
              <a:rPr sz="950" dirty="0">
                <a:solidFill>
                  <a:prstClr val="black"/>
                </a:solidFill>
                <a:latin typeface="Arial MT"/>
                <a:cs typeface="Arial MT"/>
              </a:rPr>
              <a:t>M.</a:t>
            </a:r>
            <a:r>
              <a:rPr sz="950" spc="-10" dirty="0">
                <a:solidFill>
                  <a:prstClr val="black"/>
                </a:solidFill>
                <a:latin typeface="Arial MT"/>
                <a:cs typeface="Arial MT"/>
              </a:rPr>
              <a:t> </a:t>
            </a:r>
            <a:r>
              <a:rPr sz="950" spc="-55" dirty="0">
                <a:solidFill>
                  <a:prstClr val="black"/>
                </a:solidFill>
                <a:latin typeface="Arial MT"/>
                <a:cs typeface="Arial MT"/>
              </a:rPr>
              <a:t>Frezza</a:t>
            </a:r>
            <a:r>
              <a:rPr sz="900" spc="-82" baseline="37037" dirty="0">
                <a:solidFill>
                  <a:srgbClr val="007FAC"/>
                </a:solidFill>
                <a:latin typeface="Arial MT"/>
                <a:cs typeface="Arial MT"/>
                <a:hlinkClick r:id="rId2" action="ppaction://hlinksldjump"/>
              </a:rPr>
              <a:t>2</a:t>
            </a:r>
            <a:r>
              <a:rPr sz="900" spc="-82" baseline="37037" dirty="0">
                <a:solidFill>
                  <a:srgbClr val="007FAC"/>
                </a:solidFill>
                <a:latin typeface="Tahoma"/>
                <a:cs typeface="Tahoma"/>
              </a:rPr>
              <a:t>y</a:t>
            </a:r>
            <a:r>
              <a:rPr sz="950" spc="-55" dirty="0">
                <a:solidFill>
                  <a:prstClr val="black"/>
                </a:solidFill>
                <a:latin typeface="Arial MT"/>
                <a:cs typeface="Arial MT"/>
              </a:rPr>
              <a:t>,</a:t>
            </a:r>
            <a:r>
              <a:rPr sz="950" spc="-10" dirty="0">
                <a:solidFill>
                  <a:prstClr val="black"/>
                </a:solidFill>
                <a:latin typeface="Arial MT"/>
                <a:cs typeface="Arial MT"/>
              </a:rPr>
              <a:t> </a:t>
            </a:r>
            <a:r>
              <a:rPr sz="950" spc="-45" dirty="0">
                <a:solidFill>
                  <a:prstClr val="black"/>
                </a:solidFill>
                <a:latin typeface="Arial MT"/>
                <a:cs typeface="Arial MT"/>
              </a:rPr>
              <a:t>N.</a:t>
            </a:r>
            <a:r>
              <a:rPr sz="950" spc="-5" dirty="0">
                <a:solidFill>
                  <a:prstClr val="black"/>
                </a:solidFill>
                <a:latin typeface="Arial MT"/>
                <a:cs typeface="Arial MT"/>
              </a:rPr>
              <a:t> </a:t>
            </a:r>
            <a:r>
              <a:rPr sz="950" spc="-55" dirty="0">
                <a:solidFill>
                  <a:prstClr val="black"/>
                </a:solidFill>
                <a:latin typeface="Arial MT"/>
                <a:cs typeface="Arial MT"/>
              </a:rPr>
              <a:t>Abecassis</a:t>
            </a:r>
            <a:r>
              <a:rPr sz="900" spc="-82" baseline="37037" dirty="0">
                <a:solidFill>
                  <a:srgbClr val="007FAC"/>
                </a:solidFill>
                <a:latin typeface="Arial MT"/>
                <a:cs typeface="Arial MT"/>
                <a:hlinkClick r:id="rId2" action="ppaction://hlinksldjump"/>
              </a:rPr>
              <a:t>3</a:t>
            </a:r>
            <a:r>
              <a:rPr sz="950" spc="-55" dirty="0">
                <a:solidFill>
                  <a:prstClr val="black"/>
                </a:solidFill>
                <a:latin typeface="Arial MT"/>
                <a:cs typeface="Arial MT"/>
              </a:rPr>
              <a:t>,</a:t>
            </a:r>
            <a:r>
              <a:rPr sz="950" spc="10" dirty="0">
                <a:solidFill>
                  <a:prstClr val="black"/>
                </a:solidFill>
                <a:latin typeface="Arial MT"/>
                <a:cs typeface="Arial MT"/>
              </a:rPr>
              <a:t> </a:t>
            </a:r>
            <a:r>
              <a:rPr sz="950" spc="-95" dirty="0">
                <a:solidFill>
                  <a:prstClr val="black"/>
                </a:solidFill>
                <a:latin typeface="Arial MT"/>
                <a:cs typeface="Arial MT"/>
              </a:rPr>
              <a:t>J.</a:t>
            </a:r>
            <a:r>
              <a:rPr sz="950" spc="-15" dirty="0">
                <a:solidFill>
                  <a:prstClr val="black"/>
                </a:solidFill>
                <a:latin typeface="Arial MT"/>
                <a:cs typeface="Arial MT"/>
              </a:rPr>
              <a:t> </a:t>
            </a:r>
            <a:r>
              <a:rPr sz="950" spc="-30" dirty="0">
                <a:solidFill>
                  <a:prstClr val="black"/>
                </a:solidFill>
                <a:latin typeface="Arial MT"/>
                <a:cs typeface="Arial MT"/>
              </a:rPr>
              <a:t>Bajpai</a:t>
            </a:r>
            <a:r>
              <a:rPr sz="900" spc="-44" baseline="37037" dirty="0">
                <a:solidFill>
                  <a:srgbClr val="007FAC"/>
                </a:solidFill>
                <a:latin typeface="Arial MT"/>
                <a:cs typeface="Arial MT"/>
                <a:hlinkClick r:id="rId2" action="ppaction://hlinksldjump"/>
              </a:rPr>
              <a:t>4</a:t>
            </a:r>
            <a:r>
              <a:rPr sz="950" spc="-30" dirty="0">
                <a:solidFill>
                  <a:prstClr val="black"/>
                </a:solidFill>
                <a:latin typeface="Arial MT"/>
                <a:cs typeface="Arial MT"/>
              </a:rPr>
              <a:t>,</a:t>
            </a:r>
            <a:r>
              <a:rPr sz="950" spc="-10" dirty="0">
                <a:solidFill>
                  <a:prstClr val="black"/>
                </a:solidFill>
                <a:latin typeface="Arial MT"/>
                <a:cs typeface="Arial MT"/>
              </a:rPr>
              <a:t> </a:t>
            </a:r>
            <a:r>
              <a:rPr sz="950" spc="-105" dirty="0">
                <a:solidFill>
                  <a:prstClr val="black"/>
                </a:solidFill>
                <a:latin typeface="Arial MT"/>
                <a:cs typeface="Arial MT"/>
              </a:rPr>
              <a:t>S.</a:t>
            </a:r>
            <a:r>
              <a:rPr sz="950" spc="-10" dirty="0">
                <a:solidFill>
                  <a:prstClr val="black"/>
                </a:solidFill>
                <a:latin typeface="Arial MT"/>
                <a:cs typeface="Arial MT"/>
              </a:rPr>
              <a:t> </a:t>
            </a:r>
            <a:r>
              <a:rPr sz="950" spc="-40" dirty="0">
                <a:solidFill>
                  <a:prstClr val="black"/>
                </a:solidFill>
                <a:latin typeface="Arial MT"/>
                <a:cs typeface="Arial MT"/>
              </a:rPr>
              <a:t>Bauer</a:t>
            </a:r>
            <a:r>
              <a:rPr sz="900" spc="-60" baseline="37037" dirty="0">
                <a:solidFill>
                  <a:srgbClr val="007FAC"/>
                </a:solidFill>
                <a:latin typeface="Arial MT"/>
                <a:cs typeface="Arial MT"/>
                <a:hlinkClick r:id="rId2" action="ppaction://hlinksldjump"/>
              </a:rPr>
              <a:t>5</a:t>
            </a:r>
            <a:r>
              <a:rPr sz="950" spc="-40" dirty="0">
                <a:solidFill>
                  <a:prstClr val="black"/>
                </a:solidFill>
                <a:latin typeface="Arial MT"/>
                <a:cs typeface="Arial MT"/>
              </a:rPr>
              <a:t>,</a:t>
            </a:r>
            <a:r>
              <a:rPr sz="950" spc="-10" dirty="0">
                <a:solidFill>
                  <a:prstClr val="black"/>
                </a:solidFill>
                <a:latin typeface="Arial MT"/>
                <a:cs typeface="Arial MT"/>
              </a:rPr>
              <a:t> </a:t>
            </a:r>
            <a:r>
              <a:rPr sz="950" spc="-90" dirty="0">
                <a:solidFill>
                  <a:prstClr val="black"/>
                </a:solidFill>
                <a:latin typeface="Arial MT"/>
                <a:cs typeface="Arial MT"/>
              </a:rPr>
              <a:t>R.</a:t>
            </a:r>
            <a:r>
              <a:rPr sz="950" spc="-10" dirty="0">
                <a:solidFill>
                  <a:prstClr val="black"/>
                </a:solidFill>
                <a:latin typeface="Arial MT"/>
                <a:cs typeface="Arial MT"/>
              </a:rPr>
              <a:t> </a:t>
            </a:r>
            <a:r>
              <a:rPr sz="950" spc="-30" dirty="0">
                <a:solidFill>
                  <a:prstClr val="black"/>
                </a:solidFill>
                <a:latin typeface="Arial MT"/>
                <a:cs typeface="Arial MT"/>
              </a:rPr>
              <a:t>Biagini</a:t>
            </a:r>
            <a:r>
              <a:rPr sz="900" spc="-44" baseline="37037" dirty="0">
                <a:solidFill>
                  <a:srgbClr val="007FAC"/>
                </a:solidFill>
                <a:latin typeface="Arial MT"/>
                <a:cs typeface="Arial MT"/>
                <a:hlinkClick r:id="rId2" action="ppaction://hlinksldjump"/>
              </a:rPr>
              <a:t>6</a:t>
            </a:r>
            <a:r>
              <a:rPr sz="950" spc="-30" dirty="0">
                <a:solidFill>
                  <a:prstClr val="black"/>
                </a:solidFill>
                <a:latin typeface="Arial MT"/>
                <a:cs typeface="Arial MT"/>
              </a:rPr>
              <a:t>,</a:t>
            </a:r>
            <a:r>
              <a:rPr sz="950" spc="-10" dirty="0">
                <a:solidFill>
                  <a:prstClr val="black"/>
                </a:solidFill>
                <a:latin typeface="Arial MT"/>
                <a:cs typeface="Arial MT"/>
              </a:rPr>
              <a:t> </a:t>
            </a:r>
            <a:r>
              <a:rPr sz="950" spc="-105" dirty="0">
                <a:solidFill>
                  <a:prstClr val="black"/>
                </a:solidFill>
                <a:latin typeface="Arial MT"/>
                <a:cs typeface="Arial MT"/>
              </a:rPr>
              <a:t>S.</a:t>
            </a:r>
            <a:r>
              <a:rPr sz="950" spc="-10" dirty="0">
                <a:solidFill>
                  <a:prstClr val="black"/>
                </a:solidFill>
                <a:latin typeface="Arial MT"/>
                <a:cs typeface="Arial MT"/>
              </a:rPr>
              <a:t> </a:t>
            </a:r>
            <a:r>
              <a:rPr sz="950" spc="-40" dirty="0">
                <a:solidFill>
                  <a:prstClr val="black"/>
                </a:solidFill>
                <a:latin typeface="Arial MT"/>
                <a:cs typeface="Arial MT"/>
              </a:rPr>
              <a:t>Bielack</a:t>
            </a:r>
            <a:r>
              <a:rPr sz="900" spc="-60" baseline="37037" dirty="0">
                <a:solidFill>
                  <a:srgbClr val="007FAC"/>
                </a:solidFill>
                <a:latin typeface="Arial MT"/>
                <a:cs typeface="Arial MT"/>
                <a:hlinkClick r:id="rId2" action="ppaction://hlinksldjump"/>
              </a:rPr>
              <a:t>7</a:t>
            </a:r>
            <a:r>
              <a:rPr sz="950" spc="-40" dirty="0">
                <a:solidFill>
                  <a:prstClr val="black"/>
                </a:solidFill>
                <a:latin typeface="Arial MT"/>
                <a:cs typeface="Arial MT"/>
              </a:rPr>
              <a:t>,</a:t>
            </a:r>
            <a:r>
              <a:rPr sz="950" spc="5" dirty="0">
                <a:solidFill>
                  <a:prstClr val="black"/>
                </a:solidFill>
                <a:latin typeface="Arial MT"/>
                <a:cs typeface="Arial MT"/>
              </a:rPr>
              <a:t> </a:t>
            </a:r>
            <a:r>
              <a:rPr sz="950" spc="-95" dirty="0">
                <a:solidFill>
                  <a:prstClr val="black"/>
                </a:solidFill>
                <a:latin typeface="Arial MT"/>
                <a:cs typeface="Arial MT"/>
              </a:rPr>
              <a:t>J.</a:t>
            </a:r>
            <a:r>
              <a:rPr sz="950" spc="-85" dirty="0">
                <a:solidFill>
                  <a:prstClr val="black"/>
                </a:solidFill>
                <a:latin typeface="Arial MT"/>
                <a:cs typeface="Arial MT"/>
              </a:rPr>
              <a:t> </a:t>
            </a:r>
            <a:r>
              <a:rPr sz="950" spc="-135" dirty="0">
                <a:solidFill>
                  <a:prstClr val="black"/>
                </a:solidFill>
                <a:latin typeface="Arial MT"/>
                <a:cs typeface="Arial MT"/>
              </a:rPr>
              <a:t>Y.</a:t>
            </a:r>
            <a:r>
              <a:rPr sz="950" spc="-10" dirty="0">
                <a:solidFill>
                  <a:prstClr val="black"/>
                </a:solidFill>
                <a:latin typeface="Arial MT"/>
                <a:cs typeface="Arial MT"/>
              </a:rPr>
              <a:t> </a:t>
            </a:r>
            <a:r>
              <a:rPr sz="950" spc="-40" dirty="0">
                <a:solidFill>
                  <a:prstClr val="black"/>
                </a:solidFill>
                <a:latin typeface="Arial MT"/>
                <a:cs typeface="Arial MT"/>
              </a:rPr>
              <a:t>Blay</a:t>
            </a:r>
            <a:r>
              <a:rPr sz="900" spc="-60" baseline="37037" dirty="0">
                <a:solidFill>
                  <a:srgbClr val="007FAC"/>
                </a:solidFill>
                <a:latin typeface="Arial MT"/>
                <a:cs typeface="Arial MT"/>
                <a:hlinkClick r:id="rId2" action="ppaction://hlinksldjump"/>
              </a:rPr>
              <a:t>8</a:t>
            </a:r>
            <a:r>
              <a:rPr sz="950" spc="-40" dirty="0">
                <a:solidFill>
                  <a:prstClr val="black"/>
                </a:solidFill>
                <a:latin typeface="Arial MT"/>
                <a:cs typeface="Arial MT"/>
              </a:rPr>
              <a:t>,</a:t>
            </a:r>
            <a:r>
              <a:rPr sz="950" spc="-10" dirty="0">
                <a:solidFill>
                  <a:prstClr val="black"/>
                </a:solidFill>
                <a:latin typeface="Arial MT"/>
                <a:cs typeface="Arial MT"/>
              </a:rPr>
              <a:t> </a:t>
            </a:r>
            <a:r>
              <a:rPr sz="950" spc="-105" dirty="0">
                <a:solidFill>
                  <a:prstClr val="black"/>
                </a:solidFill>
                <a:latin typeface="Arial MT"/>
                <a:cs typeface="Arial MT"/>
              </a:rPr>
              <a:t>S.</a:t>
            </a:r>
            <a:r>
              <a:rPr sz="950" spc="-10" dirty="0">
                <a:solidFill>
                  <a:prstClr val="black"/>
                </a:solidFill>
                <a:latin typeface="Arial MT"/>
                <a:cs typeface="Arial MT"/>
              </a:rPr>
              <a:t> </a:t>
            </a:r>
            <a:r>
              <a:rPr sz="950" spc="-25" dirty="0">
                <a:solidFill>
                  <a:prstClr val="black"/>
                </a:solidFill>
                <a:latin typeface="Arial MT"/>
                <a:cs typeface="Arial MT"/>
              </a:rPr>
              <a:t>Bolle</a:t>
            </a:r>
            <a:r>
              <a:rPr sz="900" spc="-37" baseline="37037" dirty="0">
                <a:solidFill>
                  <a:srgbClr val="007FAC"/>
                </a:solidFill>
                <a:latin typeface="Arial MT"/>
                <a:cs typeface="Arial MT"/>
                <a:hlinkClick r:id="rId2" action="ppaction://hlinksldjump"/>
              </a:rPr>
              <a:t>9</a:t>
            </a:r>
            <a:r>
              <a:rPr sz="950" spc="-25" dirty="0">
                <a:solidFill>
                  <a:prstClr val="black"/>
                </a:solidFill>
                <a:latin typeface="Arial MT"/>
                <a:cs typeface="Arial MT"/>
              </a:rPr>
              <a:t>,</a:t>
            </a:r>
            <a:r>
              <a:rPr sz="950" spc="-10" dirty="0">
                <a:solidFill>
                  <a:prstClr val="black"/>
                </a:solidFill>
                <a:latin typeface="Arial MT"/>
                <a:cs typeface="Arial MT"/>
              </a:rPr>
              <a:t> </a:t>
            </a:r>
            <a:r>
              <a:rPr sz="950" spc="-105" dirty="0">
                <a:solidFill>
                  <a:prstClr val="black"/>
                </a:solidFill>
                <a:latin typeface="Arial MT"/>
                <a:cs typeface="Arial MT"/>
              </a:rPr>
              <a:t>S.</a:t>
            </a:r>
            <a:r>
              <a:rPr sz="950" spc="-10" dirty="0">
                <a:solidFill>
                  <a:prstClr val="black"/>
                </a:solidFill>
                <a:latin typeface="Arial MT"/>
                <a:cs typeface="Arial MT"/>
              </a:rPr>
              <a:t> </a:t>
            </a:r>
            <a:r>
              <a:rPr sz="950" spc="-20" dirty="0">
                <a:solidFill>
                  <a:prstClr val="black"/>
                </a:solidFill>
                <a:latin typeface="Arial MT"/>
                <a:cs typeface="Arial MT"/>
              </a:rPr>
              <a:t>Bonvalot</a:t>
            </a:r>
            <a:r>
              <a:rPr sz="900" spc="-30" baseline="37037" dirty="0">
                <a:solidFill>
                  <a:srgbClr val="007FAC"/>
                </a:solidFill>
                <a:latin typeface="Arial MT"/>
                <a:cs typeface="Arial MT"/>
                <a:hlinkClick r:id="rId2" action="ppaction://hlinksldjump"/>
              </a:rPr>
              <a:t>10</a:t>
            </a:r>
            <a:r>
              <a:rPr sz="950" spc="-20" dirty="0">
                <a:solidFill>
                  <a:prstClr val="black"/>
                </a:solidFill>
                <a:latin typeface="Arial MT"/>
                <a:cs typeface="Arial MT"/>
              </a:rPr>
              <a:t>,</a:t>
            </a:r>
            <a:endParaRPr sz="950">
              <a:solidFill>
                <a:prstClr val="black"/>
              </a:solidFill>
              <a:latin typeface="Arial MT"/>
              <a:cs typeface="Arial MT"/>
            </a:endParaRPr>
          </a:p>
          <a:p>
            <a:pPr marL="63500">
              <a:spcBef>
                <a:spcPts val="5"/>
              </a:spcBef>
            </a:pPr>
            <a:r>
              <a:rPr sz="950" spc="-20" dirty="0">
                <a:solidFill>
                  <a:prstClr val="black"/>
                </a:solidFill>
                <a:latin typeface="Arial MT"/>
                <a:cs typeface="Arial MT"/>
              </a:rPr>
              <a:t>I.</a:t>
            </a:r>
            <a:r>
              <a:rPr sz="950" spc="50" dirty="0">
                <a:solidFill>
                  <a:prstClr val="black"/>
                </a:solidFill>
                <a:latin typeface="Arial MT"/>
                <a:cs typeface="Arial MT"/>
              </a:rPr>
              <a:t> </a:t>
            </a:r>
            <a:r>
              <a:rPr sz="950" spc="-35" dirty="0">
                <a:solidFill>
                  <a:prstClr val="black"/>
                </a:solidFill>
                <a:latin typeface="Arial MT"/>
                <a:cs typeface="Arial MT"/>
              </a:rPr>
              <a:t>Boukovinas</a:t>
            </a:r>
            <a:r>
              <a:rPr sz="900" spc="-52" baseline="37037" dirty="0">
                <a:solidFill>
                  <a:srgbClr val="007FAC"/>
                </a:solidFill>
                <a:latin typeface="Arial MT"/>
                <a:cs typeface="Arial MT"/>
                <a:hlinkClick r:id="rId2" action="ppaction://hlinksldjump"/>
              </a:rPr>
              <a:t>11</a:t>
            </a:r>
            <a:r>
              <a:rPr sz="950" spc="-35" dirty="0">
                <a:solidFill>
                  <a:prstClr val="black"/>
                </a:solidFill>
                <a:latin typeface="Arial MT"/>
                <a:cs typeface="Arial MT"/>
              </a:rPr>
              <a:t>,</a:t>
            </a:r>
            <a:r>
              <a:rPr sz="950" spc="80" dirty="0">
                <a:solidFill>
                  <a:prstClr val="black"/>
                </a:solidFill>
                <a:latin typeface="Arial MT"/>
                <a:cs typeface="Arial MT"/>
              </a:rPr>
              <a:t> </a:t>
            </a:r>
            <a:r>
              <a:rPr sz="950" spc="-95" dirty="0">
                <a:solidFill>
                  <a:prstClr val="black"/>
                </a:solidFill>
                <a:latin typeface="Arial MT"/>
                <a:cs typeface="Arial MT"/>
              </a:rPr>
              <a:t>J.</a:t>
            </a:r>
            <a:r>
              <a:rPr sz="950" spc="-5" dirty="0">
                <a:solidFill>
                  <a:prstClr val="black"/>
                </a:solidFill>
                <a:latin typeface="Arial MT"/>
                <a:cs typeface="Arial MT"/>
              </a:rPr>
              <a:t> </a:t>
            </a:r>
            <a:r>
              <a:rPr sz="950" spc="-100" dirty="0">
                <a:solidFill>
                  <a:prstClr val="black"/>
                </a:solidFill>
                <a:latin typeface="Arial MT"/>
                <a:cs typeface="Arial MT"/>
              </a:rPr>
              <a:t>V.</a:t>
            </a:r>
            <a:r>
              <a:rPr sz="950" spc="55" dirty="0">
                <a:solidFill>
                  <a:prstClr val="black"/>
                </a:solidFill>
                <a:latin typeface="Arial MT"/>
                <a:cs typeface="Arial MT"/>
              </a:rPr>
              <a:t> </a:t>
            </a:r>
            <a:r>
              <a:rPr sz="950" dirty="0">
                <a:solidFill>
                  <a:prstClr val="black"/>
                </a:solidFill>
                <a:latin typeface="Arial MT"/>
                <a:cs typeface="Arial MT"/>
              </a:rPr>
              <a:t>M.</a:t>
            </a:r>
            <a:r>
              <a:rPr sz="950" spc="55" dirty="0">
                <a:solidFill>
                  <a:prstClr val="black"/>
                </a:solidFill>
                <a:latin typeface="Arial MT"/>
                <a:cs typeface="Arial MT"/>
              </a:rPr>
              <a:t> </a:t>
            </a:r>
            <a:r>
              <a:rPr sz="950" spc="-80" dirty="0">
                <a:solidFill>
                  <a:prstClr val="black"/>
                </a:solidFill>
                <a:latin typeface="Arial MT"/>
                <a:cs typeface="Arial MT"/>
              </a:rPr>
              <a:t>G.</a:t>
            </a:r>
            <a:r>
              <a:rPr sz="950" spc="50" dirty="0">
                <a:solidFill>
                  <a:prstClr val="black"/>
                </a:solidFill>
                <a:latin typeface="Arial MT"/>
                <a:cs typeface="Arial MT"/>
              </a:rPr>
              <a:t> </a:t>
            </a:r>
            <a:r>
              <a:rPr sz="950" spc="-35" dirty="0">
                <a:solidFill>
                  <a:prstClr val="black"/>
                </a:solidFill>
                <a:latin typeface="Arial MT"/>
                <a:cs typeface="Arial MT"/>
              </a:rPr>
              <a:t>Bovee</a:t>
            </a:r>
            <a:r>
              <a:rPr sz="900" spc="-52" baseline="37037" dirty="0">
                <a:solidFill>
                  <a:srgbClr val="007FAC"/>
                </a:solidFill>
                <a:latin typeface="Arial MT"/>
                <a:cs typeface="Arial MT"/>
                <a:hlinkClick r:id="rId2" action="ppaction://hlinksldjump"/>
              </a:rPr>
              <a:t>12</a:t>
            </a:r>
            <a:r>
              <a:rPr sz="950" spc="-35" dirty="0">
                <a:solidFill>
                  <a:prstClr val="black"/>
                </a:solidFill>
                <a:latin typeface="Arial MT"/>
                <a:cs typeface="Arial MT"/>
              </a:rPr>
              <a:t>,</a:t>
            </a:r>
            <a:r>
              <a:rPr sz="950" spc="55" dirty="0">
                <a:solidFill>
                  <a:prstClr val="black"/>
                </a:solidFill>
                <a:latin typeface="Arial MT"/>
                <a:cs typeface="Arial MT"/>
              </a:rPr>
              <a:t> </a:t>
            </a:r>
            <a:r>
              <a:rPr sz="950" spc="-70" dirty="0">
                <a:solidFill>
                  <a:prstClr val="black"/>
                </a:solidFill>
                <a:latin typeface="Arial MT"/>
                <a:cs typeface="Arial MT"/>
              </a:rPr>
              <a:t>K.</a:t>
            </a:r>
            <a:r>
              <a:rPr sz="950" spc="50" dirty="0">
                <a:solidFill>
                  <a:prstClr val="black"/>
                </a:solidFill>
                <a:latin typeface="Arial MT"/>
                <a:cs typeface="Arial MT"/>
              </a:rPr>
              <a:t> </a:t>
            </a:r>
            <a:r>
              <a:rPr sz="950" spc="-35" dirty="0">
                <a:solidFill>
                  <a:prstClr val="black"/>
                </a:solidFill>
                <a:latin typeface="Arial MT"/>
                <a:cs typeface="Arial MT"/>
              </a:rPr>
              <a:t>Boye</a:t>
            </a:r>
            <a:r>
              <a:rPr sz="900" spc="-52" baseline="37037" dirty="0">
                <a:solidFill>
                  <a:srgbClr val="007FAC"/>
                </a:solidFill>
                <a:latin typeface="Arial MT"/>
                <a:cs typeface="Arial MT"/>
                <a:hlinkClick r:id="rId2" action="ppaction://hlinksldjump"/>
              </a:rPr>
              <a:t>13</a:t>
            </a:r>
            <a:r>
              <a:rPr sz="950" spc="-35" dirty="0">
                <a:solidFill>
                  <a:prstClr val="black"/>
                </a:solidFill>
                <a:latin typeface="Arial MT"/>
                <a:cs typeface="Arial MT"/>
              </a:rPr>
              <a:t>,</a:t>
            </a:r>
            <a:r>
              <a:rPr sz="950" spc="50" dirty="0">
                <a:solidFill>
                  <a:prstClr val="black"/>
                </a:solidFill>
                <a:latin typeface="Arial MT"/>
                <a:cs typeface="Arial MT"/>
              </a:rPr>
              <a:t> </a:t>
            </a:r>
            <a:r>
              <a:rPr sz="950" spc="-65" dirty="0">
                <a:solidFill>
                  <a:prstClr val="black"/>
                </a:solidFill>
                <a:latin typeface="Arial MT"/>
                <a:cs typeface="Arial MT"/>
              </a:rPr>
              <a:t>B.</a:t>
            </a:r>
            <a:r>
              <a:rPr sz="950" spc="55" dirty="0">
                <a:solidFill>
                  <a:prstClr val="black"/>
                </a:solidFill>
                <a:latin typeface="Arial MT"/>
                <a:cs typeface="Arial MT"/>
              </a:rPr>
              <a:t> </a:t>
            </a:r>
            <a:r>
              <a:rPr sz="950" spc="-30" dirty="0">
                <a:solidFill>
                  <a:prstClr val="black"/>
                </a:solidFill>
                <a:latin typeface="Arial MT"/>
                <a:cs typeface="Arial MT"/>
              </a:rPr>
              <a:t>Brennan</a:t>
            </a:r>
            <a:r>
              <a:rPr sz="900" spc="-44" baseline="37037" dirty="0">
                <a:solidFill>
                  <a:srgbClr val="007FAC"/>
                </a:solidFill>
                <a:latin typeface="Arial MT"/>
                <a:cs typeface="Arial MT"/>
                <a:hlinkClick r:id="rId2" action="ppaction://hlinksldjump"/>
              </a:rPr>
              <a:t>14</a:t>
            </a:r>
            <a:r>
              <a:rPr sz="950" spc="-30" dirty="0">
                <a:solidFill>
                  <a:prstClr val="black"/>
                </a:solidFill>
                <a:latin typeface="Arial MT"/>
                <a:cs typeface="Arial MT"/>
              </a:rPr>
              <a:t>,</a:t>
            </a:r>
            <a:r>
              <a:rPr sz="950" spc="10" dirty="0">
                <a:solidFill>
                  <a:prstClr val="black"/>
                </a:solidFill>
                <a:latin typeface="Arial MT"/>
                <a:cs typeface="Arial MT"/>
              </a:rPr>
              <a:t> </a:t>
            </a:r>
            <a:r>
              <a:rPr sz="950" spc="-114" dirty="0">
                <a:solidFill>
                  <a:prstClr val="black"/>
                </a:solidFill>
                <a:latin typeface="Arial MT"/>
                <a:cs typeface="Arial MT"/>
              </a:rPr>
              <a:t>T.</a:t>
            </a:r>
            <a:r>
              <a:rPr sz="950" spc="-90" dirty="0">
                <a:solidFill>
                  <a:prstClr val="black"/>
                </a:solidFill>
                <a:latin typeface="Arial MT"/>
                <a:cs typeface="Arial MT"/>
              </a:rPr>
              <a:t> </a:t>
            </a:r>
            <a:r>
              <a:rPr sz="950" spc="-30" dirty="0">
                <a:solidFill>
                  <a:prstClr val="black"/>
                </a:solidFill>
                <a:latin typeface="Arial MT"/>
                <a:cs typeface="Arial MT"/>
              </a:rPr>
              <a:t>Brodowicz</a:t>
            </a:r>
            <a:r>
              <a:rPr sz="900" spc="-44" baseline="37037" dirty="0">
                <a:solidFill>
                  <a:srgbClr val="007FAC"/>
                </a:solidFill>
                <a:latin typeface="Arial MT"/>
                <a:cs typeface="Arial MT"/>
                <a:hlinkClick r:id="rId2" action="ppaction://hlinksldjump"/>
              </a:rPr>
              <a:t>15</a:t>
            </a:r>
            <a:r>
              <a:rPr sz="950" spc="-30" dirty="0">
                <a:solidFill>
                  <a:prstClr val="black"/>
                </a:solidFill>
                <a:latin typeface="Arial MT"/>
                <a:cs typeface="Arial MT"/>
              </a:rPr>
              <a:t>,</a:t>
            </a:r>
            <a:r>
              <a:rPr sz="950" spc="70" dirty="0">
                <a:solidFill>
                  <a:prstClr val="black"/>
                </a:solidFill>
                <a:latin typeface="Arial MT"/>
                <a:cs typeface="Arial MT"/>
              </a:rPr>
              <a:t> </a:t>
            </a:r>
            <a:r>
              <a:rPr sz="950" spc="-40" dirty="0">
                <a:solidFill>
                  <a:prstClr val="black"/>
                </a:solidFill>
                <a:latin typeface="Arial MT"/>
                <a:cs typeface="Arial MT"/>
              </a:rPr>
              <a:t>A.</a:t>
            </a:r>
            <a:r>
              <a:rPr sz="950" spc="50" dirty="0">
                <a:solidFill>
                  <a:prstClr val="black"/>
                </a:solidFill>
                <a:latin typeface="Arial MT"/>
                <a:cs typeface="Arial MT"/>
              </a:rPr>
              <a:t> </a:t>
            </a:r>
            <a:r>
              <a:rPr sz="950" spc="-35" dirty="0">
                <a:solidFill>
                  <a:prstClr val="black"/>
                </a:solidFill>
                <a:latin typeface="Arial MT"/>
                <a:cs typeface="Arial MT"/>
              </a:rPr>
              <a:t>Buonadonna</a:t>
            </a:r>
            <a:r>
              <a:rPr sz="900" spc="-52" baseline="37037" dirty="0">
                <a:solidFill>
                  <a:srgbClr val="007FAC"/>
                </a:solidFill>
                <a:latin typeface="Arial MT"/>
                <a:cs typeface="Arial MT"/>
                <a:hlinkClick r:id="rId2" action="ppaction://hlinksldjump"/>
              </a:rPr>
              <a:t>16</a:t>
            </a:r>
            <a:r>
              <a:rPr sz="950" spc="-35" dirty="0">
                <a:solidFill>
                  <a:prstClr val="black"/>
                </a:solidFill>
                <a:latin typeface="Arial MT"/>
                <a:cs typeface="Arial MT"/>
              </a:rPr>
              <a:t>,</a:t>
            </a:r>
            <a:r>
              <a:rPr sz="950" spc="55" dirty="0">
                <a:solidFill>
                  <a:prstClr val="black"/>
                </a:solidFill>
                <a:latin typeface="Arial MT"/>
                <a:cs typeface="Arial MT"/>
              </a:rPr>
              <a:t> </a:t>
            </a:r>
            <a:r>
              <a:rPr sz="950" spc="-100" dirty="0">
                <a:solidFill>
                  <a:prstClr val="black"/>
                </a:solidFill>
                <a:latin typeface="Arial MT"/>
                <a:cs typeface="Arial MT"/>
              </a:rPr>
              <a:t>E.</a:t>
            </a:r>
            <a:r>
              <a:rPr sz="950" spc="55" dirty="0">
                <a:solidFill>
                  <a:prstClr val="black"/>
                </a:solidFill>
                <a:latin typeface="Arial MT"/>
                <a:cs typeface="Arial MT"/>
              </a:rPr>
              <a:t> </a:t>
            </a:r>
            <a:r>
              <a:rPr sz="950" spc="-45" dirty="0">
                <a:solidFill>
                  <a:prstClr val="black"/>
                </a:solidFill>
                <a:latin typeface="Arial MT"/>
                <a:cs typeface="Arial MT"/>
              </a:rPr>
              <a:t>de</a:t>
            </a:r>
            <a:r>
              <a:rPr sz="950" spc="55" dirty="0">
                <a:solidFill>
                  <a:prstClr val="black"/>
                </a:solidFill>
                <a:latin typeface="Arial MT"/>
                <a:cs typeface="Arial MT"/>
              </a:rPr>
              <a:t> </a:t>
            </a:r>
            <a:r>
              <a:rPr sz="950" spc="-20" dirty="0">
                <a:solidFill>
                  <a:prstClr val="black"/>
                </a:solidFill>
                <a:latin typeface="Arial MT"/>
                <a:cs typeface="Arial MT"/>
              </a:rPr>
              <a:t>Álava</a:t>
            </a:r>
            <a:r>
              <a:rPr sz="900" spc="-30" baseline="37037" dirty="0">
                <a:solidFill>
                  <a:srgbClr val="007FAC"/>
                </a:solidFill>
                <a:latin typeface="Arial MT"/>
                <a:cs typeface="Arial MT"/>
                <a:hlinkClick r:id="rId2" action="ppaction://hlinksldjump"/>
              </a:rPr>
              <a:t>17</a:t>
            </a:r>
            <a:r>
              <a:rPr sz="900" spc="-30" baseline="37037" dirty="0">
                <a:solidFill>
                  <a:prstClr val="black"/>
                </a:solidFill>
                <a:latin typeface="Arial MT"/>
                <a:cs typeface="Arial MT"/>
              </a:rPr>
              <a:t>,</a:t>
            </a:r>
            <a:r>
              <a:rPr sz="900" spc="-30" baseline="37037" dirty="0">
                <a:solidFill>
                  <a:srgbClr val="007FAC"/>
                </a:solidFill>
                <a:latin typeface="Arial MT"/>
                <a:cs typeface="Arial MT"/>
                <a:hlinkClick r:id="rId2" action="ppaction://hlinksldjump"/>
              </a:rPr>
              <a:t>18</a:t>
            </a:r>
            <a:r>
              <a:rPr sz="950" spc="-20" dirty="0">
                <a:solidFill>
                  <a:prstClr val="black"/>
                </a:solidFill>
                <a:latin typeface="Arial MT"/>
                <a:cs typeface="Arial MT"/>
              </a:rPr>
              <a:t>,</a:t>
            </a:r>
            <a:endParaRPr sz="950">
              <a:solidFill>
                <a:prstClr val="black"/>
              </a:solidFill>
              <a:latin typeface="Arial MT"/>
              <a:cs typeface="Arial MT"/>
            </a:endParaRPr>
          </a:p>
          <a:p>
            <a:pPr marL="62865">
              <a:spcBef>
                <a:spcPts val="5"/>
              </a:spcBef>
            </a:pPr>
            <a:r>
              <a:rPr sz="950" spc="-40" dirty="0">
                <a:solidFill>
                  <a:prstClr val="black"/>
                </a:solidFill>
                <a:latin typeface="Arial MT"/>
                <a:cs typeface="Arial MT"/>
              </a:rPr>
              <a:t>A.</a:t>
            </a:r>
            <a:r>
              <a:rPr sz="950" spc="50" dirty="0">
                <a:solidFill>
                  <a:prstClr val="black"/>
                </a:solidFill>
                <a:latin typeface="Arial MT"/>
                <a:cs typeface="Arial MT"/>
              </a:rPr>
              <a:t> </a:t>
            </a:r>
            <a:r>
              <a:rPr sz="950" spc="-125" dirty="0">
                <a:solidFill>
                  <a:prstClr val="black"/>
                </a:solidFill>
                <a:latin typeface="Arial MT"/>
                <a:cs typeface="Arial MT"/>
              </a:rPr>
              <a:t>P.</a:t>
            </a:r>
            <a:r>
              <a:rPr sz="950" spc="-80" dirty="0">
                <a:solidFill>
                  <a:prstClr val="black"/>
                </a:solidFill>
                <a:latin typeface="Arial MT"/>
                <a:cs typeface="Arial MT"/>
              </a:rPr>
              <a:t> </a:t>
            </a:r>
            <a:r>
              <a:rPr sz="950" spc="-45" dirty="0">
                <a:solidFill>
                  <a:prstClr val="black"/>
                </a:solidFill>
                <a:latin typeface="Arial MT"/>
                <a:cs typeface="Arial MT"/>
              </a:rPr>
              <a:t>Dei</a:t>
            </a:r>
            <a:r>
              <a:rPr sz="950" spc="55" dirty="0">
                <a:solidFill>
                  <a:prstClr val="black"/>
                </a:solidFill>
                <a:latin typeface="Arial MT"/>
                <a:cs typeface="Arial MT"/>
              </a:rPr>
              <a:t> </a:t>
            </a:r>
            <a:r>
              <a:rPr sz="950" spc="-55" dirty="0">
                <a:solidFill>
                  <a:prstClr val="black"/>
                </a:solidFill>
                <a:latin typeface="Arial MT"/>
                <a:cs typeface="Arial MT"/>
              </a:rPr>
              <a:t>Tos</a:t>
            </a:r>
            <a:r>
              <a:rPr sz="900" spc="-82" baseline="37037" dirty="0">
                <a:solidFill>
                  <a:srgbClr val="007FAC"/>
                </a:solidFill>
                <a:latin typeface="Arial MT"/>
                <a:cs typeface="Arial MT"/>
                <a:hlinkClick r:id="rId2" action="ppaction://hlinksldjump"/>
              </a:rPr>
              <a:t>19</a:t>
            </a:r>
            <a:r>
              <a:rPr sz="950" spc="-55" dirty="0">
                <a:solidFill>
                  <a:prstClr val="black"/>
                </a:solidFill>
                <a:latin typeface="Arial MT"/>
                <a:cs typeface="Arial MT"/>
              </a:rPr>
              <a:t>,</a:t>
            </a:r>
            <a:r>
              <a:rPr sz="950" spc="50" dirty="0">
                <a:solidFill>
                  <a:prstClr val="black"/>
                </a:solidFill>
                <a:latin typeface="Arial MT"/>
                <a:cs typeface="Arial MT"/>
              </a:rPr>
              <a:t> </a:t>
            </a:r>
            <a:r>
              <a:rPr sz="950" spc="-70" dirty="0">
                <a:solidFill>
                  <a:prstClr val="black"/>
                </a:solidFill>
                <a:latin typeface="Arial MT"/>
                <a:cs typeface="Arial MT"/>
              </a:rPr>
              <a:t>X.</a:t>
            </a:r>
            <a:r>
              <a:rPr sz="950" spc="55" dirty="0">
                <a:solidFill>
                  <a:prstClr val="black"/>
                </a:solidFill>
                <a:latin typeface="Arial MT"/>
                <a:cs typeface="Arial MT"/>
              </a:rPr>
              <a:t> </a:t>
            </a:r>
            <a:r>
              <a:rPr sz="950" spc="-55" dirty="0">
                <a:solidFill>
                  <a:prstClr val="black"/>
                </a:solidFill>
                <a:latin typeface="Arial MT"/>
                <a:cs typeface="Arial MT"/>
              </a:rPr>
              <a:t>Garcia</a:t>
            </a:r>
            <a:r>
              <a:rPr sz="950" spc="45" dirty="0">
                <a:solidFill>
                  <a:prstClr val="black"/>
                </a:solidFill>
                <a:latin typeface="Arial MT"/>
                <a:cs typeface="Arial MT"/>
              </a:rPr>
              <a:t> </a:t>
            </a:r>
            <a:r>
              <a:rPr sz="950" spc="-25" dirty="0">
                <a:solidFill>
                  <a:prstClr val="black"/>
                </a:solidFill>
                <a:latin typeface="Arial MT"/>
                <a:cs typeface="Arial MT"/>
              </a:rPr>
              <a:t>del</a:t>
            </a:r>
            <a:r>
              <a:rPr sz="950" spc="55" dirty="0">
                <a:solidFill>
                  <a:prstClr val="black"/>
                </a:solidFill>
                <a:latin typeface="Arial MT"/>
                <a:cs typeface="Arial MT"/>
              </a:rPr>
              <a:t> </a:t>
            </a:r>
            <a:r>
              <a:rPr sz="950" spc="-5" dirty="0">
                <a:solidFill>
                  <a:prstClr val="black"/>
                </a:solidFill>
                <a:latin typeface="Arial MT"/>
                <a:cs typeface="Arial MT"/>
              </a:rPr>
              <a:t>Muro</a:t>
            </a:r>
            <a:r>
              <a:rPr sz="900" spc="-7" baseline="37037" dirty="0">
                <a:solidFill>
                  <a:srgbClr val="007FAC"/>
                </a:solidFill>
                <a:latin typeface="Arial MT"/>
                <a:cs typeface="Arial MT"/>
                <a:hlinkClick r:id="rId2" action="ppaction://hlinksldjump"/>
              </a:rPr>
              <a:t>20</a:t>
            </a:r>
            <a:r>
              <a:rPr sz="950" spc="-5" dirty="0">
                <a:solidFill>
                  <a:prstClr val="black"/>
                </a:solidFill>
                <a:latin typeface="Arial MT"/>
                <a:cs typeface="Arial MT"/>
              </a:rPr>
              <a:t>,</a:t>
            </a:r>
            <a:r>
              <a:rPr sz="950" spc="65" dirty="0">
                <a:solidFill>
                  <a:prstClr val="black"/>
                </a:solidFill>
                <a:latin typeface="Arial MT"/>
                <a:cs typeface="Arial MT"/>
              </a:rPr>
              <a:t> </a:t>
            </a:r>
            <a:r>
              <a:rPr sz="950" spc="-40" dirty="0">
                <a:solidFill>
                  <a:prstClr val="black"/>
                </a:solidFill>
                <a:latin typeface="Arial MT"/>
                <a:cs typeface="Arial MT"/>
              </a:rPr>
              <a:t>A.</a:t>
            </a:r>
            <a:r>
              <a:rPr sz="950" spc="60" dirty="0">
                <a:solidFill>
                  <a:prstClr val="black"/>
                </a:solidFill>
                <a:latin typeface="Arial MT"/>
                <a:cs typeface="Arial MT"/>
              </a:rPr>
              <a:t> </a:t>
            </a:r>
            <a:r>
              <a:rPr sz="950" spc="-30" dirty="0">
                <a:solidFill>
                  <a:prstClr val="black"/>
                </a:solidFill>
                <a:latin typeface="Arial MT"/>
                <a:cs typeface="Arial MT"/>
              </a:rPr>
              <a:t>Dufresne</a:t>
            </a:r>
            <a:r>
              <a:rPr sz="900" spc="-44" baseline="37037" dirty="0">
                <a:solidFill>
                  <a:srgbClr val="007FAC"/>
                </a:solidFill>
                <a:latin typeface="Arial MT"/>
                <a:cs typeface="Arial MT"/>
                <a:hlinkClick r:id="rId2" action="ppaction://hlinksldjump"/>
              </a:rPr>
              <a:t>21</a:t>
            </a:r>
            <a:r>
              <a:rPr sz="950" spc="-30" dirty="0">
                <a:solidFill>
                  <a:prstClr val="black"/>
                </a:solidFill>
                <a:latin typeface="Arial MT"/>
                <a:cs typeface="Arial MT"/>
              </a:rPr>
              <a:t>,</a:t>
            </a:r>
            <a:r>
              <a:rPr sz="950" spc="55" dirty="0">
                <a:solidFill>
                  <a:prstClr val="black"/>
                </a:solidFill>
                <a:latin typeface="Arial MT"/>
                <a:cs typeface="Arial MT"/>
              </a:rPr>
              <a:t> </a:t>
            </a:r>
            <a:r>
              <a:rPr sz="950" dirty="0">
                <a:solidFill>
                  <a:prstClr val="black"/>
                </a:solidFill>
                <a:latin typeface="Arial MT"/>
                <a:cs typeface="Arial MT"/>
              </a:rPr>
              <a:t>M.</a:t>
            </a:r>
            <a:r>
              <a:rPr sz="950" spc="45" dirty="0">
                <a:solidFill>
                  <a:prstClr val="black"/>
                </a:solidFill>
                <a:latin typeface="Arial MT"/>
                <a:cs typeface="Arial MT"/>
              </a:rPr>
              <a:t> </a:t>
            </a:r>
            <a:r>
              <a:rPr sz="950" spc="-40" dirty="0">
                <a:solidFill>
                  <a:prstClr val="black"/>
                </a:solidFill>
                <a:latin typeface="Arial MT"/>
                <a:cs typeface="Arial MT"/>
              </a:rPr>
              <a:t>Eriksson</a:t>
            </a:r>
            <a:r>
              <a:rPr sz="900" spc="-60" baseline="37037" dirty="0">
                <a:solidFill>
                  <a:srgbClr val="007FAC"/>
                </a:solidFill>
                <a:latin typeface="Arial MT"/>
                <a:cs typeface="Arial MT"/>
                <a:hlinkClick r:id="rId2" action="ppaction://hlinksldjump"/>
              </a:rPr>
              <a:t>22</a:t>
            </a:r>
            <a:r>
              <a:rPr sz="950" spc="-40" dirty="0">
                <a:solidFill>
                  <a:prstClr val="black"/>
                </a:solidFill>
                <a:latin typeface="Arial MT"/>
                <a:cs typeface="Arial MT"/>
              </a:rPr>
              <a:t>,</a:t>
            </a:r>
            <a:r>
              <a:rPr sz="950" spc="55" dirty="0">
                <a:solidFill>
                  <a:prstClr val="black"/>
                </a:solidFill>
                <a:latin typeface="Arial MT"/>
                <a:cs typeface="Arial MT"/>
              </a:rPr>
              <a:t> </a:t>
            </a:r>
            <a:r>
              <a:rPr sz="950" spc="-85" dirty="0">
                <a:solidFill>
                  <a:prstClr val="black"/>
                </a:solidFill>
                <a:latin typeface="Arial MT"/>
                <a:cs typeface="Arial MT"/>
              </a:rPr>
              <a:t>F.</a:t>
            </a:r>
            <a:r>
              <a:rPr sz="950" spc="55" dirty="0">
                <a:solidFill>
                  <a:prstClr val="black"/>
                </a:solidFill>
                <a:latin typeface="Arial MT"/>
                <a:cs typeface="Arial MT"/>
              </a:rPr>
              <a:t> </a:t>
            </a:r>
            <a:r>
              <a:rPr sz="950" spc="-30" dirty="0">
                <a:solidFill>
                  <a:prstClr val="black"/>
                </a:solidFill>
                <a:latin typeface="Arial MT"/>
                <a:cs typeface="Arial MT"/>
              </a:rPr>
              <a:t>Fagioli</a:t>
            </a:r>
            <a:r>
              <a:rPr sz="900" spc="-44" baseline="37037" dirty="0">
                <a:solidFill>
                  <a:srgbClr val="007FAC"/>
                </a:solidFill>
                <a:latin typeface="Arial MT"/>
                <a:cs typeface="Arial MT"/>
                <a:hlinkClick r:id="rId2" action="ppaction://hlinksldjump"/>
              </a:rPr>
              <a:t>23</a:t>
            </a:r>
            <a:r>
              <a:rPr sz="950" spc="-30" dirty="0">
                <a:solidFill>
                  <a:prstClr val="black"/>
                </a:solidFill>
                <a:latin typeface="Arial MT"/>
                <a:cs typeface="Arial MT"/>
              </a:rPr>
              <a:t>,</a:t>
            </a:r>
            <a:r>
              <a:rPr sz="950" spc="65" dirty="0">
                <a:solidFill>
                  <a:prstClr val="black"/>
                </a:solidFill>
                <a:latin typeface="Arial MT"/>
                <a:cs typeface="Arial MT"/>
              </a:rPr>
              <a:t> </a:t>
            </a:r>
            <a:r>
              <a:rPr sz="950" spc="-40" dirty="0">
                <a:solidFill>
                  <a:prstClr val="black"/>
                </a:solidFill>
                <a:latin typeface="Arial MT"/>
                <a:cs typeface="Arial MT"/>
              </a:rPr>
              <a:t>A.</a:t>
            </a:r>
            <a:r>
              <a:rPr sz="950" spc="55" dirty="0">
                <a:solidFill>
                  <a:prstClr val="black"/>
                </a:solidFill>
                <a:latin typeface="Arial MT"/>
                <a:cs typeface="Arial MT"/>
              </a:rPr>
              <a:t> </a:t>
            </a:r>
            <a:r>
              <a:rPr sz="950" spc="-40" dirty="0">
                <a:solidFill>
                  <a:prstClr val="black"/>
                </a:solidFill>
                <a:latin typeface="Arial MT"/>
                <a:cs typeface="Arial MT"/>
              </a:rPr>
              <a:t>Fedenko</a:t>
            </a:r>
            <a:r>
              <a:rPr sz="900" spc="-60" baseline="37037" dirty="0">
                <a:solidFill>
                  <a:srgbClr val="007FAC"/>
                </a:solidFill>
                <a:latin typeface="Arial MT"/>
                <a:cs typeface="Arial MT"/>
                <a:hlinkClick r:id="rId2" action="ppaction://hlinksldjump"/>
              </a:rPr>
              <a:t>24</a:t>
            </a:r>
            <a:r>
              <a:rPr sz="950" spc="-40" dirty="0">
                <a:solidFill>
                  <a:prstClr val="black"/>
                </a:solidFill>
                <a:latin typeface="Arial MT"/>
                <a:cs typeface="Arial MT"/>
              </a:rPr>
              <a:t>,</a:t>
            </a:r>
            <a:r>
              <a:rPr sz="950" spc="10" dirty="0">
                <a:solidFill>
                  <a:prstClr val="black"/>
                </a:solidFill>
                <a:latin typeface="Arial MT"/>
                <a:cs typeface="Arial MT"/>
              </a:rPr>
              <a:t> </a:t>
            </a:r>
            <a:r>
              <a:rPr sz="950" spc="-95" dirty="0">
                <a:solidFill>
                  <a:prstClr val="black"/>
                </a:solidFill>
                <a:latin typeface="Arial MT"/>
                <a:cs typeface="Arial MT"/>
              </a:rPr>
              <a:t>V.</a:t>
            </a:r>
            <a:r>
              <a:rPr sz="950" spc="60" dirty="0">
                <a:solidFill>
                  <a:prstClr val="black"/>
                </a:solidFill>
                <a:latin typeface="Arial MT"/>
                <a:cs typeface="Arial MT"/>
              </a:rPr>
              <a:t> </a:t>
            </a:r>
            <a:r>
              <a:rPr sz="950" spc="-35" dirty="0">
                <a:solidFill>
                  <a:prstClr val="black"/>
                </a:solidFill>
                <a:latin typeface="Arial MT"/>
                <a:cs typeface="Arial MT"/>
              </a:rPr>
              <a:t>Ferraresi</a:t>
            </a:r>
            <a:r>
              <a:rPr sz="900" spc="-52" baseline="37037" dirty="0">
                <a:solidFill>
                  <a:srgbClr val="007FAC"/>
                </a:solidFill>
                <a:latin typeface="Arial MT"/>
                <a:cs typeface="Arial MT"/>
                <a:hlinkClick r:id="rId2" action="ppaction://hlinksldjump"/>
              </a:rPr>
              <a:t>25</a:t>
            </a:r>
            <a:r>
              <a:rPr sz="950" spc="-35" dirty="0">
                <a:solidFill>
                  <a:prstClr val="black"/>
                </a:solidFill>
                <a:latin typeface="Arial MT"/>
                <a:cs typeface="Arial MT"/>
              </a:rPr>
              <a:t>,</a:t>
            </a:r>
            <a:r>
              <a:rPr sz="950" spc="65" dirty="0">
                <a:solidFill>
                  <a:prstClr val="black"/>
                </a:solidFill>
                <a:latin typeface="Arial MT"/>
                <a:cs typeface="Arial MT"/>
              </a:rPr>
              <a:t> </a:t>
            </a:r>
            <a:r>
              <a:rPr sz="950" spc="-40" dirty="0">
                <a:solidFill>
                  <a:prstClr val="black"/>
                </a:solidFill>
                <a:latin typeface="Arial MT"/>
                <a:cs typeface="Arial MT"/>
              </a:rPr>
              <a:t>A.</a:t>
            </a:r>
            <a:r>
              <a:rPr sz="950" spc="55" dirty="0">
                <a:solidFill>
                  <a:prstClr val="black"/>
                </a:solidFill>
                <a:latin typeface="Arial MT"/>
                <a:cs typeface="Arial MT"/>
              </a:rPr>
              <a:t> </a:t>
            </a:r>
            <a:r>
              <a:rPr sz="950" spc="-25" dirty="0">
                <a:solidFill>
                  <a:prstClr val="black"/>
                </a:solidFill>
                <a:latin typeface="Arial MT"/>
                <a:cs typeface="Arial MT"/>
              </a:rPr>
              <a:t>Ferrari</a:t>
            </a:r>
            <a:r>
              <a:rPr sz="900" spc="-37" baseline="37037" dirty="0">
                <a:solidFill>
                  <a:srgbClr val="007FAC"/>
                </a:solidFill>
                <a:latin typeface="Arial MT"/>
                <a:cs typeface="Arial MT"/>
                <a:hlinkClick r:id="rId2" action="ppaction://hlinksldjump"/>
              </a:rPr>
              <a:t>26</a:t>
            </a:r>
            <a:r>
              <a:rPr sz="950" spc="-25" dirty="0">
                <a:solidFill>
                  <a:prstClr val="black"/>
                </a:solidFill>
                <a:latin typeface="Arial MT"/>
                <a:cs typeface="Arial MT"/>
              </a:rPr>
              <a:t>,</a:t>
            </a:r>
            <a:endParaRPr sz="950">
              <a:solidFill>
                <a:prstClr val="black"/>
              </a:solidFill>
              <a:latin typeface="Arial MT"/>
              <a:cs typeface="Arial MT"/>
            </a:endParaRPr>
          </a:p>
          <a:p>
            <a:pPr marL="63500">
              <a:spcBef>
                <a:spcPts val="5"/>
              </a:spcBef>
            </a:pPr>
            <a:r>
              <a:rPr sz="950" spc="-45" dirty="0">
                <a:solidFill>
                  <a:prstClr val="black"/>
                </a:solidFill>
                <a:latin typeface="Arial MT"/>
                <a:cs typeface="Arial MT"/>
              </a:rPr>
              <a:t>N.</a:t>
            </a:r>
            <a:r>
              <a:rPr sz="950" spc="50" dirty="0">
                <a:solidFill>
                  <a:prstClr val="black"/>
                </a:solidFill>
                <a:latin typeface="Arial MT"/>
                <a:cs typeface="Arial MT"/>
              </a:rPr>
              <a:t> </a:t>
            </a:r>
            <a:r>
              <a:rPr sz="950" spc="-45" dirty="0">
                <a:solidFill>
                  <a:prstClr val="black"/>
                </a:solidFill>
                <a:latin typeface="Arial MT"/>
                <a:cs typeface="Arial MT"/>
              </a:rPr>
              <a:t>Gaspar</a:t>
            </a:r>
            <a:r>
              <a:rPr sz="900" spc="-67" baseline="37037" dirty="0">
                <a:solidFill>
                  <a:srgbClr val="007FAC"/>
                </a:solidFill>
                <a:latin typeface="Arial MT"/>
                <a:cs typeface="Arial MT"/>
                <a:hlinkClick r:id="rId2" action="ppaction://hlinksldjump"/>
              </a:rPr>
              <a:t>27</a:t>
            </a:r>
            <a:r>
              <a:rPr sz="950" spc="-45" dirty="0">
                <a:solidFill>
                  <a:prstClr val="black"/>
                </a:solidFill>
                <a:latin typeface="Arial MT"/>
                <a:cs typeface="Arial MT"/>
              </a:rPr>
              <a:t>,</a:t>
            </a:r>
            <a:r>
              <a:rPr sz="950" spc="55" dirty="0">
                <a:solidFill>
                  <a:prstClr val="black"/>
                </a:solidFill>
                <a:latin typeface="Arial MT"/>
                <a:cs typeface="Arial MT"/>
              </a:rPr>
              <a:t> </a:t>
            </a:r>
            <a:r>
              <a:rPr sz="950" spc="-105" dirty="0">
                <a:solidFill>
                  <a:prstClr val="black"/>
                </a:solidFill>
                <a:latin typeface="Arial MT"/>
                <a:cs typeface="Arial MT"/>
              </a:rPr>
              <a:t>S.</a:t>
            </a:r>
            <a:r>
              <a:rPr sz="950" spc="-95" dirty="0">
                <a:solidFill>
                  <a:prstClr val="black"/>
                </a:solidFill>
                <a:latin typeface="Arial MT"/>
                <a:cs typeface="Arial MT"/>
              </a:rPr>
              <a:t> </a:t>
            </a:r>
            <a:r>
              <a:rPr sz="950" spc="-35" dirty="0">
                <a:solidFill>
                  <a:prstClr val="black"/>
                </a:solidFill>
                <a:latin typeface="Arial MT"/>
                <a:cs typeface="Arial MT"/>
              </a:rPr>
              <a:t>Gasperoni</a:t>
            </a:r>
            <a:r>
              <a:rPr sz="900" spc="-52" baseline="37037" dirty="0">
                <a:solidFill>
                  <a:srgbClr val="007FAC"/>
                </a:solidFill>
                <a:latin typeface="Arial MT"/>
                <a:cs typeface="Arial MT"/>
                <a:hlinkClick r:id="rId2" action="ppaction://hlinksldjump"/>
              </a:rPr>
              <a:t>28</a:t>
            </a:r>
            <a:r>
              <a:rPr sz="950" spc="-35" dirty="0">
                <a:solidFill>
                  <a:prstClr val="black"/>
                </a:solidFill>
                <a:latin typeface="Arial MT"/>
                <a:cs typeface="Arial MT"/>
              </a:rPr>
              <a:t>,</a:t>
            </a:r>
            <a:r>
              <a:rPr sz="950" spc="50" dirty="0">
                <a:solidFill>
                  <a:prstClr val="black"/>
                </a:solidFill>
                <a:latin typeface="Arial MT"/>
                <a:cs typeface="Arial MT"/>
              </a:rPr>
              <a:t> </a:t>
            </a:r>
            <a:r>
              <a:rPr sz="950" spc="-60" dirty="0">
                <a:solidFill>
                  <a:prstClr val="black"/>
                </a:solidFill>
                <a:latin typeface="Arial MT"/>
                <a:cs typeface="Arial MT"/>
              </a:rPr>
              <a:t>H.</a:t>
            </a:r>
            <a:r>
              <a:rPr sz="950" spc="50" dirty="0">
                <a:solidFill>
                  <a:prstClr val="black"/>
                </a:solidFill>
                <a:latin typeface="Arial MT"/>
                <a:cs typeface="Arial MT"/>
              </a:rPr>
              <a:t> </a:t>
            </a:r>
            <a:r>
              <a:rPr sz="950" spc="-25" dirty="0">
                <a:solidFill>
                  <a:prstClr val="black"/>
                </a:solidFill>
                <a:latin typeface="Arial MT"/>
                <a:cs typeface="Arial MT"/>
              </a:rPr>
              <a:t>Gelderblom</a:t>
            </a:r>
            <a:r>
              <a:rPr sz="900" spc="-37" baseline="37037" dirty="0">
                <a:solidFill>
                  <a:srgbClr val="007FAC"/>
                </a:solidFill>
                <a:latin typeface="Arial MT"/>
                <a:cs typeface="Arial MT"/>
                <a:hlinkClick r:id="rId2" action="ppaction://hlinksldjump"/>
              </a:rPr>
              <a:t>29</a:t>
            </a:r>
            <a:r>
              <a:rPr sz="950" spc="-25" dirty="0">
                <a:solidFill>
                  <a:prstClr val="black"/>
                </a:solidFill>
                <a:latin typeface="Arial MT"/>
                <a:cs typeface="Arial MT"/>
              </a:rPr>
              <a:t>,</a:t>
            </a:r>
            <a:r>
              <a:rPr sz="950" spc="55" dirty="0">
                <a:solidFill>
                  <a:prstClr val="black"/>
                </a:solidFill>
                <a:latin typeface="Arial MT"/>
                <a:cs typeface="Arial MT"/>
              </a:rPr>
              <a:t> </a:t>
            </a:r>
            <a:r>
              <a:rPr sz="950" spc="-85" dirty="0">
                <a:solidFill>
                  <a:prstClr val="black"/>
                </a:solidFill>
                <a:latin typeface="Arial MT"/>
                <a:cs typeface="Arial MT"/>
              </a:rPr>
              <a:t>F.</a:t>
            </a:r>
            <a:r>
              <a:rPr sz="950" spc="55" dirty="0">
                <a:solidFill>
                  <a:prstClr val="black"/>
                </a:solidFill>
                <a:latin typeface="Arial MT"/>
                <a:cs typeface="Arial MT"/>
              </a:rPr>
              <a:t> </a:t>
            </a:r>
            <a:r>
              <a:rPr sz="950" spc="-25" dirty="0">
                <a:solidFill>
                  <a:prstClr val="black"/>
                </a:solidFill>
                <a:latin typeface="Arial MT"/>
                <a:cs typeface="Arial MT"/>
              </a:rPr>
              <a:t>Gouin</a:t>
            </a:r>
            <a:r>
              <a:rPr sz="900" spc="-37" baseline="37037" dirty="0">
                <a:solidFill>
                  <a:srgbClr val="007FAC"/>
                </a:solidFill>
                <a:latin typeface="Arial MT"/>
                <a:cs typeface="Arial MT"/>
                <a:hlinkClick r:id="rId2" action="ppaction://hlinksldjump"/>
              </a:rPr>
              <a:t>30</a:t>
            </a:r>
            <a:r>
              <a:rPr sz="950" spc="-25" dirty="0">
                <a:solidFill>
                  <a:prstClr val="black"/>
                </a:solidFill>
                <a:latin typeface="Arial MT"/>
                <a:cs typeface="Arial MT"/>
              </a:rPr>
              <a:t>,</a:t>
            </a:r>
            <a:r>
              <a:rPr sz="950" spc="50" dirty="0">
                <a:solidFill>
                  <a:prstClr val="black"/>
                </a:solidFill>
                <a:latin typeface="Arial MT"/>
                <a:cs typeface="Arial MT"/>
              </a:rPr>
              <a:t> </a:t>
            </a:r>
            <a:r>
              <a:rPr sz="950" spc="-80" dirty="0">
                <a:solidFill>
                  <a:prstClr val="black"/>
                </a:solidFill>
                <a:latin typeface="Arial MT"/>
                <a:cs typeface="Arial MT"/>
              </a:rPr>
              <a:t>G.</a:t>
            </a:r>
            <a:r>
              <a:rPr sz="950" spc="55" dirty="0">
                <a:solidFill>
                  <a:prstClr val="black"/>
                </a:solidFill>
                <a:latin typeface="Arial MT"/>
                <a:cs typeface="Arial MT"/>
              </a:rPr>
              <a:t> </a:t>
            </a:r>
            <a:r>
              <a:rPr sz="950" spc="-30" dirty="0">
                <a:solidFill>
                  <a:prstClr val="black"/>
                </a:solidFill>
                <a:latin typeface="Arial MT"/>
                <a:cs typeface="Arial MT"/>
              </a:rPr>
              <a:t>Grignani</a:t>
            </a:r>
            <a:r>
              <a:rPr sz="900" spc="-44" baseline="37037" dirty="0">
                <a:solidFill>
                  <a:srgbClr val="007FAC"/>
                </a:solidFill>
                <a:latin typeface="Arial MT"/>
                <a:cs typeface="Arial MT"/>
                <a:hlinkClick r:id="rId2" action="ppaction://hlinksldjump"/>
              </a:rPr>
              <a:t>31</a:t>
            </a:r>
            <a:r>
              <a:rPr sz="950" spc="-30" dirty="0">
                <a:solidFill>
                  <a:prstClr val="black"/>
                </a:solidFill>
                <a:latin typeface="Arial MT"/>
                <a:cs typeface="Arial MT"/>
              </a:rPr>
              <a:t>,</a:t>
            </a:r>
            <a:r>
              <a:rPr sz="950" spc="70" dirty="0">
                <a:solidFill>
                  <a:prstClr val="black"/>
                </a:solidFill>
                <a:latin typeface="Arial MT"/>
                <a:cs typeface="Arial MT"/>
              </a:rPr>
              <a:t> </a:t>
            </a:r>
            <a:r>
              <a:rPr sz="950" spc="-40" dirty="0">
                <a:solidFill>
                  <a:prstClr val="black"/>
                </a:solidFill>
                <a:latin typeface="Arial MT"/>
                <a:cs typeface="Arial MT"/>
              </a:rPr>
              <a:t>A.</a:t>
            </a:r>
            <a:r>
              <a:rPr sz="950" spc="55" dirty="0">
                <a:solidFill>
                  <a:prstClr val="black"/>
                </a:solidFill>
                <a:latin typeface="Arial MT"/>
                <a:cs typeface="Arial MT"/>
              </a:rPr>
              <a:t> </a:t>
            </a:r>
            <a:r>
              <a:rPr sz="950" spc="-30" dirty="0">
                <a:solidFill>
                  <a:prstClr val="black"/>
                </a:solidFill>
                <a:latin typeface="Arial MT"/>
                <a:cs typeface="Arial MT"/>
              </a:rPr>
              <a:t>Gronchi</a:t>
            </a:r>
            <a:r>
              <a:rPr sz="900" spc="-44" baseline="37037" dirty="0">
                <a:solidFill>
                  <a:srgbClr val="007FAC"/>
                </a:solidFill>
                <a:latin typeface="Arial MT"/>
                <a:cs typeface="Arial MT"/>
                <a:hlinkClick r:id="rId2" action="ppaction://hlinksldjump"/>
              </a:rPr>
              <a:t>32</a:t>
            </a:r>
            <a:r>
              <a:rPr sz="950" spc="-30" dirty="0">
                <a:solidFill>
                  <a:prstClr val="black"/>
                </a:solidFill>
                <a:latin typeface="Arial MT"/>
                <a:cs typeface="Arial MT"/>
              </a:rPr>
              <a:t>,</a:t>
            </a:r>
            <a:r>
              <a:rPr sz="950" spc="55" dirty="0">
                <a:solidFill>
                  <a:prstClr val="black"/>
                </a:solidFill>
                <a:latin typeface="Arial MT"/>
                <a:cs typeface="Arial MT"/>
              </a:rPr>
              <a:t> </a:t>
            </a:r>
            <a:r>
              <a:rPr sz="950" spc="-90" dirty="0">
                <a:solidFill>
                  <a:prstClr val="black"/>
                </a:solidFill>
                <a:latin typeface="Arial MT"/>
                <a:cs typeface="Arial MT"/>
              </a:rPr>
              <a:t>R.</a:t>
            </a:r>
            <a:r>
              <a:rPr sz="950" spc="55" dirty="0">
                <a:solidFill>
                  <a:prstClr val="black"/>
                </a:solidFill>
                <a:latin typeface="Arial MT"/>
                <a:cs typeface="Arial MT"/>
              </a:rPr>
              <a:t> </a:t>
            </a:r>
            <a:r>
              <a:rPr sz="950" spc="-30" dirty="0">
                <a:solidFill>
                  <a:prstClr val="black"/>
                </a:solidFill>
                <a:latin typeface="Arial MT"/>
                <a:cs typeface="Arial MT"/>
              </a:rPr>
              <a:t>Haas</a:t>
            </a:r>
            <a:r>
              <a:rPr sz="900" spc="-44" baseline="37037" dirty="0">
                <a:solidFill>
                  <a:srgbClr val="007FAC"/>
                </a:solidFill>
                <a:latin typeface="Arial MT"/>
                <a:cs typeface="Arial MT"/>
                <a:hlinkClick r:id="rId2" action="ppaction://hlinksldjump"/>
              </a:rPr>
              <a:t>33</a:t>
            </a:r>
            <a:r>
              <a:rPr sz="900" spc="-44" baseline="37037" dirty="0">
                <a:solidFill>
                  <a:prstClr val="black"/>
                </a:solidFill>
                <a:latin typeface="Arial MT"/>
                <a:cs typeface="Arial MT"/>
              </a:rPr>
              <a:t>,</a:t>
            </a:r>
            <a:r>
              <a:rPr sz="900" spc="-44" baseline="37037" dirty="0">
                <a:solidFill>
                  <a:srgbClr val="007FAC"/>
                </a:solidFill>
                <a:latin typeface="Arial MT"/>
                <a:cs typeface="Arial MT"/>
                <a:hlinkClick r:id="rId2" action="ppaction://hlinksldjump"/>
              </a:rPr>
              <a:t>34</a:t>
            </a:r>
            <a:r>
              <a:rPr sz="950" spc="-30" dirty="0">
                <a:solidFill>
                  <a:prstClr val="black"/>
                </a:solidFill>
                <a:latin typeface="Arial MT"/>
                <a:cs typeface="Arial MT"/>
              </a:rPr>
              <a:t>,</a:t>
            </a:r>
            <a:r>
              <a:rPr sz="950" spc="60" dirty="0">
                <a:solidFill>
                  <a:prstClr val="black"/>
                </a:solidFill>
                <a:latin typeface="Arial MT"/>
                <a:cs typeface="Arial MT"/>
              </a:rPr>
              <a:t> </a:t>
            </a:r>
            <a:r>
              <a:rPr sz="950" spc="-40" dirty="0">
                <a:solidFill>
                  <a:prstClr val="black"/>
                </a:solidFill>
                <a:latin typeface="Arial MT"/>
                <a:cs typeface="Arial MT"/>
              </a:rPr>
              <a:t>A.</a:t>
            </a:r>
            <a:r>
              <a:rPr sz="950" spc="60" dirty="0">
                <a:solidFill>
                  <a:prstClr val="black"/>
                </a:solidFill>
                <a:latin typeface="Arial MT"/>
                <a:cs typeface="Arial MT"/>
              </a:rPr>
              <a:t> </a:t>
            </a:r>
            <a:r>
              <a:rPr sz="950" spc="-65" dirty="0">
                <a:solidFill>
                  <a:prstClr val="black"/>
                </a:solidFill>
                <a:latin typeface="Arial MT"/>
                <a:cs typeface="Arial MT"/>
              </a:rPr>
              <a:t>B.</a:t>
            </a:r>
            <a:r>
              <a:rPr sz="950" spc="50" dirty="0">
                <a:solidFill>
                  <a:prstClr val="black"/>
                </a:solidFill>
                <a:latin typeface="Arial MT"/>
                <a:cs typeface="Arial MT"/>
              </a:rPr>
              <a:t> </a:t>
            </a:r>
            <a:r>
              <a:rPr sz="950" spc="-50" dirty="0">
                <a:solidFill>
                  <a:prstClr val="black"/>
                </a:solidFill>
                <a:latin typeface="Arial MT"/>
                <a:cs typeface="Arial MT"/>
              </a:rPr>
              <a:t>Hassan</a:t>
            </a:r>
            <a:r>
              <a:rPr sz="900" spc="-75" baseline="37037" dirty="0">
                <a:solidFill>
                  <a:srgbClr val="007FAC"/>
                </a:solidFill>
                <a:latin typeface="Arial MT"/>
                <a:cs typeface="Arial MT"/>
                <a:hlinkClick r:id="rId2" action="ppaction://hlinksldjump"/>
              </a:rPr>
              <a:t>35</a:t>
            </a:r>
            <a:r>
              <a:rPr sz="950" spc="-50" dirty="0">
                <a:solidFill>
                  <a:prstClr val="black"/>
                </a:solidFill>
                <a:latin typeface="Arial MT"/>
                <a:cs typeface="Arial MT"/>
              </a:rPr>
              <a:t>,</a:t>
            </a:r>
            <a:endParaRPr sz="950">
              <a:solidFill>
                <a:prstClr val="black"/>
              </a:solidFill>
              <a:latin typeface="Arial MT"/>
              <a:cs typeface="Arial MT"/>
            </a:endParaRPr>
          </a:p>
          <a:p>
            <a:pPr marL="62865">
              <a:spcBef>
                <a:spcPts val="5"/>
              </a:spcBef>
            </a:pPr>
            <a:r>
              <a:rPr sz="950" spc="-105" dirty="0">
                <a:solidFill>
                  <a:prstClr val="black"/>
                </a:solidFill>
                <a:latin typeface="Arial MT"/>
                <a:cs typeface="Arial MT"/>
              </a:rPr>
              <a:t>S.</a:t>
            </a:r>
            <a:r>
              <a:rPr sz="950" spc="-10" dirty="0">
                <a:solidFill>
                  <a:prstClr val="black"/>
                </a:solidFill>
                <a:latin typeface="Arial MT"/>
                <a:cs typeface="Arial MT"/>
              </a:rPr>
              <a:t> </a:t>
            </a:r>
            <a:r>
              <a:rPr sz="950" spc="-30" dirty="0">
                <a:solidFill>
                  <a:prstClr val="black"/>
                </a:solidFill>
                <a:latin typeface="Arial MT"/>
                <a:cs typeface="Arial MT"/>
              </a:rPr>
              <a:t>Hecker-Nolting</a:t>
            </a:r>
            <a:r>
              <a:rPr sz="900" spc="-44" baseline="37037" dirty="0">
                <a:solidFill>
                  <a:srgbClr val="007FAC"/>
                </a:solidFill>
                <a:latin typeface="Arial MT"/>
                <a:cs typeface="Arial MT"/>
                <a:hlinkClick r:id="rId2" action="ppaction://hlinksldjump"/>
              </a:rPr>
              <a:t>7</a:t>
            </a:r>
            <a:r>
              <a:rPr sz="950" spc="-30" dirty="0">
                <a:solidFill>
                  <a:prstClr val="black"/>
                </a:solidFill>
                <a:latin typeface="Arial MT"/>
                <a:cs typeface="Arial MT"/>
              </a:rPr>
              <a:t>,</a:t>
            </a:r>
            <a:r>
              <a:rPr sz="950" spc="-10" dirty="0">
                <a:solidFill>
                  <a:prstClr val="black"/>
                </a:solidFill>
                <a:latin typeface="Arial MT"/>
                <a:cs typeface="Arial MT"/>
              </a:rPr>
              <a:t> </a:t>
            </a:r>
            <a:r>
              <a:rPr sz="950" spc="-45" dirty="0">
                <a:solidFill>
                  <a:prstClr val="black"/>
                </a:solidFill>
                <a:latin typeface="Arial MT"/>
                <a:cs typeface="Arial MT"/>
              </a:rPr>
              <a:t>N.</a:t>
            </a:r>
            <a:r>
              <a:rPr sz="950" spc="-5" dirty="0">
                <a:solidFill>
                  <a:prstClr val="black"/>
                </a:solidFill>
                <a:latin typeface="Arial MT"/>
                <a:cs typeface="Arial MT"/>
              </a:rPr>
              <a:t> </a:t>
            </a:r>
            <a:r>
              <a:rPr sz="950" spc="-15" dirty="0">
                <a:solidFill>
                  <a:prstClr val="black"/>
                </a:solidFill>
                <a:latin typeface="Arial MT"/>
                <a:cs typeface="Arial MT"/>
              </a:rPr>
              <a:t>Hindi</a:t>
            </a:r>
            <a:r>
              <a:rPr sz="900" spc="-22" baseline="37037" dirty="0">
                <a:solidFill>
                  <a:srgbClr val="007FAC"/>
                </a:solidFill>
                <a:latin typeface="Arial MT"/>
                <a:cs typeface="Arial MT"/>
                <a:hlinkClick r:id="rId2" action="ppaction://hlinksldjump"/>
              </a:rPr>
              <a:t>36</a:t>
            </a:r>
            <a:r>
              <a:rPr sz="950" spc="-15" dirty="0">
                <a:solidFill>
                  <a:prstClr val="black"/>
                </a:solidFill>
                <a:latin typeface="Arial MT"/>
                <a:cs typeface="Arial MT"/>
              </a:rPr>
              <a:t>,</a:t>
            </a:r>
            <a:r>
              <a:rPr sz="950" spc="-10" dirty="0">
                <a:solidFill>
                  <a:prstClr val="black"/>
                </a:solidFill>
                <a:latin typeface="Arial MT"/>
                <a:cs typeface="Arial MT"/>
              </a:rPr>
              <a:t> </a:t>
            </a:r>
            <a:r>
              <a:rPr sz="950" spc="-125" dirty="0">
                <a:solidFill>
                  <a:prstClr val="black"/>
                </a:solidFill>
                <a:latin typeface="Arial MT"/>
                <a:cs typeface="Arial MT"/>
              </a:rPr>
              <a:t>P.</a:t>
            </a:r>
            <a:r>
              <a:rPr sz="950" spc="-10" dirty="0">
                <a:solidFill>
                  <a:prstClr val="black"/>
                </a:solidFill>
                <a:latin typeface="Arial MT"/>
                <a:cs typeface="Arial MT"/>
              </a:rPr>
              <a:t> </a:t>
            </a:r>
            <a:r>
              <a:rPr sz="950" spc="-35" dirty="0">
                <a:solidFill>
                  <a:prstClr val="black"/>
                </a:solidFill>
                <a:latin typeface="Arial MT"/>
                <a:cs typeface="Arial MT"/>
              </a:rPr>
              <a:t>Hohenberger</a:t>
            </a:r>
            <a:r>
              <a:rPr sz="900" spc="-52" baseline="37037" dirty="0">
                <a:solidFill>
                  <a:srgbClr val="007FAC"/>
                </a:solidFill>
                <a:latin typeface="Arial MT"/>
                <a:cs typeface="Arial MT"/>
                <a:hlinkClick r:id="rId2" action="ppaction://hlinksldjump"/>
              </a:rPr>
              <a:t>37</a:t>
            </a:r>
            <a:r>
              <a:rPr sz="950" spc="-35" dirty="0">
                <a:solidFill>
                  <a:prstClr val="black"/>
                </a:solidFill>
                <a:latin typeface="Arial MT"/>
                <a:cs typeface="Arial MT"/>
              </a:rPr>
              <a:t>,</a:t>
            </a:r>
            <a:r>
              <a:rPr sz="950" spc="-5" dirty="0">
                <a:solidFill>
                  <a:prstClr val="black"/>
                </a:solidFill>
                <a:latin typeface="Arial MT"/>
                <a:cs typeface="Arial MT"/>
              </a:rPr>
              <a:t> </a:t>
            </a:r>
            <a:r>
              <a:rPr sz="950" spc="-60" dirty="0">
                <a:solidFill>
                  <a:prstClr val="black"/>
                </a:solidFill>
                <a:latin typeface="Arial MT"/>
                <a:cs typeface="Arial MT"/>
              </a:rPr>
              <a:t>H.</a:t>
            </a:r>
            <a:r>
              <a:rPr sz="950" spc="-10" dirty="0">
                <a:solidFill>
                  <a:prstClr val="black"/>
                </a:solidFill>
                <a:latin typeface="Arial MT"/>
                <a:cs typeface="Arial MT"/>
              </a:rPr>
              <a:t> </a:t>
            </a:r>
            <a:r>
              <a:rPr sz="950" spc="-45" dirty="0">
                <a:solidFill>
                  <a:prstClr val="black"/>
                </a:solidFill>
                <a:latin typeface="Arial MT"/>
                <a:cs typeface="Arial MT"/>
              </a:rPr>
              <a:t>Joensuu</a:t>
            </a:r>
            <a:r>
              <a:rPr sz="900" spc="-67" baseline="37037" dirty="0">
                <a:solidFill>
                  <a:srgbClr val="007FAC"/>
                </a:solidFill>
                <a:latin typeface="Arial MT"/>
                <a:cs typeface="Arial MT"/>
                <a:hlinkClick r:id="rId2" action="ppaction://hlinksldjump"/>
              </a:rPr>
              <a:t>38</a:t>
            </a:r>
            <a:r>
              <a:rPr sz="950" spc="-45" dirty="0">
                <a:solidFill>
                  <a:prstClr val="black"/>
                </a:solidFill>
                <a:latin typeface="Arial MT"/>
                <a:cs typeface="Arial MT"/>
              </a:rPr>
              <a:t>,</a:t>
            </a:r>
            <a:r>
              <a:rPr sz="950" spc="-10" dirty="0">
                <a:solidFill>
                  <a:prstClr val="black"/>
                </a:solidFill>
                <a:latin typeface="Arial MT"/>
                <a:cs typeface="Arial MT"/>
              </a:rPr>
              <a:t> </a:t>
            </a:r>
            <a:r>
              <a:rPr sz="950" spc="-90" dirty="0">
                <a:solidFill>
                  <a:prstClr val="black"/>
                </a:solidFill>
                <a:latin typeface="Arial MT"/>
                <a:cs typeface="Arial MT"/>
              </a:rPr>
              <a:t>R.</a:t>
            </a:r>
            <a:r>
              <a:rPr sz="950" spc="-10" dirty="0">
                <a:solidFill>
                  <a:prstClr val="black"/>
                </a:solidFill>
                <a:latin typeface="Arial MT"/>
                <a:cs typeface="Arial MT"/>
              </a:rPr>
              <a:t> </a:t>
            </a:r>
            <a:r>
              <a:rPr sz="950" spc="-80" dirty="0">
                <a:solidFill>
                  <a:prstClr val="black"/>
                </a:solidFill>
                <a:latin typeface="Arial MT"/>
                <a:cs typeface="Arial MT"/>
              </a:rPr>
              <a:t>L.</a:t>
            </a:r>
            <a:r>
              <a:rPr sz="950" spc="-5" dirty="0">
                <a:solidFill>
                  <a:prstClr val="black"/>
                </a:solidFill>
                <a:latin typeface="Arial MT"/>
                <a:cs typeface="Arial MT"/>
              </a:rPr>
              <a:t> </a:t>
            </a:r>
            <a:r>
              <a:rPr sz="950" spc="-50" dirty="0">
                <a:solidFill>
                  <a:prstClr val="black"/>
                </a:solidFill>
                <a:latin typeface="Arial MT"/>
                <a:cs typeface="Arial MT"/>
              </a:rPr>
              <a:t>Jones</a:t>
            </a:r>
            <a:r>
              <a:rPr sz="900" spc="-75" baseline="37037" dirty="0">
                <a:solidFill>
                  <a:srgbClr val="007FAC"/>
                </a:solidFill>
                <a:latin typeface="Arial MT"/>
                <a:cs typeface="Arial MT"/>
                <a:hlinkClick r:id="rId2" action="ppaction://hlinksldjump"/>
              </a:rPr>
              <a:t>39</a:t>
            </a:r>
            <a:r>
              <a:rPr sz="950" spc="-50" dirty="0">
                <a:solidFill>
                  <a:prstClr val="black"/>
                </a:solidFill>
                <a:latin typeface="Arial MT"/>
                <a:cs typeface="Arial MT"/>
              </a:rPr>
              <a:t>,</a:t>
            </a:r>
            <a:r>
              <a:rPr sz="950" dirty="0">
                <a:solidFill>
                  <a:prstClr val="black"/>
                </a:solidFill>
                <a:latin typeface="Arial MT"/>
                <a:cs typeface="Arial MT"/>
              </a:rPr>
              <a:t> </a:t>
            </a:r>
            <a:r>
              <a:rPr sz="950" spc="-110" dirty="0">
                <a:solidFill>
                  <a:prstClr val="black"/>
                </a:solidFill>
                <a:latin typeface="Arial MT"/>
                <a:cs typeface="Arial MT"/>
              </a:rPr>
              <a:t>C.</a:t>
            </a:r>
            <a:r>
              <a:rPr sz="950" spc="-10" dirty="0">
                <a:solidFill>
                  <a:prstClr val="black"/>
                </a:solidFill>
                <a:latin typeface="Arial MT"/>
                <a:cs typeface="Arial MT"/>
              </a:rPr>
              <a:t> </a:t>
            </a:r>
            <a:r>
              <a:rPr sz="950" spc="-50" dirty="0">
                <a:solidFill>
                  <a:prstClr val="black"/>
                </a:solidFill>
                <a:latin typeface="Arial MT"/>
                <a:cs typeface="Arial MT"/>
              </a:rPr>
              <a:t>Jungels</a:t>
            </a:r>
            <a:r>
              <a:rPr sz="900" spc="-75" baseline="37037" dirty="0">
                <a:solidFill>
                  <a:srgbClr val="007FAC"/>
                </a:solidFill>
                <a:latin typeface="Arial MT"/>
                <a:cs typeface="Arial MT"/>
                <a:hlinkClick r:id="rId2" action="ppaction://hlinksldjump"/>
              </a:rPr>
              <a:t>40</a:t>
            </a:r>
            <a:r>
              <a:rPr sz="950" spc="-50" dirty="0">
                <a:solidFill>
                  <a:prstClr val="black"/>
                </a:solidFill>
                <a:latin typeface="Arial MT"/>
                <a:cs typeface="Arial MT"/>
              </a:rPr>
              <a:t>,</a:t>
            </a:r>
            <a:r>
              <a:rPr sz="950" spc="-10" dirty="0">
                <a:solidFill>
                  <a:prstClr val="black"/>
                </a:solidFill>
                <a:latin typeface="Arial MT"/>
                <a:cs typeface="Arial MT"/>
              </a:rPr>
              <a:t> </a:t>
            </a:r>
            <a:r>
              <a:rPr sz="950" spc="-125" dirty="0">
                <a:solidFill>
                  <a:prstClr val="black"/>
                </a:solidFill>
                <a:latin typeface="Arial MT"/>
                <a:cs typeface="Arial MT"/>
              </a:rPr>
              <a:t>P.</a:t>
            </a:r>
            <a:r>
              <a:rPr sz="950" spc="-10" dirty="0">
                <a:solidFill>
                  <a:prstClr val="black"/>
                </a:solidFill>
                <a:latin typeface="Arial MT"/>
                <a:cs typeface="Arial MT"/>
              </a:rPr>
              <a:t> </a:t>
            </a:r>
            <a:r>
              <a:rPr sz="950" spc="-20" dirty="0">
                <a:solidFill>
                  <a:prstClr val="black"/>
                </a:solidFill>
                <a:latin typeface="Arial MT"/>
                <a:cs typeface="Arial MT"/>
              </a:rPr>
              <a:t>Jutte</a:t>
            </a:r>
            <a:r>
              <a:rPr sz="900" spc="-30" baseline="37037" dirty="0">
                <a:solidFill>
                  <a:srgbClr val="007FAC"/>
                </a:solidFill>
                <a:latin typeface="Arial MT"/>
                <a:cs typeface="Arial MT"/>
                <a:hlinkClick r:id="rId2" action="ppaction://hlinksldjump"/>
              </a:rPr>
              <a:t>41</a:t>
            </a:r>
            <a:r>
              <a:rPr sz="950" spc="-20" dirty="0">
                <a:solidFill>
                  <a:prstClr val="black"/>
                </a:solidFill>
                <a:latin typeface="Arial MT"/>
                <a:cs typeface="Arial MT"/>
              </a:rPr>
              <a:t>,</a:t>
            </a:r>
            <a:r>
              <a:rPr sz="950" spc="-10" dirty="0">
                <a:solidFill>
                  <a:prstClr val="black"/>
                </a:solidFill>
                <a:latin typeface="Arial MT"/>
                <a:cs typeface="Arial MT"/>
              </a:rPr>
              <a:t> </a:t>
            </a:r>
            <a:r>
              <a:rPr sz="950" spc="-80" dirty="0">
                <a:solidFill>
                  <a:prstClr val="black"/>
                </a:solidFill>
                <a:latin typeface="Arial MT"/>
                <a:cs typeface="Arial MT"/>
              </a:rPr>
              <a:t>L.</a:t>
            </a:r>
            <a:r>
              <a:rPr sz="950" spc="-5" dirty="0">
                <a:solidFill>
                  <a:prstClr val="black"/>
                </a:solidFill>
                <a:latin typeface="Arial MT"/>
                <a:cs typeface="Arial MT"/>
              </a:rPr>
              <a:t> </a:t>
            </a:r>
            <a:r>
              <a:rPr sz="950" spc="-40" dirty="0">
                <a:solidFill>
                  <a:prstClr val="black"/>
                </a:solidFill>
                <a:latin typeface="Arial MT"/>
                <a:cs typeface="Arial MT"/>
              </a:rPr>
              <a:t>Kager</a:t>
            </a:r>
            <a:r>
              <a:rPr sz="900" spc="-60" baseline="37037" dirty="0">
                <a:solidFill>
                  <a:srgbClr val="007FAC"/>
                </a:solidFill>
                <a:latin typeface="Arial MT"/>
                <a:cs typeface="Arial MT"/>
                <a:hlinkClick r:id="rId2" action="ppaction://hlinksldjump"/>
              </a:rPr>
              <a:t>42</a:t>
            </a:r>
            <a:r>
              <a:rPr sz="950" spc="-40" dirty="0">
                <a:solidFill>
                  <a:prstClr val="black"/>
                </a:solidFill>
                <a:latin typeface="Arial MT"/>
                <a:cs typeface="Arial MT"/>
              </a:rPr>
              <a:t>,</a:t>
            </a:r>
            <a:r>
              <a:rPr sz="950" spc="-10" dirty="0">
                <a:solidFill>
                  <a:prstClr val="black"/>
                </a:solidFill>
                <a:latin typeface="Arial MT"/>
                <a:cs typeface="Arial MT"/>
              </a:rPr>
              <a:t> </a:t>
            </a:r>
            <a:r>
              <a:rPr sz="950" spc="-65" dirty="0">
                <a:solidFill>
                  <a:prstClr val="black"/>
                </a:solidFill>
                <a:latin typeface="Arial MT"/>
                <a:cs typeface="Arial MT"/>
              </a:rPr>
              <a:t>B.</a:t>
            </a:r>
            <a:r>
              <a:rPr sz="950" spc="-10" dirty="0">
                <a:solidFill>
                  <a:prstClr val="black"/>
                </a:solidFill>
                <a:latin typeface="Arial MT"/>
                <a:cs typeface="Arial MT"/>
              </a:rPr>
              <a:t> </a:t>
            </a:r>
            <a:r>
              <a:rPr sz="950" spc="-40" dirty="0">
                <a:solidFill>
                  <a:prstClr val="black"/>
                </a:solidFill>
                <a:latin typeface="Arial MT"/>
                <a:cs typeface="Arial MT"/>
              </a:rPr>
              <a:t>Kasper</a:t>
            </a:r>
            <a:r>
              <a:rPr sz="900" spc="-60" baseline="37037" dirty="0">
                <a:solidFill>
                  <a:srgbClr val="007FAC"/>
                </a:solidFill>
                <a:latin typeface="Arial MT"/>
                <a:cs typeface="Arial MT"/>
                <a:hlinkClick r:id="rId2" action="ppaction://hlinksldjump"/>
              </a:rPr>
              <a:t>37</a:t>
            </a:r>
            <a:r>
              <a:rPr sz="950" spc="-40" dirty="0">
                <a:solidFill>
                  <a:prstClr val="black"/>
                </a:solidFill>
                <a:latin typeface="Arial MT"/>
                <a:cs typeface="Arial MT"/>
              </a:rPr>
              <a:t>,</a:t>
            </a:r>
            <a:endParaRPr sz="950">
              <a:solidFill>
                <a:prstClr val="black"/>
              </a:solidFill>
              <a:latin typeface="Arial MT"/>
              <a:cs typeface="Arial MT"/>
            </a:endParaRPr>
          </a:p>
          <a:p>
            <a:pPr marL="63500">
              <a:spcBef>
                <a:spcPts val="10"/>
              </a:spcBef>
            </a:pPr>
            <a:r>
              <a:rPr sz="950" spc="-40" dirty="0">
                <a:solidFill>
                  <a:prstClr val="black"/>
                </a:solidFill>
                <a:latin typeface="Arial MT"/>
                <a:cs typeface="Arial MT"/>
              </a:rPr>
              <a:t>A.</a:t>
            </a:r>
            <a:r>
              <a:rPr sz="950" spc="50" dirty="0">
                <a:solidFill>
                  <a:prstClr val="black"/>
                </a:solidFill>
                <a:latin typeface="Arial MT"/>
                <a:cs typeface="Arial MT"/>
              </a:rPr>
              <a:t> </a:t>
            </a:r>
            <a:r>
              <a:rPr sz="950" spc="-30" dirty="0">
                <a:solidFill>
                  <a:prstClr val="black"/>
                </a:solidFill>
                <a:latin typeface="Arial MT"/>
                <a:cs typeface="Arial MT"/>
              </a:rPr>
              <a:t>Kawai</a:t>
            </a:r>
            <a:r>
              <a:rPr sz="900" spc="-44" baseline="41666" dirty="0">
                <a:solidFill>
                  <a:srgbClr val="007FAC"/>
                </a:solidFill>
                <a:latin typeface="Arial MT"/>
                <a:cs typeface="Arial MT"/>
                <a:hlinkClick r:id="rId2" action="ppaction://hlinksldjump"/>
              </a:rPr>
              <a:t>43</a:t>
            </a:r>
            <a:r>
              <a:rPr sz="950" spc="-30" dirty="0">
                <a:solidFill>
                  <a:prstClr val="black"/>
                </a:solidFill>
                <a:latin typeface="Arial MT"/>
                <a:cs typeface="Arial MT"/>
              </a:rPr>
              <a:t>,</a:t>
            </a:r>
            <a:r>
              <a:rPr sz="950" spc="45" dirty="0">
                <a:solidFill>
                  <a:prstClr val="black"/>
                </a:solidFill>
                <a:latin typeface="Arial MT"/>
                <a:cs typeface="Arial MT"/>
              </a:rPr>
              <a:t> </a:t>
            </a:r>
            <a:r>
              <a:rPr sz="950" spc="-70" dirty="0">
                <a:solidFill>
                  <a:prstClr val="black"/>
                </a:solidFill>
                <a:latin typeface="Arial MT"/>
                <a:cs typeface="Arial MT"/>
              </a:rPr>
              <a:t>K.</a:t>
            </a:r>
            <a:r>
              <a:rPr sz="950" spc="45" dirty="0">
                <a:solidFill>
                  <a:prstClr val="black"/>
                </a:solidFill>
                <a:latin typeface="Arial MT"/>
                <a:cs typeface="Arial MT"/>
              </a:rPr>
              <a:t> </a:t>
            </a:r>
            <a:r>
              <a:rPr sz="950" spc="-40" dirty="0">
                <a:solidFill>
                  <a:prstClr val="black"/>
                </a:solidFill>
                <a:latin typeface="Arial MT"/>
                <a:cs typeface="Arial MT"/>
              </a:rPr>
              <a:t>Kopeckova</a:t>
            </a:r>
            <a:r>
              <a:rPr sz="900" spc="-60" baseline="41666" dirty="0">
                <a:solidFill>
                  <a:srgbClr val="007FAC"/>
                </a:solidFill>
                <a:latin typeface="Arial MT"/>
                <a:cs typeface="Arial MT"/>
                <a:hlinkClick r:id="rId2" action="ppaction://hlinksldjump"/>
              </a:rPr>
              <a:t>44</a:t>
            </a:r>
            <a:r>
              <a:rPr sz="950" spc="-40" dirty="0">
                <a:solidFill>
                  <a:prstClr val="black"/>
                </a:solidFill>
                <a:latin typeface="Arial MT"/>
                <a:cs typeface="Arial MT"/>
              </a:rPr>
              <a:t>,</a:t>
            </a:r>
            <a:r>
              <a:rPr sz="950" spc="45" dirty="0">
                <a:solidFill>
                  <a:prstClr val="black"/>
                </a:solidFill>
                <a:latin typeface="Arial MT"/>
                <a:cs typeface="Arial MT"/>
              </a:rPr>
              <a:t> </a:t>
            </a:r>
            <a:r>
              <a:rPr sz="950" spc="-60" dirty="0">
                <a:solidFill>
                  <a:prstClr val="black"/>
                </a:solidFill>
                <a:latin typeface="Arial MT"/>
                <a:cs typeface="Arial MT"/>
              </a:rPr>
              <a:t>D.</a:t>
            </a:r>
            <a:r>
              <a:rPr sz="950" spc="45" dirty="0">
                <a:solidFill>
                  <a:prstClr val="black"/>
                </a:solidFill>
                <a:latin typeface="Arial MT"/>
                <a:cs typeface="Arial MT"/>
              </a:rPr>
              <a:t> </a:t>
            </a:r>
            <a:r>
              <a:rPr sz="950" spc="-40" dirty="0">
                <a:solidFill>
                  <a:prstClr val="black"/>
                </a:solidFill>
                <a:latin typeface="Arial MT"/>
                <a:cs typeface="Arial MT"/>
              </a:rPr>
              <a:t>A.</a:t>
            </a:r>
            <a:r>
              <a:rPr sz="950" spc="50" dirty="0">
                <a:solidFill>
                  <a:prstClr val="black"/>
                </a:solidFill>
                <a:latin typeface="Arial MT"/>
                <a:cs typeface="Arial MT"/>
              </a:rPr>
              <a:t> </a:t>
            </a:r>
            <a:r>
              <a:rPr sz="950" spc="-35" dirty="0">
                <a:solidFill>
                  <a:prstClr val="black"/>
                </a:solidFill>
                <a:latin typeface="Arial MT"/>
                <a:cs typeface="Arial MT"/>
              </a:rPr>
              <a:t>Krákorová</a:t>
            </a:r>
            <a:r>
              <a:rPr sz="900" spc="-52" baseline="41666" dirty="0">
                <a:solidFill>
                  <a:srgbClr val="007FAC"/>
                </a:solidFill>
                <a:latin typeface="Arial MT"/>
                <a:cs typeface="Arial MT"/>
                <a:hlinkClick r:id="rId2" action="ppaction://hlinksldjump"/>
              </a:rPr>
              <a:t>45</a:t>
            </a:r>
            <a:r>
              <a:rPr sz="950" spc="-35" dirty="0">
                <a:solidFill>
                  <a:prstClr val="black"/>
                </a:solidFill>
                <a:latin typeface="Arial MT"/>
                <a:cs typeface="Arial MT"/>
              </a:rPr>
              <a:t>,</a:t>
            </a:r>
            <a:r>
              <a:rPr sz="950" spc="55" dirty="0">
                <a:solidFill>
                  <a:prstClr val="black"/>
                </a:solidFill>
                <a:latin typeface="Arial MT"/>
                <a:cs typeface="Arial MT"/>
              </a:rPr>
              <a:t> </a:t>
            </a:r>
            <a:r>
              <a:rPr sz="950" spc="-40" dirty="0">
                <a:solidFill>
                  <a:prstClr val="black"/>
                </a:solidFill>
                <a:latin typeface="Arial MT"/>
                <a:cs typeface="Arial MT"/>
              </a:rPr>
              <a:t>A.</a:t>
            </a:r>
            <a:r>
              <a:rPr sz="950" spc="50" dirty="0">
                <a:solidFill>
                  <a:prstClr val="black"/>
                </a:solidFill>
                <a:latin typeface="Arial MT"/>
                <a:cs typeface="Arial MT"/>
              </a:rPr>
              <a:t> </a:t>
            </a:r>
            <a:r>
              <a:rPr sz="950" spc="-95" dirty="0">
                <a:solidFill>
                  <a:prstClr val="black"/>
                </a:solidFill>
                <a:latin typeface="Arial MT"/>
                <a:cs typeface="Arial MT"/>
              </a:rPr>
              <a:t>Le</a:t>
            </a:r>
            <a:r>
              <a:rPr sz="950" spc="45" dirty="0">
                <a:solidFill>
                  <a:prstClr val="black"/>
                </a:solidFill>
                <a:latin typeface="Arial MT"/>
                <a:cs typeface="Arial MT"/>
              </a:rPr>
              <a:t> </a:t>
            </a:r>
            <a:r>
              <a:rPr sz="950" spc="-55" dirty="0">
                <a:solidFill>
                  <a:prstClr val="black"/>
                </a:solidFill>
                <a:latin typeface="Arial MT"/>
                <a:cs typeface="Arial MT"/>
              </a:rPr>
              <a:t>Cesne</a:t>
            </a:r>
            <a:r>
              <a:rPr sz="900" spc="-82" baseline="41666" dirty="0">
                <a:solidFill>
                  <a:srgbClr val="007FAC"/>
                </a:solidFill>
                <a:latin typeface="Arial MT"/>
                <a:cs typeface="Arial MT"/>
                <a:hlinkClick r:id="rId2" action="ppaction://hlinksldjump"/>
              </a:rPr>
              <a:t>46</a:t>
            </a:r>
            <a:r>
              <a:rPr sz="950" spc="-55" dirty="0">
                <a:solidFill>
                  <a:prstClr val="black"/>
                </a:solidFill>
                <a:latin typeface="Arial MT"/>
                <a:cs typeface="Arial MT"/>
              </a:rPr>
              <a:t>,</a:t>
            </a:r>
            <a:r>
              <a:rPr sz="950" spc="45" dirty="0">
                <a:solidFill>
                  <a:prstClr val="black"/>
                </a:solidFill>
                <a:latin typeface="Arial MT"/>
                <a:cs typeface="Arial MT"/>
              </a:rPr>
              <a:t> </a:t>
            </a:r>
            <a:r>
              <a:rPr sz="950" spc="-85" dirty="0">
                <a:solidFill>
                  <a:prstClr val="black"/>
                </a:solidFill>
                <a:latin typeface="Arial MT"/>
                <a:cs typeface="Arial MT"/>
              </a:rPr>
              <a:t>F.</a:t>
            </a:r>
            <a:r>
              <a:rPr sz="950" spc="45" dirty="0">
                <a:solidFill>
                  <a:prstClr val="black"/>
                </a:solidFill>
                <a:latin typeface="Arial MT"/>
                <a:cs typeface="Arial MT"/>
              </a:rPr>
              <a:t> </a:t>
            </a:r>
            <a:r>
              <a:rPr sz="950" spc="-95" dirty="0">
                <a:solidFill>
                  <a:prstClr val="black"/>
                </a:solidFill>
                <a:latin typeface="Arial MT"/>
                <a:cs typeface="Arial MT"/>
              </a:rPr>
              <a:t>Le</a:t>
            </a:r>
            <a:r>
              <a:rPr sz="950" spc="50" dirty="0">
                <a:solidFill>
                  <a:prstClr val="black"/>
                </a:solidFill>
                <a:latin typeface="Arial MT"/>
                <a:cs typeface="Arial MT"/>
              </a:rPr>
              <a:t> </a:t>
            </a:r>
            <a:r>
              <a:rPr sz="950" spc="-50" dirty="0">
                <a:solidFill>
                  <a:prstClr val="black"/>
                </a:solidFill>
                <a:latin typeface="Arial MT"/>
                <a:cs typeface="Arial MT"/>
              </a:rPr>
              <a:t>Grange</a:t>
            </a:r>
            <a:r>
              <a:rPr sz="900" spc="-75" baseline="41666" dirty="0">
                <a:solidFill>
                  <a:srgbClr val="007FAC"/>
                </a:solidFill>
                <a:latin typeface="Arial MT"/>
                <a:cs typeface="Arial MT"/>
                <a:hlinkClick r:id="rId2" action="ppaction://hlinksldjump"/>
              </a:rPr>
              <a:t>1</a:t>
            </a:r>
            <a:r>
              <a:rPr sz="950" spc="-50" dirty="0">
                <a:solidFill>
                  <a:prstClr val="black"/>
                </a:solidFill>
                <a:latin typeface="Arial MT"/>
                <a:cs typeface="Arial MT"/>
              </a:rPr>
              <a:t>,</a:t>
            </a:r>
            <a:r>
              <a:rPr sz="950" spc="50" dirty="0">
                <a:solidFill>
                  <a:prstClr val="black"/>
                </a:solidFill>
                <a:latin typeface="Arial MT"/>
                <a:cs typeface="Arial MT"/>
              </a:rPr>
              <a:t> </a:t>
            </a:r>
            <a:r>
              <a:rPr sz="950" spc="-100" dirty="0">
                <a:solidFill>
                  <a:prstClr val="black"/>
                </a:solidFill>
                <a:latin typeface="Arial MT"/>
                <a:cs typeface="Arial MT"/>
              </a:rPr>
              <a:t>E.</a:t>
            </a:r>
            <a:r>
              <a:rPr sz="950" spc="50" dirty="0">
                <a:solidFill>
                  <a:prstClr val="black"/>
                </a:solidFill>
                <a:latin typeface="Arial MT"/>
                <a:cs typeface="Arial MT"/>
              </a:rPr>
              <a:t> </a:t>
            </a:r>
            <a:r>
              <a:rPr sz="950" spc="-45" dirty="0">
                <a:solidFill>
                  <a:prstClr val="black"/>
                </a:solidFill>
                <a:latin typeface="Arial MT"/>
                <a:cs typeface="Arial MT"/>
              </a:rPr>
              <a:t>Legius</a:t>
            </a:r>
            <a:r>
              <a:rPr sz="900" spc="-67" baseline="41666" dirty="0">
                <a:solidFill>
                  <a:srgbClr val="007FAC"/>
                </a:solidFill>
                <a:latin typeface="Arial MT"/>
                <a:cs typeface="Arial MT"/>
                <a:hlinkClick r:id="rId2" action="ppaction://hlinksldjump"/>
              </a:rPr>
              <a:t>47</a:t>
            </a:r>
            <a:r>
              <a:rPr sz="950" spc="-45" dirty="0">
                <a:solidFill>
                  <a:prstClr val="black"/>
                </a:solidFill>
                <a:latin typeface="Arial MT"/>
                <a:cs typeface="Arial MT"/>
              </a:rPr>
              <a:t>,</a:t>
            </a:r>
            <a:r>
              <a:rPr sz="950" spc="60" dirty="0">
                <a:solidFill>
                  <a:prstClr val="black"/>
                </a:solidFill>
                <a:latin typeface="Arial MT"/>
                <a:cs typeface="Arial MT"/>
              </a:rPr>
              <a:t> </a:t>
            </a:r>
            <a:r>
              <a:rPr sz="950" spc="-40" dirty="0">
                <a:solidFill>
                  <a:prstClr val="black"/>
                </a:solidFill>
                <a:latin typeface="Arial MT"/>
                <a:cs typeface="Arial MT"/>
              </a:rPr>
              <a:t>A.</a:t>
            </a:r>
            <a:r>
              <a:rPr sz="950" spc="45" dirty="0">
                <a:solidFill>
                  <a:prstClr val="black"/>
                </a:solidFill>
                <a:latin typeface="Arial MT"/>
                <a:cs typeface="Arial MT"/>
              </a:rPr>
              <a:t> </a:t>
            </a:r>
            <a:r>
              <a:rPr sz="950" spc="-20" dirty="0">
                <a:solidFill>
                  <a:prstClr val="black"/>
                </a:solidFill>
                <a:latin typeface="Arial MT"/>
                <a:cs typeface="Arial MT"/>
              </a:rPr>
              <a:t>Leithner</a:t>
            </a:r>
            <a:r>
              <a:rPr sz="900" spc="-30" baseline="41666" dirty="0">
                <a:solidFill>
                  <a:srgbClr val="007FAC"/>
                </a:solidFill>
                <a:latin typeface="Arial MT"/>
                <a:cs typeface="Arial MT"/>
                <a:hlinkClick r:id="rId2" action="ppaction://hlinksldjump"/>
              </a:rPr>
              <a:t>48</a:t>
            </a:r>
            <a:r>
              <a:rPr sz="950" spc="-20" dirty="0">
                <a:solidFill>
                  <a:prstClr val="black"/>
                </a:solidFill>
                <a:latin typeface="Arial MT"/>
                <a:cs typeface="Arial MT"/>
              </a:rPr>
              <a:t>,</a:t>
            </a:r>
            <a:r>
              <a:rPr sz="950" spc="60" dirty="0">
                <a:solidFill>
                  <a:prstClr val="black"/>
                </a:solidFill>
                <a:latin typeface="Arial MT"/>
                <a:cs typeface="Arial MT"/>
              </a:rPr>
              <a:t> </a:t>
            </a:r>
            <a:r>
              <a:rPr sz="950" spc="-40" dirty="0">
                <a:solidFill>
                  <a:prstClr val="black"/>
                </a:solidFill>
                <a:latin typeface="Arial MT"/>
                <a:cs typeface="Arial MT"/>
              </a:rPr>
              <a:t>A.</a:t>
            </a:r>
            <a:r>
              <a:rPr sz="950" spc="50" dirty="0">
                <a:solidFill>
                  <a:prstClr val="black"/>
                </a:solidFill>
                <a:latin typeface="Arial MT"/>
                <a:cs typeface="Arial MT"/>
              </a:rPr>
              <a:t> </a:t>
            </a:r>
            <a:r>
              <a:rPr sz="950" spc="-70" dirty="0">
                <a:solidFill>
                  <a:prstClr val="black"/>
                </a:solidFill>
                <a:latin typeface="Arial MT"/>
                <a:cs typeface="Arial MT"/>
              </a:rPr>
              <a:t>López</a:t>
            </a:r>
            <a:r>
              <a:rPr sz="950" spc="55" dirty="0">
                <a:solidFill>
                  <a:prstClr val="black"/>
                </a:solidFill>
                <a:latin typeface="Arial MT"/>
                <a:cs typeface="Arial MT"/>
              </a:rPr>
              <a:t> </a:t>
            </a:r>
            <a:r>
              <a:rPr sz="950" spc="-45" dirty="0">
                <a:solidFill>
                  <a:prstClr val="black"/>
                </a:solidFill>
                <a:latin typeface="Arial MT"/>
                <a:cs typeface="Arial MT"/>
              </a:rPr>
              <a:t>Pousa</a:t>
            </a:r>
            <a:r>
              <a:rPr sz="900" spc="-67" baseline="41666" dirty="0">
                <a:solidFill>
                  <a:srgbClr val="007FAC"/>
                </a:solidFill>
                <a:latin typeface="Arial MT"/>
                <a:cs typeface="Arial MT"/>
                <a:hlinkClick r:id="rId2" action="ppaction://hlinksldjump"/>
              </a:rPr>
              <a:t>49</a:t>
            </a:r>
            <a:r>
              <a:rPr sz="950" spc="-45" dirty="0">
                <a:solidFill>
                  <a:prstClr val="black"/>
                </a:solidFill>
                <a:latin typeface="Arial MT"/>
                <a:cs typeface="Arial MT"/>
              </a:rPr>
              <a:t>,</a:t>
            </a:r>
            <a:endParaRPr sz="950">
              <a:solidFill>
                <a:prstClr val="black"/>
              </a:solidFill>
              <a:latin typeface="Arial MT"/>
              <a:cs typeface="Arial MT"/>
            </a:endParaRPr>
          </a:p>
          <a:p>
            <a:pPr marL="63500">
              <a:spcBef>
                <a:spcPts val="5"/>
              </a:spcBef>
            </a:pPr>
            <a:r>
              <a:rPr sz="950" spc="-95" dirty="0">
                <a:solidFill>
                  <a:prstClr val="black"/>
                </a:solidFill>
                <a:latin typeface="Arial MT"/>
                <a:cs typeface="Arial MT"/>
              </a:rPr>
              <a:t>J.</a:t>
            </a:r>
            <a:r>
              <a:rPr sz="950" spc="55" dirty="0">
                <a:solidFill>
                  <a:prstClr val="black"/>
                </a:solidFill>
                <a:latin typeface="Arial MT"/>
                <a:cs typeface="Arial MT"/>
              </a:rPr>
              <a:t> </a:t>
            </a:r>
            <a:r>
              <a:rPr sz="950" spc="-10" dirty="0">
                <a:solidFill>
                  <a:prstClr val="black"/>
                </a:solidFill>
                <a:latin typeface="Arial MT"/>
                <a:cs typeface="Arial MT"/>
              </a:rPr>
              <a:t>Martin-Broto</a:t>
            </a:r>
            <a:r>
              <a:rPr sz="900" spc="-15" baseline="41666" dirty="0">
                <a:solidFill>
                  <a:srgbClr val="007FAC"/>
                </a:solidFill>
                <a:latin typeface="Arial MT"/>
                <a:cs typeface="Arial MT"/>
                <a:hlinkClick r:id="rId2" action="ppaction://hlinksldjump"/>
              </a:rPr>
              <a:t>36</a:t>
            </a:r>
            <a:r>
              <a:rPr sz="950" spc="-10" dirty="0">
                <a:solidFill>
                  <a:prstClr val="black"/>
                </a:solidFill>
                <a:latin typeface="Arial MT"/>
                <a:cs typeface="Arial MT"/>
              </a:rPr>
              <a:t>,</a:t>
            </a:r>
            <a:r>
              <a:rPr sz="950" spc="60" dirty="0">
                <a:solidFill>
                  <a:prstClr val="black"/>
                </a:solidFill>
                <a:latin typeface="Arial MT"/>
                <a:cs typeface="Arial MT"/>
              </a:rPr>
              <a:t> </a:t>
            </a:r>
            <a:r>
              <a:rPr sz="950" spc="-65" dirty="0">
                <a:solidFill>
                  <a:prstClr val="black"/>
                </a:solidFill>
                <a:latin typeface="Arial MT"/>
                <a:cs typeface="Arial MT"/>
              </a:rPr>
              <a:t>O.</a:t>
            </a:r>
            <a:r>
              <a:rPr sz="950" spc="65" dirty="0">
                <a:solidFill>
                  <a:prstClr val="black"/>
                </a:solidFill>
                <a:latin typeface="Arial MT"/>
                <a:cs typeface="Arial MT"/>
              </a:rPr>
              <a:t> </a:t>
            </a:r>
            <a:r>
              <a:rPr sz="950" spc="-20" dirty="0">
                <a:solidFill>
                  <a:prstClr val="black"/>
                </a:solidFill>
                <a:latin typeface="Arial MT"/>
                <a:cs typeface="Arial MT"/>
              </a:rPr>
              <a:t>Merimsky</a:t>
            </a:r>
            <a:r>
              <a:rPr sz="900" spc="-30" baseline="41666" dirty="0">
                <a:solidFill>
                  <a:srgbClr val="007FAC"/>
                </a:solidFill>
                <a:latin typeface="Arial MT"/>
                <a:cs typeface="Arial MT"/>
                <a:hlinkClick r:id="rId2" action="ppaction://hlinksldjump"/>
              </a:rPr>
              <a:t>50</a:t>
            </a:r>
            <a:r>
              <a:rPr sz="950" spc="-20" dirty="0">
                <a:solidFill>
                  <a:prstClr val="black"/>
                </a:solidFill>
                <a:latin typeface="Arial MT"/>
                <a:cs typeface="Arial MT"/>
              </a:rPr>
              <a:t>,</a:t>
            </a:r>
            <a:r>
              <a:rPr sz="950" spc="60" dirty="0">
                <a:solidFill>
                  <a:prstClr val="black"/>
                </a:solidFill>
                <a:latin typeface="Arial MT"/>
                <a:cs typeface="Arial MT"/>
              </a:rPr>
              <a:t> </a:t>
            </a:r>
            <a:r>
              <a:rPr sz="950" spc="-110" dirty="0">
                <a:solidFill>
                  <a:prstClr val="black"/>
                </a:solidFill>
                <a:latin typeface="Arial MT"/>
                <a:cs typeface="Arial MT"/>
              </a:rPr>
              <a:t>C.</a:t>
            </a:r>
            <a:r>
              <a:rPr sz="950" spc="-85" dirty="0">
                <a:solidFill>
                  <a:prstClr val="black"/>
                </a:solidFill>
                <a:latin typeface="Arial MT"/>
                <a:cs typeface="Arial MT"/>
              </a:rPr>
              <a:t> </a:t>
            </a:r>
            <a:r>
              <a:rPr sz="950" spc="-30" dirty="0">
                <a:solidFill>
                  <a:prstClr val="black"/>
                </a:solidFill>
                <a:latin typeface="Arial MT"/>
                <a:cs typeface="Arial MT"/>
              </a:rPr>
              <a:t>Messiou</a:t>
            </a:r>
            <a:r>
              <a:rPr sz="900" spc="-44" baseline="41666" dirty="0">
                <a:solidFill>
                  <a:srgbClr val="007FAC"/>
                </a:solidFill>
                <a:latin typeface="Arial MT"/>
                <a:cs typeface="Arial MT"/>
                <a:hlinkClick r:id="rId2" action="ppaction://hlinksldjump"/>
              </a:rPr>
              <a:t>51</a:t>
            </a:r>
            <a:r>
              <a:rPr sz="950" spc="-30" dirty="0">
                <a:solidFill>
                  <a:prstClr val="black"/>
                </a:solidFill>
                <a:latin typeface="Arial MT"/>
                <a:cs typeface="Arial MT"/>
              </a:rPr>
              <a:t>,</a:t>
            </a:r>
            <a:r>
              <a:rPr sz="950" spc="70" dirty="0">
                <a:solidFill>
                  <a:prstClr val="black"/>
                </a:solidFill>
                <a:latin typeface="Arial MT"/>
                <a:cs typeface="Arial MT"/>
              </a:rPr>
              <a:t> </a:t>
            </a:r>
            <a:r>
              <a:rPr sz="950" spc="-40" dirty="0">
                <a:solidFill>
                  <a:prstClr val="black"/>
                </a:solidFill>
                <a:latin typeface="Arial MT"/>
                <a:cs typeface="Arial MT"/>
              </a:rPr>
              <a:t>A.</a:t>
            </a:r>
            <a:r>
              <a:rPr sz="950" spc="65" dirty="0">
                <a:solidFill>
                  <a:prstClr val="black"/>
                </a:solidFill>
                <a:latin typeface="Arial MT"/>
                <a:cs typeface="Arial MT"/>
              </a:rPr>
              <a:t> </a:t>
            </a:r>
            <a:r>
              <a:rPr sz="950" spc="-65" dirty="0">
                <a:solidFill>
                  <a:prstClr val="black"/>
                </a:solidFill>
                <a:latin typeface="Arial MT"/>
                <a:cs typeface="Arial MT"/>
              </a:rPr>
              <a:t>B.</a:t>
            </a:r>
            <a:r>
              <a:rPr sz="950" spc="55" dirty="0">
                <a:solidFill>
                  <a:prstClr val="black"/>
                </a:solidFill>
                <a:latin typeface="Arial MT"/>
                <a:cs typeface="Arial MT"/>
              </a:rPr>
              <a:t> </a:t>
            </a:r>
            <a:r>
              <a:rPr sz="950" spc="-10" dirty="0">
                <a:solidFill>
                  <a:prstClr val="black"/>
                </a:solidFill>
                <a:latin typeface="Arial MT"/>
                <a:cs typeface="Arial MT"/>
              </a:rPr>
              <a:t>Miah</a:t>
            </a:r>
            <a:r>
              <a:rPr sz="900" spc="-15" baseline="41666" dirty="0">
                <a:solidFill>
                  <a:srgbClr val="007FAC"/>
                </a:solidFill>
                <a:latin typeface="Arial MT"/>
                <a:cs typeface="Arial MT"/>
                <a:hlinkClick r:id="rId2" action="ppaction://hlinksldjump"/>
              </a:rPr>
              <a:t>52</a:t>
            </a:r>
            <a:r>
              <a:rPr sz="950" spc="-10" dirty="0">
                <a:solidFill>
                  <a:prstClr val="black"/>
                </a:solidFill>
                <a:latin typeface="Arial MT"/>
                <a:cs typeface="Arial MT"/>
              </a:rPr>
              <a:t>,</a:t>
            </a:r>
            <a:r>
              <a:rPr sz="950" spc="60" dirty="0">
                <a:solidFill>
                  <a:prstClr val="black"/>
                </a:solidFill>
                <a:latin typeface="Arial MT"/>
                <a:cs typeface="Arial MT"/>
              </a:rPr>
              <a:t> </a:t>
            </a:r>
            <a:r>
              <a:rPr sz="950" spc="-65" dirty="0">
                <a:solidFill>
                  <a:prstClr val="black"/>
                </a:solidFill>
                <a:latin typeface="Arial MT"/>
                <a:cs typeface="Arial MT"/>
              </a:rPr>
              <a:t>O.</a:t>
            </a:r>
            <a:r>
              <a:rPr sz="950" spc="65" dirty="0">
                <a:solidFill>
                  <a:prstClr val="black"/>
                </a:solidFill>
                <a:latin typeface="Arial MT"/>
                <a:cs typeface="Arial MT"/>
              </a:rPr>
              <a:t> </a:t>
            </a:r>
            <a:r>
              <a:rPr sz="950" spc="10" dirty="0">
                <a:solidFill>
                  <a:prstClr val="black"/>
                </a:solidFill>
                <a:latin typeface="Arial MT"/>
                <a:cs typeface="Arial MT"/>
              </a:rPr>
              <a:t>Mir</a:t>
            </a:r>
            <a:r>
              <a:rPr sz="900" spc="15" baseline="41666" dirty="0">
                <a:solidFill>
                  <a:srgbClr val="007FAC"/>
                </a:solidFill>
                <a:latin typeface="Arial MT"/>
                <a:cs typeface="Arial MT"/>
                <a:hlinkClick r:id="rId2" action="ppaction://hlinksldjump"/>
              </a:rPr>
              <a:t>53</a:t>
            </a:r>
            <a:r>
              <a:rPr sz="950" spc="10" dirty="0">
                <a:solidFill>
                  <a:prstClr val="black"/>
                </a:solidFill>
                <a:latin typeface="Arial MT"/>
                <a:cs typeface="Arial MT"/>
              </a:rPr>
              <a:t>,</a:t>
            </a:r>
            <a:r>
              <a:rPr sz="950" spc="60" dirty="0">
                <a:solidFill>
                  <a:prstClr val="black"/>
                </a:solidFill>
                <a:latin typeface="Arial MT"/>
                <a:cs typeface="Arial MT"/>
              </a:rPr>
              <a:t> </a:t>
            </a:r>
            <a:r>
              <a:rPr sz="950" dirty="0">
                <a:solidFill>
                  <a:prstClr val="black"/>
                </a:solidFill>
                <a:latin typeface="Arial MT"/>
                <a:cs typeface="Arial MT"/>
              </a:rPr>
              <a:t>M.</a:t>
            </a:r>
            <a:r>
              <a:rPr sz="950" spc="60" dirty="0">
                <a:solidFill>
                  <a:prstClr val="black"/>
                </a:solidFill>
                <a:latin typeface="Arial MT"/>
                <a:cs typeface="Arial MT"/>
              </a:rPr>
              <a:t> </a:t>
            </a:r>
            <a:r>
              <a:rPr sz="950" spc="-10" dirty="0">
                <a:solidFill>
                  <a:prstClr val="black"/>
                </a:solidFill>
                <a:latin typeface="Arial MT"/>
                <a:cs typeface="Arial MT"/>
              </a:rPr>
              <a:t>Montemurro</a:t>
            </a:r>
            <a:r>
              <a:rPr sz="900" spc="-15" baseline="41666" dirty="0">
                <a:solidFill>
                  <a:srgbClr val="007FAC"/>
                </a:solidFill>
                <a:latin typeface="Arial MT"/>
                <a:cs typeface="Arial MT"/>
                <a:hlinkClick r:id="rId2" action="ppaction://hlinksldjump"/>
              </a:rPr>
              <a:t>54</a:t>
            </a:r>
            <a:r>
              <a:rPr sz="950" spc="-10" dirty="0">
                <a:solidFill>
                  <a:prstClr val="black"/>
                </a:solidFill>
                <a:latin typeface="Arial MT"/>
                <a:cs typeface="Arial MT"/>
              </a:rPr>
              <a:t>,</a:t>
            </a:r>
            <a:r>
              <a:rPr sz="950" spc="60" dirty="0">
                <a:solidFill>
                  <a:prstClr val="black"/>
                </a:solidFill>
                <a:latin typeface="Arial MT"/>
                <a:cs typeface="Arial MT"/>
              </a:rPr>
              <a:t> </a:t>
            </a:r>
            <a:r>
              <a:rPr sz="950" spc="-65" dirty="0">
                <a:solidFill>
                  <a:prstClr val="black"/>
                </a:solidFill>
                <a:latin typeface="Arial MT"/>
                <a:cs typeface="Arial MT"/>
              </a:rPr>
              <a:t>B.</a:t>
            </a:r>
            <a:r>
              <a:rPr sz="950" spc="55" dirty="0">
                <a:solidFill>
                  <a:prstClr val="black"/>
                </a:solidFill>
                <a:latin typeface="Arial MT"/>
                <a:cs typeface="Arial MT"/>
              </a:rPr>
              <a:t> </a:t>
            </a:r>
            <a:r>
              <a:rPr sz="950" spc="-10" dirty="0">
                <a:solidFill>
                  <a:prstClr val="black"/>
                </a:solidFill>
                <a:latin typeface="Arial MT"/>
                <a:cs typeface="Arial MT"/>
              </a:rPr>
              <a:t>Morland</a:t>
            </a:r>
            <a:r>
              <a:rPr sz="900" spc="-15" baseline="41666" dirty="0">
                <a:solidFill>
                  <a:srgbClr val="007FAC"/>
                </a:solidFill>
                <a:latin typeface="Arial MT"/>
                <a:cs typeface="Arial MT"/>
                <a:hlinkClick r:id="rId2" action="ppaction://hlinksldjump"/>
              </a:rPr>
              <a:t>55</a:t>
            </a:r>
            <a:r>
              <a:rPr sz="950" spc="-10" dirty="0">
                <a:solidFill>
                  <a:prstClr val="black"/>
                </a:solidFill>
                <a:latin typeface="Arial MT"/>
                <a:cs typeface="Arial MT"/>
              </a:rPr>
              <a:t>,</a:t>
            </a:r>
            <a:r>
              <a:rPr sz="950" spc="60" dirty="0">
                <a:solidFill>
                  <a:prstClr val="black"/>
                </a:solidFill>
                <a:latin typeface="Arial MT"/>
                <a:cs typeface="Arial MT"/>
              </a:rPr>
              <a:t> </a:t>
            </a:r>
            <a:r>
              <a:rPr sz="950" spc="-110" dirty="0">
                <a:solidFill>
                  <a:prstClr val="black"/>
                </a:solidFill>
                <a:latin typeface="Arial MT"/>
                <a:cs typeface="Arial MT"/>
              </a:rPr>
              <a:t>C.</a:t>
            </a:r>
            <a:r>
              <a:rPr sz="950" spc="65" dirty="0">
                <a:solidFill>
                  <a:prstClr val="black"/>
                </a:solidFill>
                <a:latin typeface="Arial MT"/>
                <a:cs typeface="Arial MT"/>
              </a:rPr>
              <a:t> </a:t>
            </a:r>
            <a:r>
              <a:rPr sz="950" spc="-15" dirty="0">
                <a:solidFill>
                  <a:prstClr val="black"/>
                </a:solidFill>
                <a:latin typeface="Arial MT"/>
                <a:cs typeface="Arial MT"/>
              </a:rPr>
              <a:t>Morosi</a:t>
            </a:r>
            <a:r>
              <a:rPr sz="900" spc="-22" baseline="41666" dirty="0">
                <a:solidFill>
                  <a:srgbClr val="007FAC"/>
                </a:solidFill>
                <a:latin typeface="Arial MT"/>
                <a:cs typeface="Arial MT"/>
                <a:hlinkClick r:id="rId2" action="ppaction://hlinksldjump"/>
              </a:rPr>
              <a:t>56</a:t>
            </a:r>
            <a:r>
              <a:rPr sz="950" spc="-15" dirty="0">
                <a:solidFill>
                  <a:prstClr val="black"/>
                </a:solidFill>
                <a:latin typeface="Arial MT"/>
                <a:cs typeface="Arial MT"/>
              </a:rPr>
              <a:t>,</a:t>
            </a:r>
            <a:endParaRPr sz="950">
              <a:solidFill>
                <a:prstClr val="black"/>
              </a:solidFill>
              <a:latin typeface="Arial MT"/>
              <a:cs typeface="Arial MT"/>
            </a:endParaRPr>
          </a:p>
          <a:p>
            <a:pPr marL="63500">
              <a:spcBef>
                <a:spcPts val="5"/>
              </a:spcBef>
            </a:pPr>
            <a:r>
              <a:rPr sz="950" spc="-100" dirty="0">
                <a:solidFill>
                  <a:prstClr val="black"/>
                </a:solidFill>
                <a:latin typeface="Arial MT"/>
                <a:cs typeface="Arial MT"/>
              </a:rPr>
              <a:t>E.</a:t>
            </a:r>
            <a:r>
              <a:rPr sz="950" spc="50" dirty="0">
                <a:solidFill>
                  <a:prstClr val="black"/>
                </a:solidFill>
                <a:latin typeface="Arial MT"/>
                <a:cs typeface="Arial MT"/>
              </a:rPr>
              <a:t> </a:t>
            </a:r>
            <a:r>
              <a:rPr sz="950" spc="-20" dirty="0">
                <a:solidFill>
                  <a:prstClr val="black"/>
                </a:solidFill>
                <a:latin typeface="Arial MT"/>
                <a:cs typeface="Arial MT"/>
              </a:rPr>
              <a:t>Palmerini</a:t>
            </a:r>
            <a:r>
              <a:rPr sz="900" spc="-30" baseline="37037" dirty="0">
                <a:solidFill>
                  <a:srgbClr val="007FAC"/>
                </a:solidFill>
                <a:latin typeface="Arial MT"/>
                <a:cs typeface="Arial MT"/>
                <a:hlinkClick r:id="rId2" action="ppaction://hlinksldjump"/>
              </a:rPr>
              <a:t>57</a:t>
            </a:r>
            <a:r>
              <a:rPr sz="950" spc="-20" dirty="0">
                <a:solidFill>
                  <a:prstClr val="black"/>
                </a:solidFill>
                <a:latin typeface="Arial MT"/>
                <a:cs typeface="Arial MT"/>
              </a:rPr>
              <a:t>,</a:t>
            </a:r>
            <a:r>
              <a:rPr sz="950" spc="50" dirty="0">
                <a:solidFill>
                  <a:prstClr val="black"/>
                </a:solidFill>
                <a:latin typeface="Arial MT"/>
                <a:cs typeface="Arial MT"/>
              </a:rPr>
              <a:t> </a:t>
            </a:r>
            <a:r>
              <a:rPr sz="950" dirty="0">
                <a:solidFill>
                  <a:prstClr val="black"/>
                </a:solidFill>
                <a:latin typeface="Arial MT"/>
                <a:cs typeface="Arial MT"/>
              </a:rPr>
              <a:t>M.</a:t>
            </a:r>
            <a:r>
              <a:rPr sz="950" spc="50" dirty="0">
                <a:solidFill>
                  <a:prstClr val="black"/>
                </a:solidFill>
                <a:latin typeface="Arial MT"/>
                <a:cs typeface="Arial MT"/>
              </a:rPr>
              <a:t> </a:t>
            </a:r>
            <a:r>
              <a:rPr sz="950" spc="-40" dirty="0">
                <a:solidFill>
                  <a:prstClr val="black"/>
                </a:solidFill>
                <a:latin typeface="Arial MT"/>
                <a:cs typeface="Arial MT"/>
              </a:rPr>
              <a:t>A.</a:t>
            </a:r>
            <a:r>
              <a:rPr sz="950" spc="50" dirty="0">
                <a:solidFill>
                  <a:prstClr val="black"/>
                </a:solidFill>
                <a:latin typeface="Arial MT"/>
                <a:cs typeface="Arial MT"/>
              </a:rPr>
              <a:t> </a:t>
            </a:r>
            <a:r>
              <a:rPr sz="950" spc="-30" dirty="0">
                <a:solidFill>
                  <a:prstClr val="black"/>
                </a:solidFill>
                <a:latin typeface="Arial MT"/>
                <a:cs typeface="Arial MT"/>
              </a:rPr>
              <a:t>Pantaleo</a:t>
            </a:r>
            <a:r>
              <a:rPr sz="900" spc="-44" baseline="37037" dirty="0">
                <a:solidFill>
                  <a:srgbClr val="007FAC"/>
                </a:solidFill>
                <a:latin typeface="Arial MT"/>
                <a:cs typeface="Arial MT"/>
                <a:hlinkClick r:id="rId2" action="ppaction://hlinksldjump"/>
              </a:rPr>
              <a:t>58</a:t>
            </a:r>
            <a:r>
              <a:rPr sz="950" spc="-30" dirty="0">
                <a:solidFill>
                  <a:prstClr val="black"/>
                </a:solidFill>
                <a:latin typeface="Arial MT"/>
                <a:cs typeface="Arial MT"/>
              </a:rPr>
              <a:t>,</a:t>
            </a:r>
            <a:r>
              <a:rPr sz="950" spc="50" dirty="0">
                <a:solidFill>
                  <a:prstClr val="black"/>
                </a:solidFill>
                <a:latin typeface="Arial MT"/>
                <a:cs typeface="Arial MT"/>
              </a:rPr>
              <a:t> </a:t>
            </a:r>
            <a:r>
              <a:rPr sz="950" spc="-90" dirty="0">
                <a:solidFill>
                  <a:prstClr val="black"/>
                </a:solidFill>
                <a:latin typeface="Arial MT"/>
                <a:cs typeface="Arial MT"/>
              </a:rPr>
              <a:t>R.</a:t>
            </a:r>
            <a:r>
              <a:rPr sz="950" spc="50" dirty="0">
                <a:solidFill>
                  <a:prstClr val="black"/>
                </a:solidFill>
                <a:latin typeface="Arial MT"/>
                <a:cs typeface="Arial MT"/>
              </a:rPr>
              <a:t> </a:t>
            </a:r>
            <a:r>
              <a:rPr sz="950" spc="-35" dirty="0">
                <a:solidFill>
                  <a:prstClr val="black"/>
                </a:solidFill>
                <a:latin typeface="Arial MT"/>
                <a:cs typeface="Arial MT"/>
              </a:rPr>
              <a:t>Piana</a:t>
            </a:r>
            <a:r>
              <a:rPr sz="900" spc="-52" baseline="37037" dirty="0">
                <a:solidFill>
                  <a:srgbClr val="007FAC"/>
                </a:solidFill>
                <a:latin typeface="Arial MT"/>
                <a:cs typeface="Arial MT"/>
                <a:hlinkClick r:id="rId2" action="ppaction://hlinksldjump"/>
              </a:rPr>
              <a:t>59</a:t>
            </a:r>
            <a:r>
              <a:rPr sz="950" spc="-35" dirty="0">
                <a:solidFill>
                  <a:prstClr val="black"/>
                </a:solidFill>
                <a:latin typeface="Arial MT"/>
                <a:cs typeface="Arial MT"/>
              </a:rPr>
              <a:t>,</a:t>
            </a:r>
            <a:r>
              <a:rPr sz="950" spc="50" dirty="0">
                <a:solidFill>
                  <a:prstClr val="black"/>
                </a:solidFill>
                <a:latin typeface="Arial MT"/>
                <a:cs typeface="Arial MT"/>
              </a:rPr>
              <a:t> </a:t>
            </a:r>
            <a:r>
              <a:rPr sz="950" spc="-105" dirty="0">
                <a:solidFill>
                  <a:prstClr val="black"/>
                </a:solidFill>
                <a:latin typeface="Arial MT"/>
                <a:cs typeface="Arial MT"/>
              </a:rPr>
              <a:t>S.</a:t>
            </a:r>
            <a:r>
              <a:rPr sz="950" spc="-100" dirty="0">
                <a:solidFill>
                  <a:prstClr val="black"/>
                </a:solidFill>
                <a:latin typeface="Arial MT"/>
                <a:cs typeface="Arial MT"/>
              </a:rPr>
              <a:t> </a:t>
            </a:r>
            <a:r>
              <a:rPr sz="950" spc="-30" dirty="0">
                <a:solidFill>
                  <a:prstClr val="black"/>
                </a:solidFill>
                <a:latin typeface="Arial MT"/>
                <a:cs typeface="Arial MT"/>
              </a:rPr>
              <a:t>Piperno-Neumann</a:t>
            </a:r>
            <a:r>
              <a:rPr sz="900" spc="-44" baseline="37037" dirty="0">
                <a:solidFill>
                  <a:srgbClr val="007FAC"/>
                </a:solidFill>
                <a:latin typeface="Arial MT"/>
                <a:cs typeface="Arial MT"/>
                <a:hlinkClick r:id="rId2" action="ppaction://hlinksldjump"/>
              </a:rPr>
              <a:t>60</a:t>
            </a:r>
            <a:r>
              <a:rPr sz="950" spc="-30" dirty="0">
                <a:solidFill>
                  <a:prstClr val="black"/>
                </a:solidFill>
                <a:latin typeface="Arial MT"/>
                <a:cs typeface="Arial MT"/>
              </a:rPr>
              <a:t>,</a:t>
            </a:r>
            <a:r>
              <a:rPr sz="950" spc="45" dirty="0">
                <a:solidFill>
                  <a:prstClr val="black"/>
                </a:solidFill>
                <a:latin typeface="Arial MT"/>
                <a:cs typeface="Arial MT"/>
              </a:rPr>
              <a:t> </a:t>
            </a:r>
            <a:r>
              <a:rPr sz="950" spc="-125" dirty="0">
                <a:solidFill>
                  <a:prstClr val="black"/>
                </a:solidFill>
                <a:latin typeface="Arial MT"/>
                <a:cs typeface="Arial MT"/>
              </a:rPr>
              <a:t>P.</a:t>
            </a:r>
            <a:r>
              <a:rPr sz="950" spc="50" dirty="0">
                <a:solidFill>
                  <a:prstClr val="black"/>
                </a:solidFill>
                <a:latin typeface="Arial MT"/>
                <a:cs typeface="Arial MT"/>
              </a:rPr>
              <a:t> </a:t>
            </a:r>
            <a:r>
              <a:rPr sz="950" spc="-30" dirty="0">
                <a:solidFill>
                  <a:prstClr val="black"/>
                </a:solidFill>
                <a:latin typeface="Arial MT"/>
                <a:cs typeface="Arial MT"/>
              </a:rPr>
              <a:t>Reichardt</a:t>
            </a:r>
            <a:r>
              <a:rPr sz="900" spc="-44" baseline="37037" dirty="0">
                <a:solidFill>
                  <a:srgbClr val="007FAC"/>
                </a:solidFill>
                <a:latin typeface="Arial MT"/>
                <a:cs typeface="Arial MT"/>
                <a:hlinkClick r:id="rId2" action="ppaction://hlinksldjump"/>
              </a:rPr>
              <a:t>61</a:t>
            </a:r>
            <a:r>
              <a:rPr sz="950" spc="-30" dirty="0">
                <a:solidFill>
                  <a:prstClr val="black"/>
                </a:solidFill>
                <a:latin typeface="Arial MT"/>
                <a:cs typeface="Arial MT"/>
              </a:rPr>
              <a:t>,</a:t>
            </a:r>
            <a:r>
              <a:rPr sz="950" spc="50" dirty="0">
                <a:solidFill>
                  <a:prstClr val="black"/>
                </a:solidFill>
                <a:latin typeface="Arial MT"/>
                <a:cs typeface="Arial MT"/>
              </a:rPr>
              <a:t> </a:t>
            </a:r>
            <a:r>
              <a:rPr sz="950" spc="-125" dirty="0">
                <a:solidFill>
                  <a:prstClr val="black"/>
                </a:solidFill>
                <a:latin typeface="Arial MT"/>
                <a:cs typeface="Arial MT"/>
              </a:rPr>
              <a:t>P.</a:t>
            </a:r>
            <a:r>
              <a:rPr sz="950" spc="50" dirty="0">
                <a:solidFill>
                  <a:prstClr val="black"/>
                </a:solidFill>
                <a:latin typeface="Arial MT"/>
                <a:cs typeface="Arial MT"/>
              </a:rPr>
              <a:t> </a:t>
            </a:r>
            <a:r>
              <a:rPr sz="950" spc="-25" dirty="0">
                <a:solidFill>
                  <a:prstClr val="black"/>
                </a:solidFill>
                <a:latin typeface="Arial MT"/>
                <a:cs typeface="Arial MT"/>
              </a:rPr>
              <a:t>Rutkowski</a:t>
            </a:r>
            <a:r>
              <a:rPr sz="900" spc="-37" baseline="37037" dirty="0">
                <a:solidFill>
                  <a:srgbClr val="007FAC"/>
                </a:solidFill>
                <a:latin typeface="Arial MT"/>
                <a:cs typeface="Arial MT"/>
                <a:hlinkClick r:id="rId2" action="ppaction://hlinksldjump"/>
              </a:rPr>
              <a:t>62</a:t>
            </a:r>
            <a:r>
              <a:rPr sz="950" spc="-25" dirty="0">
                <a:solidFill>
                  <a:prstClr val="black"/>
                </a:solidFill>
                <a:latin typeface="Arial MT"/>
                <a:cs typeface="Arial MT"/>
              </a:rPr>
              <a:t>,</a:t>
            </a:r>
            <a:r>
              <a:rPr sz="950" spc="65" dirty="0">
                <a:solidFill>
                  <a:prstClr val="black"/>
                </a:solidFill>
                <a:latin typeface="Arial MT"/>
                <a:cs typeface="Arial MT"/>
              </a:rPr>
              <a:t> </a:t>
            </a:r>
            <a:r>
              <a:rPr sz="950" spc="-40" dirty="0">
                <a:solidFill>
                  <a:prstClr val="black"/>
                </a:solidFill>
                <a:latin typeface="Arial MT"/>
                <a:cs typeface="Arial MT"/>
              </a:rPr>
              <a:t>A.</a:t>
            </a:r>
            <a:r>
              <a:rPr sz="950" spc="50" dirty="0">
                <a:solidFill>
                  <a:prstClr val="black"/>
                </a:solidFill>
                <a:latin typeface="Arial MT"/>
                <a:cs typeface="Arial MT"/>
              </a:rPr>
              <a:t> </a:t>
            </a:r>
            <a:r>
              <a:rPr sz="950" spc="-40" dirty="0">
                <a:solidFill>
                  <a:prstClr val="black"/>
                </a:solidFill>
                <a:latin typeface="Arial MT"/>
                <a:cs typeface="Arial MT"/>
              </a:rPr>
              <a:t>A.</a:t>
            </a:r>
            <a:r>
              <a:rPr sz="950" spc="50" dirty="0">
                <a:solidFill>
                  <a:prstClr val="black"/>
                </a:solidFill>
                <a:latin typeface="Arial MT"/>
                <a:cs typeface="Arial MT"/>
              </a:rPr>
              <a:t> </a:t>
            </a:r>
            <a:r>
              <a:rPr sz="950" spc="-25" dirty="0">
                <a:solidFill>
                  <a:prstClr val="black"/>
                </a:solidFill>
                <a:latin typeface="Arial MT"/>
                <a:cs typeface="Arial MT"/>
              </a:rPr>
              <a:t>Safwat</a:t>
            </a:r>
            <a:r>
              <a:rPr sz="900" spc="-37" baseline="37037" dirty="0">
                <a:solidFill>
                  <a:srgbClr val="007FAC"/>
                </a:solidFill>
                <a:latin typeface="Arial MT"/>
                <a:cs typeface="Arial MT"/>
                <a:hlinkClick r:id="rId2" action="ppaction://hlinksldjump"/>
              </a:rPr>
              <a:t>63</a:t>
            </a:r>
            <a:r>
              <a:rPr sz="950" spc="-25" dirty="0">
                <a:solidFill>
                  <a:prstClr val="black"/>
                </a:solidFill>
                <a:latin typeface="Arial MT"/>
                <a:cs typeface="Arial MT"/>
              </a:rPr>
              <a:t>,</a:t>
            </a:r>
            <a:endParaRPr sz="950">
              <a:solidFill>
                <a:prstClr val="black"/>
              </a:solidFill>
              <a:latin typeface="Arial MT"/>
              <a:cs typeface="Arial MT"/>
            </a:endParaRPr>
          </a:p>
          <a:p>
            <a:pPr marL="62865">
              <a:spcBef>
                <a:spcPts val="5"/>
              </a:spcBef>
            </a:pPr>
            <a:r>
              <a:rPr sz="950" spc="-110" dirty="0">
                <a:solidFill>
                  <a:prstClr val="black"/>
                </a:solidFill>
                <a:latin typeface="Arial MT"/>
                <a:cs typeface="Arial MT"/>
              </a:rPr>
              <a:t>C.</a:t>
            </a:r>
            <a:r>
              <a:rPr sz="950" spc="30" dirty="0">
                <a:solidFill>
                  <a:prstClr val="black"/>
                </a:solidFill>
                <a:latin typeface="Arial MT"/>
                <a:cs typeface="Arial MT"/>
              </a:rPr>
              <a:t> </a:t>
            </a:r>
            <a:r>
              <a:rPr sz="950" spc="-35" dirty="0">
                <a:solidFill>
                  <a:prstClr val="black"/>
                </a:solidFill>
                <a:latin typeface="Arial MT"/>
                <a:cs typeface="Arial MT"/>
              </a:rPr>
              <a:t>Sangalli</a:t>
            </a:r>
            <a:r>
              <a:rPr sz="900" spc="-52" baseline="37037" dirty="0">
                <a:solidFill>
                  <a:srgbClr val="007FAC"/>
                </a:solidFill>
                <a:latin typeface="Arial MT"/>
                <a:cs typeface="Arial MT"/>
                <a:hlinkClick r:id="rId2" action="ppaction://hlinksldjump"/>
              </a:rPr>
              <a:t>64</a:t>
            </a:r>
            <a:r>
              <a:rPr sz="950" spc="-35" dirty="0">
                <a:solidFill>
                  <a:prstClr val="black"/>
                </a:solidFill>
                <a:latin typeface="Arial MT"/>
                <a:cs typeface="Arial MT"/>
              </a:rPr>
              <a:t>,</a:t>
            </a:r>
            <a:r>
              <a:rPr sz="950" spc="35" dirty="0">
                <a:solidFill>
                  <a:prstClr val="black"/>
                </a:solidFill>
                <a:latin typeface="Arial MT"/>
                <a:cs typeface="Arial MT"/>
              </a:rPr>
              <a:t> </a:t>
            </a:r>
            <a:r>
              <a:rPr sz="950" dirty="0">
                <a:solidFill>
                  <a:prstClr val="black"/>
                </a:solidFill>
                <a:latin typeface="Arial MT"/>
                <a:cs typeface="Arial MT"/>
              </a:rPr>
              <a:t>M.</a:t>
            </a:r>
            <a:r>
              <a:rPr sz="950" spc="35" dirty="0">
                <a:solidFill>
                  <a:prstClr val="black"/>
                </a:solidFill>
                <a:latin typeface="Arial MT"/>
                <a:cs typeface="Arial MT"/>
              </a:rPr>
              <a:t> </a:t>
            </a:r>
            <a:r>
              <a:rPr sz="950" spc="-40" dirty="0">
                <a:solidFill>
                  <a:prstClr val="black"/>
                </a:solidFill>
                <a:latin typeface="Arial MT"/>
                <a:cs typeface="Arial MT"/>
              </a:rPr>
              <a:t>Sbaraglia</a:t>
            </a:r>
            <a:r>
              <a:rPr sz="900" spc="-60" baseline="37037" dirty="0">
                <a:solidFill>
                  <a:srgbClr val="007FAC"/>
                </a:solidFill>
                <a:latin typeface="Arial MT"/>
                <a:cs typeface="Arial MT"/>
                <a:hlinkClick r:id="rId2" action="ppaction://hlinksldjump"/>
              </a:rPr>
              <a:t>19</a:t>
            </a:r>
            <a:r>
              <a:rPr sz="950" spc="-40" dirty="0">
                <a:solidFill>
                  <a:prstClr val="black"/>
                </a:solidFill>
                <a:latin typeface="Arial MT"/>
                <a:cs typeface="Arial MT"/>
              </a:rPr>
              <a:t>,</a:t>
            </a:r>
            <a:r>
              <a:rPr sz="950" spc="30" dirty="0">
                <a:solidFill>
                  <a:prstClr val="black"/>
                </a:solidFill>
                <a:latin typeface="Arial MT"/>
                <a:cs typeface="Arial MT"/>
              </a:rPr>
              <a:t> </a:t>
            </a:r>
            <a:r>
              <a:rPr sz="950" spc="-105" dirty="0">
                <a:solidFill>
                  <a:prstClr val="black"/>
                </a:solidFill>
                <a:latin typeface="Arial MT"/>
                <a:cs typeface="Arial MT"/>
              </a:rPr>
              <a:t>S.</a:t>
            </a:r>
            <a:r>
              <a:rPr sz="950" spc="35" dirty="0">
                <a:solidFill>
                  <a:prstClr val="black"/>
                </a:solidFill>
                <a:latin typeface="Arial MT"/>
                <a:cs typeface="Arial MT"/>
              </a:rPr>
              <a:t> </a:t>
            </a:r>
            <a:r>
              <a:rPr sz="950" spc="-35" dirty="0">
                <a:solidFill>
                  <a:prstClr val="black"/>
                </a:solidFill>
                <a:latin typeface="Arial MT"/>
                <a:cs typeface="Arial MT"/>
              </a:rPr>
              <a:t>Scheipl</a:t>
            </a:r>
            <a:r>
              <a:rPr sz="900" spc="-52" baseline="37037" dirty="0">
                <a:solidFill>
                  <a:srgbClr val="007FAC"/>
                </a:solidFill>
                <a:latin typeface="Arial MT"/>
                <a:cs typeface="Arial MT"/>
                <a:hlinkClick r:id="rId2" action="ppaction://hlinksldjump"/>
              </a:rPr>
              <a:t>48</a:t>
            </a:r>
            <a:r>
              <a:rPr sz="950" spc="-35" dirty="0">
                <a:solidFill>
                  <a:prstClr val="black"/>
                </a:solidFill>
                <a:latin typeface="Arial MT"/>
                <a:cs typeface="Arial MT"/>
              </a:rPr>
              <a:t>,</a:t>
            </a:r>
            <a:r>
              <a:rPr sz="950" spc="30" dirty="0">
                <a:solidFill>
                  <a:prstClr val="black"/>
                </a:solidFill>
                <a:latin typeface="Arial MT"/>
                <a:cs typeface="Arial MT"/>
              </a:rPr>
              <a:t> </a:t>
            </a:r>
            <a:r>
              <a:rPr sz="950" spc="-125" dirty="0">
                <a:solidFill>
                  <a:prstClr val="black"/>
                </a:solidFill>
                <a:latin typeface="Arial MT"/>
                <a:cs typeface="Arial MT"/>
              </a:rPr>
              <a:t>P.</a:t>
            </a:r>
            <a:r>
              <a:rPr sz="950" spc="30" dirty="0">
                <a:solidFill>
                  <a:prstClr val="black"/>
                </a:solidFill>
                <a:latin typeface="Arial MT"/>
                <a:cs typeface="Arial MT"/>
              </a:rPr>
              <a:t> </a:t>
            </a:r>
            <a:r>
              <a:rPr sz="950" spc="-30" dirty="0">
                <a:solidFill>
                  <a:prstClr val="black"/>
                </a:solidFill>
                <a:latin typeface="Arial MT"/>
                <a:cs typeface="Arial MT"/>
              </a:rPr>
              <a:t>Schöffski</a:t>
            </a:r>
            <a:r>
              <a:rPr sz="900" spc="-44" baseline="37037" dirty="0">
                <a:solidFill>
                  <a:srgbClr val="007FAC"/>
                </a:solidFill>
                <a:latin typeface="Arial MT"/>
                <a:cs typeface="Arial MT"/>
                <a:hlinkClick r:id="rId2" action="ppaction://hlinksldjump"/>
              </a:rPr>
              <a:t>65</a:t>
            </a:r>
            <a:r>
              <a:rPr sz="950" spc="-30" dirty="0">
                <a:solidFill>
                  <a:prstClr val="black"/>
                </a:solidFill>
                <a:latin typeface="Arial MT"/>
                <a:cs typeface="Arial MT"/>
              </a:rPr>
              <a:t>,</a:t>
            </a:r>
            <a:r>
              <a:rPr sz="950" spc="30" dirty="0">
                <a:solidFill>
                  <a:prstClr val="black"/>
                </a:solidFill>
                <a:latin typeface="Arial MT"/>
                <a:cs typeface="Arial MT"/>
              </a:rPr>
              <a:t> </a:t>
            </a:r>
            <a:r>
              <a:rPr sz="950" spc="-105" dirty="0">
                <a:solidFill>
                  <a:prstClr val="black"/>
                </a:solidFill>
                <a:latin typeface="Arial MT"/>
                <a:cs typeface="Arial MT"/>
              </a:rPr>
              <a:t>S.</a:t>
            </a:r>
            <a:r>
              <a:rPr sz="950" spc="35" dirty="0">
                <a:solidFill>
                  <a:prstClr val="black"/>
                </a:solidFill>
                <a:latin typeface="Arial MT"/>
                <a:cs typeface="Arial MT"/>
              </a:rPr>
              <a:t> </a:t>
            </a:r>
            <a:r>
              <a:rPr sz="950" spc="-20" dirty="0">
                <a:solidFill>
                  <a:prstClr val="black"/>
                </a:solidFill>
                <a:latin typeface="Arial MT"/>
                <a:cs typeface="Arial MT"/>
              </a:rPr>
              <a:t>Sleijfer</a:t>
            </a:r>
            <a:r>
              <a:rPr sz="900" spc="-30" baseline="37037" dirty="0">
                <a:solidFill>
                  <a:srgbClr val="007FAC"/>
                </a:solidFill>
                <a:latin typeface="Arial MT"/>
                <a:cs typeface="Arial MT"/>
                <a:hlinkClick r:id="rId2" action="ppaction://hlinksldjump"/>
              </a:rPr>
              <a:t>66</a:t>
            </a:r>
            <a:r>
              <a:rPr sz="950" spc="-20" dirty="0">
                <a:solidFill>
                  <a:prstClr val="black"/>
                </a:solidFill>
                <a:latin typeface="Arial MT"/>
                <a:cs typeface="Arial MT"/>
              </a:rPr>
              <a:t>,</a:t>
            </a:r>
            <a:r>
              <a:rPr sz="950" spc="30" dirty="0">
                <a:solidFill>
                  <a:prstClr val="black"/>
                </a:solidFill>
                <a:latin typeface="Arial MT"/>
                <a:cs typeface="Arial MT"/>
              </a:rPr>
              <a:t> </a:t>
            </a:r>
            <a:r>
              <a:rPr sz="950" spc="-60" dirty="0">
                <a:solidFill>
                  <a:prstClr val="black"/>
                </a:solidFill>
                <a:latin typeface="Arial MT"/>
                <a:cs typeface="Arial MT"/>
              </a:rPr>
              <a:t>D.</a:t>
            </a:r>
            <a:r>
              <a:rPr sz="950" spc="35" dirty="0">
                <a:solidFill>
                  <a:prstClr val="black"/>
                </a:solidFill>
                <a:latin typeface="Arial MT"/>
                <a:cs typeface="Arial MT"/>
              </a:rPr>
              <a:t> </a:t>
            </a:r>
            <a:r>
              <a:rPr sz="950" spc="-45" dirty="0">
                <a:solidFill>
                  <a:prstClr val="black"/>
                </a:solidFill>
                <a:latin typeface="Arial MT"/>
                <a:cs typeface="Arial MT"/>
              </a:rPr>
              <a:t>Strauss</a:t>
            </a:r>
            <a:r>
              <a:rPr sz="900" spc="-67" baseline="37037" dirty="0">
                <a:solidFill>
                  <a:srgbClr val="007FAC"/>
                </a:solidFill>
                <a:latin typeface="Arial MT"/>
                <a:cs typeface="Arial MT"/>
                <a:hlinkClick r:id="rId2" action="ppaction://hlinksldjump"/>
              </a:rPr>
              <a:t>67</a:t>
            </a:r>
            <a:r>
              <a:rPr sz="950" spc="-45" dirty="0">
                <a:solidFill>
                  <a:prstClr val="black"/>
                </a:solidFill>
                <a:latin typeface="Arial MT"/>
                <a:cs typeface="Arial MT"/>
              </a:rPr>
              <a:t>,</a:t>
            </a:r>
            <a:r>
              <a:rPr sz="950" spc="35" dirty="0">
                <a:solidFill>
                  <a:prstClr val="black"/>
                </a:solidFill>
                <a:latin typeface="Arial MT"/>
                <a:cs typeface="Arial MT"/>
              </a:rPr>
              <a:t> </a:t>
            </a:r>
            <a:r>
              <a:rPr sz="950" spc="-70" dirty="0">
                <a:solidFill>
                  <a:prstClr val="black"/>
                </a:solidFill>
                <a:latin typeface="Arial MT"/>
                <a:cs typeface="Arial MT"/>
              </a:rPr>
              <a:t>K.</a:t>
            </a:r>
            <a:r>
              <a:rPr sz="950" spc="35" dirty="0">
                <a:solidFill>
                  <a:prstClr val="black"/>
                </a:solidFill>
                <a:latin typeface="Arial MT"/>
                <a:cs typeface="Arial MT"/>
              </a:rPr>
              <a:t> </a:t>
            </a:r>
            <a:r>
              <a:rPr sz="950" spc="-55" dirty="0">
                <a:solidFill>
                  <a:prstClr val="black"/>
                </a:solidFill>
                <a:latin typeface="Arial MT"/>
                <a:cs typeface="Arial MT"/>
              </a:rPr>
              <a:t>Sundby</a:t>
            </a:r>
            <a:r>
              <a:rPr sz="950" spc="35" dirty="0">
                <a:solidFill>
                  <a:prstClr val="black"/>
                </a:solidFill>
                <a:latin typeface="Arial MT"/>
                <a:cs typeface="Arial MT"/>
              </a:rPr>
              <a:t> </a:t>
            </a:r>
            <a:r>
              <a:rPr sz="950" spc="-20" dirty="0">
                <a:solidFill>
                  <a:prstClr val="black"/>
                </a:solidFill>
                <a:latin typeface="Arial MT"/>
                <a:cs typeface="Arial MT"/>
              </a:rPr>
              <a:t>Hall</a:t>
            </a:r>
            <a:r>
              <a:rPr sz="900" spc="-30" baseline="37037" dirty="0">
                <a:solidFill>
                  <a:srgbClr val="007FAC"/>
                </a:solidFill>
                <a:latin typeface="Arial MT"/>
                <a:cs typeface="Arial MT"/>
                <a:hlinkClick r:id="rId2" action="ppaction://hlinksldjump"/>
              </a:rPr>
              <a:t>13</a:t>
            </a:r>
            <a:r>
              <a:rPr sz="950" spc="-20" dirty="0">
                <a:solidFill>
                  <a:prstClr val="black"/>
                </a:solidFill>
                <a:latin typeface="Arial MT"/>
                <a:cs typeface="Arial MT"/>
              </a:rPr>
              <a:t>,</a:t>
            </a:r>
            <a:r>
              <a:rPr sz="950" spc="40" dirty="0">
                <a:solidFill>
                  <a:prstClr val="black"/>
                </a:solidFill>
                <a:latin typeface="Arial MT"/>
                <a:cs typeface="Arial MT"/>
              </a:rPr>
              <a:t> </a:t>
            </a:r>
            <a:r>
              <a:rPr sz="950" spc="-40" dirty="0">
                <a:solidFill>
                  <a:prstClr val="black"/>
                </a:solidFill>
                <a:latin typeface="Arial MT"/>
                <a:cs typeface="Arial MT"/>
              </a:rPr>
              <a:t>A.</a:t>
            </a:r>
            <a:r>
              <a:rPr sz="950" spc="-25" dirty="0">
                <a:solidFill>
                  <a:prstClr val="black"/>
                </a:solidFill>
                <a:latin typeface="Arial MT"/>
                <a:cs typeface="Arial MT"/>
              </a:rPr>
              <a:t> </a:t>
            </a:r>
            <a:r>
              <a:rPr sz="950" spc="-40" dirty="0">
                <a:solidFill>
                  <a:prstClr val="black"/>
                </a:solidFill>
                <a:latin typeface="Arial MT"/>
                <a:cs typeface="Arial MT"/>
              </a:rPr>
              <a:t>Trama</a:t>
            </a:r>
            <a:r>
              <a:rPr sz="900" spc="-60" baseline="37037" dirty="0">
                <a:solidFill>
                  <a:srgbClr val="007FAC"/>
                </a:solidFill>
                <a:latin typeface="Arial MT"/>
                <a:cs typeface="Arial MT"/>
                <a:hlinkClick r:id="rId2" action="ppaction://hlinksldjump"/>
              </a:rPr>
              <a:t>68</a:t>
            </a:r>
            <a:r>
              <a:rPr sz="950" spc="-40" dirty="0">
                <a:solidFill>
                  <a:prstClr val="black"/>
                </a:solidFill>
                <a:latin typeface="Arial MT"/>
                <a:cs typeface="Arial MT"/>
              </a:rPr>
              <a:t>,</a:t>
            </a:r>
            <a:r>
              <a:rPr sz="950" spc="30" dirty="0">
                <a:solidFill>
                  <a:prstClr val="black"/>
                </a:solidFill>
                <a:latin typeface="Arial MT"/>
                <a:cs typeface="Arial MT"/>
              </a:rPr>
              <a:t> </a:t>
            </a:r>
            <a:r>
              <a:rPr sz="950" dirty="0">
                <a:solidFill>
                  <a:prstClr val="black"/>
                </a:solidFill>
                <a:latin typeface="Arial MT"/>
                <a:cs typeface="Arial MT"/>
              </a:rPr>
              <a:t>M.</a:t>
            </a:r>
            <a:r>
              <a:rPr sz="950" spc="35" dirty="0">
                <a:solidFill>
                  <a:prstClr val="black"/>
                </a:solidFill>
                <a:latin typeface="Arial MT"/>
                <a:cs typeface="Arial MT"/>
              </a:rPr>
              <a:t> </a:t>
            </a:r>
            <a:r>
              <a:rPr sz="950" spc="-20" dirty="0">
                <a:solidFill>
                  <a:prstClr val="black"/>
                </a:solidFill>
                <a:latin typeface="Arial MT"/>
                <a:cs typeface="Arial MT"/>
              </a:rPr>
              <a:t>Unk</a:t>
            </a:r>
            <a:r>
              <a:rPr sz="900" spc="-30" baseline="37037" dirty="0">
                <a:solidFill>
                  <a:srgbClr val="007FAC"/>
                </a:solidFill>
                <a:latin typeface="Arial MT"/>
                <a:cs typeface="Arial MT"/>
                <a:hlinkClick r:id="rId2" action="ppaction://hlinksldjump"/>
              </a:rPr>
              <a:t>69</a:t>
            </a:r>
            <a:r>
              <a:rPr sz="950" spc="-20" dirty="0">
                <a:solidFill>
                  <a:prstClr val="black"/>
                </a:solidFill>
                <a:latin typeface="Arial MT"/>
                <a:cs typeface="Arial MT"/>
              </a:rPr>
              <a:t>,</a:t>
            </a:r>
            <a:endParaRPr sz="950">
              <a:solidFill>
                <a:prstClr val="black"/>
              </a:solidFill>
              <a:latin typeface="Arial MT"/>
              <a:cs typeface="Arial MT"/>
            </a:endParaRPr>
          </a:p>
          <a:p>
            <a:pPr marL="63500">
              <a:spcBef>
                <a:spcPts val="5"/>
              </a:spcBef>
            </a:pPr>
            <a:r>
              <a:rPr sz="950" dirty="0">
                <a:solidFill>
                  <a:prstClr val="black"/>
                </a:solidFill>
                <a:latin typeface="Arial MT"/>
                <a:cs typeface="Arial MT"/>
              </a:rPr>
              <a:t>M.</a:t>
            </a:r>
            <a:r>
              <a:rPr sz="950" spc="35" dirty="0">
                <a:solidFill>
                  <a:prstClr val="black"/>
                </a:solidFill>
                <a:latin typeface="Arial MT"/>
                <a:cs typeface="Arial MT"/>
              </a:rPr>
              <a:t> </a:t>
            </a:r>
            <a:r>
              <a:rPr sz="950" spc="-40" dirty="0">
                <a:solidFill>
                  <a:prstClr val="black"/>
                </a:solidFill>
                <a:latin typeface="Arial MT"/>
                <a:cs typeface="Arial MT"/>
              </a:rPr>
              <a:t>A.</a:t>
            </a:r>
            <a:r>
              <a:rPr sz="950" spc="30" dirty="0">
                <a:solidFill>
                  <a:prstClr val="black"/>
                </a:solidFill>
                <a:latin typeface="Arial MT"/>
                <a:cs typeface="Arial MT"/>
              </a:rPr>
              <a:t> </a:t>
            </a:r>
            <a:r>
              <a:rPr sz="950" spc="-95" dirty="0">
                <a:solidFill>
                  <a:prstClr val="black"/>
                </a:solidFill>
                <a:latin typeface="Arial MT"/>
                <a:cs typeface="Arial MT"/>
              </a:rPr>
              <a:t>J.</a:t>
            </a:r>
            <a:r>
              <a:rPr sz="950" spc="10" dirty="0">
                <a:solidFill>
                  <a:prstClr val="black"/>
                </a:solidFill>
                <a:latin typeface="Arial MT"/>
                <a:cs typeface="Arial MT"/>
              </a:rPr>
              <a:t> </a:t>
            </a:r>
            <a:r>
              <a:rPr sz="950" spc="-45" dirty="0">
                <a:solidFill>
                  <a:prstClr val="black"/>
                </a:solidFill>
                <a:latin typeface="Arial MT"/>
                <a:cs typeface="Arial MT"/>
              </a:rPr>
              <a:t>van</a:t>
            </a:r>
            <a:r>
              <a:rPr sz="950" spc="35" dirty="0">
                <a:solidFill>
                  <a:prstClr val="black"/>
                </a:solidFill>
                <a:latin typeface="Arial MT"/>
                <a:cs typeface="Arial MT"/>
              </a:rPr>
              <a:t> </a:t>
            </a:r>
            <a:r>
              <a:rPr sz="950" spc="-45" dirty="0">
                <a:solidFill>
                  <a:prstClr val="black"/>
                </a:solidFill>
                <a:latin typeface="Arial MT"/>
                <a:cs typeface="Arial MT"/>
              </a:rPr>
              <a:t>de</a:t>
            </a:r>
            <a:r>
              <a:rPr sz="950" spc="40" dirty="0">
                <a:solidFill>
                  <a:prstClr val="black"/>
                </a:solidFill>
                <a:latin typeface="Arial MT"/>
                <a:cs typeface="Arial MT"/>
              </a:rPr>
              <a:t> </a:t>
            </a:r>
            <a:r>
              <a:rPr sz="950" spc="-45" dirty="0">
                <a:solidFill>
                  <a:prstClr val="black"/>
                </a:solidFill>
                <a:latin typeface="Arial MT"/>
                <a:cs typeface="Arial MT"/>
              </a:rPr>
              <a:t>Sande</a:t>
            </a:r>
            <a:r>
              <a:rPr sz="900" spc="-67" baseline="37037" dirty="0">
                <a:solidFill>
                  <a:srgbClr val="007FAC"/>
                </a:solidFill>
                <a:latin typeface="Arial MT"/>
                <a:cs typeface="Arial MT"/>
                <a:hlinkClick r:id="rId2" action="ppaction://hlinksldjump"/>
              </a:rPr>
              <a:t>70</a:t>
            </a:r>
            <a:r>
              <a:rPr sz="950" spc="-45" dirty="0">
                <a:solidFill>
                  <a:prstClr val="black"/>
                </a:solidFill>
                <a:latin typeface="Arial MT"/>
                <a:cs typeface="Arial MT"/>
              </a:rPr>
              <a:t>,</a:t>
            </a:r>
            <a:r>
              <a:rPr sz="950" spc="-5" dirty="0">
                <a:solidFill>
                  <a:prstClr val="black"/>
                </a:solidFill>
                <a:latin typeface="Arial MT"/>
                <a:cs typeface="Arial MT"/>
              </a:rPr>
              <a:t> </a:t>
            </a:r>
            <a:r>
              <a:rPr sz="950" spc="-75" dirty="0">
                <a:solidFill>
                  <a:prstClr val="black"/>
                </a:solidFill>
                <a:latin typeface="Arial MT"/>
                <a:cs typeface="Arial MT"/>
              </a:rPr>
              <a:t>W.</a:t>
            </a:r>
            <a:r>
              <a:rPr sz="950" spc="-25" dirty="0">
                <a:solidFill>
                  <a:prstClr val="black"/>
                </a:solidFill>
                <a:latin typeface="Arial MT"/>
                <a:cs typeface="Arial MT"/>
              </a:rPr>
              <a:t> </a:t>
            </a:r>
            <a:r>
              <a:rPr sz="950" spc="-110" dirty="0">
                <a:solidFill>
                  <a:prstClr val="black"/>
                </a:solidFill>
                <a:latin typeface="Arial MT"/>
                <a:cs typeface="Arial MT"/>
              </a:rPr>
              <a:t>T.</a:t>
            </a:r>
            <a:r>
              <a:rPr sz="950" spc="40" dirty="0">
                <a:solidFill>
                  <a:prstClr val="black"/>
                </a:solidFill>
                <a:latin typeface="Arial MT"/>
                <a:cs typeface="Arial MT"/>
              </a:rPr>
              <a:t> </a:t>
            </a:r>
            <a:r>
              <a:rPr sz="950" spc="-40" dirty="0">
                <a:solidFill>
                  <a:prstClr val="black"/>
                </a:solidFill>
                <a:latin typeface="Arial MT"/>
                <a:cs typeface="Arial MT"/>
              </a:rPr>
              <a:t>A.</a:t>
            </a:r>
            <a:r>
              <a:rPr sz="950" spc="5" dirty="0">
                <a:solidFill>
                  <a:prstClr val="black"/>
                </a:solidFill>
                <a:latin typeface="Arial MT"/>
                <a:cs typeface="Arial MT"/>
              </a:rPr>
              <a:t> </a:t>
            </a:r>
            <a:r>
              <a:rPr sz="950" spc="-45" dirty="0">
                <a:solidFill>
                  <a:prstClr val="black"/>
                </a:solidFill>
                <a:latin typeface="Arial MT"/>
                <a:cs typeface="Arial MT"/>
              </a:rPr>
              <a:t>van</a:t>
            </a:r>
            <a:r>
              <a:rPr sz="950" spc="35" dirty="0">
                <a:solidFill>
                  <a:prstClr val="black"/>
                </a:solidFill>
                <a:latin typeface="Arial MT"/>
                <a:cs typeface="Arial MT"/>
              </a:rPr>
              <a:t> </a:t>
            </a:r>
            <a:r>
              <a:rPr sz="950" spc="-25" dirty="0">
                <a:solidFill>
                  <a:prstClr val="black"/>
                </a:solidFill>
                <a:latin typeface="Arial MT"/>
                <a:cs typeface="Arial MT"/>
              </a:rPr>
              <a:t>der</a:t>
            </a:r>
            <a:r>
              <a:rPr sz="950" spc="30" dirty="0">
                <a:solidFill>
                  <a:prstClr val="black"/>
                </a:solidFill>
                <a:latin typeface="Arial MT"/>
                <a:cs typeface="Arial MT"/>
              </a:rPr>
              <a:t> </a:t>
            </a:r>
            <a:r>
              <a:rPr sz="950" spc="-20" dirty="0">
                <a:solidFill>
                  <a:prstClr val="black"/>
                </a:solidFill>
                <a:latin typeface="Arial MT"/>
                <a:cs typeface="Arial MT"/>
              </a:rPr>
              <a:t>Graaf</a:t>
            </a:r>
            <a:r>
              <a:rPr sz="900" spc="-30" baseline="37037" dirty="0">
                <a:solidFill>
                  <a:srgbClr val="007FAC"/>
                </a:solidFill>
                <a:latin typeface="Arial MT"/>
                <a:cs typeface="Arial MT"/>
                <a:hlinkClick r:id="rId2" action="ppaction://hlinksldjump"/>
              </a:rPr>
              <a:t>66</a:t>
            </a:r>
            <a:r>
              <a:rPr sz="900" spc="-30" baseline="37037" dirty="0">
                <a:solidFill>
                  <a:prstClr val="black"/>
                </a:solidFill>
                <a:latin typeface="Arial MT"/>
                <a:cs typeface="Arial MT"/>
              </a:rPr>
              <a:t>,</a:t>
            </a:r>
            <a:r>
              <a:rPr sz="900" spc="-30" baseline="37037" dirty="0">
                <a:solidFill>
                  <a:srgbClr val="007FAC"/>
                </a:solidFill>
                <a:latin typeface="Arial MT"/>
                <a:cs typeface="Arial MT"/>
                <a:hlinkClick r:id="rId2" action="ppaction://hlinksldjump"/>
              </a:rPr>
              <a:t>71</a:t>
            </a:r>
            <a:r>
              <a:rPr sz="950" spc="-20" dirty="0">
                <a:solidFill>
                  <a:prstClr val="black"/>
                </a:solidFill>
                <a:latin typeface="Arial MT"/>
                <a:cs typeface="Arial MT"/>
              </a:rPr>
              <a:t>,</a:t>
            </a:r>
            <a:r>
              <a:rPr sz="950" spc="-5" dirty="0">
                <a:solidFill>
                  <a:prstClr val="black"/>
                </a:solidFill>
                <a:latin typeface="Arial MT"/>
                <a:cs typeface="Arial MT"/>
              </a:rPr>
              <a:t> </a:t>
            </a:r>
            <a:r>
              <a:rPr sz="950" spc="-75" dirty="0">
                <a:solidFill>
                  <a:prstClr val="black"/>
                </a:solidFill>
                <a:latin typeface="Arial MT"/>
                <a:cs typeface="Arial MT"/>
              </a:rPr>
              <a:t>W.</a:t>
            </a:r>
            <a:r>
              <a:rPr sz="950" spc="35" dirty="0">
                <a:solidFill>
                  <a:prstClr val="black"/>
                </a:solidFill>
                <a:latin typeface="Arial MT"/>
                <a:cs typeface="Arial MT"/>
              </a:rPr>
              <a:t> </a:t>
            </a:r>
            <a:r>
              <a:rPr sz="950" spc="-95" dirty="0">
                <a:solidFill>
                  <a:prstClr val="black"/>
                </a:solidFill>
                <a:latin typeface="Arial MT"/>
                <a:cs typeface="Arial MT"/>
              </a:rPr>
              <a:t>J.</a:t>
            </a:r>
            <a:r>
              <a:rPr sz="950" spc="10" dirty="0">
                <a:solidFill>
                  <a:prstClr val="black"/>
                </a:solidFill>
                <a:latin typeface="Arial MT"/>
                <a:cs typeface="Arial MT"/>
              </a:rPr>
              <a:t> </a:t>
            </a:r>
            <a:r>
              <a:rPr sz="950" spc="-45" dirty="0">
                <a:solidFill>
                  <a:prstClr val="black"/>
                </a:solidFill>
                <a:latin typeface="Arial MT"/>
                <a:cs typeface="Arial MT"/>
              </a:rPr>
              <a:t>van</a:t>
            </a:r>
            <a:r>
              <a:rPr sz="950" spc="35" dirty="0">
                <a:solidFill>
                  <a:prstClr val="black"/>
                </a:solidFill>
                <a:latin typeface="Arial MT"/>
                <a:cs typeface="Arial MT"/>
              </a:rPr>
              <a:t> </a:t>
            </a:r>
            <a:r>
              <a:rPr sz="950" spc="-15" dirty="0">
                <a:solidFill>
                  <a:prstClr val="black"/>
                </a:solidFill>
                <a:latin typeface="Arial MT"/>
                <a:cs typeface="Arial MT"/>
              </a:rPr>
              <a:t>Houdt</a:t>
            </a:r>
            <a:r>
              <a:rPr sz="900" spc="-22" baseline="37037" dirty="0">
                <a:solidFill>
                  <a:srgbClr val="007FAC"/>
                </a:solidFill>
                <a:latin typeface="Arial MT"/>
                <a:cs typeface="Arial MT"/>
                <a:hlinkClick r:id="rId2" action="ppaction://hlinksldjump"/>
              </a:rPr>
              <a:t>72</a:t>
            </a:r>
            <a:r>
              <a:rPr sz="950" spc="-15" dirty="0">
                <a:solidFill>
                  <a:prstClr val="black"/>
                </a:solidFill>
                <a:latin typeface="Arial MT"/>
                <a:cs typeface="Arial MT"/>
              </a:rPr>
              <a:t>,</a:t>
            </a:r>
            <a:r>
              <a:rPr sz="950" spc="-10" dirty="0">
                <a:solidFill>
                  <a:prstClr val="black"/>
                </a:solidFill>
                <a:latin typeface="Arial MT"/>
                <a:cs typeface="Arial MT"/>
              </a:rPr>
              <a:t> </a:t>
            </a:r>
            <a:r>
              <a:rPr sz="950" spc="-110" dirty="0">
                <a:solidFill>
                  <a:prstClr val="black"/>
                </a:solidFill>
                <a:latin typeface="Arial MT"/>
                <a:cs typeface="Arial MT"/>
              </a:rPr>
              <a:t>T.</a:t>
            </a:r>
            <a:r>
              <a:rPr sz="950" spc="35" dirty="0">
                <a:solidFill>
                  <a:prstClr val="black"/>
                </a:solidFill>
                <a:latin typeface="Arial MT"/>
                <a:cs typeface="Arial MT"/>
              </a:rPr>
              <a:t> </a:t>
            </a:r>
            <a:r>
              <a:rPr sz="950" spc="-30" dirty="0">
                <a:solidFill>
                  <a:prstClr val="black"/>
                </a:solidFill>
                <a:latin typeface="Arial MT"/>
                <a:cs typeface="Arial MT"/>
              </a:rPr>
              <a:t>Frebourg</a:t>
            </a:r>
            <a:r>
              <a:rPr sz="900" spc="-44" baseline="37037" dirty="0">
                <a:solidFill>
                  <a:srgbClr val="007FAC"/>
                </a:solidFill>
                <a:latin typeface="Arial MT"/>
                <a:cs typeface="Arial MT"/>
                <a:hlinkClick r:id="rId2" action="ppaction://hlinksldjump"/>
              </a:rPr>
              <a:t>73</a:t>
            </a:r>
            <a:r>
              <a:rPr sz="900" spc="-44" baseline="37037" dirty="0">
                <a:solidFill>
                  <a:srgbClr val="007FAC"/>
                </a:solidFill>
                <a:latin typeface="Tahoma"/>
                <a:cs typeface="Tahoma"/>
              </a:rPr>
              <a:t>x</a:t>
            </a:r>
            <a:r>
              <a:rPr sz="950" spc="-30" dirty="0">
                <a:solidFill>
                  <a:prstClr val="black"/>
                </a:solidFill>
                <a:latin typeface="Arial MT"/>
                <a:cs typeface="Arial MT"/>
              </a:rPr>
              <a:t>,</a:t>
            </a:r>
            <a:r>
              <a:rPr sz="950" spc="40" dirty="0">
                <a:solidFill>
                  <a:prstClr val="black"/>
                </a:solidFill>
                <a:latin typeface="Arial MT"/>
                <a:cs typeface="Arial MT"/>
              </a:rPr>
              <a:t> </a:t>
            </a:r>
            <a:r>
              <a:rPr sz="950" spc="-90" dirty="0">
                <a:solidFill>
                  <a:prstClr val="black"/>
                </a:solidFill>
                <a:latin typeface="Arial MT"/>
                <a:cs typeface="Arial MT"/>
              </a:rPr>
              <a:t>R.</a:t>
            </a:r>
            <a:r>
              <a:rPr sz="950" spc="30" dirty="0">
                <a:solidFill>
                  <a:prstClr val="black"/>
                </a:solidFill>
                <a:latin typeface="Arial MT"/>
                <a:cs typeface="Arial MT"/>
              </a:rPr>
              <a:t> </a:t>
            </a:r>
            <a:r>
              <a:rPr sz="950" spc="-30" dirty="0">
                <a:solidFill>
                  <a:prstClr val="black"/>
                </a:solidFill>
                <a:latin typeface="Arial MT"/>
                <a:cs typeface="Arial MT"/>
              </a:rPr>
              <a:t>Ladenstein</a:t>
            </a:r>
            <a:r>
              <a:rPr sz="900" spc="-44" baseline="37037" dirty="0">
                <a:solidFill>
                  <a:srgbClr val="007FAC"/>
                </a:solidFill>
                <a:latin typeface="Arial MT"/>
                <a:cs typeface="Arial MT"/>
                <a:hlinkClick r:id="rId2" action="ppaction://hlinksldjump"/>
              </a:rPr>
              <a:t>41</a:t>
            </a:r>
            <a:r>
              <a:rPr sz="900" spc="-44" baseline="37037" dirty="0">
                <a:solidFill>
                  <a:srgbClr val="007FAC"/>
                </a:solidFill>
                <a:latin typeface="Tahoma"/>
                <a:cs typeface="Tahoma"/>
              </a:rPr>
              <a:t>z</a:t>
            </a:r>
            <a:r>
              <a:rPr sz="950" spc="-30" dirty="0">
                <a:solidFill>
                  <a:prstClr val="black"/>
                </a:solidFill>
                <a:latin typeface="Arial MT"/>
                <a:cs typeface="Arial MT"/>
              </a:rPr>
              <a:t>,</a:t>
            </a:r>
            <a:r>
              <a:rPr sz="950" spc="40" dirty="0">
                <a:solidFill>
                  <a:prstClr val="black"/>
                </a:solidFill>
                <a:latin typeface="Arial MT"/>
                <a:cs typeface="Arial MT"/>
              </a:rPr>
              <a:t> </a:t>
            </a:r>
            <a:r>
              <a:rPr sz="950" spc="-125" dirty="0">
                <a:solidFill>
                  <a:prstClr val="black"/>
                </a:solidFill>
                <a:latin typeface="Arial MT"/>
                <a:cs typeface="Arial MT"/>
              </a:rPr>
              <a:t>P.</a:t>
            </a:r>
            <a:r>
              <a:rPr sz="950" spc="30" dirty="0">
                <a:solidFill>
                  <a:prstClr val="black"/>
                </a:solidFill>
                <a:latin typeface="Arial MT"/>
                <a:cs typeface="Arial MT"/>
              </a:rPr>
              <a:t> </a:t>
            </a:r>
            <a:r>
              <a:rPr sz="950" spc="-80" dirty="0">
                <a:solidFill>
                  <a:prstClr val="black"/>
                </a:solidFill>
                <a:latin typeface="Arial MT"/>
                <a:cs typeface="Arial MT"/>
              </a:rPr>
              <a:t>G.</a:t>
            </a:r>
            <a:r>
              <a:rPr sz="950" spc="40" dirty="0">
                <a:solidFill>
                  <a:prstClr val="black"/>
                </a:solidFill>
                <a:latin typeface="Arial MT"/>
                <a:cs typeface="Arial MT"/>
              </a:rPr>
              <a:t> </a:t>
            </a:r>
            <a:r>
              <a:rPr sz="950" spc="-30" dirty="0">
                <a:solidFill>
                  <a:prstClr val="black"/>
                </a:solidFill>
                <a:latin typeface="Arial MT"/>
                <a:cs typeface="Arial MT"/>
              </a:rPr>
              <a:t>Casali</a:t>
            </a:r>
            <a:r>
              <a:rPr sz="900" spc="-44" baseline="37037" dirty="0">
                <a:solidFill>
                  <a:srgbClr val="007FAC"/>
                </a:solidFill>
                <a:latin typeface="Arial MT"/>
                <a:cs typeface="Arial MT"/>
                <a:hlinkClick r:id="rId2" action="ppaction://hlinksldjump"/>
              </a:rPr>
              <a:t>2</a:t>
            </a:r>
            <a:r>
              <a:rPr sz="900" spc="-44" baseline="37037" dirty="0">
                <a:solidFill>
                  <a:prstClr val="black"/>
                </a:solidFill>
                <a:latin typeface="Arial MT"/>
                <a:cs typeface="Arial MT"/>
              </a:rPr>
              <a:t>,</a:t>
            </a:r>
            <a:r>
              <a:rPr sz="900" spc="-44" baseline="37037" dirty="0">
                <a:solidFill>
                  <a:srgbClr val="007FAC"/>
                </a:solidFill>
                <a:latin typeface="Arial MT"/>
                <a:cs typeface="Arial MT"/>
                <a:hlinkClick r:id="rId2" action="ppaction://hlinksldjump"/>
              </a:rPr>
              <a:t>74</a:t>
            </a:r>
            <a:r>
              <a:rPr sz="900" spc="-44" baseline="37037" dirty="0">
                <a:solidFill>
                  <a:srgbClr val="007FAC"/>
                </a:solidFill>
                <a:latin typeface="Tahoma"/>
                <a:cs typeface="Tahoma"/>
              </a:rPr>
              <a:t>z</a:t>
            </a:r>
            <a:r>
              <a:rPr sz="900" spc="172" baseline="37037" dirty="0">
                <a:solidFill>
                  <a:srgbClr val="007FAC"/>
                </a:solidFill>
                <a:latin typeface="Tahoma"/>
                <a:cs typeface="Tahoma"/>
              </a:rPr>
              <a:t> </a:t>
            </a:r>
            <a:r>
              <a:rPr sz="950" spc="25" dirty="0">
                <a:solidFill>
                  <a:prstClr val="black"/>
                </a:solidFill>
                <a:latin typeface="Arial MT"/>
                <a:cs typeface="Arial MT"/>
              </a:rPr>
              <a:t>&amp;</a:t>
            </a:r>
            <a:endParaRPr sz="950">
              <a:solidFill>
                <a:prstClr val="black"/>
              </a:solidFill>
              <a:latin typeface="Arial MT"/>
              <a:cs typeface="Arial MT"/>
            </a:endParaRPr>
          </a:p>
          <a:p>
            <a:pPr marL="63500">
              <a:spcBef>
                <a:spcPts val="5"/>
              </a:spcBef>
            </a:pPr>
            <a:r>
              <a:rPr sz="950" spc="-105" dirty="0">
                <a:solidFill>
                  <a:prstClr val="black"/>
                </a:solidFill>
                <a:latin typeface="Arial MT"/>
                <a:cs typeface="Arial MT"/>
              </a:rPr>
              <a:t>S.</a:t>
            </a:r>
            <a:r>
              <a:rPr sz="950" spc="-100" dirty="0">
                <a:solidFill>
                  <a:prstClr val="black"/>
                </a:solidFill>
                <a:latin typeface="Arial MT"/>
                <a:cs typeface="Arial MT"/>
              </a:rPr>
              <a:t> </a:t>
            </a:r>
            <a:r>
              <a:rPr sz="950" spc="-20" dirty="0">
                <a:solidFill>
                  <a:prstClr val="black"/>
                </a:solidFill>
                <a:latin typeface="Arial MT"/>
                <a:cs typeface="Arial MT"/>
              </a:rPr>
              <a:t>Stacchiotti</a:t>
            </a:r>
            <a:r>
              <a:rPr sz="900" spc="-30" baseline="37037" dirty="0">
                <a:solidFill>
                  <a:srgbClr val="007FAC"/>
                </a:solidFill>
                <a:latin typeface="Arial MT"/>
                <a:cs typeface="Arial MT"/>
                <a:hlinkClick r:id="rId2" action="ppaction://hlinksldjump"/>
              </a:rPr>
              <a:t>2</a:t>
            </a:r>
            <a:r>
              <a:rPr sz="900" spc="-30" baseline="37037" dirty="0">
                <a:solidFill>
                  <a:srgbClr val="007FAC"/>
                </a:solidFill>
                <a:latin typeface="Tahoma"/>
                <a:cs typeface="Tahoma"/>
              </a:rPr>
              <a:t>z</a:t>
            </a:r>
            <a:r>
              <a:rPr sz="950" spc="-20" dirty="0">
                <a:solidFill>
                  <a:prstClr val="black"/>
                </a:solidFill>
                <a:latin typeface="Arial MT"/>
                <a:cs typeface="Arial MT"/>
              </a:rPr>
              <a:t>,</a:t>
            </a:r>
            <a:r>
              <a:rPr sz="950" spc="45" dirty="0">
                <a:solidFill>
                  <a:prstClr val="black"/>
                </a:solidFill>
                <a:latin typeface="Arial MT"/>
                <a:cs typeface="Arial MT"/>
              </a:rPr>
              <a:t> </a:t>
            </a:r>
            <a:r>
              <a:rPr sz="950" spc="-30" dirty="0">
                <a:solidFill>
                  <a:prstClr val="black"/>
                </a:solidFill>
                <a:latin typeface="Arial MT"/>
                <a:cs typeface="Arial MT"/>
              </a:rPr>
              <a:t>on</a:t>
            </a:r>
            <a:r>
              <a:rPr sz="950" spc="55" dirty="0">
                <a:solidFill>
                  <a:prstClr val="black"/>
                </a:solidFill>
                <a:latin typeface="Arial MT"/>
                <a:cs typeface="Arial MT"/>
              </a:rPr>
              <a:t> </a:t>
            </a:r>
            <a:r>
              <a:rPr sz="950" spc="-25" dirty="0">
                <a:solidFill>
                  <a:prstClr val="black"/>
                </a:solidFill>
                <a:latin typeface="Arial MT"/>
                <a:cs typeface="Arial MT"/>
              </a:rPr>
              <a:t>behalf</a:t>
            </a:r>
            <a:r>
              <a:rPr sz="950" spc="45" dirty="0">
                <a:solidFill>
                  <a:prstClr val="black"/>
                </a:solidFill>
                <a:latin typeface="Arial MT"/>
                <a:cs typeface="Arial MT"/>
              </a:rPr>
              <a:t> </a:t>
            </a:r>
            <a:r>
              <a:rPr sz="950" dirty="0">
                <a:solidFill>
                  <a:prstClr val="black"/>
                </a:solidFill>
                <a:latin typeface="Arial MT"/>
                <a:cs typeface="Arial MT"/>
              </a:rPr>
              <a:t>of</a:t>
            </a:r>
            <a:r>
              <a:rPr sz="950" spc="50" dirty="0">
                <a:solidFill>
                  <a:prstClr val="black"/>
                </a:solidFill>
                <a:latin typeface="Arial MT"/>
                <a:cs typeface="Arial MT"/>
              </a:rPr>
              <a:t> </a:t>
            </a:r>
            <a:r>
              <a:rPr sz="950" spc="-10" dirty="0">
                <a:solidFill>
                  <a:prstClr val="black"/>
                </a:solidFill>
                <a:latin typeface="Arial MT"/>
                <a:cs typeface="Arial MT"/>
              </a:rPr>
              <a:t>the</a:t>
            </a:r>
            <a:r>
              <a:rPr sz="950" spc="55" dirty="0">
                <a:solidFill>
                  <a:prstClr val="black"/>
                </a:solidFill>
                <a:latin typeface="Arial MT"/>
                <a:cs typeface="Arial MT"/>
              </a:rPr>
              <a:t> </a:t>
            </a:r>
            <a:r>
              <a:rPr sz="950" spc="-114" dirty="0">
                <a:solidFill>
                  <a:prstClr val="black"/>
                </a:solidFill>
                <a:latin typeface="Arial MT"/>
                <a:cs typeface="Arial MT"/>
              </a:rPr>
              <a:t>ESMO</a:t>
            </a:r>
            <a:r>
              <a:rPr sz="950" spc="55" dirty="0">
                <a:solidFill>
                  <a:prstClr val="black"/>
                </a:solidFill>
                <a:latin typeface="Arial MT"/>
                <a:cs typeface="Arial MT"/>
              </a:rPr>
              <a:t> </a:t>
            </a:r>
            <a:r>
              <a:rPr sz="950" spc="-40" dirty="0">
                <a:solidFill>
                  <a:prstClr val="black"/>
                </a:solidFill>
                <a:latin typeface="Arial MT"/>
                <a:cs typeface="Arial MT"/>
              </a:rPr>
              <a:t>Guidelines</a:t>
            </a:r>
            <a:r>
              <a:rPr sz="950" spc="55" dirty="0">
                <a:solidFill>
                  <a:prstClr val="black"/>
                </a:solidFill>
                <a:latin typeface="Arial MT"/>
                <a:cs typeface="Arial MT"/>
              </a:rPr>
              <a:t> </a:t>
            </a:r>
            <a:r>
              <a:rPr sz="950" spc="-30" dirty="0">
                <a:solidFill>
                  <a:prstClr val="black"/>
                </a:solidFill>
                <a:latin typeface="Arial MT"/>
                <a:cs typeface="Arial MT"/>
              </a:rPr>
              <a:t>Committee,</a:t>
            </a:r>
            <a:r>
              <a:rPr sz="950" spc="55" dirty="0">
                <a:solidFill>
                  <a:prstClr val="black"/>
                </a:solidFill>
                <a:latin typeface="Arial MT"/>
                <a:cs typeface="Arial MT"/>
              </a:rPr>
              <a:t> </a:t>
            </a:r>
            <a:r>
              <a:rPr sz="950" spc="-105" dirty="0">
                <a:solidFill>
                  <a:prstClr val="black"/>
                </a:solidFill>
                <a:latin typeface="Arial MT"/>
                <a:cs typeface="Arial MT"/>
              </a:rPr>
              <a:t>EURACAN,</a:t>
            </a:r>
            <a:r>
              <a:rPr sz="950" spc="55" dirty="0">
                <a:solidFill>
                  <a:prstClr val="black"/>
                </a:solidFill>
                <a:latin typeface="Arial MT"/>
                <a:cs typeface="Arial MT"/>
              </a:rPr>
              <a:t> </a:t>
            </a:r>
            <a:r>
              <a:rPr sz="950" spc="-120" dirty="0">
                <a:solidFill>
                  <a:prstClr val="black"/>
                </a:solidFill>
                <a:latin typeface="Arial MT"/>
                <a:cs typeface="Arial MT"/>
              </a:rPr>
              <a:t>GENTURIS</a:t>
            </a:r>
            <a:r>
              <a:rPr sz="950" spc="50" dirty="0">
                <a:solidFill>
                  <a:prstClr val="black"/>
                </a:solidFill>
                <a:latin typeface="Arial MT"/>
                <a:cs typeface="Arial MT"/>
              </a:rPr>
              <a:t> </a:t>
            </a:r>
            <a:r>
              <a:rPr sz="950" spc="-40" dirty="0">
                <a:solidFill>
                  <a:prstClr val="black"/>
                </a:solidFill>
                <a:latin typeface="Arial MT"/>
                <a:cs typeface="Arial MT"/>
              </a:rPr>
              <a:t>and</a:t>
            </a:r>
            <a:r>
              <a:rPr sz="950" spc="50" dirty="0">
                <a:solidFill>
                  <a:prstClr val="black"/>
                </a:solidFill>
                <a:latin typeface="Arial MT"/>
                <a:cs typeface="Arial MT"/>
              </a:rPr>
              <a:t> </a:t>
            </a:r>
            <a:r>
              <a:rPr sz="950" spc="-135" dirty="0">
                <a:solidFill>
                  <a:prstClr val="black"/>
                </a:solidFill>
                <a:latin typeface="Arial MT"/>
                <a:cs typeface="Arial MT"/>
              </a:rPr>
              <a:t>ERN</a:t>
            </a:r>
            <a:r>
              <a:rPr sz="950" spc="60" dirty="0">
                <a:solidFill>
                  <a:prstClr val="black"/>
                </a:solidFill>
                <a:latin typeface="Arial MT"/>
                <a:cs typeface="Arial MT"/>
              </a:rPr>
              <a:t> </a:t>
            </a:r>
            <a:r>
              <a:rPr sz="950" spc="-60" dirty="0">
                <a:solidFill>
                  <a:prstClr val="black"/>
                </a:solidFill>
                <a:latin typeface="Arial MT"/>
                <a:cs typeface="Arial MT"/>
              </a:rPr>
              <a:t>PaedCan</a:t>
            </a:r>
            <a:r>
              <a:rPr sz="900" spc="-89" baseline="37037" dirty="0">
                <a:solidFill>
                  <a:srgbClr val="007FAC"/>
                </a:solidFill>
                <a:latin typeface="Arial MT"/>
                <a:cs typeface="Arial MT"/>
                <a:hlinkClick r:id="rId2" action="ppaction://hlinksldjump"/>
              </a:rPr>
              <a:t>*</a:t>
            </a:r>
            <a:endParaRPr sz="900" baseline="37037">
              <a:solidFill>
                <a:prstClr val="black"/>
              </a:solidFill>
              <a:latin typeface="Arial MT"/>
              <a:cs typeface="Arial MT"/>
            </a:endParaRPr>
          </a:p>
          <a:p>
            <a:pPr marL="63500" marR="54610">
              <a:lnSpc>
                <a:spcPct val="105200"/>
              </a:lnSpc>
              <a:spcBef>
                <a:spcPts val="555"/>
              </a:spcBef>
            </a:pPr>
            <a:r>
              <a:rPr sz="750" spc="-7" baseline="38888" dirty="0">
                <a:solidFill>
                  <a:prstClr val="black"/>
                </a:solidFill>
                <a:cs typeface="Calibri"/>
              </a:rPr>
              <a:t>1</a:t>
            </a:r>
            <a:r>
              <a:rPr sz="750" spc="-5" dirty="0">
                <a:solidFill>
                  <a:prstClr val="black"/>
                </a:solidFill>
                <a:cs typeface="Calibri"/>
              </a:rPr>
              <a:t>Department</a:t>
            </a:r>
            <a:r>
              <a:rPr sz="750" spc="20" dirty="0">
                <a:solidFill>
                  <a:prstClr val="black"/>
                </a:solidFill>
                <a:cs typeface="Calibri"/>
              </a:rPr>
              <a:t> </a:t>
            </a:r>
            <a:r>
              <a:rPr sz="750" spc="-10" dirty="0">
                <a:solidFill>
                  <a:prstClr val="black"/>
                </a:solidFill>
                <a:cs typeface="Calibri"/>
              </a:rPr>
              <a:t>of</a:t>
            </a:r>
            <a:r>
              <a:rPr sz="750" spc="30" dirty="0">
                <a:solidFill>
                  <a:prstClr val="black"/>
                </a:solidFill>
                <a:cs typeface="Calibri"/>
              </a:rPr>
              <a:t> </a:t>
            </a:r>
            <a:r>
              <a:rPr sz="750" spc="-15" dirty="0">
                <a:solidFill>
                  <a:prstClr val="black"/>
                </a:solidFill>
                <a:cs typeface="Calibri"/>
              </a:rPr>
              <a:t>Oncology,</a:t>
            </a:r>
            <a:r>
              <a:rPr sz="750" spc="25" dirty="0">
                <a:solidFill>
                  <a:prstClr val="black"/>
                </a:solidFill>
                <a:cs typeface="Calibri"/>
              </a:rPr>
              <a:t> </a:t>
            </a:r>
            <a:r>
              <a:rPr sz="750" spc="-5" dirty="0">
                <a:solidFill>
                  <a:prstClr val="black"/>
                </a:solidFill>
                <a:cs typeface="Calibri"/>
              </a:rPr>
              <a:t>University</a:t>
            </a:r>
            <a:r>
              <a:rPr sz="750" spc="15" dirty="0">
                <a:solidFill>
                  <a:prstClr val="black"/>
                </a:solidFill>
                <a:cs typeface="Calibri"/>
              </a:rPr>
              <a:t> </a:t>
            </a:r>
            <a:r>
              <a:rPr sz="750" spc="-5" dirty="0">
                <a:solidFill>
                  <a:prstClr val="black"/>
                </a:solidFill>
                <a:cs typeface="Calibri"/>
              </a:rPr>
              <a:t>College</a:t>
            </a:r>
            <a:r>
              <a:rPr sz="750" spc="30" dirty="0">
                <a:solidFill>
                  <a:prstClr val="black"/>
                </a:solidFill>
                <a:cs typeface="Calibri"/>
              </a:rPr>
              <a:t> </a:t>
            </a:r>
            <a:r>
              <a:rPr sz="750" spc="-10" dirty="0">
                <a:solidFill>
                  <a:prstClr val="black"/>
                </a:solidFill>
                <a:cs typeface="Calibri"/>
              </a:rPr>
              <a:t>London</a:t>
            </a:r>
            <a:r>
              <a:rPr sz="750" spc="25" dirty="0">
                <a:solidFill>
                  <a:prstClr val="black"/>
                </a:solidFill>
                <a:cs typeface="Calibri"/>
              </a:rPr>
              <a:t> </a:t>
            </a:r>
            <a:r>
              <a:rPr sz="750" spc="-10" dirty="0">
                <a:solidFill>
                  <a:prstClr val="black"/>
                </a:solidFill>
                <a:cs typeface="Calibri"/>
              </a:rPr>
              <a:t>Hospitals</a:t>
            </a:r>
            <a:r>
              <a:rPr sz="750" spc="20" dirty="0">
                <a:solidFill>
                  <a:prstClr val="black"/>
                </a:solidFill>
                <a:cs typeface="Calibri"/>
              </a:rPr>
              <a:t> </a:t>
            </a:r>
            <a:r>
              <a:rPr sz="750" spc="-10" dirty="0">
                <a:solidFill>
                  <a:prstClr val="black"/>
                </a:solidFill>
                <a:cs typeface="Calibri"/>
              </a:rPr>
              <a:t>NHS</a:t>
            </a:r>
            <a:r>
              <a:rPr sz="750" spc="20" dirty="0">
                <a:solidFill>
                  <a:prstClr val="black"/>
                </a:solidFill>
                <a:cs typeface="Calibri"/>
              </a:rPr>
              <a:t> </a:t>
            </a:r>
            <a:r>
              <a:rPr sz="750" spc="-5" dirty="0">
                <a:solidFill>
                  <a:prstClr val="black"/>
                </a:solidFill>
                <a:cs typeface="Calibri"/>
              </a:rPr>
              <a:t>Foundation</a:t>
            </a:r>
            <a:r>
              <a:rPr sz="750" spc="25" dirty="0">
                <a:solidFill>
                  <a:prstClr val="black"/>
                </a:solidFill>
                <a:cs typeface="Calibri"/>
              </a:rPr>
              <a:t> </a:t>
            </a:r>
            <a:r>
              <a:rPr sz="750" spc="-15" dirty="0">
                <a:solidFill>
                  <a:prstClr val="black"/>
                </a:solidFill>
                <a:cs typeface="Calibri"/>
              </a:rPr>
              <a:t>Trust</a:t>
            </a:r>
            <a:r>
              <a:rPr sz="750" spc="20" dirty="0">
                <a:solidFill>
                  <a:prstClr val="black"/>
                </a:solidFill>
                <a:cs typeface="Calibri"/>
              </a:rPr>
              <a:t> </a:t>
            </a:r>
            <a:r>
              <a:rPr sz="750" spc="-5" dirty="0">
                <a:solidFill>
                  <a:prstClr val="black"/>
                </a:solidFill>
                <a:cs typeface="Calibri"/>
              </a:rPr>
              <a:t>(UCLH),</a:t>
            </a:r>
            <a:r>
              <a:rPr sz="750" spc="20" dirty="0">
                <a:solidFill>
                  <a:prstClr val="black"/>
                </a:solidFill>
                <a:cs typeface="Calibri"/>
              </a:rPr>
              <a:t> </a:t>
            </a:r>
            <a:r>
              <a:rPr sz="750" spc="-10" dirty="0">
                <a:solidFill>
                  <a:prstClr val="black"/>
                </a:solidFill>
                <a:cs typeface="Calibri"/>
              </a:rPr>
              <a:t>London,</a:t>
            </a:r>
            <a:r>
              <a:rPr sz="750" spc="30" dirty="0">
                <a:solidFill>
                  <a:prstClr val="black"/>
                </a:solidFill>
                <a:cs typeface="Calibri"/>
              </a:rPr>
              <a:t> </a:t>
            </a:r>
            <a:r>
              <a:rPr sz="750" spc="-10" dirty="0">
                <a:solidFill>
                  <a:prstClr val="black"/>
                </a:solidFill>
                <a:cs typeface="Calibri"/>
              </a:rPr>
              <a:t>UK;</a:t>
            </a:r>
            <a:r>
              <a:rPr sz="750" spc="25" dirty="0">
                <a:solidFill>
                  <a:prstClr val="black"/>
                </a:solidFill>
                <a:cs typeface="Calibri"/>
              </a:rPr>
              <a:t> </a:t>
            </a:r>
            <a:r>
              <a:rPr sz="750" spc="-7" baseline="38888" dirty="0">
                <a:solidFill>
                  <a:prstClr val="black"/>
                </a:solidFill>
                <a:cs typeface="Calibri"/>
              </a:rPr>
              <a:t>2</a:t>
            </a:r>
            <a:r>
              <a:rPr sz="750" spc="-5" dirty="0">
                <a:solidFill>
                  <a:prstClr val="black"/>
                </a:solidFill>
                <a:cs typeface="Calibri"/>
              </a:rPr>
              <a:t>Department</a:t>
            </a:r>
            <a:r>
              <a:rPr sz="750" spc="30" dirty="0">
                <a:solidFill>
                  <a:prstClr val="black"/>
                </a:solidFill>
                <a:cs typeface="Calibri"/>
              </a:rPr>
              <a:t> </a:t>
            </a:r>
            <a:r>
              <a:rPr sz="750" spc="-10" dirty="0">
                <a:solidFill>
                  <a:prstClr val="black"/>
                </a:solidFill>
                <a:cs typeface="Calibri"/>
              </a:rPr>
              <a:t>of</a:t>
            </a:r>
            <a:r>
              <a:rPr sz="750" spc="20" dirty="0">
                <a:solidFill>
                  <a:prstClr val="black"/>
                </a:solidFill>
                <a:cs typeface="Calibri"/>
              </a:rPr>
              <a:t> </a:t>
            </a:r>
            <a:r>
              <a:rPr sz="750" spc="-10" dirty="0">
                <a:solidFill>
                  <a:prstClr val="black"/>
                </a:solidFill>
                <a:cs typeface="Calibri"/>
              </a:rPr>
              <a:t>Cancer</a:t>
            </a:r>
            <a:r>
              <a:rPr sz="750" spc="25" dirty="0">
                <a:solidFill>
                  <a:prstClr val="black"/>
                </a:solidFill>
                <a:cs typeface="Calibri"/>
              </a:rPr>
              <a:t> </a:t>
            </a:r>
            <a:r>
              <a:rPr sz="750" spc="-10" dirty="0">
                <a:solidFill>
                  <a:prstClr val="black"/>
                </a:solidFill>
                <a:cs typeface="Calibri"/>
              </a:rPr>
              <a:t>Medicine,</a:t>
            </a:r>
            <a:r>
              <a:rPr sz="750" spc="30" dirty="0">
                <a:solidFill>
                  <a:prstClr val="black"/>
                </a:solidFill>
                <a:cs typeface="Calibri"/>
              </a:rPr>
              <a:t> </a:t>
            </a:r>
            <a:r>
              <a:rPr sz="750" spc="-10" dirty="0">
                <a:solidFill>
                  <a:prstClr val="black"/>
                </a:solidFill>
                <a:cs typeface="Calibri"/>
              </a:rPr>
              <a:t>Fondazione</a:t>
            </a:r>
            <a:r>
              <a:rPr sz="750" spc="30" dirty="0">
                <a:solidFill>
                  <a:prstClr val="black"/>
                </a:solidFill>
                <a:cs typeface="Calibri"/>
              </a:rPr>
              <a:t> </a:t>
            </a:r>
            <a:r>
              <a:rPr sz="750" spc="-5" dirty="0">
                <a:solidFill>
                  <a:prstClr val="black"/>
                </a:solidFill>
                <a:cs typeface="Calibri"/>
              </a:rPr>
              <a:t>IRCCS</a:t>
            </a:r>
            <a:r>
              <a:rPr sz="750" spc="20" dirty="0">
                <a:solidFill>
                  <a:prstClr val="black"/>
                </a:solidFill>
                <a:cs typeface="Calibri"/>
              </a:rPr>
              <a:t> </a:t>
            </a:r>
            <a:r>
              <a:rPr sz="750" spc="-5" dirty="0">
                <a:solidFill>
                  <a:prstClr val="black"/>
                </a:solidFill>
                <a:cs typeface="Calibri"/>
              </a:rPr>
              <a:t>Istituto </a:t>
            </a:r>
            <a:r>
              <a:rPr sz="750" spc="-155" dirty="0">
                <a:solidFill>
                  <a:prstClr val="black"/>
                </a:solidFill>
                <a:cs typeface="Calibri"/>
              </a:rPr>
              <a:t> </a:t>
            </a:r>
            <a:r>
              <a:rPr sz="750" spc="-10" dirty="0">
                <a:solidFill>
                  <a:prstClr val="black"/>
                </a:solidFill>
                <a:cs typeface="Calibri"/>
              </a:rPr>
              <a:t>Nazionale</a:t>
            </a:r>
            <a:r>
              <a:rPr sz="750" spc="60" dirty="0">
                <a:solidFill>
                  <a:prstClr val="black"/>
                </a:solidFill>
                <a:cs typeface="Calibri"/>
              </a:rPr>
              <a:t> </a:t>
            </a:r>
            <a:r>
              <a:rPr sz="750" spc="-15" dirty="0">
                <a:solidFill>
                  <a:prstClr val="black"/>
                </a:solidFill>
                <a:cs typeface="Calibri"/>
              </a:rPr>
              <a:t>Tumori,</a:t>
            </a:r>
            <a:r>
              <a:rPr sz="750" spc="60" dirty="0">
                <a:solidFill>
                  <a:prstClr val="black"/>
                </a:solidFill>
                <a:cs typeface="Calibri"/>
              </a:rPr>
              <a:t> </a:t>
            </a:r>
            <a:r>
              <a:rPr sz="750" spc="-5" dirty="0">
                <a:solidFill>
                  <a:prstClr val="black"/>
                </a:solidFill>
                <a:cs typeface="Calibri"/>
              </a:rPr>
              <a:t>Milan,</a:t>
            </a:r>
            <a:r>
              <a:rPr sz="750" spc="60" dirty="0">
                <a:solidFill>
                  <a:prstClr val="black"/>
                </a:solidFill>
                <a:cs typeface="Calibri"/>
              </a:rPr>
              <a:t> </a:t>
            </a:r>
            <a:r>
              <a:rPr sz="750" spc="-5" dirty="0">
                <a:solidFill>
                  <a:prstClr val="black"/>
                </a:solidFill>
                <a:cs typeface="Calibri"/>
              </a:rPr>
              <a:t>Italy;</a:t>
            </a:r>
            <a:r>
              <a:rPr sz="750" spc="50" dirty="0">
                <a:solidFill>
                  <a:prstClr val="black"/>
                </a:solidFill>
                <a:cs typeface="Calibri"/>
              </a:rPr>
              <a:t> </a:t>
            </a:r>
            <a:r>
              <a:rPr sz="750" spc="-7" baseline="38888" dirty="0">
                <a:solidFill>
                  <a:prstClr val="black"/>
                </a:solidFill>
                <a:cs typeface="Calibri"/>
              </a:rPr>
              <a:t>3</a:t>
            </a:r>
            <a:r>
              <a:rPr sz="750" spc="-5" dirty="0">
                <a:solidFill>
                  <a:prstClr val="black"/>
                </a:solidFill>
                <a:cs typeface="Calibri"/>
              </a:rPr>
              <a:t>Instituto</a:t>
            </a:r>
            <a:r>
              <a:rPr sz="750" spc="50" dirty="0">
                <a:solidFill>
                  <a:prstClr val="black"/>
                </a:solidFill>
                <a:cs typeface="Calibri"/>
              </a:rPr>
              <a:t> </a:t>
            </a:r>
            <a:r>
              <a:rPr sz="750" spc="-10" dirty="0">
                <a:solidFill>
                  <a:prstClr val="black"/>
                </a:solidFill>
                <a:cs typeface="Calibri"/>
              </a:rPr>
              <a:t>Portugues</a:t>
            </a:r>
            <a:r>
              <a:rPr sz="750" spc="50" dirty="0">
                <a:solidFill>
                  <a:prstClr val="black"/>
                </a:solidFill>
                <a:cs typeface="Calibri"/>
              </a:rPr>
              <a:t> </a:t>
            </a:r>
            <a:r>
              <a:rPr sz="750" spc="-10" dirty="0">
                <a:solidFill>
                  <a:prstClr val="black"/>
                </a:solidFill>
                <a:cs typeface="Calibri"/>
              </a:rPr>
              <a:t>de</a:t>
            </a:r>
            <a:r>
              <a:rPr sz="750" spc="65" dirty="0">
                <a:solidFill>
                  <a:prstClr val="black"/>
                </a:solidFill>
                <a:cs typeface="Calibri"/>
              </a:rPr>
              <a:t> </a:t>
            </a:r>
            <a:r>
              <a:rPr sz="750" spc="-10" dirty="0">
                <a:solidFill>
                  <a:prstClr val="black"/>
                </a:solidFill>
                <a:cs typeface="Calibri"/>
              </a:rPr>
              <a:t>Oncologia</a:t>
            </a:r>
            <a:r>
              <a:rPr sz="750" spc="55" dirty="0">
                <a:solidFill>
                  <a:prstClr val="black"/>
                </a:solidFill>
                <a:cs typeface="Calibri"/>
              </a:rPr>
              <a:t> </a:t>
            </a:r>
            <a:r>
              <a:rPr sz="750" spc="-10" dirty="0">
                <a:solidFill>
                  <a:prstClr val="black"/>
                </a:solidFill>
                <a:cs typeface="Calibri"/>
              </a:rPr>
              <a:t>de</a:t>
            </a:r>
            <a:r>
              <a:rPr sz="750" spc="65" dirty="0">
                <a:solidFill>
                  <a:prstClr val="black"/>
                </a:solidFill>
                <a:cs typeface="Calibri"/>
              </a:rPr>
              <a:t> </a:t>
            </a:r>
            <a:r>
              <a:rPr sz="750" spc="-10" dirty="0">
                <a:solidFill>
                  <a:prstClr val="black"/>
                </a:solidFill>
                <a:cs typeface="Calibri"/>
              </a:rPr>
              <a:t>Lisboa</a:t>
            </a:r>
            <a:r>
              <a:rPr sz="750" spc="60" dirty="0">
                <a:solidFill>
                  <a:prstClr val="black"/>
                </a:solidFill>
                <a:cs typeface="Calibri"/>
              </a:rPr>
              <a:t> </a:t>
            </a:r>
            <a:r>
              <a:rPr sz="750" spc="-10" dirty="0">
                <a:solidFill>
                  <a:prstClr val="black"/>
                </a:solidFill>
                <a:cs typeface="Calibri"/>
              </a:rPr>
              <a:t>Francisco</a:t>
            </a:r>
            <a:r>
              <a:rPr sz="750" spc="55" dirty="0">
                <a:solidFill>
                  <a:prstClr val="black"/>
                </a:solidFill>
                <a:cs typeface="Calibri"/>
              </a:rPr>
              <a:t> </a:t>
            </a:r>
            <a:r>
              <a:rPr sz="750" spc="-5" dirty="0">
                <a:solidFill>
                  <a:prstClr val="black"/>
                </a:solidFill>
                <a:cs typeface="Calibri"/>
              </a:rPr>
              <a:t>Gentil,</a:t>
            </a:r>
            <a:r>
              <a:rPr sz="750" spc="65" dirty="0">
                <a:solidFill>
                  <a:prstClr val="black"/>
                </a:solidFill>
                <a:cs typeface="Calibri"/>
              </a:rPr>
              <a:t> </a:t>
            </a:r>
            <a:r>
              <a:rPr sz="750" spc="-10" dirty="0">
                <a:solidFill>
                  <a:prstClr val="black"/>
                </a:solidFill>
                <a:cs typeface="Calibri"/>
              </a:rPr>
              <a:t>EPE,</a:t>
            </a:r>
            <a:r>
              <a:rPr sz="750" spc="55" dirty="0">
                <a:solidFill>
                  <a:prstClr val="black"/>
                </a:solidFill>
                <a:cs typeface="Calibri"/>
              </a:rPr>
              <a:t> </a:t>
            </a:r>
            <a:r>
              <a:rPr sz="750" spc="-10" dirty="0">
                <a:solidFill>
                  <a:prstClr val="black"/>
                </a:solidFill>
                <a:cs typeface="Calibri"/>
              </a:rPr>
              <a:t>Lisbon,</a:t>
            </a:r>
            <a:r>
              <a:rPr sz="750" spc="65" dirty="0">
                <a:solidFill>
                  <a:prstClr val="black"/>
                </a:solidFill>
                <a:cs typeface="Calibri"/>
              </a:rPr>
              <a:t> </a:t>
            </a:r>
            <a:r>
              <a:rPr sz="750" spc="-10" dirty="0">
                <a:solidFill>
                  <a:prstClr val="black"/>
                </a:solidFill>
                <a:cs typeface="Calibri"/>
              </a:rPr>
              <a:t>Portugal;</a:t>
            </a:r>
            <a:r>
              <a:rPr sz="750" spc="50" dirty="0">
                <a:solidFill>
                  <a:prstClr val="black"/>
                </a:solidFill>
                <a:cs typeface="Calibri"/>
              </a:rPr>
              <a:t> </a:t>
            </a:r>
            <a:r>
              <a:rPr sz="750" spc="-7" baseline="38888" dirty="0">
                <a:solidFill>
                  <a:prstClr val="black"/>
                </a:solidFill>
                <a:cs typeface="Calibri"/>
              </a:rPr>
              <a:t>4</a:t>
            </a:r>
            <a:r>
              <a:rPr sz="750" spc="-5" dirty="0">
                <a:solidFill>
                  <a:prstClr val="black"/>
                </a:solidFill>
                <a:cs typeface="Calibri"/>
              </a:rPr>
              <a:t>Department</a:t>
            </a:r>
            <a:r>
              <a:rPr sz="750" spc="65" dirty="0">
                <a:solidFill>
                  <a:prstClr val="black"/>
                </a:solidFill>
                <a:cs typeface="Calibri"/>
              </a:rPr>
              <a:t> </a:t>
            </a:r>
            <a:r>
              <a:rPr sz="750" spc="-10" dirty="0">
                <a:solidFill>
                  <a:prstClr val="black"/>
                </a:solidFill>
                <a:cs typeface="Calibri"/>
              </a:rPr>
              <a:t>of</a:t>
            </a:r>
            <a:r>
              <a:rPr sz="750" spc="50" dirty="0">
                <a:solidFill>
                  <a:prstClr val="black"/>
                </a:solidFill>
                <a:cs typeface="Calibri"/>
              </a:rPr>
              <a:t> </a:t>
            </a:r>
            <a:r>
              <a:rPr sz="750" spc="-5" dirty="0">
                <a:solidFill>
                  <a:prstClr val="black"/>
                </a:solidFill>
                <a:cs typeface="Calibri"/>
              </a:rPr>
              <a:t>Medical</a:t>
            </a:r>
            <a:r>
              <a:rPr sz="750" spc="60" dirty="0">
                <a:solidFill>
                  <a:prstClr val="black"/>
                </a:solidFill>
                <a:cs typeface="Calibri"/>
              </a:rPr>
              <a:t> </a:t>
            </a:r>
            <a:r>
              <a:rPr sz="750" spc="-15" dirty="0">
                <a:solidFill>
                  <a:prstClr val="black"/>
                </a:solidFill>
                <a:cs typeface="Calibri"/>
              </a:rPr>
              <a:t>Oncology,</a:t>
            </a:r>
            <a:r>
              <a:rPr sz="750" spc="5" dirty="0">
                <a:solidFill>
                  <a:prstClr val="black"/>
                </a:solidFill>
                <a:cs typeface="Calibri"/>
              </a:rPr>
              <a:t> </a:t>
            </a:r>
            <a:r>
              <a:rPr sz="750" spc="-10" dirty="0">
                <a:solidFill>
                  <a:prstClr val="black"/>
                </a:solidFill>
                <a:cs typeface="Calibri"/>
              </a:rPr>
              <a:t>Tata</a:t>
            </a:r>
            <a:r>
              <a:rPr sz="750" spc="50" dirty="0">
                <a:solidFill>
                  <a:prstClr val="black"/>
                </a:solidFill>
                <a:cs typeface="Calibri"/>
              </a:rPr>
              <a:t> </a:t>
            </a:r>
            <a:r>
              <a:rPr sz="750" spc="-10" dirty="0">
                <a:solidFill>
                  <a:prstClr val="black"/>
                </a:solidFill>
                <a:cs typeface="Calibri"/>
              </a:rPr>
              <a:t>Memorial </a:t>
            </a:r>
            <a:r>
              <a:rPr sz="750" spc="-155" dirty="0">
                <a:solidFill>
                  <a:prstClr val="black"/>
                </a:solidFill>
                <a:cs typeface="Calibri"/>
              </a:rPr>
              <a:t> </a:t>
            </a:r>
            <a:r>
              <a:rPr sz="750" spc="-10" dirty="0">
                <a:solidFill>
                  <a:prstClr val="black"/>
                </a:solidFill>
                <a:cs typeface="Calibri"/>
              </a:rPr>
              <a:t>Centre, Homi</a:t>
            </a:r>
            <a:r>
              <a:rPr sz="750" spc="-5" dirty="0">
                <a:solidFill>
                  <a:prstClr val="black"/>
                </a:solidFill>
                <a:cs typeface="Calibri"/>
              </a:rPr>
              <a:t> </a:t>
            </a:r>
            <a:r>
              <a:rPr sz="750" spc="-10" dirty="0">
                <a:solidFill>
                  <a:prstClr val="black"/>
                </a:solidFill>
                <a:cs typeface="Calibri"/>
              </a:rPr>
              <a:t>Bhabha National</a:t>
            </a:r>
            <a:r>
              <a:rPr sz="750" spc="-5" dirty="0">
                <a:solidFill>
                  <a:prstClr val="black"/>
                </a:solidFill>
                <a:cs typeface="Calibri"/>
              </a:rPr>
              <a:t> </a:t>
            </a:r>
            <a:r>
              <a:rPr sz="750" spc="-10" dirty="0">
                <a:solidFill>
                  <a:prstClr val="black"/>
                </a:solidFill>
                <a:cs typeface="Calibri"/>
              </a:rPr>
              <a:t>Institute,</a:t>
            </a:r>
            <a:r>
              <a:rPr sz="750" spc="145" dirty="0">
                <a:solidFill>
                  <a:prstClr val="black"/>
                </a:solidFill>
                <a:cs typeface="Calibri"/>
              </a:rPr>
              <a:t> </a:t>
            </a:r>
            <a:r>
              <a:rPr sz="750" spc="-10" dirty="0">
                <a:solidFill>
                  <a:prstClr val="black"/>
                </a:solidFill>
                <a:cs typeface="Calibri"/>
              </a:rPr>
              <a:t>Mumbai, </a:t>
            </a:r>
            <a:r>
              <a:rPr sz="750" spc="-5" dirty="0">
                <a:solidFill>
                  <a:prstClr val="black"/>
                </a:solidFill>
                <a:cs typeface="Calibri"/>
              </a:rPr>
              <a:t>India; </a:t>
            </a:r>
            <a:r>
              <a:rPr sz="750" spc="-7" baseline="38888" dirty="0">
                <a:solidFill>
                  <a:prstClr val="black"/>
                </a:solidFill>
                <a:cs typeface="Calibri"/>
              </a:rPr>
              <a:t>5</a:t>
            </a:r>
            <a:r>
              <a:rPr sz="750" spc="-5" dirty="0">
                <a:solidFill>
                  <a:prstClr val="black"/>
                </a:solidFill>
                <a:cs typeface="Calibri"/>
              </a:rPr>
              <a:t>Department </a:t>
            </a:r>
            <a:r>
              <a:rPr sz="750" spc="-10" dirty="0">
                <a:solidFill>
                  <a:prstClr val="black"/>
                </a:solidFill>
                <a:cs typeface="Calibri"/>
              </a:rPr>
              <a:t>of </a:t>
            </a:r>
            <a:r>
              <a:rPr sz="750" spc="-5" dirty="0">
                <a:solidFill>
                  <a:prstClr val="black"/>
                </a:solidFill>
                <a:cs typeface="Calibri"/>
              </a:rPr>
              <a:t>Medical </a:t>
            </a:r>
            <a:r>
              <a:rPr sz="750" spc="-15" dirty="0">
                <a:solidFill>
                  <a:prstClr val="black"/>
                </a:solidFill>
                <a:cs typeface="Calibri"/>
              </a:rPr>
              <a:t>Oncology,</a:t>
            </a:r>
            <a:r>
              <a:rPr sz="750" spc="140" dirty="0">
                <a:solidFill>
                  <a:prstClr val="black"/>
                </a:solidFill>
                <a:cs typeface="Calibri"/>
              </a:rPr>
              <a:t> </a:t>
            </a:r>
            <a:r>
              <a:rPr sz="750" spc="-10" dirty="0">
                <a:solidFill>
                  <a:prstClr val="black"/>
                </a:solidFill>
                <a:cs typeface="Calibri"/>
              </a:rPr>
              <a:t>Interdisciplinary</a:t>
            </a:r>
            <a:r>
              <a:rPr sz="750" spc="150" dirty="0">
                <a:solidFill>
                  <a:prstClr val="black"/>
                </a:solidFill>
                <a:cs typeface="Calibri"/>
              </a:rPr>
              <a:t> </a:t>
            </a:r>
            <a:r>
              <a:rPr sz="750" spc="-10" dirty="0">
                <a:solidFill>
                  <a:prstClr val="black"/>
                </a:solidFill>
                <a:cs typeface="Calibri"/>
              </a:rPr>
              <a:t>Sarcoma </a:t>
            </a:r>
            <a:r>
              <a:rPr sz="750" spc="-20" dirty="0">
                <a:solidFill>
                  <a:prstClr val="black"/>
                </a:solidFill>
                <a:cs typeface="Calibri"/>
              </a:rPr>
              <a:t>Center, </a:t>
            </a:r>
            <a:r>
              <a:rPr sz="750" spc="-10" dirty="0">
                <a:solidFill>
                  <a:prstClr val="black"/>
                </a:solidFill>
                <a:cs typeface="Calibri"/>
              </a:rPr>
              <a:t>West German</a:t>
            </a:r>
            <a:r>
              <a:rPr sz="750" spc="150" dirty="0">
                <a:solidFill>
                  <a:prstClr val="black"/>
                </a:solidFill>
                <a:cs typeface="Calibri"/>
              </a:rPr>
              <a:t> </a:t>
            </a:r>
            <a:r>
              <a:rPr sz="750" spc="-10" dirty="0">
                <a:solidFill>
                  <a:prstClr val="black"/>
                </a:solidFill>
                <a:cs typeface="Calibri"/>
              </a:rPr>
              <a:t>Cancer</a:t>
            </a:r>
            <a:r>
              <a:rPr sz="750" spc="150" dirty="0">
                <a:solidFill>
                  <a:prstClr val="black"/>
                </a:solidFill>
                <a:cs typeface="Calibri"/>
              </a:rPr>
              <a:t> </a:t>
            </a:r>
            <a:r>
              <a:rPr sz="750" spc="-20" dirty="0">
                <a:solidFill>
                  <a:prstClr val="black"/>
                </a:solidFill>
                <a:cs typeface="Calibri"/>
              </a:rPr>
              <a:t>Center,</a:t>
            </a:r>
            <a:r>
              <a:rPr sz="750" spc="130" dirty="0">
                <a:solidFill>
                  <a:prstClr val="black"/>
                </a:solidFill>
                <a:cs typeface="Calibri"/>
              </a:rPr>
              <a:t> </a:t>
            </a:r>
            <a:r>
              <a:rPr sz="750" spc="-5" dirty="0">
                <a:solidFill>
                  <a:prstClr val="black"/>
                </a:solidFill>
                <a:cs typeface="Calibri"/>
              </a:rPr>
              <a:t>University </a:t>
            </a:r>
            <a:r>
              <a:rPr sz="750" spc="-155" dirty="0">
                <a:solidFill>
                  <a:prstClr val="black"/>
                </a:solidFill>
                <a:cs typeface="Calibri"/>
              </a:rPr>
              <a:t> </a:t>
            </a:r>
            <a:r>
              <a:rPr sz="750" spc="-10" dirty="0">
                <a:solidFill>
                  <a:prstClr val="black"/>
                </a:solidFill>
                <a:cs typeface="Calibri"/>
              </a:rPr>
              <a:t>of</a:t>
            </a:r>
            <a:r>
              <a:rPr sz="750" spc="-5" dirty="0">
                <a:solidFill>
                  <a:prstClr val="black"/>
                </a:solidFill>
                <a:cs typeface="Calibri"/>
              </a:rPr>
              <a:t> </a:t>
            </a:r>
            <a:r>
              <a:rPr sz="750" spc="-10" dirty="0">
                <a:solidFill>
                  <a:prstClr val="black"/>
                </a:solidFill>
                <a:cs typeface="Calibri"/>
              </a:rPr>
              <a:t>Duisburg-Essen,</a:t>
            </a:r>
            <a:r>
              <a:rPr sz="750" spc="-5" dirty="0">
                <a:solidFill>
                  <a:prstClr val="black"/>
                </a:solidFill>
                <a:cs typeface="Calibri"/>
              </a:rPr>
              <a:t> </a:t>
            </a:r>
            <a:r>
              <a:rPr sz="750" spc="-10" dirty="0">
                <a:solidFill>
                  <a:prstClr val="black"/>
                </a:solidFill>
                <a:cs typeface="Calibri"/>
              </a:rPr>
              <a:t>Essen,</a:t>
            </a:r>
            <a:r>
              <a:rPr sz="750" spc="-5" dirty="0">
                <a:solidFill>
                  <a:prstClr val="black"/>
                </a:solidFill>
                <a:cs typeface="Calibri"/>
              </a:rPr>
              <a:t> </a:t>
            </a:r>
            <a:r>
              <a:rPr sz="750" spc="-10" dirty="0">
                <a:solidFill>
                  <a:prstClr val="black"/>
                </a:solidFill>
                <a:cs typeface="Calibri"/>
              </a:rPr>
              <a:t>Germany;</a:t>
            </a:r>
            <a:r>
              <a:rPr sz="750" spc="-5" dirty="0">
                <a:solidFill>
                  <a:prstClr val="black"/>
                </a:solidFill>
                <a:cs typeface="Calibri"/>
              </a:rPr>
              <a:t> </a:t>
            </a:r>
            <a:r>
              <a:rPr sz="750" spc="-7" baseline="38888" dirty="0">
                <a:solidFill>
                  <a:prstClr val="black"/>
                </a:solidFill>
                <a:cs typeface="Calibri"/>
              </a:rPr>
              <a:t>6</a:t>
            </a:r>
            <a:r>
              <a:rPr sz="750" spc="-5" dirty="0">
                <a:solidFill>
                  <a:prstClr val="black"/>
                </a:solidFill>
                <a:cs typeface="Calibri"/>
              </a:rPr>
              <a:t>Department</a:t>
            </a:r>
            <a:r>
              <a:rPr sz="750" dirty="0">
                <a:solidFill>
                  <a:prstClr val="black"/>
                </a:solidFill>
                <a:cs typeface="Calibri"/>
              </a:rPr>
              <a:t> </a:t>
            </a:r>
            <a:r>
              <a:rPr sz="750" spc="-10" dirty="0">
                <a:solidFill>
                  <a:prstClr val="black"/>
                </a:solidFill>
                <a:cs typeface="Calibri"/>
              </a:rPr>
              <a:t>of</a:t>
            </a:r>
            <a:r>
              <a:rPr sz="750" spc="-5" dirty="0">
                <a:solidFill>
                  <a:prstClr val="black"/>
                </a:solidFill>
                <a:cs typeface="Calibri"/>
              </a:rPr>
              <a:t> Oncological</a:t>
            </a:r>
            <a:r>
              <a:rPr sz="750" dirty="0">
                <a:solidFill>
                  <a:prstClr val="black"/>
                </a:solidFill>
                <a:cs typeface="Calibri"/>
              </a:rPr>
              <a:t> </a:t>
            </a:r>
            <a:r>
              <a:rPr sz="750" spc="-5" dirty="0">
                <a:solidFill>
                  <a:prstClr val="black"/>
                </a:solidFill>
                <a:cs typeface="Calibri"/>
              </a:rPr>
              <a:t>Orthopedics, IRCCS Regina </a:t>
            </a:r>
            <a:r>
              <a:rPr sz="750" spc="-10" dirty="0">
                <a:solidFill>
                  <a:prstClr val="black"/>
                </a:solidFill>
                <a:cs typeface="Calibri"/>
              </a:rPr>
              <a:t>Elena</a:t>
            </a:r>
            <a:r>
              <a:rPr sz="750" spc="-5" dirty="0">
                <a:solidFill>
                  <a:prstClr val="black"/>
                </a:solidFill>
                <a:cs typeface="Calibri"/>
              </a:rPr>
              <a:t> </a:t>
            </a:r>
            <a:r>
              <a:rPr sz="750" spc="-10" dirty="0">
                <a:solidFill>
                  <a:prstClr val="black"/>
                </a:solidFill>
                <a:cs typeface="Calibri"/>
              </a:rPr>
              <a:t>National</a:t>
            </a:r>
            <a:r>
              <a:rPr sz="750" spc="-5" dirty="0">
                <a:solidFill>
                  <a:prstClr val="black"/>
                </a:solidFill>
                <a:cs typeface="Calibri"/>
              </a:rPr>
              <a:t> </a:t>
            </a:r>
            <a:r>
              <a:rPr sz="750" spc="-10" dirty="0">
                <a:solidFill>
                  <a:prstClr val="black"/>
                </a:solidFill>
                <a:cs typeface="Calibri"/>
              </a:rPr>
              <a:t>Cancer</a:t>
            </a:r>
            <a:r>
              <a:rPr sz="750" spc="-5" dirty="0">
                <a:solidFill>
                  <a:prstClr val="black"/>
                </a:solidFill>
                <a:cs typeface="Calibri"/>
              </a:rPr>
              <a:t> </a:t>
            </a:r>
            <a:r>
              <a:rPr sz="750" spc="-10" dirty="0">
                <a:solidFill>
                  <a:prstClr val="black"/>
                </a:solidFill>
                <a:cs typeface="Calibri"/>
              </a:rPr>
              <a:t>Institute,</a:t>
            </a:r>
            <a:r>
              <a:rPr sz="750" spc="-5" dirty="0">
                <a:solidFill>
                  <a:prstClr val="black"/>
                </a:solidFill>
                <a:cs typeface="Calibri"/>
              </a:rPr>
              <a:t> </a:t>
            </a:r>
            <a:r>
              <a:rPr sz="750" spc="-10" dirty="0">
                <a:solidFill>
                  <a:prstClr val="black"/>
                </a:solidFill>
                <a:cs typeface="Calibri"/>
              </a:rPr>
              <a:t>Rome,</a:t>
            </a:r>
            <a:r>
              <a:rPr sz="750" spc="-5" dirty="0">
                <a:solidFill>
                  <a:prstClr val="black"/>
                </a:solidFill>
                <a:cs typeface="Calibri"/>
              </a:rPr>
              <a:t> Italy; </a:t>
            </a:r>
            <a:r>
              <a:rPr sz="750" spc="-7" baseline="38888" dirty="0">
                <a:solidFill>
                  <a:prstClr val="black"/>
                </a:solidFill>
                <a:cs typeface="Calibri"/>
              </a:rPr>
              <a:t>7</a:t>
            </a:r>
            <a:r>
              <a:rPr sz="750" spc="-5" dirty="0">
                <a:solidFill>
                  <a:prstClr val="black"/>
                </a:solidFill>
                <a:cs typeface="Calibri"/>
              </a:rPr>
              <a:t>Klinikum </a:t>
            </a:r>
            <a:r>
              <a:rPr sz="750" spc="-10" dirty="0">
                <a:solidFill>
                  <a:prstClr val="black"/>
                </a:solidFill>
                <a:cs typeface="Calibri"/>
              </a:rPr>
              <a:t>Stuttgart- </a:t>
            </a:r>
            <a:r>
              <a:rPr sz="750" spc="-5" dirty="0">
                <a:solidFill>
                  <a:prstClr val="black"/>
                </a:solidFill>
                <a:cs typeface="Calibri"/>
              </a:rPr>
              <a:t> </a:t>
            </a:r>
            <a:r>
              <a:rPr sz="750" spc="-10" dirty="0">
                <a:solidFill>
                  <a:prstClr val="black"/>
                </a:solidFill>
                <a:cs typeface="Calibri"/>
              </a:rPr>
              <a:t>Olgahospital,</a:t>
            </a:r>
            <a:r>
              <a:rPr sz="750" spc="45" dirty="0">
                <a:solidFill>
                  <a:prstClr val="black"/>
                </a:solidFill>
                <a:cs typeface="Calibri"/>
              </a:rPr>
              <a:t> </a:t>
            </a:r>
            <a:r>
              <a:rPr sz="750" spc="-10" dirty="0">
                <a:solidFill>
                  <a:prstClr val="black"/>
                </a:solidFill>
                <a:cs typeface="Calibri"/>
              </a:rPr>
              <a:t>Stuttgart,</a:t>
            </a:r>
            <a:r>
              <a:rPr sz="750" spc="45" dirty="0">
                <a:solidFill>
                  <a:prstClr val="black"/>
                </a:solidFill>
                <a:cs typeface="Calibri"/>
              </a:rPr>
              <a:t> </a:t>
            </a:r>
            <a:r>
              <a:rPr sz="750" spc="-10" dirty="0">
                <a:solidFill>
                  <a:prstClr val="black"/>
                </a:solidFill>
                <a:cs typeface="Calibri"/>
              </a:rPr>
              <a:t>Germany;</a:t>
            </a:r>
            <a:r>
              <a:rPr sz="750" spc="40" dirty="0">
                <a:solidFill>
                  <a:prstClr val="black"/>
                </a:solidFill>
                <a:cs typeface="Calibri"/>
              </a:rPr>
              <a:t> </a:t>
            </a:r>
            <a:r>
              <a:rPr sz="750" spc="-7" baseline="38888" dirty="0">
                <a:solidFill>
                  <a:prstClr val="black"/>
                </a:solidFill>
                <a:cs typeface="Calibri"/>
              </a:rPr>
              <a:t>8</a:t>
            </a:r>
            <a:r>
              <a:rPr sz="750" spc="-5" dirty="0">
                <a:solidFill>
                  <a:prstClr val="black"/>
                </a:solidFill>
                <a:cs typeface="Calibri"/>
              </a:rPr>
              <a:t>Centre</a:t>
            </a:r>
            <a:r>
              <a:rPr sz="750" spc="45" dirty="0">
                <a:solidFill>
                  <a:prstClr val="black"/>
                </a:solidFill>
                <a:cs typeface="Calibri"/>
              </a:rPr>
              <a:t> </a:t>
            </a:r>
            <a:r>
              <a:rPr sz="750" spc="-10" dirty="0">
                <a:solidFill>
                  <a:prstClr val="black"/>
                </a:solidFill>
                <a:cs typeface="Calibri"/>
              </a:rPr>
              <a:t>Leon</a:t>
            </a:r>
            <a:r>
              <a:rPr sz="750" spc="45" dirty="0">
                <a:solidFill>
                  <a:prstClr val="black"/>
                </a:solidFill>
                <a:cs typeface="Calibri"/>
              </a:rPr>
              <a:t> </a:t>
            </a:r>
            <a:r>
              <a:rPr sz="750" spc="-10" dirty="0">
                <a:solidFill>
                  <a:prstClr val="black"/>
                </a:solidFill>
                <a:cs typeface="Calibri"/>
              </a:rPr>
              <a:t>Berard</a:t>
            </a:r>
            <a:r>
              <a:rPr sz="750" spc="45" dirty="0">
                <a:solidFill>
                  <a:prstClr val="black"/>
                </a:solidFill>
                <a:cs typeface="Calibri"/>
              </a:rPr>
              <a:t> </a:t>
            </a:r>
            <a:r>
              <a:rPr sz="750" spc="-10" dirty="0">
                <a:solidFill>
                  <a:prstClr val="black"/>
                </a:solidFill>
                <a:cs typeface="Calibri"/>
              </a:rPr>
              <a:t>and</a:t>
            </a:r>
            <a:r>
              <a:rPr sz="750" spc="40" dirty="0">
                <a:solidFill>
                  <a:prstClr val="black"/>
                </a:solidFill>
                <a:cs typeface="Calibri"/>
              </a:rPr>
              <a:t> </a:t>
            </a:r>
            <a:r>
              <a:rPr sz="750" spc="-5" dirty="0">
                <a:solidFill>
                  <a:prstClr val="black"/>
                </a:solidFill>
                <a:cs typeface="Calibri"/>
              </a:rPr>
              <a:t>UCBL1,</a:t>
            </a:r>
            <a:r>
              <a:rPr sz="750" spc="45" dirty="0">
                <a:solidFill>
                  <a:prstClr val="black"/>
                </a:solidFill>
                <a:cs typeface="Calibri"/>
              </a:rPr>
              <a:t> </a:t>
            </a:r>
            <a:r>
              <a:rPr sz="750" spc="-10" dirty="0">
                <a:solidFill>
                  <a:prstClr val="black"/>
                </a:solidFill>
                <a:cs typeface="Calibri"/>
              </a:rPr>
              <a:t>Lyon;</a:t>
            </a:r>
            <a:r>
              <a:rPr sz="750" spc="35" dirty="0">
                <a:solidFill>
                  <a:prstClr val="black"/>
                </a:solidFill>
                <a:cs typeface="Calibri"/>
              </a:rPr>
              <a:t> </a:t>
            </a:r>
            <a:r>
              <a:rPr sz="750" spc="-7" baseline="38888" dirty="0">
                <a:solidFill>
                  <a:prstClr val="black"/>
                </a:solidFill>
                <a:cs typeface="Calibri"/>
              </a:rPr>
              <a:t>9</a:t>
            </a:r>
            <a:r>
              <a:rPr sz="750" spc="-5" dirty="0">
                <a:solidFill>
                  <a:prstClr val="black"/>
                </a:solidFill>
                <a:cs typeface="Calibri"/>
              </a:rPr>
              <a:t>Radiation</a:t>
            </a:r>
            <a:r>
              <a:rPr sz="750" spc="50" dirty="0">
                <a:solidFill>
                  <a:prstClr val="black"/>
                </a:solidFill>
                <a:cs typeface="Calibri"/>
              </a:rPr>
              <a:t> </a:t>
            </a:r>
            <a:r>
              <a:rPr sz="750" spc="-10" dirty="0">
                <a:solidFill>
                  <a:prstClr val="black"/>
                </a:solidFill>
                <a:cs typeface="Calibri"/>
              </a:rPr>
              <a:t>Oncology</a:t>
            </a:r>
            <a:r>
              <a:rPr sz="750" spc="50" dirty="0">
                <a:solidFill>
                  <a:prstClr val="black"/>
                </a:solidFill>
                <a:cs typeface="Calibri"/>
              </a:rPr>
              <a:t> </a:t>
            </a:r>
            <a:r>
              <a:rPr sz="750" spc="-10" dirty="0">
                <a:solidFill>
                  <a:prstClr val="black"/>
                </a:solidFill>
                <a:cs typeface="Calibri"/>
              </a:rPr>
              <a:t>Department,</a:t>
            </a:r>
            <a:r>
              <a:rPr sz="750" spc="55" dirty="0">
                <a:solidFill>
                  <a:prstClr val="black"/>
                </a:solidFill>
                <a:cs typeface="Calibri"/>
              </a:rPr>
              <a:t> </a:t>
            </a:r>
            <a:r>
              <a:rPr sz="750" spc="-10" dirty="0">
                <a:solidFill>
                  <a:prstClr val="black"/>
                </a:solidFill>
                <a:cs typeface="Calibri"/>
              </a:rPr>
              <a:t>Gustave</a:t>
            </a:r>
            <a:r>
              <a:rPr sz="750" spc="40" dirty="0">
                <a:solidFill>
                  <a:prstClr val="black"/>
                </a:solidFill>
                <a:cs typeface="Calibri"/>
              </a:rPr>
              <a:t> </a:t>
            </a:r>
            <a:r>
              <a:rPr sz="750" spc="-20" dirty="0">
                <a:solidFill>
                  <a:prstClr val="black"/>
                </a:solidFill>
                <a:cs typeface="Calibri"/>
              </a:rPr>
              <a:t>Roussy,</a:t>
            </a:r>
            <a:r>
              <a:rPr sz="750" spc="-5" dirty="0">
                <a:solidFill>
                  <a:prstClr val="black"/>
                </a:solidFill>
                <a:cs typeface="Calibri"/>
              </a:rPr>
              <a:t> Villejuif;</a:t>
            </a:r>
            <a:r>
              <a:rPr sz="750" spc="45" dirty="0">
                <a:solidFill>
                  <a:prstClr val="black"/>
                </a:solidFill>
                <a:cs typeface="Calibri"/>
              </a:rPr>
              <a:t> </a:t>
            </a:r>
            <a:r>
              <a:rPr sz="750" spc="-7" baseline="38888" dirty="0">
                <a:solidFill>
                  <a:prstClr val="black"/>
                </a:solidFill>
                <a:cs typeface="Calibri"/>
              </a:rPr>
              <a:t>10</a:t>
            </a:r>
            <a:r>
              <a:rPr sz="750" spc="-5" dirty="0">
                <a:solidFill>
                  <a:prstClr val="black"/>
                </a:solidFill>
                <a:cs typeface="Calibri"/>
              </a:rPr>
              <a:t>Department</a:t>
            </a:r>
            <a:r>
              <a:rPr sz="750" spc="50" dirty="0">
                <a:solidFill>
                  <a:prstClr val="black"/>
                </a:solidFill>
                <a:cs typeface="Calibri"/>
              </a:rPr>
              <a:t> </a:t>
            </a:r>
            <a:r>
              <a:rPr sz="750" spc="-10" dirty="0">
                <a:solidFill>
                  <a:prstClr val="black"/>
                </a:solidFill>
                <a:cs typeface="Calibri"/>
              </a:rPr>
              <a:t>of</a:t>
            </a:r>
            <a:r>
              <a:rPr sz="750" spc="45" dirty="0">
                <a:solidFill>
                  <a:prstClr val="black"/>
                </a:solidFill>
                <a:cs typeface="Calibri"/>
              </a:rPr>
              <a:t> </a:t>
            </a:r>
            <a:r>
              <a:rPr sz="750" spc="-15" dirty="0">
                <a:solidFill>
                  <a:prstClr val="black"/>
                </a:solidFill>
                <a:cs typeface="Calibri"/>
              </a:rPr>
              <a:t>Surgery,</a:t>
            </a:r>
            <a:r>
              <a:rPr sz="750" spc="45" dirty="0">
                <a:solidFill>
                  <a:prstClr val="black"/>
                </a:solidFill>
                <a:cs typeface="Calibri"/>
              </a:rPr>
              <a:t> </a:t>
            </a:r>
            <a:r>
              <a:rPr sz="750" spc="-5" dirty="0">
                <a:solidFill>
                  <a:prstClr val="black"/>
                </a:solidFill>
                <a:cs typeface="Calibri"/>
              </a:rPr>
              <a:t>Institut </a:t>
            </a:r>
            <a:r>
              <a:rPr sz="750" spc="-155" dirty="0">
                <a:solidFill>
                  <a:prstClr val="black"/>
                </a:solidFill>
                <a:cs typeface="Calibri"/>
              </a:rPr>
              <a:t> </a:t>
            </a:r>
            <a:r>
              <a:rPr sz="750" spc="-10" dirty="0">
                <a:solidFill>
                  <a:prstClr val="black"/>
                </a:solidFill>
                <a:cs typeface="Calibri"/>
              </a:rPr>
              <a:t>Curie,</a:t>
            </a:r>
            <a:r>
              <a:rPr sz="750" spc="-5" dirty="0">
                <a:solidFill>
                  <a:prstClr val="black"/>
                </a:solidFill>
                <a:cs typeface="Calibri"/>
              </a:rPr>
              <a:t> </a:t>
            </a:r>
            <a:r>
              <a:rPr sz="750" spc="-10" dirty="0">
                <a:solidFill>
                  <a:prstClr val="black"/>
                </a:solidFill>
                <a:cs typeface="Calibri"/>
              </a:rPr>
              <a:t>Paris,</a:t>
            </a:r>
            <a:r>
              <a:rPr sz="750" spc="-5" dirty="0">
                <a:solidFill>
                  <a:prstClr val="black"/>
                </a:solidFill>
                <a:cs typeface="Calibri"/>
              </a:rPr>
              <a:t> </a:t>
            </a:r>
            <a:r>
              <a:rPr sz="750" spc="-10" dirty="0">
                <a:solidFill>
                  <a:prstClr val="black"/>
                </a:solidFill>
                <a:cs typeface="Calibri"/>
              </a:rPr>
              <a:t>France;</a:t>
            </a:r>
            <a:r>
              <a:rPr sz="750" spc="-5" dirty="0">
                <a:solidFill>
                  <a:prstClr val="black"/>
                </a:solidFill>
                <a:cs typeface="Calibri"/>
              </a:rPr>
              <a:t> </a:t>
            </a:r>
            <a:r>
              <a:rPr sz="750" baseline="38888" dirty="0">
                <a:solidFill>
                  <a:prstClr val="black"/>
                </a:solidFill>
                <a:cs typeface="Calibri"/>
              </a:rPr>
              <a:t>11</a:t>
            </a:r>
            <a:r>
              <a:rPr sz="750" dirty="0">
                <a:solidFill>
                  <a:prstClr val="black"/>
                </a:solidFill>
                <a:cs typeface="Calibri"/>
              </a:rPr>
              <a:t>Bioclinic</a:t>
            </a:r>
            <a:r>
              <a:rPr sz="750" spc="5" dirty="0">
                <a:solidFill>
                  <a:prstClr val="black"/>
                </a:solidFill>
                <a:cs typeface="Calibri"/>
              </a:rPr>
              <a:t> </a:t>
            </a:r>
            <a:r>
              <a:rPr sz="750" spc="-10" dirty="0">
                <a:solidFill>
                  <a:prstClr val="black"/>
                </a:solidFill>
                <a:cs typeface="Calibri"/>
              </a:rPr>
              <a:t>Thessaloniki, Thessaloniki,</a:t>
            </a:r>
            <a:r>
              <a:rPr sz="750" spc="-5" dirty="0">
                <a:solidFill>
                  <a:prstClr val="black"/>
                </a:solidFill>
                <a:cs typeface="Calibri"/>
              </a:rPr>
              <a:t> </a:t>
            </a:r>
            <a:r>
              <a:rPr sz="750" spc="-10" dirty="0">
                <a:solidFill>
                  <a:prstClr val="black"/>
                </a:solidFill>
                <a:cs typeface="Calibri"/>
              </a:rPr>
              <a:t>Greece;</a:t>
            </a:r>
            <a:r>
              <a:rPr sz="750" spc="-5" dirty="0">
                <a:solidFill>
                  <a:prstClr val="black"/>
                </a:solidFill>
                <a:cs typeface="Calibri"/>
              </a:rPr>
              <a:t> </a:t>
            </a:r>
            <a:r>
              <a:rPr sz="750" baseline="38888" dirty="0">
                <a:solidFill>
                  <a:prstClr val="black"/>
                </a:solidFill>
                <a:cs typeface="Calibri"/>
              </a:rPr>
              <a:t>12</a:t>
            </a:r>
            <a:r>
              <a:rPr sz="750" dirty="0">
                <a:solidFill>
                  <a:prstClr val="black"/>
                </a:solidFill>
                <a:cs typeface="Calibri"/>
              </a:rPr>
              <a:t>Department </a:t>
            </a:r>
            <a:r>
              <a:rPr sz="750" spc="-10" dirty="0">
                <a:solidFill>
                  <a:prstClr val="black"/>
                </a:solidFill>
                <a:cs typeface="Calibri"/>
              </a:rPr>
              <a:t>of</a:t>
            </a:r>
            <a:r>
              <a:rPr sz="750" spc="-5" dirty="0">
                <a:solidFill>
                  <a:prstClr val="black"/>
                </a:solidFill>
                <a:cs typeface="Calibri"/>
              </a:rPr>
              <a:t> </a:t>
            </a:r>
            <a:r>
              <a:rPr sz="750" spc="-15" dirty="0">
                <a:solidFill>
                  <a:prstClr val="black"/>
                </a:solidFill>
                <a:cs typeface="Calibri"/>
              </a:rPr>
              <a:t>Pathology,</a:t>
            </a:r>
            <a:r>
              <a:rPr sz="750" spc="-10" dirty="0">
                <a:solidFill>
                  <a:prstClr val="black"/>
                </a:solidFill>
                <a:cs typeface="Calibri"/>
              </a:rPr>
              <a:t> Leiden</a:t>
            </a:r>
            <a:r>
              <a:rPr sz="750" spc="-5" dirty="0">
                <a:solidFill>
                  <a:prstClr val="black"/>
                </a:solidFill>
                <a:cs typeface="Calibri"/>
              </a:rPr>
              <a:t> University</a:t>
            </a:r>
            <a:r>
              <a:rPr sz="750" spc="155" dirty="0">
                <a:solidFill>
                  <a:prstClr val="black"/>
                </a:solidFill>
                <a:cs typeface="Calibri"/>
              </a:rPr>
              <a:t> </a:t>
            </a:r>
            <a:r>
              <a:rPr sz="750" spc="-5" dirty="0">
                <a:solidFill>
                  <a:prstClr val="black"/>
                </a:solidFill>
                <a:cs typeface="Calibri"/>
              </a:rPr>
              <a:t>Medical</a:t>
            </a:r>
            <a:r>
              <a:rPr sz="750" spc="160" dirty="0">
                <a:solidFill>
                  <a:prstClr val="black"/>
                </a:solidFill>
                <a:cs typeface="Calibri"/>
              </a:rPr>
              <a:t> </a:t>
            </a:r>
            <a:r>
              <a:rPr sz="750" spc="-20" dirty="0">
                <a:solidFill>
                  <a:prstClr val="black"/>
                </a:solidFill>
                <a:cs typeface="Calibri"/>
              </a:rPr>
              <a:t>Center,</a:t>
            </a:r>
            <a:r>
              <a:rPr sz="750" spc="130" dirty="0">
                <a:solidFill>
                  <a:prstClr val="black"/>
                </a:solidFill>
                <a:cs typeface="Calibri"/>
              </a:rPr>
              <a:t> </a:t>
            </a:r>
            <a:r>
              <a:rPr sz="750" spc="-10" dirty="0">
                <a:solidFill>
                  <a:prstClr val="black"/>
                </a:solidFill>
                <a:cs typeface="Calibri"/>
              </a:rPr>
              <a:t>Leiden, The</a:t>
            </a:r>
            <a:r>
              <a:rPr sz="750" spc="150" dirty="0">
                <a:solidFill>
                  <a:prstClr val="black"/>
                </a:solidFill>
                <a:cs typeface="Calibri"/>
              </a:rPr>
              <a:t> </a:t>
            </a:r>
            <a:r>
              <a:rPr sz="750" spc="-10" dirty="0">
                <a:solidFill>
                  <a:prstClr val="black"/>
                </a:solidFill>
                <a:cs typeface="Calibri"/>
              </a:rPr>
              <a:t>Netherlands; </a:t>
            </a:r>
            <a:r>
              <a:rPr sz="750" spc="-5" dirty="0">
                <a:solidFill>
                  <a:prstClr val="black"/>
                </a:solidFill>
                <a:cs typeface="Calibri"/>
              </a:rPr>
              <a:t> </a:t>
            </a:r>
            <a:r>
              <a:rPr sz="750" spc="-7" baseline="38888" dirty="0">
                <a:solidFill>
                  <a:prstClr val="black"/>
                </a:solidFill>
                <a:cs typeface="Calibri"/>
              </a:rPr>
              <a:t>13</a:t>
            </a:r>
            <a:r>
              <a:rPr sz="750" spc="-5" dirty="0">
                <a:solidFill>
                  <a:prstClr val="black"/>
                </a:solidFill>
                <a:cs typeface="Calibri"/>
              </a:rPr>
              <a:t>Department</a:t>
            </a:r>
            <a:r>
              <a:rPr sz="750" spc="100" dirty="0">
                <a:solidFill>
                  <a:prstClr val="black"/>
                </a:solidFill>
                <a:cs typeface="Calibri"/>
              </a:rPr>
              <a:t> </a:t>
            </a:r>
            <a:r>
              <a:rPr sz="750" spc="-10" dirty="0">
                <a:solidFill>
                  <a:prstClr val="black"/>
                </a:solidFill>
                <a:cs typeface="Calibri"/>
              </a:rPr>
              <a:t>of</a:t>
            </a:r>
            <a:r>
              <a:rPr sz="750" spc="95" dirty="0">
                <a:solidFill>
                  <a:prstClr val="black"/>
                </a:solidFill>
                <a:cs typeface="Calibri"/>
              </a:rPr>
              <a:t> </a:t>
            </a:r>
            <a:r>
              <a:rPr sz="750" spc="-15" dirty="0">
                <a:solidFill>
                  <a:prstClr val="black"/>
                </a:solidFill>
                <a:cs typeface="Calibri"/>
              </a:rPr>
              <a:t>Oncology,</a:t>
            </a:r>
            <a:r>
              <a:rPr sz="750" spc="95" dirty="0">
                <a:solidFill>
                  <a:prstClr val="black"/>
                </a:solidFill>
                <a:cs typeface="Calibri"/>
              </a:rPr>
              <a:t> </a:t>
            </a:r>
            <a:r>
              <a:rPr sz="750" spc="-5" dirty="0">
                <a:solidFill>
                  <a:prstClr val="black"/>
                </a:solidFill>
                <a:cs typeface="Calibri"/>
              </a:rPr>
              <a:t>Oslo</a:t>
            </a:r>
            <a:r>
              <a:rPr sz="750" spc="100" dirty="0">
                <a:solidFill>
                  <a:prstClr val="black"/>
                </a:solidFill>
                <a:cs typeface="Calibri"/>
              </a:rPr>
              <a:t> </a:t>
            </a:r>
            <a:r>
              <a:rPr sz="750" spc="-5" dirty="0">
                <a:solidFill>
                  <a:prstClr val="black"/>
                </a:solidFill>
                <a:cs typeface="Calibri"/>
              </a:rPr>
              <a:t>University</a:t>
            </a:r>
            <a:r>
              <a:rPr sz="750" spc="100" dirty="0">
                <a:solidFill>
                  <a:prstClr val="black"/>
                </a:solidFill>
                <a:cs typeface="Calibri"/>
              </a:rPr>
              <a:t> </a:t>
            </a:r>
            <a:r>
              <a:rPr sz="750" spc="-10" dirty="0">
                <a:solidFill>
                  <a:prstClr val="black"/>
                </a:solidFill>
                <a:cs typeface="Calibri"/>
              </a:rPr>
              <a:t>Hospital,</a:t>
            </a:r>
            <a:r>
              <a:rPr sz="750" spc="40" dirty="0">
                <a:solidFill>
                  <a:prstClr val="black"/>
                </a:solidFill>
                <a:cs typeface="Calibri"/>
              </a:rPr>
              <a:t> </a:t>
            </a:r>
            <a:r>
              <a:rPr sz="750" spc="-10" dirty="0">
                <a:solidFill>
                  <a:prstClr val="black"/>
                </a:solidFill>
                <a:cs typeface="Calibri"/>
              </a:rPr>
              <a:t>The</a:t>
            </a:r>
            <a:r>
              <a:rPr sz="750" spc="95" dirty="0">
                <a:solidFill>
                  <a:prstClr val="black"/>
                </a:solidFill>
                <a:cs typeface="Calibri"/>
              </a:rPr>
              <a:t> </a:t>
            </a:r>
            <a:r>
              <a:rPr sz="750" spc="-10" dirty="0">
                <a:solidFill>
                  <a:prstClr val="black"/>
                </a:solidFill>
                <a:cs typeface="Calibri"/>
              </a:rPr>
              <a:t>Norwegian</a:t>
            </a:r>
            <a:r>
              <a:rPr sz="750" spc="100" dirty="0">
                <a:solidFill>
                  <a:prstClr val="black"/>
                </a:solidFill>
                <a:cs typeface="Calibri"/>
              </a:rPr>
              <a:t> </a:t>
            </a:r>
            <a:r>
              <a:rPr sz="750" spc="-10" dirty="0">
                <a:solidFill>
                  <a:prstClr val="black"/>
                </a:solidFill>
                <a:cs typeface="Calibri"/>
              </a:rPr>
              <a:t>Radium</a:t>
            </a:r>
            <a:r>
              <a:rPr sz="750" spc="105" dirty="0">
                <a:solidFill>
                  <a:prstClr val="black"/>
                </a:solidFill>
                <a:cs typeface="Calibri"/>
              </a:rPr>
              <a:t> </a:t>
            </a:r>
            <a:r>
              <a:rPr sz="750" spc="-10" dirty="0">
                <a:solidFill>
                  <a:prstClr val="black"/>
                </a:solidFill>
                <a:cs typeface="Calibri"/>
              </a:rPr>
              <a:t>Hospital,</a:t>
            </a:r>
            <a:r>
              <a:rPr sz="750" spc="90" dirty="0">
                <a:solidFill>
                  <a:prstClr val="black"/>
                </a:solidFill>
                <a:cs typeface="Calibri"/>
              </a:rPr>
              <a:t> </a:t>
            </a:r>
            <a:r>
              <a:rPr sz="750" spc="-10" dirty="0">
                <a:solidFill>
                  <a:prstClr val="black"/>
                </a:solidFill>
                <a:cs typeface="Calibri"/>
              </a:rPr>
              <a:t>Oslo,</a:t>
            </a:r>
            <a:r>
              <a:rPr sz="750" spc="95" dirty="0">
                <a:solidFill>
                  <a:prstClr val="black"/>
                </a:solidFill>
                <a:cs typeface="Calibri"/>
              </a:rPr>
              <a:t> </a:t>
            </a:r>
            <a:r>
              <a:rPr sz="750" spc="-10" dirty="0">
                <a:solidFill>
                  <a:prstClr val="black"/>
                </a:solidFill>
                <a:cs typeface="Calibri"/>
              </a:rPr>
              <a:t>Norway;</a:t>
            </a:r>
            <a:r>
              <a:rPr sz="750" spc="90" dirty="0">
                <a:solidFill>
                  <a:prstClr val="black"/>
                </a:solidFill>
                <a:cs typeface="Calibri"/>
              </a:rPr>
              <a:t> </a:t>
            </a:r>
            <a:r>
              <a:rPr sz="750" spc="-7" baseline="38888" dirty="0">
                <a:solidFill>
                  <a:prstClr val="black"/>
                </a:solidFill>
                <a:cs typeface="Calibri"/>
              </a:rPr>
              <a:t>14</a:t>
            </a:r>
            <a:r>
              <a:rPr sz="750" spc="-5" dirty="0">
                <a:solidFill>
                  <a:prstClr val="black"/>
                </a:solidFill>
                <a:cs typeface="Calibri"/>
              </a:rPr>
              <a:t>Paediatric</a:t>
            </a:r>
            <a:r>
              <a:rPr sz="750" spc="100" dirty="0">
                <a:solidFill>
                  <a:prstClr val="black"/>
                </a:solidFill>
                <a:cs typeface="Calibri"/>
              </a:rPr>
              <a:t> </a:t>
            </a:r>
            <a:r>
              <a:rPr sz="750" spc="-15" dirty="0">
                <a:solidFill>
                  <a:prstClr val="black"/>
                </a:solidFill>
                <a:cs typeface="Calibri"/>
              </a:rPr>
              <a:t>Oncology,</a:t>
            </a:r>
            <a:r>
              <a:rPr sz="750" spc="100" dirty="0">
                <a:solidFill>
                  <a:prstClr val="black"/>
                </a:solidFill>
                <a:cs typeface="Calibri"/>
              </a:rPr>
              <a:t> </a:t>
            </a:r>
            <a:r>
              <a:rPr sz="750" spc="-10" dirty="0">
                <a:solidFill>
                  <a:prstClr val="black"/>
                </a:solidFill>
                <a:cs typeface="Calibri"/>
              </a:rPr>
              <a:t>Royal</a:t>
            </a:r>
            <a:r>
              <a:rPr sz="750" spc="95" dirty="0">
                <a:solidFill>
                  <a:prstClr val="black"/>
                </a:solidFill>
                <a:cs typeface="Calibri"/>
              </a:rPr>
              <a:t> </a:t>
            </a:r>
            <a:r>
              <a:rPr sz="750" spc="-10" dirty="0">
                <a:solidFill>
                  <a:prstClr val="black"/>
                </a:solidFill>
                <a:cs typeface="Calibri"/>
              </a:rPr>
              <a:t>Manchester</a:t>
            </a:r>
            <a:r>
              <a:rPr sz="750" spc="100" dirty="0">
                <a:solidFill>
                  <a:prstClr val="black"/>
                </a:solidFill>
                <a:cs typeface="Calibri"/>
              </a:rPr>
              <a:t> </a:t>
            </a:r>
            <a:r>
              <a:rPr sz="750" spc="-10" dirty="0">
                <a:solidFill>
                  <a:prstClr val="black"/>
                </a:solidFill>
                <a:cs typeface="Calibri"/>
              </a:rPr>
              <a:t>Children</a:t>
            </a:r>
            <a:r>
              <a:rPr sz="750" spc="-10" dirty="0">
                <a:solidFill>
                  <a:prstClr val="black"/>
                </a:solidFill>
                <a:latin typeface="Arial MT"/>
                <a:cs typeface="Arial MT"/>
              </a:rPr>
              <a:t>’</a:t>
            </a:r>
            <a:r>
              <a:rPr sz="750" spc="-10" dirty="0">
                <a:solidFill>
                  <a:prstClr val="black"/>
                </a:solidFill>
                <a:cs typeface="Calibri"/>
              </a:rPr>
              <a:t>s</a:t>
            </a:r>
            <a:r>
              <a:rPr sz="750" spc="95" dirty="0">
                <a:solidFill>
                  <a:prstClr val="black"/>
                </a:solidFill>
                <a:cs typeface="Calibri"/>
              </a:rPr>
              <a:t> </a:t>
            </a:r>
            <a:r>
              <a:rPr sz="750" spc="-10" dirty="0">
                <a:solidFill>
                  <a:prstClr val="black"/>
                </a:solidFill>
                <a:cs typeface="Calibri"/>
              </a:rPr>
              <a:t>Hospital, </a:t>
            </a:r>
            <a:r>
              <a:rPr sz="750" spc="-5" dirty="0">
                <a:solidFill>
                  <a:prstClr val="black"/>
                </a:solidFill>
                <a:cs typeface="Calibri"/>
              </a:rPr>
              <a:t> </a:t>
            </a:r>
            <a:r>
              <a:rPr sz="750" spc="-15" dirty="0">
                <a:solidFill>
                  <a:prstClr val="black"/>
                </a:solidFill>
                <a:cs typeface="Calibri"/>
              </a:rPr>
              <a:t>Manchester,</a:t>
            </a:r>
            <a:r>
              <a:rPr sz="750" spc="-10" dirty="0">
                <a:solidFill>
                  <a:prstClr val="black"/>
                </a:solidFill>
                <a:cs typeface="Calibri"/>
              </a:rPr>
              <a:t> UK;</a:t>
            </a:r>
            <a:r>
              <a:rPr sz="750" spc="-5" dirty="0">
                <a:solidFill>
                  <a:prstClr val="black"/>
                </a:solidFill>
                <a:cs typeface="Calibri"/>
              </a:rPr>
              <a:t> </a:t>
            </a:r>
            <a:r>
              <a:rPr sz="750" baseline="38888" dirty="0">
                <a:solidFill>
                  <a:prstClr val="black"/>
                </a:solidFill>
                <a:cs typeface="Calibri"/>
              </a:rPr>
              <a:t>15</a:t>
            </a:r>
            <a:r>
              <a:rPr sz="750" dirty="0">
                <a:solidFill>
                  <a:prstClr val="black"/>
                </a:solidFill>
                <a:cs typeface="Calibri"/>
              </a:rPr>
              <a:t>Vienna </a:t>
            </a:r>
            <a:r>
              <a:rPr sz="750" spc="-10" dirty="0">
                <a:solidFill>
                  <a:prstClr val="black"/>
                </a:solidFill>
                <a:cs typeface="Calibri"/>
              </a:rPr>
              <a:t>General</a:t>
            </a:r>
            <a:r>
              <a:rPr sz="750" spc="-5" dirty="0">
                <a:solidFill>
                  <a:prstClr val="black"/>
                </a:solidFill>
                <a:cs typeface="Calibri"/>
              </a:rPr>
              <a:t> </a:t>
            </a:r>
            <a:r>
              <a:rPr sz="750" spc="-10" dirty="0">
                <a:solidFill>
                  <a:prstClr val="black"/>
                </a:solidFill>
                <a:cs typeface="Calibri"/>
              </a:rPr>
              <a:t>Hospital</a:t>
            </a:r>
            <a:r>
              <a:rPr sz="750" spc="-5" dirty="0">
                <a:solidFill>
                  <a:prstClr val="black"/>
                </a:solidFill>
                <a:cs typeface="Calibri"/>
              </a:rPr>
              <a:t> </a:t>
            </a:r>
            <a:r>
              <a:rPr sz="750" spc="-10" dirty="0">
                <a:solidFill>
                  <a:prstClr val="black"/>
                </a:solidFill>
                <a:cs typeface="Calibri"/>
              </a:rPr>
              <a:t>(AKH),</a:t>
            </a:r>
            <a:r>
              <a:rPr sz="750" spc="-5" dirty="0">
                <a:solidFill>
                  <a:prstClr val="black"/>
                </a:solidFill>
                <a:cs typeface="Calibri"/>
              </a:rPr>
              <a:t> Medizinische </a:t>
            </a:r>
            <a:r>
              <a:rPr sz="750" spc="-10" dirty="0">
                <a:solidFill>
                  <a:prstClr val="black"/>
                </a:solidFill>
                <a:cs typeface="Calibri"/>
              </a:rPr>
              <a:t>Universität</a:t>
            </a:r>
            <a:r>
              <a:rPr sz="750" spc="-5" dirty="0">
                <a:solidFill>
                  <a:prstClr val="black"/>
                </a:solidFill>
                <a:cs typeface="Calibri"/>
              </a:rPr>
              <a:t> </a:t>
            </a:r>
            <a:r>
              <a:rPr sz="750" spc="-10" dirty="0">
                <a:solidFill>
                  <a:prstClr val="black"/>
                </a:solidFill>
                <a:cs typeface="Calibri"/>
              </a:rPr>
              <a:t>Wien, Vienna,</a:t>
            </a:r>
            <a:r>
              <a:rPr sz="750" spc="-5" dirty="0">
                <a:solidFill>
                  <a:prstClr val="black"/>
                </a:solidFill>
                <a:cs typeface="Calibri"/>
              </a:rPr>
              <a:t> </a:t>
            </a:r>
            <a:r>
              <a:rPr sz="750" spc="-10" dirty="0">
                <a:solidFill>
                  <a:prstClr val="black"/>
                </a:solidFill>
                <a:cs typeface="Calibri"/>
              </a:rPr>
              <a:t>Austria;</a:t>
            </a:r>
            <a:r>
              <a:rPr sz="750" spc="-5" dirty="0">
                <a:solidFill>
                  <a:prstClr val="black"/>
                </a:solidFill>
                <a:cs typeface="Calibri"/>
              </a:rPr>
              <a:t> </a:t>
            </a:r>
            <a:r>
              <a:rPr sz="750" baseline="38888" dirty="0">
                <a:solidFill>
                  <a:prstClr val="black"/>
                </a:solidFill>
                <a:cs typeface="Calibri"/>
              </a:rPr>
              <a:t>16</a:t>
            </a:r>
            <a:r>
              <a:rPr sz="750" dirty="0">
                <a:solidFill>
                  <a:prstClr val="black"/>
                </a:solidFill>
                <a:cs typeface="Calibri"/>
              </a:rPr>
              <a:t>Centro </a:t>
            </a:r>
            <a:r>
              <a:rPr sz="750" spc="-5" dirty="0">
                <a:solidFill>
                  <a:prstClr val="black"/>
                </a:solidFill>
                <a:cs typeface="Calibri"/>
              </a:rPr>
              <a:t>di</a:t>
            </a:r>
            <a:r>
              <a:rPr sz="750" dirty="0">
                <a:solidFill>
                  <a:prstClr val="black"/>
                </a:solidFill>
                <a:cs typeface="Calibri"/>
              </a:rPr>
              <a:t> </a:t>
            </a:r>
            <a:r>
              <a:rPr sz="750" spc="-10" dirty="0">
                <a:solidFill>
                  <a:prstClr val="black"/>
                </a:solidFill>
                <a:cs typeface="Calibri"/>
              </a:rPr>
              <a:t>Riferimento</a:t>
            </a:r>
            <a:r>
              <a:rPr sz="750" spc="-5" dirty="0">
                <a:solidFill>
                  <a:prstClr val="black"/>
                </a:solidFill>
                <a:cs typeface="Calibri"/>
              </a:rPr>
              <a:t> </a:t>
            </a:r>
            <a:r>
              <a:rPr sz="750" spc="-10" dirty="0">
                <a:solidFill>
                  <a:prstClr val="black"/>
                </a:solidFill>
                <a:cs typeface="Calibri"/>
              </a:rPr>
              <a:t>Oncologico</a:t>
            </a:r>
            <a:r>
              <a:rPr sz="750" spc="145" dirty="0">
                <a:solidFill>
                  <a:prstClr val="black"/>
                </a:solidFill>
                <a:cs typeface="Calibri"/>
              </a:rPr>
              <a:t> </a:t>
            </a:r>
            <a:r>
              <a:rPr sz="750" spc="-5" dirty="0">
                <a:solidFill>
                  <a:prstClr val="black"/>
                </a:solidFill>
                <a:cs typeface="Calibri"/>
              </a:rPr>
              <a:t>di </a:t>
            </a:r>
            <a:r>
              <a:rPr sz="750" spc="-10" dirty="0">
                <a:solidFill>
                  <a:prstClr val="black"/>
                </a:solidFill>
                <a:cs typeface="Calibri"/>
              </a:rPr>
              <a:t>Aviano,</a:t>
            </a:r>
            <a:r>
              <a:rPr sz="750" spc="150" dirty="0">
                <a:solidFill>
                  <a:prstClr val="black"/>
                </a:solidFill>
                <a:cs typeface="Calibri"/>
              </a:rPr>
              <a:t> </a:t>
            </a:r>
            <a:r>
              <a:rPr sz="750" spc="-10" dirty="0">
                <a:solidFill>
                  <a:prstClr val="black"/>
                </a:solidFill>
                <a:cs typeface="Calibri"/>
              </a:rPr>
              <a:t>Aviano,</a:t>
            </a:r>
            <a:r>
              <a:rPr sz="750" spc="150" dirty="0">
                <a:solidFill>
                  <a:prstClr val="black"/>
                </a:solidFill>
                <a:cs typeface="Calibri"/>
              </a:rPr>
              <a:t> </a:t>
            </a:r>
            <a:r>
              <a:rPr sz="750" spc="-5" dirty="0">
                <a:solidFill>
                  <a:prstClr val="black"/>
                </a:solidFill>
                <a:cs typeface="Calibri"/>
              </a:rPr>
              <a:t>Italy; </a:t>
            </a:r>
            <a:r>
              <a:rPr sz="750" dirty="0">
                <a:solidFill>
                  <a:prstClr val="black"/>
                </a:solidFill>
                <a:cs typeface="Calibri"/>
              </a:rPr>
              <a:t> </a:t>
            </a:r>
            <a:r>
              <a:rPr sz="750" baseline="38888" dirty="0">
                <a:solidFill>
                  <a:prstClr val="black"/>
                </a:solidFill>
                <a:cs typeface="Calibri"/>
              </a:rPr>
              <a:t>17</a:t>
            </a:r>
            <a:r>
              <a:rPr sz="750" dirty="0">
                <a:solidFill>
                  <a:prstClr val="black"/>
                </a:solidFill>
                <a:cs typeface="Calibri"/>
              </a:rPr>
              <a:t>Institute</a:t>
            </a:r>
            <a:r>
              <a:rPr sz="750" spc="20" dirty="0">
                <a:solidFill>
                  <a:prstClr val="black"/>
                </a:solidFill>
                <a:cs typeface="Calibri"/>
              </a:rPr>
              <a:t> </a:t>
            </a:r>
            <a:r>
              <a:rPr sz="750" spc="-10" dirty="0">
                <a:solidFill>
                  <a:prstClr val="black"/>
                </a:solidFill>
                <a:cs typeface="Calibri"/>
              </a:rPr>
              <a:t>of</a:t>
            </a:r>
            <a:r>
              <a:rPr sz="750" spc="20" dirty="0">
                <a:solidFill>
                  <a:prstClr val="black"/>
                </a:solidFill>
                <a:cs typeface="Calibri"/>
              </a:rPr>
              <a:t> </a:t>
            </a:r>
            <a:r>
              <a:rPr sz="750" spc="-5" dirty="0">
                <a:solidFill>
                  <a:prstClr val="black"/>
                </a:solidFill>
                <a:cs typeface="Calibri"/>
              </a:rPr>
              <a:t>Biomedicine</a:t>
            </a:r>
            <a:r>
              <a:rPr sz="750" spc="20" dirty="0">
                <a:solidFill>
                  <a:prstClr val="black"/>
                </a:solidFill>
                <a:cs typeface="Calibri"/>
              </a:rPr>
              <a:t> </a:t>
            </a:r>
            <a:r>
              <a:rPr sz="750" spc="-10" dirty="0">
                <a:solidFill>
                  <a:prstClr val="black"/>
                </a:solidFill>
                <a:cs typeface="Calibri"/>
              </a:rPr>
              <a:t>of</a:t>
            </a:r>
            <a:r>
              <a:rPr sz="750" spc="20" dirty="0">
                <a:solidFill>
                  <a:prstClr val="black"/>
                </a:solidFill>
                <a:cs typeface="Calibri"/>
              </a:rPr>
              <a:t> </a:t>
            </a:r>
            <a:r>
              <a:rPr sz="750" spc="-5" dirty="0">
                <a:solidFill>
                  <a:prstClr val="black"/>
                </a:solidFill>
                <a:cs typeface="Calibri"/>
              </a:rPr>
              <a:t>Sevilla</a:t>
            </a:r>
            <a:r>
              <a:rPr sz="750" spc="25" dirty="0">
                <a:solidFill>
                  <a:prstClr val="black"/>
                </a:solidFill>
                <a:cs typeface="Calibri"/>
              </a:rPr>
              <a:t> </a:t>
            </a:r>
            <a:r>
              <a:rPr sz="750" spc="-5" dirty="0">
                <a:solidFill>
                  <a:prstClr val="black"/>
                </a:solidFill>
                <a:cs typeface="Calibri"/>
              </a:rPr>
              <a:t>(IBiS),</a:t>
            </a:r>
            <a:r>
              <a:rPr sz="750" spc="-30" dirty="0">
                <a:solidFill>
                  <a:prstClr val="black"/>
                </a:solidFill>
                <a:cs typeface="Calibri"/>
              </a:rPr>
              <a:t> </a:t>
            </a:r>
            <a:r>
              <a:rPr sz="750" spc="-5" dirty="0">
                <a:solidFill>
                  <a:prstClr val="black"/>
                </a:solidFill>
                <a:cs typeface="Calibri"/>
              </a:rPr>
              <a:t>Virgen</a:t>
            </a:r>
            <a:r>
              <a:rPr sz="750" spc="20" dirty="0">
                <a:solidFill>
                  <a:prstClr val="black"/>
                </a:solidFill>
                <a:cs typeface="Calibri"/>
              </a:rPr>
              <a:t> </a:t>
            </a:r>
            <a:r>
              <a:rPr sz="750" spc="-5" dirty="0">
                <a:solidFill>
                  <a:prstClr val="black"/>
                </a:solidFill>
                <a:cs typeface="Calibri"/>
              </a:rPr>
              <a:t>del</a:t>
            </a:r>
            <a:r>
              <a:rPr sz="750" spc="20" dirty="0">
                <a:solidFill>
                  <a:prstClr val="black"/>
                </a:solidFill>
                <a:cs typeface="Calibri"/>
              </a:rPr>
              <a:t> </a:t>
            </a:r>
            <a:r>
              <a:rPr sz="750" spc="-5" dirty="0">
                <a:solidFill>
                  <a:prstClr val="black"/>
                </a:solidFill>
                <a:cs typeface="Calibri"/>
              </a:rPr>
              <a:t>Rocio</a:t>
            </a:r>
            <a:r>
              <a:rPr sz="750" spc="15" dirty="0">
                <a:solidFill>
                  <a:prstClr val="black"/>
                </a:solidFill>
                <a:cs typeface="Calibri"/>
              </a:rPr>
              <a:t> </a:t>
            </a:r>
            <a:r>
              <a:rPr sz="750" spc="-5" dirty="0">
                <a:solidFill>
                  <a:prstClr val="black"/>
                </a:solidFill>
                <a:cs typeface="Calibri"/>
              </a:rPr>
              <a:t>University</a:t>
            </a:r>
            <a:r>
              <a:rPr sz="750" spc="10" dirty="0">
                <a:solidFill>
                  <a:prstClr val="black"/>
                </a:solidFill>
                <a:cs typeface="Calibri"/>
              </a:rPr>
              <a:t> </a:t>
            </a:r>
            <a:r>
              <a:rPr sz="750" spc="-5" dirty="0">
                <a:solidFill>
                  <a:prstClr val="black"/>
                </a:solidFill>
                <a:cs typeface="Calibri"/>
              </a:rPr>
              <a:t>Hospital,</a:t>
            </a:r>
            <a:r>
              <a:rPr sz="750" spc="10" dirty="0">
                <a:solidFill>
                  <a:prstClr val="black"/>
                </a:solidFill>
                <a:cs typeface="Calibri"/>
              </a:rPr>
              <a:t> </a:t>
            </a:r>
            <a:r>
              <a:rPr sz="750" spc="-5" dirty="0">
                <a:solidFill>
                  <a:prstClr val="black"/>
                </a:solidFill>
                <a:cs typeface="Calibri"/>
              </a:rPr>
              <a:t>CSIC,</a:t>
            </a:r>
            <a:r>
              <a:rPr sz="750" spc="25" dirty="0">
                <a:solidFill>
                  <a:prstClr val="black"/>
                </a:solidFill>
                <a:cs typeface="Calibri"/>
              </a:rPr>
              <a:t> </a:t>
            </a:r>
            <a:r>
              <a:rPr sz="750" spc="-5" dirty="0">
                <a:solidFill>
                  <a:prstClr val="black"/>
                </a:solidFill>
                <a:cs typeface="Calibri"/>
              </a:rPr>
              <a:t>University</a:t>
            </a:r>
            <a:r>
              <a:rPr sz="750" spc="5" dirty="0">
                <a:solidFill>
                  <a:prstClr val="black"/>
                </a:solidFill>
                <a:cs typeface="Calibri"/>
              </a:rPr>
              <a:t> </a:t>
            </a:r>
            <a:r>
              <a:rPr sz="750" spc="-10" dirty="0">
                <a:solidFill>
                  <a:prstClr val="black"/>
                </a:solidFill>
                <a:cs typeface="Calibri"/>
              </a:rPr>
              <a:t>of</a:t>
            </a:r>
            <a:r>
              <a:rPr sz="750" spc="25" dirty="0">
                <a:solidFill>
                  <a:prstClr val="black"/>
                </a:solidFill>
                <a:cs typeface="Calibri"/>
              </a:rPr>
              <a:t> </a:t>
            </a:r>
            <a:r>
              <a:rPr sz="750" spc="-5" dirty="0">
                <a:solidFill>
                  <a:prstClr val="black"/>
                </a:solidFill>
                <a:cs typeface="Calibri"/>
              </a:rPr>
              <a:t>Sevilla,</a:t>
            </a:r>
            <a:r>
              <a:rPr sz="750" spc="25" dirty="0">
                <a:solidFill>
                  <a:prstClr val="black"/>
                </a:solidFill>
                <a:cs typeface="Calibri"/>
              </a:rPr>
              <a:t> </a:t>
            </a:r>
            <a:r>
              <a:rPr sz="750" spc="-10" dirty="0">
                <a:solidFill>
                  <a:prstClr val="black"/>
                </a:solidFill>
                <a:cs typeface="Calibri"/>
              </a:rPr>
              <a:t>CIBERONC,</a:t>
            </a:r>
            <a:r>
              <a:rPr sz="750" spc="20" dirty="0">
                <a:solidFill>
                  <a:prstClr val="black"/>
                </a:solidFill>
                <a:cs typeface="Calibri"/>
              </a:rPr>
              <a:t> </a:t>
            </a:r>
            <a:r>
              <a:rPr sz="750" spc="-5" dirty="0">
                <a:solidFill>
                  <a:prstClr val="black"/>
                </a:solidFill>
                <a:cs typeface="Calibri"/>
              </a:rPr>
              <a:t>Seville;</a:t>
            </a:r>
            <a:r>
              <a:rPr sz="750" spc="25" dirty="0">
                <a:solidFill>
                  <a:prstClr val="black"/>
                </a:solidFill>
                <a:cs typeface="Calibri"/>
              </a:rPr>
              <a:t> </a:t>
            </a:r>
            <a:r>
              <a:rPr sz="750" spc="-7" baseline="38888" dirty="0">
                <a:solidFill>
                  <a:prstClr val="black"/>
                </a:solidFill>
                <a:cs typeface="Calibri"/>
              </a:rPr>
              <a:t>18</a:t>
            </a:r>
            <a:r>
              <a:rPr sz="750" spc="-5" dirty="0">
                <a:solidFill>
                  <a:prstClr val="black"/>
                </a:solidFill>
                <a:cs typeface="Calibri"/>
              </a:rPr>
              <a:t>Department</a:t>
            </a:r>
            <a:r>
              <a:rPr sz="750" spc="25" dirty="0">
                <a:solidFill>
                  <a:prstClr val="black"/>
                </a:solidFill>
                <a:cs typeface="Calibri"/>
              </a:rPr>
              <a:t> </a:t>
            </a:r>
            <a:r>
              <a:rPr sz="750" spc="-10" dirty="0">
                <a:solidFill>
                  <a:prstClr val="black"/>
                </a:solidFill>
                <a:cs typeface="Calibri"/>
              </a:rPr>
              <a:t>of</a:t>
            </a:r>
            <a:r>
              <a:rPr sz="750" spc="20" dirty="0">
                <a:solidFill>
                  <a:prstClr val="black"/>
                </a:solidFill>
                <a:cs typeface="Calibri"/>
              </a:rPr>
              <a:t> </a:t>
            </a:r>
            <a:r>
              <a:rPr sz="750" spc="-10" dirty="0">
                <a:solidFill>
                  <a:prstClr val="black"/>
                </a:solidFill>
                <a:cs typeface="Calibri"/>
              </a:rPr>
              <a:t>Normal</a:t>
            </a:r>
            <a:r>
              <a:rPr sz="750" spc="15" dirty="0">
                <a:solidFill>
                  <a:prstClr val="black"/>
                </a:solidFill>
                <a:cs typeface="Calibri"/>
              </a:rPr>
              <a:t> </a:t>
            </a:r>
            <a:r>
              <a:rPr sz="750" spc="-10" dirty="0">
                <a:solidFill>
                  <a:prstClr val="black"/>
                </a:solidFill>
                <a:cs typeface="Calibri"/>
              </a:rPr>
              <a:t>and</a:t>
            </a:r>
            <a:r>
              <a:rPr sz="750" spc="20" dirty="0">
                <a:solidFill>
                  <a:prstClr val="black"/>
                </a:solidFill>
                <a:cs typeface="Calibri"/>
              </a:rPr>
              <a:t> </a:t>
            </a:r>
            <a:r>
              <a:rPr sz="750" spc="-10" dirty="0">
                <a:solidFill>
                  <a:prstClr val="black"/>
                </a:solidFill>
                <a:cs typeface="Calibri"/>
              </a:rPr>
              <a:t>Pathological </a:t>
            </a:r>
            <a:r>
              <a:rPr sz="750" spc="-155" dirty="0">
                <a:solidFill>
                  <a:prstClr val="black"/>
                </a:solidFill>
                <a:cs typeface="Calibri"/>
              </a:rPr>
              <a:t> </a:t>
            </a:r>
            <a:r>
              <a:rPr sz="750" spc="-5" dirty="0">
                <a:solidFill>
                  <a:prstClr val="black"/>
                </a:solidFill>
                <a:cs typeface="Calibri"/>
              </a:rPr>
              <a:t>Cytology </a:t>
            </a:r>
            <a:r>
              <a:rPr sz="750" spc="-10" dirty="0">
                <a:solidFill>
                  <a:prstClr val="black"/>
                </a:solidFill>
                <a:cs typeface="Calibri"/>
              </a:rPr>
              <a:t>and</a:t>
            </a:r>
            <a:r>
              <a:rPr sz="750" spc="-5" dirty="0">
                <a:solidFill>
                  <a:prstClr val="black"/>
                </a:solidFill>
                <a:cs typeface="Calibri"/>
              </a:rPr>
              <a:t> </a:t>
            </a:r>
            <a:r>
              <a:rPr sz="750" spc="-10" dirty="0">
                <a:solidFill>
                  <a:prstClr val="black"/>
                </a:solidFill>
                <a:cs typeface="Calibri"/>
              </a:rPr>
              <a:t>Histology,</a:t>
            </a:r>
            <a:r>
              <a:rPr sz="750" spc="-5" dirty="0">
                <a:solidFill>
                  <a:prstClr val="black"/>
                </a:solidFill>
                <a:cs typeface="Calibri"/>
              </a:rPr>
              <a:t> School</a:t>
            </a:r>
            <a:r>
              <a:rPr sz="750" dirty="0">
                <a:solidFill>
                  <a:prstClr val="black"/>
                </a:solidFill>
                <a:cs typeface="Calibri"/>
              </a:rPr>
              <a:t> </a:t>
            </a:r>
            <a:r>
              <a:rPr sz="750" spc="-10" dirty="0">
                <a:solidFill>
                  <a:prstClr val="black"/>
                </a:solidFill>
                <a:cs typeface="Calibri"/>
              </a:rPr>
              <a:t>of</a:t>
            </a:r>
            <a:r>
              <a:rPr sz="750" spc="-5" dirty="0">
                <a:solidFill>
                  <a:prstClr val="black"/>
                </a:solidFill>
                <a:cs typeface="Calibri"/>
              </a:rPr>
              <a:t> </a:t>
            </a:r>
            <a:r>
              <a:rPr sz="750" spc="-10" dirty="0">
                <a:solidFill>
                  <a:prstClr val="black"/>
                </a:solidFill>
                <a:cs typeface="Calibri"/>
              </a:rPr>
              <a:t>Medicine,</a:t>
            </a:r>
            <a:r>
              <a:rPr sz="750" spc="-5" dirty="0">
                <a:solidFill>
                  <a:prstClr val="black"/>
                </a:solidFill>
                <a:cs typeface="Calibri"/>
              </a:rPr>
              <a:t> University </a:t>
            </a:r>
            <a:r>
              <a:rPr sz="750" spc="-10" dirty="0">
                <a:solidFill>
                  <a:prstClr val="black"/>
                </a:solidFill>
                <a:cs typeface="Calibri"/>
              </a:rPr>
              <a:t>of</a:t>
            </a:r>
            <a:r>
              <a:rPr sz="750" spc="-5" dirty="0">
                <a:solidFill>
                  <a:prstClr val="black"/>
                </a:solidFill>
                <a:cs typeface="Calibri"/>
              </a:rPr>
              <a:t> Seville, Seville, </a:t>
            </a:r>
            <a:r>
              <a:rPr sz="750" spc="-10" dirty="0">
                <a:solidFill>
                  <a:prstClr val="black"/>
                </a:solidFill>
                <a:cs typeface="Calibri"/>
              </a:rPr>
              <a:t>Spain;</a:t>
            </a:r>
            <a:r>
              <a:rPr sz="750" spc="-5" dirty="0">
                <a:solidFill>
                  <a:prstClr val="black"/>
                </a:solidFill>
                <a:cs typeface="Calibri"/>
              </a:rPr>
              <a:t> </a:t>
            </a:r>
            <a:r>
              <a:rPr sz="750" spc="-7" baseline="38888" dirty="0">
                <a:solidFill>
                  <a:prstClr val="black"/>
                </a:solidFill>
                <a:cs typeface="Calibri"/>
              </a:rPr>
              <a:t>19</a:t>
            </a:r>
            <a:r>
              <a:rPr sz="750" spc="-5" dirty="0">
                <a:solidFill>
                  <a:prstClr val="black"/>
                </a:solidFill>
                <a:cs typeface="Calibri"/>
              </a:rPr>
              <a:t>Department </a:t>
            </a:r>
            <a:r>
              <a:rPr sz="750" spc="-10" dirty="0">
                <a:solidFill>
                  <a:prstClr val="black"/>
                </a:solidFill>
                <a:cs typeface="Calibri"/>
              </a:rPr>
              <a:t>of</a:t>
            </a:r>
            <a:r>
              <a:rPr sz="750" spc="-5" dirty="0">
                <a:solidFill>
                  <a:prstClr val="black"/>
                </a:solidFill>
                <a:cs typeface="Calibri"/>
              </a:rPr>
              <a:t> </a:t>
            </a:r>
            <a:r>
              <a:rPr sz="750" spc="-15" dirty="0">
                <a:solidFill>
                  <a:prstClr val="black"/>
                </a:solidFill>
                <a:cs typeface="Calibri"/>
              </a:rPr>
              <a:t>Pathology,</a:t>
            </a:r>
            <a:r>
              <a:rPr sz="750" spc="-10" dirty="0">
                <a:solidFill>
                  <a:prstClr val="black"/>
                </a:solidFill>
                <a:cs typeface="Calibri"/>
              </a:rPr>
              <a:t> Azienda</a:t>
            </a:r>
            <a:r>
              <a:rPr sz="750" spc="-5" dirty="0">
                <a:solidFill>
                  <a:prstClr val="black"/>
                </a:solidFill>
                <a:cs typeface="Calibri"/>
              </a:rPr>
              <a:t> </a:t>
            </a:r>
            <a:r>
              <a:rPr sz="750" spc="-10" dirty="0">
                <a:solidFill>
                  <a:prstClr val="black"/>
                </a:solidFill>
                <a:cs typeface="Calibri"/>
              </a:rPr>
              <a:t>Ospedale</a:t>
            </a:r>
            <a:r>
              <a:rPr sz="750" spc="-5" dirty="0">
                <a:solidFill>
                  <a:prstClr val="black"/>
                </a:solidFill>
                <a:cs typeface="Calibri"/>
              </a:rPr>
              <a:t> </a:t>
            </a:r>
            <a:r>
              <a:rPr sz="750" spc="-10" dirty="0">
                <a:solidFill>
                  <a:prstClr val="black"/>
                </a:solidFill>
                <a:cs typeface="Calibri"/>
              </a:rPr>
              <a:t>Università</a:t>
            </a:r>
            <a:r>
              <a:rPr sz="750" spc="-5" dirty="0">
                <a:solidFill>
                  <a:prstClr val="black"/>
                </a:solidFill>
                <a:cs typeface="Calibri"/>
              </a:rPr>
              <a:t> </a:t>
            </a:r>
            <a:r>
              <a:rPr sz="750" spc="-10" dirty="0">
                <a:solidFill>
                  <a:prstClr val="black"/>
                </a:solidFill>
                <a:cs typeface="Calibri"/>
              </a:rPr>
              <a:t>Padova,</a:t>
            </a:r>
            <a:r>
              <a:rPr sz="750" spc="-5" dirty="0">
                <a:solidFill>
                  <a:prstClr val="black"/>
                </a:solidFill>
                <a:cs typeface="Calibri"/>
              </a:rPr>
              <a:t> </a:t>
            </a:r>
            <a:r>
              <a:rPr sz="750" spc="-10" dirty="0">
                <a:solidFill>
                  <a:prstClr val="black"/>
                </a:solidFill>
                <a:cs typeface="Calibri"/>
              </a:rPr>
              <a:t>Padua,</a:t>
            </a:r>
            <a:r>
              <a:rPr sz="750" spc="-5" dirty="0">
                <a:solidFill>
                  <a:prstClr val="black"/>
                </a:solidFill>
                <a:cs typeface="Calibri"/>
              </a:rPr>
              <a:t> Italy; </a:t>
            </a:r>
            <a:r>
              <a:rPr sz="750" dirty="0">
                <a:solidFill>
                  <a:prstClr val="black"/>
                </a:solidFill>
                <a:cs typeface="Calibri"/>
              </a:rPr>
              <a:t> </a:t>
            </a:r>
            <a:r>
              <a:rPr sz="750" spc="-7" baseline="38888" dirty="0">
                <a:solidFill>
                  <a:prstClr val="black"/>
                </a:solidFill>
                <a:cs typeface="Calibri"/>
              </a:rPr>
              <a:t>20</a:t>
            </a:r>
            <a:r>
              <a:rPr sz="750" spc="-5" dirty="0">
                <a:solidFill>
                  <a:prstClr val="black"/>
                </a:solidFill>
                <a:cs typeface="Calibri"/>
              </a:rPr>
              <a:t>Integrated</a:t>
            </a:r>
            <a:r>
              <a:rPr sz="750" spc="95" dirty="0">
                <a:solidFill>
                  <a:prstClr val="black"/>
                </a:solidFill>
                <a:cs typeface="Calibri"/>
              </a:rPr>
              <a:t> </a:t>
            </a:r>
            <a:r>
              <a:rPr sz="750" spc="-5" dirty="0">
                <a:solidFill>
                  <a:prstClr val="black"/>
                </a:solidFill>
                <a:cs typeface="Calibri"/>
              </a:rPr>
              <a:t>Unit</a:t>
            </a:r>
            <a:r>
              <a:rPr sz="750" spc="100" dirty="0">
                <a:solidFill>
                  <a:prstClr val="black"/>
                </a:solidFill>
                <a:cs typeface="Calibri"/>
              </a:rPr>
              <a:t> </a:t>
            </a:r>
            <a:r>
              <a:rPr sz="750" spc="-5" dirty="0">
                <a:solidFill>
                  <a:prstClr val="black"/>
                </a:solidFill>
                <a:cs typeface="Calibri"/>
              </a:rPr>
              <a:t>ICO</a:t>
            </a:r>
            <a:r>
              <a:rPr sz="750" spc="95" dirty="0">
                <a:solidFill>
                  <a:prstClr val="black"/>
                </a:solidFill>
                <a:cs typeface="Calibri"/>
              </a:rPr>
              <a:t> </a:t>
            </a:r>
            <a:r>
              <a:rPr sz="750" spc="-10" dirty="0">
                <a:solidFill>
                  <a:prstClr val="black"/>
                </a:solidFill>
                <a:cs typeface="Calibri"/>
              </a:rPr>
              <a:t>Hospitalet,</a:t>
            </a:r>
            <a:r>
              <a:rPr sz="750" spc="95" dirty="0">
                <a:solidFill>
                  <a:prstClr val="black"/>
                </a:solidFill>
                <a:cs typeface="Calibri"/>
              </a:rPr>
              <a:t> </a:t>
            </a:r>
            <a:r>
              <a:rPr sz="750" spc="-10" dirty="0">
                <a:solidFill>
                  <a:prstClr val="black"/>
                </a:solidFill>
                <a:cs typeface="Calibri"/>
              </a:rPr>
              <a:t>HUB,</a:t>
            </a:r>
            <a:r>
              <a:rPr sz="750" spc="95" dirty="0">
                <a:solidFill>
                  <a:prstClr val="black"/>
                </a:solidFill>
                <a:cs typeface="Calibri"/>
              </a:rPr>
              <a:t> </a:t>
            </a:r>
            <a:r>
              <a:rPr sz="750" spc="-10" dirty="0">
                <a:solidFill>
                  <a:prstClr val="black"/>
                </a:solidFill>
                <a:cs typeface="Calibri"/>
              </a:rPr>
              <a:t>Barcelona,</a:t>
            </a:r>
            <a:r>
              <a:rPr sz="750" spc="100" dirty="0">
                <a:solidFill>
                  <a:prstClr val="black"/>
                </a:solidFill>
                <a:cs typeface="Calibri"/>
              </a:rPr>
              <a:t> </a:t>
            </a:r>
            <a:r>
              <a:rPr sz="750" spc="-10" dirty="0">
                <a:solidFill>
                  <a:prstClr val="black"/>
                </a:solidFill>
                <a:cs typeface="Calibri"/>
              </a:rPr>
              <a:t>Spain;</a:t>
            </a:r>
            <a:r>
              <a:rPr sz="750" spc="100" dirty="0">
                <a:solidFill>
                  <a:prstClr val="black"/>
                </a:solidFill>
                <a:cs typeface="Calibri"/>
              </a:rPr>
              <a:t> </a:t>
            </a:r>
            <a:r>
              <a:rPr sz="750" spc="-7" baseline="38888" dirty="0">
                <a:solidFill>
                  <a:prstClr val="black"/>
                </a:solidFill>
                <a:cs typeface="Calibri"/>
              </a:rPr>
              <a:t>21</a:t>
            </a:r>
            <a:r>
              <a:rPr sz="750" spc="-5" dirty="0">
                <a:solidFill>
                  <a:prstClr val="black"/>
                </a:solidFill>
                <a:cs typeface="Calibri"/>
              </a:rPr>
              <a:t>Département</a:t>
            </a:r>
            <a:r>
              <a:rPr sz="750" spc="90" dirty="0">
                <a:solidFill>
                  <a:prstClr val="black"/>
                </a:solidFill>
                <a:cs typeface="Calibri"/>
              </a:rPr>
              <a:t> </a:t>
            </a:r>
            <a:r>
              <a:rPr sz="750" spc="-5" dirty="0">
                <a:solidFill>
                  <a:prstClr val="black"/>
                </a:solidFill>
                <a:cs typeface="Calibri"/>
              </a:rPr>
              <a:t>d</a:t>
            </a:r>
            <a:r>
              <a:rPr sz="750" spc="-5" dirty="0">
                <a:solidFill>
                  <a:prstClr val="black"/>
                </a:solidFill>
                <a:latin typeface="Arial MT"/>
                <a:cs typeface="Arial MT"/>
              </a:rPr>
              <a:t>’</a:t>
            </a:r>
            <a:r>
              <a:rPr sz="750" spc="-5" dirty="0">
                <a:solidFill>
                  <a:prstClr val="black"/>
                </a:solidFill>
                <a:cs typeface="Calibri"/>
              </a:rPr>
              <a:t>Oncologie</a:t>
            </a:r>
            <a:r>
              <a:rPr sz="750" spc="100" dirty="0">
                <a:solidFill>
                  <a:prstClr val="black"/>
                </a:solidFill>
                <a:cs typeface="Calibri"/>
              </a:rPr>
              <a:t> </a:t>
            </a:r>
            <a:r>
              <a:rPr sz="750" spc="-10" dirty="0">
                <a:solidFill>
                  <a:prstClr val="black"/>
                </a:solidFill>
                <a:cs typeface="Calibri"/>
              </a:rPr>
              <a:t>Médicale</a:t>
            </a:r>
            <a:r>
              <a:rPr sz="750" spc="100" dirty="0">
                <a:solidFill>
                  <a:prstClr val="black"/>
                </a:solidFill>
                <a:cs typeface="Calibri"/>
              </a:rPr>
              <a:t> </a:t>
            </a:r>
            <a:r>
              <a:rPr sz="750" spc="-10" dirty="0">
                <a:solidFill>
                  <a:prstClr val="black"/>
                </a:solidFill>
                <a:cs typeface="Calibri"/>
              </a:rPr>
              <a:t>Centre</a:t>
            </a:r>
            <a:r>
              <a:rPr sz="750" spc="95" dirty="0">
                <a:solidFill>
                  <a:prstClr val="black"/>
                </a:solidFill>
                <a:cs typeface="Calibri"/>
              </a:rPr>
              <a:t> </a:t>
            </a:r>
            <a:r>
              <a:rPr sz="750" spc="-10" dirty="0">
                <a:solidFill>
                  <a:prstClr val="black"/>
                </a:solidFill>
                <a:cs typeface="Calibri"/>
              </a:rPr>
              <a:t>Leon</a:t>
            </a:r>
            <a:r>
              <a:rPr sz="750" spc="95" dirty="0">
                <a:solidFill>
                  <a:prstClr val="black"/>
                </a:solidFill>
                <a:cs typeface="Calibri"/>
              </a:rPr>
              <a:t> </a:t>
            </a:r>
            <a:r>
              <a:rPr sz="750" spc="-10" dirty="0">
                <a:solidFill>
                  <a:prstClr val="black"/>
                </a:solidFill>
                <a:cs typeface="Calibri"/>
              </a:rPr>
              <a:t>Berard,</a:t>
            </a:r>
            <a:r>
              <a:rPr sz="750" spc="95" dirty="0">
                <a:solidFill>
                  <a:prstClr val="black"/>
                </a:solidFill>
                <a:cs typeface="Calibri"/>
              </a:rPr>
              <a:t> </a:t>
            </a:r>
            <a:r>
              <a:rPr sz="750" spc="-10" dirty="0">
                <a:solidFill>
                  <a:prstClr val="black"/>
                </a:solidFill>
                <a:cs typeface="Calibri"/>
              </a:rPr>
              <a:t>Lyon,</a:t>
            </a:r>
            <a:r>
              <a:rPr sz="750" spc="90" dirty="0">
                <a:solidFill>
                  <a:prstClr val="black"/>
                </a:solidFill>
                <a:cs typeface="Calibri"/>
              </a:rPr>
              <a:t> </a:t>
            </a:r>
            <a:r>
              <a:rPr sz="750" spc="-10" dirty="0">
                <a:solidFill>
                  <a:prstClr val="black"/>
                </a:solidFill>
                <a:cs typeface="Calibri"/>
              </a:rPr>
              <a:t>France;</a:t>
            </a:r>
            <a:r>
              <a:rPr sz="750" spc="95" dirty="0">
                <a:solidFill>
                  <a:prstClr val="black"/>
                </a:solidFill>
                <a:cs typeface="Calibri"/>
              </a:rPr>
              <a:t> </a:t>
            </a:r>
            <a:r>
              <a:rPr sz="750" baseline="38888" dirty="0">
                <a:solidFill>
                  <a:prstClr val="black"/>
                </a:solidFill>
                <a:cs typeface="Calibri"/>
              </a:rPr>
              <a:t>22</a:t>
            </a:r>
            <a:r>
              <a:rPr sz="750" dirty="0">
                <a:solidFill>
                  <a:prstClr val="black"/>
                </a:solidFill>
                <a:cs typeface="Calibri"/>
              </a:rPr>
              <a:t>Skane</a:t>
            </a:r>
            <a:r>
              <a:rPr sz="750" spc="90" dirty="0">
                <a:solidFill>
                  <a:prstClr val="black"/>
                </a:solidFill>
                <a:cs typeface="Calibri"/>
              </a:rPr>
              <a:t> </a:t>
            </a:r>
            <a:r>
              <a:rPr sz="750" spc="-5" dirty="0">
                <a:solidFill>
                  <a:prstClr val="black"/>
                </a:solidFill>
                <a:cs typeface="Calibri"/>
              </a:rPr>
              <a:t>University</a:t>
            </a:r>
            <a:r>
              <a:rPr sz="750" spc="95" dirty="0">
                <a:solidFill>
                  <a:prstClr val="black"/>
                </a:solidFill>
                <a:cs typeface="Calibri"/>
              </a:rPr>
              <a:t> </a:t>
            </a:r>
            <a:r>
              <a:rPr sz="750" spc="-10" dirty="0">
                <a:solidFill>
                  <a:prstClr val="black"/>
                </a:solidFill>
                <a:cs typeface="Calibri"/>
              </a:rPr>
              <a:t>Hospital-Lund, </a:t>
            </a:r>
            <a:r>
              <a:rPr sz="750" spc="-155" dirty="0">
                <a:solidFill>
                  <a:prstClr val="black"/>
                </a:solidFill>
                <a:cs typeface="Calibri"/>
              </a:rPr>
              <a:t> </a:t>
            </a:r>
            <a:r>
              <a:rPr sz="750" spc="-10" dirty="0">
                <a:solidFill>
                  <a:prstClr val="black"/>
                </a:solidFill>
                <a:cs typeface="Calibri"/>
              </a:rPr>
              <a:t>Lund,</a:t>
            </a:r>
            <a:r>
              <a:rPr sz="750" spc="90" dirty="0">
                <a:solidFill>
                  <a:prstClr val="black"/>
                </a:solidFill>
                <a:cs typeface="Calibri"/>
              </a:rPr>
              <a:t> </a:t>
            </a:r>
            <a:r>
              <a:rPr sz="750" spc="-10" dirty="0">
                <a:solidFill>
                  <a:prstClr val="black"/>
                </a:solidFill>
                <a:cs typeface="Calibri"/>
              </a:rPr>
              <a:t>Sweden;</a:t>
            </a:r>
            <a:r>
              <a:rPr sz="750" spc="90" dirty="0">
                <a:solidFill>
                  <a:prstClr val="black"/>
                </a:solidFill>
                <a:cs typeface="Calibri"/>
              </a:rPr>
              <a:t> </a:t>
            </a:r>
            <a:r>
              <a:rPr sz="750" spc="-7" baseline="38888" dirty="0">
                <a:solidFill>
                  <a:prstClr val="black"/>
                </a:solidFill>
                <a:cs typeface="Calibri"/>
              </a:rPr>
              <a:t>23</a:t>
            </a:r>
            <a:r>
              <a:rPr sz="750" spc="-5" dirty="0">
                <a:solidFill>
                  <a:prstClr val="black"/>
                </a:solidFill>
                <a:cs typeface="Calibri"/>
              </a:rPr>
              <a:t>Paediatric</a:t>
            </a:r>
            <a:r>
              <a:rPr sz="750" spc="90" dirty="0">
                <a:solidFill>
                  <a:prstClr val="black"/>
                </a:solidFill>
                <a:cs typeface="Calibri"/>
              </a:rPr>
              <a:t> </a:t>
            </a:r>
            <a:r>
              <a:rPr sz="750" spc="-10" dirty="0">
                <a:solidFill>
                  <a:prstClr val="black"/>
                </a:solidFill>
                <a:cs typeface="Calibri"/>
              </a:rPr>
              <a:t>Onco-Haematology</a:t>
            </a:r>
            <a:r>
              <a:rPr sz="750" spc="95" dirty="0">
                <a:solidFill>
                  <a:prstClr val="black"/>
                </a:solidFill>
                <a:cs typeface="Calibri"/>
              </a:rPr>
              <a:t> </a:t>
            </a:r>
            <a:r>
              <a:rPr sz="750" spc="-10" dirty="0">
                <a:solidFill>
                  <a:prstClr val="black"/>
                </a:solidFill>
                <a:cs typeface="Calibri"/>
              </a:rPr>
              <a:t>Department,</a:t>
            </a:r>
            <a:r>
              <a:rPr sz="750" spc="100" dirty="0">
                <a:solidFill>
                  <a:prstClr val="black"/>
                </a:solidFill>
                <a:cs typeface="Calibri"/>
              </a:rPr>
              <a:t> </a:t>
            </a:r>
            <a:r>
              <a:rPr sz="750" spc="-5" dirty="0">
                <a:solidFill>
                  <a:prstClr val="black"/>
                </a:solidFill>
                <a:cs typeface="Calibri"/>
              </a:rPr>
              <a:t>Regina</a:t>
            </a:r>
            <a:r>
              <a:rPr sz="750" spc="85" dirty="0">
                <a:solidFill>
                  <a:prstClr val="black"/>
                </a:solidFill>
                <a:cs typeface="Calibri"/>
              </a:rPr>
              <a:t> </a:t>
            </a:r>
            <a:r>
              <a:rPr sz="750" spc="-10" dirty="0">
                <a:solidFill>
                  <a:prstClr val="black"/>
                </a:solidFill>
                <a:cs typeface="Calibri"/>
              </a:rPr>
              <a:t>Margherita</a:t>
            </a:r>
            <a:r>
              <a:rPr sz="750" spc="100" dirty="0">
                <a:solidFill>
                  <a:prstClr val="black"/>
                </a:solidFill>
                <a:cs typeface="Calibri"/>
              </a:rPr>
              <a:t> </a:t>
            </a:r>
            <a:r>
              <a:rPr sz="750" spc="-10" dirty="0">
                <a:solidFill>
                  <a:prstClr val="black"/>
                </a:solidFill>
                <a:cs typeface="Calibri"/>
              </a:rPr>
              <a:t>Children</a:t>
            </a:r>
            <a:r>
              <a:rPr sz="750" spc="-10" dirty="0">
                <a:solidFill>
                  <a:prstClr val="black"/>
                </a:solidFill>
                <a:latin typeface="Arial MT"/>
                <a:cs typeface="Arial MT"/>
              </a:rPr>
              <a:t>’</a:t>
            </a:r>
            <a:r>
              <a:rPr sz="750" spc="-10" dirty="0">
                <a:solidFill>
                  <a:prstClr val="black"/>
                </a:solidFill>
                <a:cs typeface="Calibri"/>
              </a:rPr>
              <a:t>s</a:t>
            </a:r>
            <a:r>
              <a:rPr sz="750" spc="90" dirty="0">
                <a:solidFill>
                  <a:prstClr val="black"/>
                </a:solidFill>
                <a:cs typeface="Calibri"/>
              </a:rPr>
              <a:t> </a:t>
            </a:r>
            <a:r>
              <a:rPr sz="750" spc="-10" dirty="0">
                <a:solidFill>
                  <a:prstClr val="black"/>
                </a:solidFill>
                <a:cs typeface="Calibri"/>
              </a:rPr>
              <a:t>Hospital,</a:t>
            </a:r>
            <a:r>
              <a:rPr sz="750" spc="90" dirty="0">
                <a:solidFill>
                  <a:prstClr val="black"/>
                </a:solidFill>
                <a:cs typeface="Calibri"/>
              </a:rPr>
              <a:t> </a:t>
            </a:r>
            <a:r>
              <a:rPr sz="750" spc="-10" dirty="0">
                <a:solidFill>
                  <a:prstClr val="black"/>
                </a:solidFill>
                <a:cs typeface="Calibri"/>
              </a:rPr>
              <a:t>Department</a:t>
            </a:r>
            <a:r>
              <a:rPr sz="750" spc="95" dirty="0">
                <a:solidFill>
                  <a:prstClr val="black"/>
                </a:solidFill>
                <a:cs typeface="Calibri"/>
              </a:rPr>
              <a:t> </a:t>
            </a:r>
            <a:r>
              <a:rPr sz="750" spc="-10" dirty="0">
                <a:solidFill>
                  <a:prstClr val="black"/>
                </a:solidFill>
                <a:cs typeface="Calibri"/>
              </a:rPr>
              <a:t>of</a:t>
            </a:r>
            <a:r>
              <a:rPr sz="750" spc="95" dirty="0">
                <a:solidFill>
                  <a:prstClr val="black"/>
                </a:solidFill>
                <a:cs typeface="Calibri"/>
              </a:rPr>
              <a:t> </a:t>
            </a:r>
            <a:r>
              <a:rPr sz="750" spc="-5" dirty="0">
                <a:solidFill>
                  <a:prstClr val="black"/>
                </a:solidFill>
                <a:cs typeface="Calibri"/>
              </a:rPr>
              <a:t>Public</a:t>
            </a:r>
            <a:r>
              <a:rPr sz="750" spc="85" dirty="0">
                <a:solidFill>
                  <a:prstClr val="black"/>
                </a:solidFill>
                <a:cs typeface="Calibri"/>
              </a:rPr>
              <a:t> </a:t>
            </a:r>
            <a:r>
              <a:rPr sz="750" spc="-10" dirty="0">
                <a:solidFill>
                  <a:prstClr val="black"/>
                </a:solidFill>
                <a:cs typeface="Calibri"/>
              </a:rPr>
              <a:t>Health</a:t>
            </a:r>
            <a:r>
              <a:rPr sz="750" spc="95" dirty="0">
                <a:solidFill>
                  <a:prstClr val="black"/>
                </a:solidFill>
                <a:cs typeface="Calibri"/>
              </a:rPr>
              <a:t> </a:t>
            </a:r>
            <a:r>
              <a:rPr sz="750" spc="-10" dirty="0">
                <a:solidFill>
                  <a:prstClr val="black"/>
                </a:solidFill>
                <a:cs typeface="Calibri"/>
              </a:rPr>
              <a:t>and</a:t>
            </a:r>
            <a:r>
              <a:rPr sz="750" spc="95" dirty="0">
                <a:solidFill>
                  <a:prstClr val="black"/>
                </a:solidFill>
                <a:cs typeface="Calibri"/>
              </a:rPr>
              <a:t> </a:t>
            </a:r>
            <a:r>
              <a:rPr sz="750" spc="-10" dirty="0">
                <a:solidFill>
                  <a:prstClr val="black"/>
                </a:solidFill>
                <a:cs typeface="Calibri"/>
              </a:rPr>
              <a:t>Pediatrics,</a:t>
            </a:r>
            <a:r>
              <a:rPr sz="750" spc="90" dirty="0">
                <a:solidFill>
                  <a:prstClr val="black"/>
                </a:solidFill>
                <a:cs typeface="Calibri"/>
              </a:rPr>
              <a:t> </a:t>
            </a:r>
            <a:r>
              <a:rPr sz="750" spc="-5" dirty="0">
                <a:solidFill>
                  <a:prstClr val="black"/>
                </a:solidFill>
                <a:cs typeface="Calibri"/>
              </a:rPr>
              <a:t>University</a:t>
            </a:r>
            <a:r>
              <a:rPr sz="750" spc="75" dirty="0">
                <a:solidFill>
                  <a:prstClr val="black"/>
                </a:solidFill>
                <a:cs typeface="Calibri"/>
              </a:rPr>
              <a:t> </a:t>
            </a:r>
            <a:r>
              <a:rPr sz="750" spc="-10" dirty="0">
                <a:solidFill>
                  <a:prstClr val="black"/>
                </a:solidFill>
                <a:cs typeface="Calibri"/>
              </a:rPr>
              <a:t>of</a:t>
            </a:r>
            <a:r>
              <a:rPr sz="750" spc="95" dirty="0">
                <a:solidFill>
                  <a:prstClr val="black"/>
                </a:solidFill>
                <a:cs typeface="Calibri"/>
              </a:rPr>
              <a:t> </a:t>
            </a:r>
            <a:r>
              <a:rPr sz="750" spc="-15" dirty="0">
                <a:solidFill>
                  <a:prstClr val="black"/>
                </a:solidFill>
                <a:cs typeface="Calibri"/>
              </a:rPr>
              <a:t>Turin, </a:t>
            </a:r>
            <a:r>
              <a:rPr sz="750" spc="-155" dirty="0">
                <a:solidFill>
                  <a:prstClr val="black"/>
                </a:solidFill>
                <a:cs typeface="Calibri"/>
              </a:rPr>
              <a:t> </a:t>
            </a:r>
            <a:r>
              <a:rPr sz="750" spc="-15" dirty="0">
                <a:solidFill>
                  <a:prstClr val="black"/>
                </a:solidFill>
                <a:cs typeface="Calibri"/>
              </a:rPr>
              <a:t>Turin,</a:t>
            </a:r>
            <a:r>
              <a:rPr sz="750" spc="95" dirty="0">
                <a:solidFill>
                  <a:prstClr val="black"/>
                </a:solidFill>
                <a:cs typeface="Calibri"/>
              </a:rPr>
              <a:t> </a:t>
            </a:r>
            <a:r>
              <a:rPr sz="750" spc="-5" dirty="0">
                <a:solidFill>
                  <a:prstClr val="black"/>
                </a:solidFill>
                <a:cs typeface="Calibri"/>
              </a:rPr>
              <a:t>Italy;</a:t>
            </a:r>
            <a:r>
              <a:rPr sz="750" spc="75" dirty="0">
                <a:solidFill>
                  <a:prstClr val="black"/>
                </a:solidFill>
                <a:cs typeface="Calibri"/>
              </a:rPr>
              <a:t> </a:t>
            </a:r>
            <a:r>
              <a:rPr sz="750" spc="-22" baseline="38888" dirty="0">
                <a:solidFill>
                  <a:prstClr val="black"/>
                </a:solidFill>
                <a:cs typeface="Calibri"/>
              </a:rPr>
              <a:t>24</a:t>
            </a:r>
            <a:r>
              <a:rPr sz="750" spc="-15" dirty="0">
                <a:solidFill>
                  <a:prstClr val="black"/>
                </a:solidFill>
                <a:cs typeface="Calibri"/>
              </a:rPr>
              <a:t>P.A.</a:t>
            </a:r>
            <a:r>
              <a:rPr sz="750" spc="90" dirty="0">
                <a:solidFill>
                  <a:prstClr val="black"/>
                </a:solidFill>
                <a:cs typeface="Calibri"/>
              </a:rPr>
              <a:t> </a:t>
            </a:r>
            <a:r>
              <a:rPr sz="750" spc="-10" dirty="0">
                <a:solidFill>
                  <a:prstClr val="black"/>
                </a:solidFill>
                <a:cs typeface="Calibri"/>
              </a:rPr>
              <a:t>Herzen</a:t>
            </a:r>
            <a:r>
              <a:rPr sz="750" spc="85" dirty="0">
                <a:solidFill>
                  <a:prstClr val="black"/>
                </a:solidFill>
                <a:cs typeface="Calibri"/>
              </a:rPr>
              <a:t> </a:t>
            </a:r>
            <a:r>
              <a:rPr sz="750" spc="-10" dirty="0">
                <a:solidFill>
                  <a:prstClr val="black"/>
                </a:solidFill>
                <a:cs typeface="Calibri"/>
              </a:rPr>
              <a:t>Cancer</a:t>
            </a:r>
            <a:r>
              <a:rPr sz="750" spc="80" dirty="0">
                <a:solidFill>
                  <a:prstClr val="black"/>
                </a:solidFill>
                <a:cs typeface="Calibri"/>
              </a:rPr>
              <a:t> </a:t>
            </a:r>
            <a:r>
              <a:rPr sz="750" spc="-10" dirty="0">
                <a:solidFill>
                  <a:prstClr val="black"/>
                </a:solidFill>
                <a:cs typeface="Calibri"/>
              </a:rPr>
              <a:t>Research</a:t>
            </a:r>
            <a:r>
              <a:rPr sz="750" spc="95" dirty="0">
                <a:solidFill>
                  <a:prstClr val="black"/>
                </a:solidFill>
                <a:cs typeface="Calibri"/>
              </a:rPr>
              <a:t> </a:t>
            </a:r>
            <a:r>
              <a:rPr sz="750" spc="-10" dirty="0">
                <a:solidFill>
                  <a:prstClr val="black"/>
                </a:solidFill>
                <a:cs typeface="Calibri"/>
              </a:rPr>
              <a:t>Institute,</a:t>
            </a:r>
            <a:r>
              <a:rPr sz="750" spc="90" dirty="0">
                <a:solidFill>
                  <a:prstClr val="black"/>
                </a:solidFill>
                <a:cs typeface="Calibri"/>
              </a:rPr>
              <a:t> </a:t>
            </a:r>
            <a:r>
              <a:rPr sz="750" spc="-15" dirty="0">
                <a:solidFill>
                  <a:prstClr val="black"/>
                </a:solidFill>
                <a:cs typeface="Calibri"/>
              </a:rPr>
              <a:t>Moscow,</a:t>
            </a:r>
            <a:r>
              <a:rPr sz="750" spc="90" dirty="0">
                <a:solidFill>
                  <a:prstClr val="black"/>
                </a:solidFill>
                <a:cs typeface="Calibri"/>
              </a:rPr>
              <a:t> </a:t>
            </a:r>
            <a:r>
              <a:rPr sz="750" spc="-5" dirty="0">
                <a:solidFill>
                  <a:prstClr val="black"/>
                </a:solidFill>
                <a:cs typeface="Calibri"/>
              </a:rPr>
              <a:t>Russian</a:t>
            </a:r>
            <a:r>
              <a:rPr sz="750" spc="85" dirty="0">
                <a:solidFill>
                  <a:prstClr val="black"/>
                </a:solidFill>
                <a:cs typeface="Calibri"/>
              </a:rPr>
              <a:t> </a:t>
            </a:r>
            <a:r>
              <a:rPr sz="750" spc="-10" dirty="0">
                <a:solidFill>
                  <a:prstClr val="black"/>
                </a:solidFill>
                <a:cs typeface="Calibri"/>
              </a:rPr>
              <a:t>Federation;</a:t>
            </a:r>
            <a:r>
              <a:rPr sz="750" spc="85" dirty="0">
                <a:solidFill>
                  <a:prstClr val="black"/>
                </a:solidFill>
                <a:cs typeface="Calibri"/>
              </a:rPr>
              <a:t> </a:t>
            </a:r>
            <a:r>
              <a:rPr sz="750" baseline="38888" dirty="0">
                <a:solidFill>
                  <a:prstClr val="black"/>
                </a:solidFill>
                <a:cs typeface="Calibri"/>
              </a:rPr>
              <a:t>25</a:t>
            </a:r>
            <a:r>
              <a:rPr sz="750" dirty="0">
                <a:solidFill>
                  <a:prstClr val="black"/>
                </a:solidFill>
                <a:cs typeface="Calibri"/>
              </a:rPr>
              <a:t>Sarcomas</a:t>
            </a:r>
            <a:r>
              <a:rPr sz="750" spc="80" dirty="0">
                <a:solidFill>
                  <a:prstClr val="black"/>
                </a:solidFill>
                <a:cs typeface="Calibri"/>
              </a:rPr>
              <a:t> </a:t>
            </a:r>
            <a:r>
              <a:rPr sz="750" spc="-10" dirty="0">
                <a:solidFill>
                  <a:prstClr val="black"/>
                </a:solidFill>
                <a:cs typeface="Calibri"/>
              </a:rPr>
              <a:t>and</a:t>
            </a:r>
            <a:r>
              <a:rPr sz="750" spc="95" dirty="0">
                <a:solidFill>
                  <a:prstClr val="black"/>
                </a:solidFill>
                <a:cs typeface="Calibri"/>
              </a:rPr>
              <a:t> </a:t>
            </a:r>
            <a:r>
              <a:rPr sz="750" spc="-10" dirty="0">
                <a:solidFill>
                  <a:prstClr val="black"/>
                </a:solidFill>
                <a:cs typeface="Calibri"/>
              </a:rPr>
              <a:t>Rare</a:t>
            </a:r>
            <a:r>
              <a:rPr sz="750" spc="80" dirty="0">
                <a:solidFill>
                  <a:prstClr val="black"/>
                </a:solidFill>
                <a:cs typeface="Calibri"/>
              </a:rPr>
              <a:t> </a:t>
            </a:r>
            <a:r>
              <a:rPr sz="750" spc="-15" dirty="0">
                <a:solidFill>
                  <a:prstClr val="black"/>
                </a:solidFill>
                <a:cs typeface="Calibri"/>
              </a:rPr>
              <a:t>Tumors</a:t>
            </a:r>
            <a:r>
              <a:rPr sz="750" spc="85" dirty="0">
                <a:solidFill>
                  <a:prstClr val="black"/>
                </a:solidFill>
                <a:cs typeface="Calibri"/>
              </a:rPr>
              <a:t> </a:t>
            </a:r>
            <a:r>
              <a:rPr sz="750" spc="-5" dirty="0">
                <a:solidFill>
                  <a:prstClr val="black"/>
                </a:solidFill>
                <a:cs typeface="Calibri"/>
              </a:rPr>
              <a:t>Unit,</a:t>
            </a:r>
            <a:r>
              <a:rPr sz="750" spc="90" dirty="0">
                <a:solidFill>
                  <a:prstClr val="black"/>
                </a:solidFill>
                <a:cs typeface="Calibri"/>
              </a:rPr>
              <a:t> </a:t>
            </a:r>
            <a:r>
              <a:rPr sz="750" spc="-5" dirty="0">
                <a:solidFill>
                  <a:prstClr val="black"/>
                </a:solidFill>
                <a:cs typeface="Calibri"/>
              </a:rPr>
              <a:t>IRCCS</a:t>
            </a:r>
            <a:r>
              <a:rPr sz="750" spc="90" dirty="0">
                <a:solidFill>
                  <a:prstClr val="black"/>
                </a:solidFill>
                <a:cs typeface="Calibri"/>
              </a:rPr>
              <a:t> </a:t>
            </a:r>
            <a:r>
              <a:rPr sz="750" spc="-5" dirty="0">
                <a:solidFill>
                  <a:prstClr val="black"/>
                </a:solidFill>
                <a:cs typeface="Calibri"/>
              </a:rPr>
              <a:t>Regina</a:t>
            </a:r>
            <a:r>
              <a:rPr sz="750" spc="85" dirty="0">
                <a:solidFill>
                  <a:prstClr val="black"/>
                </a:solidFill>
                <a:cs typeface="Calibri"/>
              </a:rPr>
              <a:t> </a:t>
            </a:r>
            <a:r>
              <a:rPr sz="750" spc="-10" dirty="0">
                <a:solidFill>
                  <a:prstClr val="black"/>
                </a:solidFill>
                <a:cs typeface="Calibri"/>
              </a:rPr>
              <a:t>Elena</a:t>
            </a:r>
            <a:r>
              <a:rPr sz="750" spc="95" dirty="0">
                <a:solidFill>
                  <a:prstClr val="black"/>
                </a:solidFill>
                <a:cs typeface="Calibri"/>
              </a:rPr>
              <a:t> </a:t>
            </a:r>
            <a:r>
              <a:rPr sz="750" spc="-10" dirty="0">
                <a:solidFill>
                  <a:prstClr val="black"/>
                </a:solidFill>
                <a:cs typeface="Calibri"/>
              </a:rPr>
              <a:t>National</a:t>
            </a:r>
            <a:r>
              <a:rPr sz="750" spc="90" dirty="0">
                <a:solidFill>
                  <a:prstClr val="black"/>
                </a:solidFill>
                <a:cs typeface="Calibri"/>
              </a:rPr>
              <a:t> </a:t>
            </a:r>
            <a:r>
              <a:rPr sz="750" spc="-10" dirty="0">
                <a:solidFill>
                  <a:prstClr val="black"/>
                </a:solidFill>
                <a:cs typeface="Calibri"/>
              </a:rPr>
              <a:t>Cancer</a:t>
            </a:r>
            <a:r>
              <a:rPr sz="750" spc="90" dirty="0">
                <a:solidFill>
                  <a:prstClr val="black"/>
                </a:solidFill>
                <a:cs typeface="Calibri"/>
              </a:rPr>
              <a:t> </a:t>
            </a:r>
            <a:r>
              <a:rPr sz="750" spc="-10" dirty="0">
                <a:solidFill>
                  <a:prstClr val="black"/>
                </a:solidFill>
                <a:cs typeface="Calibri"/>
              </a:rPr>
              <a:t>Institute, </a:t>
            </a:r>
            <a:r>
              <a:rPr sz="750" spc="-155" dirty="0">
                <a:solidFill>
                  <a:prstClr val="black"/>
                </a:solidFill>
                <a:cs typeface="Calibri"/>
              </a:rPr>
              <a:t> </a:t>
            </a:r>
            <a:r>
              <a:rPr sz="750" spc="-10" dirty="0">
                <a:solidFill>
                  <a:prstClr val="black"/>
                </a:solidFill>
                <a:cs typeface="Calibri"/>
              </a:rPr>
              <a:t>Rome;</a:t>
            </a:r>
            <a:r>
              <a:rPr sz="750" spc="50" dirty="0">
                <a:solidFill>
                  <a:prstClr val="black"/>
                </a:solidFill>
                <a:cs typeface="Calibri"/>
              </a:rPr>
              <a:t> </a:t>
            </a:r>
            <a:r>
              <a:rPr sz="750" baseline="38888" dirty="0">
                <a:solidFill>
                  <a:prstClr val="black"/>
                </a:solidFill>
                <a:cs typeface="Calibri"/>
              </a:rPr>
              <a:t>26</a:t>
            </a:r>
            <a:r>
              <a:rPr sz="750" dirty="0">
                <a:solidFill>
                  <a:prstClr val="black"/>
                </a:solidFill>
                <a:cs typeface="Calibri"/>
              </a:rPr>
              <a:t>Pediatric</a:t>
            </a:r>
            <a:r>
              <a:rPr sz="750" spc="60" dirty="0">
                <a:solidFill>
                  <a:prstClr val="black"/>
                </a:solidFill>
                <a:cs typeface="Calibri"/>
              </a:rPr>
              <a:t> </a:t>
            </a:r>
            <a:r>
              <a:rPr sz="750" spc="-10" dirty="0">
                <a:solidFill>
                  <a:prstClr val="black"/>
                </a:solidFill>
                <a:cs typeface="Calibri"/>
              </a:rPr>
              <a:t>Oncology</a:t>
            </a:r>
            <a:r>
              <a:rPr sz="750" spc="60" dirty="0">
                <a:solidFill>
                  <a:prstClr val="black"/>
                </a:solidFill>
                <a:cs typeface="Calibri"/>
              </a:rPr>
              <a:t> </a:t>
            </a:r>
            <a:r>
              <a:rPr sz="750" spc="-5" dirty="0">
                <a:solidFill>
                  <a:prstClr val="black"/>
                </a:solidFill>
                <a:cs typeface="Calibri"/>
              </a:rPr>
              <a:t>Unit,</a:t>
            </a:r>
            <a:r>
              <a:rPr sz="750" spc="60" dirty="0">
                <a:solidFill>
                  <a:prstClr val="black"/>
                </a:solidFill>
                <a:cs typeface="Calibri"/>
              </a:rPr>
              <a:t> </a:t>
            </a:r>
            <a:r>
              <a:rPr sz="750" spc="-10" dirty="0">
                <a:solidFill>
                  <a:prstClr val="black"/>
                </a:solidFill>
                <a:cs typeface="Calibri"/>
              </a:rPr>
              <a:t>Fondazione</a:t>
            </a:r>
            <a:r>
              <a:rPr sz="750" spc="55" dirty="0">
                <a:solidFill>
                  <a:prstClr val="black"/>
                </a:solidFill>
                <a:cs typeface="Calibri"/>
              </a:rPr>
              <a:t> </a:t>
            </a:r>
            <a:r>
              <a:rPr sz="750" spc="-5" dirty="0">
                <a:solidFill>
                  <a:prstClr val="black"/>
                </a:solidFill>
                <a:cs typeface="Calibri"/>
              </a:rPr>
              <a:t>IRCCS</a:t>
            </a:r>
            <a:r>
              <a:rPr sz="750" spc="60" dirty="0">
                <a:solidFill>
                  <a:prstClr val="black"/>
                </a:solidFill>
                <a:cs typeface="Calibri"/>
              </a:rPr>
              <a:t> </a:t>
            </a:r>
            <a:r>
              <a:rPr sz="750" spc="-5" dirty="0">
                <a:solidFill>
                  <a:prstClr val="black"/>
                </a:solidFill>
                <a:cs typeface="Calibri"/>
              </a:rPr>
              <a:t>Istituto</a:t>
            </a:r>
            <a:r>
              <a:rPr sz="750" spc="50" dirty="0">
                <a:solidFill>
                  <a:prstClr val="black"/>
                </a:solidFill>
                <a:cs typeface="Calibri"/>
              </a:rPr>
              <a:t> </a:t>
            </a:r>
            <a:r>
              <a:rPr sz="750" spc="-10" dirty="0">
                <a:solidFill>
                  <a:prstClr val="black"/>
                </a:solidFill>
                <a:cs typeface="Calibri"/>
              </a:rPr>
              <a:t>Nazionale</a:t>
            </a:r>
            <a:r>
              <a:rPr sz="750" spc="65" dirty="0">
                <a:solidFill>
                  <a:prstClr val="black"/>
                </a:solidFill>
                <a:cs typeface="Calibri"/>
              </a:rPr>
              <a:t> </a:t>
            </a:r>
            <a:r>
              <a:rPr sz="750" spc="-5" dirty="0">
                <a:solidFill>
                  <a:prstClr val="black"/>
                </a:solidFill>
                <a:cs typeface="Calibri"/>
              </a:rPr>
              <a:t>dei</a:t>
            </a:r>
            <a:r>
              <a:rPr sz="750" spc="65" dirty="0">
                <a:solidFill>
                  <a:prstClr val="black"/>
                </a:solidFill>
                <a:cs typeface="Calibri"/>
              </a:rPr>
              <a:t> </a:t>
            </a:r>
            <a:r>
              <a:rPr sz="750" spc="-15" dirty="0">
                <a:solidFill>
                  <a:prstClr val="black"/>
                </a:solidFill>
                <a:cs typeface="Calibri"/>
              </a:rPr>
              <a:t>Tumori,</a:t>
            </a:r>
            <a:r>
              <a:rPr sz="750" spc="60" dirty="0">
                <a:solidFill>
                  <a:prstClr val="black"/>
                </a:solidFill>
                <a:cs typeface="Calibri"/>
              </a:rPr>
              <a:t> </a:t>
            </a:r>
            <a:r>
              <a:rPr sz="750" spc="-5" dirty="0">
                <a:solidFill>
                  <a:prstClr val="black"/>
                </a:solidFill>
                <a:cs typeface="Calibri"/>
              </a:rPr>
              <a:t>Milan,</a:t>
            </a:r>
            <a:r>
              <a:rPr sz="750" spc="65" dirty="0">
                <a:solidFill>
                  <a:prstClr val="black"/>
                </a:solidFill>
                <a:cs typeface="Calibri"/>
              </a:rPr>
              <a:t> </a:t>
            </a:r>
            <a:r>
              <a:rPr sz="750" spc="-5" dirty="0">
                <a:solidFill>
                  <a:prstClr val="black"/>
                </a:solidFill>
                <a:cs typeface="Calibri"/>
              </a:rPr>
              <a:t>Italy;</a:t>
            </a:r>
            <a:r>
              <a:rPr sz="750" spc="50" dirty="0">
                <a:solidFill>
                  <a:prstClr val="black"/>
                </a:solidFill>
                <a:cs typeface="Calibri"/>
              </a:rPr>
              <a:t> </a:t>
            </a:r>
            <a:r>
              <a:rPr sz="750" spc="-7" baseline="38888" dirty="0">
                <a:solidFill>
                  <a:prstClr val="black"/>
                </a:solidFill>
                <a:cs typeface="Calibri"/>
              </a:rPr>
              <a:t>27</a:t>
            </a:r>
            <a:r>
              <a:rPr sz="750" spc="-5" dirty="0">
                <a:solidFill>
                  <a:prstClr val="black"/>
                </a:solidFill>
                <a:cs typeface="Calibri"/>
              </a:rPr>
              <a:t>Department</a:t>
            </a:r>
            <a:r>
              <a:rPr sz="750" spc="65" dirty="0">
                <a:solidFill>
                  <a:prstClr val="black"/>
                </a:solidFill>
                <a:cs typeface="Calibri"/>
              </a:rPr>
              <a:t> </a:t>
            </a:r>
            <a:r>
              <a:rPr sz="750" spc="-10" dirty="0">
                <a:solidFill>
                  <a:prstClr val="black"/>
                </a:solidFill>
                <a:cs typeface="Calibri"/>
              </a:rPr>
              <a:t>of</a:t>
            </a:r>
            <a:r>
              <a:rPr sz="750" spc="55" dirty="0">
                <a:solidFill>
                  <a:prstClr val="black"/>
                </a:solidFill>
                <a:cs typeface="Calibri"/>
              </a:rPr>
              <a:t> </a:t>
            </a:r>
            <a:r>
              <a:rPr sz="750" spc="-5" dirty="0">
                <a:solidFill>
                  <a:prstClr val="black"/>
                </a:solidFill>
                <a:cs typeface="Calibri"/>
              </a:rPr>
              <a:t>Oncology</a:t>
            </a:r>
            <a:r>
              <a:rPr sz="750" spc="55" dirty="0">
                <a:solidFill>
                  <a:prstClr val="black"/>
                </a:solidFill>
                <a:cs typeface="Calibri"/>
              </a:rPr>
              <a:t> </a:t>
            </a:r>
            <a:r>
              <a:rPr sz="750" spc="-15" dirty="0">
                <a:solidFill>
                  <a:prstClr val="black"/>
                </a:solidFill>
                <a:cs typeface="Calibri"/>
              </a:rPr>
              <a:t>for</a:t>
            </a:r>
            <a:r>
              <a:rPr sz="750" spc="65" dirty="0">
                <a:solidFill>
                  <a:prstClr val="black"/>
                </a:solidFill>
                <a:cs typeface="Calibri"/>
              </a:rPr>
              <a:t> </a:t>
            </a:r>
            <a:r>
              <a:rPr sz="750" spc="-5" dirty="0">
                <a:solidFill>
                  <a:prstClr val="black"/>
                </a:solidFill>
                <a:cs typeface="Calibri"/>
              </a:rPr>
              <a:t>Child</a:t>
            </a:r>
            <a:r>
              <a:rPr sz="750" spc="55" dirty="0">
                <a:solidFill>
                  <a:prstClr val="black"/>
                </a:solidFill>
                <a:cs typeface="Calibri"/>
              </a:rPr>
              <a:t> </a:t>
            </a:r>
            <a:r>
              <a:rPr sz="750" spc="-10" dirty="0">
                <a:solidFill>
                  <a:prstClr val="black"/>
                </a:solidFill>
                <a:cs typeface="Calibri"/>
              </a:rPr>
              <a:t>and</a:t>
            </a:r>
            <a:r>
              <a:rPr sz="750" spc="60" dirty="0">
                <a:solidFill>
                  <a:prstClr val="black"/>
                </a:solidFill>
                <a:cs typeface="Calibri"/>
              </a:rPr>
              <a:t> </a:t>
            </a:r>
            <a:r>
              <a:rPr sz="750" spc="-10" dirty="0">
                <a:solidFill>
                  <a:prstClr val="black"/>
                </a:solidFill>
                <a:cs typeface="Calibri"/>
              </a:rPr>
              <a:t>Adolescents,</a:t>
            </a:r>
            <a:r>
              <a:rPr sz="750" spc="70" dirty="0">
                <a:solidFill>
                  <a:prstClr val="black"/>
                </a:solidFill>
                <a:cs typeface="Calibri"/>
              </a:rPr>
              <a:t> </a:t>
            </a:r>
            <a:r>
              <a:rPr sz="750" spc="-10" dirty="0">
                <a:solidFill>
                  <a:prstClr val="black"/>
                </a:solidFill>
                <a:cs typeface="Calibri"/>
              </a:rPr>
              <a:t>Gustave</a:t>
            </a:r>
            <a:r>
              <a:rPr sz="750" spc="50" dirty="0">
                <a:solidFill>
                  <a:prstClr val="black"/>
                </a:solidFill>
                <a:cs typeface="Calibri"/>
              </a:rPr>
              <a:t> </a:t>
            </a:r>
            <a:r>
              <a:rPr sz="750" spc="-10" dirty="0">
                <a:solidFill>
                  <a:prstClr val="black"/>
                </a:solidFill>
                <a:cs typeface="Calibri"/>
              </a:rPr>
              <a:t>Roussy </a:t>
            </a:r>
            <a:r>
              <a:rPr sz="750" spc="-155" dirty="0">
                <a:solidFill>
                  <a:prstClr val="black"/>
                </a:solidFill>
                <a:cs typeface="Calibri"/>
              </a:rPr>
              <a:t> </a:t>
            </a:r>
            <a:r>
              <a:rPr sz="750" spc="-10" dirty="0">
                <a:solidFill>
                  <a:prstClr val="black"/>
                </a:solidFill>
                <a:cs typeface="Calibri"/>
              </a:rPr>
              <a:t>Cancer</a:t>
            </a:r>
            <a:r>
              <a:rPr sz="750" spc="95" dirty="0">
                <a:solidFill>
                  <a:prstClr val="black"/>
                </a:solidFill>
                <a:cs typeface="Calibri"/>
              </a:rPr>
              <a:t> </a:t>
            </a:r>
            <a:r>
              <a:rPr sz="750" spc="-20" dirty="0">
                <a:solidFill>
                  <a:prstClr val="black"/>
                </a:solidFill>
                <a:cs typeface="Calibri"/>
              </a:rPr>
              <a:t>Center,</a:t>
            </a:r>
            <a:r>
              <a:rPr sz="750" spc="90" dirty="0">
                <a:solidFill>
                  <a:prstClr val="black"/>
                </a:solidFill>
                <a:cs typeface="Calibri"/>
              </a:rPr>
              <a:t> </a:t>
            </a:r>
            <a:r>
              <a:rPr sz="750" spc="-10" dirty="0">
                <a:solidFill>
                  <a:prstClr val="black"/>
                </a:solidFill>
                <a:cs typeface="Calibri"/>
              </a:rPr>
              <a:t>Paris-Saclay</a:t>
            </a:r>
            <a:r>
              <a:rPr sz="750" spc="85" dirty="0">
                <a:solidFill>
                  <a:prstClr val="black"/>
                </a:solidFill>
                <a:cs typeface="Calibri"/>
              </a:rPr>
              <a:t> </a:t>
            </a:r>
            <a:r>
              <a:rPr sz="750" spc="-10" dirty="0">
                <a:solidFill>
                  <a:prstClr val="black"/>
                </a:solidFill>
                <a:cs typeface="Calibri"/>
              </a:rPr>
              <a:t>University,</a:t>
            </a:r>
            <a:r>
              <a:rPr sz="750" spc="45" dirty="0">
                <a:solidFill>
                  <a:prstClr val="black"/>
                </a:solidFill>
                <a:cs typeface="Calibri"/>
              </a:rPr>
              <a:t> </a:t>
            </a:r>
            <a:r>
              <a:rPr sz="750" spc="-10" dirty="0">
                <a:solidFill>
                  <a:prstClr val="black"/>
                </a:solidFill>
                <a:cs typeface="Calibri"/>
              </a:rPr>
              <a:t>Villejuif,</a:t>
            </a:r>
            <a:r>
              <a:rPr sz="750" spc="90" dirty="0">
                <a:solidFill>
                  <a:prstClr val="black"/>
                </a:solidFill>
                <a:cs typeface="Calibri"/>
              </a:rPr>
              <a:t> </a:t>
            </a:r>
            <a:r>
              <a:rPr sz="750" spc="-10" dirty="0">
                <a:solidFill>
                  <a:prstClr val="black"/>
                </a:solidFill>
                <a:cs typeface="Calibri"/>
              </a:rPr>
              <a:t>France;</a:t>
            </a:r>
            <a:r>
              <a:rPr sz="750" spc="95" dirty="0">
                <a:solidFill>
                  <a:prstClr val="black"/>
                </a:solidFill>
                <a:cs typeface="Calibri"/>
              </a:rPr>
              <a:t> </a:t>
            </a:r>
            <a:r>
              <a:rPr sz="750" baseline="38888" dirty="0">
                <a:solidFill>
                  <a:prstClr val="black"/>
                </a:solidFill>
                <a:cs typeface="Calibri"/>
              </a:rPr>
              <a:t>28</a:t>
            </a:r>
            <a:r>
              <a:rPr sz="750" dirty="0">
                <a:solidFill>
                  <a:prstClr val="black"/>
                </a:solidFill>
                <a:cs typeface="Calibri"/>
              </a:rPr>
              <a:t>Department</a:t>
            </a:r>
            <a:r>
              <a:rPr sz="750" spc="85" dirty="0">
                <a:solidFill>
                  <a:prstClr val="black"/>
                </a:solidFill>
                <a:cs typeface="Calibri"/>
              </a:rPr>
              <a:t> </a:t>
            </a:r>
            <a:r>
              <a:rPr sz="750" spc="-10" dirty="0">
                <a:solidFill>
                  <a:prstClr val="black"/>
                </a:solidFill>
                <a:cs typeface="Calibri"/>
              </a:rPr>
              <a:t>of</a:t>
            </a:r>
            <a:r>
              <a:rPr sz="750" spc="90" dirty="0">
                <a:solidFill>
                  <a:prstClr val="black"/>
                </a:solidFill>
                <a:cs typeface="Calibri"/>
              </a:rPr>
              <a:t> </a:t>
            </a:r>
            <a:r>
              <a:rPr sz="750" spc="-10" dirty="0">
                <a:solidFill>
                  <a:prstClr val="black"/>
                </a:solidFill>
                <a:cs typeface="Calibri"/>
              </a:rPr>
              <a:t>Oncology</a:t>
            </a:r>
            <a:r>
              <a:rPr sz="750" spc="100" dirty="0">
                <a:solidFill>
                  <a:prstClr val="black"/>
                </a:solidFill>
                <a:cs typeface="Calibri"/>
              </a:rPr>
              <a:t> </a:t>
            </a:r>
            <a:r>
              <a:rPr sz="750" spc="-10" dirty="0">
                <a:solidFill>
                  <a:prstClr val="black"/>
                </a:solidFill>
                <a:cs typeface="Calibri"/>
              </a:rPr>
              <a:t>and</a:t>
            </a:r>
            <a:r>
              <a:rPr sz="750" spc="95" dirty="0">
                <a:solidFill>
                  <a:prstClr val="black"/>
                </a:solidFill>
                <a:cs typeface="Calibri"/>
              </a:rPr>
              <a:t> </a:t>
            </a:r>
            <a:r>
              <a:rPr sz="750" spc="-5" dirty="0">
                <a:solidFill>
                  <a:prstClr val="black"/>
                </a:solidFill>
                <a:cs typeface="Calibri"/>
              </a:rPr>
              <a:t>Robotic</a:t>
            </a:r>
            <a:r>
              <a:rPr sz="750" spc="90" dirty="0">
                <a:solidFill>
                  <a:prstClr val="black"/>
                </a:solidFill>
                <a:cs typeface="Calibri"/>
              </a:rPr>
              <a:t> </a:t>
            </a:r>
            <a:r>
              <a:rPr sz="750" spc="-15" dirty="0">
                <a:solidFill>
                  <a:prstClr val="black"/>
                </a:solidFill>
                <a:cs typeface="Calibri"/>
              </a:rPr>
              <a:t>Surgery,</a:t>
            </a:r>
            <a:r>
              <a:rPr sz="750" spc="95" dirty="0">
                <a:solidFill>
                  <a:prstClr val="black"/>
                </a:solidFill>
                <a:cs typeface="Calibri"/>
              </a:rPr>
              <a:t> </a:t>
            </a:r>
            <a:r>
              <a:rPr sz="750" spc="-10" dirty="0">
                <a:solidFill>
                  <a:prstClr val="black"/>
                </a:solidFill>
                <a:cs typeface="Calibri"/>
              </a:rPr>
              <a:t>Azienda</a:t>
            </a:r>
            <a:r>
              <a:rPr sz="750" spc="95" dirty="0">
                <a:solidFill>
                  <a:prstClr val="black"/>
                </a:solidFill>
                <a:cs typeface="Calibri"/>
              </a:rPr>
              <a:t> </a:t>
            </a:r>
            <a:r>
              <a:rPr sz="750" spc="-10" dirty="0">
                <a:solidFill>
                  <a:prstClr val="black"/>
                </a:solidFill>
                <a:cs typeface="Calibri"/>
              </a:rPr>
              <a:t>Ospedaliera</a:t>
            </a:r>
            <a:r>
              <a:rPr sz="750" spc="90" dirty="0">
                <a:solidFill>
                  <a:prstClr val="black"/>
                </a:solidFill>
                <a:cs typeface="Calibri"/>
              </a:rPr>
              <a:t> </a:t>
            </a:r>
            <a:r>
              <a:rPr sz="750" spc="-10" dirty="0">
                <a:solidFill>
                  <a:prstClr val="black"/>
                </a:solidFill>
                <a:cs typeface="Calibri"/>
              </a:rPr>
              <a:t>Universitaria</a:t>
            </a:r>
            <a:r>
              <a:rPr sz="750" spc="100" dirty="0">
                <a:solidFill>
                  <a:prstClr val="black"/>
                </a:solidFill>
                <a:cs typeface="Calibri"/>
              </a:rPr>
              <a:t> </a:t>
            </a:r>
            <a:r>
              <a:rPr sz="750" spc="-10" dirty="0">
                <a:solidFill>
                  <a:prstClr val="black"/>
                </a:solidFill>
                <a:cs typeface="Calibri"/>
              </a:rPr>
              <a:t>Careggi,</a:t>
            </a:r>
            <a:r>
              <a:rPr sz="750" spc="95" dirty="0">
                <a:solidFill>
                  <a:prstClr val="black"/>
                </a:solidFill>
                <a:cs typeface="Calibri"/>
              </a:rPr>
              <a:t> </a:t>
            </a:r>
            <a:r>
              <a:rPr sz="750" spc="-10" dirty="0">
                <a:solidFill>
                  <a:prstClr val="black"/>
                </a:solidFill>
                <a:cs typeface="Calibri"/>
              </a:rPr>
              <a:t>Florence,</a:t>
            </a:r>
            <a:r>
              <a:rPr sz="750" spc="85" dirty="0">
                <a:solidFill>
                  <a:prstClr val="black"/>
                </a:solidFill>
                <a:cs typeface="Calibri"/>
              </a:rPr>
              <a:t> </a:t>
            </a:r>
            <a:r>
              <a:rPr sz="750" spc="-5" dirty="0">
                <a:solidFill>
                  <a:prstClr val="black"/>
                </a:solidFill>
                <a:cs typeface="Calibri"/>
              </a:rPr>
              <a:t>Italy; </a:t>
            </a:r>
            <a:r>
              <a:rPr sz="750" dirty="0">
                <a:solidFill>
                  <a:prstClr val="black"/>
                </a:solidFill>
                <a:cs typeface="Calibri"/>
              </a:rPr>
              <a:t> </a:t>
            </a:r>
            <a:r>
              <a:rPr sz="750" spc="-7" baseline="38888" dirty="0">
                <a:solidFill>
                  <a:prstClr val="black"/>
                </a:solidFill>
                <a:cs typeface="Calibri"/>
              </a:rPr>
              <a:t>29</a:t>
            </a:r>
            <a:r>
              <a:rPr sz="750" spc="-5" dirty="0">
                <a:solidFill>
                  <a:prstClr val="black"/>
                </a:solidFill>
                <a:cs typeface="Calibri"/>
              </a:rPr>
              <a:t>Department</a:t>
            </a:r>
            <a:r>
              <a:rPr sz="750" spc="55" dirty="0">
                <a:solidFill>
                  <a:prstClr val="black"/>
                </a:solidFill>
                <a:cs typeface="Calibri"/>
              </a:rPr>
              <a:t> </a:t>
            </a:r>
            <a:r>
              <a:rPr sz="750" spc="-10" dirty="0">
                <a:solidFill>
                  <a:prstClr val="black"/>
                </a:solidFill>
                <a:cs typeface="Calibri"/>
              </a:rPr>
              <a:t>of</a:t>
            </a:r>
            <a:r>
              <a:rPr sz="750" spc="45" dirty="0">
                <a:solidFill>
                  <a:prstClr val="black"/>
                </a:solidFill>
                <a:cs typeface="Calibri"/>
              </a:rPr>
              <a:t> </a:t>
            </a:r>
            <a:r>
              <a:rPr sz="750" spc="-5" dirty="0">
                <a:solidFill>
                  <a:prstClr val="black"/>
                </a:solidFill>
                <a:cs typeface="Calibri"/>
              </a:rPr>
              <a:t>Medical</a:t>
            </a:r>
            <a:r>
              <a:rPr sz="750" spc="50" dirty="0">
                <a:solidFill>
                  <a:prstClr val="black"/>
                </a:solidFill>
                <a:cs typeface="Calibri"/>
              </a:rPr>
              <a:t> </a:t>
            </a:r>
            <a:r>
              <a:rPr sz="750" spc="-15" dirty="0">
                <a:solidFill>
                  <a:prstClr val="black"/>
                </a:solidFill>
                <a:cs typeface="Calibri"/>
              </a:rPr>
              <a:t>Oncology,</a:t>
            </a:r>
            <a:r>
              <a:rPr sz="750" spc="50" dirty="0">
                <a:solidFill>
                  <a:prstClr val="black"/>
                </a:solidFill>
                <a:cs typeface="Calibri"/>
              </a:rPr>
              <a:t> </a:t>
            </a:r>
            <a:r>
              <a:rPr sz="750" spc="-10" dirty="0">
                <a:solidFill>
                  <a:prstClr val="black"/>
                </a:solidFill>
                <a:cs typeface="Calibri"/>
              </a:rPr>
              <a:t>Leiden</a:t>
            </a:r>
            <a:r>
              <a:rPr sz="750" spc="45" dirty="0">
                <a:solidFill>
                  <a:prstClr val="black"/>
                </a:solidFill>
                <a:cs typeface="Calibri"/>
              </a:rPr>
              <a:t> </a:t>
            </a:r>
            <a:r>
              <a:rPr sz="750" spc="-5" dirty="0">
                <a:solidFill>
                  <a:prstClr val="black"/>
                </a:solidFill>
                <a:cs typeface="Calibri"/>
              </a:rPr>
              <a:t>University</a:t>
            </a:r>
            <a:r>
              <a:rPr sz="750" spc="50" dirty="0">
                <a:solidFill>
                  <a:prstClr val="black"/>
                </a:solidFill>
                <a:cs typeface="Calibri"/>
              </a:rPr>
              <a:t> </a:t>
            </a:r>
            <a:r>
              <a:rPr sz="750" spc="-5" dirty="0">
                <a:solidFill>
                  <a:prstClr val="black"/>
                </a:solidFill>
                <a:cs typeface="Calibri"/>
              </a:rPr>
              <a:t>Medical</a:t>
            </a:r>
            <a:r>
              <a:rPr sz="750" spc="50" dirty="0">
                <a:solidFill>
                  <a:prstClr val="black"/>
                </a:solidFill>
                <a:cs typeface="Calibri"/>
              </a:rPr>
              <a:t> </a:t>
            </a:r>
            <a:r>
              <a:rPr sz="750" spc="-10" dirty="0">
                <a:solidFill>
                  <a:prstClr val="black"/>
                </a:solidFill>
                <a:cs typeface="Calibri"/>
              </a:rPr>
              <a:t>Centre,</a:t>
            </a:r>
            <a:r>
              <a:rPr sz="750" spc="45" dirty="0">
                <a:solidFill>
                  <a:prstClr val="black"/>
                </a:solidFill>
                <a:cs typeface="Calibri"/>
              </a:rPr>
              <a:t> </a:t>
            </a:r>
            <a:r>
              <a:rPr sz="750" spc="-10" dirty="0">
                <a:solidFill>
                  <a:prstClr val="black"/>
                </a:solidFill>
                <a:cs typeface="Calibri"/>
              </a:rPr>
              <a:t>Leiden,</a:t>
            </a:r>
            <a:r>
              <a:rPr sz="750" spc="5" dirty="0">
                <a:solidFill>
                  <a:prstClr val="black"/>
                </a:solidFill>
                <a:cs typeface="Calibri"/>
              </a:rPr>
              <a:t> </a:t>
            </a:r>
            <a:r>
              <a:rPr sz="750" spc="-10" dirty="0">
                <a:solidFill>
                  <a:prstClr val="black"/>
                </a:solidFill>
                <a:cs typeface="Calibri"/>
              </a:rPr>
              <a:t>The</a:t>
            </a:r>
            <a:r>
              <a:rPr sz="750" spc="45" dirty="0">
                <a:solidFill>
                  <a:prstClr val="black"/>
                </a:solidFill>
                <a:cs typeface="Calibri"/>
              </a:rPr>
              <a:t> </a:t>
            </a:r>
            <a:r>
              <a:rPr sz="750" spc="-10" dirty="0">
                <a:solidFill>
                  <a:prstClr val="black"/>
                </a:solidFill>
                <a:cs typeface="Calibri"/>
              </a:rPr>
              <a:t>Netherlands;</a:t>
            </a:r>
            <a:r>
              <a:rPr sz="750" spc="45" dirty="0">
                <a:solidFill>
                  <a:prstClr val="black"/>
                </a:solidFill>
                <a:cs typeface="Calibri"/>
              </a:rPr>
              <a:t> </a:t>
            </a:r>
            <a:r>
              <a:rPr sz="750" baseline="38888" dirty="0">
                <a:solidFill>
                  <a:prstClr val="black"/>
                </a:solidFill>
                <a:cs typeface="Calibri"/>
              </a:rPr>
              <a:t>30</a:t>
            </a:r>
            <a:r>
              <a:rPr sz="750" dirty="0">
                <a:solidFill>
                  <a:prstClr val="black"/>
                </a:solidFill>
                <a:cs typeface="Calibri"/>
              </a:rPr>
              <a:t>Centre</a:t>
            </a:r>
            <a:r>
              <a:rPr sz="750" spc="35" dirty="0">
                <a:solidFill>
                  <a:prstClr val="black"/>
                </a:solidFill>
                <a:cs typeface="Calibri"/>
              </a:rPr>
              <a:t> </a:t>
            </a:r>
            <a:r>
              <a:rPr sz="750" spc="-10" dirty="0">
                <a:solidFill>
                  <a:prstClr val="black"/>
                </a:solidFill>
                <a:cs typeface="Calibri"/>
              </a:rPr>
              <a:t>Leon-Berard</a:t>
            </a:r>
            <a:r>
              <a:rPr sz="750" spc="55" dirty="0">
                <a:solidFill>
                  <a:prstClr val="black"/>
                </a:solidFill>
                <a:cs typeface="Calibri"/>
              </a:rPr>
              <a:t> </a:t>
            </a:r>
            <a:r>
              <a:rPr sz="750" spc="-10" dirty="0">
                <a:solidFill>
                  <a:prstClr val="black"/>
                </a:solidFill>
                <a:cs typeface="Calibri"/>
              </a:rPr>
              <a:t>Lyon,</a:t>
            </a:r>
            <a:r>
              <a:rPr sz="750" spc="40" dirty="0">
                <a:solidFill>
                  <a:prstClr val="black"/>
                </a:solidFill>
                <a:cs typeface="Calibri"/>
              </a:rPr>
              <a:t> </a:t>
            </a:r>
            <a:r>
              <a:rPr sz="750" spc="-10" dirty="0">
                <a:solidFill>
                  <a:prstClr val="black"/>
                </a:solidFill>
                <a:cs typeface="Calibri"/>
              </a:rPr>
              <a:t>Lyon,</a:t>
            </a:r>
            <a:r>
              <a:rPr sz="750" spc="45" dirty="0">
                <a:solidFill>
                  <a:prstClr val="black"/>
                </a:solidFill>
                <a:cs typeface="Calibri"/>
              </a:rPr>
              <a:t> </a:t>
            </a:r>
            <a:r>
              <a:rPr sz="750" spc="-10" dirty="0">
                <a:solidFill>
                  <a:prstClr val="black"/>
                </a:solidFill>
                <a:cs typeface="Calibri"/>
              </a:rPr>
              <a:t>France;</a:t>
            </a:r>
            <a:r>
              <a:rPr sz="750" spc="45" dirty="0">
                <a:solidFill>
                  <a:prstClr val="black"/>
                </a:solidFill>
                <a:cs typeface="Calibri"/>
              </a:rPr>
              <a:t> </a:t>
            </a:r>
            <a:r>
              <a:rPr sz="750" baseline="38888" dirty="0">
                <a:solidFill>
                  <a:prstClr val="black"/>
                </a:solidFill>
                <a:cs typeface="Calibri"/>
              </a:rPr>
              <a:t>31</a:t>
            </a:r>
            <a:r>
              <a:rPr sz="750" dirty="0">
                <a:solidFill>
                  <a:prstClr val="black"/>
                </a:solidFill>
                <a:cs typeface="Calibri"/>
              </a:rPr>
              <a:t>Candiolo</a:t>
            </a:r>
            <a:r>
              <a:rPr sz="750" spc="50" dirty="0">
                <a:solidFill>
                  <a:prstClr val="black"/>
                </a:solidFill>
                <a:cs typeface="Calibri"/>
              </a:rPr>
              <a:t> </a:t>
            </a:r>
            <a:r>
              <a:rPr sz="750" spc="-10" dirty="0">
                <a:solidFill>
                  <a:prstClr val="black"/>
                </a:solidFill>
                <a:cs typeface="Calibri"/>
              </a:rPr>
              <a:t>Cancer</a:t>
            </a:r>
            <a:r>
              <a:rPr sz="750" spc="50" dirty="0">
                <a:solidFill>
                  <a:prstClr val="black"/>
                </a:solidFill>
                <a:cs typeface="Calibri"/>
              </a:rPr>
              <a:t> </a:t>
            </a:r>
            <a:r>
              <a:rPr sz="750" spc="-10" dirty="0">
                <a:solidFill>
                  <a:prstClr val="black"/>
                </a:solidFill>
                <a:cs typeface="Calibri"/>
              </a:rPr>
              <a:t>Institute, </a:t>
            </a:r>
            <a:r>
              <a:rPr sz="750" spc="-155" dirty="0">
                <a:solidFill>
                  <a:prstClr val="black"/>
                </a:solidFill>
                <a:cs typeface="Calibri"/>
              </a:rPr>
              <a:t> </a:t>
            </a:r>
            <a:r>
              <a:rPr sz="750" spc="-10" dirty="0">
                <a:solidFill>
                  <a:prstClr val="black"/>
                </a:solidFill>
                <a:cs typeface="Calibri"/>
              </a:rPr>
              <a:t>FPO</a:t>
            </a:r>
            <a:r>
              <a:rPr sz="750" spc="40" dirty="0">
                <a:solidFill>
                  <a:prstClr val="black"/>
                </a:solidFill>
                <a:cs typeface="Calibri"/>
              </a:rPr>
              <a:t> </a:t>
            </a:r>
            <a:r>
              <a:rPr sz="750" spc="-5" dirty="0">
                <a:solidFill>
                  <a:prstClr val="black"/>
                </a:solidFill>
                <a:cs typeface="Calibri"/>
              </a:rPr>
              <a:t>-</a:t>
            </a:r>
            <a:r>
              <a:rPr sz="750" spc="45" dirty="0">
                <a:solidFill>
                  <a:prstClr val="black"/>
                </a:solidFill>
                <a:cs typeface="Calibri"/>
              </a:rPr>
              <a:t> </a:t>
            </a:r>
            <a:r>
              <a:rPr sz="750" spc="-5" dirty="0">
                <a:solidFill>
                  <a:prstClr val="black"/>
                </a:solidFill>
                <a:cs typeface="Calibri"/>
              </a:rPr>
              <a:t>IRCCS,</a:t>
            </a:r>
            <a:r>
              <a:rPr sz="750" spc="50" dirty="0">
                <a:solidFill>
                  <a:prstClr val="black"/>
                </a:solidFill>
                <a:cs typeface="Calibri"/>
              </a:rPr>
              <a:t> </a:t>
            </a:r>
            <a:r>
              <a:rPr sz="750" spc="-10" dirty="0">
                <a:solidFill>
                  <a:prstClr val="black"/>
                </a:solidFill>
                <a:cs typeface="Calibri"/>
              </a:rPr>
              <a:t>Candiolo;</a:t>
            </a:r>
            <a:r>
              <a:rPr sz="750" spc="55" dirty="0">
                <a:solidFill>
                  <a:prstClr val="black"/>
                </a:solidFill>
                <a:cs typeface="Calibri"/>
              </a:rPr>
              <a:t> </a:t>
            </a:r>
            <a:r>
              <a:rPr sz="750" spc="-7" baseline="38888" dirty="0">
                <a:solidFill>
                  <a:prstClr val="black"/>
                </a:solidFill>
                <a:cs typeface="Calibri"/>
              </a:rPr>
              <a:t>32</a:t>
            </a:r>
            <a:r>
              <a:rPr sz="750" spc="-5" dirty="0">
                <a:solidFill>
                  <a:prstClr val="black"/>
                </a:solidFill>
                <a:cs typeface="Calibri"/>
              </a:rPr>
              <a:t>Department</a:t>
            </a:r>
            <a:r>
              <a:rPr sz="750" spc="50" dirty="0">
                <a:solidFill>
                  <a:prstClr val="black"/>
                </a:solidFill>
                <a:cs typeface="Calibri"/>
              </a:rPr>
              <a:t> </a:t>
            </a:r>
            <a:r>
              <a:rPr sz="750" spc="-10" dirty="0">
                <a:solidFill>
                  <a:prstClr val="black"/>
                </a:solidFill>
                <a:cs typeface="Calibri"/>
              </a:rPr>
              <a:t>of</a:t>
            </a:r>
            <a:r>
              <a:rPr sz="750" spc="50" dirty="0">
                <a:solidFill>
                  <a:prstClr val="black"/>
                </a:solidFill>
                <a:cs typeface="Calibri"/>
              </a:rPr>
              <a:t> </a:t>
            </a:r>
            <a:r>
              <a:rPr sz="750" spc="-15" dirty="0">
                <a:solidFill>
                  <a:prstClr val="black"/>
                </a:solidFill>
                <a:cs typeface="Calibri"/>
              </a:rPr>
              <a:t>Surgery,</a:t>
            </a:r>
            <a:r>
              <a:rPr sz="750" spc="45" dirty="0">
                <a:solidFill>
                  <a:prstClr val="black"/>
                </a:solidFill>
                <a:cs typeface="Calibri"/>
              </a:rPr>
              <a:t> </a:t>
            </a:r>
            <a:r>
              <a:rPr sz="750" spc="-10" dirty="0">
                <a:solidFill>
                  <a:prstClr val="black"/>
                </a:solidFill>
                <a:cs typeface="Calibri"/>
              </a:rPr>
              <a:t>Fondazione</a:t>
            </a:r>
            <a:r>
              <a:rPr sz="750" spc="50" dirty="0">
                <a:solidFill>
                  <a:prstClr val="black"/>
                </a:solidFill>
                <a:cs typeface="Calibri"/>
              </a:rPr>
              <a:t> </a:t>
            </a:r>
            <a:r>
              <a:rPr sz="750" spc="-5" dirty="0">
                <a:solidFill>
                  <a:prstClr val="black"/>
                </a:solidFill>
                <a:cs typeface="Calibri"/>
              </a:rPr>
              <a:t>IRCCS</a:t>
            </a:r>
            <a:r>
              <a:rPr sz="750" spc="45" dirty="0">
                <a:solidFill>
                  <a:prstClr val="black"/>
                </a:solidFill>
                <a:cs typeface="Calibri"/>
              </a:rPr>
              <a:t> </a:t>
            </a:r>
            <a:r>
              <a:rPr sz="750" spc="-5" dirty="0">
                <a:solidFill>
                  <a:prstClr val="black"/>
                </a:solidFill>
                <a:cs typeface="Calibri"/>
              </a:rPr>
              <a:t>Istituto</a:t>
            </a:r>
            <a:r>
              <a:rPr sz="750" spc="45" dirty="0">
                <a:solidFill>
                  <a:prstClr val="black"/>
                </a:solidFill>
                <a:cs typeface="Calibri"/>
              </a:rPr>
              <a:t> </a:t>
            </a:r>
            <a:r>
              <a:rPr sz="750" spc="-10" dirty="0">
                <a:solidFill>
                  <a:prstClr val="black"/>
                </a:solidFill>
                <a:cs typeface="Calibri"/>
              </a:rPr>
              <a:t>Nazionale</a:t>
            </a:r>
            <a:r>
              <a:rPr sz="750" spc="40" dirty="0">
                <a:solidFill>
                  <a:prstClr val="black"/>
                </a:solidFill>
                <a:cs typeface="Calibri"/>
              </a:rPr>
              <a:t> </a:t>
            </a:r>
            <a:r>
              <a:rPr sz="750" spc="-5" dirty="0">
                <a:solidFill>
                  <a:prstClr val="black"/>
                </a:solidFill>
                <a:cs typeface="Calibri"/>
              </a:rPr>
              <a:t>dei</a:t>
            </a:r>
            <a:r>
              <a:rPr sz="750" spc="50" dirty="0">
                <a:solidFill>
                  <a:prstClr val="black"/>
                </a:solidFill>
                <a:cs typeface="Calibri"/>
              </a:rPr>
              <a:t> </a:t>
            </a:r>
            <a:r>
              <a:rPr sz="750" spc="-15" dirty="0">
                <a:solidFill>
                  <a:prstClr val="black"/>
                </a:solidFill>
                <a:cs typeface="Calibri"/>
              </a:rPr>
              <a:t>Tumori</a:t>
            </a:r>
            <a:r>
              <a:rPr sz="750" spc="50" dirty="0">
                <a:solidFill>
                  <a:prstClr val="black"/>
                </a:solidFill>
                <a:cs typeface="Calibri"/>
              </a:rPr>
              <a:t> </a:t>
            </a:r>
            <a:r>
              <a:rPr sz="750" spc="-10" dirty="0">
                <a:solidFill>
                  <a:prstClr val="black"/>
                </a:solidFill>
                <a:cs typeface="Calibri"/>
              </a:rPr>
              <a:t>and</a:t>
            </a:r>
            <a:r>
              <a:rPr sz="750" spc="50" dirty="0">
                <a:solidFill>
                  <a:prstClr val="black"/>
                </a:solidFill>
                <a:cs typeface="Calibri"/>
              </a:rPr>
              <a:t> </a:t>
            </a:r>
            <a:r>
              <a:rPr sz="750" spc="-5" dirty="0">
                <a:solidFill>
                  <a:prstClr val="black"/>
                </a:solidFill>
                <a:cs typeface="Calibri"/>
              </a:rPr>
              <a:t>University</a:t>
            </a:r>
            <a:r>
              <a:rPr sz="750" spc="35" dirty="0">
                <a:solidFill>
                  <a:prstClr val="black"/>
                </a:solidFill>
                <a:cs typeface="Calibri"/>
              </a:rPr>
              <a:t> </a:t>
            </a:r>
            <a:r>
              <a:rPr sz="750" spc="-10" dirty="0">
                <a:solidFill>
                  <a:prstClr val="black"/>
                </a:solidFill>
                <a:cs typeface="Calibri"/>
              </a:rPr>
              <a:t>of</a:t>
            </a:r>
            <a:r>
              <a:rPr sz="750" spc="50" dirty="0">
                <a:solidFill>
                  <a:prstClr val="black"/>
                </a:solidFill>
                <a:cs typeface="Calibri"/>
              </a:rPr>
              <a:t> </a:t>
            </a:r>
            <a:r>
              <a:rPr sz="750" spc="-5" dirty="0">
                <a:solidFill>
                  <a:prstClr val="black"/>
                </a:solidFill>
                <a:cs typeface="Calibri"/>
              </a:rPr>
              <a:t>Milan,</a:t>
            </a:r>
            <a:r>
              <a:rPr sz="750" spc="45" dirty="0">
                <a:solidFill>
                  <a:prstClr val="black"/>
                </a:solidFill>
                <a:cs typeface="Calibri"/>
              </a:rPr>
              <a:t> </a:t>
            </a:r>
            <a:r>
              <a:rPr sz="750" spc="-5" dirty="0">
                <a:solidFill>
                  <a:prstClr val="black"/>
                </a:solidFill>
                <a:cs typeface="Calibri"/>
              </a:rPr>
              <a:t>Milan,</a:t>
            </a:r>
            <a:r>
              <a:rPr sz="750" spc="50" dirty="0">
                <a:solidFill>
                  <a:prstClr val="black"/>
                </a:solidFill>
                <a:cs typeface="Calibri"/>
              </a:rPr>
              <a:t> </a:t>
            </a:r>
            <a:r>
              <a:rPr sz="750" spc="-5" dirty="0">
                <a:solidFill>
                  <a:prstClr val="black"/>
                </a:solidFill>
                <a:cs typeface="Calibri"/>
              </a:rPr>
              <a:t>Italy;</a:t>
            </a:r>
            <a:r>
              <a:rPr sz="750" spc="40" dirty="0">
                <a:solidFill>
                  <a:prstClr val="black"/>
                </a:solidFill>
                <a:cs typeface="Calibri"/>
              </a:rPr>
              <a:t> </a:t>
            </a:r>
            <a:r>
              <a:rPr sz="750" spc="-7" baseline="38888" dirty="0">
                <a:solidFill>
                  <a:prstClr val="black"/>
                </a:solidFill>
                <a:cs typeface="Calibri"/>
              </a:rPr>
              <a:t>33</a:t>
            </a:r>
            <a:r>
              <a:rPr sz="750" spc="-5" dirty="0">
                <a:solidFill>
                  <a:prstClr val="black"/>
                </a:solidFill>
                <a:cs typeface="Calibri"/>
              </a:rPr>
              <a:t>Department</a:t>
            </a:r>
            <a:r>
              <a:rPr sz="750" spc="55" dirty="0">
                <a:solidFill>
                  <a:prstClr val="black"/>
                </a:solidFill>
                <a:cs typeface="Calibri"/>
              </a:rPr>
              <a:t> </a:t>
            </a:r>
            <a:r>
              <a:rPr sz="750" spc="-10" dirty="0">
                <a:solidFill>
                  <a:prstClr val="black"/>
                </a:solidFill>
                <a:cs typeface="Calibri"/>
              </a:rPr>
              <a:t>of</a:t>
            </a:r>
            <a:r>
              <a:rPr sz="750" spc="45" dirty="0">
                <a:solidFill>
                  <a:prstClr val="black"/>
                </a:solidFill>
                <a:cs typeface="Calibri"/>
              </a:rPr>
              <a:t> </a:t>
            </a:r>
            <a:r>
              <a:rPr sz="750" spc="-10" dirty="0">
                <a:solidFill>
                  <a:prstClr val="black"/>
                </a:solidFill>
                <a:cs typeface="Calibri"/>
              </a:rPr>
              <a:t>Radiotherapy, </a:t>
            </a:r>
            <a:r>
              <a:rPr sz="750" spc="-155" dirty="0">
                <a:solidFill>
                  <a:prstClr val="black"/>
                </a:solidFill>
                <a:cs typeface="Calibri"/>
              </a:rPr>
              <a:t> </a:t>
            </a:r>
            <a:r>
              <a:rPr sz="750" spc="-10" dirty="0">
                <a:solidFill>
                  <a:prstClr val="black"/>
                </a:solidFill>
                <a:cs typeface="Calibri"/>
              </a:rPr>
              <a:t>The</a:t>
            </a:r>
            <a:r>
              <a:rPr sz="750" spc="-5" dirty="0">
                <a:solidFill>
                  <a:prstClr val="black"/>
                </a:solidFill>
                <a:cs typeface="Calibri"/>
              </a:rPr>
              <a:t> </a:t>
            </a:r>
            <a:r>
              <a:rPr sz="750" spc="-10" dirty="0">
                <a:solidFill>
                  <a:prstClr val="black"/>
                </a:solidFill>
                <a:cs typeface="Calibri"/>
              </a:rPr>
              <a:t>Netherlands</a:t>
            </a:r>
            <a:r>
              <a:rPr sz="750" spc="-5" dirty="0">
                <a:solidFill>
                  <a:prstClr val="black"/>
                </a:solidFill>
                <a:cs typeface="Calibri"/>
              </a:rPr>
              <a:t> </a:t>
            </a:r>
            <a:r>
              <a:rPr sz="750" spc="-10" dirty="0">
                <a:solidFill>
                  <a:prstClr val="black"/>
                </a:solidFill>
                <a:cs typeface="Calibri"/>
              </a:rPr>
              <a:t>Cancer</a:t>
            </a:r>
            <a:r>
              <a:rPr sz="750" spc="-5" dirty="0">
                <a:solidFill>
                  <a:prstClr val="black"/>
                </a:solidFill>
                <a:cs typeface="Calibri"/>
              </a:rPr>
              <a:t> </a:t>
            </a:r>
            <a:r>
              <a:rPr sz="750" spc="-10" dirty="0">
                <a:solidFill>
                  <a:prstClr val="black"/>
                </a:solidFill>
                <a:cs typeface="Calibri"/>
              </a:rPr>
              <a:t>Institute,</a:t>
            </a:r>
            <a:r>
              <a:rPr sz="750" spc="-5" dirty="0">
                <a:solidFill>
                  <a:prstClr val="black"/>
                </a:solidFill>
                <a:cs typeface="Calibri"/>
              </a:rPr>
              <a:t> </a:t>
            </a:r>
            <a:r>
              <a:rPr sz="750" spc="-10" dirty="0">
                <a:solidFill>
                  <a:prstClr val="black"/>
                </a:solidFill>
                <a:cs typeface="Calibri"/>
              </a:rPr>
              <a:t>Amsterdam;</a:t>
            </a:r>
            <a:r>
              <a:rPr sz="750" spc="-5" dirty="0">
                <a:solidFill>
                  <a:prstClr val="black"/>
                </a:solidFill>
                <a:cs typeface="Calibri"/>
              </a:rPr>
              <a:t> </a:t>
            </a:r>
            <a:r>
              <a:rPr sz="750" spc="-7" baseline="38888" dirty="0">
                <a:solidFill>
                  <a:prstClr val="black"/>
                </a:solidFill>
                <a:cs typeface="Calibri"/>
              </a:rPr>
              <a:t>34</a:t>
            </a:r>
            <a:r>
              <a:rPr sz="750" spc="-5" dirty="0">
                <a:solidFill>
                  <a:prstClr val="black"/>
                </a:solidFill>
                <a:cs typeface="Calibri"/>
              </a:rPr>
              <a:t>Department</a:t>
            </a:r>
            <a:r>
              <a:rPr sz="750" dirty="0">
                <a:solidFill>
                  <a:prstClr val="black"/>
                </a:solidFill>
                <a:cs typeface="Calibri"/>
              </a:rPr>
              <a:t> </a:t>
            </a:r>
            <a:r>
              <a:rPr sz="750" spc="-10" dirty="0">
                <a:solidFill>
                  <a:prstClr val="black"/>
                </a:solidFill>
                <a:cs typeface="Calibri"/>
              </a:rPr>
              <a:t>of</a:t>
            </a:r>
            <a:r>
              <a:rPr sz="750" spc="-5" dirty="0">
                <a:solidFill>
                  <a:prstClr val="black"/>
                </a:solidFill>
                <a:cs typeface="Calibri"/>
              </a:rPr>
              <a:t> </a:t>
            </a:r>
            <a:r>
              <a:rPr sz="750" spc="-10" dirty="0">
                <a:solidFill>
                  <a:prstClr val="black"/>
                </a:solidFill>
                <a:cs typeface="Calibri"/>
              </a:rPr>
              <a:t>Radiotherapy,</a:t>
            </a:r>
            <a:r>
              <a:rPr sz="750" spc="-5" dirty="0">
                <a:solidFill>
                  <a:prstClr val="black"/>
                </a:solidFill>
                <a:cs typeface="Calibri"/>
              </a:rPr>
              <a:t> </a:t>
            </a:r>
            <a:r>
              <a:rPr sz="750" spc="-10" dirty="0">
                <a:solidFill>
                  <a:prstClr val="black"/>
                </a:solidFill>
                <a:cs typeface="Calibri"/>
              </a:rPr>
              <a:t>Leiden</a:t>
            </a:r>
            <a:r>
              <a:rPr sz="750" spc="-5" dirty="0">
                <a:solidFill>
                  <a:prstClr val="black"/>
                </a:solidFill>
                <a:cs typeface="Calibri"/>
              </a:rPr>
              <a:t> University</a:t>
            </a:r>
            <a:r>
              <a:rPr sz="750" dirty="0">
                <a:solidFill>
                  <a:prstClr val="black"/>
                </a:solidFill>
                <a:cs typeface="Calibri"/>
              </a:rPr>
              <a:t> </a:t>
            </a:r>
            <a:r>
              <a:rPr sz="750" spc="-5" dirty="0">
                <a:solidFill>
                  <a:prstClr val="black"/>
                </a:solidFill>
                <a:cs typeface="Calibri"/>
              </a:rPr>
              <a:t>Medical</a:t>
            </a:r>
            <a:r>
              <a:rPr sz="750" spc="155" dirty="0">
                <a:solidFill>
                  <a:prstClr val="black"/>
                </a:solidFill>
                <a:cs typeface="Calibri"/>
              </a:rPr>
              <a:t> </a:t>
            </a:r>
            <a:r>
              <a:rPr sz="750" spc="-10" dirty="0">
                <a:solidFill>
                  <a:prstClr val="black"/>
                </a:solidFill>
                <a:cs typeface="Calibri"/>
              </a:rPr>
              <a:t>Centre,</a:t>
            </a:r>
            <a:r>
              <a:rPr sz="750" spc="150" dirty="0">
                <a:solidFill>
                  <a:prstClr val="black"/>
                </a:solidFill>
                <a:cs typeface="Calibri"/>
              </a:rPr>
              <a:t> </a:t>
            </a:r>
            <a:r>
              <a:rPr sz="750" spc="-10" dirty="0">
                <a:solidFill>
                  <a:prstClr val="black"/>
                </a:solidFill>
                <a:cs typeface="Calibri"/>
              </a:rPr>
              <a:t>Leiden, The</a:t>
            </a:r>
            <a:r>
              <a:rPr sz="750" spc="150" dirty="0">
                <a:solidFill>
                  <a:prstClr val="black"/>
                </a:solidFill>
                <a:cs typeface="Calibri"/>
              </a:rPr>
              <a:t> </a:t>
            </a:r>
            <a:r>
              <a:rPr sz="750" spc="-10" dirty="0">
                <a:solidFill>
                  <a:prstClr val="black"/>
                </a:solidFill>
                <a:cs typeface="Calibri"/>
              </a:rPr>
              <a:t>Netherlands;</a:t>
            </a:r>
            <a:r>
              <a:rPr sz="750" spc="150" dirty="0">
                <a:solidFill>
                  <a:prstClr val="black"/>
                </a:solidFill>
                <a:cs typeface="Calibri"/>
              </a:rPr>
              <a:t> </a:t>
            </a:r>
            <a:r>
              <a:rPr sz="750" baseline="38888" dirty="0">
                <a:solidFill>
                  <a:prstClr val="black"/>
                </a:solidFill>
                <a:cs typeface="Calibri"/>
              </a:rPr>
              <a:t>35</a:t>
            </a:r>
            <a:r>
              <a:rPr sz="750" dirty="0">
                <a:solidFill>
                  <a:prstClr val="black"/>
                </a:solidFill>
                <a:cs typeface="Calibri"/>
              </a:rPr>
              <a:t>Oxford </a:t>
            </a:r>
            <a:r>
              <a:rPr sz="750" spc="-5" dirty="0">
                <a:solidFill>
                  <a:prstClr val="black"/>
                </a:solidFill>
                <a:cs typeface="Calibri"/>
              </a:rPr>
              <a:t>University </a:t>
            </a:r>
            <a:r>
              <a:rPr sz="750" dirty="0">
                <a:solidFill>
                  <a:prstClr val="black"/>
                </a:solidFill>
                <a:cs typeface="Calibri"/>
              </a:rPr>
              <a:t> </a:t>
            </a:r>
            <a:r>
              <a:rPr sz="750" spc="-10" dirty="0">
                <a:solidFill>
                  <a:prstClr val="black"/>
                </a:solidFill>
                <a:cs typeface="Calibri"/>
              </a:rPr>
              <a:t>Hospitals</a:t>
            </a:r>
            <a:r>
              <a:rPr sz="750" spc="-5" dirty="0">
                <a:solidFill>
                  <a:prstClr val="black"/>
                </a:solidFill>
                <a:cs typeface="Calibri"/>
              </a:rPr>
              <a:t> </a:t>
            </a:r>
            <a:r>
              <a:rPr sz="750" spc="-10" dirty="0">
                <a:solidFill>
                  <a:prstClr val="black"/>
                </a:solidFill>
                <a:cs typeface="Calibri"/>
              </a:rPr>
              <a:t>NHS</a:t>
            </a:r>
            <a:r>
              <a:rPr sz="750" spc="-5" dirty="0">
                <a:solidFill>
                  <a:prstClr val="black"/>
                </a:solidFill>
                <a:cs typeface="Calibri"/>
              </a:rPr>
              <a:t> </a:t>
            </a:r>
            <a:r>
              <a:rPr sz="750" spc="-10" dirty="0">
                <a:solidFill>
                  <a:prstClr val="black"/>
                </a:solidFill>
                <a:cs typeface="Calibri"/>
              </a:rPr>
              <a:t>Foundation</a:t>
            </a:r>
            <a:r>
              <a:rPr sz="750" spc="-5" dirty="0">
                <a:solidFill>
                  <a:prstClr val="black"/>
                </a:solidFill>
                <a:cs typeface="Calibri"/>
              </a:rPr>
              <a:t> </a:t>
            </a:r>
            <a:r>
              <a:rPr sz="750" spc="-15" dirty="0">
                <a:solidFill>
                  <a:prstClr val="black"/>
                </a:solidFill>
                <a:cs typeface="Calibri"/>
              </a:rPr>
              <a:t>Trust</a:t>
            </a:r>
            <a:r>
              <a:rPr sz="750" spc="-10" dirty="0">
                <a:solidFill>
                  <a:prstClr val="black"/>
                </a:solidFill>
                <a:cs typeface="Calibri"/>
              </a:rPr>
              <a:t> and</a:t>
            </a:r>
            <a:r>
              <a:rPr sz="750" spc="-5" dirty="0">
                <a:solidFill>
                  <a:prstClr val="black"/>
                </a:solidFill>
                <a:cs typeface="Calibri"/>
              </a:rPr>
              <a:t> University </a:t>
            </a:r>
            <a:r>
              <a:rPr sz="750" spc="-10" dirty="0">
                <a:solidFill>
                  <a:prstClr val="black"/>
                </a:solidFill>
                <a:cs typeface="Calibri"/>
              </a:rPr>
              <a:t>of</a:t>
            </a:r>
            <a:r>
              <a:rPr sz="750" spc="-5" dirty="0">
                <a:solidFill>
                  <a:prstClr val="black"/>
                </a:solidFill>
                <a:cs typeface="Calibri"/>
              </a:rPr>
              <a:t> </a:t>
            </a:r>
            <a:r>
              <a:rPr sz="750" spc="-10" dirty="0">
                <a:solidFill>
                  <a:prstClr val="black"/>
                </a:solidFill>
                <a:cs typeface="Calibri"/>
              </a:rPr>
              <a:t>Oxford,</a:t>
            </a:r>
            <a:r>
              <a:rPr sz="750" spc="-5" dirty="0">
                <a:solidFill>
                  <a:prstClr val="black"/>
                </a:solidFill>
                <a:cs typeface="Calibri"/>
              </a:rPr>
              <a:t> </a:t>
            </a:r>
            <a:r>
              <a:rPr sz="750" spc="-10" dirty="0">
                <a:solidFill>
                  <a:prstClr val="black"/>
                </a:solidFill>
                <a:cs typeface="Calibri"/>
              </a:rPr>
              <a:t>Oxford, UK;</a:t>
            </a:r>
            <a:r>
              <a:rPr sz="750" spc="-5" dirty="0">
                <a:solidFill>
                  <a:prstClr val="black"/>
                </a:solidFill>
                <a:cs typeface="Calibri"/>
              </a:rPr>
              <a:t> </a:t>
            </a:r>
            <a:r>
              <a:rPr sz="750" spc="-7" baseline="38888" dirty="0">
                <a:solidFill>
                  <a:prstClr val="black"/>
                </a:solidFill>
                <a:cs typeface="Calibri"/>
              </a:rPr>
              <a:t>36</a:t>
            </a:r>
            <a:r>
              <a:rPr sz="750" spc="-5" dirty="0">
                <a:solidFill>
                  <a:prstClr val="black"/>
                </a:solidFill>
                <a:cs typeface="Calibri"/>
              </a:rPr>
              <a:t>Department</a:t>
            </a:r>
            <a:r>
              <a:rPr sz="750" dirty="0">
                <a:solidFill>
                  <a:prstClr val="black"/>
                </a:solidFill>
                <a:cs typeface="Calibri"/>
              </a:rPr>
              <a:t> </a:t>
            </a:r>
            <a:r>
              <a:rPr sz="750" spc="-10" dirty="0">
                <a:solidFill>
                  <a:prstClr val="black"/>
                </a:solidFill>
                <a:cs typeface="Calibri"/>
              </a:rPr>
              <a:t>of</a:t>
            </a:r>
            <a:r>
              <a:rPr sz="750" spc="-5" dirty="0">
                <a:solidFill>
                  <a:prstClr val="black"/>
                </a:solidFill>
                <a:cs typeface="Calibri"/>
              </a:rPr>
              <a:t> Medical </a:t>
            </a:r>
            <a:r>
              <a:rPr sz="750" spc="-15" dirty="0">
                <a:solidFill>
                  <a:prstClr val="black"/>
                </a:solidFill>
                <a:cs typeface="Calibri"/>
              </a:rPr>
              <a:t>Oncology,</a:t>
            </a:r>
            <a:r>
              <a:rPr sz="750" spc="-10" dirty="0">
                <a:solidFill>
                  <a:prstClr val="black"/>
                </a:solidFill>
                <a:cs typeface="Calibri"/>
              </a:rPr>
              <a:t> </a:t>
            </a:r>
            <a:r>
              <a:rPr sz="750" spc="-5" dirty="0">
                <a:solidFill>
                  <a:prstClr val="black"/>
                </a:solidFill>
                <a:cs typeface="Calibri"/>
              </a:rPr>
              <a:t>Fundación </a:t>
            </a:r>
            <a:r>
              <a:rPr sz="750" spc="-10" dirty="0">
                <a:solidFill>
                  <a:prstClr val="black"/>
                </a:solidFill>
                <a:cs typeface="Calibri"/>
              </a:rPr>
              <a:t>Jimenez</a:t>
            </a:r>
            <a:r>
              <a:rPr sz="750" spc="-5" dirty="0">
                <a:solidFill>
                  <a:prstClr val="black"/>
                </a:solidFill>
                <a:cs typeface="Calibri"/>
              </a:rPr>
              <a:t> </a:t>
            </a:r>
            <a:r>
              <a:rPr sz="750" spc="-10" dirty="0">
                <a:solidFill>
                  <a:prstClr val="black"/>
                </a:solidFill>
                <a:cs typeface="Calibri"/>
              </a:rPr>
              <a:t>Diaz,</a:t>
            </a:r>
            <a:r>
              <a:rPr sz="750" spc="-5" dirty="0">
                <a:solidFill>
                  <a:prstClr val="black"/>
                </a:solidFill>
                <a:cs typeface="Calibri"/>
              </a:rPr>
              <a:t> University </a:t>
            </a:r>
            <a:r>
              <a:rPr sz="750" spc="-10" dirty="0">
                <a:solidFill>
                  <a:prstClr val="black"/>
                </a:solidFill>
                <a:cs typeface="Calibri"/>
              </a:rPr>
              <a:t>Hospital,</a:t>
            </a:r>
            <a:r>
              <a:rPr sz="750" spc="-5" dirty="0">
                <a:solidFill>
                  <a:prstClr val="black"/>
                </a:solidFill>
                <a:cs typeface="Calibri"/>
              </a:rPr>
              <a:t> </a:t>
            </a:r>
            <a:r>
              <a:rPr sz="750" spc="-10" dirty="0">
                <a:solidFill>
                  <a:prstClr val="black"/>
                </a:solidFill>
                <a:cs typeface="Calibri"/>
              </a:rPr>
              <a:t>Advanced </a:t>
            </a:r>
            <a:r>
              <a:rPr sz="750" spc="-5" dirty="0">
                <a:solidFill>
                  <a:prstClr val="black"/>
                </a:solidFill>
                <a:cs typeface="Calibri"/>
              </a:rPr>
              <a:t> </a:t>
            </a:r>
            <a:r>
              <a:rPr sz="750" spc="-10" dirty="0">
                <a:solidFill>
                  <a:prstClr val="black"/>
                </a:solidFill>
                <a:cs typeface="Calibri"/>
              </a:rPr>
              <a:t>Therapies</a:t>
            </a:r>
            <a:r>
              <a:rPr sz="750" spc="10" dirty="0">
                <a:solidFill>
                  <a:prstClr val="black"/>
                </a:solidFill>
                <a:cs typeface="Calibri"/>
              </a:rPr>
              <a:t> </a:t>
            </a:r>
            <a:r>
              <a:rPr sz="750" spc="-5" dirty="0">
                <a:solidFill>
                  <a:prstClr val="black"/>
                </a:solidFill>
                <a:cs typeface="Calibri"/>
              </a:rPr>
              <a:t>in</a:t>
            </a:r>
            <a:r>
              <a:rPr sz="750" spc="20" dirty="0">
                <a:solidFill>
                  <a:prstClr val="black"/>
                </a:solidFill>
                <a:cs typeface="Calibri"/>
              </a:rPr>
              <a:t> </a:t>
            </a:r>
            <a:r>
              <a:rPr sz="750" spc="-10" dirty="0">
                <a:solidFill>
                  <a:prstClr val="black"/>
                </a:solidFill>
                <a:cs typeface="Calibri"/>
              </a:rPr>
              <a:t>Sarcoma</a:t>
            </a:r>
            <a:r>
              <a:rPr sz="750" spc="5" dirty="0">
                <a:solidFill>
                  <a:prstClr val="black"/>
                </a:solidFill>
                <a:cs typeface="Calibri"/>
              </a:rPr>
              <a:t> </a:t>
            </a:r>
            <a:r>
              <a:rPr sz="750" spc="-10" dirty="0">
                <a:solidFill>
                  <a:prstClr val="black"/>
                </a:solidFill>
                <a:cs typeface="Calibri"/>
              </a:rPr>
              <a:t>Lab,</a:t>
            </a:r>
            <a:r>
              <a:rPr sz="750" spc="20" dirty="0">
                <a:solidFill>
                  <a:prstClr val="black"/>
                </a:solidFill>
                <a:cs typeface="Calibri"/>
              </a:rPr>
              <a:t> </a:t>
            </a:r>
            <a:r>
              <a:rPr sz="750" spc="-10" dirty="0">
                <a:solidFill>
                  <a:prstClr val="black"/>
                </a:solidFill>
                <a:cs typeface="Calibri"/>
              </a:rPr>
              <a:t>Madrid,</a:t>
            </a:r>
            <a:r>
              <a:rPr sz="750" spc="15" dirty="0">
                <a:solidFill>
                  <a:prstClr val="black"/>
                </a:solidFill>
                <a:cs typeface="Calibri"/>
              </a:rPr>
              <a:t> </a:t>
            </a:r>
            <a:r>
              <a:rPr sz="750" spc="-10" dirty="0">
                <a:solidFill>
                  <a:prstClr val="black"/>
                </a:solidFill>
                <a:cs typeface="Calibri"/>
              </a:rPr>
              <a:t>Spain;</a:t>
            </a:r>
            <a:r>
              <a:rPr sz="750" spc="20" dirty="0">
                <a:solidFill>
                  <a:prstClr val="black"/>
                </a:solidFill>
                <a:cs typeface="Calibri"/>
              </a:rPr>
              <a:t> </a:t>
            </a:r>
            <a:r>
              <a:rPr sz="750" baseline="38888" dirty="0">
                <a:solidFill>
                  <a:prstClr val="black"/>
                </a:solidFill>
                <a:cs typeface="Calibri"/>
              </a:rPr>
              <a:t>37</a:t>
            </a:r>
            <a:r>
              <a:rPr sz="750" dirty="0">
                <a:solidFill>
                  <a:prstClr val="black"/>
                </a:solidFill>
                <a:cs typeface="Calibri"/>
              </a:rPr>
              <a:t>Mannheim</a:t>
            </a:r>
            <a:r>
              <a:rPr sz="750" spc="15" dirty="0">
                <a:solidFill>
                  <a:prstClr val="black"/>
                </a:solidFill>
                <a:cs typeface="Calibri"/>
              </a:rPr>
              <a:t> </a:t>
            </a:r>
            <a:r>
              <a:rPr sz="750" spc="-5" dirty="0">
                <a:solidFill>
                  <a:prstClr val="black"/>
                </a:solidFill>
                <a:cs typeface="Calibri"/>
              </a:rPr>
              <a:t>University</a:t>
            </a:r>
            <a:r>
              <a:rPr sz="750" spc="15" dirty="0">
                <a:solidFill>
                  <a:prstClr val="black"/>
                </a:solidFill>
                <a:cs typeface="Calibri"/>
              </a:rPr>
              <a:t> </a:t>
            </a:r>
            <a:r>
              <a:rPr sz="750" spc="-5" dirty="0">
                <a:solidFill>
                  <a:prstClr val="black"/>
                </a:solidFill>
                <a:cs typeface="Calibri"/>
              </a:rPr>
              <a:t>Medical</a:t>
            </a:r>
            <a:r>
              <a:rPr sz="750" spc="15" dirty="0">
                <a:solidFill>
                  <a:prstClr val="black"/>
                </a:solidFill>
                <a:cs typeface="Calibri"/>
              </a:rPr>
              <a:t> </a:t>
            </a:r>
            <a:r>
              <a:rPr sz="750" spc="-20" dirty="0">
                <a:solidFill>
                  <a:prstClr val="black"/>
                </a:solidFill>
                <a:cs typeface="Calibri"/>
              </a:rPr>
              <a:t>Center,</a:t>
            </a:r>
            <a:r>
              <a:rPr sz="750" spc="15" dirty="0">
                <a:solidFill>
                  <a:prstClr val="black"/>
                </a:solidFill>
                <a:cs typeface="Calibri"/>
              </a:rPr>
              <a:t> </a:t>
            </a:r>
            <a:r>
              <a:rPr sz="750" spc="-10" dirty="0">
                <a:solidFill>
                  <a:prstClr val="black"/>
                </a:solidFill>
                <a:cs typeface="Calibri"/>
              </a:rPr>
              <a:t>Mannheim,</a:t>
            </a:r>
            <a:r>
              <a:rPr sz="750" spc="25" dirty="0">
                <a:solidFill>
                  <a:prstClr val="black"/>
                </a:solidFill>
                <a:cs typeface="Calibri"/>
              </a:rPr>
              <a:t> </a:t>
            </a:r>
            <a:r>
              <a:rPr sz="750" spc="-10" dirty="0">
                <a:solidFill>
                  <a:prstClr val="black"/>
                </a:solidFill>
                <a:cs typeface="Calibri"/>
              </a:rPr>
              <a:t>Germany;</a:t>
            </a:r>
            <a:r>
              <a:rPr sz="750" spc="5" dirty="0">
                <a:solidFill>
                  <a:prstClr val="black"/>
                </a:solidFill>
                <a:cs typeface="Calibri"/>
              </a:rPr>
              <a:t> </a:t>
            </a:r>
            <a:r>
              <a:rPr sz="750" baseline="38888" dirty="0">
                <a:solidFill>
                  <a:prstClr val="black"/>
                </a:solidFill>
                <a:cs typeface="Calibri"/>
              </a:rPr>
              <a:t>38</a:t>
            </a:r>
            <a:r>
              <a:rPr sz="750" dirty="0">
                <a:solidFill>
                  <a:prstClr val="black"/>
                </a:solidFill>
                <a:cs typeface="Calibri"/>
              </a:rPr>
              <a:t>Helsinki</a:t>
            </a:r>
            <a:r>
              <a:rPr sz="750" spc="20" dirty="0">
                <a:solidFill>
                  <a:prstClr val="black"/>
                </a:solidFill>
                <a:cs typeface="Calibri"/>
              </a:rPr>
              <a:t> </a:t>
            </a:r>
            <a:r>
              <a:rPr sz="750" spc="-5" dirty="0">
                <a:solidFill>
                  <a:prstClr val="black"/>
                </a:solidFill>
                <a:cs typeface="Calibri"/>
              </a:rPr>
              <a:t>University</a:t>
            </a:r>
            <a:r>
              <a:rPr sz="750" spc="10" dirty="0">
                <a:solidFill>
                  <a:prstClr val="black"/>
                </a:solidFill>
                <a:cs typeface="Calibri"/>
              </a:rPr>
              <a:t> </a:t>
            </a:r>
            <a:r>
              <a:rPr sz="750" spc="-10" dirty="0">
                <a:solidFill>
                  <a:prstClr val="black"/>
                </a:solidFill>
                <a:cs typeface="Calibri"/>
              </a:rPr>
              <a:t>Hospital</a:t>
            </a:r>
            <a:r>
              <a:rPr sz="750" spc="15" dirty="0">
                <a:solidFill>
                  <a:prstClr val="black"/>
                </a:solidFill>
                <a:cs typeface="Calibri"/>
              </a:rPr>
              <a:t> </a:t>
            </a:r>
            <a:r>
              <a:rPr sz="750" spc="-10" dirty="0">
                <a:solidFill>
                  <a:prstClr val="black"/>
                </a:solidFill>
                <a:cs typeface="Calibri"/>
              </a:rPr>
              <a:t>(HUH)</a:t>
            </a:r>
            <a:r>
              <a:rPr sz="750" spc="15" dirty="0">
                <a:solidFill>
                  <a:prstClr val="black"/>
                </a:solidFill>
                <a:cs typeface="Calibri"/>
              </a:rPr>
              <a:t> </a:t>
            </a:r>
            <a:r>
              <a:rPr sz="750" spc="-10" dirty="0">
                <a:solidFill>
                  <a:prstClr val="black"/>
                </a:solidFill>
                <a:cs typeface="Calibri"/>
              </a:rPr>
              <a:t>and</a:t>
            </a:r>
            <a:r>
              <a:rPr sz="750" spc="20" dirty="0">
                <a:solidFill>
                  <a:prstClr val="black"/>
                </a:solidFill>
                <a:cs typeface="Calibri"/>
              </a:rPr>
              <a:t> </a:t>
            </a:r>
            <a:r>
              <a:rPr sz="750" spc="-5" dirty="0">
                <a:solidFill>
                  <a:prstClr val="black"/>
                </a:solidFill>
                <a:cs typeface="Calibri"/>
              </a:rPr>
              <a:t>University</a:t>
            </a:r>
            <a:r>
              <a:rPr sz="750" dirty="0">
                <a:solidFill>
                  <a:prstClr val="black"/>
                </a:solidFill>
                <a:cs typeface="Calibri"/>
              </a:rPr>
              <a:t> </a:t>
            </a:r>
            <a:r>
              <a:rPr sz="750" spc="-10" dirty="0">
                <a:solidFill>
                  <a:prstClr val="black"/>
                </a:solidFill>
                <a:cs typeface="Calibri"/>
              </a:rPr>
              <a:t>of</a:t>
            </a:r>
            <a:r>
              <a:rPr sz="750" spc="15" dirty="0">
                <a:solidFill>
                  <a:prstClr val="black"/>
                </a:solidFill>
                <a:cs typeface="Calibri"/>
              </a:rPr>
              <a:t> </a:t>
            </a:r>
            <a:r>
              <a:rPr sz="750" spc="-5" dirty="0">
                <a:solidFill>
                  <a:prstClr val="black"/>
                </a:solidFill>
                <a:cs typeface="Calibri"/>
              </a:rPr>
              <a:t>Helsinki, </a:t>
            </a:r>
            <a:r>
              <a:rPr sz="750" spc="-155" dirty="0">
                <a:solidFill>
                  <a:prstClr val="black"/>
                </a:solidFill>
                <a:cs typeface="Calibri"/>
              </a:rPr>
              <a:t> </a:t>
            </a:r>
            <a:r>
              <a:rPr sz="750" spc="-10" dirty="0">
                <a:solidFill>
                  <a:prstClr val="black"/>
                </a:solidFill>
                <a:cs typeface="Calibri"/>
              </a:rPr>
              <a:t>Helsinki,</a:t>
            </a:r>
            <a:r>
              <a:rPr sz="750" spc="85" dirty="0">
                <a:solidFill>
                  <a:prstClr val="black"/>
                </a:solidFill>
                <a:cs typeface="Calibri"/>
              </a:rPr>
              <a:t> </a:t>
            </a:r>
            <a:r>
              <a:rPr sz="750" spc="-5" dirty="0">
                <a:solidFill>
                  <a:prstClr val="black"/>
                </a:solidFill>
                <a:cs typeface="Calibri"/>
              </a:rPr>
              <a:t>Finland;</a:t>
            </a:r>
            <a:r>
              <a:rPr sz="750" spc="80" dirty="0">
                <a:solidFill>
                  <a:prstClr val="black"/>
                </a:solidFill>
                <a:cs typeface="Calibri"/>
              </a:rPr>
              <a:t> </a:t>
            </a:r>
            <a:r>
              <a:rPr sz="750" baseline="38888" dirty="0">
                <a:solidFill>
                  <a:prstClr val="black"/>
                </a:solidFill>
                <a:cs typeface="Calibri"/>
              </a:rPr>
              <a:t>39</a:t>
            </a:r>
            <a:r>
              <a:rPr sz="750" dirty="0">
                <a:solidFill>
                  <a:prstClr val="black"/>
                </a:solidFill>
                <a:cs typeface="Calibri"/>
              </a:rPr>
              <a:t>Sarcoma</a:t>
            </a:r>
            <a:r>
              <a:rPr sz="750" spc="80" dirty="0">
                <a:solidFill>
                  <a:prstClr val="black"/>
                </a:solidFill>
                <a:cs typeface="Calibri"/>
              </a:rPr>
              <a:t> </a:t>
            </a:r>
            <a:r>
              <a:rPr sz="750" spc="-5" dirty="0">
                <a:solidFill>
                  <a:prstClr val="black"/>
                </a:solidFill>
                <a:cs typeface="Calibri"/>
              </a:rPr>
              <a:t>Unit,</a:t>
            </a:r>
            <a:r>
              <a:rPr sz="750" spc="75" dirty="0">
                <a:solidFill>
                  <a:prstClr val="black"/>
                </a:solidFill>
                <a:cs typeface="Calibri"/>
              </a:rPr>
              <a:t> </a:t>
            </a:r>
            <a:r>
              <a:rPr sz="750" spc="-10" dirty="0">
                <a:solidFill>
                  <a:prstClr val="black"/>
                </a:solidFill>
                <a:cs typeface="Calibri"/>
              </a:rPr>
              <a:t>Royal</a:t>
            </a:r>
            <a:r>
              <a:rPr sz="750" spc="70" dirty="0">
                <a:solidFill>
                  <a:prstClr val="black"/>
                </a:solidFill>
                <a:cs typeface="Calibri"/>
              </a:rPr>
              <a:t> </a:t>
            </a:r>
            <a:r>
              <a:rPr sz="750" spc="-10" dirty="0">
                <a:solidFill>
                  <a:prstClr val="black"/>
                </a:solidFill>
                <a:cs typeface="Calibri"/>
              </a:rPr>
              <a:t>Marsden</a:t>
            </a:r>
            <a:r>
              <a:rPr sz="750" spc="70" dirty="0">
                <a:solidFill>
                  <a:prstClr val="black"/>
                </a:solidFill>
                <a:cs typeface="Calibri"/>
              </a:rPr>
              <a:t> </a:t>
            </a:r>
            <a:r>
              <a:rPr sz="750" spc="-10" dirty="0">
                <a:solidFill>
                  <a:prstClr val="black"/>
                </a:solidFill>
                <a:cs typeface="Calibri"/>
              </a:rPr>
              <a:t>Hospital</a:t>
            </a:r>
            <a:r>
              <a:rPr sz="750" spc="70" dirty="0">
                <a:solidFill>
                  <a:prstClr val="black"/>
                </a:solidFill>
                <a:cs typeface="Calibri"/>
              </a:rPr>
              <a:t> </a:t>
            </a:r>
            <a:r>
              <a:rPr sz="750" spc="-10" dirty="0">
                <a:solidFill>
                  <a:prstClr val="black"/>
                </a:solidFill>
                <a:cs typeface="Calibri"/>
              </a:rPr>
              <a:t>and</a:t>
            </a:r>
            <a:r>
              <a:rPr sz="750" spc="75" dirty="0">
                <a:solidFill>
                  <a:prstClr val="black"/>
                </a:solidFill>
                <a:cs typeface="Calibri"/>
              </a:rPr>
              <a:t> </a:t>
            </a:r>
            <a:r>
              <a:rPr sz="750" spc="-5" dirty="0">
                <a:solidFill>
                  <a:prstClr val="black"/>
                </a:solidFill>
                <a:cs typeface="Calibri"/>
              </a:rPr>
              <a:t>Institute</a:t>
            </a:r>
            <a:r>
              <a:rPr sz="750" spc="75" dirty="0">
                <a:solidFill>
                  <a:prstClr val="black"/>
                </a:solidFill>
                <a:cs typeface="Calibri"/>
              </a:rPr>
              <a:t> </a:t>
            </a:r>
            <a:r>
              <a:rPr sz="750" spc="-10" dirty="0">
                <a:solidFill>
                  <a:prstClr val="black"/>
                </a:solidFill>
                <a:cs typeface="Calibri"/>
              </a:rPr>
              <a:t>of</a:t>
            </a:r>
            <a:r>
              <a:rPr sz="750" spc="85" dirty="0">
                <a:solidFill>
                  <a:prstClr val="black"/>
                </a:solidFill>
                <a:cs typeface="Calibri"/>
              </a:rPr>
              <a:t> </a:t>
            </a:r>
            <a:r>
              <a:rPr sz="750" spc="-10" dirty="0">
                <a:solidFill>
                  <a:prstClr val="black"/>
                </a:solidFill>
                <a:cs typeface="Calibri"/>
              </a:rPr>
              <a:t>Cancer</a:t>
            </a:r>
            <a:r>
              <a:rPr sz="750" spc="70" dirty="0">
                <a:solidFill>
                  <a:prstClr val="black"/>
                </a:solidFill>
                <a:cs typeface="Calibri"/>
              </a:rPr>
              <a:t> </a:t>
            </a:r>
            <a:r>
              <a:rPr sz="750" spc="-10" dirty="0">
                <a:solidFill>
                  <a:prstClr val="black"/>
                </a:solidFill>
                <a:cs typeface="Calibri"/>
              </a:rPr>
              <a:t>Research,</a:t>
            </a:r>
            <a:r>
              <a:rPr sz="750" spc="75" dirty="0">
                <a:solidFill>
                  <a:prstClr val="black"/>
                </a:solidFill>
                <a:cs typeface="Calibri"/>
              </a:rPr>
              <a:t> </a:t>
            </a:r>
            <a:r>
              <a:rPr sz="750" spc="-10" dirty="0">
                <a:solidFill>
                  <a:prstClr val="black"/>
                </a:solidFill>
                <a:cs typeface="Calibri"/>
              </a:rPr>
              <a:t>London,</a:t>
            </a:r>
            <a:r>
              <a:rPr sz="750" spc="90" dirty="0">
                <a:solidFill>
                  <a:prstClr val="black"/>
                </a:solidFill>
                <a:cs typeface="Calibri"/>
              </a:rPr>
              <a:t> </a:t>
            </a:r>
            <a:r>
              <a:rPr sz="750" spc="-10" dirty="0">
                <a:solidFill>
                  <a:prstClr val="black"/>
                </a:solidFill>
                <a:cs typeface="Calibri"/>
              </a:rPr>
              <a:t>UK;</a:t>
            </a:r>
            <a:r>
              <a:rPr sz="750" spc="75" dirty="0">
                <a:solidFill>
                  <a:prstClr val="black"/>
                </a:solidFill>
                <a:cs typeface="Calibri"/>
              </a:rPr>
              <a:t> </a:t>
            </a:r>
            <a:r>
              <a:rPr sz="750" baseline="38888" dirty="0">
                <a:solidFill>
                  <a:prstClr val="black"/>
                </a:solidFill>
                <a:cs typeface="Calibri"/>
              </a:rPr>
              <a:t>40</a:t>
            </a:r>
            <a:r>
              <a:rPr sz="750" dirty="0">
                <a:solidFill>
                  <a:prstClr val="black"/>
                </a:solidFill>
                <a:cs typeface="Calibri"/>
              </a:rPr>
              <a:t>Medical</a:t>
            </a:r>
            <a:r>
              <a:rPr sz="750" spc="80" dirty="0">
                <a:solidFill>
                  <a:prstClr val="black"/>
                </a:solidFill>
                <a:cs typeface="Calibri"/>
              </a:rPr>
              <a:t> </a:t>
            </a:r>
            <a:r>
              <a:rPr sz="750" spc="-10" dirty="0">
                <a:solidFill>
                  <a:prstClr val="black"/>
                </a:solidFill>
                <a:cs typeface="Calibri"/>
              </a:rPr>
              <a:t>Oncology</a:t>
            </a:r>
            <a:r>
              <a:rPr sz="750" spc="85" dirty="0">
                <a:solidFill>
                  <a:prstClr val="black"/>
                </a:solidFill>
                <a:cs typeface="Calibri"/>
              </a:rPr>
              <a:t> </a:t>
            </a:r>
            <a:r>
              <a:rPr sz="750" spc="-5" dirty="0">
                <a:solidFill>
                  <a:prstClr val="black"/>
                </a:solidFill>
                <a:cs typeface="Calibri"/>
              </a:rPr>
              <a:t>Clinic,</a:t>
            </a:r>
            <a:r>
              <a:rPr sz="750" spc="80" dirty="0">
                <a:solidFill>
                  <a:prstClr val="black"/>
                </a:solidFill>
                <a:cs typeface="Calibri"/>
              </a:rPr>
              <a:t> </a:t>
            </a:r>
            <a:r>
              <a:rPr sz="750" spc="-5" dirty="0">
                <a:solidFill>
                  <a:prstClr val="black"/>
                </a:solidFill>
                <a:cs typeface="Calibri"/>
              </a:rPr>
              <a:t>Institut</a:t>
            </a:r>
            <a:r>
              <a:rPr sz="750" spc="70" dirty="0">
                <a:solidFill>
                  <a:prstClr val="black"/>
                </a:solidFill>
                <a:cs typeface="Calibri"/>
              </a:rPr>
              <a:t> </a:t>
            </a:r>
            <a:r>
              <a:rPr sz="750" spc="-10" dirty="0">
                <a:solidFill>
                  <a:prstClr val="black"/>
                </a:solidFill>
                <a:cs typeface="Calibri"/>
              </a:rPr>
              <a:t>Jules</a:t>
            </a:r>
            <a:r>
              <a:rPr sz="750" spc="75" dirty="0">
                <a:solidFill>
                  <a:prstClr val="black"/>
                </a:solidFill>
                <a:cs typeface="Calibri"/>
              </a:rPr>
              <a:t> </a:t>
            </a:r>
            <a:r>
              <a:rPr sz="750" spc="-10" dirty="0">
                <a:solidFill>
                  <a:prstClr val="black"/>
                </a:solidFill>
                <a:cs typeface="Calibri"/>
              </a:rPr>
              <a:t>Bordet,</a:t>
            </a:r>
            <a:r>
              <a:rPr sz="750" spc="75" dirty="0">
                <a:solidFill>
                  <a:prstClr val="black"/>
                </a:solidFill>
                <a:cs typeface="Calibri"/>
              </a:rPr>
              <a:t> </a:t>
            </a:r>
            <a:r>
              <a:rPr sz="750" spc="-10" dirty="0">
                <a:solidFill>
                  <a:prstClr val="black"/>
                </a:solidFill>
                <a:cs typeface="Calibri"/>
              </a:rPr>
              <a:t>Université </a:t>
            </a:r>
            <a:r>
              <a:rPr sz="750" spc="-155" dirty="0">
                <a:solidFill>
                  <a:prstClr val="black"/>
                </a:solidFill>
                <a:cs typeface="Calibri"/>
              </a:rPr>
              <a:t> </a:t>
            </a:r>
            <a:r>
              <a:rPr sz="750" spc="-5" dirty="0">
                <a:solidFill>
                  <a:prstClr val="black"/>
                </a:solidFill>
                <a:cs typeface="Calibri"/>
              </a:rPr>
              <a:t>Libre </a:t>
            </a:r>
            <a:r>
              <a:rPr sz="750" spc="-10" dirty="0">
                <a:solidFill>
                  <a:prstClr val="black"/>
                </a:solidFill>
                <a:cs typeface="Calibri"/>
              </a:rPr>
              <a:t>de</a:t>
            </a:r>
            <a:r>
              <a:rPr sz="750" spc="-5" dirty="0">
                <a:solidFill>
                  <a:prstClr val="black"/>
                </a:solidFill>
                <a:cs typeface="Calibri"/>
              </a:rPr>
              <a:t> </a:t>
            </a:r>
            <a:r>
              <a:rPr sz="750" spc="-10" dirty="0">
                <a:solidFill>
                  <a:prstClr val="black"/>
                </a:solidFill>
                <a:cs typeface="Calibri"/>
              </a:rPr>
              <a:t>Bruxelles,</a:t>
            </a:r>
            <a:r>
              <a:rPr sz="750" spc="-5" dirty="0">
                <a:solidFill>
                  <a:prstClr val="black"/>
                </a:solidFill>
                <a:cs typeface="Calibri"/>
              </a:rPr>
              <a:t> </a:t>
            </a:r>
            <a:r>
              <a:rPr sz="750" spc="-10" dirty="0">
                <a:solidFill>
                  <a:prstClr val="black"/>
                </a:solidFill>
                <a:cs typeface="Calibri"/>
              </a:rPr>
              <a:t>Brussels,</a:t>
            </a:r>
            <a:r>
              <a:rPr sz="750" spc="-5" dirty="0">
                <a:solidFill>
                  <a:prstClr val="black"/>
                </a:solidFill>
                <a:cs typeface="Calibri"/>
              </a:rPr>
              <a:t> Belgium;</a:t>
            </a:r>
            <a:r>
              <a:rPr sz="750" dirty="0">
                <a:solidFill>
                  <a:prstClr val="black"/>
                </a:solidFill>
                <a:cs typeface="Calibri"/>
              </a:rPr>
              <a:t> </a:t>
            </a:r>
            <a:r>
              <a:rPr sz="750" baseline="38888" dirty="0">
                <a:solidFill>
                  <a:prstClr val="black"/>
                </a:solidFill>
                <a:cs typeface="Calibri"/>
              </a:rPr>
              <a:t>41</a:t>
            </a:r>
            <a:r>
              <a:rPr sz="750" dirty="0">
                <a:solidFill>
                  <a:prstClr val="black"/>
                </a:solidFill>
                <a:cs typeface="Calibri"/>
              </a:rPr>
              <a:t>University </a:t>
            </a:r>
            <a:r>
              <a:rPr sz="750" spc="-5" dirty="0">
                <a:solidFill>
                  <a:prstClr val="black"/>
                </a:solidFill>
                <a:cs typeface="Calibri"/>
              </a:rPr>
              <a:t>Medical </a:t>
            </a:r>
            <a:r>
              <a:rPr sz="750" spc="-10" dirty="0">
                <a:solidFill>
                  <a:prstClr val="black"/>
                </a:solidFill>
                <a:cs typeface="Calibri"/>
              </a:rPr>
              <a:t>Center</a:t>
            </a:r>
            <a:r>
              <a:rPr sz="750" spc="-5" dirty="0">
                <a:solidFill>
                  <a:prstClr val="black"/>
                </a:solidFill>
                <a:cs typeface="Calibri"/>
              </a:rPr>
              <a:t> </a:t>
            </a:r>
            <a:r>
              <a:rPr sz="750" spc="-10" dirty="0">
                <a:solidFill>
                  <a:prstClr val="black"/>
                </a:solidFill>
                <a:cs typeface="Calibri"/>
              </a:rPr>
              <a:t>Groningen,</a:t>
            </a:r>
            <a:r>
              <a:rPr sz="750" spc="-5" dirty="0">
                <a:solidFill>
                  <a:prstClr val="black"/>
                </a:solidFill>
                <a:cs typeface="Calibri"/>
              </a:rPr>
              <a:t> </a:t>
            </a:r>
            <a:r>
              <a:rPr sz="750" spc="-10" dirty="0">
                <a:solidFill>
                  <a:prstClr val="black"/>
                </a:solidFill>
                <a:cs typeface="Calibri"/>
              </a:rPr>
              <a:t>Groningen, The</a:t>
            </a:r>
            <a:r>
              <a:rPr sz="750" spc="-5" dirty="0">
                <a:solidFill>
                  <a:prstClr val="black"/>
                </a:solidFill>
                <a:cs typeface="Calibri"/>
              </a:rPr>
              <a:t> </a:t>
            </a:r>
            <a:r>
              <a:rPr sz="750" spc="-10" dirty="0">
                <a:solidFill>
                  <a:prstClr val="black"/>
                </a:solidFill>
                <a:cs typeface="Calibri"/>
              </a:rPr>
              <a:t>Netherlands;</a:t>
            </a:r>
            <a:r>
              <a:rPr sz="750" spc="-5" dirty="0">
                <a:solidFill>
                  <a:prstClr val="black"/>
                </a:solidFill>
                <a:cs typeface="Calibri"/>
              </a:rPr>
              <a:t> </a:t>
            </a:r>
            <a:r>
              <a:rPr sz="750" spc="7" baseline="38888" dirty="0">
                <a:solidFill>
                  <a:prstClr val="black"/>
                </a:solidFill>
                <a:cs typeface="Calibri"/>
              </a:rPr>
              <a:t>42</a:t>
            </a:r>
            <a:r>
              <a:rPr sz="750" spc="5" dirty="0">
                <a:solidFill>
                  <a:prstClr val="black"/>
                </a:solidFill>
                <a:cs typeface="Calibri"/>
              </a:rPr>
              <a:t>St. </a:t>
            </a:r>
            <a:r>
              <a:rPr sz="750" spc="-10" dirty="0">
                <a:solidFill>
                  <a:prstClr val="black"/>
                </a:solidFill>
                <a:cs typeface="Calibri"/>
              </a:rPr>
              <a:t>Anna</a:t>
            </a:r>
            <a:r>
              <a:rPr sz="750" spc="-5" dirty="0">
                <a:solidFill>
                  <a:prstClr val="black"/>
                </a:solidFill>
                <a:cs typeface="Calibri"/>
              </a:rPr>
              <a:t> </a:t>
            </a:r>
            <a:r>
              <a:rPr sz="750" spc="-10" dirty="0">
                <a:solidFill>
                  <a:prstClr val="black"/>
                </a:solidFill>
                <a:cs typeface="Calibri"/>
              </a:rPr>
              <a:t>Children</a:t>
            </a:r>
            <a:r>
              <a:rPr sz="750" spc="-10" dirty="0">
                <a:solidFill>
                  <a:prstClr val="black"/>
                </a:solidFill>
                <a:latin typeface="Arial MT"/>
                <a:cs typeface="Arial MT"/>
              </a:rPr>
              <a:t>’</a:t>
            </a:r>
            <a:r>
              <a:rPr sz="750" spc="-10" dirty="0">
                <a:solidFill>
                  <a:prstClr val="black"/>
                </a:solidFill>
                <a:cs typeface="Calibri"/>
              </a:rPr>
              <a:t>s</a:t>
            </a:r>
            <a:r>
              <a:rPr sz="750" spc="-5" dirty="0">
                <a:solidFill>
                  <a:prstClr val="black"/>
                </a:solidFill>
                <a:cs typeface="Calibri"/>
              </a:rPr>
              <a:t> </a:t>
            </a:r>
            <a:r>
              <a:rPr sz="750" spc="-10" dirty="0">
                <a:solidFill>
                  <a:prstClr val="black"/>
                </a:solidFill>
                <a:cs typeface="Calibri"/>
              </a:rPr>
              <a:t>Hospital</a:t>
            </a:r>
            <a:r>
              <a:rPr sz="750" spc="145" dirty="0">
                <a:solidFill>
                  <a:prstClr val="black"/>
                </a:solidFill>
                <a:cs typeface="Calibri"/>
              </a:rPr>
              <a:t> </a:t>
            </a:r>
            <a:r>
              <a:rPr sz="750" spc="-10" dirty="0">
                <a:solidFill>
                  <a:prstClr val="black"/>
                </a:solidFill>
                <a:cs typeface="Calibri"/>
              </a:rPr>
              <a:t>and</a:t>
            </a:r>
            <a:r>
              <a:rPr sz="750" spc="150" dirty="0">
                <a:solidFill>
                  <a:prstClr val="black"/>
                </a:solidFill>
                <a:cs typeface="Calibri"/>
              </a:rPr>
              <a:t> </a:t>
            </a:r>
            <a:r>
              <a:rPr sz="750" spc="-10" dirty="0">
                <a:solidFill>
                  <a:prstClr val="black"/>
                </a:solidFill>
                <a:cs typeface="Calibri"/>
              </a:rPr>
              <a:t>Children</a:t>
            </a:r>
            <a:r>
              <a:rPr sz="750" spc="-10" dirty="0">
                <a:solidFill>
                  <a:prstClr val="black"/>
                </a:solidFill>
                <a:latin typeface="Arial MT"/>
                <a:cs typeface="Arial MT"/>
              </a:rPr>
              <a:t>’</a:t>
            </a:r>
            <a:r>
              <a:rPr sz="750" spc="-10" dirty="0">
                <a:solidFill>
                  <a:prstClr val="black"/>
                </a:solidFill>
                <a:cs typeface="Calibri"/>
              </a:rPr>
              <a:t>s</a:t>
            </a:r>
            <a:r>
              <a:rPr sz="750" spc="150" dirty="0">
                <a:solidFill>
                  <a:prstClr val="black"/>
                </a:solidFill>
                <a:cs typeface="Calibri"/>
              </a:rPr>
              <a:t> </a:t>
            </a:r>
            <a:r>
              <a:rPr sz="750" spc="-10" dirty="0">
                <a:solidFill>
                  <a:prstClr val="black"/>
                </a:solidFill>
                <a:cs typeface="Calibri"/>
              </a:rPr>
              <a:t>Cancer </a:t>
            </a:r>
            <a:r>
              <a:rPr sz="750" spc="-5" dirty="0">
                <a:solidFill>
                  <a:prstClr val="black"/>
                </a:solidFill>
                <a:cs typeface="Calibri"/>
              </a:rPr>
              <a:t> </a:t>
            </a:r>
            <a:r>
              <a:rPr sz="750" spc="-10" dirty="0">
                <a:solidFill>
                  <a:prstClr val="black"/>
                </a:solidFill>
                <a:cs typeface="Calibri"/>
              </a:rPr>
              <a:t>Research</a:t>
            </a:r>
            <a:r>
              <a:rPr sz="750" spc="-5" dirty="0">
                <a:solidFill>
                  <a:prstClr val="black"/>
                </a:solidFill>
                <a:cs typeface="Calibri"/>
              </a:rPr>
              <a:t> Institute (CCRI), </a:t>
            </a:r>
            <a:r>
              <a:rPr sz="750" spc="-10" dirty="0">
                <a:solidFill>
                  <a:prstClr val="black"/>
                </a:solidFill>
                <a:cs typeface="Calibri"/>
              </a:rPr>
              <a:t>Department</a:t>
            </a:r>
            <a:r>
              <a:rPr sz="750" spc="-5" dirty="0">
                <a:solidFill>
                  <a:prstClr val="black"/>
                </a:solidFill>
                <a:cs typeface="Calibri"/>
              </a:rPr>
              <a:t> </a:t>
            </a:r>
            <a:r>
              <a:rPr sz="750" spc="-10" dirty="0">
                <a:solidFill>
                  <a:prstClr val="black"/>
                </a:solidFill>
                <a:cs typeface="Calibri"/>
              </a:rPr>
              <a:t>of</a:t>
            </a:r>
            <a:r>
              <a:rPr sz="750" spc="-5" dirty="0">
                <a:solidFill>
                  <a:prstClr val="black"/>
                </a:solidFill>
                <a:cs typeface="Calibri"/>
              </a:rPr>
              <a:t> </a:t>
            </a:r>
            <a:r>
              <a:rPr sz="750" spc="-10" dirty="0">
                <a:solidFill>
                  <a:prstClr val="black"/>
                </a:solidFill>
                <a:cs typeface="Calibri"/>
              </a:rPr>
              <a:t>Pediatrics and</a:t>
            </a:r>
            <a:r>
              <a:rPr sz="750" spc="-5" dirty="0">
                <a:solidFill>
                  <a:prstClr val="black"/>
                </a:solidFill>
                <a:cs typeface="Calibri"/>
              </a:rPr>
              <a:t> Medical</a:t>
            </a:r>
            <a:r>
              <a:rPr sz="750" dirty="0">
                <a:solidFill>
                  <a:prstClr val="black"/>
                </a:solidFill>
                <a:cs typeface="Calibri"/>
              </a:rPr>
              <a:t> </a:t>
            </a:r>
            <a:r>
              <a:rPr sz="750" spc="-5" dirty="0">
                <a:solidFill>
                  <a:prstClr val="black"/>
                </a:solidFill>
                <a:cs typeface="Calibri"/>
              </a:rPr>
              <a:t>University </a:t>
            </a:r>
            <a:r>
              <a:rPr sz="750" spc="-10" dirty="0">
                <a:solidFill>
                  <a:prstClr val="black"/>
                </a:solidFill>
                <a:cs typeface="Calibri"/>
              </a:rPr>
              <a:t>Vienna</a:t>
            </a:r>
            <a:r>
              <a:rPr sz="750" spc="-5" dirty="0">
                <a:solidFill>
                  <a:prstClr val="black"/>
                </a:solidFill>
                <a:cs typeface="Calibri"/>
              </a:rPr>
              <a:t> </a:t>
            </a:r>
            <a:r>
              <a:rPr sz="750" spc="-10" dirty="0">
                <a:solidFill>
                  <a:prstClr val="black"/>
                </a:solidFill>
                <a:cs typeface="Calibri"/>
              </a:rPr>
              <a:t>Children</a:t>
            </a:r>
            <a:r>
              <a:rPr sz="750" spc="-10" dirty="0">
                <a:solidFill>
                  <a:prstClr val="black"/>
                </a:solidFill>
                <a:latin typeface="Arial MT"/>
                <a:cs typeface="Arial MT"/>
              </a:rPr>
              <a:t>’</a:t>
            </a:r>
            <a:r>
              <a:rPr sz="750" spc="-10" dirty="0">
                <a:solidFill>
                  <a:prstClr val="black"/>
                </a:solidFill>
                <a:cs typeface="Calibri"/>
              </a:rPr>
              <a:t>s</a:t>
            </a:r>
            <a:r>
              <a:rPr sz="750" spc="-5" dirty="0">
                <a:solidFill>
                  <a:prstClr val="black"/>
                </a:solidFill>
                <a:cs typeface="Calibri"/>
              </a:rPr>
              <a:t> </a:t>
            </a:r>
            <a:r>
              <a:rPr sz="750" spc="-10" dirty="0">
                <a:solidFill>
                  <a:prstClr val="black"/>
                </a:solidFill>
                <a:cs typeface="Calibri"/>
              </a:rPr>
              <a:t>Cancer</a:t>
            </a:r>
            <a:r>
              <a:rPr sz="750" spc="-5" dirty="0">
                <a:solidFill>
                  <a:prstClr val="black"/>
                </a:solidFill>
                <a:cs typeface="Calibri"/>
              </a:rPr>
              <a:t> </a:t>
            </a:r>
            <a:r>
              <a:rPr sz="750" spc="-10" dirty="0">
                <a:solidFill>
                  <a:prstClr val="black"/>
                </a:solidFill>
                <a:cs typeface="Calibri"/>
              </a:rPr>
              <a:t>Research</a:t>
            </a:r>
            <a:r>
              <a:rPr sz="750" spc="-5" dirty="0">
                <a:solidFill>
                  <a:prstClr val="black"/>
                </a:solidFill>
                <a:cs typeface="Calibri"/>
              </a:rPr>
              <a:t> </a:t>
            </a:r>
            <a:r>
              <a:rPr sz="750" spc="-10" dirty="0">
                <a:solidFill>
                  <a:prstClr val="black"/>
                </a:solidFill>
                <a:cs typeface="Calibri"/>
              </a:rPr>
              <a:t>Institute, Vienna,</a:t>
            </a:r>
            <a:r>
              <a:rPr sz="750" spc="145" dirty="0">
                <a:solidFill>
                  <a:prstClr val="black"/>
                </a:solidFill>
                <a:cs typeface="Calibri"/>
              </a:rPr>
              <a:t> </a:t>
            </a:r>
            <a:r>
              <a:rPr sz="750" spc="-10" dirty="0">
                <a:solidFill>
                  <a:prstClr val="black"/>
                </a:solidFill>
                <a:cs typeface="Calibri"/>
              </a:rPr>
              <a:t>Austria; </a:t>
            </a:r>
            <a:r>
              <a:rPr sz="750" spc="-7" baseline="38888" dirty="0">
                <a:solidFill>
                  <a:prstClr val="black"/>
                </a:solidFill>
                <a:cs typeface="Calibri"/>
              </a:rPr>
              <a:t>43</a:t>
            </a:r>
            <a:r>
              <a:rPr sz="750" spc="-5" dirty="0">
                <a:solidFill>
                  <a:prstClr val="black"/>
                </a:solidFill>
                <a:cs typeface="Calibri"/>
              </a:rPr>
              <a:t>Department </a:t>
            </a:r>
            <a:r>
              <a:rPr sz="750" spc="-10" dirty="0">
                <a:solidFill>
                  <a:prstClr val="black"/>
                </a:solidFill>
                <a:cs typeface="Calibri"/>
              </a:rPr>
              <a:t>of </a:t>
            </a:r>
            <a:r>
              <a:rPr sz="750" spc="-5" dirty="0">
                <a:solidFill>
                  <a:prstClr val="black"/>
                </a:solidFill>
                <a:cs typeface="Calibri"/>
              </a:rPr>
              <a:t> </a:t>
            </a:r>
            <a:r>
              <a:rPr sz="750" spc="-10" dirty="0">
                <a:solidFill>
                  <a:prstClr val="black"/>
                </a:solidFill>
                <a:cs typeface="Calibri"/>
              </a:rPr>
              <a:t>Musculoskeletal</a:t>
            </a:r>
            <a:r>
              <a:rPr sz="750" spc="-5" dirty="0">
                <a:solidFill>
                  <a:prstClr val="black"/>
                </a:solidFill>
                <a:cs typeface="Calibri"/>
              </a:rPr>
              <a:t> </a:t>
            </a:r>
            <a:r>
              <a:rPr sz="750" spc="-15" dirty="0">
                <a:solidFill>
                  <a:prstClr val="black"/>
                </a:solidFill>
                <a:cs typeface="Calibri"/>
              </a:rPr>
              <a:t>Oncology,</a:t>
            </a:r>
            <a:r>
              <a:rPr sz="750" spc="-10" dirty="0">
                <a:solidFill>
                  <a:prstClr val="black"/>
                </a:solidFill>
                <a:cs typeface="Calibri"/>
              </a:rPr>
              <a:t> National</a:t>
            </a:r>
            <a:r>
              <a:rPr sz="750" spc="-5" dirty="0">
                <a:solidFill>
                  <a:prstClr val="black"/>
                </a:solidFill>
                <a:cs typeface="Calibri"/>
              </a:rPr>
              <a:t> </a:t>
            </a:r>
            <a:r>
              <a:rPr sz="750" spc="-10" dirty="0">
                <a:solidFill>
                  <a:prstClr val="black"/>
                </a:solidFill>
                <a:cs typeface="Calibri"/>
              </a:rPr>
              <a:t>Cancer</a:t>
            </a:r>
            <a:r>
              <a:rPr sz="750" spc="-5" dirty="0">
                <a:solidFill>
                  <a:prstClr val="black"/>
                </a:solidFill>
                <a:cs typeface="Calibri"/>
              </a:rPr>
              <a:t> </a:t>
            </a:r>
            <a:r>
              <a:rPr sz="750" spc="-10" dirty="0">
                <a:solidFill>
                  <a:prstClr val="black"/>
                </a:solidFill>
                <a:cs typeface="Calibri"/>
              </a:rPr>
              <a:t>Center</a:t>
            </a:r>
            <a:r>
              <a:rPr sz="750" spc="-5" dirty="0">
                <a:solidFill>
                  <a:prstClr val="black"/>
                </a:solidFill>
                <a:cs typeface="Calibri"/>
              </a:rPr>
              <a:t> </a:t>
            </a:r>
            <a:r>
              <a:rPr sz="750" spc="-10" dirty="0">
                <a:solidFill>
                  <a:prstClr val="black"/>
                </a:solidFill>
                <a:cs typeface="Calibri"/>
              </a:rPr>
              <a:t>Hospital, </a:t>
            </a:r>
            <a:r>
              <a:rPr sz="750" spc="-25" dirty="0">
                <a:solidFill>
                  <a:prstClr val="black"/>
                </a:solidFill>
                <a:cs typeface="Calibri"/>
              </a:rPr>
              <a:t>Tokyo,</a:t>
            </a:r>
            <a:r>
              <a:rPr sz="750" spc="-20" dirty="0">
                <a:solidFill>
                  <a:prstClr val="black"/>
                </a:solidFill>
                <a:cs typeface="Calibri"/>
              </a:rPr>
              <a:t> </a:t>
            </a:r>
            <a:r>
              <a:rPr sz="750" spc="-10" dirty="0">
                <a:solidFill>
                  <a:prstClr val="black"/>
                </a:solidFill>
                <a:cs typeface="Calibri"/>
              </a:rPr>
              <a:t>Japan;</a:t>
            </a:r>
            <a:r>
              <a:rPr sz="750" spc="-5" dirty="0">
                <a:solidFill>
                  <a:prstClr val="black"/>
                </a:solidFill>
                <a:cs typeface="Calibri"/>
              </a:rPr>
              <a:t> </a:t>
            </a:r>
            <a:r>
              <a:rPr sz="750" baseline="38888" dirty="0">
                <a:solidFill>
                  <a:prstClr val="black"/>
                </a:solidFill>
                <a:cs typeface="Calibri"/>
              </a:rPr>
              <a:t>44</a:t>
            </a:r>
            <a:r>
              <a:rPr sz="750" dirty="0">
                <a:solidFill>
                  <a:prstClr val="black"/>
                </a:solidFill>
                <a:cs typeface="Calibri"/>
              </a:rPr>
              <a:t>University </a:t>
            </a:r>
            <a:r>
              <a:rPr sz="750" spc="-10" dirty="0">
                <a:solidFill>
                  <a:prstClr val="black"/>
                </a:solidFill>
                <a:cs typeface="Calibri"/>
              </a:rPr>
              <a:t>Hospital</a:t>
            </a:r>
            <a:r>
              <a:rPr sz="750" spc="-5" dirty="0">
                <a:solidFill>
                  <a:prstClr val="black"/>
                </a:solidFill>
                <a:cs typeface="Calibri"/>
              </a:rPr>
              <a:t> Motol,</a:t>
            </a:r>
            <a:r>
              <a:rPr sz="750" dirty="0">
                <a:solidFill>
                  <a:prstClr val="black"/>
                </a:solidFill>
                <a:cs typeface="Calibri"/>
              </a:rPr>
              <a:t> </a:t>
            </a:r>
            <a:r>
              <a:rPr sz="750" spc="-10" dirty="0">
                <a:solidFill>
                  <a:prstClr val="black"/>
                </a:solidFill>
                <a:cs typeface="Calibri"/>
              </a:rPr>
              <a:t>Prague;</a:t>
            </a:r>
            <a:r>
              <a:rPr sz="750" spc="-5" dirty="0">
                <a:solidFill>
                  <a:prstClr val="black"/>
                </a:solidFill>
                <a:cs typeface="Calibri"/>
              </a:rPr>
              <a:t> </a:t>
            </a:r>
            <a:r>
              <a:rPr sz="750" baseline="38888" dirty="0">
                <a:solidFill>
                  <a:prstClr val="black"/>
                </a:solidFill>
                <a:cs typeface="Calibri"/>
              </a:rPr>
              <a:t>45</a:t>
            </a:r>
            <a:r>
              <a:rPr sz="750" dirty="0">
                <a:solidFill>
                  <a:prstClr val="black"/>
                </a:solidFill>
                <a:cs typeface="Calibri"/>
              </a:rPr>
              <a:t>Masaryk</a:t>
            </a:r>
            <a:r>
              <a:rPr sz="750" spc="5" dirty="0">
                <a:solidFill>
                  <a:prstClr val="black"/>
                </a:solidFill>
                <a:cs typeface="Calibri"/>
              </a:rPr>
              <a:t> </a:t>
            </a:r>
            <a:r>
              <a:rPr sz="750" spc="-10" dirty="0">
                <a:solidFill>
                  <a:prstClr val="black"/>
                </a:solidFill>
                <a:cs typeface="Calibri"/>
              </a:rPr>
              <a:t>Memorial</a:t>
            </a:r>
            <a:r>
              <a:rPr sz="750" spc="-5" dirty="0">
                <a:solidFill>
                  <a:prstClr val="black"/>
                </a:solidFill>
                <a:cs typeface="Calibri"/>
              </a:rPr>
              <a:t> </a:t>
            </a:r>
            <a:r>
              <a:rPr sz="750" spc="-10" dirty="0">
                <a:solidFill>
                  <a:prstClr val="black"/>
                </a:solidFill>
                <a:cs typeface="Calibri"/>
              </a:rPr>
              <a:t>Cancer</a:t>
            </a:r>
            <a:r>
              <a:rPr sz="750" spc="-5" dirty="0">
                <a:solidFill>
                  <a:prstClr val="black"/>
                </a:solidFill>
                <a:cs typeface="Calibri"/>
              </a:rPr>
              <a:t> </a:t>
            </a:r>
            <a:r>
              <a:rPr sz="750" spc="-10" dirty="0">
                <a:solidFill>
                  <a:prstClr val="black"/>
                </a:solidFill>
                <a:cs typeface="Calibri"/>
              </a:rPr>
              <a:t>Institute,</a:t>
            </a:r>
            <a:r>
              <a:rPr sz="750" spc="-5" dirty="0">
                <a:solidFill>
                  <a:prstClr val="black"/>
                </a:solidFill>
                <a:cs typeface="Calibri"/>
              </a:rPr>
              <a:t> </a:t>
            </a:r>
            <a:r>
              <a:rPr sz="750" spc="-10" dirty="0">
                <a:solidFill>
                  <a:prstClr val="black"/>
                </a:solidFill>
                <a:cs typeface="Calibri"/>
              </a:rPr>
              <a:t>Brno,</a:t>
            </a:r>
            <a:r>
              <a:rPr sz="750" spc="-5" dirty="0">
                <a:solidFill>
                  <a:prstClr val="black"/>
                </a:solidFill>
                <a:cs typeface="Calibri"/>
              </a:rPr>
              <a:t> </a:t>
            </a:r>
            <a:r>
              <a:rPr sz="750" spc="-15" dirty="0">
                <a:solidFill>
                  <a:prstClr val="black"/>
                </a:solidFill>
                <a:cs typeface="Calibri"/>
              </a:rPr>
              <a:t>Czech </a:t>
            </a:r>
            <a:r>
              <a:rPr sz="750" spc="-155" dirty="0">
                <a:solidFill>
                  <a:prstClr val="black"/>
                </a:solidFill>
                <a:cs typeface="Calibri"/>
              </a:rPr>
              <a:t> </a:t>
            </a:r>
            <a:r>
              <a:rPr sz="750" spc="-5" dirty="0">
                <a:solidFill>
                  <a:prstClr val="black"/>
                </a:solidFill>
                <a:cs typeface="Calibri"/>
              </a:rPr>
              <a:t>Republic;</a:t>
            </a:r>
            <a:r>
              <a:rPr sz="750" spc="90" dirty="0">
                <a:solidFill>
                  <a:prstClr val="black"/>
                </a:solidFill>
                <a:cs typeface="Calibri"/>
              </a:rPr>
              <a:t> </a:t>
            </a:r>
            <a:r>
              <a:rPr sz="750" spc="-7" baseline="38888" dirty="0">
                <a:solidFill>
                  <a:prstClr val="black"/>
                </a:solidFill>
                <a:cs typeface="Calibri"/>
              </a:rPr>
              <a:t>46</a:t>
            </a:r>
            <a:r>
              <a:rPr sz="750" spc="-5" dirty="0">
                <a:solidFill>
                  <a:prstClr val="black"/>
                </a:solidFill>
                <a:cs typeface="Calibri"/>
              </a:rPr>
              <a:t>Department</a:t>
            </a:r>
            <a:r>
              <a:rPr sz="750" spc="95" dirty="0">
                <a:solidFill>
                  <a:prstClr val="black"/>
                </a:solidFill>
                <a:cs typeface="Calibri"/>
              </a:rPr>
              <a:t> </a:t>
            </a:r>
            <a:r>
              <a:rPr sz="750" spc="-10" dirty="0">
                <a:solidFill>
                  <a:prstClr val="black"/>
                </a:solidFill>
                <a:cs typeface="Calibri"/>
              </a:rPr>
              <a:t>of</a:t>
            </a:r>
            <a:r>
              <a:rPr sz="750" spc="90" dirty="0">
                <a:solidFill>
                  <a:prstClr val="black"/>
                </a:solidFill>
                <a:cs typeface="Calibri"/>
              </a:rPr>
              <a:t> </a:t>
            </a:r>
            <a:r>
              <a:rPr sz="750" spc="-10" dirty="0">
                <a:solidFill>
                  <a:prstClr val="black"/>
                </a:solidFill>
                <a:cs typeface="Calibri"/>
              </a:rPr>
              <a:t>Cancer</a:t>
            </a:r>
            <a:r>
              <a:rPr sz="750" spc="90" dirty="0">
                <a:solidFill>
                  <a:prstClr val="black"/>
                </a:solidFill>
                <a:cs typeface="Calibri"/>
              </a:rPr>
              <a:t> </a:t>
            </a:r>
            <a:r>
              <a:rPr sz="750" spc="-5" dirty="0">
                <a:solidFill>
                  <a:prstClr val="black"/>
                </a:solidFill>
                <a:cs typeface="Calibri"/>
              </a:rPr>
              <a:t>Medicine,</a:t>
            </a:r>
            <a:r>
              <a:rPr sz="750" spc="90" dirty="0">
                <a:solidFill>
                  <a:prstClr val="black"/>
                </a:solidFill>
                <a:cs typeface="Calibri"/>
              </a:rPr>
              <a:t> </a:t>
            </a:r>
            <a:r>
              <a:rPr sz="750" spc="-10" dirty="0">
                <a:solidFill>
                  <a:prstClr val="black"/>
                </a:solidFill>
                <a:cs typeface="Calibri"/>
              </a:rPr>
              <a:t>Gustave</a:t>
            </a:r>
            <a:r>
              <a:rPr sz="750" spc="90" dirty="0">
                <a:solidFill>
                  <a:prstClr val="black"/>
                </a:solidFill>
                <a:cs typeface="Calibri"/>
              </a:rPr>
              <a:t> </a:t>
            </a:r>
            <a:r>
              <a:rPr sz="750" spc="-15" dirty="0">
                <a:solidFill>
                  <a:prstClr val="black"/>
                </a:solidFill>
                <a:cs typeface="Calibri"/>
              </a:rPr>
              <a:t>Roussy,</a:t>
            </a:r>
            <a:r>
              <a:rPr sz="750" spc="45" dirty="0">
                <a:solidFill>
                  <a:prstClr val="black"/>
                </a:solidFill>
                <a:cs typeface="Calibri"/>
              </a:rPr>
              <a:t> </a:t>
            </a:r>
            <a:r>
              <a:rPr sz="750" spc="-10" dirty="0">
                <a:solidFill>
                  <a:prstClr val="black"/>
                </a:solidFill>
                <a:cs typeface="Calibri"/>
              </a:rPr>
              <a:t>Villejuif,</a:t>
            </a:r>
            <a:r>
              <a:rPr sz="750" spc="95" dirty="0">
                <a:solidFill>
                  <a:prstClr val="black"/>
                </a:solidFill>
                <a:cs typeface="Calibri"/>
              </a:rPr>
              <a:t> </a:t>
            </a:r>
            <a:r>
              <a:rPr sz="750" spc="-10" dirty="0">
                <a:solidFill>
                  <a:prstClr val="black"/>
                </a:solidFill>
                <a:cs typeface="Calibri"/>
              </a:rPr>
              <a:t>France;</a:t>
            </a:r>
            <a:r>
              <a:rPr sz="750" spc="85" dirty="0">
                <a:solidFill>
                  <a:prstClr val="black"/>
                </a:solidFill>
                <a:cs typeface="Calibri"/>
              </a:rPr>
              <a:t> </a:t>
            </a:r>
            <a:r>
              <a:rPr sz="750" spc="-7" baseline="38888" dirty="0">
                <a:solidFill>
                  <a:prstClr val="black"/>
                </a:solidFill>
                <a:cs typeface="Calibri"/>
              </a:rPr>
              <a:t>47</a:t>
            </a:r>
            <a:r>
              <a:rPr sz="750" spc="-5" dirty="0">
                <a:solidFill>
                  <a:prstClr val="black"/>
                </a:solidFill>
                <a:cs typeface="Calibri"/>
              </a:rPr>
              <a:t>Department</a:t>
            </a:r>
            <a:r>
              <a:rPr sz="750" spc="95" dirty="0">
                <a:solidFill>
                  <a:prstClr val="black"/>
                </a:solidFill>
                <a:cs typeface="Calibri"/>
              </a:rPr>
              <a:t> </a:t>
            </a:r>
            <a:r>
              <a:rPr sz="750" spc="-15" dirty="0">
                <a:solidFill>
                  <a:prstClr val="black"/>
                </a:solidFill>
                <a:cs typeface="Calibri"/>
              </a:rPr>
              <a:t>for</a:t>
            </a:r>
            <a:r>
              <a:rPr sz="750" spc="95" dirty="0">
                <a:solidFill>
                  <a:prstClr val="black"/>
                </a:solidFill>
                <a:cs typeface="Calibri"/>
              </a:rPr>
              <a:t> </a:t>
            </a:r>
            <a:r>
              <a:rPr sz="750" spc="-10" dirty="0">
                <a:solidFill>
                  <a:prstClr val="black"/>
                </a:solidFill>
                <a:cs typeface="Calibri"/>
              </a:rPr>
              <a:t>Human</a:t>
            </a:r>
            <a:r>
              <a:rPr sz="750" spc="95" dirty="0">
                <a:solidFill>
                  <a:prstClr val="black"/>
                </a:solidFill>
                <a:cs typeface="Calibri"/>
              </a:rPr>
              <a:t> </a:t>
            </a:r>
            <a:r>
              <a:rPr sz="750" spc="-10" dirty="0">
                <a:solidFill>
                  <a:prstClr val="black"/>
                </a:solidFill>
                <a:cs typeface="Calibri"/>
              </a:rPr>
              <a:t>Genetics,</a:t>
            </a:r>
            <a:r>
              <a:rPr sz="750" spc="90" dirty="0">
                <a:solidFill>
                  <a:prstClr val="black"/>
                </a:solidFill>
                <a:cs typeface="Calibri"/>
              </a:rPr>
              <a:t> </a:t>
            </a:r>
            <a:r>
              <a:rPr sz="750" spc="-5" dirty="0">
                <a:solidFill>
                  <a:prstClr val="black"/>
                </a:solidFill>
                <a:cs typeface="Calibri"/>
              </a:rPr>
              <a:t>University</a:t>
            </a:r>
            <a:r>
              <a:rPr sz="750" spc="95" dirty="0">
                <a:solidFill>
                  <a:prstClr val="black"/>
                </a:solidFill>
                <a:cs typeface="Calibri"/>
              </a:rPr>
              <a:t> </a:t>
            </a:r>
            <a:r>
              <a:rPr sz="750" spc="-10" dirty="0">
                <a:solidFill>
                  <a:prstClr val="black"/>
                </a:solidFill>
                <a:cs typeface="Calibri"/>
              </a:rPr>
              <a:t>Hospitals</a:t>
            </a:r>
            <a:r>
              <a:rPr sz="750" spc="85" dirty="0">
                <a:solidFill>
                  <a:prstClr val="black"/>
                </a:solidFill>
                <a:cs typeface="Calibri"/>
              </a:rPr>
              <a:t> </a:t>
            </a:r>
            <a:r>
              <a:rPr sz="750" spc="-10" dirty="0">
                <a:solidFill>
                  <a:prstClr val="black"/>
                </a:solidFill>
                <a:cs typeface="Calibri"/>
              </a:rPr>
              <a:t>Leuven,</a:t>
            </a:r>
            <a:r>
              <a:rPr sz="750" spc="95" dirty="0">
                <a:solidFill>
                  <a:prstClr val="black"/>
                </a:solidFill>
                <a:cs typeface="Calibri"/>
              </a:rPr>
              <a:t> </a:t>
            </a:r>
            <a:r>
              <a:rPr sz="750" spc="-10" dirty="0">
                <a:solidFill>
                  <a:prstClr val="black"/>
                </a:solidFill>
                <a:cs typeface="Calibri"/>
              </a:rPr>
              <a:t>KU</a:t>
            </a:r>
            <a:r>
              <a:rPr sz="750" spc="100" dirty="0">
                <a:solidFill>
                  <a:prstClr val="black"/>
                </a:solidFill>
                <a:cs typeface="Calibri"/>
              </a:rPr>
              <a:t> </a:t>
            </a:r>
            <a:r>
              <a:rPr sz="750" spc="-10" dirty="0">
                <a:solidFill>
                  <a:prstClr val="black"/>
                </a:solidFill>
                <a:cs typeface="Calibri"/>
              </a:rPr>
              <a:t>Leuven,</a:t>
            </a:r>
            <a:r>
              <a:rPr sz="750" spc="95" dirty="0">
                <a:solidFill>
                  <a:prstClr val="black"/>
                </a:solidFill>
                <a:cs typeface="Calibri"/>
              </a:rPr>
              <a:t> </a:t>
            </a:r>
            <a:r>
              <a:rPr sz="750" spc="-10" dirty="0">
                <a:solidFill>
                  <a:prstClr val="black"/>
                </a:solidFill>
                <a:cs typeface="Calibri"/>
              </a:rPr>
              <a:t>Leuven, </a:t>
            </a:r>
            <a:r>
              <a:rPr sz="750" spc="-5" dirty="0">
                <a:solidFill>
                  <a:prstClr val="black"/>
                </a:solidFill>
                <a:cs typeface="Calibri"/>
              </a:rPr>
              <a:t> Belgium;</a:t>
            </a:r>
            <a:r>
              <a:rPr sz="750" spc="80" dirty="0">
                <a:solidFill>
                  <a:prstClr val="black"/>
                </a:solidFill>
                <a:cs typeface="Calibri"/>
              </a:rPr>
              <a:t> </a:t>
            </a:r>
            <a:r>
              <a:rPr sz="750" spc="-7" baseline="38888" dirty="0">
                <a:solidFill>
                  <a:prstClr val="black"/>
                </a:solidFill>
                <a:cs typeface="Calibri"/>
              </a:rPr>
              <a:t>48</a:t>
            </a:r>
            <a:r>
              <a:rPr sz="750" spc="-5" dirty="0">
                <a:solidFill>
                  <a:prstClr val="black"/>
                </a:solidFill>
                <a:cs typeface="Calibri"/>
              </a:rPr>
              <a:t>Department</a:t>
            </a:r>
            <a:r>
              <a:rPr sz="750" spc="85" dirty="0">
                <a:solidFill>
                  <a:prstClr val="black"/>
                </a:solidFill>
                <a:cs typeface="Calibri"/>
              </a:rPr>
              <a:t> </a:t>
            </a:r>
            <a:r>
              <a:rPr sz="750" spc="-10" dirty="0">
                <a:solidFill>
                  <a:prstClr val="black"/>
                </a:solidFill>
                <a:cs typeface="Calibri"/>
              </a:rPr>
              <a:t>of</a:t>
            </a:r>
            <a:r>
              <a:rPr sz="750" spc="85" dirty="0">
                <a:solidFill>
                  <a:prstClr val="black"/>
                </a:solidFill>
                <a:cs typeface="Calibri"/>
              </a:rPr>
              <a:t> </a:t>
            </a:r>
            <a:r>
              <a:rPr sz="750" spc="-10" dirty="0">
                <a:solidFill>
                  <a:prstClr val="black"/>
                </a:solidFill>
                <a:cs typeface="Calibri"/>
              </a:rPr>
              <a:t>Orthopaedics</a:t>
            </a:r>
            <a:r>
              <a:rPr sz="750" spc="85" dirty="0">
                <a:solidFill>
                  <a:prstClr val="black"/>
                </a:solidFill>
                <a:cs typeface="Calibri"/>
              </a:rPr>
              <a:t> </a:t>
            </a:r>
            <a:r>
              <a:rPr sz="750" spc="-10" dirty="0">
                <a:solidFill>
                  <a:prstClr val="black"/>
                </a:solidFill>
                <a:cs typeface="Calibri"/>
              </a:rPr>
              <a:t>and</a:t>
            </a:r>
            <a:r>
              <a:rPr sz="750" spc="75" dirty="0">
                <a:solidFill>
                  <a:prstClr val="black"/>
                </a:solidFill>
                <a:cs typeface="Calibri"/>
              </a:rPr>
              <a:t> </a:t>
            </a:r>
            <a:r>
              <a:rPr sz="750" spc="-15" dirty="0">
                <a:solidFill>
                  <a:prstClr val="black"/>
                </a:solidFill>
                <a:cs typeface="Calibri"/>
              </a:rPr>
              <a:t>Trauma,</a:t>
            </a:r>
            <a:r>
              <a:rPr sz="750" spc="80" dirty="0">
                <a:solidFill>
                  <a:prstClr val="black"/>
                </a:solidFill>
                <a:cs typeface="Calibri"/>
              </a:rPr>
              <a:t> </a:t>
            </a:r>
            <a:r>
              <a:rPr sz="750" spc="-5" dirty="0">
                <a:solidFill>
                  <a:prstClr val="black"/>
                </a:solidFill>
                <a:cs typeface="Calibri"/>
              </a:rPr>
              <a:t>Medical</a:t>
            </a:r>
            <a:r>
              <a:rPr sz="750" spc="85" dirty="0">
                <a:solidFill>
                  <a:prstClr val="black"/>
                </a:solidFill>
                <a:cs typeface="Calibri"/>
              </a:rPr>
              <a:t> </a:t>
            </a:r>
            <a:r>
              <a:rPr sz="750" spc="-5" dirty="0">
                <a:solidFill>
                  <a:prstClr val="black"/>
                </a:solidFill>
                <a:cs typeface="Calibri"/>
              </a:rPr>
              <a:t>University</a:t>
            </a:r>
            <a:r>
              <a:rPr sz="750" spc="75" dirty="0">
                <a:solidFill>
                  <a:prstClr val="black"/>
                </a:solidFill>
                <a:cs typeface="Calibri"/>
              </a:rPr>
              <a:t> </a:t>
            </a:r>
            <a:r>
              <a:rPr sz="750" spc="-10" dirty="0">
                <a:solidFill>
                  <a:prstClr val="black"/>
                </a:solidFill>
                <a:cs typeface="Calibri"/>
              </a:rPr>
              <a:t>of</a:t>
            </a:r>
            <a:r>
              <a:rPr sz="750" spc="80" dirty="0">
                <a:solidFill>
                  <a:prstClr val="black"/>
                </a:solidFill>
                <a:cs typeface="Calibri"/>
              </a:rPr>
              <a:t> </a:t>
            </a:r>
            <a:r>
              <a:rPr sz="750" spc="-10" dirty="0">
                <a:solidFill>
                  <a:prstClr val="black"/>
                </a:solidFill>
                <a:cs typeface="Calibri"/>
              </a:rPr>
              <a:t>Graz,</a:t>
            </a:r>
            <a:r>
              <a:rPr sz="750" spc="80" dirty="0">
                <a:solidFill>
                  <a:prstClr val="black"/>
                </a:solidFill>
                <a:cs typeface="Calibri"/>
              </a:rPr>
              <a:t> </a:t>
            </a:r>
            <a:r>
              <a:rPr sz="750" spc="-10" dirty="0">
                <a:solidFill>
                  <a:prstClr val="black"/>
                </a:solidFill>
                <a:cs typeface="Calibri"/>
              </a:rPr>
              <a:t>Graz,</a:t>
            </a:r>
            <a:r>
              <a:rPr sz="750" spc="80" dirty="0">
                <a:solidFill>
                  <a:prstClr val="black"/>
                </a:solidFill>
                <a:cs typeface="Calibri"/>
              </a:rPr>
              <a:t> </a:t>
            </a:r>
            <a:r>
              <a:rPr sz="750" spc="-10" dirty="0">
                <a:solidFill>
                  <a:prstClr val="black"/>
                </a:solidFill>
                <a:cs typeface="Calibri"/>
              </a:rPr>
              <a:t>Austria;</a:t>
            </a:r>
            <a:r>
              <a:rPr sz="750" spc="80" dirty="0">
                <a:solidFill>
                  <a:prstClr val="black"/>
                </a:solidFill>
                <a:cs typeface="Calibri"/>
              </a:rPr>
              <a:t> </a:t>
            </a:r>
            <a:r>
              <a:rPr sz="750" baseline="38888" dirty="0">
                <a:solidFill>
                  <a:prstClr val="black"/>
                </a:solidFill>
                <a:cs typeface="Calibri"/>
              </a:rPr>
              <a:t>49</a:t>
            </a:r>
            <a:r>
              <a:rPr sz="750" dirty="0">
                <a:solidFill>
                  <a:prstClr val="black"/>
                </a:solidFill>
                <a:cs typeface="Calibri"/>
              </a:rPr>
              <a:t>Medical</a:t>
            </a:r>
            <a:r>
              <a:rPr sz="750" spc="85" dirty="0">
                <a:solidFill>
                  <a:prstClr val="black"/>
                </a:solidFill>
                <a:cs typeface="Calibri"/>
              </a:rPr>
              <a:t> </a:t>
            </a:r>
            <a:r>
              <a:rPr sz="750" spc="-10" dirty="0">
                <a:solidFill>
                  <a:prstClr val="black"/>
                </a:solidFill>
                <a:cs typeface="Calibri"/>
              </a:rPr>
              <a:t>Oncology</a:t>
            </a:r>
            <a:r>
              <a:rPr sz="750" spc="90" dirty="0">
                <a:solidFill>
                  <a:prstClr val="black"/>
                </a:solidFill>
                <a:cs typeface="Calibri"/>
              </a:rPr>
              <a:t> </a:t>
            </a:r>
            <a:r>
              <a:rPr sz="750" spc="-10" dirty="0">
                <a:solidFill>
                  <a:prstClr val="black"/>
                </a:solidFill>
                <a:cs typeface="Calibri"/>
              </a:rPr>
              <a:t>Department,</a:t>
            </a:r>
            <a:r>
              <a:rPr sz="750" spc="90" dirty="0">
                <a:solidFill>
                  <a:prstClr val="black"/>
                </a:solidFill>
                <a:cs typeface="Calibri"/>
              </a:rPr>
              <a:t> </a:t>
            </a:r>
            <a:r>
              <a:rPr sz="750" spc="-10" dirty="0">
                <a:solidFill>
                  <a:prstClr val="black"/>
                </a:solidFill>
                <a:cs typeface="Calibri"/>
              </a:rPr>
              <a:t>Hospital</a:t>
            </a:r>
            <a:r>
              <a:rPr sz="750" spc="80" dirty="0">
                <a:solidFill>
                  <a:prstClr val="black"/>
                </a:solidFill>
                <a:cs typeface="Calibri"/>
              </a:rPr>
              <a:t> </a:t>
            </a:r>
            <a:r>
              <a:rPr sz="750" spc="-10" dirty="0">
                <a:solidFill>
                  <a:prstClr val="black"/>
                </a:solidFill>
                <a:cs typeface="Calibri"/>
              </a:rPr>
              <a:t>Universitario</a:t>
            </a:r>
            <a:r>
              <a:rPr sz="750" spc="85" dirty="0">
                <a:solidFill>
                  <a:prstClr val="black"/>
                </a:solidFill>
                <a:cs typeface="Calibri"/>
              </a:rPr>
              <a:t> </a:t>
            </a:r>
            <a:r>
              <a:rPr sz="750" spc="-10" dirty="0">
                <a:solidFill>
                  <a:prstClr val="black"/>
                </a:solidFill>
                <a:cs typeface="Calibri"/>
              </a:rPr>
              <a:t>Santa</a:t>
            </a:r>
            <a:r>
              <a:rPr sz="750" spc="80" dirty="0">
                <a:solidFill>
                  <a:prstClr val="black"/>
                </a:solidFill>
                <a:cs typeface="Calibri"/>
              </a:rPr>
              <a:t> </a:t>
            </a:r>
            <a:r>
              <a:rPr sz="750" spc="-10" dirty="0">
                <a:solidFill>
                  <a:prstClr val="black"/>
                </a:solidFill>
                <a:cs typeface="Calibri"/>
              </a:rPr>
              <a:t>Creu</a:t>
            </a:r>
            <a:r>
              <a:rPr sz="750" spc="75" dirty="0">
                <a:solidFill>
                  <a:prstClr val="black"/>
                </a:solidFill>
                <a:cs typeface="Calibri"/>
              </a:rPr>
              <a:t> </a:t>
            </a:r>
            <a:r>
              <a:rPr sz="750" spc="-5" dirty="0">
                <a:solidFill>
                  <a:prstClr val="black"/>
                </a:solidFill>
                <a:cs typeface="Calibri"/>
              </a:rPr>
              <a:t>i </a:t>
            </a:r>
            <a:r>
              <a:rPr sz="750" spc="-155" dirty="0">
                <a:solidFill>
                  <a:prstClr val="black"/>
                </a:solidFill>
                <a:cs typeface="Calibri"/>
              </a:rPr>
              <a:t> </a:t>
            </a:r>
            <a:r>
              <a:rPr sz="750" spc="-5" dirty="0">
                <a:solidFill>
                  <a:prstClr val="black"/>
                </a:solidFill>
                <a:cs typeface="Calibri"/>
              </a:rPr>
              <a:t>Sant</a:t>
            </a:r>
            <a:r>
              <a:rPr sz="750" spc="75" dirty="0">
                <a:solidFill>
                  <a:prstClr val="black"/>
                </a:solidFill>
                <a:cs typeface="Calibri"/>
              </a:rPr>
              <a:t> </a:t>
            </a:r>
            <a:r>
              <a:rPr sz="750" spc="-15" dirty="0">
                <a:solidFill>
                  <a:prstClr val="black"/>
                </a:solidFill>
                <a:cs typeface="Calibri"/>
              </a:rPr>
              <a:t>Pau,</a:t>
            </a:r>
            <a:r>
              <a:rPr sz="750" spc="75" dirty="0">
                <a:solidFill>
                  <a:prstClr val="black"/>
                </a:solidFill>
                <a:cs typeface="Calibri"/>
              </a:rPr>
              <a:t> </a:t>
            </a:r>
            <a:r>
              <a:rPr sz="750" spc="-10" dirty="0">
                <a:solidFill>
                  <a:prstClr val="black"/>
                </a:solidFill>
                <a:cs typeface="Calibri"/>
              </a:rPr>
              <a:t>Barcelona,</a:t>
            </a:r>
            <a:r>
              <a:rPr sz="750" spc="75" dirty="0">
                <a:solidFill>
                  <a:prstClr val="black"/>
                </a:solidFill>
                <a:cs typeface="Calibri"/>
              </a:rPr>
              <a:t> </a:t>
            </a:r>
            <a:r>
              <a:rPr sz="750" spc="-10" dirty="0">
                <a:solidFill>
                  <a:prstClr val="black"/>
                </a:solidFill>
                <a:cs typeface="Calibri"/>
              </a:rPr>
              <a:t>Spain;</a:t>
            </a:r>
            <a:r>
              <a:rPr sz="750" spc="80" dirty="0">
                <a:solidFill>
                  <a:prstClr val="black"/>
                </a:solidFill>
                <a:cs typeface="Calibri"/>
              </a:rPr>
              <a:t> </a:t>
            </a:r>
            <a:r>
              <a:rPr sz="750" spc="7" baseline="38888" dirty="0">
                <a:solidFill>
                  <a:prstClr val="black"/>
                </a:solidFill>
                <a:cs typeface="Calibri"/>
              </a:rPr>
              <a:t>50</a:t>
            </a:r>
            <a:r>
              <a:rPr sz="750" spc="5" dirty="0">
                <a:solidFill>
                  <a:prstClr val="black"/>
                </a:solidFill>
                <a:cs typeface="Calibri"/>
              </a:rPr>
              <a:t>Tel</a:t>
            </a:r>
            <a:r>
              <a:rPr sz="750" spc="75" dirty="0">
                <a:solidFill>
                  <a:prstClr val="black"/>
                </a:solidFill>
                <a:cs typeface="Calibri"/>
              </a:rPr>
              <a:t> </a:t>
            </a:r>
            <a:r>
              <a:rPr sz="750" spc="-5" dirty="0">
                <a:solidFill>
                  <a:prstClr val="black"/>
                </a:solidFill>
                <a:cs typeface="Calibri"/>
              </a:rPr>
              <a:t>Aviv</a:t>
            </a:r>
            <a:r>
              <a:rPr sz="750" spc="80" dirty="0">
                <a:solidFill>
                  <a:prstClr val="black"/>
                </a:solidFill>
                <a:cs typeface="Calibri"/>
              </a:rPr>
              <a:t> </a:t>
            </a:r>
            <a:r>
              <a:rPr sz="750" spc="-10" dirty="0">
                <a:solidFill>
                  <a:prstClr val="black"/>
                </a:solidFill>
                <a:cs typeface="Calibri"/>
              </a:rPr>
              <a:t>Sourasky</a:t>
            </a:r>
            <a:r>
              <a:rPr sz="750" spc="70" dirty="0">
                <a:solidFill>
                  <a:prstClr val="black"/>
                </a:solidFill>
                <a:cs typeface="Calibri"/>
              </a:rPr>
              <a:t> </a:t>
            </a:r>
            <a:r>
              <a:rPr sz="750" spc="-5" dirty="0">
                <a:solidFill>
                  <a:prstClr val="black"/>
                </a:solidFill>
                <a:cs typeface="Calibri"/>
              </a:rPr>
              <a:t>Medical</a:t>
            </a:r>
            <a:r>
              <a:rPr sz="750" spc="75" dirty="0">
                <a:solidFill>
                  <a:prstClr val="black"/>
                </a:solidFill>
                <a:cs typeface="Calibri"/>
              </a:rPr>
              <a:t> </a:t>
            </a:r>
            <a:r>
              <a:rPr sz="750" spc="-10" dirty="0">
                <a:solidFill>
                  <a:prstClr val="black"/>
                </a:solidFill>
                <a:cs typeface="Calibri"/>
              </a:rPr>
              <a:t>Center</a:t>
            </a:r>
            <a:r>
              <a:rPr sz="750" spc="75" dirty="0">
                <a:solidFill>
                  <a:prstClr val="black"/>
                </a:solidFill>
                <a:cs typeface="Calibri"/>
              </a:rPr>
              <a:t> </a:t>
            </a:r>
            <a:r>
              <a:rPr sz="750" spc="-5" dirty="0">
                <a:solidFill>
                  <a:prstClr val="black"/>
                </a:solidFill>
                <a:cs typeface="Calibri"/>
              </a:rPr>
              <a:t>(Ichilov),</a:t>
            </a:r>
            <a:r>
              <a:rPr sz="750" spc="30" dirty="0">
                <a:solidFill>
                  <a:prstClr val="black"/>
                </a:solidFill>
                <a:cs typeface="Calibri"/>
              </a:rPr>
              <a:t> </a:t>
            </a:r>
            <a:r>
              <a:rPr sz="750" spc="-10" dirty="0">
                <a:solidFill>
                  <a:prstClr val="black"/>
                </a:solidFill>
                <a:cs typeface="Calibri"/>
              </a:rPr>
              <a:t>Tel</a:t>
            </a:r>
            <a:r>
              <a:rPr sz="750" spc="75" dirty="0">
                <a:solidFill>
                  <a:prstClr val="black"/>
                </a:solidFill>
                <a:cs typeface="Calibri"/>
              </a:rPr>
              <a:t> </a:t>
            </a:r>
            <a:r>
              <a:rPr sz="750" spc="-20" dirty="0">
                <a:solidFill>
                  <a:prstClr val="black"/>
                </a:solidFill>
                <a:cs typeface="Calibri"/>
              </a:rPr>
              <a:t>Aviv,</a:t>
            </a:r>
            <a:r>
              <a:rPr sz="750" spc="75" dirty="0">
                <a:solidFill>
                  <a:prstClr val="black"/>
                </a:solidFill>
                <a:cs typeface="Calibri"/>
              </a:rPr>
              <a:t> </a:t>
            </a:r>
            <a:r>
              <a:rPr sz="750" spc="-10" dirty="0">
                <a:solidFill>
                  <a:prstClr val="black"/>
                </a:solidFill>
                <a:cs typeface="Calibri"/>
              </a:rPr>
              <a:t>Israel;</a:t>
            </a:r>
            <a:r>
              <a:rPr sz="750" spc="70" dirty="0">
                <a:solidFill>
                  <a:prstClr val="black"/>
                </a:solidFill>
                <a:cs typeface="Calibri"/>
              </a:rPr>
              <a:t> </a:t>
            </a:r>
            <a:r>
              <a:rPr sz="750" spc="-7" baseline="38888" dirty="0">
                <a:solidFill>
                  <a:prstClr val="black"/>
                </a:solidFill>
                <a:cs typeface="Calibri"/>
              </a:rPr>
              <a:t>51</a:t>
            </a:r>
            <a:r>
              <a:rPr sz="750" spc="-5" dirty="0">
                <a:solidFill>
                  <a:prstClr val="black"/>
                </a:solidFill>
                <a:cs typeface="Calibri"/>
              </a:rPr>
              <a:t>Department</a:t>
            </a:r>
            <a:r>
              <a:rPr sz="750" spc="75" dirty="0">
                <a:solidFill>
                  <a:prstClr val="black"/>
                </a:solidFill>
                <a:cs typeface="Calibri"/>
              </a:rPr>
              <a:t> </a:t>
            </a:r>
            <a:r>
              <a:rPr sz="750" spc="-10" dirty="0">
                <a:solidFill>
                  <a:prstClr val="black"/>
                </a:solidFill>
                <a:cs typeface="Calibri"/>
              </a:rPr>
              <a:t>of</a:t>
            </a:r>
            <a:r>
              <a:rPr sz="750" spc="80" dirty="0">
                <a:solidFill>
                  <a:prstClr val="black"/>
                </a:solidFill>
                <a:cs typeface="Calibri"/>
              </a:rPr>
              <a:t> </a:t>
            </a:r>
            <a:r>
              <a:rPr sz="750" spc="-10" dirty="0">
                <a:solidFill>
                  <a:prstClr val="black"/>
                </a:solidFill>
                <a:cs typeface="Calibri"/>
              </a:rPr>
              <a:t>Radiology,</a:t>
            </a:r>
            <a:r>
              <a:rPr sz="750" spc="75" dirty="0">
                <a:solidFill>
                  <a:prstClr val="black"/>
                </a:solidFill>
                <a:cs typeface="Calibri"/>
              </a:rPr>
              <a:t> </a:t>
            </a:r>
            <a:r>
              <a:rPr sz="750" spc="-10" dirty="0">
                <a:solidFill>
                  <a:prstClr val="black"/>
                </a:solidFill>
                <a:cs typeface="Calibri"/>
              </a:rPr>
              <a:t>Royal</a:t>
            </a:r>
            <a:r>
              <a:rPr sz="750" spc="70" dirty="0">
                <a:solidFill>
                  <a:prstClr val="black"/>
                </a:solidFill>
                <a:cs typeface="Calibri"/>
              </a:rPr>
              <a:t> </a:t>
            </a:r>
            <a:r>
              <a:rPr sz="750" spc="-10" dirty="0">
                <a:solidFill>
                  <a:prstClr val="black"/>
                </a:solidFill>
                <a:cs typeface="Calibri"/>
              </a:rPr>
              <a:t>Marsden</a:t>
            </a:r>
            <a:r>
              <a:rPr sz="750" spc="65" dirty="0">
                <a:solidFill>
                  <a:prstClr val="black"/>
                </a:solidFill>
                <a:cs typeface="Calibri"/>
              </a:rPr>
              <a:t> </a:t>
            </a:r>
            <a:r>
              <a:rPr sz="750" spc="-10" dirty="0">
                <a:solidFill>
                  <a:prstClr val="black"/>
                </a:solidFill>
                <a:cs typeface="Calibri"/>
              </a:rPr>
              <a:t>Hospital</a:t>
            </a:r>
            <a:r>
              <a:rPr sz="750" spc="75" dirty="0">
                <a:solidFill>
                  <a:prstClr val="black"/>
                </a:solidFill>
                <a:cs typeface="Calibri"/>
              </a:rPr>
              <a:t> </a:t>
            </a:r>
            <a:r>
              <a:rPr sz="750" spc="-10" dirty="0">
                <a:solidFill>
                  <a:prstClr val="black"/>
                </a:solidFill>
                <a:cs typeface="Calibri"/>
              </a:rPr>
              <a:t>and</a:t>
            </a:r>
            <a:r>
              <a:rPr sz="750" spc="75" dirty="0">
                <a:solidFill>
                  <a:prstClr val="black"/>
                </a:solidFill>
                <a:cs typeface="Calibri"/>
              </a:rPr>
              <a:t> </a:t>
            </a:r>
            <a:r>
              <a:rPr sz="750" spc="-10" dirty="0">
                <a:solidFill>
                  <a:prstClr val="black"/>
                </a:solidFill>
                <a:cs typeface="Calibri"/>
              </a:rPr>
              <a:t>Institute</a:t>
            </a:r>
            <a:r>
              <a:rPr sz="750" spc="80" dirty="0">
                <a:solidFill>
                  <a:prstClr val="black"/>
                </a:solidFill>
                <a:cs typeface="Calibri"/>
              </a:rPr>
              <a:t> </a:t>
            </a:r>
            <a:r>
              <a:rPr sz="750" spc="-10" dirty="0">
                <a:solidFill>
                  <a:prstClr val="black"/>
                </a:solidFill>
                <a:cs typeface="Calibri"/>
              </a:rPr>
              <a:t>of</a:t>
            </a:r>
            <a:r>
              <a:rPr sz="750" spc="80" dirty="0">
                <a:solidFill>
                  <a:prstClr val="black"/>
                </a:solidFill>
                <a:cs typeface="Calibri"/>
              </a:rPr>
              <a:t> </a:t>
            </a:r>
            <a:r>
              <a:rPr sz="750" spc="-10" dirty="0">
                <a:solidFill>
                  <a:prstClr val="black"/>
                </a:solidFill>
                <a:cs typeface="Calibri"/>
              </a:rPr>
              <a:t>Cancer </a:t>
            </a:r>
            <a:r>
              <a:rPr sz="750" spc="-155" dirty="0">
                <a:solidFill>
                  <a:prstClr val="black"/>
                </a:solidFill>
                <a:cs typeface="Calibri"/>
              </a:rPr>
              <a:t> </a:t>
            </a:r>
            <a:r>
              <a:rPr sz="750" spc="-10" dirty="0">
                <a:solidFill>
                  <a:prstClr val="black"/>
                </a:solidFill>
                <a:cs typeface="Calibri"/>
              </a:rPr>
              <a:t>Research,</a:t>
            </a:r>
            <a:r>
              <a:rPr sz="750" spc="-5" dirty="0">
                <a:solidFill>
                  <a:prstClr val="black"/>
                </a:solidFill>
                <a:cs typeface="Calibri"/>
              </a:rPr>
              <a:t> </a:t>
            </a:r>
            <a:r>
              <a:rPr sz="750" spc="-10" dirty="0">
                <a:solidFill>
                  <a:prstClr val="black"/>
                </a:solidFill>
                <a:cs typeface="Calibri"/>
              </a:rPr>
              <a:t>London;</a:t>
            </a:r>
            <a:r>
              <a:rPr sz="750" spc="-5" dirty="0">
                <a:solidFill>
                  <a:prstClr val="black"/>
                </a:solidFill>
                <a:cs typeface="Calibri"/>
              </a:rPr>
              <a:t> </a:t>
            </a:r>
            <a:r>
              <a:rPr sz="750" spc="-7" baseline="38888" dirty="0">
                <a:solidFill>
                  <a:prstClr val="black"/>
                </a:solidFill>
                <a:cs typeface="Calibri"/>
              </a:rPr>
              <a:t>52</a:t>
            </a:r>
            <a:r>
              <a:rPr sz="750" spc="-5" dirty="0">
                <a:solidFill>
                  <a:prstClr val="black"/>
                </a:solidFill>
                <a:cs typeface="Calibri"/>
              </a:rPr>
              <a:t>Department</a:t>
            </a:r>
            <a:r>
              <a:rPr sz="750" dirty="0">
                <a:solidFill>
                  <a:prstClr val="black"/>
                </a:solidFill>
                <a:cs typeface="Calibri"/>
              </a:rPr>
              <a:t> </a:t>
            </a:r>
            <a:r>
              <a:rPr sz="750" spc="-10" dirty="0">
                <a:solidFill>
                  <a:prstClr val="black"/>
                </a:solidFill>
                <a:cs typeface="Calibri"/>
              </a:rPr>
              <a:t>of</a:t>
            </a:r>
            <a:r>
              <a:rPr sz="750" spc="-5" dirty="0">
                <a:solidFill>
                  <a:prstClr val="black"/>
                </a:solidFill>
                <a:cs typeface="Calibri"/>
              </a:rPr>
              <a:t> </a:t>
            </a:r>
            <a:r>
              <a:rPr sz="750" spc="-15" dirty="0">
                <a:solidFill>
                  <a:prstClr val="black"/>
                </a:solidFill>
                <a:cs typeface="Calibri"/>
              </a:rPr>
              <a:t>Oncology,</a:t>
            </a:r>
            <a:r>
              <a:rPr sz="750" spc="-10" dirty="0">
                <a:solidFill>
                  <a:prstClr val="black"/>
                </a:solidFill>
                <a:cs typeface="Calibri"/>
              </a:rPr>
              <a:t> Royal</a:t>
            </a:r>
            <a:r>
              <a:rPr sz="750" spc="-5" dirty="0">
                <a:solidFill>
                  <a:prstClr val="black"/>
                </a:solidFill>
                <a:cs typeface="Calibri"/>
              </a:rPr>
              <a:t> </a:t>
            </a:r>
            <a:r>
              <a:rPr sz="750" spc="-10" dirty="0">
                <a:solidFill>
                  <a:prstClr val="black"/>
                </a:solidFill>
                <a:cs typeface="Calibri"/>
              </a:rPr>
              <a:t>Marsden</a:t>
            </a:r>
            <a:r>
              <a:rPr sz="750" spc="-5" dirty="0">
                <a:solidFill>
                  <a:prstClr val="black"/>
                </a:solidFill>
                <a:cs typeface="Calibri"/>
              </a:rPr>
              <a:t> Hospital </a:t>
            </a:r>
            <a:r>
              <a:rPr sz="750" spc="-10" dirty="0">
                <a:solidFill>
                  <a:prstClr val="black"/>
                </a:solidFill>
                <a:cs typeface="Calibri"/>
              </a:rPr>
              <a:t>and</a:t>
            </a:r>
            <a:r>
              <a:rPr sz="750" spc="-5" dirty="0">
                <a:solidFill>
                  <a:prstClr val="black"/>
                </a:solidFill>
                <a:cs typeface="Calibri"/>
              </a:rPr>
              <a:t> Institute </a:t>
            </a:r>
            <a:r>
              <a:rPr sz="750" spc="-10" dirty="0">
                <a:solidFill>
                  <a:prstClr val="black"/>
                </a:solidFill>
                <a:cs typeface="Calibri"/>
              </a:rPr>
              <a:t>of</a:t>
            </a:r>
            <a:r>
              <a:rPr sz="750" spc="-5" dirty="0">
                <a:solidFill>
                  <a:prstClr val="black"/>
                </a:solidFill>
                <a:cs typeface="Calibri"/>
              </a:rPr>
              <a:t> </a:t>
            </a:r>
            <a:r>
              <a:rPr sz="750" spc="-10" dirty="0">
                <a:solidFill>
                  <a:prstClr val="black"/>
                </a:solidFill>
                <a:cs typeface="Calibri"/>
              </a:rPr>
              <a:t>Cancer</a:t>
            </a:r>
            <a:r>
              <a:rPr sz="750" spc="-5" dirty="0">
                <a:solidFill>
                  <a:prstClr val="black"/>
                </a:solidFill>
                <a:cs typeface="Calibri"/>
              </a:rPr>
              <a:t> </a:t>
            </a:r>
            <a:r>
              <a:rPr sz="750" spc="-10" dirty="0">
                <a:solidFill>
                  <a:prstClr val="black"/>
                </a:solidFill>
                <a:cs typeface="Calibri"/>
              </a:rPr>
              <a:t>Research,</a:t>
            </a:r>
            <a:r>
              <a:rPr sz="750" spc="-5" dirty="0">
                <a:solidFill>
                  <a:prstClr val="black"/>
                </a:solidFill>
                <a:cs typeface="Calibri"/>
              </a:rPr>
              <a:t> </a:t>
            </a:r>
            <a:r>
              <a:rPr sz="750" spc="-10" dirty="0">
                <a:solidFill>
                  <a:prstClr val="black"/>
                </a:solidFill>
                <a:cs typeface="Calibri"/>
              </a:rPr>
              <a:t>London,</a:t>
            </a:r>
            <a:r>
              <a:rPr sz="750" spc="-5" dirty="0">
                <a:solidFill>
                  <a:prstClr val="black"/>
                </a:solidFill>
                <a:cs typeface="Calibri"/>
              </a:rPr>
              <a:t> </a:t>
            </a:r>
            <a:r>
              <a:rPr sz="750" spc="-10" dirty="0">
                <a:solidFill>
                  <a:prstClr val="black"/>
                </a:solidFill>
                <a:cs typeface="Calibri"/>
              </a:rPr>
              <a:t>UK;</a:t>
            </a:r>
            <a:r>
              <a:rPr sz="750" spc="-5" dirty="0">
                <a:solidFill>
                  <a:prstClr val="black"/>
                </a:solidFill>
                <a:cs typeface="Calibri"/>
              </a:rPr>
              <a:t> </a:t>
            </a:r>
            <a:r>
              <a:rPr sz="750" spc="-7" baseline="38888" dirty="0">
                <a:solidFill>
                  <a:prstClr val="black"/>
                </a:solidFill>
                <a:cs typeface="Calibri"/>
              </a:rPr>
              <a:t>53</a:t>
            </a:r>
            <a:r>
              <a:rPr sz="750" spc="-5" dirty="0">
                <a:solidFill>
                  <a:prstClr val="black"/>
                </a:solidFill>
                <a:cs typeface="Calibri"/>
              </a:rPr>
              <a:t>Department</a:t>
            </a:r>
            <a:r>
              <a:rPr sz="750" spc="155" dirty="0">
                <a:solidFill>
                  <a:prstClr val="black"/>
                </a:solidFill>
                <a:cs typeface="Calibri"/>
              </a:rPr>
              <a:t> </a:t>
            </a:r>
            <a:r>
              <a:rPr sz="750" spc="-10" dirty="0">
                <a:solidFill>
                  <a:prstClr val="black"/>
                </a:solidFill>
                <a:cs typeface="Calibri"/>
              </a:rPr>
              <a:t>of</a:t>
            </a:r>
            <a:r>
              <a:rPr sz="750" spc="150" dirty="0">
                <a:solidFill>
                  <a:prstClr val="black"/>
                </a:solidFill>
                <a:cs typeface="Calibri"/>
              </a:rPr>
              <a:t> </a:t>
            </a:r>
            <a:r>
              <a:rPr sz="750" spc="-10" dirty="0">
                <a:solidFill>
                  <a:prstClr val="black"/>
                </a:solidFill>
                <a:cs typeface="Calibri"/>
              </a:rPr>
              <a:t>Ambulatory</a:t>
            </a:r>
            <a:r>
              <a:rPr sz="750" spc="150" dirty="0">
                <a:solidFill>
                  <a:prstClr val="black"/>
                </a:solidFill>
                <a:cs typeface="Calibri"/>
              </a:rPr>
              <a:t> </a:t>
            </a:r>
            <a:r>
              <a:rPr sz="750" spc="-10" dirty="0">
                <a:solidFill>
                  <a:prstClr val="black"/>
                </a:solidFill>
                <a:cs typeface="Calibri"/>
              </a:rPr>
              <a:t>Cancer</a:t>
            </a:r>
            <a:r>
              <a:rPr sz="750" spc="150" dirty="0">
                <a:solidFill>
                  <a:prstClr val="black"/>
                </a:solidFill>
                <a:cs typeface="Calibri"/>
              </a:rPr>
              <a:t> </a:t>
            </a:r>
            <a:r>
              <a:rPr sz="750" spc="-10" dirty="0">
                <a:solidFill>
                  <a:prstClr val="black"/>
                </a:solidFill>
                <a:cs typeface="Calibri"/>
              </a:rPr>
              <a:t>Care, </a:t>
            </a:r>
            <a:r>
              <a:rPr sz="750" spc="-155" dirty="0">
                <a:solidFill>
                  <a:prstClr val="black"/>
                </a:solidFill>
                <a:cs typeface="Calibri"/>
              </a:rPr>
              <a:t> </a:t>
            </a:r>
            <a:r>
              <a:rPr sz="750" spc="-10" dirty="0">
                <a:solidFill>
                  <a:prstClr val="black"/>
                </a:solidFill>
                <a:cs typeface="Calibri"/>
              </a:rPr>
              <a:t>Gustave</a:t>
            </a:r>
            <a:r>
              <a:rPr sz="750" spc="70" dirty="0">
                <a:solidFill>
                  <a:prstClr val="black"/>
                </a:solidFill>
                <a:cs typeface="Calibri"/>
              </a:rPr>
              <a:t> </a:t>
            </a:r>
            <a:r>
              <a:rPr sz="750" spc="-15" dirty="0">
                <a:solidFill>
                  <a:prstClr val="black"/>
                </a:solidFill>
                <a:cs typeface="Calibri"/>
              </a:rPr>
              <a:t>Roussy,</a:t>
            </a:r>
            <a:r>
              <a:rPr sz="750" spc="25" dirty="0">
                <a:solidFill>
                  <a:prstClr val="black"/>
                </a:solidFill>
                <a:cs typeface="Calibri"/>
              </a:rPr>
              <a:t> </a:t>
            </a:r>
            <a:r>
              <a:rPr sz="750" spc="-10" dirty="0">
                <a:solidFill>
                  <a:prstClr val="black"/>
                </a:solidFill>
                <a:cs typeface="Calibri"/>
              </a:rPr>
              <a:t>Villejuif,</a:t>
            </a:r>
            <a:r>
              <a:rPr sz="750" spc="80" dirty="0">
                <a:solidFill>
                  <a:prstClr val="black"/>
                </a:solidFill>
                <a:cs typeface="Calibri"/>
              </a:rPr>
              <a:t> </a:t>
            </a:r>
            <a:r>
              <a:rPr sz="750" spc="-10" dirty="0">
                <a:solidFill>
                  <a:prstClr val="black"/>
                </a:solidFill>
                <a:cs typeface="Calibri"/>
              </a:rPr>
              <a:t>France;</a:t>
            </a:r>
            <a:r>
              <a:rPr sz="750" spc="75" dirty="0">
                <a:solidFill>
                  <a:prstClr val="black"/>
                </a:solidFill>
                <a:cs typeface="Calibri"/>
              </a:rPr>
              <a:t> </a:t>
            </a:r>
            <a:r>
              <a:rPr sz="750" spc="-7" baseline="38888" dirty="0">
                <a:solidFill>
                  <a:prstClr val="black"/>
                </a:solidFill>
                <a:cs typeface="Calibri"/>
              </a:rPr>
              <a:t>54</a:t>
            </a:r>
            <a:r>
              <a:rPr sz="750" spc="-5" dirty="0">
                <a:solidFill>
                  <a:prstClr val="black"/>
                </a:solidFill>
                <a:cs typeface="Calibri"/>
              </a:rPr>
              <a:t>Department</a:t>
            </a:r>
            <a:r>
              <a:rPr sz="750" spc="85" dirty="0">
                <a:solidFill>
                  <a:prstClr val="black"/>
                </a:solidFill>
                <a:cs typeface="Calibri"/>
              </a:rPr>
              <a:t> </a:t>
            </a:r>
            <a:r>
              <a:rPr sz="750" spc="-10" dirty="0">
                <a:solidFill>
                  <a:prstClr val="black"/>
                </a:solidFill>
                <a:cs typeface="Calibri"/>
              </a:rPr>
              <a:t>of</a:t>
            </a:r>
            <a:r>
              <a:rPr sz="750" spc="80" dirty="0">
                <a:solidFill>
                  <a:prstClr val="black"/>
                </a:solidFill>
                <a:cs typeface="Calibri"/>
              </a:rPr>
              <a:t> </a:t>
            </a:r>
            <a:r>
              <a:rPr sz="750" spc="-15" dirty="0">
                <a:solidFill>
                  <a:prstClr val="black"/>
                </a:solidFill>
                <a:cs typeface="Calibri"/>
              </a:rPr>
              <a:t>Oncology,</a:t>
            </a:r>
            <a:r>
              <a:rPr sz="750" spc="80" dirty="0">
                <a:solidFill>
                  <a:prstClr val="black"/>
                </a:solidFill>
                <a:cs typeface="Calibri"/>
              </a:rPr>
              <a:t> </a:t>
            </a:r>
            <a:r>
              <a:rPr sz="750" spc="-10" dirty="0">
                <a:solidFill>
                  <a:prstClr val="black"/>
                </a:solidFill>
                <a:cs typeface="Calibri"/>
              </a:rPr>
              <a:t>Centre</a:t>
            </a:r>
            <a:r>
              <a:rPr sz="750" spc="70" dirty="0">
                <a:solidFill>
                  <a:prstClr val="black"/>
                </a:solidFill>
                <a:cs typeface="Calibri"/>
              </a:rPr>
              <a:t> </a:t>
            </a:r>
            <a:r>
              <a:rPr sz="750" spc="-5" dirty="0">
                <a:solidFill>
                  <a:prstClr val="black"/>
                </a:solidFill>
                <a:cs typeface="Calibri"/>
              </a:rPr>
              <a:t>Hospitalier</a:t>
            </a:r>
            <a:r>
              <a:rPr sz="750" spc="70" dirty="0">
                <a:solidFill>
                  <a:prstClr val="black"/>
                </a:solidFill>
                <a:cs typeface="Calibri"/>
              </a:rPr>
              <a:t> </a:t>
            </a:r>
            <a:r>
              <a:rPr sz="750" spc="-10" dirty="0">
                <a:solidFill>
                  <a:prstClr val="black"/>
                </a:solidFill>
                <a:cs typeface="Calibri"/>
              </a:rPr>
              <a:t>Universitaire</a:t>
            </a:r>
            <a:r>
              <a:rPr sz="750" spc="70" dirty="0">
                <a:solidFill>
                  <a:prstClr val="black"/>
                </a:solidFill>
                <a:cs typeface="Calibri"/>
              </a:rPr>
              <a:t> </a:t>
            </a:r>
            <a:r>
              <a:rPr sz="750" spc="-10" dirty="0">
                <a:solidFill>
                  <a:prstClr val="black"/>
                </a:solidFill>
                <a:cs typeface="Calibri"/>
              </a:rPr>
              <a:t>Vaudois,</a:t>
            </a:r>
            <a:r>
              <a:rPr sz="750" spc="85" dirty="0">
                <a:solidFill>
                  <a:prstClr val="black"/>
                </a:solidFill>
                <a:cs typeface="Calibri"/>
              </a:rPr>
              <a:t> </a:t>
            </a:r>
            <a:r>
              <a:rPr sz="750" spc="-10" dirty="0">
                <a:solidFill>
                  <a:prstClr val="black"/>
                </a:solidFill>
                <a:cs typeface="Calibri"/>
              </a:rPr>
              <a:t>Lausanne,</a:t>
            </a:r>
            <a:r>
              <a:rPr sz="750" spc="85" dirty="0">
                <a:solidFill>
                  <a:prstClr val="black"/>
                </a:solidFill>
                <a:cs typeface="Calibri"/>
              </a:rPr>
              <a:t> </a:t>
            </a:r>
            <a:r>
              <a:rPr sz="750" spc="-10" dirty="0">
                <a:solidFill>
                  <a:prstClr val="black"/>
                </a:solidFill>
                <a:cs typeface="Calibri"/>
              </a:rPr>
              <a:t>Switzerland;</a:t>
            </a:r>
            <a:r>
              <a:rPr sz="750" spc="85" dirty="0">
                <a:solidFill>
                  <a:prstClr val="black"/>
                </a:solidFill>
                <a:cs typeface="Calibri"/>
              </a:rPr>
              <a:t> </a:t>
            </a:r>
            <a:r>
              <a:rPr sz="750" baseline="38888" dirty="0">
                <a:solidFill>
                  <a:prstClr val="black"/>
                </a:solidFill>
                <a:cs typeface="Calibri"/>
              </a:rPr>
              <a:t>55</a:t>
            </a:r>
            <a:r>
              <a:rPr sz="750" dirty="0">
                <a:solidFill>
                  <a:prstClr val="black"/>
                </a:solidFill>
                <a:cs typeface="Calibri"/>
              </a:rPr>
              <a:t>Birmingham</a:t>
            </a:r>
            <a:r>
              <a:rPr sz="750" spc="80" dirty="0">
                <a:solidFill>
                  <a:prstClr val="black"/>
                </a:solidFill>
                <a:cs typeface="Calibri"/>
              </a:rPr>
              <a:t> </a:t>
            </a:r>
            <a:r>
              <a:rPr sz="750" spc="-15" dirty="0">
                <a:solidFill>
                  <a:prstClr val="black"/>
                </a:solidFill>
                <a:cs typeface="Calibri"/>
              </a:rPr>
              <a:t>Women</a:t>
            </a:r>
            <a:r>
              <a:rPr sz="750" spc="-15" dirty="0">
                <a:solidFill>
                  <a:prstClr val="black"/>
                </a:solidFill>
                <a:latin typeface="Arial MT"/>
                <a:cs typeface="Arial MT"/>
              </a:rPr>
              <a:t>’</a:t>
            </a:r>
            <a:r>
              <a:rPr sz="750" spc="-15" dirty="0">
                <a:solidFill>
                  <a:prstClr val="black"/>
                </a:solidFill>
                <a:cs typeface="Calibri"/>
              </a:rPr>
              <a:t>s</a:t>
            </a:r>
            <a:r>
              <a:rPr sz="750" spc="75" dirty="0">
                <a:solidFill>
                  <a:prstClr val="black"/>
                </a:solidFill>
                <a:cs typeface="Calibri"/>
              </a:rPr>
              <a:t> </a:t>
            </a:r>
            <a:r>
              <a:rPr sz="750" spc="-10" dirty="0">
                <a:solidFill>
                  <a:prstClr val="black"/>
                </a:solidFill>
                <a:cs typeface="Calibri"/>
              </a:rPr>
              <a:t>and</a:t>
            </a:r>
            <a:r>
              <a:rPr sz="750" spc="80" dirty="0">
                <a:solidFill>
                  <a:prstClr val="black"/>
                </a:solidFill>
                <a:cs typeface="Calibri"/>
              </a:rPr>
              <a:t> </a:t>
            </a:r>
            <a:r>
              <a:rPr sz="750" spc="-10" dirty="0">
                <a:solidFill>
                  <a:prstClr val="black"/>
                </a:solidFill>
                <a:cs typeface="Calibri"/>
              </a:rPr>
              <a:t>Children</a:t>
            </a:r>
            <a:r>
              <a:rPr sz="750" spc="-10" dirty="0">
                <a:solidFill>
                  <a:prstClr val="black"/>
                </a:solidFill>
                <a:latin typeface="Arial MT"/>
                <a:cs typeface="Arial MT"/>
              </a:rPr>
              <a:t>’</a:t>
            </a:r>
            <a:r>
              <a:rPr sz="750" spc="-10" dirty="0">
                <a:solidFill>
                  <a:prstClr val="black"/>
                </a:solidFill>
                <a:cs typeface="Calibri"/>
              </a:rPr>
              <a:t>s </a:t>
            </a:r>
            <a:r>
              <a:rPr sz="750" spc="-155" dirty="0">
                <a:solidFill>
                  <a:prstClr val="black"/>
                </a:solidFill>
                <a:cs typeface="Calibri"/>
              </a:rPr>
              <a:t> </a:t>
            </a:r>
            <a:r>
              <a:rPr sz="750" spc="-10" dirty="0">
                <a:solidFill>
                  <a:prstClr val="black"/>
                </a:solidFill>
                <a:cs typeface="Calibri"/>
              </a:rPr>
              <a:t>NHS</a:t>
            </a:r>
            <a:r>
              <a:rPr sz="750" spc="30" dirty="0">
                <a:solidFill>
                  <a:prstClr val="black"/>
                </a:solidFill>
                <a:cs typeface="Calibri"/>
              </a:rPr>
              <a:t> </a:t>
            </a:r>
            <a:r>
              <a:rPr sz="750" spc="-5" dirty="0">
                <a:solidFill>
                  <a:prstClr val="black"/>
                </a:solidFill>
                <a:cs typeface="Calibri"/>
              </a:rPr>
              <a:t>Foundation</a:t>
            </a:r>
            <a:r>
              <a:rPr sz="750" spc="30" dirty="0">
                <a:solidFill>
                  <a:prstClr val="black"/>
                </a:solidFill>
                <a:cs typeface="Calibri"/>
              </a:rPr>
              <a:t> </a:t>
            </a:r>
            <a:r>
              <a:rPr sz="750" spc="-15" dirty="0">
                <a:solidFill>
                  <a:prstClr val="black"/>
                </a:solidFill>
                <a:cs typeface="Calibri"/>
              </a:rPr>
              <a:t>Trust,</a:t>
            </a:r>
            <a:r>
              <a:rPr sz="750" spc="30" dirty="0">
                <a:solidFill>
                  <a:prstClr val="black"/>
                </a:solidFill>
                <a:cs typeface="Calibri"/>
              </a:rPr>
              <a:t> </a:t>
            </a:r>
            <a:r>
              <a:rPr sz="750" spc="-10" dirty="0">
                <a:solidFill>
                  <a:prstClr val="black"/>
                </a:solidFill>
                <a:cs typeface="Calibri"/>
              </a:rPr>
              <a:t>Birmingham,</a:t>
            </a:r>
            <a:r>
              <a:rPr sz="750" spc="35" dirty="0">
                <a:solidFill>
                  <a:prstClr val="black"/>
                </a:solidFill>
                <a:cs typeface="Calibri"/>
              </a:rPr>
              <a:t> </a:t>
            </a:r>
            <a:r>
              <a:rPr sz="750" spc="-10" dirty="0">
                <a:solidFill>
                  <a:prstClr val="black"/>
                </a:solidFill>
                <a:cs typeface="Calibri"/>
              </a:rPr>
              <a:t>UK;</a:t>
            </a:r>
            <a:r>
              <a:rPr sz="750" spc="40" dirty="0">
                <a:solidFill>
                  <a:prstClr val="black"/>
                </a:solidFill>
                <a:cs typeface="Calibri"/>
              </a:rPr>
              <a:t> </a:t>
            </a:r>
            <a:r>
              <a:rPr sz="750" spc="-7" baseline="38888" dirty="0">
                <a:solidFill>
                  <a:prstClr val="black"/>
                </a:solidFill>
                <a:cs typeface="Calibri"/>
              </a:rPr>
              <a:t>56</a:t>
            </a:r>
            <a:r>
              <a:rPr sz="750" spc="-5" dirty="0">
                <a:solidFill>
                  <a:prstClr val="black"/>
                </a:solidFill>
                <a:cs typeface="Calibri"/>
              </a:rPr>
              <a:t>Department</a:t>
            </a:r>
            <a:r>
              <a:rPr sz="750" spc="35" dirty="0">
                <a:solidFill>
                  <a:prstClr val="black"/>
                </a:solidFill>
                <a:cs typeface="Calibri"/>
              </a:rPr>
              <a:t> </a:t>
            </a:r>
            <a:r>
              <a:rPr sz="750" spc="-10" dirty="0">
                <a:solidFill>
                  <a:prstClr val="black"/>
                </a:solidFill>
                <a:cs typeface="Calibri"/>
              </a:rPr>
              <a:t>of</a:t>
            </a:r>
            <a:r>
              <a:rPr sz="750" spc="35" dirty="0">
                <a:solidFill>
                  <a:prstClr val="black"/>
                </a:solidFill>
                <a:cs typeface="Calibri"/>
              </a:rPr>
              <a:t> </a:t>
            </a:r>
            <a:r>
              <a:rPr sz="750" spc="-10" dirty="0">
                <a:solidFill>
                  <a:prstClr val="black"/>
                </a:solidFill>
                <a:cs typeface="Calibri"/>
              </a:rPr>
              <a:t>Radiology,</a:t>
            </a:r>
            <a:r>
              <a:rPr sz="750" spc="25" dirty="0">
                <a:solidFill>
                  <a:prstClr val="black"/>
                </a:solidFill>
                <a:cs typeface="Calibri"/>
              </a:rPr>
              <a:t> </a:t>
            </a:r>
            <a:r>
              <a:rPr sz="750" spc="-5" dirty="0">
                <a:solidFill>
                  <a:prstClr val="black"/>
                </a:solidFill>
                <a:cs typeface="Calibri"/>
              </a:rPr>
              <a:t>IRCCS</a:t>
            </a:r>
            <a:r>
              <a:rPr sz="750" spc="35" dirty="0">
                <a:solidFill>
                  <a:prstClr val="black"/>
                </a:solidFill>
                <a:cs typeface="Calibri"/>
              </a:rPr>
              <a:t> </a:t>
            </a:r>
            <a:r>
              <a:rPr sz="750" spc="-5" dirty="0">
                <a:solidFill>
                  <a:prstClr val="black"/>
                </a:solidFill>
                <a:cs typeface="Calibri"/>
              </a:rPr>
              <a:t>Foundation</a:t>
            </a:r>
            <a:r>
              <a:rPr sz="750" spc="30" dirty="0">
                <a:solidFill>
                  <a:prstClr val="black"/>
                </a:solidFill>
                <a:cs typeface="Calibri"/>
              </a:rPr>
              <a:t> </a:t>
            </a:r>
            <a:r>
              <a:rPr sz="750" spc="-10" dirty="0">
                <a:solidFill>
                  <a:prstClr val="black"/>
                </a:solidFill>
                <a:cs typeface="Calibri"/>
              </a:rPr>
              <a:t>National</a:t>
            </a:r>
            <a:r>
              <a:rPr sz="750" spc="40" dirty="0">
                <a:solidFill>
                  <a:prstClr val="black"/>
                </a:solidFill>
                <a:cs typeface="Calibri"/>
              </a:rPr>
              <a:t> </a:t>
            </a:r>
            <a:r>
              <a:rPr sz="750" spc="-10" dirty="0">
                <a:solidFill>
                  <a:prstClr val="black"/>
                </a:solidFill>
                <a:cs typeface="Calibri"/>
              </a:rPr>
              <a:t>Cancer</a:t>
            </a:r>
            <a:r>
              <a:rPr sz="750" spc="30" dirty="0">
                <a:solidFill>
                  <a:prstClr val="black"/>
                </a:solidFill>
                <a:cs typeface="Calibri"/>
              </a:rPr>
              <a:t> </a:t>
            </a:r>
            <a:r>
              <a:rPr sz="750" spc="-10" dirty="0">
                <a:solidFill>
                  <a:prstClr val="black"/>
                </a:solidFill>
                <a:cs typeface="Calibri"/>
              </a:rPr>
              <a:t>Institute,</a:t>
            </a:r>
            <a:r>
              <a:rPr sz="750" spc="35" dirty="0">
                <a:solidFill>
                  <a:prstClr val="black"/>
                </a:solidFill>
                <a:cs typeface="Calibri"/>
              </a:rPr>
              <a:t> </a:t>
            </a:r>
            <a:r>
              <a:rPr sz="750" spc="-5" dirty="0">
                <a:solidFill>
                  <a:prstClr val="black"/>
                </a:solidFill>
                <a:cs typeface="Calibri"/>
              </a:rPr>
              <a:t>Milan;</a:t>
            </a:r>
            <a:r>
              <a:rPr sz="750" spc="35" dirty="0">
                <a:solidFill>
                  <a:prstClr val="black"/>
                </a:solidFill>
                <a:cs typeface="Calibri"/>
              </a:rPr>
              <a:t> </a:t>
            </a:r>
            <a:r>
              <a:rPr sz="750" spc="-7" baseline="38888" dirty="0">
                <a:solidFill>
                  <a:prstClr val="black"/>
                </a:solidFill>
                <a:cs typeface="Calibri"/>
              </a:rPr>
              <a:t>57</a:t>
            </a:r>
            <a:r>
              <a:rPr sz="750" spc="-5" dirty="0">
                <a:solidFill>
                  <a:prstClr val="black"/>
                </a:solidFill>
                <a:cs typeface="Calibri"/>
              </a:rPr>
              <a:t>Department</a:t>
            </a:r>
            <a:r>
              <a:rPr sz="750" spc="40" dirty="0">
                <a:solidFill>
                  <a:prstClr val="black"/>
                </a:solidFill>
                <a:cs typeface="Calibri"/>
              </a:rPr>
              <a:t> </a:t>
            </a:r>
            <a:r>
              <a:rPr sz="750" spc="-10" dirty="0">
                <a:solidFill>
                  <a:prstClr val="black"/>
                </a:solidFill>
                <a:cs typeface="Calibri"/>
              </a:rPr>
              <a:t>of</a:t>
            </a:r>
            <a:r>
              <a:rPr sz="750" spc="35" dirty="0">
                <a:solidFill>
                  <a:prstClr val="black"/>
                </a:solidFill>
                <a:cs typeface="Calibri"/>
              </a:rPr>
              <a:t> </a:t>
            </a:r>
            <a:r>
              <a:rPr sz="750" spc="-15" dirty="0">
                <a:solidFill>
                  <a:prstClr val="black"/>
                </a:solidFill>
                <a:cs typeface="Calibri"/>
              </a:rPr>
              <a:t>Osteoncology,</a:t>
            </a:r>
            <a:r>
              <a:rPr sz="750" spc="30" dirty="0">
                <a:solidFill>
                  <a:prstClr val="black"/>
                </a:solidFill>
                <a:cs typeface="Calibri"/>
              </a:rPr>
              <a:t> </a:t>
            </a:r>
            <a:r>
              <a:rPr sz="750" spc="-10" dirty="0">
                <a:solidFill>
                  <a:prstClr val="black"/>
                </a:solidFill>
                <a:cs typeface="Calibri"/>
              </a:rPr>
              <a:t>Bone</a:t>
            </a:r>
            <a:r>
              <a:rPr sz="750" spc="35" dirty="0">
                <a:solidFill>
                  <a:prstClr val="black"/>
                </a:solidFill>
                <a:cs typeface="Calibri"/>
              </a:rPr>
              <a:t> </a:t>
            </a:r>
            <a:r>
              <a:rPr sz="750" spc="-10" dirty="0">
                <a:solidFill>
                  <a:prstClr val="black"/>
                </a:solidFill>
                <a:cs typeface="Calibri"/>
              </a:rPr>
              <a:t>and</a:t>
            </a:r>
            <a:r>
              <a:rPr sz="750" spc="35" dirty="0">
                <a:solidFill>
                  <a:prstClr val="black"/>
                </a:solidFill>
                <a:cs typeface="Calibri"/>
              </a:rPr>
              <a:t> </a:t>
            </a:r>
            <a:r>
              <a:rPr sz="750" spc="-5" dirty="0">
                <a:solidFill>
                  <a:prstClr val="black"/>
                </a:solidFill>
                <a:cs typeface="Calibri"/>
              </a:rPr>
              <a:t>Soft </a:t>
            </a:r>
            <a:r>
              <a:rPr sz="750" spc="-155" dirty="0">
                <a:solidFill>
                  <a:prstClr val="black"/>
                </a:solidFill>
                <a:cs typeface="Calibri"/>
              </a:rPr>
              <a:t> </a:t>
            </a:r>
            <a:r>
              <a:rPr sz="750" spc="-10" dirty="0">
                <a:solidFill>
                  <a:prstClr val="black"/>
                </a:solidFill>
                <a:cs typeface="Calibri"/>
              </a:rPr>
              <a:t>Tissue</a:t>
            </a:r>
            <a:r>
              <a:rPr sz="750" spc="100" dirty="0">
                <a:solidFill>
                  <a:prstClr val="black"/>
                </a:solidFill>
                <a:cs typeface="Calibri"/>
              </a:rPr>
              <a:t> </a:t>
            </a:r>
            <a:r>
              <a:rPr sz="750" spc="-10" dirty="0">
                <a:solidFill>
                  <a:prstClr val="black"/>
                </a:solidFill>
                <a:cs typeface="Calibri"/>
              </a:rPr>
              <a:t>Sarcomas</a:t>
            </a:r>
            <a:r>
              <a:rPr sz="750" spc="95" dirty="0">
                <a:solidFill>
                  <a:prstClr val="black"/>
                </a:solidFill>
                <a:cs typeface="Calibri"/>
              </a:rPr>
              <a:t> </a:t>
            </a:r>
            <a:r>
              <a:rPr sz="750" spc="-10" dirty="0">
                <a:solidFill>
                  <a:prstClr val="black"/>
                </a:solidFill>
                <a:cs typeface="Calibri"/>
              </a:rPr>
              <a:t>and</a:t>
            </a:r>
            <a:r>
              <a:rPr sz="750" spc="100" dirty="0">
                <a:solidFill>
                  <a:prstClr val="black"/>
                </a:solidFill>
                <a:cs typeface="Calibri"/>
              </a:rPr>
              <a:t> </a:t>
            </a:r>
            <a:r>
              <a:rPr sz="750" spc="-5" dirty="0">
                <a:solidFill>
                  <a:prstClr val="black"/>
                </a:solidFill>
                <a:cs typeface="Calibri"/>
              </a:rPr>
              <a:t>Innovative</a:t>
            </a:r>
            <a:r>
              <a:rPr sz="750" spc="95" dirty="0">
                <a:solidFill>
                  <a:prstClr val="black"/>
                </a:solidFill>
                <a:cs typeface="Calibri"/>
              </a:rPr>
              <a:t> </a:t>
            </a:r>
            <a:r>
              <a:rPr sz="750" spc="-10" dirty="0">
                <a:solidFill>
                  <a:prstClr val="black"/>
                </a:solidFill>
                <a:cs typeface="Calibri"/>
              </a:rPr>
              <a:t>Therapies,</a:t>
            </a:r>
            <a:r>
              <a:rPr sz="750" spc="100" dirty="0">
                <a:solidFill>
                  <a:prstClr val="black"/>
                </a:solidFill>
                <a:cs typeface="Calibri"/>
              </a:rPr>
              <a:t> </a:t>
            </a:r>
            <a:r>
              <a:rPr sz="750" spc="-5" dirty="0">
                <a:solidFill>
                  <a:prstClr val="black"/>
                </a:solidFill>
                <a:cs typeface="Calibri"/>
              </a:rPr>
              <a:t>IRCCS</a:t>
            </a:r>
            <a:r>
              <a:rPr sz="750" spc="95" dirty="0">
                <a:solidFill>
                  <a:prstClr val="black"/>
                </a:solidFill>
                <a:cs typeface="Calibri"/>
              </a:rPr>
              <a:t> </a:t>
            </a:r>
            <a:r>
              <a:rPr sz="750" spc="-5" dirty="0">
                <a:solidFill>
                  <a:prstClr val="black"/>
                </a:solidFill>
                <a:cs typeface="Calibri"/>
              </a:rPr>
              <a:t>Istituto</a:t>
            </a:r>
            <a:r>
              <a:rPr sz="750" spc="95" dirty="0">
                <a:solidFill>
                  <a:prstClr val="black"/>
                </a:solidFill>
                <a:cs typeface="Calibri"/>
              </a:rPr>
              <a:t> </a:t>
            </a:r>
            <a:r>
              <a:rPr sz="750" spc="-10" dirty="0">
                <a:solidFill>
                  <a:prstClr val="black"/>
                </a:solidFill>
                <a:cs typeface="Calibri"/>
              </a:rPr>
              <a:t>Ortopedico</a:t>
            </a:r>
            <a:r>
              <a:rPr sz="750" spc="110" dirty="0">
                <a:solidFill>
                  <a:prstClr val="black"/>
                </a:solidFill>
                <a:cs typeface="Calibri"/>
              </a:rPr>
              <a:t> </a:t>
            </a:r>
            <a:r>
              <a:rPr sz="750" spc="-10" dirty="0">
                <a:solidFill>
                  <a:prstClr val="black"/>
                </a:solidFill>
                <a:cs typeface="Calibri"/>
              </a:rPr>
              <a:t>Rizzoli,</a:t>
            </a:r>
            <a:r>
              <a:rPr sz="750" spc="100" dirty="0">
                <a:solidFill>
                  <a:prstClr val="black"/>
                </a:solidFill>
                <a:cs typeface="Calibri"/>
              </a:rPr>
              <a:t> </a:t>
            </a:r>
            <a:r>
              <a:rPr sz="750" spc="-10" dirty="0">
                <a:solidFill>
                  <a:prstClr val="black"/>
                </a:solidFill>
                <a:cs typeface="Calibri"/>
              </a:rPr>
              <a:t>Bologna;</a:t>
            </a:r>
            <a:r>
              <a:rPr sz="750" spc="105" dirty="0">
                <a:solidFill>
                  <a:prstClr val="black"/>
                </a:solidFill>
                <a:cs typeface="Calibri"/>
              </a:rPr>
              <a:t> </a:t>
            </a:r>
            <a:r>
              <a:rPr sz="750" baseline="38888" dirty="0">
                <a:solidFill>
                  <a:prstClr val="black"/>
                </a:solidFill>
                <a:cs typeface="Calibri"/>
              </a:rPr>
              <a:t>58</a:t>
            </a:r>
            <a:r>
              <a:rPr sz="750" dirty="0">
                <a:solidFill>
                  <a:prstClr val="black"/>
                </a:solidFill>
                <a:cs typeface="Calibri"/>
              </a:rPr>
              <a:t>Division</a:t>
            </a:r>
            <a:r>
              <a:rPr sz="750" spc="95" dirty="0">
                <a:solidFill>
                  <a:prstClr val="black"/>
                </a:solidFill>
                <a:cs typeface="Calibri"/>
              </a:rPr>
              <a:t> </a:t>
            </a:r>
            <a:r>
              <a:rPr sz="750" spc="-10" dirty="0">
                <a:solidFill>
                  <a:prstClr val="black"/>
                </a:solidFill>
                <a:cs typeface="Calibri"/>
              </a:rPr>
              <a:t>of</a:t>
            </a:r>
            <a:r>
              <a:rPr sz="750" spc="100" dirty="0">
                <a:solidFill>
                  <a:prstClr val="black"/>
                </a:solidFill>
                <a:cs typeface="Calibri"/>
              </a:rPr>
              <a:t> </a:t>
            </a:r>
            <a:r>
              <a:rPr sz="750" spc="-15" dirty="0">
                <a:solidFill>
                  <a:prstClr val="black"/>
                </a:solidFill>
                <a:cs typeface="Calibri"/>
              </a:rPr>
              <a:t>Oncology,</a:t>
            </a:r>
            <a:r>
              <a:rPr sz="750" spc="95" dirty="0">
                <a:solidFill>
                  <a:prstClr val="black"/>
                </a:solidFill>
                <a:cs typeface="Calibri"/>
              </a:rPr>
              <a:t> </a:t>
            </a:r>
            <a:r>
              <a:rPr sz="750" spc="-5" dirty="0">
                <a:solidFill>
                  <a:prstClr val="black"/>
                </a:solidFill>
                <a:cs typeface="Calibri"/>
              </a:rPr>
              <a:t>IRCCS</a:t>
            </a:r>
            <a:r>
              <a:rPr sz="750" spc="105" dirty="0">
                <a:solidFill>
                  <a:prstClr val="black"/>
                </a:solidFill>
                <a:cs typeface="Calibri"/>
              </a:rPr>
              <a:t> </a:t>
            </a:r>
            <a:r>
              <a:rPr sz="750" spc="-10" dirty="0">
                <a:solidFill>
                  <a:prstClr val="black"/>
                </a:solidFill>
                <a:cs typeface="Calibri"/>
              </a:rPr>
              <a:t>Azienda</a:t>
            </a:r>
            <a:r>
              <a:rPr sz="750" spc="100" dirty="0">
                <a:solidFill>
                  <a:prstClr val="black"/>
                </a:solidFill>
                <a:cs typeface="Calibri"/>
              </a:rPr>
              <a:t> </a:t>
            </a:r>
            <a:r>
              <a:rPr sz="750" spc="-10" dirty="0">
                <a:solidFill>
                  <a:prstClr val="black"/>
                </a:solidFill>
                <a:cs typeface="Calibri"/>
              </a:rPr>
              <a:t>Ospedaliero-Universitaria,</a:t>
            </a:r>
            <a:r>
              <a:rPr sz="750" spc="95" dirty="0">
                <a:solidFill>
                  <a:prstClr val="black"/>
                </a:solidFill>
                <a:cs typeface="Calibri"/>
              </a:rPr>
              <a:t> </a:t>
            </a:r>
            <a:r>
              <a:rPr sz="750" spc="-5" dirty="0">
                <a:solidFill>
                  <a:prstClr val="black"/>
                </a:solidFill>
                <a:cs typeface="Calibri"/>
              </a:rPr>
              <a:t>di</a:t>
            </a:r>
            <a:r>
              <a:rPr sz="750" spc="95" dirty="0">
                <a:solidFill>
                  <a:prstClr val="black"/>
                </a:solidFill>
                <a:cs typeface="Calibri"/>
              </a:rPr>
              <a:t> </a:t>
            </a:r>
            <a:r>
              <a:rPr sz="750" spc="-10" dirty="0">
                <a:solidFill>
                  <a:prstClr val="black"/>
                </a:solidFill>
                <a:cs typeface="Calibri"/>
              </a:rPr>
              <a:t>Bologna, </a:t>
            </a:r>
            <a:r>
              <a:rPr sz="750" spc="-5" dirty="0">
                <a:solidFill>
                  <a:prstClr val="black"/>
                </a:solidFill>
                <a:cs typeface="Calibri"/>
              </a:rPr>
              <a:t> </a:t>
            </a:r>
            <a:r>
              <a:rPr sz="750" spc="-10" dirty="0">
                <a:solidFill>
                  <a:prstClr val="black"/>
                </a:solidFill>
                <a:cs typeface="Calibri"/>
              </a:rPr>
              <a:t>Bologna;</a:t>
            </a:r>
            <a:r>
              <a:rPr sz="750" spc="60" dirty="0">
                <a:solidFill>
                  <a:prstClr val="black"/>
                </a:solidFill>
                <a:cs typeface="Calibri"/>
              </a:rPr>
              <a:t> </a:t>
            </a:r>
            <a:r>
              <a:rPr sz="750" baseline="38888" dirty="0">
                <a:solidFill>
                  <a:prstClr val="black"/>
                </a:solidFill>
                <a:cs typeface="Calibri"/>
              </a:rPr>
              <a:t>59</a:t>
            </a:r>
            <a:r>
              <a:rPr sz="750" dirty="0">
                <a:solidFill>
                  <a:prstClr val="black"/>
                </a:solidFill>
                <a:cs typeface="Calibri"/>
              </a:rPr>
              <a:t>Azienda</a:t>
            </a:r>
            <a:r>
              <a:rPr sz="750" spc="65" dirty="0">
                <a:solidFill>
                  <a:prstClr val="black"/>
                </a:solidFill>
                <a:cs typeface="Calibri"/>
              </a:rPr>
              <a:t> </a:t>
            </a:r>
            <a:r>
              <a:rPr sz="750" spc="-10" dirty="0">
                <a:solidFill>
                  <a:prstClr val="black"/>
                </a:solidFill>
                <a:cs typeface="Calibri"/>
              </a:rPr>
              <a:t>Ospedaliero,</a:t>
            </a:r>
            <a:r>
              <a:rPr sz="750" spc="50" dirty="0">
                <a:solidFill>
                  <a:prstClr val="black"/>
                </a:solidFill>
                <a:cs typeface="Calibri"/>
              </a:rPr>
              <a:t> </a:t>
            </a:r>
            <a:r>
              <a:rPr sz="750" spc="-10" dirty="0">
                <a:solidFill>
                  <a:prstClr val="black"/>
                </a:solidFill>
                <a:cs typeface="Calibri"/>
              </a:rPr>
              <a:t>Universitaria</a:t>
            </a:r>
            <a:r>
              <a:rPr sz="750" spc="65" dirty="0">
                <a:solidFill>
                  <a:prstClr val="black"/>
                </a:solidFill>
                <a:cs typeface="Calibri"/>
              </a:rPr>
              <a:t> </a:t>
            </a:r>
            <a:r>
              <a:rPr sz="750" spc="-10" dirty="0">
                <a:solidFill>
                  <a:prstClr val="black"/>
                </a:solidFill>
                <a:cs typeface="Calibri"/>
              </a:rPr>
              <a:t>Città</a:t>
            </a:r>
            <a:r>
              <a:rPr sz="750" spc="55" dirty="0">
                <a:solidFill>
                  <a:prstClr val="black"/>
                </a:solidFill>
                <a:cs typeface="Calibri"/>
              </a:rPr>
              <a:t> </a:t>
            </a:r>
            <a:r>
              <a:rPr sz="750" spc="-5" dirty="0">
                <a:solidFill>
                  <a:prstClr val="black"/>
                </a:solidFill>
                <a:cs typeface="Calibri"/>
              </a:rPr>
              <a:t>della</a:t>
            </a:r>
            <a:r>
              <a:rPr sz="750" spc="65" dirty="0">
                <a:solidFill>
                  <a:prstClr val="black"/>
                </a:solidFill>
                <a:cs typeface="Calibri"/>
              </a:rPr>
              <a:t> </a:t>
            </a:r>
            <a:r>
              <a:rPr sz="750" spc="-5" dirty="0">
                <a:solidFill>
                  <a:prstClr val="black"/>
                </a:solidFill>
                <a:cs typeface="Calibri"/>
              </a:rPr>
              <a:t>Salute</a:t>
            </a:r>
            <a:r>
              <a:rPr sz="750" spc="50" dirty="0">
                <a:solidFill>
                  <a:prstClr val="black"/>
                </a:solidFill>
                <a:cs typeface="Calibri"/>
              </a:rPr>
              <a:t> </a:t>
            </a:r>
            <a:r>
              <a:rPr sz="750" spc="-10" dirty="0">
                <a:solidFill>
                  <a:prstClr val="black"/>
                </a:solidFill>
                <a:cs typeface="Calibri"/>
              </a:rPr>
              <a:t>e</a:t>
            </a:r>
            <a:r>
              <a:rPr sz="750" spc="60" dirty="0">
                <a:solidFill>
                  <a:prstClr val="black"/>
                </a:solidFill>
                <a:cs typeface="Calibri"/>
              </a:rPr>
              <a:t> </a:t>
            </a:r>
            <a:r>
              <a:rPr sz="750" spc="-5" dirty="0">
                <a:solidFill>
                  <a:prstClr val="black"/>
                </a:solidFill>
                <a:cs typeface="Calibri"/>
              </a:rPr>
              <a:t>della</a:t>
            </a:r>
            <a:r>
              <a:rPr sz="750" spc="60" dirty="0">
                <a:solidFill>
                  <a:prstClr val="black"/>
                </a:solidFill>
                <a:cs typeface="Calibri"/>
              </a:rPr>
              <a:t> </a:t>
            </a:r>
            <a:r>
              <a:rPr sz="750" spc="-10" dirty="0">
                <a:solidFill>
                  <a:prstClr val="black"/>
                </a:solidFill>
                <a:cs typeface="Calibri"/>
              </a:rPr>
              <a:t>Scienza</a:t>
            </a:r>
            <a:r>
              <a:rPr sz="750" spc="55" dirty="0">
                <a:solidFill>
                  <a:prstClr val="black"/>
                </a:solidFill>
                <a:cs typeface="Calibri"/>
              </a:rPr>
              <a:t> </a:t>
            </a:r>
            <a:r>
              <a:rPr sz="750" spc="-5" dirty="0">
                <a:solidFill>
                  <a:prstClr val="black"/>
                </a:solidFill>
                <a:cs typeface="Calibri"/>
              </a:rPr>
              <a:t>di</a:t>
            </a:r>
            <a:r>
              <a:rPr sz="750" spc="55" dirty="0">
                <a:solidFill>
                  <a:prstClr val="black"/>
                </a:solidFill>
                <a:cs typeface="Calibri"/>
              </a:rPr>
              <a:t> </a:t>
            </a:r>
            <a:r>
              <a:rPr sz="750" spc="-15" dirty="0">
                <a:solidFill>
                  <a:prstClr val="black"/>
                </a:solidFill>
                <a:cs typeface="Calibri"/>
              </a:rPr>
              <a:t>Torino,</a:t>
            </a:r>
            <a:r>
              <a:rPr sz="750" spc="5" dirty="0">
                <a:solidFill>
                  <a:prstClr val="black"/>
                </a:solidFill>
                <a:cs typeface="Calibri"/>
              </a:rPr>
              <a:t> </a:t>
            </a:r>
            <a:r>
              <a:rPr sz="750" spc="-15" dirty="0">
                <a:solidFill>
                  <a:prstClr val="black"/>
                </a:solidFill>
                <a:cs typeface="Calibri"/>
              </a:rPr>
              <a:t>Turin,</a:t>
            </a:r>
            <a:r>
              <a:rPr sz="750" spc="60" dirty="0">
                <a:solidFill>
                  <a:prstClr val="black"/>
                </a:solidFill>
                <a:cs typeface="Calibri"/>
              </a:rPr>
              <a:t> </a:t>
            </a:r>
            <a:r>
              <a:rPr sz="750" spc="-5" dirty="0">
                <a:solidFill>
                  <a:prstClr val="black"/>
                </a:solidFill>
                <a:cs typeface="Calibri"/>
              </a:rPr>
              <a:t>Italy;</a:t>
            </a:r>
            <a:r>
              <a:rPr sz="750" spc="50" dirty="0">
                <a:solidFill>
                  <a:prstClr val="black"/>
                </a:solidFill>
                <a:cs typeface="Calibri"/>
              </a:rPr>
              <a:t> </a:t>
            </a:r>
            <a:r>
              <a:rPr sz="750" spc="-7" baseline="38888" dirty="0">
                <a:solidFill>
                  <a:prstClr val="black"/>
                </a:solidFill>
                <a:cs typeface="Calibri"/>
              </a:rPr>
              <a:t>60</a:t>
            </a:r>
            <a:r>
              <a:rPr sz="750" spc="-5" dirty="0">
                <a:solidFill>
                  <a:prstClr val="black"/>
                </a:solidFill>
                <a:cs typeface="Calibri"/>
              </a:rPr>
              <a:t>Department</a:t>
            </a:r>
            <a:r>
              <a:rPr sz="750" spc="65" dirty="0">
                <a:solidFill>
                  <a:prstClr val="black"/>
                </a:solidFill>
                <a:cs typeface="Calibri"/>
              </a:rPr>
              <a:t> </a:t>
            </a:r>
            <a:r>
              <a:rPr sz="750" spc="-10" dirty="0">
                <a:solidFill>
                  <a:prstClr val="black"/>
                </a:solidFill>
                <a:cs typeface="Calibri"/>
              </a:rPr>
              <a:t>of</a:t>
            </a:r>
            <a:r>
              <a:rPr sz="750" spc="60" dirty="0">
                <a:solidFill>
                  <a:prstClr val="black"/>
                </a:solidFill>
                <a:cs typeface="Calibri"/>
              </a:rPr>
              <a:t> </a:t>
            </a:r>
            <a:r>
              <a:rPr sz="750" spc="-5" dirty="0">
                <a:solidFill>
                  <a:prstClr val="black"/>
                </a:solidFill>
                <a:cs typeface="Calibri"/>
              </a:rPr>
              <a:t>Medical</a:t>
            </a:r>
            <a:r>
              <a:rPr sz="750" spc="60" dirty="0">
                <a:solidFill>
                  <a:prstClr val="black"/>
                </a:solidFill>
                <a:cs typeface="Calibri"/>
              </a:rPr>
              <a:t> </a:t>
            </a:r>
            <a:r>
              <a:rPr sz="750" spc="-15" dirty="0">
                <a:solidFill>
                  <a:prstClr val="black"/>
                </a:solidFill>
                <a:cs typeface="Calibri"/>
              </a:rPr>
              <a:t>Oncology,</a:t>
            </a:r>
            <a:r>
              <a:rPr sz="750" spc="55" dirty="0">
                <a:solidFill>
                  <a:prstClr val="black"/>
                </a:solidFill>
                <a:cs typeface="Calibri"/>
              </a:rPr>
              <a:t> </a:t>
            </a:r>
            <a:r>
              <a:rPr sz="750" spc="-5" dirty="0">
                <a:solidFill>
                  <a:prstClr val="black"/>
                </a:solidFill>
                <a:cs typeface="Calibri"/>
              </a:rPr>
              <a:t>Institut</a:t>
            </a:r>
            <a:r>
              <a:rPr sz="750" spc="55" dirty="0">
                <a:solidFill>
                  <a:prstClr val="black"/>
                </a:solidFill>
                <a:cs typeface="Calibri"/>
              </a:rPr>
              <a:t> </a:t>
            </a:r>
            <a:r>
              <a:rPr sz="750" spc="-10" dirty="0">
                <a:solidFill>
                  <a:prstClr val="black"/>
                </a:solidFill>
                <a:cs typeface="Calibri"/>
              </a:rPr>
              <a:t>Curie,</a:t>
            </a:r>
            <a:r>
              <a:rPr sz="750" spc="65" dirty="0">
                <a:solidFill>
                  <a:prstClr val="black"/>
                </a:solidFill>
                <a:cs typeface="Calibri"/>
              </a:rPr>
              <a:t> </a:t>
            </a:r>
            <a:r>
              <a:rPr sz="750" spc="-10" dirty="0">
                <a:solidFill>
                  <a:prstClr val="black"/>
                </a:solidFill>
                <a:cs typeface="Calibri"/>
              </a:rPr>
              <a:t>Paris,</a:t>
            </a:r>
            <a:r>
              <a:rPr sz="750" spc="60" dirty="0">
                <a:solidFill>
                  <a:prstClr val="black"/>
                </a:solidFill>
                <a:cs typeface="Calibri"/>
              </a:rPr>
              <a:t> </a:t>
            </a:r>
            <a:r>
              <a:rPr sz="750" spc="-10" dirty="0">
                <a:solidFill>
                  <a:prstClr val="black"/>
                </a:solidFill>
                <a:cs typeface="Calibri"/>
              </a:rPr>
              <a:t>France; </a:t>
            </a:r>
            <a:r>
              <a:rPr sz="750" spc="-155" dirty="0">
                <a:solidFill>
                  <a:prstClr val="black"/>
                </a:solidFill>
                <a:cs typeface="Calibri"/>
              </a:rPr>
              <a:t> </a:t>
            </a:r>
            <a:r>
              <a:rPr sz="750" baseline="38888" dirty="0">
                <a:solidFill>
                  <a:prstClr val="black"/>
                </a:solidFill>
                <a:cs typeface="Calibri"/>
              </a:rPr>
              <a:t>61</a:t>
            </a:r>
            <a:r>
              <a:rPr sz="750" dirty="0">
                <a:solidFill>
                  <a:prstClr val="black"/>
                </a:solidFill>
                <a:cs typeface="Calibri"/>
              </a:rPr>
              <a:t>Helios</a:t>
            </a:r>
            <a:r>
              <a:rPr sz="750" spc="85" dirty="0">
                <a:solidFill>
                  <a:prstClr val="black"/>
                </a:solidFill>
                <a:cs typeface="Calibri"/>
              </a:rPr>
              <a:t> </a:t>
            </a:r>
            <a:r>
              <a:rPr sz="750" spc="-5" dirty="0">
                <a:solidFill>
                  <a:prstClr val="black"/>
                </a:solidFill>
                <a:cs typeface="Calibri"/>
              </a:rPr>
              <a:t>Klinikum</a:t>
            </a:r>
            <a:r>
              <a:rPr sz="750" spc="85" dirty="0">
                <a:solidFill>
                  <a:prstClr val="black"/>
                </a:solidFill>
                <a:cs typeface="Calibri"/>
              </a:rPr>
              <a:t> </a:t>
            </a:r>
            <a:r>
              <a:rPr sz="750" spc="-5" dirty="0">
                <a:solidFill>
                  <a:prstClr val="black"/>
                </a:solidFill>
                <a:cs typeface="Calibri"/>
              </a:rPr>
              <a:t>Berlin</a:t>
            </a:r>
            <a:r>
              <a:rPr sz="750" spc="90" dirty="0">
                <a:solidFill>
                  <a:prstClr val="black"/>
                </a:solidFill>
                <a:cs typeface="Calibri"/>
              </a:rPr>
              <a:t> </a:t>
            </a:r>
            <a:r>
              <a:rPr sz="750" spc="-10" dirty="0">
                <a:solidFill>
                  <a:prstClr val="black"/>
                </a:solidFill>
                <a:cs typeface="Calibri"/>
              </a:rPr>
              <a:t>Buch,</a:t>
            </a:r>
            <a:r>
              <a:rPr sz="750" spc="95" dirty="0">
                <a:solidFill>
                  <a:prstClr val="black"/>
                </a:solidFill>
                <a:cs typeface="Calibri"/>
              </a:rPr>
              <a:t> </a:t>
            </a:r>
            <a:r>
              <a:rPr sz="750" spc="-5" dirty="0">
                <a:solidFill>
                  <a:prstClr val="black"/>
                </a:solidFill>
                <a:cs typeface="Calibri"/>
              </a:rPr>
              <a:t>Berlin,</a:t>
            </a:r>
            <a:r>
              <a:rPr sz="750" spc="90" dirty="0">
                <a:solidFill>
                  <a:prstClr val="black"/>
                </a:solidFill>
                <a:cs typeface="Calibri"/>
              </a:rPr>
              <a:t> </a:t>
            </a:r>
            <a:r>
              <a:rPr sz="750" spc="-10" dirty="0">
                <a:solidFill>
                  <a:prstClr val="black"/>
                </a:solidFill>
                <a:cs typeface="Calibri"/>
              </a:rPr>
              <a:t>Germany;</a:t>
            </a:r>
            <a:r>
              <a:rPr sz="750" spc="90" dirty="0">
                <a:solidFill>
                  <a:prstClr val="black"/>
                </a:solidFill>
                <a:cs typeface="Calibri"/>
              </a:rPr>
              <a:t> </a:t>
            </a:r>
            <a:r>
              <a:rPr sz="750" spc="-7" baseline="38888" dirty="0">
                <a:solidFill>
                  <a:prstClr val="black"/>
                </a:solidFill>
                <a:cs typeface="Calibri"/>
              </a:rPr>
              <a:t>62</a:t>
            </a:r>
            <a:r>
              <a:rPr sz="750" spc="-5" dirty="0">
                <a:solidFill>
                  <a:prstClr val="black"/>
                </a:solidFill>
                <a:cs typeface="Calibri"/>
              </a:rPr>
              <a:t>Department</a:t>
            </a:r>
            <a:r>
              <a:rPr sz="750" spc="95" dirty="0">
                <a:solidFill>
                  <a:prstClr val="black"/>
                </a:solidFill>
                <a:cs typeface="Calibri"/>
              </a:rPr>
              <a:t> </a:t>
            </a:r>
            <a:r>
              <a:rPr sz="750" spc="-10" dirty="0">
                <a:solidFill>
                  <a:prstClr val="black"/>
                </a:solidFill>
                <a:cs typeface="Calibri"/>
              </a:rPr>
              <a:t>of</a:t>
            </a:r>
            <a:r>
              <a:rPr sz="750" spc="90" dirty="0">
                <a:solidFill>
                  <a:prstClr val="black"/>
                </a:solidFill>
                <a:cs typeface="Calibri"/>
              </a:rPr>
              <a:t> </a:t>
            </a:r>
            <a:r>
              <a:rPr sz="750" spc="-5" dirty="0">
                <a:solidFill>
                  <a:prstClr val="black"/>
                </a:solidFill>
                <a:cs typeface="Calibri"/>
              </a:rPr>
              <a:t>Soft</a:t>
            </a:r>
            <a:r>
              <a:rPr sz="750" spc="85" dirty="0">
                <a:solidFill>
                  <a:prstClr val="black"/>
                </a:solidFill>
                <a:cs typeface="Calibri"/>
              </a:rPr>
              <a:t> </a:t>
            </a:r>
            <a:r>
              <a:rPr sz="750" spc="-5" dirty="0">
                <a:solidFill>
                  <a:prstClr val="black"/>
                </a:solidFill>
                <a:cs typeface="Calibri"/>
              </a:rPr>
              <a:t>Tissue/Bone</a:t>
            </a:r>
            <a:r>
              <a:rPr sz="750" spc="95" dirty="0">
                <a:solidFill>
                  <a:prstClr val="black"/>
                </a:solidFill>
                <a:cs typeface="Calibri"/>
              </a:rPr>
              <a:t> </a:t>
            </a:r>
            <a:r>
              <a:rPr sz="750" spc="-10" dirty="0">
                <a:solidFill>
                  <a:prstClr val="black"/>
                </a:solidFill>
                <a:cs typeface="Calibri"/>
              </a:rPr>
              <a:t>Sarcoma</a:t>
            </a:r>
            <a:r>
              <a:rPr sz="750" spc="85" dirty="0">
                <a:solidFill>
                  <a:prstClr val="black"/>
                </a:solidFill>
                <a:cs typeface="Calibri"/>
              </a:rPr>
              <a:t> </a:t>
            </a:r>
            <a:r>
              <a:rPr sz="750" spc="-10" dirty="0">
                <a:solidFill>
                  <a:prstClr val="black"/>
                </a:solidFill>
                <a:cs typeface="Calibri"/>
              </a:rPr>
              <a:t>and</a:t>
            </a:r>
            <a:r>
              <a:rPr sz="750" spc="90" dirty="0">
                <a:solidFill>
                  <a:prstClr val="black"/>
                </a:solidFill>
                <a:cs typeface="Calibri"/>
              </a:rPr>
              <a:t> </a:t>
            </a:r>
            <a:r>
              <a:rPr sz="750" spc="-10" dirty="0">
                <a:solidFill>
                  <a:prstClr val="black"/>
                </a:solidFill>
                <a:cs typeface="Calibri"/>
              </a:rPr>
              <a:t>Melanoma,</a:t>
            </a:r>
            <a:r>
              <a:rPr sz="750" spc="95" dirty="0">
                <a:solidFill>
                  <a:prstClr val="black"/>
                </a:solidFill>
                <a:cs typeface="Calibri"/>
              </a:rPr>
              <a:t> </a:t>
            </a:r>
            <a:r>
              <a:rPr sz="750" spc="-10" dirty="0">
                <a:solidFill>
                  <a:prstClr val="black"/>
                </a:solidFill>
                <a:cs typeface="Calibri"/>
              </a:rPr>
              <a:t>Maria</a:t>
            </a:r>
            <a:r>
              <a:rPr sz="750" spc="90" dirty="0">
                <a:solidFill>
                  <a:prstClr val="black"/>
                </a:solidFill>
                <a:cs typeface="Calibri"/>
              </a:rPr>
              <a:t> </a:t>
            </a:r>
            <a:r>
              <a:rPr sz="750" spc="-10" dirty="0">
                <a:solidFill>
                  <a:prstClr val="black"/>
                </a:solidFill>
                <a:cs typeface="Calibri"/>
              </a:rPr>
              <a:t>Sk</a:t>
            </a:r>
            <a:r>
              <a:rPr sz="750" spc="-10" dirty="0">
                <a:solidFill>
                  <a:prstClr val="black"/>
                </a:solidFill>
                <a:latin typeface="Tahoma"/>
                <a:cs typeface="Tahoma"/>
              </a:rPr>
              <a:t>ł</a:t>
            </a:r>
            <a:r>
              <a:rPr sz="750" spc="-10" dirty="0">
                <a:solidFill>
                  <a:prstClr val="black"/>
                </a:solidFill>
                <a:cs typeface="Calibri"/>
              </a:rPr>
              <a:t>odowska-Curie</a:t>
            </a:r>
            <a:r>
              <a:rPr sz="750" spc="90" dirty="0">
                <a:solidFill>
                  <a:prstClr val="black"/>
                </a:solidFill>
                <a:cs typeface="Calibri"/>
              </a:rPr>
              <a:t> </a:t>
            </a:r>
            <a:r>
              <a:rPr sz="750" spc="-10" dirty="0">
                <a:solidFill>
                  <a:prstClr val="black"/>
                </a:solidFill>
                <a:cs typeface="Calibri"/>
              </a:rPr>
              <a:t>National</a:t>
            </a:r>
            <a:r>
              <a:rPr sz="750" spc="85" dirty="0">
                <a:solidFill>
                  <a:prstClr val="black"/>
                </a:solidFill>
                <a:cs typeface="Calibri"/>
              </a:rPr>
              <a:t> </a:t>
            </a:r>
            <a:r>
              <a:rPr sz="750" spc="-10" dirty="0">
                <a:solidFill>
                  <a:prstClr val="black"/>
                </a:solidFill>
                <a:cs typeface="Calibri"/>
              </a:rPr>
              <a:t>Research</a:t>
            </a:r>
            <a:r>
              <a:rPr sz="750" spc="90" dirty="0">
                <a:solidFill>
                  <a:prstClr val="black"/>
                </a:solidFill>
                <a:cs typeface="Calibri"/>
              </a:rPr>
              <a:t> </a:t>
            </a:r>
            <a:r>
              <a:rPr sz="750" spc="-5" dirty="0">
                <a:solidFill>
                  <a:prstClr val="black"/>
                </a:solidFill>
                <a:cs typeface="Calibri"/>
              </a:rPr>
              <a:t>Institute</a:t>
            </a:r>
            <a:r>
              <a:rPr sz="750" spc="85" dirty="0">
                <a:solidFill>
                  <a:prstClr val="black"/>
                </a:solidFill>
                <a:cs typeface="Calibri"/>
              </a:rPr>
              <a:t> </a:t>
            </a:r>
            <a:r>
              <a:rPr sz="750" spc="-10" dirty="0">
                <a:solidFill>
                  <a:prstClr val="black"/>
                </a:solidFill>
                <a:cs typeface="Calibri"/>
              </a:rPr>
              <a:t>of </a:t>
            </a:r>
            <a:r>
              <a:rPr sz="750" spc="-150" dirty="0">
                <a:solidFill>
                  <a:prstClr val="black"/>
                </a:solidFill>
                <a:cs typeface="Calibri"/>
              </a:rPr>
              <a:t> </a:t>
            </a:r>
            <a:r>
              <a:rPr sz="750" spc="-15" dirty="0">
                <a:solidFill>
                  <a:prstClr val="black"/>
                </a:solidFill>
                <a:cs typeface="Calibri"/>
              </a:rPr>
              <a:t>Oncology,</a:t>
            </a:r>
            <a:r>
              <a:rPr sz="750" spc="30" dirty="0">
                <a:solidFill>
                  <a:prstClr val="black"/>
                </a:solidFill>
                <a:cs typeface="Calibri"/>
              </a:rPr>
              <a:t> </a:t>
            </a:r>
            <a:r>
              <a:rPr sz="750" spc="-20" dirty="0">
                <a:solidFill>
                  <a:prstClr val="black"/>
                </a:solidFill>
                <a:cs typeface="Calibri"/>
              </a:rPr>
              <a:t>Warsaw,</a:t>
            </a:r>
            <a:r>
              <a:rPr sz="750" spc="90" dirty="0">
                <a:solidFill>
                  <a:prstClr val="black"/>
                </a:solidFill>
                <a:cs typeface="Calibri"/>
              </a:rPr>
              <a:t> </a:t>
            </a:r>
            <a:r>
              <a:rPr sz="750" spc="-10" dirty="0">
                <a:solidFill>
                  <a:prstClr val="black"/>
                </a:solidFill>
                <a:cs typeface="Calibri"/>
              </a:rPr>
              <a:t>Poland;</a:t>
            </a:r>
            <a:r>
              <a:rPr sz="750" spc="90" dirty="0">
                <a:solidFill>
                  <a:prstClr val="black"/>
                </a:solidFill>
                <a:cs typeface="Calibri"/>
              </a:rPr>
              <a:t> </a:t>
            </a:r>
            <a:r>
              <a:rPr sz="750" baseline="38888" dirty="0">
                <a:solidFill>
                  <a:prstClr val="black"/>
                </a:solidFill>
                <a:cs typeface="Calibri"/>
              </a:rPr>
              <a:t>63</a:t>
            </a:r>
            <a:r>
              <a:rPr sz="750" dirty="0">
                <a:solidFill>
                  <a:prstClr val="black"/>
                </a:solidFill>
                <a:cs typeface="Calibri"/>
              </a:rPr>
              <a:t>Aarhus</a:t>
            </a:r>
            <a:r>
              <a:rPr sz="750" spc="90" dirty="0">
                <a:solidFill>
                  <a:prstClr val="black"/>
                </a:solidFill>
                <a:cs typeface="Calibri"/>
              </a:rPr>
              <a:t> </a:t>
            </a:r>
            <a:r>
              <a:rPr sz="750" spc="-5" dirty="0">
                <a:solidFill>
                  <a:prstClr val="black"/>
                </a:solidFill>
                <a:cs typeface="Calibri"/>
              </a:rPr>
              <a:t>University</a:t>
            </a:r>
            <a:r>
              <a:rPr sz="750" spc="90" dirty="0">
                <a:solidFill>
                  <a:prstClr val="black"/>
                </a:solidFill>
                <a:cs typeface="Calibri"/>
              </a:rPr>
              <a:t> </a:t>
            </a:r>
            <a:r>
              <a:rPr sz="750" spc="-10" dirty="0">
                <a:solidFill>
                  <a:prstClr val="black"/>
                </a:solidFill>
                <a:cs typeface="Calibri"/>
              </a:rPr>
              <a:t>Hospital,</a:t>
            </a:r>
            <a:r>
              <a:rPr sz="750" spc="90" dirty="0">
                <a:solidFill>
                  <a:prstClr val="black"/>
                </a:solidFill>
                <a:cs typeface="Calibri"/>
              </a:rPr>
              <a:t> </a:t>
            </a:r>
            <a:r>
              <a:rPr sz="750" spc="-10" dirty="0">
                <a:solidFill>
                  <a:prstClr val="black"/>
                </a:solidFill>
                <a:cs typeface="Calibri"/>
              </a:rPr>
              <a:t>Aarhus,</a:t>
            </a:r>
            <a:r>
              <a:rPr sz="750" spc="100" dirty="0">
                <a:solidFill>
                  <a:prstClr val="black"/>
                </a:solidFill>
                <a:cs typeface="Calibri"/>
              </a:rPr>
              <a:t> </a:t>
            </a:r>
            <a:r>
              <a:rPr sz="750" spc="-10" dirty="0">
                <a:solidFill>
                  <a:prstClr val="black"/>
                </a:solidFill>
                <a:cs typeface="Calibri"/>
              </a:rPr>
              <a:t>Denmark;</a:t>
            </a:r>
            <a:r>
              <a:rPr sz="750" spc="95" dirty="0">
                <a:solidFill>
                  <a:prstClr val="black"/>
                </a:solidFill>
                <a:cs typeface="Calibri"/>
              </a:rPr>
              <a:t> </a:t>
            </a:r>
            <a:r>
              <a:rPr sz="750" spc="-7" baseline="38888" dirty="0">
                <a:solidFill>
                  <a:prstClr val="black"/>
                </a:solidFill>
                <a:cs typeface="Calibri"/>
              </a:rPr>
              <a:t>64</a:t>
            </a:r>
            <a:r>
              <a:rPr sz="750" spc="-5" dirty="0">
                <a:solidFill>
                  <a:prstClr val="black"/>
                </a:solidFill>
                <a:cs typeface="Calibri"/>
              </a:rPr>
              <a:t>Department</a:t>
            </a:r>
            <a:r>
              <a:rPr sz="750" spc="105" dirty="0">
                <a:solidFill>
                  <a:prstClr val="black"/>
                </a:solidFill>
                <a:cs typeface="Calibri"/>
              </a:rPr>
              <a:t> </a:t>
            </a:r>
            <a:r>
              <a:rPr sz="750" spc="-10" dirty="0">
                <a:solidFill>
                  <a:prstClr val="black"/>
                </a:solidFill>
                <a:cs typeface="Calibri"/>
              </a:rPr>
              <a:t>of</a:t>
            </a:r>
            <a:r>
              <a:rPr sz="750" spc="90" dirty="0">
                <a:solidFill>
                  <a:prstClr val="black"/>
                </a:solidFill>
                <a:cs typeface="Calibri"/>
              </a:rPr>
              <a:t> </a:t>
            </a:r>
            <a:r>
              <a:rPr sz="750" spc="-10" dirty="0">
                <a:solidFill>
                  <a:prstClr val="black"/>
                </a:solidFill>
                <a:cs typeface="Calibri"/>
              </a:rPr>
              <a:t>Radiotherapy,</a:t>
            </a:r>
            <a:r>
              <a:rPr sz="750" spc="90" dirty="0">
                <a:solidFill>
                  <a:prstClr val="black"/>
                </a:solidFill>
                <a:cs typeface="Calibri"/>
              </a:rPr>
              <a:t> </a:t>
            </a:r>
            <a:r>
              <a:rPr sz="750" spc="-10" dirty="0">
                <a:solidFill>
                  <a:prstClr val="black"/>
                </a:solidFill>
                <a:cs typeface="Calibri"/>
              </a:rPr>
              <a:t>Fondazione</a:t>
            </a:r>
            <a:r>
              <a:rPr sz="750" spc="100" dirty="0">
                <a:solidFill>
                  <a:prstClr val="black"/>
                </a:solidFill>
                <a:cs typeface="Calibri"/>
              </a:rPr>
              <a:t> </a:t>
            </a:r>
            <a:r>
              <a:rPr sz="750" spc="-5" dirty="0">
                <a:solidFill>
                  <a:prstClr val="black"/>
                </a:solidFill>
                <a:cs typeface="Calibri"/>
              </a:rPr>
              <a:t>IRCCS</a:t>
            </a:r>
            <a:r>
              <a:rPr sz="750" spc="95" dirty="0">
                <a:solidFill>
                  <a:prstClr val="black"/>
                </a:solidFill>
                <a:cs typeface="Calibri"/>
              </a:rPr>
              <a:t> </a:t>
            </a:r>
            <a:r>
              <a:rPr sz="750" spc="-5" dirty="0">
                <a:solidFill>
                  <a:prstClr val="black"/>
                </a:solidFill>
                <a:cs typeface="Calibri"/>
              </a:rPr>
              <a:t>Istituto</a:t>
            </a:r>
            <a:r>
              <a:rPr sz="750" spc="90" dirty="0">
                <a:solidFill>
                  <a:prstClr val="black"/>
                </a:solidFill>
                <a:cs typeface="Calibri"/>
              </a:rPr>
              <a:t> </a:t>
            </a:r>
            <a:r>
              <a:rPr sz="750" spc="-10" dirty="0">
                <a:solidFill>
                  <a:prstClr val="black"/>
                </a:solidFill>
                <a:cs typeface="Calibri"/>
              </a:rPr>
              <a:t>Nazionale</a:t>
            </a:r>
            <a:r>
              <a:rPr sz="750" spc="95" dirty="0">
                <a:solidFill>
                  <a:prstClr val="black"/>
                </a:solidFill>
                <a:cs typeface="Calibri"/>
              </a:rPr>
              <a:t> </a:t>
            </a:r>
            <a:r>
              <a:rPr sz="750" spc="-5" dirty="0">
                <a:solidFill>
                  <a:prstClr val="black"/>
                </a:solidFill>
                <a:cs typeface="Calibri"/>
              </a:rPr>
              <a:t>dei</a:t>
            </a:r>
            <a:r>
              <a:rPr sz="750" spc="95" dirty="0">
                <a:solidFill>
                  <a:prstClr val="black"/>
                </a:solidFill>
                <a:cs typeface="Calibri"/>
              </a:rPr>
              <a:t> </a:t>
            </a:r>
            <a:r>
              <a:rPr sz="750" spc="-15" dirty="0">
                <a:solidFill>
                  <a:prstClr val="black"/>
                </a:solidFill>
                <a:cs typeface="Calibri"/>
              </a:rPr>
              <a:t>Tumori,</a:t>
            </a:r>
            <a:r>
              <a:rPr sz="750" spc="90" dirty="0">
                <a:solidFill>
                  <a:prstClr val="black"/>
                </a:solidFill>
                <a:cs typeface="Calibri"/>
              </a:rPr>
              <a:t> </a:t>
            </a:r>
            <a:r>
              <a:rPr sz="750" spc="-5" dirty="0">
                <a:solidFill>
                  <a:prstClr val="black"/>
                </a:solidFill>
                <a:cs typeface="Calibri"/>
              </a:rPr>
              <a:t>Milan, </a:t>
            </a:r>
            <a:r>
              <a:rPr sz="750" dirty="0">
                <a:solidFill>
                  <a:prstClr val="black"/>
                </a:solidFill>
                <a:cs typeface="Calibri"/>
              </a:rPr>
              <a:t> </a:t>
            </a:r>
            <a:r>
              <a:rPr sz="750" spc="-5" dirty="0">
                <a:solidFill>
                  <a:prstClr val="black"/>
                </a:solidFill>
                <a:cs typeface="Calibri"/>
              </a:rPr>
              <a:t>Italy;</a:t>
            </a:r>
            <a:r>
              <a:rPr sz="750" spc="25" dirty="0">
                <a:solidFill>
                  <a:prstClr val="black"/>
                </a:solidFill>
                <a:cs typeface="Calibri"/>
              </a:rPr>
              <a:t> </a:t>
            </a:r>
            <a:r>
              <a:rPr sz="750" spc="-7" baseline="38888" dirty="0">
                <a:solidFill>
                  <a:prstClr val="black"/>
                </a:solidFill>
                <a:cs typeface="Calibri"/>
              </a:rPr>
              <a:t>65</a:t>
            </a:r>
            <a:r>
              <a:rPr sz="750" spc="-5" dirty="0">
                <a:solidFill>
                  <a:prstClr val="black"/>
                </a:solidFill>
                <a:cs typeface="Calibri"/>
              </a:rPr>
              <a:t>Department</a:t>
            </a:r>
            <a:r>
              <a:rPr sz="750" spc="40" dirty="0">
                <a:solidFill>
                  <a:prstClr val="black"/>
                </a:solidFill>
                <a:cs typeface="Calibri"/>
              </a:rPr>
              <a:t> </a:t>
            </a:r>
            <a:r>
              <a:rPr sz="750" spc="-10" dirty="0">
                <a:solidFill>
                  <a:prstClr val="black"/>
                </a:solidFill>
                <a:cs typeface="Calibri"/>
              </a:rPr>
              <a:t>of</a:t>
            </a:r>
            <a:r>
              <a:rPr sz="750" spc="40" dirty="0">
                <a:solidFill>
                  <a:prstClr val="black"/>
                </a:solidFill>
                <a:cs typeface="Calibri"/>
              </a:rPr>
              <a:t> </a:t>
            </a:r>
            <a:r>
              <a:rPr sz="750" spc="-10" dirty="0">
                <a:solidFill>
                  <a:prstClr val="black"/>
                </a:solidFill>
                <a:cs typeface="Calibri"/>
              </a:rPr>
              <a:t>General</a:t>
            </a:r>
            <a:r>
              <a:rPr sz="750" spc="30" dirty="0">
                <a:solidFill>
                  <a:prstClr val="black"/>
                </a:solidFill>
                <a:cs typeface="Calibri"/>
              </a:rPr>
              <a:t> </a:t>
            </a:r>
            <a:r>
              <a:rPr sz="750" spc="-5" dirty="0">
                <a:solidFill>
                  <a:prstClr val="black"/>
                </a:solidFill>
                <a:cs typeface="Calibri"/>
              </a:rPr>
              <a:t>Medical</a:t>
            </a:r>
            <a:r>
              <a:rPr sz="750" spc="45" dirty="0">
                <a:solidFill>
                  <a:prstClr val="black"/>
                </a:solidFill>
                <a:cs typeface="Calibri"/>
              </a:rPr>
              <a:t> </a:t>
            </a:r>
            <a:r>
              <a:rPr sz="750" spc="-15" dirty="0">
                <a:solidFill>
                  <a:prstClr val="black"/>
                </a:solidFill>
                <a:cs typeface="Calibri"/>
              </a:rPr>
              <a:t>Oncology,</a:t>
            </a:r>
            <a:r>
              <a:rPr sz="750" spc="40" dirty="0">
                <a:solidFill>
                  <a:prstClr val="black"/>
                </a:solidFill>
                <a:cs typeface="Calibri"/>
              </a:rPr>
              <a:t> </a:t>
            </a:r>
            <a:r>
              <a:rPr sz="750" spc="-5" dirty="0">
                <a:solidFill>
                  <a:prstClr val="black"/>
                </a:solidFill>
                <a:cs typeface="Calibri"/>
              </a:rPr>
              <a:t>University</a:t>
            </a:r>
            <a:r>
              <a:rPr sz="750" spc="35" dirty="0">
                <a:solidFill>
                  <a:prstClr val="black"/>
                </a:solidFill>
                <a:cs typeface="Calibri"/>
              </a:rPr>
              <a:t> </a:t>
            </a:r>
            <a:r>
              <a:rPr sz="750" spc="-10" dirty="0">
                <a:solidFill>
                  <a:prstClr val="black"/>
                </a:solidFill>
                <a:cs typeface="Calibri"/>
              </a:rPr>
              <a:t>Hospitals</a:t>
            </a:r>
            <a:r>
              <a:rPr sz="750" spc="35" dirty="0">
                <a:solidFill>
                  <a:prstClr val="black"/>
                </a:solidFill>
                <a:cs typeface="Calibri"/>
              </a:rPr>
              <a:t> </a:t>
            </a:r>
            <a:r>
              <a:rPr sz="750" spc="-10" dirty="0">
                <a:solidFill>
                  <a:prstClr val="black"/>
                </a:solidFill>
                <a:cs typeface="Calibri"/>
              </a:rPr>
              <a:t>Leuven,</a:t>
            </a:r>
            <a:r>
              <a:rPr sz="750" spc="40" dirty="0">
                <a:solidFill>
                  <a:prstClr val="black"/>
                </a:solidFill>
                <a:cs typeface="Calibri"/>
              </a:rPr>
              <a:t> </a:t>
            </a:r>
            <a:r>
              <a:rPr sz="750" spc="-10" dirty="0">
                <a:solidFill>
                  <a:prstClr val="black"/>
                </a:solidFill>
                <a:cs typeface="Calibri"/>
              </a:rPr>
              <a:t>Leuven</a:t>
            </a:r>
            <a:r>
              <a:rPr sz="750" spc="40" dirty="0">
                <a:solidFill>
                  <a:prstClr val="black"/>
                </a:solidFill>
                <a:cs typeface="Calibri"/>
              </a:rPr>
              <a:t> </a:t>
            </a:r>
            <a:r>
              <a:rPr sz="750" spc="-10" dirty="0">
                <a:solidFill>
                  <a:prstClr val="black"/>
                </a:solidFill>
                <a:cs typeface="Calibri"/>
              </a:rPr>
              <a:t>Cancer</a:t>
            </a:r>
            <a:r>
              <a:rPr sz="750" spc="45" dirty="0">
                <a:solidFill>
                  <a:prstClr val="black"/>
                </a:solidFill>
                <a:cs typeface="Calibri"/>
              </a:rPr>
              <a:t> </a:t>
            </a:r>
            <a:r>
              <a:rPr sz="750" spc="-10" dirty="0">
                <a:solidFill>
                  <a:prstClr val="black"/>
                </a:solidFill>
                <a:cs typeface="Calibri"/>
              </a:rPr>
              <a:t>Institute,</a:t>
            </a:r>
            <a:r>
              <a:rPr sz="750" spc="40" dirty="0">
                <a:solidFill>
                  <a:prstClr val="black"/>
                </a:solidFill>
                <a:cs typeface="Calibri"/>
              </a:rPr>
              <a:t> </a:t>
            </a:r>
            <a:r>
              <a:rPr sz="750" spc="-10" dirty="0">
                <a:solidFill>
                  <a:prstClr val="black"/>
                </a:solidFill>
                <a:cs typeface="Calibri"/>
              </a:rPr>
              <a:t>Leuven,</a:t>
            </a:r>
            <a:r>
              <a:rPr sz="750" spc="40" dirty="0">
                <a:solidFill>
                  <a:prstClr val="black"/>
                </a:solidFill>
                <a:cs typeface="Calibri"/>
              </a:rPr>
              <a:t> </a:t>
            </a:r>
            <a:r>
              <a:rPr sz="750" spc="-5" dirty="0">
                <a:solidFill>
                  <a:prstClr val="black"/>
                </a:solidFill>
                <a:cs typeface="Calibri"/>
              </a:rPr>
              <a:t>Belgium;</a:t>
            </a:r>
            <a:r>
              <a:rPr sz="750" spc="40" dirty="0">
                <a:solidFill>
                  <a:prstClr val="black"/>
                </a:solidFill>
                <a:cs typeface="Calibri"/>
              </a:rPr>
              <a:t> </a:t>
            </a:r>
            <a:r>
              <a:rPr sz="750" spc="-7" baseline="38888" dirty="0">
                <a:solidFill>
                  <a:prstClr val="black"/>
                </a:solidFill>
                <a:cs typeface="Calibri"/>
              </a:rPr>
              <a:t>66</a:t>
            </a:r>
            <a:r>
              <a:rPr sz="750" spc="-5" dirty="0">
                <a:solidFill>
                  <a:prstClr val="black"/>
                </a:solidFill>
                <a:cs typeface="Calibri"/>
              </a:rPr>
              <a:t>Department</a:t>
            </a:r>
            <a:r>
              <a:rPr sz="750" spc="35" dirty="0">
                <a:solidFill>
                  <a:prstClr val="black"/>
                </a:solidFill>
                <a:cs typeface="Calibri"/>
              </a:rPr>
              <a:t> </a:t>
            </a:r>
            <a:r>
              <a:rPr sz="750" spc="-10" dirty="0">
                <a:solidFill>
                  <a:prstClr val="black"/>
                </a:solidFill>
                <a:cs typeface="Calibri"/>
              </a:rPr>
              <a:t>of</a:t>
            </a:r>
            <a:r>
              <a:rPr sz="750" spc="35" dirty="0">
                <a:solidFill>
                  <a:prstClr val="black"/>
                </a:solidFill>
                <a:cs typeface="Calibri"/>
              </a:rPr>
              <a:t> </a:t>
            </a:r>
            <a:r>
              <a:rPr sz="750" spc="-5" dirty="0">
                <a:solidFill>
                  <a:prstClr val="black"/>
                </a:solidFill>
                <a:cs typeface="Calibri"/>
              </a:rPr>
              <a:t>Medical</a:t>
            </a:r>
            <a:r>
              <a:rPr sz="750" spc="35" dirty="0">
                <a:solidFill>
                  <a:prstClr val="black"/>
                </a:solidFill>
                <a:cs typeface="Calibri"/>
              </a:rPr>
              <a:t> </a:t>
            </a:r>
            <a:r>
              <a:rPr sz="750" spc="-15" dirty="0">
                <a:solidFill>
                  <a:prstClr val="black"/>
                </a:solidFill>
                <a:cs typeface="Calibri"/>
              </a:rPr>
              <a:t>Oncology,</a:t>
            </a:r>
            <a:r>
              <a:rPr sz="750" spc="40" dirty="0">
                <a:solidFill>
                  <a:prstClr val="black"/>
                </a:solidFill>
                <a:cs typeface="Calibri"/>
              </a:rPr>
              <a:t> </a:t>
            </a:r>
            <a:r>
              <a:rPr sz="750" spc="-10" dirty="0">
                <a:solidFill>
                  <a:prstClr val="black"/>
                </a:solidFill>
                <a:cs typeface="Calibri"/>
              </a:rPr>
              <a:t>Erasmus </a:t>
            </a:r>
            <a:r>
              <a:rPr sz="750" spc="-155" dirty="0">
                <a:solidFill>
                  <a:prstClr val="black"/>
                </a:solidFill>
                <a:cs typeface="Calibri"/>
              </a:rPr>
              <a:t> </a:t>
            </a:r>
            <a:r>
              <a:rPr sz="750" spc="-5" dirty="0">
                <a:solidFill>
                  <a:prstClr val="black"/>
                </a:solidFill>
                <a:cs typeface="Calibri"/>
              </a:rPr>
              <a:t>MC</a:t>
            </a:r>
            <a:r>
              <a:rPr sz="750" spc="40" dirty="0">
                <a:solidFill>
                  <a:prstClr val="black"/>
                </a:solidFill>
                <a:cs typeface="Calibri"/>
              </a:rPr>
              <a:t> </a:t>
            </a:r>
            <a:r>
              <a:rPr sz="750" spc="-10" dirty="0">
                <a:solidFill>
                  <a:prstClr val="black"/>
                </a:solidFill>
                <a:cs typeface="Calibri"/>
              </a:rPr>
              <a:t>Cancer</a:t>
            </a:r>
            <a:r>
              <a:rPr sz="750" spc="50" dirty="0">
                <a:solidFill>
                  <a:prstClr val="black"/>
                </a:solidFill>
                <a:cs typeface="Calibri"/>
              </a:rPr>
              <a:t> </a:t>
            </a:r>
            <a:r>
              <a:rPr sz="750" spc="-10" dirty="0">
                <a:solidFill>
                  <a:prstClr val="black"/>
                </a:solidFill>
                <a:cs typeface="Calibri"/>
              </a:rPr>
              <a:t>Institute,</a:t>
            </a:r>
            <a:r>
              <a:rPr sz="750" spc="35" dirty="0">
                <a:solidFill>
                  <a:prstClr val="black"/>
                </a:solidFill>
                <a:cs typeface="Calibri"/>
              </a:rPr>
              <a:t> </a:t>
            </a:r>
            <a:r>
              <a:rPr sz="750" spc="-10" dirty="0">
                <a:solidFill>
                  <a:prstClr val="black"/>
                </a:solidFill>
                <a:cs typeface="Calibri"/>
              </a:rPr>
              <a:t>Rotterdam,</a:t>
            </a:r>
            <a:r>
              <a:rPr sz="750" spc="-20" dirty="0">
                <a:solidFill>
                  <a:prstClr val="black"/>
                </a:solidFill>
                <a:cs typeface="Calibri"/>
              </a:rPr>
              <a:t> </a:t>
            </a:r>
            <a:r>
              <a:rPr sz="750" spc="-10" dirty="0">
                <a:solidFill>
                  <a:prstClr val="black"/>
                </a:solidFill>
                <a:cs typeface="Calibri"/>
              </a:rPr>
              <a:t>The</a:t>
            </a:r>
            <a:r>
              <a:rPr sz="750" spc="40" dirty="0">
                <a:solidFill>
                  <a:prstClr val="black"/>
                </a:solidFill>
                <a:cs typeface="Calibri"/>
              </a:rPr>
              <a:t> </a:t>
            </a:r>
            <a:r>
              <a:rPr sz="750" spc="-10" dirty="0">
                <a:solidFill>
                  <a:prstClr val="black"/>
                </a:solidFill>
                <a:cs typeface="Calibri"/>
              </a:rPr>
              <a:t>Netherlands;</a:t>
            </a:r>
            <a:r>
              <a:rPr sz="750" spc="40" dirty="0">
                <a:solidFill>
                  <a:prstClr val="black"/>
                </a:solidFill>
                <a:cs typeface="Calibri"/>
              </a:rPr>
              <a:t> </a:t>
            </a:r>
            <a:r>
              <a:rPr sz="750" spc="-7" baseline="38888" dirty="0">
                <a:solidFill>
                  <a:prstClr val="black"/>
                </a:solidFill>
                <a:cs typeface="Calibri"/>
              </a:rPr>
              <a:t>67</a:t>
            </a:r>
            <a:r>
              <a:rPr sz="750" spc="-5" dirty="0">
                <a:solidFill>
                  <a:prstClr val="black"/>
                </a:solidFill>
                <a:cs typeface="Calibri"/>
              </a:rPr>
              <a:t>Department</a:t>
            </a:r>
            <a:r>
              <a:rPr sz="750" spc="40" dirty="0">
                <a:solidFill>
                  <a:prstClr val="black"/>
                </a:solidFill>
                <a:cs typeface="Calibri"/>
              </a:rPr>
              <a:t> </a:t>
            </a:r>
            <a:r>
              <a:rPr sz="750" spc="-10" dirty="0">
                <a:solidFill>
                  <a:prstClr val="black"/>
                </a:solidFill>
                <a:cs typeface="Calibri"/>
              </a:rPr>
              <a:t>of</a:t>
            </a:r>
            <a:r>
              <a:rPr sz="750" spc="45" dirty="0">
                <a:solidFill>
                  <a:prstClr val="black"/>
                </a:solidFill>
                <a:cs typeface="Calibri"/>
              </a:rPr>
              <a:t> </a:t>
            </a:r>
            <a:r>
              <a:rPr sz="750" spc="-15" dirty="0">
                <a:solidFill>
                  <a:prstClr val="black"/>
                </a:solidFill>
                <a:cs typeface="Calibri"/>
              </a:rPr>
              <a:t>Surgery,</a:t>
            </a:r>
            <a:r>
              <a:rPr sz="750" spc="40" dirty="0">
                <a:solidFill>
                  <a:prstClr val="black"/>
                </a:solidFill>
                <a:cs typeface="Calibri"/>
              </a:rPr>
              <a:t> </a:t>
            </a:r>
            <a:r>
              <a:rPr sz="750" spc="-10" dirty="0">
                <a:solidFill>
                  <a:prstClr val="black"/>
                </a:solidFill>
                <a:cs typeface="Calibri"/>
              </a:rPr>
              <a:t>Royal</a:t>
            </a:r>
            <a:r>
              <a:rPr sz="750" spc="30" dirty="0">
                <a:solidFill>
                  <a:prstClr val="black"/>
                </a:solidFill>
                <a:cs typeface="Calibri"/>
              </a:rPr>
              <a:t> </a:t>
            </a:r>
            <a:r>
              <a:rPr sz="750" spc="-10" dirty="0">
                <a:solidFill>
                  <a:prstClr val="black"/>
                </a:solidFill>
                <a:cs typeface="Calibri"/>
              </a:rPr>
              <a:t>Marsden</a:t>
            </a:r>
            <a:r>
              <a:rPr sz="750" spc="40" dirty="0">
                <a:solidFill>
                  <a:prstClr val="black"/>
                </a:solidFill>
                <a:cs typeface="Calibri"/>
              </a:rPr>
              <a:t> </a:t>
            </a:r>
            <a:r>
              <a:rPr sz="750" spc="-10" dirty="0">
                <a:solidFill>
                  <a:prstClr val="black"/>
                </a:solidFill>
                <a:cs typeface="Calibri"/>
              </a:rPr>
              <a:t>Hospital,</a:t>
            </a:r>
            <a:r>
              <a:rPr sz="750" spc="35" dirty="0">
                <a:solidFill>
                  <a:prstClr val="black"/>
                </a:solidFill>
                <a:cs typeface="Calibri"/>
              </a:rPr>
              <a:t> </a:t>
            </a:r>
            <a:r>
              <a:rPr sz="750" spc="-10" dirty="0">
                <a:solidFill>
                  <a:prstClr val="black"/>
                </a:solidFill>
                <a:cs typeface="Calibri"/>
              </a:rPr>
              <a:t>London,</a:t>
            </a:r>
            <a:r>
              <a:rPr sz="750" spc="50" dirty="0">
                <a:solidFill>
                  <a:prstClr val="black"/>
                </a:solidFill>
                <a:cs typeface="Calibri"/>
              </a:rPr>
              <a:t> </a:t>
            </a:r>
            <a:r>
              <a:rPr sz="750" spc="-10" dirty="0">
                <a:solidFill>
                  <a:prstClr val="black"/>
                </a:solidFill>
                <a:cs typeface="Calibri"/>
              </a:rPr>
              <a:t>UK;</a:t>
            </a:r>
            <a:r>
              <a:rPr sz="750" spc="40" dirty="0">
                <a:solidFill>
                  <a:prstClr val="black"/>
                </a:solidFill>
                <a:cs typeface="Calibri"/>
              </a:rPr>
              <a:t> </a:t>
            </a:r>
            <a:r>
              <a:rPr sz="750" spc="-7" baseline="38888" dirty="0">
                <a:solidFill>
                  <a:prstClr val="black"/>
                </a:solidFill>
                <a:cs typeface="Calibri"/>
              </a:rPr>
              <a:t>68</a:t>
            </a:r>
            <a:r>
              <a:rPr sz="750" spc="-5" dirty="0">
                <a:solidFill>
                  <a:prstClr val="black"/>
                </a:solidFill>
                <a:cs typeface="Calibri"/>
              </a:rPr>
              <a:t>Department</a:t>
            </a:r>
            <a:r>
              <a:rPr sz="750" spc="55" dirty="0">
                <a:solidFill>
                  <a:prstClr val="black"/>
                </a:solidFill>
                <a:cs typeface="Calibri"/>
              </a:rPr>
              <a:t> </a:t>
            </a:r>
            <a:r>
              <a:rPr sz="750" spc="-10" dirty="0">
                <a:solidFill>
                  <a:prstClr val="black"/>
                </a:solidFill>
                <a:cs typeface="Calibri"/>
              </a:rPr>
              <a:t>of</a:t>
            </a:r>
            <a:r>
              <a:rPr sz="750" spc="40" dirty="0">
                <a:solidFill>
                  <a:prstClr val="black"/>
                </a:solidFill>
                <a:cs typeface="Calibri"/>
              </a:rPr>
              <a:t> </a:t>
            </a:r>
            <a:r>
              <a:rPr sz="750" spc="-10" dirty="0">
                <a:solidFill>
                  <a:prstClr val="black"/>
                </a:solidFill>
                <a:cs typeface="Calibri"/>
              </a:rPr>
              <a:t>Research,</a:t>
            </a:r>
            <a:r>
              <a:rPr sz="750" spc="35" dirty="0">
                <a:solidFill>
                  <a:prstClr val="black"/>
                </a:solidFill>
                <a:cs typeface="Calibri"/>
              </a:rPr>
              <a:t> </a:t>
            </a:r>
            <a:r>
              <a:rPr sz="750" spc="-10" dirty="0">
                <a:solidFill>
                  <a:prstClr val="black"/>
                </a:solidFill>
                <a:cs typeface="Calibri"/>
              </a:rPr>
              <a:t>Evaluative</a:t>
            </a:r>
            <a:r>
              <a:rPr sz="750" spc="50" dirty="0">
                <a:solidFill>
                  <a:prstClr val="black"/>
                </a:solidFill>
                <a:cs typeface="Calibri"/>
              </a:rPr>
              <a:t> </a:t>
            </a:r>
            <a:r>
              <a:rPr sz="750" spc="-5" dirty="0">
                <a:solidFill>
                  <a:prstClr val="black"/>
                </a:solidFill>
                <a:cs typeface="Calibri"/>
              </a:rPr>
              <a:t>Epidemiology </a:t>
            </a:r>
            <a:r>
              <a:rPr sz="750" spc="-155" dirty="0">
                <a:solidFill>
                  <a:prstClr val="black"/>
                </a:solidFill>
                <a:cs typeface="Calibri"/>
              </a:rPr>
              <a:t> </a:t>
            </a:r>
            <a:r>
              <a:rPr sz="750" spc="-5" dirty="0">
                <a:solidFill>
                  <a:prstClr val="black"/>
                </a:solidFill>
                <a:cs typeface="Calibri"/>
              </a:rPr>
              <a:t>Unit,</a:t>
            </a:r>
            <a:r>
              <a:rPr sz="750" spc="25" dirty="0">
                <a:solidFill>
                  <a:prstClr val="black"/>
                </a:solidFill>
                <a:cs typeface="Calibri"/>
              </a:rPr>
              <a:t> </a:t>
            </a:r>
            <a:r>
              <a:rPr sz="750" spc="-10" dirty="0">
                <a:solidFill>
                  <a:prstClr val="black"/>
                </a:solidFill>
                <a:cs typeface="Calibri"/>
              </a:rPr>
              <a:t>Fondazione</a:t>
            </a:r>
            <a:r>
              <a:rPr sz="750" spc="30" dirty="0">
                <a:solidFill>
                  <a:prstClr val="black"/>
                </a:solidFill>
                <a:cs typeface="Calibri"/>
              </a:rPr>
              <a:t> </a:t>
            </a:r>
            <a:r>
              <a:rPr sz="750" spc="-5" dirty="0">
                <a:solidFill>
                  <a:prstClr val="black"/>
                </a:solidFill>
                <a:cs typeface="Calibri"/>
              </a:rPr>
              <a:t>IRCCS</a:t>
            </a:r>
            <a:r>
              <a:rPr sz="750" spc="20" dirty="0">
                <a:solidFill>
                  <a:prstClr val="black"/>
                </a:solidFill>
                <a:cs typeface="Calibri"/>
              </a:rPr>
              <a:t> </a:t>
            </a:r>
            <a:r>
              <a:rPr sz="750" spc="-5" dirty="0">
                <a:solidFill>
                  <a:prstClr val="black"/>
                </a:solidFill>
                <a:cs typeface="Calibri"/>
              </a:rPr>
              <a:t>Istituto</a:t>
            </a:r>
            <a:r>
              <a:rPr sz="750" spc="20" dirty="0">
                <a:solidFill>
                  <a:prstClr val="black"/>
                </a:solidFill>
                <a:cs typeface="Calibri"/>
              </a:rPr>
              <a:t> </a:t>
            </a:r>
            <a:r>
              <a:rPr sz="750" spc="-10" dirty="0">
                <a:solidFill>
                  <a:prstClr val="black"/>
                </a:solidFill>
                <a:cs typeface="Calibri"/>
              </a:rPr>
              <a:t>Nazionale</a:t>
            </a:r>
            <a:r>
              <a:rPr sz="750" spc="15" dirty="0">
                <a:solidFill>
                  <a:prstClr val="black"/>
                </a:solidFill>
                <a:cs typeface="Calibri"/>
              </a:rPr>
              <a:t> </a:t>
            </a:r>
            <a:r>
              <a:rPr sz="750" spc="-5" dirty="0">
                <a:solidFill>
                  <a:prstClr val="black"/>
                </a:solidFill>
                <a:cs typeface="Calibri"/>
              </a:rPr>
              <a:t>dei</a:t>
            </a:r>
            <a:r>
              <a:rPr sz="750" spc="30" dirty="0">
                <a:solidFill>
                  <a:prstClr val="black"/>
                </a:solidFill>
                <a:cs typeface="Calibri"/>
              </a:rPr>
              <a:t> </a:t>
            </a:r>
            <a:r>
              <a:rPr sz="750" spc="-15" dirty="0">
                <a:solidFill>
                  <a:prstClr val="black"/>
                </a:solidFill>
                <a:cs typeface="Calibri"/>
              </a:rPr>
              <a:t>Tumori,</a:t>
            </a:r>
            <a:r>
              <a:rPr sz="750" spc="20" dirty="0">
                <a:solidFill>
                  <a:prstClr val="black"/>
                </a:solidFill>
                <a:cs typeface="Calibri"/>
              </a:rPr>
              <a:t> </a:t>
            </a:r>
            <a:r>
              <a:rPr sz="750" spc="-5" dirty="0">
                <a:solidFill>
                  <a:prstClr val="black"/>
                </a:solidFill>
                <a:cs typeface="Calibri"/>
              </a:rPr>
              <a:t>Milan,</a:t>
            </a:r>
            <a:r>
              <a:rPr sz="750" spc="25" dirty="0">
                <a:solidFill>
                  <a:prstClr val="black"/>
                </a:solidFill>
                <a:cs typeface="Calibri"/>
              </a:rPr>
              <a:t> </a:t>
            </a:r>
            <a:r>
              <a:rPr sz="750" spc="-5" dirty="0">
                <a:solidFill>
                  <a:prstClr val="black"/>
                </a:solidFill>
                <a:cs typeface="Calibri"/>
              </a:rPr>
              <a:t>Italy;</a:t>
            </a:r>
            <a:r>
              <a:rPr sz="750" spc="15" dirty="0">
                <a:solidFill>
                  <a:prstClr val="black"/>
                </a:solidFill>
                <a:cs typeface="Calibri"/>
              </a:rPr>
              <a:t> </a:t>
            </a:r>
            <a:r>
              <a:rPr sz="750" baseline="38888" dirty="0">
                <a:solidFill>
                  <a:prstClr val="black"/>
                </a:solidFill>
                <a:cs typeface="Calibri"/>
              </a:rPr>
              <a:t>69</a:t>
            </a:r>
            <a:r>
              <a:rPr sz="750" dirty="0">
                <a:solidFill>
                  <a:prstClr val="black"/>
                </a:solidFill>
                <a:cs typeface="Calibri"/>
              </a:rPr>
              <a:t>Institute</a:t>
            </a:r>
            <a:r>
              <a:rPr sz="750" spc="20" dirty="0">
                <a:solidFill>
                  <a:prstClr val="black"/>
                </a:solidFill>
                <a:cs typeface="Calibri"/>
              </a:rPr>
              <a:t> </a:t>
            </a:r>
            <a:r>
              <a:rPr sz="750" spc="-10" dirty="0">
                <a:solidFill>
                  <a:prstClr val="black"/>
                </a:solidFill>
                <a:cs typeface="Calibri"/>
              </a:rPr>
              <a:t>of</a:t>
            </a:r>
            <a:r>
              <a:rPr sz="750" spc="30" dirty="0">
                <a:solidFill>
                  <a:prstClr val="black"/>
                </a:solidFill>
                <a:cs typeface="Calibri"/>
              </a:rPr>
              <a:t> </a:t>
            </a:r>
            <a:r>
              <a:rPr sz="750" spc="-10" dirty="0">
                <a:solidFill>
                  <a:prstClr val="black"/>
                </a:solidFill>
                <a:cs typeface="Calibri"/>
              </a:rPr>
              <a:t>Oncology</a:t>
            </a:r>
            <a:r>
              <a:rPr sz="750" spc="15" dirty="0">
                <a:solidFill>
                  <a:prstClr val="black"/>
                </a:solidFill>
                <a:cs typeface="Calibri"/>
              </a:rPr>
              <a:t> </a:t>
            </a:r>
            <a:r>
              <a:rPr sz="750" spc="-10" dirty="0">
                <a:solidFill>
                  <a:prstClr val="black"/>
                </a:solidFill>
                <a:cs typeface="Calibri"/>
              </a:rPr>
              <a:t>of</a:t>
            </a:r>
            <a:r>
              <a:rPr sz="750" spc="30" dirty="0">
                <a:solidFill>
                  <a:prstClr val="black"/>
                </a:solidFill>
                <a:cs typeface="Calibri"/>
              </a:rPr>
              <a:t> </a:t>
            </a:r>
            <a:r>
              <a:rPr sz="750" spc="-10" dirty="0">
                <a:solidFill>
                  <a:prstClr val="black"/>
                </a:solidFill>
                <a:cs typeface="Calibri"/>
              </a:rPr>
              <a:t>Ljubljana,</a:t>
            </a:r>
            <a:r>
              <a:rPr sz="750" spc="30" dirty="0">
                <a:solidFill>
                  <a:prstClr val="black"/>
                </a:solidFill>
                <a:cs typeface="Calibri"/>
              </a:rPr>
              <a:t> </a:t>
            </a:r>
            <a:r>
              <a:rPr sz="750" spc="-10" dirty="0">
                <a:solidFill>
                  <a:prstClr val="black"/>
                </a:solidFill>
                <a:cs typeface="Calibri"/>
              </a:rPr>
              <a:t>Ljubljana,</a:t>
            </a:r>
            <a:r>
              <a:rPr sz="750" spc="25" dirty="0">
                <a:solidFill>
                  <a:prstClr val="black"/>
                </a:solidFill>
                <a:cs typeface="Calibri"/>
              </a:rPr>
              <a:t> </a:t>
            </a:r>
            <a:r>
              <a:rPr sz="750" spc="-10" dirty="0">
                <a:solidFill>
                  <a:prstClr val="black"/>
                </a:solidFill>
                <a:cs typeface="Calibri"/>
              </a:rPr>
              <a:t>Slovenia;</a:t>
            </a:r>
            <a:r>
              <a:rPr sz="750" spc="35" dirty="0">
                <a:solidFill>
                  <a:prstClr val="black"/>
                </a:solidFill>
                <a:cs typeface="Calibri"/>
              </a:rPr>
              <a:t> </a:t>
            </a:r>
            <a:r>
              <a:rPr sz="750" spc="-7" baseline="38888" dirty="0">
                <a:solidFill>
                  <a:prstClr val="black"/>
                </a:solidFill>
                <a:cs typeface="Calibri"/>
              </a:rPr>
              <a:t>70</a:t>
            </a:r>
            <a:r>
              <a:rPr sz="750" spc="-5" dirty="0">
                <a:solidFill>
                  <a:prstClr val="black"/>
                </a:solidFill>
                <a:cs typeface="Calibri"/>
              </a:rPr>
              <a:t>Department</a:t>
            </a:r>
            <a:r>
              <a:rPr sz="750" spc="25" dirty="0">
                <a:solidFill>
                  <a:prstClr val="black"/>
                </a:solidFill>
                <a:cs typeface="Calibri"/>
              </a:rPr>
              <a:t> </a:t>
            </a:r>
            <a:r>
              <a:rPr sz="750" spc="-10" dirty="0">
                <a:solidFill>
                  <a:prstClr val="black"/>
                </a:solidFill>
                <a:cs typeface="Calibri"/>
              </a:rPr>
              <a:t>of</a:t>
            </a:r>
            <a:r>
              <a:rPr sz="750" spc="30" dirty="0">
                <a:solidFill>
                  <a:prstClr val="black"/>
                </a:solidFill>
                <a:cs typeface="Calibri"/>
              </a:rPr>
              <a:t> </a:t>
            </a:r>
            <a:r>
              <a:rPr sz="750" spc="-10" dirty="0">
                <a:solidFill>
                  <a:prstClr val="black"/>
                </a:solidFill>
                <a:cs typeface="Calibri"/>
              </a:rPr>
              <a:t>Orthopedic</a:t>
            </a:r>
            <a:r>
              <a:rPr sz="750" spc="35" dirty="0">
                <a:solidFill>
                  <a:prstClr val="black"/>
                </a:solidFill>
                <a:cs typeface="Calibri"/>
              </a:rPr>
              <a:t> </a:t>
            </a:r>
            <a:r>
              <a:rPr sz="750" spc="-15" dirty="0">
                <a:solidFill>
                  <a:prstClr val="black"/>
                </a:solidFill>
                <a:cs typeface="Calibri"/>
              </a:rPr>
              <a:t>Surgery,</a:t>
            </a:r>
            <a:r>
              <a:rPr sz="750" spc="15" dirty="0">
                <a:solidFill>
                  <a:prstClr val="black"/>
                </a:solidFill>
                <a:cs typeface="Calibri"/>
              </a:rPr>
              <a:t> </a:t>
            </a:r>
            <a:r>
              <a:rPr sz="750" spc="-10" dirty="0">
                <a:solidFill>
                  <a:prstClr val="black"/>
                </a:solidFill>
                <a:cs typeface="Calibri"/>
              </a:rPr>
              <a:t>Leiden </a:t>
            </a:r>
            <a:r>
              <a:rPr sz="750" spc="-155" dirty="0">
                <a:solidFill>
                  <a:prstClr val="black"/>
                </a:solidFill>
                <a:cs typeface="Calibri"/>
              </a:rPr>
              <a:t> </a:t>
            </a:r>
            <a:r>
              <a:rPr sz="750" spc="-5" dirty="0">
                <a:solidFill>
                  <a:prstClr val="black"/>
                </a:solidFill>
                <a:cs typeface="Calibri"/>
              </a:rPr>
              <a:t>University Medical</a:t>
            </a:r>
            <a:r>
              <a:rPr sz="750" dirty="0">
                <a:solidFill>
                  <a:prstClr val="black"/>
                </a:solidFill>
                <a:cs typeface="Calibri"/>
              </a:rPr>
              <a:t> </a:t>
            </a:r>
            <a:r>
              <a:rPr sz="750" spc="-20" dirty="0">
                <a:solidFill>
                  <a:prstClr val="black"/>
                </a:solidFill>
                <a:cs typeface="Calibri"/>
              </a:rPr>
              <a:t>Center,</a:t>
            </a:r>
            <a:r>
              <a:rPr sz="750" spc="-15" dirty="0">
                <a:solidFill>
                  <a:prstClr val="black"/>
                </a:solidFill>
                <a:cs typeface="Calibri"/>
              </a:rPr>
              <a:t> </a:t>
            </a:r>
            <a:r>
              <a:rPr sz="750" spc="-10" dirty="0">
                <a:solidFill>
                  <a:prstClr val="black"/>
                </a:solidFill>
                <a:cs typeface="Calibri"/>
              </a:rPr>
              <a:t>Leiden;</a:t>
            </a:r>
            <a:r>
              <a:rPr sz="750" spc="-5" dirty="0">
                <a:solidFill>
                  <a:prstClr val="black"/>
                </a:solidFill>
                <a:cs typeface="Calibri"/>
              </a:rPr>
              <a:t> </a:t>
            </a:r>
            <a:r>
              <a:rPr sz="750" spc="-7" baseline="38888" dirty="0">
                <a:solidFill>
                  <a:prstClr val="black"/>
                </a:solidFill>
                <a:cs typeface="Calibri"/>
              </a:rPr>
              <a:t>71</a:t>
            </a:r>
            <a:r>
              <a:rPr sz="750" spc="-5" dirty="0">
                <a:solidFill>
                  <a:prstClr val="black"/>
                </a:solidFill>
                <a:cs typeface="Calibri"/>
              </a:rPr>
              <a:t>Department</a:t>
            </a:r>
            <a:r>
              <a:rPr sz="750" dirty="0">
                <a:solidFill>
                  <a:prstClr val="black"/>
                </a:solidFill>
                <a:cs typeface="Calibri"/>
              </a:rPr>
              <a:t> </a:t>
            </a:r>
            <a:r>
              <a:rPr sz="750" spc="-10" dirty="0">
                <a:solidFill>
                  <a:prstClr val="black"/>
                </a:solidFill>
                <a:cs typeface="Calibri"/>
              </a:rPr>
              <a:t>of</a:t>
            </a:r>
            <a:r>
              <a:rPr sz="750" spc="-5" dirty="0">
                <a:solidFill>
                  <a:prstClr val="black"/>
                </a:solidFill>
                <a:cs typeface="Calibri"/>
              </a:rPr>
              <a:t> Medical</a:t>
            </a:r>
            <a:r>
              <a:rPr sz="750" dirty="0">
                <a:solidFill>
                  <a:prstClr val="black"/>
                </a:solidFill>
                <a:cs typeface="Calibri"/>
              </a:rPr>
              <a:t> </a:t>
            </a:r>
            <a:r>
              <a:rPr sz="750" spc="-15" dirty="0">
                <a:solidFill>
                  <a:prstClr val="black"/>
                </a:solidFill>
                <a:cs typeface="Calibri"/>
              </a:rPr>
              <a:t>Oncology, </a:t>
            </a:r>
            <a:r>
              <a:rPr sz="750" spc="-10" dirty="0">
                <a:solidFill>
                  <a:prstClr val="black"/>
                </a:solidFill>
                <a:cs typeface="Calibri"/>
              </a:rPr>
              <a:t>The</a:t>
            </a:r>
            <a:r>
              <a:rPr sz="750" spc="-5" dirty="0">
                <a:solidFill>
                  <a:prstClr val="black"/>
                </a:solidFill>
                <a:cs typeface="Calibri"/>
              </a:rPr>
              <a:t> </a:t>
            </a:r>
            <a:r>
              <a:rPr sz="750" spc="-10" dirty="0">
                <a:solidFill>
                  <a:prstClr val="black"/>
                </a:solidFill>
                <a:cs typeface="Calibri"/>
              </a:rPr>
              <a:t>Netherlands</a:t>
            </a:r>
            <a:r>
              <a:rPr sz="750" spc="-5" dirty="0">
                <a:solidFill>
                  <a:prstClr val="black"/>
                </a:solidFill>
                <a:cs typeface="Calibri"/>
              </a:rPr>
              <a:t> </a:t>
            </a:r>
            <a:r>
              <a:rPr sz="750" spc="-10" dirty="0">
                <a:solidFill>
                  <a:prstClr val="black"/>
                </a:solidFill>
                <a:cs typeface="Calibri"/>
              </a:rPr>
              <a:t>Cancer</a:t>
            </a:r>
            <a:r>
              <a:rPr sz="750" spc="-5" dirty="0">
                <a:solidFill>
                  <a:prstClr val="black"/>
                </a:solidFill>
                <a:cs typeface="Calibri"/>
              </a:rPr>
              <a:t> </a:t>
            </a:r>
            <a:r>
              <a:rPr sz="750" spc="-10" dirty="0">
                <a:solidFill>
                  <a:prstClr val="black"/>
                </a:solidFill>
                <a:cs typeface="Calibri"/>
              </a:rPr>
              <a:t>Institute,</a:t>
            </a:r>
            <a:r>
              <a:rPr sz="750" spc="-5" dirty="0">
                <a:solidFill>
                  <a:prstClr val="black"/>
                </a:solidFill>
                <a:cs typeface="Calibri"/>
              </a:rPr>
              <a:t> </a:t>
            </a:r>
            <a:r>
              <a:rPr sz="750" spc="-10" dirty="0">
                <a:solidFill>
                  <a:prstClr val="black"/>
                </a:solidFill>
                <a:cs typeface="Calibri"/>
              </a:rPr>
              <a:t>Amsterdam;</a:t>
            </a:r>
            <a:r>
              <a:rPr sz="750" spc="-5" dirty="0">
                <a:solidFill>
                  <a:prstClr val="black"/>
                </a:solidFill>
                <a:cs typeface="Calibri"/>
              </a:rPr>
              <a:t> </a:t>
            </a:r>
            <a:r>
              <a:rPr sz="750" spc="-7" baseline="38888" dirty="0">
                <a:solidFill>
                  <a:prstClr val="black"/>
                </a:solidFill>
                <a:cs typeface="Calibri"/>
              </a:rPr>
              <a:t>72</a:t>
            </a:r>
            <a:r>
              <a:rPr sz="750" spc="-5" dirty="0">
                <a:solidFill>
                  <a:prstClr val="black"/>
                </a:solidFill>
                <a:cs typeface="Calibri"/>
              </a:rPr>
              <a:t>Department</a:t>
            </a:r>
            <a:r>
              <a:rPr sz="750" dirty="0">
                <a:solidFill>
                  <a:prstClr val="black"/>
                </a:solidFill>
                <a:cs typeface="Calibri"/>
              </a:rPr>
              <a:t> </a:t>
            </a:r>
            <a:r>
              <a:rPr sz="750" spc="-10" dirty="0">
                <a:solidFill>
                  <a:prstClr val="black"/>
                </a:solidFill>
                <a:cs typeface="Calibri"/>
              </a:rPr>
              <a:t>of</a:t>
            </a:r>
            <a:r>
              <a:rPr sz="750" spc="-5" dirty="0">
                <a:solidFill>
                  <a:prstClr val="black"/>
                </a:solidFill>
                <a:cs typeface="Calibri"/>
              </a:rPr>
              <a:t> Surgical </a:t>
            </a:r>
            <a:r>
              <a:rPr sz="750" spc="-15" dirty="0">
                <a:solidFill>
                  <a:prstClr val="black"/>
                </a:solidFill>
                <a:cs typeface="Calibri"/>
              </a:rPr>
              <a:t>Oncology, </a:t>
            </a:r>
            <a:r>
              <a:rPr sz="750" spc="-10" dirty="0">
                <a:solidFill>
                  <a:prstClr val="black"/>
                </a:solidFill>
                <a:cs typeface="Calibri"/>
              </a:rPr>
              <a:t>The </a:t>
            </a:r>
            <a:r>
              <a:rPr sz="750" spc="-5" dirty="0">
                <a:solidFill>
                  <a:prstClr val="black"/>
                </a:solidFill>
                <a:cs typeface="Calibri"/>
              </a:rPr>
              <a:t> </a:t>
            </a:r>
            <a:r>
              <a:rPr sz="750" spc="-10" dirty="0">
                <a:solidFill>
                  <a:prstClr val="black"/>
                </a:solidFill>
                <a:cs typeface="Calibri"/>
              </a:rPr>
              <a:t>Netherlands</a:t>
            </a:r>
            <a:r>
              <a:rPr sz="750" spc="75" dirty="0">
                <a:solidFill>
                  <a:prstClr val="black"/>
                </a:solidFill>
                <a:cs typeface="Calibri"/>
              </a:rPr>
              <a:t> </a:t>
            </a:r>
            <a:r>
              <a:rPr sz="750" spc="-10" dirty="0">
                <a:solidFill>
                  <a:prstClr val="black"/>
                </a:solidFill>
                <a:cs typeface="Calibri"/>
              </a:rPr>
              <a:t>Cancer</a:t>
            </a:r>
            <a:r>
              <a:rPr sz="750" spc="95" dirty="0">
                <a:solidFill>
                  <a:prstClr val="black"/>
                </a:solidFill>
                <a:cs typeface="Calibri"/>
              </a:rPr>
              <a:t> </a:t>
            </a:r>
            <a:r>
              <a:rPr sz="750" spc="-10" dirty="0">
                <a:solidFill>
                  <a:prstClr val="black"/>
                </a:solidFill>
                <a:cs typeface="Calibri"/>
              </a:rPr>
              <a:t>Institute,</a:t>
            </a:r>
            <a:r>
              <a:rPr sz="750" spc="85" dirty="0">
                <a:solidFill>
                  <a:prstClr val="black"/>
                </a:solidFill>
                <a:cs typeface="Calibri"/>
              </a:rPr>
              <a:t> </a:t>
            </a:r>
            <a:r>
              <a:rPr sz="750" spc="-10" dirty="0">
                <a:solidFill>
                  <a:prstClr val="black"/>
                </a:solidFill>
                <a:cs typeface="Calibri"/>
              </a:rPr>
              <a:t>Amsterdam,</a:t>
            </a:r>
            <a:r>
              <a:rPr sz="750" spc="30" dirty="0">
                <a:solidFill>
                  <a:prstClr val="black"/>
                </a:solidFill>
                <a:cs typeface="Calibri"/>
              </a:rPr>
              <a:t> </a:t>
            </a:r>
            <a:r>
              <a:rPr sz="750" spc="-10" dirty="0">
                <a:solidFill>
                  <a:prstClr val="black"/>
                </a:solidFill>
                <a:cs typeface="Calibri"/>
              </a:rPr>
              <a:t>The</a:t>
            </a:r>
            <a:r>
              <a:rPr sz="750" spc="90" dirty="0">
                <a:solidFill>
                  <a:prstClr val="black"/>
                </a:solidFill>
                <a:cs typeface="Calibri"/>
              </a:rPr>
              <a:t> </a:t>
            </a:r>
            <a:r>
              <a:rPr sz="750" spc="-10" dirty="0">
                <a:solidFill>
                  <a:prstClr val="black"/>
                </a:solidFill>
                <a:cs typeface="Calibri"/>
              </a:rPr>
              <a:t>Netherlands;</a:t>
            </a:r>
            <a:r>
              <a:rPr sz="750" spc="90" dirty="0">
                <a:solidFill>
                  <a:prstClr val="black"/>
                </a:solidFill>
                <a:cs typeface="Calibri"/>
              </a:rPr>
              <a:t> </a:t>
            </a:r>
            <a:r>
              <a:rPr sz="750" spc="-7" baseline="38888" dirty="0">
                <a:solidFill>
                  <a:prstClr val="black"/>
                </a:solidFill>
                <a:cs typeface="Calibri"/>
              </a:rPr>
              <a:t>73</a:t>
            </a:r>
            <a:r>
              <a:rPr sz="750" spc="-5" dirty="0">
                <a:solidFill>
                  <a:prstClr val="black"/>
                </a:solidFill>
                <a:cs typeface="Calibri"/>
              </a:rPr>
              <a:t>Department</a:t>
            </a:r>
            <a:r>
              <a:rPr sz="750" spc="90" dirty="0">
                <a:solidFill>
                  <a:prstClr val="black"/>
                </a:solidFill>
                <a:cs typeface="Calibri"/>
              </a:rPr>
              <a:t> </a:t>
            </a:r>
            <a:r>
              <a:rPr sz="750" spc="-10" dirty="0">
                <a:solidFill>
                  <a:prstClr val="black"/>
                </a:solidFill>
                <a:cs typeface="Calibri"/>
              </a:rPr>
              <a:t>of</a:t>
            </a:r>
            <a:r>
              <a:rPr sz="750" spc="85" dirty="0">
                <a:solidFill>
                  <a:prstClr val="black"/>
                </a:solidFill>
                <a:cs typeface="Calibri"/>
              </a:rPr>
              <a:t> </a:t>
            </a:r>
            <a:r>
              <a:rPr sz="750" spc="-10" dirty="0">
                <a:solidFill>
                  <a:prstClr val="black"/>
                </a:solidFill>
                <a:cs typeface="Calibri"/>
              </a:rPr>
              <a:t>Genetics,</a:t>
            </a:r>
            <a:r>
              <a:rPr sz="750" spc="80" dirty="0">
                <a:solidFill>
                  <a:prstClr val="black"/>
                </a:solidFill>
                <a:cs typeface="Calibri"/>
              </a:rPr>
              <a:t> </a:t>
            </a:r>
            <a:r>
              <a:rPr sz="750" spc="-10" dirty="0">
                <a:solidFill>
                  <a:prstClr val="black"/>
                </a:solidFill>
                <a:cs typeface="Calibri"/>
              </a:rPr>
              <a:t>Normandy</a:t>
            </a:r>
            <a:r>
              <a:rPr sz="750" spc="95" dirty="0">
                <a:solidFill>
                  <a:prstClr val="black"/>
                </a:solidFill>
                <a:cs typeface="Calibri"/>
              </a:rPr>
              <a:t> </a:t>
            </a:r>
            <a:r>
              <a:rPr sz="750" spc="-10" dirty="0">
                <a:solidFill>
                  <a:prstClr val="black"/>
                </a:solidFill>
                <a:cs typeface="Calibri"/>
              </a:rPr>
              <a:t>Center</a:t>
            </a:r>
            <a:r>
              <a:rPr sz="750" spc="75" dirty="0">
                <a:solidFill>
                  <a:prstClr val="black"/>
                </a:solidFill>
                <a:cs typeface="Calibri"/>
              </a:rPr>
              <a:t> </a:t>
            </a:r>
            <a:r>
              <a:rPr sz="750" spc="-15" dirty="0">
                <a:solidFill>
                  <a:prstClr val="black"/>
                </a:solidFill>
                <a:cs typeface="Calibri"/>
              </a:rPr>
              <a:t>for</a:t>
            </a:r>
            <a:r>
              <a:rPr sz="750" spc="85" dirty="0">
                <a:solidFill>
                  <a:prstClr val="black"/>
                </a:solidFill>
                <a:cs typeface="Calibri"/>
              </a:rPr>
              <a:t> </a:t>
            </a:r>
            <a:r>
              <a:rPr sz="750" spc="-10" dirty="0">
                <a:solidFill>
                  <a:prstClr val="black"/>
                </a:solidFill>
                <a:cs typeface="Calibri"/>
              </a:rPr>
              <a:t>Genomic</a:t>
            </a:r>
            <a:r>
              <a:rPr sz="750" spc="90" dirty="0">
                <a:solidFill>
                  <a:prstClr val="black"/>
                </a:solidFill>
                <a:cs typeface="Calibri"/>
              </a:rPr>
              <a:t> </a:t>
            </a:r>
            <a:r>
              <a:rPr sz="750" spc="-10" dirty="0">
                <a:solidFill>
                  <a:prstClr val="black"/>
                </a:solidFill>
                <a:cs typeface="Calibri"/>
              </a:rPr>
              <a:t>and</a:t>
            </a:r>
            <a:r>
              <a:rPr sz="750" spc="85" dirty="0">
                <a:solidFill>
                  <a:prstClr val="black"/>
                </a:solidFill>
                <a:cs typeface="Calibri"/>
              </a:rPr>
              <a:t> </a:t>
            </a:r>
            <a:r>
              <a:rPr sz="750" spc="-10" dirty="0">
                <a:solidFill>
                  <a:prstClr val="black"/>
                </a:solidFill>
                <a:cs typeface="Calibri"/>
              </a:rPr>
              <a:t>Personalized</a:t>
            </a:r>
            <a:r>
              <a:rPr sz="750" spc="85" dirty="0">
                <a:solidFill>
                  <a:prstClr val="black"/>
                </a:solidFill>
                <a:cs typeface="Calibri"/>
              </a:rPr>
              <a:t> </a:t>
            </a:r>
            <a:r>
              <a:rPr sz="750" spc="-10" dirty="0">
                <a:solidFill>
                  <a:prstClr val="black"/>
                </a:solidFill>
                <a:cs typeface="Calibri"/>
              </a:rPr>
              <a:t>Medicine,</a:t>
            </a:r>
            <a:r>
              <a:rPr sz="750" spc="85" dirty="0">
                <a:solidFill>
                  <a:prstClr val="black"/>
                </a:solidFill>
                <a:cs typeface="Calibri"/>
              </a:rPr>
              <a:t> </a:t>
            </a:r>
            <a:r>
              <a:rPr sz="750" spc="-10" dirty="0">
                <a:solidFill>
                  <a:prstClr val="black"/>
                </a:solidFill>
                <a:cs typeface="Calibri"/>
              </a:rPr>
              <a:t>Normandie</a:t>
            </a:r>
            <a:r>
              <a:rPr sz="750" spc="90" dirty="0">
                <a:solidFill>
                  <a:prstClr val="black"/>
                </a:solidFill>
                <a:cs typeface="Calibri"/>
              </a:rPr>
              <a:t> </a:t>
            </a:r>
            <a:r>
              <a:rPr sz="750" spc="-20" dirty="0">
                <a:solidFill>
                  <a:prstClr val="black"/>
                </a:solidFill>
                <a:cs typeface="Calibri"/>
              </a:rPr>
              <a:t>Univ, </a:t>
            </a:r>
            <a:r>
              <a:rPr sz="750" spc="-155" dirty="0">
                <a:solidFill>
                  <a:prstClr val="black"/>
                </a:solidFill>
                <a:cs typeface="Calibri"/>
              </a:rPr>
              <a:t> </a:t>
            </a:r>
            <a:r>
              <a:rPr sz="750" spc="-10" dirty="0">
                <a:solidFill>
                  <a:prstClr val="black"/>
                </a:solidFill>
                <a:cs typeface="Calibri"/>
              </a:rPr>
              <a:t>UNIROUEN,</a:t>
            </a:r>
            <a:r>
              <a:rPr sz="750" spc="80" dirty="0">
                <a:solidFill>
                  <a:prstClr val="black"/>
                </a:solidFill>
                <a:cs typeface="Calibri"/>
              </a:rPr>
              <a:t> </a:t>
            </a:r>
            <a:r>
              <a:rPr sz="750" spc="-10" dirty="0">
                <a:solidFill>
                  <a:prstClr val="black"/>
                </a:solidFill>
                <a:cs typeface="Calibri"/>
              </a:rPr>
              <a:t>Inserm</a:t>
            </a:r>
            <a:r>
              <a:rPr sz="750" spc="85" dirty="0">
                <a:solidFill>
                  <a:prstClr val="black"/>
                </a:solidFill>
                <a:cs typeface="Calibri"/>
              </a:rPr>
              <a:t> </a:t>
            </a:r>
            <a:r>
              <a:rPr sz="750" spc="-10" dirty="0">
                <a:solidFill>
                  <a:prstClr val="black"/>
                </a:solidFill>
                <a:cs typeface="Calibri"/>
              </a:rPr>
              <a:t>U1245</a:t>
            </a:r>
            <a:r>
              <a:rPr sz="750" spc="80" dirty="0">
                <a:solidFill>
                  <a:prstClr val="black"/>
                </a:solidFill>
                <a:cs typeface="Calibri"/>
              </a:rPr>
              <a:t> </a:t>
            </a:r>
            <a:r>
              <a:rPr sz="750" spc="-10" dirty="0">
                <a:solidFill>
                  <a:prstClr val="black"/>
                </a:solidFill>
                <a:cs typeface="Calibri"/>
              </a:rPr>
              <a:t>and</a:t>
            </a:r>
            <a:r>
              <a:rPr sz="750" spc="90" dirty="0">
                <a:solidFill>
                  <a:prstClr val="black"/>
                </a:solidFill>
                <a:cs typeface="Calibri"/>
              </a:rPr>
              <a:t> </a:t>
            </a:r>
            <a:r>
              <a:rPr sz="750" spc="-10" dirty="0">
                <a:solidFill>
                  <a:prstClr val="black"/>
                </a:solidFill>
                <a:cs typeface="Calibri"/>
              </a:rPr>
              <a:t>Rouen</a:t>
            </a:r>
            <a:r>
              <a:rPr sz="750" spc="80" dirty="0">
                <a:solidFill>
                  <a:prstClr val="black"/>
                </a:solidFill>
                <a:cs typeface="Calibri"/>
              </a:rPr>
              <a:t> </a:t>
            </a:r>
            <a:r>
              <a:rPr sz="750" spc="-5" dirty="0">
                <a:solidFill>
                  <a:prstClr val="black"/>
                </a:solidFill>
                <a:cs typeface="Calibri"/>
              </a:rPr>
              <a:t>University</a:t>
            </a:r>
            <a:r>
              <a:rPr sz="750" spc="80" dirty="0">
                <a:solidFill>
                  <a:prstClr val="black"/>
                </a:solidFill>
                <a:cs typeface="Calibri"/>
              </a:rPr>
              <a:t> </a:t>
            </a:r>
            <a:r>
              <a:rPr sz="750" spc="-5" dirty="0">
                <a:solidFill>
                  <a:prstClr val="black"/>
                </a:solidFill>
                <a:cs typeface="Calibri"/>
              </a:rPr>
              <a:t>Hospital,</a:t>
            </a:r>
            <a:r>
              <a:rPr sz="750" spc="80" dirty="0">
                <a:solidFill>
                  <a:prstClr val="black"/>
                </a:solidFill>
                <a:cs typeface="Calibri"/>
              </a:rPr>
              <a:t> </a:t>
            </a:r>
            <a:r>
              <a:rPr sz="750" spc="-10" dirty="0">
                <a:solidFill>
                  <a:prstClr val="black"/>
                </a:solidFill>
                <a:cs typeface="Calibri"/>
              </a:rPr>
              <a:t>Rouen,</a:t>
            </a:r>
            <a:r>
              <a:rPr sz="750" spc="80" dirty="0">
                <a:solidFill>
                  <a:prstClr val="black"/>
                </a:solidFill>
                <a:cs typeface="Calibri"/>
              </a:rPr>
              <a:t> </a:t>
            </a:r>
            <a:r>
              <a:rPr sz="750" spc="-10" dirty="0">
                <a:solidFill>
                  <a:prstClr val="black"/>
                </a:solidFill>
                <a:cs typeface="Calibri"/>
              </a:rPr>
              <a:t>France;</a:t>
            </a:r>
            <a:r>
              <a:rPr sz="750" spc="80" dirty="0">
                <a:solidFill>
                  <a:prstClr val="black"/>
                </a:solidFill>
                <a:cs typeface="Calibri"/>
              </a:rPr>
              <a:t> </a:t>
            </a:r>
            <a:r>
              <a:rPr sz="750" spc="-7" baseline="38888" dirty="0">
                <a:solidFill>
                  <a:prstClr val="black"/>
                </a:solidFill>
                <a:cs typeface="Calibri"/>
              </a:rPr>
              <a:t>74</a:t>
            </a:r>
            <a:r>
              <a:rPr sz="750" spc="-5" dirty="0">
                <a:solidFill>
                  <a:prstClr val="black"/>
                </a:solidFill>
                <a:cs typeface="Calibri"/>
              </a:rPr>
              <a:t>Department</a:t>
            </a:r>
            <a:r>
              <a:rPr sz="750" spc="90" dirty="0">
                <a:solidFill>
                  <a:prstClr val="black"/>
                </a:solidFill>
                <a:cs typeface="Calibri"/>
              </a:rPr>
              <a:t> </a:t>
            </a:r>
            <a:r>
              <a:rPr sz="750" spc="-10" dirty="0">
                <a:solidFill>
                  <a:prstClr val="black"/>
                </a:solidFill>
                <a:cs typeface="Calibri"/>
              </a:rPr>
              <a:t>of</a:t>
            </a:r>
            <a:r>
              <a:rPr sz="750" spc="80" dirty="0">
                <a:solidFill>
                  <a:prstClr val="black"/>
                </a:solidFill>
                <a:cs typeface="Calibri"/>
              </a:rPr>
              <a:t> </a:t>
            </a:r>
            <a:r>
              <a:rPr sz="750" spc="-5" dirty="0">
                <a:solidFill>
                  <a:prstClr val="black"/>
                </a:solidFill>
                <a:cs typeface="Calibri"/>
              </a:rPr>
              <a:t>Oncology</a:t>
            </a:r>
            <a:r>
              <a:rPr sz="750" spc="85" dirty="0">
                <a:solidFill>
                  <a:prstClr val="black"/>
                </a:solidFill>
                <a:cs typeface="Calibri"/>
              </a:rPr>
              <a:t> </a:t>
            </a:r>
            <a:r>
              <a:rPr sz="750" spc="-10" dirty="0">
                <a:solidFill>
                  <a:prstClr val="black"/>
                </a:solidFill>
                <a:cs typeface="Calibri"/>
              </a:rPr>
              <a:t>and</a:t>
            </a:r>
            <a:r>
              <a:rPr sz="750" spc="90" dirty="0">
                <a:solidFill>
                  <a:prstClr val="black"/>
                </a:solidFill>
                <a:cs typeface="Calibri"/>
              </a:rPr>
              <a:t> </a:t>
            </a:r>
            <a:r>
              <a:rPr sz="750" spc="-10" dirty="0">
                <a:solidFill>
                  <a:prstClr val="black"/>
                </a:solidFill>
                <a:cs typeface="Calibri"/>
              </a:rPr>
              <a:t>Hemato-oncology</a:t>
            </a:r>
            <a:r>
              <a:rPr sz="750" spc="95" dirty="0">
                <a:solidFill>
                  <a:prstClr val="black"/>
                </a:solidFill>
                <a:cs typeface="Calibri"/>
              </a:rPr>
              <a:t> </a:t>
            </a:r>
            <a:r>
              <a:rPr sz="750" spc="-5" dirty="0">
                <a:solidFill>
                  <a:prstClr val="black"/>
                </a:solidFill>
                <a:cs typeface="Calibri"/>
              </a:rPr>
              <a:t>University</a:t>
            </a:r>
            <a:r>
              <a:rPr sz="750" spc="70" dirty="0">
                <a:solidFill>
                  <a:prstClr val="black"/>
                </a:solidFill>
                <a:cs typeface="Calibri"/>
              </a:rPr>
              <a:t> </a:t>
            </a:r>
            <a:r>
              <a:rPr sz="750" spc="-10" dirty="0">
                <a:solidFill>
                  <a:prstClr val="black"/>
                </a:solidFill>
                <a:cs typeface="Calibri"/>
              </a:rPr>
              <a:t>of</a:t>
            </a:r>
            <a:r>
              <a:rPr sz="750" spc="80" dirty="0">
                <a:solidFill>
                  <a:prstClr val="black"/>
                </a:solidFill>
                <a:cs typeface="Calibri"/>
              </a:rPr>
              <a:t> </a:t>
            </a:r>
            <a:r>
              <a:rPr sz="750" spc="-5" dirty="0">
                <a:solidFill>
                  <a:prstClr val="black"/>
                </a:solidFill>
                <a:cs typeface="Calibri"/>
              </a:rPr>
              <a:t>Milan,</a:t>
            </a:r>
            <a:r>
              <a:rPr sz="750" spc="90" dirty="0">
                <a:solidFill>
                  <a:prstClr val="black"/>
                </a:solidFill>
                <a:cs typeface="Calibri"/>
              </a:rPr>
              <a:t> </a:t>
            </a:r>
            <a:r>
              <a:rPr sz="750" spc="-5" dirty="0">
                <a:solidFill>
                  <a:prstClr val="black"/>
                </a:solidFill>
                <a:cs typeface="Calibri"/>
              </a:rPr>
              <a:t>Milan,</a:t>
            </a:r>
            <a:r>
              <a:rPr sz="750" spc="90" dirty="0">
                <a:solidFill>
                  <a:prstClr val="black"/>
                </a:solidFill>
                <a:cs typeface="Calibri"/>
              </a:rPr>
              <a:t> </a:t>
            </a:r>
            <a:r>
              <a:rPr sz="750" spc="-5" dirty="0">
                <a:solidFill>
                  <a:prstClr val="black"/>
                </a:solidFill>
                <a:cs typeface="Calibri"/>
              </a:rPr>
              <a:t>Italy</a:t>
            </a:r>
            <a:endParaRPr sz="750">
              <a:solidFill>
                <a:prstClr val="black"/>
              </a:solidFill>
              <a:cs typeface="Calibri"/>
            </a:endParaRPr>
          </a:p>
          <a:p>
            <a:pPr>
              <a:spcBef>
                <a:spcPts val="10"/>
              </a:spcBef>
            </a:pPr>
            <a:endParaRPr sz="1100">
              <a:solidFill>
                <a:prstClr val="black"/>
              </a:solidFill>
              <a:cs typeface="Calibri"/>
            </a:endParaRPr>
          </a:p>
          <a:p>
            <a:pPr marL="151765" marR="1967230">
              <a:lnSpc>
                <a:spcPct val="107300"/>
              </a:lnSpc>
            </a:pPr>
            <a:r>
              <a:rPr sz="700" spc="-10" dirty="0">
                <a:solidFill>
                  <a:prstClr val="black"/>
                </a:solidFill>
                <a:latin typeface="Cambria"/>
                <a:cs typeface="Cambria"/>
              </a:rPr>
              <a:t>*</a:t>
            </a:r>
            <a:r>
              <a:rPr sz="700" i="1" spc="-10" dirty="0">
                <a:solidFill>
                  <a:prstClr val="black"/>
                </a:solidFill>
                <a:latin typeface="Cambria"/>
                <a:cs typeface="Cambria"/>
              </a:rPr>
              <a:t>Correspondence</a:t>
            </a:r>
            <a:r>
              <a:rPr sz="700" i="1" spc="75" dirty="0">
                <a:solidFill>
                  <a:prstClr val="black"/>
                </a:solidFill>
                <a:latin typeface="Cambria"/>
                <a:cs typeface="Cambria"/>
              </a:rPr>
              <a:t> </a:t>
            </a:r>
            <a:r>
              <a:rPr sz="700" i="1" spc="-15" dirty="0">
                <a:solidFill>
                  <a:prstClr val="black"/>
                </a:solidFill>
                <a:latin typeface="Cambria"/>
                <a:cs typeface="Cambria"/>
              </a:rPr>
              <a:t>to:</a:t>
            </a:r>
            <a:r>
              <a:rPr sz="700" i="1" spc="90" dirty="0">
                <a:solidFill>
                  <a:prstClr val="black"/>
                </a:solidFill>
                <a:latin typeface="Cambria"/>
                <a:cs typeface="Cambria"/>
              </a:rPr>
              <a:t> </a:t>
            </a:r>
            <a:r>
              <a:rPr sz="700" spc="25" dirty="0">
                <a:solidFill>
                  <a:prstClr val="black"/>
                </a:solidFill>
                <a:latin typeface="Cambria"/>
                <a:cs typeface="Cambria"/>
              </a:rPr>
              <a:t>ESMO</a:t>
            </a:r>
            <a:r>
              <a:rPr sz="700" spc="90" dirty="0">
                <a:solidFill>
                  <a:prstClr val="black"/>
                </a:solidFill>
                <a:latin typeface="Cambria"/>
                <a:cs typeface="Cambria"/>
              </a:rPr>
              <a:t> </a:t>
            </a:r>
            <a:r>
              <a:rPr sz="700" spc="5" dirty="0">
                <a:solidFill>
                  <a:prstClr val="black"/>
                </a:solidFill>
                <a:latin typeface="Cambria"/>
                <a:cs typeface="Cambria"/>
              </a:rPr>
              <a:t>Guidelines</a:t>
            </a:r>
            <a:r>
              <a:rPr sz="700" spc="80" dirty="0">
                <a:solidFill>
                  <a:prstClr val="black"/>
                </a:solidFill>
                <a:latin typeface="Cambria"/>
                <a:cs typeface="Cambria"/>
              </a:rPr>
              <a:t> </a:t>
            </a:r>
            <a:r>
              <a:rPr sz="700" spc="10" dirty="0">
                <a:solidFill>
                  <a:prstClr val="black"/>
                </a:solidFill>
                <a:latin typeface="Cambria"/>
                <a:cs typeface="Cambria"/>
              </a:rPr>
              <a:t>Committee,</a:t>
            </a:r>
            <a:r>
              <a:rPr sz="700" spc="90" dirty="0">
                <a:solidFill>
                  <a:prstClr val="black"/>
                </a:solidFill>
                <a:latin typeface="Cambria"/>
                <a:cs typeface="Cambria"/>
              </a:rPr>
              <a:t> </a:t>
            </a:r>
            <a:r>
              <a:rPr sz="700" spc="25" dirty="0">
                <a:solidFill>
                  <a:prstClr val="black"/>
                </a:solidFill>
                <a:latin typeface="Cambria"/>
                <a:cs typeface="Cambria"/>
              </a:rPr>
              <a:t>ESMO</a:t>
            </a:r>
            <a:r>
              <a:rPr sz="700" spc="90" dirty="0">
                <a:solidFill>
                  <a:prstClr val="black"/>
                </a:solidFill>
                <a:latin typeface="Cambria"/>
                <a:cs typeface="Cambria"/>
              </a:rPr>
              <a:t> </a:t>
            </a:r>
            <a:r>
              <a:rPr sz="700" spc="10" dirty="0">
                <a:solidFill>
                  <a:prstClr val="black"/>
                </a:solidFill>
                <a:latin typeface="Cambria"/>
                <a:cs typeface="Cambria"/>
              </a:rPr>
              <a:t>Head</a:t>
            </a:r>
            <a:r>
              <a:rPr sz="700" spc="80" dirty="0">
                <a:solidFill>
                  <a:prstClr val="black"/>
                </a:solidFill>
                <a:latin typeface="Cambria"/>
                <a:cs typeface="Cambria"/>
              </a:rPr>
              <a:t> </a:t>
            </a:r>
            <a:r>
              <a:rPr sz="700" spc="25" dirty="0">
                <a:solidFill>
                  <a:prstClr val="black"/>
                </a:solidFill>
                <a:latin typeface="Cambria"/>
                <a:cs typeface="Cambria"/>
              </a:rPr>
              <a:t>Of</a:t>
            </a:r>
            <a:r>
              <a:rPr sz="700" spc="25" dirty="0">
                <a:solidFill>
                  <a:prstClr val="black"/>
                </a:solidFill>
                <a:latin typeface="Times New Roman"/>
                <a:cs typeface="Times New Roman"/>
              </a:rPr>
              <a:t>ﬁ</a:t>
            </a:r>
            <a:r>
              <a:rPr sz="700" spc="25" dirty="0">
                <a:solidFill>
                  <a:prstClr val="black"/>
                </a:solidFill>
                <a:latin typeface="Cambria"/>
                <a:cs typeface="Cambria"/>
              </a:rPr>
              <a:t>ce,</a:t>
            </a:r>
            <a:r>
              <a:rPr sz="700" spc="90" dirty="0">
                <a:solidFill>
                  <a:prstClr val="black"/>
                </a:solidFill>
                <a:latin typeface="Cambria"/>
                <a:cs typeface="Cambria"/>
              </a:rPr>
              <a:t> </a:t>
            </a:r>
            <a:r>
              <a:rPr sz="700" spc="15" dirty="0">
                <a:solidFill>
                  <a:prstClr val="black"/>
                </a:solidFill>
                <a:latin typeface="Cambria"/>
                <a:cs typeface="Cambria"/>
              </a:rPr>
              <a:t>Via</a:t>
            </a:r>
            <a:r>
              <a:rPr sz="700" spc="85" dirty="0">
                <a:solidFill>
                  <a:prstClr val="black"/>
                </a:solidFill>
                <a:latin typeface="Cambria"/>
                <a:cs typeface="Cambria"/>
              </a:rPr>
              <a:t> </a:t>
            </a:r>
            <a:r>
              <a:rPr sz="700" spc="5" dirty="0">
                <a:solidFill>
                  <a:prstClr val="black"/>
                </a:solidFill>
                <a:latin typeface="Cambria"/>
                <a:cs typeface="Cambria"/>
              </a:rPr>
              <a:t>Ginevra</a:t>
            </a:r>
            <a:r>
              <a:rPr sz="700" spc="90" dirty="0">
                <a:solidFill>
                  <a:prstClr val="black"/>
                </a:solidFill>
                <a:latin typeface="Cambria"/>
                <a:cs typeface="Cambria"/>
              </a:rPr>
              <a:t> </a:t>
            </a:r>
            <a:r>
              <a:rPr sz="700" spc="20" dirty="0">
                <a:solidFill>
                  <a:prstClr val="black"/>
                </a:solidFill>
                <a:latin typeface="Cambria"/>
                <a:cs typeface="Cambria"/>
              </a:rPr>
              <a:t>4,</a:t>
            </a:r>
            <a:r>
              <a:rPr sz="700" spc="90" dirty="0">
                <a:solidFill>
                  <a:prstClr val="black"/>
                </a:solidFill>
                <a:latin typeface="Cambria"/>
                <a:cs typeface="Cambria"/>
              </a:rPr>
              <a:t> </a:t>
            </a:r>
            <a:r>
              <a:rPr sz="700" dirty="0">
                <a:solidFill>
                  <a:prstClr val="black"/>
                </a:solidFill>
                <a:latin typeface="Cambria"/>
                <a:cs typeface="Cambria"/>
              </a:rPr>
              <a:t>6900</a:t>
            </a:r>
            <a:r>
              <a:rPr sz="700" spc="85" dirty="0">
                <a:solidFill>
                  <a:prstClr val="black"/>
                </a:solidFill>
                <a:latin typeface="Cambria"/>
                <a:cs typeface="Cambria"/>
              </a:rPr>
              <a:t> </a:t>
            </a:r>
            <a:r>
              <a:rPr sz="700" spc="10" dirty="0">
                <a:solidFill>
                  <a:prstClr val="black"/>
                </a:solidFill>
                <a:latin typeface="Cambria"/>
                <a:cs typeface="Cambria"/>
              </a:rPr>
              <a:t>Lugano,</a:t>
            </a:r>
            <a:r>
              <a:rPr sz="700" spc="80" dirty="0">
                <a:solidFill>
                  <a:prstClr val="black"/>
                </a:solidFill>
                <a:latin typeface="Cambria"/>
                <a:cs typeface="Cambria"/>
              </a:rPr>
              <a:t> </a:t>
            </a:r>
            <a:r>
              <a:rPr sz="700" dirty="0">
                <a:solidFill>
                  <a:prstClr val="black"/>
                </a:solidFill>
                <a:latin typeface="Cambria"/>
                <a:cs typeface="Cambria"/>
              </a:rPr>
              <a:t>Switzerland </a:t>
            </a:r>
            <a:r>
              <a:rPr sz="700" spc="-135" dirty="0">
                <a:solidFill>
                  <a:prstClr val="black"/>
                </a:solidFill>
                <a:latin typeface="Cambria"/>
                <a:cs typeface="Cambria"/>
              </a:rPr>
              <a:t> </a:t>
            </a:r>
            <a:r>
              <a:rPr sz="700" dirty="0">
                <a:solidFill>
                  <a:prstClr val="black"/>
                </a:solidFill>
                <a:latin typeface="Cambria"/>
                <a:cs typeface="Cambria"/>
              </a:rPr>
              <a:t>E-mail:</a:t>
            </a:r>
            <a:r>
              <a:rPr sz="700" spc="75" dirty="0">
                <a:solidFill>
                  <a:prstClr val="black"/>
                </a:solidFill>
                <a:latin typeface="Cambria"/>
                <a:cs typeface="Cambria"/>
              </a:rPr>
              <a:t> </a:t>
            </a:r>
            <a:r>
              <a:rPr sz="700" spc="5" dirty="0">
                <a:solidFill>
                  <a:srgbClr val="007FAC"/>
                </a:solidFill>
                <a:latin typeface="Cambria"/>
                <a:cs typeface="Cambria"/>
                <a:hlinkClick r:id="rId3"/>
              </a:rPr>
              <a:t>clinicalguidelines@esmo.org</a:t>
            </a:r>
            <a:endParaRPr sz="700">
              <a:solidFill>
                <a:prstClr val="black"/>
              </a:solidFill>
              <a:latin typeface="Cambria"/>
              <a:cs typeface="Cambria"/>
            </a:endParaRPr>
          </a:p>
          <a:p>
            <a:pPr marL="100965" algn="ctr">
              <a:spcBef>
                <a:spcPts val="650"/>
              </a:spcBef>
            </a:pPr>
            <a:r>
              <a:rPr sz="675" spc="60" baseline="37037" dirty="0">
                <a:solidFill>
                  <a:prstClr val="black"/>
                </a:solidFill>
                <a:latin typeface="Lucida Sans Unicode"/>
                <a:cs typeface="Lucida Sans Unicode"/>
              </a:rPr>
              <a:t>5</a:t>
            </a:r>
            <a:r>
              <a:rPr sz="700" spc="40" dirty="0">
                <a:solidFill>
                  <a:prstClr val="black"/>
                </a:solidFill>
                <a:latin typeface="Cambria"/>
                <a:cs typeface="Cambria"/>
              </a:rPr>
              <a:t>Note:</a:t>
            </a:r>
            <a:r>
              <a:rPr sz="700" spc="-10" dirty="0">
                <a:solidFill>
                  <a:prstClr val="black"/>
                </a:solidFill>
                <a:latin typeface="Cambria"/>
                <a:cs typeface="Cambria"/>
              </a:rPr>
              <a:t> </a:t>
            </a:r>
            <a:r>
              <a:rPr sz="700" dirty="0">
                <a:solidFill>
                  <a:prstClr val="black"/>
                </a:solidFill>
                <a:latin typeface="Cambria"/>
                <a:cs typeface="Cambria"/>
              </a:rPr>
              <a:t>Approved</a:t>
            </a:r>
            <a:r>
              <a:rPr sz="700" spc="-5" dirty="0">
                <a:solidFill>
                  <a:prstClr val="black"/>
                </a:solidFill>
                <a:latin typeface="Cambria"/>
                <a:cs typeface="Cambria"/>
              </a:rPr>
              <a:t> </a:t>
            </a:r>
            <a:r>
              <a:rPr sz="700" spc="5" dirty="0">
                <a:solidFill>
                  <a:prstClr val="black"/>
                </a:solidFill>
                <a:latin typeface="Cambria"/>
                <a:cs typeface="Cambria"/>
              </a:rPr>
              <a:t>by</a:t>
            </a:r>
            <a:r>
              <a:rPr sz="700" spc="-5" dirty="0">
                <a:solidFill>
                  <a:prstClr val="black"/>
                </a:solidFill>
                <a:latin typeface="Cambria"/>
                <a:cs typeface="Cambria"/>
              </a:rPr>
              <a:t> </a:t>
            </a:r>
            <a:r>
              <a:rPr sz="700" dirty="0">
                <a:solidFill>
                  <a:prstClr val="black"/>
                </a:solidFill>
                <a:latin typeface="Cambria"/>
                <a:cs typeface="Cambria"/>
              </a:rPr>
              <a:t>the </a:t>
            </a:r>
            <a:r>
              <a:rPr sz="700" spc="25" dirty="0">
                <a:solidFill>
                  <a:prstClr val="black"/>
                </a:solidFill>
                <a:latin typeface="Cambria"/>
                <a:cs typeface="Cambria"/>
              </a:rPr>
              <a:t>ESMO</a:t>
            </a:r>
            <a:r>
              <a:rPr sz="700" spc="-5" dirty="0">
                <a:solidFill>
                  <a:prstClr val="black"/>
                </a:solidFill>
                <a:latin typeface="Cambria"/>
                <a:cs typeface="Cambria"/>
              </a:rPr>
              <a:t> </a:t>
            </a:r>
            <a:r>
              <a:rPr sz="700" spc="5" dirty="0">
                <a:solidFill>
                  <a:prstClr val="black"/>
                </a:solidFill>
                <a:latin typeface="Cambria"/>
                <a:cs typeface="Cambria"/>
              </a:rPr>
              <a:t>Guidelines </a:t>
            </a:r>
            <a:r>
              <a:rPr sz="700" spc="10" dirty="0">
                <a:solidFill>
                  <a:prstClr val="black"/>
                </a:solidFill>
                <a:latin typeface="Cambria"/>
                <a:cs typeface="Cambria"/>
              </a:rPr>
              <a:t>Committee,</a:t>
            </a:r>
            <a:r>
              <a:rPr sz="700" dirty="0">
                <a:solidFill>
                  <a:prstClr val="black"/>
                </a:solidFill>
                <a:latin typeface="Cambria"/>
                <a:cs typeface="Cambria"/>
              </a:rPr>
              <a:t> </a:t>
            </a:r>
            <a:r>
              <a:rPr sz="700" spc="25" dirty="0">
                <a:solidFill>
                  <a:prstClr val="black"/>
                </a:solidFill>
                <a:latin typeface="Cambria"/>
                <a:cs typeface="Cambria"/>
              </a:rPr>
              <a:t>EURACAN,</a:t>
            </a:r>
            <a:r>
              <a:rPr sz="700" dirty="0">
                <a:solidFill>
                  <a:prstClr val="black"/>
                </a:solidFill>
                <a:latin typeface="Cambria"/>
                <a:cs typeface="Cambria"/>
              </a:rPr>
              <a:t> </a:t>
            </a:r>
            <a:r>
              <a:rPr sz="700" spc="15" dirty="0">
                <a:solidFill>
                  <a:prstClr val="black"/>
                </a:solidFill>
                <a:latin typeface="Cambria"/>
                <a:cs typeface="Cambria"/>
              </a:rPr>
              <a:t>GENTURIS</a:t>
            </a:r>
            <a:r>
              <a:rPr sz="700" dirty="0">
                <a:solidFill>
                  <a:prstClr val="black"/>
                </a:solidFill>
                <a:latin typeface="Cambria"/>
                <a:cs typeface="Cambria"/>
              </a:rPr>
              <a:t> and</a:t>
            </a:r>
            <a:r>
              <a:rPr sz="700" spc="-5" dirty="0">
                <a:solidFill>
                  <a:prstClr val="black"/>
                </a:solidFill>
                <a:latin typeface="Cambria"/>
                <a:cs typeface="Cambria"/>
              </a:rPr>
              <a:t> </a:t>
            </a:r>
            <a:r>
              <a:rPr sz="700" spc="10" dirty="0">
                <a:solidFill>
                  <a:prstClr val="black"/>
                </a:solidFill>
                <a:latin typeface="Cambria"/>
                <a:cs typeface="Cambria"/>
              </a:rPr>
              <a:t>ERN</a:t>
            </a:r>
            <a:r>
              <a:rPr sz="700" spc="-5" dirty="0">
                <a:solidFill>
                  <a:prstClr val="black"/>
                </a:solidFill>
                <a:latin typeface="Cambria"/>
                <a:cs typeface="Cambria"/>
              </a:rPr>
              <a:t> </a:t>
            </a:r>
            <a:r>
              <a:rPr sz="700" spc="5" dirty="0">
                <a:solidFill>
                  <a:prstClr val="black"/>
                </a:solidFill>
                <a:latin typeface="Cambria"/>
                <a:cs typeface="Cambria"/>
              </a:rPr>
              <a:t>PaedCan:</a:t>
            </a:r>
            <a:r>
              <a:rPr sz="700" spc="-5" dirty="0">
                <a:solidFill>
                  <a:prstClr val="black"/>
                </a:solidFill>
                <a:latin typeface="Cambria"/>
                <a:cs typeface="Cambria"/>
              </a:rPr>
              <a:t> </a:t>
            </a:r>
            <a:r>
              <a:rPr sz="700" dirty="0">
                <a:solidFill>
                  <a:prstClr val="black"/>
                </a:solidFill>
                <a:latin typeface="Cambria"/>
                <a:cs typeface="Cambria"/>
              </a:rPr>
              <a:t>August</a:t>
            </a:r>
            <a:r>
              <a:rPr sz="700" spc="-5" dirty="0">
                <a:solidFill>
                  <a:prstClr val="black"/>
                </a:solidFill>
                <a:latin typeface="Cambria"/>
                <a:cs typeface="Cambria"/>
              </a:rPr>
              <a:t> </a:t>
            </a:r>
            <a:r>
              <a:rPr sz="700" spc="10" dirty="0">
                <a:solidFill>
                  <a:prstClr val="black"/>
                </a:solidFill>
                <a:latin typeface="Cambria"/>
                <a:cs typeface="Cambria"/>
              </a:rPr>
              <a:t>2021.</a:t>
            </a:r>
            <a:r>
              <a:rPr sz="700" spc="-5" dirty="0">
                <a:solidFill>
                  <a:prstClr val="black"/>
                </a:solidFill>
                <a:latin typeface="Cambria"/>
                <a:cs typeface="Cambria"/>
              </a:rPr>
              <a:t> </a:t>
            </a:r>
            <a:r>
              <a:rPr sz="700" dirty="0">
                <a:solidFill>
                  <a:prstClr val="black"/>
                </a:solidFill>
                <a:latin typeface="Cambria"/>
                <a:cs typeface="Cambria"/>
              </a:rPr>
              <a:t>This </a:t>
            </a:r>
            <a:r>
              <a:rPr sz="700" spc="5" dirty="0">
                <a:solidFill>
                  <a:prstClr val="black"/>
                </a:solidFill>
                <a:latin typeface="Cambria"/>
                <a:cs typeface="Cambria"/>
              </a:rPr>
              <a:t>publication</a:t>
            </a:r>
            <a:r>
              <a:rPr sz="700" dirty="0">
                <a:solidFill>
                  <a:prstClr val="black"/>
                </a:solidFill>
                <a:latin typeface="Cambria"/>
                <a:cs typeface="Cambria"/>
              </a:rPr>
              <a:t> </a:t>
            </a:r>
            <a:r>
              <a:rPr sz="700" spc="-10" dirty="0">
                <a:solidFill>
                  <a:prstClr val="black"/>
                </a:solidFill>
                <a:latin typeface="Cambria"/>
                <a:cs typeface="Cambria"/>
              </a:rPr>
              <a:t>supersedes </a:t>
            </a:r>
            <a:r>
              <a:rPr sz="700" dirty="0">
                <a:solidFill>
                  <a:prstClr val="black"/>
                </a:solidFill>
                <a:latin typeface="Cambria"/>
                <a:cs typeface="Cambria"/>
              </a:rPr>
              <a:t>the previously</a:t>
            </a:r>
            <a:r>
              <a:rPr sz="700" spc="5" dirty="0">
                <a:solidFill>
                  <a:prstClr val="black"/>
                </a:solidFill>
                <a:latin typeface="Cambria"/>
                <a:cs typeface="Cambria"/>
              </a:rPr>
              <a:t> </a:t>
            </a:r>
            <a:r>
              <a:rPr sz="700" dirty="0">
                <a:solidFill>
                  <a:prstClr val="black"/>
                </a:solidFill>
                <a:latin typeface="Cambria"/>
                <a:cs typeface="Cambria"/>
              </a:rPr>
              <a:t>published</a:t>
            </a:r>
            <a:endParaRPr sz="700">
              <a:solidFill>
                <a:prstClr val="black"/>
              </a:solidFill>
              <a:latin typeface="Cambria"/>
              <a:cs typeface="Cambria"/>
            </a:endParaRPr>
          </a:p>
          <a:p>
            <a:pPr marR="4420235" algn="ctr">
              <a:spcBef>
                <a:spcPts val="55"/>
              </a:spcBef>
            </a:pPr>
            <a:r>
              <a:rPr sz="700" spc="-5" dirty="0">
                <a:solidFill>
                  <a:prstClr val="black"/>
                </a:solidFill>
                <a:latin typeface="Cambria"/>
                <a:cs typeface="Cambria"/>
              </a:rPr>
              <a:t>version</a:t>
            </a:r>
            <a:r>
              <a:rPr sz="700" spc="55" dirty="0">
                <a:solidFill>
                  <a:prstClr val="black"/>
                </a:solidFill>
                <a:latin typeface="Cambria"/>
                <a:cs typeface="Cambria"/>
              </a:rPr>
              <a:t> </a:t>
            </a:r>
            <a:r>
              <a:rPr sz="700" spc="130" dirty="0">
                <a:solidFill>
                  <a:prstClr val="black"/>
                </a:solidFill>
                <a:latin typeface="Arial MT"/>
                <a:cs typeface="Arial MT"/>
              </a:rPr>
              <a:t>e</a:t>
            </a:r>
            <a:r>
              <a:rPr sz="700" spc="10" dirty="0">
                <a:solidFill>
                  <a:prstClr val="black"/>
                </a:solidFill>
                <a:latin typeface="Arial MT"/>
                <a:cs typeface="Arial MT"/>
              </a:rPr>
              <a:t> </a:t>
            </a:r>
            <a:r>
              <a:rPr sz="700" i="1" spc="5" dirty="0">
                <a:solidFill>
                  <a:prstClr val="black"/>
                </a:solidFill>
                <a:latin typeface="Cambria"/>
                <a:cs typeface="Cambria"/>
              </a:rPr>
              <a:t>Ann</a:t>
            </a:r>
            <a:r>
              <a:rPr sz="700" i="1" spc="60" dirty="0">
                <a:solidFill>
                  <a:prstClr val="black"/>
                </a:solidFill>
                <a:latin typeface="Cambria"/>
                <a:cs typeface="Cambria"/>
              </a:rPr>
              <a:t> </a:t>
            </a:r>
            <a:r>
              <a:rPr sz="700" i="1" spc="10" dirty="0">
                <a:solidFill>
                  <a:prstClr val="black"/>
                </a:solidFill>
                <a:latin typeface="Cambria"/>
                <a:cs typeface="Cambria"/>
              </a:rPr>
              <a:t>Oncol</a:t>
            </a:r>
            <a:r>
              <a:rPr sz="700" spc="10" dirty="0">
                <a:solidFill>
                  <a:prstClr val="black"/>
                </a:solidFill>
                <a:latin typeface="Cambria"/>
                <a:cs typeface="Cambria"/>
              </a:rPr>
              <a:t>.</a:t>
            </a:r>
            <a:r>
              <a:rPr sz="700" spc="60" dirty="0">
                <a:solidFill>
                  <a:prstClr val="black"/>
                </a:solidFill>
                <a:latin typeface="Cambria"/>
                <a:cs typeface="Cambria"/>
              </a:rPr>
              <a:t> </a:t>
            </a:r>
            <a:r>
              <a:rPr sz="700" dirty="0">
                <a:solidFill>
                  <a:prstClr val="black"/>
                </a:solidFill>
                <a:latin typeface="Cambria"/>
                <a:cs typeface="Cambria"/>
              </a:rPr>
              <a:t>2018;29(suppl</a:t>
            </a:r>
            <a:r>
              <a:rPr sz="700" spc="60" dirty="0">
                <a:solidFill>
                  <a:prstClr val="black"/>
                </a:solidFill>
                <a:latin typeface="Cambria"/>
                <a:cs typeface="Cambria"/>
              </a:rPr>
              <a:t> </a:t>
            </a:r>
            <a:r>
              <a:rPr sz="700" spc="5" dirty="0">
                <a:solidFill>
                  <a:prstClr val="black"/>
                </a:solidFill>
                <a:latin typeface="Cambria"/>
                <a:cs typeface="Cambria"/>
              </a:rPr>
              <a:t>4):iv79-iv95.</a:t>
            </a:r>
            <a:endParaRPr sz="700">
              <a:solidFill>
                <a:prstClr val="black"/>
              </a:solidFill>
              <a:latin typeface="Cambria"/>
              <a:cs typeface="Cambria"/>
            </a:endParaRPr>
          </a:p>
          <a:p>
            <a:pPr marR="4398645" algn="ctr">
              <a:spcBef>
                <a:spcPts val="55"/>
              </a:spcBef>
            </a:pPr>
            <a:r>
              <a:rPr sz="675" baseline="37037" dirty="0">
                <a:solidFill>
                  <a:prstClr val="black"/>
                </a:solidFill>
                <a:latin typeface="Tahoma"/>
                <a:cs typeface="Tahoma"/>
              </a:rPr>
              <a:t>y</a:t>
            </a:r>
            <a:r>
              <a:rPr sz="700" dirty="0">
                <a:solidFill>
                  <a:prstClr val="black"/>
                </a:solidFill>
                <a:latin typeface="Cambria"/>
                <a:cs typeface="Cambria"/>
              </a:rPr>
              <a:t>Co-</a:t>
            </a:r>
            <a:r>
              <a:rPr sz="700" dirty="0">
                <a:solidFill>
                  <a:prstClr val="black"/>
                </a:solidFill>
                <a:latin typeface="Times New Roman"/>
                <a:cs typeface="Times New Roman"/>
              </a:rPr>
              <a:t>ﬁ</a:t>
            </a:r>
            <a:r>
              <a:rPr sz="700" dirty="0">
                <a:solidFill>
                  <a:prstClr val="black"/>
                </a:solidFill>
                <a:latin typeface="Cambria"/>
                <a:cs typeface="Cambria"/>
              </a:rPr>
              <a:t>rst</a:t>
            </a:r>
            <a:r>
              <a:rPr sz="700" spc="55" dirty="0">
                <a:solidFill>
                  <a:prstClr val="black"/>
                </a:solidFill>
                <a:latin typeface="Cambria"/>
                <a:cs typeface="Cambria"/>
              </a:rPr>
              <a:t> </a:t>
            </a:r>
            <a:r>
              <a:rPr sz="700" dirty="0">
                <a:solidFill>
                  <a:prstClr val="black"/>
                </a:solidFill>
                <a:latin typeface="Cambria"/>
                <a:cs typeface="Cambria"/>
              </a:rPr>
              <a:t>authors.</a:t>
            </a:r>
            <a:r>
              <a:rPr sz="700" spc="50" dirty="0">
                <a:solidFill>
                  <a:prstClr val="black"/>
                </a:solidFill>
                <a:latin typeface="Cambria"/>
                <a:cs typeface="Cambria"/>
              </a:rPr>
              <a:t> </a:t>
            </a:r>
            <a:r>
              <a:rPr sz="675" spc="7" baseline="37037" dirty="0">
                <a:solidFill>
                  <a:prstClr val="black"/>
                </a:solidFill>
                <a:latin typeface="Tahoma"/>
                <a:cs typeface="Tahoma"/>
              </a:rPr>
              <a:t>z</a:t>
            </a:r>
            <a:r>
              <a:rPr sz="700" spc="5" dirty="0">
                <a:solidFill>
                  <a:prstClr val="black"/>
                </a:solidFill>
                <a:latin typeface="Cambria"/>
                <a:cs typeface="Cambria"/>
              </a:rPr>
              <a:t>Co-last</a:t>
            </a:r>
            <a:r>
              <a:rPr sz="700" spc="60" dirty="0">
                <a:solidFill>
                  <a:prstClr val="black"/>
                </a:solidFill>
                <a:latin typeface="Cambria"/>
                <a:cs typeface="Cambria"/>
              </a:rPr>
              <a:t> </a:t>
            </a:r>
            <a:r>
              <a:rPr sz="700" dirty="0">
                <a:solidFill>
                  <a:prstClr val="black"/>
                </a:solidFill>
                <a:latin typeface="Cambria"/>
                <a:cs typeface="Cambria"/>
              </a:rPr>
              <a:t>authors.</a:t>
            </a:r>
            <a:r>
              <a:rPr sz="700" spc="50" dirty="0">
                <a:solidFill>
                  <a:prstClr val="black"/>
                </a:solidFill>
                <a:latin typeface="Cambria"/>
                <a:cs typeface="Cambria"/>
              </a:rPr>
              <a:t> </a:t>
            </a:r>
            <a:r>
              <a:rPr sz="675" spc="7" baseline="37037" dirty="0">
                <a:solidFill>
                  <a:prstClr val="black"/>
                </a:solidFill>
                <a:latin typeface="Tahoma"/>
                <a:cs typeface="Tahoma"/>
              </a:rPr>
              <a:t>x</a:t>
            </a:r>
            <a:r>
              <a:rPr sz="700" spc="5" dirty="0">
                <a:solidFill>
                  <a:prstClr val="black"/>
                </a:solidFill>
                <a:latin typeface="Cambria"/>
                <a:cs typeface="Cambria"/>
              </a:rPr>
              <a:t>Deceased.</a:t>
            </a:r>
            <a:endParaRPr sz="700">
              <a:solidFill>
                <a:prstClr val="black"/>
              </a:solidFill>
              <a:latin typeface="Cambria"/>
              <a:cs typeface="Cambria"/>
            </a:endParaRPr>
          </a:p>
          <a:p>
            <a:pPr marR="1979930" algn="ctr">
              <a:spcBef>
                <a:spcPts val="65"/>
              </a:spcBef>
            </a:pPr>
            <a:r>
              <a:rPr sz="700" dirty="0">
                <a:solidFill>
                  <a:prstClr val="black"/>
                </a:solidFill>
                <a:latin typeface="Cambria"/>
                <a:cs typeface="Cambria"/>
              </a:rPr>
              <a:t>0923-7534/©</a:t>
            </a:r>
            <a:r>
              <a:rPr sz="700" spc="90" dirty="0">
                <a:solidFill>
                  <a:prstClr val="black"/>
                </a:solidFill>
                <a:latin typeface="Cambria"/>
                <a:cs typeface="Cambria"/>
              </a:rPr>
              <a:t> </a:t>
            </a:r>
            <a:r>
              <a:rPr sz="700" dirty="0">
                <a:solidFill>
                  <a:prstClr val="black"/>
                </a:solidFill>
                <a:latin typeface="Cambria"/>
                <a:cs typeface="Cambria"/>
              </a:rPr>
              <a:t>2021</a:t>
            </a:r>
            <a:r>
              <a:rPr sz="700" spc="85" dirty="0">
                <a:solidFill>
                  <a:prstClr val="black"/>
                </a:solidFill>
                <a:latin typeface="Cambria"/>
                <a:cs typeface="Cambria"/>
              </a:rPr>
              <a:t> </a:t>
            </a:r>
            <a:r>
              <a:rPr sz="700" spc="-5" dirty="0">
                <a:solidFill>
                  <a:prstClr val="black"/>
                </a:solidFill>
                <a:latin typeface="Cambria"/>
                <a:cs typeface="Cambria"/>
              </a:rPr>
              <a:t>European</a:t>
            </a:r>
            <a:r>
              <a:rPr sz="700" spc="85" dirty="0">
                <a:solidFill>
                  <a:prstClr val="black"/>
                </a:solidFill>
                <a:latin typeface="Cambria"/>
                <a:cs typeface="Cambria"/>
              </a:rPr>
              <a:t> </a:t>
            </a:r>
            <a:r>
              <a:rPr sz="700" spc="5" dirty="0">
                <a:solidFill>
                  <a:prstClr val="black"/>
                </a:solidFill>
                <a:latin typeface="Cambria"/>
                <a:cs typeface="Cambria"/>
              </a:rPr>
              <a:t>Society</a:t>
            </a:r>
            <a:r>
              <a:rPr sz="700" spc="90" dirty="0">
                <a:solidFill>
                  <a:prstClr val="black"/>
                </a:solidFill>
                <a:latin typeface="Cambria"/>
                <a:cs typeface="Cambria"/>
              </a:rPr>
              <a:t> </a:t>
            </a:r>
            <a:r>
              <a:rPr sz="700" spc="-5" dirty="0">
                <a:solidFill>
                  <a:prstClr val="black"/>
                </a:solidFill>
                <a:latin typeface="Cambria"/>
                <a:cs typeface="Cambria"/>
              </a:rPr>
              <a:t>for</a:t>
            </a:r>
            <a:r>
              <a:rPr sz="700" spc="95" dirty="0">
                <a:solidFill>
                  <a:prstClr val="black"/>
                </a:solidFill>
                <a:latin typeface="Cambria"/>
                <a:cs typeface="Cambria"/>
              </a:rPr>
              <a:t> </a:t>
            </a:r>
            <a:r>
              <a:rPr sz="700" spc="10" dirty="0">
                <a:solidFill>
                  <a:prstClr val="black"/>
                </a:solidFill>
                <a:latin typeface="Cambria"/>
                <a:cs typeface="Cambria"/>
              </a:rPr>
              <a:t>Medical</a:t>
            </a:r>
            <a:r>
              <a:rPr sz="700" spc="90" dirty="0">
                <a:solidFill>
                  <a:prstClr val="black"/>
                </a:solidFill>
                <a:latin typeface="Cambria"/>
                <a:cs typeface="Cambria"/>
              </a:rPr>
              <a:t> </a:t>
            </a:r>
            <a:r>
              <a:rPr sz="700" spc="15" dirty="0">
                <a:solidFill>
                  <a:prstClr val="black"/>
                </a:solidFill>
                <a:latin typeface="Cambria"/>
                <a:cs typeface="Cambria"/>
              </a:rPr>
              <a:t>Oncology.</a:t>
            </a:r>
            <a:r>
              <a:rPr sz="700" spc="95" dirty="0">
                <a:solidFill>
                  <a:prstClr val="black"/>
                </a:solidFill>
                <a:latin typeface="Cambria"/>
                <a:cs typeface="Cambria"/>
              </a:rPr>
              <a:t> </a:t>
            </a:r>
            <a:r>
              <a:rPr sz="700" dirty="0">
                <a:solidFill>
                  <a:prstClr val="black"/>
                </a:solidFill>
                <a:latin typeface="Cambria"/>
                <a:cs typeface="Cambria"/>
              </a:rPr>
              <a:t>Published</a:t>
            </a:r>
            <a:r>
              <a:rPr sz="700" spc="95" dirty="0">
                <a:solidFill>
                  <a:prstClr val="black"/>
                </a:solidFill>
                <a:latin typeface="Cambria"/>
                <a:cs typeface="Cambria"/>
              </a:rPr>
              <a:t> </a:t>
            </a:r>
            <a:r>
              <a:rPr sz="700" spc="5" dirty="0">
                <a:solidFill>
                  <a:prstClr val="black"/>
                </a:solidFill>
                <a:latin typeface="Cambria"/>
                <a:cs typeface="Cambria"/>
              </a:rPr>
              <a:t>by</a:t>
            </a:r>
            <a:r>
              <a:rPr sz="700" spc="85" dirty="0">
                <a:solidFill>
                  <a:prstClr val="black"/>
                </a:solidFill>
                <a:latin typeface="Cambria"/>
                <a:cs typeface="Cambria"/>
              </a:rPr>
              <a:t> </a:t>
            </a:r>
            <a:r>
              <a:rPr sz="700" spc="-5" dirty="0">
                <a:solidFill>
                  <a:prstClr val="black"/>
                </a:solidFill>
                <a:latin typeface="Cambria"/>
                <a:cs typeface="Cambria"/>
              </a:rPr>
              <a:t>Elsevier</a:t>
            </a:r>
            <a:r>
              <a:rPr sz="700" spc="85" dirty="0">
                <a:solidFill>
                  <a:prstClr val="black"/>
                </a:solidFill>
                <a:latin typeface="Cambria"/>
                <a:cs typeface="Cambria"/>
              </a:rPr>
              <a:t> </a:t>
            </a:r>
            <a:r>
              <a:rPr sz="700" spc="5" dirty="0">
                <a:solidFill>
                  <a:prstClr val="black"/>
                </a:solidFill>
                <a:latin typeface="Cambria"/>
                <a:cs typeface="Cambria"/>
              </a:rPr>
              <a:t>Ltd.</a:t>
            </a:r>
            <a:r>
              <a:rPr sz="700" spc="90" dirty="0">
                <a:solidFill>
                  <a:prstClr val="black"/>
                </a:solidFill>
                <a:latin typeface="Cambria"/>
                <a:cs typeface="Cambria"/>
              </a:rPr>
              <a:t> </a:t>
            </a:r>
            <a:r>
              <a:rPr sz="700" spc="15" dirty="0">
                <a:solidFill>
                  <a:prstClr val="black"/>
                </a:solidFill>
                <a:latin typeface="Cambria"/>
                <a:cs typeface="Cambria"/>
              </a:rPr>
              <a:t>All</a:t>
            </a:r>
            <a:r>
              <a:rPr sz="700" spc="90" dirty="0">
                <a:solidFill>
                  <a:prstClr val="black"/>
                </a:solidFill>
                <a:latin typeface="Cambria"/>
                <a:cs typeface="Cambria"/>
              </a:rPr>
              <a:t> </a:t>
            </a:r>
            <a:r>
              <a:rPr sz="700" spc="-5" dirty="0">
                <a:solidFill>
                  <a:prstClr val="black"/>
                </a:solidFill>
                <a:latin typeface="Cambria"/>
                <a:cs typeface="Cambria"/>
              </a:rPr>
              <a:t>rights</a:t>
            </a:r>
            <a:r>
              <a:rPr sz="700" spc="95" dirty="0">
                <a:solidFill>
                  <a:prstClr val="black"/>
                </a:solidFill>
                <a:latin typeface="Cambria"/>
                <a:cs typeface="Cambria"/>
              </a:rPr>
              <a:t> </a:t>
            </a:r>
            <a:r>
              <a:rPr sz="700" spc="-5" dirty="0">
                <a:solidFill>
                  <a:prstClr val="black"/>
                </a:solidFill>
                <a:latin typeface="Cambria"/>
                <a:cs typeface="Cambria"/>
              </a:rPr>
              <a:t>reserved.</a:t>
            </a:r>
            <a:endParaRPr sz="700">
              <a:solidFill>
                <a:prstClr val="black"/>
              </a:solidFill>
              <a:latin typeface="Cambria"/>
              <a:cs typeface="Cambria"/>
            </a:endParaRPr>
          </a:p>
          <a:p>
            <a:pPr>
              <a:spcBef>
                <a:spcPts val="45"/>
              </a:spcBef>
            </a:pPr>
            <a:endParaRPr sz="850">
              <a:solidFill>
                <a:prstClr val="black"/>
              </a:solidFill>
              <a:latin typeface="Cambria"/>
              <a:cs typeface="Cambria"/>
            </a:endParaRPr>
          </a:p>
          <a:p>
            <a:pPr marL="63500">
              <a:tabLst>
                <a:tab pos="529590" algn="l"/>
                <a:tab pos="4937125" algn="l"/>
              </a:tabLst>
            </a:pPr>
            <a:r>
              <a:rPr sz="900" spc="-10" dirty="0">
                <a:solidFill>
                  <a:prstClr val="black"/>
                </a:solidFill>
                <a:latin typeface="Arial MT"/>
                <a:cs typeface="Arial MT"/>
              </a:rPr>
              <a:t>1520	</a:t>
            </a:r>
            <a:r>
              <a:rPr sz="900" spc="-50" dirty="0">
                <a:solidFill>
                  <a:srgbClr val="007FAC"/>
                </a:solidFill>
                <a:latin typeface="Arial MT"/>
                <a:cs typeface="Arial MT"/>
              </a:rPr>
              <a:t>https://doi.org/</a:t>
            </a:r>
            <a:r>
              <a:rPr sz="900" spc="-50" dirty="0">
                <a:solidFill>
                  <a:srgbClr val="007FAC"/>
                </a:solidFill>
                <a:latin typeface="Arial MT"/>
                <a:cs typeface="Arial MT"/>
                <a:hlinkClick r:id="rId4"/>
              </a:rPr>
              <a:t>10.1016/j.annonc.2021.08.1995	</a:t>
            </a:r>
            <a:r>
              <a:rPr sz="900" spc="-55" dirty="0">
                <a:solidFill>
                  <a:prstClr val="black"/>
                </a:solidFill>
                <a:latin typeface="Arial MT"/>
                <a:cs typeface="Arial MT"/>
                <a:hlinkClick r:id="rId4"/>
              </a:rPr>
              <a:t>Volume</a:t>
            </a:r>
            <a:r>
              <a:rPr sz="900" spc="40" dirty="0">
                <a:solidFill>
                  <a:prstClr val="black"/>
                </a:solidFill>
                <a:latin typeface="Arial MT"/>
                <a:cs typeface="Arial MT"/>
                <a:hlinkClick r:id="rId4"/>
              </a:rPr>
              <a:t> </a:t>
            </a:r>
            <a:r>
              <a:rPr sz="900" spc="-75" dirty="0">
                <a:solidFill>
                  <a:prstClr val="black"/>
                </a:solidFill>
                <a:latin typeface="Arial MT"/>
                <a:cs typeface="Arial MT"/>
                <a:hlinkClick r:id="rId4"/>
              </a:rPr>
              <a:t>32</a:t>
            </a:r>
            <a:r>
              <a:rPr sz="900" spc="70" dirty="0">
                <a:solidFill>
                  <a:prstClr val="black"/>
                </a:solidFill>
                <a:latin typeface="Arial MT"/>
                <a:cs typeface="Arial MT"/>
              </a:rPr>
              <a:t> </a:t>
            </a:r>
            <a:r>
              <a:rPr sz="600" spc="175" dirty="0">
                <a:solidFill>
                  <a:prstClr val="black"/>
                </a:solidFill>
                <a:latin typeface="Lucida Sans Unicode"/>
                <a:cs typeface="Lucida Sans Unicode"/>
                <a:hlinkClick r:id="rId4"/>
              </a:rPr>
              <a:t>■</a:t>
            </a:r>
            <a:r>
              <a:rPr sz="600" spc="295" dirty="0">
                <a:solidFill>
                  <a:prstClr val="black"/>
                </a:solidFill>
                <a:latin typeface="Lucida Sans Unicode"/>
                <a:cs typeface="Lucida Sans Unicode"/>
              </a:rPr>
              <a:t> </a:t>
            </a:r>
            <a:r>
              <a:rPr sz="900" spc="-85" dirty="0">
                <a:solidFill>
                  <a:prstClr val="black"/>
                </a:solidFill>
                <a:latin typeface="Arial MT"/>
                <a:cs typeface="Arial MT"/>
                <a:hlinkClick r:id="rId4"/>
              </a:rPr>
              <a:t>Issue</a:t>
            </a:r>
            <a:r>
              <a:rPr sz="900" spc="45" dirty="0">
                <a:solidFill>
                  <a:prstClr val="black"/>
                </a:solidFill>
                <a:latin typeface="Arial MT"/>
                <a:cs typeface="Arial MT"/>
                <a:hlinkClick r:id="rId4"/>
              </a:rPr>
              <a:t> </a:t>
            </a:r>
            <a:r>
              <a:rPr sz="900" spc="-75" dirty="0">
                <a:solidFill>
                  <a:prstClr val="black"/>
                </a:solidFill>
                <a:latin typeface="Arial MT"/>
                <a:cs typeface="Arial MT"/>
                <a:hlinkClick r:id="rId4"/>
              </a:rPr>
              <a:t>12</a:t>
            </a:r>
            <a:r>
              <a:rPr sz="900" spc="240" dirty="0">
                <a:solidFill>
                  <a:prstClr val="black"/>
                </a:solidFill>
                <a:latin typeface="Arial MT"/>
                <a:cs typeface="Arial MT"/>
              </a:rPr>
              <a:t> </a:t>
            </a:r>
            <a:r>
              <a:rPr sz="600" spc="175" dirty="0">
                <a:solidFill>
                  <a:prstClr val="black"/>
                </a:solidFill>
                <a:latin typeface="Lucida Sans Unicode"/>
                <a:cs typeface="Lucida Sans Unicode"/>
                <a:hlinkClick r:id="rId4"/>
              </a:rPr>
              <a:t>■</a:t>
            </a:r>
            <a:r>
              <a:rPr sz="600" spc="295" dirty="0">
                <a:solidFill>
                  <a:prstClr val="black"/>
                </a:solidFill>
                <a:latin typeface="Lucida Sans Unicode"/>
                <a:cs typeface="Lucida Sans Unicode"/>
              </a:rPr>
              <a:t> </a:t>
            </a:r>
            <a:r>
              <a:rPr sz="900" spc="-75" dirty="0">
                <a:solidFill>
                  <a:prstClr val="black"/>
                </a:solidFill>
                <a:latin typeface="Arial MT"/>
                <a:cs typeface="Arial MT"/>
                <a:hlinkClick r:id="rId4"/>
              </a:rPr>
              <a:t>2021</a:t>
            </a:r>
            <a:endParaRPr sz="900">
              <a:solidFill>
                <a:prstClr val="black"/>
              </a:solidFill>
              <a:latin typeface="Arial MT"/>
              <a:cs typeface="Arial MT"/>
            </a:endParaRPr>
          </a:p>
        </p:txBody>
      </p:sp>
      <p:sp>
        <p:nvSpPr>
          <p:cNvPr id="5" name="object 5"/>
          <p:cNvSpPr/>
          <p:nvPr/>
        </p:nvSpPr>
        <p:spPr>
          <a:xfrm>
            <a:off x="2109894" y="406107"/>
            <a:ext cx="486691" cy="45720"/>
          </a:xfrm>
          <a:custGeom>
            <a:avLst/>
            <a:gdLst/>
            <a:ahLst/>
            <a:cxnLst/>
            <a:rect l="l" t="t" r="r" b="b"/>
            <a:pathLst>
              <a:path w="376555" h="45720">
                <a:moveTo>
                  <a:pt x="30759" y="22009"/>
                </a:moveTo>
                <a:lnTo>
                  <a:pt x="16243" y="22009"/>
                </a:lnTo>
                <a:lnTo>
                  <a:pt x="16243" y="27749"/>
                </a:lnTo>
                <a:lnTo>
                  <a:pt x="24015" y="27749"/>
                </a:lnTo>
                <a:lnTo>
                  <a:pt x="24015" y="39179"/>
                </a:lnTo>
                <a:lnTo>
                  <a:pt x="8801" y="39179"/>
                </a:lnTo>
                <a:lnTo>
                  <a:pt x="7645" y="29908"/>
                </a:lnTo>
                <a:lnTo>
                  <a:pt x="7645" y="12992"/>
                </a:lnTo>
                <a:lnTo>
                  <a:pt x="9664" y="5943"/>
                </a:lnTo>
                <a:lnTo>
                  <a:pt x="21983" y="5943"/>
                </a:lnTo>
                <a:lnTo>
                  <a:pt x="24015" y="14884"/>
                </a:lnTo>
                <a:lnTo>
                  <a:pt x="30543" y="13271"/>
                </a:lnTo>
                <a:lnTo>
                  <a:pt x="29235" y="6540"/>
                </a:lnTo>
                <a:lnTo>
                  <a:pt x="26377" y="0"/>
                </a:lnTo>
                <a:lnTo>
                  <a:pt x="16332" y="0"/>
                </a:lnTo>
                <a:lnTo>
                  <a:pt x="7658" y="2501"/>
                </a:lnTo>
                <a:lnTo>
                  <a:pt x="2730" y="8610"/>
                </a:lnTo>
                <a:lnTo>
                  <a:pt x="508" y="16205"/>
                </a:lnTo>
                <a:lnTo>
                  <a:pt x="0" y="23190"/>
                </a:lnTo>
                <a:lnTo>
                  <a:pt x="685" y="30492"/>
                </a:lnTo>
                <a:lnTo>
                  <a:pt x="3136" y="37604"/>
                </a:lnTo>
                <a:lnTo>
                  <a:pt x="7899" y="42989"/>
                </a:lnTo>
                <a:lnTo>
                  <a:pt x="15532" y="45123"/>
                </a:lnTo>
                <a:lnTo>
                  <a:pt x="22377" y="45123"/>
                </a:lnTo>
                <a:lnTo>
                  <a:pt x="25984" y="39116"/>
                </a:lnTo>
                <a:lnTo>
                  <a:pt x="26898" y="44640"/>
                </a:lnTo>
                <a:lnTo>
                  <a:pt x="30759" y="44640"/>
                </a:lnTo>
                <a:lnTo>
                  <a:pt x="30759" y="22009"/>
                </a:lnTo>
                <a:close/>
              </a:path>
              <a:path w="376555" h="45720">
                <a:moveTo>
                  <a:pt x="67119" y="22606"/>
                </a:moveTo>
                <a:lnTo>
                  <a:pt x="66509" y="14782"/>
                </a:lnTo>
                <a:lnTo>
                  <a:pt x="64198" y="7493"/>
                </a:lnTo>
                <a:lnTo>
                  <a:pt x="62839" y="5956"/>
                </a:lnTo>
                <a:lnTo>
                  <a:pt x="59448" y="2120"/>
                </a:lnTo>
                <a:lnTo>
                  <a:pt x="59436" y="29895"/>
                </a:lnTo>
                <a:lnTo>
                  <a:pt x="59359" y="31013"/>
                </a:lnTo>
                <a:lnTo>
                  <a:pt x="57797" y="34734"/>
                </a:lnTo>
                <a:lnTo>
                  <a:pt x="56819" y="36944"/>
                </a:lnTo>
                <a:lnTo>
                  <a:pt x="55257" y="39179"/>
                </a:lnTo>
                <a:lnTo>
                  <a:pt x="48133" y="39179"/>
                </a:lnTo>
                <a:lnTo>
                  <a:pt x="46443" y="37541"/>
                </a:lnTo>
                <a:lnTo>
                  <a:pt x="45186" y="34734"/>
                </a:lnTo>
                <a:lnTo>
                  <a:pt x="43662" y="31013"/>
                </a:lnTo>
                <a:lnTo>
                  <a:pt x="43446" y="25209"/>
                </a:lnTo>
                <a:lnTo>
                  <a:pt x="43561" y="14782"/>
                </a:lnTo>
                <a:lnTo>
                  <a:pt x="43611" y="14046"/>
                </a:lnTo>
                <a:lnTo>
                  <a:pt x="45186" y="10388"/>
                </a:lnTo>
                <a:lnTo>
                  <a:pt x="46253" y="8051"/>
                </a:lnTo>
                <a:lnTo>
                  <a:pt x="47815" y="5956"/>
                </a:lnTo>
                <a:lnTo>
                  <a:pt x="55321" y="5956"/>
                </a:lnTo>
                <a:lnTo>
                  <a:pt x="56819" y="8242"/>
                </a:lnTo>
                <a:lnTo>
                  <a:pt x="57797" y="10388"/>
                </a:lnTo>
                <a:lnTo>
                  <a:pt x="59359" y="14046"/>
                </a:lnTo>
                <a:lnTo>
                  <a:pt x="59436" y="29895"/>
                </a:lnTo>
                <a:lnTo>
                  <a:pt x="59436" y="2120"/>
                </a:lnTo>
                <a:lnTo>
                  <a:pt x="35877" y="22606"/>
                </a:lnTo>
                <a:lnTo>
                  <a:pt x="36499" y="30391"/>
                </a:lnTo>
                <a:lnTo>
                  <a:pt x="38836" y="37655"/>
                </a:lnTo>
                <a:lnTo>
                  <a:pt x="43637" y="43027"/>
                </a:lnTo>
                <a:lnTo>
                  <a:pt x="51600" y="45110"/>
                </a:lnTo>
                <a:lnTo>
                  <a:pt x="59715" y="42849"/>
                </a:lnTo>
                <a:lnTo>
                  <a:pt x="62776" y="39179"/>
                </a:lnTo>
                <a:lnTo>
                  <a:pt x="64427" y="37211"/>
                </a:lnTo>
                <a:lnTo>
                  <a:pt x="66586" y="29895"/>
                </a:lnTo>
                <a:lnTo>
                  <a:pt x="67119" y="22606"/>
                </a:lnTo>
                <a:close/>
              </a:path>
              <a:path w="376555" h="45720">
                <a:moveTo>
                  <a:pt x="102209" y="22606"/>
                </a:moveTo>
                <a:lnTo>
                  <a:pt x="101587" y="14782"/>
                </a:lnTo>
                <a:lnTo>
                  <a:pt x="99275" y="7493"/>
                </a:lnTo>
                <a:lnTo>
                  <a:pt x="97917" y="5956"/>
                </a:lnTo>
                <a:lnTo>
                  <a:pt x="94526" y="2146"/>
                </a:lnTo>
                <a:lnTo>
                  <a:pt x="94526" y="29895"/>
                </a:lnTo>
                <a:lnTo>
                  <a:pt x="94449" y="31013"/>
                </a:lnTo>
                <a:lnTo>
                  <a:pt x="91897" y="36944"/>
                </a:lnTo>
                <a:lnTo>
                  <a:pt x="90335" y="39179"/>
                </a:lnTo>
                <a:lnTo>
                  <a:pt x="83210" y="39179"/>
                </a:lnTo>
                <a:lnTo>
                  <a:pt x="81521" y="37541"/>
                </a:lnTo>
                <a:lnTo>
                  <a:pt x="80264" y="34734"/>
                </a:lnTo>
                <a:lnTo>
                  <a:pt x="78714" y="31013"/>
                </a:lnTo>
                <a:lnTo>
                  <a:pt x="78498" y="25209"/>
                </a:lnTo>
                <a:lnTo>
                  <a:pt x="78498" y="19596"/>
                </a:lnTo>
                <a:lnTo>
                  <a:pt x="82880" y="5956"/>
                </a:lnTo>
                <a:lnTo>
                  <a:pt x="90398" y="5956"/>
                </a:lnTo>
                <a:lnTo>
                  <a:pt x="91897" y="8242"/>
                </a:lnTo>
                <a:lnTo>
                  <a:pt x="92862" y="10388"/>
                </a:lnTo>
                <a:lnTo>
                  <a:pt x="94437" y="14046"/>
                </a:lnTo>
                <a:lnTo>
                  <a:pt x="94526" y="29895"/>
                </a:lnTo>
                <a:lnTo>
                  <a:pt x="94526" y="2146"/>
                </a:lnTo>
                <a:lnTo>
                  <a:pt x="86601" y="12"/>
                </a:lnTo>
                <a:lnTo>
                  <a:pt x="78638" y="2146"/>
                </a:lnTo>
                <a:lnTo>
                  <a:pt x="73875" y="7556"/>
                </a:lnTo>
                <a:lnTo>
                  <a:pt x="71551" y="14859"/>
                </a:lnTo>
                <a:lnTo>
                  <a:pt x="70942" y="22606"/>
                </a:lnTo>
                <a:lnTo>
                  <a:pt x="71551" y="30391"/>
                </a:lnTo>
                <a:lnTo>
                  <a:pt x="73901" y="37655"/>
                </a:lnTo>
                <a:lnTo>
                  <a:pt x="78701" y="43027"/>
                </a:lnTo>
                <a:lnTo>
                  <a:pt x="86690" y="45110"/>
                </a:lnTo>
                <a:lnTo>
                  <a:pt x="94792" y="42849"/>
                </a:lnTo>
                <a:lnTo>
                  <a:pt x="97853" y="39179"/>
                </a:lnTo>
                <a:lnTo>
                  <a:pt x="99504" y="37211"/>
                </a:lnTo>
                <a:lnTo>
                  <a:pt x="101676" y="29895"/>
                </a:lnTo>
                <a:lnTo>
                  <a:pt x="102209" y="22606"/>
                </a:lnTo>
                <a:close/>
              </a:path>
              <a:path w="376555" h="45720">
                <a:moveTo>
                  <a:pt x="138010" y="15811"/>
                </a:moveTo>
                <a:lnTo>
                  <a:pt x="136423" y="10248"/>
                </a:lnTo>
                <a:lnTo>
                  <a:pt x="133248" y="6540"/>
                </a:lnTo>
                <a:lnTo>
                  <a:pt x="130352" y="3289"/>
                </a:lnTo>
                <a:lnTo>
                  <a:pt x="130352" y="14173"/>
                </a:lnTo>
                <a:lnTo>
                  <a:pt x="130352" y="25603"/>
                </a:lnTo>
                <a:lnTo>
                  <a:pt x="130111" y="32131"/>
                </a:lnTo>
                <a:lnTo>
                  <a:pt x="126060" y="35966"/>
                </a:lnTo>
                <a:lnTo>
                  <a:pt x="124879" y="37198"/>
                </a:lnTo>
                <a:lnTo>
                  <a:pt x="122529" y="38582"/>
                </a:lnTo>
                <a:lnTo>
                  <a:pt x="115481" y="38582"/>
                </a:lnTo>
                <a:lnTo>
                  <a:pt x="115481" y="6540"/>
                </a:lnTo>
                <a:lnTo>
                  <a:pt x="127749" y="6540"/>
                </a:lnTo>
                <a:lnTo>
                  <a:pt x="130352" y="14173"/>
                </a:lnTo>
                <a:lnTo>
                  <a:pt x="130352" y="3289"/>
                </a:lnTo>
                <a:lnTo>
                  <a:pt x="128727" y="1460"/>
                </a:lnTo>
                <a:lnTo>
                  <a:pt x="122351" y="787"/>
                </a:lnTo>
                <a:lnTo>
                  <a:pt x="108318" y="787"/>
                </a:lnTo>
                <a:lnTo>
                  <a:pt x="108318" y="44323"/>
                </a:lnTo>
                <a:lnTo>
                  <a:pt x="122605" y="44323"/>
                </a:lnTo>
                <a:lnTo>
                  <a:pt x="126707" y="43662"/>
                </a:lnTo>
                <a:lnTo>
                  <a:pt x="133972" y="38582"/>
                </a:lnTo>
                <a:lnTo>
                  <a:pt x="134543" y="38188"/>
                </a:lnTo>
                <a:lnTo>
                  <a:pt x="138010" y="31483"/>
                </a:lnTo>
                <a:lnTo>
                  <a:pt x="138010" y="15811"/>
                </a:lnTo>
                <a:close/>
              </a:path>
              <a:path w="376555" h="45720">
                <a:moveTo>
                  <a:pt x="189395" y="23291"/>
                </a:moveTo>
                <a:lnTo>
                  <a:pt x="172046" y="16649"/>
                </a:lnTo>
                <a:lnTo>
                  <a:pt x="168503" y="15354"/>
                </a:lnTo>
                <a:lnTo>
                  <a:pt x="168503" y="9474"/>
                </a:lnTo>
                <a:lnTo>
                  <a:pt x="169824" y="5943"/>
                </a:lnTo>
                <a:lnTo>
                  <a:pt x="178968" y="5943"/>
                </a:lnTo>
                <a:lnTo>
                  <a:pt x="180784" y="8623"/>
                </a:lnTo>
                <a:lnTo>
                  <a:pt x="182143" y="12674"/>
                </a:lnTo>
                <a:lnTo>
                  <a:pt x="188290" y="10515"/>
                </a:lnTo>
                <a:lnTo>
                  <a:pt x="185102" y="0"/>
                </a:lnTo>
                <a:lnTo>
                  <a:pt x="165633" y="0"/>
                </a:lnTo>
                <a:lnTo>
                  <a:pt x="161467" y="6324"/>
                </a:lnTo>
                <a:lnTo>
                  <a:pt x="161467" y="16319"/>
                </a:lnTo>
                <a:lnTo>
                  <a:pt x="163360" y="19392"/>
                </a:lnTo>
                <a:lnTo>
                  <a:pt x="167728" y="23177"/>
                </a:lnTo>
                <a:lnTo>
                  <a:pt x="178511" y="27216"/>
                </a:lnTo>
                <a:lnTo>
                  <a:pt x="182029" y="28790"/>
                </a:lnTo>
                <a:lnTo>
                  <a:pt x="182029" y="34912"/>
                </a:lnTo>
                <a:lnTo>
                  <a:pt x="180975" y="39166"/>
                </a:lnTo>
                <a:lnTo>
                  <a:pt x="167868" y="39166"/>
                </a:lnTo>
                <a:lnTo>
                  <a:pt x="166090" y="31140"/>
                </a:lnTo>
                <a:lnTo>
                  <a:pt x="159702" y="32969"/>
                </a:lnTo>
                <a:lnTo>
                  <a:pt x="162585" y="45110"/>
                </a:lnTo>
                <a:lnTo>
                  <a:pt x="184937" y="45110"/>
                </a:lnTo>
                <a:lnTo>
                  <a:pt x="189395" y="38176"/>
                </a:lnTo>
                <a:lnTo>
                  <a:pt x="189395" y="23291"/>
                </a:lnTo>
                <a:close/>
              </a:path>
              <a:path w="376555" h="45720">
                <a:moveTo>
                  <a:pt x="223520" y="14897"/>
                </a:moveTo>
                <a:lnTo>
                  <a:pt x="221488" y="0"/>
                </a:lnTo>
                <a:lnTo>
                  <a:pt x="209346" y="0"/>
                </a:lnTo>
                <a:lnTo>
                  <a:pt x="200748" y="2578"/>
                </a:lnTo>
                <a:lnTo>
                  <a:pt x="195986" y="8763"/>
                </a:lnTo>
                <a:lnTo>
                  <a:pt x="193929" y="16256"/>
                </a:lnTo>
                <a:lnTo>
                  <a:pt x="193497" y="22707"/>
                </a:lnTo>
                <a:lnTo>
                  <a:pt x="193954" y="29248"/>
                </a:lnTo>
                <a:lnTo>
                  <a:pt x="196049" y="36614"/>
                </a:lnTo>
                <a:lnTo>
                  <a:pt x="200787" y="42633"/>
                </a:lnTo>
                <a:lnTo>
                  <a:pt x="209232" y="45110"/>
                </a:lnTo>
                <a:lnTo>
                  <a:pt x="221297" y="45110"/>
                </a:lnTo>
                <a:lnTo>
                  <a:pt x="223456" y="30619"/>
                </a:lnTo>
                <a:lnTo>
                  <a:pt x="216801" y="29718"/>
                </a:lnTo>
                <a:lnTo>
                  <a:pt x="215760" y="36042"/>
                </a:lnTo>
                <a:lnTo>
                  <a:pt x="213918" y="39179"/>
                </a:lnTo>
                <a:lnTo>
                  <a:pt x="202565" y="39179"/>
                </a:lnTo>
                <a:lnTo>
                  <a:pt x="201129" y="30759"/>
                </a:lnTo>
                <a:lnTo>
                  <a:pt x="201129" y="16014"/>
                </a:lnTo>
                <a:lnTo>
                  <a:pt x="201993" y="5956"/>
                </a:lnTo>
                <a:lnTo>
                  <a:pt x="215480" y="5956"/>
                </a:lnTo>
                <a:lnTo>
                  <a:pt x="216801" y="15798"/>
                </a:lnTo>
                <a:lnTo>
                  <a:pt x="223520" y="14897"/>
                </a:lnTo>
                <a:close/>
              </a:path>
              <a:path w="376555" h="45720">
                <a:moveTo>
                  <a:pt x="237871" y="800"/>
                </a:moveTo>
                <a:lnTo>
                  <a:pt x="230695" y="800"/>
                </a:lnTo>
                <a:lnTo>
                  <a:pt x="230695" y="44323"/>
                </a:lnTo>
                <a:lnTo>
                  <a:pt x="237871" y="44323"/>
                </a:lnTo>
                <a:lnTo>
                  <a:pt x="237871" y="800"/>
                </a:lnTo>
                <a:close/>
              </a:path>
              <a:path w="376555" h="45720">
                <a:moveTo>
                  <a:pt x="271500" y="38455"/>
                </a:moveTo>
                <a:lnTo>
                  <a:pt x="253492" y="38455"/>
                </a:lnTo>
                <a:lnTo>
                  <a:pt x="253492" y="24815"/>
                </a:lnTo>
                <a:lnTo>
                  <a:pt x="267398" y="24815"/>
                </a:lnTo>
                <a:lnTo>
                  <a:pt x="267398" y="19062"/>
                </a:lnTo>
                <a:lnTo>
                  <a:pt x="253492" y="19062"/>
                </a:lnTo>
                <a:lnTo>
                  <a:pt x="253492" y="6540"/>
                </a:lnTo>
                <a:lnTo>
                  <a:pt x="271170" y="6540"/>
                </a:lnTo>
                <a:lnTo>
                  <a:pt x="271170" y="787"/>
                </a:lnTo>
                <a:lnTo>
                  <a:pt x="246303" y="787"/>
                </a:lnTo>
                <a:lnTo>
                  <a:pt x="246303" y="44323"/>
                </a:lnTo>
                <a:lnTo>
                  <a:pt x="271500" y="44323"/>
                </a:lnTo>
                <a:lnTo>
                  <a:pt x="271500" y="38455"/>
                </a:lnTo>
                <a:close/>
              </a:path>
              <a:path w="376555" h="45720">
                <a:moveTo>
                  <a:pt x="307517" y="787"/>
                </a:moveTo>
                <a:lnTo>
                  <a:pt x="301523" y="787"/>
                </a:lnTo>
                <a:lnTo>
                  <a:pt x="301523" y="32194"/>
                </a:lnTo>
                <a:lnTo>
                  <a:pt x="287172" y="787"/>
                </a:lnTo>
                <a:lnTo>
                  <a:pt x="278676" y="787"/>
                </a:lnTo>
                <a:lnTo>
                  <a:pt x="278676" y="44323"/>
                </a:lnTo>
                <a:lnTo>
                  <a:pt x="284695" y="44323"/>
                </a:lnTo>
                <a:lnTo>
                  <a:pt x="284695" y="9474"/>
                </a:lnTo>
                <a:lnTo>
                  <a:pt x="300799" y="44323"/>
                </a:lnTo>
                <a:lnTo>
                  <a:pt x="307517" y="44323"/>
                </a:lnTo>
                <a:lnTo>
                  <a:pt x="307517" y="787"/>
                </a:lnTo>
                <a:close/>
              </a:path>
              <a:path w="376555" h="45720">
                <a:moveTo>
                  <a:pt x="344703" y="14897"/>
                </a:moveTo>
                <a:lnTo>
                  <a:pt x="342671" y="0"/>
                </a:lnTo>
                <a:lnTo>
                  <a:pt x="330530" y="0"/>
                </a:lnTo>
                <a:lnTo>
                  <a:pt x="321932" y="2578"/>
                </a:lnTo>
                <a:lnTo>
                  <a:pt x="317157" y="8763"/>
                </a:lnTo>
                <a:lnTo>
                  <a:pt x="315087" y="16256"/>
                </a:lnTo>
                <a:lnTo>
                  <a:pt x="314655" y="22707"/>
                </a:lnTo>
                <a:lnTo>
                  <a:pt x="315112" y="29248"/>
                </a:lnTo>
                <a:lnTo>
                  <a:pt x="317220" y="36614"/>
                </a:lnTo>
                <a:lnTo>
                  <a:pt x="321970" y="42633"/>
                </a:lnTo>
                <a:lnTo>
                  <a:pt x="330415" y="45110"/>
                </a:lnTo>
                <a:lnTo>
                  <a:pt x="342468" y="45110"/>
                </a:lnTo>
                <a:lnTo>
                  <a:pt x="344614" y="30619"/>
                </a:lnTo>
                <a:lnTo>
                  <a:pt x="337972" y="29718"/>
                </a:lnTo>
                <a:lnTo>
                  <a:pt x="336943" y="36042"/>
                </a:lnTo>
                <a:lnTo>
                  <a:pt x="335089" y="39179"/>
                </a:lnTo>
                <a:lnTo>
                  <a:pt x="323761" y="39179"/>
                </a:lnTo>
                <a:lnTo>
                  <a:pt x="322300" y="30759"/>
                </a:lnTo>
                <a:lnTo>
                  <a:pt x="322300" y="16014"/>
                </a:lnTo>
                <a:lnTo>
                  <a:pt x="323176" y="5956"/>
                </a:lnTo>
                <a:lnTo>
                  <a:pt x="336664" y="5956"/>
                </a:lnTo>
                <a:lnTo>
                  <a:pt x="337972" y="15798"/>
                </a:lnTo>
                <a:lnTo>
                  <a:pt x="344703" y="14897"/>
                </a:lnTo>
                <a:close/>
              </a:path>
              <a:path w="376555" h="45720">
                <a:moveTo>
                  <a:pt x="376262" y="38455"/>
                </a:moveTo>
                <a:lnTo>
                  <a:pt x="358254" y="38455"/>
                </a:lnTo>
                <a:lnTo>
                  <a:pt x="358254" y="24815"/>
                </a:lnTo>
                <a:lnTo>
                  <a:pt x="372160" y="24815"/>
                </a:lnTo>
                <a:lnTo>
                  <a:pt x="372160" y="19062"/>
                </a:lnTo>
                <a:lnTo>
                  <a:pt x="358254" y="19062"/>
                </a:lnTo>
                <a:lnTo>
                  <a:pt x="358254" y="6540"/>
                </a:lnTo>
                <a:lnTo>
                  <a:pt x="375932" y="6540"/>
                </a:lnTo>
                <a:lnTo>
                  <a:pt x="375932" y="787"/>
                </a:lnTo>
                <a:lnTo>
                  <a:pt x="351091" y="787"/>
                </a:lnTo>
                <a:lnTo>
                  <a:pt x="351091" y="44323"/>
                </a:lnTo>
                <a:lnTo>
                  <a:pt x="376262" y="44323"/>
                </a:lnTo>
                <a:lnTo>
                  <a:pt x="376262" y="38455"/>
                </a:lnTo>
                <a:close/>
              </a:path>
            </a:pathLst>
          </a:custGeom>
          <a:solidFill>
            <a:srgbClr val="173460"/>
          </a:solidFill>
        </p:spPr>
        <p:txBody>
          <a:bodyPr wrap="square" lIns="0" tIns="0" rIns="0" bIns="0" rtlCol="0"/>
          <a:lstStyle/>
          <a:p>
            <a:endParaRPr>
              <a:solidFill>
                <a:prstClr val="black"/>
              </a:solidFill>
            </a:endParaRPr>
          </a:p>
        </p:txBody>
      </p:sp>
      <p:sp>
        <p:nvSpPr>
          <p:cNvPr id="6" name="object 6"/>
          <p:cNvSpPr/>
          <p:nvPr/>
        </p:nvSpPr>
        <p:spPr>
          <a:xfrm>
            <a:off x="2111748" y="518020"/>
            <a:ext cx="586820" cy="45720"/>
          </a:xfrm>
          <a:custGeom>
            <a:avLst/>
            <a:gdLst/>
            <a:ahLst/>
            <a:cxnLst/>
            <a:rect l="l" t="t" r="r" b="b"/>
            <a:pathLst>
              <a:path w="454025" h="45720">
                <a:moveTo>
                  <a:pt x="28194" y="28181"/>
                </a:moveTo>
                <a:lnTo>
                  <a:pt x="26606" y="25577"/>
                </a:lnTo>
                <a:lnTo>
                  <a:pt x="25552" y="24409"/>
                </a:lnTo>
                <a:lnTo>
                  <a:pt x="25196" y="24003"/>
                </a:lnTo>
                <a:lnTo>
                  <a:pt x="23558" y="22440"/>
                </a:lnTo>
                <a:lnTo>
                  <a:pt x="21983" y="21920"/>
                </a:lnTo>
                <a:lnTo>
                  <a:pt x="20815" y="21564"/>
                </a:lnTo>
                <a:lnTo>
                  <a:pt x="20815" y="24409"/>
                </a:lnTo>
                <a:lnTo>
                  <a:pt x="20815" y="35814"/>
                </a:lnTo>
                <a:lnTo>
                  <a:pt x="18605" y="38557"/>
                </a:lnTo>
                <a:lnTo>
                  <a:pt x="7048" y="38557"/>
                </a:lnTo>
                <a:lnTo>
                  <a:pt x="7048" y="24409"/>
                </a:lnTo>
                <a:lnTo>
                  <a:pt x="20815" y="24409"/>
                </a:lnTo>
                <a:lnTo>
                  <a:pt x="20815" y="21564"/>
                </a:lnTo>
                <a:lnTo>
                  <a:pt x="20345" y="21412"/>
                </a:lnTo>
                <a:lnTo>
                  <a:pt x="26809" y="18846"/>
                </a:lnTo>
                <a:lnTo>
                  <a:pt x="26809" y="9791"/>
                </a:lnTo>
                <a:lnTo>
                  <a:pt x="26365" y="6718"/>
                </a:lnTo>
                <a:lnTo>
                  <a:pt x="26047" y="6324"/>
                </a:lnTo>
                <a:lnTo>
                  <a:pt x="21666" y="774"/>
                </a:lnTo>
                <a:lnTo>
                  <a:pt x="19443" y="774"/>
                </a:lnTo>
                <a:lnTo>
                  <a:pt x="19443" y="6324"/>
                </a:lnTo>
                <a:lnTo>
                  <a:pt x="19443" y="18643"/>
                </a:lnTo>
                <a:lnTo>
                  <a:pt x="14681" y="18846"/>
                </a:lnTo>
                <a:lnTo>
                  <a:pt x="7048" y="18846"/>
                </a:lnTo>
                <a:lnTo>
                  <a:pt x="7048" y="6324"/>
                </a:lnTo>
                <a:lnTo>
                  <a:pt x="19443" y="6324"/>
                </a:lnTo>
                <a:lnTo>
                  <a:pt x="19443" y="774"/>
                </a:lnTo>
                <a:lnTo>
                  <a:pt x="0" y="774"/>
                </a:lnTo>
                <a:lnTo>
                  <a:pt x="0" y="44310"/>
                </a:lnTo>
                <a:lnTo>
                  <a:pt x="17018" y="44310"/>
                </a:lnTo>
                <a:lnTo>
                  <a:pt x="19850" y="44170"/>
                </a:lnTo>
                <a:lnTo>
                  <a:pt x="23228" y="42214"/>
                </a:lnTo>
                <a:lnTo>
                  <a:pt x="26606" y="40335"/>
                </a:lnTo>
                <a:lnTo>
                  <a:pt x="27254" y="38557"/>
                </a:lnTo>
                <a:lnTo>
                  <a:pt x="28194" y="36017"/>
                </a:lnTo>
                <a:lnTo>
                  <a:pt x="28194" y="28181"/>
                </a:lnTo>
                <a:close/>
              </a:path>
              <a:path w="454025" h="45720">
                <a:moveTo>
                  <a:pt x="58648" y="38430"/>
                </a:moveTo>
                <a:lnTo>
                  <a:pt x="40640" y="38430"/>
                </a:lnTo>
                <a:lnTo>
                  <a:pt x="40640" y="24790"/>
                </a:lnTo>
                <a:lnTo>
                  <a:pt x="54546" y="24790"/>
                </a:lnTo>
                <a:lnTo>
                  <a:pt x="54546" y="19050"/>
                </a:lnTo>
                <a:lnTo>
                  <a:pt x="40640" y="19050"/>
                </a:lnTo>
                <a:lnTo>
                  <a:pt x="40640" y="6515"/>
                </a:lnTo>
                <a:lnTo>
                  <a:pt x="58331" y="6515"/>
                </a:lnTo>
                <a:lnTo>
                  <a:pt x="58331" y="774"/>
                </a:lnTo>
                <a:lnTo>
                  <a:pt x="33477" y="774"/>
                </a:lnTo>
                <a:lnTo>
                  <a:pt x="33477" y="44310"/>
                </a:lnTo>
                <a:lnTo>
                  <a:pt x="58648" y="44310"/>
                </a:lnTo>
                <a:lnTo>
                  <a:pt x="58648" y="38430"/>
                </a:lnTo>
                <a:close/>
              </a:path>
              <a:path w="454025" h="45720">
                <a:moveTo>
                  <a:pt x="89496" y="774"/>
                </a:moveTo>
                <a:lnTo>
                  <a:pt x="63004" y="774"/>
                </a:lnTo>
                <a:lnTo>
                  <a:pt x="63004" y="6908"/>
                </a:lnTo>
                <a:lnTo>
                  <a:pt x="72580" y="6908"/>
                </a:lnTo>
                <a:lnTo>
                  <a:pt x="72580" y="44310"/>
                </a:lnTo>
                <a:lnTo>
                  <a:pt x="79768" y="44310"/>
                </a:lnTo>
                <a:lnTo>
                  <a:pt x="79768" y="6908"/>
                </a:lnTo>
                <a:lnTo>
                  <a:pt x="89496" y="6908"/>
                </a:lnTo>
                <a:lnTo>
                  <a:pt x="89496" y="774"/>
                </a:lnTo>
                <a:close/>
              </a:path>
              <a:path w="454025" h="45720">
                <a:moveTo>
                  <a:pt x="118681" y="774"/>
                </a:moveTo>
                <a:lnTo>
                  <a:pt x="92189" y="774"/>
                </a:lnTo>
                <a:lnTo>
                  <a:pt x="92189" y="6908"/>
                </a:lnTo>
                <a:lnTo>
                  <a:pt x="101777" y="6908"/>
                </a:lnTo>
                <a:lnTo>
                  <a:pt x="101777" y="44310"/>
                </a:lnTo>
                <a:lnTo>
                  <a:pt x="108966" y="44310"/>
                </a:lnTo>
                <a:lnTo>
                  <a:pt x="108966" y="6908"/>
                </a:lnTo>
                <a:lnTo>
                  <a:pt x="118681" y="6908"/>
                </a:lnTo>
                <a:lnTo>
                  <a:pt x="118681" y="774"/>
                </a:lnTo>
                <a:close/>
              </a:path>
              <a:path w="454025" h="45720">
                <a:moveTo>
                  <a:pt x="147586" y="38430"/>
                </a:moveTo>
                <a:lnTo>
                  <a:pt x="129552" y="38430"/>
                </a:lnTo>
                <a:lnTo>
                  <a:pt x="129552" y="24790"/>
                </a:lnTo>
                <a:lnTo>
                  <a:pt x="143459" y="24790"/>
                </a:lnTo>
                <a:lnTo>
                  <a:pt x="143459" y="19050"/>
                </a:lnTo>
                <a:lnTo>
                  <a:pt x="129552" y="19050"/>
                </a:lnTo>
                <a:lnTo>
                  <a:pt x="129552" y="6515"/>
                </a:lnTo>
                <a:lnTo>
                  <a:pt x="147256" y="6515"/>
                </a:lnTo>
                <a:lnTo>
                  <a:pt x="147256" y="774"/>
                </a:lnTo>
                <a:lnTo>
                  <a:pt x="122389" y="774"/>
                </a:lnTo>
                <a:lnTo>
                  <a:pt x="122389" y="44310"/>
                </a:lnTo>
                <a:lnTo>
                  <a:pt x="147586" y="44310"/>
                </a:lnTo>
                <a:lnTo>
                  <a:pt x="147586" y="38430"/>
                </a:lnTo>
                <a:close/>
              </a:path>
              <a:path w="454025" h="45720">
                <a:moveTo>
                  <a:pt x="181495" y="44310"/>
                </a:moveTo>
                <a:lnTo>
                  <a:pt x="173837" y="26098"/>
                </a:lnTo>
                <a:lnTo>
                  <a:pt x="173202" y="24587"/>
                </a:lnTo>
                <a:lnTo>
                  <a:pt x="179933" y="21069"/>
                </a:lnTo>
                <a:lnTo>
                  <a:pt x="179933" y="20548"/>
                </a:lnTo>
                <a:lnTo>
                  <a:pt x="179933" y="8001"/>
                </a:lnTo>
                <a:lnTo>
                  <a:pt x="178803" y="6324"/>
                </a:lnTo>
                <a:lnTo>
                  <a:pt x="177711" y="4699"/>
                </a:lnTo>
                <a:lnTo>
                  <a:pt x="173088" y="1358"/>
                </a:lnTo>
                <a:lnTo>
                  <a:pt x="172834" y="1320"/>
                </a:lnTo>
                <a:lnTo>
                  <a:pt x="172834" y="6324"/>
                </a:lnTo>
                <a:lnTo>
                  <a:pt x="172834" y="17424"/>
                </a:lnTo>
                <a:lnTo>
                  <a:pt x="170802" y="20548"/>
                </a:lnTo>
                <a:lnTo>
                  <a:pt x="160096" y="20548"/>
                </a:lnTo>
                <a:lnTo>
                  <a:pt x="160096" y="6324"/>
                </a:lnTo>
                <a:lnTo>
                  <a:pt x="172834" y="6324"/>
                </a:lnTo>
                <a:lnTo>
                  <a:pt x="172834" y="1320"/>
                </a:lnTo>
                <a:lnTo>
                  <a:pt x="170154" y="774"/>
                </a:lnTo>
                <a:lnTo>
                  <a:pt x="152920" y="774"/>
                </a:lnTo>
                <a:lnTo>
                  <a:pt x="152920" y="44310"/>
                </a:lnTo>
                <a:lnTo>
                  <a:pt x="160096" y="44310"/>
                </a:lnTo>
                <a:lnTo>
                  <a:pt x="160096" y="26098"/>
                </a:lnTo>
                <a:lnTo>
                  <a:pt x="166878" y="26098"/>
                </a:lnTo>
                <a:lnTo>
                  <a:pt x="173736" y="44310"/>
                </a:lnTo>
                <a:lnTo>
                  <a:pt x="181495" y="44310"/>
                </a:lnTo>
                <a:close/>
              </a:path>
              <a:path w="454025" h="45720">
                <a:moveTo>
                  <a:pt x="245529" y="774"/>
                </a:moveTo>
                <a:lnTo>
                  <a:pt x="235267" y="774"/>
                </a:lnTo>
                <a:lnTo>
                  <a:pt x="226390" y="32169"/>
                </a:lnTo>
                <a:lnTo>
                  <a:pt x="217703" y="774"/>
                </a:lnTo>
                <a:lnTo>
                  <a:pt x="207086" y="774"/>
                </a:lnTo>
                <a:lnTo>
                  <a:pt x="207086" y="44310"/>
                </a:lnTo>
                <a:lnTo>
                  <a:pt x="213080" y="44310"/>
                </a:lnTo>
                <a:lnTo>
                  <a:pt x="213080" y="7112"/>
                </a:lnTo>
                <a:lnTo>
                  <a:pt x="223202" y="44310"/>
                </a:lnTo>
                <a:lnTo>
                  <a:pt x="228422" y="44310"/>
                </a:lnTo>
                <a:lnTo>
                  <a:pt x="238734" y="7162"/>
                </a:lnTo>
                <a:lnTo>
                  <a:pt x="238734" y="44310"/>
                </a:lnTo>
                <a:lnTo>
                  <a:pt x="245529" y="44310"/>
                </a:lnTo>
                <a:lnTo>
                  <a:pt x="245529" y="774"/>
                </a:lnTo>
                <a:close/>
              </a:path>
              <a:path w="454025" h="45720">
                <a:moveTo>
                  <a:pt x="279552" y="38430"/>
                </a:moveTo>
                <a:lnTo>
                  <a:pt x="261543" y="38430"/>
                </a:lnTo>
                <a:lnTo>
                  <a:pt x="261543" y="24790"/>
                </a:lnTo>
                <a:lnTo>
                  <a:pt x="275450" y="24790"/>
                </a:lnTo>
                <a:lnTo>
                  <a:pt x="275450" y="19050"/>
                </a:lnTo>
                <a:lnTo>
                  <a:pt x="261543" y="19050"/>
                </a:lnTo>
                <a:lnTo>
                  <a:pt x="261543" y="6515"/>
                </a:lnTo>
                <a:lnTo>
                  <a:pt x="279234" y="6515"/>
                </a:lnTo>
                <a:lnTo>
                  <a:pt x="279234" y="774"/>
                </a:lnTo>
                <a:lnTo>
                  <a:pt x="254381" y="774"/>
                </a:lnTo>
                <a:lnTo>
                  <a:pt x="254381" y="44310"/>
                </a:lnTo>
                <a:lnTo>
                  <a:pt x="279552" y="44310"/>
                </a:lnTo>
                <a:lnTo>
                  <a:pt x="279552" y="38430"/>
                </a:lnTo>
                <a:close/>
              </a:path>
              <a:path w="454025" h="45720">
                <a:moveTo>
                  <a:pt x="316776" y="15798"/>
                </a:moveTo>
                <a:lnTo>
                  <a:pt x="315214" y="10248"/>
                </a:lnTo>
                <a:lnTo>
                  <a:pt x="312013" y="6515"/>
                </a:lnTo>
                <a:lnTo>
                  <a:pt x="309130" y="3276"/>
                </a:lnTo>
                <a:lnTo>
                  <a:pt x="309130" y="14160"/>
                </a:lnTo>
                <a:lnTo>
                  <a:pt x="309130" y="25577"/>
                </a:lnTo>
                <a:lnTo>
                  <a:pt x="308889" y="32105"/>
                </a:lnTo>
                <a:lnTo>
                  <a:pt x="304838" y="35953"/>
                </a:lnTo>
                <a:lnTo>
                  <a:pt x="303669" y="37198"/>
                </a:lnTo>
                <a:lnTo>
                  <a:pt x="301294" y="38557"/>
                </a:lnTo>
                <a:lnTo>
                  <a:pt x="294271" y="38557"/>
                </a:lnTo>
                <a:lnTo>
                  <a:pt x="294271" y="6515"/>
                </a:lnTo>
                <a:lnTo>
                  <a:pt x="306527" y="6515"/>
                </a:lnTo>
                <a:lnTo>
                  <a:pt x="309130" y="14160"/>
                </a:lnTo>
                <a:lnTo>
                  <a:pt x="309130" y="3276"/>
                </a:lnTo>
                <a:lnTo>
                  <a:pt x="307505" y="1435"/>
                </a:lnTo>
                <a:lnTo>
                  <a:pt x="301117" y="774"/>
                </a:lnTo>
                <a:lnTo>
                  <a:pt x="287083" y="774"/>
                </a:lnTo>
                <a:lnTo>
                  <a:pt x="287083" y="44310"/>
                </a:lnTo>
                <a:lnTo>
                  <a:pt x="301371" y="44310"/>
                </a:lnTo>
                <a:lnTo>
                  <a:pt x="305498" y="43662"/>
                </a:lnTo>
                <a:lnTo>
                  <a:pt x="308546" y="41503"/>
                </a:lnTo>
                <a:lnTo>
                  <a:pt x="312762" y="38557"/>
                </a:lnTo>
                <a:lnTo>
                  <a:pt x="313321" y="38176"/>
                </a:lnTo>
                <a:lnTo>
                  <a:pt x="316776" y="31445"/>
                </a:lnTo>
                <a:lnTo>
                  <a:pt x="316776" y="15798"/>
                </a:lnTo>
                <a:close/>
              </a:path>
              <a:path w="454025" h="45720">
                <a:moveTo>
                  <a:pt x="331355" y="787"/>
                </a:moveTo>
                <a:lnTo>
                  <a:pt x="324180" y="787"/>
                </a:lnTo>
                <a:lnTo>
                  <a:pt x="324180" y="44310"/>
                </a:lnTo>
                <a:lnTo>
                  <a:pt x="331355" y="44310"/>
                </a:lnTo>
                <a:lnTo>
                  <a:pt x="331355" y="787"/>
                </a:lnTo>
                <a:close/>
              </a:path>
              <a:path w="454025" h="45720">
                <a:moveTo>
                  <a:pt x="368871" y="14871"/>
                </a:moveTo>
                <a:lnTo>
                  <a:pt x="366839" y="0"/>
                </a:lnTo>
                <a:lnTo>
                  <a:pt x="354711" y="0"/>
                </a:lnTo>
                <a:lnTo>
                  <a:pt x="346113" y="2578"/>
                </a:lnTo>
                <a:lnTo>
                  <a:pt x="341337" y="8763"/>
                </a:lnTo>
                <a:lnTo>
                  <a:pt x="339280" y="16256"/>
                </a:lnTo>
                <a:lnTo>
                  <a:pt x="338848" y="22707"/>
                </a:lnTo>
                <a:lnTo>
                  <a:pt x="339305" y="29248"/>
                </a:lnTo>
                <a:lnTo>
                  <a:pt x="341388" y="36601"/>
                </a:lnTo>
                <a:lnTo>
                  <a:pt x="346125" y="42621"/>
                </a:lnTo>
                <a:lnTo>
                  <a:pt x="354558" y="45097"/>
                </a:lnTo>
                <a:lnTo>
                  <a:pt x="366649" y="45097"/>
                </a:lnTo>
                <a:lnTo>
                  <a:pt x="368808" y="30607"/>
                </a:lnTo>
                <a:lnTo>
                  <a:pt x="362153" y="29679"/>
                </a:lnTo>
                <a:lnTo>
                  <a:pt x="361099" y="36017"/>
                </a:lnTo>
                <a:lnTo>
                  <a:pt x="359270" y="39166"/>
                </a:lnTo>
                <a:lnTo>
                  <a:pt x="347916" y="39166"/>
                </a:lnTo>
                <a:lnTo>
                  <a:pt x="346481" y="30746"/>
                </a:lnTo>
                <a:lnTo>
                  <a:pt x="346481" y="15989"/>
                </a:lnTo>
                <a:lnTo>
                  <a:pt x="347345" y="5956"/>
                </a:lnTo>
                <a:lnTo>
                  <a:pt x="360832" y="5956"/>
                </a:lnTo>
                <a:lnTo>
                  <a:pt x="362153" y="15798"/>
                </a:lnTo>
                <a:lnTo>
                  <a:pt x="368871" y="14871"/>
                </a:lnTo>
                <a:close/>
              </a:path>
              <a:path w="454025" h="45720">
                <a:moveTo>
                  <a:pt x="382422" y="787"/>
                </a:moveTo>
                <a:lnTo>
                  <a:pt x="375246" y="787"/>
                </a:lnTo>
                <a:lnTo>
                  <a:pt x="375246" y="44310"/>
                </a:lnTo>
                <a:lnTo>
                  <a:pt x="382422" y="44310"/>
                </a:lnTo>
                <a:lnTo>
                  <a:pt x="382422" y="787"/>
                </a:lnTo>
                <a:close/>
              </a:path>
              <a:path w="454025" h="45720">
                <a:moveTo>
                  <a:pt x="419912" y="774"/>
                </a:moveTo>
                <a:lnTo>
                  <a:pt x="413905" y="774"/>
                </a:lnTo>
                <a:lnTo>
                  <a:pt x="413905" y="32169"/>
                </a:lnTo>
                <a:lnTo>
                  <a:pt x="399554" y="774"/>
                </a:lnTo>
                <a:lnTo>
                  <a:pt x="391083" y="774"/>
                </a:lnTo>
                <a:lnTo>
                  <a:pt x="391083" y="44310"/>
                </a:lnTo>
                <a:lnTo>
                  <a:pt x="397090" y="44310"/>
                </a:lnTo>
                <a:lnTo>
                  <a:pt x="397090" y="9448"/>
                </a:lnTo>
                <a:lnTo>
                  <a:pt x="413194" y="44310"/>
                </a:lnTo>
                <a:lnTo>
                  <a:pt x="419912" y="44310"/>
                </a:lnTo>
                <a:lnTo>
                  <a:pt x="419912" y="774"/>
                </a:lnTo>
                <a:close/>
              </a:path>
              <a:path w="454025" h="45720">
                <a:moveTo>
                  <a:pt x="453694" y="38430"/>
                </a:moveTo>
                <a:lnTo>
                  <a:pt x="435711" y="38430"/>
                </a:lnTo>
                <a:lnTo>
                  <a:pt x="435711" y="24790"/>
                </a:lnTo>
                <a:lnTo>
                  <a:pt x="449605" y="24790"/>
                </a:lnTo>
                <a:lnTo>
                  <a:pt x="449605" y="19050"/>
                </a:lnTo>
                <a:lnTo>
                  <a:pt x="435711" y="19050"/>
                </a:lnTo>
                <a:lnTo>
                  <a:pt x="435711" y="6515"/>
                </a:lnTo>
                <a:lnTo>
                  <a:pt x="453377" y="6515"/>
                </a:lnTo>
                <a:lnTo>
                  <a:pt x="453377" y="774"/>
                </a:lnTo>
                <a:lnTo>
                  <a:pt x="428523" y="774"/>
                </a:lnTo>
                <a:lnTo>
                  <a:pt x="428523" y="44310"/>
                </a:lnTo>
                <a:lnTo>
                  <a:pt x="453694" y="44310"/>
                </a:lnTo>
                <a:lnTo>
                  <a:pt x="453694" y="38430"/>
                </a:lnTo>
                <a:close/>
              </a:path>
            </a:pathLst>
          </a:custGeom>
          <a:solidFill>
            <a:srgbClr val="173460"/>
          </a:solidFill>
        </p:spPr>
        <p:txBody>
          <a:bodyPr wrap="square" lIns="0" tIns="0" rIns="0" bIns="0" rtlCol="0"/>
          <a:lstStyle/>
          <a:p>
            <a:endParaRPr>
              <a:solidFill>
                <a:prstClr val="black"/>
              </a:solidFill>
            </a:endParaRPr>
          </a:p>
        </p:txBody>
      </p:sp>
      <p:sp>
        <p:nvSpPr>
          <p:cNvPr id="7" name="object 7"/>
          <p:cNvSpPr/>
          <p:nvPr/>
        </p:nvSpPr>
        <p:spPr>
          <a:xfrm>
            <a:off x="2111746" y="629907"/>
            <a:ext cx="495719" cy="45720"/>
          </a:xfrm>
          <a:custGeom>
            <a:avLst/>
            <a:gdLst/>
            <a:ahLst/>
            <a:cxnLst/>
            <a:rect l="l" t="t" r="r" b="b"/>
            <a:pathLst>
              <a:path w="383539" h="45720">
                <a:moveTo>
                  <a:pt x="28194" y="28219"/>
                </a:moveTo>
                <a:lnTo>
                  <a:pt x="26606" y="25590"/>
                </a:lnTo>
                <a:lnTo>
                  <a:pt x="25539" y="24422"/>
                </a:lnTo>
                <a:lnTo>
                  <a:pt x="25196" y="24028"/>
                </a:lnTo>
                <a:lnTo>
                  <a:pt x="23558" y="22479"/>
                </a:lnTo>
                <a:lnTo>
                  <a:pt x="21983" y="21932"/>
                </a:lnTo>
                <a:lnTo>
                  <a:pt x="20815" y="21564"/>
                </a:lnTo>
                <a:lnTo>
                  <a:pt x="20815" y="24422"/>
                </a:lnTo>
                <a:lnTo>
                  <a:pt x="20815" y="35826"/>
                </a:lnTo>
                <a:lnTo>
                  <a:pt x="18605" y="38595"/>
                </a:lnTo>
                <a:lnTo>
                  <a:pt x="7048" y="38595"/>
                </a:lnTo>
                <a:lnTo>
                  <a:pt x="7048" y="24422"/>
                </a:lnTo>
                <a:lnTo>
                  <a:pt x="20815" y="24422"/>
                </a:lnTo>
                <a:lnTo>
                  <a:pt x="20815" y="21564"/>
                </a:lnTo>
                <a:lnTo>
                  <a:pt x="20345" y="21412"/>
                </a:lnTo>
                <a:lnTo>
                  <a:pt x="22377" y="20637"/>
                </a:lnTo>
                <a:lnTo>
                  <a:pt x="26809" y="18872"/>
                </a:lnTo>
                <a:lnTo>
                  <a:pt x="26809" y="9804"/>
                </a:lnTo>
                <a:lnTo>
                  <a:pt x="26365" y="6731"/>
                </a:lnTo>
                <a:lnTo>
                  <a:pt x="26060" y="6350"/>
                </a:lnTo>
                <a:lnTo>
                  <a:pt x="21666" y="800"/>
                </a:lnTo>
                <a:lnTo>
                  <a:pt x="19443" y="800"/>
                </a:lnTo>
                <a:lnTo>
                  <a:pt x="19443" y="6350"/>
                </a:lnTo>
                <a:lnTo>
                  <a:pt x="19443" y="18681"/>
                </a:lnTo>
                <a:lnTo>
                  <a:pt x="14681" y="18872"/>
                </a:lnTo>
                <a:lnTo>
                  <a:pt x="7048" y="18872"/>
                </a:lnTo>
                <a:lnTo>
                  <a:pt x="7048" y="6350"/>
                </a:lnTo>
                <a:lnTo>
                  <a:pt x="19443" y="6350"/>
                </a:lnTo>
                <a:lnTo>
                  <a:pt x="19443" y="800"/>
                </a:lnTo>
                <a:lnTo>
                  <a:pt x="0" y="800"/>
                </a:lnTo>
                <a:lnTo>
                  <a:pt x="0" y="44323"/>
                </a:lnTo>
                <a:lnTo>
                  <a:pt x="17018" y="44323"/>
                </a:lnTo>
                <a:lnTo>
                  <a:pt x="19850" y="44208"/>
                </a:lnTo>
                <a:lnTo>
                  <a:pt x="23228" y="42240"/>
                </a:lnTo>
                <a:lnTo>
                  <a:pt x="26606" y="40347"/>
                </a:lnTo>
                <a:lnTo>
                  <a:pt x="27241" y="38595"/>
                </a:lnTo>
                <a:lnTo>
                  <a:pt x="28194" y="36042"/>
                </a:lnTo>
                <a:lnTo>
                  <a:pt x="28194" y="28219"/>
                </a:lnTo>
                <a:close/>
              </a:path>
              <a:path w="383539" h="45720">
                <a:moveTo>
                  <a:pt x="59143" y="38442"/>
                </a:moveTo>
                <a:lnTo>
                  <a:pt x="41135" y="38442"/>
                </a:lnTo>
                <a:lnTo>
                  <a:pt x="41135" y="24815"/>
                </a:lnTo>
                <a:lnTo>
                  <a:pt x="55029" y="24815"/>
                </a:lnTo>
                <a:lnTo>
                  <a:pt x="55029" y="19088"/>
                </a:lnTo>
                <a:lnTo>
                  <a:pt x="41135" y="19088"/>
                </a:lnTo>
                <a:lnTo>
                  <a:pt x="41135" y="6540"/>
                </a:lnTo>
                <a:lnTo>
                  <a:pt x="58813" y="6540"/>
                </a:lnTo>
                <a:lnTo>
                  <a:pt x="58813" y="800"/>
                </a:lnTo>
                <a:lnTo>
                  <a:pt x="33959" y="800"/>
                </a:lnTo>
                <a:lnTo>
                  <a:pt x="33959" y="44323"/>
                </a:lnTo>
                <a:lnTo>
                  <a:pt x="59143" y="44323"/>
                </a:lnTo>
                <a:lnTo>
                  <a:pt x="59143" y="38442"/>
                </a:lnTo>
                <a:close/>
              </a:path>
              <a:path w="383539" h="45720">
                <a:moveTo>
                  <a:pt x="91795" y="23304"/>
                </a:moveTo>
                <a:lnTo>
                  <a:pt x="70916" y="15341"/>
                </a:lnTo>
                <a:lnTo>
                  <a:pt x="70916" y="9474"/>
                </a:lnTo>
                <a:lnTo>
                  <a:pt x="72224" y="5956"/>
                </a:lnTo>
                <a:lnTo>
                  <a:pt x="81356" y="5956"/>
                </a:lnTo>
                <a:lnTo>
                  <a:pt x="83197" y="8636"/>
                </a:lnTo>
                <a:lnTo>
                  <a:pt x="84569" y="12674"/>
                </a:lnTo>
                <a:lnTo>
                  <a:pt x="90703" y="10515"/>
                </a:lnTo>
                <a:lnTo>
                  <a:pt x="87503" y="0"/>
                </a:lnTo>
                <a:lnTo>
                  <a:pt x="68046" y="0"/>
                </a:lnTo>
                <a:lnTo>
                  <a:pt x="63868" y="6350"/>
                </a:lnTo>
                <a:lnTo>
                  <a:pt x="63868" y="16332"/>
                </a:lnTo>
                <a:lnTo>
                  <a:pt x="65773" y="19392"/>
                </a:lnTo>
                <a:lnTo>
                  <a:pt x="70142" y="23190"/>
                </a:lnTo>
                <a:lnTo>
                  <a:pt x="80924" y="27216"/>
                </a:lnTo>
                <a:lnTo>
                  <a:pt x="84416" y="28790"/>
                </a:lnTo>
                <a:lnTo>
                  <a:pt x="84416" y="34937"/>
                </a:lnTo>
                <a:lnTo>
                  <a:pt x="83375" y="39154"/>
                </a:lnTo>
                <a:lnTo>
                  <a:pt x="70269" y="39154"/>
                </a:lnTo>
                <a:lnTo>
                  <a:pt x="68491" y="31140"/>
                </a:lnTo>
                <a:lnTo>
                  <a:pt x="62103" y="32969"/>
                </a:lnTo>
                <a:lnTo>
                  <a:pt x="64985" y="45110"/>
                </a:lnTo>
                <a:lnTo>
                  <a:pt x="87376" y="45110"/>
                </a:lnTo>
                <a:lnTo>
                  <a:pt x="91795" y="38188"/>
                </a:lnTo>
                <a:lnTo>
                  <a:pt x="91795" y="23304"/>
                </a:lnTo>
                <a:close/>
              </a:path>
              <a:path w="383539" h="45720">
                <a:moveTo>
                  <a:pt x="120230" y="800"/>
                </a:moveTo>
                <a:lnTo>
                  <a:pt x="93713" y="800"/>
                </a:lnTo>
                <a:lnTo>
                  <a:pt x="93713" y="6934"/>
                </a:lnTo>
                <a:lnTo>
                  <a:pt x="103339" y="6934"/>
                </a:lnTo>
                <a:lnTo>
                  <a:pt x="103339" y="44323"/>
                </a:lnTo>
                <a:lnTo>
                  <a:pt x="110502" y="44323"/>
                </a:lnTo>
                <a:lnTo>
                  <a:pt x="110502" y="6934"/>
                </a:lnTo>
                <a:lnTo>
                  <a:pt x="120230" y="6934"/>
                </a:lnTo>
                <a:lnTo>
                  <a:pt x="120230" y="800"/>
                </a:lnTo>
                <a:close/>
              </a:path>
              <a:path w="383539" h="45720">
                <a:moveTo>
                  <a:pt x="171881" y="17195"/>
                </a:moveTo>
                <a:lnTo>
                  <a:pt x="171792" y="10579"/>
                </a:lnTo>
                <a:lnTo>
                  <a:pt x="171043" y="7188"/>
                </a:lnTo>
                <a:lnTo>
                  <a:pt x="170230" y="6350"/>
                </a:lnTo>
                <a:lnTo>
                  <a:pt x="168351" y="4381"/>
                </a:lnTo>
                <a:lnTo>
                  <a:pt x="165227" y="1054"/>
                </a:lnTo>
                <a:lnTo>
                  <a:pt x="164299" y="1003"/>
                </a:lnTo>
                <a:lnTo>
                  <a:pt x="164299" y="21628"/>
                </a:lnTo>
                <a:lnTo>
                  <a:pt x="152323" y="21628"/>
                </a:lnTo>
                <a:lnTo>
                  <a:pt x="152323" y="6350"/>
                </a:lnTo>
                <a:lnTo>
                  <a:pt x="161188" y="6350"/>
                </a:lnTo>
                <a:lnTo>
                  <a:pt x="164198" y="10579"/>
                </a:lnTo>
                <a:lnTo>
                  <a:pt x="164299" y="21628"/>
                </a:lnTo>
                <a:lnTo>
                  <a:pt x="164299" y="1003"/>
                </a:lnTo>
                <a:lnTo>
                  <a:pt x="160655" y="800"/>
                </a:lnTo>
                <a:lnTo>
                  <a:pt x="145122" y="800"/>
                </a:lnTo>
                <a:lnTo>
                  <a:pt x="145122" y="44323"/>
                </a:lnTo>
                <a:lnTo>
                  <a:pt x="152323" y="44323"/>
                </a:lnTo>
                <a:lnTo>
                  <a:pt x="152323" y="27355"/>
                </a:lnTo>
                <a:lnTo>
                  <a:pt x="163664" y="27355"/>
                </a:lnTo>
                <a:lnTo>
                  <a:pt x="166916" y="25069"/>
                </a:lnTo>
                <a:lnTo>
                  <a:pt x="170967" y="22326"/>
                </a:lnTo>
                <a:lnTo>
                  <a:pt x="171081" y="21628"/>
                </a:lnTo>
                <a:lnTo>
                  <a:pt x="171881" y="17195"/>
                </a:lnTo>
                <a:close/>
              </a:path>
              <a:path w="383539" h="45720">
                <a:moveTo>
                  <a:pt x="205943" y="44323"/>
                </a:moveTo>
                <a:lnTo>
                  <a:pt x="198297" y="26123"/>
                </a:lnTo>
                <a:lnTo>
                  <a:pt x="197675" y="24612"/>
                </a:lnTo>
                <a:lnTo>
                  <a:pt x="204393" y="21094"/>
                </a:lnTo>
                <a:lnTo>
                  <a:pt x="204393" y="20574"/>
                </a:lnTo>
                <a:lnTo>
                  <a:pt x="204393" y="8039"/>
                </a:lnTo>
                <a:lnTo>
                  <a:pt x="203250" y="6350"/>
                </a:lnTo>
                <a:lnTo>
                  <a:pt x="202158" y="4711"/>
                </a:lnTo>
                <a:lnTo>
                  <a:pt x="199847" y="3022"/>
                </a:lnTo>
                <a:lnTo>
                  <a:pt x="197548" y="1384"/>
                </a:lnTo>
                <a:lnTo>
                  <a:pt x="197294" y="1346"/>
                </a:lnTo>
                <a:lnTo>
                  <a:pt x="197294" y="6350"/>
                </a:lnTo>
                <a:lnTo>
                  <a:pt x="197294" y="17449"/>
                </a:lnTo>
                <a:lnTo>
                  <a:pt x="195262" y="20574"/>
                </a:lnTo>
                <a:lnTo>
                  <a:pt x="184569" y="20574"/>
                </a:lnTo>
                <a:lnTo>
                  <a:pt x="184569" y="6350"/>
                </a:lnTo>
                <a:lnTo>
                  <a:pt x="197294" y="6350"/>
                </a:lnTo>
                <a:lnTo>
                  <a:pt x="197294" y="1346"/>
                </a:lnTo>
                <a:lnTo>
                  <a:pt x="194614" y="800"/>
                </a:lnTo>
                <a:lnTo>
                  <a:pt x="177380" y="800"/>
                </a:lnTo>
                <a:lnTo>
                  <a:pt x="177380" y="44323"/>
                </a:lnTo>
                <a:lnTo>
                  <a:pt x="184569" y="44323"/>
                </a:lnTo>
                <a:lnTo>
                  <a:pt x="184569" y="26123"/>
                </a:lnTo>
                <a:lnTo>
                  <a:pt x="191350" y="26123"/>
                </a:lnTo>
                <a:lnTo>
                  <a:pt x="198183" y="44323"/>
                </a:lnTo>
                <a:lnTo>
                  <a:pt x="205943" y="44323"/>
                </a:lnTo>
                <a:close/>
              </a:path>
              <a:path w="383539" h="45720">
                <a:moveTo>
                  <a:pt x="242316" y="44323"/>
                </a:moveTo>
                <a:lnTo>
                  <a:pt x="239407" y="33426"/>
                </a:lnTo>
                <a:lnTo>
                  <a:pt x="237883" y="27749"/>
                </a:lnTo>
                <a:lnTo>
                  <a:pt x="232562" y="7772"/>
                </a:lnTo>
                <a:lnTo>
                  <a:pt x="230847" y="1333"/>
                </a:lnTo>
                <a:lnTo>
                  <a:pt x="230847" y="27749"/>
                </a:lnTo>
                <a:lnTo>
                  <a:pt x="220980" y="27749"/>
                </a:lnTo>
                <a:lnTo>
                  <a:pt x="225933" y="7772"/>
                </a:lnTo>
                <a:lnTo>
                  <a:pt x="230847" y="27749"/>
                </a:lnTo>
                <a:lnTo>
                  <a:pt x="230847" y="1333"/>
                </a:lnTo>
                <a:lnTo>
                  <a:pt x="230708" y="800"/>
                </a:lnTo>
                <a:lnTo>
                  <a:pt x="222592" y="800"/>
                </a:lnTo>
                <a:lnTo>
                  <a:pt x="210007" y="44323"/>
                </a:lnTo>
                <a:lnTo>
                  <a:pt x="216941" y="44323"/>
                </a:lnTo>
                <a:lnTo>
                  <a:pt x="219621" y="33426"/>
                </a:lnTo>
                <a:lnTo>
                  <a:pt x="232283" y="33426"/>
                </a:lnTo>
                <a:lnTo>
                  <a:pt x="235000" y="44323"/>
                </a:lnTo>
                <a:lnTo>
                  <a:pt x="242316" y="44323"/>
                </a:lnTo>
                <a:close/>
              </a:path>
              <a:path w="383539" h="45720">
                <a:moveTo>
                  <a:pt x="274802" y="14897"/>
                </a:moveTo>
                <a:lnTo>
                  <a:pt x="272783" y="0"/>
                </a:lnTo>
                <a:lnTo>
                  <a:pt x="260629" y="0"/>
                </a:lnTo>
                <a:lnTo>
                  <a:pt x="252031" y="2590"/>
                </a:lnTo>
                <a:lnTo>
                  <a:pt x="247269" y="8775"/>
                </a:lnTo>
                <a:lnTo>
                  <a:pt x="245198" y="16256"/>
                </a:lnTo>
                <a:lnTo>
                  <a:pt x="244767" y="22720"/>
                </a:lnTo>
                <a:lnTo>
                  <a:pt x="245224" y="29248"/>
                </a:lnTo>
                <a:lnTo>
                  <a:pt x="247319" y="36614"/>
                </a:lnTo>
                <a:lnTo>
                  <a:pt x="252069" y="42621"/>
                </a:lnTo>
                <a:lnTo>
                  <a:pt x="260502" y="45110"/>
                </a:lnTo>
                <a:lnTo>
                  <a:pt x="272580" y="45110"/>
                </a:lnTo>
                <a:lnTo>
                  <a:pt x="274739" y="30619"/>
                </a:lnTo>
                <a:lnTo>
                  <a:pt x="268071" y="29705"/>
                </a:lnTo>
                <a:lnTo>
                  <a:pt x="267042" y="36029"/>
                </a:lnTo>
                <a:lnTo>
                  <a:pt x="265201" y="39154"/>
                </a:lnTo>
                <a:lnTo>
                  <a:pt x="253860" y="39154"/>
                </a:lnTo>
                <a:lnTo>
                  <a:pt x="252412" y="30746"/>
                </a:lnTo>
                <a:lnTo>
                  <a:pt x="252412" y="15989"/>
                </a:lnTo>
                <a:lnTo>
                  <a:pt x="253276" y="5956"/>
                </a:lnTo>
                <a:lnTo>
                  <a:pt x="266763" y="5956"/>
                </a:lnTo>
                <a:lnTo>
                  <a:pt x="268071" y="15811"/>
                </a:lnTo>
                <a:lnTo>
                  <a:pt x="274802" y="14897"/>
                </a:lnTo>
                <a:close/>
              </a:path>
              <a:path w="383539" h="45720">
                <a:moveTo>
                  <a:pt x="304076" y="800"/>
                </a:moveTo>
                <a:lnTo>
                  <a:pt x="277583" y="800"/>
                </a:lnTo>
                <a:lnTo>
                  <a:pt x="277583" y="6934"/>
                </a:lnTo>
                <a:lnTo>
                  <a:pt x="287172" y="6934"/>
                </a:lnTo>
                <a:lnTo>
                  <a:pt x="287172" y="44323"/>
                </a:lnTo>
                <a:lnTo>
                  <a:pt x="294360" y="44323"/>
                </a:lnTo>
                <a:lnTo>
                  <a:pt x="294360" y="6934"/>
                </a:lnTo>
                <a:lnTo>
                  <a:pt x="304076" y="6934"/>
                </a:lnTo>
                <a:lnTo>
                  <a:pt x="304076" y="800"/>
                </a:lnTo>
                <a:close/>
              </a:path>
              <a:path w="383539" h="45720">
                <a:moveTo>
                  <a:pt x="317055" y="812"/>
                </a:moveTo>
                <a:lnTo>
                  <a:pt x="309880" y="812"/>
                </a:lnTo>
                <a:lnTo>
                  <a:pt x="309880" y="44335"/>
                </a:lnTo>
                <a:lnTo>
                  <a:pt x="317055" y="44335"/>
                </a:lnTo>
                <a:lnTo>
                  <a:pt x="317055" y="812"/>
                </a:lnTo>
                <a:close/>
              </a:path>
              <a:path w="383539" h="45720">
                <a:moveTo>
                  <a:pt x="352463" y="14897"/>
                </a:moveTo>
                <a:lnTo>
                  <a:pt x="350431" y="0"/>
                </a:lnTo>
                <a:lnTo>
                  <a:pt x="338289" y="0"/>
                </a:lnTo>
                <a:lnTo>
                  <a:pt x="329692" y="2590"/>
                </a:lnTo>
                <a:lnTo>
                  <a:pt x="324929" y="8775"/>
                </a:lnTo>
                <a:lnTo>
                  <a:pt x="322872" y="16256"/>
                </a:lnTo>
                <a:lnTo>
                  <a:pt x="322440" y="22720"/>
                </a:lnTo>
                <a:lnTo>
                  <a:pt x="322897" y="29248"/>
                </a:lnTo>
                <a:lnTo>
                  <a:pt x="324993" y="36614"/>
                </a:lnTo>
                <a:lnTo>
                  <a:pt x="329730" y="42621"/>
                </a:lnTo>
                <a:lnTo>
                  <a:pt x="338175" y="45110"/>
                </a:lnTo>
                <a:lnTo>
                  <a:pt x="350227" y="45110"/>
                </a:lnTo>
                <a:lnTo>
                  <a:pt x="352399" y="30619"/>
                </a:lnTo>
                <a:lnTo>
                  <a:pt x="345744" y="29705"/>
                </a:lnTo>
                <a:lnTo>
                  <a:pt x="344690" y="36029"/>
                </a:lnTo>
                <a:lnTo>
                  <a:pt x="342861" y="39154"/>
                </a:lnTo>
                <a:lnTo>
                  <a:pt x="331508" y="39154"/>
                </a:lnTo>
                <a:lnTo>
                  <a:pt x="330073" y="30746"/>
                </a:lnTo>
                <a:lnTo>
                  <a:pt x="330073" y="15989"/>
                </a:lnTo>
                <a:lnTo>
                  <a:pt x="330923" y="5956"/>
                </a:lnTo>
                <a:lnTo>
                  <a:pt x="344424" y="5956"/>
                </a:lnTo>
                <a:lnTo>
                  <a:pt x="345744" y="15811"/>
                </a:lnTo>
                <a:lnTo>
                  <a:pt x="352463" y="14897"/>
                </a:lnTo>
                <a:close/>
              </a:path>
              <a:path w="383539" h="45720">
                <a:moveTo>
                  <a:pt x="383540" y="38442"/>
                </a:moveTo>
                <a:lnTo>
                  <a:pt x="365506" y="38442"/>
                </a:lnTo>
                <a:lnTo>
                  <a:pt x="365506" y="24815"/>
                </a:lnTo>
                <a:lnTo>
                  <a:pt x="379399" y="24815"/>
                </a:lnTo>
                <a:lnTo>
                  <a:pt x="379399" y="19088"/>
                </a:lnTo>
                <a:lnTo>
                  <a:pt x="365506" y="19088"/>
                </a:lnTo>
                <a:lnTo>
                  <a:pt x="365506" y="6540"/>
                </a:lnTo>
                <a:lnTo>
                  <a:pt x="383197" y="6540"/>
                </a:lnTo>
                <a:lnTo>
                  <a:pt x="383197" y="800"/>
                </a:lnTo>
                <a:lnTo>
                  <a:pt x="358343" y="800"/>
                </a:lnTo>
                <a:lnTo>
                  <a:pt x="358343" y="44323"/>
                </a:lnTo>
                <a:lnTo>
                  <a:pt x="383540" y="44323"/>
                </a:lnTo>
                <a:lnTo>
                  <a:pt x="383540" y="38442"/>
                </a:lnTo>
                <a:close/>
              </a:path>
            </a:pathLst>
          </a:custGeom>
          <a:solidFill>
            <a:srgbClr val="173460"/>
          </a:solidFill>
        </p:spPr>
        <p:txBody>
          <a:bodyPr wrap="square" lIns="0" tIns="0" rIns="0" bIns="0" rtlCol="0"/>
          <a:lstStyle/>
          <a:p>
            <a:endParaRPr>
              <a:solidFill>
                <a:prstClr val="black"/>
              </a:solidFill>
            </a:endParaRPr>
          </a:p>
        </p:txBody>
      </p:sp>
      <p:grpSp>
        <p:nvGrpSpPr>
          <p:cNvPr id="8" name="object 8"/>
          <p:cNvGrpSpPr/>
          <p:nvPr/>
        </p:nvGrpSpPr>
        <p:grpSpPr>
          <a:xfrm>
            <a:off x="907313" y="359997"/>
            <a:ext cx="1121933" cy="360045"/>
            <a:chOff x="701992" y="359994"/>
            <a:chExt cx="868044" cy="360045"/>
          </a:xfrm>
        </p:grpSpPr>
        <p:sp>
          <p:nvSpPr>
            <p:cNvPr id="9" name="object 9"/>
            <p:cNvSpPr/>
            <p:nvPr/>
          </p:nvSpPr>
          <p:spPr>
            <a:xfrm>
              <a:off x="880173" y="360172"/>
              <a:ext cx="201295" cy="360045"/>
            </a:xfrm>
            <a:custGeom>
              <a:avLst/>
              <a:gdLst/>
              <a:ahLst/>
              <a:cxnLst/>
              <a:rect l="l" t="t" r="r" b="b"/>
              <a:pathLst>
                <a:path w="201294" h="360045">
                  <a:moveTo>
                    <a:pt x="194589" y="0"/>
                  </a:moveTo>
                  <a:lnTo>
                    <a:pt x="105283" y="0"/>
                  </a:lnTo>
                  <a:lnTo>
                    <a:pt x="61280" y="5803"/>
                  </a:lnTo>
                  <a:lnTo>
                    <a:pt x="28714" y="22759"/>
                  </a:lnTo>
                  <a:lnTo>
                    <a:pt x="8503" y="50186"/>
                  </a:lnTo>
                  <a:lnTo>
                    <a:pt x="1562" y="87401"/>
                  </a:lnTo>
                  <a:lnTo>
                    <a:pt x="11647" y="131432"/>
                  </a:lnTo>
                  <a:lnTo>
                    <a:pt x="36861" y="165481"/>
                  </a:lnTo>
                  <a:lnTo>
                    <a:pt x="69640" y="193243"/>
                  </a:lnTo>
                  <a:lnTo>
                    <a:pt x="102418" y="218414"/>
                  </a:lnTo>
                  <a:lnTo>
                    <a:pt x="127633" y="244690"/>
                  </a:lnTo>
                  <a:lnTo>
                    <a:pt x="137718" y="275767"/>
                  </a:lnTo>
                  <a:lnTo>
                    <a:pt x="134907" y="289586"/>
                  </a:lnTo>
                  <a:lnTo>
                    <a:pt x="126979" y="299631"/>
                  </a:lnTo>
                  <a:lnTo>
                    <a:pt x="114696" y="305760"/>
                  </a:lnTo>
                  <a:lnTo>
                    <a:pt x="98818" y="307835"/>
                  </a:lnTo>
                  <a:lnTo>
                    <a:pt x="89876" y="306746"/>
                  </a:lnTo>
                  <a:lnTo>
                    <a:pt x="81908" y="303480"/>
                  </a:lnTo>
                  <a:lnTo>
                    <a:pt x="75255" y="298035"/>
                  </a:lnTo>
                  <a:lnTo>
                    <a:pt x="70256" y="290410"/>
                  </a:lnTo>
                  <a:lnTo>
                    <a:pt x="0" y="290410"/>
                  </a:lnTo>
                  <a:lnTo>
                    <a:pt x="12067" y="319511"/>
                  </a:lnTo>
                  <a:lnTo>
                    <a:pt x="32961" y="341345"/>
                  </a:lnTo>
                  <a:lnTo>
                    <a:pt x="61377" y="355067"/>
                  </a:lnTo>
                  <a:lnTo>
                    <a:pt x="96012" y="359829"/>
                  </a:lnTo>
                  <a:lnTo>
                    <a:pt x="200863" y="359676"/>
                  </a:lnTo>
                  <a:lnTo>
                    <a:pt x="194589" y="359676"/>
                  </a:lnTo>
                  <a:lnTo>
                    <a:pt x="194589" y="235127"/>
                  </a:lnTo>
                  <a:lnTo>
                    <a:pt x="170541" y="198485"/>
                  </a:lnTo>
                  <a:lnTo>
                    <a:pt x="137153" y="168365"/>
                  </a:lnTo>
                  <a:lnTo>
                    <a:pt x="102860" y="141744"/>
                  </a:lnTo>
                  <a:lnTo>
                    <a:pt x="76098" y="115599"/>
                  </a:lnTo>
                  <a:lnTo>
                    <a:pt x="65303" y="86906"/>
                  </a:lnTo>
                  <a:lnTo>
                    <a:pt x="67500" y="72303"/>
                  </a:lnTo>
                  <a:lnTo>
                    <a:pt x="73955" y="61474"/>
                  </a:lnTo>
                  <a:lnTo>
                    <a:pt x="84462" y="54741"/>
                  </a:lnTo>
                  <a:lnTo>
                    <a:pt x="98818" y="52425"/>
                  </a:lnTo>
                  <a:lnTo>
                    <a:pt x="110440" y="54924"/>
                  </a:lnTo>
                  <a:lnTo>
                    <a:pt x="122231" y="62326"/>
                  </a:lnTo>
                  <a:lnTo>
                    <a:pt x="133612" y="74494"/>
                  </a:lnTo>
                  <a:lnTo>
                    <a:pt x="144005" y="91287"/>
                  </a:lnTo>
                  <a:lnTo>
                    <a:pt x="194589" y="91287"/>
                  </a:lnTo>
                  <a:lnTo>
                    <a:pt x="194589" y="0"/>
                  </a:lnTo>
                  <a:close/>
                </a:path>
              </a:pathLst>
            </a:custGeom>
            <a:solidFill>
              <a:srgbClr val="7E1B57"/>
            </a:solidFill>
          </p:spPr>
          <p:txBody>
            <a:bodyPr wrap="square" lIns="0" tIns="0" rIns="0" bIns="0" rtlCol="0"/>
            <a:lstStyle/>
            <a:p>
              <a:endParaRPr>
                <a:solidFill>
                  <a:prstClr val="black"/>
                </a:solidFill>
              </a:endParaRPr>
            </a:p>
          </p:txBody>
        </p:sp>
        <p:sp>
          <p:nvSpPr>
            <p:cNvPr id="10" name="object 10"/>
            <p:cNvSpPr/>
            <p:nvPr/>
          </p:nvSpPr>
          <p:spPr>
            <a:xfrm>
              <a:off x="701992" y="360185"/>
              <a:ext cx="282575" cy="360045"/>
            </a:xfrm>
            <a:custGeom>
              <a:avLst/>
              <a:gdLst/>
              <a:ahLst/>
              <a:cxnLst/>
              <a:rect l="l" t="t" r="r" b="b"/>
              <a:pathLst>
                <a:path w="282575" h="360045">
                  <a:moveTo>
                    <a:pt x="282511" y="0"/>
                  </a:moveTo>
                  <a:lnTo>
                    <a:pt x="0" y="0"/>
                  </a:lnTo>
                  <a:lnTo>
                    <a:pt x="0" y="359816"/>
                  </a:lnTo>
                  <a:lnTo>
                    <a:pt x="271907" y="359816"/>
                  </a:lnTo>
                  <a:lnTo>
                    <a:pt x="238079" y="354586"/>
                  </a:lnTo>
                  <a:lnTo>
                    <a:pt x="210370" y="340764"/>
                  </a:lnTo>
                  <a:lnTo>
                    <a:pt x="189989" y="319110"/>
                  </a:lnTo>
                  <a:lnTo>
                    <a:pt x="178181" y="290423"/>
                  </a:lnTo>
                  <a:lnTo>
                    <a:pt x="71564" y="290423"/>
                  </a:lnTo>
                  <a:lnTo>
                    <a:pt x="71564" y="200355"/>
                  </a:lnTo>
                  <a:lnTo>
                    <a:pt x="173812" y="200355"/>
                  </a:lnTo>
                  <a:lnTo>
                    <a:pt x="173812" y="146532"/>
                  </a:lnTo>
                  <a:lnTo>
                    <a:pt x="71564" y="146532"/>
                  </a:lnTo>
                  <a:lnTo>
                    <a:pt x="71564" y="69456"/>
                  </a:lnTo>
                  <a:lnTo>
                    <a:pt x="181190" y="69456"/>
                  </a:lnTo>
                  <a:lnTo>
                    <a:pt x="192001" y="39928"/>
                  </a:lnTo>
                  <a:lnTo>
                    <a:pt x="212910" y="18197"/>
                  </a:lnTo>
                  <a:lnTo>
                    <a:pt x="243289" y="4732"/>
                  </a:lnTo>
                  <a:lnTo>
                    <a:pt x="282511" y="0"/>
                  </a:lnTo>
                  <a:close/>
                </a:path>
              </a:pathLst>
            </a:custGeom>
            <a:solidFill>
              <a:srgbClr val="1F4F2B"/>
            </a:solidFill>
          </p:spPr>
          <p:txBody>
            <a:bodyPr wrap="square" lIns="0" tIns="0" rIns="0" bIns="0" rtlCol="0"/>
            <a:lstStyle/>
            <a:p>
              <a:endParaRPr>
                <a:solidFill>
                  <a:prstClr val="black"/>
                </a:solidFill>
              </a:endParaRPr>
            </a:p>
          </p:txBody>
        </p:sp>
        <p:sp>
          <p:nvSpPr>
            <p:cNvPr id="11" name="object 11"/>
            <p:cNvSpPr/>
            <p:nvPr/>
          </p:nvSpPr>
          <p:spPr>
            <a:xfrm>
              <a:off x="1349438" y="359994"/>
              <a:ext cx="220979" cy="360045"/>
            </a:xfrm>
            <a:custGeom>
              <a:avLst/>
              <a:gdLst/>
              <a:ahLst/>
              <a:cxnLst/>
              <a:rect l="l" t="t" r="r" b="b"/>
              <a:pathLst>
                <a:path w="220980" h="360045">
                  <a:moveTo>
                    <a:pt x="110248" y="0"/>
                  </a:moveTo>
                  <a:lnTo>
                    <a:pt x="109613" y="0"/>
                  </a:lnTo>
                  <a:lnTo>
                    <a:pt x="109004" y="25"/>
                  </a:lnTo>
                  <a:lnTo>
                    <a:pt x="108369" y="25"/>
                  </a:lnTo>
                  <a:lnTo>
                    <a:pt x="60162" y="7421"/>
                  </a:lnTo>
                  <a:lnTo>
                    <a:pt x="26385" y="26712"/>
                  </a:lnTo>
                  <a:lnTo>
                    <a:pt x="6508" y="55069"/>
                  </a:lnTo>
                  <a:lnTo>
                    <a:pt x="0" y="89662"/>
                  </a:lnTo>
                  <a:lnTo>
                    <a:pt x="0" y="269938"/>
                  </a:lnTo>
                  <a:lnTo>
                    <a:pt x="6624" y="304873"/>
                  </a:lnTo>
                  <a:lnTo>
                    <a:pt x="26835" y="333508"/>
                  </a:lnTo>
                  <a:lnTo>
                    <a:pt x="61196" y="352884"/>
                  </a:lnTo>
                  <a:lnTo>
                    <a:pt x="110248" y="360006"/>
                  </a:lnTo>
                  <a:lnTo>
                    <a:pt x="111912" y="360006"/>
                  </a:lnTo>
                  <a:lnTo>
                    <a:pt x="115176" y="359918"/>
                  </a:lnTo>
                  <a:lnTo>
                    <a:pt x="162031" y="351914"/>
                  </a:lnTo>
                  <a:lnTo>
                    <a:pt x="194867" y="332392"/>
                  </a:lnTo>
                  <a:lnTo>
                    <a:pt x="212064" y="307251"/>
                  </a:lnTo>
                  <a:lnTo>
                    <a:pt x="110248" y="307251"/>
                  </a:lnTo>
                  <a:lnTo>
                    <a:pt x="92000" y="304864"/>
                  </a:lnTo>
                  <a:lnTo>
                    <a:pt x="80210" y="297681"/>
                  </a:lnTo>
                  <a:lnTo>
                    <a:pt x="73847" y="285584"/>
                  </a:lnTo>
                  <a:lnTo>
                    <a:pt x="71945" y="268490"/>
                  </a:lnTo>
                  <a:lnTo>
                    <a:pt x="71945" y="91109"/>
                  </a:lnTo>
                  <a:lnTo>
                    <a:pt x="73847" y="74016"/>
                  </a:lnTo>
                  <a:lnTo>
                    <a:pt x="80210" y="61918"/>
                  </a:lnTo>
                  <a:lnTo>
                    <a:pt x="92015" y="54726"/>
                  </a:lnTo>
                  <a:lnTo>
                    <a:pt x="110248" y="52349"/>
                  </a:lnTo>
                  <a:lnTo>
                    <a:pt x="212166" y="52349"/>
                  </a:lnTo>
                  <a:lnTo>
                    <a:pt x="193684" y="26295"/>
                  </a:lnTo>
                  <a:lnTo>
                    <a:pt x="159315" y="7058"/>
                  </a:lnTo>
                  <a:lnTo>
                    <a:pt x="110248" y="0"/>
                  </a:lnTo>
                  <a:close/>
                </a:path>
                <a:path w="220980" h="360045">
                  <a:moveTo>
                    <a:pt x="212166" y="52349"/>
                  </a:moveTo>
                  <a:lnTo>
                    <a:pt x="110248" y="52349"/>
                  </a:lnTo>
                  <a:lnTo>
                    <a:pt x="128486" y="54726"/>
                  </a:lnTo>
                  <a:lnTo>
                    <a:pt x="140292" y="61918"/>
                  </a:lnTo>
                  <a:lnTo>
                    <a:pt x="146651" y="74016"/>
                  </a:lnTo>
                  <a:lnTo>
                    <a:pt x="148551" y="91109"/>
                  </a:lnTo>
                  <a:lnTo>
                    <a:pt x="148551" y="268490"/>
                  </a:lnTo>
                  <a:lnTo>
                    <a:pt x="146651" y="285584"/>
                  </a:lnTo>
                  <a:lnTo>
                    <a:pt x="140292" y="297681"/>
                  </a:lnTo>
                  <a:lnTo>
                    <a:pt x="128486" y="304873"/>
                  </a:lnTo>
                  <a:lnTo>
                    <a:pt x="110248" y="307251"/>
                  </a:lnTo>
                  <a:lnTo>
                    <a:pt x="212064" y="307251"/>
                  </a:lnTo>
                  <a:lnTo>
                    <a:pt x="214194" y="304137"/>
                  </a:lnTo>
                  <a:lnTo>
                    <a:pt x="220522" y="269938"/>
                  </a:lnTo>
                  <a:lnTo>
                    <a:pt x="220522" y="89661"/>
                  </a:lnTo>
                  <a:lnTo>
                    <a:pt x="213955" y="55069"/>
                  </a:lnTo>
                  <a:lnTo>
                    <a:pt x="213852" y="54726"/>
                  </a:lnTo>
                  <a:lnTo>
                    <a:pt x="212166" y="52349"/>
                  </a:lnTo>
                  <a:close/>
                </a:path>
              </a:pathLst>
            </a:custGeom>
            <a:solidFill>
              <a:srgbClr val="173460"/>
            </a:solidFill>
          </p:spPr>
          <p:txBody>
            <a:bodyPr wrap="square" lIns="0" tIns="0" rIns="0" bIns="0" rtlCol="0"/>
            <a:lstStyle/>
            <a:p>
              <a:endParaRPr>
                <a:solidFill>
                  <a:prstClr val="black"/>
                </a:solidFill>
              </a:endParaRPr>
            </a:p>
          </p:txBody>
        </p:sp>
        <p:sp>
          <p:nvSpPr>
            <p:cNvPr id="12" name="object 12"/>
            <p:cNvSpPr/>
            <p:nvPr/>
          </p:nvSpPr>
          <p:spPr>
            <a:xfrm>
              <a:off x="1074762" y="360032"/>
              <a:ext cx="385445" cy="360045"/>
            </a:xfrm>
            <a:custGeom>
              <a:avLst/>
              <a:gdLst/>
              <a:ahLst/>
              <a:cxnLst/>
              <a:rect l="l" t="t" r="r" b="b"/>
              <a:pathLst>
                <a:path w="385444" h="360045">
                  <a:moveTo>
                    <a:pt x="383044" y="0"/>
                  </a:moveTo>
                  <a:lnTo>
                    <a:pt x="193344" y="0"/>
                  </a:lnTo>
                  <a:lnTo>
                    <a:pt x="141693" y="162750"/>
                  </a:lnTo>
                  <a:lnTo>
                    <a:pt x="140690" y="162750"/>
                  </a:lnTo>
                  <a:lnTo>
                    <a:pt x="89192" y="139"/>
                  </a:lnTo>
                  <a:lnTo>
                    <a:pt x="0" y="139"/>
                  </a:lnTo>
                  <a:lnTo>
                    <a:pt x="0" y="359791"/>
                  </a:lnTo>
                  <a:lnTo>
                    <a:pt x="69430" y="359791"/>
                  </a:lnTo>
                  <a:lnTo>
                    <a:pt x="69430" y="162725"/>
                  </a:lnTo>
                  <a:lnTo>
                    <a:pt x="70434" y="162725"/>
                  </a:lnTo>
                  <a:lnTo>
                    <a:pt x="144716" y="359791"/>
                  </a:lnTo>
                  <a:lnTo>
                    <a:pt x="211950" y="162725"/>
                  </a:lnTo>
                  <a:lnTo>
                    <a:pt x="212953" y="162725"/>
                  </a:lnTo>
                  <a:lnTo>
                    <a:pt x="212953" y="359968"/>
                  </a:lnTo>
                  <a:lnTo>
                    <a:pt x="384924" y="359968"/>
                  </a:lnTo>
                  <a:lnTo>
                    <a:pt x="335872" y="352846"/>
                  </a:lnTo>
                  <a:lnTo>
                    <a:pt x="301510" y="333468"/>
                  </a:lnTo>
                  <a:lnTo>
                    <a:pt x="281293" y="304820"/>
                  </a:lnTo>
                  <a:lnTo>
                    <a:pt x="274675" y="269887"/>
                  </a:lnTo>
                  <a:lnTo>
                    <a:pt x="274675" y="89636"/>
                  </a:lnTo>
                  <a:lnTo>
                    <a:pt x="281183" y="55046"/>
                  </a:lnTo>
                  <a:lnTo>
                    <a:pt x="301061" y="26692"/>
                  </a:lnTo>
                  <a:lnTo>
                    <a:pt x="334838" y="7401"/>
                  </a:lnTo>
                  <a:lnTo>
                    <a:pt x="383044" y="0"/>
                  </a:lnTo>
                  <a:close/>
                </a:path>
              </a:pathLst>
            </a:custGeom>
            <a:solidFill>
              <a:srgbClr val="768437"/>
            </a:solidFill>
          </p:spPr>
          <p:txBody>
            <a:bodyPr wrap="square" lIns="0" tIns="0" rIns="0" bIns="0" rtlCol="0"/>
            <a:lstStyle/>
            <a:p>
              <a:endParaRPr>
                <a:solidFill>
                  <a:prstClr val="black"/>
                </a:solidFill>
              </a:endParaRPr>
            </a:p>
          </p:txBody>
        </p:sp>
      </p:grpSp>
      <p:pic>
        <p:nvPicPr>
          <p:cNvPr id="13" name="object 13"/>
          <p:cNvPicPr/>
          <p:nvPr/>
        </p:nvPicPr>
        <p:blipFill>
          <a:blip r:embed="rId5" cstate="print"/>
          <a:stretch>
            <a:fillRect/>
          </a:stretch>
        </p:blipFill>
        <p:spPr>
          <a:xfrm>
            <a:off x="7539611" y="360007"/>
            <a:ext cx="1603684" cy="555688"/>
          </a:xfrm>
          <a:prstGeom prst="rect">
            <a:avLst/>
          </a:prstGeom>
        </p:spPr>
      </p:pic>
    </p:spTree>
    <p:extLst>
      <p:ext uri="{BB962C8B-B14F-4D97-AF65-F5344CB8AC3E}">
        <p14:creationId xmlns:p14="http://schemas.microsoft.com/office/powerpoint/2010/main" val="44241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50191" y="999615"/>
            <a:ext cx="1826939" cy="119905"/>
          </a:xfrm>
          <a:prstGeom prst="rect">
            <a:avLst/>
          </a:prstGeom>
        </p:spPr>
        <p:txBody>
          <a:bodyPr vert="horz" wrap="square" lIns="0" tIns="12065" rIns="0" bIns="0" rtlCol="0">
            <a:spAutoFit/>
          </a:bodyPr>
          <a:lstStyle/>
          <a:p>
            <a:pPr marL="12700">
              <a:spcBef>
                <a:spcPts val="95"/>
              </a:spcBef>
            </a:pPr>
            <a:r>
              <a:rPr sz="700" spc="10" dirty="0">
                <a:solidFill>
                  <a:prstClr val="black"/>
                </a:solidFill>
                <a:latin typeface="Cambria"/>
                <a:cs typeface="Cambria"/>
              </a:rPr>
              <a:t>Available</a:t>
            </a:r>
            <a:r>
              <a:rPr sz="700" spc="65" dirty="0">
                <a:solidFill>
                  <a:prstClr val="black"/>
                </a:solidFill>
                <a:latin typeface="Cambria"/>
                <a:cs typeface="Cambria"/>
              </a:rPr>
              <a:t> </a:t>
            </a:r>
            <a:r>
              <a:rPr sz="700" spc="5" dirty="0">
                <a:solidFill>
                  <a:prstClr val="black"/>
                </a:solidFill>
                <a:latin typeface="Cambria"/>
                <a:cs typeface="Cambria"/>
              </a:rPr>
              <a:t>online</a:t>
            </a:r>
            <a:r>
              <a:rPr sz="700" spc="70" dirty="0">
                <a:solidFill>
                  <a:prstClr val="black"/>
                </a:solidFill>
                <a:latin typeface="Cambria"/>
                <a:cs typeface="Cambria"/>
              </a:rPr>
              <a:t> </a:t>
            </a:r>
            <a:r>
              <a:rPr sz="700" dirty="0">
                <a:solidFill>
                  <a:prstClr val="black"/>
                </a:solidFill>
                <a:latin typeface="Cambria"/>
                <a:cs typeface="Cambria"/>
              </a:rPr>
              <a:t>6</a:t>
            </a:r>
            <a:r>
              <a:rPr sz="700" spc="65" dirty="0">
                <a:solidFill>
                  <a:prstClr val="black"/>
                </a:solidFill>
                <a:latin typeface="Cambria"/>
                <a:cs typeface="Cambria"/>
              </a:rPr>
              <a:t> </a:t>
            </a:r>
            <a:r>
              <a:rPr sz="700" spc="-5" dirty="0">
                <a:solidFill>
                  <a:prstClr val="black"/>
                </a:solidFill>
                <a:latin typeface="Cambria"/>
                <a:cs typeface="Cambria"/>
              </a:rPr>
              <a:t>September</a:t>
            </a:r>
            <a:r>
              <a:rPr sz="700" spc="75" dirty="0">
                <a:solidFill>
                  <a:prstClr val="black"/>
                </a:solidFill>
                <a:latin typeface="Cambria"/>
                <a:cs typeface="Cambria"/>
              </a:rPr>
              <a:t> </a:t>
            </a:r>
            <a:r>
              <a:rPr sz="700" dirty="0">
                <a:solidFill>
                  <a:prstClr val="black"/>
                </a:solidFill>
                <a:latin typeface="Cambria"/>
                <a:cs typeface="Cambria"/>
              </a:rPr>
              <a:t>2021</a:t>
            </a:r>
            <a:endParaRPr sz="700">
              <a:solidFill>
                <a:prstClr val="black"/>
              </a:solidFill>
              <a:latin typeface="Cambria"/>
              <a:cs typeface="Cambria"/>
            </a:endParaRPr>
          </a:p>
        </p:txBody>
      </p:sp>
      <p:sp>
        <p:nvSpPr>
          <p:cNvPr id="3" name="object 3"/>
          <p:cNvSpPr txBox="1"/>
          <p:nvPr/>
        </p:nvSpPr>
        <p:spPr>
          <a:xfrm>
            <a:off x="907332" y="1369444"/>
            <a:ext cx="8235997" cy="236603"/>
          </a:xfrm>
          <a:prstGeom prst="rect">
            <a:avLst/>
          </a:prstGeom>
          <a:solidFill>
            <a:srgbClr val="DAC0CE"/>
          </a:solidFill>
        </p:spPr>
        <p:txBody>
          <a:bodyPr vert="horz" wrap="square" lIns="0" tIns="81915" rIns="0" bIns="0" rtlCol="0">
            <a:spAutoFit/>
          </a:bodyPr>
          <a:lstStyle/>
          <a:p>
            <a:pPr marL="215265">
              <a:spcBef>
                <a:spcPts val="645"/>
              </a:spcBef>
            </a:pPr>
            <a:r>
              <a:rPr sz="1000" spc="-75" dirty="0">
                <a:solidFill>
                  <a:srgbClr val="7B0451"/>
                </a:solidFill>
                <a:latin typeface="Arial MT"/>
                <a:cs typeface="Arial MT"/>
              </a:rPr>
              <a:t>Key</a:t>
            </a:r>
            <a:r>
              <a:rPr sz="1000" spc="65" dirty="0">
                <a:solidFill>
                  <a:srgbClr val="7B0451"/>
                </a:solidFill>
                <a:latin typeface="Arial MT"/>
                <a:cs typeface="Arial MT"/>
              </a:rPr>
              <a:t> </a:t>
            </a:r>
            <a:r>
              <a:rPr sz="1000" spc="-25" dirty="0">
                <a:solidFill>
                  <a:srgbClr val="7B0451"/>
                </a:solidFill>
                <a:latin typeface="Arial MT"/>
                <a:cs typeface="Arial MT"/>
              </a:rPr>
              <a:t>words:</a:t>
            </a:r>
            <a:r>
              <a:rPr sz="1000" spc="55" dirty="0">
                <a:solidFill>
                  <a:srgbClr val="7B0451"/>
                </a:solidFill>
                <a:latin typeface="Arial MT"/>
                <a:cs typeface="Arial MT"/>
              </a:rPr>
              <a:t> </a:t>
            </a:r>
            <a:r>
              <a:rPr sz="1000" spc="-10" dirty="0">
                <a:solidFill>
                  <a:prstClr val="black"/>
                </a:solidFill>
                <a:cs typeface="Calibri"/>
              </a:rPr>
              <a:t>bone</a:t>
            </a:r>
            <a:r>
              <a:rPr sz="1000" spc="114" dirty="0">
                <a:solidFill>
                  <a:prstClr val="black"/>
                </a:solidFill>
                <a:cs typeface="Calibri"/>
              </a:rPr>
              <a:t> </a:t>
            </a:r>
            <a:r>
              <a:rPr sz="1000" spc="-10" dirty="0">
                <a:solidFill>
                  <a:prstClr val="black"/>
                </a:solidFill>
                <a:cs typeface="Calibri"/>
              </a:rPr>
              <a:t>sarcoma,</a:t>
            </a:r>
            <a:r>
              <a:rPr sz="1000" spc="110" dirty="0">
                <a:solidFill>
                  <a:prstClr val="black"/>
                </a:solidFill>
                <a:cs typeface="Calibri"/>
              </a:rPr>
              <a:t> </a:t>
            </a:r>
            <a:r>
              <a:rPr sz="1000" spc="-5" dirty="0">
                <a:solidFill>
                  <a:prstClr val="black"/>
                </a:solidFill>
                <a:cs typeface="Calibri"/>
              </a:rPr>
              <a:t>clinical</a:t>
            </a:r>
            <a:r>
              <a:rPr sz="1000" spc="114" dirty="0">
                <a:solidFill>
                  <a:prstClr val="black"/>
                </a:solidFill>
                <a:cs typeface="Calibri"/>
              </a:rPr>
              <a:t> </a:t>
            </a:r>
            <a:r>
              <a:rPr sz="1000" spc="-10" dirty="0">
                <a:solidFill>
                  <a:prstClr val="black"/>
                </a:solidFill>
                <a:cs typeface="Calibri"/>
              </a:rPr>
              <a:t>practice</a:t>
            </a:r>
            <a:r>
              <a:rPr sz="1000" spc="114" dirty="0">
                <a:solidFill>
                  <a:prstClr val="black"/>
                </a:solidFill>
                <a:cs typeface="Calibri"/>
              </a:rPr>
              <a:t> </a:t>
            </a:r>
            <a:r>
              <a:rPr sz="1000" spc="-10" dirty="0">
                <a:solidFill>
                  <a:prstClr val="black"/>
                </a:solidFill>
                <a:cs typeface="Calibri"/>
              </a:rPr>
              <a:t>guideline,</a:t>
            </a:r>
            <a:r>
              <a:rPr sz="1000" spc="110" dirty="0">
                <a:solidFill>
                  <a:prstClr val="black"/>
                </a:solidFill>
                <a:cs typeface="Calibri"/>
              </a:rPr>
              <a:t> </a:t>
            </a:r>
            <a:r>
              <a:rPr sz="1000" spc="-10" dirty="0">
                <a:solidFill>
                  <a:prstClr val="black"/>
                </a:solidFill>
                <a:cs typeface="Calibri"/>
              </a:rPr>
              <a:t>diagnosis,</a:t>
            </a:r>
            <a:r>
              <a:rPr sz="1000" spc="90" dirty="0">
                <a:solidFill>
                  <a:prstClr val="black"/>
                </a:solidFill>
                <a:cs typeface="Calibri"/>
              </a:rPr>
              <a:t> </a:t>
            </a:r>
            <a:r>
              <a:rPr sz="1000" spc="-10" dirty="0">
                <a:solidFill>
                  <a:prstClr val="black"/>
                </a:solidFill>
                <a:cs typeface="Calibri"/>
              </a:rPr>
              <a:t>treatment,</a:t>
            </a:r>
            <a:r>
              <a:rPr sz="1000" spc="114" dirty="0">
                <a:solidFill>
                  <a:prstClr val="black"/>
                </a:solidFill>
                <a:cs typeface="Calibri"/>
              </a:rPr>
              <a:t> </a:t>
            </a:r>
            <a:r>
              <a:rPr sz="1000" spc="-15" dirty="0">
                <a:solidFill>
                  <a:prstClr val="black"/>
                </a:solidFill>
                <a:cs typeface="Calibri"/>
              </a:rPr>
              <a:t>follow-up,</a:t>
            </a:r>
            <a:r>
              <a:rPr sz="1000" spc="114" dirty="0">
                <a:solidFill>
                  <a:prstClr val="black"/>
                </a:solidFill>
                <a:cs typeface="Calibri"/>
              </a:rPr>
              <a:t> </a:t>
            </a:r>
            <a:r>
              <a:rPr sz="1000" spc="-10" dirty="0">
                <a:solidFill>
                  <a:prstClr val="black"/>
                </a:solidFill>
                <a:cs typeface="Calibri"/>
              </a:rPr>
              <a:t>management</a:t>
            </a:r>
            <a:endParaRPr sz="1000">
              <a:solidFill>
                <a:prstClr val="black"/>
              </a:solidFill>
              <a:cs typeface="Calibri"/>
            </a:endParaRPr>
          </a:p>
        </p:txBody>
      </p:sp>
      <p:sp>
        <p:nvSpPr>
          <p:cNvPr id="4" name="object 4"/>
          <p:cNvSpPr txBox="1"/>
          <p:nvPr/>
        </p:nvSpPr>
        <p:spPr>
          <a:xfrm>
            <a:off x="858063" y="1963093"/>
            <a:ext cx="4070807" cy="6528710"/>
          </a:xfrm>
          <a:prstGeom prst="rect">
            <a:avLst/>
          </a:prstGeom>
        </p:spPr>
        <p:txBody>
          <a:bodyPr vert="horz" wrap="square" lIns="0" tIns="62230" rIns="0" bIns="0" rtlCol="0">
            <a:spAutoFit/>
          </a:bodyPr>
          <a:lstStyle/>
          <a:p>
            <a:pPr marL="38100" algn="just">
              <a:spcBef>
                <a:spcPts val="490"/>
              </a:spcBef>
            </a:pPr>
            <a:r>
              <a:rPr sz="1000" spc="-95" dirty="0">
                <a:solidFill>
                  <a:srgbClr val="7B0451"/>
                </a:solidFill>
                <a:latin typeface="Arial MT"/>
                <a:cs typeface="Arial MT"/>
              </a:rPr>
              <a:t>INCIDE</a:t>
            </a:r>
            <a:r>
              <a:rPr sz="1000" spc="-114" dirty="0">
                <a:solidFill>
                  <a:srgbClr val="7B0451"/>
                </a:solidFill>
                <a:latin typeface="Arial MT"/>
                <a:cs typeface="Arial MT"/>
              </a:rPr>
              <a:t>N</a:t>
            </a:r>
            <a:r>
              <a:rPr sz="1000" spc="-200" dirty="0">
                <a:solidFill>
                  <a:srgbClr val="7B0451"/>
                </a:solidFill>
                <a:latin typeface="Arial MT"/>
                <a:cs typeface="Arial MT"/>
              </a:rPr>
              <a:t>CE</a:t>
            </a:r>
            <a:r>
              <a:rPr sz="1000" spc="50" dirty="0">
                <a:solidFill>
                  <a:srgbClr val="7B0451"/>
                </a:solidFill>
                <a:latin typeface="Arial MT"/>
                <a:cs typeface="Arial MT"/>
              </a:rPr>
              <a:t> </a:t>
            </a:r>
            <a:r>
              <a:rPr sz="1000" spc="-80" dirty="0">
                <a:solidFill>
                  <a:srgbClr val="7B0451"/>
                </a:solidFill>
                <a:latin typeface="Arial MT"/>
                <a:cs typeface="Arial MT"/>
              </a:rPr>
              <a:t>AND</a:t>
            </a:r>
            <a:r>
              <a:rPr sz="1000" spc="55" dirty="0">
                <a:solidFill>
                  <a:srgbClr val="7B0451"/>
                </a:solidFill>
                <a:latin typeface="Arial MT"/>
                <a:cs typeface="Arial MT"/>
              </a:rPr>
              <a:t> </a:t>
            </a:r>
            <a:r>
              <a:rPr sz="1000" spc="-90" dirty="0">
                <a:solidFill>
                  <a:srgbClr val="7B0451"/>
                </a:solidFill>
                <a:latin typeface="Arial MT"/>
                <a:cs typeface="Arial MT"/>
              </a:rPr>
              <a:t>EPIDEMI</a:t>
            </a:r>
            <a:r>
              <a:rPr sz="1000" spc="-110" dirty="0">
                <a:solidFill>
                  <a:srgbClr val="7B0451"/>
                </a:solidFill>
                <a:latin typeface="Arial MT"/>
                <a:cs typeface="Arial MT"/>
              </a:rPr>
              <a:t>O</a:t>
            </a:r>
            <a:r>
              <a:rPr sz="1000" spc="-140" dirty="0">
                <a:solidFill>
                  <a:srgbClr val="7B0451"/>
                </a:solidFill>
                <a:latin typeface="Arial MT"/>
                <a:cs typeface="Arial MT"/>
              </a:rPr>
              <a:t>LOGY</a:t>
            </a:r>
            <a:endParaRPr sz="1000">
              <a:solidFill>
                <a:prstClr val="black"/>
              </a:solidFill>
              <a:latin typeface="Arial MT"/>
              <a:cs typeface="Arial MT"/>
            </a:endParaRPr>
          </a:p>
          <a:p>
            <a:pPr marL="38100" marR="30480" algn="just">
              <a:spcBef>
                <a:spcPts val="395"/>
              </a:spcBef>
            </a:pPr>
            <a:r>
              <a:rPr sz="1000" spc="-10" dirty="0">
                <a:solidFill>
                  <a:prstClr val="black"/>
                </a:solidFill>
                <a:cs typeface="Calibri"/>
              </a:rPr>
              <a:t>Primary bone sarcomas </a:t>
            </a:r>
            <a:r>
              <a:rPr sz="1000" spc="-5" dirty="0">
                <a:solidFill>
                  <a:prstClr val="black"/>
                </a:solidFill>
                <a:cs typeface="Calibri"/>
              </a:rPr>
              <a:t>(BSs) </a:t>
            </a:r>
            <a:r>
              <a:rPr sz="1000" spc="-10" dirty="0">
                <a:solidFill>
                  <a:prstClr val="black"/>
                </a:solidFill>
                <a:cs typeface="Calibri"/>
              </a:rPr>
              <a:t>account </a:t>
            </a:r>
            <a:r>
              <a:rPr sz="1000" spc="-20" dirty="0">
                <a:solidFill>
                  <a:prstClr val="black"/>
                </a:solidFill>
                <a:cs typeface="Calibri"/>
              </a:rPr>
              <a:t>for </a:t>
            </a:r>
            <a:r>
              <a:rPr sz="1000" spc="-15" dirty="0">
                <a:solidFill>
                  <a:prstClr val="black"/>
                </a:solidFill>
                <a:latin typeface="Lucida Sans Unicode"/>
                <a:cs typeface="Lucida Sans Unicode"/>
              </a:rPr>
              <a:t>&lt;</a:t>
            </a:r>
            <a:r>
              <a:rPr sz="1000" spc="-15" dirty="0">
                <a:solidFill>
                  <a:prstClr val="black"/>
                </a:solidFill>
                <a:cs typeface="Calibri"/>
              </a:rPr>
              <a:t>0.2% </a:t>
            </a:r>
            <a:r>
              <a:rPr sz="1000" spc="-10" dirty="0">
                <a:solidFill>
                  <a:prstClr val="black"/>
                </a:solidFill>
                <a:cs typeface="Calibri"/>
              </a:rPr>
              <a:t>of malig- </a:t>
            </a:r>
            <a:r>
              <a:rPr sz="1000" spc="-5" dirty="0">
                <a:solidFill>
                  <a:prstClr val="black"/>
                </a:solidFill>
                <a:cs typeface="Calibri"/>
              </a:rPr>
              <a:t> </a:t>
            </a:r>
            <a:r>
              <a:rPr sz="1000" spc="-10" dirty="0">
                <a:solidFill>
                  <a:prstClr val="black"/>
                </a:solidFill>
                <a:cs typeface="Calibri"/>
              </a:rPr>
              <a:t>nant neoplasms across all </a:t>
            </a:r>
            <a:r>
              <a:rPr sz="1000" dirty="0">
                <a:solidFill>
                  <a:prstClr val="black"/>
                </a:solidFill>
                <a:cs typeface="Calibri"/>
              </a:rPr>
              <a:t>ages.</a:t>
            </a:r>
            <a:r>
              <a:rPr sz="975" baseline="38461" dirty="0">
                <a:solidFill>
                  <a:srgbClr val="007FAC"/>
                </a:solidFill>
                <a:cs typeface="Calibri"/>
                <a:hlinkClick r:id="rId2" action="ppaction://hlinksldjump"/>
              </a:rPr>
              <a:t>1</a:t>
            </a:r>
            <a:r>
              <a:rPr sz="975" spc="7" baseline="38461" dirty="0">
                <a:solidFill>
                  <a:srgbClr val="007FAC"/>
                </a:solidFill>
                <a:cs typeface="Calibri"/>
              </a:rPr>
              <a:t> </a:t>
            </a:r>
            <a:r>
              <a:rPr sz="1000" spc="-10" dirty="0">
                <a:solidFill>
                  <a:prstClr val="black"/>
                </a:solidFill>
                <a:cs typeface="Calibri"/>
              </a:rPr>
              <a:t>The overall incidence </a:t>
            </a:r>
            <a:r>
              <a:rPr sz="1000" spc="-15" dirty="0">
                <a:solidFill>
                  <a:prstClr val="black"/>
                </a:solidFill>
                <a:cs typeface="Calibri"/>
              </a:rPr>
              <a:t>rate </a:t>
            </a:r>
            <a:r>
              <a:rPr sz="1000" spc="-10" dirty="0">
                <a:solidFill>
                  <a:prstClr val="black"/>
                </a:solidFill>
                <a:cs typeface="Calibri"/>
              </a:rPr>
              <a:t> ranges between 0.8 and 0.9 cases per 100 </a:t>
            </a:r>
            <a:r>
              <a:rPr sz="1000" spc="-20" dirty="0">
                <a:solidFill>
                  <a:prstClr val="black"/>
                </a:solidFill>
                <a:cs typeface="Calibri"/>
              </a:rPr>
              <a:t>000/year,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single </a:t>
            </a:r>
            <a:r>
              <a:rPr sz="1000" spc="-5" dirty="0">
                <a:solidFill>
                  <a:prstClr val="black"/>
                </a:solidFill>
                <a:cs typeface="Calibri"/>
              </a:rPr>
              <a:t>BS </a:t>
            </a:r>
            <a:r>
              <a:rPr sz="1000" spc="-10" dirty="0">
                <a:solidFill>
                  <a:prstClr val="black"/>
                </a:solidFill>
                <a:cs typeface="Calibri"/>
              </a:rPr>
              <a:t>types having no </a:t>
            </a:r>
            <a:r>
              <a:rPr sz="1000" spc="-15" dirty="0">
                <a:solidFill>
                  <a:prstClr val="black"/>
                </a:solidFill>
                <a:cs typeface="Calibri"/>
              </a:rPr>
              <a:t>more </a:t>
            </a:r>
            <a:r>
              <a:rPr sz="1000" spc="-10" dirty="0">
                <a:solidFill>
                  <a:prstClr val="black"/>
                </a:solidFill>
                <a:cs typeface="Calibri"/>
              </a:rPr>
              <a:t>than 0.3 incident cases per </a:t>
            </a:r>
            <a:r>
              <a:rPr sz="1000" spc="-5" dirty="0">
                <a:solidFill>
                  <a:prstClr val="black"/>
                </a:solidFill>
                <a:cs typeface="Calibri"/>
              </a:rPr>
              <a:t> </a:t>
            </a:r>
            <a:r>
              <a:rPr sz="1000" spc="-10" dirty="0">
                <a:solidFill>
                  <a:prstClr val="black"/>
                </a:solidFill>
                <a:cs typeface="Calibri"/>
              </a:rPr>
              <a:t>100 </a:t>
            </a:r>
            <a:r>
              <a:rPr sz="1000" spc="-20" dirty="0">
                <a:solidFill>
                  <a:prstClr val="black"/>
                </a:solidFill>
                <a:cs typeface="Calibri"/>
              </a:rPr>
              <a:t>000/year. </a:t>
            </a:r>
            <a:r>
              <a:rPr sz="1000" spc="-15" dirty="0">
                <a:solidFill>
                  <a:prstClr val="black"/>
                </a:solidFill>
                <a:cs typeface="Calibri"/>
              </a:rPr>
              <a:t>Osteosarcoma </a:t>
            </a:r>
            <a:r>
              <a:rPr sz="1000" spc="-10" dirty="0">
                <a:solidFill>
                  <a:prstClr val="black"/>
                </a:solidFill>
                <a:cs typeface="Calibri"/>
              </a:rPr>
              <a:t>and Ewing sarcoma </a:t>
            </a:r>
            <a:r>
              <a:rPr sz="1000" spc="-5" dirty="0">
                <a:solidFill>
                  <a:prstClr val="black"/>
                </a:solidFill>
                <a:cs typeface="Calibri"/>
              </a:rPr>
              <a:t>(ES) </a:t>
            </a:r>
            <a:r>
              <a:rPr sz="1000" spc="-10" dirty="0">
                <a:solidFill>
                  <a:prstClr val="black"/>
                </a:solidFill>
                <a:cs typeface="Calibri"/>
              </a:rPr>
              <a:t>have </a:t>
            </a:r>
            <a:r>
              <a:rPr sz="1000" spc="-15" dirty="0">
                <a:solidFill>
                  <a:prstClr val="black"/>
                </a:solidFill>
                <a:cs typeface="Calibri"/>
              </a:rPr>
              <a:t>a </a:t>
            </a:r>
            <a:r>
              <a:rPr sz="1000" spc="-10" dirty="0">
                <a:solidFill>
                  <a:prstClr val="black"/>
                </a:solidFill>
                <a:cs typeface="Calibri"/>
              </a:rPr>
              <a:t> relatively</a:t>
            </a:r>
            <a:r>
              <a:rPr sz="1000" spc="-5" dirty="0">
                <a:solidFill>
                  <a:prstClr val="black"/>
                </a:solidFill>
                <a:cs typeface="Calibri"/>
              </a:rPr>
              <a:t> </a:t>
            </a:r>
            <a:r>
              <a:rPr sz="1000" spc="-10" dirty="0">
                <a:solidFill>
                  <a:prstClr val="black"/>
                </a:solidFill>
                <a:cs typeface="Calibri"/>
              </a:rPr>
              <a:t>high</a:t>
            </a:r>
            <a:r>
              <a:rPr sz="1000" spc="-5" dirty="0">
                <a:solidFill>
                  <a:prstClr val="black"/>
                </a:solidFill>
                <a:cs typeface="Calibri"/>
              </a:rPr>
              <a:t> </a:t>
            </a:r>
            <a:r>
              <a:rPr sz="1000" spc="-10" dirty="0">
                <a:solidFill>
                  <a:prstClr val="black"/>
                </a:solidFill>
                <a:cs typeface="Calibri"/>
              </a:rPr>
              <a:t>incidence</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second</a:t>
            </a:r>
            <a:r>
              <a:rPr sz="1000" spc="-5" dirty="0">
                <a:solidFill>
                  <a:prstClr val="black"/>
                </a:solidFill>
                <a:cs typeface="Calibri"/>
              </a:rPr>
              <a:t> </a:t>
            </a:r>
            <a:r>
              <a:rPr sz="1000" spc="-10" dirty="0">
                <a:solidFill>
                  <a:prstClr val="black"/>
                </a:solidFill>
                <a:cs typeface="Calibri"/>
              </a:rPr>
              <a:t>decade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5" dirty="0">
                <a:solidFill>
                  <a:prstClr val="black"/>
                </a:solidFill>
                <a:cs typeface="Calibri"/>
              </a:rPr>
              <a:t>life, </a:t>
            </a:r>
            <a:r>
              <a:rPr sz="1000" spc="-10" dirty="0">
                <a:solidFill>
                  <a:prstClr val="black"/>
                </a:solidFill>
                <a:cs typeface="Calibri"/>
              </a:rPr>
              <a:t> whereas conventional chondrosarcomas are more common </a:t>
            </a:r>
            <a:r>
              <a:rPr sz="1000" spc="-5" dirty="0">
                <a:solidFill>
                  <a:prstClr val="black"/>
                </a:solidFill>
                <a:cs typeface="Calibri"/>
              </a:rPr>
              <a:t> in</a:t>
            </a:r>
            <a:r>
              <a:rPr sz="1000" spc="95" dirty="0">
                <a:solidFill>
                  <a:prstClr val="black"/>
                </a:solidFill>
                <a:cs typeface="Calibri"/>
              </a:rPr>
              <a:t> </a:t>
            </a:r>
            <a:r>
              <a:rPr sz="1000" spc="-10" dirty="0">
                <a:solidFill>
                  <a:prstClr val="black"/>
                </a:solidFill>
                <a:cs typeface="Calibri"/>
              </a:rPr>
              <a:t>older</a:t>
            </a:r>
            <a:r>
              <a:rPr sz="1000" spc="100" dirty="0">
                <a:solidFill>
                  <a:prstClr val="black"/>
                </a:solidFill>
                <a:cs typeface="Calibri"/>
              </a:rPr>
              <a:t> </a:t>
            </a:r>
            <a:r>
              <a:rPr sz="1000" dirty="0">
                <a:solidFill>
                  <a:prstClr val="black"/>
                </a:solidFill>
                <a:cs typeface="Calibri"/>
              </a:rPr>
              <a:t>age.</a:t>
            </a:r>
            <a:r>
              <a:rPr sz="975" baseline="38461" dirty="0">
                <a:solidFill>
                  <a:srgbClr val="007FAC"/>
                </a:solidFill>
                <a:cs typeface="Calibri"/>
                <a:hlinkClick r:id="rId2" action="ppaction://hlinksldjump"/>
              </a:rPr>
              <a:t>2</a:t>
            </a:r>
            <a:endParaRPr sz="975" baseline="38461">
              <a:solidFill>
                <a:prstClr val="black"/>
              </a:solidFill>
              <a:cs typeface="Calibri"/>
            </a:endParaRPr>
          </a:p>
          <a:p>
            <a:pPr marL="38100" marR="31115" indent="126364" algn="just">
              <a:lnSpc>
                <a:spcPts val="1200"/>
              </a:lnSpc>
              <a:spcBef>
                <a:spcPts val="5"/>
              </a:spcBef>
            </a:pPr>
            <a:r>
              <a:rPr sz="1000" spc="-15" dirty="0">
                <a:solidFill>
                  <a:prstClr val="black"/>
                </a:solidFill>
                <a:cs typeface="Calibri"/>
              </a:rPr>
              <a:t>Osteosarcoma</a:t>
            </a:r>
            <a:r>
              <a:rPr sz="1000" spc="-10" dirty="0">
                <a:solidFill>
                  <a:prstClr val="black"/>
                </a:solidFill>
                <a:cs typeface="Calibri"/>
              </a:rPr>
              <a:t> </a:t>
            </a:r>
            <a:r>
              <a:rPr sz="1000" spc="-5" dirty="0">
                <a:solidFill>
                  <a:prstClr val="black"/>
                </a:solidFill>
                <a:cs typeface="Calibri"/>
              </a:rPr>
              <a:t>is</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most</a:t>
            </a:r>
            <a:r>
              <a:rPr sz="1000" spc="-5" dirty="0">
                <a:solidFill>
                  <a:prstClr val="black"/>
                </a:solidFill>
                <a:cs typeface="Calibri"/>
              </a:rPr>
              <a:t> </a:t>
            </a:r>
            <a:r>
              <a:rPr sz="1000" spc="-10" dirty="0">
                <a:solidFill>
                  <a:prstClr val="black"/>
                </a:solidFill>
                <a:cs typeface="Calibri"/>
              </a:rPr>
              <a:t>common</a:t>
            </a:r>
            <a:r>
              <a:rPr sz="1000" spc="210" dirty="0">
                <a:solidFill>
                  <a:prstClr val="black"/>
                </a:solidFill>
                <a:cs typeface="Calibri"/>
              </a:rPr>
              <a:t> </a:t>
            </a:r>
            <a:r>
              <a:rPr sz="1000" spc="-5" dirty="0">
                <a:solidFill>
                  <a:prstClr val="black"/>
                </a:solidFill>
                <a:cs typeface="Calibri"/>
              </a:rPr>
              <a:t>BS</a:t>
            </a:r>
            <a:r>
              <a:rPr sz="1000" spc="220" dirty="0">
                <a:solidFill>
                  <a:prstClr val="black"/>
                </a:solidFill>
                <a:cs typeface="Calibri"/>
              </a:rPr>
              <a:t> </a:t>
            </a:r>
            <a:r>
              <a:rPr sz="1000" spc="-10" dirty="0">
                <a:solidFill>
                  <a:prstClr val="black"/>
                </a:solidFill>
                <a:cs typeface="Calibri"/>
              </a:rPr>
              <a:t>(incidence: </a:t>
            </a:r>
            <a:r>
              <a:rPr sz="1000" spc="-5" dirty="0">
                <a:solidFill>
                  <a:prstClr val="black"/>
                </a:solidFill>
                <a:cs typeface="Calibri"/>
              </a:rPr>
              <a:t> </a:t>
            </a:r>
            <a:r>
              <a:rPr sz="1000" spc="-10" dirty="0">
                <a:solidFill>
                  <a:prstClr val="black"/>
                </a:solidFill>
                <a:cs typeface="Calibri"/>
              </a:rPr>
              <a:t>0.3/100</a:t>
            </a:r>
            <a:r>
              <a:rPr sz="1000" spc="-5" dirty="0">
                <a:solidFill>
                  <a:prstClr val="black"/>
                </a:solidFill>
                <a:cs typeface="Calibri"/>
              </a:rPr>
              <a:t> </a:t>
            </a:r>
            <a:r>
              <a:rPr sz="1000" spc="-10" dirty="0">
                <a:solidFill>
                  <a:prstClr val="black"/>
                </a:solidFill>
                <a:cs typeface="Calibri"/>
              </a:rPr>
              <a:t>000/year). The</a:t>
            </a:r>
            <a:r>
              <a:rPr sz="1000" spc="-5" dirty="0">
                <a:solidFill>
                  <a:prstClr val="black"/>
                </a:solidFill>
                <a:cs typeface="Calibri"/>
              </a:rPr>
              <a:t> </a:t>
            </a:r>
            <a:r>
              <a:rPr sz="1000" spc="-10" dirty="0">
                <a:solidFill>
                  <a:prstClr val="black"/>
                </a:solidFill>
                <a:cs typeface="Calibri"/>
              </a:rPr>
              <a:t>incidence</a:t>
            </a:r>
            <a:r>
              <a:rPr sz="1000" spc="-5" dirty="0">
                <a:solidFill>
                  <a:prstClr val="black"/>
                </a:solidFill>
                <a:cs typeface="Calibri"/>
              </a:rPr>
              <a:t> is higher in</a:t>
            </a:r>
            <a:r>
              <a:rPr sz="1000" dirty="0">
                <a:solidFill>
                  <a:prstClr val="black"/>
                </a:solidFill>
                <a:cs typeface="Calibri"/>
              </a:rPr>
              <a:t> </a:t>
            </a:r>
            <a:r>
              <a:rPr sz="1000" spc="-10" dirty="0">
                <a:solidFill>
                  <a:prstClr val="black"/>
                </a:solidFill>
                <a:cs typeface="Calibri"/>
              </a:rPr>
              <a:t>adolescents </a:t>
            </a:r>
            <a:r>
              <a:rPr sz="1000" spc="-5" dirty="0">
                <a:solidFill>
                  <a:prstClr val="black"/>
                </a:solidFill>
                <a:cs typeface="Calibri"/>
              </a:rPr>
              <a:t> </a:t>
            </a:r>
            <a:r>
              <a:rPr sz="1000" spc="-10" dirty="0">
                <a:solidFill>
                  <a:prstClr val="black"/>
                </a:solidFill>
                <a:cs typeface="Calibri"/>
              </a:rPr>
              <a:t>(0.8-1.1/100</a:t>
            </a:r>
            <a:r>
              <a:rPr sz="1000" spc="135" dirty="0">
                <a:solidFill>
                  <a:prstClr val="black"/>
                </a:solidFill>
                <a:cs typeface="Calibri"/>
              </a:rPr>
              <a:t> </a:t>
            </a:r>
            <a:r>
              <a:rPr sz="1000" spc="-10" dirty="0">
                <a:solidFill>
                  <a:prstClr val="black"/>
                </a:solidFill>
                <a:cs typeface="Calibri"/>
              </a:rPr>
              <a:t>000/year</a:t>
            </a:r>
            <a:r>
              <a:rPr sz="1000" spc="325" dirty="0">
                <a:solidFill>
                  <a:prstClr val="black"/>
                </a:solidFill>
                <a:cs typeface="Calibri"/>
              </a:rPr>
              <a:t> </a:t>
            </a:r>
            <a:r>
              <a:rPr sz="1000" spc="-10" dirty="0">
                <a:solidFill>
                  <a:prstClr val="black"/>
                </a:solidFill>
                <a:cs typeface="Calibri"/>
              </a:rPr>
              <a:t>at</a:t>
            </a:r>
            <a:r>
              <a:rPr sz="1000" spc="340" dirty="0">
                <a:solidFill>
                  <a:prstClr val="black"/>
                </a:solidFill>
                <a:cs typeface="Calibri"/>
              </a:rPr>
              <a:t> </a:t>
            </a:r>
            <a:r>
              <a:rPr sz="1000" spc="-10" dirty="0">
                <a:solidFill>
                  <a:prstClr val="black"/>
                </a:solidFill>
                <a:cs typeface="Calibri"/>
              </a:rPr>
              <a:t>age</a:t>
            </a:r>
            <a:r>
              <a:rPr sz="1000" spc="350" dirty="0">
                <a:solidFill>
                  <a:prstClr val="black"/>
                </a:solidFill>
                <a:cs typeface="Calibri"/>
              </a:rPr>
              <a:t> </a:t>
            </a:r>
            <a:r>
              <a:rPr sz="1000" spc="-10" dirty="0">
                <a:solidFill>
                  <a:prstClr val="black"/>
                </a:solidFill>
                <a:cs typeface="Calibri"/>
              </a:rPr>
              <a:t>15-19</a:t>
            </a:r>
            <a:r>
              <a:rPr sz="1000" spc="345" dirty="0">
                <a:solidFill>
                  <a:prstClr val="black"/>
                </a:solidFill>
                <a:cs typeface="Calibri"/>
              </a:rPr>
              <a:t> </a:t>
            </a:r>
            <a:r>
              <a:rPr sz="1000" spc="-15" dirty="0">
                <a:solidFill>
                  <a:prstClr val="black"/>
                </a:solidFill>
                <a:cs typeface="Calibri"/>
              </a:rPr>
              <a:t>years)</a:t>
            </a:r>
            <a:r>
              <a:rPr sz="1000" spc="345" dirty="0">
                <a:solidFill>
                  <a:prstClr val="black"/>
                </a:solidFill>
                <a:cs typeface="Calibri"/>
              </a:rPr>
              <a:t> </a:t>
            </a:r>
            <a:r>
              <a:rPr sz="1000" spc="-10" dirty="0">
                <a:solidFill>
                  <a:prstClr val="black"/>
                </a:solidFill>
                <a:cs typeface="Calibri"/>
              </a:rPr>
              <a:t>but</a:t>
            </a:r>
            <a:r>
              <a:rPr sz="1000" spc="335" dirty="0">
                <a:solidFill>
                  <a:prstClr val="black"/>
                </a:solidFill>
                <a:cs typeface="Calibri"/>
              </a:rPr>
              <a:t> </a:t>
            </a:r>
            <a:r>
              <a:rPr sz="1000" spc="-10" dirty="0">
                <a:solidFill>
                  <a:prstClr val="black"/>
                </a:solidFill>
                <a:cs typeface="Calibri"/>
              </a:rPr>
              <a:t>there</a:t>
            </a:r>
            <a:r>
              <a:rPr sz="1000" spc="340" dirty="0">
                <a:solidFill>
                  <a:prstClr val="black"/>
                </a:solidFill>
                <a:cs typeface="Calibri"/>
              </a:rPr>
              <a:t> </a:t>
            </a:r>
            <a:r>
              <a:rPr sz="1000" spc="-5" dirty="0">
                <a:solidFill>
                  <a:prstClr val="black"/>
                </a:solidFill>
                <a:cs typeface="Calibri"/>
              </a:rPr>
              <a:t>is </a:t>
            </a:r>
            <a:r>
              <a:rPr sz="1000" spc="-215" dirty="0">
                <a:solidFill>
                  <a:prstClr val="black"/>
                </a:solidFill>
                <a:cs typeface="Calibri"/>
              </a:rPr>
              <a:t> </a:t>
            </a:r>
            <a:r>
              <a:rPr sz="1000" spc="-15" dirty="0">
                <a:solidFill>
                  <a:prstClr val="black"/>
                </a:solidFill>
                <a:cs typeface="Calibri"/>
              </a:rPr>
              <a:t>a </a:t>
            </a:r>
            <a:r>
              <a:rPr sz="1000" spc="-20" dirty="0">
                <a:solidFill>
                  <a:prstClr val="black"/>
                </a:solidFill>
                <a:cs typeface="Calibri"/>
              </a:rPr>
              <a:t>signi</a:t>
            </a:r>
            <a:r>
              <a:rPr sz="1000" spc="-20" dirty="0">
                <a:solidFill>
                  <a:prstClr val="black"/>
                </a:solidFill>
                <a:latin typeface="Lucida Sans Unicode"/>
                <a:cs typeface="Lucida Sans Unicode"/>
              </a:rPr>
              <a:t>fi</a:t>
            </a:r>
            <a:r>
              <a:rPr sz="1000" spc="-20" dirty="0">
                <a:solidFill>
                  <a:prstClr val="black"/>
                </a:solidFill>
                <a:cs typeface="Calibri"/>
              </a:rPr>
              <a:t>cant </a:t>
            </a:r>
            <a:r>
              <a:rPr sz="1000" spc="-10" dirty="0">
                <a:solidFill>
                  <a:prstClr val="black"/>
                </a:solidFill>
                <a:cs typeface="Calibri"/>
              </a:rPr>
              <a:t>second peak </a:t>
            </a:r>
            <a:r>
              <a:rPr sz="1000" spc="-5" dirty="0">
                <a:solidFill>
                  <a:prstClr val="black"/>
                </a:solidFill>
                <a:cs typeface="Calibri"/>
              </a:rPr>
              <a:t>in </a:t>
            </a:r>
            <a:r>
              <a:rPr sz="1000" spc="-10" dirty="0">
                <a:solidFill>
                  <a:prstClr val="black"/>
                </a:solidFill>
                <a:cs typeface="Calibri"/>
              </a:rPr>
              <a:t>the seventh and </a:t>
            </a:r>
            <a:r>
              <a:rPr sz="1000" spc="-5" dirty="0">
                <a:solidFill>
                  <a:prstClr val="black"/>
                </a:solidFill>
                <a:cs typeface="Calibri"/>
              </a:rPr>
              <a:t>eighth </a:t>
            </a:r>
            <a:r>
              <a:rPr sz="1000" spc="-10" dirty="0">
                <a:solidFill>
                  <a:prstClr val="black"/>
                </a:solidFill>
                <a:cs typeface="Calibri"/>
              </a:rPr>
              <a:t>decades </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5" dirty="0">
                <a:solidFill>
                  <a:prstClr val="black"/>
                </a:solidFill>
                <a:cs typeface="Calibri"/>
              </a:rPr>
              <a:t>life.</a:t>
            </a:r>
            <a:r>
              <a:rPr sz="975" spc="7" baseline="38461" dirty="0">
                <a:solidFill>
                  <a:srgbClr val="007FAC"/>
                </a:solidFill>
                <a:cs typeface="Calibri"/>
                <a:hlinkClick r:id="rId2" action="ppaction://hlinksldjump"/>
              </a:rPr>
              <a:t>1</a:t>
            </a:r>
            <a:r>
              <a:rPr sz="975" spc="7" baseline="38461" dirty="0">
                <a:solidFill>
                  <a:prstClr val="black"/>
                </a:solidFill>
                <a:cs typeface="Calibri"/>
              </a:rPr>
              <a:t>,</a:t>
            </a:r>
            <a:r>
              <a:rPr sz="975" spc="7" baseline="38461" dirty="0">
                <a:solidFill>
                  <a:srgbClr val="007FAC"/>
                </a:solidFill>
                <a:cs typeface="Calibri"/>
                <a:hlinkClick r:id="rId2" action="ppaction://hlinksldjump"/>
              </a:rPr>
              <a:t>2</a:t>
            </a:r>
            <a:r>
              <a:rPr sz="975" spc="15" baseline="38461" dirty="0">
                <a:solidFill>
                  <a:srgbClr val="007FAC"/>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male</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5" dirty="0">
                <a:solidFill>
                  <a:prstClr val="black"/>
                </a:solidFill>
                <a:cs typeface="Calibri"/>
              </a:rPr>
              <a:t>female</a:t>
            </a:r>
            <a:r>
              <a:rPr sz="1000" spc="-10" dirty="0">
                <a:solidFill>
                  <a:prstClr val="black"/>
                </a:solidFill>
                <a:cs typeface="Calibri"/>
              </a:rPr>
              <a:t> ratio</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1.4 : 1.</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younger </a:t>
            </a:r>
            <a:r>
              <a:rPr sz="1000" spc="-5" dirty="0">
                <a:solidFill>
                  <a:prstClr val="black"/>
                </a:solidFill>
                <a:cs typeface="Calibri"/>
              </a:rPr>
              <a:t> </a:t>
            </a:r>
            <a:r>
              <a:rPr sz="1000" spc="-10" dirty="0">
                <a:solidFill>
                  <a:prstClr val="black"/>
                </a:solidFill>
                <a:cs typeface="Calibri"/>
              </a:rPr>
              <a:t>patients,</a:t>
            </a:r>
            <a:r>
              <a:rPr sz="1000" spc="90" dirty="0">
                <a:solidFill>
                  <a:prstClr val="black"/>
                </a:solidFill>
                <a:cs typeface="Calibri"/>
              </a:rPr>
              <a:t> </a:t>
            </a:r>
            <a:r>
              <a:rPr sz="1000" spc="-10" dirty="0">
                <a:solidFill>
                  <a:prstClr val="black"/>
                </a:solidFill>
                <a:cs typeface="Calibri"/>
              </a:rPr>
              <a:t>most</a:t>
            </a:r>
            <a:r>
              <a:rPr sz="1000" spc="80" dirty="0">
                <a:solidFill>
                  <a:prstClr val="black"/>
                </a:solidFill>
                <a:cs typeface="Calibri"/>
              </a:rPr>
              <a:t> </a:t>
            </a:r>
            <a:r>
              <a:rPr sz="1000" spc="-15" dirty="0">
                <a:solidFill>
                  <a:prstClr val="black"/>
                </a:solidFill>
                <a:cs typeface="Calibri"/>
              </a:rPr>
              <a:t>osteosarcomas</a:t>
            </a:r>
            <a:r>
              <a:rPr sz="1000" spc="100" dirty="0">
                <a:solidFill>
                  <a:prstClr val="black"/>
                </a:solidFill>
                <a:cs typeface="Calibri"/>
              </a:rPr>
              <a:t> </a:t>
            </a:r>
            <a:r>
              <a:rPr sz="1000" spc="-10" dirty="0">
                <a:solidFill>
                  <a:prstClr val="black"/>
                </a:solidFill>
                <a:cs typeface="Calibri"/>
              </a:rPr>
              <a:t>arise</a:t>
            </a:r>
            <a:r>
              <a:rPr sz="1000" spc="90" dirty="0">
                <a:solidFill>
                  <a:prstClr val="black"/>
                </a:solidFill>
                <a:cs typeface="Calibri"/>
              </a:rPr>
              <a:t> </a:t>
            </a:r>
            <a:r>
              <a:rPr sz="1000" spc="-5" dirty="0">
                <a:solidFill>
                  <a:prstClr val="black"/>
                </a:solidFill>
                <a:cs typeface="Calibri"/>
              </a:rPr>
              <a:t>in</a:t>
            </a:r>
            <a:r>
              <a:rPr sz="1000" spc="95" dirty="0">
                <a:solidFill>
                  <a:prstClr val="black"/>
                </a:solidFill>
                <a:cs typeface="Calibri"/>
              </a:rPr>
              <a:t> </a:t>
            </a:r>
            <a:r>
              <a:rPr sz="1000" spc="-10" dirty="0">
                <a:solidFill>
                  <a:prstClr val="black"/>
                </a:solidFill>
                <a:cs typeface="Calibri"/>
              </a:rPr>
              <a:t>extremities,</a:t>
            </a:r>
            <a:r>
              <a:rPr sz="1000" spc="90" dirty="0">
                <a:solidFill>
                  <a:prstClr val="black"/>
                </a:solidFill>
                <a:cs typeface="Calibri"/>
              </a:rPr>
              <a:t> </a:t>
            </a:r>
            <a:r>
              <a:rPr sz="1000" spc="-10" dirty="0">
                <a:solidFill>
                  <a:prstClr val="black"/>
                </a:solidFill>
                <a:cs typeface="Calibri"/>
              </a:rPr>
              <a:t>whereas</a:t>
            </a:r>
            <a:endParaRPr sz="1000">
              <a:solidFill>
                <a:prstClr val="black"/>
              </a:solidFill>
              <a:cs typeface="Calibri"/>
            </a:endParaRPr>
          </a:p>
          <a:p>
            <a:pPr marL="38100" algn="just">
              <a:lnSpc>
                <a:spcPts val="1130"/>
              </a:lnSpc>
            </a:pPr>
            <a:r>
              <a:rPr sz="1000" spc="-10" dirty="0">
                <a:solidFill>
                  <a:prstClr val="black"/>
                </a:solidFill>
                <a:cs typeface="Calibri"/>
              </a:rPr>
              <a:t>the</a:t>
            </a:r>
            <a:r>
              <a:rPr sz="1000" spc="35" dirty="0">
                <a:solidFill>
                  <a:prstClr val="black"/>
                </a:solidFill>
                <a:cs typeface="Calibri"/>
              </a:rPr>
              <a:t> </a:t>
            </a:r>
            <a:r>
              <a:rPr sz="1000" spc="-10" dirty="0">
                <a:solidFill>
                  <a:prstClr val="black"/>
                </a:solidFill>
                <a:cs typeface="Calibri"/>
              </a:rPr>
              <a:t>proportion</a:t>
            </a:r>
            <a:r>
              <a:rPr sz="1000" spc="30" dirty="0">
                <a:solidFill>
                  <a:prstClr val="black"/>
                </a:solidFill>
                <a:cs typeface="Calibri"/>
              </a:rPr>
              <a:t> </a:t>
            </a:r>
            <a:r>
              <a:rPr sz="1000" spc="-10" dirty="0">
                <a:solidFill>
                  <a:prstClr val="black"/>
                </a:solidFill>
                <a:cs typeface="Calibri"/>
              </a:rPr>
              <a:t>of</a:t>
            </a:r>
            <a:r>
              <a:rPr sz="1000" spc="30" dirty="0">
                <a:solidFill>
                  <a:prstClr val="black"/>
                </a:solidFill>
                <a:cs typeface="Calibri"/>
              </a:rPr>
              <a:t> </a:t>
            </a:r>
            <a:r>
              <a:rPr sz="1000" spc="-10" dirty="0">
                <a:solidFill>
                  <a:prstClr val="black"/>
                </a:solidFill>
                <a:cs typeface="Calibri"/>
              </a:rPr>
              <a:t>axial</a:t>
            </a:r>
            <a:r>
              <a:rPr sz="1000" spc="30" dirty="0">
                <a:solidFill>
                  <a:prstClr val="black"/>
                </a:solidFill>
                <a:cs typeface="Calibri"/>
              </a:rPr>
              <a:t> </a:t>
            </a:r>
            <a:r>
              <a:rPr sz="1000" spc="-10" dirty="0">
                <a:solidFill>
                  <a:prstClr val="black"/>
                </a:solidFill>
                <a:cs typeface="Calibri"/>
              </a:rPr>
              <a:t>tumour</a:t>
            </a:r>
            <a:r>
              <a:rPr sz="1000" spc="15" dirty="0">
                <a:solidFill>
                  <a:prstClr val="black"/>
                </a:solidFill>
                <a:cs typeface="Calibri"/>
              </a:rPr>
              <a:t> </a:t>
            </a:r>
            <a:r>
              <a:rPr sz="1000" spc="-10" dirty="0">
                <a:solidFill>
                  <a:prstClr val="black"/>
                </a:solidFill>
                <a:cs typeface="Calibri"/>
              </a:rPr>
              <a:t>sites</a:t>
            </a:r>
            <a:r>
              <a:rPr sz="1000" spc="25" dirty="0">
                <a:solidFill>
                  <a:prstClr val="black"/>
                </a:solidFill>
                <a:cs typeface="Calibri"/>
              </a:rPr>
              <a:t> </a:t>
            </a:r>
            <a:r>
              <a:rPr sz="1000" spc="-10" dirty="0">
                <a:solidFill>
                  <a:prstClr val="black"/>
                </a:solidFill>
                <a:cs typeface="Calibri"/>
              </a:rPr>
              <a:t>increases</a:t>
            </a:r>
            <a:r>
              <a:rPr sz="1000" spc="25" dirty="0">
                <a:solidFill>
                  <a:prstClr val="black"/>
                </a:solidFill>
                <a:cs typeface="Calibri"/>
              </a:rPr>
              <a:t> </a:t>
            </a:r>
            <a:r>
              <a:rPr sz="1000" spc="-5" dirty="0">
                <a:solidFill>
                  <a:prstClr val="black"/>
                </a:solidFill>
                <a:cs typeface="Calibri"/>
              </a:rPr>
              <a:t>with</a:t>
            </a:r>
            <a:r>
              <a:rPr sz="1000" spc="25" dirty="0">
                <a:solidFill>
                  <a:prstClr val="black"/>
                </a:solidFill>
                <a:cs typeface="Calibri"/>
              </a:rPr>
              <a:t> </a:t>
            </a:r>
            <a:r>
              <a:rPr sz="1000" spc="-10" dirty="0">
                <a:solidFill>
                  <a:prstClr val="black"/>
                </a:solidFill>
                <a:cs typeface="Calibri"/>
              </a:rPr>
              <a:t>age.</a:t>
            </a:r>
            <a:r>
              <a:rPr sz="1000" spc="35" dirty="0">
                <a:solidFill>
                  <a:prstClr val="black"/>
                </a:solidFill>
                <a:cs typeface="Calibri"/>
              </a:rPr>
              <a:t> </a:t>
            </a:r>
            <a:r>
              <a:rPr sz="1000" spc="-10" dirty="0">
                <a:solidFill>
                  <a:prstClr val="black"/>
                </a:solidFill>
                <a:cs typeface="Calibri"/>
              </a:rPr>
              <a:t>Risk</a:t>
            </a:r>
            <a:endParaRPr sz="1000">
              <a:solidFill>
                <a:prstClr val="black"/>
              </a:solidFill>
              <a:cs typeface="Calibri"/>
            </a:endParaRPr>
          </a:p>
          <a:p>
            <a:pPr marL="38100" marR="30480" algn="just">
              <a:lnSpc>
                <a:spcPts val="1200"/>
              </a:lnSpc>
              <a:spcBef>
                <a:spcPts val="40"/>
              </a:spcBef>
            </a:pPr>
            <a:r>
              <a:rPr sz="1000" spc="-10" dirty="0">
                <a:solidFill>
                  <a:prstClr val="black"/>
                </a:solidFill>
                <a:cs typeface="Calibri"/>
              </a:rPr>
              <a:t>factors </a:t>
            </a:r>
            <a:r>
              <a:rPr sz="1000" spc="-15" dirty="0">
                <a:solidFill>
                  <a:prstClr val="black"/>
                </a:solidFill>
                <a:cs typeface="Calibri"/>
              </a:rPr>
              <a:t>for </a:t>
            </a:r>
            <a:r>
              <a:rPr sz="1000" spc="-10" dirty="0">
                <a:solidFill>
                  <a:prstClr val="black"/>
                </a:solidFill>
                <a:cs typeface="Calibri"/>
              </a:rPr>
              <a:t>the occurrence of </a:t>
            </a:r>
            <a:r>
              <a:rPr sz="1000" spc="-15" dirty="0">
                <a:solidFill>
                  <a:prstClr val="black"/>
                </a:solidFill>
                <a:cs typeface="Calibri"/>
              </a:rPr>
              <a:t>osteosarcoma </a:t>
            </a:r>
            <a:r>
              <a:rPr sz="1000" spc="-10" dirty="0">
                <a:solidFill>
                  <a:prstClr val="black"/>
                </a:solidFill>
                <a:cs typeface="Calibri"/>
              </a:rPr>
              <a:t>include previous </a:t>
            </a:r>
            <a:r>
              <a:rPr sz="1000" spc="-5" dirty="0">
                <a:solidFill>
                  <a:prstClr val="black"/>
                </a:solidFill>
                <a:cs typeface="Calibri"/>
              </a:rPr>
              <a:t> </a:t>
            </a:r>
            <a:r>
              <a:rPr sz="1000" spc="-10" dirty="0">
                <a:solidFill>
                  <a:prstClr val="black"/>
                </a:solidFill>
                <a:cs typeface="Calibri"/>
              </a:rPr>
              <a:t>radiotherapy </a:t>
            </a:r>
            <a:r>
              <a:rPr sz="1000" spc="-5" dirty="0">
                <a:solidFill>
                  <a:prstClr val="black"/>
                </a:solidFill>
                <a:cs typeface="Calibri"/>
              </a:rPr>
              <a:t>(RT), </a:t>
            </a:r>
            <a:r>
              <a:rPr sz="1000" spc="-15" dirty="0">
                <a:solidFill>
                  <a:prstClr val="black"/>
                </a:solidFill>
                <a:cs typeface="Calibri"/>
              </a:rPr>
              <a:t>Paget </a:t>
            </a:r>
            <a:r>
              <a:rPr sz="1000" spc="-10" dirty="0">
                <a:solidFill>
                  <a:prstClr val="black"/>
                </a:solidFill>
                <a:cs typeface="Calibri"/>
              </a:rPr>
              <a:t>disease of the bone and germline </a:t>
            </a:r>
            <a:r>
              <a:rPr sz="1000" spc="-5" dirty="0">
                <a:solidFill>
                  <a:prstClr val="black"/>
                </a:solidFill>
                <a:cs typeface="Calibri"/>
              </a:rPr>
              <a:t> </a:t>
            </a:r>
            <a:r>
              <a:rPr sz="1000" spc="-10" dirty="0">
                <a:solidFill>
                  <a:prstClr val="black"/>
                </a:solidFill>
                <a:cs typeface="Calibri"/>
              </a:rPr>
              <a:t>genetic</a:t>
            </a:r>
            <a:r>
              <a:rPr sz="1000" spc="-5" dirty="0">
                <a:solidFill>
                  <a:prstClr val="black"/>
                </a:solidFill>
                <a:cs typeface="Calibri"/>
              </a:rPr>
              <a:t> </a:t>
            </a:r>
            <a:r>
              <a:rPr sz="1000" spc="-10" dirty="0">
                <a:solidFill>
                  <a:prstClr val="black"/>
                </a:solidFill>
                <a:cs typeface="Calibri"/>
              </a:rPr>
              <a:t>abnormalities</a:t>
            </a:r>
            <a:r>
              <a:rPr sz="1000" spc="-5" dirty="0">
                <a:solidFill>
                  <a:prstClr val="black"/>
                </a:solidFill>
                <a:cs typeface="Calibri"/>
              </a:rPr>
              <a:t> </a:t>
            </a:r>
            <a:r>
              <a:rPr sz="1000" spc="-10" dirty="0">
                <a:solidFill>
                  <a:prstClr val="black"/>
                </a:solidFill>
                <a:cs typeface="Calibri"/>
              </a:rPr>
              <a:t>associated</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Li</a:t>
            </a:r>
            <a:r>
              <a:rPr sz="1000" spc="10" dirty="0">
                <a:solidFill>
                  <a:prstClr val="black"/>
                </a:solidFill>
                <a:latin typeface="Arial MT"/>
                <a:cs typeface="Arial MT"/>
              </a:rPr>
              <a:t>e</a:t>
            </a:r>
            <a:r>
              <a:rPr sz="1000" spc="10" dirty="0">
                <a:solidFill>
                  <a:prstClr val="black"/>
                </a:solidFill>
                <a:cs typeface="Calibri"/>
              </a:rPr>
              <a:t>Fraumeni</a:t>
            </a:r>
            <a:r>
              <a:rPr sz="1000" spc="15" dirty="0">
                <a:solidFill>
                  <a:prstClr val="black"/>
                </a:solidFill>
                <a:cs typeface="Calibri"/>
              </a:rPr>
              <a:t> </a:t>
            </a:r>
            <a:r>
              <a:rPr sz="1000" spc="-10" dirty="0">
                <a:solidFill>
                  <a:prstClr val="black"/>
                </a:solidFill>
                <a:cs typeface="Calibri"/>
              </a:rPr>
              <a:t>syn- </a:t>
            </a:r>
            <a:r>
              <a:rPr sz="1000" spc="-5" dirty="0">
                <a:solidFill>
                  <a:prstClr val="black"/>
                </a:solidFill>
                <a:cs typeface="Calibri"/>
              </a:rPr>
              <a:t> </a:t>
            </a:r>
            <a:r>
              <a:rPr sz="1000" spc="-10" dirty="0">
                <a:solidFill>
                  <a:prstClr val="black"/>
                </a:solidFill>
                <a:cs typeface="Calibri"/>
              </a:rPr>
              <a:t>drome, Werner </a:t>
            </a:r>
            <a:r>
              <a:rPr sz="1000" spc="-15" dirty="0">
                <a:solidFill>
                  <a:prstClr val="black"/>
                </a:solidFill>
                <a:cs typeface="Calibri"/>
              </a:rPr>
              <a:t>syndrome, </a:t>
            </a:r>
            <a:r>
              <a:rPr sz="1000" dirty="0">
                <a:solidFill>
                  <a:prstClr val="black"/>
                </a:solidFill>
                <a:cs typeface="Calibri"/>
              </a:rPr>
              <a:t>Rothmund</a:t>
            </a:r>
            <a:r>
              <a:rPr sz="1000" dirty="0">
                <a:solidFill>
                  <a:prstClr val="black"/>
                </a:solidFill>
                <a:latin typeface="Arial MT"/>
                <a:cs typeface="Arial MT"/>
              </a:rPr>
              <a:t>e</a:t>
            </a:r>
            <a:r>
              <a:rPr sz="1000" dirty="0">
                <a:solidFill>
                  <a:prstClr val="black"/>
                </a:solidFill>
                <a:cs typeface="Calibri"/>
              </a:rPr>
              <a:t>Thomson </a:t>
            </a:r>
            <a:r>
              <a:rPr sz="1000" spc="-10" dirty="0">
                <a:solidFill>
                  <a:prstClr val="black"/>
                </a:solidFill>
                <a:cs typeface="Calibri"/>
              </a:rPr>
              <a:t>syndrome, </a:t>
            </a:r>
            <a:r>
              <a:rPr sz="1000" spc="-5" dirty="0">
                <a:solidFill>
                  <a:prstClr val="black"/>
                </a:solidFill>
                <a:cs typeface="Calibri"/>
              </a:rPr>
              <a:t> </a:t>
            </a:r>
            <a:r>
              <a:rPr sz="1000" spc="-10" dirty="0">
                <a:solidFill>
                  <a:prstClr val="black"/>
                </a:solidFill>
                <a:cs typeface="Calibri"/>
              </a:rPr>
              <a:t>Bloom</a:t>
            </a:r>
            <a:r>
              <a:rPr sz="1000" spc="110" dirty="0">
                <a:solidFill>
                  <a:prstClr val="black"/>
                </a:solidFill>
                <a:cs typeface="Calibri"/>
              </a:rPr>
              <a:t> </a:t>
            </a:r>
            <a:r>
              <a:rPr sz="1000" spc="-15" dirty="0">
                <a:solidFill>
                  <a:prstClr val="black"/>
                </a:solidFill>
                <a:cs typeface="Calibri"/>
              </a:rPr>
              <a:t>syndrome</a:t>
            </a:r>
            <a:r>
              <a:rPr sz="1000" spc="100"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0" dirty="0">
                <a:solidFill>
                  <a:prstClr val="black"/>
                </a:solidFill>
                <a:cs typeface="Calibri"/>
              </a:rPr>
              <a:t>hereditary</a:t>
            </a:r>
            <a:r>
              <a:rPr sz="1000" spc="95" dirty="0">
                <a:solidFill>
                  <a:prstClr val="black"/>
                </a:solidFill>
                <a:cs typeface="Calibri"/>
              </a:rPr>
              <a:t> </a:t>
            </a:r>
            <a:r>
              <a:rPr sz="1000" spc="-5" dirty="0">
                <a:solidFill>
                  <a:prstClr val="black"/>
                </a:solidFill>
                <a:cs typeface="Calibri"/>
              </a:rPr>
              <a:t>retinoblastoma.</a:t>
            </a:r>
            <a:r>
              <a:rPr sz="975" spc="-7" baseline="38461" dirty="0">
                <a:solidFill>
                  <a:srgbClr val="007FAC"/>
                </a:solidFill>
                <a:cs typeface="Calibri"/>
                <a:hlinkClick r:id="rId2" action="ppaction://hlinksldjump"/>
              </a:rPr>
              <a:t>3</a:t>
            </a:r>
            <a:endParaRPr sz="975" baseline="38461">
              <a:solidFill>
                <a:prstClr val="black"/>
              </a:solidFill>
              <a:cs typeface="Calibri"/>
            </a:endParaRPr>
          </a:p>
          <a:p>
            <a:pPr marL="38100" marR="31115" indent="126364" algn="just">
              <a:lnSpc>
                <a:spcPts val="1160"/>
              </a:lnSpc>
              <a:spcBef>
                <a:spcPts val="10"/>
              </a:spcBef>
            </a:pPr>
            <a:r>
              <a:rPr sz="1000" spc="-10" dirty="0">
                <a:solidFill>
                  <a:prstClr val="black"/>
                </a:solidFill>
                <a:cs typeface="Calibri"/>
              </a:rPr>
              <a:t>ES </a:t>
            </a:r>
            <a:r>
              <a:rPr sz="1000" spc="-5" dirty="0">
                <a:solidFill>
                  <a:prstClr val="black"/>
                </a:solidFill>
                <a:cs typeface="Calibri"/>
              </a:rPr>
              <a:t>is </a:t>
            </a:r>
            <a:r>
              <a:rPr sz="1000" spc="-15" dirty="0">
                <a:solidFill>
                  <a:prstClr val="black"/>
                </a:solidFill>
                <a:cs typeface="Calibri"/>
              </a:rPr>
              <a:t>a </a:t>
            </a:r>
            <a:r>
              <a:rPr sz="1000" spc="-10" dirty="0">
                <a:solidFill>
                  <a:prstClr val="black"/>
                </a:solidFill>
                <a:cs typeface="Calibri"/>
              </a:rPr>
              <a:t>round cell sarcoma </a:t>
            </a:r>
            <a:r>
              <a:rPr sz="1000" spc="-5" dirty="0">
                <a:solidFill>
                  <a:prstClr val="black"/>
                </a:solidFill>
                <a:cs typeface="Calibri"/>
              </a:rPr>
              <a:t>(RCS) </a:t>
            </a:r>
            <a:r>
              <a:rPr sz="1000" spc="-15" dirty="0">
                <a:solidFill>
                  <a:prstClr val="black"/>
                </a:solidFill>
                <a:cs typeface="Calibri"/>
              </a:rPr>
              <a:t>marked </a:t>
            </a:r>
            <a:r>
              <a:rPr sz="1000" spc="-10" dirty="0">
                <a:solidFill>
                  <a:prstClr val="black"/>
                </a:solidFill>
                <a:cs typeface="Calibri"/>
              </a:rPr>
              <a:t>by </a:t>
            </a:r>
            <a:r>
              <a:rPr sz="1000" spc="-15" dirty="0">
                <a:solidFill>
                  <a:prstClr val="black"/>
                </a:solidFill>
                <a:cs typeface="Calibri"/>
              </a:rPr>
              <a:t>a </a:t>
            </a:r>
            <a:r>
              <a:rPr sz="1000" spc="-10" dirty="0">
                <a:solidFill>
                  <a:prstClr val="black"/>
                </a:solidFill>
                <a:cs typeface="Calibri"/>
              </a:rPr>
              <a:t>gene fusion </a:t>
            </a:r>
            <a:r>
              <a:rPr sz="1000" spc="-5" dirty="0">
                <a:solidFill>
                  <a:prstClr val="black"/>
                </a:solidFill>
                <a:cs typeface="Calibri"/>
              </a:rPr>
              <a:t> involving</a:t>
            </a:r>
            <a:r>
              <a:rPr sz="1000" spc="45" dirty="0">
                <a:solidFill>
                  <a:prstClr val="black"/>
                </a:solidFill>
                <a:cs typeface="Calibri"/>
              </a:rPr>
              <a:t> </a:t>
            </a:r>
            <a:r>
              <a:rPr sz="1000" spc="-15" dirty="0">
                <a:solidFill>
                  <a:prstClr val="black"/>
                </a:solidFill>
                <a:cs typeface="Calibri"/>
              </a:rPr>
              <a:t>a</a:t>
            </a:r>
            <a:r>
              <a:rPr sz="1000" spc="60" dirty="0">
                <a:solidFill>
                  <a:prstClr val="black"/>
                </a:solidFill>
                <a:cs typeface="Calibri"/>
              </a:rPr>
              <a:t> </a:t>
            </a:r>
            <a:r>
              <a:rPr sz="1000" spc="-10" dirty="0">
                <a:solidFill>
                  <a:prstClr val="black"/>
                </a:solidFill>
                <a:cs typeface="Calibri"/>
              </a:rPr>
              <a:t>member</a:t>
            </a:r>
            <a:r>
              <a:rPr sz="1000" spc="50" dirty="0">
                <a:solidFill>
                  <a:prstClr val="black"/>
                </a:solidFill>
                <a:cs typeface="Calibri"/>
              </a:rPr>
              <a:t> </a:t>
            </a:r>
            <a:r>
              <a:rPr sz="1000" spc="-10" dirty="0">
                <a:solidFill>
                  <a:prstClr val="black"/>
                </a:solidFill>
                <a:cs typeface="Calibri"/>
              </a:rPr>
              <a:t>of</a:t>
            </a:r>
            <a:r>
              <a:rPr sz="1000" spc="60" dirty="0">
                <a:solidFill>
                  <a:prstClr val="black"/>
                </a:solidFill>
                <a:cs typeface="Calibri"/>
              </a:rPr>
              <a:t> </a:t>
            </a:r>
            <a:r>
              <a:rPr sz="1000" spc="-10" dirty="0">
                <a:solidFill>
                  <a:prstClr val="black"/>
                </a:solidFill>
                <a:cs typeface="Calibri"/>
              </a:rPr>
              <a:t>the</a:t>
            </a:r>
            <a:r>
              <a:rPr sz="1000" spc="60" dirty="0">
                <a:solidFill>
                  <a:prstClr val="black"/>
                </a:solidFill>
                <a:cs typeface="Calibri"/>
              </a:rPr>
              <a:t> </a:t>
            </a:r>
            <a:r>
              <a:rPr sz="1000" spc="-10" dirty="0">
                <a:solidFill>
                  <a:prstClr val="black"/>
                </a:solidFill>
                <a:cs typeface="Calibri"/>
              </a:rPr>
              <a:t>FET</a:t>
            </a:r>
            <a:r>
              <a:rPr sz="1000" spc="55" dirty="0">
                <a:solidFill>
                  <a:prstClr val="black"/>
                </a:solidFill>
                <a:cs typeface="Calibri"/>
              </a:rPr>
              <a:t> </a:t>
            </a:r>
            <a:r>
              <a:rPr sz="1000" spc="-10" dirty="0">
                <a:solidFill>
                  <a:prstClr val="black"/>
                </a:solidFill>
                <a:cs typeface="Calibri"/>
              </a:rPr>
              <a:t>family</a:t>
            </a:r>
            <a:r>
              <a:rPr sz="1000" spc="55" dirty="0">
                <a:solidFill>
                  <a:prstClr val="black"/>
                </a:solidFill>
                <a:cs typeface="Calibri"/>
              </a:rPr>
              <a:t> </a:t>
            </a:r>
            <a:r>
              <a:rPr sz="1000" spc="-10" dirty="0">
                <a:solidFill>
                  <a:prstClr val="black"/>
                </a:solidFill>
                <a:cs typeface="Calibri"/>
              </a:rPr>
              <a:t>and</a:t>
            </a:r>
            <a:r>
              <a:rPr sz="1000" spc="55" dirty="0">
                <a:solidFill>
                  <a:prstClr val="black"/>
                </a:solidFill>
                <a:cs typeface="Calibri"/>
              </a:rPr>
              <a:t> </a:t>
            </a:r>
            <a:r>
              <a:rPr sz="1000" spc="-15" dirty="0">
                <a:solidFill>
                  <a:prstClr val="black"/>
                </a:solidFill>
                <a:cs typeface="Calibri"/>
              </a:rPr>
              <a:t>a</a:t>
            </a:r>
            <a:r>
              <a:rPr sz="1000" spc="55" dirty="0">
                <a:solidFill>
                  <a:prstClr val="black"/>
                </a:solidFill>
                <a:cs typeface="Calibri"/>
              </a:rPr>
              <a:t> </a:t>
            </a:r>
            <a:r>
              <a:rPr sz="1000" spc="-10" dirty="0">
                <a:solidFill>
                  <a:prstClr val="black"/>
                </a:solidFill>
                <a:cs typeface="Calibri"/>
              </a:rPr>
              <a:t>member</a:t>
            </a:r>
            <a:r>
              <a:rPr sz="1000" spc="50" dirty="0">
                <a:solidFill>
                  <a:prstClr val="black"/>
                </a:solidFill>
                <a:cs typeface="Calibri"/>
              </a:rPr>
              <a:t> </a:t>
            </a:r>
            <a:r>
              <a:rPr sz="1000" spc="-10" dirty="0">
                <a:solidFill>
                  <a:prstClr val="black"/>
                </a:solidFill>
                <a:cs typeface="Calibri"/>
              </a:rPr>
              <a:t>of</a:t>
            </a:r>
            <a:r>
              <a:rPr sz="1000" spc="60" dirty="0">
                <a:solidFill>
                  <a:prstClr val="black"/>
                </a:solidFill>
                <a:cs typeface="Calibri"/>
              </a:rPr>
              <a:t> </a:t>
            </a:r>
            <a:r>
              <a:rPr sz="1000" spc="-10" dirty="0">
                <a:solidFill>
                  <a:prstClr val="black"/>
                </a:solidFill>
                <a:cs typeface="Calibri"/>
              </a:rPr>
              <a:t>the</a:t>
            </a:r>
            <a:endParaRPr sz="1000">
              <a:solidFill>
                <a:prstClr val="black"/>
              </a:solidFill>
              <a:cs typeface="Calibri"/>
            </a:endParaRPr>
          </a:p>
          <a:p>
            <a:pPr marL="38100" marR="30480" algn="just">
              <a:lnSpc>
                <a:spcPts val="1160"/>
              </a:lnSpc>
              <a:spcBef>
                <a:spcPts val="10"/>
              </a:spcBef>
            </a:pPr>
            <a:r>
              <a:rPr sz="1000" spc="-10" dirty="0">
                <a:solidFill>
                  <a:prstClr val="black"/>
                </a:solidFill>
                <a:cs typeface="Calibri"/>
              </a:rPr>
              <a:t>ETS</a:t>
            </a:r>
            <a:r>
              <a:rPr sz="1000" spc="-5" dirty="0">
                <a:solidFill>
                  <a:prstClr val="black"/>
                </a:solidFill>
                <a:cs typeface="Calibri"/>
              </a:rPr>
              <a:t> </a:t>
            </a:r>
            <a:r>
              <a:rPr sz="1000" spc="-10" dirty="0">
                <a:solidFill>
                  <a:prstClr val="black"/>
                </a:solidFill>
                <a:cs typeface="Calibri"/>
              </a:rPr>
              <a:t>family</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transcription</a:t>
            </a:r>
            <a:r>
              <a:rPr sz="1000" spc="-5" dirty="0">
                <a:solidFill>
                  <a:prstClr val="black"/>
                </a:solidFill>
                <a:cs typeface="Calibri"/>
              </a:rPr>
              <a:t> </a:t>
            </a:r>
            <a:r>
              <a:rPr sz="1000" spc="-10" dirty="0">
                <a:solidFill>
                  <a:prstClr val="black"/>
                </a:solidFill>
                <a:cs typeface="Calibri"/>
              </a:rPr>
              <a:t>factors.</a:t>
            </a:r>
            <a:r>
              <a:rPr sz="1000" spc="-5" dirty="0">
                <a:solidFill>
                  <a:prstClr val="black"/>
                </a:solidFill>
                <a:cs typeface="Calibri"/>
              </a:rPr>
              <a:t> </a:t>
            </a:r>
            <a:r>
              <a:rPr sz="1000" spc="-10" dirty="0">
                <a:solidFill>
                  <a:prstClr val="black"/>
                </a:solidFill>
                <a:cs typeface="Calibri"/>
              </a:rPr>
              <a:t>ES</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third</a:t>
            </a:r>
            <a:r>
              <a:rPr sz="1000" spc="-5" dirty="0">
                <a:solidFill>
                  <a:prstClr val="black"/>
                </a:solidFill>
                <a:cs typeface="Calibri"/>
              </a:rPr>
              <a:t> </a:t>
            </a:r>
            <a:r>
              <a:rPr sz="1000" spc="-10" dirty="0">
                <a:solidFill>
                  <a:prstClr val="black"/>
                </a:solidFill>
                <a:cs typeface="Calibri"/>
              </a:rPr>
              <a:t>most </a:t>
            </a:r>
            <a:r>
              <a:rPr sz="1000" spc="-5" dirty="0">
                <a:solidFill>
                  <a:prstClr val="black"/>
                </a:solidFill>
                <a:cs typeface="Calibri"/>
              </a:rPr>
              <a:t> </a:t>
            </a:r>
            <a:r>
              <a:rPr sz="1000" spc="-10" dirty="0">
                <a:solidFill>
                  <a:prstClr val="black"/>
                </a:solidFill>
                <a:cs typeface="Calibri"/>
              </a:rPr>
              <a:t>common</a:t>
            </a:r>
            <a:r>
              <a:rPr sz="1000" spc="295" dirty="0">
                <a:solidFill>
                  <a:prstClr val="black"/>
                </a:solidFill>
                <a:cs typeface="Calibri"/>
              </a:rPr>
              <a:t> </a:t>
            </a:r>
            <a:r>
              <a:rPr sz="1000" spc="-5" dirty="0">
                <a:solidFill>
                  <a:prstClr val="black"/>
                </a:solidFill>
                <a:cs typeface="Calibri"/>
              </a:rPr>
              <a:t>BS</a:t>
            </a:r>
            <a:r>
              <a:rPr sz="1000" spc="290" dirty="0">
                <a:solidFill>
                  <a:prstClr val="black"/>
                </a:solidFill>
                <a:cs typeface="Calibri"/>
              </a:rPr>
              <a:t> </a:t>
            </a:r>
            <a:r>
              <a:rPr sz="1000" spc="-10" dirty="0">
                <a:solidFill>
                  <a:prstClr val="black"/>
                </a:solidFill>
                <a:cs typeface="Calibri"/>
              </a:rPr>
              <a:t>(incidence:</a:t>
            </a:r>
            <a:r>
              <a:rPr sz="1000" spc="290" dirty="0">
                <a:solidFill>
                  <a:prstClr val="black"/>
                </a:solidFill>
                <a:cs typeface="Calibri"/>
              </a:rPr>
              <a:t> </a:t>
            </a:r>
            <a:r>
              <a:rPr sz="1000" spc="15" dirty="0">
                <a:solidFill>
                  <a:prstClr val="black"/>
                </a:solidFill>
                <a:latin typeface="Verdana"/>
                <a:cs typeface="Verdana"/>
              </a:rPr>
              <a:t>w</a:t>
            </a:r>
            <a:r>
              <a:rPr sz="1000" spc="15" dirty="0">
                <a:solidFill>
                  <a:prstClr val="black"/>
                </a:solidFill>
                <a:cs typeface="Calibri"/>
              </a:rPr>
              <a:t>0.1/100 </a:t>
            </a:r>
            <a:r>
              <a:rPr sz="1000" spc="55" dirty="0">
                <a:solidFill>
                  <a:prstClr val="black"/>
                </a:solidFill>
                <a:cs typeface="Calibri"/>
              </a:rPr>
              <a:t> </a:t>
            </a:r>
            <a:r>
              <a:rPr sz="1000" spc="-10" dirty="0">
                <a:solidFill>
                  <a:prstClr val="black"/>
                </a:solidFill>
                <a:cs typeface="Calibri"/>
              </a:rPr>
              <a:t>000/year)</a:t>
            </a:r>
            <a:r>
              <a:rPr sz="1000" spc="290" dirty="0">
                <a:solidFill>
                  <a:prstClr val="black"/>
                </a:solidFill>
                <a:cs typeface="Calibri"/>
              </a:rPr>
              <a:t> </a:t>
            </a:r>
            <a:r>
              <a:rPr sz="1000" spc="-10" dirty="0">
                <a:solidFill>
                  <a:prstClr val="black"/>
                </a:solidFill>
                <a:cs typeface="Calibri"/>
              </a:rPr>
              <a:t>and</a:t>
            </a:r>
            <a:r>
              <a:rPr sz="1000" spc="290" dirty="0">
                <a:solidFill>
                  <a:prstClr val="black"/>
                </a:solidFill>
                <a:cs typeface="Calibri"/>
              </a:rPr>
              <a:t> </a:t>
            </a:r>
            <a:r>
              <a:rPr sz="1000" spc="-10" dirty="0">
                <a:solidFill>
                  <a:prstClr val="black"/>
                </a:solidFill>
                <a:cs typeface="Calibri"/>
              </a:rPr>
              <a:t>occurs</a:t>
            </a:r>
            <a:endParaRPr sz="1000">
              <a:solidFill>
                <a:prstClr val="black"/>
              </a:solidFill>
              <a:cs typeface="Calibri"/>
            </a:endParaRPr>
          </a:p>
          <a:p>
            <a:pPr marL="38100" algn="just">
              <a:lnSpc>
                <a:spcPts val="1120"/>
              </a:lnSpc>
            </a:pPr>
            <a:r>
              <a:rPr sz="1000" spc="-10" dirty="0">
                <a:solidFill>
                  <a:prstClr val="black"/>
                </a:solidFill>
                <a:cs typeface="Calibri"/>
              </a:rPr>
              <a:t>most</a:t>
            </a:r>
            <a:r>
              <a:rPr sz="1000" spc="20" dirty="0">
                <a:solidFill>
                  <a:prstClr val="black"/>
                </a:solidFill>
                <a:cs typeface="Calibri"/>
              </a:rPr>
              <a:t> </a:t>
            </a:r>
            <a:r>
              <a:rPr sz="1000" spc="-10" dirty="0">
                <a:solidFill>
                  <a:prstClr val="black"/>
                </a:solidFill>
                <a:cs typeface="Calibri"/>
              </a:rPr>
              <a:t>frequently</a:t>
            </a:r>
            <a:r>
              <a:rPr sz="1000" spc="35" dirty="0">
                <a:solidFill>
                  <a:prstClr val="black"/>
                </a:solidFill>
                <a:cs typeface="Calibri"/>
              </a:rPr>
              <a:t> </a:t>
            </a:r>
            <a:r>
              <a:rPr sz="1000" spc="-5" dirty="0">
                <a:solidFill>
                  <a:prstClr val="black"/>
                </a:solidFill>
                <a:cs typeface="Calibri"/>
              </a:rPr>
              <a:t>in</a:t>
            </a:r>
            <a:r>
              <a:rPr sz="1000" spc="25" dirty="0">
                <a:solidFill>
                  <a:prstClr val="black"/>
                </a:solidFill>
                <a:cs typeface="Calibri"/>
              </a:rPr>
              <a:t> </a:t>
            </a:r>
            <a:r>
              <a:rPr sz="1000" spc="-10" dirty="0">
                <a:solidFill>
                  <a:prstClr val="black"/>
                </a:solidFill>
                <a:cs typeface="Calibri"/>
              </a:rPr>
              <a:t>children</a:t>
            </a:r>
            <a:r>
              <a:rPr sz="1000" spc="35" dirty="0">
                <a:solidFill>
                  <a:prstClr val="black"/>
                </a:solidFill>
                <a:cs typeface="Calibri"/>
              </a:rPr>
              <a:t> </a:t>
            </a:r>
            <a:r>
              <a:rPr sz="1000" spc="-10" dirty="0">
                <a:solidFill>
                  <a:prstClr val="black"/>
                </a:solidFill>
                <a:cs typeface="Calibri"/>
              </a:rPr>
              <a:t>and</a:t>
            </a:r>
            <a:r>
              <a:rPr sz="1000" spc="30" dirty="0">
                <a:solidFill>
                  <a:prstClr val="black"/>
                </a:solidFill>
                <a:cs typeface="Calibri"/>
              </a:rPr>
              <a:t> </a:t>
            </a:r>
            <a:r>
              <a:rPr sz="1000" spc="-10" dirty="0">
                <a:solidFill>
                  <a:prstClr val="black"/>
                </a:solidFill>
                <a:cs typeface="Calibri"/>
              </a:rPr>
              <a:t>adolescents</a:t>
            </a:r>
            <a:r>
              <a:rPr sz="1000" spc="25" dirty="0">
                <a:solidFill>
                  <a:prstClr val="black"/>
                </a:solidFill>
                <a:cs typeface="Calibri"/>
              </a:rPr>
              <a:t> </a:t>
            </a:r>
            <a:r>
              <a:rPr sz="1000" spc="-10" dirty="0">
                <a:solidFill>
                  <a:prstClr val="black"/>
                </a:solidFill>
                <a:cs typeface="Calibri"/>
              </a:rPr>
              <a:t>but</a:t>
            </a:r>
            <a:r>
              <a:rPr sz="1000" spc="35" dirty="0">
                <a:solidFill>
                  <a:prstClr val="black"/>
                </a:solidFill>
                <a:cs typeface="Calibri"/>
              </a:rPr>
              <a:t> </a:t>
            </a:r>
            <a:r>
              <a:rPr sz="1000" spc="-5" dirty="0">
                <a:solidFill>
                  <a:prstClr val="black"/>
                </a:solidFill>
                <a:cs typeface="Calibri"/>
              </a:rPr>
              <a:t>is</a:t>
            </a:r>
            <a:r>
              <a:rPr sz="1000" spc="25" dirty="0">
                <a:solidFill>
                  <a:prstClr val="black"/>
                </a:solidFill>
                <a:cs typeface="Calibri"/>
              </a:rPr>
              <a:t> </a:t>
            </a:r>
            <a:r>
              <a:rPr sz="1000" spc="-10" dirty="0">
                <a:solidFill>
                  <a:prstClr val="black"/>
                </a:solidFill>
                <a:cs typeface="Calibri"/>
              </a:rPr>
              <a:t>also</a:t>
            </a:r>
            <a:r>
              <a:rPr sz="1000" spc="30" dirty="0">
                <a:solidFill>
                  <a:prstClr val="black"/>
                </a:solidFill>
                <a:cs typeface="Calibri"/>
              </a:rPr>
              <a:t> </a:t>
            </a:r>
            <a:r>
              <a:rPr sz="1000" spc="-10" dirty="0">
                <a:solidFill>
                  <a:prstClr val="black"/>
                </a:solidFill>
                <a:cs typeface="Calibri"/>
              </a:rPr>
              <a:t>seen</a:t>
            </a:r>
            <a:endParaRPr sz="1000">
              <a:solidFill>
                <a:prstClr val="black"/>
              </a:solidFill>
              <a:cs typeface="Calibri"/>
            </a:endParaRPr>
          </a:p>
          <a:p>
            <a:pPr marL="38100" marR="31750" algn="just">
              <a:lnSpc>
                <a:spcPct val="97100"/>
              </a:lnSpc>
              <a:spcBef>
                <a:spcPts val="20"/>
              </a:spcBef>
            </a:pPr>
            <a:r>
              <a:rPr sz="1000" spc="-5" dirty="0">
                <a:solidFill>
                  <a:prstClr val="black"/>
                </a:solidFill>
                <a:cs typeface="Calibri"/>
              </a:rPr>
              <a:t>in </a:t>
            </a:r>
            <a:r>
              <a:rPr sz="1000" spc="-10" dirty="0">
                <a:solidFill>
                  <a:prstClr val="black"/>
                </a:solidFill>
                <a:cs typeface="Calibri"/>
              </a:rPr>
              <a:t>adults. Median age at diagnosis </a:t>
            </a:r>
            <a:r>
              <a:rPr sz="1000" spc="-5" dirty="0">
                <a:solidFill>
                  <a:prstClr val="black"/>
                </a:solidFill>
                <a:cs typeface="Calibri"/>
              </a:rPr>
              <a:t>is </a:t>
            </a:r>
            <a:r>
              <a:rPr sz="1000" spc="-10" dirty="0">
                <a:solidFill>
                  <a:prstClr val="black"/>
                </a:solidFill>
                <a:cs typeface="Calibri"/>
              </a:rPr>
              <a:t>15 </a:t>
            </a:r>
            <a:r>
              <a:rPr sz="1000" spc="-15" dirty="0">
                <a:solidFill>
                  <a:prstClr val="black"/>
                </a:solidFill>
                <a:cs typeface="Calibri"/>
              </a:rPr>
              <a:t>years </a:t>
            </a:r>
            <a:r>
              <a:rPr sz="1000" spc="-10" dirty="0">
                <a:solidFill>
                  <a:prstClr val="black"/>
                </a:solidFill>
                <a:cs typeface="Calibri"/>
              </a:rPr>
              <a:t>and there </a:t>
            </a:r>
            <a:r>
              <a:rPr sz="1000" spc="-5" dirty="0">
                <a:solidFill>
                  <a:prstClr val="black"/>
                </a:solidFill>
                <a:cs typeface="Calibri"/>
              </a:rPr>
              <a:t>is </a:t>
            </a:r>
            <a:r>
              <a:rPr sz="1000" spc="-15" dirty="0">
                <a:solidFill>
                  <a:prstClr val="black"/>
                </a:solidFill>
                <a:cs typeface="Calibri"/>
              </a:rPr>
              <a:t>a </a:t>
            </a:r>
            <a:r>
              <a:rPr sz="1000" spc="-10" dirty="0">
                <a:solidFill>
                  <a:prstClr val="black"/>
                </a:solidFill>
                <a:cs typeface="Calibri"/>
              </a:rPr>
              <a:t> male predominance. The most common ES primary sites are </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extremity</a:t>
            </a:r>
            <a:r>
              <a:rPr sz="1000" spc="-5" dirty="0">
                <a:solidFill>
                  <a:prstClr val="black"/>
                </a:solidFill>
                <a:cs typeface="Calibri"/>
              </a:rPr>
              <a:t> </a:t>
            </a:r>
            <a:r>
              <a:rPr sz="1000" spc="-10" dirty="0">
                <a:solidFill>
                  <a:prstClr val="black"/>
                </a:solidFill>
                <a:cs typeface="Calibri"/>
              </a:rPr>
              <a:t>bones</a:t>
            </a:r>
            <a:r>
              <a:rPr sz="1000" spc="-5" dirty="0">
                <a:solidFill>
                  <a:prstClr val="black"/>
                </a:solidFill>
                <a:cs typeface="Calibri"/>
              </a:rPr>
              <a:t> </a:t>
            </a:r>
            <a:r>
              <a:rPr sz="1000" spc="-10" dirty="0">
                <a:solidFill>
                  <a:prstClr val="black"/>
                </a:solidFill>
                <a:cs typeface="Calibri"/>
              </a:rPr>
              <a:t>(50%),</a:t>
            </a:r>
            <a:r>
              <a:rPr sz="1000" spc="-5" dirty="0">
                <a:solidFill>
                  <a:prstClr val="black"/>
                </a:solidFill>
                <a:cs typeface="Calibri"/>
              </a:rPr>
              <a:t> </a:t>
            </a:r>
            <a:r>
              <a:rPr sz="1000" spc="-10" dirty="0">
                <a:solidFill>
                  <a:prstClr val="black"/>
                </a:solidFill>
                <a:cs typeface="Calibri"/>
              </a:rPr>
              <a:t>followed</a:t>
            </a:r>
            <a:r>
              <a:rPr sz="1000" spc="-5" dirty="0">
                <a:solidFill>
                  <a:prstClr val="black"/>
                </a:solidFill>
                <a:cs typeface="Calibri"/>
              </a:rPr>
              <a:t> </a:t>
            </a:r>
            <a:r>
              <a:rPr sz="1000" spc="-10" dirty="0">
                <a:solidFill>
                  <a:prstClr val="black"/>
                </a:solidFill>
                <a:cs typeface="Calibri"/>
              </a:rPr>
              <a:t>by</a:t>
            </a:r>
            <a:r>
              <a:rPr sz="1000" spc="-5" dirty="0">
                <a:solidFill>
                  <a:prstClr val="black"/>
                </a:solidFill>
                <a:cs typeface="Calibri"/>
              </a:rPr>
              <a:t> </a:t>
            </a:r>
            <a:r>
              <a:rPr sz="1000" spc="-10" dirty="0">
                <a:solidFill>
                  <a:prstClr val="black"/>
                </a:solidFill>
                <a:cs typeface="Calibri"/>
              </a:rPr>
              <a:t>pelvis,</a:t>
            </a:r>
            <a:r>
              <a:rPr sz="1000" spc="-5" dirty="0">
                <a:solidFill>
                  <a:prstClr val="black"/>
                </a:solidFill>
                <a:cs typeface="Calibri"/>
              </a:rPr>
              <a:t> </a:t>
            </a:r>
            <a:r>
              <a:rPr sz="1000" spc="-10" dirty="0">
                <a:solidFill>
                  <a:prstClr val="black"/>
                </a:solidFill>
                <a:cs typeface="Calibri"/>
              </a:rPr>
              <a:t>ribs</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vertebrae.</a:t>
            </a:r>
            <a:r>
              <a:rPr sz="1000" spc="135" dirty="0">
                <a:solidFill>
                  <a:prstClr val="black"/>
                </a:solidFill>
                <a:cs typeface="Calibri"/>
              </a:rPr>
              <a:t> </a:t>
            </a:r>
            <a:r>
              <a:rPr sz="1000" spc="-10" dirty="0">
                <a:solidFill>
                  <a:prstClr val="black"/>
                </a:solidFill>
                <a:cs typeface="Calibri"/>
              </a:rPr>
              <a:t>Any</a:t>
            </a:r>
            <a:r>
              <a:rPr sz="1000" spc="130" dirty="0">
                <a:solidFill>
                  <a:prstClr val="black"/>
                </a:solidFill>
                <a:cs typeface="Calibri"/>
              </a:rPr>
              <a:t> </a:t>
            </a:r>
            <a:r>
              <a:rPr sz="1000" spc="-10" dirty="0">
                <a:solidFill>
                  <a:prstClr val="black"/>
                </a:solidFill>
                <a:cs typeface="Calibri"/>
              </a:rPr>
              <a:t>bone</a:t>
            </a:r>
            <a:r>
              <a:rPr sz="1000" spc="145" dirty="0">
                <a:solidFill>
                  <a:prstClr val="black"/>
                </a:solidFill>
                <a:cs typeface="Calibri"/>
              </a:rPr>
              <a:t> </a:t>
            </a:r>
            <a:r>
              <a:rPr sz="1000" spc="-10" dirty="0">
                <a:solidFill>
                  <a:prstClr val="black"/>
                </a:solidFill>
                <a:cs typeface="Calibri"/>
              </a:rPr>
              <a:t>can</a:t>
            </a:r>
            <a:r>
              <a:rPr sz="1000" spc="140" dirty="0">
                <a:solidFill>
                  <a:prstClr val="black"/>
                </a:solidFill>
                <a:cs typeface="Calibri"/>
              </a:rPr>
              <a:t> </a:t>
            </a:r>
            <a:r>
              <a:rPr sz="1000" spc="-10" dirty="0">
                <a:solidFill>
                  <a:prstClr val="black"/>
                </a:solidFill>
                <a:cs typeface="Calibri"/>
              </a:rPr>
              <a:t>potentially</a:t>
            </a:r>
            <a:r>
              <a:rPr sz="1000" spc="135" dirty="0">
                <a:solidFill>
                  <a:prstClr val="black"/>
                </a:solidFill>
                <a:cs typeface="Calibri"/>
              </a:rPr>
              <a:t> </a:t>
            </a:r>
            <a:r>
              <a:rPr sz="1000" spc="-10" dirty="0">
                <a:solidFill>
                  <a:prstClr val="black"/>
                </a:solidFill>
                <a:cs typeface="Calibri"/>
              </a:rPr>
              <a:t>be</a:t>
            </a:r>
            <a:r>
              <a:rPr sz="1000" spc="135" dirty="0">
                <a:solidFill>
                  <a:prstClr val="black"/>
                </a:solidFill>
                <a:cs typeface="Calibri"/>
              </a:rPr>
              <a:t> </a:t>
            </a:r>
            <a:r>
              <a:rPr sz="1000" spc="-10" dirty="0">
                <a:solidFill>
                  <a:prstClr val="black"/>
                </a:solidFill>
                <a:cs typeface="Calibri"/>
              </a:rPr>
              <a:t>affected,</a:t>
            </a:r>
            <a:r>
              <a:rPr sz="1000" spc="130" dirty="0">
                <a:solidFill>
                  <a:prstClr val="black"/>
                </a:solidFill>
                <a:cs typeface="Calibri"/>
              </a:rPr>
              <a:t> </a:t>
            </a:r>
            <a:r>
              <a:rPr sz="1000" spc="-20" dirty="0">
                <a:solidFill>
                  <a:prstClr val="black"/>
                </a:solidFill>
                <a:cs typeface="Calibri"/>
              </a:rPr>
              <a:t>however, </a:t>
            </a:r>
            <a:r>
              <a:rPr sz="1000" spc="-21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soft</a:t>
            </a:r>
            <a:r>
              <a:rPr sz="1000" spc="-5" dirty="0">
                <a:solidFill>
                  <a:prstClr val="black"/>
                </a:solidFill>
                <a:cs typeface="Calibri"/>
              </a:rPr>
              <a:t> </a:t>
            </a:r>
            <a:r>
              <a:rPr sz="1000" spc="-10" dirty="0">
                <a:solidFill>
                  <a:prstClr val="black"/>
                </a:solidFill>
                <a:cs typeface="Calibri"/>
              </a:rPr>
              <a:t>tissue</a:t>
            </a:r>
            <a:r>
              <a:rPr sz="1000" spc="-5" dirty="0">
                <a:solidFill>
                  <a:prstClr val="black"/>
                </a:solidFill>
                <a:cs typeface="Calibri"/>
              </a:rPr>
              <a:t> origin</a:t>
            </a:r>
            <a:r>
              <a:rPr sz="1000" dirty="0">
                <a:solidFill>
                  <a:prstClr val="black"/>
                </a:solidFill>
                <a:cs typeface="Calibri"/>
              </a:rPr>
              <a:t> </a:t>
            </a:r>
            <a:r>
              <a:rPr sz="1000" spc="-5" dirty="0">
                <a:solidFill>
                  <a:prstClr val="black"/>
                </a:solidFill>
                <a:cs typeface="Calibri"/>
              </a:rPr>
              <a:t>is</a:t>
            </a:r>
            <a:r>
              <a:rPr sz="1000" spc="215" dirty="0">
                <a:solidFill>
                  <a:prstClr val="black"/>
                </a:solidFill>
                <a:cs typeface="Calibri"/>
              </a:rPr>
              <a:t> </a:t>
            </a:r>
            <a:r>
              <a:rPr sz="1000" spc="-10" dirty="0">
                <a:solidFill>
                  <a:prstClr val="black"/>
                </a:solidFill>
                <a:cs typeface="Calibri"/>
              </a:rPr>
              <a:t>also</a:t>
            </a:r>
            <a:r>
              <a:rPr sz="1000" spc="204" dirty="0">
                <a:solidFill>
                  <a:prstClr val="black"/>
                </a:solidFill>
                <a:cs typeface="Calibri"/>
              </a:rPr>
              <a:t> </a:t>
            </a:r>
            <a:r>
              <a:rPr sz="1000" spc="-10" dirty="0">
                <a:solidFill>
                  <a:prstClr val="black"/>
                </a:solidFill>
                <a:cs typeface="Calibri"/>
              </a:rPr>
              <a:t>possible,</a:t>
            </a:r>
            <a:r>
              <a:rPr sz="1000" spc="204" dirty="0">
                <a:solidFill>
                  <a:prstClr val="black"/>
                </a:solidFill>
                <a:cs typeface="Calibri"/>
              </a:rPr>
              <a:t> </a:t>
            </a:r>
            <a:r>
              <a:rPr sz="1000" spc="-10" dirty="0">
                <a:solidFill>
                  <a:prstClr val="black"/>
                </a:solidFill>
                <a:cs typeface="Calibri"/>
              </a:rPr>
              <a:t>especially</a:t>
            </a:r>
            <a:r>
              <a:rPr sz="1000" spc="204" dirty="0">
                <a:solidFill>
                  <a:prstClr val="black"/>
                </a:solidFill>
                <a:cs typeface="Calibri"/>
              </a:rPr>
              <a:t> </a:t>
            </a:r>
            <a:r>
              <a:rPr sz="1000" spc="-5" dirty="0">
                <a:solidFill>
                  <a:prstClr val="black"/>
                </a:solidFill>
                <a:cs typeface="Calibri"/>
              </a:rPr>
              <a:t>in</a:t>
            </a:r>
            <a:r>
              <a:rPr sz="1000" spc="220" dirty="0">
                <a:solidFill>
                  <a:prstClr val="black"/>
                </a:solidFill>
                <a:cs typeface="Calibri"/>
              </a:rPr>
              <a:t> </a:t>
            </a:r>
            <a:r>
              <a:rPr sz="1000" spc="-10" dirty="0">
                <a:solidFill>
                  <a:prstClr val="black"/>
                </a:solidFill>
                <a:cs typeface="Calibri"/>
              </a:rPr>
              <a:t>adults </a:t>
            </a:r>
            <a:r>
              <a:rPr sz="1000" spc="-5" dirty="0">
                <a:solidFill>
                  <a:prstClr val="black"/>
                </a:solidFill>
                <a:cs typeface="Calibri"/>
              </a:rPr>
              <a:t> </a:t>
            </a:r>
            <a:r>
              <a:rPr sz="1000" spc="-10" dirty="0">
                <a:solidFill>
                  <a:prstClr val="black"/>
                </a:solidFill>
                <a:cs typeface="Calibri"/>
              </a:rPr>
              <a:t>(30%</a:t>
            </a:r>
            <a:r>
              <a:rPr sz="1000" spc="100" dirty="0">
                <a:solidFill>
                  <a:prstClr val="black"/>
                </a:solidFill>
                <a:cs typeface="Calibri"/>
              </a:rPr>
              <a:t> </a:t>
            </a:r>
            <a:r>
              <a:rPr sz="1000" spc="-10" dirty="0">
                <a:solidFill>
                  <a:prstClr val="black"/>
                </a:solidFill>
                <a:cs typeface="Calibri"/>
              </a:rPr>
              <a:t>of</a:t>
            </a:r>
            <a:r>
              <a:rPr sz="1000" spc="80" dirty="0">
                <a:solidFill>
                  <a:prstClr val="black"/>
                </a:solidFill>
                <a:cs typeface="Calibri"/>
              </a:rPr>
              <a:t> </a:t>
            </a:r>
            <a:r>
              <a:rPr sz="1000" spc="-10" dirty="0">
                <a:solidFill>
                  <a:prstClr val="black"/>
                </a:solidFill>
                <a:cs typeface="Calibri"/>
              </a:rPr>
              <a:t>cases).</a:t>
            </a:r>
            <a:endParaRPr sz="1000">
              <a:solidFill>
                <a:prstClr val="black"/>
              </a:solidFill>
              <a:cs typeface="Calibri"/>
            </a:endParaRPr>
          </a:p>
          <a:p>
            <a:pPr marL="38100" marR="31115" indent="126364" algn="just">
              <a:lnSpc>
                <a:spcPts val="1210"/>
              </a:lnSpc>
              <a:spcBef>
                <a:spcPts val="15"/>
              </a:spcBef>
            </a:pPr>
            <a:r>
              <a:rPr sz="1000" spc="-10" dirty="0">
                <a:solidFill>
                  <a:prstClr val="black"/>
                </a:solidFill>
                <a:cs typeface="Calibri"/>
              </a:rPr>
              <a:t>ES</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currently</a:t>
            </a:r>
            <a:r>
              <a:rPr sz="1000" spc="-5" dirty="0">
                <a:solidFill>
                  <a:prstClr val="black"/>
                </a:solidFill>
                <a:cs typeface="Calibri"/>
              </a:rPr>
              <a:t> </a:t>
            </a:r>
            <a:r>
              <a:rPr sz="1000" spc="-15" dirty="0">
                <a:solidFill>
                  <a:prstClr val="black"/>
                </a:solidFill>
                <a:cs typeface="Calibri"/>
              </a:rPr>
              <a:t>regarded</a:t>
            </a:r>
            <a:r>
              <a:rPr sz="1000" spc="-10"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distinct</a:t>
            </a:r>
            <a:r>
              <a:rPr sz="1000" spc="-5" dirty="0">
                <a:solidFill>
                  <a:prstClr val="black"/>
                </a:solidFill>
                <a:cs typeface="Calibri"/>
              </a:rPr>
              <a:t> </a:t>
            </a:r>
            <a:r>
              <a:rPr sz="1000" spc="-10" dirty="0">
                <a:solidFill>
                  <a:prstClr val="black"/>
                </a:solidFill>
                <a:cs typeface="Calibri"/>
              </a:rPr>
              <a:t>from</a:t>
            </a:r>
            <a:r>
              <a:rPr sz="1000" spc="210" dirty="0">
                <a:solidFill>
                  <a:prstClr val="black"/>
                </a:solidFill>
                <a:cs typeface="Calibri"/>
              </a:rPr>
              <a:t> </a:t>
            </a:r>
            <a:r>
              <a:rPr sz="1000" spc="-15" dirty="0">
                <a:solidFill>
                  <a:prstClr val="black"/>
                </a:solidFill>
                <a:cs typeface="Calibri"/>
              </a:rPr>
              <a:t>rarer</a:t>
            </a:r>
            <a:r>
              <a:rPr sz="1000" spc="200" dirty="0">
                <a:solidFill>
                  <a:prstClr val="black"/>
                </a:solidFill>
                <a:cs typeface="Calibri"/>
              </a:rPr>
              <a:t> </a:t>
            </a:r>
            <a:r>
              <a:rPr sz="1000" spc="-10" dirty="0">
                <a:solidFill>
                  <a:prstClr val="black"/>
                </a:solidFill>
                <a:cs typeface="Calibri"/>
              </a:rPr>
              <a:t>and </a:t>
            </a:r>
            <a:r>
              <a:rPr sz="1000" spc="-215" dirty="0">
                <a:solidFill>
                  <a:prstClr val="black"/>
                </a:solidFill>
                <a:cs typeface="Calibri"/>
              </a:rPr>
              <a:t> </a:t>
            </a:r>
            <a:r>
              <a:rPr sz="1000" spc="-10" dirty="0">
                <a:solidFill>
                  <a:prstClr val="black"/>
                </a:solidFill>
                <a:cs typeface="Calibri"/>
              </a:rPr>
              <a:t>recently</a:t>
            </a:r>
            <a:r>
              <a:rPr sz="1000" spc="20" dirty="0">
                <a:solidFill>
                  <a:prstClr val="black"/>
                </a:solidFill>
                <a:cs typeface="Calibri"/>
              </a:rPr>
              <a:t> </a:t>
            </a:r>
            <a:r>
              <a:rPr sz="1000" spc="-20" dirty="0">
                <a:solidFill>
                  <a:prstClr val="black"/>
                </a:solidFill>
                <a:cs typeface="Calibri"/>
              </a:rPr>
              <a:t>identi</a:t>
            </a:r>
            <a:r>
              <a:rPr sz="1000" spc="-20" dirty="0">
                <a:solidFill>
                  <a:prstClr val="black"/>
                </a:solidFill>
                <a:latin typeface="Lucida Sans Unicode"/>
                <a:cs typeface="Lucida Sans Unicode"/>
              </a:rPr>
              <a:t>fi</a:t>
            </a:r>
            <a:r>
              <a:rPr sz="1000" spc="-20" dirty="0">
                <a:solidFill>
                  <a:prstClr val="black"/>
                </a:solidFill>
                <a:cs typeface="Calibri"/>
              </a:rPr>
              <a:t>ed</a:t>
            </a:r>
            <a:r>
              <a:rPr sz="1000" spc="25" dirty="0">
                <a:solidFill>
                  <a:prstClr val="black"/>
                </a:solidFill>
                <a:cs typeface="Calibri"/>
              </a:rPr>
              <a:t> </a:t>
            </a:r>
            <a:r>
              <a:rPr sz="1000" spc="-10" dirty="0">
                <a:solidFill>
                  <a:prstClr val="black"/>
                </a:solidFill>
                <a:cs typeface="Calibri"/>
              </a:rPr>
              <a:t>entities</a:t>
            </a:r>
            <a:r>
              <a:rPr sz="1000" spc="30" dirty="0">
                <a:solidFill>
                  <a:prstClr val="black"/>
                </a:solidFill>
                <a:cs typeface="Calibri"/>
              </a:rPr>
              <a:t> </a:t>
            </a:r>
            <a:r>
              <a:rPr sz="1000" spc="-10" dirty="0">
                <a:solidFill>
                  <a:prstClr val="black"/>
                </a:solidFill>
                <a:cs typeface="Calibri"/>
              </a:rPr>
              <a:t>such</a:t>
            </a:r>
            <a:r>
              <a:rPr sz="1000" spc="25" dirty="0">
                <a:solidFill>
                  <a:prstClr val="black"/>
                </a:solidFill>
                <a:cs typeface="Calibri"/>
              </a:rPr>
              <a:t> </a:t>
            </a:r>
            <a:r>
              <a:rPr sz="1000" spc="-15" dirty="0">
                <a:solidFill>
                  <a:prstClr val="black"/>
                </a:solidFill>
                <a:cs typeface="Calibri"/>
              </a:rPr>
              <a:t>as</a:t>
            </a:r>
            <a:r>
              <a:rPr sz="1000" spc="25" dirty="0">
                <a:solidFill>
                  <a:prstClr val="black"/>
                </a:solidFill>
                <a:cs typeface="Calibri"/>
              </a:rPr>
              <a:t> </a:t>
            </a:r>
            <a:r>
              <a:rPr sz="1000" spc="-5" dirty="0">
                <a:solidFill>
                  <a:prstClr val="black"/>
                </a:solidFill>
                <a:cs typeface="Calibri"/>
              </a:rPr>
              <a:t>RCS</a:t>
            </a:r>
            <a:r>
              <a:rPr sz="1000" spc="25" dirty="0">
                <a:solidFill>
                  <a:prstClr val="black"/>
                </a:solidFill>
                <a:cs typeface="Calibri"/>
              </a:rPr>
              <a:t> </a:t>
            </a:r>
            <a:r>
              <a:rPr sz="1000" spc="-10" dirty="0">
                <a:solidFill>
                  <a:prstClr val="black"/>
                </a:solidFill>
                <a:cs typeface="Calibri"/>
              </a:rPr>
              <a:t>with</a:t>
            </a:r>
            <a:r>
              <a:rPr sz="1000" spc="30" dirty="0">
                <a:solidFill>
                  <a:prstClr val="black"/>
                </a:solidFill>
                <a:cs typeface="Calibri"/>
              </a:rPr>
              <a:t> </a:t>
            </a:r>
            <a:r>
              <a:rPr sz="1000" i="1" spc="-10" dirty="0">
                <a:solidFill>
                  <a:prstClr val="black"/>
                </a:solidFill>
                <a:cs typeface="Calibri"/>
              </a:rPr>
              <a:t>EWSR1</a:t>
            </a:r>
            <a:r>
              <a:rPr sz="1000" i="1" spc="25" dirty="0">
                <a:solidFill>
                  <a:prstClr val="black"/>
                </a:solidFill>
                <a:cs typeface="Calibri"/>
              </a:rPr>
              <a:t> </a:t>
            </a:r>
            <a:r>
              <a:rPr sz="1000" spc="-10" dirty="0">
                <a:solidFill>
                  <a:prstClr val="black"/>
                </a:solidFill>
                <a:cs typeface="Calibri"/>
              </a:rPr>
              <a:t>non-ETS</a:t>
            </a:r>
            <a:endParaRPr sz="1000">
              <a:solidFill>
                <a:prstClr val="black"/>
              </a:solidFill>
              <a:cs typeface="Calibri"/>
            </a:endParaRPr>
          </a:p>
          <a:p>
            <a:pPr marL="38100" marR="30480" algn="just">
              <a:lnSpc>
                <a:spcPts val="1210"/>
              </a:lnSpc>
            </a:pPr>
            <a:r>
              <a:rPr sz="1000" spc="-10" dirty="0">
                <a:solidFill>
                  <a:prstClr val="black"/>
                </a:solidFill>
                <a:cs typeface="Calibri"/>
              </a:rPr>
              <a:t>fusions, </a:t>
            </a:r>
            <a:r>
              <a:rPr sz="1000" i="1" spc="-10" dirty="0">
                <a:solidFill>
                  <a:prstClr val="black"/>
                </a:solidFill>
                <a:cs typeface="Calibri"/>
              </a:rPr>
              <a:t>CIC</a:t>
            </a:r>
            <a:r>
              <a:rPr sz="1000" spc="-10" dirty="0">
                <a:solidFill>
                  <a:prstClr val="black"/>
                </a:solidFill>
                <a:cs typeface="Calibri"/>
              </a:rPr>
              <a:t>-rearranged sarcomas and sarcomas </a:t>
            </a:r>
            <a:r>
              <a:rPr sz="1000" spc="-5" dirty="0">
                <a:solidFill>
                  <a:prstClr val="black"/>
                </a:solidFill>
                <a:cs typeface="Calibri"/>
              </a:rPr>
              <a:t>with </a:t>
            </a:r>
            <a:r>
              <a:rPr sz="1000" i="1" spc="-10" dirty="0">
                <a:solidFill>
                  <a:prstClr val="black"/>
                </a:solidFill>
                <a:cs typeface="Calibri"/>
              </a:rPr>
              <a:t>BCOR </a:t>
            </a:r>
            <a:r>
              <a:rPr sz="1000" i="1" spc="-5" dirty="0">
                <a:solidFill>
                  <a:prstClr val="black"/>
                </a:solidFill>
                <a:cs typeface="Calibri"/>
              </a:rPr>
              <a:t> </a:t>
            </a:r>
            <a:r>
              <a:rPr sz="1000" spc="-5" dirty="0">
                <a:solidFill>
                  <a:prstClr val="black"/>
                </a:solidFill>
                <a:cs typeface="Calibri"/>
              </a:rPr>
              <a:t>alteration.</a:t>
            </a:r>
            <a:r>
              <a:rPr sz="975" spc="-7" baseline="38461" dirty="0">
                <a:solidFill>
                  <a:srgbClr val="007FAC"/>
                </a:solidFill>
                <a:cs typeface="Calibri"/>
                <a:hlinkClick r:id="rId2" action="ppaction://hlinksldjump"/>
              </a:rPr>
              <a:t>4</a:t>
            </a:r>
            <a:r>
              <a:rPr sz="975" baseline="38461" dirty="0">
                <a:solidFill>
                  <a:srgbClr val="007FAC"/>
                </a:solidFill>
                <a:cs typeface="Calibri"/>
              </a:rPr>
              <a:t> </a:t>
            </a:r>
            <a:r>
              <a:rPr sz="1000" spc="-10" dirty="0">
                <a:solidFill>
                  <a:prstClr val="black"/>
                </a:solidFill>
                <a:cs typeface="Calibri"/>
              </a:rPr>
              <a:t>Among</a:t>
            </a:r>
            <a:r>
              <a:rPr sz="1000" spc="-5" dirty="0">
                <a:solidFill>
                  <a:prstClr val="black"/>
                </a:solidFill>
                <a:cs typeface="Calibri"/>
              </a:rPr>
              <a:t> RCSs</a:t>
            </a:r>
            <a:r>
              <a:rPr sz="1000"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i="1" spc="-10" dirty="0">
                <a:solidFill>
                  <a:prstClr val="black"/>
                </a:solidFill>
                <a:cs typeface="Calibri"/>
              </a:rPr>
              <a:t>EWSR1</a:t>
            </a:r>
            <a:r>
              <a:rPr sz="1000" i="1" spc="-5" dirty="0">
                <a:solidFill>
                  <a:prstClr val="black"/>
                </a:solidFill>
                <a:cs typeface="Calibri"/>
              </a:rPr>
              <a:t> </a:t>
            </a:r>
            <a:r>
              <a:rPr sz="1000" spc="-10" dirty="0">
                <a:solidFill>
                  <a:prstClr val="black"/>
                </a:solidFill>
                <a:cs typeface="Calibri"/>
              </a:rPr>
              <a:t>non-ETS</a:t>
            </a:r>
            <a:r>
              <a:rPr sz="1000" spc="-5" dirty="0">
                <a:solidFill>
                  <a:prstClr val="black"/>
                </a:solidFill>
                <a:cs typeface="Calibri"/>
              </a:rPr>
              <a:t> </a:t>
            </a:r>
            <a:r>
              <a:rPr sz="1000" spc="-10" dirty="0">
                <a:solidFill>
                  <a:prstClr val="black"/>
                </a:solidFill>
                <a:cs typeface="Calibri"/>
              </a:rPr>
              <a:t>fusions, </a:t>
            </a:r>
            <a:r>
              <a:rPr sz="1000" spc="-215" dirty="0">
                <a:solidFill>
                  <a:prstClr val="black"/>
                </a:solidFill>
                <a:cs typeface="Calibri"/>
              </a:rPr>
              <a:t> </a:t>
            </a:r>
            <a:r>
              <a:rPr sz="1000" i="1" spc="-10" dirty="0">
                <a:solidFill>
                  <a:prstClr val="black"/>
                </a:solidFill>
                <a:cs typeface="Calibri"/>
              </a:rPr>
              <a:t>EWSR1-NFATC2 </a:t>
            </a:r>
            <a:r>
              <a:rPr sz="1000" spc="-5" dirty="0">
                <a:solidFill>
                  <a:prstClr val="black"/>
                </a:solidFill>
                <a:cs typeface="Calibri"/>
              </a:rPr>
              <a:t>is </a:t>
            </a:r>
            <a:r>
              <a:rPr sz="1000" spc="-10" dirty="0">
                <a:solidFill>
                  <a:prstClr val="black"/>
                </a:solidFill>
                <a:cs typeface="Calibri"/>
              </a:rPr>
              <a:t>the commonest, has </a:t>
            </a:r>
            <a:r>
              <a:rPr sz="1000" spc="-15" dirty="0">
                <a:solidFill>
                  <a:prstClr val="black"/>
                </a:solidFill>
                <a:cs typeface="Calibri"/>
              </a:rPr>
              <a:t>a </a:t>
            </a:r>
            <a:r>
              <a:rPr sz="1000" spc="-10" dirty="0">
                <a:solidFill>
                  <a:prstClr val="black"/>
                </a:solidFill>
                <a:cs typeface="Calibri"/>
              </a:rPr>
              <a:t>strong male pre- </a:t>
            </a:r>
            <a:r>
              <a:rPr sz="1000" spc="-5" dirty="0">
                <a:solidFill>
                  <a:prstClr val="black"/>
                </a:solidFill>
                <a:cs typeface="Calibri"/>
              </a:rPr>
              <a:t> </a:t>
            </a:r>
            <a:r>
              <a:rPr sz="1000" spc="-10" dirty="0">
                <a:solidFill>
                  <a:prstClr val="black"/>
                </a:solidFill>
                <a:cs typeface="Calibri"/>
              </a:rPr>
              <a:t>dominance,</a:t>
            </a:r>
            <a:r>
              <a:rPr sz="1000" spc="140" dirty="0">
                <a:solidFill>
                  <a:prstClr val="black"/>
                </a:solidFill>
                <a:cs typeface="Calibri"/>
              </a:rPr>
              <a:t> </a:t>
            </a:r>
            <a:r>
              <a:rPr sz="1000" spc="-10" dirty="0">
                <a:solidFill>
                  <a:prstClr val="black"/>
                </a:solidFill>
                <a:cs typeface="Calibri"/>
              </a:rPr>
              <a:t>affects</a:t>
            </a:r>
            <a:r>
              <a:rPr sz="1000" spc="140" dirty="0">
                <a:solidFill>
                  <a:prstClr val="black"/>
                </a:solidFill>
                <a:cs typeface="Calibri"/>
              </a:rPr>
              <a:t> </a:t>
            </a:r>
            <a:r>
              <a:rPr sz="1000" spc="-10" dirty="0">
                <a:solidFill>
                  <a:prstClr val="black"/>
                </a:solidFill>
                <a:cs typeface="Calibri"/>
              </a:rPr>
              <a:t>an</a:t>
            </a:r>
            <a:r>
              <a:rPr sz="1000" spc="145" dirty="0">
                <a:solidFill>
                  <a:prstClr val="black"/>
                </a:solidFill>
                <a:cs typeface="Calibri"/>
              </a:rPr>
              <a:t> </a:t>
            </a:r>
            <a:r>
              <a:rPr sz="1000" spc="-10" dirty="0">
                <a:solidFill>
                  <a:prstClr val="black"/>
                </a:solidFill>
                <a:cs typeface="Calibri"/>
              </a:rPr>
              <a:t>older</a:t>
            </a:r>
            <a:r>
              <a:rPr sz="1000" spc="145" dirty="0">
                <a:solidFill>
                  <a:prstClr val="black"/>
                </a:solidFill>
                <a:cs typeface="Calibri"/>
              </a:rPr>
              <a:t> </a:t>
            </a:r>
            <a:r>
              <a:rPr sz="1000" spc="-10" dirty="0">
                <a:solidFill>
                  <a:prstClr val="black"/>
                </a:solidFill>
                <a:cs typeface="Calibri"/>
              </a:rPr>
              <a:t>population</a:t>
            </a:r>
            <a:r>
              <a:rPr sz="1000" spc="145" dirty="0">
                <a:solidFill>
                  <a:prstClr val="black"/>
                </a:solidFill>
                <a:cs typeface="Calibri"/>
              </a:rPr>
              <a:t> </a:t>
            </a:r>
            <a:r>
              <a:rPr sz="1000" spc="-10" dirty="0">
                <a:solidFill>
                  <a:prstClr val="black"/>
                </a:solidFill>
                <a:cs typeface="Calibri"/>
              </a:rPr>
              <a:t>and</a:t>
            </a:r>
            <a:r>
              <a:rPr sz="1000" spc="140" dirty="0">
                <a:solidFill>
                  <a:prstClr val="black"/>
                </a:solidFill>
                <a:cs typeface="Calibri"/>
              </a:rPr>
              <a:t> </a:t>
            </a:r>
            <a:r>
              <a:rPr sz="1000" spc="-10" dirty="0">
                <a:solidFill>
                  <a:prstClr val="black"/>
                </a:solidFill>
                <a:cs typeface="Calibri"/>
              </a:rPr>
              <a:t>occurs</a:t>
            </a:r>
            <a:r>
              <a:rPr sz="1000" spc="145" dirty="0">
                <a:solidFill>
                  <a:prstClr val="black"/>
                </a:solidFill>
                <a:cs typeface="Calibri"/>
              </a:rPr>
              <a:t> </a:t>
            </a:r>
            <a:r>
              <a:rPr sz="1000" spc="-10" dirty="0">
                <a:solidFill>
                  <a:prstClr val="black"/>
                </a:solidFill>
                <a:cs typeface="Calibri"/>
              </a:rPr>
              <a:t>mainly </a:t>
            </a:r>
            <a:r>
              <a:rPr sz="1000" spc="-215" dirty="0">
                <a:solidFill>
                  <a:prstClr val="black"/>
                </a:solidFill>
                <a:cs typeface="Calibri"/>
              </a:rPr>
              <a:t> </a:t>
            </a:r>
            <a:r>
              <a:rPr sz="1000" spc="-5" dirty="0">
                <a:solidFill>
                  <a:prstClr val="black"/>
                </a:solidFill>
                <a:cs typeface="Calibri"/>
              </a:rPr>
              <a:t>in </a:t>
            </a:r>
            <a:r>
              <a:rPr sz="1000" dirty="0">
                <a:solidFill>
                  <a:prstClr val="black"/>
                </a:solidFill>
                <a:cs typeface="Calibri"/>
              </a:rPr>
              <a:t>bone.</a:t>
            </a:r>
            <a:r>
              <a:rPr sz="975" baseline="38461" dirty="0">
                <a:solidFill>
                  <a:srgbClr val="007FAC"/>
                </a:solidFill>
                <a:cs typeface="Calibri"/>
                <a:hlinkClick r:id="rId2" action="ppaction://hlinksldjump"/>
              </a:rPr>
              <a:t>5</a:t>
            </a:r>
            <a:r>
              <a:rPr sz="975" spc="7" baseline="38461" dirty="0">
                <a:solidFill>
                  <a:srgbClr val="007FAC"/>
                </a:solidFill>
                <a:cs typeface="Calibri"/>
              </a:rPr>
              <a:t> </a:t>
            </a:r>
            <a:r>
              <a:rPr sz="1000" i="1" spc="-10" dirty="0">
                <a:solidFill>
                  <a:prstClr val="black"/>
                </a:solidFill>
                <a:cs typeface="Calibri"/>
              </a:rPr>
              <a:t>CIC</a:t>
            </a:r>
            <a:r>
              <a:rPr sz="1000" spc="-10" dirty="0">
                <a:solidFill>
                  <a:prstClr val="black"/>
                </a:solidFill>
                <a:cs typeface="Calibri"/>
              </a:rPr>
              <a:t>-rearranged</a:t>
            </a:r>
            <a:r>
              <a:rPr sz="1000" spc="-5" dirty="0">
                <a:solidFill>
                  <a:prstClr val="black"/>
                </a:solidFill>
                <a:cs typeface="Calibri"/>
              </a:rPr>
              <a:t> </a:t>
            </a:r>
            <a:r>
              <a:rPr sz="1000" spc="-10" dirty="0">
                <a:solidFill>
                  <a:prstClr val="black"/>
                </a:solidFill>
                <a:cs typeface="Calibri"/>
              </a:rPr>
              <a:t>sarcomas mostly arise</a:t>
            </a:r>
            <a:r>
              <a:rPr sz="1000" spc="-5"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soft </a:t>
            </a:r>
            <a:r>
              <a:rPr sz="1000" spc="-5" dirty="0">
                <a:solidFill>
                  <a:prstClr val="black"/>
                </a:solidFill>
                <a:cs typeface="Calibri"/>
              </a:rPr>
              <a:t> </a:t>
            </a:r>
            <a:r>
              <a:rPr sz="1000" spc="-10" dirty="0">
                <a:solidFill>
                  <a:prstClr val="black"/>
                </a:solidFill>
                <a:cs typeface="Calibri"/>
              </a:rPr>
              <a:t>tissues</a:t>
            </a:r>
            <a:r>
              <a:rPr sz="1000" spc="155" dirty="0">
                <a:solidFill>
                  <a:prstClr val="black"/>
                </a:solidFill>
                <a:cs typeface="Calibri"/>
              </a:rPr>
              <a:t> </a:t>
            </a:r>
            <a:r>
              <a:rPr sz="1000" spc="-10" dirty="0">
                <a:solidFill>
                  <a:prstClr val="black"/>
                </a:solidFill>
                <a:cs typeface="Calibri"/>
              </a:rPr>
              <a:t>and</a:t>
            </a:r>
            <a:r>
              <a:rPr sz="1000" spc="155" dirty="0">
                <a:solidFill>
                  <a:prstClr val="black"/>
                </a:solidFill>
                <a:cs typeface="Calibri"/>
              </a:rPr>
              <a:t> </a:t>
            </a:r>
            <a:r>
              <a:rPr sz="1000" spc="-10" dirty="0">
                <a:solidFill>
                  <a:prstClr val="black"/>
                </a:solidFill>
                <a:cs typeface="Calibri"/>
              </a:rPr>
              <a:t>are</a:t>
            </a:r>
            <a:r>
              <a:rPr sz="1000" spc="150" dirty="0">
                <a:solidFill>
                  <a:prstClr val="black"/>
                </a:solidFill>
                <a:cs typeface="Calibri"/>
              </a:rPr>
              <a:t> </a:t>
            </a:r>
            <a:r>
              <a:rPr sz="1000" spc="-15" dirty="0">
                <a:solidFill>
                  <a:prstClr val="black"/>
                </a:solidFill>
                <a:cs typeface="Calibri"/>
              </a:rPr>
              <a:t>rare</a:t>
            </a:r>
            <a:r>
              <a:rPr sz="1000" spc="150" dirty="0">
                <a:solidFill>
                  <a:prstClr val="black"/>
                </a:solidFill>
                <a:cs typeface="Calibri"/>
              </a:rPr>
              <a:t> </a:t>
            </a:r>
            <a:r>
              <a:rPr sz="1000" spc="-5" dirty="0">
                <a:solidFill>
                  <a:prstClr val="black"/>
                </a:solidFill>
                <a:cs typeface="Calibri"/>
              </a:rPr>
              <a:t>in</a:t>
            </a:r>
            <a:r>
              <a:rPr sz="1000" spc="150" dirty="0">
                <a:solidFill>
                  <a:prstClr val="black"/>
                </a:solidFill>
                <a:cs typeface="Calibri"/>
              </a:rPr>
              <a:t> </a:t>
            </a:r>
            <a:r>
              <a:rPr sz="1000" dirty="0">
                <a:solidFill>
                  <a:prstClr val="black"/>
                </a:solidFill>
                <a:cs typeface="Calibri"/>
              </a:rPr>
              <a:t>bone.</a:t>
            </a:r>
            <a:r>
              <a:rPr sz="975" baseline="38461" dirty="0">
                <a:solidFill>
                  <a:srgbClr val="007FAC"/>
                </a:solidFill>
                <a:cs typeface="Calibri"/>
                <a:hlinkClick r:id="rId2" action="ppaction://hlinksldjump"/>
              </a:rPr>
              <a:t>6</a:t>
            </a:r>
            <a:r>
              <a:rPr sz="975" spc="359" baseline="38461" dirty="0">
                <a:solidFill>
                  <a:srgbClr val="007FAC"/>
                </a:solidFill>
                <a:cs typeface="Calibri"/>
              </a:rPr>
              <a:t> </a:t>
            </a:r>
            <a:r>
              <a:rPr sz="1000" spc="-10" dirty="0">
                <a:solidFill>
                  <a:prstClr val="black"/>
                </a:solidFill>
                <a:cs typeface="Calibri"/>
              </a:rPr>
              <a:t>Among</a:t>
            </a:r>
            <a:r>
              <a:rPr sz="1000" spc="160" dirty="0">
                <a:solidFill>
                  <a:prstClr val="black"/>
                </a:solidFill>
                <a:cs typeface="Calibri"/>
              </a:rPr>
              <a:t> </a:t>
            </a:r>
            <a:r>
              <a:rPr sz="1000" spc="-5" dirty="0">
                <a:solidFill>
                  <a:prstClr val="black"/>
                </a:solidFill>
                <a:cs typeface="Calibri"/>
              </a:rPr>
              <a:t>RCSs</a:t>
            </a:r>
            <a:r>
              <a:rPr sz="1000" spc="160" dirty="0">
                <a:solidFill>
                  <a:prstClr val="black"/>
                </a:solidFill>
                <a:cs typeface="Calibri"/>
              </a:rPr>
              <a:t> </a:t>
            </a:r>
            <a:r>
              <a:rPr sz="1000" spc="-10" dirty="0">
                <a:solidFill>
                  <a:prstClr val="black"/>
                </a:solidFill>
                <a:cs typeface="Calibri"/>
              </a:rPr>
              <a:t>with</a:t>
            </a:r>
            <a:r>
              <a:rPr sz="1000" spc="155" dirty="0">
                <a:solidFill>
                  <a:prstClr val="black"/>
                </a:solidFill>
                <a:cs typeface="Calibri"/>
              </a:rPr>
              <a:t> </a:t>
            </a:r>
            <a:r>
              <a:rPr sz="1000" i="1" spc="-5" dirty="0">
                <a:solidFill>
                  <a:prstClr val="black"/>
                </a:solidFill>
                <a:cs typeface="Calibri"/>
              </a:rPr>
              <a:t>BCOR</a:t>
            </a:r>
            <a:r>
              <a:rPr sz="1000" i="1" spc="155" dirty="0">
                <a:solidFill>
                  <a:prstClr val="black"/>
                </a:solidFill>
                <a:cs typeface="Calibri"/>
              </a:rPr>
              <a:t> </a:t>
            </a:r>
            <a:r>
              <a:rPr sz="1000" spc="-10" dirty="0">
                <a:solidFill>
                  <a:prstClr val="black"/>
                </a:solidFill>
                <a:cs typeface="Calibri"/>
              </a:rPr>
              <a:t>al-</a:t>
            </a:r>
            <a:endParaRPr sz="1000">
              <a:solidFill>
                <a:prstClr val="black"/>
              </a:solidFill>
              <a:cs typeface="Calibri"/>
            </a:endParaRPr>
          </a:p>
          <a:p>
            <a:pPr marL="38100" algn="just">
              <a:lnSpc>
                <a:spcPts val="1160"/>
              </a:lnSpc>
            </a:pPr>
            <a:r>
              <a:rPr sz="1000" spc="-10" dirty="0">
                <a:solidFill>
                  <a:prstClr val="black"/>
                </a:solidFill>
                <a:cs typeface="Calibri"/>
              </a:rPr>
              <a:t>terations,</a:t>
            </a:r>
            <a:r>
              <a:rPr sz="1000" spc="280" dirty="0">
                <a:solidFill>
                  <a:prstClr val="black"/>
                </a:solidFill>
                <a:cs typeface="Calibri"/>
              </a:rPr>
              <a:t> </a:t>
            </a:r>
            <a:r>
              <a:rPr sz="1000" spc="-10" dirty="0">
                <a:solidFill>
                  <a:prstClr val="black"/>
                </a:solidFill>
                <a:cs typeface="Calibri"/>
              </a:rPr>
              <a:t>the</a:t>
            </a:r>
            <a:r>
              <a:rPr sz="1000" spc="290" dirty="0">
                <a:solidFill>
                  <a:prstClr val="black"/>
                </a:solidFill>
                <a:cs typeface="Calibri"/>
              </a:rPr>
              <a:t> </a:t>
            </a:r>
            <a:r>
              <a:rPr sz="1000" i="1" spc="-10" dirty="0">
                <a:solidFill>
                  <a:prstClr val="black"/>
                </a:solidFill>
                <a:cs typeface="Calibri"/>
              </a:rPr>
              <a:t>BCOR-CCNB3</a:t>
            </a:r>
            <a:r>
              <a:rPr sz="1000" i="1" spc="295" dirty="0">
                <a:solidFill>
                  <a:prstClr val="black"/>
                </a:solidFill>
                <a:cs typeface="Calibri"/>
              </a:rPr>
              <a:t> </a:t>
            </a:r>
            <a:r>
              <a:rPr sz="1000" spc="-10" dirty="0">
                <a:solidFill>
                  <a:prstClr val="black"/>
                </a:solidFill>
                <a:cs typeface="Calibri"/>
              </a:rPr>
              <a:t>variant</a:t>
            </a:r>
            <a:r>
              <a:rPr sz="1000" spc="290" dirty="0">
                <a:solidFill>
                  <a:prstClr val="black"/>
                </a:solidFill>
                <a:cs typeface="Calibri"/>
              </a:rPr>
              <a:t> </a:t>
            </a:r>
            <a:r>
              <a:rPr sz="1000" spc="-10" dirty="0">
                <a:solidFill>
                  <a:prstClr val="black"/>
                </a:solidFill>
                <a:cs typeface="Calibri"/>
              </a:rPr>
              <a:t>occurs</a:t>
            </a:r>
            <a:r>
              <a:rPr sz="1000" spc="290" dirty="0">
                <a:solidFill>
                  <a:prstClr val="black"/>
                </a:solidFill>
                <a:cs typeface="Calibri"/>
              </a:rPr>
              <a:t> </a:t>
            </a:r>
            <a:r>
              <a:rPr sz="1000" spc="-10" dirty="0">
                <a:solidFill>
                  <a:prstClr val="black"/>
                </a:solidFill>
                <a:cs typeface="Calibri"/>
              </a:rPr>
              <a:t>mainly</a:t>
            </a:r>
            <a:r>
              <a:rPr sz="1000" spc="295" dirty="0">
                <a:solidFill>
                  <a:prstClr val="black"/>
                </a:solidFill>
                <a:cs typeface="Calibri"/>
              </a:rPr>
              <a:t> </a:t>
            </a:r>
            <a:r>
              <a:rPr sz="1000" spc="-5" dirty="0">
                <a:solidFill>
                  <a:prstClr val="black"/>
                </a:solidFill>
                <a:cs typeface="Calibri"/>
              </a:rPr>
              <a:t>in</a:t>
            </a:r>
            <a:r>
              <a:rPr sz="1000" spc="300" dirty="0">
                <a:solidFill>
                  <a:prstClr val="black"/>
                </a:solidFill>
                <a:cs typeface="Calibri"/>
              </a:rPr>
              <a:t> </a:t>
            </a:r>
            <a:r>
              <a:rPr sz="1000" spc="-10" dirty="0">
                <a:solidFill>
                  <a:prstClr val="black"/>
                </a:solidFill>
                <a:cs typeface="Calibri"/>
              </a:rPr>
              <a:t>the</a:t>
            </a:r>
            <a:endParaRPr sz="1000">
              <a:solidFill>
                <a:prstClr val="black"/>
              </a:solidFill>
              <a:cs typeface="Calibri"/>
            </a:endParaRPr>
          </a:p>
          <a:p>
            <a:pPr marL="38100" marR="31115" algn="just">
              <a:spcBef>
                <a:spcPts val="10"/>
              </a:spcBef>
            </a:pPr>
            <a:r>
              <a:rPr sz="1000" spc="-10" dirty="0">
                <a:solidFill>
                  <a:prstClr val="black"/>
                </a:solidFill>
                <a:cs typeface="Calibri"/>
              </a:rPr>
              <a:t>bones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predominantly</a:t>
            </a:r>
            <a:r>
              <a:rPr sz="1000" spc="-5" dirty="0">
                <a:solidFill>
                  <a:prstClr val="black"/>
                </a:solidFill>
                <a:cs typeface="Calibri"/>
              </a:rPr>
              <a:t> </a:t>
            </a:r>
            <a:r>
              <a:rPr sz="1000" spc="-10" dirty="0">
                <a:solidFill>
                  <a:prstClr val="black"/>
                </a:solidFill>
                <a:cs typeface="Calibri"/>
              </a:rPr>
              <a:t>affects</a:t>
            </a:r>
            <a:r>
              <a:rPr sz="1000" spc="-5" dirty="0">
                <a:solidFill>
                  <a:prstClr val="black"/>
                </a:solidFill>
                <a:cs typeface="Calibri"/>
              </a:rPr>
              <a:t> </a:t>
            </a:r>
            <a:r>
              <a:rPr sz="1000" spc="-10" dirty="0">
                <a:solidFill>
                  <a:prstClr val="black"/>
                </a:solidFill>
                <a:cs typeface="Calibri"/>
              </a:rPr>
              <a:t>paediatric</a:t>
            </a:r>
            <a:r>
              <a:rPr sz="1000" spc="-5" dirty="0">
                <a:solidFill>
                  <a:prstClr val="black"/>
                </a:solidFill>
                <a:cs typeface="Calibri"/>
              </a:rPr>
              <a:t> </a:t>
            </a:r>
            <a:r>
              <a:rPr sz="1000" spc="-10" dirty="0">
                <a:solidFill>
                  <a:prstClr val="black"/>
                </a:solidFill>
                <a:cs typeface="Calibri"/>
              </a:rPr>
              <a:t>patients, </a:t>
            </a:r>
            <a:r>
              <a:rPr sz="1000" spc="-5" dirty="0">
                <a:solidFill>
                  <a:prstClr val="black"/>
                </a:solidFill>
                <a:cs typeface="Calibri"/>
              </a:rPr>
              <a:t> </a:t>
            </a:r>
            <a:r>
              <a:rPr sz="1000" spc="-10" dirty="0">
                <a:solidFill>
                  <a:prstClr val="black"/>
                </a:solidFill>
                <a:cs typeface="Calibri"/>
              </a:rPr>
              <a:t>whereas </a:t>
            </a:r>
            <a:r>
              <a:rPr sz="1000" i="1" spc="-10" dirty="0">
                <a:solidFill>
                  <a:prstClr val="black"/>
                </a:solidFill>
                <a:cs typeface="Calibri"/>
              </a:rPr>
              <a:t>BCOR </a:t>
            </a:r>
            <a:r>
              <a:rPr sz="1000" spc="-10" dirty="0">
                <a:solidFill>
                  <a:prstClr val="black"/>
                </a:solidFill>
                <a:cs typeface="Calibri"/>
              </a:rPr>
              <a:t>with internal </a:t>
            </a:r>
            <a:r>
              <a:rPr sz="1000" spc="-15" dirty="0">
                <a:solidFill>
                  <a:prstClr val="black"/>
                </a:solidFill>
                <a:cs typeface="Calibri"/>
              </a:rPr>
              <a:t>tandem </a:t>
            </a:r>
            <a:r>
              <a:rPr sz="1000" spc="-10" dirty="0">
                <a:solidFill>
                  <a:prstClr val="black"/>
                </a:solidFill>
                <a:cs typeface="Calibri"/>
              </a:rPr>
              <a:t>duplication has been </a:t>
            </a:r>
            <a:r>
              <a:rPr sz="1000" spc="-5" dirty="0">
                <a:solidFill>
                  <a:prstClr val="black"/>
                </a:solidFill>
                <a:cs typeface="Calibri"/>
              </a:rPr>
              <a:t> </a:t>
            </a:r>
            <a:r>
              <a:rPr sz="1000" spc="-10" dirty="0">
                <a:solidFill>
                  <a:prstClr val="black"/>
                </a:solidFill>
                <a:cs typeface="Calibri"/>
              </a:rPr>
              <a:t>described</a:t>
            </a:r>
            <a:r>
              <a:rPr sz="1000" spc="105" dirty="0">
                <a:solidFill>
                  <a:prstClr val="black"/>
                </a:solidFill>
                <a:cs typeface="Calibri"/>
              </a:rPr>
              <a:t> </a:t>
            </a:r>
            <a:r>
              <a:rPr sz="1000" spc="-5" dirty="0">
                <a:solidFill>
                  <a:prstClr val="black"/>
                </a:solidFill>
                <a:cs typeface="Calibri"/>
              </a:rPr>
              <a:t>in</a:t>
            </a:r>
            <a:r>
              <a:rPr sz="1000" spc="100" dirty="0">
                <a:solidFill>
                  <a:prstClr val="black"/>
                </a:solidFill>
                <a:cs typeface="Calibri"/>
              </a:rPr>
              <a:t> </a:t>
            </a:r>
            <a:r>
              <a:rPr sz="1000" spc="-10" dirty="0">
                <a:solidFill>
                  <a:prstClr val="black"/>
                </a:solidFill>
                <a:cs typeface="Calibri"/>
              </a:rPr>
              <a:t>soft</a:t>
            </a:r>
            <a:r>
              <a:rPr sz="1000" spc="95" dirty="0">
                <a:solidFill>
                  <a:prstClr val="black"/>
                </a:solidFill>
                <a:cs typeface="Calibri"/>
              </a:rPr>
              <a:t> </a:t>
            </a:r>
            <a:r>
              <a:rPr sz="1000" spc="-10" dirty="0">
                <a:solidFill>
                  <a:prstClr val="black"/>
                </a:solidFill>
                <a:cs typeface="Calibri"/>
              </a:rPr>
              <a:t>tissue</a:t>
            </a:r>
            <a:r>
              <a:rPr sz="1000" spc="100" dirty="0">
                <a:solidFill>
                  <a:prstClr val="black"/>
                </a:solidFill>
                <a:cs typeface="Calibri"/>
              </a:rPr>
              <a:t> </a:t>
            </a:r>
            <a:r>
              <a:rPr sz="1000" spc="-10" dirty="0">
                <a:solidFill>
                  <a:prstClr val="black"/>
                </a:solidFill>
                <a:cs typeface="Calibri"/>
              </a:rPr>
              <a:t>tumours</a:t>
            </a:r>
            <a:r>
              <a:rPr sz="1000" spc="105" dirty="0">
                <a:solidFill>
                  <a:prstClr val="black"/>
                </a:solidFill>
                <a:cs typeface="Calibri"/>
              </a:rPr>
              <a:t> </a:t>
            </a:r>
            <a:r>
              <a:rPr sz="1000" spc="-10" dirty="0">
                <a:solidFill>
                  <a:prstClr val="black"/>
                </a:solidFill>
                <a:cs typeface="Calibri"/>
              </a:rPr>
              <a:t>of</a:t>
            </a:r>
            <a:r>
              <a:rPr sz="1000" spc="110" dirty="0">
                <a:solidFill>
                  <a:prstClr val="black"/>
                </a:solidFill>
                <a:cs typeface="Calibri"/>
              </a:rPr>
              <a:t> </a:t>
            </a:r>
            <a:r>
              <a:rPr sz="1000" spc="-5" dirty="0">
                <a:solidFill>
                  <a:prstClr val="black"/>
                </a:solidFill>
                <a:cs typeface="Calibri"/>
              </a:rPr>
              <a:t>infancy.</a:t>
            </a:r>
            <a:r>
              <a:rPr sz="975" spc="-7" baseline="38461" dirty="0">
                <a:solidFill>
                  <a:srgbClr val="007FAC"/>
                </a:solidFill>
                <a:cs typeface="Calibri"/>
                <a:hlinkClick r:id="rId2" action="ppaction://hlinksldjump"/>
              </a:rPr>
              <a:t>7</a:t>
            </a:r>
            <a:r>
              <a:rPr sz="975" spc="-7" baseline="38461" dirty="0">
                <a:solidFill>
                  <a:prstClr val="black"/>
                </a:solidFill>
                <a:cs typeface="Calibri"/>
              </a:rPr>
              <a:t>,</a:t>
            </a:r>
            <a:r>
              <a:rPr sz="975" spc="-7" baseline="38461" dirty="0">
                <a:solidFill>
                  <a:srgbClr val="007FAC"/>
                </a:solidFill>
                <a:cs typeface="Calibri"/>
                <a:hlinkClick r:id="rId2" action="ppaction://hlinksldjump"/>
              </a:rPr>
              <a:t>8</a:t>
            </a:r>
            <a:endParaRPr sz="975" baseline="38461">
              <a:solidFill>
                <a:prstClr val="black"/>
              </a:solidFill>
              <a:cs typeface="Calibri"/>
            </a:endParaRPr>
          </a:p>
          <a:p>
            <a:pPr marL="38100" marR="31115" indent="126364" algn="just">
              <a:spcBef>
                <a:spcPts val="10"/>
              </a:spcBef>
            </a:pPr>
            <a:r>
              <a:rPr sz="1000" spc="-10" dirty="0">
                <a:solidFill>
                  <a:prstClr val="black"/>
                </a:solidFill>
                <a:cs typeface="Calibri"/>
              </a:rPr>
              <a:t>Conventional chondrosarcoma </a:t>
            </a:r>
            <a:r>
              <a:rPr sz="1000" spc="-5" dirty="0">
                <a:solidFill>
                  <a:prstClr val="black"/>
                </a:solidFill>
                <a:cs typeface="Calibri"/>
              </a:rPr>
              <a:t>is </a:t>
            </a:r>
            <a:r>
              <a:rPr sz="1000" spc="-10" dirty="0">
                <a:solidFill>
                  <a:prstClr val="black"/>
                </a:solidFill>
                <a:cs typeface="Calibri"/>
              </a:rPr>
              <a:t>the most frequent </a:t>
            </a:r>
            <a:r>
              <a:rPr sz="1000" spc="-5" dirty="0">
                <a:solidFill>
                  <a:prstClr val="black"/>
                </a:solidFill>
                <a:cs typeface="Calibri"/>
              </a:rPr>
              <a:t>BS </a:t>
            </a:r>
            <a:r>
              <a:rPr sz="1000" spc="-10" dirty="0">
                <a:solidFill>
                  <a:prstClr val="black"/>
                </a:solidFill>
                <a:cs typeface="Calibri"/>
              </a:rPr>
              <a:t>of </a:t>
            </a:r>
            <a:r>
              <a:rPr sz="1000" spc="-5" dirty="0">
                <a:solidFill>
                  <a:prstClr val="black"/>
                </a:solidFill>
                <a:cs typeface="Calibri"/>
              </a:rPr>
              <a:t> </a:t>
            </a:r>
            <a:r>
              <a:rPr sz="1000" spc="-10" dirty="0">
                <a:solidFill>
                  <a:prstClr val="black"/>
                </a:solidFill>
                <a:cs typeface="Calibri"/>
              </a:rPr>
              <a:t>adulthood (incidence: </a:t>
            </a:r>
            <a:r>
              <a:rPr sz="1000" spc="15" dirty="0">
                <a:solidFill>
                  <a:prstClr val="black"/>
                </a:solidFill>
                <a:latin typeface="Verdana"/>
                <a:cs typeface="Verdana"/>
              </a:rPr>
              <a:t>w</a:t>
            </a:r>
            <a:r>
              <a:rPr sz="1000" spc="15" dirty="0">
                <a:solidFill>
                  <a:prstClr val="black"/>
                </a:solidFill>
                <a:cs typeface="Calibri"/>
              </a:rPr>
              <a:t>0.2/100 </a:t>
            </a:r>
            <a:r>
              <a:rPr sz="1000" spc="-10" dirty="0">
                <a:solidFill>
                  <a:prstClr val="black"/>
                </a:solidFill>
                <a:cs typeface="Calibri"/>
              </a:rPr>
              <a:t>000/year), with </a:t>
            </a:r>
            <a:r>
              <a:rPr sz="1000" spc="-15" dirty="0">
                <a:solidFill>
                  <a:prstClr val="black"/>
                </a:solidFill>
                <a:cs typeface="Calibri"/>
              </a:rPr>
              <a:t>a </a:t>
            </a:r>
            <a:r>
              <a:rPr sz="1000" spc="-10" dirty="0">
                <a:solidFill>
                  <a:prstClr val="black"/>
                </a:solidFill>
                <a:cs typeface="Calibri"/>
              </a:rPr>
              <a:t>median </a:t>
            </a:r>
            <a:r>
              <a:rPr sz="1000" spc="-5" dirty="0">
                <a:solidFill>
                  <a:prstClr val="black"/>
                </a:solidFill>
                <a:cs typeface="Calibri"/>
              </a:rPr>
              <a:t> </a:t>
            </a:r>
            <a:r>
              <a:rPr sz="1000" spc="-10" dirty="0">
                <a:solidFill>
                  <a:prstClr val="black"/>
                </a:solidFill>
                <a:cs typeface="Calibri"/>
              </a:rPr>
              <a:t>age at diagnosis between 30 and 60 </a:t>
            </a:r>
            <a:r>
              <a:rPr sz="1000" spc="-15" dirty="0">
                <a:solidFill>
                  <a:prstClr val="black"/>
                </a:solidFill>
                <a:cs typeface="Calibri"/>
              </a:rPr>
              <a:t>years </a:t>
            </a:r>
            <a:r>
              <a:rPr sz="1000" spc="-10" dirty="0">
                <a:solidFill>
                  <a:prstClr val="black"/>
                </a:solidFill>
                <a:cs typeface="Calibri"/>
              </a:rPr>
              <a:t>and no gender </a:t>
            </a:r>
            <a:r>
              <a:rPr sz="1000" spc="-5" dirty="0">
                <a:solidFill>
                  <a:prstClr val="black"/>
                </a:solidFill>
                <a:cs typeface="Calibri"/>
              </a:rPr>
              <a:t> predominance.</a:t>
            </a:r>
            <a:r>
              <a:rPr sz="975" spc="-7" baseline="38461" dirty="0">
                <a:solidFill>
                  <a:srgbClr val="007FAC"/>
                </a:solidFill>
                <a:cs typeface="Calibri"/>
                <a:hlinkClick r:id="rId2" action="ppaction://hlinksldjump"/>
              </a:rPr>
              <a:t>1</a:t>
            </a:r>
            <a:r>
              <a:rPr sz="975" spc="104" baseline="38461" dirty="0">
                <a:solidFill>
                  <a:srgbClr val="007FAC"/>
                </a:solidFill>
                <a:cs typeface="Calibri"/>
              </a:rPr>
              <a:t> </a:t>
            </a:r>
            <a:r>
              <a:rPr sz="1000" spc="-10" dirty="0">
                <a:solidFill>
                  <a:prstClr val="black"/>
                </a:solidFill>
                <a:cs typeface="Calibri"/>
              </a:rPr>
              <a:t>Dedifferentiated</a:t>
            </a:r>
            <a:r>
              <a:rPr sz="1000" spc="195" dirty="0">
                <a:solidFill>
                  <a:prstClr val="black"/>
                </a:solidFill>
                <a:cs typeface="Calibri"/>
              </a:rPr>
              <a:t> </a:t>
            </a:r>
            <a:r>
              <a:rPr sz="1000" spc="-10" dirty="0">
                <a:solidFill>
                  <a:prstClr val="black"/>
                </a:solidFill>
                <a:cs typeface="Calibri"/>
              </a:rPr>
              <a:t>chondrosarcoma</a:t>
            </a:r>
            <a:r>
              <a:rPr sz="1000" spc="204" dirty="0">
                <a:solidFill>
                  <a:prstClr val="black"/>
                </a:solidFill>
                <a:cs typeface="Calibri"/>
              </a:rPr>
              <a:t> </a:t>
            </a:r>
            <a:r>
              <a:rPr sz="1000" spc="-5" dirty="0">
                <a:solidFill>
                  <a:prstClr val="black"/>
                </a:solidFill>
                <a:cs typeface="Calibri"/>
              </a:rPr>
              <a:t>(DCS),</a:t>
            </a:r>
            <a:endParaRPr sz="1000">
              <a:solidFill>
                <a:prstClr val="black"/>
              </a:solidFill>
              <a:cs typeface="Calibri"/>
            </a:endParaRPr>
          </a:p>
        </p:txBody>
      </p:sp>
      <p:sp>
        <p:nvSpPr>
          <p:cNvPr id="5" name="object 5"/>
          <p:cNvSpPr txBox="1"/>
          <p:nvPr/>
        </p:nvSpPr>
        <p:spPr>
          <a:xfrm>
            <a:off x="5122951" y="2013609"/>
            <a:ext cx="4070807" cy="3051476"/>
          </a:xfrm>
          <a:prstGeom prst="rect">
            <a:avLst/>
          </a:prstGeom>
        </p:spPr>
        <p:txBody>
          <a:bodyPr vert="horz" wrap="square" lIns="0" tIns="12065" rIns="0" bIns="0" rtlCol="0">
            <a:spAutoFit/>
          </a:bodyPr>
          <a:lstStyle/>
          <a:p>
            <a:pPr marL="38100" marR="30480" algn="just">
              <a:spcBef>
                <a:spcPts val="95"/>
              </a:spcBef>
            </a:pPr>
            <a:r>
              <a:rPr sz="1000" spc="-10" dirty="0">
                <a:solidFill>
                  <a:prstClr val="black"/>
                </a:solidFill>
                <a:cs typeface="Calibri"/>
              </a:rPr>
              <a:t>mesenchymal</a:t>
            </a:r>
            <a:r>
              <a:rPr sz="1000" spc="-5" dirty="0">
                <a:solidFill>
                  <a:prstClr val="black"/>
                </a:solidFill>
                <a:cs typeface="Calibri"/>
              </a:rPr>
              <a:t> </a:t>
            </a:r>
            <a:r>
              <a:rPr sz="1000" spc="-10" dirty="0">
                <a:solidFill>
                  <a:prstClr val="black"/>
                </a:solidFill>
                <a:cs typeface="Calibri"/>
              </a:rPr>
              <a:t>chondrosarcoma</a:t>
            </a:r>
            <a:r>
              <a:rPr sz="1000" spc="-5" dirty="0">
                <a:solidFill>
                  <a:prstClr val="black"/>
                </a:solidFill>
                <a:cs typeface="Calibri"/>
              </a:rPr>
              <a:t> (MCS)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clear-cell</a:t>
            </a:r>
            <a:r>
              <a:rPr sz="1000" spc="-5" dirty="0">
                <a:solidFill>
                  <a:prstClr val="black"/>
                </a:solidFill>
                <a:cs typeface="Calibri"/>
              </a:rPr>
              <a:t> </a:t>
            </a:r>
            <a:r>
              <a:rPr sz="1000" spc="-10" dirty="0">
                <a:solidFill>
                  <a:prstClr val="black"/>
                </a:solidFill>
                <a:cs typeface="Calibri"/>
              </a:rPr>
              <a:t>chon- </a:t>
            </a:r>
            <a:r>
              <a:rPr sz="1000" spc="-215" dirty="0">
                <a:solidFill>
                  <a:prstClr val="black"/>
                </a:solidFill>
                <a:cs typeface="Calibri"/>
              </a:rPr>
              <a:t> </a:t>
            </a:r>
            <a:r>
              <a:rPr sz="1000" spc="-15" dirty="0">
                <a:solidFill>
                  <a:prstClr val="black"/>
                </a:solidFill>
                <a:cs typeface="Calibri"/>
              </a:rPr>
              <a:t>drosarcoma</a:t>
            </a:r>
            <a:r>
              <a:rPr sz="1000" spc="-10" dirty="0">
                <a:solidFill>
                  <a:prstClr val="black"/>
                </a:solidFill>
                <a:cs typeface="Calibri"/>
              </a:rPr>
              <a:t> are ultra-rare chondrosarcoma subtypes,</a:t>
            </a:r>
            <a:r>
              <a:rPr sz="1000" spc="204"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10" dirty="0">
                <a:solidFill>
                  <a:prstClr val="black"/>
                </a:solidFill>
                <a:cs typeface="Calibri"/>
              </a:rPr>
              <a:t>incidence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latin typeface="Lucida Sans Unicode"/>
                <a:cs typeface="Lucida Sans Unicode"/>
              </a:rPr>
              <a:t>&lt;</a:t>
            </a:r>
            <a:r>
              <a:rPr sz="1000" spc="-10" dirty="0">
                <a:solidFill>
                  <a:prstClr val="black"/>
                </a:solidFill>
                <a:cs typeface="Calibri"/>
              </a:rPr>
              <a:t>0.1/100</a:t>
            </a:r>
            <a:r>
              <a:rPr sz="1000" spc="-5" dirty="0">
                <a:solidFill>
                  <a:prstClr val="black"/>
                </a:solidFill>
                <a:cs typeface="Calibri"/>
              </a:rPr>
              <a:t> </a:t>
            </a:r>
            <a:r>
              <a:rPr sz="1000" spc="-20" dirty="0">
                <a:solidFill>
                  <a:prstClr val="black"/>
                </a:solidFill>
                <a:cs typeface="Calibri"/>
              </a:rPr>
              <a:t>000/year.</a:t>
            </a:r>
            <a:r>
              <a:rPr sz="1000" spc="-15" dirty="0">
                <a:solidFill>
                  <a:prstClr val="black"/>
                </a:solidFill>
                <a:cs typeface="Calibri"/>
              </a:rPr>
              <a:t> Extraskeletal</a:t>
            </a:r>
            <a:r>
              <a:rPr sz="1000" spc="-10" dirty="0">
                <a:solidFill>
                  <a:prstClr val="black"/>
                </a:solidFill>
                <a:cs typeface="Calibri"/>
              </a:rPr>
              <a:t> </a:t>
            </a:r>
            <a:r>
              <a:rPr sz="1000" spc="-15" dirty="0">
                <a:solidFill>
                  <a:prstClr val="black"/>
                </a:solidFill>
                <a:cs typeface="Calibri"/>
              </a:rPr>
              <a:t>myxoid </a:t>
            </a:r>
            <a:r>
              <a:rPr sz="1000" spc="-10" dirty="0">
                <a:solidFill>
                  <a:prstClr val="black"/>
                </a:solidFill>
                <a:cs typeface="Calibri"/>
              </a:rPr>
              <a:t> chondrosarcoma, although </a:t>
            </a:r>
            <a:r>
              <a:rPr sz="1000" spc="-5" dirty="0">
                <a:solidFill>
                  <a:prstClr val="black"/>
                </a:solidFill>
                <a:cs typeface="Calibri"/>
              </a:rPr>
              <a:t>originally </a:t>
            </a:r>
            <a:r>
              <a:rPr sz="1000" spc="-10" dirty="0">
                <a:solidFill>
                  <a:prstClr val="black"/>
                </a:solidFill>
                <a:cs typeface="Calibri"/>
              </a:rPr>
              <a:t>thought to be </a:t>
            </a:r>
            <a:r>
              <a:rPr sz="1000" spc="-15" dirty="0">
                <a:solidFill>
                  <a:prstClr val="black"/>
                </a:solidFill>
                <a:cs typeface="Calibri"/>
              </a:rPr>
              <a:t>a </a:t>
            </a:r>
            <a:r>
              <a:rPr sz="1000" spc="-10" dirty="0">
                <a:solidFill>
                  <a:prstClr val="black"/>
                </a:solidFill>
                <a:cs typeface="Calibri"/>
              </a:rPr>
              <a:t>carti- </a:t>
            </a:r>
            <a:r>
              <a:rPr sz="1000" spc="-5" dirty="0">
                <a:solidFill>
                  <a:prstClr val="black"/>
                </a:solidFill>
                <a:cs typeface="Calibri"/>
              </a:rPr>
              <a:t> </a:t>
            </a:r>
            <a:r>
              <a:rPr sz="1000" spc="-10" dirty="0">
                <a:solidFill>
                  <a:prstClr val="black"/>
                </a:solidFill>
                <a:cs typeface="Calibri"/>
              </a:rPr>
              <a:t>laginous neoplasm, does not show cartilage differentiation </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is</a:t>
            </a:r>
            <a:r>
              <a:rPr sz="1000" dirty="0">
                <a:solidFill>
                  <a:prstClr val="black"/>
                </a:solidFill>
                <a:cs typeface="Calibri"/>
              </a:rPr>
              <a:t> </a:t>
            </a:r>
            <a:r>
              <a:rPr sz="1000" spc="-20" dirty="0">
                <a:solidFill>
                  <a:prstClr val="black"/>
                </a:solidFill>
                <a:cs typeface="Calibri"/>
              </a:rPr>
              <a:t>classi</a:t>
            </a:r>
            <a:r>
              <a:rPr sz="1000" spc="-20" dirty="0">
                <a:solidFill>
                  <a:prstClr val="black"/>
                </a:solidFill>
                <a:latin typeface="Lucida Sans Unicode"/>
                <a:cs typeface="Lucida Sans Unicode"/>
              </a:rPr>
              <a:t>fi</a:t>
            </a:r>
            <a:r>
              <a:rPr sz="1000" spc="-20" dirty="0">
                <a:solidFill>
                  <a:prstClr val="black"/>
                </a:solidFill>
                <a:cs typeface="Calibri"/>
              </a:rPr>
              <a:t>ed</a:t>
            </a:r>
            <a:r>
              <a:rPr sz="1000" spc="-15" dirty="0">
                <a:solidFill>
                  <a:prstClr val="black"/>
                </a:solidFill>
                <a:cs typeface="Calibri"/>
              </a:rPr>
              <a:t> as</a:t>
            </a:r>
            <a:r>
              <a:rPr sz="1000" spc="-10"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mesenchymal</a:t>
            </a:r>
            <a:r>
              <a:rPr sz="1000" spc="-5" dirty="0">
                <a:solidFill>
                  <a:prstClr val="black"/>
                </a:solidFill>
                <a:cs typeface="Calibri"/>
              </a:rPr>
              <a:t> </a:t>
            </a:r>
            <a:r>
              <a:rPr sz="1000" spc="-10" dirty="0">
                <a:solidFill>
                  <a:prstClr val="black"/>
                </a:solidFill>
                <a:cs typeface="Calibri"/>
              </a:rPr>
              <a:t>tumour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uncertain </a:t>
            </a:r>
            <a:r>
              <a:rPr sz="1000" spc="-5" dirty="0">
                <a:solidFill>
                  <a:prstClr val="black"/>
                </a:solidFill>
                <a:cs typeface="Calibri"/>
              </a:rPr>
              <a:t> </a:t>
            </a:r>
            <a:r>
              <a:rPr sz="1000" spc="-10" dirty="0">
                <a:solidFill>
                  <a:prstClr val="black"/>
                </a:solidFill>
                <a:cs typeface="Calibri"/>
              </a:rPr>
              <a:t>differentiation. This </a:t>
            </a:r>
            <a:r>
              <a:rPr sz="1000" spc="-5" dirty="0">
                <a:solidFill>
                  <a:prstClr val="black"/>
                </a:solidFill>
                <a:cs typeface="Calibri"/>
              </a:rPr>
              <a:t>is </a:t>
            </a:r>
            <a:r>
              <a:rPr sz="1000" spc="-10" dirty="0">
                <a:solidFill>
                  <a:prstClr val="black"/>
                </a:solidFill>
                <a:cs typeface="Calibri"/>
              </a:rPr>
              <a:t>covered by the </a:t>
            </a:r>
            <a:r>
              <a:rPr sz="1000" spc="-15" dirty="0">
                <a:solidFill>
                  <a:prstClr val="black"/>
                </a:solidFill>
                <a:cs typeface="Calibri"/>
              </a:rPr>
              <a:t>European </a:t>
            </a:r>
            <a:r>
              <a:rPr sz="1000" spc="-5" dirty="0">
                <a:solidFill>
                  <a:prstClr val="black"/>
                </a:solidFill>
                <a:cs typeface="Calibri"/>
              </a:rPr>
              <a:t>Society </a:t>
            </a:r>
            <a:r>
              <a:rPr sz="1000" spc="-15" dirty="0">
                <a:solidFill>
                  <a:prstClr val="black"/>
                </a:solidFill>
                <a:cs typeface="Calibri"/>
              </a:rPr>
              <a:t>for </a:t>
            </a:r>
            <a:r>
              <a:rPr sz="1000" spc="-10" dirty="0">
                <a:solidFill>
                  <a:prstClr val="black"/>
                </a:solidFill>
                <a:cs typeface="Calibri"/>
              </a:rPr>
              <a:t> Medical</a:t>
            </a:r>
            <a:r>
              <a:rPr sz="1000" spc="-5" dirty="0">
                <a:solidFill>
                  <a:prstClr val="black"/>
                </a:solidFill>
                <a:cs typeface="Calibri"/>
              </a:rPr>
              <a:t> </a:t>
            </a:r>
            <a:r>
              <a:rPr sz="1000" spc="-10" dirty="0">
                <a:solidFill>
                  <a:prstClr val="black"/>
                </a:solidFill>
                <a:cs typeface="Calibri"/>
              </a:rPr>
              <a:t>Oncology-European</a:t>
            </a:r>
            <a:r>
              <a:rPr sz="1000" spc="-5" dirty="0">
                <a:solidFill>
                  <a:prstClr val="black"/>
                </a:solidFill>
                <a:cs typeface="Calibri"/>
              </a:rPr>
              <a:t> </a:t>
            </a:r>
            <a:r>
              <a:rPr sz="1000" spc="-15" dirty="0">
                <a:solidFill>
                  <a:prstClr val="black"/>
                </a:solidFill>
                <a:cs typeface="Calibri"/>
              </a:rPr>
              <a:t>Reference</a:t>
            </a:r>
            <a:r>
              <a:rPr sz="1000" spc="-10" dirty="0">
                <a:solidFill>
                  <a:prstClr val="black"/>
                </a:solidFill>
                <a:cs typeface="Calibri"/>
              </a:rPr>
              <a:t> Network</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Rare </a:t>
            </a:r>
            <a:r>
              <a:rPr sz="1000" spc="-5" dirty="0">
                <a:solidFill>
                  <a:prstClr val="black"/>
                </a:solidFill>
                <a:cs typeface="Calibri"/>
              </a:rPr>
              <a:t> </a:t>
            </a:r>
            <a:r>
              <a:rPr sz="1000" spc="-10" dirty="0">
                <a:solidFill>
                  <a:prstClr val="black"/>
                </a:solidFill>
                <a:cs typeface="Calibri"/>
              </a:rPr>
              <a:t>Adult</a:t>
            </a:r>
            <a:r>
              <a:rPr sz="1000" spc="-5" dirty="0">
                <a:solidFill>
                  <a:prstClr val="black"/>
                </a:solidFill>
                <a:cs typeface="Calibri"/>
              </a:rPr>
              <a:t> Solid</a:t>
            </a:r>
            <a:r>
              <a:rPr sz="1000" dirty="0">
                <a:solidFill>
                  <a:prstClr val="black"/>
                </a:solidFill>
                <a:cs typeface="Calibri"/>
              </a:rPr>
              <a:t> </a:t>
            </a:r>
            <a:r>
              <a:rPr sz="1000" spc="-10" dirty="0">
                <a:solidFill>
                  <a:prstClr val="black"/>
                </a:solidFill>
                <a:cs typeface="Calibri"/>
              </a:rPr>
              <a:t>Cancers-European</a:t>
            </a:r>
            <a:r>
              <a:rPr sz="1000" spc="-5" dirty="0">
                <a:solidFill>
                  <a:prstClr val="black"/>
                </a:solidFill>
                <a:cs typeface="Calibri"/>
              </a:rPr>
              <a:t> </a:t>
            </a:r>
            <a:r>
              <a:rPr sz="1000" spc="-15" dirty="0">
                <a:solidFill>
                  <a:prstClr val="black"/>
                </a:solidFill>
                <a:cs typeface="Calibri"/>
              </a:rPr>
              <a:t>Reference</a:t>
            </a:r>
            <a:r>
              <a:rPr sz="1000" spc="-10" dirty="0">
                <a:solidFill>
                  <a:prstClr val="black"/>
                </a:solidFill>
                <a:cs typeface="Calibri"/>
              </a:rPr>
              <a:t> Network</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Ge- </a:t>
            </a:r>
            <a:r>
              <a:rPr sz="1000" spc="-215" dirty="0">
                <a:solidFill>
                  <a:prstClr val="black"/>
                </a:solidFill>
                <a:cs typeface="Calibri"/>
              </a:rPr>
              <a:t> </a:t>
            </a:r>
            <a:r>
              <a:rPr sz="1000" spc="-10" dirty="0">
                <a:solidFill>
                  <a:prstClr val="black"/>
                </a:solidFill>
                <a:cs typeface="Calibri"/>
              </a:rPr>
              <a:t>netic </a:t>
            </a:r>
            <a:r>
              <a:rPr sz="1000" spc="-20" dirty="0">
                <a:solidFill>
                  <a:prstClr val="black"/>
                </a:solidFill>
                <a:cs typeface="Calibri"/>
              </a:rPr>
              <a:t>Tumour </a:t>
            </a:r>
            <a:r>
              <a:rPr sz="1000" spc="-10" dirty="0">
                <a:solidFill>
                  <a:prstClr val="black"/>
                </a:solidFill>
                <a:cs typeface="Calibri"/>
              </a:rPr>
              <a:t>Risk Syndromes (ESMO-EURACAN-GENTURIS) </a:t>
            </a:r>
            <a:r>
              <a:rPr sz="1000" spc="-5" dirty="0">
                <a:solidFill>
                  <a:prstClr val="black"/>
                </a:solidFill>
                <a:cs typeface="Calibri"/>
              </a:rPr>
              <a:t> Clinical</a:t>
            </a:r>
            <a:r>
              <a:rPr sz="1000" dirty="0">
                <a:solidFill>
                  <a:prstClr val="black"/>
                </a:solidFill>
                <a:cs typeface="Calibri"/>
              </a:rPr>
              <a:t> </a:t>
            </a:r>
            <a:r>
              <a:rPr sz="1000" spc="-10" dirty="0">
                <a:solidFill>
                  <a:prstClr val="black"/>
                </a:solidFill>
                <a:cs typeface="Calibri"/>
              </a:rPr>
              <a:t>Practice</a:t>
            </a:r>
            <a:r>
              <a:rPr sz="1000" spc="-5" dirty="0">
                <a:solidFill>
                  <a:prstClr val="black"/>
                </a:solidFill>
                <a:cs typeface="Calibri"/>
              </a:rPr>
              <a:t> Guideline</a:t>
            </a:r>
            <a:r>
              <a:rPr sz="1000" dirty="0">
                <a:solidFill>
                  <a:prstClr val="black"/>
                </a:solidFill>
                <a:cs typeface="Calibri"/>
              </a:rPr>
              <a:t> </a:t>
            </a:r>
            <a:r>
              <a:rPr sz="1000" spc="-10" dirty="0">
                <a:solidFill>
                  <a:prstClr val="black"/>
                </a:solidFill>
                <a:cs typeface="Calibri"/>
              </a:rPr>
              <a:t>(CPG)</a:t>
            </a:r>
            <a:r>
              <a:rPr sz="1000" spc="-5" dirty="0">
                <a:solidFill>
                  <a:prstClr val="black"/>
                </a:solidFill>
                <a:cs typeface="Calibri"/>
              </a:rPr>
              <a:t> </a:t>
            </a:r>
            <a:r>
              <a:rPr sz="1000" spc="-10" dirty="0">
                <a:solidFill>
                  <a:prstClr val="black"/>
                </a:solidFill>
                <a:cs typeface="Calibri"/>
              </a:rPr>
              <a:t>on</a:t>
            </a:r>
            <a:r>
              <a:rPr sz="1000" spc="-5" dirty="0">
                <a:solidFill>
                  <a:prstClr val="black"/>
                </a:solidFill>
                <a:cs typeface="Calibri"/>
              </a:rPr>
              <a:t> </a:t>
            </a:r>
            <a:r>
              <a:rPr sz="1000" spc="-10" dirty="0">
                <a:solidFill>
                  <a:prstClr val="black"/>
                </a:solidFill>
                <a:cs typeface="Calibri"/>
              </a:rPr>
              <a:t>soft</a:t>
            </a:r>
            <a:r>
              <a:rPr sz="1000" spc="-5" dirty="0">
                <a:solidFill>
                  <a:prstClr val="black"/>
                </a:solidFill>
                <a:cs typeface="Calibri"/>
              </a:rPr>
              <a:t> </a:t>
            </a:r>
            <a:r>
              <a:rPr sz="1000" spc="-10" dirty="0">
                <a:solidFill>
                  <a:prstClr val="black"/>
                </a:solidFill>
                <a:cs typeface="Calibri"/>
              </a:rPr>
              <a:t>tissue</a:t>
            </a:r>
            <a:r>
              <a:rPr sz="1000" spc="-5" dirty="0">
                <a:solidFill>
                  <a:prstClr val="black"/>
                </a:solidFill>
                <a:cs typeface="Calibri"/>
              </a:rPr>
              <a:t> </a:t>
            </a:r>
            <a:r>
              <a:rPr sz="1000" spc="-10" dirty="0">
                <a:solidFill>
                  <a:prstClr val="black"/>
                </a:solidFill>
                <a:cs typeface="Calibri"/>
              </a:rPr>
              <a:t>sarcomas </a:t>
            </a:r>
            <a:r>
              <a:rPr sz="1000" spc="-5" dirty="0">
                <a:solidFill>
                  <a:prstClr val="black"/>
                </a:solidFill>
                <a:cs typeface="Calibri"/>
              </a:rPr>
              <a:t> </a:t>
            </a:r>
            <a:r>
              <a:rPr sz="1000" dirty="0">
                <a:solidFill>
                  <a:prstClr val="black"/>
                </a:solidFill>
                <a:cs typeface="Calibri"/>
              </a:rPr>
              <a:t>(STSs).</a:t>
            </a:r>
            <a:r>
              <a:rPr sz="975" baseline="38461" dirty="0">
                <a:solidFill>
                  <a:srgbClr val="007FAC"/>
                </a:solidFill>
                <a:cs typeface="Calibri"/>
                <a:hlinkClick r:id="rId2" action="ppaction://hlinksldjump"/>
              </a:rPr>
              <a:t>9</a:t>
            </a:r>
            <a:endParaRPr sz="975" baseline="38461">
              <a:solidFill>
                <a:prstClr val="black"/>
              </a:solidFill>
              <a:cs typeface="Calibri"/>
            </a:endParaRPr>
          </a:p>
          <a:p>
            <a:pPr marL="164465" algn="just">
              <a:lnSpc>
                <a:spcPts val="1140"/>
              </a:lnSpc>
            </a:pPr>
            <a:r>
              <a:rPr sz="1000" spc="-15" dirty="0">
                <a:solidFill>
                  <a:prstClr val="black"/>
                </a:solidFill>
                <a:cs typeface="Calibri"/>
              </a:rPr>
              <a:t>Conventional</a:t>
            </a:r>
            <a:r>
              <a:rPr sz="1000" spc="100" dirty="0">
                <a:solidFill>
                  <a:prstClr val="black"/>
                </a:solidFill>
                <a:cs typeface="Calibri"/>
              </a:rPr>
              <a:t> </a:t>
            </a:r>
            <a:r>
              <a:rPr sz="1000" spc="-20" dirty="0">
                <a:solidFill>
                  <a:prstClr val="black"/>
                </a:solidFill>
                <a:cs typeface="Calibri"/>
              </a:rPr>
              <a:t>chordomas</a:t>
            </a:r>
            <a:r>
              <a:rPr sz="1000" spc="100" dirty="0">
                <a:solidFill>
                  <a:prstClr val="black"/>
                </a:solidFill>
                <a:cs typeface="Calibri"/>
              </a:rPr>
              <a:t> </a:t>
            </a:r>
            <a:r>
              <a:rPr sz="1000" spc="-20" dirty="0">
                <a:solidFill>
                  <a:prstClr val="black"/>
                </a:solidFill>
                <a:cs typeface="Calibri"/>
              </a:rPr>
              <a:t>are</a:t>
            </a:r>
            <a:r>
              <a:rPr sz="1000" spc="95" dirty="0">
                <a:solidFill>
                  <a:prstClr val="black"/>
                </a:solidFill>
                <a:cs typeface="Calibri"/>
              </a:rPr>
              <a:t> </a:t>
            </a:r>
            <a:r>
              <a:rPr sz="1000" spc="-15" dirty="0">
                <a:solidFill>
                  <a:prstClr val="black"/>
                </a:solidFill>
                <a:cs typeface="Calibri"/>
              </a:rPr>
              <a:t>even</a:t>
            </a:r>
            <a:r>
              <a:rPr sz="1000" spc="100" dirty="0">
                <a:solidFill>
                  <a:prstClr val="black"/>
                </a:solidFill>
                <a:cs typeface="Calibri"/>
              </a:rPr>
              <a:t> </a:t>
            </a:r>
            <a:r>
              <a:rPr sz="1000" spc="-20" dirty="0">
                <a:solidFill>
                  <a:prstClr val="black"/>
                </a:solidFill>
                <a:cs typeface="Calibri"/>
              </a:rPr>
              <a:t>rarer</a:t>
            </a:r>
            <a:r>
              <a:rPr sz="1000" spc="95" dirty="0">
                <a:solidFill>
                  <a:prstClr val="black"/>
                </a:solidFill>
                <a:cs typeface="Calibri"/>
              </a:rPr>
              <a:t> </a:t>
            </a:r>
            <a:r>
              <a:rPr sz="1000" spc="-15" dirty="0">
                <a:solidFill>
                  <a:prstClr val="black"/>
                </a:solidFill>
                <a:cs typeface="Calibri"/>
              </a:rPr>
              <a:t>than</a:t>
            </a:r>
            <a:r>
              <a:rPr sz="1000" spc="95" dirty="0">
                <a:solidFill>
                  <a:prstClr val="black"/>
                </a:solidFill>
                <a:cs typeface="Calibri"/>
              </a:rPr>
              <a:t> </a:t>
            </a:r>
            <a:r>
              <a:rPr sz="1000" spc="-15" dirty="0">
                <a:solidFill>
                  <a:prstClr val="black"/>
                </a:solidFill>
                <a:cs typeface="Calibri"/>
              </a:rPr>
              <a:t>other</a:t>
            </a:r>
            <a:r>
              <a:rPr sz="1000" spc="100" dirty="0">
                <a:solidFill>
                  <a:prstClr val="black"/>
                </a:solidFill>
                <a:cs typeface="Calibri"/>
              </a:rPr>
              <a:t> </a:t>
            </a:r>
            <a:r>
              <a:rPr sz="1000" spc="-15" dirty="0">
                <a:solidFill>
                  <a:prstClr val="black"/>
                </a:solidFill>
                <a:cs typeface="Calibri"/>
              </a:rPr>
              <a:t>types</a:t>
            </a:r>
            <a:endParaRPr sz="1000">
              <a:solidFill>
                <a:prstClr val="black"/>
              </a:solidFill>
              <a:cs typeface="Calibri"/>
            </a:endParaRPr>
          </a:p>
          <a:p>
            <a:pPr marL="38100" marR="30480" algn="just">
              <a:lnSpc>
                <a:spcPts val="1200"/>
              </a:lnSpc>
              <a:spcBef>
                <a:spcPts val="40"/>
              </a:spcBef>
            </a:pPr>
            <a:r>
              <a:rPr sz="1000" spc="-10" dirty="0">
                <a:solidFill>
                  <a:prstClr val="black"/>
                </a:solidFill>
                <a:cs typeface="Calibri"/>
              </a:rPr>
              <a:t>of </a:t>
            </a:r>
            <a:r>
              <a:rPr sz="1000" spc="-15" dirty="0">
                <a:solidFill>
                  <a:prstClr val="black"/>
                </a:solidFill>
                <a:cs typeface="Calibri"/>
              </a:rPr>
              <a:t>BS, with </a:t>
            </a:r>
            <a:r>
              <a:rPr sz="1000" spc="-10" dirty="0">
                <a:solidFill>
                  <a:prstClr val="black"/>
                </a:solidFill>
                <a:cs typeface="Calibri"/>
              </a:rPr>
              <a:t>an </a:t>
            </a:r>
            <a:r>
              <a:rPr sz="1000" spc="-15" dirty="0">
                <a:solidFill>
                  <a:prstClr val="black"/>
                </a:solidFill>
                <a:cs typeface="Calibri"/>
              </a:rPr>
              <a:t>incidence </a:t>
            </a:r>
            <a:r>
              <a:rPr sz="1000" spc="-10" dirty="0">
                <a:solidFill>
                  <a:prstClr val="black"/>
                </a:solidFill>
                <a:cs typeface="Calibri"/>
              </a:rPr>
              <a:t>of </a:t>
            </a:r>
            <a:r>
              <a:rPr sz="1000" spc="-20" dirty="0">
                <a:solidFill>
                  <a:prstClr val="black"/>
                </a:solidFill>
                <a:cs typeface="Calibri"/>
              </a:rPr>
              <a:t>approximately </a:t>
            </a:r>
            <a:r>
              <a:rPr sz="1000" spc="-15" dirty="0">
                <a:solidFill>
                  <a:prstClr val="black"/>
                </a:solidFill>
                <a:cs typeface="Calibri"/>
              </a:rPr>
              <a:t>0.08/100 </a:t>
            </a:r>
            <a:r>
              <a:rPr sz="1000" spc="-20" dirty="0">
                <a:solidFill>
                  <a:prstClr val="black"/>
                </a:solidFill>
                <a:cs typeface="Calibri"/>
              </a:rPr>
              <a:t>000/year </a:t>
            </a:r>
            <a:r>
              <a:rPr sz="1000" spc="-1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a:t>
            </a:r>
            <a:r>
              <a:rPr sz="1000" spc="-15" dirty="0">
                <a:solidFill>
                  <a:prstClr val="black"/>
                </a:solidFill>
                <a:cs typeface="Calibri"/>
              </a:rPr>
              <a:t>median</a:t>
            </a:r>
            <a:r>
              <a:rPr sz="1000" spc="-10" dirty="0">
                <a:solidFill>
                  <a:prstClr val="black"/>
                </a:solidFill>
                <a:cs typeface="Calibri"/>
              </a:rPr>
              <a:t> </a:t>
            </a:r>
            <a:r>
              <a:rPr sz="1000" spc="-15" dirty="0">
                <a:solidFill>
                  <a:prstClr val="black"/>
                </a:solidFill>
                <a:cs typeface="Calibri"/>
              </a:rPr>
              <a:t>age</a:t>
            </a:r>
            <a:r>
              <a:rPr sz="1000" spc="195" dirty="0">
                <a:solidFill>
                  <a:prstClr val="black"/>
                </a:solidFill>
                <a:cs typeface="Calibri"/>
              </a:rPr>
              <a:t> </a:t>
            </a:r>
            <a:r>
              <a:rPr sz="1000" spc="-10" dirty="0">
                <a:solidFill>
                  <a:prstClr val="black"/>
                </a:solidFill>
                <a:cs typeface="Calibri"/>
              </a:rPr>
              <a:t>at</a:t>
            </a:r>
            <a:r>
              <a:rPr sz="1000" spc="204" dirty="0">
                <a:solidFill>
                  <a:prstClr val="black"/>
                </a:solidFill>
                <a:cs typeface="Calibri"/>
              </a:rPr>
              <a:t> </a:t>
            </a:r>
            <a:r>
              <a:rPr sz="1000" spc="-15" dirty="0">
                <a:solidFill>
                  <a:prstClr val="black"/>
                </a:solidFill>
                <a:cs typeface="Calibri"/>
              </a:rPr>
              <a:t>diagnosis</a:t>
            </a:r>
            <a:r>
              <a:rPr sz="1000" spc="195" dirty="0">
                <a:solidFill>
                  <a:prstClr val="black"/>
                </a:solidFill>
                <a:cs typeface="Calibri"/>
              </a:rPr>
              <a:t> </a:t>
            </a:r>
            <a:r>
              <a:rPr sz="1000" spc="-10" dirty="0">
                <a:solidFill>
                  <a:prstClr val="black"/>
                </a:solidFill>
                <a:cs typeface="Calibri"/>
              </a:rPr>
              <a:t>of</a:t>
            </a:r>
            <a:r>
              <a:rPr sz="1000" spc="204" dirty="0">
                <a:solidFill>
                  <a:prstClr val="black"/>
                </a:solidFill>
                <a:cs typeface="Calibri"/>
              </a:rPr>
              <a:t> </a:t>
            </a:r>
            <a:r>
              <a:rPr sz="1000" spc="-10" dirty="0">
                <a:solidFill>
                  <a:prstClr val="black"/>
                </a:solidFill>
                <a:cs typeface="Calibri"/>
              </a:rPr>
              <a:t>60</a:t>
            </a:r>
            <a:r>
              <a:rPr sz="1000" spc="210" dirty="0">
                <a:solidFill>
                  <a:prstClr val="black"/>
                </a:solidFill>
                <a:cs typeface="Calibri"/>
              </a:rPr>
              <a:t> </a:t>
            </a:r>
            <a:r>
              <a:rPr sz="1000" spc="-20" dirty="0">
                <a:solidFill>
                  <a:prstClr val="black"/>
                </a:solidFill>
                <a:cs typeface="Calibri"/>
              </a:rPr>
              <a:t>years.</a:t>
            </a:r>
            <a:r>
              <a:rPr sz="1000" spc="185" dirty="0">
                <a:solidFill>
                  <a:prstClr val="black"/>
                </a:solidFill>
                <a:cs typeface="Calibri"/>
              </a:rPr>
              <a:t> </a:t>
            </a:r>
            <a:r>
              <a:rPr sz="1000" spc="-20" dirty="0">
                <a:solidFill>
                  <a:prstClr val="black"/>
                </a:solidFill>
                <a:cs typeface="Calibri"/>
              </a:rPr>
              <a:t>There</a:t>
            </a:r>
            <a:r>
              <a:rPr sz="1000" spc="185" dirty="0">
                <a:solidFill>
                  <a:prstClr val="black"/>
                </a:solidFill>
                <a:cs typeface="Calibri"/>
              </a:rPr>
              <a:t> </a:t>
            </a:r>
            <a:r>
              <a:rPr sz="1000" spc="-5" dirty="0">
                <a:solidFill>
                  <a:prstClr val="black"/>
                </a:solidFill>
                <a:cs typeface="Calibri"/>
              </a:rPr>
              <a:t>is</a:t>
            </a:r>
            <a:r>
              <a:rPr sz="1000" spc="215" dirty="0">
                <a:solidFill>
                  <a:prstClr val="black"/>
                </a:solidFill>
                <a:cs typeface="Calibri"/>
              </a:rPr>
              <a:t> </a:t>
            </a:r>
            <a:r>
              <a:rPr sz="1000" spc="-15" dirty="0">
                <a:solidFill>
                  <a:prstClr val="black"/>
                </a:solidFill>
                <a:cs typeface="Calibri"/>
              </a:rPr>
              <a:t>a </a:t>
            </a:r>
            <a:r>
              <a:rPr sz="1000" spc="-10" dirty="0">
                <a:solidFill>
                  <a:prstClr val="black"/>
                </a:solidFill>
                <a:cs typeface="Calibri"/>
              </a:rPr>
              <a:t> slight</a:t>
            </a:r>
            <a:r>
              <a:rPr sz="1000" spc="-5" dirty="0">
                <a:solidFill>
                  <a:prstClr val="black"/>
                </a:solidFill>
                <a:cs typeface="Calibri"/>
              </a:rPr>
              <a:t> </a:t>
            </a:r>
            <a:r>
              <a:rPr sz="1000" spc="-15" dirty="0">
                <a:solidFill>
                  <a:prstClr val="black"/>
                </a:solidFill>
                <a:cs typeface="Calibri"/>
              </a:rPr>
              <a:t>male</a:t>
            </a:r>
            <a:r>
              <a:rPr sz="1000" spc="-10" dirty="0">
                <a:solidFill>
                  <a:prstClr val="black"/>
                </a:solidFill>
                <a:cs typeface="Calibri"/>
              </a:rPr>
              <a:t> </a:t>
            </a:r>
            <a:r>
              <a:rPr sz="1000" spc="-20" dirty="0">
                <a:solidFill>
                  <a:prstClr val="black"/>
                </a:solidFill>
                <a:cs typeface="Calibri"/>
              </a:rPr>
              <a:t>predominance.</a:t>
            </a:r>
            <a:r>
              <a:rPr sz="1000" spc="-15" dirty="0">
                <a:solidFill>
                  <a:prstClr val="black"/>
                </a:solidFill>
                <a:cs typeface="Calibri"/>
              </a:rPr>
              <a:t> </a:t>
            </a:r>
            <a:r>
              <a:rPr sz="1000" spc="-20" dirty="0">
                <a:solidFill>
                  <a:prstClr val="black"/>
                </a:solidFill>
                <a:cs typeface="Calibri"/>
              </a:rPr>
              <a:t>Dedifferentiated</a:t>
            </a:r>
            <a:r>
              <a:rPr sz="1000" spc="-15" dirty="0">
                <a:solidFill>
                  <a:prstClr val="black"/>
                </a:solidFill>
                <a:cs typeface="Calibri"/>
              </a:rPr>
              <a:t> and</a:t>
            </a:r>
            <a:r>
              <a:rPr sz="1000" spc="-10" dirty="0">
                <a:solidFill>
                  <a:prstClr val="black"/>
                </a:solidFill>
                <a:cs typeface="Calibri"/>
              </a:rPr>
              <a:t> </a:t>
            </a:r>
            <a:r>
              <a:rPr sz="1000" spc="-15" dirty="0">
                <a:solidFill>
                  <a:prstClr val="black"/>
                </a:solidFill>
                <a:cs typeface="Calibri"/>
              </a:rPr>
              <a:t>poorly </a:t>
            </a:r>
            <a:r>
              <a:rPr sz="1000" spc="-10" dirty="0">
                <a:solidFill>
                  <a:prstClr val="black"/>
                </a:solidFill>
                <a:cs typeface="Calibri"/>
              </a:rPr>
              <a:t> </a:t>
            </a:r>
            <a:r>
              <a:rPr sz="1000" spc="-20" dirty="0">
                <a:solidFill>
                  <a:prstClr val="black"/>
                </a:solidFill>
                <a:cs typeface="Calibri"/>
              </a:rPr>
              <a:t>differentiated</a:t>
            </a:r>
            <a:r>
              <a:rPr sz="1000" spc="90" dirty="0">
                <a:solidFill>
                  <a:prstClr val="black"/>
                </a:solidFill>
                <a:cs typeface="Calibri"/>
              </a:rPr>
              <a:t> </a:t>
            </a:r>
            <a:r>
              <a:rPr sz="1000" spc="-20" dirty="0">
                <a:solidFill>
                  <a:prstClr val="black"/>
                </a:solidFill>
                <a:cs typeface="Calibri"/>
              </a:rPr>
              <a:t>chordomas</a:t>
            </a:r>
            <a:r>
              <a:rPr sz="1000" spc="95" dirty="0">
                <a:solidFill>
                  <a:prstClr val="black"/>
                </a:solidFill>
                <a:cs typeface="Calibri"/>
              </a:rPr>
              <a:t> </a:t>
            </a:r>
            <a:r>
              <a:rPr sz="1000" spc="-20" dirty="0">
                <a:solidFill>
                  <a:prstClr val="black"/>
                </a:solidFill>
                <a:cs typeface="Calibri"/>
              </a:rPr>
              <a:t>are</a:t>
            </a:r>
            <a:r>
              <a:rPr sz="1000" spc="100" dirty="0">
                <a:solidFill>
                  <a:prstClr val="black"/>
                </a:solidFill>
                <a:cs typeface="Calibri"/>
              </a:rPr>
              <a:t> </a:t>
            </a:r>
            <a:r>
              <a:rPr sz="1000" spc="-20" dirty="0">
                <a:solidFill>
                  <a:prstClr val="black"/>
                </a:solidFill>
                <a:cs typeface="Calibri"/>
              </a:rPr>
              <a:t>ultra-rare</a:t>
            </a:r>
            <a:r>
              <a:rPr sz="1000" spc="100" dirty="0">
                <a:solidFill>
                  <a:prstClr val="black"/>
                </a:solidFill>
                <a:cs typeface="Calibri"/>
              </a:rPr>
              <a:t> </a:t>
            </a:r>
            <a:r>
              <a:rPr sz="1000" spc="-5" dirty="0">
                <a:solidFill>
                  <a:prstClr val="black"/>
                </a:solidFill>
                <a:cs typeface="Calibri"/>
              </a:rPr>
              <a:t>subtypes.</a:t>
            </a:r>
            <a:r>
              <a:rPr sz="975" spc="-7" baseline="38461" dirty="0">
                <a:solidFill>
                  <a:srgbClr val="007FAC"/>
                </a:solidFill>
                <a:cs typeface="Calibri"/>
                <a:hlinkClick r:id="rId2" action="ppaction://hlinksldjump"/>
              </a:rPr>
              <a:t>1</a:t>
            </a:r>
            <a:r>
              <a:rPr sz="975" spc="-7" baseline="38461" dirty="0">
                <a:solidFill>
                  <a:prstClr val="black"/>
                </a:solidFill>
                <a:cs typeface="Calibri"/>
              </a:rPr>
              <a:t>,</a:t>
            </a:r>
            <a:r>
              <a:rPr sz="975" spc="-7" baseline="38461" dirty="0">
                <a:solidFill>
                  <a:srgbClr val="007FAC"/>
                </a:solidFill>
                <a:cs typeface="Calibri"/>
                <a:hlinkClick r:id="rId2" action="ppaction://hlinksldjump"/>
              </a:rPr>
              <a:t>10</a:t>
            </a:r>
            <a:endParaRPr sz="975" baseline="38461">
              <a:solidFill>
                <a:prstClr val="black"/>
              </a:solidFill>
              <a:cs typeface="Calibri"/>
            </a:endParaRPr>
          </a:p>
          <a:p>
            <a:pPr marL="164465" algn="just">
              <a:lnSpc>
                <a:spcPts val="1145"/>
              </a:lnSpc>
            </a:pPr>
            <a:r>
              <a:rPr sz="1000" spc="-10" dirty="0">
                <a:solidFill>
                  <a:prstClr val="black"/>
                </a:solidFill>
                <a:cs typeface="Calibri"/>
              </a:rPr>
              <a:t>Giant</a:t>
            </a:r>
            <a:r>
              <a:rPr sz="1000" spc="200" dirty="0">
                <a:solidFill>
                  <a:prstClr val="black"/>
                </a:solidFill>
                <a:cs typeface="Calibri"/>
              </a:rPr>
              <a:t> </a:t>
            </a:r>
            <a:r>
              <a:rPr sz="1000" spc="-10" dirty="0">
                <a:solidFill>
                  <a:prstClr val="black"/>
                </a:solidFill>
                <a:cs typeface="Calibri"/>
              </a:rPr>
              <a:t>cell</a:t>
            </a:r>
            <a:r>
              <a:rPr sz="1000" spc="-5" dirty="0">
                <a:solidFill>
                  <a:prstClr val="black"/>
                </a:solidFill>
                <a:cs typeface="Calibri"/>
              </a:rPr>
              <a:t> </a:t>
            </a:r>
            <a:r>
              <a:rPr sz="1000" spc="-10" dirty="0">
                <a:solidFill>
                  <a:prstClr val="black"/>
                </a:solidFill>
                <a:cs typeface="Calibri"/>
              </a:rPr>
              <a:t>tumour</a:t>
            </a:r>
            <a:r>
              <a:rPr sz="1000" spc="190" dirty="0">
                <a:solidFill>
                  <a:prstClr val="black"/>
                </a:solidFill>
                <a:cs typeface="Calibri"/>
              </a:rPr>
              <a:t> </a:t>
            </a:r>
            <a:r>
              <a:rPr sz="1000" spc="-10" dirty="0">
                <a:solidFill>
                  <a:prstClr val="black"/>
                </a:solidFill>
                <a:cs typeface="Calibri"/>
              </a:rPr>
              <a:t>of</a:t>
            </a:r>
            <a:r>
              <a:rPr sz="1000" spc="210" dirty="0">
                <a:solidFill>
                  <a:prstClr val="black"/>
                </a:solidFill>
                <a:cs typeface="Calibri"/>
              </a:rPr>
              <a:t> </a:t>
            </a:r>
            <a:r>
              <a:rPr sz="1000" spc="-10" dirty="0">
                <a:solidFill>
                  <a:prstClr val="black"/>
                </a:solidFill>
                <a:cs typeface="Calibri"/>
              </a:rPr>
              <a:t>bone</a:t>
            </a:r>
            <a:r>
              <a:rPr sz="1000" spc="200" dirty="0">
                <a:solidFill>
                  <a:prstClr val="black"/>
                </a:solidFill>
                <a:cs typeface="Calibri"/>
              </a:rPr>
              <a:t> </a:t>
            </a:r>
            <a:r>
              <a:rPr sz="1000" spc="-5" dirty="0">
                <a:solidFill>
                  <a:prstClr val="black"/>
                </a:solidFill>
                <a:cs typeface="Calibri"/>
              </a:rPr>
              <a:t>(GCTB)</a:t>
            </a:r>
            <a:r>
              <a:rPr sz="1000" spc="204" dirty="0">
                <a:solidFill>
                  <a:prstClr val="black"/>
                </a:solidFill>
                <a:cs typeface="Calibri"/>
              </a:rPr>
              <a:t> </a:t>
            </a:r>
            <a:r>
              <a:rPr sz="1000" spc="-5" dirty="0">
                <a:solidFill>
                  <a:prstClr val="black"/>
                </a:solidFill>
                <a:cs typeface="Calibri"/>
              </a:rPr>
              <a:t>is</a:t>
            </a:r>
            <a:r>
              <a:rPr sz="1000" spc="200" dirty="0">
                <a:solidFill>
                  <a:prstClr val="black"/>
                </a:solidFill>
                <a:cs typeface="Calibri"/>
              </a:rPr>
              <a:t> </a:t>
            </a:r>
            <a:r>
              <a:rPr sz="1000" spc="-5" dirty="0">
                <a:solidFill>
                  <a:prstClr val="black"/>
                </a:solidFill>
                <a:cs typeface="Calibri"/>
              </a:rPr>
              <a:t>locally</a:t>
            </a:r>
            <a:r>
              <a:rPr sz="1000" spc="204" dirty="0">
                <a:solidFill>
                  <a:prstClr val="black"/>
                </a:solidFill>
                <a:cs typeface="Calibri"/>
              </a:rPr>
              <a:t> </a:t>
            </a:r>
            <a:r>
              <a:rPr sz="1000" spc="-10" dirty="0">
                <a:solidFill>
                  <a:prstClr val="black"/>
                </a:solidFill>
                <a:cs typeface="Calibri"/>
              </a:rPr>
              <a:t>aggressive,</a:t>
            </a:r>
            <a:endParaRPr sz="1000">
              <a:solidFill>
                <a:prstClr val="black"/>
              </a:solidFill>
              <a:cs typeface="Calibri"/>
            </a:endParaRPr>
          </a:p>
          <a:p>
            <a:pPr marL="38100" marR="31750" algn="just">
              <a:lnSpc>
                <a:spcPts val="1200"/>
              </a:lnSpc>
              <a:spcBef>
                <a:spcPts val="35"/>
              </a:spcBef>
            </a:pPr>
            <a:r>
              <a:rPr sz="1000" spc="-15" dirty="0">
                <a:solidFill>
                  <a:prstClr val="black"/>
                </a:solidFill>
                <a:cs typeface="Calibri"/>
              </a:rPr>
              <a:t>rarely</a:t>
            </a:r>
            <a:r>
              <a:rPr sz="1000" spc="-10" dirty="0">
                <a:solidFill>
                  <a:prstClr val="black"/>
                </a:solidFill>
                <a:cs typeface="Calibri"/>
              </a:rPr>
              <a:t> metastasising</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represents</a:t>
            </a:r>
            <a:r>
              <a:rPr sz="1000" spc="-5" dirty="0">
                <a:solidFill>
                  <a:prstClr val="black"/>
                </a:solidFill>
                <a:cs typeface="Calibri"/>
              </a:rPr>
              <a:t> </a:t>
            </a:r>
            <a:r>
              <a:rPr sz="1000" spc="-10" dirty="0">
                <a:solidFill>
                  <a:prstClr val="black"/>
                </a:solidFill>
                <a:cs typeface="Calibri"/>
              </a:rPr>
              <a:t>5%</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primary</a:t>
            </a:r>
            <a:r>
              <a:rPr sz="1000" spc="-5" dirty="0">
                <a:solidFill>
                  <a:prstClr val="black"/>
                </a:solidFill>
                <a:cs typeface="Calibri"/>
              </a:rPr>
              <a:t> </a:t>
            </a:r>
            <a:r>
              <a:rPr sz="1000" spc="-10" dirty="0">
                <a:solidFill>
                  <a:prstClr val="black"/>
                </a:solidFill>
                <a:cs typeface="Calibri"/>
              </a:rPr>
              <a:t>bone </a:t>
            </a:r>
            <a:r>
              <a:rPr sz="1000" spc="-5" dirty="0">
                <a:solidFill>
                  <a:prstClr val="black"/>
                </a:solidFill>
                <a:cs typeface="Calibri"/>
              </a:rPr>
              <a:t> </a:t>
            </a:r>
            <a:r>
              <a:rPr sz="1000" spc="-10" dirty="0">
                <a:solidFill>
                  <a:prstClr val="black"/>
                </a:solidFill>
                <a:cs typeface="Calibri"/>
              </a:rPr>
              <a:t>tumours,</a:t>
            </a:r>
            <a:r>
              <a:rPr sz="1000" spc="95" dirty="0">
                <a:solidFill>
                  <a:prstClr val="black"/>
                </a:solidFill>
                <a:cs typeface="Calibri"/>
              </a:rPr>
              <a:t> </a:t>
            </a:r>
            <a:r>
              <a:rPr sz="1000" spc="-10" dirty="0">
                <a:solidFill>
                  <a:prstClr val="black"/>
                </a:solidFill>
                <a:cs typeface="Calibri"/>
              </a:rPr>
              <a:t>with</a:t>
            </a:r>
            <a:r>
              <a:rPr sz="1000" spc="110" dirty="0">
                <a:solidFill>
                  <a:prstClr val="black"/>
                </a:solidFill>
                <a:cs typeface="Calibri"/>
              </a:rPr>
              <a:t> </a:t>
            </a:r>
            <a:r>
              <a:rPr sz="1000" spc="-10" dirty="0">
                <a:solidFill>
                  <a:prstClr val="black"/>
                </a:solidFill>
                <a:cs typeface="Calibri"/>
              </a:rPr>
              <a:t>an</a:t>
            </a:r>
            <a:r>
              <a:rPr sz="1000" spc="105" dirty="0">
                <a:solidFill>
                  <a:prstClr val="black"/>
                </a:solidFill>
                <a:cs typeface="Calibri"/>
              </a:rPr>
              <a:t> </a:t>
            </a:r>
            <a:r>
              <a:rPr sz="1000" spc="-10" dirty="0">
                <a:solidFill>
                  <a:prstClr val="black"/>
                </a:solidFill>
                <a:cs typeface="Calibri"/>
              </a:rPr>
              <a:t>incidence</a:t>
            </a:r>
            <a:r>
              <a:rPr sz="1000" spc="100" dirty="0">
                <a:solidFill>
                  <a:prstClr val="black"/>
                </a:solidFill>
                <a:cs typeface="Calibri"/>
              </a:rPr>
              <a:t> </a:t>
            </a:r>
            <a:r>
              <a:rPr sz="1000" spc="-10" dirty="0">
                <a:solidFill>
                  <a:prstClr val="black"/>
                </a:solidFill>
                <a:cs typeface="Calibri"/>
              </a:rPr>
              <a:t>of</a:t>
            </a:r>
            <a:r>
              <a:rPr sz="1000" spc="105" dirty="0">
                <a:solidFill>
                  <a:prstClr val="black"/>
                </a:solidFill>
                <a:cs typeface="Calibri"/>
              </a:rPr>
              <a:t> </a:t>
            </a:r>
            <a:r>
              <a:rPr sz="1000" spc="35" dirty="0">
                <a:solidFill>
                  <a:prstClr val="black"/>
                </a:solidFill>
                <a:latin typeface="Verdana"/>
                <a:cs typeface="Verdana"/>
              </a:rPr>
              <a:t>w</a:t>
            </a:r>
            <a:r>
              <a:rPr sz="1000" spc="35" dirty="0">
                <a:solidFill>
                  <a:prstClr val="black"/>
                </a:solidFill>
                <a:cs typeface="Calibri"/>
              </a:rPr>
              <a:t>1/1</a:t>
            </a:r>
            <a:r>
              <a:rPr sz="1000" spc="110" dirty="0">
                <a:solidFill>
                  <a:prstClr val="black"/>
                </a:solidFill>
                <a:cs typeface="Calibri"/>
              </a:rPr>
              <a:t> </a:t>
            </a:r>
            <a:r>
              <a:rPr sz="1000" spc="-10" dirty="0">
                <a:solidFill>
                  <a:prstClr val="black"/>
                </a:solidFill>
                <a:cs typeface="Calibri"/>
              </a:rPr>
              <a:t>000</a:t>
            </a:r>
            <a:r>
              <a:rPr sz="1000" spc="105" dirty="0">
                <a:solidFill>
                  <a:prstClr val="black"/>
                </a:solidFill>
                <a:cs typeface="Calibri"/>
              </a:rPr>
              <a:t> </a:t>
            </a:r>
            <a:r>
              <a:rPr sz="1000" spc="-15" dirty="0">
                <a:solidFill>
                  <a:prstClr val="black"/>
                </a:solidFill>
                <a:cs typeface="Calibri"/>
              </a:rPr>
              <a:t>000/year.</a:t>
            </a:r>
            <a:r>
              <a:rPr sz="975" spc="-22" baseline="38461" dirty="0">
                <a:solidFill>
                  <a:srgbClr val="007FAC"/>
                </a:solidFill>
                <a:cs typeface="Calibri"/>
                <a:hlinkClick r:id="rId2" action="ppaction://hlinksldjump"/>
              </a:rPr>
              <a:t>1</a:t>
            </a:r>
            <a:endParaRPr sz="975" baseline="38461">
              <a:solidFill>
                <a:prstClr val="black"/>
              </a:solidFill>
              <a:cs typeface="Calibri"/>
            </a:endParaRPr>
          </a:p>
          <a:p>
            <a:pPr marL="164465" algn="just">
              <a:lnSpc>
                <a:spcPts val="1145"/>
              </a:lnSpc>
            </a:pPr>
            <a:r>
              <a:rPr sz="1000" spc="-10" dirty="0">
                <a:solidFill>
                  <a:prstClr val="black"/>
                </a:solidFill>
                <a:cs typeface="Calibri"/>
              </a:rPr>
              <a:t>High-grade</a:t>
            </a:r>
            <a:r>
              <a:rPr sz="1000" spc="110" dirty="0">
                <a:solidFill>
                  <a:prstClr val="black"/>
                </a:solidFill>
                <a:cs typeface="Calibri"/>
              </a:rPr>
              <a:t> </a:t>
            </a:r>
            <a:r>
              <a:rPr sz="1000" spc="-10" dirty="0">
                <a:solidFill>
                  <a:prstClr val="black"/>
                </a:solidFill>
                <a:cs typeface="Calibri"/>
              </a:rPr>
              <a:t>spindle/pleomorphic</a:t>
            </a:r>
            <a:r>
              <a:rPr sz="1000" spc="120" dirty="0">
                <a:solidFill>
                  <a:prstClr val="black"/>
                </a:solidFill>
                <a:cs typeface="Calibri"/>
              </a:rPr>
              <a:t> </a:t>
            </a:r>
            <a:r>
              <a:rPr sz="1000" spc="-10" dirty="0">
                <a:solidFill>
                  <a:prstClr val="black"/>
                </a:solidFill>
                <a:cs typeface="Calibri"/>
              </a:rPr>
              <a:t>sarcomas</a:t>
            </a:r>
            <a:r>
              <a:rPr sz="1000" spc="114" dirty="0">
                <a:solidFill>
                  <a:prstClr val="black"/>
                </a:solidFill>
                <a:cs typeface="Calibri"/>
              </a:rPr>
              <a:t> </a:t>
            </a:r>
            <a:r>
              <a:rPr sz="1000" spc="-10" dirty="0">
                <a:solidFill>
                  <a:prstClr val="black"/>
                </a:solidFill>
                <a:cs typeface="Calibri"/>
              </a:rPr>
              <a:t>of</a:t>
            </a:r>
            <a:r>
              <a:rPr sz="1000" spc="120" dirty="0">
                <a:solidFill>
                  <a:prstClr val="black"/>
                </a:solidFill>
                <a:cs typeface="Calibri"/>
              </a:rPr>
              <a:t> </a:t>
            </a:r>
            <a:r>
              <a:rPr sz="1000" spc="-10" dirty="0">
                <a:solidFill>
                  <a:prstClr val="black"/>
                </a:solidFill>
                <a:cs typeface="Calibri"/>
              </a:rPr>
              <a:t>bone</a:t>
            </a:r>
            <a:r>
              <a:rPr sz="1000" spc="120" dirty="0">
                <a:solidFill>
                  <a:prstClr val="black"/>
                </a:solidFill>
                <a:cs typeface="Calibri"/>
              </a:rPr>
              <a:t> </a:t>
            </a:r>
            <a:r>
              <a:rPr sz="1000" spc="-10" dirty="0">
                <a:solidFill>
                  <a:prstClr val="black"/>
                </a:solidFill>
                <a:cs typeface="Calibri"/>
              </a:rPr>
              <a:t>are</a:t>
            </a:r>
            <a:r>
              <a:rPr sz="1000" spc="105" dirty="0">
                <a:solidFill>
                  <a:prstClr val="black"/>
                </a:solidFill>
                <a:cs typeface="Calibri"/>
              </a:rPr>
              <a:t> </a:t>
            </a:r>
            <a:r>
              <a:rPr sz="1000" spc="-15" dirty="0">
                <a:solidFill>
                  <a:prstClr val="black"/>
                </a:solidFill>
                <a:cs typeface="Calibri"/>
              </a:rPr>
              <a:t>a</a:t>
            </a:r>
            <a:endParaRPr sz="1000">
              <a:solidFill>
                <a:prstClr val="black"/>
              </a:solidFill>
              <a:cs typeface="Calibri"/>
            </a:endParaRPr>
          </a:p>
          <a:p>
            <a:pPr marL="38100" marR="30480" algn="just">
              <a:lnSpc>
                <a:spcPts val="1200"/>
              </a:lnSpc>
              <a:spcBef>
                <a:spcPts val="40"/>
              </a:spcBef>
            </a:pPr>
            <a:r>
              <a:rPr sz="1000" spc="-10" dirty="0">
                <a:solidFill>
                  <a:prstClr val="black"/>
                </a:solidFill>
                <a:cs typeface="Calibri"/>
              </a:rPr>
              <a:t>heterogeneous group of primary malignant bone tumours </a:t>
            </a:r>
            <a:r>
              <a:rPr sz="1000" spc="-5" dirty="0">
                <a:solidFill>
                  <a:prstClr val="black"/>
                </a:solidFill>
                <a:cs typeface="Calibri"/>
              </a:rPr>
              <a:t> </a:t>
            </a:r>
            <a:r>
              <a:rPr sz="1000" spc="-10" dirty="0">
                <a:solidFill>
                  <a:prstClr val="black"/>
                </a:solidFill>
                <a:cs typeface="Calibri"/>
              </a:rPr>
              <a:t>that do not </a:t>
            </a:r>
            <a:r>
              <a:rPr sz="1000" spc="-30" dirty="0">
                <a:solidFill>
                  <a:prstClr val="black"/>
                </a:solidFill>
                <a:cs typeface="Calibri"/>
              </a:rPr>
              <a:t>ful</a:t>
            </a:r>
            <a:r>
              <a:rPr sz="1000" spc="-30" dirty="0">
                <a:solidFill>
                  <a:prstClr val="black"/>
                </a:solidFill>
                <a:latin typeface="Lucida Sans Unicode"/>
                <a:cs typeface="Lucida Sans Unicode"/>
              </a:rPr>
              <a:t>fi</a:t>
            </a:r>
            <a:r>
              <a:rPr sz="1000" spc="-30" dirty="0">
                <a:solidFill>
                  <a:prstClr val="black"/>
                </a:solidFill>
                <a:cs typeface="Calibri"/>
              </a:rPr>
              <a:t>l </a:t>
            </a:r>
            <a:r>
              <a:rPr sz="1000" spc="-10" dirty="0">
                <a:solidFill>
                  <a:prstClr val="black"/>
                </a:solidFill>
                <a:cs typeface="Calibri"/>
              </a:rPr>
              <a:t>the histological criteria </a:t>
            </a:r>
            <a:r>
              <a:rPr sz="1000" spc="-15" dirty="0">
                <a:solidFill>
                  <a:prstClr val="black"/>
                </a:solidFill>
                <a:cs typeface="Calibri"/>
              </a:rPr>
              <a:t>for a </a:t>
            </a:r>
            <a:r>
              <a:rPr sz="1000" spc="-10" dirty="0">
                <a:solidFill>
                  <a:prstClr val="black"/>
                </a:solidFill>
                <a:cs typeface="Calibri"/>
              </a:rPr>
              <a:t>diagnosis of </a:t>
            </a:r>
            <a:r>
              <a:rPr sz="1000" spc="-5" dirty="0">
                <a:solidFill>
                  <a:prstClr val="black"/>
                </a:solidFill>
                <a:cs typeface="Calibri"/>
              </a:rPr>
              <a:t> </a:t>
            </a:r>
            <a:r>
              <a:rPr sz="1000" spc="-15" dirty="0">
                <a:solidFill>
                  <a:prstClr val="black"/>
                </a:solidFill>
                <a:cs typeface="Calibri"/>
              </a:rPr>
              <a:t>osteosarcoma,</a:t>
            </a:r>
            <a:r>
              <a:rPr sz="1000" spc="105" dirty="0">
                <a:solidFill>
                  <a:prstClr val="black"/>
                </a:solidFill>
                <a:cs typeface="Calibri"/>
              </a:rPr>
              <a:t> </a:t>
            </a:r>
            <a:r>
              <a:rPr sz="1000" spc="-10" dirty="0">
                <a:solidFill>
                  <a:prstClr val="black"/>
                </a:solidFill>
                <a:cs typeface="Calibri"/>
              </a:rPr>
              <a:t>chondrosarcoma</a:t>
            </a:r>
            <a:r>
              <a:rPr sz="1000" spc="105" dirty="0">
                <a:solidFill>
                  <a:prstClr val="black"/>
                </a:solidFill>
                <a:cs typeface="Calibri"/>
              </a:rPr>
              <a:t> </a:t>
            </a:r>
            <a:r>
              <a:rPr sz="1000" spc="-10" dirty="0">
                <a:solidFill>
                  <a:prstClr val="black"/>
                </a:solidFill>
                <a:cs typeface="Calibri"/>
              </a:rPr>
              <a:t>or</a:t>
            </a:r>
            <a:r>
              <a:rPr sz="1000" spc="100" dirty="0">
                <a:solidFill>
                  <a:prstClr val="black"/>
                </a:solidFill>
                <a:cs typeface="Calibri"/>
              </a:rPr>
              <a:t> </a:t>
            </a:r>
            <a:r>
              <a:rPr sz="1000" spc="10" dirty="0">
                <a:solidFill>
                  <a:prstClr val="black"/>
                </a:solidFill>
                <a:cs typeface="Calibri"/>
              </a:rPr>
              <a:t>ES.</a:t>
            </a:r>
            <a:r>
              <a:rPr sz="975" spc="15" baseline="38461" dirty="0">
                <a:solidFill>
                  <a:srgbClr val="007FAC"/>
                </a:solidFill>
                <a:cs typeface="Calibri"/>
                <a:hlinkClick r:id="rId2" action="ppaction://hlinksldjump"/>
              </a:rPr>
              <a:t>11</a:t>
            </a:r>
            <a:endParaRPr sz="975" baseline="38461">
              <a:solidFill>
                <a:prstClr val="black"/>
              </a:solidFill>
              <a:cs typeface="Calibri"/>
            </a:endParaRPr>
          </a:p>
        </p:txBody>
      </p:sp>
      <p:sp>
        <p:nvSpPr>
          <p:cNvPr id="6" name="object 6"/>
          <p:cNvSpPr txBox="1"/>
          <p:nvPr/>
        </p:nvSpPr>
        <p:spPr>
          <a:xfrm>
            <a:off x="5155792" y="5742371"/>
            <a:ext cx="4005148" cy="1808187"/>
          </a:xfrm>
          <a:prstGeom prst="rect">
            <a:avLst/>
          </a:prstGeom>
        </p:spPr>
        <p:txBody>
          <a:bodyPr vert="horz" wrap="square" lIns="0" tIns="63500" rIns="0" bIns="0" rtlCol="0">
            <a:spAutoFit/>
          </a:bodyPr>
          <a:lstStyle/>
          <a:p>
            <a:pPr marL="12700" algn="just">
              <a:spcBef>
                <a:spcPts val="500"/>
              </a:spcBef>
            </a:pPr>
            <a:r>
              <a:rPr sz="1000" spc="-80" dirty="0">
                <a:solidFill>
                  <a:srgbClr val="7B0451"/>
                </a:solidFill>
                <a:latin typeface="Arial MT"/>
                <a:cs typeface="Arial MT"/>
              </a:rPr>
              <a:t>DIAG</a:t>
            </a:r>
            <a:r>
              <a:rPr sz="1000" spc="-90" dirty="0">
                <a:solidFill>
                  <a:srgbClr val="7B0451"/>
                </a:solidFill>
                <a:latin typeface="Arial MT"/>
                <a:cs typeface="Arial MT"/>
              </a:rPr>
              <a:t>N</a:t>
            </a:r>
            <a:r>
              <a:rPr sz="1000" spc="-114" dirty="0">
                <a:solidFill>
                  <a:srgbClr val="7B0451"/>
                </a:solidFill>
                <a:latin typeface="Arial MT"/>
                <a:cs typeface="Arial MT"/>
              </a:rPr>
              <a:t>OSIS,</a:t>
            </a:r>
            <a:r>
              <a:rPr sz="1000" spc="55" dirty="0">
                <a:solidFill>
                  <a:srgbClr val="7B0451"/>
                </a:solidFill>
                <a:latin typeface="Arial MT"/>
                <a:cs typeface="Arial MT"/>
              </a:rPr>
              <a:t> </a:t>
            </a:r>
            <a:r>
              <a:rPr sz="1000" spc="-105" dirty="0">
                <a:solidFill>
                  <a:srgbClr val="7B0451"/>
                </a:solidFill>
                <a:latin typeface="Arial MT"/>
                <a:cs typeface="Arial MT"/>
              </a:rPr>
              <a:t>PATH</a:t>
            </a:r>
            <a:r>
              <a:rPr sz="1000" spc="-120" dirty="0">
                <a:solidFill>
                  <a:srgbClr val="7B0451"/>
                </a:solidFill>
                <a:latin typeface="Arial MT"/>
                <a:cs typeface="Arial MT"/>
              </a:rPr>
              <a:t>O</a:t>
            </a:r>
            <a:r>
              <a:rPr sz="1000" spc="-140" dirty="0">
                <a:solidFill>
                  <a:srgbClr val="7B0451"/>
                </a:solidFill>
                <a:latin typeface="Arial MT"/>
                <a:cs typeface="Arial MT"/>
              </a:rPr>
              <a:t>LOGY</a:t>
            </a:r>
            <a:r>
              <a:rPr sz="1000" spc="50" dirty="0">
                <a:solidFill>
                  <a:srgbClr val="7B0451"/>
                </a:solidFill>
                <a:latin typeface="Arial MT"/>
                <a:cs typeface="Arial MT"/>
              </a:rPr>
              <a:t> </a:t>
            </a:r>
            <a:r>
              <a:rPr sz="1000" spc="-80" dirty="0">
                <a:solidFill>
                  <a:srgbClr val="7B0451"/>
                </a:solidFill>
                <a:latin typeface="Arial MT"/>
                <a:cs typeface="Arial MT"/>
              </a:rPr>
              <a:t>AND</a:t>
            </a:r>
            <a:r>
              <a:rPr sz="1000" spc="55" dirty="0">
                <a:solidFill>
                  <a:srgbClr val="7B0451"/>
                </a:solidFill>
                <a:latin typeface="Arial MT"/>
                <a:cs typeface="Arial MT"/>
              </a:rPr>
              <a:t> </a:t>
            </a:r>
            <a:r>
              <a:rPr sz="1000" spc="-110" dirty="0">
                <a:solidFill>
                  <a:srgbClr val="7B0451"/>
                </a:solidFill>
                <a:latin typeface="Arial MT"/>
                <a:cs typeface="Arial MT"/>
              </a:rPr>
              <a:t>MOL</a:t>
            </a:r>
            <a:r>
              <a:rPr sz="1000" spc="-90" dirty="0">
                <a:solidFill>
                  <a:srgbClr val="7B0451"/>
                </a:solidFill>
                <a:latin typeface="Arial MT"/>
                <a:cs typeface="Arial MT"/>
              </a:rPr>
              <a:t>E</a:t>
            </a:r>
            <a:r>
              <a:rPr sz="1000" spc="-135" dirty="0">
                <a:solidFill>
                  <a:srgbClr val="7B0451"/>
                </a:solidFill>
                <a:latin typeface="Arial MT"/>
                <a:cs typeface="Arial MT"/>
              </a:rPr>
              <a:t>CULAR</a:t>
            </a:r>
            <a:r>
              <a:rPr sz="1000" spc="55" dirty="0">
                <a:solidFill>
                  <a:srgbClr val="7B0451"/>
                </a:solidFill>
                <a:latin typeface="Arial MT"/>
                <a:cs typeface="Arial MT"/>
              </a:rPr>
              <a:t> </a:t>
            </a:r>
            <a:r>
              <a:rPr sz="1000" spc="-105" dirty="0">
                <a:solidFill>
                  <a:srgbClr val="7B0451"/>
                </a:solidFill>
                <a:latin typeface="Arial MT"/>
                <a:cs typeface="Arial MT"/>
              </a:rPr>
              <a:t>BIOLO</a:t>
            </a:r>
            <a:r>
              <a:rPr sz="1000" spc="-130" dirty="0">
                <a:solidFill>
                  <a:srgbClr val="7B0451"/>
                </a:solidFill>
                <a:latin typeface="Arial MT"/>
                <a:cs typeface="Arial MT"/>
              </a:rPr>
              <a:t>G</a:t>
            </a:r>
            <a:r>
              <a:rPr sz="1000" spc="-160" dirty="0">
                <a:solidFill>
                  <a:srgbClr val="7B0451"/>
                </a:solidFill>
                <a:latin typeface="Arial MT"/>
                <a:cs typeface="Arial MT"/>
              </a:rPr>
              <a:t>Y</a:t>
            </a:r>
            <a:endParaRPr sz="1000">
              <a:solidFill>
                <a:prstClr val="black"/>
              </a:solidFill>
              <a:latin typeface="Arial MT"/>
              <a:cs typeface="Arial MT"/>
            </a:endParaRPr>
          </a:p>
          <a:p>
            <a:pPr marL="12700" marR="5080" algn="just">
              <a:spcBef>
                <a:spcPts val="395"/>
              </a:spcBef>
            </a:pPr>
            <a:r>
              <a:rPr sz="1000" spc="-10" dirty="0">
                <a:solidFill>
                  <a:prstClr val="black"/>
                </a:solidFill>
                <a:cs typeface="Calibri"/>
              </a:rPr>
              <a:t>A</a:t>
            </a:r>
            <a:r>
              <a:rPr sz="1000" spc="-5" dirty="0">
                <a:solidFill>
                  <a:prstClr val="black"/>
                </a:solidFill>
                <a:cs typeface="Calibri"/>
              </a:rPr>
              <a:t> </a:t>
            </a:r>
            <a:r>
              <a:rPr sz="1000" spc="-10" dirty="0">
                <a:solidFill>
                  <a:prstClr val="black"/>
                </a:solidFill>
                <a:cs typeface="Calibri"/>
              </a:rPr>
              <a:t>general</a:t>
            </a:r>
            <a:r>
              <a:rPr sz="1000" spc="-5" dirty="0">
                <a:solidFill>
                  <a:prstClr val="black"/>
                </a:solidFill>
                <a:cs typeface="Calibri"/>
              </a:rPr>
              <a:t> </a:t>
            </a:r>
            <a:r>
              <a:rPr sz="1000" spc="-10" dirty="0">
                <a:solidFill>
                  <a:prstClr val="black"/>
                </a:solidFill>
                <a:cs typeface="Calibri"/>
              </a:rPr>
              <a:t>diagnostic strategy</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5" dirty="0">
                <a:solidFill>
                  <a:prstClr val="black"/>
                </a:solidFill>
                <a:cs typeface="Calibri"/>
              </a:rPr>
              <a:t>BS is </a:t>
            </a:r>
            <a:r>
              <a:rPr sz="1000" spc="-10" dirty="0">
                <a:solidFill>
                  <a:prstClr val="black"/>
                </a:solidFill>
                <a:cs typeface="Calibri"/>
              </a:rPr>
              <a:t>shown</a:t>
            </a:r>
            <a:r>
              <a:rPr sz="1000" spc="204" dirty="0">
                <a:solidFill>
                  <a:prstClr val="black"/>
                </a:solidFill>
                <a:cs typeface="Calibri"/>
              </a:rPr>
              <a:t> </a:t>
            </a:r>
            <a:r>
              <a:rPr sz="1000" spc="-5" dirty="0">
                <a:solidFill>
                  <a:prstClr val="black"/>
                </a:solidFill>
                <a:cs typeface="Calibri"/>
              </a:rPr>
              <a:t>in </a:t>
            </a:r>
            <a:r>
              <a:rPr sz="1000" spc="-10" dirty="0">
                <a:solidFill>
                  <a:srgbClr val="007FAC"/>
                </a:solidFill>
                <a:cs typeface="Calibri"/>
                <a:hlinkClick r:id="rId3" action="ppaction://hlinksldjump"/>
              </a:rPr>
              <a:t>Figure</a:t>
            </a:r>
            <a:r>
              <a:rPr sz="1000" spc="204" dirty="0">
                <a:solidFill>
                  <a:srgbClr val="007FAC"/>
                </a:solidFill>
                <a:cs typeface="Calibri"/>
                <a:hlinkClick r:id="rId3" action="ppaction://hlinksldjump"/>
              </a:rPr>
              <a:t> </a:t>
            </a:r>
            <a:r>
              <a:rPr sz="1000" spc="-10" dirty="0">
                <a:solidFill>
                  <a:srgbClr val="007FAC"/>
                </a:solidFill>
                <a:cs typeface="Calibri"/>
                <a:hlinkClick r:id="rId3" action="ppaction://hlinksldjump"/>
              </a:rPr>
              <a:t>1</a:t>
            </a:r>
            <a:r>
              <a:rPr sz="1000" spc="-10" dirty="0">
                <a:solidFill>
                  <a:prstClr val="black"/>
                </a:solidFill>
                <a:cs typeface="Calibri"/>
              </a:rPr>
              <a:t>. </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presence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persistent</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often</a:t>
            </a:r>
            <a:r>
              <a:rPr sz="1000" spc="-5" dirty="0">
                <a:solidFill>
                  <a:prstClr val="black"/>
                </a:solidFill>
                <a:cs typeface="Calibri"/>
              </a:rPr>
              <a:t> </a:t>
            </a:r>
            <a:r>
              <a:rPr sz="1000" spc="-10" dirty="0">
                <a:solidFill>
                  <a:prstClr val="black"/>
                </a:solidFill>
                <a:cs typeface="Calibri"/>
              </a:rPr>
              <a:t>progressive</a:t>
            </a:r>
            <a:r>
              <a:rPr sz="1000" spc="-5" dirty="0">
                <a:solidFill>
                  <a:prstClr val="black"/>
                </a:solidFill>
                <a:cs typeface="Calibri"/>
              </a:rPr>
              <a:t> </a:t>
            </a:r>
            <a:r>
              <a:rPr sz="1000" spc="-10" dirty="0">
                <a:solidFill>
                  <a:prstClr val="black"/>
                </a:solidFill>
                <a:cs typeface="Calibri"/>
              </a:rPr>
              <a:t>non- </a:t>
            </a:r>
            <a:r>
              <a:rPr sz="1000" spc="-5" dirty="0">
                <a:solidFill>
                  <a:prstClr val="black"/>
                </a:solidFill>
                <a:cs typeface="Calibri"/>
              </a:rPr>
              <a:t> </a:t>
            </a:r>
            <a:r>
              <a:rPr sz="1000" spc="-10" dirty="0">
                <a:solidFill>
                  <a:prstClr val="black"/>
                </a:solidFill>
                <a:cs typeface="Calibri"/>
              </a:rPr>
              <a:t>mechanical</a:t>
            </a:r>
            <a:r>
              <a:rPr sz="1000" spc="-5"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0" dirty="0">
                <a:solidFill>
                  <a:prstClr val="black"/>
                </a:solidFill>
                <a:cs typeface="Calibri"/>
              </a:rPr>
              <a:t>pain,</a:t>
            </a:r>
            <a:r>
              <a:rPr sz="1000" spc="-5" dirty="0">
                <a:solidFill>
                  <a:prstClr val="black"/>
                </a:solidFill>
                <a:cs typeface="Calibri"/>
              </a:rPr>
              <a:t> </a:t>
            </a:r>
            <a:r>
              <a:rPr sz="1000" spc="-10" dirty="0">
                <a:solidFill>
                  <a:prstClr val="black"/>
                </a:solidFill>
                <a:cs typeface="Calibri"/>
              </a:rPr>
              <a:t>predominantly</a:t>
            </a:r>
            <a:r>
              <a:rPr sz="1000" spc="-5" dirty="0">
                <a:solidFill>
                  <a:prstClr val="black"/>
                </a:solidFill>
                <a:cs typeface="Calibri"/>
              </a:rPr>
              <a:t> </a:t>
            </a:r>
            <a:r>
              <a:rPr sz="1000" spc="-10" dirty="0">
                <a:solidFill>
                  <a:prstClr val="black"/>
                </a:solidFill>
                <a:cs typeface="Calibri"/>
              </a:rPr>
              <a:t>at</a:t>
            </a:r>
            <a:r>
              <a:rPr sz="1000" spc="-5" dirty="0">
                <a:solidFill>
                  <a:prstClr val="black"/>
                </a:solidFill>
                <a:cs typeface="Calibri"/>
              </a:rPr>
              <a:t> </a:t>
            </a:r>
            <a:r>
              <a:rPr sz="1000" spc="-10" dirty="0">
                <a:solidFill>
                  <a:prstClr val="black"/>
                </a:solidFill>
                <a:cs typeface="Calibri"/>
              </a:rPr>
              <a:t>night,</a:t>
            </a:r>
            <a:r>
              <a:rPr sz="1000" spc="-5" dirty="0">
                <a:solidFill>
                  <a:prstClr val="black"/>
                </a:solidFill>
                <a:cs typeface="Calibri"/>
              </a:rPr>
              <a:t> </a:t>
            </a:r>
            <a:r>
              <a:rPr sz="1000" spc="-10" dirty="0">
                <a:solidFill>
                  <a:prstClr val="black"/>
                </a:solidFill>
                <a:cs typeface="Calibri"/>
              </a:rPr>
              <a:t>should </a:t>
            </a:r>
            <a:r>
              <a:rPr sz="1000" spc="-215" dirty="0">
                <a:solidFill>
                  <a:prstClr val="black"/>
                </a:solidFill>
                <a:cs typeface="Calibri"/>
              </a:rPr>
              <a:t> </a:t>
            </a:r>
            <a:r>
              <a:rPr sz="1000" spc="-10" dirty="0">
                <a:solidFill>
                  <a:prstClr val="black"/>
                </a:solidFill>
                <a:cs typeface="Calibri"/>
              </a:rPr>
              <a:t>prompt </a:t>
            </a:r>
            <a:r>
              <a:rPr sz="1000" spc="-15" dirty="0">
                <a:solidFill>
                  <a:prstClr val="black"/>
                </a:solidFill>
                <a:cs typeface="Calibri"/>
              </a:rPr>
              <a:t>a </a:t>
            </a:r>
            <a:r>
              <a:rPr sz="1000" spc="-10" dirty="0">
                <a:solidFill>
                  <a:prstClr val="black"/>
                </a:solidFill>
                <a:cs typeface="Calibri"/>
              </a:rPr>
              <a:t>radiological assessment. </a:t>
            </a:r>
            <a:r>
              <a:rPr sz="1000" spc="-5" dirty="0">
                <a:solidFill>
                  <a:prstClr val="black"/>
                </a:solidFill>
                <a:cs typeface="Calibri"/>
              </a:rPr>
              <a:t>Swelling </a:t>
            </a:r>
            <a:r>
              <a:rPr sz="1000" spc="-10" dirty="0">
                <a:solidFill>
                  <a:prstClr val="black"/>
                </a:solidFill>
                <a:cs typeface="Calibri"/>
              </a:rPr>
              <a:t>and functional </a:t>
            </a:r>
            <a:r>
              <a:rPr sz="1000" spc="-5" dirty="0">
                <a:solidFill>
                  <a:prstClr val="black"/>
                </a:solidFill>
                <a:cs typeface="Calibri"/>
              </a:rPr>
              <a:t> </a:t>
            </a:r>
            <a:r>
              <a:rPr sz="1000" spc="-10" dirty="0">
                <a:solidFill>
                  <a:prstClr val="black"/>
                </a:solidFill>
                <a:cs typeface="Calibri"/>
              </a:rPr>
              <a:t>impairment can be present </a:t>
            </a:r>
            <a:r>
              <a:rPr sz="1000" spc="-5" dirty="0">
                <a:solidFill>
                  <a:prstClr val="black"/>
                </a:solidFill>
                <a:cs typeface="Calibri"/>
              </a:rPr>
              <a:t>if </a:t>
            </a:r>
            <a:r>
              <a:rPr sz="1000" spc="-10" dirty="0">
                <a:solidFill>
                  <a:prstClr val="black"/>
                </a:solidFill>
                <a:cs typeface="Calibri"/>
              </a:rPr>
              <a:t>the tumour has progressed </a:t>
            </a:r>
            <a:r>
              <a:rPr sz="1000" spc="-5" dirty="0">
                <a:solidFill>
                  <a:prstClr val="black"/>
                </a:solidFill>
                <a:cs typeface="Calibri"/>
              </a:rPr>
              <a:t> </a:t>
            </a:r>
            <a:r>
              <a:rPr sz="1000" spc="-10" dirty="0">
                <a:solidFill>
                  <a:prstClr val="black"/>
                </a:solidFill>
                <a:cs typeface="Calibri"/>
              </a:rPr>
              <a:t>through the </a:t>
            </a:r>
            <a:r>
              <a:rPr sz="1000" spc="-15" dirty="0">
                <a:solidFill>
                  <a:prstClr val="black"/>
                </a:solidFill>
                <a:cs typeface="Calibri"/>
              </a:rPr>
              <a:t>cortex </a:t>
            </a:r>
            <a:r>
              <a:rPr sz="1000" spc="-10" dirty="0">
                <a:solidFill>
                  <a:prstClr val="black"/>
                </a:solidFill>
                <a:cs typeface="Calibri"/>
              </a:rPr>
              <a:t>and distended the periosteum, but these </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often</a:t>
            </a:r>
            <a:r>
              <a:rPr sz="1000" spc="-5" dirty="0">
                <a:solidFill>
                  <a:prstClr val="black"/>
                </a:solidFill>
                <a:cs typeface="Calibri"/>
              </a:rPr>
              <a:t> </a:t>
            </a:r>
            <a:r>
              <a:rPr sz="1000" spc="-10" dirty="0">
                <a:solidFill>
                  <a:prstClr val="black"/>
                </a:solidFill>
                <a:cs typeface="Calibri"/>
              </a:rPr>
              <a:t>later</a:t>
            </a:r>
            <a:r>
              <a:rPr sz="1000" spc="-5" dirty="0">
                <a:solidFill>
                  <a:prstClr val="black"/>
                </a:solidFill>
                <a:cs typeface="Calibri"/>
              </a:rPr>
              <a:t> </a:t>
            </a:r>
            <a:r>
              <a:rPr sz="1000" spc="-10" dirty="0">
                <a:solidFill>
                  <a:prstClr val="black"/>
                </a:solidFill>
                <a:cs typeface="Calibri"/>
              </a:rPr>
              <a:t>signs.</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differential</a:t>
            </a:r>
            <a:r>
              <a:rPr sz="1000" spc="-5" dirty="0">
                <a:solidFill>
                  <a:prstClr val="black"/>
                </a:solidFill>
                <a:cs typeface="Calibri"/>
              </a:rPr>
              <a:t> </a:t>
            </a:r>
            <a:r>
              <a:rPr sz="1000" spc="-10" dirty="0">
                <a:solidFill>
                  <a:prstClr val="black"/>
                </a:solidFill>
                <a:cs typeface="Calibri"/>
              </a:rPr>
              <a:t>diagnoses</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a:t>
            </a:r>
            <a:r>
              <a:rPr sz="1000" spc="-5" dirty="0">
                <a:solidFill>
                  <a:prstClr val="black"/>
                </a:solidFill>
                <a:cs typeface="Calibri"/>
              </a:rPr>
              <a:t>BS </a:t>
            </a:r>
            <a:r>
              <a:rPr sz="1000" dirty="0">
                <a:solidFill>
                  <a:prstClr val="black"/>
                </a:solidFill>
                <a:cs typeface="Calibri"/>
              </a:rPr>
              <a:t> </a:t>
            </a:r>
            <a:r>
              <a:rPr sz="1000" spc="-10" dirty="0">
                <a:solidFill>
                  <a:prstClr val="black"/>
                </a:solidFill>
                <a:cs typeface="Calibri"/>
              </a:rPr>
              <a:t>include osteomyelitis, </a:t>
            </a:r>
            <a:r>
              <a:rPr sz="1000" spc="-5" dirty="0">
                <a:solidFill>
                  <a:prstClr val="black"/>
                </a:solidFill>
                <a:cs typeface="Calibri"/>
              </a:rPr>
              <a:t>benign </a:t>
            </a:r>
            <a:r>
              <a:rPr sz="1000" spc="-10" dirty="0">
                <a:solidFill>
                  <a:prstClr val="black"/>
                </a:solidFill>
                <a:cs typeface="Calibri"/>
              </a:rPr>
              <a:t>tumours and bone </a:t>
            </a:r>
            <a:r>
              <a:rPr sz="1000" spc="-15" dirty="0">
                <a:solidFill>
                  <a:prstClr val="black"/>
                </a:solidFill>
                <a:cs typeface="Calibri"/>
              </a:rPr>
              <a:t>metasta- </a:t>
            </a:r>
            <a:r>
              <a:rPr sz="1000" spc="-10" dirty="0">
                <a:solidFill>
                  <a:prstClr val="black"/>
                </a:solidFill>
                <a:cs typeface="Calibri"/>
              </a:rPr>
              <a:t> ses,</a:t>
            </a:r>
            <a:r>
              <a:rPr sz="1000" spc="120" dirty="0">
                <a:solidFill>
                  <a:prstClr val="black"/>
                </a:solidFill>
                <a:cs typeface="Calibri"/>
              </a:rPr>
              <a:t> </a:t>
            </a:r>
            <a:r>
              <a:rPr sz="1000" spc="-10" dirty="0">
                <a:solidFill>
                  <a:prstClr val="black"/>
                </a:solidFill>
                <a:cs typeface="Calibri"/>
              </a:rPr>
              <a:t>all</a:t>
            </a:r>
            <a:r>
              <a:rPr sz="1000" spc="114" dirty="0">
                <a:solidFill>
                  <a:prstClr val="black"/>
                </a:solidFill>
                <a:cs typeface="Calibri"/>
              </a:rPr>
              <a:t> </a:t>
            </a:r>
            <a:r>
              <a:rPr sz="1000" spc="-10" dirty="0">
                <a:solidFill>
                  <a:prstClr val="black"/>
                </a:solidFill>
                <a:cs typeface="Calibri"/>
              </a:rPr>
              <a:t>of</a:t>
            </a:r>
            <a:r>
              <a:rPr sz="1000" spc="120" dirty="0">
                <a:solidFill>
                  <a:prstClr val="black"/>
                </a:solidFill>
                <a:cs typeface="Calibri"/>
              </a:rPr>
              <a:t> </a:t>
            </a:r>
            <a:r>
              <a:rPr sz="1000" spc="-10" dirty="0">
                <a:solidFill>
                  <a:prstClr val="black"/>
                </a:solidFill>
                <a:cs typeface="Calibri"/>
              </a:rPr>
              <a:t>which</a:t>
            </a:r>
            <a:r>
              <a:rPr sz="1000" spc="125" dirty="0">
                <a:solidFill>
                  <a:prstClr val="black"/>
                </a:solidFill>
                <a:cs typeface="Calibri"/>
              </a:rPr>
              <a:t> </a:t>
            </a:r>
            <a:r>
              <a:rPr sz="1000" spc="-10" dirty="0">
                <a:solidFill>
                  <a:prstClr val="black"/>
                </a:solidFill>
                <a:cs typeface="Calibri"/>
              </a:rPr>
              <a:t>outnumber</a:t>
            </a:r>
            <a:r>
              <a:rPr sz="1000" spc="120" dirty="0">
                <a:solidFill>
                  <a:prstClr val="black"/>
                </a:solidFill>
                <a:cs typeface="Calibri"/>
              </a:rPr>
              <a:t> </a:t>
            </a:r>
            <a:r>
              <a:rPr sz="1000" spc="-10" dirty="0">
                <a:solidFill>
                  <a:prstClr val="black"/>
                </a:solidFill>
                <a:cs typeface="Calibri"/>
              </a:rPr>
              <a:t>primary</a:t>
            </a:r>
            <a:r>
              <a:rPr sz="1000" spc="125" dirty="0">
                <a:solidFill>
                  <a:prstClr val="black"/>
                </a:solidFill>
                <a:cs typeface="Calibri"/>
              </a:rPr>
              <a:t> </a:t>
            </a:r>
            <a:r>
              <a:rPr sz="1000" spc="-5" dirty="0">
                <a:solidFill>
                  <a:prstClr val="black"/>
                </a:solidFill>
                <a:cs typeface="Calibri"/>
              </a:rPr>
              <a:t>BS.</a:t>
            </a:r>
            <a:r>
              <a:rPr sz="1000" spc="45" dirty="0">
                <a:solidFill>
                  <a:prstClr val="black"/>
                </a:solidFill>
                <a:cs typeface="Calibri"/>
              </a:rPr>
              <a:t> </a:t>
            </a:r>
            <a:r>
              <a:rPr sz="1000" spc="-10" dirty="0">
                <a:solidFill>
                  <a:prstClr val="black"/>
                </a:solidFill>
                <a:cs typeface="Calibri"/>
              </a:rPr>
              <a:t>The</a:t>
            </a:r>
            <a:r>
              <a:rPr sz="1000" spc="120" dirty="0">
                <a:solidFill>
                  <a:prstClr val="black"/>
                </a:solidFill>
                <a:cs typeface="Calibri"/>
              </a:rPr>
              <a:t> </a:t>
            </a:r>
            <a:r>
              <a:rPr sz="1000" spc="-10" dirty="0">
                <a:solidFill>
                  <a:prstClr val="black"/>
                </a:solidFill>
                <a:cs typeface="Calibri"/>
              </a:rPr>
              <a:t>diagnosis</a:t>
            </a:r>
            <a:r>
              <a:rPr sz="1000" spc="125" dirty="0">
                <a:solidFill>
                  <a:prstClr val="black"/>
                </a:solidFill>
                <a:cs typeface="Calibri"/>
              </a:rPr>
              <a:t> </a:t>
            </a:r>
            <a:r>
              <a:rPr sz="1000" spc="-10" dirty="0">
                <a:solidFill>
                  <a:prstClr val="black"/>
                </a:solidFill>
                <a:cs typeface="Calibri"/>
              </a:rPr>
              <a:t>can </a:t>
            </a:r>
            <a:r>
              <a:rPr sz="1000" spc="-215" dirty="0">
                <a:solidFill>
                  <a:prstClr val="black"/>
                </a:solidFill>
                <a:cs typeface="Calibri"/>
              </a:rPr>
              <a:t> </a:t>
            </a:r>
            <a:r>
              <a:rPr sz="1000" spc="-10" dirty="0">
                <a:solidFill>
                  <a:prstClr val="black"/>
                </a:solidFill>
                <a:cs typeface="Calibri"/>
              </a:rPr>
              <a:t>be strongly oriented by patient age. For patients </a:t>
            </a:r>
            <a:r>
              <a:rPr sz="1000" spc="-20" dirty="0">
                <a:solidFill>
                  <a:prstClr val="black"/>
                </a:solidFill>
                <a:latin typeface="Lucida Sans Unicode"/>
                <a:cs typeface="Lucida Sans Unicode"/>
              </a:rPr>
              <a:t>&lt;</a:t>
            </a:r>
            <a:r>
              <a:rPr sz="1000" spc="-20" dirty="0">
                <a:solidFill>
                  <a:prstClr val="black"/>
                </a:solidFill>
                <a:cs typeface="Calibri"/>
              </a:rPr>
              <a:t>5 </a:t>
            </a:r>
            <a:r>
              <a:rPr sz="1000" spc="-15" dirty="0">
                <a:solidFill>
                  <a:prstClr val="black"/>
                </a:solidFill>
                <a:cs typeface="Calibri"/>
              </a:rPr>
              <a:t>years </a:t>
            </a:r>
            <a:r>
              <a:rPr sz="1000" spc="-10" dirty="0">
                <a:solidFill>
                  <a:prstClr val="black"/>
                </a:solidFill>
                <a:cs typeface="Calibri"/>
              </a:rPr>
              <a:t> old,</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destructive</a:t>
            </a:r>
            <a:r>
              <a:rPr sz="1000" spc="-5"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0" dirty="0">
                <a:solidFill>
                  <a:prstClr val="black"/>
                </a:solidFill>
                <a:cs typeface="Calibri"/>
              </a:rPr>
              <a:t>lesion</a:t>
            </a:r>
            <a:r>
              <a:rPr sz="1000" spc="-5" dirty="0">
                <a:solidFill>
                  <a:prstClr val="black"/>
                </a:solidFill>
                <a:cs typeface="Calibri"/>
              </a:rPr>
              <a:t> could</a:t>
            </a:r>
            <a:r>
              <a:rPr sz="1000"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interpreted</a:t>
            </a:r>
            <a:r>
              <a:rPr sz="1000" spc="-5" dirty="0">
                <a:solidFill>
                  <a:prstClr val="black"/>
                </a:solidFill>
                <a:cs typeface="Calibri"/>
              </a:rPr>
              <a:t> </a:t>
            </a:r>
            <a:r>
              <a:rPr sz="1000" spc="-10" dirty="0">
                <a:solidFill>
                  <a:prstClr val="black"/>
                </a:solidFill>
                <a:cs typeface="Calibri"/>
              </a:rPr>
              <a:t>pre- </a:t>
            </a:r>
            <a:r>
              <a:rPr sz="1000" spc="-5" dirty="0">
                <a:solidFill>
                  <a:prstClr val="black"/>
                </a:solidFill>
                <a:cs typeface="Calibri"/>
              </a:rPr>
              <a:t> </a:t>
            </a:r>
            <a:r>
              <a:rPr sz="1000" spc="-10" dirty="0">
                <a:solidFill>
                  <a:prstClr val="black"/>
                </a:solidFill>
                <a:cs typeface="Calibri"/>
              </a:rPr>
              <a:t>dominantly</a:t>
            </a:r>
            <a:r>
              <a:rPr sz="1000" spc="145" dirty="0">
                <a:solidFill>
                  <a:prstClr val="black"/>
                </a:solidFill>
                <a:cs typeface="Calibri"/>
              </a:rPr>
              <a:t> </a:t>
            </a:r>
            <a:r>
              <a:rPr sz="1000" spc="-15" dirty="0">
                <a:solidFill>
                  <a:prstClr val="black"/>
                </a:solidFill>
                <a:cs typeface="Calibri"/>
              </a:rPr>
              <a:t>as</a:t>
            </a:r>
            <a:r>
              <a:rPr sz="1000" spc="145" dirty="0">
                <a:solidFill>
                  <a:prstClr val="black"/>
                </a:solidFill>
                <a:cs typeface="Calibri"/>
              </a:rPr>
              <a:t> </a:t>
            </a:r>
            <a:r>
              <a:rPr sz="1000" spc="-10" dirty="0">
                <a:solidFill>
                  <a:prstClr val="black"/>
                </a:solidFill>
                <a:cs typeface="Calibri"/>
              </a:rPr>
              <a:t>either</a:t>
            </a:r>
            <a:r>
              <a:rPr sz="1000" spc="150" dirty="0">
                <a:solidFill>
                  <a:prstClr val="black"/>
                </a:solidFill>
                <a:cs typeface="Calibri"/>
              </a:rPr>
              <a:t> </a:t>
            </a:r>
            <a:r>
              <a:rPr sz="1000" spc="-10" dirty="0">
                <a:solidFill>
                  <a:prstClr val="black"/>
                </a:solidFill>
                <a:cs typeface="Calibri"/>
              </a:rPr>
              <a:t>metastatic</a:t>
            </a:r>
            <a:r>
              <a:rPr sz="1000" spc="135" dirty="0">
                <a:solidFill>
                  <a:prstClr val="black"/>
                </a:solidFill>
                <a:cs typeface="Calibri"/>
              </a:rPr>
              <a:t> </a:t>
            </a:r>
            <a:r>
              <a:rPr sz="1000" spc="-10" dirty="0">
                <a:solidFill>
                  <a:prstClr val="black"/>
                </a:solidFill>
                <a:cs typeface="Calibri"/>
              </a:rPr>
              <a:t>neuroblastoma</a:t>
            </a:r>
            <a:r>
              <a:rPr sz="1000" spc="145" dirty="0">
                <a:solidFill>
                  <a:prstClr val="black"/>
                </a:solidFill>
                <a:cs typeface="Calibri"/>
              </a:rPr>
              <a:t> </a:t>
            </a:r>
            <a:r>
              <a:rPr sz="1000" spc="-10" dirty="0">
                <a:solidFill>
                  <a:prstClr val="black"/>
                </a:solidFill>
                <a:cs typeface="Calibri"/>
              </a:rPr>
              <a:t>or</a:t>
            </a:r>
            <a:r>
              <a:rPr sz="1000" spc="145" dirty="0">
                <a:solidFill>
                  <a:prstClr val="black"/>
                </a:solidFill>
                <a:cs typeface="Calibri"/>
              </a:rPr>
              <a:t> </a:t>
            </a:r>
            <a:r>
              <a:rPr sz="1000" spc="-10" dirty="0">
                <a:solidFill>
                  <a:prstClr val="black"/>
                </a:solidFill>
                <a:cs typeface="Calibri"/>
              </a:rPr>
              <a:t>Langer-</a:t>
            </a:r>
            <a:endParaRPr sz="1000">
              <a:solidFill>
                <a:prstClr val="black"/>
              </a:solidFill>
              <a:cs typeface="Calibri"/>
            </a:endParaRPr>
          </a:p>
        </p:txBody>
      </p:sp>
      <p:sp>
        <p:nvSpPr>
          <p:cNvPr id="7" name="object 7"/>
          <p:cNvSpPr txBox="1"/>
          <p:nvPr/>
        </p:nvSpPr>
        <p:spPr>
          <a:xfrm>
            <a:off x="5155793" y="7818191"/>
            <a:ext cx="4002686" cy="166071"/>
          </a:xfrm>
          <a:prstGeom prst="rect">
            <a:avLst/>
          </a:prstGeom>
        </p:spPr>
        <p:txBody>
          <a:bodyPr vert="horz" wrap="square" lIns="0" tIns="12065" rIns="0" bIns="0" rtlCol="0">
            <a:spAutoFit/>
          </a:bodyPr>
          <a:lstStyle/>
          <a:p>
            <a:pPr marL="12700">
              <a:spcBef>
                <a:spcPts val="95"/>
              </a:spcBef>
            </a:pPr>
            <a:r>
              <a:rPr sz="1000" spc="-10" dirty="0">
                <a:solidFill>
                  <a:prstClr val="black"/>
                </a:solidFill>
                <a:cs typeface="Calibri"/>
              </a:rPr>
              <a:t>hans</a:t>
            </a:r>
            <a:r>
              <a:rPr sz="1000" spc="320" dirty="0">
                <a:solidFill>
                  <a:prstClr val="black"/>
                </a:solidFill>
                <a:cs typeface="Calibri"/>
              </a:rPr>
              <a:t> </a:t>
            </a:r>
            <a:r>
              <a:rPr sz="1000" spc="-10" dirty="0">
                <a:solidFill>
                  <a:prstClr val="black"/>
                </a:solidFill>
                <a:cs typeface="Calibri"/>
              </a:rPr>
              <a:t>cell</a:t>
            </a:r>
            <a:r>
              <a:rPr sz="1000" spc="315" dirty="0">
                <a:solidFill>
                  <a:prstClr val="black"/>
                </a:solidFill>
                <a:cs typeface="Calibri"/>
              </a:rPr>
              <a:t> </a:t>
            </a:r>
            <a:r>
              <a:rPr sz="1000" spc="-10" dirty="0">
                <a:solidFill>
                  <a:prstClr val="black"/>
                </a:solidFill>
                <a:cs typeface="Calibri"/>
              </a:rPr>
              <a:t>histiocytosis.</a:t>
            </a:r>
            <a:r>
              <a:rPr sz="1000" spc="320" dirty="0">
                <a:solidFill>
                  <a:prstClr val="black"/>
                </a:solidFill>
                <a:cs typeface="Calibri"/>
              </a:rPr>
              <a:t> </a:t>
            </a:r>
            <a:r>
              <a:rPr sz="1000" spc="-10" dirty="0">
                <a:solidFill>
                  <a:prstClr val="black"/>
                </a:solidFill>
                <a:cs typeface="Calibri"/>
              </a:rPr>
              <a:t>For</a:t>
            </a:r>
            <a:r>
              <a:rPr sz="1000" spc="325" dirty="0">
                <a:solidFill>
                  <a:prstClr val="black"/>
                </a:solidFill>
                <a:cs typeface="Calibri"/>
              </a:rPr>
              <a:t> </a:t>
            </a:r>
            <a:r>
              <a:rPr sz="1000" spc="-10" dirty="0">
                <a:solidFill>
                  <a:prstClr val="black"/>
                </a:solidFill>
                <a:cs typeface="Calibri"/>
              </a:rPr>
              <a:t>patients</a:t>
            </a:r>
            <a:r>
              <a:rPr sz="1000" spc="315" dirty="0">
                <a:solidFill>
                  <a:prstClr val="black"/>
                </a:solidFill>
                <a:cs typeface="Calibri"/>
              </a:rPr>
              <a:t> </a:t>
            </a:r>
            <a:r>
              <a:rPr sz="1000" spc="-10" dirty="0">
                <a:solidFill>
                  <a:prstClr val="black"/>
                </a:solidFill>
                <a:cs typeface="Calibri"/>
              </a:rPr>
              <a:t>aged</a:t>
            </a:r>
            <a:r>
              <a:rPr sz="1000" spc="325" dirty="0">
                <a:solidFill>
                  <a:prstClr val="black"/>
                </a:solidFill>
                <a:cs typeface="Calibri"/>
              </a:rPr>
              <a:t> </a:t>
            </a:r>
            <a:r>
              <a:rPr sz="1000" spc="10" dirty="0">
                <a:solidFill>
                  <a:prstClr val="black"/>
                </a:solidFill>
                <a:latin typeface="Tahoma"/>
                <a:cs typeface="Tahoma"/>
              </a:rPr>
              <a:t>≥</a:t>
            </a:r>
            <a:r>
              <a:rPr sz="1000" spc="10" dirty="0">
                <a:solidFill>
                  <a:prstClr val="black"/>
                </a:solidFill>
                <a:cs typeface="Calibri"/>
              </a:rPr>
              <a:t>5 </a:t>
            </a:r>
            <a:r>
              <a:rPr sz="1000" spc="85" dirty="0">
                <a:solidFill>
                  <a:prstClr val="black"/>
                </a:solidFill>
                <a:cs typeface="Calibri"/>
              </a:rPr>
              <a:t> </a:t>
            </a:r>
            <a:r>
              <a:rPr sz="1000" spc="-15" dirty="0">
                <a:solidFill>
                  <a:prstClr val="black"/>
                </a:solidFill>
                <a:cs typeface="Calibri"/>
              </a:rPr>
              <a:t>years,</a:t>
            </a:r>
            <a:r>
              <a:rPr sz="1000" spc="295" dirty="0">
                <a:solidFill>
                  <a:prstClr val="black"/>
                </a:solidFill>
                <a:cs typeface="Calibri"/>
              </a:rPr>
              <a:t> </a:t>
            </a:r>
            <a:r>
              <a:rPr sz="1000" spc="-10" dirty="0">
                <a:solidFill>
                  <a:prstClr val="black"/>
                </a:solidFill>
                <a:cs typeface="Calibri"/>
              </a:rPr>
              <a:t>the</a:t>
            </a:r>
            <a:endParaRPr sz="1000">
              <a:solidFill>
                <a:prstClr val="black"/>
              </a:solidFill>
              <a:cs typeface="Calibri"/>
            </a:endParaRPr>
          </a:p>
        </p:txBody>
      </p:sp>
      <p:sp>
        <p:nvSpPr>
          <p:cNvPr id="8" name="object 8"/>
          <p:cNvSpPr txBox="1"/>
          <p:nvPr/>
        </p:nvSpPr>
        <p:spPr>
          <a:xfrm>
            <a:off x="5155778" y="7970110"/>
            <a:ext cx="4007611" cy="1089401"/>
          </a:xfrm>
          <a:prstGeom prst="rect">
            <a:avLst/>
          </a:prstGeom>
        </p:spPr>
        <p:txBody>
          <a:bodyPr vert="horz" wrap="square" lIns="0" tIns="12065" rIns="0" bIns="0" rtlCol="0">
            <a:spAutoFit/>
          </a:bodyPr>
          <a:lstStyle/>
          <a:p>
            <a:pPr marL="12700" marR="7620" algn="just">
              <a:spcBef>
                <a:spcPts val="95"/>
              </a:spcBef>
            </a:pPr>
            <a:r>
              <a:rPr sz="1000" spc="-10" dirty="0">
                <a:solidFill>
                  <a:prstClr val="black"/>
                </a:solidFill>
                <a:cs typeface="Calibri"/>
              </a:rPr>
              <a:t>likelihood of </a:t>
            </a:r>
            <a:r>
              <a:rPr sz="1000" spc="-15" dirty="0">
                <a:solidFill>
                  <a:prstClr val="black"/>
                </a:solidFill>
                <a:cs typeface="Calibri"/>
              </a:rPr>
              <a:t>a </a:t>
            </a:r>
            <a:r>
              <a:rPr sz="1000" spc="-10" dirty="0">
                <a:solidFill>
                  <a:prstClr val="black"/>
                </a:solidFill>
                <a:cs typeface="Calibri"/>
              </a:rPr>
              <a:t>primary </a:t>
            </a:r>
            <a:r>
              <a:rPr sz="1000" spc="-5" dirty="0">
                <a:solidFill>
                  <a:prstClr val="black"/>
                </a:solidFill>
                <a:cs typeface="Calibri"/>
              </a:rPr>
              <a:t>BS is </a:t>
            </a:r>
            <a:r>
              <a:rPr sz="1000" spc="-20" dirty="0">
                <a:solidFill>
                  <a:prstClr val="black"/>
                </a:solidFill>
                <a:cs typeface="Calibri"/>
              </a:rPr>
              <a:t>higher. </a:t>
            </a:r>
            <a:r>
              <a:rPr sz="1000" spc="-10" dirty="0">
                <a:solidFill>
                  <a:prstClr val="black"/>
                </a:solidFill>
                <a:cs typeface="Calibri"/>
              </a:rPr>
              <a:t>After 40 </a:t>
            </a:r>
            <a:r>
              <a:rPr sz="1000" spc="-15" dirty="0">
                <a:solidFill>
                  <a:prstClr val="black"/>
                </a:solidFill>
                <a:cs typeface="Calibri"/>
              </a:rPr>
              <a:t>years </a:t>
            </a:r>
            <a:r>
              <a:rPr sz="1000" spc="-10" dirty="0">
                <a:solidFill>
                  <a:prstClr val="black"/>
                </a:solidFill>
                <a:cs typeface="Calibri"/>
              </a:rPr>
              <a:t>of age, </a:t>
            </a:r>
            <a:r>
              <a:rPr sz="1000" spc="-5" dirty="0">
                <a:solidFill>
                  <a:prstClr val="black"/>
                </a:solidFill>
                <a:cs typeface="Calibri"/>
              </a:rPr>
              <a:t> </a:t>
            </a:r>
            <a:r>
              <a:rPr sz="1000" spc="-10" dirty="0">
                <a:solidFill>
                  <a:prstClr val="black"/>
                </a:solidFill>
                <a:cs typeface="Calibri"/>
              </a:rPr>
              <a:t>bone </a:t>
            </a:r>
            <a:r>
              <a:rPr sz="1000" spc="-15" dirty="0">
                <a:solidFill>
                  <a:prstClr val="black"/>
                </a:solidFill>
                <a:cs typeface="Calibri"/>
              </a:rPr>
              <a:t>metastases </a:t>
            </a:r>
            <a:r>
              <a:rPr sz="1000" spc="-10" dirty="0">
                <a:solidFill>
                  <a:prstClr val="black"/>
                </a:solidFill>
                <a:cs typeface="Calibri"/>
              </a:rPr>
              <a:t>and </a:t>
            </a:r>
            <a:r>
              <a:rPr sz="1000" spc="-15" dirty="0">
                <a:solidFill>
                  <a:prstClr val="black"/>
                </a:solidFill>
                <a:cs typeface="Calibri"/>
              </a:rPr>
              <a:t>myeloma </a:t>
            </a:r>
            <a:r>
              <a:rPr sz="1000" spc="-5" dirty="0">
                <a:solidFill>
                  <a:prstClr val="black"/>
                </a:solidFill>
                <a:cs typeface="Calibri"/>
              </a:rPr>
              <a:t>will </a:t>
            </a:r>
            <a:r>
              <a:rPr sz="1000" spc="-10" dirty="0">
                <a:solidFill>
                  <a:prstClr val="black"/>
                </a:solidFill>
                <a:cs typeface="Calibri"/>
              </a:rPr>
              <a:t>be the most common </a:t>
            </a:r>
            <a:r>
              <a:rPr sz="1000" spc="-5" dirty="0">
                <a:solidFill>
                  <a:prstClr val="black"/>
                </a:solidFill>
                <a:cs typeface="Calibri"/>
              </a:rPr>
              <a:t> </a:t>
            </a:r>
            <a:r>
              <a:rPr sz="1000" spc="-10" dirty="0">
                <a:solidFill>
                  <a:prstClr val="black"/>
                </a:solidFill>
                <a:cs typeface="Calibri"/>
              </a:rPr>
              <a:t>diagnoses.</a:t>
            </a:r>
            <a:endParaRPr sz="1000">
              <a:solidFill>
                <a:prstClr val="black"/>
              </a:solidFill>
              <a:cs typeface="Calibri"/>
            </a:endParaRPr>
          </a:p>
          <a:p>
            <a:pPr marL="12700" indent="126364" algn="just">
              <a:lnSpc>
                <a:spcPts val="1185"/>
              </a:lnSpc>
            </a:pPr>
            <a:r>
              <a:rPr sz="1000" dirty="0">
                <a:solidFill>
                  <a:prstClr val="black"/>
                </a:solidFill>
                <a:cs typeface="Calibri"/>
              </a:rPr>
              <a:t>Conventional</a:t>
            </a:r>
            <a:r>
              <a:rPr sz="1000" spc="375" dirty="0">
                <a:solidFill>
                  <a:prstClr val="black"/>
                </a:solidFill>
                <a:cs typeface="Calibri"/>
              </a:rPr>
              <a:t> </a:t>
            </a:r>
            <a:r>
              <a:rPr sz="1000" spc="-5" dirty="0">
                <a:solidFill>
                  <a:prstClr val="black"/>
                </a:solidFill>
                <a:cs typeface="Calibri"/>
              </a:rPr>
              <a:t>radiography</a:t>
            </a:r>
            <a:r>
              <a:rPr sz="1000" spc="385" dirty="0">
                <a:solidFill>
                  <a:prstClr val="black"/>
                </a:solidFill>
                <a:cs typeface="Calibri"/>
              </a:rPr>
              <a:t> </a:t>
            </a:r>
            <a:r>
              <a:rPr sz="1000" dirty="0">
                <a:solidFill>
                  <a:prstClr val="black"/>
                </a:solidFill>
                <a:cs typeface="Calibri"/>
              </a:rPr>
              <a:t>in</a:t>
            </a:r>
            <a:r>
              <a:rPr sz="1000" spc="375" dirty="0">
                <a:solidFill>
                  <a:prstClr val="black"/>
                </a:solidFill>
                <a:cs typeface="Calibri"/>
              </a:rPr>
              <a:t> </a:t>
            </a:r>
            <a:r>
              <a:rPr sz="1000" spc="-5" dirty="0">
                <a:solidFill>
                  <a:prstClr val="black"/>
                </a:solidFill>
                <a:cs typeface="Calibri"/>
              </a:rPr>
              <a:t>two</a:t>
            </a:r>
            <a:r>
              <a:rPr sz="1000" spc="380" dirty="0">
                <a:solidFill>
                  <a:prstClr val="black"/>
                </a:solidFill>
                <a:cs typeface="Calibri"/>
              </a:rPr>
              <a:t> </a:t>
            </a:r>
            <a:r>
              <a:rPr sz="1000" dirty="0">
                <a:solidFill>
                  <a:prstClr val="black"/>
                </a:solidFill>
                <a:cs typeface="Calibri"/>
              </a:rPr>
              <a:t>planes</a:t>
            </a:r>
            <a:r>
              <a:rPr sz="1000" spc="370" dirty="0">
                <a:solidFill>
                  <a:prstClr val="black"/>
                </a:solidFill>
                <a:cs typeface="Calibri"/>
              </a:rPr>
              <a:t> </a:t>
            </a:r>
            <a:r>
              <a:rPr sz="1000" dirty="0">
                <a:solidFill>
                  <a:prstClr val="black"/>
                </a:solidFill>
                <a:cs typeface="Calibri"/>
              </a:rPr>
              <a:t>is</a:t>
            </a:r>
            <a:r>
              <a:rPr sz="1000" spc="365" dirty="0">
                <a:solidFill>
                  <a:prstClr val="black"/>
                </a:solidFill>
                <a:cs typeface="Calibri"/>
              </a:rPr>
              <a:t> </a:t>
            </a:r>
            <a:r>
              <a:rPr sz="1000" spc="-5" dirty="0">
                <a:solidFill>
                  <a:prstClr val="black"/>
                </a:solidFill>
                <a:cs typeface="Calibri"/>
              </a:rPr>
              <a:t>the</a:t>
            </a:r>
            <a:r>
              <a:rPr sz="1000" spc="375" dirty="0">
                <a:solidFill>
                  <a:prstClr val="black"/>
                </a:solidFill>
                <a:cs typeface="Calibri"/>
              </a:rPr>
              <a:t> </a:t>
            </a:r>
            <a:r>
              <a:rPr sz="1000" spc="-35" dirty="0">
                <a:solidFill>
                  <a:prstClr val="black"/>
                </a:solidFill>
                <a:latin typeface="Lucida Sans Unicode"/>
                <a:cs typeface="Lucida Sans Unicode"/>
              </a:rPr>
              <a:t>fi</a:t>
            </a:r>
            <a:r>
              <a:rPr sz="1000" spc="-35" dirty="0">
                <a:solidFill>
                  <a:prstClr val="black"/>
                </a:solidFill>
                <a:cs typeface="Calibri"/>
              </a:rPr>
              <a:t>rst</a:t>
            </a:r>
            <a:endParaRPr sz="1000">
              <a:solidFill>
                <a:prstClr val="black"/>
              </a:solidFill>
              <a:cs typeface="Calibri"/>
            </a:endParaRPr>
          </a:p>
          <a:p>
            <a:pPr marL="12700" marR="5080" algn="just">
              <a:lnSpc>
                <a:spcPct val="99600"/>
              </a:lnSpc>
              <a:spcBef>
                <a:spcPts val="5"/>
              </a:spcBef>
            </a:pPr>
            <a:r>
              <a:rPr sz="1000" dirty="0">
                <a:solidFill>
                  <a:prstClr val="black"/>
                </a:solidFill>
                <a:cs typeface="Calibri"/>
              </a:rPr>
              <a:t>radiological</a:t>
            </a:r>
            <a:r>
              <a:rPr sz="1000" spc="5" dirty="0">
                <a:solidFill>
                  <a:prstClr val="black"/>
                </a:solidFill>
                <a:cs typeface="Calibri"/>
              </a:rPr>
              <a:t> </a:t>
            </a:r>
            <a:r>
              <a:rPr sz="1000" dirty="0">
                <a:solidFill>
                  <a:prstClr val="black"/>
                </a:solidFill>
                <a:cs typeface="Calibri"/>
              </a:rPr>
              <a:t>investigation.</a:t>
            </a:r>
            <a:r>
              <a:rPr sz="1000" spc="5" dirty="0">
                <a:solidFill>
                  <a:prstClr val="black"/>
                </a:solidFill>
                <a:cs typeface="Calibri"/>
              </a:rPr>
              <a:t> </a:t>
            </a:r>
            <a:r>
              <a:rPr sz="1000" dirty="0">
                <a:solidFill>
                  <a:prstClr val="black"/>
                </a:solidFill>
                <a:cs typeface="Calibri"/>
              </a:rPr>
              <a:t>When</a:t>
            </a:r>
            <a:r>
              <a:rPr sz="1000" spc="5" dirty="0">
                <a:solidFill>
                  <a:prstClr val="black"/>
                </a:solidFill>
                <a:cs typeface="Calibri"/>
              </a:rPr>
              <a:t> </a:t>
            </a:r>
            <a:r>
              <a:rPr sz="1000" dirty="0">
                <a:solidFill>
                  <a:prstClr val="black"/>
                </a:solidFill>
                <a:cs typeface="Calibri"/>
              </a:rPr>
              <a:t>the</a:t>
            </a:r>
            <a:r>
              <a:rPr sz="1000" spc="5" dirty="0">
                <a:solidFill>
                  <a:prstClr val="black"/>
                </a:solidFill>
                <a:cs typeface="Calibri"/>
              </a:rPr>
              <a:t> </a:t>
            </a:r>
            <a:r>
              <a:rPr sz="1000" dirty="0">
                <a:solidFill>
                  <a:prstClr val="black"/>
                </a:solidFill>
                <a:cs typeface="Calibri"/>
              </a:rPr>
              <a:t>diagnosis</a:t>
            </a:r>
            <a:r>
              <a:rPr sz="1000" spc="5" dirty="0">
                <a:solidFill>
                  <a:prstClr val="black"/>
                </a:solidFill>
                <a:cs typeface="Calibri"/>
              </a:rPr>
              <a:t> </a:t>
            </a:r>
            <a:r>
              <a:rPr sz="1000" spc="-5" dirty="0">
                <a:solidFill>
                  <a:prstClr val="black"/>
                </a:solidFill>
                <a:cs typeface="Calibri"/>
              </a:rPr>
              <a:t>of</a:t>
            </a:r>
            <a:r>
              <a:rPr sz="1000" dirty="0">
                <a:solidFill>
                  <a:prstClr val="black"/>
                </a:solidFill>
                <a:cs typeface="Calibri"/>
              </a:rPr>
              <a:t> </a:t>
            </a:r>
            <a:r>
              <a:rPr sz="1000" spc="5" dirty="0">
                <a:solidFill>
                  <a:prstClr val="black"/>
                </a:solidFill>
                <a:cs typeface="Calibri"/>
              </a:rPr>
              <a:t>malig- </a:t>
            </a:r>
            <a:r>
              <a:rPr sz="1000" spc="10" dirty="0">
                <a:solidFill>
                  <a:prstClr val="black"/>
                </a:solidFill>
                <a:cs typeface="Calibri"/>
              </a:rPr>
              <a:t> </a:t>
            </a:r>
            <a:r>
              <a:rPr sz="1000" spc="-5" dirty="0">
                <a:solidFill>
                  <a:prstClr val="black"/>
                </a:solidFill>
                <a:cs typeface="Calibri"/>
              </a:rPr>
              <a:t>nancy</a:t>
            </a:r>
            <a:r>
              <a:rPr sz="1000" dirty="0">
                <a:solidFill>
                  <a:prstClr val="black"/>
                </a:solidFill>
                <a:cs typeface="Calibri"/>
              </a:rPr>
              <a:t> cannot</a:t>
            </a:r>
            <a:r>
              <a:rPr sz="1000" spc="5" dirty="0">
                <a:solidFill>
                  <a:prstClr val="black"/>
                </a:solidFill>
                <a:cs typeface="Calibri"/>
              </a:rPr>
              <a:t> </a:t>
            </a:r>
            <a:r>
              <a:rPr sz="1000" spc="-5" dirty="0">
                <a:solidFill>
                  <a:prstClr val="black"/>
                </a:solidFill>
                <a:cs typeface="Calibri"/>
              </a:rPr>
              <a:t>be</a:t>
            </a:r>
            <a:r>
              <a:rPr sz="1000" dirty="0">
                <a:solidFill>
                  <a:prstClr val="black"/>
                </a:solidFill>
                <a:cs typeface="Calibri"/>
              </a:rPr>
              <a:t> </a:t>
            </a:r>
            <a:r>
              <a:rPr sz="1000" spc="-15" dirty="0">
                <a:solidFill>
                  <a:prstClr val="black"/>
                </a:solidFill>
                <a:cs typeface="Calibri"/>
              </a:rPr>
              <a:t>de</a:t>
            </a:r>
            <a:r>
              <a:rPr sz="1000" spc="-15" dirty="0">
                <a:solidFill>
                  <a:prstClr val="black"/>
                </a:solidFill>
                <a:latin typeface="Lucida Sans Unicode"/>
                <a:cs typeface="Lucida Sans Unicode"/>
              </a:rPr>
              <a:t>fi</a:t>
            </a:r>
            <a:r>
              <a:rPr sz="1000" spc="-15" dirty="0">
                <a:solidFill>
                  <a:prstClr val="black"/>
                </a:solidFill>
                <a:cs typeface="Calibri"/>
              </a:rPr>
              <a:t>nitely</a:t>
            </a:r>
            <a:r>
              <a:rPr sz="1000" spc="-10" dirty="0">
                <a:solidFill>
                  <a:prstClr val="black"/>
                </a:solidFill>
                <a:cs typeface="Calibri"/>
              </a:rPr>
              <a:t> </a:t>
            </a:r>
            <a:r>
              <a:rPr sz="1000" spc="-5" dirty="0">
                <a:solidFill>
                  <a:prstClr val="black"/>
                </a:solidFill>
                <a:cs typeface="Calibri"/>
              </a:rPr>
              <a:t>excluded</a:t>
            </a:r>
            <a:r>
              <a:rPr sz="1000" dirty="0">
                <a:solidFill>
                  <a:prstClr val="black"/>
                </a:solidFill>
                <a:cs typeface="Calibri"/>
              </a:rPr>
              <a:t> </a:t>
            </a:r>
            <a:r>
              <a:rPr sz="1000" spc="-5" dirty="0">
                <a:solidFill>
                  <a:prstClr val="black"/>
                </a:solidFill>
                <a:cs typeface="Calibri"/>
              </a:rPr>
              <a:t>on</a:t>
            </a:r>
            <a:r>
              <a:rPr sz="1000" dirty="0">
                <a:solidFill>
                  <a:prstClr val="black"/>
                </a:solidFill>
                <a:cs typeface="Calibri"/>
              </a:rPr>
              <a:t> radiographs, </a:t>
            </a:r>
            <a:r>
              <a:rPr sz="1000" spc="5" dirty="0">
                <a:solidFill>
                  <a:prstClr val="black"/>
                </a:solidFill>
                <a:cs typeface="Calibri"/>
              </a:rPr>
              <a:t> </a:t>
            </a:r>
            <a:r>
              <a:rPr sz="1000" dirty="0">
                <a:solidFill>
                  <a:prstClr val="black"/>
                </a:solidFill>
                <a:cs typeface="Calibri"/>
              </a:rPr>
              <a:t>magnetic</a:t>
            </a:r>
            <a:r>
              <a:rPr sz="1000" spc="5" dirty="0">
                <a:solidFill>
                  <a:prstClr val="black"/>
                </a:solidFill>
                <a:cs typeface="Calibri"/>
              </a:rPr>
              <a:t> </a:t>
            </a:r>
            <a:r>
              <a:rPr sz="1000" spc="-5" dirty="0">
                <a:solidFill>
                  <a:prstClr val="black"/>
                </a:solidFill>
                <a:cs typeface="Calibri"/>
              </a:rPr>
              <a:t>resonance</a:t>
            </a:r>
            <a:r>
              <a:rPr sz="1000" dirty="0">
                <a:solidFill>
                  <a:prstClr val="black"/>
                </a:solidFill>
                <a:cs typeface="Calibri"/>
              </a:rPr>
              <a:t> imaging</a:t>
            </a:r>
            <a:r>
              <a:rPr sz="1000" spc="5" dirty="0">
                <a:solidFill>
                  <a:prstClr val="black"/>
                </a:solidFill>
                <a:cs typeface="Calibri"/>
              </a:rPr>
              <a:t> </a:t>
            </a:r>
            <a:r>
              <a:rPr sz="1000" dirty="0">
                <a:solidFill>
                  <a:prstClr val="black"/>
                </a:solidFill>
                <a:cs typeface="Calibri"/>
              </a:rPr>
              <a:t>(MRI)</a:t>
            </a:r>
            <a:r>
              <a:rPr sz="1000" spc="5" dirty="0">
                <a:solidFill>
                  <a:prstClr val="black"/>
                </a:solidFill>
                <a:cs typeface="Calibri"/>
              </a:rPr>
              <a:t> </a:t>
            </a:r>
            <a:r>
              <a:rPr sz="1000" spc="-5" dirty="0">
                <a:solidFill>
                  <a:prstClr val="black"/>
                </a:solidFill>
                <a:cs typeface="Calibri"/>
              </a:rPr>
              <a:t>of</a:t>
            </a:r>
            <a:r>
              <a:rPr sz="1000" dirty="0">
                <a:solidFill>
                  <a:prstClr val="black"/>
                </a:solidFill>
                <a:cs typeface="Calibri"/>
              </a:rPr>
              <a:t> </a:t>
            </a:r>
            <a:r>
              <a:rPr sz="1000" spc="-5" dirty="0">
                <a:solidFill>
                  <a:prstClr val="black"/>
                </a:solidFill>
                <a:cs typeface="Calibri"/>
              </a:rPr>
              <a:t>the</a:t>
            </a:r>
            <a:r>
              <a:rPr sz="1000" dirty="0">
                <a:solidFill>
                  <a:prstClr val="black"/>
                </a:solidFill>
                <a:cs typeface="Calibri"/>
              </a:rPr>
              <a:t> whole </a:t>
            </a:r>
            <a:r>
              <a:rPr sz="1000" spc="5" dirty="0">
                <a:solidFill>
                  <a:prstClr val="black"/>
                </a:solidFill>
                <a:cs typeface="Calibri"/>
              </a:rPr>
              <a:t> </a:t>
            </a:r>
            <a:r>
              <a:rPr sz="1000" dirty="0">
                <a:solidFill>
                  <a:prstClr val="black"/>
                </a:solidFill>
                <a:cs typeface="Calibri"/>
              </a:rPr>
              <a:t>compartment with </a:t>
            </a:r>
            <a:r>
              <a:rPr sz="1000" spc="-5" dirty="0">
                <a:solidFill>
                  <a:prstClr val="black"/>
                </a:solidFill>
                <a:cs typeface="Calibri"/>
              </a:rPr>
              <a:t>adjacent </a:t>
            </a:r>
            <a:r>
              <a:rPr sz="1000" dirty="0">
                <a:solidFill>
                  <a:prstClr val="black"/>
                </a:solidFill>
                <a:cs typeface="Calibri"/>
              </a:rPr>
              <a:t>joints should </a:t>
            </a:r>
            <a:r>
              <a:rPr sz="1000" spc="-5" dirty="0">
                <a:solidFill>
                  <a:prstClr val="black"/>
                </a:solidFill>
                <a:cs typeface="Calibri"/>
              </a:rPr>
              <a:t>be </a:t>
            </a:r>
            <a:r>
              <a:rPr sz="1000" dirty="0">
                <a:solidFill>
                  <a:prstClr val="black"/>
                </a:solidFill>
                <a:cs typeface="Calibri"/>
              </a:rPr>
              <a:t>carried out. </a:t>
            </a:r>
            <a:r>
              <a:rPr sz="1000" spc="5" dirty="0">
                <a:solidFill>
                  <a:prstClr val="black"/>
                </a:solidFill>
                <a:cs typeface="Calibri"/>
              </a:rPr>
              <a:t> </a:t>
            </a:r>
            <a:r>
              <a:rPr sz="1000" dirty="0">
                <a:solidFill>
                  <a:prstClr val="black"/>
                </a:solidFill>
                <a:cs typeface="Calibri"/>
              </a:rPr>
              <a:t>MRI</a:t>
            </a:r>
            <a:r>
              <a:rPr sz="1000" spc="200" dirty="0">
                <a:solidFill>
                  <a:prstClr val="black"/>
                </a:solidFill>
                <a:cs typeface="Calibri"/>
              </a:rPr>
              <a:t> </a:t>
            </a:r>
            <a:r>
              <a:rPr sz="1000" dirty="0">
                <a:solidFill>
                  <a:prstClr val="black"/>
                </a:solidFill>
                <a:cs typeface="Calibri"/>
              </a:rPr>
              <a:t>is</a:t>
            </a:r>
            <a:r>
              <a:rPr sz="1000" spc="200" dirty="0">
                <a:solidFill>
                  <a:prstClr val="black"/>
                </a:solidFill>
                <a:cs typeface="Calibri"/>
              </a:rPr>
              <a:t> </a:t>
            </a:r>
            <a:r>
              <a:rPr sz="1000" dirty="0">
                <a:solidFill>
                  <a:prstClr val="black"/>
                </a:solidFill>
                <a:cs typeface="Calibri"/>
              </a:rPr>
              <a:t>currently</a:t>
            </a:r>
            <a:r>
              <a:rPr sz="1000" spc="204" dirty="0">
                <a:solidFill>
                  <a:prstClr val="black"/>
                </a:solidFill>
                <a:cs typeface="Calibri"/>
              </a:rPr>
              <a:t> </a:t>
            </a:r>
            <a:r>
              <a:rPr sz="1000" spc="-5" dirty="0">
                <a:solidFill>
                  <a:prstClr val="black"/>
                </a:solidFill>
                <a:cs typeface="Calibri"/>
              </a:rPr>
              <a:t>regarded</a:t>
            </a:r>
            <a:r>
              <a:rPr sz="1000" spc="204" dirty="0">
                <a:solidFill>
                  <a:prstClr val="black"/>
                </a:solidFill>
                <a:cs typeface="Calibri"/>
              </a:rPr>
              <a:t> </a:t>
            </a:r>
            <a:r>
              <a:rPr sz="1000" spc="-10" dirty="0">
                <a:solidFill>
                  <a:prstClr val="black"/>
                </a:solidFill>
                <a:cs typeface="Calibri"/>
              </a:rPr>
              <a:t>as</a:t>
            </a:r>
            <a:r>
              <a:rPr sz="1000" spc="190" dirty="0">
                <a:solidFill>
                  <a:prstClr val="black"/>
                </a:solidFill>
                <a:cs typeface="Calibri"/>
              </a:rPr>
              <a:t> </a:t>
            </a:r>
            <a:r>
              <a:rPr sz="1000" spc="-5" dirty="0">
                <a:solidFill>
                  <a:prstClr val="black"/>
                </a:solidFill>
                <a:cs typeface="Calibri"/>
              </a:rPr>
              <a:t>the</a:t>
            </a:r>
            <a:r>
              <a:rPr sz="1000" spc="204" dirty="0">
                <a:solidFill>
                  <a:prstClr val="black"/>
                </a:solidFill>
                <a:cs typeface="Calibri"/>
              </a:rPr>
              <a:t> </a:t>
            </a:r>
            <a:r>
              <a:rPr sz="1000" spc="-5" dirty="0">
                <a:solidFill>
                  <a:prstClr val="black"/>
                </a:solidFill>
                <a:cs typeface="Calibri"/>
              </a:rPr>
              <a:t>best</a:t>
            </a:r>
            <a:r>
              <a:rPr sz="1000" spc="200" dirty="0">
                <a:solidFill>
                  <a:prstClr val="black"/>
                </a:solidFill>
                <a:cs typeface="Calibri"/>
              </a:rPr>
              <a:t> </a:t>
            </a:r>
            <a:r>
              <a:rPr sz="1000" dirty="0">
                <a:solidFill>
                  <a:prstClr val="black"/>
                </a:solidFill>
                <a:cs typeface="Calibri"/>
              </a:rPr>
              <a:t>modality</a:t>
            </a:r>
            <a:r>
              <a:rPr sz="1000" spc="204" dirty="0">
                <a:solidFill>
                  <a:prstClr val="black"/>
                </a:solidFill>
                <a:cs typeface="Calibri"/>
              </a:rPr>
              <a:t> </a:t>
            </a:r>
            <a:r>
              <a:rPr sz="1000" spc="-10" dirty="0">
                <a:solidFill>
                  <a:prstClr val="black"/>
                </a:solidFill>
                <a:cs typeface="Calibri"/>
              </a:rPr>
              <a:t>for</a:t>
            </a:r>
            <a:r>
              <a:rPr sz="1000" spc="200" dirty="0">
                <a:solidFill>
                  <a:prstClr val="black"/>
                </a:solidFill>
                <a:cs typeface="Calibri"/>
              </a:rPr>
              <a:t> </a:t>
            </a:r>
            <a:r>
              <a:rPr sz="1000" dirty="0">
                <a:solidFill>
                  <a:prstClr val="black"/>
                </a:solidFill>
                <a:cs typeface="Calibri"/>
              </a:rPr>
              <a:t>local</a:t>
            </a:r>
            <a:endParaRPr sz="1000">
              <a:solidFill>
                <a:prstClr val="black"/>
              </a:solidFill>
              <a:cs typeface="Calibri"/>
            </a:endParaRPr>
          </a:p>
        </p:txBody>
      </p:sp>
      <p:pic>
        <p:nvPicPr>
          <p:cNvPr id="9" name="object 9"/>
          <p:cNvPicPr/>
          <p:nvPr/>
        </p:nvPicPr>
        <p:blipFill>
          <a:blip r:embed="rId4" cstate="print"/>
          <a:stretch>
            <a:fillRect/>
          </a:stretch>
        </p:blipFill>
        <p:spPr>
          <a:xfrm>
            <a:off x="907381" y="936006"/>
            <a:ext cx="262616" cy="286499"/>
          </a:xfrm>
          <a:prstGeom prst="rect">
            <a:avLst/>
          </a:prstGeom>
        </p:spPr>
      </p:pic>
      <p:sp>
        <p:nvSpPr>
          <p:cNvPr id="10" name="object 10"/>
          <p:cNvSpPr txBox="1"/>
          <p:nvPr/>
        </p:nvSpPr>
        <p:spPr>
          <a:xfrm>
            <a:off x="890909"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11" name="object 11"/>
          <p:cNvSpPr txBox="1"/>
          <p:nvPr/>
        </p:nvSpPr>
        <p:spPr>
          <a:xfrm>
            <a:off x="7554850"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40" dirty="0">
                <a:solidFill>
                  <a:srgbClr val="DAC0CE"/>
                </a:solidFill>
                <a:latin typeface="Arial MT"/>
                <a:cs typeface="Arial MT"/>
              </a:rPr>
              <a:t> </a:t>
            </a:r>
            <a:r>
              <a:rPr sz="1200" spc="-30" dirty="0">
                <a:solidFill>
                  <a:srgbClr val="DAC0CE"/>
                </a:solidFill>
                <a:latin typeface="Arial MT"/>
                <a:cs typeface="Arial MT"/>
              </a:rPr>
              <a:t>of</a:t>
            </a:r>
            <a:r>
              <a:rPr sz="1200" spc="30"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12" name="object 12"/>
          <p:cNvSpPr txBox="1"/>
          <p:nvPr/>
        </p:nvSpPr>
        <p:spPr>
          <a:xfrm>
            <a:off x="890909" y="9690626"/>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rPr>
              <a:t>Volume</a:t>
            </a:r>
            <a:r>
              <a:rPr sz="900" spc="40" dirty="0">
                <a:solidFill>
                  <a:prstClr val="black"/>
                </a:solidFill>
                <a:latin typeface="Arial MT"/>
                <a:cs typeface="Arial MT"/>
              </a:rPr>
              <a:t> </a:t>
            </a:r>
            <a:r>
              <a:rPr sz="900" spc="-75" dirty="0">
                <a:solidFill>
                  <a:prstClr val="black"/>
                </a:solidFill>
                <a:latin typeface="Arial MT"/>
                <a:cs typeface="Arial MT"/>
              </a:rPr>
              <a:t>32</a:t>
            </a:r>
            <a:r>
              <a:rPr sz="900" spc="235"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85" dirty="0">
                <a:solidFill>
                  <a:prstClr val="black"/>
                </a:solidFill>
                <a:latin typeface="Arial MT"/>
                <a:cs typeface="Arial MT"/>
              </a:rPr>
              <a:t>Issue</a:t>
            </a:r>
            <a:r>
              <a:rPr sz="900" spc="45" dirty="0">
                <a:solidFill>
                  <a:prstClr val="black"/>
                </a:solidFill>
                <a:latin typeface="Arial MT"/>
                <a:cs typeface="Arial MT"/>
              </a:rPr>
              <a:t> </a:t>
            </a:r>
            <a:r>
              <a:rPr sz="900" spc="-75" dirty="0">
                <a:solidFill>
                  <a:prstClr val="black"/>
                </a:solidFill>
                <a:latin typeface="Arial MT"/>
                <a:cs typeface="Arial MT"/>
              </a:rPr>
              <a:t>12</a:t>
            </a:r>
            <a:r>
              <a:rPr sz="900" spc="240"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75" dirty="0">
                <a:solidFill>
                  <a:prstClr val="black"/>
                </a:solidFill>
                <a:latin typeface="Arial MT"/>
                <a:cs typeface="Arial MT"/>
              </a:rPr>
              <a:t>2021</a:t>
            </a:r>
            <a:endParaRPr sz="900">
              <a:solidFill>
                <a:prstClr val="black"/>
              </a:solidFill>
              <a:latin typeface="Arial MT"/>
              <a:cs typeface="Arial MT"/>
            </a:endParaRPr>
          </a:p>
        </p:txBody>
      </p:sp>
      <p:sp>
        <p:nvSpPr>
          <p:cNvPr id="13" name="object 13"/>
          <p:cNvSpPr txBox="1"/>
          <p:nvPr/>
        </p:nvSpPr>
        <p:spPr>
          <a:xfrm>
            <a:off x="5858406" y="9690626"/>
            <a:ext cx="2697730" cy="150682"/>
          </a:xfrm>
          <a:prstGeom prst="rect">
            <a:avLst/>
          </a:prstGeom>
        </p:spPr>
        <p:txBody>
          <a:bodyPr vert="horz" wrap="square" lIns="0" tIns="12065" rIns="0" bIns="0" rtlCol="0">
            <a:spAutoFit/>
          </a:bodyPr>
          <a:lstStyle/>
          <a:p>
            <a:pPr marL="12700">
              <a:spcBef>
                <a:spcPts val="95"/>
              </a:spcBef>
            </a:pPr>
            <a:r>
              <a:rPr sz="900" spc="-50" dirty="0">
                <a:solidFill>
                  <a:srgbClr val="007FAC"/>
                </a:solidFill>
                <a:latin typeface="Arial MT"/>
                <a:cs typeface="Arial MT"/>
              </a:rPr>
              <a:t>https://doi.org/</a:t>
            </a:r>
            <a:r>
              <a:rPr sz="900" spc="-50" dirty="0">
                <a:solidFill>
                  <a:srgbClr val="007FAC"/>
                </a:solidFill>
                <a:latin typeface="Arial MT"/>
                <a:cs typeface="Arial MT"/>
                <a:hlinkClick r:id="rId5"/>
              </a:rPr>
              <a:t>10.1016/j.annonc.2021.08.1995</a:t>
            </a:r>
            <a:endParaRPr sz="900">
              <a:solidFill>
                <a:prstClr val="black"/>
              </a:solidFill>
              <a:latin typeface="Arial MT"/>
              <a:cs typeface="Arial MT"/>
            </a:endParaRPr>
          </a:p>
        </p:txBody>
      </p:sp>
      <p:sp>
        <p:nvSpPr>
          <p:cNvPr id="14" name="object 14"/>
          <p:cNvSpPr txBox="1"/>
          <p:nvPr/>
        </p:nvSpPr>
        <p:spPr>
          <a:xfrm>
            <a:off x="8801872" y="9690626"/>
            <a:ext cx="357837" cy="150682"/>
          </a:xfrm>
          <a:prstGeom prst="rect">
            <a:avLst/>
          </a:prstGeom>
        </p:spPr>
        <p:txBody>
          <a:bodyPr vert="horz" wrap="square" lIns="0" tIns="12065" rIns="0" bIns="0" rtlCol="0">
            <a:spAutoFit/>
          </a:bodyPr>
          <a:lstStyle/>
          <a:p>
            <a:pPr marL="12700">
              <a:spcBef>
                <a:spcPts val="95"/>
              </a:spcBef>
            </a:pPr>
            <a:r>
              <a:rPr sz="900" spc="-10" dirty="0">
                <a:solidFill>
                  <a:prstClr val="black"/>
                </a:solidFill>
                <a:latin typeface="Arial MT"/>
                <a:cs typeface="Arial MT"/>
                <a:hlinkClick r:id="rId5"/>
              </a:rPr>
              <a:t>1521</a:t>
            </a:r>
            <a:endParaRPr sz="900">
              <a:solidFill>
                <a:prstClr val="black"/>
              </a:solidFill>
              <a:latin typeface="Arial MT"/>
              <a:cs typeface="Arial MT"/>
            </a:endParaRPr>
          </a:p>
        </p:txBody>
      </p:sp>
    </p:spTree>
    <p:extLst>
      <p:ext uri="{BB962C8B-B14F-4D97-AF65-F5344CB8AC3E}">
        <p14:creationId xmlns:p14="http://schemas.microsoft.com/office/powerpoint/2010/main" val="1552971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0882" y="8646935"/>
            <a:ext cx="4006790" cy="1043234"/>
          </a:xfrm>
          <a:prstGeom prst="rect">
            <a:avLst/>
          </a:prstGeom>
        </p:spPr>
        <p:txBody>
          <a:bodyPr vert="horz" wrap="square" lIns="0" tIns="12065" rIns="0" bIns="0" rtlCol="0">
            <a:spAutoFit/>
          </a:bodyPr>
          <a:lstStyle/>
          <a:p>
            <a:pPr marL="12700" marR="5080" algn="just">
              <a:spcBef>
                <a:spcPts val="95"/>
              </a:spcBef>
            </a:pPr>
            <a:r>
              <a:rPr sz="1000" dirty="0">
                <a:solidFill>
                  <a:prstClr val="black"/>
                </a:solidFill>
                <a:cs typeface="Calibri"/>
              </a:rPr>
              <a:t>staging </a:t>
            </a:r>
            <a:r>
              <a:rPr sz="1000" spc="-10" dirty="0">
                <a:solidFill>
                  <a:prstClr val="black"/>
                </a:solidFill>
                <a:cs typeface="Calibri"/>
              </a:rPr>
              <a:t>for </a:t>
            </a:r>
            <a:r>
              <a:rPr sz="1000" spc="-5" dirty="0">
                <a:solidFill>
                  <a:prstClr val="black"/>
                </a:solidFill>
                <a:cs typeface="Calibri"/>
              </a:rPr>
              <a:t>tumours of the </a:t>
            </a:r>
            <a:r>
              <a:rPr sz="1000" dirty="0">
                <a:solidFill>
                  <a:prstClr val="black"/>
                </a:solidFill>
                <a:cs typeface="Calibri"/>
              </a:rPr>
              <a:t>extremities, spine </a:t>
            </a:r>
            <a:r>
              <a:rPr sz="1000" spc="-5" dirty="0">
                <a:solidFill>
                  <a:prstClr val="black"/>
                </a:solidFill>
                <a:cs typeface="Calibri"/>
              </a:rPr>
              <a:t>and </a:t>
            </a:r>
            <a:r>
              <a:rPr sz="1000" dirty="0">
                <a:solidFill>
                  <a:prstClr val="black"/>
                </a:solidFill>
                <a:cs typeface="Calibri"/>
              </a:rPr>
              <a:t>pelvis. </a:t>
            </a:r>
            <a:r>
              <a:rPr sz="1000" spc="5" dirty="0">
                <a:solidFill>
                  <a:prstClr val="black"/>
                </a:solidFill>
                <a:cs typeface="Calibri"/>
              </a:rPr>
              <a:t> </a:t>
            </a:r>
            <a:r>
              <a:rPr sz="1000" spc="-5" dirty="0">
                <a:solidFill>
                  <a:prstClr val="black"/>
                </a:solidFill>
                <a:cs typeface="Calibri"/>
              </a:rPr>
              <a:t>Computed</a:t>
            </a:r>
            <a:r>
              <a:rPr sz="1000" dirty="0">
                <a:solidFill>
                  <a:prstClr val="black"/>
                </a:solidFill>
                <a:cs typeface="Calibri"/>
              </a:rPr>
              <a:t> </a:t>
            </a:r>
            <a:r>
              <a:rPr sz="1000" spc="-5" dirty="0">
                <a:solidFill>
                  <a:prstClr val="black"/>
                </a:solidFill>
                <a:cs typeface="Calibri"/>
              </a:rPr>
              <a:t>tomography</a:t>
            </a:r>
            <a:r>
              <a:rPr sz="1000" dirty="0">
                <a:solidFill>
                  <a:prstClr val="black"/>
                </a:solidFill>
                <a:cs typeface="Calibri"/>
              </a:rPr>
              <a:t> (CT)</a:t>
            </a:r>
            <a:r>
              <a:rPr sz="1000" spc="5" dirty="0">
                <a:solidFill>
                  <a:prstClr val="black"/>
                </a:solidFill>
                <a:cs typeface="Calibri"/>
              </a:rPr>
              <a:t> </a:t>
            </a:r>
            <a:r>
              <a:rPr sz="1000" spc="-10" dirty="0">
                <a:solidFill>
                  <a:prstClr val="black"/>
                </a:solidFill>
                <a:cs typeface="Calibri"/>
              </a:rPr>
              <a:t>may</a:t>
            </a:r>
            <a:r>
              <a:rPr sz="1000" spc="-5" dirty="0">
                <a:solidFill>
                  <a:prstClr val="black"/>
                </a:solidFill>
                <a:cs typeface="Calibri"/>
              </a:rPr>
              <a:t> </a:t>
            </a:r>
            <a:r>
              <a:rPr sz="1000" dirty="0">
                <a:solidFill>
                  <a:prstClr val="black"/>
                </a:solidFill>
                <a:cs typeface="Calibri"/>
              </a:rPr>
              <a:t>provide</a:t>
            </a:r>
            <a:r>
              <a:rPr sz="1000" spc="5" dirty="0">
                <a:solidFill>
                  <a:prstClr val="black"/>
                </a:solidFill>
                <a:cs typeface="Calibri"/>
              </a:rPr>
              <a:t> </a:t>
            </a:r>
            <a:r>
              <a:rPr sz="1000" dirty="0">
                <a:solidFill>
                  <a:prstClr val="black"/>
                </a:solidFill>
                <a:cs typeface="Calibri"/>
              </a:rPr>
              <a:t>additional</a:t>
            </a:r>
            <a:r>
              <a:rPr sz="1000" spc="5" dirty="0">
                <a:solidFill>
                  <a:prstClr val="black"/>
                </a:solidFill>
                <a:cs typeface="Calibri"/>
              </a:rPr>
              <a:t> in- </a:t>
            </a:r>
            <a:r>
              <a:rPr sz="1000" spc="10" dirty="0">
                <a:solidFill>
                  <a:prstClr val="black"/>
                </a:solidFill>
                <a:cs typeface="Calibri"/>
              </a:rPr>
              <a:t> </a:t>
            </a:r>
            <a:r>
              <a:rPr sz="1000" dirty="0">
                <a:solidFill>
                  <a:prstClr val="black"/>
                </a:solidFill>
                <a:cs typeface="Calibri"/>
              </a:rPr>
              <a:t>formation </a:t>
            </a:r>
            <a:r>
              <a:rPr sz="1000" spc="-5" dirty="0">
                <a:solidFill>
                  <a:prstClr val="black"/>
                </a:solidFill>
                <a:cs typeface="Calibri"/>
              </a:rPr>
              <a:t>on bone </a:t>
            </a:r>
            <a:r>
              <a:rPr sz="1000" dirty="0">
                <a:solidFill>
                  <a:prstClr val="black"/>
                </a:solidFill>
                <a:cs typeface="Calibri"/>
              </a:rPr>
              <a:t>involvement </a:t>
            </a:r>
            <a:r>
              <a:rPr sz="1000" spc="-5" dirty="0">
                <a:solidFill>
                  <a:prstClr val="black"/>
                </a:solidFill>
                <a:cs typeface="Calibri"/>
              </a:rPr>
              <a:t>(presence of </a:t>
            </a:r>
            <a:r>
              <a:rPr sz="1000" spc="-10" dirty="0">
                <a:solidFill>
                  <a:prstClr val="black"/>
                </a:solidFill>
                <a:cs typeface="Calibri"/>
              </a:rPr>
              <a:t>calci</a:t>
            </a:r>
            <a:r>
              <a:rPr sz="1000" spc="-10" dirty="0">
                <a:solidFill>
                  <a:prstClr val="black"/>
                </a:solidFill>
                <a:latin typeface="Lucida Sans Unicode"/>
                <a:cs typeface="Lucida Sans Unicode"/>
              </a:rPr>
              <a:t>fi</a:t>
            </a:r>
            <a:r>
              <a:rPr sz="1000" spc="-10" dirty="0">
                <a:solidFill>
                  <a:prstClr val="black"/>
                </a:solidFill>
                <a:cs typeface="Calibri"/>
              </a:rPr>
              <a:t>cation, </a:t>
            </a:r>
            <a:r>
              <a:rPr sz="1000" spc="-5" dirty="0">
                <a:solidFill>
                  <a:prstClr val="black"/>
                </a:solidFill>
                <a:cs typeface="Calibri"/>
              </a:rPr>
              <a:t> </a:t>
            </a:r>
            <a:r>
              <a:rPr sz="1000" dirty="0">
                <a:solidFill>
                  <a:prstClr val="black"/>
                </a:solidFill>
                <a:cs typeface="Calibri"/>
              </a:rPr>
              <a:t>periosteal</a:t>
            </a:r>
            <a:r>
              <a:rPr sz="1000" spc="5" dirty="0">
                <a:solidFill>
                  <a:prstClr val="black"/>
                </a:solidFill>
                <a:cs typeface="Calibri"/>
              </a:rPr>
              <a:t> </a:t>
            </a:r>
            <a:r>
              <a:rPr sz="1000" spc="-5" dirty="0">
                <a:solidFill>
                  <a:prstClr val="black"/>
                </a:solidFill>
                <a:cs typeface="Calibri"/>
              </a:rPr>
              <a:t>bone</a:t>
            </a:r>
            <a:r>
              <a:rPr sz="1000" dirty="0">
                <a:solidFill>
                  <a:prstClr val="black"/>
                </a:solidFill>
                <a:cs typeface="Calibri"/>
              </a:rPr>
              <a:t> formation</a:t>
            </a:r>
            <a:r>
              <a:rPr sz="1000" spc="5" dirty="0">
                <a:solidFill>
                  <a:prstClr val="black"/>
                </a:solidFill>
                <a:cs typeface="Calibri"/>
              </a:rPr>
              <a:t> </a:t>
            </a:r>
            <a:r>
              <a:rPr sz="1000" spc="-5" dirty="0">
                <a:solidFill>
                  <a:prstClr val="black"/>
                </a:solidFill>
                <a:cs typeface="Calibri"/>
              </a:rPr>
              <a:t>and</a:t>
            </a:r>
            <a:r>
              <a:rPr sz="1000" dirty="0">
                <a:solidFill>
                  <a:prstClr val="black"/>
                </a:solidFill>
                <a:cs typeface="Calibri"/>
              </a:rPr>
              <a:t> cortical</a:t>
            </a:r>
            <a:r>
              <a:rPr sz="1000" spc="225" dirty="0">
                <a:solidFill>
                  <a:prstClr val="black"/>
                </a:solidFill>
                <a:cs typeface="Calibri"/>
              </a:rPr>
              <a:t> </a:t>
            </a:r>
            <a:r>
              <a:rPr sz="1000" dirty="0">
                <a:solidFill>
                  <a:prstClr val="black"/>
                </a:solidFill>
                <a:cs typeface="Calibri"/>
              </a:rPr>
              <a:t>destruction)</a:t>
            </a:r>
            <a:r>
              <a:rPr sz="1000" spc="225" dirty="0">
                <a:solidFill>
                  <a:prstClr val="black"/>
                </a:solidFill>
                <a:cs typeface="Calibri"/>
              </a:rPr>
              <a:t> </a:t>
            </a:r>
            <a:r>
              <a:rPr sz="1000" dirty="0">
                <a:solidFill>
                  <a:prstClr val="black"/>
                </a:solidFill>
                <a:cs typeface="Calibri"/>
              </a:rPr>
              <a:t>and </a:t>
            </a:r>
            <a:r>
              <a:rPr sz="1000" spc="5" dirty="0">
                <a:solidFill>
                  <a:prstClr val="black"/>
                </a:solidFill>
                <a:cs typeface="Calibri"/>
              </a:rPr>
              <a:t> </a:t>
            </a:r>
            <a:r>
              <a:rPr sz="1000" spc="-5" dirty="0">
                <a:solidFill>
                  <a:prstClr val="black"/>
                </a:solidFill>
                <a:cs typeface="Calibri"/>
              </a:rPr>
              <a:t>can be chosen </a:t>
            </a:r>
            <a:r>
              <a:rPr sz="1000" spc="-10" dirty="0">
                <a:solidFill>
                  <a:prstClr val="black"/>
                </a:solidFill>
                <a:cs typeface="Calibri"/>
              </a:rPr>
              <a:t>as </a:t>
            </a:r>
            <a:r>
              <a:rPr sz="1000" spc="-5" dirty="0">
                <a:solidFill>
                  <a:prstClr val="black"/>
                </a:solidFill>
                <a:cs typeface="Calibri"/>
              </a:rPr>
              <a:t>the preferred </a:t>
            </a:r>
            <a:r>
              <a:rPr sz="1000" dirty="0">
                <a:solidFill>
                  <a:prstClr val="black"/>
                </a:solidFill>
                <a:cs typeface="Calibri"/>
              </a:rPr>
              <a:t>imaging modality </a:t>
            </a:r>
            <a:r>
              <a:rPr sz="1000" spc="-10" dirty="0">
                <a:solidFill>
                  <a:prstClr val="black"/>
                </a:solidFill>
                <a:cs typeface="Calibri"/>
              </a:rPr>
              <a:t>for </a:t>
            </a:r>
            <a:r>
              <a:rPr sz="1000" dirty="0">
                <a:solidFill>
                  <a:prstClr val="black"/>
                </a:solidFill>
                <a:cs typeface="Calibri"/>
              </a:rPr>
              <a:t>other </a:t>
            </a:r>
            <a:r>
              <a:rPr sz="1000" spc="5" dirty="0">
                <a:solidFill>
                  <a:prstClr val="black"/>
                </a:solidFill>
                <a:cs typeface="Calibri"/>
              </a:rPr>
              <a:t> </a:t>
            </a:r>
            <a:r>
              <a:rPr sz="1000" dirty="0">
                <a:solidFill>
                  <a:prstClr val="black"/>
                </a:solidFill>
                <a:cs typeface="Calibri"/>
              </a:rPr>
              <a:t>primary</a:t>
            </a:r>
            <a:r>
              <a:rPr sz="1000" spc="110" dirty="0">
                <a:solidFill>
                  <a:prstClr val="black"/>
                </a:solidFill>
                <a:cs typeface="Calibri"/>
              </a:rPr>
              <a:t> </a:t>
            </a:r>
            <a:r>
              <a:rPr sz="1000" dirty="0">
                <a:solidFill>
                  <a:prstClr val="black"/>
                </a:solidFill>
                <a:cs typeface="Calibri"/>
              </a:rPr>
              <a:t>sites.</a:t>
            </a:r>
            <a:endParaRPr sz="1000">
              <a:solidFill>
                <a:prstClr val="black"/>
              </a:solidFill>
              <a:cs typeface="Calibri"/>
            </a:endParaRPr>
          </a:p>
          <a:p>
            <a:pPr>
              <a:spcBef>
                <a:spcPts val="40"/>
              </a:spcBef>
            </a:pPr>
            <a:endParaRPr sz="800">
              <a:solidFill>
                <a:prstClr val="black"/>
              </a:solidFill>
              <a:cs typeface="Calibri"/>
            </a:endParaRPr>
          </a:p>
          <a:p>
            <a:pPr marL="12700" algn="just"/>
            <a:r>
              <a:rPr sz="900" spc="-10" dirty="0">
                <a:solidFill>
                  <a:prstClr val="black"/>
                </a:solidFill>
                <a:latin typeface="Arial MT"/>
                <a:cs typeface="Arial MT"/>
              </a:rPr>
              <a:t>1522</a:t>
            </a:r>
            <a:r>
              <a:rPr sz="900" spc="320" dirty="0">
                <a:solidFill>
                  <a:prstClr val="black"/>
                </a:solidFill>
                <a:latin typeface="Arial MT"/>
                <a:cs typeface="Arial MT"/>
              </a:rPr>
              <a:t>   </a:t>
            </a:r>
            <a:r>
              <a:rPr sz="900" spc="-50" dirty="0">
                <a:solidFill>
                  <a:srgbClr val="007FAC"/>
                </a:solidFill>
                <a:latin typeface="Arial MT"/>
                <a:cs typeface="Arial MT"/>
              </a:rPr>
              <a:t>https://doi.org/</a:t>
            </a:r>
            <a:r>
              <a:rPr sz="900" spc="-50" dirty="0">
                <a:solidFill>
                  <a:srgbClr val="007FAC"/>
                </a:solidFill>
                <a:latin typeface="Arial MT"/>
                <a:cs typeface="Arial MT"/>
                <a:hlinkClick r:id="rId2"/>
              </a:rPr>
              <a:t>10.1016/j.annonc.2021.08.1995</a:t>
            </a:r>
            <a:endParaRPr sz="900">
              <a:solidFill>
                <a:prstClr val="black"/>
              </a:solidFill>
              <a:latin typeface="Arial MT"/>
              <a:cs typeface="Arial MT"/>
            </a:endParaRPr>
          </a:p>
        </p:txBody>
      </p:sp>
      <p:sp>
        <p:nvSpPr>
          <p:cNvPr id="3" name="object 3"/>
          <p:cNvSpPr txBox="1"/>
          <p:nvPr/>
        </p:nvSpPr>
        <p:spPr>
          <a:xfrm>
            <a:off x="5122951" y="8646935"/>
            <a:ext cx="4069986" cy="781624"/>
          </a:xfrm>
          <a:prstGeom prst="rect">
            <a:avLst/>
          </a:prstGeom>
        </p:spPr>
        <p:txBody>
          <a:bodyPr vert="horz" wrap="square" lIns="0" tIns="12065" rIns="0" bIns="0" rtlCol="0">
            <a:spAutoFit/>
          </a:bodyPr>
          <a:lstStyle/>
          <a:p>
            <a:pPr marL="38100" marR="30480" indent="126364" algn="just">
              <a:spcBef>
                <a:spcPts val="95"/>
              </a:spcBef>
            </a:pPr>
            <a:r>
              <a:rPr sz="1000" dirty="0">
                <a:solidFill>
                  <a:prstClr val="black"/>
                </a:solidFill>
                <a:cs typeface="Calibri"/>
              </a:rPr>
              <a:t>All patients with </a:t>
            </a:r>
            <a:r>
              <a:rPr sz="1000" spc="-15" dirty="0">
                <a:solidFill>
                  <a:prstClr val="black"/>
                </a:solidFill>
                <a:cs typeface="Calibri"/>
              </a:rPr>
              <a:t>a</a:t>
            </a:r>
            <a:r>
              <a:rPr sz="1000" spc="-10" dirty="0">
                <a:solidFill>
                  <a:prstClr val="black"/>
                </a:solidFill>
                <a:cs typeface="Calibri"/>
              </a:rPr>
              <a:t> </a:t>
            </a:r>
            <a:r>
              <a:rPr sz="1000" spc="-5" dirty="0">
                <a:solidFill>
                  <a:prstClr val="black"/>
                </a:solidFill>
                <a:cs typeface="Calibri"/>
              </a:rPr>
              <a:t>bone</a:t>
            </a:r>
            <a:r>
              <a:rPr sz="1000" spc="215" dirty="0">
                <a:solidFill>
                  <a:prstClr val="black"/>
                </a:solidFill>
                <a:cs typeface="Calibri"/>
              </a:rPr>
              <a:t> </a:t>
            </a:r>
            <a:r>
              <a:rPr sz="1000" dirty="0">
                <a:solidFill>
                  <a:prstClr val="black"/>
                </a:solidFill>
                <a:cs typeface="Calibri"/>
              </a:rPr>
              <a:t>lesion which is suspected </a:t>
            </a:r>
            <a:r>
              <a:rPr sz="1000" spc="-5" dirty="0">
                <a:solidFill>
                  <a:prstClr val="black"/>
                </a:solidFill>
                <a:cs typeface="Calibri"/>
              </a:rPr>
              <a:t>to</a:t>
            </a:r>
            <a:r>
              <a:rPr sz="1000" spc="215" dirty="0">
                <a:solidFill>
                  <a:prstClr val="black"/>
                </a:solidFill>
                <a:cs typeface="Calibri"/>
              </a:rPr>
              <a:t> </a:t>
            </a:r>
            <a:r>
              <a:rPr sz="1000" spc="-5" dirty="0">
                <a:solidFill>
                  <a:prstClr val="black"/>
                </a:solidFill>
                <a:cs typeface="Calibri"/>
              </a:rPr>
              <a:t>be </a:t>
            </a:r>
            <a:r>
              <a:rPr sz="1000" spc="-215" dirty="0">
                <a:solidFill>
                  <a:prstClr val="black"/>
                </a:solidFill>
                <a:cs typeface="Calibri"/>
              </a:rPr>
              <a:t> </a:t>
            </a:r>
            <a:r>
              <a:rPr sz="1000" spc="-15" dirty="0">
                <a:solidFill>
                  <a:prstClr val="black"/>
                </a:solidFill>
                <a:cs typeface="Calibri"/>
              </a:rPr>
              <a:t>a</a:t>
            </a:r>
            <a:r>
              <a:rPr sz="1000" spc="195" dirty="0">
                <a:solidFill>
                  <a:prstClr val="black"/>
                </a:solidFill>
                <a:cs typeface="Calibri"/>
              </a:rPr>
              <a:t> </a:t>
            </a:r>
            <a:r>
              <a:rPr sz="1000" dirty="0">
                <a:solidFill>
                  <a:prstClr val="black"/>
                </a:solidFill>
                <a:cs typeface="Calibri"/>
              </a:rPr>
              <a:t>primary BS </a:t>
            </a:r>
            <a:r>
              <a:rPr sz="1000" spc="-5" dirty="0">
                <a:solidFill>
                  <a:prstClr val="black"/>
                </a:solidFill>
                <a:cs typeface="Calibri"/>
              </a:rPr>
              <a:t>on </a:t>
            </a:r>
            <a:r>
              <a:rPr sz="1000" spc="-15" dirty="0">
                <a:solidFill>
                  <a:prstClr val="black"/>
                </a:solidFill>
                <a:cs typeface="Calibri"/>
              </a:rPr>
              <a:t>a</a:t>
            </a:r>
            <a:r>
              <a:rPr sz="1000" spc="195" dirty="0">
                <a:solidFill>
                  <a:prstClr val="black"/>
                </a:solidFill>
                <a:cs typeface="Calibri"/>
              </a:rPr>
              <a:t> </a:t>
            </a:r>
            <a:r>
              <a:rPr sz="1000" dirty="0">
                <a:solidFill>
                  <a:prstClr val="black"/>
                </a:solidFill>
                <a:cs typeface="Calibri"/>
              </a:rPr>
              <a:t>radiological basis should </a:t>
            </a:r>
            <a:r>
              <a:rPr sz="1000" spc="-10" dirty="0">
                <a:solidFill>
                  <a:prstClr val="black"/>
                </a:solidFill>
                <a:cs typeface="Calibri"/>
              </a:rPr>
              <a:t>be</a:t>
            </a:r>
            <a:r>
              <a:rPr sz="1000" spc="204" dirty="0">
                <a:solidFill>
                  <a:prstClr val="black"/>
                </a:solidFill>
                <a:cs typeface="Calibri"/>
              </a:rPr>
              <a:t> </a:t>
            </a:r>
            <a:r>
              <a:rPr sz="1000" spc="-5" dirty="0">
                <a:solidFill>
                  <a:prstClr val="black"/>
                </a:solidFill>
                <a:cs typeface="Calibri"/>
              </a:rPr>
              <a:t>referred</a:t>
            </a:r>
            <a:r>
              <a:rPr sz="1000" spc="215" dirty="0">
                <a:solidFill>
                  <a:prstClr val="black"/>
                </a:solidFill>
                <a:cs typeface="Calibri"/>
              </a:rPr>
              <a:t> </a:t>
            </a:r>
            <a:r>
              <a:rPr sz="1000" spc="-5" dirty="0">
                <a:solidFill>
                  <a:prstClr val="black"/>
                </a:solidFill>
                <a:cs typeface="Calibri"/>
              </a:rPr>
              <a:t>to </a:t>
            </a:r>
            <a:r>
              <a:rPr sz="1000" dirty="0">
                <a:solidFill>
                  <a:prstClr val="black"/>
                </a:solidFill>
                <a:cs typeface="Calibri"/>
              </a:rPr>
              <a:t> </a:t>
            </a:r>
            <a:r>
              <a:rPr sz="1000" spc="-15" dirty="0">
                <a:solidFill>
                  <a:prstClr val="black"/>
                </a:solidFill>
                <a:cs typeface="Calibri"/>
              </a:rPr>
              <a:t>a </a:t>
            </a:r>
            <a:r>
              <a:rPr sz="1000" dirty="0">
                <a:solidFill>
                  <a:prstClr val="black"/>
                </a:solidFill>
                <a:cs typeface="Calibri"/>
              </a:rPr>
              <a:t>BS </a:t>
            </a:r>
            <a:r>
              <a:rPr sz="1000" spc="-5" dirty="0">
                <a:solidFill>
                  <a:prstClr val="black"/>
                </a:solidFill>
                <a:cs typeface="Calibri"/>
              </a:rPr>
              <a:t>reference centre </a:t>
            </a:r>
            <a:r>
              <a:rPr sz="1000" spc="-10" dirty="0">
                <a:solidFill>
                  <a:prstClr val="black"/>
                </a:solidFill>
                <a:cs typeface="Calibri"/>
              </a:rPr>
              <a:t>or </a:t>
            </a:r>
            <a:r>
              <a:rPr sz="1000" spc="-5" dirty="0">
                <a:solidFill>
                  <a:prstClr val="black"/>
                </a:solidFill>
                <a:cs typeface="Calibri"/>
              </a:rPr>
              <a:t>to an </a:t>
            </a:r>
            <a:r>
              <a:rPr sz="1000" dirty="0">
                <a:solidFill>
                  <a:prstClr val="black"/>
                </a:solidFill>
                <a:cs typeface="Calibri"/>
              </a:rPr>
              <a:t>institution belonging </a:t>
            </a:r>
            <a:r>
              <a:rPr sz="1000" spc="-5" dirty="0">
                <a:solidFill>
                  <a:prstClr val="black"/>
                </a:solidFill>
                <a:cs typeface="Calibri"/>
              </a:rPr>
              <a:t>to </a:t>
            </a:r>
            <a:r>
              <a:rPr sz="1000" spc="-15" dirty="0">
                <a:solidFill>
                  <a:prstClr val="black"/>
                </a:solidFill>
                <a:cs typeface="Calibri"/>
              </a:rPr>
              <a:t>a </a:t>
            </a:r>
            <a:r>
              <a:rPr sz="1000" spc="-10" dirty="0">
                <a:solidFill>
                  <a:prstClr val="black"/>
                </a:solidFill>
                <a:cs typeface="Calibri"/>
              </a:rPr>
              <a:t> </a:t>
            </a:r>
            <a:r>
              <a:rPr sz="1000" spc="-5" dirty="0">
                <a:solidFill>
                  <a:prstClr val="black"/>
                </a:solidFill>
                <a:cs typeface="Calibri"/>
              </a:rPr>
              <a:t>sarcoma</a:t>
            </a:r>
            <a:r>
              <a:rPr sz="1000" dirty="0">
                <a:solidFill>
                  <a:prstClr val="black"/>
                </a:solidFill>
                <a:cs typeface="Calibri"/>
              </a:rPr>
              <a:t> </a:t>
            </a:r>
            <a:r>
              <a:rPr sz="1000" spc="10" dirty="0">
                <a:solidFill>
                  <a:prstClr val="black"/>
                </a:solidFill>
                <a:cs typeface="Calibri"/>
              </a:rPr>
              <a:t>network.</a:t>
            </a:r>
            <a:r>
              <a:rPr sz="975" spc="15" baseline="38461" dirty="0">
                <a:solidFill>
                  <a:srgbClr val="007FAC"/>
                </a:solidFill>
                <a:cs typeface="Calibri"/>
                <a:hlinkClick r:id="rId3" action="ppaction://hlinksldjump"/>
              </a:rPr>
              <a:t>12</a:t>
            </a:r>
            <a:r>
              <a:rPr sz="975" spc="22" baseline="38461" dirty="0">
                <a:solidFill>
                  <a:srgbClr val="007FAC"/>
                </a:solidFill>
                <a:cs typeface="Calibri"/>
              </a:rPr>
              <a:t> </a:t>
            </a:r>
            <a:r>
              <a:rPr sz="1000" dirty="0">
                <a:solidFill>
                  <a:prstClr val="black"/>
                </a:solidFill>
                <a:cs typeface="Calibri"/>
              </a:rPr>
              <a:t>Children</a:t>
            </a:r>
            <a:r>
              <a:rPr sz="1000" spc="5" dirty="0">
                <a:solidFill>
                  <a:prstClr val="black"/>
                </a:solidFill>
                <a:cs typeface="Calibri"/>
              </a:rPr>
              <a:t> </a:t>
            </a:r>
            <a:r>
              <a:rPr sz="1000" spc="-5" dirty="0">
                <a:solidFill>
                  <a:prstClr val="black"/>
                </a:solidFill>
                <a:cs typeface="Calibri"/>
              </a:rPr>
              <a:t>and</a:t>
            </a:r>
            <a:r>
              <a:rPr sz="1000" dirty="0">
                <a:solidFill>
                  <a:prstClr val="black"/>
                </a:solidFill>
                <a:cs typeface="Calibri"/>
              </a:rPr>
              <a:t> adolescents</a:t>
            </a:r>
            <a:r>
              <a:rPr sz="1000" spc="5" dirty="0">
                <a:solidFill>
                  <a:prstClr val="black"/>
                </a:solidFill>
                <a:cs typeface="Calibri"/>
              </a:rPr>
              <a:t> </a:t>
            </a:r>
            <a:r>
              <a:rPr sz="1000" dirty="0">
                <a:solidFill>
                  <a:prstClr val="black"/>
                </a:solidFill>
                <a:cs typeface="Calibri"/>
              </a:rPr>
              <a:t>should</a:t>
            </a:r>
            <a:r>
              <a:rPr sz="1000" spc="5" dirty="0">
                <a:solidFill>
                  <a:prstClr val="black"/>
                </a:solidFill>
                <a:cs typeface="Calibri"/>
              </a:rPr>
              <a:t> </a:t>
            </a:r>
            <a:r>
              <a:rPr sz="1000" spc="-5" dirty="0">
                <a:solidFill>
                  <a:prstClr val="black"/>
                </a:solidFill>
                <a:cs typeface="Calibri"/>
              </a:rPr>
              <a:t>be </a:t>
            </a:r>
            <a:r>
              <a:rPr sz="1000" dirty="0">
                <a:solidFill>
                  <a:prstClr val="black"/>
                </a:solidFill>
                <a:cs typeface="Calibri"/>
              </a:rPr>
              <a:t> </a:t>
            </a:r>
            <a:r>
              <a:rPr sz="1000" spc="-5" dirty="0">
                <a:solidFill>
                  <a:prstClr val="black"/>
                </a:solidFill>
                <a:cs typeface="Calibri"/>
              </a:rPr>
              <a:t>referred to centres that, </a:t>
            </a:r>
            <a:r>
              <a:rPr sz="1000" dirty="0">
                <a:solidFill>
                  <a:prstClr val="black"/>
                </a:solidFill>
                <a:cs typeface="Calibri"/>
              </a:rPr>
              <a:t>in addition, </a:t>
            </a:r>
            <a:r>
              <a:rPr sz="1000" spc="-5" dirty="0">
                <a:solidFill>
                  <a:prstClr val="black"/>
                </a:solidFill>
                <a:cs typeface="Calibri"/>
              </a:rPr>
              <a:t>provide </a:t>
            </a:r>
            <a:r>
              <a:rPr sz="1000" spc="-10" dirty="0">
                <a:solidFill>
                  <a:prstClr val="black"/>
                </a:solidFill>
                <a:cs typeface="Calibri"/>
              </a:rPr>
              <a:t>age-speci</a:t>
            </a:r>
            <a:r>
              <a:rPr sz="1000" spc="-10" dirty="0">
                <a:solidFill>
                  <a:prstClr val="black"/>
                </a:solidFill>
                <a:latin typeface="Lucida Sans Unicode"/>
                <a:cs typeface="Lucida Sans Unicode"/>
              </a:rPr>
              <a:t>fi</a:t>
            </a:r>
            <a:r>
              <a:rPr sz="1000" spc="-10" dirty="0">
                <a:solidFill>
                  <a:prstClr val="black"/>
                </a:solidFill>
                <a:cs typeface="Calibri"/>
              </a:rPr>
              <a:t>c </a:t>
            </a:r>
            <a:r>
              <a:rPr sz="1000" spc="-5" dirty="0">
                <a:solidFill>
                  <a:prstClr val="black"/>
                </a:solidFill>
                <a:cs typeface="Calibri"/>
              </a:rPr>
              <a:t> </a:t>
            </a:r>
            <a:r>
              <a:rPr sz="1000" dirty="0">
                <a:solidFill>
                  <a:prstClr val="black"/>
                </a:solidFill>
                <a:cs typeface="Calibri"/>
              </a:rPr>
              <a:t>expertise.</a:t>
            </a:r>
            <a:endParaRPr sz="1000">
              <a:solidFill>
                <a:prstClr val="black"/>
              </a:solidFill>
              <a:cs typeface="Calibri"/>
            </a:endParaRPr>
          </a:p>
        </p:txBody>
      </p:sp>
      <p:grpSp>
        <p:nvGrpSpPr>
          <p:cNvPr id="4" name="object 4"/>
          <p:cNvGrpSpPr/>
          <p:nvPr/>
        </p:nvGrpSpPr>
        <p:grpSpPr>
          <a:xfrm>
            <a:off x="902801" y="814425"/>
            <a:ext cx="8245025" cy="7292340"/>
            <a:chOff x="698500" y="814425"/>
            <a:chExt cx="6379210" cy="7292340"/>
          </a:xfrm>
        </p:grpSpPr>
        <p:sp>
          <p:nvSpPr>
            <p:cNvPr id="5" name="object 5"/>
            <p:cNvSpPr/>
            <p:nvPr/>
          </p:nvSpPr>
          <p:spPr>
            <a:xfrm>
              <a:off x="702005" y="817931"/>
              <a:ext cx="6985" cy="7248525"/>
            </a:xfrm>
            <a:custGeom>
              <a:avLst/>
              <a:gdLst/>
              <a:ahLst/>
              <a:cxnLst/>
              <a:rect l="l" t="t" r="r" b="b"/>
              <a:pathLst>
                <a:path w="6984" h="7248525">
                  <a:moveTo>
                    <a:pt x="0" y="0"/>
                  </a:moveTo>
                  <a:lnTo>
                    <a:pt x="0" y="7248232"/>
                  </a:lnTo>
                  <a:lnTo>
                    <a:pt x="6477" y="7248232"/>
                  </a:lnTo>
                  <a:lnTo>
                    <a:pt x="6477" y="6476"/>
                  </a:lnTo>
                  <a:lnTo>
                    <a:pt x="0" y="0"/>
                  </a:lnTo>
                  <a:close/>
                </a:path>
              </a:pathLst>
            </a:custGeom>
            <a:solidFill>
              <a:srgbClr val="7B0451"/>
            </a:solidFill>
          </p:spPr>
          <p:txBody>
            <a:bodyPr wrap="square" lIns="0" tIns="0" rIns="0" bIns="0" rtlCol="0"/>
            <a:lstStyle/>
            <a:p>
              <a:endParaRPr>
                <a:solidFill>
                  <a:prstClr val="black"/>
                </a:solidFill>
              </a:endParaRPr>
            </a:p>
          </p:txBody>
        </p:sp>
        <p:sp>
          <p:nvSpPr>
            <p:cNvPr id="6" name="object 6"/>
            <p:cNvSpPr/>
            <p:nvPr/>
          </p:nvSpPr>
          <p:spPr>
            <a:xfrm>
              <a:off x="702005" y="817931"/>
              <a:ext cx="6985" cy="7248525"/>
            </a:xfrm>
            <a:custGeom>
              <a:avLst/>
              <a:gdLst/>
              <a:ahLst/>
              <a:cxnLst/>
              <a:rect l="l" t="t" r="r" b="b"/>
              <a:pathLst>
                <a:path w="6984" h="7248525">
                  <a:moveTo>
                    <a:pt x="3238" y="0"/>
                  </a:moveTo>
                  <a:lnTo>
                    <a:pt x="3238" y="7248232"/>
                  </a:lnTo>
                </a:path>
              </a:pathLst>
            </a:custGeom>
            <a:ln w="6476">
              <a:solidFill>
                <a:srgbClr val="7B0451"/>
              </a:solidFill>
            </a:ln>
          </p:spPr>
          <p:txBody>
            <a:bodyPr wrap="square" lIns="0" tIns="0" rIns="0" bIns="0" rtlCol="0"/>
            <a:lstStyle/>
            <a:p>
              <a:endParaRPr>
                <a:solidFill>
                  <a:prstClr val="black"/>
                </a:solidFill>
              </a:endParaRPr>
            </a:p>
          </p:txBody>
        </p:sp>
        <p:sp>
          <p:nvSpPr>
            <p:cNvPr id="7" name="object 7"/>
            <p:cNvSpPr/>
            <p:nvPr/>
          </p:nvSpPr>
          <p:spPr>
            <a:xfrm>
              <a:off x="702005" y="817918"/>
              <a:ext cx="6372225" cy="6985"/>
            </a:xfrm>
            <a:custGeom>
              <a:avLst/>
              <a:gdLst/>
              <a:ahLst/>
              <a:cxnLst/>
              <a:rect l="l" t="t" r="r" b="b"/>
              <a:pathLst>
                <a:path w="6372225" h="6984">
                  <a:moveTo>
                    <a:pt x="6371996" y="0"/>
                  </a:moveTo>
                  <a:lnTo>
                    <a:pt x="0" y="0"/>
                  </a:lnTo>
                  <a:lnTo>
                    <a:pt x="6477" y="6477"/>
                  </a:lnTo>
                  <a:lnTo>
                    <a:pt x="6365519" y="6477"/>
                  </a:lnTo>
                  <a:lnTo>
                    <a:pt x="6371996" y="0"/>
                  </a:lnTo>
                  <a:close/>
                </a:path>
              </a:pathLst>
            </a:custGeom>
            <a:solidFill>
              <a:srgbClr val="7B0451"/>
            </a:solidFill>
          </p:spPr>
          <p:txBody>
            <a:bodyPr wrap="square" lIns="0" tIns="0" rIns="0" bIns="0" rtlCol="0"/>
            <a:lstStyle/>
            <a:p>
              <a:endParaRPr>
                <a:solidFill>
                  <a:prstClr val="black"/>
                </a:solidFill>
              </a:endParaRPr>
            </a:p>
          </p:txBody>
        </p:sp>
        <p:sp>
          <p:nvSpPr>
            <p:cNvPr id="8" name="object 8"/>
            <p:cNvSpPr/>
            <p:nvPr/>
          </p:nvSpPr>
          <p:spPr>
            <a:xfrm>
              <a:off x="702005" y="817918"/>
              <a:ext cx="6372225" cy="6985"/>
            </a:xfrm>
            <a:custGeom>
              <a:avLst/>
              <a:gdLst/>
              <a:ahLst/>
              <a:cxnLst/>
              <a:rect l="l" t="t" r="r" b="b"/>
              <a:pathLst>
                <a:path w="6372225" h="6984">
                  <a:moveTo>
                    <a:pt x="0" y="3238"/>
                  </a:moveTo>
                  <a:lnTo>
                    <a:pt x="6371996" y="3238"/>
                  </a:lnTo>
                </a:path>
              </a:pathLst>
            </a:custGeom>
            <a:ln w="6476">
              <a:solidFill>
                <a:srgbClr val="7B0451"/>
              </a:solidFill>
            </a:ln>
          </p:spPr>
          <p:txBody>
            <a:bodyPr wrap="square" lIns="0" tIns="0" rIns="0" bIns="0" rtlCol="0"/>
            <a:lstStyle/>
            <a:p>
              <a:endParaRPr>
                <a:solidFill>
                  <a:prstClr val="black"/>
                </a:solidFill>
              </a:endParaRPr>
            </a:p>
          </p:txBody>
        </p:sp>
        <p:sp>
          <p:nvSpPr>
            <p:cNvPr id="9" name="object 9"/>
            <p:cNvSpPr/>
            <p:nvPr/>
          </p:nvSpPr>
          <p:spPr>
            <a:xfrm>
              <a:off x="7067524" y="817918"/>
              <a:ext cx="6985" cy="7248525"/>
            </a:xfrm>
            <a:custGeom>
              <a:avLst/>
              <a:gdLst/>
              <a:ahLst/>
              <a:cxnLst/>
              <a:rect l="l" t="t" r="r" b="b"/>
              <a:pathLst>
                <a:path w="6984" h="7248525">
                  <a:moveTo>
                    <a:pt x="6476" y="0"/>
                  </a:moveTo>
                  <a:lnTo>
                    <a:pt x="0" y="6477"/>
                  </a:lnTo>
                  <a:lnTo>
                    <a:pt x="0" y="7248232"/>
                  </a:lnTo>
                  <a:lnTo>
                    <a:pt x="6476" y="7248232"/>
                  </a:lnTo>
                  <a:lnTo>
                    <a:pt x="6476" y="0"/>
                  </a:lnTo>
                  <a:close/>
                </a:path>
              </a:pathLst>
            </a:custGeom>
            <a:solidFill>
              <a:srgbClr val="7B0451"/>
            </a:solidFill>
          </p:spPr>
          <p:txBody>
            <a:bodyPr wrap="square" lIns="0" tIns="0" rIns="0" bIns="0" rtlCol="0"/>
            <a:lstStyle/>
            <a:p>
              <a:endParaRPr>
                <a:solidFill>
                  <a:prstClr val="black"/>
                </a:solidFill>
              </a:endParaRPr>
            </a:p>
          </p:txBody>
        </p:sp>
        <p:sp>
          <p:nvSpPr>
            <p:cNvPr id="10" name="object 10"/>
            <p:cNvSpPr/>
            <p:nvPr/>
          </p:nvSpPr>
          <p:spPr>
            <a:xfrm>
              <a:off x="7067524" y="817918"/>
              <a:ext cx="6985" cy="7248525"/>
            </a:xfrm>
            <a:custGeom>
              <a:avLst/>
              <a:gdLst/>
              <a:ahLst/>
              <a:cxnLst/>
              <a:rect l="l" t="t" r="r" b="b"/>
              <a:pathLst>
                <a:path w="6984" h="7248525">
                  <a:moveTo>
                    <a:pt x="3238" y="0"/>
                  </a:moveTo>
                  <a:lnTo>
                    <a:pt x="3238" y="7248232"/>
                  </a:lnTo>
                </a:path>
              </a:pathLst>
            </a:custGeom>
            <a:ln w="6476">
              <a:solidFill>
                <a:srgbClr val="7B0451"/>
              </a:solidFill>
            </a:ln>
          </p:spPr>
          <p:txBody>
            <a:bodyPr wrap="square" lIns="0" tIns="0" rIns="0" bIns="0" rtlCol="0"/>
            <a:lstStyle/>
            <a:p>
              <a:endParaRPr>
                <a:solidFill>
                  <a:prstClr val="black"/>
                </a:solidFill>
              </a:endParaRPr>
            </a:p>
          </p:txBody>
        </p:sp>
        <p:sp>
          <p:nvSpPr>
            <p:cNvPr id="11" name="object 11"/>
            <p:cNvSpPr/>
            <p:nvPr/>
          </p:nvSpPr>
          <p:spPr>
            <a:xfrm>
              <a:off x="701992" y="817918"/>
              <a:ext cx="6365875" cy="6985"/>
            </a:xfrm>
            <a:custGeom>
              <a:avLst/>
              <a:gdLst/>
              <a:ahLst/>
              <a:cxnLst/>
              <a:rect l="l" t="t" r="r" b="b"/>
              <a:pathLst>
                <a:path w="6365875" h="6984">
                  <a:moveTo>
                    <a:pt x="0" y="0"/>
                  </a:moveTo>
                  <a:lnTo>
                    <a:pt x="6476" y="6476"/>
                  </a:lnTo>
                  <a:lnTo>
                    <a:pt x="6365519" y="6476"/>
                  </a:lnTo>
                  <a:lnTo>
                    <a:pt x="0" y="0"/>
                  </a:lnTo>
                  <a:close/>
                </a:path>
              </a:pathLst>
            </a:custGeom>
            <a:solidFill>
              <a:srgbClr val="7B0451"/>
            </a:solidFill>
          </p:spPr>
          <p:txBody>
            <a:bodyPr wrap="square" lIns="0" tIns="0" rIns="0" bIns="0" rtlCol="0"/>
            <a:lstStyle/>
            <a:p>
              <a:endParaRPr>
                <a:solidFill>
                  <a:prstClr val="black"/>
                </a:solidFill>
              </a:endParaRPr>
            </a:p>
          </p:txBody>
        </p:sp>
        <p:sp>
          <p:nvSpPr>
            <p:cNvPr id="12" name="object 12"/>
            <p:cNvSpPr/>
            <p:nvPr/>
          </p:nvSpPr>
          <p:spPr>
            <a:xfrm>
              <a:off x="701992" y="817918"/>
              <a:ext cx="6365875" cy="6985"/>
            </a:xfrm>
            <a:custGeom>
              <a:avLst/>
              <a:gdLst/>
              <a:ahLst/>
              <a:cxnLst/>
              <a:rect l="l" t="t" r="r" b="b"/>
              <a:pathLst>
                <a:path w="6365875" h="6984">
                  <a:moveTo>
                    <a:pt x="0" y="3238"/>
                  </a:moveTo>
                  <a:lnTo>
                    <a:pt x="6365519" y="3238"/>
                  </a:lnTo>
                </a:path>
              </a:pathLst>
            </a:custGeom>
            <a:ln w="6476">
              <a:solidFill>
                <a:srgbClr val="7B0451"/>
              </a:solidFill>
            </a:ln>
          </p:spPr>
          <p:txBody>
            <a:bodyPr wrap="square" lIns="0" tIns="0" rIns="0" bIns="0" rtlCol="0"/>
            <a:lstStyle/>
            <a:p>
              <a:endParaRPr>
                <a:solidFill>
                  <a:prstClr val="black"/>
                </a:solidFill>
              </a:endParaRPr>
            </a:p>
          </p:txBody>
        </p:sp>
        <p:sp>
          <p:nvSpPr>
            <p:cNvPr id="13" name="object 13"/>
            <p:cNvSpPr/>
            <p:nvPr/>
          </p:nvSpPr>
          <p:spPr>
            <a:xfrm>
              <a:off x="701992" y="8028000"/>
              <a:ext cx="6372225" cy="78740"/>
            </a:xfrm>
            <a:custGeom>
              <a:avLst/>
              <a:gdLst/>
              <a:ahLst/>
              <a:cxnLst/>
              <a:rect l="l" t="t" r="r" b="b"/>
              <a:pathLst>
                <a:path w="6372225" h="78740">
                  <a:moveTo>
                    <a:pt x="6365519" y="71996"/>
                  </a:moveTo>
                  <a:lnTo>
                    <a:pt x="6489" y="71996"/>
                  </a:lnTo>
                  <a:lnTo>
                    <a:pt x="6489" y="0"/>
                  </a:lnTo>
                  <a:lnTo>
                    <a:pt x="0" y="0"/>
                  </a:lnTo>
                  <a:lnTo>
                    <a:pt x="0" y="78473"/>
                  </a:lnTo>
                  <a:lnTo>
                    <a:pt x="6464" y="78473"/>
                  </a:lnTo>
                  <a:lnTo>
                    <a:pt x="6365519" y="78473"/>
                  </a:lnTo>
                  <a:lnTo>
                    <a:pt x="6365519" y="71996"/>
                  </a:lnTo>
                  <a:close/>
                </a:path>
                <a:path w="6372225" h="78740">
                  <a:moveTo>
                    <a:pt x="6372009" y="0"/>
                  </a:moveTo>
                  <a:lnTo>
                    <a:pt x="6365532" y="0"/>
                  </a:lnTo>
                  <a:lnTo>
                    <a:pt x="6365532" y="78486"/>
                  </a:lnTo>
                  <a:lnTo>
                    <a:pt x="6372009" y="78486"/>
                  </a:lnTo>
                  <a:lnTo>
                    <a:pt x="6372009" y="0"/>
                  </a:lnTo>
                  <a:close/>
                </a:path>
              </a:pathLst>
            </a:custGeom>
            <a:solidFill>
              <a:srgbClr val="7B0451"/>
            </a:solidFill>
          </p:spPr>
          <p:txBody>
            <a:bodyPr wrap="square" lIns="0" tIns="0" rIns="0" bIns="0" rtlCol="0"/>
            <a:lstStyle/>
            <a:p>
              <a:endParaRPr>
                <a:solidFill>
                  <a:prstClr val="black"/>
                </a:solidFill>
              </a:endParaRPr>
            </a:p>
          </p:txBody>
        </p:sp>
        <p:sp>
          <p:nvSpPr>
            <p:cNvPr id="14" name="object 14"/>
            <p:cNvSpPr/>
            <p:nvPr/>
          </p:nvSpPr>
          <p:spPr>
            <a:xfrm>
              <a:off x="2511259" y="1738998"/>
              <a:ext cx="0" cy="281305"/>
            </a:xfrm>
            <a:custGeom>
              <a:avLst/>
              <a:gdLst/>
              <a:ahLst/>
              <a:cxnLst/>
              <a:rect l="l" t="t" r="r" b="b"/>
              <a:pathLst>
                <a:path h="281305">
                  <a:moveTo>
                    <a:pt x="0" y="0"/>
                  </a:moveTo>
                  <a:lnTo>
                    <a:pt x="0" y="280835"/>
                  </a:lnTo>
                </a:path>
              </a:pathLst>
            </a:custGeom>
            <a:ln w="19050">
              <a:solidFill>
                <a:srgbClr val="09522A"/>
              </a:solidFill>
            </a:ln>
          </p:spPr>
          <p:txBody>
            <a:bodyPr wrap="square" lIns="0" tIns="0" rIns="0" bIns="0" rtlCol="0"/>
            <a:lstStyle/>
            <a:p>
              <a:endParaRPr>
                <a:solidFill>
                  <a:prstClr val="black"/>
                </a:solidFill>
              </a:endParaRPr>
            </a:p>
          </p:txBody>
        </p:sp>
        <p:sp>
          <p:nvSpPr>
            <p:cNvPr id="15" name="object 15"/>
            <p:cNvSpPr/>
            <p:nvPr/>
          </p:nvSpPr>
          <p:spPr>
            <a:xfrm>
              <a:off x="2448788" y="2004708"/>
              <a:ext cx="125095" cy="67310"/>
            </a:xfrm>
            <a:custGeom>
              <a:avLst/>
              <a:gdLst/>
              <a:ahLst/>
              <a:cxnLst/>
              <a:rect l="l" t="t" r="r" b="b"/>
              <a:pathLst>
                <a:path w="125094" h="67310">
                  <a:moveTo>
                    <a:pt x="124955" y="0"/>
                  </a:moveTo>
                  <a:lnTo>
                    <a:pt x="0" y="0"/>
                  </a:lnTo>
                  <a:lnTo>
                    <a:pt x="62471" y="67195"/>
                  </a:lnTo>
                  <a:lnTo>
                    <a:pt x="124955" y="0"/>
                  </a:lnTo>
                  <a:close/>
                </a:path>
              </a:pathLst>
            </a:custGeom>
            <a:solidFill>
              <a:srgbClr val="09522A"/>
            </a:solidFill>
          </p:spPr>
          <p:txBody>
            <a:bodyPr wrap="square" lIns="0" tIns="0" rIns="0" bIns="0" rtlCol="0"/>
            <a:lstStyle/>
            <a:p>
              <a:endParaRPr>
                <a:solidFill>
                  <a:prstClr val="black"/>
                </a:solidFill>
              </a:endParaRPr>
            </a:p>
          </p:txBody>
        </p:sp>
        <p:sp>
          <p:nvSpPr>
            <p:cNvPr id="16" name="object 16"/>
            <p:cNvSpPr/>
            <p:nvPr/>
          </p:nvSpPr>
          <p:spPr>
            <a:xfrm>
              <a:off x="2511259" y="2914510"/>
              <a:ext cx="0" cy="281305"/>
            </a:xfrm>
            <a:custGeom>
              <a:avLst/>
              <a:gdLst/>
              <a:ahLst/>
              <a:cxnLst/>
              <a:rect l="l" t="t" r="r" b="b"/>
              <a:pathLst>
                <a:path h="281305">
                  <a:moveTo>
                    <a:pt x="0" y="0"/>
                  </a:moveTo>
                  <a:lnTo>
                    <a:pt x="0" y="280847"/>
                  </a:lnTo>
                </a:path>
              </a:pathLst>
            </a:custGeom>
            <a:ln w="19050">
              <a:solidFill>
                <a:srgbClr val="09522A"/>
              </a:solidFill>
            </a:ln>
          </p:spPr>
          <p:txBody>
            <a:bodyPr wrap="square" lIns="0" tIns="0" rIns="0" bIns="0" rtlCol="0"/>
            <a:lstStyle/>
            <a:p>
              <a:endParaRPr>
                <a:solidFill>
                  <a:prstClr val="black"/>
                </a:solidFill>
              </a:endParaRPr>
            </a:p>
          </p:txBody>
        </p:sp>
        <p:sp>
          <p:nvSpPr>
            <p:cNvPr id="17" name="object 17"/>
            <p:cNvSpPr/>
            <p:nvPr/>
          </p:nvSpPr>
          <p:spPr>
            <a:xfrm>
              <a:off x="2448788" y="3180232"/>
              <a:ext cx="125095" cy="67310"/>
            </a:xfrm>
            <a:custGeom>
              <a:avLst/>
              <a:gdLst/>
              <a:ahLst/>
              <a:cxnLst/>
              <a:rect l="l" t="t" r="r" b="b"/>
              <a:pathLst>
                <a:path w="125094" h="67310">
                  <a:moveTo>
                    <a:pt x="124955" y="0"/>
                  </a:moveTo>
                  <a:lnTo>
                    <a:pt x="0" y="0"/>
                  </a:lnTo>
                  <a:lnTo>
                    <a:pt x="62471" y="67195"/>
                  </a:lnTo>
                  <a:lnTo>
                    <a:pt x="124955" y="0"/>
                  </a:lnTo>
                  <a:close/>
                </a:path>
              </a:pathLst>
            </a:custGeom>
            <a:solidFill>
              <a:srgbClr val="09522A"/>
            </a:solidFill>
          </p:spPr>
          <p:txBody>
            <a:bodyPr wrap="square" lIns="0" tIns="0" rIns="0" bIns="0" rtlCol="0"/>
            <a:lstStyle/>
            <a:p>
              <a:endParaRPr>
                <a:solidFill>
                  <a:prstClr val="black"/>
                </a:solidFill>
              </a:endParaRPr>
            </a:p>
          </p:txBody>
        </p:sp>
        <p:sp>
          <p:nvSpPr>
            <p:cNvPr id="18" name="object 18"/>
            <p:cNvSpPr/>
            <p:nvPr/>
          </p:nvSpPr>
          <p:spPr>
            <a:xfrm>
              <a:off x="3300996" y="3668738"/>
              <a:ext cx="1122680" cy="0"/>
            </a:xfrm>
            <a:custGeom>
              <a:avLst/>
              <a:gdLst/>
              <a:ahLst/>
              <a:cxnLst/>
              <a:rect l="l" t="t" r="r" b="b"/>
              <a:pathLst>
                <a:path w="1122679">
                  <a:moveTo>
                    <a:pt x="0" y="0"/>
                  </a:moveTo>
                  <a:lnTo>
                    <a:pt x="1122413" y="0"/>
                  </a:lnTo>
                </a:path>
              </a:pathLst>
            </a:custGeom>
            <a:ln w="19050">
              <a:solidFill>
                <a:srgbClr val="09522A"/>
              </a:solidFill>
            </a:ln>
          </p:spPr>
          <p:txBody>
            <a:bodyPr wrap="square" lIns="0" tIns="0" rIns="0" bIns="0" rtlCol="0"/>
            <a:lstStyle/>
            <a:p>
              <a:endParaRPr>
                <a:solidFill>
                  <a:prstClr val="black"/>
                </a:solidFill>
              </a:endParaRPr>
            </a:p>
          </p:txBody>
        </p:sp>
        <p:sp>
          <p:nvSpPr>
            <p:cNvPr id="19" name="object 19"/>
            <p:cNvSpPr/>
            <p:nvPr/>
          </p:nvSpPr>
          <p:spPr>
            <a:xfrm>
              <a:off x="4408296" y="3606254"/>
              <a:ext cx="67310" cy="125095"/>
            </a:xfrm>
            <a:custGeom>
              <a:avLst/>
              <a:gdLst/>
              <a:ahLst/>
              <a:cxnLst/>
              <a:rect l="l" t="t" r="r" b="b"/>
              <a:pathLst>
                <a:path w="67310" h="125095">
                  <a:moveTo>
                    <a:pt x="0" y="0"/>
                  </a:moveTo>
                  <a:lnTo>
                    <a:pt x="0" y="124955"/>
                  </a:lnTo>
                  <a:lnTo>
                    <a:pt x="67195" y="62484"/>
                  </a:lnTo>
                  <a:lnTo>
                    <a:pt x="0" y="0"/>
                  </a:lnTo>
                  <a:close/>
                </a:path>
              </a:pathLst>
            </a:custGeom>
            <a:solidFill>
              <a:srgbClr val="09522A"/>
            </a:solidFill>
          </p:spPr>
          <p:txBody>
            <a:bodyPr wrap="square" lIns="0" tIns="0" rIns="0" bIns="0" rtlCol="0"/>
            <a:lstStyle/>
            <a:p>
              <a:endParaRPr>
                <a:solidFill>
                  <a:prstClr val="black"/>
                </a:solidFill>
              </a:endParaRPr>
            </a:p>
          </p:txBody>
        </p:sp>
        <p:sp>
          <p:nvSpPr>
            <p:cNvPr id="20" name="object 20"/>
            <p:cNvSpPr/>
            <p:nvPr/>
          </p:nvSpPr>
          <p:spPr>
            <a:xfrm>
              <a:off x="2511259" y="4090022"/>
              <a:ext cx="0" cy="281305"/>
            </a:xfrm>
            <a:custGeom>
              <a:avLst/>
              <a:gdLst/>
              <a:ahLst/>
              <a:cxnLst/>
              <a:rect l="l" t="t" r="r" b="b"/>
              <a:pathLst>
                <a:path h="281304">
                  <a:moveTo>
                    <a:pt x="0" y="0"/>
                  </a:moveTo>
                  <a:lnTo>
                    <a:pt x="0" y="280835"/>
                  </a:lnTo>
                </a:path>
              </a:pathLst>
            </a:custGeom>
            <a:ln w="19050">
              <a:solidFill>
                <a:srgbClr val="09522A"/>
              </a:solidFill>
            </a:ln>
          </p:spPr>
          <p:txBody>
            <a:bodyPr wrap="square" lIns="0" tIns="0" rIns="0" bIns="0" rtlCol="0"/>
            <a:lstStyle/>
            <a:p>
              <a:endParaRPr>
                <a:solidFill>
                  <a:prstClr val="black"/>
                </a:solidFill>
              </a:endParaRPr>
            </a:p>
          </p:txBody>
        </p:sp>
        <p:sp>
          <p:nvSpPr>
            <p:cNvPr id="21" name="object 21"/>
            <p:cNvSpPr/>
            <p:nvPr/>
          </p:nvSpPr>
          <p:spPr>
            <a:xfrm>
              <a:off x="2448788" y="4355744"/>
              <a:ext cx="125095" cy="67310"/>
            </a:xfrm>
            <a:custGeom>
              <a:avLst/>
              <a:gdLst/>
              <a:ahLst/>
              <a:cxnLst/>
              <a:rect l="l" t="t" r="r" b="b"/>
              <a:pathLst>
                <a:path w="125094" h="67310">
                  <a:moveTo>
                    <a:pt x="124955" y="0"/>
                  </a:moveTo>
                  <a:lnTo>
                    <a:pt x="0" y="0"/>
                  </a:lnTo>
                  <a:lnTo>
                    <a:pt x="62471" y="67195"/>
                  </a:lnTo>
                  <a:lnTo>
                    <a:pt x="124955" y="0"/>
                  </a:lnTo>
                  <a:close/>
                </a:path>
              </a:pathLst>
            </a:custGeom>
            <a:solidFill>
              <a:srgbClr val="09522A"/>
            </a:solidFill>
          </p:spPr>
          <p:txBody>
            <a:bodyPr wrap="square" lIns="0" tIns="0" rIns="0" bIns="0" rtlCol="0"/>
            <a:lstStyle/>
            <a:p>
              <a:endParaRPr>
                <a:solidFill>
                  <a:prstClr val="black"/>
                </a:solidFill>
              </a:endParaRPr>
            </a:p>
          </p:txBody>
        </p:sp>
        <p:sp>
          <p:nvSpPr>
            <p:cNvPr id="22" name="object 22"/>
            <p:cNvSpPr/>
            <p:nvPr/>
          </p:nvSpPr>
          <p:spPr>
            <a:xfrm>
              <a:off x="2511259" y="5265547"/>
              <a:ext cx="0" cy="281305"/>
            </a:xfrm>
            <a:custGeom>
              <a:avLst/>
              <a:gdLst/>
              <a:ahLst/>
              <a:cxnLst/>
              <a:rect l="l" t="t" r="r" b="b"/>
              <a:pathLst>
                <a:path h="281304">
                  <a:moveTo>
                    <a:pt x="0" y="0"/>
                  </a:moveTo>
                  <a:lnTo>
                    <a:pt x="0" y="280847"/>
                  </a:lnTo>
                </a:path>
              </a:pathLst>
            </a:custGeom>
            <a:ln w="19050">
              <a:solidFill>
                <a:srgbClr val="09522A"/>
              </a:solidFill>
            </a:ln>
          </p:spPr>
          <p:txBody>
            <a:bodyPr wrap="square" lIns="0" tIns="0" rIns="0" bIns="0" rtlCol="0"/>
            <a:lstStyle/>
            <a:p>
              <a:endParaRPr>
                <a:solidFill>
                  <a:prstClr val="black"/>
                </a:solidFill>
              </a:endParaRPr>
            </a:p>
          </p:txBody>
        </p:sp>
        <p:sp>
          <p:nvSpPr>
            <p:cNvPr id="23" name="object 23"/>
            <p:cNvSpPr/>
            <p:nvPr/>
          </p:nvSpPr>
          <p:spPr>
            <a:xfrm>
              <a:off x="2448788" y="5531269"/>
              <a:ext cx="125095" cy="67310"/>
            </a:xfrm>
            <a:custGeom>
              <a:avLst/>
              <a:gdLst/>
              <a:ahLst/>
              <a:cxnLst/>
              <a:rect l="l" t="t" r="r" b="b"/>
              <a:pathLst>
                <a:path w="125094" h="67310">
                  <a:moveTo>
                    <a:pt x="124955" y="0"/>
                  </a:moveTo>
                  <a:lnTo>
                    <a:pt x="0" y="0"/>
                  </a:lnTo>
                  <a:lnTo>
                    <a:pt x="62471" y="67195"/>
                  </a:lnTo>
                  <a:lnTo>
                    <a:pt x="124955" y="0"/>
                  </a:lnTo>
                  <a:close/>
                </a:path>
              </a:pathLst>
            </a:custGeom>
            <a:solidFill>
              <a:srgbClr val="09522A"/>
            </a:solidFill>
          </p:spPr>
          <p:txBody>
            <a:bodyPr wrap="square" lIns="0" tIns="0" rIns="0" bIns="0" rtlCol="0"/>
            <a:lstStyle/>
            <a:p>
              <a:endParaRPr>
                <a:solidFill>
                  <a:prstClr val="black"/>
                </a:solidFill>
              </a:endParaRPr>
            </a:p>
          </p:txBody>
        </p:sp>
        <p:sp>
          <p:nvSpPr>
            <p:cNvPr id="24" name="object 24"/>
            <p:cNvSpPr/>
            <p:nvPr/>
          </p:nvSpPr>
          <p:spPr>
            <a:xfrm>
              <a:off x="3300996" y="6003087"/>
              <a:ext cx="1951989" cy="200025"/>
            </a:xfrm>
            <a:custGeom>
              <a:avLst/>
              <a:gdLst/>
              <a:ahLst/>
              <a:cxnLst/>
              <a:rect l="l" t="t" r="r" b="b"/>
              <a:pathLst>
                <a:path w="1951989" h="200025">
                  <a:moveTo>
                    <a:pt x="0" y="0"/>
                  </a:moveTo>
                  <a:lnTo>
                    <a:pt x="1951659" y="0"/>
                  </a:lnTo>
                  <a:lnTo>
                    <a:pt x="1951659" y="199821"/>
                  </a:lnTo>
                </a:path>
              </a:pathLst>
            </a:custGeom>
            <a:ln w="19050">
              <a:solidFill>
                <a:srgbClr val="09522A"/>
              </a:solidFill>
            </a:ln>
          </p:spPr>
          <p:txBody>
            <a:bodyPr wrap="square" lIns="0" tIns="0" rIns="0" bIns="0" rtlCol="0"/>
            <a:lstStyle/>
            <a:p>
              <a:endParaRPr>
                <a:solidFill>
                  <a:prstClr val="black"/>
                </a:solidFill>
              </a:endParaRPr>
            </a:p>
          </p:txBody>
        </p:sp>
        <p:sp>
          <p:nvSpPr>
            <p:cNvPr id="25" name="object 25"/>
            <p:cNvSpPr/>
            <p:nvPr/>
          </p:nvSpPr>
          <p:spPr>
            <a:xfrm>
              <a:off x="5190172" y="6187783"/>
              <a:ext cx="125095" cy="977265"/>
            </a:xfrm>
            <a:custGeom>
              <a:avLst/>
              <a:gdLst/>
              <a:ahLst/>
              <a:cxnLst/>
              <a:rect l="l" t="t" r="r" b="b"/>
              <a:pathLst>
                <a:path w="125095" h="977265">
                  <a:moveTo>
                    <a:pt x="124968" y="976998"/>
                  </a:moveTo>
                  <a:lnTo>
                    <a:pt x="62496" y="909802"/>
                  </a:lnTo>
                  <a:lnTo>
                    <a:pt x="0" y="976998"/>
                  </a:lnTo>
                  <a:lnTo>
                    <a:pt x="124968" y="976998"/>
                  </a:lnTo>
                  <a:close/>
                </a:path>
                <a:path w="125095" h="977265">
                  <a:moveTo>
                    <a:pt x="124968" y="0"/>
                  </a:moveTo>
                  <a:lnTo>
                    <a:pt x="0" y="0"/>
                  </a:lnTo>
                  <a:lnTo>
                    <a:pt x="62496" y="67195"/>
                  </a:lnTo>
                  <a:lnTo>
                    <a:pt x="124968" y="0"/>
                  </a:lnTo>
                  <a:close/>
                </a:path>
              </a:pathLst>
            </a:custGeom>
            <a:solidFill>
              <a:srgbClr val="09522A"/>
            </a:solidFill>
          </p:spPr>
          <p:txBody>
            <a:bodyPr wrap="square" lIns="0" tIns="0" rIns="0" bIns="0" rtlCol="0"/>
            <a:lstStyle/>
            <a:p>
              <a:endParaRPr>
                <a:solidFill>
                  <a:prstClr val="black"/>
                </a:solidFill>
              </a:endParaRPr>
            </a:p>
          </p:txBody>
        </p:sp>
      </p:grpSp>
      <p:sp>
        <p:nvSpPr>
          <p:cNvPr id="26" name="object 26"/>
          <p:cNvSpPr txBox="1"/>
          <p:nvPr/>
        </p:nvSpPr>
        <p:spPr>
          <a:xfrm>
            <a:off x="2503313" y="2281710"/>
            <a:ext cx="1517524" cy="308802"/>
          </a:xfrm>
          <a:prstGeom prst="rect">
            <a:avLst/>
          </a:prstGeom>
        </p:spPr>
        <p:txBody>
          <a:bodyPr vert="horz" wrap="square" lIns="0" tIns="25400" rIns="0" bIns="0" rtlCol="0">
            <a:spAutoFit/>
          </a:bodyPr>
          <a:lstStyle/>
          <a:p>
            <a:pPr marL="264160" marR="5080" indent="-252095">
              <a:lnSpc>
                <a:spcPct val="91600"/>
              </a:lnSpc>
              <a:spcBef>
                <a:spcPts val="200"/>
              </a:spcBef>
            </a:pPr>
            <a:r>
              <a:rPr sz="1000" spc="-50" dirty="0">
                <a:solidFill>
                  <a:srgbClr val="09522A"/>
                </a:solidFill>
                <a:latin typeface="Arial MT"/>
                <a:cs typeface="Arial MT"/>
              </a:rPr>
              <a:t>Imaging</a:t>
            </a:r>
            <a:r>
              <a:rPr sz="1000" spc="-30" dirty="0">
                <a:solidFill>
                  <a:srgbClr val="09522A"/>
                </a:solidFill>
                <a:latin typeface="Arial MT"/>
                <a:cs typeface="Arial MT"/>
              </a:rPr>
              <a:t> of </a:t>
            </a:r>
            <a:r>
              <a:rPr sz="1000" spc="-60" dirty="0">
                <a:solidFill>
                  <a:srgbClr val="09522A"/>
                </a:solidFill>
                <a:latin typeface="Arial MT"/>
                <a:cs typeface="Arial MT"/>
              </a:rPr>
              <a:t>the</a:t>
            </a:r>
            <a:r>
              <a:rPr sz="1000" spc="-30" dirty="0">
                <a:solidFill>
                  <a:srgbClr val="09522A"/>
                </a:solidFill>
                <a:latin typeface="Arial MT"/>
                <a:cs typeface="Arial MT"/>
              </a:rPr>
              <a:t> </a:t>
            </a:r>
            <a:r>
              <a:rPr sz="1000" spc="-40" dirty="0">
                <a:solidFill>
                  <a:srgbClr val="09522A"/>
                </a:solidFill>
                <a:latin typeface="Arial MT"/>
                <a:cs typeface="Arial MT"/>
              </a:rPr>
              <a:t>prima</a:t>
            </a:r>
            <a:r>
              <a:rPr sz="1000" spc="-15" dirty="0">
                <a:solidFill>
                  <a:srgbClr val="09522A"/>
                </a:solidFill>
                <a:latin typeface="Arial MT"/>
                <a:cs typeface="Arial MT"/>
              </a:rPr>
              <a:t>r</a:t>
            </a:r>
            <a:r>
              <a:rPr sz="1000" spc="-40" dirty="0">
                <a:solidFill>
                  <a:srgbClr val="09522A"/>
                </a:solidFill>
                <a:latin typeface="Arial MT"/>
                <a:cs typeface="Arial MT"/>
              </a:rPr>
              <a:t>y  </a:t>
            </a:r>
            <a:r>
              <a:rPr sz="1000" spc="-75" dirty="0">
                <a:solidFill>
                  <a:srgbClr val="09522A"/>
                </a:solidFill>
                <a:latin typeface="Arial MT"/>
                <a:cs typeface="Arial MT"/>
              </a:rPr>
              <a:t>bone</a:t>
            </a:r>
            <a:r>
              <a:rPr sz="1000" spc="-30" dirty="0">
                <a:solidFill>
                  <a:srgbClr val="09522A"/>
                </a:solidFill>
                <a:latin typeface="Arial MT"/>
                <a:cs typeface="Arial MT"/>
              </a:rPr>
              <a:t> </a:t>
            </a:r>
            <a:r>
              <a:rPr sz="1000" spc="-35" dirty="0">
                <a:solidFill>
                  <a:srgbClr val="09522A"/>
                </a:solidFill>
                <a:latin typeface="Arial MT"/>
                <a:cs typeface="Arial MT"/>
              </a:rPr>
              <a:t>tumour  </a:t>
            </a:r>
            <a:r>
              <a:rPr sz="1000" spc="-45" dirty="0">
                <a:solidFill>
                  <a:srgbClr val="09522A"/>
                </a:solidFill>
                <a:latin typeface="Arial MT"/>
                <a:cs typeface="Arial MT"/>
              </a:rPr>
              <a:t>(MRI</a:t>
            </a:r>
            <a:r>
              <a:rPr sz="1000" spc="-30" dirty="0">
                <a:solidFill>
                  <a:srgbClr val="09522A"/>
                </a:solidFill>
                <a:latin typeface="Arial MT"/>
                <a:cs typeface="Arial MT"/>
              </a:rPr>
              <a:t> +/- </a:t>
            </a:r>
            <a:r>
              <a:rPr sz="1000" spc="-95" dirty="0">
                <a:solidFill>
                  <a:srgbClr val="09522A"/>
                </a:solidFill>
                <a:latin typeface="Arial MT"/>
                <a:cs typeface="Arial MT"/>
              </a:rPr>
              <a:t>CT)</a:t>
            </a:r>
            <a:endParaRPr sz="1000">
              <a:solidFill>
                <a:prstClr val="black"/>
              </a:solidFill>
              <a:latin typeface="Arial MT"/>
              <a:cs typeface="Arial MT"/>
            </a:endParaRPr>
          </a:p>
        </p:txBody>
      </p:sp>
      <p:sp>
        <p:nvSpPr>
          <p:cNvPr id="27" name="object 27"/>
          <p:cNvSpPr txBox="1"/>
          <p:nvPr/>
        </p:nvSpPr>
        <p:spPr>
          <a:xfrm>
            <a:off x="3026767" y="3596845"/>
            <a:ext cx="471097" cy="166712"/>
          </a:xfrm>
          <a:prstGeom prst="rect">
            <a:avLst/>
          </a:prstGeom>
        </p:spPr>
        <p:txBody>
          <a:bodyPr vert="horz" wrap="square" lIns="0" tIns="12700" rIns="0" bIns="0" rtlCol="0">
            <a:spAutoFit/>
          </a:bodyPr>
          <a:lstStyle/>
          <a:p>
            <a:pPr marL="12700">
              <a:spcBef>
                <a:spcPts val="100"/>
              </a:spcBef>
            </a:pPr>
            <a:r>
              <a:rPr sz="1000" spc="-60" dirty="0">
                <a:solidFill>
                  <a:srgbClr val="09522A"/>
                </a:solidFill>
                <a:latin typeface="Arial MT"/>
                <a:cs typeface="Arial MT"/>
              </a:rPr>
              <a:t>Biopsy</a:t>
            </a:r>
            <a:endParaRPr sz="1000">
              <a:solidFill>
                <a:prstClr val="black"/>
              </a:solidFill>
              <a:latin typeface="Arial MT"/>
              <a:cs typeface="Arial MT"/>
            </a:endParaRPr>
          </a:p>
        </p:txBody>
      </p:sp>
      <p:sp>
        <p:nvSpPr>
          <p:cNvPr id="28" name="object 28"/>
          <p:cNvSpPr txBox="1"/>
          <p:nvPr/>
        </p:nvSpPr>
        <p:spPr>
          <a:xfrm>
            <a:off x="6102409" y="3526894"/>
            <a:ext cx="1373076" cy="317500"/>
          </a:xfrm>
          <a:prstGeom prst="rect">
            <a:avLst/>
          </a:prstGeom>
        </p:spPr>
        <p:txBody>
          <a:bodyPr vert="horz" wrap="square" lIns="0" tIns="27939" rIns="0" bIns="0" rtlCol="0">
            <a:spAutoFit/>
          </a:bodyPr>
          <a:lstStyle/>
          <a:p>
            <a:pPr marL="12700" marR="5080" indent="26034">
              <a:lnSpc>
                <a:spcPts val="1100"/>
              </a:lnSpc>
              <a:spcBef>
                <a:spcPts val="219"/>
              </a:spcBef>
            </a:pPr>
            <a:r>
              <a:rPr sz="1000" spc="-55" dirty="0">
                <a:solidFill>
                  <a:srgbClr val="09522A"/>
                </a:solidFill>
                <a:latin typeface="Arial MT"/>
                <a:cs typeface="Arial MT"/>
              </a:rPr>
              <a:t>Optional:</a:t>
            </a:r>
            <a:r>
              <a:rPr sz="1000" spc="-30" dirty="0">
                <a:solidFill>
                  <a:srgbClr val="09522A"/>
                </a:solidFill>
                <a:latin typeface="Arial MT"/>
                <a:cs typeface="Arial MT"/>
              </a:rPr>
              <a:t> </a:t>
            </a:r>
            <a:r>
              <a:rPr sz="1000" spc="-60" dirty="0">
                <a:solidFill>
                  <a:srgbClr val="09522A"/>
                </a:solidFill>
                <a:latin typeface="Arial MT"/>
                <a:cs typeface="Arial MT"/>
              </a:rPr>
              <a:t>storage</a:t>
            </a:r>
            <a:r>
              <a:rPr sz="1000" spc="-30" dirty="0">
                <a:solidFill>
                  <a:srgbClr val="09522A"/>
                </a:solidFill>
                <a:latin typeface="Arial MT"/>
                <a:cs typeface="Arial MT"/>
              </a:rPr>
              <a:t> </a:t>
            </a:r>
            <a:r>
              <a:rPr sz="1000" spc="-25" dirty="0">
                <a:solidFill>
                  <a:srgbClr val="09522A"/>
                </a:solidFill>
                <a:latin typeface="Arial MT"/>
                <a:cs typeface="Arial MT"/>
              </a:rPr>
              <a:t>of  </a:t>
            </a:r>
            <a:r>
              <a:rPr sz="1000" spc="-60" dirty="0">
                <a:solidFill>
                  <a:srgbClr val="09522A"/>
                </a:solidFill>
                <a:latin typeface="Arial MT"/>
                <a:cs typeface="Arial MT"/>
              </a:rPr>
              <a:t>frozen</a:t>
            </a:r>
            <a:r>
              <a:rPr sz="1000" spc="-30" dirty="0">
                <a:solidFill>
                  <a:srgbClr val="09522A"/>
                </a:solidFill>
                <a:latin typeface="Arial MT"/>
                <a:cs typeface="Arial MT"/>
              </a:rPr>
              <a:t> </a:t>
            </a:r>
            <a:r>
              <a:rPr sz="1000" spc="-40" dirty="0">
                <a:solidFill>
                  <a:srgbClr val="09522A"/>
                </a:solidFill>
                <a:latin typeface="Arial MT"/>
                <a:cs typeface="Arial MT"/>
              </a:rPr>
              <a:t>tumour</a:t>
            </a:r>
            <a:r>
              <a:rPr sz="1000" spc="-30" dirty="0">
                <a:solidFill>
                  <a:srgbClr val="09522A"/>
                </a:solidFill>
                <a:latin typeface="Arial MT"/>
                <a:cs typeface="Arial MT"/>
              </a:rPr>
              <a:t> </a:t>
            </a:r>
            <a:r>
              <a:rPr sz="1000" spc="-50" dirty="0">
                <a:solidFill>
                  <a:srgbClr val="09522A"/>
                </a:solidFill>
                <a:latin typeface="Arial MT"/>
                <a:cs typeface="Arial MT"/>
              </a:rPr>
              <a:t>tissue</a:t>
            </a:r>
            <a:endParaRPr sz="1000">
              <a:solidFill>
                <a:prstClr val="black"/>
              </a:solidFill>
              <a:latin typeface="Arial MT"/>
              <a:cs typeface="Arial MT"/>
            </a:endParaRPr>
          </a:p>
        </p:txBody>
      </p:sp>
      <p:sp>
        <p:nvSpPr>
          <p:cNvPr id="29" name="object 29"/>
          <p:cNvSpPr txBox="1"/>
          <p:nvPr/>
        </p:nvSpPr>
        <p:spPr>
          <a:xfrm>
            <a:off x="2523320" y="4702420"/>
            <a:ext cx="1478130" cy="317500"/>
          </a:xfrm>
          <a:prstGeom prst="rect">
            <a:avLst/>
          </a:prstGeom>
        </p:spPr>
        <p:txBody>
          <a:bodyPr vert="horz" wrap="square" lIns="0" tIns="27939" rIns="0" bIns="0" rtlCol="0">
            <a:spAutoFit/>
          </a:bodyPr>
          <a:lstStyle/>
          <a:p>
            <a:pPr marL="12700" marR="5080" indent="158115">
              <a:lnSpc>
                <a:spcPts val="1100"/>
              </a:lnSpc>
              <a:spcBef>
                <a:spcPts val="219"/>
              </a:spcBef>
            </a:pPr>
            <a:r>
              <a:rPr sz="1000" spc="-45" dirty="0">
                <a:solidFill>
                  <a:srgbClr val="09522A"/>
                </a:solidFill>
                <a:latin typeface="Arial MT"/>
                <a:cs typeface="Arial MT"/>
              </a:rPr>
              <a:t>Histological</a:t>
            </a:r>
            <a:r>
              <a:rPr sz="1000" spc="-30" dirty="0">
                <a:solidFill>
                  <a:srgbClr val="09522A"/>
                </a:solidFill>
                <a:latin typeface="Arial MT"/>
                <a:cs typeface="Arial MT"/>
              </a:rPr>
              <a:t> </a:t>
            </a:r>
            <a:r>
              <a:rPr sz="1000" spc="-60" dirty="0">
                <a:solidFill>
                  <a:srgbClr val="09522A"/>
                </a:solidFill>
                <a:latin typeface="Arial MT"/>
                <a:cs typeface="Arial MT"/>
              </a:rPr>
              <a:t>and  </a:t>
            </a:r>
            <a:r>
              <a:rPr sz="1000" spc="-50" dirty="0">
                <a:solidFill>
                  <a:srgbClr val="09522A"/>
                </a:solidFill>
                <a:latin typeface="Arial MT"/>
                <a:cs typeface="Arial MT"/>
              </a:rPr>
              <a:t>molecular</a:t>
            </a:r>
            <a:r>
              <a:rPr sz="1000" spc="-30" dirty="0">
                <a:solidFill>
                  <a:srgbClr val="09522A"/>
                </a:solidFill>
                <a:latin typeface="Arial MT"/>
                <a:cs typeface="Arial MT"/>
              </a:rPr>
              <a:t> </a:t>
            </a:r>
            <a:r>
              <a:rPr sz="1000" spc="-70" dirty="0">
                <a:solidFill>
                  <a:srgbClr val="09522A"/>
                </a:solidFill>
                <a:latin typeface="Arial MT"/>
                <a:cs typeface="Arial MT"/>
              </a:rPr>
              <a:t>assessment</a:t>
            </a:r>
            <a:endParaRPr sz="1000">
              <a:solidFill>
                <a:prstClr val="black"/>
              </a:solidFill>
              <a:latin typeface="Arial MT"/>
              <a:cs typeface="Arial MT"/>
            </a:endParaRPr>
          </a:p>
        </p:txBody>
      </p:sp>
      <p:sp>
        <p:nvSpPr>
          <p:cNvPr id="30" name="object 30"/>
          <p:cNvSpPr txBox="1"/>
          <p:nvPr/>
        </p:nvSpPr>
        <p:spPr>
          <a:xfrm>
            <a:off x="2614504" y="5947807"/>
            <a:ext cx="1295928" cy="166712"/>
          </a:xfrm>
          <a:prstGeom prst="rect">
            <a:avLst/>
          </a:prstGeom>
        </p:spPr>
        <p:txBody>
          <a:bodyPr vert="horz" wrap="square" lIns="0" tIns="12700" rIns="0" bIns="0" rtlCol="0">
            <a:spAutoFit/>
          </a:bodyPr>
          <a:lstStyle/>
          <a:p>
            <a:pPr marL="12700">
              <a:spcBef>
                <a:spcPts val="100"/>
              </a:spcBef>
            </a:pPr>
            <a:r>
              <a:rPr sz="1000" spc="-70" dirty="0">
                <a:solidFill>
                  <a:srgbClr val="09522A"/>
                </a:solidFill>
                <a:latin typeface="Arial MT"/>
                <a:cs typeface="Arial MT"/>
              </a:rPr>
              <a:t>Def</a:t>
            </a:r>
            <a:r>
              <a:rPr sz="1000" spc="-35" dirty="0">
                <a:solidFill>
                  <a:srgbClr val="09522A"/>
                </a:solidFill>
                <a:latin typeface="Arial MT"/>
                <a:cs typeface="Arial MT"/>
              </a:rPr>
              <a:t>i</a:t>
            </a:r>
            <a:r>
              <a:rPr sz="1000" spc="-40" dirty="0">
                <a:solidFill>
                  <a:srgbClr val="09522A"/>
                </a:solidFill>
                <a:latin typeface="Arial MT"/>
                <a:cs typeface="Arial MT"/>
              </a:rPr>
              <a:t>nitive</a:t>
            </a:r>
            <a:r>
              <a:rPr sz="1000" spc="-30" dirty="0">
                <a:solidFill>
                  <a:srgbClr val="09522A"/>
                </a:solidFill>
                <a:latin typeface="Arial MT"/>
                <a:cs typeface="Arial MT"/>
              </a:rPr>
              <a:t> </a:t>
            </a:r>
            <a:r>
              <a:rPr sz="1000" spc="-50" dirty="0">
                <a:solidFill>
                  <a:srgbClr val="09522A"/>
                </a:solidFill>
                <a:latin typeface="Arial MT"/>
                <a:cs typeface="Arial MT"/>
              </a:rPr>
              <a:t>diagnosis</a:t>
            </a:r>
            <a:endParaRPr sz="1000">
              <a:solidFill>
                <a:prstClr val="black"/>
              </a:solidFill>
              <a:latin typeface="Arial MT"/>
              <a:cs typeface="Arial MT"/>
            </a:endParaRPr>
          </a:p>
        </p:txBody>
      </p:sp>
      <p:sp>
        <p:nvSpPr>
          <p:cNvPr id="31" name="object 31"/>
          <p:cNvSpPr txBox="1"/>
          <p:nvPr/>
        </p:nvSpPr>
        <p:spPr>
          <a:xfrm>
            <a:off x="6250683" y="6604327"/>
            <a:ext cx="1076793" cy="166712"/>
          </a:xfrm>
          <a:prstGeom prst="rect">
            <a:avLst/>
          </a:prstGeom>
        </p:spPr>
        <p:txBody>
          <a:bodyPr vert="horz" wrap="square" lIns="0" tIns="12700" rIns="0" bIns="0" rtlCol="0">
            <a:spAutoFit/>
          </a:bodyPr>
          <a:lstStyle/>
          <a:p>
            <a:pPr marL="12700">
              <a:spcBef>
                <a:spcPts val="100"/>
              </a:spcBef>
            </a:pPr>
            <a:r>
              <a:rPr sz="1000" spc="-95" dirty="0">
                <a:solidFill>
                  <a:srgbClr val="09522A"/>
                </a:solidFill>
                <a:latin typeface="Arial MT"/>
                <a:cs typeface="Arial MT"/>
              </a:rPr>
              <a:t>MDT</a:t>
            </a:r>
            <a:r>
              <a:rPr sz="1000" spc="-30" dirty="0">
                <a:solidFill>
                  <a:srgbClr val="09522A"/>
                </a:solidFill>
                <a:latin typeface="Arial MT"/>
                <a:cs typeface="Arial MT"/>
              </a:rPr>
              <a:t> </a:t>
            </a:r>
            <a:r>
              <a:rPr sz="1000" spc="-45" dirty="0">
                <a:solidFill>
                  <a:srgbClr val="09522A"/>
                </a:solidFill>
                <a:latin typeface="Arial MT"/>
                <a:cs typeface="Arial MT"/>
              </a:rPr>
              <a:t>discussion</a:t>
            </a:r>
            <a:endParaRPr sz="1000">
              <a:solidFill>
                <a:prstClr val="black"/>
              </a:solidFill>
              <a:latin typeface="Arial MT"/>
              <a:cs typeface="Arial MT"/>
            </a:endParaRPr>
          </a:p>
        </p:txBody>
      </p:sp>
      <p:sp>
        <p:nvSpPr>
          <p:cNvPr id="32" name="object 32"/>
          <p:cNvSpPr txBox="1"/>
          <p:nvPr/>
        </p:nvSpPr>
        <p:spPr>
          <a:xfrm>
            <a:off x="4250071" y="7278513"/>
            <a:ext cx="2555743" cy="166712"/>
          </a:xfrm>
          <a:prstGeom prst="rect">
            <a:avLst/>
          </a:prstGeom>
        </p:spPr>
        <p:txBody>
          <a:bodyPr vert="horz" wrap="square" lIns="0" tIns="12700" rIns="0" bIns="0" rtlCol="0">
            <a:spAutoFit/>
          </a:bodyPr>
          <a:lstStyle/>
          <a:p>
            <a:pPr marL="12700">
              <a:spcBef>
                <a:spcPts val="100"/>
              </a:spcBef>
              <a:tabLst>
                <a:tab pos="1964055" algn="l"/>
              </a:tabLst>
            </a:pPr>
            <a:r>
              <a:rPr sz="1000" u="heavy" spc="-30" dirty="0">
                <a:solidFill>
                  <a:srgbClr val="09522A"/>
                </a:solidFill>
                <a:uFill>
                  <a:solidFill>
                    <a:srgbClr val="09522A"/>
                  </a:solidFill>
                </a:uFill>
                <a:latin typeface="Arial MT"/>
                <a:cs typeface="Arial MT"/>
              </a:rPr>
              <a:t> 	</a:t>
            </a:r>
            <a:endParaRPr sz="1000">
              <a:solidFill>
                <a:prstClr val="black"/>
              </a:solidFill>
              <a:latin typeface="Arial MT"/>
              <a:cs typeface="Arial MT"/>
            </a:endParaRPr>
          </a:p>
        </p:txBody>
      </p:sp>
      <p:sp>
        <p:nvSpPr>
          <p:cNvPr id="33" name="object 33"/>
          <p:cNvSpPr txBox="1"/>
          <p:nvPr/>
        </p:nvSpPr>
        <p:spPr>
          <a:xfrm>
            <a:off x="2440722" y="6999118"/>
            <a:ext cx="1643096" cy="733533"/>
          </a:xfrm>
          <a:prstGeom prst="rect">
            <a:avLst/>
          </a:prstGeom>
        </p:spPr>
        <p:txBody>
          <a:bodyPr vert="horz" wrap="square" lIns="0" tIns="27939" rIns="0" bIns="0" rtlCol="0">
            <a:spAutoFit/>
          </a:bodyPr>
          <a:lstStyle/>
          <a:p>
            <a:pPr marL="247650" marR="240029" indent="196850">
              <a:lnSpc>
                <a:spcPts val="1100"/>
              </a:lnSpc>
              <a:spcBef>
                <a:spcPts val="219"/>
              </a:spcBef>
            </a:pPr>
            <a:r>
              <a:rPr sz="1000" spc="-60" dirty="0">
                <a:solidFill>
                  <a:srgbClr val="09522A"/>
                </a:solidFill>
                <a:latin typeface="Arial MT"/>
                <a:cs typeface="Arial MT"/>
              </a:rPr>
              <a:t>Staging </a:t>
            </a:r>
            <a:r>
              <a:rPr sz="1000" spc="-55" dirty="0">
                <a:solidFill>
                  <a:srgbClr val="09522A"/>
                </a:solidFill>
                <a:latin typeface="Arial MT"/>
                <a:cs typeface="Arial MT"/>
              </a:rPr>
              <a:t> </a:t>
            </a:r>
            <a:r>
              <a:rPr sz="1000" spc="-50" dirty="0">
                <a:solidFill>
                  <a:srgbClr val="09522A"/>
                </a:solidFill>
                <a:latin typeface="Arial MT"/>
                <a:cs typeface="Arial MT"/>
              </a:rPr>
              <a:t>(chest</a:t>
            </a:r>
            <a:r>
              <a:rPr sz="1000" spc="-30" dirty="0">
                <a:solidFill>
                  <a:srgbClr val="09522A"/>
                </a:solidFill>
                <a:latin typeface="Arial MT"/>
                <a:cs typeface="Arial MT"/>
              </a:rPr>
              <a:t> </a:t>
            </a:r>
            <a:r>
              <a:rPr sz="1000" spc="-155" dirty="0">
                <a:solidFill>
                  <a:srgbClr val="09522A"/>
                </a:solidFill>
                <a:latin typeface="Arial MT"/>
                <a:cs typeface="Arial MT"/>
              </a:rPr>
              <a:t>C</a:t>
            </a:r>
            <a:r>
              <a:rPr sz="1000" spc="-225" dirty="0">
                <a:solidFill>
                  <a:srgbClr val="09522A"/>
                </a:solidFill>
                <a:latin typeface="Arial MT"/>
                <a:cs typeface="Arial MT"/>
              </a:rPr>
              <a:t>T</a:t>
            </a:r>
            <a:r>
              <a:rPr sz="1000" spc="-30" dirty="0">
                <a:solidFill>
                  <a:srgbClr val="09522A"/>
                </a:solidFill>
                <a:latin typeface="Arial MT"/>
                <a:cs typeface="Arial MT"/>
              </a:rPr>
              <a:t>, </a:t>
            </a:r>
            <a:r>
              <a:rPr sz="1000" spc="-75" dirty="0">
                <a:solidFill>
                  <a:srgbClr val="09522A"/>
                </a:solidFill>
                <a:latin typeface="Arial MT"/>
                <a:cs typeface="Arial MT"/>
              </a:rPr>
              <a:t>bone</a:t>
            </a:r>
            <a:endParaRPr sz="1000">
              <a:solidFill>
                <a:prstClr val="black"/>
              </a:solidFill>
              <a:latin typeface="Arial MT"/>
              <a:cs typeface="Arial MT"/>
            </a:endParaRPr>
          </a:p>
          <a:p>
            <a:pPr marL="12700" marR="5080" algn="ctr">
              <a:lnSpc>
                <a:spcPts val="1100"/>
              </a:lnSpc>
            </a:pPr>
            <a:r>
              <a:rPr sz="1000" spc="-45" dirty="0">
                <a:solidFill>
                  <a:srgbClr val="09522A"/>
                </a:solidFill>
                <a:latin typeface="Arial MT"/>
                <a:cs typeface="Arial MT"/>
              </a:rPr>
              <a:t>scintigraphy</a:t>
            </a:r>
            <a:r>
              <a:rPr sz="1000" spc="-30" dirty="0">
                <a:solidFill>
                  <a:srgbClr val="09522A"/>
                </a:solidFill>
                <a:latin typeface="Arial MT"/>
                <a:cs typeface="Arial MT"/>
              </a:rPr>
              <a:t> </a:t>
            </a:r>
            <a:r>
              <a:rPr sz="1000" spc="-45" dirty="0">
                <a:solidFill>
                  <a:srgbClr val="09522A"/>
                </a:solidFill>
                <a:latin typeface="Arial MT"/>
                <a:cs typeface="Arial MT"/>
              </a:rPr>
              <a:t>and/or  </a:t>
            </a:r>
            <a:r>
              <a:rPr sz="1000" spc="-55" dirty="0">
                <a:solidFill>
                  <a:srgbClr val="09522A"/>
                </a:solidFill>
                <a:latin typeface="Arial MT"/>
                <a:cs typeface="Arial MT"/>
              </a:rPr>
              <a:t>whole-body</a:t>
            </a:r>
            <a:r>
              <a:rPr sz="1000" spc="-30" dirty="0">
                <a:solidFill>
                  <a:srgbClr val="09522A"/>
                </a:solidFill>
                <a:latin typeface="Arial MT"/>
                <a:cs typeface="Arial MT"/>
              </a:rPr>
              <a:t> </a:t>
            </a:r>
            <a:r>
              <a:rPr sz="1000" spc="-60" dirty="0">
                <a:solidFill>
                  <a:srgbClr val="09522A"/>
                </a:solidFill>
                <a:latin typeface="Arial MT"/>
                <a:cs typeface="Arial MT"/>
              </a:rPr>
              <a:t>MRI</a:t>
            </a:r>
            <a:r>
              <a:rPr sz="1000" spc="-30" dirty="0">
                <a:solidFill>
                  <a:srgbClr val="09522A"/>
                </a:solidFill>
                <a:latin typeface="Arial MT"/>
                <a:cs typeface="Arial MT"/>
              </a:rPr>
              <a:t> </a:t>
            </a:r>
            <a:r>
              <a:rPr sz="1000" spc="-60" dirty="0">
                <a:solidFill>
                  <a:srgbClr val="09522A"/>
                </a:solidFill>
                <a:latin typeface="Arial MT"/>
                <a:cs typeface="Arial MT"/>
              </a:rPr>
              <a:t>and  </a:t>
            </a:r>
            <a:r>
              <a:rPr sz="1000" spc="-50" dirty="0">
                <a:solidFill>
                  <a:srgbClr val="09522A"/>
                </a:solidFill>
                <a:latin typeface="Arial MT"/>
                <a:cs typeface="Arial MT"/>
              </a:rPr>
              <a:t>and/or</a:t>
            </a:r>
            <a:r>
              <a:rPr sz="1000" spc="-30" dirty="0">
                <a:solidFill>
                  <a:srgbClr val="09522A"/>
                </a:solidFill>
                <a:latin typeface="Arial MT"/>
                <a:cs typeface="Arial MT"/>
              </a:rPr>
              <a:t> </a:t>
            </a:r>
            <a:r>
              <a:rPr sz="1000" spc="-130" dirty="0">
                <a:solidFill>
                  <a:srgbClr val="09522A"/>
                </a:solidFill>
                <a:latin typeface="Arial MT"/>
                <a:cs typeface="Arial MT"/>
              </a:rPr>
              <a:t>FDG–PE</a:t>
            </a:r>
            <a:r>
              <a:rPr sz="1000" spc="-175" dirty="0">
                <a:solidFill>
                  <a:srgbClr val="09522A"/>
                </a:solidFill>
                <a:latin typeface="Arial MT"/>
                <a:cs typeface="Arial MT"/>
              </a:rPr>
              <a:t>T</a:t>
            </a:r>
            <a:r>
              <a:rPr sz="1000" spc="-60" dirty="0">
                <a:solidFill>
                  <a:srgbClr val="09522A"/>
                </a:solidFill>
                <a:latin typeface="Arial MT"/>
                <a:cs typeface="Arial MT"/>
              </a:rPr>
              <a:t>-CT/MRI  </a:t>
            </a:r>
            <a:r>
              <a:rPr sz="1000" spc="-85" dirty="0">
                <a:solidFill>
                  <a:srgbClr val="09522A"/>
                </a:solidFill>
                <a:latin typeface="Arial MT"/>
                <a:cs typeface="Arial MT"/>
              </a:rPr>
              <a:t>as</a:t>
            </a:r>
            <a:r>
              <a:rPr sz="1000" spc="-30" dirty="0">
                <a:solidFill>
                  <a:srgbClr val="09522A"/>
                </a:solidFill>
                <a:latin typeface="Arial MT"/>
                <a:cs typeface="Arial MT"/>
              </a:rPr>
              <a:t> </a:t>
            </a:r>
            <a:r>
              <a:rPr sz="1000" spc="-35" dirty="0">
                <a:solidFill>
                  <a:srgbClr val="09522A"/>
                </a:solidFill>
                <a:latin typeface="Arial MT"/>
                <a:cs typeface="Arial MT"/>
              </a:rPr>
              <a:t>clinically</a:t>
            </a:r>
            <a:r>
              <a:rPr sz="1000" spc="-30" dirty="0">
                <a:solidFill>
                  <a:srgbClr val="09522A"/>
                </a:solidFill>
                <a:latin typeface="Arial MT"/>
                <a:cs typeface="Arial MT"/>
              </a:rPr>
              <a:t> </a:t>
            </a:r>
            <a:r>
              <a:rPr sz="1000" spc="-45" dirty="0">
                <a:solidFill>
                  <a:srgbClr val="09522A"/>
                </a:solidFill>
                <a:latin typeface="Arial MT"/>
                <a:cs typeface="Arial MT"/>
              </a:rPr>
              <a:t>indicated)</a:t>
            </a:r>
            <a:endParaRPr sz="1000">
              <a:solidFill>
                <a:prstClr val="black"/>
              </a:solidFill>
              <a:latin typeface="Arial MT"/>
              <a:cs typeface="Arial MT"/>
            </a:endParaRPr>
          </a:p>
        </p:txBody>
      </p:sp>
      <p:sp>
        <p:nvSpPr>
          <p:cNvPr id="34" name="object 34"/>
          <p:cNvSpPr txBox="1"/>
          <p:nvPr/>
        </p:nvSpPr>
        <p:spPr>
          <a:xfrm>
            <a:off x="2532153" y="1176034"/>
            <a:ext cx="1460074" cy="317500"/>
          </a:xfrm>
          <a:prstGeom prst="rect">
            <a:avLst/>
          </a:prstGeom>
        </p:spPr>
        <p:txBody>
          <a:bodyPr vert="horz" wrap="square" lIns="0" tIns="27939" rIns="0" bIns="0" rtlCol="0">
            <a:spAutoFit/>
          </a:bodyPr>
          <a:lstStyle/>
          <a:p>
            <a:pPr marL="12700" marR="5080" indent="80010">
              <a:lnSpc>
                <a:spcPts val="1100"/>
              </a:lnSpc>
              <a:spcBef>
                <a:spcPts val="219"/>
              </a:spcBef>
            </a:pPr>
            <a:r>
              <a:rPr sz="1000" spc="-70" dirty="0">
                <a:solidFill>
                  <a:srgbClr val="09522A"/>
                </a:solidFill>
                <a:latin typeface="Arial MT"/>
                <a:cs typeface="Arial MT"/>
              </a:rPr>
              <a:t>Suspected</a:t>
            </a:r>
            <a:r>
              <a:rPr sz="1000" spc="-30" dirty="0">
                <a:solidFill>
                  <a:srgbClr val="09522A"/>
                </a:solidFill>
                <a:latin typeface="Arial MT"/>
                <a:cs typeface="Arial MT"/>
              </a:rPr>
              <a:t> </a:t>
            </a:r>
            <a:r>
              <a:rPr sz="1000" spc="-40" dirty="0">
                <a:solidFill>
                  <a:srgbClr val="09522A"/>
                </a:solidFill>
                <a:latin typeface="Arial MT"/>
                <a:cs typeface="Arial MT"/>
              </a:rPr>
              <a:t>prima</a:t>
            </a:r>
            <a:r>
              <a:rPr sz="1000" spc="-15" dirty="0">
                <a:solidFill>
                  <a:srgbClr val="09522A"/>
                </a:solidFill>
                <a:latin typeface="Arial MT"/>
                <a:cs typeface="Arial MT"/>
              </a:rPr>
              <a:t>r</a:t>
            </a:r>
            <a:r>
              <a:rPr sz="1000" spc="-40" dirty="0">
                <a:solidFill>
                  <a:srgbClr val="09522A"/>
                </a:solidFill>
                <a:latin typeface="Arial MT"/>
                <a:cs typeface="Arial MT"/>
              </a:rPr>
              <a:t>y  </a:t>
            </a:r>
            <a:r>
              <a:rPr sz="1000" spc="-75" dirty="0">
                <a:solidFill>
                  <a:srgbClr val="09522A"/>
                </a:solidFill>
                <a:latin typeface="Arial MT"/>
                <a:cs typeface="Arial MT"/>
              </a:rPr>
              <a:t>bone</a:t>
            </a:r>
            <a:r>
              <a:rPr sz="1000" spc="-30" dirty="0">
                <a:solidFill>
                  <a:srgbClr val="09522A"/>
                </a:solidFill>
                <a:latin typeface="Arial MT"/>
                <a:cs typeface="Arial MT"/>
              </a:rPr>
              <a:t> </a:t>
            </a:r>
            <a:r>
              <a:rPr sz="1000" spc="-40" dirty="0">
                <a:solidFill>
                  <a:srgbClr val="09522A"/>
                </a:solidFill>
                <a:latin typeface="Arial MT"/>
                <a:cs typeface="Arial MT"/>
              </a:rPr>
              <a:t>tumour</a:t>
            </a:r>
            <a:r>
              <a:rPr sz="1000" spc="-30" dirty="0">
                <a:solidFill>
                  <a:srgbClr val="09522A"/>
                </a:solidFill>
                <a:latin typeface="Arial MT"/>
                <a:cs typeface="Arial MT"/>
              </a:rPr>
              <a:t> </a:t>
            </a:r>
            <a:r>
              <a:rPr sz="1000" spc="-60" dirty="0">
                <a:solidFill>
                  <a:srgbClr val="09522A"/>
                </a:solidFill>
                <a:latin typeface="Arial MT"/>
                <a:cs typeface="Arial MT"/>
              </a:rPr>
              <a:t>on</a:t>
            </a:r>
            <a:r>
              <a:rPr sz="1000" spc="-30" dirty="0">
                <a:solidFill>
                  <a:srgbClr val="09522A"/>
                </a:solidFill>
                <a:latin typeface="Arial MT"/>
                <a:cs typeface="Arial MT"/>
              </a:rPr>
              <a:t> </a:t>
            </a:r>
            <a:r>
              <a:rPr sz="1000" spc="-60" dirty="0">
                <a:solidFill>
                  <a:srgbClr val="09522A"/>
                </a:solidFill>
                <a:latin typeface="Arial MT"/>
                <a:cs typeface="Arial MT"/>
              </a:rPr>
              <a:t>X-ray</a:t>
            </a:r>
            <a:endParaRPr sz="1000">
              <a:solidFill>
                <a:prstClr val="black"/>
              </a:solidFill>
              <a:latin typeface="Arial MT"/>
              <a:cs typeface="Arial MT"/>
            </a:endParaRPr>
          </a:p>
        </p:txBody>
      </p:sp>
      <p:grpSp>
        <p:nvGrpSpPr>
          <p:cNvPr id="35" name="object 35"/>
          <p:cNvGrpSpPr/>
          <p:nvPr/>
        </p:nvGrpSpPr>
        <p:grpSpPr>
          <a:xfrm>
            <a:off x="2257608" y="896404"/>
            <a:ext cx="5535804" cy="7170420"/>
            <a:chOff x="1746719" y="896404"/>
            <a:chExt cx="4283075" cy="7170420"/>
          </a:xfrm>
        </p:grpSpPr>
        <p:sp>
          <p:nvSpPr>
            <p:cNvPr id="36" name="object 36"/>
            <p:cNvSpPr/>
            <p:nvPr/>
          </p:nvSpPr>
          <p:spPr>
            <a:xfrm>
              <a:off x="1756244" y="905929"/>
              <a:ext cx="1535430" cy="823594"/>
            </a:xfrm>
            <a:custGeom>
              <a:avLst/>
              <a:gdLst/>
              <a:ahLst/>
              <a:cxnLst/>
              <a:rect l="l" t="t" r="r" b="b"/>
              <a:pathLst>
                <a:path w="1535429" h="823594">
                  <a:moveTo>
                    <a:pt x="1535226" y="688022"/>
                  </a:moveTo>
                  <a:lnTo>
                    <a:pt x="1535226" y="135521"/>
                  </a:lnTo>
                  <a:lnTo>
                    <a:pt x="1533993" y="120905"/>
                  </a:lnTo>
                  <a:lnTo>
                    <a:pt x="1526107" y="87231"/>
                  </a:lnTo>
                  <a:lnTo>
                    <a:pt x="1505284" y="47312"/>
                  </a:lnTo>
                  <a:lnTo>
                    <a:pt x="1465244" y="13963"/>
                  </a:lnTo>
                  <a:lnTo>
                    <a:pt x="1399705" y="0"/>
                  </a:lnTo>
                  <a:lnTo>
                    <a:pt x="135509" y="0"/>
                  </a:lnTo>
                  <a:lnTo>
                    <a:pt x="87228" y="9119"/>
                  </a:lnTo>
                  <a:lnTo>
                    <a:pt x="47311" y="29942"/>
                  </a:lnTo>
                  <a:lnTo>
                    <a:pt x="13963" y="69982"/>
                  </a:lnTo>
                  <a:lnTo>
                    <a:pt x="0" y="135521"/>
                  </a:lnTo>
                  <a:lnTo>
                    <a:pt x="0" y="688022"/>
                  </a:lnTo>
                  <a:lnTo>
                    <a:pt x="9118" y="736313"/>
                  </a:lnTo>
                  <a:lnTo>
                    <a:pt x="29939" y="776231"/>
                  </a:lnTo>
                  <a:lnTo>
                    <a:pt x="69975" y="809580"/>
                  </a:lnTo>
                  <a:lnTo>
                    <a:pt x="135509" y="823544"/>
                  </a:lnTo>
                  <a:lnTo>
                    <a:pt x="1399705" y="823544"/>
                  </a:lnTo>
                  <a:lnTo>
                    <a:pt x="1447995" y="814424"/>
                  </a:lnTo>
                  <a:lnTo>
                    <a:pt x="1487914" y="793602"/>
                  </a:lnTo>
                  <a:lnTo>
                    <a:pt x="1521262" y="753562"/>
                  </a:lnTo>
                  <a:lnTo>
                    <a:pt x="1535226" y="688022"/>
                  </a:lnTo>
                  <a:close/>
                </a:path>
              </a:pathLst>
            </a:custGeom>
            <a:ln w="19050">
              <a:solidFill>
                <a:srgbClr val="09522A"/>
              </a:solidFill>
            </a:ln>
          </p:spPr>
          <p:txBody>
            <a:bodyPr wrap="square" lIns="0" tIns="0" rIns="0" bIns="0" rtlCol="0"/>
            <a:lstStyle/>
            <a:p>
              <a:endParaRPr>
                <a:solidFill>
                  <a:prstClr val="black"/>
                </a:solidFill>
              </a:endParaRPr>
            </a:p>
          </p:txBody>
        </p:sp>
        <p:sp>
          <p:nvSpPr>
            <p:cNvPr id="37" name="object 37"/>
            <p:cNvSpPr/>
            <p:nvPr/>
          </p:nvSpPr>
          <p:spPr>
            <a:xfrm>
              <a:off x="1756244" y="6783514"/>
              <a:ext cx="1535430" cy="1273810"/>
            </a:xfrm>
            <a:custGeom>
              <a:avLst/>
              <a:gdLst/>
              <a:ahLst/>
              <a:cxnLst/>
              <a:rect l="l" t="t" r="r" b="b"/>
              <a:pathLst>
                <a:path w="1535429" h="1273809">
                  <a:moveTo>
                    <a:pt x="1535226" y="1138008"/>
                  </a:moveTo>
                  <a:lnTo>
                    <a:pt x="1535226" y="135521"/>
                  </a:lnTo>
                  <a:lnTo>
                    <a:pt x="1533993" y="120905"/>
                  </a:lnTo>
                  <a:lnTo>
                    <a:pt x="1526107" y="87231"/>
                  </a:lnTo>
                  <a:lnTo>
                    <a:pt x="1505284" y="47312"/>
                  </a:lnTo>
                  <a:lnTo>
                    <a:pt x="1465244" y="13963"/>
                  </a:lnTo>
                  <a:lnTo>
                    <a:pt x="1399705" y="0"/>
                  </a:lnTo>
                  <a:lnTo>
                    <a:pt x="135509" y="0"/>
                  </a:lnTo>
                  <a:lnTo>
                    <a:pt x="87228" y="9115"/>
                  </a:lnTo>
                  <a:lnTo>
                    <a:pt x="47311" y="29936"/>
                  </a:lnTo>
                  <a:lnTo>
                    <a:pt x="13963" y="69977"/>
                  </a:lnTo>
                  <a:lnTo>
                    <a:pt x="0" y="135521"/>
                  </a:lnTo>
                  <a:lnTo>
                    <a:pt x="0" y="1138008"/>
                  </a:lnTo>
                  <a:lnTo>
                    <a:pt x="9118" y="1186309"/>
                  </a:lnTo>
                  <a:lnTo>
                    <a:pt x="29939" y="1226230"/>
                  </a:lnTo>
                  <a:lnTo>
                    <a:pt x="69975" y="1259579"/>
                  </a:lnTo>
                  <a:lnTo>
                    <a:pt x="135509" y="1273543"/>
                  </a:lnTo>
                  <a:lnTo>
                    <a:pt x="1399705" y="1273543"/>
                  </a:lnTo>
                  <a:lnTo>
                    <a:pt x="1447995" y="1264422"/>
                  </a:lnTo>
                  <a:lnTo>
                    <a:pt x="1487914" y="1243598"/>
                  </a:lnTo>
                  <a:lnTo>
                    <a:pt x="1521262" y="1203554"/>
                  </a:lnTo>
                  <a:lnTo>
                    <a:pt x="1535226" y="1138008"/>
                  </a:lnTo>
                  <a:close/>
                </a:path>
              </a:pathLst>
            </a:custGeom>
            <a:ln w="19050">
              <a:solidFill>
                <a:srgbClr val="09522A"/>
              </a:solidFill>
            </a:ln>
          </p:spPr>
          <p:txBody>
            <a:bodyPr wrap="square" lIns="0" tIns="0" rIns="0" bIns="0" rtlCol="0"/>
            <a:lstStyle/>
            <a:p>
              <a:endParaRPr>
                <a:solidFill>
                  <a:prstClr val="black"/>
                </a:solidFill>
              </a:endParaRPr>
            </a:p>
          </p:txBody>
        </p:sp>
        <p:sp>
          <p:nvSpPr>
            <p:cNvPr id="38" name="object 38"/>
            <p:cNvSpPr/>
            <p:nvPr/>
          </p:nvSpPr>
          <p:spPr>
            <a:xfrm>
              <a:off x="4485030" y="6264503"/>
              <a:ext cx="1535430" cy="823594"/>
            </a:xfrm>
            <a:custGeom>
              <a:avLst/>
              <a:gdLst/>
              <a:ahLst/>
              <a:cxnLst/>
              <a:rect l="l" t="t" r="r" b="b"/>
              <a:pathLst>
                <a:path w="1535429" h="823595">
                  <a:moveTo>
                    <a:pt x="1535226" y="688035"/>
                  </a:moveTo>
                  <a:lnTo>
                    <a:pt x="1535226" y="135534"/>
                  </a:lnTo>
                  <a:lnTo>
                    <a:pt x="1533993" y="120917"/>
                  </a:lnTo>
                  <a:lnTo>
                    <a:pt x="1526107" y="87239"/>
                  </a:lnTo>
                  <a:lnTo>
                    <a:pt x="1505284" y="47316"/>
                  </a:lnTo>
                  <a:lnTo>
                    <a:pt x="1465244" y="13965"/>
                  </a:lnTo>
                  <a:lnTo>
                    <a:pt x="1399705" y="0"/>
                  </a:lnTo>
                  <a:lnTo>
                    <a:pt x="856526" y="0"/>
                  </a:lnTo>
                  <a:lnTo>
                    <a:pt x="853719" y="2793"/>
                  </a:lnTo>
                  <a:lnTo>
                    <a:pt x="831354" y="25166"/>
                  </a:lnTo>
                  <a:lnTo>
                    <a:pt x="808986" y="47536"/>
                  </a:lnTo>
                  <a:lnTo>
                    <a:pt x="786614" y="69905"/>
                  </a:lnTo>
                  <a:lnTo>
                    <a:pt x="764235" y="92278"/>
                  </a:lnTo>
                  <a:lnTo>
                    <a:pt x="741868" y="69905"/>
                  </a:lnTo>
                  <a:lnTo>
                    <a:pt x="719497" y="47536"/>
                  </a:lnTo>
                  <a:lnTo>
                    <a:pt x="697125" y="25166"/>
                  </a:lnTo>
                  <a:lnTo>
                    <a:pt x="674751" y="2793"/>
                  </a:lnTo>
                  <a:lnTo>
                    <a:pt x="671969" y="0"/>
                  </a:lnTo>
                  <a:lnTo>
                    <a:pt x="135521" y="0"/>
                  </a:lnTo>
                  <a:lnTo>
                    <a:pt x="87231" y="9124"/>
                  </a:lnTo>
                  <a:lnTo>
                    <a:pt x="47312" y="29950"/>
                  </a:lnTo>
                  <a:lnTo>
                    <a:pt x="13963" y="69993"/>
                  </a:lnTo>
                  <a:lnTo>
                    <a:pt x="0" y="135534"/>
                  </a:lnTo>
                  <a:lnTo>
                    <a:pt x="0" y="688035"/>
                  </a:lnTo>
                  <a:lnTo>
                    <a:pt x="9119" y="736325"/>
                  </a:lnTo>
                  <a:lnTo>
                    <a:pt x="29942" y="776244"/>
                  </a:lnTo>
                  <a:lnTo>
                    <a:pt x="69982" y="809593"/>
                  </a:lnTo>
                  <a:lnTo>
                    <a:pt x="135521" y="823556"/>
                  </a:lnTo>
                  <a:lnTo>
                    <a:pt x="679005" y="823556"/>
                  </a:lnTo>
                  <a:lnTo>
                    <a:pt x="681799" y="820762"/>
                  </a:lnTo>
                  <a:lnTo>
                    <a:pt x="703250" y="799312"/>
                  </a:lnTo>
                  <a:lnTo>
                    <a:pt x="724703" y="777862"/>
                  </a:lnTo>
                  <a:lnTo>
                    <a:pt x="746161" y="756411"/>
                  </a:lnTo>
                  <a:lnTo>
                    <a:pt x="767626" y="734961"/>
                  </a:lnTo>
                  <a:lnTo>
                    <a:pt x="789074" y="756411"/>
                  </a:lnTo>
                  <a:lnTo>
                    <a:pt x="810521" y="777862"/>
                  </a:lnTo>
                  <a:lnTo>
                    <a:pt x="831971" y="799312"/>
                  </a:lnTo>
                  <a:lnTo>
                    <a:pt x="853427" y="820762"/>
                  </a:lnTo>
                  <a:lnTo>
                    <a:pt x="856208" y="823556"/>
                  </a:lnTo>
                  <a:lnTo>
                    <a:pt x="1399705" y="823556"/>
                  </a:lnTo>
                  <a:lnTo>
                    <a:pt x="1414326" y="822323"/>
                  </a:lnTo>
                  <a:lnTo>
                    <a:pt x="1448001" y="814437"/>
                  </a:lnTo>
                  <a:lnTo>
                    <a:pt x="1487918" y="793614"/>
                  </a:lnTo>
                  <a:lnTo>
                    <a:pt x="1521264" y="753574"/>
                  </a:lnTo>
                  <a:lnTo>
                    <a:pt x="1535226" y="688035"/>
                  </a:lnTo>
                  <a:close/>
                </a:path>
              </a:pathLst>
            </a:custGeom>
            <a:ln w="19050">
              <a:solidFill>
                <a:srgbClr val="09522A"/>
              </a:solidFill>
            </a:ln>
          </p:spPr>
          <p:txBody>
            <a:bodyPr wrap="square" lIns="0" tIns="0" rIns="0" bIns="0" rtlCol="0"/>
            <a:lstStyle/>
            <a:p>
              <a:endParaRPr>
                <a:solidFill>
                  <a:prstClr val="black"/>
                </a:solidFill>
              </a:endParaRPr>
            </a:p>
          </p:txBody>
        </p:sp>
        <p:sp>
          <p:nvSpPr>
            <p:cNvPr id="39" name="object 39"/>
            <p:cNvSpPr/>
            <p:nvPr/>
          </p:nvSpPr>
          <p:spPr>
            <a:xfrm>
              <a:off x="1756244" y="5607977"/>
              <a:ext cx="1535430" cy="823594"/>
            </a:xfrm>
            <a:custGeom>
              <a:avLst/>
              <a:gdLst/>
              <a:ahLst/>
              <a:cxnLst/>
              <a:rect l="l" t="t" r="r" b="b"/>
              <a:pathLst>
                <a:path w="1535429" h="823595">
                  <a:moveTo>
                    <a:pt x="1535226" y="688022"/>
                  </a:moveTo>
                  <a:lnTo>
                    <a:pt x="1535226" y="135521"/>
                  </a:lnTo>
                  <a:lnTo>
                    <a:pt x="1533993" y="120915"/>
                  </a:lnTo>
                  <a:lnTo>
                    <a:pt x="1526107" y="87241"/>
                  </a:lnTo>
                  <a:lnTo>
                    <a:pt x="1505284" y="47319"/>
                  </a:lnTo>
                  <a:lnTo>
                    <a:pt x="1465244" y="13966"/>
                  </a:lnTo>
                  <a:lnTo>
                    <a:pt x="1399705" y="0"/>
                  </a:lnTo>
                  <a:lnTo>
                    <a:pt x="856526" y="0"/>
                  </a:lnTo>
                  <a:lnTo>
                    <a:pt x="853719" y="2794"/>
                  </a:lnTo>
                  <a:lnTo>
                    <a:pt x="831352" y="25166"/>
                  </a:lnTo>
                  <a:lnTo>
                    <a:pt x="808983" y="47536"/>
                  </a:lnTo>
                  <a:lnTo>
                    <a:pt x="786614" y="69905"/>
                  </a:lnTo>
                  <a:lnTo>
                    <a:pt x="764247" y="92278"/>
                  </a:lnTo>
                  <a:lnTo>
                    <a:pt x="741873" y="69905"/>
                  </a:lnTo>
                  <a:lnTo>
                    <a:pt x="719501" y="47536"/>
                  </a:lnTo>
                  <a:lnTo>
                    <a:pt x="697130" y="25166"/>
                  </a:lnTo>
                  <a:lnTo>
                    <a:pt x="674763" y="2794"/>
                  </a:lnTo>
                  <a:lnTo>
                    <a:pt x="671969" y="0"/>
                  </a:lnTo>
                  <a:lnTo>
                    <a:pt x="135509" y="0"/>
                  </a:lnTo>
                  <a:lnTo>
                    <a:pt x="120899" y="1232"/>
                  </a:lnTo>
                  <a:lnTo>
                    <a:pt x="87228" y="9119"/>
                  </a:lnTo>
                  <a:lnTo>
                    <a:pt x="47311" y="29942"/>
                  </a:lnTo>
                  <a:lnTo>
                    <a:pt x="13963" y="69982"/>
                  </a:lnTo>
                  <a:lnTo>
                    <a:pt x="0" y="135521"/>
                  </a:lnTo>
                  <a:lnTo>
                    <a:pt x="0" y="688022"/>
                  </a:lnTo>
                  <a:lnTo>
                    <a:pt x="9118" y="736317"/>
                  </a:lnTo>
                  <a:lnTo>
                    <a:pt x="29939" y="776240"/>
                  </a:lnTo>
                  <a:lnTo>
                    <a:pt x="69975" y="809591"/>
                  </a:lnTo>
                  <a:lnTo>
                    <a:pt x="135509" y="823556"/>
                  </a:lnTo>
                  <a:lnTo>
                    <a:pt x="1399705" y="823556"/>
                  </a:lnTo>
                  <a:lnTo>
                    <a:pt x="1414321" y="822323"/>
                  </a:lnTo>
                  <a:lnTo>
                    <a:pt x="1447995" y="814436"/>
                  </a:lnTo>
                  <a:lnTo>
                    <a:pt x="1487914" y="793612"/>
                  </a:lnTo>
                  <a:lnTo>
                    <a:pt x="1521262" y="753568"/>
                  </a:lnTo>
                  <a:lnTo>
                    <a:pt x="1535226" y="688022"/>
                  </a:lnTo>
                  <a:close/>
                </a:path>
              </a:pathLst>
            </a:custGeom>
            <a:ln w="19050">
              <a:solidFill>
                <a:srgbClr val="09522A"/>
              </a:solidFill>
            </a:ln>
          </p:spPr>
          <p:txBody>
            <a:bodyPr wrap="square" lIns="0" tIns="0" rIns="0" bIns="0" rtlCol="0"/>
            <a:lstStyle/>
            <a:p>
              <a:endParaRPr>
                <a:solidFill>
                  <a:prstClr val="black"/>
                </a:solidFill>
              </a:endParaRPr>
            </a:p>
          </p:txBody>
        </p:sp>
        <p:sp>
          <p:nvSpPr>
            <p:cNvPr id="40" name="object 40"/>
            <p:cNvSpPr/>
            <p:nvPr/>
          </p:nvSpPr>
          <p:spPr>
            <a:xfrm>
              <a:off x="1756244" y="4432465"/>
              <a:ext cx="1535430" cy="823594"/>
            </a:xfrm>
            <a:custGeom>
              <a:avLst/>
              <a:gdLst/>
              <a:ahLst/>
              <a:cxnLst/>
              <a:rect l="l" t="t" r="r" b="b"/>
              <a:pathLst>
                <a:path w="1535429" h="823595">
                  <a:moveTo>
                    <a:pt x="1535226" y="688035"/>
                  </a:moveTo>
                  <a:lnTo>
                    <a:pt x="1535226" y="135534"/>
                  </a:lnTo>
                  <a:lnTo>
                    <a:pt x="1533993" y="120917"/>
                  </a:lnTo>
                  <a:lnTo>
                    <a:pt x="1526107" y="87239"/>
                  </a:lnTo>
                  <a:lnTo>
                    <a:pt x="1505284" y="47316"/>
                  </a:lnTo>
                  <a:lnTo>
                    <a:pt x="1465244" y="13965"/>
                  </a:lnTo>
                  <a:lnTo>
                    <a:pt x="1399705" y="0"/>
                  </a:lnTo>
                  <a:lnTo>
                    <a:pt x="856526" y="0"/>
                  </a:lnTo>
                  <a:lnTo>
                    <a:pt x="853719" y="2793"/>
                  </a:lnTo>
                  <a:lnTo>
                    <a:pt x="831352" y="25168"/>
                  </a:lnTo>
                  <a:lnTo>
                    <a:pt x="808983" y="47540"/>
                  </a:lnTo>
                  <a:lnTo>
                    <a:pt x="786614" y="69911"/>
                  </a:lnTo>
                  <a:lnTo>
                    <a:pt x="764247" y="92278"/>
                  </a:lnTo>
                  <a:lnTo>
                    <a:pt x="741873" y="69911"/>
                  </a:lnTo>
                  <a:lnTo>
                    <a:pt x="719501" y="47540"/>
                  </a:lnTo>
                  <a:lnTo>
                    <a:pt x="697130" y="25168"/>
                  </a:lnTo>
                  <a:lnTo>
                    <a:pt x="674763" y="2793"/>
                  </a:lnTo>
                  <a:lnTo>
                    <a:pt x="671969" y="0"/>
                  </a:lnTo>
                  <a:lnTo>
                    <a:pt x="135509" y="0"/>
                  </a:lnTo>
                  <a:lnTo>
                    <a:pt x="120899" y="1233"/>
                  </a:lnTo>
                  <a:lnTo>
                    <a:pt x="87228" y="9120"/>
                  </a:lnTo>
                  <a:lnTo>
                    <a:pt x="47311" y="29944"/>
                  </a:lnTo>
                  <a:lnTo>
                    <a:pt x="13963" y="69988"/>
                  </a:lnTo>
                  <a:lnTo>
                    <a:pt x="0" y="135534"/>
                  </a:lnTo>
                  <a:lnTo>
                    <a:pt x="0" y="688035"/>
                  </a:lnTo>
                  <a:lnTo>
                    <a:pt x="9118" y="736320"/>
                  </a:lnTo>
                  <a:lnTo>
                    <a:pt x="29939" y="776240"/>
                  </a:lnTo>
                  <a:lnTo>
                    <a:pt x="69975" y="809591"/>
                  </a:lnTo>
                  <a:lnTo>
                    <a:pt x="135509" y="823556"/>
                  </a:lnTo>
                  <a:lnTo>
                    <a:pt x="1399705" y="823556"/>
                  </a:lnTo>
                  <a:lnTo>
                    <a:pt x="1414321" y="822323"/>
                  </a:lnTo>
                  <a:lnTo>
                    <a:pt x="1447995" y="814437"/>
                  </a:lnTo>
                  <a:lnTo>
                    <a:pt x="1487914" y="793614"/>
                  </a:lnTo>
                  <a:lnTo>
                    <a:pt x="1521262" y="753574"/>
                  </a:lnTo>
                  <a:lnTo>
                    <a:pt x="1535226" y="688035"/>
                  </a:lnTo>
                  <a:close/>
                </a:path>
              </a:pathLst>
            </a:custGeom>
            <a:ln w="19050">
              <a:solidFill>
                <a:srgbClr val="09522A"/>
              </a:solidFill>
            </a:ln>
          </p:spPr>
          <p:txBody>
            <a:bodyPr wrap="square" lIns="0" tIns="0" rIns="0" bIns="0" rtlCol="0"/>
            <a:lstStyle/>
            <a:p>
              <a:endParaRPr>
                <a:solidFill>
                  <a:prstClr val="black"/>
                </a:solidFill>
              </a:endParaRPr>
            </a:p>
          </p:txBody>
        </p:sp>
        <p:sp>
          <p:nvSpPr>
            <p:cNvPr id="41" name="object 41"/>
            <p:cNvSpPr/>
            <p:nvPr/>
          </p:nvSpPr>
          <p:spPr>
            <a:xfrm>
              <a:off x="4485017" y="3256940"/>
              <a:ext cx="1535430" cy="823594"/>
            </a:xfrm>
            <a:custGeom>
              <a:avLst/>
              <a:gdLst/>
              <a:ahLst/>
              <a:cxnLst/>
              <a:rect l="l" t="t" r="r" b="b"/>
              <a:pathLst>
                <a:path w="1535429" h="823595">
                  <a:moveTo>
                    <a:pt x="1535239" y="688035"/>
                  </a:moveTo>
                  <a:lnTo>
                    <a:pt x="1535239" y="135534"/>
                  </a:lnTo>
                  <a:lnTo>
                    <a:pt x="1534006" y="120921"/>
                  </a:lnTo>
                  <a:lnTo>
                    <a:pt x="1526119" y="87244"/>
                  </a:lnTo>
                  <a:lnTo>
                    <a:pt x="1505297" y="47320"/>
                  </a:lnTo>
                  <a:lnTo>
                    <a:pt x="1465257" y="13966"/>
                  </a:lnTo>
                  <a:lnTo>
                    <a:pt x="1399717" y="0"/>
                  </a:lnTo>
                  <a:lnTo>
                    <a:pt x="135534" y="0"/>
                  </a:lnTo>
                  <a:lnTo>
                    <a:pt x="87239" y="9120"/>
                  </a:lnTo>
                  <a:lnTo>
                    <a:pt x="47316" y="29944"/>
                  </a:lnTo>
                  <a:lnTo>
                    <a:pt x="13965" y="69988"/>
                  </a:lnTo>
                  <a:lnTo>
                    <a:pt x="0" y="135534"/>
                  </a:lnTo>
                  <a:lnTo>
                    <a:pt x="0" y="317169"/>
                  </a:lnTo>
                  <a:lnTo>
                    <a:pt x="2793" y="319963"/>
                  </a:lnTo>
                  <a:lnTo>
                    <a:pt x="25749" y="342913"/>
                  </a:lnTo>
                  <a:lnTo>
                    <a:pt x="48704" y="365869"/>
                  </a:lnTo>
                  <a:lnTo>
                    <a:pt x="71659" y="388827"/>
                  </a:lnTo>
                  <a:lnTo>
                    <a:pt x="94614" y="411784"/>
                  </a:lnTo>
                  <a:lnTo>
                    <a:pt x="71659" y="434740"/>
                  </a:lnTo>
                  <a:lnTo>
                    <a:pt x="48704" y="457695"/>
                  </a:lnTo>
                  <a:lnTo>
                    <a:pt x="25749" y="480650"/>
                  </a:lnTo>
                  <a:lnTo>
                    <a:pt x="2793" y="503605"/>
                  </a:lnTo>
                  <a:lnTo>
                    <a:pt x="0" y="506387"/>
                  </a:lnTo>
                  <a:lnTo>
                    <a:pt x="0" y="688035"/>
                  </a:lnTo>
                  <a:lnTo>
                    <a:pt x="1233" y="702646"/>
                  </a:lnTo>
                  <a:lnTo>
                    <a:pt x="9120" y="736320"/>
                  </a:lnTo>
                  <a:lnTo>
                    <a:pt x="29944" y="776240"/>
                  </a:lnTo>
                  <a:lnTo>
                    <a:pt x="69988" y="809591"/>
                  </a:lnTo>
                  <a:lnTo>
                    <a:pt x="135534" y="823556"/>
                  </a:lnTo>
                  <a:lnTo>
                    <a:pt x="1399717" y="823556"/>
                  </a:lnTo>
                  <a:lnTo>
                    <a:pt x="1414338" y="822323"/>
                  </a:lnTo>
                  <a:lnTo>
                    <a:pt x="1448013" y="814437"/>
                  </a:lnTo>
                  <a:lnTo>
                    <a:pt x="1487930" y="793614"/>
                  </a:lnTo>
                  <a:lnTo>
                    <a:pt x="1521276" y="753574"/>
                  </a:lnTo>
                  <a:lnTo>
                    <a:pt x="1535239" y="688035"/>
                  </a:lnTo>
                  <a:close/>
                </a:path>
              </a:pathLst>
            </a:custGeom>
            <a:ln w="19050">
              <a:solidFill>
                <a:srgbClr val="09522A"/>
              </a:solidFill>
            </a:ln>
          </p:spPr>
          <p:txBody>
            <a:bodyPr wrap="square" lIns="0" tIns="0" rIns="0" bIns="0" rtlCol="0"/>
            <a:lstStyle/>
            <a:p>
              <a:endParaRPr>
                <a:solidFill>
                  <a:prstClr val="black"/>
                </a:solidFill>
              </a:endParaRPr>
            </a:p>
          </p:txBody>
        </p:sp>
        <p:sp>
          <p:nvSpPr>
            <p:cNvPr id="42" name="object 42"/>
            <p:cNvSpPr/>
            <p:nvPr/>
          </p:nvSpPr>
          <p:spPr>
            <a:xfrm>
              <a:off x="1756244" y="3256940"/>
              <a:ext cx="1535430" cy="823594"/>
            </a:xfrm>
            <a:custGeom>
              <a:avLst/>
              <a:gdLst/>
              <a:ahLst/>
              <a:cxnLst/>
              <a:rect l="l" t="t" r="r" b="b"/>
              <a:pathLst>
                <a:path w="1535429" h="823595">
                  <a:moveTo>
                    <a:pt x="1535226" y="688035"/>
                  </a:moveTo>
                  <a:lnTo>
                    <a:pt x="1535226" y="135534"/>
                  </a:lnTo>
                  <a:lnTo>
                    <a:pt x="1533993" y="120921"/>
                  </a:lnTo>
                  <a:lnTo>
                    <a:pt x="1526107" y="87244"/>
                  </a:lnTo>
                  <a:lnTo>
                    <a:pt x="1505284" y="47320"/>
                  </a:lnTo>
                  <a:lnTo>
                    <a:pt x="1465244" y="13966"/>
                  </a:lnTo>
                  <a:lnTo>
                    <a:pt x="1399705" y="0"/>
                  </a:lnTo>
                  <a:lnTo>
                    <a:pt x="856526" y="0"/>
                  </a:lnTo>
                  <a:lnTo>
                    <a:pt x="853719" y="2794"/>
                  </a:lnTo>
                  <a:lnTo>
                    <a:pt x="831352" y="25166"/>
                  </a:lnTo>
                  <a:lnTo>
                    <a:pt x="808983" y="47536"/>
                  </a:lnTo>
                  <a:lnTo>
                    <a:pt x="786614" y="69905"/>
                  </a:lnTo>
                  <a:lnTo>
                    <a:pt x="764247" y="92278"/>
                  </a:lnTo>
                  <a:lnTo>
                    <a:pt x="741873" y="69905"/>
                  </a:lnTo>
                  <a:lnTo>
                    <a:pt x="719501" y="47536"/>
                  </a:lnTo>
                  <a:lnTo>
                    <a:pt x="697130" y="25166"/>
                  </a:lnTo>
                  <a:lnTo>
                    <a:pt x="674763" y="2794"/>
                  </a:lnTo>
                  <a:lnTo>
                    <a:pt x="671969" y="0"/>
                  </a:lnTo>
                  <a:lnTo>
                    <a:pt x="135509" y="0"/>
                  </a:lnTo>
                  <a:lnTo>
                    <a:pt x="120899" y="1233"/>
                  </a:lnTo>
                  <a:lnTo>
                    <a:pt x="87228" y="9120"/>
                  </a:lnTo>
                  <a:lnTo>
                    <a:pt x="47311" y="29944"/>
                  </a:lnTo>
                  <a:lnTo>
                    <a:pt x="13963" y="69988"/>
                  </a:lnTo>
                  <a:lnTo>
                    <a:pt x="0" y="135534"/>
                  </a:lnTo>
                  <a:lnTo>
                    <a:pt x="0" y="688035"/>
                  </a:lnTo>
                  <a:lnTo>
                    <a:pt x="9118" y="736320"/>
                  </a:lnTo>
                  <a:lnTo>
                    <a:pt x="29939" y="776240"/>
                  </a:lnTo>
                  <a:lnTo>
                    <a:pt x="69975" y="809591"/>
                  </a:lnTo>
                  <a:lnTo>
                    <a:pt x="135509" y="823556"/>
                  </a:lnTo>
                  <a:lnTo>
                    <a:pt x="1399705" y="823556"/>
                  </a:lnTo>
                  <a:lnTo>
                    <a:pt x="1414321" y="822323"/>
                  </a:lnTo>
                  <a:lnTo>
                    <a:pt x="1447995" y="814437"/>
                  </a:lnTo>
                  <a:lnTo>
                    <a:pt x="1487914" y="793614"/>
                  </a:lnTo>
                  <a:lnTo>
                    <a:pt x="1521262" y="753574"/>
                  </a:lnTo>
                  <a:lnTo>
                    <a:pt x="1535226" y="688035"/>
                  </a:lnTo>
                  <a:close/>
                </a:path>
              </a:pathLst>
            </a:custGeom>
            <a:ln w="19050">
              <a:solidFill>
                <a:srgbClr val="09522A"/>
              </a:solidFill>
            </a:ln>
          </p:spPr>
          <p:txBody>
            <a:bodyPr wrap="square" lIns="0" tIns="0" rIns="0" bIns="0" rtlCol="0"/>
            <a:lstStyle/>
            <a:p>
              <a:endParaRPr>
                <a:solidFill>
                  <a:prstClr val="black"/>
                </a:solidFill>
              </a:endParaRPr>
            </a:p>
          </p:txBody>
        </p:sp>
        <p:sp>
          <p:nvSpPr>
            <p:cNvPr id="43" name="object 43"/>
            <p:cNvSpPr/>
            <p:nvPr/>
          </p:nvSpPr>
          <p:spPr>
            <a:xfrm>
              <a:off x="1756244" y="2081416"/>
              <a:ext cx="1535430" cy="823594"/>
            </a:xfrm>
            <a:custGeom>
              <a:avLst/>
              <a:gdLst/>
              <a:ahLst/>
              <a:cxnLst/>
              <a:rect l="l" t="t" r="r" b="b"/>
              <a:pathLst>
                <a:path w="1535429" h="823594">
                  <a:moveTo>
                    <a:pt x="1535226" y="688035"/>
                  </a:moveTo>
                  <a:lnTo>
                    <a:pt x="1535226" y="135534"/>
                  </a:lnTo>
                  <a:lnTo>
                    <a:pt x="1533993" y="120917"/>
                  </a:lnTo>
                  <a:lnTo>
                    <a:pt x="1526107" y="87239"/>
                  </a:lnTo>
                  <a:lnTo>
                    <a:pt x="1505284" y="47316"/>
                  </a:lnTo>
                  <a:lnTo>
                    <a:pt x="1465244" y="13965"/>
                  </a:lnTo>
                  <a:lnTo>
                    <a:pt x="1399705" y="0"/>
                  </a:lnTo>
                  <a:lnTo>
                    <a:pt x="856526" y="0"/>
                  </a:lnTo>
                  <a:lnTo>
                    <a:pt x="853719" y="2806"/>
                  </a:lnTo>
                  <a:lnTo>
                    <a:pt x="831352" y="25176"/>
                  </a:lnTo>
                  <a:lnTo>
                    <a:pt x="808983" y="47542"/>
                  </a:lnTo>
                  <a:lnTo>
                    <a:pt x="786614" y="69907"/>
                  </a:lnTo>
                  <a:lnTo>
                    <a:pt x="764247" y="92278"/>
                  </a:lnTo>
                  <a:lnTo>
                    <a:pt x="741873" y="69907"/>
                  </a:lnTo>
                  <a:lnTo>
                    <a:pt x="719501" y="47542"/>
                  </a:lnTo>
                  <a:lnTo>
                    <a:pt x="697130" y="25176"/>
                  </a:lnTo>
                  <a:lnTo>
                    <a:pt x="674763" y="2806"/>
                  </a:lnTo>
                  <a:lnTo>
                    <a:pt x="671969" y="0"/>
                  </a:lnTo>
                  <a:lnTo>
                    <a:pt x="135509" y="0"/>
                  </a:lnTo>
                  <a:lnTo>
                    <a:pt x="87228" y="9120"/>
                  </a:lnTo>
                  <a:lnTo>
                    <a:pt x="47311" y="29944"/>
                  </a:lnTo>
                  <a:lnTo>
                    <a:pt x="13963" y="69988"/>
                  </a:lnTo>
                  <a:lnTo>
                    <a:pt x="0" y="135534"/>
                  </a:lnTo>
                  <a:lnTo>
                    <a:pt x="0" y="688035"/>
                  </a:lnTo>
                  <a:lnTo>
                    <a:pt x="9118" y="736320"/>
                  </a:lnTo>
                  <a:lnTo>
                    <a:pt x="29939" y="776240"/>
                  </a:lnTo>
                  <a:lnTo>
                    <a:pt x="69975" y="809591"/>
                  </a:lnTo>
                  <a:lnTo>
                    <a:pt x="135509" y="823556"/>
                  </a:lnTo>
                  <a:lnTo>
                    <a:pt x="1399705" y="823556"/>
                  </a:lnTo>
                  <a:lnTo>
                    <a:pt x="1414321" y="822323"/>
                  </a:lnTo>
                  <a:lnTo>
                    <a:pt x="1447995" y="814437"/>
                  </a:lnTo>
                  <a:lnTo>
                    <a:pt x="1487914" y="793614"/>
                  </a:lnTo>
                  <a:lnTo>
                    <a:pt x="1521262" y="753574"/>
                  </a:lnTo>
                  <a:lnTo>
                    <a:pt x="1535226" y="688035"/>
                  </a:lnTo>
                  <a:close/>
                </a:path>
              </a:pathLst>
            </a:custGeom>
            <a:ln w="19050">
              <a:solidFill>
                <a:srgbClr val="09522A"/>
              </a:solidFill>
            </a:ln>
          </p:spPr>
          <p:txBody>
            <a:bodyPr wrap="square" lIns="0" tIns="0" rIns="0" bIns="0" rtlCol="0"/>
            <a:lstStyle/>
            <a:p>
              <a:endParaRPr>
                <a:solidFill>
                  <a:prstClr val="black"/>
                </a:solidFill>
              </a:endParaRPr>
            </a:p>
          </p:txBody>
        </p:sp>
      </p:grpSp>
      <p:sp>
        <p:nvSpPr>
          <p:cNvPr id="44" name="object 44"/>
          <p:cNvSpPr txBox="1"/>
          <p:nvPr/>
        </p:nvSpPr>
        <p:spPr>
          <a:xfrm>
            <a:off x="858080" y="8132809"/>
            <a:ext cx="8333663" cy="243015"/>
          </a:xfrm>
          <a:prstGeom prst="rect">
            <a:avLst/>
          </a:prstGeom>
        </p:spPr>
        <p:txBody>
          <a:bodyPr vert="horz" wrap="square" lIns="0" tIns="12065" rIns="0" bIns="0" rtlCol="0">
            <a:spAutoFit/>
          </a:bodyPr>
          <a:lstStyle/>
          <a:p>
            <a:pPr marL="38100">
              <a:lnSpc>
                <a:spcPts val="885"/>
              </a:lnSpc>
              <a:spcBef>
                <a:spcPts val="95"/>
              </a:spcBef>
            </a:pPr>
            <a:r>
              <a:rPr sz="750" spc="-40" dirty="0">
                <a:solidFill>
                  <a:srgbClr val="7B0451"/>
                </a:solidFill>
                <a:latin typeface="Arial MT"/>
                <a:cs typeface="Arial MT"/>
              </a:rPr>
              <a:t>Figure</a:t>
            </a:r>
            <a:r>
              <a:rPr sz="750" spc="40" dirty="0">
                <a:solidFill>
                  <a:srgbClr val="7B0451"/>
                </a:solidFill>
                <a:latin typeface="Arial MT"/>
                <a:cs typeface="Arial MT"/>
              </a:rPr>
              <a:t> </a:t>
            </a:r>
            <a:r>
              <a:rPr sz="750" spc="-30" dirty="0">
                <a:solidFill>
                  <a:srgbClr val="7B0451"/>
                </a:solidFill>
                <a:latin typeface="Arial MT"/>
                <a:cs typeface="Arial MT"/>
              </a:rPr>
              <a:t>1.</a:t>
            </a:r>
            <a:r>
              <a:rPr sz="750" spc="175" dirty="0">
                <a:solidFill>
                  <a:srgbClr val="7B0451"/>
                </a:solidFill>
                <a:latin typeface="Arial MT"/>
                <a:cs typeface="Arial MT"/>
              </a:rPr>
              <a:t> </a:t>
            </a:r>
            <a:r>
              <a:rPr sz="750" spc="-40" dirty="0">
                <a:solidFill>
                  <a:prstClr val="black"/>
                </a:solidFill>
                <a:latin typeface="Arial MT"/>
                <a:cs typeface="Arial MT"/>
              </a:rPr>
              <a:t>General</a:t>
            </a:r>
            <a:r>
              <a:rPr sz="750" spc="50" dirty="0">
                <a:solidFill>
                  <a:prstClr val="black"/>
                </a:solidFill>
                <a:latin typeface="Arial MT"/>
                <a:cs typeface="Arial MT"/>
              </a:rPr>
              <a:t> </a:t>
            </a:r>
            <a:r>
              <a:rPr sz="750" spc="-30" dirty="0">
                <a:solidFill>
                  <a:prstClr val="black"/>
                </a:solidFill>
                <a:latin typeface="Arial MT"/>
                <a:cs typeface="Arial MT"/>
              </a:rPr>
              <a:t>diagnostic</a:t>
            </a:r>
            <a:r>
              <a:rPr sz="750" spc="40" dirty="0">
                <a:solidFill>
                  <a:prstClr val="black"/>
                </a:solidFill>
                <a:latin typeface="Arial MT"/>
                <a:cs typeface="Arial MT"/>
              </a:rPr>
              <a:t> </a:t>
            </a:r>
            <a:r>
              <a:rPr sz="750" spc="-25" dirty="0">
                <a:solidFill>
                  <a:prstClr val="black"/>
                </a:solidFill>
                <a:latin typeface="Arial MT"/>
                <a:cs typeface="Arial MT"/>
              </a:rPr>
              <a:t>strategy</a:t>
            </a:r>
            <a:r>
              <a:rPr sz="750" spc="40" dirty="0">
                <a:solidFill>
                  <a:prstClr val="black"/>
                </a:solidFill>
                <a:latin typeface="Arial MT"/>
                <a:cs typeface="Arial MT"/>
              </a:rPr>
              <a:t> </a:t>
            </a:r>
            <a:r>
              <a:rPr sz="750" spc="5" dirty="0">
                <a:solidFill>
                  <a:prstClr val="black"/>
                </a:solidFill>
                <a:latin typeface="Arial MT"/>
                <a:cs typeface="Arial MT"/>
              </a:rPr>
              <a:t>for</a:t>
            </a:r>
            <a:r>
              <a:rPr sz="750" spc="40" dirty="0">
                <a:solidFill>
                  <a:prstClr val="black"/>
                </a:solidFill>
                <a:latin typeface="Arial MT"/>
                <a:cs typeface="Arial MT"/>
              </a:rPr>
              <a:t> </a:t>
            </a:r>
            <a:r>
              <a:rPr sz="750" spc="-30" dirty="0">
                <a:solidFill>
                  <a:prstClr val="black"/>
                </a:solidFill>
                <a:latin typeface="Arial MT"/>
                <a:cs typeface="Arial MT"/>
              </a:rPr>
              <a:t>bone</a:t>
            </a:r>
            <a:r>
              <a:rPr sz="750" spc="50" dirty="0">
                <a:solidFill>
                  <a:prstClr val="black"/>
                </a:solidFill>
                <a:latin typeface="Arial MT"/>
                <a:cs typeface="Arial MT"/>
              </a:rPr>
              <a:t> </a:t>
            </a:r>
            <a:r>
              <a:rPr sz="750" spc="-45" dirty="0">
                <a:solidFill>
                  <a:prstClr val="black"/>
                </a:solidFill>
                <a:latin typeface="Arial MT"/>
                <a:cs typeface="Arial MT"/>
              </a:rPr>
              <a:t>sarcomas.</a:t>
            </a:r>
            <a:endParaRPr sz="750">
              <a:solidFill>
                <a:prstClr val="black"/>
              </a:solidFill>
              <a:latin typeface="Arial MT"/>
              <a:cs typeface="Arial MT"/>
            </a:endParaRPr>
          </a:p>
          <a:p>
            <a:pPr marL="38100" marR="30480" indent="-635">
              <a:lnSpc>
                <a:spcPts val="869"/>
              </a:lnSpc>
              <a:spcBef>
                <a:spcPts val="40"/>
              </a:spcBef>
            </a:pPr>
            <a:r>
              <a:rPr sz="750" spc="-30" dirty="0">
                <a:solidFill>
                  <a:prstClr val="black"/>
                </a:solidFill>
                <a:latin typeface="Calibri Light"/>
                <a:cs typeface="Calibri Light"/>
              </a:rPr>
              <a:t>CT,</a:t>
            </a:r>
            <a:r>
              <a:rPr sz="750" spc="50" dirty="0">
                <a:solidFill>
                  <a:prstClr val="black"/>
                </a:solidFill>
                <a:latin typeface="Calibri Light"/>
                <a:cs typeface="Calibri Light"/>
              </a:rPr>
              <a:t> </a:t>
            </a:r>
            <a:r>
              <a:rPr sz="750" spc="-10" dirty="0">
                <a:solidFill>
                  <a:prstClr val="black"/>
                </a:solidFill>
                <a:latin typeface="Calibri Light"/>
                <a:cs typeface="Calibri Light"/>
              </a:rPr>
              <a:t>computed</a:t>
            </a:r>
            <a:r>
              <a:rPr sz="750" spc="35" dirty="0">
                <a:solidFill>
                  <a:prstClr val="black"/>
                </a:solidFill>
                <a:latin typeface="Calibri Light"/>
                <a:cs typeface="Calibri Light"/>
              </a:rPr>
              <a:t> </a:t>
            </a:r>
            <a:r>
              <a:rPr sz="750" spc="-10" dirty="0">
                <a:solidFill>
                  <a:prstClr val="black"/>
                </a:solidFill>
                <a:latin typeface="Calibri Light"/>
                <a:cs typeface="Calibri Light"/>
              </a:rPr>
              <a:t>tomography;</a:t>
            </a:r>
            <a:r>
              <a:rPr sz="750" spc="35" dirty="0">
                <a:solidFill>
                  <a:prstClr val="black"/>
                </a:solidFill>
                <a:latin typeface="Calibri Light"/>
                <a:cs typeface="Calibri Light"/>
              </a:rPr>
              <a:t> </a:t>
            </a:r>
            <a:r>
              <a:rPr sz="750" spc="-5" dirty="0">
                <a:solidFill>
                  <a:prstClr val="black"/>
                </a:solidFill>
                <a:latin typeface="Calibri Light"/>
                <a:cs typeface="Calibri Light"/>
              </a:rPr>
              <a:t>FDG</a:t>
            </a:r>
            <a:r>
              <a:rPr sz="750" spc="-5" dirty="0">
                <a:solidFill>
                  <a:prstClr val="black"/>
                </a:solidFill>
                <a:latin typeface="Arial MT"/>
                <a:cs typeface="Arial MT"/>
              </a:rPr>
              <a:t>e</a:t>
            </a:r>
            <a:r>
              <a:rPr sz="750" spc="-5" dirty="0">
                <a:solidFill>
                  <a:prstClr val="black"/>
                </a:solidFill>
                <a:latin typeface="Calibri Light"/>
                <a:cs typeface="Calibri Light"/>
              </a:rPr>
              <a:t>PET-CT,</a:t>
            </a:r>
            <a:r>
              <a:rPr sz="750" spc="25" dirty="0">
                <a:solidFill>
                  <a:prstClr val="black"/>
                </a:solidFill>
                <a:latin typeface="Calibri Light"/>
                <a:cs typeface="Calibri Light"/>
              </a:rPr>
              <a:t> </a:t>
            </a:r>
            <a:r>
              <a:rPr sz="750" spc="-10" dirty="0">
                <a:solidFill>
                  <a:prstClr val="black"/>
                </a:solidFill>
                <a:latin typeface="Calibri Light"/>
                <a:cs typeface="Calibri Light"/>
              </a:rPr>
              <a:t>[</a:t>
            </a:r>
            <a:r>
              <a:rPr sz="750" spc="-15" baseline="38888" dirty="0">
                <a:solidFill>
                  <a:prstClr val="black"/>
                </a:solidFill>
                <a:latin typeface="Calibri Light"/>
                <a:cs typeface="Calibri Light"/>
              </a:rPr>
              <a:t>18</a:t>
            </a:r>
            <a:r>
              <a:rPr sz="750" spc="-10" dirty="0">
                <a:solidFill>
                  <a:prstClr val="black"/>
                </a:solidFill>
                <a:latin typeface="Calibri Light"/>
                <a:cs typeface="Calibri Light"/>
              </a:rPr>
              <a:t>F]2-</a:t>
            </a:r>
            <a:r>
              <a:rPr sz="750" spc="-10" dirty="0">
                <a:solidFill>
                  <a:prstClr val="black"/>
                </a:solidFill>
                <a:latin typeface="Lucida Sans Unicode"/>
                <a:cs typeface="Lucida Sans Unicode"/>
              </a:rPr>
              <a:t>ﬂ</a:t>
            </a:r>
            <a:r>
              <a:rPr sz="750" spc="-10" dirty="0">
                <a:solidFill>
                  <a:prstClr val="black"/>
                </a:solidFill>
                <a:latin typeface="Calibri Light"/>
                <a:cs typeface="Calibri Light"/>
              </a:rPr>
              <a:t>uoro-2-deoxy-</a:t>
            </a:r>
            <a:r>
              <a:rPr sz="500" spc="-10" dirty="0">
                <a:solidFill>
                  <a:prstClr val="black"/>
                </a:solidFill>
                <a:latin typeface="Calibri Light"/>
                <a:cs typeface="Calibri Light"/>
              </a:rPr>
              <a:t>D</a:t>
            </a:r>
            <a:r>
              <a:rPr sz="750" spc="-10" dirty="0">
                <a:solidFill>
                  <a:prstClr val="black"/>
                </a:solidFill>
                <a:latin typeface="Calibri Light"/>
                <a:cs typeface="Calibri Light"/>
              </a:rPr>
              <a:t>-glucose-positron</a:t>
            </a:r>
            <a:r>
              <a:rPr sz="750" spc="30" dirty="0">
                <a:solidFill>
                  <a:prstClr val="black"/>
                </a:solidFill>
                <a:latin typeface="Calibri Light"/>
                <a:cs typeface="Calibri Light"/>
              </a:rPr>
              <a:t> </a:t>
            </a:r>
            <a:r>
              <a:rPr sz="750" spc="-5" dirty="0">
                <a:solidFill>
                  <a:prstClr val="black"/>
                </a:solidFill>
                <a:latin typeface="Calibri Light"/>
                <a:cs typeface="Calibri Light"/>
              </a:rPr>
              <a:t>emission</a:t>
            </a:r>
            <a:r>
              <a:rPr sz="750" spc="25" dirty="0">
                <a:solidFill>
                  <a:prstClr val="black"/>
                </a:solidFill>
                <a:latin typeface="Calibri Light"/>
                <a:cs typeface="Calibri Light"/>
              </a:rPr>
              <a:t> </a:t>
            </a:r>
            <a:r>
              <a:rPr sz="750" spc="-10" dirty="0">
                <a:solidFill>
                  <a:prstClr val="black"/>
                </a:solidFill>
                <a:latin typeface="Calibri Light"/>
                <a:cs typeface="Calibri Light"/>
              </a:rPr>
              <a:t>tomography-computed</a:t>
            </a:r>
            <a:r>
              <a:rPr sz="750" spc="35" dirty="0">
                <a:solidFill>
                  <a:prstClr val="black"/>
                </a:solidFill>
                <a:latin typeface="Calibri Light"/>
                <a:cs typeface="Calibri Light"/>
              </a:rPr>
              <a:t> </a:t>
            </a:r>
            <a:r>
              <a:rPr sz="750" spc="-10" dirty="0">
                <a:solidFill>
                  <a:prstClr val="black"/>
                </a:solidFill>
                <a:latin typeface="Calibri Light"/>
                <a:cs typeface="Calibri Light"/>
              </a:rPr>
              <a:t>tomography;</a:t>
            </a:r>
            <a:r>
              <a:rPr sz="750" spc="35" dirty="0">
                <a:solidFill>
                  <a:prstClr val="black"/>
                </a:solidFill>
                <a:latin typeface="Calibri Light"/>
                <a:cs typeface="Calibri Light"/>
              </a:rPr>
              <a:t> </a:t>
            </a:r>
            <a:r>
              <a:rPr sz="750" spc="-25" dirty="0">
                <a:solidFill>
                  <a:prstClr val="black"/>
                </a:solidFill>
                <a:latin typeface="Calibri Light"/>
                <a:cs typeface="Calibri Light"/>
              </a:rPr>
              <a:t>MDT,</a:t>
            </a:r>
            <a:r>
              <a:rPr sz="750" spc="45" dirty="0">
                <a:solidFill>
                  <a:prstClr val="black"/>
                </a:solidFill>
                <a:latin typeface="Calibri Light"/>
                <a:cs typeface="Calibri Light"/>
              </a:rPr>
              <a:t> </a:t>
            </a:r>
            <a:r>
              <a:rPr sz="750" spc="-10" dirty="0">
                <a:solidFill>
                  <a:prstClr val="black"/>
                </a:solidFill>
                <a:latin typeface="Calibri Light"/>
                <a:cs typeface="Calibri Light"/>
              </a:rPr>
              <a:t>multidisciplinary</a:t>
            </a:r>
            <a:r>
              <a:rPr sz="750" spc="45" dirty="0">
                <a:solidFill>
                  <a:prstClr val="black"/>
                </a:solidFill>
                <a:latin typeface="Calibri Light"/>
                <a:cs typeface="Calibri Light"/>
              </a:rPr>
              <a:t> </a:t>
            </a:r>
            <a:r>
              <a:rPr sz="750" spc="-10" dirty="0">
                <a:solidFill>
                  <a:prstClr val="black"/>
                </a:solidFill>
                <a:latin typeface="Calibri Light"/>
                <a:cs typeface="Calibri Light"/>
              </a:rPr>
              <a:t>team;</a:t>
            </a:r>
            <a:r>
              <a:rPr sz="750" spc="30" dirty="0">
                <a:solidFill>
                  <a:prstClr val="black"/>
                </a:solidFill>
                <a:latin typeface="Calibri Light"/>
                <a:cs typeface="Calibri Light"/>
              </a:rPr>
              <a:t> </a:t>
            </a:r>
            <a:r>
              <a:rPr sz="750" spc="-5" dirty="0">
                <a:solidFill>
                  <a:prstClr val="black"/>
                </a:solidFill>
                <a:latin typeface="Calibri Light"/>
                <a:cs typeface="Calibri Light"/>
              </a:rPr>
              <a:t>MRI, </a:t>
            </a:r>
            <a:r>
              <a:rPr sz="750" spc="-155" dirty="0">
                <a:solidFill>
                  <a:prstClr val="black"/>
                </a:solidFill>
                <a:latin typeface="Calibri Light"/>
                <a:cs typeface="Calibri Light"/>
              </a:rPr>
              <a:t> </a:t>
            </a:r>
            <a:r>
              <a:rPr sz="750" spc="-10" dirty="0">
                <a:solidFill>
                  <a:prstClr val="black"/>
                </a:solidFill>
                <a:latin typeface="Calibri Light"/>
                <a:cs typeface="Calibri Light"/>
              </a:rPr>
              <a:t>magnetic</a:t>
            </a:r>
            <a:r>
              <a:rPr sz="750" spc="80" dirty="0">
                <a:solidFill>
                  <a:prstClr val="black"/>
                </a:solidFill>
                <a:latin typeface="Calibri Light"/>
                <a:cs typeface="Calibri Light"/>
              </a:rPr>
              <a:t> </a:t>
            </a:r>
            <a:r>
              <a:rPr sz="750" spc="-10" dirty="0">
                <a:solidFill>
                  <a:prstClr val="black"/>
                </a:solidFill>
                <a:latin typeface="Calibri Light"/>
                <a:cs typeface="Calibri Light"/>
              </a:rPr>
              <a:t>resonance</a:t>
            </a:r>
            <a:r>
              <a:rPr sz="750" spc="70" dirty="0">
                <a:solidFill>
                  <a:prstClr val="black"/>
                </a:solidFill>
                <a:latin typeface="Calibri Light"/>
                <a:cs typeface="Calibri Light"/>
              </a:rPr>
              <a:t> </a:t>
            </a:r>
            <a:r>
              <a:rPr sz="750" spc="-5" dirty="0">
                <a:solidFill>
                  <a:prstClr val="black"/>
                </a:solidFill>
                <a:latin typeface="Calibri Light"/>
                <a:cs typeface="Calibri Light"/>
              </a:rPr>
              <a:t>imaging.</a:t>
            </a:r>
            <a:endParaRPr sz="750">
              <a:solidFill>
                <a:prstClr val="black"/>
              </a:solidFill>
              <a:latin typeface="Calibri Light"/>
              <a:cs typeface="Calibri Light"/>
            </a:endParaRPr>
          </a:p>
        </p:txBody>
      </p:sp>
      <p:sp>
        <p:nvSpPr>
          <p:cNvPr id="45" name="object 45"/>
          <p:cNvSpPr txBox="1"/>
          <p:nvPr/>
        </p:nvSpPr>
        <p:spPr>
          <a:xfrm>
            <a:off x="890909"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30" dirty="0">
                <a:solidFill>
                  <a:srgbClr val="DAC0CE"/>
                </a:solidFill>
                <a:latin typeface="Arial MT"/>
                <a:cs typeface="Arial MT"/>
              </a:rPr>
              <a:t> </a:t>
            </a:r>
            <a:r>
              <a:rPr sz="1200" spc="-30" dirty="0">
                <a:solidFill>
                  <a:srgbClr val="DAC0CE"/>
                </a:solidFill>
                <a:latin typeface="Arial MT"/>
                <a:cs typeface="Arial MT"/>
              </a:rPr>
              <a:t>of</a:t>
            </a:r>
            <a:r>
              <a:rPr sz="1200" spc="35"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46" name="object 46"/>
          <p:cNvSpPr txBox="1"/>
          <p:nvPr/>
        </p:nvSpPr>
        <p:spPr>
          <a:xfrm>
            <a:off x="8060158"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47" name="object 47"/>
          <p:cNvSpPr txBox="1"/>
          <p:nvPr/>
        </p:nvSpPr>
        <p:spPr>
          <a:xfrm>
            <a:off x="7190044" y="9690665"/>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hlinkClick r:id="rId2"/>
              </a:rPr>
              <a:t>Volume</a:t>
            </a:r>
            <a:r>
              <a:rPr sz="900" spc="40" dirty="0">
                <a:solidFill>
                  <a:prstClr val="black"/>
                </a:solidFill>
                <a:latin typeface="Arial MT"/>
                <a:cs typeface="Arial MT"/>
                <a:hlinkClick r:id="rId2"/>
              </a:rPr>
              <a:t> </a:t>
            </a:r>
            <a:r>
              <a:rPr sz="900" spc="-75" dirty="0">
                <a:solidFill>
                  <a:prstClr val="black"/>
                </a:solidFill>
                <a:latin typeface="Arial MT"/>
                <a:cs typeface="Arial MT"/>
                <a:hlinkClick r:id="rId2"/>
              </a:rPr>
              <a:t>32</a:t>
            </a:r>
            <a:r>
              <a:rPr sz="900" spc="235" dirty="0">
                <a:solidFill>
                  <a:prstClr val="black"/>
                </a:solidFill>
                <a:latin typeface="Arial MT"/>
                <a:cs typeface="Arial MT"/>
              </a:rPr>
              <a:t> </a:t>
            </a:r>
            <a:r>
              <a:rPr sz="600" spc="175" dirty="0">
                <a:solidFill>
                  <a:prstClr val="black"/>
                </a:solidFill>
                <a:latin typeface="Lucida Sans Unicode"/>
                <a:cs typeface="Lucida Sans Unicode"/>
                <a:hlinkClick r:id="rId2"/>
              </a:rPr>
              <a:t>■</a:t>
            </a:r>
            <a:r>
              <a:rPr sz="600" spc="295" dirty="0">
                <a:solidFill>
                  <a:prstClr val="black"/>
                </a:solidFill>
                <a:latin typeface="Lucida Sans Unicode"/>
                <a:cs typeface="Lucida Sans Unicode"/>
              </a:rPr>
              <a:t> </a:t>
            </a:r>
            <a:r>
              <a:rPr sz="900" spc="-85" dirty="0">
                <a:solidFill>
                  <a:prstClr val="black"/>
                </a:solidFill>
                <a:latin typeface="Arial MT"/>
                <a:cs typeface="Arial MT"/>
                <a:hlinkClick r:id="rId2"/>
              </a:rPr>
              <a:t>Issue</a:t>
            </a:r>
            <a:r>
              <a:rPr sz="900" spc="45" dirty="0">
                <a:solidFill>
                  <a:prstClr val="black"/>
                </a:solidFill>
                <a:latin typeface="Arial MT"/>
                <a:cs typeface="Arial MT"/>
                <a:hlinkClick r:id="rId2"/>
              </a:rPr>
              <a:t> </a:t>
            </a:r>
            <a:r>
              <a:rPr sz="900" spc="-75" dirty="0">
                <a:solidFill>
                  <a:prstClr val="black"/>
                </a:solidFill>
                <a:latin typeface="Arial MT"/>
                <a:cs typeface="Arial MT"/>
                <a:hlinkClick r:id="rId2"/>
              </a:rPr>
              <a:t>12</a:t>
            </a:r>
            <a:r>
              <a:rPr sz="900" spc="240" dirty="0">
                <a:solidFill>
                  <a:prstClr val="black"/>
                </a:solidFill>
                <a:latin typeface="Arial MT"/>
                <a:cs typeface="Arial MT"/>
              </a:rPr>
              <a:t> </a:t>
            </a:r>
            <a:r>
              <a:rPr sz="600" spc="175" dirty="0">
                <a:solidFill>
                  <a:prstClr val="black"/>
                </a:solidFill>
                <a:latin typeface="Lucida Sans Unicode"/>
                <a:cs typeface="Lucida Sans Unicode"/>
                <a:hlinkClick r:id="rId2"/>
              </a:rPr>
              <a:t>■</a:t>
            </a:r>
            <a:r>
              <a:rPr sz="600" spc="295" dirty="0">
                <a:solidFill>
                  <a:prstClr val="black"/>
                </a:solidFill>
                <a:latin typeface="Lucida Sans Unicode"/>
                <a:cs typeface="Lucida Sans Unicode"/>
              </a:rPr>
              <a:t> </a:t>
            </a:r>
            <a:r>
              <a:rPr sz="900" spc="-75" dirty="0">
                <a:solidFill>
                  <a:prstClr val="black"/>
                </a:solidFill>
                <a:latin typeface="Arial MT"/>
                <a:cs typeface="Arial MT"/>
                <a:hlinkClick r:id="rId2"/>
              </a:rPr>
              <a:t>2021</a:t>
            </a:r>
            <a:endParaRPr sz="900">
              <a:solidFill>
                <a:prstClr val="black"/>
              </a:solidFill>
              <a:latin typeface="Arial MT"/>
              <a:cs typeface="Arial MT"/>
            </a:endParaRPr>
          </a:p>
        </p:txBody>
      </p:sp>
    </p:spTree>
    <p:extLst>
      <p:ext uri="{BB962C8B-B14F-4D97-AF65-F5344CB8AC3E}">
        <p14:creationId xmlns:p14="http://schemas.microsoft.com/office/powerpoint/2010/main" val="4052982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8063" y="759337"/>
            <a:ext cx="4070807" cy="7078220"/>
          </a:xfrm>
          <a:prstGeom prst="rect">
            <a:avLst/>
          </a:prstGeom>
        </p:spPr>
        <p:txBody>
          <a:bodyPr vert="horz" wrap="square" lIns="0" tIns="12065" rIns="0" bIns="0" rtlCol="0">
            <a:spAutoFit/>
          </a:bodyPr>
          <a:lstStyle/>
          <a:p>
            <a:pPr marL="38100" marR="31115" indent="126364" algn="just">
              <a:spcBef>
                <a:spcPts val="95"/>
              </a:spcBef>
            </a:pPr>
            <a:r>
              <a:rPr sz="1000" spc="-10" dirty="0">
                <a:solidFill>
                  <a:prstClr val="black"/>
                </a:solidFill>
                <a:cs typeface="Calibri"/>
              </a:rPr>
              <a:t>The biopsy of </a:t>
            </a:r>
            <a:r>
              <a:rPr sz="1000" spc="-15" dirty="0">
                <a:solidFill>
                  <a:prstClr val="black"/>
                </a:solidFill>
                <a:cs typeface="Calibri"/>
              </a:rPr>
              <a:t>a </a:t>
            </a:r>
            <a:r>
              <a:rPr sz="1000" spc="-10" dirty="0">
                <a:solidFill>
                  <a:prstClr val="black"/>
                </a:solidFill>
                <a:cs typeface="Calibri"/>
              </a:rPr>
              <a:t>suspected primary </a:t>
            </a:r>
            <a:r>
              <a:rPr sz="1000" spc="-5" dirty="0">
                <a:solidFill>
                  <a:prstClr val="black"/>
                </a:solidFill>
                <a:cs typeface="Calibri"/>
              </a:rPr>
              <a:t>BS should </a:t>
            </a:r>
            <a:r>
              <a:rPr sz="1000" spc="-10" dirty="0">
                <a:solidFill>
                  <a:prstClr val="black"/>
                </a:solidFill>
                <a:cs typeface="Calibri"/>
              </a:rPr>
              <a:t>be carried </a:t>
            </a:r>
            <a:r>
              <a:rPr sz="1000" spc="-5" dirty="0">
                <a:solidFill>
                  <a:prstClr val="black"/>
                </a:solidFill>
                <a:cs typeface="Calibri"/>
              </a:rPr>
              <a:t> </a:t>
            </a:r>
            <a:r>
              <a:rPr sz="1000" spc="-10" dirty="0">
                <a:solidFill>
                  <a:prstClr val="black"/>
                </a:solidFill>
                <a:cs typeface="Calibri"/>
              </a:rPr>
              <a:t>out</a:t>
            </a:r>
            <a:r>
              <a:rPr sz="1000" spc="-5" dirty="0">
                <a:solidFill>
                  <a:prstClr val="black"/>
                </a:solidFill>
                <a:cs typeface="Calibri"/>
              </a:rPr>
              <a:t> </a:t>
            </a:r>
            <a:r>
              <a:rPr sz="1000" spc="-10" dirty="0">
                <a:solidFill>
                  <a:prstClr val="black"/>
                </a:solidFill>
                <a:cs typeface="Calibri"/>
              </a:rPr>
              <a:t>by</a:t>
            </a:r>
            <a:r>
              <a:rPr sz="1000" spc="-5" dirty="0">
                <a:solidFill>
                  <a:prstClr val="black"/>
                </a:solidFill>
                <a:cs typeface="Calibri"/>
              </a:rPr>
              <a:t> </a:t>
            </a:r>
            <a:r>
              <a:rPr sz="1000" spc="-10" dirty="0">
                <a:solidFill>
                  <a:prstClr val="black"/>
                </a:solidFill>
                <a:cs typeface="Calibri"/>
              </a:rPr>
              <a:t>either</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surgical</a:t>
            </a:r>
            <a:r>
              <a:rPr sz="1000" spc="-5" dirty="0">
                <a:solidFill>
                  <a:prstClr val="black"/>
                </a:solidFill>
                <a:cs typeface="Calibri"/>
              </a:rPr>
              <a:t> </a:t>
            </a:r>
            <a:r>
              <a:rPr sz="1000" spc="-10" dirty="0">
                <a:solidFill>
                  <a:prstClr val="black"/>
                </a:solidFill>
                <a:cs typeface="Calibri"/>
              </a:rPr>
              <a:t>team</a:t>
            </a:r>
            <a:r>
              <a:rPr sz="1000" spc="-5" dirty="0">
                <a:solidFill>
                  <a:prstClr val="black"/>
                </a:solidFill>
                <a:cs typeface="Calibri"/>
              </a:rPr>
              <a:t> </a:t>
            </a:r>
            <a:r>
              <a:rPr sz="1000" spc="-10" dirty="0">
                <a:solidFill>
                  <a:prstClr val="black"/>
                </a:solidFill>
                <a:cs typeface="Calibri"/>
              </a:rPr>
              <a:t>who</a:t>
            </a:r>
            <a:r>
              <a:rPr sz="1000" spc="-5" dirty="0">
                <a:solidFill>
                  <a:prstClr val="black"/>
                </a:solidFill>
                <a:cs typeface="Calibri"/>
              </a:rPr>
              <a:t> will</a:t>
            </a:r>
            <a:r>
              <a:rPr sz="1000" dirty="0">
                <a:solidFill>
                  <a:prstClr val="black"/>
                </a:solidFill>
                <a:cs typeface="Calibri"/>
              </a:rPr>
              <a:t> </a:t>
            </a:r>
            <a:r>
              <a:rPr sz="1000" spc="-10" dirty="0">
                <a:solidFill>
                  <a:prstClr val="black"/>
                </a:solidFill>
                <a:cs typeface="Calibri"/>
              </a:rPr>
              <a:t>carry</a:t>
            </a:r>
            <a:r>
              <a:rPr sz="1000" spc="-5" dirty="0">
                <a:solidFill>
                  <a:prstClr val="black"/>
                </a:solidFill>
                <a:cs typeface="Calibri"/>
              </a:rPr>
              <a:t> </a:t>
            </a:r>
            <a:r>
              <a:rPr sz="1000" spc="-10" dirty="0">
                <a:solidFill>
                  <a:prstClr val="black"/>
                </a:solidFill>
                <a:cs typeface="Calibri"/>
              </a:rPr>
              <a:t>out</a:t>
            </a:r>
            <a:r>
              <a:rPr sz="1000" spc="-5" dirty="0">
                <a:solidFill>
                  <a:prstClr val="black"/>
                </a:solidFill>
                <a:cs typeface="Calibri"/>
              </a:rPr>
              <a:t> </a:t>
            </a:r>
            <a:r>
              <a:rPr sz="1000" spc="-10" dirty="0">
                <a:solidFill>
                  <a:prstClr val="black"/>
                </a:solidFill>
                <a:cs typeface="Calibri"/>
              </a:rPr>
              <a:t>the </a:t>
            </a:r>
            <a:r>
              <a:rPr sz="1000" spc="-5" dirty="0">
                <a:solidFill>
                  <a:prstClr val="black"/>
                </a:solidFill>
                <a:cs typeface="Calibri"/>
              </a:rPr>
              <a:t> </a:t>
            </a:r>
            <a:r>
              <a:rPr sz="1000" spc="-20" dirty="0">
                <a:solidFill>
                  <a:prstClr val="black"/>
                </a:solidFill>
                <a:cs typeface="Calibri"/>
              </a:rPr>
              <a:t>de</a:t>
            </a:r>
            <a:r>
              <a:rPr sz="1000" spc="-20" dirty="0">
                <a:solidFill>
                  <a:prstClr val="black"/>
                </a:solidFill>
                <a:latin typeface="Lucida Sans Unicode"/>
                <a:cs typeface="Lucida Sans Unicode"/>
              </a:rPr>
              <a:t>fi</a:t>
            </a:r>
            <a:r>
              <a:rPr sz="1000" spc="-20" dirty="0">
                <a:solidFill>
                  <a:prstClr val="black"/>
                </a:solidFill>
                <a:cs typeface="Calibri"/>
              </a:rPr>
              <a:t>nitive </a:t>
            </a:r>
            <a:r>
              <a:rPr sz="1000" spc="-10" dirty="0">
                <a:solidFill>
                  <a:prstClr val="black"/>
                </a:solidFill>
                <a:cs typeface="Calibri"/>
              </a:rPr>
              <a:t>tumour resection or by </a:t>
            </a:r>
            <a:r>
              <a:rPr sz="1000" spc="-15" dirty="0">
                <a:solidFill>
                  <a:prstClr val="black"/>
                </a:solidFill>
                <a:cs typeface="Calibri"/>
              </a:rPr>
              <a:t>a </a:t>
            </a:r>
            <a:r>
              <a:rPr sz="1000" spc="-10" dirty="0">
                <a:solidFill>
                  <a:prstClr val="black"/>
                </a:solidFill>
                <a:cs typeface="Calibri"/>
              </a:rPr>
              <a:t>dedicated interventional </a:t>
            </a:r>
            <a:r>
              <a:rPr sz="1000" spc="-5" dirty="0">
                <a:solidFill>
                  <a:prstClr val="black"/>
                </a:solidFill>
                <a:cs typeface="Calibri"/>
              </a:rPr>
              <a:t> </a:t>
            </a:r>
            <a:r>
              <a:rPr sz="1000" spc="-10" dirty="0">
                <a:solidFill>
                  <a:prstClr val="black"/>
                </a:solidFill>
                <a:cs typeface="Calibri"/>
              </a:rPr>
              <a:t>radiologist</a:t>
            </a:r>
            <a:r>
              <a:rPr sz="1000" spc="-5" dirty="0">
                <a:solidFill>
                  <a:prstClr val="black"/>
                </a:solidFill>
                <a:cs typeface="Calibri"/>
              </a:rPr>
              <a:t> </a:t>
            </a:r>
            <a:r>
              <a:rPr sz="1000" spc="-15" dirty="0">
                <a:solidFill>
                  <a:prstClr val="black"/>
                </a:solidFill>
                <a:cs typeface="Calibri"/>
              </a:rPr>
              <a:t>after</a:t>
            </a:r>
            <a:r>
              <a:rPr sz="1000" spc="-10" dirty="0">
                <a:solidFill>
                  <a:prstClr val="black"/>
                </a:solidFill>
                <a:cs typeface="Calibri"/>
              </a:rPr>
              <a:t> discussing</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dirty="0">
                <a:solidFill>
                  <a:prstClr val="black"/>
                </a:solidFill>
                <a:cs typeface="Calibri"/>
              </a:rPr>
              <a:t>surgeon.</a:t>
            </a:r>
            <a:r>
              <a:rPr sz="975" baseline="38461" dirty="0">
                <a:solidFill>
                  <a:srgbClr val="007FAC"/>
                </a:solidFill>
                <a:cs typeface="Calibri"/>
                <a:hlinkClick r:id="rId2" action="ppaction://hlinksldjump"/>
              </a:rPr>
              <a:t>12</a:t>
            </a:r>
            <a:r>
              <a:rPr sz="975" spc="7" baseline="38461" dirty="0">
                <a:solidFill>
                  <a:srgbClr val="007FAC"/>
                </a:solidFill>
                <a:cs typeface="Calibri"/>
              </a:rPr>
              <a:t> </a:t>
            </a:r>
            <a:r>
              <a:rPr sz="1000" spc="-10" dirty="0">
                <a:solidFill>
                  <a:prstClr val="black"/>
                </a:solidFill>
                <a:cs typeface="Calibri"/>
              </a:rPr>
              <a:t>For</a:t>
            </a:r>
            <a:r>
              <a:rPr sz="1000" spc="-5" dirty="0">
                <a:solidFill>
                  <a:prstClr val="black"/>
                </a:solidFill>
                <a:cs typeface="Calibri"/>
              </a:rPr>
              <a:t> </a:t>
            </a:r>
            <a:r>
              <a:rPr sz="1000" spc="-10" dirty="0">
                <a:solidFill>
                  <a:prstClr val="black"/>
                </a:solidFill>
                <a:cs typeface="Calibri"/>
              </a:rPr>
              <a:t>those </a:t>
            </a:r>
            <a:r>
              <a:rPr sz="1000" spc="-215" dirty="0">
                <a:solidFill>
                  <a:prstClr val="black"/>
                </a:solidFill>
                <a:cs typeface="Calibri"/>
              </a:rPr>
              <a:t> </a:t>
            </a:r>
            <a:r>
              <a:rPr sz="1000" spc="-10" dirty="0">
                <a:solidFill>
                  <a:prstClr val="black"/>
                </a:solidFill>
                <a:cs typeface="Calibri"/>
              </a:rPr>
              <a:t>patients whose pathological diagnosis was obtained outside </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a:t>
            </a:r>
            <a:r>
              <a:rPr sz="1000" spc="-15" dirty="0">
                <a:solidFill>
                  <a:prstClr val="black"/>
                </a:solidFill>
                <a:cs typeface="Calibri"/>
              </a:rPr>
              <a:t>reference</a:t>
            </a:r>
            <a:r>
              <a:rPr sz="1000" spc="-10" dirty="0">
                <a:solidFill>
                  <a:prstClr val="black"/>
                </a:solidFill>
                <a:cs typeface="Calibri"/>
              </a:rPr>
              <a:t> network,</a:t>
            </a:r>
            <a:r>
              <a:rPr sz="1000" spc="-5"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15" dirty="0">
                <a:solidFill>
                  <a:prstClr val="black"/>
                </a:solidFill>
                <a:cs typeface="Calibri"/>
              </a:rPr>
              <a:t>expert</a:t>
            </a:r>
            <a:r>
              <a:rPr sz="1000" spc="-10" dirty="0">
                <a:solidFill>
                  <a:prstClr val="black"/>
                </a:solidFill>
                <a:cs typeface="Calibri"/>
              </a:rPr>
              <a:t> pathological</a:t>
            </a:r>
            <a:r>
              <a:rPr sz="1000" spc="-5" dirty="0">
                <a:solidFill>
                  <a:prstClr val="black"/>
                </a:solidFill>
                <a:cs typeface="Calibri"/>
              </a:rPr>
              <a:t> </a:t>
            </a:r>
            <a:r>
              <a:rPr sz="1000" spc="-10" dirty="0">
                <a:solidFill>
                  <a:prstClr val="black"/>
                </a:solidFill>
                <a:cs typeface="Calibri"/>
              </a:rPr>
              <a:t>review</a:t>
            </a:r>
            <a:r>
              <a:rPr sz="1000" spc="-5" dirty="0">
                <a:solidFill>
                  <a:prstClr val="black"/>
                </a:solidFill>
                <a:cs typeface="Calibri"/>
              </a:rPr>
              <a:t> in</a:t>
            </a:r>
            <a:r>
              <a:rPr sz="1000" dirty="0">
                <a:solidFill>
                  <a:prstClr val="black"/>
                </a:solidFill>
                <a:cs typeface="Calibri"/>
              </a:rPr>
              <a:t> </a:t>
            </a:r>
            <a:r>
              <a:rPr sz="1000" spc="-15" dirty="0">
                <a:solidFill>
                  <a:prstClr val="black"/>
                </a:solidFill>
                <a:cs typeface="Calibri"/>
              </a:rPr>
              <a:t>a </a:t>
            </a:r>
            <a:r>
              <a:rPr sz="1000" spc="-10" dirty="0">
                <a:solidFill>
                  <a:prstClr val="black"/>
                </a:solidFill>
                <a:cs typeface="Calibri"/>
              </a:rPr>
              <a:t> sarcoma </a:t>
            </a:r>
            <a:r>
              <a:rPr sz="1000" spc="-15" dirty="0">
                <a:solidFill>
                  <a:prstClr val="black"/>
                </a:solidFill>
                <a:cs typeface="Calibri"/>
              </a:rPr>
              <a:t>reference </a:t>
            </a:r>
            <a:r>
              <a:rPr sz="1000" spc="-10" dirty="0">
                <a:solidFill>
                  <a:prstClr val="black"/>
                </a:solidFill>
                <a:cs typeface="Calibri"/>
              </a:rPr>
              <a:t>centre </a:t>
            </a:r>
            <a:r>
              <a:rPr sz="1000" spc="-5" dirty="0">
                <a:solidFill>
                  <a:prstClr val="black"/>
                </a:solidFill>
                <a:cs typeface="Calibri"/>
              </a:rPr>
              <a:t>is </a:t>
            </a:r>
            <a:r>
              <a:rPr sz="1000" spc="-15" dirty="0">
                <a:solidFill>
                  <a:prstClr val="black"/>
                </a:solidFill>
                <a:cs typeface="Calibri"/>
              </a:rPr>
              <a:t>mandatory. </a:t>
            </a:r>
            <a:r>
              <a:rPr sz="1000" spc="-10" dirty="0">
                <a:solidFill>
                  <a:prstClr val="black"/>
                </a:solidFill>
                <a:cs typeface="Calibri"/>
              </a:rPr>
              <a:t>In most patients, </a:t>
            </a:r>
            <a:r>
              <a:rPr sz="1000" spc="-15" dirty="0">
                <a:solidFill>
                  <a:prstClr val="black"/>
                </a:solidFill>
                <a:cs typeface="Calibri"/>
              </a:rPr>
              <a:t>a </a:t>
            </a:r>
            <a:r>
              <a:rPr sz="1000" spc="-10" dirty="0">
                <a:solidFill>
                  <a:prstClr val="black"/>
                </a:solidFill>
                <a:cs typeface="Calibri"/>
              </a:rPr>
              <a:t> core-needle</a:t>
            </a:r>
            <a:r>
              <a:rPr sz="1000" spc="-5" dirty="0">
                <a:solidFill>
                  <a:prstClr val="black"/>
                </a:solidFill>
                <a:cs typeface="Calibri"/>
              </a:rPr>
              <a:t> </a:t>
            </a:r>
            <a:r>
              <a:rPr sz="1000" spc="-20" dirty="0">
                <a:solidFill>
                  <a:prstClr val="black"/>
                </a:solidFill>
                <a:cs typeface="Calibri"/>
              </a:rPr>
              <a:t>biopsy,</a:t>
            </a:r>
            <a:r>
              <a:rPr sz="1000" spc="-15" dirty="0">
                <a:solidFill>
                  <a:prstClr val="black"/>
                </a:solidFill>
                <a:cs typeface="Calibri"/>
              </a:rPr>
              <a:t> </a:t>
            </a:r>
            <a:r>
              <a:rPr sz="1000" spc="-20" dirty="0">
                <a:solidFill>
                  <a:prstClr val="black"/>
                </a:solidFill>
                <a:cs typeface="Calibri"/>
              </a:rPr>
              <a:t>taken</a:t>
            </a:r>
            <a:r>
              <a:rPr sz="1000" spc="-15" dirty="0">
                <a:solidFill>
                  <a:prstClr val="black"/>
                </a:solidFill>
                <a:cs typeface="Calibri"/>
              </a:rPr>
              <a:t> </a:t>
            </a:r>
            <a:r>
              <a:rPr sz="1000" spc="-10" dirty="0">
                <a:solidFill>
                  <a:prstClr val="black"/>
                </a:solidFill>
                <a:cs typeface="Calibri"/>
              </a:rPr>
              <a:t>under</a:t>
            </a:r>
            <a:r>
              <a:rPr sz="1000" spc="-5" dirty="0">
                <a:solidFill>
                  <a:prstClr val="black"/>
                </a:solidFill>
                <a:cs typeface="Calibri"/>
              </a:rPr>
              <a:t> </a:t>
            </a:r>
            <a:r>
              <a:rPr sz="1000" spc="-10" dirty="0">
                <a:solidFill>
                  <a:prstClr val="black"/>
                </a:solidFill>
                <a:cs typeface="Calibri"/>
              </a:rPr>
              <a:t>imaging</a:t>
            </a:r>
            <a:r>
              <a:rPr sz="1000" spc="-5" dirty="0">
                <a:solidFill>
                  <a:prstClr val="black"/>
                </a:solidFill>
                <a:cs typeface="Calibri"/>
              </a:rPr>
              <a:t> </a:t>
            </a:r>
            <a:r>
              <a:rPr sz="1000" spc="-10" dirty="0">
                <a:solidFill>
                  <a:prstClr val="black"/>
                </a:solidFill>
                <a:cs typeface="Calibri"/>
              </a:rPr>
              <a:t>guidance,</a:t>
            </a:r>
            <a:r>
              <a:rPr sz="1000" spc="-5" dirty="0">
                <a:solidFill>
                  <a:prstClr val="black"/>
                </a:solidFill>
                <a:cs typeface="Calibri"/>
              </a:rPr>
              <a:t> </a:t>
            </a:r>
            <a:r>
              <a:rPr sz="1000" spc="-15" dirty="0">
                <a:solidFill>
                  <a:prstClr val="black"/>
                </a:solidFill>
                <a:cs typeface="Calibri"/>
              </a:rPr>
              <a:t>repre- </a:t>
            </a:r>
            <a:r>
              <a:rPr sz="1000" spc="-215" dirty="0">
                <a:solidFill>
                  <a:prstClr val="black"/>
                </a:solidFill>
                <a:cs typeface="Calibri"/>
              </a:rPr>
              <a:t> </a:t>
            </a:r>
            <a:r>
              <a:rPr sz="1000" spc="-10" dirty="0">
                <a:solidFill>
                  <a:prstClr val="black"/>
                </a:solidFill>
                <a:cs typeface="Calibri"/>
              </a:rPr>
              <a:t>sents an appropriate alternative to open </a:t>
            </a:r>
            <a:r>
              <a:rPr sz="1000" spc="-20" dirty="0">
                <a:solidFill>
                  <a:prstClr val="black"/>
                </a:solidFill>
                <a:cs typeface="Calibri"/>
              </a:rPr>
              <a:t>biopsy. </a:t>
            </a:r>
            <a:r>
              <a:rPr sz="1000" spc="-10" dirty="0">
                <a:solidFill>
                  <a:prstClr val="black"/>
                </a:solidFill>
                <a:cs typeface="Calibri"/>
              </a:rPr>
              <a:t>Contami- </a:t>
            </a:r>
            <a:r>
              <a:rPr sz="1000" spc="-5" dirty="0">
                <a:solidFill>
                  <a:prstClr val="black"/>
                </a:solidFill>
                <a:cs typeface="Calibri"/>
              </a:rPr>
              <a:t> </a:t>
            </a:r>
            <a:r>
              <a:rPr sz="1000" spc="-10" dirty="0">
                <a:solidFill>
                  <a:prstClr val="black"/>
                </a:solidFill>
                <a:cs typeface="Calibri"/>
              </a:rPr>
              <a:t>nation</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surrounding</a:t>
            </a:r>
            <a:r>
              <a:rPr sz="1000" spc="-5" dirty="0">
                <a:solidFill>
                  <a:prstClr val="black"/>
                </a:solidFill>
                <a:cs typeface="Calibri"/>
              </a:rPr>
              <a:t> </a:t>
            </a:r>
            <a:r>
              <a:rPr sz="1000" spc="-10" dirty="0">
                <a:solidFill>
                  <a:prstClr val="black"/>
                </a:solidFill>
                <a:cs typeface="Calibri"/>
              </a:rPr>
              <a:t>tissue</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minimised,</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adequate</a:t>
            </a:r>
            <a:r>
              <a:rPr sz="1000" spc="-5" dirty="0">
                <a:solidFill>
                  <a:prstClr val="black"/>
                </a:solidFill>
                <a:cs typeface="Calibri"/>
              </a:rPr>
              <a:t> </a:t>
            </a:r>
            <a:r>
              <a:rPr sz="1000" spc="-10" dirty="0">
                <a:solidFill>
                  <a:prstClr val="black"/>
                </a:solidFill>
                <a:cs typeface="Calibri"/>
              </a:rPr>
              <a:t>multiple</a:t>
            </a:r>
            <a:r>
              <a:rPr sz="1000" spc="-5" dirty="0">
                <a:solidFill>
                  <a:prstClr val="black"/>
                </a:solidFill>
                <a:cs typeface="Calibri"/>
              </a:rPr>
              <a:t> </a:t>
            </a:r>
            <a:r>
              <a:rPr sz="1000" spc="-10" dirty="0">
                <a:solidFill>
                  <a:prstClr val="black"/>
                </a:solidFill>
                <a:cs typeface="Calibri"/>
              </a:rPr>
              <a:t>sampling</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representative</a:t>
            </a:r>
            <a:r>
              <a:rPr sz="1000" spc="-5" dirty="0">
                <a:solidFill>
                  <a:prstClr val="black"/>
                </a:solidFill>
                <a:cs typeface="Calibri"/>
              </a:rPr>
              <a:t> </a:t>
            </a:r>
            <a:r>
              <a:rPr sz="1000" spc="-15" dirty="0">
                <a:solidFill>
                  <a:prstClr val="black"/>
                </a:solidFill>
                <a:cs typeface="Calibri"/>
              </a:rPr>
              <a:t>areas</a:t>
            </a:r>
            <a:r>
              <a:rPr sz="1000" spc="-10" dirty="0">
                <a:solidFill>
                  <a:prstClr val="black"/>
                </a:solidFill>
                <a:cs typeface="Calibri"/>
              </a:rPr>
              <a:t> must </a:t>
            </a:r>
            <a:r>
              <a:rPr sz="1000" spc="-215" dirty="0">
                <a:solidFill>
                  <a:prstClr val="black"/>
                </a:solidFill>
                <a:cs typeface="Calibri"/>
              </a:rPr>
              <a:t> </a:t>
            </a:r>
            <a:r>
              <a:rPr sz="1000" spc="-10" dirty="0">
                <a:solidFill>
                  <a:prstClr val="black"/>
                </a:solidFill>
                <a:cs typeface="Calibri"/>
              </a:rPr>
              <a:t>always be provided. </a:t>
            </a:r>
            <a:r>
              <a:rPr sz="1000" spc="-5" dirty="0">
                <a:solidFill>
                  <a:prstClr val="black"/>
                </a:solidFill>
                <a:cs typeface="Calibri"/>
              </a:rPr>
              <a:t>If </a:t>
            </a:r>
            <a:r>
              <a:rPr sz="1000" spc="-10" dirty="0">
                <a:solidFill>
                  <a:prstClr val="black"/>
                </a:solidFill>
                <a:cs typeface="Calibri"/>
              </a:rPr>
              <a:t>required, an open biopsy should be </a:t>
            </a:r>
            <a:r>
              <a:rPr sz="1000" spc="-5" dirty="0">
                <a:solidFill>
                  <a:prstClr val="black"/>
                </a:solidFill>
                <a:cs typeface="Calibri"/>
              </a:rPr>
              <a:t> </a:t>
            </a:r>
            <a:r>
              <a:rPr sz="1000" spc="-10" dirty="0">
                <a:solidFill>
                  <a:prstClr val="black"/>
                </a:solidFill>
                <a:cs typeface="Calibri"/>
              </a:rPr>
              <a:t>carried out using </a:t>
            </a:r>
            <a:r>
              <a:rPr sz="1000" spc="-15" dirty="0">
                <a:solidFill>
                  <a:prstClr val="black"/>
                </a:solidFill>
                <a:cs typeface="Calibri"/>
              </a:rPr>
              <a:t>a </a:t>
            </a:r>
            <a:r>
              <a:rPr sz="1000" spc="-5" dirty="0">
                <a:solidFill>
                  <a:prstClr val="black"/>
                </a:solidFill>
                <a:cs typeface="Calibri"/>
              </a:rPr>
              <a:t>longitudinal incision. </a:t>
            </a:r>
            <a:r>
              <a:rPr sz="1000" spc="-10" dirty="0">
                <a:solidFill>
                  <a:prstClr val="black"/>
                </a:solidFill>
                <a:cs typeface="Calibri"/>
              </a:rPr>
              <a:t>In aggressive and </a:t>
            </a:r>
            <a:r>
              <a:rPr sz="1000" spc="-5" dirty="0">
                <a:solidFill>
                  <a:prstClr val="black"/>
                </a:solidFill>
                <a:cs typeface="Calibri"/>
              </a:rPr>
              <a:t> </a:t>
            </a:r>
            <a:r>
              <a:rPr sz="1000" spc="-10" dirty="0">
                <a:solidFill>
                  <a:prstClr val="black"/>
                </a:solidFill>
                <a:cs typeface="Calibri"/>
              </a:rPr>
              <a:t>malignant bone tumours, the biopsy tract and the channels </a:t>
            </a:r>
            <a:r>
              <a:rPr sz="1000" spc="-5" dirty="0">
                <a:solidFill>
                  <a:prstClr val="black"/>
                </a:solidFill>
                <a:cs typeface="Calibri"/>
              </a:rPr>
              <a:t> </a:t>
            </a:r>
            <a:r>
              <a:rPr sz="1000" spc="-10" dirty="0">
                <a:solidFill>
                  <a:prstClr val="black"/>
                </a:solidFill>
                <a:cs typeface="Calibri"/>
              </a:rPr>
              <a:t>through </a:t>
            </a:r>
            <a:r>
              <a:rPr sz="1000" spc="-5" dirty="0">
                <a:solidFill>
                  <a:prstClr val="black"/>
                </a:solidFill>
                <a:cs typeface="Calibri"/>
              </a:rPr>
              <a:t>which </a:t>
            </a:r>
            <a:r>
              <a:rPr sz="1000" spc="-10" dirty="0">
                <a:solidFill>
                  <a:prstClr val="black"/>
                </a:solidFill>
                <a:cs typeface="Calibri"/>
              </a:rPr>
              <a:t>drains have been placed must be considered </a:t>
            </a:r>
            <a:r>
              <a:rPr sz="1000" spc="-5" dirty="0">
                <a:solidFill>
                  <a:prstClr val="black"/>
                </a:solidFill>
                <a:cs typeface="Calibri"/>
              </a:rPr>
              <a:t> </a:t>
            </a:r>
            <a:r>
              <a:rPr sz="1000" spc="-10" dirty="0">
                <a:solidFill>
                  <a:prstClr val="black"/>
                </a:solidFill>
                <a:cs typeface="Calibri"/>
              </a:rPr>
              <a:t>potentially</a:t>
            </a:r>
            <a:r>
              <a:rPr sz="1000" spc="-5" dirty="0">
                <a:solidFill>
                  <a:prstClr val="black"/>
                </a:solidFill>
                <a:cs typeface="Calibri"/>
              </a:rPr>
              <a:t> </a:t>
            </a:r>
            <a:r>
              <a:rPr sz="1000" spc="-10" dirty="0">
                <a:solidFill>
                  <a:prstClr val="black"/>
                </a:solidFill>
                <a:cs typeface="Calibri"/>
              </a:rPr>
              <a:t>contaminated</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must</a:t>
            </a:r>
            <a:r>
              <a:rPr sz="1000" spc="-5" dirty="0">
                <a:solidFill>
                  <a:prstClr val="black"/>
                </a:solidFill>
                <a:cs typeface="Calibri"/>
              </a:rPr>
              <a:t> </a:t>
            </a:r>
            <a:r>
              <a:rPr sz="1000" spc="-10" dirty="0">
                <a:solidFill>
                  <a:prstClr val="black"/>
                </a:solidFill>
                <a:cs typeface="Calibri"/>
              </a:rPr>
              <a:t>later</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removed, </a:t>
            </a:r>
            <a:r>
              <a:rPr sz="1000" spc="-5" dirty="0">
                <a:solidFill>
                  <a:prstClr val="black"/>
                </a:solidFill>
                <a:cs typeface="Calibri"/>
              </a:rPr>
              <a:t> </a:t>
            </a:r>
            <a:r>
              <a:rPr sz="1000" spc="-10" dirty="0">
                <a:solidFill>
                  <a:prstClr val="black"/>
                </a:solidFill>
                <a:cs typeface="Calibri"/>
              </a:rPr>
              <a:t>together</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resection</a:t>
            </a:r>
            <a:r>
              <a:rPr sz="1000" spc="-5" dirty="0">
                <a:solidFill>
                  <a:prstClr val="black"/>
                </a:solidFill>
                <a:cs typeface="Calibri"/>
              </a:rPr>
              <a:t> </a:t>
            </a:r>
            <a:r>
              <a:rPr sz="1000" spc="-10" dirty="0">
                <a:solidFill>
                  <a:prstClr val="black"/>
                </a:solidFill>
                <a:cs typeface="Calibri"/>
              </a:rPr>
              <a:t>specimen,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10" dirty="0">
                <a:solidFill>
                  <a:prstClr val="black"/>
                </a:solidFill>
                <a:cs typeface="Calibri"/>
              </a:rPr>
              <a:t>effort</a:t>
            </a:r>
            <a:r>
              <a:rPr sz="1000" spc="-5" dirty="0">
                <a:solidFill>
                  <a:prstClr val="black"/>
                </a:solidFill>
                <a:cs typeface="Calibri"/>
              </a:rPr>
              <a:t> </a:t>
            </a:r>
            <a:r>
              <a:rPr sz="1000" spc="-10" dirty="0">
                <a:solidFill>
                  <a:prstClr val="black"/>
                </a:solidFill>
                <a:cs typeface="Calibri"/>
              </a:rPr>
              <a:t>to </a:t>
            </a:r>
            <a:r>
              <a:rPr sz="1000" spc="-5" dirty="0">
                <a:solidFill>
                  <a:prstClr val="black"/>
                </a:solidFill>
                <a:cs typeface="Calibri"/>
              </a:rPr>
              <a:t> </a:t>
            </a:r>
            <a:r>
              <a:rPr sz="1000" spc="-10" dirty="0">
                <a:solidFill>
                  <a:prstClr val="black"/>
                </a:solidFill>
                <a:cs typeface="Calibri"/>
              </a:rPr>
              <a:t>minimise the risk of </a:t>
            </a:r>
            <a:r>
              <a:rPr sz="1000" spc="-15" dirty="0">
                <a:solidFill>
                  <a:prstClr val="black"/>
                </a:solidFill>
                <a:cs typeface="Calibri"/>
              </a:rPr>
              <a:t>a </a:t>
            </a:r>
            <a:r>
              <a:rPr sz="1000" spc="-10" dirty="0">
                <a:solidFill>
                  <a:prstClr val="black"/>
                </a:solidFill>
                <a:cs typeface="Calibri"/>
              </a:rPr>
              <a:t>local recurrence </a:t>
            </a:r>
            <a:r>
              <a:rPr sz="1000" spc="-5" dirty="0">
                <a:solidFill>
                  <a:prstClr val="black"/>
                </a:solidFill>
                <a:cs typeface="Calibri"/>
              </a:rPr>
              <a:t>(LR). </a:t>
            </a:r>
            <a:r>
              <a:rPr sz="1000" spc="-15" dirty="0">
                <a:solidFill>
                  <a:prstClr val="black"/>
                </a:solidFill>
                <a:cs typeface="Calibri"/>
              </a:rPr>
              <a:t>Therefore, </a:t>
            </a:r>
            <a:r>
              <a:rPr sz="1000" spc="-5" dirty="0">
                <a:solidFill>
                  <a:prstClr val="black"/>
                </a:solidFill>
                <a:cs typeface="Calibri"/>
              </a:rPr>
              <a:t>bi- </a:t>
            </a:r>
            <a:r>
              <a:rPr sz="1000" dirty="0">
                <a:solidFill>
                  <a:prstClr val="black"/>
                </a:solidFill>
                <a:cs typeface="Calibri"/>
              </a:rPr>
              <a:t> </a:t>
            </a:r>
            <a:r>
              <a:rPr sz="1000" spc="-10" dirty="0">
                <a:solidFill>
                  <a:prstClr val="black"/>
                </a:solidFill>
                <a:cs typeface="Calibri"/>
              </a:rPr>
              <a:t>opsy</a:t>
            </a:r>
            <a:r>
              <a:rPr sz="1000" spc="-5" dirty="0">
                <a:solidFill>
                  <a:prstClr val="black"/>
                </a:solidFill>
                <a:cs typeface="Calibri"/>
              </a:rPr>
              <a:t> </a:t>
            </a:r>
            <a:r>
              <a:rPr sz="1000" spc="-10" dirty="0">
                <a:solidFill>
                  <a:prstClr val="black"/>
                </a:solidFill>
                <a:cs typeface="Calibri"/>
              </a:rPr>
              <a:t>tracts</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clearly</a:t>
            </a:r>
            <a:r>
              <a:rPr sz="1000" spc="-5" dirty="0">
                <a:solidFill>
                  <a:prstClr val="black"/>
                </a:solidFill>
                <a:cs typeface="Calibri"/>
              </a:rPr>
              <a:t> </a:t>
            </a:r>
            <a:r>
              <a:rPr sz="1000" spc="-15" dirty="0">
                <a:solidFill>
                  <a:prstClr val="black"/>
                </a:solidFill>
                <a:cs typeface="Calibri"/>
              </a:rPr>
              <a:t>marked</a:t>
            </a:r>
            <a:r>
              <a:rPr sz="1000" spc="-10" dirty="0">
                <a:solidFill>
                  <a:prstClr val="black"/>
                </a:solidFill>
                <a:cs typeface="Calibri"/>
              </a:rPr>
              <a:t> to</a:t>
            </a:r>
            <a:r>
              <a:rPr sz="1000" spc="-5" dirty="0">
                <a:solidFill>
                  <a:prstClr val="black"/>
                </a:solidFill>
                <a:cs typeface="Calibri"/>
              </a:rPr>
              <a:t> </a:t>
            </a:r>
            <a:r>
              <a:rPr sz="1000" spc="-10" dirty="0">
                <a:solidFill>
                  <a:prstClr val="black"/>
                </a:solidFill>
                <a:cs typeface="Calibri"/>
              </a:rPr>
              <a:t>ensure</a:t>
            </a:r>
            <a:r>
              <a:rPr sz="1000" spc="-5" dirty="0">
                <a:solidFill>
                  <a:prstClr val="black"/>
                </a:solidFill>
                <a:cs typeface="Calibri"/>
              </a:rPr>
              <a:t> </a:t>
            </a:r>
            <a:r>
              <a:rPr sz="1000" spc="-10" dirty="0">
                <a:solidFill>
                  <a:prstClr val="black"/>
                </a:solidFill>
                <a:cs typeface="Calibri"/>
              </a:rPr>
              <a:t>that</a:t>
            </a:r>
            <a:r>
              <a:rPr sz="1000" spc="-5" dirty="0">
                <a:solidFill>
                  <a:prstClr val="black"/>
                </a:solidFill>
                <a:cs typeface="Calibri"/>
              </a:rPr>
              <a:t> </a:t>
            </a:r>
            <a:r>
              <a:rPr sz="1000" spc="-10" dirty="0">
                <a:solidFill>
                  <a:prstClr val="black"/>
                </a:solidFill>
                <a:cs typeface="Calibri"/>
              </a:rPr>
              <a:t>the </a:t>
            </a:r>
            <a:r>
              <a:rPr sz="1000" spc="-5" dirty="0">
                <a:solidFill>
                  <a:prstClr val="black"/>
                </a:solidFill>
                <a:cs typeface="Calibri"/>
              </a:rPr>
              <a:t> </a:t>
            </a:r>
            <a:r>
              <a:rPr sz="1000" spc="-10" dirty="0">
                <a:solidFill>
                  <a:prstClr val="black"/>
                </a:solidFill>
                <a:cs typeface="Calibri"/>
              </a:rPr>
              <a:t>location </a:t>
            </a:r>
            <a:r>
              <a:rPr sz="1000" spc="-5" dirty="0">
                <a:solidFill>
                  <a:prstClr val="black"/>
                </a:solidFill>
                <a:cs typeface="Calibri"/>
              </a:rPr>
              <a:t>is </a:t>
            </a:r>
            <a:r>
              <a:rPr sz="1000" spc="-10" dirty="0">
                <a:solidFill>
                  <a:prstClr val="black"/>
                </a:solidFill>
                <a:cs typeface="Calibri"/>
              </a:rPr>
              <a:t>recognised at the time of the </a:t>
            </a:r>
            <a:r>
              <a:rPr sz="1000" spc="-20" dirty="0">
                <a:solidFill>
                  <a:prstClr val="black"/>
                </a:solidFill>
                <a:cs typeface="Calibri"/>
              </a:rPr>
              <a:t>de</a:t>
            </a:r>
            <a:r>
              <a:rPr sz="1000" spc="-20" dirty="0">
                <a:solidFill>
                  <a:prstClr val="black"/>
                </a:solidFill>
                <a:latin typeface="Lucida Sans Unicode"/>
                <a:cs typeface="Lucida Sans Unicode"/>
              </a:rPr>
              <a:t>fi</a:t>
            </a:r>
            <a:r>
              <a:rPr sz="1000" spc="-20" dirty="0">
                <a:solidFill>
                  <a:prstClr val="black"/>
                </a:solidFill>
                <a:cs typeface="Calibri"/>
              </a:rPr>
              <a:t>nitive </a:t>
            </a:r>
            <a:r>
              <a:rPr sz="1000" spc="-10" dirty="0">
                <a:solidFill>
                  <a:prstClr val="black"/>
                </a:solidFill>
                <a:cs typeface="Calibri"/>
              </a:rPr>
              <a:t>proced- </a:t>
            </a:r>
            <a:r>
              <a:rPr sz="1000" spc="-5" dirty="0">
                <a:solidFill>
                  <a:prstClr val="black"/>
                </a:solidFill>
                <a:cs typeface="Calibri"/>
              </a:rPr>
              <a:t> </a:t>
            </a:r>
            <a:r>
              <a:rPr sz="1000" spc="-10" dirty="0">
                <a:solidFill>
                  <a:prstClr val="black"/>
                </a:solidFill>
                <a:cs typeface="Calibri"/>
              </a:rPr>
              <a:t>ure. In case of spinal column involvement, laminectomy or </a:t>
            </a:r>
            <a:r>
              <a:rPr sz="1000" spc="-5" dirty="0">
                <a:solidFill>
                  <a:prstClr val="black"/>
                </a:solidFill>
                <a:cs typeface="Calibri"/>
              </a:rPr>
              <a:t> </a:t>
            </a:r>
            <a:r>
              <a:rPr sz="1000" spc="-10" dirty="0">
                <a:solidFill>
                  <a:prstClr val="black"/>
                </a:solidFill>
                <a:cs typeface="Calibri"/>
              </a:rPr>
              <a:t>decompression</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avoided</a:t>
            </a:r>
            <a:r>
              <a:rPr sz="1000" spc="-5" dirty="0">
                <a:solidFill>
                  <a:prstClr val="black"/>
                </a:solidFill>
                <a:cs typeface="Calibri"/>
              </a:rPr>
              <a:t> </a:t>
            </a:r>
            <a:r>
              <a:rPr sz="1000" spc="-10" dirty="0">
                <a:solidFill>
                  <a:prstClr val="black"/>
                </a:solidFill>
                <a:cs typeface="Calibri"/>
              </a:rPr>
              <a:t>unless</a:t>
            </a:r>
            <a:r>
              <a:rPr sz="1000" spc="-5" dirty="0">
                <a:solidFill>
                  <a:prstClr val="black"/>
                </a:solidFill>
                <a:cs typeface="Calibri"/>
              </a:rPr>
              <a:t> </a:t>
            </a:r>
            <a:r>
              <a:rPr sz="1000" spc="-10" dirty="0">
                <a:solidFill>
                  <a:prstClr val="black"/>
                </a:solidFill>
                <a:cs typeface="Calibri"/>
              </a:rPr>
              <a:t>necessary</a:t>
            </a:r>
            <a:r>
              <a:rPr sz="1000" spc="210" dirty="0">
                <a:solidFill>
                  <a:prstClr val="black"/>
                </a:solidFill>
                <a:cs typeface="Calibri"/>
              </a:rPr>
              <a:t> </a:t>
            </a:r>
            <a:r>
              <a:rPr sz="1000" spc="-10" dirty="0">
                <a:solidFill>
                  <a:prstClr val="black"/>
                </a:solidFill>
                <a:cs typeface="Calibri"/>
              </a:rPr>
              <a:t>to </a:t>
            </a:r>
            <a:r>
              <a:rPr sz="1000" spc="-215" dirty="0">
                <a:solidFill>
                  <a:prstClr val="black"/>
                </a:solidFill>
                <a:cs typeface="Calibri"/>
              </a:rPr>
              <a:t> </a:t>
            </a:r>
            <a:r>
              <a:rPr sz="1000" spc="-10" dirty="0">
                <a:solidFill>
                  <a:prstClr val="black"/>
                </a:solidFill>
                <a:cs typeface="Calibri"/>
              </a:rPr>
              <a:t>relieve spinal</a:t>
            </a:r>
            <a:r>
              <a:rPr sz="1000" spc="204" dirty="0">
                <a:solidFill>
                  <a:prstClr val="black"/>
                </a:solidFill>
                <a:cs typeface="Calibri"/>
              </a:rPr>
              <a:t> </a:t>
            </a:r>
            <a:r>
              <a:rPr sz="1000" spc="-10" dirty="0">
                <a:solidFill>
                  <a:prstClr val="black"/>
                </a:solidFill>
                <a:cs typeface="Calibri"/>
              </a:rPr>
              <a:t>cord compression, and tissue sampling must </a:t>
            </a:r>
            <a:r>
              <a:rPr sz="1000" spc="-5" dirty="0">
                <a:solidFill>
                  <a:prstClr val="black"/>
                </a:solidFill>
                <a:cs typeface="Calibri"/>
              </a:rPr>
              <a:t> </a:t>
            </a:r>
            <a:r>
              <a:rPr sz="1000" spc="-10" dirty="0">
                <a:solidFill>
                  <a:prstClr val="black"/>
                </a:solidFill>
                <a:cs typeface="Calibri"/>
              </a:rPr>
              <a:t>be</a:t>
            </a:r>
            <a:r>
              <a:rPr sz="1000" spc="100" dirty="0">
                <a:solidFill>
                  <a:prstClr val="black"/>
                </a:solidFill>
                <a:cs typeface="Calibri"/>
              </a:rPr>
              <a:t> </a:t>
            </a:r>
            <a:r>
              <a:rPr sz="1000" spc="-10" dirty="0">
                <a:solidFill>
                  <a:prstClr val="black"/>
                </a:solidFill>
                <a:cs typeface="Calibri"/>
              </a:rPr>
              <a:t>carried</a:t>
            </a:r>
            <a:r>
              <a:rPr sz="1000" spc="110" dirty="0">
                <a:solidFill>
                  <a:prstClr val="black"/>
                </a:solidFill>
                <a:cs typeface="Calibri"/>
              </a:rPr>
              <a:t> </a:t>
            </a:r>
            <a:r>
              <a:rPr sz="1000" spc="-10" dirty="0">
                <a:solidFill>
                  <a:prstClr val="black"/>
                </a:solidFill>
                <a:cs typeface="Calibri"/>
              </a:rPr>
              <a:t>out</a:t>
            </a:r>
            <a:r>
              <a:rPr sz="1000" spc="105" dirty="0">
                <a:solidFill>
                  <a:prstClr val="black"/>
                </a:solidFill>
                <a:cs typeface="Calibri"/>
              </a:rPr>
              <a:t> </a:t>
            </a:r>
            <a:r>
              <a:rPr sz="1000" spc="-10" dirty="0">
                <a:solidFill>
                  <a:prstClr val="black"/>
                </a:solidFill>
                <a:cs typeface="Calibri"/>
              </a:rPr>
              <a:t>whenever</a:t>
            </a:r>
            <a:r>
              <a:rPr sz="1000" spc="90" dirty="0">
                <a:solidFill>
                  <a:prstClr val="black"/>
                </a:solidFill>
                <a:cs typeface="Calibri"/>
              </a:rPr>
              <a:t> </a:t>
            </a:r>
            <a:r>
              <a:rPr sz="1000" spc="-15" dirty="0">
                <a:solidFill>
                  <a:prstClr val="black"/>
                </a:solidFill>
                <a:cs typeface="Calibri"/>
              </a:rPr>
              <a:t>a</a:t>
            </a:r>
            <a:r>
              <a:rPr sz="1000" spc="105" dirty="0">
                <a:solidFill>
                  <a:prstClr val="black"/>
                </a:solidFill>
                <a:cs typeface="Calibri"/>
              </a:rPr>
              <a:t> </a:t>
            </a:r>
            <a:r>
              <a:rPr sz="1000" spc="-5" dirty="0">
                <a:solidFill>
                  <a:prstClr val="black"/>
                </a:solidFill>
                <a:cs typeface="Calibri"/>
              </a:rPr>
              <a:t>BS</a:t>
            </a:r>
            <a:r>
              <a:rPr sz="1000" spc="105" dirty="0">
                <a:solidFill>
                  <a:prstClr val="black"/>
                </a:solidFill>
                <a:cs typeface="Calibri"/>
              </a:rPr>
              <a:t> </a:t>
            </a:r>
            <a:r>
              <a:rPr sz="1000" spc="-5" dirty="0">
                <a:solidFill>
                  <a:prstClr val="black"/>
                </a:solidFill>
                <a:cs typeface="Calibri"/>
              </a:rPr>
              <a:t>is</a:t>
            </a:r>
            <a:r>
              <a:rPr sz="1000" spc="100" dirty="0">
                <a:solidFill>
                  <a:prstClr val="black"/>
                </a:solidFill>
                <a:cs typeface="Calibri"/>
              </a:rPr>
              <a:t> </a:t>
            </a:r>
            <a:r>
              <a:rPr sz="1000" spc="-10" dirty="0">
                <a:solidFill>
                  <a:prstClr val="black"/>
                </a:solidFill>
                <a:cs typeface="Calibri"/>
              </a:rPr>
              <a:t>suspected.</a:t>
            </a:r>
            <a:endParaRPr sz="1000">
              <a:solidFill>
                <a:prstClr val="black"/>
              </a:solidFill>
              <a:cs typeface="Calibri"/>
            </a:endParaRPr>
          </a:p>
          <a:p>
            <a:pPr marL="164465" algn="just">
              <a:lnSpc>
                <a:spcPts val="1090"/>
              </a:lnSpc>
            </a:pPr>
            <a:r>
              <a:rPr sz="1000" spc="-10" dirty="0">
                <a:solidFill>
                  <a:prstClr val="black"/>
                </a:solidFill>
                <a:cs typeface="Calibri"/>
              </a:rPr>
              <a:t>Histology</a:t>
            </a:r>
            <a:r>
              <a:rPr sz="1000" spc="185" dirty="0">
                <a:solidFill>
                  <a:prstClr val="black"/>
                </a:solidFill>
                <a:cs typeface="Calibri"/>
              </a:rPr>
              <a:t> </a:t>
            </a:r>
            <a:r>
              <a:rPr sz="1000" spc="-10" dirty="0">
                <a:solidFill>
                  <a:prstClr val="black"/>
                </a:solidFill>
                <a:cs typeface="Calibri"/>
              </a:rPr>
              <a:t>specimens</a:t>
            </a:r>
            <a:r>
              <a:rPr sz="1000" spc="190" dirty="0">
                <a:solidFill>
                  <a:prstClr val="black"/>
                </a:solidFill>
                <a:cs typeface="Calibri"/>
              </a:rPr>
              <a:t> </a:t>
            </a:r>
            <a:r>
              <a:rPr sz="1000" spc="-10" dirty="0">
                <a:solidFill>
                  <a:prstClr val="black"/>
                </a:solidFill>
                <a:cs typeface="Calibri"/>
              </a:rPr>
              <a:t>must</a:t>
            </a:r>
            <a:r>
              <a:rPr sz="1000" spc="180" dirty="0">
                <a:solidFill>
                  <a:prstClr val="black"/>
                </a:solidFill>
                <a:cs typeface="Calibri"/>
              </a:rPr>
              <a:t> </a:t>
            </a:r>
            <a:r>
              <a:rPr sz="1000" spc="-10" dirty="0">
                <a:solidFill>
                  <a:prstClr val="black"/>
                </a:solidFill>
                <a:cs typeface="Calibri"/>
              </a:rPr>
              <a:t>be</a:t>
            </a:r>
            <a:r>
              <a:rPr sz="1000" spc="190" dirty="0">
                <a:solidFill>
                  <a:prstClr val="black"/>
                </a:solidFill>
                <a:cs typeface="Calibri"/>
              </a:rPr>
              <a:t> </a:t>
            </a:r>
            <a:r>
              <a:rPr sz="1000" spc="-10" dirty="0">
                <a:solidFill>
                  <a:prstClr val="black"/>
                </a:solidFill>
                <a:cs typeface="Calibri"/>
              </a:rPr>
              <a:t>interpreted</a:t>
            </a:r>
            <a:r>
              <a:rPr sz="1000" spc="190" dirty="0">
                <a:solidFill>
                  <a:prstClr val="black"/>
                </a:solidFill>
                <a:cs typeface="Calibri"/>
              </a:rPr>
              <a:t> </a:t>
            </a:r>
            <a:r>
              <a:rPr sz="1000" spc="-10" dirty="0">
                <a:solidFill>
                  <a:prstClr val="black"/>
                </a:solidFill>
                <a:cs typeface="Calibri"/>
              </a:rPr>
              <a:t>by</a:t>
            </a:r>
            <a:r>
              <a:rPr sz="1000" spc="185" dirty="0">
                <a:solidFill>
                  <a:prstClr val="black"/>
                </a:solidFill>
                <a:cs typeface="Calibri"/>
              </a:rPr>
              <a:t> </a:t>
            </a:r>
            <a:r>
              <a:rPr sz="1000" spc="-10" dirty="0">
                <a:solidFill>
                  <a:prstClr val="black"/>
                </a:solidFill>
                <a:cs typeface="Calibri"/>
              </a:rPr>
              <a:t>an</a:t>
            </a:r>
            <a:r>
              <a:rPr sz="1000" spc="185" dirty="0">
                <a:solidFill>
                  <a:prstClr val="black"/>
                </a:solidFill>
                <a:cs typeface="Calibri"/>
              </a:rPr>
              <a:t> </a:t>
            </a:r>
            <a:r>
              <a:rPr sz="1000" spc="-10" dirty="0">
                <a:solidFill>
                  <a:prstClr val="black"/>
                </a:solidFill>
                <a:cs typeface="Calibri"/>
              </a:rPr>
              <a:t>experi-</a:t>
            </a:r>
            <a:endParaRPr sz="1000">
              <a:solidFill>
                <a:prstClr val="black"/>
              </a:solidFill>
              <a:cs typeface="Calibri"/>
            </a:endParaRPr>
          </a:p>
          <a:p>
            <a:pPr marL="38100" marR="31750" algn="r">
              <a:lnSpc>
                <a:spcPct val="99600"/>
              </a:lnSpc>
              <a:spcBef>
                <a:spcPts val="5"/>
              </a:spcBef>
            </a:pPr>
            <a:r>
              <a:rPr sz="1000" spc="-10" dirty="0">
                <a:solidFill>
                  <a:prstClr val="black"/>
                </a:solidFill>
                <a:cs typeface="Calibri"/>
              </a:rPr>
              <a:t>enced</a:t>
            </a:r>
            <a:r>
              <a:rPr sz="1000" spc="170" dirty="0">
                <a:solidFill>
                  <a:prstClr val="black"/>
                </a:solidFill>
                <a:cs typeface="Calibri"/>
              </a:rPr>
              <a:t> </a:t>
            </a:r>
            <a:r>
              <a:rPr sz="1000" spc="-10" dirty="0">
                <a:solidFill>
                  <a:prstClr val="black"/>
                </a:solidFill>
                <a:cs typeface="Calibri"/>
              </a:rPr>
              <a:t>bone</a:t>
            </a:r>
            <a:r>
              <a:rPr sz="1000" spc="170" dirty="0">
                <a:solidFill>
                  <a:prstClr val="black"/>
                </a:solidFill>
                <a:cs typeface="Calibri"/>
              </a:rPr>
              <a:t> </a:t>
            </a:r>
            <a:r>
              <a:rPr sz="1000" spc="-10" dirty="0">
                <a:solidFill>
                  <a:prstClr val="black"/>
                </a:solidFill>
                <a:cs typeface="Calibri"/>
              </a:rPr>
              <a:t>tumour</a:t>
            </a:r>
            <a:r>
              <a:rPr sz="1000" spc="175" dirty="0">
                <a:solidFill>
                  <a:prstClr val="black"/>
                </a:solidFill>
                <a:cs typeface="Calibri"/>
              </a:rPr>
              <a:t> </a:t>
            </a:r>
            <a:r>
              <a:rPr sz="1000" spc="-10" dirty="0">
                <a:solidFill>
                  <a:prstClr val="black"/>
                </a:solidFill>
                <a:cs typeface="Calibri"/>
              </a:rPr>
              <a:t>pathologist,</a:t>
            </a:r>
            <a:r>
              <a:rPr sz="1000" spc="170" dirty="0">
                <a:solidFill>
                  <a:prstClr val="black"/>
                </a:solidFill>
                <a:cs typeface="Calibri"/>
              </a:rPr>
              <a:t> </a:t>
            </a:r>
            <a:r>
              <a:rPr sz="1000" spc="-5" dirty="0">
                <a:solidFill>
                  <a:prstClr val="black"/>
                </a:solidFill>
                <a:cs typeface="Calibri"/>
              </a:rPr>
              <a:t>in</a:t>
            </a:r>
            <a:r>
              <a:rPr sz="1000" spc="175" dirty="0">
                <a:solidFill>
                  <a:prstClr val="black"/>
                </a:solidFill>
                <a:cs typeface="Calibri"/>
              </a:rPr>
              <a:t> </a:t>
            </a:r>
            <a:r>
              <a:rPr sz="1000" spc="-10" dirty="0">
                <a:solidFill>
                  <a:prstClr val="black"/>
                </a:solidFill>
                <a:cs typeface="Calibri"/>
              </a:rPr>
              <a:t>collaboration</a:t>
            </a:r>
            <a:r>
              <a:rPr sz="1000" spc="175" dirty="0">
                <a:solidFill>
                  <a:prstClr val="black"/>
                </a:solidFill>
                <a:cs typeface="Calibri"/>
              </a:rPr>
              <a:t> </a:t>
            </a:r>
            <a:r>
              <a:rPr sz="1000" spc="-10" dirty="0">
                <a:solidFill>
                  <a:prstClr val="black"/>
                </a:solidFill>
                <a:cs typeface="Calibri"/>
              </a:rPr>
              <a:t>with</a:t>
            </a:r>
            <a:r>
              <a:rPr sz="1000" spc="175" dirty="0">
                <a:solidFill>
                  <a:prstClr val="black"/>
                </a:solidFill>
                <a:cs typeface="Calibri"/>
              </a:rPr>
              <a:t> </a:t>
            </a:r>
            <a:r>
              <a:rPr sz="1000" spc="-10" dirty="0">
                <a:solidFill>
                  <a:prstClr val="black"/>
                </a:solidFill>
                <a:cs typeface="Calibri"/>
              </a:rPr>
              <a:t>the </a:t>
            </a:r>
            <a:r>
              <a:rPr sz="1000" spc="-210" dirty="0">
                <a:solidFill>
                  <a:prstClr val="black"/>
                </a:solidFill>
                <a:cs typeface="Calibri"/>
              </a:rPr>
              <a:t> </a:t>
            </a:r>
            <a:r>
              <a:rPr sz="1000" spc="-10" dirty="0">
                <a:solidFill>
                  <a:prstClr val="black"/>
                </a:solidFill>
                <a:cs typeface="Calibri"/>
              </a:rPr>
              <a:t>radiologist,</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discussed</a:t>
            </a:r>
            <a:r>
              <a:rPr sz="1000" spc="15" dirty="0">
                <a:solidFill>
                  <a:prstClr val="black"/>
                </a:solidFill>
                <a:cs typeface="Calibri"/>
              </a:rPr>
              <a:t> </a:t>
            </a:r>
            <a:r>
              <a:rPr sz="1000" spc="-5" dirty="0">
                <a:solidFill>
                  <a:prstClr val="black"/>
                </a:solidFill>
                <a:cs typeface="Calibri"/>
              </a:rPr>
              <a:t>in</a:t>
            </a:r>
            <a:r>
              <a:rPr sz="1000" spc="5" dirty="0">
                <a:solidFill>
                  <a:prstClr val="black"/>
                </a:solidFill>
                <a:cs typeface="Calibri"/>
              </a:rPr>
              <a:t> </a:t>
            </a:r>
            <a:r>
              <a:rPr sz="1000" spc="-15" dirty="0">
                <a:solidFill>
                  <a:prstClr val="black"/>
                </a:solidFill>
                <a:cs typeface="Calibri"/>
              </a:rPr>
              <a:t>a</a:t>
            </a:r>
            <a:r>
              <a:rPr sz="1000" spc="5" dirty="0">
                <a:solidFill>
                  <a:prstClr val="black"/>
                </a:solidFill>
                <a:cs typeface="Calibri"/>
              </a:rPr>
              <a:t> </a:t>
            </a:r>
            <a:r>
              <a:rPr sz="1000" spc="-5" dirty="0">
                <a:solidFill>
                  <a:prstClr val="black"/>
                </a:solidFill>
                <a:cs typeface="Calibri"/>
              </a:rPr>
              <a:t>multidisciplinary</a:t>
            </a:r>
            <a:r>
              <a:rPr sz="1000" spc="20" dirty="0">
                <a:solidFill>
                  <a:prstClr val="black"/>
                </a:solidFill>
                <a:cs typeface="Calibri"/>
              </a:rPr>
              <a:t> </a:t>
            </a:r>
            <a:r>
              <a:rPr sz="1000" spc="-10" dirty="0">
                <a:solidFill>
                  <a:prstClr val="black"/>
                </a:solidFill>
                <a:cs typeface="Calibri"/>
              </a:rPr>
              <a:t>team</a:t>
            </a:r>
            <a:r>
              <a:rPr sz="1000" dirty="0">
                <a:solidFill>
                  <a:prstClr val="black"/>
                </a:solidFill>
                <a:cs typeface="Calibri"/>
              </a:rPr>
              <a:t> </a:t>
            </a:r>
            <a:r>
              <a:rPr sz="1000" spc="-5" dirty="0">
                <a:solidFill>
                  <a:prstClr val="black"/>
                </a:solidFill>
                <a:cs typeface="Calibri"/>
              </a:rPr>
              <a:t>(MDT). </a:t>
            </a:r>
            <a:r>
              <a:rPr sz="1000" spc="-210" dirty="0">
                <a:solidFill>
                  <a:prstClr val="black"/>
                </a:solidFill>
                <a:cs typeface="Calibri"/>
              </a:rPr>
              <a:t> </a:t>
            </a:r>
            <a:r>
              <a:rPr sz="1000" spc="-5" dirty="0">
                <a:solidFill>
                  <a:prstClr val="black"/>
                </a:solidFill>
                <a:cs typeface="Calibri"/>
              </a:rPr>
              <a:t>With</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increasing</a:t>
            </a:r>
            <a:r>
              <a:rPr sz="1000" spc="-5" dirty="0">
                <a:solidFill>
                  <a:prstClr val="black"/>
                </a:solidFill>
                <a:cs typeface="Calibri"/>
              </a:rPr>
              <a:t> </a:t>
            </a:r>
            <a:r>
              <a:rPr sz="1000" spc="-10" dirty="0">
                <a:solidFill>
                  <a:prstClr val="black"/>
                </a:solidFill>
                <a:cs typeface="Calibri"/>
              </a:rPr>
              <a:t>capability</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15" dirty="0">
                <a:solidFill>
                  <a:prstClr val="black"/>
                </a:solidFill>
                <a:cs typeface="Calibri"/>
              </a:rPr>
              <a:t>accurate</a:t>
            </a:r>
            <a:r>
              <a:rPr sz="1000" spc="-10" dirty="0">
                <a:solidFill>
                  <a:prstClr val="black"/>
                </a:solidFill>
                <a:cs typeface="Calibri"/>
              </a:rPr>
              <a:t> molecular </a:t>
            </a:r>
            <a:r>
              <a:rPr sz="1000" spc="-5" dirty="0">
                <a:solidFill>
                  <a:prstClr val="black"/>
                </a:solidFill>
                <a:cs typeface="Calibri"/>
              </a:rPr>
              <a:t> </a:t>
            </a:r>
            <a:r>
              <a:rPr sz="1000" spc="-10" dirty="0">
                <a:solidFill>
                  <a:prstClr val="black"/>
                </a:solidFill>
                <a:cs typeface="Calibri"/>
              </a:rPr>
              <a:t>diagnosis,</a:t>
            </a:r>
            <a:r>
              <a:rPr sz="1000" spc="140" dirty="0">
                <a:solidFill>
                  <a:prstClr val="black"/>
                </a:solidFill>
                <a:cs typeface="Calibri"/>
              </a:rPr>
              <a:t> </a:t>
            </a:r>
            <a:r>
              <a:rPr sz="1000" spc="-10" dirty="0">
                <a:solidFill>
                  <a:prstClr val="black"/>
                </a:solidFill>
                <a:cs typeface="Calibri"/>
              </a:rPr>
              <a:t>samples</a:t>
            </a:r>
            <a:r>
              <a:rPr sz="1000" spc="145" dirty="0">
                <a:solidFill>
                  <a:prstClr val="black"/>
                </a:solidFill>
                <a:cs typeface="Calibri"/>
              </a:rPr>
              <a:t> </a:t>
            </a:r>
            <a:r>
              <a:rPr sz="1000" spc="-10" dirty="0">
                <a:solidFill>
                  <a:prstClr val="black"/>
                </a:solidFill>
                <a:cs typeface="Calibri"/>
              </a:rPr>
              <a:t>should</a:t>
            </a:r>
            <a:r>
              <a:rPr sz="1000" spc="150" dirty="0">
                <a:solidFill>
                  <a:prstClr val="black"/>
                </a:solidFill>
                <a:cs typeface="Calibri"/>
              </a:rPr>
              <a:t> </a:t>
            </a:r>
            <a:r>
              <a:rPr sz="1000" spc="-10" dirty="0">
                <a:solidFill>
                  <a:prstClr val="black"/>
                </a:solidFill>
                <a:cs typeface="Calibri"/>
              </a:rPr>
              <a:t>be</a:t>
            </a:r>
            <a:r>
              <a:rPr sz="1000" spc="140" dirty="0">
                <a:solidFill>
                  <a:prstClr val="black"/>
                </a:solidFill>
                <a:cs typeface="Calibri"/>
              </a:rPr>
              <a:t> </a:t>
            </a:r>
            <a:r>
              <a:rPr sz="1000" spc="-10" dirty="0">
                <a:solidFill>
                  <a:prstClr val="black"/>
                </a:solidFill>
                <a:cs typeface="Calibri"/>
              </a:rPr>
              <a:t>quickly</a:t>
            </a:r>
            <a:r>
              <a:rPr sz="1000" spc="150" dirty="0">
                <a:solidFill>
                  <a:prstClr val="black"/>
                </a:solidFill>
                <a:cs typeface="Calibri"/>
              </a:rPr>
              <a:t> </a:t>
            </a:r>
            <a:r>
              <a:rPr sz="1000" spc="-10" dirty="0">
                <a:solidFill>
                  <a:prstClr val="black"/>
                </a:solidFill>
                <a:cs typeface="Calibri"/>
              </a:rPr>
              <a:t>submitted</a:t>
            </a:r>
            <a:r>
              <a:rPr sz="1000" spc="145" dirty="0">
                <a:solidFill>
                  <a:prstClr val="black"/>
                </a:solidFill>
                <a:cs typeface="Calibri"/>
              </a:rPr>
              <a:t> </a:t>
            </a:r>
            <a:r>
              <a:rPr sz="1000" spc="-15" dirty="0">
                <a:solidFill>
                  <a:prstClr val="black"/>
                </a:solidFill>
                <a:cs typeface="Calibri"/>
              </a:rPr>
              <a:t>for</a:t>
            </a:r>
            <a:r>
              <a:rPr sz="1000" spc="140" dirty="0">
                <a:solidFill>
                  <a:prstClr val="black"/>
                </a:solidFill>
                <a:cs typeface="Calibri"/>
              </a:rPr>
              <a:t> </a:t>
            </a:r>
            <a:r>
              <a:rPr sz="1000" spc="-10" dirty="0">
                <a:solidFill>
                  <a:prstClr val="black"/>
                </a:solidFill>
                <a:cs typeface="Calibri"/>
              </a:rPr>
              <a:t>patho- </a:t>
            </a:r>
            <a:r>
              <a:rPr sz="1000" spc="-210" dirty="0">
                <a:solidFill>
                  <a:prstClr val="black"/>
                </a:solidFill>
                <a:cs typeface="Calibri"/>
              </a:rPr>
              <a:t> </a:t>
            </a:r>
            <a:r>
              <a:rPr sz="1000" spc="-10" dirty="0">
                <a:solidFill>
                  <a:prstClr val="black"/>
                </a:solidFill>
                <a:cs typeface="Calibri"/>
              </a:rPr>
              <a:t>logical</a:t>
            </a:r>
            <a:r>
              <a:rPr sz="1000" spc="80" dirty="0">
                <a:solidFill>
                  <a:prstClr val="black"/>
                </a:solidFill>
                <a:cs typeface="Calibri"/>
              </a:rPr>
              <a:t> </a:t>
            </a:r>
            <a:r>
              <a:rPr sz="1000" dirty="0">
                <a:solidFill>
                  <a:prstClr val="black"/>
                </a:solidFill>
                <a:cs typeface="Calibri"/>
              </a:rPr>
              <a:t>assessment.</a:t>
            </a:r>
            <a:r>
              <a:rPr sz="975" baseline="38461" dirty="0">
                <a:solidFill>
                  <a:srgbClr val="007FAC"/>
                </a:solidFill>
                <a:cs typeface="Calibri"/>
                <a:hlinkClick r:id="rId2" action="ppaction://hlinksldjump"/>
              </a:rPr>
              <a:t>13</a:t>
            </a:r>
            <a:r>
              <a:rPr sz="975" spc="112" baseline="38461" dirty="0">
                <a:solidFill>
                  <a:srgbClr val="007FAC"/>
                </a:solidFill>
                <a:cs typeface="Calibri"/>
              </a:rPr>
              <a:t> </a:t>
            </a:r>
            <a:r>
              <a:rPr sz="1000" spc="-10" dirty="0">
                <a:solidFill>
                  <a:prstClr val="black"/>
                </a:solidFill>
                <a:cs typeface="Calibri"/>
              </a:rPr>
              <a:t>The</a:t>
            </a:r>
            <a:r>
              <a:rPr sz="1000" spc="80" dirty="0">
                <a:solidFill>
                  <a:prstClr val="black"/>
                </a:solidFill>
                <a:cs typeface="Calibri"/>
              </a:rPr>
              <a:t> </a:t>
            </a:r>
            <a:r>
              <a:rPr sz="1000" spc="-5" dirty="0">
                <a:solidFill>
                  <a:prstClr val="black"/>
                </a:solidFill>
                <a:cs typeface="Calibri"/>
              </a:rPr>
              <a:t>collection</a:t>
            </a:r>
            <a:r>
              <a:rPr sz="1000" spc="65" dirty="0">
                <a:solidFill>
                  <a:prstClr val="black"/>
                </a:solidFill>
                <a:cs typeface="Calibri"/>
              </a:rPr>
              <a:t> </a:t>
            </a:r>
            <a:r>
              <a:rPr sz="1000" spc="-10" dirty="0">
                <a:solidFill>
                  <a:prstClr val="black"/>
                </a:solidFill>
                <a:cs typeface="Calibri"/>
              </a:rPr>
              <a:t>of</a:t>
            </a:r>
            <a:r>
              <a:rPr sz="1000" spc="75" dirty="0">
                <a:solidFill>
                  <a:prstClr val="black"/>
                </a:solidFill>
                <a:cs typeface="Calibri"/>
              </a:rPr>
              <a:t> </a:t>
            </a:r>
            <a:r>
              <a:rPr sz="1000" spc="-10" dirty="0">
                <a:solidFill>
                  <a:prstClr val="black"/>
                </a:solidFill>
                <a:cs typeface="Calibri"/>
              </a:rPr>
              <a:t>fresh</a:t>
            </a:r>
            <a:r>
              <a:rPr sz="1000" spc="70" dirty="0">
                <a:solidFill>
                  <a:prstClr val="black"/>
                </a:solidFill>
                <a:cs typeface="Calibri"/>
              </a:rPr>
              <a:t> </a:t>
            </a:r>
            <a:r>
              <a:rPr sz="1000" spc="-15" dirty="0">
                <a:solidFill>
                  <a:prstClr val="black"/>
                </a:solidFill>
                <a:cs typeface="Calibri"/>
              </a:rPr>
              <a:t>snap-frozen </a:t>
            </a:r>
            <a:r>
              <a:rPr sz="1000" spc="-215" dirty="0">
                <a:solidFill>
                  <a:prstClr val="black"/>
                </a:solidFill>
                <a:cs typeface="Calibri"/>
              </a:rPr>
              <a:t> </a:t>
            </a:r>
            <a:r>
              <a:rPr sz="1000" spc="-10" dirty="0">
                <a:solidFill>
                  <a:prstClr val="black"/>
                </a:solidFill>
                <a:cs typeface="Calibri"/>
              </a:rPr>
              <a:t>tissue</a:t>
            </a:r>
            <a:r>
              <a:rPr sz="1000" spc="110" dirty="0">
                <a:solidFill>
                  <a:prstClr val="black"/>
                </a:solidFill>
                <a:cs typeface="Calibri"/>
              </a:rPr>
              <a:t> </a:t>
            </a:r>
            <a:r>
              <a:rPr sz="1000" spc="-5" dirty="0">
                <a:solidFill>
                  <a:prstClr val="black"/>
                </a:solidFill>
                <a:cs typeface="Calibri"/>
              </a:rPr>
              <a:t>is</a:t>
            </a:r>
            <a:r>
              <a:rPr sz="1000" spc="114" dirty="0">
                <a:solidFill>
                  <a:prstClr val="black"/>
                </a:solidFill>
                <a:cs typeface="Calibri"/>
              </a:rPr>
              <a:t> </a:t>
            </a:r>
            <a:r>
              <a:rPr sz="1000" spc="-10" dirty="0">
                <a:solidFill>
                  <a:prstClr val="black"/>
                </a:solidFill>
                <a:cs typeface="Calibri"/>
              </a:rPr>
              <a:t>encouraged</a:t>
            </a:r>
            <a:r>
              <a:rPr sz="1000" spc="110" dirty="0">
                <a:solidFill>
                  <a:prstClr val="black"/>
                </a:solidFill>
                <a:cs typeface="Calibri"/>
              </a:rPr>
              <a:t> </a:t>
            </a:r>
            <a:r>
              <a:rPr sz="1000" spc="-10" dirty="0">
                <a:solidFill>
                  <a:prstClr val="black"/>
                </a:solidFill>
                <a:cs typeface="Calibri"/>
              </a:rPr>
              <a:t>to</a:t>
            </a:r>
            <a:r>
              <a:rPr sz="1000" spc="120" dirty="0">
                <a:solidFill>
                  <a:prstClr val="black"/>
                </a:solidFill>
                <a:cs typeface="Calibri"/>
              </a:rPr>
              <a:t> </a:t>
            </a:r>
            <a:r>
              <a:rPr sz="1000" spc="-10" dirty="0">
                <a:solidFill>
                  <a:prstClr val="black"/>
                </a:solidFill>
                <a:cs typeface="Calibri"/>
              </a:rPr>
              <a:t>overcome</a:t>
            </a:r>
            <a:r>
              <a:rPr sz="1000" spc="120" dirty="0">
                <a:solidFill>
                  <a:prstClr val="black"/>
                </a:solidFill>
                <a:cs typeface="Calibri"/>
              </a:rPr>
              <a:t> </a:t>
            </a:r>
            <a:r>
              <a:rPr sz="1000" spc="-10" dirty="0">
                <a:solidFill>
                  <a:prstClr val="black"/>
                </a:solidFill>
                <a:cs typeface="Calibri"/>
              </a:rPr>
              <a:t>damage</a:t>
            </a:r>
            <a:r>
              <a:rPr sz="1000" spc="110" dirty="0">
                <a:solidFill>
                  <a:prstClr val="black"/>
                </a:solidFill>
                <a:cs typeface="Calibri"/>
              </a:rPr>
              <a:t> </a:t>
            </a:r>
            <a:r>
              <a:rPr sz="1000" spc="-10" dirty="0">
                <a:solidFill>
                  <a:prstClr val="black"/>
                </a:solidFill>
                <a:cs typeface="Calibri"/>
              </a:rPr>
              <a:t>to</a:t>
            </a:r>
            <a:r>
              <a:rPr sz="1000" spc="114" dirty="0">
                <a:solidFill>
                  <a:prstClr val="black"/>
                </a:solidFill>
                <a:cs typeface="Calibri"/>
              </a:rPr>
              <a:t> </a:t>
            </a:r>
            <a:r>
              <a:rPr sz="1000" spc="-5" dirty="0">
                <a:solidFill>
                  <a:prstClr val="black"/>
                </a:solidFill>
                <a:cs typeface="Calibri"/>
              </a:rPr>
              <a:t>nucleic</a:t>
            </a:r>
            <a:r>
              <a:rPr sz="1000" spc="120" dirty="0">
                <a:solidFill>
                  <a:prstClr val="black"/>
                </a:solidFill>
                <a:cs typeface="Calibri"/>
              </a:rPr>
              <a:t> </a:t>
            </a:r>
            <a:r>
              <a:rPr sz="1000" spc="-10" dirty="0">
                <a:solidFill>
                  <a:prstClr val="black"/>
                </a:solidFill>
                <a:cs typeface="Calibri"/>
              </a:rPr>
              <a:t>acids </a:t>
            </a:r>
            <a:r>
              <a:rPr sz="1000" spc="-215" dirty="0">
                <a:solidFill>
                  <a:prstClr val="black"/>
                </a:solidFill>
                <a:cs typeface="Calibri"/>
              </a:rPr>
              <a:t> </a:t>
            </a:r>
            <a:r>
              <a:rPr sz="1000" spc="-10" dirty="0">
                <a:solidFill>
                  <a:prstClr val="black"/>
                </a:solidFill>
                <a:cs typeface="Calibri"/>
              </a:rPr>
              <a:t>resulting</a:t>
            </a:r>
            <a:r>
              <a:rPr sz="1000" spc="360" dirty="0">
                <a:solidFill>
                  <a:prstClr val="black"/>
                </a:solidFill>
                <a:cs typeface="Calibri"/>
              </a:rPr>
              <a:t> </a:t>
            </a:r>
            <a:r>
              <a:rPr sz="1000" spc="-10" dirty="0">
                <a:solidFill>
                  <a:prstClr val="black"/>
                </a:solidFill>
                <a:cs typeface="Calibri"/>
              </a:rPr>
              <a:t>from</a:t>
            </a:r>
            <a:r>
              <a:rPr sz="1000" spc="360" dirty="0">
                <a:solidFill>
                  <a:prstClr val="black"/>
                </a:solidFill>
                <a:cs typeface="Calibri"/>
              </a:rPr>
              <a:t> </a:t>
            </a:r>
            <a:r>
              <a:rPr sz="1000" spc="-15" dirty="0">
                <a:solidFill>
                  <a:prstClr val="black"/>
                </a:solidFill>
                <a:cs typeface="Calibri"/>
              </a:rPr>
              <a:t>decalci</a:t>
            </a:r>
            <a:r>
              <a:rPr sz="1000" spc="-15" dirty="0">
                <a:solidFill>
                  <a:prstClr val="black"/>
                </a:solidFill>
                <a:latin typeface="Lucida Sans Unicode"/>
                <a:cs typeface="Lucida Sans Unicode"/>
              </a:rPr>
              <a:t>fi</a:t>
            </a:r>
            <a:r>
              <a:rPr sz="1000" spc="-15" dirty="0">
                <a:solidFill>
                  <a:prstClr val="black"/>
                </a:solidFill>
                <a:cs typeface="Calibri"/>
              </a:rPr>
              <a:t>cation,</a:t>
            </a:r>
            <a:r>
              <a:rPr sz="1000" spc="370" dirty="0">
                <a:solidFill>
                  <a:prstClr val="black"/>
                </a:solidFill>
                <a:cs typeface="Calibri"/>
              </a:rPr>
              <a:t> </a:t>
            </a:r>
            <a:r>
              <a:rPr sz="1000" spc="-10" dirty="0">
                <a:solidFill>
                  <a:prstClr val="black"/>
                </a:solidFill>
                <a:cs typeface="Calibri"/>
              </a:rPr>
              <a:t>and</a:t>
            </a:r>
            <a:r>
              <a:rPr sz="1000" spc="355" dirty="0">
                <a:solidFill>
                  <a:prstClr val="black"/>
                </a:solidFill>
                <a:cs typeface="Calibri"/>
              </a:rPr>
              <a:t> </a:t>
            </a:r>
            <a:r>
              <a:rPr sz="1000" spc="-10" dirty="0">
                <a:solidFill>
                  <a:prstClr val="black"/>
                </a:solidFill>
                <a:cs typeface="Calibri"/>
              </a:rPr>
              <a:t>to</a:t>
            </a:r>
            <a:r>
              <a:rPr sz="1000" spc="370" dirty="0">
                <a:solidFill>
                  <a:prstClr val="black"/>
                </a:solidFill>
                <a:cs typeface="Calibri"/>
              </a:rPr>
              <a:t> </a:t>
            </a:r>
            <a:r>
              <a:rPr sz="1000" spc="-10" dirty="0">
                <a:solidFill>
                  <a:prstClr val="black"/>
                </a:solidFill>
                <a:cs typeface="Calibri"/>
              </a:rPr>
              <a:t>allow</a:t>
            </a:r>
            <a:r>
              <a:rPr sz="1000" spc="370" dirty="0">
                <a:solidFill>
                  <a:prstClr val="black"/>
                </a:solidFill>
                <a:cs typeface="Calibri"/>
              </a:rPr>
              <a:t> </a:t>
            </a:r>
            <a:r>
              <a:rPr sz="1000" spc="-10" dirty="0">
                <a:solidFill>
                  <a:prstClr val="black"/>
                </a:solidFill>
                <a:cs typeface="Calibri"/>
              </a:rPr>
              <a:t>subsequent</a:t>
            </a:r>
            <a:endParaRPr sz="1000">
              <a:solidFill>
                <a:prstClr val="black"/>
              </a:solidFill>
              <a:cs typeface="Calibri"/>
            </a:endParaRPr>
          </a:p>
          <a:p>
            <a:pPr marL="38100" algn="just">
              <a:lnSpc>
                <a:spcPts val="1195"/>
              </a:lnSpc>
            </a:pPr>
            <a:r>
              <a:rPr sz="1000" spc="-10" dirty="0">
                <a:solidFill>
                  <a:prstClr val="black"/>
                </a:solidFill>
                <a:cs typeface="Calibri"/>
              </a:rPr>
              <a:t>molecular</a:t>
            </a:r>
            <a:r>
              <a:rPr sz="1000" spc="70" dirty="0">
                <a:solidFill>
                  <a:prstClr val="black"/>
                </a:solidFill>
                <a:cs typeface="Calibri"/>
              </a:rPr>
              <a:t> </a:t>
            </a:r>
            <a:r>
              <a:rPr sz="1000" spc="-10" dirty="0">
                <a:solidFill>
                  <a:prstClr val="black"/>
                </a:solidFill>
                <a:cs typeface="Calibri"/>
              </a:rPr>
              <a:t>assessment.</a:t>
            </a:r>
            <a:endParaRPr sz="1000">
              <a:solidFill>
                <a:prstClr val="black"/>
              </a:solidFill>
              <a:cs typeface="Calibri"/>
            </a:endParaRPr>
          </a:p>
          <a:p>
            <a:pPr marL="38100" marR="30480" indent="126364" algn="just">
              <a:lnSpc>
                <a:spcPct val="99600"/>
              </a:lnSpc>
            </a:pPr>
            <a:r>
              <a:rPr sz="1000" spc="-10" dirty="0">
                <a:solidFill>
                  <a:prstClr val="black"/>
                </a:solidFill>
                <a:cs typeface="Calibri"/>
              </a:rPr>
              <a:t>The nature of the bone specimen received </a:t>
            </a:r>
            <a:r>
              <a:rPr sz="1000" spc="-15" dirty="0">
                <a:solidFill>
                  <a:prstClr val="black"/>
                </a:solidFill>
                <a:cs typeface="Calibri"/>
              </a:rPr>
              <a:t>for </a:t>
            </a:r>
            <a:r>
              <a:rPr sz="1000" spc="-10" dirty="0">
                <a:solidFill>
                  <a:prstClr val="black"/>
                </a:solidFill>
                <a:cs typeface="Calibri"/>
              </a:rPr>
              <a:t>pathology </a:t>
            </a:r>
            <a:r>
              <a:rPr sz="1000" spc="-5" dirty="0">
                <a:solidFill>
                  <a:prstClr val="black"/>
                </a:solidFill>
                <a:cs typeface="Calibri"/>
              </a:rPr>
              <a:t> </a:t>
            </a:r>
            <a:r>
              <a:rPr sz="1000" spc="-10" dirty="0">
                <a:solidFill>
                  <a:prstClr val="black"/>
                </a:solidFill>
                <a:cs typeface="Calibri"/>
              </a:rPr>
              <a:t>reporting should be </a:t>
            </a:r>
            <a:r>
              <a:rPr sz="1000" spc="-15" dirty="0">
                <a:solidFill>
                  <a:prstClr val="black"/>
                </a:solidFill>
                <a:cs typeface="Calibri"/>
              </a:rPr>
              <a:t>recorded </a:t>
            </a:r>
            <a:r>
              <a:rPr sz="1000" spc="-5" dirty="0">
                <a:solidFill>
                  <a:prstClr val="black"/>
                </a:solidFill>
                <a:cs typeface="Calibri"/>
              </a:rPr>
              <a:t>(i.e. </a:t>
            </a:r>
            <a:r>
              <a:rPr sz="1000" spc="-10" dirty="0">
                <a:solidFill>
                  <a:prstClr val="black"/>
                </a:solidFill>
                <a:cs typeface="Calibri"/>
              </a:rPr>
              <a:t>needle </a:t>
            </a:r>
            <a:r>
              <a:rPr sz="1000" spc="-20" dirty="0">
                <a:solidFill>
                  <a:prstClr val="black"/>
                </a:solidFill>
                <a:cs typeface="Calibri"/>
              </a:rPr>
              <a:t>biopsy,</a:t>
            </a:r>
            <a:r>
              <a:rPr sz="1000" spc="185" dirty="0">
                <a:solidFill>
                  <a:prstClr val="black"/>
                </a:solidFill>
                <a:cs typeface="Calibri"/>
              </a:rPr>
              <a:t> </a:t>
            </a:r>
            <a:r>
              <a:rPr sz="1000" spc="-10" dirty="0">
                <a:solidFill>
                  <a:prstClr val="black"/>
                </a:solidFill>
                <a:cs typeface="Calibri"/>
              </a:rPr>
              <a:t>curettage </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excision).</a:t>
            </a:r>
            <a:r>
              <a:rPr sz="1000" spc="-5" dirty="0">
                <a:solidFill>
                  <a:prstClr val="black"/>
                </a:solidFill>
                <a:cs typeface="Calibri"/>
              </a:rPr>
              <a:t> It</a:t>
            </a:r>
            <a:r>
              <a:rPr sz="1000" dirty="0">
                <a:solidFill>
                  <a:prstClr val="black"/>
                </a:solidFill>
                <a:cs typeface="Calibri"/>
              </a:rPr>
              <a:t> </a:t>
            </a:r>
            <a:r>
              <a:rPr sz="1000" spc="-5" dirty="0">
                <a:solidFill>
                  <a:prstClr val="black"/>
                </a:solidFill>
                <a:cs typeface="Calibri"/>
              </a:rPr>
              <a:t>is</a:t>
            </a:r>
            <a:r>
              <a:rPr sz="1000" dirty="0">
                <a:solidFill>
                  <a:prstClr val="black"/>
                </a:solidFill>
                <a:cs typeface="Calibri"/>
              </a:rPr>
              <a:t> </a:t>
            </a:r>
            <a:r>
              <a:rPr sz="1000" spc="-10" dirty="0">
                <a:solidFill>
                  <a:prstClr val="black"/>
                </a:solidFill>
                <a:cs typeface="Calibri"/>
              </a:rPr>
              <a:t>usually</a:t>
            </a:r>
            <a:r>
              <a:rPr sz="1000" spc="-5" dirty="0">
                <a:solidFill>
                  <a:prstClr val="black"/>
                </a:solidFill>
                <a:cs typeface="Calibri"/>
              </a:rPr>
              <a:t> </a:t>
            </a:r>
            <a:r>
              <a:rPr sz="1000" spc="-10" dirty="0">
                <a:solidFill>
                  <a:prstClr val="black"/>
                </a:solidFill>
                <a:cs typeface="Calibri"/>
              </a:rPr>
              <a:t>necessary</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decalcify</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bone </a:t>
            </a:r>
            <a:r>
              <a:rPr sz="1000" spc="-215" dirty="0">
                <a:solidFill>
                  <a:prstClr val="black"/>
                </a:solidFill>
                <a:cs typeface="Calibri"/>
              </a:rPr>
              <a:t> </a:t>
            </a:r>
            <a:r>
              <a:rPr sz="1000" spc="-10" dirty="0">
                <a:solidFill>
                  <a:prstClr val="black"/>
                </a:solidFill>
                <a:cs typeface="Calibri"/>
              </a:rPr>
              <a:t>tumour </a:t>
            </a:r>
            <a:r>
              <a:rPr sz="1000" spc="-20" dirty="0">
                <a:solidFill>
                  <a:prstClr val="black"/>
                </a:solidFill>
                <a:cs typeface="Calibri"/>
              </a:rPr>
              <a:t>biopsy. </a:t>
            </a:r>
            <a:r>
              <a:rPr sz="1000" spc="-10" dirty="0">
                <a:solidFill>
                  <a:prstClr val="black"/>
                </a:solidFill>
                <a:cs typeface="Calibri"/>
              </a:rPr>
              <a:t>EDTA </a:t>
            </a:r>
            <a:r>
              <a:rPr sz="1000" spc="-5" dirty="0">
                <a:solidFill>
                  <a:prstClr val="black"/>
                </a:solidFill>
                <a:cs typeface="Calibri"/>
              </a:rPr>
              <a:t>is </a:t>
            </a:r>
            <a:r>
              <a:rPr sz="1000" spc="-15" dirty="0">
                <a:solidFill>
                  <a:prstClr val="black"/>
                </a:solidFill>
                <a:cs typeface="Calibri"/>
              </a:rPr>
              <a:t>preferred </a:t>
            </a:r>
            <a:r>
              <a:rPr sz="1000" spc="-10" dirty="0">
                <a:solidFill>
                  <a:prstClr val="black"/>
                </a:solidFill>
                <a:cs typeface="Calibri"/>
              </a:rPr>
              <a:t>over acid-based methods; </a:t>
            </a:r>
            <a:r>
              <a:rPr sz="1000" spc="-5" dirty="0">
                <a:solidFill>
                  <a:prstClr val="black"/>
                </a:solidFill>
                <a:cs typeface="Calibri"/>
              </a:rPr>
              <a:t> in </a:t>
            </a:r>
            <a:r>
              <a:rPr sz="1000" spc="-10" dirty="0">
                <a:solidFill>
                  <a:prstClr val="black"/>
                </a:solidFill>
                <a:cs typeface="Calibri"/>
              </a:rPr>
              <a:t>case of the </a:t>
            </a:r>
            <a:r>
              <a:rPr sz="1000" spc="-25" dirty="0">
                <a:solidFill>
                  <a:prstClr val="black"/>
                </a:solidFill>
                <a:cs typeface="Calibri"/>
              </a:rPr>
              <a:t>latter, </a:t>
            </a:r>
            <a:r>
              <a:rPr sz="1000" spc="-10" dirty="0">
                <a:solidFill>
                  <a:prstClr val="black"/>
                </a:solidFill>
                <a:cs typeface="Calibri"/>
              </a:rPr>
              <a:t>sampling </a:t>
            </a:r>
            <a:r>
              <a:rPr sz="1000" spc="-20" dirty="0">
                <a:solidFill>
                  <a:prstClr val="black"/>
                </a:solidFill>
                <a:cs typeface="Calibri"/>
              </a:rPr>
              <a:t>frozen </a:t>
            </a:r>
            <a:r>
              <a:rPr sz="1000" spc="-10" dirty="0">
                <a:solidFill>
                  <a:prstClr val="black"/>
                </a:solidFill>
                <a:cs typeface="Calibri"/>
              </a:rPr>
              <a:t>tissue </a:t>
            </a:r>
            <a:r>
              <a:rPr sz="1000" spc="-5" dirty="0">
                <a:solidFill>
                  <a:prstClr val="black"/>
                </a:solidFill>
                <a:cs typeface="Calibri"/>
              </a:rPr>
              <a:t>is </a:t>
            </a:r>
            <a:r>
              <a:rPr sz="1000" spc="-10" dirty="0">
                <a:solidFill>
                  <a:prstClr val="black"/>
                </a:solidFill>
                <a:cs typeface="Calibri"/>
              </a:rPr>
              <a:t>essential to </a:t>
            </a:r>
            <a:r>
              <a:rPr sz="1000" spc="-5" dirty="0">
                <a:solidFill>
                  <a:prstClr val="black"/>
                </a:solidFill>
                <a:cs typeface="Calibri"/>
              </a:rPr>
              <a:t> </a:t>
            </a:r>
            <a:r>
              <a:rPr sz="1000" spc="-10" dirty="0">
                <a:solidFill>
                  <a:prstClr val="black"/>
                </a:solidFill>
                <a:cs typeface="Calibri"/>
              </a:rPr>
              <a:t>allow</a:t>
            </a:r>
            <a:r>
              <a:rPr sz="1000" spc="-5" dirty="0">
                <a:solidFill>
                  <a:prstClr val="black"/>
                </a:solidFill>
                <a:cs typeface="Calibri"/>
              </a:rPr>
              <a:t> </a:t>
            </a:r>
            <a:r>
              <a:rPr sz="1000" spc="-10" dirty="0">
                <a:solidFill>
                  <a:prstClr val="black"/>
                </a:solidFill>
                <a:cs typeface="Calibri"/>
              </a:rPr>
              <a:t>molecular</a:t>
            </a:r>
            <a:r>
              <a:rPr sz="1000" spc="-5" dirty="0">
                <a:solidFill>
                  <a:prstClr val="black"/>
                </a:solidFill>
                <a:cs typeface="Calibri"/>
              </a:rPr>
              <a:t> </a:t>
            </a:r>
            <a:r>
              <a:rPr sz="1000" spc="-10" dirty="0">
                <a:solidFill>
                  <a:prstClr val="black"/>
                </a:solidFill>
                <a:cs typeface="Calibri"/>
              </a:rPr>
              <a:t>diagnostics.</a:t>
            </a:r>
            <a:r>
              <a:rPr sz="1000" spc="-5" dirty="0">
                <a:solidFill>
                  <a:prstClr val="black"/>
                </a:solidFill>
                <a:cs typeface="Calibri"/>
              </a:rPr>
              <a:t> </a:t>
            </a:r>
            <a:r>
              <a:rPr sz="1000" spc="-20" dirty="0">
                <a:solidFill>
                  <a:prstClr val="black"/>
                </a:solidFill>
                <a:cs typeface="Calibri"/>
              </a:rPr>
              <a:t>Tumour</a:t>
            </a:r>
            <a:r>
              <a:rPr sz="1000" spc="-15" dirty="0">
                <a:solidFill>
                  <a:prstClr val="black"/>
                </a:solidFill>
                <a:cs typeface="Calibri"/>
              </a:rPr>
              <a:t> </a:t>
            </a:r>
            <a:r>
              <a:rPr sz="1000" spc="-10" dirty="0">
                <a:solidFill>
                  <a:prstClr val="black"/>
                </a:solidFill>
                <a:cs typeface="Calibri"/>
              </a:rPr>
              <a:t>type</a:t>
            </a:r>
            <a:r>
              <a:rPr sz="1000" spc="-5" dirty="0">
                <a:solidFill>
                  <a:prstClr val="black"/>
                </a:solidFill>
                <a:cs typeface="Calibri"/>
              </a:rPr>
              <a:t> </a:t>
            </a:r>
            <a:r>
              <a:rPr sz="1000" spc="-10" dirty="0">
                <a:solidFill>
                  <a:prstClr val="black"/>
                </a:solidFill>
                <a:cs typeface="Calibri"/>
              </a:rPr>
              <a:t>must</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diag- </a:t>
            </a:r>
            <a:r>
              <a:rPr sz="1000" spc="-5" dirty="0">
                <a:solidFill>
                  <a:prstClr val="black"/>
                </a:solidFill>
                <a:cs typeface="Calibri"/>
              </a:rPr>
              <a:t> </a:t>
            </a:r>
            <a:r>
              <a:rPr sz="1000" spc="-10" dirty="0">
                <a:solidFill>
                  <a:prstClr val="black"/>
                </a:solidFill>
                <a:cs typeface="Calibri"/>
              </a:rPr>
              <a:t>nosed according to the most recent version of the </a:t>
            </a:r>
            <a:r>
              <a:rPr sz="1000" spc="-15" dirty="0">
                <a:solidFill>
                  <a:prstClr val="black"/>
                </a:solidFill>
                <a:cs typeface="Calibri"/>
              </a:rPr>
              <a:t>World </a:t>
            </a:r>
            <a:r>
              <a:rPr sz="1000" spc="-10" dirty="0">
                <a:solidFill>
                  <a:prstClr val="black"/>
                </a:solidFill>
                <a:cs typeface="Calibri"/>
              </a:rPr>
              <a:t> Health Organization (WHO) </a:t>
            </a:r>
            <a:r>
              <a:rPr sz="1000" spc="-20" dirty="0">
                <a:solidFill>
                  <a:prstClr val="black"/>
                </a:solidFill>
                <a:cs typeface="Calibri"/>
              </a:rPr>
              <a:t>classi</a:t>
            </a:r>
            <a:r>
              <a:rPr sz="1000" spc="-20" dirty="0">
                <a:solidFill>
                  <a:prstClr val="black"/>
                </a:solidFill>
                <a:latin typeface="Lucida Sans Unicode"/>
                <a:cs typeface="Lucida Sans Unicode"/>
              </a:rPr>
              <a:t>fi</a:t>
            </a:r>
            <a:r>
              <a:rPr sz="1000" spc="-20" dirty="0">
                <a:solidFill>
                  <a:prstClr val="black"/>
                </a:solidFill>
                <a:cs typeface="Calibri"/>
              </a:rPr>
              <a:t>cation for </a:t>
            </a:r>
            <a:r>
              <a:rPr sz="1000" spc="-10" dirty="0">
                <a:solidFill>
                  <a:prstClr val="black"/>
                </a:solidFill>
                <a:cs typeface="Calibri"/>
              </a:rPr>
              <a:t>tumours of soft </a:t>
            </a:r>
            <a:r>
              <a:rPr sz="1000" spc="-5" dirty="0">
                <a:solidFill>
                  <a:prstClr val="black"/>
                </a:solidFill>
                <a:cs typeface="Calibri"/>
              </a:rPr>
              <a:t> </a:t>
            </a:r>
            <a:r>
              <a:rPr sz="1000" spc="-10" dirty="0">
                <a:solidFill>
                  <a:prstClr val="black"/>
                </a:solidFill>
                <a:cs typeface="Calibri"/>
              </a:rPr>
              <a:t>tissue and bone </a:t>
            </a:r>
            <a:r>
              <a:rPr sz="1000" dirty="0">
                <a:solidFill>
                  <a:prstClr val="black"/>
                </a:solidFill>
                <a:cs typeface="Calibri"/>
              </a:rPr>
              <a:t>(2020).</a:t>
            </a:r>
            <a:r>
              <a:rPr sz="975" baseline="38461" dirty="0">
                <a:solidFill>
                  <a:srgbClr val="007FAC"/>
                </a:solidFill>
                <a:cs typeface="Calibri"/>
                <a:hlinkClick r:id="rId2" action="ppaction://hlinksldjump"/>
              </a:rPr>
              <a:t>4</a:t>
            </a:r>
            <a:r>
              <a:rPr sz="975" spc="7" baseline="38461" dirty="0">
                <a:solidFill>
                  <a:srgbClr val="007FAC"/>
                </a:solidFill>
                <a:cs typeface="Calibri"/>
              </a:rPr>
              <a:t> </a:t>
            </a:r>
            <a:r>
              <a:rPr sz="1000" spc="-5" dirty="0">
                <a:solidFill>
                  <a:prstClr val="black"/>
                </a:solidFill>
                <a:cs typeface="Calibri"/>
              </a:rPr>
              <a:t>It is </a:t>
            </a:r>
            <a:r>
              <a:rPr sz="1000" spc="-10" dirty="0">
                <a:solidFill>
                  <a:prstClr val="black"/>
                </a:solidFill>
                <a:cs typeface="Calibri"/>
              </a:rPr>
              <a:t>important to note that </a:t>
            </a:r>
            <a:r>
              <a:rPr sz="1000" spc="-15" dirty="0">
                <a:solidFill>
                  <a:prstClr val="black"/>
                </a:solidFill>
                <a:cs typeface="Calibri"/>
              </a:rPr>
              <a:t>for </a:t>
            </a:r>
            <a:r>
              <a:rPr sz="1000" spc="-10" dirty="0">
                <a:solidFill>
                  <a:prstClr val="black"/>
                </a:solidFill>
                <a:cs typeface="Calibri"/>
              </a:rPr>
              <a:t>BS, </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histotype determines the</a:t>
            </a:r>
            <a:r>
              <a:rPr sz="1000" spc="-5" dirty="0">
                <a:solidFill>
                  <a:prstClr val="black"/>
                </a:solidFill>
                <a:cs typeface="Calibri"/>
              </a:rPr>
              <a:t> </a:t>
            </a:r>
            <a:r>
              <a:rPr sz="1000" spc="-10" dirty="0">
                <a:solidFill>
                  <a:prstClr val="black"/>
                </a:solidFill>
                <a:cs typeface="Calibri"/>
              </a:rPr>
              <a:t>histological</a:t>
            </a:r>
            <a:r>
              <a:rPr sz="1000" spc="-5" dirty="0">
                <a:solidFill>
                  <a:prstClr val="black"/>
                </a:solidFill>
                <a:cs typeface="Calibri"/>
              </a:rPr>
              <a:t> </a:t>
            </a:r>
            <a:r>
              <a:rPr sz="1000" spc="-10" dirty="0">
                <a:solidFill>
                  <a:prstClr val="black"/>
                </a:solidFill>
                <a:cs typeface="Calibri"/>
              </a:rPr>
              <a:t>grade, with </a:t>
            </a:r>
            <a:r>
              <a:rPr sz="1000" spc="-15" dirty="0">
                <a:solidFill>
                  <a:prstClr val="black"/>
                </a:solidFill>
                <a:cs typeface="Calibri"/>
              </a:rPr>
              <a:t>few </a:t>
            </a:r>
            <a:r>
              <a:rPr sz="1000" spc="-10" dirty="0">
                <a:solidFill>
                  <a:prstClr val="black"/>
                </a:solidFill>
                <a:cs typeface="Calibri"/>
              </a:rPr>
              <a:t> </a:t>
            </a:r>
            <a:r>
              <a:rPr sz="1000" spc="-5" dirty="0">
                <a:solidFill>
                  <a:prstClr val="black"/>
                </a:solidFill>
                <a:cs typeface="Calibri"/>
              </a:rPr>
              <a:t>exceptions.</a:t>
            </a:r>
            <a:r>
              <a:rPr sz="975" spc="-7" baseline="38461" dirty="0">
                <a:solidFill>
                  <a:srgbClr val="007FAC"/>
                </a:solidFill>
                <a:cs typeface="Calibri"/>
                <a:hlinkClick r:id="rId2" action="ppaction://hlinksldjump"/>
              </a:rPr>
              <a:t>4</a:t>
            </a:r>
            <a:r>
              <a:rPr sz="975" baseline="38461" dirty="0">
                <a:solidFill>
                  <a:srgbClr val="007FAC"/>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results</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ancillary</a:t>
            </a:r>
            <a:r>
              <a:rPr sz="1000" spc="-5" dirty="0">
                <a:solidFill>
                  <a:prstClr val="black"/>
                </a:solidFill>
                <a:cs typeface="Calibri"/>
              </a:rPr>
              <a:t> </a:t>
            </a:r>
            <a:r>
              <a:rPr sz="1000" spc="-10" dirty="0">
                <a:solidFill>
                  <a:prstClr val="black"/>
                </a:solidFill>
                <a:cs typeface="Calibri"/>
              </a:rPr>
              <a:t>investigations</a:t>
            </a:r>
            <a:r>
              <a:rPr sz="1000" spc="-5" dirty="0">
                <a:solidFill>
                  <a:prstClr val="black"/>
                </a:solidFill>
                <a:cs typeface="Calibri"/>
              </a:rPr>
              <a:t> (e.g. </a:t>
            </a:r>
            <a:r>
              <a:rPr sz="1000" dirty="0">
                <a:solidFill>
                  <a:prstClr val="black"/>
                </a:solidFill>
                <a:cs typeface="Calibri"/>
              </a:rPr>
              <a:t> </a:t>
            </a:r>
            <a:r>
              <a:rPr sz="1000" spc="-10" dirty="0">
                <a:solidFill>
                  <a:prstClr val="black"/>
                </a:solidFill>
                <a:cs typeface="Calibri"/>
              </a:rPr>
              <a:t>immunohistochemistry</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molecular</a:t>
            </a:r>
            <a:r>
              <a:rPr sz="1000" spc="204" dirty="0">
                <a:solidFill>
                  <a:prstClr val="black"/>
                </a:solidFill>
                <a:cs typeface="Calibri"/>
              </a:rPr>
              <a:t> </a:t>
            </a:r>
            <a:r>
              <a:rPr sz="1000" spc="-10" dirty="0">
                <a:solidFill>
                  <a:prstClr val="black"/>
                </a:solidFill>
                <a:cs typeface="Calibri"/>
              </a:rPr>
              <a:t>assessments)</a:t>
            </a:r>
            <a:r>
              <a:rPr sz="1000" spc="204" dirty="0">
                <a:solidFill>
                  <a:prstClr val="black"/>
                </a:solidFill>
                <a:cs typeface="Calibri"/>
              </a:rPr>
              <a:t> </a:t>
            </a:r>
            <a:r>
              <a:rPr sz="1000" spc="-10" dirty="0">
                <a:solidFill>
                  <a:prstClr val="black"/>
                </a:solidFill>
                <a:cs typeface="Calibri"/>
              </a:rPr>
              <a:t>should </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accurately</a:t>
            </a:r>
            <a:r>
              <a:rPr sz="1000" spc="-5" dirty="0">
                <a:solidFill>
                  <a:prstClr val="black"/>
                </a:solidFill>
                <a:cs typeface="Calibri"/>
              </a:rPr>
              <a:t> </a:t>
            </a:r>
            <a:r>
              <a:rPr sz="1000" spc="-15" dirty="0">
                <a:solidFill>
                  <a:prstClr val="black"/>
                </a:solidFill>
                <a:cs typeface="Calibri"/>
              </a:rPr>
              <a:t>recorded</a:t>
            </a:r>
            <a:r>
              <a:rPr sz="1000" spc="-10" dirty="0">
                <a:solidFill>
                  <a:prstClr val="black"/>
                </a:solidFill>
                <a:cs typeface="Calibri"/>
              </a:rPr>
              <a:t> whenever</a:t>
            </a:r>
            <a:r>
              <a:rPr sz="1000" spc="210" dirty="0">
                <a:solidFill>
                  <a:prstClr val="black"/>
                </a:solidFill>
                <a:cs typeface="Calibri"/>
              </a:rPr>
              <a:t> </a:t>
            </a:r>
            <a:r>
              <a:rPr sz="1000" spc="-10" dirty="0">
                <a:solidFill>
                  <a:prstClr val="black"/>
                </a:solidFill>
                <a:cs typeface="Calibri"/>
              </a:rPr>
              <a:t>relevant.</a:t>
            </a:r>
            <a:r>
              <a:rPr sz="1000" spc="210" dirty="0">
                <a:solidFill>
                  <a:prstClr val="black"/>
                </a:solidFill>
                <a:cs typeface="Calibri"/>
              </a:rPr>
              <a:t> </a:t>
            </a:r>
            <a:r>
              <a:rPr sz="1000" spc="-10" dirty="0">
                <a:solidFill>
                  <a:prstClr val="black"/>
                </a:solidFill>
                <a:cs typeface="Calibri"/>
              </a:rPr>
              <a:t>Examples </a:t>
            </a:r>
            <a:r>
              <a:rPr sz="1000" spc="-5" dirty="0">
                <a:solidFill>
                  <a:prstClr val="black"/>
                </a:solidFill>
                <a:cs typeface="Calibri"/>
              </a:rPr>
              <a:t> </a:t>
            </a:r>
            <a:r>
              <a:rPr sz="1000" spc="-10" dirty="0">
                <a:solidFill>
                  <a:prstClr val="black"/>
                </a:solidFill>
                <a:cs typeface="Calibri"/>
              </a:rPr>
              <a:t>include translocation detection </a:t>
            </a:r>
            <a:r>
              <a:rPr sz="1000" spc="-5" dirty="0">
                <a:solidFill>
                  <a:prstClr val="black"/>
                </a:solidFill>
                <a:cs typeface="Calibri"/>
              </a:rPr>
              <a:t>in RCS </a:t>
            </a:r>
            <a:r>
              <a:rPr sz="1000" spc="-10" dirty="0">
                <a:solidFill>
                  <a:prstClr val="black"/>
                </a:solidFill>
                <a:cs typeface="Calibri"/>
              </a:rPr>
              <a:t>and MCS, isocitrate </a:t>
            </a:r>
            <a:r>
              <a:rPr sz="1000" spc="-5" dirty="0">
                <a:solidFill>
                  <a:prstClr val="black"/>
                </a:solidFill>
                <a:cs typeface="Calibri"/>
              </a:rPr>
              <a:t> </a:t>
            </a:r>
            <a:r>
              <a:rPr sz="1000" spc="-10" dirty="0">
                <a:solidFill>
                  <a:prstClr val="black"/>
                </a:solidFill>
                <a:cs typeface="Calibri"/>
              </a:rPr>
              <a:t>dehydrogenase (</a:t>
            </a:r>
            <a:r>
              <a:rPr sz="1000" i="1" spc="-10" dirty="0">
                <a:solidFill>
                  <a:prstClr val="black"/>
                </a:solidFill>
                <a:cs typeface="Calibri"/>
              </a:rPr>
              <a:t>IDH1 </a:t>
            </a:r>
            <a:r>
              <a:rPr sz="1000" spc="-10" dirty="0">
                <a:solidFill>
                  <a:prstClr val="black"/>
                </a:solidFill>
                <a:cs typeface="Calibri"/>
              </a:rPr>
              <a:t>and </a:t>
            </a:r>
            <a:r>
              <a:rPr sz="1000" i="1" spc="-5" dirty="0">
                <a:solidFill>
                  <a:prstClr val="black"/>
                </a:solidFill>
                <a:cs typeface="Calibri"/>
              </a:rPr>
              <a:t>IDH2</a:t>
            </a:r>
            <a:r>
              <a:rPr sz="1000" spc="-5" dirty="0">
                <a:solidFill>
                  <a:prstClr val="black"/>
                </a:solidFill>
                <a:cs typeface="Calibri"/>
              </a:rPr>
              <a:t>) </a:t>
            </a:r>
            <a:r>
              <a:rPr sz="1000" spc="-10" dirty="0">
                <a:solidFill>
                  <a:prstClr val="black"/>
                </a:solidFill>
                <a:cs typeface="Calibri"/>
              </a:rPr>
              <a:t>mutations </a:t>
            </a:r>
            <a:r>
              <a:rPr sz="1000" spc="-5" dirty="0">
                <a:solidFill>
                  <a:prstClr val="black"/>
                </a:solidFill>
                <a:cs typeface="Calibri"/>
              </a:rPr>
              <a:t>in </a:t>
            </a:r>
            <a:r>
              <a:rPr sz="1000" spc="-10" dirty="0">
                <a:solidFill>
                  <a:prstClr val="black"/>
                </a:solidFill>
                <a:cs typeface="Calibri"/>
              </a:rPr>
              <a:t>conventional </a:t>
            </a:r>
            <a:r>
              <a:rPr sz="1000" spc="-5" dirty="0">
                <a:solidFill>
                  <a:prstClr val="black"/>
                </a:solidFill>
                <a:cs typeface="Calibri"/>
              </a:rPr>
              <a:t> </a:t>
            </a:r>
            <a:r>
              <a:rPr sz="1000" spc="-10" dirty="0">
                <a:solidFill>
                  <a:prstClr val="black"/>
                </a:solidFill>
                <a:cs typeface="Calibri"/>
              </a:rPr>
              <a:t>chondrosarcoma and </a:t>
            </a:r>
            <a:r>
              <a:rPr sz="1000" i="1" spc="-10" dirty="0">
                <a:solidFill>
                  <a:prstClr val="black"/>
                </a:solidFill>
                <a:cs typeface="Calibri"/>
              </a:rPr>
              <a:t>MDM2 </a:t>
            </a:r>
            <a:r>
              <a:rPr sz="1000" spc="-20" dirty="0">
                <a:solidFill>
                  <a:prstClr val="black"/>
                </a:solidFill>
                <a:cs typeface="Calibri"/>
              </a:rPr>
              <a:t>ampli</a:t>
            </a:r>
            <a:r>
              <a:rPr sz="1000" spc="-20" dirty="0">
                <a:solidFill>
                  <a:prstClr val="black"/>
                </a:solidFill>
                <a:latin typeface="Lucida Sans Unicode"/>
                <a:cs typeface="Lucida Sans Unicode"/>
              </a:rPr>
              <a:t>fi</a:t>
            </a:r>
            <a:r>
              <a:rPr sz="1000" spc="-20" dirty="0">
                <a:solidFill>
                  <a:prstClr val="black"/>
                </a:solidFill>
                <a:cs typeface="Calibri"/>
              </a:rPr>
              <a:t>cation </a:t>
            </a:r>
            <a:r>
              <a:rPr sz="1000" spc="-5" dirty="0">
                <a:solidFill>
                  <a:prstClr val="black"/>
                </a:solidFill>
                <a:cs typeface="Calibri"/>
              </a:rPr>
              <a:t>in </a:t>
            </a:r>
            <a:r>
              <a:rPr sz="1000" spc="-15" dirty="0">
                <a:solidFill>
                  <a:prstClr val="black"/>
                </a:solidFill>
                <a:cs typeface="Calibri"/>
              </a:rPr>
              <a:t>parosteal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intramedullary</a:t>
            </a:r>
            <a:r>
              <a:rPr sz="1000" spc="110" dirty="0">
                <a:solidFill>
                  <a:prstClr val="black"/>
                </a:solidFill>
                <a:cs typeface="Calibri"/>
              </a:rPr>
              <a:t> </a:t>
            </a:r>
            <a:r>
              <a:rPr sz="1000" spc="-10" dirty="0">
                <a:solidFill>
                  <a:prstClr val="black"/>
                </a:solidFill>
                <a:cs typeface="Calibri"/>
              </a:rPr>
              <a:t>low-grade</a:t>
            </a:r>
            <a:r>
              <a:rPr sz="1000" spc="100" dirty="0">
                <a:solidFill>
                  <a:prstClr val="black"/>
                </a:solidFill>
                <a:cs typeface="Calibri"/>
              </a:rPr>
              <a:t> </a:t>
            </a:r>
            <a:r>
              <a:rPr sz="1000" spc="-15" dirty="0">
                <a:solidFill>
                  <a:prstClr val="black"/>
                </a:solidFill>
                <a:cs typeface="Calibri"/>
              </a:rPr>
              <a:t>osteosarcoma.</a:t>
            </a:r>
            <a:endParaRPr sz="1000">
              <a:solidFill>
                <a:prstClr val="black"/>
              </a:solidFill>
              <a:cs typeface="Calibri"/>
            </a:endParaRPr>
          </a:p>
          <a:p>
            <a:pPr marL="38100" marR="30480" indent="126364" algn="just">
              <a:lnSpc>
                <a:spcPts val="1200"/>
              </a:lnSpc>
              <a:spcBef>
                <a:spcPts val="30"/>
              </a:spcBef>
            </a:pPr>
            <a:r>
              <a:rPr sz="1000" spc="-10" dirty="0">
                <a:solidFill>
                  <a:prstClr val="black"/>
                </a:solidFill>
                <a:cs typeface="Calibri"/>
              </a:rPr>
              <a:t>At </a:t>
            </a:r>
            <a:r>
              <a:rPr sz="1000" spc="-15" dirty="0">
                <a:solidFill>
                  <a:prstClr val="black"/>
                </a:solidFill>
                <a:cs typeface="Calibri"/>
              </a:rPr>
              <a:t>the time </a:t>
            </a:r>
            <a:r>
              <a:rPr sz="1000" spc="-10" dirty="0">
                <a:solidFill>
                  <a:prstClr val="black"/>
                </a:solidFill>
                <a:cs typeface="Calibri"/>
              </a:rPr>
              <a:t>of </a:t>
            </a:r>
            <a:r>
              <a:rPr sz="1000" spc="-15" dirty="0">
                <a:solidFill>
                  <a:prstClr val="black"/>
                </a:solidFill>
                <a:cs typeface="Calibri"/>
              </a:rPr>
              <a:t>the resection </a:t>
            </a:r>
            <a:r>
              <a:rPr sz="1000" spc="-10" dirty="0">
                <a:solidFill>
                  <a:prstClr val="black"/>
                </a:solidFill>
                <a:cs typeface="Calibri"/>
              </a:rPr>
              <a:t>of </a:t>
            </a:r>
            <a:r>
              <a:rPr sz="1000" spc="-15" dirty="0">
                <a:solidFill>
                  <a:prstClr val="black"/>
                </a:solidFill>
                <a:cs typeface="Calibri"/>
              </a:rPr>
              <a:t>the primary </a:t>
            </a:r>
            <a:r>
              <a:rPr sz="1000" spc="-30" dirty="0">
                <a:solidFill>
                  <a:prstClr val="black"/>
                </a:solidFill>
                <a:cs typeface="Calibri"/>
              </a:rPr>
              <a:t>tumour,</a:t>
            </a:r>
            <a:r>
              <a:rPr sz="1000" spc="-25" dirty="0">
                <a:solidFill>
                  <a:prstClr val="black"/>
                </a:solidFill>
                <a:cs typeface="Calibri"/>
              </a:rPr>
              <a:t> </a:t>
            </a:r>
            <a:r>
              <a:rPr sz="1000" spc="-20" dirty="0">
                <a:solidFill>
                  <a:prstClr val="black"/>
                </a:solidFill>
                <a:cs typeface="Calibri"/>
              </a:rPr>
              <a:t>for </a:t>
            </a:r>
            <a:r>
              <a:rPr sz="1000" spc="-15" dirty="0">
                <a:solidFill>
                  <a:prstClr val="black"/>
                </a:solidFill>
                <a:cs typeface="Calibri"/>
              </a:rPr>
              <a:t> surgical </a:t>
            </a:r>
            <a:r>
              <a:rPr sz="1000" spc="-20" dirty="0">
                <a:solidFill>
                  <a:prstClr val="black"/>
                </a:solidFill>
                <a:cs typeface="Calibri"/>
              </a:rPr>
              <a:t>specimens, </a:t>
            </a:r>
            <a:r>
              <a:rPr sz="1000" spc="-15" dirty="0">
                <a:solidFill>
                  <a:prstClr val="black"/>
                </a:solidFill>
                <a:cs typeface="Calibri"/>
              </a:rPr>
              <a:t>the </a:t>
            </a:r>
            <a:r>
              <a:rPr sz="1000" spc="-25" dirty="0">
                <a:solidFill>
                  <a:prstClr val="black"/>
                </a:solidFill>
                <a:cs typeface="Calibri"/>
              </a:rPr>
              <a:t>size</a:t>
            </a:r>
            <a:r>
              <a:rPr sz="1000" spc="-20" dirty="0">
                <a:solidFill>
                  <a:prstClr val="black"/>
                </a:solidFill>
                <a:cs typeface="Calibri"/>
              </a:rPr>
              <a:t> </a:t>
            </a:r>
            <a:r>
              <a:rPr sz="1000" spc="-10" dirty="0">
                <a:solidFill>
                  <a:prstClr val="black"/>
                </a:solidFill>
                <a:cs typeface="Calibri"/>
              </a:rPr>
              <a:t>of </a:t>
            </a:r>
            <a:r>
              <a:rPr sz="1000" spc="-15" dirty="0">
                <a:solidFill>
                  <a:prstClr val="black"/>
                </a:solidFill>
                <a:cs typeface="Calibri"/>
              </a:rPr>
              <a:t>the tumour in the </a:t>
            </a:r>
            <a:r>
              <a:rPr sz="1000" spc="-20" dirty="0">
                <a:solidFill>
                  <a:prstClr val="black"/>
                </a:solidFill>
                <a:cs typeface="Calibri"/>
              </a:rPr>
              <a:t>resected </a:t>
            </a:r>
            <a:r>
              <a:rPr sz="1000" spc="-15" dirty="0">
                <a:solidFill>
                  <a:prstClr val="black"/>
                </a:solidFill>
                <a:cs typeface="Calibri"/>
              </a:rPr>
              <a:t> bone should </a:t>
            </a:r>
            <a:r>
              <a:rPr sz="1000" spc="-10" dirty="0">
                <a:solidFill>
                  <a:prstClr val="black"/>
                </a:solidFill>
                <a:cs typeface="Calibri"/>
              </a:rPr>
              <a:t>be </a:t>
            </a:r>
            <a:r>
              <a:rPr sz="1000" spc="-20" dirty="0">
                <a:solidFill>
                  <a:prstClr val="black"/>
                </a:solidFill>
                <a:cs typeface="Calibri"/>
              </a:rPr>
              <a:t>recorded </a:t>
            </a:r>
            <a:r>
              <a:rPr sz="1000" spc="-15" dirty="0">
                <a:solidFill>
                  <a:prstClr val="black"/>
                </a:solidFill>
                <a:cs typeface="Calibri"/>
              </a:rPr>
              <a:t>(at </a:t>
            </a:r>
            <a:r>
              <a:rPr sz="1000" spc="-20" dirty="0">
                <a:solidFill>
                  <a:prstClr val="black"/>
                </a:solidFill>
                <a:cs typeface="Calibri"/>
              </a:rPr>
              <a:t>least </a:t>
            </a:r>
            <a:r>
              <a:rPr sz="1000" spc="-15" dirty="0">
                <a:solidFill>
                  <a:prstClr val="black"/>
                </a:solidFill>
                <a:cs typeface="Calibri"/>
              </a:rPr>
              <a:t>the maximal </a:t>
            </a:r>
            <a:r>
              <a:rPr sz="1000" spc="-30" dirty="0">
                <a:solidFill>
                  <a:prstClr val="black"/>
                </a:solidFill>
                <a:cs typeface="Calibri"/>
              </a:rPr>
              <a:t>diameter, </a:t>
            </a:r>
            <a:r>
              <a:rPr sz="1000" spc="-15" dirty="0">
                <a:solidFill>
                  <a:prstClr val="black"/>
                </a:solidFill>
                <a:cs typeface="Calibri"/>
              </a:rPr>
              <a:t>but </a:t>
            </a:r>
            <a:r>
              <a:rPr sz="1000" spc="-10" dirty="0">
                <a:solidFill>
                  <a:prstClr val="black"/>
                </a:solidFill>
                <a:cs typeface="Calibri"/>
              </a:rPr>
              <a:t> </a:t>
            </a:r>
            <a:r>
              <a:rPr sz="1000" spc="-20" dirty="0">
                <a:solidFill>
                  <a:prstClr val="black"/>
                </a:solidFill>
                <a:cs typeface="Calibri"/>
              </a:rPr>
              <a:t>preferably</a:t>
            </a:r>
            <a:r>
              <a:rPr sz="1000" spc="-15" dirty="0">
                <a:solidFill>
                  <a:prstClr val="black"/>
                </a:solidFill>
                <a:cs typeface="Calibri"/>
              </a:rPr>
              <a:t> </a:t>
            </a:r>
            <a:r>
              <a:rPr sz="1000" spc="-20" dirty="0">
                <a:solidFill>
                  <a:prstClr val="black"/>
                </a:solidFill>
                <a:cs typeface="Calibri"/>
              </a:rPr>
              <a:t>three-dimensional</a:t>
            </a:r>
            <a:r>
              <a:rPr sz="1000" spc="-15" dirty="0">
                <a:solidFill>
                  <a:prstClr val="black"/>
                </a:solidFill>
                <a:cs typeface="Calibri"/>
              </a:rPr>
              <a:t> </a:t>
            </a:r>
            <a:r>
              <a:rPr sz="1000" spc="-20" dirty="0">
                <a:solidFill>
                  <a:prstClr val="black"/>
                </a:solidFill>
                <a:cs typeface="Calibri"/>
              </a:rPr>
              <a:t>measurement,</a:t>
            </a:r>
            <a:r>
              <a:rPr sz="1000" spc="-15" dirty="0">
                <a:solidFill>
                  <a:prstClr val="black"/>
                </a:solidFill>
                <a:cs typeface="Calibri"/>
              </a:rPr>
              <a:t> </a:t>
            </a:r>
            <a:r>
              <a:rPr sz="1000" spc="-5" dirty="0">
                <a:solidFill>
                  <a:prstClr val="black"/>
                </a:solidFill>
                <a:cs typeface="Calibri"/>
              </a:rPr>
              <a:t>in</a:t>
            </a:r>
            <a:r>
              <a:rPr sz="1000" dirty="0">
                <a:solidFill>
                  <a:prstClr val="black"/>
                </a:solidFill>
                <a:cs typeface="Calibri"/>
              </a:rPr>
              <a:t> </a:t>
            </a:r>
            <a:r>
              <a:rPr sz="1000" spc="-15" dirty="0">
                <a:solidFill>
                  <a:prstClr val="black"/>
                </a:solidFill>
                <a:cs typeface="Calibri"/>
              </a:rPr>
              <a:t>mm).</a:t>
            </a:r>
            <a:r>
              <a:rPr sz="1000" spc="-10" dirty="0">
                <a:solidFill>
                  <a:prstClr val="black"/>
                </a:solidFill>
                <a:cs typeface="Calibri"/>
              </a:rPr>
              <a:t> The </a:t>
            </a:r>
            <a:r>
              <a:rPr sz="1000" spc="-5" dirty="0">
                <a:solidFill>
                  <a:prstClr val="black"/>
                </a:solidFill>
                <a:cs typeface="Calibri"/>
              </a:rPr>
              <a:t> </a:t>
            </a:r>
            <a:r>
              <a:rPr sz="1000" spc="-15" dirty="0">
                <a:solidFill>
                  <a:prstClr val="black"/>
                </a:solidFill>
                <a:cs typeface="Calibri"/>
              </a:rPr>
              <a:t>pathology report should describe the </a:t>
            </a:r>
            <a:r>
              <a:rPr sz="1000" spc="-20" dirty="0">
                <a:solidFill>
                  <a:prstClr val="black"/>
                </a:solidFill>
                <a:cs typeface="Calibri"/>
              </a:rPr>
              <a:t>extent </a:t>
            </a:r>
            <a:r>
              <a:rPr sz="1000" spc="-10" dirty="0">
                <a:solidFill>
                  <a:prstClr val="black"/>
                </a:solidFill>
                <a:cs typeface="Calibri"/>
              </a:rPr>
              <a:t>of </a:t>
            </a:r>
            <a:r>
              <a:rPr sz="1000" spc="-15" dirty="0">
                <a:solidFill>
                  <a:prstClr val="black"/>
                </a:solidFill>
                <a:cs typeface="Calibri"/>
              </a:rPr>
              <a:t>local tumour </a:t>
            </a:r>
            <a:r>
              <a:rPr sz="1000" spc="-10" dirty="0">
                <a:solidFill>
                  <a:prstClr val="black"/>
                </a:solidFill>
                <a:cs typeface="Calibri"/>
              </a:rPr>
              <a:t> </a:t>
            </a:r>
            <a:r>
              <a:rPr sz="1000" spc="-20" dirty="0">
                <a:solidFill>
                  <a:prstClr val="black"/>
                </a:solidFill>
                <a:cs typeface="Calibri"/>
              </a:rPr>
              <a:t>spread,</a:t>
            </a:r>
            <a:r>
              <a:rPr sz="1000" spc="-15" dirty="0">
                <a:solidFill>
                  <a:prstClr val="black"/>
                </a:solidFill>
                <a:cs typeface="Calibri"/>
              </a:rPr>
              <a:t> including</a:t>
            </a:r>
            <a:r>
              <a:rPr sz="1000" spc="-10" dirty="0">
                <a:solidFill>
                  <a:prstClr val="black"/>
                </a:solidFill>
                <a:cs typeface="Calibri"/>
              </a:rPr>
              <a:t> </a:t>
            </a:r>
            <a:r>
              <a:rPr sz="1000" spc="-15" dirty="0">
                <a:solidFill>
                  <a:prstClr val="black"/>
                </a:solidFill>
                <a:cs typeface="Calibri"/>
              </a:rPr>
              <a:t>involvement</a:t>
            </a:r>
            <a:r>
              <a:rPr sz="1000" spc="-10" dirty="0">
                <a:solidFill>
                  <a:prstClr val="black"/>
                </a:solidFill>
                <a:cs typeface="Calibri"/>
              </a:rPr>
              <a:t> of</a:t>
            </a:r>
            <a:r>
              <a:rPr sz="1000" spc="-5" dirty="0">
                <a:solidFill>
                  <a:prstClr val="black"/>
                </a:solidFill>
                <a:cs typeface="Calibri"/>
              </a:rPr>
              <a:t> </a:t>
            </a:r>
            <a:r>
              <a:rPr sz="1000" spc="-30" dirty="0">
                <a:solidFill>
                  <a:prstClr val="black"/>
                </a:solidFill>
                <a:cs typeface="Calibri"/>
              </a:rPr>
              <a:t>speci</a:t>
            </a:r>
            <a:r>
              <a:rPr sz="1000" spc="-30" dirty="0">
                <a:solidFill>
                  <a:prstClr val="black"/>
                </a:solidFill>
                <a:latin typeface="Lucida Sans Unicode"/>
                <a:cs typeface="Lucida Sans Unicode"/>
              </a:rPr>
              <a:t>fi</a:t>
            </a:r>
            <a:r>
              <a:rPr sz="1000" spc="-30" dirty="0">
                <a:solidFill>
                  <a:prstClr val="black"/>
                </a:solidFill>
                <a:cs typeface="Calibri"/>
              </a:rPr>
              <a:t>c</a:t>
            </a:r>
            <a:r>
              <a:rPr sz="1000" spc="-25" dirty="0">
                <a:solidFill>
                  <a:prstClr val="black"/>
                </a:solidFill>
                <a:cs typeface="Calibri"/>
              </a:rPr>
              <a:t> </a:t>
            </a:r>
            <a:r>
              <a:rPr sz="1000" spc="-15" dirty="0">
                <a:solidFill>
                  <a:prstClr val="black"/>
                </a:solidFill>
                <a:cs typeface="Calibri"/>
              </a:rPr>
              <a:t>anatomical</a:t>
            </a:r>
            <a:r>
              <a:rPr sz="1000" spc="-10" dirty="0">
                <a:solidFill>
                  <a:prstClr val="black"/>
                </a:solidFill>
                <a:cs typeface="Calibri"/>
              </a:rPr>
              <a:t> </a:t>
            </a:r>
            <a:r>
              <a:rPr sz="1000" spc="-15" dirty="0">
                <a:solidFill>
                  <a:prstClr val="black"/>
                </a:solidFill>
                <a:cs typeface="Calibri"/>
              </a:rPr>
              <a:t>soft </a:t>
            </a:r>
            <a:r>
              <a:rPr sz="1000" spc="-10" dirty="0">
                <a:solidFill>
                  <a:prstClr val="black"/>
                </a:solidFill>
                <a:cs typeface="Calibri"/>
              </a:rPr>
              <a:t> </a:t>
            </a:r>
            <a:r>
              <a:rPr sz="1000" spc="-15" dirty="0">
                <a:solidFill>
                  <a:prstClr val="black"/>
                </a:solidFill>
                <a:cs typeface="Calibri"/>
              </a:rPr>
              <a:t>tissue</a:t>
            </a:r>
            <a:r>
              <a:rPr sz="1000" spc="-10" dirty="0">
                <a:solidFill>
                  <a:prstClr val="black"/>
                </a:solidFill>
                <a:cs typeface="Calibri"/>
              </a:rPr>
              <a:t> </a:t>
            </a:r>
            <a:r>
              <a:rPr sz="1000" spc="-15" dirty="0">
                <a:solidFill>
                  <a:prstClr val="black"/>
                </a:solidFill>
                <a:cs typeface="Calibri"/>
              </a:rPr>
              <a:t>and</a:t>
            </a:r>
            <a:r>
              <a:rPr sz="1000" spc="-10" dirty="0">
                <a:solidFill>
                  <a:prstClr val="black"/>
                </a:solidFill>
                <a:cs typeface="Calibri"/>
              </a:rPr>
              <a:t> </a:t>
            </a:r>
            <a:r>
              <a:rPr sz="1000" spc="-15" dirty="0">
                <a:solidFill>
                  <a:prstClr val="black"/>
                </a:solidFill>
                <a:cs typeface="Calibri"/>
              </a:rPr>
              <a:t>bone</a:t>
            </a:r>
            <a:r>
              <a:rPr sz="1000" spc="-10" dirty="0">
                <a:solidFill>
                  <a:prstClr val="black"/>
                </a:solidFill>
                <a:cs typeface="Calibri"/>
              </a:rPr>
              <a:t> </a:t>
            </a:r>
            <a:r>
              <a:rPr sz="1000" spc="-15" dirty="0">
                <a:solidFill>
                  <a:prstClr val="black"/>
                </a:solidFill>
                <a:cs typeface="Calibri"/>
              </a:rPr>
              <a:t>compartments.</a:t>
            </a:r>
            <a:r>
              <a:rPr sz="1000" spc="-10" dirty="0">
                <a:solidFill>
                  <a:prstClr val="black"/>
                </a:solidFill>
                <a:cs typeface="Calibri"/>
              </a:rPr>
              <a:t> </a:t>
            </a:r>
            <a:r>
              <a:rPr sz="1000" spc="-5" dirty="0">
                <a:solidFill>
                  <a:prstClr val="black"/>
                </a:solidFill>
                <a:cs typeface="Calibri"/>
              </a:rPr>
              <a:t>It</a:t>
            </a:r>
            <a:r>
              <a:rPr sz="1000" dirty="0">
                <a:solidFill>
                  <a:prstClr val="black"/>
                </a:solidFill>
                <a:cs typeface="Calibri"/>
              </a:rPr>
              <a:t> </a:t>
            </a:r>
            <a:r>
              <a:rPr sz="1000" spc="-15" dirty="0">
                <a:solidFill>
                  <a:prstClr val="black"/>
                </a:solidFill>
                <a:cs typeface="Calibri"/>
              </a:rPr>
              <a:t>should</a:t>
            </a:r>
            <a:r>
              <a:rPr sz="1000" spc="-10" dirty="0">
                <a:solidFill>
                  <a:prstClr val="black"/>
                </a:solidFill>
                <a:cs typeface="Calibri"/>
              </a:rPr>
              <a:t> be</a:t>
            </a:r>
            <a:r>
              <a:rPr sz="1000" spc="-5" dirty="0">
                <a:solidFill>
                  <a:prstClr val="black"/>
                </a:solidFill>
                <a:cs typeface="Calibri"/>
              </a:rPr>
              <a:t> </a:t>
            </a:r>
            <a:r>
              <a:rPr sz="1000" spc="-20" dirty="0">
                <a:solidFill>
                  <a:prstClr val="black"/>
                </a:solidFill>
                <a:cs typeface="Calibri"/>
              </a:rPr>
              <a:t>recorded </a:t>
            </a:r>
            <a:r>
              <a:rPr sz="1000" spc="-15" dirty="0">
                <a:solidFill>
                  <a:prstClr val="black"/>
                </a:solidFill>
                <a:cs typeface="Calibri"/>
              </a:rPr>
              <a:t> whether</a:t>
            </a:r>
            <a:r>
              <a:rPr sz="1000" spc="140" dirty="0">
                <a:solidFill>
                  <a:prstClr val="black"/>
                </a:solidFill>
                <a:cs typeface="Calibri"/>
              </a:rPr>
              <a:t> </a:t>
            </a:r>
            <a:r>
              <a:rPr sz="1000" spc="-15" dirty="0">
                <a:solidFill>
                  <a:prstClr val="black"/>
                </a:solidFill>
                <a:cs typeface="Calibri"/>
              </a:rPr>
              <a:t>the</a:t>
            </a:r>
            <a:r>
              <a:rPr sz="1000" spc="150" dirty="0">
                <a:solidFill>
                  <a:prstClr val="black"/>
                </a:solidFill>
                <a:cs typeface="Calibri"/>
              </a:rPr>
              <a:t> </a:t>
            </a:r>
            <a:r>
              <a:rPr sz="1000" spc="-15" dirty="0">
                <a:solidFill>
                  <a:prstClr val="black"/>
                </a:solidFill>
                <a:cs typeface="Calibri"/>
              </a:rPr>
              <a:t>resection</a:t>
            </a:r>
            <a:r>
              <a:rPr sz="1000" spc="145" dirty="0">
                <a:solidFill>
                  <a:prstClr val="black"/>
                </a:solidFill>
                <a:cs typeface="Calibri"/>
              </a:rPr>
              <a:t> </a:t>
            </a:r>
            <a:r>
              <a:rPr sz="1000" spc="-20" dirty="0">
                <a:solidFill>
                  <a:prstClr val="black"/>
                </a:solidFill>
                <a:cs typeface="Calibri"/>
              </a:rPr>
              <a:t>margins</a:t>
            </a:r>
            <a:r>
              <a:rPr sz="1000" spc="155" dirty="0">
                <a:solidFill>
                  <a:prstClr val="black"/>
                </a:solidFill>
                <a:cs typeface="Calibri"/>
              </a:rPr>
              <a:t> </a:t>
            </a:r>
            <a:r>
              <a:rPr sz="1000" spc="-20" dirty="0">
                <a:solidFill>
                  <a:prstClr val="black"/>
                </a:solidFill>
                <a:cs typeface="Calibri"/>
              </a:rPr>
              <a:t>are</a:t>
            </a:r>
            <a:r>
              <a:rPr sz="1000" spc="155" dirty="0">
                <a:solidFill>
                  <a:prstClr val="black"/>
                </a:solidFill>
                <a:cs typeface="Calibri"/>
              </a:rPr>
              <a:t> </a:t>
            </a:r>
            <a:r>
              <a:rPr sz="1000" spc="-15" dirty="0">
                <a:solidFill>
                  <a:prstClr val="black"/>
                </a:solidFill>
                <a:cs typeface="Calibri"/>
              </a:rPr>
              <a:t>either</a:t>
            </a:r>
            <a:r>
              <a:rPr sz="1000" spc="135" dirty="0">
                <a:solidFill>
                  <a:prstClr val="black"/>
                </a:solidFill>
                <a:cs typeface="Calibri"/>
              </a:rPr>
              <a:t> </a:t>
            </a:r>
            <a:r>
              <a:rPr sz="1000" spc="-15" dirty="0">
                <a:solidFill>
                  <a:prstClr val="black"/>
                </a:solidFill>
                <a:cs typeface="Calibri"/>
              </a:rPr>
              <a:t>clear</a:t>
            </a:r>
            <a:r>
              <a:rPr sz="1000" spc="145" dirty="0">
                <a:solidFill>
                  <a:prstClr val="black"/>
                </a:solidFill>
                <a:cs typeface="Calibri"/>
              </a:rPr>
              <a:t> </a:t>
            </a:r>
            <a:r>
              <a:rPr sz="1000" spc="-15" dirty="0">
                <a:solidFill>
                  <a:prstClr val="black"/>
                </a:solidFill>
                <a:cs typeface="Calibri"/>
              </a:rPr>
              <a:t>(R0)</a:t>
            </a:r>
            <a:r>
              <a:rPr sz="1000" spc="150" dirty="0">
                <a:solidFill>
                  <a:prstClr val="black"/>
                </a:solidFill>
                <a:cs typeface="Calibri"/>
              </a:rPr>
              <a:t> </a:t>
            </a:r>
            <a:r>
              <a:rPr sz="1000" spc="-10" dirty="0">
                <a:solidFill>
                  <a:prstClr val="black"/>
                </a:solidFill>
                <a:cs typeface="Calibri"/>
              </a:rPr>
              <a:t>or</a:t>
            </a:r>
            <a:endParaRPr sz="1000">
              <a:solidFill>
                <a:prstClr val="black"/>
              </a:solidFill>
              <a:cs typeface="Calibri"/>
            </a:endParaRPr>
          </a:p>
        </p:txBody>
      </p:sp>
      <p:sp>
        <p:nvSpPr>
          <p:cNvPr id="3" name="object 3"/>
          <p:cNvSpPr txBox="1"/>
          <p:nvPr/>
        </p:nvSpPr>
        <p:spPr>
          <a:xfrm>
            <a:off x="5155781" y="759351"/>
            <a:ext cx="4005969" cy="1704954"/>
          </a:xfrm>
          <a:prstGeom prst="rect">
            <a:avLst/>
          </a:prstGeom>
        </p:spPr>
        <p:txBody>
          <a:bodyPr vert="horz" wrap="square" lIns="0" tIns="12065" rIns="0" bIns="0" rtlCol="0">
            <a:spAutoFit/>
          </a:bodyPr>
          <a:lstStyle/>
          <a:p>
            <a:pPr marL="12700" marR="5080" algn="just">
              <a:spcBef>
                <a:spcPts val="95"/>
              </a:spcBef>
            </a:pPr>
            <a:r>
              <a:rPr sz="1000" spc="-15" dirty="0">
                <a:solidFill>
                  <a:prstClr val="black"/>
                </a:solidFill>
                <a:cs typeface="Calibri"/>
              </a:rPr>
              <a:t>microscopically </a:t>
            </a:r>
            <a:r>
              <a:rPr sz="1000" spc="-10" dirty="0">
                <a:solidFill>
                  <a:prstClr val="black"/>
                </a:solidFill>
                <a:cs typeface="Calibri"/>
              </a:rPr>
              <a:t>(R1) or </a:t>
            </a:r>
            <a:r>
              <a:rPr sz="1000" spc="-20" dirty="0">
                <a:solidFill>
                  <a:prstClr val="black"/>
                </a:solidFill>
                <a:cs typeface="Calibri"/>
              </a:rPr>
              <a:t>macroscopically </a:t>
            </a:r>
            <a:r>
              <a:rPr sz="1000" spc="-15" dirty="0">
                <a:solidFill>
                  <a:prstClr val="black"/>
                </a:solidFill>
                <a:cs typeface="Calibri"/>
              </a:rPr>
              <a:t>(R2) involved. </a:t>
            </a:r>
            <a:r>
              <a:rPr sz="1000" spc="-10" dirty="0">
                <a:solidFill>
                  <a:prstClr val="black"/>
                </a:solidFill>
                <a:cs typeface="Calibri"/>
              </a:rPr>
              <a:t>In </a:t>
            </a:r>
            <a:r>
              <a:rPr sz="1000" spc="-15" dirty="0">
                <a:solidFill>
                  <a:prstClr val="black"/>
                </a:solidFill>
                <a:cs typeface="Calibri"/>
              </a:rPr>
              <a:t>case </a:t>
            </a:r>
            <a:r>
              <a:rPr sz="1000" spc="-10" dirty="0">
                <a:solidFill>
                  <a:prstClr val="black"/>
                </a:solidFill>
                <a:cs typeface="Calibri"/>
              </a:rPr>
              <a:t> of </a:t>
            </a:r>
            <a:r>
              <a:rPr sz="1000" spc="-15" dirty="0">
                <a:solidFill>
                  <a:prstClr val="black"/>
                </a:solidFill>
                <a:cs typeface="Calibri"/>
              </a:rPr>
              <a:t>negative margins, the</a:t>
            </a:r>
            <a:r>
              <a:rPr sz="1000" spc="195" dirty="0">
                <a:solidFill>
                  <a:prstClr val="black"/>
                </a:solidFill>
                <a:cs typeface="Calibri"/>
              </a:rPr>
              <a:t> </a:t>
            </a:r>
            <a:r>
              <a:rPr sz="1000" spc="-20" dirty="0">
                <a:solidFill>
                  <a:prstClr val="black"/>
                </a:solidFill>
                <a:cs typeface="Calibri"/>
              </a:rPr>
              <a:t>distance</a:t>
            </a:r>
            <a:r>
              <a:rPr sz="1000" spc="185" dirty="0">
                <a:solidFill>
                  <a:prstClr val="black"/>
                </a:solidFill>
                <a:cs typeface="Calibri"/>
              </a:rPr>
              <a:t> </a:t>
            </a:r>
            <a:r>
              <a:rPr sz="1000" spc="-10" dirty="0">
                <a:solidFill>
                  <a:prstClr val="black"/>
                </a:solidFill>
                <a:cs typeface="Calibri"/>
              </a:rPr>
              <a:t>(in </a:t>
            </a:r>
            <a:r>
              <a:rPr sz="1000" spc="-15" dirty="0">
                <a:solidFill>
                  <a:prstClr val="black"/>
                </a:solidFill>
                <a:cs typeface="Calibri"/>
              </a:rPr>
              <a:t>mm) </a:t>
            </a:r>
            <a:r>
              <a:rPr sz="1000" spc="-10" dirty="0">
                <a:solidFill>
                  <a:prstClr val="black"/>
                </a:solidFill>
                <a:cs typeface="Calibri"/>
              </a:rPr>
              <a:t>of </a:t>
            </a:r>
            <a:r>
              <a:rPr sz="1000" spc="-15" dirty="0">
                <a:solidFill>
                  <a:prstClr val="black"/>
                </a:solidFill>
                <a:cs typeface="Calibri"/>
              </a:rPr>
              <a:t>tumour from </a:t>
            </a:r>
            <a:r>
              <a:rPr sz="1000" spc="-10" dirty="0">
                <a:solidFill>
                  <a:prstClr val="black"/>
                </a:solidFill>
                <a:cs typeface="Calibri"/>
              </a:rPr>
              <a:t> </a:t>
            </a:r>
            <a:r>
              <a:rPr sz="1000" spc="-15" dirty="0">
                <a:solidFill>
                  <a:prstClr val="black"/>
                </a:solidFill>
                <a:cs typeface="Calibri"/>
              </a:rPr>
              <a:t>the </a:t>
            </a:r>
            <a:r>
              <a:rPr sz="1000" spc="-20" dirty="0">
                <a:solidFill>
                  <a:prstClr val="black"/>
                </a:solidFill>
                <a:cs typeface="Calibri"/>
              </a:rPr>
              <a:t>nearest </a:t>
            </a:r>
            <a:r>
              <a:rPr sz="1000" spc="-15" dirty="0">
                <a:solidFill>
                  <a:prstClr val="black"/>
                </a:solidFill>
                <a:cs typeface="Calibri"/>
              </a:rPr>
              <a:t>resection margin as </a:t>
            </a:r>
            <a:r>
              <a:rPr sz="1000" spc="-10" dirty="0">
                <a:solidFill>
                  <a:prstClr val="black"/>
                </a:solidFill>
                <a:cs typeface="Calibri"/>
              </a:rPr>
              <a:t>well </a:t>
            </a:r>
            <a:r>
              <a:rPr sz="1000" spc="-15" dirty="0">
                <a:solidFill>
                  <a:prstClr val="black"/>
                </a:solidFill>
                <a:cs typeface="Calibri"/>
              </a:rPr>
              <a:t>as the distance </a:t>
            </a:r>
            <a:r>
              <a:rPr sz="1000" spc="-10" dirty="0">
                <a:solidFill>
                  <a:prstClr val="black"/>
                </a:solidFill>
                <a:cs typeface="Calibri"/>
              </a:rPr>
              <a:t>to </a:t>
            </a:r>
            <a:r>
              <a:rPr sz="1000" spc="-15" dirty="0">
                <a:solidFill>
                  <a:prstClr val="black"/>
                </a:solidFill>
                <a:cs typeface="Calibri"/>
              </a:rPr>
              <a:t>the </a:t>
            </a:r>
            <a:r>
              <a:rPr sz="1000" spc="-10" dirty="0">
                <a:solidFill>
                  <a:prstClr val="black"/>
                </a:solidFill>
                <a:cs typeface="Calibri"/>
              </a:rPr>
              <a:t> </a:t>
            </a:r>
            <a:r>
              <a:rPr sz="1000" spc="-20" dirty="0">
                <a:solidFill>
                  <a:prstClr val="black"/>
                </a:solidFill>
                <a:cs typeface="Calibri"/>
              </a:rPr>
              <a:t>closest osteotomy </a:t>
            </a:r>
            <a:r>
              <a:rPr sz="1000" spc="-15" dirty="0">
                <a:solidFill>
                  <a:prstClr val="black"/>
                </a:solidFill>
                <a:cs typeface="Calibri"/>
              </a:rPr>
              <a:t>margin should </a:t>
            </a:r>
            <a:r>
              <a:rPr sz="1000" spc="-10" dirty="0">
                <a:solidFill>
                  <a:prstClr val="black"/>
                </a:solidFill>
                <a:cs typeface="Calibri"/>
              </a:rPr>
              <a:t>be </a:t>
            </a:r>
            <a:r>
              <a:rPr sz="1000" spc="-20" dirty="0">
                <a:solidFill>
                  <a:prstClr val="black"/>
                </a:solidFill>
                <a:cs typeface="Calibri"/>
              </a:rPr>
              <a:t>measured. </a:t>
            </a:r>
            <a:r>
              <a:rPr sz="1000" spc="-10" dirty="0">
                <a:solidFill>
                  <a:prstClr val="black"/>
                </a:solidFill>
                <a:cs typeface="Calibri"/>
              </a:rPr>
              <a:t>A </a:t>
            </a:r>
            <a:r>
              <a:rPr sz="1000" spc="-15" dirty="0">
                <a:solidFill>
                  <a:prstClr val="black"/>
                </a:solidFill>
                <a:cs typeface="Calibri"/>
              </a:rPr>
              <a:t>complete, </a:t>
            </a:r>
            <a:r>
              <a:rPr sz="1000" spc="-10" dirty="0">
                <a:solidFill>
                  <a:prstClr val="black"/>
                </a:solidFill>
                <a:cs typeface="Calibri"/>
              </a:rPr>
              <a:t> </a:t>
            </a:r>
            <a:r>
              <a:rPr sz="1000" spc="-20" dirty="0">
                <a:solidFill>
                  <a:prstClr val="black"/>
                </a:solidFill>
                <a:cs typeface="Calibri"/>
              </a:rPr>
              <a:t>representative </a:t>
            </a:r>
            <a:r>
              <a:rPr sz="1000" spc="-15" dirty="0">
                <a:solidFill>
                  <a:prstClr val="black"/>
                </a:solidFill>
                <a:cs typeface="Calibri"/>
              </a:rPr>
              <a:t>slab </a:t>
            </a:r>
            <a:r>
              <a:rPr sz="1000" spc="-10" dirty="0">
                <a:solidFill>
                  <a:prstClr val="black"/>
                </a:solidFill>
                <a:cs typeface="Calibri"/>
              </a:rPr>
              <a:t>of </a:t>
            </a:r>
            <a:r>
              <a:rPr sz="1000" spc="-15" dirty="0">
                <a:solidFill>
                  <a:prstClr val="black"/>
                </a:solidFill>
                <a:cs typeface="Calibri"/>
              </a:rPr>
              <a:t>the </a:t>
            </a:r>
            <a:r>
              <a:rPr sz="1000" spc="-30" dirty="0">
                <a:solidFill>
                  <a:prstClr val="black"/>
                </a:solidFill>
                <a:cs typeface="Calibri"/>
              </a:rPr>
              <a:t>tumour, </a:t>
            </a:r>
            <a:r>
              <a:rPr sz="1000" spc="-15" dirty="0">
                <a:solidFill>
                  <a:prstClr val="black"/>
                </a:solidFill>
                <a:cs typeface="Calibri"/>
              </a:rPr>
              <a:t>usually through its </a:t>
            </a:r>
            <a:r>
              <a:rPr sz="1000" spc="-20" dirty="0">
                <a:solidFill>
                  <a:prstClr val="black"/>
                </a:solidFill>
                <a:cs typeface="Calibri"/>
              </a:rPr>
              <a:t>largest </a:t>
            </a:r>
            <a:r>
              <a:rPr sz="1000" spc="-15" dirty="0">
                <a:solidFill>
                  <a:prstClr val="black"/>
                </a:solidFill>
                <a:cs typeface="Calibri"/>
              </a:rPr>
              <a:t> dimension </a:t>
            </a:r>
            <a:r>
              <a:rPr sz="1000" spc="-5" dirty="0">
                <a:solidFill>
                  <a:prstClr val="black"/>
                </a:solidFill>
                <a:cs typeface="Calibri"/>
              </a:rPr>
              <a:t>in </a:t>
            </a:r>
            <a:r>
              <a:rPr sz="1000" spc="-15" dirty="0">
                <a:solidFill>
                  <a:prstClr val="black"/>
                </a:solidFill>
                <a:cs typeface="Calibri"/>
              </a:rPr>
              <a:t>the</a:t>
            </a:r>
            <a:r>
              <a:rPr sz="1000" spc="-10" dirty="0">
                <a:solidFill>
                  <a:prstClr val="black"/>
                </a:solidFill>
                <a:cs typeface="Calibri"/>
              </a:rPr>
              <a:t> </a:t>
            </a:r>
            <a:r>
              <a:rPr sz="1000" spc="-15" dirty="0">
                <a:solidFill>
                  <a:prstClr val="black"/>
                </a:solidFill>
                <a:cs typeface="Calibri"/>
              </a:rPr>
              <a:t>longitudinal axis as guided </a:t>
            </a:r>
            <a:r>
              <a:rPr sz="1000" spc="-10" dirty="0">
                <a:solidFill>
                  <a:prstClr val="black"/>
                </a:solidFill>
                <a:cs typeface="Calibri"/>
              </a:rPr>
              <a:t>by </a:t>
            </a:r>
            <a:r>
              <a:rPr sz="1000" spc="-15" dirty="0">
                <a:solidFill>
                  <a:prstClr val="black"/>
                </a:solidFill>
                <a:cs typeface="Calibri"/>
              </a:rPr>
              <a:t>the</a:t>
            </a:r>
            <a:r>
              <a:rPr sz="1000" spc="-10" dirty="0">
                <a:solidFill>
                  <a:prstClr val="black"/>
                </a:solidFill>
                <a:cs typeface="Calibri"/>
              </a:rPr>
              <a:t> </a:t>
            </a:r>
            <a:r>
              <a:rPr sz="1000" spc="-15" dirty="0">
                <a:solidFill>
                  <a:prstClr val="black"/>
                </a:solidFill>
                <a:cs typeface="Calibri"/>
              </a:rPr>
              <a:t>radio- </a:t>
            </a:r>
            <a:r>
              <a:rPr sz="1000" spc="-10" dirty="0">
                <a:solidFill>
                  <a:prstClr val="black"/>
                </a:solidFill>
                <a:cs typeface="Calibri"/>
              </a:rPr>
              <a:t> </a:t>
            </a:r>
            <a:r>
              <a:rPr sz="1000" spc="-15" dirty="0">
                <a:solidFill>
                  <a:prstClr val="black"/>
                </a:solidFill>
                <a:cs typeface="Calibri"/>
              </a:rPr>
              <a:t>logical images, should </a:t>
            </a:r>
            <a:r>
              <a:rPr sz="1000" spc="-10" dirty="0">
                <a:solidFill>
                  <a:prstClr val="black"/>
                </a:solidFill>
                <a:cs typeface="Calibri"/>
              </a:rPr>
              <a:t>be </a:t>
            </a:r>
            <a:r>
              <a:rPr sz="1000" spc="-15" dirty="0">
                <a:solidFill>
                  <a:prstClr val="black"/>
                </a:solidFill>
                <a:cs typeface="Calibri"/>
              </a:rPr>
              <a:t>embedded </a:t>
            </a:r>
            <a:r>
              <a:rPr sz="1000" spc="-20" dirty="0">
                <a:solidFill>
                  <a:prstClr val="black"/>
                </a:solidFill>
                <a:cs typeface="Calibri"/>
              </a:rPr>
              <a:t>for microscopy </a:t>
            </a:r>
            <a:r>
              <a:rPr sz="1000" spc="-5" dirty="0">
                <a:solidFill>
                  <a:prstClr val="black"/>
                </a:solidFill>
                <a:cs typeface="Calibri"/>
              </a:rPr>
              <a:t>in </a:t>
            </a:r>
            <a:r>
              <a:rPr sz="1000" spc="-15" dirty="0">
                <a:solidFill>
                  <a:prstClr val="black"/>
                </a:solidFill>
                <a:cs typeface="Calibri"/>
              </a:rPr>
              <a:t>a </a:t>
            </a:r>
            <a:r>
              <a:rPr sz="1000" spc="-10" dirty="0">
                <a:solidFill>
                  <a:prstClr val="black"/>
                </a:solidFill>
                <a:cs typeface="Calibri"/>
              </a:rPr>
              <a:t>grid </a:t>
            </a:r>
            <a:r>
              <a:rPr sz="1000" spc="-5" dirty="0">
                <a:solidFill>
                  <a:prstClr val="black"/>
                </a:solidFill>
                <a:cs typeface="Calibri"/>
              </a:rPr>
              <a:t> </a:t>
            </a:r>
            <a:r>
              <a:rPr sz="1000" spc="-30" dirty="0">
                <a:solidFill>
                  <a:prstClr val="black"/>
                </a:solidFill>
                <a:cs typeface="Calibri"/>
              </a:rPr>
              <a:t>manner.</a:t>
            </a:r>
            <a:r>
              <a:rPr sz="1000" spc="-25" dirty="0">
                <a:solidFill>
                  <a:prstClr val="black"/>
                </a:solidFill>
                <a:cs typeface="Calibri"/>
              </a:rPr>
              <a:t> </a:t>
            </a:r>
            <a:r>
              <a:rPr sz="1000" spc="-15" dirty="0">
                <a:solidFill>
                  <a:prstClr val="black"/>
                </a:solidFill>
                <a:cs typeface="Calibri"/>
              </a:rPr>
              <a:t>This</a:t>
            </a:r>
            <a:r>
              <a:rPr sz="1000" spc="-10" dirty="0">
                <a:solidFill>
                  <a:prstClr val="black"/>
                </a:solidFill>
                <a:cs typeface="Calibri"/>
              </a:rPr>
              <a:t> </a:t>
            </a:r>
            <a:r>
              <a:rPr sz="1000" spc="-5" dirty="0">
                <a:solidFill>
                  <a:prstClr val="black"/>
                </a:solidFill>
                <a:cs typeface="Calibri"/>
              </a:rPr>
              <a:t>is</a:t>
            </a:r>
            <a:r>
              <a:rPr sz="1000" dirty="0">
                <a:solidFill>
                  <a:prstClr val="black"/>
                </a:solidFill>
                <a:cs typeface="Calibri"/>
              </a:rPr>
              <a:t> </a:t>
            </a:r>
            <a:r>
              <a:rPr sz="1000" spc="-15" dirty="0">
                <a:solidFill>
                  <a:prstClr val="black"/>
                </a:solidFill>
                <a:cs typeface="Calibri"/>
              </a:rPr>
              <a:t>especially</a:t>
            </a:r>
            <a:r>
              <a:rPr sz="1000" spc="-10" dirty="0">
                <a:solidFill>
                  <a:prstClr val="black"/>
                </a:solidFill>
                <a:cs typeface="Calibri"/>
              </a:rPr>
              <a:t> </a:t>
            </a:r>
            <a:r>
              <a:rPr sz="1000" spc="-15" dirty="0">
                <a:solidFill>
                  <a:prstClr val="black"/>
                </a:solidFill>
                <a:cs typeface="Calibri"/>
              </a:rPr>
              <a:t>relevant</a:t>
            </a:r>
            <a:r>
              <a:rPr sz="1000" spc="-10" dirty="0">
                <a:solidFill>
                  <a:prstClr val="black"/>
                </a:solidFill>
                <a:cs typeface="Calibri"/>
              </a:rPr>
              <a:t> </a:t>
            </a:r>
            <a:r>
              <a:rPr sz="1000" spc="-15" dirty="0">
                <a:solidFill>
                  <a:prstClr val="black"/>
                </a:solidFill>
                <a:cs typeface="Calibri"/>
              </a:rPr>
              <a:t>after</a:t>
            </a:r>
            <a:r>
              <a:rPr sz="1000" spc="-10" dirty="0">
                <a:solidFill>
                  <a:prstClr val="black"/>
                </a:solidFill>
                <a:cs typeface="Calibri"/>
              </a:rPr>
              <a:t> </a:t>
            </a:r>
            <a:r>
              <a:rPr sz="1000" spc="-15" dirty="0">
                <a:solidFill>
                  <a:prstClr val="black"/>
                </a:solidFill>
                <a:cs typeface="Calibri"/>
              </a:rPr>
              <a:t>neoadjuvant </a:t>
            </a:r>
            <a:r>
              <a:rPr sz="1000" spc="-10" dirty="0">
                <a:solidFill>
                  <a:prstClr val="black"/>
                </a:solidFill>
                <a:cs typeface="Calibri"/>
              </a:rPr>
              <a:t> </a:t>
            </a:r>
            <a:r>
              <a:rPr sz="1000" spc="-20" dirty="0">
                <a:solidFill>
                  <a:prstClr val="black"/>
                </a:solidFill>
                <a:cs typeface="Calibri"/>
              </a:rPr>
              <a:t>chemotherapy </a:t>
            </a:r>
            <a:r>
              <a:rPr sz="1000" spc="-15" dirty="0">
                <a:solidFill>
                  <a:prstClr val="black"/>
                </a:solidFill>
                <a:cs typeface="Calibri"/>
              </a:rPr>
              <a:t>(ChT) </a:t>
            </a:r>
            <a:r>
              <a:rPr sz="1000" spc="-10" dirty="0">
                <a:solidFill>
                  <a:prstClr val="black"/>
                </a:solidFill>
                <a:cs typeface="Calibri"/>
              </a:rPr>
              <a:t>to </a:t>
            </a:r>
            <a:r>
              <a:rPr sz="1000" spc="-15" dirty="0">
                <a:solidFill>
                  <a:prstClr val="black"/>
                </a:solidFill>
                <a:cs typeface="Calibri"/>
              </a:rPr>
              <a:t>assess </a:t>
            </a:r>
            <a:r>
              <a:rPr sz="1000" spc="-20" dirty="0">
                <a:solidFill>
                  <a:prstClr val="black"/>
                </a:solidFill>
                <a:cs typeface="Calibri"/>
              </a:rPr>
              <a:t>response. </a:t>
            </a:r>
            <a:r>
              <a:rPr sz="1000" spc="-15" dirty="0">
                <a:solidFill>
                  <a:prstClr val="black"/>
                </a:solidFill>
                <a:cs typeface="Calibri"/>
              </a:rPr>
              <a:t>The </a:t>
            </a:r>
            <a:r>
              <a:rPr sz="1000" spc="-20" dirty="0">
                <a:solidFill>
                  <a:prstClr val="black"/>
                </a:solidFill>
                <a:cs typeface="Calibri"/>
              </a:rPr>
              <a:t>percentage </a:t>
            </a:r>
            <a:r>
              <a:rPr sz="1000" spc="-10" dirty="0">
                <a:solidFill>
                  <a:prstClr val="black"/>
                </a:solidFill>
                <a:cs typeface="Calibri"/>
              </a:rPr>
              <a:t>of </a:t>
            </a:r>
            <a:r>
              <a:rPr sz="1000" spc="-5" dirty="0">
                <a:solidFill>
                  <a:prstClr val="black"/>
                </a:solidFill>
                <a:cs typeface="Calibri"/>
              </a:rPr>
              <a:t> </a:t>
            </a:r>
            <a:r>
              <a:rPr sz="1000" spc="-15" dirty="0">
                <a:solidFill>
                  <a:prstClr val="black"/>
                </a:solidFill>
                <a:cs typeface="Calibri"/>
              </a:rPr>
              <a:t>viable </a:t>
            </a:r>
            <a:r>
              <a:rPr sz="1000" spc="-20" dirty="0">
                <a:solidFill>
                  <a:prstClr val="black"/>
                </a:solidFill>
                <a:cs typeface="Calibri"/>
              </a:rPr>
              <a:t>tumour/percentage </a:t>
            </a:r>
            <a:r>
              <a:rPr sz="1000" spc="-10" dirty="0">
                <a:solidFill>
                  <a:prstClr val="black"/>
                </a:solidFill>
                <a:cs typeface="Calibri"/>
              </a:rPr>
              <a:t>of </a:t>
            </a:r>
            <a:r>
              <a:rPr sz="1000" spc="-15" dirty="0">
                <a:solidFill>
                  <a:prstClr val="black"/>
                </a:solidFill>
                <a:cs typeface="Calibri"/>
              </a:rPr>
              <a:t>histological </a:t>
            </a:r>
            <a:r>
              <a:rPr sz="1000" spc="-20" dirty="0">
                <a:solidFill>
                  <a:prstClr val="black"/>
                </a:solidFill>
                <a:cs typeface="Calibri"/>
              </a:rPr>
              <a:t>response </a:t>
            </a:r>
            <a:r>
              <a:rPr sz="1000" spc="-15" dirty="0">
                <a:solidFill>
                  <a:prstClr val="black"/>
                </a:solidFill>
                <a:cs typeface="Calibri"/>
              </a:rPr>
              <a:t>(including </a:t>
            </a:r>
            <a:r>
              <a:rPr sz="1000" spc="-10" dirty="0">
                <a:solidFill>
                  <a:prstClr val="black"/>
                </a:solidFill>
                <a:cs typeface="Calibri"/>
              </a:rPr>
              <a:t> </a:t>
            </a:r>
            <a:r>
              <a:rPr sz="1000" spc="-20" dirty="0">
                <a:solidFill>
                  <a:prstClr val="black"/>
                </a:solidFill>
                <a:cs typeface="Calibri"/>
              </a:rPr>
              <a:t>necrosis, </a:t>
            </a:r>
            <a:r>
              <a:rPr sz="1000" spc="-30" dirty="0">
                <a:solidFill>
                  <a:prstClr val="black"/>
                </a:solidFill>
                <a:latin typeface="Lucida Sans Unicode"/>
                <a:cs typeface="Lucida Sans Unicode"/>
              </a:rPr>
              <a:t>fi</a:t>
            </a:r>
            <a:r>
              <a:rPr sz="1000" spc="-30" dirty="0">
                <a:solidFill>
                  <a:prstClr val="black"/>
                </a:solidFill>
                <a:cs typeface="Calibri"/>
              </a:rPr>
              <a:t>brosis </a:t>
            </a:r>
            <a:r>
              <a:rPr sz="1000" spc="-15" dirty="0">
                <a:solidFill>
                  <a:prstClr val="black"/>
                </a:solidFill>
                <a:cs typeface="Calibri"/>
              </a:rPr>
              <a:t>and </a:t>
            </a:r>
            <a:r>
              <a:rPr sz="1000" spc="-25" dirty="0">
                <a:solidFill>
                  <a:prstClr val="black"/>
                </a:solidFill>
                <a:cs typeface="Calibri"/>
              </a:rPr>
              <a:t>calci</a:t>
            </a:r>
            <a:r>
              <a:rPr sz="1000" spc="-25" dirty="0">
                <a:solidFill>
                  <a:prstClr val="black"/>
                </a:solidFill>
                <a:latin typeface="Lucida Sans Unicode"/>
                <a:cs typeface="Lucida Sans Unicode"/>
              </a:rPr>
              <a:t>fi</a:t>
            </a:r>
            <a:r>
              <a:rPr sz="1000" spc="-25" dirty="0">
                <a:solidFill>
                  <a:prstClr val="black"/>
                </a:solidFill>
                <a:cs typeface="Calibri"/>
              </a:rPr>
              <a:t>cation) </a:t>
            </a:r>
            <a:r>
              <a:rPr sz="1000" spc="-15" dirty="0">
                <a:solidFill>
                  <a:prstClr val="black"/>
                </a:solidFill>
                <a:cs typeface="Calibri"/>
              </a:rPr>
              <a:t>should </a:t>
            </a:r>
            <a:r>
              <a:rPr sz="1000" spc="-10" dirty="0">
                <a:solidFill>
                  <a:prstClr val="black"/>
                </a:solidFill>
                <a:cs typeface="Calibri"/>
              </a:rPr>
              <a:t>be </a:t>
            </a:r>
            <a:r>
              <a:rPr sz="1000" spc="-20" dirty="0">
                <a:solidFill>
                  <a:prstClr val="black"/>
                </a:solidFill>
                <a:cs typeface="Calibri"/>
              </a:rPr>
              <a:t>documented, </a:t>
            </a:r>
            <a:r>
              <a:rPr sz="1000" spc="-15" dirty="0">
                <a:solidFill>
                  <a:prstClr val="black"/>
                </a:solidFill>
                <a:cs typeface="Calibri"/>
              </a:rPr>
              <a:t>as </a:t>
            </a:r>
            <a:r>
              <a:rPr sz="1000" spc="-10" dirty="0">
                <a:solidFill>
                  <a:prstClr val="black"/>
                </a:solidFill>
                <a:cs typeface="Calibri"/>
              </a:rPr>
              <a:t> this </a:t>
            </a:r>
            <a:r>
              <a:rPr sz="1000" spc="-15" dirty="0">
                <a:solidFill>
                  <a:prstClr val="black"/>
                </a:solidFill>
                <a:cs typeface="Calibri"/>
              </a:rPr>
              <a:t>has </a:t>
            </a:r>
            <a:r>
              <a:rPr sz="1000" spc="-20" dirty="0">
                <a:solidFill>
                  <a:prstClr val="black"/>
                </a:solidFill>
                <a:cs typeface="Calibri"/>
              </a:rPr>
              <a:t>prognostic value, </a:t>
            </a:r>
            <a:r>
              <a:rPr sz="1000" spc="-15" dirty="0">
                <a:solidFill>
                  <a:prstClr val="black"/>
                </a:solidFill>
                <a:cs typeface="Calibri"/>
              </a:rPr>
              <a:t>especially </a:t>
            </a:r>
            <a:r>
              <a:rPr sz="1000" spc="-5" dirty="0">
                <a:solidFill>
                  <a:prstClr val="black"/>
                </a:solidFill>
                <a:cs typeface="Calibri"/>
              </a:rPr>
              <a:t>in </a:t>
            </a:r>
            <a:r>
              <a:rPr sz="1000" spc="-10" dirty="0">
                <a:solidFill>
                  <a:prstClr val="black"/>
                </a:solidFill>
                <a:cs typeface="Calibri"/>
              </a:rPr>
              <a:t>ES and </a:t>
            </a:r>
            <a:r>
              <a:rPr sz="1000" spc="-20" dirty="0">
                <a:solidFill>
                  <a:prstClr val="black"/>
                </a:solidFill>
                <a:cs typeface="Calibri"/>
              </a:rPr>
              <a:t>osteosarcoma. </a:t>
            </a:r>
            <a:r>
              <a:rPr sz="1000" spc="-15" dirty="0">
                <a:solidFill>
                  <a:prstClr val="black"/>
                </a:solidFill>
                <a:cs typeface="Calibri"/>
              </a:rPr>
              <a:t> </a:t>
            </a:r>
            <a:r>
              <a:rPr sz="1000" spc="-10" dirty="0">
                <a:solidFill>
                  <a:prstClr val="black"/>
                </a:solidFill>
                <a:cs typeface="Calibri"/>
              </a:rPr>
              <a:t>In</a:t>
            </a:r>
            <a:r>
              <a:rPr sz="1000" spc="95" dirty="0">
                <a:solidFill>
                  <a:prstClr val="black"/>
                </a:solidFill>
                <a:cs typeface="Calibri"/>
              </a:rPr>
              <a:t> </a:t>
            </a:r>
            <a:r>
              <a:rPr sz="1000" spc="-20" dirty="0">
                <a:solidFill>
                  <a:prstClr val="black"/>
                </a:solidFill>
                <a:cs typeface="Calibri"/>
              </a:rPr>
              <a:t>osteosarcoma,</a:t>
            </a:r>
            <a:r>
              <a:rPr sz="1000" spc="90" dirty="0">
                <a:solidFill>
                  <a:prstClr val="black"/>
                </a:solidFill>
                <a:cs typeface="Calibri"/>
              </a:rPr>
              <a:t> </a:t>
            </a:r>
            <a:r>
              <a:rPr sz="1000" spc="-15" dirty="0">
                <a:solidFill>
                  <a:prstClr val="black"/>
                </a:solidFill>
                <a:cs typeface="Calibri"/>
              </a:rPr>
              <a:t>a</a:t>
            </a:r>
            <a:r>
              <a:rPr sz="1000" spc="100" dirty="0">
                <a:solidFill>
                  <a:prstClr val="black"/>
                </a:solidFill>
                <a:cs typeface="Calibri"/>
              </a:rPr>
              <a:t> </a:t>
            </a:r>
            <a:r>
              <a:rPr sz="1000" spc="-15" dirty="0">
                <a:solidFill>
                  <a:prstClr val="black"/>
                </a:solidFill>
                <a:cs typeface="Calibri"/>
              </a:rPr>
              <a:t>cut-off</a:t>
            </a:r>
            <a:r>
              <a:rPr sz="1000" spc="100" dirty="0">
                <a:solidFill>
                  <a:prstClr val="black"/>
                </a:solidFill>
                <a:cs typeface="Calibri"/>
              </a:rPr>
              <a:t> </a:t>
            </a:r>
            <a:r>
              <a:rPr sz="1000" spc="-15" dirty="0">
                <a:solidFill>
                  <a:prstClr val="black"/>
                </a:solidFill>
                <a:cs typeface="Calibri"/>
              </a:rPr>
              <a:t>value</a:t>
            </a:r>
            <a:r>
              <a:rPr sz="1000" spc="85" dirty="0">
                <a:solidFill>
                  <a:prstClr val="black"/>
                </a:solidFill>
                <a:cs typeface="Calibri"/>
              </a:rPr>
              <a:t> </a:t>
            </a:r>
            <a:r>
              <a:rPr sz="1000" spc="-10" dirty="0">
                <a:solidFill>
                  <a:prstClr val="black"/>
                </a:solidFill>
                <a:cs typeface="Calibri"/>
              </a:rPr>
              <a:t>of</a:t>
            </a:r>
            <a:r>
              <a:rPr sz="1000" spc="90" dirty="0">
                <a:solidFill>
                  <a:prstClr val="black"/>
                </a:solidFill>
                <a:cs typeface="Calibri"/>
              </a:rPr>
              <a:t> </a:t>
            </a:r>
            <a:r>
              <a:rPr sz="1000" spc="-10" dirty="0">
                <a:solidFill>
                  <a:prstClr val="black"/>
                </a:solidFill>
                <a:cs typeface="Calibri"/>
              </a:rPr>
              <a:t>10%</a:t>
            </a:r>
            <a:r>
              <a:rPr sz="1000" spc="95" dirty="0">
                <a:solidFill>
                  <a:prstClr val="black"/>
                </a:solidFill>
                <a:cs typeface="Calibri"/>
              </a:rPr>
              <a:t> </a:t>
            </a:r>
            <a:r>
              <a:rPr sz="1000" spc="-15" dirty="0">
                <a:solidFill>
                  <a:prstClr val="black"/>
                </a:solidFill>
                <a:cs typeface="Calibri"/>
              </a:rPr>
              <a:t>viable</a:t>
            </a:r>
            <a:r>
              <a:rPr sz="1000" spc="100" dirty="0">
                <a:solidFill>
                  <a:prstClr val="black"/>
                </a:solidFill>
                <a:cs typeface="Calibri"/>
              </a:rPr>
              <a:t> </a:t>
            </a:r>
            <a:r>
              <a:rPr sz="1000" spc="-15" dirty="0">
                <a:solidFill>
                  <a:prstClr val="black"/>
                </a:solidFill>
                <a:cs typeface="Calibri"/>
              </a:rPr>
              <a:t>tumour</a:t>
            </a:r>
            <a:r>
              <a:rPr sz="1000" spc="85" dirty="0">
                <a:solidFill>
                  <a:prstClr val="black"/>
                </a:solidFill>
                <a:cs typeface="Calibri"/>
              </a:rPr>
              <a:t> </a:t>
            </a:r>
            <a:r>
              <a:rPr sz="1000" spc="-15" dirty="0">
                <a:solidFill>
                  <a:prstClr val="black"/>
                </a:solidFill>
                <a:cs typeface="Calibri"/>
              </a:rPr>
              <a:t>cells</a:t>
            </a:r>
            <a:endParaRPr sz="1000">
              <a:solidFill>
                <a:prstClr val="black"/>
              </a:solidFill>
              <a:cs typeface="Calibri"/>
            </a:endParaRPr>
          </a:p>
        </p:txBody>
      </p:sp>
      <p:sp>
        <p:nvSpPr>
          <p:cNvPr id="4" name="object 4"/>
          <p:cNvSpPr txBox="1"/>
          <p:nvPr/>
        </p:nvSpPr>
        <p:spPr>
          <a:xfrm>
            <a:off x="5155781" y="2718879"/>
            <a:ext cx="4004328" cy="181460"/>
          </a:xfrm>
          <a:prstGeom prst="rect">
            <a:avLst/>
          </a:prstGeom>
        </p:spPr>
        <p:txBody>
          <a:bodyPr vert="horz" wrap="square" lIns="0" tIns="14605" rIns="0" bIns="0" rtlCol="0">
            <a:spAutoFit/>
          </a:bodyPr>
          <a:lstStyle/>
          <a:p>
            <a:pPr marR="200660" algn="r">
              <a:lnSpc>
                <a:spcPts val="434"/>
              </a:lnSpc>
              <a:spcBef>
                <a:spcPts val="115"/>
              </a:spcBef>
            </a:pPr>
            <a:r>
              <a:rPr sz="650" spc="40" dirty="0">
                <a:solidFill>
                  <a:srgbClr val="007FAC"/>
                </a:solidFill>
                <a:cs typeface="Calibri"/>
                <a:hlinkClick r:id="rId2" action="ppaction://hlinksldjump"/>
              </a:rPr>
              <a:t>14</a:t>
            </a:r>
            <a:endParaRPr sz="650">
              <a:solidFill>
                <a:prstClr val="black"/>
              </a:solidFill>
              <a:cs typeface="Calibri"/>
            </a:endParaRPr>
          </a:p>
          <a:p>
            <a:pPr marL="12700">
              <a:lnSpc>
                <a:spcPts val="855"/>
              </a:lnSpc>
            </a:pPr>
            <a:r>
              <a:rPr sz="1000" spc="-10" dirty="0">
                <a:solidFill>
                  <a:prstClr val="black"/>
                </a:solidFill>
                <a:cs typeface="Calibri"/>
              </a:rPr>
              <a:t>or</a:t>
            </a:r>
            <a:r>
              <a:rPr sz="1000" spc="15" dirty="0">
                <a:solidFill>
                  <a:prstClr val="black"/>
                </a:solidFill>
                <a:cs typeface="Calibri"/>
              </a:rPr>
              <a:t> </a:t>
            </a:r>
            <a:r>
              <a:rPr sz="1000" spc="-5" dirty="0">
                <a:solidFill>
                  <a:prstClr val="black"/>
                </a:solidFill>
                <a:latin typeface="Tahoma"/>
                <a:cs typeface="Tahoma"/>
              </a:rPr>
              <a:t>≥</a:t>
            </a:r>
            <a:r>
              <a:rPr sz="1000" spc="-5" dirty="0">
                <a:solidFill>
                  <a:prstClr val="black"/>
                </a:solidFill>
                <a:cs typeface="Calibri"/>
              </a:rPr>
              <a:t>90%</a:t>
            </a:r>
            <a:r>
              <a:rPr sz="1000" spc="25" dirty="0">
                <a:solidFill>
                  <a:prstClr val="black"/>
                </a:solidFill>
                <a:cs typeface="Calibri"/>
              </a:rPr>
              <a:t> </a:t>
            </a:r>
            <a:r>
              <a:rPr sz="1000" spc="-20" dirty="0">
                <a:solidFill>
                  <a:prstClr val="black"/>
                </a:solidFill>
                <a:cs typeface="Calibri"/>
              </a:rPr>
              <a:t>response</a:t>
            </a:r>
            <a:r>
              <a:rPr sz="1000" spc="15" dirty="0">
                <a:solidFill>
                  <a:prstClr val="black"/>
                </a:solidFill>
                <a:cs typeface="Calibri"/>
              </a:rPr>
              <a:t> </a:t>
            </a:r>
            <a:r>
              <a:rPr sz="1000" spc="-5" dirty="0">
                <a:solidFill>
                  <a:prstClr val="black"/>
                </a:solidFill>
                <a:cs typeface="Calibri"/>
              </a:rPr>
              <a:t>is</a:t>
            </a:r>
            <a:r>
              <a:rPr sz="1000" spc="20" dirty="0">
                <a:solidFill>
                  <a:prstClr val="black"/>
                </a:solidFill>
                <a:cs typeface="Calibri"/>
              </a:rPr>
              <a:t> </a:t>
            </a:r>
            <a:r>
              <a:rPr sz="1000" spc="-20" dirty="0">
                <a:solidFill>
                  <a:prstClr val="black"/>
                </a:solidFill>
                <a:cs typeface="Calibri"/>
              </a:rPr>
              <a:t>used</a:t>
            </a:r>
            <a:r>
              <a:rPr sz="1000" spc="30" dirty="0">
                <a:solidFill>
                  <a:prstClr val="black"/>
                </a:solidFill>
                <a:cs typeface="Calibri"/>
              </a:rPr>
              <a:t> </a:t>
            </a:r>
            <a:r>
              <a:rPr sz="1000" spc="-10" dirty="0">
                <a:solidFill>
                  <a:prstClr val="black"/>
                </a:solidFill>
                <a:cs typeface="Calibri"/>
              </a:rPr>
              <a:t>to</a:t>
            </a:r>
            <a:r>
              <a:rPr sz="1000" spc="15" dirty="0">
                <a:solidFill>
                  <a:prstClr val="black"/>
                </a:solidFill>
                <a:cs typeface="Calibri"/>
              </a:rPr>
              <a:t> </a:t>
            </a:r>
            <a:r>
              <a:rPr sz="1000" spc="-15" dirty="0">
                <a:solidFill>
                  <a:prstClr val="black"/>
                </a:solidFill>
                <a:cs typeface="Calibri"/>
              </a:rPr>
              <a:t>indicate</a:t>
            </a:r>
            <a:r>
              <a:rPr sz="1000" spc="25" dirty="0">
                <a:solidFill>
                  <a:prstClr val="black"/>
                </a:solidFill>
                <a:cs typeface="Calibri"/>
              </a:rPr>
              <a:t> </a:t>
            </a:r>
            <a:r>
              <a:rPr sz="1000" spc="-15" dirty="0">
                <a:solidFill>
                  <a:prstClr val="black"/>
                </a:solidFill>
                <a:cs typeface="Calibri"/>
              </a:rPr>
              <a:t>a</a:t>
            </a:r>
            <a:r>
              <a:rPr sz="1000" spc="25" dirty="0">
                <a:solidFill>
                  <a:prstClr val="black"/>
                </a:solidFill>
                <a:cs typeface="Calibri"/>
              </a:rPr>
              <a:t> </a:t>
            </a:r>
            <a:r>
              <a:rPr sz="1000" spc="-15" dirty="0">
                <a:solidFill>
                  <a:prstClr val="black"/>
                </a:solidFill>
                <a:cs typeface="Calibri"/>
              </a:rPr>
              <a:t>good</a:t>
            </a:r>
            <a:r>
              <a:rPr sz="1000" spc="20" dirty="0">
                <a:solidFill>
                  <a:prstClr val="black"/>
                </a:solidFill>
                <a:cs typeface="Calibri"/>
              </a:rPr>
              <a:t> </a:t>
            </a:r>
            <a:r>
              <a:rPr sz="1000" spc="-20" dirty="0">
                <a:solidFill>
                  <a:prstClr val="black"/>
                </a:solidFill>
                <a:cs typeface="Calibri"/>
              </a:rPr>
              <a:t>response.</a:t>
            </a:r>
            <a:r>
              <a:rPr sz="1000" spc="270" dirty="0">
                <a:solidFill>
                  <a:prstClr val="black"/>
                </a:solidFill>
                <a:cs typeface="Calibri"/>
              </a:rPr>
              <a:t>  </a:t>
            </a:r>
            <a:r>
              <a:rPr sz="1000" spc="-15" dirty="0">
                <a:solidFill>
                  <a:prstClr val="black"/>
                </a:solidFill>
                <a:cs typeface="Calibri"/>
              </a:rPr>
              <a:t>For</a:t>
            </a:r>
            <a:endParaRPr sz="1000">
              <a:solidFill>
                <a:prstClr val="black"/>
              </a:solidFill>
              <a:cs typeface="Calibri"/>
            </a:endParaRPr>
          </a:p>
        </p:txBody>
      </p:sp>
      <p:sp>
        <p:nvSpPr>
          <p:cNvPr id="5" name="object 5"/>
          <p:cNvSpPr txBox="1"/>
          <p:nvPr/>
        </p:nvSpPr>
        <p:spPr>
          <a:xfrm>
            <a:off x="5122941" y="2884774"/>
            <a:ext cx="4070807" cy="627736"/>
          </a:xfrm>
          <a:prstGeom prst="rect">
            <a:avLst/>
          </a:prstGeom>
        </p:spPr>
        <p:txBody>
          <a:bodyPr vert="horz" wrap="square" lIns="0" tIns="12065" rIns="0" bIns="0" rtlCol="0">
            <a:spAutoFit/>
          </a:bodyPr>
          <a:lstStyle/>
          <a:p>
            <a:pPr marL="38100" marR="30480" algn="just">
              <a:spcBef>
                <a:spcPts val="95"/>
              </a:spcBef>
            </a:pPr>
            <a:r>
              <a:rPr sz="1000" spc="-15" dirty="0">
                <a:solidFill>
                  <a:prstClr val="black"/>
                </a:solidFill>
                <a:cs typeface="Calibri"/>
              </a:rPr>
              <a:t>ES, the</a:t>
            </a:r>
            <a:r>
              <a:rPr sz="1000" spc="-10" dirty="0">
                <a:solidFill>
                  <a:prstClr val="black"/>
                </a:solidFill>
                <a:cs typeface="Calibri"/>
              </a:rPr>
              <a:t> </a:t>
            </a:r>
            <a:r>
              <a:rPr sz="1000" spc="-20" dirty="0">
                <a:solidFill>
                  <a:prstClr val="black"/>
                </a:solidFill>
                <a:cs typeface="Calibri"/>
              </a:rPr>
              <a:t>cut-off </a:t>
            </a:r>
            <a:r>
              <a:rPr sz="1000" spc="-5" dirty="0">
                <a:solidFill>
                  <a:prstClr val="black"/>
                </a:solidFill>
                <a:cs typeface="Calibri"/>
              </a:rPr>
              <a:t>is </a:t>
            </a:r>
            <a:r>
              <a:rPr sz="1000" spc="-15" dirty="0">
                <a:solidFill>
                  <a:prstClr val="black"/>
                </a:solidFill>
                <a:cs typeface="Calibri"/>
              </a:rPr>
              <a:t>less </a:t>
            </a:r>
            <a:r>
              <a:rPr sz="1000" spc="-10" dirty="0">
                <a:solidFill>
                  <a:prstClr val="black"/>
                </a:solidFill>
                <a:cs typeface="Calibri"/>
              </a:rPr>
              <a:t>well </a:t>
            </a:r>
            <a:r>
              <a:rPr sz="1000" spc="-30" dirty="0">
                <a:solidFill>
                  <a:prstClr val="black"/>
                </a:solidFill>
                <a:cs typeface="Calibri"/>
              </a:rPr>
              <a:t>de</a:t>
            </a:r>
            <a:r>
              <a:rPr sz="1000" spc="-30" dirty="0">
                <a:solidFill>
                  <a:prstClr val="black"/>
                </a:solidFill>
                <a:latin typeface="Lucida Sans Unicode"/>
                <a:cs typeface="Lucida Sans Unicode"/>
              </a:rPr>
              <a:t>fi</a:t>
            </a:r>
            <a:r>
              <a:rPr sz="1000" spc="-30" dirty="0">
                <a:solidFill>
                  <a:prstClr val="black"/>
                </a:solidFill>
                <a:cs typeface="Calibri"/>
              </a:rPr>
              <a:t>ned.</a:t>
            </a:r>
            <a:r>
              <a:rPr sz="1000" spc="165" dirty="0">
                <a:solidFill>
                  <a:prstClr val="black"/>
                </a:solidFill>
                <a:cs typeface="Calibri"/>
              </a:rPr>
              <a:t> </a:t>
            </a:r>
            <a:r>
              <a:rPr sz="1000" spc="-20" dirty="0">
                <a:solidFill>
                  <a:prstClr val="black"/>
                </a:solidFill>
                <a:cs typeface="Calibri"/>
              </a:rPr>
              <a:t>Recent</a:t>
            </a:r>
            <a:r>
              <a:rPr sz="1000" spc="185" dirty="0">
                <a:solidFill>
                  <a:prstClr val="black"/>
                </a:solidFill>
                <a:cs typeface="Calibri"/>
              </a:rPr>
              <a:t> </a:t>
            </a:r>
            <a:r>
              <a:rPr sz="1000" spc="-15" dirty="0">
                <a:solidFill>
                  <a:prstClr val="black"/>
                </a:solidFill>
                <a:cs typeface="Calibri"/>
              </a:rPr>
              <a:t>studies suggest </a:t>
            </a:r>
            <a:r>
              <a:rPr sz="1000" spc="-10" dirty="0">
                <a:solidFill>
                  <a:prstClr val="black"/>
                </a:solidFill>
                <a:cs typeface="Calibri"/>
              </a:rPr>
              <a:t> </a:t>
            </a:r>
            <a:r>
              <a:rPr sz="1000" spc="-15" dirty="0">
                <a:solidFill>
                  <a:prstClr val="black"/>
                </a:solidFill>
                <a:cs typeface="Calibri"/>
              </a:rPr>
              <a:t>that 100% response </a:t>
            </a:r>
            <a:r>
              <a:rPr sz="1000" spc="-5" dirty="0">
                <a:solidFill>
                  <a:prstClr val="black"/>
                </a:solidFill>
                <a:cs typeface="Calibri"/>
              </a:rPr>
              <a:t>is </a:t>
            </a:r>
            <a:r>
              <a:rPr sz="1000" spc="-20" dirty="0">
                <a:solidFill>
                  <a:prstClr val="black"/>
                </a:solidFill>
                <a:cs typeface="Calibri"/>
              </a:rPr>
              <a:t>most </a:t>
            </a:r>
            <a:r>
              <a:rPr sz="1000" spc="-15" dirty="0">
                <a:solidFill>
                  <a:prstClr val="black"/>
                </a:solidFill>
                <a:cs typeface="Calibri"/>
              </a:rPr>
              <a:t>optimal </a:t>
            </a:r>
            <a:r>
              <a:rPr sz="1000" spc="-10" dirty="0">
                <a:solidFill>
                  <a:prstClr val="black"/>
                </a:solidFill>
                <a:cs typeface="Calibri"/>
              </a:rPr>
              <a:t>to </a:t>
            </a:r>
            <a:r>
              <a:rPr sz="1000" spc="-35" dirty="0">
                <a:solidFill>
                  <a:prstClr val="black"/>
                </a:solidFill>
                <a:cs typeface="Calibri"/>
              </a:rPr>
              <a:t>de</a:t>
            </a:r>
            <a:r>
              <a:rPr sz="1000" spc="-35" dirty="0">
                <a:solidFill>
                  <a:prstClr val="black"/>
                </a:solidFill>
                <a:latin typeface="Lucida Sans Unicode"/>
                <a:cs typeface="Lucida Sans Unicode"/>
              </a:rPr>
              <a:t>fi</a:t>
            </a:r>
            <a:r>
              <a:rPr sz="1000" spc="-35" dirty="0">
                <a:solidFill>
                  <a:prstClr val="black"/>
                </a:solidFill>
                <a:cs typeface="Calibri"/>
              </a:rPr>
              <a:t>ne </a:t>
            </a:r>
            <a:r>
              <a:rPr sz="1000" spc="-15" dirty="0">
                <a:solidFill>
                  <a:prstClr val="black"/>
                </a:solidFill>
                <a:cs typeface="Calibri"/>
              </a:rPr>
              <a:t>a good tumour </a:t>
            </a:r>
            <a:r>
              <a:rPr sz="1000" spc="-10" dirty="0">
                <a:solidFill>
                  <a:prstClr val="black"/>
                </a:solidFill>
                <a:cs typeface="Calibri"/>
              </a:rPr>
              <a:t> </a:t>
            </a:r>
            <a:r>
              <a:rPr sz="1000" spc="-15" dirty="0">
                <a:solidFill>
                  <a:prstClr val="black"/>
                </a:solidFill>
                <a:cs typeface="Calibri"/>
              </a:rPr>
              <a:t>response</a:t>
            </a:r>
            <a:r>
              <a:rPr sz="1000" spc="-10" dirty="0">
                <a:solidFill>
                  <a:prstClr val="black"/>
                </a:solidFill>
                <a:cs typeface="Calibri"/>
              </a:rPr>
              <a:t> </a:t>
            </a:r>
            <a:r>
              <a:rPr sz="1000" spc="-5" dirty="0">
                <a:solidFill>
                  <a:prstClr val="black"/>
                </a:solidFill>
                <a:cs typeface="Calibri"/>
              </a:rPr>
              <a:t>in</a:t>
            </a:r>
            <a:r>
              <a:rPr sz="1000" dirty="0">
                <a:solidFill>
                  <a:prstClr val="black"/>
                </a:solidFill>
                <a:cs typeface="Calibri"/>
              </a:rPr>
              <a:t> </a:t>
            </a:r>
            <a:r>
              <a:rPr sz="1000" spc="5" dirty="0">
                <a:solidFill>
                  <a:prstClr val="black"/>
                </a:solidFill>
                <a:cs typeface="Calibri"/>
              </a:rPr>
              <a:t>ES.</a:t>
            </a:r>
            <a:r>
              <a:rPr sz="975" spc="7" baseline="38461" dirty="0">
                <a:solidFill>
                  <a:srgbClr val="007FAC"/>
                </a:solidFill>
                <a:cs typeface="Calibri"/>
                <a:hlinkClick r:id="rId2" action="ppaction://hlinksldjump"/>
              </a:rPr>
              <a:t>15</a:t>
            </a:r>
            <a:r>
              <a:rPr sz="975" spc="15" baseline="38461" dirty="0">
                <a:solidFill>
                  <a:srgbClr val="007FAC"/>
                </a:solidFill>
                <a:cs typeface="Calibri"/>
              </a:rPr>
              <a:t> </a:t>
            </a:r>
            <a:r>
              <a:rPr sz="1000" spc="-15" dirty="0">
                <a:solidFill>
                  <a:prstClr val="black"/>
                </a:solidFill>
                <a:cs typeface="Calibri"/>
              </a:rPr>
              <a:t>Earlier</a:t>
            </a:r>
            <a:r>
              <a:rPr sz="1000" spc="-10" dirty="0">
                <a:solidFill>
                  <a:prstClr val="black"/>
                </a:solidFill>
                <a:cs typeface="Calibri"/>
              </a:rPr>
              <a:t> </a:t>
            </a:r>
            <a:r>
              <a:rPr sz="1000" spc="-20" dirty="0">
                <a:solidFill>
                  <a:prstClr val="black"/>
                </a:solidFill>
                <a:cs typeface="Calibri"/>
              </a:rPr>
              <a:t>reports,</a:t>
            </a:r>
            <a:r>
              <a:rPr sz="1000" spc="-15" dirty="0">
                <a:solidFill>
                  <a:prstClr val="black"/>
                </a:solidFill>
                <a:cs typeface="Calibri"/>
              </a:rPr>
              <a:t> </a:t>
            </a:r>
            <a:r>
              <a:rPr sz="1000" spc="-30" dirty="0">
                <a:solidFill>
                  <a:prstClr val="black"/>
                </a:solidFill>
                <a:cs typeface="Calibri"/>
              </a:rPr>
              <a:t>however,</a:t>
            </a:r>
            <a:r>
              <a:rPr sz="1000" spc="-25" dirty="0">
                <a:solidFill>
                  <a:prstClr val="black"/>
                </a:solidFill>
                <a:cs typeface="Calibri"/>
              </a:rPr>
              <a:t> </a:t>
            </a:r>
            <a:r>
              <a:rPr sz="1000" spc="-35" dirty="0">
                <a:solidFill>
                  <a:prstClr val="black"/>
                </a:solidFill>
                <a:cs typeface="Calibri"/>
              </a:rPr>
              <a:t>de</a:t>
            </a:r>
            <a:r>
              <a:rPr sz="1000" spc="-35" dirty="0">
                <a:solidFill>
                  <a:prstClr val="black"/>
                </a:solidFill>
                <a:latin typeface="Lucida Sans Unicode"/>
                <a:cs typeface="Lucida Sans Unicode"/>
              </a:rPr>
              <a:t>fi</a:t>
            </a:r>
            <a:r>
              <a:rPr sz="1000" spc="-35" dirty="0">
                <a:solidFill>
                  <a:prstClr val="black"/>
                </a:solidFill>
                <a:cs typeface="Calibri"/>
              </a:rPr>
              <a:t>ne</a:t>
            </a:r>
            <a:r>
              <a:rPr sz="1000" spc="160" dirty="0">
                <a:solidFill>
                  <a:prstClr val="black"/>
                </a:solidFill>
                <a:cs typeface="Calibri"/>
              </a:rPr>
              <a:t> </a:t>
            </a:r>
            <a:r>
              <a:rPr sz="1000" spc="-15" dirty="0">
                <a:solidFill>
                  <a:prstClr val="black"/>
                </a:solidFill>
                <a:cs typeface="Calibri"/>
              </a:rPr>
              <a:t>good </a:t>
            </a:r>
            <a:r>
              <a:rPr sz="1000" spc="-10" dirty="0">
                <a:solidFill>
                  <a:prstClr val="black"/>
                </a:solidFill>
                <a:cs typeface="Calibri"/>
              </a:rPr>
              <a:t> </a:t>
            </a:r>
            <a:r>
              <a:rPr sz="1000" spc="-15" dirty="0">
                <a:solidFill>
                  <a:prstClr val="black"/>
                </a:solidFill>
                <a:cs typeface="Calibri"/>
              </a:rPr>
              <a:t>response</a:t>
            </a:r>
            <a:r>
              <a:rPr sz="1000" spc="-10" dirty="0">
                <a:solidFill>
                  <a:prstClr val="black"/>
                </a:solidFill>
                <a:cs typeface="Calibri"/>
              </a:rPr>
              <a:t> </a:t>
            </a:r>
            <a:r>
              <a:rPr sz="1000" spc="-20" dirty="0">
                <a:solidFill>
                  <a:prstClr val="black"/>
                </a:solidFill>
                <a:cs typeface="Calibri"/>
              </a:rPr>
              <a:t>between</a:t>
            </a:r>
            <a:r>
              <a:rPr sz="1000" spc="-15" dirty="0">
                <a:solidFill>
                  <a:prstClr val="black"/>
                </a:solidFill>
                <a:cs typeface="Calibri"/>
              </a:rPr>
              <a:t> </a:t>
            </a:r>
            <a:r>
              <a:rPr sz="1000" spc="-20" dirty="0">
                <a:solidFill>
                  <a:prstClr val="black"/>
                </a:solidFill>
                <a:cs typeface="Calibri"/>
              </a:rPr>
              <a:t>90%</a:t>
            </a:r>
            <a:r>
              <a:rPr sz="1000" spc="-15" dirty="0">
                <a:solidFill>
                  <a:prstClr val="black"/>
                </a:solidFill>
                <a:cs typeface="Calibri"/>
              </a:rPr>
              <a:t> and</a:t>
            </a:r>
            <a:r>
              <a:rPr sz="1000" spc="-10" dirty="0">
                <a:solidFill>
                  <a:prstClr val="black"/>
                </a:solidFill>
                <a:cs typeface="Calibri"/>
              </a:rPr>
              <a:t> </a:t>
            </a:r>
            <a:r>
              <a:rPr sz="1000" spc="-15" dirty="0">
                <a:solidFill>
                  <a:prstClr val="black"/>
                </a:solidFill>
                <a:cs typeface="Calibri"/>
              </a:rPr>
              <a:t>100%</a:t>
            </a:r>
            <a:r>
              <a:rPr sz="1000" spc="-10" dirty="0">
                <a:solidFill>
                  <a:prstClr val="black"/>
                </a:solidFill>
                <a:cs typeface="Calibri"/>
              </a:rPr>
              <a:t> </a:t>
            </a:r>
            <a:r>
              <a:rPr sz="1000" spc="-20" dirty="0">
                <a:solidFill>
                  <a:prstClr val="black"/>
                </a:solidFill>
                <a:cs typeface="Calibri"/>
              </a:rPr>
              <a:t>necrosis,</a:t>
            </a:r>
            <a:r>
              <a:rPr sz="1000" spc="-15" dirty="0">
                <a:solidFill>
                  <a:prstClr val="black"/>
                </a:solidFill>
                <a:cs typeface="Calibri"/>
              </a:rPr>
              <a:t> </a:t>
            </a:r>
            <a:r>
              <a:rPr sz="1000" spc="-30" dirty="0">
                <a:solidFill>
                  <a:prstClr val="black"/>
                </a:solidFill>
                <a:latin typeface="Lucida Sans Unicode"/>
                <a:cs typeface="Lucida Sans Unicode"/>
              </a:rPr>
              <a:t>fi</a:t>
            </a:r>
            <a:r>
              <a:rPr sz="1000" spc="-30" dirty="0">
                <a:solidFill>
                  <a:prstClr val="black"/>
                </a:solidFill>
                <a:cs typeface="Calibri"/>
              </a:rPr>
              <a:t>brosis</a:t>
            </a:r>
            <a:r>
              <a:rPr sz="1000" spc="-25" dirty="0">
                <a:solidFill>
                  <a:prstClr val="black"/>
                </a:solidFill>
                <a:cs typeface="Calibri"/>
              </a:rPr>
              <a:t> </a:t>
            </a:r>
            <a:r>
              <a:rPr sz="1000" spc="-15" dirty="0">
                <a:solidFill>
                  <a:prstClr val="black"/>
                </a:solidFill>
                <a:cs typeface="Calibri"/>
              </a:rPr>
              <a:t>and </a:t>
            </a:r>
            <a:r>
              <a:rPr sz="1000" spc="-10" dirty="0">
                <a:solidFill>
                  <a:prstClr val="black"/>
                </a:solidFill>
                <a:cs typeface="Calibri"/>
              </a:rPr>
              <a:t> calci</a:t>
            </a:r>
            <a:r>
              <a:rPr sz="1000" spc="-10" dirty="0">
                <a:solidFill>
                  <a:prstClr val="black"/>
                </a:solidFill>
                <a:latin typeface="Lucida Sans Unicode"/>
                <a:cs typeface="Lucida Sans Unicode"/>
              </a:rPr>
              <a:t>fi</a:t>
            </a:r>
            <a:r>
              <a:rPr sz="1000" spc="-10" dirty="0">
                <a:solidFill>
                  <a:prstClr val="black"/>
                </a:solidFill>
                <a:cs typeface="Calibri"/>
              </a:rPr>
              <a:t>cation.</a:t>
            </a:r>
            <a:r>
              <a:rPr sz="975" spc="-15" baseline="38461" dirty="0">
                <a:solidFill>
                  <a:srgbClr val="007FAC"/>
                </a:solidFill>
                <a:cs typeface="Calibri"/>
                <a:hlinkClick r:id="rId2" action="ppaction://hlinksldjump"/>
              </a:rPr>
              <a:t>16</a:t>
            </a:r>
            <a:r>
              <a:rPr sz="975" spc="-15" baseline="38461" dirty="0">
                <a:solidFill>
                  <a:prstClr val="black"/>
                </a:solidFill>
                <a:cs typeface="Calibri"/>
              </a:rPr>
              <a:t>,</a:t>
            </a:r>
            <a:r>
              <a:rPr sz="975" spc="-15" baseline="38461" dirty="0">
                <a:solidFill>
                  <a:srgbClr val="007FAC"/>
                </a:solidFill>
                <a:cs typeface="Calibri"/>
                <a:hlinkClick r:id="rId2" action="ppaction://hlinksldjump"/>
              </a:rPr>
              <a:t>17</a:t>
            </a:r>
            <a:endParaRPr sz="975" baseline="38461">
              <a:solidFill>
                <a:prstClr val="black"/>
              </a:solidFill>
              <a:cs typeface="Calibri"/>
            </a:endParaRPr>
          </a:p>
        </p:txBody>
      </p:sp>
      <p:sp>
        <p:nvSpPr>
          <p:cNvPr id="6" name="object 6"/>
          <p:cNvSpPr txBox="1"/>
          <p:nvPr/>
        </p:nvSpPr>
        <p:spPr>
          <a:xfrm>
            <a:off x="5155794" y="3843097"/>
            <a:ext cx="1284438" cy="166071"/>
          </a:xfrm>
          <a:prstGeom prst="rect">
            <a:avLst/>
          </a:prstGeom>
        </p:spPr>
        <p:txBody>
          <a:bodyPr vert="horz" wrap="square" lIns="0" tIns="12065" rIns="0" bIns="0" rtlCol="0">
            <a:spAutoFit/>
          </a:bodyPr>
          <a:lstStyle/>
          <a:p>
            <a:pPr marL="12700">
              <a:spcBef>
                <a:spcPts val="95"/>
              </a:spcBef>
            </a:pPr>
            <a:r>
              <a:rPr sz="1000" i="1" spc="-50" dirty="0">
                <a:solidFill>
                  <a:srgbClr val="7B0451"/>
                </a:solidFill>
                <a:latin typeface="Arial"/>
                <a:cs typeface="Arial"/>
              </a:rPr>
              <a:t>Recommendations</a:t>
            </a:r>
            <a:endParaRPr sz="1000">
              <a:solidFill>
                <a:prstClr val="black"/>
              </a:solidFill>
              <a:latin typeface="Arial"/>
              <a:cs typeface="Arial"/>
            </a:endParaRPr>
          </a:p>
        </p:txBody>
      </p:sp>
      <p:sp>
        <p:nvSpPr>
          <p:cNvPr id="7" name="object 7"/>
          <p:cNvSpPr txBox="1"/>
          <p:nvPr/>
        </p:nvSpPr>
        <p:spPr>
          <a:xfrm>
            <a:off x="5200453" y="4045410"/>
            <a:ext cx="3959188"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The</a:t>
            </a:r>
            <a:r>
              <a:rPr sz="1000" spc="210" dirty="0">
                <a:solidFill>
                  <a:prstClr val="black"/>
                </a:solidFill>
                <a:cs typeface="Calibri"/>
              </a:rPr>
              <a:t> </a:t>
            </a:r>
            <a:r>
              <a:rPr sz="1000" spc="-5" dirty="0">
                <a:solidFill>
                  <a:prstClr val="black"/>
                </a:solidFill>
                <a:cs typeface="Calibri"/>
              </a:rPr>
              <a:t>initial</a:t>
            </a:r>
            <a:r>
              <a:rPr sz="1000" spc="210" dirty="0">
                <a:solidFill>
                  <a:prstClr val="black"/>
                </a:solidFill>
                <a:cs typeface="Calibri"/>
              </a:rPr>
              <a:t> </a:t>
            </a:r>
            <a:r>
              <a:rPr sz="1000" spc="-15" dirty="0">
                <a:solidFill>
                  <a:prstClr val="black"/>
                </a:solidFill>
                <a:cs typeface="Calibri"/>
              </a:rPr>
              <a:t>work-up</a:t>
            </a:r>
            <a:r>
              <a:rPr sz="1000" spc="210" dirty="0">
                <a:solidFill>
                  <a:prstClr val="black"/>
                </a:solidFill>
                <a:cs typeface="Calibri"/>
              </a:rPr>
              <a:t> </a:t>
            </a:r>
            <a:r>
              <a:rPr sz="1000" spc="-10" dirty="0">
                <a:solidFill>
                  <a:prstClr val="black"/>
                </a:solidFill>
                <a:cs typeface="Calibri"/>
              </a:rPr>
              <a:t>of</a:t>
            </a:r>
            <a:r>
              <a:rPr sz="1000" spc="210" dirty="0">
                <a:solidFill>
                  <a:prstClr val="black"/>
                </a:solidFill>
                <a:cs typeface="Calibri"/>
              </a:rPr>
              <a:t> </a:t>
            </a:r>
            <a:r>
              <a:rPr sz="1000" spc="-15" dirty="0">
                <a:solidFill>
                  <a:prstClr val="black"/>
                </a:solidFill>
                <a:cs typeface="Calibri"/>
              </a:rPr>
              <a:t>a</a:t>
            </a:r>
            <a:r>
              <a:rPr sz="1000" spc="210" dirty="0">
                <a:solidFill>
                  <a:prstClr val="black"/>
                </a:solidFill>
                <a:cs typeface="Calibri"/>
              </a:rPr>
              <a:t> </a:t>
            </a:r>
            <a:r>
              <a:rPr sz="1000" spc="-10" dirty="0">
                <a:solidFill>
                  <a:prstClr val="black"/>
                </a:solidFill>
                <a:cs typeface="Calibri"/>
              </a:rPr>
              <a:t>suspected</a:t>
            </a:r>
            <a:r>
              <a:rPr sz="1000" spc="210" dirty="0">
                <a:solidFill>
                  <a:prstClr val="black"/>
                </a:solidFill>
                <a:cs typeface="Calibri"/>
              </a:rPr>
              <a:t> </a:t>
            </a:r>
            <a:r>
              <a:rPr sz="1000" spc="-10" dirty="0">
                <a:solidFill>
                  <a:prstClr val="black"/>
                </a:solidFill>
                <a:cs typeface="Calibri"/>
              </a:rPr>
              <a:t>primary</a:t>
            </a:r>
            <a:r>
              <a:rPr sz="1000" spc="210" dirty="0">
                <a:solidFill>
                  <a:prstClr val="black"/>
                </a:solidFill>
                <a:cs typeface="Calibri"/>
              </a:rPr>
              <a:t> </a:t>
            </a:r>
            <a:r>
              <a:rPr sz="1000" spc="-5" dirty="0">
                <a:solidFill>
                  <a:prstClr val="black"/>
                </a:solidFill>
                <a:cs typeface="Calibri"/>
              </a:rPr>
              <a:t>BS</a:t>
            </a:r>
            <a:r>
              <a:rPr sz="1000" spc="204" dirty="0">
                <a:solidFill>
                  <a:prstClr val="black"/>
                </a:solidFill>
                <a:cs typeface="Calibri"/>
              </a:rPr>
              <a:t> </a:t>
            </a:r>
            <a:r>
              <a:rPr sz="1000" spc="-10" dirty="0">
                <a:solidFill>
                  <a:prstClr val="black"/>
                </a:solidFill>
                <a:cs typeface="Calibri"/>
              </a:rPr>
              <a:t>tumour</a:t>
            </a:r>
            <a:endParaRPr sz="1000">
              <a:solidFill>
                <a:prstClr val="black"/>
              </a:solidFill>
              <a:cs typeface="Calibri"/>
            </a:endParaRPr>
          </a:p>
        </p:txBody>
      </p:sp>
      <p:sp>
        <p:nvSpPr>
          <p:cNvPr id="8" name="object 8"/>
          <p:cNvSpPr txBox="1"/>
          <p:nvPr/>
        </p:nvSpPr>
        <p:spPr>
          <a:xfrm>
            <a:off x="5365162" y="4197327"/>
            <a:ext cx="3795042" cy="481330"/>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should be carried out at </a:t>
            </a:r>
            <a:r>
              <a:rPr sz="1000" spc="-15" dirty="0">
                <a:solidFill>
                  <a:prstClr val="black"/>
                </a:solidFill>
                <a:cs typeface="Calibri"/>
              </a:rPr>
              <a:t>a </a:t>
            </a:r>
            <a:r>
              <a:rPr sz="1000" spc="-10" dirty="0">
                <a:solidFill>
                  <a:prstClr val="black"/>
                </a:solidFill>
                <a:cs typeface="Calibri"/>
              </a:rPr>
              <a:t>sarcoma </a:t>
            </a:r>
            <a:r>
              <a:rPr sz="1000" spc="-15" dirty="0">
                <a:solidFill>
                  <a:prstClr val="black"/>
                </a:solidFill>
                <a:cs typeface="Calibri"/>
              </a:rPr>
              <a:t>reference </a:t>
            </a:r>
            <a:r>
              <a:rPr sz="1000" spc="-10" dirty="0">
                <a:solidFill>
                  <a:prstClr val="black"/>
                </a:solidFill>
                <a:cs typeface="Calibri"/>
              </a:rPr>
              <a:t>centre, and </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include</a:t>
            </a:r>
            <a:r>
              <a:rPr sz="1000" spc="-5" dirty="0">
                <a:solidFill>
                  <a:prstClr val="black"/>
                </a:solidFill>
                <a:cs typeface="Calibri"/>
              </a:rPr>
              <a:t> </a:t>
            </a:r>
            <a:r>
              <a:rPr sz="1000" spc="-10" dirty="0">
                <a:solidFill>
                  <a:prstClr val="black"/>
                </a:solidFill>
                <a:cs typeface="Calibri"/>
              </a:rPr>
              <a:t>medical</a:t>
            </a:r>
            <a:r>
              <a:rPr sz="1000" spc="-5" dirty="0">
                <a:solidFill>
                  <a:prstClr val="black"/>
                </a:solidFill>
                <a:cs typeface="Calibri"/>
              </a:rPr>
              <a:t> </a:t>
            </a:r>
            <a:r>
              <a:rPr sz="1000" spc="-15" dirty="0">
                <a:solidFill>
                  <a:prstClr val="black"/>
                </a:solidFill>
                <a:cs typeface="Calibri"/>
              </a:rPr>
              <a:t>history,</a:t>
            </a:r>
            <a:r>
              <a:rPr sz="1000" spc="-10" dirty="0">
                <a:solidFill>
                  <a:prstClr val="black"/>
                </a:solidFill>
                <a:cs typeface="Calibri"/>
              </a:rPr>
              <a:t> physical</a:t>
            </a:r>
            <a:r>
              <a:rPr sz="1000" spc="-5" dirty="0">
                <a:solidFill>
                  <a:prstClr val="black"/>
                </a:solidFill>
                <a:cs typeface="Calibri"/>
              </a:rPr>
              <a:t> </a:t>
            </a:r>
            <a:r>
              <a:rPr sz="1000" spc="-10" dirty="0">
                <a:solidFill>
                  <a:prstClr val="black"/>
                </a:solidFill>
                <a:cs typeface="Calibri"/>
              </a:rPr>
              <a:t>examination, </a:t>
            </a:r>
            <a:r>
              <a:rPr sz="1000" spc="-5" dirty="0">
                <a:solidFill>
                  <a:prstClr val="black"/>
                </a:solidFill>
                <a:cs typeface="Calibri"/>
              </a:rPr>
              <a:t> </a:t>
            </a:r>
            <a:r>
              <a:rPr sz="1000" spc="-10" dirty="0">
                <a:solidFill>
                  <a:prstClr val="black"/>
                </a:solidFill>
                <a:cs typeface="Calibri"/>
              </a:rPr>
              <a:t>radiological</a:t>
            </a:r>
            <a:r>
              <a:rPr sz="1000" spc="105" dirty="0">
                <a:solidFill>
                  <a:prstClr val="black"/>
                </a:solidFill>
                <a:cs typeface="Calibri"/>
              </a:rPr>
              <a:t> </a:t>
            </a:r>
            <a:r>
              <a:rPr sz="1000" spc="-10" dirty="0">
                <a:solidFill>
                  <a:prstClr val="black"/>
                </a:solidFill>
                <a:cs typeface="Calibri"/>
              </a:rPr>
              <a:t>assessment</a:t>
            </a:r>
            <a:r>
              <a:rPr sz="1000" spc="90" dirty="0">
                <a:solidFill>
                  <a:prstClr val="black"/>
                </a:solidFill>
                <a:cs typeface="Calibri"/>
              </a:rPr>
              <a:t> </a:t>
            </a:r>
            <a:r>
              <a:rPr sz="1000" spc="-10" dirty="0">
                <a:solidFill>
                  <a:prstClr val="black"/>
                </a:solidFill>
                <a:cs typeface="Calibri"/>
              </a:rPr>
              <a:t>and</a:t>
            </a:r>
            <a:r>
              <a:rPr sz="1000" spc="100" dirty="0">
                <a:solidFill>
                  <a:prstClr val="black"/>
                </a:solidFill>
                <a:cs typeface="Calibri"/>
              </a:rPr>
              <a:t> </a:t>
            </a:r>
            <a:r>
              <a:rPr sz="1000" spc="-10" dirty="0">
                <a:solidFill>
                  <a:prstClr val="black"/>
                </a:solidFill>
                <a:cs typeface="Calibri"/>
              </a:rPr>
              <a:t>biopsy</a:t>
            </a:r>
            <a:r>
              <a:rPr sz="1000" spc="95" dirty="0">
                <a:solidFill>
                  <a:prstClr val="black"/>
                </a:solidFill>
                <a:cs typeface="Calibri"/>
              </a:rPr>
              <a:t> </a:t>
            </a:r>
            <a:r>
              <a:rPr sz="1000" spc="-30"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9" name="object 9"/>
          <p:cNvSpPr txBox="1"/>
          <p:nvPr/>
        </p:nvSpPr>
        <p:spPr>
          <a:xfrm>
            <a:off x="5207896" y="4653085"/>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Pathological</a:t>
            </a:r>
            <a:r>
              <a:rPr sz="1000" spc="20" dirty="0">
                <a:solidFill>
                  <a:prstClr val="black"/>
                </a:solidFill>
                <a:cs typeface="Calibri"/>
              </a:rPr>
              <a:t> </a:t>
            </a:r>
            <a:r>
              <a:rPr sz="1000" spc="-10" dirty="0">
                <a:solidFill>
                  <a:prstClr val="black"/>
                </a:solidFill>
                <a:cs typeface="Calibri"/>
              </a:rPr>
              <a:t>diagnosis</a:t>
            </a:r>
            <a:r>
              <a:rPr sz="1000" spc="10" dirty="0">
                <a:solidFill>
                  <a:prstClr val="black"/>
                </a:solidFill>
                <a:cs typeface="Calibri"/>
              </a:rPr>
              <a:t> </a:t>
            </a:r>
            <a:r>
              <a:rPr sz="1000" spc="-10" dirty="0">
                <a:solidFill>
                  <a:prstClr val="black"/>
                </a:solidFill>
                <a:cs typeface="Calibri"/>
              </a:rPr>
              <a:t>should</a:t>
            </a:r>
            <a:r>
              <a:rPr sz="1000" spc="15" dirty="0">
                <a:solidFill>
                  <a:prstClr val="black"/>
                </a:solidFill>
                <a:cs typeface="Calibri"/>
              </a:rPr>
              <a:t> </a:t>
            </a:r>
            <a:r>
              <a:rPr sz="1000" spc="-10" dirty="0">
                <a:solidFill>
                  <a:prstClr val="black"/>
                </a:solidFill>
                <a:cs typeface="Calibri"/>
              </a:rPr>
              <a:t>be</a:t>
            </a:r>
            <a:r>
              <a:rPr sz="1000" spc="15" dirty="0">
                <a:solidFill>
                  <a:prstClr val="black"/>
                </a:solidFill>
                <a:cs typeface="Calibri"/>
              </a:rPr>
              <a:t> </a:t>
            </a:r>
            <a:r>
              <a:rPr sz="1000" spc="-15" dirty="0">
                <a:solidFill>
                  <a:prstClr val="black"/>
                </a:solidFill>
                <a:cs typeface="Calibri"/>
              </a:rPr>
              <a:t>made</a:t>
            </a:r>
            <a:r>
              <a:rPr sz="1000" spc="25" dirty="0">
                <a:solidFill>
                  <a:prstClr val="black"/>
                </a:solidFill>
                <a:cs typeface="Calibri"/>
              </a:rPr>
              <a:t> </a:t>
            </a:r>
            <a:r>
              <a:rPr sz="1000" spc="-10" dirty="0">
                <a:solidFill>
                  <a:prstClr val="black"/>
                </a:solidFill>
                <a:cs typeface="Calibri"/>
              </a:rPr>
              <a:t>by</a:t>
            </a:r>
            <a:r>
              <a:rPr sz="1000" spc="15" dirty="0">
                <a:solidFill>
                  <a:prstClr val="black"/>
                </a:solidFill>
                <a:cs typeface="Calibri"/>
              </a:rPr>
              <a:t> </a:t>
            </a:r>
            <a:r>
              <a:rPr sz="1000" spc="-15" dirty="0">
                <a:solidFill>
                  <a:prstClr val="black"/>
                </a:solidFill>
                <a:cs typeface="Calibri"/>
              </a:rPr>
              <a:t>a</a:t>
            </a:r>
            <a:r>
              <a:rPr sz="1000" spc="15" dirty="0">
                <a:solidFill>
                  <a:prstClr val="black"/>
                </a:solidFill>
                <a:cs typeface="Calibri"/>
              </a:rPr>
              <a:t> </a:t>
            </a:r>
            <a:r>
              <a:rPr sz="1000" spc="-10" dirty="0">
                <a:solidFill>
                  <a:prstClr val="black"/>
                </a:solidFill>
                <a:cs typeface="Calibri"/>
              </a:rPr>
              <a:t>bone</a:t>
            </a:r>
            <a:r>
              <a:rPr sz="1000" spc="20" dirty="0">
                <a:solidFill>
                  <a:prstClr val="black"/>
                </a:solidFill>
                <a:cs typeface="Calibri"/>
              </a:rPr>
              <a:t> </a:t>
            </a:r>
            <a:r>
              <a:rPr sz="1000" spc="-10" dirty="0">
                <a:solidFill>
                  <a:prstClr val="black"/>
                </a:solidFill>
                <a:cs typeface="Calibri"/>
              </a:rPr>
              <a:t>tumour</a:t>
            </a:r>
            <a:endParaRPr sz="1000">
              <a:solidFill>
                <a:prstClr val="black"/>
              </a:solidFill>
              <a:cs typeface="Calibri"/>
            </a:endParaRPr>
          </a:p>
        </p:txBody>
      </p:sp>
      <p:sp>
        <p:nvSpPr>
          <p:cNvPr id="10" name="object 10"/>
          <p:cNvSpPr txBox="1"/>
          <p:nvPr/>
        </p:nvSpPr>
        <p:spPr>
          <a:xfrm>
            <a:off x="5354927" y="4805005"/>
            <a:ext cx="3805712" cy="480695"/>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expert dedicated pathologist according to the 2020 WHO </a:t>
            </a:r>
            <a:r>
              <a:rPr sz="1000" spc="-5" dirty="0">
                <a:solidFill>
                  <a:prstClr val="black"/>
                </a:solidFill>
                <a:cs typeface="Calibri"/>
              </a:rPr>
              <a:t> </a:t>
            </a:r>
            <a:r>
              <a:rPr sz="1000" spc="-20" dirty="0">
                <a:solidFill>
                  <a:prstClr val="black"/>
                </a:solidFill>
                <a:cs typeface="Calibri"/>
              </a:rPr>
              <a:t>classi</a:t>
            </a:r>
            <a:r>
              <a:rPr sz="1000" spc="-20" dirty="0">
                <a:solidFill>
                  <a:prstClr val="black"/>
                </a:solidFill>
                <a:latin typeface="Lucida Sans Unicode"/>
                <a:cs typeface="Lucida Sans Unicode"/>
              </a:rPr>
              <a:t>fi</a:t>
            </a:r>
            <a:r>
              <a:rPr sz="1000" spc="-20" dirty="0">
                <a:solidFill>
                  <a:prstClr val="black"/>
                </a:solidFill>
                <a:cs typeface="Calibri"/>
              </a:rPr>
              <a:t>cation </a:t>
            </a:r>
            <a:r>
              <a:rPr sz="1000" spc="-10" dirty="0">
                <a:solidFill>
                  <a:prstClr val="black"/>
                </a:solidFill>
                <a:cs typeface="Calibri"/>
              </a:rPr>
              <a:t>and </a:t>
            </a:r>
            <a:r>
              <a:rPr sz="1000" spc="-5" dirty="0">
                <a:solidFill>
                  <a:prstClr val="black"/>
                </a:solidFill>
                <a:cs typeface="Calibri"/>
              </a:rPr>
              <a:t>should </a:t>
            </a:r>
            <a:r>
              <a:rPr sz="1000" spc="-10" dirty="0">
                <a:solidFill>
                  <a:prstClr val="black"/>
                </a:solidFill>
                <a:cs typeface="Calibri"/>
              </a:rPr>
              <a:t>be supported by ancillary inves- </a:t>
            </a:r>
            <a:r>
              <a:rPr sz="1000" spc="-5" dirty="0">
                <a:solidFill>
                  <a:prstClr val="black"/>
                </a:solidFill>
                <a:cs typeface="Calibri"/>
              </a:rPr>
              <a:t> </a:t>
            </a:r>
            <a:r>
              <a:rPr sz="1000" spc="-10" dirty="0">
                <a:solidFill>
                  <a:prstClr val="black"/>
                </a:solidFill>
                <a:cs typeface="Calibri"/>
              </a:rPr>
              <a:t>tigations</a:t>
            </a:r>
            <a:r>
              <a:rPr sz="1000" spc="100" dirty="0">
                <a:solidFill>
                  <a:prstClr val="black"/>
                </a:solidFill>
                <a:cs typeface="Calibri"/>
              </a:rPr>
              <a:t> </a:t>
            </a:r>
            <a:r>
              <a:rPr sz="1000" spc="-10" dirty="0">
                <a:solidFill>
                  <a:prstClr val="black"/>
                </a:solidFill>
                <a:cs typeface="Calibri"/>
              </a:rPr>
              <a:t>whenever</a:t>
            </a:r>
            <a:r>
              <a:rPr sz="1000" spc="114" dirty="0">
                <a:solidFill>
                  <a:prstClr val="black"/>
                </a:solidFill>
                <a:cs typeface="Calibri"/>
              </a:rPr>
              <a:t> </a:t>
            </a:r>
            <a:r>
              <a:rPr sz="1000" spc="-10" dirty="0">
                <a:solidFill>
                  <a:prstClr val="black"/>
                </a:solidFill>
                <a:cs typeface="Calibri"/>
              </a:rPr>
              <a:t>relevant</a:t>
            </a:r>
            <a:r>
              <a:rPr sz="1000" spc="95" dirty="0">
                <a:solidFill>
                  <a:prstClr val="black"/>
                </a:solidFill>
                <a:cs typeface="Calibri"/>
              </a:rPr>
              <a:t> </a:t>
            </a:r>
            <a:r>
              <a:rPr sz="1000" spc="-25" dirty="0">
                <a:solidFill>
                  <a:prstClr val="black"/>
                </a:solidFill>
                <a:cs typeface="Calibri"/>
              </a:rPr>
              <a:t>[IV,</a:t>
            </a:r>
            <a:r>
              <a:rPr sz="1000" spc="100" dirty="0">
                <a:solidFill>
                  <a:prstClr val="black"/>
                </a:solidFill>
                <a:cs typeface="Calibri"/>
              </a:rPr>
              <a:t> </a:t>
            </a:r>
            <a:r>
              <a:rPr sz="1000" spc="-10" dirty="0">
                <a:solidFill>
                  <a:prstClr val="black"/>
                </a:solidFill>
                <a:cs typeface="Calibri"/>
              </a:rPr>
              <a:t>A].</a:t>
            </a:r>
            <a:endParaRPr sz="1000">
              <a:solidFill>
                <a:prstClr val="black"/>
              </a:solidFill>
              <a:cs typeface="Calibri"/>
            </a:endParaRPr>
          </a:p>
        </p:txBody>
      </p:sp>
      <p:sp>
        <p:nvSpPr>
          <p:cNvPr id="11" name="object 11"/>
          <p:cNvSpPr txBox="1"/>
          <p:nvPr/>
        </p:nvSpPr>
        <p:spPr>
          <a:xfrm>
            <a:off x="5207896" y="5260038"/>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For</a:t>
            </a:r>
            <a:r>
              <a:rPr sz="1000" spc="130" dirty="0">
                <a:solidFill>
                  <a:prstClr val="black"/>
                </a:solidFill>
                <a:cs typeface="Calibri"/>
              </a:rPr>
              <a:t> </a:t>
            </a:r>
            <a:r>
              <a:rPr sz="1000" spc="-10" dirty="0">
                <a:solidFill>
                  <a:prstClr val="black"/>
                </a:solidFill>
                <a:cs typeface="Calibri"/>
              </a:rPr>
              <a:t>surgical</a:t>
            </a:r>
            <a:r>
              <a:rPr sz="1000" spc="140" dirty="0">
                <a:solidFill>
                  <a:prstClr val="black"/>
                </a:solidFill>
                <a:cs typeface="Calibri"/>
              </a:rPr>
              <a:t> </a:t>
            </a:r>
            <a:r>
              <a:rPr sz="1000" spc="-10" dirty="0">
                <a:solidFill>
                  <a:prstClr val="black"/>
                </a:solidFill>
                <a:cs typeface="Calibri"/>
              </a:rPr>
              <a:t>specimens,</a:t>
            </a:r>
            <a:r>
              <a:rPr sz="1000" spc="125" dirty="0">
                <a:solidFill>
                  <a:prstClr val="black"/>
                </a:solidFill>
                <a:cs typeface="Calibri"/>
              </a:rPr>
              <a:t> </a:t>
            </a:r>
            <a:r>
              <a:rPr sz="1000" spc="-10" dirty="0">
                <a:solidFill>
                  <a:prstClr val="black"/>
                </a:solidFill>
                <a:cs typeface="Calibri"/>
              </a:rPr>
              <a:t>tumour</a:t>
            </a:r>
            <a:r>
              <a:rPr sz="1000" spc="135" dirty="0">
                <a:solidFill>
                  <a:prstClr val="black"/>
                </a:solidFill>
                <a:cs typeface="Calibri"/>
              </a:rPr>
              <a:t> </a:t>
            </a:r>
            <a:r>
              <a:rPr sz="1000" spc="-15" dirty="0">
                <a:solidFill>
                  <a:prstClr val="black"/>
                </a:solidFill>
                <a:cs typeface="Calibri"/>
              </a:rPr>
              <a:t>size</a:t>
            </a:r>
            <a:r>
              <a:rPr sz="1000" spc="145" dirty="0">
                <a:solidFill>
                  <a:prstClr val="black"/>
                </a:solidFill>
                <a:cs typeface="Calibri"/>
              </a:rPr>
              <a:t> </a:t>
            </a:r>
            <a:r>
              <a:rPr sz="1000" spc="-10" dirty="0">
                <a:solidFill>
                  <a:prstClr val="black"/>
                </a:solidFill>
                <a:cs typeface="Calibri"/>
              </a:rPr>
              <a:t>and</a:t>
            </a:r>
            <a:r>
              <a:rPr sz="1000" spc="135" dirty="0">
                <a:solidFill>
                  <a:prstClr val="black"/>
                </a:solidFill>
                <a:cs typeface="Calibri"/>
              </a:rPr>
              <a:t> </a:t>
            </a:r>
            <a:r>
              <a:rPr sz="1000" spc="-10" dirty="0">
                <a:solidFill>
                  <a:prstClr val="black"/>
                </a:solidFill>
                <a:cs typeface="Calibri"/>
              </a:rPr>
              <a:t>local</a:t>
            </a:r>
            <a:r>
              <a:rPr sz="1000" spc="150" dirty="0">
                <a:solidFill>
                  <a:prstClr val="black"/>
                </a:solidFill>
                <a:cs typeface="Calibri"/>
              </a:rPr>
              <a:t> </a:t>
            </a:r>
            <a:r>
              <a:rPr sz="1000" spc="-10" dirty="0">
                <a:solidFill>
                  <a:prstClr val="black"/>
                </a:solidFill>
                <a:cs typeface="Calibri"/>
              </a:rPr>
              <a:t>extent</a:t>
            </a:r>
            <a:r>
              <a:rPr sz="1000" spc="145" dirty="0">
                <a:solidFill>
                  <a:prstClr val="black"/>
                </a:solidFill>
                <a:cs typeface="Calibri"/>
              </a:rPr>
              <a:t> </a:t>
            </a:r>
            <a:r>
              <a:rPr sz="1000" spc="-10" dirty="0">
                <a:solidFill>
                  <a:prstClr val="black"/>
                </a:solidFill>
                <a:cs typeface="Calibri"/>
              </a:rPr>
              <a:t>of</a:t>
            </a:r>
            <a:endParaRPr sz="1000">
              <a:solidFill>
                <a:prstClr val="black"/>
              </a:solidFill>
              <a:cs typeface="Calibri"/>
            </a:endParaRPr>
          </a:p>
        </p:txBody>
      </p:sp>
      <p:sp>
        <p:nvSpPr>
          <p:cNvPr id="12" name="object 12"/>
          <p:cNvSpPr txBox="1"/>
          <p:nvPr/>
        </p:nvSpPr>
        <p:spPr>
          <a:xfrm>
            <a:off x="5354927" y="5411955"/>
            <a:ext cx="3804070" cy="319959"/>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spread,</a:t>
            </a:r>
            <a:r>
              <a:rPr sz="1000" spc="185" dirty="0">
                <a:solidFill>
                  <a:prstClr val="black"/>
                </a:solidFill>
                <a:cs typeface="Calibri"/>
              </a:rPr>
              <a:t> </a:t>
            </a:r>
            <a:r>
              <a:rPr sz="1000" spc="-10" dirty="0">
                <a:solidFill>
                  <a:prstClr val="black"/>
                </a:solidFill>
                <a:cs typeface="Calibri"/>
              </a:rPr>
              <a:t>site,</a:t>
            </a:r>
            <a:r>
              <a:rPr sz="1000" spc="180" dirty="0">
                <a:solidFill>
                  <a:prstClr val="black"/>
                </a:solidFill>
                <a:cs typeface="Calibri"/>
              </a:rPr>
              <a:t> </a:t>
            </a:r>
            <a:r>
              <a:rPr sz="1000" spc="-15" dirty="0">
                <a:solidFill>
                  <a:prstClr val="black"/>
                </a:solidFill>
                <a:cs typeface="Calibri"/>
              </a:rPr>
              <a:t>status</a:t>
            </a:r>
            <a:r>
              <a:rPr sz="1000" spc="190" dirty="0">
                <a:solidFill>
                  <a:prstClr val="black"/>
                </a:solidFill>
                <a:cs typeface="Calibri"/>
              </a:rPr>
              <a:t> </a:t>
            </a:r>
            <a:r>
              <a:rPr sz="1000" spc="-10" dirty="0">
                <a:solidFill>
                  <a:prstClr val="black"/>
                </a:solidFill>
                <a:cs typeface="Calibri"/>
              </a:rPr>
              <a:t>of</a:t>
            </a:r>
            <a:r>
              <a:rPr sz="1000" spc="175" dirty="0">
                <a:solidFill>
                  <a:prstClr val="black"/>
                </a:solidFill>
                <a:cs typeface="Calibri"/>
              </a:rPr>
              <a:t> </a:t>
            </a:r>
            <a:r>
              <a:rPr sz="1000" spc="-10" dirty="0">
                <a:solidFill>
                  <a:prstClr val="black"/>
                </a:solidFill>
                <a:cs typeface="Calibri"/>
              </a:rPr>
              <a:t>surgical</a:t>
            </a:r>
            <a:r>
              <a:rPr sz="1000" spc="185" dirty="0">
                <a:solidFill>
                  <a:prstClr val="black"/>
                </a:solidFill>
                <a:cs typeface="Calibri"/>
              </a:rPr>
              <a:t> </a:t>
            </a:r>
            <a:r>
              <a:rPr sz="1000" spc="-10" dirty="0">
                <a:solidFill>
                  <a:prstClr val="black"/>
                </a:solidFill>
                <a:cs typeface="Calibri"/>
              </a:rPr>
              <a:t>margins</a:t>
            </a:r>
            <a:r>
              <a:rPr sz="1000" spc="190" dirty="0">
                <a:solidFill>
                  <a:prstClr val="black"/>
                </a:solidFill>
                <a:cs typeface="Calibri"/>
              </a:rPr>
              <a:t> </a:t>
            </a:r>
            <a:r>
              <a:rPr sz="1000" spc="-10" dirty="0">
                <a:solidFill>
                  <a:prstClr val="black"/>
                </a:solidFill>
                <a:cs typeface="Calibri"/>
              </a:rPr>
              <a:t>and</a:t>
            </a:r>
            <a:r>
              <a:rPr sz="1000" spc="190" dirty="0">
                <a:solidFill>
                  <a:prstClr val="black"/>
                </a:solidFill>
                <a:cs typeface="Calibri"/>
              </a:rPr>
              <a:t> </a:t>
            </a:r>
            <a:r>
              <a:rPr sz="1000" spc="-10" dirty="0">
                <a:solidFill>
                  <a:prstClr val="black"/>
                </a:solidFill>
                <a:cs typeface="Calibri"/>
              </a:rPr>
              <a:t>percentage </a:t>
            </a:r>
            <a:r>
              <a:rPr sz="1000" spc="-210" dirty="0">
                <a:solidFill>
                  <a:prstClr val="black"/>
                </a:solidFill>
                <a:cs typeface="Calibri"/>
              </a:rPr>
              <a:t> </a:t>
            </a:r>
            <a:r>
              <a:rPr sz="1000" spc="-10" dirty="0">
                <a:solidFill>
                  <a:prstClr val="black"/>
                </a:solidFill>
                <a:cs typeface="Calibri"/>
              </a:rPr>
              <a:t>of pathological response to preoperative ChT should be </a:t>
            </a:r>
            <a:r>
              <a:rPr sz="1000" spc="-5" dirty="0">
                <a:solidFill>
                  <a:prstClr val="black"/>
                </a:solidFill>
                <a:cs typeface="Calibri"/>
              </a:rPr>
              <a:t> </a:t>
            </a:r>
            <a:r>
              <a:rPr sz="1000" spc="-10" dirty="0">
                <a:solidFill>
                  <a:prstClr val="black"/>
                </a:solidFill>
                <a:cs typeface="Calibri"/>
              </a:rPr>
              <a:t>described</a:t>
            </a:r>
            <a:r>
              <a:rPr sz="1000" spc="100" dirty="0">
                <a:solidFill>
                  <a:prstClr val="black"/>
                </a:solidFill>
                <a:cs typeface="Calibri"/>
              </a:rPr>
              <a:t> </a:t>
            </a:r>
            <a:r>
              <a:rPr sz="1000" spc="-35" dirty="0">
                <a:solidFill>
                  <a:prstClr val="black"/>
                </a:solidFill>
                <a:cs typeface="Calibri"/>
              </a:rPr>
              <a:t>[V,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13" name="object 13"/>
          <p:cNvSpPr txBox="1"/>
          <p:nvPr/>
        </p:nvSpPr>
        <p:spPr>
          <a:xfrm>
            <a:off x="5106533" y="6123949"/>
            <a:ext cx="4103636" cy="2971326"/>
          </a:xfrm>
          <a:prstGeom prst="rect">
            <a:avLst/>
          </a:prstGeom>
        </p:spPr>
        <p:txBody>
          <a:bodyPr vert="horz" wrap="square" lIns="0" tIns="62230" rIns="0" bIns="0" rtlCol="0">
            <a:spAutoFit/>
          </a:bodyPr>
          <a:lstStyle/>
          <a:p>
            <a:pPr marL="50800" algn="just">
              <a:spcBef>
                <a:spcPts val="490"/>
              </a:spcBef>
            </a:pPr>
            <a:r>
              <a:rPr sz="1000" spc="-105" dirty="0">
                <a:solidFill>
                  <a:srgbClr val="7B0451"/>
                </a:solidFill>
                <a:latin typeface="Arial MT"/>
                <a:cs typeface="Arial MT"/>
              </a:rPr>
              <a:t>STAGI</a:t>
            </a:r>
            <a:r>
              <a:rPr sz="1000" spc="-114" dirty="0">
                <a:solidFill>
                  <a:srgbClr val="7B0451"/>
                </a:solidFill>
                <a:latin typeface="Arial MT"/>
                <a:cs typeface="Arial MT"/>
              </a:rPr>
              <a:t>N</a:t>
            </a:r>
            <a:r>
              <a:rPr sz="1000" spc="-150" dirty="0">
                <a:solidFill>
                  <a:srgbClr val="7B0451"/>
                </a:solidFill>
                <a:latin typeface="Arial MT"/>
                <a:cs typeface="Arial MT"/>
              </a:rPr>
              <a:t>G</a:t>
            </a:r>
            <a:r>
              <a:rPr sz="1000" spc="45" dirty="0">
                <a:solidFill>
                  <a:srgbClr val="7B0451"/>
                </a:solidFill>
                <a:latin typeface="Arial MT"/>
                <a:cs typeface="Arial MT"/>
              </a:rPr>
              <a:t> </a:t>
            </a:r>
            <a:r>
              <a:rPr sz="1000" spc="-80" dirty="0">
                <a:solidFill>
                  <a:srgbClr val="7B0451"/>
                </a:solidFill>
                <a:latin typeface="Arial MT"/>
                <a:cs typeface="Arial MT"/>
              </a:rPr>
              <a:t>AND</a:t>
            </a:r>
            <a:r>
              <a:rPr sz="1000" spc="55" dirty="0">
                <a:solidFill>
                  <a:srgbClr val="7B0451"/>
                </a:solidFill>
                <a:latin typeface="Arial MT"/>
                <a:cs typeface="Arial MT"/>
              </a:rPr>
              <a:t> </a:t>
            </a:r>
            <a:r>
              <a:rPr sz="1000" spc="-114" dirty="0">
                <a:solidFill>
                  <a:srgbClr val="7B0451"/>
                </a:solidFill>
                <a:latin typeface="Arial MT"/>
                <a:cs typeface="Arial MT"/>
              </a:rPr>
              <a:t>RI</a:t>
            </a:r>
            <a:r>
              <a:rPr sz="1000" spc="-150" dirty="0">
                <a:solidFill>
                  <a:srgbClr val="7B0451"/>
                </a:solidFill>
                <a:latin typeface="Arial MT"/>
                <a:cs typeface="Arial MT"/>
              </a:rPr>
              <a:t>S</a:t>
            </a:r>
            <a:r>
              <a:rPr sz="1000" spc="-130" dirty="0">
                <a:solidFill>
                  <a:srgbClr val="7B0451"/>
                </a:solidFill>
                <a:latin typeface="Arial MT"/>
                <a:cs typeface="Arial MT"/>
              </a:rPr>
              <a:t>K</a:t>
            </a:r>
            <a:r>
              <a:rPr sz="1000" spc="50" dirty="0">
                <a:solidFill>
                  <a:srgbClr val="7B0451"/>
                </a:solidFill>
                <a:latin typeface="Arial MT"/>
                <a:cs typeface="Arial MT"/>
              </a:rPr>
              <a:t> </a:t>
            </a:r>
            <a:r>
              <a:rPr sz="1000" spc="-160" dirty="0">
                <a:solidFill>
                  <a:srgbClr val="7B0451"/>
                </a:solidFill>
                <a:latin typeface="Arial MT"/>
                <a:cs typeface="Arial MT"/>
              </a:rPr>
              <a:t>AS</a:t>
            </a:r>
            <a:r>
              <a:rPr sz="1000" spc="-155" dirty="0">
                <a:solidFill>
                  <a:srgbClr val="7B0451"/>
                </a:solidFill>
                <a:latin typeface="Arial MT"/>
                <a:cs typeface="Arial MT"/>
              </a:rPr>
              <a:t>S</a:t>
            </a:r>
            <a:r>
              <a:rPr sz="1000" spc="-140" dirty="0">
                <a:solidFill>
                  <a:srgbClr val="7B0451"/>
                </a:solidFill>
                <a:latin typeface="Arial MT"/>
                <a:cs typeface="Arial MT"/>
              </a:rPr>
              <a:t>ESSMENT</a:t>
            </a:r>
            <a:endParaRPr sz="1000">
              <a:solidFill>
                <a:prstClr val="black"/>
              </a:solidFill>
              <a:latin typeface="Arial MT"/>
              <a:cs typeface="Arial MT"/>
            </a:endParaRPr>
          </a:p>
          <a:p>
            <a:pPr marL="50800" marR="43815" algn="just">
              <a:spcBef>
                <a:spcPts val="395"/>
              </a:spcBef>
            </a:pPr>
            <a:r>
              <a:rPr sz="1000" spc="-10" dirty="0">
                <a:solidFill>
                  <a:prstClr val="black"/>
                </a:solidFill>
                <a:cs typeface="Calibri"/>
              </a:rPr>
              <a:t>Several staging </a:t>
            </a:r>
            <a:r>
              <a:rPr sz="1000" spc="-15" dirty="0">
                <a:solidFill>
                  <a:prstClr val="black"/>
                </a:solidFill>
                <a:cs typeface="Calibri"/>
              </a:rPr>
              <a:t>systems for </a:t>
            </a:r>
            <a:r>
              <a:rPr sz="1000" spc="-5" dirty="0">
                <a:solidFill>
                  <a:prstClr val="black"/>
                </a:solidFill>
                <a:cs typeface="Calibri"/>
              </a:rPr>
              <a:t>BS </a:t>
            </a:r>
            <a:r>
              <a:rPr sz="1000" spc="-10" dirty="0">
                <a:solidFill>
                  <a:prstClr val="black"/>
                </a:solidFill>
                <a:cs typeface="Calibri"/>
              </a:rPr>
              <a:t>are </a:t>
            </a:r>
            <a:r>
              <a:rPr sz="1000" spc="-5" dirty="0">
                <a:solidFill>
                  <a:prstClr val="black"/>
                </a:solidFill>
                <a:cs typeface="Calibri"/>
              </a:rPr>
              <a:t>in </a:t>
            </a:r>
            <a:r>
              <a:rPr sz="1000" spc="-10" dirty="0">
                <a:solidFill>
                  <a:prstClr val="black"/>
                </a:solidFill>
                <a:cs typeface="Calibri"/>
              </a:rPr>
              <a:t>use, with no unifying </a:t>
            </a:r>
            <a:r>
              <a:rPr sz="1000" spc="-5" dirty="0">
                <a:solidFill>
                  <a:prstClr val="black"/>
                </a:solidFill>
                <a:cs typeface="Calibri"/>
              </a:rPr>
              <a:t> </a:t>
            </a:r>
            <a:r>
              <a:rPr sz="1000" spc="-15" dirty="0">
                <a:solidFill>
                  <a:prstClr val="black"/>
                </a:solidFill>
                <a:cs typeface="Calibri"/>
              </a:rPr>
              <a:t>system </a:t>
            </a:r>
            <a:r>
              <a:rPr sz="1000" spc="-10" dirty="0">
                <a:solidFill>
                  <a:prstClr val="black"/>
                </a:solidFill>
                <a:cs typeface="Calibri"/>
              </a:rPr>
              <a:t>accepted </a:t>
            </a:r>
            <a:r>
              <a:rPr sz="1000" spc="-15" dirty="0">
                <a:solidFill>
                  <a:prstClr val="black"/>
                </a:solidFill>
                <a:cs typeface="Calibri"/>
              </a:rPr>
              <a:t>as </a:t>
            </a:r>
            <a:r>
              <a:rPr sz="1000" spc="5" dirty="0">
                <a:solidFill>
                  <a:prstClr val="black"/>
                </a:solidFill>
                <a:cs typeface="Calibri"/>
              </a:rPr>
              <a:t>standard.</a:t>
            </a:r>
            <a:r>
              <a:rPr sz="975" spc="7" baseline="38461" dirty="0">
                <a:solidFill>
                  <a:srgbClr val="007FAC"/>
                </a:solidFill>
                <a:cs typeface="Calibri"/>
                <a:hlinkClick r:id="rId2" action="ppaction://hlinksldjump"/>
              </a:rPr>
              <a:t>18-20</a:t>
            </a:r>
            <a:r>
              <a:rPr sz="975" spc="15" baseline="38461" dirty="0">
                <a:solidFill>
                  <a:srgbClr val="007FAC"/>
                </a:solidFill>
                <a:cs typeface="Calibri"/>
              </a:rPr>
              <a:t> </a:t>
            </a:r>
            <a:r>
              <a:rPr sz="1000" spc="-20" dirty="0">
                <a:solidFill>
                  <a:prstClr val="black"/>
                </a:solidFill>
                <a:cs typeface="Calibri"/>
              </a:rPr>
              <a:t>Tumour </a:t>
            </a:r>
            <a:r>
              <a:rPr sz="1000" spc="-10" dirty="0">
                <a:solidFill>
                  <a:prstClr val="black"/>
                </a:solidFill>
                <a:cs typeface="Calibri"/>
              </a:rPr>
              <a:t>burden and the </a:t>
            </a:r>
            <a:r>
              <a:rPr sz="1000" spc="-5" dirty="0">
                <a:solidFill>
                  <a:prstClr val="black"/>
                </a:solidFill>
                <a:cs typeface="Calibri"/>
              </a:rPr>
              <a:t> </a:t>
            </a:r>
            <a:r>
              <a:rPr sz="1000" spc="-10" dirty="0">
                <a:solidFill>
                  <a:prstClr val="black"/>
                </a:solidFill>
                <a:cs typeface="Calibri"/>
              </a:rPr>
              <a:t>presence of detectable </a:t>
            </a:r>
            <a:r>
              <a:rPr sz="1000" spc="-15" dirty="0">
                <a:solidFill>
                  <a:prstClr val="black"/>
                </a:solidFill>
                <a:cs typeface="Calibri"/>
              </a:rPr>
              <a:t>metastases </a:t>
            </a:r>
            <a:r>
              <a:rPr sz="1000" spc="-10" dirty="0">
                <a:solidFill>
                  <a:prstClr val="black"/>
                </a:solidFill>
                <a:cs typeface="Calibri"/>
              </a:rPr>
              <a:t>are the two main factors </a:t>
            </a:r>
            <a:r>
              <a:rPr sz="1000" spc="-5" dirty="0">
                <a:solidFill>
                  <a:prstClr val="black"/>
                </a:solidFill>
                <a:cs typeface="Calibri"/>
              </a:rPr>
              <a:t> </a:t>
            </a:r>
            <a:r>
              <a:rPr sz="1000" spc="-20" dirty="0">
                <a:solidFill>
                  <a:prstClr val="black"/>
                </a:solidFill>
                <a:cs typeface="Calibri"/>
              </a:rPr>
              <a:t>taken</a:t>
            </a:r>
            <a:r>
              <a:rPr sz="1000" spc="-15" dirty="0">
                <a:solidFill>
                  <a:prstClr val="black"/>
                </a:solidFill>
                <a:cs typeface="Calibri"/>
              </a:rPr>
              <a:t> </a:t>
            </a:r>
            <a:r>
              <a:rPr sz="1000" spc="-10" dirty="0">
                <a:solidFill>
                  <a:prstClr val="black"/>
                </a:solidFill>
                <a:cs typeface="Calibri"/>
              </a:rPr>
              <a:t>into</a:t>
            </a:r>
            <a:r>
              <a:rPr sz="1000" spc="-5" dirty="0">
                <a:solidFill>
                  <a:prstClr val="black"/>
                </a:solidFill>
                <a:cs typeface="Calibri"/>
              </a:rPr>
              <a:t> </a:t>
            </a:r>
            <a:r>
              <a:rPr sz="1000" spc="-10" dirty="0">
                <a:solidFill>
                  <a:prstClr val="black"/>
                </a:solidFill>
                <a:cs typeface="Calibri"/>
              </a:rPr>
              <a:t>consideration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clinical</a:t>
            </a:r>
            <a:r>
              <a:rPr sz="1000" spc="-5" dirty="0">
                <a:solidFill>
                  <a:prstClr val="black"/>
                </a:solidFill>
                <a:cs typeface="Calibri"/>
              </a:rPr>
              <a:t> </a:t>
            </a:r>
            <a:r>
              <a:rPr sz="1000" spc="-10" dirty="0">
                <a:solidFill>
                  <a:prstClr val="black"/>
                </a:solidFill>
                <a:cs typeface="Calibri"/>
              </a:rPr>
              <a:t>staging</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these </a:t>
            </a:r>
            <a:r>
              <a:rPr sz="1000" spc="-5" dirty="0">
                <a:solidFill>
                  <a:prstClr val="black"/>
                </a:solidFill>
                <a:cs typeface="Calibri"/>
              </a:rPr>
              <a:t> </a:t>
            </a:r>
            <a:r>
              <a:rPr sz="1000" spc="-10" dirty="0">
                <a:solidFill>
                  <a:prstClr val="black"/>
                </a:solidFill>
                <a:cs typeface="Calibri"/>
              </a:rPr>
              <a:t>diseases.</a:t>
            </a:r>
            <a:r>
              <a:rPr sz="1000" spc="-5" dirty="0">
                <a:solidFill>
                  <a:prstClr val="black"/>
                </a:solidFill>
                <a:cs typeface="Calibri"/>
              </a:rPr>
              <a:t> </a:t>
            </a:r>
            <a:r>
              <a:rPr sz="1000" spc="-10" dirty="0">
                <a:solidFill>
                  <a:prstClr val="black"/>
                </a:solidFill>
                <a:cs typeface="Calibri"/>
              </a:rPr>
              <a:t>General staging</a:t>
            </a:r>
            <a:r>
              <a:rPr sz="1000" spc="-5" dirty="0">
                <a:solidFill>
                  <a:prstClr val="black"/>
                </a:solidFill>
                <a:cs typeface="Calibri"/>
              </a:rPr>
              <a:t> should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carried</a:t>
            </a:r>
            <a:r>
              <a:rPr sz="1000" spc="204" dirty="0">
                <a:solidFill>
                  <a:prstClr val="black"/>
                </a:solidFill>
                <a:cs typeface="Calibri"/>
              </a:rPr>
              <a:t> </a:t>
            </a:r>
            <a:r>
              <a:rPr sz="1000" spc="-10" dirty="0">
                <a:solidFill>
                  <a:prstClr val="black"/>
                </a:solidFill>
                <a:cs typeface="Calibri"/>
              </a:rPr>
              <a:t>out to</a:t>
            </a:r>
            <a:r>
              <a:rPr sz="1000" spc="204" dirty="0">
                <a:solidFill>
                  <a:prstClr val="black"/>
                </a:solidFill>
                <a:cs typeface="Calibri"/>
              </a:rPr>
              <a:t> </a:t>
            </a:r>
            <a:r>
              <a:rPr sz="1000" spc="-10" dirty="0">
                <a:solidFill>
                  <a:prstClr val="black"/>
                </a:solidFill>
                <a:cs typeface="Calibri"/>
              </a:rPr>
              <a:t>assess </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extent</a:t>
            </a:r>
            <a:r>
              <a:rPr sz="1000" spc="-5" dirty="0">
                <a:solidFill>
                  <a:prstClr val="black"/>
                </a:solidFill>
                <a:cs typeface="Calibri"/>
              </a:rPr>
              <a:t> </a:t>
            </a:r>
            <a:r>
              <a:rPr sz="1000" spc="-10" dirty="0">
                <a:solidFill>
                  <a:prstClr val="black"/>
                </a:solidFill>
                <a:cs typeface="Calibri"/>
              </a:rPr>
              <a:t>of distant disease,</a:t>
            </a:r>
            <a:r>
              <a:rPr sz="1000" spc="-5" dirty="0">
                <a:solidFill>
                  <a:prstClr val="black"/>
                </a:solidFill>
                <a:cs typeface="Calibri"/>
              </a:rPr>
              <a:t> </a:t>
            </a:r>
            <a:r>
              <a:rPr sz="1000" spc="-10" dirty="0">
                <a:solidFill>
                  <a:prstClr val="black"/>
                </a:solidFill>
                <a:cs typeface="Calibri"/>
              </a:rPr>
              <a:t>including</a:t>
            </a:r>
            <a:r>
              <a:rPr sz="1000" spc="-5" dirty="0">
                <a:solidFill>
                  <a:prstClr val="black"/>
                </a:solidFill>
                <a:cs typeface="Calibri"/>
              </a:rPr>
              <a:t> </a:t>
            </a:r>
            <a:r>
              <a:rPr sz="1000" spc="-10" dirty="0">
                <a:solidFill>
                  <a:prstClr val="black"/>
                </a:solidFill>
                <a:cs typeface="Calibri"/>
              </a:rPr>
              <a:t>bone</a:t>
            </a:r>
            <a:r>
              <a:rPr sz="1000" spc="204" dirty="0">
                <a:solidFill>
                  <a:prstClr val="black"/>
                </a:solidFill>
                <a:cs typeface="Calibri"/>
              </a:rPr>
              <a:t> </a:t>
            </a:r>
            <a:r>
              <a:rPr sz="1000" spc="-10" dirty="0">
                <a:solidFill>
                  <a:prstClr val="black"/>
                </a:solidFill>
                <a:cs typeface="Calibri"/>
              </a:rPr>
              <a:t>scintigraphy </a:t>
            </a:r>
            <a:r>
              <a:rPr sz="1000" spc="-5" dirty="0">
                <a:solidFill>
                  <a:prstClr val="black"/>
                </a:solidFill>
                <a:cs typeface="Calibri"/>
              </a:rPr>
              <a:t> </a:t>
            </a:r>
            <a:r>
              <a:rPr sz="1000" spc="-10" dirty="0">
                <a:solidFill>
                  <a:prstClr val="black"/>
                </a:solidFill>
                <a:cs typeface="Calibri"/>
              </a:rPr>
              <a:t>and dedicated chest </a:t>
            </a:r>
            <a:r>
              <a:rPr sz="1000" spc="-40" dirty="0">
                <a:solidFill>
                  <a:prstClr val="black"/>
                </a:solidFill>
                <a:cs typeface="Calibri"/>
              </a:rPr>
              <a:t>CT. </a:t>
            </a:r>
            <a:r>
              <a:rPr sz="1000" spc="-10" dirty="0">
                <a:solidFill>
                  <a:prstClr val="black"/>
                </a:solidFill>
                <a:cs typeface="Calibri"/>
              </a:rPr>
              <a:t>Whole-body </a:t>
            </a:r>
            <a:r>
              <a:rPr sz="1000" spc="-5" dirty="0">
                <a:solidFill>
                  <a:prstClr val="black"/>
                </a:solidFill>
                <a:cs typeface="Calibri"/>
              </a:rPr>
              <a:t>(WB)-MRI </a:t>
            </a:r>
            <a:r>
              <a:rPr sz="1000" spc="-10" dirty="0">
                <a:solidFill>
                  <a:prstClr val="black"/>
                </a:solidFill>
                <a:cs typeface="Calibri"/>
              </a:rPr>
              <a:t>and </a:t>
            </a:r>
            <a:r>
              <a:rPr sz="1000" spc="5" dirty="0">
                <a:solidFill>
                  <a:prstClr val="black"/>
                </a:solidFill>
                <a:cs typeface="Calibri"/>
              </a:rPr>
              <a:t>[</a:t>
            </a:r>
            <a:r>
              <a:rPr sz="975" spc="7" baseline="38461" dirty="0">
                <a:solidFill>
                  <a:prstClr val="black"/>
                </a:solidFill>
                <a:cs typeface="Calibri"/>
              </a:rPr>
              <a:t>18</a:t>
            </a:r>
            <a:r>
              <a:rPr sz="1000" spc="5" dirty="0">
                <a:solidFill>
                  <a:prstClr val="black"/>
                </a:solidFill>
                <a:cs typeface="Calibri"/>
              </a:rPr>
              <a:t>F]2- </a:t>
            </a:r>
            <a:r>
              <a:rPr sz="1000" spc="10" dirty="0">
                <a:solidFill>
                  <a:prstClr val="black"/>
                </a:solidFill>
                <a:cs typeface="Calibri"/>
              </a:rPr>
              <a:t> </a:t>
            </a:r>
            <a:r>
              <a:rPr sz="1000" spc="-15" dirty="0">
                <a:solidFill>
                  <a:prstClr val="black"/>
                </a:solidFill>
                <a:latin typeface="Lucida Sans Unicode"/>
                <a:cs typeface="Lucida Sans Unicode"/>
              </a:rPr>
              <a:t>ﬂ</a:t>
            </a:r>
            <a:r>
              <a:rPr sz="1000" spc="-15" dirty="0">
                <a:solidFill>
                  <a:prstClr val="black"/>
                </a:solidFill>
                <a:cs typeface="Calibri"/>
              </a:rPr>
              <a:t>uoro-2-deoxy-</a:t>
            </a:r>
            <a:r>
              <a:rPr sz="700" spc="-15" dirty="0">
                <a:solidFill>
                  <a:prstClr val="black"/>
                </a:solidFill>
                <a:cs typeface="Calibri"/>
              </a:rPr>
              <a:t>D</a:t>
            </a:r>
            <a:r>
              <a:rPr sz="1000" spc="-15" dirty="0">
                <a:solidFill>
                  <a:prstClr val="black"/>
                </a:solidFill>
                <a:cs typeface="Calibri"/>
              </a:rPr>
              <a:t>-glucose</a:t>
            </a:r>
            <a:r>
              <a:rPr sz="1000" spc="-10" dirty="0">
                <a:solidFill>
                  <a:prstClr val="black"/>
                </a:solidFill>
                <a:cs typeface="Calibri"/>
              </a:rPr>
              <a:t> </a:t>
            </a:r>
            <a:r>
              <a:rPr sz="1000" spc="5" dirty="0">
                <a:solidFill>
                  <a:prstClr val="black"/>
                </a:solidFill>
                <a:cs typeface="Calibri"/>
              </a:rPr>
              <a:t>(FDG)</a:t>
            </a:r>
            <a:r>
              <a:rPr sz="1000" spc="5" dirty="0">
                <a:solidFill>
                  <a:prstClr val="black"/>
                </a:solidFill>
                <a:latin typeface="Arial MT"/>
                <a:cs typeface="Arial MT"/>
              </a:rPr>
              <a:t>e</a:t>
            </a:r>
            <a:r>
              <a:rPr sz="1000" spc="5" dirty="0">
                <a:solidFill>
                  <a:prstClr val="black"/>
                </a:solidFill>
                <a:cs typeface="Calibri"/>
              </a:rPr>
              <a:t>positron</a:t>
            </a:r>
            <a:r>
              <a:rPr sz="1000" spc="10" dirty="0">
                <a:solidFill>
                  <a:prstClr val="black"/>
                </a:solidFill>
                <a:cs typeface="Calibri"/>
              </a:rPr>
              <a:t> </a:t>
            </a:r>
            <a:r>
              <a:rPr sz="1000" spc="-10" dirty="0">
                <a:solidFill>
                  <a:prstClr val="black"/>
                </a:solidFill>
                <a:cs typeface="Calibri"/>
              </a:rPr>
              <a:t>emission</a:t>
            </a:r>
            <a:r>
              <a:rPr sz="1000" spc="-5" dirty="0">
                <a:solidFill>
                  <a:prstClr val="black"/>
                </a:solidFill>
                <a:cs typeface="Calibri"/>
              </a:rPr>
              <a:t> </a:t>
            </a:r>
            <a:r>
              <a:rPr sz="1000" spc="-10" dirty="0">
                <a:solidFill>
                  <a:prstClr val="black"/>
                </a:solidFill>
                <a:cs typeface="Calibri"/>
              </a:rPr>
              <a:t>tomog- </a:t>
            </a:r>
            <a:r>
              <a:rPr sz="1000" spc="-215" dirty="0">
                <a:solidFill>
                  <a:prstClr val="black"/>
                </a:solidFill>
                <a:cs typeface="Calibri"/>
              </a:rPr>
              <a:t> </a:t>
            </a:r>
            <a:r>
              <a:rPr sz="1000" spc="-15" dirty="0">
                <a:solidFill>
                  <a:prstClr val="black"/>
                </a:solidFill>
                <a:cs typeface="Calibri"/>
              </a:rPr>
              <a:t>raphy</a:t>
            </a:r>
            <a:r>
              <a:rPr sz="1000" spc="-10" dirty="0">
                <a:solidFill>
                  <a:prstClr val="black"/>
                </a:solidFill>
                <a:cs typeface="Calibri"/>
              </a:rPr>
              <a:t> (PET)-CT</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20" dirty="0">
                <a:solidFill>
                  <a:prstClr val="black"/>
                </a:solidFill>
                <a:cs typeface="Calibri"/>
              </a:rPr>
              <a:t>PET-MRI</a:t>
            </a:r>
            <a:r>
              <a:rPr sz="1000" spc="-1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increasingly</a:t>
            </a:r>
            <a:r>
              <a:rPr sz="1000" spc="-5" dirty="0">
                <a:solidFill>
                  <a:prstClr val="black"/>
                </a:solidFill>
                <a:cs typeface="Calibri"/>
              </a:rPr>
              <a:t> utilised</a:t>
            </a:r>
            <a:r>
              <a:rPr sz="1000" spc="21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 staging</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5" dirty="0">
                <a:solidFill>
                  <a:prstClr val="black"/>
                </a:solidFill>
                <a:cs typeface="Calibri"/>
              </a:rPr>
              <a:t>marrow</a:t>
            </a:r>
            <a:r>
              <a:rPr sz="1000" spc="195" dirty="0">
                <a:solidFill>
                  <a:prstClr val="black"/>
                </a:solidFill>
                <a:cs typeface="Calibri"/>
              </a:rPr>
              <a:t> </a:t>
            </a:r>
            <a:r>
              <a:rPr sz="1000" spc="-15" dirty="0">
                <a:solidFill>
                  <a:prstClr val="black"/>
                </a:solidFill>
                <a:cs typeface="Calibri"/>
              </a:rPr>
              <a:t>metastases</a:t>
            </a:r>
            <a:r>
              <a:rPr sz="1000" spc="195" dirty="0">
                <a:solidFill>
                  <a:prstClr val="black"/>
                </a:solidFill>
                <a:cs typeface="Calibri"/>
              </a:rPr>
              <a:t> </a:t>
            </a:r>
            <a:r>
              <a:rPr sz="1000" spc="-5" dirty="0">
                <a:solidFill>
                  <a:prstClr val="black"/>
                </a:solidFill>
                <a:cs typeface="Calibri"/>
              </a:rPr>
              <a:t>(including </a:t>
            </a:r>
            <a:r>
              <a:rPr sz="1000" dirty="0">
                <a:solidFill>
                  <a:prstClr val="black"/>
                </a:solidFill>
                <a:cs typeface="Calibri"/>
              </a:rPr>
              <a:t> </a:t>
            </a:r>
            <a:r>
              <a:rPr sz="1000" spc="-10" dirty="0">
                <a:solidFill>
                  <a:prstClr val="black"/>
                </a:solidFill>
                <a:cs typeface="Calibri"/>
              </a:rPr>
              <a:t>skip bone lesions). Additional appropriate imaging studies </a:t>
            </a:r>
            <a:r>
              <a:rPr sz="1000" spc="-5"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0" dirty="0">
                <a:solidFill>
                  <a:prstClr val="black"/>
                </a:solidFill>
                <a:cs typeface="Calibri"/>
              </a:rPr>
              <a:t>biopsies</a:t>
            </a:r>
            <a:r>
              <a:rPr sz="1000" spc="105" dirty="0">
                <a:solidFill>
                  <a:prstClr val="black"/>
                </a:solidFill>
                <a:cs typeface="Calibri"/>
              </a:rPr>
              <a:t> </a:t>
            </a:r>
            <a:r>
              <a:rPr sz="1000" spc="-10" dirty="0">
                <a:solidFill>
                  <a:prstClr val="black"/>
                </a:solidFill>
                <a:cs typeface="Calibri"/>
              </a:rPr>
              <a:t>can</a:t>
            </a:r>
            <a:r>
              <a:rPr sz="1000" spc="105" dirty="0">
                <a:solidFill>
                  <a:prstClr val="black"/>
                </a:solidFill>
                <a:cs typeface="Calibri"/>
              </a:rPr>
              <a:t> </a:t>
            </a:r>
            <a:r>
              <a:rPr sz="1000" spc="-10" dirty="0">
                <a:solidFill>
                  <a:prstClr val="black"/>
                </a:solidFill>
                <a:cs typeface="Calibri"/>
              </a:rPr>
              <a:t>be</a:t>
            </a:r>
            <a:r>
              <a:rPr sz="1000" spc="105" dirty="0">
                <a:solidFill>
                  <a:prstClr val="black"/>
                </a:solidFill>
                <a:cs typeface="Calibri"/>
              </a:rPr>
              <a:t> </a:t>
            </a:r>
            <a:r>
              <a:rPr sz="1000" spc="-20" dirty="0">
                <a:solidFill>
                  <a:prstClr val="black"/>
                </a:solidFill>
                <a:cs typeface="Calibri"/>
              </a:rPr>
              <a:t>taken</a:t>
            </a:r>
            <a:r>
              <a:rPr sz="1000" spc="105" dirty="0">
                <a:solidFill>
                  <a:prstClr val="black"/>
                </a:solidFill>
                <a:cs typeface="Calibri"/>
              </a:rPr>
              <a:t> </a:t>
            </a:r>
            <a:r>
              <a:rPr sz="1000" spc="-10" dirty="0">
                <a:solidFill>
                  <a:prstClr val="black"/>
                </a:solidFill>
                <a:cs typeface="Calibri"/>
              </a:rPr>
              <a:t>from</a:t>
            </a:r>
            <a:r>
              <a:rPr sz="1000" spc="100" dirty="0">
                <a:solidFill>
                  <a:prstClr val="black"/>
                </a:solidFill>
                <a:cs typeface="Calibri"/>
              </a:rPr>
              <a:t> </a:t>
            </a:r>
            <a:r>
              <a:rPr sz="1000" spc="-10" dirty="0">
                <a:solidFill>
                  <a:prstClr val="black"/>
                </a:solidFill>
                <a:cs typeface="Calibri"/>
              </a:rPr>
              <a:t>suspicious</a:t>
            </a:r>
            <a:r>
              <a:rPr sz="1000" spc="100" dirty="0">
                <a:solidFill>
                  <a:prstClr val="black"/>
                </a:solidFill>
                <a:cs typeface="Calibri"/>
              </a:rPr>
              <a:t> </a:t>
            </a:r>
            <a:r>
              <a:rPr sz="1000" spc="-10" dirty="0">
                <a:solidFill>
                  <a:prstClr val="black"/>
                </a:solidFill>
                <a:cs typeface="Calibri"/>
              </a:rPr>
              <a:t>sites.</a:t>
            </a:r>
            <a:endParaRPr sz="1000">
              <a:solidFill>
                <a:prstClr val="black"/>
              </a:solidFill>
              <a:cs typeface="Calibri"/>
            </a:endParaRPr>
          </a:p>
          <a:p>
            <a:pPr marL="177165" algn="just">
              <a:lnSpc>
                <a:spcPts val="1145"/>
              </a:lnSpc>
            </a:pPr>
            <a:r>
              <a:rPr sz="1000" spc="-15" dirty="0">
                <a:solidFill>
                  <a:prstClr val="black"/>
                </a:solidFill>
                <a:cs typeface="Calibri"/>
              </a:rPr>
              <a:t>No</a:t>
            </a:r>
            <a:r>
              <a:rPr sz="1000" spc="180" dirty="0">
                <a:solidFill>
                  <a:prstClr val="black"/>
                </a:solidFill>
                <a:cs typeface="Calibri"/>
              </a:rPr>
              <a:t> </a:t>
            </a:r>
            <a:r>
              <a:rPr sz="1000" spc="-25" dirty="0">
                <a:solidFill>
                  <a:prstClr val="black"/>
                </a:solidFill>
                <a:cs typeface="Calibri"/>
              </a:rPr>
              <a:t>speci</a:t>
            </a:r>
            <a:r>
              <a:rPr sz="1000" spc="-25" dirty="0">
                <a:solidFill>
                  <a:prstClr val="black"/>
                </a:solidFill>
                <a:latin typeface="Lucida Sans Unicode"/>
                <a:cs typeface="Lucida Sans Unicode"/>
              </a:rPr>
              <a:t>fi</a:t>
            </a:r>
            <a:r>
              <a:rPr sz="1000" spc="-25" dirty="0">
                <a:solidFill>
                  <a:prstClr val="black"/>
                </a:solidFill>
                <a:cs typeface="Calibri"/>
              </a:rPr>
              <a:t>c</a:t>
            </a:r>
            <a:r>
              <a:rPr sz="1000" spc="-10" dirty="0">
                <a:solidFill>
                  <a:prstClr val="black"/>
                </a:solidFill>
                <a:cs typeface="Calibri"/>
              </a:rPr>
              <a:t> laboratory</a:t>
            </a:r>
            <a:r>
              <a:rPr sz="1000" spc="185" dirty="0">
                <a:solidFill>
                  <a:prstClr val="black"/>
                </a:solidFill>
                <a:cs typeface="Calibri"/>
              </a:rPr>
              <a:t> </a:t>
            </a:r>
            <a:r>
              <a:rPr sz="1000" spc="-15" dirty="0">
                <a:solidFill>
                  <a:prstClr val="black"/>
                </a:solidFill>
                <a:cs typeface="Calibri"/>
              </a:rPr>
              <a:t>tests</a:t>
            </a:r>
            <a:r>
              <a:rPr sz="1000" spc="185" dirty="0">
                <a:solidFill>
                  <a:prstClr val="black"/>
                </a:solidFill>
                <a:cs typeface="Calibri"/>
              </a:rPr>
              <a:t> </a:t>
            </a:r>
            <a:r>
              <a:rPr sz="1000" spc="-15" dirty="0">
                <a:solidFill>
                  <a:prstClr val="black"/>
                </a:solidFill>
                <a:cs typeface="Calibri"/>
              </a:rPr>
              <a:t>for</a:t>
            </a:r>
            <a:r>
              <a:rPr sz="1000" spc="185" dirty="0">
                <a:solidFill>
                  <a:prstClr val="black"/>
                </a:solidFill>
                <a:cs typeface="Calibri"/>
              </a:rPr>
              <a:t> </a:t>
            </a:r>
            <a:r>
              <a:rPr sz="1000" spc="-10" dirty="0">
                <a:solidFill>
                  <a:prstClr val="black"/>
                </a:solidFill>
                <a:cs typeface="Calibri"/>
              </a:rPr>
              <a:t>the</a:t>
            </a:r>
            <a:r>
              <a:rPr sz="1000" spc="185" dirty="0">
                <a:solidFill>
                  <a:prstClr val="black"/>
                </a:solidFill>
                <a:cs typeface="Calibri"/>
              </a:rPr>
              <a:t> </a:t>
            </a:r>
            <a:r>
              <a:rPr sz="1000" spc="-10" dirty="0">
                <a:solidFill>
                  <a:prstClr val="black"/>
                </a:solidFill>
                <a:cs typeface="Calibri"/>
              </a:rPr>
              <a:t>diagnosis</a:t>
            </a:r>
            <a:r>
              <a:rPr sz="1000" spc="190" dirty="0">
                <a:solidFill>
                  <a:prstClr val="black"/>
                </a:solidFill>
                <a:cs typeface="Calibri"/>
              </a:rPr>
              <a:t> </a:t>
            </a:r>
            <a:r>
              <a:rPr sz="1000" spc="-10" dirty="0">
                <a:solidFill>
                  <a:prstClr val="black"/>
                </a:solidFill>
                <a:cs typeface="Calibri"/>
              </a:rPr>
              <a:t>of</a:t>
            </a:r>
            <a:r>
              <a:rPr sz="1000" spc="185" dirty="0">
                <a:solidFill>
                  <a:prstClr val="black"/>
                </a:solidFill>
                <a:cs typeface="Calibri"/>
              </a:rPr>
              <a:t> </a:t>
            </a:r>
            <a:r>
              <a:rPr sz="1000" spc="-5" dirty="0">
                <a:solidFill>
                  <a:prstClr val="black"/>
                </a:solidFill>
                <a:cs typeface="Calibri"/>
              </a:rPr>
              <a:t>BS</a:t>
            </a:r>
            <a:r>
              <a:rPr sz="1000" spc="185" dirty="0">
                <a:solidFill>
                  <a:prstClr val="black"/>
                </a:solidFill>
                <a:cs typeface="Calibri"/>
              </a:rPr>
              <a:t> </a:t>
            </a:r>
            <a:r>
              <a:rPr sz="1000" spc="-10" dirty="0">
                <a:solidFill>
                  <a:prstClr val="black"/>
                </a:solidFill>
                <a:cs typeface="Calibri"/>
              </a:rPr>
              <a:t>are</a:t>
            </a:r>
            <a:endParaRPr sz="1000">
              <a:solidFill>
                <a:prstClr val="black"/>
              </a:solidFill>
              <a:cs typeface="Calibri"/>
            </a:endParaRPr>
          </a:p>
          <a:p>
            <a:pPr marL="50800" marR="43815" algn="just">
              <a:lnSpc>
                <a:spcPts val="1200"/>
              </a:lnSpc>
              <a:spcBef>
                <a:spcPts val="35"/>
              </a:spcBef>
            </a:pPr>
            <a:r>
              <a:rPr sz="1000" spc="-10" dirty="0">
                <a:solidFill>
                  <a:prstClr val="black"/>
                </a:solidFill>
                <a:cs typeface="Calibri"/>
              </a:rPr>
              <a:t>routinely</a:t>
            </a:r>
            <a:r>
              <a:rPr sz="1000" spc="-5" dirty="0">
                <a:solidFill>
                  <a:prstClr val="black"/>
                </a:solidFill>
                <a:cs typeface="Calibri"/>
              </a:rPr>
              <a:t> </a:t>
            </a:r>
            <a:r>
              <a:rPr sz="1000" spc="-10" dirty="0">
                <a:solidFill>
                  <a:prstClr val="black"/>
                </a:solidFill>
                <a:cs typeface="Calibri"/>
              </a:rPr>
              <a:t>available.</a:t>
            </a:r>
            <a:r>
              <a:rPr sz="1000" spc="-5" dirty="0">
                <a:solidFill>
                  <a:prstClr val="black"/>
                </a:solidFill>
                <a:cs typeface="Calibri"/>
              </a:rPr>
              <a:t> </a:t>
            </a:r>
            <a:r>
              <a:rPr sz="1000" spc="-10" dirty="0">
                <a:solidFill>
                  <a:prstClr val="black"/>
                </a:solidFill>
                <a:cs typeface="Calibri"/>
              </a:rPr>
              <a:t>Baseline</a:t>
            </a:r>
            <a:r>
              <a:rPr sz="1000" spc="-5" dirty="0">
                <a:solidFill>
                  <a:prstClr val="black"/>
                </a:solidFill>
                <a:cs typeface="Calibri"/>
              </a:rPr>
              <a:t> </a:t>
            </a:r>
            <a:r>
              <a:rPr sz="1000" spc="-10" dirty="0">
                <a:solidFill>
                  <a:prstClr val="black"/>
                </a:solidFill>
                <a:cs typeface="Calibri"/>
              </a:rPr>
              <a:t>serum</a:t>
            </a:r>
            <a:r>
              <a:rPr sz="1000" spc="-5" dirty="0">
                <a:solidFill>
                  <a:prstClr val="black"/>
                </a:solidFill>
                <a:cs typeface="Calibri"/>
              </a:rPr>
              <a:t> </a:t>
            </a:r>
            <a:r>
              <a:rPr sz="1000" spc="-10" dirty="0">
                <a:solidFill>
                  <a:prstClr val="black"/>
                </a:solidFill>
                <a:cs typeface="Calibri"/>
              </a:rPr>
              <a:t>analysis</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ES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os- </a:t>
            </a:r>
            <a:r>
              <a:rPr sz="1000" spc="-215" dirty="0">
                <a:solidFill>
                  <a:prstClr val="black"/>
                </a:solidFill>
                <a:cs typeface="Calibri"/>
              </a:rPr>
              <a:t> </a:t>
            </a:r>
            <a:r>
              <a:rPr sz="1000" spc="-15" dirty="0">
                <a:solidFill>
                  <a:prstClr val="black"/>
                </a:solidFill>
                <a:cs typeface="Calibri"/>
              </a:rPr>
              <a:t>teosarcoma</a:t>
            </a:r>
            <a:r>
              <a:rPr sz="1000" spc="-10" dirty="0">
                <a:solidFill>
                  <a:prstClr val="black"/>
                </a:solidFill>
                <a:cs typeface="Calibri"/>
              </a:rPr>
              <a:t> </a:t>
            </a:r>
            <a:r>
              <a:rPr sz="1000" spc="-5" dirty="0">
                <a:solidFill>
                  <a:prstClr val="black"/>
                </a:solidFill>
                <a:cs typeface="Calibri"/>
              </a:rPr>
              <a:t>should </a:t>
            </a:r>
            <a:r>
              <a:rPr sz="1000" spc="-10" dirty="0">
                <a:solidFill>
                  <a:prstClr val="black"/>
                </a:solidFill>
                <a:cs typeface="Calibri"/>
              </a:rPr>
              <a:t>include</a:t>
            </a:r>
            <a:r>
              <a:rPr sz="1000" spc="-5" dirty="0">
                <a:solidFill>
                  <a:prstClr val="black"/>
                </a:solidFill>
                <a:cs typeface="Calibri"/>
              </a:rPr>
              <a:t> </a:t>
            </a:r>
            <a:r>
              <a:rPr sz="1000" spc="-10" dirty="0">
                <a:solidFill>
                  <a:prstClr val="black"/>
                </a:solidFill>
                <a:cs typeface="Calibri"/>
              </a:rPr>
              <a:t>alkaline</a:t>
            </a:r>
            <a:r>
              <a:rPr sz="1000" spc="-5" dirty="0">
                <a:solidFill>
                  <a:prstClr val="black"/>
                </a:solidFill>
                <a:cs typeface="Calibri"/>
              </a:rPr>
              <a:t> </a:t>
            </a:r>
            <a:r>
              <a:rPr sz="1000" spc="-10" dirty="0">
                <a:solidFill>
                  <a:prstClr val="black"/>
                </a:solidFill>
                <a:cs typeface="Calibri"/>
              </a:rPr>
              <a:t>phosphatase</a:t>
            </a:r>
            <a:r>
              <a:rPr sz="1000" spc="-5" dirty="0">
                <a:solidFill>
                  <a:prstClr val="black"/>
                </a:solidFill>
                <a:cs typeface="Calibri"/>
              </a:rPr>
              <a:t> </a:t>
            </a:r>
            <a:r>
              <a:rPr sz="1000" spc="-10" dirty="0">
                <a:solidFill>
                  <a:prstClr val="black"/>
                </a:solidFill>
                <a:cs typeface="Calibri"/>
              </a:rPr>
              <a:t>(AP)</a:t>
            </a:r>
            <a:r>
              <a:rPr sz="1000" spc="-5" dirty="0">
                <a:solidFill>
                  <a:prstClr val="black"/>
                </a:solidFill>
                <a:cs typeface="Calibri"/>
              </a:rPr>
              <a:t> </a:t>
            </a:r>
            <a:r>
              <a:rPr sz="1000" spc="-10" dirty="0">
                <a:solidFill>
                  <a:prstClr val="black"/>
                </a:solidFill>
                <a:cs typeface="Calibri"/>
              </a:rPr>
              <a:t>and </a:t>
            </a:r>
            <a:r>
              <a:rPr sz="1000" spc="-215" dirty="0">
                <a:solidFill>
                  <a:prstClr val="black"/>
                </a:solidFill>
                <a:cs typeface="Calibri"/>
              </a:rPr>
              <a:t> </a:t>
            </a:r>
            <a:r>
              <a:rPr sz="1000" spc="-10" dirty="0">
                <a:solidFill>
                  <a:prstClr val="black"/>
                </a:solidFill>
                <a:cs typeface="Calibri"/>
              </a:rPr>
              <a:t>lactate dehydrogenase (LDH) given their proven prognostic </a:t>
            </a:r>
            <a:r>
              <a:rPr sz="1000" spc="-5" dirty="0">
                <a:solidFill>
                  <a:prstClr val="black"/>
                </a:solidFill>
                <a:cs typeface="Calibri"/>
              </a:rPr>
              <a:t> </a:t>
            </a:r>
            <a:r>
              <a:rPr sz="1000" spc="-10" dirty="0">
                <a:solidFill>
                  <a:prstClr val="black"/>
                </a:solidFill>
                <a:cs typeface="Calibri"/>
              </a:rPr>
              <a:t>value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their</a:t>
            </a:r>
            <a:r>
              <a:rPr sz="1000" spc="-5" dirty="0">
                <a:solidFill>
                  <a:prstClr val="black"/>
                </a:solidFill>
                <a:cs typeface="Calibri"/>
              </a:rPr>
              <a:t> </a:t>
            </a:r>
            <a:r>
              <a:rPr sz="1000" spc="-10" dirty="0">
                <a:solidFill>
                  <a:prstClr val="black"/>
                </a:solidFill>
                <a:cs typeface="Calibri"/>
              </a:rPr>
              <a:t>use</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response</a:t>
            </a:r>
            <a:r>
              <a:rPr sz="1000" spc="-5" dirty="0">
                <a:solidFill>
                  <a:prstClr val="black"/>
                </a:solidFill>
                <a:cs typeface="Calibri"/>
              </a:rPr>
              <a:t> </a:t>
            </a:r>
            <a:r>
              <a:rPr sz="1000" spc="-10" dirty="0">
                <a:solidFill>
                  <a:prstClr val="black"/>
                </a:solidFill>
                <a:cs typeface="Calibri"/>
              </a:rPr>
              <a:t>monitoring</a:t>
            </a:r>
            <a:r>
              <a:rPr sz="1000" spc="-5" dirty="0">
                <a:solidFill>
                  <a:prstClr val="black"/>
                </a:solidFill>
                <a:cs typeface="Calibri"/>
              </a:rPr>
              <a:t> during </a:t>
            </a:r>
            <a:r>
              <a:rPr sz="1000" spc="-15" dirty="0">
                <a:solidFill>
                  <a:prstClr val="black"/>
                </a:solidFill>
                <a:cs typeface="Calibri"/>
              </a:rPr>
              <a:t>treat- </a:t>
            </a:r>
            <a:r>
              <a:rPr sz="1000" spc="-10" dirty="0">
                <a:solidFill>
                  <a:prstClr val="black"/>
                </a:solidFill>
                <a:cs typeface="Calibri"/>
              </a:rPr>
              <a:t> ment.</a:t>
            </a:r>
            <a:r>
              <a:rPr sz="1000" spc="-5" dirty="0">
                <a:solidFill>
                  <a:prstClr val="black"/>
                </a:solidFill>
                <a:cs typeface="Calibri"/>
              </a:rPr>
              <a:t> </a:t>
            </a:r>
            <a:r>
              <a:rPr sz="1000" spc="-10" dirty="0">
                <a:solidFill>
                  <a:prstClr val="black"/>
                </a:solidFill>
                <a:cs typeface="Calibri"/>
              </a:rPr>
              <a:t>Prognostic </a:t>
            </a:r>
            <a:r>
              <a:rPr sz="1000" spc="-15" dirty="0">
                <a:solidFill>
                  <a:prstClr val="black"/>
                </a:solidFill>
                <a:cs typeface="Calibri"/>
              </a:rPr>
              <a:t>features </a:t>
            </a:r>
            <a:r>
              <a:rPr sz="1000" spc="-10" dirty="0">
                <a:solidFill>
                  <a:prstClr val="black"/>
                </a:solidFill>
                <a:cs typeface="Calibri"/>
              </a:rPr>
              <a:t>also include</a:t>
            </a:r>
            <a:r>
              <a:rPr sz="1000" spc="204" dirty="0">
                <a:solidFill>
                  <a:prstClr val="black"/>
                </a:solidFill>
                <a:cs typeface="Calibri"/>
              </a:rPr>
              <a:t> </a:t>
            </a:r>
            <a:r>
              <a:rPr sz="1000" spc="-5" dirty="0">
                <a:solidFill>
                  <a:prstClr val="black"/>
                </a:solidFill>
                <a:cs typeface="Calibri"/>
              </a:rPr>
              <a:t>clinical </a:t>
            </a:r>
            <a:r>
              <a:rPr sz="1000" spc="-10" dirty="0">
                <a:solidFill>
                  <a:prstClr val="black"/>
                </a:solidFill>
                <a:cs typeface="Calibri"/>
              </a:rPr>
              <a:t>presentation; </a:t>
            </a:r>
            <a:r>
              <a:rPr sz="1000" spc="-21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pathological</a:t>
            </a:r>
            <a:r>
              <a:rPr sz="1000" spc="-5" dirty="0">
                <a:solidFill>
                  <a:prstClr val="black"/>
                </a:solidFill>
                <a:cs typeface="Calibri"/>
              </a:rPr>
              <a:t> </a:t>
            </a:r>
            <a:r>
              <a:rPr sz="1000" spc="-10" dirty="0">
                <a:solidFill>
                  <a:prstClr val="black"/>
                </a:solidFill>
                <a:cs typeface="Calibri"/>
              </a:rPr>
              <a:t>fracture</a:t>
            </a:r>
            <a:r>
              <a:rPr sz="1000" spc="-5" dirty="0">
                <a:solidFill>
                  <a:prstClr val="black"/>
                </a:solidFill>
                <a:cs typeface="Calibri"/>
              </a:rPr>
              <a:t> </a:t>
            </a:r>
            <a:r>
              <a:rPr sz="1000" spc="-15" dirty="0">
                <a:solidFill>
                  <a:prstClr val="black"/>
                </a:solidFill>
                <a:cs typeface="Calibri"/>
              </a:rPr>
              <a:t>may</a:t>
            </a:r>
            <a:r>
              <a:rPr sz="1000" spc="-10" dirty="0">
                <a:solidFill>
                  <a:prstClr val="black"/>
                </a:solidFill>
                <a:cs typeface="Calibri"/>
              </a:rPr>
              <a:t> lead</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dissemination</a:t>
            </a:r>
            <a:r>
              <a:rPr sz="1000" spc="-5" dirty="0">
                <a:solidFill>
                  <a:prstClr val="black"/>
                </a:solidFill>
                <a:cs typeface="Calibri"/>
              </a:rPr>
              <a:t> </a:t>
            </a:r>
            <a:r>
              <a:rPr sz="1000" spc="-10" dirty="0">
                <a:solidFill>
                  <a:prstClr val="black"/>
                </a:solidFill>
                <a:cs typeface="Calibri"/>
              </a:rPr>
              <a:t>of </a:t>
            </a:r>
            <a:r>
              <a:rPr sz="1000" spc="-5" dirty="0">
                <a:solidFill>
                  <a:prstClr val="black"/>
                </a:solidFill>
                <a:cs typeface="Calibri"/>
              </a:rPr>
              <a:t> </a:t>
            </a:r>
            <a:r>
              <a:rPr sz="1000" spc="-10" dirty="0">
                <a:solidFill>
                  <a:prstClr val="black"/>
                </a:solidFill>
                <a:cs typeface="Calibri"/>
              </a:rPr>
              <a:t>tumour</a:t>
            </a:r>
            <a:r>
              <a:rPr sz="1000" spc="100" dirty="0">
                <a:solidFill>
                  <a:prstClr val="black"/>
                </a:solidFill>
                <a:cs typeface="Calibri"/>
              </a:rPr>
              <a:t> </a:t>
            </a:r>
            <a:r>
              <a:rPr sz="1000" spc="-10" dirty="0">
                <a:solidFill>
                  <a:prstClr val="black"/>
                </a:solidFill>
                <a:cs typeface="Calibri"/>
              </a:rPr>
              <a:t>cells</a:t>
            </a:r>
            <a:r>
              <a:rPr sz="1000" spc="114" dirty="0">
                <a:solidFill>
                  <a:prstClr val="black"/>
                </a:solidFill>
                <a:cs typeface="Calibri"/>
              </a:rPr>
              <a:t> </a:t>
            </a:r>
            <a:r>
              <a:rPr sz="1000" spc="-10" dirty="0">
                <a:solidFill>
                  <a:prstClr val="black"/>
                </a:solidFill>
                <a:cs typeface="Calibri"/>
              </a:rPr>
              <a:t>into</a:t>
            </a:r>
            <a:r>
              <a:rPr sz="1000" spc="120" dirty="0">
                <a:solidFill>
                  <a:prstClr val="black"/>
                </a:solidFill>
                <a:cs typeface="Calibri"/>
              </a:rPr>
              <a:t> </a:t>
            </a:r>
            <a:r>
              <a:rPr sz="1000" spc="-10" dirty="0">
                <a:solidFill>
                  <a:prstClr val="black"/>
                </a:solidFill>
                <a:cs typeface="Calibri"/>
              </a:rPr>
              <a:t>surrounding</a:t>
            </a:r>
            <a:r>
              <a:rPr sz="1000" spc="110" dirty="0">
                <a:solidFill>
                  <a:prstClr val="black"/>
                </a:solidFill>
                <a:cs typeface="Calibri"/>
              </a:rPr>
              <a:t> </a:t>
            </a:r>
            <a:r>
              <a:rPr sz="1000" spc="-10" dirty="0">
                <a:solidFill>
                  <a:prstClr val="black"/>
                </a:solidFill>
                <a:cs typeface="Calibri"/>
              </a:rPr>
              <a:t>tissues</a:t>
            </a:r>
            <a:r>
              <a:rPr sz="1000" spc="110" dirty="0">
                <a:solidFill>
                  <a:prstClr val="black"/>
                </a:solidFill>
                <a:cs typeface="Calibri"/>
              </a:rPr>
              <a:t> </a:t>
            </a:r>
            <a:r>
              <a:rPr sz="1000" spc="-10" dirty="0">
                <a:solidFill>
                  <a:prstClr val="black"/>
                </a:solidFill>
                <a:cs typeface="Calibri"/>
              </a:rPr>
              <a:t>and</a:t>
            </a:r>
            <a:r>
              <a:rPr sz="1000" spc="114" dirty="0">
                <a:solidFill>
                  <a:prstClr val="black"/>
                </a:solidFill>
                <a:cs typeface="Calibri"/>
              </a:rPr>
              <a:t> </a:t>
            </a:r>
            <a:r>
              <a:rPr sz="1000" spc="-10" dirty="0">
                <a:solidFill>
                  <a:prstClr val="black"/>
                </a:solidFill>
                <a:cs typeface="Calibri"/>
              </a:rPr>
              <a:t>increase</a:t>
            </a:r>
            <a:r>
              <a:rPr sz="1000" spc="110" dirty="0">
                <a:solidFill>
                  <a:prstClr val="black"/>
                </a:solidFill>
                <a:cs typeface="Calibri"/>
              </a:rPr>
              <a:t> </a:t>
            </a:r>
            <a:r>
              <a:rPr sz="1000" spc="-10" dirty="0">
                <a:solidFill>
                  <a:prstClr val="black"/>
                </a:solidFill>
                <a:cs typeface="Calibri"/>
              </a:rPr>
              <a:t>the</a:t>
            </a:r>
            <a:r>
              <a:rPr sz="1000" spc="114" dirty="0">
                <a:solidFill>
                  <a:prstClr val="black"/>
                </a:solidFill>
                <a:cs typeface="Calibri"/>
              </a:rPr>
              <a:t> </a:t>
            </a:r>
            <a:r>
              <a:rPr sz="1000" spc="-10" dirty="0">
                <a:solidFill>
                  <a:prstClr val="black"/>
                </a:solidFill>
                <a:cs typeface="Calibri"/>
              </a:rPr>
              <a:t>risk </a:t>
            </a:r>
            <a:r>
              <a:rPr sz="1000" spc="-215" dirty="0">
                <a:solidFill>
                  <a:prstClr val="black"/>
                </a:solidFill>
                <a:cs typeface="Calibri"/>
              </a:rPr>
              <a:t> </a:t>
            </a:r>
            <a:r>
              <a:rPr sz="1000" spc="-10" dirty="0">
                <a:solidFill>
                  <a:prstClr val="black"/>
                </a:solidFill>
                <a:cs typeface="Calibri"/>
              </a:rPr>
              <a:t>of</a:t>
            </a:r>
            <a:r>
              <a:rPr sz="1000" spc="105" dirty="0">
                <a:solidFill>
                  <a:prstClr val="black"/>
                </a:solidFill>
                <a:cs typeface="Calibri"/>
              </a:rPr>
              <a:t> </a:t>
            </a:r>
            <a:r>
              <a:rPr sz="1000" spc="-10" dirty="0">
                <a:solidFill>
                  <a:prstClr val="black"/>
                </a:solidFill>
                <a:cs typeface="Calibri"/>
              </a:rPr>
              <a:t>recurrence,</a:t>
            </a:r>
            <a:r>
              <a:rPr sz="1000" spc="100" dirty="0">
                <a:solidFill>
                  <a:prstClr val="black"/>
                </a:solidFill>
                <a:cs typeface="Calibri"/>
              </a:rPr>
              <a:t> </a:t>
            </a:r>
            <a:r>
              <a:rPr sz="1000" spc="-10" dirty="0">
                <a:solidFill>
                  <a:prstClr val="black"/>
                </a:solidFill>
                <a:cs typeface="Calibri"/>
              </a:rPr>
              <a:t>especially</a:t>
            </a:r>
            <a:r>
              <a:rPr sz="1000" spc="105" dirty="0">
                <a:solidFill>
                  <a:prstClr val="black"/>
                </a:solidFill>
                <a:cs typeface="Calibri"/>
              </a:rPr>
              <a:t> </a:t>
            </a:r>
            <a:r>
              <a:rPr sz="1000" spc="-5" dirty="0">
                <a:solidFill>
                  <a:prstClr val="black"/>
                </a:solidFill>
                <a:cs typeface="Calibri"/>
              </a:rPr>
              <a:t>in</a:t>
            </a:r>
            <a:r>
              <a:rPr sz="1000" spc="100" dirty="0">
                <a:solidFill>
                  <a:prstClr val="black"/>
                </a:solidFill>
                <a:cs typeface="Calibri"/>
              </a:rPr>
              <a:t> </a:t>
            </a:r>
            <a:r>
              <a:rPr sz="1000" spc="-15" dirty="0">
                <a:solidFill>
                  <a:prstClr val="black"/>
                </a:solidFill>
                <a:cs typeface="Calibri"/>
              </a:rPr>
              <a:t>osteosarcoma.</a:t>
            </a:r>
            <a:endParaRPr sz="1000">
              <a:solidFill>
                <a:prstClr val="black"/>
              </a:solidFill>
              <a:cs typeface="Calibri"/>
            </a:endParaRPr>
          </a:p>
          <a:p>
            <a:endParaRPr sz="750">
              <a:solidFill>
                <a:prstClr val="black"/>
              </a:solidFill>
              <a:cs typeface="Calibri"/>
            </a:endParaRPr>
          </a:p>
          <a:p>
            <a:pPr marL="594360">
              <a:tabLst>
                <a:tab pos="2871470" algn="l"/>
              </a:tabLst>
            </a:pPr>
            <a:r>
              <a:rPr sz="900" spc="-50" dirty="0">
                <a:solidFill>
                  <a:srgbClr val="007FAC"/>
                </a:solidFill>
                <a:latin typeface="Arial MT"/>
                <a:cs typeface="Arial MT"/>
              </a:rPr>
              <a:t>https://doi.org/</a:t>
            </a:r>
            <a:r>
              <a:rPr sz="900" spc="-50" dirty="0">
                <a:solidFill>
                  <a:srgbClr val="007FAC"/>
                </a:solidFill>
                <a:latin typeface="Arial MT"/>
                <a:cs typeface="Arial MT"/>
                <a:hlinkClick r:id="rId3"/>
              </a:rPr>
              <a:t>10.1016/j.annonc.2021.08.1995	</a:t>
            </a:r>
            <a:r>
              <a:rPr sz="900" spc="-10" dirty="0">
                <a:solidFill>
                  <a:prstClr val="black"/>
                </a:solidFill>
                <a:latin typeface="Arial MT"/>
                <a:cs typeface="Arial MT"/>
                <a:hlinkClick r:id="rId3"/>
              </a:rPr>
              <a:t>1523</a:t>
            </a:r>
            <a:endParaRPr sz="900">
              <a:solidFill>
                <a:prstClr val="black"/>
              </a:solidFill>
              <a:latin typeface="Arial MT"/>
              <a:cs typeface="Arial MT"/>
            </a:endParaRPr>
          </a:p>
        </p:txBody>
      </p:sp>
      <p:sp>
        <p:nvSpPr>
          <p:cNvPr id="14" name="object 14"/>
          <p:cNvSpPr txBox="1"/>
          <p:nvPr/>
        </p:nvSpPr>
        <p:spPr>
          <a:xfrm>
            <a:off x="890909"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15" name="object 15"/>
          <p:cNvSpPr txBox="1"/>
          <p:nvPr/>
        </p:nvSpPr>
        <p:spPr>
          <a:xfrm>
            <a:off x="7554850"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40" dirty="0">
                <a:solidFill>
                  <a:srgbClr val="DAC0CE"/>
                </a:solidFill>
                <a:latin typeface="Arial MT"/>
                <a:cs typeface="Arial MT"/>
              </a:rPr>
              <a:t> </a:t>
            </a:r>
            <a:r>
              <a:rPr sz="1200" spc="-30" dirty="0">
                <a:solidFill>
                  <a:srgbClr val="DAC0CE"/>
                </a:solidFill>
                <a:latin typeface="Arial MT"/>
                <a:cs typeface="Arial MT"/>
              </a:rPr>
              <a:t>of</a:t>
            </a:r>
            <a:r>
              <a:rPr sz="1200" spc="30"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16" name="object 16"/>
          <p:cNvSpPr txBox="1"/>
          <p:nvPr/>
        </p:nvSpPr>
        <p:spPr>
          <a:xfrm>
            <a:off x="890909" y="9690626"/>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rPr>
              <a:t>Volume</a:t>
            </a:r>
            <a:r>
              <a:rPr sz="900" spc="40" dirty="0">
                <a:solidFill>
                  <a:prstClr val="black"/>
                </a:solidFill>
                <a:latin typeface="Arial MT"/>
                <a:cs typeface="Arial MT"/>
              </a:rPr>
              <a:t> </a:t>
            </a:r>
            <a:r>
              <a:rPr sz="900" spc="-75" dirty="0">
                <a:solidFill>
                  <a:prstClr val="black"/>
                </a:solidFill>
                <a:latin typeface="Arial MT"/>
                <a:cs typeface="Arial MT"/>
              </a:rPr>
              <a:t>32</a:t>
            </a:r>
            <a:r>
              <a:rPr sz="900" spc="235"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85" dirty="0">
                <a:solidFill>
                  <a:prstClr val="black"/>
                </a:solidFill>
                <a:latin typeface="Arial MT"/>
                <a:cs typeface="Arial MT"/>
              </a:rPr>
              <a:t>Issue</a:t>
            </a:r>
            <a:r>
              <a:rPr sz="900" spc="45" dirty="0">
                <a:solidFill>
                  <a:prstClr val="black"/>
                </a:solidFill>
                <a:latin typeface="Arial MT"/>
                <a:cs typeface="Arial MT"/>
              </a:rPr>
              <a:t> </a:t>
            </a:r>
            <a:r>
              <a:rPr sz="900" spc="-75" dirty="0">
                <a:solidFill>
                  <a:prstClr val="black"/>
                </a:solidFill>
                <a:latin typeface="Arial MT"/>
                <a:cs typeface="Arial MT"/>
              </a:rPr>
              <a:t>12</a:t>
            </a:r>
            <a:r>
              <a:rPr sz="900" spc="240"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75" dirty="0">
                <a:solidFill>
                  <a:prstClr val="black"/>
                </a:solidFill>
                <a:latin typeface="Arial MT"/>
                <a:cs typeface="Arial MT"/>
              </a:rPr>
              <a:t>2021</a:t>
            </a:r>
            <a:endParaRPr sz="900">
              <a:solidFill>
                <a:prstClr val="black"/>
              </a:solidFill>
              <a:latin typeface="Arial MT"/>
              <a:cs typeface="Arial MT"/>
            </a:endParaRPr>
          </a:p>
        </p:txBody>
      </p:sp>
    </p:spTree>
    <p:extLst>
      <p:ext uri="{BB962C8B-B14F-4D97-AF65-F5344CB8AC3E}">
        <p14:creationId xmlns:p14="http://schemas.microsoft.com/office/powerpoint/2010/main" val="2751327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0899" y="759336"/>
            <a:ext cx="4004328" cy="1999906"/>
          </a:xfrm>
          <a:prstGeom prst="rect">
            <a:avLst/>
          </a:prstGeom>
        </p:spPr>
        <p:txBody>
          <a:bodyPr vert="horz" wrap="square" lIns="0" tIns="12065" rIns="0" bIns="0" rtlCol="0">
            <a:spAutoFit/>
          </a:bodyPr>
          <a:lstStyle/>
          <a:p>
            <a:pPr marL="12700" marR="5080" indent="126364" algn="just">
              <a:spcBef>
                <a:spcPts val="95"/>
              </a:spcBef>
            </a:pPr>
            <a:r>
              <a:rPr sz="1000" spc="-10" dirty="0">
                <a:solidFill>
                  <a:prstClr val="black"/>
                </a:solidFill>
                <a:cs typeface="Calibri"/>
              </a:rPr>
              <a:t>ChT</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5" dirty="0">
                <a:solidFill>
                  <a:prstClr val="black"/>
                </a:solidFill>
                <a:cs typeface="Calibri"/>
              </a:rPr>
              <a:t>BS</a:t>
            </a:r>
            <a:r>
              <a:rPr sz="1000" dirty="0">
                <a:solidFill>
                  <a:prstClr val="black"/>
                </a:solidFill>
                <a:cs typeface="Calibri"/>
              </a:rPr>
              <a:t> </a:t>
            </a:r>
            <a:r>
              <a:rPr sz="1000" spc="-10" dirty="0">
                <a:solidFill>
                  <a:prstClr val="black"/>
                </a:solidFill>
                <a:cs typeface="Calibri"/>
              </a:rPr>
              <a:t>can</a:t>
            </a:r>
            <a:r>
              <a:rPr sz="1000" spc="-5" dirty="0">
                <a:solidFill>
                  <a:prstClr val="black"/>
                </a:solidFill>
                <a:cs typeface="Calibri"/>
              </a:rPr>
              <a:t> </a:t>
            </a:r>
            <a:r>
              <a:rPr sz="1000" spc="-10" dirty="0">
                <a:solidFill>
                  <a:prstClr val="black"/>
                </a:solidFill>
                <a:cs typeface="Calibri"/>
              </a:rPr>
              <a:t>result</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renal,</a:t>
            </a:r>
            <a:r>
              <a:rPr sz="1000" spc="-5" dirty="0">
                <a:solidFill>
                  <a:prstClr val="black"/>
                </a:solidFill>
                <a:cs typeface="Calibri"/>
              </a:rPr>
              <a:t> </a:t>
            </a:r>
            <a:r>
              <a:rPr sz="1000" spc="-10" dirty="0">
                <a:solidFill>
                  <a:prstClr val="black"/>
                </a:solidFill>
                <a:cs typeface="Calibri"/>
              </a:rPr>
              <a:t>cardiac</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auditory </a:t>
            </a:r>
            <a:r>
              <a:rPr sz="1000" spc="-5" dirty="0">
                <a:solidFill>
                  <a:prstClr val="black"/>
                </a:solidFill>
                <a:cs typeface="Calibri"/>
              </a:rPr>
              <a:t> </a:t>
            </a:r>
            <a:r>
              <a:rPr sz="1000" spc="-10" dirty="0">
                <a:solidFill>
                  <a:prstClr val="black"/>
                </a:solidFill>
                <a:cs typeface="Calibri"/>
              </a:rPr>
              <a:t>dysfunction. </a:t>
            </a:r>
            <a:r>
              <a:rPr sz="1000" spc="-15" dirty="0">
                <a:solidFill>
                  <a:prstClr val="black"/>
                </a:solidFill>
                <a:cs typeface="Calibri"/>
              </a:rPr>
              <a:t>Before </a:t>
            </a:r>
            <a:r>
              <a:rPr sz="1000" spc="-10" dirty="0">
                <a:solidFill>
                  <a:prstClr val="black"/>
                </a:solidFill>
                <a:cs typeface="Calibri"/>
              </a:rPr>
              <a:t>starting </a:t>
            </a:r>
            <a:r>
              <a:rPr sz="1000" spc="-20" dirty="0">
                <a:solidFill>
                  <a:prstClr val="black"/>
                </a:solidFill>
                <a:cs typeface="Calibri"/>
              </a:rPr>
              <a:t>therapy, </a:t>
            </a:r>
            <a:r>
              <a:rPr sz="1000" spc="-10" dirty="0">
                <a:solidFill>
                  <a:prstClr val="black"/>
                </a:solidFill>
                <a:cs typeface="Calibri"/>
              </a:rPr>
              <a:t>baseline renal function </a:t>
            </a:r>
            <a:r>
              <a:rPr sz="1000" spc="-5" dirty="0">
                <a:solidFill>
                  <a:prstClr val="black"/>
                </a:solidFill>
                <a:cs typeface="Calibri"/>
              </a:rPr>
              <a:t> </a:t>
            </a:r>
            <a:r>
              <a:rPr sz="1000" spc="-10" dirty="0">
                <a:solidFill>
                  <a:prstClr val="black"/>
                </a:solidFill>
                <a:cs typeface="Calibri"/>
              </a:rPr>
              <a:t>testing,</a:t>
            </a:r>
            <a:r>
              <a:rPr sz="1000" spc="-5" dirty="0">
                <a:solidFill>
                  <a:prstClr val="black"/>
                </a:solidFill>
                <a:cs typeface="Calibri"/>
              </a:rPr>
              <a:t> </a:t>
            </a:r>
            <a:r>
              <a:rPr sz="1000" spc="-10" dirty="0">
                <a:solidFill>
                  <a:prstClr val="black"/>
                </a:solidFill>
                <a:cs typeface="Calibri"/>
              </a:rPr>
              <a:t>assessment</a:t>
            </a:r>
            <a:r>
              <a:rPr sz="1000" spc="-5" dirty="0">
                <a:solidFill>
                  <a:prstClr val="black"/>
                </a:solidFill>
                <a:cs typeface="Calibri"/>
              </a:rPr>
              <a:t> </a:t>
            </a:r>
            <a:r>
              <a:rPr sz="1000" spc="-10" dirty="0">
                <a:solidFill>
                  <a:prstClr val="black"/>
                </a:solidFill>
                <a:cs typeface="Calibri"/>
              </a:rPr>
              <a:t>of cardiac</a:t>
            </a:r>
            <a:r>
              <a:rPr sz="1000" spc="-5" dirty="0">
                <a:solidFill>
                  <a:prstClr val="black"/>
                </a:solidFill>
                <a:cs typeface="Calibri"/>
              </a:rPr>
              <a:t> </a:t>
            </a:r>
            <a:r>
              <a:rPr sz="1000" spc="-10" dirty="0">
                <a:solidFill>
                  <a:prstClr val="black"/>
                </a:solidFill>
                <a:cs typeface="Calibri"/>
              </a:rPr>
              <a:t>function</a:t>
            </a:r>
            <a:r>
              <a:rPr sz="1000" spc="-5" dirty="0">
                <a:solidFill>
                  <a:prstClr val="black"/>
                </a:solidFill>
                <a:cs typeface="Calibri"/>
              </a:rPr>
              <a:t> </a:t>
            </a:r>
            <a:r>
              <a:rPr sz="1000" spc="-10" dirty="0">
                <a:solidFill>
                  <a:prstClr val="black"/>
                </a:solidFill>
                <a:cs typeface="Calibri"/>
              </a:rPr>
              <a:t>and</a:t>
            </a:r>
            <a:r>
              <a:rPr sz="1000" spc="204" dirty="0">
                <a:solidFill>
                  <a:prstClr val="black"/>
                </a:solidFill>
                <a:cs typeface="Calibri"/>
              </a:rPr>
              <a:t> </a:t>
            </a:r>
            <a:r>
              <a:rPr sz="1000" spc="-10" dirty="0">
                <a:solidFill>
                  <a:prstClr val="black"/>
                </a:solidFill>
                <a:cs typeface="Calibri"/>
              </a:rPr>
              <a:t>an</a:t>
            </a:r>
            <a:r>
              <a:rPr sz="1000" spc="204" dirty="0">
                <a:solidFill>
                  <a:prstClr val="black"/>
                </a:solidFill>
                <a:cs typeface="Calibri"/>
              </a:rPr>
              <a:t> </a:t>
            </a:r>
            <a:r>
              <a:rPr sz="1000" spc="-10" dirty="0">
                <a:solidFill>
                  <a:prstClr val="black"/>
                </a:solidFill>
                <a:cs typeface="Calibri"/>
              </a:rPr>
              <a:t>audiogram </a:t>
            </a:r>
            <a:r>
              <a:rPr sz="1000" spc="-215" dirty="0">
                <a:solidFill>
                  <a:prstClr val="black"/>
                </a:solidFill>
                <a:cs typeface="Calibri"/>
              </a:rPr>
              <a:t> </a:t>
            </a:r>
            <a:r>
              <a:rPr sz="1000" spc="-5" dirty="0">
                <a:solidFill>
                  <a:prstClr val="black"/>
                </a:solidFill>
                <a:cs typeface="Calibri"/>
              </a:rPr>
              <a:t>(in </a:t>
            </a:r>
            <a:r>
              <a:rPr sz="1000" spc="-10" dirty="0">
                <a:solidFill>
                  <a:prstClr val="black"/>
                </a:solidFill>
                <a:cs typeface="Calibri"/>
              </a:rPr>
              <a:t>the case of platinum derivatives) should be carried out. </a:t>
            </a:r>
            <a:r>
              <a:rPr sz="1000" spc="-5" dirty="0">
                <a:solidFill>
                  <a:prstClr val="black"/>
                </a:solidFill>
                <a:cs typeface="Calibri"/>
              </a:rPr>
              <a:t> </a:t>
            </a:r>
            <a:r>
              <a:rPr sz="1000" spc="-10" dirty="0">
                <a:solidFill>
                  <a:prstClr val="black"/>
                </a:solidFill>
                <a:cs typeface="Calibri"/>
              </a:rPr>
              <a:t>Sperm</a:t>
            </a:r>
            <a:r>
              <a:rPr sz="1000" spc="-5" dirty="0">
                <a:solidFill>
                  <a:prstClr val="black"/>
                </a:solidFill>
                <a:cs typeface="Calibri"/>
              </a:rPr>
              <a:t> </a:t>
            </a:r>
            <a:r>
              <a:rPr sz="1000" spc="-15" dirty="0">
                <a:solidFill>
                  <a:prstClr val="black"/>
                </a:solidFill>
                <a:cs typeface="Calibri"/>
              </a:rPr>
              <a:t>storage</a:t>
            </a:r>
            <a:r>
              <a:rPr sz="1000" spc="-10" dirty="0">
                <a:solidFill>
                  <a:prstClr val="black"/>
                </a:solidFill>
                <a:cs typeface="Calibri"/>
              </a:rPr>
              <a:t> </a:t>
            </a:r>
            <a:r>
              <a:rPr sz="1000" spc="-5" dirty="0">
                <a:solidFill>
                  <a:prstClr val="black"/>
                </a:solidFill>
                <a:cs typeface="Calibri"/>
              </a:rPr>
              <a:t>is</a:t>
            </a:r>
            <a:r>
              <a:rPr sz="1000" dirty="0">
                <a:solidFill>
                  <a:prstClr val="black"/>
                </a:solidFill>
                <a:cs typeface="Calibri"/>
              </a:rPr>
              <a:t> </a:t>
            </a:r>
            <a:r>
              <a:rPr sz="1000" spc="-10" dirty="0">
                <a:solidFill>
                  <a:prstClr val="black"/>
                </a:solidFill>
                <a:cs typeface="Calibri"/>
              </a:rPr>
              <a:t>recommended</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male</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of </a:t>
            </a:r>
            <a:r>
              <a:rPr sz="1000" spc="-5" dirty="0">
                <a:solidFill>
                  <a:prstClr val="black"/>
                </a:solidFill>
                <a:cs typeface="Calibri"/>
              </a:rPr>
              <a:t> </a:t>
            </a:r>
            <a:r>
              <a:rPr sz="1000" spc="-10" dirty="0">
                <a:solidFill>
                  <a:prstClr val="black"/>
                </a:solidFill>
                <a:cs typeface="Calibri"/>
              </a:rPr>
              <a:t>reproductive age. For </a:t>
            </a:r>
            <a:r>
              <a:rPr sz="1000" spc="-15" dirty="0">
                <a:solidFill>
                  <a:prstClr val="black"/>
                </a:solidFill>
                <a:cs typeface="Calibri"/>
              </a:rPr>
              <a:t>female </a:t>
            </a:r>
            <a:r>
              <a:rPr sz="1000" spc="-10" dirty="0">
                <a:solidFill>
                  <a:prstClr val="black"/>
                </a:solidFill>
                <a:cs typeface="Calibri"/>
              </a:rPr>
              <a:t>patients, consultation with </a:t>
            </a:r>
            <a:r>
              <a:rPr sz="1000" spc="-15" dirty="0">
                <a:solidFill>
                  <a:prstClr val="black"/>
                </a:solidFill>
                <a:cs typeface="Calibri"/>
              </a:rPr>
              <a:t>a </a:t>
            </a:r>
            <a:r>
              <a:rPr sz="1000" spc="-10" dirty="0">
                <a:solidFill>
                  <a:prstClr val="black"/>
                </a:solidFill>
                <a:cs typeface="Calibri"/>
              </a:rPr>
              <a:t> fertility</a:t>
            </a:r>
            <a:r>
              <a:rPr sz="1000" spc="-5" dirty="0">
                <a:solidFill>
                  <a:prstClr val="black"/>
                </a:solidFill>
                <a:cs typeface="Calibri"/>
              </a:rPr>
              <a:t> </a:t>
            </a:r>
            <a:r>
              <a:rPr sz="1000" spc="-10" dirty="0">
                <a:solidFill>
                  <a:prstClr val="black"/>
                </a:solidFill>
                <a:cs typeface="Calibri"/>
              </a:rPr>
              <a:t>physician</a:t>
            </a:r>
            <a:r>
              <a:rPr sz="1000" spc="-5" dirty="0">
                <a:solidFill>
                  <a:prstClr val="black"/>
                </a:solidFill>
                <a:cs typeface="Calibri"/>
              </a:rPr>
              <a:t> </a:t>
            </a:r>
            <a:r>
              <a:rPr sz="1000" spc="-10" dirty="0">
                <a:solidFill>
                  <a:prstClr val="black"/>
                </a:solidFill>
                <a:cs typeface="Calibri"/>
              </a:rPr>
              <a:t>about</a:t>
            </a:r>
            <a:r>
              <a:rPr sz="1000" spc="-5" dirty="0">
                <a:solidFill>
                  <a:prstClr val="black"/>
                </a:solidFill>
                <a:cs typeface="Calibri"/>
              </a:rPr>
              <a:t> </a:t>
            </a:r>
            <a:r>
              <a:rPr sz="1000" spc="-10" dirty="0">
                <a:solidFill>
                  <a:prstClr val="black"/>
                </a:solidFill>
                <a:cs typeface="Calibri"/>
              </a:rPr>
              <a:t>potential</a:t>
            </a:r>
            <a:r>
              <a:rPr sz="1000" spc="-5" dirty="0">
                <a:solidFill>
                  <a:prstClr val="black"/>
                </a:solidFill>
                <a:cs typeface="Calibri"/>
              </a:rPr>
              <a:t> </a:t>
            </a:r>
            <a:r>
              <a:rPr sz="1000" spc="-10" dirty="0">
                <a:solidFill>
                  <a:prstClr val="black"/>
                </a:solidFill>
                <a:cs typeface="Calibri"/>
              </a:rPr>
              <a:t>ovarian</a:t>
            </a:r>
            <a:r>
              <a:rPr sz="1000" spc="-5" dirty="0">
                <a:solidFill>
                  <a:prstClr val="black"/>
                </a:solidFill>
                <a:cs typeface="Calibri"/>
              </a:rPr>
              <a:t> sampling,</a:t>
            </a:r>
            <a:r>
              <a:rPr sz="1000" dirty="0">
                <a:solidFill>
                  <a:prstClr val="black"/>
                </a:solidFill>
                <a:cs typeface="Calibri"/>
              </a:rPr>
              <a:t> </a:t>
            </a:r>
            <a:r>
              <a:rPr sz="1000" spc="-10" dirty="0">
                <a:solidFill>
                  <a:prstClr val="black"/>
                </a:solidFill>
                <a:cs typeface="Calibri"/>
              </a:rPr>
              <a:t>cryo- </a:t>
            </a:r>
            <a:r>
              <a:rPr sz="1000" spc="-215" dirty="0">
                <a:solidFill>
                  <a:prstClr val="black"/>
                </a:solidFill>
                <a:cs typeface="Calibri"/>
              </a:rPr>
              <a:t> </a:t>
            </a:r>
            <a:r>
              <a:rPr sz="1000" spc="-15" dirty="0">
                <a:solidFill>
                  <a:prstClr val="black"/>
                </a:solidFill>
                <a:cs typeface="Calibri"/>
              </a:rPr>
              <a:t>preservation, use </a:t>
            </a:r>
            <a:r>
              <a:rPr sz="1000" spc="-10" dirty="0">
                <a:solidFill>
                  <a:prstClr val="black"/>
                </a:solidFill>
                <a:cs typeface="Calibri"/>
              </a:rPr>
              <a:t>of </a:t>
            </a:r>
            <a:r>
              <a:rPr sz="1000" spc="-15" dirty="0">
                <a:solidFill>
                  <a:prstClr val="black"/>
                </a:solidFill>
                <a:cs typeface="Calibri"/>
              </a:rPr>
              <a:t>gonadotrophin-releasing hormone ag- </a:t>
            </a:r>
            <a:r>
              <a:rPr sz="1000" spc="-10" dirty="0">
                <a:solidFill>
                  <a:prstClr val="black"/>
                </a:solidFill>
                <a:cs typeface="Calibri"/>
              </a:rPr>
              <a:t> onists and other means of ovarian suppression </a:t>
            </a:r>
            <a:r>
              <a:rPr sz="1000" spc="-20" dirty="0">
                <a:solidFill>
                  <a:prstClr val="black"/>
                </a:solidFill>
                <a:cs typeface="Calibri"/>
              </a:rPr>
              <a:t>for </a:t>
            </a:r>
            <a:r>
              <a:rPr sz="1000" spc="-10" dirty="0">
                <a:solidFill>
                  <a:prstClr val="black"/>
                </a:solidFill>
                <a:cs typeface="Calibri"/>
              </a:rPr>
              <a:t>fertility </a:t>
            </a:r>
            <a:r>
              <a:rPr sz="1000" spc="-5" dirty="0">
                <a:solidFill>
                  <a:prstClr val="black"/>
                </a:solidFill>
                <a:cs typeface="Calibri"/>
              </a:rPr>
              <a:t> </a:t>
            </a:r>
            <a:r>
              <a:rPr sz="1000" spc="-10" dirty="0">
                <a:solidFill>
                  <a:prstClr val="black"/>
                </a:solidFill>
                <a:cs typeface="Calibri"/>
              </a:rPr>
              <a:t>preservation</a:t>
            </a:r>
            <a:r>
              <a:rPr sz="1000" spc="-5" dirty="0">
                <a:solidFill>
                  <a:prstClr val="black"/>
                </a:solidFill>
                <a:cs typeface="Calibri"/>
              </a:rPr>
              <a:t> </a:t>
            </a:r>
            <a:r>
              <a:rPr sz="1000" spc="-10" dirty="0">
                <a:solidFill>
                  <a:prstClr val="black"/>
                </a:solidFill>
                <a:cs typeface="Calibri"/>
              </a:rPr>
              <a:t>should be</a:t>
            </a:r>
            <a:r>
              <a:rPr sz="1000" spc="204" dirty="0">
                <a:solidFill>
                  <a:prstClr val="black"/>
                </a:solidFill>
                <a:cs typeface="Calibri"/>
              </a:rPr>
              <a:t> </a:t>
            </a:r>
            <a:r>
              <a:rPr sz="1000" spc="-10" dirty="0">
                <a:solidFill>
                  <a:prstClr val="black"/>
                </a:solidFill>
                <a:cs typeface="Calibri"/>
              </a:rPr>
              <a:t>considered,</a:t>
            </a:r>
            <a:r>
              <a:rPr sz="1000" spc="204" dirty="0">
                <a:solidFill>
                  <a:prstClr val="black"/>
                </a:solidFill>
                <a:cs typeface="Calibri"/>
              </a:rPr>
              <a:t> </a:t>
            </a:r>
            <a:r>
              <a:rPr sz="1000" spc="-10" dirty="0">
                <a:solidFill>
                  <a:prstClr val="black"/>
                </a:solidFill>
                <a:cs typeface="Calibri"/>
              </a:rPr>
              <a:t>where available. There </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still,</a:t>
            </a:r>
            <a:r>
              <a:rPr sz="1000" spc="-5" dirty="0">
                <a:solidFill>
                  <a:prstClr val="black"/>
                </a:solidFill>
                <a:cs typeface="Calibri"/>
              </a:rPr>
              <a:t> </a:t>
            </a:r>
            <a:r>
              <a:rPr sz="1000" spc="-20" dirty="0">
                <a:solidFill>
                  <a:prstClr val="black"/>
                </a:solidFill>
                <a:cs typeface="Calibri"/>
              </a:rPr>
              <a:t>however,</a:t>
            </a:r>
            <a:r>
              <a:rPr sz="1000" spc="-15" dirty="0">
                <a:solidFill>
                  <a:prstClr val="black"/>
                </a:solidFill>
                <a:cs typeface="Calibri"/>
              </a:rPr>
              <a:t> </a:t>
            </a:r>
            <a:r>
              <a:rPr sz="1000" spc="-5" dirty="0">
                <a:solidFill>
                  <a:prstClr val="black"/>
                </a:solidFill>
                <a:cs typeface="Calibri"/>
              </a:rPr>
              <a:t>limited</a:t>
            </a:r>
            <a:r>
              <a:rPr sz="1000" dirty="0">
                <a:solidFill>
                  <a:prstClr val="black"/>
                </a:solidFill>
                <a:cs typeface="Calibri"/>
              </a:rPr>
              <a:t> </a:t>
            </a:r>
            <a:r>
              <a:rPr sz="1000" spc="-20" dirty="0">
                <a:solidFill>
                  <a:prstClr val="black"/>
                </a:solidFill>
                <a:cs typeface="Calibri"/>
              </a:rPr>
              <a:t>scienti</a:t>
            </a:r>
            <a:r>
              <a:rPr sz="1000" spc="-20" dirty="0">
                <a:solidFill>
                  <a:prstClr val="black"/>
                </a:solidFill>
                <a:latin typeface="Lucida Sans Unicode"/>
                <a:cs typeface="Lucida Sans Unicode"/>
              </a:rPr>
              <a:t>fi</a:t>
            </a:r>
            <a:r>
              <a:rPr sz="1000" spc="-20" dirty="0">
                <a:solidFill>
                  <a:prstClr val="black"/>
                </a:solidFill>
                <a:cs typeface="Calibri"/>
              </a:rPr>
              <a:t>c</a:t>
            </a:r>
            <a:r>
              <a:rPr sz="1000" spc="-15" dirty="0">
                <a:solidFill>
                  <a:prstClr val="black"/>
                </a:solidFill>
                <a:cs typeface="Calibri"/>
              </a:rPr>
              <a:t> </a:t>
            </a:r>
            <a:r>
              <a:rPr sz="1000" spc="-10" dirty="0">
                <a:solidFill>
                  <a:prstClr val="black"/>
                </a:solidFill>
                <a:cs typeface="Calibri"/>
              </a:rPr>
              <a:t>knowledge</a:t>
            </a:r>
            <a:r>
              <a:rPr sz="1000" spc="-5" dirty="0">
                <a:solidFill>
                  <a:prstClr val="black"/>
                </a:solidFill>
                <a:cs typeface="Calibri"/>
              </a:rPr>
              <a:t> </a:t>
            </a:r>
            <a:r>
              <a:rPr sz="1000" spc="-10" dirty="0">
                <a:solidFill>
                  <a:prstClr val="black"/>
                </a:solidFill>
                <a:cs typeface="Calibri"/>
              </a:rPr>
              <a:t>on</a:t>
            </a:r>
            <a:r>
              <a:rPr sz="1000" spc="-5" dirty="0">
                <a:solidFill>
                  <a:prstClr val="black"/>
                </a:solidFill>
                <a:cs typeface="Calibri"/>
              </a:rPr>
              <a:t> </a:t>
            </a:r>
            <a:r>
              <a:rPr sz="1000" spc="-10" dirty="0">
                <a:solidFill>
                  <a:prstClr val="black"/>
                </a:solidFill>
                <a:cs typeface="Calibri"/>
              </a:rPr>
              <a:t>gonado- </a:t>
            </a:r>
            <a:r>
              <a:rPr sz="1000" spc="-5" dirty="0">
                <a:solidFill>
                  <a:prstClr val="black"/>
                </a:solidFill>
                <a:cs typeface="Calibri"/>
              </a:rPr>
              <a:t> </a:t>
            </a:r>
            <a:r>
              <a:rPr sz="1000" spc="-10" dirty="0">
                <a:solidFill>
                  <a:prstClr val="black"/>
                </a:solidFill>
                <a:cs typeface="Calibri"/>
              </a:rPr>
              <a:t>toxic</a:t>
            </a:r>
            <a:r>
              <a:rPr sz="1000" spc="-5" dirty="0">
                <a:solidFill>
                  <a:prstClr val="black"/>
                </a:solidFill>
                <a:cs typeface="Calibri"/>
              </a:rPr>
              <a:t> </a:t>
            </a:r>
            <a:r>
              <a:rPr sz="1000" spc="-10" dirty="0">
                <a:solidFill>
                  <a:prstClr val="black"/>
                </a:solidFill>
                <a:cs typeface="Calibri"/>
              </a:rPr>
              <a:t>effects</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different</a:t>
            </a:r>
            <a:r>
              <a:rPr sz="1000" spc="-5" dirty="0">
                <a:solidFill>
                  <a:prstClr val="black"/>
                </a:solidFill>
                <a:cs typeface="Calibri"/>
              </a:rPr>
              <a:t> </a:t>
            </a:r>
            <a:r>
              <a:rPr sz="1000" spc="-10" dirty="0">
                <a:solidFill>
                  <a:prstClr val="black"/>
                </a:solidFill>
                <a:cs typeface="Calibri"/>
              </a:rPr>
              <a:t>ChT</a:t>
            </a:r>
            <a:r>
              <a:rPr sz="1000" spc="-5" dirty="0">
                <a:solidFill>
                  <a:prstClr val="black"/>
                </a:solidFill>
                <a:cs typeface="Calibri"/>
              </a:rPr>
              <a:t> </a:t>
            </a:r>
            <a:r>
              <a:rPr sz="1000" spc="-10" dirty="0">
                <a:solidFill>
                  <a:prstClr val="black"/>
                </a:solidFill>
                <a:cs typeface="Calibri"/>
              </a:rPr>
              <a:t>used</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variability</a:t>
            </a:r>
            <a:r>
              <a:rPr sz="1000" dirty="0">
                <a:solidFill>
                  <a:prstClr val="black"/>
                </a:solidFill>
                <a:cs typeface="Calibri"/>
              </a:rPr>
              <a:t> </a:t>
            </a:r>
            <a:r>
              <a:rPr sz="1000" spc="-10" dirty="0">
                <a:solidFill>
                  <a:prstClr val="black"/>
                </a:solidFill>
                <a:cs typeface="Calibri"/>
              </a:rPr>
              <a:t>of </a:t>
            </a:r>
            <a:r>
              <a:rPr sz="1000" spc="-5" dirty="0">
                <a:solidFill>
                  <a:prstClr val="black"/>
                </a:solidFill>
                <a:cs typeface="Calibri"/>
              </a:rPr>
              <a:t> </a:t>
            </a:r>
            <a:r>
              <a:rPr sz="1000" spc="-10" dirty="0">
                <a:solidFill>
                  <a:prstClr val="black"/>
                </a:solidFill>
                <a:cs typeface="Calibri"/>
              </a:rPr>
              <a:t>health</a:t>
            </a:r>
            <a:r>
              <a:rPr sz="1000" spc="100" dirty="0">
                <a:solidFill>
                  <a:prstClr val="black"/>
                </a:solidFill>
                <a:cs typeface="Calibri"/>
              </a:rPr>
              <a:t> </a:t>
            </a:r>
            <a:r>
              <a:rPr sz="1000" spc="-10" dirty="0">
                <a:solidFill>
                  <a:prstClr val="black"/>
                </a:solidFill>
                <a:cs typeface="Calibri"/>
              </a:rPr>
              <a:t>care</a:t>
            </a:r>
            <a:r>
              <a:rPr sz="1000" spc="95" dirty="0">
                <a:solidFill>
                  <a:prstClr val="black"/>
                </a:solidFill>
                <a:cs typeface="Calibri"/>
              </a:rPr>
              <a:t> </a:t>
            </a:r>
            <a:r>
              <a:rPr sz="1000" spc="-10" dirty="0">
                <a:solidFill>
                  <a:prstClr val="black"/>
                </a:solidFill>
                <a:cs typeface="Calibri"/>
              </a:rPr>
              <a:t>policies</a:t>
            </a:r>
            <a:r>
              <a:rPr sz="1000" spc="110" dirty="0">
                <a:solidFill>
                  <a:prstClr val="black"/>
                </a:solidFill>
                <a:cs typeface="Calibri"/>
              </a:rPr>
              <a:t> </a:t>
            </a:r>
            <a:r>
              <a:rPr sz="1000" spc="-15" dirty="0">
                <a:solidFill>
                  <a:prstClr val="black"/>
                </a:solidFill>
                <a:cs typeface="Calibri"/>
              </a:rPr>
              <a:t>across</a:t>
            </a:r>
            <a:r>
              <a:rPr sz="1000" spc="110" dirty="0">
                <a:solidFill>
                  <a:prstClr val="black"/>
                </a:solidFill>
                <a:cs typeface="Calibri"/>
              </a:rPr>
              <a:t> </a:t>
            </a:r>
            <a:r>
              <a:rPr sz="1000" spc="-10" dirty="0">
                <a:solidFill>
                  <a:prstClr val="black"/>
                </a:solidFill>
                <a:cs typeface="Calibri"/>
              </a:rPr>
              <a:t>nations.</a:t>
            </a:r>
            <a:endParaRPr sz="1000">
              <a:solidFill>
                <a:prstClr val="black"/>
              </a:solidFill>
              <a:cs typeface="Calibri"/>
            </a:endParaRPr>
          </a:p>
          <a:p>
            <a:pPr marL="139065" algn="just">
              <a:lnSpc>
                <a:spcPts val="1135"/>
              </a:lnSpc>
            </a:pPr>
            <a:r>
              <a:rPr sz="1000" spc="-5" dirty="0">
                <a:solidFill>
                  <a:prstClr val="black"/>
                </a:solidFill>
                <a:cs typeface="Calibri"/>
              </a:rPr>
              <a:t>Additional</a:t>
            </a:r>
            <a:r>
              <a:rPr sz="1000" spc="170" dirty="0">
                <a:solidFill>
                  <a:prstClr val="black"/>
                </a:solidFill>
                <a:cs typeface="Calibri"/>
              </a:rPr>
              <a:t> </a:t>
            </a:r>
            <a:r>
              <a:rPr sz="1000" spc="-10" dirty="0">
                <a:solidFill>
                  <a:prstClr val="black"/>
                </a:solidFill>
                <a:cs typeface="Calibri"/>
              </a:rPr>
              <a:t>guidance</a:t>
            </a:r>
            <a:r>
              <a:rPr sz="1000" spc="180" dirty="0">
                <a:solidFill>
                  <a:prstClr val="black"/>
                </a:solidFill>
                <a:cs typeface="Calibri"/>
              </a:rPr>
              <a:t> </a:t>
            </a:r>
            <a:r>
              <a:rPr sz="1000" spc="-10" dirty="0">
                <a:solidFill>
                  <a:prstClr val="black"/>
                </a:solidFill>
                <a:cs typeface="Calibri"/>
              </a:rPr>
              <a:t>on</a:t>
            </a:r>
            <a:r>
              <a:rPr sz="1000" spc="175" dirty="0">
                <a:solidFill>
                  <a:prstClr val="black"/>
                </a:solidFill>
                <a:cs typeface="Calibri"/>
              </a:rPr>
              <a:t> </a:t>
            </a:r>
            <a:r>
              <a:rPr sz="1000" spc="-10" dirty="0">
                <a:solidFill>
                  <a:prstClr val="black"/>
                </a:solidFill>
                <a:cs typeface="Calibri"/>
              </a:rPr>
              <a:t>germline</a:t>
            </a:r>
            <a:r>
              <a:rPr sz="1000" spc="185" dirty="0">
                <a:solidFill>
                  <a:prstClr val="black"/>
                </a:solidFill>
                <a:cs typeface="Calibri"/>
              </a:rPr>
              <a:t> </a:t>
            </a:r>
            <a:r>
              <a:rPr sz="1000" i="1" spc="-10" dirty="0">
                <a:solidFill>
                  <a:prstClr val="black"/>
                </a:solidFill>
                <a:cs typeface="Calibri"/>
              </a:rPr>
              <a:t>TP53</a:t>
            </a:r>
            <a:r>
              <a:rPr sz="1000" i="1" spc="180" dirty="0">
                <a:solidFill>
                  <a:prstClr val="black"/>
                </a:solidFill>
                <a:cs typeface="Calibri"/>
              </a:rPr>
              <a:t> </a:t>
            </a:r>
            <a:r>
              <a:rPr sz="1000" spc="-10" dirty="0">
                <a:solidFill>
                  <a:prstClr val="black"/>
                </a:solidFill>
                <a:cs typeface="Calibri"/>
              </a:rPr>
              <a:t>testing</a:t>
            </a:r>
            <a:r>
              <a:rPr sz="1000" spc="175" dirty="0">
                <a:solidFill>
                  <a:prstClr val="black"/>
                </a:solidFill>
                <a:cs typeface="Calibri"/>
              </a:rPr>
              <a:t> </a:t>
            </a:r>
            <a:r>
              <a:rPr sz="1000" spc="-5" dirty="0">
                <a:solidFill>
                  <a:prstClr val="black"/>
                </a:solidFill>
                <a:cs typeface="Calibri"/>
              </a:rPr>
              <a:t>in</a:t>
            </a:r>
            <a:r>
              <a:rPr sz="1000" spc="175" dirty="0">
                <a:solidFill>
                  <a:prstClr val="black"/>
                </a:solidFill>
                <a:cs typeface="Calibri"/>
              </a:rPr>
              <a:t> </a:t>
            </a:r>
            <a:r>
              <a:rPr sz="1000" spc="-10" dirty="0">
                <a:solidFill>
                  <a:prstClr val="black"/>
                </a:solidFill>
                <a:cs typeface="Calibri"/>
              </a:rPr>
              <a:t>osteo-</a:t>
            </a:r>
            <a:endParaRPr sz="1000">
              <a:solidFill>
                <a:prstClr val="black"/>
              </a:solidFill>
              <a:cs typeface="Calibri"/>
            </a:endParaRPr>
          </a:p>
          <a:p>
            <a:pPr marL="12700" marR="5715" algn="just">
              <a:lnSpc>
                <a:spcPts val="1200"/>
              </a:lnSpc>
              <a:spcBef>
                <a:spcPts val="40"/>
              </a:spcBef>
            </a:pPr>
            <a:r>
              <a:rPr sz="1000" spc="-10" dirty="0">
                <a:solidFill>
                  <a:prstClr val="black"/>
                </a:solidFill>
                <a:cs typeface="Calibri"/>
              </a:rPr>
              <a:t>sarcoma </a:t>
            </a:r>
            <a:r>
              <a:rPr sz="1000" spc="-5" dirty="0">
                <a:solidFill>
                  <a:prstClr val="black"/>
                </a:solidFill>
                <a:cs typeface="Calibri"/>
              </a:rPr>
              <a:t>is </a:t>
            </a:r>
            <a:r>
              <a:rPr sz="1000" spc="-10" dirty="0">
                <a:solidFill>
                  <a:prstClr val="black"/>
                </a:solidFill>
                <a:cs typeface="Calibri"/>
              </a:rPr>
              <a:t>provided </a:t>
            </a:r>
            <a:r>
              <a:rPr sz="1000" spc="-5" dirty="0">
                <a:solidFill>
                  <a:prstClr val="black"/>
                </a:solidFill>
                <a:cs typeface="Calibri"/>
              </a:rPr>
              <a:t>in </a:t>
            </a:r>
            <a:r>
              <a:rPr sz="1000" spc="-10" dirty="0">
                <a:solidFill>
                  <a:prstClr val="black"/>
                </a:solidFill>
                <a:cs typeface="Calibri"/>
              </a:rPr>
              <a:t>the Supplementary Material and </a:t>
            </a:r>
            <a:r>
              <a:rPr sz="1000" spc="-5" dirty="0">
                <a:solidFill>
                  <a:prstClr val="black"/>
                </a:solidFill>
                <a:cs typeface="Calibri"/>
              </a:rPr>
              <a:t>in </a:t>
            </a:r>
            <a:r>
              <a:rPr sz="1000" dirty="0">
                <a:solidFill>
                  <a:prstClr val="black"/>
                </a:solidFill>
                <a:cs typeface="Calibri"/>
              </a:rPr>
              <a:t> </a:t>
            </a:r>
            <a:r>
              <a:rPr sz="1000" spc="-10" dirty="0">
                <a:solidFill>
                  <a:srgbClr val="007FAC"/>
                </a:solidFill>
                <a:cs typeface="Calibri"/>
              </a:rPr>
              <a:t>Supplementary</a:t>
            </a:r>
            <a:r>
              <a:rPr sz="1000" spc="-5" dirty="0">
                <a:solidFill>
                  <a:srgbClr val="007FAC"/>
                </a:solidFill>
                <a:cs typeface="Calibri"/>
              </a:rPr>
              <a:t> </a:t>
            </a:r>
            <a:r>
              <a:rPr sz="1000" spc="-10" dirty="0">
                <a:solidFill>
                  <a:srgbClr val="007FAC"/>
                </a:solidFill>
                <a:cs typeface="Calibri"/>
              </a:rPr>
              <a:t>Table</a:t>
            </a:r>
            <a:r>
              <a:rPr sz="1000" spc="-5" dirty="0">
                <a:solidFill>
                  <a:srgbClr val="007FAC"/>
                </a:solidFill>
                <a:cs typeface="Calibri"/>
              </a:rPr>
              <a:t> </a:t>
            </a:r>
            <a:r>
              <a:rPr sz="1000" spc="-10" dirty="0">
                <a:solidFill>
                  <a:srgbClr val="007FAC"/>
                </a:solidFill>
                <a:cs typeface="Calibri"/>
              </a:rPr>
              <a:t>S1</a:t>
            </a:r>
            <a:r>
              <a:rPr sz="1000" spc="-10" dirty="0">
                <a:solidFill>
                  <a:prstClr val="black"/>
                </a:solidFill>
                <a:cs typeface="Calibri"/>
              </a:rPr>
              <a:t>,</a:t>
            </a:r>
            <a:r>
              <a:rPr sz="1000" spc="-5" dirty="0">
                <a:solidFill>
                  <a:prstClr val="black"/>
                </a:solidFill>
                <a:cs typeface="Calibri"/>
              </a:rPr>
              <a:t> </a:t>
            </a:r>
            <a:r>
              <a:rPr sz="1000" spc="-10" dirty="0">
                <a:solidFill>
                  <a:prstClr val="black"/>
                </a:solidFill>
                <a:cs typeface="Calibri"/>
              </a:rPr>
              <a:t>available</a:t>
            </a:r>
            <a:r>
              <a:rPr sz="1000" spc="-5" dirty="0">
                <a:solidFill>
                  <a:prstClr val="black"/>
                </a:solidFill>
                <a:cs typeface="Calibri"/>
              </a:rPr>
              <a:t> </a:t>
            </a:r>
            <a:r>
              <a:rPr sz="1000" spc="-10" dirty="0">
                <a:solidFill>
                  <a:prstClr val="black"/>
                </a:solidFill>
                <a:cs typeface="Calibri"/>
              </a:rPr>
              <a:t>at</a:t>
            </a:r>
            <a:r>
              <a:rPr sz="1000" spc="-5" dirty="0">
                <a:solidFill>
                  <a:prstClr val="black"/>
                </a:solidFill>
                <a:cs typeface="Calibri"/>
              </a:rPr>
              <a:t> </a:t>
            </a:r>
            <a:r>
              <a:rPr sz="1000" spc="-5" dirty="0">
                <a:solidFill>
                  <a:srgbClr val="007FAC"/>
                </a:solidFill>
                <a:cs typeface="Calibri"/>
                <a:hlinkClick r:id="rId2"/>
              </a:rPr>
              <a:t>https://doi.org/10. </a:t>
            </a:r>
            <a:r>
              <a:rPr sz="1000" dirty="0">
                <a:solidFill>
                  <a:srgbClr val="007FAC"/>
                </a:solidFill>
                <a:cs typeface="Calibri"/>
              </a:rPr>
              <a:t> </a:t>
            </a:r>
            <a:r>
              <a:rPr sz="1000" spc="-10" dirty="0">
                <a:solidFill>
                  <a:srgbClr val="007FAC"/>
                </a:solidFill>
                <a:cs typeface="Calibri"/>
                <a:hlinkClick r:id="rId2"/>
              </a:rPr>
              <a:t>1016/j.annonc.2021.08.1995</a:t>
            </a:r>
            <a:r>
              <a:rPr sz="1000" spc="-10" dirty="0">
                <a:solidFill>
                  <a:prstClr val="black"/>
                </a:solidFill>
                <a:cs typeface="Calibri"/>
              </a:rPr>
              <a:t>.</a:t>
            </a:r>
            <a:endParaRPr sz="1000">
              <a:solidFill>
                <a:prstClr val="black"/>
              </a:solidFill>
              <a:cs typeface="Calibri"/>
            </a:endParaRPr>
          </a:p>
        </p:txBody>
      </p:sp>
      <p:sp>
        <p:nvSpPr>
          <p:cNvPr id="3" name="object 3"/>
          <p:cNvSpPr txBox="1"/>
          <p:nvPr/>
        </p:nvSpPr>
        <p:spPr>
          <a:xfrm>
            <a:off x="890899" y="3515470"/>
            <a:ext cx="1218780" cy="166071"/>
          </a:xfrm>
          <a:prstGeom prst="rect">
            <a:avLst/>
          </a:prstGeom>
        </p:spPr>
        <p:txBody>
          <a:bodyPr vert="horz" wrap="square" lIns="0" tIns="12065" rIns="0" bIns="0" rtlCol="0">
            <a:spAutoFit/>
          </a:bodyPr>
          <a:lstStyle/>
          <a:p>
            <a:pPr marL="12700">
              <a:spcBef>
                <a:spcPts val="95"/>
              </a:spcBef>
            </a:pPr>
            <a:r>
              <a:rPr sz="1000" i="1" spc="-45" dirty="0">
                <a:solidFill>
                  <a:srgbClr val="7B0451"/>
                </a:solidFill>
                <a:latin typeface="Arial"/>
                <a:cs typeface="Arial"/>
              </a:rPr>
              <a:t>Recommendation</a:t>
            </a:r>
            <a:endParaRPr sz="1000">
              <a:solidFill>
                <a:prstClr val="black"/>
              </a:solidFill>
              <a:latin typeface="Arial"/>
              <a:cs typeface="Arial"/>
            </a:endParaRPr>
          </a:p>
        </p:txBody>
      </p:sp>
      <p:sp>
        <p:nvSpPr>
          <p:cNvPr id="4" name="object 4"/>
          <p:cNvSpPr txBox="1"/>
          <p:nvPr/>
        </p:nvSpPr>
        <p:spPr>
          <a:xfrm>
            <a:off x="934644" y="3718505"/>
            <a:ext cx="3960829" cy="166071"/>
          </a:xfrm>
          <a:prstGeom prst="rect">
            <a:avLst/>
          </a:prstGeom>
        </p:spPr>
        <p:txBody>
          <a:bodyPr vert="horz" wrap="square" lIns="0" tIns="12065" rIns="0" bIns="0" rtlCol="0">
            <a:spAutoFit/>
          </a:bodyPr>
          <a:lstStyle/>
          <a:p>
            <a:pPr marL="127000" indent="-114935">
              <a:spcBef>
                <a:spcPts val="95"/>
              </a:spcBef>
              <a:buFont typeface="Tahoma"/>
              <a:buChar char="●"/>
              <a:tabLst>
                <a:tab pos="127635" algn="l"/>
              </a:tabLst>
            </a:pPr>
            <a:r>
              <a:rPr sz="1000" spc="-30" dirty="0">
                <a:solidFill>
                  <a:prstClr val="black"/>
                </a:solidFill>
                <a:cs typeface="Calibri"/>
              </a:rPr>
              <a:t>General</a:t>
            </a:r>
            <a:r>
              <a:rPr sz="1000" spc="405" dirty="0">
                <a:solidFill>
                  <a:prstClr val="black"/>
                </a:solidFill>
                <a:cs typeface="Calibri"/>
              </a:rPr>
              <a:t> </a:t>
            </a:r>
            <a:r>
              <a:rPr sz="1000" spc="-25" dirty="0">
                <a:solidFill>
                  <a:prstClr val="black"/>
                </a:solidFill>
                <a:cs typeface="Calibri"/>
              </a:rPr>
              <a:t>staging</a:t>
            </a:r>
            <a:r>
              <a:rPr sz="1000" spc="415" dirty="0">
                <a:solidFill>
                  <a:prstClr val="black"/>
                </a:solidFill>
                <a:cs typeface="Calibri"/>
              </a:rPr>
              <a:t> </a:t>
            </a:r>
            <a:r>
              <a:rPr sz="1000" spc="-25" dirty="0">
                <a:solidFill>
                  <a:prstClr val="black"/>
                </a:solidFill>
                <a:cs typeface="Calibri"/>
              </a:rPr>
              <a:t>should</a:t>
            </a:r>
            <a:r>
              <a:rPr sz="1000" spc="405" dirty="0">
                <a:solidFill>
                  <a:prstClr val="black"/>
                </a:solidFill>
                <a:cs typeface="Calibri"/>
              </a:rPr>
              <a:t> </a:t>
            </a:r>
            <a:r>
              <a:rPr sz="1000" spc="-20" dirty="0">
                <a:solidFill>
                  <a:prstClr val="black"/>
                </a:solidFill>
                <a:cs typeface="Calibri"/>
              </a:rPr>
              <a:t>be</a:t>
            </a:r>
            <a:r>
              <a:rPr sz="1000" spc="405" dirty="0">
                <a:solidFill>
                  <a:prstClr val="black"/>
                </a:solidFill>
                <a:cs typeface="Calibri"/>
              </a:rPr>
              <a:t> </a:t>
            </a:r>
            <a:r>
              <a:rPr sz="1000" spc="-25" dirty="0">
                <a:solidFill>
                  <a:prstClr val="black"/>
                </a:solidFill>
                <a:cs typeface="Calibri"/>
              </a:rPr>
              <a:t>carried</a:t>
            </a:r>
            <a:r>
              <a:rPr sz="1000" spc="415" dirty="0">
                <a:solidFill>
                  <a:prstClr val="black"/>
                </a:solidFill>
                <a:cs typeface="Calibri"/>
              </a:rPr>
              <a:t> </a:t>
            </a:r>
            <a:r>
              <a:rPr sz="1000" spc="-20" dirty="0">
                <a:solidFill>
                  <a:prstClr val="black"/>
                </a:solidFill>
                <a:cs typeface="Calibri"/>
              </a:rPr>
              <a:t>out</a:t>
            </a:r>
            <a:r>
              <a:rPr sz="1000" spc="400" dirty="0">
                <a:solidFill>
                  <a:prstClr val="black"/>
                </a:solidFill>
                <a:cs typeface="Calibri"/>
              </a:rPr>
              <a:t> </a:t>
            </a:r>
            <a:r>
              <a:rPr sz="1000" spc="-20" dirty="0">
                <a:solidFill>
                  <a:prstClr val="black"/>
                </a:solidFill>
                <a:cs typeface="Calibri"/>
              </a:rPr>
              <a:t>to</a:t>
            </a:r>
            <a:r>
              <a:rPr sz="1000" spc="415" dirty="0">
                <a:solidFill>
                  <a:prstClr val="black"/>
                </a:solidFill>
                <a:cs typeface="Calibri"/>
              </a:rPr>
              <a:t> </a:t>
            </a:r>
            <a:r>
              <a:rPr sz="1000" spc="-25" dirty="0">
                <a:solidFill>
                  <a:prstClr val="black"/>
                </a:solidFill>
                <a:cs typeface="Calibri"/>
              </a:rPr>
              <a:t>assess</a:t>
            </a:r>
            <a:r>
              <a:rPr sz="1000" spc="400" dirty="0">
                <a:solidFill>
                  <a:prstClr val="black"/>
                </a:solidFill>
                <a:cs typeface="Calibri"/>
              </a:rPr>
              <a:t> </a:t>
            </a:r>
            <a:r>
              <a:rPr sz="1000" spc="-20" dirty="0">
                <a:solidFill>
                  <a:prstClr val="black"/>
                </a:solidFill>
                <a:cs typeface="Calibri"/>
              </a:rPr>
              <a:t>the</a:t>
            </a:r>
            <a:endParaRPr sz="1000">
              <a:solidFill>
                <a:prstClr val="black"/>
              </a:solidFill>
              <a:cs typeface="Calibri"/>
            </a:endParaRPr>
          </a:p>
        </p:txBody>
      </p:sp>
      <p:sp>
        <p:nvSpPr>
          <p:cNvPr id="5" name="object 5"/>
          <p:cNvSpPr txBox="1"/>
          <p:nvPr/>
        </p:nvSpPr>
        <p:spPr>
          <a:xfrm>
            <a:off x="1100286" y="3869700"/>
            <a:ext cx="3794221" cy="473848"/>
          </a:xfrm>
          <a:prstGeom prst="rect">
            <a:avLst/>
          </a:prstGeom>
        </p:spPr>
        <p:txBody>
          <a:bodyPr vert="horz" wrap="square" lIns="0" tIns="12065" rIns="0" bIns="0" rtlCol="0">
            <a:spAutoFit/>
          </a:bodyPr>
          <a:lstStyle/>
          <a:p>
            <a:pPr marL="12700" marR="5080" algn="just">
              <a:spcBef>
                <a:spcPts val="95"/>
              </a:spcBef>
            </a:pPr>
            <a:r>
              <a:rPr sz="1000" spc="-30" dirty="0">
                <a:solidFill>
                  <a:prstClr val="black"/>
                </a:solidFill>
                <a:cs typeface="Calibri"/>
              </a:rPr>
              <a:t>extent</a:t>
            </a:r>
            <a:r>
              <a:rPr sz="1000" spc="-25" dirty="0">
                <a:solidFill>
                  <a:prstClr val="black"/>
                </a:solidFill>
                <a:cs typeface="Calibri"/>
              </a:rPr>
              <a:t> </a:t>
            </a:r>
            <a:r>
              <a:rPr sz="1000" spc="-15" dirty="0">
                <a:solidFill>
                  <a:prstClr val="black"/>
                </a:solidFill>
                <a:cs typeface="Calibri"/>
              </a:rPr>
              <a:t>of</a:t>
            </a:r>
            <a:r>
              <a:rPr sz="1000" spc="-10" dirty="0">
                <a:solidFill>
                  <a:prstClr val="black"/>
                </a:solidFill>
                <a:cs typeface="Calibri"/>
              </a:rPr>
              <a:t> </a:t>
            </a:r>
            <a:r>
              <a:rPr sz="1000" spc="-30" dirty="0">
                <a:solidFill>
                  <a:prstClr val="black"/>
                </a:solidFill>
                <a:cs typeface="Calibri"/>
              </a:rPr>
              <a:t>distant</a:t>
            </a:r>
            <a:r>
              <a:rPr sz="1000" spc="-25" dirty="0">
                <a:solidFill>
                  <a:prstClr val="black"/>
                </a:solidFill>
                <a:cs typeface="Calibri"/>
              </a:rPr>
              <a:t> </a:t>
            </a:r>
            <a:r>
              <a:rPr sz="1000" spc="-30" dirty="0">
                <a:solidFill>
                  <a:prstClr val="black"/>
                </a:solidFill>
                <a:cs typeface="Calibri"/>
              </a:rPr>
              <a:t>disease,</a:t>
            </a:r>
            <a:r>
              <a:rPr sz="1000" spc="-25" dirty="0">
                <a:solidFill>
                  <a:prstClr val="black"/>
                </a:solidFill>
                <a:cs typeface="Calibri"/>
              </a:rPr>
              <a:t> including</a:t>
            </a:r>
            <a:r>
              <a:rPr sz="1000" spc="-20" dirty="0">
                <a:solidFill>
                  <a:prstClr val="black"/>
                </a:solidFill>
                <a:cs typeface="Calibri"/>
              </a:rPr>
              <a:t> </a:t>
            </a:r>
            <a:r>
              <a:rPr sz="1000" spc="-30" dirty="0">
                <a:solidFill>
                  <a:prstClr val="black"/>
                </a:solidFill>
                <a:cs typeface="Calibri"/>
              </a:rPr>
              <a:t>chest</a:t>
            </a:r>
            <a:r>
              <a:rPr sz="1000" spc="-25" dirty="0">
                <a:solidFill>
                  <a:prstClr val="black"/>
                </a:solidFill>
                <a:cs typeface="Calibri"/>
              </a:rPr>
              <a:t> </a:t>
            </a:r>
            <a:r>
              <a:rPr sz="1000" spc="-55" dirty="0">
                <a:solidFill>
                  <a:prstClr val="black"/>
                </a:solidFill>
                <a:cs typeface="Calibri"/>
              </a:rPr>
              <a:t>CT,</a:t>
            </a:r>
            <a:r>
              <a:rPr sz="1000" spc="-50" dirty="0">
                <a:solidFill>
                  <a:prstClr val="black"/>
                </a:solidFill>
                <a:cs typeface="Calibri"/>
              </a:rPr>
              <a:t> </a:t>
            </a:r>
            <a:r>
              <a:rPr sz="1000" spc="-30" dirty="0">
                <a:solidFill>
                  <a:prstClr val="black"/>
                </a:solidFill>
                <a:cs typeface="Calibri"/>
              </a:rPr>
              <a:t>bone </a:t>
            </a:r>
            <a:r>
              <a:rPr sz="1000" spc="-25" dirty="0">
                <a:solidFill>
                  <a:prstClr val="black"/>
                </a:solidFill>
                <a:cs typeface="Calibri"/>
              </a:rPr>
              <a:t> scintigraphy</a:t>
            </a:r>
            <a:r>
              <a:rPr sz="1000" spc="-20" dirty="0">
                <a:solidFill>
                  <a:prstClr val="black"/>
                </a:solidFill>
                <a:cs typeface="Calibri"/>
              </a:rPr>
              <a:t> </a:t>
            </a:r>
            <a:r>
              <a:rPr sz="1000" spc="-30" dirty="0">
                <a:solidFill>
                  <a:prstClr val="black"/>
                </a:solidFill>
                <a:cs typeface="Calibri"/>
              </a:rPr>
              <a:t>and/or</a:t>
            </a:r>
            <a:r>
              <a:rPr sz="1000" spc="-25" dirty="0">
                <a:solidFill>
                  <a:prstClr val="black"/>
                </a:solidFill>
                <a:cs typeface="Calibri"/>
              </a:rPr>
              <a:t> WB-MRI</a:t>
            </a:r>
            <a:r>
              <a:rPr sz="1000" spc="175" dirty="0">
                <a:solidFill>
                  <a:prstClr val="black"/>
                </a:solidFill>
                <a:cs typeface="Calibri"/>
              </a:rPr>
              <a:t> </a:t>
            </a:r>
            <a:r>
              <a:rPr sz="1000" spc="-25" dirty="0">
                <a:solidFill>
                  <a:prstClr val="black"/>
                </a:solidFill>
                <a:cs typeface="Calibri"/>
              </a:rPr>
              <a:t>and</a:t>
            </a:r>
            <a:r>
              <a:rPr sz="1000" spc="175" dirty="0">
                <a:solidFill>
                  <a:prstClr val="black"/>
                </a:solidFill>
                <a:cs typeface="Calibri"/>
              </a:rPr>
              <a:t> </a:t>
            </a:r>
            <a:r>
              <a:rPr sz="1000" spc="-30" dirty="0">
                <a:solidFill>
                  <a:prstClr val="black"/>
                </a:solidFill>
                <a:cs typeface="Calibri"/>
              </a:rPr>
              <a:t>and/or</a:t>
            </a:r>
            <a:r>
              <a:rPr sz="1000" spc="165" dirty="0">
                <a:solidFill>
                  <a:prstClr val="black"/>
                </a:solidFill>
                <a:cs typeface="Calibri"/>
              </a:rPr>
              <a:t> </a:t>
            </a:r>
            <a:r>
              <a:rPr sz="1000" spc="-15" dirty="0">
                <a:solidFill>
                  <a:prstClr val="black"/>
                </a:solidFill>
                <a:cs typeface="Calibri"/>
              </a:rPr>
              <a:t>FDG</a:t>
            </a:r>
            <a:r>
              <a:rPr sz="1000" spc="-15" dirty="0">
                <a:solidFill>
                  <a:prstClr val="black"/>
                </a:solidFill>
                <a:latin typeface="Arial MT"/>
                <a:cs typeface="Arial MT"/>
              </a:rPr>
              <a:t>e</a:t>
            </a:r>
            <a:r>
              <a:rPr sz="1000" spc="-15" dirty="0">
                <a:solidFill>
                  <a:prstClr val="black"/>
                </a:solidFill>
                <a:cs typeface="Calibri"/>
              </a:rPr>
              <a:t>PET-CT/ </a:t>
            </a:r>
            <a:r>
              <a:rPr sz="1000" spc="-10" dirty="0">
                <a:solidFill>
                  <a:prstClr val="black"/>
                </a:solidFill>
                <a:cs typeface="Calibri"/>
              </a:rPr>
              <a:t> </a:t>
            </a:r>
            <a:r>
              <a:rPr sz="1000" spc="-20" dirty="0">
                <a:solidFill>
                  <a:prstClr val="black"/>
                </a:solidFill>
                <a:cs typeface="Calibri"/>
              </a:rPr>
              <a:t>MRI as </a:t>
            </a:r>
            <a:r>
              <a:rPr sz="1000" spc="-25" dirty="0">
                <a:solidFill>
                  <a:prstClr val="black"/>
                </a:solidFill>
                <a:cs typeface="Calibri"/>
              </a:rPr>
              <a:t>clinically</a:t>
            </a:r>
            <a:r>
              <a:rPr sz="1000" spc="-20" dirty="0">
                <a:solidFill>
                  <a:prstClr val="black"/>
                </a:solidFill>
                <a:cs typeface="Calibri"/>
              </a:rPr>
              <a:t> </a:t>
            </a:r>
            <a:r>
              <a:rPr sz="1000" spc="-25" dirty="0">
                <a:solidFill>
                  <a:prstClr val="black"/>
                </a:solidFill>
                <a:cs typeface="Calibri"/>
              </a:rPr>
              <a:t>indicated.</a:t>
            </a:r>
            <a:r>
              <a:rPr sz="1000" spc="-20" dirty="0">
                <a:solidFill>
                  <a:prstClr val="black"/>
                </a:solidFill>
                <a:cs typeface="Calibri"/>
              </a:rPr>
              <a:t> </a:t>
            </a:r>
            <a:r>
              <a:rPr sz="1000" spc="-25" dirty="0">
                <a:solidFill>
                  <a:prstClr val="black"/>
                </a:solidFill>
                <a:cs typeface="Calibri"/>
              </a:rPr>
              <a:t>Baseline</a:t>
            </a:r>
            <a:r>
              <a:rPr sz="1000" spc="-20" dirty="0">
                <a:solidFill>
                  <a:prstClr val="black"/>
                </a:solidFill>
                <a:cs typeface="Calibri"/>
              </a:rPr>
              <a:t> </a:t>
            </a:r>
            <a:r>
              <a:rPr sz="1000" spc="-25" dirty="0">
                <a:solidFill>
                  <a:prstClr val="black"/>
                </a:solidFill>
                <a:cs typeface="Calibri"/>
              </a:rPr>
              <a:t>serum</a:t>
            </a:r>
            <a:r>
              <a:rPr sz="1000" spc="-20" dirty="0">
                <a:solidFill>
                  <a:prstClr val="black"/>
                </a:solidFill>
                <a:cs typeface="Calibri"/>
              </a:rPr>
              <a:t> </a:t>
            </a:r>
            <a:r>
              <a:rPr sz="1000" spc="-25" dirty="0">
                <a:solidFill>
                  <a:prstClr val="black"/>
                </a:solidFill>
                <a:cs typeface="Calibri"/>
              </a:rPr>
              <a:t>analysis</a:t>
            </a:r>
            <a:r>
              <a:rPr sz="1000" spc="175" dirty="0">
                <a:solidFill>
                  <a:prstClr val="black"/>
                </a:solidFill>
                <a:cs typeface="Calibri"/>
              </a:rPr>
              <a:t> </a:t>
            </a:r>
            <a:r>
              <a:rPr sz="1000" spc="-15" dirty="0">
                <a:solidFill>
                  <a:prstClr val="black"/>
                </a:solidFill>
                <a:cs typeface="Calibri"/>
              </a:rPr>
              <a:t>in </a:t>
            </a:r>
            <a:r>
              <a:rPr sz="1000" spc="-20" dirty="0">
                <a:solidFill>
                  <a:prstClr val="black"/>
                </a:solidFill>
                <a:cs typeface="Calibri"/>
              </a:rPr>
              <a:t>ES </a:t>
            </a:r>
            <a:r>
              <a:rPr sz="1000" spc="-15" dirty="0">
                <a:solidFill>
                  <a:prstClr val="black"/>
                </a:solidFill>
                <a:cs typeface="Calibri"/>
              </a:rPr>
              <a:t> </a:t>
            </a:r>
            <a:r>
              <a:rPr sz="1000" spc="-25" dirty="0">
                <a:solidFill>
                  <a:prstClr val="black"/>
                </a:solidFill>
                <a:cs typeface="Calibri"/>
              </a:rPr>
              <a:t>and</a:t>
            </a:r>
            <a:r>
              <a:rPr sz="1000" spc="-5" dirty="0">
                <a:solidFill>
                  <a:prstClr val="black"/>
                </a:solidFill>
                <a:cs typeface="Calibri"/>
              </a:rPr>
              <a:t> </a:t>
            </a:r>
            <a:r>
              <a:rPr sz="1000" spc="-30" dirty="0">
                <a:solidFill>
                  <a:prstClr val="black"/>
                </a:solidFill>
                <a:cs typeface="Calibri"/>
              </a:rPr>
              <a:t>osteosarcoma</a:t>
            </a:r>
            <a:r>
              <a:rPr sz="1000" spc="-5" dirty="0">
                <a:solidFill>
                  <a:prstClr val="black"/>
                </a:solidFill>
                <a:cs typeface="Calibri"/>
              </a:rPr>
              <a:t> </a:t>
            </a:r>
            <a:r>
              <a:rPr sz="1000" spc="-25" dirty="0">
                <a:solidFill>
                  <a:prstClr val="black"/>
                </a:solidFill>
                <a:cs typeface="Calibri"/>
              </a:rPr>
              <a:t>should</a:t>
            </a:r>
            <a:r>
              <a:rPr sz="1000" dirty="0">
                <a:solidFill>
                  <a:prstClr val="black"/>
                </a:solidFill>
                <a:cs typeface="Calibri"/>
              </a:rPr>
              <a:t> </a:t>
            </a:r>
            <a:r>
              <a:rPr sz="1000" spc="-25" dirty="0">
                <a:solidFill>
                  <a:prstClr val="black"/>
                </a:solidFill>
                <a:cs typeface="Calibri"/>
              </a:rPr>
              <a:t>include</a:t>
            </a:r>
            <a:r>
              <a:rPr sz="1000" dirty="0">
                <a:solidFill>
                  <a:prstClr val="black"/>
                </a:solidFill>
                <a:cs typeface="Calibri"/>
              </a:rPr>
              <a:t> </a:t>
            </a:r>
            <a:r>
              <a:rPr sz="1000" spc="-20" dirty="0">
                <a:solidFill>
                  <a:prstClr val="black"/>
                </a:solidFill>
                <a:cs typeface="Calibri"/>
              </a:rPr>
              <a:t>AP </a:t>
            </a:r>
            <a:r>
              <a:rPr sz="1000" spc="-25" dirty="0">
                <a:solidFill>
                  <a:prstClr val="black"/>
                </a:solidFill>
                <a:cs typeface="Calibri"/>
              </a:rPr>
              <a:t>and</a:t>
            </a:r>
            <a:r>
              <a:rPr sz="1000" dirty="0">
                <a:solidFill>
                  <a:prstClr val="black"/>
                </a:solidFill>
                <a:cs typeface="Calibri"/>
              </a:rPr>
              <a:t> </a:t>
            </a:r>
            <a:r>
              <a:rPr sz="1000" spc="-25" dirty="0">
                <a:solidFill>
                  <a:prstClr val="black"/>
                </a:solidFill>
                <a:cs typeface="Calibri"/>
              </a:rPr>
              <a:t>LDH</a:t>
            </a:r>
            <a:r>
              <a:rPr sz="1000" spc="10" dirty="0">
                <a:solidFill>
                  <a:prstClr val="black"/>
                </a:solidFill>
                <a:cs typeface="Calibri"/>
              </a:rPr>
              <a:t> </a:t>
            </a:r>
            <a:r>
              <a:rPr sz="1000" spc="-25" dirty="0">
                <a:solidFill>
                  <a:prstClr val="black"/>
                </a:solidFill>
                <a:cs typeface="Calibri"/>
              </a:rPr>
              <a:t>levels</a:t>
            </a:r>
            <a:r>
              <a:rPr sz="1000" dirty="0">
                <a:solidFill>
                  <a:prstClr val="black"/>
                </a:solidFill>
                <a:cs typeface="Calibri"/>
              </a:rPr>
              <a:t> </a:t>
            </a:r>
            <a:r>
              <a:rPr sz="1000" spc="-25" dirty="0">
                <a:solidFill>
                  <a:prstClr val="black"/>
                </a:solidFill>
                <a:cs typeface="Calibri"/>
              </a:rPr>
              <a:t>[III,</a:t>
            </a:r>
            <a:r>
              <a:rPr sz="1000" spc="5" dirty="0">
                <a:solidFill>
                  <a:prstClr val="black"/>
                </a:solidFill>
                <a:cs typeface="Calibri"/>
              </a:rPr>
              <a:t> </a:t>
            </a:r>
            <a:r>
              <a:rPr sz="1000" spc="-25" dirty="0">
                <a:solidFill>
                  <a:prstClr val="black"/>
                </a:solidFill>
                <a:cs typeface="Calibri"/>
              </a:rPr>
              <a:t>B].</a:t>
            </a:r>
            <a:endParaRPr sz="1000">
              <a:solidFill>
                <a:prstClr val="black"/>
              </a:solidFill>
              <a:cs typeface="Calibri"/>
            </a:endParaRPr>
          </a:p>
        </p:txBody>
      </p:sp>
      <p:sp>
        <p:nvSpPr>
          <p:cNvPr id="6" name="object 6"/>
          <p:cNvSpPr txBox="1"/>
          <p:nvPr/>
        </p:nvSpPr>
        <p:spPr>
          <a:xfrm>
            <a:off x="890882" y="4709853"/>
            <a:ext cx="4004328" cy="2563522"/>
          </a:xfrm>
          <a:prstGeom prst="rect">
            <a:avLst/>
          </a:prstGeom>
        </p:spPr>
        <p:txBody>
          <a:bodyPr vert="horz" wrap="square" lIns="0" tIns="62230" rIns="0" bIns="0" rtlCol="0">
            <a:spAutoFit/>
          </a:bodyPr>
          <a:lstStyle/>
          <a:p>
            <a:pPr marL="12700">
              <a:spcBef>
                <a:spcPts val="490"/>
              </a:spcBef>
            </a:pPr>
            <a:r>
              <a:rPr sz="1000" spc="-114" dirty="0">
                <a:solidFill>
                  <a:srgbClr val="7B0451"/>
                </a:solidFill>
                <a:latin typeface="Arial MT"/>
                <a:cs typeface="Arial MT"/>
              </a:rPr>
              <a:t>TREATMENT</a:t>
            </a:r>
            <a:endParaRPr sz="1000">
              <a:solidFill>
                <a:prstClr val="black"/>
              </a:solidFill>
              <a:latin typeface="Arial MT"/>
              <a:cs typeface="Arial MT"/>
            </a:endParaRPr>
          </a:p>
          <a:p>
            <a:pPr marL="12700" marR="5080" algn="just">
              <a:spcBef>
                <a:spcPts val="395"/>
              </a:spcBef>
            </a:pPr>
            <a:r>
              <a:rPr sz="1000" spc="-10" dirty="0">
                <a:solidFill>
                  <a:prstClr val="black"/>
                </a:solidFill>
                <a:cs typeface="Calibri"/>
              </a:rPr>
              <a:t>Given their rarity and the complexity of management, the </a:t>
            </a:r>
            <a:r>
              <a:rPr sz="1000" spc="-5" dirty="0">
                <a:solidFill>
                  <a:prstClr val="black"/>
                </a:solidFill>
                <a:cs typeface="Calibri"/>
              </a:rPr>
              <a:t> </a:t>
            </a:r>
            <a:r>
              <a:rPr sz="1000" spc="-10" dirty="0">
                <a:solidFill>
                  <a:prstClr val="black"/>
                </a:solidFill>
                <a:cs typeface="Calibri"/>
              </a:rPr>
              <a:t>accepted </a:t>
            </a:r>
            <a:r>
              <a:rPr sz="1000" spc="-15" dirty="0">
                <a:solidFill>
                  <a:prstClr val="black"/>
                </a:solidFill>
                <a:cs typeface="Calibri"/>
              </a:rPr>
              <a:t>standard </a:t>
            </a:r>
            <a:r>
              <a:rPr sz="1000" spc="-20" dirty="0">
                <a:solidFill>
                  <a:prstClr val="black"/>
                </a:solidFill>
                <a:cs typeface="Calibri"/>
              </a:rPr>
              <a:t>for </a:t>
            </a:r>
            <a:r>
              <a:rPr sz="1000" spc="-5" dirty="0">
                <a:solidFill>
                  <a:prstClr val="black"/>
                </a:solidFill>
                <a:cs typeface="Calibri"/>
              </a:rPr>
              <a:t>BS is </a:t>
            </a:r>
            <a:r>
              <a:rPr sz="1000" spc="-10" dirty="0">
                <a:solidFill>
                  <a:prstClr val="black"/>
                </a:solidFill>
                <a:cs typeface="Calibri"/>
              </a:rPr>
              <a:t>treatment at </a:t>
            </a:r>
            <a:r>
              <a:rPr sz="1000" spc="-15" dirty="0">
                <a:solidFill>
                  <a:prstClr val="black"/>
                </a:solidFill>
                <a:cs typeface="Calibri"/>
              </a:rPr>
              <a:t>reference </a:t>
            </a:r>
            <a:r>
              <a:rPr sz="1000" spc="-10" dirty="0">
                <a:solidFill>
                  <a:prstClr val="black"/>
                </a:solidFill>
                <a:cs typeface="Calibri"/>
              </a:rPr>
              <a:t>centres </a:t>
            </a:r>
            <a:r>
              <a:rPr sz="1000" spc="-5" dirty="0">
                <a:solidFill>
                  <a:prstClr val="black"/>
                </a:solidFill>
                <a:cs typeface="Calibri"/>
              </a:rPr>
              <a:t> </a:t>
            </a:r>
            <a:r>
              <a:rPr sz="1000" spc="-10" dirty="0">
                <a:solidFill>
                  <a:prstClr val="black"/>
                </a:solidFill>
                <a:cs typeface="Calibri"/>
              </a:rPr>
              <a:t>and/or </a:t>
            </a:r>
            <a:r>
              <a:rPr sz="1000" spc="-5" dirty="0">
                <a:solidFill>
                  <a:prstClr val="black"/>
                </a:solidFill>
                <a:cs typeface="Calibri"/>
              </a:rPr>
              <a:t>within </a:t>
            </a:r>
            <a:r>
              <a:rPr sz="1000" spc="-15" dirty="0">
                <a:solidFill>
                  <a:prstClr val="black"/>
                </a:solidFill>
                <a:cs typeface="Calibri"/>
              </a:rPr>
              <a:t>reference </a:t>
            </a:r>
            <a:r>
              <a:rPr sz="1000" spc="-10" dirty="0">
                <a:solidFill>
                  <a:prstClr val="black"/>
                </a:solidFill>
                <a:cs typeface="Calibri"/>
              </a:rPr>
              <a:t>networks able to provide access to </a:t>
            </a:r>
            <a:r>
              <a:rPr sz="1000" spc="-5" dirty="0">
                <a:solidFill>
                  <a:prstClr val="black"/>
                </a:solidFill>
                <a:cs typeface="Calibri"/>
              </a:rPr>
              <a:t> </a:t>
            </a:r>
            <a:r>
              <a:rPr sz="1000" spc="-10" dirty="0">
                <a:solidFill>
                  <a:prstClr val="black"/>
                </a:solidFill>
                <a:cs typeface="Calibri"/>
              </a:rPr>
              <a:t>the</a:t>
            </a:r>
            <a:r>
              <a:rPr sz="1000" spc="105" dirty="0">
                <a:solidFill>
                  <a:prstClr val="black"/>
                </a:solidFill>
                <a:cs typeface="Calibri"/>
              </a:rPr>
              <a:t> </a:t>
            </a:r>
            <a:r>
              <a:rPr sz="1000" spc="-5" dirty="0">
                <a:solidFill>
                  <a:prstClr val="black"/>
                </a:solidFill>
                <a:cs typeface="Calibri"/>
              </a:rPr>
              <a:t>full</a:t>
            </a:r>
            <a:r>
              <a:rPr sz="1000" spc="105" dirty="0">
                <a:solidFill>
                  <a:prstClr val="black"/>
                </a:solidFill>
                <a:cs typeface="Calibri"/>
              </a:rPr>
              <a:t> </a:t>
            </a:r>
            <a:r>
              <a:rPr sz="1000" spc="-10" dirty="0">
                <a:solidFill>
                  <a:prstClr val="black"/>
                </a:solidFill>
                <a:cs typeface="Calibri"/>
              </a:rPr>
              <a:t>spectrum</a:t>
            </a:r>
            <a:r>
              <a:rPr sz="1000" spc="110" dirty="0">
                <a:solidFill>
                  <a:prstClr val="black"/>
                </a:solidFill>
                <a:cs typeface="Calibri"/>
              </a:rPr>
              <a:t> </a:t>
            </a:r>
            <a:r>
              <a:rPr sz="1000" spc="-10" dirty="0">
                <a:solidFill>
                  <a:prstClr val="black"/>
                </a:solidFill>
                <a:cs typeface="Calibri"/>
              </a:rPr>
              <a:t>of</a:t>
            </a:r>
            <a:r>
              <a:rPr sz="1000" spc="85" dirty="0">
                <a:solidFill>
                  <a:prstClr val="black"/>
                </a:solidFill>
                <a:cs typeface="Calibri"/>
              </a:rPr>
              <a:t> </a:t>
            </a:r>
            <a:r>
              <a:rPr sz="1000" spc="-15" dirty="0">
                <a:solidFill>
                  <a:prstClr val="black"/>
                </a:solidFill>
                <a:cs typeface="Calibri"/>
              </a:rPr>
              <a:t>care</a:t>
            </a:r>
            <a:r>
              <a:rPr sz="1000" spc="105"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20" dirty="0">
                <a:solidFill>
                  <a:prstClr val="black"/>
                </a:solidFill>
                <a:cs typeface="Calibri"/>
              </a:rPr>
              <a:t>age-speci</a:t>
            </a:r>
            <a:r>
              <a:rPr sz="1000" spc="-20" dirty="0">
                <a:solidFill>
                  <a:prstClr val="black"/>
                </a:solidFill>
                <a:latin typeface="Lucida Sans Unicode"/>
                <a:cs typeface="Lucida Sans Unicode"/>
              </a:rPr>
              <a:t>fi</a:t>
            </a:r>
            <a:r>
              <a:rPr sz="1000" spc="-20" dirty="0">
                <a:solidFill>
                  <a:prstClr val="black"/>
                </a:solidFill>
                <a:cs typeface="Calibri"/>
              </a:rPr>
              <a:t>c</a:t>
            </a:r>
            <a:r>
              <a:rPr sz="1000" spc="105" dirty="0">
                <a:solidFill>
                  <a:prstClr val="black"/>
                </a:solidFill>
                <a:cs typeface="Calibri"/>
              </a:rPr>
              <a:t> </a:t>
            </a:r>
            <a:r>
              <a:rPr sz="1000" spc="-10" dirty="0">
                <a:solidFill>
                  <a:prstClr val="black"/>
                </a:solidFill>
                <a:cs typeface="Calibri"/>
              </a:rPr>
              <a:t>expertise</a:t>
            </a:r>
            <a:r>
              <a:rPr sz="1000" spc="100" dirty="0">
                <a:solidFill>
                  <a:prstClr val="black"/>
                </a:solidFill>
                <a:cs typeface="Calibri"/>
              </a:rPr>
              <a:t> </a:t>
            </a:r>
            <a:r>
              <a:rPr sz="1000" spc="-5" dirty="0">
                <a:solidFill>
                  <a:prstClr val="black"/>
                </a:solidFill>
                <a:cs typeface="Calibri"/>
              </a:rPr>
              <a:t>[III,</a:t>
            </a:r>
            <a:r>
              <a:rPr sz="1000" spc="105" dirty="0">
                <a:solidFill>
                  <a:prstClr val="black"/>
                </a:solidFill>
                <a:cs typeface="Calibri"/>
              </a:rPr>
              <a:t> </a:t>
            </a:r>
            <a:r>
              <a:rPr sz="1000" spc="-10" dirty="0">
                <a:solidFill>
                  <a:prstClr val="black"/>
                </a:solidFill>
                <a:cs typeface="Calibri"/>
              </a:rPr>
              <a:t>A]. </a:t>
            </a:r>
            <a:r>
              <a:rPr sz="1000" spc="-215" dirty="0">
                <a:solidFill>
                  <a:prstClr val="black"/>
                </a:solidFill>
                <a:cs typeface="Calibri"/>
              </a:rPr>
              <a:t> </a:t>
            </a:r>
            <a:r>
              <a:rPr sz="1000" spc="-10" dirty="0">
                <a:solidFill>
                  <a:prstClr val="black"/>
                </a:solidFill>
                <a:cs typeface="Calibri"/>
              </a:rPr>
              <a:t>In these centres/networks, therapy </a:t>
            </a:r>
            <a:r>
              <a:rPr sz="1000" spc="-5" dirty="0">
                <a:solidFill>
                  <a:prstClr val="black"/>
                </a:solidFill>
                <a:cs typeface="Calibri"/>
              </a:rPr>
              <a:t>is usually </a:t>
            </a:r>
            <a:r>
              <a:rPr sz="1000" spc="-10" dirty="0">
                <a:solidFill>
                  <a:prstClr val="black"/>
                </a:solidFill>
                <a:cs typeface="Calibri"/>
              </a:rPr>
              <a:t>given </a:t>
            </a:r>
            <a:r>
              <a:rPr sz="1000" spc="-5" dirty="0">
                <a:solidFill>
                  <a:prstClr val="black"/>
                </a:solidFill>
                <a:cs typeface="Calibri"/>
              </a:rPr>
              <a:t>within </a:t>
            </a:r>
            <a:r>
              <a:rPr sz="1000" dirty="0">
                <a:solidFill>
                  <a:prstClr val="black"/>
                </a:solidFill>
                <a:cs typeface="Calibri"/>
              </a:rPr>
              <a:t> </a:t>
            </a:r>
            <a:r>
              <a:rPr sz="1000" spc="-10" dirty="0">
                <a:solidFill>
                  <a:prstClr val="black"/>
                </a:solidFill>
                <a:cs typeface="Calibri"/>
              </a:rPr>
              <a:t>either</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framework</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prospective,</a:t>
            </a:r>
            <a:r>
              <a:rPr sz="1000" spc="-5" dirty="0">
                <a:solidFill>
                  <a:prstClr val="black"/>
                </a:solidFill>
                <a:cs typeface="Calibri"/>
              </a:rPr>
              <a:t> </a:t>
            </a:r>
            <a:r>
              <a:rPr sz="1000" spc="-10" dirty="0">
                <a:solidFill>
                  <a:prstClr val="black"/>
                </a:solidFill>
                <a:cs typeface="Calibri"/>
              </a:rPr>
              <a:t>often</a:t>
            </a:r>
            <a:r>
              <a:rPr sz="1000" spc="-5" dirty="0">
                <a:solidFill>
                  <a:prstClr val="black"/>
                </a:solidFill>
                <a:cs typeface="Calibri"/>
              </a:rPr>
              <a:t> </a:t>
            </a:r>
            <a:r>
              <a:rPr sz="1000" spc="-10" dirty="0">
                <a:solidFill>
                  <a:prstClr val="black"/>
                </a:solidFill>
                <a:cs typeface="Calibri"/>
              </a:rPr>
              <a:t>collaborative, </a:t>
            </a:r>
            <a:r>
              <a:rPr sz="1000" spc="-215" dirty="0">
                <a:solidFill>
                  <a:prstClr val="black"/>
                </a:solidFill>
                <a:cs typeface="Calibri"/>
              </a:rPr>
              <a:t> </a:t>
            </a:r>
            <a:r>
              <a:rPr sz="1000" spc="-5" dirty="0">
                <a:solidFill>
                  <a:prstClr val="black"/>
                </a:solidFill>
                <a:cs typeface="Calibri"/>
              </a:rPr>
              <a:t>clinical</a:t>
            </a:r>
            <a:r>
              <a:rPr sz="1000" spc="95" dirty="0">
                <a:solidFill>
                  <a:prstClr val="black"/>
                </a:solidFill>
                <a:cs typeface="Calibri"/>
              </a:rPr>
              <a:t> </a:t>
            </a:r>
            <a:r>
              <a:rPr sz="1000" spc="-10" dirty="0">
                <a:solidFill>
                  <a:prstClr val="black"/>
                </a:solidFill>
                <a:cs typeface="Calibri"/>
              </a:rPr>
              <a:t>studies</a:t>
            </a:r>
            <a:r>
              <a:rPr sz="1000" spc="100" dirty="0">
                <a:solidFill>
                  <a:prstClr val="black"/>
                </a:solidFill>
                <a:cs typeface="Calibri"/>
              </a:rPr>
              <a:t> </a:t>
            </a:r>
            <a:r>
              <a:rPr sz="1000" spc="-10" dirty="0">
                <a:solidFill>
                  <a:prstClr val="black"/>
                </a:solidFill>
                <a:cs typeface="Calibri"/>
              </a:rPr>
              <a:t>or</a:t>
            </a:r>
            <a:r>
              <a:rPr sz="1000" spc="90" dirty="0">
                <a:solidFill>
                  <a:prstClr val="black"/>
                </a:solidFill>
                <a:cs typeface="Calibri"/>
              </a:rPr>
              <a:t> </a:t>
            </a:r>
            <a:r>
              <a:rPr sz="1000" spc="-10" dirty="0">
                <a:solidFill>
                  <a:prstClr val="black"/>
                </a:solidFill>
                <a:cs typeface="Calibri"/>
              </a:rPr>
              <a:t>established</a:t>
            </a:r>
            <a:r>
              <a:rPr sz="1000" spc="105" dirty="0">
                <a:solidFill>
                  <a:prstClr val="black"/>
                </a:solidFill>
                <a:cs typeface="Calibri"/>
              </a:rPr>
              <a:t> </a:t>
            </a:r>
            <a:r>
              <a:rPr sz="1000" spc="-10" dirty="0">
                <a:solidFill>
                  <a:prstClr val="black"/>
                </a:solidFill>
                <a:cs typeface="Calibri"/>
              </a:rPr>
              <a:t>treatment</a:t>
            </a:r>
            <a:r>
              <a:rPr sz="1000" spc="105" dirty="0">
                <a:solidFill>
                  <a:prstClr val="black"/>
                </a:solidFill>
                <a:cs typeface="Calibri"/>
              </a:rPr>
              <a:t> </a:t>
            </a:r>
            <a:r>
              <a:rPr sz="1000" spc="-10" dirty="0">
                <a:solidFill>
                  <a:prstClr val="black"/>
                </a:solidFill>
                <a:cs typeface="Calibri"/>
              </a:rPr>
              <a:t>protocols.</a:t>
            </a:r>
            <a:endParaRPr sz="1000">
              <a:solidFill>
                <a:prstClr val="black"/>
              </a:solidFill>
              <a:cs typeface="Calibri"/>
            </a:endParaRPr>
          </a:p>
          <a:p>
            <a:pPr marL="12700" marR="5080" indent="126364" algn="just">
              <a:lnSpc>
                <a:spcPts val="1200"/>
              </a:lnSpc>
              <a:spcBef>
                <a:spcPts val="10"/>
              </a:spcBef>
            </a:pPr>
            <a:r>
              <a:rPr sz="1000" spc="-10" dirty="0">
                <a:solidFill>
                  <a:srgbClr val="007FAC"/>
                </a:solidFill>
                <a:cs typeface="Calibri"/>
              </a:rPr>
              <a:t>Supplementary Table S2</a:t>
            </a:r>
            <a:r>
              <a:rPr sz="1000" spc="-10" dirty="0">
                <a:solidFill>
                  <a:prstClr val="black"/>
                </a:solidFill>
                <a:cs typeface="Calibri"/>
              </a:rPr>
              <a:t>, available at </a:t>
            </a:r>
            <a:r>
              <a:rPr sz="1000" spc="-5" dirty="0">
                <a:solidFill>
                  <a:srgbClr val="007FAC"/>
                </a:solidFill>
                <a:cs typeface="Calibri"/>
                <a:hlinkClick r:id="rId2"/>
              </a:rPr>
              <a:t>https://doi.org/10. </a:t>
            </a:r>
            <a:r>
              <a:rPr sz="1000" dirty="0">
                <a:solidFill>
                  <a:srgbClr val="007FAC"/>
                </a:solidFill>
                <a:cs typeface="Calibri"/>
              </a:rPr>
              <a:t> </a:t>
            </a:r>
            <a:r>
              <a:rPr sz="1000" spc="-10" dirty="0">
                <a:solidFill>
                  <a:srgbClr val="007FAC"/>
                </a:solidFill>
                <a:cs typeface="Calibri"/>
                <a:hlinkClick r:id="rId2"/>
              </a:rPr>
              <a:t>1016/j.annonc.2021.08.1995</a:t>
            </a:r>
            <a:r>
              <a:rPr sz="1000" spc="210" dirty="0">
                <a:solidFill>
                  <a:srgbClr val="007FAC"/>
                </a:solidFill>
                <a:cs typeface="Calibri"/>
              </a:rPr>
              <a:t> </a:t>
            </a:r>
            <a:r>
              <a:rPr sz="1000" spc="-5" dirty="0">
                <a:solidFill>
                  <a:prstClr val="black"/>
                </a:solidFill>
                <a:cs typeface="Calibri"/>
              </a:rPr>
              <a:t>lists</a:t>
            </a:r>
            <a:r>
              <a:rPr sz="1000" spc="220" dirty="0">
                <a:solidFill>
                  <a:prstClr val="black"/>
                </a:solidFill>
                <a:cs typeface="Calibri"/>
              </a:rPr>
              <a:t> </a:t>
            </a:r>
            <a:r>
              <a:rPr sz="1000" spc="-15" dirty="0">
                <a:solidFill>
                  <a:prstClr val="black"/>
                </a:solidFill>
                <a:cs typeface="Calibri"/>
              </a:rPr>
              <a:t>systemic</a:t>
            </a:r>
            <a:r>
              <a:rPr sz="1000" spc="200" dirty="0">
                <a:solidFill>
                  <a:prstClr val="black"/>
                </a:solidFill>
                <a:cs typeface="Calibri"/>
              </a:rPr>
              <a:t> </a:t>
            </a:r>
            <a:r>
              <a:rPr sz="1000" spc="-10" dirty="0">
                <a:solidFill>
                  <a:prstClr val="black"/>
                </a:solidFill>
                <a:cs typeface="Calibri"/>
              </a:rPr>
              <a:t>agents</a:t>
            </a:r>
            <a:r>
              <a:rPr sz="1000" spc="210" dirty="0">
                <a:solidFill>
                  <a:prstClr val="black"/>
                </a:solidFill>
                <a:cs typeface="Calibri"/>
              </a:rPr>
              <a:t> </a:t>
            </a:r>
            <a:r>
              <a:rPr sz="1000" spc="-10" dirty="0">
                <a:solidFill>
                  <a:prstClr val="black"/>
                </a:solidFill>
                <a:cs typeface="Calibri"/>
              </a:rPr>
              <a:t>that </a:t>
            </a:r>
            <a:r>
              <a:rPr sz="1000" spc="-5" dirty="0">
                <a:solidFill>
                  <a:prstClr val="black"/>
                </a:solidFill>
                <a:cs typeface="Calibri"/>
              </a:rPr>
              <a:t> </a:t>
            </a:r>
            <a:r>
              <a:rPr sz="1000" spc="-10" dirty="0">
                <a:solidFill>
                  <a:prstClr val="black"/>
                </a:solidFill>
                <a:cs typeface="Calibri"/>
              </a:rPr>
              <a:t>have</a:t>
            </a:r>
            <a:r>
              <a:rPr sz="1000" spc="150" dirty="0">
                <a:solidFill>
                  <a:prstClr val="black"/>
                </a:solidFill>
                <a:cs typeface="Calibri"/>
              </a:rPr>
              <a:t> </a:t>
            </a:r>
            <a:r>
              <a:rPr sz="1000" spc="-10" dirty="0">
                <a:solidFill>
                  <a:prstClr val="black"/>
                </a:solidFill>
                <a:cs typeface="Calibri"/>
              </a:rPr>
              <a:t>been</a:t>
            </a:r>
            <a:r>
              <a:rPr sz="1000" spc="155" dirty="0">
                <a:solidFill>
                  <a:prstClr val="black"/>
                </a:solidFill>
                <a:cs typeface="Calibri"/>
              </a:rPr>
              <a:t> </a:t>
            </a:r>
            <a:r>
              <a:rPr sz="1000" spc="-10" dirty="0">
                <a:solidFill>
                  <a:prstClr val="black"/>
                </a:solidFill>
                <a:cs typeface="Calibri"/>
              </a:rPr>
              <a:t>associated</a:t>
            </a:r>
            <a:r>
              <a:rPr sz="1000" spc="145" dirty="0">
                <a:solidFill>
                  <a:prstClr val="black"/>
                </a:solidFill>
                <a:cs typeface="Calibri"/>
              </a:rPr>
              <a:t> </a:t>
            </a:r>
            <a:r>
              <a:rPr sz="1000" spc="-5" dirty="0">
                <a:solidFill>
                  <a:prstClr val="black"/>
                </a:solidFill>
                <a:cs typeface="Calibri"/>
              </a:rPr>
              <a:t>with</a:t>
            </a:r>
            <a:r>
              <a:rPr sz="1000" spc="150" dirty="0">
                <a:solidFill>
                  <a:prstClr val="black"/>
                </a:solidFill>
                <a:cs typeface="Calibri"/>
              </a:rPr>
              <a:t> </a:t>
            </a:r>
            <a:r>
              <a:rPr sz="1000" spc="-10" dirty="0">
                <a:solidFill>
                  <a:prstClr val="black"/>
                </a:solidFill>
                <a:cs typeface="Calibri"/>
              </a:rPr>
              <a:t>preliminary</a:t>
            </a:r>
            <a:r>
              <a:rPr sz="1000" spc="150" dirty="0">
                <a:solidFill>
                  <a:prstClr val="black"/>
                </a:solidFill>
                <a:cs typeface="Calibri"/>
              </a:rPr>
              <a:t> </a:t>
            </a:r>
            <a:r>
              <a:rPr sz="1000" spc="-10" dirty="0">
                <a:solidFill>
                  <a:prstClr val="black"/>
                </a:solidFill>
                <a:cs typeface="Calibri"/>
              </a:rPr>
              <a:t>or</a:t>
            </a:r>
            <a:r>
              <a:rPr sz="1000" spc="150" dirty="0">
                <a:solidFill>
                  <a:prstClr val="black"/>
                </a:solidFill>
                <a:cs typeface="Calibri"/>
              </a:rPr>
              <a:t> </a:t>
            </a:r>
            <a:r>
              <a:rPr sz="1000" spc="-10" dirty="0">
                <a:solidFill>
                  <a:prstClr val="black"/>
                </a:solidFill>
                <a:cs typeface="Calibri"/>
              </a:rPr>
              <a:t>partial</a:t>
            </a:r>
            <a:r>
              <a:rPr sz="1000" spc="155" dirty="0">
                <a:solidFill>
                  <a:prstClr val="black"/>
                </a:solidFill>
                <a:cs typeface="Calibri"/>
              </a:rPr>
              <a:t> </a:t>
            </a:r>
            <a:r>
              <a:rPr sz="1000" spc="-10" dirty="0">
                <a:solidFill>
                  <a:prstClr val="black"/>
                </a:solidFill>
                <a:cs typeface="Calibri"/>
              </a:rPr>
              <a:t>evidence </a:t>
            </a:r>
            <a:r>
              <a:rPr sz="1000" spc="-215" dirty="0">
                <a:solidFill>
                  <a:prstClr val="black"/>
                </a:solidFill>
                <a:cs typeface="Calibri"/>
              </a:rPr>
              <a:t> </a:t>
            </a:r>
            <a:r>
              <a:rPr sz="1000" spc="-10" dirty="0">
                <a:solidFill>
                  <a:prstClr val="black"/>
                </a:solidFill>
                <a:cs typeface="Calibri"/>
              </a:rPr>
              <a:t>of </a:t>
            </a:r>
            <a:r>
              <a:rPr sz="1000" spc="-5" dirty="0">
                <a:solidFill>
                  <a:prstClr val="black"/>
                </a:solidFill>
                <a:cs typeface="Calibri"/>
              </a:rPr>
              <a:t>activity in </a:t>
            </a:r>
            <a:r>
              <a:rPr sz="1000" spc="-10" dirty="0">
                <a:solidFill>
                  <a:prstClr val="black"/>
                </a:solidFill>
                <a:cs typeface="Calibri"/>
              </a:rPr>
              <a:t>BSs; </a:t>
            </a:r>
            <a:r>
              <a:rPr sz="1000" spc="-20" dirty="0">
                <a:solidFill>
                  <a:prstClr val="black"/>
                </a:solidFill>
                <a:cs typeface="Calibri"/>
              </a:rPr>
              <a:t>however, </a:t>
            </a:r>
            <a:r>
              <a:rPr sz="1000" spc="-10" dirty="0">
                <a:solidFill>
                  <a:prstClr val="black"/>
                </a:solidFill>
                <a:cs typeface="Calibri"/>
              </a:rPr>
              <a:t>they have not </a:t>
            </a:r>
            <a:r>
              <a:rPr sz="1000" spc="-15" dirty="0">
                <a:solidFill>
                  <a:prstClr val="black"/>
                </a:solidFill>
                <a:cs typeface="Calibri"/>
              </a:rPr>
              <a:t>entered standard </a:t>
            </a:r>
            <a:r>
              <a:rPr sz="1000" spc="-10" dirty="0">
                <a:solidFill>
                  <a:prstClr val="black"/>
                </a:solidFill>
                <a:cs typeface="Calibri"/>
              </a:rPr>
              <a:t> practice</a:t>
            </a:r>
            <a:r>
              <a:rPr sz="1000" spc="-5" dirty="0">
                <a:solidFill>
                  <a:prstClr val="black"/>
                </a:solidFill>
                <a:cs typeface="Calibri"/>
              </a:rPr>
              <a:t> </a:t>
            </a:r>
            <a:r>
              <a:rPr sz="1000" spc="-10" dirty="0">
                <a:solidFill>
                  <a:prstClr val="black"/>
                </a:solidFill>
                <a:cs typeface="Calibri"/>
              </a:rPr>
              <a:t>and/or</a:t>
            </a:r>
            <a:r>
              <a:rPr sz="1000" spc="-5" dirty="0">
                <a:solidFill>
                  <a:prstClr val="black"/>
                </a:solidFill>
                <a:cs typeface="Calibri"/>
              </a:rPr>
              <a:t> </a:t>
            </a:r>
            <a:r>
              <a:rPr sz="1000" spc="-10" dirty="0">
                <a:solidFill>
                  <a:prstClr val="black"/>
                </a:solidFill>
                <a:cs typeface="Calibri"/>
              </a:rPr>
              <a:t>they</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not</a:t>
            </a:r>
            <a:r>
              <a:rPr sz="1000" spc="-5" dirty="0">
                <a:solidFill>
                  <a:prstClr val="black"/>
                </a:solidFill>
                <a:cs typeface="Calibri"/>
              </a:rPr>
              <a:t> </a:t>
            </a:r>
            <a:r>
              <a:rPr sz="1000" spc="-10" dirty="0">
                <a:solidFill>
                  <a:prstClr val="black"/>
                </a:solidFill>
                <a:cs typeface="Calibri"/>
              </a:rPr>
              <a:t>approved/reimbursed</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all </a:t>
            </a:r>
            <a:r>
              <a:rPr sz="1000" spc="-5" dirty="0">
                <a:solidFill>
                  <a:prstClr val="black"/>
                </a:solidFill>
                <a:cs typeface="Calibri"/>
              </a:rPr>
              <a:t> </a:t>
            </a:r>
            <a:r>
              <a:rPr sz="1000" spc="-10" dirty="0">
                <a:solidFill>
                  <a:prstClr val="black"/>
                </a:solidFill>
                <a:cs typeface="Calibri"/>
              </a:rPr>
              <a:t>European</a:t>
            </a:r>
            <a:r>
              <a:rPr sz="1000" spc="-5" dirty="0">
                <a:solidFill>
                  <a:prstClr val="black"/>
                </a:solidFill>
                <a:cs typeface="Calibri"/>
              </a:rPr>
              <a:t> </a:t>
            </a:r>
            <a:r>
              <a:rPr sz="1000" spc="-10" dirty="0">
                <a:solidFill>
                  <a:prstClr val="black"/>
                </a:solidFill>
                <a:cs typeface="Calibri"/>
              </a:rPr>
              <a:t>countries.</a:t>
            </a:r>
            <a:r>
              <a:rPr sz="1000" spc="-5" dirty="0">
                <a:solidFill>
                  <a:prstClr val="black"/>
                </a:solidFill>
                <a:cs typeface="Calibri"/>
              </a:rPr>
              <a:t> </a:t>
            </a:r>
            <a:r>
              <a:rPr sz="1000" spc="-10" dirty="0">
                <a:solidFill>
                  <a:prstClr val="black"/>
                </a:solidFill>
                <a:cs typeface="Calibri"/>
              </a:rPr>
              <a:t>Thus,</a:t>
            </a:r>
            <a:r>
              <a:rPr sz="1000" spc="-5" dirty="0">
                <a:solidFill>
                  <a:prstClr val="black"/>
                </a:solidFill>
                <a:cs typeface="Calibri"/>
              </a:rPr>
              <a:t> if</a:t>
            </a:r>
            <a:r>
              <a:rPr sz="1000" dirty="0">
                <a:solidFill>
                  <a:prstClr val="black"/>
                </a:solidFill>
                <a:cs typeface="Calibri"/>
              </a:rPr>
              <a:t> </a:t>
            </a:r>
            <a:r>
              <a:rPr sz="1000" spc="-10" dirty="0">
                <a:solidFill>
                  <a:prstClr val="black"/>
                </a:solidFill>
                <a:cs typeface="Calibri"/>
              </a:rPr>
              <a:t>available,</a:t>
            </a:r>
            <a:r>
              <a:rPr sz="1000" spc="-5" dirty="0">
                <a:solidFill>
                  <a:prstClr val="black"/>
                </a:solidFill>
                <a:cs typeface="Calibri"/>
              </a:rPr>
              <a:t> </a:t>
            </a:r>
            <a:r>
              <a:rPr sz="1000" spc="-10" dirty="0">
                <a:solidFill>
                  <a:prstClr val="black"/>
                </a:solidFill>
                <a:cs typeface="Calibri"/>
              </a:rPr>
              <a:t>their</a:t>
            </a:r>
            <a:r>
              <a:rPr sz="1000" spc="-5" dirty="0">
                <a:solidFill>
                  <a:prstClr val="black"/>
                </a:solidFill>
                <a:cs typeface="Calibri"/>
              </a:rPr>
              <a:t> </a:t>
            </a:r>
            <a:r>
              <a:rPr sz="1000" spc="-10" dirty="0">
                <a:solidFill>
                  <a:prstClr val="black"/>
                </a:solidFill>
                <a:cs typeface="Calibri"/>
              </a:rPr>
              <a:t>use</a:t>
            </a:r>
            <a:r>
              <a:rPr sz="1000" spc="-5" dirty="0">
                <a:solidFill>
                  <a:prstClr val="black"/>
                </a:solidFill>
                <a:cs typeface="Calibri"/>
              </a:rPr>
              <a:t> </a:t>
            </a:r>
            <a:r>
              <a:rPr sz="1000" spc="-15" dirty="0">
                <a:solidFill>
                  <a:prstClr val="black"/>
                </a:solidFill>
                <a:cs typeface="Calibri"/>
              </a:rPr>
              <a:t>may</a:t>
            </a:r>
            <a:r>
              <a:rPr sz="1000" spc="-10" dirty="0">
                <a:solidFill>
                  <a:prstClr val="black"/>
                </a:solidFill>
                <a:cs typeface="Calibri"/>
              </a:rPr>
              <a:t> be </a:t>
            </a:r>
            <a:r>
              <a:rPr sz="1000" spc="-5" dirty="0">
                <a:solidFill>
                  <a:prstClr val="black"/>
                </a:solidFill>
                <a:cs typeface="Calibri"/>
              </a:rPr>
              <a:t> </a:t>
            </a:r>
            <a:r>
              <a:rPr sz="1000" spc="-10" dirty="0">
                <a:solidFill>
                  <a:prstClr val="black"/>
                </a:solidFill>
                <a:cs typeface="Calibri"/>
              </a:rPr>
              <a:t>considered depending on the clinical context with </a:t>
            </a:r>
            <a:r>
              <a:rPr sz="1000" spc="-5" dirty="0">
                <a:solidFill>
                  <a:prstClr val="black"/>
                </a:solidFill>
                <a:cs typeface="Calibri"/>
              </a:rPr>
              <a:t>individ- </a:t>
            </a:r>
            <a:r>
              <a:rPr sz="1000" dirty="0">
                <a:solidFill>
                  <a:prstClr val="black"/>
                </a:solidFill>
                <a:cs typeface="Calibri"/>
              </a:rPr>
              <a:t> </a:t>
            </a:r>
            <a:r>
              <a:rPr sz="1000" spc="-10" dirty="0">
                <a:solidFill>
                  <a:prstClr val="black"/>
                </a:solidFill>
                <a:cs typeface="Calibri"/>
              </a:rPr>
              <a:t>ualised</a:t>
            </a:r>
            <a:r>
              <a:rPr sz="1000" spc="195" dirty="0">
                <a:solidFill>
                  <a:prstClr val="black"/>
                </a:solidFill>
                <a:cs typeface="Calibri"/>
              </a:rPr>
              <a:t> </a:t>
            </a:r>
            <a:r>
              <a:rPr sz="1000" spc="5" dirty="0">
                <a:solidFill>
                  <a:prstClr val="black"/>
                </a:solidFill>
                <a:cs typeface="Calibri"/>
              </a:rPr>
              <a:t>patient</a:t>
            </a:r>
            <a:r>
              <a:rPr sz="1000" spc="5" dirty="0">
                <a:solidFill>
                  <a:prstClr val="black"/>
                </a:solidFill>
                <a:latin typeface="Arial MT"/>
                <a:cs typeface="Arial MT"/>
              </a:rPr>
              <a:t>e</a:t>
            </a:r>
            <a:r>
              <a:rPr sz="1000" spc="5" dirty="0">
                <a:solidFill>
                  <a:prstClr val="black"/>
                </a:solidFill>
                <a:cs typeface="Calibri"/>
              </a:rPr>
              <a:t>physician</a:t>
            </a:r>
            <a:r>
              <a:rPr sz="1000" spc="185" dirty="0">
                <a:solidFill>
                  <a:prstClr val="black"/>
                </a:solidFill>
                <a:cs typeface="Calibri"/>
              </a:rPr>
              <a:t> </a:t>
            </a:r>
            <a:r>
              <a:rPr sz="1000" spc="-10" dirty="0">
                <a:solidFill>
                  <a:prstClr val="black"/>
                </a:solidFill>
                <a:cs typeface="Calibri"/>
              </a:rPr>
              <a:t>shared</a:t>
            </a:r>
            <a:r>
              <a:rPr sz="1000" spc="185" dirty="0">
                <a:solidFill>
                  <a:prstClr val="black"/>
                </a:solidFill>
                <a:cs typeface="Calibri"/>
              </a:rPr>
              <a:t> </a:t>
            </a:r>
            <a:r>
              <a:rPr sz="1000" spc="-10" dirty="0">
                <a:solidFill>
                  <a:prstClr val="black"/>
                </a:solidFill>
                <a:cs typeface="Calibri"/>
              </a:rPr>
              <a:t>decisions.</a:t>
            </a:r>
            <a:r>
              <a:rPr sz="1000" spc="114" dirty="0">
                <a:solidFill>
                  <a:prstClr val="black"/>
                </a:solidFill>
                <a:cs typeface="Calibri"/>
              </a:rPr>
              <a:t> </a:t>
            </a:r>
            <a:r>
              <a:rPr sz="1000" spc="-10" dirty="0">
                <a:solidFill>
                  <a:prstClr val="black"/>
                </a:solidFill>
                <a:cs typeface="Calibri"/>
              </a:rPr>
              <a:t>The</a:t>
            </a:r>
            <a:r>
              <a:rPr sz="1000" spc="185" dirty="0">
                <a:solidFill>
                  <a:prstClr val="black"/>
                </a:solidFill>
                <a:cs typeface="Calibri"/>
              </a:rPr>
              <a:t> </a:t>
            </a:r>
            <a:r>
              <a:rPr sz="1000" spc="-10" dirty="0">
                <a:solidFill>
                  <a:prstClr val="black"/>
                </a:solidFill>
                <a:cs typeface="Calibri"/>
              </a:rPr>
              <a:t>principles</a:t>
            </a:r>
            <a:endParaRPr sz="1000">
              <a:solidFill>
                <a:prstClr val="black"/>
              </a:solidFill>
              <a:cs typeface="Calibri"/>
            </a:endParaRPr>
          </a:p>
          <a:p>
            <a:pPr marL="12700" algn="just">
              <a:lnSpc>
                <a:spcPts val="1120"/>
              </a:lnSpc>
            </a:pPr>
            <a:r>
              <a:rPr sz="1000" spc="-15" dirty="0">
                <a:solidFill>
                  <a:prstClr val="black"/>
                </a:solidFill>
                <a:cs typeface="Calibri"/>
              </a:rPr>
              <a:t>for</a:t>
            </a:r>
            <a:r>
              <a:rPr sz="1000" spc="95" dirty="0">
                <a:solidFill>
                  <a:prstClr val="black"/>
                </a:solidFill>
                <a:cs typeface="Calibri"/>
              </a:rPr>
              <a:t> </a:t>
            </a:r>
            <a:r>
              <a:rPr sz="1000" spc="-10" dirty="0">
                <a:solidFill>
                  <a:prstClr val="black"/>
                </a:solidFill>
                <a:cs typeface="Calibri"/>
              </a:rPr>
              <a:t>the</a:t>
            </a:r>
            <a:r>
              <a:rPr sz="1000" spc="100" dirty="0">
                <a:solidFill>
                  <a:prstClr val="black"/>
                </a:solidFill>
                <a:cs typeface="Calibri"/>
              </a:rPr>
              <a:t> </a:t>
            </a:r>
            <a:r>
              <a:rPr sz="1000" spc="-10" dirty="0">
                <a:solidFill>
                  <a:prstClr val="black"/>
                </a:solidFill>
                <a:cs typeface="Calibri"/>
              </a:rPr>
              <a:t>treatment</a:t>
            </a:r>
            <a:r>
              <a:rPr sz="1000" spc="105" dirty="0">
                <a:solidFill>
                  <a:prstClr val="black"/>
                </a:solidFill>
                <a:cs typeface="Calibri"/>
              </a:rPr>
              <a:t> </a:t>
            </a:r>
            <a:r>
              <a:rPr sz="1000" spc="-10" dirty="0">
                <a:solidFill>
                  <a:prstClr val="black"/>
                </a:solidFill>
                <a:cs typeface="Calibri"/>
              </a:rPr>
              <a:t>of</a:t>
            </a:r>
            <a:r>
              <a:rPr sz="1000" spc="75" dirty="0">
                <a:solidFill>
                  <a:prstClr val="black"/>
                </a:solidFill>
                <a:cs typeface="Calibri"/>
              </a:rPr>
              <a:t> </a:t>
            </a:r>
            <a:r>
              <a:rPr sz="1000" spc="-15" dirty="0">
                <a:solidFill>
                  <a:prstClr val="black"/>
                </a:solidFill>
                <a:cs typeface="Calibri"/>
              </a:rPr>
              <a:t>osteosarcoma</a:t>
            </a:r>
            <a:r>
              <a:rPr sz="1000" spc="100" dirty="0">
                <a:solidFill>
                  <a:prstClr val="black"/>
                </a:solidFill>
                <a:cs typeface="Calibri"/>
              </a:rPr>
              <a:t> </a:t>
            </a:r>
            <a:r>
              <a:rPr sz="1000" spc="-10" dirty="0">
                <a:solidFill>
                  <a:prstClr val="black"/>
                </a:solidFill>
                <a:cs typeface="Calibri"/>
              </a:rPr>
              <a:t>and</a:t>
            </a:r>
            <a:r>
              <a:rPr sz="1000" spc="95" dirty="0">
                <a:solidFill>
                  <a:prstClr val="black"/>
                </a:solidFill>
                <a:cs typeface="Calibri"/>
              </a:rPr>
              <a:t> </a:t>
            </a:r>
            <a:r>
              <a:rPr sz="1000" spc="-10" dirty="0">
                <a:solidFill>
                  <a:prstClr val="black"/>
                </a:solidFill>
                <a:cs typeface="Calibri"/>
              </a:rPr>
              <a:t>ES</a:t>
            </a:r>
            <a:r>
              <a:rPr sz="1000" spc="95" dirty="0">
                <a:solidFill>
                  <a:prstClr val="black"/>
                </a:solidFill>
                <a:cs typeface="Calibri"/>
              </a:rPr>
              <a:t> </a:t>
            </a:r>
            <a:r>
              <a:rPr sz="1000" spc="-10" dirty="0">
                <a:solidFill>
                  <a:prstClr val="black"/>
                </a:solidFill>
                <a:cs typeface="Calibri"/>
              </a:rPr>
              <a:t>are</a:t>
            </a:r>
            <a:r>
              <a:rPr sz="1000" spc="90" dirty="0">
                <a:solidFill>
                  <a:prstClr val="black"/>
                </a:solidFill>
                <a:cs typeface="Calibri"/>
              </a:rPr>
              <a:t> </a:t>
            </a:r>
            <a:r>
              <a:rPr sz="1000" spc="-10" dirty="0">
                <a:solidFill>
                  <a:prstClr val="black"/>
                </a:solidFill>
                <a:cs typeface="Calibri"/>
              </a:rPr>
              <a:t>summarised</a:t>
            </a:r>
            <a:endParaRPr sz="1000">
              <a:solidFill>
                <a:prstClr val="black"/>
              </a:solidFill>
              <a:cs typeface="Calibri"/>
            </a:endParaRPr>
          </a:p>
          <a:p>
            <a:pPr marL="12700" algn="just">
              <a:lnSpc>
                <a:spcPts val="1200"/>
              </a:lnSpc>
            </a:pPr>
            <a:r>
              <a:rPr sz="1000" spc="-5" dirty="0">
                <a:solidFill>
                  <a:prstClr val="black"/>
                </a:solidFill>
                <a:cs typeface="Calibri"/>
              </a:rPr>
              <a:t>in</a:t>
            </a:r>
            <a:r>
              <a:rPr sz="1000" spc="75" dirty="0">
                <a:solidFill>
                  <a:prstClr val="black"/>
                </a:solidFill>
                <a:cs typeface="Calibri"/>
              </a:rPr>
              <a:t> </a:t>
            </a:r>
            <a:r>
              <a:rPr sz="1000" spc="-10" dirty="0">
                <a:solidFill>
                  <a:srgbClr val="007FAC"/>
                </a:solidFill>
                <a:cs typeface="Calibri"/>
                <a:hlinkClick r:id="rId3" action="ppaction://hlinksldjump"/>
              </a:rPr>
              <a:t>Figure</a:t>
            </a:r>
            <a:r>
              <a:rPr sz="1000" spc="75" dirty="0">
                <a:solidFill>
                  <a:srgbClr val="007FAC"/>
                </a:solidFill>
                <a:cs typeface="Calibri"/>
                <a:hlinkClick r:id="rId3" action="ppaction://hlinksldjump"/>
              </a:rPr>
              <a:t> </a:t>
            </a:r>
            <a:r>
              <a:rPr sz="1000" spc="-10" dirty="0">
                <a:solidFill>
                  <a:srgbClr val="007FAC"/>
                </a:solidFill>
                <a:cs typeface="Calibri"/>
                <a:hlinkClick r:id="rId3" action="ppaction://hlinksldjump"/>
              </a:rPr>
              <a:t>2</a:t>
            </a:r>
            <a:r>
              <a:rPr sz="1000" spc="-10" dirty="0">
                <a:solidFill>
                  <a:prstClr val="black"/>
                </a:solidFill>
                <a:cs typeface="Calibri"/>
              </a:rPr>
              <a:t>.</a:t>
            </a:r>
            <a:endParaRPr sz="1000">
              <a:solidFill>
                <a:prstClr val="black"/>
              </a:solidFill>
              <a:cs typeface="Calibri"/>
            </a:endParaRPr>
          </a:p>
        </p:txBody>
      </p:sp>
      <p:sp>
        <p:nvSpPr>
          <p:cNvPr id="7" name="object 7"/>
          <p:cNvSpPr txBox="1"/>
          <p:nvPr/>
        </p:nvSpPr>
        <p:spPr>
          <a:xfrm>
            <a:off x="841649" y="7794305"/>
            <a:ext cx="4102815" cy="1753044"/>
          </a:xfrm>
          <a:prstGeom prst="rect">
            <a:avLst/>
          </a:prstGeom>
        </p:spPr>
        <p:txBody>
          <a:bodyPr vert="horz" wrap="square" lIns="0" tIns="62230" rIns="0" bIns="0" rtlCol="0">
            <a:spAutoFit/>
          </a:bodyPr>
          <a:lstStyle/>
          <a:p>
            <a:pPr marL="50800">
              <a:spcBef>
                <a:spcPts val="490"/>
              </a:spcBef>
            </a:pPr>
            <a:r>
              <a:rPr sz="1000" i="1" spc="-55" dirty="0">
                <a:solidFill>
                  <a:srgbClr val="7B0451"/>
                </a:solidFill>
                <a:latin typeface="Arial"/>
                <a:cs typeface="Arial"/>
              </a:rPr>
              <a:t>Osteosarcoma</a:t>
            </a:r>
            <a:endParaRPr sz="1000">
              <a:solidFill>
                <a:prstClr val="black"/>
              </a:solidFill>
              <a:latin typeface="Arial"/>
              <a:cs typeface="Arial"/>
            </a:endParaRPr>
          </a:p>
          <a:p>
            <a:pPr marL="50800" marR="43180" algn="just">
              <a:spcBef>
                <a:spcPts val="395"/>
              </a:spcBef>
            </a:pPr>
            <a:r>
              <a:rPr sz="1000" spc="-15" dirty="0">
                <a:solidFill>
                  <a:prstClr val="black"/>
                </a:solidFill>
                <a:cs typeface="Calibri"/>
              </a:rPr>
              <a:t>Osteosarcoma</a:t>
            </a:r>
            <a:r>
              <a:rPr sz="1000" spc="-10" dirty="0">
                <a:solidFill>
                  <a:prstClr val="black"/>
                </a:solidFill>
                <a:cs typeface="Calibri"/>
              </a:rPr>
              <a:t> usually</a:t>
            </a:r>
            <a:r>
              <a:rPr sz="1000" spc="-5" dirty="0">
                <a:solidFill>
                  <a:prstClr val="black"/>
                </a:solidFill>
                <a:cs typeface="Calibri"/>
              </a:rPr>
              <a:t> </a:t>
            </a:r>
            <a:r>
              <a:rPr sz="1000" spc="-10" dirty="0">
                <a:solidFill>
                  <a:prstClr val="black"/>
                </a:solidFill>
                <a:cs typeface="Calibri"/>
              </a:rPr>
              <a:t>arises</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metaphysis</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long </a:t>
            </a:r>
            <a:r>
              <a:rPr sz="1000" spc="-5"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0" dirty="0">
                <a:solidFill>
                  <a:prstClr val="black"/>
                </a:solidFill>
                <a:cs typeface="Calibri"/>
              </a:rPr>
              <a:t>most</a:t>
            </a:r>
            <a:r>
              <a:rPr sz="1000" spc="-5" dirty="0">
                <a:solidFill>
                  <a:prstClr val="black"/>
                </a:solidFill>
                <a:cs typeface="Calibri"/>
              </a:rPr>
              <a:t> </a:t>
            </a:r>
            <a:r>
              <a:rPr sz="1000" spc="-10" dirty="0">
                <a:solidFill>
                  <a:prstClr val="black"/>
                </a:solidFill>
                <a:cs typeface="Calibri"/>
              </a:rPr>
              <a:t>commonly</a:t>
            </a:r>
            <a:r>
              <a:rPr sz="1000" spc="-5" dirty="0">
                <a:solidFill>
                  <a:prstClr val="black"/>
                </a:solidFill>
                <a:cs typeface="Calibri"/>
              </a:rPr>
              <a:t> </a:t>
            </a:r>
            <a:r>
              <a:rPr sz="1000" spc="-10" dirty="0">
                <a:solidFill>
                  <a:prstClr val="black"/>
                </a:solidFill>
                <a:cs typeface="Calibri"/>
              </a:rPr>
              <a:t>around</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knee,</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children</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adolescents.</a:t>
            </a:r>
            <a:r>
              <a:rPr sz="975" spc="-7" baseline="38461" dirty="0">
                <a:solidFill>
                  <a:srgbClr val="007FAC"/>
                </a:solidFill>
                <a:cs typeface="Calibri"/>
                <a:hlinkClick r:id="rId4" action="ppaction://hlinksldjump"/>
              </a:rPr>
              <a:t>2</a:t>
            </a:r>
            <a:r>
              <a:rPr sz="975" baseline="38461" dirty="0">
                <a:solidFill>
                  <a:srgbClr val="007FAC"/>
                </a:solidFill>
                <a:cs typeface="Calibri"/>
              </a:rPr>
              <a:t> </a:t>
            </a:r>
            <a:r>
              <a:rPr sz="1000" spc="-10" dirty="0">
                <a:solidFill>
                  <a:prstClr val="black"/>
                </a:solidFill>
                <a:cs typeface="Calibri"/>
              </a:rPr>
              <a:t>Involvement</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axial</a:t>
            </a:r>
            <a:r>
              <a:rPr sz="1000" spc="-5" dirty="0">
                <a:solidFill>
                  <a:prstClr val="black"/>
                </a:solidFill>
                <a:cs typeface="Calibri"/>
              </a:rPr>
              <a:t> </a:t>
            </a:r>
            <a:r>
              <a:rPr sz="1000" spc="-15" dirty="0">
                <a:solidFill>
                  <a:prstClr val="black"/>
                </a:solidFill>
                <a:cs typeface="Calibri"/>
              </a:rPr>
              <a:t>skeleton</a:t>
            </a:r>
            <a:r>
              <a:rPr sz="1000" spc="-10" dirty="0">
                <a:solidFill>
                  <a:prstClr val="black"/>
                </a:solidFill>
                <a:cs typeface="Calibri"/>
              </a:rPr>
              <a:t> and </a:t>
            </a:r>
            <a:r>
              <a:rPr sz="1000" spc="-5" dirty="0">
                <a:solidFill>
                  <a:prstClr val="black"/>
                </a:solidFill>
                <a:cs typeface="Calibri"/>
              </a:rPr>
              <a:t> </a:t>
            </a:r>
            <a:r>
              <a:rPr sz="1000" spc="-10" dirty="0">
                <a:solidFill>
                  <a:prstClr val="black"/>
                </a:solidFill>
                <a:cs typeface="Calibri"/>
              </a:rPr>
              <a:t>craniofacial</a:t>
            </a:r>
            <a:r>
              <a:rPr sz="1000" spc="-5" dirty="0">
                <a:solidFill>
                  <a:prstClr val="black"/>
                </a:solidFill>
                <a:cs typeface="Calibri"/>
              </a:rPr>
              <a:t> </a:t>
            </a:r>
            <a:r>
              <a:rPr sz="1000" spc="-10" dirty="0">
                <a:solidFill>
                  <a:prstClr val="black"/>
                </a:solidFill>
                <a:cs typeface="Calibri"/>
              </a:rPr>
              <a:t>bones</a:t>
            </a:r>
            <a:r>
              <a:rPr sz="1000" spc="-5" dirty="0">
                <a:solidFill>
                  <a:prstClr val="black"/>
                </a:solidFill>
                <a:cs typeface="Calibri"/>
              </a:rPr>
              <a:t> is </a:t>
            </a:r>
            <a:r>
              <a:rPr sz="1000" spc="-10" dirty="0">
                <a:solidFill>
                  <a:prstClr val="black"/>
                </a:solidFill>
                <a:cs typeface="Calibri"/>
              </a:rPr>
              <a:t>primarily</a:t>
            </a:r>
            <a:r>
              <a:rPr sz="1000" spc="-5" dirty="0">
                <a:solidFill>
                  <a:prstClr val="black"/>
                </a:solidFill>
                <a:cs typeface="Calibri"/>
              </a:rPr>
              <a:t> </a:t>
            </a:r>
            <a:r>
              <a:rPr sz="1000" spc="-10" dirty="0">
                <a:solidFill>
                  <a:prstClr val="black"/>
                </a:solidFill>
                <a:cs typeface="Calibri"/>
              </a:rPr>
              <a:t>observed</a:t>
            </a:r>
            <a:r>
              <a:rPr sz="1000" spc="-5" dirty="0">
                <a:solidFill>
                  <a:prstClr val="black"/>
                </a:solidFill>
                <a:cs typeface="Calibri"/>
              </a:rPr>
              <a:t> in </a:t>
            </a:r>
            <a:r>
              <a:rPr sz="1000" spc="-10" dirty="0">
                <a:solidFill>
                  <a:prstClr val="black"/>
                </a:solidFill>
                <a:cs typeface="Calibri"/>
              </a:rPr>
              <a:t>adult</a:t>
            </a:r>
            <a:r>
              <a:rPr sz="1000" spc="-5" dirty="0">
                <a:solidFill>
                  <a:prstClr val="black"/>
                </a:solidFill>
                <a:cs typeface="Calibri"/>
              </a:rPr>
              <a:t> </a:t>
            </a:r>
            <a:r>
              <a:rPr sz="1000" spc="-10" dirty="0">
                <a:solidFill>
                  <a:prstClr val="black"/>
                </a:solidFill>
                <a:cs typeface="Calibri"/>
              </a:rPr>
              <a:t>patients. </a:t>
            </a:r>
            <a:r>
              <a:rPr sz="1000" spc="-5" dirty="0">
                <a:solidFill>
                  <a:prstClr val="black"/>
                </a:solidFill>
                <a:cs typeface="Calibri"/>
              </a:rPr>
              <a:t> </a:t>
            </a:r>
            <a:r>
              <a:rPr sz="1000" spc="-10" dirty="0">
                <a:solidFill>
                  <a:prstClr val="black"/>
                </a:solidFill>
                <a:cs typeface="Calibri"/>
              </a:rPr>
              <a:t>High-grade </a:t>
            </a:r>
            <a:r>
              <a:rPr sz="1000" spc="-15" dirty="0">
                <a:solidFill>
                  <a:prstClr val="black"/>
                </a:solidFill>
                <a:cs typeface="Calibri"/>
              </a:rPr>
              <a:t>osteosarcoma </a:t>
            </a:r>
            <a:r>
              <a:rPr sz="1000" spc="-10" dirty="0">
                <a:solidFill>
                  <a:prstClr val="black"/>
                </a:solidFill>
                <a:cs typeface="Calibri"/>
              </a:rPr>
              <a:t>patients frequently develop me- </a:t>
            </a:r>
            <a:r>
              <a:rPr sz="1000" spc="-5" dirty="0">
                <a:solidFill>
                  <a:prstClr val="black"/>
                </a:solidFill>
                <a:cs typeface="Calibri"/>
              </a:rPr>
              <a:t> </a:t>
            </a:r>
            <a:r>
              <a:rPr sz="1000" spc="-15" dirty="0">
                <a:solidFill>
                  <a:prstClr val="black"/>
                </a:solidFill>
                <a:cs typeface="Calibri"/>
              </a:rPr>
              <a:t>tastases </a:t>
            </a:r>
            <a:r>
              <a:rPr sz="1000" spc="-10" dirty="0">
                <a:solidFill>
                  <a:prstClr val="black"/>
                </a:solidFill>
                <a:cs typeface="Calibri"/>
              </a:rPr>
              <a:t>with the lung being the most frequent metastatic </a:t>
            </a:r>
            <a:r>
              <a:rPr sz="1000" spc="-5" dirty="0">
                <a:solidFill>
                  <a:prstClr val="black"/>
                </a:solidFill>
                <a:cs typeface="Calibri"/>
              </a:rPr>
              <a:t> </a:t>
            </a:r>
            <a:r>
              <a:rPr sz="1000" spc="-10" dirty="0">
                <a:solidFill>
                  <a:prstClr val="black"/>
                </a:solidFill>
                <a:cs typeface="Calibri"/>
              </a:rPr>
              <a:t>site</a:t>
            </a:r>
            <a:r>
              <a:rPr sz="1000" spc="90" dirty="0">
                <a:solidFill>
                  <a:prstClr val="black"/>
                </a:solidFill>
                <a:cs typeface="Calibri"/>
              </a:rPr>
              <a:t> </a:t>
            </a:r>
            <a:r>
              <a:rPr sz="1000" spc="-10" dirty="0">
                <a:solidFill>
                  <a:prstClr val="black"/>
                </a:solidFill>
                <a:cs typeface="Calibri"/>
              </a:rPr>
              <a:t>followed</a:t>
            </a:r>
            <a:r>
              <a:rPr sz="1000" spc="110" dirty="0">
                <a:solidFill>
                  <a:prstClr val="black"/>
                </a:solidFill>
                <a:cs typeface="Calibri"/>
              </a:rPr>
              <a:t> </a:t>
            </a:r>
            <a:r>
              <a:rPr sz="1000" spc="-10" dirty="0">
                <a:solidFill>
                  <a:prstClr val="black"/>
                </a:solidFill>
                <a:cs typeface="Calibri"/>
              </a:rPr>
              <a:t>by</a:t>
            </a:r>
            <a:r>
              <a:rPr sz="1000" spc="90" dirty="0">
                <a:solidFill>
                  <a:prstClr val="black"/>
                </a:solidFill>
                <a:cs typeface="Calibri"/>
              </a:rPr>
              <a:t> </a:t>
            </a:r>
            <a:r>
              <a:rPr sz="1000" spc="-10" dirty="0">
                <a:solidFill>
                  <a:prstClr val="black"/>
                </a:solidFill>
                <a:cs typeface="Calibri"/>
              </a:rPr>
              <a:t>distant</a:t>
            </a:r>
            <a:r>
              <a:rPr sz="1000" spc="105" dirty="0">
                <a:solidFill>
                  <a:prstClr val="black"/>
                </a:solidFill>
                <a:cs typeface="Calibri"/>
              </a:rPr>
              <a:t> </a:t>
            </a:r>
            <a:r>
              <a:rPr sz="1000" spc="-10" dirty="0">
                <a:solidFill>
                  <a:prstClr val="black"/>
                </a:solidFill>
                <a:cs typeface="Calibri"/>
              </a:rPr>
              <a:t>bones.</a:t>
            </a:r>
            <a:endParaRPr sz="1000">
              <a:solidFill>
                <a:prstClr val="black"/>
              </a:solidFill>
              <a:cs typeface="Calibri"/>
            </a:endParaRPr>
          </a:p>
          <a:p>
            <a:pPr marL="50800" marR="43180" indent="126364" algn="just">
              <a:lnSpc>
                <a:spcPts val="1200"/>
              </a:lnSpc>
              <a:spcBef>
                <a:spcPts val="10"/>
              </a:spcBef>
            </a:pPr>
            <a:r>
              <a:rPr sz="1000" spc="-10" dirty="0">
                <a:solidFill>
                  <a:prstClr val="black"/>
                </a:solidFill>
                <a:cs typeface="Calibri"/>
              </a:rPr>
              <a:t>The diagnosis of </a:t>
            </a:r>
            <a:r>
              <a:rPr sz="1000" spc="-15" dirty="0">
                <a:solidFill>
                  <a:prstClr val="black"/>
                </a:solidFill>
                <a:cs typeface="Calibri"/>
              </a:rPr>
              <a:t>osteosarcoma </a:t>
            </a:r>
            <a:r>
              <a:rPr sz="1000" spc="-5" dirty="0">
                <a:solidFill>
                  <a:prstClr val="black"/>
                </a:solidFill>
                <a:cs typeface="Calibri"/>
              </a:rPr>
              <a:t>is </a:t>
            </a:r>
            <a:r>
              <a:rPr sz="1000" spc="-10" dirty="0">
                <a:solidFill>
                  <a:prstClr val="black"/>
                </a:solidFill>
                <a:cs typeface="Calibri"/>
              </a:rPr>
              <a:t>based on morphological </a:t>
            </a:r>
            <a:r>
              <a:rPr sz="1000" spc="-5" dirty="0">
                <a:solidFill>
                  <a:prstClr val="black"/>
                </a:solidFill>
                <a:cs typeface="Calibri"/>
              </a:rPr>
              <a:t> </a:t>
            </a:r>
            <a:r>
              <a:rPr sz="1000" spc="-25" dirty="0">
                <a:solidFill>
                  <a:prstClr val="black"/>
                </a:solidFill>
                <a:latin typeface="Lucida Sans Unicode"/>
                <a:cs typeface="Lucida Sans Unicode"/>
              </a:rPr>
              <a:t>fi</a:t>
            </a:r>
            <a:r>
              <a:rPr sz="1000" spc="-25" dirty="0">
                <a:solidFill>
                  <a:prstClr val="black"/>
                </a:solidFill>
                <a:cs typeface="Calibri"/>
              </a:rPr>
              <a:t>ndings,</a:t>
            </a:r>
            <a:r>
              <a:rPr sz="1000" spc="-2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no</a:t>
            </a:r>
            <a:r>
              <a:rPr sz="1000" spc="-5" dirty="0">
                <a:solidFill>
                  <a:prstClr val="black"/>
                </a:solidFill>
                <a:cs typeface="Calibri"/>
              </a:rPr>
              <a:t> </a:t>
            </a:r>
            <a:r>
              <a:rPr sz="1000" spc="-25" dirty="0">
                <a:solidFill>
                  <a:prstClr val="black"/>
                </a:solidFill>
                <a:cs typeface="Calibri"/>
              </a:rPr>
              <a:t>speci</a:t>
            </a:r>
            <a:r>
              <a:rPr sz="1000" spc="-25" dirty="0">
                <a:solidFill>
                  <a:prstClr val="black"/>
                </a:solidFill>
                <a:latin typeface="Lucida Sans Unicode"/>
                <a:cs typeface="Lucida Sans Unicode"/>
              </a:rPr>
              <a:t>fi</a:t>
            </a:r>
            <a:r>
              <a:rPr sz="1000" spc="-25" dirty="0">
                <a:solidFill>
                  <a:prstClr val="black"/>
                </a:solidFill>
                <a:cs typeface="Calibri"/>
              </a:rPr>
              <a:t>c</a:t>
            </a:r>
            <a:r>
              <a:rPr sz="1000" spc="-20" dirty="0">
                <a:solidFill>
                  <a:prstClr val="black"/>
                </a:solidFill>
                <a:cs typeface="Calibri"/>
              </a:rPr>
              <a:t> </a:t>
            </a:r>
            <a:r>
              <a:rPr sz="1000" spc="-10" dirty="0">
                <a:solidFill>
                  <a:prstClr val="black"/>
                </a:solidFill>
                <a:cs typeface="Calibri"/>
              </a:rPr>
              <a:t>diagnostic</a:t>
            </a:r>
            <a:r>
              <a:rPr sz="1000" spc="-5" dirty="0">
                <a:solidFill>
                  <a:prstClr val="black"/>
                </a:solidFill>
                <a:cs typeface="Calibri"/>
              </a:rPr>
              <a:t> </a:t>
            </a:r>
            <a:r>
              <a:rPr sz="1000" spc="-10" dirty="0">
                <a:solidFill>
                  <a:prstClr val="black"/>
                </a:solidFill>
                <a:cs typeface="Calibri"/>
              </a:rPr>
              <a:t>molecular</a:t>
            </a:r>
            <a:r>
              <a:rPr sz="1000" spc="-5" dirty="0">
                <a:solidFill>
                  <a:prstClr val="black"/>
                </a:solidFill>
                <a:cs typeface="Calibri"/>
              </a:rPr>
              <a:t> </a:t>
            </a:r>
            <a:r>
              <a:rPr sz="1000" spc="-15" dirty="0">
                <a:solidFill>
                  <a:prstClr val="black"/>
                </a:solidFill>
                <a:cs typeface="Calibri"/>
              </a:rPr>
              <a:t>tests</a:t>
            </a:r>
            <a:r>
              <a:rPr sz="1000" spc="-10" dirty="0">
                <a:solidFill>
                  <a:prstClr val="black"/>
                </a:solidFill>
                <a:cs typeface="Calibri"/>
              </a:rPr>
              <a:t> are </a:t>
            </a:r>
            <a:r>
              <a:rPr sz="1000" spc="-5" dirty="0">
                <a:solidFill>
                  <a:prstClr val="black"/>
                </a:solidFill>
                <a:cs typeface="Calibri"/>
              </a:rPr>
              <a:t> </a:t>
            </a:r>
            <a:r>
              <a:rPr sz="1000" spc="-10" dirty="0">
                <a:solidFill>
                  <a:prstClr val="black"/>
                </a:solidFill>
                <a:cs typeface="Calibri"/>
              </a:rPr>
              <a:t>available.</a:t>
            </a:r>
            <a:r>
              <a:rPr sz="1000" spc="110" dirty="0">
                <a:solidFill>
                  <a:prstClr val="black"/>
                </a:solidFill>
                <a:cs typeface="Calibri"/>
              </a:rPr>
              <a:t> </a:t>
            </a:r>
            <a:r>
              <a:rPr sz="1000" spc="-10" dirty="0">
                <a:solidFill>
                  <a:prstClr val="black"/>
                </a:solidFill>
                <a:cs typeface="Calibri"/>
              </a:rPr>
              <a:t>Conventional</a:t>
            </a:r>
            <a:r>
              <a:rPr sz="1000" spc="114" dirty="0">
                <a:solidFill>
                  <a:prstClr val="black"/>
                </a:solidFill>
                <a:cs typeface="Calibri"/>
              </a:rPr>
              <a:t> </a:t>
            </a:r>
            <a:r>
              <a:rPr sz="1000" spc="-15" dirty="0">
                <a:solidFill>
                  <a:prstClr val="black"/>
                </a:solidFill>
                <a:cs typeface="Calibri"/>
              </a:rPr>
              <a:t>osteosarcoma</a:t>
            </a:r>
            <a:r>
              <a:rPr sz="1000" spc="105" dirty="0">
                <a:solidFill>
                  <a:prstClr val="black"/>
                </a:solidFill>
                <a:cs typeface="Calibri"/>
              </a:rPr>
              <a:t> </a:t>
            </a:r>
            <a:r>
              <a:rPr sz="1000" spc="-5" dirty="0">
                <a:solidFill>
                  <a:prstClr val="black"/>
                </a:solidFill>
                <a:cs typeface="Calibri"/>
              </a:rPr>
              <a:t>is</a:t>
            </a:r>
            <a:r>
              <a:rPr sz="1000" spc="114" dirty="0">
                <a:solidFill>
                  <a:prstClr val="black"/>
                </a:solidFill>
                <a:cs typeface="Calibri"/>
              </a:rPr>
              <a:t> </a:t>
            </a:r>
            <a:r>
              <a:rPr sz="1000" spc="-10" dirty="0">
                <a:solidFill>
                  <a:prstClr val="black"/>
                </a:solidFill>
                <a:cs typeface="Calibri"/>
              </a:rPr>
              <a:t>always</a:t>
            </a:r>
            <a:r>
              <a:rPr sz="1000" spc="105" dirty="0">
                <a:solidFill>
                  <a:prstClr val="black"/>
                </a:solidFill>
                <a:cs typeface="Calibri"/>
              </a:rPr>
              <a:t> </a:t>
            </a:r>
            <a:r>
              <a:rPr sz="1000" spc="-10" dirty="0">
                <a:solidFill>
                  <a:prstClr val="black"/>
                </a:solidFill>
                <a:cs typeface="Calibri"/>
              </a:rPr>
              <a:t>high-grade.</a:t>
            </a:r>
            <a:endParaRPr sz="1000">
              <a:solidFill>
                <a:prstClr val="black"/>
              </a:solidFill>
              <a:cs typeface="Calibri"/>
            </a:endParaRPr>
          </a:p>
          <a:p>
            <a:pPr>
              <a:spcBef>
                <a:spcPts val="15"/>
              </a:spcBef>
            </a:pPr>
            <a:endParaRPr sz="750">
              <a:solidFill>
                <a:prstClr val="black"/>
              </a:solidFill>
              <a:cs typeface="Calibri"/>
            </a:endParaRPr>
          </a:p>
          <a:p>
            <a:pPr marL="50165" algn="just"/>
            <a:r>
              <a:rPr sz="900" spc="-10" dirty="0">
                <a:solidFill>
                  <a:prstClr val="black"/>
                </a:solidFill>
                <a:latin typeface="Arial MT"/>
                <a:cs typeface="Arial MT"/>
              </a:rPr>
              <a:t>1524</a:t>
            </a:r>
            <a:r>
              <a:rPr sz="900" spc="320" dirty="0">
                <a:solidFill>
                  <a:prstClr val="black"/>
                </a:solidFill>
                <a:latin typeface="Arial MT"/>
                <a:cs typeface="Arial MT"/>
              </a:rPr>
              <a:t>   </a:t>
            </a:r>
            <a:r>
              <a:rPr sz="900" spc="-50" dirty="0">
                <a:solidFill>
                  <a:srgbClr val="007FAC"/>
                </a:solidFill>
                <a:latin typeface="Arial MT"/>
                <a:cs typeface="Arial MT"/>
              </a:rPr>
              <a:t>https://doi.org/</a:t>
            </a:r>
            <a:r>
              <a:rPr sz="900" spc="-50" dirty="0">
                <a:solidFill>
                  <a:srgbClr val="007FAC"/>
                </a:solidFill>
                <a:latin typeface="Arial MT"/>
                <a:cs typeface="Arial MT"/>
                <a:hlinkClick r:id="rId2"/>
              </a:rPr>
              <a:t>10.1016/j.annonc.2021.08.1995</a:t>
            </a:r>
            <a:endParaRPr sz="900">
              <a:solidFill>
                <a:prstClr val="black"/>
              </a:solidFill>
              <a:latin typeface="Arial MT"/>
              <a:cs typeface="Arial MT"/>
            </a:endParaRPr>
          </a:p>
        </p:txBody>
      </p:sp>
      <p:sp>
        <p:nvSpPr>
          <p:cNvPr id="8" name="object 8"/>
          <p:cNvSpPr txBox="1"/>
          <p:nvPr/>
        </p:nvSpPr>
        <p:spPr>
          <a:xfrm>
            <a:off x="5122933" y="759363"/>
            <a:ext cx="4071627" cy="7078220"/>
          </a:xfrm>
          <a:prstGeom prst="rect">
            <a:avLst/>
          </a:prstGeom>
        </p:spPr>
        <p:txBody>
          <a:bodyPr vert="horz" wrap="square" lIns="0" tIns="12065" rIns="0" bIns="0" rtlCol="0">
            <a:spAutoFit/>
          </a:bodyPr>
          <a:lstStyle/>
          <a:p>
            <a:pPr marL="38100" marR="31115" algn="just">
              <a:spcBef>
                <a:spcPts val="95"/>
              </a:spcBef>
            </a:pPr>
            <a:r>
              <a:rPr sz="1000" spc="-10" dirty="0">
                <a:solidFill>
                  <a:prstClr val="black"/>
                </a:solidFill>
                <a:cs typeface="Calibri"/>
              </a:rPr>
              <a:t>Periosteal</a:t>
            </a:r>
            <a:r>
              <a:rPr sz="1000" spc="-5" dirty="0">
                <a:solidFill>
                  <a:prstClr val="black"/>
                </a:solidFill>
                <a:cs typeface="Calibri"/>
              </a:rPr>
              <a:t> </a:t>
            </a:r>
            <a:r>
              <a:rPr sz="1000" spc="-15" dirty="0">
                <a:solidFill>
                  <a:prstClr val="black"/>
                </a:solidFill>
                <a:cs typeface="Calibri"/>
              </a:rPr>
              <a:t>osteosarcoma</a:t>
            </a:r>
            <a:r>
              <a:rPr sz="1000" spc="-10" dirty="0">
                <a:solidFill>
                  <a:prstClr val="black"/>
                </a:solidFill>
                <a:cs typeface="Calibri"/>
              </a:rPr>
              <a:t> </a:t>
            </a:r>
            <a:r>
              <a:rPr sz="1000" spc="-5" dirty="0">
                <a:solidFill>
                  <a:prstClr val="black"/>
                </a:solidFill>
                <a:cs typeface="Calibri"/>
              </a:rPr>
              <a:t>is</a:t>
            </a:r>
            <a:r>
              <a:rPr sz="1000" dirty="0">
                <a:solidFill>
                  <a:prstClr val="black"/>
                </a:solidFill>
                <a:cs typeface="Calibri"/>
              </a:rPr>
              <a:t> </a:t>
            </a:r>
            <a:r>
              <a:rPr sz="1000" spc="-10" dirty="0">
                <a:solidFill>
                  <a:prstClr val="black"/>
                </a:solidFill>
                <a:cs typeface="Calibri"/>
              </a:rPr>
              <a:t>intermediate-grade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often </a:t>
            </a:r>
            <a:r>
              <a:rPr sz="1000" spc="-5" dirty="0">
                <a:solidFill>
                  <a:prstClr val="black"/>
                </a:solidFill>
                <a:cs typeface="Calibri"/>
              </a:rPr>
              <a:t> </a:t>
            </a:r>
            <a:r>
              <a:rPr sz="1000" spc="-10" dirty="0">
                <a:solidFill>
                  <a:prstClr val="black"/>
                </a:solidFill>
                <a:cs typeface="Calibri"/>
              </a:rPr>
              <a:t>chondroblastic. </a:t>
            </a:r>
            <a:r>
              <a:rPr sz="1000" spc="-15" dirty="0">
                <a:solidFill>
                  <a:prstClr val="black"/>
                </a:solidFill>
                <a:cs typeface="Calibri"/>
              </a:rPr>
              <a:t>Low-grade </a:t>
            </a:r>
            <a:r>
              <a:rPr sz="1000" spc="-10" dirty="0">
                <a:solidFill>
                  <a:prstClr val="black"/>
                </a:solidFill>
                <a:cs typeface="Calibri"/>
              </a:rPr>
              <a:t>central </a:t>
            </a:r>
            <a:r>
              <a:rPr sz="1000" spc="-15" dirty="0">
                <a:solidFill>
                  <a:prstClr val="black"/>
                </a:solidFill>
                <a:cs typeface="Calibri"/>
              </a:rPr>
              <a:t>osteosarcoma </a:t>
            </a:r>
            <a:r>
              <a:rPr sz="1000" spc="-10" dirty="0">
                <a:solidFill>
                  <a:prstClr val="black"/>
                </a:solidFill>
                <a:cs typeface="Calibri"/>
              </a:rPr>
              <a:t>and paro- </a:t>
            </a:r>
            <a:r>
              <a:rPr sz="1000" spc="-5" dirty="0">
                <a:solidFill>
                  <a:prstClr val="black"/>
                </a:solidFill>
                <a:cs typeface="Calibri"/>
              </a:rPr>
              <a:t> </a:t>
            </a:r>
            <a:r>
              <a:rPr sz="1000" spc="-15" dirty="0">
                <a:solidFill>
                  <a:prstClr val="black"/>
                </a:solidFill>
                <a:cs typeface="Calibri"/>
              </a:rPr>
              <a:t>steal</a:t>
            </a:r>
            <a:r>
              <a:rPr sz="1000" spc="-10" dirty="0">
                <a:solidFill>
                  <a:prstClr val="black"/>
                </a:solidFill>
                <a:cs typeface="Calibri"/>
              </a:rPr>
              <a:t> </a:t>
            </a:r>
            <a:r>
              <a:rPr sz="1000" spc="-15" dirty="0">
                <a:solidFill>
                  <a:prstClr val="black"/>
                </a:solidFill>
                <a:cs typeface="Calibri"/>
              </a:rPr>
              <a:t>osteosarcoma</a:t>
            </a:r>
            <a:r>
              <a:rPr sz="1000" spc="-10" dirty="0">
                <a:solidFill>
                  <a:prstClr val="black"/>
                </a:solidFill>
                <a:cs typeface="Calibri"/>
              </a:rPr>
              <a:t> are</a:t>
            </a:r>
            <a:r>
              <a:rPr sz="1000" spc="-5" dirty="0">
                <a:solidFill>
                  <a:prstClr val="black"/>
                </a:solidFill>
                <a:cs typeface="Calibri"/>
              </a:rPr>
              <a:t> </a:t>
            </a:r>
            <a:r>
              <a:rPr sz="1000" spc="-10" dirty="0">
                <a:solidFill>
                  <a:prstClr val="black"/>
                </a:solidFill>
                <a:cs typeface="Calibri"/>
              </a:rPr>
              <a:t>low-grade</a:t>
            </a:r>
            <a:r>
              <a:rPr sz="1000" spc="-5" dirty="0">
                <a:solidFill>
                  <a:prstClr val="black"/>
                </a:solidFill>
                <a:cs typeface="Calibri"/>
              </a:rPr>
              <a:t> </a:t>
            </a:r>
            <a:r>
              <a:rPr sz="1000" spc="-10" dirty="0">
                <a:solidFill>
                  <a:prstClr val="black"/>
                </a:solidFill>
                <a:cs typeface="Calibri"/>
              </a:rPr>
              <a:t>malignancies,</a:t>
            </a:r>
            <a:r>
              <a:rPr sz="1000" spc="-5" dirty="0">
                <a:solidFill>
                  <a:prstClr val="black"/>
                </a:solidFill>
                <a:cs typeface="Calibri"/>
              </a:rPr>
              <a:t> arising </a:t>
            </a:r>
            <a:r>
              <a:rPr sz="1000" spc="-215" dirty="0">
                <a:solidFill>
                  <a:prstClr val="black"/>
                </a:solidFill>
                <a:cs typeface="Calibri"/>
              </a:rPr>
              <a:t> </a:t>
            </a:r>
            <a:r>
              <a:rPr sz="1000" spc="-10" dirty="0">
                <a:solidFill>
                  <a:prstClr val="black"/>
                </a:solidFill>
                <a:cs typeface="Calibri"/>
              </a:rPr>
              <a:t>intramedullary</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the</a:t>
            </a:r>
            <a:r>
              <a:rPr sz="1000" spc="-5"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0" dirty="0">
                <a:solidFill>
                  <a:prstClr val="black"/>
                </a:solidFill>
                <a:cs typeface="Calibri"/>
              </a:rPr>
              <a:t>surface,</a:t>
            </a:r>
            <a:r>
              <a:rPr sz="1000" spc="-5" dirty="0">
                <a:solidFill>
                  <a:prstClr val="black"/>
                </a:solidFill>
                <a:cs typeface="Calibri"/>
              </a:rPr>
              <a:t> </a:t>
            </a:r>
            <a:r>
              <a:rPr sz="1000" spc="-15" dirty="0">
                <a:solidFill>
                  <a:prstClr val="black"/>
                </a:solidFill>
                <a:cs typeface="Calibri"/>
              </a:rPr>
              <a:t>respectively. </a:t>
            </a:r>
            <a:r>
              <a:rPr sz="1000" spc="-10" dirty="0">
                <a:solidFill>
                  <a:prstClr val="black"/>
                </a:solidFill>
                <a:cs typeface="Calibri"/>
              </a:rPr>
              <a:t> These malignancies can sometimes show high-grade com- </a:t>
            </a:r>
            <a:r>
              <a:rPr sz="1000" spc="-5" dirty="0">
                <a:solidFill>
                  <a:prstClr val="black"/>
                </a:solidFill>
                <a:cs typeface="Calibri"/>
              </a:rPr>
              <a:t> </a:t>
            </a:r>
            <a:r>
              <a:rPr sz="1000" dirty="0">
                <a:solidFill>
                  <a:prstClr val="black"/>
                </a:solidFill>
                <a:cs typeface="Calibri"/>
              </a:rPr>
              <a:t>ponents.</a:t>
            </a:r>
            <a:r>
              <a:rPr sz="975" baseline="38461" dirty="0">
                <a:solidFill>
                  <a:srgbClr val="007FAC"/>
                </a:solidFill>
                <a:cs typeface="Calibri"/>
                <a:hlinkClick r:id="rId4" action="ppaction://hlinksldjump"/>
              </a:rPr>
              <a:t>21</a:t>
            </a:r>
            <a:r>
              <a:rPr sz="975" spc="7" baseline="38461" dirty="0">
                <a:solidFill>
                  <a:srgbClr val="007FAC"/>
                </a:solidFill>
                <a:cs typeface="Calibri"/>
              </a:rPr>
              <a:t> </a:t>
            </a:r>
            <a:r>
              <a:rPr sz="1000" spc="-10" dirty="0">
                <a:solidFill>
                  <a:prstClr val="black"/>
                </a:solidFill>
                <a:cs typeface="Calibri"/>
              </a:rPr>
              <a:t>In</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case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5" dirty="0">
                <a:solidFill>
                  <a:prstClr val="black"/>
                </a:solidFill>
                <a:cs typeface="Calibri"/>
              </a:rPr>
              <a:t>parosteal</a:t>
            </a:r>
            <a:r>
              <a:rPr sz="1000" spc="-10" dirty="0">
                <a:solidFill>
                  <a:prstClr val="black"/>
                </a:solidFill>
                <a:cs typeface="Calibri"/>
              </a:rPr>
              <a:t> </a:t>
            </a:r>
            <a:r>
              <a:rPr sz="1000" spc="-15" dirty="0">
                <a:solidFill>
                  <a:prstClr val="black"/>
                </a:solidFill>
                <a:cs typeface="Calibri"/>
              </a:rPr>
              <a:t>osteosarcoma</a:t>
            </a:r>
            <a:r>
              <a:rPr sz="1000" spc="195"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limited</a:t>
            </a:r>
            <a:r>
              <a:rPr sz="1000" spc="-5" dirty="0">
                <a:solidFill>
                  <a:prstClr val="black"/>
                </a:solidFill>
                <a:cs typeface="Calibri"/>
              </a:rPr>
              <a:t> </a:t>
            </a:r>
            <a:r>
              <a:rPr sz="1000" spc="-10" dirty="0">
                <a:solidFill>
                  <a:prstClr val="black"/>
                </a:solidFill>
                <a:cs typeface="Calibri"/>
              </a:rPr>
              <a:t>low-grade</a:t>
            </a:r>
            <a:r>
              <a:rPr sz="1000" spc="-5" dirty="0">
                <a:solidFill>
                  <a:prstClr val="black"/>
                </a:solidFill>
                <a:cs typeface="Calibri"/>
              </a:rPr>
              <a:t> </a:t>
            </a:r>
            <a:r>
              <a:rPr sz="1000" spc="-10" dirty="0">
                <a:solidFill>
                  <a:prstClr val="black"/>
                </a:solidFill>
                <a:cs typeface="Calibri"/>
              </a:rPr>
              <a:t>component,</a:t>
            </a:r>
            <a:r>
              <a:rPr sz="1000" spc="-5" dirty="0">
                <a:solidFill>
                  <a:prstClr val="black"/>
                </a:solidFill>
                <a:cs typeface="Calibri"/>
              </a:rPr>
              <a:t> </a:t>
            </a:r>
            <a:r>
              <a:rPr sz="1000" spc="-10" dirty="0">
                <a:solidFill>
                  <a:prstClr val="black"/>
                </a:solidFill>
                <a:cs typeface="Calibri"/>
              </a:rPr>
              <a:t>the</a:t>
            </a:r>
            <a:r>
              <a:rPr sz="1000" spc="204" dirty="0">
                <a:solidFill>
                  <a:prstClr val="black"/>
                </a:solidFill>
                <a:cs typeface="Calibri"/>
              </a:rPr>
              <a:t> </a:t>
            </a:r>
            <a:r>
              <a:rPr sz="1000" spc="-10" dirty="0">
                <a:solidFill>
                  <a:prstClr val="black"/>
                </a:solidFill>
                <a:cs typeface="Calibri"/>
              </a:rPr>
              <a:t>differential</a:t>
            </a:r>
            <a:r>
              <a:rPr sz="1000" spc="204" dirty="0">
                <a:solidFill>
                  <a:prstClr val="black"/>
                </a:solidFill>
                <a:cs typeface="Calibri"/>
              </a:rPr>
              <a:t> </a:t>
            </a:r>
            <a:r>
              <a:rPr sz="1000" spc="-10" dirty="0">
                <a:solidFill>
                  <a:prstClr val="black"/>
                </a:solidFill>
                <a:cs typeface="Calibri"/>
              </a:rPr>
              <a:t>diagnosis </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conventional</a:t>
            </a:r>
            <a:r>
              <a:rPr sz="1000" spc="-5" dirty="0">
                <a:solidFill>
                  <a:prstClr val="black"/>
                </a:solidFill>
                <a:cs typeface="Calibri"/>
              </a:rPr>
              <a:t> </a:t>
            </a:r>
            <a:r>
              <a:rPr sz="1000" spc="-15" dirty="0">
                <a:solidFill>
                  <a:prstClr val="black"/>
                </a:solidFill>
                <a:cs typeface="Calibri"/>
              </a:rPr>
              <a:t>osteosarcoma</a:t>
            </a:r>
            <a:r>
              <a:rPr sz="1000" spc="-10" dirty="0">
                <a:solidFill>
                  <a:prstClr val="black"/>
                </a:solidFill>
                <a:cs typeface="Calibri"/>
              </a:rPr>
              <a:t> can</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helped</a:t>
            </a:r>
            <a:r>
              <a:rPr sz="1000" spc="-5" dirty="0">
                <a:solidFill>
                  <a:prstClr val="black"/>
                </a:solidFill>
                <a:cs typeface="Calibri"/>
              </a:rPr>
              <a:t> </a:t>
            </a:r>
            <a:r>
              <a:rPr sz="1000" spc="-10" dirty="0">
                <a:solidFill>
                  <a:prstClr val="black"/>
                </a:solidFill>
                <a:cs typeface="Calibri"/>
              </a:rPr>
              <a:t>by</a:t>
            </a:r>
            <a:r>
              <a:rPr sz="1000" spc="-5" dirty="0">
                <a:solidFill>
                  <a:prstClr val="black"/>
                </a:solidFill>
                <a:cs typeface="Calibri"/>
              </a:rPr>
              <a:t> </a:t>
            </a:r>
            <a:r>
              <a:rPr sz="1000" spc="-10" dirty="0">
                <a:solidFill>
                  <a:prstClr val="black"/>
                </a:solidFill>
                <a:cs typeface="Calibri"/>
              </a:rPr>
              <a:t>the </a:t>
            </a:r>
            <a:r>
              <a:rPr sz="1000" spc="-5" dirty="0">
                <a:solidFill>
                  <a:prstClr val="black"/>
                </a:solidFill>
                <a:cs typeface="Calibri"/>
              </a:rPr>
              <a:t> </a:t>
            </a:r>
            <a:r>
              <a:rPr sz="1000" spc="-10" dirty="0">
                <a:solidFill>
                  <a:prstClr val="black"/>
                </a:solidFill>
                <a:cs typeface="Calibri"/>
              </a:rPr>
              <a:t>detection of </a:t>
            </a:r>
            <a:r>
              <a:rPr sz="1000" i="1" spc="-10" dirty="0">
                <a:solidFill>
                  <a:prstClr val="black"/>
                </a:solidFill>
                <a:cs typeface="Calibri"/>
              </a:rPr>
              <a:t>MDM2 </a:t>
            </a:r>
            <a:r>
              <a:rPr sz="1000" spc="-20" dirty="0">
                <a:solidFill>
                  <a:prstClr val="black"/>
                </a:solidFill>
                <a:cs typeface="Calibri"/>
              </a:rPr>
              <a:t>ampli</a:t>
            </a:r>
            <a:r>
              <a:rPr sz="1000" spc="-20" dirty="0">
                <a:solidFill>
                  <a:prstClr val="black"/>
                </a:solidFill>
                <a:latin typeface="Lucida Sans Unicode"/>
                <a:cs typeface="Lucida Sans Unicode"/>
              </a:rPr>
              <a:t>fi</a:t>
            </a:r>
            <a:r>
              <a:rPr sz="1000" spc="-20" dirty="0">
                <a:solidFill>
                  <a:prstClr val="black"/>
                </a:solidFill>
                <a:cs typeface="Calibri"/>
              </a:rPr>
              <a:t>cation, </a:t>
            </a:r>
            <a:r>
              <a:rPr sz="1000" spc="-5" dirty="0">
                <a:solidFill>
                  <a:prstClr val="black"/>
                </a:solidFill>
                <a:cs typeface="Calibri"/>
              </a:rPr>
              <a:t>which is </a:t>
            </a:r>
            <a:r>
              <a:rPr sz="1000" spc="-10" dirty="0">
                <a:solidFill>
                  <a:prstClr val="black"/>
                </a:solidFill>
                <a:cs typeface="Calibri"/>
              </a:rPr>
              <a:t>present </a:t>
            </a:r>
            <a:r>
              <a:rPr sz="1000" spc="-5" dirty="0">
                <a:solidFill>
                  <a:prstClr val="black"/>
                </a:solidFill>
                <a:cs typeface="Calibri"/>
              </a:rPr>
              <a:t>in </a:t>
            </a:r>
            <a:r>
              <a:rPr sz="1000" spc="-15" dirty="0">
                <a:solidFill>
                  <a:prstClr val="black"/>
                </a:solidFill>
                <a:latin typeface="Lucida Sans Unicode"/>
                <a:cs typeface="Lucida Sans Unicode"/>
              </a:rPr>
              <a:t>&gt;</a:t>
            </a:r>
            <a:r>
              <a:rPr sz="1000" spc="-15" dirty="0">
                <a:solidFill>
                  <a:prstClr val="black"/>
                </a:solidFill>
                <a:cs typeface="Calibri"/>
              </a:rPr>
              <a:t>85% </a:t>
            </a:r>
            <a:r>
              <a:rPr sz="1000" spc="-10" dirty="0">
                <a:solidFill>
                  <a:prstClr val="black"/>
                </a:solidFill>
                <a:cs typeface="Calibri"/>
              </a:rPr>
              <a:t> of</a:t>
            </a:r>
            <a:r>
              <a:rPr sz="1000" spc="75" dirty="0">
                <a:solidFill>
                  <a:prstClr val="black"/>
                </a:solidFill>
                <a:cs typeface="Calibri"/>
              </a:rPr>
              <a:t> </a:t>
            </a:r>
            <a:r>
              <a:rPr sz="1000" spc="5" dirty="0">
                <a:solidFill>
                  <a:prstClr val="black"/>
                </a:solidFill>
                <a:cs typeface="Calibri"/>
              </a:rPr>
              <a:t>cases.</a:t>
            </a:r>
            <a:r>
              <a:rPr sz="975" spc="7" baseline="38461" dirty="0">
                <a:solidFill>
                  <a:srgbClr val="007FAC"/>
                </a:solidFill>
                <a:cs typeface="Calibri"/>
                <a:hlinkClick r:id="rId5" action="ppaction://hlinksldjump"/>
              </a:rPr>
              <a:t>22</a:t>
            </a:r>
            <a:endParaRPr sz="975" baseline="38461">
              <a:solidFill>
                <a:prstClr val="black"/>
              </a:solidFill>
              <a:cs typeface="Calibri"/>
            </a:endParaRPr>
          </a:p>
          <a:p>
            <a:pPr marL="164465" algn="just">
              <a:lnSpc>
                <a:spcPts val="1150"/>
              </a:lnSpc>
            </a:pPr>
            <a:r>
              <a:rPr sz="1000" spc="-10" dirty="0">
                <a:solidFill>
                  <a:prstClr val="black"/>
                </a:solidFill>
                <a:cs typeface="Calibri"/>
              </a:rPr>
              <a:t>Adverse</a:t>
            </a:r>
            <a:r>
              <a:rPr sz="1000" spc="155" dirty="0">
                <a:solidFill>
                  <a:prstClr val="black"/>
                </a:solidFill>
                <a:cs typeface="Calibri"/>
              </a:rPr>
              <a:t> </a:t>
            </a:r>
            <a:r>
              <a:rPr sz="1000" spc="-10" dirty="0">
                <a:solidFill>
                  <a:prstClr val="black"/>
                </a:solidFill>
                <a:cs typeface="Calibri"/>
              </a:rPr>
              <a:t>prognostic</a:t>
            </a:r>
            <a:r>
              <a:rPr sz="1000" spc="365" dirty="0">
                <a:solidFill>
                  <a:prstClr val="black"/>
                </a:solidFill>
                <a:cs typeface="Calibri"/>
              </a:rPr>
              <a:t> </a:t>
            </a:r>
            <a:r>
              <a:rPr sz="1000" spc="-10" dirty="0">
                <a:solidFill>
                  <a:prstClr val="black"/>
                </a:solidFill>
                <a:cs typeface="Calibri"/>
              </a:rPr>
              <a:t>factors</a:t>
            </a:r>
            <a:r>
              <a:rPr sz="1000" spc="365" dirty="0">
                <a:solidFill>
                  <a:prstClr val="black"/>
                </a:solidFill>
                <a:cs typeface="Calibri"/>
              </a:rPr>
              <a:t> </a:t>
            </a:r>
            <a:r>
              <a:rPr sz="1000" spc="-20" dirty="0">
                <a:solidFill>
                  <a:prstClr val="black"/>
                </a:solidFill>
                <a:cs typeface="Calibri"/>
              </a:rPr>
              <a:t>for</a:t>
            </a:r>
            <a:r>
              <a:rPr sz="1000" spc="355" dirty="0">
                <a:solidFill>
                  <a:prstClr val="black"/>
                </a:solidFill>
                <a:cs typeface="Calibri"/>
              </a:rPr>
              <a:t> </a:t>
            </a:r>
            <a:r>
              <a:rPr sz="1000" spc="-10" dirty="0">
                <a:solidFill>
                  <a:prstClr val="black"/>
                </a:solidFill>
                <a:cs typeface="Calibri"/>
              </a:rPr>
              <a:t>conventional</a:t>
            </a:r>
            <a:r>
              <a:rPr sz="1000" spc="370" dirty="0">
                <a:solidFill>
                  <a:prstClr val="black"/>
                </a:solidFill>
                <a:cs typeface="Calibri"/>
              </a:rPr>
              <a:t> </a:t>
            </a:r>
            <a:r>
              <a:rPr sz="1000" spc="-15" dirty="0">
                <a:solidFill>
                  <a:prstClr val="black"/>
                </a:solidFill>
                <a:cs typeface="Calibri"/>
              </a:rPr>
              <a:t>osteosar-</a:t>
            </a:r>
            <a:endParaRPr sz="1000">
              <a:solidFill>
                <a:prstClr val="black"/>
              </a:solidFill>
              <a:cs typeface="Calibri"/>
            </a:endParaRPr>
          </a:p>
          <a:p>
            <a:pPr marL="38100" marR="31115" algn="just">
              <a:lnSpc>
                <a:spcPts val="1200"/>
              </a:lnSpc>
              <a:spcBef>
                <a:spcPts val="40"/>
              </a:spcBef>
            </a:pPr>
            <a:r>
              <a:rPr sz="1000" spc="-10" dirty="0">
                <a:solidFill>
                  <a:prstClr val="black"/>
                </a:solidFill>
                <a:cs typeface="Calibri"/>
              </a:rPr>
              <a:t>coma</a:t>
            </a:r>
            <a:r>
              <a:rPr sz="1000" spc="-5" dirty="0">
                <a:solidFill>
                  <a:prstClr val="black"/>
                </a:solidFill>
                <a:cs typeface="Calibri"/>
              </a:rPr>
              <a:t> </a:t>
            </a:r>
            <a:r>
              <a:rPr sz="1000" spc="-10" dirty="0">
                <a:solidFill>
                  <a:prstClr val="black"/>
                </a:solidFill>
                <a:cs typeface="Calibri"/>
              </a:rPr>
              <a:t>include</a:t>
            </a:r>
            <a:r>
              <a:rPr sz="1000" spc="-5" dirty="0">
                <a:solidFill>
                  <a:prstClr val="black"/>
                </a:solidFill>
                <a:cs typeface="Calibri"/>
              </a:rPr>
              <a:t> </a:t>
            </a:r>
            <a:r>
              <a:rPr sz="1000" spc="-10" dirty="0">
                <a:solidFill>
                  <a:prstClr val="black"/>
                </a:solidFill>
                <a:cs typeface="Calibri"/>
              </a:rPr>
              <a:t>primary</a:t>
            </a:r>
            <a:r>
              <a:rPr sz="1000" spc="-5" dirty="0">
                <a:solidFill>
                  <a:prstClr val="black"/>
                </a:solidFill>
                <a:cs typeface="Calibri"/>
              </a:rPr>
              <a:t> </a:t>
            </a:r>
            <a:r>
              <a:rPr sz="1000" spc="-15" dirty="0">
                <a:solidFill>
                  <a:prstClr val="black"/>
                </a:solidFill>
                <a:cs typeface="Calibri"/>
              </a:rPr>
              <a:t>metastases,</a:t>
            </a:r>
            <a:r>
              <a:rPr sz="1000" spc="-10" dirty="0">
                <a:solidFill>
                  <a:prstClr val="black"/>
                </a:solidFill>
                <a:cs typeface="Calibri"/>
              </a:rPr>
              <a:t> axial</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proximal</a:t>
            </a:r>
            <a:r>
              <a:rPr sz="1000" spc="-5" dirty="0">
                <a:solidFill>
                  <a:prstClr val="black"/>
                </a:solidFill>
                <a:cs typeface="Calibri"/>
              </a:rPr>
              <a:t> </a:t>
            </a:r>
            <a:r>
              <a:rPr sz="1000" spc="-20" dirty="0">
                <a:solidFill>
                  <a:prstClr val="black"/>
                </a:solidFill>
                <a:cs typeface="Calibri"/>
              </a:rPr>
              <a:t>ex- </a:t>
            </a:r>
            <a:r>
              <a:rPr sz="1000" spc="-15" dirty="0">
                <a:solidFill>
                  <a:prstClr val="black"/>
                </a:solidFill>
                <a:cs typeface="Calibri"/>
              </a:rPr>
              <a:t> </a:t>
            </a:r>
            <a:r>
              <a:rPr sz="1000" spc="-10" dirty="0">
                <a:solidFill>
                  <a:prstClr val="black"/>
                </a:solidFill>
                <a:cs typeface="Calibri"/>
              </a:rPr>
              <a:t>tremity tumour site, large tumour volume, elevated serum </a:t>
            </a:r>
            <a:r>
              <a:rPr sz="1000" spc="-5" dirty="0">
                <a:solidFill>
                  <a:prstClr val="black"/>
                </a:solidFill>
                <a:cs typeface="Calibri"/>
              </a:rPr>
              <a:t> </a:t>
            </a:r>
            <a:r>
              <a:rPr sz="1000" spc="-10" dirty="0">
                <a:solidFill>
                  <a:prstClr val="black"/>
                </a:solidFill>
                <a:cs typeface="Calibri"/>
              </a:rPr>
              <a:t>AP</a:t>
            </a:r>
            <a:r>
              <a:rPr sz="1000" spc="90" dirty="0">
                <a:solidFill>
                  <a:prstClr val="black"/>
                </a:solidFill>
                <a:cs typeface="Calibri"/>
              </a:rPr>
              <a:t> </a:t>
            </a:r>
            <a:r>
              <a:rPr sz="1000" spc="-10" dirty="0">
                <a:solidFill>
                  <a:prstClr val="black"/>
                </a:solidFill>
                <a:cs typeface="Calibri"/>
              </a:rPr>
              <a:t>or</a:t>
            </a:r>
            <a:r>
              <a:rPr sz="1000" spc="100" dirty="0">
                <a:solidFill>
                  <a:prstClr val="black"/>
                </a:solidFill>
                <a:cs typeface="Calibri"/>
              </a:rPr>
              <a:t> </a:t>
            </a:r>
            <a:r>
              <a:rPr sz="1000" spc="-10" dirty="0">
                <a:solidFill>
                  <a:prstClr val="black"/>
                </a:solidFill>
                <a:cs typeface="Calibri"/>
              </a:rPr>
              <a:t>LDH</a:t>
            </a:r>
            <a:r>
              <a:rPr sz="1000" spc="105" dirty="0">
                <a:solidFill>
                  <a:prstClr val="black"/>
                </a:solidFill>
                <a:cs typeface="Calibri"/>
              </a:rPr>
              <a:t> </a:t>
            </a:r>
            <a:r>
              <a:rPr sz="1000" spc="-10" dirty="0">
                <a:solidFill>
                  <a:prstClr val="black"/>
                </a:solidFill>
                <a:cs typeface="Calibri"/>
              </a:rPr>
              <a:t>levels</a:t>
            </a:r>
            <a:r>
              <a:rPr sz="1000" spc="110"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0" dirty="0">
                <a:solidFill>
                  <a:prstClr val="black"/>
                </a:solidFill>
                <a:cs typeface="Calibri"/>
              </a:rPr>
              <a:t>older</a:t>
            </a:r>
            <a:r>
              <a:rPr sz="1000" spc="95" dirty="0">
                <a:solidFill>
                  <a:prstClr val="black"/>
                </a:solidFill>
                <a:cs typeface="Calibri"/>
              </a:rPr>
              <a:t> </a:t>
            </a:r>
            <a:r>
              <a:rPr sz="1000" spc="-10" dirty="0">
                <a:solidFill>
                  <a:prstClr val="black"/>
                </a:solidFill>
                <a:cs typeface="Calibri"/>
              </a:rPr>
              <a:t>age</a:t>
            </a:r>
            <a:r>
              <a:rPr sz="1000" spc="100" dirty="0">
                <a:solidFill>
                  <a:prstClr val="black"/>
                </a:solidFill>
                <a:cs typeface="Calibri"/>
              </a:rPr>
              <a:t> </a:t>
            </a:r>
            <a:r>
              <a:rPr sz="1000" spc="-10" dirty="0">
                <a:solidFill>
                  <a:prstClr val="black"/>
                </a:solidFill>
                <a:cs typeface="Calibri"/>
              </a:rPr>
              <a:t>[III,</a:t>
            </a:r>
            <a:r>
              <a:rPr sz="1000" spc="100" dirty="0">
                <a:solidFill>
                  <a:prstClr val="black"/>
                </a:solidFill>
                <a:cs typeface="Calibri"/>
              </a:rPr>
              <a:t> </a:t>
            </a:r>
            <a:r>
              <a:rPr sz="1000" spc="15" dirty="0">
                <a:solidFill>
                  <a:prstClr val="black"/>
                </a:solidFill>
                <a:cs typeface="Calibri"/>
              </a:rPr>
              <a:t>B].</a:t>
            </a:r>
            <a:r>
              <a:rPr sz="975" spc="22" baseline="38461" dirty="0">
                <a:solidFill>
                  <a:srgbClr val="007FAC"/>
                </a:solidFill>
                <a:cs typeface="Calibri"/>
                <a:hlinkClick r:id="rId5" action="ppaction://hlinksldjump"/>
              </a:rPr>
              <a:t>23</a:t>
            </a:r>
            <a:endParaRPr sz="975" baseline="38461">
              <a:solidFill>
                <a:prstClr val="black"/>
              </a:solidFill>
              <a:cs typeface="Calibri"/>
            </a:endParaRPr>
          </a:p>
          <a:p>
            <a:pPr marL="164465" algn="just">
              <a:lnSpc>
                <a:spcPts val="1145"/>
              </a:lnSpc>
            </a:pPr>
            <a:r>
              <a:rPr sz="1000" spc="-10" dirty="0">
                <a:solidFill>
                  <a:prstClr val="black"/>
                </a:solidFill>
                <a:cs typeface="Calibri"/>
              </a:rPr>
              <a:t>Curative</a:t>
            </a:r>
            <a:r>
              <a:rPr sz="1000" spc="150" dirty="0">
                <a:solidFill>
                  <a:prstClr val="black"/>
                </a:solidFill>
                <a:cs typeface="Calibri"/>
              </a:rPr>
              <a:t> </a:t>
            </a:r>
            <a:r>
              <a:rPr sz="1000" spc="-10" dirty="0">
                <a:solidFill>
                  <a:prstClr val="black"/>
                </a:solidFill>
                <a:cs typeface="Calibri"/>
              </a:rPr>
              <a:t>treatment</a:t>
            </a:r>
            <a:r>
              <a:rPr sz="1000" spc="155" dirty="0">
                <a:solidFill>
                  <a:prstClr val="black"/>
                </a:solidFill>
                <a:cs typeface="Calibri"/>
              </a:rPr>
              <a:t> </a:t>
            </a:r>
            <a:r>
              <a:rPr sz="1000" spc="-10" dirty="0">
                <a:solidFill>
                  <a:prstClr val="black"/>
                </a:solidFill>
                <a:cs typeface="Calibri"/>
              </a:rPr>
              <a:t>of</a:t>
            </a:r>
            <a:r>
              <a:rPr sz="1000" spc="165" dirty="0">
                <a:solidFill>
                  <a:prstClr val="black"/>
                </a:solidFill>
                <a:cs typeface="Calibri"/>
              </a:rPr>
              <a:t> </a:t>
            </a:r>
            <a:r>
              <a:rPr sz="1000" spc="-10" dirty="0">
                <a:solidFill>
                  <a:prstClr val="black"/>
                </a:solidFill>
                <a:cs typeface="Calibri"/>
              </a:rPr>
              <a:t>high-grade</a:t>
            </a:r>
            <a:r>
              <a:rPr sz="1000" spc="150" dirty="0">
                <a:solidFill>
                  <a:prstClr val="black"/>
                </a:solidFill>
                <a:cs typeface="Calibri"/>
              </a:rPr>
              <a:t> </a:t>
            </a:r>
            <a:r>
              <a:rPr sz="1000" spc="-15" dirty="0">
                <a:solidFill>
                  <a:prstClr val="black"/>
                </a:solidFill>
                <a:cs typeface="Calibri"/>
              </a:rPr>
              <a:t>osteosarcoma</a:t>
            </a:r>
            <a:r>
              <a:rPr sz="1000" spc="155" dirty="0">
                <a:solidFill>
                  <a:prstClr val="black"/>
                </a:solidFill>
                <a:cs typeface="Calibri"/>
              </a:rPr>
              <a:t> </a:t>
            </a:r>
            <a:r>
              <a:rPr sz="1000" spc="-10" dirty="0">
                <a:solidFill>
                  <a:prstClr val="black"/>
                </a:solidFill>
                <a:cs typeface="Calibri"/>
              </a:rPr>
              <a:t>consists</a:t>
            </a:r>
            <a:endParaRPr sz="1000">
              <a:solidFill>
                <a:prstClr val="black"/>
              </a:solidFill>
              <a:cs typeface="Calibri"/>
            </a:endParaRPr>
          </a:p>
          <a:p>
            <a:pPr marL="38100" marR="31115" algn="just">
              <a:lnSpc>
                <a:spcPct val="99600"/>
              </a:lnSpc>
            </a:pPr>
            <a:r>
              <a:rPr sz="1000" spc="-10" dirty="0">
                <a:solidFill>
                  <a:prstClr val="black"/>
                </a:solidFill>
                <a:cs typeface="Calibri"/>
              </a:rPr>
              <a:t>of</a:t>
            </a:r>
            <a:r>
              <a:rPr sz="1000" spc="195" dirty="0">
                <a:solidFill>
                  <a:prstClr val="black"/>
                </a:solidFill>
                <a:cs typeface="Calibri"/>
              </a:rPr>
              <a:t> </a:t>
            </a:r>
            <a:r>
              <a:rPr sz="1000" spc="-10" dirty="0">
                <a:solidFill>
                  <a:prstClr val="black"/>
                </a:solidFill>
                <a:cs typeface="Calibri"/>
              </a:rPr>
              <a:t>ChT</a:t>
            </a:r>
            <a:r>
              <a:rPr sz="1000" spc="200" dirty="0">
                <a:solidFill>
                  <a:prstClr val="black"/>
                </a:solidFill>
                <a:cs typeface="Calibri"/>
              </a:rPr>
              <a:t> </a:t>
            </a:r>
            <a:r>
              <a:rPr sz="1000" spc="-10" dirty="0">
                <a:solidFill>
                  <a:prstClr val="black"/>
                </a:solidFill>
                <a:cs typeface="Calibri"/>
              </a:rPr>
              <a:t>and</a:t>
            </a:r>
            <a:r>
              <a:rPr sz="1000" spc="200" dirty="0">
                <a:solidFill>
                  <a:prstClr val="black"/>
                </a:solidFill>
                <a:cs typeface="Calibri"/>
              </a:rPr>
              <a:t> </a:t>
            </a:r>
            <a:r>
              <a:rPr sz="1000" spc="-10" dirty="0">
                <a:solidFill>
                  <a:prstClr val="black"/>
                </a:solidFill>
                <a:cs typeface="Calibri"/>
              </a:rPr>
              <a:t>surgery</a:t>
            </a:r>
            <a:r>
              <a:rPr sz="1000" spc="190" dirty="0">
                <a:solidFill>
                  <a:prstClr val="black"/>
                </a:solidFill>
                <a:cs typeface="Calibri"/>
              </a:rPr>
              <a:t> </a:t>
            </a:r>
            <a:r>
              <a:rPr sz="1000" spc="-10" dirty="0">
                <a:solidFill>
                  <a:prstClr val="black"/>
                </a:solidFill>
                <a:cs typeface="Calibri"/>
              </a:rPr>
              <a:t>[II,</a:t>
            </a:r>
            <a:r>
              <a:rPr sz="1000" spc="200" dirty="0">
                <a:solidFill>
                  <a:prstClr val="black"/>
                </a:solidFill>
                <a:cs typeface="Calibri"/>
              </a:rPr>
              <a:t> </a:t>
            </a:r>
            <a:r>
              <a:rPr sz="1000" spc="-10" dirty="0">
                <a:solidFill>
                  <a:prstClr val="black"/>
                </a:solidFill>
                <a:cs typeface="Calibri"/>
              </a:rPr>
              <a:t>A].</a:t>
            </a:r>
            <a:r>
              <a:rPr sz="1000" spc="200" dirty="0">
                <a:solidFill>
                  <a:prstClr val="black"/>
                </a:solidFill>
                <a:cs typeface="Calibri"/>
              </a:rPr>
              <a:t> </a:t>
            </a:r>
            <a:r>
              <a:rPr sz="1000" spc="-10" dirty="0">
                <a:solidFill>
                  <a:prstClr val="black"/>
                </a:solidFill>
                <a:cs typeface="Calibri"/>
              </a:rPr>
              <a:t>Compared</a:t>
            </a:r>
            <a:r>
              <a:rPr sz="1000" spc="195" dirty="0">
                <a:solidFill>
                  <a:prstClr val="black"/>
                </a:solidFill>
                <a:cs typeface="Calibri"/>
              </a:rPr>
              <a:t> </a:t>
            </a:r>
            <a:r>
              <a:rPr sz="1000" spc="-10" dirty="0">
                <a:solidFill>
                  <a:prstClr val="black"/>
                </a:solidFill>
                <a:cs typeface="Calibri"/>
              </a:rPr>
              <a:t>with  surgery</a:t>
            </a:r>
            <a:r>
              <a:rPr sz="1000" spc="195" dirty="0">
                <a:solidFill>
                  <a:prstClr val="black"/>
                </a:solidFill>
                <a:cs typeface="Calibri"/>
              </a:rPr>
              <a:t> </a:t>
            </a:r>
            <a:r>
              <a:rPr sz="1000" spc="-10" dirty="0">
                <a:solidFill>
                  <a:prstClr val="black"/>
                </a:solidFill>
                <a:cs typeface="Calibri"/>
              </a:rPr>
              <a:t>alone, </a:t>
            </a:r>
            <a:r>
              <a:rPr sz="1000" spc="-215" dirty="0">
                <a:solidFill>
                  <a:prstClr val="black"/>
                </a:solidFill>
                <a:cs typeface="Calibri"/>
              </a:rPr>
              <a:t> </a:t>
            </a:r>
            <a:r>
              <a:rPr sz="1000" spc="-10" dirty="0">
                <a:solidFill>
                  <a:prstClr val="black"/>
                </a:solidFill>
                <a:cs typeface="Calibri"/>
              </a:rPr>
              <a:t>multimodality management with ChT and surgery </a:t>
            </a:r>
            <a:r>
              <a:rPr sz="1000" spc="-20" dirty="0">
                <a:solidFill>
                  <a:prstClr val="black"/>
                </a:solidFill>
                <a:cs typeface="Calibri"/>
              </a:rPr>
              <a:t>for </a:t>
            </a:r>
            <a:r>
              <a:rPr sz="1000" spc="-10" dirty="0">
                <a:solidFill>
                  <a:prstClr val="black"/>
                </a:solidFill>
                <a:cs typeface="Calibri"/>
              </a:rPr>
              <a:t>high- </a:t>
            </a:r>
            <a:r>
              <a:rPr sz="1000" spc="-5" dirty="0">
                <a:solidFill>
                  <a:prstClr val="black"/>
                </a:solidFill>
                <a:cs typeface="Calibri"/>
              </a:rPr>
              <a:t> </a:t>
            </a:r>
            <a:r>
              <a:rPr sz="1000" spc="-10" dirty="0">
                <a:solidFill>
                  <a:prstClr val="black"/>
                </a:solidFill>
                <a:cs typeface="Calibri"/>
              </a:rPr>
              <a:t>grade,</a:t>
            </a:r>
            <a:r>
              <a:rPr sz="1000" spc="-5" dirty="0">
                <a:solidFill>
                  <a:prstClr val="black"/>
                </a:solidFill>
                <a:cs typeface="Calibri"/>
              </a:rPr>
              <a:t> </a:t>
            </a:r>
            <a:r>
              <a:rPr sz="1000" spc="-10" dirty="0">
                <a:solidFill>
                  <a:prstClr val="black"/>
                </a:solidFill>
                <a:cs typeface="Calibri"/>
              </a:rPr>
              <a:t>localised</a:t>
            </a:r>
            <a:r>
              <a:rPr sz="1000" spc="-5" dirty="0">
                <a:solidFill>
                  <a:prstClr val="black"/>
                </a:solidFill>
                <a:cs typeface="Calibri"/>
              </a:rPr>
              <a:t> </a:t>
            </a:r>
            <a:r>
              <a:rPr sz="1000" spc="-15" dirty="0">
                <a:solidFill>
                  <a:prstClr val="black"/>
                </a:solidFill>
                <a:cs typeface="Calibri"/>
              </a:rPr>
              <a:t>osteosarcoma</a:t>
            </a:r>
            <a:r>
              <a:rPr sz="1000" spc="-10" dirty="0">
                <a:solidFill>
                  <a:prstClr val="black"/>
                </a:solidFill>
                <a:cs typeface="Calibri"/>
              </a:rPr>
              <a:t> increases</a:t>
            </a:r>
            <a:r>
              <a:rPr sz="1000" spc="-5" dirty="0">
                <a:solidFill>
                  <a:prstClr val="black"/>
                </a:solidFill>
                <a:cs typeface="Calibri"/>
              </a:rPr>
              <a:t> </a:t>
            </a:r>
            <a:r>
              <a:rPr sz="1000" spc="-10" dirty="0">
                <a:solidFill>
                  <a:prstClr val="black"/>
                </a:solidFill>
                <a:cs typeface="Calibri"/>
              </a:rPr>
              <a:t>disease-free</a:t>
            </a:r>
            <a:r>
              <a:rPr sz="1000" spc="-5" dirty="0">
                <a:solidFill>
                  <a:prstClr val="black"/>
                </a:solidFill>
                <a:cs typeface="Calibri"/>
              </a:rPr>
              <a:t> </a:t>
            </a:r>
            <a:r>
              <a:rPr sz="1000" spc="-15" dirty="0">
                <a:solidFill>
                  <a:prstClr val="black"/>
                </a:solidFill>
                <a:cs typeface="Calibri"/>
              </a:rPr>
              <a:t>sur- </a:t>
            </a:r>
            <a:r>
              <a:rPr sz="1000" spc="-10" dirty="0">
                <a:solidFill>
                  <a:prstClr val="black"/>
                </a:solidFill>
                <a:cs typeface="Calibri"/>
              </a:rPr>
              <a:t> vival</a:t>
            </a:r>
            <a:r>
              <a:rPr sz="1000" spc="50" dirty="0">
                <a:solidFill>
                  <a:prstClr val="black"/>
                </a:solidFill>
                <a:cs typeface="Calibri"/>
              </a:rPr>
              <a:t> </a:t>
            </a:r>
            <a:r>
              <a:rPr sz="1000" spc="-5" dirty="0">
                <a:solidFill>
                  <a:prstClr val="black"/>
                </a:solidFill>
                <a:cs typeface="Calibri"/>
              </a:rPr>
              <a:t>(DFS)</a:t>
            </a:r>
            <a:r>
              <a:rPr sz="1000" spc="45" dirty="0">
                <a:solidFill>
                  <a:prstClr val="black"/>
                </a:solidFill>
                <a:cs typeface="Calibri"/>
              </a:rPr>
              <a:t> </a:t>
            </a:r>
            <a:r>
              <a:rPr sz="1000" spc="-10" dirty="0">
                <a:solidFill>
                  <a:prstClr val="black"/>
                </a:solidFill>
                <a:cs typeface="Calibri"/>
              </a:rPr>
              <a:t>probability</a:t>
            </a:r>
            <a:r>
              <a:rPr sz="1000" spc="50" dirty="0">
                <a:solidFill>
                  <a:prstClr val="black"/>
                </a:solidFill>
                <a:cs typeface="Calibri"/>
              </a:rPr>
              <a:t> </a:t>
            </a:r>
            <a:r>
              <a:rPr sz="1000" spc="-15" dirty="0">
                <a:solidFill>
                  <a:prstClr val="black"/>
                </a:solidFill>
                <a:cs typeface="Calibri"/>
              </a:rPr>
              <a:t>from</a:t>
            </a:r>
            <a:r>
              <a:rPr sz="1000" spc="45" dirty="0">
                <a:solidFill>
                  <a:prstClr val="black"/>
                </a:solidFill>
                <a:cs typeface="Calibri"/>
              </a:rPr>
              <a:t> </a:t>
            </a:r>
            <a:r>
              <a:rPr sz="1000" spc="-15" dirty="0">
                <a:solidFill>
                  <a:prstClr val="black"/>
                </a:solidFill>
                <a:latin typeface="Lucida Sans Unicode"/>
                <a:cs typeface="Lucida Sans Unicode"/>
              </a:rPr>
              <a:t>&lt;</a:t>
            </a:r>
            <a:r>
              <a:rPr sz="1000" spc="-15" dirty="0">
                <a:solidFill>
                  <a:prstClr val="black"/>
                </a:solidFill>
                <a:cs typeface="Calibri"/>
              </a:rPr>
              <a:t>20%</a:t>
            </a:r>
            <a:r>
              <a:rPr sz="1000" spc="40" dirty="0">
                <a:solidFill>
                  <a:prstClr val="black"/>
                </a:solidFill>
                <a:cs typeface="Calibri"/>
              </a:rPr>
              <a:t> </a:t>
            </a:r>
            <a:r>
              <a:rPr sz="1000" spc="-10" dirty="0">
                <a:solidFill>
                  <a:prstClr val="black"/>
                </a:solidFill>
                <a:cs typeface="Calibri"/>
              </a:rPr>
              <a:t>to</a:t>
            </a:r>
            <a:r>
              <a:rPr sz="1000" spc="50" dirty="0">
                <a:solidFill>
                  <a:prstClr val="black"/>
                </a:solidFill>
                <a:cs typeface="Calibri"/>
              </a:rPr>
              <a:t> </a:t>
            </a:r>
            <a:r>
              <a:rPr sz="1000" spc="-15" dirty="0">
                <a:solidFill>
                  <a:prstClr val="black"/>
                </a:solidFill>
                <a:latin typeface="Lucida Sans Unicode"/>
                <a:cs typeface="Lucida Sans Unicode"/>
              </a:rPr>
              <a:t>&gt;</a:t>
            </a:r>
            <a:r>
              <a:rPr sz="1000" spc="-15" dirty="0">
                <a:solidFill>
                  <a:prstClr val="black"/>
                </a:solidFill>
                <a:cs typeface="Calibri"/>
              </a:rPr>
              <a:t>60%.</a:t>
            </a:r>
            <a:r>
              <a:rPr sz="1000" spc="40" dirty="0">
                <a:solidFill>
                  <a:prstClr val="black"/>
                </a:solidFill>
                <a:cs typeface="Calibri"/>
              </a:rPr>
              <a:t> </a:t>
            </a:r>
            <a:r>
              <a:rPr sz="1000" spc="-10" dirty="0">
                <a:solidFill>
                  <a:prstClr val="black"/>
                </a:solidFill>
                <a:cs typeface="Calibri"/>
              </a:rPr>
              <a:t>In</a:t>
            </a:r>
            <a:r>
              <a:rPr sz="1000" spc="45" dirty="0">
                <a:solidFill>
                  <a:prstClr val="black"/>
                </a:solidFill>
                <a:cs typeface="Calibri"/>
              </a:rPr>
              <a:t> </a:t>
            </a:r>
            <a:r>
              <a:rPr sz="1000" spc="-10" dirty="0">
                <a:solidFill>
                  <a:prstClr val="black"/>
                </a:solidFill>
                <a:cs typeface="Calibri"/>
              </a:rPr>
              <a:t>general,</a:t>
            </a:r>
            <a:r>
              <a:rPr sz="1000" spc="35" dirty="0">
                <a:solidFill>
                  <a:prstClr val="black"/>
                </a:solidFill>
                <a:cs typeface="Calibri"/>
              </a:rPr>
              <a:t> </a:t>
            </a:r>
            <a:r>
              <a:rPr sz="1000" spc="-10" dirty="0">
                <a:solidFill>
                  <a:prstClr val="black"/>
                </a:solidFill>
                <a:cs typeface="Calibri"/>
              </a:rPr>
              <a:t>ChT </a:t>
            </a:r>
            <a:r>
              <a:rPr sz="1000" spc="-215" dirty="0">
                <a:solidFill>
                  <a:prstClr val="black"/>
                </a:solidFill>
                <a:cs typeface="Calibri"/>
              </a:rPr>
              <a:t> </a:t>
            </a:r>
            <a:r>
              <a:rPr sz="1000" spc="-5" dirty="0">
                <a:solidFill>
                  <a:prstClr val="black"/>
                </a:solidFill>
                <a:cs typeface="Calibri"/>
              </a:rPr>
              <a:t>is </a:t>
            </a:r>
            <a:r>
              <a:rPr sz="1000" spc="-10" dirty="0">
                <a:solidFill>
                  <a:prstClr val="black"/>
                </a:solidFill>
                <a:cs typeface="Calibri"/>
              </a:rPr>
              <a:t>administered </a:t>
            </a:r>
            <a:r>
              <a:rPr sz="1000" spc="-15" dirty="0">
                <a:solidFill>
                  <a:prstClr val="black"/>
                </a:solidFill>
                <a:cs typeface="Calibri"/>
              </a:rPr>
              <a:t>before </a:t>
            </a:r>
            <a:r>
              <a:rPr sz="1000" spc="-10" dirty="0">
                <a:solidFill>
                  <a:prstClr val="black"/>
                </a:solidFill>
                <a:cs typeface="Calibri"/>
              </a:rPr>
              <a:t>and </a:t>
            </a:r>
            <a:r>
              <a:rPr sz="1000" spc="-15" dirty="0">
                <a:solidFill>
                  <a:prstClr val="black"/>
                </a:solidFill>
                <a:cs typeface="Calibri"/>
              </a:rPr>
              <a:t>after </a:t>
            </a:r>
            <a:r>
              <a:rPr sz="1000" spc="-20" dirty="0">
                <a:solidFill>
                  <a:prstClr val="black"/>
                </a:solidFill>
                <a:cs typeface="Calibri"/>
              </a:rPr>
              <a:t>surgery,</a:t>
            </a:r>
            <a:r>
              <a:rPr sz="1000" spc="185" dirty="0">
                <a:solidFill>
                  <a:prstClr val="black"/>
                </a:solidFill>
                <a:cs typeface="Calibri"/>
              </a:rPr>
              <a:t> </a:t>
            </a:r>
            <a:r>
              <a:rPr sz="1000" spc="-10" dirty="0">
                <a:solidFill>
                  <a:prstClr val="black"/>
                </a:solidFill>
                <a:cs typeface="Calibri"/>
              </a:rPr>
              <a:t>although there </a:t>
            </a:r>
            <a:r>
              <a:rPr sz="1000" spc="-5" dirty="0">
                <a:solidFill>
                  <a:prstClr val="black"/>
                </a:solidFill>
                <a:cs typeface="Calibri"/>
              </a:rPr>
              <a:t>is </a:t>
            </a:r>
            <a:r>
              <a:rPr sz="1000" dirty="0">
                <a:solidFill>
                  <a:prstClr val="black"/>
                </a:solidFill>
                <a:cs typeface="Calibri"/>
              </a:rPr>
              <a:t> </a:t>
            </a:r>
            <a:r>
              <a:rPr sz="1000" spc="-10" dirty="0">
                <a:solidFill>
                  <a:prstClr val="black"/>
                </a:solidFill>
                <a:cs typeface="Calibri"/>
              </a:rPr>
              <a:t>no evidence that </a:t>
            </a:r>
            <a:r>
              <a:rPr sz="1000" spc="-5" dirty="0">
                <a:solidFill>
                  <a:prstClr val="black"/>
                </a:solidFill>
                <a:cs typeface="Calibri"/>
              </a:rPr>
              <a:t>giving </a:t>
            </a:r>
            <a:r>
              <a:rPr sz="1000" spc="-10" dirty="0">
                <a:solidFill>
                  <a:prstClr val="black"/>
                </a:solidFill>
                <a:cs typeface="Calibri"/>
              </a:rPr>
              <a:t>preoperative ChT improves survival, </a:t>
            </a:r>
            <a:r>
              <a:rPr sz="1000" spc="-5" dirty="0">
                <a:solidFill>
                  <a:prstClr val="black"/>
                </a:solidFill>
                <a:cs typeface="Calibri"/>
              </a:rPr>
              <a:t> </a:t>
            </a:r>
            <a:r>
              <a:rPr sz="1000" spc="-15" dirty="0">
                <a:solidFill>
                  <a:prstClr val="black"/>
                </a:solidFill>
                <a:cs typeface="Calibri"/>
              </a:rPr>
              <a:t>as </a:t>
            </a:r>
            <a:r>
              <a:rPr sz="1000" spc="-10" dirty="0">
                <a:solidFill>
                  <a:prstClr val="black"/>
                </a:solidFill>
                <a:cs typeface="Calibri"/>
              </a:rPr>
              <a:t>long </a:t>
            </a:r>
            <a:r>
              <a:rPr sz="1000" spc="-15" dirty="0">
                <a:solidFill>
                  <a:prstClr val="black"/>
                </a:solidFill>
                <a:cs typeface="Calibri"/>
              </a:rPr>
              <a:t>as </a:t>
            </a:r>
            <a:r>
              <a:rPr sz="1000" spc="-10" dirty="0">
                <a:solidFill>
                  <a:prstClr val="black"/>
                </a:solidFill>
                <a:cs typeface="Calibri"/>
              </a:rPr>
              <a:t>ChT </a:t>
            </a:r>
            <a:r>
              <a:rPr sz="1000" spc="-5" dirty="0">
                <a:solidFill>
                  <a:prstClr val="black"/>
                </a:solidFill>
                <a:cs typeface="Calibri"/>
              </a:rPr>
              <a:t>is </a:t>
            </a:r>
            <a:r>
              <a:rPr sz="1000" spc="-10" dirty="0">
                <a:solidFill>
                  <a:prstClr val="black"/>
                </a:solidFill>
                <a:cs typeface="Calibri"/>
              </a:rPr>
              <a:t>administered. </a:t>
            </a:r>
            <a:r>
              <a:rPr sz="1000" spc="-5" dirty="0">
                <a:solidFill>
                  <a:prstClr val="black"/>
                </a:solidFill>
                <a:cs typeface="Calibri"/>
              </a:rPr>
              <a:t>It </a:t>
            </a:r>
            <a:r>
              <a:rPr sz="1000" spc="-10" dirty="0">
                <a:solidFill>
                  <a:prstClr val="black"/>
                </a:solidFill>
                <a:cs typeface="Calibri"/>
              </a:rPr>
              <a:t>allows the assessment of </a:t>
            </a:r>
            <a:r>
              <a:rPr sz="1000" spc="-5" dirty="0">
                <a:solidFill>
                  <a:prstClr val="black"/>
                </a:solidFill>
                <a:cs typeface="Calibri"/>
              </a:rPr>
              <a:t> </a:t>
            </a:r>
            <a:r>
              <a:rPr sz="1000" spc="-10" dirty="0">
                <a:solidFill>
                  <a:prstClr val="black"/>
                </a:solidFill>
                <a:cs typeface="Calibri"/>
              </a:rPr>
              <a:t>histological response to preoperative </a:t>
            </a:r>
            <a:r>
              <a:rPr sz="1000" spc="-35" dirty="0">
                <a:solidFill>
                  <a:prstClr val="black"/>
                </a:solidFill>
                <a:cs typeface="Calibri"/>
              </a:rPr>
              <a:t>ChT,</a:t>
            </a:r>
            <a:r>
              <a:rPr sz="1000" spc="-30" dirty="0">
                <a:solidFill>
                  <a:prstClr val="black"/>
                </a:solidFill>
                <a:cs typeface="Calibri"/>
              </a:rPr>
              <a:t> </a:t>
            </a:r>
            <a:r>
              <a:rPr sz="1000" spc="-20" dirty="0">
                <a:solidFill>
                  <a:prstClr val="black"/>
                </a:solidFill>
                <a:cs typeface="Calibri"/>
              </a:rPr>
              <a:t>however, </a:t>
            </a:r>
            <a:r>
              <a:rPr sz="1000" spc="-10" dirty="0">
                <a:solidFill>
                  <a:prstClr val="black"/>
                </a:solidFill>
                <a:cs typeface="Calibri"/>
              </a:rPr>
              <a:t>which </a:t>
            </a:r>
            <a:r>
              <a:rPr sz="1000" spc="-5" dirty="0">
                <a:solidFill>
                  <a:prstClr val="black"/>
                </a:solidFill>
                <a:cs typeface="Calibri"/>
              </a:rPr>
              <a:t> </a:t>
            </a:r>
            <a:r>
              <a:rPr sz="1000" spc="-10" dirty="0">
                <a:solidFill>
                  <a:prstClr val="black"/>
                </a:solidFill>
                <a:cs typeface="Calibri"/>
              </a:rPr>
              <a:t>predicts</a:t>
            </a:r>
            <a:r>
              <a:rPr sz="1000" spc="100" dirty="0">
                <a:solidFill>
                  <a:prstClr val="black"/>
                </a:solidFill>
                <a:cs typeface="Calibri"/>
              </a:rPr>
              <a:t> </a:t>
            </a:r>
            <a:r>
              <a:rPr sz="1000" dirty="0">
                <a:solidFill>
                  <a:prstClr val="black"/>
                </a:solidFill>
                <a:cs typeface="Calibri"/>
              </a:rPr>
              <a:t>survival.</a:t>
            </a:r>
            <a:r>
              <a:rPr sz="975" baseline="38461" dirty="0">
                <a:solidFill>
                  <a:srgbClr val="007FAC"/>
                </a:solidFill>
                <a:cs typeface="Calibri"/>
                <a:hlinkClick r:id="rId5" action="ppaction://hlinksldjump"/>
              </a:rPr>
              <a:t>23</a:t>
            </a:r>
            <a:endParaRPr sz="975" baseline="38461">
              <a:solidFill>
                <a:prstClr val="black"/>
              </a:solidFill>
              <a:cs typeface="Calibri"/>
            </a:endParaRPr>
          </a:p>
          <a:p>
            <a:pPr marL="38100" marR="30480" indent="126364" algn="just">
              <a:lnSpc>
                <a:spcPct val="99600"/>
              </a:lnSpc>
            </a:pPr>
            <a:r>
              <a:rPr sz="1000" spc="-10" dirty="0">
                <a:solidFill>
                  <a:prstClr val="black"/>
                </a:solidFill>
                <a:cs typeface="Calibri"/>
              </a:rPr>
              <a:t>Surgery should be carried out by </a:t>
            </a:r>
            <a:r>
              <a:rPr sz="1000" spc="-15" dirty="0">
                <a:solidFill>
                  <a:prstClr val="black"/>
                </a:solidFill>
                <a:cs typeface="Calibri"/>
              </a:rPr>
              <a:t>a </a:t>
            </a:r>
            <a:r>
              <a:rPr sz="1000" spc="-10" dirty="0">
                <a:solidFill>
                  <a:prstClr val="black"/>
                </a:solidFill>
                <a:cs typeface="Calibri"/>
              </a:rPr>
              <a:t>surgical team familiar </a:t>
            </a:r>
            <a:r>
              <a:rPr sz="1000" spc="-5" dirty="0">
                <a:solidFill>
                  <a:prstClr val="black"/>
                </a:solidFill>
                <a:cs typeface="Calibri"/>
              </a:rPr>
              <a:t> </a:t>
            </a:r>
            <a:r>
              <a:rPr sz="1000" spc="-10" dirty="0">
                <a:solidFill>
                  <a:prstClr val="black"/>
                </a:solidFill>
                <a:cs typeface="Calibri"/>
              </a:rPr>
              <a:t>with the wide range of surgical reconstructions. Paediatric </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adolescent</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need</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treated</a:t>
            </a:r>
            <a:r>
              <a:rPr sz="1000" spc="204" dirty="0">
                <a:solidFill>
                  <a:prstClr val="black"/>
                </a:solidFill>
                <a:cs typeface="Calibri"/>
              </a:rPr>
              <a:t> </a:t>
            </a:r>
            <a:r>
              <a:rPr sz="1000" spc="-10" dirty="0">
                <a:solidFill>
                  <a:prstClr val="black"/>
                </a:solidFill>
                <a:cs typeface="Calibri"/>
              </a:rPr>
              <a:t>by</a:t>
            </a:r>
            <a:r>
              <a:rPr sz="1000" spc="204" dirty="0">
                <a:solidFill>
                  <a:prstClr val="black"/>
                </a:solidFill>
                <a:cs typeface="Calibri"/>
              </a:rPr>
              <a:t> </a:t>
            </a:r>
            <a:r>
              <a:rPr sz="1000" spc="-10" dirty="0">
                <a:solidFill>
                  <a:prstClr val="black"/>
                </a:solidFill>
                <a:cs typeface="Calibri"/>
              </a:rPr>
              <a:t>surgeons </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experience</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35" dirty="0">
                <a:solidFill>
                  <a:prstClr val="black"/>
                </a:solidFill>
                <a:latin typeface="Lucida Sans Unicode"/>
                <a:cs typeface="Lucida Sans Unicode"/>
              </a:rPr>
              <a:t>fi</a:t>
            </a:r>
            <a:r>
              <a:rPr sz="1000" spc="-35" dirty="0">
                <a:solidFill>
                  <a:prstClr val="black"/>
                </a:solidFill>
                <a:cs typeface="Calibri"/>
              </a:rPr>
              <a:t>eld</a:t>
            </a:r>
            <a:r>
              <a:rPr sz="1000" spc="-30"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paediatric</a:t>
            </a:r>
            <a:r>
              <a:rPr sz="1000" spc="-5"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0" dirty="0">
                <a:solidFill>
                  <a:prstClr val="black"/>
                </a:solidFill>
                <a:cs typeface="Calibri"/>
              </a:rPr>
              <a:t>tumours, </a:t>
            </a:r>
            <a:r>
              <a:rPr sz="1000" spc="-5" dirty="0">
                <a:solidFill>
                  <a:prstClr val="black"/>
                </a:solidFill>
                <a:cs typeface="Calibri"/>
              </a:rPr>
              <a:t> including </a:t>
            </a:r>
            <a:r>
              <a:rPr sz="1000" spc="-20" dirty="0">
                <a:solidFill>
                  <a:prstClr val="black"/>
                </a:solidFill>
                <a:cs typeface="Calibri"/>
              </a:rPr>
              <a:t>age-speci</a:t>
            </a:r>
            <a:r>
              <a:rPr sz="1000" spc="-20" dirty="0">
                <a:solidFill>
                  <a:prstClr val="black"/>
                </a:solidFill>
                <a:latin typeface="Lucida Sans Unicode"/>
                <a:cs typeface="Lucida Sans Unicode"/>
              </a:rPr>
              <a:t>fi</a:t>
            </a:r>
            <a:r>
              <a:rPr sz="1000" spc="-20" dirty="0">
                <a:solidFill>
                  <a:prstClr val="black"/>
                </a:solidFill>
                <a:cs typeface="Calibri"/>
              </a:rPr>
              <a:t>c </a:t>
            </a:r>
            <a:r>
              <a:rPr sz="1000" spc="-10" dirty="0">
                <a:solidFill>
                  <a:prstClr val="black"/>
                </a:solidFill>
                <a:cs typeface="Calibri"/>
              </a:rPr>
              <a:t>reconstruction challenges, such </a:t>
            </a:r>
            <a:r>
              <a:rPr sz="1000" spc="-15" dirty="0">
                <a:solidFill>
                  <a:prstClr val="black"/>
                </a:solidFill>
                <a:cs typeface="Calibri"/>
              </a:rPr>
              <a:t>as </a:t>
            </a:r>
            <a:r>
              <a:rPr sz="1000" spc="-10" dirty="0">
                <a:solidFill>
                  <a:prstClr val="black"/>
                </a:solidFill>
                <a:cs typeface="Calibri"/>
              </a:rPr>
              <a:t>the </a:t>
            </a:r>
            <a:r>
              <a:rPr sz="1000" spc="-5" dirty="0">
                <a:solidFill>
                  <a:prstClr val="black"/>
                </a:solidFill>
                <a:cs typeface="Calibri"/>
              </a:rPr>
              <a:t> </a:t>
            </a:r>
            <a:r>
              <a:rPr sz="1000" spc="-10" dirty="0">
                <a:solidFill>
                  <a:prstClr val="black"/>
                </a:solidFill>
                <a:cs typeface="Calibri"/>
              </a:rPr>
              <a:t>reconstruction of growing bones. </a:t>
            </a:r>
            <a:r>
              <a:rPr sz="1000" spc="-5" dirty="0">
                <a:solidFill>
                  <a:prstClr val="black"/>
                </a:solidFill>
                <a:cs typeface="Calibri"/>
              </a:rPr>
              <a:t>Most </a:t>
            </a:r>
            <a:r>
              <a:rPr sz="1000" spc="-10" dirty="0">
                <a:solidFill>
                  <a:prstClr val="black"/>
                </a:solidFill>
                <a:cs typeface="Calibri"/>
              </a:rPr>
              <a:t>patients should be </a:t>
            </a:r>
            <a:r>
              <a:rPr sz="1000" spc="-5" dirty="0">
                <a:solidFill>
                  <a:prstClr val="black"/>
                </a:solidFill>
                <a:cs typeface="Calibri"/>
              </a:rPr>
              <a:t> </a:t>
            </a:r>
            <a:r>
              <a:rPr sz="1000" spc="-10" dirty="0">
                <a:solidFill>
                  <a:prstClr val="black"/>
                </a:solidFill>
                <a:cs typeface="Calibri"/>
              </a:rPr>
              <a:t>considered candidates </a:t>
            </a:r>
            <a:r>
              <a:rPr sz="1000" spc="-20" dirty="0">
                <a:solidFill>
                  <a:prstClr val="black"/>
                </a:solidFill>
                <a:cs typeface="Calibri"/>
              </a:rPr>
              <a:t>for </a:t>
            </a:r>
            <a:r>
              <a:rPr sz="1000" spc="-10" dirty="0">
                <a:solidFill>
                  <a:prstClr val="black"/>
                </a:solidFill>
                <a:cs typeface="Calibri"/>
              </a:rPr>
              <a:t>limb salvage. R1 and R2 margins </a:t>
            </a:r>
            <a:r>
              <a:rPr sz="1000" spc="-5" dirty="0">
                <a:solidFill>
                  <a:prstClr val="black"/>
                </a:solidFill>
                <a:cs typeface="Calibri"/>
              </a:rPr>
              <a:t> </a:t>
            </a:r>
            <a:r>
              <a:rPr sz="1000" spc="-10" dirty="0">
                <a:solidFill>
                  <a:prstClr val="black"/>
                </a:solidFill>
                <a:cs typeface="Calibri"/>
              </a:rPr>
              <a:t>both increase the </a:t>
            </a:r>
            <a:r>
              <a:rPr sz="1000" spc="-5" dirty="0">
                <a:solidFill>
                  <a:prstClr val="black"/>
                </a:solidFill>
                <a:cs typeface="Calibri"/>
              </a:rPr>
              <a:t>LR </a:t>
            </a:r>
            <a:r>
              <a:rPr sz="1000" spc="-15" dirty="0">
                <a:solidFill>
                  <a:prstClr val="black"/>
                </a:solidFill>
                <a:cs typeface="Calibri"/>
              </a:rPr>
              <a:t>rate, </a:t>
            </a:r>
            <a:r>
              <a:rPr sz="1000" spc="-10" dirty="0">
                <a:solidFill>
                  <a:prstClr val="black"/>
                </a:solidFill>
                <a:cs typeface="Calibri"/>
              </a:rPr>
              <a:t>which </a:t>
            </a:r>
            <a:r>
              <a:rPr sz="1000" spc="-5" dirty="0">
                <a:solidFill>
                  <a:prstClr val="black"/>
                </a:solidFill>
                <a:cs typeface="Calibri"/>
              </a:rPr>
              <a:t>is </a:t>
            </a:r>
            <a:r>
              <a:rPr sz="1000" spc="-10" dirty="0">
                <a:solidFill>
                  <a:prstClr val="black"/>
                </a:solidFill>
                <a:cs typeface="Calibri"/>
              </a:rPr>
              <a:t>associated with reduced </a:t>
            </a:r>
            <a:r>
              <a:rPr sz="1000" spc="-5" dirty="0">
                <a:solidFill>
                  <a:prstClr val="black"/>
                </a:solidFill>
                <a:cs typeface="Calibri"/>
              </a:rPr>
              <a:t> </a:t>
            </a:r>
            <a:r>
              <a:rPr sz="1000" spc="-10" dirty="0">
                <a:solidFill>
                  <a:prstClr val="black"/>
                </a:solidFill>
                <a:cs typeface="Calibri"/>
              </a:rPr>
              <a:t>overall survival </a:t>
            </a:r>
            <a:r>
              <a:rPr sz="1000" spc="-5" dirty="0">
                <a:solidFill>
                  <a:prstClr val="black"/>
                </a:solidFill>
                <a:cs typeface="Calibri"/>
              </a:rPr>
              <a:t>(OS). </a:t>
            </a:r>
            <a:r>
              <a:rPr sz="1000" spc="-10" dirty="0">
                <a:solidFill>
                  <a:prstClr val="black"/>
                </a:solidFill>
                <a:cs typeface="Calibri"/>
              </a:rPr>
              <a:t>Thus, clear margins are the </a:t>
            </a:r>
            <a:r>
              <a:rPr sz="1000" spc="-40" dirty="0">
                <a:solidFill>
                  <a:prstClr val="black"/>
                </a:solidFill>
                <a:latin typeface="Lucida Sans Unicode"/>
                <a:cs typeface="Lucida Sans Unicode"/>
              </a:rPr>
              <a:t>fi</a:t>
            </a:r>
            <a:r>
              <a:rPr sz="1000" spc="-40" dirty="0">
                <a:solidFill>
                  <a:prstClr val="black"/>
                </a:solidFill>
                <a:cs typeface="Calibri"/>
              </a:rPr>
              <a:t>rst </a:t>
            </a:r>
            <a:r>
              <a:rPr sz="1000" spc="-10" dirty="0">
                <a:solidFill>
                  <a:prstClr val="black"/>
                </a:solidFill>
                <a:cs typeface="Calibri"/>
              </a:rPr>
              <a:t>goal of </a:t>
            </a:r>
            <a:r>
              <a:rPr sz="1000" spc="-5" dirty="0">
                <a:solidFill>
                  <a:prstClr val="black"/>
                </a:solidFill>
                <a:cs typeface="Calibri"/>
              </a:rPr>
              <a:t> </a:t>
            </a:r>
            <a:r>
              <a:rPr sz="1000" spc="-10" dirty="0">
                <a:solidFill>
                  <a:prstClr val="black"/>
                </a:solidFill>
                <a:cs typeface="Calibri"/>
              </a:rPr>
              <a:t>surgery</a:t>
            </a:r>
            <a:r>
              <a:rPr sz="1000" spc="-5" dirty="0">
                <a:solidFill>
                  <a:prstClr val="black"/>
                </a:solidFill>
                <a:cs typeface="Calibri"/>
              </a:rPr>
              <a:t> </a:t>
            </a:r>
            <a:r>
              <a:rPr sz="1000" spc="-10" dirty="0">
                <a:solidFill>
                  <a:prstClr val="black"/>
                </a:solidFill>
                <a:cs typeface="Calibri"/>
              </a:rPr>
              <a:t>[III,</a:t>
            </a:r>
            <a:r>
              <a:rPr sz="1000" spc="-5" dirty="0">
                <a:solidFill>
                  <a:prstClr val="black"/>
                </a:solidFill>
                <a:cs typeface="Calibri"/>
              </a:rPr>
              <a:t> B].</a:t>
            </a:r>
            <a:r>
              <a:rPr sz="1000" dirty="0">
                <a:solidFill>
                  <a:prstClr val="black"/>
                </a:solidFill>
                <a:cs typeface="Calibri"/>
              </a:rPr>
              <a:t> </a:t>
            </a:r>
            <a:r>
              <a:rPr sz="1000" spc="-10" dirty="0">
                <a:solidFill>
                  <a:prstClr val="black"/>
                </a:solidFill>
                <a:cs typeface="Calibri"/>
              </a:rPr>
              <a:t>Areas</a:t>
            </a:r>
            <a:r>
              <a:rPr sz="1000" spc="-5" dirty="0">
                <a:solidFill>
                  <a:prstClr val="black"/>
                </a:solidFill>
                <a:cs typeface="Calibri"/>
              </a:rPr>
              <a:t> </a:t>
            </a:r>
            <a:r>
              <a:rPr sz="1000" spc="-10" dirty="0">
                <a:solidFill>
                  <a:prstClr val="black"/>
                </a:solidFill>
                <a:cs typeface="Calibri"/>
              </a:rPr>
              <a:t>where</a:t>
            </a:r>
            <a:r>
              <a:rPr sz="1000" spc="-5" dirty="0">
                <a:solidFill>
                  <a:prstClr val="black"/>
                </a:solidFill>
                <a:cs typeface="Calibri"/>
              </a:rPr>
              <a:t> </a:t>
            </a:r>
            <a:r>
              <a:rPr sz="1000" spc="-10" dirty="0">
                <a:solidFill>
                  <a:prstClr val="black"/>
                </a:solidFill>
                <a:cs typeface="Calibri"/>
              </a:rPr>
              <a:t>there</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suspicion</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close </a:t>
            </a:r>
            <a:r>
              <a:rPr sz="1000" spc="-5" dirty="0">
                <a:solidFill>
                  <a:prstClr val="black"/>
                </a:solidFill>
                <a:cs typeface="Calibri"/>
              </a:rPr>
              <a:t> </a:t>
            </a:r>
            <a:r>
              <a:rPr sz="1000" spc="-10" dirty="0">
                <a:solidFill>
                  <a:prstClr val="black"/>
                </a:solidFill>
                <a:cs typeface="Calibri"/>
              </a:rPr>
              <a:t>margins should be </a:t>
            </a:r>
            <a:r>
              <a:rPr sz="1000" spc="-15" dirty="0">
                <a:solidFill>
                  <a:prstClr val="black"/>
                </a:solidFill>
                <a:cs typeface="Calibri"/>
              </a:rPr>
              <a:t>marked </a:t>
            </a:r>
            <a:r>
              <a:rPr sz="1000" spc="-10" dirty="0">
                <a:solidFill>
                  <a:prstClr val="black"/>
                </a:solidFill>
                <a:cs typeface="Calibri"/>
              </a:rPr>
              <a:t>on the surgical specimen sent to </a:t>
            </a:r>
            <a:r>
              <a:rPr sz="1000" spc="-5" dirty="0">
                <a:solidFill>
                  <a:prstClr val="black"/>
                </a:solidFill>
                <a:cs typeface="Calibri"/>
              </a:rPr>
              <a:t> </a:t>
            </a:r>
            <a:r>
              <a:rPr sz="1000" spc="-15" dirty="0">
                <a:solidFill>
                  <a:prstClr val="black"/>
                </a:solidFill>
                <a:cs typeface="Calibri"/>
              </a:rPr>
              <a:t>pathology. </a:t>
            </a:r>
            <a:r>
              <a:rPr sz="1000" spc="-10" dirty="0">
                <a:solidFill>
                  <a:prstClr val="black"/>
                </a:solidFill>
                <a:cs typeface="Calibri"/>
              </a:rPr>
              <a:t>In cases of fracture, internal </a:t>
            </a:r>
            <a:r>
              <a:rPr sz="1000" spc="-25" dirty="0">
                <a:solidFill>
                  <a:prstClr val="black"/>
                </a:solidFill>
                <a:latin typeface="Lucida Sans Unicode"/>
                <a:cs typeface="Lucida Sans Unicode"/>
              </a:rPr>
              <a:t>fi</a:t>
            </a:r>
            <a:r>
              <a:rPr sz="1000" spc="-25" dirty="0">
                <a:solidFill>
                  <a:prstClr val="black"/>
                </a:solidFill>
                <a:cs typeface="Calibri"/>
              </a:rPr>
              <a:t>xation</a:t>
            </a:r>
            <a:r>
              <a:rPr sz="1000" spc="-20" dirty="0">
                <a:solidFill>
                  <a:prstClr val="black"/>
                </a:solidFill>
                <a:cs typeface="Calibri"/>
              </a:rPr>
              <a:t> </a:t>
            </a:r>
            <a:r>
              <a:rPr sz="1000" spc="-5" dirty="0">
                <a:solidFill>
                  <a:prstClr val="black"/>
                </a:solidFill>
                <a:cs typeface="Calibri"/>
              </a:rPr>
              <a:t>is </a:t>
            </a:r>
            <a:r>
              <a:rPr sz="1000" spc="-10" dirty="0">
                <a:solidFill>
                  <a:prstClr val="black"/>
                </a:solidFill>
                <a:cs typeface="Calibri"/>
              </a:rPr>
              <a:t>contra- </a:t>
            </a:r>
            <a:r>
              <a:rPr sz="1000" spc="-5" dirty="0">
                <a:solidFill>
                  <a:prstClr val="black"/>
                </a:solidFill>
                <a:cs typeface="Calibri"/>
              </a:rPr>
              <a:t> </a:t>
            </a:r>
            <a:r>
              <a:rPr sz="1000" spc="-10" dirty="0">
                <a:solidFill>
                  <a:prstClr val="black"/>
                </a:solidFill>
                <a:cs typeface="Calibri"/>
              </a:rPr>
              <a:t>indicated </a:t>
            </a:r>
            <a:r>
              <a:rPr sz="1000" spc="-15" dirty="0">
                <a:solidFill>
                  <a:prstClr val="black"/>
                </a:solidFill>
                <a:cs typeface="Calibri"/>
              </a:rPr>
              <a:t>as </a:t>
            </a:r>
            <a:r>
              <a:rPr sz="1000" spc="-5" dirty="0">
                <a:solidFill>
                  <a:prstClr val="black"/>
                </a:solidFill>
                <a:cs typeface="Calibri"/>
              </a:rPr>
              <a:t>it </a:t>
            </a:r>
            <a:r>
              <a:rPr sz="1000" spc="-10" dirty="0">
                <a:solidFill>
                  <a:prstClr val="black"/>
                </a:solidFill>
                <a:cs typeface="Calibri"/>
              </a:rPr>
              <a:t>disseminates the tumour further into both </a:t>
            </a:r>
            <a:r>
              <a:rPr sz="1000" spc="-5" dirty="0">
                <a:solidFill>
                  <a:prstClr val="black"/>
                </a:solidFill>
                <a:cs typeface="Calibri"/>
              </a:rPr>
              <a:t> </a:t>
            </a:r>
            <a:r>
              <a:rPr sz="1000" spc="-10" dirty="0">
                <a:solidFill>
                  <a:prstClr val="black"/>
                </a:solidFill>
                <a:cs typeface="Calibri"/>
              </a:rPr>
              <a:t>bone and soft tissues and increases the risk of </a:t>
            </a:r>
            <a:r>
              <a:rPr sz="1000" spc="-5" dirty="0">
                <a:solidFill>
                  <a:prstClr val="black"/>
                </a:solidFill>
                <a:cs typeface="Calibri"/>
              </a:rPr>
              <a:t>LR. </a:t>
            </a:r>
            <a:r>
              <a:rPr sz="1000" spc="-10" dirty="0">
                <a:solidFill>
                  <a:prstClr val="black"/>
                </a:solidFill>
                <a:cs typeface="Calibri"/>
              </a:rPr>
              <a:t>External </a:t>
            </a:r>
            <a:r>
              <a:rPr sz="1000" spc="-5" dirty="0">
                <a:solidFill>
                  <a:prstClr val="black"/>
                </a:solidFill>
                <a:cs typeface="Calibri"/>
              </a:rPr>
              <a:t> </a:t>
            </a:r>
            <a:r>
              <a:rPr sz="1000" spc="-10" dirty="0">
                <a:solidFill>
                  <a:prstClr val="black"/>
                </a:solidFill>
                <a:cs typeface="Calibri"/>
              </a:rPr>
              <a:t>splintage </a:t>
            </a:r>
            <a:r>
              <a:rPr sz="1000" spc="-5" dirty="0">
                <a:solidFill>
                  <a:prstClr val="black"/>
                </a:solidFill>
                <a:cs typeface="Calibri"/>
              </a:rPr>
              <a:t>is </a:t>
            </a:r>
            <a:r>
              <a:rPr sz="1000" spc="-10" dirty="0">
                <a:solidFill>
                  <a:prstClr val="black"/>
                </a:solidFill>
                <a:cs typeface="Calibri"/>
              </a:rPr>
              <a:t>recommended. Pathological fracture does not </a:t>
            </a:r>
            <a:r>
              <a:rPr sz="1000" spc="-5" dirty="0">
                <a:solidFill>
                  <a:prstClr val="black"/>
                </a:solidFill>
                <a:cs typeface="Calibri"/>
              </a:rPr>
              <a:t> </a:t>
            </a:r>
            <a:r>
              <a:rPr sz="1000" spc="-10" dirty="0">
                <a:solidFill>
                  <a:prstClr val="black"/>
                </a:solidFill>
                <a:cs typeface="Calibri"/>
              </a:rPr>
              <a:t>necessarily</a:t>
            </a:r>
            <a:r>
              <a:rPr sz="1000" spc="-5" dirty="0">
                <a:solidFill>
                  <a:prstClr val="black"/>
                </a:solidFill>
                <a:cs typeface="Calibri"/>
              </a:rPr>
              <a:t> </a:t>
            </a:r>
            <a:r>
              <a:rPr sz="1000" spc="-10" dirty="0">
                <a:solidFill>
                  <a:prstClr val="black"/>
                </a:solidFill>
                <a:cs typeface="Calibri"/>
              </a:rPr>
              <a:t>require</a:t>
            </a:r>
            <a:r>
              <a:rPr sz="1000" spc="-5"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10" dirty="0">
                <a:solidFill>
                  <a:prstClr val="black"/>
                </a:solidFill>
                <a:cs typeface="Calibri"/>
              </a:rPr>
              <a:t>amputation.</a:t>
            </a:r>
            <a:r>
              <a:rPr sz="1000" spc="204" dirty="0">
                <a:solidFill>
                  <a:prstClr val="black"/>
                </a:solidFill>
                <a:cs typeface="Calibri"/>
              </a:rPr>
              <a:t> </a:t>
            </a:r>
            <a:r>
              <a:rPr sz="1000" spc="-10" dirty="0">
                <a:solidFill>
                  <a:prstClr val="black"/>
                </a:solidFill>
                <a:cs typeface="Calibri"/>
              </a:rPr>
              <a:t>Primary</a:t>
            </a:r>
            <a:r>
              <a:rPr sz="1000" spc="204" dirty="0">
                <a:solidFill>
                  <a:prstClr val="black"/>
                </a:solidFill>
                <a:cs typeface="Calibri"/>
              </a:rPr>
              <a:t> </a:t>
            </a:r>
            <a:r>
              <a:rPr sz="1000" spc="-10" dirty="0">
                <a:solidFill>
                  <a:prstClr val="black"/>
                </a:solidFill>
                <a:cs typeface="Calibri"/>
              </a:rPr>
              <a:t>neoadjuvant </a:t>
            </a:r>
            <a:r>
              <a:rPr sz="1000" spc="-5" dirty="0">
                <a:solidFill>
                  <a:prstClr val="black"/>
                </a:solidFill>
                <a:cs typeface="Calibri"/>
              </a:rPr>
              <a:t> </a:t>
            </a:r>
            <a:r>
              <a:rPr sz="1000" spc="-10" dirty="0">
                <a:solidFill>
                  <a:prstClr val="black"/>
                </a:solidFill>
                <a:cs typeface="Calibri"/>
              </a:rPr>
              <a:t>ChT can be used with the expectation that </a:t>
            </a:r>
            <a:r>
              <a:rPr sz="1000" spc="-5" dirty="0">
                <a:solidFill>
                  <a:prstClr val="black"/>
                </a:solidFill>
                <a:cs typeface="Calibri"/>
              </a:rPr>
              <a:t>it will </a:t>
            </a:r>
            <a:r>
              <a:rPr sz="1000" spc="-10" dirty="0">
                <a:solidFill>
                  <a:prstClr val="black"/>
                </a:solidFill>
                <a:cs typeface="Calibri"/>
              </a:rPr>
              <a:t>allow the </a:t>
            </a:r>
            <a:r>
              <a:rPr sz="1000" spc="-5" dirty="0">
                <a:solidFill>
                  <a:prstClr val="black"/>
                </a:solidFill>
                <a:cs typeface="Calibri"/>
              </a:rPr>
              <a:t> </a:t>
            </a:r>
            <a:r>
              <a:rPr sz="1000" spc="-10" dirty="0">
                <a:solidFill>
                  <a:prstClr val="black"/>
                </a:solidFill>
                <a:cs typeface="Calibri"/>
              </a:rPr>
              <a:t>fracture</a:t>
            </a:r>
            <a:r>
              <a:rPr sz="1000" spc="-5" dirty="0">
                <a:solidFill>
                  <a:prstClr val="black"/>
                </a:solidFill>
                <a:cs typeface="Calibri"/>
              </a:rPr>
              <a:t> </a:t>
            </a:r>
            <a:r>
              <a:rPr sz="1000" spc="-10" dirty="0">
                <a:solidFill>
                  <a:prstClr val="black"/>
                </a:solidFill>
                <a:cs typeface="Calibri"/>
              </a:rPr>
              <a:t>haematoma</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contract</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allow</a:t>
            </a:r>
            <a:r>
              <a:rPr sz="1000" spc="-5" dirty="0">
                <a:solidFill>
                  <a:prstClr val="black"/>
                </a:solidFill>
                <a:cs typeface="Calibri"/>
              </a:rPr>
              <a:t> </a:t>
            </a:r>
            <a:r>
              <a:rPr sz="1000" spc="-10" dirty="0">
                <a:solidFill>
                  <a:prstClr val="black"/>
                </a:solidFill>
                <a:cs typeface="Calibri"/>
              </a:rPr>
              <a:t>subsequent </a:t>
            </a:r>
            <a:r>
              <a:rPr sz="1000" spc="-5" dirty="0">
                <a:solidFill>
                  <a:prstClr val="black"/>
                </a:solidFill>
                <a:cs typeface="Calibri"/>
              </a:rPr>
              <a:t> </a:t>
            </a:r>
            <a:r>
              <a:rPr sz="1000" spc="-10" dirty="0">
                <a:solidFill>
                  <a:prstClr val="black"/>
                </a:solidFill>
                <a:cs typeface="Calibri"/>
              </a:rPr>
              <a:t>resection</a:t>
            </a:r>
            <a:r>
              <a:rPr sz="1000" spc="105" dirty="0">
                <a:solidFill>
                  <a:prstClr val="black"/>
                </a:solidFill>
                <a:cs typeface="Calibri"/>
              </a:rPr>
              <a:t> </a:t>
            </a:r>
            <a:r>
              <a:rPr sz="1000" spc="-10" dirty="0">
                <a:solidFill>
                  <a:prstClr val="black"/>
                </a:solidFill>
                <a:cs typeface="Calibri"/>
              </a:rPr>
              <a:t>of</a:t>
            </a:r>
            <a:r>
              <a:rPr sz="1000" spc="110" dirty="0">
                <a:solidFill>
                  <a:prstClr val="black"/>
                </a:solidFill>
                <a:cs typeface="Calibri"/>
              </a:rPr>
              <a:t> </a:t>
            </a:r>
            <a:r>
              <a:rPr sz="1000" spc="-10" dirty="0">
                <a:solidFill>
                  <a:prstClr val="black"/>
                </a:solidFill>
                <a:cs typeface="Calibri"/>
              </a:rPr>
              <a:t>the</a:t>
            </a:r>
            <a:r>
              <a:rPr sz="1000" spc="105" dirty="0">
                <a:solidFill>
                  <a:prstClr val="black"/>
                </a:solidFill>
                <a:cs typeface="Calibri"/>
              </a:rPr>
              <a:t> </a:t>
            </a:r>
            <a:r>
              <a:rPr sz="1000" spc="-10" dirty="0">
                <a:solidFill>
                  <a:prstClr val="black"/>
                </a:solidFill>
                <a:cs typeface="Calibri"/>
              </a:rPr>
              <a:t>tumour</a:t>
            </a:r>
            <a:r>
              <a:rPr sz="1000" spc="95"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0" dirty="0">
                <a:solidFill>
                  <a:prstClr val="black"/>
                </a:solidFill>
                <a:cs typeface="Calibri"/>
              </a:rPr>
              <a:t>the</a:t>
            </a:r>
            <a:r>
              <a:rPr sz="1000" spc="110" dirty="0">
                <a:solidFill>
                  <a:prstClr val="black"/>
                </a:solidFill>
                <a:cs typeface="Calibri"/>
              </a:rPr>
              <a:t> </a:t>
            </a:r>
            <a:r>
              <a:rPr sz="1000" spc="-10" dirty="0">
                <a:solidFill>
                  <a:prstClr val="black"/>
                </a:solidFill>
                <a:cs typeface="Calibri"/>
              </a:rPr>
              <a:t>involved</a:t>
            </a:r>
            <a:r>
              <a:rPr sz="1000" spc="100" dirty="0">
                <a:solidFill>
                  <a:prstClr val="black"/>
                </a:solidFill>
                <a:cs typeface="Calibri"/>
              </a:rPr>
              <a:t> </a:t>
            </a:r>
            <a:r>
              <a:rPr sz="1000" spc="-10" dirty="0">
                <a:solidFill>
                  <a:prstClr val="black"/>
                </a:solidFill>
                <a:cs typeface="Calibri"/>
              </a:rPr>
              <a:t>soft</a:t>
            </a:r>
            <a:r>
              <a:rPr sz="1000" spc="95" dirty="0">
                <a:solidFill>
                  <a:prstClr val="black"/>
                </a:solidFill>
                <a:cs typeface="Calibri"/>
              </a:rPr>
              <a:t> </a:t>
            </a:r>
            <a:r>
              <a:rPr sz="1000" spc="-10" dirty="0">
                <a:solidFill>
                  <a:prstClr val="black"/>
                </a:solidFill>
                <a:cs typeface="Calibri"/>
              </a:rPr>
              <a:t>tissues.</a:t>
            </a:r>
            <a:endParaRPr sz="1000">
              <a:solidFill>
                <a:prstClr val="black"/>
              </a:solidFill>
              <a:cs typeface="Calibri"/>
            </a:endParaRPr>
          </a:p>
          <a:p>
            <a:pPr marL="38100" marR="30480" indent="126364" algn="just">
              <a:lnSpc>
                <a:spcPct val="99600"/>
              </a:lnSpc>
              <a:spcBef>
                <a:spcPts val="5"/>
              </a:spcBef>
            </a:pPr>
            <a:r>
              <a:rPr sz="1000" spc="-10" dirty="0">
                <a:solidFill>
                  <a:prstClr val="black"/>
                </a:solidFill>
                <a:cs typeface="Calibri"/>
              </a:rPr>
              <a:t>Doxorubicin, cisplatin, high-dose methotrexate </a:t>
            </a:r>
            <a:r>
              <a:rPr sz="1000" spc="-5" dirty="0">
                <a:solidFill>
                  <a:prstClr val="black"/>
                </a:solidFill>
                <a:cs typeface="Calibri"/>
              </a:rPr>
              <a:t>(HD-MTX) </a:t>
            </a:r>
            <a:r>
              <a:rPr sz="100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ifosfamide</a:t>
            </a:r>
            <a:r>
              <a:rPr sz="1000" spc="-5" dirty="0">
                <a:solidFill>
                  <a:prstClr val="black"/>
                </a:solidFill>
                <a:cs typeface="Calibri"/>
              </a:rPr>
              <a:t> </a:t>
            </a:r>
            <a:r>
              <a:rPr sz="1000" spc="-10" dirty="0">
                <a:solidFill>
                  <a:prstClr val="black"/>
                </a:solidFill>
                <a:cs typeface="Calibri"/>
              </a:rPr>
              <a:t>have</a:t>
            </a:r>
            <a:r>
              <a:rPr sz="1000" spc="204" dirty="0">
                <a:solidFill>
                  <a:prstClr val="black"/>
                </a:solidFill>
                <a:cs typeface="Calibri"/>
              </a:rPr>
              <a:t> </a:t>
            </a:r>
            <a:r>
              <a:rPr sz="1000" spc="-10" dirty="0">
                <a:solidFill>
                  <a:prstClr val="black"/>
                </a:solidFill>
                <a:cs typeface="Calibri"/>
              </a:rPr>
              <a:t>antitumour</a:t>
            </a:r>
            <a:r>
              <a:rPr sz="1000" spc="204" dirty="0">
                <a:solidFill>
                  <a:prstClr val="black"/>
                </a:solidFill>
                <a:cs typeface="Calibri"/>
              </a:rPr>
              <a:t> </a:t>
            </a:r>
            <a:r>
              <a:rPr sz="1000" spc="-10" dirty="0">
                <a:solidFill>
                  <a:prstClr val="black"/>
                </a:solidFill>
                <a:cs typeface="Calibri"/>
              </a:rPr>
              <a:t>activity</a:t>
            </a:r>
            <a:r>
              <a:rPr sz="1000" spc="204" dirty="0">
                <a:solidFill>
                  <a:prstClr val="black"/>
                </a:solidFill>
                <a:cs typeface="Calibri"/>
              </a:rPr>
              <a:t> </a:t>
            </a:r>
            <a:r>
              <a:rPr sz="1000" spc="-5" dirty="0">
                <a:solidFill>
                  <a:prstClr val="black"/>
                </a:solidFill>
                <a:cs typeface="Calibri"/>
              </a:rPr>
              <a:t>in</a:t>
            </a:r>
            <a:r>
              <a:rPr sz="1000" spc="215" dirty="0">
                <a:solidFill>
                  <a:prstClr val="black"/>
                </a:solidFill>
                <a:cs typeface="Calibri"/>
              </a:rPr>
              <a:t> </a:t>
            </a:r>
            <a:r>
              <a:rPr sz="1000" spc="-15" dirty="0">
                <a:solidFill>
                  <a:prstClr val="black"/>
                </a:solidFill>
                <a:cs typeface="Calibri"/>
              </a:rPr>
              <a:t>osteosarcoma </a:t>
            </a:r>
            <a:r>
              <a:rPr sz="1000" spc="-10" dirty="0">
                <a:solidFill>
                  <a:prstClr val="black"/>
                </a:solidFill>
                <a:cs typeface="Calibri"/>
              </a:rPr>
              <a:t> </a:t>
            </a:r>
            <a:r>
              <a:rPr sz="1000" spc="-15" dirty="0">
                <a:solidFill>
                  <a:prstClr val="black"/>
                </a:solidFill>
                <a:cs typeface="Calibri"/>
              </a:rPr>
              <a:t>[I, </a:t>
            </a:r>
            <a:r>
              <a:rPr sz="1000" spc="10" dirty="0">
                <a:solidFill>
                  <a:prstClr val="black"/>
                </a:solidFill>
                <a:cs typeface="Calibri"/>
              </a:rPr>
              <a:t>A].</a:t>
            </a:r>
            <a:r>
              <a:rPr sz="975" spc="15" baseline="38461" dirty="0">
                <a:solidFill>
                  <a:srgbClr val="007FAC"/>
                </a:solidFill>
                <a:cs typeface="Calibri"/>
                <a:hlinkClick r:id="rId5" action="ppaction://hlinksldjump"/>
              </a:rPr>
              <a:t>24-27</a:t>
            </a:r>
            <a:r>
              <a:rPr sz="975" spc="22" baseline="38461" dirty="0">
                <a:solidFill>
                  <a:srgbClr val="007FAC"/>
                </a:solidFill>
                <a:cs typeface="Calibri"/>
              </a:rPr>
              <a:t> </a:t>
            </a:r>
            <a:r>
              <a:rPr sz="1000" spc="-20" dirty="0">
                <a:solidFill>
                  <a:prstClr val="black"/>
                </a:solidFill>
                <a:cs typeface="Calibri"/>
              </a:rPr>
              <a:t>The</a:t>
            </a:r>
            <a:r>
              <a:rPr sz="1000" spc="185" dirty="0">
                <a:solidFill>
                  <a:prstClr val="black"/>
                </a:solidFill>
                <a:cs typeface="Calibri"/>
              </a:rPr>
              <a:t> </a:t>
            </a:r>
            <a:r>
              <a:rPr sz="1000" spc="-20" dirty="0">
                <a:solidFill>
                  <a:prstClr val="black"/>
                </a:solidFill>
                <a:cs typeface="Calibri"/>
              </a:rPr>
              <a:t>doxorubicin/cisplatin/HD-MTX (MAP)</a:t>
            </a:r>
            <a:r>
              <a:rPr sz="1000" spc="185" dirty="0">
                <a:solidFill>
                  <a:prstClr val="black"/>
                </a:solidFill>
                <a:cs typeface="Calibri"/>
              </a:rPr>
              <a:t> </a:t>
            </a:r>
            <a:r>
              <a:rPr sz="1000" spc="-25" dirty="0">
                <a:solidFill>
                  <a:prstClr val="black"/>
                </a:solidFill>
                <a:cs typeface="Calibri"/>
              </a:rPr>
              <a:t>regimen </a:t>
            </a:r>
            <a:r>
              <a:rPr sz="1000" spc="-215" dirty="0">
                <a:solidFill>
                  <a:prstClr val="black"/>
                </a:solidFill>
                <a:cs typeface="Calibri"/>
              </a:rPr>
              <a:t> </a:t>
            </a:r>
            <a:r>
              <a:rPr sz="1000" spc="-15" dirty="0">
                <a:solidFill>
                  <a:prstClr val="black"/>
                </a:solidFill>
                <a:cs typeface="Calibri"/>
              </a:rPr>
              <a:t>is</a:t>
            </a:r>
            <a:r>
              <a:rPr sz="1000" spc="-10" dirty="0">
                <a:solidFill>
                  <a:prstClr val="black"/>
                </a:solidFill>
                <a:cs typeface="Calibri"/>
              </a:rPr>
              <a:t> </a:t>
            </a:r>
            <a:r>
              <a:rPr sz="1000" spc="-20" dirty="0">
                <a:solidFill>
                  <a:prstClr val="black"/>
                </a:solidFill>
                <a:cs typeface="Calibri"/>
              </a:rPr>
              <a:t>most</a:t>
            </a:r>
            <a:r>
              <a:rPr sz="1000" spc="-15" dirty="0">
                <a:solidFill>
                  <a:prstClr val="black"/>
                </a:solidFill>
                <a:cs typeface="Calibri"/>
              </a:rPr>
              <a:t> </a:t>
            </a:r>
            <a:r>
              <a:rPr sz="1000" spc="-20" dirty="0">
                <a:solidFill>
                  <a:prstClr val="black"/>
                </a:solidFill>
                <a:cs typeface="Calibri"/>
              </a:rPr>
              <a:t>frequently</a:t>
            </a:r>
            <a:r>
              <a:rPr sz="1000" spc="-15" dirty="0">
                <a:solidFill>
                  <a:prstClr val="black"/>
                </a:solidFill>
                <a:cs typeface="Calibri"/>
              </a:rPr>
              <a:t> </a:t>
            </a:r>
            <a:r>
              <a:rPr sz="1000" spc="-20" dirty="0">
                <a:solidFill>
                  <a:prstClr val="black"/>
                </a:solidFill>
                <a:cs typeface="Calibri"/>
              </a:rPr>
              <a:t>used</a:t>
            </a:r>
            <a:r>
              <a:rPr sz="1000" spc="-15" dirty="0">
                <a:solidFill>
                  <a:prstClr val="black"/>
                </a:solidFill>
                <a:cs typeface="Calibri"/>
              </a:rPr>
              <a:t> as</a:t>
            </a:r>
            <a:r>
              <a:rPr sz="1000" spc="-10" dirty="0">
                <a:solidFill>
                  <a:prstClr val="black"/>
                </a:solidFill>
                <a:cs typeface="Calibri"/>
              </a:rPr>
              <a:t> </a:t>
            </a:r>
            <a:r>
              <a:rPr sz="1000" spc="-25" dirty="0">
                <a:solidFill>
                  <a:prstClr val="black"/>
                </a:solidFill>
                <a:cs typeface="Calibri"/>
              </a:rPr>
              <a:t>front-line</a:t>
            </a:r>
            <a:r>
              <a:rPr sz="1000" spc="-20" dirty="0">
                <a:solidFill>
                  <a:prstClr val="black"/>
                </a:solidFill>
                <a:cs typeface="Calibri"/>
              </a:rPr>
              <a:t> ChT</a:t>
            </a:r>
            <a:r>
              <a:rPr sz="1000" spc="-15" dirty="0">
                <a:solidFill>
                  <a:prstClr val="black"/>
                </a:solidFill>
                <a:cs typeface="Calibri"/>
              </a:rPr>
              <a:t> </a:t>
            </a:r>
            <a:r>
              <a:rPr sz="1000" spc="-5" dirty="0">
                <a:solidFill>
                  <a:prstClr val="black"/>
                </a:solidFill>
                <a:cs typeface="Calibri"/>
              </a:rPr>
              <a:t>in</a:t>
            </a:r>
            <a:r>
              <a:rPr sz="1000" dirty="0">
                <a:solidFill>
                  <a:prstClr val="black"/>
                </a:solidFill>
                <a:cs typeface="Calibri"/>
              </a:rPr>
              <a:t> </a:t>
            </a:r>
            <a:r>
              <a:rPr sz="1000" spc="-20" dirty="0">
                <a:solidFill>
                  <a:prstClr val="black"/>
                </a:solidFill>
                <a:cs typeface="Calibri"/>
              </a:rPr>
              <a:t>children</a:t>
            </a:r>
            <a:r>
              <a:rPr sz="1000" spc="185" dirty="0">
                <a:solidFill>
                  <a:prstClr val="black"/>
                </a:solidFill>
                <a:cs typeface="Calibri"/>
              </a:rPr>
              <a:t> </a:t>
            </a:r>
            <a:r>
              <a:rPr sz="1000" spc="-20" dirty="0">
                <a:solidFill>
                  <a:prstClr val="black"/>
                </a:solidFill>
                <a:cs typeface="Calibri"/>
              </a:rPr>
              <a:t>and </a:t>
            </a:r>
            <a:r>
              <a:rPr sz="1000" spc="-15" dirty="0">
                <a:solidFill>
                  <a:prstClr val="black"/>
                </a:solidFill>
                <a:cs typeface="Calibri"/>
              </a:rPr>
              <a:t> </a:t>
            </a:r>
            <a:r>
              <a:rPr sz="1000" spc="-20" dirty="0">
                <a:solidFill>
                  <a:prstClr val="black"/>
                </a:solidFill>
                <a:cs typeface="Calibri"/>
              </a:rPr>
              <a:t>young</a:t>
            </a:r>
            <a:r>
              <a:rPr sz="1000" spc="-15" dirty="0">
                <a:solidFill>
                  <a:prstClr val="black"/>
                </a:solidFill>
                <a:cs typeface="Calibri"/>
              </a:rPr>
              <a:t> adult</a:t>
            </a:r>
            <a:r>
              <a:rPr sz="1000" spc="-10" dirty="0">
                <a:solidFill>
                  <a:prstClr val="black"/>
                </a:solidFill>
                <a:cs typeface="Calibri"/>
              </a:rPr>
              <a:t> </a:t>
            </a:r>
            <a:r>
              <a:rPr sz="1000" spc="-5" dirty="0">
                <a:solidFill>
                  <a:prstClr val="black"/>
                </a:solidFill>
                <a:cs typeface="Calibri"/>
              </a:rPr>
              <a:t>patients;</a:t>
            </a:r>
            <a:r>
              <a:rPr sz="975" spc="-7" baseline="38461" dirty="0">
                <a:solidFill>
                  <a:srgbClr val="007FAC"/>
                </a:solidFill>
                <a:cs typeface="Calibri"/>
                <a:hlinkClick r:id="rId5" action="ppaction://hlinksldjump"/>
              </a:rPr>
              <a:t>24-26</a:t>
            </a:r>
            <a:r>
              <a:rPr sz="975" baseline="38461" dirty="0">
                <a:solidFill>
                  <a:srgbClr val="007FAC"/>
                </a:solidFill>
                <a:cs typeface="Calibri"/>
              </a:rPr>
              <a:t> </a:t>
            </a:r>
            <a:r>
              <a:rPr sz="1000" spc="-35" dirty="0">
                <a:solidFill>
                  <a:prstClr val="black"/>
                </a:solidFill>
                <a:cs typeface="Calibri"/>
              </a:rPr>
              <a:t>however,</a:t>
            </a:r>
            <a:r>
              <a:rPr sz="1000" spc="-30" dirty="0">
                <a:solidFill>
                  <a:prstClr val="black"/>
                </a:solidFill>
                <a:cs typeface="Calibri"/>
              </a:rPr>
              <a:t> </a:t>
            </a:r>
            <a:r>
              <a:rPr sz="1000" spc="-20" dirty="0">
                <a:solidFill>
                  <a:prstClr val="black"/>
                </a:solidFill>
                <a:cs typeface="Calibri"/>
              </a:rPr>
              <a:t>HD-MTX</a:t>
            </a:r>
            <a:r>
              <a:rPr sz="1000" spc="-15" dirty="0">
                <a:solidFill>
                  <a:prstClr val="black"/>
                </a:solidFill>
                <a:cs typeface="Calibri"/>
              </a:rPr>
              <a:t> </a:t>
            </a:r>
            <a:r>
              <a:rPr sz="1000" spc="-20" dirty="0">
                <a:solidFill>
                  <a:prstClr val="black"/>
                </a:solidFill>
                <a:cs typeface="Calibri"/>
              </a:rPr>
              <a:t>can</a:t>
            </a:r>
            <a:r>
              <a:rPr sz="1000" spc="-1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5" dirty="0">
                <a:solidFill>
                  <a:prstClr val="black"/>
                </a:solidFill>
                <a:cs typeface="Calibri"/>
              </a:rPr>
              <a:t>chal- </a:t>
            </a:r>
            <a:r>
              <a:rPr sz="1000" spc="-10" dirty="0">
                <a:solidFill>
                  <a:prstClr val="black"/>
                </a:solidFill>
                <a:cs typeface="Calibri"/>
              </a:rPr>
              <a:t> </a:t>
            </a:r>
            <a:r>
              <a:rPr sz="1000" spc="-20" dirty="0">
                <a:solidFill>
                  <a:prstClr val="black"/>
                </a:solidFill>
                <a:cs typeface="Calibri"/>
              </a:rPr>
              <a:t>lenging</a:t>
            </a:r>
            <a:r>
              <a:rPr sz="1000" spc="-1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25" dirty="0">
                <a:solidFill>
                  <a:prstClr val="black"/>
                </a:solidFill>
                <a:cs typeface="Calibri"/>
              </a:rPr>
              <a:t>administer</a:t>
            </a:r>
            <a:r>
              <a:rPr sz="1000" spc="-20" dirty="0">
                <a:solidFill>
                  <a:prstClr val="black"/>
                </a:solidFill>
                <a:cs typeface="Calibri"/>
              </a:rPr>
              <a:t> </a:t>
            </a:r>
            <a:r>
              <a:rPr sz="1000" spc="-15" dirty="0">
                <a:solidFill>
                  <a:prstClr val="black"/>
                </a:solidFill>
                <a:cs typeface="Calibri"/>
              </a:rPr>
              <a:t>in</a:t>
            </a:r>
            <a:r>
              <a:rPr sz="1000" spc="-10" dirty="0">
                <a:solidFill>
                  <a:prstClr val="black"/>
                </a:solidFill>
                <a:cs typeface="Calibri"/>
              </a:rPr>
              <a:t> </a:t>
            </a:r>
            <a:r>
              <a:rPr sz="1000" dirty="0">
                <a:solidFill>
                  <a:prstClr val="black"/>
                </a:solidFill>
                <a:cs typeface="Calibri"/>
              </a:rPr>
              <a:t>adults.</a:t>
            </a:r>
            <a:r>
              <a:rPr sz="975" baseline="38461" dirty="0">
                <a:solidFill>
                  <a:srgbClr val="007FAC"/>
                </a:solidFill>
                <a:cs typeface="Calibri"/>
                <a:hlinkClick r:id="rId5" action="ppaction://hlinksldjump"/>
              </a:rPr>
              <a:t>27</a:t>
            </a:r>
            <a:r>
              <a:rPr sz="975" baseline="38461" dirty="0">
                <a:solidFill>
                  <a:prstClr val="black"/>
                </a:solidFill>
                <a:cs typeface="Calibri"/>
              </a:rPr>
              <a:t>,</a:t>
            </a:r>
            <a:r>
              <a:rPr sz="975" baseline="38461" dirty="0">
                <a:solidFill>
                  <a:srgbClr val="007FAC"/>
                </a:solidFill>
                <a:cs typeface="Calibri"/>
                <a:hlinkClick r:id="rId5" action="ppaction://hlinksldjump"/>
              </a:rPr>
              <a:t>28</a:t>
            </a:r>
            <a:r>
              <a:rPr sz="975" spc="7" baseline="38461" dirty="0">
                <a:solidFill>
                  <a:srgbClr val="007FAC"/>
                </a:solidFill>
                <a:cs typeface="Calibri"/>
              </a:rPr>
              <a:t> </a:t>
            </a:r>
            <a:r>
              <a:rPr sz="1000" spc="-10" dirty="0">
                <a:solidFill>
                  <a:prstClr val="black"/>
                </a:solidFill>
                <a:cs typeface="Calibri"/>
              </a:rPr>
              <a:t>In</a:t>
            </a:r>
            <a:r>
              <a:rPr sz="1000" spc="-5" dirty="0">
                <a:solidFill>
                  <a:prstClr val="black"/>
                </a:solidFill>
                <a:cs typeface="Calibri"/>
              </a:rPr>
              <a:t> </a:t>
            </a:r>
            <a:r>
              <a:rPr sz="1000" spc="-20" dirty="0">
                <a:solidFill>
                  <a:prstClr val="black"/>
                </a:solidFill>
                <a:cs typeface="Calibri"/>
              </a:rPr>
              <a:t>patients</a:t>
            </a:r>
            <a:r>
              <a:rPr sz="1000" spc="-15" dirty="0">
                <a:solidFill>
                  <a:prstClr val="black"/>
                </a:solidFill>
                <a:cs typeface="Calibri"/>
              </a:rPr>
              <a:t> </a:t>
            </a:r>
            <a:r>
              <a:rPr sz="1000" spc="-20" dirty="0">
                <a:solidFill>
                  <a:prstClr val="black"/>
                </a:solidFill>
                <a:cs typeface="Calibri"/>
              </a:rPr>
              <a:t>aged</a:t>
            </a:r>
            <a:r>
              <a:rPr sz="1000" spc="185" dirty="0">
                <a:solidFill>
                  <a:prstClr val="black"/>
                </a:solidFill>
                <a:cs typeface="Calibri"/>
              </a:rPr>
              <a:t> </a:t>
            </a:r>
            <a:r>
              <a:rPr sz="1000" spc="-20" dirty="0">
                <a:solidFill>
                  <a:prstClr val="black"/>
                </a:solidFill>
                <a:latin typeface="Lucida Sans Unicode"/>
                <a:cs typeface="Lucida Sans Unicode"/>
              </a:rPr>
              <a:t>&gt;</a:t>
            </a:r>
            <a:r>
              <a:rPr sz="1000" spc="-20" dirty="0">
                <a:solidFill>
                  <a:prstClr val="black"/>
                </a:solidFill>
                <a:cs typeface="Calibri"/>
              </a:rPr>
              <a:t>40 </a:t>
            </a:r>
            <a:r>
              <a:rPr sz="1000" spc="-15" dirty="0">
                <a:solidFill>
                  <a:prstClr val="black"/>
                </a:solidFill>
                <a:cs typeface="Calibri"/>
              </a:rPr>
              <a:t> </a:t>
            </a:r>
            <a:r>
              <a:rPr sz="1000" spc="-25" dirty="0">
                <a:solidFill>
                  <a:prstClr val="black"/>
                </a:solidFill>
                <a:cs typeface="Calibri"/>
              </a:rPr>
              <a:t>years, </a:t>
            </a:r>
            <a:r>
              <a:rPr sz="1000" spc="-20" dirty="0">
                <a:solidFill>
                  <a:prstClr val="black"/>
                </a:solidFill>
                <a:cs typeface="Calibri"/>
              </a:rPr>
              <a:t>the </a:t>
            </a:r>
            <a:r>
              <a:rPr sz="1000" spc="-15" dirty="0">
                <a:solidFill>
                  <a:prstClr val="black"/>
                </a:solidFill>
                <a:cs typeface="Calibri"/>
              </a:rPr>
              <a:t>use </a:t>
            </a:r>
            <a:r>
              <a:rPr sz="1000" spc="-10" dirty="0">
                <a:solidFill>
                  <a:prstClr val="black"/>
                </a:solidFill>
                <a:cs typeface="Calibri"/>
              </a:rPr>
              <a:t>of </a:t>
            </a:r>
            <a:r>
              <a:rPr sz="1000" spc="-15" dirty="0">
                <a:solidFill>
                  <a:prstClr val="black"/>
                </a:solidFill>
                <a:cs typeface="Calibri"/>
              </a:rPr>
              <a:t>MTX (8 </a:t>
            </a:r>
            <a:r>
              <a:rPr sz="1000" dirty="0">
                <a:solidFill>
                  <a:prstClr val="black"/>
                </a:solidFill>
                <a:cs typeface="Calibri"/>
              </a:rPr>
              <a:t>g/m</a:t>
            </a:r>
            <a:r>
              <a:rPr sz="975" baseline="38461" dirty="0">
                <a:solidFill>
                  <a:prstClr val="black"/>
                </a:solidFill>
                <a:cs typeface="Calibri"/>
              </a:rPr>
              <a:t>2</a:t>
            </a:r>
            <a:r>
              <a:rPr sz="1000" dirty="0">
                <a:solidFill>
                  <a:prstClr val="black"/>
                </a:solidFill>
                <a:cs typeface="Calibri"/>
              </a:rPr>
              <a:t>) </a:t>
            </a:r>
            <a:r>
              <a:rPr sz="1000" spc="-20" dirty="0">
                <a:solidFill>
                  <a:prstClr val="black"/>
                </a:solidFill>
                <a:cs typeface="Calibri"/>
              </a:rPr>
              <a:t>after </a:t>
            </a:r>
            <a:r>
              <a:rPr sz="1000" spc="-15" dirty="0">
                <a:solidFill>
                  <a:prstClr val="black"/>
                </a:solidFill>
                <a:cs typeface="Calibri"/>
              </a:rPr>
              <a:t>a </a:t>
            </a:r>
            <a:r>
              <a:rPr sz="1000" spc="-20" dirty="0">
                <a:solidFill>
                  <a:prstClr val="black"/>
                </a:solidFill>
                <a:cs typeface="Calibri"/>
              </a:rPr>
              <a:t>poor </a:t>
            </a:r>
            <a:r>
              <a:rPr sz="1000" spc="-25" dirty="0">
                <a:solidFill>
                  <a:prstClr val="black"/>
                </a:solidFill>
                <a:cs typeface="Calibri"/>
              </a:rPr>
              <a:t>response </a:t>
            </a:r>
            <a:r>
              <a:rPr sz="1000" spc="-10" dirty="0">
                <a:solidFill>
                  <a:prstClr val="black"/>
                </a:solidFill>
                <a:cs typeface="Calibri"/>
              </a:rPr>
              <a:t>to </a:t>
            </a:r>
            <a:r>
              <a:rPr sz="1000" spc="-15" dirty="0">
                <a:solidFill>
                  <a:prstClr val="black"/>
                </a:solidFill>
                <a:cs typeface="Calibri"/>
              </a:rPr>
              <a:t>non- </a:t>
            </a:r>
            <a:r>
              <a:rPr sz="1000" spc="-10" dirty="0">
                <a:solidFill>
                  <a:prstClr val="black"/>
                </a:solidFill>
                <a:cs typeface="Calibri"/>
              </a:rPr>
              <a:t> </a:t>
            </a:r>
            <a:r>
              <a:rPr sz="1000" spc="-15" dirty="0">
                <a:solidFill>
                  <a:prstClr val="black"/>
                </a:solidFill>
                <a:cs typeface="Calibri"/>
              </a:rPr>
              <a:t>MTX </a:t>
            </a:r>
            <a:r>
              <a:rPr sz="1000" spc="-20" dirty="0">
                <a:solidFill>
                  <a:prstClr val="black"/>
                </a:solidFill>
                <a:cs typeface="Calibri"/>
              </a:rPr>
              <a:t>induction </a:t>
            </a:r>
            <a:r>
              <a:rPr sz="1000" spc="-15" dirty="0">
                <a:solidFill>
                  <a:prstClr val="black"/>
                </a:solidFill>
                <a:cs typeface="Calibri"/>
              </a:rPr>
              <a:t>ChT </a:t>
            </a:r>
            <a:r>
              <a:rPr sz="1000" spc="-20" dirty="0">
                <a:solidFill>
                  <a:prstClr val="black"/>
                </a:solidFill>
                <a:cs typeface="Calibri"/>
              </a:rPr>
              <a:t>was proved </a:t>
            </a:r>
            <a:r>
              <a:rPr sz="1000" spc="-10" dirty="0">
                <a:solidFill>
                  <a:prstClr val="black"/>
                </a:solidFill>
                <a:cs typeface="Calibri"/>
              </a:rPr>
              <a:t>to be </a:t>
            </a:r>
            <a:r>
              <a:rPr sz="1000" spc="-25" dirty="0">
                <a:solidFill>
                  <a:prstClr val="black"/>
                </a:solidFill>
                <a:cs typeface="Calibri"/>
              </a:rPr>
              <a:t>feasible, </a:t>
            </a:r>
            <a:r>
              <a:rPr sz="1000" spc="-15" dirty="0">
                <a:solidFill>
                  <a:prstClr val="black"/>
                </a:solidFill>
                <a:cs typeface="Calibri"/>
              </a:rPr>
              <a:t>and </a:t>
            </a:r>
            <a:r>
              <a:rPr sz="1000" spc="-20" dirty="0">
                <a:solidFill>
                  <a:prstClr val="black"/>
                </a:solidFill>
                <a:cs typeface="Calibri"/>
              </a:rPr>
              <a:t>regimens </a:t>
            </a:r>
            <a:r>
              <a:rPr sz="1000" spc="-15" dirty="0">
                <a:solidFill>
                  <a:prstClr val="black"/>
                </a:solidFill>
                <a:cs typeface="Calibri"/>
              </a:rPr>
              <a:t> </a:t>
            </a:r>
            <a:r>
              <a:rPr sz="1000" spc="-20" dirty="0">
                <a:solidFill>
                  <a:prstClr val="black"/>
                </a:solidFill>
                <a:cs typeface="Calibri"/>
              </a:rPr>
              <a:t>combining</a:t>
            </a:r>
            <a:r>
              <a:rPr sz="1000" spc="-15" dirty="0">
                <a:solidFill>
                  <a:prstClr val="black"/>
                </a:solidFill>
                <a:cs typeface="Calibri"/>
              </a:rPr>
              <a:t> </a:t>
            </a:r>
            <a:r>
              <a:rPr sz="1000" spc="-25" dirty="0">
                <a:solidFill>
                  <a:prstClr val="black"/>
                </a:solidFill>
                <a:cs typeface="Calibri"/>
              </a:rPr>
              <a:t>doxorubicin,</a:t>
            </a:r>
            <a:r>
              <a:rPr sz="1000" spc="-20" dirty="0">
                <a:solidFill>
                  <a:prstClr val="black"/>
                </a:solidFill>
                <a:cs typeface="Calibri"/>
              </a:rPr>
              <a:t> cisplatin</a:t>
            </a:r>
            <a:r>
              <a:rPr sz="1000" spc="-15" dirty="0">
                <a:solidFill>
                  <a:prstClr val="black"/>
                </a:solidFill>
                <a:cs typeface="Calibri"/>
              </a:rPr>
              <a:t> and</a:t>
            </a:r>
            <a:r>
              <a:rPr sz="1000" spc="-10" dirty="0">
                <a:solidFill>
                  <a:prstClr val="black"/>
                </a:solidFill>
                <a:cs typeface="Calibri"/>
              </a:rPr>
              <a:t> </a:t>
            </a:r>
            <a:r>
              <a:rPr sz="1000" spc="-20" dirty="0">
                <a:solidFill>
                  <a:prstClr val="black"/>
                </a:solidFill>
                <a:cs typeface="Calibri"/>
              </a:rPr>
              <a:t>potentially</a:t>
            </a:r>
            <a:r>
              <a:rPr sz="1000" spc="185" dirty="0">
                <a:solidFill>
                  <a:prstClr val="black"/>
                </a:solidFill>
                <a:cs typeface="Calibri"/>
              </a:rPr>
              <a:t> </a:t>
            </a:r>
            <a:r>
              <a:rPr sz="1000" spc="-20" dirty="0">
                <a:solidFill>
                  <a:prstClr val="black"/>
                </a:solidFill>
                <a:cs typeface="Calibri"/>
              </a:rPr>
              <a:t>ifosfamide </a:t>
            </a:r>
            <a:r>
              <a:rPr sz="1000" spc="-15" dirty="0">
                <a:solidFill>
                  <a:prstClr val="black"/>
                </a:solidFill>
                <a:cs typeface="Calibri"/>
              </a:rPr>
              <a:t> </a:t>
            </a:r>
            <a:r>
              <a:rPr sz="1000" spc="-25" dirty="0">
                <a:solidFill>
                  <a:prstClr val="black"/>
                </a:solidFill>
                <a:cs typeface="Calibri"/>
              </a:rPr>
              <a:t>are</a:t>
            </a:r>
            <a:r>
              <a:rPr sz="1000" spc="85" dirty="0">
                <a:solidFill>
                  <a:prstClr val="black"/>
                </a:solidFill>
                <a:cs typeface="Calibri"/>
              </a:rPr>
              <a:t> </a:t>
            </a:r>
            <a:r>
              <a:rPr sz="1000" spc="-10" dirty="0">
                <a:solidFill>
                  <a:prstClr val="black"/>
                </a:solidFill>
                <a:cs typeface="Calibri"/>
              </a:rPr>
              <a:t>an</a:t>
            </a:r>
            <a:r>
              <a:rPr sz="1000" spc="80" dirty="0">
                <a:solidFill>
                  <a:prstClr val="black"/>
                </a:solidFill>
                <a:cs typeface="Calibri"/>
              </a:rPr>
              <a:t> </a:t>
            </a:r>
            <a:r>
              <a:rPr sz="1000" spc="-5" dirty="0">
                <a:solidFill>
                  <a:prstClr val="black"/>
                </a:solidFill>
                <a:cs typeface="Calibri"/>
              </a:rPr>
              <a:t>alternative.</a:t>
            </a:r>
            <a:r>
              <a:rPr sz="975" spc="-7" baseline="38461" dirty="0">
                <a:solidFill>
                  <a:srgbClr val="007FAC"/>
                </a:solidFill>
                <a:cs typeface="Calibri"/>
                <a:hlinkClick r:id="rId5" action="ppaction://hlinksldjump"/>
              </a:rPr>
              <a:t>24-26</a:t>
            </a:r>
            <a:r>
              <a:rPr sz="975" spc="-7" baseline="38461" dirty="0">
                <a:solidFill>
                  <a:prstClr val="black"/>
                </a:solidFill>
                <a:cs typeface="Calibri"/>
              </a:rPr>
              <a:t>,</a:t>
            </a:r>
            <a:r>
              <a:rPr sz="975" spc="-7" baseline="38461" dirty="0">
                <a:solidFill>
                  <a:srgbClr val="007FAC"/>
                </a:solidFill>
                <a:cs typeface="Calibri"/>
                <a:hlinkClick r:id="rId5" action="ppaction://hlinksldjump"/>
              </a:rPr>
              <a:t>29</a:t>
            </a:r>
            <a:endParaRPr sz="975" baseline="38461">
              <a:solidFill>
                <a:prstClr val="black"/>
              </a:solidFill>
              <a:cs typeface="Calibri"/>
            </a:endParaRPr>
          </a:p>
          <a:p>
            <a:pPr marL="38100" marR="31115" indent="126364" algn="just">
              <a:lnSpc>
                <a:spcPts val="1200"/>
              </a:lnSpc>
              <a:spcBef>
                <a:spcPts val="35"/>
              </a:spcBef>
            </a:pPr>
            <a:r>
              <a:rPr sz="1000" spc="-10" dirty="0">
                <a:solidFill>
                  <a:prstClr val="black"/>
                </a:solidFill>
                <a:cs typeface="Calibri"/>
              </a:rPr>
              <a:t>Most</a:t>
            </a:r>
            <a:r>
              <a:rPr sz="1000" spc="-5" dirty="0">
                <a:solidFill>
                  <a:prstClr val="black"/>
                </a:solidFill>
                <a:cs typeface="Calibri"/>
              </a:rPr>
              <a:t> </a:t>
            </a:r>
            <a:r>
              <a:rPr sz="1000" spc="-10" dirty="0">
                <a:solidFill>
                  <a:prstClr val="black"/>
                </a:solidFill>
                <a:cs typeface="Calibri"/>
              </a:rPr>
              <a:t>current</a:t>
            </a:r>
            <a:r>
              <a:rPr sz="1000" spc="-5" dirty="0">
                <a:solidFill>
                  <a:prstClr val="black"/>
                </a:solidFill>
                <a:cs typeface="Calibri"/>
              </a:rPr>
              <a:t> </a:t>
            </a:r>
            <a:r>
              <a:rPr sz="1000" spc="-10" dirty="0">
                <a:solidFill>
                  <a:prstClr val="black"/>
                </a:solidFill>
                <a:cs typeface="Calibri"/>
              </a:rPr>
              <a:t>protocols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localised</a:t>
            </a:r>
            <a:r>
              <a:rPr sz="1000" spc="-5" dirty="0">
                <a:solidFill>
                  <a:prstClr val="black"/>
                </a:solidFill>
                <a:cs typeface="Calibri"/>
              </a:rPr>
              <a:t> </a:t>
            </a:r>
            <a:r>
              <a:rPr sz="1000" spc="-10" dirty="0">
                <a:solidFill>
                  <a:prstClr val="black"/>
                </a:solidFill>
                <a:cs typeface="Calibri"/>
              </a:rPr>
              <a:t>disease</a:t>
            </a:r>
            <a:r>
              <a:rPr sz="1000" spc="-5" dirty="0">
                <a:solidFill>
                  <a:prstClr val="black"/>
                </a:solidFill>
                <a:cs typeface="Calibri"/>
              </a:rPr>
              <a:t> </a:t>
            </a:r>
            <a:r>
              <a:rPr sz="1000" spc="-10" dirty="0">
                <a:solidFill>
                  <a:prstClr val="black"/>
                </a:solidFill>
                <a:cs typeface="Calibri"/>
              </a:rPr>
              <a:t>include</a:t>
            </a:r>
            <a:r>
              <a:rPr sz="1000" spc="-5" dirty="0">
                <a:solidFill>
                  <a:prstClr val="black"/>
                </a:solidFill>
                <a:cs typeface="Calibri"/>
              </a:rPr>
              <a:t> </a:t>
            </a:r>
            <a:r>
              <a:rPr sz="1000" spc="-15" dirty="0">
                <a:solidFill>
                  <a:prstClr val="black"/>
                </a:solidFill>
                <a:cs typeface="Calibri"/>
              </a:rPr>
              <a:t>a </a:t>
            </a:r>
            <a:r>
              <a:rPr sz="1000" spc="-10" dirty="0">
                <a:solidFill>
                  <a:prstClr val="black"/>
                </a:solidFill>
                <a:cs typeface="Calibri"/>
              </a:rPr>
              <a:t> period</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preoperative</a:t>
            </a:r>
            <a:r>
              <a:rPr sz="1000" spc="-5" dirty="0">
                <a:solidFill>
                  <a:prstClr val="black"/>
                </a:solidFill>
                <a:cs typeface="Calibri"/>
              </a:rPr>
              <a:t> </a:t>
            </a:r>
            <a:r>
              <a:rPr sz="1000" spc="-35" dirty="0">
                <a:solidFill>
                  <a:prstClr val="black"/>
                </a:solidFill>
                <a:cs typeface="Calibri"/>
              </a:rPr>
              <a:t>ChT,</a:t>
            </a:r>
            <a:r>
              <a:rPr sz="1000" spc="160"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facilitate</a:t>
            </a:r>
            <a:r>
              <a:rPr sz="1000" spc="-5" dirty="0">
                <a:solidFill>
                  <a:prstClr val="black"/>
                </a:solidFill>
                <a:cs typeface="Calibri"/>
              </a:rPr>
              <a:t> </a:t>
            </a:r>
            <a:r>
              <a:rPr sz="1000" spc="-10" dirty="0">
                <a:solidFill>
                  <a:prstClr val="black"/>
                </a:solidFill>
                <a:cs typeface="Calibri"/>
              </a:rPr>
              <a:t>local</a:t>
            </a:r>
            <a:r>
              <a:rPr sz="1000" spc="-5" dirty="0">
                <a:solidFill>
                  <a:prstClr val="black"/>
                </a:solidFill>
                <a:cs typeface="Calibri"/>
              </a:rPr>
              <a:t> </a:t>
            </a:r>
            <a:r>
              <a:rPr sz="1000" spc="-10" dirty="0">
                <a:solidFill>
                  <a:prstClr val="black"/>
                </a:solidFill>
                <a:cs typeface="Calibri"/>
              </a:rPr>
              <a:t>surgical </a:t>
            </a:r>
            <a:r>
              <a:rPr sz="1000" spc="-5" dirty="0">
                <a:solidFill>
                  <a:prstClr val="black"/>
                </a:solidFill>
                <a:cs typeface="Calibri"/>
              </a:rPr>
              <a:t> </a:t>
            </a:r>
            <a:r>
              <a:rPr sz="1000" spc="-10" dirty="0">
                <a:solidFill>
                  <a:prstClr val="black"/>
                </a:solidFill>
                <a:cs typeface="Calibri"/>
              </a:rPr>
              <a:t>treatment</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allow</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assessment</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histological </a:t>
            </a:r>
            <a:r>
              <a:rPr sz="1000" spc="-5" dirty="0">
                <a:solidFill>
                  <a:prstClr val="black"/>
                </a:solidFill>
                <a:cs typeface="Calibri"/>
              </a:rPr>
              <a:t> </a:t>
            </a:r>
            <a:r>
              <a:rPr sz="1000" spc="-10" dirty="0">
                <a:solidFill>
                  <a:prstClr val="black"/>
                </a:solidFill>
                <a:cs typeface="Calibri"/>
              </a:rPr>
              <a:t>response,</a:t>
            </a:r>
            <a:r>
              <a:rPr sz="1000" spc="-5" dirty="0">
                <a:solidFill>
                  <a:prstClr val="black"/>
                </a:solidFill>
                <a:cs typeface="Calibri"/>
              </a:rPr>
              <a:t> </a:t>
            </a:r>
            <a:r>
              <a:rPr sz="1000" spc="-10" dirty="0">
                <a:solidFill>
                  <a:prstClr val="black"/>
                </a:solidFill>
                <a:cs typeface="Calibri"/>
              </a:rPr>
              <a:t>although</a:t>
            </a:r>
            <a:r>
              <a:rPr sz="1000" spc="-5" dirty="0">
                <a:solidFill>
                  <a:prstClr val="black"/>
                </a:solidFill>
                <a:cs typeface="Calibri"/>
              </a:rPr>
              <a:t> </a:t>
            </a:r>
            <a:r>
              <a:rPr sz="1000" spc="-10" dirty="0">
                <a:solidFill>
                  <a:prstClr val="black"/>
                </a:solidFill>
                <a:cs typeface="Calibri"/>
              </a:rPr>
              <a:t>there</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no</a:t>
            </a:r>
            <a:r>
              <a:rPr sz="1000" spc="-5" dirty="0">
                <a:solidFill>
                  <a:prstClr val="black"/>
                </a:solidFill>
                <a:cs typeface="Calibri"/>
              </a:rPr>
              <a:t> </a:t>
            </a:r>
            <a:r>
              <a:rPr sz="1000" spc="-10" dirty="0">
                <a:solidFill>
                  <a:prstClr val="black"/>
                </a:solidFill>
                <a:cs typeface="Calibri"/>
              </a:rPr>
              <a:t>evidence</a:t>
            </a:r>
            <a:r>
              <a:rPr sz="1000" spc="-5" dirty="0">
                <a:solidFill>
                  <a:prstClr val="black"/>
                </a:solidFill>
                <a:cs typeface="Calibri"/>
              </a:rPr>
              <a:t> </a:t>
            </a:r>
            <a:r>
              <a:rPr sz="1000" spc="-10" dirty="0">
                <a:solidFill>
                  <a:prstClr val="black"/>
                </a:solidFill>
                <a:cs typeface="Calibri"/>
              </a:rPr>
              <a:t>to</a:t>
            </a:r>
            <a:r>
              <a:rPr sz="1000" spc="204" dirty="0">
                <a:solidFill>
                  <a:prstClr val="black"/>
                </a:solidFill>
                <a:cs typeface="Calibri"/>
              </a:rPr>
              <a:t> </a:t>
            </a:r>
            <a:r>
              <a:rPr sz="1000" spc="-10" dirty="0">
                <a:solidFill>
                  <a:prstClr val="black"/>
                </a:solidFill>
                <a:cs typeface="Calibri"/>
              </a:rPr>
              <a:t>support</a:t>
            </a:r>
            <a:r>
              <a:rPr sz="1000" spc="204" dirty="0">
                <a:solidFill>
                  <a:prstClr val="black"/>
                </a:solidFill>
                <a:cs typeface="Calibri"/>
              </a:rPr>
              <a:t> </a:t>
            </a:r>
            <a:r>
              <a:rPr sz="1000" spc="-15" dirty="0">
                <a:solidFill>
                  <a:prstClr val="black"/>
                </a:solidFill>
                <a:cs typeface="Calibri"/>
              </a:rPr>
              <a:t>a </a:t>
            </a:r>
            <a:r>
              <a:rPr sz="1000" spc="-10" dirty="0">
                <a:solidFill>
                  <a:prstClr val="black"/>
                </a:solidFill>
                <a:cs typeface="Calibri"/>
              </a:rPr>
              <a:t> change</a:t>
            </a:r>
            <a:r>
              <a:rPr sz="1000" spc="155" dirty="0">
                <a:solidFill>
                  <a:prstClr val="black"/>
                </a:solidFill>
                <a:cs typeface="Calibri"/>
              </a:rPr>
              <a:t> </a:t>
            </a:r>
            <a:r>
              <a:rPr sz="1000" spc="-5" dirty="0">
                <a:solidFill>
                  <a:prstClr val="black"/>
                </a:solidFill>
                <a:cs typeface="Calibri"/>
              </a:rPr>
              <a:t>in</a:t>
            </a:r>
            <a:r>
              <a:rPr sz="1000" spc="145" dirty="0">
                <a:solidFill>
                  <a:prstClr val="black"/>
                </a:solidFill>
                <a:cs typeface="Calibri"/>
              </a:rPr>
              <a:t> </a:t>
            </a:r>
            <a:r>
              <a:rPr sz="1000" spc="-10" dirty="0">
                <a:solidFill>
                  <a:prstClr val="black"/>
                </a:solidFill>
                <a:cs typeface="Calibri"/>
              </a:rPr>
              <a:t>ChT</a:t>
            </a:r>
            <a:r>
              <a:rPr sz="1000" spc="155" dirty="0">
                <a:solidFill>
                  <a:prstClr val="black"/>
                </a:solidFill>
                <a:cs typeface="Calibri"/>
              </a:rPr>
              <a:t> </a:t>
            </a:r>
            <a:r>
              <a:rPr sz="1000" spc="-10" dirty="0">
                <a:solidFill>
                  <a:prstClr val="black"/>
                </a:solidFill>
                <a:cs typeface="Calibri"/>
              </a:rPr>
              <a:t>based</a:t>
            </a:r>
            <a:r>
              <a:rPr sz="1000" spc="155" dirty="0">
                <a:solidFill>
                  <a:prstClr val="black"/>
                </a:solidFill>
                <a:cs typeface="Calibri"/>
              </a:rPr>
              <a:t> </a:t>
            </a:r>
            <a:r>
              <a:rPr sz="1000" spc="-10" dirty="0">
                <a:solidFill>
                  <a:prstClr val="black"/>
                </a:solidFill>
                <a:cs typeface="Calibri"/>
              </a:rPr>
              <a:t>on</a:t>
            </a:r>
            <a:r>
              <a:rPr sz="1000" spc="155" dirty="0">
                <a:solidFill>
                  <a:prstClr val="black"/>
                </a:solidFill>
                <a:cs typeface="Calibri"/>
              </a:rPr>
              <a:t> </a:t>
            </a:r>
            <a:r>
              <a:rPr sz="1000" spc="-5" dirty="0">
                <a:solidFill>
                  <a:prstClr val="black"/>
                </a:solidFill>
                <a:cs typeface="Calibri"/>
              </a:rPr>
              <a:t>this</a:t>
            </a:r>
            <a:r>
              <a:rPr sz="1000" spc="150" dirty="0">
                <a:solidFill>
                  <a:prstClr val="black"/>
                </a:solidFill>
                <a:cs typeface="Calibri"/>
              </a:rPr>
              <a:t> </a:t>
            </a:r>
            <a:r>
              <a:rPr sz="1000" spc="15" dirty="0">
                <a:solidFill>
                  <a:prstClr val="black"/>
                </a:solidFill>
                <a:cs typeface="Calibri"/>
              </a:rPr>
              <a:t>alone.</a:t>
            </a:r>
            <a:r>
              <a:rPr sz="975" spc="22" baseline="38461" dirty="0">
                <a:solidFill>
                  <a:srgbClr val="007FAC"/>
                </a:solidFill>
                <a:cs typeface="Calibri"/>
                <a:hlinkClick r:id="rId5" action="ppaction://hlinksldjump"/>
              </a:rPr>
              <a:t>24-26</a:t>
            </a:r>
            <a:r>
              <a:rPr sz="975" spc="22" baseline="38461" dirty="0">
                <a:solidFill>
                  <a:prstClr val="black"/>
                </a:solidFill>
                <a:cs typeface="Calibri"/>
              </a:rPr>
              <a:t>,</a:t>
            </a:r>
            <a:r>
              <a:rPr sz="975" spc="22" baseline="38461" dirty="0">
                <a:solidFill>
                  <a:srgbClr val="007FAC"/>
                </a:solidFill>
                <a:cs typeface="Calibri"/>
                <a:hlinkClick r:id="rId5" action="ppaction://hlinksldjump"/>
              </a:rPr>
              <a:t>29</a:t>
            </a:r>
            <a:r>
              <a:rPr sz="975" spc="187" baseline="38461" dirty="0">
                <a:solidFill>
                  <a:srgbClr val="007FAC"/>
                </a:solidFill>
                <a:cs typeface="Calibri"/>
              </a:rPr>
              <a:t> </a:t>
            </a:r>
            <a:r>
              <a:rPr sz="1000" spc="-10" dirty="0">
                <a:solidFill>
                  <a:prstClr val="black"/>
                </a:solidFill>
                <a:cs typeface="Calibri"/>
              </a:rPr>
              <a:t>The</a:t>
            </a:r>
            <a:r>
              <a:rPr sz="1000" spc="150" dirty="0">
                <a:solidFill>
                  <a:prstClr val="black"/>
                </a:solidFill>
                <a:cs typeface="Calibri"/>
              </a:rPr>
              <a:t> </a:t>
            </a:r>
            <a:r>
              <a:rPr sz="1000" spc="-10" dirty="0">
                <a:solidFill>
                  <a:prstClr val="black"/>
                </a:solidFill>
                <a:cs typeface="Calibri"/>
              </a:rPr>
              <a:t>use</a:t>
            </a:r>
            <a:r>
              <a:rPr sz="1000" spc="155" dirty="0">
                <a:solidFill>
                  <a:prstClr val="black"/>
                </a:solidFill>
                <a:cs typeface="Calibri"/>
              </a:rPr>
              <a:t> </a:t>
            </a:r>
            <a:r>
              <a:rPr sz="1000" spc="-10" dirty="0">
                <a:solidFill>
                  <a:prstClr val="black"/>
                </a:solidFill>
                <a:cs typeface="Calibri"/>
              </a:rPr>
              <a:t>of</a:t>
            </a:r>
            <a:endParaRPr sz="1000">
              <a:solidFill>
                <a:prstClr val="black"/>
              </a:solidFill>
              <a:cs typeface="Calibri"/>
            </a:endParaRPr>
          </a:p>
        </p:txBody>
      </p:sp>
      <p:sp>
        <p:nvSpPr>
          <p:cNvPr id="9" name="object 9"/>
          <p:cNvSpPr txBox="1"/>
          <p:nvPr/>
        </p:nvSpPr>
        <p:spPr>
          <a:xfrm>
            <a:off x="890909"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30" dirty="0">
                <a:solidFill>
                  <a:srgbClr val="DAC0CE"/>
                </a:solidFill>
                <a:latin typeface="Arial MT"/>
                <a:cs typeface="Arial MT"/>
              </a:rPr>
              <a:t> </a:t>
            </a:r>
            <a:r>
              <a:rPr sz="1200" spc="-30" dirty="0">
                <a:solidFill>
                  <a:srgbClr val="DAC0CE"/>
                </a:solidFill>
                <a:latin typeface="Arial MT"/>
                <a:cs typeface="Arial MT"/>
              </a:rPr>
              <a:t>of</a:t>
            </a:r>
            <a:r>
              <a:rPr sz="1200" spc="35"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10" name="object 10"/>
          <p:cNvSpPr txBox="1"/>
          <p:nvPr/>
        </p:nvSpPr>
        <p:spPr>
          <a:xfrm>
            <a:off x="8060158"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11" name="object 11"/>
          <p:cNvSpPr txBox="1"/>
          <p:nvPr/>
        </p:nvSpPr>
        <p:spPr>
          <a:xfrm>
            <a:off x="7190044" y="9690665"/>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hlinkClick r:id="rId2"/>
              </a:rPr>
              <a:t>Volume</a:t>
            </a:r>
            <a:r>
              <a:rPr sz="900" spc="40" dirty="0">
                <a:solidFill>
                  <a:prstClr val="black"/>
                </a:solidFill>
                <a:latin typeface="Arial MT"/>
                <a:cs typeface="Arial MT"/>
                <a:hlinkClick r:id="rId2"/>
              </a:rPr>
              <a:t> </a:t>
            </a:r>
            <a:r>
              <a:rPr sz="900" spc="-75" dirty="0">
                <a:solidFill>
                  <a:prstClr val="black"/>
                </a:solidFill>
                <a:latin typeface="Arial MT"/>
                <a:cs typeface="Arial MT"/>
                <a:hlinkClick r:id="rId2"/>
              </a:rPr>
              <a:t>32</a:t>
            </a:r>
            <a:r>
              <a:rPr sz="900" spc="235" dirty="0">
                <a:solidFill>
                  <a:prstClr val="black"/>
                </a:solidFill>
                <a:latin typeface="Arial MT"/>
                <a:cs typeface="Arial MT"/>
              </a:rPr>
              <a:t> </a:t>
            </a:r>
            <a:r>
              <a:rPr sz="600" spc="175" dirty="0">
                <a:solidFill>
                  <a:prstClr val="black"/>
                </a:solidFill>
                <a:latin typeface="Lucida Sans Unicode"/>
                <a:cs typeface="Lucida Sans Unicode"/>
                <a:hlinkClick r:id="rId2"/>
              </a:rPr>
              <a:t>■</a:t>
            </a:r>
            <a:r>
              <a:rPr sz="600" spc="295" dirty="0">
                <a:solidFill>
                  <a:prstClr val="black"/>
                </a:solidFill>
                <a:latin typeface="Lucida Sans Unicode"/>
                <a:cs typeface="Lucida Sans Unicode"/>
              </a:rPr>
              <a:t> </a:t>
            </a:r>
            <a:r>
              <a:rPr sz="900" spc="-85" dirty="0">
                <a:solidFill>
                  <a:prstClr val="black"/>
                </a:solidFill>
                <a:latin typeface="Arial MT"/>
                <a:cs typeface="Arial MT"/>
                <a:hlinkClick r:id="rId2"/>
              </a:rPr>
              <a:t>Issue</a:t>
            </a:r>
            <a:r>
              <a:rPr sz="900" spc="45" dirty="0">
                <a:solidFill>
                  <a:prstClr val="black"/>
                </a:solidFill>
                <a:latin typeface="Arial MT"/>
                <a:cs typeface="Arial MT"/>
                <a:hlinkClick r:id="rId2"/>
              </a:rPr>
              <a:t> </a:t>
            </a:r>
            <a:r>
              <a:rPr sz="900" spc="-75" dirty="0">
                <a:solidFill>
                  <a:prstClr val="black"/>
                </a:solidFill>
                <a:latin typeface="Arial MT"/>
                <a:cs typeface="Arial MT"/>
                <a:hlinkClick r:id="rId2"/>
              </a:rPr>
              <a:t>12</a:t>
            </a:r>
            <a:r>
              <a:rPr sz="900" spc="240" dirty="0">
                <a:solidFill>
                  <a:prstClr val="black"/>
                </a:solidFill>
                <a:latin typeface="Arial MT"/>
                <a:cs typeface="Arial MT"/>
              </a:rPr>
              <a:t> </a:t>
            </a:r>
            <a:r>
              <a:rPr sz="600" spc="175" dirty="0">
                <a:solidFill>
                  <a:prstClr val="black"/>
                </a:solidFill>
                <a:latin typeface="Lucida Sans Unicode"/>
                <a:cs typeface="Lucida Sans Unicode"/>
                <a:hlinkClick r:id="rId2"/>
              </a:rPr>
              <a:t>■</a:t>
            </a:r>
            <a:r>
              <a:rPr sz="600" spc="295" dirty="0">
                <a:solidFill>
                  <a:prstClr val="black"/>
                </a:solidFill>
                <a:latin typeface="Lucida Sans Unicode"/>
                <a:cs typeface="Lucida Sans Unicode"/>
              </a:rPr>
              <a:t> </a:t>
            </a:r>
            <a:r>
              <a:rPr sz="900" spc="-75" dirty="0">
                <a:solidFill>
                  <a:prstClr val="black"/>
                </a:solidFill>
                <a:latin typeface="Arial MT"/>
                <a:cs typeface="Arial MT"/>
                <a:hlinkClick r:id="rId2"/>
              </a:rPr>
              <a:t>2021</a:t>
            </a:r>
            <a:endParaRPr sz="900">
              <a:solidFill>
                <a:prstClr val="black"/>
              </a:solidFill>
              <a:latin typeface="Arial MT"/>
              <a:cs typeface="Arial MT"/>
            </a:endParaRPr>
          </a:p>
        </p:txBody>
      </p:sp>
    </p:spTree>
    <p:extLst>
      <p:ext uri="{BB962C8B-B14F-4D97-AF65-F5344CB8AC3E}">
        <p14:creationId xmlns:p14="http://schemas.microsoft.com/office/powerpoint/2010/main" val="13078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8070" y="7256358"/>
            <a:ext cx="4069986" cy="2024272"/>
          </a:xfrm>
          <a:prstGeom prst="rect">
            <a:avLst/>
          </a:prstGeom>
        </p:spPr>
        <p:txBody>
          <a:bodyPr vert="horz" wrap="square" lIns="0" tIns="36195" rIns="0" bIns="0" rtlCol="0">
            <a:spAutoFit/>
          </a:bodyPr>
          <a:lstStyle/>
          <a:p>
            <a:pPr marL="38100" marR="30480" indent="-635" algn="just">
              <a:lnSpc>
                <a:spcPts val="1200"/>
              </a:lnSpc>
              <a:spcBef>
                <a:spcPts val="285"/>
              </a:spcBef>
            </a:pPr>
            <a:r>
              <a:rPr sz="1000" spc="-10" dirty="0">
                <a:solidFill>
                  <a:prstClr val="black"/>
                </a:solidFill>
                <a:cs typeface="Calibri"/>
              </a:rPr>
              <a:t>post-operative PEGylated </a:t>
            </a:r>
            <a:r>
              <a:rPr sz="1000" spc="-15" dirty="0">
                <a:solidFill>
                  <a:prstClr val="black"/>
                </a:solidFill>
                <a:cs typeface="Calibri"/>
              </a:rPr>
              <a:t>interferon-</a:t>
            </a:r>
            <a:r>
              <a:rPr sz="1150" spc="-15" dirty="0">
                <a:solidFill>
                  <a:prstClr val="black"/>
                </a:solidFill>
                <a:latin typeface="Lucida Sans Unicode"/>
                <a:cs typeface="Lucida Sans Unicode"/>
              </a:rPr>
              <a:t>a</a:t>
            </a:r>
            <a:r>
              <a:rPr sz="1000" spc="-15" dirty="0">
                <a:solidFill>
                  <a:prstClr val="black"/>
                </a:solidFill>
                <a:cs typeface="Calibri"/>
              </a:rPr>
              <a:t>2b </a:t>
            </a:r>
            <a:r>
              <a:rPr sz="1000" spc="-5" dirty="0">
                <a:solidFill>
                  <a:prstClr val="black"/>
                </a:solidFill>
                <a:cs typeface="Calibri"/>
              </a:rPr>
              <a:t>in </a:t>
            </a:r>
            <a:r>
              <a:rPr sz="1000" spc="-10" dirty="0">
                <a:solidFill>
                  <a:prstClr val="black"/>
                </a:solidFill>
                <a:cs typeface="Calibri"/>
              </a:rPr>
              <a:t>addition to MAP </a:t>
            </a:r>
            <a:r>
              <a:rPr sz="1000" spc="-215" dirty="0">
                <a:solidFill>
                  <a:prstClr val="black"/>
                </a:solidFill>
                <a:cs typeface="Calibri"/>
              </a:rPr>
              <a:t> </a:t>
            </a:r>
            <a:r>
              <a:rPr sz="1000" spc="-5" dirty="0">
                <a:solidFill>
                  <a:prstClr val="black"/>
                </a:solidFill>
                <a:cs typeface="Calibri"/>
              </a:rPr>
              <a:t>in </a:t>
            </a:r>
            <a:r>
              <a:rPr sz="1000" spc="-10" dirty="0">
                <a:solidFill>
                  <a:prstClr val="black"/>
                </a:solidFill>
                <a:cs typeface="Calibri"/>
              </a:rPr>
              <a:t>patients with good histological response to preoperative </a:t>
            </a:r>
            <a:r>
              <a:rPr sz="1000" spc="-5" dirty="0">
                <a:solidFill>
                  <a:prstClr val="black"/>
                </a:solidFill>
                <a:cs typeface="Calibri"/>
              </a:rPr>
              <a:t> </a:t>
            </a:r>
            <a:r>
              <a:rPr sz="1000" spc="-35" dirty="0">
                <a:solidFill>
                  <a:prstClr val="black"/>
                </a:solidFill>
                <a:cs typeface="Calibri"/>
              </a:rPr>
              <a:t>ChT,</a:t>
            </a:r>
            <a:r>
              <a:rPr sz="1000" spc="-30" dirty="0">
                <a:solidFill>
                  <a:prstClr val="black"/>
                </a:solidFill>
                <a:cs typeface="Calibri"/>
              </a:rPr>
              <a:t> </a:t>
            </a:r>
            <a:r>
              <a:rPr sz="1000" spc="-10" dirty="0">
                <a:solidFill>
                  <a:prstClr val="black"/>
                </a:solidFill>
                <a:cs typeface="Calibri"/>
              </a:rPr>
              <a:t>of ifosfamide</a:t>
            </a:r>
            <a:r>
              <a:rPr sz="1000" spc="-5" dirty="0">
                <a:solidFill>
                  <a:prstClr val="black"/>
                </a:solidFill>
                <a:cs typeface="Calibri"/>
              </a:rPr>
              <a:t> </a:t>
            </a:r>
            <a:r>
              <a:rPr sz="1000" spc="-10" dirty="0">
                <a:solidFill>
                  <a:prstClr val="black"/>
                </a:solidFill>
                <a:cs typeface="Calibri"/>
              </a:rPr>
              <a:t>and</a:t>
            </a:r>
            <a:r>
              <a:rPr sz="1000" spc="204" dirty="0">
                <a:solidFill>
                  <a:prstClr val="black"/>
                </a:solidFill>
                <a:cs typeface="Calibri"/>
              </a:rPr>
              <a:t> </a:t>
            </a:r>
            <a:r>
              <a:rPr sz="1000" spc="-10" dirty="0">
                <a:solidFill>
                  <a:prstClr val="black"/>
                </a:solidFill>
                <a:cs typeface="Calibri"/>
              </a:rPr>
              <a:t>etoposide </a:t>
            </a:r>
            <a:r>
              <a:rPr sz="1000" spc="-5" dirty="0">
                <a:solidFill>
                  <a:prstClr val="black"/>
                </a:solidFill>
                <a:cs typeface="Calibri"/>
              </a:rPr>
              <a:t>in </a:t>
            </a:r>
            <a:r>
              <a:rPr sz="1000" spc="-10" dirty="0">
                <a:solidFill>
                  <a:prstClr val="black"/>
                </a:solidFill>
                <a:cs typeface="Calibri"/>
              </a:rPr>
              <a:t>poor</a:t>
            </a:r>
            <a:r>
              <a:rPr sz="1000" spc="204" dirty="0">
                <a:solidFill>
                  <a:prstClr val="black"/>
                </a:solidFill>
                <a:cs typeface="Calibri"/>
              </a:rPr>
              <a:t> </a:t>
            </a:r>
            <a:r>
              <a:rPr sz="1000" spc="-10" dirty="0">
                <a:solidFill>
                  <a:prstClr val="black"/>
                </a:solidFill>
                <a:cs typeface="Calibri"/>
              </a:rPr>
              <a:t>responders and </a:t>
            </a:r>
            <a:r>
              <a:rPr sz="1000" spc="-5" dirty="0">
                <a:solidFill>
                  <a:prstClr val="black"/>
                </a:solidFill>
                <a:cs typeface="Calibri"/>
              </a:rPr>
              <a:t> </a:t>
            </a:r>
            <a:r>
              <a:rPr sz="1000" spc="-10" dirty="0">
                <a:solidFill>
                  <a:prstClr val="black"/>
                </a:solidFill>
                <a:cs typeface="Calibri"/>
              </a:rPr>
              <a:t>the preoperative use of zoledronic acid </a:t>
            </a:r>
            <a:r>
              <a:rPr sz="1000" spc="-5" dirty="0">
                <a:solidFill>
                  <a:prstClr val="black"/>
                </a:solidFill>
                <a:cs typeface="Calibri"/>
              </a:rPr>
              <a:t>in </a:t>
            </a:r>
            <a:r>
              <a:rPr sz="1000" spc="-10" dirty="0">
                <a:solidFill>
                  <a:prstClr val="black"/>
                </a:solidFill>
                <a:cs typeface="Calibri"/>
              </a:rPr>
              <a:t>newly diagnosed </a:t>
            </a:r>
            <a:r>
              <a:rPr sz="1000" spc="-5" dirty="0">
                <a:solidFill>
                  <a:prstClr val="black"/>
                </a:solidFill>
                <a:cs typeface="Calibri"/>
              </a:rPr>
              <a:t> </a:t>
            </a:r>
            <a:r>
              <a:rPr sz="1000" spc="-15" dirty="0">
                <a:solidFill>
                  <a:prstClr val="black"/>
                </a:solidFill>
                <a:cs typeface="Calibri"/>
              </a:rPr>
              <a:t>osteosarcoma </a:t>
            </a:r>
            <a:r>
              <a:rPr sz="1000" spc="-10" dirty="0">
                <a:solidFill>
                  <a:prstClr val="black"/>
                </a:solidFill>
                <a:cs typeface="Calibri"/>
              </a:rPr>
              <a:t>patients failed to improve outcome </a:t>
            </a:r>
            <a:r>
              <a:rPr sz="1000" spc="-5" dirty="0">
                <a:solidFill>
                  <a:prstClr val="black"/>
                </a:solidFill>
                <a:cs typeface="Calibri"/>
              </a:rPr>
              <a:t>in </a:t>
            </a:r>
            <a:r>
              <a:rPr sz="1000" spc="-10" dirty="0">
                <a:solidFill>
                  <a:prstClr val="black"/>
                </a:solidFill>
                <a:cs typeface="Calibri"/>
              </a:rPr>
              <a:t>large </a:t>
            </a:r>
            <a:r>
              <a:rPr sz="1000" spc="-5" dirty="0">
                <a:solidFill>
                  <a:prstClr val="black"/>
                </a:solidFill>
                <a:cs typeface="Calibri"/>
              </a:rPr>
              <a:t> </a:t>
            </a:r>
            <a:r>
              <a:rPr sz="1000" spc="-10" dirty="0">
                <a:solidFill>
                  <a:prstClr val="black"/>
                </a:solidFill>
                <a:cs typeface="Calibri"/>
              </a:rPr>
              <a:t>randomised</a:t>
            </a:r>
            <a:r>
              <a:rPr sz="1000" spc="-5" dirty="0">
                <a:solidFill>
                  <a:prstClr val="black"/>
                </a:solidFill>
                <a:cs typeface="Calibri"/>
              </a:rPr>
              <a:t> </a:t>
            </a:r>
            <a:r>
              <a:rPr sz="1000" spc="-10" dirty="0">
                <a:solidFill>
                  <a:prstClr val="black"/>
                </a:solidFill>
                <a:cs typeface="Calibri"/>
              </a:rPr>
              <a:t>studies;</a:t>
            </a:r>
            <a:r>
              <a:rPr sz="1000" spc="-5" dirty="0">
                <a:solidFill>
                  <a:prstClr val="black"/>
                </a:solidFill>
                <a:cs typeface="Calibri"/>
              </a:rPr>
              <a:t> </a:t>
            </a:r>
            <a:r>
              <a:rPr sz="1000" spc="-15" dirty="0">
                <a:solidFill>
                  <a:prstClr val="black"/>
                </a:solidFill>
                <a:cs typeface="Calibri"/>
              </a:rPr>
              <a:t>therefore,</a:t>
            </a:r>
            <a:r>
              <a:rPr sz="1000" spc="-10" dirty="0">
                <a:solidFill>
                  <a:prstClr val="black"/>
                </a:solidFill>
                <a:cs typeface="Calibri"/>
              </a:rPr>
              <a:t> their</a:t>
            </a:r>
            <a:r>
              <a:rPr sz="1000" spc="-5" dirty="0">
                <a:solidFill>
                  <a:prstClr val="black"/>
                </a:solidFill>
                <a:cs typeface="Calibri"/>
              </a:rPr>
              <a:t> </a:t>
            </a:r>
            <a:r>
              <a:rPr sz="1000" spc="-10" dirty="0">
                <a:solidFill>
                  <a:prstClr val="black"/>
                </a:solidFill>
                <a:cs typeface="Calibri"/>
              </a:rPr>
              <a:t>use</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not</a:t>
            </a:r>
            <a:r>
              <a:rPr sz="1000" spc="-5" dirty="0">
                <a:solidFill>
                  <a:prstClr val="black"/>
                </a:solidFill>
                <a:cs typeface="Calibri"/>
              </a:rPr>
              <a:t> </a:t>
            </a:r>
            <a:r>
              <a:rPr sz="1000" spc="-10" dirty="0">
                <a:solidFill>
                  <a:prstClr val="black"/>
                </a:solidFill>
                <a:cs typeface="Calibri"/>
              </a:rPr>
              <a:t>recom- </a:t>
            </a:r>
            <a:r>
              <a:rPr sz="1000" spc="-5" dirty="0">
                <a:solidFill>
                  <a:prstClr val="black"/>
                </a:solidFill>
                <a:cs typeface="Calibri"/>
              </a:rPr>
              <a:t> </a:t>
            </a:r>
            <a:r>
              <a:rPr sz="1000" spc="-10" dirty="0">
                <a:solidFill>
                  <a:prstClr val="black"/>
                </a:solidFill>
                <a:cs typeface="Calibri"/>
              </a:rPr>
              <a:t>mended</a:t>
            </a:r>
            <a:r>
              <a:rPr sz="1000" spc="110" dirty="0">
                <a:solidFill>
                  <a:prstClr val="black"/>
                </a:solidFill>
                <a:cs typeface="Calibri"/>
              </a:rPr>
              <a:t> </a:t>
            </a:r>
            <a:r>
              <a:rPr sz="1000" spc="-10" dirty="0">
                <a:solidFill>
                  <a:prstClr val="black"/>
                </a:solidFill>
                <a:cs typeface="Calibri"/>
              </a:rPr>
              <a:t>outside</a:t>
            </a:r>
            <a:r>
              <a:rPr sz="1000" spc="105" dirty="0">
                <a:solidFill>
                  <a:prstClr val="black"/>
                </a:solidFill>
                <a:cs typeface="Calibri"/>
              </a:rPr>
              <a:t> </a:t>
            </a:r>
            <a:r>
              <a:rPr sz="1000" spc="-5" dirty="0">
                <a:solidFill>
                  <a:prstClr val="black"/>
                </a:solidFill>
                <a:cs typeface="Calibri"/>
              </a:rPr>
              <a:t>clinical</a:t>
            </a:r>
            <a:r>
              <a:rPr sz="1000" spc="105" dirty="0">
                <a:solidFill>
                  <a:prstClr val="black"/>
                </a:solidFill>
                <a:cs typeface="Calibri"/>
              </a:rPr>
              <a:t> </a:t>
            </a:r>
            <a:r>
              <a:rPr sz="1000" spc="-10" dirty="0">
                <a:solidFill>
                  <a:prstClr val="black"/>
                </a:solidFill>
                <a:cs typeface="Calibri"/>
              </a:rPr>
              <a:t>trials</a:t>
            </a:r>
            <a:r>
              <a:rPr sz="1000" spc="105" dirty="0">
                <a:solidFill>
                  <a:prstClr val="black"/>
                </a:solidFill>
                <a:cs typeface="Calibri"/>
              </a:rPr>
              <a:t> </a:t>
            </a:r>
            <a:r>
              <a:rPr sz="1000" spc="-10" dirty="0">
                <a:solidFill>
                  <a:prstClr val="black"/>
                </a:solidFill>
                <a:cs typeface="Calibri"/>
              </a:rPr>
              <a:t>[I,</a:t>
            </a:r>
            <a:r>
              <a:rPr sz="1000" spc="100" dirty="0">
                <a:solidFill>
                  <a:prstClr val="black"/>
                </a:solidFill>
                <a:cs typeface="Calibri"/>
              </a:rPr>
              <a:t> </a:t>
            </a:r>
            <a:r>
              <a:rPr sz="1000" spc="25" dirty="0">
                <a:solidFill>
                  <a:prstClr val="black"/>
                </a:solidFill>
                <a:cs typeface="Calibri"/>
              </a:rPr>
              <a:t>D].</a:t>
            </a:r>
            <a:r>
              <a:rPr sz="975" spc="37" baseline="38461" dirty="0">
                <a:solidFill>
                  <a:srgbClr val="007FAC"/>
                </a:solidFill>
                <a:cs typeface="Calibri"/>
                <a:hlinkClick r:id="rId2" action="ppaction://hlinksldjump"/>
              </a:rPr>
              <a:t>24</a:t>
            </a:r>
            <a:r>
              <a:rPr sz="975" spc="37" baseline="38461" dirty="0">
                <a:solidFill>
                  <a:prstClr val="black"/>
                </a:solidFill>
                <a:cs typeface="Calibri"/>
              </a:rPr>
              <a:t>,</a:t>
            </a:r>
            <a:r>
              <a:rPr sz="975" spc="37" baseline="38461" dirty="0">
                <a:solidFill>
                  <a:srgbClr val="007FAC"/>
                </a:solidFill>
                <a:cs typeface="Calibri"/>
                <a:hlinkClick r:id="rId2" action="ppaction://hlinksldjump"/>
              </a:rPr>
              <a:t>30</a:t>
            </a:r>
            <a:r>
              <a:rPr sz="975" spc="37" baseline="38461" dirty="0">
                <a:solidFill>
                  <a:prstClr val="black"/>
                </a:solidFill>
                <a:cs typeface="Calibri"/>
              </a:rPr>
              <a:t>,</a:t>
            </a:r>
            <a:r>
              <a:rPr sz="975" spc="37" baseline="38461" dirty="0">
                <a:solidFill>
                  <a:srgbClr val="007FAC"/>
                </a:solidFill>
                <a:cs typeface="Calibri"/>
                <a:hlinkClick r:id="rId2" action="ppaction://hlinksldjump"/>
              </a:rPr>
              <a:t>31</a:t>
            </a:r>
            <a:endParaRPr sz="975" baseline="38461">
              <a:solidFill>
                <a:prstClr val="black"/>
              </a:solidFill>
              <a:cs typeface="Calibri"/>
            </a:endParaRPr>
          </a:p>
          <a:p>
            <a:pPr marL="164465" algn="just">
              <a:lnSpc>
                <a:spcPts val="1130"/>
              </a:lnSpc>
            </a:pPr>
            <a:r>
              <a:rPr sz="1000" spc="-10" dirty="0">
                <a:solidFill>
                  <a:prstClr val="black"/>
                </a:solidFill>
                <a:cs typeface="Calibri"/>
              </a:rPr>
              <a:t>Innate</a:t>
            </a:r>
            <a:r>
              <a:rPr sz="1000" spc="200" dirty="0">
                <a:solidFill>
                  <a:prstClr val="black"/>
                </a:solidFill>
                <a:cs typeface="Calibri"/>
              </a:rPr>
              <a:t> </a:t>
            </a:r>
            <a:r>
              <a:rPr sz="1000" spc="-10" dirty="0">
                <a:solidFill>
                  <a:prstClr val="black"/>
                </a:solidFill>
                <a:cs typeface="Calibri"/>
              </a:rPr>
              <a:t>immune</a:t>
            </a:r>
            <a:r>
              <a:rPr sz="1000" spc="215" dirty="0">
                <a:solidFill>
                  <a:prstClr val="black"/>
                </a:solidFill>
                <a:cs typeface="Calibri"/>
              </a:rPr>
              <a:t> </a:t>
            </a:r>
            <a:r>
              <a:rPr sz="1000" spc="-10" dirty="0">
                <a:solidFill>
                  <a:prstClr val="black"/>
                </a:solidFill>
                <a:cs typeface="Calibri"/>
              </a:rPr>
              <a:t>modulation</a:t>
            </a:r>
            <a:r>
              <a:rPr sz="1000" spc="215" dirty="0">
                <a:solidFill>
                  <a:prstClr val="black"/>
                </a:solidFill>
                <a:cs typeface="Calibri"/>
              </a:rPr>
              <a:t> </a:t>
            </a:r>
            <a:r>
              <a:rPr sz="1000" spc="-10" dirty="0">
                <a:solidFill>
                  <a:prstClr val="black"/>
                </a:solidFill>
                <a:cs typeface="Calibri"/>
              </a:rPr>
              <a:t>has</a:t>
            </a:r>
            <a:r>
              <a:rPr sz="1000" spc="210" dirty="0">
                <a:solidFill>
                  <a:prstClr val="black"/>
                </a:solidFill>
                <a:cs typeface="Calibri"/>
              </a:rPr>
              <a:t> </a:t>
            </a:r>
            <a:r>
              <a:rPr sz="1000" spc="-10" dirty="0">
                <a:solidFill>
                  <a:prstClr val="black"/>
                </a:solidFill>
                <a:cs typeface="Calibri"/>
              </a:rPr>
              <a:t>been</a:t>
            </a:r>
            <a:r>
              <a:rPr sz="1000" spc="215" dirty="0">
                <a:solidFill>
                  <a:prstClr val="black"/>
                </a:solidFill>
                <a:cs typeface="Calibri"/>
              </a:rPr>
              <a:t> </a:t>
            </a:r>
            <a:r>
              <a:rPr sz="1000" spc="-10" dirty="0">
                <a:solidFill>
                  <a:prstClr val="black"/>
                </a:solidFill>
                <a:cs typeface="Calibri"/>
              </a:rPr>
              <a:t>attempted</a:t>
            </a:r>
            <a:r>
              <a:rPr sz="1000" spc="200" dirty="0">
                <a:solidFill>
                  <a:prstClr val="black"/>
                </a:solidFill>
                <a:cs typeface="Calibri"/>
              </a:rPr>
              <a:t> </a:t>
            </a:r>
            <a:r>
              <a:rPr sz="1000" spc="-5" dirty="0">
                <a:solidFill>
                  <a:prstClr val="black"/>
                </a:solidFill>
                <a:cs typeface="Calibri"/>
              </a:rPr>
              <a:t>in</a:t>
            </a:r>
            <a:r>
              <a:rPr sz="1000" spc="210" dirty="0">
                <a:solidFill>
                  <a:prstClr val="black"/>
                </a:solidFill>
                <a:cs typeface="Calibri"/>
              </a:rPr>
              <a:t> </a:t>
            </a:r>
            <a:r>
              <a:rPr sz="1000" spc="-10" dirty="0">
                <a:solidFill>
                  <a:prstClr val="black"/>
                </a:solidFill>
                <a:cs typeface="Calibri"/>
              </a:rPr>
              <a:t>os-</a:t>
            </a:r>
            <a:endParaRPr sz="1000">
              <a:solidFill>
                <a:prstClr val="black"/>
              </a:solidFill>
              <a:cs typeface="Calibri"/>
            </a:endParaRPr>
          </a:p>
          <a:p>
            <a:pPr marL="38100" marR="30480" algn="just">
              <a:lnSpc>
                <a:spcPts val="1200"/>
              </a:lnSpc>
              <a:spcBef>
                <a:spcPts val="35"/>
              </a:spcBef>
            </a:pPr>
            <a:r>
              <a:rPr sz="1000" spc="-15" dirty="0">
                <a:solidFill>
                  <a:prstClr val="black"/>
                </a:solidFill>
                <a:cs typeface="Calibri"/>
              </a:rPr>
              <a:t>teosarcoma</a:t>
            </a:r>
            <a:r>
              <a:rPr sz="1000" spc="-10" dirty="0">
                <a:solidFill>
                  <a:prstClr val="black"/>
                </a:solidFill>
                <a:cs typeface="Calibri"/>
              </a:rPr>
              <a:t> with</a:t>
            </a:r>
            <a:r>
              <a:rPr sz="1000" spc="-5" dirty="0">
                <a:solidFill>
                  <a:prstClr val="black"/>
                </a:solidFill>
                <a:cs typeface="Calibri"/>
              </a:rPr>
              <a:t> </a:t>
            </a:r>
            <a:r>
              <a:rPr sz="1000" spc="-10" dirty="0">
                <a:solidFill>
                  <a:prstClr val="black"/>
                </a:solidFill>
                <a:cs typeface="Calibri"/>
              </a:rPr>
              <a:t>some</a:t>
            </a:r>
            <a:r>
              <a:rPr sz="1000" spc="-5" dirty="0">
                <a:solidFill>
                  <a:prstClr val="black"/>
                </a:solidFill>
                <a:cs typeface="Calibri"/>
              </a:rPr>
              <a:t> </a:t>
            </a:r>
            <a:r>
              <a:rPr sz="1000" spc="-10" dirty="0">
                <a:solidFill>
                  <a:prstClr val="black"/>
                </a:solidFill>
                <a:cs typeface="Calibri"/>
              </a:rPr>
              <a:t>agents,</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particular</a:t>
            </a:r>
            <a:r>
              <a:rPr sz="1000" spc="-5" dirty="0">
                <a:solidFill>
                  <a:prstClr val="black"/>
                </a:solidFill>
                <a:cs typeface="Calibri"/>
              </a:rPr>
              <a:t> </a:t>
            </a:r>
            <a:r>
              <a:rPr sz="1000" spc="-15" dirty="0">
                <a:solidFill>
                  <a:prstClr val="black"/>
                </a:solidFill>
                <a:cs typeface="Calibri"/>
              </a:rPr>
              <a:t>muramyl</a:t>
            </a:r>
            <a:r>
              <a:rPr sz="1000" spc="-10" dirty="0">
                <a:solidFill>
                  <a:prstClr val="black"/>
                </a:solidFill>
                <a:cs typeface="Calibri"/>
              </a:rPr>
              <a:t> </a:t>
            </a:r>
            <a:r>
              <a:rPr sz="1000" spc="-5" dirty="0">
                <a:solidFill>
                  <a:prstClr val="black"/>
                </a:solidFill>
                <a:cs typeface="Calibri"/>
              </a:rPr>
              <a:t>tri- </a:t>
            </a:r>
            <a:r>
              <a:rPr sz="1000" dirty="0">
                <a:solidFill>
                  <a:prstClr val="black"/>
                </a:solidFill>
                <a:cs typeface="Calibri"/>
              </a:rPr>
              <a:t> </a:t>
            </a:r>
            <a:r>
              <a:rPr sz="1000" spc="-10" dirty="0">
                <a:solidFill>
                  <a:prstClr val="black"/>
                </a:solidFill>
                <a:cs typeface="Calibri"/>
              </a:rPr>
              <a:t>peptide</a:t>
            </a:r>
            <a:r>
              <a:rPr sz="1000" spc="-5" dirty="0">
                <a:solidFill>
                  <a:prstClr val="black"/>
                </a:solidFill>
                <a:cs typeface="Calibri"/>
              </a:rPr>
              <a:t> </a:t>
            </a:r>
            <a:r>
              <a:rPr sz="1000" spc="-10" dirty="0">
                <a:solidFill>
                  <a:prstClr val="black"/>
                </a:solidFill>
                <a:cs typeface="Calibri"/>
              </a:rPr>
              <a:t>(MTP).</a:t>
            </a:r>
            <a:r>
              <a:rPr sz="1000" spc="-5" dirty="0">
                <a:solidFill>
                  <a:prstClr val="black"/>
                </a:solidFill>
                <a:cs typeface="Calibri"/>
              </a:rPr>
              <a:t> </a:t>
            </a:r>
            <a:r>
              <a:rPr sz="1000" spc="-10" dirty="0">
                <a:solidFill>
                  <a:prstClr val="black"/>
                </a:solidFill>
                <a:cs typeface="Calibri"/>
              </a:rPr>
              <a:t>In</a:t>
            </a:r>
            <a:r>
              <a:rPr sz="1000" spc="-5" dirty="0">
                <a:solidFill>
                  <a:prstClr val="black"/>
                </a:solidFill>
                <a:cs typeface="Calibri"/>
              </a:rPr>
              <a:t> </a:t>
            </a:r>
            <a:r>
              <a:rPr sz="1000" spc="-10" dirty="0">
                <a:solidFill>
                  <a:prstClr val="black"/>
                </a:solidFill>
                <a:cs typeface="Calibri"/>
              </a:rPr>
              <a:t>one</a:t>
            </a:r>
            <a:r>
              <a:rPr sz="1000" spc="-5" dirty="0">
                <a:solidFill>
                  <a:prstClr val="black"/>
                </a:solidFill>
                <a:cs typeface="Calibri"/>
              </a:rPr>
              <a:t> </a:t>
            </a:r>
            <a:r>
              <a:rPr sz="1000" spc="-10" dirty="0">
                <a:solidFill>
                  <a:prstClr val="black"/>
                </a:solidFill>
                <a:cs typeface="Calibri"/>
              </a:rPr>
              <a:t>large,</a:t>
            </a:r>
            <a:r>
              <a:rPr sz="1000" spc="-5" dirty="0">
                <a:solidFill>
                  <a:prstClr val="black"/>
                </a:solidFill>
                <a:cs typeface="Calibri"/>
              </a:rPr>
              <a:t> </a:t>
            </a:r>
            <a:r>
              <a:rPr sz="1000" spc="-10" dirty="0">
                <a:solidFill>
                  <a:prstClr val="black"/>
                </a:solidFill>
                <a:cs typeface="Calibri"/>
              </a:rPr>
              <a:t>randomised</a:t>
            </a:r>
            <a:r>
              <a:rPr sz="1000" spc="210" dirty="0">
                <a:solidFill>
                  <a:prstClr val="black"/>
                </a:solidFill>
                <a:cs typeface="Calibri"/>
              </a:rPr>
              <a:t> </a:t>
            </a:r>
            <a:r>
              <a:rPr sz="1000" spc="-10" dirty="0">
                <a:solidFill>
                  <a:prstClr val="black"/>
                </a:solidFill>
                <a:cs typeface="Calibri"/>
              </a:rPr>
              <a:t>trial</a:t>
            </a:r>
            <a:r>
              <a:rPr sz="1000" spc="210" dirty="0">
                <a:solidFill>
                  <a:prstClr val="black"/>
                </a:solidFill>
                <a:cs typeface="Calibri"/>
              </a:rPr>
              <a:t> </a:t>
            </a:r>
            <a:r>
              <a:rPr sz="1000" spc="-10" dirty="0">
                <a:solidFill>
                  <a:prstClr val="black"/>
                </a:solidFill>
                <a:cs typeface="Calibri"/>
              </a:rPr>
              <a:t>where </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localised</a:t>
            </a:r>
            <a:r>
              <a:rPr sz="1000" spc="-5" dirty="0">
                <a:solidFill>
                  <a:prstClr val="black"/>
                </a:solidFill>
                <a:cs typeface="Calibri"/>
              </a:rPr>
              <a:t> </a:t>
            </a:r>
            <a:r>
              <a:rPr sz="1000" spc="-15" dirty="0">
                <a:solidFill>
                  <a:prstClr val="black"/>
                </a:solidFill>
                <a:cs typeface="Calibri"/>
              </a:rPr>
              <a:t>osteosarcoma</a:t>
            </a:r>
            <a:r>
              <a:rPr sz="1000" spc="-10" dirty="0">
                <a:solidFill>
                  <a:prstClr val="black"/>
                </a:solidFill>
                <a:cs typeface="Calibri"/>
              </a:rPr>
              <a:t> were</a:t>
            </a:r>
            <a:r>
              <a:rPr sz="1000" spc="204" dirty="0">
                <a:solidFill>
                  <a:prstClr val="black"/>
                </a:solidFill>
                <a:cs typeface="Calibri"/>
              </a:rPr>
              <a:t> </a:t>
            </a:r>
            <a:r>
              <a:rPr sz="1000" spc="-10" dirty="0">
                <a:solidFill>
                  <a:prstClr val="black"/>
                </a:solidFill>
                <a:cs typeface="Calibri"/>
              </a:rPr>
              <a:t>treated</a:t>
            </a:r>
            <a:r>
              <a:rPr sz="1000" spc="204"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MAP and randomly assigned to receive ifosfamide and/or </a:t>
            </a:r>
            <a:r>
              <a:rPr sz="1000" spc="-5" dirty="0">
                <a:solidFill>
                  <a:prstClr val="black"/>
                </a:solidFill>
                <a:cs typeface="Calibri"/>
              </a:rPr>
              <a:t> </a:t>
            </a:r>
            <a:r>
              <a:rPr sz="1000" spc="-10" dirty="0">
                <a:solidFill>
                  <a:prstClr val="black"/>
                </a:solidFill>
                <a:cs typeface="Calibri"/>
              </a:rPr>
              <a:t>MTP or not, MTP added to post-operative ChT was associ- </a:t>
            </a:r>
            <a:r>
              <a:rPr sz="1000" spc="-5" dirty="0">
                <a:solidFill>
                  <a:prstClr val="black"/>
                </a:solidFill>
                <a:cs typeface="Calibri"/>
              </a:rPr>
              <a:t> </a:t>
            </a:r>
            <a:r>
              <a:rPr sz="1000" spc="-10" dirty="0">
                <a:solidFill>
                  <a:prstClr val="black"/>
                </a:solidFill>
                <a:cs typeface="Calibri"/>
              </a:rPr>
              <a:t>ated with </a:t>
            </a:r>
            <a:r>
              <a:rPr sz="1000" spc="-15" dirty="0">
                <a:solidFill>
                  <a:prstClr val="black"/>
                </a:solidFill>
                <a:cs typeface="Calibri"/>
              </a:rPr>
              <a:t>a </a:t>
            </a:r>
            <a:r>
              <a:rPr sz="1000" spc="-20" dirty="0">
                <a:solidFill>
                  <a:prstClr val="black"/>
                </a:solidFill>
                <a:cs typeface="Calibri"/>
              </a:rPr>
              <a:t>signi</a:t>
            </a:r>
            <a:r>
              <a:rPr sz="1000" spc="-20" dirty="0">
                <a:solidFill>
                  <a:prstClr val="black"/>
                </a:solidFill>
                <a:latin typeface="Lucida Sans Unicode"/>
                <a:cs typeface="Lucida Sans Unicode"/>
              </a:rPr>
              <a:t>fi</a:t>
            </a:r>
            <a:r>
              <a:rPr sz="1000" spc="-20" dirty="0">
                <a:solidFill>
                  <a:prstClr val="black"/>
                </a:solidFill>
                <a:cs typeface="Calibri"/>
              </a:rPr>
              <a:t>cant </a:t>
            </a:r>
            <a:r>
              <a:rPr sz="1000" spc="-10" dirty="0">
                <a:solidFill>
                  <a:prstClr val="black"/>
                </a:solidFill>
                <a:cs typeface="Calibri"/>
              </a:rPr>
              <a:t>advantage </a:t>
            </a:r>
            <a:r>
              <a:rPr sz="1000" spc="-5" dirty="0">
                <a:solidFill>
                  <a:prstClr val="black"/>
                </a:solidFill>
                <a:cs typeface="Calibri"/>
              </a:rPr>
              <a:t>in OS. </a:t>
            </a:r>
            <a:r>
              <a:rPr sz="1000" spc="-10" dirty="0">
                <a:solidFill>
                  <a:prstClr val="black"/>
                </a:solidFill>
                <a:cs typeface="Calibri"/>
              </a:rPr>
              <a:t>On </a:t>
            </a:r>
            <a:r>
              <a:rPr sz="1000" spc="-5" dirty="0">
                <a:solidFill>
                  <a:prstClr val="black"/>
                </a:solidFill>
                <a:cs typeface="Calibri"/>
              </a:rPr>
              <a:t>this </a:t>
            </a:r>
            <a:r>
              <a:rPr sz="1000" spc="-10" dirty="0">
                <a:solidFill>
                  <a:prstClr val="black"/>
                </a:solidFill>
                <a:cs typeface="Calibri"/>
              </a:rPr>
              <a:t>basis, MTP </a:t>
            </a:r>
            <a:r>
              <a:rPr sz="1000" spc="-5" dirty="0">
                <a:solidFill>
                  <a:prstClr val="black"/>
                </a:solidFill>
                <a:cs typeface="Calibri"/>
              </a:rPr>
              <a:t> </a:t>
            </a:r>
            <a:r>
              <a:rPr sz="1000" spc="-10" dirty="0">
                <a:solidFill>
                  <a:prstClr val="black"/>
                </a:solidFill>
                <a:cs typeface="Calibri"/>
              </a:rPr>
              <a:t>has</a:t>
            </a:r>
            <a:r>
              <a:rPr sz="1000" spc="55" dirty="0">
                <a:solidFill>
                  <a:prstClr val="black"/>
                </a:solidFill>
                <a:cs typeface="Calibri"/>
              </a:rPr>
              <a:t> </a:t>
            </a:r>
            <a:r>
              <a:rPr sz="1000" spc="-10" dirty="0">
                <a:solidFill>
                  <a:prstClr val="black"/>
                </a:solidFill>
                <a:cs typeface="Calibri"/>
              </a:rPr>
              <a:t>been</a:t>
            </a:r>
            <a:r>
              <a:rPr sz="1000" spc="65" dirty="0">
                <a:solidFill>
                  <a:prstClr val="black"/>
                </a:solidFill>
                <a:cs typeface="Calibri"/>
              </a:rPr>
              <a:t> </a:t>
            </a:r>
            <a:r>
              <a:rPr sz="1000" spc="-10" dirty="0">
                <a:solidFill>
                  <a:prstClr val="black"/>
                </a:solidFill>
                <a:cs typeface="Calibri"/>
              </a:rPr>
              <a:t>approved</a:t>
            </a:r>
            <a:r>
              <a:rPr sz="1000" spc="60" dirty="0">
                <a:solidFill>
                  <a:prstClr val="black"/>
                </a:solidFill>
                <a:cs typeface="Calibri"/>
              </a:rPr>
              <a:t> </a:t>
            </a:r>
            <a:r>
              <a:rPr sz="1000" spc="-5" dirty="0">
                <a:solidFill>
                  <a:prstClr val="black"/>
                </a:solidFill>
                <a:cs typeface="Calibri"/>
              </a:rPr>
              <a:t>in</a:t>
            </a:r>
            <a:r>
              <a:rPr sz="1000" spc="55" dirty="0">
                <a:solidFill>
                  <a:prstClr val="black"/>
                </a:solidFill>
                <a:cs typeface="Calibri"/>
              </a:rPr>
              <a:t> </a:t>
            </a:r>
            <a:r>
              <a:rPr sz="1000" spc="-10" dirty="0">
                <a:solidFill>
                  <a:prstClr val="black"/>
                </a:solidFill>
                <a:cs typeface="Calibri"/>
              </a:rPr>
              <a:t>Europe</a:t>
            </a:r>
            <a:r>
              <a:rPr sz="1000" spc="50" dirty="0">
                <a:solidFill>
                  <a:prstClr val="black"/>
                </a:solidFill>
                <a:cs typeface="Calibri"/>
              </a:rPr>
              <a:t> </a:t>
            </a:r>
            <a:r>
              <a:rPr sz="1000" spc="-15" dirty="0">
                <a:solidFill>
                  <a:prstClr val="black"/>
                </a:solidFill>
                <a:cs typeface="Calibri"/>
              </a:rPr>
              <a:t>for</a:t>
            </a:r>
            <a:r>
              <a:rPr sz="1000" spc="55" dirty="0">
                <a:solidFill>
                  <a:prstClr val="black"/>
                </a:solidFill>
                <a:cs typeface="Calibri"/>
              </a:rPr>
              <a:t> </a:t>
            </a:r>
            <a:r>
              <a:rPr sz="1000" spc="-10" dirty="0">
                <a:solidFill>
                  <a:prstClr val="black"/>
                </a:solidFill>
                <a:cs typeface="Calibri"/>
              </a:rPr>
              <a:t>patients</a:t>
            </a:r>
            <a:r>
              <a:rPr sz="1000" spc="60" dirty="0">
                <a:solidFill>
                  <a:prstClr val="black"/>
                </a:solidFill>
                <a:cs typeface="Calibri"/>
              </a:rPr>
              <a:t> </a:t>
            </a:r>
            <a:r>
              <a:rPr sz="1000" spc="-20" dirty="0">
                <a:solidFill>
                  <a:prstClr val="black"/>
                </a:solidFill>
                <a:latin typeface="Lucida Sans Unicode"/>
                <a:cs typeface="Lucida Sans Unicode"/>
              </a:rPr>
              <a:t>&lt;</a:t>
            </a:r>
            <a:r>
              <a:rPr sz="1000" spc="-20" dirty="0">
                <a:solidFill>
                  <a:prstClr val="black"/>
                </a:solidFill>
                <a:cs typeface="Calibri"/>
              </a:rPr>
              <a:t>30</a:t>
            </a:r>
            <a:r>
              <a:rPr sz="1000" spc="55" dirty="0">
                <a:solidFill>
                  <a:prstClr val="black"/>
                </a:solidFill>
                <a:cs typeface="Calibri"/>
              </a:rPr>
              <a:t> </a:t>
            </a:r>
            <a:r>
              <a:rPr sz="1000" spc="-15" dirty="0">
                <a:solidFill>
                  <a:prstClr val="black"/>
                </a:solidFill>
                <a:cs typeface="Calibri"/>
              </a:rPr>
              <a:t>years</a:t>
            </a:r>
            <a:r>
              <a:rPr sz="1000" spc="55" dirty="0">
                <a:solidFill>
                  <a:prstClr val="black"/>
                </a:solidFill>
                <a:cs typeface="Calibri"/>
              </a:rPr>
              <a:t> </a:t>
            </a:r>
            <a:r>
              <a:rPr sz="1000" spc="-10" dirty="0">
                <a:solidFill>
                  <a:prstClr val="black"/>
                </a:solidFill>
                <a:cs typeface="Calibri"/>
              </a:rPr>
              <a:t>of</a:t>
            </a:r>
            <a:r>
              <a:rPr sz="1000" spc="60" dirty="0">
                <a:solidFill>
                  <a:prstClr val="black"/>
                </a:solidFill>
                <a:cs typeface="Calibri"/>
              </a:rPr>
              <a:t> </a:t>
            </a:r>
            <a:r>
              <a:rPr sz="1000" spc="-10" dirty="0">
                <a:solidFill>
                  <a:prstClr val="black"/>
                </a:solidFill>
                <a:cs typeface="Calibri"/>
              </a:rPr>
              <a:t>age</a:t>
            </a:r>
            <a:endParaRPr sz="1000">
              <a:solidFill>
                <a:prstClr val="black"/>
              </a:solidFill>
              <a:cs typeface="Calibri"/>
            </a:endParaRPr>
          </a:p>
        </p:txBody>
      </p:sp>
      <p:sp>
        <p:nvSpPr>
          <p:cNvPr id="3" name="object 3"/>
          <p:cNvSpPr txBox="1"/>
          <p:nvPr/>
        </p:nvSpPr>
        <p:spPr>
          <a:xfrm>
            <a:off x="5106490" y="7275333"/>
            <a:ext cx="4103636" cy="2120452"/>
          </a:xfrm>
          <a:prstGeom prst="rect">
            <a:avLst/>
          </a:prstGeom>
        </p:spPr>
        <p:txBody>
          <a:bodyPr vert="horz" wrap="square" lIns="0" tIns="12065" rIns="0" bIns="0" rtlCol="0">
            <a:spAutoFit/>
          </a:bodyPr>
          <a:lstStyle/>
          <a:p>
            <a:pPr marL="50800" marR="43815" algn="just">
              <a:spcBef>
                <a:spcPts val="95"/>
              </a:spcBef>
            </a:pPr>
            <a:r>
              <a:rPr sz="1000" spc="-10" dirty="0">
                <a:solidFill>
                  <a:prstClr val="black"/>
                </a:solidFill>
                <a:cs typeface="Calibri"/>
              </a:rPr>
              <a:t>with completely resected localised </a:t>
            </a:r>
            <a:r>
              <a:rPr sz="1000" spc="-15" dirty="0">
                <a:solidFill>
                  <a:prstClr val="black"/>
                </a:solidFill>
                <a:cs typeface="Calibri"/>
              </a:rPr>
              <a:t>osteosarcoma, </a:t>
            </a:r>
            <a:r>
              <a:rPr sz="1000" spc="-10" dirty="0">
                <a:solidFill>
                  <a:prstClr val="black"/>
                </a:solidFill>
                <a:cs typeface="Calibri"/>
              </a:rPr>
              <a:t>but </a:t>
            </a:r>
            <a:r>
              <a:rPr sz="1000" spc="-5" dirty="0">
                <a:solidFill>
                  <a:prstClr val="black"/>
                </a:solidFill>
                <a:cs typeface="Calibri"/>
              </a:rPr>
              <a:t>it is </a:t>
            </a:r>
            <a:r>
              <a:rPr sz="1000" dirty="0">
                <a:solidFill>
                  <a:prstClr val="black"/>
                </a:solidFill>
                <a:cs typeface="Calibri"/>
              </a:rPr>
              <a:t> </a:t>
            </a:r>
            <a:r>
              <a:rPr sz="1000" spc="-10" dirty="0">
                <a:solidFill>
                  <a:prstClr val="black"/>
                </a:solidFill>
                <a:cs typeface="Calibri"/>
              </a:rPr>
              <a:t>not</a:t>
            </a:r>
            <a:r>
              <a:rPr sz="1000" spc="-5" dirty="0">
                <a:solidFill>
                  <a:prstClr val="black"/>
                </a:solidFill>
                <a:cs typeface="Calibri"/>
              </a:rPr>
              <a:t> </a:t>
            </a:r>
            <a:r>
              <a:rPr sz="1000" spc="-10" dirty="0">
                <a:solidFill>
                  <a:prstClr val="black"/>
                </a:solidFill>
                <a:cs typeface="Calibri"/>
              </a:rPr>
              <a:t>reimbursed</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all</a:t>
            </a:r>
            <a:r>
              <a:rPr sz="1000" spc="-5" dirty="0">
                <a:solidFill>
                  <a:prstClr val="black"/>
                </a:solidFill>
                <a:cs typeface="Calibri"/>
              </a:rPr>
              <a:t> </a:t>
            </a:r>
            <a:r>
              <a:rPr sz="1000" spc="-10" dirty="0">
                <a:solidFill>
                  <a:prstClr val="black"/>
                </a:solidFill>
                <a:cs typeface="Calibri"/>
              </a:rPr>
              <a:t>European</a:t>
            </a:r>
            <a:r>
              <a:rPr sz="1000" spc="-5" dirty="0">
                <a:solidFill>
                  <a:prstClr val="black"/>
                </a:solidFill>
                <a:cs typeface="Calibri"/>
              </a:rPr>
              <a:t> </a:t>
            </a:r>
            <a:r>
              <a:rPr sz="1000" spc="-10" dirty="0">
                <a:solidFill>
                  <a:prstClr val="black"/>
                </a:solidFill>
                <a:cs typeface="Calibri"/>
              </a:rPr>
              <a:t>countries.</a:t>
            </a:r>
            <a:r>
              <a:rPr sz="1000" spc="-5" dirty="0">
                <a:solidFill>
                  <a:prstClr val="black"/>
                </a:solidFill>
                <a:cs typeface="Calibri"/>
              </a:rPr>
              <a:t> </a:t>
            </a:r>
            <a:r>
              <a:rPr sz="1000" spc="-10" dirty="0">
                <a:solidFill>
                  <a:prstClr val="black"/>
                </a:solidFill>
                <a:cs typeface="Calibri"/>
              </a:rPr>
              <a:t>There</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no </a:t>
            </a:r>
            <a:r>
              <a:rPr sz="1000" spc="-5" dirty="0">
                <a:solidFill>
                  <a:prstClr val="black"/>
                </a:solidFill>
                <a:cs typeface="Calibri"/>
              </a:rPr>
              <a:t> </a:t>
            </a:r>
            <a:r>
              <a:rPr sz="1000" spc="-10" dirty="0">
                <a:solidFill>
                  <a:prstClr val="black"/>
                </a:solidFill>
                <a:cs typeface="Calibri"/>
              </a:rPr>
              <a:t>consensus,</a:t>
            </a:r>
            <a:r>
              <a:rPr sz="1000" spc="-5" dirty="0">
                <a:solidFill>
                  <a:prstClr val="black"/>
                </a:solidFill>
                <a:cs typeface="Calibri"/>
              </a:rPr>
              <a:t> </a:t>
            </a:r>
            <a:r>
              <a:rPr sz="1000" spc="-20" dirty="0">
                <a:solidFill>
                  <a:prstClr val="black"/>
                </a:solidFill>
                <a:cs typeface="Calibri"/>
              </a:rPr>
              <a:t>however,</a:t>
            </a:r>
            <a:r>
              <a:rPr sz="1000" spc="-1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5" dirty="0">
                <a:solidFill>
                  <a:prstClr val="black"/>
                </a:solidFill>
                <a:cs typeface="Calibri"/>
              </a:rPr>
              <a:t>its </a:t>
            </a:r>
            <a:r>
              <a:rPr sz="1000" spc="-10" dirty="0">
                <a:solidFill>
                  <a:prstClr val="black"/>
                </a:solidFill>
                <a:cs typeface="Calibri"/>
              </a:rPr>
              <a:t>use</a:t>
            </a:r>
            <a:r>
              <a:rPr sz="1000" spc="-5" dirty="0">
                <a:solidFill>
                  <a:prstClr val="black"/>
                </a:solidFill>
                <a:cs typeface="Calibri"/>
              </a:rPr>
              <a:t> within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sarcoma com- </a:t>
            </a:r>
            <a:r>
              <a:rPr sz="1000" spc="-5" dirty="0">
                <a:solidFill>
                  <a:prstClr val="black"/>
                </a:solidFill>
                <a:cs typeface="Calibri"/>
              </a:rPr>
              <a:t> </a:t>
            </a:r>
            <a:r>
              <a:rPr sz="1000" spc="-15" dirty="0">
                <a:solidFill>
                  <a:prstClr val="black"/>
                </a:solidFill>
                <a:cs typeface="Calibri"/>
              </a:rPr>
              <a:t>munity, </a:t>
            </a:r>
            <a:r>
              <a:rPr sz="1000" spc="-10" dirty="0">
                <a:solidFill>
                  <a:prstClr val="black"/>
                </a:solidFill>
                <a:cs typeface="Calibri"/>
              </a:rPr>
              <a:t>due to the availability of only one randomised study </a:t>
            </a:r>
            <a:r>
              <a:rPr sz="1000" spc="-5" dirty="0">
                <a:solidFill>
                  <a:prstClr val="black"/>
                </a:solidFill>
                <a:cs typeface="Calibri"/>
              </a:rPr>
              <a:t> </a:t>
            </a:r>
            <a:r>
              <a:rPr sz="1000" spc="-10" dirty="0">
                <a:solidFill>
                  <a:prstClr val="black"/>
                </a:solidFill>
                <a:cs typeface="Calibri"/>
              </a:rPr>
              <a:t>and the lack of </a:t>
            </a:r>
            <a:r>
              <a:rPr sz="1000" spc="-15" dirty="0">
                <a:solidFill>
                  <a:prstClr val="black"/>
                </a:solidFill>
                <a:cs typeface="Calibri"/>
              </a:rPr>
              <a:t>a </a:t>
            </a:r>
            <a:r>
              <a:rPr sz="1000" spc="-10" dirty="0">
                <a:solidFill>
                  <a:prstClr val="black"/>
                </a:solidFill>
                <a:cs typeface="Calibri"/>
              </a:rPr>
              <a:t>statistical </a:t>
            </a:r>
            <a:r>
              <a:rPr sz="1000" spc="-20" dirty="0">
                <a:solidFill>
                  <a:prstClr val="black"/>
                </a:solidFill>
                <a:cs typeface="Calibri"/>
              </a:rPr>
              <a:t>signi</a:t>
            </a:r>
            <a:r>
              <a:rPr sz="1000" spc="-20" dirty="0">
                <a:solidFill>
                  <a:prstClr val="black"/>
                </a:solidFill>
                <a:latin typeface="Lucida Sans Unicode"/>
                <a:cs typeface="Lucida Sans Unicode"/>
              </a:rPr>
              <a:t>fi</a:t>
            </a:r>
            <a:r>
              <a:rPr sz="1000" spc="-20" dirty="0">
                <a:solidFill>
                  <a:prstClr val="black"/>
                </a:solidFill>
                <a:cs typeface="Calibri"/>
              </a:rPr>
              <a:t>cance for </a:t>
            </a:r>
            <a:r>
              <a:rPr sz="1000" spc="-10" dirty="0">
                <a:solidFill>
                  <a:prstClr val="black"/>
                </a:solidFill>
                <a:cs typeface="Calibri"/>
              </a:rPr>
              <a:t>the improvement </a:t>
            </a:r>
            <a:r>
              <a:rPr sz="1000" spc="-5" dirty="0">
                <a:solidFill>
                  <a:prstClr val="black"/>
                </a:solidFill>
                <a:cs typeface="Calibri"/>
              </a:rPr>
              <a:t> in </a:t>
            </a:r>
            <a:r>
              <a:rPr sz="1000" spc="-10" dirty="0">
                <a:solidFill>
                  <a:prstClr val="black"/>
                </a:solidFill>
                <a:cs typeface="Calibri"/>
              </a:rPr>
              <a:t>event-free survival and, at </a:t>
            </a:r>
            <a:r>
              <a:rPr sz="1000" spc="-15" dirty="0">
                <a:solidFill>
                  <a:prstClr val="black"/>
                </a:solidFill>
                <a:cs typeface="Calibri"/>
              </a:rPr>
              <a:t>a </a:t>
            </a:r>
            <a:r>
              <a:rPr sz="1000" spc="-10" dirty="0">
                <a:solidFill>
                  <a:prstClr val="black"/>
                </a:solidFill>
                <a:cs typeface="Calibri"/>
              </a:rPr>
              <a:t>subgroup analysis, the fact </a:t>
            </a:r>
            <a:r>
              <a:rPr sz="1000" spc="-5" dirty="0">
                <a:solidFill>
                  <a:prstClr val="black"/>
                </a:solidFill>
                <a:cs typeface="Calibri"/>
              </a:rPr>
              <a:t> </a:t>
            </a:r>
            <a:r>
              <a:rPr sz="1000" spc="-10" dirty="0">
                <a:solidFill>
                  <a:prstClr val="black"/>
                </a:solidFill>
                <a:cs typeface="Calibri"/>
              </a:rPr>
              <a:t>that the difference was apparently </a:t>
            </a:r>
            <a:r>
              <a:rPr sz="1000" spc="-25" dirty="0">
                <a:solidFill>
                  <a:prstClr val="black"/>
                </a:solidFill>
                <a:cs typeface="Calibri"/>
              </a:rPr>
              <a:t>con</a:t>
            </a:r>
            <a:r>
              <a:rPr sz="1000" spc="-25" dirty="0">
                <a:solidFill>
                  <a:prstClr val="black"/>
                </a:solidFill>
                <a:latin typeface="Lucida Sans Unicode"/>
                <a:cs typeface="Lucida Sans Unicode"/>
              </a:rPr>
              <a:t>fi</a:t>
            </a:r>
            <a:r>
              <a:rPr sz="1000" spc="-25" dirty="0">
                <a:solidFill>
                  <a:prstClr val="black"/>
                </a:solidFill>
                <a:cs typeface="Calibri"/>
              </a:rPr>
              <a:t>ned </a:t>
            </a:r>
            <a:r>
              <a:rPr sz="1000" spc="-10" dirty="0">
                <a:solidFill>
                  <a:prstClr val="black"/>
                </a:solidFill>
                <a:cs typeface="Calibri"/>
              </a:rPr>
              <a:t>to arms adding </a:t>
            </a:r>
            <a:r>
              <a:rPr sz="1000" spc="-5" dirty="0">
                <a:solidFill>
                  <a:prstClr val="black"/>
                </a:solidFill>
                <a:cs typeface="Calibri"/>
              </a:rPr>
              <a:t> </a:t>
            </a:r>
            <a:r>
              <a:rPr sz="1000" spc="-10" dirty="0">
                <a:solidFill>
                  <a:prstClr val="black"/>
                </a:solidFill>
                <a:cs typeface="Calibri"/>
              </a:rPr>
              <a:t>ifosfamide</a:t>
            </a:r>
            <a:r>
              <a:rPr sz="1000" spc="100" dirty="0">
                <a:solidFill>
                  <a:prstClr val="black"/>
                </a:solidFill>
                <a:cs typeface="Calibri"/>
              </a:rPr>
              <a:t> </a:t>
            </a:r>
            <a:r>
              <a:rPr sz="1000" spc="-10" dirty="0">
                <a:solidFill>
                  <a:prstClr val="black"/>
                </a:solidFill>
                <a:cs typeface="Calibri"/>
              </a:rPr>
              <a:t>to</a:t>
            </a:r>
            <a:r>
              <a:rPr sz="1000" spc="100" dirty="0">
                <a:solidFill>
                  <a:prstClr val="black"/>
                </a:solidFill>
                <a:cs typeface="Calibri"/>
              </a:rPr>
              <a:t> </a:t>
            </a:r>
            <a:r>
              <a:rPr sz="1000" spc="-10" dirty="0">
                <a:solidFill>
                  <a:prstClr val="black"/>
                </a:solidFill>
                <a:cs typeface="Calibri"/>
              </a:rPr>
              <a:t>MAP</a:t>
            </a:r>
            <a:r>
              <a:rPr sz="1000" spc="100" dirty="0">
                <a:solidFill>
                  <a:prstClr val="black"/>
                </a:solidFill>
                <a:cs typeface="Calibri"/>
              </a:rPr>
              <a:t> </a:t>
            </a:r>
            <a:r>
              <a:rPr sz="1000" spc="-10" dirty="0">
                <a:solidFill>
                  <a:prstClr val="black"/>
                </a:solidFill>
                <a:cs typeface="Calibri"/>
              </a:rPr>
              <a:t>[II,</a:t>
            </a:r>
            <a:r>
              <a:rPr sz="1000" spc="100" dirty="0">
                <a:solidFill>
                  <a:prstClr val="black"/>
                </a:solidFill>
                <a:cs typeface="Calibri"/>
              </a:rPr>
              <a:t> </a:t>
            </a:r>
            <a:r>
              <a:rPr sz="1000" spc="15" dirty="0">
                <a:solidFill>
                  <a:prstClr val="black"/>
                </a:solidFill>
                <a:cs typeface="Calibri"/>
              </a:rPr>
              <a:t>C].</a:t>
            </a:r>
            <a:r>
              <a:rPr sz="975" spc="22" baseline="38461" dirty="0">
                <a:solidFill>
                  <a:srgbClr val="007FAC"/>
                </a:solidFill>
                <a:cs typeface="Calibri"/>
                <a:hlinkClick r:id="rId2" action="ppaction://hlinksldjump"/>
              </a:rPr>
              <a:t>32</a:t>
            </a:r>
            <a:endParaRPr sz="975" baseline="38461">
              <a:solidFill>
                <a:prstClr val="black"/>
              </a:solidFill>
              <a:cs typeface="Calibri"/>
            </a:endParaRPr>
          </a:p>
          <a:p>
            <a:pPr marL="50800" marR="43180" indent="126364" algn="just">
              <a:lnSpc>
                <a:spcPts val="1200"/>
              </a:lnSpc>
              <a:spcBef>
                <a:spcPts val="5"/>
              </a:spcBef>
            </a:pPr>
            <a:r>
              <a:rPr sz="1000" spc="-10" dirty="0">
                <a:solidFill>
                  <a:prstClr val="black"/>
                </a:solidFill>
                <a:cs typeface="Calibri"/>
              </a:rPr>
              <a:t>RT</a:t>
            </a:r>
            <a:r>
              <a:rPr sz="1000" spc="-5" dirty="0">
                <a:solidFill>
                  <a:prstClr val="black"/>
                </a:solidFill>
                <a:cs typeface="Calibri"/>
              </a:rPr>
              <a:t> </a:t>
            </a:r>
            <a:r>
              <a:rPr sz="1000" spc="-15" dirty="0">
                <a:solidFill>
                  <a:prstClr val="black"/>
                </a:solidFill>
                <a:cs typeface="Calibri"/>
              </a:rPr>
              <a:t>may</a:t>
            </a:r>
            <a:r>
              <a:rPr sz="1000" spc="-10" dirty="0">
                <a:solidFill>
                  <a:prstClr val="black"/>
                </a:solidFill>
                <a:cs typeface="Calibri"/>
              </a:rPr>
              <a:t> be</a:t>
            </a:r>
            <a:r>
              <a:rPr sz="1000" spc="-5" dirty="0">
                <a:solidFill>
                  <a:prstClr val="black"/>
                </a:solidFill>
                <a:cs typeface="Calibri"/>
              </a:rPr>
              <a:t> </a:t>
            </a:r>
            <a:r>
              <a:rPr sz="1000" spc="-10" dirty="0">
                <a:solidFill>
                  <a:prstClr val="black"/>
                </a:solidFill>
                <a:cs typeface="Calibri"/>
              </a:rPr>
              <a:t>considered</a:t>
            </a:r>
            <a:r>
              <a:rPr sz="1000" spc="-5" dirty="0">
                <a:solidFill>
                  <a:prstClr val="black"/>
                </a:solidFill>
                <a:cs typeface="Calibri"/>
              </a:rPr>
              <a:t> in</a:t>
            </a:r>
            <a:r>
              <a:rPr sz="1000" dirty="0">
                <a:solidFill>
                  <a:prstClr val="black"/>
                </a:solidFill>
                <a:cs typeface="Calibri"/>
              </a:rPr>
              <a:t> </a:t>
            </a:r>
            <a:r>
              <a:rPr sz="1000" spc="-15" dirty="0">
                <a:solidFill>
                  <a:prstClr val="black"/>
                </a:solidFill>
                <a:cs typeface="Calibri"/>
              </a:rPr>
              <a:t>osteosarcoma</a:t>
            </a:r>
            <a:r>
              <a:rPr sz="1000" spc="-10" dirty="0">
                <a:solidFill>
                  <a:prstClr val="black"/>
                </a:solidFill>
                <a:cs typeface="Calibri"/>
              </a:rPr>
              <a:t> patients</a:t>
            </a:r>
            <a:r>
              <a:rPr sz="1000" spc="-5"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unresectable</a:t>
            </a:r>
            <a:r>
              <a:rPr sz="1000" spc="-5" dirty="0">
                <a:solidFill>
                  <a:prstClr val="black"/>
                </a:solidFill>
                <a:cs typeface="Calibri"/>
              </a:rPr>
              <a:t> </a:t>
            </a:r>
            <a:r>
              <a:rPr sz="1000" spc="-10" dirty="0">
                <a:solidFill>
                  <a:prstClr val="black"/>
                </a:solidFill>
                <a:cs typeface="Calibri"/>
              </a:rPr>
              <a:t>primary</a:t>
            </a:r>
            <a:r>
              <a:rPr sz="1000" spc="-5" dirty="0">
                <a:solidFill>
                  <a:prstClr val="black"/>
                </a:solidFill>
                <a:cs typeface="Calibri"/>
              </a:rPr>
              <a:t> </a:t>
            </a:r>
            <a:r>
              <a:rPr sz="1000" spc="-10" dirty="0">
                <a:solidFill>
                  <a:prstClr val="black"/>
                </a:solidFill>
                <a:cs typeface="Calibri"/>
              </a:rPr>
              <a:t>tumours</a:t>
            </a:r>
            <a:r>
              <a:rPr sz="1000" spc="-5" dirty="0">
                <a:solidFill>
                  <a:prstClr val="black"/>
                </a:solidFill>
                <a:cs typeface="Calibri"/>
              </a:rPr>
              <a:t> </a:t>
            </a:r>
            <a:r>
              <a:rPr sz="1000" spc="-10" dirty="0">
                <a:solidFill>
                  <a:prstClr val="black"/>
                </a:solidFill>
                <a:cs typeface="Calibri"/>
              </a:rPr>
              <a:t>where</a:t>
            </a:r>
            <a:r>
              <a:rPr sz="1000" spc="-5" dirty="0">
                <a:solidFill>
                  <a:prstClr val="black"/>
                </a:solidFill>
                <a:cs typeface="Calibri"/>
              </a:rPr>
              <a:t> </a:t>
            </a:r>
            <a:r>
              <a:rPr sz="1000" spc="-10" dirty="0">
                <a:solidFill>
                  <a:prstClr val="black"/>
                </a:solidFill>
                <a:cs typeface="Calibri"/>
              </a:rPr>
              <a:t>surgery</a:t>
            </a:r>
            <a:r>
              <a:rPr sz="1000" spc="-5" dirty="0">
                <a:solidFill>
                  <a:prstClr val="black"/>
                </a:solidFill>
                <a:cs typeface="Calibri"/>
              </a:rPr>
              <a:t> </a:t>
            </a:r>
            <a:r>
              <a:rPr sz="1000" spc="-10" dirty="0">
                <a:solidFill>
                  <a:prstClr val="black"/>
                </a:solidFill>
                <a:cs typeface="Calibri"/>
              </a:rPr>
              <a:t>would</a:t>
            </a:r>
            <a:r>
              <a:rPr sz="1000" spc="-5" dirty="0">
                <a:solidFill>
                  <a:prstClr val="black"/>
                </a:solidFill>
                <a:cs typeface="Calibri"/>
              </a:rPr>
              <a:t> </a:t>
            </a:r>
            <a:r>
              <a:rPr sz="1000" spc="-10" dirty="0">
                <a:solidFill>
                  <a:prstClr val="black"/>
                </a:solidFill>
                <a:cs typeface="Calibri"/>
              </a:rPr>
              <a:t>be </a:t>
            </a:r>
            <a:r>
              <a:rPr sz="1000" spc="-5" dirty="0">
                <a:solidFill>
                  <a:prstClr val="black"/>
                </a:solidFill>
                <a:cs typeface="Calibri"/>
              </a:rPr>
              <a:t> </a:t>
            </a:r>
            <a:r>
              <a:rPr sz="1000" spc="-10" dirty="0">
                <a:solidFill>
                  <a:prstClr val="black"/>
                </a:solidFill>
                <a:cs typeface="Calibri"/>
              </a:rPr>
              <a:t>unacceptably morbid, or </a:t>
            </a:r>
            <a:r>
              <a:rPr sz="1000" spc="-15" dirty="0">
                <a:solidFill>
                  <a:prstClr val="black"/>
                </a:solidFill>
                <a:cs typeface="Calibri"/>
              </a:rPr>
              <a:t>as</a:t>
            </a:r>
            <a:r>
              <a:rPr sz="1000" spc="195" dirty="0">
                <a:solidFill>
                  <a:prstClr val="black"/>
                </a:solidFill>
                <a:cs typeface="Calibri"/>
              </a:rPr>
              <a:t> </a:t>
            </a:r>
            <a:r>
              <a:rPr sz="1000" spc="-10" dirty="0">
                <a:solidFill>
                  <a:prstClr val="black"/>
                </a:solidFill>
                <a:cs typeface="Calibri"/>
              </a:rPr>
              <a:t>adjuvant treatment of tumours </a:t>
            </a:r>
            <a:r>
              <a:rPr sz="1000" spc="-5" dirty="0">
                <a:solidFill>
                  <a:prstClr val="black"/>
                </a:solidFill>
                <a:cs typeface="Calibri"/>
              </a:rPr>
              <a:t> </a:t>
            </a:r>
            <a:r>
              <a:rPr sz="1000" spc="-10" dirty="0">
                <a:solidFill>
                  <a:prstClr val="black"/>
                </a:solidFill>
                <a:cs typeface="Calibri"/>
              </a:rPr>
              <a:t>at high risk of </a:t>
            </a:r>
            <a:r>
              <a:rPr sz="1000" spc="-5" dirty="0">
                <a:solidFill>
                  <a:prstClr val="black"/>
                </a:solidFill>
                <a:cs typeface="Calibri"/>
              </a:rPr>
              <a:t>LR </a:t>
            </a:r>
            <a:r>
              <a:rPr sz="1000" spc="-10" dirty="0">
                <a:solidFill>
                  <a:prstClr val="black"/>
                </a:solidFill>
                <a:cs typeface="Calibri"/>
              </a:rPr>
              <a:t>and with limited option </a:t>
            </a:r>
            <a:r>
              <a:rPr sz="1000" spc="-20" dirty="0">
                <a:solidFill>
                  <a:prstClr val="black"/>
                </a:solidFill>
                <a:cs typeface="Calibri"/>
              </a:rPr>
              <a:t>for </a:t>
            </a:r>
            <a:r>
              <a:rPr sz="1000" spc="-10" dirty="0">
                <a:solidFill>
                  <a:prstClr val="black"/>
                </a:solidFill>
                <a:cs typeface="Calibri"/>
              </a:rPr>
              <a:t>further surgery </a:t>
            </a:r>
            <a:r>
              <a:rPr sz="1000" spc="-5" dirty="0">
                <a:solidFill>
                  <a:prstClr val="black"/>
                </a:solidFill>
                <a:cs typeface="Calibri"/>
              </a:rPr>
              <a:t> </a:t>
            </a:r>
            <a:r>
              <a:rPr sz="1000" spc="-25" dirty="0">
                <a:solidFill>
                  <a:prstClr val="black"/>
                </a:solidFill>
                <a:cs typeface="Calibri"/>
              </a:rPr>
              <a:t>[IV, </a:t>
            </a:r>
            <a:r>
              <a:rPr sz="1000" spc="-5" dirty="0">
                <a:solidFill>
                  <a:prstClr val="black"/>
                </a:solidFill>
                <a:cs typeface="Calibri"/>
              </a:rPr>
              <a:t>B]. </a:t>
            </a:r>
            <a:r>
              <a:rPr sz="1000" spc="-10" dirty="0">
                <a:solidFill>
                  <a:prstClr val="black"/>
                </a:solidFill>
                <a:cs typeface="Calibri"/>
              </a:rPr>
              <a:t>Modern RT techniques </a:t>
            </a:r>
            <a:r>
              <a:rPr sz="1000" spc="-5" dirty="0">
                <a:solidFill>
                  <a:prstClr val="black"/>
                </a:solidFill>
                <a:cs typeface="Calibri"/>
              </a:rPr>
              <a:t>[including </a:t>
            </a:r>
            <a:r>
              <a:rPr sz="1000" spc="-10" dirty="0">
                <a:solidFill>
                  <a:prstClr val="black"/>
                </a:solidFill>
                <a:cs typeface="Calibri"/>
              </a:rPr>
              <a:t>heavy particles and </a:t>
            </a:r>
            <a:r>
              <a:rPr sz="1000" spc="-5" dirty="0">
                <a:solidFill>
                  <a:prstClr val="black"/>
                </a:solidFill>
                <a:cs typeface="Calibri"/>
              </a:rPr>
              <a:t> </a:t>
            </a:r>
            <a:r>
              <a:rPr sz="1000" spc="-10" dirty="0">
                <a:solidFill>
                  <a:prstClr val="black"/>
                </a:solidFill>
                <a:cs typeface="Calibri"/>
              </a:rPr>
              <a:t>intensity-modulated</a:t>
            </a:r>
            <a:r>
              <a:rPr sz="1000" spc="-5" dirty="0">
                <a:solidFill>
                  <a:prstClr val="black"/>
                </a:solidFill>
                <a:cs typeface="Calibri"/>
              </a:rPr>
              <a:t> </a:t>
            </a:r>
            <a:r>
              <a:rPr sz="1000" spc="-10" dirty="0">
                <a:solidFill>
                  <a:prstClr val="black"/>
                </a:solidFill>
                <a:cs typeface="Calibri"/>
              </a:rPr>
              <a:t>RT</a:t>
            </a:r>
            <a:r>
              <a:rPr sz="1000" spc="-5" dirty="0">
                <a:solidFill>
                  <a:prstClr val="black"/>
                </a:solidFill>
                <a:cs typeface="Calibri"/>
              </a:rPr>
              <a:t> (IMRT)]</a:t>
            </a:r>
            <a:r>
              <a:rPr sz="1000" dirty="0">
                <a:solidFill>
                  <a:prstClr val="black"/>
                </a:solidFill>
                <a:cs typeface="Calibri"/>
              </a:rPr>
              <a:t> </a:t>
            </a:r>
            <a:r>
              <a:rPr sz="1000" spc="-15" dirty="0">
                <a:solidFill>
                  <a:prstClr val="black"/>
                </a:solidFill>
                <a:cs typeface="Calibri"/>
              </a:rPr>
              <a:t>may</a:t>
            </a:r>
            <a:r>
              <a:rPr sz="1000" spc="-10" dirty="0">
                <a:solidFill>
                  <a:prstClr val="black"/>
                </a:solidFill>
                <a:cs typeface="Calibri"/>
              </a:rPr>
              <a:t> offer</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technical </a:t>
            </a:r>
            <a:r>
              <a:rPr sz="1000" spc="-5" dirty="0">
                <a:solidFill>
                  <a:prstClr val="black"/>
                </a:solidFill>
                <a:cs typeface="Calibri"/>
              </a:rPr>
              <a:t> </a:t>
            </a:r>
            <a:r>
              <a:rPr sz="1000" spc="-10" dirty="0">
                <a:solidFill>
                  <a:prstClr val="black"/>
                </a:solidFill>
                <a:cs typeface="Calibri"/>
              </a:rPr>
              <a:t>advantage</a:t>
            </a:r>
            <a:r>
              <a:rPr sz="1000" spc="125" dirty="0">
                <a:solidFill>
                  <a:prstClr val="black"/>
                </a:solidFill>
                <a:cs typeface="Calibri"/>
              </a:rPr>
              <a:t> </a:t>
            </a:r>
            <a:r>
              <a:rPr sz="1000" spc="-10" dirty="0">
                <a:solidFill>
                  <a:prstClr val="black"/>
                </a:solidFill>
                <a:cs typeface="Calibri"/>
              </a:rPr>
              <a:t>to</a:t>
            </a:r>
            <a:r>
              <a:rPr sz="1000" spc="120" dirty="0">
                <a:solidFill>
                  <a:prstClr val="black"/>
                </a:solidFill>
                <a:cs typeface="Calibri"/>
              </a:rPr>
              <a:t> </a:t>
            </a:r>
            <a:r>
              <a:rPr sz="1000" spc="-10" dirty="0">
                <a:solidFill>
                  <a:prstClr val="black"/>
                </a:solidFill>
                <a:cs typeface="Calibri"/>
              </a:rPr>
              <a:t>deliver</a:t>
            </a:r>
            <a:r>
              <a:rPr sz="1000" spc="125" dirty="0">
                <a:solidFill>
                  <a:prstClr val="black"/>
                </a:solidFill>
                <a:cs typeface="Calibri"/>
              </a:rPr>
              <a:t> </a:t>
            </a:r>
            <a:r>
              <a:rPr sz="1000" spc="-10" dirty="0">
                <a:solidFill>
                  <a:prstClr val="black"/>
                </a:solidFill>
                <a:cs typeface="Calibri"/>
              </a:rPr>
              <a:t>high</a:t>
            </a:r>
            <a:r>
              <a:rPr sz="1000" spc="125" dirty="0">
                <a:solidFill>
                  <a:prstClr val="black"/>
                </a:solidFill>
                <a:cs typeface="Calibri"/>
              </a:rPr>
              <a:t> </a:t>
            </a:r>
            <a:r>
              <a:rPr sz="1000" spc="-10" dirty="0">
                <a:solidFill>
                  <a:prstClr val="black"/>
                </a:solidFill>
                <a:cs typeface="Calibri"/>
              </a:rPr>
              <a:t>doses</a:t>
            </a:r>
            <a:r>
              <a:rPr sz="1000" spc="120" dirty="0">
                <a:solidFill>
                  <a:prstClr val="black"/>
                </a:solidFill>
                <a:cs typeface="Calibri"/>
              </a:rPr>
              <a:t> </a:t>
            </a:r>
            <a:r>
              <a:rPr sz="1000" spc="-10" dirty="0">
                <a:solidFill>
                  <a:prstClr val="black"/>
                </a:solidFill>
                <a:cs typeface="Calibri"/>
              </a:rPr>
              <a:t>and</a:t>
            </a:r>
            <a:r>
              <a:rPr sz="1000" spc="125" dirty="0">
                <a:solidFill>
                  <a:prstClr val="black"/>
                </a:solidFill>
                <a:cs typeface="Calibri"/>
              </a:rPr>
              <a:t> </a:t>
            </a:r>
            <a:r>
              <a:rPr sz="1000" spc="-10" dirty="0">
                <a:solidFill>
                  <a:prstClr val="black"/>
                </a:solidFill>
                <a:cs typeface="Calibri"/>
              </a:rPr>
              <a:t>should</a:t>
            </a:r>
            <a:r>
              <a:rPr sz="1000" spc="125" dirty="0">
                <a:solidFill>
                  <a:prstClr val="black"/>
                </a:solidFill>
                <a:cs typeface="Calibri"/>
              </a:rPr>
              <a:t> </a:t>
            </a:r>
            <a:r>
              <a:rPr sz="1000" spc="-10" dirty="0">
                <a:solidFill>
                  <a:prstClr val="black"/>
                </a:solidFill>
                <a:cs typeface="Calibri"/>
              </a:rPr>
              <a:t>be</a:t>
            </a:r>
            <a:r>
              <a:rPr sz="1000" spc="125" dirty="0">
                <a:solidFill>
                  <a:prstClr val="black"/>
                </a:solidFill>
                <a:cs typeface="Calibri"/>
              </a:rPr>
              <a:t> </a:t>
            </a:r>
            <a:r>
              <a:rPr sz="1000" spc="-10" dirty="0">
                <a:solidFill>
                  <a:prstClr val="black"/>
                </a:solidFill>
                <a:cs typeface="Calibri"/>
              </a:rPr>
              <a:t>considered</a:t>
            </a:r>
            <a:endParaRPr sz="1000">
              <a:solidFill>
                <a:prstClr val="black"/>
              </a:solidFill>
              <a:cs typeface="Calibri"/>
            </a:endParaRPr>
          </a:p>
          <a:p>
            <a:pPr>
              <a:spcBef>
                <a:spcPts val="35"/>
              </a:spcBef>
            </a:pPr>
            <a:endParaRPr sz="800">
              <a:solidFill>
                <a:prstClr val="black"/>
              </a:solidFill>
              <a:cs typeface="Calibri"/>
            </a:endParaRPr>
          </a:p>
          <a:p>
            <a:pPr marL="594360">
              <a:tabLst>
                <a:tab pos="2871470" algn="l"/>
              </a:tabLst>
            </a:pPr>
            <a:r>
              <a:rPr sz="900" spc="-50" dirty="0">
                <a:solidFill>
                  <a:srgbClr val="007FAC"/>
                </a:solidFill>
                <a:latin typeface="Arial MT"/>
                <a:cs typeface="Arial MT"/>
              </a:rPr>
              <a:t>https://doi.org/</a:t>
            </a:r>
            <a:r>
              <a:rPr sz="900" spc="-50" dirty="0">
                <a:solidFill>
                  <a:srgbClr val="007FAC"/>
                </a:solidFill>
                <a:latin typeface="Arial MT"/>
                <a:cs typeface="Arial MT"/>
                <a:hlinkClick r:id="rId3"/>
              </a:rPr>
              <a:t>10.1016/j.annonc.2021.08.1995	</a:t>
            </a:r>
            <a:r>
              <a:rPr sz="900" spc="-10" dirty="0">
                <a:solidFill>
                  <a:prstClr val="black"/>
                </a:solidFill>
                <a:latin typeface="Arial MT"/>
                <a:cs typeface="Arial MT"/>
                <a:hlinkClick r:id="rId3"/>
              </a:rPr>
              <a:t>1525</a:t>
            </a:r>
            <a:endParaRPr sz="900">
              <a:solidFill>
                <a:prstClr val="black"/>
              </a:solidFill>
              <a:latin typeface="Arial MT"/>
              <a:cs typeface="Arial MT"/>
            </a:endParaRPr>
          </a:p>
        </p:txBody>
      </p:sp>
      <p:grpSp>
        <p:nvGrpSpPr>
          <p:cNvPr id="4" name="object 4"/>
          <p:cNvGrpSpPr/>
          <p:nvPr/>
        </p:nvGrpSpPr>
        <p:grpSpPr>
          <a:xfrm>
            <a:off x="902801" y="814425"/>
            <a:ext cx="8245025" cy="5642610"/>
            <a:chOff x="698500" y="814425"/>
            <a:chExt cx="6379210" cy="5642610"/>
          </a:xfrm>
        </p:grpSpPr>
        <p:sp>
          <p:nvSpPr>
            <p:cNvPr id="5" name="object 5"/>
            <p:cNvSpPr/>
            <p:nvPr/>
          </p:nvSpPr>
          <p:spPr>
            <a:xfrm>
              <a:off x="702005" y="817918"/>
              <a:ext cx="6985" cy="5598795"/>
            </a:xfrm>
            <a:custGeom>
              <a:avLst/>
              <a:gdLst/>
              <a:ahLst/>
              <a:cxnLst/>
              <a:rect l="l" t="t" r="r" b="b"/>
              <a:pathLst>
                <a:path w="6984" h="5598795">
                  <a:moveTo>
                    <a:pt x="0" y="0"/>
                  </a:moveTo>
                  <a:lnTo>
                    <a:pt x="0" y="5598718"/>
                  </a:lnTo>
                  <a:lnTo>
                    <a:pt x="6477" y="5598718"/>
                  </a:lnTo>
                  <a:lnTo>
                    <a:pt x="6477" y="6476"/>
                  </a:lnTo>
                  <a:lnTo>
                    <a:pt x="0" y="0"/>
                  </a:lnTo>
                  <a:close/>
                </a:path>
              </a:pathLst>
            </a:custGeom>
            <a:solidFill>
              <a:srgbClr val="7B0451"/>
            </a:solidFill>
          </p:spPr>
          <p:txBody>
            <a:bodyPr wrap="square" lIns="0" tIns="0" rIns="0" bIns="0" rtlCol="0"/>
            <a:lstStyle/>
            <a:p>
              <a:endParaRPr>
                <a:solidFill>
                  <a:prstClr val="black"/>
                </a:solidFill>
              </a:endParaRPr>
            </a:p>
          </p:txBody>
        </p:sp>
        <p:sp>
          <p:nvSpPr>
            <p:cNvPr id="6" name="object 6"/>
            <p:cNvSpPr/>
            <p:nvPr/>
          </p:nvSpPr>
          <p:spPr>
            <a:xfrm>
              <a:off x="702005" y="817918"/>
              <a:ext cx="6985" cy="5598795"/>
            </a:xfrm>
            <a:custGeom>
              <a:avLst/>
              <a:gdLst/>
              <a:ahLst/>
              <a:cxnLst/>
              <a:rect l="l" t="t" r="r" b="b"/>
              <a:pathLst>
                <a:path w="6984" h="5598795">
                  <a:moveTo>
                    <a:pt x="3238" y="0"/>
                  </a:moveTo>
                  <a:lnTo>
                    <a:pt x="3238" y="5598718"/>
                  </a:lnTo>
                </a:path>
              </a:pathLst>
            </a:custGeom>
            <a:ln w="6476">
              <a:solidFill>
                <a:srgbClr val="7B0451"/>
              </a:solidFill>
            </a:ln>
          </p:spPr>
          <p:txBody>
            <a:bodyPr wrap="square" lIns="0" tIns="0" rIns="0" bIns="0" rtlCol="0"/>
            <a:lstStyle/>
            <a:p>
              <a:endParaRPr>
                <a:solidFill>
                  <a:prstClr val="black"/>
                </a:solidFill>
              </a:endParaRPr>
            </a:p>
          </p:txBody>
        </p:sp>
        <p:sp>
          <p:nvSpPr>
            <p:cNvPr id="7" name="object 7"/>
            <p:cNvSpPr/>
            <p:nvPr/>
          </p:nvSpPr>
          <p:spPr>
            <a:xfrm>
              <a:off x="702005" y="817918"/>
              <a:ext cx="6372225" cy="6985"/>
            </a:xfrm>
            <a:custGeom>
              <a:avLst/>
              <a:gdLst/>
              <a:ahLst/>
              <a:cxnLst/>
              <a:rect l="l" t="t" r="r" b="b"/>
              <a:pathLst>
                <a:path w="6372225" h="6984">
                  <a:moveTo>
                    <a:pt x="6371996" y="0"/>
                  </a:moveTo>
                  <a:lnTo>
                    <a:pt x="0" y="0"/>
                  </a:lnTo>
                  <a:lnTo>
                    <a:pt x="6477" y="6477"/>
                  </a:lnTo>
                  <a:lnTo>
                    <a:pt x="6365519" y="6477"/>
                  </a:lnTo>
                  <a:lnTo>
                    <a:pt x="6371996" y="0"/>
                  </a:lnTo>
                  <a:close/>
                </a:path>
              </a:pathLst>
            </a:custGeom>
            <a:solidFill>
              <a:srgbClr val="7B0451"/>
            </a:solidFill>
          </p:spPr>
          <p:txBody>
            <a:bodyPr wrap="square" lIns="0" tIns="0" rIns="0" bIns="0" rtlCol="0"/>
            <a:lstStyle/>
            <a:p>
              <a:endParaRPr>
                <a:solidFill>
                  <a:prstClr val="black"/>
                </a:solidFill>
              </a:endParaRPr>
            </a:p>
          </p:txBody>
        </p:sp>
        <p:sp>
          <p:nvSpPr>
            <p:cNvPr id="8" name="object 8"/>
            <p:cNvSpPr/>
            <p:nvPr/>
          </p:nvSpPr>
          <p:spPr>
            <a:xfrm>
              <a:off x="702005" y="817918"/>
              <a:ext cx="6372225" cy="6985"/>
            </a:xfrm>
            <a:custGeom>
              <a:avLst/>
              <a:gdLst/>
              <a:ahLst/>
              <a:cxnLst/>
              <a:rect l="l" t="t" r="r" b="b"/>
              <a:pathLst>
                <a:path w="6372225" h="6984">
                  <a:moveTo>
                    <a:pt x="0" y="3238"/>
                  </a:moveTo>
                  <a:lnTo>
                    <a:pt x="6371996" y="3238"/>
                  </a:lnTo>
                </a:path>
              </a:pathLst>
            </a:custGeom>
            <a:ln w="6476">
              <a:solidFill>
                <a:srgbClr val="7B0451"/>
              </a:solidFill>
            </a:ln>
          </p:spPr>
          <p:txBody>
            <a:bodyPr wrap="square" lIns="0" tIns="0" rIns="0" bIns="0" rtlCol="0"/>
            <a:lstStyle/>
            <a:p>
              <a:endParaRPr>
                <a:solidFill>
                  <a:prstClr val="black"/>
                </a:solidFill>
              </a:endParaRPr>
            </a:p>
          </p:txBody>
        </p:sp>
        <p:sp>
          <p:nvSpPr>
            <p:cNvPr id="9" name="object 9"/>
            <p:cNvSpPr/>
            <p:nvPr/>
          </p:nvSpPr>
          <p:spPr>
            <a:xfrm>
              <a:off x="7067524" y="817918"/>
              <a:ext cx="6985" cy="5598795"/>
            </a:xfrm>
            <a:custGeom>
              <a:avLst/>
              <a:gdLst/>
              <a:ahLst/>
              <a:cxnLst/>
              <a:rect l="l" t="t" r="r" b="b"/>
              <a:pathLst>
                <a:path w="6984" h="5598795">
                  <a:moveTo>
                    <a:pt x="6476" y="0"/>
                  </a:moveTo>
                  <a:lnTo>
                    <a:pt x="0" y="6477"/>
                  </a:lnTo>
                  <a:lnTo>
                    <a:pt x="0" y="5598718"/>
                  </a:lnTo>
                  <a:lnTo>
                    <a:pt x="6476" y="5598718"/>
                  </a:lnTo>
                  <a:lnTo>
                    <a:pt x="6476" y="0"/>
                  </a:lnTo>
                  <a:close/>
                </a:path>
              </a:pathLst>
            </a:custGeom>
            <a:solidFill>
              <a:srgbClr val="7B0451"/>
            </a:solidFill>
          </p:spPr>
          <p:txBody>
            <a:bodyPr wrap="square" lIns="0" tIns="0" rIns="0" bIns="0" rtlCol="0"/>
            <a:lstStyle/>
            <a:p>
              <a:endParaRPr>
                <a:solidFill>
                  <a:prstClr val="black"/>
                </a:solidFill>
              </a:endParaRPr>
            </a:p>
          </p:txBody>
        </p:sp>
        <p:sp>
          <p:nvSpPr>
            <p:cNvPr id="10" name="object 10"/>
            <p:cNvSpPr/>
            <p:nvPr/>
          </p:nvSpPr>
          <p:spPr>
            <a:xfrm>
              <a:off x="7067524" y="817918"/>
              <a:ext cx="6985" cy="5598795"/>
            </a:xfrm>
            <a:custGeom>
              <a:avLst/>
              <a:gdLst/>
              <a:ahLst/>
              <a:cxnLst/>
              <a:rect l="l" t="t" r="r" b="b"/>
              <a:pathLst>
                <a:path w="6984" h="5598795">
                  <a:moveTo>
                    <a:pt x="3238" y="0"/>
                  </a:moveTo>
                  <a:lnTo>
                    <a:pt x="3238" y="5598718"/>
                  </a:lnTo>
                </a:path>
              </a:pathLst>
            </a:custGeom>
            <a:ln w="6476">
              <a:solidFill>
                <a:srgbClr val="7B0451"/>
              </a:solidFill>
            </a:ln>
          </p:spPr>
          <p:txBody>
            <a:bodyPr wrap="square" lIns="0" tIns="0" rIns="0" bIns="0" rtlCol="0"/>
            <a:lstStyle/>
            <a:p>
              <a:endParaRPr>
                <a:solidFill>
                  <a:prstClr val="black"/>
                </a:solidFill>
              </a:endParaRPr>
            </a:p>
          </p:txBody>
        </p:sp>
        <p:sp>
          <p:nvSpPr>
            <p:cNvPr id="11" name="object 11"/>
            <p:cNvSpPr/>
            <p:nvPr/>
          </p:nvSpPr>
          <p:spPr>
            <a:xfrm>
              <a:off x="701992" y="817918"/>
              <a:ext cx="6365875" cy="6985"/>
            </a:xfrm>
            <a:custGeom>
              <a:avLst/>
              <a:gdLst/>
              <a:ahLst/>
              <a:cxnLst/>
              <a:rect l="l" t="t" r="r" b="b"/>
              <a:pathLst>
                <a:path w="6365875" h="6984">
                  <a:moveTo>
                    <a:pt x="0" y="0"/>
                  </a:moveTo>
                  <a:lnTo>
                    <a:pt x="6476" y="6476"/>
                  </a:lnTo>
                  <a:lnTo>
                    <a:pt x="6365519" y="6476"/>
                  </a:lnTo>
                  <a:lnTo>
                    <a:pt x="0" y="0"/>
                  </a:lnTo>
                  <a:close/>
                </a:path>
              </a:pathLst>
            </a:custGeom>
            <a:solidFill>
              <a:srgbClr val="7B0451"/>
            </a:solidFill>
          </p:spPr>
          <p:txBody>
            <a:bodyPr wrap="square" lIns="0" tIns="0" rIns="0" bIns="0" rtlCol="0"/>
            <a:lstStyle/>
            <a:p>
              <a:endParaRPr>
                <a:solidFill>
                  <a:prstClr val="black"/>
                </a:solidFill>
              </a:endParaRPr>
            </a:p>
          </p:txBody>
        </p:sp>
        <p:sp>
          <p:nvSpPr>
            <p:cNvPr id="12" name="object 12"/>
            <p:cNvSpPr/>
            <p:nvPr/>
          </p:nvSpPr>
          <p:spPr>
            <a:xfrm>
              <a:off x="701992" y="817918"/>
              <a:ext cx="6365875" cy="6985"/>
            </a:xfrm>
            <a:custGeom>
              <a:avLst/>
              <a:gdLst/>
              <a:ahLst/>
              <a:cxnLst/>
              <a:rect l="l" t="t" r="r" b="b"/>
              <a:pathLst>
                <a:path w="6365875" h="6984">
                  <a:moveTo>
                    <a:pt x="0" y="3238"/>
                  </a:moveTo>
                  <a:lnTo>
                    <a:pt x="6365519" y="3238"/>
                  </a:lnTo>
                </a:path>
              </a:pathLst>
            </a:custGeom>
            <a:ln w="6476">
              <a:solidFill>
                <a:srgbClr val="7B0451"/>
              </a:solidFill>
            </a:ln>
          </p:spPr>
          <p:txBody>
            <a:bodyPr wrap="square" lIns="0" tIns="0" rIns="0" bIns="0" rtlCol="0"/>
            <a:lstStyle/>
            <a:p>
              <a:endParaRPr>
                <a:solidFill>
                  <a:prstClr val="black"/>
                </a:solidFill>
              </a:endParaRPr>
            </a:p>
          </p:txBody>
        </p:sp>
        <p:sp>
          <p:nvSpPr>
            <p:cNvPr id="13" name="object 13"/>
            <p:cNvSpPr/>
            <p:nvPr/>
          </p:nvSpPr>
          <p:spPr>
            <a:xfrm>
              <a:off x="701992" y="6378473"/>
              <a:ext cx="6372225" cy="78740"/>
            </a:xfrm>
            <a:custGeom>
              <a:avLst/>
              <a:gdLst/>
              <a:ahLst/>
              <a:cxnLst/>
              <a:rect l="l" t="t" r="r" b="b"/>
              <a:pathLst>
                <a:path w="6372225" h="78739">
                  <a:moveTo>
                    <a:pt x="6365519" y="72009"/>
                  </a:moveTo>
                  <a:lnTo>
                    <a:pt x="6489" y="72009"/>
                  </a:lnTo>
                  <a:lnTo>
                    <a:pt x="6489" y="12"/>
                  </a:lnTo>
                  <a:lnTo>
                    <a:pt x="0" y="12"/>
                  </a:lnTo>
                  <a:lnTo>
                    <a:pt x="0" y="78486"/>
                  </a:lnTo>
                  <a:lnTo>
                    <a:pt x="6464" y="78486"/>
                  </a:lnTo>
                  <a:lnTo>
                    <a:pt x="6365519" y="78486"/>
                  </a:lnTo>
                  <a:lnTo>
                    <a:pt x="6365519" y="72009"/>
                  </a:lnTo>
                  <a:close/>
                </a:path>
                <a:path w="6372225" h="78739">
                  <a:moveTo>
                    <a:pt x="6372009" y="0"/>
                  </a:moveTo>
                  <a:lnTo>
                    <a:pt x="6365532" y="0"/>
                  </a:lnTo>
                  <a:lnTo>
                    <a:pt x="6365532" y="78486"/>
                  </a:lnTo>
                  <a:lnTo>
                    <a:pt x="6372009" y="78486"/>
                  </a:lnTo>
                  <a:lnTo>
                    <a:pt x="6372009" y="0"/>
                  </a:lnTo>
                  <a:close/>
                </a:path>
              </a:pathLst>
            </a:custGeom>
            <a:solidFill>
              <a:srgbClr val="7B0451"/>
            </a:solidFill>
          </p:spPr>
          <p:txBody>
            <a:bodyPr wrap="square" lIns="0" tIns="0" rIns="0" bIns="0" rtlCol="0"/>
            <a:lstStyle/>
            <a:p>
              <a:endParaRPr>
                <a:solidFill>
                  <a:prstClr val="black"/>
                </a:solidFill>
              </a:endParaRPr>
            </a:p>
          </p:txBody>
        </p:sp>
        <p:sp>
          <p:nvSpPr>
            <p:cNvPr id="14" name="object 14"/>
            <p:cNvSpPr/>
            <p:nvPr/>
          </p:nvSpPr>
          <p:spPr>
            <a:xfrm>
              <a:off x="6201689" y="1817878"/>
              <a:ext cx="0" cy="814069"/>
            </a:xfrm>
            <a:custGeom>
              <a:avLst/>
              <a:gdLst/>
              <a:ahLst/>
              <a:cxnLst/>
              <a:rect l="l" t="t" r="r" b="b"/>
              <a:pathLst>
                <a:path h="814069">
                  <a:moveTo>
                    <a:pt x="0" y="0"/>
                  </a:moveTo>
                  <a:lnTo>
                    <a:pt x="0" y="814069"/>
                  </a:lnTo>
                </a:path>
              </a:pathLst>
            </a:custGeom>
            <a:ln w="14795">
              <a:solidFill>
                <a:srgbClr val="09522A"/>
              </a:solidFill>
            </a:ln>
          </p:spPr>
          <p:txBody>
            <a:bodyPr wrap="square" lIns="0" tIns="0" rIns="0" bIns="0" rtlCol="0"/>
            <a:lstStyle/>
            <a:p>
              <a:endParaRPr>
                <a:solidFill>
                  <a:prstClr val="black"/>
                </a:solidFill>
              </a:endParaRPr>
            </a:p>
          </p:txBody>
        </p:sp>
        <p:sp>
          <p:nvSpPr>
            <p:cNvPr id="15" name="object 15"/>
            <p:cNvSpPr/>
            <p:nvPr/>
          </p:nvSpPr>
          <p:spPr>
            <a:xfrm>
              <a:off x="6153137" y="2620213"/>
              <a:ext cx="97155" cy="52705"/>
            </a:xfrm>
            <a:custGeom>
              <a:avLst/>
              <a:gdLst/>
              <a:ahLst/>
              <a:cxnLst/>
              <a:rect l="l" t="t" r="r" b="b"/>
              <a:pathLst>
                <a:path w="97154" h="52705">
                  <a:moveTo>
                    <a:pt x="97091" y="0"/>
                  </a:moveTo>
                  <a:lnTo>
                    <a:pt x="0" y="0"/>
                  </a:lnTo>
                  <a:lnTo>
                    <a:pt x="48552" y="52209"/>
                  </a:lnTo>
                  <a:lnTo>
                    <a:pt x="97091" y="0"/>
                  </a:lnTo>
                  <a:close/>
                </a:path>
              </a:pathLst>
            </a:custGeom>
            <a:solidFill>
              <a:srgbClr val="09522A"/>
            </a:solidFill>
          </p:spPr>
          <p:txBody>
            <a:bodyPr wrap="square" lIns="0" tIns="0" rIns="0" bIns="0" rtlCol="0"/>
            <a:lstStyle/>
            <a:p>
              <a:endParaRPr>
                <a:solidFill>
                  <a:prstClr val="black"/>
                </a:solidFill>
              </a:endParaRPr>
            </a:p>
          </p:txBody>
        </p:sp>
        <p:sp>
          <p:nvSpPr>
            <p:cNvPr id="16" name="object 16"/>
            <p:cNvSpPr/>
            <p:nvPr/>
          </p:nvSpPr>
          <p:spPr>
            <a:xfrm>
              <a:off x="2760598" y="1845945"/>
              <a:ext cx="0" cy="147955"/>
            </a:xfrm>
            <a:custGeom>
              <a:avLst/>
              <a:gdLst/>
              <a:ahLst/>
              <a:cxnLst/>
              <a:rect l="l" t="t" r="r" b="b"/>
              <a:pathLst>
                <a:path h="147955">
                  <a:moveTo>
                    <a:pt x="0" y="0"/>
                  </a:moveTo>
                  <a:lnTo>
                    <a:pt x="0" y="147396"/>
                  </a:lnTo>
                </a:path>
              </a:pathLst>
            </a:custGeom>
            <a:ln w="14795">
              <a:solidFill>
                <a:srgbClr val="811950"/>
              </a:solidFill>
            </a:ln>
          </p:spPr>
          <p:txBody>
            <a:bodyPr wrap="square" lIns="0" tIns="0" rIns="0" bIns="0" rtlCol="0"/>
            <a:lstStyle/>
            <a:p>
              <a:endParaRPr>
                <a:solidFill>
                  <a:prstClr val="black"/>
                </a:solidFill>
              </a:endParaRPr>
            </a:p>
          </p:txBody>
        </p:sp>
        <p:sp>
          <p:nvSpPr>
            <p:cNvPr id="17" name="object 17"/>
            <p:cNvSpPr/>
            <p:nvPr/>
          </p:nvSpPr>
          <p:spPr>
            <a:xfrm>
              <a:off x="2712059" y="1981594"/>
              <a:ext cx="97155" cy="52705"/>
            </a:xfrm>
            <a:custGeom>
              <a:avLst/>
              <a:gdLst/>
              <a:ahLst/>
              <a:cxnLst/>
              <a:rect l="l" t="t" r="r" b="b"/>
              <a:pathLst>
                <a:path w="97155" h="52705">
                  <a:moveTo>
                    <a:pt x="97091" y="0"/>
                  </a:moveTo>
                  <a:lnTo>
                    <a:pt x="0" y="0"/>
                  </a:lnTo>
                  <a:lnTo>
                    <a:pt x="48539" y="52209"/>
                  </a:lnTo>
                  <a:lnTo>
                    <a:pt x="97091" y="0"/>
                  </a:lnTo>
                  <a:close/>
                </a:path>
              </a:pathLst>
            </a:custGeom>
            <a:solidFill>
              <a:srgbClr val="811950"/>
            </a:solidFill>
          </p:spPr>
          <p:txBody>
            <a:bodyPr wrap="square" lIns="0" tIns="0" rIns="0" bIns="0" rtlCol="0"/>
            <a:lstStyle/>
            <a:p>
              <a:endParaRPr>
                <a:solidFill>
                  <a:prstClr val="black"/>
                </a:solidFill>
              </a:endParaRPr>
            </a:p>
          </p:txBody>
        </p:sp>
        <p:sp>
          <p:nvSpPr>
            <p:cNvPr id="18" name="object 18"/>
            <p:cNvSpPr/>
            <p:nvPr/>
          </p:nvSpPr>
          <p:spPr>
            <a:xfrm>
              <a:off x="1432090" y="1668335"/>
              <a:ext cx="577850" cy="313690"/>
            </a:xfrm>
            <a:custGeom>
              <a:avLst/>
              <a:gdLst/>
              <a:ahLst/>
              <a:cxnLst/>
              <a:rect l="l" t="t" r="r" b="b"/>
              <a:pathLst>
                <a:path w="577850" h="313689">
                  <a:moveTo>
                    <a:pt x="577710" y="0"/>
                  </a:moveTo>
                  <a:lnTo>
                    <a:pt x="0" y="0"/>
                  </a:lnTo>
                  <a:lnTo>
                    <a:pt x="0" y="313347"/>
                  </a:lnTo>
                </a:path>
              </a:pathLst>
            </a:custGeom>
            <a:ln w="14795">
              <a:solidFill>
                <a:srgbClr val="811950"/>
              </a:solidFill>
            </a:ln>
          </p:spPr>
          <p:txBody>
            <a:bodyPr wrap="square" lIns="0" tIns="0" rIns="0" bIns="0" rtlCol="0"/>
            <a:lstStyle/>
            <a:p>
              <a:endParaRPr>
                <a:solidFill>
                  <a:prstClr val="black"/>
                </a:solidFill>
              </a:endParaRPr>
            </a:p>
          </p:txBody>
        </p:sp>
        <p:sp>
          <p:nvSpPr>
            <p:cNvPr id="19" name="object 19"/>
            <p:cNvSpPr/>
            <p:nvPr/>
          </p:nvSpPr>
          <p:spPr>
            <a:xfrm>
              <a:off x="1383537" y="1969948"/>
              <a:ext cx="97155" cy="52705"/>
            </a:xfrm>
            <a:custGeom>
              <a:avLst/>
              <a:gdLst/>
              <a:ahLst/>
              <a:cxnLst/>
              <a:rect l="l" t="t" r="r" b="b"/>
              <a:pathLst>
                <a:path w="97155" h="52705">
                  <a:moveTo>
                    <a:pt x="97078" y="0"/>
                  </a:moveTo>
                  <a:lnTo>
                    <a:pt x="0" y="0"/>
                  </a:lnTo>
                  <a:lnTo>
                    <a:pt x="48539" y="52197"/>
                  </a:lnTo>
                  <a:lnTo>
                    <a:pt x="97078" y="0"/>
                  </a:lnTo>
                  <a:close/>
                </a:path>
              </a:pathLst>
            </a:custGeom>
            <a:solidFill>
              <a:srgbClr val="811950"/>
            </a:solidFill>
          </p:spPr>
          <p:txBody>
            <a:bodyPr wrap="square" lIns="0" tIns="0" rIns="0" bIns="0" rtlCol="0"/>
            <a:lstStyle/>
            <a:p>
              <a:endParaRPr>
                <a:solidFill>
                  <a:prstClr val="black"/>
                </a:solidFill>
              </a:endParaRPr>
            </a:p>
          </p:txBody>
        </p:sp>
        <p:sp>
          <p:nvSpPr>
            <p:cNvPr id="20" name="object 20"/>
            <p:cNvSpPr/>
            <p:nvPr/>
          </p:nvSpPr>
          <p:spPr>
            <a:xfrm>
              <a:off x="1436039" y="2478659"/>
              <a:ext cx="0" cy="153670"/>
            </a:xfrm>
            <a:custGeom>
              <a:avLst/>
              <a:gdLst/>
              <a:ahLst/>
              <a:cxnLst/>
              <a:rect l="l" t="t" r="r" b="b"/>
              <a:pathLst>
                <a:path h="153669">
                  <a:moveTo>
                    <a:pt x="0" y="0"/>
                  </a:moveTo>
                  <a:lnTo>
                    <a:pt x="0" y="153289"/>
                  </a:lnTo>
                </a:path>
              </a:pathLst>
            </a:custGeom>
            <a:ln w="14795">
              <a:solidFill>
                <a:srgbClr val="09522A"/>
              </a:solidFill>
            </a:ln>
          </p:spPr>
          <p:txBody>
            <a:bodyPr wrap="square" lIns="0" tIns="0" rIns="0" bIns="0" rtlCol="0"/>
            <a:lstStyle/>
            <a:p>
              <a:endParaRPr>
                <a:solidFill>
                  <a:prstClr val="black"/>
                </a:solidFill>
              </a:endParaRPr>
            </a:p>
          </p:txBody>
        </p:sp>
        <p:sp>
          <p:nvSpPr>
            <p:cNvPr id="21" name="object 21"/>
            <p:cNvSpPr/>
            <p:nvPr/>
          </p:nvSpPr>
          <p:spPr>
            <a:xfrm>
              <a:off x="1387500" y="2620213"/>
              <a:ext cx="97155" cy="52705"/>
            </a:xfrm>
            <a:custGeom>
              <a:avLst/>
              <a:gdLst/>
              <a:ahLst/>
              <a:cxnLst/>
              <a:rect l="l" t="t" r="r" b="b"/>
              <a:pathLst>
                <a:path w="97155" h="52705">
                  <a:moveTo>
                    <a:pt x="97078" y="0"/>
                  </a:moveTo>
                  <a:lnTo>
                    <a:pt x="0" y="0"/>
                  </a:lnTo>
                  <a:lnTo>
                    <a:pt x="48539" y="52209"/>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22" name="object 22"/>
            <p:cNvSpPr/>
            <p:nvPr/>
          </p:nvSpPr>
          <p:spPr>
            <a:xfrm>
              <a:off x="2760598" y="2478659"/>
              <a:ext cx="0" cy="153670"/>
            </a:xfrm>
            <a:custGeom>
              <a:avLst/>
              <a:gdLst/>
              <a:ahLst/>
              <a:cxnLst/>
              <a:rect l="l" t="t" r="r" b="b"/>
              <a:pathLst>
                <a:path h="153669">
                  <a:moveTo>
                    <a:pt x="0" y="0"/>
                  </a:moveTo>
                  <a:lnTo>
                    <a:pt x="0" y="153289"/>
                  </a:lnTo>
                </a:path>
              </a:pathLst>
            </a:custGeom>
            <a:ln w="14795">
              <a:solidFill>
                <a:srgbClr val="09522A"/>
              </a:solidFill>
            </a:ln>
          </p:spPr>
          <p:txBody>
            <a:bodyPr wrap="square" lIns="0" tIns="0" rIns="0" bIns="0" rtlCol="0"/>
            <a:lstStyle/>
            <a:p>
              <a:endParaRPr>
                <a:solidFill>
                  <a:prstClr val="black"/>
                </a:solidFill>
              </a:endParaRPr>
            </a:p>
          </p:txBody>
        </p:sp>
        <p:sp>
          <p:nvSpPr>
            <p:cNvPr id="23" name="object 23"/>
            <p:cNvSpPr/>
            <p:nvPr/>
          </p:nvSpPr>
          <p:spPr>
            <a:xfrm>
              <a:off x="2712059" y="2620213"/>
              <a:ext cx="97155" cy="52705"/>
            </a:xfrm>
            <a:custGeom>
              <a:avLst/>
              <a:gdLst/>
              <a:ahLst/>
              <a:cxnLst/>
              <a:rect l="l" t="t" r="r" b="b"/>
              <a:pathLst>
                <a:path w="97155" h="52705">
                  <a:moveTo>
                    <a:pt x="97091" y="0"/>
                  </a:moveTo>
                  <a:lnTo>
                    <a:pt x="0" y="0"/>
                  </a:lnTo>
                  <a:lnTo>
                    <a:pt x="48539" y="52209"/>
                  </a:lnTo>
                  <a:lnTo>
                    <a:pt x="97091" y="0"/>
                  </a:lnTo>
                  <a:close/>
                </a:path>
              </a:pathLst>
            </a:custGeom>
            <a:solidFill>
              <a:srgbClr val="09522A"/>
            </a:solidFill>
          </p:spPr>
          <p:txBody>
            <a:bodyPr wrap="square" lIns="0" tIns="0" rIns="0" bIns="0" rtlCol="0"/>
            <a:lstStyle/>
            <a:p>
              <a:endParaRPr>
                <a:solidFill>
                  <a:prstClr val="black"/>
                </a:solidFill>
              </a:endParaRPr>
            </a:p>
          </p:txBody>
        </p:sp>
        <p:sp>
          <p:nvSpPr>
            <p:cNvPr id="24" name="object 24"/>
            <p:cNvSpPr/>
            <p:nvPr/>
          </p:nvSpPr>
          <p:spPr>
            <a:xfrm>
              <a:off x="2753360" y="3147898"/>
              <a:ext cx="0" cy="246379"/>
            </a:xfrm>
            <a:custGeom>
              <a:avLst/>
              <a:gdLst/>
              <a:ahLst/>
              <a:cxnLst/>
              <a:rect l="l" t="t" r="r" b="b"/>
              <a:pathLst>
                <a:path h="246379">
                  <a:moveTo>
                    <a:pt x="0" y="0"/>
                  </a:moveTo>
                  <a:lnTo>
                    <a:pt x="0" y="245897"/>
                  </a:lnTo>
                </a:path>
              </a:pathLst>
            </a:custGeom>
            <a:ln w="14795">
              <a:solidFill>
                <a:srgbClr val="09522A"/>
              </a:solidFill>
            </a:ln>
          </p:spPr>
          <p:txBody>
            <a:bodyPr wrap="square" lIns="0" tIns="0" rIns="0" bIns="0" rtlCol="0"/>
            <a:lstStyle/>
            <a:p>
              <a:endParaRPr>
                <a:solidFill>
                  <a:prstClr val="black"/>
                </a:solidFill>
              </a:endParaRPr>
            </a:p>
          </p:txBody>
        </p:sp>
        <p:sp>
          <p:nvSpPr>
            <p:cNvPr id="25" name="object 25"/>
            <p:cNvSpPr/>
            <p:nvPr/>
          </p:nvSpPr>
          <p:spPr>
            <a:xfrm>
              <a:off x="2704820" y="3382061"/>
              <a:ext cx="97155" cy="52705"/>
            </a:xfrm>
            <a:custGeom>
              <a:avLst/>
              <a:gdLst/>
              <a:ahLst/>
              <a:cxnLst/>
              <a:rect l="l" t="t" r="r" b="b"/>
              <a:pathLst>
                <a:path w="97155" h="52704">
                  <a:moveTo>
                    <a:pt x="97078" y="0"/>
                  </a:moveTo>
                  <a:lnTo>
                    <a:pt x="0" y="0"/>
                  </a:lnTo>
                  <a:lnTo>
                    <a:pt x="48539" y="52209"/>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26" name="object 26"/>
            <p:cNvSpPr/>
            <p:nvPr/>
          </p:nvSpPr>
          <p:spPr>
            <a:xfrm>
              <a:off x="1431277" y="3282150"/>
              <a:ext cx="1316990" cy="111760"/>
            </a:xfrm>
            <a:custGeom>
              <a:avLst/>
              <a:gdLst/>
              <a:ahLst/>
              <a:cxnLst/>
              <a:rect l="l" t="t" r="r" b="b"/>
              <a:pathLst>
                <a:path w="1316989" h="111760">
                  <a:moveTo>
                    <a:pt x="1316888" y="0"/>
                  </a:moveTo>
                  <a:lnTo>
                    <a:pt x="0" y="0"/>
                  </a:lnTo>
                  <a:lnTo>
                    <a:pt x="0" y="111645"/>
                  </a:lnTo>
                </a:path>
              </a:pathLst>
            </a:custGeom>
            <a:ln w="14795">
              <a:solidFill>
                <a:srgbClr val="09522A"/>
              </a:solidFill>
            </a:ln>
          </p:spPr>
          <p:txBody>
            <a:bodyPr wrap="square" lIns="0" tIns="0" rIns="0" bIns="0" rtlCol="0"/>
            <a:lstStyle/>
            <a:p>
              <a:endParaRPr>
                <a:solidFill>
                  <a:prstClr val="black"/>
                </a:solidFill>
              </a:endParaRPr>
            </a:p>
          </p:txBody>
        </p:sp>
        <p:sp>
          <p:nvSpPr>
            <p:cNvPr id="27" name="object 27"/>
            <p:cNvSpPr/>
            <p:nvPr/>
          </p:nvSpPr>
          <p:spPr>
            <a:xfrm>
              <a:off x="1382737" y="3382061"/>
              <a:ext cx="97155" cy="52705"/>
            </a:xfrm>
            <a:custGeom>
              <a:avLst/>
              <a:gdLst/>
              <a:ahLst/>
              <a:cxnLst/>
              <a:rect l="l" t="t" r="r" b="b"/>
              <a:pathLst>
                <a:path w="97155" h="52704">
                  <a:moveTo>
                    <a:pt x="97078" y="0"/>
                  </a:moveTo>
                  <a:lnTo>
                    <a:pt x="0" y="0"/>
                  </a:lnTo>
                  <a:lnTo>
                    <a:pt x="48539" y="52209"/>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28" name="object 28"/>
            <p:cNvSpPr/>
            <p:nvPr/>
          </p:nvSpPr>
          <p:spPr>
            <a:xfrm>
              <a:off x="4079938" y="3152241"/>
              <a:ext cx="0" cy="246379"/>
            </a:xfrm>
            <a:custGeom>
              <a:avLst/>
              <a:gdLst/>
              <a:ahLst/>
              <a:cxnLst/>
              <a:rect l="l" t="t" r="r" b="b"/>
              <a:pathLst>
                <a:path h="246379">
                  <a:moveTo>
                    <a:pt x="0" y="0"/>
                  </a:moveTo>
                  <a:lnTo>
                    <a:pt x="0" y="245910"/>
                  </a:lnTo>
                </a:path>
              </a:pathLst>
            </a:custGeom>
            <a:ln w="14795">
              <a:solidFill>
                <a:srgbClr val="09522A"/>
              </a:solidFill>
            </a:ln>
          </p:spPr>
          <p:txBody>
            <a:bodyPr wrap="square" lIns="0" tIns="0" rIns="0" bIns="0" rtlCol="0"/>
            <a:lstStyle/>
            <a:p>
              <a:endParaRPr>
                <a:solidFill>
                  <a:prstClr val="black"/>
                </a:solidFill>
              </a:endParaRPr>
            </a:p>
          </p:txBody>
        </p:sp>
        <p:sp>
          <p:nvSpPr>
            <p:cNvPr id="29" name="object 29"/>
            <p:cNvSpPr/>
            <p:nvPr/>
          </p:nvSpPr>
          <p:spPr>
            <a:xfrm>
              <a:off x="4031411" y="3386404"/>
              <a:ext cx="97155" cy="52705"/>
            </a:xfrm>
            <a:custGeom>
              <a:avLst/>
              <a:gdLst/>
              <a:ahLst/>
              <a:cxnLst/>
              <a:rect l="l" t="t" r="r" b="b"/>
              <a:pathLst>
                <a:path w="97154" h="52704">
                  <a:moveTo>
                    <a:pt x="97066" y="0"/>
                  </a:moveTo>
                  <a:lnTo>
                    <a:pt x="0" y="0"/>
                  </a:lnTo>
                  <a:lnTo>
                    <a:pt x="48526" y="52209"/>
                  </a:lnTo>
                  <a:lnTo>
                    <a:pt x="97066" y="0"/>
                  </a:lnTo>
                  <a:close/>
                </a:path>
              </a:pathLst>
            </a:custGeom>
            <a:solidFill>
              <a:srgbClr val="09522A"/>
            </a:solidFill>
          </p:spPr>
          <p:txBody>
            <a:bodyPr wrap="square" lIns="0" tIns="0" rIns="0" bIns="0" rtlCol="0"/>
            <a:lstStyle/>
            <a:p>
              <a:endParaRPr>
                <a:solidFill>
                  <a:prstClr val="black"/>
                </a:solidFill>
              </a:endParaRPr>
            </a:p>
          </p:txBody>
        </p:sp>
        <p:sp>
          <p:nvSpPr>
            <p:cNvPr id="30" name="object 30"/>
            <p:cNvSpPr/>
            <p:nvPr/>
          </p:nvSpPr>
          <p:spPr>
            <a:xfrm>
              <a:off x="2768600" y="3918445"/>
              <a:ext cx="0" cy="102870"/>
            </a:xfrm>
            <a:custGeom>
              <a:avLst/>
              <a:gdLst/>
              <a:ahLst/>
              <a:cxnLst/>
              <a:rect l="l" t="t" r="r" b="b"/>
              <a:pathLst>
                <a:path h="102870">
                  <a:moveTo>
                    <a:pt x="0" y="0"/>
                  </a:moveTo>
                  <a:lnTo>
                    <a:pt x="0" y="102704"/>
                  </a:lnTo>
                </a:path>
              </a:pathLst>
            </a:custGeom>
            <a:ln w="14795">
              <a:solidFill>
                <a:srgbClr val="09522A"/>
              </a:solidFill>
            </a:ln>
          </p:spPr>
          <p:txBody>
            <a:bodyPr wrap="square" lIns="0" tIns="0" rIns="0" bIns="0" rtlCol="0"/>
            <a:lstStyle/>
            <a:p>
              <a:endParaRPr>
                <a:solidFill>
                  <a:prstClr val="black"/>
                </a:solidFill>
              </a:endParaRPr>
            </a:p>
          </p:txBody>
        </p:sp>
        <p:sp>
          <p:nvSpPr>
            <p:cNvPr id="31" name="object 31"/>
            <p:cNvSpPr/>
            <p:nvPr/>
          </p:nvSpPr>
          <p:spPr>
            <a:xfrm>
              <a:off x="2720047" y="4009428"/>
              <a:ext cx="97155" cy="52705"/>
            </a:xfrm>
            <a:custGeom>
              <a:avLst/>
              <a:gdLst/>
              <a:ahLst/>
              <a:cxnLst/>
              <a:rect l="l" t="t" r="r" b="b"/>
              <a:pathLst>
                <a:path w="97155" h="52704">
                  <a:moveTo>
                    <a:pt x="97091" y="0"/>
                  </a:moveTo>
                  <a:lnTo>
                    <a:pt x="0" y="0"/>
                  </a:lnTo>
                  <a:lnTo>
                    <a:pt x="48552" y="52197"/>
                  </a:lnTo>
                  <a:lnTo>
                    <a:pt x="97091" y="0"/>
                  </a:lnTo>
                  <a:close/>
                </a:path>
              </a:pathLst>
            </a:custGeom>
            <a:solidFill>
              <a:srgbClr val="09522A"/>
            </a:solidFill>
          </p:spPr>
          <p:txBody>
            <a:bodyPr wrap="square" lIns="0" tIns="0" rIns="0" bIns="0" rtlCol="0"/>
            <a:lstStyle/>
            <a:p>
              <a:endParaRPr>
                <a:solidFill>
                  <a:prstClr val="black"/>
                </a:solidFill>
              </a:endParaRPr>
            </a:p>
          </p:txBody>
        </p:sp>
        <p:sp>
          <p:nvSpPr>
            <p:cNvPr id="32" name="object 32"/>
            <p:cNvSpPr/>
            <p:nvPr/>
          </p:nvSpPr>
          <p:spPr>
            <a:xfrm>
              <a:off x="6188455" y="3918445"/>
              <a:ext cx="0" cy="102870"/>
            </a:xfrm>
            <a:custGeom>
              <a:avLst/>
              <a:gdLst/>
              <a:ahLst/>
              <a:cxnLst/>
              <a:rect l="l" t="t" r="r" b="b"/>
              <a:pathLst>
                <a:path h="102870">
                  <a:moveTo>
                    <a:pt x="0" y="0"/>
                  </a:moveTo>
                  <a:lnTo>
                    <a:pt x="0" y="102704"/>
                  </a:lnTo>
                </a:path>
              </a:pathLst>
            </a:custGeom>
            <a:ln w="14795">
              <a:solidFill>
                <a:srgbClr val="09522A"/>
              </a:solidFill>
            </a:ln>
          </p:spPr>
          <p:txBody>
            <a:bodyPr wrap="square" lIns="0" tIns="0" rIns="0" bIns="0" rtlCol="0"/>
            <a:lstStyle/>
            <a:p>
              <a:endParaRPr>
                <a:solidFill>
                  <a:prstClr val="black"/>
                </a:solidFill>
              </a:endParaRPr>
            </a:p>
          </p:txBody>
        </p:sp>
        <p:sp>
          <p:nvSpPr>
            <p:cNvPr id="33" name="object 33"/>
            <p:cNvSpPr/>
            <p:nvPr/>
          </p:nvSpPr>
          <p:spPr>
            <a:xfrm>
              <a:off x="6139916" y="4009428"/>
              <a:ext cx="97155" cy="52705"/>
            </a:xfrm>
            <a:custGeom>
              <a:avLst/>
              <a:gdLst/>
              <a:ahLst/>
              <a:cxnLst/>
              <a:rect l="l" t="t" r="r" b="b"/>
              <a:pathLst>
                <a:path w="97154" h="52704">
                  <a:moveTo>
                    <a:pt x="97078" y="0"/>
                  </a:moveTo>
                  <a:lnTo>
                    <a:pt x="0" y="0"/>
                  </a:lnTo>
                  <a:lnTo>
                    <a:pt x="48539" y="52197"/>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34" name="object 34"/>
            <p:cNvSpPr/>
            <p:nvPr/>
          </p:nvSpPr>
          <p:spPr>
            <a:xfrm>
              <a:off x="6188455" y="5166665"/>
              <a:ext cx="0" cy="102870"/>
            </a:xfrm>
            <a:custGeom>
              <a:avLst/>
              <a:gdLst/>
              <a:ahLst/>
              <a:cxnLst/>
              <a:rect l="l" t="t" r="r" b="b"/>
              <a:pathLst>
                <a:path h="102870">
                  <a:moveTo>
                    <a:pt x="0" y="0"/>
                  </a:moveTo>
                  <a:lnTo>
                    <a:pt x="0" y="102717"/>
                  </a:lnTo>
                </a:path>
              </a:pathLst>
            </a:custGeom>
            <a:ln w="14795">
              <a:solidFill>
                <a:srgbClr val="09522A"/>
              </a:solidFill>
            </a:ln>
          </p:spPr>
          <p:txBody>
            <a:bodyPr wrap="square" lIns="0" tIns="0" rIns="0" bIns="0" rtlCol="0"/>
            <a:lstStyle/>
            <a:p>
              <a:endParaRPr>
                <a:solidFill>
                  <a:prstClr val="black"/>
                </a:solidFill>
              </a:endParaRPr>
            </a:p>
          </p:txBody>
        </p:sp>
        <p:sp>
          <p:nvSpPr>
            <p:cNvPr id="35" name="object 35"/>
            <p:cNvSpPr/>
            <p:nvPr/>
          </p:nvSpPr>
          <p:spPr>
            <a:xfrm>
              <a:off x="6139916" y="5257647"/>
              <a:ext cx="97155" cy="52705"/>
            </a:xfrm>
            <a:custGeom>
              <a:avLst/>
              <a:gdLst/>
              <a:ahLst/>
              <a:cxnLst/>
              <a:rect l="l" t="t" r="r" b="b"/>
              <a:pathLst>
                <a:path w="97154" h="52704">
                  <a:moveTo>
                    <a:pt x="97078" y="0"/>
                  </a:moveTo>
                  <a:lnTo>
                    <a:pt x="0" y="0"/>
                  </a:lnTo>
                  <a:lnTo>
                    <a:pt x="48539" y="52197"/>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36" name="object 36"/>
            <p:cNvSpPr/>
            <p:nvPr/>
          </p:nvSpPr>
          <p:spPr>
            <a:xfrm>
              <a:off x="6188455" y="4561611"/>
              <a:ext cx="0" cy="102870"/>
            </a:xfrm>
            <a:custGeom>
              <a:avLst/>
              <a:gdLst/>
              <a:ahLst/>
              <a:cxnLst/>
              <a:rect l="l" t="t" r="r" b="b"/>
              <a:pathLst>
                <a:path h="102870">
                  <a:moveTo>
                    <a:pt x="0" y="0"/>
                  </a:moveTo>
                  <a:lnTo>
                    <a:pt x="0" y="102717"/>
                  </a:lnTo>
                </a:path>
              </a:pathLst>
            </a:custGeom>
            <a:ln w="14795">
              <a:solidFill>
                <a:srgbClr val="09522A"/>
              </a:solidFill>
            </a:ln>
          </p:spPr>
          <p:txBody>
            <a:bodyPr wrap="square" lIns="0" tIns="0" rIns="0" bIns="0" rtlCol="0"/>
            <a:lstStyle/>
            <a:p>
              <a:endParaRPr>
                <a:solidFill>
                  <a:prstClr val="black"/>
                </a:solidFill>
              </a:endParaRPr>
            </a:p>
          </p:txBody>
        </p:sp>
        <p:sp>
          <p:nvSpPr>
            <p:cNvPr id="37" name="object 37"/>
            <p:cNvSpPr/>
            <p:nvPr/>
          </p:nvSpPr>
          <p:spPr>
            <a:xfrm>
              <a:off x="6139916" y="4652581"/>
              <a:ext cx="97155" cy="52705"/>
            </a:xfrm>
            <a:custGeom>
              <a:avLst/>
              <a:gdLst/>
              <a:ahLst/>
              <a:cxnLst/>
              <a:rect l="l" t="t" r="r" b="b"/>
              <a:pathLst>
                <a:path w="97154" h="52704">
                  <a:moveTo>
                    <a:pt x="97078" y="0"/>
                  </a:moveTo>
                  <a:lnTo>
                    <a:pt x="0" y="0"/>
                  </a:lnTo>
                  <a:lnTo>
                    <a:pt x="48539" y="52209"/>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38" name="object 38"/>
            <p:cNvSpPr/>
            <p:nvPr/>
          </p:nvSpPr>
          <p:spPr>
            <a:xfrm>
              <a:off x="6193205" y="3147898"/>
              <a:ext cx="0" cy="246379"/>
            </a:xfrm>
            <a:custGeom>
              <a:avLst/>
              <a:gdLst/>
              <a:ahLst/>
              <a:cxnLst/>
              <a:rect l="l" t="t" r="r" b="b"/>
              <a:pathLst>
                <a:path h="246379">
                  <a:moveTo>
                    <a:pt x="0" y="0"/>
                  </a:moveTo>
                  <a:lnTo>
                    <a:pt x="0" y="245897"/>
                  </a:lnTo>
                </a:path>
              </a:pathLst>
            </a:custGeom>
            <a:ln w="14795">
              <a:solidFill>
                <a:srgbClr val="09522A"/>
              </a:solidFill>
            </a:ln>
          </p:spPr>
          <p:txBody>
            <a:bodyPr wrap="square" lIns="0" tIns="0" rIns="0" bIns="0" rtlCol="0"/>
            <a:lstStyle/>
            <a:p>
              <a:endParaRPr>
                <a:solidFill>
                  <a:prstClr val="black"/>
                </a:solidFill>
              </a:endParaRPr>
            </a:p>
          </p:txBody>
        </p:sp>
        <p:sp>
          <p:nvSpPr>
            <p:cNvPr id="39" name="object 39"/>
            <p:cNvSpPr/>
            <p:nvPr/>
          </p:nvSpPr>
          <p:spPr>
            <a:xfrm>
              <a:off x="6144679" y="3382061"/>
              <a:ext cx="97155" cy="52705"/>
            </a:xfrm>
            <a:custGeom>
              <a:avLst/>
              <a:gdLst/>
              <a:ahLst/>
              <a:cxnLst/>
              <a:rect l="l" t="t" r="r" b="b"/>
              <a:pathLst>
                <a:path w="97154" h="52704">
                  <a:moveTo>
                    <a:pt x="97066" y="0"/>
                  </a:moveTo>
                  <a:lnTo>
                    <a:pt x="0" y="0"/>
                  </a:lnTo>
                  <a:lnTo>
                    <a:pt x="48526" y="52209"/>
                  </a:lnTo>
                  <a:lnTo>
                    <a:pt x="97066" y="0"/>
                  </a:lnTo>
                  <a:close/>
                </a:path>
              </a:pathLst>
            </a:custGeom>
            <a:solidFill>
              <a:srgbClr val="09522A"/>
            </a:solidFill>
          </p:spPr>
          <p:txBody>
            <a:bodyPr wrap="square" lIns="0" tIns="0" rIns="0" bIns="0" rtlCol="0"/>
            <a:lstStyle/>
            <a:p>
              <a:endParaRPr>
                <a:solidFill>
                  <a:prstClr val="black"/>
                </a:solidFill>
              </a:endParaRPr>
            </a:p>
          </p:txBody>
        </p:sp>
        <p:sp>
          <p:nvSpPr>
            <p:cNvPr id="40" name="object 40"/>
            <p:cNvSpPr/>
            <p:nvPr/>
          </p:nvSpPr>
          <p:spPr>
            <a:xfrm>
              <a:off x="1432585" y="3918445"/>
              <a:ext cx="0" cy="102870"/>
            </a:xfrm>
            <a:custGeom>
              <a:avLst/>
              <a:gdLst/>
              <a:ahLst/>
              <a:cxnLst/>
              <a:rect l="l" t="t" r="r" b="b"/>
              <a:pathLst>
                <a:path h="102870">
                  <a:moveTo>
                    <a:pt x="0" y="0"/>
                  </a:moveTo>
                  <a:lnTo>
                    <a:pt x="0" y="102704"/>
                  </a:lnTo>
                </a:path>
              </a:pathLst>
            </a:custGeom>
            <a:ln w="14795">
              <a:solidFill>
                <a:srgbClr val="09522A"/>
              </a:solidFill>
            </a:ln>
          </p:spPr>
          <p:txBody>
            <a:bodyPr wrap="square" lIns="0" tIns="0" rIns="0" bIns="0" rtlCol="0"/>
            <a:lstStyle/>
            <a:p>
              <a:endParaRPr>
                <a:solidFill>
                  <a:prstClr val="black"/>
                </a:solidFill>
              </a:endParaRPr>
            </a:p>
          </p:txBody>
        </p:sp>
        <p:sp>
          <p:nvSpPr>
            <p:cNvPr id="41" name="object 41"/>
            <p:cNvSpPr/>
            <p:nvPr/>
          </p:nvSpPr>
          <p:spPr>
            <a:xfrm>
              <a:off x="1384045" y="4009428"/>
              <a:ext cx="97155" cy="52705"/>
            </a:xfrm>
            <a:custGeom>
              <a:avLst/>
              <a:gdLst/>
              <a:ahLst/>
              <a:cxnLst/>
              <a:rect l="l" t="t" r="r" b="b"/>
              <a:pathLst>
                <a:path w="97155" h="52704">
                  <a:moveTo>
                    <a:pt x="97078" y="0"/>
                  </a:moveTo>
                  <a:lnTo>
                    <a:pt x="0" y="0"/>
                  </a:lnTo>
                  <a:lnTo>
                    <a:pt x="48539" y="52197"/>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42" name="object 42"/>
            <p:cNvSpPr/>
            <p:nvPr/>
          </p:nvSpPr>
          <p:spPr>
            <a:xfrm>
              <a:off x="2768600" y="4536554"/>
              <a:ext cx="0" cy="112395"/>
            </a:xfrm>
            <a:custGeom>
              <a:avLst/>
              <a:gdLst/>
              <a:ahLst/>
              <a:cxnLst/>
              <a:rect l="l" t="t" r="r" b="b"/>
              <a:pathLst>
                <a:path h="112395">
                  <a:moveTo>
                    <a:pt x="0" y="0"/>
                  </a:moveTo>
                  <a:lnTo>
                    <a:pt x="0" y="112179"/>
                  </a:lnTo>
                </a:path>
              </a:pathLst>
            </a:custGeom>
            <a:ln w="14795">
              <a:solidFill>
                <a:srgbClr val="09522A"/>
              </a:solidFill>
            </a:ln>
          </p:spPr>
          <p:txBody>
            <a:bodyPr wrap="square" lIns="0" tIns="0" rIns="0" bIns="0" rtlCol="0"/>
            <a:lstStyle/>
            <a:p>
              <a:endParaRPr>
                <a:solidFill>
                  <a:prstClr val="black"/>
                </a:solidFill>
              </a:endParaRPr>
            </a:p>
          </p:txBody>
        </p:sp>
        <p:sp>
          <p:nvSpPr>
            <p:cNvPr id="43" name="object 43"/>
            <p:cNvSpPr/>
            <p:nvPr/>
          </p:nvSpPr>
          <p:spPr>
            <a:xfrm>
              <a:off x="2720047" y="4636986"/>
              <a:ext cx="97155" cy="52705"/>
            </a:xfrm>
            <a:custGeom>
              <a:avLst/>
              <a:gdLst/>
              <a:ahLst/>
              <a:cxnLst/>
              <a:rect l="l" t="t" r="r" b="b"/>
              <a:pathLst>
                <a:path w="97155" h="52704">
                  <a:moveTo>
                    <a:pt x="97091" y="0"/>
                  </a:moveTo>
                  <a:lnTo>
                    <a:pt x="0" y="0"/>
                  </a:lnTo>
                  <a:lnTo>
                    <a:pt x="48552" y="52197"/>
                  </a:lnTo>
                  <a:lnTo>
                    <a:pt x="97091" y="0"/>
                  </a:lnTo>
                  <a:close/>
                </a:path>
              </a:pathLst>
            </a:custGeom>
            <a:solidFill>
              <a:srgbClr val="09522A"/>
            </a:solidFill>
          </p:spPr>
          <p:txBody>
            <a:bodyPr wrap="square" lIns="0" tIns="0" rIns="0" bIns="0" rtlCol="0"/>
            <a:lstStyle/>
            <a:p>
              <a:endParaRPr>
                <a:solidFill>
                  <a:prstClr val="black"/>
                </a:solidFill>
              </a:endParaRPr>
            </a:p>
          </p:txBody>
        </p:sp>
        <p:sp>
          <p:nvSpPr>
            <p:cNvPr id="44" name="object 44"/>
            <p:cNvSpPr/>
            <p:nvPr/>
          </p:nvSpPr>
          <p:spPr>
            <a:xfrm>
              <a:off x="1432585" y="4536554"/>
              <a:ext cx="0" cy="112395"/>
            </a:xfrm>
            <a:custGeom>
              <a:avLst/>
              <a:gdLst/>
              <a:ahLst/>
              <a:cxnLst/>
              <a:rect l="l" t="t" r="r" b="b"/>
              <a:pathLst>
                <a:path h="112395">
                  <a:moveTo>
                    <a:pt x="0" y="0"/>
                  </a:moveTo>
                  <a:lnTo>
                    <a:pt x="0" y="112179"/>
                  </a:lnTo>
                </a:path>
              </a:pathLst>
            </a:custGeom>
            <a:ln w="14795">
              <a:solidFill>
                <a:srgbClr val="09522A"/>
              </a:solidFill>
            </a:ln>
          </p:spPr>
          <p:txBody>
            <a:bodyPr wrap="square" lIns="0" tIns="0" rIns="0" bIns="0" rtlCol="0"/>
            <a:lstStyle/>
            <a:p>
              <a:endParaRPr>
                <a:solidFill>
                  <a:prstClr val="black"/>
                </a:solidFill>
              </a:endParaRPr>
            </a:p>
          </p:txBody>
        </p:sp>
        <p:sp>
          <p:nvSpPr>
            <p:cNvPr id="45" name="object 45"/>
            <p:cNvSpPr/>
            <p:nvPr/>
          </p:nvSpPr>
          <p:spPr>
            <a:xfrm>
              <a:off x="1384045" y="4636986"/>
              <a:ext cx="97155" cy="52705"/>
            </a:xfrm>
            <a:custGeom>
              <a:avLst/>
              <a:gdLst/>
              <a:ahLst/>
              <a:cxnLst/>
              <a:rect l="l" t="t" r="r" b="b"/>
              <a:pathLst>
                <a:path w="97155" h="52704">
                  <a:moveTo>
                    <a:pt x="97078" y="0"/>
                  </a:moveTo>
                  <a:lnTo>
                    <a:pt x="0" y="0"/>
                  </a:lnTo>
                  <a:lnTo>
                    <a:pt x="48539" y="52197"/>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46" name="object 46"/>
            <p:cNvSpPr/>
            <p:nvPr/>
          </p:nvSpPr>
          <p:spPr>
            <a:xfrm>
              <a:off x="2768600" y="5166665"/>
              <a:ext cx="0" cy="102870"/>
            </a:xfrm>
            <a:custGeom>
              <a:avLst/>
              <a:gdLst/>
              <a:ahLst/>
              <a:cxnLst/>
              <a:rect l="l" t="t" r="r" b="b"/>
              <a:pathLst>
                <a:path h="102870">
                  <a:moveTo>
                    <a:pt x="0" y="0"/>
                  </a:moveTo>
                  <a:lnTo>
                    <a:pt x="0" y="102717"/>
                  </a:lnTo>
                </a:path>
              </a:pathLst>
            </a:custGeom>
            <a:ln w="14795">
              <a:solidFill>
                <a:srgbClr val="09522A"/>
              </a:solidFill>
            </a:ln>
          </p:spPr>
          <p:txBody>
            <a:bodyPr wrap="square" lIns="0" tIns="0" rIns="0" bIns="0" rtlCol="0"/>
            <a:lstStyle/>
            <a:p>
              <a:endParaRPr>
                <a:solidFill>
                  <a:prstClr val="black"/>
                </a:solidFill>
              </a:endParaRPr>
            </a:p>
          </p:txBody>
        </p:sp>
        <p:sp>
          <p:nvSpPr>
            <p:cNvPr id="47" name="object 47"/>
            <p:cNvSpPr/>
            <p:nvPr/>
          </p:nvSpPr>
          <p:spPr>
            <a:xfrm>
              <a:off x="2720047" y="5257647"/>
              <a:ext cx="97155" cy="52705"/>
            </a:xfrm>
            <a:custGeom>
              <a:avLst/>
              <a:gdLst/>
              <a:ahLst/>
              <a:cxnLst/>
              <a:rect l="l" t="t" r="r" b="b"/>
              <a:pathLst>
                <a:path w="97155" h="52704">
                  <a:moveTo>
                    <a:pt x="97091" y="0"/>
                  </a:moveTo>
                  <a:lnTo>
                    <a:pt x="0" y="0"/>
                  </a:lnTo>
                  <a:lnTo>
                    <a:pt x="48552" y="52197"/>
                  </a:lnTo>
                  <a:lnTo>
                    <a:pt x="97091" y="0"/>
                  </a:lnTo>
                  <a:close/>
                </a:path>
              </a:pathLst>
            </a:custGeom>
            <a:solidFill>
              <a:srgbClr val="09522A"/>
            </a:solidFill>
          </p:spPr>
          <p:txBody>
            <a:bodyPr wrap="square" lIns="0" tIns="0" rIns="0" bIns="0" rtlCol="0"/>
            <a:lstStyle/>
            <a:p>
              <a:endParaRPr>
                <a:solidFill>
                  <a:prstClr val="black"/>
                </a:solidFill>
              </a:endParaRPr>
            </a:p>
          </p:txBody>
        </p:sp>
        <p:sp>
          <p:nvSpPr>
            <p:cNvPr id="48" name="object 48"/>
            <p:cNvSpPr/>
            <p:nvPr/>
          </p:nvSpPr>
          <p:spPr>
            <a:xfrm>
              <a:off x="1432585" y="5166665"/>
              <a:ext cx="0" cy="102870"/>
            </a:xfrm>
            <a:custGeom>
              <a:avLst/>
              <a:gdLst/>
              <a:ahLst/>
              <a:cxnLst/>
              <a:rect l="l" t="t" r="r" b="b"/>
              <a:pathLst>
                <a:path h="102870">
                  <a:moveTo>
                    <a:pt x="0" y="0"/>
                  </a:moveTo>
                  <a:lnTo>
                    <a:pt x="0" y="102717"/>
                  </a:lnTo>
                </a:path>
              </a:pathLst>
            </a:custGeom>
            <a:ln w="14795">
              <a:solidFill>
                <a:srgbClr val="09522A"/>
              </a:solidFill>
            </a:ln>
          </p:spPr>
          <p:txBody>
            <a:bodyPr wrap="square" lIns="0" tIns="0" rIns="0" bIns="0" rtlCol="0"/>
            <a:lstStyle/>
            <a:p>
              <a:endParaRPr>
                <a:solidFill>
                  <a:prstClr val="black"/>
                </a:solidFill>
              </a:endParaRPr>
            </a:p>
          </p:txBody>
        </p:sp>
        <p:sp>
          <p:nvSpPr>
            <p:cNvPr id="49" name="object 49"/>
            <p:cNvSpPr/>
            <p:nvPr/>
          </p:nvSpPr>
          <p:spPr>
            <a:xfrm>
              <a:off x="1384045" y="5257647"/>
              <a:ext cx="97155" cy="52705"/>
            </a:xfrm>
            <a:custGeom>
              <a:avLst/>
              <a:gdLst/>
              <a:ahLst/>
              <a:cxnLst/>
              <a:rect l="l" t="t" r="r" b="b"/>
              <a:pathLst>
                <a:path w="97155" h="52704">
                  <a:moveTo>
                    <a:pt x="97078" y="0"/>
                  </a:moveTo>
                  <a:lnTo>
                    <a:pt x="0" y="0"/>
                  </a:lnTo>
                  <a:lnTo>
                    <a:pt x="48539" y="52197"/>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50" name="object 50"/>
            <p:cNvSpPr/>
            <p:nvPr/>
          </p:nvSpPr>
          <p:spPr>
            <a:xfrm>
              <a:off x="2768600" y="5789676"/>
              <a:ext cx="0" cy="107950"/>
            </a:xfrm>
            <a:custGeom>
              <a:avLst/>
              <a:gdLst/>
              <a:ahLst/>
              <a:cxnLst/>
              <a:rect l="l" t="t" r="r" b="b"/>
              <a:pathLst>
                <a:path h="107950">
                  <a:moveTo>
                    <a:pt x="0" y="0"/>
                  </a:moveTo>
                  <a:lnTo>
                    <a:pt x="0" y="107365"/>
                  </a:lnTo>
                </a:path>
              </a:pathLst>
            </a:custGeom>
            <a:ln w="14795">
              <a:solidFill>
                <a:srgbClr val="09522A"/>
              </a:solidFill>
            </a:ln>
          </p:spPr>
          <p:txBody>
            <a:bodyPr wrap="square" lIns="0" tIns="0" rIns="0" bIns="0" rtlCol="0"/>
            <a:lstStyle/>
            <a:p>
              <a:endParaRPr>
                <a:solidFill>
                  <a:prstClr val="black"/>
                </a:solidFill>
              </a:endParaRPr>
            </a:p>
          </p:txBody>
        </p:sp>
        <p:sp>
          <p:nvSpPr>
            <p:cNvPr id="51" name="object 51"/>
            <p:cNvSpPr/>
            <p:nvPr/>
          </p:nvSpPr>
          <p:spPr>
            <a:xfrm>
              <a:off x="2720047" y="5885294"/>
              <a:ext cx="97155" cy="52705"/>
            </a:xfrm>
            <a:custGeom>
              <a:avLst/>
              <a:gdLst/>
              <a:ahLst/>
              <a:cxnLst/>
              <a:rect l="l" t="t" r="r" b="b"/>
              <a:pathLst>
                <a:path w="97155" h="52704">
                  <a:moveTo>
                    <a:pt x="97091" y="0"/>
                  </a:moveTo>
                  <a:lnTo>
                    <a:pt x="0" y="0"/>
                  </a:lnTo>
                  <a:lnTo>
                    <a:pt x="48552" y="52197"/>
                  </a:lnTo>
                  <a:lnTo>
                    <a:pt x="97091" y="0"/>
                  </a:lnTo>
                  <a:close/>
                </a:path>
              </a:pathLst>
            </a:custGeom>
            <a:solidFill>
              <a:srgbClr val="09522A"/>
            </a:solidFill>
          </p:spPr>
          <p:txBody>
            <a:bodyPr wrap="square" lIns="0" tIns="0" rIns="0" bIns="0" rtlCol="0"/>
            <a:lstStyle/>
            <a:p>
              <a:endParaRPr>
                <a:solidFill>
                  <a:prstClr val="black"/>
                </a:solidFill>
              </a:endParaRPr>
            </a:p>
          </p:txBody>
        </p:sp>
        <p:sp>
          <p:nvSpPr>
            <p:cNvPr id="52" name="object 52"/>
            <p:cNvSpPr/>
            <p:nvPr/>
          </p:nvSpPr>
          <p:spPr>
            <a:xfrm>
              <a:off x="3359848" y="2256231"/>
              <a:ext cx="725170" cy="375920"/>
            </a:xfrm>
            <a:custGeom>
              <a:avLst/>
              <a:gdLst/>
              <a:ahLst/>
              <a:cxnLst/>
              <a:rect l="l" t="t" r="r" b="b"/>
              <a:pathLst>
                <a:path w="725170" h="375919">
                  <a:moveTo>
                    <a:pt x="0" y="0"/>
                  </a:moveTo>
                  <a:lnTo>
                    <a:pt x="725106" y="0"/>
                  </a:lnTo>
                  <a:lnTo>
                    <a:pt x="725106" y="375716"/>
                  </a:lnTo>
                </a:path>
              </a:pathLst>
            </a:custGeom>
            <a:ln w="14795">
              <a:solidFill>
                <a:srgbClr val="09522A"/>
              </a:solidFill>
            </a:ln>
          </p:spPr>
          <p:txBody>
            <a:bodyPr wrap="square" lIns="0" tIns="0" rIns="0" bIns="0" rtlCol="0"/>
            <a:lstStyle/>
            <a:p>
              <a:endParaRPr>
                <a:solidFill>
                  <a:prstClr val="black"/>
                </a:solidFill>
              </a:endParaRPr>
            </a:p>
          </p:txBody>
        </p:sp>
        <p:sp>
          <p:nvSpPr>
            <p:cNvPr id="53" name="object 53"/>
            <p:cNvSpPr/>
            <p:nvPr/>
          </p:nvSpPr>
          <p:spPr>
            <a:xfrm>
              <a:off x="4036390" y="2620213"/>
              <a:ext cx="97155" cy="52705"/>
            </a:xfrm>
            <a:custGeom>
              <a:avLst/>
              <a:gdLst/>
              <a:ahLst/>
              <a:cxnLst/>
              <a:rect l="l" t="t" r="r" b="b"/>
              <a:pathLst>
                <a:path w="97154" h="52705">
                  <a:moveTo>
                    <a:pt x="97078" y="0"/>
                  </a:moveTo>
                  <a:lnTo>
                    <a:pt x="0" y="0"/>
                  </a:lnTo>
                  <a:lnTo>
                    <a:pt x="48564" y="52209"/>
                  </a:lnTo>
                  <a:lnTo>
                    <a:pt x="97078" y="0"/>
                  </a:lnTo>
                  <a:close/>
                </a:path>
              </a:pathLst>
            </a:custGeom>
            <a:solidFill>
              <a:srgbClr val="09522A"/>
            </a:solidFill>
          </p:spPr>
          <p:txBody>
            <a:bodyPr wrap="square" lIns="0" tIns="0" rIns="0" bIns="0" rtlCol="0"/>
            <a:lstStyle/>
            <a:p>
              <a:endParaRPr>
                <a:solidFill>
                  <a:prstClr val="black"/>
                </a:solidFill>
              </a:endParaRPr>
            </a:p>
          </p:txBody>
        </p:sp>
        <p:sp>
          <p:nvSpPr>
            <p:cNvPr id="54" name="object 54"/>
            <p:cNvSpPr/>
            <p:nvPr/>
          </p:nvSpPr>
          <p:spPr>
            <a:xfrm>
              <a:off x="859650" y="2701874"/>
              <a:ext cx="1153160" cy="421005"/>
            </a:xfrm>
            <a:custGeom>
              <a:avLst/>
              <a:gdLst/>
              <a:ahLst/>
              <a:cxnLst/>
              <a:rect l="l" t="t" r="r" b="b"/>
              <a:pathLst>
                <a:path w="1153160" h="421005">
                  <a:moveTo>
                    <a:pt x="1068870" y="0"/>
                  </a:moveTo>
                  <a:lnTo>
                    <a:pt x="651395" y="0"/>
                  </a:lnTo>
                  <a:lnTo>
                    <a:pt x="570318" y="81076"/>
                  </a:lnTo>
                  <a:lnTo>
                    <a:pt x="489229" y="0"/>
                  </a:lnTo>
                  <a:lnTo>
                    <a:pt x="83896" y="0"/>
                  </a:lnTo>
                  <a:lnTo>
                    <a:pt x="35393" y="1310"/>
                  </a:lnTo>
                  <a:lnTo>
                    <a:pt x="10487" y="10487"/>
                  </a:lnTo>
                  <a:lnTo>
                    <a:pt x="1310" y="35393"/>
                  </a:lnTo>
                  <a:lnTo>
                    <a:pt x="0" y="83896"/>
                  </a:lnTo>
                  <a:lnTo>
                    <a:pt x="0" y="337032"/>
                  </a:lnTo>
                  <a:lnTo>
                    <a:pt x="1310" y="385535"/>
                  </a:lnTo>
                  <a:lnTo>
                    <a:pt x="10487" y="410441"/>
                  </a:lnTo>
                  <a:lnTo>
                    <a:pt x="35393" y="419617"/>
                  </a:lnTo>
                  <a:lnTo>
                    <a:pt x="83896" y="420928"/>
                  </a:lnTo>
                  <a:lnTo>
                    <a:pt x="1068870" y="420928"/>
                  </a:lnTo>
                  <a:lnTo>
                    <a:pt x="1117379" y="419617"/>
                  </a:lnTo>
                  <a:lnTo>
                    <a:pt x="1142290" y="410441"/>
                  </a:lnTo>
                  <a:lnTo>
                    <a:pt x="1151467" y="385535"/>
                  </a:lnTo>
                  <a:lnTo>
                    <a:pt x="1152779" y="337032"/>
                  </a:lnTo>
                  <a:lnTo>
                    <a:pt x="1152779" y="83896"/>
                  </a:lnTo>
                  <a:lnTo>
                    <a:pt x="1151467" y="35393"/>
                  </a:lnTo>
                  <a:lnTo>
                    <a:pt x="1142290" y="10487"/>
                  </a:lnTo>
                  <a:lnTo>
                    <a:pt x="1117379" y="1310"/>
                  </a:lnTo>
                  <a:lnTo>
                    <a:pt x="1068870" y="0"/>
                  </a:lnTo>
                  <a:close/>
                </a:path>
              </a:pathLst>
            </a:custGeom>
            <a:solidFill>
              <a:srgbClr val="E25A40"/>
            </a:solidFill>
          </p:spPr>
          <p:txBody>
            <a:bodyPr wrap="square" lIns="0" tIns="0" rIns="0" bIns="0" rtlCol="0"/>
            <a:lstStyle/>
            <a:p>
              <a:endParaRPr>
                <a:solidFill>
                  <a:prstClr val="black"/>
                </a:solidFill>
              </a:endParaRPr>
            </a:p>
          </p:txBody>
        </p:sp>
        <p:sp>
          <p:nvSpPr>
            <p:cNvPr id="55" name="object 55"/>
            <p:cNvSpPr/>
            <p:nvPr/>
          </p:nvSpPr>
          <p:spPr>
            <a:xfrm>
              <a:off x="3508311" y="3468077"/>
              <a:ext cx="3256915" cy="2460625"/>
            </a:xfrm>
            <a:custGeom>
              <a:avLst/>
              <a:gdLst/>
              <a:ahLst/>
              <a:cxnLst/>
              <a:rect l="l" t="t" r="r" b="b"/>
              <a:pathLst>
                <a:path w="3256915" h="2460625">
                  <a:moveTo>
                    <a:pt x="1152791" y="83896"/>
                  </a:moveTo>
                  <a:lnTo>
                    <a:pt x="1151470" y="35394"/>
                  </a:lnTo>
                  <a:lnTo>
                    <a:pt x="1142301" y="10490"/>
                  </a:lnTo>
                  <a:lnTo>
                    <a:pt x="1117384" y="1320"/>
                  </a:lnTo>
                  <a:lnTo>
                    <a:pt x="1068870" y="0"/>
                  </a:lnTo>
                  <a:lnTo>
                    <a:pt x="651408" y="0"/>
                  </a:lnTo>
                  <a:lnTo>
                    <a:pt x="570318" y="81076"/>
                  </a:lnTo>
                  <a:lnTo>
                    <a:pt x="489229" y="0"/>
                  </a:lnTo>
                  <a:lnTo>
                    <a:pt x="83908" y="0"/>
                  </a:lnTo>
                  <a:lnTo>
                    <a:pt x="35394" y="1320"/>
                  </a:lnTo>
                  <a:lnTo>
                    <a:pt x="10477" y="10490"/>
                  </a:lnTo>
                  <a:lnTo>
                    <a:pt x="1308" y="35394"/>
                  </a:lnTo>
                  <a:lnTo>
                    <a:pt x="0" y="83896"/>
                  </a:lnTo>
                  <a:lnTo>
                    <a:pt x="0" y="337019"/>
                  </a:lnTo>
                  <a:lnTo>
                    <a:pt x="1308" y="385533"/>
                  </a:lnTo>
                  <a:lnTo>
                    <a:pt x="10477" y="410438"/>
                  </a:lnTo>
                  <a:lnTo>
                    <a:pt x="35394" y="419608"/>
                  </a:lnTo>
                  <a:lnTo>
                    <a:pt x="83908" y="420916"/>
                  </a:lnTo>
                  <a:lnTo>
                    <a:pt x="1068870" y="420916"/>
                  </a:lnTo>
                  <a:lnTo>
                    <a:pt x="1117384" y="419608"/>
                  </a:lnTo>
                  <a:lnTo>
                    <a:pt x="1142301" y="410438"/>
                  </a:lnTo>
                  <a:lnTo>
                    <a:pt x="1151470" y="385533"/>
                  </a:lnTo>
                  <a:lnTo>
                    <a:pt x="1152791" y="337019"/>
                  </a:lnTo>
                  <a:lnTo>
                    <a:pt x="1152791" y="83896"/>
                  </a:lnTo>
                  <a:close/>
                </a:path>
                <a:path w="3256915" h="2460625">
                  <a:moveTo>
                    <a:pt x="3256534" y="1975383"/>
                  </a:moveTo>
                  <a:lnTo>
                    <a:pt x="3255213" y="1926882"/>
                  </a:lnTo>
                  <a:lnTo>
                    <a:pt x="3246043" y="1901964"/>
                  </a:lnTo>
                  <a:lnTo>
                    <a:pt x="3221126" y="1892795"/>
                  </a:lnTo>
                  <a:lnTo>
                    <a:pt x="3172625" y="1891474"/>
                  </a:lnTo>
                  <a:lnTo>
                    <a:pt x="2755163" y="1891474"/>
                  </a:lnTo>
                  <a:lnTo>
                    <a:pt x="2674061" y="1972551"/>
                  </a:lnTo>
                  <a:lnTo>
                    <a:pt x="2592984" y="1891474"/>
                  </a:lnTo>
                  <a:lnTo>
                    <a:pt x="2187651" y="1891474"/>
                  </a:lnTo>
                  <a:lnTo>
                    <a:pt x="2139137" y="1892795"/>
                  </a:lnTo>
                  <a:lnTo>
                    <a:pt x="2114232" y="1901964"/>
                  </a:lnTo>
                  <a:lnTo>
                    <a:pt x="2105063" y="1926882"/>
                  </a:lnTo>
                  <a:lnTo>
                    <a:pt x="2103755" y="1975383"/>
                  </a:lnTo>
                  <a:lnTo>
                    <a:pt x="2103755" y="2376322"/>
                  </a:lnTo>
                  <a:lnTo>
                    <a:pt x="2105063" y="2424836"/>
                  </a:lnTo>
                  <a:lnTo>
                    <a:pt x="2114232" y="2449741"/>
                  </a:lnTo>
                  <a:lnTo>
                    <a:pt x="2139137" y="2458910"/>
                  </a:lnTo>
                  <a:lnTo>
                    <a:pt x="2187651" y="2460218"/>
                  </a:lnTo>
                  <a:lnTo>
                    <a:pt x="3172625" y="2460218"/>
                  </a:lnTo>
                  <a:lnTo>
                    <a:pt x="3221126" y="2458910"/>
                  </a:lnTo>
                  <a:lnTo>
                    <a:pt x="3246043" y="2449741"/>
                  </a:lnTo>
                  <a:lnTo>
                    <a:pt x="3255213" y="2424836"/>
                  </a:lnTo>
                  <a:lnTo>
                    <a:pt x="3256534" y="2376322"/>
                  </a:lnTo>
                  <a:lnTo>
                    <a:pt x="3256534" y="1975383"/>
                  </a:lnTo>
                  <a:close/>
                </a:path>
                <a:path w="3256915" h="2460625">
                  <a:moveTo>
                    <a:pt x="3256534" y="727049"/>
                  </a:moveTo>
                  <a:lnTo>
                    <a:pt x="3255213" y="678548"/>
                  </a:lnTo>
                  <a:lnTo>
                    <a:pt x="3246043" y="653630"/>
                  </a:lnTo>
                  <a:lnTo>
                    <a:pt x="3221126" y="644461"/>
                  </a:lnTo>
                  <a:lnTo>
                    <a:pt x="3172625" y="643140"/>
                  </a:lnTo>
                  <a:lnTo>
                    <a:pt x="2755163" y="643140"/>
                  </a:lnTo>
                  <a:lnTo>
                    <a:pt x="2674061" y="724230"/>
                  </a:lnTo>
                  <a:lnTo>
                    <a:pt x="2592984" y="643140"/>
                  </a:lnTo>
                  <a:lnTo>
                    <a:pt x="2187651" y="643140"/>
                  </a:lnTo>
                  <a:lnTo>
                    <a:pt x="2139137" y="644461"/>
                  </a:lnTo>
                  <a:lnTo>
                    <a:pt x="2114232" y="653630"/>
                  </a:lnTo>
                  <a:lnTo>
                    <a:pt x="2105063" y="678548"/>
                  </a:lnTo>
                  <a:lnTo>
                    <a:pt x="2103755" y="727049"/>
                  </a:lnTo>
                  <a:lnTo>
                    <a:pt x="2103755" y="980173"/>
                  </a:lnTo>
                  <a:lnTo>
                    <a:pt x="2105063" y="1028687"/>
                  </a:lnTo>
                  <a:lnTo>
                    <a:pt x="2114232" y="1053604"/>
                  </a:lnTo>
                  <a:lnTo>
                    <a:pt x="2139137" y="1062774"/>
                  </a:lnTo>
                  <a:lnTo>
                    <a:pt x="2187651" y="1064082"/>
                  </a:lnTo>
                  <a:lnTo>
                    <a:pt x="3172625" y="1064082"/>
                  </a:lnTo>
                  <a:lnTo>
                    <a:pt x="3221126" y="1062774"/>
                  </a:lnTo>
                  <a:lnTo>
                    <a:pt x="3246043" y="1053604"/>
                  </a:lnTo>
                  <a:lnTo>
                    <a:pt x="3255213" y="1028687"/>
                  </a:lnTo>
                  <a:lnTo>
                    <a:pt x="3256534" y="980173"/>
                  </a:lnTo>
                  <a:lnTo>
                    <a:pt x="3256534" y="727049"/>
                  </a:lnTo>
                  <a:close/>
                </a:path>
              </a:pathLst>
            </a:custGeom>
            <a:solidFill>
              <a:srgbClr val="41BB98"/>
            </a:solidFill>
          </p:spPr>
          <p:txBody>
            <a:bodyPr wrap="square" lIns="0" tIns="0" rIns="0" bIns="0" rtlCol="0"/>
            <a:lstStyle/>
            <a:p>
              <a:endParaRPr>
                <a:solidFill>
                  <a:prstClr val="black"/>
                </a:solidFill>
              </a:endParaRPr>
            </a:p>
          </p:txBody>
        </p:sp>
        <p:sp>
          <p:nvSpPr>
            <p:cNvPr id="56" name="object 56"/>
            <p:cNvSpPr/>
            <p:nvPr/>
          </p:nvSpPr>
          <p:spPr>
            <a:xfrm>
              <a:off x="856183" y="3463645"/>
              <a:ext cx="5913755" cy="1676400"/>
            </a:xfrm>
            <a:custGeom>
              <a:avLst/>
              <a:gdLst/>
              <a:ahLst/>
              <a:cxnLst/>
              <a:rect l="l" t="t" r="r" b="b"/>
              <a:pathLst>
                <a:path w="5913755" h="1676400">
                  <a:moveTo>
                    <a:pt x="1152791" y="711250"/>
                  </a:moveTo>
                  <a:lnTo>
                    <a:pt x="1151470" y="662736"/>
                  </a:lnTo>
                  <a:lnTo>
                    <a:pt x="1142301" y="637819"/>
                  </a:lnTo>
                  <a:lnTo>
                    <a:pt x="1117384" y="628650"/>
                  </a:lnTo>
                  <a:lnTo>
                    <a:pt x="1068882" y="627329"/>
                  </a:lnTo>
                  <a:lnTo>
                    <a:pt x="651408" y="627329"/>
                  </a:lnTo>
                  <a:lnTo>
                    <a:pt x="570318" y="708431"/>
                  </a:lnTo>
                  <a:lnTo>
                    <a:pt x="489242" y="627329"/>
                  </a:lnTo>
                  <a:lnTo>
                    <a:pt x="83908" y="627329"/>
                  </a:lnTo>
                  <a:lnTo>
                    <a:pt x="35394" y="628650"/>
                  </a:lnTo>
                  <a:lnTo>
                    <a:pt x="10477" y="637819"/>
                  </a:lnTo>
                  <a:lnTo>
                    <a:pt x="1308" y="662736"/>
                  </a:lnTo>
                  <a:lnTo>
                    <a:pt x="0" y="711250"/>
                  </a:lnTo>
                  <a:lnTo>
                    <a:pt x="0" y="964374"/>
                  </a:lnTo>
                  <a:lnTo>
                    <a:pt x="1308" y="1012888"/>
                  </a:lnTo>
                  <a:lnTo>
                    <a:pt x="10477" y="1037805"/>
                  </a:lnTo>
                  <a:lnTo>
                    <a:pt x="35394" y="1046975"/>
                  </a:lnTo>
                  <a:lnTo>
                    <a:pt x="83908" y="1048283"/>
                  </a:lnTo>
                  <a:lnTo>
                    <a:pt x="1068882" y="1048283"/>
                  </a:lnTo>
                  <a:lnTo>
                    <a:pt x="1117384" y="1046975"/>
                  </a:lnTo>
                  <a:lnTo>
                    <a:pt x="1142301" y="1037805"/>
                  </a:lnTo>
                  <a:lnTo>
                    <a:pt x="1151470" y="1012888"/>
                  </a:lnTo>
                  <a:lnTo>
                    <a:pt x="1152791" y="964374"/>
                  </a:lnTo>
                  <a:lnTo>
                    <a:pt x="1152791" y="711250"/>
                  </a:lnTo>
                  <a:close/>
                </a:path>
                <a:path w="5913755" h="1676400">
                  <a:moveTo>
                    <a:pt x="2488819" y="711250"/>
                  </a:moveTo>
                  <a:lnTo>
                    <a:pt x="2487498" y="662736"/>
                  </a:lnTo>
                  <a:lnTo>
                    <a:pt x="2478328" y="637819"/>
                  </a:lnTo>
                  <a:lnTo>
                    <a:pt x="2453411" y="628650"/>
                  </a:lnTo>
                  <a:lnTo>
                    <a:pt x="2404910" y="627329"/>
                  </a:lnTo>
                  <a:lnTo>
                    <a:pt x="1987435" y="627329"/>
                  </a:lnTo>
                  <a:lnTo>
                    <a:pt x="1906346" y="708431"/>
                  </a:lnTo>
                  <a:lnTo>
                    <a:pt x="1825256" y="627329"/>
                  </a:lnTo>
                  <a:lnTo>
                    <a:pt x="1419923" y="627329"/>
                  </a:lnTo>
                  <a:lnTo>
                    <a:pt x="1371409" y="628650"/>
                  </a:lnTo>
                  <a:lnTo>
                    <a:pt x="1346492" y="637819"/>
                  </a:lnTo>
                  <a:lnTo>
                    <a:pt x="1337322" y="662736"/>
                  </a:lnTo>
                  <a:lnTo>
                    <a:pt x="1336014" y="711250"/>
                  </a:lnTo>
                  <a:lnTo>
                    <a:pt x="1336014" y="964374"/>
                  </a:lnTo>
                  <a:lnTo>
                    <a:pt x="1337322" y="1012888"/>
                  </a:lnTo>
                  <a:lnTo>
                    <a:pt x="1346492" y="1037805"/>
                  </a:lnTo>
                  <a:lnTo>
                    <a:pt x="1371409" y="1046975"/>
                  </a:lnTo>
                  <a:lnTo>
                    <a:pt x="1419923" y="1048283"/>
                  </a:lnTo>
                  <a:lnTo>
                    <a:pt x="2404910" y="1048283"/>
                  </a:lnTo>
                  <a:lnTo>
                    <a:pt x="2453411" y="1046975"/>
                  </a:lnTo>
                  <a:lnTo>
                    <a:pt x="2478328" y="1037805"/>
                  </a:lnTo>
                  <a:lnTo>
                    <a:pt x="2487498" y="1012888"/>
                  </a:lnTo>
                  <a:lnTo>
                    <a:pt x="2488819" y="964374"/>
                  </a:lnTo>
                  <a:lnTo>
                    <a:pt x="2488819" y="711250"/>
                  </a:lnTo>
                  <a:close/>
                </a:path>
                <a:path w="5913755" h="1676400">
                  <a:moveTo>
                    <a:pt x="5908662" y="1338910"/>
                  </a:moveTo>
                  <a:lnTo>
                    <a:pt x="5907341" y="1290408"/>
                  </a:lnTo>
                  <a:lnTo>
                    <a:pt x="5898172" y="1265491"/>
                  </a:lnTo>
                  <a:lnTo>
                    <a:pt x="5873254" y="1256322"/>
                  </a:lnTo>
                  <a:lnTo>
                    <a:pt x="5824753" y="1255001"/>
                  </a:lnTo>
                  <a:lnTo>
                    <a:pt x="5407291" y="1255001"/>
                  </a:lnTo>
                  <a:lnTo>
                    <a:pt x="5326189" y="1336078"/>
                  </a:lnTo>
                  <a:lnTo>
                    <a:pt x="5245112" y="1255001"/>
                  </a:lnTo>
                  <a:lnTo>
                    <a:pt x="4839779" y="1255001"/>
                  </a:lnTo>
                  <a:lnTo>
                    <a:pt x="4791265" y="1256322"/>
                  </a:lnTo>
                  <a:lnTo>
                    <a:pt x="4766361" y="1265491"/>
                  </a:lnTo>
                  <a:lnTo>
                    <a:pt x="4757191" y="1290408"/>
                  </a:lnTo>
                  <a:lnTo>
                    <a:pt x="4755883" y="1338910"/>
                  </a:lnTo>
                  <a:lnTo>
                    <a:pt x="4755883" y="1592008"/>
                  </a:lnTo>
                  <a:lnTo>
                    <a:pt x="4757191" y="1640535"/>
                  </a:lnTo>
                  <a:lnTo>
                    <a:pt x="4766361" y="1665439"/>
                  </a:lnTo>
                  <a:lnTo>
                    <a:pt x="4791265" y="1674622"/>
                  </a:lnTo>
                  <a:lnTo>
                    <a:pt x="4839779" y="1675930"/>
                  </a:lnTo>
                  <a:lnTo>
                    <a:pt x="5824753" y="1675930"/>
                  </a:lnTo>
                  <a:lnTo>
                    <a:pt x="5873254" y="1674622"/>
                  </a:lnTo>
                  <a:lnTo>
                    <a:pt x="5898172" y="1665439"/>
                  </a:lnTo>
                  <a:lnTo>
                    <a:pt x="5907341" y="1640535"/>
                  </a:lnTo>
                  <a:lnTo>
                    <a:pt x="5908662" y="1592008"/>
                  </a:lnTo>
                  <a:lnTo>
                    <a:pt x="5908662" y="1338910"/>
                  </a:lnTo>
                  <a:close/>
                </a:path>
                <a:path w="5913755" h="1676400">
                  <a:moveTo>
                    <a:pt x="5913425" y="83896"/>
                  </a:moveTo>
                  <a:lnTo>
                    <a:pt x="5912104" y="35394"/>
                  </a:lnTo>
                  <a:lnTo>
                    <a:pt x="5902934" y="10490"/>
                  </a:lnTo>
                  <a:lnTo>
                    <a:pt x="5878017" y="1320"/>
                  </a:lnTo>
                  <a:lnTo>
                    <a:pt x="5829516" y="0"/>
                  </a:lnTo>
                  <a:lnTo>
                    <a:pt x="5412041" y="0"/>
                  </a:lnTo>
                  <a:lnTo>
                    <a:pt x="5330952" y="81076"/>
                  </a:lnTo>
                  <a:lnTo>
                    <a:pt x="5249875" y="0"/>
                  </a:lnTo>
                  <a:lnTo>
                    <a:pt x="4844542" y="0"/>
                  </a:lnTo>
                  <a:lnTo>
                    <a:pt x="4796028" y="1320"/>
                  </a:lnTo>
                  <a:lnTo>
                    <a:pt x="4771123" y="10490"/>
                  </a:lnTo>
                  <a:lnTo>
                    <a:pt x="4761954" y="35394"/>
                  </a:lnTo>
                  <a:lnTo>
                    <a:pt x="4760646" y="83896"/>
                  </a:lnTo>
                  <a:lnTo>
                    <a:pt x="4760646" y="337007"/>
                  </a:lnTo>
                  <a:lnTo>
                    <a:pt x="4761954" y="385533"/>
                  </a:lnTo>
                  <a:lnTo>
                    <a:pt x="4771123" y="410438"/>
                  </a:lnTo>
                  <a:lnTo>
                    <a:pt x="4796028" y="419620"/>
                  </a:lnTo>
                  <a:lnTo>
                    <a:pt x="4844542" y="420928"/>
                  </a:lnTo>
                  <a:lnTo>
                    <a:pt x="5829516" y="420928"/>
                  </a:lnTo>
                  <a:lnTo>
                    <a:pt x="5878017" y="419620"/>
                  </a:lnTo>
                  <a:lnTo>
                    <a:pt x="5902934" y="410438"/>
                  </a:lnTo>
                  <a:lnTo>
                    <a:pt x="5912104" y="385533"/>
                  </a:lnTo>
                  <a:lnTo>
                    <a:pt x="5913425" y="337007"/>
                  </a:lnTo>
                  <a:lnTo>
                    <a:pt x="5913425" y="83896"/>
                  </a:lnTo>
                  <a:close/>
                </a:path>
              </a:pathLst>
            </a:custGeom>
            <a:solidFill>
              <a:srgbClr val="4D80AB"/>
            </a:solidFill>
          </p:spPr>
          <p:txBody>
            <a:bodyPr wrap="square" lIns="0" tIns="0" rIns="0" bIns="0" rtlCol="0"/>
            <a:lstStyle/>
            <a:p>
              <a:endParaRPr>
                <a:solidFill>
                  <a:prstClr val="black"/>
                </a:solidFill>
              </a:endParaRPr>
            </a:p>
          </p:txBody>
        </p:sp>
        <p:sp>
          <p:nvSpPr>
            <p:cNvPr id="57" name="object 57"/>
            <p:cNvSpPr/>
            <p:nvPr/>
          </p:nvSpPr>
          <p:spPr>
            <a:xfrm>
              <a:off x="856183" y="4718646"/>
              <a:ext cx="2489200" cy="421005"/>
            </a:xfrm>
            <a:custGeom>
              <a:avLst/>
              <a:gdLst/>
              <a:ahLst/>
              <a:cxnLst/>
              <a:rect l="l" t="t" r="r" b="b"/>
              <a:pathLst>
                <a:path w="2489200" h="421004">
                  <a:moveTo>
                    <a:pt x="1152791" y="83908"/>
                  </a:moveTo>
                  <a:lnTo>
                    <a:pt x="1151470" y="35407"/>
                  </a:lnTo>
                  <a:lnTo>
                    <a:pt x="1142301" y="10490"/>
                  </a:lnTo>
                  <a:lnTo>
                    <a:pt x="1117384" y="1320"/>
                  </a:lnTo>
                  <a:lnTo>
                    <a:pt x="1068882" y="0"/>
                  </a:lnTo>
                  <a:lnTo>
                    <a:pt x="651408" y="0"/>
                  </a:lnTo>
                  <a:lnTo>
                    <a:pt x="570318" y="81076"/>
                  </a:lnTo>
                  <a:lnTo>
                    <a:pt x="489242" y="0"/>
                  </a:lnTo>
                  <a:lnTo>
                    <a:pt x="83908" y="0"/>
                  </a:lnTo>
                  <a:lnTo>
                    <a:pt x="35394" y="1320"/>
                  </a:lnTo>
                  <a:lnTo>
                    <a:pt x="10477" y="10490"/>
                  </a:lnTo>
                  <a:lnTo>
                    <a:pt x="1308" y="35407"/>
                  </a:lnTo>
                  <a:lnTo>
                    <a:pt x="0" y="83908"/>
                  </a:lnTo>
                  <a:lnTo>
                    <a:pt x="0" y="337007"/>
                  </a:lnTo>
                  <a:lnTo>
                    <a:pt x="1308" y="385533"/>
                  </a:lnTo>
                  <a:lnTo>
                    <a:pt x="10477" y="410438"/>
                  </a:lnTo>
                  <a:lnTo>
                    <a:pt x="35394" y="419620"/>
                  </a:lnTo>
                  <a:lnTo>
                    <a:pt x="83908" y="420928"/>
                  </a:lnTo>
                  <a:lnTo>
                    <a:pt x="1068882" y="420928"/>
                  </a:lnTo>
                  <a:lnTo>
                    <a:pt x="1117384" y="419620"/>
                  </a:lnTo>
                  <a:lnTo>
                    <a:pt x="1142301" y="410438"/>
                  </a:lnTo>
                  <a:lnTo>
                    <a:pt x="1151470" y="385533"/>
                  </a:lnTo>
                  <a:lnTo>
                    <a:pt x="1152791" y="337007"/>
                  </a:lnTo>
                  <a:lnTo>
                    <a:pt x="1152791" y="83908"/>
                  </a:lnTo>
                  <a:close/>
                </a:path>
                <a:path w="2489200" h="421004">
                  <a:moveTo>
                    <a:pt x="2488819" y="83908"/>
                  </a:moveTo>
                  <a:lnTo>
                    <a:pt x="2487498" y="35407"/>
                  </a:lnTo>
                  <a:lnTo>
                    <a:pt x="2478328" y="10490"/>
                  </a:lnTo>
                  <a:lnTo>
                    <a:pt x="2453411" y="1320"/>
                  </a:lnTo>
                  <a:lnTo>
                    <a:pt x="2404910" y="0"/>
                  </a:lnTo>
                  <a:lnTo>
                    <a:pt x="1987435" y="0"/>
                  </a:lnTo>
                  <a:lnTo>
                    <a:pt x="1906346" y="81076"/>
                  </a:lnTo>
                  <a:lnTo>
                    <a:pt x="1825256" y="0"/>
                  </a:lnTo>
                  <a:lnTo>
                    <a:pt x="1419923" y="0"/>
                  </a:lnTo>
                  <a:lnTo>
                    <a:pt x="1371409" y="1320"/>
                  </a:lnTo>
                  <a:lnTo>
                    <a:pt x="1346492" y="10490"/>
                  </a:lnTo>
                  <a:lnTo>
                    <a:pt x="1337322" y="35407"/>
                  </a:lnTo>
                  <a:lnTo>
                    <a:pt x="1336014" y="83908"/>
                  </a:lnTo>
                  <a:lnTo>
                    <a:pt x="1336014" y="337007"/>
                  </a:lnTo>
                  <a:lnTo>
                    <a:pt x="1337322" y="385533"/>
                  </a:lnTo>
                  <a:lnTo>
                    <a:pt x="1346492" y="410438"/>
                  </a:lnTo>
                  <a:lnTo>
                    <a:pt x="1371409" y="419620"/>
                  </a:lnTo>
                  <a:lnTo>
                    <a:pt x="1419923" y="420928"/>
                  </a:lnTo>
                  <a:lnTo>
                    <a:pt x="2404910" y="420928"/>
                  </a:lnTo>
                  <a:lnTo>
                    <a:pt x="2453411" y="419620"/>
                  </a:lnTo>
                  <a:lnTo>
                    <a:pt x="2478328" y="410438"/>
                  </a:lnTo>
                  <a:lnTo>
                    <a:pt x="2487498" y="385533"/>
                  </a:lnTo>
                  <a:lnTo>
                    <a:pt x="2488819" y="337007"/>
                  </a:lnTo>
                  <a:lnTo>
                    <a:pt x="2488819" y="83908"/>
                  </a:lnTo>
                  <a:close/>
                </a:path>
              </a:pathLst>
            </a:custGeom>
            <a:solidFill>
              <a:srgbClr val="E25A40"/>
            </a:solidFill>
          </p:spPr>
          <p:txBody>
            <a:bodyPr wrap="square" lIns="0" tIns="0" rIns="0" bIns="0" rtlCol="0"/>
            <a:lstStyle/>
            <a:p>
              <a:endParaRPr>
                <a:solidFill>
                  <a:prstClr val="black"/>
                </a:solidFill>
              </a:endParaRPr>
            </a:p>
          </p:txBody>
        </p:sp>
        <p:sp>
          <p:nvSpPr>
            <p:cNvPr id="58" name="object 58"/>
            <p:cNvSpPr/>
            <p:nvPr/>
          </p:nvSpPr>
          <p:spPr>
            <a:xfrm>
              <a:off x="856183" y="5339295"/>
              <a:ext cx="2489200" cy="421005"/>
            </a:xfrm>
            <a:custGeom>
              <a:avLst/>
              <a:gdLst/>
              <a:ahLst/>
              <a:cxnLst/>
              <a:rect l="l" t="t" r="r" b="b"/>
              <a:pathLst>
                <a:path w="2489200" h="421004">
                  <a:moveTo>
                    <a:pt x="1152791" y="83908"/>
                  </a:moveTo>
                  <a:lnTo>
                    <a:pt x="1151470" y="35407"/>
                  </a:lnTo>
                  <a:lnTo>
                    <a:pt x="1142301" y="10490"/>
                  </a:lnTo>
                  <a:lnTo>
                    <a:pt x="1117384" y="1320"/>
                  </a:lnTo>
                  <a:lnTo>
                    <a:pt x="1068882" y="0"/>
                  </a:lnTo>
                  <a:lnTo>
                    <a:pt x="651408" y="0"/>
                  </a:lnTo>
                  <a:lnTo>
                    <a:pt x="570318" y="81089"/>
                  </a:lnTo>
                  <a:lnTo>
                    <a:pt x="489242" y="0"/>
                  </a:lnTo>
                  <a:lnTo>
                    <a:pt x="83908" y="0"/>
                  </a:lnTo>
                  <a:lnTo>
                    <a:pt x="35394" y="1320"/>
                  </a:lnTo>
                  <a:lnTo>
                    <a:pt x="10477" y="10490"/>
                  </a:lnTo>
                  <a:lnTo>
                    <a:pt x="1308" y="35407"/>
                  </a:lnTo>
                  <a:lnTo>
                    <a:pt x="0" y="83908"/>
                  </a:lnTo>
                  <a:lnTo>
                    <a:pt x="0" y="337045"/>
                  </a:lnTo>
                  <a:lnTo>
                    <a:pt x="1308" y="385559"/>
                  </a:lnTo>
                  <a:lnTo>
                    <a:pt x="10477" y="410464"/>
                  </a:lnTo>
                  <a:lnTo>
                    <a:pt x="35394" y="419633"/>
                  </a:lnTo>
                  <a:lnTo>
                    <a:pt x="83908" y="420941"/>
                  </a:lnTo>
                  <a:lnTo>
                    <a:pt x="1068882" y="420941"/>
                  </a:lnTo>
                  <a:lnTo>
                    <a:pt x="1117384" y="419633"/>
                  </a:lnTo>
                  <a:lnTo>
                    <a:pt x="1142301" y="410464"/>
                  </a:lnTo>
                  <a:lnTo>
                    <a:pt x="1151470" y="385559"/>
                  </a:lnTo>
                  <a:lnTo>
                    <a:pt x="1152791" y="337045"/>
                  </a:lnTo>
                  <a:lnTo>
                    <a:pt x="1152791" y="83908"/>
                  </a:lnTo>
                  <a:close/>
                </a:path>
                <a:path w="2489200" h="421004">
                  <a:moveTo>
                    <a:pt x="2488819" y="83908"/>
                  </a:moveTo>
                  <a:lnTo>
                    <a:pt x="2487498" y="35407"/>
                  </a:lnTo>
                  <a:lnTo>
                    <a:pt x="2478328" y="10490"/>
                  </a:lnTo>
                  <a:lnTo>
                    <a:pt x="2453411" y="1320"/>
                  </a:lnTo>
                  <a:lnTo>
                    <a:pt x="2404910" y="0"/>
                  </a:lnTo>
                  <a:lnTo>
                    <a:pt x="1987435" y="0"/>
                  </a:lnTo>
                  <a:lnTo>
                    <a:pt x="1906346" y="81089"/>
                  </a:lnTo>
                  <a:lnTo>
                    <a:pt x="1825256" y="0"/>
                  </a:lnTo>
                  <a:lnTo>
                    <a:pt x="1419923" y="0"/>
                  </a:lnTo>
                  <a:lnTo>
                    <a:pt x="1371409" y="1320"/>
                  </a:lnTo>
                  <a:lnTo>
                    <a:pt x="1346492" y="10490"/>
                  </a:lnTo>
                  <a:lnTo>
                    <a:pt x="1337322" y="35407"/>
                  </a:lnTo>
                  <a:lnTo>
                    <a:pt x="1336014" y="83908"/>
                  </a:lnTo>
                  <a:lnTo>
                    <a:pt x="1336014" y="337045"/>
                  </a:lnTo>
                  <a:lnTo>
                    <a:pt x="1337322" y="385559"/>
                  </a:lnTo>
                  <a:lnTo>
                    <a:pt x="1346492" y="410464"/>
                  </a:lnTo>
                  <a:lnTo>
                    <a:pt x="1371409" y="419633"/>
                  </a:lnTo>
                  <a:lnTo>
                    <a:pt x="1419923" y="420941"/>
                  </a:lnTo>
                  <a:lnTo>
                    <a:pt x="2404910" y="420941"/>
                  </a:lnTo>
                  <a:lnTo>
                    <a:pt x="2453411" y="419633"/>
                  </a:lnTo>
                  <a:lnTo>
                    <a:pt x="2478328" y="410464"/>
                  </a:lnTo>
                  <a:lnTo>
                    <a:pt x="2487498" y="385559"/>
                  </a:lnTo>
                  <a:lnTo>
                    <a:pt x="2488819" y="337045"/>
                  </a:lnTo>
                  <a:lnTo>
                    <a:pt x="2488819" y="83908"/>
                  </a:lnTo>
                  <a:close/>
                </a:path>
              </a:pathLst>
            </a:custGeom>
            <a:solidFill>
              <a:srgbClr val="4D80AB"/>
            </a:solidFill>
          </p:spPr>
          <p:txBody>
            <a:bodyPr wrap="square" lIns="0" tIns="0" rIns="0" bIns="0" rtlCol="0"/>
            <a:lstStyle/>
            <a:p>
              <a:endParaRPr>
                <a:solidFill>
                  <a:prstClr val="black"/>
                </a:solidFill>
              </a:endParaRPr>
            </a:p>
          </p:txBody>
        </p:sp>
        <p:sp>
          <p:nvSpPr>
            <p:cNvPr id="59" name="object 59"/>
            <p:cNvSpPr/>
            <p:nvPr/>
          </p:nvSpPr>
          <p:spPr>
            <a:xfrm>
              <a:off x="2192197" y="5966942"/>
              <a:ext cx="1153160" cy="421005"/>
            </a:xfrm>
            <a:custGeom>
              <a:avLst/>
              <a:gdLst/>
              <a:ahLst/>
              <a:cxnLst/>
              <a:rect l="l" t="t" r="r" b="b"/>
              <a:pathLst>
                <a:path w="1153160" h="421004">
                  <a:moveTo>
                    <a:pt x="1068895" y="0"/>
                  </a:moveTo>
                  <a:lnTo>
                    <a:pt x="651421" y="0"/>
                  </a:lnTo>
                  <a:lnTo>
                    <a:pt x="570331" y="81089"/>
                  </a:lnTo>
                  <a:lnTo>
                    <a:pt x="489242" y="0"/>
                  </a:lnTo>
                  <a:lnTo>
                    <a:pt x="83908" y="0"/>
                  </a:lnTo>
                  <a:lnTo>
                    <a:pt x="35399" y="1311"/>
                  </a:lnTo>
                  <a:lnTo>
                    <a:pt x="10488" y="10488"/>
                  </a:lnTo>
                  <a:lnTo>
                    <a:pt x="1311" y="35399"/>
                  </a:lnTo>
                  <a:lnTo>
                    <a:pt x="0" y="83908"/>
                  </a:lnTo>
                  <a:lnTo>
                    <a:pt x="0" y="337032"/>
                  </a:lnTo>
                  <a:lnTo>
                    <a:pt x="1311" y="385542"/>
                  </a:lnTo>
                  <a:lnTo>
                    <a:pt x="10488" y="410452"/>
                  </a:lnTo>
                  <a:lnTo>
                    <a:pt x="35399" y="419630"/>
                  </a:lnTo>
                  <a:lnTo>
                    <a:pt x="83908" y="420941"/>
                  </a:lnTo>
                  <a:lnTo>
                    <a:pt x="1068895" y="420941"/>
                  </a:lnTo>
                  <a:lnTo>
                    <a:pt x="1117405" y="419630"/>
                  </a:lnTo>
                  <a:lnTo>
                    <a:pt x="1142315" y="410452"/>
                  </a:lnTo>
                  <a:lnTo>
                    <a:pt x="1151493" y="385542"/>
                  </a:lnTo>
                  <a:lnTo>
                    <a:pt x="1152804" y="337032"/>
                  </a:lnTo>
                  <a:lnTo>
                    <a:pt x="1152804" y="83908"/>
                  </a:lnTo>
                  <a:lnTo>
                    <a:pt x="1151493" y="35399"/>
                  </a:lnTo>
                  <a:lnTo>
                    <a:pt x="1142315" y="10488"/>
                  </a:lnTo>
                  <a:lnTo>
                    <a:pt x="1117405" y="1311"/>
                  </a:lnTo>
                  <a:lnTo>
                    <a:pt x="1068895" y="0"/>
                  </a:lnTo>
                  <a:close/>
                </a:path>
              </a:pathLst>
            </a:custGeom>
            <a:solidFill>
              <a:srgbClr val="E25A40"/>
            </a:solidFill>
          </p:spPr>
          <p:txBody>
            <a:bodyPr wrap="square" lIns="0" tIns="0" rIns="0" bIns="0" rtlCol="0"/>
            <a:lstStyle/>
            <a:p>
              <a:endParaRPr>
                <a:solidFill>
                  <a:prstClr val="black"/>
                </a:solidFill>
              </a:endParaRPr>
            </a:p>
          </p:txBody>
        </p:sp>
        <p:sp>
          <p:nvSpPr>
            <p:cNvPr id="60" name="object 60"/>
            <p:cNvSpPr/>
            <p:nvPr/>
          </p:nvSpPr>
          <p:spPr>
            <a:xfrm>
              <a:off x="5601601" y="2679827"/>
              <a:ext cx="1200150" cy="465455"/>
            </a:xfrm>
            <a:custGeom>
              <a:avLst/>
              <a:gdLst/>
              <a:ahLst/>
              <a:cxnLst/>
              <a:rect l="l" t="t" r="r" b="b"/>
              <a:pathLst>
                <a:path w="1200150" h="465455">
                  <a:moveTo>
                    <a:pt x="1200150" y="359727"/>
                  </a:moveTo>
                  <a:lnTo>
                    <a:pt x="1200150" y="105283"/>
                  </a:lnTo>
                  <a:lnTo>
                    <a:pt x="1198336" y="88387"/>
                  </a:lnTo>
                  <a:lnTo>
                    <a:pt x="1186540" y="52246"/>
                  </a:lnTo>
                  <a:lnTo>
                    <a:pt x="1155224" y="16302"/>
                  </a:lnTo>
                  <a:lnTo>
                    <a:pt x="1094854" y="0"/>
                  </a:lnTo>
                  <a:lnTo>
                    <a:pt x="665467" y="0"/>
                  </a:lnTo>
                  <a:lnTo>
                    <a:pt x="663295" y="2159"/>
                  </a:lnTo>
                  <a:lnTo>
                    <a:pt x="645908" y="19541"/>
                  </a:lnTo>
                  <a:lnTo>
                    <a:pt x="628527" y="36923"/>
                  </a:lnTo>
                  <a:lnTo>
                    <a:pt x="611144" y="54303"/>
                  </a:lnTo>
                  <a:lnTo>
                    <a:pt x="593750" y="71678"/>
                  </a:lnTo>
                  <a:lnTo>
                    <a:pt x="576380" y="54303"/>
                  </a:lnTo>
                  <a:lnTo>
                    <a:pt x="559003" y="36923"/>
                  </a:lnTo>
                  <a:lnTo>
                    <a:pt x="541626" y="19541"/>
                  </a:lnTo>
                  <a:lnTo>
                    <a:pt x="524256" y="2159"/>
                  </a:lnTo>
                  <a:lnTo>
                    <a:pt x="522071" y="0"/>
                  </a:lnTo>
                  <a:lnTo>
                    <a:pt x="105295" y="0"/>
                  </a:lnTo>
                  <a:lnTo>
                    <a:pt x="88403" y="1812"/>
                  </a:lnTo>
                  <a:lnTo>
                    <a:pt x="52257" y="13608"/>
                  </a:lnTo>
                  <a:lnTo>
                    <a:pt x="16306" y="44919"/>
                  </a:lnTo>
                  <a:lnTo>
                    <a:pt x="0" y="105283"/>
                  </a:lnTo>
                  <a:lnTo>
                    <a:pt x="0" y="359727"/>
                  </a:lnTo>
                  <a:lnTo>
                    <a:pt x="1814" y="376624"/>
                  </a:lnTo>
                  <a:lnTo>
                    <a:pt x="13614" y="412770"/>
                  </a:lnTo>
                  <a:lnTo>
                    <a:pt x="44930" y="448718"/>
                  </a:lnTo>
                  <a:lnTo>
                    <a:pt x="105295" y="465023"/>
                  </a:lnTo>
                  <a:lnTo>
                    <a:pt x="1094854" y="465023"/>
                  </a:lnTo>
                  <a:lnTo>
                    <a:pt x="1111756" y="463208"/>
                  </a:lnTo>
                  <a:lnTo>
                    <a:pt x="1147902" y="451408"/>
                  </a:lnTo>
                  <a:lnTo>
                    <a:pt x="1183847" y="420092"/>
                  </a:lnTo>
                  <a:lnTo>
                    <a:pt x="1200150"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61" name="object 61"/>
            <p:cNvSpPr/>
            <p:nvPr/>
          </p:nvSpPr>
          <p:spPr>
            <a:xfrm>
              <a:off x="3484867" y="2679827"/>
              <a:ext cx="1200150" cy="465455"/>
            </a:xfrm>
            <a:custGeom>
              <a:avLst/>
              <a:gdLst/>
              <a:ahLst/>
              <a:cxnLst/>
              <a:rect l="l" t="t" r="r" b="b"/>
              <a:pathLst>
                <a:path w="1200150" h="465455">
                  <a:moveTo>
                    <a:pt x="1200150" y="359727"/>
                  </a:moveTo>
                  <a:lnTo>
                    <a:pt x="1200150" y="105283"/>
                  </a:lnTo>
                  <a:lnTo>
                    <a:pt x="1198333" y="88387"/>
                  </a:lnTo>
                  <a:lnTo>
                    <a:pt x="1186530" y="52246"/>
                  </a:lnTo>
                  <a:lnTo>
                    <a:pt x="1155214" y="16302"/>
                  </a:lnTo>
                  <a:lnTo>
                    <a:pt x="1094854" y="0"/>
                  </a:lnTo>
                  <a:lnTo>
                    <a:pt x="665441" y="0"/>
                  </a:lnTo>
                  <a:lnTo>
                    <a:pt x="663282" y="2159"/>
                  </a:lnTo>
                  <a:lnTo>
                    <a:pt x="645907" y="19541"/>
                  </a:lnTo>
                  <a:lnTo>
                    <a:pt x="628527" y="36923"/>
                  </a:lnTo>
                  <a:lnTo>
                    <a:pt x="611146" y="54303"/>
                  </a:lnTo>
                  <a:lnTo>
                    <a:pt x="593763" y="71678"/>
                  </a:lnTo>
                  <a:lnTo>
                    <a:pt x="576380" y="54303"/>
                  </a:lnTo>
                  <a:lnTo>
                    <a:pt x="558998" y="36923"/>
                  </a:lnTo>
                  <a:lnTo>
                    <a:pt x="541619" y="19541"/>
                  </a:lnTo>
                  <a:lnTo>
                    <a:pt x="524243" y="2159"/>
                  </a:lnTo>
                  <a:lnTo>
                    <a:pt x="522071" y="0"/>
                  </a:lnTo>
                  <a:lnTo>
                    <a:pt x="105295" y="0"/>
                  </a:lnTo>
                  <a:lnTo>
                    <a:pt x="88398" y="1812"/>
                  </a:lnTo>
                  <a:lnTo>
                    <a:pt x="52252" y="13608"/>
                  </a:lnTo>
                  <a:lnTo>
                    <a:pt x="16304" y="44919"/>
                  </a:lnTo>
                  <a:lnTo>
                    <a:pt x="0" y="105283"/>
                  </a:lnTo>
                  <a:lnTo>
                    <a:pt x="0" y="359727"/>
                  </a:lnTo>
                  <a:lnTo>
                    <a:pt x="1814" y="376624"/>
                  </a:lnTo>
                  <a:lnTo>
                    <a:pt x="13614" y="412770"/>
                  </a:lnTo>
                  <a:lnTo>
                    <a:pt x="44930" y="448718"/>
                  </a:lnTo>
                  <a:lnTo>
                    <a:pt x="105295" y="465023"/>
                  </a:lnTo>
                  <a:lnTo>
                    <a:pt x="1094854" y="465023"/>
                  </a:lnTo>
                  <a:lnTo>
                    <a:pt x="1111751" y="463208"/>
                  </a:lnTo>
                  <a:lnTo>
                    <a:pt x="1147897" y="451408"/>
                  </a:lnTo>
                  <a:lnTo>
                    <a:pt x="1183845" y="420092"/>
                  </a:lnTo>
                  <a:lnTo>
                    <a:pt x="1200150"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62" name="object 62"/>
            <p:cNvSpPr/>
            <p:nvPr/>
          </p:nvSpPr>
          <p:spPr>
            <a:xfrm>
              <a:off x="832535" y="3446018"/>
              <a:ext cx="1200150" cy="465455"/>
            </a:xfrm>
            <a:custGeom>
              <a:avLst/>
              <a:gdLst/>
              <a:ahLst/>
              <a:cxnLst/>
              <a:rect l="l" t="t" r="r" b="b"/>
              <a:pathLst>
                <a:path w="1200150" h="465454">
                  <a:moveTo>
                    <a:pt x="1200137" y="359727"/>
                  </a:moveTo>
                  <a:lnTo>
                    <a:pt x="1200137" y="105295"/>
                  </a:lnTo>
                  <a:lnTo>
                    <a:pt x="1198322" y="88398"/>
                  </a:lnTo>
                  <a:lnTo>
                    <a:pt x="1186522" y="52252"/>
                  </a:lnTo>
                  <a:lnTo>
                    <a:pt x="1155206" y="16304"/>
                  </a:lnTo>
                  <a:lnTo>
                    <a:pt x="1094841" y="0"/>
                  </a:lnTo>
                  <a:lnTo>
                    <a:pt x="665441" y="0"/>
                  </a:lnTo>
                  <a:lnTo>
                    <a:pt x="663270" y="2171"/>
                  </a:lnTo>
                  <a:lnTo>
                    <a:pt x="645894" y="19552"/>
                  </a:lnTo>
                  <a:lnTo>
                    <a:pt x="628515" y="36931"/>
                  </a:lnTo>
                  <a:lnTo>
                    <a:pt x="611133" y="54310"/>
                  </a:lnTo>
                  <a:lnTo>
                    <a:pt x="593750" y="71691"/>
                  </a:lnTo>
                  <a:lnTo>
                    <a:pt x="576374" y="54310"/>
                  </a:lnTo>
                  <a:lnTo>
                    <a:pt x="558995" y="36931"/>
                  </a:lnTo>
                  <a:lnTo>
                    <a:pt x="541613" y="19552"/>
                  </a:lnTo>
                  <a:lnTo>
                    <a:pt x="524230" y="2171"/>
                  </a:lnTo>
                  <a:lnTo>
                    <a:pt x="522071" y="0"/>
                  </a:lnTo>
                  <a:lnTo>
                    <a:pt x="105282" y="0"/>
                  </a:lnTo>
                  <a:lnTo>
                    <a:pt x="88387" y="1814"/>
                  </a:lnTo>
                  <a:lnTo>
                    <a:pt x="52246" y="13614"/>
                  </a:lnTo>
                  <a:lnTo>
                    <a:pt x="16302" y="44930"/>
                  </a:lnTo>
                  <a:lnTo>
                    <a:pt x="0" y="105295"/>
                  </a:lnTo>
                  <a:lnTo>
                    <a:pt x="0" y="359727"/>
                  </a:lnTo>
                  <a:lnTo>
                    <a:pt x="1812" y="376631"/>
                  </a:lnTo>
                  <a:lnTo>
                    <a:pt x="13608" y="412781"/>
                  </a:lnTo>
                  <a:lnTo>
                    <a:pt x="44919" y="448731"/>
                  </a:lnTo>
                  <a:lnTo>
                    <a:pt x="105282" y="465035"/>
                  </a:lnTo>
                  <a:lnTo>
                    <a:pt x="1094841" y="465035"/>
                  </a:lnTo>
                  <a:lnTo>
                    <a:pt x="1111738" y="463219"/>
                  </a:lnTo>
                  <a:lnTo>
                    <a:pt x="1147884" y="451415"/>
                  </a:lnTo>
                  <a:lnTo>
                    <a:pt x="1183833" y="420094"/>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63" name="object 63"/>
            <p:cNvSpPr/>
            <p:nvPr/>
          </p:nvSpPr>
          <p:spPr>
            <a:xfrm>
              <a:off x="2160549" y="3446018"/>
              <a:ext cx="1200150" cy="465455"/>
            </a:xfrm>
            <a:custGeom>
              <a:avLst/>
              <a:gdLst/>
              <a:ahLst/>
              <a:cxnLst/>
              <a:rect l="l" t="t" r="r" b="b"/>
              <a:pathLst>
                <a:path w="1200150" h="465454">
                  <a:moveTo>
                    <a:pt x="1200137" y="359727"/>
                  </a:moveTo>
                  <a:lnTo>
                    <a:pt x="1200137" y="105295"/>
                  </a:lnTo>
                  <a:lnTo>
                    <a:pt x="1198322" y="88398"/>
                  </a:lnTo>
                  <a:lnTo>
                    <a:pt x="1186524" y="52252"/>
                  </a:lnTo>
                  <a:lnTo>
                    <a:pt x="1155212" y="16304"/>
                  </a:lnTo>
                  <a:lnTo>
                    <a:pt x="1094854" y="0"/>
                  </a:lnTo>
                  <a:lnTo>
                    <a:pt x="665454" y="0"/>
                  </a:lnTo>
                  <a:lnTo>
                    <a:pt x="663282" y="2171"/>
                  </a:lnTo>
                  <a:lnTo>
                    <a:pt x="645899" y="19552"/>
                  </a:lnTo>
                  <a:lnTo>
                    <a:pt x="628518" y="36931"/>
                  </a:lnTo>
                  <a:lnTo>
                    <a:pt x="611138" y="54310"/>
                  </a:lnTo>
                  <a:lnTo>
                    <a:pt x="593763" y="71691"/>
                  </a:lnTo>
                  <a:lnTo>
                    <a:pt x="576378" y="54310"/>
                  </a:lnTo>
                  <a:lnTo>
                    <a:pt x="558993" y="36931"/>
                  </a:lnTo>
                  <a:lnTo>
                    <a:pt x="541613" y="19552"/>
                  </a:lnTo>
                  <a:lnTo>
                    <a:pt x="524243" y="2171"/>
                  </a:lnTo>
                  <a:lnTo>
                    <a:pt x="522071" y="0"/>
                  </a:lnTo>
                  <a:lnTo>
                    <a:pt x="105282" y="0"/>
                  </a:lnTo>
                  <a:lnTo>
                    <a:pt x="88387" y="1814"/>
                  </a:lnTo>
                  <a:lnTo>
                    <a:pt x="52246" y="13614"/>
                  </a:lnTo>
                  <a:lnTo>
                    <a:pt x="16302" y="44930"/>
                  </a:lnTo>
                  <a:lnTo>
                    <a:pt x="0" y="105295"/>
                  </a:lnTo>
                  <a:lnTo>
                    <a:pt x="0" y="359727"/>
                  </a:lnTo>
                  <a:lnTo>
                    <a:pt x="1814" y="376631"/>
                  </a:lnTo>
                  <a:lnTo>
                    <a:pt x="13612" y="412781"/>
                  </a:lnTo>
                  <a:lnTo>
                    <a:pt x="44925" y="448731"/>
                  </a:lnTo>
                  <a:lnTo>
                    <a:pt x="105282" y="465035"/>
                  </a:lnTo>
                  <a:lnTo>
                    <a:pt x="1094854" y="465035"/>
                  </a:lnTo>
                  <a:lnTo>
                    <a:pt x="1111744" y="463219"/>
                  </a:lnTo>
                  <a:lnTo>
                    <a:pt x="1147886" y="451415"/>
                  </a:lnTo>
                  <a:lnTo>
                    <a:pt x="1183833" y="420094"/>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64" name="object 64"/>
            <p:cNvSpPr/>
            <p:nvPr/>
          </p:nvSpPr>
          <p:spPr>
            <a:xfrm>
              <a:off x="2160549" y="2679827"/>
              <a:ext cx="1200150" cy="465455"/>
            </a:xfrm>
            <a:custGeom>
              <a:avLst/>
              <a:gdLst/>
              <a:ahLst/>
              <a:cxnLst/>
              <a:rect l="l" t="t" r="r" b="b"/>
              <a:pathLst>
                <a:path w="1200150" h="465455">
                  <a:moveTo>
                    <a:pt x="1200137" y="359727"/>
                  </a:moveTo>
                  <a:lnTo>
                    <a:pt x="1200137" y="105283"/>
                  </a:lnTo>
                  <a:lnTo>
                    <a:pt x="1198322" y="88387"/>
                  </a:lnTo>
                  <a:lnTo>
                    <a:pt x="1186524" y="52246"/>
                  </a:lnTo>
                  <a:lnTo>
                    <a:pt x="1155212" y="16302"/>
                  </a:lnTo>
                  <a:lnTo>
                    <a:pt x="1094854" y="0"/>
                  </a:lnTo>
                  <a:lnTo>
                    <a:pt x="665454" y="0"/>
                  </a:lnTo>
                  <a:lnTo>
                    <a:pt x="663282" y="2159"/>
                  </a:lnTo>
                  <a:lnTo>
                    <a:pt x="645899" y="19541"/>
                  </a:lnTo>
                  <a:lnTo>
                    <a:pt x="628518" y="36923"/>
                  </a:lnTo>
                  <a:lnTo>
                    <a:pt x="611138" y="54303"/>
                  </a:lnTo>
                  <a:lnTo>
                    <a:pt x="593763" y="71678"/>
                  </a:lnTo>
                  <a:lnTo>
                    <a:pt x="576378" y="54303"/>
                  </a:lnTo>
                  <a:lnTo>
                    <a:pt x="558993" y="36923"/>
                  </a:lnTo>
                  <a:lnTo>
                    <a:pt x="541613" y="19541"/>
                  </a:lnTo>
                  <a:lnTo>
                    <a:pt x="524243" y="2159"/>
                  </a:lnTo>
                  <a:lnTo>
                    <a:pt x="522071" y="0"/>
                  </a:lnTo>
                  <a:lnTo>
                    <a:pt x="105282" y="0"/>
                  </a:lnTo>
                  <a:lnTo>
                    <a:pt x="88387" y="1812"/>
                  </a:lnTo>
                  <a:lnTo>
                    <a:pt x="52246" y="13608"/>
                  </a:lnTo>
                  <a:lnTo>
                    <a:pt x="16302" y="44919"/>
                  </a:lnTo>
                  <a:lnTo>
                    <a:pt x="0" y="105283"/>
                  </a:lnTo>
                  <a:lnTo>
                    <a:pt x="0" y="359727"/>
                  </a:lnTo>
                  <a:lnTo>
                    <a:pt x="1814" y="376624"/>
                  </a:lnTo>
                  <a:lnTo>
                    <a:pt x="13612" y="412770"/>
                  </a:lnTo>
                  <a:lnTo>
                    <a:pt x="44925" y="448718"/>
                  </a:lnTo>
                  <a:lnTo>
                    <a:pt x="105282" y="465023"/>
                  </a:lnTo>
                  <a:lnTo>
                    <a:pt x="1094854" y="465023"/>
                  </a:lnTo>
                  <a:lnTo>
                    <a:pt x="1111744" y="463208"/>
                  </a:lnTo>
                  <a:lnTo>
                    <a:pt x="1147886" y="451408"/>
                  </a:lnTo>
                  <a:lnTo>
                    <a:pt x="1183833" y="420092"/>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65" name="object 65"/>
            <p:cNvSpPr/>
            <p:nvPr/>
          </p:nvSpPr>
          <p:spPr>
            <a:xfrm>
              <a:off x="2168778" y="5944895"/>
              <a:ext cx="1200150" cy="465455"/>
            </a:xfrm>
            <a:custGeom>
              <a:avLst/>
              <a:gdLst/>
              <a:ahLst/>
              <a:cxnLst/>
              <a:rect l="l" t="t" r="r" b="b"/>
              <a:pathLst>
                <a:path w="1200150" h="465454">
                  <a:moveTo>
                    <a:pt x="1200137" y="359740"/>
                  </a:moveTo>
                  <a:lnTo>
                    <a:pt x="1200137" y="105295"/>
                  </a:lnTo>
                  <a:lnTo>
                    <a:pt x="1198322" y="88403"/>
                  </a:lnTo>
                  <a:lnTo>
                    <a:pt x="1186524" y="52257"/>
                  </a:lnTo>
                  <a:lnTo>
                    <a:pt x="1155212" y="16306"/>
                  </a:lnTo>
                  <a:lnTo>
                    <a:pt x="1094854" y="0"/>
                  </a:lnTo>
                  <a:lnTo>
                    <a:pt x="665454" y="0"/>
                  </a:lnTo>
                  <a:lnTo>
                    <a:pt x="663282" y="2184"/>
                  </a:lnTo>
                  <a:lnTo>
                    <a:pt x="645901" y="19554"/>
                  </a:lnTo>
                  <a:lnTo>
                    <a:pt x="628522" y="36934"/>
                  </a:lnTo>
                  <a:lnTo>
                    <a:pt x="611144" y="54319"/>
                  </a:lnTo>
                  <a:lnTo>
                    <a:pt x="593763" y="71704"/>
                  </a:lnTo>
                  <a:lnTo>
                    <a:pt x="576380" y="54319"/>
                  </a:lnTo>
                  <a:lnTo>
                    <a:pt x="558998" y="36934"/>
                  </a:lnTo>
                  <a:lnTo>
                    <a:pt x="541619" y="19554"/>
                  </a:lnTo>
                  <a:lnTo>
                    <a:pt x="524243" y="2184"/>
                  </a:lnTo>
                  <a:lnTo>
                    <a:pt x="522071" y="0"/>
                  </a:lnTo>
                  <a:lnTo>
                    <a:pt x="105295" y="0"/>
                  </a:lnTo>
                  <a:lnTo>
                    <a:pt x="88393" y="1816"/>
                  </a:lnTo>
                  <a:lnTo>
                    <a:pt x="52247" y="13619"/>
                  </a:lnTo>
                  <a:lnTo>
                    <a:pt x="16302" y="44935"/>
                  </a:lnTo>
                  <a:lnTo>
                    <a:pt x="0" y="105295"/>
                  </a:lnTo>
                  <a:lnTo>
                    <a:pt x="0" y="359740"/>
                  </a:lnTo>
                  <a:lnTo>
                    <a:pt x="1814" y="376637"/>
                  </a:lnTo>
                  <a:lnTo>
                    <a:pt x="13614" y="412783"/>
                  </a:lnTo>
                  <a:lnTo>
                    <a:pt x="44930" y="448731"/>
                  </a:lnTo>
                  <a:lnTo>
                    <a:pt x="105295" y="465035"/>
                  </a:lnTo>
                  <a:lnTo>
                    <a:pt x="1094854" y="465035"/>
                  </a:lnTo>
                  <a:lnTo>
                    <a:pt x="1111749" y="463220"/>
                  </a:lnTo>
                  <a:lnTo>
                    <a:pt x="1147891" y="451421"/>
                  </a:lnTo>
                  <a:lnTo>
                    <a:pt x="1183835" y="420105"/>
                  </a:lnTo>
                  <a:lnTo>
                    <a:pt x="1200137" y="359740"/>
                  </a:lnTo>
                  <a:close/>
                </a:path>
              </a:pathLst>
            </a:custGeom>
            <a:ln w="14795">
              <a:solidFill>
                <a:srgbClr val="09522A"/>
              </a:solidFill>
            </a:ln>
          </p:spPr>
          <p:txBody>
            <a:bodyPr wrap="square" lIns="0" tIns="0" rIns="0" bIns="0" rtlCol="0"/>
            <a:lstStyle/>
            <a:p>
              <a:endParaRPr>
                <a:solidFill>
                  <a:prstClr val="black"/>
                </a:solidFill>
              </a:endParaRPr>
            </a:p>
          </p:txBody>
        </p:sp>
        <p:sp>
          <p:nvSpPr>
            <p:cNvPr id="66" name="object 66"/>
            <p:cNvSpPr/>
            <p:nvPr/>
          </p:nvSpPr>
          <p:spPr>
            <a:xfrm>
              <a:off x="832535" y="5317249"/>
              <a:ext cx="1200150" cy="465455"/>
            </a:xfrm>
            <a:custGeom>
              <a:avLst/>
              <a:gdLst/>
              <a:ahLst/>
              <a:cxnLst/>
              <a:rect l="l" t="t" r="r" b="b"/>
              <a:pathLst>
                <a:path w="1200150" h="465454">
                  <a:moveTo>
                    <a:pt x="1200137" y="359740"/>
                  </a:moveTo>
                  <a:lnTo>
                    <a:pt x="1200137" y="105295"/>
                  </a:lnTo>
                  <a:lnTo>
                    <a:pt x="1198322" y="88398"/>
                  </a:lnTo>
                  <a:lnTo>
                    <a:pt x="1186522" y="52252"/>
                  </a:lnTo>
                  <a:lnTo>
                    <a:pt x="1155206" y="16304"/>
                  </a:lnTo>
                  <a:lnTo>
                    <a:pt x="1094841" y="0"/>
                  </a:lnTo>
                  <a:lnTo>
                    <a:pt x="665441" y="0"/>
                  </a:lnTo>
                  <a:lnTo>
                    <a:pt x="663270" y="2184"/>
                  </a:lnTo>
                  <a:lnTo>
                    <a:pt x="645894" y="19554"/>
                  </a:lnTo>
                  <a:lnTo>
                    <a:pt x="628515" y="36933"/>
                  </a:lnTo>
                  <a:lnTo>
                    <a:pt x="611133" y="54314"/>
                  </a:lnTo>
                  <a:lnTo>
                    <a:pt x="593750" y="71691"/>
                  </a:lnTo>
                  <a:lnTo>
                    <a:pt x="576374" y="54314"/>
                  </a:lnTo>
                  <a:lnTo>
                    <a:pt x="558995" y="36933"/>
                  </a:lnTo>
                  <a:lnTo>
                    <a:pt x="541613" y="19554"/>
                  </a:lnTo>
                  <a:lnTo>
                    <a:pt x="524230" y="2184"/>
                  </a:lnTo>
                  <a:lnTo>
                    <a:pt x="522071" y="0"/>
                  </a:lnTo>
                  <a:lnTo>
                    <a:pt x="105282" y="0"/>
                  </a:lnTo>
                  <a:lnTo>
                    <a:pt x="88387" y="1816"/>
                  </a:lnTo>
                  <a:lnTo>
                    <a:pt x="52246" y="13619"/>
                  </a:lnTo>
                  <a:lnTo>
                    <a:pt x="16302" y="44935"/>
                  </a:lnTo>
                  <a:lnTo>
                    <a:pt x="0" y="105295"/>
                  </a:lnTo>
                  <a:lnTo>
                    <a:pt x="0" y="359740"/>
                  </a:lnTo>
                  <a:lnTo>
                    <a:pt x="1812" y="376631"/>
                  </a:lnTo>
                  <a:lnTo>
                    <a:pt x="13608" y="412778"/>
                  </a:lnTo>
                  <a:lnTo>
                    <a:pt x="44919" y="448729"/>
                  </a:lnTo>
                  <a:lnTo>
                    <a:pt x="105282" y="465035"/>
                  </a:lnTo>
                  <a:lnTo>
                    <a:pt x="1094841" y="465035"/>
                  </a:lnTo>
                  <a:lnTo>
                    <a:pt x="1111738" y="463220"/>
                  </a:lnTo>
                  <a:lnTo>
                    <a:pt x="1147884" y="451421"/>
                  </a:lnTo>
                  <a:lnTo>
                    <a:pt x="1183833" y="420105"/>
                  </a:lnTo>
                  <a:lnTo>
                    <a:pt x="1200137" y="359740"/>
                  </a:lnTo>
                  <a:close/>
                </a:path>
              </a:pathLst>
            </a:custGeom>
            <a:ln w="14795">
              <a:solidFill>
                <a:srgbClr val="09522A"/>
              </a:solidFill>
            </a:ln>
          </p:spPr>
          <p:txBody>
            <a:bodyPr wrap="square" lIns="0" tIns="0" rIns="0" bIns="0" rtlCol="0"/>
            <a:lstStyle/>
            <a:p>
              <a:endParaRPr>
                <a:solidFill>
                  <a:prstClr val="black"/>
                </a:solidFill>
              </a:endParaRPr>
            </a:p>
          </p:txBody>
        </p:sp>
        <p:sp>
          <p:nvSpPr>
            <p:cNvPr id="67" name="object 67"/>
            <p:cNvSpPr/>
            <p:nvPr/>
          </p:nvSpPr>
          <p:spPr>
            <a:xfrm>
              <a:off x="2168778" y="5317249"/>
              <a:ext cx="1200150" cy="465455"/>
            </a:xfrm>
            <a:custGeom>
              <a:avLst/>
              <a:gdLst/>
              <a:ahLst/>
              <a:cxnLst/>
              <a:rect l="l" t="t" r="r" b="b"/>
              <a:pathLst>
                <a:path w="1200150" h="465454">
                  <a:moveTo>
                    <a:pt x="1200137" y="359740"/>
                  </a:moveTo>
                  <a:lnTo>
                    <a:pt x="1200137" y="105295"/>
                  </a:lnTo>
                  <a:lnTo>
                    <a:pt x="1198322" y="88398"/>
                  </a:lnTo>
                  <a:lnTo>
                    <a:pt x="1186524" y="52252"/>
                  </a:lnTo>
                  <a:lnTo>
                    <a:pt x="1155212" y="16304"/>
                  </a:lnTo>
                  <a:lnTo>
                    <a:pt x="1094854" y="0"/>
                  </a:lnTo>
                  <a:lnTo>
                    <a:pt x="665454" y="0"/>
                  </a:lnTo>
                  <a:lnTo>
                    <a:pt x="663282" y="2184"/>
                  </a:lnTo>
                  <a:lnTo>
                    <a:pt x="645901" y="19554"/>
                  </a:lnTo>
                  <a:lnTo>
                    <a:pt x="628522" y="36933"/>
                  </a:lnTo>
                  <a:lnTo>
                    <a:pt x="611144" y="54314"/>
                  </a:lnTo>
                  <a:lnTo>
                    <a:pt x="593763" y="71691"/>
                  </a:lnTo>
                  <a:lnTo>
                    <a:pt x="576380" y="54314"/>
                  </a:lnTo>
                  <a:lnTo>
                    <a:pt x="558998" y="36933"/>
                  </a:lnTo>
                  <a:lnTo>
                    <a:pt x="541619" y="19554"/>
                  </a:lnTo>
                  <a:lnTo>
                    <a:pt x="524243" y="2184"/>
                  </a:lnTo>
                  <a:lnTo>
                    <a:pt x="522071" y="0"/>
                  </a:lnTo>
                  <a:lnTo>
                    <a:pt x="105295" y="0"/>
                  </a:lnTo>
                  <a:lnTo>
                    <a:pt x="88393" y="1816"/>
                  </a:lnTo>
                  <a:lnTo>
                    <a:pt x="52247" y="13619"/>
                  </a:lnTo>
                  <a:lnTo>
                    <a:pt x="16302" y="44935"/>
                  </a:lnTo>
                  <a:lnTo>
                    <a:pt x="0" y="105295"/>
                  </a:lnTo>
                  <a:lnTo>
                    <a:pt x="0" y="359740"/>
                  </a:lnTo>
                  <a:lnTo>
                    <a:pt x="1814" y="376631"/>
                  </a:lnTo>
                  <a:lnTo>
                    <a:pt x="13614" y="412778"/>
                  </a:lnTo>
                  <a:lnTo>
                    <a:pt x="44930" y="448729"/>
                  </a:lnTo>
                  <a:lnTo>
                    <a:pt x="105295" y="465035"/>
                  </a:lnTo>
                  <a:lnTo>
                    <a:pt x="1094854" y="465035"/>
                  </a:lnTo>
                  <a:lnTo>
                    <a:pt x="1111749" y="463220"/>
                  </a:lnTo>
                  <a:lnTo>
                    <a:pt x="1147891" y="451421"/>
                  </a:lnTo>
                  <a:lnTo>
                    <a:pt x="1183835" y="420105"/>
                  </a:lnTo>
                  <a:lnTo>
                    <a:pt x="1200137" y="359740"/>
                  </a:lnTo>
                  <a:close/>
                </a:path>
              </a:pathLst>
            </a:custGeom>
            <a:ln w="14795">
              <a:solidFill>
                <a:srgbClr val="09522A"/>
              </a:solidFill>
            </a:ln>
          </p:spPr>
          <p:txBody>
            <a:bodyPr wrap="square" lIns="0" tIns="0" rIns="0" bIns="0" rtlCol="0"/>
            <a:lstStyle/>
            <a:p>
              <a:endParaRPr>
                <a:solidFill>
                  <a:prstClr val="black"/>
                </a:solidFill>
              </a:endParaRPr>
            </a:p>
          </p:txBody>
        </p:sp>
        <p:sp>
          <p:nvSpPr>
            <p:cNvPr id="68" name="object 68"/>
            <p:cNvSpPr/>
            <p:nvPr/>
          </p:nvSpPr>
          <p:spPr>
            <a:xfrm>
              <a:off x="832535" y="4696587"/>
              <a:ext cx="1200150" cy="465455"/>
            </a:xfrm>
            <a:custGeom>
              <a:avLst/>
              <a:gdLst/>
              <a:ahLst/>
              <a:cxnLst/>
              <a:rect l="l" t="t" r="r" b="b"/>
              <a:pathLst>
                <a:path w="1200150" h="465454">
                  <a:moveTo>
                    <a:pt x="1200137" y="359727"/>
                  </a:moveTo>
                  <a:lnTo>
                    <a:pt x="1200137" y="105295"/>
                  </a:lnTo>
                  <a:lnTo>
                    <a:pt x="1198322" y="88403"/>
                  </a:lnTo>
                  <a:lnTo>
                    <a:pt x="1186522" y="52257"/>
                  </a:lnTo>
                  <a:lnTo>
                    <a:pt x="1155206" y="16306"/>
                  </a:lnTo>
                  <a:lnTo>
                    <a:pt x="1094841" y="0"/>
                  </a:lnTo>
                  <a:lnTo>
                    <a:pt x="665441" y="0"/>
                  </a:lnTo>
                  <a:lnTo>
                    <a:pt x="663270" y="2171"/>
                  </a:lnTo>
                  <a:lnTo>
                    <a:pt x="645894" y="19558"/>
                  </a:lnTo>
                  <a:lnTo>
                    <a:pt x="628515" y="36936"/>
                  </a:lnTo>
                  <a:lnTo>
                    <a:pt x="611133" y="54312"/>
                  </a:lnTo>
                  <a:lnTo>
                    <a:pt x="593750" y="71691"/>
                  </a:lnTo>
                  <a:lnTo>
                    <a:pt x="576374" y="54312"/>
                  </a:lnTo>
                  <a:lnTo>
                    <a:pt x="558995" y="36936"/>
                  </a:lnTo>
                  <a:lnTo>
                    <a:pt x="541613" y="19558"/>
                  </a:lnTo>
                  <a:lnTo>
                    <a:pt x="524230" y="2171"/>
                  </a:lnTo>
                  <a:lnTo>
                    <a:pt x="522071" y="0"/>
                  </a:lnTo>
                  <a:lnTo>
                    <a:pt x="105282" y="0"/>
                  </a:lnTo>
                  <a:lnTo>
                    <a:pt x="88387" y="1816"/>
                  </a:lnTo>
                  <a:lnTo>
                    <a:pt x="52246" y="13619"/>
                  </a:lnTo>
                  <a:lnTo>
                    <a:pt x="16302" y="44935"/>
                  </a:lnTo>
                  <a:lnTo>
                    <a:pt x="0" y="105295"/>
                  </a:lnTo>
                  <a:lnTo>
                    <a:pt x="0" y="359727"/>
                  </a:lnTo>
                  <a:lnTo>
                    <a:pt x="1812" y="376630"/>
                  </a:lnTo>
                  <a:lnTo>
                    <a:pt x="13608" y="412775"/>
                  </a:lnTo>
                  <a:lnTo>
                    <a:pt x="44919" y="448720"/>
                  </a:lnTo>
                  <a:lnTo>
                    <a:pt x="105282" y="465023"/>
                  </a:lnTo>
                  <a:lnTo>
                    <a:pt x="1094841" y="465023"/>
                  </a:lnTo>
                  <a:lnTo>
                    <a:pt x="1111738" y="463208"/>
                  </a:lnTo>
                  <a:lnTo>
                    <a:pt x="1147884" y="451408"/>
                  </a:lnTo>
                  <a:lnTo>
                    <a:pt x="1183833" y="420092"/>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69" name="object 69"/>
            <p:cNvSpPr/>
            <p:nvPr/>
          </p:nvSpPr>
          <p:spPr>
            <a:xfrm>
              <a:off x="2168778" y="4696587"/>
              <a:ext cx="1200150" cy="465455"/>
            </a:xfrm>
            <a:custGeom>
              <a:avLst/>
              <a:gdLst/>
              <a:ahLst/>
              <a:cxnLst/>
              <a:rect l="l" t="t" r="r" b="b"/>
              <a:pathLst>
                <a:path w="1200150" h="465454">
                  <a:moveTo>
                    <a:pt x="1200137" y="359727"/>
                  </a:moveTo>
                  <a:lnTo>
                    <a:pt x="1200137" y="105295"/>
                  </a:lnTo>
                  <a:lnTo>
                    <a:pt x="1198322" y="88403"/>
                  </a:lnTo>
                  <a:lnTo>
                    <a:pt x="1186524" y="52257"/>
                  </a:lnTo>
                  <a:lnTo>
                    <a:pt x="1155212" y="16306"/>
                  </a:lnTo>
                  <a:lnTo>
                    <a:pt x="1094854" y="0"/>
                  </a:lnTo>
                  <a:lnTo>
                    <a:pt x="665454" y="0"/>
                  </a:lnTo>
                  <a:lnTo>
                    <a:pt x="663282" y="2171"/>
                  </a:lnTo>
                  <a:lnTo>
                    <a:pt x="645901" y="19558"/>
                  </a:lnTo>
                  <a:lnTo>
                    <a:pt x="628522" y="36936"/>
                  </a:lnTo>
                  <a:lnTo>
                    <a:pt x="611144" y="54312"/>
                  </a:lnTo>
                  <a:lnTo>
                    <a:pt x="593763" y="71691"/>
                  </a:lnTo>
                  <a:lnTo>
                    <a:pt x="576380" y="54312"/>
                  </a:lnTo>
                  <a:lnTo>
                    <a:pt x="558998" y="36936"/>
                  </a:lnTo>
                  <a:lnTo>
                    <a:pt x="541619" y="19558"/>
                  </a:lnTo>
                  <a:lnTo>
                    <a:pt x="524243" y="2171"/>
                  </a:lnTo>
                  <a:lnTo>
                    <a:pt x="522071" y="0"/>
                  </a:lnTo>
                  <a:lnTo>
                    <a:pt x="105295" y="0"/>
                  </a:lnTo>
                  <a:lnTo>
                    <a:pt x="88393" y="1816"/>
                  </a:lnTo>
                  <a:lnTo>
                    <a:pt x="52247" y="13619"/>
                  </a:lnTo>
                  <a:lnTo>
                    <a:pt x="16302" y="44935"/>
                  </a:lnTo>
                  <a:lnTo>
                    <a:pt x="0" y="105295"/>
                  </a:lnTo>
                  <a:lnTo>
                    <a:pt x="0" y="359727"/>
                  </a:lnTo>
                  <a:lnTo>
                    <a:pt x="1814" y="376630"/>
                  </a:lnTo>
                  <a:lnTo>
                    <a:pt x="13614" y="412775"/>
                  </a:lnTo>
                  <a:lnTo>
                    <a:pt x="44930" y="448720"/>
                  </a:lnTo>
                  <a:lnTo>
                    <a:pt x="105295" y="465023"/>
                  </a:lnTo>
                  <a:lnTo>
                    <a:pt x="1094854" y="465023"/>
                  </a:lnTo>
                  <a:lnTo>
                    <a:pt x="1111749" y="463208"/>
                  </a:lnTo>
                  <a:lnTo>
                    <a:pt x="1147891" y="451408"/>
                  </a:lnTo>
                  <a:lnTo>
                    <a:pt x="1183835" y="420092"/>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70" name="object 70"/>
            <p:cNvSpPr/>
            <p:nvPr/>
          </p:nvSpPr>
          <p:spPr>
            <a:xfrm>
              <a:off x="832535" y="4068940"/>
              <a:ext cx="1200150" cy="465455"/>
            </a:xfrm>
            <a:custGeom>
              <a:avLst/>
              <a:gdLst/>
              <a:ahLst/>
              <a:cxnLst/>
              <a:rect l="l" t="t" r="r" b="b"/>
              <a:pathLst>
                <a:path w="1200150" h="465454">
                  <a:moveTo>
                    <a:pt x="1200137" y="359727"/>
                  </a:moveTo>
                  <a:lnTo>
                    <a:pt x="1200137" y="105295"/>
                  </a:lnTo>
                  <a:lnTo>
                    <a:pt x="1198322" y="88398"/>
                  </a:lnTo>
                  <a:lnTo>
                    <a:pt x="1186522" y="52252"/>
                  </a:lnTo>
                  <a:lnTo>
                    <a:pt x="1155206" y="16304"/>
                  </a:lnTo>
                  <a:lnTo>
                    <a:pt x="1094841" y="0"/>
                  </a:lnTo>
                  <a:lnTo>
                    <a:pt x="665441" y="0"/>
                  </a:lnTo>
                  <a:lnTo>
                    <a:pt x="663270" y="2171"/>
                  </a:lnTo>
                  <a:lnTo>
                    <a:pt x="645894" y="19545"/>
                  </a:lnTo>
                  <a:lnTo>
                    <a:pt x="628515" y="36922"/>
                  </a:lnTo>
                  <a:lnTo>
                    <a:pt x="611133" y="54303"/>
                  </a:lnTo>
                  <a:lnTo>
                    <a:pt x="593750" y="71691"/>
                  </a:lnTo>
                  <a:lnTo>
                    <a:pt x="576374" y="54303"/>
                  </a:lnTo>
                  <a:lnTo>
                    <a:pt x="558995" y="36922"/>
                  </a:lnTo>
                  <a:lnTo>
                    <a:pt x="541613" y="19545"/>
                  </a:lnTo>
                  <a:lnTo>
                    <a:pt x="524230" y="2171"/>
                  </a:lnTo>
                  <a:lnTo>
                    <a:pt x="522071" y="0"/>
                  </a:lnTo>
                  <a:lnTo>
                    <a:pt x="105282" y="0"/>
                  </a:lnTo>
                  <a:lnTo>
                    <a:pt x="88387" y="1813"/>
                  </a:lnTo>
                  <a:lnTo>
                    <a:pt x="52246" y="13609"/>
                  </a:lnTo>
                  <a:lnTo>
                    <a:pt x="16302" y="44925"/>
                  </a:lnTo>
                  <a:lnTo>
                    <a:pt x="0" y="105295"/>
                  </a:lnTo>
                  <a:lnTo>
                    <a:pt x="0" y="359727"/>
                  </a:lnTo>
                  <a:lnTo>
                    <a:pt x="1812" y="376630"/>
                  </a:lnTo>
                  <a:lnTo>
                    <a:pt x="13608" y="412775"/>
                  </a:lnTo>
                  <a:lnTo>
                    <a:pt x="44919" y="448720"/>
                  </a:lnTo>
                  <a:lnTo>
                    <a:pt x="105282" y="465023"/>
                  </a:lnTo>
                  <a:lnTo>
                    <a:pt x="1094841" y="465023"/>
                  </a:lnTo>
                  <a:lnTo>
                    <a:pt x="1111738" y="463210"/>
                  </a:lnTo>
                  <a:lnTo>
                    <a:pt x="1147884" y="451413"/>
                  </a:lnTo>
                  <a:lnTo>
                    <a:pt x="1183833" y="420097"/>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71" name="object 71"/>
            <p:cNvSpPr/>
            <p:nvPr/>
          </p:nvSpPr>
          <p:spPr>
            <a:xfrm>
              <a:off x="5588393" y="4696587"/>
              <a:ext cx="1200150" cy="465455"/>
            </a:xfrm>
            <a:custGeom>
              <a:avLst/>
              <a:gdLst/>
              <a:ahLst/>
              <a:cxnLst/>
              <a:rect l="l" t="t" r="r" b="b"/>
              <a:pathLst>
                <a:path w="1200150" h="465454">
                  <a:moveTo>
                    <a:pt x="1200137" y="359727"/>
                  </a:moveTo>
                  <a:lnTo>
                    <a:pt x="1200137" y="105295"/>
                  </a:lnTo>
                  <a:lnTo>
                    <a:pt x="1198324" y="88403"/>
                  </a:lnTo>
                  <a:lnTo>
                    <a:pt x="1186529" y="52257"/>
                  </a:lnTo>
                  <a:lnTo>
                    <a:pt x="1155217" y="16306"/>
                  </a:lnTo>
                  <a:lnTo>
                    <a:pt x="1094854" y="0"/>
                  </a:lnTo>
                  <a:lnTo>
                    <a:pt x="665454" y="0"/>
                  </a:lnTo>
                  <a:lnTo>
                    <a:pt x="663270" y="2171"/>
                  </a:lnTo>
                  <a:lnTo>
                    <a:pt x="645897" y="19558"/>
                  </a:lnTo>
                  <a:lnTo>
                    <a:pt x="628524" y="36936"/>
                  </a:lnTo>
                  <a:lnTo>
                    <a:pt x="611144" y="54312"/>
                  </a:lnTo>
                  <a:lnTo>
                    <a:pt x="593750" y="71691"/>
                  </a:lnTo>
                  <a:lnTo>
                    <a:pt x="576381" y="54312"/>
                  </a:lnTo>
                  <a:lnTo>
                    <a:pt x="559004" y="36936"/>
                  </a:lnTo>
                  <a:lnTo>
                    <a:pt x="541620" y="19558"/>
                  </a:lnTo>
                  <a:lnTo>
                    <a:pt x="524230" y="2171"/>
                  </a:lnTo>
                  <a:lnTo>
                    <a:pt x="522071" y="0"/>
                  </a:lnTo>
                  <a:lnTo>
                    <a:pt x="105295" y="0"/>
                  </a:lnTo>
                  <a:lnTo>
                    <a:pt x="88398" y="1816"/>
                  </a:lnTo>
                  <a:lnTo>
                    <a:pt x="52252" y="13619"/>
                  </a:lnTo>
                  <a:lnTo>
                    <a:pt x="16304" y="44935"/>
                  </a:lnTo>
                  <a:lnTo>
                    <a:pt x="0" y="105295"/>
                  </a:lnTo>
                  <a:lnTo>
                    <a:pt x="0" y="359727"/>
                  </a:lnTo>
                  <a:lnTo>
                    <a:pt x="1814" y="376630"/>
                  </a:lnTo>
                  <a:lnTo>
                    <a:pt x="13614" y="412775"/>
                  </a:lnTo>
                  <a:lnTo>
                    <a:pt x="44930" y="448720"/>
                  </a:lnTo>
                  <a:lnTo>
                    <a:pt x="105295" y="465023"/>
                  </a:lnTo>
                  <a:lnTo>
                    <a:pt x="1094854" y="465023"/>
                  </a:lnTo>
                  <a:lnTo>
                    <a:pt x="1111749" y="463208"/>
                  </a:lnTo>
                  <a:lnTo>
                    <a:pt x="1147891" y="451408"/>
                  </a:lnTo>
                  <a:lnTo>
                    <a:pt x="1183835" y="420092"/>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72" name="object 72"/>
            <p:cNvSpPr/>
            <p:nvPr/>
          </p:nvSpPr>
          <p:spPr>
            <a:xfrm>
              <a:off x="5593384" y="3441598"/>
              <a:ext cx="1200150" cy="465455"/>
            </a:xfrm>
            <a:custGeom>
              <a:avLst/>
              <a:gdLst/>
              <a:ahLst/>
              <a:cxnLst/>
              <a:rect l="l" t="t" r="r" b="b"/>
              <a:pathLst>
                <a:path w="1200150" h="465454">
                  <a:moveTo>
                    <a:pt x="1200150" y="359714"/>
                  </a:moveTo>
                  <a:lnTo>
                    <a:pt x="1200150" y="105282"/>
                  </a:lnTo>
                  <a:lnTo>
                    <a:pt x="1198333" y="88387"/>
                  </a:lnTo>
                  <a:lnTo>
                    <a:pt x="1186530" y="52246"/>
                  </a:lnTo>
                  <a:lnTo>
                    <a:pt x="1155214" y="16302"/>
                  </a:lnTo>
                  <a:lnTo>
                    <a:pt x="1094854" y="0"/>
                  </a:lnTo>
                  <a:lnTo>
                    <a:pt x="665454" y="0"/>
                  </a:lnTo>
                  <a:lnTo>
                    <a:pt x="663295" y="2158"/>
                  </a:lnTo>
                  <a:lnTo>
                    <a:pt x="645907" y="19541"/>
                  </a:lnTo>
                  <a:lnTo>
                    <a:pt x="628524" y="36923"/>
                  </a:lnTo>
                  <a:lnTo>
                    <a:pt x="611144" y="54303"/>
                  </a:lnTo>
                  <a:lnTo>
                    <a:pt x="593763" y="71678"/>
                  </a:lnTo>
                  <a:lnTo>
                    <a:pt x="576387" y="54303"/>
                  </a:lnTo>
                  <a:lnTo>
                    <a:pt x="559007" y="36923"/>
                  </a:lnTo>
                  <a:lnTo>
                    <a:pt x="541626" y="19541"/>
                  </a:lnTo>
                  <a:lnTo>
                    <a:pt x="524243" y="2158"/>
                  </a:lnTo>
                  <a:lnTo>
                    <a:pt x="522071" y="0"/>
                  </a:lnTo>
                  <a:lnTo>
                    <a:pt x="105295" y="0"/>
                  </a:lnTo>
                  <a:lnTo>
                    <a:pt x="88393" y="1814"/>
                  </a:lnTo>
                  <a:lnTo>
                    <a:pt x="52247" y="13612"/>
                  </a:lnTo>
                  <a:lnTo>
                    <a:pt x="16302" y="44925"/>
                  </a:lnTo>
                  <a:lnTo>
                    <a:pt x="0" y="105282"/>
                  </a:lnTo>
                  <a:lnTo>
                    <a:pt x="0" y="359714"/>
                  </a:lnTo>
                  <a:lnTo>
                    <a:pt x="1816" y="376617"/>
                  </a:lnTo>
                  <a:lnTo>
                    <a:pt x="13619" y="412762"/>
                  </a:lnTo>
                  <a:lnTo>
                    <a:pt x="44935" y="448708"/>
                  </a:lnTo>
                  <a:lnTo>
                    <a:pt x="105295" y="465010"/>
                  </a:lnTo>
                  <a:lnTo>
                    <a:pt x="1094854" y="465010"/>
                  </a:lnTo>
                  <a:lnTo>
                    <a:pt x="1111751" y="463197"/>
                  </a:lnTo>
                  <a:lnTo>
                    <a:pt x="1147897" y="451400"/>
                  </a:lnTo>
                  <a:lnTo>
                    <a:pt x="1183845" y="420085"/>
                  </a:lnTo>
                  <a:lnTo>
                    <a:pt x="1200150" y="359714"/>
                  </a:lnTo>
                  <a:close/>
                </a:path>
              </a:pathLst>
            </a:custGeom>
            <a:ln w="14795">
              <a:solidFill>
                <a:srgbClr val="09522A"/>
              </a:solidFill>
            </a:ln>
          </p:spPr>
          <p:txBody>
            <a:bodyPr wrap="square" lIns="0" tIns="0" rIns="0" bIns="0" rtlCol="0"/>
            <a:lstStyle/>
            <a:p>
              <a:endParaRPr>
                <a:solidFill>
                  <a:prstClr val="black"/>
                </a:solidFill>
              </a:endParaRPr>
            </a:p>
          </p:txBody>
        </p:sp>
        <p:sp>
          <p:nvSpPr>
            <p:cNvPr id="73" name="object 73"/>
            <p:cNvSpPr/>
            <p:nvPr/>
          </p:nvSpPr>
          <p:spPr>
            <a:xfrm>
              <a:off x="2168778" y="4068953"/>
              <a:ext cx="1200150" cy="465455"/>
            </a:xfrm>
            <a:custGeom>
              <a:avLst/>
              <a:gdLst/>
              <a:ahLst/>
              <a:cxnLst/>
              <a:rect l="l" t="t" r="r" b="b"/>
              <a:pathLst>
                <a:path w="1200150" h="465454">
                  <a:moveTo>
                    <a:pt x="1200137" y="359727"/>
                  </a:moveTo>
                  <a:lnTo>
                    <a:pt x="1200137" y="105295"/>
                  </a:lnTo>
                  <a:lnTo>
                    <a:pt x="1198322" y="88398"/>
                  </a:lnTo>
                  <a:lnTo>
                    <a:pt x="1186524" y="52252"/>
                  </a:lnTo>
                  <a:lnTo>
                    <a:pt x="1155212" y="16304"/>
                  </a:lnTo>
                  <a:lnTo>
                    <a:pt x="1094854" y="0"/>
                  </a:lnTo>
                  <a:lnTo>
                    <a:pt x="665454" y="0"/>
                  </a:lnTo>
                  <a:lnTo>
                    <a:pt x="663282" y="2171"/>
                  </a:lnTo>
                  <a:lnTo>
                    <a:pt x="645901" y="19545"/>
                  </a:lnTo>
                  <a:lnTo>
                    <a:pt x="628522" y="36922"/>
                  </a:lnTo>
                  <a:lnTo>
                    <a:pt x="611144" y="54303"/>
                  </a:lnTo>
                  <a:lnTo>
                    <a:pt x="593763" y="71691"/>
                  </a:lnTo>
                  <a:lnTo>
                    <a:pt x="576380" y="54303"/>
                  </a:lnTo>
                  <a:lnTo>
                    <a:pt x="558998" y="36922"/>
                  </a:lnTo>
                  <a:lnTo>
                    <a:pt x="541619" y="19545"/>
                  </a:lnTo>
                  <a:lnTo>
                    <a:pt x="524243" y="2171"/>
                  </a:lnTo>
                  <a:lnTo>
                    <a:pt x="522071" y="0"/>
                  </a:lnTo>
                  <a:lnTo>
                    <a:pt x="105295" y="0"/>
                  </a:lnTo>
                  <a:lnTo>
                    <a:pt x="88393" y="1813"/>
                  </a:lnTo>
                  <a:lnTo>
                    <a:pt x="52247" y="13609"/>
                  </a:lnTo>
                  <a:lnTo>
                    <a:pt x="16302" y="44925"/>
                  </a:lnTo>
                  <a:lnTo>
                    <a:pt x="0" y="105295"/>
                  </a:lnTo>
                  <a:lnTo>
                    <a:pt x="0" y="359727"/>
                  </a:lnTo>
                  <a:lnTo>
                    <a:pt x="1814" y="376630"/>
                  </a:lnTo>
                  <a:lnTo>
                    <a:pt x="13614" y="412775"/>
                  </a:lnTo>
                  <a:lnTo>
                    <a:pt x="44930" y="448720"/>
                  </a:lnTo>
                  <a:lnTo>
                    <a:pt x="105295" y="465023"/>
                  </a:lnTo>
                  <a:lnTo>
                    <a:pt x="1094854" y="465023"/>
                  </a:lnTo>
                  <a:lnTo>
                    <a:pt x="1111749" y="463210"/>
                  </a:lnTo>
                  <a:lnTo>
                    <a:pt x="1147891" y="451413"/>
                  </a:lnTo>
                  <a:lnTo>
                    <a:pt x="1183835" y="420097"/>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74" name="object 74"/>
            <p:cNvSpPr/>
            <p:nvPr/>
          </p:nvSpPr>
          <p:spPr>
            <a:xfrm>
              <a:off x="5588393" y="5337505"/>
              <a:ext cx="1200150" cy="613410"/>
            </a:xfrm>
            <a:custGeom>
              <a:avLst/>
              <a:gdLst/>
              <a:ahLst/>
              <a:cxnLst/>
              <a:rect l="l" t="t" r="r" b="b"/>
              <a:pathLst>
                <a:path w="1200150" h="613410">
                  <a:moveTo>
                    <a:pt x="1200137" y="507555"/>
                  </a:moveTo>
                  <a:lnTo>
                    <a:pt x="1200137" y="105282"/>
                  </a:lnTo>
                  <a:lnTo>
                    <a:pt x="1198324" y="88393"/>
                  </a:lnTo>
                  <a:lnTo>
                    <a:pt x="1186529" y="52250"/>
                  </a:lnTo>
                  <a:lnTo>
                    <a:pt x="1155217" y="16304"/>
                  </a:lnTo>
                  <a:lnTo>
                    <a:pt x="1094854" y="0"/>
                  </a:lnTo>
                  <a:lnTo>
                    <a:pt x="665454" y="0"/>
                  </a:lnTo>
                  <a:lnTo>
                    <a:pt x="663270" y="2158"/>
                  </a:lnTo>
                  <a:lnTo>
                    <a:pt x="645897" y="19545"/>
                  </a:lnTo>
                  <a:lnTo>
                    <a:pt x="628524" y="36922"/>
                  </a:lnTo>
                  <a:lnTo>
                    <a:pt x="611144" y="54294"/>
                  </a:lnTo>
                  <a:lnTo>
                    <a:pt x="593750" y="71666"/>
                  </a:lnTo>
                  <a:lnTo>
                    <a:pt x="576381" y="54294"/>
                  </a:lnTo>
                  <a:lnTo>
                    <a:pt x="559004" y="36922"/>
                  </a:lnTo>
                  <a:lnTo>
                    <a:pt x="541620" y="19545"/>
                  </a:lnTo>
                  <a:lnTo>
                    <a:pt x="524230" y="2158"/>
                  </a:lnTo>
                  <a:lnTo>
                    <a:pt x="522071" y="0"/>
                  </a:lnTo>
                  <a:lnTo>
                    <a:pt x="105295" y="0"/>
                  </a:lnTo>
                  <a:lnTo>
                    <a:pt x="88398" y="1814"/>
                  </a:lnTo>
                  <a:lnTo>
                    <a:pt x="52252" y="13612"/>
                  </a:lnTo>
                  <a:lnTo>
                    <a:pt x="16304" y="44925"/>
                  </a:lnTo>
                  <a:lnTo>
                    <a:pt x="0" y="105282"/>
                  </a:lnTo>
                  <a:lnTo>
                    <a:pt x="0" y="507555"/>
                  </a:lnTo>
                  <a:lnTo>
                    <a:pt x="1814" y="524452"/>
                  </a:lnTo>
                  <a:lnTo>
                    <a:pt x="13614" y="560598"/>
                  </a:lnTo>
                  <a:lnTo>
                    <a:pt x="44930" y="596546"/>
                  </a:lnTo>
                  <a:lnTo>
                    <a:pt x="105295" y="612851"/>
                  </a:lnTo>
                  <a:lnTo>
                    <a:pt x="1094854" y="612851"/>
                  </a:lnTo>
                  <a:lnTo>
                    <a:pt x="1111749" y="611036"/>
                  </a:lnTo>
                  <a:lnTo>
                    <a:pt x="1147891" y="599236"/>
                  </a:lnTo>
                  <a:lnTo>
                    <a:pt x="1183835" y="567920"/>
                  </a:lnTo>
                  <a:lnTo>
                    <a:pt x="1200137" y="507555"/>
                  </a:lnTo>
                  <a:close/>
                </a:path>
              </a:pathLst>
            </a:custGeom>
            <a:ln w="14795">
              <a:solidFill>
                <a:srgbClr val="09522A"/>
              </a:solidFill>
            </a:ln>
          </p:spPr>
          <p:txBody>
            <a:bodyPr wrap="square" lIns="0" tIns="0" rIns="0" bIns="0" rtlCol="0"/>
            <a:lstStyle/>
            <a:p>
              <a:endParaRPr>
                <a:solidFill>
                  <a:prstClr val="black"/>
                </a:solidFill>
              </a:endParaRPr>
            </a:p>
          </p:txBody>
        </p:sp>
        <p:sp>
          <p:nvSpPr>
            <p:cNvPr id="75" name="object 75"/>
            <p:cNvSpPr/>
            <p:nvPr/>
          </p:nvSpPr>
          <p:spPr>
            <a:xfrm>
              <a:off x="5588393" y="4089209"/>
              <a:ext cx="1200150" cy="465455"/>
            </a:xfrm>
            <a:custGeom>
              <a:avLst/>
              <a:gdLst/>
              <a:ahLst/>
              <a:cxnLst/>
              <a:rect l="l" t="t" r="r" b="b"/>
              <a:pathLst>
                <a:path w="1200150" h="465454">
                  <a:moveTo>
                    <a:pt x="1200137" y="359727"/>
                  </a:moveTo>
                  <a:lnTo>
                    <a:pt x="1200137" y="105282"/>
                  </a:lnTo>
                  <a:lnTo>
                    <a:pt x="1198324" y="88382"/>
                  </a:lnTo>
                  <a:lnTo>
                    <a:pt x="1186529" y="52241"/>
                  </a:lnTo>
                  <a:lnTo>
                    <a:pt x="1155217" y="16300"/>
                  </a:lnTo>
                  <a:lnTo>
                    <a:pt x="1094854" y="0"/>
                  </a:lnTo>
                  <a:lnTo>
                    <a:pt x="665454" y="0"/>
                  </a:lnTo>
                  <a:lnTo>
                    <a:pt x="663270" y="2158"/>
                  </a:lnTo>
                  <a:lnTo>
                    <a:pt x="645897" y="19534"/>
                  </a:lnTo>
                  <a:lnTo>
                    <a:pt x="628524" y="36912"/>
                  </a:lnTo>
                  <a:lnTo>
                    <a:pt x="611144" y="54290"/>
                  </a:lnTo>
                  <a:lnTo>
                    <a:pt x="593750" y="71666"/>
                  </a:lnTo>
                  <a:lnTo>
                    <a:pt x="576381" y="54290"/>
                  </a:lnTo>
                  <a:lnTo>
                    <a:pt x="559004" y="36912"/>
                  </a:lnTo>
                  <a:lnTo>
                    <a:pt x="541620" y="19534"/>
                  </a:lnTo>
                  <a:lnTo>
                    <a:pt x="524230" y="2158"/>
                  </a:lnTo>
                  <a:lnTo>
                    <a:pt x="522071" y="0"/>
                  </a:lnTo>
                  <a:lnTo>
                    <a:pt x="105295" y="0"/>
                  </a:lnTo>
                  <a:lnTo>
                    <a:pt x="88398" y="1812"/>
                  </a:lnTo>
                  <a:lnTo>
                    <a:pt x="52252" y="13608"/>
                  </a:lnTo>
                  <a:lnTo>
                    <a:pt x="16304" y="44919"/>
                  </a:lnTo>
                  <a:lnTo>
                    <a:pt x="0" y="105282"/>
                  </a:lnTo>
                  <a:lnTo>
                    <a:pt x="0" y="359727"/>
                  </a:lnTo>
                  <a:lnTo>
                    <a:pt x="1814" y="376617"/>
                  </a:lnTo>
                  <a:lnTo>
                    <a:pt x="13614" y="412759"/>
                  </a:lnTo>
                  <a:lnTo>
                    <a:pt x="44930" y="448706"/>
                  </a:lnTo>
                  <a:lnTo>
                    <a:pt x="105295" y="465010"/>
                  </a:lnTo>
                  <a:lnTo>
                    <a:pt x="1094854" y="465010"/>
                  </a:lnTo>
                  <a:lnTo>
                    <a:pt x="1111749" y="463197"/>
                  </a:lnTo>
                  <a:lnTo>
                    <a:pt x="1147891" y="451402"/>
                  </a:lnTo>
                  <a:lnTo>
                    <a:pt x="1183835" y="420090"/>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76" name="object 76"/>
            <p:cNvSpPr/>
            <p:nvPr/>
          </p:nvSpPr>
          <p:spPr>
            <a:xfrm>
              <a:off x="3484879" y="3446018"/>
              <a:ext cx="1200150" cy="465455"/>
            </a:xfrm>
            <a:custGeom>
              <a:avLst/>
              <a:gdLst/>
              <a:ahLst/>
              <a:cxnLst/>
              <a:rect l="l" t="t" r="r" b="b"/>
              <a:pathLst>
                <a:path w="1200150" h="465454">
                  <a:moveTo>
                    <a:pt x="1200150" y="359727"/>
                  </a:moveTo>
                  <a:lnTo>
                    <a:pt x="1200150" y="105295"/>
                  </a:lnTo>
                  <a:lnTo>
                    <a:pt x="1198333" y="88398"/>
                  </a:lnTo>
                  <a:lnTo>
                    <a:pt x="1186530" y="52252"/>
                  </a:lnTo>
                  <a:lnTo>
                    <a:pt x="1155214" y="16304"/>
                  </a:lnTo>
                  <a:lnTo>
                    <a:pt x="1094854" y="0"/>
                  </a:lnTo>
                  <a:lnTo>
                    <a:pt x="665441" y="0"/>
                  </a:lnTo>
                  <a:lnTo>
                    <a:pt x="663282" y="2171"/>
                  </a:lnTo>
                  <a:lnTo>
                    <a:pt x="645907" y="19552"/>
                  </a:lnTo>
                  <a:lnTo>
                    <a:pt x="628527" y="36931"/>
                  </a:lnTo>
                  <a:lnTo>
                    <a:pt x="611146" y="54310"/>
                  </a:lnTo>
                  <a:lnTo>
                    <a:pt x="593763" y="71691"/>
                  </a:lnTo>
                  <a:lnTo>
                    <a:pt x="576380" y="54310"/>
                  </a:lnTo>
                  <a:lnTo>
                    <a:pt x="558998" y="36931"/>
                  </a:lnTo>
                  <a:lnTo>
                    <a:pt x="541619" y="19552"/>
                  </a:lnTo>
                  <a:lnTo>
                    <a:pt x="524243" y="2171"/>
                  </a:lnTo>
                  <a:lnTo>
                    <a:pt x="522071" y="0"/>
                  </a:lnTo>
                  <a:lnTo>
                    <a:pt x="105295" y="0"/>
                  </a:lnTo>
                  <a:lnTo>
                    <a:pt x="88398" y="1814"/>
                  </a:lnTo>
                  <a:lnTo>
                    <a:pt x="52252" y="13614"/>
                  </a:lnTo>
                  <a:lnTo>
                    <a:pt x="16304" y="44930"/>
                  </a:lnTo>
                  <a:lnTo>
                    <a:pt x="0" y="105295"/>
                  </a:lnTo>
                  <a:lnTo>
                    <a:pt x="0" y="359727"/>
                  </a:lnTo>
                  <a:lnTo>
                    <a:pt x="1814" y="376631"/>
                  </a:lnTo>
                  <a:lnTo>
                    <a:pt x="13614" y="412781"/>
                  </a:lnTo>
                  <a:lnTo>
                    <a:pt x="44930" y="448731"/>
                  </a:lnTo>
                  <a:lnTo>
                    <a:pt x="105295" y="465035"/>
                  </a:lnTo>
                  <a:lnTo>
                    <a:pt x="1094854" y="465035"/>
                  </a:lnTo>
                  <a:lnTo>
                    <a:pt x="1111751" y="463219"/>
                  </a:lnTo>
                  <a:lnTo>
                    <a:pt x="1147897" y="451415"/>
                  </a:lnTo>
                  <a:lnTo>
                    <a:pt x="1183845" y="420094"/>
                  </a:lnTo>
                  <a:lnTo>
                    <a:pt x="1200150" y="359727"/>
                  </a:lnTo>
                  <a:close/>
                </a:path>
              </a:pathLst>
            </a:custGeom>
            <a:ln w="14795">
              <a:solidFill>
                <a:srgbClr val="09522A"/>
              </a:solidFill>
            </a:ln>
          </p:spPr>
          <p:txBody>
            <a:bodyPr wrap="square" lIns="0" tIns="0" rIns="0" bIns="0" rtlCol="0"/>
            <a:lstStyle/>
            <a:p>
              <a:endParaRPr>
                <a:solidFill>
                  <a:prstClr val="black"/>
                </a:solidFill>
              </a:endParaRPr>
            </a:p>
          </p:txBody>
        </p:sp>
        <p:sp>
          <p:nvSpPr>
            <p:cNvPr id="77" name="object 77"/>
            <p:cNvSpPr/>
            <p:nvPr/>
          </p:nvSpPr>
          <p:spPr>
            <a:xfrm>
              <a:off x="836231" y="2679827"/>
              <a:ext cx="1200150" cy="465455"/>
            </a:xfrm>
            <a:custGeom>
              <a:avLst/>
              <a:gdLst/>
              <a:ahLst/>
              <a:cxnLst/>
              <a:rect l="l" t="t" r="r" b="b"/>
              <a:pathLst>
                <a:path w="1200150" h="465455">
                  <a:moveTo>
                    <a:pt x="1200137" y="359727"/>
                  </a:moveTo>
                  <a:lnTo>
                    <a:pt x="1200137" y="105283"/>
                  </a:lnTo>
                  <a:lnTo>
                    <a:pt x="1198322" y="88387"/>
                  </a:lnTo>
                  <a:lnTo>
                    <a:pt x="1186522" y="52246"/>
                  </a:lnTo>
                  <a:lnTo>
                    <a:pt x="1155206" y="16302"/>
                  </a:lnTo>
                  <a:lnTo>
                    <a:pt x="1094841" y="0"/>
                  </a:lnTo>
                  <a:lnTo>
                    <a:pt x="665441" y="0"/>
                  </a:lnTo>
                  <a:lnTo>
                    <a:pt x="663270" y="2159"/>
                  </a:lnTo>
                  <a:lnTo>
                    <a:pt x="645894" y="19541"/>
                  </a:lnTo>
                  <a:lnTo>
                    <a:pt x="628515" y="36923"/>
                  </a:lnTo>
                  <a:lnTo>
                    <a:pt x="611133" y="54303"/>
                  </a:lnTo>
                  <a:lnTo>
                    <a:pt x="593750" y="71678"/>
                  </a:lnTo>
                  <a:lnTo>
                    <a:pt x="576374" y="54303"/>
                  </a:lnTo>
                  <a:lnTo>
                    <a:pt x="558995" y="36923"/>
                  </a:lnTo>
                  <a:lnTo>
                    <a:pt x="541613" y="19541"/>
                  </a:lnTo>
                  <a:lnTo>
                    <a:pt x="524230" y="2159"/>
                  </a:lnTo>
                  <a:lnTo>
                    <a:pt x="522071" y="0"/>
                  </a:lnTo>
                  <a:lnTo>
                    <a:pt x="105295" y="0"/>
                  </a:lnTo>
                  <a:lnTo>
                    <a:pt x="88393" y="1812"/>
                  </a:lnTo>
                  <a:lnTo>
                    <a:pt x="52247" y="13608"/>
                  </a:lnTo>
                  <a:lnTo>
                    <a:pt x="16302" y="44919"/>
                  </a:lnTo>
                  <a:lnTo>
                    <a:pt x="0" y="105283"/>
                  </a:lnTo>
                  <a:lnTo>
                    <a:pt x="0" y="359727"/>
                  </a:lnTo>
                  <a:lnTo>
                    <a:pt x="1813" y="376624"/>
                  </a:lnTo>
                  <a:lnTo>
                    <a:pt x="13609" y="412770"/>
                  </a:lnTo>
                  <a:lnTo>
                    <a:pt x="44925" y="448718"/>
                  </a:lnTo>
                  <a:lnTo>
                    <a:pt x="105295" y="465023"/>
                  </a:lnTo>
                  <a:lnTo>
                    <a:pt x="1094841" y="465023"/>
                  </a:lnTo>
                  <a:lnTo>
                    <a:pt x="1111738" y="463208"/>
                  </a:lnTo>
                  <a:lnTo>
                    <a:pt x="1147884" y="451408"/>
                  </a:lnTo>
                  <a:lnTo>
                    <a:pt x="1183833" y="420092"/>
                  </a:lnTo>
                  <a:lnTo>
                    <a:pt x="1200137" y="359727"/>
                  </a:lnTo>
                  <a:close/>
                </a:path>
              </a:pathLst>
            </a:custGeom>
            <a:ln w="14795">
              <a:solidFill>
                <a:srgbClr val="09522A"/>
              </a:solidFill>
            </a:ln>
          </p:spPr>
          <p:txBody>
            <a:bodyPr wrap="square" lIns="0" tIns="0" rIns="0" bIns="0" rtlCol="0"/>
            <a:lstStyle/>
            <a:p>
              <a:endParaRPr>
                <a:solidFill>
                  <a:prstClr val="black"/>
                </a:solidFill>
              </a:endParaRPr>
            </a:p>
          </p:txBody>
        </p:sp>
      </p:grpSp>
      <p:sp>
        <p:nvSpPr>
          <p:cNvPr id="78" name="object 78"/>
          <p:cNvSpPr txBox="1"/>
          <p:nvPr/>
        </p:nvSpPr>
        <p:spPr>
          <a:xfrm>
            <a:off x="1647573" y="2801303"/>
            <a:ext cx="416109" cy="251607"/>
          </a:xfrm>
          <a:prstGeom prst="rect">
            <a:avLst/>
          </a:prstGeom>
        </p:spPr>
        <p:txBody>
          <a:bodyPr vert="horz" wrap="square" lIns="0" tIns="11430" rIns="0" bIns="0" rtlCol="0">
            <a:spAutoFit/>
          </a:bodyPr>
          <a:lstStyle/>
          <a:p>
            <a:pPr marL="27305" marR="5080" indent="-27940">
              <a:lnSpc>
                <a:spcPct val="103699"/>
              </a:lnSpc>
              <a:spcBef>
                <a:spcPts val="90"/>
              </a:spcBef>
            </a:pPr>
            <a:r>
              <a:rPr sz="750" spc="-35" dirty="0">
                <a:solidFill>
                  <a:srgbClr val="FFFFFF"/>
                </a:solidFill>
                <a:latin typeface="Arial MT"/>
                <a:cs typeface="Arial MT"/>
              </a:rPr>
              <a:t>Surge</a:t>
            </a:r>
            <a:r>
              <a:rPr sz="750" spc="-10" dirty="0">
                <a:solidFill>
                  <a:srgbClr val="FFFFFF"/>
                </a:solidFill>
                <a:latin typeface="Arial MT"/>
                <a:cs typeface="Arial MT"/>
              </a:rPr>
              <a:t>r</a:t>
            </a:r>
            <a:r>
              <a:rPr sz="750" spc="-25" dirty="0">
                <a:solidFill>
                  <a:srgbClr val="FFFFFF"/>
                </a:solidFill>
                <a:latin typeface="Arial MT"/>
                <a:cs typeface="Arial MT"/>
              </a:rPr>
              <a:t>y  </a:t>
            </a:r>
            <a:r>
              <a:rPr sz="750" spc="-5" dirty="0">
                <a:solidFill>
                  <a:srgbClr val="FFFFFF"/>
                </a:solidFill>
                <a:latin typeface="Arial MT"/>
                <a:cs typeface="Arial MT"/>
              </a:rPr>
              <a:t>[I</a:t>
            </a:r>
            <a:r>
              <a:rPr sz="750" spc="-85" dirty="0">
                <a:solidFill>
                  <a:srgbClr val="FFFFFF"/>
                </a:solidFill>
                <a:latin typeface="Arial MT"/>
                <a:cs typeface="Arial MT"/>
              </a:rPr>
              <a:t>V</a:t>
            </a:r>
            <a:r>
              <a:rPr sz="750" spc="-15" dirty="0">
                <a:solidFill>
                  <a:srgbClr val="FFFFFF"/>
                </a:solidFill>
                <a:latin typeface="Arial MT"/>
                <a:cs typeface="Arial MT"/>
              </a:rPr>
              <a:t>, </a:t>
            </a:r>
            <a:r>
              <a:rPr sz="750" spc="-10" dirty="0">
                <a:solidFill>
                  <a:srgbClr val="FFFFFF"/>
                </a:solidFill>
                <a:latin typeface="Arial MT"/>
                <a:cs typeface="Arial MT"/>
              </a:rPr>
              <a:t>B]</a:t>
            </a:r>
            <a:endParaRPr sz="750">
              <a:solidFill>
                <a:prstClr val="black"/>
              </a:solidFill>
              <a:latin typeface="Arial MT"/>
              <a:cs typeface="Arial MT"/>
            </a:endParaRPr>
          </a:p>
        </p:txBody>
      </p:sp>
      <p:sp>
        <p:nvSpPr>
          <p:cNvPr id="79" name="object 79"/>
          <p:cNvSpPr txBox="1"/>
          <p:nvPr/>
        </p:nvSpPr>
        <p:spPr>
          <a:xfrm>
            <a:off x="4998794" y="3567515"/>
            <a:ext cx="559736" cy="251607"/>
          </a:xfrm>
          <a:prstGeom prst="rect">
            <a:avLst/>
          </a:prstGeom>
        </p:spPr>
        <p:txBody>
          <a:bodyPr vert="horz" wrap="square" lIns="0" tIns="11430" rIns="0" bIns="0" rtlCol="0">
            <a:spAutoFit/>
          </a:bodyPr>
          <a:lstStyle/>
          <a:p>
            <a:pPr marL="78740" marR="5080" indent="-79375">
              <a:lnSpc>
                <a:spcPct val="103699"/>
              </a:lnSpc>
              <a:spcBef>
                <a:spcPts val="90"/>
              </a:spcBef>
            </a:pPr>
            <a:r>
              <a:rPr sz="750" spc="-70" dirty="0">
                <a:solidFill>
                  <a:srgbClr val="FFFFFF"/>
                </a:solidFill>
                <a:latin typeface="Arial MT"/>
                <a:cs typeface="Arial MT"/>
              </a:rPr>
              <a:t>ChT</a:t>
            </a:r>
            <a:r>
              <a:rPr sz="750" spc="-15" dirty="0">
                <a:solidFill>
                  <a:srgbClr val="FFFFFF"/>
                </a:solidFill>
                <a:latin typeface="Arial MT"/>
                <a:cs typeface="Arial MT"/>
              </a:rPr>
              <a:t> +/- </a:t>
            </a:r>
            <a:r>
              <a:rPr sz="750" spc="-85" dirty="0">
                <a:solidFill>
                  <a:srgbClr val="FFFFFF"/>
                </a:solidFill>
                <a:latin typeface="Arial MT"/>
                <a:cs typeface="Arial MT"/>
              </a:rPr>
              <a:t>R</a:t>
            </a:r>
            <a:r>
              <a:rPr sz="750" spc="-45" dirty="0">
                <a:solidFill>
                  <a:srgbClr val="FFFFFF"/>
                </a:solidFill>
                <a:latin typeface="Arial MT"/>
                <a:cs typeface="Arial MT"/>
              </a:rPr>
              <a:t>T  </a:t>
            </a:r>
            <a:r>
              <a:rPr sz="750" spc="10" dirty="0">
                <a:solidFill>
                  <a:srgbClr val="FFFFFF"/>
                </a:solidFill>
                <a:latin typeface="Arial MT"/>
                <a:cs typeface="Arial MT"/>
              </a:rPr>
              <a:t>[III,</a:t>
            </a:r>
            <a:r>
              <a:rPr sz="750" spc="-35" dirty="0">
                <a:solidFill>
                  <a:srgbClr val="FFFFFF"/>
                </a:solidFill>
                <a:latin typeface="Arial MT"/>
                <a:cs typeface="Arial MT"/>
              </a:rPr>
              <a:t> </a:t>
            </a:r>
            <a:r>
              <a:rPr sz="750" spc="-10" dirty="0">
                <a:solidFill>
                  <a:srgbClr val="FFFFFF"/>
                </a:solidFill>
                <a:latin typeface="Arial MT"/>
                <a:cs typeface="Arial MT"/>
              </a:rPr>
              <a:t>B]</a:t>
            </a:r>
            <a:endParaRPr sz="750">
              <a:solidFill>
                <a:prstClr val="black"/>
              </a:solidFill>
              <a:latin typeface="Arial MT"/>
              <a:cs typeface="Arial MT"/>
            </a:endParaRPr>
          </a:p>
        </p:txBody>
      </p:sp>
      <p:sp>
        <p:nvSpPr>
          <p:cNvPr id="80" name="object 80"/>
          <p:cNvSpPr txBox="1"/>
          <p:nvPr/>
        </p:nvSpPr>
        <p:spPr>
          <a:xfrm>
            <a:off x="7676884" y="4210641"/>
            <a:ext cx="654120" cy="251607"/>
          </a:xfrm>
          <a:prstGeom prst="rect">
            <a:avLst/>
          </a:prstGeom>
        </p:spPr>
        <p:txBody>
          <a:bodyPr vert="horz" wrap="square" lIns="0" tIns="11430" rIns="0" bIns="0" rtlCol="0">
            <a:spAutoFit/>
          </a:bodyPr>
          <a:lstStyle/>
          <a:p>
            <a:pPr marL="128905" marR="5080" indent="-129539">
              <a:lnSpc>
                <a:spcPct val="103699"/>
              </a:lnSpc>
              <a:spcBef>
                <a:spcPts val="90"/>
              </a:spcBef>
            </a:pPr>
            <a:r>
              <a:rPr sz="750" spc="-35" dirty="0">
                <a:solidFill>
                  <a:srgbClr val="FFFFFF"/>
                </a:solidFill>
                <a:latin typeface="Arial MT"/>
                <a:cs typeface="Arial MT"/>
              </a:rPr>
              <a:t>Surge</a:t>
            </a:r>
            <a:r>
              <a:rPr sz="750" spc="-10" dirty="0">
                <a:solidFill>
                  <a:srgbClr val="FFFFFF"/>
                </a:solidFill>
                <a:latin typeface="Arial MT"/>
                <a:cs typeface="Arial MT"/>
              </a:rPr>
              <a:t>r</a:t>
            </a:r>
            <a:r>
              <a:rPr sz="750" spc="-35" dirty="0">
                <a:solidFill>
                  <a:srgbClr val="FFFFFF"/>
                </a:solidFill>
                <a:latin typeface="Arial MT"/>
                <a:cs typeface="Arial MT"/>
              </a:rPr>
              <a:t>y</a:t>
            </a:r>
            <a:r>
              <a:rPr sz="750" spc="-15" dirty="0">
                <a:solidFill>
                  <a:srgbClr val="FFFFFF"/>
                </a:solidFill>
                <a:latin typeface="Arial MT"/>
                <a:cs typeface="Arial MT"/>
              </a:rPr>
              <a:t> </a:t>
            </a:r>
            <a:r>
              <a:rPr sz="750" spc="5" dirty="0">
                <a:solidFill>
                  <a:srgbClr val="FFFFFF"/>
                </a:solidFill>
                <a:latin typeface="Arial MT"/>
                <a:cs typeface="Arial MT"/>
              </a:rPr>
              <a:t>/</a:t>
            </a:r>
            <a:r>
              <a:rPr sz="750" spc="-15" dirty="0">
                <a:solidFill>
                  <a:srgbClr val="FFFFFF"/>
                </a:solidFill>
                <a:latin typeface="Arial MT"/>
                <a:cs typeface="Arial MT"/>
              </a:rPr>
              <a:t> </a:t>
            </a:r>
            <a:r>
              <a:rPr sz="750" spc="-85" dirty="0">
                <a:solidFill>
                  <a:srgbClr val="FFFFFF"/>
                </a:solidFill>
                <a:latin typeface="Arial MT"/>
                <a:cs typeface="Arial MT"/>
              </a:rPr>
              <a:t>R</a:t>
            </a:r>
            <a:r>
              <a:rPr sz="750" spc="-45" dirty="0">
                <a:solidFill>
                  <a:srgbClr val="FFFFFF"/>
                </a:solidFill>
                <a:latin typeface="Arial MT"/>
                <a:cs typeface="Arial MT"/>
              </a:rPr>
              <a:t>T  </a:t>
            </a:r>
            <a:r>
              <a:rPr sz="750" spc="10" dirty="0">
                <a:solidFill>
                  <a:srgbClr val="FFFFFF"/>
                </a:solidFill>
                <a:latin typeface="Arial MT"/>
                <a:cs typeface="Arial MT"/>
              </a:rPr>
              <a:t>[II,</a:t>
            </a:r>
            <a:r>
              <a:rPr sz="750" spc="-30" dirty="0">
                <a:solidFill>
                  <a:srgbClr val="FFFFFF"/>
                </a:solidFill>
                <a:latin typeface="Arial MT"/>
                <a:cs typeface="Arial MT"/>
              </a:rPr>
              <a:t> </a:t>
            </a:r>
            <a:r>
              <a:rPr sz="750" spc="-10" dirty="0">
                <a:solidFill>
                  <a:srgbClr val="FFFFFF"/>
                </a:solidFill>
                <a:latin typeface="Arial MT"/>
                <a:cs typeface="Arial MT"/>
              </a:rPr>
              <a:t>A]</a:t>
            </a:r>
            <a:endParaRPr sz="750">
              <a:solidFill>
                <a:prstClr val="black"/>
              </a:solidFill>
              <a:latin typeface="Arial MT"/>
              <a:cs typeface="Arial MT"/>
            </a:endParaRPr>
          </a:p>
        </p:txBody>
      </p:sp>
      <p:sp>
        <p:nvSpPr>
          <p:cNvPr id="81" name="object 81"/>
          <p:cNvSpPr txBox="1"/>
          <p:nvPr/>
        </p:nvSpPr>
        <p:spPr>
          <a:xfrm>
            <a:off x="7363370" y="5468572"/>
            <a:ext cx="1279514" cy="381000"/>
          </a:xfrm>
          <a:prstGeom prst="rect">
            <a:avLst/>
          </a:prstGeom>
        </p:spPr>
        <p:txBody>
          <a:bodyPr vert="horz" wrap="square" lIns="0" tIns="12065" rIns="0" bIns="0" rtlCol="0">
            <a:spAutoFit/>
          </a:bodyPr>
          <a:lstStyle/>
          <a:p>
            <a:pPr marL="25400" marR="30480" algn="ctr">
              <a:lnSpc>
                <a:spcPct val="103600"/>
              </a:lnSpc>
              <a:spcBef>
                <a:spcPts val="95"/>
              </a:spcBef>
            </a:pPr>
            <a:r>
              <a:rPr sz="750" spc="-15" dirty="0">
                <a:solidFill>
                  <a:srgbClr val="FFFFFF"/>
                </a:solidFill>
                <a:latin typeface="Arial MT"/>
                <a:cs typeface="Arial MT"/>
              </a:rPr>
              <a:t>In </a:t>
            </a:r>
            <a:r>
              <a:rPr sz="750" spc="-40" dirty="0">
                <a:solidFill>
                  <a:srgbClr val="FFFFFF"/>
                </a:solidFill>
                <a:latin typeface="Arial MT"/>
                <a:cs typeface="Arial MT"/>
              </a:rPr>
              <a:t>selected</a:t>
            </a:r>
            <a:r>
              <a:rPr sz="750" spc="-15" dirty="0">
                <a:solidFill>
                  <a:srgbClr val="FFFFFF"/>
                </a:solidFill>
                <a:latin typeface="Arial MT"/>
                <a:cs typeface="Arial MT"/>
              </a:rPr>
              <a:t> </a:t>
            </a:r>
            <a:r>
              <a:rPr sz="750" spc="-40" dirty="0">
                <a:solidFill>
                  <a:srgbClr val="FFFFFF"/>
                </a:solidFill>
                <a:latin typeface="Arial MT"/>
                <a:cs typeface="Arial MT"/>
              </a:rPr>
              <a:t>cases,  </a:t>
            </a:r>
            <a:r>
              <a:rPr sz="750" spc="-30" dirty="0">
                <a:solidFill>
                  <a:srgbClr val="FFFFFF"/>
                </a:solidFill>
                <a:latin typeface="Arial MT"/>
                <a:cs typeface="Arial MT"/>
              </a:rPr>
              <a:t>consider</a:t>
            </a:r>
            <a:r>
              <a:rPr sz="750" spc="-15" dirty="0">
                <a:solidFill>
                  <a:srgbClr val="FFFFFF"/>
                </a:solidFill>
                <a:latin typeface="Arial MT"/>
                <a:cs typeface="Arial MT"/>
              </a:rPr>
              <a:t> </a:t>
            </a:r>
            <a:r>
              <a:rPr sz="750" spc="-30" dirty="0">
                <a:solidFill>
                  <a:srgbClr val="FFFFFF"/>
                </a:solidFill>
                <a:latin typeface="Arial MT"/>
                <a:cs typeface="Arial MT"/>
              </a:rPr>
              <a:t>high-dose</a:t>
            </a:r>
            <a:r>
              <a:rPr sz="750" spc="-15" dirty="0">
                <a:solidFill>
                  <a:srgbClr val="FFFFFF"/>
                </a:solidFill>
                <a:latin typeface="Arial MT"/>
                <a:cs typeface="Arial MT"/>
              </a:rPr>
              <a:t> </a:t>
            </a:r>
            <a:r>
              <a:rPr sz="750" spc="-55" dirty="0">
                <a:solidFill>
                  <a:srgbClr val="FFFFFF"/>
                </a:solidFill>
                <a:latin typeface="Arial MT"/>
                <a:cs typeface="Arial MT"/>
              </a:rPr>
              <a:t>ChT  </a:t>
            </a:r>
            <a:r>
              <a:rPr sz="750" spc="-10" dirty="0">
                <a:solidFill>
                  <a:srgbClr val="FFFFFF"/>
                </a:solidFill>
                <a:latin typeface="Arial MT"/>
                <a:cs typeface="Arial MT"/>
              </a:rPr>
              <a:t>or</a:t>
            </a:r>
            <a:r>
              <a:rPr sz="750" spc="-25" dirty="0">
                <a:solidFill>
                  <a:srgbClr val="FFFFFF"/>
                </a:solidFill>
                <a:latin typeface="Arial MT"/>
                <a:cs typeface="Arial MT"/>
              </a:rPr>
              <a:t> whole-lung</a:t>
            </a:r>
            <a:r>
              <a:rPr sz="750" spc="-20" dirty="0">
                <a:solidFill>
                  <a:srgbClr val="FFFFFF"/>
                </a:solidFill>
                <a:latin typeface="Arial MT"/>
                <a:cs typeface="Arial MT"/>
              </a:rPr>
              <a:t> </a:t>
            </a:r>
            <a:r>
              <a:rPr sz="750" spc="-60" dirty="0">
                <a:solidFill>
                  <a:srgbClr val="FFFFFF"/>
                </a:solidFill>
                <a:latin typeface="Arial MT"/>
                <a:cs typeface="Arial MT"/>
              </a:rPr>
              <a:t>RT</a:t>
            </a:r>
            <a:r>
              <a:rPr sz="675" spc="-89" baseline="30864" dirty="0">
                <a:solidFill>
                  <a:srgbClr val="FFFFFF"/>
                </a:solidFill>
                <a:latin typeface="Arial MT"/>
                <a:cs typeface="Arial MT"/>
              </a:rPr>
              <a:t>b</a:t>
            </a:r>
            <a:endParaRPr sz="675" baseline="30864">
              <a:solidFill>
                <a:prstClr val="black"/>
              </a:solidFill>
              <a:latin typeface="Arial MT"/>
              <a:cs typeface="Arial MT"/>
            </a:endParaRPr>
          </a:p>
        </p:txBody>
      </p:sp>
      <p:sp>
        <p:nvSpPr>
          <p:cNvPr id="82" name="object 82"/>
          <p:cNvSpPr txBox="1"/>
          <p:nvPr/>
        </p:nvSpPr>
        <p:spPr>
          <a:xfrm>
            <a:off x="3142701" y="4190523"/>
            <a:ext cx="869971" cy="249940"/>
          </a:xfrm>
          <a:prstGeom prst="rect">
            <a:avLst/>
          </a:prstGeom>
        </p:spPr>
        <p:txBody>
          <a:bodyPr vert="horz" wrap="square" lIns="0" tIns="12065" rIns="0" bIns="0" rtlCol="0">
            <a:spAutoFit/>
          </a:bodyPr>
          <a:lstStyle/>
          <a:p>
            <a:pPr marL="212725" marR="5080" indent="-213360">
              <a:lnSpc>
                <a:spcPct val="103499"/>
              </a:lnSpc>
              <a:spcBef>
                <a:spcPts val="95"/>
              </a:spcBef>
            </a:pPr>
            <a:r>
              <a:rPr sz="750" spc="-40" dirty="0">
                <a:solidFill>
                  <a:srgbClr val="FFFFFF"/>
                </a:solidFill>
                <a:latin typeface="Arial MT"/>
                <a:cs typeface="Arial MT"/>
              </a:rPr>
              <a:t>Neoadjuvant</a:t>
            </a:r>
            <a:r>
              <a:rPr sz="750" spc="-15" dirty="0">
                <a:solidFill>
                  <a:srgbClr val="FFFFFF"/>
                </a:solidFill>
                <a:latin typeface="Arial MT"/>
                <a:cs typeface="Arial MT"/>
              </a:rPr>
              <a:t> </a:t>
            </a:r>
            <a:r>
              <a:rPr sz="750" spc="-55" dirty="0">
                <a:solidFill>
                  <a:srgbClr val="FFFFFF"/>
                </a:solidFill>
                <a:latin typeface="Arial MT"/>
                <a:cs typeface="Arial MT"/>
              </a:rPr>
              <a:t>ChT  </a:t>
            </a:r>
            <a:r>
              <a:rPr sz="750" spc="10" dirty="0">
                <a:solidFill>
                  <a:srgbClr val="FFFFFF"/>
                </a:solidFill>
                <a:latin typeface="Arial MT"/>
                <a:cs typeface="Arial MT"/>
              </a:rPr>
              <a:t>[II,</a:t>
            </a:r>
            <a:r>
              <a:rPr sz="750" spc="-25" dirty="0">
                <a:solidFill>
                  <a:srgbClr val="FFFFFF"/>
                </a:solidFill>
                <a:latin typeface="Arial MT"/>
                <a:cs typeface="Arial MT"/>
              </a:rPr>
              <a:t> </a:t>
            </a:r>
            <a:r>
              <a:rPr sz="750" spc="-10" dirty="0">
                <a:solidFill>
                  <a:srgbClr val="FFFFFF"/>
                </a:solidFill>
                <a:latin typeface="Arial MT"/>
                <a:cs typeface="Arial MT"/>
              </a:rPr>
              <a:t>A]</a:t>
            </a:r>
            <a:endParaRPr sz="750">
              <a:solidFill>
                <a:prstClr val="black"/>
              </a:solidFill>
              <a:latin typeface="Arial MT"/>
              <a:cs typeface="Arial MT"/>
            </a:endParaRPr>
          </a:p>
        </p:txBody>
      </p:sp>
      <p:sp>
        <p:nvSpPr>
          <p:cNvPr id="83" name="object 83"/>
          <p:cNvSpPr txBox="1"/>
          <p:nvPr/>
        </p:nvSpPr>
        <p:spPr>
          <a:xfrm>
            <a:off x="7568779" y="3563138"/>
            <a:ext cx="869971" cy="262255"/>
          </a:xfrm>
          <a:prstGeom prst="rect">
            <a:avLst/>
          </a:prstGeom>
        </p:spPr>
        <p:txBody>
          <a:bodyPr vert="horz" wrap="square" lIns="0" tIns="12065" rIns="0" bIns="0" rtlCol="0">
            <a:spAutoFit/>
          </a:bodyPr>
          <a:lstStyle/>
          <a:p>
            <a:pPr marL="226060" marR="5080" indent="-226695">
              <a:lnSpc>
                <a:spcPct val="103600"/>
              </a:lnSpc>
              <a:spcBef>
                <a:spcPts val="95"/>
              </a:spcBef>
            </a:pPr>
            <a:r>
              <a:rPr sz="750" spc="-40" dirty="0">
                <a:solidFill>
                  <a:srgbClr val="FFFFFF"/>
                </a:solidFill>
                <a:latin typeface="Arial MT"/>
                <a:cs typeface="Arial MT"/>
              </a:rPr>
              <a:t>Neoadjuvant</a:t>
            </a:r>
            <a:r>
              <a:rPr sz="750" spc="-15" dirty="0">
                <a:solidFill>
                  <a:srgbClr val="FFFFFF"/>
                </a:solidFill>
                <a:latin typeface="Arial MT"/>
                <a:cs typeface="Arial MT"/>
              </a:rPr>
              <a:t> </a:t>
            </a:r>
            <a:r>
              <a:rPr sz="750" spc="-55" dirty="0">
                <a:solidFill>
                  <a:srgbClr val="FFFFFF"/>
                </a:solidFill>
                <a:latin typeface="Arial MT"/>
                <a:cs typeface="Arial MT"/>
              </a:rPr>
              <a:t>ChT  </a:t>
            </a:r>
            <a:r>
              <a:rPr sz="750" spc="10" dirty="0">
                <a:solidFill>
                  <a:srgbClr val="FFFFFF"/>
                </a:solidFill>
                <a:latin typeface="Arial MT"/>
                <a:cs typeface="Arial MT"/>
              </a:rPr>
              <a:t>[I,</a:t>
            </a:r>
            <a:r>
              <a:rPr sz="750" spc="-25" dirty="0">
                <a:solidFill>
                  <a:srgbClr val="FFFFFF"/>
                </a:solidFill>
                <a:latin typeface="Arial MT"/>
                <a:cs typeface="Arial MT"/>
              </a:rPr>
              <a:t> </a:t>
            </a:r>
            <a:r>
              <a:rPr sz="750" spc="-10" dirty="0">
                <a:solidFill>
                  <a:srgbClr val="FFFFFF"/>
                </a:solidFill>
                <a:latin typeface="Arial MT"/>
                <a:cs typeface="Arial MT"/>
              </a:rPr>
              <a:t>A]</a:t>
            </a:r>
            <a:endParaRPr sz="750">
              <a:solidFill>
                <a:prstClr val="black"/>
              </a:solidFill>
              <a:latin typeface="Arial MT"/>
              <a:cs typeface="Arial MT"/>
            </a:endParaRPr>
          </a:p>
        </p:txBody>
      </p:sp>
      <p:sp>
        <p:nvSpPr>
          <p:cNvPr id="84" name="object 84"/>
          <p:cNvSpPr txBox="1"/>
          <p:nvPr/>
        </p:nvSpPr>
        <p:spPr>
          <a:xfrm>
            <a:off x="7660916" y="4818060"/>
            <a:ext cx="686128" cy="251607"/>
          </a:xfrm>
          <a:prstGeom prst="rect">
            <a:avLst/>
          </a:prstGeom>
        </p:spPr>
        <p:txBody>
          <a:bodyPr vert="horz" wrap="square" lIns="0" tIns="11430" rIns="0" bIns="0" rtlCol="0">
            <a:spAutoFit/>
          </a:bodyPr>
          <a:lstStyle/>
          <a:p>
            <a:pPr marL="154940" marR="5080" indent="-155575">
              <a:lnSpc>
                <a:spcPct val="103699"/>
              </a:lnSpc>
              <a:spcBef>
                <a:spcPts val="90"/>
              </a:spcBef>
            </a:pPr>
            <a:r>
              <a:rPr sz="750" spc="-35" dirty="0">
                <a:solidFill>
                  <a:srgbClr val="FFFFFF"/>
                </a:solidFill>
                <a:latin typeface="Arial MT"/>
                <a:cs typeface="Arial MT"/>
              </a:rPr>
              <a:t>Adjuvant</a:t>
            </a:r>
            <a:r>
              <a:rPr sz="750" spc="-15" dirty="0">
                <a:solidFill>
                  <a:srgbClr val="FFFFFF"/>
                </a:solidFill>
                <a:latin typeface="Arial MT"/>
                <a:cs typeface="Arial MT"/>
              </a:rPr>
              <a:t> </a:t>
            </a:r>
            <a:r>
              <a:rPr sz="750" spc="-55" dirty="0">
                <a:solidFill>
                  <a:srgbClr val="FFFFFF"/>
                </a:solidFill>
                <a:latin typeface="Arial MT"/>
                <a:cs typeface="Arial MT"/>
              </a:rPr>
              <a:t>ChT  </a:t>
            </a:r>
            <a:r>
              <a:rPr sz="750" spc="10" dirty="0">
                <a:solidFill>
                  <a:srgbClr val="FFFFFF"/>
                </a:solidFill>
                <a:latin typeface="Arial MT"/>
                <a:cs typeface="Arial MT"/>
              </a:rPr>
              <a:t>[I,</a:t>
            </a:r>
            <a:r>
              <a:rPr sz="750" spc="-30" dirty="0">
                <a:solidFill>
                  <a:srgbClr val="FFFFFF"/>
                </a:solidFill>
                <a:latin typeface="Arial MT"/>
                <a:cs typeface="Arial MT"/>
              </a:rPr>
              <a:t> </a:t>
            </a:r>
            <a:r>
              <a:rPr sz="750" spc="-10" dirty="0">
                <a:solidFill>
                  <a:srgbClr val="FFFFFF"/>
                </a:solidFill>
                <a:latin typeface="Arial MT"/>
                <a:cs typeface="Arial MT"/>
              </a:rPr>
              <a:t>A]</a:t>
            </a:r>
            <a:endParaRPr sz="750">
              <a:solidFill>
                <a:prstClr val="black"/>
              </a:solidFill>
              <a:latin typeface="Arial MT"/>
              <a:cs typeface="Arial MT"/>
            </a:endParaRPr>
          </a:p>
        </p:txBody>
      </p:sp>
      <p:sp>
        <p:nvSpPr>
          <p:cNvPr id="85" name="object 85"/>
          <p:cNvSpPr txBox="1"/>
          <p:nvPr/>
        </p:nvSpPr>
        <p:spPr>
          <a:xfrm>
            <a:off x="1422094" y="4190523"/>
            <a:ext cx="869971" cy="249940"/>
          </a:xfrm>
          <a:prstGeom prst="rect">
            <a:avLst/>
          </a:prstGeom>
        </p:spPr>
        <p:txBody>
          <a:bodyPr vert="horz" wrap="square" lIns="0" tIns="12065" rIns="0" bIns="0" rtlCol="0">
            <a:spAutoFit/>
          </a:bodyPr>
          <a:lstStyle/>
          <a:p>
            <a:pPr marL="212725" marR="5080" indent="-213360">
              <a:lnSpc>
                <a:spcPct val="103499"/>
              </a:lnSpc>
              <a:spcBef>
                <a:spcPts val="95"/>
              </a:spcBef>
            </a:pPr>
            <a:r>
              <a:rPr sz="750" spc="-40" dirty="0">
                <a:solidFill>
                  <a:srgbClr val="FFFFFF"/>
                </a:solidFill>
                <a:latin typeface="Arial MT"/>
                <a:cs typeface="Arial MT"/>
              </a:rPr>
              <a:t>Neoadjuvant</a:t>
            </a:r>
            <a:r>
              <a:rPr sz="750" spc="-15" dirty="0">
                <a:solidFill>
                  <a:srgbClr val="FFFFFF"/>
                </a:solidFill>
                <a:latin typeface="Arial MT"/>
                <a:cs typeface="Arial MT"/>
              </a:rPr>
              <a:t> </a:t>
            </a:r>
            <a:r>
              <a:rPr sz="750" spc="-55" dirty="0">
                <a:solidFill>
                  <a:srgbClr val="FFFFFF"/>
                </a:solidFill>
                <a:latin typeface="Arial MT"/>
                <a:cs typeface="Arial MT"/>
              </a:rPr>
              <a:t>ChT  </a:t>
            </a:r>
            <a:r>
              <a:rPr sz="750" spc="10" dirty="0">
                <a:solidFill>
                  <a:srgbClr val="FFFFFF"/>
                </a:solidFill>
                <a:latin typeface="Arial MT"/>
                <a:cs typeface="Arial MT"/>
              </a:rPr>
              <a:t>[II,</a:t>
            </a:r>
            <a:r>
              <a:rPr sz="750" spc="-25" dirty="0">
                <a:solidFill>
                  <a:srgbClr val="FFFFFF"/>
                </a:solidFill>
                <a:latin typeface="Arial MT"/>
                <a:cs typeface="Arial MT"/>
              </a:rPr>
              <a:t> </a:t>
            </a:r>
            <a:r>
              <a:rPr sz="750" spc="-10" dirty="0">
                <a:solidFill>
                  <a:srgbClr val="FFFFFF"/>
                </a:solidFill>
                <a:latin typeface="Arial MT"/>
                <a:cs typeface="Arial MT"/>
              </a:rPr>
              <a:t>A]</a:t>
            </a:r>
            <a:endParaRPr sz="750">
              <a:solidFill>
                <a:prstClr val="black"/>
              </a:solidFill>
              <a:latin typeface="Arial MT"/>
              <a:cs typeface="Arial MT"/>
            </a:endParaRPr>
          </a:p>
        </p:txBody>
      </p:sp>
      <p:sp>
        <p:nvSpPr>
          <p:cNvPr id="86" name="object 86"/>
          <p:cNvSpPr txBox="1"/>
          <p:nvPr/>
        </p:nvSpPr>
        <p:spPr>
          <a:xfrm>
            <a:off x="3369981" y="4818060"/>
            <a:ext cx="416109" cy="251607"/>
          </a:xfrm>
          <a:prstGeom prst="rect">
            <a:avLst/>
          </a:prstGeom>
        </p:spPr>
        <p:txBody>
          <a:bodyPr vert="horz" wrap="square" lIns="0" tIns="11430" rIns="0" bIns="0" rtlCol="0">
            <a:spAutoFit/>
          </a:bodyPr>
          <a:lstStyle/>
          <a:p>
            <a:pPr marL="36830" marR="5080" indent="-37465">
              <a:lnSpc>
                <a:spcPct val="103699"/>
              </a:lnSpc>
              <a:spcBef>
                <a:spcPts val="90"/>
              </a:spcBef>
            </a:pPr>
            <a:r>
              <a:rPr sz="750" spc="-35" dirty="0">
                <a:solidFill>
                  <a:srgbClr val="FFFFFF"/>
                </a:solidFill>
                <a:latin typeface="Arial MT"/>
                <a:cs typeface="Arial MT"/>
              </a:rPr>
              <a:t>Surge</a:t>
            </a:r>
            <a:r>
              <a:rPr sz="750" spc="-10" dirty="0">
                <a:solidFill>
                  <a:srgbClr val="FFFFFF"/>
                </a:solidFill>
                <a:latin typeface="Arial MT"/>
                <a:cs typeface="Arial MT"/>
              </a:rPr>
              <a:t>r</a:t>
            </a:r>
            <a:r>
              <a:rPr sz="750" spc="-25" dirty="0">
                <a:solidFill>
                  <a:srgbClr val="FFFFFF"/>
                </a:solidFill>
                <a:latin typeface="Arial MT"/>
                <a:cs typeface="Arial MT"/>
              </a:rPr>
              <a:t>y  </a:t>
            </a:r>
            <a:r>
              <a:rPr sz="750" spc="10" dirty="0">
                <a:solidFill>
                  <a:srgbClr val="FFFFFF"/>
                </a:solidFill>
                <a:latin typeface="Arial MT"/>
                <a:cs typeface="Arial MT"/>
              </a:rPr>
              <a:t>[II,</a:t>
            </a:r>
            <a:r>
              <a:rPr sz="750" spc="-45" dirty="0">
                <a:solidFill>
                  <a:srgbClr val="FFFFFF"/>
                </a:solidFill>
                <a:latin typeface="Arial MT"/>
                <a:cs typeface="Arial MT"/>
              </a:rPr>
              <a:t> </a:t>
            </a:r>
            <a:r>
              <a:rPr sz="750" spc="-10" dirty="0">
                <a:solidFill>
                  <a:srgbClr val="FFFFFF"/>
                </a:solidFill>
                <a:latin typeface="Arial MT"/>
                <a:cs typeface="Arial MT"/>
              </a:rPr>
              <a:t>A]</a:t>
            </a:r>
            <a:endParaRPr sz="750">
              <a:solidFill>
                <a:prstClr val="black"/>
              </a:solidFill>
              <a:latin typeface="Arial MT"/>
              <a:cs typeface="Arial MT"/>
            </a:endParaRPr>
          </a:p>
        </p:txBody>
      </p:sp>
      <p:sp>
        <p:nvSpPr>
          <p:cNvPr id="87" name="object 87"/>
          <p:cNvSpPr txBox="1"/>
          <p:nvPr/>
        </p:nvSpPr>
        <p:spPr>
          <a:xfrm>
            <a:off x="1600015" y="4818060"/>
            <a:ext cx="514596" cy="251607"/>
          </a:xfrm>
          <a:prstGeom prst="rect">
            <a:avLst/>
          </a:prstGeom>
        </p:spPr>
        <p:txBody>
          <a:bodyPr vert="horz" wrap="square" lIns="0" tIns="11430" rIns="0" bIns="0" rtlCol="0">
            <a:spAutoFit/>
          </a:bodyPr>
          <a:lstStyle/>
          <a:p>
            <a:pPr marL="74930" marR="30480" indent="-50165">
              <a:lnSpc>
                <a:spcPct val="103699"/>
              </a:lnSpc>
              <a:spcBef>
                <a:spcPts val="90"/>
              </a:spcBef>
            </a:pPr>
            <a:r>
              <a:rPr sz="750" spc="-35" dirty="0">
                <a:solidFill>
                  <a:srgbClr val="FFFFFF"/>
                </a:solidFill>
                <a:latin typeface="Arial MT"/>
                <a:cs typeface="Arial MT"/>
              </a:rPr>
              <a:t>Surge</a:t>
            </a:r>
            <a:r>
              <a:rPr sz="750" spc="-10" dirty="0">
                <a:solidFill>
                  <a:srgbClr val="FFFFFF"/>
                </a:solidFill>
                <a:latin typeface="Arial MT"/>
                <a:cs typeface="Arial MT"/>
              </a:rPr>
              <a:t>r</a:t>
            </a:r>
            <a:r>
              <a:rPr sz="750" spc="-40" dirty="0">
                <a:solidFill>
                  <a:srgbClr val="FFFFFF"/>
                </a:solidFill>
                <a:latin typeface="Arial MT"/>
                <a:cs typeface="Arial MT"/>
              </a:rPr>
              <a:t>y</a:t>
            </a:r>
            <a:r>
              <a:rPr sz="675" spc="-52" baseline="30864" dirty="0">
                <a:solidFill>
                  <a:srgbClr val="FFFFFF"/>
                </a:solidFill>
                <a:latin typeface="Arial MT"/>
                <a:cs typeface="Arial MT"/>
              </a:rPr>
              <a:t>a  </a:t>
            </a:r>
            <a:r>
              <a:rPr sz="750" spc="10" dirty="0">
                <a:solidFill>
                  <a:srgbClr val="FFFFFF"/>
                </a:solidFill>
                <a:latin typeface="Arial MT"/>
                <a:cs typeface="Arial MT"/>
              </a:rPr>
              <a:t>[II,</a:t>
            </a:r>
            <a:r>
              <a:rPr sz="750" spc="-40" dirty="0">
                <a:solidFill>
                  <a:srgbClr val="FFFFFF"/>
                </a:solidFill>
                <a:latin typeface="Arial MT"/>
                <a:cs typeface="Arial MT"/>
              </a:rPr>
              <a:t> </a:t>
            </a:r>
            <a:r>
              <a:rPr sz="750" spc="-10" dirty="0">
                <a:solidFill>
                  <a:srgbClr val="FFFFFF"/>
                </a:solidFill>
                <a:latin typeface="Arial MT"/>
                <a:cs typeface="Arial MT"/>
              </a:rPr>
              <a:t>A]</a:t>
            </a:r>
            <a:endParaRPr sz="750">
              <a:solidFill>
                <a:prstClr val="black"/>
              </a:solidFill>
              <a:latin typeface="Arial MT"/>
              <a:cs typeface="Arial MT"/>
            </a:endParaRPr>
          </a:p>
        </p:txBody>
      </p:sp>
      <p:sp>
        <p:nvSpPr>
          <p:cNvPr id="88" name="object 88"/>
          <p:cNvSpPr txBox="1"/>
          <p:nvPr/>
        </p:nvSpPr>
        <p:spPr>
          <a:xfrm>
            <a:off x="3234674" y="5438742"/>
            <a:ext cx="686128" cy="251607"/>
          </a:xfrm>
          <a:prstGeom prst="rect">
            <a:avLst/>
          </a:prstGeom>
        </p:spPr>
        <p:txBody>
          <a:bodyPr vert="horz" wrap="square" lIns="0" tIns="11430" rIns="0" bIns="0" rtlCol="0">
            <a:spAutoFit/>
          </a:bodyPr>
          <a:lstStyle/>
          <a:p>
            <a:pPr marL="141605" marR="5080" indent="-142240">
              <a:lnSpc>
                <a:spcPct val="103699"/>
              </a:lnSpc>
              <a:spcBef>
                <a:spcPts val="90"/>
              </a:spcBef>
            </a:pPr>
            <a:r>
              <a:rPr sz="750" spc="-35" dirty="0">
                <a:solidFill>
                  <a:srgbClr val="FFFFFF"/>
                </a:solidFill>
                <a:latin typeface="Arial MT"/>
                <a:cs typeface="Arial MT"/>
              </a:rPr>
              <a:t>Adjuvant</a:t>
            </a:r>
            <a:r>
              <a:rPr sz="750" spc="-15" dirty="0">
                <a:solidFill>
                  <a:srgbClr val="FFFFFF"/>
                </a:solidFill>
                <a:latin typeface="Arial MT"/>
                <a:cs typeface="Arial MT"/>
              </a:rPr>
              <a:t> </a:t>
            </a:r>
            <a:r>
              <a:rPr sz="750" spc="-55" dirty="0">
                <a:solidFill>
                  <a:srgbClr val="FFFFFF"/>
                </a:solidFill>
                <a:latin typeface="Arial MT"/>
                <a:cs typeface="Arial MT"/>
              </a:rPr>
              <a:t>ChT  </a:t>
            </a:r>
            <a:r>
              <a:rPr sz="750" spc="10" dirty="0">
                <a:solidFill>
                  <a:srgbClr val="FFFFFF"/>
                </a:solidFill>
                <a:latin typeface="Arial MT"/>
                <a:cs typeface="Arial MT"/>
              </a:rPr>
              <a:t>[II,</a:t>
            </a:r>
            <a:r>
              <a:rPr sz="750" spc="-30" dirty="0">
                <a:solidFill>
                  <a:srgbClr val="FFFFFF"/>
                </a:solidFill>
                <a:latin typeface="Arial MT"/>
                <a:cs typeface="Arial MT"/>
              </a:rPr>
              <a:t> </a:t>
            </a:r>
            <a:r>
              <a:rPr sz="750" spc="-10" dirty="0">
                <a:solidFill>
                  <a:srgbClr val="FFFFFF"/>
                </a:solidFill>
                <a:latin typeface="Arial MT"/>
                <a:cs typeface="Arial MT"/>
              </a:rPr>
              <a:t>A]</a:t>
            </a:r>
            <a:endParaRPr sz="750">
              <a:solidFill>
                <a:prstClr val="black"/>
              </a:solidFill>
              <a:latin typeface="Arial MT"/>
              <a:cs typeface="Arial MT"/>
            </a:endParaRPr>
          </a:p>
        </p:txBody>
      </p:sp>
      <p:sp>
        <p:nvSpPr>
          <p:cNvPr id="89" name="object 89"/>
          <p:cNvSpPr txBox="1"/>
          <p:nvPr/>
        </p:nvSpPr>
        <p:spPr>
          <a:xfrm>
            <a:off x="1514064" y="5438742"/>
            <a:ext cx="686128" cy="251607"/>
          </a:xfrm>
          <a:prstGeom prst="rect">
            <a:avLst/>
          </a:prstGeom>
        </p:spPr>
        <p:txBody>
          <a:bodyPr vert="horz" wrap="square" lIns="0" tIns="11430" rIns="0" bIns="0" rtlCol="0">
            <a:spAutoFit/>
          </a:bodyPr>
          <a:lstStyle/>
          <a:p>
            <a:pPr marL="141605" marR="5080" indent="-142240">
              <a:lnSpc>
                <a:spcPct val="103699"/>
              </a:lnSpc>
              <a:spcBef>
                <a:spcPts val="90"/>
              </a:spcBef>
            </a:pPr>
            <a:r>
              <a:rPr sz="750" spc="-35" dirty="0">
                <a:solidFill>
                  <a:srgbClr val="FFFFFF"/>
                </a:solidFill>
                <a:latin typeface="Arial MT"/>
                <a:cs typeface="Arial MT"/>
              </a:rPr>
              <a:t>Adjuvant</a:t>
            </a:r>
            <a:r>
              <a:rPr sz="750" spc="-15" dirty="0">
                <a:solidFill>
                  <a:srgbClr val="FFFFFF"/>
                </a:solidFill>
                <a:latin typeface="Arial MT"/>
                <a:cs typeface="Arial MT"/>
              </a:rPr>
              <a:t> </a:t>
            </a:r>
            <a:r>
              <a:rPr sz="750" spc="-55" dirty="0">
                <a:solidFill>
                  <a:srgbClr val="FFFFFF"/>
                </a:solidFill>
                <a:latin typeface="Arial MT"/>
                <a:cs typeface="Arial MT"/>
              </a:rPr>
              <a:t>ChT  </a:t>
            </a:r>
            <a:r>
              <a:rPr sz="750" spc="10" dirty="0">
                <a:solidFill>
                  <a:srgbClr val="FFFFFF"/>
                </a:solidFill>
                <a:latin typeface="Arial MT"/>
                <a:cs typeface="Arial MT"/>
              </a:rPr>
              <a:t>[II,</a:t>
            </a:r>
            <a:r>
              <a:rPr sz="750" spc="-30" dirty="0">
                <a:solidFill>
                  <a:srgbClr val="FFFFFF"/>
                </a:solidFill>
                <a:latin typeface="Arial MT"/>
                <a:cs typeface="Arial MT"/>
              </a:rPr>
              <a:t> </a:t>
            </a:r>
            <a:r>
              <a:rPr sz="750" spc="-10" dirty="0">
                <a:solidFill>
                  <a:srgbClr val="FFFFFF"/>
                </a:solidFill>
                <a:latin typeface="Arial MT"/>
                <a:cs typeface="Arial MT"/>
              </a:rPr>
              <a:t>A]</a:t>
            </a:r>
            <a:endParaRPr sz="750">
              <a:solidFill>
                <a:prstClr val="black"/>
              </a:solidFill>
              <a:latin typeface="Arial MT"/>
              <a:cs typeface="Arial MT"/>
            </a:endParaRPr>
          </a:p>
        </p:txBody>
      </p:sp>
      <p:sp>
        <p:nvSpPr>
          <p:cNvPr id="90" name="object 90"/>
          <p:cNvSpPr txBox="1"/>
          <p:nvPr/>
        </p:nvSpPr>
        <p:spPr>
          <a:xfrm>
            <a:off x="3158669" y="6066358"/>
            <a:ext cx="837962" cy="262255"/>
          </a:xfrm>
          <a:prstGeom prst="rect">
            <a:avLst/>
          </a:prstGeom>
        </p:spPr>
        <p:txBody>
          <a:bodyPr vert="horz" wrap="square" lIns="0" tIns="12065" rIns="0" bIns="0" rtlCol="0">
            <a:spAutoFit/>
          </a:bodyPr>
          <a:lstStyle/>
          <a:p>
            <a:pPr marL="186690" marR="5080" indent="-187325">
              <a:lnSpc>
                <a:spcPct val="103600"/>
              </a:lnSpc>
              <a:spcBef>
                <a:spcPts val="95"/>
              </a:spcBef>
            </a:pPr>
            <a:r>
              <a:rPr sz="750" spc="-35" dirty="0">
                <a:solidFill>
                  <a:srgbClr val="FFFFFF"/>
                </a:solidFill>
                <a:latin typeface="Arial MT"/>
                <a:cs typeface="Arial MT"/>
              </a:rPr>
              <a:t>Metastasectomy  </a:t>
            </a:r>
            <a:r>
              <a:rPr sz="750" spc="10" dirty="0">
                <a:solidFill>
                  <a:srgbClr val="FFFFFF"/>
                </a:solidFill>
                <a:latin typeface="Arial MT"/>
                <a:cs typeface="Arial MT"/>
              </a:rPr>
              <a:t>[III,</a:t>
            </a:r>
            <a:r>
              <a:rPr sz="750" spc="-25" dirty="0">
                <a:solidFill>
                  <a:srgbClr val="FFFFFF"/>
                </a:solidFill>
                <a:latin typeface="Arial MT"/>
                <a:cs typeface="Arial MT"/>
              </a:rPr>
              <a:t> </a:t>
            </a:r>
            <a:r>
              <a:rPr sz="750" spc="-10" dirty="0">
                <a:solidFill>
                  <a:srgbClr val="FFFFFF"/>
                </a:solidFill>
                <a:latin typeface="Arial MT"/>
                <a:cs typeface="Arial MT"/>
              </a:rPr>
              <a:t>B]</a:t>
            </a:r>
            <a:endParaRPr sz="750">
              <a:solidFill>
                <a:prstClr val="black"/>
              </a:solidFill>
              <a:latin typeface="Arial MT"/>
              <a:cs typeface="Arial MT"/>
            </a:endParaRPr>
          </a:p>
        </p:txBody>
      </p:sp>
      <p:sp>
        <p:nvSpPr>
          <p:cNvPr id="91" name="object 91"/>
          <p:cNvSpPr/>
          <p:nvPr/>
        </p:nvSpPr>
        <p:spPr>
          <a:xfrm>
            <a:off x="2597634" y="896404"/>
            <a:ext cx="6388540" cy="949960"/>
          </a:xfrm>
          <a:custGeom>
            <a:avLst/>
            <a:gdLst/>
            <a:ahLst/>
            <a:cxnLst/>
            <a:rect l="l" t="t" r="r" b="b"/>
            <a:pathLst>
              <a:path w="4942840" h="949960">
                <a:moveTo>
                  <a:pt x="1501622" y="678230"/>
                </a:moveTo>
                <a:lnTo>
                  <a:pt x="1500301" y="629729"/>
                </a:lnTo>
                <a:lnTo>
                  <a:pt x="1491132" y="604824"/>
                </a:lnTo>
                <a:lnTo>
                  <a:pt x="1466215" y="595655"/>
                </a:lnTo>
                <a:lnTo>
                  <a:pt x="1417713" y="594334"/>
                </a:lnTo>
                <a:lnTo>
                  <a:pt x="83908" y="594334"/>
                </a:lnTo>
                <a:lnTo>
                  <a:pt x="35394" y="595655"/>
                </a:lnTo>
                <a:lnTo>
                  <a:pt x="10477" y="604824"/>
                </a:lnTo>
                <a:lnTo>
                  <a:pt x="1308" y="629729"/>
                </a:lnTo>
                <a:lnTo>
                  <a:pt x="0" y="678230"/>
                </a:lnTo>
                <a:lnTo>
                  <a:pt x="0" y="865632"/>
                </a:lnTo>
                <a:lnTo>
                  <a:pt x="1308" y="914146"/>
                </a:lnTo>
                <a:lnTo>
                  <a:pt x="10477" y="939063"/>
                </a:lnTo>
                <a:lnTo>
                  <a:pt x="35394" y="948232"/>
                </a:lnTo>
                <a:lnTo>
                  <a:pt x="83908" y="949540"/>
                </a:lnTo>
                <a:lnTo>
                  <a:pt x="1417713" y="949540"/>
                </a:lnTo>
                <a:lnTo>
                  <a:pt x="1466215" y="948232"/>
                </a:lnTo>
                <a:lnTo>
                  <a:pt x="1491132" y="939063"/>
                </a:lnTo>
                <a:lnTo>
                  <a:pt x="1500301" y="914146"/>
                </a:lnTo>
                <a:lnTo>
                  <a:pt x="1501622" y="865632"/>
                </a:lnTo>
                <a:lnTo>
                  <a:pt x="1501622" y="678230"/>
                </a:lnTo>
                <a:close/>
              </a:path>
              <a:path w="4942840" h="949960">
                <a:moveTo>
                  <a:pt x="3539299" y="83896"/>
                </a:moveTo>
                <a:lnTo>
                  <a:pt x="3537978" y="35394"/>
                </a:lnTo>
                <a:lnTo>
                  <a:pt x="3528809" y="10490"/>
                </a:lnTo>
                <a:lnTo>
                  <a:pt x="3503892" y="1320"/>
                </a:lnTo>
                <a:lnTo>
                  <a:pt x="3455390" y="0"/>
                </a:lnTo>
                <a:lnTo>
                  <a:pt x="1002830" y="0"/>
                </a:lnTo>
                <a:lnTo>
                  <a:pt x="954316" y="1320"/>
                </a:lnTo>
                <a:lnTo>
                  <a:pt x="929398" y="10490"/>
                </a:lnTo>
                <a:lnTo>
                  <a:pt x="920229" y="35394"/>
                </a:lnTo>
                <a:lnTo>
                  <a:pt x="918921" y="83896"/>
                </a:lnTo>
                <a:lnTo>
                  <a:pt x="918921" y="271297"/>
                </a:lnTo>
                <a:lnTo>
                  <a:pt x="920229" y="319811"/>
                </a:lnTo>
                <a:lnTo>
                  <a:pt x="929398" y="344728"/>
                </a:lnTo>
                <a:lnTo>
                  <a:pt x="954316" y="353898"/>
                </a:lnTo>
                <a:lnTo>
                  <a:pt x="1002830" y="355206"/>
                </a:lnTo>
                <a:lnTo>
                  <a:pt x="2158974" y="355206"/>
                </a:lnTo>
                <a:lnTo>
                  <a:pt x="2229129" y="425361"/>
                </a:lnTo>
                <a:lnTo>
                  <a:pt x="2299271" y="355206"/>
                </a:lnTo>
                <a:lnTo>
                  <a:pt x="3455390" y="355206"/>
                </a:lnTo>
                <a:lnTo>
                  <a:pt x="3503892" y="353898"/>
                </a:lnTo>
                <a:lnTo>
                  <a:pt x="3528809" y="344728"/>
                </a:lnTo>
                <a:lnTo>
                  <a:pt x="3537978" y="319811"/>
                </a:lnTo>
                <a:lnTo>
                  <a:pt x="3539299" y="271297"/>
                </a:lnTo>
                <a:lnTo>
                  <a:pt x="3539299" y="83896"/>
                </a:lnTo>
                <a:close/>
              </a:path>
              <a:path w="4942840" h="949960">
                <a:moveTo>
                  <a:pt x="4942687" y="678230"/>
                </a:moveTo>
                <a:lnTo>
                  <a:pt x="4941367" y="629729"/>
                </a:lnTo>
                <a:lnTo>
                  <a:pt x="4932197" y="604824"/>
                </a:lnTo>
                <a:lnTo>
                  <a:pt x="4907280" y="595655"/>
                </a:lnTo>
                <a:lnTo>
                  <a:pt x="4858766" y="594334"/>
                </a:lnTo>
                <a:lnTo>
                  <a:pt x="3524961" y="594334"/>
                </a:lnTo>
                <a:lnTo>
                  <a:pt x="3476460" y="595655"/>
                </a:lnTo>
                <a:lnTo>
                  <a:pt x="3451555" y="604824"/>
                </a:lnTo>
                <a:lnTo>
                  <a:pt x="3442385" y="629729"/>
                </a:lnTo>
                <a:lnTo>
                  <a:pt x="3441077" y="678230"/>
                </a:lnTo>
                <a:lnTo>
                  <a:pt x="3441077" y="865632"/>
                </a:lnTo>
                <a:lnTo>
                  <a:pt x="3442385" y="914146"/>
                </a:lnTo>
                <a:lnTo>
                  <a:pt x="3451555" y="939063"/>
                </a:lnTo>
                <a:lnTo>
                  <a:pt x="3476460" y="948232"/>
                </a:lnTo>
                <a:lnTo>
                  <a:pt x="3524961" y="949540"/>
                </a:lnTo>
                <a:lnTo>
                  <a:pt x="4858766" y="949540"/>
                </a:lnTo>
                <a:lnTo>
                  <a:pt x="4907280" y="948232"/>
                </a:lnTo>
                <a:lnTo>
                  <a:pt x="4932197" y="939063"/>
                </a:lnTo>
                <a:lnTo>
                  <a:pt x="4941367" y="914146"/>
                </a:lnTo>
                <a:lnTo>
                  <a:pt x="4942687" y="865632"/>
                </a:lnTo>
                <a:lnTo>
                  <a:pt x="4942687" y="678230"/>
                </a:lnTo>
                <a:close/>
              </a:path>
            </a:pathLst>
          </a:custGeom>
          <a:solidFill>
            <a:srgbClr val="811950"/>
          </a:solidFill>
        </p:spPr>
        <p:txBody>
          <a:bodyPr wrap="square" lIns="0" tIns="0" rIns="0" bIns="0" rtlCol="0"/>
          <a:lstStyle/>
          <a:p>
            <a:endParaRPr>
              <a:solidFill>
                <a:prstClr val="black"/>
              </a:solidFill>
            </a:endParaRPr>
          </a:p>
        </p:txBody>
      </p:sp>
      <p:sp>
        <p:nvSpPr>
          <p:cNvPr id="92" name="object 92"/>
          <p:cNvSpPr txBox="1"/>
          <p:nvPr/>
        </p:nvSpPr>
        <p:spPr>
          <a:xfrm>
            <a:off x="5108645" y="1001920"/>
            <a:ext cx="756710" cy="131446"/>
          </a:xfrm>
          <a:prstGeom prst="rect">
            <a:avLst/>
          </a:prstGeom>
        </p:spPr>
        <p:txBody>
          <a:bodyPr vert="horz" wrap="square" lIns="0" tIns="15875" rIns="0" bIns="0" rtlCol="0">
            <a:spAutoFit/>
          </a:bodyPr>
          <a:lstStyle/>
          <a:p>
            <a:pPr>
              <a:spcBef>
                <a:spcPts val="125"/>
              </a:spcBef>
            </a:pPr>
            <a:r>
              <a:rPr sz="750" b="1" spc="-70" dirty="0">
                <a:solidFill>
                  <a:srgbClr val="FFFFFF"/>
                </a:solidFill>
                <a:latin typeface="Arial"/>
                <a:cs typeface="Arial"/>
              </a:rPr>
              <a:t>Bone</a:t>
            </a:r>
            <a:r>
              <a:rPr sz="750" b="1" spc="-15" dirty="0">
                <a:solidFill>
                  <a:srgbClr val="FFFFFF"/>
                </a:solidFill>
                <a:latin typeface="Arial"/>
                <a:cs typeface="Arial"/>
              </a:rPr>
              <a:t> </a:t>
            </a:r>
            <a:r>
              <a:rPr sz="750" b="1" spc="-55" dirty="0">
                <a:solidFill>
                  <a:srgbClr val="FFFFFF"/>
                </a:solidFill>
                <a:latin typeface="Arial"/>
                <a:cs typeface="Arial"/>
              </a:rPr>
              <a:t>sarcoma</a:t>
            </a:r>
            <a:endParaRPr sz="750">
              <a:solidFill>
                <a:prstClr val="black"/>
              </a:solidFill>
              <a:latin typeface="Arial"/>
              <a:cs typeface="Arial"/>
            </a:endParaRPr>
          </a:p>
        </p:txBody>
      </p:sp>
      <p:sp>
        <p:nvSpPr>
          <p:cNvPr id="93" name="object 93"/>
          <p:cNvSpPr txBox="1"/>
          <p:nvPr/>
        </p:nvSpPr>
        <p:spPr>
          <a:xfrm>
            <a:off x="3196238" y="1596313"/>
            <a:ext cx="760814" cy="131446"/>
          </a:xfrm>
          <a:prstGeom prst="rect">
            <a:avLst/>
          </a:prstGeom>
        </p:spPr>
        <p:txBody>
          <a:bodyPr vert="horz" wrap="square" lIns="0" tIns="15875" rIns="0" bIns="0" rtlCol="0">
            <a:spAutoFit/>
          </a:bodyPr>
          <a:lstStyle/>
          <a:p>
            <a:pPr>
              <a:spcBef>
                <a:spcPts val="125"/>
              </a:spcBef>
            </a:pPr>
            <a:r>
              <a:rPr sz="750" b="1" spc="-60" dirty="0">
                <a:solidFill>
                  <a:srgbClr val="FFFFFF"/>
                </a:solidFill>
                <a:latin typeface="Arial"/>
                <a:cs typeface="Arial"/>
              </a:rPr>
              <a:t>Osteosarcoma</a:t>
            </a:r>
            <a:endParaRPr sz="750">
              <a:solidFill>
                <a:prstClr val="black"/>
              </a:solidFill>
              <a:latin typeface="Arial"/>
              <a:cs typeface="Arial"/>
            </a:endParaRPr>
          </a:p>
        </p:txBody>
      </p:sp>
      <p:sp>
        <p:nvSpPr>
          <p:cNvPr id="94" name="object 94"/>
          <p:cNvSpPr txBox="1"/>
          <p:nvPr/>
        </p:nvSpPr>
        <p:spPr>
          <a:xfrm>
            <a:off x="7620594" y="1596313"/>
            <a:ext cx="806775" cy="131446"/>
          </a:xfrm>
          <a:prstGeom prst="rect">
            <a:avLst/>
          </a:prstGeom>
        </p:spPr>
        <p:txBody>
          <a:bodyPr vert="horz" wrap="square" lIns="0" tIns="15875" rIns="0" bIns="0" rtlCol="0">
            <a:spAutoFit/>
          </a:bodyPr>
          <a:lstStyle/>
          <a:p>
            <a:pPr>
              <a:spcBef>
                <a:spcPts val="125"/>
              </a:spcBef>
            </a:pPr>
            <a:r>
              <a:rPr sz="750" b="1" spc="-65" dirty="0">
                <a:solidFill>
                  <a:srgbClr val="FFFFFF"/>
                </a:solidFill>
                <a:latin typeface="Arial"/>
                <a:cs typeface="Arial"/>
              </a:rPr>
              <a:t>Ewing</a:t>
            </a:r>
            <a:r>
              <a:rPr sz="750" b="1" spc="-15" dirty="0">
                <a:solidFill>
                  <a:srgbClr val="FFFFFF"/>
                </a:solidFill>
                <a:latin typeface="Arial"/>
                <a:cs typeface="Arial"/>
              </a:rPr>
              <a:t> </a:t>
            </a:r>
            <a:r>
              <a:rPr sz="750" b="1" spc="-55" dirty="0">
                <a:solidFill>
                  <a:srgbClr val="FFFFFF"/>
                </a:solidFill>
                <a:latin typeface="Arial"/>
                <a:cs typeface="Arial"/>
              </a:rPr>
              <a:t>sarcoma</a:t>
            </a:r>
            <a:endParaRPr sz="750">
              <a:solidFill>
                <a:prstClr val="black"/>
              </a:solidFill>
              <a:latin typeface="Arial"/>
              <a:cs typeface="Arial"/>
            </a:endParaRPr>
          </a:p>
        </p:txBody>
      </p:sp>
      <p:grpSp>
        <p:nvGrpSpPr>
          <p:cNvPr id="95" name="object 95"/>
          <p:cNvGrpSpPr/>
          <p:nvPr/>
        </p:nvGrpSpPr>
        <p:grpSpPr>
          <a:xfrm>
            <a:off x="3560758" y="1286183"/>
            <a:ext cx="4455728" cy="252095"/>
            <a:chOff x="2754972" y="1286180"/>
            <a:chExt cx="3447415" cy="252095"/>
          </a:xfrm>
        </p:grpSpPr>
        <p:sp>
          <p:nvSpPr>
            <p:cNvPr id="96" name="object 96"/>
            <p:cNvSpPr/>
            <p:nvPr/>
          </p:nvSpPr>
          <p:spPr>
            <a:xfrm>
              <a:off x="4238929" y="1293800"/>
              <a:ext cx="0" cy="113030"/>
            </a:xfrm>
            <a:custGeom>
              <a:avLst/>
              <a:gdLst/>
              <a:ahLst/>
              <a:cxnLst/>
              <a:rect l="l" t="t" r="r" b="b"/>
              <a:pathLst>
                <a:path h="113030">
                  <a:moveTo>
                    <a:pt x="0" y="0"/>
                  </a:moveTo>
                  <a:lnTo>
                    <a:pt x="0" y="113030"/>
                  </a:lnTo>
                </a:path>
              </a:pathLst>
            </a:custGeom>
            <a:ln w="14795">
              <a:solidFill>
                <a:srgbClr val="811950"/>
              </a:solidFill>
            </a:ln>
          </p:spPr>
          <p:txBody>
            <a:bodyPr wrap="square" lIns="0" tIns="0" rIns="0" bIns="0" rtlCol="0"/>
            <a:lstStyle/>
            <a:p>
              <a:endParaRPr>
                <a:solidFill>
                  <a:prstClr val="black"/>
                </a:solidFill>
              </a:endParaRPr>
            </a:p>
          </p:txBody>
        </p:sp>
        <p:sp>
          <p:nvSpPr>
            <p:cNvPr id="97" name="object 97"/>
            <p:cNvSpPr/>
            <p:nvPr/>
          </p:nvSpPr>
          <p:spPr>
            <a:xfrm>
              <a:off x="2760052" y="1406830"/>
              <a:ext cx="3437254" cy="126364"/>
            </a:xfrm>
            <a:custGeom>
              <a:avLst/>
              <a:gdLst/>
              <a:ahLst/>
              <a:cxnLst/>
              <a:rect l="l" t="t" r="r" b="b"/>
              <a:pathLst>
                <a:path w="3437254" h="126365">
                  <a:moveTo>
                    <a:pt x="3436696" y="125818"/>
                  </a:moveTo>
                  <a:lnTo>
                    <a:pt x="3436696" y="0"/>
                  </a:lnTo>
                  <a:lnTo>
                    <a:pt x="0" y="0"/>
                  </a:lnTo>
                  <a:lnTo>
                    <a:pt x="0" y="125818"/>
                  </a:lnTo>
                </a:path>
              </a:pathLst>
            </a:custGeom>
            <a:ln w="9867">
              <a:solidFill>
                <a:srgbClr val="811950"/>
              </a:solidFill>
            </a:ln>
          </p:spPr>
          <p:txBody>
            <a:bodyPr wrap="square" lIns="0" tIns="0" rIns="0" bIns="0" rtlCol="0"/>
            <a:lstStyle/>
            <a:p>
              <a:endParaRPr>
                <a:solidFill>
                  <a:prstClr val="black"/>
                </a:solidFill>
              </a:endParaRPr>
            </a:p>
          </p:txBody>
        </p:sp>
      </p:grpSp>
      <p:sp>
        <p:nvSpPr>
          <p:cNvPr id="98" name="object 98"/>
          <p:cNvSpPr txBox="1"/>
          <p:nvPr/>
        </p:nvSpPr>
        <p:spPr>
          <a:xfrm>
            <a:off x="3288282" y="2197497"/>
            <a:ext cx="576150" cy="131446"/>
          </a:xfrm>
          <a:prstGeom prst="rect">
            <a:avLst/>
          </a:prstGeom>
        </p:spPr>
        <p:txBody>
          <a:bodyPr vert="horz" wrap="square" lIns="0" tIns="15875" rIns="0" bIns="0" rtlCol="0">
            <a:spAutoFit/>
          </a:bodyPr>
          <a:lstStyle/>
          <a:p>
            <a:pPr>
              <a:spcBef>
                <a:spcPts val="125"/>
              </a:spcBef>
            </a:pPr>
            <a:r>
              <a:rPr sz="750" spc="-35" dirty="0">
                <a:solidFill>
                  <a:srgbClr val="09522A"/>
                </a:solidFill>
                <a:latin typeface="Arial MT"/>
                <a:cs typeface="Arial MT"/>
              </a:rPr>
              <a:t>High-grade</a:t>
            </a:r>
            <a:endParaRPr sz="750">
              <a:solidFill>
                <a:prstClr val="black"/>
              </a:solidFill>
              <a:latin typeface="Arial MT"/>
              <a:cs typeface="Arial MT"/>
            </a:endParaRPr>
          </a:p>
        </p:txBody>
      </p:sp>
      <p:sp>
        <p:nvSpPr>
          <p:cNvPr id="99" name="object 99"/>
          <p:cNvSpPr txBox="1"/>
          <p:nvPr/>
        </p:nvSpPr>
        <p:spPr>
          <a:xfrm>
            <a:off x="3295450" y="2840375"/>
            <a:ext cx="562198" cy="131446"/>
          </a:xfrm>
          <a:prstGeom prst="rect">
            <a:avLst/>
          </a:prstGeom>
        </p:spPr>
        <p:txBody>
          <a:bodyPr vert="horz" wrap="square" lIns="0" tIns="15875" rIns="0" bIns="0" rtlCol="0">
            <a:spAutoFit/>
          </a:bodyPr>
          <a:lstStyle/>
          <a:p>
            <a:pPr>
              <a:spcBef>
                <a:spcPts val="125"/>
              </a:spcBef>
            </a:pPr>
            <a:r>
              <a:rPr sz="750" spc="-45" dirty="0">
                <a:solidFill>
                  <a:srgbClr val="09522A"/>
                </a:solidFill>
                <a:latin typeface="Arial MT"/>
                <a:cs typeface="Arial MT"/>
              </a:rPr>
              <a:t>Resectable</a:t>
            </a:r>
            <a:endParaRPr sz="750">
              <a:solidFill>
                <a:prstClr val="black"/>
              </a:solidFill>
              <a:latin typeface="Arial MT"/>
              <a:cs typeface="Arial MT"/>
            </a:endParaRPr>
          </a:p>
        </p:txBody>
      </p:sp>
      <p:sp>
        <p:nvSpPr>
          <p:cNvPr id="100" name="object 100"/>
          <p:cNvSpPr txBox="1"/>
          <p:nvPr/>
        </p:nvSpPr>
        <p:spPr>
          <a:xfrm>
            <a:off x="2994973" y="3606440"/>
            <a:ext cx="1162969" cy="131446"/>
          </a:xfrm>
          <a:prstGeom prst="rect">
            <a:avLst/>
          </a:prstGeom>
        </p:spPr>
        <p:txBody>
          <a:bodyPr vert="horz" wrap="square" lIns="0" tIns="15875" rIns="0" bIns="0" rtlCol="0">
            <a:spAutoFit/>
          </a:bodyPr>
          <a:lstStyle/>
          <a:p>
            <a:pPr>
              <a:spcBef>
                <a:spcPts val="125"/>
              </a:spcBef>
            </a:pPr>
            <a:r>
              <a:rPr sz="750" spc="-35" dirty="0">
                <a:solidFill>
                  <a:srgbClr val="09522A"/>
                </a:solidFill>
                <a:latin typeface="Arial MT"/>
                <a:cs typeface="Arial MT"/>
              </a:rPr>
              <a:t>Pulmona</a:t>
            </a:r>
            <a:r>
              <a:rPr sz="750" spc="-10" dirty="0">
                <a:solidFill>
                  <a:srgbClr val="09522A"/>
                </a:solidFill>
                <a:latin typeface="Arial MT"/>
                <a:cs typeface="Arial MT"/>
              </a:rPr>
              <a:t>r</a:t>
            </a:r>
            <a:r>
              <a:rPr sz="750" spc="-35" dirty="0">
                <a:solidFill>
                  <a:srgbClr val="09522A"/>
                </a:solidFill>
                <a:latin typeface="Arial MT"/>
                <a:cs typeface="Arial MT"/>
              </a:rPr>
              <a:t>y</a:t>
            </a:r>
            <a:r>
              <a:rPr sz="750" spc="-15" dirty="0">
                <a:solidFill>
                  <a:srgbClr val="09522A"/>
                </a:solidFill>
                <a:latin typeface="Arial MT"/>
                <a:cs typeface="Arial MT"/>
              </a:rPr>
              <a:t> </a:t>
            </a:r>
            <a:r>
              <a:rPr sz="750" spc="-40" dirty="0">
                <a:solidFill>
                  <a:srgbClr val="09522A"/>
                </a:solidFill>
                <a:latin typeface="Arial MT"/>
                <a:cs typeface="Arial MT"/>
              </a:rPr>
              <a:t>metastases</a:t>
            </a:r>
            <a:endParaRPr sz="750">
              <a:solidFill>
                <a:prstClr val="black"/>
              </a:solidFill>
              <a:latin typeface="Arial MT"/>
              <a:cs typeface="Arial MT"/>
            </a:endParaRPr>
          </a:p>
        </p:txBody>
      </p:sp>
      <p:sp>
        <p:nvSpPr>
          <p:cNvPr id="101" name="object 101"/>
          <p:cNvSpPr txBox="1"/>
          <p:nvPr/>
        </p:nvSpPr>
        <p:spPr>
          <a:xfrm>
            <a:off x="1614412" y="3606440"/>
            <a:ext cx="491616" cy="131446"/>
          </a:xfrm>
          <a:prstGeom prst="rect">
            <a:avLst/>
          </a:prstGeom>
        </p:spPr>
        <p:txBody>
          <a:bodyPr vert="horz" wrap="square" lIns="0" tIns="15875" rIns="0" bIns="0" rtlCol="0">
            <a:spAutoFit/>
          </a:bodyPr>
          <a:lstStyle/>
          <a:p>
            <a:pPr>
              <a:spcBef>
                <a:spcPts val="125"/>
              </a:spcBef>
            </a:pPr>
            <a:r>
              <a:rPr sz="750" spc="-35" dirty="0">
                <a:solidFill>
                  <a:srgbClr val="09522A"/>
                </a:solidFill>
                <a:latin typeface="Arial MT"/>
                <a:cs typeface="Arial MT"/>
              </a:rPr>
              <a:t>Localised</a:t>
            </a:r>
            <a:endParaRPr sz="750">
              <a:solidFill>
                <a:prstClr val="black"/>
              </a:solidFill>
              <a:latin typeface="Arial MT"/>
              <a:cs typeface="Arial MT"/>
            </a:endParaRPr>
          </a:p>
        </p:txBody>
      </p:sp>
      <p:sp>
        <p:nvSpPr>
          <p:cNvPr id="102" name="object 102"/>
          <p:cNvSpPr txBox="1"/>
          <p:nvPr/>
        </p:nvSpPr>
        <p:spPr>
          <a:xfrm>
            <a:off x="4585861" y="2786031"/>
            <a:ext cx="1403443" cy="255839"/>
          </a:xfrm>
          <a:prstGeom prst="rect">
            <a:avLst/>
          </a:prstGeom>
        </p:spPr>
        <p:txBody>
          <a:bodyPr vert="horz" wrap="square" lIns="0" tIns="24765" rIns="0" bIns="0" rtlCol="0">
            <a:spAutoFit/>
          </a:bodyPr>
          <a:lstStyle/>
          <a:p>
            <a:pPr marR="5080" indent="284480">
              <a:lnSpc>
                <a:spcPts val="850"/>
              </a:lnSpc>
              <a:spcBef>
                <a:spcPts val="195"/>
              </a:spcBef>
            </a:pPr>
            <a:r>
              <a:rPr sz="750" spc="-40" dirty="0">
                <a:solidFill>
                  <a:srgbClr val="09522A"/>
                </a:solidFill>
                <a:latin typeface="Arial MT"/>
                <a:cs typeface="Arial MT"/>
              </a:rPr>
              <a:t>Unresectable </a:t>
            </a:r>
            <a:r>
              <a:rPr sz="750" spc="-35" dirty="0">
                <a:solidFill>
                  <a:srgbClr val="09522A"/>
                </a:solidFill>
                <a:latin typeface="Arial MT"/>
                <a:cs typeface="Arial MT"/>
              </a:rPr>
              <a:t> Prima</a:t>
            </a:r>
            <a:r>
              <a:rPr sz="750" spc="-15" dirty="0">
                <a:solidFill>
                  <a:srgbClr val="09522A"/>
                </a:solidFill>
                <a:latin typeface="Arial MT"/>
                <a:cs typeface="Arial MT"/>
              </a:rPr>
              <a:t>r</a:t>
            </a:r>
            <a:r>
              <a:rPr sz="750" spc="-35" dirty="0">
                <a:solidFill>
                  <a:srgbClr val="09522A"/>
                </a:solidFill>
                <a:latin typeface="Arial MT"/>
                <a:cs typeface="Arial MT"/>
              </a:rPr>
              <a:t>y</a:t>
            </a:r>
            <a:r>
              <a:rPr sz="750" spc="-30" dirty="0">
                <a:solidFill>
                  <a:srgbClr val="09522A"/>
                </a:solidFill>
                <a:latin typeface="Arial MT"/>
                <a:cs typeface="Arial MT"/>
              </a:rPr>
              <a:t> </a:t>
            </a:r>
            <a:r>
              <a:rPr sz="750" spc="5" dirty="0">
                <a:solidFill>
                  <a:srgbClr val="09522A"/>
                </a:solidFill>
                <a:latin typeface="Arial MT"/>
                <a:cs typeface="Arial MT"/>
              </a:rPr>
              <a:t>/</a:t>
            </a:r>
            <a:r>
              <a:rPr sz="750" spc="-30" dirty="0">
                <a:solidFill>
                  <a:srgbClr val="09522A"/>
                </a:solidFill>
                <a:latin typeface="Arial MT"/>
                <a:cs typeface="Arial MT"/>
              </a:rPr>
              <a:t> </a:t>
            </a:r>
            <a:r>
              <a:rPr sz="750" spc="-40" dirty="0">
                <a:solidFill>
                  <a:srgbClr val="09522A"/>
                </a:solidFill>
                <a:latin typeface="Arial MT"/>
                <a:cs typeface="Arial MT"/>
              </a:rPr>
              <a:t>metastati</a:t>
            </a:r>
            <a:r>
              <a:rPr sz="750" spc="-30" dirty="0">
                <a:solidFill>
                  <a:srgbClr val="09522A"/>
                </a:solidFill>
                <a:latin typeface="Arial MT"/>
                <a:cs typeface="Arial MT"/>
              </a:rPr>
              <a:t>c </a:t>
            </a:r>
            <a:r>
              <a:rPr sz="750" spc="-55" dirty="0">
                <a:solidFill>
                  <a:srgbClr val="09522A"/>
                </a:solidFill>
                <a:latin typeface="Arial MT"/>
                <a:cs typeface="Arial MT"/>
              </a:rPr>
              <a:t>disease</a:t>
            </a:r>
            <a:endParaRPr sz="750">
              <a:solidFill>
                <a:prstClr val="black"/>
              </a:solidFill>
              <a:latin typeface="Arial MT"/>
              <a:cs typeface="Arial MT"/>
            </a:endParaRPr>
          </a:p>
        </p:txBody>
      </p:sp>
      <p:sp>
        <p:nvSpPr>
          <p:cNvPr id="103" name="object 103"/>
          <p:cNvSpPr txBox="1"/>
          <p:nvPr/>
        </p:nvSpPr>
        <p:spPr>
          <a:xfrm>
            <a:off x="7470149" y="2840375"/>
            <a:ext cx="1107161" cy="131446"/>
          </a:xfrm>
          <a:prstGeom prst="rect">
            <a:avLst/>
          </a:prstGeom>
        </p:spPr>
        <p:txBody>
          <a:bodyPr vert="horz" wrap="square" lIns="0" tIns="15875" rIns="0" bIns="0" rtlCol="0">
            <a:spAutoFit/>
          </a:bodyPr>
          <a:lstStyle/>
          <a:p>
            <a:pPr>
              <a:spcBef>
                <a:spcPts val="125"/>
              </a:spcBef>
            </a:pPr>
            <a:r>
              <a:rPr sz="750" spc="-35" dirty="0">
                <a:solidFill>
                  <a:srgbClr val="09522A"/>
                </a:solidFill>
                <a:latin typeface="Arial MT"/>
                <a:cs typeface="Arial MT"/>
              </a:rPr>
              <a:t>Localised</a:t>
            </a:r>
            <a:r>
              <a:rPr sz="750" spc="-15" dirty="0">
                <a:solidFill>
                  <a:srgbClr val="09522A"/>
                </a:solidFill>
                <a:latin typeface="Arial MT"/>
                <a:cs typeface="Arial MT"/>
              </a:rPr>
              <a:t> </a:t>
            </a:r>
            <a:r>
              <a:rPr sz="750" spc="5" dirty="0">
                <a:solidFill>
                  <a:srgbClr val="09522A"/>
                </a:solidFill>
                <a:latin typeface="Arial MT"/>
                <a:cs typeface="Arial MT"/>
              </a:rPr>
              <a:t>/</a:t>
            </a:r>
            <a:r>
              <a:rPr sz="750" spc="-15" dirty="0">
                <a:solidFill>
                  <a:srgbClr val="09522A"/>
                </a:solidFill>
                <a:latin typeface="Arial MT"/>
                <a:cs typeface="Arial MT"/>
              </a:rPr>
              <a:t> </a:t>
            </a:r>
            <a:r>
              <a:rPr sz="750" spc="-30" dirty="0">
                <a:solidFill>
                  <a:srgbClr val="09522A"/>
                </a:solidFill>
                <a:latin typeface="Arial MT"/>
                <a:cs typeface="Arial MT"/>
              </a:rPr>
              <a:t>metastatic</a:t>
            </a:r>
            <a:endParaRPr sz="750">
              <a:solidFill>
                <a:prstClr val="black"/>
              </a:solidFill>
              <a:latin typeface="Arial MT"/>
              <a:cs typeface="Arial MT"/>
            </a:endParaRPr>
          </a:p>
        </p:txBody>
      </p:sp>
      <p:sp>
        <p:nvSpPr>
          <p:cNvPr id="104" name="object 104"/>
          <p:cNvSpPr txBox="1"/>
          <p:nvPr/>
        </p:nvSpPr>
        <p:spPr>
          <a:xfrm>
            <a:off x="1582506" y="2197497"/>
            <a:ext cx="554810" cy="131446"/>
          </a:xfrm>
          <a:prstGeom prst="rect">
            <a:avLst/>
          </a:prstGeom>
        </p:spPr>
        <p:txBody>
          <a:bodyPr vert="horz" wrap="square" lIns="0" tIns="15875" rIns="0" bIns="0" rtlCol="0">
            <a:spAutoFit/>
          </a:bodyPr>
          <a:lstStyle/>
          <a:p>
            <a:pPr>
              <a:spcBef>
                <a:spcPts val="125"/>
              </a:spcBef>
            </a:pPr>
            <a:r>
              <a:rPr sz="750" spc="-30" dirty="0">
                <a:solidFill>
                  <a:srgbClr val="09522A"/>
                </a:solidFill>
                <a:latin typeface="Arial MT"/>
                <a:cs typeface="Arial MT"/>
              </a:rPr>
              <a:t>Low-grade</a:t>
            </a:r>
            <a:endParaRPr sz="750">
              <a:solidFill>
                <a:prstClr val="black"/>
              </a:solidFill>
              <a:latin typeface="Arial MT"/>
              <a:cs typeface="Arial MT"/>
            </a:endParaRPr>
          </a:p>
        </p:txBody>
      </p:sp>
      <p:grpSp>
        <p:nvGrpSpPr>
          <p:cNvPr id="105" name="object 105"/>
          <p:cNvGrpSpPr/>
          <p:nvPr/>
        </p:nvGrpSpPr>
        <p:grpSpPr>
          <a:xfrm>
            <a:off x="1071240" y="2033797"/>
            <a:ext cx="3277163" cy="445134"/>
            <a:chOff x="828821" y="2033797"/>
            <a:chExt cx="2535555" cy="445134"/>
          </a:xfrm>
        </p:grpSpPr>
        <p:sp>
          <p:nvSpPr>
            <p:cNvPr id="106" name="object 106"/>
            <p:cNvSpPr/>
            <p:nvPr/>
          </p:nvSpPr>
          <p:spPr>
            <a:xfrm>
              <a:off x="836218" y="2041195"/>
              <a:ext cx="1193165" cy="430530"/>
            </a:xfrm>
            <a:custGeom>
              <a:avLst/>
              <a:gdLst/>
              <a:ahLst/>
              <a:cxnLst/>
              <a:rect l="l" t="t" r="r" b="b"/>
              <a:pathLst>
                <a:path w="1193164" h="430530">
                  <a:moveTo>
                    <a:pt x="1192758" y="324777"/>
                  </a:moveTo>
                  <a:lnTo>
                    <a:pt x="1192758" y="105295"/>
                  </a:lnTo>
                  <a:lnTo>
                    <a:pt x="1190943" y="88398"/>
                  </a:lnTo>
                  <a:lnTo>
                    <a:pt x="1179144" y="52252"/>
                  </a:lnTo>
                  <a:lnTo>
                    <a:pt x="1147827" y="16304"/>
                  </a:lnTo>
                  <a:lnTo>
                    <a:pt x="1087462" y="0"/>
                  </a:lnTo>
                  <a:lnTo>
                    <a:pt x="665441" y="0"/>
                  </a:lnTo>
                  <a:lnTo>
                    <a:pt x="663270" y="2171"/>
                  </a:lnTo>
                  <a:lnTo>
                    <a:pt x="645894" y="19552"/>
                  </a:lnTo>
                  <a:lnTo>
                    <a:pt x="628515" y="36931"/>
                  </a:lnTo>
                  <a:lnTo>
                    <a:pt x="611133" y="54310"/>
                  </a:lnTo>
                  <a:lnTo>
                    <a:pt x="593750" y="71691"/>
                  </a:lnTo>
                  <a:lnTo>
                    <a:pt x="576374" y="54310"/>
                  </a:lnTo>
                  <a:lnTo>
                    <a:pt x="558995" y="36931"/>
                  </a:lnTo>
                  <a:lnTo>
                    <a:pt x="541613" y="19552"/>
                  </a:lnTo>
                  <a:lnTo>
                    <a:pt x="524230" y="2171"/>
                  </a:lnTo>
                  <a:lnTo>
                    <a:pt x="522071" y="0"/>
                  </a:lnTo>
                  <a:lnTo>
                    <a:pt x="105283" y="0"/>
                  </a:lnTo>
                  <a:lnTo>
                    <a:pt x="88387" y="1813"/>
                  </a:lnTo>
                  <a:lnTo>
                    <a:pt x="52246" y="13609"/>
                  </a:lnTo>
                  <a:lnTo>
                    <a:pt x="16302" y="44925"/>
                  </a:lnTo>
                  <a:lnTo>
                    <a:pt x="0" y="105295"/>
                  </a:lnTo>
                  <a:lnTo>
                    <a:pt x="0" y="324777"/>
                  </a:lnTo>
                  <a:lnTo>
                    <a:pt x="1812" y="341666"/>
                  </a:lnTo>
                  <a:lnTo>
                    <a:pt x="13608" y="377809"/>
                  </a:lnTo>
                  <a:lnTo>
                    <a:pt x="44919" y="413756"/>
                  </a:lnTo>
                  <a:lnTo>
                    <a:pt x="105283" y="430060"/>
                  </a:lnTo>
                  <a:lnTo>
                    <a:pt x="1087462" y="430060"/>
                  </a:lnTo>
                  <a:lnTo>
                    <a:pt x="1104360" y="428245"/>
                  </a:lnTo>
                  <a:lnTo>
                    <a:pt x="1140506" y="416447"/>
                  </a:lnTo>
                  <a:lnTo>
                    <a:pt x="1176454" y="385134"/>
                  </a:lnTo>
                  <a:lnTo>
                    <a:pt x="1192758" y="324777"/>
                  </a:lnTo>
                  <a:close/>
                </a:path>
              </a:pathLst>
            </a:custGeom>
            <a:ln w="14795">
              <a:solidFill>
                <a:srgbClr val="09522A"/>
              </a:solidFill>
            </a:ln>
          </p:spPr>
          <p:txBody>
            <a:bodyPr wrap="square" lIns="0" tIns="0" rIns="0" bIns="0" rtlCol="0"/>
            <a:lstStyle/>
            <a:p>
              <a:endParaRPr>
                <a:solidFill>
                  <a:prstClr val="black"/>
                </a:solidFill>
              </a:endParaRPr>
            </a:p>
          </p:txBody>
        </p:sp>
        <p:sp>
          <p:nvSpPr>
            <p:cNvPr id="107" name="object 107"/>
            <p:cNvSpPr/>
            <p:nvPr/>
          </p:nvSpPr>
          <p:spPr>
            <a:xfrm>
              <a:off x="2164219" y="2041195"/>
              <a:ext cx="1193165" cy="430530"/>
            </a:xfrm>
            <a:custGeom>
              <a:avLst/>
              <a:gdLst/>
              <a:ahLst/>
              <a:cxnLst/>
              <a:rect l="l" t="t" r="r" b="b"/>
              <a:pathLst>
                <a:path w="1193164" h="430530">
                  <a:moveTo>
                    <a:pt x="1192758" y="324777"/>
                  </a:moveTo>
                  <a:lnTo>
                    <a:pt x="1192758" y="105295"/>
                  </a:lnTo>
                  <a:lnTo>
                    <a:pt x="1190945" y="88398"/>
                  </a:lnTo>
                  <a:lnTo>
                    <a:pt x="1179150" y="52252"/>
                  </a:lnTo>
                  <a:lnTo>
                    <a:pt x="1147838" y="16304"/>
                  </a:lnTo>
                  <a:lnTo>
                    <a:pt x="1087475" y="0"/>
                  </a:lnTo>
                  <a:lnTo>
                    <a:pt x="665454" y="0"/>
                  </a:lnTo>
                  <a:lnTo>
                    <a:pt x="663282" y="2171"/>
                  </a:lnTo>
                  <a:lnTo>
                    <a:pt x="645901" y="19552"/>
                  </a:lnTo>
                  <a:lnTo>
                    <a:pt x="628523" y="36931"/>
                  </a:lnTo>
                  <a:lnTo>
                    <a:pt x="611144" y="54310"/>
                  </a:lnTo>
                  <a:lnTo>
                    <a:pt x="593763" y="71691"/>
                  </a:lnTo>
                  <a:lnTo>
                    <a:pt x="576380" y="54310"/>
                  </a:lnTo>
                  <a:lnTo>
                    <a:pt x="558998" y="36931"/>
                  </a:lnTo>
                  <a:lnTo>
                    <a:pt x="541619" y="19552"/>
                  </a:lnTo>
                  <a:lnTo>
                    <a:pt x="524243" y="2171"/>
                  </a:lnTo>
                  <a:lnTo>
                    <a:pt x="522071" y="0"/>
                  </a:lnTo>
                  <a:lnTo>
                    <a:pt x="105283" y="0"/>
                  </a:lnTo>
                  <a:lnTo>
                    <a:pt x="88393" y="1813"/>
                  </a:lnTo>
                  <a:lnTo>
                    <a:pt x="52250" y="13609"/>
                  </a:lnTo>
                  <a:lnTo>
                    <a:pt x="16304" y="44925"/>
                  </a:lnTo>
                  <a:lnTo>
                    <a:pt x="0" y="105295"/>
                  </a:lnTo>
                  <a:lnTo>
                    <a:pt x="0" y="324777"/>
                  </a:lnTo>
                  <a:lnTo>
                    <a:pt x="1814" y="341666"/>
                  </a:lnTo>
                  <a:lnTo>
                    <a:pt x="13612" y="377809"/>
                  </a:lnTo>
                  <a:lnTo>
                    <a:pt x="44925" y="413756"/>
                  </a:lnTo>
                  <a:lnTo>
                    <a:pt x="105283" y="430060"/>
                  </a:lnTo>
                  <a:lnTo>
                    <a:pt x="1087475" y="430060"/>
                  </a:lnTo>
                  <a:lnTo>
                    <a:pt x="1104365" y="428245"/>
                  </a:lnTo>
                  <a:lnTo>
                    <a:pt x="1140507" y="416447"/>
                  </a:lnTo>
                  <a:lnTo>
                    <a:pt x="1176454" y="385134"/>
                  </a:lnTo>
                  <a:lnTo>
                    <a:pt x="1192758" y="324777"/>
                  </a:lnTo>
                  <a:close/>
                </a:path>
              </a:pathLst>
            </a:custGeom>
            <a:ln w="14795">
              <a:solidFill>
                <a:srgbClr val="09522A"/>
              </a:solidFill>
            </a:ln>
          </p:spPr>
          <p:txBody>
            <a:bodyPr wrap="square" lIns="0" tIns="0" rIns="0" bIns="0" rtlCol="0"/>
            <a:lstStyle/>
            <a:p>
              <a:endParaRPr>
                <a:solidFill>
                  <a:prstClr val="black"/>
                </a:solidFill>
              </a:endParaRPr>
            </a:p>
          </p:txBody>
        </p:sp>
      </p:grpSp>
      <p:sp>
        <p:nvSpPr>
          <p:cNvPr id="108" name="object 108"/>
          <p:cNvSpPr txBox="1"/>
          <p:nvPr/>
        </p:nvSpPr>
        <p:spPr>
          <a:xfrm>
            <a:off x="858080" y="6483289"/>
            <a:ext cx="8333663" cy="582295"/>
          </a:xfrm>
          <a:prstGeom prst="rect">
            <a:avLst/>
          </a:prstGeom>
        </p:spPr>
        <p:txBody>
          <a:bodyPr vert="horz" wrap="square" lIns="0" tIns="12065" rIns="0" bIns="0" rtlCol="0">
            <a:spAutoFit/>
          </a:bodyPr>
          <a:lstStyle/>
          <a:p>
            <a:pPr marL="38100">
              <a:lnSpc>
                <a:spcPts val="885"/>
              </a:lnSpc>
              <a:spcBef>
                <a:spcPts val="95"/>
              </a:spcBef>
            </a:pPr>
            <a:r>
              <a:rPr sz="750" spc="-40" dirty="0">
                <a:solidFill>
                  <a:srgbClr val="7B0451"/>
                </a:solidFill>
                <a:latin typeface="Arial MT"/>
                <a:cs typeface="Arial MT"/>
              </a:rPr>
              <a:t>Figure</a:t>
            </a:r>
            <a:r>
              <a:rPr sz="750" spc="40" dirty="0">
                <a:solidFill>
                  <a:srgbClr val="7B0451"/>
                </a:solidFill>
                <a:latin typeface="Arial MT"/>
                <a:cs typeface="Arial MT"/>
              </a:rPr>
              <a:t> </a:t>
            </a:r>
            <a:r>
              <a:rPr sz="750" spc="-30" dirty="0">
                <a:solidFill>
                  <a:srgbClr val="7B0451"/>
                </a:solidFill>
                <a:latin typeface="Arial MT"/>
                <a:cs typeface="Arial MT"/>
              </a:rPr>
              <a:t>2.</a:t>
            </a:r>
            <a:r>
              <a:rPr sz="750" spc="170" dirty="0">
                <a:solidFill>
                  <a:srgbClr val="7B0451"/>
                </a:solidFill>
                <a:latin typeface="Arial MT"/>
                <a:cs typeface="Arial MT"/>
              </a:rPr>
              <a:t> </a:t>
            </a:r>
            <a:r>
              <a:rPr sz="750" spc="-40" dirty="0">
                <a:solidFill>
                  <a:prstClr val="black"/>
                </a:solidFill>
                <a:latin typeface="Arial MT"/>
                <a:cs typeface="Arial MT"/>
              </a:rPr>
              <a:t>General</a:t>
            </a:r>
            <a:r>
              <a:rPr sz="750" spc="45" dirty="0">
                <a:solidFill>
                  <a:prstClr val="black"/>
                </a:solidFill>
                <a:latin typeface="Arial MT"/>
                <a:cs typeface="Arial MT"/>
              </a:rPr>
              <a:t> </a:t>
            </a:r>
            <a:r>
              <a:rPr sz="750" spc="-15" dirty="0">
                <a:solidFill>
                  <a:prstClr val="black"/>
                </a:solidFill>
                <a:latin typeface="Arial MT"/>
                <a:cs typeface="Arial MT"/>
              </a:rPr>
              <a:t>therapeutic</a:t>
            </a:r>
            <a:r>
              <a:rPr sz="750" spc="45" dirty="0">
                <a:solidFill>
                  <a:prstClr val="black"/>
                </a:solidFill>
                <a:latin typeface="Arial MT"/>
                <a:cs typeface="Arial MT"/>
              </a:rPr>
              <a:t> </a:t>
            </a:r>
            <a:r>
              <a:rPr sz="750" spc="-25" dirty="0">
                <a:solidFill>
                  <a:prstClr val="black"/>
                </a:solidFill>
                <a:latin typeface="Arial MT"/>
                <a:cs typeface="Arial MT"/>
              </a:rPr>
              <a:t>strategy</a:t>
            </a:r>
            <a:r>
              <a:rPr sz="750" spc="40" dirty="0">
                <a:solidFill>
                  <a:prstClr val="black"/>
                </a:solidFill>
                <a:latin typeface="Arial MT"/>
                <a:cs typeface="Arial MT"/>
              </a:rPr>
              <a:t> </a:t>
            </a:r>
            <a:r>
              <a:rPr sz="750" spc="5" dirty="0">
                <a:solidFill>
                  <a:prstClr val="black"/>
                </a:solidFill>
                <a:latin typeface="Arial MT"/>
                <a:cs typeface="Arial MT"/>
              </a:rPr>
              <a:t>for</a:t>
            </a:r>
            <a:r>
              <a:rPr sz="750" spc="30" dirty="0">
                <a:solidFill>
                  <a:prstClr val="black"/>
                </a:solidFill>
                <a:latin typeface="Arial MT"/>
                <a:cs typeface="Arial MT"/>
              </a:rPr>
              <a:t> </a:t>
            </a:r>
            <a:r>
              <a:rPr sz="750" spc="-35" dirty="0">
                <a:solidFill>
                  <a:prstClr val="black"/>
                </a:solidFill>
                <a:latin typeface="Arial MT"/>
                <a:cs typeface="Arial MT"/>
              </a:rPr>
              <a:t>osteosarcoma</a:t>
            </a:r>
            <a:r>
              <a:rPr sz="750" spc="35" dirty="0">
                <a:solidFill>
                  <a:prstClr val="black"/>
                </a:solidFill>
                <a:latin typeface="Arial MT"/>
                <a:cs typeface="Arial MT"/>
              </a:rPr>
              <a:t> </a:t>
            </a:r>
            <a:r>
              <a:rPr sz="750" spc="-35" dirty="0">
                <a:solidFill>
                  <a:prstClr val="black"/>
                </a:solidFill>
                <a:latin typeface="Arial MT"/>
                <a:cs typeface="Arial MT"/>
              </a:rPr>
              <a:t>and</a:t>
            </a:r>
            <a:r>
              <a:rPr sz="750" spc="45" dirty="0">
                <a:solidFill>
                  <a:prstClr val="black"/>
                </a:solidFill>
                <a:latin typeface="Arial MT"/>
                <a:cs typeface="Arial MT"/>
              </a:rPr>
              <a:t> </a:t>
            </a:r>
            <a:r>
              <a:rPr sz="750" spc="-45" dirty="0">
                <a:solidFill>
                  <a:prstClr val="black"/>
                </a:solidFill>
                <a:latin typeface="Arial MT"/>
                <a:cs typeface="Arial MT"/>
              </a:rPr>
              <a:t>Ewing</a:t>
            </a:r>
            <a:r>
              <a:rPr sz="750" spc="40" dirty="0">
                <a:solidFill>
                  <a:prstClr val="black"/>
                </a:solidFill>
                <a:latin typeface="Arial MT"/>
                <a:cs typeface="Arial MT"/>
              </a:rPr>
              <a:t> </a:t>
            </a:r>
            <a:r>
              <a:rPr sz="750" spc="-40" dirty="0">
                <a:solidFill>
                  <a:prstClr val="black"/>
                </a:solidFill>
                <a:latin typeface="Arial MT"/>
                <a:cs typeface="Arial MT"/>
              </a:rPr>
              <a:t>sarcoma.</a:t>
            </a:r>
            <a:endParaRPr sz="750">
              <a:solidFill>
                <a:prstClr val="black"/>
              </a:solidFill>
              <a:latin typeface="Arial MT"/>
              <a:cs typeface="Arial MT"/>
            </a:endParaRPr>
          </a:p>
          <a:p>
            <a:pPr marL="38100" marR="30480">
              <a:lnSpc>
                <a:spcPts val="869"/>
              </a:lnSpc>
              <a:spcBef>
                <a:spcPts val="40"/>
              </a:spcBef>
            </a:pPr>
            <a:r>
              <a:rPr sz="750" spc="-10" dirty="0">
                <a:solidFill>
                  <a:prstClr val="black"/>
                </a:solidFill>
                <a:latin typeface="Calibri Light"/>
                <a:cs typeface="Calibri Light"/>
              </a:rPr>
              <a:t>Purple;</a:t>
            </a:r>
            <a:r>
              <a:rPr sz="750" spc="60" dirty="0">
                <a:solidFill>
                  <a:prstClr val="black"/>
                </a:solidFill>
                <a:latin typeface="Calibri Light"/>
                <a:cs typeface="Calibri Light"/>
              </a:rPr>
              <a:t> </a:t>
            </a:r>
            <a:r>
              <a:rPr sz="750" spc="-5" dirty="0">
                <a:solidFill>
                  <a:prstClr val="black"/>
                </a:solidFill>
                <a:latin typeface="Calibri Light"/>
                <a:cs typeface="Calibri Light"/>
              </a:rPr>
              <a:t>general</a:t>
            </a:r>
            <a:r>
              <a:rPr sz="750" spc="55" dirty="0">
                <a:solidFill>
                  <a:prstClr val="black"/>
                </a:solidFill>
                <a:latin typeface="Calibri Light"/>
                <a:cs typeface="Calibri Light"/>
              </a:rPr>
              <a:t> </a:t>
            </a:r>
            <a:r>
              <a:rPr sz="750" spc="-5" dirty="0">
                <a:solidFill>
                  <a:prstClr val="black"/>
                </a:solidFill>
                <a:latin typeface="Calibri Light"/>
                <a:cs typeface="Calibri Light"/>
              </a:rPr>
              <a:t>categories</a:t>
            </a:r>
            <a:r>
              <a:rPr sz="750" spc="65" dirty="0">
                <a:solidFill>
                  <a:prstClr val="black"/>
                </a:solidFill>
                <a:latin typeface="Calibri Light"/>
                <a:cs typeface="Calibri Light"/>
              </a:rPr>
              <a:t> </a:t>
            </a:r>
            <a:r>
              <a:rPr sz="750" spc="-5" dirty="0">
                <a:solidFill>
                  <a:prstClr val="black"/>
                </a:solidFill>
                <a:latin typeface="Calibri Light"/>
                <a:cs typeface="Calibri Light"/>
              </a:rPr>
              <a:t>or</a:t>
            </a:r>
            <a:r>
              <a:rPr sz="750" spc="50" dirty="0">
                <a:solidFill>
                  <a:prstClr val="black"/>
                </a:solidFill>
                <a:latin typeface="Calibri Light"/>
                <a:cs typeface="Calibri Light"/>
              </a:rPr>
              <a:t> </a:t>
            </a:r>
            <a:r>
              <a:rPr sz="750" spc="-15" dirty="0">
                <a:solidFill>
                  <a:prstClr val="black"/>
                </a:solidFill>
                <a:latin typeface="Calibri Light"/>
                <a:cs typeface="Calibri Light"/>
              </a:rPr>
              <a:t>strati</a:t>
            </a:r>
            <a:r>
              <a:rPr sz="750" spc="-15" dirty="0">
                <a:solidFill>
                  <a:prstClr val="black"/>
                </a:solidFill>
                <a:latin typeface="Lucida Sans Unicode"/>
                <a:cs typeface="Lucida Sans Unicode"/>
              </a:rPr>
              <a:t>fi</a:t>
            </a:r>
            <a:r>
              <a:rPr sz="750" spc="-15" dirty="0">
                <a:solidFill>
                  <a:prstClr val="black"/>
                </a:solidFill>
                <a:latin typeface="Calibri Light"/>
                <a:cs typeface="Calibri Light"/>
              </a:rPr>
              <a:t>cation;</a:t>
            </a:r>
            <a:r>
              <a:rPr sz="750" spc="60" dirty="0">
                <a:solidFill>
                  <a:prstClr val="black"/>
                </a:solidFill>
                <a:latin typeface="Calibri Light"/>
                <a:cs typeface="Calibri Light"/>
              </a:rPr>
              <a:t> </a:t>
            </a:r>
            <a:r>
              <a:rPr sz="750" spc="-5" dirty="0">
                <a:solidFill>
                  <a:prstClr val="black"/>
                </a:solidFill>
                <a:latin typeface="Calibri Light"/>
                <a:cs typeface="Calibri Light"/>
              </a:rPr>
              <a:t>red:</a:t>
            </a:r>
            <a:r>
              <a:rPr sz="750" spc="45" dirty="0">
                <a:solidFill>
                  <a:prstClr val="black"/>
                </a:solidFill>
                <a:latin typeface="Calibri Light"/>
                <a:cs typeface="Calibri Light"/>
              </a:rPr>
              <a:t> </a:t>
            </a:r>
            <a:r>
              <a:rPr sz="750" spc="-5" dirty="0">
                <a:solidFill>
                  <a:prstClr val="black"/>
                </a:solidFill>
                <a:latin typeface="Calibri Light"/>
                <a:cs typeface="Calibri Light"/>
              </a:rPr>
              <a:t>surgery;</a:t>
            </a:r>
            <a:r>
              <a:rPr sz="750" spc="60" dirty="0">
                <a:solidFill>
                  <a:prstClr val="black"/>
                </a:solidFill>
                <a:latin typeface="Calibri Light"/>
                <a:cs typeface="Calibri Light"/>
              </a:rPr>
              <a:t> </a:t>
            </a:r>
            <a:r>
              <a:rPr sz="750" spc="-10" dirty="0">
                <a:solidFill>
                  <a:prstClr val="black"/>
                </a:solidFill>
                <a:latin typeface="Calibri Light"/>
                <a:cs typeface="Calibri Light"/>
              </a:rPr>
              <a:t>blue:</a:t>
            </a:r>
            <a:r>
              <a:rPr sz="750" spc="55" dirty="0">
                <a:solidFill>
                  <a:prstClr val="black"/>
                </a:solidFill>
                <a:latin typeface="Calibri Light"/>
                <a:cs typeface="Calibri Light"/>
              </a:rPr>
              <a:t> </a:t>
            </a:r>
            <a:r>
              <a:rPr sz="750" spc="-10" dirty="0">
                <a:solidFill>
                  <a:prstClr val="black"/>
                </a:solidFill>
                <a:latin typeface="Calibri Light"/>
                <a:cs typeface="Calibri Light"/>
              </a:rPr>
              <a:t>systemic</a:t>
            </a:r>
            <a:r>
              <a:rPr sz="750" spc="50" dirty="0">
                <a:solidFill>
                  <a:prstClr val="black"/>
                </a:solidFill>
                <a:latin typeface="Calibri Light"/>
                <a:cs typeface="Calibri Light"/>
              </a:rPr>
              <a:t> </a:t>
            </a:r>
            <a:r>
              <a:rPr sz="750" spc="-10" dirty="0">
                <a:solidFill>
                  <a:prstClr val="black"/>
                </a:solidFill>
                <a:latin typeface="Calibri Light"/>
                <a:cs typeface="Calibri Light"/>
              </a:rPr>
              <a:t>anticancer</a:t>
            </a:r>
            <a:r>
              <a:rPr sz="750" spc="70" dirty="0">
                <a:solidFill>
                  <a:prstClr val="black"/>
                </a:solidFill>
                <a:latin typeface="Calibri Light"/>
                <a:cs typeface="Calibri Light"/>
              </a:rPr>
              <a:t> </a:t>
            </a:r>
            <a:r>
              <a:rPr sz="750" spc="-10" dirty="0">
                <a:solidFill>
                  <a:prstClr val="black"/>
                </a:solidFill>
                <a:latin typeface="Calibri Light"/>
                <a:cs typeface="Calibri Light"/>
              </a:rPr>
              <a:t>therapy;</a:t>
            </a:r>
            <a:r>
              <a:rPr sz="750" spc="55" dirty="0">
                <a:solidFill>
                  <a:prstClr val="black"/>
                </a:solidFill>
                <a:latin typeface="Calibri Light"/>
                <a:cs typeface="Calibri Light"/>
              </a:rPr>
              <a:t> </a:t>
            </a:r>
            <a:r>
              <a:rPr sz="750" spc="-5" dirty="0">
                <a:solidFill>
                  <a:prstClr val="black"/>
                </a:solidFill>
                <a:latin typeface="Calibri Light"/>
                <a:cs typeface="Calibri Light"/>
              </a:rPr>
              <a:t>turquoise:</a:t>
            </a:r>
            <a:r>
              <a:rPr sz="750" spc="65" dirty="0">
                <a:solidFill>
                  <a:prstClr val="black"/>
                </a:solidFill>
                <a:latin typeface="Calibri Light"/>
                <a:cs typeface="Calibri Light"/>
              </a:rPr>
              <a:t> </a:t>
            </a:r>
            <a:r>
              <a:rPr sz="750" spc="-10" dirty="0">
                <a:solidFill>
                  <a:prstClr val="black"/>
                </a:solidFill>
                <a:latin typeface="Calibri Light"/>
                <a:cs typeface="Calibri Light"/>
              </a:rPr>
              <a:t>combination</a:t>
            </a:r>
            <a:r>
              <a:rPr sz="750" spc="60" dirty="0">
                <a:solidFill>
                  <a:prstClr val="black"/>
                </a:solidFill>
                <a:latin typeface="Calibri Light"/>
                <a:cs typeface="Calibri Light"/>
              </a:rPr>
              <a:t> </a:t>
            </a:r>
            <a:r>
              <a:rPr sz="750" spc="-5" dirty="0">
                <a:solidFill>
                  <a:prstClr val="black"/>
                </a:solidFill>
                <a:latin typeface="Calibri Light"/>
                <a:cs typeface="Calibri Light"/>
              </a:rPr>
              <a:t>of</a:t>
            </a:r>
            <a:r>
              <a:rPr sz="750" spc="60" dirty="0">
                <a:solidFill>
                  <a:prstClr val="black"/>
                </a:solidFill>
                <a:latin typeface="Calibri Light"/>
                <a:cs typeface="Calibri Light"/>
              </a:rPr>
              <a:t> </a:t>
            </a:r>
            <a:r>
              <a:rPr sz="750" spc="-10" dirty="0">
                <a:solidFill>
                  <a:prstClr val="black"/>
                </a:solidFill>
                <a:latin typeface="Calibri Light"/>
                <a:cs typeface="Calibri Light"/>
              </a:rPr>
              <a:t>treatments</a:t>
            </a:r>
            <a:r>
              <a:rPr sz="750" spc="60" dirty="0">
                <a:solidFill>
                  <a:prstClr val="black"/>
                </a:solidFill>
                <a:latin typeface="Calibri Light"/>
                <a:cs typeface="Calibri Light"/>
              </a:rPr>
              <a:t> </a:t>
            </a:r>
            <a:r>
              <a:rPr sz="750" spc="-5" dirty="0">
                <a:solidFill>
                  <a:prstClr val="black"/>
                </a:solidFill>
                <a:latin typeface="Calibri Light"/>
                <a:cs typeface="Calibri Light"/>
              </a:rPr>
              <a:t>or</a:t>
            </a:r>
            <a:r>
              <a:rPr sz="750" spc="50" dirty="0">
                <a:solidFill>
                  <a:prstClr val="black"/>
                </a:solidFill>
                <a:latin typeface="Calibri Light"/>
                <a:cs typeface="Calibri Light"/>
              </a:rPr>
              <a:t> </a:t>
            </a:r>
            <a:r>
              <a:rPr sz="750" spc="-5" dirty="0">
                <a:solidFill>
                  <a:prstClr val="black"/>
                </a:solidFill>
                <a:latin typeface="Calibri Light"/>
                <a:cs typeface="Calibri Light"/>
              </a:rPr>
              <a:t>other</a:t>
            </a:r>
            <a:r>
              <a:rPr sz="750" spc="45" dirty="0">
                <a:solidFill>
                  <a:prstClr val="black"/>
                </a:solidFill>
                <a:latin typeface="Calibri Light"/>
                <a:cs typeface="Calibri Light"/>
              </a:rPr>
              <a:t> </a:t>
            </a:r>
            <a:r>
              <a:rPr sz="750" spc="-10" dirty="0">
                <a:solidFill>
                  <a:prstClr val="black"/>
                </a:solidFill>
                <a:latin typeface="Calibri Light"/>
                <a:cs typeface="Calibri Light"/>
              </a:rPr>
              <a:t>systemic</a:t>
            </a:r>
            <a:r>
              <a:rPr sz="750" spc="50" dirty="0">
                <a:solidFill>
                  <a:prstClr val="black"/>
                </a:solidFill>
                <a:latin typeface="Calibri Light"/>
                <a:cs typeface="Calibri Light"/>
              </a:rPr>
              <a:t> </a:t>
            </a:r>
            <a:r>
              <a:rPr sz="750" spc="-10" dirty="0">
                <a:solidFill>
                  <a:prstClr val="black"/>
                </a:solidFill>
                <a:latin typeface="Calibri Light"/>
                <a:cs typeface="Calibri Light"/>
              </a:rPr>
              <a:t>treatments;</a:t>
            </a:r>
            <a:r>
              <a:rPr sz="750" spc="55" dirty="0">
                <a:solidFill>
                  <a:prstClr val="black"/>
                </a:solidFill>
                <a:latin typeface="Calibri Light"/>
                <a:cs typeface="Calibri Light"/>
              </a:rPr>
              <a:t> </a:t>
            </a:r>
            <a:r>
              <a:rPr sz="750" spc="-5" dirty="0">
                <a:solidFill>
                  <a:prstClr val="black"/>
                </a:solidFill>
                <a:latin typeface="Calibri Light"/>
                <a:cs typeface="Calibri Light"/>
              </a:rPr>
              <a:t>white: </a:t>
            </a:r>
            <a:r>
              <a:rPr sz="750" spc="-155" dirty="0">
                <a:solidFill>
                  <a:prstClr val="black"/>
                </a:solidFill>
                <a:latin typeface="Calibri Light"/>
                <a:cs typeface="Calibri Light"/>
              </a:rPr>
              <a:t> </a:t>
            </a:r>
            <a:r>
              <a:rPr sz="750" spc="-5" dirty="0">
                <a:solidFill>
                  <a:prstClr val="black"/>
                </a:solidFill>
                <a:latin typeface="Calibri Light"/>
                <a:cs typeface="Calibri Light"/>
              </a:rPr>
              <a:t>other</a:t>
            </a:r>
            <a:r>
              <a:rPr sz="750" spc="75" dirty="0">
                <a:solidFill>
                  <a:prstClr val="black"/>
                </a:solidFill>
                <a:latin typeface="Calibri Light"/>
                <a:cs typeface="Calibri Light"/>
              </a:rPr>
              <a:t> </a:t>
            </a:r>
            <a:r>
              <a:rPr sz="750" spc="-10" dirty="0">
                <a:solidFill>
                  <a:prstClr val="black"/>
                </a:solidFill>
                <a:latin typeface="Calibri Light"/>
                <a:cs typeface="Calibri Light"/>
              </a:rPr>
              <a:t>aspects</a:t>
            </a:r>
            <a:r>
              <a:rPr sz="750" spc="75" dirty="0">
                <a:solidFill>
                  <a:prstClr val="black"/>
                </a:solidFill>
                <a:latin typeface="Calibri Light"/>
                <a:cs typeface="Calibri Light"/>
              </a:rPr>
              <a:t> </a:t>
            </a:r>
            <a:r>
              <a:rPr sz="750" spc="-5" dirty="0">
                <a:solidFill>
                  <a:prstClr val="black"/>
                </a:solidFill>
                <a:latin typeface="Calibri Light"/>
                <a:cs typeface="Calibri Light"/>
              </a:rPr>
              <a:t>of</a:t>
            </a:r>
            <a:r>
              <a:rPr sz="750" spc="80" dirty="0">
                <a:solidFill>
                  <a:prstClr val="black"/>
                </a:solidFill>
                <a:latin typeface="Calibri Light"/>
                <a:cs typeface="Calibri Light"/>
              </a:rPr>
              <a:t> </a:t>
            </a:r>
            <a:r>
              <a:rPr sz="750" spc="-10" dirty="0">
                <a:solidFill>
                  <a:prstClr val="black"/>
                </a:solidFill>
                <a:latin typeface="Calibri Light"/>
                <a:cs typeface="Calibri Light"/>
              </a:rPr>
              <a:t>management.</a:t>
            </a:r>
            <a:r>
              <a:rPr sz="750" spc="75" dirty="0">
                <a:solidFill>
                  <a:prstClr val="black"/>
                </a:solidFill>
                <a:latin typeface="Calibri Light"/>
                <a:cs typeface="Calibri Light"/>
              </a:rPr>
              <a:t> </a:t>
            </a:r>
            <a:r>
              <a:rPr sz="750" spc="-30" dirty="0">
                <a:solidFill>
                  <a:prstClr val="black"/>
                </a:solidFill>
                <a:latin typeface="Calibri Light"/>
                <a:cs typeface="Calibri Light"/>
              </a:rPr>
              <a:t>ChT,</a:t>
            </a:r>
            <a:r>
              <a:rPr sz="750" spc="75" dirty="0">
                <a:solidFill>
                  <a:prstClr val="black"/>
                </a:solidFill>
                <a:latin typeface="Calibri Light"/>
                <a:cs typeface="Calibri Light"/>
              </a:rPr>
              <a:t> </a:t>
            </a:r>
            <a:r>
              <a:rPr sz="750" spc="-10" dirty="0">
                <a:solidFill>
                  <a:prstClr val="black"/>
                </a:solidFill>
                <a:latin typeface="Calibri Light"/>
                <a:cs typeface="Calibri Light"/>
              </a:rPr>
              <a:t>chemotherapy;</a:t>
            </a:r>
            <a:r>
              <a:rPr sz="750" spc="75" dirty="0">
                <a:solidFill>
                  <a:prstClr val="black"/>
                </a:solidFill>
                <a:latin typeface="Calibri Light"/>
                <a:cs typeface="Calibri Light"/>
              </a:rPr>
              <a:t> </a:t>
            </a:r>
            <a:r>
              <a:rPr sz="750" spc="-35" dirty="0">
                <a:solidFill>
                  <a:prstClr val="black"/>
                </a:solidFill>
                <a:latin typeface="Calibri Light"/>
                <a:cs typeface="Calibri Light"/>
              </a:rPr>
              <a:t>RT,</a:t>
            </a:r>
            <a:r>
              <a:rPr sz="750" spc="75" dirty="0">
                <a:solidFill>
                  <a:prstClr val="black"/>
                </a:solidFill>
                <a:latin typeface="Calibri Light"/>
                <a:cs typeface="Calibri Light"/>
              </a:rPr>
              <a:t> </a:t>
            </a:r>
            <a:r>
              <a:rPr sz="750" spc="-10" dirty="0">
                <a:solidFill>
                  <a:prstClr val="black"/>
                </a:solidFill>
                <a:latin typeface="Calibri Light"/>
                <a:cs typeface="Calibri Light"/>
              </a:rPr>
              <a:t>radiotherapy.</a:t>
            </a:r>
            <a:endParaRPr sz="750">
              <a:solidFill>
                <a:prstClr val="black"/>
              </a:solidFill>
              <a:latin typeface="Calibri Light"/>
              <a:cs typeface="Calibri Light"/>
            </a:endParaRPr>
          </a:p>
          <a:p>
            <a:pPr marL="38100">
              <a:lnSpc>
                <a:spcPts val="840"/>
              </a:lnSpc>
            </a:pPr>
            <a:r>
              <a:rPr sz="750" spc="37" baseline="38888" dirty="0">
                <a:solidFill>
                  <a:prstClr val="black"/>
                </a:solidFill>
                <a:latin typeface="Calibri Light"/>
                <a:cs typeface="Calibri Light"/>
              </a:rPr>
              <a:t>a</a:t>
            </a:r>
            <a:r>
              <a:rPr sz="750" spc="202" baseline="38888" dirty="0">
                <a:solidFill>
                  <a:prstClr val="black"/>
                </a:solidFill>
                <a:latin typeface="Calibri Light"/>
                <a:cs typeface="Calibri Light"/>
              </a:rPr>
              <a:t> </a:t>
            </a:r>
            <a:r>
              <a:rPr sz="750" spc="-5" dirty="0">
                <a:solidFill>
                  <a:prstClr val="black"/>
                </a:solidFill>
                <a:latin typeface="Calibri Light"/>
                <a:cs typeface="Calibri Light"/>
              </a:rPr>
              <a:t>Surgery</a:t>
            </a:r>
            <a:r>
              <a:rPr sz="750" spc="70" dirty="0">
                <a:solidFill>
                  <a:prstClr val="black"/>
                </a:solidFill>
                <a:latin typeface="Calibri Light"/>
                <a:cs typeface="Calibri Light"/>
              </a:rPr>
              <a:t> </a:t>
            </a:r>
            <a:r>
              <a:rPr sz="750" spc="-10" dirty="0">
                <a:solidFill>
                  <a:prstClr val="black"/>
                </a:solidFill>
                <a:latin typeface="Calibri Light"/>
                <a:cs typeface="Calibri Light"/>
              </a:rPr>
              <a:t>can</a:t>
            </a:r>
            <a:r>
              <a:rPr sz="750" spc="85" dirty="0">
                <a:solidFill>
                  <a:prstClr val="black"/>
                </a:solidFill>
                <a:latin typeface="Calibri Light"/>
                <a:cs typeface="Calibri Light"/>
              </a:rPr>
              <a:t> </a:t>
            </a:r>
            <a:r>
              <a:rPr sz="750" spc="-10" dirty="0">
                <a:solidFill>
                  <a:prstClr val="black"/>
                </a:solidFill>
                <a:latin typeface="Calibri Light"/>
                <a:cs typeface="Calibri Light"/>
              </a:rPr>
              <a:t>be</a:t>
            </a:r>
            <a:r>
              <a:rPr sz="750" spc="85" dirty="0">
                <a:solidFill>
                  <a:prstClr val="black"/>
                </a:solidFill>
                <a:latin typeface="Calibri Light"/>
                <a:cs typeface="Calibri Light"/>
              </a:rPr>
              <a:t> </a:t>
            </a:r>
            <a:r>
              <a:rPr sz="750" spc="-10" dirty="0">
                <a:solidFill>
                  <a:prstClr val="black"/>
                </a:solidFill>
                <a:latin typeface="Calibri Light"/>
                <a:cs typeface="Calibri Light"/>
              </a:rPr>
              <a:t>offered</a:t>
            </a:r>
            <a:r>
              <a:rPr sz="750" spc="75" dirty="0">
                <a:solidFill>
                  <a:prstClr val="black"/>
                </a:solidFill>
                <a:latin typeface="Calibri Light"/>
                <a:cs typeface="Calibri Light"/>
              </a:rPr>
              <a:t> </a:t>
            </a:r>
            <a:r>
              <a:rPr sz="750" spc="-10" dirty="0">
                <a:solidFill>
                  <a:prstClr val="black"/>
                </a:solidFill>
                <a:latin typeface="Calibri Light"/>
                <a:cs typeface="Calibri Light"/>
              </a:rPr>
              <a:t>upfront,</a:t>
            </a:r>
            <a:r>
              <a:rPr sz="750" spc="80" dirty="0">
                <a:solidFill>
                  <a:prstClr val="black"/>
                </a:solidFill>
                <a:latin typeface="Calibri Light"/>
                <a:cs typeface="Calibri Light"/>
              </a:rPr>
              <a:t> </a:t>
            </a:r>
            <a:r>
              <a:rPr sz="750" spc="-10" dirty="0">
                <a:solidFill>
                  <a:prstClr val="black"/>
                </a:solidFill>
                <a:latin typeface="Calibri Light"/>
                <a:cs typeface="Calibri Light"/>
              </a:rPr>
              <a:t>followed</a:t>
            </a:r>
            <a:r>
              <a:rPr sz="750" spc="90" dirty="0">
                <a:solidFill>
                  <a:prstClr val="black"/>
                </a:solidFill>
                <a:latin typeface="Calibri Light"/>
                <a:cs typeface="Calibri Light"/>
              </a:rPr>
              <a:t> </a:t>
            </a:r>
            <a:r>
              <a:rPr sz="750" spc="-10" dirty="0">
                <a:solidFill>
                  <a:prstClr val="black"/>
                </a:solidFill>
                <a:latin typeface="Calibri Light"/>
                <a:cs typeface="Calibri Light"/>
              </a:rPr>
              <a:t>by</a:t>
            </a:r>
            <a:r>
              <a:rPr sz="750" spc="70" dirty="0">
                <a:solidFill>
                  <a:prstClr val="black"/>
                </a:solidFill>
                <a:latin typeface="Calibri Light"/>
                <a:cs typeface="Calibri Light"/>
              </a:rPr>
              <a:t> </a:t>
            </a:r>
            <a:r>
              <a:rPr sz="750" spc="-10" dirty="0">
                <a:solidFill>
                  <a:prstClr val="black"/>
                </a:solidFill>
                <a:latin typeface="Calibri Light"/>
                <a:cs typeface="Calibri Light"/>
              </a:rPr>
              <a:t>adjuvant</a:t>
            </a:r>
            <a:r>
              <a:rPr sz="750" spc="75" dirty="0">
                <a:solidFill>
                  <a:prstClr val="black"/>
                </a:solidFill>
                <a:latin typeface="Calibri Light"/>
                <a:cs typeface="Calibri Light"/>
              </a:rPr>
              <a:t> </a:t>
            </a:r>
            <a:r>
              <a:rPr sz="750" spc="-30" dirty="0">
                <a:solidFill>
                  <a:prstClr val="black"/>
                </a:solidFill>
                <a:latin typeface="Calibri Light"/>
                <a:cs typeface="Calibri Light"/>
              </a:rPr>
              <a:t>ChT.</a:t>
            </a:r>
            <a:endParaRPr sz="750">
              <a:solidFill>
                <a:prstClr val="black"/>
              </a:solidFill>
              <a:latin typeface="Calibri Light"/>
              <a:cs typeface="Calibri Light"/>
            </a:endParaRPr>
          </a:p>
          <a:p>
            <a:pPr marL="38100">
              <a:lnSpc>
                <a:spcPts val="885"/>
              </a:lnSpc>
            </a:pPr>
            <a:r>
              <a:rPr sz="750" spc="37" baseline="38888" dirty="0">
                <a:solidFill>
                  <a:prstClr val="black"/>
                </a:solidFill>
                <a:latin typeface="Calibri Light"/>
                <a:cs typeface="Calibri Light"/>
              </a:rPr>
              <a:t>b</a:t>
            </a:r>
            <a:r>
              <a:rPr sz="750" spc="202" baseline="38888" dirty="0">
                <a:solidFill>
                  <a:prstClr val="black"/>
                </a:solidFill>
                <a:latin typeface="Calibri Light"/>
                <a:cs typeface="Calibri Light"/>
              </a:rPr>
              <a:t> </a:t>
            </a:r>
            <a:r>
              <a:rPr sz="750" spc="-10" dirty="0">
                <a:solidFill>
                  <a:prstClr val="black"/>
                </a:solidFill>
                <a:latin typeface="Calibri Light"/>
                <a:cs typeface="Calibri Light"/>
              </a:rPr>
              <a:t>See</a:t>
            </a:r>
            <a:r>
              <a:rPr sz="750" spc="80" dirty="0">
                <a:solidFill>
                  <a:prstClr val="black"/>
                </a:solidFill>
                <a:latin typeface="Calibri Light"/>
                <a:cs typeface="Calibri Light"/>
              </a:rPr>
              <a:t> </a:t>
            </a:r>
            <a:r>
              <a:rPr sz="750" spc="-10" dirty="0">
                <a:solidFill>
                  <a:prstClr val="black"/>
                </a:solidFill>
                <a:latin typeface="Calibri Light"/>
                <a:cs typeface="Calibri Light"/>
              </a:rPr>
              <a:t>section</a:t>
            </a:r>
            <a:r>
              <a:rPr sz="750" spc="85" dirty="0">
                <a:solidFill>
                  <a:prstClr val="black"/>
                </a:solidFill>
                <a:latin typeface="Calibri Light"/>
                <a:cs typeface="Calibri Light"/>
              </a:rPr>
              <a:t> </a:t>
            </a:r>
            <a:r>
              <a:rPr sz="750" spc="-10" dirty="0">
                <a:solidFill>
                  <a:prstClr val="black"/>
                </a:solidFill>
                <a:latin typeface="Calibri Light"/>
                <a:cs typeface="Calibri Light"/>
              </a:rPr>
              <a:t>on</a:t>
            </a:r>
            <a:r>
              <a:rPr sz="750" spc="80" dirty="0">
                <a:solidFill>
                  <a:prstClr val="black"/>
                </a:solidFill>
                <a:latin typeface="Calibri Light"/>
                <a:cs typeface="Calibri Light"/>
              </a:rPr>
              <a:t> </a:t>
            </a:r>
            <a:r>
              <a:rPr sz="750" spc="-10" dirty="0">
                <a:solidFill>
                  <a:prstClr val="black"/>
                </a:solidFill>
                <a:latin typeface="Calibri Light"/>
                <a:cs typeface="Calibri Light"/>
              </a:rPr>
              <a:t>Ewing</a:t>
            </a:r>
            <a:r>
              <a:rPr sz="750" spc="85" dirty="0">
                <a:solidFill>
                  <a:prstClr val="black"/>
                </a:solidFill>
                <a:latin typeface="Calibri Light"/>
                <a:cs typeface="Calibri Light"/>
              </a:rPr>
              <a:t> </a:t>
            </a:r>
            <a:r>
              <a:rPr sz="750" spc="-5" dirty="0">
                <a:solidFill>
                  <a:prstClr val="black"/>
                </a:solidFill>
                <a:latin typeface="Calibri Light"/>
                <a:cs typeface="Calibri Light"/>
              </a:rPr>
              <a:t>sarcoma</a:t>
            </a:r>
            <a:r>
              <a:rPr sz="750" spc="75" dirty="0">
                <a:solidFill>
                  <a:prstClr val="black"/>
                </a:solidFill>
                <a:latin typeface="Calibri Light"/>
                <a:cs typeface="Calibri Light"/>
              </a:rPr>
              <a:t> </a:t>
            </a:r>
            <a:r>
              <a:rPr sz="750" spc="-10" dirty="0">
                <a:solidFill>
                  <a:prstClr val="black"/>
                </a:solidFill>
                <a:latin typeface="Calibri Light"/>
                <a:cs typeface="Calibri Light"/>
              </a:rPr>
              <a:t>under</a:t>
            </a:r>
            <a:r>
              <a:rPr sz="750" spc="80" dirty="0">
                <a:solidFill>
                  <a:prstClr val="black"/>
                </a:solidFill>
                <a:latin typeface="Calibri Light"/>
                <a:cs typeface="Calibri Light"/>
              </a:rPr>
              <a:t> </a:t>
            </a:r>
            <a:r>
              <a:rPr sz="750" spc="-15" dirty="0">
                <a:solidFill>
                  <a:prstClr val="black"/>
                </a:solidFill>
                <a:latin typeface="Calibri Light"/>
                <a:cs typeface="Calibri Light"/>
              </a:rPr>
              <a:t>Treatment</a:t>
            </a:r>
            <a:r>
              <a:rPr sz="750" spc="75" dirty="0">
                <a:solidFill>
                  <a:prstClr val="black"/>
                </a:solidFill>
                <a:latin typeface="Calibri Light"/>
                <a:cs typeface="Calibri Light"/>
              </a:rPr>
              <a:t> </a:t>
            </a:r>
            <a:r>
              <a:rPr sz="750" spc="-5" dirty="0">
                <a:solidFill>
                  <a:prstClr val="black"/>
                </a:solidFill>
                <a:latin typeface="Calibri Light"/>
                <a:cs typeface="Calibri Light"/>
              </a:rPr>
              <a:t>section.</a:t>
            </a:r>
            <a:endParaRPr sz="750">
              <a:solidFill>
                <a:prstClr val="black"/>
              </a:solidFill>
              <a:latin typeface="Calibri Light"/>
              <a:cs typeface="Calibri Light"/>
            </a:endParaRPr>
          </a:p>
        </p:txBody>
      </p:sp>
      <p:sp>
        <p:nvSpPr>
          <p:cNvPr id="109" name="object 109"/>
          <p:cNvSpPr txBox="1"/>
          <p:nvPr/>
        </p:nvSpPr>
        <p:spPr>
          <a:xfrm>
            <a:off x="890909"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110" name="object 110"/>
          <p:cNvSpPr txBox="1"/>
          <p:nvPr/>
        </p:nvSpPr>
        <p:spPr>
          <a:xfrm>
            <a:off x="7554850"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40" dirty="0">
                <a:solidFill>
                  <a:srgbClr val="DAC0CE"/>
                </a:solidFill>
                <a:latin typeface="Arial MT"/>
                <a:cs typeface="Arial MT"/>
              </a:rPr>
              <a:t> </a:t>
            </a:r>
            <a:r>
              <a:rPr sz="1200" spc="-30" dirty="0">
                <a:solidFill>
                  <a:srgbClr val="DAC0CE"/>
                </a:solidFill>
                <a:latin typeface="Arial MT"/>
                <a:cs typeface="Arial MT"/>
              </a:rPr>
              <a:t>of</a:t>
            </a:r>
            <a:r>
              <a:rPr sz="1200" spc="30"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111" name="object 111"/>
          <p:cNvSpPr txBox="1"/>
          <p:nvPr/>
        </p:nvSpPr>
        <p:spPr>
          <a:xfrm>
            <a:off x="890909" y="9690626"/>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rPr>
              <a:t>Volume</a:t>
            </a:r>
            <a:r>
              <a:rPr sz="900" spc="40" dirty="0">
                <a:solidFill>
                  <a:prstClr val="black"/>
                </a:solidFill>
                <a:latin typeface="Arial MT"/>
                <a:cs typeface="Arial MT"/>
              </a:rPr>
              <a:t> </a:t>
            </a:r>
            <a:r>
              <a:rPr sz="900" spc="-75" dirty="0">
                <a:solidFill>
                  <a:prstClr val="black"/>
                </a:solidFill>
                <a:latin typeface="Arial MT"/>
                <a:cs typeface="Arial MT"/>
              </a:rPr>
              <a:t>32</a:t>
            </a:r>
            <a:r>
              <a:rPr sz="900" spc="235"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85" dirty="0">
                <a:solidFill>
                  <a:prstClr val="black"/>
                </a:solidFill>
                <a:latin typeface="Arial MT"/>
                <a:cs typeface="Arial MT"/>
              </a:rPr>
              <a:t>Issue</a:t>
            </a:r>
            <a:r>
              <a:rPr sz="900" spc="45" dirty="0">
                <a:solidFill>
                  <a:prstClr val="black"/>
                </a:solidFill>
                <a:latin typeface="Arial MT"/>
                <a:cs typeface="Arial MT"/>
              </a:rPr>
              <a:t> </a:t>
            </a:r>
            <a:r>
              <a:rPr sz="900" spc="-75" dirty="0">
                <a:solidFill>
                  <a:prstClr val="black"/>
                </a:solidFill>
                <a:latin typeface="Arial MT"/>
                <a:cs typeface="Arial MT"/>
              </a:rPr>
              <a:t>12</a:t>
            </a:r>
            <a:r>
              <a:rPr sz="900" spc="240"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75" dirty="0">
                <a:solidFill>
                  <a:prstClr val="black"/>
                </a:solidFill>
                <a:latin typeface="Arial MT"/>
                <a:cs typeface="Arial MT"/>
              </a:rPr>
              <a:t>2021</a:t>
            </a:r>
            <a:endParaRPr sz="900">
              <a:solidFill>
                <a:prstClr val="black"/>
              </a:solidFill>
              <a:latin typeface="Arial MT"/>
              <a:cs typeface="Arial MT"/>
            </a:endParaRPr>
          </a:p>
        </p:txBody>
      </p:sp>
    </p:spTree>
    <p:extLst>
      <p:ext uri="{BB962C8B-B14F-4D97-AF65-F5344CB8AC3E}">
        <p14:creationId xmlns:p14="http://schemas.microsoft.com/office/powerpoint/2010/main" val="3598121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1654" y="759337"/>
            <a:ext cx="4103636" cy="7306487"/>
          </a:xfrm>
          <a:prstGeom prst="rect">
            <a:avLst/>
          </a:prstGeom>
        </p:spPr>
        <p:txBody>
          <a:bodyPr vert="horz" wrap="square" lIns="0" tIns="12065" rIns="0" bIns="0" rtlCol="0">
            <a:spAutoFit/>
          </a:bodyPr>
          <a:lstStyle/>
          <a:p>
            <a:pPr marL="50800" marR="43815" algn="just">
              <a:spcBef>
                <a:spcPts val="95"/>
              </a:spcBef>
            </a:pPr>
            <a:r>
              <a:rPr sz="1000" spc="-10" dirty="0">
                <a:solidFill>
                  <a:prstClr val="black"/>
                </a:solidFill>
                <a:cs typeface="Calibri"/>
              </a:rPr>
              <a:t>where</a:t>
            </a:r>
            <a:r>
              <a:rPr sz="1000" spc="-5" dirty="0">
                <a:solidFill>
                  <a:prstClr val="black"/>
                </a:solidFill>
                <a:cs typeface="Calibri"/>
              </a:rPr>
              <a:t> </a:t>
            </a:r>
            <a:r>
              <a:rPr sz="1000" spc="-10" dirty="0">
                <a:solidFill>
                  <a:prstClr val="black"/>
                </a:solidFill>
                <a:cs typeface="Calibri"/>
              </a:rPr>
              <a:t>appropriate,</a:t>
            </a:r>
            <a:r>
              <a:rPr sz="1000" spc="-5" dirty="0">
                <a:solidFill>
                  <a:prstClr val="black"/>
                </a:solidFill>
                <a:cs typeface="Calibri"/>
              </a:rPr>
              <a:t> </a:t>
            </a:r>
            <a:r>
              <a:rPr sz="1000" spc="-10" dirty="0">
                <a:solidFill>
                  <a:prstClr val="black"/>
                </a:solidFill>
                <a:cs typeface="Calibri"/>
              </a:rPr>
              <a:t>especially</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paediatric</a:t>
            </a:r>
            <a:r>
              <a:rPr sz="1000" spc="210" dirty="0">
                <a:solidFill>
                  <a:prstClr val="black"/>
                </a:solidFill>
                <a:cs typeface="Calibri"/>
              </a:rPr>
              <a:t> </a:t>
            </a:r>
            <a:r>
              <a:rPr sz="1000" spc="-10" dirty="0">
                <a:solidFill>
                  <a:prstClr val="black"/>
                </a:solidFill>
                <a:cs typeface="Calibri"/>
              </a:rPr>
              <a:t>patients</a:t>
            </a:r>
            <a:r>
              <a:rPr sz="1000" spc="210" dirty="0">
                <a:solidFill>
                  <a:prstClr val="black"/>
                </a:solidFill>
                <a:cs typeface="Calibri"/>
              </a:rPr>
              <a:t> </a:t>
            </a:r>
            <a:r>
              <a:rPr sz="1000" spc="-10" dirty="0">
                <a:solidFill>
                  <a:prstClr val="black"/>
                </a:solidFill>
                <a:cs typeface="Calibri"/>
              </a:rPr>
              <a:t>or </a:t>
            </a:r>
            <a:r>
              <a:rPr sz="1000" spc="-215" dirty="0">
                <a:solidFill>
                  <a:prstClr val="black"/>
                </a:solidFill>
                <a:cs typeface="Calibri"/>
              </a:rPr>
              <a:t> </a:t>
            </a:r>
            <a:r>
              <a:rPr sz="1000" spc="-10" dirty="0">
                <a:solidFill>
                  <a:prstClr val="black"/>
                </a:solidFill>
                <a:cs typeface="Calibri"/>
              </a:rPr>
              <a:t>young</a:t>
            </a:r>
            <a:r>
              <a:rPr sz="1000" spc="85" dirty="0">
                <a:solidFill>
                  <a:prstClr val="black"/>
                </a:solidFill>
                <a:cs typeface="Calibri"/>
              </a:rPr>
              <a:t> </a:t>
            </a:r>
            <a:r>
              <a:rPr sz="1000" spc="10" dirty="0">
                <a:solidFill>
                  <a:prstClr val="black"/>
                </a:solidFill>
                <a:cs typeface="Calibri"/>
              </a:rPr>
              <a:t>adults.</a:t>
            </a:r>
            <a:r>
              <a:rPr sz="975" spc="15" baseline="38461" dirty="0">
                <a:solidFill>
                  <a:srgbClr val="007FAC"/>
                </a:solidFill>
                <a:cs typeface="Calibri"/>
                <a:hlinkClick r:id="rId2" action="ppaction://hlinksldjump"/>
              </a:rPr>
              <a:t>33</a:t>
            </a:r>
            <a:r>
              <a:rPr sz="975" spc="15" baseline="38461" dirty="0">
                <a:solidFill>
                  <a:prstClr val="black"/>
                </a:solidFill>
                <a:cs typeface="Calibri"/>
              </a:rPr>
              <a:t>,</a:t>
            </a:r>
            <a:r>
              <a:rPr sz="975" spc="15" baseline="38461" dirty="0">
                <a:solidFill>
                  <a:srgbClr val="007FAC"/>
                </a:solidFill>
                <a:cs typeface="Calibri"/>
                <a:hlinkClick r:id="rId2" action="ppaction://hlinksldjump"/>
              </a:rPr>
              <a:t>34</a:t>
            </a:r>
            <a:endParaRPr sz="975" baseline="38461">
              <a:solidFill>
                <a:prstClr val="black"/>
              </a:solidFill>
              <a:cs typeface="Calibri"/>
            </a:endParaRPr>
          </a:p>
          <a:p>
            <a:pPr marL="50800" marR="43180" indent="126364" algn="just">
              <a:lnSpc>
                <a:spcPts val="1200"/>
              </a:lnSpc>
              <a:spcBef>
                <a:spcPts val="25"/>
              </a:spcBef>
            </a:pPr>
            <a:r>
              <a:rPr sz="1000" spc="-10" dirty="0">
                <a:solidFill>
                  <a:prstClr val="black"/>
                </a:solidFill>
                <a:cs typeface="Calibri"/>
              </a:rPr>
              <a:t>High-grade</a:t>
            </a:r>
            <a:r>
              <a:rPr sz="1000" spc="-5" dirty="0">
                <a:solidFill>
                  <a:prstClr val="black"/>
                </a:solidFill>
                <a:cs typeface="Calibri"/>
              </a:rPr>
              <a:t> </a:t>
            </a:r>
            <a:r>
              <a:rPr sz="1000" spc="-10" dirty="0">
                <a:solidFill>
                  <a:prstClr val="black"/>
                </a:solidFill>
                <a:cs typeface="Calibri"/>
              </a:rPr>
              <a:t>craniofacial</a:t>
            </a:r>
            <a:r>
              <a:rPr sz="1000" spc="-5" dirty="0">
                <a:solidFill>
                  <a:prstClr val="black"/>
                </a:solidFill>
                <a:cs typeface="Calibri"/>
              </a:rPr>
              <a:t> </a:t>
            </a:r>
            <a:r>
              <a:rPr sz="1000" spc="-15" dirty="0">
                <a:solidFill>
                  <a:prstClr val="black"/>
                </a:solidFill>
                <a:cs typeface="Calibri"/>
              </a:rPr>
              <a:t>osteosarcomas</a:t>
            </a:r>
            <a:r>
              <a:rPr sz="1000" spc="-10" dirty="0">
                <a:solidFill>
                  <a:prstClr val="black"/>
                </a:solidFill>
                <a:cs typeface="Calibri"/>
              </a:rPr>
              <a:t> mostly</a:t>
            </a:r>
            <a:r>
              <a:rPr sz="1000" spc="-5" dirty="0">
                <a:solidFill>
                  <a:prstClr val="black"/>
                </a:solidFill>
                <a:cs typeface="Calibri"/>
              </a:rPr>
              <a:t> </a:t>
            </a:r>
            <a:r>
              <a:rPr sz="1000" spc="-10" dirty="0">
                <a:solidFill>
                  <a:prstClr val="black"/>
                </a:solidFill>
                <a:cs typeface="Calibri"/>
              </a:rPr>
              <a:t>occur</a:t>
            </a:r>
            <a:r>
              <a:rPr sz="1000" spc="-5" dirty="0">
                <a:solidFill>
                  <a:prstClr val="black"/>
                </a:solidFill>
                <a:cs typeface="Calibri"/>
              </a:rPr>
              <a:t> in </a:t>
            </a:r>
            <a:r>
              <a:rPr sz="1000" dirty="0">
                <a:solidFill>
                  <a:prstClr val="black"/>
                </a:solidFill>
                <a:cs typeface="Calibri"/>
              </a:rPr>
              <a:t> </a:t>
            </a:r>
            <a:r>
              <a:rPr sz="1000" spc="-10" dirty="0">
                <a:solidFill>
                  <a:prstClr val="black"/>
                </a:solidFill>
                <a:cs typeface="Calibri"/>
              </a:rPr>
              <a:t>older adults, are mainly represented by the chondroblastic </a:t>
            </a:r>
            <a:r>
              <a:rPr sz="1000" spc="-5" dirty="0">
                <a:solidFill>
                  <a:prstClr val="black"/>
                </a:solidFill>
                <a:cs typeface="Calibri"/>
              </a:rPr>
              <a:t> </a:t>
            </a:r>
            <a:r>
              <a:rPr sz="1000" spc="-10" dirty="0">
                <a:solidFill>
                  <a:prstClr val="black"/>
                </a:solidFill>
                <a:cs typeface="Calibri"/>
              </a:rPr>
              <a:t>subtype and seem to have </a:t>
            </a:r>
            <a:r>
              <a:rPr sz="1000" spc="-15" dirty="0">
                <a:solidFill>
                  <a:prstClr val="black"/>
                </a:solidFill>
                <a:cs typeface="Calibri"/>
              </a:rPr>
              <a:t>a </a:t>
            </a:r>
            <a:r>
              <a:rPr sz="1000" spc="-10" dirty="0">
                <a:solidFill>
                  <a:prstClr val="black"/>
                </a:solidFill>
                <a:cs typeface="Calibri"/>
              </a:rPr>
              <a:t>lower risk </a:t>
            </a:r>
            <a:r>
              <a:rPr sz="1000" spc="-15" dirty="0">
                <a:solidFill>
                  <a:prstClr val="black"/>
                </a:solidFill>
                <a:cs typeface="Calibri"/>
              </a:rPr>
              <a:t>for </a:t>
            </a:r>
            <a:r>
              <a:rPr sz="1000" spc="-10" dirty="0">
                <a:solidFill>
                  <a:prstClr val="black"/>
                </a:solidFill>
                <a:cs typeface="Calibri"/>
              </a:rPr>
              <a:t>distant metas- </a:t>
            </a:r>
            <a:r>
              <a:rPr sz="1000" spc="-5" dirty="0">
                <a:solidFill>
                  <a:prstClr val="black"/>
                </a:solidFill>
                <a:cs typeface="Calibri"/>
              </a:rPr>
              <a:t> </a:t>
            </a:r>
            <a:r>
              <a:rPr sz="1000" dirty="0">
                <a:solidFill>
                  <a:prstClr val="black"/>
                </a:solidFill>
                <a:cs typeface="Calibri"/>
              </a:rPr>
              <a:t>tases.</a:t>
            </a:r>
            <a:r>
              <a:rPr sz="975" baseline="38461" dirty="0">
                <a:solidFill>
                  <a:srgbClr val="007FAC"/>
                </a:solidFill>
                <a:cs typeface="Calibri"/>
                <a:hlinkClick r:id="rId2" action="ppaction://hlinksldjump"/>
              </a:rPr>
              <a:t>35</a:t>
            </a:r>
            <a:r>
              <a:rPr sz="975" spc="7" baseline="38461" dirty="0">
                <a:solidFill>
                  <a:srgbClr val="007FAC"/>
                </a:solidFill>
                <a:cs typeface="Calibri"/>
              </a:rPr>
              <a:t> </a:t>
            </a:r>
            <a:r>
              <a:rPr sz="1000" spc="-5" dirty="0">
                <a:solidFill>
                  <a:prstClr val="black"/>
                </a:solidFill>
                <a:cs typeface="Calibri"/>
              </a:rPr>
              <a:t>Although</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value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ChT</a:t>
            </a:r>
            <a:r>
              <a:rPr sz="1000" spc="210" dirty="0">
                <a:solidFill>
                  <a:prstClr val="black"/>
                </a:solidFill>
                <a:cs typeface="Calibri"/>
              </a:rPr>
              <a:t> </a:t>
            </a:r>
            <a:r>
              <a:rPr sz="1000" spc="-10" dirty="0">
                <a:solidFill>
                  <a:prstClr val="black"/>
                </a:solidFill>
                <a:cs typeface="Calibri"/>
              </a:rPr>
              <a:t>remains</a:t>
            </a:r>
            <a:r>
              <a:rPr sz="1000" spc="210" dirty="0">
                <a:solidFill>
                  <a:prstClr val="black"/>
                </a:solidFill>
                <a:cs typeface="Calibri"/>
              </a:rPr>
              <a:t> </a:t>
            </a:r>
            <a:r>
              <a:rPr sz="1000" spc="-10" dirty="0">
                <a:solidFill>
                  <a:prstClr val="black"/>
                </a:solidFill>
                <a:cs typeface="Calibri"/>
              </a:rPr>
              <a:t>unclearly </a:t>
            </a:r>
            <a:r>
              <a:rPr sz="1000" spc="-5" dirty="0">
                <a:solidFill>
                  <a:prstClr val="black"/>
                </a:solidFill>
                <a:cs typeface="Calibri"/>
              </a:rPr>
              <a:t> </a:t>
            </a:r>
            <a:r>
              <a:rPr sz="1000" spc="-25" dirty="0">
                <a:solidFill>
                  <a:prstClr val="black"/>
                </a:solidFill>
                <a:cs typeface="Calibri"/>
              </a:rPr>
              <a:t>de</a:t>
            </a:r>
            <a:r>
              <a:rPr sz="1000" spc="-25" dirty="0">
                <a:solidFill>
                  <a:prstClr val="black"/>
                </a:solidFill>
                <a:latin typeface="Lucida Sans Unicode"/>
                <a:cs typeface="Lucida Sans Unicode"/>
              </a:rPr>
              <a:t>fi</a:t>
            </a:r>
            <a:r>
              <a:rPr sz="1000" spc="-25" dirty="0">
                <a:solidFill>
                  <a:prstClr val="black"/>
                </a:solidFill>
                <a:cs typeface="Calibri"/>
              </a:rPr>
              <a:t>ned, </a:t>
            </a:r>
            <a:r>
              <a:rPr sz="1000" spc="-10" dirty="0">
                <a:solidFill>
                  <a:prstClr val="black"/>
                </a:solidFill>
                <a:cs typeface="Calibri"/>
              </a:rPr>
              <a:t>there </a:t>
            </a:r>
            <a:r>
              <a:rPr sz="1000" spc="-5" dirty="0">
                <a:solidFill>
                  <a:prstClr val="black"/>
                </a:solidFill>
                <a:cs typeface="Calibri"/>
              </a:rPr>
              <a:t>is </a:t>
            </a:r>
            <a:r>
              <a:rPr sz="1000" spc="-10" dirty="0">
                <a:solidFill>
                  <a:prstClr val="black"/>
                </a:solidFill>
                <a:cs typeface="Calibri"/>
              </a:rPr>
              <a:t>no reason today not to manage high-grade </a:t>
            </a:r>
            <a:r>
              <a:rPr sz="1000" spc="-5" dirty="0">
                <a:solidFill>
                  <a:prstClr val="black"/>
                </a:solidFill>
                <a:cs typeface="Calibri"/>
              </a:rPr>
              <a:t> </a:t>
            </a:r>
            <a:r>
              <a:rPr sz="1000" spc="-10" dirty="0">
                <a:solidFill>
                  <a:prstClr val="black"/>
                </a:solidFill>
                <a:cs typeface="Calibri"/>
              </a:rPr>
              <a:t>craniofacial </a:t>
            </a:r>
            <a:r>
              <a:rPr sz="1000" spc="-15" dirty="0">
                <a:solidFill>
                  <a:prstClr val="black"/>
                </a:solidFill>
                <a:cs typeface="Calibri"/>
              </a:rPr>
              <a:t>osteosarcomas </a:t>
            </a:r>
            <a:r>
              <a:rPr sz="1000" spc="-5" dirty="0">
                <a:solidFill>
                  <a:prstClr val="black"/>
                </a:solidFill>
                <a:cs typeface="Calibri"/>
              </a:rPr>
              <a:t>in </a:t>
            </a:r>
            <a:r>
              <a:rPr sz="1000" spc="-10" dirty="0">
                <a:solidFill>
                  <a:prstClr val="black"/>
                </a:solidFill>
                <a:cs typeface="Calibri"/>
              </a:rPr>
              <a:t>the </a:t>
            </a:r>
            <a:r>
              <a:rPr sz="1000" spc="-15" dirty="0">
                <a:solidFill>
                  <a:prstClr val="black"/>
                </a:solidFill>
                <a:cs typeface="Calibri"/>
              </a:rPr>
              <a:t>same </a:t>
            </a:r>
            <a:r>
              <a:rPr sz="1000" spc="-10" dirty="0">
                <a:solidFill>
                  <a:prstClr val="black"/>
                </a:solidFill>
                <a:cs typeface="Calibri"/>
              </a:rPr>
              <a:t>way </a:t>
            </a:r>
            <a:r>
              <a:rPr sz="1000" spc="-15" dirty="0">
                <a:solidFill>
                  <a:prstClr val="black"/>
                </a:solidFill>
                <a:cs typeface="Calibri"/>
              </a:rPr>
              <a:t>as </a:t>
            </a:r>
            <a:r>
              <a:rPr sz="1000" spc="-10" dirty="0">
                <a:solidFill>
                  <a:prstClr val="black"/>
                </a:solidFill>
                <a:cs typeface="Calibri"/>
              </a:rPr>
              <a:t>high-grade </a:t>
            </a:r>
            <a:r>
              <a:rPr sz="1000" spc="-5" dirty="0">
                <a:solidFill>
                  <a:prstClr val="black"/>
                </a:solidFill>
                <a:cs typeface="Calibri"/>
              </a:rPr>
              <a:t> </a:t>
            </a:r>
            <a:r>
              <a:rPr sz="1000" spc="-15" dirty="0">
                <a:solidFill>
                  <a:prstClr val="black"/>
                </a:solidFill>
                <a:cs typeface="Calibri"/>
              </a:rPr>
              <a:t>osteosarcoma</a:t>
            </a:r>
            <a:r>
              <a:rPr sz="1000" spc="-10" dirty="0">
                <a:solidFill>
                  <a:prstClr val="black"/>
                </a:solidFill>
                <a:cs typeface="Calibri"/>
              </a:rPr>
              <a:t> of</a:t>
            </a:r>
            <a:r>
              <a:rPr sz="1000" spc="-5" dirty="0">
                <a:solidFill>
                  <a:prstClr val="black"/>
                </a:solidFill>
                <a:cs typeface="Calibri"/>
              </a:rPr>
              <a:t> </a:t>
            </a:r>
            <a:r>
              <a:rPr sz="1000" spc="-10" dirty="0">
                <a:solidFill>
                  <a:prstClr val="black"/>
                </a:solidFill>
                <a:cs typeface="Calibri"/>
              </a:rPr>
              <a:t>other</a:t>
            </a:r>
            <a:r>
              <a:rPr sz="1000" spc="-5" dirty="0">
                <a:solidFill>
                  <a:prstClr val="black"/>
                </a:solidFill>
                <a:cs typeface="Calibri"/>
              </a:rPr>
              <a:t> </a:t>
            </a:r>
            <a:r>
              <a:rPr sz="1000" spc="-10" dirty="0">
                <a:solidFill>
                  <a:prstClr val="black"/>
                </a:solidFill>
                <a:cs typeface="Calibri"/>
              </a:rPr>
              <a:t>locations</a:t>
            </a:r>
            <a:r>
              <a:rPr sz="1000" spc="-5" dirty="0">
                <a:solidFill>
                  <a:prstClr val="black"/>
                </a:solidFill>
                <a:cs typeface="Calibri"/>
              </a:rPr>
              <a:t> </a:t>
            </a:r>
            <a:r>
              <a:rPr sz="1000" spc="-25" dirty="0">
                <a:solidFill>
                  <a:prstClr val="black"/>
                </a:solidFill>
                <a:cs typeface="Calibri"/>
              </a:rPr>
              <a:t>[IV,</a:t>
            </a:r>
            <a:r>
              <a:rPr sz="1000" spc="-20" dirty="0">
                <a:solidFill>
                  <a:prstClr val="black"/>
                </a:solidFill>
                <a:cs typeface="Calibri"/>
              </a:rPr>
              <a:t> </a:t>
            </a:r>
            <a:r>
              <a:rPr sz="1000" spc="-5" dirty="0">
                <a:solidFill>
                  <a:prstClr val="black"/>
                </a:solidFill>
                <a:cs typeface="Calibri"/>
              </a:rPr>
              <a:t>B].</a:t>
            </a:r>
            <a:r>
              <a:rPr sz="1000" dirty="0">
                <a:solidFill>
                  <a:prstClr val="black"/>
                </a:solidFill>
                <a:cs typeface="Calibri"/>
              </a:rPr>
              <a:t> </a:t>
            </a:r>
            <a:r>
              <a:rPr sz="1000" spc="-10" dirty="0">
                <a:solidFill>
                  <a:prstClr val="black"/>
                </a:solidFill>
                <a:cs typeface="Calibri"/>
              </a:rPr>
              <a:t>Given</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site, </a:t>
            </a:r>
            <a:r>
              <a:rPr sz="1000" spc="-5" dirty="0">
                <a:solidFill>
                  <a:prstClr val="black"/>
                </a:solidFill>
                <a:cs typeface="Calibri"/>
              </a:rPr>
              <a:t> </a:t>
            </a:r>
            <a:r>
              <a:rPr sz="1000" spc="-10" dirty="0">
                <a:solidFill>
                  <a:prstClr val="black"/>
                </a:solidFill>
                <a:cs typeface="Calibri"/>
              </a:rPr>
              <a:t>surgery</a:t>
            </a:r>
            <a:r>
              <a:rPr sz="1000" spc="135" dirty="0">
                <a:solidFill>
                  <a:prstClr val="black"/>
                </a:solidFill>
                <a:cs typeface="Calibri"/>
              </a:rPr>
              <a:t> </a:t>
            </a:r>
            <a:r>
              <a:rPr sz="1000" spc="-10" dirty="0">
                <a:solidFill>
                  <a:prstClr val="black"/>
                </a:solidFill>
                <a:cs typeface="Calibri"/>
              </a:rPr>
              <a:t>can</a:t>
            </a:r>
            <a:r>
              <a:rPr sz="1000" spc="150" dirty="0">
                <a:solidFill>
                  <a:prstClr val="black"/>
                </a:solidFill>
                <a:cs typeface="Calibri"/>
              </a:rPr>
              <a:t> </a:t>
            </a:r>
            <a:r>
              <a:rPr sz="1000" spc="-10" dirty="0">
                <a:solidFill>
                  <a:prstClr val="black"/>
                </a:solidFill>
                <a:cs typeface="Calibri"/>
              </a:rPr>
              <a:t>prove</a:t>
            </a:r>
            <a:r>
              <a:rPr sz="1000" spc="150" dirty="0">
                <a:solidFill>
                  <a:prstClr val="black"/>
                </a:solidFill>
                <a:cs typeface="Calibri"/>
              </a:rPr>
              <a:t> </a:t>
            </a:r>
            <a:r>
              <a:rPr sz="1000" spc="-5" dirty="0">
                <a:solidFill>
                  <a:prstClr val="black"/>
                </a:solidFill>
                <a:cs typeface="Calibri"/>
              </a:rPr>
              <a:t>challenging,</a:t>
            </a:r>
            <a:r>
              <a:rPr sz="1000" spc="150" dirty="0">
                <a:solidFill>
                  <a:prstClr val="black"/>
                </a:solidFill>
                <a:cs typeface="Calibri"/>
              </a:rPr>
              <a:t> </a:t>
            </a:r>
            <a:r>
              <a:rPr sz="1000" spc="-10" dirty="0">
                <a:solidFill>
                  <a:prstClr val="black"/>
                </a:solidFill>
                <a:cs typeface="Calibri"/>
              </a:rPr>
              <a:t>and</a:t>
            </a:r>
            <a:r>
              <a:rPr sz="1000" spc="155" dirty="0">
                <a:solidFill>
                  <a:prstClr val="black"/>
                </a:solidFill>
                <a:cs typeface="Calibri"/>
              </a:rPr>
              <a:t> </a:t>
            </a:r>
            <a:r>
              <a:rPr sz="1000" spc="-15" dirty="0">
                <a:solidFill>
                  <a:prstClr val="black"/>
                </a:solidFill>
                <a:cs typeface="Calibri"/>
              </a:rPr>
              <a:t>therefore</a:t>
            </a:r>
            <a:r>
              <a:rPr sz="1000" spc="145" dirty="0">
                <a:solidFill>
                  <a:prstClr val="black"/>
                </a:solidFill>
                <a:cs typeface="Calibri"/>
              </a:rPr>
              <a:t> </a:t>
            </a:r>
            <a:r>
              <a:rPr sz="1000" spc="-10" dirty="0">
                <a:solidFill>
                  <a:prstClr val="black"/>
                </a:solidFill>
                <a:cs typeface="Calibri"/>
              </a:rPr>
              <a:t>the</a:t>
            </a:r>
            <a:r>
              <a:rPr sz="1000" spc="150" dirty="0">
                <a:solidFill>
                  <a:prstClr val="black"/>
                </a:solidFill>
                <a:cs typeface="Calibri"/>
              </a:rPr>
              <a:t> </a:t>
            </a:r>
            <a:r>
              <a:rPr sz="1000" spc="-10" dirty="0">
                <a:solidFill>
                  <a:prstClr val="black"/>
                </a:solidFill>
                <a:cs typeface="Calibri"/>
              </a:rPr>
              <a:t>adminis-</a:t>
            </a:r>
            <a:endParaRPr sz="1000">
              <a:solidFill>
                <a:prstClr val="black"/>
              </a:solidFill>
              <a:cs typeface="Calibri"/>
            </a:endParaRPr>
          </a:p>
          <a:p>
            <a:pPr marL="50800" algn="just">
              <a:lnSpc>
                <a:spcPts val="1120"/>
              </a:lnSpc>
            </a:pPr>
            <a:r>
              <a:rPr sz="1000" spc="-10" dirty="0">
                <a:solidFill>
                  <a:prstClr val="black"/>
                </a:solidFill>
                <a:cs typeface="Calibri"/>
              </a:rPr>
              <a:t>tration</a:t>
            </a:r>
            <a:r>
              <a:rPr sz="1000" spc="65" dirty="0">
                <a:solidFill>
                  <a:prstClr val="black"/>
                </a:solidFill>
                <a:cs typeface="Calibri"/>
              </a:rPr>
              <a:t> </a:t>
            </a:r>
            <a:r>
              <a:rPr sz="1000" spc="-10" dirty="0">
                <a:solidFill>
                  <a:prstClr val="black"/>
                </a:solidFill>
                <a:cs typeface="Calibri"/>
              </a:rPr>
              <a:t>of</a:t>
            </a:r>
            <a:r>
              <a:rPr sz="1000" spc="70" dirty="0">
                <a:solidFill>
                  <a:prstClr val="black"/>
                </a:solidFill>
                <a:cs typeface="Calibri"/>
              </a:rPr>
              <a:t> </a:t>
            </a:r>
            <a:r>
              <a:rPr sz="1000" spc="-10" dirty="0">
                <a:solidFill>
                  <a:prstClr val="black"/>
                </a:solidFill>
                <a:cs typeface="Calibri"/>
              </a:rPr>
              <a:t>all</a:t>
            </a:r>
            <a:r>
              <a:rPr sz="1000" spc="70" dirty="0">
                <a:solidFill>
                  <a:prstClr val="black"/>
                </a:solidFill>
                <a:cs typeface="Calibri"/>
              </a:rPr>
              <a:t> </a:t>
            </a:r>
            <a:r>
              <a:rPr sz="1000" spc="-10" dirty="0">
                <a:solidFill>
                  <a:prstClr val="black"/>
                </a:solidFill>
                <a:cs typeface="Calibri"/>
              </a:rPr>
              <a:t>ChT</a:t>
            </a:r>
            <a:r>
              <a:rPr sz="1000" spc="70" dirty="0">
                <a:solidFill>
                  <a:prstClr val="black"/>
                </a:solidFill>
                <a:cs typeface="Calibri"/>
              </a:rPr>
              <a:t> </a:t>
            </a:r>
            <a:r>
              <a:rPr sz="1000" spc="-15" dirty="0">
                <a:solidFill>
                  <a:prstClr val="black"/>
                </a:solidFill>
                <a:cs typeface="Calibri"/>
              </a:rPr>
              <a:t>before</a:t>
            </a:r>
            <a:r>
              <a:rPr sz="1000" spc="60" dirty="0">
                <a:solidFill>
                  <a:prstClr val="black"/>
                </a:solidFill>
                <a:cs typeface="Calibri"/>
              </a:rPr>
              <a:t> </a:t>
            </a:r>
            <a:r>
              <a:rPr sz="1000" spc="-10" dirty="0">
                <a:solidFill>
                  <a:prstClr val="black"/>
                </a:solidFill>
                <a:cs typeface="Calibri"/>
              </a:rPr>
              <a:t>surgery</a:t>
            </a:r>
            <a:r>
              <a:rPr sz="1000" spc="70" dirty="0">
                <a:solidFill>
                  <a:prstClr val="black"/>
                </a:solidFill>
                <a:cs typeface="Calibri"/>
              </a:rPr>
              <a:t> </a:t>
            </a:r>
            <a:r>
              <a:rPr sz="1000" spc="-10" dirty="0">
                <a:solidFill>
                  <a:prstClr val="black"/>
                </a:solidFill>
                <a:cs typeface="Calibri"/>
              </a:rPr>
              <a:t>with</a:t>
            </a:r>
            <a:r>
              <a:rPr sz="1000" spc="75" dirty="0">
                <a:solidFill>
                  <a:prstClr val="black"/>
                </a:solidFill>
                <a:cs typeface="Calibri"/>
              </a:rPr>
              <a:t> </a:t>
            </a:r>
            <a:r>
              <a:rPr sz="1000" spc="-10" dirty="0">
                <a:solidFill>
                  <a:prstClr val="black"/>
                </a:solidFill>
                <a:cs typeface="Calibri"/>
              </a:rPr>
              <a:t>close</a:t>
            </a:r>
            <a:r>
              <a:rPr sz="1000" spc="75" dirty="0">
                <a:solidFill>
                  <a:prstClr val="black"/>
                </a:solidFill>
                <a:cs typeface="Calibri"/>
              </a:rPr>
              <a:t> </a:t>
            </a:r>
            <a:r>
              <a:rPr sz="1000" spc="-10" dirty="0">
                <a:solidFill>
                  <a:prstClr val="black"/>
                </a:solidFill>
                <a:cs typeface="Calibri"/>
              </a:rPr>
              <a:t>monitoring</a:t>
            </a:r>
            <a:r>
              <a:rPr sz="1000" spc="70" dirty="0">
                <a:solidFill>
                  <a:prstClr val="black"/>
                </a:solidFill>
                <a:cs typeface="Calibri"/>
              </a:rPr>
              <a:t> </a:t>
            </a:r>
            <a:r>
              <a:rPr sz="1000" spc="-15" dirty="0">
                <a:solidFill>
                  <a:prstClr val="black"/>
                </a:solidFill>
                <a:cs typeface="Calibri"/>
              </a:rPr>
              <a:t>may</a:t>
            </a:r>
            <a:endParaRPr sz="1000">
              <a:solidFill>
                <a:prstClr val="black"/>
              </a:solidFill>
              <a:cs typeface="Calibri"/>
            </a:endParaRPr>
          </a:p>
          <a:p>
            <a:pPr marL="50800" marR="44450" indent="-635" algn="just">
              <a:lnSpc>
                <a:spcPts val="1200"/>
              </a:lnSpc>
              <a:spcBef>
                <a:spcPts val="40"/>
              </a:spcBef>
            </a:pPr>
            <a:r>
              <a:rPr sz="1000" spc="-10" dirty="0">
                <a:solidFill>
                  <a:prstClr val="black"/>
                </a:solidFill>
                <a:cs typeface="Calibri"/>
              </a:rPr>
              <a:t>be advantageous </a:t>
            </a:r>
            <a:r>
              <a:rPr sz="1000" spc="-30" dirty="0">
                <a:solidFill>
                  <a:prstClr val="black"/>
                </a:solidFill>
                <a:cs typeface="Calibri"/>
              </a:rPr>
              <a:t>[IV, </a:t>
            </a:r>
            <a:r>
              <a:rPr sz="1000" spc="10" dirty="0">
                <a:solidFill>
                  <a:prstClr val="black"/>
                </a:solidFill>
                <a:cs typeface="Calibri"/>
              </a:rPr>
              <a:t>B].</a:t>
            </a:r>
            <a:r>
              <a:rPr sz="975" spc="15" baseline="38461" dirty="0">
                <a:solidFill>
                  <a:srgbClr val="007FAC"/>
                </a:solidFill>
                <a:cs typeface="Calibri"/>
                <a:hlinkClick r:id="rId2" action="ppaction://hlinksldjump"/>
              </a:rPr>
              <a:t>36</a:t>
            </a:r>
            <a:r>
              <a:rPr sz="975" spc="22" baseline="38461" dirty="0">
                <a:solidFill>
                  <a:srgbClr val="007FAC"/>
                </a:solidFill>
                <a:cs typeface="Calibri"/>
              </a:rPr>
              <a:t> </a:t>
            </a:r>
            <a:r>
              <a:rPr sz="1000" spc="-10" dirty="0">
                <a:solidFill>
                  <a:prstClr val="black"/>
                </a:solidFill>
                <a:cs typeface="Calibri"/>
              </a:rPr>
              <a:t>RT can be proposed when com- </a:t>
            </a:r>
            <a:r>
              <a:rPr sz="1000" spc="-5" dirty="0">
                <a:solidFill>
                  <a:prstClr val="black"/>
                </a:solidFill>
                <a:cs typeface="Calibri"/>
              </a:rPr>
              <a:t> </a:t>
            </a:r>
            <a:r>
              <a:rPr sz="1000" spc="-10" dirty="0">
                <a:solidFill>
                  <a:prstClr val="black"/>
                </a:solidFill>
                <a:cs typeface="Calibri"/>
              </a:rPr>
              <a:t>plete</a:t>
            </a:r>
            <a:r>
              <a:rPr sz="1000" spc="-5" dirty="0">
                <a:solidFill>
                  <a:prstClr val="black"/>
                </a:solidFill>
                <a:cs typeface="Calibri"/>
              </a:rPr>
              <a:t> </a:t>
            </a:r>
            <a:r>
              <a:rPr sz="1000" spc="-10" dirty="0">
                <a:solidFill>
                  <a:prstClr val="black"/>
                </a:solidFill>
                <a:cs typeface="Calibri"/>
              </a:rPr>
              <a:t>surgery</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not</a:t>
            </a:r>
            <a:r>
              <a:rPr sz="1000" spc="-5" dirty="0">
                <a:solidFill>
                  <a:prstClr val="black"/>
                </a:solidFill>
                <a:cs typeface="Calibri"/>
              </a:rPr>
              <a:t> </a:t>
            </a:r>
            <a:r>
              <a:rPr sz="1000" spc="-10" dirty="0">
                <a:solidFill>
                  <a:prstClr val="black"/>
                </a:solidFill>
                <a:cs typeface="Calibri"/>
              </a:rPr>
              <a:t>feasible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undergoing </a:t>
            </a:r>
            <a:r>
              <a:rPr sz="1000" spc="-5" dirty="0">
                <a:solidFill>
                  <a:prstClr val="black"/>
                </a:solidFill>
                <a:cs typeface="Calibri"/>
              </a:rPr>
              <a:t> </a:t>
            </a:r>
            <a:r>
              <a:rPr sz="1000" spc="-10" dirty="0">
                <a:solidFill>
                  <a:prstClr val="black"/>
                </a:solidFill>
                <a:cs typeface="Calibri"/>
              </a:rPr>
              <a:t>resection</a:t>
            </a:r>
            <a:r>
              <a:rPr sz="1000" spc="-5" dirty="0">
                <a:solidFill>
                  <a:prstClr val="black"/>
                </a:solidFill>
                <a:cs typeface="Calibri"/>
              </a:rPr>
              <a:t> with</a:t>
            </a:r>
            <a:r>
              <a:rPr sz="1000" dirty="0">
                <a:solidFill>
                  <a:prstClr val="black"/>
                </a:solidFill>
                <a:cs typeface="Calibri"/>
              </a:rPr>
              <a:t> </a:t>
            </a:r>
            <a:r>
              <a:rPr sz="1000" spc="-10" dirty="0">
                <a:solidFill>
                  <a:prstClr val="black"/>
                </a:solidFill>
                <a:cs typeface="Calibri"/>
              </a:rPr>
              <a:t>positive</a:t>
            </a:r>
            <a:r>
              <a:rPr sz="1000" spc="-5" dirty="0">
                <a:solidFill>
                  <a:prstClr val="black"/>
                </a:solidFill>
                <a:cs typeface="Calibri"/>
              </a:rPr>
              <a:t> </a:t>
            </a:r>
            <a:r>
              <a:rPr sz="1000" spc="-10" dirty="0">
                <a:solidFill>
                  <a:prstClr val="black"/>
                </a:solidFill>
                <a:cs typeface="Calibri"/>
              </a:rPr>
              <a:t>margins,</a:t>
            </a:r>
            <a:r>
              <a:rPr sz="1000" spc="-5" dirty="0">
                <a:solidFill>
                  <a:prstClr val="black"/>
                </a:solidFill>
                <a:cs typeface="Calibri"/>
              </a:rPr>
              <a:t> </a:t>
            </a:r>
            <a:r>
              <a:rPr sz="1000" spc="-15" dirty="0">
                <a:solidFill>
                  <a:prstClr val="black"/>
                </a:solidFill>
                <a:cs typeface="Calibri"/>
              </a:rPr>
              <a:t>after</a:t>
            </a:r>
            <a:r>
              <a:rPr sz="1000" spc="-10" dirty="0">
                <a:solidFill>
                  <a:prstClr val="black"/>
                </a:solidFill>
                <a:cs typeface="Calibri"/>
              </a:rPr>
              <a:t> discussion</a:t>
            </a:r>
            <a:r>
              <a:rPr sz="1000" spc="-5" dirty="0">
                <a:solidFill>
                  <a:prstClr val="black"/>
                </a:solidFill>
                <a:cs typeface="Calibri"/>
              </a:rPr>
              <a:t> within</a:t>
            </a:r>
            <a:r>
              <a:rPr sz="1000" dirty="0">
                <a:solidFill>
                  <a:prstClr val="black"/>
                </a:solidFill>
                <a:cs typeface="Calibri"/>
              </a:rPr>
              <a:t> </a:t>
            </a:r>
            <a:r>
              <a:rPr sz="1000" spc="-15" dirty="0">
                <a:solidFill>
                  <a:prstClr val="black"/>
                </a:solidFill>
                <a:cs typeface="Calibri"/>
              </a:rPr>
              <a:t>a </a:t>
            </a:r>
            <a:r>
              <a:rPr sz="1000" spc="-215" dirty="0">
                <a:solidFill>
                  <a:prstClr val="black"/>
                </a:solidFill>
                <a:cs typeface="Calibri"/>
              </a:rPr>
              <a:t> </a:t>
            </a:r>
            <a:r>
              <a:rPr sz="1000" spc="-10" dirty="0">
                <a:solidFill>
                  <a:prstClr val="black"/>
                </a:solidFill>
                <a:cs typeface="Calibri"/>
              </a:rPr>
              <a:t>MDT </a:t>
            </a:r>
            <a:r>
              <a:rPr sz="1000" spc="-25" dirty="0">
                <a:solidFill>
                  <a:prstClr val="black"/>
                </a:solidFill>
                <a:cs typeface="Calibri"/>
              </a:rPr>
              <a:t>[IV, </a:t>
            </a:r>
            <a:r>
              <a:rPr sz="1000" spc="-5" dirty="0">
                <a:solidFill>
                  <a:prstClr val="black"/>
                </a:solidFill>
                <a:cs typeface="Calibri"/>
              </a:rPr>
              <a:t>B]. </a:t>
            </a:r>
            <a:r>
              <a:rPr sz="1000" spc="-10" dirty="0">
                <a:solidFill>
                  <a:prstClr val="black"/>
                </a:solidFill>
                <a:cs typeface="Calibri"/>
              </a:rPr>
              <a:t>Modern RT techniques </a:t>
            </a:r>
            <a:r>
              <a:rPr sz="1000" spc="-5" dirty="0">
                <a:solidFill>
                  <a:prstClr val="black"/>
                </a:solidFill>
                <a:cs typeface="Calibri"/>
              </a:rPr>
              <a:t>(including </a:t>
            </a:r>
            <a:r>
              <a:rPr sz="1000" spc="-10" dirty="0">
                <a:solidFill>
                  <a:prstClr val="black"/>
                </a:solidFill>
                <a:cs typeface="Calibri"/>
              </a:rPr>
              <a:t>heavy parti- </a:t>
            </a:r>
            <a:r>
              <a:rPr sz="1000" spc="-5" dirty="0">
                <a:solidFill>
                  <a:prstClr val="black"/>
                </a:solidFill>
                <a:cs typeface="Calibri"/>
              </a:rPr>
              <a:t> </a:t>
            </a:r>
            <a:r>
              <a:rPr sz="1000" spc="-10" dirty="0">
                <a:solidFill>
                  <a:prstClr val="black"/>
                </a:solidFill>
                <a:cs typeface="Calibri"/>
              </a:rPr>
              <a:t>cles and </a:t>
            </a:r>
            <a:r>
              <a:rPr sz="1000" spc="-5" dirty="0">
                <a:solidFill>
                  <a:prstClr val="black"/>
                </a:solidFill>
                <a:cs typeface="Calibri"/>
              </a:rPr>
              <a:t>IMRT) </a:t>
            </a:r>
            <a:r>
              <a:rPr sz="1000" spc="-15" dirty="0">
                <a:solidFill>
                  <a:prstClr val="black"/>
                </a:solidFill>
                <a:cs typeface="Calibri"/>
              </a:rPr>
              <a:t>may </a:t>
            </a:r>
            <a:r>
              <a:rPr sz="1000" spc="-10" dirty="0">
                <a:solidFill>
                  <a:prstClr val="black"/>
                </a:solidFill>
                <a:cs typeface="Calibri"/>
              </a:rPr>
              <a:t>offer </a:t>
            </a:r>
            <a:r>
              <a:rPr sz="1000" spc="-15" dirty="0">
                <a:solidFill>
                  <a:prstClr val="black"/>
                </a:solidFill>
                <a:cs typeface="Calibri"/>
              </a:rPr>
              <a:t>a </a:t>
            </a:r>
            <a:r>
              <a:rPr sz="1000" spc="-10" dirty="0">
                <a:solidFill>
                  <a:prstClr val="black"/>
                </a:solidFill>
                <a:cs typeface="Calibri"/>
              </a:rPr>
              <a:t>technical advantage to deliver </a:t>
            </a:r>
            <a:r>
              <a:rPr sz="1000" spc="-5" dirty="0">
                <a:solidFill>
                  <a:prstClr val="black"/>
                </a:solidFill>
                <a:cs typeface="Calibri"/>
              </a:rPr>
              <a:t> </a:t>
            </a:r>
            <a:r>
              <a:rPr sz="1000" spc="-10" dirty="0">
                <a:solidFill>
                  <a:prstClr val="black"/>
                </a:solidFill>
                <a:cs typeface="Calibri"/>
              </a:rPr>
              <a:t>high</a:t>
            </a:r>
            <a:r>
              <a:rPr sz="1000" spc="100" dirty="0">
                <a:solidFill>
                  <a:prstClr val="black"/>
                </a:solidFill>
                <a:cs typeface="Calibri"/>
              </a:rPr>
              <a:t> </a:t>
            </a:r>
            <a:r>
              <a:rPr sz="1000" spc="-10" dirty="0">
                <a:solidFill>
                  <a:prstClr val="black"/>
                </a:solidFill>
                <a:cs typeface="Calibri"/>
              </a:rPr>
              <a:t>doses</a:t>
            </a:r>
            <a:r>
              <a:rPr sz="1000" spc="105"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0" dirty="0">
                <a:solidFill>
                  <a:prstClr val="black"/>
                </a:solidFill>
                <a:cs typeface="Calibri"/>
              </a:rPr>
              <a:t>could</a:t>
            </a:r>
            <a:r>
              <a:rPr sz="1000" spc="105" dirty="0">
                <a:solidFill>
                  <a:prstClr val="black"/>
                </a:solidFill>
                <a:cs typeface="Calibri"/>
              </a:rPr>
              <a:t> </a:t>
            </a:r>
            <a:r>
              <a:rPr sz="1000" spc="-10" dirty="0">
                <a:solidFill>
                  <a:prstClr val="black"/>
                </a:solidFill>
                <a:cs typeface="Calibri"/>
              </a:rPr>
              <a:t>be</a:t>
            </a:r>
            <a:r>
              <a:rPr sz="1000" spc="105" dirty="0">
                <a:solidFill>
                  <a:prstClr val="black"/>
                </a:solidFill>
                <a:cs typeface="Calibri"/>
              </a:rPr>
              <a:t> </a:t>
            </a:r>
            <a:r>
              <a:rPr sz="1000" spc="-10" dirty="0">
                <a:solidFill>
                  <a:prstClr val="black"/>
                </a:solidFill>
                <a:cs typeface="Calibri"/>
              </a:rPr>
              <a:t>considered.</a:t>
            </a:r>
            <a:endParaRPr sz="1000">
              <a:solidFill>
                <a:prstClr val="black"/>
              </a:solidFill>
              <a:cs typeface="Calibri"/>
            </a:endParaRPr>
          </a:p>
          <a:p>
            <a:pPr marL="177165" algn="just">
              <a:lnSpc>
                <a:spcPts val="1135"/>
              </a:lnSpc>
            </a:pPr>
            <a:r>
              <a:rPr sz="1000" spc="-10" dirty="0">
                <a:solidFill>
                  <a:prstClr val="black"/>
                </a:solidFill>
                <a:cs typeface="Calibri"/>
              </a:rPr>
              <a:t>Primary</a:t>
            </a:r>
            <a:r>
              <a:rPr sz="1000" spc="635" dirty="0">
                <a:solidFill>
                  <a:prstClr val="black"/>
                </a:solidFill>
                <a:cs typeface="Calibri"/>
              </a:rPr>
              <a:t> </a:t>
            </a:r>
            <a:r>
              <a:rPr sz="1000" spc="-10" dirty="0">
                <a:solidFill>
                  <a:prstClr val="black"/>
                </a:solidFill>
                <a:cs typeface="Calibri"/>
              </a:rPr>
              <a:t>metastatic</a:t>
            </a:r>
            <a:r>
              <a:rPr sz="1000" spc="625" dirty="0">
                <a:solidFill>
                  <a:prstClr val="black"/>
                </a:solidFill>
                <a:cs typeface="Calibri"/>
              </a:rPr>
              <a:t> </a:t>
            </a:r>
            <a:r>
              <a:rPr sz="1000" spc="-15" dirty="0">
                <a:solidFill>
                  <a:prstClr val="black"/>
                </a:solidFill>
                <a:cs typeface="Calibri"/>
              </a:rPr>
              <a:t>osteosarcoma</a:t>
            </a:r>
            <a:r>
              <a:rPr sz="1000" spc="425" dirty="0">
                <a:solidFill>
                  <a:prstClr val="black"/>
                </a:solidFill>
                <a:cs typeface="Calibri"/>
              </a:rPr>
              <a:t> </a:t>
            </a:r>
            <a:r>
              <a:rPr sz="1000" spc="-10" dirty="0">
                <a:solidFill>
                  <a:prstClr val="black"/>
                </a:solidFill>
                <a:cs typeface="Calibri"/>
              </a:rPr>
              <a:t>patients</a:t>
            </a:r>
            <a:r>
              <a:rPr sz="1000" spc="630" dirty="0">
                <a:solidFill>
                  <a:prstClr val="black"/>
                </a:solidFill>
                <a:cs typeface="Calibri"/>
              </a:rPr>
              <a:t> </a:t>
            </a:r>
            <a:r>
              <a:rPr sz="1000" spc="-15" dirty="0">
                <a:solidFill>
                  <a:prstClr val="black"/>
                </a:solidFill>
                <a:cs typeface="Calibri"/>
              </a:rPr>
              <a:t>may</a:t>
            </a:r>
            <a:r>
              <a:rPr sz="1000" spc="200" dirty="0">
                <a:solidFill>
                  <a:prstClr val="black"/>
                </a:solidFill>
                <a:cs typeface="Calibri"/>
              </a:rPr>
              <a:t>  </a:t>
            </a:r>
            <a:r>
              <a:rPr sz="1000" spc="-10" dirty="0">
                <a:solidFill>
                  <a:prstClr val="black"/>
                </a:solidFill>
                <a:cs typeface="Calibri"/>
              </a:rPr>
              <a:t>be</a:t>
            </a:r>
            <a:endParaRPr sz="1000">
              <a:solidFill>
                <a:prstClr val="black"/>
              </a:solidFill>
              <a:cs typeface="Calibri"/>
            </a:endParaRPr>
          </a:p>
          <a:p>
            <a:pPr marL="50800" marR="43815" algn="just">
              <a:lnSpc>
                <a:spcPts val="1200"/>
              </a:lnSpc>
              <a:spcBef>
                <a:spcPts val="35"/>
              </a:spcBef>
            </a:pPr>
            <a:r>
              <a:rPr sz="1000" spc="-10" dirty="0">
                <a:solidFill>
                  <a:prstClr val="black"/>
                </a:solidFill>
                <a:cs typeface="Calibri"/>
              </a:rPr>
              <a:t>treated </a:t>
            </a:r>
            <a:r>
              <a:rPr sz="1000" spc="-5" dirty="0">
                <a:solidFill>
                  <a:prstClr val="black"/>
                </a:solidFill>
                <a:cs typeface="Calibri"/>
              </a:rPr>
              <a:t>with </a:t>
            </a:r>
            <a:r>
              <a:rPr sz="1000" spc="-15" dirty="0">
                <a:solidFill>
                  <a:prstClr val="black"/>
                </a:solidFill>
                <a:cs typeface="Calibri"/>
              </a:rPr>
              <a:t>a </a:t>
            </a:r>
            <a:r>
              <a:rPr sz="1000" spc="-10" dirty="0">
                <a:solidFill>
                  <a:prstClr val="black"/>
                </a:solidFill>
                <a:cs typeface="Calibri"/>
              </a:rPr>
              <a:t>curative intent following the </a:t>
            </a:r>
            <a:r>
              <a:rPr sz="1000" spc="-15" dirty="0">
                <a:solidFill>
                  <a:prstClr val="black"/>
                </a:solidFill>
                <a:cs typeface="Calibri"/>
              </a:rPr>
              <a:t>same </a:t>
            </a:r>
            <a:r>
              <a:rPr sz="1000" spc="-10" dirty="0">
                <a:solidFill>
                  <a:prstClr val="black"/>
                </a:solidFill>
                <a:cs typeface="Calibri"/>
              </a:rPr>
              <a:t>principles </a:t>
            </a:r>
            <a:r>
              <a:rPr sz="1000" spc="-5" dirty="0">
                <a:solidFill>
                  <a:prstClr val="black"/>
                </a:solidFill>
                <a:cs typeface="Calibri"/>
              </a:rPr>
              <a:t> </a:t>
            </a:r>
            <a:r>
              <a:rPr sz="1000" spc="-15" dirty="0">
                <a:solidFill>
                  <a:prstClr val="black"/>
                </a:solidFill>
                <a:cs typeface="Calibri"/>
              </a:rPr>
              <a:t>as </a:t>
            </a:r>
            <a:r>
              <a:rPr sz="1000" spc="-10" dirty="0">
                <a:solidFill>
                  <a:prstClr val="black"/>
                </a:solidFill>
                <a:cs typeface="Calibri"/>
              </a:rPr>
              <a:t>applied </a:t>
            </a:r>
            <a:r>
              <a:rPr sz="1000" spc="-5" dirty="0">
                <a:solidFill>
                  <a:prstClr val="black"/>
                </a:solidFill>
                <a:cs typeface="Calibri"/>
              </a:rPr>
              <a:t>in </a:t>
            </a:r>
            <a:r>
              <a:rPr sz="1000" spc="-10" dirty="0">
                <a:solidFill>
                  <a:prstClr val="black"/>
                </a:solidFill>
                <a:cs typeface="Calibri"/>
              </a:rPr>
              <a:t>non-metastatic osteosarcomas. Retrospective </a:t>
            </a:r>
            <a:r>
              <a:rPr sz="1000" spc="-5" dirty="0">
                <a:solidFill>
                  <a:prstClr val="black"/>
                </a:solidFill>
                <a:cs typeface="Calibri"/>
              </a:rPr>
              <a:t> </a:t>
            </a:r>
            <a:r>
              <a:rPr sz="1000" spc="-10" dirty="0">
                <a:solidFill>
                  <a:prstClr val="black"/>
                </a:solidFill>
                <a:cs typeface="Calibri"/>
              </a:rPr>
              <a:t>data</a:t>
            </a:r>
            <a:r>
              <a:rPr sz="1000" spc="-5" dirty="0">
                <a:solidFill>
                  <a:prstClr val="black"/>
                </a:solidFill>
                <a:cs typeface="Calibri"/>
              </a:rPr>
              <a:t> </a:t>
            </a:r>
            <a:r>
              <a:rPr sz="1000" spc="-10" dirty="0">
                <a:solidFill>
                  <a:prstClr val="black"/>
                </a:solidFill>
                <a:cs typeface="Calibri"/>
              </a:rPr>
              <a:t>suggest</a:t>
            </a:r>
            <a:r>
              <a:rPr sz="1000" spc="-5" dirty="0">
                <a:solidFill>
                  <a:prstClr val="black"/>
                </a:solidFill>
                <a:cs typeface="Calibri"/>
              </a:rPr>
              <a:t> </a:t>
            </a:r>
            <a:r>
              <a:rPr sz="1000" spc="-10" dirty="0">
                <a:solidFill>
                  <a:prstClr val="black"/>
                </a:solidFill>
                <a:cs typeface="Calibri"/>
              </a:rPr>
              <a:t>that</a:t>
            </a:r>
            <a:r>
              <a:rPr sz="1000" spc="-5" dirty="0">
                <a:solidFill>
                  <a:prstClr val="black"/>
                </a:solidFill>
                <a:cs typeface="Calibri"/>
              </a:rPr>
              <a:t> </a:t>
            </a:r>
            <a:r>
              <a:rPr sz="1000" spc="-10" dirty="0">
                <a:solidFill>
                  <a:prstClr val="black"/>
                </a:solidFill>
                <a:cs typeface="Calibri"/>
              </a:rPr>
              <a:t>there</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subsets</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patients</a:t>
            </a:r>
            <a:r>
              <a:rPr sz="1000" spc="204" dirty="0">
                <a:solidFill>
                  <a:prstClr val="black"/>
                </a:solidFill>
                <a:cs typeface="Calibri"/>
              </a:rPr>
              <a:t> </a:t>
            </a:r>
            <a:r>
              <a:rPr sz="1000" spc="-10" dirty="0">
                <a:solidFill>
                  <a:prstClr val="black"/>
                </a:solidFill>
                <a:cs typeface="Calibri"/>
              </a:rPr>
              <a:t>who</a:t>
            </a:r>
            <a:r>
              <a:rPr sz="1000" spc="204" dirty="0">
                <a:solidFill>
                  <a:prstClr val="black"/>
                </a:solidFill>
                <a:cs typeface="Calibri"/>
              </a:rPr>
              <a:t> </a:t>
            </a:r>
            <a:r>
              <a:rPr sz="1000" spc="-10" dirty="0">
                <a:solidFill>
                  <a:prstClr val="black"/>
                </a:solidFill>
                <a:cs typeface="Calibri"/>
              </a:rPr>
              <a:t>can </a:t>
            </a:r>
            <a:r>
              <a:rPr sz="1000" spc="-215" dirty="0">
                <a:solidFill>
                  <a:prstClr val="black"/>
                </a:solidFill>
                <a:cs typeface="Calibri"/>
              </a:rPr>
              <a:t> </a:t>
            </a:r>
            <a:r>
              <a:rPr sz="1000" spc="-10" dirty="0">
                <a:solidFill>
                  <a:prstClr val="black"/>
                </a:solidFill>
                <a:cs typeface="Calibri"/>
              </a:rPr>
              <a:t>have </a:t>
            </a:r>
            <a:r>
              <a:rPr sz="1000" spc="-15" dirty="0">
                <a:solidFill>
                  <a:prstClr val="black"/>
                </a:solidFill>
                <a:cs typeface="Calibri"/>
              </a:rPr>
              <a:t>a </a:t>
            </a:r>
            <a:r>
              <a:rPr sz="1000" spc="-10" dirty="0">
                <a:solidFill>
                  <a:prstClr val="black"/>
                </a:solidFill>
                <a:cs typeface="Calibri"/>
              </a:rPr>
              <a:t>very similar prognosis to that of localised disease, </a:t>
            </a:r>
            <a:r>
              <a:rPr sz="1000" spc="-5" dirty="0">
                <a:solidFill>
                  <a:prstClr val="black"/>
                </a:solidFill>
                <a:cs typeface="Calibri"/>
              </a:rPr>
              <a:t> </a:t>
            </a:r>
            <a:r>
              <a:rPr sz="1000" spc="-10" dirty="0">
                <a:solidFill>
                  <a:prstClr val="black"/>
                </a:solidFill>
                <a:cs typeface="Calibri"/>
              </a:rPr>
              <a:t>provided</a:t>
            </a:r>
            <a:r>
              <a:rPr sz="1000" spc="90" dirty="0">
                <a:solidFill>
                  <a:prstClr val="black"/>
                </a:solidFill>
                <a:cs typeface="Calibri"/>
              </a:rPr>
              <a:t> </a:t>
            </a:r>
            <a:r>
              <a:rPr sz="1000" spc="-10" dirty="0">
                <a:solidFill>
                  <a:prstClr val="black"/>
                </a:solidFill>
                <a:cs typeface="Calibri"/>
              </a:rPr>
              <a:t>surgical</a:t>
            </a:r>
            <a:r>
              <a:rPr sz="1000" spc="95" dirty="0">
                <a:solidFill>
                  <a:prstClr val="black"/>
                </a:solidFill>
                <a:cs typeface="Calibri"/>
              </a:rPr>
              <a:t> </a:t>
            </a:r>
            <a:r>
              <a:rPr sz="1000" spc="-10" dirty="0">
                <a:solidFill>
                  <a:prstClr val="black"/>
                </a:solidFill>
                <a:cs typeface="Calibri"/>
              </a:rPr>
              <a:t>removal</a:t>
            </a:r>
            <a:r>
              <a:rPr sz="1000" spc="95" dirty="0">
                <a:solidFill>
                  <a:prstClr val="black"/>
                </a:solidFill>
                <a:cs typeface="Calibri"/>
              </a:rPr>
              <a:t> </a:t>
            </a:r>
            <a:r>
              <a:rPr sz="1000" spc="-10" dirty="0">
                <a:solidFill>
                  <a:prstClr val="black"/>
                </a:solidFill>
                <a:cs typeface="Calibri"/>
              </a:rPr>
              <a:t>of</a:t>
            </a:r>
            <a:r>
              <a:rPr sz="1000" spc="100" dirty="0">
                <a:solidFill>
                  <a:prstClr val="black"/>
                </a:solidFill>
                <a:cs typeface="Calibri"/>
              </a:rPr>
              <a:t> </a:t>
            </a:r>
            <a:r>
              <a:rPr sz="1000" spc="-10" dirty="0">
                <a:solidFill>
                  <a:prstClr val="black"/>
                </a:solidFill>
                <a:cs typeface="Calibri"/>
              </a:rPr>
              <a:t>all</a:t>
            </a:r>
            <a:r>
              <a:rPr sz="1000" spc="95" dirty="0">
                <a:solidFill>
                  <a:prstClr val="black"/>
                </a:solidFill>
                <a:cs typeface="Calibri"/>
              </a:rPr>
              <a:t> </a:t>
            </a:r>
            <a:r>
              <a:rPr sz="1000" spc="-10" dirty="0">
                <a:solidFill>
                  <a:prstClr val="black"/>
                </a:solidFill>
                <a:cs typeface="Calibri"/>
              </a:rPr>
              <a:t>known</a:t>
            </a:r>
            <a:r>
              <a:rPr sz="1000" spc="100" dirty="0">
                <a:solidFill>
                  <a:prstClr val="black"/>
                </a:solidFill>
                <a:cs typeface="Calibri"/>
              </a:rPr>
              <a:t> </a:t>
            </a:r>
            <a:r>
              <a:rPr sz="1000" spc="-10" dirty="0">
                <a:solidFill>
                  <a:prstClr val="black"/>
                </a:solidFill>
                <a:cs typeface="Calibri"/>
              </a:rPr>
              <a:t>metastatic</a:t>
            </a:r>
            <a:r>
              <a:rPr sz="1000" spc="100" dirty="0">
                <a:solidFill>
                  <a:prstClr val="black"/>
                </a:solidFill>
                <a:cs typeface="Calibri"/>
              </a:rPr>
              <a:t> </a:t>
            </a:r>
            <a:r>
              <a:rPr sz="1000" spc="-10" dirty="0">
                <a:solidFill>
                  <a:prstClr val="black"/>
                </a:solidFill>
                <a:cs typeface="Calibri"/>
              </a:rPr>
              <a:t>deposits </a:t>
            </a:r>
            <a:r>
              <a:rPr sz="1000" spc="-215" dirty="0">
                <a:solidFill>
                  <a:prstClr val="black"/>
                </a:solidFill>
                <a:cs typeface="Calibri"/>
              </a:rPr>
              <a:t> </a:t>
            </a:r>
            <a:r>
              <a:rPr sz="1000" spc="-5" dirty="0">
                <a:solidFill>
                  <a:prstClr val="black"/>
                </a:solidFill>
                <a:cs typeface="Calibri"/>
              </a:rPr>
              <a:t>is</a:t>
            </a:r>
            <a:r>
              <a:rPr sz="1000" spc="95" dirty="0">
                <a:solidFill>
                  <a:prstClr val="black"/>
                </a:solidFill>
                <a:cs typeface="Calibri"/>
              </a:rPr>
              <a:t> </a:t>
            </a:r>
            <a:r>
              <a:rPr sz="1000" spc="-10" dirty="0">
                <a:solidFill>
                  <a:prstClr val="black"/>
                </a:solidFill>
                <a:cs typeface="Calibri"/>
              </a:rPr>
              <a:t>achievable</a:t>
            </a:r>
            <a:r>
              <a:rPr sz="1000" spc="105" dirty="0">
                <a:solidFill>
                  <a:prstClr val="black"/>
                </a:solidFill>
                <a:cs typeface="Calibri"/>
              </a:rPr>
              <a:t> </a:t>
            </a:r>
            <a:r>
              <a:rPr sz="1000" spc="-10" dirty="0">
                <a:solidFill>
                  <a:prstClr val="black"/>
                </a:solidFill>
                <a:cs typeface="Calibri"/>
              </a:rPr>
              <a:t>[III,</a:t>
            </a:r>
            <a:r>
              <a:rPr sz="1000" spc="100" dirty="0">
                <a:solidFill>
                  <a:prstClr val="black"/>
                </a:solidFill>
                <a:cs typeface="Calibri"/>
              </a:rPr>
              <a:t> </a:t>
            </a:r>
            <a:r>
              <a:rPr sz="1000" spc="15" dirty="0">
                <a:solidFill>
                  <a:prstClr val="black"/>
                </a:solidFill>
                <a:cs typeface="Calibri"/>
              </a:rPr>
              <a:t>B].</a:t>
            </a:r>
            <a:r>
              <a:rPr sz="975" spc="22" baseline="38461" dirty="0">
                <a:solidFill>
                  <a:srgbClr val="007FAC"/>
                </a:solidFill>
                <a:cs typeface="Calibri"/>
                <a:hlinkClick r:id="rId2" action="ppaction://hlinksldjump"/>
              </a:rPr>
              <a:t>37</a:t>
            </a:r>
            <a:endParaRPr sz="975" baseline="38461">
              <a:solidFill>
                <a:prstClr val="black"/>
              </a:solidFill>
              <a:cs typeface="Calibri"/>
            </a:endParaRPr>
          </a:p>
          <a:p>
            <a:pPr marL="177165" algn="just">
              <a:lnSpc>
                <a:spcPts val="1135"/>
              </a:lnSpc>
            </a:pPr>
            <a:r>
              <a:rPr sz="1000" spc="-10" dirty="0">
                <a:solidFill>
                  <a:prstClr val="black"/>
                </a:solidFill>
                <a:cs typeface="Calibri"/>
              </a:rPr>
              <a:t>MTP</a:t>
            </a:r>
            <a:r>
              <a:rPr sz="1000" spc="125" dirty="0">
                <a:solidFill>
                  <a:prstClr val="black"/>
                </a:solidFill>
                <a:cs typeface="Calibri"/>
              </a:rPr>
              <a:t> </a:t>
            </a:r>
            <a:r>
              <a:rPr sz="1000" spc="-10" dirty="0">
                <a:solidFill>
                  <a:prstClr val="black"/>
                </a:solidFill>
                <a:cs typeface="Calibri"/>
              </a:rPr>
              <a:t>does</a:t>
            </a:r>
            <a:r>
              <a:rPr sz="1000" spc="140" dirty="0">
                <a:solidFill>
                  <a:prstClr val="black"/>
                </a:solidFill>
                <a:cs typeface="Calibri"/>
              </a:rPr>
              <a:t> </a:t>
            </a:r>
            <a:r>
              <a:rPr sz="1000" spc="-10" dirty="0">
                <a:solidFill>
                  <a:prstClr val="black"/>
                </a:solidFill>
                <a:cs typeface="Calibri"/>
              </a:rPr>
              <a:t>not</a:t>
            </a:r>
            <a:r>
              <a:rPr sz="1000" spc="140" dirty="0">
                <a:solidFill>
                  <a:prstClr val="black"/>
                </a:solidFill>
                <a:cs typeface="Calibri"/>
              </a:rPr>
              <a:t> </a:t>
            </a:r>
            <a:r>
              <a:rPr sz="1000" spc="-10" dirty="0">
                <a:solidFill>
                  <a:prstClr val="black"/>
                </a:solidFill>
                <a:cs typeface="Calibri"/>
              </a:rPr>
              <a:t>offer</a:t>
            </a:r>
            <a:r>
              <a:rPr sz="1000" spc="120" dirty="0">
                <a:solidFill>
                  <a:prstClr val="black"/>
                </a:solidFill>
                <a:cs typeface="Calibri"/>
              </a:rPr>
              <a:t> </a:t>
            </a:r>
            <a:r>
              <a:rPr sz="1000" spc="-15" dirty="0">
                <a:solidFill>
                  <a:prstClr val="black"/>
                </a:solidFill>
                <a:cs typeface="Calibri"/>
              </a:rPr>
              <a:t>a</a:t>
            </a:r>
            <a:r>
              <a:rPr sz="1000" spc="140" dirty="0">
                <a:solidFill>
                  <a:prstClr val="black"/>
                </a:solidFill>
                <a:cs typeface="Calibri"/>
              </a:rPr>
              <a:t> </a:t>
            </a:r>
            <a:r>
              <a:rPr sz="1000" spc="-5" dirty="0">
                <a:solidFill>
                  <a:prstClr val="black"/>
                </a:solidFill>
                <a:cs typeface="Calibri"/>
              </a:rPr>
              <a:t>survival</a:t>
            </a:r>
            <a:r>
              <a:rPr sz="1000" spc="135" dirty="0">
                <a:solidFill>
                  <a:prstClr val="black"/>
                </a:solidFill>
                <a:cs typeface="Calibri"/>
              </a:rPr>
              <a:t> </a:t>
            </a:r>
            <a:r>
              <a:rPr sz="1000" spc="-25" dirty="0">
                <a:solidFill>
                  <a:prstClr val="black"/>
                </a:solidFill>
                <a:cs typeface="Calibri"/>
              </a:rPr>
              <a:t>bene</a:t>
            </a:r>
            <a:r>
              <a:rPr sz="1000" spc="-25" dirty="0">
                <a:solidFill>
                  <a:prstClr val="black"/>
                </a:solidFill>
                <a:latin typeface="Lucida Sans Unicode"/>
                <a:cs typeface="Lucida Sans Unicode"/>
              </a:rPr>
              <a:t>fi</a:t>
            </a:r>
            <a:r>
              <a:rPr sz="1000" spc="-25" dirty="0">
                <a:solidFill>
                  <a:prstClr val="black"/>
                </a:solidFill>
                <a:cs typeface="Calibri"/>
              </a:rPr>
              <a:t>t</a:t>
            </a:r>
            <a:r>
              <a:rPr sz="1000" spc="130" dirty="0">
                <a:solidFill>
                  <a:prstClr val="black"/>
                </a:solidFill>
                <a:cs typeface="Calibri"/>
              </a:rPr>
              <a:t> </a:t>
            </a:r>
            <a:r>
              <a:rPr sz="1000" spc="-5" dirty="0">
                <a:solidFill>
                  <a:prstClr val="black"/>
                </a:solidFill>
                <a:cs typeface="Calibri"/>
              </a:rPr>
              <a:t>in</a:t>
            </a:r>
            <a:r>
              <a:rPr sz="1000" spc="135" dirty="0">
                <a:solidFill>
                  <a:prstClr val="black"/>
                </a:solidFill>
                <a:cs typeface="Calibri"/>
              </a:rPr>
              <a:t> </a:t>
            </a:r>
            <a:r>
              <a:rPr sz="1000" spc="-5" dirty="0">
                <a:solidFill>
                  <a:prstClr val="black"/>
                </a:solidFill>
                <a:cs typeface="Calibri"/>
              </a:rPr>
              <a:t>this</a:t>
            </a:r>
            <a:r>
              <a:rPr sz="1000" spc="140" dirty="0">
                <a:solidFill>
                  <a:prstClr val="black"/>
                </a:solidFill>
                <a:cs typeface="Calibri"/>
              </a:rPr>
              <a:t> </a:t>
            </a:r>
            <a:r>
              <a:rPr sz="1000" spc="-10" dirty="0">
                <a:solidFill>
                  <a:prstClr val="black"/>
                </a:solidFill>
                <a:cs typeface="Calibri"/>
              </a:rPr>
              <a:t>group</a:t>
            </a:r>
            <a:r>
              <a:rPr sz="1000" spc="130" dirty="0">
                <a:solidFill>
                  <a:prstClr val="black"/>
                </a:solidFill>
                <a:cs typeface="Calibri"/>
              </a:rPr>
              <a:t> </a:t>
            </a:r>
            <a:r>
              <a:rPr sz="1000" spc="-10" dirty="0">
                <a:solidFill>
                  <a:prstClr val="black"/>
                </a:solidFill>
                <a:cs typeface="Calibri"/>
              </a:rPr>
              <a:t>and</a:t>
            </a:r>
            <a:endParaRPr sz="1000">
              <a:solidFill>
                <a:prstClr val="black"/>
              </a:solidFill>
              <a:cs typeface="Calibri"/>
            </a:endParaRPr>
          </a:p>
          <a:p>
            <a:pPr marL="50800" marR="43815" indent="-635" algn="just">
              <a:lnSpc>
                <a:spcPct val="99500"/>
              </a:lnSpc>
              <a:spcBef>
                <a:spcPts val="5"/>
              </a:spcBef>
            </a:pPr>
            <a:r>
              <a:rPr sz="1000" spc="-10" dirty="0">
                <a:solidFill>
                  <a:prstClr val="black"/>
                </a:solidFill>
                <a:cs typeface="Calibri"/>
              </a:rPr>
              <a:t>should not be used outside </a:t>
            </a:r>
            <a:r>
              <a:rPr sz="1000" spc="-5" dirty="0">
                <a:solidFill>
                  <a:prstClr val="black"/>
                </a:solidFill>
                <a:cs typeface="Calibri"/>
              </a:rPr>
              <a:t>clinical </a:t>
            </a:r>
            <a:r>
              <a:rPr sz="1000" spc="5" dirty="0">
                <a:solidFill>
                  <a:prstClr val="black"/>
                </a:solidFill>
                <a:cs typeface="Calibri"/>
              </a:rPr>
              <a:t>trials.</a:t>
            </a:r>
            <a:r>
              <a:rPr sz="975" spc="7" baseline="38461" dirty="0">
                <a:solidFill>
                  <a:srgbClr val="007FAC"/>
                </a:solidFill>
                <a:cs typeface="Calibri"/>
                <a:hlinkClick r:id="rId2" action="ppaction://hlinksldjump"/>
              </a:rPr>
              <a:t>38</a:t>
            </a:r>
            <a:r>
              <a:rPr sz="975" spc="7" baseline="38461" dirty="0">
                <a:solidFill>
                  <a:srgbClr val="007FAC"/>
                </a:solidFill>
                <a:cs typeface="Calibri"/>
              </a:rPr>
              <a:t> </a:t>
            </a:r>
            <a:r>
              <a:rPr sz="1000" spc="-10" dirty="0">
                <a:solidFill>
                  <a:prstClr val="black"/>
                </a:solidFill>
                <a:cs typeface="Calibri"/>
              </a:rPr>
              <a:t>For patients </a:t>
            </a:r>
            <a:r>
              <a:rPr sz="1000" spc="-5" dirty="0">
                <a:solidFill>
                  <a:prstClr val="black"/>
                </a:solidFill>
                <a:cs typeface="Calibri"/>
              </a:rPr>
              <a:t>with </a:t>
            </a:r>
            <a:r>
              <a:rPr sz="1000" dirty="0">
                <a:solidFill>
                  <a:prstClr val="black"/>
                </a:solidFill>
                <a:cs typeface="Calibri"/>
              </a:rPr>
              <a:t> </a:t>
            </a:r>
            <a:r>
              <a:rPr sz="1000" spc="-10" dirty="0">
                <a:solidFill>
                  <a:prstClr val="black"/>
                </a:solidFill>
                <a:cs typeface="Calibri"/>
              </a:rPr>
              <a:t>widely</a:t>
            </a:r>
            <a:r>
              <a:rPr sz="1000" spc="-5" dirty="0">
                <a:solidFill>
                  <a:prstClr val="black"/>
                </a:solidFill>
                <a:cs typeface="Calibri"/>
              </a:rPr>
              <a:t> </a:t>
            </a:r>
            <a:r>
              <a:rPr sz="1000" spc="-10" dirty="0">
                <a:solidFill>
                  <a:prstClr val="black"/>
                </a:solidFill>
                <a:cs typeface="Calibri"/>
              </a:rPr>
              <a:t>disseminated</a:t>
            </a:r>
            <a:r>
              <a:rPr sz="1000" spc="-5" dirty="0">
                <a:solidFill>
                  <a:prstClr val="black"/>
                </a:solidFill>
                <a:cs typeface="Calibri"/>
              </a:rPr>
              <a:t> </a:t>
            </a:r>
            <a:r>
              <a:rPr sz="1000" spc="-10" dirty="0">
                <a:solidFill>
                  <a:prstClr val="black"/>
                </a:solidFill>
                <a:cs typeface="Calibri"/>
              </a:rPr>
              <a:t>disease,</a:t>
            </a:r>
            <a:r>
              <a:rPr sz="1000" spc="-5" dirty="0">
                <a:solidFill>
                  <a:prstClr val="black"/>
                </a:solidFill>
                <a:cs typeface="Calibri"/>
              </a:rPr>
              <a:t> </a:t>
            </a:r>
            <a:r>
              <a:rPr sz="1000" spc="-10" dirty="0">
                <a:solidFill>
                  <a:prstClr val="black"/>
                </a:solidFill>
                <a:cs typeface="Calibri"/>
              </a:rPr>
              <a:t>who</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deemed</a:t>
            </a:r>
            <a:r>
              <a:rPr sz="1000" spc="-5" dirty="0">
                <a:solidFill>
                  <a:prstClr val="black"/>
                </a:solidFill>
                <a:cs typeface="Calibri"/>
              </a:rPr>
              <a:t> </a:t>
            </a:r>
            <a:r>
              <a:rPr sz="1000" spc="-10" dirty="0">
                <a:solidFill>
                  <a:prstClr val="black"/>
                </a:solidFill>
                <a:cs typeface="Calibri"/>
              </a:rPr>
              <a:t>incurable, </a:t>
            </a:r>
            <a:r>
              <a:rPr sz="1000" spc="-215" dirty="0">
                <a:solidFill>
                  <a:prstClr val="black"/>
                </a:solidFill>
                <a:cs typeface="Calibri"/>
              </a:rPr>
              <a:t> </a:t>
            </a:r>
            <a:r>
              <a:rPr sz="1000" spc="-10" dirty="0">
                <a:solidFill>
                  <a:prstClr val="black"/>
                </a:solidFill>
                <a:cs typeface="Calibri"/>
              </a:rPr>
              <a:t>quality of life should always be balanced against potential </a:t>
            </a:r>
            <a:r>
              <a:rPr sz="1000" spc="-5" dirty="0">
                <a:solidFill>
                  <a:prstClr val="black"/>
                </a:solidFill>
                <a:cs typeface="Calibri"/>
              </a:rPr>
              <a:t> </a:t>
            </a:r>
            <a:r>
              <a:rPr sz="1000" spc="-10" dirty="0">
                <a:solidFill>
                  <a:prstClr val="black"/>
                </a:solidFill>
                <a:cs typeface="Calibri"/>
              </a:rPr>
              <a:t>treatment</a:t>
            </a:r>
            <a:r>
              <a:rPr sz="1000" spc="100" dirty="0">
                <a:solidFill>
                  <a:prstClr val="black"/>
                </a:solidFill>
                <a:cs typeface="Calibri"/>
              </a:rPr>
              <a:t> </a:t>
            </a:r>
            <a:r>
              <a:rPr sz="1000" spc="-25" dirty="0">
                <a:solidFill>
                  <a:prstClr val="black"/>
                </a:solidFill>
                <a:cs typeface="Calibri"/>
              </a:rPr>
              <a:t>bene</a:t>
            </a:r>
            <a:r>
              <a:rPr sz="1000" spc="-25" dirty="0">
                <a:solidFill>
                  <a:prstClr val="black"/>
                </a:solidFill>
                <a:latin typeface="Lucida Sans Unicode"/>
                <a:cs typeface="Lucida Sans Unicode"/>
              </a:rPr>
              <a:t>fi</a:t>
            </a:r>
            <a:r>
              <a:rPr sz="1000" spc="-25" dirty="0">
                <a:solidFill>
                  <a:prstClr val="black"/>
                </a:solidFill>
                <a:cs typeface="Calibri"/>
              </a:rPr>
              <a:t>ts</a:t>
            </a:r>
            <a:r>
              <a:rPr sz="1000" spc="105"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5" dirty="0">
                <a:solidFill>
                  <a:prstClr val="black"/>
                </a:solidFill>
                <a:cs typeface="Calibri"/>
              </a:rPr>
              <a:t>toxicity.</a:t>
            </a:r>
            <a:endParaRPr sz="1000">
              <a:solidFill>
                <a:prstClr val="black"/>
              </a:solidFill>
              <a:cs typeface="Calibri"/>
            </a:endParaRPr>
          </a:p>
          <a:p>
            <a:pPr marL="50800" marR="43180" indent="126364" algn="just">
              <a:lnSpc>
                <a:spcPct val="99600"/>
              </a:lnSpc>
            </a:pP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management</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recurrent</a:t>
            </a:r>
            <a:r>
              <a:rPr sz="1000" spc="-5" dirty="0">
                <a:solidFill>
                  <a:prstClr val="black"/>
                </a:solidFill>
                <a:cs typeface="Calibri"/>
              </a:rPr>
              <a:t> </a:t>
            </a:r>
            <a:r>
              <a:rPr sz="1000" spc="-15" dirty="0">
                <a:solidFill>
                  <a:prstClr val="black"/>
                </a:solidFill>
                <a:cs typeface="Calibri"/>
              </a:rPr>
              <a:t>osteosarcoma</a:t>
            </a:r>
            <a:r>
              <a:rPr sz="1000" spc="-10" dirty="0">
                <a:solidFill>
                  <a:prstClr val="black"/>
                </a:solidFill>
                <a:cs typeface="Calibri"/>
              </a:rPr>
              <a:t> needs</a:t>
            </a:r>
            <a:r>
              <a:rPr sz="1000" spc="204" dirty="0">
                <a:solidFill>
                  <a:prstClr val="black"/>
                </a:solidFill>
                <a:cs typeface="Calibri"/>
              </a:rPr>
              <a:t> </a:t>
            </a:r>
            <a:r>
              <a:rPr sz="1000" spc="-10" dirty="0">
                <a:solidFill>
                  <a:prstClr val="black"/>
                </a:solidFill>
                <a:cs typeface="Calibri"/>
              </a:rPr>
              <a:t>to </a:t>
            </a:r>
            <a:r>
              <a:rPr sz="1000" spc="-5" dirty="0">
                <a:solidFill>
                  <a:prstClr val="black"/>
                </a:solidFill>
                <a:cs typeface="Calibri"/>
              </a:rPr>
              <a:t> </a:t>
            </a:r>
            <a:r>
              <a:rPr sz="1000" spc="-20" dirty="0">
                <a:solidFill>
                  <a:prstClr val="black"/>
                </a:solidFill>
                <a:cs typeface="Calibri"/>
              </a:rPr>
              <a:t>take</a:t>
            </a:r>
            <a:r>
              <a:rPr sz="1000" spc="-15" dirty="0">
                <a:solidFill>
                  <a:prstClr val="black"/>
                </a:solidFill>
                <a:cs typeface="Calibri"/>
              </a:rPr>
              <a:t> </a:t>
            </a:r>
            <a:r>
              <a:rPr sz="1000" spc="-10" dirty="0">
                <a:solidFill>
                  <a:prstClr val="black"/>
                </a:solidFill>
                <a:cs typeface="Calibri"/>
              </a:rPr>
              <a:t>into</a:t>
            </a:r>
            <a:r>
              <a:rPr sz="1000" spc="-5" dirty="0">
                <a:solidFill>
                  <a:prstClr val="black"/>
                </a:solidFill>
                <a:cs typeface="Calibri"/>
              </a:rPr>
              <a:t> </a:t>
            </a:r>
            <a:r>
              <a:rPr sz="1000" spc="-10" dirty="0">
                <a:solidFill>
                  <a:prstClr val="black"/>
                </a:solidFill>
                <a:cs typeface="Calibri"/>
              </a:rPr>
              <a:t>account</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timing</a:t>
            </a:r>
            <a:r>
              <a:rPr sz="1000" dirty="0">
                <a:solidFill>
                  <a:prstClr val="black"/>
                </a:solidFill>
                <a:cs typeface="Calibri"/>
              </a:rPr>
              <a:t> </a:t>
            </a:r>
            <a:r>
              <a:rPr sz="1000" spc="-10" dirty="0">
                <a:solidFill>
                  <a:prstClr val="black"/>
                </a:solidFill>
                <a:cs typeface="Calibri"/>
              </a:rPr>
              <a:t>of</a:t>
            </a:r>
            <a:r>
              <a:rPr sz="1000" spc="210" dirty="0">
                <a:solidFill>
                  <a:prstClr val="black"/>
                </a:solidFill>
                <a:cs typeface="Calibri"/>
              </a:rPr>
              <a:t> </a:t>
            </a:r>
            <a:r>
              <a:rPr sz="1000" spc="-10" dirty="0">
                <a:solidFill>
                  <a:prstClr val="black"/>
                </a:solidFill>
                <a:cs typeface="Calibri"/>
              </a:rPr>
              <a:t>recurrences</a:t>
            </a:r>
            <a:r>
              <a:rPr sz="1000" spc="210" dirty="0">
                <a:solidFill>
                  <a:prstClr val="black"/>
                </a:solidFill>
                <a:cs typeface="Calibri"/>
              </a:rPr>
              <a:t> </a:t>
            </a:r>
            <a:r>
              <a:rPr sz="1000" spc="-10" dirty="0">
                <a:solidFill>
                  <a:prstClr val="black"/>
                </a:solidFill>
                <a:cs typeface="Calibri"/>
              </a:rPr>
              <a:t>and</a:t>
            </a:r>
            <a:r>
              <a:rPr sz="1000" spc="210" dirty="0">
                <a:solidFill>
                  <a:prstClr val="black"/>
                </a:solidFill>
                <a:cs typeface="Calibri"/>
              </a:rPr>
              <a:t> </a:t>
            </a:r>
            <a:r>
              <a:rPr sz="1000" spc="-10" dirty="0">
                <a:solidFill>
                  <a:prstClr val="black"/>
                </a:solidFill>
                <a:cs typeface="Calibri"/>
              </a:rPr>
              <a:t>the </a:t>
            </a:r>
            <a:r>
              <a:rPr sz="1000" spc="-5" dirty="0">
                <a:solidFill>
                  <a:prstClr val="black"/>
                </a:solidFill>
                <a:cs typeface="Calibri"/>
              </a:rPr>
              <a:t> </a:t>
            </a:r>
            <a:r>
              <a:rPr sz="1000" spc="-10" dirty="0">
                <a:solidFill>
                  <a:prstClr val="black"/>
                </a:solidFill>
                <a:cs typeface="Calibri"/>
              </a:rPr>
              <a:t>number</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sites</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metastases. The</a:t>
            </a:r>
            <a:r>
              <a:rPr sz="1000" spc="-5" dirty="0">
                <a:solidFill>
                  <a:prstClr val="black"/>
                </a:solidFill>
                <a:cs typeface="Calibri"/>
              </a:rPr>
              <a:t> </a:t>
            </a:r>
            <a:r>
              <a:rPr sz="1000" spc="-10" dirty="0">
                <a:solidFill>
                  <a:prstClr val="black"/>
                </a:solidFill>
                <a:cs typeface="Calibri"/>
              </a:rPr>
              <a:t>treatment</a:t>
            </a:r>
            <a:r>
              <a:rPr sz="1000" spc="-5" dirty="0">
                <a:solidFill>
                  <a:prstClr val="black"/>
                </a:solidFill>
                <a:cs typeface="Calibri"/>
              </a:rPr>
              <a:t> </a:t>
            </a:r>
            <a:r>
              <a:rPr sz="1000" spc="-10" dirty="0">
                <a:solidFill>
                  <a:prstClr val="black"/>
                </a:solidFill>
                <a:cs typeface="Calibri"/>
              </a:rPr>
              <a:t>of</a:t>
            </a:r>
            <a:r>
              <a:rPr sz="1000" spc="204" dirty="0">
                <a:solidFill>
                  <a:prstClr val="black"/>
                </a:solidFill>
                <a:cs typeface="Calibri"/>
              </a:rPr>
              <a:t> </a:t>
            </a:r>
            <a:r>
              <a:rPr sz="1000" spc="-15" dirty="0">
                <a:solidFill>
                  <a:prstClr val="black"/>
                </a:solidFill>
                <a:cs typeface="Calibri"/>
              </a:rPr>
              <a:t>recur- </a:t>
            </a:r>
            <a:r>
              <a:rPr sz="1000" spc="-215" dirty="0">
                <a:solidFill>
                  <a:prstClr val="black"/>
                </a:solidFill>
                <a:cs typeface="Calibri"/>
              </a:rPr>
              <a:t> </a:t>
            </a:r>
            <a:r>
              <a:rPr sz="1000" spc="-10" dirty="0">
                <a:solidFill>
                  <a:prstClr val="black"/>
                </a:solidFill>
                <a:cs typeface="Calibri"/>
              </a:rPr>
              <a:t>rent</a:t>
            </a:r>
            <a:r>
              <a:rPr sz="1000" spc="-5" dirty="0">
                <a:solidFill>
                  <a:prstClr val="black"/>
                </a:solidFill>
                <a:cs typeface="Calibri"/>
              </a:rPr>
              <a:t> </a:t>
            </a:r>
            <a:r>
              <a:rPr sz="1000" spc="-15" dirty="0">
                <a:solidFill>
                  <a:prstClr val="black"/>
                </a:solidFill>
                <a:cs typeface="Calibri"/>
              </a:rPr>
              <a:t>osteosarcoma</a:t>
            </a:r>
            <a:r>
              <a:rPr sz="1000" spc="-10" dirty="0">
                <a:solidFill>
                  <a:prstClr val="black"/>
                </a:solidFill>
                <a:cs typeface="Calibri"/>
              </a:rPr>
              <a:t> </a:t>
            </a:r>
            <a:r>
              <a:rPr sz="1000" spc="-5" dirty="0">
                <a:solidFill>
                  <a:prstClr val="black"/>
                </a:solidFill>
                <a:cs typeface="Calibri"/>
              </a:rPr>
              <a:t>is</a:t>
            </a:r>
            <a:r>
              <a:rPr sz="1000" dirty="0">
                <a:solidFill>
                  <a:prstClr val="black"/>
                </a:solidFill>
                <a:cs typeface="Calibri"/>
              </a:rPr>
              <a:t> </a:t>
            </a:r>
            <a:r>
              <a:rPr sz="1000" spc="-10" dirty="0">
                <a:solidFill>
                  <a:prstClr val="black"/>
                </a:solidFill>
                <a:cs typeface="Calibri"/>
              </a:rPr>
              <a:t>primarily</a:t>
            </a:r>
            <a:r>
              <a:rPr sz="1000" spc="-5" dirty="0">
                <a:solidFill>
                  <a:prstClr val="black"/>
                </a:solidFill>
                <a:cs typeface="Calibri"/>
              </a:rPr>
              <a:t> </a:t>
            </a:r>
            <a:r>
              <a:rPr sz="1000" spc="-10" dirty="0">
                <a:solidFill>
                  <a:prstClr val="black"/>
                </a:solidFill>
                <a:cs typeface="Calibri"/>
              </a:rPr>
              <a:t>surgical</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isolated</a:t>
            </a:r>
            <a:r>
              <a:rPr sz="1000" spc="-5" dirty="0">
                <a:solidFill>
                  <a:prstClr val="black"/>
                </a:solidFill>
                <a:cs typeface="Calibri"/>
              </a:rPr>
              <a:t> </a:t>
            </a:r>
            <a:r>
              <a:rPr sz="1000" spc="-10" dirty="0">
                <a:solidFill>
                  <a:prstClr val="black"/>
                </a:solidFill>
                <a:cs typeface="Calibri"/>
              </a:rPr>
              <a:t>lung</a:t>
            </a:r>
            <a:r>
              <a:rPr sz="1000" spc="-5" dirty="0">
                <a:solidFill>
                  <a:prstClr val="black"/>
                </a:solidFill>
                <a:cs typeface="Calibri"/>
              </a:rPr>
              <a:t> </a:t>
            </a:r>
            <a:r>
              <a:rPr sz="1000" spc="-15" dirty="0">
                <a:solidFill>
                  <a:prstClr val="black"/>
                </a:solidFill>
                <a:cs typeface="Calibri"/>
              </a:rPr>
              <a:t>metastases</a:t>
            </a:r>
            <a:r>
              <a:rPr sz="1000" spc="-10" dirty="0">
                <a:solidFill>
                  <a:prstClr val="black"/>
                </a:solidFill>
                <a:cs typeface="Calibri"/>
              </a:rPr>
              <a:t> or</a:t>
            </a:r>
            <a:r>
              <a:rPr sz="1000" spc="-5" dirty="0">
                <a:solidFill>
                  <a:prstClr val="black"/>
                </a:solidFill>
                <a:cs typeface="Calibri"/>
              </a:rPr>
              <a:t> LR.</a:t>
            </a:r>
            <a:r>
              <a:rPr sz="1000" dirty="0">
                <a:solidFill>
                  <a:prstClr val="black"/>
                </a:solidFill>
                <a:cs typeface="Calibri"/>
              </a:rPr>
              <a:t> </a:t>
            </a:r>
            <a:r>
              <a:rPr sz="1000" spc="-10" dirty="0">
                <a:solidFill>
                  <a:prstClr val="black"/>
                </a:solidFill>
                <a:cs typeface="Calibri"/>
              </a:rPr>
              <a:t>Complete</a:t>
            </a:r>
            <a:r>
              <a:rPr sz="1000" spc="-5" dirty="0">
                <a:solidFill>
                  <a:prstClr val="black"/>
                </a:solidFill>
                <a:cs typeface="Calibri"/>
              </a:rPr>
              <a:t> </a:t>
            </a:r>
            <a:r>
              <a:rPr sz="1000" spc="-10" dirty="0">
                <a:solidFill>
                  <a:prstClr val="black"/>
                </a:solidFill>
                <a:cs typeface="Calibri"/>
              </a:rPr>
              <a:t>removal</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all </a:t>
            </a:r>
            <a:r>
              <a:rPr sz="1000" spc="-5" dirty="0">
                <a:solidFill>
                  <a:prstClr val="black"/>
                </a:solidFill>
                <a:cs typeface="Calibri"/>
              </a:rPr>
              <a:t> </a:t>
            </a:r>
            <a:r>
              <a:rPr sz="1000" spc="-10" dirty="0">
                <a:solidFill>
                  <a:prstClr val="black"/>
                </a:solidFill>
                <a:cs typeface="Calibri"/>
              </a:rPr>
              <a:t>resectable </a:t>
            </a:r>
            <a:r>
              <a:rPr sz="1000" spc="-15" dirty="0">
                <a:solidFill>
                  <a:prstClr val="black"/>
                </a:solidFill>
                <a:cs typeface="Calibri"/>
              </a:rPr>
              <a:t>metastases </a:t>
            </a:r>
            <a:r>
              <a:rPr sz="1000" spc="-10" dirty="0">
                <a:solidFill>
                  <a:prstClr val="black"/>
                </a:solidFill>
                <a:cs typeface="Calibri"/>
              </a:rPr>
              <a:t>must be </a:t>
            </a:r>
            <a:r>
              <a:rPr sz="1000" spc="-15" dirty="0">
                <a:solidFill>
                  <a:prstClr val="black"/>
                </a:solidFill>
                <a:cs typeface="Calibri"/>
              </a:rPr>
              <a:t>attempted </a:t>
            </a:r>
            <a:r>
              <a:rPr sz="1000" spc="-10" dirty="0">
                <a:solidFill>
                  <a:prstClr val="black"/>
                </a:solidFill>
                <a:cs typeface="Calibri"/>
              </a:rPr>
              <a:t>[III, B], </a:t>
            </a:r>
            <a:r>
              <a:rPr sz="1000" spc="-15" dirty="0">
                <a:solidFill>
                  <a:prstClr val="black"/>
                </a:solidFill>
                <a:cs typeface="Calibri"/>
              </a:rPr>
              <a:t>as </a:t>
            </a:r>
            <a:r>
              <a:rPr sz="1000" spc="-10" dirty="0">
                <a:solidFill>
                  <a:prstClr val="black"/>
                </a:solidFill>
                <a:cs typeface="Calibri"/>
              </a:rPr>
              <a:t>more </a:t>
            </a:r>
            <a:r>
              <a:rPr sz="1000" spc="-5" dirty="0">
                <a:solidFill>
                  <a:prstClr val="black"/>
                </a:solidFill>
                <a:cs typeface="Calibri"/>
              </a:rPr>
              <a:t> </a:t>
            </a:r>
            <a:r>
              <a:rPr sz="1000" spc="-10" dirty="0">
                <a:solidFill>
                  <a:prstClr val="black"/>
                </a:solidFill>
                <a:cs typeface="Calibri"/>
              </a:rPr>
              <a:t>than one-third of patients with </a:t>
            </a:r>
            <a:r>
              <a:rPr sz="1000" spc="-15" dirty="0">
                <a:solidFill>
                  <a:prstClr val="black"/>
                </a:solidFill>
                <a:cs typeface="Calibri"/>
              </a:rPr>
              <a:t>a </a:t>
            </a:r>
            <a:r>
              <a:rPr sz="1000" spc="-10" dirty="0">
                <a:solidFill>
                  <a:prstClr val="black"/>
                </a:solidFill>
                <a:cs typeface="Calibri"/>
              </a:rPr>
              <a:t>complete second surgical </a:t>
            </a:r>
            <a:r>
              <a:rPr sz="1000" spc="-5" dirty="0">
                <a:solidFill>
                  <a:prstClr val="black"/>
                </a:solidFill>
                <a:cs typeface="Calibri"/>
              </a:rPr>
              <a:t> </a:t>
            </a:r>
            <a:r>
              <a:rPr sz="1000" spc="-10" dirty="0">
                <a:solidFill>
                  <a:prstClr val="black"/>
                </a:solidFill>
                <a:cs typeface="Calibri"/>
              </a:rPr>
              <a:t>remission</a:t>
            </a:r>
            <a:r>
              <a:rPr sz="1000" spc="-5" dirty="0">
                <a:solidFill>
                  <a:prstClr val="black"/>
                </a:solidFill>
                <a:cs typeface="Calibri"/>
              </a:rPr>
              <a:t> </a:t>
            </a:r>
            <a:r>
              <a:rPr sz="1000" spc="-10" dirty="0">
                <a:solidFill>
                  <a:prstClr val="black"/>
                </a:solidFill>
                <a:cs typeface="Calibri"/>
              </a:rPr>
              <a:t>survive</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20" dirty="0">
                <a:solidFill>
                  <a:prstClr val="black"/>
                </a:solidFill>
                <a:latin typeface="Lucida Sans Unicode"/>
                <a:cs typeface="Lucida Sans Unicode"/>
              </a:rPr>
              <a:t>&gt;</a:t>
            </a:r>
            <a:r>
              <a:rPr sz="1000" spc="-20" dirty="0">
                <a:solidFill>
                  <a:prstClr val="black"/>
                </a:solidFill>
                <a:cs typeface="Calibri"/>
              </a:rPr>
              <a:t>5</a:t>
            </a:r>
            <a:r>
              <a:rPr sz="1000" spc="-15" dirty="0">
                <a:solidFill>
                  <a:prstClr val="black"/>
                </a:solidFill>
                <a:cs typeface="Calibri"/>
              </a:rPr>
              <a:t> </a:t>
            </a:r>
            <a:r>
              <a:rPr sz="1000" dirty="0">
                <a:solidFill>
                  <a:prstClr val="black"/>
                </a:solidFill>
                <a:cs typeface="Calibri"/>
              </a:rPr>
              <a:t>years.</a:t>
            </a:r>
            <a:r>
              <a:rPr sz="975" baseline="38461" dirty="0">
                <a:solidFill>
                  <a:srgbClr val="007FAC"/>
                </a:solidFill>
                <a:cs typeface="Calibri"/>
                <a:hlinkClick r:id="rId2" action="ppaction://hlinksldjump"/>
              </a:rPr>
              <a:t>39</a:t>
            </a:r>
            <a:r>
              <a:rPr sz="975" spc="7" baseline="38461" dirty="0">
                <a:solidFill>
                  <a:srgbClr val="007FAC"/>
                </a:solidFill>
                <a:cs typeface="Calibri"/>
              </a:rPr>
              <a:t> </a:t>
            </a:r>
            <a:r>
              <a:rPr sz="1000" spc="-10" dirty="0">
                <a:solidFill>
                  <a:prstClr val="black"/>
                </a:solidFill>
                <a:cs typeface="Calibri"/>
              </a:rPr>
              <a:t>Even</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subsequent</a:t>
            </a:r>
            <a:r>
              <a:rPr sz="1000" spc="-5" dirty="0">
                <a:solidFill>
                  <a:prstClr val="black"/>
                </a:solidFill>
                <a:cs typeface="Calibri"/>
              </a:rPr>
              <a:t> </a:t>
            </a:r>
            <a:r>
              <a:rPr sz="1000" spc="-10" dirty="0">
                <a:solidFill>
                  <a:prstClr val="black"/>
                </a:solidFill>
                <a:cs typeface="Calibri"/>
              </a:rPr>
              <a:t>recurrences</a:t>
            </a:r>
            <a:r>
              <a:rPr sz="1000" spc="-5" dirty="0">
                <a:solidFill>
                  <a:prstClr val="black"/>
                </a:solidFill>
                <a:cs typeface="Calibri"/>
              </a:rPr>
              <a:t> </a:t>
            </a:r>
            <a:r>
              <a:rPr sz="1000" spc="-15" dirty="0">
                <a:solidFill>
                  <a:prstClr val="black"/>
                </a:solidFill>
                <a:cs typeface="Calibri"/>
              </a:rPr>
              <a:t>may</a:t>
            </a:r>
            <a:r>
              <a:rPr sz="1000" spc="-10" dirty="0">
                <a:solidFill>
                  <a:prstClr val="black"/>
                </a:solidFill>
                <a:cs typeface="Calibri"/>
              </a:rPr>
              <a:t> be</a:t>
            </a:r>
            <a:r>
              <a:rPr sz="1000" spc="-5" dirty="0">
                <a:solidFill>
                  <a:prstClr val="black"/>
                </a:solidFill>
                <a:cs typeface="Calibri"/>
              </a:rPr>
              <a:t> </a:t>
            </a:r>
            <a:r>
              <a:rPr sz="1000" spc="-10" dirty="0">
                <a:solidFill>
                  <a:prstClr val="black"/>
                </a:solidFill>
                <a:cs typeface="Calibri"/>
              </a:rPr>
              <a:t>cured</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long</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a:t>
            </a:r>
            <a:r>
              <a:rPr sz="1000" spc="-15" dirty="0">
                <a:solidFill>
                  <a:prstClr val="black"/>
                </a:solidFill>
                <a:cs typeface="Calibri"/>
              </a:rPr>
              <a:t>re- </a:t>
            </a:r>
            <a:r>
              <a:rPr sz="1000" spc="-215" dirty="0">
                <a:solidFill>
                  <a:prstClr val="black"/>
                </a:solidFill>
                <a:cs typeface="Calibri"/>
              </a:rPr>
              <a:t> </a:t>
            </a:r>
            <a:r>
              <a:rPr sz="1000" spc="-10" dirty="0">
                <a:solidFill>
                  <a:prstClr val="black"/>
                </a:solidFill>
                <a:cs typeface="Calibri"/>
              </a:rPr>
              <a:t>currences are resectable, and repeated thoracotomies are </a:t>
            </a:r>
            <a:r>
              <a:rPr sz="1000" spc="-5" dirty="0">
                <a:solidFill>
                  <a:prstClr val="black"/>
                </a:solidFill>
                <a:cs typeface="Calibri"/>
              </a:rPr>
              <a:t> </a:t>
            </a:r>
            <a:r>
              <a:rPr sz="1000" spc="-10" dirty="0">
                <a:solidFill>
                  <a:prstClr val="black"/>
                </a:solidFill>
                <a:cs typeface="Calibri"/>
              </a:rPr>
              <a:t>often</a:t>
            </a:r>
            <a:r>
              <a:rPr sz="1000" spc="-5" dirty="0">
                <a:solidFill>
                  <a:prstClr val="black"/>
                </a:solidFill>
                <a:cs typeface="Calibri"/>
              </a:rPr>
              <a:t> warranted.</a:t>
            </a:r>
            <a:r>
              <a:rPr sz="975" spc="-7" baseline="38461" dirty="0">
                <a:solidFill>
                  <a:srgbClr val="007FAC"/>
                </a:solidFill>
                <a:cs typeface="Calibri"/>
                <a:hlinkClick r:id="rId2" action="ppaction://hlinksldjump"/>
              </a:rPr>
              <a:t>39</a:t>
            </a:r>
            <a:r>
              <a:rPr sz="975" baseline="38461" dirty="0">
                <a:solidFill>
                  <a:srgbClr val="007FAC"/>
                </a:solidFill>
                <a:cs typeface="Calibri"/>
              </a:rPr>
              <a:t> </a:t>
            </a:r>
            <a:r>
              <a:rPr sz="1000" spc="-10" dirty="0">
                <a:solidFill>
                  <a:prstClr val="black"/>
                </a:solidFill>
                <a:cs typeface="Calibri"/>
              </a:rPr>
              <a:t>For</a:t>
            </a:r>
            <a:r>
              <a:rPr sz="1000" spc="-5" dirty="0">
                <a:solidFill>
                  <a:prstClr val="black"/>
                </a:solidFill>
                <a:cs typeface="Calibri"/>
              </a:rPr>
              <a:t> </a:t>
            </a:r>
            <a:r>
              <a:rPr sz="1000" spc="-10" dirty="0">
                <a:solidFill>
                  <a:prstClr val="black"/>
                </a:solidFill>
                <a:cs typeface="Calibri"/>
              </a:rPr>
              <a:t>lung</a:t>
            </a:r>
            <a:r>
              <a:rPr sz="1000" spc="-5" dirty="0">
                <a:solidFill>
                  <a:prstClr val="black"/>
                </a:solidFill>
                <a:cs typeface="Calibri"/>
              </a:rPr>
              <a:t> </a:t>
            </a:r>
            <a:r>
              <a:rPr sz="1000" spc="-15" dirty="0">
                <a:solidFill>
                  <a:prstClr val="black"/>
                </a:solidFill>
                <a:cs typeface="Calibri"/>
              </a:rPr>
              <a:t>metastases,</a:t>
            </a:r>
            <a:r>
              <a:rPr sz="1000" spc="-10" dirty="0">
                <a:solidFill>
                  <a:prstClr val="black"/>
                </a:solidFill>
                <a:cs typeface="Calibri"/>
              </a:rPr>
              <a:t> stereotactic</a:t>
            </a:r>
            <a:r>
              <a:rPr sz="1000" spc="-5" dirty="0">
                <a:solidFill>
                  <a:prstClr val="black"/>
                </a:solidFill>
                <a:cs typeface="Calibri"/>
              </a:rPr>
              <a:t> </a:t>
            </a:r>
            <a:r>
              <a:rPr sz="1000" spc="-40" dirty="0">
                <a:solidFill>
                  <a:prstClr val="black"/>
                </a:solidFill>
                <a:cs typeface="Calibri"/>
              </a:rPr>
              <a:t>RT, </a:t>
            </a:r>
            <a:r>
              <a:rPr sz="1000" spc="-35" dirty="0">
                <a:solidFill>
                  <a:prstClr val="black"/>
                </a:solidFill>
                <a:cs typeface="Calibri"/>
              </a:rPr>
              <a:t> </a:t>
            </a:r>
            <a:r>
              <a:rPr sz="1000" spc="-10" dirty="0">
                <a:solidFill>
                  <a:prstClr val="black"/>
                </a:solidFill>
                <a:cs typeface="Calibri"/>
              </a:rPr>
              <a:t>radiofrequency</a:t>
            </a:r>
            <a:r>
              <a:rPr sz="1000" spc="-5" dirty="0">
                <a:solidFill>
                  <a:prstClr val="black"/>
                </a:solidFill>
                <a:cs typeface="Calibri"/>
              </a:rPr>
              <a:t> </a:t>
            </a:r>
            <a:r>
              <a:rPr sz="1000" spc="-10" dirty="0">
                <a:solidFill>
                  <a:prstClr val="black"/>
                </a:solidFill>
                <a:cs typeface="Calibri"/>
              </a:rPr>
              <a:t>ablation</a:t>
            </a:r>
            <a:r>
              <a:rPr sz="1000" spc="-5" dirty="0">
                <a:solidFill>
                  <a:prstClr val="black"/>
                </a:solidFill>
                <a:cs typeface="Calibri"/>
              </a:rPr>
              <a:t> (RFA)</a:t>
            </a:r>
            <a:r>
              <a:rPr sz="1000" dirty="0">
                <a:solidFill>
                  <a:prstClr val="black"/>
                </a:solidFill>
                <a:cs typeface="Calibri"/>
              </a:rPr>
              <a:t> </a:t>
            </a:r>
            <a:r>
              <a:rPr sz="1000" spc="-10" dirty="0">
                <a:solidFill>
                  <a:prstClr val="black"/>
                </a:solidFill>
                <a:cs typeface="Calibri"/>
              </a:rPr>
              <a:t>or</a:t>
            </a:r>
            <a:r>
              <a:rPr sz="1000" spc="204" dirty="0">
                <a:solidFill>
                  <a:prstClr val="black"/>
                </a:solidFill>
                <a:cs typeface="Calibri"/>
              </a:rPr>
              <a:t> </a:t>
            </a:r>
            <a:r>
              <a:rPr sz="1000" spc="-10" dirty="0">
                <a:solidFill>
                  <a:prstClr val="black"/>
                </a:solidFill>
                <a:cs typeface="Calibri"/>
              </a:rPr>
              <a:t>cryotherapy</a:t>
            </a:r>
            <a:r>
              <a:rPr sz="1000" spc="204" dirty="0">
                <a:solidFill>
                  <a:prstClr val="black"/>
                </a:solidFill>
                <a:cs typeface="Calibri"/>
              </a:rPr>
              <a:t> </a:t>
            </a:r>
            <a:r>
              <a:rPr sz="1000" spc="-5" dirty="0">
                <a:solidFill>
                  <a:prstClr val="black"/>
                </a:solidFill>
                <a:cs typeface="Calibri"/>
              </a:rPr>
              <a:t>might</a:t>
            </a:r>
            <a:r>
              <a:rPr sz="1000" spc="215" dirty="0">
                <a:solidFill>
                  <a:prstClr val="black"/>
                </a:solidFill>
                <a:cs typeface="Calibri"/>
              </a:rPr>
              <a:t> </a:t>
            </a:r>
            <a:r>
              <a:rPr sz="1000" spc="-10" dirty="0">
                <a:solidFill>
                  <a:prstClr val="black"/>
                </a:solidFill>
                <a:cs typeface="Calibri"/>
              </a:rPr>
              <a:t>be </a:t>
            </a:r>
            <a:r>
              <a:rPr sz="1000" spc="-5" dirty="0">
                <a:solidFill>
                  <a:prstClr val="black"/>
                </a:solidFill>
                <a:cs typeface="Calibri"/>
              </a:rPr>
              <a:t> </a:t>
            </a:r>
            <a:r>
              <a:rPr sz="1000" spc="-10" dirty="0">
                <a:solidFill>
                  <a:prstClr val="black"/>
                </a:solidFill>
                <a:cs typeface="Calibri"/>
              </a:rPr>
              <a:t>used</a:t>
            </a:r>
            <a:r>
              <a:rPr sz="1000" spc="-5" dirty="0">
                <a:solidFill>
                  <a:prstClr val="black"/>
                </a:solidFill>
                <a:cs typeface="Calibri"/>
              </a:rPr>
              <a:t> </a:t>
            </a:r>
            <a:r>
              <a:rPr sz="1000" spc="-15" dirty="0">
                <a:solidFill>
                  <a:prstClr val="black"/>
                </a:solidFill>
                <a:cs typeface="Calibri"/>
              </a:rPr>
              <a:t>as</a:t>
            </a:r>
            <a:r>
              <a:rPr sz="1000" spc="195" dirty="0">
                <a:solidFill>
                  <a:prstClr val="black"/>
                </a:solidFill>
                <a:cs typeface="Calibri"/>
              </a:rPr>
              <a:t> </a:t>
            </a:r>
            <a:r>
              <a:rPr sz="1000" spc="-10" dirty="0">
                <a:solidFill>
                  <a:prstClr val="black"/>
                </a:solidFill>
                <a:cs typeface="Calibri"/>
              </a:rPr>
              <a:t>alternative</a:t>
            </a:r>
            <a:r>
              <a:rPr sz="1000" spc="204" dirty="0">
                <a:solidFill>
                  <a:prstClr val="black"/>
                </a:solidFill>
                <a:cs typeface="Calibri"/>
              </a:rPr>
              <a:t> </a:t>
            </a:r>
            <a:r>
              <a:rPr sz="1000" spc="-10" dirty="0">
                <a:solidFill>
                  <a:prstClr val="black"/>
                </a:solidFill>
                <a:cs typeface="Calibri"/>
              </a:rPr>
              <a:t>options</a:t>
            </a:r>
            <a:r>
              <a:rPr sz="1000" spc="204" dirty="0">
                <a:solidFill>
                  <a:prstClr val="black"/>
                </a:solidFill>
                <a:cs typeface="Calibri"/>
              </a:rPr>
              <a:t> </a:t>
            </a:r>
            <a:r>
              <a:rPr sz="1000" spc="-5" dirty="0">
                <a:solidFill>
                  <a:prstClr val="black"/>
                </a:solidFill>
                <a:cs typeface="Calibri"/>
              </a:rPr>
              <a:t>in</a:t>
            </a:r>
            <a:r>
              <a:rPr sz="1000" spc="215" dirty="0">
                <a:solidFill>
                  <a:prstClr val="black"/>
                </a:solidFill>
                <a:cs typeface="Calibri"/>
              </a:rPr>
              <a:t> </a:t>
            </a:r>
            <a:r>
              <a:rPr sz="1000" spc="-10" dirty="0">
                <a:solidFill>
                  <a:prstClr val="black"/>
                </a:solidFill>
                <a:cs typeface="Calibri"/>
              </a:rPr>
              <a:t>patients</a:t>
            </a:r>
            <a:r>
              <a:rPr sz="1000" spc="210" dirty="0">
                <a:solidFill>
                  <a:prstClr val="black"/>
                </a:solidFill>
                <a:cs typeface="Calibri"/>
              </a:rPr>
              <a:t> </a:t>
            </a:r>
            <a:r>
              <a:rPr sz="1000" spc="-35" dirty="0">
                <a:solidFill>
                  <a:prstClr val="black"/>
                </a:solidFill>
                <a:cs typeface="Calibri"/>
              </a:rPr>
              <a:t>un</a:t>
            </a:r>
            <a:r>
              <a:rPr sz="1000" spc="-35" dirty="0">
                <a:solidFill>
                  <a:prstClr val="black"/>
                </a:solidFill>
                <a:latin typeface="Lucida Sans Unicode"/>
                <a:cs typeface="Lucida Sans Unicode"/>
              </a:rPr>
              <a:t>fi</a:t>
            </a:r>
            <a:r>
              <a:rPr sz="1000" spc="-35" dirty="0">
                <a:solidFill>
                  <a:prstClr val="black"/>
                </a:solidFill>
                <a:cs typeface="Calibri"/>
              </a:rPr>
              <a:t>t</a:t>
            </a:r>
            <a:r>
              <a:rPr sz="1000" spc="155" dirty="0">
                <a:solidFill>
                  <a:prstClr val="black"/>
                </a:solidFill>
                <a:cs typeface="Calibri"/>
              </a:rPr>
              <a:t> </a:t>
            </a:r>
            <a:r>
              <a:rPr sz="1000" spc="-20" dirty="0">
                <a:solidFill>
                  <a:prstClr val="black"/>
                </a:solidFill>
                <a:cs typeface="Calibri"/>
              </a:rPr>
              <a:t>for</a:t>
            </a:r>
            <a:r>
              <a:rPr sz="1000" spc="185" dirty="0">
                <a:solidFill>
                  <a:prstClr val="black"/>
                </a:solidFill>
                <a:cs typeface="Calibri"/>
              </a:rPr>
              <a:t> </a:t>
            </a:r>
            <a:r>
              <a:rPr sz="1000" spc="-10" dirty="0">
                <a:solidFill>
                  <a:prstClr val="black"/>
                </a:solidFill>
                <a:cs typeface="Calibri"/>
              </a:rPr>
              <a:t>surgery </a:t>
            </a:r>
            <a:r>
              <a:rPr sz="1000" spc="-5" dirty="0">
                <a:solidFill>
                  <a:prstClr val="black"/>
                </a:solidFill>
                <a:cs typeface="Calibri"/>
              </a:rPr>
              <a:t> </a:t>
            </a:r>
            <a:r>
              <a:rPr sz="1000" spc="-30" dirty="0">
                <a:solidFill>
                  <a:prstClr val="black"/>
                </a:solidFill>
                <a:cs typeface="Calibri"/>
              </a:rPr>
              <a:t>[IV,</a:t>
            </a:r>
            <a:r>
              <a:rPr sz="1000" spc="105" dirty="0">
                <a:solidFill>
                  <a:prstClr val="black"/>
                </a:solidFill>
                <a:cs typeface="Calibri"/>
              </a:rPr>
              <a:t> </a:t>
            </a:r>
            <a:r>
              <a:rPr sz="1000" spc="-5" dirty="0">
                <a:solidFill>
                  <a:prstClr val="black"/>
                </a:solidFill>
                <a:cs typeface="Calibri"/>
              </a:rPr>
              <a:t>B].</a:t>
            </a:r>
            <a:r>
              <a:rPr sz="1000" spc="105" dirty="0">
                <a:solidFill>
                  <a:prstClr val="black"/>
                </a:solidFill>
                <a:cs typeface="Calibri"/>
              </a:rPr>
              <a:t> </a:t>
            </a:r>
            <a:r>
              <a:rPr sz="1000" spc="-10" dirty="0">
                <a:solidFill>
                  <a:prstClr val="black"/>
                </a:solidFill>
                <a:cs typeface="Calibri"/>
              </a:rPr>
              <a:t>Some</a:t>
            </a:r>
            <a:r>
              <a:rPr sz="1000" spc="110" dirty="0">
                <a:solidFill>
                  <a:prstClr val="black"/>
                </a:solidFill>
                <a:cs typeface="Calibri"/>
              </a:rPr>
              <a:t> </a:t>
            </a:r>
            <a:r>
              <a:rPr sz="1000" spc="-10" dirty="0">
                <a:solidFill>
                  <a:prstClr val="black"/>
                </a:solidFill>
                <a:cs typeface="Calibri"/>
              </a:rPr>
              <a:t>groups</a:t>
            </a:r>
            <a:r>
              <a:rPr sz="1000" spc="110" dirty="0">
                <a:solidFill>
                  <a:prstClr val="black"/>
                </a:solidFill>
                <a:cs typeface="Calibri"/>
              </a:rPr>
              <a:t> </a:t>
            </a:r>
            <a:r>
              <a:rPr sz="1000" spc="-10" dirty="0">
                <a:solidFill>
                  <a:prstClr val="black"/>
                </a:solidFill>
                <a:cs typeface="Calibri"/>
              </a:rPr>
              <a:t>also</a:t>
            </a:r>
            <a:r>
              <a:rPr sz="1000" spc="110" dirty="0">
                <a:solidFill>
                  <a:prstClr val="black"/>
                </a:solidFill>
                <a:cs typeface="Calibri"/>
              </a:rPr>
              <a:t> </a:t>
            </a:r>
            <a:r>
              <a:rPr sz="1000" spc="-10" dirty="0">
                <a:solidFill>
                  <a:prstClr val="black"/>
                </a:solidFill>
                <a:cs typeface="Calibri"/>
              </a:rPr>
              <a:t>consider</a:t>
            </a:r>
            <a:r>
              <a:rPr sz="1000" spc="105" dirty="0">
                <a:solidFill>
                  <a:prstClr val="black"/>
                </a:solidFill>
                <a:cs typeface="Calibri"/>
              </a:rPr>
              <a:t> </a:t>
            </a:r>
            <a:r>
              <a:rPr sz="1000" spc="-10" dirty="0">
                <a:solidFill>
                  <a:prstClr val="black"/>
                </a:solidFill>
                <a:cs typeface="Calibri"/>
              </a:rPr>
              <a:t>RFA</a:t>
            </a:r>
            <a:r>
              <a:rPr sz="1000" spc="105" dirty="0">
                <a:solidFill>
                  <a:prstClr val="black"/>
                </a:solidFill>
                <a:cs typeface="Calibri"/>
              </a:rPr>
              <a:t> </a:t>
            </a:r>
            <a:r>
              <a:rPr sz="1000" spc="-10" dirty="0">
                <a:solidFill>
                  <a:prstClr val="black"/>
                </a:solidFill>
                <a:cs typeface="Calibri"/>
              </a:rPr>
              <a:t>and</a:t>
            </a:r>
            <a:r>
              <a:rPr sz="1000" spc="114" dirty="0">
                <a:solidFill>
                  <a:prstClr val="black"/>
                </a:solidFill>
                <a:cs typeface="Calibri"/>
              </a:rPr>
              <a:t> </a:t>
            </a:r>
            <a:r>
              <a:rPr sz="1000" spc="-10" dirty="0">
                <a:solidFill>
                  <a:prstClr val="black"/>
                </a:solidFill>
                <a:cs typeface="Calibri"/>
              </a:rPr>
              <a:t>stereotactic</a:t>
            </a:r>
            <a:r>
              <a:rPr sz="1000" spc="100" dirty="0">
                <a:solidFill>
                  <a:prstClr val="black"/>
                </a:solidFill>
                <a:cs typeface="Calibri"/>
              </a:rPr>
              <a:t> </a:t>
            </a:r>
            <a:r>
              <a:rPr sz="1000" spc="-10" dirty="0">
                <a:solidFill>
                  <a:prstClr val="black"/>
                </a:solidFill>
                <a:cs typeface="Calibri"/>
              </a:rPr>
              <a:t>RT </a:t>
            </a:r>
            <a:r>
              <a:rPr sz="1000" spc="-215" dirty="0">
                <a:solidFill>
                  <a:prstClr val="black"/>
                </a:solidFill>
                <a:cs typeface="Calibri"/>
              </a:rPr>
              <a:t> </a:t>
            </a:r>
            <a:r>
              <a:rPr sz="1000" spc="-15" dirty="0">
                <a:solidFill>
                  <a:prstClr val="black"/>
                </a:solidFill>
                <a:cs typeface="Calibri"/>
              </a:rPr>
              <a:t>as </a:t>
            </a:r>
            <a:r>
              <a:rPr sz="1000" spc="-10" dirty="0">
                <a:solidFill>
                  <a:prstClr val="black"/>
                </a:solidFill>
                <a:cs typeface="Calibri"/>
              </a:rPr>
              <a:t>potentially alternative local treatment options </a:t>
            </a:r>
            <a:r>
              <a:rPr sz="1000" spc="-15" dirty="0">
                <a:solidFill>
                  <a:prstClr val="black"/>
                </a:solidFill>
                <a:cs typeface="Calibri"/>
              </a:rPr>
              <a:t>for </a:t>
            </a:r>
            <a:r>
              <a:rPr sz="1000" spc="-10" dirty="0">
                <a:solidFill>
                  <a:prstClr val="black"/>
                </a:solidFill>
                <a:cs typeface="Calibri"/>
              </a:rPr>
              <a:t>bone </a:t>
            </a:r>
            <a:r>
              <a:rPr sz="1000" spc="-5" dirty="0">
                <a:solidFill>
                  <a:prstClr val="black"/>
                </a:solidFill>
                <a:cs typeface="Calibri"/>
              </a:rPr>
              <a:t> metastases.</a:t>
            </a:r>
            <a:r>
              <a:rPr sz="975" spc="-7" baseline="38461" dirty="0">
                <a:solidFill>
                  <a:srgbClr val="007FAC"/>
                </a:solidFill>
                <a:cs typeface="Calibri"/>
                <a:hlinkClick r:id="rId2" action="ppaction://hlinksldjump"/>
              </a:rPr>
              <a:t>40</a:t>
            </a:r>
            <a:endParaRPr sz="975" baseline="38461">
              <a:solidFill>
                <a:prstClr val="black"/>
              </a:solidFill>
              <a:cs typeface="Calibri"/>
            </a:endParaRPr>
          </a:p>
          <a:p>
            <a:pPr marL="50800" marR="43180" indent="126364" algn="just">
              <a:lnSpc>
                <a:spcPct val="99600"/>
              </a:lnSpc>
            </a:pPr>
            <a:r>
              <a:rPr sz="1000" spc="-10" dirty="0">
                <a:solidFill>
                  <a:prstClr val="black"/>
                </a:solidFill>
                <a:cs typeface="Calibri"/>
              </a:rPr>
              <a:t>In</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retrospective</a:t>
            </a:r>
            <a:r>
              <a:rPr sz="1000" spc="-5" dirty="0">
                <a:solidFill>
                  <a:prstClr val="black"/>
                </a:solidFill>
                <a:cs typeface="Calibri"/>
              </a:rPr>
              <a:t> </a:t>
            </a:r>
            <a:r>
              <a:rPr sz="1000" spc="-10" dirty="0">
                <a:solidFill>
                  <a:prstClr val="black"/>
                </a:solidFill>
                <a:cs typeface="Calibri"/>
              </a:rPr>
              <a:t>review</a:t>
            </a:r>
            <a:r>
              <a:rPr sz="1000" spc="-5" dirty="0">
                <a:solidFill>
                  <a:prstClr val="black"/>
                </a:solidFill>
                <a:cs typeface="Calibri"/>
              </a:rPr>
              <a:t> </a:t>
            </a:r>
            <a:r>
              <a:rPr sz="1000" spc="-10" dirty="0">
                <a:solidFill>
                  <a:prstClr val="black"/>
                </a:solidFill>
                <a:cs typeface="Calibri"/>
              </a:rPr>
              <a:t>including</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with</a:t>
            </a:r>
            <a:r>
              <a:rPr sz="1000" spc="204" dirty="0">
                <a:solidFill>
                  <a:prstClr val="black"/>
                </a:solidFill>
                <a:cs typeface="Calibri"/>
              </a:rPr>
              <a:t> </a:t>
            </a:r>
            <a:r>
              <a:rPr sz="1000" spc="-5" dirty="0">
                <a:solidFill>
                  <a:prstClr val="black"/>
                </a:solidFill>
                <a:cs typeface="Calibri"/>
              </a:rPr>
              <a:t>LR</a:t>
            </a:r>
            <a:r>
              <a:rPr sz="1000" spc="215" dirty="0">
                <a:solidFill>
                  <a:prstClr val="black"/>
                </a:solidFill>
                <a:cs typeface="Calibri"/>
              </a:rPr>
              <a:t> </a:t>
            </a:r>
            <a:r>
              <a:rPr sz="1000" spc="-15" dirty="0">
                <a:solidFill>
                  <a:prstClr val="black"/>
                </a:solidFill>
                <a:cs typeface="Calibri"/>
              </a:rPr>
              <a:t>as </a:t>
            </a:r>
            <a:r>
              <a:rPr sz="1000" spc="-215" dirty="0">
                <a:solidFill>
                  <a:prstClr val="black"/>
                </a:solidFill>
                <a:cs typeface="Calibri"/>
              </a:rPr>
              <a:t> </a:t>
            </a:r>
            <a:r>
              <a:rPr sz="1000" spc="-35" dirty="0">
                <a:solidFill>
                  <a:prstClr val="black"/>
                </a:solidFill>
                <a:latin typeface="Lucida Sans Unicode"/>
                <a:cs typeface="Lucida Sans Unicode"/>
              </a:rPr>
              <a:t>fi</a:t>
            </a:r>
            <a:r>
              <a:rPr sz="1000" spc="-35" dirty="0">
                <a:solidFill>
                  <a:prstClr val="black"/>
                </a:solidFill>
                <a:cs typeface="Calibri"/>
              </a:rPr>
              <a:t>rst</a:t>
            </a:r>
            <a:r>
              <a:rPr sz="1000" spc="160" dirty="0">
                <a:solidFill>
                  <a:prstClr val="black"/>
                </a:solidFill>
                <a:cs typeface="Calibri"/>
              </a:rPr>
              <a:t> </a:t>
            </a:r>
            <a:r>
              <a:rPr sz="1000" spc="-10" dirty="0">
                <a:solidFill>
                  <a:prstClr val="black"/>
                </a:solidFill>
                <a:cs typeface="Calibri"/>
              </a:rPr>
              <a:t>event,</a:t>
            </a:r>
            <a:r>
              <a:rPr sz="1000" spc="-5" dirty="0">
                <a:solidFill>
                  <a:prstClr val="black"/>
                </a:solidFill>
                <a:cs typeface="Calibri"/>
              </a:rPr>
              <a:t> </a:t>
            </a:r>
            <a:r>
              <a:rPr sz="1000" spc="-10" dirty="0">
                <a:solidFill>
                  <a:prstClr val="black"/>
                </a:solidFill>
                <a:cs typeface="Calibri"/>
              </a:rPr>
              <a:t>no</a:t>
            </a:r>
            <a:r>
              <a:rPr sz="1000" spc="-5" dirty="0">
                <a:solidFill>
                  <a:prstClr val="black"/>
                </a:solidFill>
                <a:cs typeface="Calibri"/>
              </a:rPr>
              <a:t> </a:t>
            </a:r>
            <a:r>
              <a:rPr sz="1000" spc="-30" dirty="0">
                <a:solidFill>
                  <a:prstClr val="black"/>
                </a:solidFill>
                <a:cs typeface="Calibri"/>
              </a:rPr>
              <a:t>bene</a:t>
            </a:r>
            <a:r>
              <a:rPr sz="1000" spc="-30" dirty="0">
                <a:solidFill>
                  <a:prstClr val="black"/>
                </a:solidFill>
                <a:latin typeface="Lucida Sans Unicode"/>
                <a:cs typeface="Lucida Sans Unicode"/>
              </a:rPr>
              <a:t>fi</a:t>
            </a:r>
            <a:r>
              <a:rPr sz="1000" spc="-30" dirty="0">
                <a:solidFill>
                  <a:prstClr val="black"/>
                </a:solidFill>
                <a:cs typeface="Calibri"/>
              </a:rPr>
              <a:t>t</a:t>
            </a:r>
            <a:r>
              <a:rPr sz="1000" spc="-25"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ChT</a:t>
            </a:r>
            <a:r>
              <a:rPr sz="1000" spc="-5" dirty="0">
                <a:solidFill>
                  <a:prstClr val="black"/>
                </a:solidFill>
                <a:cs typeface="Calibri"/>
              </a:rPr>
              <a:t> </a:t>
            </a:r>
            <a:r>
              <a:rPr sz="1000" spc="-10" dirty="0">
                <a:solidFill>
                  <a:prstClr val="black"/>
                </a:solidFill>
                <a:cs typeface="Calibri"/>
              </a:rPr>
              <a:t>administration</a:t>
            </a:r>
            <a:r>
              <a:rPr sz="1000" spc="-5" dirty="0">
                <a:solidFill>
                  <a:prstClr val="black"/>
                </a:solidFill>
                <a:cs typeface="Calibri"/>
              </a:rPr>
              <a:t> </a:t>
            </a:r>
            <a:r>
              <a:rPr sz="1000" spc="-10" dirty="0">
                <a:solidFill>
                  <a:prstClr val="black"/>
                </a:solidFill>
                <a:cs typeface="Calibri"/>
              </a:rPr>
              <a:t>was </a:t>
            </a:r>
            <a:r>
              <a:rPr sz="1000" spc="-5" dirty="0">
                <a:solidFill>
                  <a:prstClr val="black"/>
                </a:solidFill>
                <a:cs typeface="Calibri"/>
              </a:rPr>
              <a:t> </a:t>
            </a:r>
            <a:r>
              <a:rPr sz="1000" spc="-10" dirty="0">
                <a:solidFill>
                  <a:prstClr val="black"/>
                </a:solidFill>
                <a:cs typeface="Calibri"/>
              </a:rPr>
              <a:t>demonstrated, </a:t>
            </a:r>
            <a:r>
              <a:rPr sz="1000" spc="-5" dirty="0">
                <a:solidFill>
                  <a:prstClr val="black"/>
                </a:solidFill>
                <a:cs typeface="Calibri"/>
              </a:rPr>
              <a:t>while </a:t>
            </a:r>
            <a:r>
              <a:rPr sz="1000" spc="-10" dirty="0">
                <a:solidFill>
                  <a:prstClr val="black"/>
                </a:solidFill>
                <a:cs typeface="Calibri"/>
              </a:rPr>
              <a:t>the achievement of </a:t>
            </a:r>
            <a:r>
              <a:rPr sz="1000" spc="-15" dirty="0">
                <a:solidFill>
                  <a:prstClr val="black"/>
                </a:solidFill>
                <a:cs typeface="Calibri"/>
              </a:rPr>
              <a:t>a </a:t>
            </a:r>
            <a:r>
              <a:rPr sz="1000" spc="-10" dirty="0">
                <a:solidFill>
                  <a:prstClr val="black"/>
                </a:solidFill>
                <a:cs typeface="Calibri"/>
              </a:rPr>
              <a:t>second complete </a:t>
            </a:r>
            <a:r>
              <a:rPr sz="1000" spc="-215" dirty="0">
                <a:solidFill>
                  <a:prstClr val="black"/>
                </a:solidFill>
                <a:cs typeface="Calibri"/>
              </a:rPr>
              <a:t> </a:t>
            </a:r>
            <a:r>
              <a:rPr sz="1000" spc="-10" dirty="0">
                <a:solidFill>
                  <a:prstClr val="black"/>
                </a:solidFill>
                <a:cs typeface="Calibri"/>
              </a:rPr>
              <a:t>surgical remission was </a:t>
            </a:r>
            <a:r>
              <a:rPr sz="1000" spc="-15" dirty="0">
                <a:solidFill>
                  <a:prstClr val="black"/>
                </a:solidFill>
                <a:cs typeface="Calibri"/>
              </a:rPr>
              <a:t>found </a:t>
            </a:r>
            <a:r>
              <a:rPr sz="1000" spc="-10" dirty="0">
                <a:solidFill>
                  <a:prstClr val="black"/>
                </a:solidFill>
                <a:cs typeface="Calibri"/>
              </a:rPr>
              <a:t>to be of </a:t>
            </a:r>
            <a:r>
              <a:rPr sz="1000" spc="-15" dirty="0">
                <a:solidFill>
                  <a:prstClr val="black"/>
                </a:solidFill>
                <a:cs typeface="Calibri"/>
              </a:rPr>
              <a:t>major </a:t>
            </a:r>
            <a:r>
              <a:rPr sz="1000" dirty="0">
                <a:solidFill>
                  <a:prstClr val="black"/>
                </a:solidFill>
                <a:cs typeface="Calibri"/>
              </a:rPr>
              <a:t>importance.</a:t>
            </a:r>
            <a:r>
              <a:rPr sz="975" baseline="38461" dirty="0">
                <a:solidFill>
                  <a:srgbClr val="007FAC"/>
                </a:solidFill>
                <a:cs typeface="Calibri"/>
                <a:hlinkClick r:id="rId2" action="ppaction://hlinksldjump"/>
              </a:rPr>
              <a:t>41</a:t>
            </a:r>
            <a:r>
              <a:rPr sz="975" baseline="38461" dirty="0">
                <a:solidFill>
                  <a:srgbClr val="007FAC"/>
                </a:solidFill>
                <a:cs typeface="Calibri"/>
              </a:rPr>
              <a:t> </a:t>
            </a:r>
            <a:r>
              <a:rPr sz="1000" spc="-10" dirty="0">
                <a:solidFill>
                  <a:prstClr val="black"/>
                </a:solidFill>
                <a:cs typeface="Calibri"/>
              </a:rPr>
              <a:t>A </a:t>
            </a:r>
            <a:r>
              <a:rPr sz="1000" spc="-5" dirty="0">
                <a:solidFill>
                  <a:prstClr val="black"/>
                </a:solidFill>
                <a:cs typeface="Calibri"/>
              </a:rPr>
              <a:t> </a:t>
            </a:r>
            <a:r>
              <a:rPr sz="1000" spc="-10" dirty="0">
                <a:solidFill>
                  <a:prstClr val="black"/>
                </a:solidFill>
                <a:cs typeface="Calibri"/>
              </a:rPr>
              <a:t>disease-free</a:t>
            </a:r>
            <a:r>
              <a:rPr sz="1000" spc="-5" dirty="0">
                <a:solidFill>
                  <a:prstClr val="black"/>
                </a:solidFill>
                <a:cs typeface="Calibri"/>
              </a:rPr>
              <a:t> </a:t>
            </a:r>
            <a:r>
              <a:rPr sz="1000" spc="-10" dirty="0">
                <a:solidFill>
                  <a:prstClr val="black"/>
                </a:solidFill>
                <a:cs typeface="Calibri"/>
              </a:rPr>
              <a:t>interval</a:t>
            </a:r>
            <a:r>
              <a:rPr sz="1000" spc="-5" dirty="0">
                <a:solidFill>
                  <a:prstClr val="black"/>
                </a:solidFill>
                <a:cs typeface="Calibri"/>
              </a:rPr>
              <a:t> </a:t>
            </a:r>
            <a:r>
              <a:rPr sz="1000" spc="-20" dirty="0">
                <a:solidFill>
                  <a:prstClr val="black"/>
                </a:solidFill>
                <a:latin typeface="Lucida Sans Unicode"/>
                <a:cs typeface="Lucida Sans Unicode"/>
              </a:rPr>
              <a:t>&gt;</a:t>
            </a:r>
            <a:r>
              <a:rPr sz="1000" spc="-20" dirty="0">
                <a:solidFill>
                  <a:prstClr val="black"/>
                </a:solidFill>
                <a:cs typeface="Calibri"/>
              </a:rPr>
              <a:t>18</a:t>
            </a:r>
            <a:r>
              <a:rPr sz="1000" spc="-15" dirty="0">
                <a:solidFill>
                  <a:prstClr val="black"/>
                </a:solidFill>
                <a:cs typeface="Calibri"/>
              </a:rPr>
              <a:t> </a:t>
            </a:r>
            <a:r>
              <a:rPr sz="1000" spc="-10" dirty="0">
                <a:solidFill>
                  <a:prstClr val="black"/>
                </a:solidFill>
                <a:cs typeface="Calibri"/>
              </a:rPr>
              <a:t>months</a:t>
            </a:r>
            <a:r>
              <a:rPr sz="1000" spc="-5" dirty="0">
                <a:solidFill>
                  <a:prstClr val="black"/>
                </a:solidFill>
                <a:cs typeface="Calibri"/>
              </a:rPr>
              <a:t> </a:t>
            </a:r>
            <a:r>
              <a:rPr sz="1000" spc="-10" dirty="0">
                <a:solidFill>
                  <a:prstClr val="black"/>
                </a:solidFill>
                <a:cs typeface="Calibri"/>
              </a:rPr>
              <a:t>was</a:t>
            </a:r>
            <a:r>
              <a:rPr sz="1000" spc="-5" dirty="0">
                <a:solidFill>
                  <a:prstClr val="black"/>
                </a:solidFill>
                <a:cs typeface="Calibri"/>
              </a:rPr>
              <a:t> </a:t>
            </a:r>
            <a:r>
              <a:rPr sz="1000" spc="-25" dirty="0">
                <a:solidFill>
                  <a:prstClr val="black"/>
                </a:solidFill>
                <a:cs typeface="Calibri"/>
              </a:rPr>
              <a:t>con</a:t>
            </a:r>
            <a:r>
              <a:rPr sz="1000" spc="-25" dirty="0">
                <a:solidFill>
                  <a:prstClr val="black"/>
                </a:solidFill>
                <a:latin typeface="Lucida Sans Unicode"/>
                <a:cs typeface="Lucida Sans Unicode"/>
              </a:rPr>
              <a:t>fi</a:t>
            </a:r>
            <a:r>
              <a:rPr sz="1000" spc="-25" dirty="0">
                <a:solidFill>
                  <a:prstClr val="black"/>
                </a:solidFill>
                <a:cs typeface="Calibri"/>
              </a:rPr>
              <a:t>rmed</a:t>
            </a:r>
            <a:r>
              <a:rPr sz="1000" spc="-20"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an </a:t>
            </a:r>
            <a:r>
              <a:rPr sz="1000" spc="-5" dirty="0">
                <a:solidFill>
                  <a:prstClr val="black"/>
                </a:solidFill>
                <a:cs typeface="Calibri"/>
              </a:rPr>
              <a:t> </a:t>
            </a:r>
            <a:r>
              <a:rPr sz="1000" spc="-10" dirty="0">
                <a:solidFill>
                  <a:prstClr val="black"/>
                </a:solidFill>
                <a:cs typeface="Calibri"/>
              </a:rPr>
              <a:t>important</a:t>
            </a:r>
            <a:r>
              <a:rPr sz="1000" spc="85" dirty="0">
                <a:solidFill>
                  <a:prstClr val="black"/>
                </a:solidFill>
                <a:cs typeface="Calibri"/>
              </a:rPr>
              <a:t> </a:t>
            </a:r>
            <a:r>
              <a:rPr sz="1000" spc="-10" dirty="0">
                <a:solidFill>
                  <a:prstClr val="black"/>
                </a:solidFill>
                <a:cs typeface="Calibri"/>
              </a:rPr>
              <a:t>prognostic</a:t>
            </a:r>
            <a:r>
              <a:rPr sz="1000" spc="105" dirty="0">
                <a:solidFill>
                  <a:prstClr val="black"/>
                </a:solidFill>
                <a:cs typeface="Calibri"/>
              </a:rPr>
              <a:t> </a:t>
            </a:r>
            <a:r>
              <a:rPr sz="1000" spc="-20" dirty="0">
                <a:solidFill>
                  <a:prstClr val="black"/>
                </a:solidFill>
                <a:cs typeface="Calibri"/>
              </a:rPr>
              <a:t>factor.</a:t>
            </a:r>
            <a:endParaRPr sz="1000">
              <a:solidFill>
                <a:prstClr val="black"/>
              </a:solidFill>
              <a:cs typeface="Calibri"/>
            </a:endParaRPr>
          </a:p>
          <a:p>
            <a:pPr marL="50800" marR="43180" indent="126364" algn="just">
              <a:lnSpc>
                <a:spcPts val="1200"/>
              </a:lnSpc>
              <a:spcBef>
                <a:spcPts val="35"/>
              </a:spcBef>
            </a:pPr>
            <a:r>
              <a:rPr sz="1000" spc="-10" dirty="0">
                <a:solidFill>
                  <a:prstClr val="black"/>
                </a:solidFill>
                <a:cs typeface="Calibri"/>
              </a:rPr>
              <a:t>In the largest reported series, the use of second-line ChT </a:t>
            </a:r>
            <a:r>
              <a:rPr sz="1000" spc="-5" dirty="0">
                <a:solidFill>
                  <a:prstClr val="black"/>
                </a:solidFill>
                <a:cs typeface="Calibri"/>
              </a:rPr>
              <a:t> </a:t>
            </a:r>
            <a:r>
              <a:rPr sz="1000" spc="-10" dirty="0">
                <a:solidFill>
                  <a:prstClr val="black"/>
                </a:solidFill>
                <a:cs typeface="Calibri"/>
              </a:rPr>
              <a:t>correlated with </a:t>
            </a:r>
            <a:r>
              <a:rPr sz="1000" spc="-5" dirty="0">
                <a:solidFill>
                  <a:prstClr val="black"/>
                </a:solidFill>
                <a:cs typeface="Calibri"/>
              </a:rPr>
              <a:t>limited </a:t>
            </a:r>
            <a:r>
              <a:rPr sz="1000" spc="-10" dirty="0">
                <a:solidFill>
                  <a:prstClr val="black"/>
                </a:solidFill>
                <a:cs typeface="Calibri"/>
              </a:rPr>
              <a:t>prolongation of </a:t>
            </a:r>
            <a:r>
              <a:rPr sz="1000" spc="-5" dirty="0">
                <a:solidFill>
                  <a:prstClr val="black"/>
                </a:solidFill>
                <a:cs typeface="Calibri"/>
              </a:rPr>
              <a:t>survival in </a:t>
            </a:r>
            <a:r>
              <a:rPr sz="1000" spc="-10" dirty="0">
                <a:solidFill>
                  <a:prstClr val="black"/>
                </a:solidFill>
                <a:cs typeface="Calibri"/>
              </a:rPr>
              <a:t>patients </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inoperable</a:t>
            </a:r>
            <a:r>
              <a:rPr sz="1000" spc="-5" dirty="0">
                <a:solidFill>
                  <a:prstClr val="black"/>
                </a:solidFill>
                <a:cs typeface="Calibri"/>
              </a:rPr>
              <a:t> </a:t>
            </a:r>
            <a:r>
              <a:rPr sz="1000" spc="-10" dirty="0">
                <a:solidFill>
                  <a:prstClr val="black"/>
                </a:solidFill>
                <a:cs typeface="Calibri"/>
              </a:rPr>
              <a:t>metastatic</a:t>
            </a:r>
            <a:r>
              <a:rPr sz="1000" spc="-5" dirty="0">
                <a:solidFill>
                  <a:prstClr val="black"/>
                </a:solidFill>
                <a:cs typeface="Calibri"/>
              </a:rPr>
              <a:t> </a:t>
            </a:r>
            <a:r>
              <a:rPr sz="1000" spc="-10" dirty="0">
                <a:solidFill>
                  <a:prstClr val="black"/>
                </a:solidFill>
                <a:cs typeface="Calibri"/>
              </a:rPr>
              <a:t>recurrences,</a:t>
            </a:r>
            <a:r>
              <a:rPr sz="1000" spc="-5" dirty="0">
                <a:solidFill>
                  <a:prstClr val="black"/>
                </a:solidFill>
                <a:cs typeface="Calibri"/>
              </a:rPr>
              <a:t> </a:t>
            </a:r>
            <a:r>
              <a:rPr sz="1000" spc="-10" dirty="0">
                <a:solidFill>
                  <a:prstClr val="black"/>
                </a:solidFill>
                <a:cs typeface="Calibri"/>
              </a:rPr>
              <a:t>while</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positive </a:t>
            </a:r>
            <a:r>
              <a:rPr sz="1000" spc="-5" dirty="0">
                <a:solidFill>
                  <a:prstClr val="black"/>
                </a:solidFill>
                <a:cs typeface="Calibri"/>
              </a:rPr>
              <a:t> </a:t>
            </a:r>
            <a:r>
              <a:rPr sz="1000" spc="-10" dirty="0">
                <a:solidFill>
                  <a:prstClr val="black"/>
                </a:solidFill>
                <a:cs typeface="Calibri"/>
              </a:rPr>
              <a:t>correlation with operable disease was observed </a:t>
            </a:r>
            <a:r>
              <a:rPr sz="1000" spc="-5" dirty="0">
                <a:solidFill>
                  <a:prstClr val="black"/>
                </a:solidFill>
                <a:cs typeface="Calibri"/>
              </a:rPr>
              <a:t>in </a:t>
            </a:r>
            <a:r>
              <a:rPr sz="1000" spc="-10" dirty="0">
                <a:solidFill>
                  <a:prstClr val="black"/>
                </a:solidFill>
                <a:cs typeface="Calibri"/>
              </a:rPr>
              <a:t>only one </a:t>
            </a:r>
            <a:r>
              <a:rPr sz="1000" spc="-5" dirty="0">
                <a:solidFill>
                  <a:prstClr val="black"/>
                </a:solidFill>
                <a:cs typeface="Calibri"/>
              </a:rPr>
              <a:t> study.</a:t>
            </a:r>
            <a:r>
              <a:rPr sz="975" spc="-7" baseline="38461" dirty="0">
                <a:solidFill>
                  <a:srgbClr val="007FAC"/>
                </a:solidFill>
                <a:cs typeface="Calibri"/>
                <a:hlinkClick r:id="rId2" action="ppaction://hlinksldjump"/>
              </a:rPr>
              <a:t>37</a:t>
            </a:r>
            <a:r>
              <a:rPr sz="975" spc="-7" baseline="38461" dirty="0">
                <a:solidFill>
                  <a:srgbClr val="007FAC"/>
                </a:solidFill>
                <a:cs typeface="Calibri"/>
              </a:rPr>
              <a:t> </a:t>
            </a:r>
            <a:r>
              <a:rPr sz="1000" spc="-20" dirty="0">
                <a:solidFill>
                  <a:prstClr val="black"/>
                </a:solidFill>
                <a:cs typeface="Calibri"/>
              </a:rPr>
              <a:t>However, </a:t>
            </a:r>
            <a:r>
              <a:rPr sz="1000" spc="-10" dirty="0">
                <a:solidFill>
                  <a:prstClr val="black"/>
                </a:solidFill>
                <a:cs typeface="Calibri"/>
              </a:rPr>
              <a:t>radiological responses and </a:t>
            </a:r>
            <a:r>
              <a:rPr sz="1000" spc="-5" dirty="0">
                <a:solidFill>
                  <a:prstClr val="black"/>
                </a:solidFill>
                <a:cs typeface="Calibri"/>
              </a:rPr>
              <a:t>clinical </a:t>
            </a:r>
            <a:r>
              <a:rPr sz="1000" spc="-30" dirty="0">
                <a:solidFill>
                  <a:prstClr val="black"/>
                </a:solidFill>
                <a:cs typeface="Calibri"/>
              </a:rPr>
              <a:t>bene</a:t>
            </a:r>
            <a:r>
              <a:rPr sz="1000" spc="-30" dirty="0">
                <a:solidFill>
                  <a:prstClr val="black"/>
                </a:solidFill>
                <a:latin typeface="Lucida Sans Unicode"/>
                <a:cs typeface="Lucida Sans Unicode"/>
              </a:rPr>
              <a:t>fi</a:t>
            </a:r>
            <a:r>
              <a:rPr sz="1000" spc="-30" dirty="0">
                <a:solidFill>
                  <a:prstClr val="black"/>
                </a:solidFill>
                <a:cs typeface="Calibri"/>
              </a:rPr>
              <a:t>t </a:t>
            </a:r>
            <a:r>
              <a:rPr sz="1000" spc="-25" dirty="0">
                <a:solidFill>
                  <a:prstClr val="black"/>
                </a:solidFill>
                <a:cs typeface="Calibri"/>
              </a:rPr>
              <a:t> </a:t>
            </a:r>
            <a:r>
              <a:rPr sz="1000" spc="-10" dirty="0">
                <a:solidFill>
                  <a:prstClr val="black"/>
                </a:solidFill>
                <a:cs typeface="Calibri"/>
              </a:rPr>
              <a:t>are commonly witnessed, so ChT use should be considered </a:t>
            </a:r>
            <a:r>
              <a:rPr sz="1000" spc="-5" dirty="0">
                <a:solidFill>
                  <a:prstClr val="black"/>
                </a:solidFill>
                <a:cs typeface="Calibri"/>
              </a:rPr>
              <a:t> </a:t>
            </a:r>
            <a:r>
              <a:rPr sz="1000" spc="-30"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a:p>
            <a:pPr>
              <a:spcBef>
                <a:spcPts val="5"/>
              </a:spcBef>
            </a:pPr>
            <a:endParaRPr sz="750">
              <a:solidFill>
                <a:prstClr val="black"/>
              </a:solidFill>
              <a:cs typeface="Calibri"/>
            </a:endParaRPr>
          </a:p>
          <a:p>
            <a:pPr marL="50165" algn="just"/>
            <a:r>
              <a:rPr sz="900" spc="-10" dirty="0">
                <a:solidFill>
                  <a:prstClr val="black"/>
                </a:solidFill>
                <a:latin typeface="Arial MT"/>
                <a:cs typeface="Arial MT"/>
              </a:rPr>
              <a:t>1526</a:t>
            </a:r>
            <a:r>
              <a:rPr sz="900" spc="320" dirty="0">
                <a:solidFill>
                  <a:prstClr val="black"/>
                </a:solidFill>
                <a:latin typeface="Arial MT"/>
                <a:cs typeface="Arial MT"/>
              </a:rPr>
              <a:t>   </a:t>
            </a:r>
            <a:r>
              <a:rPr sz="900" spc="-50" dirty="0">
                <a:solidFill>
                  <a:srgbClr val="007FAC"/>
                </a:solidFill>
                <a:latin typeface="Arial MT"/>
                <a:cs typeface="Arial MT"/>
              </a:rPr>
              <a:t>https://doi.org/</a:t>
            </a:r>
            <a:r>
              <a:rPr sz="900" spc="-50" dirty="0">
                <a:solidFill>
                  <a:srgbClr val="007FAC"/>
                </a:solidFill>
                <a:latin typeface="Arial MT"/>
                <a:cs typeface="Arial MT"/>
                <a:hlinkClick r:id="rId3"/>
              </a:rPr>
              <a:t>10.1016/j.annonc.2021.08.1995</a:t>
            </a:r>
            <a:endParaRPr sz="900">
              <a:solidFill>
                <a:prstClr val="black"/>
              </a:solidFill>
              <a:latin typeface="Arial MT"/>
              <a:cs typeface="Arial MT"/>
            </a:endParaRPr>
          </a:p>
        </p:txBody>
      </p:sp>
      <p:sp>
        <p:nvSpPr>
          <p:cNvPr id="3" name="object 3"/>
          <p:cNvSpPr txBox="1"/>
          <p:nvPr/>
        </p:nvSpPr>
        <p:spPr>
          <a:xfrm>
            <a:off x="5122945" y="759368"/>
            <a:ext cx="4070807" cy="2782172"/>
          </a:xfrm>
          <a:prstGeom prst="rect">
            <a:avLst/>
          </a:prstGeom>
        </p:spPr>
        <p:txBody>
          <a:bodyPr vert="horz" wrap="square" lIns="0" tIns="12065" rIns="0" bIns="0" rtlCol="0">
            <a:spAutoFit/>
          </a:bodyPr>
          <a:lstStyle/>
          <a:p>
            <a:pPr marL="38100" marR="30480" indent="126364" algn="just">
              <a:spcBef>
                <a:spcPts val="95"/>
              </a:spcBef>
            </a:pPr>
            <a:r>
              <a:rPr sz="1000" spc="-15" dirty="0">
                <a:solidFill>
                  <a:prstClr val="black"/>
                </a:solidFill>
                <a:cs typeface="Calibri"/>
              </a:rPr>
              <a:t>Treatment </a:t>
            </a:r>
            <a:r>
              <a:rPr sz="1000" spc="-10" dirty="0">
                <a:solidFill>
                  <a:prstClr val="black"/>
                </a:solidFill>
                <a:cs typeface="Calibri"/>
              </a:rPr>
              <a:t>choice </a:t>
            </a:r>
            <a:r>
              <a:rPr sz="1000" spc="-15" dirty="0">
                <a:solidFill>
                  <a:prstClr val="black"/>
                </a:solidFill>
                <a:cs typeface="Calibri"/>
              </a:rPr>
              <a:t>may </a:t>
            </a:r>
            <a:r>
              <a:rPr sz="1000" spc="-25" dirty="0">
                <a:solidFill>
                  <a:prstClr val="black"/>
                </a:solidFill>
                <a:cs typeface="Calibri"/>
              </a:rPr>
              <a:t>take </a:t>
            </a:r>
            <a:r>
              <a:rPr sz="1000" spc="-10" dirty="0">
                <a:solidFill>
                  <a:prstClr val="black"/>
                </a:solidFill>
                <a:cs typeface="Calibri"/>
              </a:rPr>
              <a:t>into account prior DFS, ChT </a:t>
            </a:r>
            <a:r>
              <a:rPr sz="1000" spc="-5" dirty="0">
                <a:solidFill>
                  <a:prstClr val="black"/>
                </a:solidFill>
                <a:cs typeface="Calibri"/>
              </a:rPr>
              <a:t> </a:t>
            </a:r>
            <a:r>
              <a:rPr sz="1000" spc="-10" dirty="0">
                <a:solidFill>
                  <a:prstClr val="black"/>
                </a:solidFill>
                <a:cs typeface="Calibri"/>
              </a:rPr>
              <a:t>regimens previously used and often includes ifosfamide or </a:t>
            </a:r>
            <a:r>
              <a:rPr sz="1000" spc="-5" dirty="0">
                <a:solidFill>
                  <a:prstClr val="black"/>
                </a:solidFill>
                <a:cs typeface="Calibri"/>
              </a:rPr>
              <a:t> </a:t>
            </a:r>
            <a:r>
              <a:rPr sz="1000" spc="-10" dirty="0">
                <a:solidFill>
                  <a:prstClr val="black"/>
                </a:solidFill>
                <a:cs typeface="Calibri"/>
              </a:rPr>
              <a:t>cyclophosphamide,</a:t>
            </a:r>
            <a:r>
              <a:rPr sz="1000" spc="-5" dirty="0">
                <a:solidFill>
                  <a:prstClr val="black"/>
                </a:solidFill>
                <a:cs typeface="Calibri"/>
              </a:rPr>
              <a:t> </a:t>
            </a:r>
            <a:r>
              <a:rPr sz="1000" spc="-10" dirty="0">
                <a:solidFill>
                  <a:prstClr val="black"/>
                </a:solidFill>
                <a:cs typeface="Calibri"/>
              </a:rPr>
              <a:t>possibly</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association</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etoposide </a:t>
            </a:r>
            <a:r>
              <a:rPr sz="1000" spc="-215" dirty="0">
                <a:solidFill>
                  <a:prstClr val="black"/>
                </a:solidFill>
                <a:cs typeface="Calibri"/>
              </a:rPr>
              <a:t> </a:t>
            </a:r>
            <a:r>
              <a:rPr sz="1000" spc="-20" dirty="0">
                <a:solidFill>
                  <a:prstClr val="black"/>
                </a:solidFill>
                <a:cs typeface="Calibri"/>
              </a:rPr>
              <a:t>and/or carboplatin </a:t>
            </a:r>
            <a:r>
              <a:rPr sz="1000" spc="-15" dirty="0">
                <a:solidFill>
                  <a:prstClr val="black"/>
                </a:solidFill>
                <a:cs typeface="Calibri"/>
              </a:rPr>
              <a:t>[III, </a:t>
            </a:r>
            <a:r>
              <a:rPr sz="1000" spc="-20" dirty="0">
                <a:solidFill>
                  <a:prstClr val="black"/>
                </a:solidFill>
                <a:cs typeface="Calibri"/>
              </a:rPr>
              <a:t>B], </a:t>
            </a:r>
            <a:r>
              <a:rPr sz="1000" spc="-15" dirty="0">
                <a:solidFill>
                  <a:prstClr val="black"/>
                </a:solidFill>
                <a:cs typeface="Calibri"/>
              </a:rPr>
              <a:t>and </a:t>
            </a:r>
            <a:r>
              <a:rPr sz="1000" spc="-20" dirty="0">
                <a:solidFill>
                  <a:prstClr val="black"/>
                </a:solidFill>
                <a:cs typeface="Calibri"/>
              </a:rPr>
              <a:t>other active drugs including </a:t>
            </a:r>
            <a:r>
              <a:rPr sz="1000" spc="-15" dirty="0">
                <a:solidFill>
                  <a:prstClr val="black"/>
                </a:solidFill>
                <a:cs typeface="Calibri"/>
              </a:rPr>
              <a:t> </a:t>
            </a:r>
            <a:r>
              <a:rPr sz="1000" spc="-20" dirty="0">
                <a:solidFill>
                  <a:prstClr val="black"/>
                </a:solidFill>
                <a:cs typeface="Calibri"/>
              </a:rPr>
              <a:t>gemcitabine </a:t>
            </a:r>
            <a:r>
              <a:rPr sz="1000" spc="-15" dirty="0">
                <a:solidFill>
                  <a:prstClr val="black"/>
                </a:solidFill>
                <a:cs typeface="Calibri"/>
              </a:rPr>
              <a:t>and </a:t>
            </a:r>
            <a:r>
              <a:rPr sz="1000" spc="-25" dirty="0">
                <a:solidFill>
                  <a:prstClr val="black"/>
                </a:solidFill>
                <a:cs typeface="Calibri"/>
              </a:rPr>
              <a:t>docetaxel </a:t>
            </a:r>
            <a:r>
              <a:rPr sz="1000" spc="-35" dirty="0">
                <a:solidFill>
                  <a:prstClr val="black"/>
                </a:solidFill>
                <a:cs typeface="Calibri"/>
              </a:rPr>
              <a:t>[IV, </a:t>
            </a:r>
            <a:r>
              <a:rPr sz="1000" spc="5" dirty="0">
                <a:solidFill>
                  <a:prstClr val="black"/>
                </a:solidFill>
                <a:cs typeface="Calibri"/>
              </a:rPr>
              <a:t>C].</a:t>
            </a:r>
            <a:r>
              <a:rPr sz="975" spc="7" baseline="38461" dirty="0">
                <a:solidFill>
                  <a:srgbClr val="007FAC"/>
                </a:solidFill>
                <a:cs typeface="Calibri"/>
                <a:hlinkClick r:id="rId2" action="ppaction://hlinksldjump"/>
              </a:rPr>
              <a:t>42 </a:t>
            </a:r>
            <a:r>
              <a:rPr sz="1000" spc="-25" dirty="0">
                <a:solidFill>
                  <a:prstClr val="black"/>
                </a:solidFill>
                <a:cs typeface="Calibri"/>
              </a:rPr>
              <a:t>Data </a:t>
            </a:r>
            <a:r>
              <a:rPr sz="1000" spc="-10" dirty="0">
                <a:solidFill>
                  <a:prstClr val="black"/>
                </a:solidFill>
                <a:cs typeface="Calibri"/>
              </a:rPr>
              <a:t>on </a:t>
            </a:r>
            <a:r>
              <a:rPr sz="1000" spc="-25" dirty="0">
                <a:solidFill>
                  <a:prstClr val="black"/>
                </a:solidFill>
                <a:cs typeface="Calibri"/>
              </a:rPr>
              <a:t>cabozantinib </a:t>
            </a:r>
            <a:r>
              <a:rPr sz="1000" spc="-20" dirty="0">
                <a:solidFill>
                  <a:prstClr val="black"/>
                </a:solidFill>
                <a:cs typeface="Calibri"/>
              </a:rPr>
              <a:t>and </a:t>
            </a:r>
            <a:r>
              <a:rPr sz="1000" spc="-15" dirty="0">
                <a:solidFill>
                  <a:prstClr val="black"/>
                </a:solidFill>
                <a:cs typeface="Calibri"/>
              </a:rPr>
              <a:t> </a:t>
            </a:r>
            <a:r>
              <a:rPr sz="1000" spc="-25" dirty="0">
                <a:solidFill>
                  <a:prstClr val="black"/>
                </a:solidFill>
                <a:cs typeface="Calibri"/>
              </a:rPr>
              <a:t>regorafenib are </a:t>
            </a:r>
            <a:r>
              <a:rPr sz="1000" spc="-20" dirty="0">
                <a:solidFill>
                  <a:prstClr val="black"/>
                </a:solidFill>
                <a:cs typeface="Calibri"/>
              </a:rPr>
              <a:t>detailed </a:t>
            </a:r>
            <a:r>
              <a:rPr sz="1000" spc="-5" dirty="0">
                <a:solidFill>
                  <a:prstClr val="black"/>
                </a:solidFill>
                <a:cs typeface="Calibri"/>
              </a:rPr>
              <a:t>in </a:t>
            </a:r>
            <a:r>
              <a:rPr sz="1000" spc="-20" dirty="0">
                <a:solidFill>
                  <a:srgbClr val="007FAC"/>
                </a:solidFill>
                <a:cs typeface="Calibri"/>
              </a:rPr>
              <a:t>Supplementary Table </a:t>
            </a:r>
            <a:r>
              <a:rPr sz="1000" spc="-15" dirty="0">
                <a:solidFill>
                  <a:srgbClr val="007FAC"/>
                </a:solidFill>
                <a:cs typeface="Calibri"/>
              </a:rPr>
              <a:t>S2</a:t>
            </a:r>
            <a:r>
              <a:rPr sz="1000" spc="-15" dirty="0">
                <a:solidFill>
                  <a:prstClr val="black"/>
                </a:solidFill>
                <a:cs typeface="Calibri"/>
              </a:rPr>
              <a:t>, </a:t>
            </a:r>
            <a:r>
              <a:rPr sz="1000" spc="-20" dirty="0">
                <a:solidFill>
                  <a:prstClr val="black"/>
                </a:solidFill>
                <a:cs typeface="Calibri"/>
              </a:rPr>
              <a:t>available </a:t>
            </a:r>
            <a:r>
              <a:rPr sz="1000" spc="-15" dirty="0">
                <a:solidFill>
                  <a:prstClr val="black"/>
                </a:solidFill>
                <a:cs typeface="Calibri"/>
              </a:rPr>
              <a:t> </a:t>
            </a:r>
            <a:r>
              <a:rPr sz="1000" spc="-10" dirty="0">
                <a:solidFill>
                  <a:prstClr val="black"/>
                </a:solidFill>
                <a:cs typeface="Calibri"/>
              </a:rPr>
              <a:t>at</a:t>
            </a:r>
            <a:r>
              <a:rPr sz="1000" spc="-5" dirty="0">
                <a:solidFill>
                  <a:prstClr val="black"/>
                </a:solidFill>
                <a:cs typeface="Calibri"/>
              </a:rPr>
              <a:t> </a:t>
            </a:r>
            <a:r>
              <a:rPr sz="1000" spc="-15" dirty="0">
                <a:solidFill>
                  <a:srgbClr val="007FAC"/>
                </a:solidFill>
                <a:cs typeface="Calibri"/>
                <a:hlinkClick r:id="rId3"/>
              </a:rPr>
              <a:t>https://doi.org/10.1016/j.annonc.2021.08.1995</a:t>
            </a:r>
            <a:r>
              <a:rPr sz="1000" spc="-15" dirty="0">
                <a:solidFill>
                  <a:prstClr val="black"/>
                </a:solidFill>
                <a:cs typeface="Calibri"/>
              </a:rPr>
              <a:t>.</a:t>
            </a:r>
            <a:r>
              <a:rPr sz="975" spc="-22" baseline="38461" dirty="0">
                <a:solidFill>
                  <a:srgbClr val="007FAC"/>
                </a:solidFill>
                <a:cs typeface="Calibri"/>
                <a:hlinkClick r:id="rId2" action="ppaction://hlinksldjump"/>
              </a:rPr>
              <a:t>43-45</a:t>
            </a:r>
            <a:r>
              <a:rPr sz="975" spc="-15" baseline="38461" dirty="0">
                <a:solidFill>
                  <a:srgbClr val="007FAC"/>
                </a:solidFill>
                <a:cs typeface="Calibri"/>
              </a:rPr>
              <a:t> </a:t>
            </a:r>
            <a:r>
              <a:rPr sz="1000" spc="-10" dirty="0">
                <a:solidFill>
                  <a:prstClr val="black"/>
                </a:solidFill>
                <a:cs typeface="Calibri"/>
              </a:rPr>
              <a:t>RT </a:t>
            </a:r>
            <a:r>
              <a:rPr sz="1000" spc="-5" dirty="0">
                <a:solidFill>
                  <a:prstClr val="black"/>
                </a:solidFill>
                <a:cs typeface="Calibri"/>
              </a:rPr>
              <a:t> </a:t>
            </a:r>
            <a:r>
              <a:rPr sz="1000" spc="-25" dirty="0">
                <a:solidFill>
                  <a:prstClr val="black"/>
                </a:solidFill>
                <a:cs typeface="Calibri"/>
              </a:rPr>
              <a:t>may</a:t>
            </a:r>
            <a:r>
              <a:rPr sz="1000" spc="85" dirty="0">
                <a:solidFill>
                  <a:prstClr val="black"/>
                </a:solidFill>
                <a:cs typeface="Calibri"/>
              </a:rPr>
              <a:t> </a:t>
            </a:r>
            <a:r>
              <a:rPr sz="1000" spc="-20" dirty="0">
                <a:solidFill>
                  <a:prstClr val="black"/>
                </a:solidFill>
                <a:cs typeface="Calibri"/>
              </a:rPr>
              <a:t>have</a:t>
            </a:r>
            <a:r>
              <a:rPr sz="1000" spc="80" dirty="0">
                <a:solidFill>
                  <a:prstClr val="black"/>
                </a:solidFill>
                <a:cs typeface="Calibri"/>
              </a:rPr>
              <a:t> </a:t>
            </a:r>
            <a:r>
              <a:rPr sz="1000" spc="-15" dirty="0">
                <a:solidFill>
                  <a:prstClr val="black"/>
                </a:solidFill>
                <a:cs typeface="Calibri"/>
              </a:rPr>
              <a:t>a</a:t>
            </a:r>
            <a:r>
              <a:rPr sz="1000" spc="90" dirty="0">
                <a:solidFill>
                  <a:prstClr val="black"/>
                </a:solidFill>
                <a:cs typeface="Calibri"/>
              </a:rPr>
              <a:t> </a:t>
            </a:r>
            <a:r>
              <a:rPr sz="1000" spc="-20" dirty="0">
                <a:solidFill>
                  <a:prstClr val="black"/>
                </a:solidFill>
                <a:cs typeface="Calibri"/>
              </a:rPr>
              <a:t>role</a:t>
            </a:r>
            <a:r>
              <a:rPr sz="1000" spc="80" dirty="0">
                <a:solidFill>
                  <a:prstClr val="black"/>
                </a:solidFill>
                <a:cs typeface="Calibri"/>
              </a:rPr>
              <a:t> </a:t>
            </a:r>
            <a:r>
              <a:rPr sz="1000" spc="-15" dirty="0">
                <a:solidFill>
                  <a:prstClr val="black"/>
                </a:solidFill>
                <a:cs typeface="Calibri"/>
              </a:rPr>
              <a:t>in</a:t>
            </a:r>
            <a:r>
              <a:rPr sz="1000" spc="90" dirty="0">
                <a:solidFill>
                  <a:prstClr val="black"/>
                </a:solidFill>
                <a:cs typeface="Calibri"/>
              </a:rPr>
              <a:t> </a:t>
            </a:r>
            <a:r>
              <a:rPr sz="1000" spc="-20" dirty="0">
                <a:solidFill>
                  <a:prstClr val="black"/>
                </a:solidFill>
                <a:cs typeface="Calibri"/>
              </a:rPr>
              <a:t>palliation.</a:t>
            </a:r>
            <a:endParaRPr sz="1000">
              <a:solidFill>
                <a:prstClr val="black"/>
              </a:solidFill>
              <a:cs typeface="Calibri"/>
            </a:endParaRPr>
          </a:p>
          <a:p>
            <a:pPr marL="38100" indent="126364" algn="just">
              <a:lnSpc>
                <a:spcPts val="1160"/>
              </a:lnSpc>
            </a:pPr>
            <a:r>
              <a:rPr sz="1000" spc="-10" dirty="0">
                <a:solidFill>
                  <a:prstClr val="black"/>
                </a:solidFill>
                <a:cs typeface="Calibri"/>
              </a:rPr>
              <a:t>In</a:t>
            </a:r>
            <a:r>
              <a:rPr sz="1000" spc="125" dirty="0">
                <a:solidFill>
                  <a:prstClr val="black"/>
                </a:solidFill>
                <a:cs typeface="Calibri"/>
              </a:rPr>
              <a:t> </a:t>
            </a:r>
            <a:r>
              <a:rPr sz="1000" spc="-10" dirty="0">
                <a:solidFill>
                  <a:prstClr val="black"/>
                </a:solidFill>
                <a:cs typeface="Calibri"/>
              </a:rPr>
              <a:t>general,</a:t>
            </a:r>
            <a:r>
              <a:rPr sz="1000" spc="130" dirty="0">
                <a:solidFill>
                  <a:prstClr val="black"/>
                </a:solidFill>
                <a:cs typeface="Calibri"/>
              </a:rPr>
              <a:t> </a:t>
            </a:r>
            <a:r>
              <a:rPr sz="1000" spc="-10" dirty="0">
                <a:solidFill>
                  <a:prstClr val="black"/>
                </a:solidFill>
                <a:cs typeface="Calibri"/>
              </a:rPr>
              <a:t>despite</a:t>
            </a:r>
            <a:r>
              <a:rPr sz="1000" spc="114" dirty="0">
                <a:solidFill>
                  <a:prstClr val="black"/>
                </a:solidFill>
                <a:cs typeface="Calibri"/>
              </a:rPr>
              <a:t> </a:t>
            </a:r>
            <a:r>
              <a:rPr sz="1000" spc="-10" dirty="0">
                <a:solidFill>
                  <a:prstClr val="black"/>
                </a:solidFill>
                <a:cs typeface="Calibri"/>
              </a:rPr>
              <a:t>second-line</a:t>
            </a:r>
            <a:r>
              <a:rPr sz="1000" spc="135" dirty="0">
                <a:solidFill>
                  <a:prstClr val="black"/>
                </a:solidFill>
                <a:cs typeface="Calibri"/>
              </a:rPr>
              <a:t> </a:t>
            </a:r>
            <a:r>
              <a:rPr sz="1000" spc="-10" dirty="0">
                <a:solidFill>
                  <a:prstClr val="black"/>
                </a:solidFill>
                <a:cs typeface="Calibri"/>
              </a:rPr>
              <a:t>treatment,</a:t>
            </a:r>
            <a:r>
              <a:rPr sz="1000" spc="110" dirty="0">
                <a:solidFill>
                  <a:prstClr val="black"/>
                </a:solidFill>
                <a:cs typeface="Calibri"/>
              </a:rPr>
              <a:t> </a:t>
            </a:r>
            <a:r>
              <a:rPr sz="1000" spc="-10" dirty="0">
                <a:solidFill>
                  <a:prstClr val="black"/>
                </a:solidFill>
                <a:cs typeface="Calibri"/>
              </a:rPr>
              <a:t>the</a:t>
            </a:r>
            <a:r>
              <a:rPr sz="1000" spc="130" dirty="0">
                <a:solidFill>
                  <a:prstClr val="black"/>
                </a:solidFill>
                <a:cs typeface="Calibri"/>
              </a:rPr>
              <a:t> </a:t>
            </a:r>
            <a:r>
              <a:rPr sz="1000" spc="-10" dirty="0">
                <a:solidFill>
                  <a:prstClr val="black"/>
                </a:solidFill>
                <a:cs typeface="Calibri"/>
              </a:rPr>
              <a:t>prognosis</a:t>
            </a:r>
            <a:endParaRPr sz="1000">
              <a:solidFill>
                <a:prstClr val="black"/>
              </a:solidFill>
              <a:cs typeface="Calibri"/>
            </a:endParaRPr>
          </a:p>
          <a:p>
            <a:pPr marL="38100" marR="31115" algn="just">
              <a:lnSpc>
                <a:spcPts val="1190"/>
              </a:lnSpc>
              <a:spcBef>
                <a:spcPts val="45"/>
              </a:spcBef>
            </a:pPr>
            <a:r>
              <a:rPr sz="1000" spc="-10" dirty="0">
                <a:solidFill>
                  <a:prstClr val="black"/>
                </a:solidFill>
                <a:cs typeface="Calibri"/>
              </a:rPr>
              <a:t>of recurrent disease has remained </a:t>
            </a:r>
            <a:r>
              <a:rPr sz="1000" spc="-25" dirty="0">
                <a:solidFill>
                  <a:prstClr val="black"/>
                </a:solidFill>
                <a:cs typeface="Calibri"/>
              </a:rPr>
              <a:t>poor, </a:t>
            </a:r>
            <a:r>
              <a:rPr sz="1000" spc="-10" dirty="0">
                <a:solidFill>
                  <a:prstClr val="black"/>
                </a:solidFill>
                <a:cs typeface="Calibri"/>
              </a:rPr>
              <a:t>with </a:t>
            </a:r>
            <a:r>
              <a:rPr sz="1000" spc="-15" dirty="0">
                <a:solidFill>
                  <a:prstClr val="black"/>
                </a:solidFill>
                <a:cs typeface="Calibri"/>
              </a:rPr>
              <a:t>a </a:t>
            </a:r>
            <a:r>
              <a:rPr sz="1000" spc="-10" dirty="0">
                <a:solidFill>
                  <a:prstClr val="black"/>
                </a:solidFill>
                <a:cs typeface="Calibri"/>
              </a:rPr>
              <a:t>5-year </a:t>
            </a:r>
            <a:r>
              <a:rPr sz="1000" spc="-15" dirty="0">
                <a:solidFill>
                  <a:prstClr val="black"/>
                </a:solidFill>
                <a:cs typeface="Calibri"/>
              </a:rPr>
              <a:t>post- </a:t>
            </a:r>
            <a:r>
              <a:rPr sz="1000" spc="-10" dirty="0">
                <a:solidFill>
                  <a:prstClr val="black"/>
                </a:solidFill>
                <a:cs typeface="Calibri"/>
              </a:rPr>
              <a:t> relapse</a:t>
            </a:r>
            <a:r>
              <a:rPr sz="1000" spc="95" dirty="0">
                <a:solidFill>
                  <a:prstClr val="black"/>
                </a:solidFill>
                <a:cs typeface="Calibri"/>
              </a:rPr>
              <a:t> </a:t>
            </a:r>
            <a:r>
              <a:rPr sz="1000" spc="-10" dirty="0">
                <a:solidFill>
                  <a:prstClr val="black"/>
                </a:solidFill>
                <a:cs typeface="Calibri"/>
              </a:rPr>
              <a:t>survival</a:t>
            </a:r>
            <a:r>
              <a:rPr sz="1000" spc="114" dirty="0">
                <a:solidFill>
                  <a:prstClr val="black"/>
                </a:solidFill>
                <a:cs typeface="Calibri"/>
              </a:rPr>
              <a:t> </a:t>
            </a:r>
            <a:r>
              <a:rPr sz="1000" spc="-15" dirty="0">
                <a:solidFill>
                  <a:prstClr val="black"/>
                </a:solidFill>
                <a:cs typeface="Calibri"/>
              </a:rPr>
              <a:t>rate</a:t>
            </a:r>
            <a:r>
              <a:rPr sz="1000" spc="95" dirty="0">
                <a:solidFill>
                  <a:prstClr val="black"/>
                </a:solidFill>
                <a:cs typeface="Calibri"/>
              </a:rPr>
              <a:t> </a:t>
            </a:r>
            <a:r>
              <a:rPr sz="1000" spc="-10" dirty="0">
                <a:solidFill>
                  <a:prstClr val="black"/>
                </a:solidFill>
                <a:cs typeface="Calibri"/>
              </a:rPr>
              <a:t>of</a:t>
            </a:r>
            <a:r>
              <a:rPr sz="1000" spc="105" dirty="0">
                <a:solidFill>
                  <a:prstClr val="black"/>
                </a:solidFill>
                <a:cs typeface="Calibri"/>
              </a:rPr>
              <a:t> </a:t>
            </a:r>
            <a:r>
              <a:rPr sz="1000" spc="10" dirty="0">
                <a:solidFill>
                  <a:prstClr val="black"/>
                </a:solidFill>
                <a:latin typeface="Lucida Sans Unicode"/>
                <a:cs typeface="Lucida Sans Unicode"/>
              </a:rPr>
              <a:t>&lt;</a:t>
            </a:r>
            <a:r>
              <a:rPr sz="1000" spc="10" dirty="0">
                <a:solidFill>
                  <a:prstClr val="black"/>
                </a:solidFill>
                <a:cs typeface="Calibri"/>
              </a:rPr>
              <a:t>20%.</a:t>
            </a:r>
            <a:r>
              <a:rPr sz="975" spc="15" baseline="38461" dirty="0">
                <a:solidFill>
                  <a:srgbClr val="007FAC"/>
                </a:solidFill>
                <a:cs typeface="Calibri"/>
                <a:hlinkClick r:id="rId2" action="ppaction://hlinksldjump"/>
              </a:rPr>
              <a:t>37</a:t>
            </a:r>
            <a:r>
              <a:rPr sz="975" spc="15" baseline="38461" dirty="0">
                <a:solidFill>
                  <a:prstClr val="black"/>
                </a:solidFill>
                <a:cs typeface="Calibri"/>
              </a:rPr>
              <a:t>,</a:t>
            </a:r>
            <a:r>
              <a:rPr sz="975" spc="15" baseline="38461" dirty="0">
                <a:solidFill>
                  <a:srgbClr val="007FAC"/>
                </a:solidFill>
                <a:cs typeface="Calibri"/>
                <a:hlinkClick r:id="rId2" action="ppaction://hlinksldjump"/>
              </a:rPr>
              <a:t>46</a:t>
            </a:r>
            <a:endParaRPr sz="975" baseline="38461">
              <a:solidFill>
                <a:prstClr val="black"/>
              </a:solidFill>
              <a:cs typeface="Calibri"/>
            </a:endParaRPr>
          </a:p>
          <a:p>
            <a:pPr marL="164465" algn="just">
              <a:lnSpc>
                <a:spcPts val="1155"/>
              </a:lnSpc>
            </a:pPr>
            <a:r>
              <a:rPr sz="1000" spc="-10" dirty="0">
                <a:solidFill>
                  <a:prstClr val="black"/>
                </a:solidFill>
                <a:cs typeface="Calibri"/>
              </a:rPr>
              <a:t>Extra-osseous</a:t>
            </a:r>
            <a:r>
              <a:rPr sz="1000" spc="250" dirty="0">
                <a:solidFill>
                  <a:prstClr val="black"/>
                </a:solidFill>
                <a:cs typeface="Calibri"/>
              </a:rPr>
              <a:t> </a:t>
            </a:r>
            <a:r>
              <a:rPr sz="1000" spc="-15" dirty="0">
                <a:solidFill>
                  <a:prstClr val="black"/>
                </a:solidFill>
                <a:cs typeface="Calibri"/>
              </a:rPr>
              <a:t>osteosarcoma</a:t>
            </a:r>
            <a:r>
              <a:rPr sz="1000" spc="445" dirty="0">
                <a:solidFill>
                  <a:prstClr val="black"/>
                </a:solidFill>
                <a:cs typeface="Calibri"/>
              </a:rPr>
              <a:t> </a:t>
            </a:r>
            <a:r>
              <a:rPr sz="1000" spc="-5" dirty="0">
                <a:solidFill>
                  <a:prstClr val="black"/>
                </a:solidFill>
                <a:cs typeface="Calibri"/>
              </a:rPr>
              <a:t>is</a:t>
            </a:r>
            <a:r>
              <a:rPr sz="1000" spc="445" dirty="0">
                <a:solidFill>
                  <a:prstClr val="black"/>
                </a:solidFill>
                <a:cs typeface="Calibri"/>
              </a:rPr>
              <a:t> </a:t>
            </a:r>
            <a:r>
              <a:rPr sz="1000" spc="-10" dirty="0">
                <a:solidFill>
                  <a:prstClr val="black"/>
                </a:solidFill>
                <a:cs typeface="Calibri"/>
              </a:rPr>
              <a:t>exceedingly</a:t>
            </a:r>
            <a:r>
              <a:rPr sz="1000" spc="450" dirty="0">
                <a:solidFill>
                  <a:prstClr val="black"/>
                </a:solidFill>
                <a:cs typeface="Calibri"/>
              </a:rPr>
              <a:t> </a:t>
            </a:r>
            <a:r>
              <a:rPr sz="1000" spc="-15" dirty="0">
                <a:solidFill>
                  <a:prstClr val="black"/>
                </a:solidFill>
                <a:cs typeface="Calibri"/>
              </a:rPr>
              <a:t>rare,</a:t>
            </a:r>
            <a:r>
              <a:rPr sz="1000" spc="440" dirty="0">
                <a:solidFill>
                  <a:prstClr val="black"/>
                </a:solidFill>
                <a:cs typeface="Calibri"/>
              </a:rPr>
              <a:t> </a:t>
            </a:r>
            <a:r>
              <a:rPr sz="1000" spc="-10" dirty="0">
                <a:solidFill>
                  <a:prstClr val="black"/>
                </a:solidFill>
                <a:cs typeface="Calibri"/>
              </a:rPr>
              <a:t>and</a:t>
            </a:r>
            <a:endParaRPr sz="1000">
              <a:solidFill>
                <a:prstClr val="black"/>
              </a:solidFill>
              <a:cs typeface="Calibri"/>
            </a:endParaRPr>
          </a:p>
          <a:p>
            <a:pPr marL="38100" marR="31750" algn="just">
              <a:lnSpc>
                <a:spcPts val="1200"/>
              </a:lnSpc>
              <a:spcBef>
                <a:spcPts val="40"/>
              </a:spcBef>
            </a:pPr>
            <a:r>
              <a:rPr sz="1000" spc="-10" dirty="0">
                <a:solidFill>
                  <a:prstClr val="black"/>
                </a:solidFill>
                <a:cs typeface="Calibri"/>
              </a:rPr>
              <a:t>there </a:t>
            </a:r>
            <a:r>
              <a:rPr sz="1000" spc="-5" dirty="0">
                <a:solidFill>
                  <a:prstClr val="black"/>
                </a:solidFill>
                <a:cs typeface="Calibri"/>
              </a:rPr>
              <a:t>is </a:t>
            </a:r>
            <a:r>
              <a:rPr sz="1000" spc="-10" dirty="0">
                <a:solidFill>
                  <a:prstClr val="black"/>
                </a:solidFill>
                <a:cs typeface="Calibri"/>
              </a:rPr>
              <a:t>no consensus about whether</a:t>
            </a:r>
            <a:r>
              <a:rPr sz="1000" spc="204" dirty="0">
                <a:solidFill>
                  <a:prstClr val="black"/>
                </a:solidFill>
                <a:cs typeface="Calibri"/>
              </a:rPr>
              <a:t> </a:t>
            </a:r>
            <a:r>
              <a:rPr sz="1000" spc="-10" dirty="0">
                <a:solidFill>
                  <a:prstClr val="black"/>
                </a:solidFill>
                <a:cs typeface="Calibri"/>
              </a:rPr>
              <a:t>treatment should</a:t>
            </a:r>
            <a:r>
              <a:rPr sz="1000" spc="204" dirty="0">
                <a:solidFill>
                  <a:prstClr val="black"/>
                </a:solidFill>
                <a:cs typeface="Calibri"/>
              </a:rPr>
              <a:t> </a:t>
            </a:r>
            <a:r>
              <a:rPr sz="1000" spc="-10" dirty="0">
                <a:solidFill>
                  <a:prstClr val="black"/>
                </a:solidFill>
                <a:cs typeface="Calibri"/>
              </a:rPr>
              <a:t>be </a:t>
            </a:r>
            <a:r>
              <a:rPr sz="1000" spc="-5" dirty="0">
                <a:solidFill>
                  <a:prstClr val="black"/>
                </a:solidFill>
                <a:cs typeface="Calibri"/>
              </a:rPr>
              <a:t> in</a:t>
            </a:r>
            <a:r>
              <a:rPr sz="1000" spc="100" dirty="0">
                <a:solidFill>
                  <a:prstClr val="black"/>
                </a:solidFill>
                <a:cs typeface="Calibri"/>
              </a:rPr>
              <a:t> </a:t>
            </a:r>
            <a:r>
              <a:rPr sz="1000" spc="-10" dirty="0">
                <a:solidFill>
                  <a:prstClr val="black"/>
                </a:solidFill>
                <a:cs typeface="Calibri"/>
              </a:rPr>
              <a:t>accordance</a:t>
            </a:r>
            <a:r>
              <a:rPr sz="1000" spc="100" dirty="0">
                <a:solidFill>
                  <a:prstClr val="black"/>
                </a:solidFill>
                <a:cs typeface="Calibri"/>
              </a:rPr>
              <a:t> </a:t>
            </a:r>
            <a:r>
              <a:rPr sz="1000" spc="-10" dirty="0">
                <a:solidFill>
                  <a:prstClr val="black"/>
                </a:solidFill>
                <a:cs typeface="Calibri"/>
              </a:rPr>
              <a:t>with</a:t>
            </a:r>
            <a:r>
              <a:rPr sz="1000" spc="110" dirty="0">
                <a:solidFill>
                  <a:prstClr val="black"/>
                </a:solidFill>
                <a:cs typeface="Calibri"/>
              </a:rPr>
              <a:t> </a:t>
            </a:r>
            <a:r>
              <a:rPr sz="1000" spc="-15" dirty="0">
                <a:solidFill>
                  <a:prstClr val="black"/>
                </a:solidFill>
                <a:cs typeface="Calibri"/>
              </a:rPr>
              <a:t>skeletal</a:t>
            </a:r>
            <a:r>
              <a:rPr sz="1000" spc="105" dirty="0">
                <a:solidFill>
                  <a:prstClr val="black"/>
                </a:solidFill>
                <a:cs typeface="Calibri"/>
              </a:rPr>
              <a:t> </a:t>
            </a:r>
            <a:r>
              <a:rPr sz="1000" spc="-15" dirty="0">
                <a:solidFill>
                  <a:prstClr val="black"/>
                </a:solidFill>
                <a:cs typeface="Calibri"/>
              </a:rPr>
              <a:t>osteosarcoma</a:t>
            </a:r>
            <a:r>
              <a:rPr sz="1000" spc="105" dirty="0">
                <a:solidFill>
                  <a:prstClr val="black"/>
                </a:solidFill>
                <a:cs typeface="Calibri"/>
              </a:rPr>
              <a:t> </a:t>
            </a:r>
            <a:r>
              <a:rPr sz="1000" spc="-10" dirty="0">
                <a:solidFill>
                  <a:prstClr val="black"/>
                </a:solidFill>
                <a:cs typeface="Calibri"/>
              </a:rPr>
              <a:t>or</a:t>
            </a:r>
            <a:r>
              <a:rPr sz="1000" spc="100" dirty="0">
                <a:solidFill>
                  <a:prstClr val="black"/>
                </a:solidFill>
                <a:cs typeface="Calibri"/>
              </a:rPr>
              <a:t> </a:t>
            </a:r>
            <a:r>
              <a:rPr sz="1000" spc="5" dirty="0">
                <a:solidFill>
                  <a:prstClr val="black"/>
                </a:solidFill>
                <a:cs typeface="Calibri"/>
              </a:rPr>
              <a:t>STSs.</a:t>
            </a:r>
            <a:r>
              <a:rPr sz="975" spc="7" baseline="38461" dirty="0">
                <a:solidFill>
                  <a:srgbClr val="007FAC"/>
                </a:solidFill>
                <a:cs typeface="Calibri"/>
                <a:hlinkClick r:id="rId2" action="ppaction://hlinksldjump"/>
              </a:rPr>
              <a:t>47</a:t>
            </a:r>
            <a:endParaRPr sz="975" baseline="38461">
              <a:solidFill>
                <a:prstClr val="black"/>
              </a:solidFill>
              <a:cs typeface="Calibri"/>
            </a:endParaRPr>
          </a:p>
          <a:p>
            <a:pPr marL="164465" algn="just">
              <a:lnSpc>
                <a:spcPts val="1150"/>
              </a:lnSpc>
            </a:pPr>
            <a:r>
              <a:rPr sz="1000" spc="-15" dirty="0">
                <a:solidFill>
                  <a:prstClr val="black"/>
                </a:solidFill>
                <a:cs typeface="Calibri"/>
              </a:rPr>
              <a:t>Low-grade</a:t>
            </a:r>
            <a:r>
              <a:rPr sz="1000" spc="135" dirty="0">
                <a:solidFill>
                  <a:prstClr val="black"/>
                </a:solidFill>
                <a:cs typeface="Calibri"/>
              </a:rPr>
              <a:t> </a:t>
            </a:r>
            <a:r>
              <a:rPr sz="1000" spc="-10" dirty="0">
                <a:solidFill>
                  <a:prstClr val="black"/>
                </a:solidFill>
                <a:cs typeface="Calibri"/>
              </a:rPr>
              <a:t>central</a:t>
            </a:r>
            <a:r>
              <a:rPr sz="1000" spc="135" dirty="0">
                <a:solidFill>
                  <a:prstClr val="black"/>
                </a:solidFill>
                <a:cs typeface="Calibri"/>
              </a:rPr>
              <a:t> </a:t>
            </a:r>
            <a:r>
              <a:rPr sz="1000" spc="-10" dirty="0">
                <a:solidFill>
                  <a:prstClr val="black"/>
                </a:solidFill>
                <a:cs typeface="Calibri"/>
              </a:rPr>
              <a:t>and</a:t>
            </a:r>
            <a:r>
              <a:rPr sz="1000" spc="145" dirty="0">
                <a:solidFill>
                  <a:prstClr val="black"/>
                </a:solidFill>
                <a:cs typeface="Calibri"/>
              </a:rPr>
              <a:t> </a:t>
            </a:r>
            <a:r>
              <a:rPr sz="1000" spc="-15" dirty="0">
                <a:solidFill>
                  <a:prstClr val="black"/>
                </a:solidFill>
                <a:cs typeface="Calibri"/>
              </a:rPr>
              <a:t>parosteal</a:t>
            </a:r>
            <a:r>
              <a:rPr sz="1000" spc="140" dirty="0">
                <a:solidFill>
                  <a:prstClr val="black"/>
                </a:solidFill>
                <a:cs typeface="Calibri"/>
              </a:rPr>
              <a:t> </a:t>
            </a:r>
            <a:r>
              <a:rPr sz="1000" spc="-15" dirty="0">
                <a:solidFill>
                  <a:prstClr val="black"/>
                </a:solidFill>
                <a:cs typeface="Calibri"/>
              </a:rPr>
              <a:t>osteosarcomas</a:t>
            </a:r>
            <a:r>
              <a:rPr sz="1000" spc="145" dirty="0">
                <a:solidFill>
                  <a:prstClr val="black"/>
                </a:solidFill>
                <a:cs typeface="Calibri"/>
              </a:rPr>
              <a:t> </a:t>
            </a:r>
            <a:r>
              <a:rPr sz="1000" spc="-10" dirty="0">
                <a:solidFill>
                  <a:prstClr val="black"/>
                </a:solidFill>
                <a:cs typeface="Calibri"/>
              </a:rPr>
              <a:t>are</a:t>
            </a:r>
            <a:r>
              <a:rPr sz="1000" spc="130" dirty="0">
                <a:solidFill>
                  <a:prstClr val="black"/>
                </a:solidFill>
                <a:cs typeface="Calibri"/>
              </a:rPr>
              <a:t> </a:t>
            </a:r>
            <a:r>
              <a:rPr sz="1000" spc="-10" dirty="0">
                <a:solidFill>
                  <a:prstClr val="black"/>
                </a:solidFill>
                <a:cs typeface="Calibri"/>
              </a:rPr>
              <a:t>ma-</a:t>
            </a:r>
            <a:endParaRPr sz="1000">
              <a:solidFill>
                <a:prstClr val="black"/>
              </a:solidFill>
              <a:cs typeface="Calibri"/>
            </a:endParaRPr>
          </a:p>
          <a:p>
            <a:pPr marL="38100" marR="31115" algn="just">
              <a:lnSpc>
                <a:spcPct val="99600"/>
              </a:lnSpc>
            </a:pPr>
            <a:r>
              <a:rPr sz="1000" spc="-10" dirty="0">
                <a:solidFill>
                  <a:prstClr val="black"/>
                </a:solidFill>
                <a:cs typeface="Calibri"/>
              </a:rPr>
              <a:t>lignancies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lower</a:t>
            </a:r>
            <a:r>
              <a:rPr sz="1000" spc="-5" dirty="0">
                <a:solidFill>
                  <a:prstClr val="black"/>
                </a:solidFill>
                <a:cs typeface="Calibri"/>
              </a:rPr>
              <a:t> </a:t>
            </a:r>
            <a:r>
              <a:rPr sz="1000" spc="-10" dirty="0">
                <a:solidFill>
                  <a:prstClr val="black"/>
                </a:solidFill>
                <a:cs typeface="Calibri"/>
              </a:rPr>
              <a:t>metastatic</a:t>
            </a:r>
            <a:r>
              <a:rPr sz="1000" spc="-5" dirty="0">
                <a:solidFill>
                  <a:prstClr val="black"/>
                </a:solidFill>
                <a:cs typeface="Calibri"/>
              </a:rPr>
              <a:t> </a:t>
            </a:r>
            <a:r>
              <a:rPr sz="1000" spc="-10" dirty="0">
                <a:solidFill>
                  <a:prstClr val="black"/>
                </a:solidFill>
                <a:cs typeface="Calibri"/>
              </a:rPr>
              <a:t>potential,</a:t>
            </a:r>
            <a:r>
              <a:rPr sz="1000" spc="-5" dirty="0">
                <a:solidFill>
                  <a:prstClr val="black"/>
                </a:solidFill>
                <a:cs typeface="Calibri"/>
              </a:rPr>
              <a:t> </a:t>
            </a:r>
            <a:r>
              <a:rPr sz="1000" spc="-10" dirty="0">
                <a:solidFill>
                  <a:prstClr val="black"/>
                </a:solidFill>
                <a:cs typeface="Calibri"/>
              </a:rPr>
              <a:t>treated</a:t>
            </a:r>
            <a:r>
              <a:rPr sz="1000" spc="-5" dirty="0">
                <a:solidFill>
                  <a:prstClr val="black"/>
                </a:solidFill>
                <a:cs typeface="Calibri"/>
              </a:rPr>
              <a:t> </a:t>
            </a:r>
            <a:r>
              <a:rPr sz="1000" spc="-10" dirty="0">
                <a:solidFill>
                  <a:prstClr val="black"/>
                </a:solidFill>
                <a:cs typeface="Calibri"/>
              </a:rPr>
              <a:t>by </a:t>
            </a:r>
            <a:r>
              <a:rPr sz="1000" spc="-5" dirty="0">
                <a:solidFill>
                  <a:prstClr val="black"/>
                </a:solidFill>
                <a:cs typeface="Calibri"/>
              </a:rPr>
              <a:t> </a:t>
            </a:r>
            <a:r>
              <a:rPr sz="1000" spc="-10" dirty="0">
                <a:solidFill>
                  <a:prstClr val="black"/>
                </a:solidFill>
                <a:cs typeface="Calibri"/>
              </a:rPr>
              <a:t>surgery alone </a:t>
            </a:r>
            <a:r>
              <a:rPr sz="1000" spc="-30" dirty="0">
                <a:solidFill>
                  <a:prstClr val="black"/>
                </a:solidFill>
                <a:cs typeface="Calibri"/>
              </a:rPr>
              <a:t>[IV, </a:t>
            </a:r>
            <a:r>
              <a:rPr sz="1000" spc="-5" dirty="0">
                <a:solidFill>
                  <a:prstClr val="black"/>
                </a:solidFill>
                <a:cs typeface="Calibri"/>
              </a:rPr>
              <a:t>B]. </a:t>
            </a:r>
            <a:r>
              <a:rPr sz="1000" spc="-10" dirty="0">
                <a:solidFill>
                  <a:prstClr val="black"/>
                </a:solidFill>
                <a:cs typeface="Calibri"/>
              </a:rPr>
              <a:t>The use of ChT could be considered </a:t>
            </a:r>
            <a:r>
              <a:rPr sz="1000" spc="-15" dirty="0">
                <a:solidFill>
                  <a:prstClr val="black"/>
                </a:solidFill>
                <a:cs typeface="Calibri"/>
              </a:rPr>
              <a:t>for </a:t>
            </a:r>
            <a:r>
              <a:rPr sz="1000" spc="-10" dirty="0">
                <a:solidFill>
                  <a:prstClr val="black"/>
                </a:solidFill>
                <a:cs typeface="Calibri"/>
              </a:rPr>
              <a:t> cases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high-grade</a:t>
            </a:r>
            <a:r>
              <a:rPr sz="1000" spc="-5" dirty="0">
                <a:solidFill>
                  <a:prstClr val="black"/>
                </a:solidFill>
                <a:cs typeface="Calibri"/>
              </a:rPr>
              <a:t> </a:t>
            </a:r>
            <a:r>
              <a:rPr sz="1000" spc="-10" dirty="0">
                <a:solidFill>
                  <a:prstClr val="black"/>
                </a:solidFill>
                <a:cs typeface="Calibri"/>
              </a:rPr>
              <a:t>component</a:t>
            </a:r>
            <a:r>
              <a:rPr sz="1000" spc="-5" dirty="0">
                <a:solidFill>
                  <a:prstClr val="black"/>
                </a:solidFill>
                <a:cs typeface="Calibri"/>
              </a:rPr>
              <a:t> </a:t>
            </a:r>
            <a:r>
              <a:rPr sz="1000" spc="-35" dirty="0">
                <a:solidFill>
                  <a:prstClr val="black"/>
                </a:solidFill>
                <a:cs typeface="Calibri"/>
              </a:rPr>
              <a:t>[V,</a:t>
            </a:r>
            <a:r>
              <a:rPr sz="1000" spc="-30" dirty="0">
                <a:solidFill>
                  <a:prstClr val="black"/>
                </a:solidFill>
                <a:cs typeface="Calibri"/>
              </a:rPr>
              <a:t> </a:t>
            </a:r>
            <a:r>
              <a:rPr sz="1000" spc="15" dirty="0">
                <a:solidFill>
                  <a:prstClr val="black"/>
                </a:solidFill>
                <a:cs typeface="Calibri"/>
              </a:rPr>
              <a:t>C].</a:t>
            </a:r>
            <a:r>
              <a:rPr sz="975" spc="22" baseline="38461" dirty="0">
                <a:solidFill>
                  <a:srgbClr val="007FAC"/>
                </a:solidFill>
                <a:cs typeface="Calibri"/>
                <a:hlinkClick r:id="rId4" action="ppaction://hlinksldjump"/>
              </a:rPr>
              <a:t>21</a:t>
            </a:r>
            <a:r>
              <a:rPr sz="975" spc="270" baseline="38461" dirty="0">
                <a:solidFill>
                  <a:srgbClr val="007FAC"/>
                </a:solidFill>
                <a:cs typeface="Calibri"/>
              </a:rPr>
              <a:t> </a:t>
            </a:r>
            <a:r>
              <a:rPr sz="1000" spc="-10" dirty="0">
                <a:solidFill>
                  <a:prstClr val="black"/>
                </a:solidFill>
                <a:cs typeface="Calibri"/>
              </a:rPr>
              <a:t>ChT</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not </a:t>
            </a:r>
            <a:r>
              <a:rPr sz="1000" spc="-5" dirty="0">
                <a:solidFill>
                  <a:prstClr val="black"/>
                </a:solidFill>
                <a:cs typeface="Calibri"/>
              </a:rPr>
              <a:t> </a:t>
            </a:r>
            <a:r>
              <a:rPr sz="1000" spc="-10" dirty="0">
                <a:solidFill>
                  <a:prstClr val="black"/>
                </a:solidFill>
                <a:cs typeface="Calibri"/>
              </a:rPr>
              <a:t>routinely recommended </a:t>
            </a:r>
            <a:r>
              <a:rPr sz="1000" spc="-5" dirty="0">
                <a:solidFill>
                  <a:prstClr val="black"/>
                </a:solidFill>
                <a:cs typeface="Calibri"/>
              </a:rPr>
              <a:t>in </a:t>
            </a:r>
            <a:r>
              <a:rPr sz="1000" spc="-10" dirty="0">
                <a:solidFill>
                  <a:prstClr val="black"/>
                </a:solidFill>
                <a:cs typeface="Calibri"/>
              </a:rPr>
              <a:t>periosteal </a:t>
            </a:r>
            <a:r>
              <a:rPr sz="1000" spc="-15" dirty="0">
                <a:solidFill>
                  <a:prstClr val="black"/>
                </a:solidFill>
                <a:cs typeface="Calibri"/>
              </a:rPr>
              <a:t>osteosarcomas, as </a:t>
            </a:r>
            <a:r>
              <a:rPr sz="1000" spc="-10" dirty="0">
                <a:solidFill>
                  <a:prstClr val="black"/>
                </a:solidFill>
                <a:cs typeface="Calibri"/>
              </a:rPr>
              <a:t>no </a:t>
            </a:r>
            <a:r>
              <a:rPr sz="1000" spc="-5" dirty="0">
                <a:solidFill>
                  <a:prstClr val="black"/>
                </a:solidFill>
                <a:cs typeface="Calibri"/>
              </a:rPr>
              <a:t> </a:t>
            </a:r>
            <a:r>
              <a:rPr sz="1000" spc="-25" dirty="0">
                <a:solidFill>
                  <a:prstClr val="black"/>
                </a:solidFill>
                <a:cs typeface="Calibri"/>
              </a:rPr>
              <a:t>bene</a:t>
            </a:r>
            <a:r>
              <a:rPr sz="1000" spc="-25" dirty="0">
                <a:solidFill>
                  <a:prstClr val="black"/>
                </a:solidFill>
                <a:latin typeface="Lucida Sans Unicode"/>
                <a:cs typeface="Lucida Sans Unicode"/>
              </a:rPr>
              <a:t>fi</a:t>
            </a:r>
            <a:r>
              <a:rPr sz="1000" spc="-25" dirty="0">
                <a:solidFill>
                  <a:prstClr val="black"/>
                </a:solidFill>
                <a:cs typeface="Calibri"/>
              </a:rPr>
              <a:t>t</a:t>
            </a:r>
            <a:r>
              <a:rPr sz="1000" spc="90" dirty="0">
                <a:solidFill>
                  <a:prstClr val="black"/>
                </a:solidFill>
                <a:cs typeface="Calibri"/>
              </a:rPr>
              <a:t> </a:t>
            </a:r>
            <a:r>
              <a:rPr sz="1000" spc="-10" dirty="0">
                <a:solidFill>
                  <a:prstClr val="black"/>
                </a:solidFill>
                <a:cs typeface="Calibri"/>
              </a:rPr>
              <a:t>was</a:t>
            </a:r>
            <a:r>
              <a:rPr sz="1000" spc="95" dirty="0">
                <a:solidFill>
                  <a:prstClr val="black"/>
                </a:solidFill>
                <a:cs typeface="Calibri"/>
              </a:rPr>
              <a:t> </a:t>
            </a:r>
            <a:r>
              <a:rPr sz="1000" spc="-10" dirty="0">
                <a:solidFill>
                  <a:prstClr val="black"/>
                </a:solidFill>
                <a:cs typeface="Calibri"/>
              </a:rPr>
              <a:t>shown</a:t>
            </a:r>
            <a:r>
              <a:rPr sz="1000" spc="100" dirty="0">
                <a:solidFill>
                  <a:prstClr val="black"/>
                </a:solidFill>
                <a:cs typeface="Calibri"/>
              </a:rPr>
              <a:t> </a:t>
            </a:r>
            <a:r>
              <a:rPr sz="1000" spc="-5" dirty="0">
                <a:solidFill>
                  <a:prstClr val="black"/>
                </a:solidFill>
                <a:cs typeface="Calibri"/>
              </a:rPr>
              <a:t>in</a:t>
            </a:r>
            <a:r>
              <a:rPr sz="1000" spc="100" dirty="0">
                <a:solidFill>
                  <a:prstClr val="black"/>
                </a:solidFill>
                <a:cs typeface="Calibri"/>
              </a:rPr>
              <a:t> </a:t>
            </a:r>
            <a:r>
              <a:rPr sz="1000" spc="-10" dirty="0">
                <a:solidFill>
                  <a:prstClr val="black"/>
                </a:solidFill>
                <a:cs typeface="Calibri"/>
              </a:rPr>
              <a:t>retrospective</a:t>
            </a:r>
            <a:r>
              <a:rPr sz="1000" spc="105" dirty="0">
                <a:solidFill>
                  <a:prstClr val="black"/>
                </a:solidFill>
                <a:cs typeface="Calibri"/>
              </a:rPr>
              <a:t> </a:t>
            </a:r>
            <a:r>
              <a:rPr sz="1000" spc="-10" dirty="0">
                <a:solidFill>
                  <a:prstClr val="black"/>
                </a:solidFill>
                <a:cs typeface="Calibri"/>
              </a:rPr>
              <a:t>studies</a:t>
            </a:r>
            <a:r>
              <a:rPr sz="1000" spc="100" dirty="0">
                <a:solidFill>
                  <a:prstClr val="black"/>
                </a:solidFill>
                <a:cs typeface="Calibri"/>
              </a:rPr>
              <a:t> </a:t>
            </a:r>
            <a:r>
              <a:rPr sz="1000" spc="-30" dirty="0">
                <a:solidFill>
                  <a:prstClr val="black"/>
                </a:solidFill>
                <a:cs typeface="Calibri"/>
              </a:rPr>
              <a:t>[IV,</a:t>
            </a:r>
            <a:r>
              <a:rPr sz="1000" spc="105" dirty="0">
                <a:solidFill>
                  <a:prstClr val="black"/>
                </a:solidFill>
                <a:cs typeface="Calibri"/>
              </a:rPr>
              <a:t> </a:t>
            </a:r>
            <a:r>
              <a:rPr sz="1000" spc="15" dirty="0">
                <a:solidFill>
                  <a:prstClr val="black"/>
                </a:solidFill>
                <a:cs typeface="Calibri"/>
              </a:rPr>
              <a:t>D].</a:t>
            </a:r>
            <a:r>
              <a:rPr sz="975" spc="22" baseline="38461" dirty="0">
                <a:solidFill>
                  <a:srgbClr val="007FAC"/>
                </a:solidFill>
                <a:cs typeface="Calibri"/>
                <a:hlinkClick r:id="rId2" action="ppaction://hlinksldjump"/>
              </a:rPr>
              <a:t>48</a:t>
            </a:r>
            <a:endParaRPr sz="975" baseline="38461">
              <a:solidFill>
                <a:prstClr val="black"/>
              </a:solidFill>
              <a:cs typeface="Calibri"/>
            </a:endParaRPr>
          </a:p>
        </p:txBody>
      </p:sp>
      <p:sp>
        <p:nvSpPr>
          <p:cNvPr id="4" name="object 4"/>
          <p:cNvSpPr txBox="1"/>
          <p:nvPr/>
        </p:nvSpPr>
        <p:spPr>
          <a:xfrm>
            <a:off x="5122954" y="3953891"/>
            <a:ext cx="4070807" cy="4732065"/>
          </a:xfrm>
          <a:prstGeom prst="rect">
            <a:avLst/>
          </a:prstGeom>
        </p:spPr>
        <p:txBody>
          <a:bodyPr vert="horz" wrap="square" lIns="0" tIns="63500" rIns="0" bIns="0" rtlCol="0">
            <a:spAutoFit/>
          </a:bodyPr>
          <a:lstStyle/>
          <a:p>
            <a:pPr marL="38100" algn="just">
              <a:spcBef>
                <a:spcPts val="500"/>
              </a:spcBef>
            </a:pPr>
            <a:r>
              <a:rPr sz="1000" i="1" spc="-50" dirty="0">
                <a:solidFill>
                  <a:srgbClr val="7B0451"/>
                </a:solidFill>
                <a:latin typeface="Arial"/>
                <a:cs typeface="Arial"/>
              </a:rPr>
              <a:t>Ewing</a:t>
            </a:r>
            <a:r>
              <a:rPr sz="1000" i="1" spc="5" dirty="0">
                <a:solidFill>
                  <a:srgbClr val="7B0451"/>
                </a:solidFill>
                <a:latin typeface="Arial"/>
                <a:cs typeface="Arial"/>
              </a:rPr>
              <a:t> </a:t>
            </a:r>
            <a:r>
              <a:rPr sz="1000" i="1" spc="-50" dirty="0">
                <a:solidFill>
                  <a:srgbClr val="7B0451"/>
                </a:solidFill>
                <a:latin typeface="Arial"/>
                <a:cs typeface="Arial"/>
              </a:rPr>
              <a:t>sarcoma</a:t>
            </a:r>
            <a:endParaRPr sz="1000">
              <a:solidFill>
                <a:prstClr val="black"/>
              </a:solidFill>
              <a:latin typeface="Arial"/>
              <a:cs typeface="Arial"/>
            </a:endParaRPr>
          </a:p>
          <a:p>
            <a:pPr marL="38100" marR="30480" algn="just">
              <a:spcBef>
                <a:spcPts val="395"/>
              </a:spcBef>
            </a:pPr>
            <a:r>
              <a:rPr sz="1000" spc="-10" dirty="0">
                <a:solidFill>
                  <a:prstClr val="black"/>
                </a:solidFill>
                <a:cs typeface="Calibri"/>
              </a:rPr>
              <a:t>ES </a:t>
            </a:r>
            <a:r>
              <a:rPr sz="1000" spc="-5" dirty="0">
                <a:solidFill>
                  <a:prstClr val="black"/>
                </a:solidFill>
                <a:cs typeface="Calibri"/>
              </a:rPr>
              <a:t>is </a:t>
            </a:r>
            <a:r>
              <a:rPr sz="1000" spc="-10" dirty="0">
                <a:solidFill>
                  <a:prstClr val="black"/>
                </a:solidFill>
                <a:cs typeface="Calibri"/>
              </a:rPr>
              <a:t>the second most common malignant bone tumour </a:t>
            </a:r>
            <a:r>
              <a:rPr sz="1000" spc="-5" dirty="0">
                <a:solidFill>
                  <a:prstClr val="black"/>
                </a:solidFill>
                <a:cs typeface="Calibri"/>
              </a:rPr>
              <a:t>in </a:t>
            </a:r>
            <a:r>
              <a:rPr sz="1000" dirty="0">
                <a:solidFill>
                  <a:prstClr val="black"/>
                </a:solidFill>
                <a:cs typeface="Calibri"/>
              </a:rPr>
              <a:t> </a:t>
            </a:r>
            <a:r>
              <a:rPr sz="1000" spc="-10" dirty="0">
                <a:solidFill>
                  <a:prstClr val="black"/>
                </a:solidFill>
                <a:cs typeface="Calibri"/>
              </a:rPr>
              <a:t>children and young adults. </a:t>
            </a:r>
            <a:r>
              <a:rPr sz="1000" spc="-5" dirty="0">
                <a:solidFill>
                  <a:prstClr val="black"/>
                </a:solidFill>
                <a:cs typeface="Calibri"/>
              </a:rPr>
              <a:t>It </a:t>
            </a:r>
            <a:r>
              <a:rPr sz="1000" spc="-10" dirty="0">
                <a:solidFill>
                  <a:prstClr val="black"/>
                </a:solidFill>
                <a:cs typeface="Calibri"/>
              </a:rPr>
              <a:t>can arise from bone, soft </a:t>
            </a:r>
            <a:r>
              <a:rPr sz="1000" spc="-5" dirty="0">
                <a:solidFill>
                  <a:prstClr val="black"/>
                </a:solidFill>
                <a:cs typeface="Calibri"/>
              </a:rPr>
              <a:t>tis- </a:t>
            </a:r>
            <a:r>
              <a:rPr sz="1000" dirty="0">
                <a:solidFill>
                  <a:prstClr val="black"/>
                </a:solidFill>
                <a:cs typeface="Calibri"/>
              </a:rPr>
              <a:t> </a:t>
            </a:r>
            <a:r>
              <a:rPr sz="1000" spc="-10" dirty="0">
                <a:solidFill>
                  <a:prstClr val="black"/>
                </a:solidFill>
                <a:cs typeface="Calibri"/>
              </a:rPr>
              <a:t>sues</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visceral</a:t>
            </a:r>
            <a:r>
              <a:rPr sz="1000" spc="-5" dirty="0">
                <a:solidFill>
                  <a:prstClr val="black"/>
                </a:solidFill>
                <a:cs typeface="Calibri"/>
              </a:rPr>
              <a:t> </a:t>
            </a:r>
            <a:r>
              <a:rPr sz="1000" spc="-10" dirty="0">
                <a:solidFill>
                  <a:prstClr val="black"/>
                </a:solidFill>
                <a:cs typeface="Calibri"/>
              </a:rPr>
              <a:t>sites,</a:t>
            </a:r>
            <a:r>
              <a:rPr sz="1000" spc="-5" dirty="0">
                <a:solidFill>
                  <a:prstClr val="black"/>
                </a:solidFill>
                <a:cs typeface="Calibri"/>
              </a:rPr>
              <a:t> </a:t>
            </a:r>
            <a:r>
              <a:rPr sz="1000" spc="-10" dirty="0">
                <a:solidFill>
                  <a:prstClr val="black"/>
                </a:solidFill>
                <a:cs typeface="Calibri"/>
              </a:rPr>
              <a:t>displaying</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5" dirty="0">
                <a:solidFill>
                  <a:prstClr val="black"/>
                </a:solidFill>
                <a:cs typeface="Calibri"/>
              </a:rPr>
              <a:t>same</a:t>
            </a:r>
            <a:r>
              <a:rPr sz="1000" spc="-10" dirty="0">
                <a:solidFill>
                  <a:prstClr val="black"/>
                </a:solidFill>
                <a:cs typeface="Calibri"/>
              </a:rPr>
              <a:t> behaviour</a:t>
            </a:r>
            <a:r>
              <a:rPr sz="1000" spc="-5" dirty="0">
                <a:solidFill>
                  <a:prstClr val="black"/>
                </a:solidFill>
                <a:cs typeface="Calibri"/>
              </a:rPr>
              <a:t> in </a:t>
            </a:r>
            <a:r>
              <a:rPr sz="1000" dirty="0">
                <a:solidFill>
                  <a:prstClr val="black"/>
                </a:solidFill>
                <a:cs typeface="Calibri"/>
              </a:rPr>
              <a:t> </a:t>
            </a:r>
            <a:r>
              <a:rPr sz="1000" spc="-10" dirty="0">
                <a:solidFill>
                  <a:prstClr val="black"/>
                </a:solidFill>
                <a:cs typeface="Calibri"/>
              </a:rPr>
              <a:t>principle, and lungs, bone and bone marrow are the most </a:t>
            </a:r>
            <a:r>
              <a:rPr sz="1000" spc="-5" dirty="0">
                <a:solidFill>
                  <a:prstClr val="black"/>
                </a:solidFill>
                <a:cs typeface="Calibri"/>
              </a:rPr>
              <a:t> </a:t>
            </a:r>
            <a:r>
              <a:rPr sz="1000" spc="-10" dirty="0">
                <a:solidFill>
                  <a:prstClr val="black"/>
                </a:solidFill>
                <a:cs typeface="Calibri"/>
              </a:rPr>
              <a:t>common</a:t>
            </a:r>
            <a:r>
              <a:rPr sz="1000" spc="-5" dirty="0">
                <a:solidFill>
                  <a:prstClr val="black"/>
                </a:solidFill>
                <a:cs typeface="Calibri"/>
              </a:rPr>
              <a:t> </a:t>
            </a:r>
            <a:r>
              <a:rPr sz="1000" spc="-10" dirty="0">
                <a:solidFill>
                  <a:prstClr val="black"/>
                </a:solidFill>
                <a:cs typeface="Calibri"/>
              </a:rPr>
              <a:t>metastatic</a:t>
            </a:r>
            <a:r>
              <a:rPr sz="1000" spc="-5" dirty="0">
                <a:solidFill>
                  <a:prstClr val="black"/>
                </a:solidFill>
                <a:cs typeface="Calibri"/>
              </a:rPr>
              <a:t> </a:t>
            </a:r>
            <a:r>
              <a:rPr sz="1000" spc="-10" dirty="0">
                <a:solidFill>
                  <a:prstClr val="black"/>
                </a:solidFill>
                <a:cs typeface="Calibri"/>
              </a:rPr>
              <a:t>sites. There</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retrospective</a:t>
            </a:r>
            <a:r>
              <a:rPr sz="1000" spc="-5" dirty="0">
                <a:solidFill>
                  <a:prstClr val="black"/>
                </a:solidFill>
                <a:cs typeface="Calibri"/>
              </a:rPr>
              <a:t> </a:t>
            </a:r>
            <a:r>
              <a:rPr sz="1000" spc="-10" dirty="0">
                <a:solidFill>
                  <a:prstClr val="black"/>
                </a:solidFill>
                <a:cs typeface="Calibri"/>
              </a:rPr>
              <a:t>evidence </a:t>
            </a:r>
            <a:r>
              <a:rPr sz="1000" spc="-215" dirty="0">
                <a:solidFill>
                  <a:prstClr val="black"/>
                </a:solidFill>
                <a:cs typeface="Calibri"/>
              </a:rPr>
              <a:t> </a:t>
            </a:r>
            <a:r>
              <a:rPr sz="1000" spc="-10" dirty="0">
                <a:solidFill>
                  <a:prstClr val="black"/>
                </a:solidFill>
                <a:cs typeface="Calibri"/>
              </a:rPr>
              <a:t>suggesting</a:t>
            </a:r>
            <a:r>
              <a:rPr sz="1000" spc="-5" dirty="0">
                <a:solidFill>
                  <a:prstClr val="black"/>
                </a:solidFill>
                <a:cs typeface="Calibri"/>
              </a:rPr>
              <a:t> </a:t>
            </a:r>
            <a:r>
              <a:rPr sz="1000" spc="-10" dirty="0">
                <a:solidFill>
                  <a:prstClr val="black"/>
                </a:solidFill>
                <a:cs typeface="Calibri"/>
              </a:rPr>
              <a:t>that</a:t>
            </a:r>
            <a:r>
              <a:rPr sz="1000" spc="-5" dirty="0">
                <a:solidFill>
                  <a:prstClr val="black"/>
                </a:solidFill>
                <a:cs typeface="Calibri"/>
              </a:rPr>
              <a:t> </a:t>
            </a:r>
            <a:r>
              <a:rPr sz="1000" spc="-10" dirty="0">
                <a:solidFill>
                  <a:prstClr val="black"/>
                </a:solidFill>
                <a:cs typeface="Calibri"/>
              </a:rPr>
              <a:t>cutaneous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subcutaneous</a:t>
            </a:r>
            <a:r>
              <a:rPr sz="1000" spc="-5" dirty="0">
                <a:solidFill>
                  <a:prstClr val="black"/>
                </a:solidFill>
                <a:cs typeface="Calibri"/>
              </a:rPr>
              <a:t> </a:t>
            </a:r>
            <a:r>
              <a:rPr sz="1000" spc="-10" dirty="0">
                <a:solidFill>
                  <a:prstClr val="black"/>
                </a:solidFill>
                <a:cs typeface="Calibri"/>
              </a:rPr>
              <a:t>ES</a:t>
            </a:r>
            <a:r>
              <a:rPr sz="1000" spc="-5" dirty="0">
                <a:solidFill>
                  <a:prstClr val="black"/>
                </a:solidFill>
                <a:cs typeface="Calibri"/>
              </a:rPr>
              <a:t> </a:t>
            </a:r>
            <a:r>
              <a:rPr sz="1000" spc="-10" dirty="0">
                <a:solidFill>
                  <a:prstClr val="black"/>
                </a:solidFill>
                <a:cs typeface="Calibri"/>
              </a:rPr>
              <a:t>have</a:t>
            </a:r>
            <a:r>
              <a:rPr sz="1000" spc="-5" dirty="0">
                <a:solidFill>
                  <a:prstClr val="black"/>
                </a:solidFill>
                <a:cs typeface="Calibri"/>
              </a:rPr>
              <a:t> </a:t>
            </a:r>
            <a:r>
              <a:rPr sz="1000" spc="-15" dirty="0">
                <a:solidFill>
                  <a:prstClr val="black"/>
                </a:solidFill>
                <a:cs typeface="Calibri"/>
              </a:rPr>
              <a:t>a </a:t>
            </a:r>
            <a:r>
              <a:rPr sz="1000" spc="-10" dirty="0">
                <a:solidFill>
                  <a:prstClr val="black"/>
                </a:solidFill>
                <a:cs typeface="Calibri"/>
              </a:rPr>
              <a:t> better prognosis compared with other localised soft tissue </a:t>
            </a:r>
            <a:r>
              <a:rPr sz="1000" spc="-5" dirty="0">
                <a:solidFill>
                  <a:prstClr val="black"/>
                </a:solidFill>
                <a:cs typeface="Calibri"/>
              </a:rPr>
              <a:t> </a:t>
            </a:r>
            <a:r>
              <a:rPr sz="1000" spc="10" dirty="0">
                <a:solidFill>
                  <a:prstClr val="black"/>
                </a:solidFill>
                <a:cs typeface="Calibri"/>
              </a:rPr>
              <a:t>ES.</a:t>
            </a:r>
            <a:r>
              <a:rPr sz="975" spc="15" baseline="38461" dirty="0">
                <a:solidFill>
                  <a:srgbClr val="007FAC"/>
                </a:solidFill>
                <a:cs typeface="Calibri"/>
                <a:hlinkClick r:id="rId2" action="ppaction://hlinksldjump"/>
              </a:rPr>
              <a:t>49</a:t>
            </a:r>
            <a:endParaRPr sz="975" baseline="38461">
              <a:solidFill>
                <a:prstClr val="black"/>
              </a:solidFill>
              <a:cs typeface="Calibri"/>
            </a:endParaRPr>
          </a:p>
          <a:p>
            <a:pPr marL="38100" indent="126364" algn="just">
              <a:lnSpc>
                <a:spcPts val="1160"/>
              </a:lnSpc>
            </a:pPr>
            <a:r>
              <a:rPr sz="1000" spc="-10" dirty="0">
                <a:solidFill>
                  <a:prstClr val="black"/>
                </a:solidFill>
                <a:cs typeface="Calibri"/>
              </a:rPr>
              <a:t>The</a:t>
            </a:r>
            <a:r>
              <a:rPr sz="1000" spc="90" dirty="0">
                <a:solidFill>
                  <a:prstClr val="black"/>
                </a:solidFill>
                <a:cs typeface="Calibri"/>
              </a:rPr>
              <a:t> </a:t>
            </a:r>
            <a:r>
              <a:rPr sz="1000" spc="-20" dirty="0">
                <a:solidFill>
                  <a:prstClr val="black"/>
                </a:solidFill>
                <a:cs typeface="Calibri"/>
              </a:rPr>
              <a:t>de</a:t>
            </a:r>
            <a:r>
              <a:rPr sz="1000" spc="-20" dirty="0">
                <a:solidFill>
                  <a:prstClr val="black"/>
                </a:solidFill>
                <a:latin typeface="Lucida Sans Unicode"/>
                <a:cs typeface="Lucida Sans Unicode"/>
              </a:rPr>
              <a:t>fi</a:t>
            </a:r>
            <a:r>
              <a:rPr sz="1000" spc="-20" dirty="0">
                <a:solidFill>
                  <a:prstClr val="black"/>
                </a:solidFill>
                <a:cs typeface="Calibri"/>
              </a:rPr>
              <a:t>nitive</a:t>
            </a:r>
            <a:r>
              <a:rPr sz="1000" spc="100" dirty="0">
                <a:solidFill>
                  <a:prstClr val="black"/>
                </a:solidFill>
                <a:cs typeface="Calibri"/>
              </a:rPr>
              <a:t> </a:t>
            </a:r>
            <a:r>
              <a:rPr sz="1000" spc="-10" dirty="0">
                <a:solidFill>
                  <a:prstClr val="black"/>
                </a:solidFill>
                <a:cs typeface="Calibri"/>
              </a:rPr>
              <a:t>diagnosis</a:t>
            </a:r>
            <a:r>
              <a:rPr sz="1000" spc="95" dirty="0">
                <a:solidFill>
                  <a:prstClr val="black"/>
                </a:solidFill>
                <a:cs typeface="Calibri"/>
              </a:rPr>
              <a:t> </a:t>
            </a:r>
            <a:r>
              <a:rPr sz="1000" spc="-5" dirty="0">
                <a:solidFill>
                  <a:prstClr val="black"/>
                </a:solidFill>
                <a:cs typeface="Calibri"/>
              </a:rPr>
              <a:t>is</a:t>
            </a:r>
            <a:r>
              <a:rPr sz="1000" spc="100" dirty="0">
                <a:solidFill>
                  <a:prstClr val="black"/>
                </a:solidFill>
                <a:cs typeface="Calibri"/>
              </a:rPr>
              <a:t> </a:t>
            </a:r>
            <a:r>
              <a:rPr sz="1000" spc="-15" dirty="0">
                <a:solidFill>
                  <a:prstClr val="black"/>
                </a:solidFill>
                <a:cs typeface="Calibri"/>
              </a:rPr>
              <a:t>made</a:t>
            </a:r>
            <a:r>
              <a:rPr sz="1000" spc="100" dirty="0">
                <a:solidFill>
                  <a:prstClr val="black"/>
                </a:solidFill>
                <a:cs typeface="Calibri"/>
              </a:rPr>
              <a:t> </a:t>
            </a:r>
            <a:r>
              <a:rPr sz="1000" spc="-10" dirty="0">
                <a:solidFill>
                  <a:prstClr val="black"/>
                </a:solidFill>
                <a:cs typeface="Calibri"/>
              </a:rPr>
              <a:t>on</a:t>
            </a:r>
            <a:r>
              <a:rPr sz="1000" spc="90" dirty="0">
                <a:solidFill>
                  <a:prstClr val="black"/>
                </a:solidFill>
                <a:cs typeface="Calibri"/>
              </a:rPr>
              <a:t> </a:t>
            </a:r>
            <a:r>
              <a:rPr sz="1000" spc="-20" dirty="0">
                <a:solidFill>
                  <a:prstClr val="black"/>
                </a:solidFill>
                <a:cs typeface="Calibri"/>
              </a:rPr>
              <a:t>biopsy.</a:t>
            </a:r>
            <a:r>
              <a:rPr sz="1000" spc="95" dirty="0">
                <a:solidFill>
                  <a:prstClr val="black"/>
                </a:solidFill>
                <a:cs typeface="Calibri"/>
              </a:rPr>
              <a:t> </a:t>
            </a:r>
            <a:r>
              <a:rPr sz="1000" spc="-10" dirty="0">
                <a:solidFill>
                  <a:prstClr val="black"/>
                </a:solidFill>
                <a:cs typeface="Calibri"/>
              </a:rPr>
              <a:t>ES</a:t>
            </a:r>
            <a:r>
              <a:rPr sz="1000" spc="95" dirty="0">
                <a:solidFill>
                  <a:prstClr val="black"/>
                </a:solidFill>
                <a:cs typeface="Calibri"/>
              </a:rPr>
              <a:t> </a:t>
            </a:r>
            <a:r>
              <a:rPr sz="1000" spc="-5" dirty="0">
                <a:solidFill>
                  <a:prstClr val="black"/>
                </a:solidFill>
                <a:cs typeface="Calibri"/>
              </a:rPr>
              <a:t>is</a:t>
            </a:r>
            <a:r>
              <a:rPr sz="1000" spc="95" dirty="0">
                <a:solidFill>
                  <a:prstClr val="black"/>
                </a:solidFill>
                <a:cs typeface="Calibri"/>
              </a:rPr>
              <a:t> </a:t>
            </a:r>
            <a:r>
              <a:rPr sz="1000" spc="-10" dirty="0">
                <a:solidFill>
                  <a:prstClr val="black"/>
                </a:solidFill>
                <a:cs typeface="Calibri"/>
              </a:rPr>
              <a:t>an</a:t>
            </a:r>
            <a:r>
              <a:rPr sz="1000" spc="95" dirty="0">
                <a:solidFill>
                  <a:prstClr val="black"/>
                </a:solidFill>
                <a:cs typeface="Calibri"/>
              </a:rPr>
              <a:t> </a:t>
            </a:r>
            <a:r>
              <a:rPr sz="1000" spc="-10" dirty="0">
                <a:solidFill>
                  <a:prstClr val="black"/>
                </a:solidFill>
                <a:cs typeface="Calibri"/>
              </a:rPr>
              <a:t>RCS,</a:t>
            </a:r>
            <a:endParaRPr sz="1000">
              <a:solidFill>
                <a:prstClr val="black"/>
              </a:solidFill>
              <a:cs typeface="Calibri"/>
            </a:endParaRPr>
          </a:p>
          <a:p>
            <a:pPr marL="38100" marR="30480" algn="just">
              <a:lnSpc>
                <a:spcPct val="99600"/>
              </a:lnSpc>
              <a:spcBef>
                <a:spcPts val="5"/>
              </a:spcBef>
            </a:pPr>
            <a:r>
              <a:rPr sz="1000" spc="-15" dirty="0">
                <a:solidFill>
                  <a:prstClr val="black"/>
                </a:solidFill>
                <a:cs typeface="Calibri"/>
              </a:rPr>
              <a:t>marked</a:t>
            </a:r>
            <a:r>
              <a:rPr sz="1000" spc="-10" dirty="0">
                <a:solidFill>
                  <a:prstClr val="black"/>
                </a:solidFill>
                <a:cs typeface="Calibri"/>
              </a:rPr>
              <a:t> by</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gene</a:t>
            </a:r>
            <a:r>
              <a:rPr sz="1000" spc="-5" dirty="0">
                <a:solidFill>
                  <a:prstClr val="black"/>
                </a:solidFill>
                <a:cs typeface="Calibri"/>
              </a:rPr>
              <a:t> </a:t>
            </a:r>
            <a:r>
              <a:rPr sz="1000" spc="-10" dirty="0">
                <a:solidFill>
                  <a:prstClr val="black"/>
                </a:solidFill>
                <a:cs typeface="Calibri"/>
              </a:rPr>
              <a:t>fusion</a:t>
            </a:r>
            <a:r>
              <a:rPr sz="1000" spc="-5" dirty="0">
                <a:solidFill>
                  <a:prstClr val="black"/>
                </a:solidFill>
                <a:cs typeface="Calibri"/>
              </a:rPr>
              <a:t> </a:t>
            </a:r>
            <a:r>
              <a:rPr sz="1000" spc="-10" dirty="0">
                <a:solidFill>
                  <a:prstClr val="black"/>
                </a:solidFill>
                <a:cs typeface="Calibri"/>
              </a:rPr>
              <a:t>involving </a:t>
            </a:r>
            <a:r>
              <a:rPr sz="1000" spc="-15" dirty="0">
                <a:solidFill>
                  <a:prstClr val="black"/>
                </a:solidFill>
                <a:cs typeface="Calibri"/>
              </a:rPr>
              <a:t>a</a:t>
            </a:r>
            <a:r>
              <a:rPr sz="1000" spc="-10" dirty="0">
                <a:solidFill>
                  <a:prstClr val="black"/>
                </a:solidFill>
                <a:cs typeface="Calibri"/>
              </a:rPr>
              <a:t> member of</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FET </a:t>
            </a:r>
            <a:r>
              <a:rPr sz="1000" spc="-5" dirty="0">
                <a:solidFill>
                  <a:prstClr val="black"/>
                </a:solidFill>
                <a:cs typeface="Calibri"/>
              </a:rPr>
              <a:t> </a:t>
            </a:r>
            <a:r>
              <a:rPr sz="1000" spc="-10" dirty="0">
                <a:solidFill>
                  <a:prstClr val="black"/>
                </a:solidFill>
                <a:cs typeface="Calibri"/>
              </a:rPr>
              <a:t>family </a:t>
            </a:r>
            <a:r>
              <a:rPr sz="1000" spc="-5" dirty="0">
                <a:solidFill>
                  <a:prstClr val="black"/>
                </a:solidFill>
                <a:cs typeface="Calibri"/>
              </a:rPr>
              <a:t>(usually </a:t>
            </a:r>
            <a:r>
              <a:rPr sz="1000" i="1" spc="-10" dirty="0">
                <a:solidFill>
                  <a:prstClr val="black"/>
                </a:solidFill>
                <a:cs typeface="Calibri"/>
              </a:rPr>
              <a:t>EWSR1</a:t>
            </a:r>
            <a:r>
              <a:rPr sz="1000" spc="-10" dirty="0">
                <a:solidFill>
                  <a:prstClr val="black"/>
                </a:solidFill>
                <a:cs typeface="Calibri"/>
              </a:rPr>
              <a:t>) and </a:t>
            </a:r>
            <a:r>
              <a:rPr sz="1000" spc="-15" dirty="0">
                <a:solidFill>
                  <a:prstClr val="black"/>
                </a:solidFill>
                <a:cs typeface="Calibri"/>
              </a:rPr>
              <a:t>a </a:t>
            </a:r>
            <a:r>
              <a:rPr sz="1000" spc="-10" dirty="0">
                <a:solidFill>
                  <a:prstClr val="black"/>
                </a:solidFill>
                <a:cs typeface="Calibri"/>
              </a:rPr>
              <a:t>member of the ETS family of </a:t>
            </a:r>
            <a:r>
              <a:rPr sz="1000" spc="-5" dirty="0">
                <a:solidFill>
                  <a:prstClr val="black"/>
                </a:solidFill>
                <a:cs typeface="Calibri"/>
              </a:rPr>
              <a:t> </a:t>
            </a:r>
            <a:r>
              <a:rPr sz="1000" spc="-10" dirty="0">
                <a:solidFill>
                  <a:prstClr val="black"/>
                </a:solidFill>
                <a:cs typeface="Calibri"/>
              </a:rPr>
              <a:t>transcription</a:t>
            </a:r>
            <a:r>
              <a:rPr sz="1000" spc="-5" dirty="0">
                <a:solidFill>
                  <a:prstClr val="black"/>
                </a:solidFill>
                <a:cs typeface="Calibri"/>
              </a:rPr>
              <a:t> factors.</a:t>
            </a:r>
            <a:r>
              <a:rPr sz="975" spc="-7" baseline="38461" dirty="0">
                <a:solidFill>
                  <a:srgbClr val="007FAC"/>
                </a:solidFill>
                <a:cs typeface="Calibri"/>
                <a:hlinkClick r:id="rId4" action="ppaction://hlinksldjump"/>
              </a:rPr>
              <a:t>4</a:t>
            </a:r>
            <a:r>
              <a:rPr sz="975" baseline="38461" dirty="0">
                <a:solidFill>
                  <a:srgbClr val="007FAC"/>
                </a:solidFill>
                <a:cs typeface="Calibri"/>
              </a:rPr>
              <a:t> </a:t>
            </a:r>
            <a:r>
              <a:rPr sz="1000" spc="-5" dirty="0">
                <a:solidFill>
                  <a:prstClr val="black"/>
                </a:solidFill>
                <a:cs typeface="Calibri"/>
              </a:rPr>
              <a:t>All </a:t>
            </a:r>
            <a:r>
              <a:rPr sz="1000" spc="-10" dirty="0">
                <a:solidFill>
                  <a:prstClr val="black"/>
                </a:solidFill>
                <a:cs typeface="Calibri"/>
              </a:rPr>
              <a:t>cases</a:t>
            </a:r>
            <a:r>
              <a:rPr sz="1000" spc="-5" dirty="0">
                <a:solidFill>
                  <a:prstClr val="black"/>
                </a:solidFill>
                <a:cs typeface="Calibri"/>
              </a:rPr>
              <a:t> </a:t>
            </a:r>
            <a:r>
              <a:rPr sz="1000" spc="-10" dirty="0">
                <a:solidFill>
                  <a:prstClr val="black"/>
                </a:solidFill>
                <a:cs typeface="Calibri"/>
              </a:rPr>
              <a:t>are high-grade.</a:t>
            </a:r>
            <a:r>
              <a:rPr sz="1000" spc="-5" dirty="0">
                <a:solidFill>
                  <a:prstClr val="black"/>
                </a:solidFill>
                <a:cs typeface="Calibri"/>
              </a:rPr>
              <a:t> </a:t>
            </a:r>
            <a:r>
              <a:rPr sz="1000" spc="-10" dirty="0">
                <a:solidFill>
                  <a:prstClr val="black"/>
                </a:solidFill>
                <a:cs typeface="Calibri"/>
              </a:rPr>
              <a:t>In</a:t>
            </a:r>
            <a:r>
              <a:rPr sz="1000" spc="-5" dirty="0">
                <a:solidFill>
                  <a:prstClr val="black"/>
                </a:solidFill>
                <a:cs typeface="Calibri"/>
              </a:rPr>
              <a:t> </a:t>
            </a:r>
            <a:r>
              <a:rPr sz="1000" spc="-10" dirty="0">
                <a:solidFill>
                  <a:prstClr val="black"/>
                </a:solidFill>
                <a:cs typeface="Calibri"/>
              </a:rPr>
              <a:t>85%</a:t>
            </a:r>
            <a:r>
              <a:rPr sz="1000" spc="-5" dirty="0">
                <a:solidFill>
                  <a:prstClr val="black"/>
                </a:solidFill>
                <a:cs typeface="Calibri"/>
              </a:rPr>
              <a:t> </a:t>
            </a:r>
            <a:r>
              <a:rPr sz="1000" spc="-10" dirty="0">
                <a:solidFill>
                  <a:prstClr val="black"/>
                </a:solidFill>
                <a:cs typeface="Calibri"/>
              </a:rPr>
              <a:t>of </a:t>
            </a:r>
            <a:r>
              <a:rPr sz="1000" spc="-5" dirty="0">
                <a:solidFill>
                  <a:prstClr val="black"/>
                </a:solidFill>
                <a:cs typeface="Calibri"/>
              </a:rPr>
              <a:t> </a:t>
            </a:r>
            <a:r>
              <a:rPr sz="1000" spc="-10" dirty="0">
                <a:solidFill>
                  <a:prstClr val="black"/>
                </a:solidFill>
                <a:cs typeface="Calibri"/>
              </a:rPr>
              <a:t>cases </a:t>
            </a:r>
            <a:r>
              <a:rPr sz="1000" spc="-15" dirty="0">
                <a:solidFill>
                  <a:prstClr val="black"/>
                </a:solidFill>
                <a:cs typeface="Calibri"/>
              </a:rPr>
              <a:t>a </a:t>
            </a:r>
            <a:r>
              <a:rPr sz="1000" spc="-10" dirty="0">
                <a:solidFill>
                  <a:prstClr val="black"/>
                </a:solidFill>
                <a:cs typeface="Calibri"/>
              </a:rPr>
              <a:t>reciprocal translocation t(11;22)(q24;q12), resulting </a:t>
            </a:r>
            <a:r>
              <a:rPr sz="1000" spc="-5" dirty="0">
                <a:solidFill>
                  <a:prstClr val="black"/>
                </a:solidFill>
                <a:cs typeface="Calibri"/>
              </a:rPr>
              <a:t> in </a:t>
            </a:r>
            <a:r>
              <a:rPr sz="1000" i="1" spc="-10" dirty="0">
                <a:solidFill>
                  <a:prstClr val="black"/>
                </a:solidFill>
                <a:cs typeface="Calibri"/>
              </a:rPr>
              <a:t>EWRS1</a:t>
            </a:r>
            <a:r>
              <a:rPr sz="1000" spc="-10" dirty="0">
                <a:solidFill>
                  <a:prstClr val="black"/>
                </a:solidFill>
                <a:cs typeface="Calibri"/>
              </a:rPr>
              <a:t>-</a:t>
            </a:r>
            <a:r>
              <a:rPr sz="1000" i="1" spc="-10" dirty="0">
                <a:solidFill>
                  <a:prstClr val="black"/>
                </a:solidFill>
                <a:cs typeface="Calibri"/>
              </a:rPr>
              <a:t>FLI1 </a:t>
            </a:r>
            <a:r>
              <a:rPr sz="1000" spc="-10" dirty="0">
                <a:solidFill>
                  <a:prstClr val="black"/>
                </a:solidFill>
                <a:cs typeface="Calibri"/>
              </a:rPr>
              <a:t>fusion, can be detected, whereas the t(21; </a:t>
            </a:r>
            <a:r>
              <a:rPr sz="1000" spc="-5" dirty="0">
                <a:solidFill>
                  <a:prstClr val="black"/>
                </a:solidFill>
                <a:cs typeface="Calibri"/>
              </a:rPr>
              <a:t> </a:t>
            </a:r>
            <a:r>
              <a:rPr sz="1000" spc="-10" dirty="0">
                <a:solidFill>
                  <a:prstClr val="black"/>
                </a:solidFill>
                <a:cs typeface="Calibri"/>
              </a:rPr>
              <a:t>22)(q22; q12), resulting </a:t>
            </a:r>
            <a:r>
              <a:rPr sz="1000" spc="-5" dirty="0">
                <a:solidFill>
                  <a:prstClr val="black"/>
                </a:solidFill>
                <a:cs typeface="Calibri"/>
              </a:rPr>
              <a:t>in </a:t>
            </a:r>
            <a:r>
              <a:rPr sz="1000" i="1" spc="-10" dirty="0">
                <a:solidFill>
                  <a:prstClr val="black"/>
                </a:solidFill>
                <a:cs typeface="Calibri"/>
              </a:rPr>
              <a:t>EWSR1</a:t>
            </a:r>
            <a:r>
              <a:rPr sz="1000" spc="-10" dirty="0">
                <a:solidFill>
                  <a:prstClr val="black"/>
                </a:solidFill>
                <a:cs typeface="Calibri"/>
              </a:rPr>
              <a:t>-</a:t>
            </a:r>
            <a:r>
              <a:rPr sz="1000" i="1" spc="-10" dirty="0">
                <a:solidFill>
                  <a:prstClr val="black"/>
                </a:solidFill>
                <a:cs typeface="Calibri"/>
              </a:rPr>
              <a:t>ERG </a:t>
            </a:r>
            <a:r>
              <a:rPr sz="1000" spc="-10" dirty="0">
                <a:solidFill>
                  <a:prstClr val="black"/>
                </a:solidFill>
                <a:cs typeface="Calibri"/>
              </a:rPr>
              <a:t>fusion, can be </a:t>
            </a:r>
            <a:r>
              <a:rPr sz="1000" spc="-15" dirty="0">
                <a:solidFill>
                  <a:prstClr val="black"/>
                </a:solidFill>
                <a:cs typeface="Calibri"/>
              </a:rPr>
              <a:t>found </a:t>
            </a:r>
            <a:r>
              <a:rPr sz="1000" spc="-10" dirty="0">
                <a:solidFill>
                  <a:prstClr val="black"/>
                </a:solidFill>
                <a:cs typeface="Calibri"/>
              </a:rPr>
              <a:t> </a:t>
            </a:r>
            <a:r>
              <a:rPr sz="1000" spc="-5" dirty="0">
                <a:solidFill>
                  <a:prstClr val="black"/>
                </a:solidFill>
                <a:cs typeface="Calibri"/>
              </a:rPr>
              <a:t>in</a:t>
            </a:r>
            <a:r>
              <a:rPr sz="1000" dirty="0">
                <a:solidFill>
                  <a:prstClr val="black"/>
                </a:solidFill>
                <a:cs typeface="Calibri"/>
              </a:rPr>
              <a:t> </a:t>
            </a:r>
            <a:r>
              <a:rPr sz="1000" spc="35" dirty="0">
                <a:solidFill>
                  <a:prstClr val="black"/>
                </a:solidFill>
                <a:latin typeface="Verdana"/>
                <a:cs typeface="Verdana"/>
              </a:rPr>
              <a:t>w</a:t>
            </a:r>
            <a:r>
              <a:rPr sz="1000" spc="35" dirty="0">
                <a:solidFill>
                  <a:prstClr val="black"/>
                </a:solidFill>
                <a:cs typeface="Calibri"/>
              </a:rPr>
              <a:t>10% </a:t>
            </a:r>
            <a:r>
              <a:rPr sz="1000" spc="-10" dirty="0">
                <a:solidFill>
                  <a:prstClr val="black"/>
                </a:solidFill>
                <a:cs typeface="Calibri"/>
              </a:rPr>
              <a:t>of </a:t>
            </a:r>
            <a:r>
              <a:rPr sz="1000" spc="5" dirty="0">
                <a:solidFill>
                  <a:prstClr val="black"/>
                </a:solidFill>
                <a:cs typeface="Calibri"/>
              </a:rPr>
              <a:t>cases.</a:t>
            </a:r>
            <a:r>
              <a:rPr sz="975" spc="7" baseline="38461" dirty="0">
                <a:solidFill>
                  <a:srgbClr val="007FAC"/>
                </a:solidFill>
                <a:cs typeface="Calibri"/>
                <a:hlinkClick r:id="rId2" action="ppaction://hlinksldjump"/>
              </a:rPr>
              <a:t>50</a:t>
            </a:r>
            <a:r>
              <a:rPr sz="975" spc="15" baseline="38461" dirty="0">
                <a:solidFill>
                  <a:srgbClr val="007FAC"/>
                </a:solidFill>
                <a:cs typeface="Calibri"/>
              </a:rPr>
              <a:t> </a:t>
            </a:r>
            <a:r>
              <a:rPr sz="1000" spc="-10" dirty="0">
                <a:solidFill>
                  <a:prstClr val="black"/>
                </a:solidFill>
                <a:cs typeface="Calibri"/>
              </a:rPr>
              <a:t>Other</a:t>
            </a:r>
            <a:r>
              <a:rPr sz="1000" spc="-5" dirty="0">
                <a:solidFill>
                  <a:prstClr val="black"/>
                </a:solidFill>
                <a:cs typeface="Calibri"/>
              </a:rPr>
              <a:t> </a:t>
            </a:r>
            <a:r>
              <a:rPr sz="1000" spc="-10" dirty="0">
                <a:solidFill>
                  <a:prstClr val="black"/>
                </a:solidFill>
                <a:cs typeface="Calibri"/>
              </a:rPr>
              <a:t>translocations</a:t>
            </a:r>
            <a:r>
              <a:rPr sz="1000" spc="-5" dirty="0">
                <a:solidFill>
                  <a:prstClr val="black"/>
                </a:solidFill>
                <a:cs typeface="Calibri"/>
              </a:rPr>
              <a:t> </a:t>
            </a:r>
            <a:r>
              <a:rPr sz="1000" spc="-10" dirty="0">
                <a:solidFill>
                  <a:prstClr val="black"/>
                </a:solidFill>
                <a:cs typeface="Calibri"/>
              </a:rPr>
              <a:t>can</a:t>
            </a:r>
            <a:r>
              <a:rPr sz="1000" spc="-5" dirty="0">
                <a:solidFill>
                  <a:prstClr val="black"/>
                </a:solidFill>
                <a:cs typeface="Calibri"/>
              </a:rPr>
              <a:t> </a:t>
            </a:r>
            <a:r>
              <a:rPr sz="1000" spc="-10" dirty="0">
                <a:solidFill>
                  <a:prstClr val="black"/>
                </a:solidFill>
                <a:cs typeface="Calibri"/>
              </a:rPr>
              <a:t>also</a:t>
            </a:r>
            <a:r>
              <a:rPr sz="1000" spc="-5" dirty="0">
                <a:solidFill>
                  <a:prstClr val="black"/>
                </a:solidFill>
                <a:cs typeface="Calibri"/>
              </a:rPr>
              <a:t> </a:t>
            </a:r>
            <a:r>
              <a:rPr sz="1000" spc="-25" dirty="0">
                <a:solidFill>
                  <a:prstClr val="black"/>
                </a:solidFill>
                <a:cs typeface="Calibri"/>
              </a:rPr>
              <a:t>occur, </a:t>
            </a:r>
            <a:r>
              <a:rPr sz="1000" spc="-20" dirty="0">
                <a:solidFill>
                  <a:prstClr val="black"/>
                </a:solidFill>
                <a:cs typeface="Calibri"/>
              </a:rPr>
              <a:t> </a:t>
            </a:r>
            <a:r>
              <a:rPr sz="1000" spc="-5" dirty="0">
                <a:solidFill>
                  <a:prstClr val="black"/>
                </a:solidFill>
                <a:cs typeface="Calibri"/>
              </a:rPr>
              <a:t>involving</a:t>
            </a:r>
            <a:r>
              <a:rPr sz="1000" spc="100" dirty="0">
                <a:solidFill>
                  <a:prstClr val="black"/>
                </a:solidFill>
                <a:cs typeface="Calibri"/>
              </a:rPr>
              <a:t> </a:t>
            </a:r>
            <a:r>
              <a:rPr sz="1000" spc="-10" dirty="0">
                <a:solidFill>
                  <a:prstClr val="black"/>
                </a:solidFill>
                <a:cs typeface="Calibri"/>
              </a:rPr>
              <a:t>other</a:t>
            </a:r>
            <a:r>
              <a:rPr sz="1000" spc="110" dirty="0">
                <a:solidFill>
                  <a:prstClr val="black"/>
                </a:solidFill>
                <a:cs typeface="Calibri"/>
              </a:rPr>
              <a:t> </a:t>
            </a:r>
            <a:r>
              <a:rPr sz="1000" spc="-10" dirty="0">
                <a:solidFill>
                  <a:prstClr val="black"/>
                </a:solidFill>
                <a:cs typeface="Calibri"/>
              </a:rPr>
              <a:t>ETS</a:t>
            </a:r>
            <a:r>
              <a:rPr sz="1000" spc="100" dirty="0">
                <a:solidFill>
                  <a:prstClr val="black"/>
                </a:solidFill>
                <a:cs typeface="Calibri"/>
              </a:rPr>
              <a:t> </a:t>
            </a:r>
            <a:r>
              <a:rPr sz="1000" spc="-10" dirty="0">
                <a:solidFill>
                  <a:prstClr val="black"/>
                </a:solidFill>
                <a:cs typeface="Calibri"/>
              </a:rPr>
              <a:t>genes</a:t>
            </a:r>
            <a:r>
              <a:rPr sz="1000" spc="100" dirty="0">
                <a:solidFill>
                  <a:prstClr val="black"/>
                </a:solidFill>
                <a:cs typeface="Calibri"/>
              </a:rPr>
              <a:t> </a:t>
            </a:r>
            <a:r>
              <a:rPr sz="1000" spc="-25" dirty="0">
                <a:solidFill>
                  <a:prstClr val="black"/>
                </a:solidFill>
                <a:cs typeface="Calibri"/>
              </a:rPr>
              <a:t>(</a:t>
            </a:r>
            <a:r>
              <a:rPr sz="1000" i="1" spc="-25" dirty="0">
                <a:solidFill>
                  <a:prstClr val="black"/>
                </a:solidFill>
                <a:cs typeface="Calibri"/>
              </a:rPr>
              <a:t>FEV</a:t>
            </a:r>
            <a:r>
              <a:rPr sz="1000" spc="-25" dirty="0">
                <a:solidFill>
                  <a:prstClr val="black"/>
                </a:solidFill>
                <a:cs typeface="Calibri"/>
              </a:rPr>
              <a:t>,</a:t>
            </a:r>
            <a:r>
              <a:rPr sz="1000" spc="100" dirty="0">
                <a:solidFill>
                  <a:prstClr val="black"/>
                </a:solidFill>
                <a:cs typeface="Calibri"/>
              </a:rPr>
              <a:t> </a:t>
            </a:r>
            <a:r>
              <a:rPr sz="1000" i="1" spc="-10" dirty="0">
                <a:solidFill>
                  <a:prstClr val="black"/>
                </a:solidFill>
                <a:cs typeface="Calibri"/>
              </a:rPr>
              <a:t>ETV1</a:t>
            </a:r>
            <a:r>
              <a:rPr sz="1000" spc="-10" dirty="0">
                <a:solidFill>
                  <a:prstClr val="black"/>
                </a:solidFill>
                <a:cs typeface="Calibri"/>
              </a:rPr>
              <a:t>,</a:t>
            </a:r>
            <a:r>
              <a:rPr sz="1000" spc="95" dirty="0">
                <a:solidFill>
                  <a:prstClr val="black"/>
                </a:solidFill>
                <a:cs typeface="Calibri"/>
              </a:rPr>
              <a:t> </a:t>
            </a:r>
            <a:r>
              <a:rPr sz="1000" i="1" spc="-10" dirty="0">
                <a:solidFill>
                  <a:prstClr val="black"/>
                </a:solidFill>
                <a:cs typeface="Calibri"/>
              </a:rPr>
              <a:t>E1AF</a:t>
            </a:r>
            <a:r>
              <a:rPr sz="1000" spc="-10" dirty="0">
                <a:solidFill>
                  <a:prstClr val="black"/>
                </a:solidFill>
                <a:cs typeface="Calibri"/>
              </a:rPr>
              <a:t>).</a:t>
            </a:r>
            <a:endParaRPr sz="1000">
              <a:solidFill>
                <a:prstClr val="black"/>
              </a:solidFill>
              <a:cs typeface="Calibri"/>
            </a:endParaRPr>
          </a:p>
          <a:p>
            <a:pPr marL="38100" marR="31115" indent="126364" algn="just">
              <a:lnSpc>
                <a:spcPts val="1200"/>
              </a:lnSpc>
              <a:spcBef>
                <a:spcPts val="35"/>
              </a:spcBef>
            </a:pPr>
            <a:r>
              <a:rPr sz="1000" spc="-10" dirty="0">
                <a:solidFill>
                  <a:prstClr val="black"/>
                </a:solidFill>
                <a:cs typeface="Calibri"/>
              </a:rPr>
              <a:t>Molecular </a:t>
            </a:r>
            <a:r>
              <a:rPr sz="1000" spc="-20" dirty="0">
                <a:solidFill>
                  <a:prstClr val="black"/>
                </a:solidFill>
                <a:cs typeface="Calibri"/>
              </a:rPr>
              <a:t>con</a:t>
            </a:r>
            <a:r>
              <a:rPr sz="1000" spc="-20" dirty="0">
                <a:solidFill>
                  <a:prstClr val="black"/>
                </a:solidFill>
                <a:latin typeface="Lucida Sans Unicode"/>
                <a:cs typeface="Lucida Sans Unicode"/>
              </a:rPr>
              <a:t>fi</a:t>
            </a:r>
            <a:r>
              <a:rPr sz="1000" spc="-20" dirty="0">
                <a:solidFill>
                  <a:prstClr val="black"/>
                </a:solidFill>
                <a:cs typeface="Calibri"/>
              </a:rPr>
              <a:t>rmation </a:t>
            </a:r>
            <a:r>
              <a:rPr sz="1000" spc="-5" dirty="0">
                <a:solidFill>
                  <a:prstClr val="black"/>
                </a:solidFill>
                <a:cs typeface="Calibri"/>
              </a:rPr>
              <a:t>is </a:t>
            </a:r>
            <a:r>
              <a:rPr sz="1000" spc="-10" dirty="0">
                <a:solidFill>
                  <a:prstClr val="black"/>
                </a:solidFill>
                <a:cs typeface="Calibri"/>
              </a:rPr>
              <a:t>mandatory </a:t>
            </a:r>
            <a:r>
              <a:rPr sz="1000" spc="-20" dirty="0">
                <a:solidFill>
                  <a:prstClr val="black"/>
                </a:solidFill>
                <a:cs typeface="Calibri"/>
              </a:rPr>
              <a:t>for </a:t>
            </a:r>
            <a:r>
              <a:rPr sz="1000" spc="-10" dirty="0">
                <a:solidFill>
                  <a:prstClr val="black"/>
                </a:solidFill>
                <a:cs typeface="Calibri"/>
              </a:rPr>
              <a:t>the distinction </a:t>
            </a:r>
            <a:r>
              <a:rPr sz="1000" spc="-5" dirty="0">
                <a:solidFill>
                  <a:prstClr val="black"/>
                </a:solidFill>
                <a:cs typeface="Calibri"/>
              </a:rPr>
              <a:t> </a:t>
            </a:r>
            <a:r>
              <a:rPr sz="1000" spc="-10" dirty="0">
                <a:solidFill>
                  <a:prstClr val="black"/>
                </a:solidFill>
                <a:cs typeface="Calibri"/>
              </a:rPr>
              <a:t>between</a:t>
            </a:r>
            <a:r>
              <a:rPr sz="1000" spc="210" dirty="0">
                <a:solidFill>
                  <a:prstClr val="black"/>
                </a:solidFill>
                <a:cs typeface="Calibri"/>
              </a:rPr>
              <a:t> </a:t>
            </a:r>
            <a:r>
              <a:rPr sz="1000" spc="-10" dirty="0">
                <a:solidFill>
                  <a:prstClr val="black"/>
                </a:solidFill>
                <a:cs typeface="Calibri"/>
              </a:rPr>
              <a:t>ES</a:t>
            </a:r>
            <a:r>
              <a:rPr sz="1000" spc="220" dirty="0">
                <a:solidFill>
                  <a:prstClr val="black"/>
                </a:solidFill>
                <a:cs typeface="Calibri"/>
              </a:rPr>
              <a:t> </a:t>
            </a:r>
            <a:r>
              <a:rPr sz="1000" spc="-10" dirty="0">
                <a:solidFill>
                  <a:prstClr val="black"/>
                </a:solidFill>
                <a:cs typeface="Calibri"/>
              </a:rPr>
              <a:t>and</a:t>
            </a:r>
            <a:r>
              <a:rPr sz="1000" spc="215" dirty="0">
                <a:solidFill>
                  <a:prstClr val="black"/>
                </a:solidFill>
                <a:cs typeface="Calibri"/>
              </a:rPr>
              <a:t> </a:t>
            </a:r>
            <a:r>
              <a:rPr sz="1000" spc="-10" dirty="0">
                <a:solidFill>
                  <a:prstClr val="black"/>
                </a:solidFill>
                <a:cs typeface="Calibri"/>
              </a:rPr>
              <a:t>other</a:t>
            </a:r>
            <a:r>
              <a:rPr sz="1000" spc="215" dirty="0">
                <a:solidFill>
                  <a:prstClr val="black"/>
                </a:solidFill>
                <a:cs typeface="Calibri"/>
              </a:rPr>
              <a:t> </a:t>
            </a:r>
            <a:r>
              <a:rPr sz="1000" spc="-5" dirty="0">
                <a:solidFill>
                  <a:prstClr val="black"/>
                </a:solidFill>
                <a:cs typeface="Calibri"/>
              </a:rPr>
              <a:t>RCSs</a:t>
            </a:r>
            <a:r>
              <a:rPr sz="1000" spc="215" dirty="0">
                <a:solidFill>
                  <a:prstClr val="black"/>
                </a:solidFill>
                <a:cs typeface="Calibri"/>
              </a:rPr>
              <a:t> </a:t>
            </a:r>
            <a:r>
              <a:rPr sz="1000" spc="-35" dirty="0">
                <a:solidFill>
                  <a:prstClr val="black"/>
                </a:solidFill>
                <a:cs typeface="Calibri"/>
              </a:rPr>
              <a:t>[V,</a:t>
            </a:r>
            <a:r>
              <a:rPr sz="1000" spc="220" dirty="0">
                <a:solidFill>
                  <a:prstClr val="black"/>
                </a:solidFill>
                <a:cs typeface="Calibri"/>
              </a:rPr>
              <a:t> </a:t>
            </a:r>
            <a:r>
              <a:rPr sz="1000" spc="5" dirty="0">
                <a:solidFill>
                  <a:prstClr val="black"/>
                </a:solidFill>
                <a:cs typeface="Calibri"/>
              </a:rPr>
              <a:t>A].</a:t>
            </a:r>
            <a:r>
              <a:rPr sz="975" spc="7" baseline="38461" dirty="0">
                <a:solidFill>
                  <a:srgbClr val="007FAC"/>
                </a:solidFill>
                <a:cs typeface="Calibri"/>
                <a:hlinkClick r:id="rId4" action="ppaction://hlinksldjump"/>
              </a:rPr>
              <a:t>4</a:t>
            </a:r>
            <a:r>
              <a:rPr sz="975" spc="7" baseline="38461" dirty="0">
                <a:solidFill>
                  <a:srgbClr val="007FAC"/>
                </a:solidFill>
                <a:cs typeface="Calibri"/>
              </a:rPr>
              <a:t> </a:t>
            </a:r>
            <a:r>
              <a:rPr sz="975" spc="202" baseline="38461" dirty="0">
                <a:solidFill>
                  <a:srgbClr val="007FAC"/>
                </a:solidFill>
                <a:cs typeface="Calibri"/>
              </a:rPr>
              <a:t> </a:t>
            </a:r>
            <a:r>
              <a:rPr sz="1000" spc="-10" dirty="0">
                <a:solidFill>
                  <a:prstClr val="black"/>
                </a:solidFill>
                <a:cs typeface="Calibri"/>
              </a:rPr>
              <a:t>Assays</a:t>
            </a:r>
            <a:r>
              <a:rPr sz="1000" spc="215" dirty="0">
                <a:solidFill>
                  <a:prstClr val="black"/>
                </a:solidFill>
                <a:cs typeface="Calibri"/>
              </a:rPr>
              <a:t> </a:t>
            </a:r>
            <a:r>
              <a:rPr sz="1000" spc="-10" dirty="0">
                <a:solidFill>
                  <a:prstClr val="black"/>
                </a:solidFill>
                <a:cs typeface="Calibri"/>
              </a:rPr>
              <a:t>using</a:t>
            </a:r>
            <a:r>
              <a:rPr sz="1000" spc="215" dirty="0">
                <a:solidFill>
                  <a:prstClr val="black"/>
                </a:solidFill>
                <a:cs typeface="Calibri"/>
              </a:rPr>
              <a:t> </a:t>
            </a:r>
            <a:r>
              <a:rPr sz="1000" i="1" spc="-10" dirty="0">
                <a:solidFill>
                  <a:prstClr val="black"/>
                </a:solidFill>
                <a:cs typeface="Calibri"/>
              </a:rPr>
              <a:t>EWSR1</a:t>
            </a:r>
            <a:endParaRPr sz="1000">
              <a:solidFill>
                <a:prstClr val="black"/>
              </a:solidFill>
              <a:cs typeface="Calibri"/>
            </a:endParaRPr>
          </a:p>
          <a:p>
            <a:pPr marL="38100" algn="just">
              <a:lnSpc>
                <a:spcPts val="1170"/>
              </a:lnSpc>
            </a:pPr>
            <a:r>
              <a:rPr sz="1000" spc="-15" dirty="0">
                <a:solidFill>
                  <a:prstClr val="black"/>
                </a:solidFill>
                <a:cs typeface="Calibri"/>
              </a:rPr>
              <a:t>break-apart</a:t>
            </a:r>
            <a:r>
              <a:rPr sz="1000" spc="105" dirty="0">
                <a:solidFill>
                  <a:prstClr val="black"/>
                </a:solidFill>
                <a:cs typeface="Calibri"/>
              </a:rPr>
              <a:t> </a:t>
            </a:r>
            <a:r>
              <a:rPr sz="1000" spc="-10" dirty="0">
                <a:solidFill>
                  <a:prstClr val="black"/>
                </a:solidFill>
                <a:cs typeface="Calibri"/>
              </a:rPr>
              <a:t>probes</a:t>
            </a:r>
            <a:r>
              <a:rPr sz="1000" spc="105" dirty="0">
                <a:solidFill>
                  <a:prstClr val="black"/>
                </a:solidFill>
                <a:cs typeface="Calibri"/>
              </a:rPr>
              <a:t> </a:t>
            </a:r>
            <a:r>
              <a:rPr sz="1000" spc="-10" dirty="0">
                <a:solidFill>
                  <a:prstClr val="black"/>
                </a:solidFill>
                <a:cs typeface="Calibri"/>
              </a:rPr>
              <a:t>do</a:t>
            </a:r>
            <a:r>
              <a:rPr sz="1000" spc="105" dirty="0">
                <a:solidFill>
                  <a:prstClr val="black"/>
                </a:solidFill>
                <a:cs typeface="Calibri"/>
              </a:rPr>
              <a:t> </a:t>
            </a:r>
            <a:r>
              <a:rPr sz="1000" spc="-10" dirty="0">
                <a:solidFill>
                  <a:prstClr val="black"/>
                </a:solidFill>
                <a:cs typeface="Calibri"/>
              </a:rPr>
              <a:t>not</a:t>
            </a:r>
            <a:r>
              <a:rPr sz="1000" spc="100" dirty="0">
                <a:solidFill>
                  <a:prstClr val="black"/>
                </a:solidFill>
                <a:cs typeface="Calibri"/>
              </a:rPr>
              <a:t> </a:t>
            </a:r>
            <a:r>
              <a:rPr sz="1000" spc="-10" dirty="0">
                <a:solidFill>
                  <a:prstClr val="black"/>
                </a:solidFill>
                <a:cs typeface="Calibri"/>
              </a:rPr>
              <a:t>detect</a:t>
            </a:r>
            <a:r>
              <a:rPr sz="1000" spc="95" dirty="0">
                <a:solidFill>
                  <a:prstClr val="black"/>
                </a:solidFill>
                <a:cs typeface="Calibri"/>
              </a:rPr>
              <a:t> </a:t>
            </a:r>
            <a:r>
              <a:rPr sz="1000" spc="-10" dirty="0">
                <a:solidFill>
                  <a:prstClr val="black"/>
                </a:solidFill>
                <a:cs typeface="Calibri"/>
              </a:rPr>
              <a:t>fusion</a:t>
            </a:r>
            <a:r>
              <a:rPr sz="1000" spc="105" dirty="0">
                <a:solidFill>
                  <a:prstClr val="black"/>
                </a:solidFill>
                <a:cs typeface="Calibri"/>
              </a:rPr>
              <a:t> </a:t>
            </a:r>
            <a:r>
              <a:rPr sz="1000" spc="-10" dirty="0">
                <a:solidFill>
                  <a:prstClr val="black"/>
                </a:solidFill>
                <a:cs typeface="Calibri"/>
              </a:rPr>
              <a:t>partners,</a:t>
            </a:r>
            <a:r>
              <a:rPr sz="1000" spc="100" dirty="0">
                <a:solidFill>
                  <a:prstClr val="black"/>
                </a:solidFill>
                <a:cs typeface="Calibri"/>
              </a:rPr>
              <a:t> </a:t>
            </a:r>
            <a:r>
              <a:rPr sz="1000" spc="-10" dirty="0">
                <a:solidFill>
                  <a:prstClr val="black"/>
                </a:solidFill>
                <a:cs typeface="Calibri"/>
              </a:rPr>
              <a:t>but</a:t>
            </a:r>
            <a:r>
              <a:rPr sz="1000" spc="105" dirty="0">
                <a:solidFill>
                  <a:prstClr val="black"/>
                </a:solidFill>
                <a:cs typeface="Calibri"/>
              </a:rPr>
              <a:t> </a:t>
            </a:r>
            <a:r>
              <a:rPr sz="1000" spc="-10" dirty="0">
                <a:solidFill>
                  <a:prstClr val="black"/>
                </a:solidFill>
                <a:cs typeface="Calibri"/>
              </a:rPr>
              <a:t>only</a:t>
            </a:r>
            <a:endParaRPr sz="1000">
              <a:solidFill>
                <a:prstClr val="black"/>
              </a:solidFill>
              <a:cs typeface="Calibri"/>
            </a:endParaRPr>
          </a:p>
          <a:p>
            <a:pPr marL="38100" marR="31115" algn="just">
              <a:spcBef>
                <a:spcPts val="5"/>
              </a:spcBef>
            </a:pPr>
            <a:r>
              <a:rPr sz="1000" i="1" spc="-10" dirty="0">
                <a:solidFill>
                  <a:prstClr val="black"/>
                </a:solidFill>
                <a:cs typeface="Calibri"/>
              </a:rPr>
              <a:t>EWSR1</a:t>
            </a:r>
            <a:r>
              <a:rPr sz="1000" i="1" spc="-5" dirty="0">
                <a:solidFill>
                  <a:prstClr val="black"/>
                </a:solidFill>
                <a:cs typeface="Calibri"/>
              </a:rPr>
              <a:t> </a:t>
            </a:r>
            <a:r>
              <a:rPr sz="1000" spc="-10" dirty="0">
                <a:solidFill>
                  <a:prstClr val="black"/>
                </a:solidFill>
                <a:cs typeface="Calibri"/>
              </a:rPr>
              <a:t>rearrangements,</a:t>
            </a:r>
            <a:r>
              <a:rPr sz="1000" spc="-5" dirty="0">
                <a:solidFill>
                  <a:prstClr val="black"/>
                </a:solidFill>
                <a:cs typeface="Calibri"/>
              </a:rPr>
              <a:t> </a:t>
            </a:r>
            <a:r>
              <a:rPr sz="1000" spc="-10" dirty="0">
                <a:solidFill>
                  <a:prstClr val="black"/>
                </a:solidFill>
                <a:cs typeface="Calibri"/>
              </a:rPr>
              <a:t>which</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not</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problem </a:t>
            </a:r>
            <a:r>
              <a:rPr sz="1000" spc="-5" dirty="0">
                <a:solidFill>
                  <a:prstClr val="black"/>
                </a:solidFill>
                <a:cs typeface="Calibri"/>
              </a:rPr>
              <a:t> </a:t>
            </a:r>
            <a:r>
              <a:rPr sz="1000" spc="-10" dirty="0">
                <a:solidFill>
                  <a:prstClr val="black"/>
                </a:solidFill>
                <a:cs typeface="Calibri"/>
              </a:rPr>
              <a:t>when interpreted </a:t>
            </a:r>
            <a:r>
              <a:rPr sz="1000" spc="-5" dirty="0">
                <a:solidFill>
                  <a:prstClr val="black"/>
                </a:solidFill>
                <a:cs typeface="Calibri"/>
              </a:rPr>
              <a:t>in </a:t>
            </a:r>
            <a:r>
              <a:rPr sz="1000" spc="-10" dirty="0">
                <a:solidFill>
                  <a:prstClr val="black"/>
                </a:solidFill>
                <a:cs typeface="Calibri"/>
              </a:rPr>
              <a:t>the appropriate clinical and patholog- </a:t>
            </a:r>
            <a:r>
              <a:rPr sz="1000" spc="-5" dirty="0">
                <a:solidFill>
                  <a:prstClr val="black"/>
                </a:solidFill>
                <a:cs typeface="Calibri"/>
              </a:rPr>
              <a:t> </a:t>
            </a:r>
            <a:r>
              <a:rPr sz="1000" spc="-10" dirty="0">
                <a:solidFill>
                  <a:prstClr val="black"/>
                </a:solidFill>
                <a:cs typeface="Calibri"/>
              </a:rPr>
              <a:t>ical</a:t>
            </a:r>
            <a:r>
              <a:rPr sz="1000" spc="-5" dirty="0">
                <a:solidFill>
                  <a:prstClr val="black"/>
                </a:solidFill>
                <a:cs typeface="Calibri"/>
              </a:rPr>
              <a:t> </a:t>
            </a:r>
            <a:r>
              <a:rPr sz="1000" spc="-10" dirty="0">
                <a:solidFill>
                  <a:prstClr val="black"/>
                </a:solidFill>
                <a:cs typeface="Calibri"/>
              </a:rPr>
              <a:t>context.</a:t>
            </a:r>
            <a:r>
              <a:rPr sz="1000" spc="-5" dirty="0">
                <a:solidFill>
                  <a:prstClr val="black"/>
                </a:solidFill>
                <a:cs typeface="Calibri"/>
              </a:rPr>
              <a:t> </a:t>
            </a:r>
            <a:r>
              <a:rPr sz="1000" spc="-10" dirty="0">
                <a:solidFill>
                  <a:prstClr val="black"/>
                </a:solidFill>
                <a:cs typeface="Calibri"/>
              </a:rPr>
              <a:t>Massive</a:t>
            </a:r>
            <a:r>
              <a:rPr sz="1000" spc="-5" dirty="0">
                <a:solidFill>
                  <a:prstClr val="black"/>
                </a:solidFill>
                <a:cs typeface="Calibri"/>
              </a:rPr>
              <a:t> </a:t>
            </a:r>
            <a:r>
              <a:rPr sz="1000" spc="-10" dirty="0">
                <a:solidFill>
                  <a:prstClr val="black"/>
                </a:solidFill>
                <a:cs typeface="Calibri"/>
              </a:rPr>
              <a:t>parallel</a:t>
            </a:r>
            <a:r>
              <a:rPr sz="1000" spc="-5" dirty="0">
                <a:solidFill>
                  <a:prstClr val="black"/>
                </a:solidFill>
                <a:cs typeface="Calibri"/>
              </a:rPr>
              <a:t> </a:t>
            </a:r>
            <a:r>
              <a:rPr sz="1000" spc="-10" dirty="0">
                <a:solidFill>
                  <a:prstClr val="black"/>
                </a:solidFill>
                <a:cs typeface="Calibri"/>
              </a:rPr>
              <a:t>sequencing</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 </a:t>
            </a:r>
            <a:r>
              <a:rPr sz="1000" spc="-220" dirty="0">
                <a:solidFill>
                  <a:prstClr val="black"/>
                </a:solidFill>
                <a:cs typeface="Calibri"/>
              </a:rPr>
              <a:t> </a:t>
            </a:r>
            <a:r>
              <a:rPr sz="1000" spc="-10" dirty="0">
                <a:solidFill>
                  <a:prstClr val="black"/>
                </a:solidFill>
                <a:cs typeface="Calibri"/>
              </a:rPr>
              <a:t>considered when no translocations have been detected by </a:t>
            </a:r>
            <a:r>
              <a:rPr sz="1000" spc="-5" dirty="0">
                <a:solidFill>
                  <a:prstClr val="black"/>
                </a:solidFill>
                <a:cs typeface="Calibri"/>
              </a:rPr>
              <a:t> </a:t>
            </a:r>
            <a:r>
              <a:rPr sz="1000" spc="-10" dirty="0">
                <a:solidFill>
                  <a:prstClr val="black"/>
                </a:solidFill>
                <a:cs typeface="Calibri"/>
              </a:rPr>
              <a:t>conventional</a:t>
            </a:r>
            <a:r>
              <a:rPr sz="1000" spc="100" dirty="0">
                <a:solidFill>
                  <a:prstClr val="black"/>
                </a:solidFill>
                <a:cs typeface="Calibri"/>
              </a:rPr>
              <a:t> </a:t>
            </a:r>
            <a:r>
              <a:rPr sz="1000" spc="-10" dirty="0">
                <a:solidFill>
                  <a:prstClr val="black"/>
                </a:solidFill>
                <a:cs typeface="Calibri"/>
              </a:rPr>
              <a:t>methods</a:t>
            </a:r>
            <a:r>
              <a:rPr sz="1000" spc="100" dirty="0">
                <a:solidFill>
                  <a:prstClr val="black"/>
                </a:solidFill>
                <a:cs typeface="Calibri"/>
              </a:rPr>
              <a:t> </a:t>
            </a:r>
            <a:r>
              <a:rPr sz="1000" spc="-25"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a:p>
            <a:pPr marL="38100" marR="31750" indent="126364" algn="just">
              <a:lnSpc>
                <a:spcPts val="1220"/>
              </a:lnSpc>
              <a:spcBef>
                <a:spcPts val="40"/>
              </a:spcBef>
            </a:pPr>
            <a:r>
              <a:rPr sz="1000" spc="-10" dirty="0">
                <a:solidFill>
                  <a:prstClr val="black"/>
                </a:solidFill>
                <a:cs typeface="Calibri"/>
              </a:rPr>
              <a:t>Staging</a:t>
            </a:r>
            <a:r>
              <a:rPr sz="1000" spc="-5" dirty="0">
                <a:solidFill>
                  <a:prstClr val="black"/>
                </a:solidFill>
                <a:cs typeface="Calibri"/>
              </a:rPr>
              <a:t> </a:t>
            </a:r>
            <a:r>
              <a:rPr sz="1000" spc="-10" dirty="0">
                <a:solidFill>
                  <a:prstClr val="black"/>
                </a:solidFill>
                <a:cs typeface="Calibri"/>
              </a:rPr>
              <a:t>must</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carried</a:t>
            </a:r>
            <a:r>
              <a:rPr sz="1000" spc="-5" dirty="0">
                <a:solidFill>
                  <a:prstClr val="black"/>
                </a:solidFill>
                <a:cs typeface="Calibri"/>
              </a:rPr>
              <a:t> </a:t>
            </a:r>
            <a:r>
              <a:rPr sz="1000" spc="-10" dirty="0">
                <a:solidFill>
                  <a:prstClr val="black"/>
                </a:solidFill>
                <a:cs typeface="Calibri"/>
              </a:rPr>
              <a:t>out</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detect</a:t>
            </a:r>
            <a:r>
              <a:rPr sz="1000" spc="-5" dirty="0">
                <a:solidFill>
                  <a:prstClr val="black"/>
                </a:solidFill>
                <a:cs typeface="Calibri"/>
              </a:rPr>
              <a:t> lung,</a:t>
            </a:r>
            <a:r>
              <a:rPr sz="1000" spc="215" dirty="0">
                <a:solidFill>
                  <a:prstClr val="black"/>
                </a:solidFill>
                <a:cs typeface="Calibri"/>
              </a:rPr>
              <a:t> </a:t>
            </a:r>
            <a:r>
              <a:rPr sz="1000" spc="-10" dirty="0">
                <a:solidFill>
                  <a:prstClr val="black"/>
                </a:solidFill>
                <a:cs typeface="Calibri"/>
              </a:rPr>
              <a:t>bone</a:t>
            </a:r>
            <a:r>
              <a:rPr sz="1000" spc="204"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bone</a:t>
            </a:r>
            <a:r>
              <a:rPr sz="1000" spc="65" dirty="0">
                <a:solidFill>
                  <a:prstClr val="black"/>
                </a:solidFill>
                <a:cs typeface="Calibri"/>
              </a:rPr>
              <a:t> </a:t>
            </a:r>
            <a:r>
              <a:rPr sz="1000" spc="-15" dirty="0">
                <a:solidFill>
                  <a:prstClr val="black"/>
                </a:solidFill>
                <a:cs typeface="Calibri"/>
              </a:rPr>
              <a:t>marrow</a:t>
            </a:r>
            <a:r>
              <a:rPr sz="1000" spc="65" dirty="0">
                <a:solidFill>
                  <a:prstClr val="black"/>
                </a:solidFill>
                <a:cs typeface="Calibri"/>
              </a:rPr>
              <a:t> </a:t>
            </a:r>
            <a:r>
              <a:rPr sz="1000" spc="-15" dirty="0">
                <a:solidFill>
                  <a:prstClr val="black"/>
                </a:solidFill>
                <a:cs typeface="Calibri"/>
              </a:rPr>
              <a:t>metastases</a:t>
            </a:r>
            <a:r>
              <a:rPr sz="1000" spc="55" dirty="0">
                <a:solidFill>
                  <a:prstClr val="black"/>
                </a:solidFill>
                <a:cs typeface="Calibri"/>
              </a:rPr>
              <a:t> </a:t>
            </a:r>
            <a:r>
              <a:rPr sz="1000" spc="-10" dirty="0">
                <a:solidFill>
                  <a:prstClr val="black"/>
                </a:solidFill>
                <a:cs typeface="Calibri"/>
              </a:rPr>
              <a:t>and</a:t>
            </a:r>
            <a:r>
              <a:rPr sz="1000" spc="70" dirty="0">
                <a:solidFill>
                  <a:prstClr val="black"/>
                </a:solidFill>
                <a:cs typeface="Calibri"/>
              </a:rPr>
              <a:t> </a:t>
            </a:r>
            <a:r>
              <a:rPr sz="1000" spc="-10" dirty="0">
                <a:solidFill>
                  <a:prstClr val="black"/>
                </a:solidFill>
                <a:cs typeface="Calibri"/>
              </a:rPr>
              <a:t>should</a:t>
            </a:r>
            <a:r>
              <a:rPr sz="1000" spc="65" dirty="0">
                <a:solidFill>
                  <a:prstClr val="black"/>
                </a:solidFill>
                <a:cs typeface="Calibri"/>
              </a:rPr>
              <a:t> </a:t>
            </a:r>
            <a:r>
              <a:rPr sz="1000" spc="-10" dirty="0">
                <a:solidFill>
                  <a:prstClr val="black"/>
                </a:solidFill>
                <a:cs typeface="Calibri"/>
              </a:rPr>
              <a:t>include</a:t>
            </a:r>
            <a:r>
              <a:rPr sz="1000" spc="65" dirty="0">
                <a:solidFill>
                  <a:prstClr val="black"/>
                </a:solidFill>
                <a:cs typeface="Calibri"/>
              </a:rPr>
              <a:t> </a:t>
            </a:r>
            <a:r>
              <a:rPr sz="1000" spc="-10" dirty="0">
                <a:solidFill>
                  <a:prstClr val="black"/>
                </a:solidFill>
                <a:cs typeface="Calibri"/>
              </a:rPr>
              <a:t>biopsy</a:t>
            </a:r>
            <a:r>
              <a:rPr sz="1000" spc="50" dirty="0">
                <a:solidFill>
                  <a:prstClr val="black"/>
                </a:solidFill>
                <a:cs typeface="Calibri"/>
              </a:rPr>
              <a:t> </a:t>
            </a:r>
            <a:r>
              <a:rPr sz="1000" spc="-5" dirty="0">
                <a:solidFill>
                  <a:prstClr val="black"/>
                </a:solidFill>
                <a:cs typeface="Calibri"/>
              </a:rPr>
              <a:t>in</a:t>
            </a:r>
            <a:r>
              <a:rPr sz="1000" spc="65" dirty="0">
                <a:solidFill>
                  <a:prstClr val="black"/>
                </a:solidFill>
                <a:cs typeface="Calibri"/>
              </a:rPr>
              <a:t> </a:t>
            </a:r>
            <a:r>
              <a:rPr sz="1000" spc="-10" dirty="0">
                <a:solidFill>
                  <a:prstClr val="black"/>
                </a:solidFill>
                <a:cs typeface="Calibri"/>
              </a:rPr>
              <a:t>case</a:t>
            </a:r>
            <a:endParaRPr sz="1000">
              <a:solidFill>
                <a:prstClr val="black"/>
              </a:solidFill>
              <a:cs typeface="Calibri"/>
            </a:endParaRPr>
          </a:p>
          <a:p>
            <a:pPr marL="38100" marR="30480" algn="just">
              <a:lnSpc>
                <a:spcPts val="1220"/>
              </a:lnSpc>
              <a:spcBef>
                <a:spcPts val="15"/>
              </a:spcBef>
            </a:pPr>
            <a:r>
              <a:rPr sz="1000" spc="-10" dirty="0">
                <a:solidFill>
                  <a:prstClr val="black"/>
                </a:solidFill>
                <a:cs typeface="Calibri"/>
              </a:rPr>
              <a:t>of </a:t>
            </a:r>
            <a:r>
              <a:rPr sz="1000" spc="-5" dirty="0">
                <a:solidFill>
                  <a:prstClr val="black"/>
                </a:solidFill>
                <a:cs typeface="Calibri"/>
              </a:rPr>
              <a:t>doubtful </a:t>
            </a:r>
            <a:r>
              <a:rPr sz="1000" spc="-10" dirty="0">
                <a:solidFill>
                  <a:prstClr val="black"/>
                </a:solidFill>
                <a:cs typeface="Calibri"/>
              </a:rPr>
              <a:t>lesions. </a:t>
            </a:r>
            <a:r>
              <a:rPr sz="1000" spc="5" dirty="0">
                <a:solidFill>
                  <a:prstClr val="black"/>
                </a:solidFill>
                <a:cs typeface="Calibri"/>
              </a:rPr>
              <a:t>FDG</a:t>
            </a:r>
            <a:r>
              <a:rPr sz="1000" spc="5" dirty="0">
                <a:solidFill>
                  <a:prstClr val="black"/>
                </a:solidFill>
                <a:latin typeface="Arial MT"/>
                <a:cs typeface="Arial MT"/>
              </a:rPr>
              <a:t>e</a:t>
            </a:r>
            <a:r>
              <a:rPr sz="1000" spc="5" dirty="0">
                <a:solidFill>
                  <a:prstClr val="black"/>
                </a:solidFill>
                <a:cs typeface="Calibri"/>
              </a:rPr>
              <a:t>PET-CT </a:t>
            </a:r>
            <a:r>
              <a:rPr sz="1000" spc="-10" dirty="0">
                <a:solidFill>
                  <a:prstClr val="black"/>
                </a:solidFill>
                <a:cs typeface="Calibri"/>
              </a:rPr>
              <a:t>or </a:t>
            </a:r>
            <a:r>
              <a:rPr sz="1000" spc="-5" dirty="0">
                <a:solidFill>
                  <a:prstClr val="black"/>
                </a:solidFill>
                <a:cs typeface="Calibri"/>
              </a:rPr>
              <a:t>WB-MRI </a:t>
            </a:r>
            <a:r>
              <a:rPr sz="1000" spc="-10" dirty="0">
                <a:solidFill>
                  <a:prstClr val="black"/>
                </a:solidFill>
                <a:cs typeface="Calibri"/>
              </a:rPr>
              <a:t>are </a:t>
            </a:r>
            <a:r>
              <a:rPr sz="1000" spc="-15" dirty="0">
                <a:solidFill>
                  <a:prstClr val="black"/>
                </a:solidFill>
                <a:cs typeface="Calibri"/>
              </a:rPr>
              <a:t>preferred </a:t>
            </a:r>
            <a:r>
              <a:rPr sz="1000" spc="-10" dirty="0">
                <a:solidFill>
                  <a:prstClr val="black"/>
                </a:solidFill>
                <a:cs typeface="Calibri"/>
              </a:rPr>
              <a:t> over bone scan </a:t>
            </a:r>
            <a:r>
              <a:rPr sz="1000" spc="-15" dirty="0">
                <a:solidFill>
                  <a:prstClr val="black"/>
                </a:solidFill>
                <a:cs typeface="Calibri"/>
              </a:rPr>
              <a:t>for skeletal </a:t>
            </a:r>
            <a:r>
              <a:rPr sz="1000" spc="-10" dirty="0">
                <a:solidFill>
                  <a:prstClr val="black"/>
                </a:solidFill>
                <a:cs typeface="Calibri"/>
              </a:rPr>
              <a:t>imaging </a:t>
            </a:r>
            <a:r>
              <a:rPr sz="1000" spc="-5" dirty="0">
                <a:solidFill>
                  <a:prstClr val="black"/>
                </a:solidFill>
                <a:cs typeface="Calibri"/>
              </a:rPr>
              <a:t>if </a:t>
            </a:r>
            <a:r>
              <a:rPr sz="1000" spc="-10" dirty="0">
                <a:solidFill>
                  <a:prstClr val="black"/>
                </a:solidFill>
                <a:cs typeface="Calibri"/>
              </a:rPr>
              <a:t>available </a:t>
            </a:r>
            <a:r>
              <a:rPr sz="1000" spc="-35" dirty="0">
                <a:solidFill>
                  <a:prstClr val="black"/>
                </a:solidFill>
                <a:cs typeface="Calibri"/>
              </a:rPr>
              <a:t>[V, </a:t>
            </a:r>
            <a:r>
              <a:rPr sz="1000" spc="-5" dirty="0">
                <a:solidFill>
                  <a:prstClr val="black"/>
                </a:solidFill>
                <a:cs typeface="Calibri"/>
              </a:rPr>
              <a:t>B]. </a:t>
            </a:r>
            <a:r>
              <a:rPr sz="1000" spc="-10" dirty="0">
                <a:solidFill>
                  <a:prstClr val="black"/>
                </a:solidFill>
                <a:cs typeface="Calibri"/>
              </a:rPr>
              <a:t>Bone </a:t>
            </a:r>
            <a:r>
              <a:rPr sz="1000" spc="-5" dirty="0">
                <a:solidFill>
                  <a:prstClr val="black"/>
                </a:solidFill>
                <a:cs typeface="Calibri"/>
              </a:rPr>
              <a:t> </a:t>
            </a:r>
            <a:r>
              <a:rPr sz="1000" spc="-15" dirty="0">
                <a:solidFill>
                  <a:prstClr val="black"/>
                </a:solidFill>
                <a:cs typeface="Calibri"/>
              </a:rPr>
              <a:t>marrow</a:t>
            </a:r>
            <a:r>
              <a:rPr sz="1000" spc="-10" dirty="0">
                <a:solidFill>
                  <a:prstClr val="black"/>
                </a:solidFill>
                <a:cs typeface="Calibri"/>
              </a:rPr>
              <a:t> biopsies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aspirates</a:t>
            </a:r>
            <a:r>
              <a:rPr sz="1000" spc="-5"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10" dirty="0">
                <a:solidFill>
                  <a:prstClr val="black"/>
                </a:solidFill>
                <a:cs typeface="Calibri"/>
              </a:rPr>
              <a:t>sites</a:t>
            </a:r>
            <a:r>
              <a:rPr sz="1000" spc="-5" dirty="0">
                <a:solidFill>
                  <a:prstClr val="black"/>
                </a:solidFill>
                <a:cs typeface="Calibri"/>
              </a:rPr>
              <a:t> </a:t>
            </a:r>
            <a:r>
              <a:rPr sz="1000" spc="-10" dirty="0">
                <a:solidFill>
                  <a:prstClr val="black"/>
                </a:solidFill>
                <a:cs typeface="Calibri"/>
              </a:rPr>
              <a:t>distant</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the </a:t>
            </a:r>
            <a:r>
              <a:rPr sz="1000" spc="-5" dirty="0">
                <a:solidFill>
                  <a:prstClr val="black"/>
                </a:solidFill>
                <a:cs typeface="Calibri"/>
              </a:rPr>
              <a:t> </a:t>
            </a:r>
            <a:r>
              <a:rPr sz="1000" spc="-10" dirty="0">
                <a:solidFill>
                  <a:prstClr val="black"/>
                </a:solidFill>
                <a:cs typeface="Calibri"/>
              </a:rPr>
              <a:t>primary</a:t>
            </a:r>
            <a:r>
              <a:rPr sz="1000" spc="130" dirty="0">
                <a:solidFill>
                  <a:prstClr val="black"/>
                </a:solidFill>
                <a:cs typeface="Calibri"/>
              </a:rPr>
              <a:t> </a:t>
            </a:r>
            <a:r>
              <a:rPr sz="1000" spc="-10" dirty="0">
                <a:solidFill>
                  <a:prstClr val="black"/>
                </a:solidFill>
                <a:cs typeface="Calibri"/>
              </a:rPr>
              <a:t>or</a:t>
            </a:r>
            <a:r>
              <a:rPr sz="1000" spc="145" dirty="0">
                <a:solidFill>
                  <a:prstClr val="black"/>
                </a:solidFill>
                <a:cs typeface="Calibri"/>
              </a:rPr>
              <a:t> </a:t>
            </a:r>
            <a:r>
              <a:rPr sz="1000" spc="-10" dirty="0">
                <a:solidFill>
                  <a:prstClr val="black"/>
                </a:solidFill>
                <a:cs typeface="Calibri"/>
              </a:rPr>
              <a:t>known</a:t>
            </a:r>
            <a:r>
              <a:rPr sz="1000" spc="150" dirty="0">
                <a:solidFill>
                  <a:prstClr val="black"/>
                </a:solidFill>
                <a:cs typeface="Calibri"/>
              </a:rPr>
              <a:t> </a:t>
            </a:r>
            <a:r>
              <a:rPr sz="1000" spc="-10" dirty="0">
                <a:solidFill>
                  <a:prstClr val="black"/>
                </a:solidFill>
                <a:cs typeface="Calibri"/>
              </a:rPr>
              <a:t>metastatic</a:t>
            </a:r>
            <a:r>
              <a:rPr sz="1000" spc="130" dirty="0">
                <a:solidFill>
                  <a:prstClr val="black"/>
                </a:solidFill>
                <a:cs typeface="Calibri"/>
              </a:rPr>
              <a:t> </a:t>
            </a:r>
            <a:r>
              <a:rPr sz="1000" spc="-10" dirty="0">
                <a:solidFill>
                  <a:prstClr val="black"/>
                </a:solidFill>
                <a:cs typeface="Calibri"/>
              </a:rPr>
              <a:t>lesions)</a:t>
            </a:r>
            <a:r>
              <a:rPr sz="1000" spc="145" dirty="0">
                <a:solidFill>
                  <a:prstClr val="black"/>
                </a:solidFill>
                <a:cs typeface="Calibri"/>
              </a:rPr>
              <a:t> </a:t>
            </a:r>
            <a:r>
              <a:rPr sz="1000" spc="-10" dirty="0">
                <a:solidFill>
                  <a:prstClr val="black"/>
                </a:solidFill>
                <a:cs typeface="Calibri"/>
              </a:rPr>
              <a:t>are</a:t>
            </a:r>
            <a:r>
              <a:rPr sz="1000" spc="135" dirty="0">
                <a:solidFill>
                  <a:prstClr val="black"/>
                </a:solidFill>
                <a:cs typeface="Calibri"/>
              </a:rPr>
              <a:t> </a:t>
            </a:r>
            <a:r>
              <a:rPr sz="1000" spc="-10" dirty="0">
                <a:solidFill>
                  <a:prstClr val="black"/>
                </a:solidFill>
                <a:cs typeface="Calibri"/>
              </a:rPr>
              <a:t>not</a:t>
            </a:r>
            <a:r>
              <a:rPr sz="1000" spc="135" dirty="0">
                <a:solidFill>
                  <a:prstClr val="black"/>
                </a:solidFill>
                <a:cs typeface="Calibri"/>
              </a:rPr>
              <a:t> </a:t>
            </a:r>
            <a:r>
              <a:rPr sz="1000" spc="-10" dirty="0">
                <a:solidFill>
                  <a:prstClr val="black"/>
                </a:solidFill>
                <a:cs typeface="Calibri"/>
              </a:rPr>
              <a:t>mandated</a:t>
            </a:r>
            <a:r>
              <a:rPr sz="1000" spc="130" dirty="0">
                <a:solidFill>
                  <a:prstClr val="black"/>
                </a:solidFill>
                <a:cs typeface="Calibri"/>
              </a:rPr>
              <a:t> </a:t>
            </a:r>
            <a:r>
              <a:rPr sz="1000" spc="-5" dirty="0">
                <a:solidFill>
                  <a:prstClr val="black"/>
                </a:solidFill>
                <a:cs typeface="Calibri"/>
              </a:rPr>
              <a:t>if </a:t>
            </a:r>
            <a:r>
              <a:rPr sz="1000" spc="-215"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5" dirty="0">
                <a:solidFill>
                  <a:prstClr val="black"/>
                </a:solidFill>
                <a:cs typeface="Calibri"/>
              </a:rPr>
              <a:t>FDG</a:t>
            </a:r>
            <a:r>
              <a:rPr sz="1000" spc="5" dirty="0">
                <a:solidFill>
                  <a:prstClr val="black"/>
                </a:solidFill>
                <a:latin typeface="Arial MT"/>
                <a:cs typeface="Arial MT"/>
              </a:rPr>
              <a:t>e</a:t>
            </a:r>
            <a:r>
              <a:rPr sz="1000" spc="5" dirty="0">
                <a:solidFill>
                  <a:prstClr val="black"/>
                </a:solidFill>
                <a:cs typeface="Calibri"/>
              </a:rPr>
              <a:t>PET-CT</a:t>
            </a:r>
            <a:r>
              <a:rPr sz="1000" spc="10" dirty="0">
                <a:solidFill>
                  <a:prstClr val="black"/>
                </a:solidFill>
                <a:cs typeface="Calibri"/>
              </a:rPr>
              <a:t> </a:t>
            </a:r>
            <a:r>
              <a:rPr sz="1000" spc="-5" dirty="0">
                <a:solidFill>
                  <a:prstClr val="black"/>
                </a:solidFill>
                <a:cs typeface="Calibri"/>
              </a:rPr>
              <a:t>is</a:t>
            </a:r>
            <a:r>
              <a:rPr sz="1000" dirty="0">
                <a:solidFill>
                  <a:prstClr val="black"/>
                </a:solidFill>
                <a:cs typeface="Calibri"/>
              </a:rPr>
              <a:t> </a:t>
            </a:r>
            <a:r>
              <a:rPr sz="1000" spc="-10" dirty="0">
                <a:solidFill>
                  <a:prstClr val="black"/>
                </a:solidFill>
                <a:cs typeface="Calibri"/>
              </a:rPr>
              <a:t>done</a:t>
            </a:r>
            <a:r>
              <a:rPr sz="1000" spc="-5" dirty="0">
                <a:solidFill>
                  <a:prstClr val="black"/>
                </a:solidFill>
                <a:cs typeface="Calibri"/>
              </a:rPr>
              <a:t> </a:t>
            </a:r>
            <a:r>
              <a:rPr sz="1000" spc="-35" dirty="0">
                <a:solidFill>
                  <a:prstClr val="black"/>
                </a:solidFill>
                <a:cs typeface="Calibri"/>
              </a:rPr>
              <a:t>[V,</a:t>
            </a:r>
            <a:r>
              <a:rPr sz="1000" spc="160" dirty="0">
                <a:solidFill>
                  <a:prstClr val="black"/>
                </a:solidFill>
                <a:cs typeface="Calibri"/>
              </a:rPr>
              <a:t> </a:t>
            </a:r>
            <a:r>
              <a:rPr sz="1000" spc="-10" dirty="0">
                <a:solidFill>
                  <a:prstClr val="black"/>
                </a:solidFill>
                <a:cs typeface="Calibri"/>
              </a:rPr>
              <a:t>C],</a:t>
            </a:r>
            <a:r>
              <a:rPr sz="1000" spc="-5" dirty="0">
                <a:solidFill>
                  <a:prstClr val="black"/>
                </a:solidFill>
                <a:cs typeface="Calibri"/>
              </a:rPr>
              <a:t> </a:t>
            </a:r>
            <a:r>
              <a:rPr sz="1000" spc="-10" dirty="0">
                <a:solidFill>
                  <a:prstClr val="black"/>
                </a:solidFill>
                <a:cs typeface="Calibri"/>
              </a:rPr>
              <a:t>since</a:t>
            </a:r>
            <a:r>
              <a:rPr sz="1000" spc="-5" dirty="0">
                <a:solidFill>
                  <a:prstClr val="black"/>
                </a:solidFill>
                <a:cs typeface="Calibri"/>
              </a:rPr>
              <a:t> </a:t>
            </a:r>
            <a:r>
              <a:rPr sz="1000" spc="-10" dirty="0">
                <a:solidFill>
                  <a:prstClr val="black"/>
                </a:solidFill>
                <a:cs typeface="Calibri"/>
              </a:rPr>
              <a:t>several</a:t>
            </a:r>
            <a:r>
              <a:rPr sz="1000" spc="-5" dirty="0">
                <a:solidFill>
                  <a:prstClr val="black"/>
                </a:solidFill>
                <a:cs typeface="Calibri"/>
              </a:rPr>
              <a:t> </a:t>
            </a:r>
            <a:r>
              <a:rPr sz="1000" spc="-10" dirty="0">
                <a:solidFill>
                  <a:prstClr val="black"/>
                </a:solidFill>
                <a:cs typeface="Calibri"/>
              </a:rPr>
              <a:t>studies </a:t>
            </a:r>
            <a:r>
              <a:rPr sz="1000" spc="-5" dirty="0">
                <a:solidFill>
                  <a:prstClr val="black"/>
                </a:solidFill>
                <a:cs typeface="Calibri"/>
              </a:rPr>
              <a:t> </a:t>
            </a:r>
            <a:r>
              <a:rPr sz="1000" spc="-10" dirty="0">
                <a:solidFill>
                  <a:prstClr val="black"/>
                </a:solidFill>
                <a:cs typeface="Calibri"/>
              </a:rPr>
              <a:t>demonstrate </a:t>
            </a:r>
            <a:r>
              <a:rPr sz="1000" spc="-15" dirty="0">
                <a:solidFill>
                  <a:prstClr val="black"/>
                </a:solidFill>
                <a:cs typeface="Calibri"/>
              </a:rPr>
              <a:t>a </a:t>
            </a:r>
            <a:r>
              <a:rPr sz="1000" spc="-10" dirty="0">
                <a:solidFill>
                  <a:prstClr val="black"/>
                </a:solidFill>
                <a:cs typeface="Calibri"/>
              </a:rPr>
              <a:t>very low incidence of bone </a:t>
            </a:r>
            <a:r>
              <a:rPr sz="1000" spc="-15" dirty="0">
                <a:solidFill>
                  <a:prstClr val="black"/>
                </a:solidFill>
                <a:cs typeface="Calibri"/>
              </a:rPr>
              <a:t>marrow </a:t>
            </a:r>
            <a:r>
              <a:rPr sz="1000" spc="-10" dirty="0">
                <a:solidFill>
                  <a:prstClr val="black"/>
                </a:solidFill>
                <a:cs typeface="Calibri"/>
              </a:rPr>
              <a:t>metas- </a:t>
            </a:r>
            <a:r>
              <a:rPr sz="1000" spc="-5" dirty="0">
                <a:solidFill>
                  <a:prstClr val="black"/>
                </a:solidFill>
                <a:cs typeface="Calibri"/>
              </a:rPr>
              <a:t> </a:t>
            </a:r>
            <a:r>
              <a:rPr sz="1000" spc="-10" dirty="0">
                <a:solidFill>
                  <a:prstClr val="black"/>
                </a:solidFill>
                <a:cs typeface="Calibri"/>
              </a:rPr>
              <a:t>tases</a:t>
            </a:r>
            <a:r>
              <a:rPr sz="1000" spc="90" dirty="0">
                <a:solidFill>
                  <a:prstClr val="black"/>
                </a:solidFill>
                <a:cs typeface="Calibri"/>
              </a:rPr>
              <a:t> </a:t>
            </a:r>
            <a:r>
              <a:rPr sz="1000" spc="-5" dirty="0">
                <a:solidFill>
                  <a:prstClr val="black"/>
                </a:solidFill>
                <a:cs typeface="Calibri"/>
              </a:rPr>
              <a:t>in</a:t>
            </a:r>
            <a:r>
              <a:rPr sz="1000" spc="95" dirty="0">
                <a:solidFill>
                  <a:prstClr val="black"/>
                </a:solidFill>
                <a:cs typeface="Calibri"/>
              </a:rPr>
              <a:t> </a:t>
            </a:r>
            <a:r>
              <a:rPr sz="1000" spc="-10" dirty="0">
                <a:solidFill>
                  <a:prstClr val="black"/>
                </a:solidFill>
                <a:cs typeface="Calibri"/>
              </a:rPr>
              <a:t>patients</a:t>
            </a:r>
            <a:r>
              <a:rPr sz="1000" spc="90" dirty="0">
                <a:solidFill>
                  <a:prstClr val="black"/>
                </a:solidFill>
                <a:cs typeface="Calibri"/>
              </a:rPr>
              <a:t> </a:t>
            </a:r>
            <a:r>
              <a:rPr sz="1000" spc="-10" dirty="0">
                <a:solidFill>
                  <a:prstClr val="black"/>
                </a:solidFill>
                <a:cs typeface="Calibri"/>
              </a:rPr>
              <a:t>with</a:t>
            </a:r>
            <a:r>
              <a:rPr sz="1000" spc="95" dirty="0">
                <a:solidFill>
                  <a:prstClr val="black"/>
                </a:solidFill>
                <a:cs typeface="Calibri"/>
              </a:rPr>
              <a:t> </a:t>
            </a:r>
            <a:r>
              <a:rPr sz="1000" spc="-10" dirty="0">
                <a:solidFill>
                  <a:prstClr val="black"/>
                </a:solidFill>
                <a:cs typeface="Calibri"/>
              </a:rPr>
              <a:t>localised</a:t>
            </a:r>
            <a:r>
              <a:rPr sz="1000" spc="95" dirty="0">
                <a:solidFill>
                  <a:prstClr val="black"/>
                </a:solidFill>
                <a:cs typeface="Calibri"/>
              </a:rPr>
              <a:t> </a:t>
            </a:r>
            <a:r>
              <a:rPr sz="1000" spc="-10" dirty="0">
                <a:solidFill>
                  <a:prstClr val="black"/>
                </a:solidFill>
                <a:cs typeface="Calibri"/>
              </a:rPr>
              <a:t>disease</a:t>
            </a:r>
            <a:r>
              <a:rPr sz="1000" spc="105" dirty="0">
                <a:solidFill>
                  <a:prstClr val="black"/>
                </a:solidFill>
                <a:cs typeface="Calibri"/>
              </a:rPr>
              <a:t> </a:t>
            </a:r>
            <a:r>
              <a:rPr sz="1000" spc="-10" dirty="0">
                <a:solidFill>
                  <a:prstClr val="black"/>
                </a:solidFill>
                <a:cs typeface="Calibri"/>
              </a:rPr>
              <a:t>and</a:t>
            </a:r>
            <a:r>
              <a:rPr sz="1000" spc="95" dirty="0">
                <a:solidFill>
                  <a:prstClr val="black"/>
                </a:solidFill>
                <a:cs typeface="Calibri"/>
              </a:rPr>
              <a:t> </a:t>
            </a:r>
            <a:r>
              <a:rPr sz="1000" spc="-10" dirty="0">
                <a:solidFill>
                  <a:prstClr val="black"/>
                </a:solidFill>
                <a:cs typeface="Calibri"/>
              </a:rPr>
              <a:t>negative</a:t>
            </a:r>
            <a:r>
              <a:rPr sz="1000" spc="95" dirty="0">
                <a:solidFill>
                  <a:prstClr val="black"/>
                </a:solidFill>
                <a:cs typeface="Calibri"/>
              </a:rPr>
              <a:t> </a:t>
            </a:r>
            <a:r>
              <a:rPr sz="1000" spc="40" dirty="0">
                <a:solidFill>
                  <a:prstClr val="black"/>
                </a:solidFill>
                <a:cs typeface="Calibri"/>
              </a:rPr>
              <a:t>FDG</a:t>
            </a:r>
            <a:r>
              <a:rPr sz="1000" spc="40" dirty="0">
                <a:solidFill>
                  <a:prstClr val="black"/>
                </a:solidFill>
                <a:latin typeface="Arial MT"/>
                <a:cs typeface="Arial MT"/>
              </a:rPr>
              <a:t>e</a:t>
            </a:r>
            <a:endParaRPr sz="1000">
              <a:solidFill>
                <a:prstClr val="black"/>
              </a:solidFill>
              <a:latin typeface="Arial MT"/>
              <a:cs typeface="Arial MT"/>
            </a:endParaRPr>
          </a:p>
          <a:p>
            <a:pPr marL="38100">
              <a:spcBef>
                <a:spcPts val="15"/>
              </a:spcBef>
            </a:pPr>
            <a:r>
              <a:rPr sz="1000" spc="-15" dirty="0">
                <a:solidFill>
                  <a:prstClr val="black"/>
                </a:solidFill>
                <a:cs typeface="Calibri"/>
              </a:rPr>
              <a:t>PET-CT.</a:t>
            </a:r>
            <a:r>
              <a:rPr sz="975" spc="-22" baseline="38461" dirty="0">
                <a:solidFill>
                  <a:srgbClr val="007FAC"/>
                </a:solidFill>
                <a:cs typeface="Calibri"/>
                <a:hlinkClick r:id="rId2" action="ppaction://hlinksldjump"/>
              </a:rPr>
              <a:t>51</a:t>
            </a:r>
            <a:endParaRPr sz="975" baseline="38461">
              <a:solidFill>
                <a:prstClr val="black"/>
              </a:solidFill>
              <a:cs typeface="Calibri"/>
            </a:endParaRPr>
          </a:p>
        </p:txBody>
      </p:sp>
      <p:sp>
        <p:nvSpPr>
          <p:cNvPr id="5" name="object 5"/>
          <p:cNvSpPr txBox="1"/>
          <p:nvPr/>
        </p:nvSpPr>
        <p:spPr>
          <a:xfrm>
            <a:off x="890909"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30" dirty="0">
                <a:solidFill>
                  <a:srgbClr val="DAC0CE"/>
                </a:solidFill>
                <a:latin typeface="Arial MT"/>
                <a:cs typeface="Arial MT"/>
              </a:rPr>
              <a:t> </a:t>
            </a:r>
            <a:r>
              <a:rPr sz="1200" spc="-30" dirty="0">
                <a:solidFill>
                  <a:srgbClr val="DAC0CE"/>
                </a:solidFill>
                <a:latin typeface="Arial MT"/>
                <a:cs typeface="Arial MT"/>
              </a:rPr>
              <a:t>of</a:t>
            </a:r>
            <a:r>
              <a:rPr sz="1200" spc="35"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6" name="object 6"/>
          <p:cNvSpPr txBox="1"/>
          <p:nvPr/>
        </p:nvSpPr>
        <p:spPr>
          <a:xfrm>
            <a:off x="8060158"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7" name="object 7"/>
          <p:cNvSpPr txBox="1"/>
          <p:nvPr/>
        </p:nvSpPr>
        <p:spPr>
          <a:xfrm>
            <a:off x="7190044" y="9690665"/>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hlinkClick r:id="rId3"/>
              </a:rPr>
              <a:t>Volume</a:t>
            </a:r>
            <a:r>
              <a:rPr sz="900" spc="40" dirty="0">
                <a:solidFill>
                  <a:prstClr val="black"/>
                </a:solidFill>
                <a:latin typeface="Arial MT"/>
                <a:cs typeface="Arial MT"/>
                <a:hlinkClick r:id="rId3"/>
              </a:rPr>
              <a:t> </a:t>
            </a:r>
            <a:r>
              <a:rPr sz="900" spc="-75" dirty="0">
                <a:solidFill>
                  <a:prstClr val="black"/>
                </a:solidFill>
                <a:latin typeface="Arial MT"/>
                <a:cs typeface="Arial MT"/>
                <a:hlinkClick r:id="rId3"/>
              </a:rPr>
              <a:t>32</a:t>
            </a:r>
            <a:r>
              <a:rPr sz="900" spc="235" dirty="0">
                <a:solidFill>
                  <a:prstClr val="black"/>
                </a:solidFill>
                <a:latin typeface="Arial MT"/>
                <a:cs typeface="Arial MT"/>
              </a:rPr>
              <a:t> </a:t>
            </a:r>
            <a:r>
              <a:rPr sz="600" spc="175" dirty="0">
                <a:solidFill>
                  <a:prstClr val="black"/>
                </a:solidFill>
                <a:latin typeface="Lucida Sans Unicode"/>
                <a:cs typeface="Lucida Sans Unicode"/>
                <a:hlinkClick r:id="rId3"/>
              </a:rPr>
              <a:t>■</a:t>
            </a:r>
            <a:r>
              <a:rPr sz="600" spc="295" dirty="0">
                <a:solidFill>
                  <a:prstClr val="black"/>
                </a:solidFill>
                <a:latin typeface="Lucida Sans Unicode"/>
                <a:cs typeface="Lucida Sans Unicode"/>
              </a:rPr>
              <a:t> </a:t>
            </a:r>
            <a:r>
              <a:rPr sz="900" spc="-85" dirty="0">
                <a:solidFill>
                  <a:prstClr val="black"/>
                </a:solidFill>
                <a:latin typeface="Arial MT"/>
                <a:cs typeface="Arial MT"/>
                <a:hlinkClick r:id="rId3"/>
              </a:rPr>
              <a:t>Issue</a:t>
            </a:r>
            <a:r>
              <a:rPr sz="900" spc="45" dirty="0">
                <a:solidFill>
                  <a:prstClr val="black"/>
                </a:solidFill>
                <a:latin typeface="Arial MT"/>
                <a:cs typeface="Arial MT"/>
                <a:hlinkClick r:id="rId3"/>
              </a:rPr>
              <a:t> </a:t>
            </a:r>
            <a:r>
              <a:rPr sz="900" spc="-75" dirty="0">
                <a:solidFill>
                  <a:prstClr val="black"/>
                </a:solidFill>
                <a:latin typeface="Arial MT"/>
                <a:cs typeface="Arial MT"/>
                <a:hlinkClick r:id="rId3"/>
              </a:rPr>
              <a:t>12</a:t>
            </a:r>
            <a:r>
              <a:rPr sz="900" spc="240" dirty="0">
                <a:solidFill>
                  <a:prstClr val="black"/>
                </a:solidFill>
                <a:latin typeface="Arial MT"/>
                <a:cs typeface="Arial MT"/>
              </a:rPr>
              <a:t> </a:t>
            </a:r>
            <a:r>
              <a:rPr sz="600" spc="175" dirty="0">
                <a:solidFill>
                  <a:prstClr val="black"/>
                </a:solidFill>
                <a:latin typeface="Lucida Sans Unicode"/>
                <a:cs typeface="Lucida Sans Unicode"/>
                <a:hlinkClick r:id="rId3"/>
              </a:rPr>
              <a:t>■</a:t>
            </a:r>
            <a:r>
              <a:rPr sz="600" spc="295" dirty="0">
                <a:solidFill>
                  <a:prstClr val="black"/>
                </a:solidFill>
                <a:latin typeface="Lucida Sans Unicode"/>
                <a:cs typeface="Lucida Sans Unicode"/>
              </a:rPr>
              <a:t> </a:t>
            </a:r>
            <a:r>
              <a:rPr sz="900" spc="-75" dirty="0">
                <a:solidFill>
                  <a:prstClr val="black"/>
                </a:solidFill>
                <a:latin typeface="Arial MT"/>
                <a:cs typeface="Arial MT"/>
                <a:hlinkClick r:id="rId3"/>
              </a:rPr>
              <a:t>2021</a:t>
            </a:r>
            <a:endParaRPr sz="900">
              <a:solidFill>
                <a:prstClr val="black"/>
              </a:solidFill>
              <a:latin typeface="Arial MT"/>
              <a:cs typeface="Arial MT"/>
            </a:endParaRPr>
          </a:p>
        </p:txBody>
      </p:sp>
    </p:spTree>
    <p:extLst>
      <p:ext uri="{BB962C8B-B14F-4D97-AF65-F5344CB8AC3E}">
        <p14:creationId xmlns:p14="http://schemas.microsoft.com/office/powerpoint/2010/main" val="3503601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8068" y="759337"/>
            <a:ext cx="4070807" cy="7078220"/>
          </a:xfrm>
          <a:prstGeom prst="rect">
            <a:avLst/>
          </a:prstGeom>
        </p:spPr>
        <p:txBody>
          <a:bodyPr vert="horz" wrap="square" lIns="0" tIns="12065" rIns="0" bIns="0" rtlCol="0">
            <a:spAutoFit/>
          </a:bodyPr>
          <a:lstStyle/>
          <a:p>
            <a:pPr marL="38100" marR="30480" indent="126364" algn="just">
              <a:spcBef>
                <a:spcPts val="95"/>
              </a:spcBef>
            </a:pPr>
            <a:r>
              <a:rPr sz="1000" spc="-10" dirty="0">
                <a:solidFill>
                  <a:prstClr val="black"/>
                </a:solidFill>
                <a:cs typeface="Calibri"/>
              </a:rPr>
              <a:t>Metastatic disease at presentation </a:t>
            </a:r>
            <a:r>
              <a:rPr sz="1000" spc="-5" dirty="0">
                <a:solidFill>
                  <a:prstClr val="black"/>
                </a:solidFill>
                <a:cs typeface="Calibri"/>
              </a:rPr>
              <a:t>is </a:t>
            </a:r>
            <a:r>
              <a:rPr sz="1000" spc="-10" dirty="0">
                <a:solidFill>
                  <a:prstClr val="black"/>
                </a:solidFill>
                <a:cs typeface="Calibri"/>
              </a:rPr>
              <a:t>the most </a:t>
            </a:r>
            <a:r>
              <a:rPr sz="1000" spc="-20" dirty="0">
                <a:solidFill>
                  <a:prstClr val="black"/>
                </a:solidFill>
                <a:cs typeface="Calibri"/>
              </a:rPr>
              <a:t>signi</a:t>
            </a:r>
            <a:r>
              <a:rPr sz="1000" spc="-20" dirty="0">
                <a:solidFill>
                  <a:prstClr val="black"/>
                </a:solidFill>
                <a:latin typeface="Lucida Sans Unicode"/>
                <a:cs typeface="Lucida Sans Unicode"/>
              </a:rPr>
              <a:t>fi</a:t>
            </a:r>
            <a:r>
              <a:rPr sz="1000" spc="-20" dirty="0">
                <a:solidFill>
                  <a:prstClr val="black"/>
                </a:solidFill>
                <a:cs typeface="Calibri"/>
              </a:rPr>
              <a:t>cant </a:t>
            </a:r>
            <a:r>
              <a:rPr sz="1000" spc="-15" dirty="0">
                <a:solidFill>
                  <a:prstClr val="black"/>
                </a:solidFill>
                <a:cs typeface="Calibri"/>
              </a:rPr>
              <a:t> </a:t>
            </a:r>
            <a:r>
              <a:rPr sz="1000" spc="-10" dirty="0">
                <a:solidFill>
                  <a:prstClr val="black"/>
                </a:solidFill>
                <a:cs typeface="Calibri"/>
              </a:rPr>
              <a:t>predictor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survival.</a:t>
            </a:r>
            <a:r>
              <a:rPr sz="1000" dirty="0">
                <a:solidFill>
                  <a:prstClr val="black"/>
                </a:solidFill>
                <a:cs typeface="Calibri"/>
              </a:rPr>
              <a:t> </a:t>
            </a:r>
            <a:r>
              <a:rPr sz="1000" spc="-10" dirty="0">
                <a:solidFill>
                  <a:prstClr val="black"/>
                </a:solidFill>
                <a:cs typeface="Calibri"/>
              </a:rPr>
              <a:t>Approximately</a:t>
            </a:r>
            <a:r>
              <a:rPr sz="1000" spc="-5" dirty="0">
                <a:solidFill>
                  <a:prstClr val="black"/>
                </a:solidFill>
                <a:cs typeface="Calibri"/>
              </a:rPr>
              <a:t> </a:t>
            </a:r>
            <a:r>
              <a:rPr sz="1000" spc="-10" dirty="0">
                <a:solidFill>
                  <a:prstClr val="black"/>
                </a:solidFill>
                <a:cs typeface="Calibri"/>
              </a:rPr>
              <a:t>25%</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are </a:t>
            </a:r>
            <a:r>
              <a:rPr sz="1000" spc="-5" dirty="0">
                <a:solidFill>
                  <a:prstClr val="black"/>
                </a:solidFill>
                <a:cs typeface="Calibri"/>
              </a:rPr>
              <a:t> </a:t>
            </a:r>
            <a:r>
              <a:rPr sz="1000" spc="-10" dirty="0">
                <a:solidFill>
                  <a:prstClr val="black"/>
                </a:solidFill>
                <a:cs typeface="Calibri"/>
              </a:rPr>
              <a:t>diagnosed with metastatic disease (10%: lung; 10%: bones/ </a:t>
            </a:r>
            <a:r>
              <a:rPr sz="1000" spc="-5" dirty="0">
                <a:solidFill>
                  <a:prstClr val="black"/>
                </a:solidFill>
                <a:cs typeface="Calibri"/>
              </a:rPr>
              <a:t> </a:t>
            </a:r>
            <a:r>
              <a:rPr sz="1000" spc="-10" dirty="0">
                <a:solidFill>
                  <a:prstClr val="black"/>
                </a:solidFill>
                <a:cs typeface="Calibri"/>
              </a:rPr>
              <a:t>bone </a:t>
            </a:r>
            <a:r>
              <a:rPr sz="1000" spc="-15" dirty="0">
                <a:solidFill>
                  <a:prstClr val="black"/>
                </a:solidFill>
                <a:cs typeface="Calibri"/>
              </a:rPr>
              <a:t>marrow; </a:t>
            </a:r>
            <a:r>
              <a:rPr sz="1000" spc="-10" dirty="0">
                <a:solidFill>
                  <a:prstClr val="black"/>
                </a:solidFill>
                <a:cs typeface="Calibri"/>
              </a:rPr>
              <a:t>5%: combinations or others). </a:t>
            </a:r>
            <a:r>
              <a:rPr sz="1000" spc="-5" dirty="0">
                <a:solidFill>
                  <a:prstClr val="black"/>
                </a:solidFill>
                <a:cs typeface="Calibri"/>
              </a:rPr>
              <a:t>Multiple </a:t>
            </a:r>
            <a:r>
              <a:rPr sz="1000" spc="-10" dirty="0">
                <a:solidFill>
                  <a:prstClr val="black"/>
                </a:solidFill>
                <a:cs typeface="Calibri"/>
              </a:rPr>
              <a:t>bone </a:t>
            </a:r>
            <a:r>
              <a:rPr sz="1000" spc="-5" dirty="0">
                <a:solidFill>
                  <a:prstClr val="black"/>
                </a:solidFill>
                <a:cs typeface="Calibri"/>
              </a:rPr>
              <a:t> </a:t>
            </a:r>
            <a:r>
              <a:rPr sz="1000" spc="-15" dirty="0">
                <a:solidFill>
                  <a:prstClr val="black"/>
                </a:solidFill>
                <a:cs typeface="Calibri"/>
              </a:rPr>
              <a:t>metastases</a:t>
            </a:r>
            <a:r>
              <a:rPr sz="1000" spc="-10" dirty="0">
                <a:solidFill>
                  <a:prstClr val="black"/>
                </a:solidFill>
                <a:cs typeface="Calibri"/>
              </a:rPr>
              <a:t> </a:t>
            </a:r>
            <a:r>
              <a:rPr sz="1000" spc="-15" dirty="0">
                <a:solidFill>
                  <a:prstClr val="black"/>
                </a:solidFill>
                <a:cs typeface="Calibri"/>
              </a:rPr>
              <a:t>confer</a:t>
            </a:r>
            <a:r>
              <a:rPr sz="1000" spc="-10"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poorer</a:t>
            </a:r>
            <a:r>
              <a:rPr sz="1000" spc="-5" dirty="0">
                <a:solidFill>
                  <a:prstClr val="black"/>
                </a:solidFill>
                <a:cs typeface="Calibri"/>
              </a:rPr>
              <a:t> </a:t>
            </a:r>
            <a:r>
              <a:rPr sz="1000" spc="-10" dirty="0">
                <a:solidFill>
                  <a:prstClr val="black"/>
                </a:solidFill>
                <a:cs typeface="Calibri"/>
              </a:rPr>
              <a:t>outcome</a:t>
            </a:r>
            <a:r>
              <a:rPr sz="1000" spc="-5" dirty="0">
                <a:solidFill>
                  <a:prstClr val="black"/>
                </a:solidFill>
                <a:cs typeface="Calibri"/>
              </a:rPr>
              <a:t> </a:t>
            </a:r>
            <a:r>
              <a:rPr sz="1000" spc="-10" dirty="0">
                <a:solidFill>
                  <a:prstClr val="black"/>
                </a:solidFill>
                <a:cs typeface="Calibri"/>
              </a:rPr>
              <a:t>than</a:t>
            </a:r>
            <a:r>
              <a:rPr sz="1000" spc="-5" dirty="0">
                <a:solidFill>
                  <a:prstClr val="black"/>
                </a:solidFill>
                <a:cs typeface="Calibri"/>
              </a:rPr>
              <a:t> lung/pleural </a:t>
            </a:r>
            <a:r>
              <a:rPr sz="1000" dirty="0">
                <a:solidFill>
                  <a:prstClr val="black"/>
                </a:solidFill>
                <a:cs typeface="Calibri"/>
              </a:rPr>
              <a:t> </a:t>
            </a:r>
            <a:r>
              <a:rPr sz="1000" spc="-15" dirty="0">
                <a:solidFill>
                  <a:prstClr val="black"/>
                </a:solidFill>
                <a:cs typeface="Calibri"/>
              </a:rPr>
              <a:t>metastases</a:t>
            </a:r>
            <a:r>
              <a:rPr sz="1000" spc="-10" dirty="0">
                <a:solidFill>
                  <a:prstClr val="black"/>
                </a:solidFill>
                <a:cs typeface="Calibri"/>
              </a:rPr>
              <a:t> </a:t>
            </a:r>
            <a:r>
              <a:rPr sz="1000" spc="-15" dirty="0">
                <a:solidFill>
                  <a:prstClr val="black"/>
                </a:solidFill>
                <a:cs typeface="Calibri"/>
              </a:rPr>
              <a:t>(</a:t>
            </a:r>
            <a:r>
              <a:rPr sz="1000" spc="-15" dirty="0">
                <a:solidFill>
                  <a:prstClr val="black"/>
                </a:solidFill>
                <a:latin typeface="Lucida Sans Unicode"/>
                <a:cs typeface="Lucida Sans Unicode"/>
              </a:rPr>
              <a:t>&lt;</a:t>
            </a:r>
            <a:r>
              <a:rPr sz="1000" spc="-15" dirty="0">
                <a:solidFill>
                  <a:prstClr val="black"/>
                </a:solidFill>
                <a:cs typeface="Calibri"/>
              </a:rPr>
              <a:t>20%</a:t>
            </a:r>
            <a:r>
              <a:rPr sz="1000" spc="-10" dirty="0">
                <a:solidFill>
                  <a:prstClr val="black"/>
                </a:solidFill>
                <a:cs typeface="Calibri"/>
              </a:rPr>
              <a:t> compared</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50%-60%</a:t>
            </a:r>
            <a:r>
              <a:rPr sz="1000" spc="-5" dirty="0">
                <a:solidFill>
                  <a:prstClr val="black"/>
                </a:solidFill>
                <a:cs typeface="Calibri"/>
              </a:rPr>
              <a:t> </a:t>
            </a:r>
            <a:r>
              <a:rPr sz="1000" spc="-10" dirty="0">
                <a:solidFill>
                  <a:prstClr val="black"/>
                </a:solidFill>
                <a:cs typeface="Calibri"/>
              </a:rPr>
              <a:t>5-year</a:t>
            </a:r>
            <a:r>
              <a:rPr sz="1000" spc="-5" dirty="0">
                <a:solidFill>
                  <a:prstClr val="black"/>
                </a:solidFill>
                <a:cs typeface="Calibri"/>
              </a:rPr>
              <a:t> </a:t>
            </a:r>
            <a:r>
              <a:rPr sz="1000" spc="-15" dirty="0">
                <a:solidFill>
                  <a:prstClr val="black"/>
                </a:solidFill>
                <a:cs typeface="Calibri"/>
              </a:rPr>
              <a:t>sur- </a:t>
            </a:r>
            <a:r>
              <a:rPr sz="1000" spc="-10" dirty="0">
                <a:solidFill>
                  <a:prstClr val="black"/>
                </a:solidFill>
                <a:cs typeface="Calibri"/>
              </a:rPr>
              <a:t> </a:t>
            </a:r>
            <a:r>
              <a:rPr sz="1000" spc="10" dirty="0">
                <a:solidFill>
                  <a:prstClr val="black"/>
                </a:solidFill>
                <a:cs typeface="Calibri"/>
              </a:rPr>
              <a:t>vival).</a:t>
            </a:r>
            <a:r>
              <a:rPr sz="975" spc="15" baseline="38461" dirty="0">
                <a:solidFill>
                  <a:srgbClr val="007FAC"/>
                </a:solidFill>
                <a:cs typeface="Calibri"/>
                <a:hlinkClick r:id="rId2" action="ppaction://hlinksldjump"/>
              </a:rPr>
              <a:t>52</a:t>
            </a:r>
            <a:r>
              <a:rPr sz="975" spc="15" baseline="38461" dirty="0">
                <a:solidFill>
                  <a:prstClr val="black"/>
                </a:solidFill>
                <a:cs typeface="Calibri"/>
              </a:rPr>
              <a:t>,</a:t>
            </a:r>
            <a:r>
              <a:rPr sz="975" spc="15" baseline="38461" dirty="0">
                <a:solidFill>
                  <a:srgbClr val="007FAC"/>
                </a:solidFill>
                <a:cs typeface="Calibri"/>
                <a:hlinkClick r:id="rId2" action="ppaction://hlinksldjump"/>
              </a:rPr>
              <a:t>53</a:t>
            </a:r>
            <a:r>
              <a:rPr sz="975" spc="22" baseline="38461" dirty="0">
                <a:solidFill>
                  <a:srgbClr val="007FAC"/>
                </a:solidFill>
                <a:cs typeface="Calibri"/>
              </a:rPr>
              <a:t> </a:t>
            </a:r>
            <a:r>
              <a:rPr sz="1000" spc="-10" dirty="0">
                <a:solidFill>
                  <a:prstClr val="black"/>
                </a:solidFill>
                <a:cs typeface="Calibri"/>
              </a:rPr>
              <a:t>Other</a:t>
            </a:r>
            <a:r>
              <a:rPr sz="1000" spc="-5" dirty="0">
                <a:solidFill>
                  <a:prstClr val="black"/>
                </a:solidFill>
                <a:cs typeface="Calibri"/>
              </a:rPr>
              <a:t> </a:t>
            </a:r>
            <a:r>
              <a:rPr sz="1000" spc="-10" dirty="0">
                <a:solidFill>
                  <a:prstClr val="black"/>
                </a:solidFill>
                <a:cs typeface="Calibri"/>
              </a:rPr>
              <a:t>adverse</a:t>
            </a:r>
            <a:r>
              <a:rPr sz="1000" spc="-5" dirty="0">
                <a:solidFill>
                  <a:prstClr val="black"/>
                </a:solidFill>
                <a:cs typeface="Calibri"/>
              </a:rPr>
              <a:t> </a:t>
            </a:r>
            <a:r>
              <a:rPr sz="1000" spc="-10" dirty="0">
                <a:solidFill>
                  <a:prstClr val="black"/>
                </a:solidFill>
                <a:cs typeface="Calibri"/>
              </a:rPr>
              <a:t>known</a:t>
            </a:r>
            <a:r>
              <a:rPr sz="1000" spc="-5" dirty="0">
                <a:solidFill>
                  <a:prstClr val="black"/>
                </a:solidFill>
                <a:cs typeface="Calibri"/>
              </a:rPr>
              <a:t> </a:t>
            </a:r>
            <a:r>
              <a:rPr sz="1000" spc="-10" dirty="0">
                <a:solidFill>
                  <a:prstClr val="black"/>
                </a:solidFill>
                <a:cs typeface="Calibri"/>
              </a:rPr>
              <a:t>prognostic</a:t>
            </a:r>
            <a:r>
              <a:rPr sz="1000" spc="-5" dirty="0">
                <a:solidFill>
                  <a:prstClr val="black"/>
                </a:solidFill>
                <a:cs typeface="Calibri"/>
              </a:rPr>
              <a:t> </a:t>
            </a:r>
            <a:r>
              <a:rPr sz="1000" spc="-10" dirty="0">
                <a:solidFill>
                  <a:prstClr val="black"/>
                </a:solidFill>
                <a:cs typeface="Calibri"/>
              </a:rPr>
              <a:t>factors</a:t>
            </a:r>
            <a:r>
              <a:rPr sz="1000" spc="-5" dirty="0">
                <a:solidFill>
                  <a:prstClr val="black"/>
                </a:solidFill>
                <a:cs typeface="Calibri"/>
              </a:rPr>
              <a:t> </a:t>
            </a:r>
            <a:r>
              <a:rPr sz="1000" spc="-10" dirty="0">
                <a:solidFill>
                  <a:prstClr val="black"/>
                </a:solidFill>
                <a:cs typeface="Calibri"/>
              </a:rPr>
              <a:t>are </a:t>
            </a:r>
            <a:r>
              <a:rPr sz="1000" spc="-5" dirty="0">
                <a:solidFill>
                  <a:prstClr val="black"/>
                </a:solidFill>
                <a:cs typeface="Calibri"/>
              </a:rPr>
              <a:t> </a:t>
            </a:r>
            <a:r>
              <a:rPr sz="1000" spc="-10" dirty="0">
                <a:solidFill>
                  <a:prstClr val="black"/>
                </a:solidFill>
                <a:cs typeface="Calibri"/>
              </a:rPr>
              <a:t>tumour</a:t>
            </a:r>
            <a:r>
              <a:rPr sz="1000" spc="-5" dirty="0">
                <a:solidFill>
                  <a:prstClr val="black"/>
                </a:solidFill>
                <a:cs typeface="Calibri"/>
              </a:rPr>
              <a:t> </a:t>
            </a:r>
            <a:r>
              <a:rPr sz="1000" spc="-10" dirty="0">
                <a:solidFill>
                  <a:prstClr val="black"/>
                </a:solidFill>
                <a:cs typeface="Calibri"/>
              </a:rPr>
              <a:t>volume,</a:t>
            </a:r>
            <a:r>
              <a:rPr sz="1000" spc="-5" dirty="0">
                <a:solidFill>
                  <a:prstClr val="black"/>
                </a:solidFill>
                <a:cs typeface="Calibri"/>
              </a:rPr>
              <a:t> </a:t>
            </a:r>
            <a:r>
              <a:rPr sz="1000" spc="-10" dirty="0">
                <a:solidFill>
                  <a:prstClr val="black"/>
                </a:solidFill>
                <a:cs typeface="Calibri"/>
              </a:rPr>
              <a:t>LDH</a:t>
            </a:r>
            <a:r>
              <a:rPr sz="1000" spc="-5" dirty="0">
                <a:solidFill>
                  <a:prstClr val="black"/>
                </a:solidFill>
                <a:cs typeface="Calibri"/>
              </a:rPr>
              <a:t> </a:t>
            </a:r>
            <a:r>
              <a:rPr sz="1000" spc="-10" dirty="0">
                <a:solidFill>
                  <a:prstClr val="black"/>
                </a:solidFill>
                <a:cs typeface="Calibri"/>
              </a:rPr>
              <a:t>levels,</a:t>
            </a:r>
            <a:r>
              <a:rPr sz="1000" spc="-5" dirty="0">
                <a:solidFill>
                  <a:prstClr val="black"/>
                </a:solidFill>
                <a:cs typeface="Calibri"/>
              </a:rPr>
              <a:t> </a:t>
            </a:r>
            <a:r>
              <a:rPr sz="1000" spc="-10" dirty="0">
                <a:solidFill>
                  <a:prstClr val="black"/>
                </a:solidFill>
                <a:cs typeface="Calibri"/>
              </a:rPr>
              <a:t>axial</a:t>
            </a:r>
            <a:r>
              <a:rPr sz="1000" spc="-5" dirty="0">
                <a:solidFill>
                  <a:prstClr val="black"/>
                </a:solidFill>
                <a:cs typeface="Calibri"/>
              </a:rPr>
              <a:t> </a:t>
            </a:r>
            <a:r>
              <a:rPr sz="1000" spc="-10" dirty="0">
                <a:solidFill>
                  <a:prstClr val="black"/>
                </a:solidFill>
                <a:cs typeface="Calibri"/>
              </a:rPr>
              <a:t>localisation,</a:t>
            </a:r>
            <a:r>
              <a:rPr sz="1000" spc="204" dirty="0">
                <a:solidFill>
                  <a:prstClr val="black"/>
                </a:solidFill>
                <a:cs typeface="Calibri"/>
              </a:rPr>
              <a:t> </a:t>
            </a:r>
            <a:r>
              <a:rPr sz="1000" spc="-10" dirty="0">
                <a:solidFill>
                  <a:prstClr val="black"/>
                </a:solidFill>
                <a:cs typeface="Calibri"/>
              </a:rPr>
              <a:t>older</a:t>
            </a:r>
            <a:r>
              <a:rPr sz="1000" spc="204" dirty="0">
                <a:solidFill>
                  <a:prstClr val="black"/>
                </a:solidFill>
                <a:cs typeface="Calibri"/>
              </a:rPr>
              <a:t> </a:t>
            </a:r>
            <a:r>
              <a:rPr sz="1000" spc="-10" dirty="0">
                <a:solidFill>
                  <a:prstClr val="black"/>
                </a:solidFill>
                <a:cs typeface="Calibri"/>
              </a:rPr>
              <a:t>age </a:t>
            </a:r>
            <a:r>
              <a:rPr sz="1000" spc="-5" dirty="0">
                <a:solidFill>
                  <a:prstClr val="black"/>
                </a:solidFill>
                <a:cs typeface="Calibri"/>
              </a:rPr>
              <a:t> </a:t>
            </a:r>
            <a:r>
              <a:rPr sz="1000" spc="-15" dirty="0">
                <a:solidFill>
                  <a:prstClr val="black"/>
                </a:solidFill>
                <a:cs typeface="Calibri"/>
              </a:rPr>
              <a:t>(</a:t>
            </a:r>
            <a:r>
              <a:rPr sz="1000" spc="-15" dirty="0">
                <a:solidFill>
                  <a:prstClr val="black"/>
                </a:solidFill>
                <a:latin typeface="Lucida Sans Unicode"/>
                <a:cs typeface="Lucida Sans Unicode"/>
              </a:rPr>
              <a:t>&gt;</a:t>
            </a:r>
            <a:r>
              <a:rPr sz="1000" spc="-15" dirty="0">
                <a:solidFill>
                  <a:prstClr val="black"/>
                </a:solidFill>
                <a:cs typeface="Calibri"/>
              </a:rPr>
              <a:t>15</a:t>
            </a:r>
            <a:r>
              <a:rPr sz="1000" spc="-10" dirty="0">
                <a:solidFill>
                  <a:prstClr val="black"/>
                </a:solidFill>
                <a:cs typeface="Calibri"/>
              </a:rPr>
              <a:t> </a:t>
            </a:r>
            <a:r>
              <a:rPr sz="1000" spc="-15" dirty="0">
                <a:solidFill>
                  <a:prstClr val="black"/>
                </a:solidFill>
                <a:cs typeface="Calibri"/>
              </a:rPr>
              <a:t>years),</a:t>
            </a:r>
            <a:r>
              <a:rPr sz="1000" spc="-10"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poor</a:t>
            </a:r>
            <a:r>
              <a:rPr sz="1000" spc="-5" dirty="0">
                <a:solidFill>
                  <a:prstClr val="black"/>
                </a:solidFill>
                <a:cs typeface="Calibri"/>
              </a:rPr>
              <a:t> </a:t>
            </a:r>
            <a:r>
              <a:rPr sz="1000" spc="-10" dirty="0">
                <a:solidFill>
                  <a:prstClr val="black"/>
                </a:solidFill>
                <a:cs typeface="Calibri"/>
              </a:rPr>
              <a:t>histological</a:t>
            </a:r>
            <a:r>
              <a:rPr sz="1000" spc="-5" dirty="0">
                <a:solidFill>
                  <a:prstClr val="black"/>
                </a:solidFill>
                <a:cs typeface="Calibri"/>
              </a:rPr>
              <a:t> </a:t>
            </a:r>
            <a:r>
              <a:rPr sz="1000" spc="-10" dirty="0">
                <a:solidFill>
                  <a:prstClr val="black"/>
                </a:solidFill>
                <a:cs typeface="Calibri"/>
              </a:rPr>
              <a:t>response</a:t>
            </a:r>
            <a:r>
              <a:rPr sz="1000" spc="204" dirty="0">
                <a:solidFill>
                  <a:prstClr val="black"/>
                </a:solidFill>
                <a:cs typeface="Calibri"/>
              </a:rPr>
              <a:t> </a:t>
            </a:r>
            <a:r>
              <a:rPr sz="1000" spc="-10" dirty="0">
                <a:solidFill>
                  <a:prstClr val="black"/>
                </a:solidFill>
                <a:cs typeface="Calibri"/>
              </a:rPr>
              <a:t>to preoperative </a:t>
            </a:r>
            <a:r>
              <a:rPr sz="1000" spc="-5" dirty="0">
                <a:solidFill>
                  <a:prstClr val="black"/>
                </a:solidFill>
                <a:cs typeface="Calibri"/>
              </a:rPr>
              <a:t> </a:t>
            </a:r>
            <a:r>
              <a:rPr sz="1000" spc="-10" dirty="0">
                <a:solidFill>
                  <a:prstClr val="black"/>
                </a:solidFill>
                <a:cs typeface="Calibri"/>
              </a:rPr>
              <a:t>ChT and incomplete or no surgery </a:t>
            </a:r>
            <a:r>
              <a:rPr sz="1000" spc="-15" dirty="0">
                <a:solidFill>
                  <a:prstClr val="black"/>
                </a:solidFill>
                <a:cs typeface="Calibri"/>
              </a:rPr>
              <a:t>for</a:t>
            </a:r>
            <a:r>
              <a:rPr sz="1000" spc="-10" dirty="0">
                <a:solidFill>
                  <a:prstClr val="black"/>
                </a:solidFill>
                <a:cs typeface="Calibri"/>
              </a:rPr>
              <a:t> the primary</a:t>
            </a:r>
            <a:r>
              <a:rPr sz="1000" spc="-5" dirty="0">
                <a:solidFill>
                  <a:prstClr val="black"/>
                </a:solidFill>
                <a:cs typeface="Calibri"/>
              </a:rPr>
              <a:t> </a:t>
            </a:r>
            <a:r>
              <a:rPr sz="1000" spc="5" dirty="0">
                <a:solidFill>
                  <a:prstClr val="black"/>
                </a:solidFill>
                <a:cs typeface="Calibri"/>
              </a:rPr>
              <a:t>site.</a:t>
            </a:r>
            <a:r>
              <a:rPr sz="975" spc="7" baseline="38461" dirty="0">
                <a:solidFill>
                  <a:srgbClr val="007FAC"/>
                </a:solidFill>
                <a:cs typeface="Calibri"/>
                <a:hlinkClick r:id="rId2" action="ppaction://hlinksldjump"/>
              </a:rPr>
              <a:t>52 </a:t>
            </a:r>
            <a:r>
              <a:rPr sz="975" spc="15" baseline="38461" dirty="0">
                <a:solidFill>
                  <a:srgbClr val="007FAC"/>
                </a:solidFill>
                <a:cs typeface="Calibri"/>
              </a:rPr>
              <a:t> </a:t>
            </a:r>
            <a:r>
              <a:rPr sz="1000" spc="-5" dirty="0">
                <a:solidFill>
                  <a:prstClr val="black"/>
                </a:solidFill>
                <a:cs typeface="Calibri"/>
              </a:rPr>
              <a:t>With </a:t>
            </a:r>
            <a:r>
              <a:rPr sz="1000" spc="-10" dirty="0">
                <a:solidFill>
                  <a:prstClr val="black"/>
                </a:solidFill>
                <a:cs typeface="Calibri"/>
              </a:rPr>
              <a:t>the currently recommended treatment protocols, pa- </a:t>
            </a:r>
            <a:r>
              <a:rPr sz="1000" spc="-5" dirty="0">
                <a:solidFill>
                  <a:prstClr val="black"/>
                </a:solidFill>
                <a:cs typeface="Calibri"/>
              </a:rPr>
              <a:t> tients </a:t>
            </a:r>
            <a:r>
              <a:rPr sz="1000" spc="-10" dirty="0">
                <a:solidFill>
                  <a:prstClr val="black"/>
                </a:solidFill>
                <a:cs typeface="Calibri"/>
              </a:rPr>
              <a:t>with ES have similar outcomes, independently </a:t>
            </a:r>
            <a:r>
              <a:rPr sz="1000" spc="-15" dirty="0">
                <a:solidFill>
                  <a:prstClr val="black"/>
                </a:solidFill>
                <a:cs typeface="Calibri"/>
              </a:rPr>
              <a:t>from </a:t>
            </a:r>
            <a:r>
              <a:rPr sz="1000" spc="-10" dirty="0">
                <a:solidFill>
                  <a:prstClr val="black"/>
                </a:solidFill>
                <a:cs typeface="Calibri"/>
              </a:rPr>
              <a:t> the</a:t>
            </a:r>
            <a:r>
              <a:rPr sz="1000" spc="-5" dirty="0">
                <a:solidFill>
                  <a:prstClr val="black"/>
                </a:solidFill>
                <a:cs typeface="Calibri"/>
              </a:rPr>
              <a:t> </a:t>
            </a:r>
            <a:r>
              <a:rPr sz="1000" spc="-10" dirty="0">
                <a:solidFill>
                  <a:prstClr val="black"/>
                </a:solidFill>
                <a:cs typeface="Calibri"/>
              </a:rPr>
              <a:t>type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gene</a:t>
            </a:r>
            <a:r>
              <a:rPr sz="1000" spc="-5" dirty="0">
                <a:solidFill>
                  <a:prstClr val="black"/>
                </a:solidFill>
                <a:cs typeface="Calibri"/>
              </a:rPr>
              <a:t> </a:t>
            </a:r>
            <a:r>
              <a:rPr sz="1000" spc="-10" dirty="0">
                <a:solidFill>
                  <a:prstClr val="black"/>
                </a:solidFill>
                <a:cs typeface="Calibri"/>
              </a:rPr>
              <a:t>fusion</a:t>
            </a:r>
            <a:r>
              <a:rPr sz="1000" spc="-5" dirty="0">
                <a:solidFill>
                  <a:prstClr val="black"/>
                </a:solidFill>
                <a:cs typeface="Calibri"/>
              </a:rPr>
              <a:t> </a:t>
            </a:r>
            <a:r>
              <a:rPr sz="1000" spc="5" dirty="0">
                <a:solidFill>
                  <a:prstClr val="black"/>
                </a:solidFill>
                <a:cs typeface="Calibri"/>
              </a:rPr>
              <a:t>detected.</a:t>
            </a:r>
            <a:r>
              <a:rPr sz="975" spc="7" baseline="38461" dirty="0">
                <a:solidFill>
                  <a:srgbClr val="007FAC"/>
                </a:solidFill>
                <a:cs typeface="Calibri"/>
                <a:hlinkClick r:id="rId2" action="ppaction://hlinksldjump"/>
              </a:rPr>
              <a:t>54</a:t>
            </a:r>
            <a:r>
              <a:rPr sz="975" spc="7" baseline="38461" dirty="0">
                <a:solidFill>
                  <a:prstClr val="black"/>
                </a:solidFill>
                <a:cs typeface="Calibri"/>
              </a:rPr>
              <a:t>,</a:t>
            </a:r>
            <a:r>
              <a:rPr sz="975" spc="7" baseline="38461" dirty="0">
                <a:solidFill>
                  <a:srgbClr val="007FAC"/>
                </a:solidFill>
                <a:cs typeface="Calibri"/>
                <a:hlinkClick r:id="rId2" action="ppaction://hlinksldjump"/>
              </a:rPr>
              <a:t>55</a:t>
            </a:r>
            <a:r>
              <a:rPr sz="975" spc="15" baseline="38461" dirty="0">
                <a:solidFill>
                  <a:srgbClr val="007FAC"/>
                </a:solidFill>
                <a:cs typeface="Calibri"/>
              </a:rPr>
              <a:t> </a:t>
            </a:r>
            <a:r>
              <a:rPr sz="1000" spc="-10" dirty="0">
                <a:solidFill>
                  <a:prstClr val="black"/>
                </a:solidFill>
                <a:cs typeface="Calibri"/>
              </a:rPr>
              <a:t>Without</a:t>
            </a:r>
            <a:r>
              <a:rPr sz="1000" spc="-5" dirty="0">
                <a:solidFill>
                  <a:prstClr val="black"/>
                </a:solidFill>
                <a:cs typeface="Calibri"/>
              </a:rPr>
              <a:t> </a:t>
            </a:r>
            <a:r>
              <a:rPr sz="1000" spc="-10" dirty="0">
                <a:solidFill>
                  <a:prstClr val="black"/>
                </a:solidFill>
                <a:cs typeface="Calibri"/>
              </a:rPr>
              <a:t>systemic </a:t>
            </a:r>
            <a:r>
              <a:rPr sz="1000" spc="-5" dirty="0">
                <a:solidFill>
                  <a:prstClr val="black"/>
                </a:solidFill>
                <a:cs typeface="Calibri"/>
              </a:rPr>
              <a:t> </a:t>
            </a:r>
            <a:r>
              <a:rPr sz="1000" spc="-10" dirty="0">
                <a:solidFill>
                  <a:prstClr val="black"/>
                </a:solidFill>
                <a:cs typeface="Calibri"/>
              </a:rPr>
              <a:t>treatments, 5-year survival was </a:t>
            </a:r>
            <a:r>
              <a:rPr sz="1000" spc="-15" dirty="0">
                <a:solidFill>
                  <a:prstClr val="black"/>
                </a:solidFill>
                <a:latin typeface="Lucida Sans Unicode"/>
                <a:cs typeface="Lucida Sans Unicode"/>
              </a:rPr>
              <a:t>&lt;</a:t>
            </a:r>
            <a:r>
              <a:rPr sz="1000" spc="-15" dirty="0">
                <a:solidFill>
                  <a:prstClr val="black"/>
                </a:solidFill>
                <a:cs typeface="Calibri"/>
              </a:rPr>
              <a:t>10%</a:t>
            </a:r>
            <a:r>
              <a:rPr sz="1000" spc="-10" dirty="0">
                <a:solidFill>
                  <a:prstClr val="black"/>
                </a:solidFill>
                <a:cs typeface="Calibri"/>
              </a:rPr>
              <a:t> </a:t>
            </a:r>
            <a:r>
              <a:rPr sz="1000" spc="-5" dirty="0">
                <a:solidFill>
                  <a:prstClr val="black"/>
                </a:solidFill>
                <a:cs typeface="Calibri"/>
              </a:rPr>
              <a:t>in </a:t>
            </a:r>
            <a:r>
              <a:rPr sz="1000" spc="-10" dirty="0">
                <a:solidFill>
                  <a:prstClr val="black"/>
                </a:solidFill>
                <a:cs typeface="Calibri"/>
              </a:rPr>
              <a:t>historical series. </a:t>
            </a:r>
            <a:r>
              <a:rPr sz="1000" spc="-5" dirty="0">
                <a:solidFill>
                  <a:prstClr val="black"/>
                </a:solidFill>
                <a:cs typeface="Calibri"/>
              </a:rPr>
              <a:t> With</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current</a:t>
            </a:r>
            <a:r>
              <a:rPr sz="1000" spc="-5" dirty="0">
                <a:solidFill>
                  <a:prstClr val="black"/>
                </a:solidFill>
                <a:cs typeface="Calibri"/>
              </a:rPr>
              <a:t> </a:t>
            </a:r>
            <a:r>
              <a:rPr sz="1000" spc="-10" dirty="0">
                <a:solidFill>
                  <a:prstClr val="black"/>
                </a:solidFill>
                <a:cs typeface="Calibri"/>
              </a:rPr>
              <a:t>recommended</a:t>
            </a:r>
            <a:r>
              <a:rPr sz="1000" spc="-5" dirty="0">
                <a:solidFill>
                  <a:prstClr val="black"/>
                </a:solidFill>
                <a:cs typeface="Calibri"/>
              </a:rPr>
              <a:t> </a:t>
            </a:r>
            <a:r>
              <a:rPr sz="1000" spc="-10" dirty="0">
                <a:solidFill>
                  <a:prstClr val="black"/>
                </a:solidFill>
                <a:cs typeface="Calibri"/>
              </a:rPr>
              <a:t>multimodal</a:t>
            </a:r>
            <a:r>
              <a:rPr sz="1000" spc="-5" dirty="0">
                <a:solidFill>
                  <a:prstClr val="black"/>
                </a:solidFill>
                <a:cs typeface="Calibri"/>
              </a:rPr>
              <a:t> </a:t>
            </a:r>
            <a:r>
              <a:rPr sz="1000" spc="-10" dirty="0">
                <a:solidFill>
                  <a:prstClr val="black"/>
                </a:solidFill>
                <a:cs typeface="Calibri"/>
              </a:rPr>
              <a:t>approaches </a:t>
            </a:r>
            <a:r>
              <a:rPr sz="1000" spc="-5" dirty="0">
                <a:solidFill>
                  <a:prstClr val="black"/>
                </a:solidFill>
                <a:cs typeface="Calibri"/>
              </a:rPr>
              <a:t> including </a:t>
            </a:r>
            <a:r>
              <a:rPr sz="1000" spc="-35" dirty="0">
                <a:solidFill>
                  <a:prstClr val="black"/>
                </a:solidFill>
                <a:cs typeface="Calibri"/>
              </a:rPr>
              <a:t>ChT, </a:t>
            </a:r>
            <a:r>
              <a:rPr sz="1000" spc="-15" dirty="0">
                <a:solidFill>
                  <a:prstClr val="black"/>
                </a:solidFill>
                <a:cs typeface="Calibri"/>
              </a:rPr>
              <a:t>5-year </a:t>
            </a:r>
            <a:r>
              <a:rPr sz="1000" spc="-5" dirty="0">
                <a:solidFill>
                  <a:prstClr val="black"/>
                </a:solidFill>
                <a:cs typeface="Calibri"/>
              </a:rPr>
              <a:t>survival is </a:t>
            </a:r>
            <a:r>
              <a:rPr sz="1000" spc="10" dirty="0">
                <a:solidFill>
                  <a:prstClr val="black"/>
                </a:solidFill>
                <a:latin typeface="Verdana"/>
                <a:cs typeface="Verdana"/>
              </a:rPr>
              <a:t>w</a:t>
            </a:r>
            <a:r>
              <a:rPr sz="1000" spc="10" dirty="0">
                <a:solidFill>
                  <a:prstClr val="black"/>
                </a:solidFill>
                <a:cs typeface="Calibri"/>
              </a:rPr>
              <a:t>60%-75% </a:t>
            </a:r>
            <a:r>
              <a:rPr sz="1000" spc="-5" dirty="0">
                <a:solidFill>
                  <a:prstClr val="black"/>
                </a:solidFill>
                <a:cs typeface="Calibri"/>
              </a:rPr>
              <a:t>in </a:t>
            </a:r>
            <a:r>
              <a:rPr sz="1000" spc="-10" dirty="0">
                <a:solidFill>
                  <a:prstClr val="black"/>
                </a:solidFill>
                <a:cs typeface="Calibri"/>
              </a:rPr>
              <a:t>localised and </a:t>
            </a:r>
            <a:r>
              <a:rPr sz="1000" spc="-5" dirty="0">
                <a:solidFill>
                  <a:prstClr val="black"/>
                </a:solidFill>
                <a:cs typeface="Calibri"/>
              </a:rPr>
              <a:t> </a:t>
            </a:r>
            <a:r>
              <a:rPr sz="1000" spc="10" dirty="0">
                <a:solidFill>
                  <a:prstClr val="black"/>
                </a:solidFill>
                <a:latin typeface="Verdana"/>
                <a:cs typeface="Verdana"/>
              </a:rPr>
              <a:t>w</a:t>
            </a:r>
            <a:r>
              <a:rPr sz="1000" spc="10" dirty="0">
                <a:solidFill>
                  <a:prstClr val="black"/>
                </a:solidFill>
                <a:cs typeface="Calibri"/>
              </a:rPr>
              <a:t>20%-40% </a:t>
            </a:r>
            <a:r>
              <a:rPr sz="1000" spc="-5" dirty="0">
                <a:solidFill>
                  <a:prstClr val="black"/>
                </a:solidFill>
                <a:cs typeface="Calibri"/>
              </a:rPr>
              <a:t>in </a:t>
            </a:r>
            <a:r>
              <a:rPr sz="1000" spc="-10" dirty="0">
                <a:solidFill>
                  <a:prstClr val="black"/>
                </a:solidFill>
                <a:cs typeface="Calibri"/>
              </a:rPr>
              <a:t>metastatic disease,</a:t>
            </a:r>
            <a:r>
              <a:rPr sz="1000" spc="-5" dirty="0">
                <a:solidFill>
                  <a:prstClr val="black"/>
                </a:solidFill>
                <a:cs typeface="Calibri"/>
              </a:rPr>
              <a:t> </a:t>
            </a:r>
            <a:r>
              <a:rPr sz="1000" spc="-15" dirty="0">
                <a:solidFill>
                  <a:prstClr val="black"/>
                </a:solidFill>
                <a:cs typeface="Calibri"/>
              </a:rPr>
              <a:t>respectively,</a:t>
            </a:r>
            <a:r>
              <a:rPr sz="1000" spc="195" dirty="0">
                <a:solidFill>
                  <a:prstClr val="black"/>
                </a:solidFill>
                <a:cs typeface="Calibri"/>
              </a:rPr>
              <a:t> </a:t>
            </a:r>
            <a:r>
              <a:rPr sz="1000" spc="-10" dirty="0">
                <a:solidFill>
                  <a:prstClr val="black"/>
                </a:solidFill>
                <a:cs typeface="Calibri"/>
              </a:rPr>
              <a:t>depending </a:t>
            </a:r>
            <a:r>
              <a:rPr sz="1000" spc="-5" dirty="0">
                <a:solidFill>
                  <a:prstClr val="black"/>
                </a:solidFill>
                <a:cs typeface="Calibri"/>
              </a:rPr>
              <a:t> </a:t>
            </a:r>
            <a:r>
              <a:rPr sz="1000" spc="-10" dirty="0">
                <a:solidFill>
                  <a:prstClr val="black"/>
                </a:solidFill>
                <a:cs typeface="Calibri"/>
              </a:rPr>
              <a:t>on</a:t>
            </a:r>
            <a:r>
              <a:rPr sz="1000" spc="95" dirty="0">
                <a:solidFill>
                  <a:prstClr val="black"/>
                </a:solidFill>
                <a:cs typeface="Calibri"/>
              </a:rPr>
              <a:t> </a:t>
            </a:r>
            <a:r>
              <a:rPr sz="1000" spc="-10" dirty="0">
                <a:solidFill>
                  <a:prstClr val="black"/>
                </a:solidFill>
                <a:cs typeface="Calibri"/>
              </a:rPr>
              <a:t>metastatic</a:t>
            </a:r>
            <a:r>
              <a:rPr sz="1000" spc="95" dirty="0">
                <a:solidFill>
                  <a:prstClr val="black"/>
                </a:solidFill>
                <a:cs typeface="Calibri"/>
              </a:rPr>
              <a:t> </a:t>
            </a:r>
            <a:r>
              <a:rPr sz="1000" spc="-10" dirty="0">
                <a:solidFill>
                  <a:prstClr val="black"/>
                </a:solidFill>
                <a:cs typeface="Calibri"/>
              </a:rPr>
              <a:t>sites</a:t>
            </a:r>
            <a:r>
              <a:rPr sz="1000" spc="95" dirty="0">
                <a:solidFill>
                  <a:prstClr val="black"/>
                </a:solidFill>
                <a:cs typeface="Calibri"/>
              </a:rPr>
              <a:t> </a:t>
            </a:r>
            <a:r>
              <a:rPr sz="1000" spc="-10" dirty="0">
                <a:solidFill>
                  <a:prstClr val="black"/>
                </a:solidFill>
                <a:cs typeface="Calibri"/>
              </a:rPr>
              <a:t>and</a:t>
            </a:r>
            <a:r>
              <a:rPr sz="1000" spc="100" dirty="0">
                <a:solidFill>
                  <a:prstClr val="black"/>
                </a:solidFill>
                <a:cs typeface="Calibri"/>
              </a:rPr>
              <a:t> </a:t>
            </a:r>
            <a:r>
              <a:rPr sz="1000" spc="-10" dirty="0">
                <a:solidFill>
                  <a:prstClr val="black"/>
                </a:solidFill>
                <a:cs typeface="Calibri"/>
              </a:rPr>
              <a:t>tumour</a:t>
            </a:r>
            <a:r>
              <a:rPr sz="1000" spc="100" dirty="0">
                <a:solidFill>
                  <a:prstClr val="black"/>
                </a:solidFill>
                <a:cs typeface="Calibri"/>
              </a:rPr>
              <a:t> </a:t>
            </a:r>
            <a:r>
              <a:rPr sz="1000" spc="-10" dirty="0">
                <a:solidFill>
                  <a:prstClr val="black"/>
                </a:solidFill>
                <a:cs typeface="Calibri"/>
              </a:rPr>
              <a:t>burden.</a:t>
            </a:r>
            <a:endParaRPr sz="1000">
              <a:solidFill>
                <a:prstClr val="black"/>
              </a:solidFill>
              <a:cs typeface="Calibri"/>
            </a:endParaRPr>
          </a:p>
          <a:p>
            <a:pPr marL="164465" algn="just">
              <a:lnSpc>
                <a:spcPts val="1115"/>
              </a:lnSpc>
            </a:pPr>
            <a:r>
              <a:rPr sz="1000" spc="-5" dirty="0">
                <a:solidFill>
                  <a:prstClr val="black"/>
                </a:solidFill>
                <a:cs typeface="Calibri"/>
              </a:rPr>
              <a:t>Multiagent</a:t>
            </a:r>
            <a:r>
              <a:rPr sz="1000" spc="110" dirty="0">
                <a:solidFill>
                  <a:prstClr val="black"/>
                </a:solidFill>
                <a:cs typeface="Calibri"/>
              </a:rPr>
              <a:t> </a:t>
            </a:r>
            <a:r>
              <a:rPr sz="1000" spc="-10" dirty="0">
                <a:solidFill>
                  <a:prstClr val="black"/>
                </a:solidFill>
                <a:cs typeface="Calibri"/>
              </a:rPr>
              <a:t>regimens</a:t>
            </a:r>
            <a:r>
              <a:rPr sz="1000" spc="320" dirty="0">
                <a:solidFill>
                  <a:prstClr val="black"/>
                </a:solidFill>
                <a:cs typeface="Calibri"/>
              </a:rPr>
              <a:t> </a:t>
            </a:r>
            <a:r>
              <a:rPr sz="1000" spc="-5" dirty="0">
                <a:solidFill>
                  <a:prstClr val="black"/>
                </a:solidFill>
                <a:cs typeface="Calibri"/>
              </a:rPr>
              <a:t>including</a:t>
            </a:r>
            <a:r>
              <a:rPr sz="1000" spc="325" dirty="0">
                <a:solidFill>
                  <a:prstClr val="black"/>
                </a:solidFill>
                <a:cs typeface="Calibri"/>
              </a:rPr>
              <a:t> </a:t>
            </a:r>
            <a:r>
              <a:rPr sz="1000" spc="-10" dirty="0">
                <a:solidFill>
                  <a:prstClr val="black"/>
                </a:solidFill>
                <a:cs typeface="Calibri"/>
              </a:rPr>
              <a:t>vincristine</a:t>
            </a:r>
            <a:r>
              <a:rPr sz="1000" spc="330" dirty="0">
                <a:solidFill>
                  <a:prstClr val="black"/>
                </a:solidFill>
                <a:cs typeface="Calibri"/>
              </a:rPr>
              <a:t> </a:t>
            </a:r>
            <a:r>
              <a:rPr sz="1000" spc="-10" dirty="0">
                <a:solidFill>
                  <a:prstClr val="black"/>
                </a:solidFill>
                <a:cs typeface="Calibri"/>
              </a:rPr>
              <a:t>(V),</a:t>
            </a:r>
            <a:r>
              <a:rPr sz="1000" spc="330" dirty="0">
                <a:solidFill>
                  <a:prstClr val="black"/>
                </a:solidFill>
                <a:cs typeface="Calibri"/>
              </a:rPr>
              <a:t> </a:t>
            </a:r>
            <a:r>
              <a:rPr sz="1000" spc="-15" dirty="0">
                <a:solidFill>
                  <a:prstClr val="black"/>
                </a:solidFill>
                <a:cs typeface="Calibri"/>
              </a:rPr>
              <a:t>doxoru-</a:t>
            </a:r>
            <a:endParaRPr sz="1000">
              <a:solidFill>
                <a:prstClr val="black"/>
              </a:solidFill>
              <a:cs typeface="Calibri"/>
            </a:endParaRPr>
          </a:p>
          <a:p>
            <a:pPr marL="38100" marR="30480" algn="just">
              <a:lnSpc>
                <a:spcPct val="99600"/>
              </a:lnSpc>
              <a:spcBef>
                <a:spcPts val="5"/>
              </a:spcBef>
            </a:pPr>
            <a:r>
              <a:rPr sz="1000" spc="-10" dirty="0">
                <a:solidFill>
                  <a:prstClr val="black"/>
                </a:solidFill>
                <a:cs typeface="Calibri"/>
              </a:rPr>
              <a:t>bicin</a:t>
            </a:r>
            <a:r>
              <a:rPr sz="1000" spc="-5" dirty="0">
                <a:solidFill>
                  <a:prstClr val="black"/>
                </a:solidFill>
                <a:cs typeface="Calibri"/>
              </a:rPr>
              <a:t> (D),</a:t>
            </a:r>
            <a:r>
              <a:rPr sz="1000" dirty="0">
                <a:solidFill>
                  <a:prstClr val="black"/>
                </a:solidFill>
                <a:cs typeface="Calibri"/>
              </a:rPr>
              <a:t> </a:t>
            </a:r>
            <a:r>
              <a:rPr sz="1000" spc="-10" dirty="0">
                <a:solidFill>
                  <a:prstClr val="black"/>
                </a:solidFill>
                <a:cs typeface="Calibri"/>
              </a:rPr>
              <a:t>cyclophosphamide</a:t>
            </a:r>
            <a:r>
              <a:rPr sz="1000" spc="-5" dirty="0">
                <a:solidFill>
                  <a:prstClr val="black"/>
                </a:solidFill>
                <a:cs typeface="Calibri"/>
              </a:rPr>
              <a:t> </a:t>
            </a:r>
            <a:r>
              <a:rPr sz="1000" spc="-10" dirty="0">
                <a:solidFill>
                  <a:prstClr val="black"/>
                </a:solidFill>
                <a:cs typeface="Calibri"/>
              </a:rPr>
              <a:t>(C)/ifosfamide</a:t>
            </a:r>
            <a:r>
              <a:rPr sz="1000" spc="-5" dirty="0">
                <a:solidFill>
                  <a:prstClr val="black"/>
                </a:solidFill>
                <a:cs typeface="Calibri"/>
              </a:rPr>
              <a:t> (I)</a:t>
            </a:r>
            <a:r>
              <a:rPr sz="100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etopo- </a:t>
            </a:r>
            <a:r>
              <a:rPr sz="1000" spc="-215" dirty="0">
                <a:solidFill>
                  <a:prstClr val="black"/>
                </a:solidFill>
                <a:cs typeface="Calibri"/>
              </a:rPr>
              <a:t> </a:t>
            </a:r>
            <a:r>
              <a:rPr sz="1000" spc="-10" dirty="0">
                <a:solidFill>
                  <a:prstClr val="black"/>
                </a:solidFill>
                <a:cs typeface="Calibri"/>
              </a:rPr>
              <a:t>side</a:t>
            </a:r>
            <a:r>
              <a:rPr sz="1000" spc="-5" dirty="0">
                <a:solidFill>
                  <a:prstClr val="black"/>
                </a:solidFill>
                <a:cs typeface="Calibri"/>
              </a:rPr>
              <a:t> </a:t>
            </a:r>
            <a:r>
              <a:rPr sz="1000" spc="-10" dirty="0">
                <a:solidFill>
                  <a:prstClr val="black"/>
                </a:solidFill>
                <a:cs typeface="Calibri"/>
              </a:rPr>
              <a:t>(E)</a:t>
            </a:r>
            <a:r>
              <a:rPr sz="1000" spc="-5" dirty="0">
                <a:solidFill>
                  <a:prstClr val="black"/>
                </a:solidFill>
                <a:cs typeface="Calibri"/>
              </a:rPr>
              <a:t> </a:t>
            </a:r>
            <a:r>
              <a:rPr sz="1000" spc="-10" dirty="0">
                <a:solidFill>
                  <a:prstClr val="black"/>
                </a:solidFill>
                <a:cs typeface="Calibri"/>
              </a:rPr>
              <a:t>have</a:t>
            </a:r>
            <a:r>
              <a:rPr sz="1000" spc="-5" dirty="0">
                <a:solidFill>
                  <a:prstClr val="black"/>
                </a:solidFill>
                <a:cs typeface="Calibri"/>
              </a:rPr>
              <a:t> </a:t>
            </a:r>
            <a:r>
              <a:rPr sz="1000" spc="-10" dirty="0">
                <a:solidFill>
                  <a:prstClr val="black"/>
                </a:solidFill>
                <a:cs typeface="Calibri"/>
              </a:rPr>
              <a:t>proven</a:t>
            </a:r>
            <a:r>
              <a:rPr sz="1000" spc="-5" dirty="0">
                <a:solidFill>
                  <a:prstClr val="black"/>
                </a:solidFill>
                <a:cs typeface="Calibri"/>
              </a:rPr>
              <a:t> </a:t>
            </a:r>
            <a:r>
              <a:rPr sz="1000" spc="-10" dirty="0">
                <a:solidFill>
                  <a:prstClr val="black"/>
                </a:solidFill>
                <a:cs typeface="Calibri"/>
              </a:rPr>
              <a:t>activity</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ES</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large</a:t>
            </a:r>
            <a:r>
              <a:rPr sz="1000" spc="-5" dirty="0">
                <a:solidFill>
                  <a:prstClr val="black"/>
                </a:solidFill>
                <a:cs typeface="Calibri"/>
              </a:rPr>
              <a:t> </a:t>
            </a:r>
            <a:r>
              <a:rPr sz="1000" spc="-10" dirty="0">
                <a:solidFill>
                  <a:prstClr val="black"/>
                </a:solidFill>
                <a:cs typeface="Calibri"/>
              </a:rPr>
              <a:t>collaborative </a:t>
            </a:r>
            <a:r>
              <a:rPr sz="1000" spc="-5" dirty="0">
                <a:solidFill>
                  <a:prstClr val="black"/>
                </a:solidFill>
                <a:cs typeface="Calibri"/>
              </a:rPr>
              <a:t> </a:t>
            </a:r>
            <a:r>
              <a:rPr sz="1000" spc="10" dirty="0">
                <a:solidFill>
                  <a:prstClr val="black"/>
                </a:solidFill>
                <a:cs typeface="Calibri"/>
              </a:rPr>
              <a:t>trials.</a:t>
            </a:r>
            <a:r>
              <a:rPr sz="975" spc="15" baseline="38461" dirty="0">
                <a:solidFill>
                  <a:srgbClr val="007FAC"/>
                </a:solidFill>
                <a:cs typeface="Calibri"/>
                <a:hlinkClick r:id="rId2" action="ppaction://hlinksldjump"/>
              </a:rPr>
              <a:t>56-58</a:t>
            </a:r>
            <a:r>
              <a:rPr sz="975" spc="22" baseline="38461" dirty="0">
                <a:solidFill>
                  <a:srgbClr val="007FAC"/>
                </a:solidFill>
                <a:cs typeface="Calibri"/>
              </a:rPr>
              <a:t> </a:t>
            </a:r>
            <a:r>
              <a:rPr sz="1000" spc="-10" dirty="0">
                <a:solidFill>
                  <a:prstClr val="black"/>
                </a:solidFill>
                <a:cs typeface="Calibri"/>
              </a:rPr>
              <a:t>A</a:t>
            </a:r>
            <a:r>
              <a:rPr sz="1000" spc="-5" dirty="0">
                <a:solidFill>
                  <a:prstClr val="black"/>
                </a:solidFill>
                <a:cs typeface="Calibri"/>
              </a:rPr>
              <a:t> </a:t>
            </a:r>
            <a:r>
              <a:rPr sz="1000" spc="-10" dirty="0">
                <a:solidFill>
                  <a:prstClr val="black"/>
                </a:solidFill>
                <a:cs typeface="Calibri"/>
              </a:rPr>
              <a:t>recent</a:t>
            </a:r>
            <a:r>
              <a:rPr sz="1000" spc="-5" dirty="0">
                <a:solidFill>
                  <a:prstClr val="black"/>
                </a:solidFill>
                <a:cs typeface="Calibri"/>
              </a:rPr>
              <a:t> </a:t>
            </a:r>
            <a:r>
              <a:rPr sz="1000" spc="-10" dirty="0">
                <a:solidFill>
                  <a:prstClr val="black"/>
                </a:solidFill>
                <a:cs typeface="Calibri"/>
              </a:rPr>
              <a:t>large,</a:t>
            </a:r>
            <a:r>
              <a:rPr sz="1000" spc="-5" dirty="0">
                <a:solidFill>
                  <a:prstClr val="black"/>
                </a:solidFill>
                <a:cs typeface="Calibri"/>
              </a:rPr>
              <a:t> </a:t>
            </a:r>
            <a:r>
              <a:rPr sz="1000" spc="-10" dirty="0">
                <a:solidFill>
                  <a:prstClr val="black"/>
                </a:solidFill>
                <a:cs typeface="Calibri"/>
              </a:rPr>
              <a:t>randomised</a:t>
            </a:r>
            <a:r>
              <a:rPr sz="1000" spc="-5" dirty="0">
                <a:solidFill>
                  <a:prstClr val="black"/>
                </a:solidFill>
                <a:cs typeface="Calibri"/>
              </a:rPr>
              <a:t> </a:t>
            </a:r>
            <a:r>
              <a:rPr sz="1000" spc="-10" dirty="0">
                <a:solidFill>
                  <a:prstClr val="black"/>
                </a:solidFill>
                <a:cs typeface="Calibri"/>
              </a:rPr>
              <a:t>study</a:t>
            </a:r>
            <a:r>
              <a:rPr sz="1000" spc="-5" dirty="0">
                <a:solidFill>
                  <a:prstClr val="black"/>
                </a:solidFill>
                <a:cs typeface="Calibri"/>
              </a:rPr>
              <a:t> </a:t>
            </a:r>
            <a:r>
              <a:rPr sz="1000" spc="-10" dirty="0">
                <a:solidFill>
                  <a:prstClr val="black"/>
                </a:solidFill>
                <a:cs typeface="Calibri"/>
              </a:rPr>
              <a:t>enrolling </a:t>
            </a:r>
            <a:r>
              <a:rPr sz="1000" spc="-5" dirty="0">
                <a:solidFill>
                  <a:prstClr val="black"/>
                </a:solidFill>
                <a:cs typeface="Calibri"/>
              </a:rPr>
              <a:t> </a:t>
            </a:r>
            <a:r>
              <a:rPr sz="1000" spc="-10" dirty="0">
                <a:solidFill>
                  <a:prstClr val="black"/>
                </a:solidFill>
                <a:cs typeface="Calibri"/>
              </a:rPr>
              <a:t>localised</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metastatic</a:t>
            </a:r>
            <a:r>
              <a:rPr sz="1000" spc="-5" dirty="0">
                <a:solidFill>
                  <a:prstClr val="black"/>
                </a:solidFill>
                <a:cs typeface="Calibri"/>
              </a:rPr>
              <a:t> </a:t>
            </a:r>
            <a:r>
              <a:rPr sz="1000" spc="-10" dirty="0">
                <a:solidFill>
                  <a:prstClr val="black"/>
                </a:solidFill>
                <a:cs typeface="Calibri"/>
              </a:rPr>
              <a:t>ES</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aged</a:t>
            </a:r>
            <a:r>
              <a:rPr sz="1000" spc="-5" dirty="0">
                <a:solidFill>
                  <a:prstClr val="black"/>
                </a:solidFill>
                <a:cs typeface="Calibri"/>
              </a:rPr>
              <a:t> </a:t>
            </a:r>
            <a:r>
              <a:rPr sz="1000" spc="-10" dirty="0">
                <a:solidFill>
                  <a:prstClr val="black"/>
                </a:solidFill>
                <a:cs typeface="Calibri"/>
              </a:rPr>
              <a:t>5-50</a:t>
            </a:r>
            <a:r>
              <a:rPr sz="1000" spc="210" dirty="0">
                <a:solidFill>
                  <a:prstClr val="black"/>
                </a:solidFill>
                <a:cs typeface="Calibri"/>
              </a:rPr>
              <a:t> </a:t>
            </a:r>
            <a:r>
              <a:rPr sz="1000" spc="-15" dirty="0">
                <a:solidFill>
                  <a:prstClr val="black"/>
                </a:solidFill>
                <a:cs typeface="Calibri"/>
              </a:rPr>
              <a:t>years </a:t>
            </a:r>
            <a:r>
              <a:rPr sz="1000" spc="-10" dirty="0">
                <a:solidFill>
                  <a:prstClr val="black"/>
                </a:solidFill>
                <a:cs typeface="Calibri"/>
              </a:rPr>
              <a:t> </a:t>
            </a:r>
            <a:r>
              <a:rPr sz="1000" spc="-15" dirty="0">
                <a:solidFill>
                  <a:prstClr val="black"/>
                </a:solidFill>
                <a:cs typeface="Calibri"/>
              </a:rPr>
              <a:t>compared </a:t>
            </a:r>
            <a:r>
              <a:rPr sz="1000" spc="-10" dirty="0">
                <a:solidFill>
                  <a:prstClr val="black"/>
                </a:solidFill>
                <a:cs typeface="Calibri"/>
              </a:rPr>
              <a:t>the European regimen of VIDE induction and VAI </a:t>
            </a:r>
            <a:r>
              <a:rPr sz="1000" spc="-5" dirty="0">
                <a:solidFill>
                  <a:prstClr val="black"/>
                </a:solidFill>
                <a:cs typeface="Calibri"/>
              </a:rPr>
              <a:t> </a:t>
            </a:r>
            <a:r>
              <a:rPr sz="1000" spc="-10" dirty="0">
                <a:solidFill>
                  <a:prstClr val="black"/>
                </a:solidFill>
                <a:cs typeface="Calibri"/>
              </a:rPr>
              <a:t>or VAC </a:t>
            </a:r>
            <a:r>
              <a:rPr sz="1000" spc="-35" dirty="0">
                <a:solidFill>
                  <a:prstClr val="black"/>
                </a:solidFill>
                <a:cs typeface="Calibri"/>
              </a:rPr>
              <a:t>(V, </a:t>
            </a:r>
            <a:r>
              <a:rPr sz="1000" spc="-10" dirty="0">
                <a:solidFill>
                  <a:prstClr val="black"/>
                </a:solidFill>
                <a:cs typeface="Calibri"/>
              </a:rPr>
              <a:t>actinomycin </a:t>
            </a:r>
            <a:r>
              <a:rPr sz="1000" spc="-5" dirty="0">
                <a:solidFill>
                  <a:prstClr val="black"/>
                </a:solidFill>
                <a:cs typeface="Calibri"/>
              </a:rPr>
              <a:t>D </a:t>
            </a:r>
            <a:r>
              <a:rPr sz="1000" spc="-10" dirty="0">
                <a:solidFill>
                  <a:prstClr val="black"/>
                </a:solidFill>
                <a:cs typeface="Calibri"/>
              </a:rPr>
              <a:t>and </a:t>
            </a:r>
            <a:r>
              <a:rPr sz="1000" spc="-5" dirty="0">
                <a:solidFill>
                  <a:prstClr val="black"/>
                </a:solidFill>
                <a:cs typeface="Calibri"/>
              </a:rPr>
              <a:t>I </a:t>
            </a:r>
            <a:r>
              <a:rPr sz="1000" spc="-10" dirty="0">
                <a:solidFill>
                  <a:prstClr val="black"/>
                </a:solidFill>
                <a:cs typeface="Calibri"/>
              </a:rPr>
              <a:t>or </a:t>
            </a:r>
            <a:r>
              <a:rPr sz="1000" spc="-5" dirty="0">
                <a:solidFill>
                  <a:prstClr val="black"/>
                </a:solidFill>
                <a:cs typeface="Calibri"/>
              </a:rPr>
              <a:t>C) </a:t>
            </a:r>
            <a:r>
              <a:rPr sz="1000" spc="-10" dirty="0">
                <a:solidFill>
                  <a:prstClr val="black"/>
                </a:solidFill>
                <a:cs typeface="Calibri"/>
              </a:rPr>
              <a:t>consolidation with the </a:t>
            </a:r>
            <a:r>
              <a:rPr sz="1000" spc="-5" dirty="0">
                <a:solidFill>
                  <a:prstClr val="black"/>
                </a:solidFill>
                <a:cs typeface="Calibri"/>
              </a:rPr>
              <a:t> </a:t>
            </a:r>
            <a:r>
              <a:rPr sz="1000" spc="-10" dirty="0">
                <a:solidFill>
                  <a:prstClr val="black"/>
                </a:solidFill>
                <a:cs typeface="Calibri"/>
              </a:rPr>
              <a:t>US</a:t>
            </a:r>
            <a:r>
              <a:rPr sz="1000" spc="-5" dirty="0">
                <a:solidFill>
                  <a:prstClr val="black"/>
                </a:solidFill>
                <a:cs typeface="Calibri"/>
              </a:rPr>
              <a:t> </a:t>
            </a:r>
            <a:r>
              <a:rPr sz="1000" spc="-10" dirty="0">
                <a:solidFill>
                  <a:prstClr val="black"/>
                </a:solidFill>
                <a:cs typeface="Calibri"/>
              </a:rPr>
              <a:t>regimen</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compressed</a:t>
            </a:r>
            <a:r>
              <a:rPr sz="1000" spc="-5" dirty="0">
                <a:solidFill>
                  <a:prstClr val="black"/>
                </a:solidFill>
                <a:cs typeface="Calibri"/>
              </a:rPr>
              <a:t> </a:t>
            </a:r>
            <a:r>
              <a:rPr sz="1000" spc="-10" dirty="0">
                <a:solidFill>
                  <a:prstClr val="black"/>
                </a:solidFill>
                <a:cs typeface="Calibri"/>
              </a:rPr>
              <a:t>VDC/IE</a:t>
            </a:r>
            <a:r>
              <a:rPr sz="1000" spc="-5" dirty="0">
                <a:solidFill>
                  <a:prstClr val="black"/>
                </a:solidFill>
                <a:cs typeface="Calibri"/>
              </a:rPr>
              <a:t> </a:t>
            </a:r>
            <a:r>
              <a:rPr sz="1000" spc="-10" dirty="0">
                <a:solidFill>
                  <a:prstClr val="black"/>
                </a:solidFill>
                <a:cs typeface="Calibri"/>
              </a:rPr>
              <a:t>induction</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IE/VC </a:t>
            </a:r>
            <a:r>
              <a:rPr sz="1000" spc="-5" dirty="0">
                <a:solidFill>
                  <a:prstClr val="black"/>
                </a:solidFill>
                <a:cs typeface="Calibri"/>
              </a:rPr>
              <a:t> </a:t>
            </a:r>
            <a:r>
              <a:rPr sz="1000" spc="-10" dirty="0">
                <a:solidFill>
                  <a:prstClr val="black"/>
                </a:solidFill>
                <a:cs typeface="Calibri"/>
              </a:rPr>
              <a:t>consolidation.</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interval-compressed</a:t>
            </a:r>
            <a:r>
              <a:rPr sz="1000" spc="-5" dirty="0">
                <a:solidFill>
                  <a:prstClr val="black"/>
                </a:solidFill>
                <a:cs typeface="Calibri"/>
              </a:rPr>
              <a:t> </a:t>
            </a:r>
            <a:r>
              <a:rPr sz="1000" spc="-10" dirty="0">
                <a:solidFill>
                  <a:prstClr val="black"/>
                </a:solidFill>
                <a:cs typeface="Calibri"/>
              </a:rPr>
              <a:t>VDC/IE</a:t>
            </a:r>
            <a:r>
              <a:rPr sz="1000" spc="-5" dirty="0">
                <a:solidFill>
                  <a:prstClr val="black"/>
                </a:solidFill>
                <a:cs typeface="Calibri"/>
              </a:rPr>
              <a:t> </a:t>
            </a:r>
            <a:r>
              <a:rPr sz="1000" spc="-10" dirty="0">
                <a:solidFill>
                  <a:prstClr val="black"/>
                </a:solidFill>
                <a:cs typeface="Calibri"/>
              </a:rPr>
              <a:t>regimen </a:t>
            </a:r>
            <a:r>
              <a:rPr sz="1000" spc="-5" dirty="0">
                <a:solidFill>
                  <a:prstClr val="black"/>
                </a:solidFill>
                <a:cs typeface="Calibri"/>
              </a:rPr>
              <a:t> </a:t>
            </a:r>
            <a:r>
              <a:rPr sz="1000" spc="-10" dirty="0">
                <a:solidFill>
                  <a:prstClr val="black"/>
                </a:solidFill>
                <a:cs typeface="Calibri"/>
              </a:rPr>
              <a:t>showed superiority to </a:t>
            </a:r>
            <a:r>
              <a:rPr sz="1000" spc="-5" dirty="0">
                <a:solidFill>
                  <a:prstClr val="black"/>
                </a:solidFill>
                <a:cs typeface="Calibri"/>
              </a:rPr>
              <a:t>VIDE </a:t>
            </a:r>
            <a:r>
              <a:rPr sz="1000" spc="-20" dirty="0">
                <a:solidFill>
                  <a:prstClr val="black"/>
                </a:solidFill>
                <a:cs typeface="Calibri"/>
              </a:rPr>
              <a:t>for </a:t>
            </a:r>
            <a:r>
              <a:rPr sz="1000" spc="-10" dirty="0">
                <a:solidFill>
                  <a:prstClr val="black"/>
                </a:solidFill>
                <a:cs typeface="Calibri"/>
              </a:rPr>
              <a:t>both event-free </a:t>
            </a:r>
            <a:r>
              <a:rPr sz="1000" spc="-5" dirty="0">
                <a:solidFill>
                  <a:prstClr val="black"/>
                </a:solidFill>
                <a:cs typeface="Calibri"/>
              </a:rPr>
              <a:t>survival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OS,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similar</a:t>
            </a:r>
            <a:r>
              <a:rPr sz="1000" spc="-5" dirty="0">
                <a:solidFill>
                  <a:prstClr val="black"/>
                </a:solidFill>
                <a:cs typeface="Calibri"/>
              </a:rPr>
              <a:t> </a:t>
            </a:r>
            <a:r>
              <a:rPr sz="1000" spc="-15" dirty="0">
                <a:solidFill>
                  <a:prstClr val="black"/>
                </a:solidFill>
                <a:cs typeface="Calibri"/>
              </a:rPr>
              <a:t>toxicity,</a:t>
            </a:r>
            <a:r>
              <a:rPr sz="1000" spc="-10" dirty="0">
                <a:solidFill>
                  <a:prstClr val="black"/>
                </a:solidFill>
                <a:cs typeface="Calibri"/>
              </a:rPr>
              <a:t> and</a:t>
            </a:r>
            <a:r>
              <a:rPr sz="1000" spc="-5" dirty="0">
                <a:solidFill>
                  <a:prstClr val="black"/>
                </a:solidFill>
                <a:cs typeface="Calibri"/>
              </a:rPr>
              <a:t> it</a:t>
            </a:r>
            <a:r>
              <a:rPr sz="1000" dirty="0">
                <a:solidFill>
                  <a:prstClr val="black"/>
                </a:solidFill>
                <a:cs typeface="Calibri"/>
              </a:rPr>
              <a:t> </a:t>
            </a:r>
            <a:r>
              <a:rPr sz="1000" spc="-5" dirty="0">
                <a:solidFill>
                  <a:prstClr val="black"/>
                </a:solidFill>
                <a:cs typeface="Calibri"/>
              </a:rPr>
              <a:t>is</a:t>
            </a:r>
            <a:r>
              <a:rPr sz="1000" dirty="0">
                <a:solidFill>
                  <a:prstClr val="black"/>
                </a:solidFill>
                <a:cs typeface="Calibri"/>
              </a:rPr>
              <a:t> </a:t>
            </a:r>
            <a:r>
              <a:rPr sz="1000" spc="-10" dirty="0">
                <a:solidFill>
                  <a:prstClr val="black"/>
                </a:solidFill>
                <a:cs typeface="Calibri"/>
              </a:rPr>
              <a:t>currently</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5" dirty="0">
                <a:solidFill>
                  <a:prstClr val="black"/>
                </a:solidFill>
                <a:cs typeface="Calibri"/>
              </a:rPr>
              <a:t>preferred </a:t>
            </a:r>
            <a:r>
              <a:rPr sz="1000" spc="-215" dirty="0">
                <a:solidFill>
                  <a:prstClr val="black"/>
                </a:solidFill>
                <a:cs typeface="Calibri"/>
              </a:rPr>
              <a:t> </a:t>
            </a:r>
            <a:r>
              <a:rPr sz="1000" spc="-25" dirty="0">
                <a:solidFill>
                  <a:prstClr val="black"/>
                </a:solidFill>
                <a:latin typeface="Lucida Sans Unicode"/>
                <a:cs typeface="Lucida Sans Unicode"/>
              </a:rPr>
              <a:t>fi</a:t>
            </a:r>
            <a:r>
              <a:rPr sz="1000" spc="-25" dirty="0">
                <a:solidFill>
                  <a:prstClr val="black"/>
                </a:solidFill>
                <a:cs typeface="Calibri"/>
              </a:rPr>
              <a:t>rst-line</a:t>
            </a:r>
            <a:r>
              <a:rPr sz="1000" spc="100" dirty="0">
                <a:solidFill>
                  <a:prstClr val="black"/>
                </a:solidFill>
                <a:cs typeface="Calibri"/>
              </a:rPr>
              <a:t> </a:t>
            </a:r>
            <a:r>
              <a:rPr sz="1000" spc="-10" dirty="0">
                <a:solidFill>
                  <a:prstClr val="black"/>
                </a:solidFill>
                <a:cs typeface="Calibri"/>
              </a:rPr>
              <a:t>treatment</a:t>
            </a:r>
            <a:r>
              <a:rPr sz="1000" spc="105" dirty="0">
                <a:solidFill>
                  <a:prstClr val="black"/>
                </a:solidFill>
                <a:cs typeface="Calibri"/>
              </a:rPr>
              <a:t> </a:t>
            </a:r>
            <a:r>
              <a:rPr sz="1000" spc="-5" dirty="0">
                <a:solidFill>
                  <a:prstClr val="black"/>
                </a:solidFill>
                <a:cs typeface="Calibri"/>
              </a:rPr>
              <a:t>in</a:t>
            </a:r>
            <a:r>
              <a:rPr sz="1000" spc="100" dirty="0">
                <a:solidFill>
                  <a:prstClr val="black"/>
                </a:solidFill>
                <a:cs typeface="Calibri"/>
              </a:rPr>
              <a:t> </a:t>
            </a:r>
            <a:r>
              <a:rPr sz="1000" spc="-10" dirty="0">
                <a:solidFill>
                  <a:prstClr val="black"/>
                </a:solidFill>
                <a:cs typeface="Calibri"/>
              </a:rPr>
              <a:t>ES</a:t>
            </a:r>
            <a:r>
              <a:rPr sz="1000" spc="100" dirty="0">
                <a:solidFill>
                  <a:prstClr val="black"/>
                </a:solidFill>
                <a:cs typeface="Calibri"/>
              </a:rPr>
              <a:t> </a:t>
            </a:r>
            <a:r>
              <a:rPr sz="1000" spc="-10" dirty="0">
                <a:solidFill>
                  <a:prstClr val="black"/>
                </a:solidFill>
                <a:cs typeface="Calibri"/>
              </a:rPr>
              <a:t>[I,</a:t>
            </a:r>
            <a:r>
              <a:rPr sz="1000" spc="105" dirty="0">
                <a:solidFill>
                  <a:prstClr val="black"/>
                </a:solidFill>
                <a:cs typeface="Calibri"/>
              </a:rPr>
              <a:t> </a:t>
            </a:r>
            <a:r>
              <a:rPr sz="1000" spc="10" dirty="0">
                <a:solidFill>
                  <a:prstClr val="black"/>
                </a:solidFill>
                <a:cs typeface="Calibri"/>
              </a:rPr>
              <a:t>B].</a:t>
            </a:r>
            <a:r>
              <a:rPr sz="975" spc="15" baseline="38461" dirty="0">
                <a:solidFill>
                  <a:srgbClr val="007FAC"/>
                </a:solidFill>
                <a:cs typeface="Calibri"/>
                <a:hlinkClick r:id="rId2" action="ppaction://hlinksldjump"/>
              </a:rPr>
              <a:t>59</a:t>
            </a:r>
            <a:endParaRPr sz="975" baseline="38461">
              <a:solidFill>
                <a:prstClr val="black"/>
              </a:solidFill>
              <a:cs typeface="Calibri"/>
            </a:endParaRPr>
          </a:p>
          <a:p>
            <a:pPr marL="38100" marR="30480" indent="126364" algn="r">
              <a:lnSpc>
                <a:spcPct val="99600"/>
              </a:lnSpc>
            </a:pPr>
            <a:r>
              <a:rPr sz="1000" spc="-10" dirty="0">
                <a:solidFill>
                  <a:prstClr val="black"/>
                </a:solidFill>
                <a:cs typeface="Calibri"/>
              </a:rPr>
              <a:t>The</a:t>
            </a:r>
            <a:r>
              <a:rPr sz="1000" spc="75" dirty="0">
                <a:solidFill>
                  <a:prstClr val="black"/>
                </a:solidFill>
                <a:cs typeface="Calibri"/>
              </a:rPr>
              <a:t> </a:t>
            </a:r>
            <a:r>
              <a:rPr sz="1000" spc="-10" dirty="0">
                <a:solidFill>
                  <a:prstClr val="black"/>
                </a:solidFill>
                <a:cs typeface="Calibri"/>
              </a:rPr>
              <a:t>use</a:t>
            </a:r>
            <a:r>
              <a:rPr sz="1000" spc="85" dirty="0">
                <a:solidFill>
                  <a:prstClr val="black"/>
                </a:solidFill>
                <a:cs typeface="Calibri"/>
              </a:rPr>
              <a:t> </a:t>
            </a:r>
            <a:r>
              <a:rPr sz="1000" spc="-10" dirty="0">
                <a:solidFill>
                  <a:prstClr val="black"/>
                </a:solidFill>
                <a:cs typeface="Calibri"/>
              </a:rPr>
              <a:t>of</a:t>
            </a:r>
            <a:r>
              <a:rPr sz="1000" spc="75" dirty="0">
                <a:solidFill>
                  <a:prstClr val="black"/>
                </a:solidFill>
                <a:cs typeface="Calibri"/>
              </a:rPr>
              <a:t> </a:t>
            </a:r>
            <a:r>
              <a:rPr sz="1000" spc="-10" dirty="0">
                <a:solidFill>
                  <a:prstClr val="black"/>
                </a:solidFill>
                <a:cs typeface="Calibri"/>
              </a:rPr>
              <a:t>high-dose</a:t>
            </a:r>
            <a:r>
              <a:rPr sz="1000" spc="80" dirty="0">
                <a:solidFill>
                  <a:prstClr val="black"/>
                </a:solidFill>
                <a:cs typeface="Calibri"/>
              </a:rPr>
              <a:t> </a:t>
            </a:r>
            <a:r>
              <a:rPr sz="1000" spc="-10" dirty="0">
                <a:solidFill>
                  <a:prstClr val="black"/>
                </a:solidFill>
                <a:cs typeface="Calibri"/>
              </a:rPr>
              <a:t>ChT</a:t>
            </a:r>
            <a:r>
              <a:rPr sz="1000" spc="30" dirty="0">
                <a:solidFill>
                  <a:prstClr val="black"/>
                </a:solidFill>
                <a:cs typeface="Calibri"/>
              </a:rPr>
              <a:t> </a:t>
            </a:r>
            <a:r>
              <a:rPr sz="1000" spc="-10" dirty="0">
                <a:solidFill>
                  <a:prstClr val="black"/>
                </a:solidFill>
                <a:cs typeface="Calibri"/>
              </a:rPr>
              <a:t>with</a:t>
            </a:r>
            <a:r>
              <a:rPr sz="1000" spc="80" dirty="0">
                <a:solidFill>
                  <a:prstClr val="black"/>
                </a:solidFill>
                <a:cs typeface="Calibri"/>
              </a:rPr>
              <a:t> </a:t>
            </a:r>
            <a:r>
              <a:rPr sz="1000" spc="-10" dirty="0">
                <a:solidFill>
                  <a:prstClr val="black"/>
                </a:solidFill>
                <a:cs typeface="Calibri"/>
              </a:rPr>
              <a:t>escalated</a:t>
            </a:r>
            <a:r>
              <a:rPr sz="1000" spc="75" dirty="0">
                <a:solidFill>
                  <a:prstClr val="black"/>
                </a:solidFill>
                <a:cs typeface="Calibri"/>
              </a:rPr>
              <a:t> </a:t>
            </a:r>
            <a:r>
              <a:rPr sz="1000" spc="-10" dirty="0">
                <a:solidFill>
                  <a:prstClr val="black"/>
                </a:solidFill>
                <a:cs typeface="Calibri"/>
              </a:rPr>
              <a:t>alkylating</a:t>
            </a:r>
            <a:r>
              <a:rPr sz="1000" spc="80" dirty="0">
                <a:solidFill>
                  <a:prstClr val="black"/>
                </a:solidFill>
                <a:cs typeface="Calibri"/>
              </a:rPr>
              <a:t> </a:t>
            </a:r>
            <a:r>
              <a:rPr sz="1000" spc="-10" dirty="0">
                <a:solidFill>
                  <a:prstClr val="black"/>
                </a:solidFill>
                <a:cs typeface="Calibri"/>
              </a:rPr>
              <a:t>agent </a:t>
            </a:r>
            <a:r>
              <a:rPr sz="1000" spc="-215" dirty="0">
                <a:solidFill>
                  <a:prstClr val="black"/>
                </a:solidFill>
                <a:cs typeface="Calibri"/>
              </a:rPr>
              <a:t> </a:t>
            </a:r>
            <a:r>
              <a:rPr sz="1000" spc="-10" dirty="0">
                <a:solidFill>
                  <a:prstClr val="black"/>
                </a:solidFill>
                <a:cs typeface="Calibri"/>
              </a:rPr>
              <a:t>dose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autologous</a:t>
            </a:r>
            <a:r>
              <a:rPr sz="1000" spc="-5" dirty="0">
                <a:solidFill>
                  <a:prstClr val="black"/>
                </a:solidFill>
                <a:cs typeface="Calibri"/>
              </a:rPr>
              <a:t> </a:t>
            </a:r>
            <a:r>
              <a:rPr sz="1000" spc="-10" dirty="0">
                <a:solidFill>
                  <a:prstClr val="black"/>
                </a:solidFill>
                <a:cs typeface="Calibri"/>
              </a:rPr>
              <a:t>blood </a:t>
            </a:r>
            <a:r>
              <a:rPr sz="1000" spc="-15" dirty="0">
                <a:solidFill>
                  <a:prstClr val="black"/>
                </a:solidFill>
                <a:cs typeface="Calibri"/>
              </a:rPr>
              <a:t>stem</a:t>
            </a:r>
            <a:r>
              <a:rPr sz="1000" spc="-10" dirty="0">
                <a:solidFill>
                  <a:prstClr val="black"/>
                </a:solidFill>
                <a:cs typeface="Calibri"/>
              </a:rPr>
              <a:t> cell rescue</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attracted </a:t>
            </a:r>
            <a:r>
              <a:rPr sz="1000" spc="-220" dirty="0">
                <a:solidFill>
                  <a:prstClr val="black"/>
                </a:solidFill>
                <a:cs typeface="Calibri"/>
              </a:rPr>
              <a:t> </a:t>
            </a:r>
            <a:r>
              <a:rPr sz="1000" spc="-10" dirty="0">
                <a:solidFill>
                  <a:prstClr val="black"/>
                </a:solidFill>
                <a:cs typeface="Calibri"/>
              </a:rPr>
              <a:t>much</a:t>
            </a:r>
            <a:r>
              <a:rPr sz="1000" spc="120" dirty="0">
                <a:solidFill>
                  <a:prstClr val="black"/>
                </a:solidFill>
                <a:cs typeface="Calibri"/>
              </a:rPr>
              <a:t> </a:t>
            </a:r>
            <a:r>
              <a:rPr sz="1000" spc="-10" dirty="0">
                <a:solidFill>
                  <a:prstClr val="black"/>
                </a:solidFill>
                <a:cs typeface="Calibri"/>
              </a:rPr>
              <a:t>attention</a:t>
            </a:r>
            <a:r>
              <a:rPr sz="1000" spc="130" dirty="0">
                <a:solidFill>
                  <a:prstClr val="black"/>
                </a:solidFill>
                <a:cs typeface="Calibri"/>
              </a:rPr>
              <a:t> </a:t>
            </a:r>
            <a:r>
              <a:rPr sz="1000" spc="-5" dirty="0">
                <a:solidFill>
                  <a:prstClr val="black"/>
                </a:solidFill>
                <a:cs typeface="Calibri"/>
              </a:rPr>
              <a:t>in</a:t>
            </a:r>
            <a:r>
              <a:rPr sz="1000" spc="125" dirty="0">
                <a:solidFill>
                  <a:prstClr val="black"/>
                </a:solidFill>
                <a:cs typeface="Calibri"/>
              </a:rPr>
              <a:t> </a:t>
            </a:r>
            <a:r>
              <a:rPr sz="1000" spc="-10" dirty="0">
                <a:solidFill>
                  <a:prstClr val="black"/>
                </a:solidFill>
                <a:cs typeface="Calibri"/>
              </a:rPr>
              <a:t>ES</a:t>
            </a:r>
            <a:r>
              <a:rPr sz="1000" spc="125" dirty="0">
                <a:solidFill>
                  <a:prstClr val="black"/>
                </a:solidFill>
                <a:cs typeface="Calibri"/>
              </a:rPr>
              <a:t> </a:t>
            </a:r>
            <a:r>
              <a:rPr sz="1000" spc="-10" dirty="0">
                <a:solidFill>
                  <a:prstClr val="black"/>
                </a:solidFill>
                <a:cs typeface="Calibri"/>
              </a:rPr>
              <a:t>since</a:t>
            </a:r>
            <a:r>
              <a:rPr sz="1000" spc="114" dirty="0">
                <a:solidFill>
                  <a:prstClr val="black"/>
                </a:solidFill>
                <a:cs typeface="Calibri"/>
              </a:rPr>
              <a:t> </a:t>
            </a:r>
            <a:r>
              <a:rPr sz="1000" spc="-10" dirty="0">
                <a:solidFill>
                  <a:prstClr val="black"/>
                </a:solidFill>
                <a:cs typeface="Calibri"/>
              </a:rPr>
              <a:t>the</a:t>
            </a:r>
            <a:r>
              <a:rPr sz="1000" spc="130" dirty="0">
                <a:solidFill>
                  <a:prstClr val="black"/>
                </a:solidFill>
                <a:cs typeface="Calibri"/>
              </a:rPr>
              <a:t> </a:t>
            </a:r>
            <a:r>
              <a:rPr sz="1000" spc="-10" dirty="0">
                <a:solidFill>
                  <a:prstClr val="black"/>
                </a:solidFill>
                <a:cs typeface="Calibri"/>
              </a:rPr>
              <a:t>1970s.</a:t>
            </a:r>
            <a:r>
              <a:rPr sz="1000" spc="55" dirty="0">
                <a:solidFill>
                  <a:prstClr val="black"/>
                </a:solidFill>
                <a:cs typeface="Calibri"/>
              </a:rPr>
              <a:t> </a:t>
            </a:r>
            <a:r>
              <a:rPr sz="1000" spc="-10" dirty="0">
                <a:solidFill>
                  <a:prstClr val="black"/>
                </a:solidFill>
                <a:cs typeface="Calibri"/>
              </a:rPr>
              <a:t>The</a:t>
            </a:r>
            <a:r>
              <a:rPr sz="1000" spc="125" dirty="0">
                <a:solidFill>
                  <a:prstClr val="black"/>
                </a:solidFill>
                <a:cs typeface="Calibri"/>
              </a:rPr>
              <a:t> </a:t>
            </a:r>
            <a:r>
              <a:rPr sz="1000" spc="-10" dirty="0">
                <a:solidFill>
                  <a:prstClr val="black"/>
                </a:solidFill>
                <a:cs typeface="Calibri"/>
              </a:rPr>
              <a:t>results</a:t>
            </a:r>
            <a:r>
              <a:rPr sz="1000" spc="120" dirty="0">
                <a:solidFill>
                  <a:prstClr val="black"/>
                </a:solidFill>
                <a:cs typeface="Calibri"/>
              </a:rPr>
              <a:t> </a:t>
            </a:r>
            <a:r>
              <a:rPr sz="1000" spc="-10" dirty="0">
                <a:solidFill>
                  <a:prstClr val="black"/>
                </a:solidFill>
                <a:cs typeface="Calibri"/>
              </a:rPr>
              <a:t>of</a:t>
            </a:r>
            <a:r>
              <a:rPr sz="1000" spc="125" dirty="0">
                <a:solidFill>
                  <a:prstClr val="black"/>
                </a:solidFill>
                <a:cs typeface="Calibri"/>
              </a:rPr>
              <a:t> </a:t>
            </a:r>
            <a:r>
              <a:rPr sz="1000" spc="-10" dirty="0">
                <a:solidFill>
                  <a:prstClr val="black"/>
                </a:solidFill>
                <a:cs typeface="Calibri"/>
              </a:rPr>
              <a:t>rand- </a:t>
            </a:r>
            <a:r>
              <a:rPr sz="1000" spc="-210" dirty="0">
                <a:solidFill>
                  <a:prstClr val="black"/>
                </a:solidFill>
                <a:cs typeface="Calibri"/>
              </a:rPr>
              <a:t> </a:t>
            </a:r>
            <a:r>
              <a:rPr sz="1000" spc="-10" dirty="0">
                <a:solidFill>
                  <a:prstClr val="black"/>
                </a:solidFill>
                <a:cs typeface="Calibri"/>
              </a:rPr>
              <a:t>omised</a:t>
            </a:r>
            <a:r>
              <a:rPr sz="1000" spc="110" dirty="0">
                <a:solidFill>
                  <a:prstClr val="black"/>
                </a:solidFill>
                <a:cs typeface="Calibri"/>
              </a:rPr>
              <a:t> </a:t>
            </a:r>
            <a:r>
              <a:rPr sz="1000" spc="-10" dirty="0">
                <a:solidFill>
                  <a:prstClr val="black"/>
                </a:solidFill>
                <a:cs typeface="Calibri"/>
              </a:rPr>
              <a:t>studies</a:t>
            </a:r>
            <a:r>
              <a:rPr sz="1000" spc="120" dirty="0">
                <a:solidFill>
                  <a:prstClr val="black"/>
                </a:solidFill>
                <a:cs typeface="Calibri"/>
              </a:rPr>
              <a:t> </a:t>
            </a:r>
            <a:r>
              <a:rPr sz="1000" spc="-10" dirty="0">
                <a:solidFill>
                  <a:prstClr val="black"/>
                </a:solidFill>
                <a:cs typeface="Calibri"/>
              </a:rPr>
              <a:t>with</a:t>
            </a:r>
            <a:r>
              <a:rPr sz="1000" spc="125" dirty="0">
                <a:solidFill>
                  <a:prstClr val="black"/>
                </a:solidFill>
                <a:cs typeface="Calibri"/>
              </a:rPr>
              <a:t> </a:t>
            </a:r>
            <a:r>
              <a:rPr sz="1000" spc="-10" dirty="0">
                <a:solidFill>
                  <a:prstClr val="black"/>
                </a:solidFill>
                <a:cs typeface="Calibri"/>
              </a:rPr>
              <a:t>busulfan</a:t>
            </a:r>
            <a:r>
              <a:rPr sz="1000" spc="125" dirty="0">
                <a:solidFill>
                  <a:prstClr val="black"/>
                </a:solidFill>
                <a:cs typeface="Calibri"/>
              </a:rPr>
              <a:t> </a:t>
            </a:r>
            <a:r>
              <a:rPr sz="1000" spc="-10" dirty="0">
                <a:solidFill>
                  <a:prstClr val="black"/>
                </a:solidFill>
                <a:cs typeface="Calibri"/>
              </a:rPr>
              <a:t>and</a:t>
            </a:r>
            <a:r>
              <a:rPr sz="1000" spc="114" dirty="0">
                <a:solidFill>
                  <a:prstClr val="black"/>
                </a:solidFill>
                <a:cs typeface="Calibri"/>
              </a:rPr>
              <a:t> </a:t>
            </a:r>
            <a:r>
              <a:rPr sz="1000" spc="-10" dirty="0">
                <a:solidFill>
                  <a:prstClr val="black"/>
                </a:solidFill>
                <a:cs typeface="Calibri"/>
              </a:rPr>
              <a:t>melphalan</a:t>
            </a:r>
            <a:r>
              <a:rPr sz="1000" spc="125" dirty="0">
                <a:solidFill>
                  <a:prstClr val="black"/>
                </a:solidFill>
                <a:cs typeface="Calibri"/>
              </a:rPr>
              <a:t> </a:t>
            </a:r>
            <a:r>
              <a:rPr sz="1000" spc="-5" dirty="0">
                <a:solidFill>
                  <a:prstClr val="black"/>
                </a:solidFill>
                <a:cs typeface="Calibri"/>
              </a:rPr>
              <a:t>(BuMel)</a:t>
            </a:r>
            <a:r>
              <a:rPr sz="1000" spc="120" dirty="0">
                <a:solidFill>
                  <a:prstClr val="black"/>
                </a:solidFill>
                <a:cs typeface="Calibri"/>
              </a:rPr>
              <a:t> </a:t>
            </a:r>
            <a:r>
              <a:rPr sz="1000" spc="-5" dirty="0">
                <a:solidFill>
                  <a:prstClr val="black"/>
                </a:solidFill>
                <a:cs typeface="Calibri"/>
              </a:rPr>
              <a:t>indi- </a:t>
            </a:r>
            <a:r>
              <a:rPr sz="1000" spc="-210" dirty="0">
                <a:solidFill>
                  <a:prstClr val="black"/>
                </a:solidFill>
                <a:cs typeface="Calibri"/>
              </a:rPr>
              <a:t> </a:t>
            </a:r>
            <a:r>
              <a:rPr sz="1000" spc="-10" dirty="0">
                <a:solidFill>
                  <a:prstClr val="black"/>
                </a:solidFill>
                <a:cs typeface="Calibri"/>
              </a:rPr>
              <a:t>cated</a:t>
            </a:r>
            <a:r>
              <a:rPr sz="1000" spc="75" dirty="0">
                <a:solidFill>
                  <a:prstClr val="black"/>
                </a:solidFill>
                <a:cs typeface="Calibri"/>
              </a:rPr>
              <a:t> </a:t>
            </a:r>
            <a:r>
              <a:rPr sz="1000" spc="-10" dirty="0">
                <a:solidFill>
                  <a:prstClr val="black"/>
                </a:solidFill>
                <a:cs typeface="Calibri"/>
              </a:rPr>
              <a:t>that</a:t>
            </a:r>
            <a:r>
              <a:rPr sz="1000" spc="85" dirty="0">
                <a:solidFill>
                  <a:prstClr val="black"/>
                </a:solidFill>
                <a:cs typeface="Calibri"/>
              </a:rPr>
              <a:t> </a:t>
            </a:r>
            <a:r>
              <a:rPr sz="1000" spc="-5" dirty="0">
                <a:solidFill>
                  <a:prstClr val="black"/>
                </a:solidFill>
                <a:cs typeface="Calibri"/>
              </a:rPr>
              <a:t>this</a:t>
            </a:r>
            <a:r>
              <a:rPr sz="1000" spc="90" dirty="0">
                <a:solidFill>
                  <a:prstClr val="black"/>
                </a:solidFill>
                <a:cs typeface="Calibri"/>
              </a:rPr>
              <a:t> </a:t>
            </a:r>
            <a:r>
              <a:rPr sz="1000" spc="-10" dirty="0">
                <a:solidFill>
                  <a:prstClr val="black"/>
                </a:solidFill>
                <a:cs typeface="Calibri"/>
              </a:rPr>
              <a:t>approach</a:t>
            </a:r>
            <a:r>
              <a:rPr sz="1000" spc="85" dirty="0">
                <a:solidFill>
                  <a:prstClr val="black"/>
                </a:solidFill>
                <a:cs typeface="Calibri"/>
              </a:rPr>
              <a:t> </a:t>
            </a:r>
            <a:r>
              <a:rPr sz="1000" spc="-10" dirty="0">
                <a:solidFill>
                  <a:prstClr val="black"/>
                </a:solidFill>
                <a:cs typeface="Calibri"/>
              </a:rPr>
              <a:t>results</a:t>
            </a:r>
            <a:r>
              <a:rPr sz="1000" spc="85" dirty="0">
                <a:solidFill>
                  <a:prstClr val="black"/>
                </a:solidFill>
                <a:cs typeface="Calibri"/>
              </a:rPr>
              <a:t> </a:t>
            </a:r>
            <a:r>
              <a:rPr sz="1000" spc="-5" dirty="0">
                <a:solidFill>
                  <a:prstClr val="black"/>
                </a:solidFill>
                <a:cs typeface="Calibri"/>
              </a:rPr>
              <a:t>in</a:t>
            </a:r>
            <a:r>
              <a:rPr sz="1000" spc="90" dirty="0">
                <a:solidFill>
                  <a:prstClr val="black"/>
                </a:solidFill>
                <a:cs typeface="Calibri"/>
              </a:rPr>
              <a:t> </a:t>
            </a:r>
            <a:r>
              <a:rPr sz="1000" spc="-15" dirty="0">
                <a:solidFill>
                  <a:prstClr val="black"/>
                </a:solidFill>
                <a:cs typeface="Calibri"/>
              </a:rPr>
              <a:t>a</a:t>
            </a:r>
            <a:r>
              <a:rPr sz="1000" spc="90" dirty="0">
                <a:solidFill>
                  <a:prstClr val="black"/>
                </a:solidFill>
                <a:cs typeface="Calibri"/>
              </a:rPr>
              <a:t> </a:t>
            </a:r>
            <a:r>
              <a:rPr sz="1000" spc="-10" dirty="0">
                <a:solidFill>
                  <a:prstClr val="black"/>
                </a:solidFill>
                <a:cs typeface="Calibri"/>
              </a:rPr>
              <a:t>survival</a:t>
            </a:r>
            <a:r>
              <a:rPr sz="1000" spc="95" dirty="0">
                <a:solidFill>
                  <a:prstClr val="black"/>
                </a:solidFill>
                <a:cs typeface="Calibri"/>
              </a:rPr>
              <a:t> </a:t>
            </a:r>
            <a:r>
              <a:rPr sz="1000" spc="-10" dirty="0">
                <a:solidFill>
                  <a:prstClr val="black"/>
                </a:solidFill>
                <a:cs typeface="Calibri"/>
              </a:rPr>
              <a:t>advantage</a:t>
            </a:r>
            <a:r>
              <a:rPr sz="1000" spc="90" dirty="0">
                <a:solidFill>
                  <a:prstClr val="black"/>
                </a:solidFill>
                <a:cs typeface="Calibri"/>
              </a:rPr>
              <a:t> </a:t>
            </a:r>
            <a:r>
              <a:rPr sz="1000" spc="-15" dirty="0">
                <a:solidFill>
                  <a:prstClr val="black"/>
                </a:solidFill>
                <a:cs typeface="Calibri"/>
              </a:rPr>
              <a:t>for </a:t>
            </a:r>
            <a:r>
              <a:rPr sz="1000" spc="-210" dirty="0">
                <a:solidFill>
                  <a:prstClr val="black"/>
                </a:solidFill>
                <a:cs typeface="Calibri"/>
              </a:rPr>
              <a:t> </a:t>
            </a:r>
            <a:r>
              <a:rPr sz="1000" spc="-10" dirty="0">
                <a:solidFill>
                  <a:prstClr val="black"/>
                </a:solidFill>
                <a:cs typeface="Calibri"/>
              </a:rPr>
              <a:t>patients</a:t>
            </a:r>
            <a:r>
              <a:rPr sz="1000" spc="120" dirty="0">
                <a:solidFill>
                  <a:prstClr val="black"/>
                </a:solidFill>
                <a:cs typeface="Calibri"/>
              </a:rPr>
              <a:t> </a:t>
            </a:r>
            <a:r>
              <a:rPr sz="1000" spc="-10" dirty="0">
                <a:solidFill>
                  <a:prstClr val="black"/>
                </a:solidFill>
                <a:cs typeface="Calibri"/>
              </a:rPr>
              <a:t>with</a:t>
            </a:r>
            <a:r>
              <a:rPr sz="1000" spc="125" dirty="0">
                <a:solidFill>
                  <a:prstClr val="black"/>
                </a:solidFill>
                <a:cs typeface="Calibri"/>
              </a:rPr>
              <a:t> </a:t>
            </a:r>
            <a:r>
              <a:rPr sz="1000" spc="-10" dirty="0">
                <a:solidFill>
                  <a:prstClr val="black"/>
                </a:solidFill>
                <a:cs typeface="Calibri"/>
              </a:rPr>
              <a:t>poor</a:t>
            </a:r>
            <a:r>
              <a:rPr sz="1000" spc="120" dirty="0">
                <a:solidFill>
                  <a:prstClr val="black"/>
                </a:solidFill>
                <a:cs typeface="Calibri"/>
              </a:rPr>
              <a:t> </a:t>
            </a:r>
            <a:r>
              <a:rPr sz="1000" spc="-10" dirty="0">
                <a:solidFill>
                  <a:prstClr val="black"/>
                </a:solidFill>
                <a:cs typeface="Calibri"/>
              </a:rPr>
              <a:t>response</a:t>
            </a:r>
            <a:r>
              <a:rPr sz="1000" spc="125" dirty="0">
                <a:solidFill>
                  <a:prstClr val="black"/>
                </a:solidFill>
                <a:cs typeface="Calibri"/>
              </a:rPr>
              <a:t> </a:t>
            </a:r>
            <a:r>
              <a:rPr sz="1000" spc="-10" dirty="0">
                <a:solidFill>
                  <a:prstClr val="black"/>
                </a:solidFill>
                <a:cs typeface="Calibri"/>
              </a:rPr>
              <a:t>to</a:t>
            </a:r>
            <a:r>
              <a:rPr sz="1000" spc="120" dirty="0">
                <a:solidFill>
                  <a:prstClr val="black"/>
                </a:solidFill>
                <a:cs typeface="Calibri"/>
              </a:rPr>
              <a:t> </a:t>
            </a:r>
            <a:r>
              <a:rPr sz="1000" spc="-5" dirty="0">
                <a:solidFill>
                  <a:prstClr val="black"/>
                </a:solidFill>
                <a:cs typeface="Calibri"/>
              </a:rPr>
              <a:t>VIDE</a:t>
            </a:r>
            <a:r>
              <a:rPr sz="1000" spc="120" dirty="0">
                <a:solidFill>
                  <a:prstClr val="black"/>
                </a:solidFill>
                <a:cs typeface="Calibri"/>
              </a:rPr>
              <a:t> </a:t>
            </a:r>
            <a:r>
              <a:rPr sz="1000" spc="-10" dirty="0">
                <a:solidFill>
                  <a:prstClr val="black"/>
                </a:solidFill>
                <a:cs typeface="Calibri"/>
              </a:rPr>
              <a:t>induction</a:t>
            </a:r>
            <a:r>
              <a:rPr sz="1000" spc="125" dirty="0">
                <a:solidFill>
                  <a:prstClr val="black"/>
                </a:solidFill>
                <a:cs typeface="Calibri"/>
              </a:rPr>
              <a:t> </a:t>
            </a:r>
            <a:r>
              <a:rPr sz="1000" spc="-10" dirty="0">
                <a:solidFill>
                  <a:prstClr val="black"/>
                </a:solidFill>
                <a:cs typeface="Calibri"/>
              </a:rPr>
              <a:t>ChT</a:t>
            </a:r>
            <a:r>
              <a:rPr sz="1000" spc="125" dirty="0">
                <a:solidFill>
                  <a:prstClr val="black"/>
                </a:solidFill>
                <a:cs typeface="Calibri"/>
              </a:rPr>
              <a:t> </a:t>
            </a:r>
            <a:r>
              <a:rPr sz="1000" spc="-10" dirty="0">
                <a:solidFill>
                  <a:prstClr val="black"/>
                </a:solidFill>
                <a:cs typeface="Calibri"/>
              </a:rPr>
              <a:t>and/or </a:t>
            </a:r>
            <a:r>
              <a:rPr sz="1000" spc="-215" dirty="0">
                <a:solidFill>
                  <a:prstClr val="black"/>
                </a:solidFill>
                <a:cs typeface="Calibri"/>
              </a:rPr>
              <a:t> </a:t>
            </a:r>
            <a:r>
              <a:rPr sz="1000" spc="-10" dirty="0">
                <a:solidFill>
                  <a:prstClr val="black"/>
                </a:solidFill>
                <a:cs typeface="Calibri"/>
              </a:rPr>
              <a:t>tumour</a:t>
            </a:r>
            <a:r>
              <a:rPr sz="1000" spc="130" dirty="0">
                <a:solidFill>
                  <a:prstClr val="black"/>
                </a:solidFill>
                <a:cs typeface="Calibri"/>
              </a:rPr>
              <a:t> </a:t>
            </a:r>
            <a:r>
              <a:rPr sz="1000" spc="-10" dirty="0">
                <a:solidFill>
                  <a:prstClr val="black"/>
                </a:solidFill>
                <a:cs typeface="Calibri"/>
              </a:rPr>
              <a:t>volume</a:t>
            </a:r>
            <a:r>
              <a:rPr sz="1000" spc="145" dirty="0">
                <a:solidFill>
                  <a:prstClr val="black"/>
                </a:solidFill>
                <a:cs typeface="Calibri"/>
              </a:rPr>
              <a:t> </a:t>
            </a:r>
            <a:r>
              <a:rPr sz="1000" spc="-15" dirty="0">
                <a:solidFill>
                  <a:prstClr val="black"/>
                </a:solidFill>
                <a:latin typeface="Lucida Sans Unicode"/>
                <a:cs typeface="Lucida Sans Unicode"/>
              </a:rPr>
              <a:t>&gt;</a:t>
            </a:r>
            <a:r>
              <a:rPr sz="1000" spc="-15" dirty="0">
                <a:solidFill>
                  <a:prstClr val="black"/>
                </a:solidFill>
                <a:cs typeface="Calibri"/>
              </a:rPr>
              <a:t>200</a:t>
            </a:r>
            <a:r>
              <a:rPr sz="1000" spc="135" dirty="0">
                <a:solidFill>
                  <a:prstClr val="black"/>
                </a:solidFill>
                <a:cs typeface="Calibri"/>
              </a:rPr>
              <a:t> </a:t>
            </a:r>
            <a:r>
              <a:rPr sz="1000" spc="-10" dirty="0">
                <a:solidFill>
                  <a:prstClr val="black"/>
                </a:solidFill>
                <a:cs typeface="Calibri"/>
              </a:rPr>
              <a:t>ml</a:t>
            </a:r>
            <a:r>
              <a:rPr sz="1000" spc="135" dirty="0">
                <a:solidFill>
                  <a:prstClr val="black"/>
                </a:solidFill>
                <a:cs typeface="Calibri"/>
              </a:rPr>
              <a:t> </a:t>
            </a:r>
            <a:r>
              <a:rPr sz="1000" spc="-10" dirty="0">
                <a:solidFill>
                  <a:prstClr val="black"/>
                </a:solidFill>
                <a:cs typeface="Calibri"/>
              </a:rPr>
              <a:t>[II,</a:t>
            </a:r>
            <a:r>
              <a:rPr sz="1000" spc="135" dirty="0">
                <a:solidFill>
                  <a:prstClr val="black"/>
                </a:solidFill>
                <a:cs typeface="Calibri"/>
              </a:rPr>
              <a:t> </a:t>
            </a:r>
            <a:r>
              <a:rPr sz="1000" spc="10" dirty="0">
                <a:solidFill>
                  <a:prstClr val="black"/>
                </a:solidFill>
                <a:cs typeface="Calibri"/>
              </a:rPr>
              <a:t>A].</a:t>
            </a:r>
            <a:r>
              <a:rPr sz="975" spc="15" baseline="38461" dirty="0">
                <a:solidFill>
                  <a:srgbClr val="007FAC"/>
                </a:solidFill>
                <a:cs typeface="Calibri"/>
                <a:hlinkClick r:id="rId3" action="ppaction://hlinksldjump"/>
              </a:rPr>
              <a:t>60</a:t>
            </a:r>
            <a:r>
              <a:rPr sz="975" spc="97" baseline="38461" dirty="0">
                <a:solidFill>
                  <a:srgbClr val="007FAC"/>
                </a:solidFill>
                <a:cs typeface="Calibri"/>
              </a:rPr>
              <a:t> </a:t>
            </a:r>
            <a:r>
              <a:rPr sz="1000" spc="-15" dirty="0">
                <a:solidFill>
                  <a:prstClr val="black"/>
                </a:solidFill>
                <a:cs typeface="Calibri"/>
              </a:rPr>
              <a:t>No</a:t>
            </a:r>
            <a:r>
              <a:rPr sz="1000" spc="140" dirty="0">
                <a:solidFill>
                  <a:prstClr val="black"/>
                </a:solidFill>
                <a:cs typeface="Calibri"/>
              </a:rPr>
              <a:t> </a:t>
            </a:r>
            <a:r>
              <a:rPr sz="1000" spc="-10" dirty="0">
                <a:solidFill>
                  <a:prstClr val="black"/>
                </a:solidFill>
                <a:cs typeface="Calibri"/>
              </a:rPr>
              <a:t>such</a:t>
            </a:r>
            <a:r>
              <a:rPr sz="1000" spc="140" dirty="0">
                <a:solidFill>
                  <a:prstClr val="black"/>
                </a:solidFill>
                <a:cs typeface="Calibri"/>
              </a:rPr>
              <a:t> </a:t>
            </a:r>
            <a:r>
              <a:rPr sz="1000" spc="-10" dirty="0">
                <a:solidFill>
                  <a:prstClr val="black"/>
                </a:solidFill>
                <a:cs typeface="Calibri"/>
              </a:rPr>
              <a:t>advantage</a:t>
            </a:r>
            <a:r>
              <a:rPr sz="1000" spc="140" dirty="0">
                <a:solidFill>
                  <a:prstClr val="black"/>
                </a:solidFill>
                <a:cs typeface="Calibri"/>
              </a:rPr>
              <a:t> </a:t>
            </a:r>
            <a:r>
              <a:rPr sz="1000" spc="-10" dirty="0">
                <a:solidFill>
                  <a:prstClr val="black"/>
                </a:solidFill>
                <a:cs typeface="Calibri"/>
              </a:rPr>
              <a:t>was </a:t>
            </a:r>
            <a:r>
              <a:rPr sz="1000" spc="-215" dirty="0">
                <a:solidFill>
                  <a:prstClr val="black"/>
                </a:solidFill>
                <a:cs typeface="Calibri"/>
              </a:rPr>
              <a:t> </a:t>
            </a:r>
            <a:r>
              <a:rPr sz="1000" spc="-10" dirty="0">
                <a:solidFill>
                  <a:prstClr val="black"/>
                </a:solidFill>
                <a:cs typeface="Calibri"/>
              </a:rPr>
              <a:t>evident</a:t>
            </a:r>
            <a:r>
              <a:rPr sz="1000" spc="60" dirty="0">
                <a:solidFill>
                  <a:prstClr val="black"/>
                </a:solidFill>
                <a:cs typeface="Calibri"/>
              </a:rPr>
              <a:t> </a:t>
            </a:r>
            <a:r>
              <a:rPr sz="1000" spc="-15" dirty="0">
                <a:solidFill>
                  <a:prstClr val="black"/>
                </a:solidFill>
                <a:cs typeface="Calibri"/>
              </a:rPr>
              <a:t>for</a:t>
            </a:r>
            <a:r>
              <a:rPr sz="1000" spc="55" dirty="0">
                <a:solidFill>
                  <a:prstClr val="black"/>
                </a:solidFill>
                <a:cs typeface="Calibri"/>
              </a:rPr>
              <a:t> </a:t>
            </a:r>
            <a:r>
              <a:rPr sz="1000" spc="-10" dirty="0">
                <a:solidFill>
                  <a:prstClr val="black"/>
                </a:solidFill>
                <a:cs typeface="Calibri"/>
              </a:rPr>
              <a:t>patients</a:t>
            </a:r>
            <a:r>
              <a:rPr sz="1000" spc="50" dirty="0">
                <a:solidFill>
                  <a:prstClr val="black"/>
                </a:solidFill>
                <a:cs typeface="Calibri"/>
              </a:rPr>
              <a:t> </a:t>
            </a:r>
            <a:r>
              <a:rPr sz="1000" spc="-10" dirty="0">
                <a:solidFill>
                  <a:prstClr val="black"/>
                </a:solidFill>
                <a:cs typeface="Calibri"/>
              </a:rPr>
              <a:t>presenting</a:t>
            </a:r>
            <a:r>
              <a:rPr sz="1000" spc="55" dirty="0">
                <a:solidFill>
                  <a:prstClr val="black"/>
                </a:solidFill>
                <a:cs typeface="Calibri"/>
              </a:rPr>
              <a:t> </a:t>
            </a:r>
            <a:r>
              <a:rPr sz="1000" spc="-10" dirty="0">
                <a:solidFill>
                  <a:prstClr val="black"/>
                </a:solidFill>
                <a:cs typeface="Calibri"/>
              </a:rPr>
              <a:t>with</a:t>
            </a:r>
            <a:r>
              <a:rPr sz="1000" spc="55" dirty="0">
                <a:solidFill>
                  <a:prstClr val="black"/>
                </a:solidFill>
                <a:cs typeface="Calibri"/>
              </a:rPr>
              <a:t> </a:t>
            </a:r>
            <a:r>
              <a:rPr sz="1000" spc="-10" dirty="0">
                <a:solidFill>
                  <a:prstClr val="black"/>
                </a:solidFill>
                <a:cs typeface="Calibri"/>
              </a:rPr>
              <a:t>pulmonary</a:t>
            </a:r>
            <a:r>
              <a:rPr sz="1000" spc="55" dirty="0">
                <a:solidFill>
                  <a:prstClr val="black"/>
                </a:solidFill>
                <a:cs typeface="Calibri"/>
              </a:rPr>
              <a:t> </a:t>
            </a:r>
            <a:r>
              <a:rPr sz="1000" spc="-15" dirty="0">
                <a:solidFill>
                  <a:prstClr val="black"/>
                </a:solidFill>
                <a:cs typeface="Calibri"/>
              </a:rPr>
              <a:t>metastases, </a:t>
            </a:r>
            <a:r>
              <a:rPr sz="1000" spc="-210" dirty="0">
                <a:solidFill>
                  <a:prstClr val="black"/>
                </a:solidFill>
                <a:cs typeface="Calibri"/>
              </a:rPr>
              <a:t> </a:t>
            </a:r>
            <a:r>
              <a:rPr sz="1000" spc="-10" dirty="0">
                <a:solidFill>
                  <a:prstClr val="black"/>
                </a:solidFill>
                <a:cs typeface="Calibri"/>
              </a:rPr>
              <a:t>treated</a:t>
            </a:r>
            <a:r>
              <a:rPr sz="1000" spc="35" dirty="0">
                <a:solidFill>
                  <a:prstClr val="black"/>
                </a:solidFill>
                <a:cs typeface="Calibri"/>
              </a:rPr>
              <a:t> </a:t>
            </a:r>
            <a:r>
              <a:rPr sz="1000" spc="-10" dirty="0">
                <a:solidFill>
                  <a:prstClr val="black"/>
                </a:solidFill>
                <a:cs typeface="Calibri"/>
              </a:rPr>
              <a:t>with</a:t>
            </a:r>
            <a:r>
              <a:rPr sz="1000" spc="35" dirty="0">
                <a:solidFill>
                  <a:prstClr val="black"/>
                </a:solidFill>
                <a:cs typeface="Calibri"/>
              </a:rPr>
              <a:t> </a:t>
            </a:r>
            <a:r>
              <a:rPr sz="1000" spc="-15" dirty="0">
                <a:solidFill>
                  <a:prstClr val="black"/>
                </a:solidFill>
                <a:cs typeface="Calibri"/>
              </a:rPr>
              <a:t>standard</a:t>
            </a:r>
            <a:r>
              <a:rPr sz="1000" spc="35" dirty="0">
                <a:solidFill>
                  <a:prstClr val="black"/>
                </a:solidFill>
                <a:cs typeface="Calibri"/>
              </a:rPr>
              <a:t> </a:t>
            </a:r>
            <a:r>
              <a:rPr sz="1000" spc="-10" dirty="0">
                <a:solidFill>
                  <a:prstClr val="black"/>
                </a:solidFill>
                <a:cs typeface="Calibri"/>
              </a:rPr>
              <a:t>ChT</a:t>
            </a:r>
            <a:r>
              <a:rPr sz="1000" spc="35" dirty="0">
                <a:solidFill>
                  <a:prstClr val="black"/>
                </a:solidFill>
                <a:cs typeface="Calibri"/>
              </a:rPr>
              <a:t> </a:t>
            </a:r>
            <a:r>
              <a:rPr sz="1000" spc="-10" dirty="0">
                <a:solidFill>
                  <a:prstClr val="black"/>
                </a:solidFill>
                <a:cs typeface="Calibri"/>
              </a:rPr>
              <a:t>and</a:t>
            </a:r>
            <a:r>
              <a:rPr sz="1000" spc="30" dirty="0">
                <a:solidFill>
                  <a:prstClr val="black"/>
                </a:solidFill>
                <a:cs typeface="Calibri"/>
              </a:rPr>
              <a:t> </a:t>
            </a:r>
            <a:r>
              <a:rPr sz="1000" spc="-10" dirty="0">
                <a:solidFill>
                  <a:prstClr val="black"/>
                </a:solidFill>
                <a:cs typeface="Calibri"/>
              </a:rPr>
              <a:t>whole</a:t>
            </a:r>
            <a:r>
              <a:rPr sz="1000" spc="30" dirty="0">
                <a:solidFill>
                  <a:prstClr val="black"/>
                </a:solidFill>
                <a:cs typeface="Calibri"/>
              </a:rPr>
              <a:t> </a:t>
            </a:r>
            <a:r>
              <a:rPr sz="1000" spc="-10" dirty="0">
                <a:solidFill>
                  <a:prstClr val="black"/>
                </a:solidFill>
                <a:cs typeface="Calibri"/>
              </a:rPr>
              <a:t>lung</a:t>
            </a:r>
            <a:r>
              <a:rPr sz="1000" spc="40" dirty="0">
                <a:solidFill>
                  <a:prstClr val="black"/>
                </a:solidFill>
                <a:cs typeface="Calibri"/>
              </a:rPr>
              <a:t> </a:t>
            </a:r>
            <a:r>
              <a:rPr sz="1000" spc="-10" dirty="0">
                <a:solidFill>
                  <a:prstClr val="black"/>
                </a:solidFill>
                <a:cs typeface="Calibri"/>
              </a:rPr>
              <a:t>irradiation</a:t>
            </a:r>
            <a:r>
              <a:rPr sz="1000" spc="35" dirty="0">
                <a:solidFill>
                  <a:prstClr val="black"/>
                </a:solidFill>
                <a:cs typeface="Calibri"/>
              </a:rPr>
              <a:t> </a:t>
            </a:r>
            <a:r>
              <a:rPr sz="1000" spc="-10" dirty="0">
                <a:solidFill>
                  <a:prstClr val="black"/>
                </a:solidFill>
                <a:cs typeface="Calibri"/>
              </a:rPr>
              <a:t>[II,</a:t>
            </a:r>
            <a:r>
              <a:rPr sz="1000" spc="30" dirty="0">
                <a:solidFill>
                  <a:prstClr val="black"/>
                </a:solidFill>
                <a:cs typeface="Calibri"/>
              </a:rPr>
              <a:t> </a:t>
            </a:r>
            <a:r>
              <a:rPr sz="1000" spc="-5" dirty="0">
                <a:solidFill>
                  <a:prstClr val="black"/>
                </a:solidFill>
                <a:cs typeface="Calibri"/>
              </a:rPr>
              <a:t>D]. </a:t>
            </a:r>
            <a:r>
              <a:rPr sz="1000" spc="-210" dirty="0">
                <a:solidFill>
                  <a:prstClr val="black"/>
                </a:solidFill>
                <a:cs typeface="Calibri"/>
              </a:rPr>
              <a:t> </a:t>
            </a:r>
            <a:r>
              <a:rPr sz="1000" spc="-10" dirty="0">
                <a:solidFill>
                  <a:prstClr val="black"/>
                </a:solidFill>
                <a:cs typeface="Calibri"/>
              </a:rPr>
              <a:t>For</a:t>
            </a:r>
            <a:r>
              <a:rPr sz="1000" spc="-5" dirty="0">
                <a:solidFill>
                  <a:prstClr val="black"/>
                </a:solidFill>
                <a:cs typeface="Calibri"/>
              </a:rPr>
              <a:t> </a:t>
            </a:r>
            <a:r>
              <a:rPr sz="1000" spc="-10" dirty="0">
                <a:solidFill>
                  <a:prstClr val="black"/>
                </a:solidFill>
                <a:cs typeface="Calibri"/>
              </a:rPr>
              <a:t>poor-responding</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treated</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interval- </a:t>
            </a:r>
            <a:r>
              <a:rPr sz="1000" spc="-5" dirty="0">
                <a:solidFill>
                  <a:prstClr val="black"/>
                </a:solidFill>
                <a:cs typeface="Calibri"/>
              </a:rPr>
              <a:t> </a:t>
            </a:r>
            <a:r>
              <a:rPr sz="1000" spc="-10" dirty="0">
                <a:solidFill>
                  <a:prstClr val="black"/>
                </a:solidFill>
                <a:cs typeface="Calibri"/>
              </a:rPr>
              <a:t>compressed</a:t>
            </a:r>
            <a:r>
              <a:rPr sz="1000" spc="105" dirty="0">
                <a:solidFill>
                  <a:prstClr val="black"/>
                </a:solidFill>
                <a:cs typeface="Calibri"/>
              </a:rPr>
              <a:t> </a:t>
            </a:r>
            <a:r>
              <a:rPr sz="1000" spc="-10" dirty="0">
                <a:solidFill>
                  <a:prstClr val="black"/>
                </a:solidFill>
                <a:cs typeface="Calibri"/>
              </a:rPr>
              <a:t>VDC/IE,</a:t>
            </a:r>
            <a:r>
              <a:rPr sz="1000" spc="90" dirty="0">
                <a:solidFill>
                  <a:prstClr val="black"/>
                </a:solidFill>
                <a:cs typeface="Calibri"/>
              </a:rPr>
              <a:t> </a:t>
            </a:r>
            <a:r>
              <a:rPr sz="1000" spc="-10" dirty="0">
                <a:solidFill>
                  <a:prstClr val="black"/>
                </a:solidFill>
                <a:cs typeface="Calibri"/>
              </a:rPr>
              <a:t>the</a:t>
            </a:r>
            <a:r>
              <a:rPr sz="1000" spc="110" dirty="0">
                <a:solidFill>
                  <a:prstClr val="black"/>
                </a:solidFill>
                <a:cs typeface="Calibri"/>
              </a:rPr>
              <a:t> </a:t>
            </a:r>
            <a:r>
              <a:rPr sz="1000" spc="-15" dirty="0">
                <a:solidFill>
                  <a:prstClr val="black"/>
                </a:solidFill>
                <a:cs typeface="Calibri"/>
              </a:rPr>
              <a:t>role</a:t>
            </a:r>
            <a:r>
              <a:rPr sz="1000" spc="120" dirty="0">
                <a:solidFill>
                  <a:prstClr val="black"/>
                </a:solidFill>
                <a:cs typeface="Calibri"/>
              </a:rPr>
              <a:t> </a:t>
            </a:r>
            <a:r>
              <a:rPr sz="1000" spc="-10" dirty="0">
                <a:solidFill>
                  <a:prstClr val="black"/>
                </a:solidFill>
                <a:cs typeface="Calibri"/>
              </a:rPr>
              <a:t>of</a:t>
            </a:r>
            <a:r>
              <a:rPr sz="1000" spc="100" dirty="0">
                <a:solidFill>
                  <a:prstClr val="black"/>
                </a:solidFill>
                <a:cs typeface="Calibri"/>
              </a:rPr>
              <a:t> </a:t>
            </a:r>
            <a:r>
              <a:rPr sz="1000" spc="-10" dirty="0">
                <a:solidFill>
                  <a:prstClr val="black"/>
                </a:solidFill>
                <a:cs typeface="Calibri"/>
              </a:rPr>
              <a:t>high-dose</a:t>
            </a:r>
            <a:r>
              <a:rPr sz="1000" spc="110" dirty="0">
                <a:solidFill>
                  <a:prstClr val="black"/>
                </a:solidFill>
                <a:cs typeface="Calibri"/>
              </a:rPr>
              <a:t> </a:t>
            </a:r>
            <a:r>
              <a:rPr sz="1000" spc="-10" dirty="0">
                <a:solidFill>
                  <a:prstClr val="black"/>
                </a:solidFill>
                <a:cs typeface="Calibri"/>
              </a:rPr>
              <a:t>ChT</a:t>
            </a:r>
            <a:r>
              <a:rPr sz="1000" spc="110" dirty="0">
                <a:solidFill>
                  <a:prstClr val="black"/>
                </a:solidFill>
                <a:cs typeface="Calibri"/>
              </a:rPr>
              <a:t> </a:t>
            </a:r>
            <a:r>
              <a:rPr sz="1000" spc="-10" dirty="0">
                <a:solidFill>
                  <a:prstClr val="black"/>
                </a:solidFill>
                <a:cs typeface="Calibri"/>
              </a:rPr>
              <a:t>has</a:t>
            </a:r>
            <a:r>
              <a:rPr sz="1000" spc="110" dirty="0">
                <a:solidFill>
                  <a:prstClr val="black"/>
                </a:solidFill>
                <a:cs typeface="Calibri"/>
              </a:rPr>
              <a:t> </a:t>
            </a:r>
            <a:r>
              <a:rPr sz="1000" spc="-10" dirty="0">
                <a:solidFill>
                  <a:prstClr val="black"/>
                </a:solidFill>
                <a:cs typeface="Calibri"/>
              </a:rPr>
              <a:t>not </a:t>
            </a:r>
            <a:r>
              <a:rPr sz="1000" spc="-215" dirty="0">
                <a:solidFill>
                  <a:prstClr val="black"/>
                </a:solidFill>
                <a:cs typeface="Calibri"/>
              </a:rPr>
              <a:t> </a:t>
            </a:r>
            <a:r>
              <a:rPr sz="1000" spc="-10" dirty="0">
                <a:solidFill>
                  <a:prstClr val="black"/>
                </a:solidFill>
                <a:cs typeface="Calibri"/>
              </a:rPr>
              <a:t>been</a:t>
            </a:r>
            <a:r>
              <a:rPr sz="1000" spc="145" dirty="0">
                <a:solidFill>
                  <a:prstClr val="black"/>
                </a:solidFill>
                <a:cs typeface="Calibri"/>
              </a:rPr>
              <a:t> </a:t>
            </a:r>
            <a:r>
              <a:rPr sz="1000" spc="-10" dirty="0">
                <a:solidFill>
                  <a:prstClr val="black"/>
                </a:solidFill>
                <a:cs typeface="Calibri"/>
              </a:rPr>
              <a:t>evaluated.</a:t>
            </a:r>
            <a:r>
              <a:rPr sz="1000" spc="60" dirty="0">
                <a:solidFill>
                  <a:prstClr val="black"/>
                </a:solidFill>
                <a:cs typeface="Calibri"/>
              </a:rPr>
              <a:t> </a:t>
            </a:r>
            <a:r>
              <a:rPr sz="1000" spc="-10" dirty="0">
                <a:solidFill>
                  <a:prstClr val="black"/>
                </a:solidFill>
                <a:cs typeface="Calibri"/>
              </a:rPr>
              <a:t>The</a:t>
            </a:r>
            <a:r>
              <a:rPr sz="1000" spc="140" dirty="0">
                <a:solidFill>
                  <a:prstClr val="black"/>
                </a:solidFill>
                <a:cs typeface="Calibri"/>
              </a:rPr>
              <a:t> </a:t>
            </a:r>
            <a:r>
              <a:rPr sz="1000" spc="-10" dirty="0">
                <a:solidFill>
                  <a:prstClr val="black"/>
                </a:solidFill>
                <a:cs typeface="Calibri"/>
              </a:rPr>
              <a:t>selection</a:t>
            </a:r>
            <a:r>
              <a:rPr sz="1000" spc="145" dirty="0">
                <a:solidFill>
                  <a:prstClr val="black"/>
                </a:solidFill>
                <a:cs typeface="Calibri"/>
              </a:rPr>
              <a:t> </a:t>
            </a:r>
            <a:r>
              <a:rPr sz="1000" spc="-10" dirty="0">
                <a:solidFill>
                  <a:prstClr val="black"/>
                </a:solidFill>
                <a:cs typeface="Calibri"/>
              </a:rPr>
              <a:t>of</a:t>
            </a:r>
            <a:r>
              <a:rPr sz="1000" spc="140" dirty="0">
                <a:solidFill>
                  <a:prstClr val="black"/>
                </a:solidFill>
                <a:cs typeface="Calibri"/>
              </a:rPr>
              <a:t> </a:t>
            </a:r>
            <a:r>
              <a:rPr sz="1000" spc="-10" dirty="0">
                <a:solidFill>
                  <a:prstClr val="black"/>
                </a:solidFill>
                <a:cs typeface="Calibri"/>
              </a:rPr>
              <a:t>the</a:t>
            </a:r>
            <a:r>
              <a:rPr sz="1000" spc="140" dirty="0">
                <a:solidFill>
                  <a:prstClr val="black"/>
                </a:solidFill>
                <a:cs typeface="Calibri"/>
              </a:rPr>
              <a:t> </a:t>
            </a:r>
            <a:r>
              <a:rPr sz="1000" spc="-10" dirty="0">
                <a:solidFill>
                  <a:prstClr val="black"/>
                </a:solidFill>
                <a:cs typeface="Calibri"/>
              </a:rPr>
              <a:t>most</a:t>
            </a:r>
            <a:r>
              <a:rPr sz="1000" spc="125" dirty="0">
                <a:solidFill>
                  <a:prstClr val="black"/>
                </a:solidFill>
                <a:cs typeface="Calibri"/>
              </a:rPr>
              <a:t> </a:t>
            </a:r>
            <a:r>
              <a:rPr sz="1000" spc="-10" dirty="0">
                <a:solidFill>
                  <a:prstClr val="black"/>
                </a:solidFill>
                <a:cs typeface="Calibri"/>
              </a:rPr>
              <a:t>appropriate </a:t>
            </a:r>
            <a:r>
              <a:rPr sz="1000" spc="-215" dirty="0">
                <a:solidFill>
                  <a:prstClr val="black"/>
                </a:solidFill>
                <a:cs typeface="Calibri"/>
              </a:rPr>
              <a:t> </a:t>
            </a:r>
            <a:r>
              <a:rPr sz="1000" spc="-10" dirty="0">
                <a:solidFill>
                  <a:prstClr val="black"/>
                </a:solidFill>
                <a:cs typeface="Calibri"/>
              </a:rPr>
              <a:t>consolidation</a:t>
            </a:r>
            <a:r>
              <a:rPr sz="1000" spc="70" dirty="0">
                <a:solidFill>
                  <a:prstClr val="black"/>
                </a:solidFill>
                <a:cs typeface="Calibri"/>
              </a:rPr>
              <a:t> </a:t>
            </a:r>
            <a:r>
              <a:rPr sz="1000" spc="-10" dirty="0">
                <a:solidFill>
                  <a:prstClr val="black"/>
                </a:solidFill>
                <a:cs typeface="Calibri"/>
              </a:rPr>
              <a:t>should</a:t>
            </a:r>
            <a:r>
              <a:rPr sz="1000" spc="65" dirty="0">
                <a:solidFill>
                  <a:prstClr val="black"/>
                </a:solidFill>
                <a:cs typeface="Calibri"/>
              </a:rPr>
              <a:t> </a:t>
            </a:r>
            <a:r>
              <a:rPr sz="1000" spc="-20" dirty="0">
                <a:solidFill>
                  <a:prstClr val="black"/>
                </a:solidFill>
                <a:cs typeface="Calibri"/>
              </a:rPr>
              <a:t>take</a:t>
            </a:r>
            <a:r>
              <a:rPr sz="1000" spc="75" dirty="0">
                <a:solidFill>
                  <a:prstClr val="black"/>
                </a:solidFill>
                <a:cs typeface="Calibri"/>
              </a:rPr>
              <a:t> </a:t>
            </a:r>
            <a:r>
              <a:rPr sz="1000" spc="-10" dirty="0">
                <a:solidFill>
                  <a:prstClr val="black"/>
                </a:solidFill>
                <a:cs typeface="Calibri"/>
              </a:rPr>
              <a:t>into</a:t>
            </a:r>
            <a:r>
              <a:rPr sz="1000" spc="65" dirty="0">
                <a:solidFill>
                  <a:prstClr val="black"/>
                </a:solidFill>
                <a:cs typeface="Calibri"/>
              </a:rPr>
              <a:t> </a:t>
            </a:r>
            <a:r>
              <a:rPr sz="1000" spc="-10" dirty="0">
                <a:solidFill>
                  <a:prstClr val="black"/>
                </a:solidFill>
                <a:cs typeface="Calibri"/>
              </a:rPr>
              <a:t>account</a:t>
            </a:r>
            <a:r>
              <a:rPr sz="1000" spc="65" dirty="0">
                <a:solidFill>
                  <a:prstClr val="black"/>
                </a:solidFill>
                <a:cs typeface="Calibri"/>
              </a:rPr>
              <a:t> </a:t>
            </a:r>
            <a:r>
              <a:rPr sz="1000" spc="-10" dirty="0">
                <a:solidFill>
                  <a:prstClr val="black"/>
                </a:solidFill>
                <a:cs typeface="Calibri"/>
              </a:rPr>
              <a:t>the</a:t>
            </a:r>
            <a:r>
              <a:rPr sz="1000" spc="65" dirty="0">
                <a:solidFill>
                  <a:prstClr val="black"/>
                </a:solidFill>
                <a:cs typeface="Calibri"/>
              </a:rPr>
              <a:t> </a:t>
            </a:r>
            <a:r>
              <a:rPr sz="1000" spc="-10" dirty="0">
                <a:solidFill>
                  <a:prstClr val="black"/>
                </a:solidFill>
                <a:cs typeface="Calibri"/>
              </a:rPr>
              <a:t>ChT</a:t>
            </a:r>
            <a:r>
              <a:rPr sz="1000" spc="15" dirty="0">
                <a:solidFill>
                  <a:prstClr val="black"/>
                </a:solidFill>
                <a:cs typeface="Calibri"/>
              </a:rPr>
              <a:t> </a:t>
            </a:r>
            <a:r>
              <a:rPr sz="1000" spc="-10" dirty="0">
                <a:solidFill>
                  <a:prstClr val="black"/>
                </a:solidFill>
                <a:cs typeface="Calibri"/>
              </a:rPr>
              <a:t>regimen </a:t>
            </a:r>
            <a:r>
              <a:rPr sz="1000" spc="-215" dirty="0">
                <a:solidFill>
                  <a:prstClr val="black"/>
                </a:solidFill>
                <a:cs typeface="Calibri"/>
              </a:rPr>
              <a:t> </a:t>
            </a:r>
            <a:r>
              <a:rPr sz="1000" spc="-10" dirty="0">
                <a:solidFill>
                  <a:prstClr val="black"/>
                </a:solidFill>
                <a:cs typeface="Calibri"/>
              </a:rPr>
              <a:t>received</a:t>
            </a:r>
            <a:r>
              <a:rPr sz="1000" spc="190" dirty="0">
                <a:solidFill>
                  <a:prstClr val="black"/>
                </a:solidFill>
                <a:cs typeface="Calibri"/>
              </a:rPr>
              <a:t> </a:t>
            </a:r>
            <a:r>
              <a:rPr sz="1000" spc="-10" dirty="0">
                <a:solidFill>
                  <a:prstClr val="black"/>
                </a:solidFill>
                <a:cs typeface="Calibri"/>
              </a:rPr>
              <a:t>and</a:t>
            </a:r>
            <a:r>
              <a:rPr sz="1000" spc="195" dirty="0">
                <a:solidFill>
                  <a:prstClr val="black"/>
                </a:solidFill>
                <a:cs typeface="Calibri"/>
              </a:rPr>
              <a:t> </a:t>
            </a:r>
            <a:r>
              <a:rPr sz="1000" spc="-10" dirty="0">
                <a:solidFill>
                  <a:prstClr val="black"/>
                </a:solidFill>
                <a:cs typeface="Calibri"/>
              </a:rPr>
              <a:t>need</a:t>
            </a:r>
            <a:r>
              <a:rPr sz="1000" spc="195" dirty="0">
                <a:solidFill>
                  <a:prstClr val="black"/>
                </a:solidFill>
                <a:cs typeface="Calibri"/>
              </a:rPr>
              <a:t> </a:t>
            </a:r>
            <a:r>
              <a:rPr sz="1000" spc="-15" dirty="0">
                <a:solidFill>
                  <a:prstClr val="black"/>
                </a:solidFill>
                <a:cs typeface="Calibri"/>
              </a:rPr>
              <a:t>for</a:t>
            </a:r>
            <a:r>
              <a:rPr sz="1000" spc="190" dirty="0">
                <a:solidFill>
                  <a:prstClr val="black"/>
                </a:solidFill>
                <a:cs typeface="Calibri"/>
              </a:rPr>
              <a:t> </a:t>
            </a:r>
            <a:r>
              <a:rPr sz="1000" spc="-45" dirty="0">
                <a:solidFill>
                  <a:prstClr val="black"/>
                </a:solidFill>
                <a:cs typeface="Calibri"/>
              </a:rPr>
              <a:t>RT,</a:t>
            </a:r>
            <a:r>
              <a:rPr sz="1000" spc="-10" dirty="0">
                <a:solidFill>
                  <a:prstClr val="black"/>
                </a:solidFill>
                <a:cs typeface="Calibri"/>
              </a:rPr>
              <a:t> the</a:t>
            </a:r>
            <a:r>
              <a:rPr sz="1000" spc="195" dirty="0">
                <a:solidFill>
                  <a:prstClr val="black"/>
                </a:solidFill>
                <a:cs typeface="Calibri"/>
              </a:rPr>
              <a:t> </a:t>
            </a:r>
            <a:r>
              <a:rPr sz="1000" spc="-10" dirty="0">
                <a:solidFill>
                  <a:prstClr val="black"/>
                </a:solidFill>
                <a:cs typeface="Calibri"/>
              </a:rPr>
              <a:t>feasibility</a:t>
            </a:r>
            <a:r>
              <a:rPr sz="1000" spc="190" dirty="0">
                <a:solidFill>
                  <a:prstClr val="black"/>
                </a:solidFill>
                <a:cs typeface="Calibri"/>
              </a:rPr>
              <a:t> </a:t>
            </a:r>
            <a:r>
              <a:rPr sz="1000" spc="-10" dirty="0">
                <a:solidFill>
                  <a:prstClr val="black"/>
                </a:solidFill>
                <a:cs typeface="Calibri"/>
              </a:rPr>
              <a:t>of</a:t>
            </a:r>
            <a:r>
              <a:rPr sz="1000" spc="190" dirty="0">
                <a:solidFill>
                  <a:prstClr val="black"/>
                </a:solidFill>
                <a:cs typeface="Calibri"/>
              </a:rPr>
              <a:t> </a:t>
            </a:r>
            <a:r>
              <a:rPr sz="1000" spc="-10" dirty="0">
                <a:solidFill>
                  <a:prstClr val="black"/>
                </a:solidFill>
                <a:cs typeface="Calibri"/>
              </a:rPr>
              <a:t>which</a:t>
            </a:r>
            <a:r>
              <a:rPr sz="1000" spc="200" dirty="0">
                <a:solidFill>
                  <a:prstClr val="black"/>
                </a:solidFill>
                <a:cs typeface="Calibri"/>
              </a:rPr>
              <a:t> </a:t>
            </a:r>
            <a:r>
              <a:rPr sz="1000" spc="-10" dirty="0">
                <a:solidFill>
                  <a:prstClr val="black"/>
                </a:solidFill>
                <a:cs typeface="Calibri"/>
              </a:rPr>
              <a:t>can</a:t>
            </a:r>
            <a:r>
              <a:rPr sz="1000" spc="195" dirty="0">
                <a:solidFill>
                  <a:prstClr val="black"/>
                </a:solidFill>
                <a:cs typeface="Calibri"/>
              </a:rPr>
              <a:t> </a:t>
            </a:r>
            <a:r>
              <a:rPr sz="1000" spc="-10" dirty="0">
                <a:solidFill>
                  <a:prstClr val="black"/>
                </a:solidFill>
                <a:cs typeface="Calibri"/>
              </a:rPr>
              <a:t>be </a:t>
            </a:r>
            <a:r>
              <a:rPr sz="1000" spc="-215" dirty="0">
                <a:solidFill>
                  <a:prstClr val="black"/>
                </a:solidFill>
                <a:cs typeface="Calibri"/>
              </a:rPr>
              <a:t> </a:t>
            </a:r>
            <a:r>
              <a:rPr sz="1000" spc="-10" dirty="0">
                <a:solidFill>
                  <a:prstClr val="black"/>
                </a:solidFill>
                <a:cs typeface="Calibri"/>
              </a:rPr>
              <a:t>limited</a:t>
            </a:r>
            <a:r>
              <a:rPr sz="1000" spc="15" dirty="0">
                <a:solidFill>
                  <a:prstClr val="black"/>
                </a:solidFill>
                <a:cs typeface="Calibri"/>
              </a:rPr>
              <a:t> </a:t>
            </a:r>
            <a:r>
              <a:rPr sz="1000" spc="-5" dirty="0">
                <a:solidFill>
                  <a:prstClr val="black"/>
                </a:solidFill>
                <a:cs typeface="Calibri"/>
              </a:rPr>
              <a:t>in</a:t>
            </a:r>
            <a:r>
              <a:rPr sz="1000" spc="35" dirty="0">
                <a:solidFill>
                  <a:prstClr val="black"/>
                </a:solidFill>
                <a:cs typeface="Calibri"/>
              </a:rPr>
              <a:t> </a:t>
            </a:r>
            <a:r>
              <a:rPr sz="1000" spc="-10" dirty="0">
                <a:solidFill>
                  <a:prstClr val="black"/>
                </a:solidFill>
                <a:cs typeface="Calibri"/>
              </a:rPr>
              <a:t>patients</a:t>
            </a:r>
            <a:r>
              <a:rPr sz="1000" spc="20" dirty="0">
                <a:solidFill>
                  <a:prstClr val="black"/>
                </a:solidFill>
                <a:cs typeface="Calibri"/>
              </a:rPr>
              <a:t> </a:t>
            </a:r>
            <a:r>
              <a:rPr sz="1000" spc="-10" dirty="0">
                <a:solidFill>
                  <a:prstClr val="black"/>
                </a:solidFill>
                <a:cs typeface="Calibri"/>
              </a:rPr>
              <a:t>receiving</a:t>
            </a:r>
            <a:r>
              <a:rPr sz="1000" spc="25" dirty="0">
                <a:solidFill>
                  <a:prstClr val="black"/>
                </a:solidFill>
                <a:cs typeface="Calibri"/>
              </a:rPr>
              <a:t> </a:t>
            </a:r>
            <a:r>
              <a:rPr sz="1000" spc="-5" dirty="0">
                <a:solidFill>
                  <a:prstClr val="black"/>
                </a:solidFill>
                <a:cs typeface="Calibri"/>
              </a:rPr>
              <a:t>BuMel</a:t>
            </a:r>
            <a:r>
              <a:rPr sz="1000" spc="20" dirty="0">
                <a:solidFill>
                  <a:prstClr val="black"/>
                </a:solidFill>
                <a:cs typeface="Calibri"/>
              </a:rPr>
              <a:t> </a:t>
            </a:r>
            <a:r>
              <a:rPr sz="1000" spc="-10" dirty="0">
                <a:solidFill>
                  <a:prstClr val="black"/>
                </a:solidFill>
                <a:cs typeface="Calibri"/>
              </a:rPr>
              <a:t>due</a:t>
            </a:r>
            <a:r>
              <a:rPr sz="1000" spc="35" dirty="0">
                <a:solidFill>
                  <a:prstClr val="black"/>
                </a:solidFill>
                <a:cs typeface="Calibri"/>
              </a:rPr>
              <a:t> </a:t>
            </a:r>
            <a:r>
              <a:rPr sz="1000" spc="-10" dirty="0">
                <a:solidFill>
                  <a:prstClr val="black"/>
                </a:solidFill>
                <a:cs typeface="Calibri"/>
              </a:rPr>
              <a:t>to</a:t>
            </a:r>
            <a:r>
              <a:rPr sz="1000" spc="25" dirty="0">
                <a:solidFill>
                  <a:prstClr val="black"/>
                </a:solidFill>
                <a:cs typeface="Calibri"/>
              </a:rPr>
              <a:t> </a:t>
            </a:r>
            <a:r>
              <a:rPr sz="1000" spc="-15" dirty="0">
                <a:solidFill>
                  <a:prstClr val="black"/>
                </a:solidFill>
                <a:cs typeface="Calibri"/>
              </a:rPr>
              <a:t>expected</a:t>
            </a:r>
            <a:r>
              <a:rPr sz="1000" spc="35" dirty="0">
                <a:solidFill>
                  <a:prstClr val="black"/>
                </a:solidFill>
                <a:cs typeface="Calibri"/>
              </a:rPr>
              <a:t> </a:t>
            </a:r>
            <a:r>
              <a:rPr sz="1000" spc="-15" dirty="0">
                <a:solidFill>
                  <a:prstClr val="black"/>
                </a:solidFill>
                <a:cs typeface="Calibri"/>
              </a:rPr>
              <a:t>toxicity. </a:t>
            </a:r>
            <a:r>
              <a:rPr sz="1000" spc="-210" dirty="0">
                <a:solidFill>
                  <a:prstClr val="black"/>
                </a:solidFill>
                <a:cs typeface="Calibri"/>
              </a:rPr>
              <a:t> </a:t>
            </a:r>
            <a:r>
              <a:rPr sz="1000" spc="-30" dirty="0">
                <a:solidFill>
                  <a:prstClr val="black"/>
                </a:solidFill>
                <a:cs typeface="Calibri"/>
              </a:rPr>
              <a:t>Generally,</a:t>
            </a:r>
            <a:r>
              <a:rPr sz="1000" spc="-25" dirty="0">
                <a:solidFill>
                  <a:prstClr val="black"/>
                </a:solidFill>
                <a:cs typeface="Calibri"/>
              </a:rPr>
              <a:t> </a:t>
            </a:r>
            <a:r>
              <a:rPr sz="1000" spc="-10" dirty="0">
                <a:solidFill>
                  <a:prstClr val="black"/>
                </a:solidFill>
                <a:cs typeface="Calibri"/>
              </a:rPr>
              <a:t>up </a:t>
            </a:r>
            <a:r>
              <a:rPr sz="1000" spc="-15" dirty="0">
                <a:solidFill>
                  <a:prstClr val="black"/>
                </a:solidFill>
                <a:cs typeface="Calibri"/>
              </a:rPr>
              <a:t>to</a:t>
            </a:r>
            <a:r>
              <a:rPr sz="1000" spc="-10" dirty="0">
                <a:solidFill>
                  <a:prstClr val="black"/>
                </a:solidFill>
                <a:cs typeface="Calibri"/>
              </a:rPr>
              <a:t> </a:t>
            </a:r>
            <a:r>
              <a:rPr sz="1000" spc="-15" dirty="0">
                <a:solidFill>
                  <a:prstClr val="black"/>
                </a:solidFill>
                <a:cs typeface="Calibri"/>
              </a:rPr>
              <a:t>nine</a:t>
            </a:r>
            <a:r>
              <a:rPr sz="1000" spc="-10" dirty="0">
                <a:solidFill>
                  <a:prstClr val="black"/>
                </a:solidFill>
                <a:cs typeface="Calibri"/>
              </a:rPr>
              <a:t> </a:t>
            </a:r>
            <a:r>
              <a:rPr sz="1000" spc="-20" dirty="0">
                <a:solidFill>
                  <a:prstClr val="black"/>
                </a:solidFill>
                <a:cs typeface="Calibri"/>
              </a:rPr>
              <a:t>cycles</a:t>
            </a:r>
            <a:r>
              <a:rPr sz="1000" spc="-15" dirty="0">
                <a:solidFill>
                  <a:prstClr val="black"/>
                </a:solidFill>
                <a:cs typeface="Calibri"/>
              </a:rPr>
              <a:t> of</a:t>
            </a:r>
            <a:r>
              <a:rPr sz="1000" spc="-10" dirty="0">
                <a:solidFill>
                  <a:prstClr val="black"/>
                </a:solidFill>
                <a:cs typeface="Calibri"/>
              </a:rPr>
              <a:t> </a:t>
            </a:r>
            <a:r>
              <a:rPr sz="1000" spc="-20" dirty="0">
                <a:solidFill>
                  <a:prstClr val="black"/>
                </a:solidFill>
                <a:cs typeface="Calibri"/>
              </a:rPr>
              <a:t>induction</a:t>
            </a:r>
            <a:r>
              <a:rPr sz="1000" spc="185" dirty="0">
                <a:solidFill>
                  <a:prstClr val="black"/>
                </a:solidFill>
                <a:cs typeface="Calibri"/>
              </a:rPr>
              <a:t> </a:t>
            </a:r>
            <a:r>
              <a:rPr sz="1000" spc="-15" dirty="0">
                <a:solidFill>
                  <a:prstClr val="black"/>
                </a:solidFill>
                <a:cs typeface="Calibri"/>
              </a:rPr>
              <a:t>ChT</a:t>
            </a:r>
            <a:r>
              <a:rPr sz="1000" spc="195" dirty="0">
                <a:solidFill>
                  <a:prstClr val="black"/>
                </a:solidFill>
                <a:cs typeface="Calibri"/>
              </a:rPr>
              <a:t> </a:t>
            </a:r>
            <a:r>
              <a:rPr sz="1000" spc="-15" dirty="0">
                <a:solidFill>
                  <a:prstClr val="black"/>
                </a:solidFill>
                <a:cs typeface="Calibri"/>
              </a:rPr>
              <a:t>is</a:t>
            </a:r>
            <a:r>
              <a:rPr sz="1000" spc="195" dirty="0">
                <a:solidFill>
                  <a:prstClr val="black"/>
                </a:solidFill>
                <a:cs typeface="Calibri"/>
              </a:rPr>
              <a:t> </a:t>
            </a:r>
            <a:r>
              <a:rPr sz="1000" spc="-20" dirty="0">
                <a:solidFill>
                  <a:prstClr val="black"/>
                </a:solidFill>
                <a:cs typeface="Calibri"/>
              </a:rPr>
              <a:t>delivered </a:t>
            </a:r>
            <a:r>
              <a:rPr sz="1000" spc="-15" dirty="0">
                <a:solidFill>
                  <a:prstClr val="black"/>
                </a:solidFill>
                <a:cs typeface="Calibri"/>
              </a:rPr>
              <a:t> </a:t>
            </a:r>
            <a:r>
              <a:rPr sz="1000" spc="-25" dirty="0">
                <a:solidFill>
                  <a:prstClr val="black"/>
                </a:solidFill>
                <a:cs typeface="Calibri"/>
              </a:rPr>
              <a:t>after</a:t>
            </a:r>
            <a:r>
              <a:rPr sz="1000" spc="75" dirty="0">
                <a:solidFill>
                  <a:prstClr val="black"/>
                </a:solidFill>
                <a:cs typeface="Calibri"/>
              </a:rPr>
              <a:t> </a:t>
            </a:r>
            <a:r>
              <a:rPr sz="1000" spc="-30" dirty="0">
                <a:solidFill>
                  <a:prstClr val="black"/>
                </a:solidFill>
                <a:cs typeface="Calibri"/>
              </a:rPr>
              <a:t>biopsy,</a:t>
            </a:r>
            <a:r>
              <a:rPr sz="1000" spc="80" dirty="0">
                <a:solidFill>
                  <a:prstClr val="black"/>
                </a:solidFill>
                <a:cs typeface="Calibri"/>
              </a:rPr>
              <a:t> </a:t>
            </a:r>
            <a:r>
              <a:rPr sz="1000" spc="-20" dirty="0">
                <a:solidFill>
                  <a:prstClr val="black"/>
                </a:solidFill>
                <a:cs typeface="Calibri"/>
              </a:rPr>
              <a:t>followed</a:t>
            </a:r>
            <a:r>
              <a:rPr sz="1000" spc="60" dirty="0">
                <a:solidFill>
                  <a:prstClr val="black"/>
                </a:solidFill>
                <a:cs typeface="Calibri"/>
              </a:rPr>
              <a:t> </a:t>
            </a:r>
            <a:r>
              <a:rPr sz="1000" spc="-15" dirty="0">
                <a:solidFill>
                  <a:prstClr val="black"/>
                </a:solidFill>
                <a:cs typeface="Calibri"/>
              </a:rPr>
              <a:t>by</a:t>
            </a:r>
            <a:r>
              <a:rPr sz="1000" spc="65" dirty="0">
                <a:solidFill>
                  <a:prstClr val="black"/>
                </a:solidFill>
                <a:cs typeface="Calibri"/>
              </a:rPr>
              <a:t> </a:t>
            </a:r>
            <a:r>
              <a:rPr sz="1000" spc="-20" dirty="0">
                <a:solidFill>
                  <a:prstClr val="black"/>
                </a:solidFill>
                <a:cs typeface="Calibri"/>
              </a:rPr>
              <a:t>local</a:t>
            </a:r>
            <a:r>
              <a:rPr sz="1000" spc="70" dirty="0">
                <a:solidFill>
                  <a:prstClr val="black"/>
                </a:solidFill>
                <a:cs typeface="Calibri"/>
              </a:rPr>
              <a:t> </a:t>
            </a:r>
            <a:r>
              <a:rPr sz="1000" spc="-30" dirty="0">
                <a:solidFill>
                  <a:prstClr val="black"/>
                </a:solidFill>
                <a:cs typeface="Calibri"/>
              </a:rPr>
              <a:t>therapy,</a:t>
            </a:r>
            <a:r>
              <a:rPr sz="1000" spc="75" dirty="0">
                <a:solidFill>
                  <a:prstClr val="black"/>
                </a:solidFill>
                <a:cs typeface="Calibri"/>
              </a:rPr>
              <a:t> </a:t>
            </a:r>
            <a:r>
              <a:rPr sz="1000" spc="-20" dirty="0">
                <a:solidFill>
                  <a:prstClr val="black"/>
                </a:solidFill>
                <a:cs typeface="Calibri"/>
              </a:rPr>
              <a:t>and</a:t>
            </a:r>
            <a:r>
              <a:rPr sz="1000" spc="65" dirty="0">
                <a:solidFill>
                  <a:prstClr val="black"/>
                </a:solidFill>
                <a:cs typeface="Calibri"/>
              </a:rPr>
              <a:t> </a:t>
            </a:r>
            <a:r>
              <a:rPr sz="1000" spc="-20" dirty="0">
                <a:solidFill>
                  <a:prstClr val="black"/>
                </a:solidFill>
                <a:cs typeface="Calibri"/>
              </a:rPr>
              <a:t>consolidation </a:t>
            </a:r>
            <a:r>
              <a:rPr sz="1000" spc="-215" dirty="0">
                <a:solidFill>
                  <a:prstClr val="black"/>
                </a:solidFill>
                <a:cs typeface="Calibri"/>
              </a:rPr>
              <a:t> </a:t>
            </a:r>
            <a:r>
              <a:rPr sz="1000" spc="-30" dirty="0">
                <a:solidFill>
                  <a:prstClr val="black"/>
                </a:solidFill>
                <a:cs typeface="Calibri"/>
              </a:rPr>
              <a:t>thereafter.</a:t>
            </a:r>
            <a:r>
              <a:rPr sz="1000" spc="120" dirty="0">
                <a:solidFill>
                  <a:prstClr val="black"/>
                </a:solidFill>
                <a:cs typeface="Calibri"/>
              </a:rPr>
              <a:t> </a:t>
            </a:r>
            <a:r>
              <a:rPr sz="1000" spc="-20" dirty="0">
                <a:solidFill>
                  <a:prstClr val="black"/>
                </a:solidFill>
                <a:cs typeface="Calibri"/>
              </a:rPr>
              <a:t>Overall</a:t>
            </a:r>
            <a:r>
              <a:rPr sz="1000" spc="120" dirty="0">
                <a:solidFill>
                  <a:prstClr val="black"/>
                </a:solidFill>
                <a:cs typeface="Calibri"/>
              </a:rPr>
              <a:t> </a:t>
            </a:r>
            <a:r>
              <a:rPr sz="1000" spc="-20" dirty="0">
                <a:solidFill>
                  <a:prstClr val="black"/>
                </a:solidFill>
                <a:cs typeface="Calibri"/>
              </a:rPr>
              <a:t>treatment</a:t>
            </a:r>
            <a:r>
              <a:rPr sz="1000" spc="100" dirty="0">
                <a:solidFill>
                  <a:prstClr val="black"/>
                </a:solidFill>
                <a:cs typeface="Calibri"/>
              </a:rPr>
              <a:t> </a:t>
            </a:r>
            <a:r>
              <a:rPr sz="1000" spc="-20" dirty="0">
                <a:solidFill>
                  <a:prstClr val="black"/>
                </a:solidFill>
                <a:cs typeface="Calibri"/>
              </a:rPr>
              <a:t>duration</a:t>
            </a:r>
            <a:r>
              <a:rPr sz="1000" spc="125" dirty="0">
                <a:solidFill>
                  <a:prstClr val="black"/>
                </a:solidFill>
                <a:cs typeface="Calibri"/>
              </a:rPr>
              <a:t> </a:t>
            </a:r>
            <a:r>
              <a:rPr sz="1000" spc="-15" dirty="0">
                <a:solidFill>
                  <a:prstClr val="black"/>
                </a:solidFill>
                <a:cs typeface="Calibri"/>
              </a:rPr>
              <a:t>is</a:t>
            </a:r>
            <a:r>
              <a:rPr sz="1000" spc="125" dirty="0">
                <a:solidFill>
                  <a:prstClr val="black"/>
                </a:solidFill>
                <a:cs typeface="Calibri"/>
              </a:rPr>
              <a:t> </a:t>
            </a:r>
            <a:r>
              <a:rPr sz="1000" spc="-20" dirty="0">
                <a:solidFill>
                  <a:prstClr val="black"/>
                </a:solidFill>
                <a:cs typeface="Calibri"/>
              </a:rPr>
              <a:t>10-12</a:t>
            </a:r>
            <a:r>
              <a:rPr sz="1000" spc="114" dirty="0">
                <a:solidFill>
                  <a:prstClr val="black"/>
                </a:solidFill>
                <a:cs typeface="Calibri"/>
              </a:rPr>
              <a:t> </a:t>
            </a:r>
            <a:r>
              <a:rPr sz="1000" spc="-20" dirty="0">
                <a:solidFill>
                  <a:prstClr val="black"/>
                </a:solidFill>
                <a:cs typeface="Calibri"/>
              </a:rPr>
              <a:t>months.</a:t>
            </a:r>
            <a:r>
              <a:rPr sz="1000" spc="45" dirty="0">
                <a:solidFill>
                  <a:prstClr val="black"/>
                </a:solidFill>
                <a:cs typeface="Calibri"/>
              </a:rPr>
              <a:t> </a:t>
            </a:r>
            <a:r>
              <a:rPr sz="1000" spc="-15" dirty="0">
                <a:solidFill>
                  <a:prstClr val="black"/>
                </a:solidFill>
                <a:cs typeface="Calibri"/>
              </a:rPr>
              <a:t>The </a:t>
            </a:r>
            <a:r>
              <a:rPr sz="1000" spc="-210" dirty="0">
                <a:solidFill>
                  <a:prstClr val="black"/>
                </a:solidFill>
                <a:cs typeface="Calibri"/>
              </a:rPr>
              <a:t> </a:t>
            </a:r>
            <a:r>
              <a:rPr sz="1000" spc="-20" dirty="0">
                <a:solidFill>
                  <a:prstClr val="black"/>
                </a:solidFill>
                <a:cs typeface="Calibri"/>
              </a:rPr>
              <a:t>optimal</a:t>
            </a:r>
            <a:r>
              <a:rPr sz="1000" spc="110" dirty="0">
                <a:solidFill>
                  <a:prstClr val="black"/>
                </a:solidFill>
                <a:cs typeface="Calibri"/>
              </a:rPr>
              <a:t> </a:t>
            </a:r>
            <a:r>
              <a:rPr sz="1000" spc="-20" dirty="0">
                <a:solidFill>
                  <a:prstClr val="black"/>
                </a:solidFill>
                <a:cs typeface="Calibri"/>
              </a:rPr>
              <a:t>timing</a:t>
            </a:r>
            <a:r>
              <a:rPr sz="1000" spc="125" dirty="0">
                <a:solidFill>
                  <a:prstClr val="black"/>
                </a:solidFill>
                <a:cs typeface="Calibri"/>
              </a:rPr>
              <a:t> </a:t>
            </a:r>
            <a:r>
              <a:rPr sz="1000" spc="-20" dirty="0">
                <a:solidFill>
                  <a:prstClr val="black"/>
                </a:solidFill>
                <a:cs typeface="Calibri"/>
              </a:rPr>
              <a:t>for</a:t>
            </a:r>
            <a:r>
              <a:rPr sz="1000" spc="114" dirty="0">
                <a:solidFill>
                  <a:prstClr val="black"/>
                </a:solidFill>
                <a:cs typeface="Calibri"/>
              </a:rPr>
              <a:t> </a:t>
            </a:r>
            <a:r>
              <a:rPr sz="1000" spc="-20" dirty="0">
                <a:solidFill>
                  <a:prstClr val="black"/>
                </a:solidFill>
                <a:cs typeface="Calibri"/>
              </a:rPr>
              <a:t>local</a:t>
            </a:r>
            <a:r>
              <a:rPr sz="1000" spc="125" dirty="0">
                <a:solidFill>
                  <a:prstClr val="black"/>
                </a:solidFill>
                <a:cs typeface="Calibri"/>
              </a:rPr>
              <a:t> </a:t>
            </a:r>
            <a:r>
              <a:rPr sz="1000" spc="-20" dirty="0">
                <a:solidFill>
                  <a:prstClr val="black"/>
                </a:solidFill>
                <a:cs typeface="Calibri"/>
              </a:rPr>
              <a:t>control</a:t>
            </a:r>
            <a:r>
              <a:rPr sz="1000" spc="110" dirty="0">
                <a:solidFill>
                  <a:prstClr val="black"/>
                </a:solidFill>
                <a:cs typeface="Calibri"/>
              </a:rPr>
              <a:t> </a:t>
            </a:r>
            <a:r>
              <a:rPr sz="1000" spc="-20" dirty="0">
                <a:solidFill>
                  <a:prstClr val="black"/>
                </a:solidFill>
                <a:cs typeface="Calibri"/>
              </a:rPr>
              <a:t>must</a:t>
            </a:r>
            <a:r>
              <a:rPr sz="1000" spc="125" dirty="0">
                <a:solidFill>
                  <a:prstClr val="black"/>
                </a:solidFill>
                <a:cs typeface="Calibri"/>
              </a:rPr>
              <a:t> </a:t>
            </a:r>
            <a:r>
              <a:rPr sz="1000" spc="-10" dirty="0">
                <a:solidFill>
                  <a:prstClr val="black"/>
                </a:solidFill>
                <a:cs typeface="Calibri"/>
              </a:rPr>
              <a:t>be</a:t>
            </a:r>
            <a:r>
              <a:rPr sz="1000" spc="105" dirty="0">
                <a:solidFill>
                  <a:prstClr val="black"/>
                </a:solidFill>
                <a:cs typeface="Calibri"/>
              </a:rPr>
              <a:t> </a:t>
            </a:r>
            <a:r>
              <a:rPr sz="1000" spc="-20" dirty="0">
                <a:solidFill>
                  <a:prstClr val="black"/>
                </a:solidFill>
                <a:cs typeface="Calibri"/>
              </a:rPr>
              <a:t>discussed</a:t>
            </a:r>
            <a:r>
              <a:rPr sz="1000" spc="125" dirty="0">
                <a:solidFill>
                  <a:prstClr val="black"/>
                </a:solidFill>
                <a:cs typeface="Calibri"/>
              </a:rPr>
              <a:t> </a:t>
            </a:r>
            <a:r>
              <a:rPr sz="1000" spc="-20" dirty="0">
                <a:solidFill>
                  <a:prstClr val="black"/>
                </a:solidFill>
                <a:cs typeface="Calibri"/>
              </a:rPr>
              <a:t>at</a:t>
            </a:r>
            <a:r>
              <a:rPr sz="1000" spc="110" dirty="0">
                <a:solidFill>
                  <a:prstClr val="black"/>
                </a:solidFill>
                <a:cs typeface="Calibri"/>
              </a:rPr>
              <a:t> </a:t>
            </a:r>
            <a:r>
              <a:rPr sz="1000" spc="-15" dirty="0">
                <a:solidFill>
                  <a:prstClr val="black"/>
                </a:solidFill>
                <a:cs typeface="Calibri"/>
              </a:rPr>
              <a:t>a </a:t>
            </a:r>
            <a:r>
              <a:rPr sz="1000" spc="-215" dirty="0">
                <a:solidFill>
                  <a:prstClr val="black"/>
                </a:solidFill>
                <a:cs typeface="Calibri"/>
              </a:rPr>
              <a:t> </a:t>
            </a:r>
            <a:r>
              <a:rPr sz="1000" spc="-20" dirty="0">
                <a:solidFill>
                  <a:prstClr val="black"/>
                </a:solidFill>
                <a:cs typeface="Calibri"/>
              </a:rPr>
              <a:t>multidisciplinary</a:t>
            </a:r>
            <a:r>
              <a:rPr sz="1000" spc="90" dirty="0">
                <a:solidFill>
                  <a:prstClr val="black"/>
                </a:solidFill>
                <a:cs typeface="Calibri"/>
              </a:rPr>
              <a:t> </a:t>
            </a:r>
            <a:r>
              <a:rPr sz="1000" spc="-20" dirty="0">
                <a:solidFill>
                  <a:prstClr val="black"/>
                </a:solidFill>
                <a:cs typeface="Calibri"/>
              </a:rPr>
              <a:t>level,</a:t>
            </a:r>
            <a:r>
              <a:rPr sz="1000" spc="90" dirty="0">
                <a:solidFill>
                  <a:prstClr val="black"/>
                </a:solidFill>
                <a:cs typeface="Calibri"/>
              </a:rPr>
              <a:t> </a:t>
            </a:r>
            <a:r>
              <a:rPr sz="1000" spc="-20" dirty="0">
                <a:solidFill>
                  <a:prstClr val="black"/>
                </a:solidFill>
                <a:cs typeface="Calibri"/>
              </a:rPr>
              <a:t>taking</a:t>
            </a:r>
            <a:r>
              <a:rPr sz="1000" spc="105" dirty="0">
                <a:solidFill>
                  <a:prstClr val="black"/>
                </a:solidFill>
                <a:cs typeface="Calibri"/>
              </a:rPr>
              <a:t> </a:t>
            </a:r>
            <a:r>
              <a:rPr sz="1000" spc="-15" dirty="0">
                <a:solidFill>
                  <a:prstClr val="black"/>
                </a:solidFill>
                <a:cs typeface="Calibri"/>
              </a:rPr>
              <a:t>into</a:t>
            </a:r>
            <a:r>
              <a:rPr sz="1000" spc="95" dirty="0">
                <a:solidFill>
                  <a:prstClr val="black"/>
                </a:solidFill>
                <a:cs typeface="Calibri"/>
              </a:rPr>
              <a:t> </a:t>
            </a:r>
            <a:r>
              <a:rPr sz="1000" spc="-20" dirty="0">
                <a:solidFill>
                  <a:prstClr val="black"/>
                </a:solidFill>
                <a:cs typeface="Calibri"/>
              </a:rPr>
              <a:t>account</a:t>
            </a:r>
            <a:r>
              <a:rPr sz="1000" spc="95" dirty="0">
                <a:solidFill>
                  <a:prstClr val="black"/>
                </a:solidFill>
                <a:cs typeface="Calibri"/>
              </a:rPr>
              <a:t> </a:t>
            </a:r>
            <a:r>
              <a:rPr sz="1000" spc="-20" dirty="0">
                <a:solidFill>
                  <a:prstClr val="black"/>
                </a:solidFill>
                <a:cs typeface="Calibri"/>
              </a:rPr>
              <a:t>primary</a:t>
            </a:r>
            <a:r>
              <a:rPr sz="1000" spc="110" dirty="0">
                <a:solidFill>
                  <a:prstClr val="black"/>
                </a:solidFill>
                <a:cs typeface="Calibri"/>
              </a:rPr>
              <a:t> </a:t>
            </a:r>
            <a:r>
              <a:rPr sz="1000" spc="-20" dirty="0">
                <a:solidFill>
                  <a:prstClr val="black"/>
                </a:solidFill>
                <a:cs typeface="Calibri"/>
              </a:rPr>
              <a:t>site,</a:t>
            </a:r>
            <a:r>
              <a:rPr sz="1000" spc="105" dirty="0">
                <a:solidFill>
                  <a:prstClr val="black"/>
                </a:solidFill>
                <a:cs typeface="Calibri"/>
              </a:rPr>
              <a:t> </a:t>
            </a:r>
            <a:r>
              <a:rPr sz="1000" spc="-25" dirty="0">
                <a:solidFill>
                  <a:prstClr val="black"/>
                </a:solidFill>
                <a:cs typeface="Calibri"/>
              </a:rPr>
              <a:t>size, </a:t>
            </a:r>
            <a:r>
              <a:rPr sz="1000" spc="-210" dirty="0">
                <a:solidFill>
                  <a:prstClr val="black"/>
                </a:solidFill>
                <a:cs typeface="Calibri"/>
              </a:rPr>
              <a:t> </a:t>
            </a:r>
            <a:r>
              <a:rPr sz="1000" spc="-25" dirty="0">
                <a:solidFill>
                  <a:prstClr val="black"/>
                </a:solidFill>
                <a:cs typeface="Calibri"/>
              </a:rPr>
              <a:t>response,</a:t>
            </a:r>
            <a:r>
              <a:rPr sz="1000" spc="25" dirty="0">
                <a:solidFill>
                  <a:prstClr val="black"/>
                </a:solidFill>
                <a:cs typeface="Calibri"/>
              </a:rPr>
              <a:t> </a:t>
            </a:r>
            <a:r>
              <a:rPr sz="1000" spc="-20" dirty="0">
                <a:solidFill>
                  <a:prstClr val="black"/>
                </a:solidFill>
                <a:cs typeface="Calibri"/>
              </a:rPr>
              <a:t>anticipated</a:t>
            </a:r>
            <a:r>
              <a:rPr sz="1000" spc="25" dirty="0">
                <a:solidFill>
                  <a:prstClr val="black"/>
                </a:solidFill>
                <a:cs typeface="Calibri"/>
              </a:rPr>
              <a:t> </a:t>
            </a:r>
            <a:r>
              <a:rPr sz="1000" spc="-20" dirty="0">
                <a:solidFill>
                  <a:prstClr val="black"/>
                </a:solidFill>
                <a:cs typeface="Calibri"/>
              </a:rPr>
              <a:t>morbidity</a:t>
            </a:r>
            <a:r>
              <a:rPr sz="1000" spc="30" dirty="0">
                <a:solidFill>
                  <a:prstClr val="black"/>
                </a:solidFill>
                <a:cs typeface="Calibri"/>
              </a:rPr>
              <a:t> </a:t>
            </a:r>
            <a:r>
              <a:rPr sz="1000" spc="-20" dirty="0">
                <a:solidFill>
                  <a:prstClr val="black"/>
                </a:solidFill>
                <a:cs typeface="Calibri"/>
              </a:rPr>
              <a:t>from</a:t>
            </a:r>
            <a:r>
              <a:rPr sz="1000" spc="20" dirty="0">
                <a:solidFill>
                  <a:prstClr val="black"/>
                </a:solidFill>
                <a:cs typeface="Calibri"/>
              </a:rPr>
              <a:t> </a:t>
            </a:r>
            <a:r>
              <a:rPr sz="1000" spc="-25" dirty="0">
                <a:solidFill>
                  <a:prstClr val="black"/>
                </a:solidFill>
                <a:cs typeface="Calibri"/>
              </a:rPr>
              <a:t>surgery</a:t>
            </a:r>
            <a:r>
              <a:rPr sz="1000" spc="30" dirty="0">
                <a:solidFill>
                  <a:prstClr val="black"/>
                </a:solidFill>
                <a:cs typeface="Calibri"/>
              </a:rPr>
              <a:t> </a:t>
            </a:r>
            <a:r>
              <a:rPr sz="1000" spc="-15" dirty="0">
                <a:solidFill>
                  <a:prstClr val="black"/>
                </a:solidFill>
                <a:cs typeface="Calibri"/>
              </a:rPr>
              <a:t>and</a:t>
            </a:r>
            <a:r>
              <a:rPr sz="1000" spc="15" dirty="0">
                <a:solidFill>
                  <a:prstClr val="black"/>
                </a:solidFill>
                <a:cs typeface="Calibri"/>
              </a:rPr>
              <a:t> </a:t>
            </a:r>
            <a:r>
              <a:rPr sz="1000" spc="-25" dirty="0">
                <a:solidFill>
                  <a:prstClr val="black"/>
                </a:solidFill>
                <a:cs typeface="Calibri"/>
              </a:rPr>
              <a:t>tolerability. </a:t>
            </a:r>
            <a:r>
              <a:rPr sz="1000" spc="-210" dirty="0">
                <a:solidFill>
                  <a:prstClr val="black"/>
                </a:solidFill>
                <a:cs typeface="Calibri"/>
              </a:rPr>
              <a:t> </a:t>
            </a:r>
            <a:r>
              <a:rPr sz="1000" spc="-20" dirty="0">
                <a:solidFill>
                  <a:prstClr val="black"/>
                </a:solidFill>
                <a:cs typeface="Calibri"/>
              </a:rPr>
              <a:t>Change</a:t>
            </a:r>
            <a:r>
              <a:rPr sz="1000" spc="70" dirty="0">
                <a:solidFill>
                  <a:prstClr val="black"/>
                </a:solidFill>
                <a:cs typeface="Calibri"/>
              </a:rPr>
              <a:t> </a:t>
            </a:r>
            <a:r>
              <a:rPr sz="1000" spc="-15" dirty="0">
                <a:solidFill>
                  <a:prstClr val="black"/>
                </a:solidFill>
                <a:cs typeface="Calibri"/>
              </a:rPr>
              <a:t>in</a:t>
            </a:r>
            <a:r>
              <a:rPr sz="1000" spc="75" dirty="0">
                <a:solidFill>
                  <a:prstClr val="black"/>
                </a:solidFill>
                <a:cs typeface="Calibri"/>
              </a:rPr>
              <a:t> </a:t>
            </a:r>
            <a:r>
              <a:rPr sz="1000" spc="-15" dirty="0">
                <a:solidFill>
                  <a:prstClr val="black"/>
                </a:solidFill>
                <a:cs typeface="Calibri"/>
              </a:rPr>
              <a:t>the</a:t>
            </a:r>
            <a:r>
              <a:rPr sz="1000" spc="65" dirty="0">
                <a:solidFill>
                  <a:prstClr val="black"/>
                </a:solidFill>
                <a:cs typeface="Calibri"/>
              </a:rPr>
              <a:t> </a:t>
            </a:r>
            <a:r>
              <a:rPr sz="1000" spc="-25" dirty="0">
                <a:solidFill>
                  <a:prstClr val="black"/>
                </a:solidFill>
                <a:cs typeface="Calibri"/>
              </a:rPr>
              <a:t>size</a:t>
            </a:r>
            <a:r>
              <a:rPr sz="1000" spc="75" dirty="0">
                <a:solidFill>
                  <a:prstClr val="black"/>
                </a:solidFill>
                <a:cs typeface="Calibri"/>
              </a:rPr>
              <a:t> </a:t>
            </a:r>
            <a:r>
              <a:rPr sz="1000" spc="-15" dirty="0">
                <a:solidFill>
                  <a:prstClr val="black"/>
                </a:solidFill>
                <a:cs typeface="Calibri"/>
              </a:rPr>
              <a:t>of</a:t>
            </a:r>
            <a:r>
              <a:rPr sz="1000" spc="70" dirty="0">
                <a:solidFill>
                  <a:prstClr val="black"/>
                </a:solidFill>
                <a:cs typeface="Calibri"/>
              </a:rPr>
              <a:t> </a:t>
            </a:r>
            <a:r>
              <a:rPr sz="1000" spc="-15" dirty="0">
                <a:solidFill>
                  <a:prstClr val="black"/>
                </a:solidFill>
                <a:cs typeface="Calibri"/>
              </a:rPr>
              <a:t>the</a:t>
            </a:r>
            <a:r>
              <a:rPr sz="1000" spc="70" dirty="0">
                <a:solidFill>
                  <a:prstClr val="black"/>
                </a:solidFill>
                <a:cs typeface="Calibri"/>
              </a:rPr>
              <a:t> </a:t>
            </a:r>
            <a:r>
              <a:rPr sz="1000" spc="-20" dirty="0">
                <a:solidFill>
                  <a:prstClr val="black"/>
                </a:solidFill>
                <a:cs typeface="Calibri"/>
              </a:rPr>
              <a:t>soft</a:t>
            </a:r>
            <a:r>
              <a:rPr sz="1000" spc="65" dirty="0">
                <a:solidFill>
                  <a:prstClr val="black"/>
                </a:solidFill>
                <a:cs typeface="Calibri"/>
              </a:rPr>
              <a:t> </a:t>
            </a:r>
            <a:r>
              <a:rPr sz="1000" spc="-20" dirty="0">
                <a:solidFill>
                  <a:prstClr val="black"/>
                </a:solidFill>
                <a:cs typeface="Calibri"/>
              </a:rPr>
              <a:t>tissue</a:t>
            </a:r>
            <a:r>
              <a:rPr sz="1000" spc="70" dirty="0">
                <a:solidFill>
                  <a:prstClr val="black"/>
                </a:solidFill>
                <a:cs typeface="Calibri"/>
              </a:rPr>
              <a:t> </a:t>
            </a:r>
            <a:r>
              <a:rPr sz="1000" spc="-15" dirty="0">
                <a:solidFill>
                  <a:prstClr val="black"/>
                </a:solidFill>
                <a:cs typeface="Calibri"/>
              </a:rPr>
              <a:t>mass</a:t>
            </a:r>
            <a:r>
              <a:rPr sz="1000" spc="65" dirty="0">
                <a:solidFill>
                  <a:prstClr val="black"/>
                </a:solidFill>
                <a:cs typeface="Calibri"/>
              </a:rPr>
              <a:t> </a:t>
            </a:r>
            <a:r>
              <a:rPr sz="1000" spc="-15" dirty="0">
                <a:solidFill>
                  <a:prstClr val="black"/>
                </a:solidFill>
                <a:cs typeface="Calibri"/>
              </a:rPr>
              <a:t>is</a:t>
            </a:r>
            <a:r>
              <a:rPr sz="1000" spc="75" dirty="0">
                <a:solidFill>
                  <a:prstClr val="black"/>
                </a:solidFill>
                <a:cs typeface="Calibri"/>
              </a:rPr>
              <a:t> </a:t>
            </a:r>
            <a:r>
              <a:rPr sz="1000" spc="-20" dirty="0">
                <a:solidFill>
                  <a:prstClr val="black"/>
                </a:solidFill>
                <a:cs typeface="Calibri"/>
              </a:rPr>
              <a:t>easily</a:t>
            </a:r>
            <a:r>
              <a:rPr sz="1000" spc="50" dirty="0">
                <a:solidFill>
                  <a:prstClr val="black"/>
                </a:solidFill>
                <a:cs typeface="Calibri"/>
              </a:rPr>
              <a:t> </a:t>
            </a:r>
            <a:r>
              <a:rPr sz="1000" spc="-25" dirty="0">
                <a:solidFill>
                  <a:prstClr val="black"/>
                </a:solidFill>
                <a:cs typeface="Calibri"/>
              </a:rPr>
              <a:t>evaluated </a:t>
            </a:r>
            <a:r>
              <a:rPr sz="1000" spc="-210" dirty="0">
                <a:solidFill>
                  <a:prstClr val="black"/>
                </a:solidFill>
                <a:cs typeface="Calibri"/>
              </a:rPr>
              <a:t> </a:t>
            </a:r>
            <a:r>
              <a:rPr sz="1000" spc="-10" dirty="0">
                <a:solidFill>
                  <a:prstClr val="black"/>
                </a:solidFill>
                <a:cs typeface="Calibri"/>
              </a:rPr>
              <a:t>on</a:t>
            </a:r>
            <a:r>
              <a:rPr sz="1000" spc="204" dirty="0">
                <a:solidFill>
                  <a:prstClr val="black"/>
                </a:solidFill>
                <a:cs typeface="Calibri"/>
              </a:rPr>
              <a:t> </a:t>
            </a:r>
            <a:r>
              <a:rPr sz="1000" spc="-15" dirty="0">
                <a:solidFill>
                  <a:prstClr val="black"/>
                </a:solidFill>
                <a:cs typeface="Calibri"/>
              </a:rPr>
              <a:t>MRI,</a:t>
            </a:r>
            <a:r>
              <a:rPr sz="1000" spc="-10" dirty="0">
                <a:solidFill>
                  <a:prstClr val="black"/>
                </a:solidFill>
                <a:cs typeface="Calibri"/>
              </a:rPr>
              <a:t> </a:t>
            </a:r>
            <a:r>
              <a:rPr sz="1000" spc="-15" dirty="0">
                <a:solidFill>
                  <a:prstClr val="black"/>
                </a:solidFill>
                <a:cs typeface="Calibri"/>
              </a:rPr>
              <a:t>a</a:t>
            </a:r>
            <a:r>
              <a:rPr sz="1000" dirty="0">
                <a:solidFill>
                  <a:prstClr val="black"/>
                </a:solidFill>
                <a:cs typeface="Calibri"/>
              </a:rPr>
              <a:t> </a:t>
            </a:r>
            <a:r>
              <a:rPr sz="1000" spc="-15" dirty="0">
                <a:solidFill>
                  <a:prstClr val="black"/>
                </a:solidFill>
                <a:cs typeface="Calibri"/>
              </a:rPr>
              <a:t>good</a:t>
            </a:r>
            <a:r>
              <a:rPr sz="1000" spc="-5" dirty="0">
                <a:solidFill>
                  <a:prstClr val="black"/>
                </a:solidFill>
                <a:cs typeface="Calibri"/>
              </a:rPr>
              <a:t> </a:t>
            </a:r>
            <a:r>
              <a:rPr sz="1000" spc="-20" dirty="0">
                <a:solidFill>
                  <a:prstClr val="black"/>
                </a:solidFill>
                <a:cs typeface="Calibri"/>
              </a:rPr>
              <a:t>predictor</a:t>
            </a:r>
            <a:r>
              <a:rPr sz="1000" dirty="0">
                <a:solidFill>
                  <a:prstClr val="black"/>
                </a:solidFill>
                <a:cs typeface="Calibri"/>
              </a:rPr>
              <a:t> </a:t>
            </a:r>
            <a:r>
              <a:rPr sz="1000" spc="-10" dirty="0">
                <a:solidFill>
                  <a:prstClr val="black"/>
                </a:solidFill>
                <a:cs typeface="Calibri"/>
              </a:rPr>
              <a:t>of</a:t>
            </a:r>
            <a:r>
              <a:rPr sz="1000" spc="200" dirty="0">
                <a:solidFill>
                  <a:prstClr val="black"/>
                </a:solidFill>
                <a:cs typeface="Calibri"/>
              </a:rPr>
              <a:t> </a:t>
            </a:r>
            <a:r>
              <a:rPr sz="1000" spc="-15" dirty="0">
                <a:solidFill>
                  <a:prstClr val="black"/>
                </a:solidFill>
                <a:cs typeface="Calibri"/>
              </a:rPr>
              <a:t>tumour</a:t>
            </a:r>
            <a:r>
              <a:rPr sz="1000" spc="-5" dirty="0">
                <a:solidFill>
                  <a:prstClr val="black"/>
                </a:solidFill>
                <a:cs typeface="Calibri"/>
              </a:rPr>
              <a:t> </a:t>
            </a:r>
            <a:r>
              <a:rPr sz="1000" spc="-20" dirty="0">
                <a:solidFill>
                  <a:prstClr val="black"/>
                </a:solidFill>
                <a:cs typeface="Calibri"/>
              </a:rPr>
              <a:t>response.</a:t>
            </a:r>
            <a:r>
              <a:rPr sz="1000" spc="10" dirty="0">
                <a:solidFill>
                  <a:prstClr val="black"/>
                </a:solidFill>
                <a:cs typeface="Calibri"/>
              </a:rPr>
              <a:t> </a:t>
            </a:r>
            <a:r>
              <a:rPr sz="1000" spc="-20" dirty="0">
                <a:solidFill>
                  <a:prstClr val="black"/>
                </a:solidFill>
                <a:cs typeface="Calibri"/>
              </a:rPr>
              <a:t>Sequential</a:t>
            </a:r>
            <a:endParaRPr sz="1000">
              <a:solidFill>
                <a:prstClr val="black"/>
              </a:solidFill>
              <a:cs typeface="Calibri"/>
            </a:endParaRPr>
          </a:p>
          <a:p>
            <a:pPr marL="38100" algn="just">
              <a:lnSpc>
                <a:spcPts val="1195"/>
              </a:lnSpc>
            </a:pPr>
            <a:r>
              <a:rPr sz="1000" spc="10" dirty="0">
                <a:solidFill>
                  <a:prstClr val="black"/>
                </a:solidFill>
                <a:cs typeface="Calibri"/>
              </a:rPr>
              <a:t>FDG</a:t>
            </a:r>
            <a:r>
              <a:rPr sz="1000" spc="10" dirty="0">
                <a:solidFill>
                  <a:prstClr val="black"/>
                </a:solidFill>
                <a:latin typeface="Arial MT"/>
                <a:cs typeface="Arial MT"/>
              </a:rPr>
              <a:t>e</a:t>
            </a:r>
            <a:r>
              <a:rPr sz="1000" spc="10" dirty="0">
                <a:solidFill>
                  <a:prstClr val="black"/>
                </a:solidFill>
                <a:cs typeface="Calibri"/>
              </a:rPr>
              <a:t>PET</a:t>
            </a:r>
            <a:r>
              <a:rPr sz="1000" spc="80" dirty="0">
                <a:solidFill>
                  <a:prstClr val="black"/>
                </a:solidFill>
                <a:cs typeface="Calibri"/>
              </a:rPr>
              <a:t> </a:t>
            </a:r>
            <a:r>
              <a:rPr sz="1000" spc="-20" dirty="0">
                <a:solidFill>
                  <a:prstClr val="black"/>
                </a:solidFill>
                <a:cs typeface="Calibri"/>
              </a:rPr>
              <a:t>evaluation</a:t>
            </a:r>
            <a:r>
              <a:rPr sz="1000" spc="85" dirty="0">
                <a:solidFill>
                  <a:prstClr val="black"/>
                </a:solidFill>
                <a:cs typeface="Calibri"/>
              </a:rPr>
              <a:t> </a:t>
            </a:r>
            <a:r>
              <a:rPr sz="1000" spc="-15" dirty="0">
                <a:solidFill>
                  <a:prstClr val="black"/>
                </a:solidFill>
                <a:cs typeface="Calibri"/>
              </a:rPr>
              <a:t>might</a:t>
            </a:r>
            <a:r>
              <a:rPr sz="1000" spc="85" dirty="0">
                <a:solidFill>
                  <a:prstClr val="black"/>
                </a:solidFill>
                <a:cs typeface="Calibri"/>
              </a:rPr>
              <a:t> </a:t>
            </a:r>
            <a:r>
              <a:rPr sz="1000" spc="-20" dirty="0">
                <a:solidFill>
                  <a:prstClr val="black"/>
                </a:solidFill>
                <a:cs typeface="Calibri"/>
              </a:rPr>
              <a:t>be</a:t>
            </a:r>
            <a:r>
              <a:rPr sz="1000" spc="90" dirty="0">
                <a:solidFill>
                  <a:prstClr val="black"/>
                </a:solidFill>
                <a:cs typeface="Calibri"/>
              </a:rPr>
              <a:t> </a:t>
            </a:r>
            <a:r>
              <a:rPr sz="1000" spc="-10" dirty="0">
                <a:solidFill>
                  <a:prstClr val="black"/>
                </a:solidFill>
                <a:cs typeface="Calibri"/>
              </a:rPr>
              <a:t>of</a:t>
            </a:r>
            <a:r>
              <a:rPr sz="1000" spc="85" dirty="0">
                <a:solidFill>
                  <a:prstClr val="black"/>
                </a:solidFill>
                <a:cs typeface="Calibri"/>
              </a:rPr>
              <a:t> </a:t>
            </a:r>
            <a:r>
              <a:rPr sz="1000" spc="-20" dirty="0">
                <a:solidFill>
                  <a:prstClr val="black"/>
                </a:solidFill>
                <a:cs typeface="Calibri"/>
              </a:rPr>
              <a:t>additional</a:t>
            </a:r>
            <a:r>
              <a:rPr sz="1000" spc="90" dirty="0">
                <a:solidFill>
                  <a:prstClr val="black"/>
                </a:solidFill>
                <a:cs typeface="Calibri"/>
              </a:rPr>
              <a:t> </a:t>
            </a:r>
            <a:r>
              <a:rPr sz="1000" spc="-10" dirty="0">
                <a:solidFill>
                  <a:prstClr val="black"/>
                </a:solidFill>
                <a:cs typeface="Calibri"/>
              </a:rPr>
              <a:t>value.</a:t>
            </a:r>
            <a:r>
              <a:rPr sz="975" spc="-15" baseline="38461" dirty="0">
                <a:solidFill>
                  <a:srgbClr val="007FAC"/>
                </a:solidFill>
                <a:cs typeface="Calibri"/>
                <a:hlinkClick r:id="rId3" action="ppaction://hlinksldjump"/>
              </a:rPr>
              <a:t>61</a:t>
            </a:r>
            <a:endParaRPr sz="975" baseline="38461">
              <a:solidFill>
                <a:prstClr val="black"/>
              </a:solidFill>
              <a:cs typeface="Calibri"/>
            </a:endParaRPr>
          </a:p>
          <a:p>
            <a:pPr marL="38100" marR="31750" indent="126364" algn="just">
              <a:lnSpc>
                <a:spcPts val="1200"/>
              </a:lnSpc>
              <a:spcBef>
                <a:spcPts val="35"/>
              </a:spcBef>
            </a:pPr>
            <a:r>
              <a:rPr sz="1000" spc="-10" dirty="0">
                <a:solidFill>
                  <a:prstClr val="black"/>
                </a:solidFill>
                <a:cs typeface="Calibri"/>
              </a:rPr>
              <a:t>The goal</a:t>
            </a:r>
            <a:r>
              <a:rPr sz="1000" spc="-5" dirty="0">
                <a:solidFill>
                  <a:prstClr val="black"/>
                </a:solidFill>
                <a:cs typeface="Calibri"/>
              </a:rPr>
              <a:t> </a:t>
            </a:r>
            <a:r>
              <a:rPr sz="1000" spc="-10" dirty="0">
                <a:solidFill>
                  <a:prstClr val="black"/>
                </a:solidFill>
                <a:cs typeface="Calibri"/>
              </a:rPr>
              <a:t>of local</a:t>
            </a:r>
            <a:r>
              <a:rPr sz="1000" spc="-5" dirty="0">
                <a:solidFill>
                  <a:prstClr val="black"/>
                </a:solidFill>
                <a:cs typeface="Calibri"/>
              </a:rPr>
              <a:t> </a:t>
            </a:r>
            <a:r>
              <a:rPr sz="1000" spc="-10" dirty="0">
                <a:solidFill>
                  <a:prstClr val="black"/>
                </a:solidFill>
                <a:cs typeface="Calibri"/>
              </a:rPr>
              <a:t>therapy </a:t>
            </a:r>
            <a:r>
              <a:rPr sz="1000" spc="-15" dirty="0">
                <a:solidFill>
                  <a:prstClr val="black"/>
                </a:solidFill>
                <a:cs typeface="Calibri"/>
              </a:rPr>
              <a:t>for</a:t>
            </a:r>
            <a:r>
              <a:rPr sz="1000" spc="-10" dirty="0">
                <a:solidFill>
                  <a:prstClr val="black"/>
                </a:solidFill>
                <a:cs typeface="Calibri"/>
              </a:rPr>
              <a:t> the primary tumour</a:t>
            </a:r>
            <a:r>
              <a:rPr sz="1000" spc="-5" dirty="0">
                <a:solidFill>
                  <a:prstClr val="black"/>
                </a:solidFill>
                <a:cs typeface="Calibri"/>
              </a:rPr>
              <a:t> is </a:t>
            </a:r>
            <a:r>
              <a:rPr sz="1000" spc="-10" dirty="0">
                <a:solidFill>
                  <a:prstClr val="black"/>
                </a:solidFill>
                <a:cs typeface="Calibri"/>
              </a:rPr>
              <a:t>to </a:t>
            </a:r>
            <a:r>
              <a:rPr sz="1000" spc="-5" dirty="0">
                <a:solidFill>
                  <a:prstClr val="black"/>
                </a:solidFill>
                <a:cs typeface="Calibri"/>
              </a:rPr>
              <a:t> </a:t>
            </a:r>
            <a:r>
              <a:rPr sz="1000" spc="-10" dirty="0">
                <a:solidFill>
                  <a:prstClr val="black"/>
                </a:solidFill>
                <a:cs typeface="Calibri"/>
              </a:rPr>
              <a:t>ensure</a:t>
            </a:r>
            <a:r>
              <a:rPr sz="1000" spc="-5" dirty="0">
                <a:solidFill>
                  <a:prstClr val="black"/>
                </a:solidFill>
                <a:cs typeface="Calibri"/>
              </a:rPr>
              <a:t> </a:t>
            </a:r>
            <a:r>
              <a:rPr sz="1000" spc="-10" dirty="0">
                <a:solidFill>
                  <a:prstClr val="black"/>
                </a:solidFill>
                <a:cs typeface="Calibri"/>
              </a:rPr>
              <a:t>that the</a:t>
            </a:r>
            <a:r>
              <a:rPr sz="1000" spc="-5" dirty="0">
                <a:solidFill>
                  <a:prstClr val="black"/>
                </a:solidFill>
                <a:cs typeface="Calibri"/>
              </a:rPr>
              <a:t> </a:t>
            </a:r>
            <a:r>
              <a:rPr sz="1000" spc="-10" dirty="0">
                <a:solidFill>
                  <a:prstClr val="black"/>
                </a:solidFill>
                <a:cs typeface="Calibri"/>
              </a:rPr>
              <a:t>entire volume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tissue</a:t>
            </a:r>
            <a:r>
              <a:rPr sz="1000" spc="-5" dirty="0">
                <a:solidFill>
                  <a:prstClr val="black"/>
                </a:solidFill>
                <a:cs typeface="Calibri"/>
              </a:rPr>
              <a:t> </a:t>
            </a:r>
            <a:r>
              <a:rPr sz="1000" spc="-10" dirty="0">
                <a:solidFill>
                  <a:prstClr val="black"/>
                </a:solidFill>
                <a:cs typeface="Calibri"/>
              </a:rPr>
              <a:t>involved</a:t>
            </a:r>
            <a:r>
              <a:rPr sz="1000" spc="-5" dirty="0">
                <a:solidFill>
                  <a:prstClr val="black"/>
                </a:solidFill>
                <a:cs typeface="Calibri"/>
              </a:rPr>
              <a:t> </a:t>
            </a:r>
            <a:r>
              <a:rPr sz="1000" spc="-10" dirty="0">
                <a:solidFill>
                  <a:prstClr val="black"/>
                </a:solidFill>
                <a:cs typeface="Calibri"/>
              </a:rPr>
              <a:t>at diag- </a:t>
            </a:r>
            <a:r>
              <a:rPr sz="1000" spc="-5" dirty="0">
                <a:solidFill>
                  <a:prstClr val="black"/>
                </a:solidFill>
                <a:cs typeface="Calibri"/>
              </a:rPr>
              <a:t> </a:t>
            </a:r>
            <a:r>
              <a:rPr sz="1000" spc="-10" dirty="0">
                <a:solidFill>
                  <a:prstClr val="black"/>
                </a:solidFill>
                <a:cs typeface="Calibri"/>
              </a:rPr>
              <a:t>nosis </a:t>
            </a:r>
            <a:r>
              <a:rPr sz="1000" spc="-5" dirty="0">
                <a:solidFill>
                  <a:prstClr val="black"/>
                </a:solidFill>
                <a:cs typeface="Calibri"/>
              </a:rPr>
              <a:t>is </a:t>
            </a:r>
            <a:r>
              <a:rPr sz="1000" spc="-10" dirty="0">
                <a:solidFill>
                  <a:prstClr val="black"/>
                </a:solidFill>
                <a:cs typeface="Calibri"/>
              </a:rPr>
              <a:t>treated. Complete surgical </a:t>
            </a:r>
            <a:r>
              <a:rPr sz="1000" spc="-15" dirty="0">
                <a:solidFill>
                  <a:prstClr val="black"/>
                </a:solidFill>
                <a:cs typeface="Calibri"/>
              </a:rPr>
              <a:t>excision,</a:t>
            </a:r>
            <a:r>
              <a:rPr sz="1000" spc="195" dirty="0">
                <a:solidFill>
                  <a:prstClr val="black"/>
                </a:solidFill>
                <a:cs typeface="Calibri"/>
              </a:rPr>
              <a:t> </a:t>
            </a:r>
            <a:r>
              <a:rPr sz="1000" spc="-10" dirty="0">
                <a:solidFill>
                  <a:prstClr val="black"/>
                </a:solidFill>
                <a:cs typeface="Calibri"/>
              </a:rPr>
              <a:t>where feasible, </a:t>
            </a:r>
            <a:r>
              <a:rPr sz="1000" spc="-5" dirty="0">
                <a:solidFill>
                  <a:prstClr val="black"/>
                </a:solidFill>
                <a:cs typeface="Calibri"/>
              </a:rPr>
              <a:t> is</a:t>
            </a:r>
            <a:r>
              <a:rPr sz="1000" spc="105" dirty="0">
                <a:solidFill>
                  <a:prstClr val="black"/>
                </a:solidFill>
                <a:cs typeface="Calibri"/>
              </a:rPr>
              <a:t> </a:t>
            </a:r>
            <a:r>
              <a:rPr sz="1000" spc="-15" dirty="0">
                <a:solidFill>
                  <a:prstClr val="black"/>
                </a:solidFill>
                <a:cs typeface="Calibri"/>
              </a:rPr>
              <a:t>regarded</a:t>
            </a:r>
            <a:r>
              <a:rPr sz="1000" spc="105" dirty="0">
                <a:solidFill>
                  <a:prstClr val="black"/>
                </a:solidFill>
                <a:cs typeface="Calibri"/>
              </a:rPr>
              <a:t> </a:t>
            </a:r>
            <a:r>
              <a:rPr sz="1000" spc="-15" dirty="0">
                <a:solidFill>
                  <a:prstClr val="black"/>
                </a:solidFill>
                <a:cs typeface="Calibri"/>
              </a:rPr>
              <a:t>as</a:t>
            </a:r>
            <a:r>
              <a:rPr sz="1000" spc="95" dirty="0">
                <a:solidFill>
                  <a:prstClr val="black"/>
                </a:solidFill>
                <a:cs typeface="Calibri"/>
              </a:rPr>
              <a:t> </a:t>
            </a:r>
            <a:r>
              <a:rPr sz="1000" spc="-10" dirty="0">
                <a:solidFill>
                  <a:prstClr val="black"/>
                </a:solidFill>
                <a:cs typeface="Calibri"/>
              </a:rPr>
              <a:t>the</a:t>
            </a:r>
            <a:r>
              <a:rPr sz="1000" spc="110" dirty="0">
                <a:solidFill>
                  <a:prstClr val="black"/>
                </a:solidFill>
                <a:cs typeface="Calibri"/>
              </a:rPr>
              <a:t> </a:t>
            </a:r>
            <a:r>
              <a:rPr sz="1000" spc="-10" dirty="0">
                <a:solidFill>
                  <a:prstClr val="black"/>
                </a:solidFill>
                <a:cs typeface="Calibri"/>
              </a:rPr>
              <a:t>best</a:t>
            </a:r>
            <a:r>
              <a:rPr sz="1000" spc="95" dirty="0">
                <a:solidFill>
                  <a:prstClr val="black"/>
                </a:solidFill>
                <a:cs typeface="Calibri"/>
              </a:rPr>
              <a:t> </a:t>
            </a:r>
            <a:r>
              <a:rPr sz="1000" spc="-10" dirty="0">
                <a:solidFill>
                  <a:prstClr val="black"/>
                </a:solidFill>
                <a:cs typeface="Calibri"/>
              </a:rPr>
              <a:t>modality</a:t>
            </a:r>
            <a:r>
              <a:rPr sz="1000" spc="90" dirty="0">
                <a:solidFill>
                  <a:prstClr val="black"/>
                </a:solidFill>
                <a:cs typeface="Calibri"/>
              </a:rPr>
              <a:t> </a:t>
            </a:r>
            <a:r>
              <a:rPr sz="1000" spc="-10" dirty="0">
                <a:solidFill>
                  <a:prstClr val="black"/>
                </a:solidFill>
                <a:cs typeface="Calibri"/>
              </a:rPr>
              <a:t>of</a:t>
            </a:r>
            <a:r>
              <a:rPr sz="1000" spc="114" dirty="0">
                <a:solidFill>
                  <a:prstClr val="black"/>
                </a:solidFill>
                <a:cs typeface="Calibri"/>
              </a:rPr>
              <a:t> </a:t>
            </a:r>
            <a:r>
              <a:rPr sz="1000" spc="-10" dirty="0">
                <a:solidFill>
                  <a:prstClr val="black"/>
                </a:solidFill>
                <a:cs typeface="Calibri"/>
              </a:rPr>
              <a:t>local</a:t>
            </a:r>
            <a:r>
              <a:rPr sz="1000" spc="105" dirty="0">
                <a:solidFill>
                  <a:prstClr val="black"/>
                </a:solidFill>
                <a:cs typeface="Calibri"/>
              </a:rPr>
              <a:t> </a:t>
            </a:r>
            <a:r>
              <a:rPr sz="1000" spc="-10" dirty="0">
                <a:solidFill>
                  <a:prstClr val="black"/>
                </a:solidFill>
                <a:cs typeface="Calibri"/>
              </a:rPr>
              <a:t>control,</a:t>
            </a:r>
            <a:r>
              <a:rPr sz="1000" spc="100" dirty="0">
                <a:solidFill>
                  <a:prstClr val="black"/>
                </a:solidFill>
                <a:cs typeface="Calibri"/>
              </a:rPr>
              <a:t> </a:t>
            </a:r>
            <a:r>
              <a:rPr sz="1000" spc="-10" dirty="0">
                <a:solidFill>
                  <a:prstClr val="black"/>
                </a:solidFill>
                <a:cs typeface="Calibri"/>
              </a:rPr>
              <a:t>given</a:t>
            </a:r>
            <a:r>
              <a:rPr sz="1000" spc="114" dirty="0">
                <a:solidFill>
                  <a:prstClr val="black"/>
                </a:solidFill>
                <a:cs typeface="Calibri"/>
              </a:rPr>
              <a:t> </a:t>
            </a:r>
            <a:r>
              <a:rPr sz="1000" spc="-10" dirty="0">
                <a:solidFill>
                  <a:prstClr val="black"/>
                </a:solidFill>
                <a:cs typeface="Calibri"/>
              </a:rPr>
              <a:t>the</a:t>
            </a:r>
            <a:endParaRPr sz="1000">
              <a:solidFill>
                <a:prstClr val="black"/>
              </a:solidFill>
              <a:cs typeface="Calibri"/>
            </a:endParaRPr>
          </a:p>
        </p:txBody>
      </p:sp>
      <p:sp>
        <p:nvSpPr>
          <p:cNvPr id="3" name="object 3"/>
          <p:cNvSpPr txBox="1"/>
          <p:nvPr/>
        </p:nvSpPr>
        <p:spPr>
          <a:xfrm>
            <a:off x="5122954" y="759367"/>
            <a:ext cx="4070807" cy="4000454"/>
          </a:xfrm>
          <a:prstGeom prst="rect">
            <a:avLst/>
          </a:prstGeom>
        </p:spPr>
        <p:txBody>
          <a:bodyPr vert="horz" wrap="square" lIns="0" tIns="12065" rIns="0" bIns="0" rtlCol="0">
            <a:spAutoFit/>
          </a:bodyPr>
          <a:lstStyle/>
          <a:p>
            <a:pPr marL="38100" marR="30480" algn="just">
              <a:spcBef>
                <a:spcPts val="95"/>
              </a:spcBef>
            </a:pPr>
            <a:r>
              <a:rPr sz="1000" spc="-5" dirty="0">
                <a:solidFill>
                  <a:prstClr val="black"/>
                </a:solidFill>
                <a:cs typeface="Calibri"/>
              </a:rPr>
              <a:t>higher </a:t>
            </a:r>
            <a:r>
              <a:rPr sz="1000" spc="-10" dirty="0">
                <a:solidFill>
                  <a:prstClr val="black"/>
                </a:solidFill>
                <a:cs typeface="Calibri"/>
              </a:rPr>
              <a:t>risk of </a:t>
            </a:r>
            <a:r>
              <a:rPr sz="1000" spc="-5" dirty="0">
                <a:solidFill>
                  <a:prstClr val="black"/>
                </a:solidFill>
                <a:cs typeface="Calibri"/>
              </a:rPr>
              <a:t>LR </a:t>
            </a:r>
            <a:r>
              <a:rPr sz="1000" spc="-10" dirty="0">
                <a:solidFill>
                  <a:prstClr val="black"/>
                </a:solidFill>
                <a:cs typeface="Calibri"/>
              </a:rPr>
              <a:t>when RT </a:t>
            </a:r>
            <a:r>
              <a:rPr sz="1000" spc="-5" dirty="0">
                <a:solidFill>
                  <a:prstClr val="black"/>
                </a:solidFill>
                <a:cs typeface="Calibri"/>
              </a:rPr>
              <a:t>is </a:t>
            </a:r>
            <a:r>
              <a:rPr sz="1000" spc="-10" dirty="0">
                <a:solidFill>
                  <a:prstClr val="black"/>
                </a:solidFill>
                <a:cs typeface="Calibri"/>
              </a:rPr>
              <a:t>used </a:t>
            </a:r>
            <a:r>
              <a:rPr sz="1000" spc="-15" dirty="0">
                <a:solidFill>
                  <a:prstClr val="black"/>
                </a:solidFill>
                <a:cs typeface="Calibri"/>
              </a:rPr>
              <a:t>as </a:t>
            </a:r>
            <a:r>
              <a:rPr sz="1000" spc="-10" dirty="0">
                <a:solidFill>
                  <a:prstClr val="black"/>
                </a:solidFill>
                <a:cs typeface="Calibri"/>
              </a:rPr>
              <a:t>the sole treatment </a:t>
            </a:r>
            <a:r>
              <a:rPr sz="1000" spc="-25" dirty="0">
                <a:solidFill>
                  <a:prstClr val="black"/>
                </a:solidFill>
                <a:cs typeface="Calibri"/>
              </a:rPr>
              <a:t>[IV, </a:t>
            </a:r>
            <a:r>
              <a:rPr sz="1000" spc="-20" dirty="0">
                <a:solidFill>
                  <a:prstClr val="black"/>
                </a:solidFill>
                <a:cs typeface="Calibri"/>
              </a:rPr>
              <a:t> </a:t>
            </a:r>
            <a:r>
              <a:rPr sz="1000" spc="20" dirty="0">
                <a:solidFill>
                  <a:prstClr val="black"/>
                </a:solidFill>
                <a:cs typeface="Calibri"/>
              </a:rPr>
              <a:t>A].</a:t>
            </a:r>
            <a:r>
              <a:rPr sz="975" spc="30" baseline="38461" dirty="0">
                <a:solidFill>
                  <a:srgbClr val="007FAC"/>
                </a:solidFill>
                <a:cs typeface="Calibri"/>
                <a:hlinkClick r:id="rId2" action="ppaction://hlinksldjump"/>
              </a:rPr>
              <a:t>56</a:t>
            </a:r>
            <a:r>
              <a:rPr sz="975" spc="30" baseline="38461" dirty="0">
                <a:solidFill>
                  <a:prstClr val="black"/>
                </a:solidFill>
                <a:cs typeface="Calibri"/>
              </a:rPr>
              <a:t>,</a:t>
            </a:r>
            <a:r>
              <a:rPr sz="975" spc="30" baseline="38461" dirty="0">
                <a:solidFill>
                  <a:srgbClr val="007FAC"/>
                </a:solidFill>
                <a:cs typeface="Calibri"/>
                <a:hlinkClick r:id="rId3" action="ppaction://hlinksldjump"/>
              </a:rPr>
              <a:t>62</a:t>
            </a:r>
            <a:r>
              <a:rPr sz="975" spc="30" baseline="38461" dirty="0">
                <a:solidFill>
                  <a:srgbClr val="007FAC"/>
                </a:solidFill>
                <a:cs typeface="Calibri"/>
              </a:rPr>
              <a:t> </a:t>
            </a:r>
            <a:r>
              <a:rPr sz="1000" spc="-10" dirty="0">
                <a:solidFill>
                  <a:prstClr val="black"/>
                </a:solidFill>
                <a:cs typeface="Calibri"/>
              </a:rPr>
              <a:t>Surgery must involve </a:t>
            </a:r>
            <a:r>
              <a:rPr sz="1000" spc="-15" dirty="0">
                <a:solidFill>
                  <a:prstClr val="black"/>
                </a:solidFill>
                <a:cs typeface="Calibri"/>
              </a:rPr>
              <a:t>excision </a:t>
            </a:r>
            <a:r>
              <a:rPr sz="1000" spc="-10" dirty="0">
                <a:solidFill>
                  <a:prstClr val="black"/>
                </a:solidFill>
                <a:cs typeface="Calibri"/>
              </a:rPr>
              <a:t>of all tissues originally </a:t>
            </a:r>
            <a:r>
              <a:rPr sz="1000" spc="-5" dirty="0">
                <a:solidFill>
                  <a:prstClr val="black"/>
                </a:solidFill>
                <a:cs typeface="Calibri"/>
              </a:rPr>
              <a:t> </a:t>
            </a:r>
            <a:r>
              <a:rPr sz="1000" spc="-10" dirty="0">
                <a:solidFill>
                  <a:prstClr val="black"/>
                </a:solidFill>
                <a:cs typeface="Calibri"/>
              </a:rPr>
              <a:t>involved </a:t>
            </a:r>
            <a:r>
              <a:rPr sz="1000" spc="-15" dirty="0">
                <a:solidFill>
                  <a:prstClr val="black"/>
                </a:solidFill>
                <a:cs typeface="Calibri"/>
              </a:rPr>
              <a:t>before </a:t>
            </a:r>
            <a:r>
              <a:rPr sz="1000" spc="-5" dirty="0">
                <a:solidFill>
                  <a:prstClr val="black"/>
                </a:solidFill>
                <a:cs typeface="Calibri"/>
              </a:rPr>
              <a:t>induction </a:t>
            </a:r>
            <a:r>
              <a:rPr sz="1000" spc="-10" dirty="0">
                <a:solidFill>
                  <a:prstClr val="black"/>
                </a:solidFill>
                <a:cs typeface="Calibri"/>
              </a:rPr>
              <a:t>ChT (not just the tumour tissue </a:t>
            </a:r>
            <a:r>
              <a:rPr sz="1000" spc="-5" dirty="0">
                <a:solidFill>
                  <a:prstClr val="black"/>
                </a:solidFill>
                <a:cs typeface="Calibri"/>
              </a:rPr>
              <a:t> </a:t>
            </a:r>
            <a:r>
              <a:rPr sz="1000" spc="-10" dirty="0">
                <a:solidFill>
                  <a:prstClr val="black"/>
                </a:solidFill>
                <a:cs typeface="Calibri"/>
              </a:rPr>
              <a:t>remaining following dimensional shrinkage on ChT). Intra- </a:t>
            </a:r>
            <a:r>
              <a:rPr sz="1000" spc="-5" dirty="0">
                <a:solidFill>
                  <a:prstClr val="black"/>
                </a:solidFill>
                <a:cs typeface="Calibri"/>
              </a:rPr>
              <a:t> </a:t>
            </a:r>
            <a:r>
              <a:rPr sz="1000" spc="-10" dirty="0">
                <a:solidFill>
                  <a:prstClr val="black"/>
                </a:solidFill>
                <a:cs typeface="Calibri"/>
              </a:rPr>
              <a:t>lesional</a:t>
            </a:r>
            <a:r>
              <a:rPr sz="1000" spc="-5" dirty="0">
                <a:solidFill>
                  <a:prstClr val="black"/>
                </a:solidFill>
                <a:cs typeface="Calibri"/>
              </a:rPr>
              <a:t> </a:t>
            </a:r>
            <a:r>
              <a:rPr sz="1000" spc="-10" dirty="0">
                <a:solidFill>
                  <a:prstClr val="black"/>
                </a:solidFill>
                <a:cs typeface="Calibri"/>
              </a:rPr>
              <a:t>surgery</a:t>
            </a:r>
            <a:r>
              <a:rPr sz="1000" spc="-5" dirty="0">
                <a:solidFill>
                  <a:prstClr val="black"/>
                </a:solidFill>
                <a:cs typeface="Calibri"/>
              </a:rPr>
              <a:t> </a:t>
            </a:r>
            <a:r>
              <a:rPr sz="1000" spc="-10" dirty="0">
                <a:solidFill>
                  <a:prstClr val="black"/>
                </a:solidFill>
                <a:cs typeface="Calibri"/>
              </a:rPr>
              <a:t>must</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avoided,</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there</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no</a:t>
            </a:r>
            <a:r>
              <a:rPr sz="1000" spc="-5" dirty="0">
                <a:solidFill>
                  <a:prstClr val="black"/>
                </a:solidFill>
                <a:cs typeface="Calibri"/>
              </a:rPr>
              <a:t> </a:t>
            </a:r>
            <a:r>
              <a:rPr sz="1000" spc="-30" dirty="0">
                <a:solidFill>
                  <a:prstClr val="black"/>
                </a:solidFill>
                <a:cs typeface="Calibri"/>
              </a:rPr>
              <a:t>bene</a:t>
            </a:r>
            <a:r>
              <a:rPr sz="1000" spc="-30" dirty="0">
                <a:solidFill>
                  <a:prstClr val="black"/>
                </a:solidFill>
                <a:latin typeface="Lucida Sans Unicode"/>
                <a:cs typeface="Lucida Sans Unicode"/>
              </a:rPr>
              <a:t>fi</a:t>
            </a:r>
            <a:r>
              <a:rPr sz="1000" spc="-30" dirty="0">
                <a:solidFill>
                  <a:prstClr val="black"/>
                </a:solidFill>
                <a:cs typeface="Calibri"/>
              </a:rPr>
              <a:t>t </a:t>
            </a:r>
            <a:r>
              <a:rPr sz="1000" spc="-25" dirty="0">
                <a:solidFill>
                  <a:prstClr val="black"/>
                </a:solidFill>
                <a:cs typeface="Calibri"/>
              </a:rPr>
              <a:t> </a:t>
            </a:r>
            <a:r>
              <a:rPr sz="1000" spc="-10" dirty="0">
                <a:solidFill>
                  <a:prstClr val="black"/>
                </a:solidFill>
                <a:cs typeface="Calibri"/>
              </a:rPr>
              <a:t>compared</a:t>
            </a:r>
            <a:r>
              <a:rPr sz="1000" spc="90" dirty="0">
                <a:solidFill>
                  <a:prstClr val="black"/>
                </a:solidFill>
                <a:cs typeface="Calibri"/>
              </a:rPr>
              <a:t> </a:t>
            </a:r>
            <a:r>
              <a:rPr sz="1000" spc="-5" dirty="0">
                <a:solidFill>
                  <a:prstClr val="black"/>
                </a:solidFill>
                <a:cs typeface="Calibri"/>
              </a:rPr>
              <a:t>with</a:t>
            </a:r>
            <a:r>
              <a:rPr sz="1000" spc="100" dirty="0">
                <a:solidFill>
                  <a:prstClr val="black"/>
                </a:solidFill>
                <a:cs typeface="Calibri"/>
              </a:rPr>
              <a:t> </a:t>
            </a:r>
            <a:r>
              <a:rPr sz="1000" spc="-10" dirty="0">
                <a:solidFill>
                  <a:prstClr val="black"/>
                </a:solidFill>
                <a:cs typeface="Calibri"/>
              </a:rPr>
              <a:t>RT</a:t>
            </a:r>
            <a:r>
              <a:rPr sz="1000" spc="105" dirty="0">
                <a:solidFill>
                  <a:prstClr val="black"/>
                </a:solidFill>
                <a:cs typeface="Calibri"/>
              </a:rPr>
              <a:t> </a:t>
            </a:r>
            <a:r>
              <a:rPr sz="1000" spc="5" dirty="0">
                <a:solidFill>
                  <a:prstClr val="black"/>
                </a:solidFill>
                <a:cs typeface="Calibri"/>
              </a:rPr>
              <a:t>alone.</a:t>
            </a:r>
            <a:r>
              <a:rPr sz="975" spc="7" baseline="38461" dirty="0">
                <a:solidFill>
                  <a:srgbClr val="007FAC"/>
                </a:solidFill>
                <a:cs typeface="Calibri"/>
                <a:hlinkClick r:id="rId2" action="ppaction://hlinksldjump"/>
              </a:rPr>
              <a:t>56</a:t>
            </a:r>
            <a:endParaRPr sz="975" baseline="38461">
              <a:solidFill>
                <a:prstClr val="black"/>
              </a:solidFill>
              <a:cs typeface="Calibri"/>
            </a:endParaRPr>
          </a:p>
          <a:p>
            <a:pPr marL="38100" marR="31115" indent="126364" algn="just">
              <a:lnSpc>
                <a:spcPts val="1200"/>
              </a:lnSpc>
              <a:spcBef>
                <a:spcPts val="10"/>
              </a:spcBef>
            </a:pPr>
            <a:r>
              <a:rPr sz="1000" spc="-10" dirty="0">
                <a:solidFill>
                  <a:prstClr val="black"/>
                </a:solidFill>
                <a:cs typeface="Calibri"/>
              </a:rPr>
              <a:t>RT with </a:t>
            </a:r>
            <a:r>
              <a:rPr sz="1000" spc="-20" dirty="0">
                <a:solidFill>
                  <a:prstClr val="black"/>
                </a:solidFill>
                <a:cs typeface="Calibri"/>
              </a:rPr>
              <a:t>de</a:t>
            </a:r>
            <a:r>
              <a:rPr sz="1000" spc="-20" dirty="0">
                <a:solidFill>
                  <a:prstClr val="black"/>
                </a:solidFill>
                <a:latin typeface="Lucida Sans Unicode"/>
                <a:cs typeface="Lucida Sans Unicode"/>
              </a:rPr>
              <a:t>fi</a:t>
            </a:r>
            <a:r>
              <a:rPr sz="1000" spc="-20" dirty="0">
                <a:solidFill>
                  <a:prstClr val="black"/>
                </a:solidFill>
                <a:cs typeface="Calibri"/>
              </a:rPr>
              <a:t>nitive </a:t>
            </a:r>
            <a:r>
              <a:rPr sz="1000" spc="-10" dirty="0">
                <a:solidFill>
                  <a:prstClr val="black"/>
                </a:solidFill>
                <a:cs typeface="Calibri"/>
              </a:rPr>
              <a:t>intent alone </a:t>
            </a:r>
            <a:r>
              <a:rPr sz="1000" spc="-5" dirty="0">
                <a:solidFill>
                  <a:prstClr val="black"/>
                </a:solidFill>
                <a:cs typeface="Calibri"/>
              </a:rPr>
              <a:t>should </a:t>
            </a:r>
            <a:r>
              <a:rPr sz="1000" spc="-10" dirty="0">
                <a:solidFill>
                  <a:prstClr val="black"/>
                </a:solidFill>
                <a:cs typeface="Calibri"/>
              </a:rPr>
              <a:t>be used instead of </a:t>
            </a:r>
            <a:r>
              <a:rPr sz="1000" spc="-5" dirty="0">
                <a:solidFill>
                  <a:prstClr val="black"/>
                </a:solidFill>
                <a:cs typeface="Calibri"/>
              </a:rPr>
              <a:t> </a:t>
            </a:r>
            <a:r>
              <a:rPr sz="1000" spc="-10" dirty="0">
                <a:solidFill>
                  <a:prstClr val="black"/>
                </a:solidFill>
                <a:cs typeface="Calibri"/>
              </a:rPr>
              <a:t>surgery </a:t>
            </a:r>
            <a:r>
              <a:rPr sz="1000" spc="-5" dirty="0">
                <a:solidFill>
                  <a:prstClr val="black"/>
                </a:solidFill>
                <a:cs typeface="Calibri"/>
              </a:rPr>
              <a:t>if </a:t>
            </a:r>
            <a:r>
              <a:rPr sz="1000" spc="-10" dirty="0">
                <a:solidFill>
                  <a:prstClr val="black"/>
                </a:solidFill>
                <a:cs typeface="Calibri"/>
              </a:rPr>
              <a:t>complete surgical </a:t>
            </a:r>
            <a:r>
              <a:rPr sz="1000" spc="-15" dirty="0">
                <a:solidFill>
                  <a:prstClr val="black"/>
                </a:solidFill>
                <a:cs typeface="Calibri"/>
              </a:rPr>
              <a:t>excision </a:t>
            </a:r>
            <a:r>
              <a:rPr sz="1000" spc="-5" dirty="0">
                <a:solidFill>
                  <a:prstClr val="black"/>
                </a:solidFill>
                <a:cs typeface="Calibri"/>
              </a:rPr>
              <a:t>is </a:t>
            </a:r>
            <a:r>
              <a:rPr sz="1000" spc="-10" dirty="0">
                <a:solidFill>
                  <a:prstClr val="black"/>
                </a:solidFill>
                <a:cs typeface="Calibri"/>
              </a:rPr>
              <a:t>not possible and </a:t>
            </a:r>
            <a:r>
              <a:rPr sz="1000" spc="-5" dirty="0">
                <a:solidFill>
                  <a:prstClr val="black"/>
                </a:solidFill>
                <a:cs typeface="Calibri"/>
              </a:rPr>
              <a:t>in </a:t>
            </a:r>
            <a:r>
              <a:rPr sz="1000" dirty="0">
                <a:solidFill>
                  <a:prstClr val="black"/>
                </a:solidFill>
                <a:cs typeface="Calibri"/>
              </a:rPr>
              <a:t> </a:t>
            </a:r>
            <a:r>
              <a:rPr sz="1000" spc="-10" dirty="0">
                <a:solidFill>
                  <a:prstClr val="black"/>
                </a:solidFill>
                <a:cs typeface="Calibri"/>
              </a:rPr>
              <a:t>cases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challenging</a:t>
            </a:r>
            <a:r>
              <a:rPr sz="1000" spc="-5" dirty="0">
                <a:solidFill>
                  <a:prstClr val="black"/>
                </a:solidFill>
                <a:cs typeface="Calibri"/>
              </a:rPr>
              <a:t> </a:t>
            </a:r>
            <a:r>
              <a:rPr sz="1000" spc="-10" dirty="0">
                <a:solidFill>
                  <a:prstClr val="black"/>
                </a:solidFill>
                <a:cs typeface="Calibri"/>
              </a:rPr>
              <a:t>local</a:t>
            </a:r>
            <a:r>
              <a:rPr sz="1000" spc="-5" dirty="0">
                <a:solidFill>
                  <a:prstClr val="black"/>
                </a:solidFill>
                <a:cs typeface="Calibri"/>
              </a:rPr>
              <a:t> </a:t>
            </a:r>
            <a:r>
              <a:rPr sz="1000" spc="-10" dirty="0">
                <a:solidFill>
                  <a:prstClr val="black"/>
                </a:solidFill>
                <a:cs typeface="Calibri"/>
              </a:rPr>
              <a:t>sites</a:t>
            </a:r>
            <a:r>
              <a:rPr sz="1000" spc="-5" dirty="0">
                <a:solidFill>
                  <a:prstClr val="black"/>
                </a:solidFill>
                <a:cs typeface="Calibri"/>
              </a:rPr>
              <a:t> </a:t>
            </a:r>
            <a:r>
              <a:rPr sz="1000" spc="-10" dirty="0">
                <a:solidFill>
                  <a:prstClr val="black"/>
                </a:solidFill>
                <a:cs typeface="Calibri"/>
              </a:rPr>
              <a:t>such</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axial</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spinal </a:t>
            </a:r>
            <a:r>
              <a:rPr sz="1000" spc="-5" dirty="0">
                <a:solidFill>
                  <a:prstClr val="black"/>
                </a:solidFill>
                <a:cs typeface="Calibri"/>
              </a:rPr>
              <a:t> </a:t>
            </a:r>
            <a:r>
              <a:rPr sz="1000" spc="-10" dirty="0">
                <a:solidFill>
                  <a:prstClr val="black"/>
                </a:solidFill>
                <a:cs typeface="Calibri"/>
              </a:rPr>
              <a:t>tumours</a:t>
            </a:r>
            <a:r>
              <a:rPr sz="1000" spc="240" dirty="0">
                <a:solidFill>
                  <a:prstClr val="black"/>
                </a:solidFill>
                <a:cs typeface="Calibri"/>
              </a:rPr>
              <a:t> </a:t>
            </a:r>
            <a:r>
              <a:rPr sz="1000" spc="-10" dirty="0">
                <a:solidFill>
                  <a:prstClr val="black"/>
                </a:solidFill>
                <a:cs typeface="Calibri"/>
              </a:rPr>
              <a:t>where</a:t>
            </a:r>
            <a:r>
              <a:rPr sz="1000" spc="245" dirty="0">
                <a:solidFill>
                  <a:prstClr val="black"/>
                </a:solidFill>
                <a:cs typeface="Calibri"/>
              </a:rPr>
              <a:t> </a:t>
            </a:r>
            <a:r>
              <a:rPr sz="1000" spc="-10" dirty="0">
                <a:solidFill>
                  <a:prstClr val="black"/>
                </a:solidFill>
                <a:cs typeface="Calibri"/>
              </a:rPr>
              <a:t>surgery</a:t>
            </a:r>
            <a:r>
              <a:rPr sz="1000" spc="254" dirty="0">
                <a:solidFill>
                  <a:prstClr val="black"/>
                </a:solidFill>
                <a:cs typeface="Calibri"/>
              </a:rPr>
              <a:t> </a:t>
            </a:r>
            <a:r>
              <a:rPr sz="1000" spc="-5" dirty="0">
                <a:solidFill>
                  <a:prstClr val="black"/>
                </a:solidFill>
                <a:cs typeface="Calibri"/>
              </a:rPr>
              <a:t>will</a:t>
            </a:r>
            <a:r>
              <a:rPr sz="1000" spc="245" dirty="0">
                <a:solidFill>
                  <a:prstClr val="black"/>
                </a:solidFill>
                <a:cs typeface="Calibri"/>
              </a:rPr>
              <a:t> </a:t>
            </a:r>
            <a:r>
              <a:rPr sz="1000" spc="-10" dirty="0">
                <a:solidFill>
                  <a:prstClr val="black"/>
                </a:solidFill>
                <a:cs typeface="Calibri"/>
              </a:rPr>
              <a:t>be</a:t>
            </a:r>
            <a:r>
              <a:rPr sz="1000" spc="254" dirty="0">
                <a:solidFill>
                  <a:prstClr val="black"/>
                </a:solidFill>
                <a:cs typeface="Calibri"/>
              </a:rPr>
              <a:t> </a:t>
            </a:r>
            <a:r>
              <a:rPr sz="1000" spc="-10" dirty="0">
                <a:solidFill>
                  <a:prstClr val="black"/>
                </a:solidFill>
                <a:cs typeface="Calibri"/>
              </a:rPr>
              <a:t>unacceptably</a:t>
            </a:r>
            <a:r>
              <a:rPr sz="1000" spc="250" dirty="0">
                <a:solidFill>
                  <a:prstClr val="black"/>
                </a:solidFill>
                <a:cs typeface="Calibri"/>
              </a:rPr>
              <a:t> </a:t>
            </a:r>
            <a:r>
              <a:rPr sz="1000" spc="-10" dirty="0">
                <a:solidFill>
                  <a:prstClr val="black"/>
                </a:solidFill>
                <a:cs typeface="Calibri"/>
              </a:rPr>
              <a:t>morbid</a:t>
            </a:r>
            <a:r>
              <a:rPr sz="1000" spc="250" dirty="0">
                <a:solidFill>
                  <a:prstClr val="black"/>
                </a:solidFill>
                <a:cs typeface="Calibri"/>
              </a:rPr>
              <a:t> </a:t>
            </a:r>
            <a:r>
              <a:rPr sz="1000" spc="-25" dirty="0">
                <a:solidFill>
                  <a:prstClr val="black"/>
                </a:solidFill>
                <a:cs typeface="Calibri"/>
              </a:rPr>
              <a:t>[IV,</a:t>
            </a:r>
            <a:endParaRPr sz="1000">
              <a:solidFill>
                <a:prstClr val="black"/>
              </a:solidFill>
              <a:cs typeface="Calibri"/>
            </a:endParaRPr>
          </a:p>
          <a:p>
            <a:pPr marL="38100" algn="just">
              <a:lnSpc>
                <a:spcPts val="1135"/>
              </a:lnSpc>
            </a:pPr>
            <a:r>
              <a:rPr sz="1000" spc="20" dirty="0">
                <a:solidFill>
                  <a:prstClr val="black"/>
                </a:solidFill>
                <a:cs typeface="Calibri"/>
              </a:rPr>
              <a:t>A].</a:t>
            </a:r>
            <a:r>
              <a:rPr sz="975" spc="30" baseline="38461" dirty="0">
                <a:solidFill>
                  <a:srgbClr val="007FAC"/>
                </a:solidFill>
                <a:cs typeface="Calibri"/>
                <a:hlinkClick r:id="rId2" action="ppaction://hlinksldjump"/>
              </a:rPr>
              <a:t>56</a:t>
            </a:r>
            <a:r>
              <a:rPr sz="975" spc="30" baseline="38461" dirty="0">
                <a:solidFill>
                  <a:prstClr val="black"/>
                </a:solidFill>
                <a:cs typeface="Calibri"/>
              </a:rPr>
              <a:t>,</a:t>
            </a:r>
            <a:r>
              <a:rPr sz="975" spc="30" baseline="38461" dirty="0">
                <a:solidFill>
                  <a:srgbClr val="007FAC"/>
                </a:solidFill>
                <a:cs typeface="Calibri"/>
                <a:hlinkClick r:id="rId3" action="ppaction://hlinksldjump"/>
              </a:rPr>
              <a:t>63</a:t>
            </a:r>
            <a:r>
              <a:rPr sz="975" spc="30" baseline="38461" dirty="0">
                <a:solidFill>
                  <a:srgbClr val="007FAC"/>
                </a:solidFill>
                <a:cs typeface="Calibri"/>
              </a:rPr>
              <a:t> </a:t>
            </a:r>
            <a:r>
              <a:rPr sz="975" spc="127" baseline="38461" dirty="0">
                <a:solidFill>
                  <a:srgbClr val="007FAC"/>
                </a:solidFill>
                <a:cs typeface="Calibri"/>
              </a:rPr>
              <a:t> </a:t>
            </a:r>
            <a:r>
              <a:rPr sz="1000" spc="-10" dirty="0">
                <a:solidFill>
                  <a:prstClr val="black"/>
                </a:solidFill>
                <a:cs typeface="Calibri"/>
              </a:rPr>
              <a:t>Adjuvant</a:t>
            </a:r>
            <a:r>
              <a:rPr sz="1000" spc="185" dirty="0">
                <a:solidFill>
                  <a:prstClr val="black"/>
                </a:solidFill>
                <a:cs typeface="Calibri"/>
              </a:rPr>
              <a:t> </a:t>
            </a:r>
            <a:r>
              <a:rPr sz="1000" spc="-10" dirty="0">
                <a:solidFill>
                  <a:prstClr val="black"/>
                </a:solidFill>
                <a:cs typeface="Calibri"/>
              </a:rPr>
              <a:t>RT</a:t>
            </a:r>
            <a:r>
              <a:rPr sz="1000" spc="180" dirty="0">
                <a:solidFill>
                  <a:prstClr val="black"/>
                </a:solidFill>
                <a:cs typeface="Calibri"/>
              </a:rPr>
              <a:t> </a:t>
            </a:r>
            <a:r>
              <a:rPr sz="1000" spc="-10" dirty="0">
                <a:solidFill>
                  <a:prstClr val="black"/>
                </a:solidFill>
                <a:cs typeface="Calibri"/>
              </a:rPr>
              <a:t>(45-60</a:t>
            </a:r>
            <a:r>
              <a:rPr sz="1000" spc="180" dirty="0">
                <a:solidFill>
                  <a:prstClr val="black"/>
                </a:solidFill>
                <a:cs typeface="Calibri"/>
              </a:rPr>
              <a:t> </a:t>
            </a:r>
            <a:r>
              <a:rPr sz="1000" spc="-10" dirty="0">
                <a:solidFill>
                  <a:prstClr val="black"/>
                </a:solidFill>
                <a:cs typeface="Calibri"/>
              </a:rPr>
              <a:t>Gy)</a:t>
            </a:r>
            <a:r>
              <a:rPr sz="1000" spc="185" dirty="0">
                <a:solidFill>
                  <a:prstClr val="black"/>
                </a:solidFill>
                <a:cs typeface="Calibri"/>
              </a:rPr>
              <a:t> </a:t>
            </a:r>
            <a:r>
              <a:rPr sz="1000" spc="-20" dirty="0">
                <a:solidFill>
                  <a:prstClr val="black"/>
                </a:solidFill>
                <a:cs typeface="Calibri"/>
              </a:rPr>
              <a:t>signi</a:t>
            </a:r>
            <a:r>
              <a:rPr sz="1000" spc="-20" dirty="0">
                <a:solidFill>
                  <a:prstClr val="black"/>
                </a:solidFill>
                <a:latin typeface="Lucida Sans Unicode"/>
                <a:cs typeface="Lucida Sans Unicode"/>
              </a:rPr>
              <a:t>fi</a:t>
            </a:r>
            <a:r>
              <a:rPr sz="1000" spc="-20" dirty="0">
                <a:solidFill>
                  <a:prstClr val="black"/>
                </a:solidFill>
                <a:cs typeface="Calibri"/>
              </a:rPr>
              <a:t>cantly</a:t>
            </a:r>
            <a:r>
              <a:rPr sz="1000" spc="180" dirty="0">
                <a:solidFill>
                  <a:prstClr val="black"/>
                </a:solidFill>
                <a:cs typeface="Calibri"/>
              </a:rPr>
              <a:t> </a:t>
            </a:r>
            <a:r>
              <a:rPr sz="1000" spc="-15" dirty="0">
                <a:solidFill>
                  <a:prstClr val="black"/>
                </a:solidFill>
                <a:cs typeface="Calibri"/>
              </a:rPr>
              <a:t>reduces</a:t>
            </a:r>
            <a:r>
              <a:rPr sz="1000" spc="180" dirty="0">
                <a:solidFill>
                  <a:prstClr val="black"/>
                </a:solidFill>
                <a:cs typeface="Calibri"/>
              </a:rPr>
              <a:t> </a:t>
            </a:r>
            <a:r>
              <a:rPr sz="1000" spc="-5" dirty="0">
                <a:solidFill>
                  <a:prstClr val="black"/>
                </a:solidFill>
                <a:cs typeface="Calibri"/>
              </a:rPr>
              <a:t>LR</a:t>
            </a:r>
            <a:r>
              <a:rPr sz="1000" spc="180" dirty="0">
                <a:solidFill>
                  <a:prstClr val="black"/>
                </a:solidFill>
                <a:cs typeface="Calibri"/>
              </a:rPr>
              <a:t> </a:t>
            </a:r>
            <a:r>
              <a:rPr sz="1000" spc="-5" dirty="0">
                <a:solidFill>
                  <a:prstClr val="black"/>
                </a:solidFill>
                <a:cs typeface="Calibri"/>
              </a:rPr>
              <a:t>in</a:t>
            </a:r>
            <a:endParaRPr sz="1000">
              <a:solidFill>
                <a:prstClr val="black"/>
              </a:solidFill>
              <a:cs typeface="Calibri"/>
            </a:endParaRPr>
          </a:p>
          <a:p>
            <a:pPr marL="38100" marR="30480" algn="just">
              <a:lnSpc>
                <a:spcPct val="99600"/>
              </a:lnSpc>
              <a:spcBef>
                <a:spcPts val="5"/>
              </a:spcBef>
            </a:pPr>
            <a:r>
              <a:rPr sz="1000" spc="-10" dirty="0">
                <a:solidFill>
                  <a:prstClr val="black"/>
                </a:solidFill>
                <a:cs typeface="Calibri"/>
              </a:rPr>
              <a:t>patients with</a:t>
            </a:r>
            <a:r>
              <a:rPr sz="1000" spc="-5" dirty="0">
                <a:solidFill>
                  <a:prstClr val="black"/>
                </a:solidFill>
                <a:cs typeface="Calibri"/>
              </a:rPr>
              <a:t> </a:t>
            </a:r>
            <a:r>
              <a:rPr sz="1000" spc="-10" dirty="0">
                <a:solidFill>
                  <a:prstClr val="black"/>
                </a:solidFill>
                <a:cs typeface="Calibri"/>
              </a:rPr>
              <a:t>large volume</a:t>
            </a:r>
            <a:r>
              <a:rPr sz="1000" spc="-5" dirty="0">
                <a:solidFill>
                  <a:prstClr val="black"/>
                </a:solidFill>
                <a:cs typeface="Calibri"/>
              </a:rPr>
              <a:t> </a:t>
            </a:r>
            <a:r>
              <a:rPr sz="1000" spc="-10" dirty="0">
                <a:solidFill>
                  <a:prstClr val="black"/>
                </a:solidFill>
                <a:cs typeface="Calibri"/>
              </a:rPr>
              <a:t>tumours </a:t>
            </a:r>
            <a:r>
              <a:rPr sz="1000" spc="-15" dirty="0">
                <a:solidFill>
                  <a:prstClr val="black"/>
                </a:solidFill>
                <a:cs typeface="Calibri"/>
              </a:rPr>
              <a:t>(</a:t>
            </a:r>
            <a:r>
              <a:rPr sz="1000" spc="-15" dirty="0">
                <a:solidFill>
                  <a:prstClr val="black"/>
                </a:solidFill>
                <a:latin typeface="Lucida Sans Unicode"/>
                <a:cs typeface="Lucida Sans Unicode"/>
              </a:rPr>
              <a:t>&gt;</a:t>
            </a:r>
            <a:r>
              <a:rPr sz="1000" spc="-15" dirty="0">
                <a:solidFill>
                  <a:prstClr val="black"/>
                </a:solidFill>
                <a:cs typeface="Calibri"/>
              </a:rPr>
              <a:t>200</a:t>
            </a:r>
            <a:r>
              <a:rPr sz="1000" spc="-10" dirty="0">
                <a:solidFill>
                  <a:prstClr val="black"/>
                </a:solidFill>
                <a:cs typeface="Calibri"/>
              </a:rPr>
              <a:t> ml), poor</a:t>
            </a:r>
            <a:r>
              <a:rPr sz="1000" spc="-5" dirty="0">
                <a:solidFill>
                  <a:prstClr val="black"/>
                </a:solidFill>
                <a:cs typeface="Calibri"/>
              </a:rPr>
              <a:t> </a:t>
            </a:r>
            <a:r>
              <a:rPr sz="1000" spc="-10" dirty="0">
                <a:solidFill>
                  <a:prstClr val="black"/>
                </a:solidFill>
                <a:cs typeface="Calibri"/>
              </a:rPr>
              <a:t>his- </a:t>
            </a:r>
            <a:r>
              <a:rPr sz="1000" spc="-5" dirty="0">
                <a:solidFill>
                  <a:prstClr val="black"/>
                </a:solidFill>
                <a:cs typeface="Calibri"/>
              </a:rPr>
              <a:t> </a:t>
            </a:r>
            <a:r>
              <a:rPr sz="1000" spc="-10" dirty="0">
                <a:solidFill>
                  <a:prstClr val="black"/>
                </a:solidFill>
                <a:cs typeface="Calibri"/>
              </a:rPr>
              <a:t>tological</a:t>
            </a:r>
            <a:r>
              <a:rPr sz="1000" spc="-5" dirty="0">
                <a:solidFill>
                  <a:prstClr val="black"/>
                </a:solidFill>
                <a:cs typeface="Calibri"/>
              </a:rPr>
              <a:t> </a:t>
            </a:r>
            <a:r>
              <a:rPr sz="1000" spc="-10" dirty="0">
                <a:solidFill>
                  <a:prstClr val="black"/>
                </a:solidFill>
                <a:cs typeface="Calibri"/>
              </a:rPr>
              <a:t>response</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inadequate</a:t>
            </a:r>
            <a:r>
              <a:rPr sz="1000" spc="-5" dirty="0">
                <a:solidFill>
                  <a:prstClr val="black"/>
                </a:solidFill>
                <a:cs typeface="Calibri"/>
              </a:rPr>
              <a:t> </a:t>
            </a:r>
            <a:r>
              <a:rPr sz="1000" spc="-10" dirty="0">
                <a:solidFill>
                  <a:prstClr val="black"/>
                </a:solidFill>
                <a:cs typeface="Calibri"/>
              </a:rPr>
              <a:t>surgical</a:t>
            </a:r>
            <a:r>
              <a:rPr sz="1000" spc="-5" dirty="0">
                <a:solidFill>
                  <a:prstClr val="black"/>
                </a:solidFill>
                <a:cs typeface="Calibri"/>
              </a:rPr>
              <a:t> </a:t>
            </a:r>
            <a:r>
              <a:rPr sz="1000" spc="-10" dirty="0">
                <a:solidFill>
                  <a:prstClr val="black"/>
                </a:solidFill>
                <a:cs typeface="Calibri"/>
              </a:rPr>
              <a:t>margins</a:t>
            </a:r>
            <a:r>
              <a:rPr sz="1000" spc="210" dirty="0">
                <a:solidFill>
                  <a:prstClr val="black"/>
                </a:solidFill>
                <a:cs typeface="Calibri"/>
              </a:rPr>
              <a:t> </a:t>
            </a:r>
            <a:r>
              <a:rPr sz="1000" spc="-10" dirty="0">
                <a:solidFill>
                  <a:prstClr val="black"/>
                </a:solidFill>
                <a:cs typeface="Calibri"/>
              </a:rPr>
              <a:t>and </a:t>
            </a:r>
            <a:r>
              <a:rPr sz="1000" spc="-215" dirty="0">
                <a:solidFill>
                  <a:prstClr val="black"/>
                </a:solidFill>
                <a:cs typeface="Calibri"/>
              </a:rPr>
              <a:t> </a:t>
            </a:r>
            <a:r>
              <a:rPr sz="1000" spc="-5" dirty="0">
                <a:solidFill>
                  <a:prstClr val="black"/>
                </a:solidFill>
                <a:cs typeface="Calibri"/>
              </a:rPr>
              <a:t>should </a:t>
            </a:r>
            <a:r>
              <a:rPr sz="1000" spc="-10" dirty="0">
                <a:solidFill>
                  <a:prstClr val="black"/>
                </a:solidFill>
                <a:cs typeface="Calibri"/>
              </a:rPr>
              <a:t>be recommended </a:t>
            </a:r>
            <a:r>
              <a:rPr sz="1000" spc="-5" dirty="0">
                <a:solidFill>
                  <a:prstClr val="black"/>
                </a:solidFill>
                <a:cs typeface="Calibri"/>
              </a:rPr>
              <a:t>in </a:t>
            </a:r>
            <a:r>
              <a:rPr sz="1000" spc="-10" dirty="0">
                <a:solidFill>
                  <a:prstClr val="black"/>
                </a:solidFill>
                <a:cs typeface="Calibri"/>
              </a:rPr>
              <a:t>these circumstances </a:t>
            </a:r>
            <a:r>
              <a:rPr sz="1000" spc="-30" dirty="0">
                <a:solidFill>
                  <a:prstClr val="black"/>
                </a:solidFill>
                <a:cs typeface="Calibri"/>
              </a:rPr>
              <a:t>[IV, </a:t>
            </a:r>
            <a:r>
              <a:rPr sz="1000" spc="20" dirty="0">
                <a:solidFill>
                  <a:prstClr val="black"/>
                </a:solidFill>
                <a:cs typeface="Calibri"/>
              </a:rPr>
              <a:t>B].</a:t>
            </a:r>
            <a:r>
              <a:rPr sz="975" spc="30" baseline="38461" dirty="0">
                <a:solidFill>
                  <a:srgbClr val="007FAC"/>
                </a:solidFill>
                <a:cs typeface="Calibri"/>
                <a:hlinkClick r:id="rId2" action="ppaction://hlinksldjump"/>
              </a:rPr>
              <a:t>56</a:t>
            </a:r>
            <a:r>
              <a:rPr sz="975" spc="30" baseline="38461" dirty="0">
                <a:solidFill>
                  <a:prstClr val="black"/>
                </a:solidFill>
                <a:cs typeface="Calibri"/>
              </a:rPr>
              <a:t>,</a:t>
            </a:r>
            <a:r>
              <a:rPr sz="975" spc="30" baseline="38461" dirty="0">
                <a:solidFill>
                  <a:srgbClr val="007FAC"/>
                </a:solidFill>
                <a:cs typeface="Calibri"/>
                <a:hlinkClick r:id="rId3" action="ppaction://hlinksldjump"/>
              </a:rPr>
              <a:t>64 </a:t>
            </a:r>
            <a:r>
              <a:rPr sz="975" spc="37" baseline="38461" dirty="0">
                <a:solidFill>
                  <a:srgbClr val="007FAC"/>
                </a:solidFill>
                <a:cs typeface="Calibri"/>
              </a:rPr>
              <a:t> </a:t>
            </a:r>
            <a:r>
              <a:rPr sz="1000" spc="-10" dirty="0">
                <a:solidFill>
                  <a:prstClr val="black"/>
                </a:solidFill>
                <a:cs typeface="Calibri"/>
              </a:rPr>
              <a:t>Also,</a:t>
            </a:r>
            <a:r>
              <a:rPr sz="1000" spc="-5" dirty="0">
                <a:solidFill>
                  <a:prstClr val="black"/>
                </a:solidFill>
                <a:cs typeface="Calibri"/>
              </a:rPr>
              <a:t> </a:t>
            </a:r>
            <a:r>
              <a:rPr sz="1000" spc="-10" dirty="0">
                <a:solidFill>
                  <a:prstClr val="black"/>
                </a:solidFill>
                <a:cs typeface="Calibri"/>
              </a:rPr>
              <a:t>adjuvant</a:t>
            </a:r>
            <a:r>
              <a:rPr sz="1000" spc="-5" dirty="0">
                <a:solidFill>
                  <a:prstClr val="black"/>
                </a:solidFill>
                <a:cs typeface="Calibri"/>
              </a:rPr>
              <a:t> </a:t>
            </a:r>
            <a:r>
              <a:rPr sz="1000" spc="-10" dirty="0">
                <a:solidFill>
                  <a:prstClr val="black"/>
                </a:solidFill>
                <a:cs typeface="Calibri"/>
              </a:rPr>
              <a:t>RT 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considered</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non-sacral pelvic ES regardless of surgical margins, tumour </a:t>
            </a:r>
            <a:r>
              <a:rPr sz="1000" spc="-5" dirty="0">
                <a:solidFill>
                  <a:prstClr val="black"/>
                </a:solidFill>
                <a:cs typeface="Calibri"/>
              </a:rPr>
              <a:t> </a:t>
            </a:r>
            <a:r>
              <a:rPr sz="1000" spc="-10" dirty="0">
                <a:solidFill>
                  <a:prstClr val="black"/>
                </a:solidFill>
                <a:cs typeface="Calibri"/>
              </a:rPr>
              <a:t>volume or histological response, </a:t>
            </a:r>
            <a:r>
              <a:rPr sz="1000" spc="-15" dirty="0">
                <a:solidFill>
                  <a:prstClr val="black"/>
                </a:solidFill>
                <a:cs typeface="Calibri"/>
              </a:rPr>
              <a:t>as </a:t>
            </a:r>
            <a:r>
              <a:rPr sz="1000" spc="-5" dirty="0">
                <a:solidFill>
                  <a:prstClr val="black"/>
                </a:solidFill>
                <a:cs typeface="Calibri"/>
              </a:rPr>
              <a:t>this </a:t>
            </a:r>
            <a:r>
              <a:rPr sz="1000" spc="-10" dirty="0">
                <a:solidFill>
                  <a:prstClr val="black"/>
                </a:solidFill>
                <a:cs typeface="Calibri"/>
              </a:rPr>
              <a:t>was shown to have </a:t>
            </a:r>
            <a:r>
              <a:rPr sz="1000" spc="-5" dirty="0">
                <a:solidFill>
                  <a:prstClr val="black"/>
                </a:solidFill>
                <a:cs typeface="Calibri"/>
              </a:rPr>
              <a:t> </a:t>
            </a:r>
            <a:r>
              <a:rPr sz="1000" spc="-10" dirty="0">
                <a:solidFill>
                  <a:prstClr val="black"/>
                </a:solidFill>
                <a:cs typeface="Calibri"/>
              </a:rPr>
              <a:t>superior local control and survival outcomes compared with </a:t>
            </a:r>
            <a:r>
              <a:rPr sz="1000" spc="-5" dirty="0">
                <a:solidFill>
                  <a:prstClr val="black"/>
                </a:solidFill>
                <a:cs typeface="Calibri"/>
              </a:rPr>
              <a:t> </a:t>
            </a:r>
            <a:r>
              <a:rPr sz="1000" spc="-10" dirty="0">
                <a:solidFill>
                  <a:prstClr val="black"/>
                </a:solidFill>
                <a:cs typeface="Calibri"/>
              </a:rPr>
              <a:t>surgery alone </a:t>
            </a:r>
            <a:r>
              <a:rPr sz="1000" spc="-5" dirty="0">
                <a:solidFill>
                  <a:prstClr val="black"/>
                </a:solidFill>
                <a:cs typeface="Calibri"/>
              </a:rPr>
              <a:t>[II, </a:t>
            </a:r>
            <a:r>
              <a:rPr sz="1000" spc="15" dirty="0">
                <a:solidFill>
                  <a:prstClr val="black"/>
                </a:solidFill>
                <a:cs typeface="Calibri"/>
              </a:rPr>
              <a:t>B].</a:t>
            </a:r>
            <a:r>
              <a:rPr sz="975" spc="22" baseline="38461" dirty="0">
                <a:solidFill>
                  <a:srgbClr val="007FAC"/>
                </a:solidFill>
                <a:cs typeface="Calibri"/>
                <a:hlinkClick r:id="rId3" action="ppaction://hlinksldjump"/>
              </a:rPr>
              <a:t>65</a:t>
            </a:r>
            <a:r>
              <a:rPr sz="975" spc="22" baseline="38461" dirty="0">
                <a:solidFill>
                  <a:srgbClr val="007FAC"/>
                </a:solidFill>
                <a:cs typeface="Calibri"/>
              </a:rPr>
              <a:t> </a:t>
            </a:r>
            <a:r>
              <a:rPr sz="1000" spc="-5" dirty="0">
                <a:solidFill>
                  <a:prstClr val="black"/>
                </a:solidFill>
                <a:cs typeface="Calibri"/>
              </a:rPr>
              <a:t>If </a:t>
            </a:r>
            <a:r>
              <a:rPr sz="1000" spc="-10" dirty="0">
                <a:solidFill>
                  <a:prstClr val="black"/>
                </a:solidFill>
                <a:cs typeface="Calibri"/>
              </a:rPr>
              <a:t>RT </a:t>
            </a:r>
            <a:r>
              <a:rPr sz="1000" spc="-5" dirty="0">
                <a:solidFill>
                  <a:prstClr val="black"/>
                </a:solidFill>
                <a:cs typeface="Calibri"/>
              </a:rPr>
              <a:t>is </a:t>
            </a:r>
            <a:r>
              <a:rPr sz="1000" spc="-10" dirty="0">
                <a:solidFill>
                  <a:prstClr val="black"/>
                </a:solidFill>
                <a:cs typeface="Calibri"/>
              </a:rPr>
              <a:t>agreed to be indicated at the </a:t>
            </a:r>
            <a:r>
              <a:rPr sz="1000" spc="-5" dirty="0">
                <a:solidFill>
                  <a:prstClr val="black"/>
                </a:solidFill>
                <a:cs typeface="Calibri"/>
              </a:rPr>
              <a:t> </a:t>
            </a:r>
            <a:r>
              <a:rPr sz="1000" spc="-10" dirty="0">
                <a:solidFill>
                  <a:prstClr val="black"/>
                </a:solidFill>
                <a:cs typeface="Calibri"/>
              </a:rPr>
              <a:t>time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diagnosis,</a:t>
            </a:r>
            <a:r>
              <a:rPr sz="1000" spc="-5" dirty="0">
                <a:solidFill>
                  <a:prstClr val="black"/>
                </a:solidFill>
                <a:cs typeface="Calibri"/>
              </a:rPr>
              <a:t> </a:t>
            </a:r>
            <a:r>
              <a:rPr sz="1000" spc="-10" dirty="0">
                <a:solidFill>
                  <a:prstClr val="black"/>
                </a:solidFill>
                <a:cs typeface="Calibri"/>
              </a:rPr>
              <a:t>preoperative</a:t>
            </a:r>
            <a:r>
              <a:rPr sz="1000" spc="-5" dirty="0">
                <a:solidFill>
                  <a:prstClr val="black"/>
                </a:solidFill>
                <a:cs typeface="Calibri"/>
              </a:rPr>
              <a:t> </a:t>
            </a:r>
            <a:r>
              <a:rPr sz="1000" spc="-10" dirty="0">
                <a:solidFill>
                  <a:prstClr val="black"/>
                </a:solidFill>
                <a:cs typeface="Calibri"/>
              </a:rPr>
              <a:t>RT </a:t>
            </a:r>
            <a:r>
              <a:rPr sz="1000" spc="-5" dirty="0">
                <a:solidFill>
                  <a:prstClr val="black"/>
                </a:solidFill>
                <a:cs typeface="Calibri"/>
              </a:rPr>
              <a:t>should</a:t>
            </a:r>
            <a:r>
              <a:rPr sz="1000"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considered. </a:t>
            </a:r>
            <a:r>
              <a:rPr sz="1000" spc="-5" dirty="0">
                <a:solidFill>
                  <a:prstClr val="black"/>
                </a:solidFill>
                <a:cs typeface="Calibri"/>
              </a:rPr>
              <a:t> </a:t>
            </a:r>
            <a:r>
              <a:rPr sz="1000" spc="-10" dirty="0">
                <a:solidFill>
                  <a:prstClr val="black"/>
                </a:solidFill>
                <a:cs typeface="Calibri"/>
              </a:rPr>
              <a:t>Lower doses to </a:t>
            </a:r>
            <a:r>
              <a:rPr sz="1000" spc="-15" dirty="0">
                <a:solidFill>
                  <a:prstClr val="black"/>
                </a:solidFill>
                <a:cs typeface="Calibri"/>
              </a:rPr>
              <a:t>a </a:t>
            </a:r>
            <a:r>
              <a:rPr sz="1000" spc="-10" dirty="0">
                <a:solidFill>
                  <a:prstClr val="black"/>
                </a:solidFill>
                <a:cs typeface="Calibri"/>
              </a:rPr>
              <a:t>smaller volume of tissue are required, and </a:t>
            </a:r>
            <a:r>
              <a:rPr sz="1000" spc="-5" dirty="0">
                <a:solidFill>
                  <a:prstClr val="black"/>
                </a:solidFill>
                <a:cs typeface="Calibri"/>
              </a:rPr>
              <a:t> </a:t>
            </a:r>
            <a:r>
              <a:rPr sz="1000" spc="-10" dirty="0">
                <a:solidFill>
                  <a:prstClr val="black"/>
                </a:solidFill>
                <a:cs typeface="Calibri"/>
              </a:rPr>
              <a:t>homogeneity</a:t>
            </a:r>
            <a:r>
              <a:rPr sz="1000" spc="105" dirty="0">
                <a:solidFill>
                  <a:prstClr val="black"/>
                </a:solidFill>
                <a:cs typeface="Calibri"/>
              </a:rPr>
              <a:t> </a:t>
            </a:r>
            <a:r>
              <a:rPr sz="1000" spc="-10" dirty="0">
                <a:solidFill>
                  <a:prstClr val="black"/>
                </a:solidFill>
                <a:cs typeface="Calibri"/>
              </a:rPr>
              <a:t>of</a:t>
            </a:r>
            <a:r>
              <a:rPr sz="1000" spc="114" dirty="0">
                <a:solidFill>
                  <a:prstClr val="black"/>
                </a:solidFill>
                <a:cs typeface="Calibri"/>
              </a:rPr>
              <a:t> </a:t>
            </a:r>
            <a:r>
              <a:rPr sz="1000" spc="-10" dirty="0">
                <a:solidFill>
                  <a:prstClr val="black"/>
                </a:solidFill>
                <a:cs typeface="Calibri"/>
              </a:rPr>
              <a:t>radiation</a:t>
            </a:r>
            <a:r>
              <a:rPr sz="1000" spc="110" dirty="0">
                <a:solidFill>
                  <a:prstClr val="black"/>
                </a:solidFill>
                <a:cs typeface="Calibri"/>
              </a:rPr>
              <a:t> </a:t>
            </a:r>
            <a:r>
              <a:rPr sz="1000" spc="-10" dirty="0">
                <a:solidFill>
                  <a:prstClr val="black"/>
                </a:solidFill>
                <a:cs typeface="Calibri"/>
              </a:rPr>
              <a:t>dose</a:t>
            </a:r>
            <a:r>
              <a:rPr sz="1000" spc="110" dirty="0">
                <a:solidFill>
                  <a:prstClr val="black"/>
                </a:solidFill>
                <a:cs typeface="Calibri"/>
              </a:rPr>
              <a:t> </a:t>
            </a:r>
            <a:r>
              <a:rPr sz="1000" spc="-5" dirty="0">
                <a:solidFill>
                  <a:prstClr val="black"/>
                </a:solidFill>
                <a:cs typeface="Calibri"/>
              </a:rPr>
              <a:t>is</a:t>
            </a:r>
            <a:r>
              <a:rPr sz="1000" spc="105" dirty="0">
                <a:solidFill>
                  <a:prstClr val="black"/>
                </a:solidFill>
                <a:cs typeface="Calibri"/>
              </a:rPr>
              <a:t> </a:t>
            </a:r>
            <a:r>
              <a:rPr sz="1000" spc="-10" dirty="0">
                <a:solidFill>
                  <a:prstClr val="black"/>
                </a:solidFill>
                <a:cs typeface="Calibri"/>
              </a:rPr>
              <a:t>improved</a:t>
            </a:r>
            <a:r>
              <a:rPr sz="1000" spc="110" dirty="0">
                <a:solidFill>
                  <a:prstClr val="black"/>
                </a:solidFill>
                <a:cs typeface="Calibri"/>
              </a:rPr>
              <a:t> </a:t>
            </a:r>
            <a:r>
              <a:rPr sz="1000" spc="-5" dirty="0">
                <a:solidFill>
                  <a:prstClr val="black"/>
                </a:solidFill>
                <a:cs typeface="Calibri"/>
              </a:rPr>
              <a:t>in</a:t>
            </a:r>
            <a:r>
              <a:rPr sz="1000" spc="120" dirty="0">
                <a:solidFill>
                  <a:prstClr val="black"/>
                </a:solidFill>
                <a:cs typeface="Calibri"/>
              </a:rPr>
              <a:t> </a:t>
            </a:r>
            <a:r>
              <a:rPr sz="1000" spc="-10" dirty="0">
                <a:solidFill>
                  <a:prstClr val="black"/>
                </a:solidFill>
                <a:cs typeface="Calibri"/>
              </a:rPr>
              <a:t>the</a:t>
            </a:r>
            <a:r>
              <a:rPr sz="1000" spc="105" dirty="0">
                <a:solidFill>
                  <a:prstClr val="black"/>
                </a:solidFill>
                <a:cs typeface="Calibri"/>
              </a:rPr>
              <a:t> </a:t>
            </a:r>
            <a:r>
              <a:rPr sz="1000" spc="-10" dirty="0">
                <a:solidFill>
                  <a:prstClr val="black"/>
                </a:solidFill>
                <a:cs typeface="Calibri"/>
              </a:rPr>
              <a:t>absence </a:t>
            </a:r>
            <a:r>
              <a:rPr sz="1000" spc="-215" dirty="0">
                <a:solidFill>
                  <a:prstClr val="black"/>
                </a:solidFill>
                <a:cs typeface="Calibri"/>
              </a:rPr>
              <a:t> </a:t>
            </a:r>
            <a:r>
              <a:rPr sz="1000" spc="-10" dirty="0">
                <a:solidFill>
                  <a:prstClr val="black"/>
                </a:solidFill>
                <a:cs typeface="Calibri"/>
              </a:rPr>
              <a:t>of metal artefacts from internal </a:t>
            </a:r>
            <a:r>
              <a:rPr sz="1000" spc="-25" dirty="0">
                <a:solidFill>
                  <a:prstClr val="black"/>
                </a:solidFill>
                <a:latin typeface="Lucida Sans Unicode"/>
                <a:cs typeface="Lucida Sans Unicode"/>
              </a:rPr>
              <a:t>fi</a:t>
            </a:r>
            <a:r>
              <a:rPr sz="1000" spc="-25" dirty="0">
                <a:solidFill>
                  <a:prstClr val="black"/>
                </a:solidFill>
                <a:cs typeface="Calibri"/>
              </a:rPr>
              <a:t>xation, </a:t>
            </a:r>
            <a:r>
              <a:rPr sz="1000" spc="-10" dirty="0">
                <a:solidFill>
                  <a:prstClr val="black"/>
                </a:solidFill>
                <a:cs typeface="Calibri"/>
              </a:rPr>
              <a:t>thereby potentially </a:t>
            </a:r>
            <a:r>
              <a:rPr sz="1000" spc="-5" dirty="0">
                <a:solidFill>
                  <a:prstClr val="black"/>
                </a:solidFill>
                <a:cs typeface="Calibri"/>
              </a:rPr>
              <a:t> </a:t>
            </a:r>
            <a:r>
              <a:rPr sz="1000" spc="-10" dirty="0">
                <a:solidFill>
                  <a:prstClr val="black"/>
                </a:solidFill>
                <a:cs typeface="Calibri"/>
              </a:rPr>
              <a:t>reducing long-term </a:t>
            </a:r>
            <a:r>
              <a:rPr sz="1000" spc="-15" dirty="0">
                <a:solidFill>
                  <a:prstClr val="black"/>
                </a:solidFill>
                <a:cs typeface="Calibri"/>
              </a:rPr>
              <a:t>morbidity. </a:t>
            </a:r>
            <a:r>
              <a:rPr sz="1000" spc="-10" dirty="0">
                <a:solidFill>
                  <a:prstClr val="black"/>
                </a:solidFill>
                <a:cs typeface="Calibri"/>
              </a:rPr>
              <a:t>The use of modern RT tech- </a:t>
            </a:r>
            <a:r>
              <a:rPr sz="1000" spc="-5" dirty="0">
                <a:solidFill>
                  <a:prstClr val="black"/>
                </a:solidFill>
                <a:cs typeface="Calibri"/>
              </a:rPr>
              <a:t> </a:t>
            </a:r>
            <a:r>
              <a:rPr sz="1000" spc="-10" dirty="0">
                <a:solidFill>
                  <a:prstClr val="black"/>
                </a:solidFill>
                <a:cs typeface="Calibri"/>
              </a:rPr>
              <a:t>niques with the </a:t>
            </a:r>
            <a:r>
              <a:rPr sz="1000" spc="-5" dirty="0">
                <a:solidFill>
                  <a:prstClr val="black"/>
                </a:solidFill>
                <a:cs typeface="Calibri"/>
              </a:rPr>
              <a:t>ability </a:t>
            </a:r>
            <a:r>
              <a:rPr sz="1000" spc="-10" dirty="0">
                <a:solidFill>
                  <a:prstClr val="black"/>
                </a:solidFill>
                <a:cs typeface="Calibri"/>
              </a:rPr>
              <a:t>to deliver high doses and minimise </a:t>
            </a:r>
            <a:r>
              <a:rPr sz="1000" spc="-5" dirty="0">
                <a:solidFill>
                  <a:prstClr val="black"/>
                </a:solidFill>
                <a:cs typeface="Calibri"/>
              </a:rPr>
              <a:t> </a:t>
            </a:r>
            <a:r>
              <a:rPr sz="1000" spc="-10" dirty="0">
                <a:solidFill>
                  <a:prstClr val="black"/>
                </a:solidFill>
                <a:cs typeface="Calibri"/>
              </a:rPr>
              <a:t>dose</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normal</a:t>
            </a:r>
            <a:r>
              <a:rPr sz="1000" spc="204" dirty="0">
                <a:solidFill>
                  <a:prstClr val="black"/>
                </a:solidFill>
                <a:cs typeface="Calibri"/>
              </a:rPr>
              <a:t> </a:t>
            </a:r>
            <a:r>
              <a:rPr sz="1000" spc="-10" dirty="0">
                <a:solidFill>
                  <a:prstClr val="black"/>
                </a:solidFill>
                <a:cs typeface="Calibri"/>
              </a:rPr>
              <a:t>tissues,</a:t>
            </a:r>
            <a:r>
              <a:rPr sz="1000" spc="204" dirty="0">
                <a:solidFill>
                  <a:prstClr val="black"/>
                </a:solidFill>
                <a:cs typeface="Calibri"/>
              </a:rPr>
              <a:t> </a:t>
            </a:r>
            <a:r>
              <a:rPr sz="1000" spc="-5" dirty="0">
                <a:solidFill>
                  <a:prstClr val="black"/>
                </a:solidFill>
                <a:cs typeface="Calibri"/>
              </a:rPr>
              <a:t>including</a:t>
            </a:r>
            <a:r>
              <a:rPr sz="1000" spc="215" dirty="0">
                <a:solidFill>
                  <a:prstClr val="black"/>
                </a:solidFill>
                <a:cs typeface="Calibri"/>
              </a:rPr>
              <a:t> </a:t>
            </a:r>
            <a:r>
              <a:rPr sz="1000" spc="-10" dirty="0">
                <a:solidFill>
                  <a:prstClr val="black"/>
                </a:solidFill>
                <a:cs typeface="Calibri"/>
              </a:rPr>
              <a:t>heavy</a:t>
            </a:r>
            <a:r>
              <a:rPr sz="1000" spc="204" dirty="0">
                <a:solidFill>
                  <a:prstClr val="black"/>
                </a:solidFill>
                <a:cs typeface="Calibri"/>
              </a:rPr>
              <a:t> </a:t>
            </a:r>
            <a:r>
              <a:rPr sz="1000" spc="-10" dirty="0">
                <a:solidFill>
                  <a:prstClr val="black"/>
                </a:solidFill>
                <a:cs typeface="Calibri"/>
              </a:rPr>
              <a:t>particles,</a:t>
            </a:r>
            <a:r>
              <a:rPr sz="1000" spc="210" dirty="0">
                <a:solidFill>
                  <a:prstClr val="black"/>
                </a:solidFill>
                <a:cs typeface="Calibri"/>
              </a:rPr>
              <a:t> </a:t>
            </a:r>
            <a:r>
              <a:rPr sz="1000" spc="-10" dirty="0">
                <a:solidFill>
                  <a:prstClr val="black"/>
                </a:solidFill>
                <a:cs typeface="Calibri"/>
              </a:rPr>
              <a:t>should </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considered</a:t>
            </a:r>
            <a:r>
              <a:rPr sz="1000" spc="-5" dirty="0">
                <a:solidFill>
                  <a:prstClr val="black"/>
                </a:solidFill>
                <a:cs typeface="Calibri"/>
              </a:rPr>
              <a:t> </a:t>
            </a:r>
            <a:r>
              <a:rPr sz="1000" spc="-10" dirty="0">
                <a:solidFill>
                  <a:prstClr val="black"/>
                </a:solidFill>
                <a:cs typeface="Calibri"/>
              </a:rPr>
              <a:t>whenever</a:t>
            </a:r>
            <a:r>
              <a:rPr sz="1000" spc="-5" dirty="0">
                <a:solidFill>
                  <a:prstClr val="black"/>
                </a:solidFill>
                <a:cs typeface="Calibri"/>
              </a:rPr>
              <a:t> </a:t>
            </a:r>
            <a:r>
              <a:rPr sz="1000" spc="-15" dirty="0">
                <a:solidFill>
                  <a:prstClr val="black"/>
                </a:solidFill>
                <a:cs typeface="Calibri"/>
              </a:rPr>
              <a:t>felt</a:t>
            </a:r>
            <a:r>
              <a:rPr sz="1000" spc="-10" dirty="0">
                <a:solidFill>
                  <a:prstClr val="black"/>
                </a:solidFill>
                <a:cs typeface="Calibri"/>
              </a:rPr>
              <a:t> to</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technically</a:t>
            </a:r>
            <a:r>
              <a:rPr sz="1000" spc="-5" dirty="0">
                <a:solidFill>
                  <a:prstClr val="black"/>
                </a:solidFill>
                <a:cs typeface="Calibri"/>
              </a:rPr>
              <a:t> </a:t>
            </a:r>
            <a:r>
              <a:rPr sz="1000" spc="-10" dirty="0">
                <a:solidFill>
                  <a:prstClr val="black"/>
                </a:solidFill>
                <a:cs typeface="Calibri"/>
              </a:rPr>
              <a:t>more </a:t>
            </a:r>
            <a:r>
              <a:rPr sz="1000" spc="-5" dirty="0">
                <a:solidFill>
                  <a:prstClr val="black"/>
                </a:solidFill>
                <a:cs typeface="Calibri"/>
              </a:rPr>
              <a:t> </a:t>
            </a:r>
            <a:r>
              <a:rPr sz="1000" spc="-10" dirty="0">
                <a:solidFill>
                  <a:prstClr val="black"/>
                </a:solidFill>
                <a:cs typeface="Calibri"/>
              </a:rPr>
              <a:t>appropriate,</a:t>
            </a:r>
            <a:r>
              <a:rPr sz="1000" spc="-5" dirty="0">
                <a:solidFill>
                  <a:prstClr val="black"/>
                </a:solidFill>
                <a:cs typeface="Calibri"/>
              </a:rPr>
              <a:t> </a:t>
            </a:r>
            <a:r>
              <a:rPr sz="1000" spc="-10" dirty="0">
                <a:solidFill>
                  <a:prstClr val="black"/>
                </a:solidFill>
                <a:cs typeface="Calibri"/>
              </a:rPr>
              <a:t>especially</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paediatric</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young </a:t>
            </a:r>
            <a:r>
              <a:rPr sz="1000" spc="-5" dirty="0">
                <a:solidFill>
                  <a:prstClr val="black"/>
                </a:solidFill>
                <a:cs typeface="Calibri"/>
              </a:rPr>
              <a:t> </a:t>
            </a:r>
            <a:r>
              <a:rPr sz="1000" spc="5" dirty="0">
                <a:solidFill>
                  <a:prstClr val="black"/>
                </a:solidFill>
                <a:cs typeface="Calibri"/>
              </a:rPr>
              <a:t>adults.</a:t>
            </a:r>
            <a:r>
              <a:rPr sz="975" spc="7" baseline="38461" dirty="0">
                <a:solidFill>
                  <a:srgbClr val="007FAC"/>
                </a:solidFill>
                <a:cs typeface="Calibri"/>
                <a:hlinkClick r:id="rId3" action="ppaction://hlinksldjump"/>
              </a:rPr>
              <a:t>66</a:t>
            </a:r>
            <a:endParaRPr sz="975" baseline="38461">
              <a:solidFill>
                <a:prstClr val="black"/>
              </a:solidFill>
              <a:cs typeface="Calibri"/>
            </a:endParaRPr>
          </a:p>
          <a:p>
            <a:pPr marL="38100" marR="31115" indent="126364" algn="just">
              <a:lnSpc>
                <a:spcPts val="1200"/>
              </a:lnSpc>
              <a:spcBef>
                <a:spcPts val="35"/>
              </a:spcBef>
            </a:pP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treatment</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adult</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follows</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5" dirty="0">
                <a:solidFill>
                  <a:prstClr val="black"/>
                </a:solidFill>
                <a:cs typeface="Calibri"/>
              </a:rPr>
              <a:t>same </a:t>
            </a:r>
            <a:r>
              <a:rPr sz="1000" spc="-10" dirty="0">
                <a:solidFill>
                  <a:prstClr val="black"/>
                </a:solidFill>
                <a:cs typeface="Calibri"/>
              </a:rPr>
              <a:t> principles</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a:t>
            </a:r>
            <a:r>
              <a:rPr sz="1000" spc="-20" dirty="0">
                <a:solidFill>
                  <a:prstClr val="black"/>
                </a:solidFill>
                <a:cs typeface="Calibri"/>
              </a:rPr>
              <a:t>for</a:t>
            </a:r>
            <a:r>
              <a:rPr sz="1000" spc="185" dirty="0">
                <a:solidFill>
                  <a:prstClr val="black"/>
                </a:solidFill>
                <a:cs typeface="Calibri"/>
              </a:rPr>
              <a:t> </a:t>
            </a:r>
            <a:r>
              <a:rPr sz="1000" spc="-10" dirty="0">
                <a:solidFill>
                  <a:prstClr val="black"/>
                </a:solidFill>
                <a:cs typeface="Calibri"/>
              </a:rPr>
              <a:t>ES</a:t>
            </a:r>
            <a:r>
              <a:rPr sz="1000" spc="204" dirty="0">
                <a:solidFill>
                  <a:prstClr val="black"/>
                </a:solidFill>
                <a:cs typeface="Calibri"/>
              </a:rPr>
              <a:t> </a:t>
            </a:r>
            <a:r>
              <a:rPr sz="1000" spc="-5" dirty="0">
                <a:solidFill>
                  <a:prstClr val="black"/>
                </a:solidFill>
                <a:cs typeface="Calibri"/>
              </a:rPr>
              <a:t>in</a:t>
            </a:r>
            <a:r>
              <a:rPr sz="1000" spc="215" dirty="0">
                <a:solidFill>
                  <a:prstClr val="black"/>
                </a:solidFill>
                <a:cs typeface="Calibri"/>
              </a:rPr>
              <a:t> </a:t>
            </a:r>
            <a:r>
              <a:rPr sz="1000" spc="-10" dirty="0">
                <a:solidFill>
                  <a:prstClr val="black"/>
                </a:solidFill>
                <a:cs typeface="Calibri"/>
              </a:rPr>
              <a:t>typical</a:t>
            </a:r>
            <a:r>
              <a:rPr sz="1000" spc="204" dirty="0">
                <a:solidFill>
                  <a:prstClr val="black"/>
                </a:solidFill>
                <a:cs typeface="Calibri"/>
              </a:rPr>
              <a:t> </a:t>
            </a:r>
            <a:r>
              <a:rPr sz="1000" spc="-10" dirty="0">
                <a:solidFill>
                  <a:prstClr val="black"/>
                </a:solidFill>
                <a:cs typeface="Calibri"/>
              </a:rPr>
              <a:t>age</a:t>
            </a:r>
            <a:r>
              <a:rPr sz="1000" spc="210" dirty="0">
                <a:solidFill>
                  <a:prstClr val="black"/>
                </a:solidFill>
                <a:cs typeface="Calibri"/>
              </a:rPr>
              <a:t> </a:t>
            </a:r>
            <a:r>
              <a:rPr sz="1000" spc="-10" dirty="0">
                <a:solidFill>
                  <a:prstClr val="black"/>
                </a:solidFill>
                <a:cs typeface="Calibri"/>
              </a:rPr>
              <a:t>groups. The</a:t>
            </a:r>
            <a:r>
              <a:rPr sz="1000" spc="204" dirty="0">
                <a:solidFill>
                  <a:prstClr val="black"/>
                </a:solidFill>
                <a:cs typeface="Calibri"/>
              </a:rPr>
              <a:t> </a:t>
            </a:r>
            <a:r>
              <a:rPr sz="1000" spc="-10" dirty="0">
                <a:solidFill>
                  <a:prstClr val="black"/>
                </a:solidFill>
                <a:cs typeface="Calibri"/>
              </a:rPr>
              <a:t>tolerability </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ChT</a:t>
            </a:r>
            <a:r>
              <a:rPr sz="1000" spc="150" dirty="0">
                <a:solidFill>
                  <a:prstClr val="black"/>
                </a:solidFill>
                <a:cs typeface="Calibri"/>
              </a:rPr>
              <a:t> </a:t>
            </a:r>
            <a:r>
              <a:rPr sz="1000" spc="-10" dirty="0">
                <a:solidFill>
                  <a:prstClr val="black"/>
                </a:solidFill>
                <a:cs typeface="Calibri"/>
              </a:rPr>
              <a:t>schedules</a:t>
            </a:r>
            <a:r>
              <a:rPr sz="1000" dirty="0">
                <a:solidFill>
                  <a:prstClr val="black"/>
                </a:solidFill>
                <a:cs typeface="Calibri"/>
              </a:rPr>
              <a:t> </a:t>
            </a:r>
            <a:r>
              <a:rPr sz="1000" spc="-10" dirty="0">
                <a:solidFill>
                  <a:prstClr val="black"/>
                </a:solidFill>
                <a:cs typeface="Calibri"/>
              </a:rPr>
              <a:t>developed</a:t>
            </a:r>
            <a:r>
              <a:rPr sz="1000" spc="5" dirty="0">
                <a:solidFill>
                  <a:prstClr val="black"/>
                </a:solidFill>
                <a:cs typeface="Calibri"/>
              </a:rPr>
              <a:t> </a:t>
            </a:r>
            <a:r>
              <a:rPr sz="1000" spc="-20" dirty="0">
                <a:solidFill>
                  <a:prstClr val="black"/>
                </a:solidFill>
                <a:cs typeface="Calibri"/>
              </a:rPr>
              <a:t>for</a:t>
            </a:r>
            <a:r>
              <a:rPr sz="1000" spc="20" dirty="0">
                <a:solidFill>
                  <a:prstClr val="black"/>
                </a:solidFill>
                <a:cs typeface="Calibri"/>
              </a:rPr>
              <a:t> </a:t>
            </a:r>
            <a:r>
              <a:rPr sz="1000" spc="-10" dirty="0">
                <a:solidFill>
                  <a:prstClr val="black"/>
                </a:solidFill>
                <a:cs typeface="Calibri"/>
              </a:rPr>
              <a:t>children</a:t>
            </a:r>
            <a:r>
              <a:rPr sz="100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patients</a:t>
            </a:r>
            <a:endParaRPr sz="1000">
              <a:solidFill>
                <a:prstClr val="black"/>
              </a:solidFill>
              <a:cs typeface="Calibri"/>
            </a:endParaRPr>
          </a:p>
        </p:txBody>
      </p:sp>
      <p:sp>
        <p:nvSpPr>
          <p:cNvPr id="4" name="object 4"/>
          <p:cNvSpPr txBox="1"/>
          <p:nvPr/>
        </p:nvSpPr>
        <p:spPr>
          <a:xfrm>
            <a:off x="5155802" y="5617893"/>
            <a:ext cx="4002686" cy="166071"/>
          </a:xfrm>
          <a:prstGeom prst="rect">
            <a:avLst/>
          </a:prstGeom>
        </p:spPr>
        <p:txBody>
          <a:bodyPr vert="horz" wrap="square" lIns="0" tIns="12065" rIns="0" bIns="0" rtlCol="0">
            <a:spAutoFit/>
          </a:bodyPr>
          <a:lstStyle/>
          <a:p>
            <a:pPr marL="12700">
              <a:spcBef>
                <a:spcPts val="95"/>
              </a:spcBef>
            </a:pPr>
            <a:r>
              <a:rPr sz="1000" spc="-5" dirty="0">
                <a:solidFill>
                  <a:prstClr val="black"/>
                </a:solidFill>
                <a:latin typeface="Tahoma"/>
                <a:cs typeface="Tahoma"/>
              </a:rPr>
              <a:t>≤</a:t>
            </a:r>
            <a:r>
              <a:rPr sz="1000" spc="-5" dirty="0">
                <a:solidFill>
                  <a:prstClr val="black"/>
                </a:solidFill>
                <a:cs typeface="Calibri"/>
              </a:rPr>
              <a:t>40-50</a:t>
            </a:r>
            <a:r>
              <a:rPr sz="1000" spc="155" dirty="0">
                <a:solidFill>
                  <a:prstClr val="black"/>
                </a:solidFill>
                <a:cs typeface="Calibri"/>
              </a:rPr>
              <a:t> </a:t>
            </a:r>
            <a:r>
              <a:rPr sz="1000" spc="-15" dirty="0">
                <a:solidFill>
                  <a:prstClr val="black"/>
                </a:solidFill>
                <a:cs typeface="Calibri"/>
              </a:rPr>
              <a:t>years,</a:t>
            </a:r>
            <a:r>
              <a:rPr sz="1000" spc="150" dirty="0">
                <a:solidFill>
                  <a:prstClr val="black"/>
                </a:solidFill>
                <a:cs typeface="Calibri"/>
              </a:rPr>
              <a:t> </a:t>
            </a:r>
            <a:r>
              <a:rPr sz="1000" spc="-20" dirty="0">
                <a:solidFill>
                  <a:prstClr val="black"/>
                </a:solidFill>
                <a:cs typeface="Calibri"/>
              </a:rPr>
              <a:t>however,</a:t>
            </a:r>
            <a:r>
              <a:rPr sz="1000" spc="155" dirty="0">
                <a:solidFill>
                  <a:prstClr val="black"/>
                </a:solidFill>
                <a:cs typeface="Calibri"/>
              </a:rPr>
              <a:t> </a:t>
            </a:r>
            <a:r>
              <a:rPr sz="1000" spc="-10" dirty="0">
                <a:solidFill>
                  <a:prstClr val="black"/>
                </a:solidFill>
                <a:cs typeface="Calibri"/>
              </a:rPr>
              <a:t>needs</a:t>
            </a:r>
            <a:r>
              <a:rPr sz="1000" spc="155" dirty="0">
                <a:solidFill>
                  <a:prstClr val="black"/>
                </a:solidFill>
                <a:cs typeface="Calibri"/>
              </a:rPr>
              <a:t> </a:t>
            </a:r>
            <a:r>
              <a:rPr sz="1000" spc="-10" dirty="0">
                <a:solidFill>
                  <a:prstClr val="black"/>
                </a:solidFill>
                <a:cs typeface="Calibri"/>
              </a:rPr>
              <a:t>to</a:t>
            </a:r>
            <a:r>
              <a:rPr sz="1000" spc="150" dirty="0">
                <a:solidFill>
                  <a:prstClr val="black"/>
                </a:solidFill>
                <a:cs typeface="Calibri"/>
              </a:rPr>
              <a:t> </a:t>
            </a:r>
            <a:r>
              <a:rPr sz="1000" spc="-10" dirty="0">
                <a:solidFill>
                  <a:prstClr val="black"/>
                </a:solidFill>
                <a:cs typeface="Calibri"/>
              </a:rPr>
              <a:t>be</a:t>
            </a:r>
            <a:r>
              <a:rPr sz="1000" spc="155" dirty="0">
                <a:solidFill>
                  <a:prstClr val="black"/>
                </a:solidFill>
                <a:cs typeface="Calibri"/>
              </a:rPr>
              <a:t> </a:t>
            </a:r>
            <a:r>
              <a:rPr sz="1000" spc="-10" dirty="0">
                <a:solidFill>
                  <a:prstClr val="black"/>
                </a:solidFill>
                <a:cs typeface="Calibri"/>
              </a:rPr>
              <a:t>accounted</a:t>
            </a:r>
            <a:r>
              <a:rPr sz="1000" spc="160" dirty="0">
                <a:solidFill>
                  <a:prstClr val="black"/>
                </a:solidFill>
                <a:cs typeface="Calibri"/>
              </a:rPr>
              <a:t> </a:t>
            </a:r>
            <a:r>
              <a:rPr sz="1000" spc="-15" dirty="0">
                <a:solidFill>
                  <a:prstClr val="black"/>
                </a:solidFill>
                <a:cs typeface="Calibri"/>
              </a:rPr>
              <a:t>for</a:t>
            </a:r>
            <a:r>
              <a:rPr sz="1000" spc="150" dirty="0">
                <a:solidFill>
                  <a:prstClr val="black"/>
                </a:solidFill>
                <a:cs typeface="Calibri"/>
              </a:rPr>
              <a:t> </a:t>
            </a:r>
            <a:r>
              <a:rPr sz="1000" spc="-5" dirty="0">
                <a:solidFill>
                  <a:prstClr val="black"/>
                </a:solidFill>
                <a:cs typeface="Calibri"/>
              </a:rPr>
              <a:t>in</a:t>
            </a:r>
            <a:r>
              <a:rPr sz="1000" spc="150" dirty="0">
                <a:solidFill>
                  <a:prstClr val="black"/>
                </a:solidFill>
                <a:cs typeface="Calibri"/>
              </a:rPr>
              <a:t> </a:t>
            </a:r>
            <a:r>
              <a:rPr sz="1000" spc="-10" dirty="0">
                <a:solidFill>
                  <a:prstClr val="black"/>
                </a:solidFill>
                <a:cs typeface="Calibri"/>
              </a:rPr>
              <a:t>the</a:t>
            </a:r>
            <a:endParaRPr sz="1000">
              <a:solidFill>
                <a:prstClr val="black"/>
              </a:solidFill>
              <a:cs typeface="Calibri"/>
            </a:endParaRPr>
          </a:p>
        </p:txBody>
      </p:sp>
      <p:sp>
        <p:nvSpPr>
          <p:cNvPr id="5" name="object 5"/>
          <p:cNvSpPr txBox="1"/>
          <p:nvPr/>
        </p:nvSpPr>
        <p:spPr>
          <a:xfrm>
            <a:off x="5106558" y="5769810"/>
            <a:ext cx="4102815" cy="3331040"/>
          </a:xfrm>
          <a:prstGeom prst="rect">
            <a:avLst/>
          </a:prstGeom>
        </p:spPr>
        <p:txBody>
          <a:bodyPr vert="horz" wrap="square" lIns="0" tIns="12065" rIns="0" bIns="0" rtlCol="0">
            <a:spAutoFit/>
          </a:bodyPr>
          <a:lstStyle/>
          <a:p>
            <a:pPr marL="50800" algn="just">
              <a:lnSpc>
                <a:spcPts val="1195"/>
              </a:lnSpc>
              <a:spcBef>
                <a:spcPts val="95"/>
              </a:spcBef>
            </a:pPr>
            <a:r>
              <a:rPr sz="1000" spc="-10" dirty="0">
                <a:solidFill>
                  <a:prstClr val="black"/>
                </a:solidFill>
                <a:cs typeface="Calibri"/>
              </a:rPr>
              <a:t>management</a:t>
            </a:r>
            <a:r>
              <a:rPr sz="1000" spc="100" dirty="0">
                <a:solidFill>
                  <a:prstClr val="black"/>
                </a:solidFill>
                <a:cs typeface="Calibri"/>
              </a:rPr>
              <a:t> </a:t>
            </a:r>
            <a:r>
              <a:rPr sz="1000" spc="-10" dirty="0">
                <a:solidFill>
                  <a:prstClr val="black"/>
                </a:solidFill>
                <a:cs typeface="Calibri"/>
              </a:rPr>
              <a:t>of</a:t>
            </a:r>
            <a:r>
              <a:rPr sz="1000" spc="75" dirty="0">
                <a:solidFill>
                  <a:prstClr val="black"/>
                </a:solidFill>
                <a:cs typeface="Calibri"/>
              </a:rPr>
              <a:t> </a:t>
            </a:r>
            <a:r>
              <a:rPr sz="1000" spc="-10" dirty="0">
                <a:solidFill>
                  <a:prstClr val="black"/>
                </a:solidFill>
                <a:cs typeface="Calibri"/>
              </a:rPr>
              <a:t>older</a:t>
            </a:r>
            <a:r>
              <a:rPr sz="1000" spc="105" dirty="0">
                <a:solidFill>
                  <a:prstClr val="black"/>
                </a:solidFill>
                <a:cs typeface="Calibri"/>
              </a:rPr>
              <a:t> </a:t>
            </a:r>
            <a:r>
              <a:rPr sz="1000" spc="-10" dirty="0">
                <a:solidFill>
                  <a:prstClr val="black"/>
                </a:solidFill>
                <a:cs typeface="Calibri"/>
              </a:rPr>
              <a:t>patients.</a:t>
            </a:r>
            <a:endParaRPr sz="1000">
              <a:solidFill>
                <a:prstClr val="black"/>
              </a:solidFill>
              <a:cs typeface="Calibri"/>
            </a:endParaRPr>
          </a:p>
          <a:p>
            <a:pPr marL="50800" marR="43180" indent="126364" algn="just">
              <a:lnSpc>
                <a:spcPct val="99600"/>
              </a:lnSpc>
            </a:pPr>
            <a:r>
              <a:rPr sz="1000" spc="-15" dirty="0">
                <a:solidFill>
                  <a:prstClr val="black"/>
                </a:solidFill>
                <a:cs typeface="Calibri"/>
              </a:rPr>
              <a:t>Treatment</a:t>
            </a:r>
            <a:r>
              <a:rPr sz="1000" spc="-10" dirty="0">
                <a:solidFill>
                  <a:prstClr val="black"/>
                </a:solidFill>
                <a:cs typeface="Calibri"/>
              </a:rPr>
              <a:t> of</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5" dirty="0">
                <a:solidFill>
                  <a:prstClr val="black"/>
                </a:solidFill>
                <a:cs typeface="Calibri"/>
              </a:rPr>
              <a:t>extraskeletal</a:t>
            </a:r>
            <a:r>
              <a:rPr sz="1000" spc="-10" dirty="0">
                <a:solidFill>
                  <a:prstClr val="black"/>
                </a:solidFill>
                <a:cs typeface="Calibri"/>
              </a:rPr>
              <a:t> ES</a:t>
            </a:r>
            <a:r>
              <a:rPr sz="1000" spc="-5" dirty="0">
                <a:solidFill>
                  <a:prstClr val="black"/>
                </a:solidFill>
                <a:cs typeface="Calibri"/>
              </a:rPr>
              <a:t> </a:t>
            </a:r>
            <a:r>
              <a:rPr sz="1000" spc="-10" dirty="0">
                <a:solidFill>
                  <a:prstClr val="black"/>
                </a:solidFill>
                <a:cs typeface="Calibri"/>
              </a:rPr>
              <a:t>follows the </a:t>
            </a:r>
            <a:r>
              <a:rPr sz="1000" spc="-215" dirty="0">
                <a:solidFill>
                  <a:prstClr val="black"/>
                </a:solidFill>
                <a:cs typeface="Calibri"/>
              </a:rPr>
              <a:t> </a:t>
            </a:r>
            <a:r>
              <a:rPr sz="1000" spc="-15" dirty="0">
                <a:solidFill>
                  <a:prstClr val="black"/>
                </a:solidFill>
                <a:cs typeface="Calibri"/>
              </a:rPr>
              <a:t>same </a:t>
            </a:r>
            <a:r>
              <a:rPr sz="1000" spc="-10" dirty="0">
                <a:solidFill>
                  <a:prstClr val="black"/>
                </a:solidFill>
                <a:cs typeface="Calibri"/>
              </a:rPr>
              <a:t>principles </a:t>
            </a:r>
            <a:r>
              <a:rPr sz="1000" spc="-15" dirty="0">
                <a:solidFill>
                  <a:prstClr val="black"/>
                </a:solidFill>
                <a:cs typeface="Calibri"/>
              </a:rPr>
              <a:t>as for </a:t>
            </a:r>
            <a:r>
              <a:rPr sz="1000" spc="-10" dirty="0">
                <a:solidFill>
                  <a:prstClr val="black"/>
                </a:solidFill>
                <a:cs typeface="Calibri"/>
              </a:rPr>
              <a:t>bone ES, thus incorporating ChT </a:t>
            </a:r>
            <a:r>
              <a:rPr sz="1000" spc="-5" dirty="0">
                <a:solidFill>
                  <a:prstClr val="black"/>
                </a:solidFill>
                <a:cs typeface="Calibri"/>
              </a:rPr>
              <a:t>in </a:t>
            </a:r>
            <a:r>
              <a:rPr sz="1000" spc="-10" dirty="0">
                <a:solidFill>
                  <a:prstClr val="black"/>
                </a:solidFill>
                <a:cs typeface="Calibri"/>
              </a:rPr>
              <a:t>all </a:t>
            </a:r>
            <a:r>
              <a:rPr sz="1000" spc="-5" dirty="0">
                <a:solidFill>
                  <a:prstClr val="black"/>
                </a:solidFill>
                <a:cs typeface="Calibri"/>
              </a:rPr>
              <a:t> </a:t>
            </a:r>
            <a:r>
              <a:rPr sz="1000" spc="-10" dirty="0">
                <a:solidFill>
                  <a:prstClr val="black"/>
                </a:solidFill>
                <a:cs typeface="Calibri"/>
              </a:rPr>
              <a:t>cases</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well</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RT</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most</a:t>
            </a:r>
            <a:r>
              <a:rPr sz="1000" spc="-5" dirty="0">
                <a:solidFill>
                  <a:prstClr val="black"/>
                </a:solidFill>
                <a:cs typeface="Calibri"/>
              </a:rPr>
              <a:t> </a:t>
            </a:r>
            <a:r>
              <a:rPr sz="1000" spc="-10" dirty="0">
                <a:solidFill>
                  <a:prstClr val="black"/>
                </a:solidFill>
                <a:cs typeface="Calibri"/>
              </a:rPr>
              <a:t>cases</a:t>
            </a:r>
            <a:r>
              <a:rPr sz="1000" spc="-5" dirty="0">
                <a:solidFill>
                  <a:prstClr val="black"/>
                </a:solidFill>
                <a:cs typeface="Calibri"/>
              </a:rPr>
              <a:t> </a:t>
            </a:r>
            <a:r>
              <a:rPr sz="1000" spc="-30" dirty="0">
                <a:solidFill>
                  <a:prstClr val="black"/>
                </a:solidFill>
                <a:cs typeface="Calibri"/>
              </a:rPr>
              <a:t>[IV,</a:t>
            </a:r>
            <a:r>
              <a:rPr sz="1000" spc="-25" dirty="0">
                <a:solidFill>
                  <a:prstClr val="black"/>
                </a:solidFill>
                <a:cs typeface="Calibri"/>
              </a:rPr>
              <a:t> </a:t>
            </a:r>
            <a:r>
              <a:rPr sz="1000" spc="-5" dirty="0">
                <a:solidFill>
                  <a:prstClr val="black"/>
                </a:solidFill>
                <a:cs typeface="Calibri"/>
              </a:rPr>
              <a:t>B].</a:t>
            </a:r>
            <a:r>
              <a:rPr sz="1000" dirty="0">
                <a:solidFill>
                  <a:prstClr val="black"/>
                </a:solidFill>
                <a:cs typeface="Calibri"/>
              </a:rPr>
              <a:t> </a:t>
            </a:r>
            <a:r>
              <a:rPr sz="1000" spc="-10" dirty="0">
                <a:solidFill>
                  <a:prstClr val="black"/>
                </a:solidFill>
                <a:cs typeface="Calibri"/>
              </a:rPr>
              <a:t>Given</a:t>
            </a:r>
            <a:r>
              <a:rPr sz="1000" spc="-5" dirty="0">
                <a:solidFill>
                  <a:prstClr val="black"/>
                </a:solidFill>
                <a:cs typeface="Calibri"/>
              </a:rPr>
              <a:t> </a:t>
            </a:r>
            <a:r>
              <a:rPr sz="1000" spc="-10" dirty="0">
                <a:solidFill>
                  <a:prstClr val="black"/>
                </a:solidFill>
                <a:cs typeface="Calibri"/>
              </a:rPr>
              <a:t>their </a:t>
            </a:r>
            <a:r>
              <a:rPr sz="1000" spc="-5" dirty="0">
                <a:solidFill>
                  <a:prstClr val="black"/>
                </a:solidFill>
                <a:cs typeface="Calibri"/>
              </a:rPr>
              <a:t> </a:t>
            </a:r>
            <a:r>
              <a:rPr sz="1000" spc="-10" dirty="0">
                <a:solidFill>
                  <a:prstClr val="black"/>
                </a:solidFill>
                <a:cs typeface="Calibri"/>
              </a:rPr>
              <a:t>favourable</a:t>
            </a:r>
            <a:r>
              <a:rPr sz="1000" spc="-5" dirty="0">
                <a:solidFill>
                  <a:prstClr val="black"/>
                </a:solidFill>
                <a:cs typeface="Calibri"/>
              </a:rPr>
              <a:t> </a:t>
            </a:r>
            <a:r>
              <a:rPr sz="1000" spc="-10" dirty="0">
                <a:solidFill>
                  <a:prstClr val="black"/>
                </a:solidFill>
                <a:cs typeface="Calibri"/>
              </a:rPr>
              <a:t>prognosis,</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number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cycles</a:t>
            </a:r>
            <a:r>
              <a:rPr sz="1000" spc="204" dirty="0">
                <a:solidFill>
                  <a:prstClr val="black"/>
                </a:solidFill>
                <a:cs typeface="Calibri"/>
              </a:rPr>
              <a:t> </a:t>
            </a:r>
            <a:r>
              <a:rPr sz="1000" spc="-5" dirty="0">
                <a:solidFill>
                  <a:prstClr val="black"/>
                </a:solidFill>
                <a:cs typeface="Calibri"/>
              </a:rPr>
              <a:t>in</a:t>
            </a:r>
            <a:r>
              <a:rPr sz="1000" spc="215" dirty="0">
                <a:solidFill>
                  <a:prstClr val="black"/>
                </a:solidFill>
                <a:cs typeface="Calibri"/>
              </a:rPr>
              <a:t> </a:t>
            </a:r>
            <a:r>
              <a:rPr sz="1000" spc="-10" dirty="0">
                <a:solidFill>
                  <a:prstClr val="black"/>
                </a:solidFill>
                <a:cs typeface="Calibri"/>
              </a:rPr>
              <a:t>cutaneous </a:t>
            </a:r>
            <a:r>
              <a:rPr sz="1000" spc="-215" dirty="0">
                <a:solidFill>
                  <a:prstClr val="black"/>
                </a:solidFill>
                <a:cs typeface="Calibri"/>
              </a:rPr>
              <a:t> </a:t>
            </a:r>
            <a:r>
              <a:rPr sz="1000" spc="-10" dirty="0">
                <a:solidFill>
                  <a:prstClr val="black"/>
                </a:solidFill>
                <a:cs typeface="Calibri"/>
              </a:rPr>
              <a:t>and subcutaneous ES </a:t>
            </a:r>
            <a:r>
              <a:rPr sz="1000" spc="-5" dirty="0">
                <a:solidFill>
                  <a:prstClr val="black"/>
                </a:solidFill>
                <a:cs typeface="Calibri"/>
              </a:rPr>
              <a:t>is </a:t>
            </a:r>
            <a:r>
              <a:rPr sz="1000" spc="-10" dirty="0">
                <a:solidFill>
                  <a:prstClr val="black"/>
                </a:solidFill>
                <a:cs typeface="Calibri"/>
              </a:rPr>
              <a:t>to be discussed case by </a:t>
            </a:r>
            <a:r>
              <a:rPr sz="1000" spc="-15" dirty="0">
                <a:solidFill>
                  <a:prstClr val="black"/>
                </a:solidFill>
                <a:cs typeface="Calibri"/>
              </a:rPr>
              <a:t>case, </a:t>
            </a:r>
            <a:r>
              <a:rPr sz="1000" spc="-10" dirty="0">
                <a:solidFill>
                  <a:prstClr val="black"/>
                </a:solidFill>
                <a:cs typeface="Calibri"/>
              </a:rPr>
              <a:t>at </a:t>
            </a:r>
            <a:r>
              <a:rPr sz="1000" spc="-15" dirty="0">
                <a:solidFill>
                  <a:prstClr val="black"/>
                </a:solidFill>
                <a:cs typeface="Calibri"/>
              </a:rPr>
              <a:t>a </a:t>
            </a:r>
            <a:r>
              <a:rPr sz="1000" spc="-10" dirty="0">
                <a:solidFill>
                  <a:prstClr val="black"/>
                </a:solidFill>
                <a:cs typeface="Calibri"/>
              </a:rPr>
              <a:t> </a:t>
            </a:r>
            <a:r>
              <a:rPr sz="1000" spc="-5" dirty="0">
                <a:solidFill>
                  <a:prstClr val="black"/>
                </a:solidFill>
                <a:cs typeface="Calibri"/>
              </a:rPr>
              <a:t>multidisciplinary</a:t>
            </a:r>
            <a:r>
              <a:rPr sz="1000" dirty="0">
                <a:solidFill>
                  <a:prstClr val="black"/>
                </a:solidFill>
                <a:cs typeface="Calibri"/>
              </a:rPr>
              <a:t> </a:t>
            </a:r>
            <a:r>
              <a:rPr sz="1000" spc="-10" dirty="0">
                <a:solidFill>
                  <a:prstClr val="black"/>
                </a:solidFill>
                <a:cs typeface="Calibri"/>
              </a:rPr>
              <a:t>level</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patient</a:t>
            </a:r>
            <a:r>
              <a:rPr sz="1000" spc="-5" dirty="0">
                <a:solidFill>
                  <a:prstClr val="black"/>
                </a:solidFill>
                <a:cs typeface="Calibri"/>
              </a:rPr>
              <a:t> </a:t>
            </a:r>
            <a:r>
              <a:rPr sz="1000" spc="-35" dirty="0">
                <a:solidFill>
                  <a:prstClr val="black"/>
                </a:solidFill>
                <a:cs typeface="Calibri"/>
              </a:rPr>
              <a:t>[V,</a:t>
            </a:r>
            <a:r>
              <a:rPr sz="1000" spc="-30" dirty="0">
                <a:solidFill>
                  <a:prstClr val="black"/>
                </a:solidFill>
                <a:cs typeface="Calibri"/>
              </a:rPr>
              <a:t> </a:t>
            </a:r>
            <a:r>
              <a:rPr sz="1000" spc="-5" dirty="0">
                <a:solidFill>
                  <a:prstClr val="black"/>
                </a:solidFill>
                <a:cs typeface="Calibri"/>
              </a:rPr>
              <a:t>C].</a:t>
            </a:r>
            <a:r>
              <a:rPr sz="1000" dirty="0">
                <a:solidFill>
                  <a:prstClr val="black"/>
                </a:solidFill>
                <a:cs typeface="Calibri"/>
              </a:rPr>
              <a:t> </a:t>
            </a:r>
            <a:r>
              <a:rPr sz="1000" spc="-15" dirty="0">
                <a:solidFill>
                  <a:prstClr val="black"/>
                </a:solidFill>
                <a:cs typeface="Calibri"/>
              </a:rPr>
              <a:t>Pro- </a:t>
            </a:r>
            <a:r>
              <a:rPr sz="1000" spc="-10" dirty="0">
                <a:solidFill>
                  <a:prstClr val="black"/>
                </a:solidFill>
                <a:cs typeface="Calibri"/>
              </a:rPr>
              <a:t> spective</a:t>
            </a:r>
            <a:r>
              <a:rPr sz="1000" spc="204" dirty="0">
                <a:solidFill>
                  <a:prstClr val="black"/>
                </a:solidFill>
                <a:cs typeface="Calibri"/>
              </a:rPr>
              <a:t> </a:t>
            </a:r>
            <a:r>
              <a:rPr sz="1000" spc="-10" dirty="0">
                <a:solidFill>
                  <a:prstClr val="black"/>
                </a:solidFill>
                <a:cs typeface="Calibri"/>
              </a:rPr>
              <a:t>registration of cases,</a:t>
            </a:r>
            <a:r>
              <a:rPr sz="1000" spc="204" dirty="0">
                <a:solidFill>
                  <a:prstClr val="black"/>
                </a:solidFill>
                <a:cs typeface="Calibri"/>
              </a:rPr>
              <a:t> </a:t>
            </a:r>
            <a:r>
              <a:rPr sz="1000" spc="-5" dirty="0">
                <a:solidFill>
                  <a:prstClr val="black"/>
                </a:solidFill>
                <a:cs typeface="Calibri"/>
              </a:rPr>
              <a:t>in </a:t>
            </a:r>
            <a:r>
              <a:rPr sz="1000" spc="-10" dirty="0">
                <a:solidFill>
                  <a:prstClr val="black"/>
                </a:solidFill>
                <a:cs typeface="Calibri"/>
              </a:rPr>
              <a:t>Europe, </a:t>
            </a:r>
            <a:r>
              <a:rPr sz="1000" spc="-5" dirty="0">
                <a:solidFill>
                  <a:prstClr val="black"/>
                </a:solidFill>
                <a:cs typeface="Calibri"/>
              </a:rPr>
              <a:t>in </a:t>
            </a:r>
            <a:r>
              <a:rPr sz="1000" spc="-10" dirty="0">
                <a:solidFill>
                  <a:prstClr val="black"/>
                </a:solidFill>
                <a:cs typeface="Calibri"/>
              </a:rPr>
              <a:t>the framework </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dirty="0">
                <a:solidFill>
                  <a:prstClr val="black"/>
                </a:solidFill>
                <a:cs typeface="Calibri"/>
              </a:rPr>
              <a:t>EURACAN</a:t>
            </a:r>
            <a:r>
              <a:rPr sz="1000" dirty="0">
                <a:solidFill>
                  <a:prstClr val="black"/>
                </a:solidFill>
                <a:latin typeface="Arial MT"/>
                <a:cs typeface="Arial MT"/>
              </a:rPr>
              <a:t>e</a:t>
            </a:r>
            <a:r>
              <a:rPr sz="1000" dirty="0">
                <a:solidFill>
                  <a:prstClr val="black"/>
                </a:solidFill>
                <a:cs typeface="Calibri"/>
              </a:rPr>
              <a:t>European</a:t>
            </a:r>
            <a:r>
              <a:rPr sz="1000" spc="5" dirty="0">
                <a:solidFill>
                  <a:prstClr val="black"/>
                </a:solidFill>
                <a:cs typeface="Calibri"/>
              </a:rPr>
              <a:t> </a:t>
            </a:r>
            <a:r>
              <a:rPr sz="1000" spc="-15" dirty="0">
                <a:solidFill>
                  <a:prstClr val="black"/>
                </a:solidFill>
                <a:cs typeface="Calibri"/>
              </a:rPr>
              <a:t>Reference</a:t>
            </a:r>
            <a:r>
              <a:rPr sz="1000" spc="-10" dirty="0">
                <a:solidFill>
                  <a:prstClr val="black"/>
                </a:solidFill>
                <a:cs typeface="Calibri"/>
              </a:rPr>
              <a:t> Network</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Paediatric </a:t>
            </a:r>
            <a:r>
              <a:rPr sz="1000" spc="-215" dirty="0">
                <a:solidFill>
                  <a:prstClr val="black"/>
                </a:solidFill>
                <a:cs typeface="Calibri"/>
              </a:rPr>
              <a:t> </a:t>
            </a:r>
            <a:r>
              <a:rPr sz="1000" spc="-10" dirty="0">
                <a:solidFill>
                  <a:prstClr val="black"/>
                </a:solidFill>
                <a:cs typeface="Calibri"/>
              </a:rPr>
              <a:t>Oncology</a:t>
            </a:r>
            <a:r>
              <a:rPr sz="1000" spc="105" dirty="0">
                <a:solidFill>
                  <a:prstClr val="black"/>
                </a:solidFill>
                <a:cs typeface="Calibri"/>
              </a:rPr>
              <a:t> </a:t>
            </a:r>
            <a:r>
              <a:rPr sz="1000" spc="-10" dirty="0">
                <a:solidFill>
                  <a:prstClr val="black"/>
                </a:solidFill>
                <a:cs typeface="Calibri"/>
              </a:rPr>
              <a:t>(ERN</a:t>
            </a:r>
            <a:r>
              <a:rPr sz="1000" spc="105" dirty="0">
                <a:solidFill>
                  <a:prstClr val="black"/>
                </a:solidFill>
                <a:cs typeface="Calibri"/>
              </a:rPr>
              <a:t> </a:t>
            </a:r>
            <a:r>
              <a:rPr sz="1000" spc="-15" dirty="0">
                <a:solidFill>
                  <a:prstClr val="black"/>
                </a:solidFill>
                <a:cs typeface="Calibri"/>
              </a:rPr>
              <a:t>PaedCan)</a:t>
            </a:r>
            <a:r>
              <a:rPr sz="1000" spc="110" dirty="0">
                <a:solidFill>
                  <a:prstClr val="black"/>
                </a:solidFill>
                <a:cs typeface="Calibri"/>
              </a:rPr>
              <a:t> </a:t>
            </a:r>
            <a:r>
              <a:rPr sz="1000" spc="-10" dirty="0">
                <a:solidFill>
                  <a:prstClr val="black"/>
                </a:solidFill>
                <a:cs typeface="Calibri"/>
              </a:rPr>
              <a:t>should</a:t>
            </a:r>
            <a:r>
              <a:rPr sz="1000" spc="105" dirty="0">
                <a:solidFill>
                  <a:prstClr val="black"/>
                </a:solidFill>
                <a:cs typeface="Calibri"/>
              </a:rPr>
              <a:t> </a:t>
            </a:r>
            <a:r>
              <a:rPr sz="1000" spc="-10" dirty="0">
                <a:solidFill>
                  <a:prstClr val="black"/>
                </a:solidFill>
                <a:cs typeface="Calibri"/>
              </a:rPr>
              <a:t>be</a:t>
            </a:r>
            <a:r>
              <a:rPr sz="1000" spc="105" dirty="0">
                <a:solidFill>
                  <a:prstClr val="black"/>
                </a:solidFill>
                <a:cs typeface="Calibri"/>
              </a:rPr>
              <a:t> </a:t>
            </a:r>
            <a:r>
              <a:rPr sz="1000" spc="-10" dirty="0">
                <a:solidFill>
                  <a:prstClr val="black"/>
                </a:solidFill>
                <a:cs typeface="Calibri"/>
              </a:rPr>
              <a:t>encouraged.</a:t>
            </a:r>
            <a:endParaRPr sz="1000">
              <a:solidFill>
                <a:prstClr val="black"/>
              </a:solidFill>
              <a:cs typeface="Calibri"/>
            </a:endParaRPr>
          </a:p>
          <a:p>
            <a:pPr marL="50800" marR="43180" indent="126364" algn="just">
              <a:lnSpc>
                <a:spcPts val="1200"/>
              </a:lnSpc>
              <a:spcBef>
                <a:spcPts val="35"/>
              </a:spcBef>
            </a:pP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5" dirty="0">
                <a:solidFill>
                  <a:prstClr val="black"/>
                </a:solidFill>
                <a:cs typeface="Calibri"/>
              </a:rPr>
              <a:t>metastases</a:t>
            </a:r>
            <a:r>
              <a:rPr sz="1000" spc="-10" dirty="0">
                <a:solidFill>
                  <a:prstClr val="black"/>
                </a:solidFill>
                <a:cs typeface="Calibri"/>
              </a:rPr>
              <a:t> at</a:t>
            </a:r>
            <a:r>
              <a:rPr sz="1000" spc="-5" dirty="0">
                <a:solidFill>
                  <a:prstClr val="black"/>
                </a:solidFill>
                <a:cs typeface="Calibri"/>
              </a:rPr>
              <a:t> </a:t>
            </a:r>
            <a:r>
              <a:rPr sz="1000" spc="-10" dirty="0">
                <a:solidFill>
                  <a:prstClr val="black"/>
                </a:solidFill>
                <a:cs typeface="Calibri"/>
              </a:rPr>
              <a:t>diagnosis</a:t>
            </a:r>
            <a:r>
              <a:rPr sz="1000" spc="204" dirty="0">
                <a:solidFill>
                  <a:prstClr val="black"/>
                </a:solidFill>
                <a:cs typeface="Calibri"/>
              </a:rPr>
              <a:t> </a:t>
            </a:r>
            <a:r>
              <a:rPr sz="1000" spc="-10" dirty="0">
                <a:solidFill>
                  <a:prstClr val="black"/>
                </a:solidFill>
                <a:cs typeface="Calibri"/>
              </a:rPr>
              <a:t>are</a:t>
            </a:r>
            <a:r>
              <a:rPr sz="1000" spc="204" dirty="0">
                <a:solidFill>
                  <a:prstClr val="black"/>
                </a:solidFill>
                <a:cs typeface="Calibri"/>
              </a:rPr>
              <a:t> </a:t>
            </a:r>
            <a:r>
              <a:rPr sz="1000" spc="-10" dirty="0">
                <a:solidFill>
                  <a:prstClr val="black"/>
                </a:solidFill>
                <a:cs typeface="Calibri"/>
              </a:rPr>
              <a:t>treated</a:t>
            </a:r>
            <a:r>
              <a:rPr sz="1000" spc="204" dirty="0">
                <a:solidFill>
                  <a:prstClr val="black"/>
                </a:solidFill>
                <a:cs typeface="Calibri"/>
              </a:rPr>
              <a:t> </a:t>
            </a:r>
            <a:r>
              <a:rPr sz="1000" spc="-10" dirty="0">
                <a:solidFill>
                  <a:prstClr val="black"/>
                </a:solidFill>
                <a:cs typeface="Calibri"/>
              </a:rPr>
              <a:t>with </a:t>
            </a:r>
            <a:r>
              <a:rPr sz="1000" spc="-21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5" dirty="0">
                <a:solidFill>
                  <a:prstClr val="black"/>
                </a:solidFill>
                <a:cs typeface="Calibri"/>
              </a:rPr>
              <a:t>same</a:t>
            </a:r>
            <a:r>
              <a:rPr sz="1000" spc="-10" dirty="0">
                <a:solidFill>
                  <a:prstClr val="black"/>
                </a:solidFill>
                <a:cs typeface="Calibri"/>
              </a:rPr>
              <a:t> treatment</a:t>
            </a:r>
            <a:r>
              <a:rPr sz="1000" spc="-5" dirty="0">
                <a:solidFill>
                  <a:prstClr val="black"/>
                </a:solidFill>
                <a:cs typeface="Calibri"/>
              </a:rPr>
              <a:t> </a:t>
            </a:r>
            <a:r>
              <a:rPr sz="1000" spc="-10" dirty="0">
                <a:solidFill>
                  <a:prstClr val="black"/>
                </a:solidFill>
                <a:cs typeface="Calibri"/>
              </a:rPr>
              <a:t>approach</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patients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localised </a:t>
            </a:r>
            <a:r>
              <a:rPr sz="1000" spc="-5" dirty="0">
                <a:solidFill>
                  <a:prstClr val="black"/>
                </a:solidFill>
                <a:cs typeface="Calibri"/>
              </a:rPr>
              <a:t> </a:t>
            </a:r>
            <a:r>
              <a:rPr sz="1000" spc="-10" dirty="0">
                <a:solidFill>
                  <a:prstClr val="black"/>
                </a:solidFill>
                <a:cs typeface="Calibri"/>
              </a:rPr>
              <a:t>disease,</a:t>
            </a:r>
            <a:r>
              <a:rPr sz="1000" spc="-5" dirty="0">
                <a:solidFill>
                  <a:prstClr val="black"/>
                </a:solidFill>
                <a:cs typeface="Calibri"/>
              </a:rPr>
              <a:t> </a:t>
            </a:r>
            <a:r>
              <a:rPr sz="1000" spc="-10" dirty="0">
                <a:solidFill>
                  <a:prstClr val="black"/>
                </a:solidFill>
                <a:cs typeface="Calibri"/>
              </a:rPr>
              <a:t>but</a:t>
            </a:r>
            <a:r>
              <a:rPr sz="1000" spc="-5" dirty="0">
                <a:solidFill>
                  <a:prstClr val="black"/>
                </a:solidFill>
                <a:cs typeface="Calibri"/>
              </a:rPr>
              <a:t> </a:t>
            </a:r>
            <a:r>
              <a:rPr sz="1000" spc="-10" dirty="0">
                <a:solidFill>
                  <a:prstClr val="black"/>
                </a:solidFill>
                <a:cs typeface="Calibri"/>
              </a:rPr>
              <a:t>have</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worse</a:t>
            </a:r>
            <a:r>
              <a:rPr sz="1000" spc="-5" dirty="0">
                <a:solidFill>
                  <a:prstClr val="black"/>
                </a:solidFill>
                <a:cs typeface="Calibri"/>
              </a:rPr>
              <a:t> </a:t>
            </a:r>
            <a:r>
              <a:rPr sz="1000" spc="-10" dirty="0">
                <a:solidFill>
                  <a:prstClr val="black"/>
                </a:solidFill>
                <a:cs typeface="Calibri"/>
              </a:rPr>
              <a:t>prognosis.</a:t>
            </a:r>
            <a:r>
              <a:rPr sz="1000" spc="-5" dirty="0">
                <a:solidFill>
                  <a:prstClr val="black"/>
                </a:solidFill>
                <a:cs typeface="Calibri"/>
              </a:rPr>
              <a:t> </a:t>
            </a:r>
            <a:r>
              <a:rPr sz="1000" spc="-10" dirty="0">
                <a:solidFill>
                  <a:prstClr val="black"/>
                </a:solidFill>
                <a:cs typeface="Calibri"/>
              </a:rPr>
              <a:t>Local</a:t>
            </a:r>
            <a:r>
              <a:rPr sz="1000" spc="-5" dirty="0">
                <a:solidFill>
                  <a:prstClr val="black"/>
                </a:solidFill>
                <a:cs typeface="Calibri"/>
              </a:rPr>
              <a:t> </a:t>
            </a:r>
            <a:r>
              <a:rPr sz="1000" spc="-10" dirty="0">
                <a:solidFill>
                  <a:prstClr val="black"/>
                </a:solidFill>
                <a:cs typeface="Calibri"/>
              </a:rPr>
              <a:t>treatment, </a:t>
            </a:r>
            <a:r>
              <a:rPr sz="1000" spc="-5" dirty="0">
                <a:solidFill>
                  <a:prstClr val="black"/>
                </a:solidFill>
                <a:cs typeface="Calibri"/>
              </a:rPr>
              <a:t> </a:t>
            </a:r>
            <a:r>
              <a:rPr sz="1000" spc="-10" dirty="0">
                <a:solidFill>
                  <a:prstClr val="black"/>
                </a:solidFill>
                <a:cs typeface="Calibri"/>
              </a:rPr>
              <a:t>especially </a:t>
            </a:r>
            <a:r>
              <a:rPr sz="1000" spc="-5" dirty="0">
                <a:solidFill>
                  <a:prstClr val="black"/>
                </a:solidFill>
                <a:cs typeface="Calibri"/>
              </a:rPr>
              <a:t>in </a:t>
            </a:r>
            <a:r>
              <a:rPr sz="1000" spc="-10" dirty="0">
                <a:solidFill>
                  <a:prstClr val="black"/>
                </a:solidFill>
                <a:cs typeface="Calibri"/>
              </a:rPr>
              <a:t>the presence of responding metastatic disease, </a:t>
            </a:r>
            <a:r>
              <a:rPr sz="1000" spc="-5" dirty="0">
                <a:solidFill>
                  <a:prstClr val="black"/>
                </a:solidFill>
                <a:cs typeface="Calibri"/>
              </a:rPr>
              <a:t> </a:t>
            </a:r>
            <a:r>
              <a:rPr sz="1000" spc="-10" dirty="0">
                <a:solidFill>
                  <a:prstClr val="black"/>
                </a:solidFill>
                <a:cs typeface="Calibri"/>
              </a:rPr>
              <a:t>has been proved to be associated with outcome improve- </a:t>
            </a:r>
            <a:r>
              <a:rPr sz="1000" spc="-5" dirty="0">
                <a:solidFill>
                  <a:prstClr val="black"/>
                </a:solidFill>
                <a:cs typeface="Calibri"/>
              </a:rPr>
              <a:t> </a:t>
            </a:r>
            <a:r>
              <a:rPr sz="1000" spc="-10" dirty="0">
                <a:solidFill>
                  <a:prstClr val="black"/>
                </a:solidFill>
                <a:cs typeface="Calibri"/>
              </a:rPr>
              <a:t>ment,</a:t>
            </a:r>
            <a:r>
              <a:rPr sz="1000" spc="105" dirty="0">
                <a:solidFill>
                  <a:prstClr val="black"/>
                </a:solidFill>
                <a:cs typeface="Calibri"/>
              </a:rPr>
              <a:t> </a:t>
            </a:r>
            <a:r>
              <a:rPr sz="1000" spc="-10" dirty="0">
                <a:solidFill>
                  <a:prstClr val="black"/>
                </a:solidFill>
                <a:cs typeface="Calibri"/>
              </a:rPr>
              <a:t>and</a:t>
            </a:r>
            <a:r>
              <a:rPr sz="1000" spc="100" dirty="0">
                <a:solidFill>
                  <a:prstClr val="black"/>
                </a:solidFill>
                <a:cs typeface="Calibri"/>
              </a:rPr>
              <a:t> </a:t>
            </a:r>
            <a:r>
              <a:rPr sz="1000" spc="-10" dirty="0">
                <a:solidFill>
                  <a:prstClr val="black"/>
                </a:solidFill>
                <a:cs typeface="Calibri"/>
              </a:rPr>
              <a:t>should</a:t>
            </a:r>
            <a:r>
              <a:rPr sz="1000" spc="100" dirty="0">
                <a:solidFill>
                  <a:prstClr val="black"/>
                </a:solidFill>
                <a:cs typeface="Calibri"/>
              </a:rPr>
              <a:t> </a:t>
            </a:r>
            <a:r>
              <a:rPr sz="1000" spc="-15" dirty="0">
                <a:solidFill>
                  <a:prstClr val="black"/>
                </a:solidFill>
                <a:cs typeface="Calibri"/>
              </a:rPr>
              <a:t>therefore</a:t>
            </a:r>
            <a:r>
              <a:rPr sz="1000" spc="95" dirty="0">
                <a:solidFill>
                  <a:prstClr val="black"/>
                </a:solidFill>
                <a:cs typeface="Calibri"/>
              </a:rPr>
              <a:t> </a:t>
            </a:r>
            <a:r>
              <a:rPr sz="1000" spc="-10" dirty="0">
                <a:solidFill>
                  <a:prstClr val="black"/>
                </a:solidFill>
                <a:cs typeface="Calibri"/>
              </a:rPr>
              <a:t>be</a:t>
            </a:r>
            <a:r>
              <a:rPr sz="1000" spc="105" dirty="0">
                <a:solidFill>
                  <a:prstClr val="black"/>
                </a:solidFill>
                <a:cs typeface="Calibri"/>
              </a:rPr>
              <a:t> </a:t>
            </a:r>
            <a:r>
              <a:rPr sz="1000" spc="-10" dirty="0">
                <a:solidFill>
                  <a:prstClr val="black"/>
                </a:solidFill>
                <a:cs typeface="Calibri"/>
              </a:rPr>
              <a:t>attempted</a:t>
            </a:r>
            <a:r>
              <a:rPr sz="1000" spc="100" dirty="0">
                <a:solidFill>
                  <a:prstClr val="black"/>
                </a:solidFill>
                <a:cs typeface="Calibri"/>
              </a:rPr>
              <a:t> </a:t>
            </a:r>
            <a:r>
              <a:rPr sz="1000" spc="-10" dirty="0">
                <a:solidFill>
                  <a:prstClr val="black"/>
                </a:solidFill>
                <a:cs typeface="Calibri"/>
              </a:rPr>
              <a:t>[II,</a:t>
            </a:r>
            <a:r>
              <a:rPr sz="1000" spc="100" dirty="0">
                <a:solidFill>
                  <a:prstClr val="black"/>
                </a:solidFill>
                <a:cs typeface="Calibri"/>
              </a:rPr>
              <a:t> </a:t>
            </a:r>
            <a:r>
              <a:rPr sz="1000" spc="15" dirty="0">
                <a:solidFill>
                  <a:prstClr val="black"/>
                </a:solidFill>
                <a:cs typeface="Calibri"/>
              </a:rPr>
              <a:t>B].</a:t>
            </a:r>
            <a:r>
              <a:rPr sz="975" spc="22" baseline="38461" dirty="0">
                <a:solidFill>
                  <a:srgbClr val="007FAC"/>
                </a:solidFill>
                <a:cs typeface="Calibri"/>
                <a:hlinkClick r:id="rId3" action="ppaction://hlinksldjump"/>
              </a:rPr>
              <a:t>67</a:t>
            </a:r>
            <a:endParaRPr sz="975" baseline="38461">
              <a:solidFill>
                <a:prstClr val="black"/>
              </a:solidFill>
              <a:cs typeface="Calibri"/>
            </a:endParaRPr>
          </a:p>
          <a:p>
            <a:pPr marL="177165" algn="just">
              <a:lnSpc>
                <a:spcPts val="1135"/>
              </a:lnSpc>
            </a:pPr>
            <a:r>
              <a:rPr sz="1000" spc="-10" dirty="0">
                <a:solidFill>
                  <a:prstClr val="black"/>
                </a:solidFill>
                <a:cs typeface="Calibri"/>
              </a:rPr>
              <a:t>Whole-lung</a:t>
            </a:r>
            <a:r>
              <a:rPr sz="1000" spc="465" dirty="0">
                <a:solidFill>
                  <a:prstClr val="black"/>
                </a:solidFill>
                <a:cs typeface="Calibri"/>
              </a:rPr>
              <a:t> </a:t>
            </a:r>
            <a:r>
              <a:rPr sz="1000" spc="-10" dirty="0">
                <a:solidFill>
                  <a:prstClr val="black"/>
                </a:solidFill>
                <a:cs typeface="Calibri"/>
              </a:rPr>
              <a:t>irradiation,</a:t>
            </a:r>
            <a:r>
              <a:rPr sz="1000" spc="220" dirty="0">
                <a:solidFill>
                  <a:prstClr val="black"/>
                </a:solidFill>
                <a:cs typeface="Calibri"/>
              </a:rPr>
              <a:t>  </a:t>
            </a:r>
            <a:r>
              <a:rPr sz="1000" spc="-10" dirty="0">
                <a:solidFill>
                  <a:prstClr val="black"/>
                </a:solidFill>
                <a:cs typeface="Calibri"/>
              </a:rPr>
              <a:t>particularly</a:t>
            </a:r>
            <a:r>
              <a:rPr sz="1000" spc="220" dirty="0">
                <a:solidFill>
                  <a:prstClr val="black"/>
                </a:solidFill>
                <a:cs typeface="Calibri"/>
              </a:rPr>
              <a:t> </a:t>
            </a:r>
            <a:r>
              <a:rPr sz="1000" spc="225" dirty="0">
                <a:solidFill>
                  <a:prstClr val="black"/>
                </a:solidFill>
                <a:cs typeface="Calibri"/>
              </a:rPr>
              <a:t> </a:t>
            </a:r>
            <a:r>
              <a:rPr sz="1000" spc="-10" dirty="0">
                <a:solidFill>
                  <a:prstClr val="black"/>
                </a:solidFill>
                <a:cs typeface="Calibri"/>
              </a:rPr>
              <a:t>when</a:t>
            </a:r>
            <a:r>
              <a:rPr sz="1000" spc="220" dirty="0">
                <a:solidFill>
                  <a:prstClr val="black"/>
                </a:solidFill>
                <a:cs typeface="Calibri"/>
              </a:rPr>
              <a:t>  </a:t>
            </a:r>
            <a:r>
              <a:rPr sz="1000" spc="-10" dirty="0">
                <a:solidFill>
                  <a:prstClr val="black"/>
                </a:solidFill>
                <a:cs typeface="Calibri"/>
              </a:rPr>
              <a:t>achieving</a:t>
            </a:r>
            <a:endParaRPr sz="1000">
              <a:solidFill>
                <a:prstClr val="black"/>
              </a:solidFill>
              <a:cs typeface="Calibri"/>
            </a:endParaRPr>
          </a:p>
          <a:p>
            <a:pPr marL="50800" marR="43180" algn="just">
              <a:lnSpc>
                <a:spcPts val="1200"/>
              </a:lnSpc>
              <a:spcBef>
                <a:spcPts val="35"/>
              </a:spcBef>
            </a:pPr>
            <a:r>
              <a:rPr sz="1000" spc="-10" dirty="0">
                <a:solidFill>
                  <a:prstClr val="black"/>
                </a:solidFill>
                <a:cs typeface="Calibri"/>
              </a:rPr>
              <a:t>complete remission of all lung</a:t>
            </a:r>
            <a:r>
              <a:rPr sz="1000" spc="204" dirty="0">
                <a:solidFill>
                  <a:prstClr val="black"/>
                </a:solidFill>
                <a:cs typeface="Calibri"/>
              </a:rPr>
              <a:t> </a:t>
            </a:r>
            <a:r>
              <a:rPr sz="1000" spc="-15" dirty="0">
                <a:solidFill>
                  <a:prstClr val="black"/>
                </a:solidFill>
                <a:cs typeface="Calibri"/>
              </a:rPr>
              <a:t>metastases, </a:t>
            </a:r>
            <a:r>
              <a:rPr sz="1000" spc="-10" dirty="0">
                <a:solidFill>
                  <a:prstClr val="black"/>
                </a:solidFill>
                <a:cs typeface="Calibri"/>
              </a:rPr>
              <a:t>can be used </a:t>
            </a:r>
            <a:r>
              <a:rPr sz="1000" spc="-5" dirty="0">
                <a:solidFill>
                  <a:prstClr val="black"/>
                </a:solidFill>
                <a:cs typeface="Calibri"/>
              </a:rPr>
              <a:t>in </a:t>
            </a:r>
            <a:r>
              <a:rPr sz="1000" dirty="0">
                <a:solidFill>
                  <a:prstClr val="black"/>
                </a:solidFill>
                <a:cs typeface="Calibri"/>
              </a:rPr>
              <a:t> </a:t>
            </a:r>
            <a:r>
              <a:rPr sz="1000" spc="-5" dirty="0">
                <a:solidFill>
                  <a:prstClr val="black"/>
                </a:solidFill>
                <a:cs typeface="Calibri"/>
              </a:rPr>
              <a:t>this </a:t>
            </a:r>
            <a:r>
              <a:rPr sz="1000" spc="-10" dirty="0">
                <a:solidFill>
                  <a:prstClr val="black"/>
                </a:solidFill>
                <a:cs typeface="Calibri"/>
              </a:rPr>
              <a:t>setting,</a:t>
            </a:r>
            <a:r>
              <a:rPr sz="1000" spc="-5" dirty="0">
                <a:solidFill>
                  <a:prstClr val="black"/>
                </a:solidFill>
                <a:cs typeface="Calibri"/>
              </a:rPr>
              <a:t> </a:t>
            </a:r>
            <a:r>
              <a:rPr sz="1000" spc="-10" dirty="0">
                <a:solidFill>
                  <a:prstClr val="black"/>
                </a:solidFill>
                <a:cs typeface="Calibri"/>
              </a:rPr>
              <a:t>although</a:t>
            </a:r>
            <a:r>
              <a:rPr sz="1000" spc="-5" dirty="0">
                <a:solidFill>
                  <a:prstClr val="black"/>
                </a:solidFill>
                <a:cs typeface="Calibri"/>
              </a:rPr>
              <a:t> </a:t>
            </a:r>
            <a:r>
              <a:rPr sz="1000" spc="-10" dirty="0">
                <a:solidFill>
                  <a:prstClr val="black"/>
                </a:solidFill>
                <a:cs typeface="Calibri"/>
              </a:rPr>
              <a:t>data demonstrating an</a:t>
            </a:r>
            <a:r>
              <a:rPr sz="1000" spc="204" dirty="0">
                <a:solidFill>
                  <a:prstClr val="black"/>
                </a:solidFill>
                <a:cs typeface="Calibri"/>
              </a:rPr>
              <a:t> </a:t>
            </a:r>
            <a:r>
              <a:rPr sz="1000" spc="-10" dirty="0">
                <a:solidFill>
                  <a:prstClr val="black"/>
                </a:solidFill>
                <a:cs typeface="Calibri"/>
              </a:rPr>
              <a:t>improvement </a:t>
            </a:r>
            <a:r>
              <a:rPr sz="1000" spc="-215" dirty="0">
                <a:solidFill>
                  <a:prstClr val="black"/>
                </a:solidFill>
                <a:cs typeface="Calibri"/>
              </a:rPr>
              <a:t> </a:t>
            </a:r>
            <a:r>
              <a:rPr sz="1000" spc="-5" dirty="0">
                <a:solidFill>
                  <a:prstClr val="black"/>
                </a:solidFill>
                <a:cs typeface="Calibri"/>
              </a:rPr>
              <a:t>in </a:t>
            </a:r>
            <a:r>
              <a:rPr sz="1000" spc="-10" dirty="0">
                <a:solidFill>
                  <a:prstClr val="black"/>
                </a:solidFill>
                <a:cs typeface="Calibri"/>
              </a:rPr>
              <a:t>outcome are lacking [III, </a:t>
            </a:r>
            <a:r>
              <a:rPr sz="1000" spc="15" dirty="0">
                <a:solidFill>
                  <a:prstClr val="black"/>
                </a:solidFill>
                <a:cs typeface="Calibri"/>
              </a:rPr>
              <a:t>C].</a:t>
            </a:r>
            <a:r>
              <a:rPr sz="975" spc="22" baseline="38461" dirty="0">
                <a:solidFill>
                  <a:srgbClr val="007FAC"/>
                </a:solidFill>
                <a:cs typeface="Calibri"/>
                <a:hlinkClick r:id="rId3" action="ppaction://hlinksldjump"/>
              </a:rPr>
              <a:t>68</a:t>
            </a:r>
            <a:r>
              <a:rPr sz="975" spc="30" baseline="38461" dirty="0">
                <a:solidFill>
                  <a:srgbClr val="007FAC"/>
                </a:solidFill>
                <a:cs typeface="Calibri"/>
              </a:rPr>
              <a:t> </a:t>
            </a:r>
            <a:r>
              <a:rPr sz="1000" spc="-10" dirty="0">
                <a:solidFill>
                  <a:prstClr val="black"/>
                </a:solidFill>
                <a:cs typeface="Calibri"/>
              </a:rPr>
              <a:t>In patients </a:t>
            </a:r>
            <a:r>
              <a:rPr sz="1000" spc="-5" dirty="0">
                <a:solidFill>
                  <a:prstClr val="black"/>
                </a:solidFill>
                <a:cs typeface="Calibri"/>
              </a:rPr>
              <a:t>with </a:t>
            </a:r>
            <a:r>
              <a:rPr sz="1000" spc="-10" dirty="0">
                <a:solidFill>
                  <a:prstClr val="black"/>
                </a:solidFill>
                <a:cs typeface="Calibri"/>
              </a:rPr>
              <a:t>oligome- </a:t>
            </a:r>
            <a:r>
              <a:rPr sz="1000" spc="-5" dirty="0">
                <a:solidFill>
                  <a:prstClr val="black"/>
                </a:solidFill>
                <a:cs typeface="Calibri"/>
              </a:rPr>
              <a:t> </a:t>
            </a:r>
            <a:r>
              <a:rPr sz="1000" spc="-10" dirty="0">
                <a:solidFill>
                  <a:prstClr val="black"/>
                </a:solidFill>
                <a:cs typeface="Calibri"/>
              </a:rPr>
              <a:t>tastatic</a:t>
            </a:r>
            <a:r>
              <a:rPr sz="1000" spc="105" dirty="0">
                <a:solidFill>
                  <a:prstClr val="black"/>
                </a:solidFill>
                <a:cs typeface="Calibri"/>
              </a:rPr>
              <a:t> </a:t>
            </a:r>
            <a:r>
              <a:rPr sz="1000" spc="-10" dirty="0">
                <a:solidFill>
                  <a:prstClr val="black"/>
                </a:solidFill>
                <a:cs typeface="Calibri"/>
              </a:rPr>
              <a:t>bone</a:t>
            </a:r>
            <a:r>
              <a:rPr sz="1000" spc="110" dirty="0">
                <a:solidFill>
                  <a:prstClr val="black"/>
                </a:solidFill>
                <a:cs typeface="Calibri"/>
              </a:rPr>
              <a:t> </a:t>
            </a:r>
            <a:r>
              <a:rPr sz="1000" spc="-10" dirty="0">
                <a:solidFill>
                  <a:prstClr val="black"/>
                </a:solidFill>
                <a:cs typeface="Calibri"/>
              </a:rPr>
              <a:t>disease,</a:t>
            </a:r>
            <a:r>
              <a:rPr sz="1000" spc="110" dirty="0">
                <a:solidFill>
                  <a:prstClr val="black"/>
                </a:solidFill>
                <a:cs typeface="Calibri"/>
              </a:rPr>
              <a:t> </a:t>
            </a:r>
            <a:r>
              <a:rPr sz="1000" spc="-10" dirty="0">
                <a:solidFill>
                  <a:prstClr val="black"/>
                </a:solidFill>
                <a:cs typeface="Calibri"/>
              </a:rPr>
              <a:t>local</a:t>
            </a:r>
            <a:r>
              <a:rPr sz="1000" spc="114" dirty="0">
                <a:solidFill>
                  <a:prstClr val="black"/>
                </a:solidFill>
                <a:cs typeface="Calibri"/>
              </a:rPr>
              <a:t> </a:t>
            </a:r>
            <a:r>
              <a:rPr sz="1000" spc="-10" dirty="0">
                <a:solidFill>
                  <a:prstClr val="black"/>
                </a:solidFill>
                <a:cs typeface="Calibri"/>
              </a:rPr>
              <a:t>control</a:t>
            </a:r>
            <a:r>
              <a:rPr sz="1000" spc="110" dirty="0">
                <a:solidFill>
                  <a:prstClr val="black"/>
                </a:solidFill>
                <a:cs typeface="Calibri"/>
              </a:rPr>
              <a:t> </a:t>
            </a:r>
            <a:r>
              <a:rPr sz="1000" spc="-10" dirty="0">
                <a:solidFill>
                  <a:prstClr val="black"/>
                </a:solidFill>
                <a:cs typeface="Calibri"/>
              </a:rPr>
              <a:t>at</a:t>
            </a:r>
            <a:r>
              <a:rPr sz="1000" spc="105" dirty="0">
                <a:solidFill>
                  <a:prstClr val="black"/>
                </a:solidFill>
                <a:cs typeface="Calibri"/>
              </a:rPr>
              <a:t> </a:t>
            </a:r>
            <a:r>
              <a:rPr sz="1000" spc="-10" dirty="0">
                <a:solidFill>
                  <a:prstClr val="black"/>
                </a:solidFill>
                <a:cs typeface="Calibri"/>
              </a:rPr>
              <a:t>metastatic</a:t>
            </a:r>
            <a:r>
              <a:rPr sz="1000" spc="100" dirty="0">
                <a:solidFill>
                  <a:prstClr val="black"/>
                </a:solidFill>
                <a:cs typeface="Calibri"/>
              </a:rPr>
              <a:t> </a:t>
            </a:r>
            <a:r>
              <a:rPr sz="1000" spc="-10" dirty="0">
                <a:solidFill>
                  <a:prstClr val="black"/>
                </a:solidFill>
                <a:cs typeface="Calibri"/>
              </a:rPr>
              <a:t>sites</a:t>
            </a:r>
            <a:r>
              <a:rPr sz="1000" spc="105" dirty="0">
                <a:solidFill>
                  <a:prstClr val="black"/>
                </a:solidFill>
                <a:cs typeface="Calibri"/>
              </a:rPr>
              <a:t> </a:t>
            </a:r>
            <a:r>
              <a:rPr sz="1000" spc="-10" dirty="0">
                <a:solidFill>
                  <a:prstClr val="black"/>
                </a:solidFill>
                <a:cs typeface="Calibri"/>
              </a:rPr>
              <a:t>with </a:t>
            </a:r>
            <a:r>
              <a:rPr sz="1000" spc="-215" dirty="0">
                <a:solidFill>
                  <a:prstClr val="black"/>
                </a:solidFill>
                <a:cs typeface="Calibri"/>
              </a:rPr>
              <a:t> </a:t>
            </a:r>
            <a:r>
              <a:rPr sz="1000" spc="-10" dirty="0">
                <a:solidFill>
                  <a:prstClr val="black"/>
                </a:solidFill>
                <a:cs typeface="Calibri"/>
              </a:rPr>
              <a:t>RT should be considered </a:t>
            </a:r>
            <a:r>
              <a:rPr sz="1000" spc="-25" dirty="0">
                <a:solidFill>
                  <a:prstClr val="black"/>
                </a:solidFill>
                <a:cs typeface="Calibri"/>
              </a:rPr>
              <a:t>[IV, </a:t>
            </a:r>
            <a:r>
              <a:rPr sz="1000" spc="15" dirty="0">
                <a:solidFill>
                  <a:prstClr val="black"/>
                </a:solidFill>
                <a:cs typeface="Calibri"/>
              </a:rPr>
              <a:t>B].</a:t>
            </a:r>
            <a:r>
              <a:rPr sz="975" spc="22" baseline="38461" dirty="0">
                <a:solidFill>
                  <a:srgbClr val="007FAC"/>
                </a:solidFill>
                <a:cs typeface="Calibri"/>
                <a:hlinkClick r:id="rId3" action="ppaction://hlinksldjump"/>
              </a:rPr>
              <a:t>67</a:t>
            </a:r>
            <a:r>
              <a:rPr sz="975" spc="22" baseline="38461" dirty="0">
                <a:solidFill>
                  <a:srgbClr val="007FAC"/>
                </a:solidFill>
                <a:cs typeface="Calibri"/>
              </a:rPr>
              <a:t> </a:t>
            </a:r>
            <a:r>
              <a:rPr sz="1000" spc="-10" dirty="0">
                <a:solidFill>
                  <a:prstClr val="black"/>
                </a:solidFill>
                <a:cs typeface="Calibri"/>
              </a:rPr>
              <a:t>The </a:t>
            </a:r>
            <a:r>
              <a:rPr sz="1000" spc="-15" dirty="0">
                <a:solidFill>
                  <a:prstClr val="black"/>
                </a:solidFill>
                <a:cs typeface="Calibri"/>
              </a:rPr>
              <a:t>role </a:t>
            </a:r>
            <a:r>
              <a:rPr sz="1000" spc="-10" dirty="0">
                <a:solidFill>
                  <a:prstClr val="black"/>
                </a:solidFill>
                <a:cs typeface="Calibri"/>
              </a:rPr>
              <a:t>of high-dose ChT </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extrapulmonary</a:t>
            </a:r>
            <a:r>
              <a:rPr sz="1000" spc="-5" dirty="0">
                <a:solidFill>
                  <a:prstClr val="black"/>
                </a:solidFill>
                <a:cs typeface="Calibri"/>
              </a:rPr>
              <a:t> </a:t>
            </a:r>
            <a:r>
              <a:rPr sz="1000" spc="-15" dirty="0">
                <a:solidFill>
                  <a:prstClr val="black"/>
                </a:solidFill>
                <a:cs typeface="Calibri"/>
              </a:rPr>
              <a:t>metastases</a:t>
            </a:r>
            <a:r>
              <a:rPr sz="1000" spc="-10" dirty="0">
                <a:solidFill>
                  <a:prstClr val="black"/>
                </a:solidFill>
                <a:cs typeface="Calibri"/>
              </a:rPr>
              <a:t> remains </a:t>
            </a:r>
            <a:r>
              <a:rPr sz="1000" spc="-5" dirty="0">
                <a:solidFill>
                  <a:prstClr val="black"/>
                </a:solidFill>
                <a:cs typeface="Calibri"/>
              </a:rPr>
              <a:t> </a:t>
            </a:r>
            <a:r>
              <a:rPr sz="1000" spc="-10" dirty="0">
                <a:solidFill>
                  <a:prstClr val="black"/>
                </a:solidFill>
                <a:cs typeface="Calibri"/>
              </a:rPr>
              <a:t>controversial, </a:t>
            </a:r>
            <a:r>
              <a:rPr sz="1000" spc="-5" dirty="0">
                <a:solidFill>
                  <a:prstClr val="black"/>
                </a:solidFill>
                <a:cs typeface="Calibri"/>
              </a:rPr>
              <a:t>with </a:t>
            </a:r>
            <a:r>
              <a:rPr sz="1000" spc="-10" dirty="0">
                <a:solidFill>
                  <a:prstClr val="black"/>
                </a:solidFill>
                <a:cs typeface="Calibri"/>
              </a:rPr>
              <a:t>no randomised evidence to support </a:t>
            </a:r>
            <a:r>
              <a:rPr sz="1000" spc="-5" dirty="0">
                <a:solidFill>
                  <a:prstClr val="black"/>
                </a:solidFill>
                <a:cs typeface="Calibri"/>
              </a:rPr>
              <a:t>its </a:t>
            </a:r>
            <a:r>
              <a:rPr sz="1000" dirty="0">
                <a:solidFill>
                  <a:prstClr val="black"/>
                </a:solidFill>
                <a:cs typeface="Calibri"/>
              </a:rPr>
              <a:t> </a:t>
            </a:r>
            <a:r>
              <a:rPr sz="1000" spc="-10" dirty="0">
                <a:solidFill>
                  <a:prstClr val="black"/>
                </a:solidFill>
                <a:cs typeface="Calibri"/>
              </a:rPr>
              <a:t>use</a:t>
            </a:r>
            <a:r>
              <a:rPr sz="1000" spc="100" dirty="0">
                <a:solidFill>
                  <a:prstClr val="black"/>
                </a:solidFill>
                <a:cs typeface="Calibri"/>
              </a:rPr>
              <a:t> </a:t>
            </a:r>
            <a:r>
              <a:rPr sz="1000" spc="-10" dirty="0">
                <a:solidFill>
                  <a:prstClr val="black"/>
                </a:solidFill>
                <a:cs typeface="Calibri"/>
              </a:rPr>
              <a:t>[III,</a:t>
            </a:r>
            <a:r>
              <a:rPr sz="1000" spc="100" dirty="0">
                <a:solidFill>
                  <a:prstClr val="black"/>
                </a:solidFill>
                <a:cs typeface="Calibri"/>
              </a:rPr>
              <a:t> </a:t>
            </a:r>
            <a:r>
              <a:rPr sz="1000" spc="-5" dirty="0">
                <a:solidFill>
                  <a:prstClr val="black"/>
                </a:solidFill>
                <a:cs typeface="Calibri"/>
              </a:rPr>
              <a:t>D].</a:t>
            </a:r>
            <a:endParaRPr sz="1000">
              <a:solidFill>
                <a:prstClr val="black"/>
              </a:solidFill>
              <a:cs typeface="Calibri"/>
            </a:endParaRPr>
          </a:p>
          <a:p>
            <a:endParaRPr sz="750">
              <a:solidFill>
                <a:prstClr val="black"/>
              </a:solidFill>
              <a:cs typeface="Calibri"/>
            </a:endParaRPr>
          </a:p>
          <a:p>
            <a:pPr marL="594360">
              <a:tabLst>
                <a:tab pos="2871470" algn="l"/>
              </a:tabLst>
            </a:pPr>
            <a:r>
              <a:rPr sz="900" spc="-50" dirty="0">
                <a:solidFill>
                  <a:srgbClr val="007FAC"/>
                </a:solidFill>
                <a:latin typeface="Arial MT"/>
                <a:cs typeface="Arial MT"/>
              </a:rPr>
              <a:t>https://doi.org/</a:t>
            </a:r>
            <a:r>
              <a:rPr sz="900" spc="-50" dirty="0">
                <a:solidFill>
                  <a:srgbClr val="007FAC"/>
                </a:solidFill>
                <a:latin typeface="Arial MT"/>
                <a:cs typeface="Arial MT"/>
                <a:hlinkClick r:id="rId4"/>
              </a:rPr>
              <a:t>10.1016/j.annonc.2021.08.1995	</a:t>
            </a:r>
            <a:r>
              <a:rPr sz="900" spc="-10" dirty="0">
                <a:solidFill>
                  <a:prstClr val="black"/>
                </a:solidFill>
                <a:latin typeface="Arial MT"/>
                <a:cs typeface="Arial MT"/>
                <a:hlinkClick r:id="rId4"/>
              </a:rPr>
              <a:t>1527</a:t>
            </a:r>
            <a:endParaRPr sz="900">
              <a:solidFill>
                <a:prstClr val="black"/>
              </a:solidFill>
              <a:latin typeface="Arial MT"/>
              <a:cs typeface="Arial MT"/>
            </a:endParaRPr>
          </a:p>
        </p:txBody>
      </p:sp>
      <p:sp>
        <p:nvSpPr>
          <p:cNvPr id="6" name="object 6"/>
          <p:cNvSpPr txBox="1"/>
          <p:nvPr/>
        </p:nvSpPr>
        <p:spPr>
          <a:xfrm>
            <a:off x="890909"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7" name="object 7"/>
          <p:cNvSpPr txBox="1"/>
          <p:nvPr/>
        </p:nvSpPr>
        <p:spPr>
          <a:xfrm>
            <a:off x="7554850"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40" dirty="0">
                <a:solidFill>
                  <a:srgbClr val="DAC0CE"/>
                </a:solidFill>
                <a:latin typeface="Arial MT"/>
                <a:cs typeface="Arial MT"/>
              </a:rPr>
              <a:t> </a:t>
            </a:r>
            <a:r>
              <a:rPr sz="1200" spc="-30" dirty="0">
                <a:solidFill>
                  <a:srgbClr val="DAC0CE"/>
                </a:solidFill>
                <a:latin typeface="Arial MT"/>
                <a:cs typeface="Arial MT"/>
              </a:rPr>
              <a:t>of</a:t>
            </a:r>
            <a:r>
              <a:rPr sz="1200" spc="30"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8" name="object 8"/>
          <p:cNvSpPr txBox="1"/>
          <p:nvPr/>
        </p:nvSpPr>
        <p:spPr>
          <a:xfrm>
            <a:off x="890909" y="9690626"/>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rPr>
              <a:t>Volume</a:t>
            </a:r>
            <a:r>
              <a:rPr sz="900" spc="40" dirty="0">
                <a:solidFill>
                  <a:prstClr val="black"/>
                </a:solidFill>
                <a:latin typeface="Arial MT"/>
                <a:cs typeface="Arial MT"/>
              </a:rPr>
              <a:t> </a:t>
            </a:r>
            <a:r>
              <a:rPr sz="900" spc="-75" dirty="0">
                <a:solidFill>
                  <a:prstClr val="black"/>
                </a:solidFill>
                <a:latin typeface="Arial MT"/>
                <a:cs typeface="Arial MT"/>
              </a:rPr>
              <a:t>32</a:t>
            </a:r>
            <a:r>
              <a:rPr sz="900" spc="235"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85" dirty="0">
                <a:solidFill>
                  <a:prstClr val="black"/>
                </a:solidFill>
                <a:latin typeface="Arial MT"/>
                <a:cs typeface="Arial MT"/>
              </a:rPr>
              <a:t>Issue</a:t>
            </a:r>
            <a:r>
              <a:rPr sz="900" spc="45" dirty="0">
                <a:solidFill>
                  <a:prstClr val="black"/>
                </a:solidFill>
                <a:latin typeface="Arial MT"/>
                <a:cs typeface="Arial MT"/>
              </a:rPr>
              <a:t> </a:t>
            </a:r>
            <a:r>
              <a:rPr sz="900" spc="-75" dirty="0">
                <a:solidFill>
                  <a:prstClr val="black"/>
                </a:solidFill>
                <a:latin typeface="Arial MT"/>
                <a:cs typeface="Arial MT"/>
              </a:rPr>
              <a:t>12</a:t>
            </a:r>
            <a:r>
              <a:rPr sz="900" spc="240"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75" dirty="0">
                <a:solidFill>
                  <a:prstClr val="black"/>
                </a:solidFill>
                <a:latin typeface="Arial MT"/>
                <a:cs typeface="Arial MT"/>
              </a:rPr>
              <a:t>2021</a:t>
            </a:r>
            <a:endParaRPr sz="900">
              <a:solidFill>
                <a:prstClr val="black"/>
              </a:solidFill>
              <a:latin typeface="Arial MT"/>
              <a:cs typeface="Arial MT"/>
            </a:endParaRPr>
          </a:p>
        </p:txBody>
      </p:sp>
    </p:spTree>
    <p:extLst>
      <p:ext uri="{BB962C8B-B14F-4D97-AF65-F5344CB8AC3E}">
        <p14:creationId xmlns:p14="http://schemas.microsoft.com/office/powerpoint/2010/main" val="3085016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8077" y="759335"/>
            <a:ext cx="4070807" cy="2279982"/>
          </a:xfrm>
          <a:prstGeom prst="rect">
            <a:avLst/>
          </a:prstGeom>
        </p:spPr>
        <p:txBody>
          <a:bodyPr vert="horz" wrap="square" lIns="0" tIns="14604" rIns="0" bIns="0" rtlCol="0">
            <a:spAutoFit/>
          </a:bodyPr>
          <a:lstStyle/>
          <a:p>
            <a:pPr marL="38100" marR="30480" indent="126364" algn="just">
              <a:lnSpc>
                <a:spcPct val="98200"/>
              </a:lnSpc>
              <a:spcBef>
                <a:spcPts val="114"/>
              </a:spcBef>
            </a:pPr>
            <a:r>
              <a:rPr sz="1000" spc="-10" dirty="0">
                <a:solidFill>
                  <a:prstClr val="black"/>
                </a:solidFill>
                <a:cs typeface="Calibri"/>
              </a:rPr>
              <a:t>Recurrent ES, whether local or with distant </a:t>
            </a:r>
            <a:r>
              <a:rPr sz="1000" spc="-15" dirty="0">
                <a:solidFill>
                  <a:prstClr val="black"/>
                </a:solidFill>
                <a:cs typeface="Calibri"/>
              </a:rPr>
              <a:t>metastases, </a:t>
            </a:r>
            <a:r>
              <a:rPr sz="1000" spc="-5" dirty="0">
                <a:solidFill>
                  <a:prstClr val="black"/>
                </a:solidFill>
                <a:cs typeface="Calibri"/>
              </a:rPr>
              <a:t>is </a:t>
            </a:r>
            <a:r>
              <a:rPr sz="1000" dirty="0">
                <a:solidFill>
                  <a:prstClr val="black"/>
                </a:solidFill>
                <a:cs typeface="Calibri"/>
              </a:rPr>
              <a:t> </a:t>
            </a:r>
            <a:r>
              <a:rPr sz="1000" spc="-10" dirty="0">
                <a:solidFill>
                  <a:prstClr val="black"/>
                </a:solidFill>
                <a:cs typeface="Calibri"/>
              </a:rPr>
              <a:t>almost always </a:t>
            </a:r>
            <a:r>
              <a:rPr sz="1000" spc="-15" dirty="0">
                <a:solidFill>
                  <a:prstClr val="black"/>
                </a:solidFill>
                <a:cs typeface="Calibri"/>
              </a:rPr>
              <a:t>fatal, </a:t>
            </a:r>
            <a:r>
              <a:rPr sz="1000" spc="-10" dirty="0">
                <a:solidFill>
                  <a:prstClr val="black"/>
                </a:solidFill>
                <a:cs typeface="Calibri"/>
              </a:rPr>
              <a:t>even though further responses to ChT </a:t>
            </a:r>
            <a:r>
              <a:rPr sz="1000" spc="-5" dirty="0">
                <a:solidFill>
                  <a:prstClr val="black"/>
                </a:solidFill>
                <a:cs typeface="Calibri"/>
              </a:rPr>
              <a:t> </a:t>
            </a:r>
            <a:r>
              <a:rPr sz="1000" spc="-10" dirty="0">
                <a:solidFill>
                  <a:prstClr val="black"/>
                </a:solidFill>
                <a:cs typeface="Calibri"/>
              </a:rPr>
              <a:t>are frequent and potentially valuable. The most consistent </a:t>
            </a:r>
            <a:r>
              <a:rPr sz="1000" spc="-5" dirty="0">
                <a:solidFill>
                  <a:prstClr val="black"/>
                </a:solidFill>
                <a:cs typeface="Calibri"/>
              </a:rPr>
              <a:t> </a:t>
            </a:r>
            <a:r>
              <a:rPr sz="1000" spc="-10" dirty="0">
                <a:solidFill>
                  <a:prstClr val="black"/>
                </a:solidFill>
                <a:cs typeface="Calibri"/>
              </a:rPr>
              <a:t>prognostic factor </a:t>
            </a:r>
            <a:r>
              <a:rPr sz="1000" spc="-5" dirty="0">
                <a:solidFill>
                  <a:prstClr val="black"/>
                </a:solidFill>
                <a:cs typeface="Calibri"/>
              </a:rPr>
              <a:t>is </a:t>
            </a:r>
            <a:r>
              <a:rPr sz="1000" spc="-10" dirty="0">
                <a:solidFill>
                  <a:prstClr val="black"/>
                </a:solidFill>
                <a:cs typeface="Calibri"/>
              </a:rPr>
              <a:t>time to relapse </a:t>
            </a:r>
            <a:r>
              <a:rPr sz="1000" spc="-15" dirty="0">
                <a:solidFill>
                  <a:prstClr val="black"/>
                </a:solidFill>
                <a:cs typeface="Calibri"/>
              </a:rPr>
              <a:t>(</a:t>
            </a:r>
            <a:r>
              <a:rPr sz="1000" spc="-15" dirty="0">
                <a:solidFill>
                  <a:prstClr val="black"/>
                </a:solidFill>
                <a:latin typeface="Lucida Sans Unicode"/>
                <a:cs typeface="Lucida Sans Unicode"/>
              </a:rPr>
              <a:t>&gt;</a:t>
            </a:r>
            <a:r>
              <a:rPr sz="1000" spc="-15" dirty="0">
                <a:solidFill>
                  <a:prstClr val="black"/>
                </a:solidFill>
                <a:cs typeface="Calibri"/>
              </a:rPr>
              <a:t>2 years from </a:t>
            </a:r>
            <a:r>
              <a:rPr sz="1000" spc="-5" dirty="0">
                <a:solidFill>
                  <a:prstClr val="black"/>
                </a:solidFill>
                <a:cs typeface="Calibri"/>
              </a:rPr>
              <a:t>initial </a:t>
            </a:r>
            <a:r>
              <a:rPr sz="1000" dirty="0">
                <a:solidFill>
                  <a:prstClr val="black"/>
                </a:solidFill>
                <a:cs typeface="Calibri"/>
              </a:rPr>
              <a:t> </a:t>
            </a:r>
            <a:r>
              <a:rPr sz="1000" spc="-10" dirty="0">
                <a:solidFill>
                  <a:prstClr val="black"/>
                </a:solidFill>
                <a:cs typeface="Calibri"/>
              </a:rPr>
              <a:t>diagnosis</a:t>
            </a:r>
            <a:r>
              <a:rPr sz="1000" spc="-5" dirty="0">
                <a:solidFill>
                  <a:prstClr val="black"/>
                </a:solidFill>
                <a:cs typeface="Calibri"/>
              </a:rPr>
              <a:t> </a:t>
            </a:r>
            <a:r>
              <a:rPr sz="1000" spc="-10" dirty="0">
                <a:solidFill>
                  <a:prstClr val="black"/>
                </a:solidFill>
                <a:cs typeface="Calibri"/>
              </a:rPr>
              <a:t>have</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better</a:t>
            </a:r>
            <a:r>
              <a:rPr sz="1000" spc="-5" dirty="0">
                <a:solidFill>
                  <a:prstClr val="black"/>
                </a:solidFill>
                <a:cs typeface="Calibri"/>
              </a:rPr>
              <a:t> </a:t>
            </a:r>
            <a:r>
              <a:rPr sz="1000" dirty="0">
                <a:solidFill>
                  <a:prstClr val="black"/>
                </a:solidFill>
                <a:cs typeface="Calibri"/>
              </a:rPr>
              <a:t>outcome).</a:t>
            </a:r>
            <a:r>
              <a:rPr sz="975" baseline="38461" dirty="0">
                <a:solidFill>
                  <a:srgbClr val="007FAC"/>
                </a:solidFill>
                <a:cs typeface="Calibri"/>
                <a:hlinkClick r:id="rId2" action="ppaction://hlinksldjump"/>
              </a:rPr>
              <a:t>69</a:t>
            </a:r>
            <a:r>
              <a:rPr sz="975" spc="7" baseline="38461" dirty="0">
                <a:solidFill>
                  <a:srgbClr val="007FAC"/>
                </a:solidFill>
                <a:cs typeface="Calibri"/>
              </a:rPr>
              <a:t> </a:t>
            </a:r>
            <a:r>
              <a:rPr sz="1000" spc="-10" dirty="0">
                <a:solidFill>
                  <a:prstClr val="black"/>
                </a:solidFill>
                <a:cs typeface="Calibri"/>
              </a:rPr>
              <a:t>ChT</a:t>
            </a:r>
            <a:r>
              <a:rPr sz="1000" spc="-5" dirty="0">
                <a:solidFill>
                  <a:prstClr val="black"/>
                </a:solidFill>
                <a:cs typeface="Calibri"/>
              </a:rPr>
              <a:t> </a:t>
            </a:r>
            <a:r>
              <a:rPr sz="1000" spc="-10" dirty="0">
                <a:solidFill>
                  <a:prstClr val="black"/>
                </a:solidFill>
                <a:cs typeface="Calibri"/>
              </a:rPr>
              <a:t>regimens</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 relapsed</a:t>
            </a:r>
            <a:r>
              <a:rPr sz="1000" spc="-5" dirty="0">
                <a:solidFill>
                  <a:prstClr val="black"/>
                </a:solidFill>
                <a:cs typeface="Calibri"/>
              </a:rPr>
              <a:t> </a:t>
            </a:r>
            <a:r>
              <a:rPr sz="1000" spc="-10" dirty="0">
                <a:solidFill>
                  <a:prstClr val="black"/>
                </a:solidFill>
                <a:cs typeface="Calibri"/>
              </a:rPr>
              <a:t>ES</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not</a:t>
            </a:r>
            <a:r>
              <a:rPr sz="1000" spc="-5" dirty="0">
                <a:solidFill>
                  <a:prstClr val="black"/>
                </a:solidFill>
                <a:cs typeface="Calibri"/>
              </a:rPr>
              <a:t> </a:t>
            </a:r>
            <a:r>
              <a:rPr sz="1000" spc="-10" dirty="0">
                <a:solidFill>
                  <a:prstClr val="black"/>
                </a:solidFill>
                <a:cs typeface="Calibri"/>
              </a:rPr>
              <a:t>standardised</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include</a:t>
            </a:r>
            <a:r>
              <a:rPr sz="1000" spc="-5" dirty="0">
                <a:solidFill>
                  <a:prstClr val="black"/>
                </a:solidFill>
                <a:cs typeface="Calibri"/>
              </a:rPr>
              <a:t> </a:t>
            </a:r>
            <a:r>
              <a:rPr sz="1000" spc="-10" dirty="0">
                <a:solidFill>
                  <a:prstClr val="black"/>
                </a:solidFill>
                <a:cs typeface="Calibri"/>
              </a:rPr>
              <a:t>alkylating </a:t>
            </a:r>
            <a:r>
              <a:rPr sz="1000" spc="-5" dirty="0">
                <a:solidFill>
                  <a:prstClr val="black"/>
                </a:solidFill>
                <a:cs typeface="Calibri"/>
              </a:rPr>
              <a:t> </a:t>
            </a:r>
            <a:r>
              <a:rPr sz="1000" spc="-10" dirty="0">
                <a:solidFill>
                  <a:prstClr val="black"/>
                </a:solidFill>
                <a:cs typeface="Calibri"/>
              </a:rPr>
              <a:t>agents (cyclophosphamide and ifosfamide) </a:t>
            </a:r>
            <a:r>
              <a:rPr sz="1000" spc="-5" dirty="0">
                <a:solidFill>
                  <a:prstClr val="black"/>
                </a:solidFill>
                <a:cs typeface="Calibri"/>
              </a:rPr>
              <a:t>in </a:t>
            </a:r>
            <a:r>
              <a:rPr sz="1000" spc="-10" dirty="0">
                <a:solidFill>
                  <a:prstClr val="black"/>
                </a:solidFill>
                <a:cs typeface="Calibri"/>
              </a:rPr>
              <a:t>combination </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topoisomerase</a:t>
            </a:r>
            <a:r>
              <a:rPr sz="1000" spc="-5" dirty="0">
                <a:solidFill>
                  <a:prstClr val="black"/>
                </a:solidFill>
                <a:cs typeface="Calibri"/>
              </a:rPr>
              <a:t> </a:t>
            </a:r>
            <a:r>
              <a:rPr sz="1000" spc="-10" dirty="0">
                <a:solidFill>
                  <a:prstClr val="black"/>
                </a:solidFill>
                <a:cs typeface="Calibri"/>
              </a:rPr>
              <a:t>inhibitors</a:t>
            </a:r>
            <a:r>
              <a:rPr sz="1000" spc="-5" dirty="0">
                <a:solidFill>
                  <a:prstClr val="black"/>
                </a:solidFill>
                <a:cs typeface="Calibri"/>
              </a:rPr>
              <a:t> </a:t>
            </a:r>
            <a:r>
              <a:rPr sz="1000" spc="-10" dirty="0">
                <a:solidFill>
                  <a:prstClr val="black"/>
                </a:solidFill>
                <a:cs typeface="Calibri"/>
              </a:rPr>
              <a:t>(etoposide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topotecan), </a:t>
            </a:r>
            <a:r>
              <a:rPr sz="1000" spc="-215" dirty="0">
                <a:solidFill>
                  <a:prstClr val="black"/>
                </a:solidFill>
                <a:cs typeface="Calibri"/>
              </a:rPr>
              <a:t> </a:t>
            </a:r>
            <a:r>
              <a:rPr sz="1000" spc="-10" dirty="0">
                <a:solidFill>
                  <a:prstClr val="black"/>
                </a:solidFill>
                <a:cs typeface="Calibri"/>
              </a:rPr>
              <a:t>irinotecan with </a:t>
            </a:r>
            <a:r>
              <a:rPr sz="1000" spc="-15" dirty="0">
                <a:solidFill>
                  <a:prstClr val="black"/>
                </a:solidFill>
                <a:cs typeface="Calibri"/>
              </a:rPr>
              <a:t>temozolomide, </a:t>
            </a:r>
            <a:r>
              <a:rPr sz="1000" spc="-10" dirty="0">
                <a:solidFill>
                  <a:prstClr val="black"/>
                </a:solidFill>
                <a:cs typeface="Calibri"/>
              </a:rPr>
              <a:t>gemcitabine and </a:t>
            </a:r>
            <a:r>
              <a:rPr sz="1000" spc="-15" dirty="0">
                <a:solidFill>
                  <a:prstClr val="black"/>
                </a:solidFill>
                <a:cs typeface="Calibri"/>
              </a:rPr>
              <a:t>docetaxel, </a:t>
            </a:r>
            <a:r>
              <a:rPr sz="1000" spc="-10" dirty="0">
                <a:solidFill>
                  <a:prstClr val="black"/>
                </a:solidFill>
                <a:cs typeface="Calibri"/>
              </a:rPr>
              <a:t> high-dose</a:t>
            </a:r>
            <a:r>
              <a:rPr sz="1000" spc="-5" dirty="0">
                <a:solidFill>
                  <a:prstClr val="black"/>
                </a:solidFill>
                <a:cs typeface="Calibri"/>
              </a:rPr>
              <a:t> </a:t>
            </a:r>
            <a:r>
              <a:rPr sz="1000" spc="-10" dirty="0">
                <a:solidFill>
                  <a:prstClr val="black"/>
                </a:solidFill>
                <a:cs typeface="Calibri"/>
              </a:rPr>
              <a:t>ifosfamide</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carboplatin</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etoposide</a:t>
            </a:r>
            <a:r>
              <a:rPr sz="1000" spc="-5" dirty="0">
                <a:solidFill>
                  <a:prstClr val="black"/>
                </a:solidFill>
                <a:cs typeface="Calibri"/>
              </a:rPr>
              <a:t> [III, </a:t>
            </a:r>
            <a:r>
              <a:rPr sz="1000" dirty="0">
                <a:solidFill>
                  <a:prstClr val="black"/>
                </a:solidFill>
                <a:cs typeface="Calibri"/>
              </a:rPr>
              <a:t> </a:t>
            </a:r>
            <a:r>
              <a:rPr sz="1000" spc="20" dirty="0">
                <a:solidFill>
                  <a:prstClr val="black"/>
                </a:solidFill>
                <a:cs typeface="Calibri"/>
              </a:rPr>
              <a:t>B].</a:t>
            </a:r>
            <a:r>
              <a:rPr sz="975" spc="30" baseline="38461" dirty="0">
                <a:solidFill>
                  <a:srgbClr val="007FAC"/>
                </a:solidFill>
                <a:cs typeface="Calibri"/>
                <a:hlinkClick r:id="rId2" action="ppaction://hlinksldjump"/>
              </a:rPr>
              <a:t>70</a:t>
            </a:r>
            <a:r>
              <a:rPr sz="975" spc="30" baseline="38461" dirty="0">
                <a:solidFill>
                  <a:prstClr val="black"/>
                </a:solidFill>
                <a:cs typeface="Calibri"/>
              </a:rPr>
              <a:t>,</a:t>
            </a:r>
            <a:r>
              <a:rPr sz="975" spc="30" baseline="38461" dirty="0">
                <a:solidFill>
                  <a:srgbClr val="007FAC"/>
                </a:solidFill>
                <a:cs typeface="Calibri"/>
                <a:hlinkClick r:id="rId2" action="ppaction://hlinksldjump"/>
              </a:rPr>
              <a:t>71</a:t>
            </a:r>
            <a:r>
              <a:rPr sz="975" spc="37" baseline="38461" dirty="0">
                <a:solidFill>
                  <a:srgbClr val="007FAC"/>
                </a:solidFill>
                <a:cs typeface="Calibri"/>
              </a:rPr>
              <a:t> </a:t>
            </a:r>
            <a:r>
              <a:rPr sz="1000" spc="-10" dirty="0">
                <a:solidFill>
                  <a:prstClr val="black"/>
                </a:solidFill>
                <a:cs typeface="Calibri"/>
              </a:rPr>
              <a:t>Preliminary results from the rEECur </a:t>
            </a:r>
            <a:r>
              <a:rPr sz="1000" spc="-20" dirty="0">
                <a:solidFill>
                  <a:prstClr val="black"/>
                </a:solidFill>
                <a:cs typeface="Calibri"/>
              </a:rPr>
              <a:t>study, </a:t>
            </a:r>
            <a:r>
              <a:rPr sz="1000" spc="-10" dirty="0">
                <a:solidFill>
                  <a:prstClr val="black"/>
                </a:solidFill>
                <a:cs typeface="Calibri"/>
              </a:rPr>
              <a:t>the </a:t>
            </a:r>
            <a:r>
              <a:rPr sz="1000" spc="-40" dirty="0">
                <a:solidFill>
                  <a:prstClr val="black"/>
                </a:solidFill>
                <a:latin typeface="Lucida Sans Unicode"/>
                <a:cs typeface="Lucida Sans Unicode"/>
              </a:rPr>
              <a:t>fi</a:t>
            </a:r>
            <a:r>
              <a:rPr sz="1000" spc="-40" dirty="0">
                <a:solidFill>
                  <a:prstClr val="black"/>
                </a:solidFill>
                <a:cs typeface="Calibri"/>
              </a:rPr>
              <a:t>rst </a:t>
            </a:r>
            <a:r>
              <a:rPr sz="1000" spc="-35" dirty="0">
                <a:solidFill>
                  <a:prstClr val="black"/>
                </a:solidFill>
                <a:cs typeface="Calibri"/>
              </a:rPr>
              <a:t> </a:t>
            </a:r>
            <a:r>
              <a:rPr sz="1000" spc="-10" dirty="0">
                <a:solidFill>
                  <a:prstClr val="black"/>
                </a:solidFill>
                <a:cs typeface="Calibri"/>
              </a:rPr>
              <a:t>randomised, controlled trial </a:t>
            </a:r>
            <a:r>
              <a:rPr sz="1000" spc="-5" dirty="0">
                <a:solidFill>
                  <a:prstClr val="black"/>
                </a:solidFill>
                <a:cs typeface="Calibri"/>
              </a:rPr>
              <a:t>in this </a:t>
            </a:r>
            <a:r>
              <a:rPr sz="1000" spc="-10" dirty="0">
                <a:solidFill>
                  <a:prstClr val="black"/>
                </a:solidFill>
                <a:cs typeface="Calibri"/>
              </a:rPr>
              <a:t>setting, suggest gemci- </a:t>
            </a:r>
            <a:r>
              <a:rPr sz="1000" spc="-5" dirty="0">
                <a:solidFill>
                  <a:prstClr val="black"/>
                </a:solidFill>
                <a:cs typeface="Calibri"/>
              </a:rPr>
              <a:t> </a:t>
            </a:r>
            <a:r>
              <a:rPr sz="1000" spc="-10" dirty="0">
                <a:solidFill>
                  <a:prstClr val="black"/>
                </a:solidFill>
                <a:cs typeface="Calibri"/>
              </a:rPr>
              <a:t>tabine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docetaxel</a:t>
            </a:r>
            <a:r>
              <a:rPr sz="1000" spc="-10" dirty="0">
                <a:solidFill>
                  <a:prstClr val="black"/>
                </a:solidFill>
                <a:cs typeface="Calibri"/>
              </a:rPr>
              <a:t> to</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inferior</a:t>
            </a:r>
            <a:r>
              <a:rPr sz="1000" spc="-5" dirty="0">
                <a:solidFill>
                  <a:prstClr val="black"/>
                </a:solidFill>
                <a:cs typeface="Calibri"/>
              </a:rPr>
              <a:t> </a:t>
            </a:r>
            <a:r>
              <a:rPr sz="1000" spc="-10" dirty="0">
                <a:solidFill>
                  <a:prstClr val="black"/>
                </a:solidFill>
                <a:cs typeface="Calibri"/>
              </a:rPr>
              <a:t>regimen,</a:t>
            </a:r>
            <a:r>
              <a:rPr sz="1000" spc="-5"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5" dirty="0">
                <a:solidFill>
                  <a:prstClr val="black"/>
                </a:solidFill>
                <a:cs typeface="Calibri"/>
              </a:rPr>
              <a:t>temozolomide</a:t>
            </a:r>
            <a:r>
              <a:rPr sz="1000" spc="-10" dirty="0">
                <a:solidFill>
                  <a:prstClr val="black"/>
                </a:solidFill>
                <a:cs typeface="Calibri"/>
              </a:rPr>
              <a:t> plus</a:t>
            </a:r>
            <a:r>
              <a:rPr sz="1000" spc="-5" dirty="0">
                <a:solidFill>
                  <a:prstClr val="black"/>
                </a:solidFill>
                <a:cs typeface="Calibri"/>
              </a:rPr>
              <a:t> </a:t>
            </a:r>
            <a:r>
              <a:rPr sz="1000" spc="-10" dirty="0">
                <a:solidFill>
                  <a:prstClr val="black"/>
                </a:solidFill>
                <a:cs typeface="Calibri"/>
              </a:rPr>
              <a:t>irinotecan</a:t>
            </a:r>
            <a:r>
              <a:rPr sz="1000" spc="-5" dirty="0">
                <a:solidFill>
                  <a:prstClr val="black"/>
                </a:solidFill>
                <a:cs typeface="Calibri"/>
              </a:rPr>
              <a:t> </a:t>
            </a:r>
            <a:r>
              <a:rPr sz="1000" spc="-10" dirty="0">
                <a:solidFill>
                  <a:prstClr val="black"/>
                </a:solidFill>
                <a:cs typeface="Calibri"/>
              </a:rPr>
              <a:t>also</a:t>
            </a:r>
            <a:r>
              <a:rPr sz="1000" spc="204" dirty="0">
                <a:solidFill>
                  <a:prstClr val="black"/>
                </a:solidFill>
                <a:cs typeface="Calibri"/>
              </a:rPr>
              <a:t> </a:t>
            </a:r>
            <a:r>
              <a:rPr sz="1000" spc="-10" dirty="0">
                <a:solidFill>
                  <a:prstClr val="black"/>
                </a:solidFill>
                <a:cs typeface="Calibri"/>
              </a:rPr>
              <a:t>inferior</a:t>
            </a:r>
            <a:r>
              <a:rPr sz="1000" spc="204" dirty="0">
                <a:solidFill>
                  <a:prstClr val="black"/>
                </a:solidFill>
                <a:cs typeface="Calibri"/>
              </a:rPr>
              <a:t> </a:t>
            </a:r>
            <a:r>
              <a:rPr sz="1000" spc="-10" dirty="0">
                <a:solidFill>
                  <a:prstClr val="black"/>
                </a:solidFill>
                <a:cs typeface="Calibri"/>
              </a:rPr>
              <a:t>to</a:t>
            </a:r>
            <a:r>
              <a:rPr sz="1000" spc="204" dirty="0">
                <a:solidFill>
                  <a:prstClr val="black"/>
                </a:solidFill>
                <a:cs typeface="Calibri"/>
              </a:rPr>
              <a:t> </a:t>
            </a:r>
            <a:r>
              <a:rPr sz="1000" spc="-10" dirty="0">
                <a:solidFill>
                  <a:prstClr val="black"/>
                </a:solidFill>
                <a:cs typeface="Calibri"/>
              </a:rPr>
              <a:t>topotecan </a:t>
            </a:r>
            <a:r>
              <a:rPr sz="1000" spc="-5" dirty="0">
                <a:solidFill>
                  <a:prstClr val="black"/>
                </a:solidFill>
                <a:cs typeface="Calibri"/>
              </a:rPr>
              <a:t> </a:t>
            </a:r>
            <a:r>
              <a:rPr sz="1000" spc="-10" dirty="0">
                <a:solidFill>
                  <a:prstClr val="black"/>
                </a:solidFill>
                <a:cs typeface="Calibri"/>
              </a:rPr>
              <a:t>plus</a:t>
            </a:r>
            <a:r>
              <a:rPr sz="1000" spc="-5" dirty="0">
                <a:solidFill>
                  <a:prstClr val="black"/>
                </a:solidFill>
                <a:cs typeface="Calibri"/>
              </a:rPr>
              <a:t> </a:t>
            </a:r>
            <a:r>
              <a:rPr sz="1000" spc="-10" dirty="0">
                <a:solidFill>
                  <a:prstClr val="black"/>
                </a:solidFill>
                <a:cs typeface="Calibri"/>
              </a:rPr>
              <a:t>cyclophosphamide</a:t>
            </a:r>
            <a:r>
              <a:rPr sz="1000" spc="-5" dirty="0">
                <a:solidFill>
                  <a:prstClr val="black"/>
                </a:solidFill>
                <a:cs typeface="Calibri"/>
              </a:rPr>
              <a:t> </a:t>
            </a:r>
            <a:r>
              <a:rPr sz="1000" spc="-10" dirty="0">
                <a:solidFill>
                  <a:prstClr val="black"/>
                </a:solidFill>
                <a:cs typeface="Calibri"/>
              </a:rPr>
              <a:t>and</a:t>
            </a:r>
            <a:r>
              <a:rPr sz="1000" spc="204" dirty="0">
                <a:solidFill>
                  <a:prstClr val="black"/>
                </a:solidFill>
                <a:cs typeface="Calibri"/>
              </a:rPr>
              <a:t> </a:t>
            </a:r>
            <a:r>
              <a:rPr sz="1000" spc="-10" dirty="0">
                <a:solidFill>
                  <a:prstClr val="black"/>
                </a:solidFill>
                <a:cs typeface="Calibri"/>
              </a:rPr>
              <a:t>high-dose</a:t>
            </a:r>
            <a:r>
              <a:rPr sz="1000" spc="204" dirty="0">
                <a:solidFill>
                  <a:prstClr val="black"/>
                </a:solidFill>
                <a:cs typeface="Calibri"/>
              </a:rPr>
              <a:t> </a:t>
            </a:r>
            <a:r>
              <a:rPr sz="1000" dirty="0">
                <a:solidFill>
                  <a:prstClr val="black"/>
                </a:solidFill>
                <a:cs typeface="Calibri"/>
              </a:rPr>
              <a:t>ifosfamide.</a:t>
            </a:r>
            <a:r>
              <a:rPr sz="975" baseline="38461" dirty="0">
                <a:solidFill>
                  <a:srgbClr val="007FAC"/>
                </a:solidFill>
                <a:cs typeface="Calibri"/>
                <a:hlinkClick r:id="rId2" action="ppaction://hlinksldjump"/>
              </a:rPr>
              <a:t>72</a:t>
            </a:r>
            <a:r>
              <a:rPr sz="975" spc="225" baseline="38461" dirty="0">
                <a:solidFill>
                  <a:srgbClr val="007FAC"/>
                </a:solidFill>
                <a:cs typeface="Calibri"/>
              </a:rPr>
              <a:t> </a:t>
            </a:r>
            <a:r>
              <a:rPr sz="1000" spc="-10" dirty="0">
                <a:solidFill>
                  <a:prstClr val="black"/>
                </a:solidFill>
                <a:cs typeface="Calibri"/>
              </a:rPr>
              <a:t>Data </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cabozantinib</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regorafenib</a:t>
            </a:r>
            <a:r>
              <a:rPr sz="1000" spc="-10" dirty="0">
                <a:solidFill>
                  <a:prstClr val="black"/>
                </a:solidFill>
                <a:cs typeface="Calibri"/>
              </a:rPr>
              <a:t> are</a:t>
            </a:r>
            <a:r>
              <a:rPr sz="1000" spc="-5" dirty="0">
                <a:solidFill>
                  <a:prstClr val="black"/>
                </a:solidFill>
                <a:cs typeface="Calibri"/>
              </a:rPr>
              <a:t> </a:t>
            </a:r>
            <a:r>
              <a:rPr sz="1000" spc="-10" dirty="0">
                <a:solidFill>
                  <a:prstClr val="black"/>
                </a:solidFill>
                <a:cs typeface="Calibri"/>
              </a:rPr>
              <a:t>detailed</a:t>
            </a:r>
            <a:r>
              <a:rPr sz="1000" spc="-5" dirty="0">
                <a:solidFill>
                  <a:prstClr val="black"/>
                </a:solidFill>
                <a:cs typeface="Calibri"/>
              </a:rPr>
              <a:t> in </a:t>
            </a:r>
            <a:r>
              <a:rPr sz="1000" spc="-215" dirty="0">
                <a:solidFill>
                  <a:prstClr val="black"/>
                </a:solidFill>
                <a:cs typeface="Calibri"/>
              </a:rPr>
              <a:t> </a:t>
            </a:r>
            <a:r>
              <a:rPr sz="1000" spc="-10" dirty="0">
                <a:solidFill>
                  <a:srgbClr val="007FAC"/>
                </a:solidFill>
                <a:cs typeface="Calibri"/>
              </a:rPr>
              <a:t>Supplementary</a:t>
            </a:r>
            <a:r>
              <a:rPr sz="1000" spc="-5" dirty="0">
                <a:solidFill>
                  <a:srgbClr val="007FAC"/>
                </a:solidFill>
                <a:cs typeface="Calibri"/>
              </a:rPr>
              <a:t> </a:t>
            </a:r>
            <a:r>
              <a:rPr sz="1000" spc="-10" dirty="0">
                <a:solidFill>
                  <a:srgbClr val="007FAC"/>
                </a:solidFill>
                <a:cs typeface="Calibri"/>
              </a:rPr>
              <a:t>Table</a:t>
            </a:r>
            <a:r>
              <a:rPr sz="1000" spc="-5" dirty="0">
                <a:solidFill>
                  <a:srgbClr val="007FAC"/>
                </a:solidFill>
                <a:cs typeface="Calibri"/>
              </a:rPr>
              <a:t> </a:t>
            </a:r>
            <a:r>
              <a:rPr sz="1000" spc="-10" dirty="0">
                <a:solidFill>
                  <a:srgbClr val="007FAC"/>
                </a:solidFill>
                <a:cs typeface="Calibri"/>
              </a:rPr>
              <a:t>S2</a:t>
            </a:r>
            <a:r>
              <a:rPr sz="1000" spc="-10" dirty="0">
                <a:solidFill>
                  <a:prstClr val="black"/>
                </a:solidFill>
                <a:cs typeface="Calibri"/>
              </a:rPr>
              <a:t>,</a:t>
            </a:r>
            <a:r>
              <a:rPr sz="1000" spc="-5" dirty="0">
                <a:solidFill>
                  <a:prstClr val="black"/>
                </a:solidFill>
                <a:cs typeface="Calibri"/>
              </a:rPr>
              <a:t> </a:t>
            </a:r>
            <a:r>
              <a:rPr sz="1000" spc="-10" dirty="0">
                <a:solidFill>
                  <a:prstClr val="black"/>
                </a:solidFill>
                <a:cs typeface="Calibri"/>
              </a:rPr>
              <a:t>available</a:t>
            </a:r>
            <a:r>
              <a:rPr sz="1000" spc="-5" dirty="0">
                <a:solidFill>
                  <a:prstClr val="black"/>
                </a:solidFill>
                <a:cs typeface="Calibri"/>
              </a:rPr>
              <a:t> </a:t>
            </a:r>
            <a:r>
              <a:rPr sz="1000" spc="-10" dirty="0">
                <a:solidFill>
                  <a:prstClr val="black"/>
                </a:solidFill>
                <a:cs typeface="Calibri"/>
              </a:rPr>
              <a:t>at</a:t>
            </a:r>
            <a:r>
              <a:rPr sz="1000" spc="-5" dirty="0">
                <a:solidFill>
                  <a:prstClr val="black"/>
                </a:solidFill>
                <a:cs typeface="Calibri"/>
              </a:rPr>
              <a:t> </a:t>
            </a:r>
            <a:r>
              <a:rPr sz="1000" spc="-5" dirty="0">
                <a:solidFill>
                  <a:srgbClr val="007FAC"/>
                </a:solidFill>
                <a:cs typeface="Calibri"/>
                <a:hlinkClick r:id="rId3"/>
              </a:rPr>
              <a:t>https://doi.org/10. </a:t>
            </a:r>
            <a:r>
              <a:rPr sz="1000" dirty="0">
                <a:solidFill>
                  <a:srgbClr val="007FAC"/>
                </a:solidFill>
                <a:cs typeface="Calibri"/>
              </a:rPr>
              <a:t> </a:t>
            </a:r>
            <a:r>
              <a:rPr sz="1000" spc="-5" dirty="0">
                <a:solidFill>
                  <a:srgbClr val="007FAC"/>
                </a:solidFill>
                <a:cs typeface="Calibri"/>
                <a:hlinkClick r:id="rId3"/>
              </a:rPr>
              <a:t>1016/j.annonc.2021.08.1995</a:t>
            </a:r>
            <a:r>
              <a:rPr sz="1000" spc="-5" dirty="0">
                <a:solidFill>
                  <a:prstClr val="black"/>
                </a:solidFill>
                <a:cs typeface="Calibri"/>
              </a:rPr>
              <a:t>.</a:t>
            </a:r>
            <a:r>
              <a:rPr sz="975" spc="-7" baseline="38461" dirty="0">
                <a:solidFill>
                  <a:srgbClr val="007FAC"/>
                </a:solidFill>
                <a:cs typeface="Calibri"/>
                <a:hlinkClick r:id="rId4" action="ppaction://hlinksldjump"/>
              </a:rPr>
              <a:t>43</a:t>
            </a:r>
            <a:endParaRPr sz="975" baseline="38461">
              <a:solidFill>
                <a:prstClr val="black"/>
              </a:solidFill>
              <a:cs typeface="Calibri"/>
            </a:endParaRPr>
          </a:p>
          <a:p>
            <a:pPr marL="164465" algn="just">
              <a:lnSpc>
                <a:spcPts val="1190"/>
              </a:lnSpc>
            </a:pPr>
            <a:r>
              <a:rPr sz="1000" spc="-10" dirty="0">
                <a:solidFill>
                  <a:prstClr val="black"/>
                </a:solidFill>
                <a:cs typeface="Calibri"/>
              </a:rPr>
              <a:t>For</a:t>
            </a:r>
            <a:r>
              <a:rPr sz="1000" spc="90" dirty="0">
                <a:solidFill>
                  <a:prstClr val="black"/>
                </a:solidFill>
                <a:cs typeface="Calibri"/>
              </a:rPr>
              <a:t> </a:t>
            </a:r>
            <a:r>
              <a:rPr sz="1000" spc="-10" dirty="0">
                <a:solidFill>
                  <a:prstClr val="black"/>
                </a:solidFill>
                <a:cs typeface="Calibri"/>
              </a:rPr>
              <a:t>selected</a:t>
            </a:r>
            <a:r>
              <a:rPr sz="1000" spc="95" dirty="0">
                <a:solidFill>
                  <a:prstClr val="black"/>
                </a:solidFill>
                <a:cs typeface="Calibri"/>
              </a:rPr>
              <a:t> </a:t>
            </a:r>
            <a:r>
              <a:rPr sz="1000" spc="-10" dirty="0">
                <a:solidFill>
                  <a:prstClr val="black"/>
                </a:solidFill>
                <a:cs typeface="Calibri"/>
              </a:rPr>
              <a:t>patients</a:t>
            </a:r>
            <a:r>
              <a:rPr sz="1000" spc="100" dirty="0">
                <a:solidFill>
                  <a:prstClr val="black"/>
                </a:solidFill>
                <a:cs typeface="Calibri"/>
              </a:rPr>
              <a:t> </a:t>
            </a:r>
            <a:r>
              <a:rPr sz="1000" spc="-10" dirty="0">
                <a:solidFill>
                  <a:prstClr val="black"/>
                </a:solidFill>
                <a:cs typeface="Calibri"/>
              </a:rPr>
              <a:t>with</a:t>
            </a:r>
            <a:r>
              <a:rPr sz="1000" spc="100" dirty="0">
                <a:solidFill>
                  <a:prstClr val="black"/>
                </a:solidFill>
                <a:cs typeface="Calibri"/>
              </a:rPr>
              <a:t> </a:t>
            </a:r>
            <a:r>
              <a:rPr sz="1000" spc="-15" dirty="0">
                <a:solidFill>
                  <a:prstClr val="black"/>
                </a:solidFill>
                <a:cs typeface="Calibri"/>
              </a:rPr>
              <a:t>a</a:t>
            </a:r>
            <a:r>
              <a:rPr sz="1000" spc="105" dirty="0">
                <a:solidFill>
                  <a:prstClr val="black"/>
                </a:solidFill>
                <a:cs typeface="Calibri"/>
              </a:rPr>
              <a:t> </a:t>
            </a:r>
            <a:r>
              <a:rPr sz="1000" spc="-10" dirty="0">
                <a:solidFill>
                  <a:prstClr val="black"/>
                </a:solidFill>
                <a:cs typeface="Calibri"/>
              </a:rPr>
              <a:t>long</a:t>
            </a:r>
            <a:r>
              <a:rPr sz="1000" spc="100" dirty="0">
                <a:solidFill>
                  <a:prstClr val="black"/>
                </a:solidFill>
                <a:cs typeface="Calibri"/>
              </a:rPr>
              <a:t> </a:t>
            </a:r>
            <a:r>
              <a:rPr sz="1000" spc="-10" dirty="0">
                <a:solidFill>
                  <a:prstClr val="black"/>
                </a:solidFill>
                <a:cs typeface="Calibri"/>
              </a:rPr>
              <a:t>disease-free</a:t>
            </a:r>
            <a:r>
              <a:rPr sz="1000" spc="90" dirty="0">
                <a:solidFill>
                  <a:prstClr val="black"/>
                </a:solidFill>
                <a:cs typeface="Calibri"/>
              </a:rPr>
              <a:t> </a:t>
            </a:r>
            <a:r>
              <a:rPr sz="1000" spc="-10" dirty="0">
                <a:solidFill>
                  <a:prstClr val="black"/>
                </a:solidFill>
                <a:cs typeface="Calibri"/>
              </a:rPr>
              <a:t>interval</a:t>
            </a:r>
            <a:r>
              <a:rPr sz="1000" spc="95" dirty="0">
                <a:solidFill>
                  <a:prstClr val="black"/>
                </a:solidFill>
                <a:cs typeface="Calibri"/>
              </a:rPr>
              <a:t> </a:t>
            </a:r>
            <a:r>
              <a:rPr sz="1000" spc="-10" dirty="0">
                <a:solidFill>
                  <a:prstClr val="black"/>
                </a:solidFill>
                <a:cs typeface="Calibri"/>
              </a:rPr>
              <a:t>of</a:t>
            </a:r>
            <a:endParaRPr sz="1000">
              <a:solidFill>
                <a:prstClr val="black"/>
              </a:solidFill>
              <a:cs typeface="Calibri"/>
            </a:endParaRPr>
          </a:p>
        </p:txBody>
      </p:sp>
      <p:sp>
        <p:nvSpPr>
          <p:cNvPr id="3" name="object 3"/>
          <p:cNvSpPr txBox="1"/>
          <p:nvPr/>
        </p:nvSpPr>
        <p:spPr>
          <a:xfrm>
            <a:off x="890914" y="3607655"/>
            <a:ext cx="4003507" cy="166071"/>
          </a:xfrm>
          <a:prstGeom prst="rect">
            <a:avLst/>
          </a:prstGeom>
        </p:spPr>
        <p:txBody>
          <a:bodyPr vert="horz" wrap="square" lIns="0" tIns="12065" rIns="0" bIns="0" rtlCol="0">
            <a:spAutoFit/>
          </a:bodyPr>
          <a:lstStyle/>
          <a:p>
            <a:pPr marL="12700">
              <a:spcBef>
                <a:spcPts val="95"/>
              </a:spcBef>
            </a:pPr>
            <a:r>
              <a:rPr sz="1000" spc="15" dirty="0">
                <a:solidFill>
                  <a:prstClr val="black"/>
                </a:solidFill>
                <a:latin typeface="Tahoma"/>
                <a:cs typeface="Tahoma"/>
              </a:rPr>
              <a:t>≥</a:t>
            </a:r>
            <a:r>
              <a:rPr sz="1000" spc="15" dirty="0">
                <a:solidFill>
                  <a:prstClr val="black"/>
                </a:solidFill>
                <a:cs typeface="Calibri"/>
              </a:rPr>
              <a:t>2</a:t>
            </a:r>
            <a:r>
              <a:rPr sz="1000" spc="140" dirty="0">
                <a:solidFill>
                  <a:prstClr val="black"/>
                </a:solidFill>
                <a:cs typeface="Calibri"/>
              </a:rPr>
              <a:t> </a:t>
            </a:r>
            <a:r>
              <a:rPr sz="1000" spc="-15" dirty="0">
                <a:solidFill>
                  <a:prstClr val="black"/>
                </a:solidFill>
                <a:cs typeface="Calibri"/>
              </a:rPr>
              <a:t>years</a:t>
            </a:r>
            <a:r>
              <a:rPr sz="1000" spc="140" dirty="0">
                <a:solidFill>
                  <a:prstClr val="black"/>
                </a:solidFill>
                <a:cs typeface="Calibri"/>
              </a:rPr>
              <a:t> </a:t>
            </a:r>
            <a:r>
              <a:rPr sz="1000" spc="-10" dirty="0">
                <a:solidFill>
                  <a:prstClr val="black"/>
                </a:solidFill>
                <a:cs typeface="Calibri"/>
              </a:rPr>
              <a:t>achieving</a:t>
            </a:r>
            <a:r>
              <a:rPr sz="1000" spc="140" dirty="0">
                <a:solidFill>
                  <a:prstClr val="black"/>
                </a:solidFill>
                <a:cs typeface="Calibri"/>
              </a:rPr>
              <a:t> </a:t>
            </a:r>
            <a:r>
              <a:rPr sz="1000" spc="-15" dirty="0">
                <a:solidFill>
                  <a:prstClr val="black"/>
                </a:solidFill>
                <a:cs typeface="Calibri"/>
              </a:rPr>
              <a:t>a</a:t>
            </a:r>
            <a:r>
              <a:rPr sz="1000" spc="145" dirty="0">
                <a:solidFill>
                  <a:prstClr val="black"/>
                </a:solidFill>
                <a:cs typeface="Calibri"/>
              </a:rPr>
              <a:t> </a:t>
            </a:r>
            <a:r>
              <a:rPr sz="1000" spc="-10" dirty="0">
                <a:solidFill>
                  <a:prstClr val="black"/>
                </a:solidFill>
                <a:cs typeface="Calibri"/>
              </a:rPr>
              <a:t>complete</a:t>
            </a:r>
            <a:r>
              <a:rPr sz="1000" spc="145" dirty="0">
                <a:solidFill>
                  <a:prstClr val="black"/>
                </a:solidFill>
                <a:cs typeface="Calibri"/>
              </a:rPr>
              <a:t> </a:t>
            </a:r>
            <a:r>
              <a:rPr sz="1000" spc="-10" dirty="0">
                <a:solidFill>
                  <a:prstClr val="black"/>
                </a:solidFill>
                <a:cs typeface="Calibri"/>
              </a:rPr>
              <a:t>remission</a:t>
            </a:r>
            <a:r>
              <a:rPr sz="1000" spc="145" dirty="0">
                <a:solidFill>
                  <a:prstClr val="black"/>
                </a:solidFill>
                <a:cs typeface="Calibri"/>
              </a:rPr>
              <a:t> </a:t>
            </a:r>
            <a:r>
              <a:rPr sz="1000" spc="-10" dirty="0">
                <a:solidFill>
                  <a:prstClr val="black"/>
                </a:solidFill>
                <a:cs typeface="Calibri"/>
              </a:rPr>
              <a:t>through</a:t>
            </a:r>
            <a:r>
              <a:rPr sz="1000" spc="145" dirty="0">
                <a:solidFill>
                  <a:prstClr val="black"/>
                </a:solidFill>
                <a:cs typeface="Calibri"/>
              </a:rPr>
              <a:t> </a:t>
            </a:r>
            <a:r>
              <a:rPr sz="1000" spc="-10" dirty="0">
                <a:solidFill>
                  <a:prstClr val="black"/>
                </a:solidFill>
                <a:cs typeface="Calibri"/>
              </a:rPr>
              <a:t>medical</a:t>
            </a:r>
            <a:endParaRPr sz="1000">
              <a:solidFill>
                <a:prstClr val="black"/>
              </a:solidFill>
              <a:cs typeface="Calibri"/>
            </a:endParaRPr>
          </a:p>
        </p:txBody>
      </p:sp>
      <p:sp>
        <p:nvSpPr>
          <p:cNvPr id="4" name="object 4"/>
          <p:cNvSpPr txBox="1"/>
          <p:nvPr/>
        </p:nvSpPr>
        <p:spPr>
          <a:xfrm>
            <a:off x="890916" y="3759574"/>
            <a:ext cx="4004328" cy="329565"/>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therapy</a:t>
            </a:r>
            <a:r>
              <a:rPr sz="1000" spc="200" dirty="0">
                <a:solidFill>
                  <a:prstClr val="black"/>
                </a:solidFill>
                <a:cs typeface="Calibri"/>
              </a:rPr>
              <a:t> </a:t>
            </a:r>
            <a:r>
              <a:rPr sz="1000" spc="-10" dirty="0">
                <a:solidFill>
                  <a:prstClr val="black"/>
                </a:solidFill>
                <a:cs typeface="Calibri"/>
              </a:rPr>
              <a:t>and/or</a:t>
            </a:r>
            <a:r>
              <a:rPr sz="1000" spc="190" dirty="0">
                <a:solidFill>
                  <a:prstClr val="black"/>
                </a:solidFill>
                <a:cs typeface="Calibri"/>
              </a:rPr>
              <a:t> </a:t>
            </a:r>
            <a:r>
              <a:rPr sz="1000" spc="-20" dirty="0">
                <a:solidFill>
                  <a:prstClr val="black"/>
                </a:solidFill>
                <a:cs typeface="Calibri"/>
              </a:rPr>
              <a:t>surgery,</a:t>
            </a:r>
            <a:r>
              <a:rPr sz="1000" spc="5" dirty="0">
                <a:solidFill>
                  <a:prstClr val="black"/>
                </a:solidFill>
                <a:cs typeface="Calibri"/>
              </a:rPr>
              <a:t> </a:t>
            </a:r>
            <a:r>
              <a:rPr sz="1000" spc="-10" dirty="0">
                <a:solidFill>
                  <a:prstClr val="black"/>
                </a:solidFill>
                <a:cs typeface="Calibri"/>
              </a:rPr>
              <a:t>consolidation</a:t>
            </a:r>
            <a:r>
              <a:rPr sz="1000" spc="-5" dirty="0">
                <a:solidFill>
                  <a:prstClr val="black"/>
                </a:solidFill>
                <a:cs typeface="Calibri"/>
              </a:rPr>
              <a:t> </a:t>
            </a:r>
            <a:r>
              <a:rPr sz="1000" spc="-10" dirty="0">
                <a:solidFill>
                  <a:prstClr val="black"/>
                </a:solidFill>
                <a:cs typeface="Calibri"/>
              </a:rPr>
              <a:t>with</a:t>
            </a:r>
            <a:r>
              <a:rPr sz="1000" dirty="0">
                <a:solidFill>
                  <a:prstClr val="black"/>
                </a:solidFill>
                <a:cs typeface="Calibri"/>
              </a:rPr>
              <a:t> </a:t>
            </a:r>
            <a:r>
              <a:rPr sz="1000" spc="-10" dirty="0">
                <a:solidFill>
                  <a:prstClr val="black"/>
                </a:solidFill>
                <a:cs typeface="Calibri"/>
              </a:rPr>
              <a:t>high-dose</a:t>
            </a:r>
            <a:r>
              <a:rPr sz="1000" spc="-5" dirty="0">
                <a:solidFill>
                  <a:prstClr val="black"/>
                </a:solidFill>
                <a:cs typeface="Calibri"/>
              </a:rPr>
              <a:t> </a:t>
            </a:r>
            <a:r>
              <a:rPr sz="1000" spc="-10" dirty="0">
                <a:solidFill>
                  <a:prstClr val="black"/>
                </a:solidFill>
                <a:cs typeface="Calibri"/>
              </a:rPr>
              <a:t>ChT </a:t>
            </a:r>
            <a:r>
              <a:rPr sz="1000" spc="-215" dirty="0">
                <a:solidFill>
                  <a:prstClr val="black"/>
                </a:solidFill>
                <a:cs typeface="Calibri"/>
              </a:rPr>
              <a:t> </a:t>
            </a:r>
            <a:r>
              <a:rPr sz="1000" spc="-15" dirty="0">
                <a:solidFill>
                  <a:prstClr val="black"/>
                </a:solidFill>
                <a:cs typeface="Calibri"/>
              </a:rPr>
              <a:t>may</a:t>
            </a:r>
            <a:r>
              <a:rPr sz="1000" spc="90" dirty="0">
                <a:solidFill>
                  <a:prstClr val="black"/>
                </a:solidFill>
                <a:cs typeface="Calibri"/>
              </a:rPr>
              <a:t> </a:t>
            </a:r>
            <a:r>
              <a:rPr sz="1000" spc="-10" dirty="0">
                <a:solidFill>
                  <a:prstClr val="black"/>
                </a:solidFill>
                <a:cs typeface="Calibri"/>
              </a:rPr>
              <a:t>be</a:t>
            </a:r>
            <a:r>
              <a:rPr sz="1000" spc="105" dirty="0">
                <a:solidFill>
                  <a:prstClr val="black"/>
                </a:solidFill>
                <a:cs typeface="Calibri"/>
              </a:rPr>
              <a:t> </a:t>
            </a:r>
            <a:r>
              <a:rPr sz="1000" spc="-10" dirty="0">
                <a:solidFill>
                  <a:prstClr val="black"/>
                </a:solidFill>
                <a:cs typeface="Calibri"/>
              </a:rPr>
              <a:t>considered</a:t>
            </a:r>
            <a:r>
              <a:rPr sz="1000" spc="105" dirty="0">
                <a:solidFill>
                  <a:prstClr val="black"/>
                </a:solidFill>
                <a:cs typeface="Calibri"/>
              </a:rPr>
              <a:t> </a:t>
            </a:r>
            <a:r>
              <a:rPr sz="1000" spc="-35" dirty="0">
                <a:solidFill>
                  <a:prstClr val="black"/>
                </a:solidFill>
                <a:cs typeface="Calibri"/>
              </a:rPr>
              <a:t>[V,</a:t>
            </a:r>
            <a:r>
              <a:rPr sz="1000" spc="100" dirty="0">
                <a:solidFill>
                  <a:prstClr val="black"/>
                </a:solidFill>
                <a:cs typeface="Calibri"/>
              </a:rPr>
              <a:t> </a:t>
            </a:r>
            <a:r>
              <a:rPr sz="1000" spc="-5" dirty="0">
                <a:solidFill>
                  <a:prstClr val="black"/>
                </a:solidFill>
                <a:cs typeface="Calibri"/>
              </a:rPr>
              <a:t>C].</a:t>
            </a:r>
            <a:endParaRPr sz="1000">
              <a:solidFill>
                <a:prstClr val="black"/>
              </a:solidFill>
              <a:cs typeface="Calibri"/>
            </a:endParaRPr>
          </a:p>
        </p:txBody>
      </p:sp>
      <p:sp>
        <p:nvSpPr>
          <p:cNvPr id="5" name="object 5"/>
          <p:cNvSpPr txBox="1"/>
          <p:nvPr/>
        </p:nvSpPr>
        <p:spPr>
          <a:xfrm>
            <a:off x="858083" y="4272934"/>
            <a:ext cx="4069986" cy="1728550"/>
          </a:xfrm>
          <a:prstGeom prst="rect">
            <a:avLst/>
          </a:prstGeom>
        </p:spPr>
        <p:txBody>
          <a:bodyPr vert="horz" wrap="square" lIns="0" tIns="12065" rIns="0" bIns="0" rtlCol="0">
            <a:spAutoFit/>
          </a:bodyPr>
          <a:lstStyle/>
          <a:p>
            <a:pPr marL="38100" marR="31115" algn="just">
              <a:spcBef>
                <a:spcPts val="95"/>
              </a:spcBef>
            </a:pPr>
            <a:r>
              <a:rPr sz="1000" i="1" spc="-180" dirty="0">
                <a:solidFill>
                  <a:srgbClr val="7B0451"/>
                </a:solidFill>
                <a:latin typeface="Arial"/>
                <a:cs typeface="Arial"/>
              </a:rPr>
              <a:t>RCSs</a:t>
            </a:r>
            <a:r>
              <a:rPr sz="1000" i="1" spc="-175" dirty="0">
                <a:solidFill>
                  <a:srgbClr val="7B0451"/>
                </a:solidFill>
                <a:latin typeface="Arial"/>
                <a:cs typeface="Arial"/>
              </a:rPr>
              <a:t> </a:t>
            </a:r>
            <a:r>
              <a:rPr sz="1000" i="1" spc="10" dirty="0">
                <a:solidFill>
                  <a:srgbClr val="7B0451"/>
                </a:solidFill>
                <a:latin typeface="Arial"/>
                <a:cs typeface="Arial"/>
              </a:rPr>
              <a:t>with </a:t>
            </a:r>
            <a:r>
              <a:rPr sz="1000" spc="-135" dirty="0">
                <a:solidFill>
                  <a:srgbClr val="7B0451"/>
                </a:solidFill>
                <a:latin typeface="Arial MT"/>
                <a:cs typeface="Arial MT"/>
              </a:rPr>
              <a:t>EWSR1 </a:t>
            </a:r>
            <a:r>
              <a:rPr sz="1000" i="1" spc="-100" dirty="0">
                <a:solidFill>
                  <a:srgbClr val="7B0451"/>
                </a:solidFill>
                <a:latin typeface="Arial"/>
                <a:cs typeface="Arial"/>
              </a:rPr>
              <a:t>non-ETS </a:t>
            </a:r>
            <a:r>
              <a:rPr sz="1000" i="1" spc="-45" dirty="0">
                <a:solidFill>
                  <a:srgbClr val="7B0451"/>
                </a:solidFill>
                <a:latin typeface="Arial"/>
                <a:cs typeface="Arial"/>
              </a:rPr>
              <a:t>fusions, </a:t>
            </a:r>
            <a:r>
              <a:rPr sz="1000" spc="-55" dirty="0">
                <a:solidFill>
                  <a:srgbClr val="7B0451"/>
                </a:solidFill>
                <a:latin typeface="Arial MT"/>
                <a:cs typeface="Arial MT"/>
              </a:rPr>
              <a:t>CIC</a:t>
            </a:r>
            <a:r>
              <a:rPr sz="1000" i="1" spc="-55" dirty="0">
                <a:solidFill>
                  <a:srgbClr val="7B0451"/>
                </a:solidFill>
                <a:latin typeface="Arial"/>
                <a:cs typeface="Arial"/>
              </a:rPr>
              <a:t>-rearranged sarcoma </a:t>
            </a:r>
            <a:r>
              <a:rPr sz="1000" i="1" spc="-50" dirty="0">
                <a:solidFill>
                  <a:srgbClr val="7B0451"/>
                </a:solidFill>
                <a:latin typeface="Arial"/>
                <a:cs typeface="Arial"/>
              </a:rPr>
              <a:t> </a:t>
            </a:r>
            <a:r>
              <a:rPr sz="1000" i="1" spc="-40" dirty="0">
                <a:solidFill>
                  <a:srgbClr val="7B0451"/>
                </a:solidFill>
                <a:latin typeface="Arial"/>
                <a:cs typeface="Arial"/>
              </a:rPr>
              <a:t>and</a:t>
            </a:r>
            <a:r>
              <a:rPr sz="1000" i="1" spc="55" dirty="0">
                <a:solidFill>
                  <a:srgbClr val="7B0451"/>
                </a:solidFill>
                <a:latin typeface="Arial"/>
                <a:cs typeface="Arial"/>
              </a:rPr>
              <a:t> </a:t>
            </a:r>
            <a:r>
              <a:rPr sz="1000" i="1" spc="-50" dirty="0">
                <a:solidFill>
                  <a:srgbClr val="7B0451"/>
                </a:solidFill>
                <a:latin typeface="Arial"/>
                <a:cs typeface="Arial"/>
              </a:rPr>
              <a:t>sarco</a:t>
            </a:r>
            <a:r>
              <a:rPr sz="1000" i="1" spc="-70" dirty="0">
                <a:solidFill>
                  <a:srgbClr val="7B0451"/>
                </a:solidFill>
                <a:latin typeface="Arial"/>
                <a:cs typeface="Arial"/>
              </a:rPr>
              <a:t>m</a:t>
            </a:r>
            <a:r>
              <a:rPr sz="1000" i="1" spc="-40" dirty="0">
                <a:solidFill>
                  <a:srgbClr val="7B0451"/>
                </a:solidFill>
                <a:latin typeface="Arial"/>
                <a:cs typeface="Arial"/>
              </a:rPr>
              <a:t>a</a:t>
            </a:r>
            <a:r>
              <a:rPr sz="1000" i="1" spc="45" dirty="0">
                <a:solidFill>
                  <a:srgbClr val="7B0451"/>
                </a:solidFill>
                <a:latin typeface="Arial"/>
                <a:cs typeface="Arial"/>
              </a:rPr>
              <a:t> </a:t>
            </a:r>
            <a:r>
              <a:rPr sz="1000" i="1" spc="15" dirty="0">
                <a:solidFill>
                  <a:srgbClr val="7B0451"/>
                </a:solidFill>
                <a:latin typeface="Arial"/>
                <a:cs typeface="Arial"/>
              </a:rPr>
              <a:t>w</a:t>
            </a:r>
            <a:r>
              <a:rPr sz="1000" i="1" spc="10" dirty="0">
                <a:solidFill>
                  <a:srgbClr val="7B0451"/>
                </a:solidFill>
                <a:latin typeface="Arial"/>
                <a:cs typeface="Arial"/>
              </a:rPr>
              <a:t>ith</a:t>
            </a:r>
            <a:r>
              <a:rPr sz="1000" i="1" spc="50" dirty="0">
                <a:solidFill>
                  <a:srgbClr val="7B0451"/>
                </a:solidFill>
                <a:latin typeface="Arial"/>
                <a:cs typeface="Arial"/>
              </a:rPr>
              <a:t> </a:t>
            </a:r>
            <a:r>
              <a:rPr sz="1000" spc="-150" dirty="0">
                <a:solidFill>
                  <a:srgbClr val="7B0451"/>
                </a:solidFill>
                <a:latin typeface="Arial MT"/>
                <a:cs typeface="Arial MT"/>
              </a:rPr>
              <a:t>BCOR</a:t>
            </a:r>
            <a:r>
              <a:rPr sz="1000" spc="55" dirty="0">
                <a:solidFill>
                  <a:srgbClr val="7B0451"/>
                </a:solidFill>
                <a:latin typeface="Arial MT"/>
                <a:cs typeface="Arial MT"/>
              </a:rPr>
              <a:t> </a:t>
            </a:r>
            <a:r>
              <a:rPr sz="1000" i="1" dirty="0">
                <a:solidFill>
                  <a:srgbClr val="7B0451"/>
                </a:solidFill>
                <a:latin typeface="Arial"/>
                <a:cs typeface="Arial"/>
              </a:rPr>
              <a:t>altera</a:t>
            </a:r>
            <a:r>
              <a:rPr sz="1000" i="1" spc="10" dirty="0">
                <a:solidFill>
                  <a:srgbClr val="7B0451"/>
                </a:solidFill>
                <a:latin typeface="Arial"/>
                <a:cs typeface="Arial"/>
              </a:rPr>
              <a:t>t</a:t>
            </a:r>
            <a:r>
              <a:rPr sz="1000" i="1" spc="-45" dirty="0">
                <a:solidFill>
                  <a:srgbClr val="7B0451"/>
                </a:solidFill>
                <a:latin typeface="Arial"/>
                <a:cs typeface="Arial"/>
              </a:rPr>
              <a:t>ions</a:t>
            </a:r>
            <a:endParaRPr sz="1000">
              <a:solidFill>
                <a:prstClr val="black"/>
              </a:solidFill>
              <a:latin typeface="Arial"/>
              <a:cs typeface="Arial"/>
            </a:endParaRPr>
          </a:p>
          <a:p>
            <a:pPr marL="38100" marR="30480" algn="just">
              <a:lnSpc>
                <a:spcPct val="98000"/>
              </a:lnSpc>
              <a:spcBef>
                <a:spcPts val="414"/>
              </a:spcBef>
            </a:pPr>
            <a:r>
              <a:rPr sz="1000" spc="-5" dirty="0">
                <a:solidFill>
                  <a:prstClr val="black"/>
                </a:solidFill>
                <a:cs typeface="Calibri"/>
              </a:rPr>
              <a:t>RCS </a:t>
            </a:r>
            <a:r>
              <a:rPr sz="1000" spc="-10" dirty="0">
                <a:solidFill>
                  <a:prstClr val="black"/>
                </a:solidFill>
                <a:cs typeface="Calibri"/>
              </a:rPr>
              <a:t>with </a:t>
            </a:r>
            <a:r>
              <a:rPr sz="1000" i="1" spc="-10" dirty="0">
                <a:solidFill>
                  <a:prstClr val="black"/>
                </a:solidFill>
                <a:cs typeface="Calibri"/>
              </a:rPr>
              <a:t>EWSR1 </a:t>
            </a:r>
            <a:r>
              <a:rPr sz="1000" spc="-10" dirty="0">
                <a:solidFill>
                  <a:prstClr val="black"/>
                </a:solidFill>
                <a:cs typeface="Calibri"/>
              </a:rPr>
              <a:t>non-ETS fusions, </a:t>
            </a:r>
            <a:r>
              <a:rPr sz="1000" i="1" spc="-10" dirty="0">
                <a:solidFill>
                  <a:prstClr val="black"/>
                </a:solidFill>
                <a:cs typeface="Calibri"/>
              </a:rPr>
              <a:t>CIC</a:t>
            </a:r>
            <a:r>
              <a:rPr sz="1000" spc="-10" dirty="0">
                <a:solidFill>
                  <a:prstClr val="black"/>
                </a:solidFill>
                <a:cs typeface="Calibri"/>
              </a:rPr>
              <a:t>-rearranged sarcoma </a:t>
            </a:r>
            <a:r>
              <a:rPr sz="1000" spc="-5" dirty="0">
                <a:solidFill>
                  <a:prstClr val="black"/>
                </a:solidFill>
                <a:cs typeface="Calibri"/>
              </a:rPr>
              <a:t> </a:t>
            </a:r>
            <a:r>
              <a:rPr sz="1000" spc="-10" dirty="0">
                <a:solidFill>
                  <a:prstClr val="black"/>
                </a:solidFill>
                <a:cs typeface="Calibri"/>
              </a:rPr>
              <a:t>and sarcoma with </a:t>
            </a:r>
            <a:r>
              <a:rPr sz="1000" i="1" spc="-10" dirty="0">
                <a:solidFill>
                  <a:prstClr val="black"/>
                </a:solidFill>
                <a:cs typeface="Calibri"/>
              </a:rPr>
              <a:t>BCOR </a:t>
            </a:r>
            <a:r>
              <a:rPr sz="1000" spc="-10" dirty="0">
                <a:solidFill>
                  <a:prstClr val="black"/>
                </a:solidFill>
                <a:cs typeface="Calibri"/>
              </a:rPr>
              <a:t>alterations are currently recognised </a:t>
            </a:r>
            <a:r>
              <a:rPr sz="1000" spc="-5" dirty="0">
                <a:solidFill>
                  <a:prstClr val="black"/>
                </a:solidFill>
                <a:cs typeface="Calibri"/>
              </a:rPr>
              <a:t> </a:t>
            </a:r>
            <a:r>
              <a:rPr sz="1000" spc="-15" dirty="0">
                <a:solidFill>
                  <a:prstClr val="black"/>
                </a:solidFill>
                <a:cs typeface="Calibri"/>
              </a:rPr>
              <a:t>as </a:t>
            </a:r>
            <a:r>
              <a:rPr sz="1000" spc="-10" dirty="0">
                <a:solidFill>
                  <a:prstClr val="black"/>
                </a:solidFill>
                <a:cs typeface="Calibri"/>
              </a:rPr>
              <a:t>distinct entities, with distinctive </a:t>
            </a:r>
            <a:r>
              <a:rPr sz="1000" spc="-20" dirty="0">
                <a:solidFill>
                  <a:prstClr val="black"/>
                </a:solidFill>
                <a:cs typeface="Calibri"/>
              </a:rPr>
              <a:t>molecular,</a:t>
            </a:r>
            <a:r>
              <a:rPr sz="1000" spc="-15" dirty="0">
                <a:solidFill>
                  <a:prstClr val="black"/>
                </a:solidFill>
                <a:cs typeface="Calibri"/>
              </a:rPr>
              <a:t> </a:t>
            </a:r>
            <a:r>
              <a:rPr sz="1000" spc="-10" dirty="0">
                <a:solidFill>
                  <a:prstClr val="black"/>
                </a:solidFill>
                <a:cs typeface="Calibri"/>
              </a:rPr>
              <a:t>immunohis- </a:t>
            </a:r>
            <a:r>
              <a:rPr sz="1000" spc="-5" dirty="0">
                <a:solidFill>
                  <a:prstClr val="black"/>
                </a:solidFill>
                <a:cs typeface="Calibri"/>
              </a:rPr>
              <a:t> </a:t>
            </a:r>
            <a:r>
              <a:rPr sz="1000" spc="-10" dirty="0">
                <a:solidFill>
                  <a:prstClr val="black"/>
                </a:solidFill>
                <a:cs typeface="Calibri"/>
              </a:rPr>
              <a:t>tochemical,</a:t>
            </a:r>
            <a:r>
              <a:rPr sz="1000" spc="-5" dirty="0">
                <a:solidFill>
                  <a:prstClr val="black"/>
                </a:solidFill>
                <a:cs typeface="Calibri"/>
              </a:rPr>
              <a:t> clinical</a:t>
            </a:r>
            <a:r>
              <a:rPr sz="100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epidemiological</a:t>
            </a:r>
            <a:r>
              <a:rPr sz="1000" spc="210" dirty="0">
                <a:solidFill>
                  <a:prstClr val="black"/>
                </a:solidFill>
                <a:cs typeface="Calibri"/>
              </a:rPr>
              <a:t> </a:t>
            </a:r>
            <a:r>
              <a:rPr sz="1000" spc="-15" dirty="0">
                <a:solidFill>
                  <a:prstClr val="black"/>
                </a:solidFill>
                <a:cs typeface="Calibri"/>
              </a:rPr>
              <a:t>features,</a:t>
            </a:r>
            <a:r>
              <a:rPr sz="1000" spc="200" dirty="0">
                <a:solidFill>
                  <a:prstClr val="black"/>
                </a:solidFill>
                <a:cs typeface="Calibri"/>
              </a:rPr>
              <a:t> </a:t>
            </a:r>
            <a:r>
              <a:rPr sz="1000" spc="-15" dirty="0">
                <a:solidFill>
                  <a:prstClr val="black"/>
                </a:solidFill>
                <a:cs typeface="Calibri"/>
              </a:rPr>
              <a:t>as </a:t>
            </a:r>
            <a:r>
              <a:rPr sz="1000" spc="-10" dirty="0">
                <a:solidFill>
                  <a:prstClr val="black"/>
                </a:solidFill>
                <a:cs typeface="Calibri"/>
              </a:rPr>
              <a:t> detailed</a:t>
            </a:r>
            <a:r>
              <a:rPr sz="1000" spc="-5" dirty="0">
                <a:solidFill>
                  <a:prstClr val="black"/>
                </a:solidFill>
                <a:cs typeface="Calibri"/>
              </a:rPr>
              <a:t> </a:t>
            </a:r>
            <a:r>
              <a:rPr sz="1000" spc="-15" dirty="0">
                <a:solidFill>
                  <a:prstClr val="black"/>
                </a:solidFill>
                <a:cs typeface="Calibri"/>
              </a:rPr>
              <a:t>earlier.</a:t>
            </a:r>
            <a:r>
              <a:rPr sz="975" spc="-22" baseline="38461" dirty="0">
                <a:solidFill>
                  <a:srgbClr val="007FAC"/>
                </a:solidFill>
                <a:cs typeface="Calibri"/>
                <a:hlinkClick r:id="rId5" action="ppaction://hlinksldjump"/>
              </a:rPr>
              <a:t>4</a:t>
            </a:r>
            <a:r>
              <a:rPr sz="975" spc="-15" baseline="38461" dirty="0">
                <a:solidFill>
                  <a:srgbClr val="007FAC"/>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clinical</a:t>
            </a:r>
            <a:r>
              <a:rPr sz="1000" spc="-5" dirty="0">
                <a:solidFill>
                  <a:prstClr val="black"/>
                </a:solidFill>
                <a:cs typeface="Calibri"/>
              </a:rPr>
              <a:t> </a:t>
            </a:r>
            <a:r>
              <a:rPr sz="1000" spc="-10" dirty="0">
                <a:solidFill>
                  <a:prstClr val="black"/>
                </a:solidFill>
                <a:cs typeface="Calibri"/>
              </a:rPr>
              <a:t>behaviour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these</a:t>
            </a:r>
            <a:r>
              <a:rPr sz="1000" spc="-5" dirty="0">
                <a:solidFill>
                  <a:prstClr val="black"/>
                </a:solidFill>
                <a:cs typeface="Calibri"/>
              </a:rPr>
              <a:t> </a:t>
            </a:r>
            <a:r>
              <a:rPr sz="1000" spc="-10" dirty="0">
                <a:solidFill>
                  <a:prstClr val="black"/>
                </a:solidFill>
                <a:cs typeface="Calibri"/>
              </a:rPr>
              <a:t>entities </a:t>
            </a:r>
            <a:r>
              <a:rPr sz="1000" spc="-5" dirty="0">
                <a:solidFill>
                  <a:prstClr val="black"/>
                </a:solidFill>
                <a:cs typeface="Calibri"/>
              </a:rPr>
              <a:t> </a:t>
            </a:r>
            <a:r>
              <a:rPr sz="1000" spc="-10" dirty="0">
                <a:solidFill>
                  <a:prstClr val="black"/>
                </a:solidFill>
                <a:cs typeface="Calibri"/>
              </a:rPr>
              <a:t>remains uncertain, and there </a:t>
            </a:r>
            <a:r>
              <a:rPr sz="1000" spc="-5" dirty="0">
                <a:solidFill>
                  <a:prstClr val="black"/>
                </a:solidFill>
                <a:cs typeface="Calibri"/>
              </a:rPr>
              <a:t>is </a:t>
            </a:r>
            <a:r>
              <a:rPr sz="1000" spc="-10" dirty="0">
                <a:solidFill>
                  <a:prstClr val="black"/>
                </a:solidFill>
                <a:cs typeface="Calibri"/>
              </a:rPr>
              <a:t>no consensus on whether </a:t>
            </a:r>
            <a:r>
              <a:rPr sz="1000" spc="-5" dirty="0">
                <a:solidFill>
                  <a:prstClr val="black"/>
                </a:solidFill>
                <a:cs typeface="Calibri"/>
              </a:rPr>
              <a:t> </a:t>
            </a:r>
            <a:r>
              <a:rPr sz="1000" spc="-10" dirty="0">
                <a:solidFill>
                  <a:prstClr val="black"/>
                </a:solidFill>
                <a:cs typeface="Calibri"/>
              </a:rPr>
              <a:t>they</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treated</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15" dirty="0">
                <a:solidFill>
                  <a:prstClr val="black"/>
                </a:solidFill>
                <a:cs typeface="Calibri"/>
              </a:rPr>
              <a:t>ES-like</a:t>
            </a:r>
            <a:r>
              <a:rPr sz="1000" spc="200" dirty="0">
                <a:solidFill>
                  <a:prstClr val="black"/>
                </a:solidFill>
                <a:cs typeface="Calibri"/>
              </a:rPr>
              <a:t> </a:t>
            </a:r>
            <a:r>
              <a:rPr sz="1000" spc="-10" dirty="0">
                <a:solidFill>
                  <a:prstClr val="black"/>
                </a:solidFill>
                <a:cs typeface="Calibri"/>
              </a:rPr>
              <a:t>approach,</a:t>
            </a:r>
            <a:r>
              <a:rPr sz="1000" spc="210" dirty="0">
                <a:solidFill>
                  <a:prstClr val="black"/>
                </a:solidFill>
                <a:cs typeface="Calibri"/>
              </a:rPr>
              <a:t> </a:t>
            </a:r>
            <a:r>
              <a:rPr sz="1000" spc="-15" dirty="0">
                <a:solidFill>
                  <a:prstClr val="black"/>
                </a:solidFill>
                <a:cs typeface="Calibri"/>
              </a:rPr>
              <a:t>as </a:t>
            </a:r>
            <a:r>
              <a:rPr sz="1000" spc="-10" dirty="0">
                <a:solidFill>
                  <a:prstClr val="black"/>
                </a:solidFill>
                <a:cs typeface="Calibri"/>
              </a:rPr>
              <a:t> currently done by most sites, or </a:t>
            </a:r>
            <a:r>
              <a:rPr sz="1000" spc="-15" dirty="0">
                <a:solidFill>
                  <a:prstClr val="black"/>
                </a:solidFill>
                <a:cs typeface="Calibri"/>
              </a:rPr>
              <a:t>regarded as </a:t>
            </a:r>
            <a:r>
              <a:rPr sz="1000" spc="-10" dirty="0">
                <a:solidFill>
                  <a:prstClr val="black"/>
                </a:solidFill>
                <a:cs typeface="Calibri"/>
              </a:rPr>
              <a:t>high-grade </a:t>
            </a:r>
            <a:r>
              <a:rPr sz="1000" spc="-5" dirty="0">
                <a:solidFill>
                  <a:prstClr val="black"/>
                </a:solidFill>
                <a:cs typeface="Calibri"/>
              </a:rPr>
              <a:t>STS. </a:t>
            </a:r>
            <a:r>
              <a:rPr sz="1000" dirty="0">
                <a:solidFill>
                  <a:prstClr val="black"/>
                </a:solidFill>
                <a:cs typeface="Calibri"/>
              </a:rPr>
              <a:t> </a:t>
            </a:r>
            <a:r>
              <a:rPr sz="1000" spc="-10" dirty="0">
                <a:solidFill>
                  <a:prstClr val="black"/>
                </a:solidFill>
                <a:cs typeface="Calibri"/>
              </a:rPr>
              <a:t>When</a:t>
            </a:r>
            <a:r>
              <a:rPr sz="1000" spc="-5" dirty="0">
                <a:solidFill>
                  <a:prstClr val="black"/>
                </a:solidFill>
                <a:cs typeface="Calibri"/>
              </a:rPr>
              <a:t> </a:t>
            </a:r>
            <a:r>
              <a:rPr sz="1000" spc="-10" dirty="0">
                <a:solidFill>
                  <a:prstClr val="black"/>
                </a:solidFill>
                <a:cs typeface="Calibri"/>
              </a:rPr>
              <a:t>feasible,</a:t>
            </a:r>
            <a:r>
              <a:rPr sz="1000" spc="-5" dirty="0">
                <a:solidFill>
                  <a:prstClr val="black"/>
                </a:solidFill>
                <a:cs typeface="Calibri"/>
              </a:rPr>
              <a:t> </a:t>
            </a:r>
            <a:r>
              <a:rPr sz="1000" spc="-10" dirty="0">
                <a:solidFill>
                  <a:prstClr val="black"/>
                </a:solidFill>
                <a:cs typeface="Calibri"/>
              </a:rPr>
              <a:t>combination</a:t>
            </a:r>
            <a:r>
              <a:rPr sz="1000" spc="-5" dirty="0">
                <a:solidFill>
                  <a:prstClr val="black"/>
                </a:solidFill>
                <a:cs typeface="Calibri"/>
              </a:rPr>
              <a:t> </a:t>
            </a:r>
            <a:r>
              <a:rPr sz="1000" spc="-10" dirty="0">
                <a:solidFill>
                  <a:prstClr val="black"/>
                </a:solidFill>
                <a:cs typeface="Calibri"/>
              </a:rPr>
              <a:t>regimens</a:t>
            </a:r>
            <a:r>
              <a:rPr sz="1000" spc="-5" dirty="0">
                <a:solidFill>
                  <a:prstClr val="black"/>
                </a:solidFill>
                <a:cs typeface="Calibri"/>
              </a:rPr>
              <a:t> </a:t>
            </a:r>
            <a:r>
              <a:rPr sz="1000" spc="-10" dirty="0">
                <a:solidFill>
                  <a:prstClr val="black"/>
                </a:solidFill>
                <a:cs typeface="Calibri"/>
              </a:rPr>
              <a:t>including</a:t>
            </a:r>
            <a:r>
              <a:rPr sz="1000" spc="-5" dirty="0">
                <a:solidFill>
                  <a:prstClr val="black"/>
                </a:solidFill>
                <a:cs typeface="Calibri"/>
              </a:rPr>
              <a:t> </a:t>
            </a:r>
            <a:r>
              <a:rPr sz="1000" spc="-15" dirty="0">
                <a:solidFill>
                  <a:prstClr val="black"/>
                </a:solidFill>
                <a:cs typeface="Calibri"/>
              </a:rPr>
              <a:t>anthracy- </a:t>
            </a:r>
            <a:r>
              <a:rPr sz="1000" spc="-215" dirty="0">
                <a:solidFill>
                  <a:prstClr val="black"/>
                </a:solidFill>
                <a:cs typeface="Calibri"/>
              </a:rPr>
              <a:t> </a:t>
            </a:r>
            <a:r>
              <a:rPr sz="1000" spc="-10" dirty="0">
                <a:solidFill>
                  <a:prstClr val="black"/>
                </a:solidFill>
                <a:cs typeface="Calibri"/>
              </a:rPr>
              <a:t>cline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alkylating</a:t>
            </a:r>
            <a:r>
              <a:rPr sz="1000" spc="-5" dirty="0">
                <a:solidFill>
                  <a:prstClr val="black"/>
                </a:solidFill>
                <a:cs typeface="Calibri"/>
              </a:rPr>
              <a:t> </a:t>
            </a:r>
            <a:r>
              <a:rPr sz="1000" spc="-10" dirty="0">
                <a:solidFill>
                  <a:prstClr val="black"/>
                </a:solidFill>
                <a:cs typeface="Calibri"/>
              </a:rPr>
              <a:t>agents</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favoured</a:t>
            </a:r>
            <a:r>
              <a:rPr sz="1000" spc="-5" dirty="0">
                <a:solidFill>
                  <a:prstClr val="black"/>
                </a:solidFill>
                <a:cs typeface="Calibri"/>
              </a:rPr>
              <a:t> </a:t>
            </a:r>
            <a:r>
              <a:rPr sz="1000" spc="-35" dirty="0">
                <a:solidFill>
                  <a:prstClr val="black"/>
                </a:solidFill>
                <a:cs typeface="Calibri"/>
              </a:rPr>
              <a:t>[V,</a:t>
            </a:r>
            <a:r>
              <a:rPr sz="1000" spc="160" dirty="0">
                <a:solidFill>
                  <a:prstClr val="black"/>
                </a:solidFill>
                <a:cs typeface="Calibri"/>
              </a:rPr>
              <a:t> </a:t>
            </a:r>
            <a:r>
              <a:rPr sz="1000" spc="-5" dirty="0">
                <a:solidFill>
                  <a:prstClr val="black"/>
                </a:solidFill>
                <a:cs typeface="Calibri"/>
              </a:rPr>
              <a:t>B]. </a:t>
            </a:r>
            <a:r>
              <a:rPr sz="1000" dirty="0">
                <a:solidFill>
                  <a:prstClr val="black"/>
                </a:solidFill>
                <a:cs typeface="Calibri"/>
              </a:rPr>
              <a:t> </a:t>
            </a:r>
            <a:r>
              <a:rPr sz="1000" spc="-10" dirty="0">
                <a:solidFill>
                  <a:prstClr val="black"/>
                </a:solidFill>
                <a:cs typeface="Calibri"/>
              </a:rPr>
              <a:t>Registration </a:t>
            </a:r>
            <a:r>
              <a:rPr sz="1000" spc="-5" dirty="0">
                <a:solidFill>
                  <a:prstClr val="black"/>
                </a:solidFill>
                <a:cs typeface="Calibri"/>
              </a:rPr>
              <a:t>within clinical </a:t>
            </a:r>
            <a:r>
              <a:rPr sz="1000" spc="-10" dirty="0">
                <a:solidFill>
                  <a:prstClr val="black"/>
                </a:solidFill>
                <a:cs typeface="Calibri"/>
              </a:rPr>
              <a:t>trials and prospective registries </a:t>
            </a:r>
            <a:r>
              <a:rPr sz="1000" spc="-5" dirty="0">
                <a:solidFill>
                  <a:prstClr val="black"/>
                </a:solidFill>
                <a:cs typeface="Calibri"/>
              </a:rPr>
              <a:t>is </a:t>
            </a:r>
            <a:r>
              <a:rPr sz="1000" spc="-215" dirty="0">
                <a:solidFill>
                  <a:prstClr val="black"/>
                </a:solidFill>
                <a:cs typeface="Calibri"/>
              </a:rPr>
              <a:t> </a:t>
            </a:r>
            <a:r>
              <a:rPr sz="1000" spc="-10" dirty="0">
                <a:solidFill>
                  <a:prstClr val="black"/>
                </a:solidFill>
                <a:cs typeface="Calibri"/>
              </a:rPr>
              <a:t>recommended.</a:t>
            </a:r>
            <a:endParaRPr sz="1000">
              <a:solidFill>
                <a:prstClr val="black"/>
              </a:solidFill>
              <a:cs typeface="Calibri"/>
            </a:endParaRPr>
          </a:p>
        </p:txBody>
      </p:sp>
      <p:sp>
        <p:nvSpPr>
          <p:cNvPr id="6" name="object 6"/>
          <p:cNvSpPr txBox="1"/>
          <p:nvPr/>
        </p:nvSpPr>
        <p:spPr>
          <a:xfrm>
            <a:off x="841665" y="6579697"/>
            <a:ext cx="4104456" cy="2971326"/>
          </a:xfrm>
          <a:prstGeom prst="rect">
            <a:avLst/>
          </a:prstGeom>
        </p:spPr>
        <p:txBody>
          <a:bodyPr vert="horz" wrap="square" lIns="0" tIns="62230" rIns="0" bIns="0" rtlCol="0">
            <a:spAutoFit/>
          </a:bodyPr>
          <a:lstStyle/>
          <a:p>
            <a:pPr marL="50800">
              <a:spcBef>
                <a:spcPts val="490"/>
              </a:spcBef>
            </a:pPr>
            <a:r>
              <a:rPr sz="1000" i="1" spc="-55" dirty="0">
                <a:solidFill>
                  <a:srgbClr val="7B0451"/>
                </a:solidFill>
                <a:latin typeface="Arial"/>
                <a:cs typeface="Arial"/>
              </a:rPr>
              <a:t>Chondrosarcoma</a:t>
            </a:r>
            <a:endParaRPr sz="1000">
              <a:solidFill>
                <a:prstClr val="black"/>
              </a:solidFill>
              <a:latin typeface="Arial"/>
              <a:cs typeface="Arial"/>
            </a:endParaRPr>
          </a:p>
          <a:p>
            <a:pPr marL="50800" marR="44450" algn="just">
              <a:spcBef>
                <a:spcPts val="395"/>
              </a:spcBef>
            </a:pPr>
            <a:r>
              <a:rPr sz="1000" spc="-10" dirty="0">
                <a:solidFill>
                  <a:prstClr val="black"/>
                </a:solidFill>
                <a:cs typeface="Calibri"/>
              </a:rPr>
              <a:t>Chondrosarcoma</a:t>
            </a:r>
            <a:r>
              <a:rPr sz="1000" spc="-5" dirty="0">
                <a:solidFill>
                  <a:prstClr val="black"/>
                </a:solidFill>
                <a:cs typeface="Calibri"/>
              </a:rPr>
              <a:t> </a:t>
            </a:r>
            <a:r>
              <a:rPr sz="1000" spc="-10" dirty="0">
                <a:solidFill>
                  <a:prstClr val="black"/>
                </a:solidFill>
                <a:cs typeface="Calibri"/>
              </a:rPr>
              <a:t>becomes</a:t>
            </a:r>
            <a:r>
              <a:rPr sz="1000" spc="-5" dirty="0">
                <a:solidFill>
                  <a:prstClr val="black"/>
                </a:solidFill>
                <a:cs typeface="Calibri"/>
              </a:rPr>
              <a:t> </a:t>
            </a:r>
            <a:r>
              <a:rPr sz="1000" spc="-10" dirty="0">
                <a:solidFill>
                  <a:prstClr val="black"/>
                </a:solidFill>
                <a:cs typeface="Calibri"/>
              </a:rPr>
              <a:t>more</a:t>
            </a:r>
            <a:r>
              <a:rPr sz="1000" spc="-5" dirty="0">
                <a:solidFill>
                  <a:prstClr val="black"/>
                </a:solidFill>
                <a:cs typeface="Calibri"/>
              </a:rPr>
              <a:t> </a:t>
            </a:r>
            <a:r>
              <a:rPr sz="1000" spc="-10" dirty="0">
                <a:solidFill>
                  <a:prstClr val="black"/>
                </a:solidFill>
                <a:cs typeface="Calibri"/>
              </a:rPr>
              <a:t>frequent</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increasing </a:t>
            </a:r>
            <a:r>
              <a:rPr sz="1000" spc="-215" dirty="0">
                <a:solidFill>
                  <a:prstClr val="black"/>
                </a:solidFill>
                <a:cs typeface="Calibri"/>
              </a:rPr>
              <a:t> </a:t>
            </a:r>
            <a:r>
              <a:rPr sz="1000" spc="-10" dirty="0">
                <a:solidFill>
                  <a:prstClr val="black"/>
                </a:solidFill>
                <a:cs typeface="Calibri"/>
              </a:rPr>
              <a:t>age, with approximately 80% of cases diagnosed</a:t>
            </a:r>
            <a:r>
              <a:rPr sz="1000" spc="-5" dirty="0">
                <a:solidFill>
                  <a:prstClr val="black"/>
                </a:solidFill>
                <a:cs typeface="Calibri"/>
              </a:rPr>
              <a:t> </a:t>
            </a:r>
            <a:r>
              <a:rPr sz="1000" spc="-15" dirty="0">
                <a:solidFill>
                  <a:prstClr val="black"/>
                </a:solidFill>
                <a:cs typeface="Calibri"/>
              </a:rPr>
              <a:t>after</a:t>
            </a:r>
            <a:r>
              <a:rPr sz="1000" spc="-10" dirty="0">
                <a:solidFill>
                  <a:prstClr val="black"/>
                </a:solidFill>
                <a:cs typeface="Calibri"/>
              </a:rPr>
              <a:t> 40 </a:t>
            </a:r>
            <a:r>
              <a:rPr sz="1000" spc="-5" dirty="0">
                <a:solidFill>
                  <a:prstClr val="black"/>
                </a:solidFill>
                <a:cs typeface="Calibri"/>
              </a:rPr>
              <a:t> </a:t>
            </a:r>
            <a:r>
              <a:rPr sz="1000" spc="-15" dirty="0">
                <a:solidFill>
                  <a:prstClr val="black"/>
                </a:solidFill>
                <a:cs typeface="Calibri"/>
              </a:rPr>
              <a:t>years. </a:t>
            </a:r>
            <a:r>
              <a:rPr sz="1000" spc="-10" dirty="0">
                <a:solidFill>
                  <a:prstClr val="black"/>
                </a:solidFill>
                <a:cs typeface="Calibri"/>
              </a:rPr>
              <a:t>The most common primary sites are the long bones, </a:t>
            </a:r>
            <a:r>
              <a:rPr sz="1000" spc="-5" dirty="0">
                <a:solidFill>
                  <a:prstClr val="black"/>
                </a:solidFill>
                <a:cs typeface="Calibri"/>
              </a:rPr>
              <a:t> </a:t>
            </a:r>
            <a:r>
              <a:rPr sz="1000" spc="-10" dirty="0">
                <a:solidFill>
                  <a:prstClr val="black"/>
                </a:solidFill>
                <a:cs typeface="Calibri"/>
              </a:rPr>
              <a:t>especially</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lower</a:t>
            </a:r>
            <a:r>
              <a:rPr sz="1000" spc="-5" dirty="0">
                <a:solidFill>
                  <a:prstClr val="black"/>
                </a:solidFill>
                <a:cs typeface="Calibri"/>
              </a:rPr>
              <a:t> </a:t>
            </a:r>
            <a:r>
              <a:rPr sz="1000" spc="-10" dirty="0">
                <a:solidFill>
                  <a:prstClr val="black"/>
                </a:solidFill>
                <a:cs typeface="Calibri"/>
              </a:rPr>
              <a:t>limb,</a:t>
            </a:r>
            <a:r>
              <a:rPr sz="1000" spc="-5" dirty="0">
                <a:solidFill>
                  <a:prstClr val="black"/>
                </a:solidFill>
                <a:cs typeface="Calibri"/>
              </a:rPr>
              <a:t> </a:t>
            </a:r>
            <a:r>
              <a:rPr sz="1000" spc="-10" dirty="0">
                <a:solidFill>
                  <a:prstClr val="black"/>
                </a:solidFill>
                <a:cs typeface="Calibri"/>
              </a:rPr>
              <a:t>followed</a:t>
            </a:r>
            <a:r>
              <a:rPr sz="1000" spc="-5" dirty="0">
                <a:solidFill>
                  <a:prstClr val="black"/>
                </a:solidFill>
                <a:cs typeface="Calibri"/>
              </a:rPr>
              <a:t> </a:t>
            </a:r>
            <a:r>
              <a:rPr sz="1000" spc="-10" dirty="0">
                <a:solidFill>
                  <a:prstClr val="black"/>
                </a:solidFill>
                <a:cs typeface="Calibri"/>
              </a:rPr>
              <a:t>by</a:t>
            </a:r>
            <a:r>
              <a:rPr sz="1000" spc="204" dirty="0">
                <a:solidFill>
                  <a:prstClr val="black"/>
                </a:solidFill>
                <a:cs typeface="Calibri"/>
              </a:rPr>
              <a:t> </a:t>
            </a:r>
            <a:r>
              <a:rPr sz="1000" spc="-10" dirty="0">
                <a:solidFill>
                  <a:prstClr val="black"/>
                </a:solidFill>
                <a:cs typeface="Calibri"/>
              </a:rPr>
              <a:t>the</a:t>
            </a:r>
            <a:r>
              <a:rPr sz="1000" spc="210" dirty="0">
                <a:solidFill>
                  <a:prstClr val="black"/>
                </a:solidFill>
                <a:cs typeface="Calibri"/>
              </a:rPr>
              <a:t> </a:t>
            </a:r>
            <a:r>
              <a:rPr sz="1000" spc="-5" dirty="0">
                <a:solidFill>
                  <a:prstClr val="black"/>
                </a:solidFill>
                <a:cs typeface="Calibri"/>
              </a:rPr>
              <a:t>pelvis</a:t>
            </a:r>
            <a:r>
              <a:rPr sz="1000" spc="21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ribs.</a:t>
            </a:r>
            <a:r>
              <a:rPr sz="975" spc="15" baseline="38461" dirty="0">
                <a:solidFill>
                  <a:srgbClr val="007FAC"/>
                </a:solidFill>
                <a:cs typeface="Calibri"/>
                <a:hlinkClick r:id="rId5" action="ppaction://hlinksldjump"/>
              </a:rPr>
              <a:t>1</a:t>
            </a:r>
            <a:r>
              <a:rPr sz="975" spc="15" baseline="38461" dirty="0">
                <a:solidFill>
                  <a:prstClr val="black"/>
                </a:solidFill>
                <a:cs typeface="Calibri"/>
              </a:rPr>
              <a:t>,</a:t>
            </a:r>
            <a:r>
              <a:rPr sz="975" spc="15" baseline="38461" dirty="0">
                <a:solidFill>
                  <a:srgbClr val="007FAC"/>
                </a:solidFill>
                <a:cs typeface="Calibri"/>
                <a:hlinkClick r:id="rId2" action="ppaction://hlinksldjump"/>
              </a:rPr>
              <a:t>73</a:t>
            </a:r>
            <a:endParaRPr sz="975" baseline="38461">
              <a:solidFill>
                <a:prstClr val="black"/>
              </a:solidFill>
              <a:cs typeface="Calibri"/>
            </a:endParaRPr>
          </a:p>
          <a:p>
            <a:pPr marL="50800" marR="43180" indent="126364" algn="just">
              <a:lnSpc>
                <a:spcPts val="1200"/>
              </a:lnSpc>
              <a:spcBef>
                <a:spcPts val="15"/>
              </a:spcBef>
            </a:pPr>
            <a:r>
              <a:rPr sz="1000" spc="-15" dirty="0">
                <a:solidFill>
                  <a:prstClr val="black"/>
                </a:solidFill>
                <a:cs typeface="Calibri"/>
              </a:rPr>
              <a:t>The majority </a:t>
            </a:r>
            <a:r>
              <a:rPr sz="1000" spc="-10" dirty="0">
                <a:solidFill>
                  <a:prstClr val="black"/>
                </a:solidFill>
                <a:cs typeface="Calibri"/>
              </a:rPr>
              <a:t>of </a:t>
            </a:r>
            <a:r>
              <a:rPr sz="1000" spc="-15" dirty="0">
                <a:solidFill>
                  <a:prstClr val="black"/>
                </a:solidFill>
                <a:cs typeface="Calibri"/>
              </a:rPr>
              <a:t>conventional </a:t>
            </a:r>
            <a:r>
              <a:rPr sz="1000" spc="-20" dirty="0">
                <a:solidFill>
                  <a:prstClr val="black"/>
                </a:solidFill>
                <a:cs typeface="Calibri"/>
              </a:rPr>
              <a:t>chondrosarcomas are </a:t>
            </a:r>
            <a:r>
              <a:rPr sz="1000" spc="-15" dirty="0">
                <a:solidFill>
                  <a:prstClr val="black"/>
                </a:solidFill>
                <a:cs typeface="Calibri"/>
              </a:rPr>
              <a:t>locally </a:t>
            </a:r>
            <a:r>
              <a:rPr sz="1000" spc="-10" dirty="0">
                <a:solidFill>
                  <a:prstClr val="black"/>
                </a:solidFill>
                <a:cs typeface="Calibri"/>
              </a:rPr>
              <a:t> </a:t>
            </a:r>
            <a:r>
              <a:rPr sz="1000" spc="-15" dirty="0">
                <a:solidFill>
                  <a:prstClr val="black"/>
                </a:solidFill>
                <a:cs typeface="Calibri"/>
              </a:rPr>
              <a:t>aggressive </a:t>
            </a:r>
            <a:r>
              <a:rPr sz="1000" spc="-10" dirty="0">
                <a:solidFill>
                  <a:prstClr val="black"/>
                </a:solidFill>
                <a:cs typeface="Calibri"/>
              </a:rPr>
              <a:t>or </a:t>
            </a:r>
            <a:r>
              <a:rPr sz="1000" spc="-20" dirty="0">
                <a:solidFill>
                  <a:prstClr val="black"/>
                </a:solidFill>
                <a:cs typeface="Calibri"/>
              </a:rPr>
              <a:t>low-grade, non-metastasising tumours </a:t>
            </a:r>
            <a:r>
              <a:rPr sz="1000" spc="-15" dirty="0">
                <a:solidFill>
                  <a:prstClr val="black"/>
                </a:solidFill>
                <a:cs typeface="Calibri"/>
              </a:rPr>
              <a:t>(atypical </a:t>
            </a:r>
            <a:r>
              <a:rPr sz="1000" spc="-10" dirty="0">
                <a:solidFill>
                  <a:prstClr val="black"/>
                </a:solidFill>
                <a:cs typeface="Calibri"/>
              </a:rPr>
              <a:t> </a:t>
            </a:r>
            <a:r>
              <a:rPr sz="1000" spc="-15" dirty="0">
                <a:solidFill>
                  <a:prstClr val="black"/>
                </a:solidFill>
                <a:cs typeface="Calibri"/>
              </a:rPr>
              <a:t>cartilaginous </a:t>
            </a:r>
            <a:r>
              <a:rPr sz="1000" spc="-20" dirty="0">
                <a:solidFill>
                  <a:prstClr val="black"/>
                </a:solidFill>
                <a:cs typeface="Calibri"/>
              </a:rPr>
              <a:t>tumour/chondrosarcoma grade </a:t>
            </a:r>
            <a:r>
              <a:rPr sz="1000" spc="-15" dirty="0">
                <a:solidFill>
                  <a:prstClr val="black"/>
                </a:solidFill>
                <a:cs typeface="Calibri"/>
              </a:rPr>
              <a:t>I), </a:t>
            </a:r>
            <a:r>
              <a:rPr sz="1000" spc="-20" dirty="0">
                <a:solidFill>
                  <a:prstClr val="black"/>
                </a:solidFill>
                <a:cs typeface="Calibri"/>
              </a:rPr>
              <a:t>rather </a:t>
            </a:r>
            <a:r>
              <a:rPr sz="1000" spc="-15" dirty="0">
                <a:solidFill>
                  <a:prstClr val="black"/>
                </a:solidFill>
                <a:cs typeface="Calibri"/>
              </a:rPr>
              <a:t>than </a:t>
            </a:r>
            <a:r>
              <a:rPr sz="1000" spc="-10" dirty="0">
                <a:solidFill>
                  <a:prstClr val="black"/>
                </a:solidFill>
                <a:cs typeface="Calibri"/>
              </a:rPr>
              <a:t> </a:t>
            </a:r>
            <a:r>
              <a:rPr sz="1000" spc="-15" dirty="0">
                <a:solidFill>
                  <a:prstClr val="black"/>
                </a:solidFill>
                <a:cs typeface="Calibri"/>
              </a:rPr>
              <a:t>high-grade </a:t>
            </a:r>
            <a:r>
              <a:rPr sz="1000" spc="-20" dirty="0">
                <a:solidFill>
                  <a:prstClr val="black"/>
                </a:solidFill>
                <a:cs typeface="Calibri"/>
              </a:rPr>
              <a:t>chondrosarcoma (grades </a:t>
            </a:r>
            <a:r>
              <a:rPr sz="1000" spc="-10" dirty="0">
                <a:solidFill>
                  <a:prstClr val="black"/>
                </a:solidFill>
                <a:cs typeface="Calibri"/>
              </a:rPr>
              <a:t>II-III). </a:t>
            </a:r>
            <a:r>
              <a:rPr sz="1000" spc="-15" dirty="0">
                <a:solidFill>
                  <a:prstClr val="black"/>
                </a:solidFill>
                <a:cs typeface="Calibri"/>
              </a:rPr>
              <a:t>The label atypical </a:t>
            </a:r>
            <a:r>
              <a:rPr sz="1000" spc="-10" dirty="0">
                <a:solidFill>
                  <a:prstClr val="black"/>
                </a:solidFill>
                <a:cs typeface="Calibri"/>
              </a:rPr>
              <a:t> </a:t>
            </a:r>
            <a:r>
              <a:rPr sz="1000" spc="-15" dirty="0">
                <a:solidFill>
                  <a:prstClr val="black"/>
                </a:solidFill>
                <a:cs typeface="Calibri"/>
              </a:rPr>
              <a:t>cartilaginous</a:t>
            </a:r>
            <a:r>
              <a:rPr sz="1000" spc="-10" dirty="0">
                <a:solidFill>
                  <a:prstClr val="black"/>
                </a:solidFill>
                <a:cs typeface="Calibri"/>
              </a:rPr>
              <a:t> </a:t>
            </a:r>
            <a:r>
              <a:rPr sz="1000" spc="-15" dirty="0">
                <a:solidFill>
                  <a:prstClr val="black"/>
                </a:solidFill>
                <a:cs typeface="Calibri"/>
              </a:rPr>
              <a:t>tumour</a:t>
            </a:r>
            <a:r>
              <a:rPr sz="1000" dirty="0">
                <a:solidFill>
                  <a:prstClr val="black"/>
                </a:solidFill>
                <a:cs typeface="Calibri"/>
              </a:rPr>
              <a:t> </a:t>
            </a:r>
            <a:r>
              <a:rPr sz="1000" spc="-5" dirty="0">
                <a:solidFill>
                  <a:prstClr val="black"/>
                </a:solidFill>
                <a:cs typeface="Calibri"/>
              </a:rPr>
              <a:t>is </a:t>
            </a:r>
            <a:r>
              <a:rPr sz="1000" spc="-15" dirty="0">
                <a:solidFill>
                  <a:prstClr val="black"/>
                </a:solidFill>
                <a:cs typeface="Calibri"/>
              </a:rPr>
              <a:t>currently</a:t>
            </a:r>
            <a:r>
              <a:rPr sz="1000" spc="5" dirty="0">
                <a:solidFill>
                  <a:prstClr val="black"/>
                </a:solidFill>
                <a:cs typeface="Calibri"/>
              </a:rPr>
              <a:t> </a:t>
            </a:r>
            <a:r>
              <a:rPr sz="1000" spc="-5" dirty="0">
                <a:solidFill>
                  <a:prstClr val="black"/>
                </a:solidFill>
                <a:cs typeface="Calibri"/>
              </a:rPr>
              <a:t>in </a:t>
            </a:r>
            <a:r>
              <a:rPr sz="1000" spc="-15" dirty="0">
                <a:solidFill>
                  <a:prstClr val="black"/>
                </a:solidFill>
                <a:cs typeface="Calibri"/>
              </a:rPr>
              <a:t>use</a:t>
            </a:r>
            <a:r>
              <a:rPr sz="1000" spc="5" dirty="0">
                <a:solidFill>
                  <a:prstClr val="black"/>
                </a:solidFill>
                <a:cs typeface="Calibri"/>
              </a:rPr>
              <a:t> </a:t>
            </a:r>
            <a:r>
              <a:rPr sz="1000" spc="-20" dirty="0">
                <a:solidFill>
                  <a:prstClr val="black"/>
                </a:solidFill>
                <a:cs typeface="Calibri"/>
              </a:rPr>
              <a:t>for</a:t>
            </a:r>
            <a:r>
              <a:rPr sz="1000" spc="5" dirty="0">
                <a:solidFill>
                  <a:prstClr val="black"/>
                </a:solidFill>
                <a:cs typeface="Calibri"/>
              </a:rPr>
              <a:t> </a:t>
            </a:r>
            <a:r>
              <a:rPr sz="1000" spc="-20" dirty="0">
                <a:solidFill>
                  <a:prstClr val="black"/>
                </a:solidFill>
                <a:cs typeface="Calibri"/>
              </a:rPr>
              <a:t>tumours</a:t>
            </a:r>
            <a:r>
              <a:rPr sz="1000" spc="5" dirty="0">
                <a:solidFill>
                  <a:prstClr val="black"/>
                </a:solidFill>
                <a:cs typeface="Calibri"/>
              </a:rPr>
              <a:t> </a:t>
            </a:r>
            <a:r>
              <a:rPr sz="1000" spc="-15" dirty="0">
                <a:solidFill>
                  <a:prstClr val="black"/>
                </a:solidFill>
                <a:cs typeface="Calibri"/>
              </a:rPr>
              <a:t>arising</a:t>
            </a:r>
            <a:r>
              <a:rPr sz="1000" spc="5" dirty="0">
                <a:solidFill>
                  <a:prstClr val="black"/>
                </a:solidFill>
                <a:cs typeface="Calibri"/>
              </a:rPr>
              <a:t> </a:t>
            </a:r>
            <a:r>
              <a:rPr sz="1000" spc="-5" dirty="0">
                <a:solidFill>
                  <a:prstClr val="black"/>
                </a:solidFill>
                <a:cs typeface="Calibri"/>
              </a:rPr>
              <a:t>in</a:t>
            </a:r>
            <a:endParaRPr sz="1000">
              <a:solidFill>
                <a:prstClr val="black"/>
              </a:solidFill>
              <a:cs typeface="Calibri"/>
            </a:endParaRPr>
          </a:p>
          <a:p>
            <a:pPr marL="50800" algn="just">
              <a:lnSpc>
                <a:spcPts val="1135"/>
              </a:lnSpc>
            </a:pPr>
            <a:r>
              <a:rPr sz="1000" spc="-10" dirty="0">
                <a:solidFill>
                  <a:prstClr val="black"/>
                </a:solidFill>
                <a:cs typeface="Calibri"/>
              </a:rPr>
              <a:t>long</a:t>
            </a:r>
            <a:r>
              <a:rPr sz="1000" spc="95" dirty="0">
                <a:solidFill>
                  <a:prstClr val="black"/>
                </a:solidFill>
                <a:cs typeface="Calibri"/>
              </a:rPr>
              <a:t> </a:t>
            </a:r>
            <a:r>
              <a:rPr sz="1000" spc="-15" dirty="0">
                <a:solidFill>
                  <a:prstClr val="black"/>
                </a:solidFill>
                <a:cs typeface="Calibri"/>
              </a:rPr>
              <a:t>and</a:t>
            </a:r>
            <a:r>
              <a:rPr sz="1000" spc="114" dirty="0">
                <a:solidFill>
                  <a:prstClr val="black"/>
                </a:solidFill>
                <a:cs typeface="Calibri"/>
              </a:rPr>
              <a:t> </a:t>
            </a:r>
            <a:r>
              <a:rPr sz="1000" spc="-15" dirty="0">
                <a:solidFill>
                  <a:prstClr val="black"/>
                </a:solidFill>
                <a:cs typeface="Calibri"/>
              </a:rPr>
              <a:t>tubular</a:t>
            </a:r>
            <a:r>
              <a:rPr sz="1000" spc="114" dirty="0">
                <a:solidFill>
                  <a:prstClr val="black"/>
                </a:solidFill>
                <a:cs typeface="Calibri"/>
              </a:rPr>
              <a:t> </a:t>
            </a:r>
            <a:r>
              <a:rPr sz="1000" spc="-15" dirty="0">
                <a:solidFill>
                  <a:prstClr val="black"/>
                </a:solidFill>
                <a:cs typeface="Calibri"/>
              </a:rPr>
              <a:t>bones</a:t>
            </a:r>
            <a:r>
              <a:rPr sz="1000" spc="114" dirty="0">
                <a:solidFill>
                  <a:prstClr val="black"/>
                </a:solidFill>
                <a:cs typeface="Calibri"/>
              </a:rPr>
              <a:t> </a:t>
            </a:r>
            <a:r>
              <a:rPr sz="1000" spc="-10" dirty="0">
                <a:solidFill>
                  <a:prstClr val="black"/>
                </a:solidFill>
                <a:cs typeface="Calibri"/>
              </a:rPr>
              <a:t>of</a:t>
            </a:r>
            <a:r>
              <a:rPr sz="1000" spc="105" dirty="0">
                <a:solidFill>
                  <a:prstClr val="black"/>
                </a:solidFill>
                <a:cs typeface="Calibri"/>
              </a:rPr>
              <a:t> </a:t>
            </a:r>
            <a:r>
              <a:rPr sz="1000" spc="-15" dirty="0">
                <a:solidFill>
                  <a:prstClr val="black"/>
                </a:solidFill>
                <a:cs typeface="Calibri"/>
              </a:rPr>
              <a:t>the</a:t>
            </a:r>
            <a:r>
              <a:rPr sz="1000" spc="114" dirty="0">
                <a:solidFill>
                  <a:prstClr val="black"/>
                </a:solidFill>
                <a:cs typeface="Calibri"/>
              </a:rPr>
              <a:t> </a:t>
            </a:r>
            <a:r>
              <a:rPr sz="1000" spc="-15" dirty="0">
                <a:solidFill>
                  <a:prstClr val="black"/>
                </a:solidFill>
                <a:cs typeface="Calibri"/>
              </a:rPr>
              <a:t>appendicular</a:t>
            </a:r>
            <a:r>
              <a:rPr sz="1000" spc="95" dirty="0">
                <a:solidFill>
                  <a:prstClr val="black"/>
                </a:solidFill>
                <a:cs typeface="Calibri"/>
              </a:rPr>
              <a:t> </a:t>
            </a:r>
            <a:r>
              <a:rPr sz="1000" spc="-20" dirty="0">
                <a:solidFill>
                  <a:prstClr val="black"/>
                </a:solidFill>
                <a:cs typeface="Calibri"/>
              </a:rPr>
              <a:t>skeleton,</a:t>
            </a:r>
            <a:r>
              <a:rPr sz="1000" spc="110" dirty="0">
                <a:solidFill>
                  <a:prstClr val="black"/>
                </a:solidFill>
                <a:cs typeface="Calibri"/>
              </a:rPr>
              <a:t> </a:t>
            </a:r>
            <a:r>
              <a:rPr sz="1000" spc="-15" dirty="0">
                <a:solidFill>
                  <a:prstClr val="black"/>
                </a:solidFill>
                <a:cs typeface="Calibri"/>
              </a:rPr>
              <a:t>while</a:t>
            </a:r>
            <a:endParaRPr sz="1000">
              <a:solidFill>
                <a:prstClr val="black"/>
              </a:solidFill>
              <a:cs typeface="Calibri"/>
            </a:endParaRPr>
          </a:p>
          <a:p>
            <a:pPr marL="50800" marR="43180" algn="just">
              <a:lnSpc>
                <a:spcPts val="1200"/>
              </a:lnSpc>
              <a:spcBef>
                <a:spcPts val="40"/>
              </a:spcBef>
            </a:pPr>
            <a:r>
              <a:rPr sz="1000" spc="-20" dirty="0">
                <a:solidFill>
                  <a:prstClr val="black"/>
                </a:solidFill>
                <a:cs typeface="Calibri"/>
              </a:rPr>
              <a:t>tumours</a:t>
            </a:r>
            <a:r>
              <a:rPr sz="1000" spc="-1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5" dirty="0">
                <a:solidFill>
                  <a:prstClr val="black"/>
                </a:solidFill>
                <a:cs typeface="Calibri"/>
              </a:rPr>
              <a:t>the</a:t>
            </a:r>
            <a:r>
              <a:rPr sz="1000" spc="-10" dirty="0">
                <a:solidFill>
                  <a:prstClr val="black"/>
                </a:solidFill>
                <a:cs typeface="Calibri"/>
              </a:rPr>
              <a:t> </a:t>
            </a:r>
            <a:r>
              <a:rPr sz="1000" spc="-15" dirty="0">
                <a:solidFill>
                  <a:prstClr val="black"/>
                </a:solidFill>
                <a:cs typeface="Calibri"/>
              </a:rPr>
              <a:t>axial</a:t>
            </a:r>
            <a:r>
              <a:rPr sz="1000" spc="-10" dirty="0">
                <a:solidFill>
                  <a:prstClr val="black"/>
                </a:solidFill>
                <a:cs typeface="Calibri"/>
              </a:rPr>
              <a:t> </a:t>
            </a:r>
            <a:r>
              <a:rPr sz="1000" spc="-20" dirty="0">
                <a:solidFill>
                  <a:prstClr val="black"/>
                </a:solidFill>
                <a:cs typeface="Calibri"/>
              </a:rPr>
              <a:t>skeleton</a:t>
            </a:r>
            <a:r>
              <a:rPr sz="1000" spc="-15" dirty="0">
                <a:solidFill>
                  <a:prstClr val="black"/>
                </a:solidFill>
                <a:cs typeface="Calibri"/>
              </a:rPr>
              <a:t> </a:t>
            </a:r>
            <a:r>
              <a:rPr sz="1000" spc="-45" dirty="0">
                <a:solidFill>
                  <a:prstClr val="black"/>
                </a:solidFill>
                <a:cs typeface="Calibri"/>
              </a:rPr>
              <a:t>(</a:t>
            </a:r>
            <a:r>
              <a:rPr sz="1000" spc="-45" dirty="0">
                <a:solidFill>
                  <a:prstClr val="black"/>
                </a:solidFill>
                <a:latin typeface="Lucida Sans Unicode"/>
                <a:cs typeface="Lucida Sans Unicode"/>
              </a:rPr>
              <a:t>ﬂ</a:t>
            </a:r>
            <a:r>
              <a:rPr sz="1000" spc="-45" dirty="0">
                <a:solidFill>
                  <a:prstClr val="black"/>
                </a:solidFill>
                <a:cs typeface="Calibri"/>
              </a:rPr>
              <a:t>at</a:t>
            </a:r>
            <a:r>
              <a:rPr sz="1000" spc="-40" dirty="0">
                <a:solidFill>
                  <a:prstClr val="black"/>
                </a:solidFill>
                <a:cs typeface="Calibri"/>
              </a:rPr>
              <a:t> </a:t>
            </a:r>
            <a:r>
              <a:rPr sz="1000" spc="-20" dirty="0">
                <a:solidFill>
                  <a:prstClr val="black"/>
                </a:solidFill>
                <a:cs typeface="Calibri"/>
              </a:rPr>
              <a:t>bones</a:t>
            </a:r>
            <a:r>
              <a:rPr sz="1000" spc="-15" dirty="0">
                <a:solidFill>
                  <a:prstClr val="black"/>
                </a:solidFill>
                <a:cs typeface="Calibri"/>
              </a:rPr>
              <a:t> including</a:t>
            </a:r>
            <a:r>
              <a:rPr sz="1000" spc="-10" dirty="0">
                <a:solidFill>
                  <a:prstClr val="black"/>
                </a:solidFill>
                <a:cs typeface="Calibri"/>
              </a:rPr>
              <a:t> </a:t>
            </a:r>
            <a:r>
              <a:rPr sz="1000" spc="-15" dirty="0">
                <a:solidFill>
                  <a:prstClr val="black"/>
                </a:solidFill>
                <a:cs typeface="Calibri"/>
              </a:rPr>
              <a:t>pelvis, </a:t>
            </a:r>
            <a:r>
              <a:rPr sz="1000" spc="-10" dirty="0">
                <a:solidFill>
                  <a:prstClr val="black"/>
                </a:solidFill>
                <a:cs typeface="Calibri"/>
              </a:rPr>
              <a:t> </a:t>
            </a:r>
            <a:r>
              <a:rPr sz="1000" spc="-15" dirty="0">
                <a:solidFill>
                  <a:prstClr val="black"/>
                </a:solidFill>
                <a:cs typeface="Calibri"/>
              </a:rPr>
              <a:t>scapula</a:t>
            </a:r>
            <a:r>
              <a:rPr sz="1000" spc="-10" dirty="0">
                <a:solidFill>
                  <a:prstClr val="black"/>
                </a:solidFill>
                <a:cs typeface="Calibri"/>
              </a:rPr>
              <a:t> </a:t>
            </a:r>
            <a:r>
              <a:rPr sz="1000" spc="-15" dirty="0">
                <a:solidFill>
                  <a:prstClr val="black"/>
                </a:solidFill>
                <a:cs typeface="Calibri"/>
              </a:rPr>
              <a:t>and</a:t>
            </a:r>
            <a:r>
              <a:rPr sz="1000" spc="-10" dirty="0">
                <a:solidFill>
                  <a:prstClr val="black"/>
                </a:solidFill>
                <a:cs typeface="Calibri"/>
              </a:rPr>
              <a:t> </a:t>
            </a:r>
            <a:r>
              <a:rPr sz="1000" spc="-15" dirty="0">
                <a:solidFill>
                  <a:prstClr val="black"/>
                </a:solidFill>
                <a:cs typeface="Calibri"/>
              </a:rPr>
              <a:t>skull</a:t>
            </a:r>
            <a:r>
              <a:rPr sz="1000" spc="-10" dirty="0">
                <a:solidFill>
                  <a:prstClr val="black"/>
                </a:solidFill>
                <a:cs typeface="Calibri"/>
              </a:rPr>
              <a:t> </a:t>
            </a:r>
            <a:r>
              <a:rPr sz="1000" spc="-15" dirty="0">
                <a:solidFill>
                  <a:prstClr val="black"/>
                </a:solidFill>
                <a:cs typeface="Calibri"/>
              </a:rPr>
              <a:t>base)</a:t>
            </a:r>
            <a:r>
              <a:rPr sz="1000" spc="-10" dirty="0">
                <a:solidFill>
                  <a:prstClr val="black"/>
                </a:solidFill>
                <a:cs typeface="Calibri"/>
              </a:rPr>
              <a:t> </a:t>
            </a:r>
            <a:r>
              <a:rPr sz="1000" spc="-15" dirty="0">
                <a:solidFill>
                  <a:prstClr val="black"/>
                </a:solidFill>
                <a:cs typeface="Calibri"/>
              </a:rPr>
              <a:t>should</a:t>
            </a:r>
            <a:r>
              <a:rPr sz="1000" spc="-10" dirty="0">
                <a:solidFill>
                  <a:prstClr val="black"/>
                </a:solidFill>
                <a:cs typeface="Calibri"/>
              </a:rPr>
              <a:t> be</a:t>
            </a:r>
            <a:r>
              <a:rPr sz="1000" spc="-5" dirty="0">
                <a:solidFill>
                  <a:prstClr val="black"/>
                </a:solidFill>
                <a:cs typeface="Calibri"/>
              </a:rPr>
              <a:t> </a:t>
            </a:r>
            <a:r>
              <a:rPr sz="1000" spc="-15" dirty="0">
                <a:solidFill>
                  <a:prstClr val="black"/>
                </a:solidFill>
                <a:cs typeface="Calibri"/>
              </a:rPr>
              <a:t>called</a:t>
            </a:r>
            <a:r>
              <a:rPr sz="1000" spc="-10" dirty="0">
                <a:solidFill>
                  <a:prstClr val="black"/>
                </a:solidFill>
                <a:cs typeface="Calibri"/>
              </a:rPr>
              <a:t> </a:t>
            </a:r>
            <a:r>
              <a:rPr sz="1000" spc="-20" dirty="0">
                <a:solidFill>
                  <a:prstClr val="black"/>
                </a:solidFill>
                <a:cs typeface="Calibri"/>
              </a:rPr>
              <a:t>chondrosarcoma </a:t>
            </a:r>
            <a:r>
              <a:rPr sz="1000" spc="-15" dirty="0">
                <a:solidFill>
                  <a:prstClr val="black"/>
                </a:solidFill>
                <a:cs typeface="Calibri"/>
              </a:rPr>
              <a:t> grade</a:t>
            </a:r>
            <a:r>
              <a:rPr sz="1000" spc="-10" dirty="0">
                <a:solidFill>
                  <a:prstClr val="black"/>
                </a:solidFill>
                <a:cs typeface="Calibri"/>
              </a:rPr>
              <a:t> </a:t>
            </a:r>
            <a:r>
              <a:rPr sz="1000" spc="5" dirty="0">
                <a:solidFill>
                  <a:prstClr val="black"/>
                </a:solidFill>
                <a:cs typeface="Calibri"/>
              </a:rPr>
              <a:t>I.</a:t>
            </a:r>
            <a:r>
              <a:rPr sz="975" spc="7" baseline="38461" dirty="0">
                <a:solidFill>
                  <a:srgbClr val="007FAC"/>
                </a:solidFill>
                <a:cs typeface="Calibri"/>
                <a:hlinkClick r:id="rId5" action="ppaction://hlinksldjump"/>
              </a:rPr>
              <a:t>4</a:t>
            </a:r>
            <a:r>
              <a:rPr sz="975" spc="15" baseline="38461" dirty="0">
                <a:solidFill>
                  <a:srgbClr val="007FAC"/>
                </a:solidFill>
                <a:cs typeface="Calibri"/>
              </a:rPr>
              <a:t> </a:t>
            </a:r>
            <a:r>
              <a:rPr sz="1000" spc="-15" dirty="0">
                <a:solidFill>
                  <a:prstClr val="black"/>
                </a:solidFill>
                <a:cs typeface="Calibri"/>
              </a:rPr>
              <a:t>Most</a:t>
            </a:r>
            <a:r>
              <a:rPr sz="1000" spc="-10" dirty="0">
                <a:solidFill>
                  <a:prstClr val="black"/>
                </a:solidFill>
                <a:cs typeface="Calibri"/>
              </a:rPr>
              <a:t> </a:t>
            </a:r>
            <a:r>
              <a:rPr sz="1000" spc="-20" dirty="0">
                <a:solidFill>
                  <a:prstClr val="black"/>
                </a:solidFill>
                <a:cs typeface="Calibri"/>
              </a:rPr>
              <a:t>low-grade</a:t>
            </a:r>
            <a:r>
              <a:rPr sz="1000" spc="-15" dirty="0">
                <a:solidFill>
                  <a:prstClr val="black"/>
                </a:solidFill>
                <a:cs typeface="Calibri"/>
              </a:rPr>
              <a:t> and</a:t>
            </a:r>
            <a:r>
              <a:rPr sz="1000" spc="-10" dirty="0">
                <a:solidFill>
                  <a:prstClr val="black"/>
                </a:solidFill>
                <a:cs typeface="Calibri"/>
              </a:rPr>
              <a:t> </a:t>
            </a:r>
            <a:r>
              <a:rPr sz="1000" spc="-15" dirty="0">
                <a:solidFill>
                  <a:prstClr val="black"/>
                </a:solidFill>
                <a:cs typeface="Calibri"/>
              </a:rPr>
              <a:t>high-grade</a:t>
            </a:r>
            <a:r>
              <a:rPr sz="1000" spc="-10" dirty="0">
                <a:solidFill>
                  <a:prstClr val="black"/>
                </a:solidFill>
                <a:cs typeface="Calibri"/>
              </a:rPr>
              <a:t> </a:t>
            </a:r>
            <a:r>
              <a:rPr sz="1000" spc="-15" dirty="0">
                <a:solidFill>
                  <a:prstClr val="black"/>
                </a:solidFill>
                <a:cs typeface="Calibri"/>
              </a:rPr>
              <a:t>conventional </a:t>
            </a:r>
            <a:r>
              <a:rPr sz="1000" spc="-10" dirty="0">
                <a:solidFill>
                  <a:prstClr val="black"/>
                </a:solidFill>
                <a:cs typeface="Calibri"/>
              </a:rPr>
              <a:t> </a:t>
            </a:r>
            <a:r>
              <a:rPr sz="1000" spc="-20" dirty="0">
                <a:solidFill>
                  <a:prstClr val="black"/>
                </a:solidFill>
                <a:cs typeface="Calibri"/>
              </a:rPr>
              <a:t>chondrosarcomas</a:t>
            </a:r>
            <a:r>
              <a:rPr sz="1000" spc="185" dirty="0">
                <a:solidFill>
                  <a:prstClr val="black"/>
                </a:solidFill>
                <a:cs typeface="Calibri"/>
              </a:rPr>
              <a:t> </a:t>
            </a:r>
            <a:r>
              <a:rPr sz="1000" spc="-20" dirty="0">
                <a:solidFill>
                  <a:prstClr val="black"/>
                </a:solidFill>
                <a:cs typeface="Calibri"/>
              </a:rPr>
              <a:t>are</a:t>
            </a:r>
            <a:r>
              <a:rPr sz="1000" spc="185" dirty="0">
                <a:solidFill>
                  <a:prstClr val="black"/>
                </a:solidFill>
                <a:cs typeface="Calibri"/>
              </a:rPr>
              <a:t> </a:t>
            </a:r>
            <a:r>
              <a:rPr sz="1000" spc="-15" dirty="0">
                <a:solidFill>
                  <a:prstClr val="black"/>
                </a:solidFill>
                <a:cs typeface="Calibri"/>
              </a:rPr>
              <a:t>primary </a:t>
            </a:r>
            <a:r>
              <a:rPr sz="1000" spc="-10" dirty="0">
                <a:solidFill>
                  <a:prstClr val="black"/>
                </a:solidFill>
                <a:cs typeface="Calibri"/>
              </a:rPr>
              <a:t>and </a:t>
            </a:r>
            <a:r>
              <a:rPr sz="1000" spc="-15" dirty="0">
                <a:solidFill>
                  <a:prstClr val="black"/>
                </a:solidFill>
                <a:cs typeface="Calibri"/>
              </a:rPr>
              <a:t>originate </a:t>
            </a:r>
            <a:r>
              <a:rPr sz="1000" spc="-5" dirty="0">
                <a:solidFill>
                  <a:prstClr val="black"/>
                </a:solidFill>
                <a:cs typeface="Calibri"/>
              </a:rPr>
              <a:t>in </a:t>
            </a:r>
            <a:r>
              <a:rPr sz="1000" spc="-15" dirty="0">
                <a:solidFill>
                  <a:prstClr val="black"/>
                </a:solidFill>
                <a:cs typeface="Calibri"/>
              </a:rPr>
              <a:t>the medulla </a:t>
            </a:r>
            <a:r>
              <a:rPr sz="1000" spc="-10" dirty="0">
                <a:solidFill>
                  <a:prstClr val="black"/>
                </a:solidFill>
                <a:cs typeface="Calibri"/>
              </a:rPr>
              <a:t> of</a:t>
            </a:r>
            <a:r>
              <a:rPr sz="1000" spc="-5" dirty="0">
                <a:solidFill>
                  <a:prstClr val="black"/>
                </a:solidFill>
                <a:cs typeface="Calibri"/>
              </a:rPr>
              <a:t> </a:t>
            </a:r>
            <a:r>
              <a:rPr sz="1000" spc="-15" dirty="0">
                <a:solidFill>
                  <a:prstClr val="black"/>
                </a:solidFill>
                <a:cs typeface="Calibri"/>
              </a:rPr>
              <a:t>bone</a:t>
            </a:r>
            <a:r>
              <a:rPr sz="1000" spc="-10" dirty="0">
                <a:solidFill>
                  <a:prstClr val="black"/>
                </a:solidFill>
                <a:cs typeface="Calibri"/>
              </a:rPr>
              <a:t> </a:t>
            </a:r>
            <a:r>
              <a:rPr sz="1000" spc="-15" dirty="0">
                <a:solidFill>
                  <a:prstClr val="black"/>
                </a:solidFill>
                <a:cs typeface="Calibri"/>
              </a:rPr>
              <a:t>(central</a:t>
            </a:r>
            <a:r>
              <a:rPr sz="1000" spc="-10" dirty="0">
                <a:solidFill>
                  <a:prstClr val="black"/>
                </a:solidFill>
                <a:cs typeface="Calibri"/>
              </a:rPr>
              <a:t> </a:t>
            </a:r>
            <a:r>
              <a:rPr sz="1000" spc="-20" dirty="0">
                <a:solidFill>
                  <a:prstClr val="black"/>
                </a:solidFill>
                <a:cs typeface="Calibri"/>
              </a:rPr>
              <a:t>chondrosarcoma),</a:t>
            </a:r>
            <a:r>
              <a:rPr sz="1000" spc="-15" dirty="0">
                <a:solidFill>
                  <a:prstClr val="black"/>
                </a:solidFill>
                <a:cs typeface="Calibri"/>
              </a:rPr>
              <a:t> although</a:t>
            </a:r>
            <a:r>
              <a:rPr sz="1000" spc="195" dirty="0">
                <a:solidFill>
                  <a:prstClr val="black"/>
                </a:solidFill>
                <a:cs typeface="Calibri"/>
              </a:rPr>
              <a:t> </a:t>
            </a:r>
            <a:r>
              <a:rPr sz="1000" spc="-15" dirty="0">
                <a:solidFill>
                  <a:prstClr val="black"/>
                </a:solidFill>
                <a:cs typeface="Calibri"/>
              </a:rPr>
              <a:t>a</a:t>
            </a:r>
            <a:r>
              <a:rPr sz="1000" spc="195" dirty="0">
                <a:solidFill>
                  <a:prstClr val="black"/>
                </a:solidFill>
                <a:cs typeface="Calibri"/>
              </a:rPr>
              <a:t> </a:t>
            </a:r>
            <a:r>
              <a:rPr sz="1000" spc="-15" dirty="0">
                <a:solidFill>
                  <a:prstClr val="black"/>
                </a:solidFill>
                <a:cs typeface="Calibri"/>
              </a:rPr>
              <a:t>proportion </a:t>
            </a:r>
            <a:r>
              <a:rPr sz="1000" spc="-10" dirty="0">
                <a:solidFill>
                  <a:prstClr val="black"/>
                </a:solidFill>
                <a:cs typeface="Calibri"/>
              </a:rPr>
              <a:t> </a:t>
            </a:r>
            <a:r>
              <a:rPr sz="1000" spc="-15" dirty="0">
                <a:solidFill>
                  <a:prstClr val="black"/>
                </a:solidFill>
                <a:cs typeface="Calibri"/>
              </a:rPr>
              <a:t>can</a:t>
            </a:r>
            <a:r>
              <a:rPr sz="1000" spc="-10" dirty="0">
                <a:solidFill>
                  <a:prstClr val="black"/>
                </a:solidFill>
                <a:cs typeface="Calibri"/>
              </a:rPr>
              <a:t> </a:t>
            </a:r>
            <a:r>
              <a:rPr sz="1000" spc="-15" dirty="0">
                <a:solidFill>
                  <a:prstClr val="black"/>
                </a:solidFill>
                <a:cs typeface="Calibri"/>
              </a:rPr>
              <a:t>arise</a:t>
            </a:r>
            <a:r>
              <a:rPr sz="1000" spc="-10" dirty="0">
                <a:solidFill>
                  <a:prstClr val="black"/>
                </a:solidFill>
                <a:cs typeface="Calibri"/>
              </a:rPr>
              <a:t> </a:t>
            </a:r>
            <a:r>
              <a:rPr sz="1000" spc="-15" dirty="0">
                <a:solidFill>
                  <a:prstClr val="black"/>
                </a:solidFill>
                <a:cs typeface="Calibri"/>
              </a:rPr>
              <a:t>secondary</a:t>
            </a:r>
            <a:r>
              <a:rPr sz="1000" spc="-10" dirty="0">
                <a:solidFill>
                  <a:prstClr val="black"/>
                </a:solidFill>
                <a:cs typeface="Calibri"/>
              </a:rPr>
              <a:t> within</a:t>
            </a:r>
            <a:r>
              <a:rPr sz="1000" spc="-5"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20" dirty="0">
                <a:solidFill>
                  <a:prstClr val="black"/>
                </a:solidFill>
                <a:cs typeface="Calibri"/>
              </a:rPr>
              <a:t>enchondroma</a:t>
            </a:r>
            <a:r>
              <a:rPr sz="1000" spc="-15" dirty="0">
                <a:solidFill>
                  <a:prstClr val="black"/>
                </a:solidFill>
                <a:cs typeface="Calibri"/>
              </a:rPr>
              <a:t> </a:t>
            </a:r>
            <a:r>
              <a:rPr sz="1000" spc="-20" dirty="0">
                <a:solidFill>
                  <a:prstClr val="black"/>
                </a:solidFill>
                <a:cs typeface="Calibri"/>
              </a:rPr>
              <a:t>(secondary </a:t>
            </a:r>
            <a:r>
              <a:rPr sz="1000" spc="-15" dirty="0">
                <a:solidFill>
                  <a:prstClr val="black"/>
                </a:solidFill>
                <a:cs typeface="Calibri"/>
              </a:rPr>
              <a:t> central</a:t>
            </a:r>
            <a:r>
              <a:rPr sz="1000" spc="60" dirty="0">
                <a:solidFill>
                  <a:prstClr val="black"/>
                </a:solidFill>
                <a:cs typeface="Calibri"/>
              </a:rPr>
              <a:t> </a:t>
            </a:r>
            <a:r>
              <a:rPr sz="1000" spc="-20" dirty="0">
                <a:solidFill>
                  <a:prstClr val="black"/>
                </a:solidFill>
                <a:cs typeface="Calibri"/>
              </a:rPr>
              <a:t>chondrosarcoma)</a:t>
            </a:r>
            <a:r>
              <a:rPr sz="1000" spc="55" dirty="0">
                <a:solidFill>
                  <a:prstClr val="black"/>
                </a:solidFill>
                <a:cs typeface="Calibri"/>
              </a:rPr>
              <a:t> </a:t>
            </a:r>
            <a:r>
              <a:rPr sz="1000" spc="-10" dirty="0">
                <a:solidFill>
                  <a:prstClr val="black"/>
                </a:solidFill>
                <a:cs typeface="Calibri"/>
              </a:rPr>
              <a:t>or</a:t>
            </a:r>
            <a:r>
              <a:rPr sz="1000" spc="50" dirty="0">
                <a:solidFill>
                  <a:prstClr val="black"/>
                </a:solidFill>
                <a:cs typeface="Calibri"/>
              </a:rPr>
              <a:t> </a:t>
            </a:r>
            <a:r>
              <a:rPr sz="1000" spc="-10" dirty="0">
                <a:solidFill>
                  <a:prstClr val="black"/>
                </a:solidFill>
                <a:cs typeface="Calibri"/>
              </a:rPr>
              <a:t>at</a:t>
            </a:r>
            <a:r>
              <a:rPr sz="1000" spc="45" dirty="0">
                <a:solidFill>
                  <a:prstClr val="black"/>
                </a:solidFill>
                <a:cs typeface="Calibri"/>
              </a:rPr>
              <a:t> </a:t>
            </a:r>
            <a:r>
              <a:rPr sz="1000" spc="-15" dirty="0">
                <a:solidFill>
                  <a:prstClr val="black"/>
                </a:solidFill>
                <a:cs typeface="Calibri"/>
              </a:rPr>
              <a:t>the</a:t>
            </a:r>
            <a:r>
              <a:rPr sz="1000" spc="60" dirty="0">
                <a:solidFill>
                  <a:prstClr val="black"/>
                </a:solidFill>
                <a:cs typeface="Calibri"/>
              </a:rPr>
              <a:t> </a:t>
            </a:r>
            <a:r>
              <a:rPr sz="1000" spc="-15" dirty="0">
                <a:solidFill>
                  <a:prstClr val="black"/>
                </a:solidFill>
                <a:cs typeface="Calibri"/>
              </a:rPr>
              <a:t>surface</a:t>
            </a:r>
            <a:r>
              <a:rPr sz="1000" spc="65" dirty="0">
                <a:solidFill>
                  <a:prstClr val="black"/>
                </a:solidFill>
                <a:cs typeface="Calibri"/>
              </a:rPr>
              <a:t> </a:t>
            </a:r>
            <a:r>
              <a:rPr sz="1000" spc="-10" dirty="0">
                <a:solidFill>
                  <a:prstClr val="black"/>
                </a:solidFill>
                <a:cs typeface="Calibri"/>
              </a:rPr>
              <a:t>of</a:t>
            </a:r>
            <a:r>
              <a:rPr sz="1000" spc="50" dirty="0">
                <a:solidFill>
                  <a:prstClr val="black"/>
                </a:solidFill>
                <a:cs typeface="Calibri"/>
              </a:rPr>
              <a:t> </a:t>
            </a:r>
            <a:r>
              <a:rPr sz="1000" spc="-15" dirty="0">
                <a:solidFill>
                  <a:prstClr val="black"/>
                </a:solidFill>
                <a:cs typeface="Calibri"/>
              </a:rPr>
              <a:t>the</a:t>
            </a:r>
            <a:r>
              <a:rPr sz="1000" spc="65" dirty="0">
                <a:solidFill>
                  <a:prstClr val="black"/>
                </a:solidFill>
                <a:cs typeface="Calibri"/>
              </a:rPr>
              <a:t> </a:t>
            </a:r>
            <a:r>
              <a:rPr sz="1000" spc="-15" dirty="0">
                <a:solidFill>
                  <a:prstClr val="black"/>
                </a:solidFill>
                <a:cs typeface="Calibri"/>
              </a:rPr>
              <a:t>bone</a:t>
            </a:r>
            <a:r>
              <a:rPr sz="1000" spc="60" dirty="0">
                <a:solidFill>
                  <a:prstClr val="black"/>
                </a:solidFill>
                <a:cs typeface="Calibri"/>
              </a:rPr>
              <a:t> </a:t>
            </a:r>
            <a:r>
              <a:rPr sz="1000" spc="-15" dirty="0">
                <a:solidFill>
                  <a:prstClr val="black"/>
                </a:solidFill>
                <a:cs typeface="Calibri"/>
              </a:rPr>
              <a:t>from</a:t>
            </a:r>
            <a:endParaRPr sz="1000">
              <a:solidFill>
                <a:prstClr val="black"/>
              </a:solidFill>
              <a:cs typeface="Calibri"/>
            </a:endParaRPr>
          </a:p>
          <a:p>
            <a:endParaRPr sz="750">
              <a:solidFill>
                <a:prstClr val="black"/>
              </a:solidFill>
              <a:cs typeface="Calibri"/>
            </a:endParaRPr>
          </a:p>
          <a:p>
            <a:pPr marL="50165" algn="just"/>
            <a:r>
              <a:rPr sz="900" spc="-10" dirty="0">
                <a:solidFill>
                  <a:prstClr val="black"/>
                </a:solidFill>
                <a:latin typeface="Arial MT"/>
                <a:cs typeface="Arial MT"/>
              </a:rPr>
              <a:t>1528</a:t>
            </a:r>
            <a:r>
              <a:rPr sz="900" spc="320" dirty="0">
                <a:solidFill>
                  <a:prstClr val="black"/>
                </a:solidFill>
                <a:latin typeface="Arial MT"/>
                <a:cs typeface="Arial MT"/>
              </a:rPr>
              <a:t>   </a:t>
            </a:r>
            <a:r>
              <a:rPr sz="900" spc="-50" dirty="0">
                <a:solidFill>
                  <a:srgbClr val="007FAC"/>
                </a:solidFill>
                <a:latin typeface="Arial MT"/>
                <a:cs typeface="Arial MT"/>
              </a:rPr>
              <a:t>https://doi.org/</a:t>
            </a:r>
            <a:r>
              <a:rPr sz="900" spc="-50" dirty="0">
                <a:solidFill>
                  <a:srgbClr val="007FAC"/>
                </a:solidFill>
                <a:latin typeface="Arial MT"/>
                <a:cs typeface="Arial MT"/>
                <a:hlinkClick r:id="rId3"/>
              </a:rPr>
              <a:t>10.1016/j.annonc.2021.08.1995</a:t>
            </a:r>
            <a:endParaRPr sz="900">
              <a:solidFill>
                <a:prstClr val="black"/>
              </a:solidFill>
              <a:latin typeface="Arial MT"/>
              <a:cs typeface="Arial MT"/>
            </a:endParaRPr>
          </a:p>
        </p:txBody>
      </p:sp>
      <p:sp>
        <p:nvSpPr>
          <p:cNvPr id="7" name="object 7"/>
          <p:cNvSpPr txBox="1"/>
          <p:nvPr/>
        </p:nvSpPr>
        <p:spPr>
          <a:xfrm>
            <a:off x="5122947" y="759367"/>
            <a:ext cx="4070807" cy="1089401"/>
          </a:xfrm>
          <a:prstGeom prst="rect">
            <a:avLst/>
          </a:prstGeom>
        </p:spPr>
        <p:txBody>
          <a:bodyPr vert="horz" wrap="square" lIns="0" tIns="12065" rIns="0" bIns="0" rtlCol="0">
            <a:spAutoFit/>
          </a:bodyPr>
          <a:lstStyle/>
          <a:p>
            <a:pPr marL="38100" marR="30480" algn="just">
              <a:spcBef>
                <a:spcPts val="95"/>
              </a:spcBef>
            </a:pPr>
            <a:r>
              <a:rPr sz="1000" spc="-15" dirty="0">
                <a:solidFill>
                  <a:prstClr val="black"/>
                </a:solidFill>
                <a:cs typeface="Calibri"/>
              </a:rPr>
              <a:t>the</a:t>
            </a:r>
            <a:r>
              <a:rPr sz="1000" spc="-10" dirty="0">
                <a:solidFill>
                  <a:prstClr val="black"/>
                </a:solidFill>
                <a:cs typeface="Calibri"/>
              </a:rPr>
              <a:t> </a:t>
            </a:r>
            <a:r>
              <a:rPr sz="1000" spc="-15" dirty="0">
                <a:solidFill>
                  <a:prstClr val="black"/>
                </a:solidFill>
                <a:cs typeface="Calibri"/>
              </a:rPr>
              <a:t>cap</a:t>
            </a:r>
            <a:r>
              <a:rPr sz="1000" spc="-10" dirty="0">
                <a:solidFill>
                  <a:prstClr val="black"/>
                </a:solidFill>
                <a:cs typeface="Calibri"/>
              </a:rPr>
              <a:t> of</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a:t>
            </a:r>
            <a:r>
              <a:rPr sz="1000" spc="-20" dirty="0">
                <a:solidFill>
                  <a:prstClr val="black"/>
                </a:solidFill>
                <a:cs typeface="Calibri"/>
              </a:rPr>
              <a:t>pre-existing</a:t>
            </a:r>
            <a:r>
              <a:rPr sz="1000" spc="-15" dirty="0">
                <a:solidFill>
                  <a:prstClr val="black"/>
                </a:solidFill>
                <a:cs typeface="Calibri"/>
              </a:rPr>
              <a:t> </a:t>
            </a:r>
            <a:r>
              <a:rPr sz="1000" spc="-20" dirty="0">
                <a:solidFill>
                  <a:prstClr val="black"/>
                </a:solidFill>
                <a:cs typeface="Calibri"/>
              </a:rPr>
              <a:t>osteochondroma</a:t>
            </a:r>
            <a:r>
              <a:rPr sz="1000" spc="-15" dirty="0">
                <a:solidFill>
                  <a:prstClr val="black"/>
                </a:solidFill>
                <a:cs typeface="Calibri"/>
              </a:rPr>
              <a:t> (secondary</a:t>
            </a:r>
            <a:r>
              <a:rPr sz="1000" spc="-10" dirty="0">
                <a:solidFill>
                  <a:prstClr val="black"/>
                </a:solidFill>
                <a:cs typeface="Calibri"/>
              </a:rPr>
              <a:t> </a:t>
            </a:r>
            <a:r>
              <a:rPr sz="1000" spc="-15" dirty="0">
                <a:solidFill>
                  <a:prstClr val="black"/>
                </a:solidFill>
                <a:cs typeface="Calibri"/>
              </a:rPr>
              <a:t>pe- </a:t>
            </a:r>
            <a:r>
              <a:rPr sz="1000" spc="-10" dirty="0">
                <a:solidFill>
                  <a:prstClr val="black"/>
                </a:solidFill>
                <a:cs typeface="Calibri"/>
              </a:rPr>
              <a:t> </a:t>
            </a:r>
            <a:r>
              <a:rPr sz="1000" spc="-15" dirty="0">
                <a:solidFill>
                  <a:prstClr val="black"/>
                </a:solidFill>
                <a:cs typeface="Calibri"/>
              </a:rPr>
              <a:t>ripheral </a:t>
            </a:r>
            <a:r>
              <a:rPr sz="1000" spc="-20" dirty="0">
                <a:solidFill>
                  <a:prstClr val="black"/>
                </a:solidFill>
                <a:cs typeface="Calibri"/>
              </a:rPr>
              <a:t>chondrosarcoma).</a:t>
            </a:r>
            <a:r>
              <a:rPr sz="1000" spc="-15" dirty="0">
                <a:solidFill>
                  <a:prstClr val="black"/>
                </a:solidFill>
                <a:cs typeface="Calibri"/>
              </a:rPr>
              <a:t> Most </a:t>
            </a:r>
            <a:r>
              <a:rPr sz="1000" spc="-20" dirty="0">
                <a:solidFill>
                  <a:prstClr val="black"/>
                </a:solidFill>
                <a:cs typeface="Calibri"/>
              </a:rPr>
              <a:t>chondrosarcomas</a:t>
            </a:r>
            <a:r>
              <a:rPr sz="1000" spc="-15" dirty="0">
                <a:solidFill>
                  <a:prstClr val="black"/>
                </a:solidFill>
                <a:cs typeface="Calibri"/>
              </a:rPr>
              <a:t> </a:t>
            </a:r>
            <a:r>
              <a:rPr sz="1000" spc="-20" dirty="0">
                <a:solidFill>
                  <a:prstClr val="black"/>
                </a:solidFill>
                <a:cs typeface="Calibri"/>
              </a:rPr>
              <a:t>are</a:t>
            </a:r>
            <a:r>
              <a:rPr sz="1000" spc="-15" dirty="0">
                <a:solidFill>
                  <a:prstClr val="black"/>
                </a:solidFill>
                <a:cs typeface="Calibri"/>
              </a:rPr>
              <a:t> soli- </a:t>
            </a:r>
            <a:r>
              <a:rPr sz="1000" spc="-10" dirty="0">
                <a:solidFill>
                  <a:prstClr val="black"/>
                </a:solidFill>
                <a:cs typeface="Calibri"/>
              </a:rPr>
              <a:t> </a:t>
            </a:r>
            <a:r>
              <a:rPr sz="1000" spc="-30" dirty="0">
                <a:solidFill>
                  <a:prstClr val="black"/>
                </a:solidFill>
                <a:cs typeface="Calibri"/>
              </a:rPr>
              <a:t>tary,</a:t>
            </a:r>
            <a:r>
              <a:rPr sz="1000" spc="-25" dirty="0">
                <a:solidFill>
                  <a:prstClr val="black"/>
                </a:solidFill>
                <a:cs typeface="Calibri"/>
              </a:rPr>
              <a:t> </a:t>
            </a:r>
            <a:r>
              <a:rPr sz="1000" spc="-15" dirty="0">
                <a:solidFill>
                  <a:prstClr val="black"/>
                </a:solidFill>
                <a:cs typeface="Calibri"/>
              </a:rPr>
              <a:t>but</a:t>
            </a:r>
            <a:r>
              <a:rPr sz="1000" spc="-10" dirty="0">
                <a:solidFill>
                  <a:prstClr val="black"/>
                </a:solidFill>
                <a:cs typeface="Calibri"/>
              </a:rPr>
              <a:t> </a:t>
            </a:r>
            <a:r>
              <a:rPr sz="1000" spc="-15" dirty="0">
                <a:solidFill>
                  <a:prstClr val="black"/>
                </a:solidFill>
                <a:cs typeface="Calibri"/>
              </a:rPr>
              <a:t>they</a:t>
            </a:r>
            <a:r>
              <a:rPr sz="1000" spc="-10" dirty="0">
                <a:solidFill>
                  <a:prstClr val="black"/>
                </a:solidFill>
                <a:cs typeface="Calibri"/>
              </a:rPr>
              <a:t> </a:t>
            </a:r>
            <a:r>
              <a:rPr sz="1000" spc="-15" dirty="0">
                <a:solidFill>
                  <a:prstClr val="black"/>
                </a:solidFill>
                <a:cs typeface="Calibri"/>
              </a:rPr>
              <a:t>can</a:t>
            </a:r>
            <a:r>
              <a:rPr sz="1000" spc="-10" dirty="0">
                <a:solidFill>
                  <a:prstClr val="black"/>
                </a:solidFill>
                <a:cs typeface="Calibri"/>
              </a:rPr>
              <a:t> </a:t>
            </a:r>
            <a:r>
              <a:rPr sz="1000" spc="-15" dirty="0">
                <a:solidFill>
                  <a:prstClr val="black"/>
                </a:solidFill>
                <a:cs typeface="Calibri"/>
              </a:rPr>
              <a:t>occur</a:t>
            </a:r>
            <a:r>
              <a:rPr sz="1000" spc="-10"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a:t>
            </a:r>
            <a:r>
              <a:rPr sz="1000" spc="-15" dirty="0">
                <a:solidFill>
                  <a:prstClr val="black"/>
                </a:solidFill>
                <a:cs typeface="Calibri"/>
              </a:rPr>
              <a:t>multiple</a:t>
            </a:r>
            <a:r>
              <a:rPr sz="1000" spc="-10" dirty="0">
                <a:solidFill>
                  <a:prstClr val="black"/>
                </a:solidFill>
                <a:cs typeface="Calibri"/>
              </a:rPr>
              <a:t> </a:t>
            </a:r>
            <a:r>
              <a:rPr sz="1000" spc="-15" dirty="0">
                <a:solidFill>
                  <a:prstClr val="black"/>
                </a:solidFill>
                <a:cs typeface="Calibri"/>
              </a:rPr>
              <a:t>lesions</a:t>
            </a:r>
            <a:r>
              <a:rPr sz="1000" spc="-10" dirty="0">
                <a:solidFill>
                  <a:prstClr val="black"/>
                </a:solidFill>
                <a:cs typeface="Calibri"/>
              </a:rPr>
              <a:t> </a:t>
            </a:r>
            <a:r>
              <a:rPr sz="1000" spc="-5" dirty="0">
                <a:solidFill>
                  <a:prstClr val="black"/>
                </a:solidFill>
                <a:cs typeface="Calibri"/>
              </a:rPr>
              <a:t>in</a:t>
            </a:r>
            <a:r>
              <a:rPr sz="1000" dirty="0">
                <a:solidFill>
                  <a:prstClr val="black"/>
                </a:solidFill>
                <a:cs typeface="Calibri"/>
              </a:rPr>
              <a:t> </a:t>
            </a:r>
            <a:r>
              <a:rPr sz="1000" spc="-20" dirty="0">
                <a:solidFill>
                  <a:prstClr val="black"/>
                </a:solidFill>
                <a:cs typeface="Calibri"/>
              </a:rPr>
              <a:t>syndromic </a:t>
            </a:r>
            <a:r>
              <a:rPr sz="1000" spc="-15" dirty="0">
                <a:solidFill>
                  <a:prstClr val="black"/>
                </a:solidFill>
                <a:cs typeface="Calibri"/>
              </a:rPr>
              <a:t> patients</a:t>
            </a:r>
            <a:r>
              <a:rPr sz="1000" spc="-10" dirty="0">
                <a:solidFill>
                  <a:prstClr val="black"/>
                </a:solidFill>
                <a:cs typeface="Calibri"/>
              </a:rPr>
              <a:t> </a:t>
            </a:r>
            <a:r>
              <a:rPr sz="1000" spc="-15" dirty="0">
                <a:solidFill>
                  <a:prstClr val="black"/>
                </a:solidFill>
                <a:cs typeface="Calibri"/>
              </a:rPr>
              <a:t>with</a:t>
            </a:r>
            <a:r>
              <a:rPr sz="1000" spc="-10" dirty="0">
                <a:solidFill>
                  <a:prstClr val="black"/>
                </a:solidFill>
                <a:cs typeface="Calibri"/>
              </a:rPr>
              <a:t> </a:t>
            </a:r>
            <a:r>
              <a:rPr sz="1000" spc="-15" dirty="0">
                <a:solidFill>
                  <a:prstClr val="black"/>
                </a:solidFill>
                <a:cs typeface="Calibri"/>
              </a:rPr>
              <a:t>multiple</a:t>
            </a:r>
            <a:r>
              <a:rPr sz="1000" spc="-10" dirty="0">
                <a:solidFill>
                  <a:prstClr val="black"/>
                </a:solidFill>
                <a:cs typeface="Calibri"/>
              </a:rPr>
              <a:t> </a:t>
            </a:r>
            <a:r>
              <a:rPr sz="1000" spc="-20" dirty="0">
                <a:solidFill>
                  <a:prstClr val="black"/>
                </a:solidFill>
                <a:cs typeface="Calibri"/>
              </a:rPr>
              <a:t>osteochondromas</a:t>
            </a:r>
            <a:r>
              <a:rPr sz="1000" spc="-1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enchon- </a:t>
            </a:r>
            <a:r>
              <a:rPr sz="1000" spc="-10" dirty="0">
                <a:solidFill>
                  <a:prstClr val="black"/>
                </a:solidFill>
                <a:cs typeface="Calibri"/>
              </a:rPr>
              <a:t> </a:t>
            </a:r>
            <a:r>
              <a:rPr sz="1000" spc="-20" dirty="0">
                <a:solidFill>
                  <a:prstClr val="black"/>
                </a:solidFill>
                <a:cs typeface="Calibri"/>
              </a:rPr>
              <a:t>dromatosis. Rarely </a:t>
            </a:r>
            <a:r>
              <a:rPr sz="1000" spc="-15" dirty="0">
                <a:solidFill>
                  <a:prstClr val="black"/>
                </a:solidFill>
                <a:cs typeface="Calibri"/>
              </a:rPr>
              <a:t>(2% </a:t>
            </a:r>
            <a:r>
              <a:rPr sz="1000" spc="-10" dirty="0">
                <a:solidFill>
                  <a:prstClr val="black"/>
                </a:solidFill>
                <a:cs typeface="Calibri"/>
              </a:rPr>
              <a:t>of </a:t>
            </a:r>
            <a:r>
              <a:rPr sz="1000" spc="-15" dirty="0">
                <a:solidFill>
                  <a:prstClr val="black"/>
                </a:solidFill>
                <a:cs typeface="Calibri"/>
              </a:rPr>
              <a:t>cases), </a:t>
            </a:r>
            <a:r>
              <a:rPr sz="1000" spc="-20" dirty="0">
                <a:solidFill>
                  <a:prstClr val="black"/>
                </a:solidFill>
                <a:cs typeface="Calibri"/>
              </a:rPr>
              <a:t>chondrosarcoma </a:t>
            </a:r>
            <a:r>
              <a:rPr sz="1000" spc="-10" dirty="0">
                <a:solidFill>
                  <a:prstClr val="black"/>
                </a:solidFill>
                <a:cs typeface="Calibri"/>
              </a:rPr>
              <a:t>can </a:t>
            </a:r>
            <a:r>
              <a:rPr sz="1000" spc="-15" dirty="0">
                <a:solidFill>
                  <a:prstClr val="black"/>
                </a:solidFill>
                <a:cs typeface="Calibri"/>
              </a:rPr>
              <a:t>arise </a:t>
            </a:r>
            <a:r>
              <a:rPr sz="1000" spc="-10"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a:t>
            </a:r>
            <a:r>
              <a:rPr sz="1000" spc="-15" dirty="0">
                <a:solidFill>
                  <a:prstClr val="black"/>
                </a:solidFill>
                <a:cs typeface="Calibri"/>
              </a:rPr>
              <a:t>the</a:t>
            </a:r>
            <a:r>
              <a:rPr sz="1000" spc="-10" dirty="0">
                <a:solidFill>
                  <a:prstClr val="black"/>
                </a:solidFill>
                <a:cs typeface="Calibri"/>
              </a:rPr>
              <a:t> </a:t>
            </a:r>
            <a:r>
              <a:rPr sz="1000" spc="-20" dirty="0">
                <a:solidFill>
                  <a:prstClr val="black"/>
                </a:solidFill>
                <a:cs typeface="Calibri"/>
              </a:rPr>
              <a:t>periosteum</a:t>
            </a:r>
            <a:r>
              <a:rPr sz="1000" spc="-15" dirty="0">
                <a:solidFill>
                  <a:prstClr val="black"/>
                </a:solidFill>
                <a:cs typeface="Calibri"/>
              </a:rPr>
              <a:t> </a:t>
            </a:r>
            <a:r>
              <a:rPr sz="1000" spc="-10" dirty="0">
                <a:solidFill>
                  <a:prstClr val="black"/>
                </a:solidFill>
                <a:cs typeface="Calibri"/>
              </a:rPr>
              <a:t>at</a:t>
            </a:r>
            <a:r>
              <a:rPr sz="1000" spc="-5" dirty="0">
                <a:solidFill>
                  <a:prstClr val="black"/>
                </a:solidFill>
                <a:cs typeface="Calibri"/>
              </a:rPr>
              <a:t> </a:t>
            </a:r>
            <a:r>
              <a:rPr sz="1000" spc="-15" dirty="0">
                <a:solidFill>
                  <a:prstClr val="black"/>
                </a:solidFill>
                <a:cs typeface="Calibri"/>
              </a:rPr>
              <a:t>the</a:t>
            </a:r>
            <a:r>
              <a:rPr sz="1000" spc="-10" dirty="0">
                <a:solidFill>
                  <a:prstClr val="black"/>
                </a:solidFill>
                <a:cs typeface="Calibri"/>
              </a:rPr>
              <a:t> </a:t>
            </a:r>
            <a:r>
              <a:rPr sz="1000" spc="-15" dirty="0">
                <a:solidFill>
                  <a:prstClr val="black"/>
                </a:solidFill>
                <a:cs typeface="Calibri"/>
              </a:rPr>
              <a:t>surface</a:t>
            </a:r>
            <a:r>
              <a:rPr sz="1000" spc="-10" dirty="0">
                <a:solidFill>
                  <a:prstClr val="black"/>
                </a:solidFill>
                <a:cs typeface="Calibri"/>
              </a:rPr>
              <a:t> of</a:t>
            </a:r>
            <a:r>
              <a:rPr sz="1000" spc="-5" dirty="0">
                <a:solidFill>
                  <a:prstClr val="black"/>
                </a:solidFill>
                <a:cs typeface="Calibri"/>
              </a:rPr>
              <a:t> </a:t>
            </a:r>
            <a:r>
              <a:rPr sz="1000" spc="-15" dirty="0">
                <a:solidFill>
                  <a:prstClr val="black"/>
                </a:solidFill>
                <a:cs typeface="Calibri"/>
              </a:rPr>
              <a:t>bone</a:t>
            </a:r>
            <a:r>
              <a:rPr sz="1000" spc="-10" dirty="0">
                <a:solidFill>
                  <a:prstClr val="black"/>
                </a:solidFill>
                <a:cs typeface="Calibri"/>
              </a:rPr>
              <a:t> </a:t>
            </a:r>
            <a:r>
              <a:rPr sz="1000" spc="-15" dirty="0">
                <a:solidFill>
                  <a:prstClr val="black"/>
                </a:solidFill>
                <a:cs typeface="Calibri"/>
              </a:rPr>
              <a:t>(periosteal </a:t>
            </a:r>
            <a:r>
              <a:rPr sz="1000" spc="-10" dirty="0">
                <a:solidFill>
                  <a:prstClr val="black"/>
                </a:solidFill>
                <a:cs typeface="Calibri"/>
              </a:rPr>
              <a:t> </a:t>
            </a:r>
            <a:r>
              <a:rPr sz="1000" spc="-20" dirty="0">
                <a:solidFill>
                  <a:prstClr val="black"/>
                </a:solidFill>
                <a:cs typeface="Calibri"/>
              </a:rPr>
              <a:t>chondrosarcoma). </a:t>
            </a:r>
            <a:r>
              <a:rPr sz="1000" spc="-15" dirty="0">
                <a:solidFill>
                  <a:prstClr val="black"/>
                </a:solidFill>
                <a:cs typeface="Calibri"/>
              </a:rPr>
              <a:t>Conventional </a:t>
            </a:r>
            <a:r>
              <a:rPr sz="1000" spc="-20" dirty="0">
                <a:solidFill>
                  <a:prstClr val="black"/>
                </a:solidFill>
                <a:cs typeface="Calibri"/>
              </a:rPr>
              <a:t>chondrosarcomas </a:t>
            </a:r>
            <a:r>
              <a:rPr sz="1000" spc="-15" dirty="0">
                <a:solidFill>
                  <a:prstClr val="black"/>
                </a:solidFill>
                <a:cs typeface="Calibri"/>
              </a:rPr>
              <a:t>can occa- </a:t>
            </a:r>
            <a:r>
              <a:rPr sz="1000" spc="-10" dirty="0">
                <a:solidFill>
                  <a:prstClr val="black"/>
                </a:solidFill>
                <a:cs typeface="Calibri"/>
              </a:rPr>
              <a:t> </a:t>
            </a:r>
            <a:r>
              <a:rPr sz="1000" spc="-15" dirty="0">
                <a:solidFill>
                  <a:prstClr val="black"/>
                </a:solidFill>
                <a:cs typeface="Calibri"/>
              </a:rPr>
              <a:t>sionally</a:t>
            </a:r>
            <a:r>
              <a:rPr sz="1000" spc="-10" dirty="0">
                <a:solidFill>
                  <a:prstClr val="black"/>
                </a:solidFill>
                <a:cs typeface="Calibri"/>
              </a:rPr>
              <a:t> </a:t>
            </a:r>
            <a:r>
              <a:rPr sz="1000" spc="-20" dirty="0">
                <a:solidFill>
                  <a:prstClr val="black"/>
                </a:solidFill>
                <a:cs typeface="Calibri"/>
              </a:rPr>
              <a:t>dedifferentiate</a:t>
            </a:r>
            <a:r>
              <a:rPr sz="1000" spc="-15" dirty="0">
                <a:solidFill>
                  <a:prstClr val="black"/>
                </a:solidFill>
                <a:cs typeface="Calibri"/>
              </a:rPr>
              <a:t> into</a:t>
            </a:r>
            <a:r>
              <a:rPr sz="1000" spc="-10"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a:t>
            </a:r>
            <a:r>
              <a:rPr sz="1000" spc="-15" dirty="0">
                <a:solidFill>
                  <a:prstClr val="black"/>
                </a:solidFill>
                <a:cs typeface="Calibri"/>
              </a:rPr>
              <a:t>very</a:t>
            </a:r>
            <a:r>
              <a:rPr sz="1000" spc="-10" dirty="0">
                <a:solidFill>
                  <a:prstClr val="black"/>
                </a:solidFill>
                <a:cs typeface="Calibri"/>
              </a:rPr>
              <a:t> </a:t>
            </a:r>
            <a:r>
              <a:rPr sz="1000" spc="-15" dirty="0">
                <a:solidFill>
                  <a:prstClr val="black"/>
                </a:solidFill>
                <a:cs typeface="Calibri"/>
              </a:rPr>
              <a:t>aggressive</a:t>
            </a:r>
            <a:r>
              <a:rPr sz="1000" spc="-10" dirty="0">
                <a:solidFill>
                  <a:prstClr val="black"/>
                </a:solidFill>
                <a:cs typeface="Calibri"/>
              </a:rPr>
              <a:t> </a:t>
            </a:r>
            <a:r>
              <a:rPr sz="1000" spc="-15" dirty="0">
                <a:solidFill>
                  <a:prstClr val="black"/>
                </a:solidFill>
                <a:cs typeface="Calibri"/>
              </a:rPr>
              <a:t>high-grade </a:t>
            </a:r>
            <a:r>
              <a:rPr sz="1000" spc="-10" dirty="0">
                <a:solidFill>
                  <a:prstClr val="black"/>
                </a:solidFill>
                <a:cs typeface="Calibri"/>
              </a:rPr>
              <a:t> </a:t>
            </a:r>
            <a:r>
              <a:rPr sz="1000" spc="-20" dirty="0">
                <a:solidFill>
                  <a:prstClr val="black"/>
                </a:solidFill>
                <a:cs typeface="Calibri"/>
              </a:rPr>
              <a:t>sarcoma</a:t>
            </a:r>
            <a:r>
              <a:rPr sz="1000" spc="114" dirty="0">
                <a:solidFill>
                  <a:prstClr val="black"/>
                </a:solidFill>
                <a:cs typeface="Calibri"/>
              </a:rPr>
              <a:t> </a:t>
            </a:r>
            <a:r>
              <a:rPr sz="1000" spc="-10" dirty="0">
                <a:solidFill>
                  <a:prstClr val="black"/>
                </a:solidFill>
                <a:cs typeface="Calibri"/>
              </a:rPr>
              <a:t>with</a:t>
            </a:r>
            <a:r>
              <a:rPr sz="1000" spc="120" dirty="0">
                <a:solidFill>
                  <a:prstClr val="black"/>
                </a:solidFill>
                <a:cs typeface="Calibri"/>
              </a:rPr>
              <a:t> </a:t>
            </a:r>
            <a:r>
              <a:rPr sz="1000" spc="-15" dirty="0">
                <a:solidFill>
                  <a:prstClr val="black"/>
                </a:solidFill>
                <a:cs typeface="Calibri"/>
              </a:rPr>
              <a:t>a</a:t>
            </a:r>
            <a:r>
              <a:rPr sz="1000" spc="120" dirty="0">
                <a:solidFill>
                  <a:prstClr val="black"/>
                </a:solidFill>
                <a:cs typeface="Calibri"/>
              </a:rPr>
              <a:t> </a:t>
            </a:r>
            <a:r>
              <a:rPr sz="1000" spc="-15" dirty="0">
                <a:solidFill>
                  <a:prstClr val="black"/>
                </a:solidFill>
                <a:cs typeface="Calibri"/>
              </a:rPr>
              <a:t>dismal</a:t>
            </a:r>
            <a:r>
              <a:rPr sz="1000" spc="120" dirty="0">
                <a:solidFill>
                  <a:prstClr val="black"/>
                </a:solidFill>
                <a:cs typeface="Calibri"/>
              </a:rPr>
              <a:t> </a:t>
            </a:r>
            <a:r>
              <a:rPr sz="1000" spc="-15" dirty="0">
                <a:solidFill>
                  <a:prstClr val="black"/>
                </a:solidFill>
                <a:cs typeface="Calibri"/>
              </a:rPr>
              <a:t>prognosis;</a:t>
            </a:r>
            <a:r>
              <a:rPr sz="1000" spc="120" dirty="0">
                <a:solidFill>
                  <a:prstClr val="black"/>
                </a:solidFill>
                <a:cs typeface="Calibri"/>
              </a:rPr>
              <a:t> </a:t>
            </a:r>
            <a:r>
              <a:rPr sz="1000" spc="-15" dirty="0">
                <a:solidFill>
                  <a:prstClr val="black"/>
                </a:solidFill>
                <a:cs typeface="Calibri"/>
              </a:rPr>
              <a:t>the</a:t>
            </a:r>
            <a:r>
              <a:rPr sz="1000" spc="125" dirty="0">
                <a:solidFill>
                  <a:prstClr val="black"/>
                </a:solidFill>
                <a:cs typeface="Calibri"/>
              </a:rPr>
              <a:t> </a:t>
            </a:r>
            <a:r>
              <a:rPr sz="1000" spc="-15" dirty="0">
                <a:solidFill>
                  <a:prstClr val="black"/>
                </a:solidFill>
                <a:cs typeface="Calibri"/>
              </a:rPr>
              <a:t>so-called</a:t>
            </a:r>
            <a:r>
              <a:rPr sz="1000" spc="120" dirty="0">
                <a:solidFill>
                  <a:prstClr val="black"/>
                </a:solidFill>
                <a:cs typeface="Calibri"/>
              </a:rPr>
              <a:t> </a:t>
            </a:r>
            <a:r>
              <a:rPr sz="1000" dirty="0">
                <a:solidFill>
                  <a:prstClr val="black"/>
                </a:solidFill>
                <a:cs typeface="Calibri"/>
              </a:rPr>
              <a:t>DCS.</a:t>
            </a:r>
            <a:r>
              <a:rPr sz="975" baseline="38461" dirty="0">
                <a:solidFill>
                  <a:srgbClr val="007FAC"/>
                </a:solidFill>
                <a:cs typeface="Calibri"/>
                <a:hlinkClick r:id="rId5" action="ppaction://hlinksldjump"/>
              </a:rPr>
              <a:t>4</a:t>
            </a:r>
            <a:r>
              <a:rPr sz="975" spc="82" baseline="38461" dirty="0">
                <a:solidFill>
                  <a:srgbClr val="007FAC"/>
                </a:solidFill>
                <a:cs typeface="Calibri"/>
              </a:rPr>
              <a:t> </a:t>
            </a:r>
            <a:r>
              <a:rPr sz="1000" spc="-15" dirty="0">
                <a:solidFill>
                  <a:prstClr val="black"/>
                </a:solidFill>
                <a:cs typeface="Calibri"/>
              </a:rPr>
              <a:t>Rarer</a:t>
            </a:r>
            <a:endParaRPr sz="1000">
              <a:solidFill>
                <a:prstClr val="black"/>
              </a:solidFill>
              <a:cs typeface="Calibri"/>
            </a:endParaRPr>
          </a:p>
        </p:txBody>
      </p:sp>
      <p:sp>
        <p:nvSpPr>
          <p:cNvPr id="8" name="object 8"/>
          <p:cNvSpPr txBox="1"/>
          <p:nvPr/>
        </p:nvSpPr>
        <p:spPr>
          <a:xfrm>
            <a:off x="8162526" y="2125896"/>
            <a:ext cx="997183" cy="166071"/>
          </a:xfrm>
          <a:prstGeom prst="rect">
            <a:avLst/>
          </a:prstGeom>
        </p:spPr>
        <p:txBody>
          <a:bodyPr vert="horz" wrap="square" lIns="0" tIns="12065" rIns="0" bIns="0" rtlCol="0">
            <a:spAutoFit/>
          </a:bodyPr>
          <a:lstStyle/>
          <a:p>
            <a:pPr marL="12700">
              <a:spcBef>
                <a:spcPts val="95"/>
              </a:spcBef>
            </a:pPr>
            <a:r>
              <a:rPr sz="1000" spc="-10" dirty="0">
                <a:solidFill>
                  <a:prstClr val="black"/>
                </a:solidFill>
                <a:cs typeface="Calibri"/>
              </a:rPr>
              <a:t>and</a:t>
            </a:r>
            <a:r>
              <a:rPr sz="1000" spc="580" dirty="0">
                <a:solidFill>
                  <a:prstClr val="black"/>
                </a:solidFill>
                <a:cs typeface="Calibri"/>
              </a:rPr>
              <a:t> </a:t>
            </a:r>
            <a:r>
              <a:rPr sz="1000" spc="-20" dirty="0">
                <a:solidFill>
                  <a:prstClr val="black"/>
                </a:solidFill>
                <a:cs typeface="Calibri"/>
              </a:rPr>
              <a:t>clear-cell</a:t>
            </a:r>
            <a:endParaRPr sz="1000">
              <a:solidFill>
                <a:prstClr val="black"/>
              </a:solidFill>
              <a:cs typeface="Calibri"/>
            </a:endParaRPr>
          </a:p>
        </p:txBody>
      </p:sp>
      <p:sp>
        <p:nvSpPr>
          <p:cNvPr id="9" name="object 9"/>
          <p:cNvSpPr txBox="1"/>
          <p:nvPr/>
        </p:nvSpPr>
        <p:spPr>
          <a:xfrm>
            <a:off x="5122971" y="2125894"/>
            <a:ext cx="2963646" cy="632460"/>
          </a:xfrm>
          <a:prstGeom prst="rect">
            <a:avLst/>
          </a:prstGeom>
        </p:spPr>
        <p:txBody>
          <a:bodyPr vert="horz" wrap="square" lIns="0" tIns="12065" rIns="0" bIns="0" rtlCol="0">
            <a:spAutoFit/>
          </a:bodyPr>
          <a:lstStyle/>
          <a:p>
            <a:pPr marL="38100" marR="30480">
              <a:spcBef>
                <a:spcPts val="95"/>
              </a:spcBef>
            </a:pPr>
            <a:r>
              <a:rPr sz="1000" spc="-20" dirty="0">
                <a:solidFill>
                  <a:prstClr val="black"/>
                </a:solidFill>
                <a:cs typeface="Calibri"/>
              </a:rPr>
              <a:t>chondrosarcoma</a:t>
            </a:r>
            <a:r>
              <a:rPr sz="1000" spc="15" dirty="0">
                <a:solidFill>
                  <a:prstClr val="black"/>
                </a:solidFill>
                <a:cs typeface="Calibri"/>
              </a:rPr>
              <a:t> </a:t>
            </a:r>
            <a:r>
              <a:rPr sz="1000" spc="-15" dirty="0">
                <a:solidFill>
                  <a:prstClr val="black"/>
                </a:solidFill>
                <a:cs typeface="Calibri"/>
              </a:rPr>
              <a:t>subtypes</a:t>
            </a:r>
            <a:r>
              <a:rPr sz="1000" spc="-5" dirty="0">
                <a:solidFill>
                  <a:prstClr val="black"/>
                </a:solidFill>
                <a:cs typeface="Calibri"/>
              </a:rPr>
              <a:t> </a:t>
            </a:r>
            <a:r>
              <a:rPr sz="1000" spc="-15" dirty="0">
                <a:solidFill>
                  <a:prstClr val="black"/>
                </a:solidFill>
                <a:cs typeface="Calibri"/>
              </a:rPr>
              <a:t>include</a:t>
            </a:r>
            <a:r>
              <a:rPr sz="1000" dirty="0">
                <a:solidFill>
                  <a:prstClr val="black"/>
                </a:solidFill>
                <a:cs typeface="Calibri"/>
              </a:rPr>
              <a:t> </a:t>
            </a:r>
            <a:r>
              <a:rPr sz="1000" spc="-10" dirty="0">
                <a:solidFill>
                  <a:prstClr val="black"/>
                </a:solidFill>
                <a:cs typeface="Calibri"/>
              </a:rPr>
              <a:t>MCS </a:t>
            </a:r>
            <a:r>
              <a:rPr sz="1000" spc="-215" dirty="0">
                <a:solidFill>
                  <a:prstClr val="black"/>
                </a:solidFill>
                <a:cs typeface="Calibri"/>
              </a:rPr>
              <a:t> </a:t>
            </a:r>
            <a:r>
              <a:rPr sz="1000" spc="-10" dirty="0">
                <a:solidFill>
                  <a:prstClr val="black"/>
                </a:solidFill>
                <a:cs typeface="Calibri"/>
              </a:rPr>
              <a:t>chondrosarcoma.</a:t>
            </a:r>
            <a:r>
              <a:rPr sz="975" spc="-15" baseline="38461" dirty="0">
                <a:solidFill>
                  <a:srgbClr val="007FAC"/>
                </a:solidFill>
                <a:cs typeface="Calibri"/>
                <a:hlinkClick r:id="rId5" action="ppaction://hlinksldjump"/>
              </a:rPr>
              <a:t>4</a:t>
            </a:r>
            <a:r>
              <a:rPr sz="975" spc="-15" baseline="38461" dirty="0">
                <a:solidFill>
                  <a:prstClr val="black"/>
                </a:solidFill>
                <a:cs typeface="Calibri"/>
              </a:rPr>
              <a:t>,</a:t>
            </a:r>
            <a:r>
              <a:rPr sz="975" spc="-15" baseline="38461" dirty="0">
                <a:solidFill>
                  <a:srgbClr val="007FAC"/>
                </a:solidFill>
                <a:cs typeface="Calibri"/>
                <a:hlinkClick r:id="rId2" action="ppaction://hlinksldjump"/>
              </a:rPr>
              <a:t>74</a:t>
            </a:r>
            <a:endParaRPr sz="975" baseline="38461">
              <a:solidFill>
                <a:prstClr val="black"/>
              </a:solidFill>
              <a:cs typeface="Calibri"/>
            </a:endParaRPr>
          </a:p>
          <a:p>
            <a:pPr marL="38100" marR="94615" indent="126364">
              <a:lnSpc>
                <a:spcPts val="1200"/>
              </a:lnSpc>
              <a:spcBef>
                <a:spcPts val="25"/>
              </a:spcBef>
              <a:tabLst>
                <a:tab pos="488950" algn="l"/>
                <a:tab pos="826135" algn="l"/>
                <a:tab pos="1097280" algn="l"/>
                <a:tab pos="1335405" algn="l"/>
                <a:tab pos="1713864" algn="l"/>
                <a:tab pos="2075180" algn="l"/>
              </a:tabLst>
            </a:pPr>
            <a:r>
              <a:rPr sz="1000" spc="-10" dirty="0">
                <a:solidFill>
                  <a:prstClr val="black"/>
                </a:solidFill>
                <a:cs typeface="Calibri"/>
              </a:rPr>
              <a:t>The	diagn</a:t>
            </a:r>
            <a:r>
              <a:rPr sz="1000" dirty="0">
                <a:solidFill>
                  <a:prstClr val="black"/>
                </a:solidFill>
                <a:cs typeface="Calibri"/>
              </a:rPr>
              <a:t>o</a:t>
            </a:r>
            <a:r>
              <a:rPr sz="1000" spc="-10" dirty="0">
                <a:solidFill>
                  <a:prstClr val="black"/>
                </a:solidFill>
                <a:cs typeface="Calibri"/>
              </a:rPr>
              <a:t>sis</a:t>
            </a:r>
            <a:r>
              <a:rPr sz="1000" dirty="0">
                <a:solidFill>
                  <a:prstClr val="black"/>
                </a:solidFill>
                <a:cs typeface="Calibri"/>
              </a:rPr>
              <a:t>	</a:t>
            </a:r>
            <a:r>
              <a:rPr sz="1000" spc="-10" dirty="0">
                <a:solidFill>
                  <a:prstClr val="black"/>
                </a:solidFill>
                <a:cs typeface="Calibri"/>
              </a:rPr>
              <a:t>of</a:t>
            </a:r>
            <a:r>
              <a:rPr sz="1000" dirty="0">
                <a:solidFill>
                  <a:prstClr val="black"/>
                </a:solidFill>
                <a:cs typeface="Calibri"/>
              </a:rPr>
              <a:t>	</a:t>
            </a:r>
            <a:r>
              <a:rPr sz="1000" spc="-10" dirty="0">
                <a:solidFill>
                  <a:prstClr val="black"/>
                </a:solidFill>
                <a:cs typeface="Calibri"/>
              </a:rPr>
              <a:t>cho</a:t>
            </a:r>
            <a:r>
              <a:rPr sz="1000" dirty="0">
                <a:solidFill>
                  <a:prstClr val="black"/>
                </a:solidFill>
                <a:cs typeface="Calibri"/>
              </a:rPr>
              <a:t>n</a:t>
            </a:r>
            <a:r>
              <a:rPr sz="1000" spc="-10" dirty="0">
                <a:solidFill>
                  <a:prstClr val="black"/>
                </a:solidFill>
                <a:cs typeface="Calibri"/>
              </a:rPr>
              <a:t>drosa</a:t>
            </a:r>
            <a:r>
              <a:rPr sz="1000" spc="-25" dirty="0">
                <a:solidFill>
                  <a:prstClr val="black"/>
                </a:solidFill>
                <a:cs typeface="Calibri"/>
              </a:rPr>
              <a:t>r</a:t>
            </a:r>
            <a:r>
              <a:rPr sz="1000" spc="-10" dirty="0">
                <a:solidFill>
                  <a:prstClr val="black"/>
                </a:solidFill>
                <a:cs typeface="Calibri"/>
              </a:rPr>
              <a:t>coma  mor</a:t>
            </a:r>
            <a:r>
              <a:rPr sz="1000" dirty="0">
                <a:solidFill>
                  <a:prstClr val="black"/>
                </a:solidFill>
                <a:cs typeface="Calibri"/>
              </a:rPr>
              <a:t>p</a:t>
            </a:r>
            <a:r>
              <a:rPr sz="1000" spc="-10" dirty="0">
                <a:solidFill>
                  <a:prstClr val="black"/>
                </a:solidFill>
                <a:cs typeface="Calibri"/>
              </a:rPr>
              <a:t>holog</a:t>
            </a:r>
            <a:r>
              <a:rPr sz="1000" spc="-70" dirty="0">
                <a:solidFill>
                  <a:prstClr val="black"/>
                </a:solidFill>
                <a:cs typeface="Calibri"/>
              </a:rPr>
              <a:t>y</a:t>
            </a:r>
            <a:r>
              <a:rPr sz="1000" spc="-5" dirty="0">
                <a:solidFill>
                  <a:prstClr val="black"/>
                </a:solidFill>
                <a:cs typeface="Calibri"/>
              </a:rPr>
              <a:t>.</a:t>
            </a:r>
            <a:r>
              <a:rPr sz="1000" dirty="0">
                <a:solidFill>
                  <a:prstClr val="black"/>
                </a:solidFill>
                <a:cs typeface="Calibri"/>
              </a:rPr>
              <a:t>	</a:t>
            </a:r>
            <a:r>
              <a:rPr sz="1000" spc="-10" dirty="0">
                <a:solidFill>
                  <a:prstClr val="black"/>
                </a:solidFill>
                <a:cs typeface="Calibri"/>
              </a:rPr>
              <a:t>Appr</a:t>
            </a:r>
            <a:r>
              <a:rPr sz="1000" spc="-30" dirty="0">
                <a:solidFill>
                  <a:prstClr val="black"/>
                </a:solidFill>
                <a:cs typeface="Calibri"/>
              </a:rPr>
              <a:t>o</a:t>
            </a:r>
            <a:r>
              <a:rPr sz="1000" spc="-10" dirty="0">
                <a:solidFill>
                  <a:prstClr val="black"/>
                </a:solidFill>
                <a:cs typeface="Calibri"/>
              </a:rPr>
              <a:t>xim</a:t>
            </a:r>
            <a:r>
              <a:rPr sz="1000" spc="-5" dirty="0">
                <a:solidFill>
                  <a:prstClr val="black"/>
                </a:solidFill>
                <a:cs typeface="Calibri"/>
              </a:rPr>
              <a:t>a</a:t>
            </a:r>
            <a:r>
              <a:rPr sz="1000" spc="-10" dirty="0">
                <a:solidFill>
                  <a:prstClr val="black"/>
                </a:solidFill>
                <a:cs typeface="Calibri"/>
              </a:rPr>
              <a:t>tely</a:t>
            </a:r>
            <a:r>
              <a:rPr sz="1000" dirty="0">
                <a:solidFill>
                  <a:prstClr val="black"/>
                </a:solidFill>
                <a:cs typeface="Calibri"/>
              </a:rPr>
              <a:t>	</a:t>
            </a:r>
            <a:r>
              <a:rPr sz="1000" spc="-10" dirty="0">
                <a:solidFill>
                  <a:prstClr val="black"/>
                </a:solidFill>
                <a:cs typeface="Calibri"/>
              </a:rPr>
              <a:t>50%</a:t>
            </a:r>
            <a:r>
              <a:rPr sz="1000" dirty="0">
                <a:solidFill>
                  <a:prstClr val="black"/>
                </a:solidFill>
                <a:cs typeface="Calibri"/>
              </a:rPr>
              <a:t>	</a:t>
            </a:r>
            <a:r>
              <a:rPr sz="1000" spc="-10" dirty="0">
                <a:solidFill>
                  <a:prstClr val="black"/>
                </a:solidFill>
                <a:cs typeface="Calibri"/>
              </a:rPr>
              <a:t>of</a:t>
            </a:r>
            <a:endParaRPr sz="1000">
              <a:solidFill>
                <a:prstClr val="black"/>
              </a:solidFill>
              <a:cs typeface="Calibri"/>
            </a:endParaRPr>
          </a:p>
        </p:txBody>
      </p:sp>
      <p:sp>
        <p:nvSpPr>
          <p:cNvPr id="10" name="object 10"/>
          <p:cNvSpPr txBox="1"/>
          <p:nvPr/>
        </p:nvSpPr>
        <p:spPr>
          <a:xfrm>
            <a:off x="8108543" y="2429018"/>
            <a:ext cx="1051351" cy="329565"/>
          </a:xfrm>
          <a:prstGeom prst="rect">
            <a:avLst/>
          </a:prstGeom>
        </p:spPr>
        <p:txBody>
          <a:bodyPr vert="horz" wrap="square" lIns="0" tIns="12065" rIns="0" bIns="0" rtlCol="0">
            <a:spAutoFit/>
          </a:bodyPr>
          <a:lstStyle/>
          <a:p>
            <a:pPr marL="12700" marR="5080" indent="3175">
              <a:spcBef>
                <a:spcPts val="95"/>
              </a:spcBef>
              <a:tabLst>
                <a:tab pos="229870" algn="l"/>
                <a:tab pos="510540" algn="l"/>
                <a:tab pos="668020" algn="l"/>
              </a:tabLst>
            </a:pPr>
            <a:r>
              <a:rPr sz="1000" spc="-5" dirty="0">
                <a:solidFill>
                  <a:prstClr val="black"/>
                </a:solidFill>
                <a:cs typeface="Calibri"/>
              </a:rPr>
              <a:t>i</a:t>
            </a:r>
            <a:r>
              <a:rPr sz="1000" spc="-10" dirty="0">
                <a:solidFill>
                  <a:prstClr val="black"/>
                </a:solidFill>
                <a:cs typeface="Calibri"/>
              </a:rPr>
              <a:t>s	based	on  central	cho</a:t>
            </a:r>
            <a:r>
              <a:rPr sz="1000" dirty="0">
                <a:solidFill>
                  <a:prstClr val="black"/>
                </a:solidFill>
                <a:cs typeface="Calibri"/>
              </a:rPr>
              <a:t>n</a:t>
            </a:r>
            <a:r>
              <a:rPr sz="1000" spc="-10" dirty="0">
                <a:solidFill>
                  <a:prstClr val="black"/>
                </a:solidFill>
                <a:cs typeface="Calibri"/>
              </a:rPr>
              <a:t>-</a:t>
            </a:r>
            <a:endParaRPr sz="1000">
              <a:solidFill>
                <a:prstClr val="black"/>
              </a:solidFill>
              <a:cs typeface="Calibri"/>
            </a:endParaRPr>
          </a:p>
        </p:txBody>
      </p:sp>
      <p:sp>
        <p:nvSpPr>
          <p:cNvPr id="11" name="object 11"/>
          <p:cNvSpPr txBox="1"/>
          <p:nvPr/>
        </p:nvSpPr>
        <p:spPr>
          <a:xfrm>
            <a:off x="5122948" y="2732854"/>
            <a:ext cx="4069986" cy="5398273"/>
          </a:xfrm>
          <a:prstGeom prst="rect">
            <a:avLst/>
          </a:prstGeom>
        </p:spPr>
        <p:txBody>
          <a:bodyPr vert="horz" wrap="square" lIns="0" tIns="12065" rIns="0" bIns="0" rtlCol="0">
            <a:spAutoFit/>
          </a:bodyPr>
          <a:lstStyle/>
          <a:p>
            <a:pPr marL="38100" marR="30480" algn="just">
              <a:spcBef>
                <a:spcPts val="95"/>
              </a:spcBef>
            </a:pPr>
            <a:r>
              <a:rPr sz="1000" spc="-10" dirty="0">
                <a:solidFill>
                  <a:prstClr val="black"/>
                </a:solidFill>
                <a:cs typeface="Calibri"/>
              </a:rPr>
              <a:t>drosarcomas carry </a:t>
            </a:r>
            <a:r>
              <a:rPr sz="1000" i="1" spc="-10" dirty="0">
                <a:solidFill>
                  <a:prstClr val="black"/>
                </a:solidFill>
                <a:cs typeface="Calibri"/>
              </a:rPr>
              <a:t>IDH1 </a:t>
            </a:r>
            <a:r>
              <a:rPr sz="1000" spc="-10" dirty="0">
                <a:solidFill>
                  <a:prstClr val="black"/>
                </a:solidFill>
                <a:cs typeface="Calibri"/>
              </a:rPr>
              <a:t>or </a:t>
            </a:r>
            <a:r>
              <a:rPr sz="1000" i="1" spc="-10" dirty="0">
                <a:solidFill>
                  <a:prstClr val="black"/>
                </a:solidFill>
                <a:cs typeface="Calibri"/>
              </a:rPr>
              <a:t>IDH2 </a:t>
            </a:r>
            <a:r>
              <a:rPr sz="1000" spc="-10" dirty="0">
                <a:solidFill>
                  <a:prstClr val="black"/>
                </a:solidFill>
                <a:cs typeface="Calibri"/>
              </a:rPr>
              <a:t>mutations; </a:t>
            </a:r>
            <a:r>
              <a:rPr sz="1000" spc="-20" dirty="0">
                <a:solidFill>
                  <a:prstClr val="black"/>
                </a:solidFill>
                <a:cs typeface="Calibri"/>
              </a:rPr>
              <a:t>however, </a:t>
            </a:r>
            <a:r>
              <a:rPr sz="1000" spc="-10" dirty="0">
                <a:solidFill>
                  <a:prstClr val="black"/>
                </a:solidFill>
                <a:cs typeface="Calibri"/>
              </a:rPr>
              <a:t>mo- </a:t>
            </a:r>
            <a:r>
              <a:rPr sz="1000" spc="-5" dirty="0">
                <a:solidFill>
                  <a:prstClr val="black"/>
                </a:solidFill>
                <a:cs typeface="Calibri"/>
              </a:rPr>
              <a:t> </a:t>
            </a:r>
            <a:r>
              <a:rPr sz="1000" spc="-10" dirty="0">
                <a:solidFill>
                  <a:prstClr val="black"/>
                </a:solidFill>
                <a:cs typeface="Calibri"/>
              </a:rPr>
              <a:t>lecular analysis </a:t>
            </a:r>
            <a:r>
              <a:rPr sz="1000" spc="-5" dirty="0">
                <a:solidFill>
                  <a:prstClr val="black"/>
                </a:solidFill>
                <a:cs typeface="Calibri"/>
              </a:rPr>
              <a:t>is </a:t>
            </a:r>
            <a:r>
              <a:rPr sz="1000" spc="-10" dirty="0">
                <a:solidFill>
                  <a:prstClr val="black"/>
                </a:solidFill>
                <a:cs typeface="Calibri"/>
              </a:rPr>
              <a:t>not</a:t>
            </a:r>
            <a:r>
              <a:rPr sz="1000" spc="204" dirty="0">
                <a:solidFill>
                  <a:prstClr val="black"/>
                </a:solidFill>
                <a:cs typeface="Calibri"/>
              </a:rPr>
              <a:t> </a:t>
            </a:r>
            <a:r>
              <a:rPr sz="1000" spc="-10" dirty="0">
                <a:solidFill>
                  <a:prstClr val="black"/>
                </a:solidFill>
                <a:cs typeface="Calibri"/>
              </a:rPr>
              <a:t>required</a:t>
            </a:r>
            <a:r>
              <a:rPr sz="1000" spc="204" dirty="0">
                <a:solidFill>
                  <a:prstClr val="black"/>
                </a:solidFill>
                <a:cs typeface="Calibri"/>
              </a:rPr>
              <a:t> </a:t>
            </a:r>
            <a:r>
              <a:rPr sz="1000" spc="-5" dirty="0">
                <a:solidFill>
                  <a:prstClr val="black"/>
                </a:solidFill>
                <a:cs typeface="Calibri"/>
              </a:rPr>
              <a:t>routinely.</a:t>
            </a:r>
            <a:r>
              <a:rPr sz="975" spc="-7" baseline="38461" dirty="0">
                <a:solidFill>
                  <a:srgbClr val="007FAC"/>
                </a:solidFill>
                <a:cs typeface="Calibri"/>
                <a:hlinkClick r:id="rId2" action="ppaction://hlinksldjump"/>
              </a:rPr>
              <a:t>75</a:t>
            </a:r>
            <a:r>
              <a:rPr sz="975" spc="202" baseline="38461" dirty="0">
                <a:solidFill>
                  <a:srgbClr val="007FAC"/>
                </a:solidFill>
                <a:cs typeface="Calibri"/>
              </a:rPr>
              <a:t> </a:t>
            </a:r>
            <a:r>
              <a:rPr sz="1000" spc="-5" dirty="0">
                <a:solidFill>
                  <a:prstClr val="black"/>
                </a:solidFill>
                <a:cs typeface="Calibri"/>
              </a:rPr>
              <a:t>MCS is </a:t>
            </a:r>
            <a:r>
              <a:rPr sz="1000" spc="-15" dirty="0">
                <a:solidFill>
                  <a:prstClr val="black"/>
                </a:solidFill>
                <a:cs typeface="Calibri"/>
              </a:rPr>
              <a:t>marked </a:t>
            </a:r>
            <a:r>
              <a:rPr sz="1000" spc="-10" dirty="0">
                <a:solidFill>
                  <a:prstClr val="black"/>
                </a:solidFill>
                <a:cs typeface="Calibri"/>
              </a:rPr>
              <a:t> by the presence of </a:t>
            </a:r>
            <a:r>
              <a:rPr sz="1000" spc="-15" dirty="0">
                <a:solidFill>
                  <a:prstClr val="black"/>
                </a:solidFill>
                <a:cs typeface="Calibri"/>
              </a:rPr>
              <a:t>a </a:t>
            </a:r>
            <a:r>
              <a:rPr sz="1000" spc="-5" dirty="0">
                <a:solidFill>
                  <a:prstClr val="black"/>
                </a:solidFill>
                <a:cs typeface="Calibri"/>
              </a:rPr>
              <a:t>highly </a:t>
            </a:r>
            <a:r>
              <a:rPr sz="1000" spc="-25" dirty="0">
                <a:solidFill>
                  <a:prstClr val="black"/>
                </a:solidFill>
                <a:cs typeface="Calibri"/>
              </a:rPr>
              <a:t>speci</a:t>
            </a:r>
            <a:r>
              <a:rPr sz="1000" spc="-25" dirty="0">
                <a:solidFill>
                  <a:prstClr val="black"/>
                </a:solidFill>
                <a:latin typeface="Lucida Sans Unicode"/>
                <a:cs typeface="Lucida Sans Unicode"/>
              </a:rPr>
              <a:t>fi</a:t>
            </a:r>
            <a:r>
              <a:rPr sz="1000" spc="-25" dirty="0">
                <a:solidFill>
                  <a:prstClr val="black"/>
                </a:solidFill>
                <a:cs typeface="Calibri"/>
              </a:rPr>
              <a:t>c</a:t>
            </a:r>
            <a:r>
              <a:rPr sz="1000" spc="-20" dirty="0">
                <a:solidFill>
                  <a:prstClr val="black"/>
                </a:solidFill>
                <a:cs typeface="Calibri"/>
              </a:rPr>
              <a:t> </a:t>
            </a:r>
            <a:r>
              <a:rPr sz="1000" spc="-10" dirty="0">
                <a:solidFill>
                  <a:prstClr val="black"/>
                </a:solidFill>
                <a:cs typeface="Calibri"/>
              </a:rPr>
              <a:t>gene fusion between </a:t>
            </a:r>
            <a:r>
              <a:rPr sz="1000" spc="-5" dirty="0">
                <a:solidFill>
                  <a:prstClr val="black"/>
                </a:solidFill>
                <a:cs typeface="Calibri"/>
              </a:rPr>
              <a:t> </a:t>
            </a:r>
            <a:r>
              <a:rPr sz="1000" i="1" spc="-15" dirty="0">
                <a:solidFill>
                  <a:prstClr val="black"/>
                </a:solidFill>
                <a:cs typeface="Calibri"/>
              </a:rPr>
              <a:t>HEY1</a:t>
            </a:r>
            <a:r>
              <a:rPr sz="1000" i="1" spc="100"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i="1" dirty="0">
                <a:solidFill>
                  <a:prstClr val="black"/>
                </a:solidFill>
                <a:cs typeface="Calibri"/>
              </a:rPr>
              <a:t>NCOA2.</a:t>
            </a:r>
            <a:r>
              <a:rPr sz="975" baseline="38461" dirty="0">
                <a:solidFill>
                  <a:srgbClr val="007FAC"/>
                </a:solidFill>
                <a:cs typeface="Calibri"/>
                <a:hlinkClick r:id="rId2" action="ppaction://hlinksldjump"/>
              </a:rPr>
              <a:t>76</a:t>
            </a:r>
            <a:endParaRPr sz="975" baseline="38461">
              <a:solidFill>
                <a:prstClr val="black"/>
              </a:solidFill>
              <a:cs typeface="Calibri"/>
            </a:endParaRPr>
          </a:p>
          <a:p>
            <a:pPr marL="38100" marR="30480" indent="126364" algn="just">
              <a:lnSpc>
                <a:spcPts val="1190"/>
              </a:lnSpc>
              <a:spcBef>
                <a:spcPts val="35"/>
              </a:spcBef>
            </a:pPr>
            <a:r>
              <a:rPr sz="1000" spc="-10" dirty="0">
                <a:solidFill>
                  <a:prstClr val="black"/>
                </a:solidFill>
                <a:cs typeface="Calibri"/>
              </a:rPr>
              <a:t>Metastatic</a:t>
            </a:r>
            <a:r>
              <a:rPr sz="1000" spc="-5" dirty="0">
                <a:solidFill>
                  <a:prstClr val="black"/>
                </a:solidFill>
                <a:cs typeface="Calibri"/>
              </a:rPr>
              <a:t> </a:t>
            </a:r>
            <a:r>
              <a:rPr sz="1000" spc="-10" dirty="0">
                <a:solidFill>
                  <a:prstClr val="black"/>
                </a:solidFill>
                <a:cs typeface="Calibri"/>
              </a:rPr>
              <a:t>disease</a:t>
            </a:r>
            <a:r>
              <a:rPr sz="1000" spc="-5" dirty="0">
                <a:solidFill>
                  <a:prstClr val="black"/>
                </a:solidFill>
                <a:cs typeface="Calibri"/>
              </a:rPr>
              <a:t> </a:t>
            </a:r>
            <a:r>
              <a:rPr sz="1000" spc="-10" dirty="0">
                <a:solidFill>
                  <a:prstClr val="black"/>
                </a:solidFill>
                <a:cs typeface="Calibri"/>
              </a:rPr>
              <a:t>at</a:t>
            </a:r>
            <a:r>
              <a:rPr sz="1000" spc="-5" dirty="0">
                <a:solidFill>
                  <a:prstClr val="black"/>
                </a:solidFill>
                <a:cs typeface="Calibri"/>
              </a:rPr>
              <a:t> </a:t>
            </a:r>
            <a:r>
              <a:rPr sz="1000" spc="-10" dirty="0">
                <a:solidFill>
                  <a:prstClr val="black"/>
                </a:solidFill>
                <a:cs typeface="Calibri"/>
              </a:rPr>
              <a:t>presentation,</a:t>
            </a:r>
            <a:r>
              <a:rPr sz="1000" spc="-5" dirty="0">
                <a:solidFill>
                  <a:prstClr val="black"/>
                </a:solidFill>
                <a:cs typeface="Calibri"/>
              </a:rPr>
              <a:t> </a:t>
            </a:r>
            <a:r>
              <a:rPr sz="1000" spc="-10" dirty="0">
                <a:solidFill>
                  <a:prstClr val="black"/>
                </a:solidFill>
                <a:cs typeface="Calibri"/>
              </a:rPr>
              <a:t>histological</a:t>
            </a:r>
            <a:r>
              <a:rPr sz="1000" spc="-5" dirty="0">
                <a:solidFill>
                  <a:prstClr val="black"/>
                </a:solidFill>
                <a:cs typeface="Calibri"/>
              </a:rPr>
              <a:t> </a:t>
            </a:r>
            <a:r>
              <a:rPr sz="1000" spc="-10" dirty="0">
                <a:solidFill>
                  <a:prstClr val="black"/>
                </a:solidFill>
                <a:cs typeface="Calibri"/>
              </a:rPr>
              <a:t>grade, </a:t>
            </a:r>
            <a:r>
              <a:rPr sz="1000" spc="-5" dirty="0">
                <a:solidFill>
                  <a:prstClr val="black"/>
                </a:solidFill>
                <a:cs typeface="Calibri"/>
              </a:rPr>
              <a:t> </a:t>
            </a:r>
            <a:r>
              <a:rPr sz="1000" spc="-10" dirty="0">
                <a:solidFill>
                  <a:prstClr val="black"/>
                </a:solidFill>
                <a:cs typeface="Calibri"/>
              </a:rPr>
              <a:t>axial</a:t>
            </a:r>
            <a:r>
              <a:rPr sz="1000" spc="30" dirty="0">
                <a:solidFill>
                  <a:prstClr val="black"/>
                </a:solidFill>
                <a:cs typeface="Calibri"/>
              </a:rPr>
              <a:t> </a:t>
            </a:r>
            <a:r>
              <a:rPr sz="1000" spc="-10" dirty="0">
                <a:solidFill>
                  <a:prstClr val="black"/>
                </a:solidFill>
                <a:cs typeface="Calibri"/>
              </a:rPr>
              <a:t>primary</a:t>
            </a:r>
            <a:r>
              <a:rPr sz="1000" spc="30" dirty="0">
                <a:solidFill>
                  <a:prstClr val="black"/>
                </a:solidFill>
                <a:cs typeface="Calibri"/>
              </a:rPr>
              <a:t> </a:t>
            </a:r>
            <a:r>
              <a:rPr sz="1000" spc="-10" dirty="0">
                <a:solidFill>
                  <a:prstClr val="black"/>
                </a:solidFill>
                <a:cs typeface="Calibri"/>
              </a:rPr>
              <a:t>site</a:t>
            </a:r>
            <a:r>
              <a:rPr sz="1000" spc="25" dirty="0">
                <a:solidFill>
                  <a:prstClr val="black"/>
                </a:solidFill>
                <a:cs typeface="Calibri"/>
              </a:rPr>
              <a:t> </a:t>
            </a:r>
            <a:r>
              <a:rPr sz="1000" spc="-10" dirty="0">
                <a:solidFill>
                  <a:prstClr val="black"/>
                </a:solidFill>
                <a:cs typeface="Calibri"/>
              </a:rPr>
              <a:t>and</a:t>
            </a:r>
            <a:r>
              <a:rPr sz="1000" spc="25" dirty="0">
                <a:solidFill>
                  <a:prstClr val="black"/>
                </a:solidFill>
                <a:cs typeface="Calibri"/>
              </a:rPr>
              <a:t> </a:t>
            </a:r>
            <a:r>
              <a:rPr sz="1000" spc="-15" dirty="0">
                <a:solidFill>
                  <a:prstClr val="black"/>
                </a:solidFill>
                <a:cs typeface="Calibri"/>
              </a:rPr>
              <a:t>size</a:t>
            </a:r>
            <a:r>
              <a:rPr sz="1000" spc="25" dirty="0">
                <a:solidFill>
                  <a:prstClr val="black"/>
                </a:solidFill>
                <a:cs typeface="Calibri"/>
              </a:rPr>
              <a:t> </a:t>
            </a:r>
            <a:r>
              <a:rPr sz="1000" spc="-10" dirty="0">
                <a:solidFill>
                  <a:prstClr val="black"/>
                </a:solidFill>
                <a:cs typeface="Calibri"/>
              </a:rPr>
              <a:t>have</a:t>
            </a:r>
            <a:r>
              <a:rPr sz="1000" spc="25" dirty="0">
                <a:solidFill>
                  <a:prstClr val="black"/>
                </a:solidFill>
                <a:cs typeface="Calibri"/>
              </a:rPr>
              <a:t> </a:t>
            </a:r>
            <a:r>
              <a:rPr sz="1000" spc="-10" dirty="0">
                <a:solidFill>
                  <a:prstClr val="black"/>
                </a:solidFill>
                <a:cs typeface="Calibri"/>
              </a:rPr>
              <a:t>been</a:t>
            </a:r>
            <a:r>
              <a:rPr sz="1000" spc="35" dirty="0">
                <a:solidFill>
                  <a:prstClr val="black"/>
                </a:solidFill>
                <a:cs typeface="Calibri"/>
              </a:rPr>
              <a:t> </a:t>
            </a:r>
            <a:r>
              <a:rPr sz="1000" spc="-10" dirty="0">
                <a:solidFill>
                  <a:prstClr val="black"/>
                </a:solidFill>
                <a:cs typeface="Calibri"/>
              </a:rPr>
              <a:t>reported</a:t>
            </a:r>
            <a:r>
              <a:rPr sz="1000" spc="25" dirty="0">
                <a:solidFill>
                  <a:prstClr val="black"/>
                </a:solidFill>
                <a:cs typeface="Calibri"/>
              </a:rPr>
              <a:t> </a:t>
            </a:r>
            <a:r>
              <a:rPr sz="1000" spc="-15" dirty="0">
                <a:solidFill>
                  <a:prstClr val="black"/>
                </a:solidFill>
                <a:cs typeface="Calibri"/>
              </a:rPr>
              <a:t>as</a:t>
            </a:r>
            <a:r>
              <a:rPr sz="1000" spc="40" dirty="0">
                <a:solidFill>
                  <a:prstClr val="black"/>
                </a:solidFill>
                <a:cs typeface="Calibri"/>
              </a:rPr>
              <a:t> </a:t>
            </a:r>
            <a:r>
              <a:rPr sz="1000" spc="-10" dirty="0">
                <a:solidFill>
                  <a:prstClr val="black"/>
                </a:solidFill>
                <a:cs typeface="Calibri"/>
              </a:rPr>
              <a:t>prognostic</a:t>
            </a:r>
            <a:endParaRPr sz="1000">
              <a:solidFill>
                <a:prstClr val="black"/>
              </a:solidFill>
              <a:cs typeface="Calibri"/>
            </a:endParaRPr>
          </a:p>
          <a:p>
            <a:pPr marL="38100" algn="just">
              <a:lnSpc>
                <a:spcPts val="1155"/>
              </a:lnSpc>
            </a:pPr>
            <a:r>
              <a:rPr sz="1000" spc="-10" dirty="0">
                <a:solidFill>
                  <a:prstClr val="black"/>
                </a:solidFill>
                <a:cs typeface="Calibri"/>
              </a:rPr>
              <a:t>factors</a:t>
            </a:r>
            <a:r>
              <a:rPr sz="1000" spc="114" dirty="0">
                <a:solidFill>
                  <a:prstClr val="black"/>
                </a:solidFill>
                <a:cs typeface="Calibri"/>
              </a:rPr>
              <a:t> </a:t>
            </a:r>
            <a:r>
              <a:rPr sz="1000" spc="-5" dirty="0">
                <a:solidFill>
                  <a:prstClr val="black"/>
                </a:solidFill>
                <a:cs typeface="Calibri"/>
              </a:rPr>
              <a:t>in</a:t>
            </a:r>
            <a:r>
              <a:rPr sz="1000" spc="114" dirty="0">
                <a:solidFill>
                  <a:prstClr val="black"/>
                </a:solidFill>
                <a:cs typeface="Calibri"/>
              </a:rPr>
              <a:t> </a:t>
            </a:r>
            <a:r>
              <a:rPr sz="1000" spc="-10" dirty="0">
                <a:solidFill>
                  <a:prstClr val="black"/>
                </a:solidFill>
                <a:cs typeface="Calibri"/>
              </a:rPr>
              <a:t>conventional</a:t>
            </a:r>
            <a:r>
              <a:rPr sz="1000" spc="114" dirty="0">
                <a:solidFill>
                  <a:prstClr val="black"/>
                </a:solidFill>
                <a:cs typeface="Calibri"/>
              </a:rPr>
              <a:t> </a:t>
            </a:r>
            <a:r>
              <a:rPr sz="1000" spc="-5" dirty="0">
                <a:solidFill>
                  <a:prstClr val="black"/>
                </a:solidFill>
                <a:cs typeface="Calibri"/>
              </a:rPr>
              <a:t>chondrosarcomas.</a:t>
            </a:r>
            <a:r>
              <a:rPr sz="975" spc="-7" baseline="38461" dirty="0">
                <a:solidFill>
                  <a:srgbClr val="007FAC"/>
                </a:solidFill>
                <a:cs typeface="Calibri"/>
                <a:hlinkClick r:id="rId2" action="ppaction://hlinksldjump"/>
              </a:rPr>
              <a:t>77</a:t>
            </a:r>
            <a:r>
              <a:rPr sz="975" spc="284" baseline="38461" dirty="0">
                <a:solidFill>
                  <a:srgbClr val="007FAC"/>
                </a:solidFill>
                <a:cs typeface="Calibri"/>
              </a:rPr>
              <a:t> </a:t>
            </a:r>
            <a:r>
              <a:rPr sz="1000" spc="-10" dirty="0">
                <a:solidFill>
                  <a:prstClr val="black"/>
                </a:solidFill>
                <a:cs typeface="Calibri"/>
              </a:rPr>
              <a:t>Metastatic</a:t>
            </a:r>
            <a:r>
              <a:rPr sz="1000" spc="105" dirty="0">
                <a:solidFill>
                  <a:prstClr val="black"/>
                </a:solidFill>
                <a:cs typeface="Calibri"/>
              </a:rPr>
              <a:t> </a:t>
            </a:r>
            <a:r>
              <a:rPr sz="1000" spc="-10" dirty="0">
                <a:solidFill>
                  <a:prstClr val="black"/>
                </a:solidFill>
                <a:cs typeface="Calibri"/>
              </a:rPr>
              <a:t>dis-</a:t>
            </a:r>
            <a:endParaRPr sz="1000">
              <a:solidFill>
                <a:prstClr val="black"/>
              </a:solidFill>
              <a:cs typeface="Calibri"/>
            </a:endParaRPr>
          </a:p>
          <a:p>
            <a:pPr marL="38100" marR="30480" algn="just">
              <a:lnSpc>
                <a:spcPct val="99600"/>
              </a:lnSpc>
            </a:pPr>
            <a:r>
              <a:rPr sz="1000" spc="-15" dirty="0">
                <a:solidFill>
                  <a:prstClr val="black"/>
                </a:solidFill>
                <a:cs typeface="Calibri"/>
              </a:rPr>
              <a:t>ease </a:t>
            </a:r>
            <a:r>
              <a:rPr sz="1000" spc="-10" dirty="0">
                <a:solidFill>
                  <a:prstClr val="black"/>
                </a:solidFill>
                <a:cs typeface="Calibri"/>
              </a:rPr>
              <a:t>at presentation </a:t>
            </a:r>
            <a:r>
              <a:rPr sz="1000" spc="-5" dirty="0">
                <a:solidFill>
                  <a:prstClr val="black"/>
                </a:solidFill>
                <a:cs typeface="Calibri"/>
              </a:rPr>
              <a:t>is </a:t>
            </a:r>
            <a:r>
              <a:rPr sz="1000" spc="-10" dirty="0">
                <a:solidFill>
                  <a:prstClr val="black"/>
                </a:solidFill>
                <a:cs typeface="Calibri"/>
              </a:rPr>
              <a:t>more common </a:t>
            </a:r>
            <a:r>
              <a:rPr sz="1000" spc="-5" dirty="0">
                <a:solidFill>
                  <a:prstClr val="black"/>
                </a:solidFill>
                <a:cs typeface="Calibri"/>
              </a:rPr>
              <a:t>in DCS </a:t>
            </a:r>
            <a:r>
              <a:rPr sz="1000" spc="-10" dirty="0">
                <a:solidFill>
                  <a:prstClr val="black"/>
                </a:solidFill>
                <a:cs typeface="Calibri"/>
              </a:rPr>
              <a:t>(20% of cases) </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MCS </a:t>
            </a:r>
            <a:r>
              <a:rPr sz="1000" spc="5" dirty="0">
                <a:solidFill>
                  <a:prstClr val="black"/>
                </a:solidFill>
                <a:cs typeface="Calibri"/>
              </a:rPr>
              <a:t>(10%).</a:t>
            </a:r>
            <a:r>
              <a:rPr sz="975" spc="7" baseline="38461" dirty="0">
                <a:solidFill>
                  <a:srgbClr val="007FAC"/>
                </a:solidFill>
                <a:cs typeface="Calibri"/>
                <a:hlinkClick r:id="rId2" action="ppaction://hlinksldjump"/>
              </a:rPr>
              <a:t>78</a:t>
            </a:r>
            <a:r>
              <a:rPr sz="975" spc="15" baseline="38461" dirty="0">
                <a:solidFill>
                  <a:srgbClr val="007FAC"/>
                </a:solidFill>
                <a:cs typeface="Calibri"/>
              </a:rPr>
              <a:t> </a:t>
            </a:r>
            <a:r>
              <a:rPr sz="1000" spc="-15" dirty="0">
                <a:solidFill>
                  <a:prstClr val="black"/>
                </a:solidFill>
                <a:cs typeface="Calibri"/>
              </a:rPr>
              <a:t>Pain </a:t>
            </a:r>
            <a:r>
              <a:rPr sz="1000" spc="-10" dirty="0">
                <a:solidFill>
                  <a:prstClr val="black"/>
                </a:solidFill>
                <a:cs typeface="Calibri"/>
              </a:rPr>
              <a:t>at the site of </a:t>
            </a:r>
            <a:r>
              <a:rPr sz="1000" spc="-15" dirty="0">
                <a:solidFill>
                  <a:prstClr val="black"/>
                </a:solidFill>
                <a:cs typeface="Calibri"/>
              </a:rPr>
              <a:t>a </a:t>
            </a:r>
            <a:r>
              <a:rPr sz="1000" spc="-10" dirty="0">
                <a:solidFill>
                  <a:prstClr val="black"/>
                </a:solidFill>
                <a:cs typeface="Calibri"/>
              </a:rPr>
              <a:t>cartilaginous lesion </a:t>
            </a:r>
            <a:r>
              <a:rPr sz="1000" spc="-5" dirty="0">
                <a:solidFill>
                  <a:prstClr val="black"/>
                </a:solidFill>
                <a:cs typeface="Calibri"/>
              </a:rPr>
              <a:t> </a:t>
            </a:r>
            <a:r>
              <a:rPr sz="1000" spc="-15" dirty="0">
                <a:solidFill>
                  <a:prstClr val="black"/>
                </a:solidFill>
                <a:cs typeface="Calibri"/>
              </a:rPr>
              <a:t>may</a:t>
            </a:r>
            <a:r>
              <a:rPr sz="1000" spc="-10" dirty="0">
                <a:solidFill>
                  <a:prstClr val="black"/>
                </a:solidFill>
                <a:cs typeface="Calibri"/>
              </a:rPr>
              <a:t> be</a:t>
            </a:r>
            <a:r>
              <a:rPr sz="1000" spc="-5"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10" dirty="0">
                <a:solidFill>
                  <a:prstClr val="black"/>
                </a:solidFill>
                <a:cs typeface="Calibri"/>
              </a:rPr>
              <a:t>indicator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5" dirty="0">
                <a:solidFill>
                  <a:prstClr val="black"/>
                </a:solidFill>
                <a:cs typeface="Calibri"/>
              </a:rPr>
              <a:t>malignancy.</a:t>
            </a:r>
            <a:r>
              <a:rPr sz="1000" spc="195" dirty="0">
                <a:solidFill>
                  <a:prstClr val="black"/>
                </a:solidFill>
                <a:cs typeface="Calibri"/>
              </a:rPr>
              <a:t> </a:t>
            </a:r>
            <a:r>
              <a:rPr sz="1000" spc="-10" dirty="0">
                <a:solidFill>
                  <a:prstClr val="black"/>
                </a:solidFill>
                <a:cs typeface="Calibri"/>
              </a:rPr>
              <a:t>A</a:t>
            </a:r>
            <a:r>
              <a:rPr sz="1000" spc="204" dirty="0">
                <a:solidFill>
                  <a:prstClr val="black"/>
                </a:solidFill>
                <a:cs typeface="Calibri"/>
              </a:rPr>
              <a:t> </a:t>
            </a:r>
            <a:r>
              <a:rPr sz="1000" spc="-10" dirty="0">
                <a:solidFill>
                  <a:prstClr val="black"/>
                </a:solidFill>
                <a:cs typeface="Calibri"/>
              </a:rPr>
              <a:t>contrast-enhanced </a:t>
            </a:r>
            <a:r>
              <a:rPr sz="1000" spc="-5" dirty="0">
                <a:solidFill>
                  <a:prstClr val="black"/>
                </a:solidFill>
                <a:cs typeface="Calibri"/>
              </a:rPr>
              <a:t> MRI </a:t>
            </a:r>
            <a:r>
              <a:rPr sz="1000" spc="-10" dirty="0">
                <a:solidFill>
                  <a:prstClr val="black"/>
                </a:solidFill>
                <a:cs typeface="Calibri"/>
              </a:rPr>
              <a:t>can</a:t>
            </a:r>
            <a:r>
              <a:rPr sz="1000" spc="204" dirty="0">
                <a:solidFill>
                  <a:prstClr val="black"/>
                </a:solidFill>
                <a:cs typeface="Calibri"/>
              </a:rPr>
              <a:t> </a:t>
            </a:r>
            <a:r>
              <a:rPr sz="1000" spc="-15" dirty="0">
                <a:solidFill>
                  <a:prstClr val="black"/>
                </a:solidFill>
                <a:cs typeface="Calibri"/>
              </a:rPr>
              <a:t>reveal</a:t>
            </a:r>
            <a:r>
              <a:rPr sz="1000" spc="195" dirty="0">
                <a:solidFill>
                  <a:prstClr val="black"/>
                </a:solidFill>
                <a:cs typeface="Calibri"/>
              </a:rPr>
              <a:t> </a:t>
            </a:r>
            <a:r>
              <a:rPr sz="1000" spc="-10" dirty="0">
                <a:solidFill>
                  <a:prstClr val="black"/>
                </a:solidFill>
                <a:cs typeface="Calibri"/>
              </a:rPr>
              <a:t>high-grade </a:t>
            </a:r>
            <a:r>
              <a:rPr sz="1000" spc="-15" dirty="0">
                <a:solidFill>
                  <a:prstClr val="black"/>
                </a:solidFill>
                <a:cs typeface="Calibri"/>
              </a:rPr>
              <a:t>areas, </a:t>
            </a:r>
            <a:r>
              <a:rPr sz="1000" spc="-10" dirty="0">
                <a:solidFill>
                  <a:prstClr val="black"/>
                </a:solidFill>
                <a:cs typeface="Calibri"/>
              </a:rPr>
              <a:t>providing </a:t>
            </a:r>
            <a:r>
              <a:rPr sz="1000" spc="-15" dirty="0">
                <a:solidFill>
                  <a:prstClr val="black"/>
                </a:solidFill>
                <a:cs typeface="Calibri"/>
              </a:rPr>
              <a:t>a</a:t>
            </a:r>
            <a:r>
              <a:rPr sz="1000" spc="195" dirty="0">
                <a:solidFill>
                  <a:prstClr val="black"/>
                </a:solidFill>
                <a:cs typeface="Calibri"/>
              </a:rPr>
              <a:t> </a:t>
            </a:r>
            <a:r>
              <a:rPr sz="1000" spc="-10" dirty="0">
                <a:solidFill>
                  <a:prstClr val="black"/>
                </a:solidFill>
                <a:cs typeface="Calibri"/>
              </a:rPr>
              <a:t>useful</a:t>
            </a:r>
            <a:r>
              <a:rPr sz="1000" spc="204" dirty="0">
                <a:solidFill>
                  <a:prstClr val="black"/>
                </a:solidFill>
                <a:cs typeface="Calibri"/>
              </a:rPr>
              <a:t> </a:t>
            </a:r>
            <a:r>
              <a:rPr sz="1000" spc="-10" dirty="0">
                <a:solidFill>
                  <a:prstClr val="black"/>
                </a:solidFill>
                <a:cs typeface="Calibri"/>
              </a:rPr>
              <a:t>guide </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site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20" dirty="0">
                <a:solidFill>
                  <a:prstClr val="black"/>
                </a:solidFill>
                <a:cs typeface="Calibri"/>
              </a:rPr>
              <a:t>biopsy.</a:t>
            </a:r>
            <a:r>
              <a:rPr sz="1000" spc="-15" dirty="0">
                <a:solidFill>
                  <a:prstClr val="black"/>
                </a:solidFill>
                <a:cs typeface="Calibri"/>
              </a:rPr>
              <a:t> </a:t>
            </a:r>
            <a:r>
              <a:rPr sz="1000" spc="-10" dirty="0">
                <a:solidFill>
                  <a:prstClr val="black"/>
                </a:solidFill>
                <a:cs typeface="Calibri"/>
              </a:rPr>
              <a:t>For</a:t>
            </a:r>
            <a:r>
              <a:rPr sz="1000" spc="-5" dirty="0">
                <a:solidFill>
                  <a:prstClr val="black"/>
                </a:solidFill>
                <a:cs typeface="Calibri"/>
              </a:rPr>
              <a:t> </a:t>
            </a:r>
            <a:r>
              <a:rPr sz="1000" spc="-10" dirty="0">
                <a:solidFill>
                  <a:prstClr val="black"/>
                </a:solidFill>
                <a:cs typeface="Calibri"/>
              </a:rPr>
              <a:t>large</a:t>
            </a:r>
            <a:r>
              <a:rPr sz="1000" spc="-5" dirty="0">
                <a:solidFill>
                  <a:prstClr val="black"/>
                </a:solidFill>
                <a:cs typeface="Calibri"/>
              </a:rPr>
              <a:t> </a:t>
            </a:r>
            <a:r>
              <a:rPr sz="1000" spc="-10" dirty="0">
                <a:solidFill>
                  <a:prstClr val="black"/>
                </a:solidFill>
                <a:cs typeface="Calibri"/>
              </a:rPr>
              <a:t>axial</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pelvic</a:t>
            </a:r>
            <a:r>
              <a:rPr sz="1000" spc="-5" dirty="0">
                <a:solidFill>
                  <a:prstClr val="black"/>
                </a:solidFill>
                <a:cs typeface="Calibri"/>
              </a:rPr>
              <a:t> </a:t>
            </a:r>
            <a:r>
              <a:rPr sz="1000" spc="-10" dirty="0">
                <a:solidFill>
                  <a:prstClr val="black"/>
                </a:solidFill>
                <a:cs typeface="Calibri"/>
              </a:rPr>
              <a:t>chon- </a:t>
            </a:r>
            <a:r>
              <a:rPr sz="1000" spc="-5" dirty="0">
                <a:solidFill>
                  <a:prstClr val="black"/>
                </a:solidFill>
                <a:cs typeface="Calibri"/>
              </a:rPr>
              <a:t> </a:t>
            </a:r>
            <a:r>
              <a:rPr sz="1000" spc="-15" dirty="0">
                <a:solidFill>
                  <a:prstClr val="black"/>
                </a:solidFill>
                <a:cs typeface="Calibri"/>
              </a:rPr>
              <a:t>drosarcoma,</a:t>
            </a:r>
            <a:r>
              <a:rPr sz="1000" spc="-10" dirty="0">
                <a:solidFill>
                  <a:prstClr val="black"/>
                </a:solidFill>
                <a:cs typeface="Calibri"/>
              </a:rPr>
              <a:t> heterogeneity</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common,</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most</a:t>
            </a:r>
            <a:r>
              <a:rPr sz="1000" spc="-5" dirty="0">
                <a:solidFill>
                  <a:prstClr val="black"/>
                </a:solidFill>
                <a:cs typeface="Calibri"/>
              </a:rPr>
              <a:t> </a:t>
            </a:r>
            <a:r>
              <a:rPr sz="1000" spc="-10" dirty="0">
                <a:solidFill>
                  <a:prstClr val="black"/>
                </a:solidFill>
                <a:cs typeface="Calibri"/>
              </a:rPr>
              <a:t>lesions </a:t>
            </a:r>
            <a:r>
              <a:rPr sz="1000" spc="-5" dirty="0">
                <a:solidFill>
                  <a:prstClr val="black"/>
                </a:solidFill>
                <a:cs typeface="Calibri"/>
              </a:rPr>
              <a:t> </a:t>
            </a:r>
            <a:r>
              <a:rPr sz="1000" spc="-10" dirty="0">
                <a:solidFill>
                  <a:prstClr val="black"/>
                </a:solidFill>
                <a:cs typeface="Calibri"/>
              </a:rPr>
              <a:t>contain</a:t>
            </a:r>
            <a:r>
              <a:rPr sz="1000" spc="-5" dirty="0">
                <a:solidFill>
                  <a:prstClr val="black"/>
                </a:solidFill>
                <a:cs typeface="Calibri"/>
              </a:rPr>
              <a:t> </a:t>
            </a:r>
            <a:r>
              <a:rPr sz="1000" spc="-10" dirty="0">
                <a:solidFill>
                  <a:prstClr val="black"/>
                </a:solidFill>
                <a:cs typeface="Calibri"/>
              </a:rPr>
              <a:t>high-grade</a:t>
            </a:r>
            <a:r>
              <a:rPr sz="1000" spc="-5" dirty="0">
                <a:solidFill>
                  <a:prstClr val="black"/>
                </a:solidFill>
                <a:cs typeface="Calibri"/>
              </a:rPr>
              <a:t> </a:t>
            </a:r>
            <a:r>
              <a:rPr sz="1000" spc="-10" dirty="0">
                <a:solidFill>
                  <a:prstClr val="black"/>
                </a:solidFill>
                <a:cs typeface="Calibri"/>
              </a:rPr>
              <a:t>elements.</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distinction</a:t>
            </a:r>
            <a:r>
              <a:rPr sz="1000" spc="210" dirty="0">
                <a:solidFill>
                  <a:prstClr val="black"/>
                </a:solidFill>
                <a:cs typeface="Calibri"/>
              </a:rPr>
              <a:t> </a:t>
            </a:r>
            <a:r>
              <a:rPr sz="1000" spc="-10" dirty="0">
                <a:solidFill>
                  <a:prstClr val="black"/>
                </a:solidFill>
                <a:cs typeface="Calibri"/>
              </a:rPr>
              <a:t>between </a:t>
            </a:r>
            <a:r>
              <a:rPr sz="1000" spc="-5" dirty="0">
                <a:solidFill>
                  <a:prstClr val="black"/>
                </a:solidFill>
                <a:cs typeface="Calibri"/>
              </a:rPr>
              <a:t> benign</a:t>
            </a:r>
            <a:r>
              <a:rPr sz="1000" dirty="0">
                <a:solidFill>
                  <a:prstClr val="black"/>
                </a:solidFill>
                <a:cs typeface="Calibri"/>
              </a:rPr>
              <a:t> </a:t>
            </a:r>
            <a:r>
              <a:rPr sz="1000" spc="-10" dirty="0">
                <a:solidFill>
                  <a:prstClr val="black"/>
                </a:solidFill>
                <a:cs typeface="Calibri"/>
              </a:rPr>
              <a:t>enchondroma</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osteochondroma</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atypical </a:t>
            </a:r>
            <a:r>
              <a:rPr sz="1000" spc="-5" dirty="0">
                <a:solidFill>
                  <a:prstClr val="black"/>
                </a:solidFill>
                <a:cs typeface="Calibri"/>
              </a:rPr>
              <a:t> </a:t>
            </a:r>
            <a:r>
              <a:rPr sz="1000" spc="-10" dirty="0">
                <a:solidFill>
                  <a:prstClr val="black"/>
                </a:solidFill>
                <a:cs typeface="Calibri"/>
              </a:rPr>
              <a:t>cartilaginous tumour/chondrosarcoma </a:t>
            </a:r>
            <a:r>
              <a:rPr sz="1000" spc="-15" dirty="0">
                <a:solidFill>
                  <a:prstClr val="black"/>
                </a:solidFill>
                <a:cs typeface="Calibri"/>
              </a:rPr>
              <a:t>grade </a:t>
            </a:r>
            <a:r>
              <a:rPr sz="1000" spc="-5" dirty="0">
                <a:solidFill>
                  <a:prstClr val="black"/>
                </a:solidFill>
                <a:cs typeface="Calibri"/>
              </a:rPr>
              <a:t>I </a:t>
            </a:r>
            <a:r>
              <a:rPr sz="1000" spc="-10" dirty="0">
                <a:solidFill>
                  <a:prstClr val="black"/>
                </a:solidFill>
                <a:cs typeface="Calibri"/>
              </a:rPr>
              <a:t>can be </a:t>
            </a:r>
            <a:r>
              <a:rPr sz="1000" spc="-30" dirty="0">
                <a:solidFill>
                  <a:prstClr val="black"/>
                </a:solidFill>
                <a:cs typeface="Calibri"/>
              </a:rPr>
              <a:t>dif</a:t>
            </a:r>
            <a:r>
              <a:rPr sz="1000" spc="-30" dirty="0">
                <a:solidFill>
                  <a:prstClr val="black"/>
                </a:solidFill>
                <a:latin typeface="Lucida Sans Unicode"/>
                <a:cs typeface="Lucida Sans Unicode"/>
              </a:rPr>
              <a:t>fi</a:t>
            </a:r>
            <a:r>
              <a:rPr sz="1000" spc="-30" dirty="0">
                <a:solidFill>
                  <a:prstClr val="black"/>
                </a:solidFill>
                <a:cs typeface="Calibri"/>
              </a:rPr>
              <a:t>- </a:t>
            </a:r>
            <a:r>
              <a:rPr sz="1000" spc="-25" dirty="0">
                <a:solidFill>
                  <a:prstClr val="black"/>
                </a:solidFill>
                <a:cs typeface="Calibri"/>
              </a:rPr>
              <a:t> </a:t>
            </a:r>
            <a:r>
              <a:rPr sz="1000" spc="-10" dirty="0">
                <a:solidFill>
                  <a:prstClr val="black"/>
                </a:solidFill>
                <a:cs typeface="Calibri"/>
              </a:rPr>
              <a:t>cult,</a:t>
            </a:r>
            <a:r>
              <a:rPr sz="1000" spc="-5" dirty="0">
                <a:solidFill>
                  <a:prstClr val="black"/>
                </a:solidFill>
                <a:cs typeface="Calibri"/>
              </a:rPr>
              <a:t> </a:t>
            </a:r>
            <a:r>
              <a:rPr sz="1000" spc="-10" dirty="0">
                <a:solidFill>
                  <a:prstClr val="black"/>
                </a:solidFill>
                <a:cs typeface="Calibri"/>
              </a:rPr>
              <a:t>but</a:t>
            </a:r>
            <a:r>
              <a:rPr sz="1000" spc="-5" dirty="0">
                <a:solidFill>
                  <a:prstClr val="black"/>
                </a:solidFill>
                <a:cs typeface="Calibri"/>
              </a:rPr>
              <a:t> </a:t>
            </a:r>
            <a:r>
              <a:rPr sz="1000" spc="-10" dirty="0">
                <a:solidFill>
                  <a:prstClr val="black"/>
                </a:solidFill>
                <a:cs typeface="Calibri"/>
              </a:rPr>
              <a:t>can</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aided</a:t>
            </a:r>
            <a:r>
              <a:rPr sz="1000" spc="-5" dirty="0">
                <a:solidFill>
                  <a:prstClr val="black"/>
                </a:solidFill>
                <a:cs typeface="Calibri"/>
              </a:rPr>
              <a:t> </a:t>
            </a:r>
            <a:r>
              <a:rPr sz="1000" spc="-10" dirty="0">
                <a:solidFill>
                  <a:prstClr val="black"/>
                </a:solidFill>
                <a:cs typeface="Calibri"/>
              </a:rPr>
              <a:t>by</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use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dynamic</a:t>
            </a:r>
            <a:r>
              <a:rPr sz="1000" spc="-5" dirty="0">
                <a:solidFill>
                  <a:prstClr val="black"/>
                </a:solidFill>
                <a:cs typeface="Calibri"/>
              </a:rPr>
              <a:t> </a:t>
            </a:r>
            <a:r>
              <a:rPr sz="1000" spc="-15" dirty="0">
                <a:solidFill>
                  <a:prstClr val="black"/>
                </a:solidFill>
                <a:cs typeface="Calibri"/>
              </a:rPr>
              <a:t>contrast- </a:t>
            </a:r>
            <a:r>
              <a:rPr sz="1000" spc="-10" dirty="0">
                <a:solidFill>
                  <a:prstClr val="black"/>
                </a:solidFill>
                <a:cs typeface="Calibri"/>
              </a:rPr>
              <a:t> enhanced</a:t>
            </a:r>
            <a:r>
              <a:rPr sz="1000" spc="100" dirty="0">
                <a:solidFill>
                  <a:prstClr val="black"/>
                </a:solidFill>
                <a:cs typeface="Calibri"/>
              </a:rPr>
              <a:t> </a:t>
            </a:r>
            <a:r>
              <a:rPr sz="1000" spc="10" dirty="0">
                <a:solidFill>
                  <a:prstClr val="black"/>
                </a:solidFill>
                <a:cs typeface="Calibri"/>
              </a:rPr>
              <a:t>MRI.</a:t>
            </a:r>
            <a:r>
              <a:rPr sz="975" spc="15" baseline="38461" dirty="0">
                <a:solidFill>
                  <a:srgbClr val="007FAC"/>
                </a:solidFill>
                <a:cs typeface="Calibri"/>
                <a:hlinkClick r:id="rId2" action="ppaction://hlinksldjump"/>
              </a:rPr>
              <a:t>78</a:t>
            </a:r>
            <a:endParaRPr sz="975" baseline="38461">
              <a:solidFill>
                <a:prstClr val="black"/>
              </a:solidFill>
              <a:cs typeface="Calibri"/>
            </a:endParaRPr>
          </a:p>
          <a:p>
            <a:pPr marL="38100" marR="30480" indent="126364" algn="just">
              <a:lnSpc>
                <a:spcPct val="99600"/>
              </a:lnSpc>
            </a:pPr>
            <a:r>
              <a:rPr sz="1000" spc="-10" dirty="0">
                <a:solidFill>
                  <a:prstClr val="black"/>
                </a:solidFill>
                <a:cs typeface="Calibri"/>
              </a:rPr>
              <a:t>Atypical cartilaginous tumours </a:t>
            </a:r>
            <a:r>
              <a:rPr sz="1000" spc="-5" dirty="0">
                <a:solidFill>
                  <a:prstClr val="black"/>
                </a:solidFill>
                <a:cs typeface="Calibri"/>
              </a:rPr>
              <a:t>in </a:t>
            </a:r>
            <a:r>
              <a:rPr sz="1000" spc="-10" dirty="0">
                <a:solidFill>
                  <a:prstClr val="black"/>
                </a:solidFill>
                <a:cs typeface="Calibri"/>
              </a:rPr>
              <a:t>the long bones of the </a:t>
            </a:r>
            <a:r>
              <a:rPr sz="1000" spc="-5" dirty="0">
                <a:solidFill>
                  <a:prstClr val="black"/>
                </a:solidFill>
                <a:cs typeface="Calibri"/>
              </a:rPr>
              <a:t> </a:t>
            </a:r>
            <a:r>
              <a:rPr sz="1000" spc="-10" dirty="0">
                <a:solidFill>
                  <a:prstClr val="black"/>
                </a:solidFill>
                <a:cs typeface="Calibri"/>
              </a:rPr>
              <a:t>limbs can be managed by curettage with or without local </a:t>
            </a:r>
            <a:r>
              <a:rPr sz="1000" spc="-5" dirty="0">
                <a:solidFill>
                  <a:prstClr val="black"/>
                </a:solidFill>
                <a:cs typeface="Calibri"/>
              </a:rPr>
              <a:t> </a:t>
            </a:r>
            <a:r>
              <a:rPr sz="1000" spc="-10" dirty="0">
                <a:solidFill>
                  <a:prstClr val="black"/>
                </a:solidFill>
                <a:cs typeface="Calibri"/>
              </a:rPr>
              <a:t>adjuvant</a:t>
            </a:r>
            <a:r>
              <a:rPr sz="1000" spc="-5" dirty="0">
                <a:solidFill>
                  <a:prstClr val="black"/>
                </a:solidFill>
                <a:cs typeface="Calibri"/>
              </a:rPr>
              <a:t> </a:t>
            </a:r>
            <a:r>
              <a:rPr sz="1000" spc="-10" dirty="0">
                <a:solidFill>
                  <a:prstClr val="black"/>
                </a:solidFill>
                <a:cs typeface="Calibri"/>
              </a:rPr>
              <a:t>therapy</a:t>
            </a:r>
            <a:r>
              <a:rPr sz="1000" spc="-5" dirty="0">
                <a:solidFill>
                  <a:prstClr val="black"/>
                </a:solidFill>
                <a:cs typeface="Calibri"/>
              </a:rPr>
              <a:t> (e.g.</a:t>
            </a:r>
            <a:r>
              <a:rPr sz="1000" dirty="0">
                <a:solidFill>
                  <a:prstClr val="black"/>
                </a:solidFill>
                <a:cs typeface="Calibri"/>
              </a:rPr>
              <a:t> </a:t>
            </a:r>
            <a:r>
              <a:rPr sz="1000" spc="-10" dirty="0">
                <a:solidFill>
                  <a:prstClr val="black"/>
                </a:solidFill>
                <a:cs typeface="Calibri"/>
              </a:rPr>
              <a:t>phenol,</a:t>
            </a:r>
            <a:r>
              <a:rPr sz="1000" spc="-5" dirty="0">
                <a:solidFill>
                  <a:prstClr val="black"/>
                </a:solidFill>
                <a:cs typeface="Calibri"/>
              </a:rPr>
              <a:t> </a:t>
            </a:r>
            <a:r>
              <a:rPr sz="1000" spc="-10" dirty="0">
                <a:solidFill>
                  <a:prstClr val="black"/>
                </a:solidFill>
                <a:cs typeface="Calibri"/>
              </a:rPr>
              <a:t>cement</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cryotherapy), </a:t>
            </a:r>
            <a:r>
              <a:rPr sz="1000" spc="-5" dirty="0">
                <a:solidFill>
                  <a:prstClr val="black"/>
                </a:solidFill>
                <a:cs typeface="Calibri"/>
              </a:rPr>
              <a:t> </a:t>
            </a:r>
            <a:r>
              <a:rPr sz="1000" spc="-10" dirty="0">
                <a:solidFill>
                  <a:prstClr val="black"/>
                </a:solidFill>
                <a:cs typeface="Calibri"/>
              </a:rPr>
              <a:t>with </a:t>
            </a:r>
            <a:r>
              <a:rPr sz="1000" spc="-15" dirty="0">
                <a:solidFill>
                  <a:prstClr val="black"/>
                </a:solidFill>
                <a:cs typeface="Calibri"/>
              </a:rPr>
              <a:t>a </a:t>
            </a:r>
            <a:r>
              <a:rPr sz="1000" spc="-10" dirty="0">
                <a:solidFill>
                  <a:prstClr val="black"/>
                </a:solidFill>
                <a:cs typeface="Calibri"/>
              </a:rPr>
              <a:t>high chance of success </a:t>
            </a:r>
            <a:r>
              <a:rPr sz="1000" spc="-30" dirty="0">
                <a:solidFill>
                  <a:prstClr val="black"/>
                </a:solidFill>
                <a:cs typeface="Calibri"/>
              </a:rPr>
              <a:t>[IV, </a:t>
            </a:r>
            <a:r>
              <a:rPr sz="1000" spc="15" dirty="0">
                <a:solidFill>
                  <a:prstClr val="black"/>
                </a:solidFill>
                <a:cs typeface="Calibri"/>
              </a:rPr>
              <a:t>B].</a:t>
            </a:r>
            <a:r>
              <a:rPr sz="975" spc="22" baseline="38461" dirty="0">
                <a:solidFill>
                  <a:srgbClr val="007FAC"/>
                </a:solidFill>
                <a:cs typeface="Calibri"/>
                <a:hlinkClick r:id="rId2" action="ppaction://hlinksldjump"/>
              </a:rPr>
              <a:t>79</a:t>
            </a:r>
            <a:r>
              <a:rPr sz="975" spc="30" baseline="38461" dirty="0">
                <a:solidFill>
                  <a:srgbClr val="007FAC"/>
                </a:solidFill>
                <a:cs typeface="Calibri"/>
              </a:rPr>
              <a:t> </a:t>
            </a:r>
            <a:r>
              <a:rPr sz="1000" spc="-15" dirty="0">
                <a:solidFill>
                  <a:prstClr val="black"/>
                </a:solidFill>
                <a:cs typeface="Calibri"/>
              </a:rPr>
              <a:t>Alternatively, </a:t>
            </a:r>
            <a:r>
              <a:rPr sz="1000" spc="-10" dirty="0">
                <a:solidFill>
                  <a:prstClr val="black"/>
                </a:solidFill>
                <a:cs typeface="Calibri"/>
              </a:rPr>
              <a:t>some </a:t>
            </a:r>
            <a:r>
              <a:rPr sz="1000" spc="-5" dirty="0">
                <a:solidFill>
                  <a:prstClr val="black"/>
                </a:solidFill>
                <a:cs typeface="Calibri"/>
              </a:rPr>
              <a:t> </a:t>
            </a:r>
            <a:r>
              <a:rPr sz="1000" spc="-15" dirty="0">
                <a:solidFill>
                  <a:prstClr val="black"/>
                </a:solidFill>
                <a:cs typeface="Calibri"/>
              </a:rPr>
              <a:t>reference </a:t>
            </a:r>
            <a:r>
              <a:rPr sz="1000" spc="-10" dirty="0">
                <a:solidFill>
                  <a:prstClr val="black"/>
                </a:solidFill>
                <a:cs typeface="Calibri"/>
              </a:rPr>
              <a:t>centres now recommend active surveillance, with </a:t>
            </a:r>
            <a:r>
              <a:rPr sz="1000" spc="-5" dirty="0">
                <a:solidFill>
                  <a:prstClr val="black"/>
                </a:solidFill>
                <a:cs typeface="Calibri"/>
              </a:rPr>
              <a:t> </a:t>
            </a:r>
            <a:r>
              <a:rPr sz="1000" spc="-10" dirty="0">
                <a:solidFill>
                  <a:prstClr val="black"/>
                </a:solidFill>
                <a:cs typeface="Calibri"/>
              </a:rPr>
              <a:t>close</a:t>
            </a:r>
            <a:r>
              <a:rPr sz="1000" spc="-5" dirty="0">
                <a:solidFill>
                  <a:prstClr val="black"/>
                </a:solidFill>
                <a:cs typeface="Calibri"/>
              </a:rPr>
              <a:t> </a:t>
            </a:r>
            <a:r>
              <a:rPr sz="1000" spc="-10" dirty="0">
                <a:solidFill>
                  <a:prstClr val="black"/>
                </a:solidFill>
                <a:cs typeface="Calibri"/>
              </a:rPr>
              <a:t>radiological</a:t>
            </a:r>
            <a:r>
              <a:rPr sz="1000" spc="-5" dirty="0">
                <a:solidFill>
                  <a:prstClr val="black"/>
                </a:solidFill>
                <a:cs typeface="Calibri"/>
              </a:rPr>
              <a:t> monitoring,</a:t>
            </a:r>
            <a:r>
              <a:rPr sz="1000"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now</a:t>
            </a:r>
            <a:r>
              <a:rPr sz="1000" spc="-5" dirty="0">
                <a:solidFill>
                  <a:prstClr val="black"/>
                </a:solidFill>
                <a:cs typeface="Calibri"/>
              </a:rPr>
              <a:t> </a:t>
            </a:r>
            <a:r>
              <a:rPr sz="1000" spc="-10" dirty="0">
                <a:solidFill>
                  <a:prstClr val="black"/>
                </a:solidFill>
                <a:cs typeface="Calibri"/>
              </a:rPr>
              <a:t>progressive</a:t>
            </a:r>
            <a:r>
              <a:rPr sz="1000" spc="-5" dirty="0">
                <a:solidFill>
                  <a:prstClr val="black"/>
                </a:solidFill>
                <a:cs typeface="Calibri"/>
              </a:rPr>
              <a:t> </a:t>
            </a:r>
            <a:r>
              <a:rPr sz="1000" spc="-10" dirty="0">
                <a:solidFill>
                  <a:prstClr val="black"/>
                </a:solidFill>
                <a:cs typeface="Calibri"/>
              </a:rPr>
              <a:t>and </a:t>
            </a:r>
            <a:r>
              <a:rPr sz="1000" spc="-215" dirty="0">
                <a:solidFill>
                  <a:prstClr val="black"/>
                </a:solidFill>
                <a:cs typeface="Calibri"/>
              </a:rPr>
              <a:t> </a:t>
            </a:r>
            <a:r>
              <a:rPr sz="1000" spc="-10" dirty="0">
                <a:solidFill>
                  <a:prstClr val="black"/>
                </a:solidFill>
                <a:cs typeface="Calibri"/>
              </a:rPr>
              <a:t>asymptomatic lesions </a:t>
            </a:r>
            <a:r>
              <a:rPr sz="1000" spc="-35" dirty="0">
                <a:solidFill>
                  <a:prstClr val="black"/>
                </a:solidFill>
                <a:cs typeface="Calibri"/>
              </a:rPr>
              <a:t>[V,</a:t>
            </a:r>
            <a:r>
              <a:rPr sz="1000" spc="-30" dirty="0">
                <a:solidFill>
                  <a:prstClr val="black"/>
                </a:solidFill>
                <a:cs typeface="Calibri"/>
              </a:rPr>
              <a:t> </a:t>
            </a:r>
            <a:r>
              <a:rPr sz="1000" spc="15" dirty="0">
                <a:solidFill>
                  <a:prstClr val="black"/>
                </a:solidFill>
                <a:cs typeface="Calibri"/>
              </a:rPr>
              <a:t>C].</a:t>
            </a:r>
            <a:r>
              <a:rPr sz="975" spc="22" baseline="38461" dirty="0">
                <a:solidFill>
                  <a:srgbClr val="007FAC"/>
                </a:solidFill>
                <a:cs typeface="Calibri"/>
                <a:hlinkClick r:id="rId2" action="ppaction://hlinksldjump"/>
              </a:rPr>
              <a:t>80</a:t>
            </a:r>
            <a:r>
              <a:rPr sz="975" spc="30" baseline="38461" dirty="0">
                <a:solidFill>
                  <a:srgbClr val="007FAC"/>
                </a:solidFill>
                <a:cs typeface="Calibri"/>
              </a:rPr>
              <a:t> </a:t>
            </a:r>
            <a:r>
              <a:rPr sz="1000" spc="-15" dirty="0">
                <a:solidFill>
                  <a:prstClr val="black"/>
                </a:solidFill>
                <a:cs typeface="Calibri"/>
              </a:rPr>
              <a:t>Low-grade </a:t>
            </a:r>
            <a:r>
              <a:rPr sz="1000" spc="-10" dirty="0">
                <a:solidFill>
                  <a:prstClr val="black"/>
                </a:solidFill>
                <a:cs typeface="Calibri"/>
              </a:rPr>
              <a:t>peripheral chon- </a:t>
            </a:r>
            <a:r>
              <a:rPr sz="1000" spc="-5" dirty="0">
                <a:solidFill>
                  <a:prstClr val="black"/>
                </a:solidFill>
                <a:cs typeface="Calibri"/>
              </a:rPr>
              <a:t> </a:t>
            </a:r>
            <a:r>
              <a:rPr sz="1000" spc="-10" dirty="0">
                <a:solidFill>
                  <a:prstClr val="black"/>
                </a:solidFill>
                <a:cs typeface="Calibri"/>
              </a:rPr>
              <a:t>drosarcomas</a:t>
            </a:r>
            <a:r>
              <a:rPr sz="1000" spc="-5" dirty="0">
                <a:solidFill>
                  <a:prstClr val="black"/>
                </a:solidFill>
                <a:cs typeface="Calibri"/>
              </a:rPr>
              <a:t> (arising</a:t>
            </a:r>
            <a:r>
              <a:rPr sz="1000"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10" dirty="0">
                <a:solidFill>
                  <a:prstClr val="black"/>
                </a:solidFill>
                <a:cs typeface="Calibri"/>
              </a:rPr>
              <a:t>osteochondromas)</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 </a:t>
            </a:r>
            <a:r>
              <a:rPr sz="1000" spc="-5" dirty="0">
                <a:solidFill>
                  <a:prstClr val="black"/>
                </a:solidFill>
                <a:cs typeface="Calibri"/>
              </a:rPr>
              <a:t> </a:t>
            </a:r>
            <a:r>
              <a:rPr sz="1000" spc="-10" dirty="0">
                <a:solidFill>
                  <a:prstClr val="black"/>
                </a:solidFill>
                <a:cs typeface="Calibri"/>
              </a:rPr>
              <a:t>surgically</a:t>
            </a:r>
            <a:r>
              <a:rPr sz="1000" spc="-5" dirty="0">
                <a:solidFill>
                  <a:prstClr val="black"/>
                </a:solidFill>
                <a:cs typeface="Calibri"/>
              </a:rPr>
              <a:t> </a:t>
            </a:r>
            <a:r>
              <a:rPr sz="1000" spc="-15" dirty="0">
                <a:solidFill>
                  <a:prstClr val="black"/>
                </a:solidFill>
                <a:cs typeface="Calibri"/>
              </a:rPr>
              <a:t>excised,</a:t>
            </a:r>
            <a:r>
              <a:rPr sz="1000" spc="-10" dirty="0">
                <a:solidFill>
                  <a:prstClr val="black"/>
                </a:solidFill>
                <a:cs typeface="Calibri"/>
              </a:rPr>
              <a:t> aiming</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5" dirty="0">
                <a:solidFill>
                  <a:prstClr val="black"/>
                </a:solidFill>
                <a:cs typeface="Calibri"/>
              </a:rPr>
              <a:t>excise</a:t>
            </a:r>
            <a:r>
              <a:rPr sz="1000" spc="-10" dirty="0">
                <a:solidFill>
                  <a:prstClr val="black"/>
                </a:solidFill>
                <a:cs typeface="Calibri"/>
              </a:rPr>
              <a:t> the</a:t>
            </a:r>
            <a:r>
              <a:rPr sz="1000" spc="-5" dirty="0">
                <a:solidFill>
                  <a:prstClr val="black"/>
                </a:solidFill>
                <a:cs typeface="Calibri"/>
              </a:rPr>
              <a:t> </a:t>
            </a:r>
            <a:r>
              <a:rPr sz="1000" spc="-10" dirty="0">
                <a:solidFill>
                  <a:prstClr val="black"/>
                </a:solidFill>
                <a:cs typeface="Calibri"/>
              </a:rPr>
              <a:t>tumour</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5" dirty="0">
                <a:solidFill>
                  <a:prstClr val="black"/>
                </a:solidFill>
                <a:cs typeface="Calibri"/>
              </a:rPr>
              <a:t>a </a:t>
            </a:r>
            <a:r>
              <a:rPr sz="1000" spc="-10" dirty="0">
                <a:solidFill>
                  <a:prstClr val="black"/>
                </a:solidFill>
                <a:cs typeface="Calibri"/>
              </a:rPr>
              <a:t> covering</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normal</a:t>
            </a:r>
            <a:r>
              <a:rPr sz="1000" spc="-5" dirty="0">
                <a:solidFill>
                  <a:prstClr val="black"/>
                </a:solidFill>
                <a:cs typeface="Calibri"/>
              </a:rPr>
              <a:t> </a:t>
            </a:r>
            <a:r>
              <a:rPr sz="1000" spc="-10" dirty="0">
                <a:solidFill>
                  <a:prstClr val="black"/>
                </a:solidFill>
                <a:cs typeface="Calibri"/>
              </a:rPr>
              <a:t>tissue</a:t>
            </a:r>
            <a:r>
              <a:rPr sz="1000" spc="-5" dirty="0">
                <a:solidFill>
                  <a:prstClr val="black"/>
                </a:solidFill>
                <a:cs typeface="Calibri"/>
              </a:rPr>
              <a:t> </a:t>
            </a:r>
            <a:r>
              <a:rPr sz="1000" spc="-10" dirty="0">
                <a:solidFill>
                  <a:prstClr val="black"/>
                </a:solidFill>
                <a:cs typeface="Calibri"/>
              </a:rPr>
              <a:t>over</a:t>
            </a:r>
            <a:r>
              <a:rPr sz="1000" spc="-5" dirty="0">
                <a:solidFill>
                  <a:prstClr val="black"/>
                </a:solidFill>
                <a:cs typeface="Calibri"/>
              </a:rPr>
              <a:t> it</a:t>
            </a:r>
            <a:r>
              <a:rPr sz="1000" dirty="0">
                <a:solidFill>
                  <a:prstClr val="black"/>
                </a:solidFill>
                <a:cs typeface="Calibri"/>
              </a:rPr>
              <a:t> </a:t>
            </a:r>
            <a:r>
              <a:rPr sz="1000" spc="-25" dirty="0">
                <a:solidFill>
                  <a:prstClr val="black"/>
                </a:solidFill>
                <a:cs typeface="Calibri"/>
              </a:rPr>
              <a:t>[IV,</a:t>
            </a:r>
            <a:r>
              <a:rPr sz="1000" spc="-20" dirty="0">
                <a:solidFill>
                  <a:prstClr val="black"/>
                </a:solidFill>
                <a:cs typeface="Calibri"/>
              </a:rPr>
              <a:t> </a:t>
            </a:r>
            <a:r>
              <a:rPr sz="1000" spc="-5" dirty="0">
                <a:solidFill>
                  <a:prstClr val="black"/>
                </a:solidFill>
                <a:cs typeface="Calibri"/>
              </a:rPr>
              <a:t>B].</a:t>
            </a:r>
            <a:r>
              <a:rPr sz="1000" dirty="0">
                <a:solidFill>
                  <a:prstClr val="black"/>
                </a:solidFill>
                <a:cs typeface="Calibri"/>
              </a:rPr>
              <a:t> </a:t>
            </a:r>
            <a:r>
              <a:rPr sz="1000" spc="-10" dirty="0">
                <a:solidFill>
                  <a:prstClr val="black"/>
                </a:solidFill>
                <a:cs typeface="Calibri"/>
              </a:rPr>
              <a:t>Higher-grade </a:t>
            </a:r>
            <a:r>
              <a:rPr sz="1000" spc="-5" dirty="0">
                <a:solidFill>
                  <a:prstClr val="black"/>
                </a:solidFill>
                <a:cs typeface="Calibri"/>
              </a:rPr>
              <a:t> </a:t>
            </a:r>
            <a:r>
              <a:rPr sz="1000" spc="-10" dirty="0">
                <a:solidFill>
                  <a:prstClr val="black"/>
                </a:solidFill>
                <a:cs typeface="Calibri"/>
              </a:rPr>
              <a:t>chondrosarcomas (grade </a:t>
            </a:r>
            <a:r>
              <a:rPr sz="1000" spc="-5" dirty="0">
                <a:solidFill>
                  <a:prstClr val="black"/>
                </a:solidFill>
                <a:cs typeface="Calibri"/>
              </a:rPr>
              <a:t>II-III) </a:t>
            </a:r>
            <a:r>
              <a:rPr sz="1000" spc="-10" dirty="0">
                <a:solidFill>
                  <a:prstClr val="black"/>
                </a:solidFill>
                <a:cs typeface="Calibri"/>
              </a:rPr>
              <a:t>and all chondrosarcomas of </a:t>
            </a:r>
            <a:r>
              <a:rPr sz="1000" spc="-5" dirty="0">
                <a:solidFill>
                  <a:prstClr val="black"/>
                </a:solidFill>
                <a:cs typeface="Calibri"/>
              </a:rPr>
              <a:t> </a:t>
            </a:r>
            <a:r>
              <a:rPr sz="1000" spc="-10" dirty="0">
                <a:solidFill>
                  <a:prstClr val="black"/>
                </a:solidFill>
                <a:cs typeface="Calibri"/>
              </a:rPr>
              <a:t>the </a:t>
            </a:r>
            <a:r>
              <a:rPr sz="1000" spc="-5" dirty="0">
                <a:solidFill>
                  <a:prstClr val="black"/>
                </a:solidFill>
                <a:cs typeface="Calibri"/>
              </a:rPr>
              <a:t>pelvis </a:t>
            </a:r>
            <a:r>
              <a:rPr sz="1000" spc="-10" dirty="0">
                <a:solidFill>
                  <a:prstClr val="black"/>
                </a:solidFill>
                <a:cs typeface="Calibri"/>
              </a:rPr>
              <a:t>or axial </a:t>
            </a:r>
            <a:r>
              <a:rPr sz="1000" spc="-15" dirty="0">
                <a:solidFill>
                  <a:prstClr val="black"/>
                </a:solidFill>
                <a:cs typeface="Calibri"/>
              </a:rPr>
              <a:t>skeleton </a:t>
            </a:r>
            <a:r>
              <a:rPr sz="1000" spc="-10" dirty="0">
                <a:solidFill>
                  <a:prstClr val="black"/>
                </a:solidFill>
                <a:cs typeface="Calibri"/>
              </a:rPr>
              <a:t>should be surgically </a:t>
            </a:r>
            <a:r>
              <a:rPr sz="1000" spc="-15" dirty="0">
                <a:solidFill>
                  <a:prstClr val="black"/>
                </a:solidFill>
                <a:cs typeface="Calibri"/>
              </a:rPr>
              <a:t>excised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wide</a:t>
            </a:r>
            <a:r>
              <a:rPr sz="1000" spc="-5" dirty="0">
                <a:solidFill>
                  <a:prstClr val="black"/>
                </a:solidFill>
                <a:cs typeface="Calibri"/>
              </a:rPr>
              <a:t> </a:t>
            </a:r>
            <a:r>
              <a:rPr sz="1000" spc="-10" dirty="0">
                <a:solidFill>
                  <a:prstClr val="black"/>
                </a:solidFill>
                <a:cs typeface="Calibri"/>
              </a:rPr>
              <a:t>margins</a:t>
            </a:r>
            <a:r>
              <a:rPr sz="1000" spc="-5" dirty="0">
                <a:solidFill>
                  <a:prstClr val="black"/>
                </a:solidFill>
                <a:cs typeface="Calibri"/>
              </a:rPr>
              <a:t> </a:t>
            </a:r>
            <a:r>
              <a:rPr sz="1000" spc="-30" dirty="0">
                <a:solidFill>
                  <a:prstClr val="black"/>
                </a:solidFill>
                <a:cs typeface="Calibri"/>
              </a:rPr>
              <a:t>[IV,</a:t>
            </a:r>
            <a:r>
              <a:rPr sz="1000" spc="-25" dirty="0">
                <a:solidFill>
                  <a:prstClr val="black"/>
                </a:solidFill>
                <a:cs typeface="Calibri"/>
              </a:rPr>
              <a:t> </a:t>
            </a:r>
            <a:r>
              <a:rPr sz="1000" spc="-5" dirty="0">
                <a:solidFill>
                  <a:prstClr val="black"/>
                </a:solidFill>
                <a:cs typeface="Calibri"/>
              </a:rPr>
              <a:t>B]. </a:t>
            </a:r>
            <a:r>
              <a:rPr sz="1000" spc="-10" dirty="0">
                <a:solidFill>
                  <a:prstClr val="black"/>
                </a:solidFill>
                <a:cs typeface="Calibri"/>
              </a:rPr>
              <a:t>There</a:t>
            </a:r>
            <a:r>
              <a:rPr sz="1000" spc="-5" dirty="0">
                <a:solidFill>
                  <a:prstClr val="black"/>
                </a:solidFill>
                <a:cs typeface="Calibri"/>
              </a:rPr>
              <a:t> is</a:t>
            </a:r>
            <a:r>
              <a:rPr sz="1000"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very</a:t>
            </a:r>
            <a:r>
              <a:rPr sz="1000" spc="-5" dirty="0">
                <a:solidFill>
                  <a:prstClr val="black"/>
                </a:solidFill>
                <a:cs typeface="Calibri"/>
              </a:rPr>
              <a:t> </a:t>
            </a:r>
            <a:r>
              <a:rPr sz="1000" spc="-10" dirty="0">
                <a:solidFill>
                  <a:prstClr val="black"/>
                </a:solidFill>
                <a:cs typeface="Calibri"/>
              </a:rPr>
              <a:t>high</a:t>
            </a:r>
            <a:r>
              <a:rPr sz="1000" spc="-5" dirty="0">
                <a:solidFill>
                  <a:prstClr val="black"/>
                </a:solidFill>
                <a:cs typeface="Calibri"/>
              </a:rPr>
              <a:t> </a:t>
            </a:r>
            <a:r>
              <a:rPr sz="1000" spc="-10" dirty="0">
                <a:solidFill>
                  <a:prstClr val="black"/>
                </a:solidFill>
                <a:cs typeface="Calibri"/>
              </a:rPr>
              <a:t>risk</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distant </a:t>
            </a:r>
            <a:r>
              <a:rPr sz="1000" spc="-5" dirty="0">
                <a:solidFill>
                  <a:prstClr val="black"/>
                </a:solidFill>
                <a:cs typeface="Calibri"/>
              </a:rPr>
              <a:t> </a:t>
            </a:r>
            <a:r>
              <a:rPr sz="1000" spc="-10" dirty="0">
                <a:solidFill>
                  <a:prstClr val="black"/>
                </a:solidFill>
                <a:cs typeface="Calibri"/>
              </a:rPr>
              <a:t>metastasis and </a:t>
            </a:r>
            <a:r>
              <a:rPr sz="1000" spc="-5" dirty="0">
                <a:solidFill>
                  <a:prstClr val="black"/>
                </a:solidFill>
                <a:cs typeface="Calibri"/>
              </a:rPr>
              <a:t>LR </a:t>
            </a:r>
            <a:r>
              <a:rPr sz="1000" spc="-10" dirty="0">
                <a:solidFill>
                  <a:prstClr val="black"/>
                </a:solidFill>
                <a:cs typeface="Calibri"/>
              </a:rPr>
              <a:t>following </a:t>
            </a:r>
            <a:r>
              <a:rPr sz="1000" spc="-15" dirty="0">
                <a:solidFill>
                  <a:prstClr val="black"/>
                </a:solidFill>
                <a:cs typeface="Calibri"/>
              </a:rPr>
              <a:t>excision </a:t>
            </a:r>
            <a:r>
              <a:rPr sz="1000" spc="-10" dirty="0">
                <a:solidFill>
                  <a:prstClr val="black"/>
                </a:solidFill>
                <a:cs typeface="Calibri"/>
              </a:rPr>
              <a:t>of DCS, particularly </a:t>
            </a:r>
            <a:r>
              <a:rPr sz="1000" spc="-5" dirty="0">
                <a:solidFill>
                  <a:prstClr val="black"/>
                </a:solidFill>
                <a:cs typeface="Calibri"/>
              </a:rPr>
              <a:t>in </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presence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pathological</a:t>
            </a:r>
            <a:r>
              <a:rPr sz="1000" spc="-5" dirty="0">
                <a:solidFill>
                  <a:prstClr val="black"/>
                </a:solidFill>
                <a:cs typeface="Calibri"/>
              </a:rPr>
              <a:t> </a:t>
            </a:r>
            <a:r>
              <a:rPr sz="1000" spc="-10" dirty="0">
                <a:solidFill>
                  <a:prstClr val="black"/>
                </a:solidFill>
                <a:cs typeface="Calibri"/>
              </a:rPr>
              <a:t>fracture.</a:t>
            </a:r>
            <a:r>
              <a:rPr sz="1000" spc="-5" dirty="0">
                <a:solidFill>
                  <a:prstClr val="black"/>
                </a:solidFill>
                <a:cs typeface="Calibri"/>
              </a:rPr>
              <a:t> If</a:t>
            </a:r>
            <a:r>
              <a:rPr sz="1000" dirty="0">
                <a:solidFill>
                  <a:prstClr val="black"/>
                </a:solidFill>
                <a:cs typeface="Calibri"/>
              </a:rPr>
              <a:t> </a:t>
            </a:r>
            <a:r>
              <a:rPr sz="1000" spc="-10" dirty="0">
                <a:solidFill>
                  <a:prstClr val="black"/>
                </a:solidFill>
                <a:cs typeface="Calibri"/>
              </a:rPr>
              <a:t>wide</a:t>
            </a:r>
            <a:r>
              <a:rPr sz="1000" spc="-5" dirty="0">
                <a:solidFill>
                  <a:prstClr val="black"/>
                </a:solidFill>
                <a:cs typeface="Calibri"/>
              </a:rPr>
              <a:t> </a:t>
            </a:r>
            <a:r>
              <a:rPr sz="1000" spc="-10" dirty="0">
                <a:solidFill>
                  <a:prstClr val="black"/>
                </a:solidFill>
                <a:cs typeface="Calibri"/>
              </a:rPr>
              <a:t>margins </a:t>
            </a:r>
            <a:r>
              <a:rPr sz="1000" spc="-5" dirty="0">
                <a:solidFill>
                  <a:prstClr val="black"/>
                </a:solidFill>
                <a:cs typeface="Calibri"/>
              </a:rPr>
              <a:t> </a:t>
            </a:r>
            <a:r>
              <a:rPr sz="1000" spc="-10" dirty="0">
                <a:solidFill>
                  <a:prstClr val="black"/>
                </a:solidFill>
                <a:cs typeface="Calibri"/>
              </a:rPr>
              <a:t>cannot be reliably achieved with limb salvage, amputation </a:t>
            </a:r>
            <a:r>
              <a:rPr sz="1000" spc="-5" dirty="0">
                <a:solidFill>
                  <a:prstClr val="black"/>
                </a:solidFill>
                <a:cs typeface="Calibri"/>
              </a:rPr>
              <a:t> should</a:t>
            </a:r>
            <a:r>
              <a:rPr sz="1000" spc="95" dirty="0">
                <a:solidFill>
                  <a:prstClr val="black"/>
                </a:solidFill>
                <a:cs typeface="Calibri"/>
              </a:rPr>
              <a:t> </a:t>
            </a:r>
            <a:r>
              <a:rPr sz="1000" spc="-10" dirty="0">
                <a:solidFill>
                  <a:prstClr val="black"/>
                </a:solidFill>
                <a:cs typeface="Calibri"/>
              </a:rPr>
              <a:t>be</a:t>
            </a:r>
            <a:r>
              <a:rPr sz="1000" spc="105" dirty="0">
                <a:solidFill>
                  <a:prstClr val="black"/>
                </a:solidFill>
                <a:cs typeface="Calibri"/>
              </a:rPr>
              <a:t> </a:t>
            </a:r>
            <a:r>
              <a:rPr sz="1000" spc="-10" dirty="0">
                <a:solidFill>
                  <a:prstClr val="black"/>
                </a:solidFill>
                <a:cs typeface="Calibri"/>
              </a:rPr>
              <a:t>considered.</a:t>
            </a:r>
            <a:endParaRPr sz="1000">
              <a:solidFill>
                <a:prstClr val="black"/>
              </a:solidFill>
              <a:cs typeface="Calibri"/>
            </a:endParaRPr>
          </a:p>
          <a:p>
            <a:pPr marL="38100" marR="30480" indent="126364" algn="r">
              <a:lnSpc>
                <a:spcPct val="99600"/>
              </a:lnSpc>
              <a:spcBef>
                <a:spcPts val="5"/>
              </a:spcBef>
            </a:pPr>
            <a:r>
              <a:rPr sz="1000" spc="-10" dirty="0">
                <a:solidFill>
                  <a:prstClr val="black"/>
                </a:solidFill>
                <a:cs typeface="Calibri"/>
              </a:rPr>
              <a:t>RT</a:t>
            </a:r>
            <a:r>
              <a:rPr sz="1000" spc="150" dirty="0">
                <a:solidFill>
                  <a:prstClr val="black"/>
                </a:solidFill>
                <a:cs typeface="Calibri"/>
              </a:rPr>
              <a:t> </a:t>
            </a:r>
            <a:r>
              <a:rPr sz="1000" spc="-10" dirty="0">
                <a:solidFill>
                  <a:prstClr val="black"/>
                </a:solidFill>
                <a:cs typeface="Calibri"/>
              </a:rPr>
              <a:t>can</a:t>
            </a:r>
            <a:r>
              <a:rPr sz="1000" spc="150" dirty="0">
                <a:solidFill>
                  <a:prstClr val="black"/>
                </a:solidFill>
                <a:cs typeface="Calibri"/>
              </a:rPr>
              <a:t> </a:t>
            </a:r>
            <a:r>
              <a:rPr sz="1000" spc="-10" dirty="0">
                <a:solidFill>
                  <a:prstClr val="black"/>
                </a:solidFill>
                <a:cs typeface="Calibri"/>
              </a:rPr>
              <a:t>be</a:t>
            </a:r>
            <a:r>
              <a:rPr sz="1000" spc="155" dirty="0">
                <a:solidFill>
                  <a:prstClr val="black"/>
                </a:solidFill>
                <a:cs typeface="Calibri"/>
              </a:rPr>
              <a:t> </a:t>
            </a:r>
            <a:r>
              <a:rPr sz="1000" spc="-10" dirty="0">
                <a:solidFill>
                  <a:prstClr val="black"/>
                </a:solidFill>
                <a:cs typeface="Calibri"/>
              </a:rPr>
              <a:t>considered</a:t>
            </a:r>
            <a:r>
              <a:rPr sz="1000" spc="135" dirty="0">
                <a:solidFill>
                  <a:prstClr val="black"/>
                </a:solidFill>
                <a:cs typeface="Calibri"/>
              </a:rPr>
              <a:t> </a:t>
            </a:r>
            <a:r>
              <a:rPr sz="1000" spc="-15" dirty="0">
                <a:solidFill>
                  <a:prstClr val="black"/>
                </a:solidFill>
                <a:cs typeface="Calibri"/>
              </a:rPr>
              <a:t>for</a:t>
            </a:r>
            <a:r>
              <a:rPr sz="1000" spc="150" dirty="0">
                <a:solidFill>
                  <a:prstClr val="black"/>
                </a:solidFill>
                <a:cs typeface="Calibri"/>
              </a:rPr>
              <a:t> </a:t>
            </a:r>
            <a:r>
              <a:rPr sz="1000" spc="-10" dirty="0">
                <a:solidFill>
                  <a:prstClr val="black"/>
                </a:solidFill>
                <a:cs typeface="Calibri"/>
              </a:rPr>
              <a:t>unresectable</a:t>
            </a:r>
            <a:r>
              <a:rPr sz="1000" spc="150" dirty="0">
                <a:solidFill>
                  <a:prstClr val="black"/>
                </a:solidFill>
                <a:cs typeface="Calibri"/>
              </a:rPr>
              <a:t> </a:t>
            </a:r>
            <a:r>
              <a:rPr sz="1000" spc="-10" dirty="0">
                <a:solidFill>
                  <a:prstClr val="black"/>
                </a:solidFill>
                <a:cs typeface="Calibri"/>
              </a:rPr>
              <a:t>disease</a:t>
            </a:r>
            <a:r>
              <a:rPr sz="1000" spc="145" dirty="0">
                <a:solidFill>
                  <a:prstClr val="black"/>
                </a:solidFill>
                <a:cs typeface="Calibri"/>
              </a:rPr>
              <a:t> </a:t>
            </a:r>
            <a:r>
              <a:rPr sz="1000" spc="-10" dirty="0">
                <a:solidFill>
                  <a:prstClr val="black"/>
                </a:solidFill>
                <a:cs typeface="Calibri"/>
              </a:rPr>
              <a:t>(primary </a:t>
            </a:r>
            <a:r>
              <a:rPr sz="1000" spc="-210" dirty="0">
                <a:solidFill>
                  <a:prstClr val="black"/>
                </a:solidFill>
                <a:cs typeface="Calibri"/>
              </a:rPr>
              <a:t> </a:t>
            </a:r>
            <a:r>
              <a:rPr sz="1000" spc="-10" dirty="0">
                <a:solidFill>
                  <a:prstClr val="black"/>
                </a:solidFill>
                <a:cs typeface="Calibri"/>
              </a:rPr>
              <a:t>or</a:t>
            </a:r>
            <a:r>
              <a:rPr sz="1000" spc="175" dirty="0">
                <a:solidFill>
                  <a:prstClr val="black"/>
                </a:solidFill>
                <a:cs typeface="Calibri"/>
              </a:rPr>
              <a:t> </a:t>
            </a:r>
            <a:r>
              <a:rPr sz="1000" spc="-10" dirty="0">
                <a:solidFill>
                  <a:prstClr val="black"/>
                </a:solidFill>
                <a:cs typeface="Calibri"/>
              </a:rPr>
              <a:t>recurrent),</a:t>
            </a:r>
            <a:r>
              <a:rPr sz="1000" spc="180" dirty="0">
                <a:solidFill>
                  <a:prstClr val="black"/>
                </a:solidFill>
                <a:cs typeface="Calibri"/>
              </a:rPr>
              <a:t> </a:t>
            </a:r>
            <a:r>
              <a:rPr sz="1000" spc="-15" dirty="0">
                <a:solidFill>
                  <a:prstClr val="black"/>
                </a:solidFill>
                <a:cs typeface="Calibri"/>
              </a:rPr>
              <a:t>after</a:t>
            </a:r>
            <a:r>
              <a:rPr sz="1000" spc="175" dirty="0">
                <a:solidFill>
                  <a:prstClr val="black"/>
                </a:solidFill>
                <a:cs typeface="Calibri"/>
              </a:rPr>
              <a:t> </a:t>
            </a:r>
            <a:r>
              <a:rPr sz="1000" spc="-10" dirty="0">
                <a:solidFill>
                  <a:prstClr val="black"/>
                </a:solidFill>
                <a:cs typeface="Calibri"/>
              </a:rPr>
              <a:t>incomplete</a:t>
            </a:r>
            <a:r>
              <a:rPr sz="1000" spc="165" dirty="0">
                <a:solidFill>
                  <a:prstClr val="black"/>
                </a:solidFill>
                <a:cs typeface="Calibri"/>
              </a:rPr>
              <a:t> </a:t>
            </a:r>
            <a:r>
              <a:rPr sz="1000" spc="-10" dirty="0">
                <a:solidFill>
                  <a:prstClr val="black"/>
                </a:solidFill>
                <a:cs typeface="Calibri"/>
              </a:rPr>
              <a:t>surgery</a:t>
            </a:r>
            <a:r>
              <a:rPr sz="1000" spc="170" dirty="0">
                <a:solidFill>
                  <a:prstClr val="black"/>
                </a:solidFill>
                <a:cs typeface="Calibri"/>
              </a:rPr>
              <a:t> </a:t>
            </a:r>
            <a:r>
              <a:rPr sz="1000" spc="-10" dirty="0">
                <a:solidFill>
                  <a:prstClr val="black"/>
                </a:solidFill>
                <a:cs typeface="Calibri"/>
              </a:rPr>
              <a:t>and</a:t>
            </a:r>
            <a:r>
              <a:rPr sz="1000" spc="170" dirty="0">
                <a:solidFill>
                  <a:prstClr val="black"/>
                </a:solidFill>
                <a:cs typeface="Calibri"/>
              </a:rPr>
              <a:t> </a:t>
            </a:r>
            <a:r>
              <a:rPr sz="1000" spc="-15" dirty="0">
                <a:solidFill>
                  <a:prstClr val="black"/>
                </a:solidFill>
                <a:cs typeface="Calibri"/>
              </a:rPr>
              <a:t>for</a:t>
            </a:r>
            <a:r>
              <a:rPr sz="1000" spc="165" dirty="0">
                <a:solidFill>
                  <a:prstClr val="black"/>
                </a:solidFill>
                <a:cs typeface="Calibri"/>
              </a:rPr>
              <a:t> </a:t>
            </a:r>
            <a:r>
              <a:rPr sz="1000" spc="-10" dirty="0">
                <a:solidFill>
                  <a:prstClr val="black"/>
                </a:solidFill>
                <a:cs typeface="Calibri"/>
              </a:rPr>
              <a:t>symptoms </a:t>
            </a:r>
            <a:r>
              <a:rPr sz="1000" spc="-210" dirty="0">
                <a:solidFill>
                  <a:prstClr val="black"/>
                </a:solidFill>
                <a:cs typeface="Calibri"/>
              </a:rPr>
              <a:t> </a:t>
            </a:r>
            <a:r>
              <a:rPr sz="1000" spc="-5" dirty="0">
                <a:solidFill>
                  <a:prstClr val="black"/>
                </a:solidFill>
                <a:cs typeface="Calibri"/>
              </a:rPr>
              <a:t>palliation</a:t>
            </a:r>
            <a:r>
              <a:rPr sz="1000" spc="105" dirty="0">
                <a:solidFill>
                  <a:prstClr val="black"/>
                </a:solidFill>
                <a:cs typeface="Calibri"/>
              </a:rPr>
              <a:t> </a:t>
            </a:r>
            <a:r>
              <a:rPr sz="1000" spc="-30"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r>
              <a:rPr sz="1000" spc="110" dirty="0">
                <a:solidFill>
                  <a:prstClr val="black"/>
                </a:solidFill>
                <a:cs typeface="Calibri"/>
              </a:rPr>
              <a:t> </a:t>
            </a:r>
            <a:r>
              <a:rPr sz="1000" spc="-10" dirty="0">
                <a:solidFill>
                  <a:prstClr val="black"/>
                </a:solidFill>
                <a:cs typeface="Calibri"/>
              </a:rPr>
              <a:t>Modern</a:t>
            </a:r>
            <a:r>
              <a:rPr sz="1000" spc="105" dirty="0">
                <a:solidFill>
                  <a:prstClr val="black"/>
                </a:solidFill>
                <a:cs typeface="Calibri"/>
              </a:rPr>
              <a:t> </a:t>
            </a:r>
            <a:r>
              <a:rPr sz="1000" spc="-10" dirty="0">
                <a:solidFill>
                  <a:prstClr val="black"/>
                </a:solidFill>
                <a:cs typeface="Calibri"/>
              </a:rPr>
              <a:t>RT</a:t>
            </a:r>
            <a:r>
              <a:rPr sz="1000" spc="100" dirty="0">
                <a:solidFill>
                  <a:prstClr val="black"/>
                </a:solidFill>
                <a:cs typeface="Calibri"/>
              </a:rPr>
              <a:t> </a:t>
            </a:r>
            <a:r>
              <a:rPr sz="1000" spc="-10" dirty="0">
                <a:solidFill>
                  <a:prstClr val="black"/>
                </a:solidFill>
                <a:cs typeface="Calibri"/>
              </a:rPr>
              <a:t>techniques</a:t>
            </a:r>
            <a:r>
              <a:rPr sz="1000" spc="110" dirty="0">
                <a:solidFill>
                  <a:prstClr val="black"/>
                </a:solidFill>
                <a:cs typeface="Calibri"/>
              </a:rPr>
              <a:t> </a:t>
            </a:r>
            <a:r>
              <a:rPr sz="1000" spc="-10" dirty="0">
                <a:solidFill>
                  <a:prstClr val="black"/>
                </a:solidFill>
                <a:cs typeface="Calibri"/>
              </a:rPr>
              <a:t>with</a:t>
            </a:r>
            <a:r>
              <a:rPr sz="1000" spc="110" dirty="0">
                <a:solidFill>
                  <a:prstClr val="black"/>
                </a:solidFill>
                <a:cs typeface="Calibri"/>
              </a:rPr>
              <a:t> </a:t>
            </a:r>
            <a:r>
              <a:rPr sz="1000" spc="-10" dirty="0">
                <a:solidFill>
                  <a:prstClr val="black"/>
                </a:solidFill>
                <a:cs typeface="Calibri"/>
              </a:rPr>
              <a:t>the</a:t>
            </a:r>
            <a:r>
              <a:rPr sz="1000" spc="105" dirty="0">
                <a:solidFill>
                  <a:prstClr val="black"/>
                </a:solidFill>
                <a:cs typeface="Calibri"/>
              </a:rPr>
              <a:t> </a:t>
            </a:r>
            <a:r>
              <a:rPr sz="1000" spc="-5" dirty="0">
                <a:solidFill>
                  <a:prstClr val="black"/>
                </a:solidFill>
                <a:cs typeface="Calibri"/>
              </a:rPr>
              <a:t>ability</a:t>
            </a:r>
            <a:r>
              <a:rPr sz="1000" spc="114" dirty="0">
                <a:solidFill>
                  <a:prstClr val="black"/>
                </a:solidFill>
                <a:cs typeface="Calibri"/>
              </a:rPr>
              <a:t> </a:t>
            </a:r>
            <a:r>
              <a:rPr sz="1000" spc="-10" dirty="0">
                <a:solidFill>
                  <a:prstClr val="black"/>
                </a:solidFill>
                <a:cs typeface="Calibri"/>
              </a:rPr>
              <a:t>to </a:t>
            </a:r>
            <a:r>
              <a:rPr sz="1000" spc="-215" dirty="0">
                <a:solidFill>
                  <a:prstClr val="black"/>
                </a:solidFill>
                <a:cs typeface="Calibri"/>
              </a:rPr>
              <a:t> </a:t>
            </a:r>
            <a:r>
              <a:rPr sz="1000" spc="-15" dirty="0">
                <a:solidFill>
                  <a:prstClr val="black"/>
                </a:solidFill>
                <a:cs typeface="Calibri"/>
              </a:rPr>
              <a:t>safely</a:t>
            </a:r>
            <a:r>
              <a:rPr sz="1000" spc="20" dirty="0">
                <a:solidFill>
                  <a:prstClr val="black"/>
                </a:solidFill>
                <a:cs typeface="Calibri"/>
              </a:rPr>
              <a:t> </a:t>
            </a:r>
            <a:r>
              <a:rPr sz="1000" spc="-10" dirty="0">
                <a:solidFill>
                  <a:prstClr val="black"/>
                </a:solidFill>
                <a:cs typeface="Calibri"/>
              </a:rPr>
              <a:t>deliver</a:t>
            </a:r>
            <a:r>
              <a:rPr sz="1000" spc="35" dirty="0">
                <a:solidFill>
                  <a:prstClr val="black"/>
                </a:solidFill>
                <a:cs typeface="Calibri"/>
              </a:rPr>
              <a:t> </a:t>
            </a:r>
            <a:r>
              <a:rPr sz="1000" spc="-10" dirty="0">
                <a:solidFill>
                  <a:prstClr val="black"/>
                </a:solidFill>
                <a:cs typeface="Calibri"/>
              </a:rPr>
              <a:t>high</a:t>
            </a:r>
            <a:r>
              <a:rPr sz="1000" spc="35" dirty="0">
                <a:solidFill>
                  <a:prstClr val="black"/>
                </a:solidFill>
                <a:cs typeface="Calibri"/>
              </a:rPr>
              <a:t> </a:t>
            </a:r>
            <a:r>
              <a:rPr sz="1000" spc="-10" dirty="0">
                <a:solidFill>
                  <a:prstClr val="black"/>
                </a:solidFill>
                <a:cs typeface="Calibri"/>
              </a:rPr>
              <a:t>doses,</a:t>
            </a:r>
            <a:r>
              <a:rPr sz="1000" spc="30" dirty="0">
                <a:solidFill>
                  <a:prstClr val="black"/>
                </a:solidFill>
                <a:cs typeface="Calibri"/>
              </a:rPr>
              <a:t> </a:t>
            </a:r>
            <a:r>
              <a:rPr sz="1000" spc="-5" dirty="0">
                <a:solidFill>
                  <a:prstClr val="black"/>
                </a:solidFill>
                <a:cs typeface="Calibri"/>
              </a:rPr>
              <a:t>including</a:t>
            </a:r>
            <a:r>
              <a:rPr sz="1000" spc="30" dirty="0">
                <a:solidFill>
                  <a:prstClr val="black"/>
                </a:solidFill>
                <a:cs typeface="Calibri"/>
              </a:rPr>
              <a:t> </a:t>
            </a:r>
            <a:r>
              <a:rPr sz="1000" spc="-10" dirty="0">
                <a:solidFill>
                  <a:prstClr val="black"/>
                </a:solidFill>
                <a:cs typeface="Calibri"/>
              </a:rPr>
              <a:t>heavy</a:t>
            </a:r>
            <a:r>
              <a:rPr sz="1000" spc="25" dirty="0">
                <a:solidFill>
                  <a:prstClr val="black"/>
                </a:solidFill>
                <a:cs typeface="Calibri"/>
              </a:rPr>
              <a:t> </a:t>
            </a:r>
            <a:r>
              <a:rPr sz="1000" spc="-10" dirty="0">
                <a:solidFill>
                  <a:prstClr val="black"/>
                </a:solidFill>
                <a:cs typeface="Calibri"/>
              </a:rPr>
              <a:t>particle</a:t>
            </a:r>
            <a:r>
              <a:rPr sz="1000" spc="30" dirty="0">
                <a:solidFill>
                  <a:prstClr val="black"/>
                </a:solidFill>
                <a:cs typeface="Calibri"/>
              </a:rPr>
              <a:t> </a:t>
            </a:r>
            <a:r>
              <a:rPr sz="1000" spc="-45" dirty="0">
                <a:solidFill>
                  <a:prstClr val="black"/>
                </a:solidFill>
                <a:cs typeface="Calibri"/>
              </a:rPr>
              <a:t>RT,</a:t>
            </a:r>
            <a:r>
              <a:rPr sz="1000" spc="25" dirty="0">
                <a:solidFill>
                  <a:prstClr val="black"/>
                </a:solidFill>
                <a:cs typeface="Calibri"/>
              </a:rPr>
              <a:t> </a:t>
            </a:r>
            <a:r>
              <a:rPr sz="1000" spc="-10" dirty="0">
                <a:solidFill>
                  <a:prstClr val="black"/>
                </a:solidFill>
                <a:cs typeface="Calibri"/>
              </a:rPr>
              <a:t>should </a:t>
            </a:r>
            <a:r>
              <a:rPr sz="1000" spc="-210" dirty="0">
                <a:solidFill>
                  <a:prstClr val="black"/>
                </a:solidFill>
                <a:cs typeface="Calibri"/>
              </a:rPr>
              <a:t> </a:t>
            </a:r>
            <a:r>
              <a:rPr sz="1000" spc="-10" dirty="0">
                <a:solidFill>
                  <a:prstClr val="black"/>
                </a:solidFill>
                <a:cs typeface="Calibri"/>
              </a:rPr>
              <a:t>be</a:t>
            </a:r>
            <a:r>
              <a:rPr sz="1000" spc="105" dirty="0">
                <a:solidFill>
                  <a:prstClr val="black"/>
                </a:solidFill>
                <a:cs typeface="Calibri"/>
              </a:rPr>
              <a:t> </a:t>
            </a:r>
            <a:r>
              <a:rPr sz="1000" spc="-10" dirty="0">
                <a:solidFill>
                  <a:prstClr val="black"/>
                </a:solidFill>
                <a:cs typeface="Calibri"/>
              </a:rPr>
              <a:t>considered</a:t>
            </a:r>
            <a:r>
              <a:rPr sz="1000" spc="100" dirty="0">
                <a:solidFill>
                  <a:prstClr val="black"/>
                </a:solidFill>
                <a:cs typeface="Calibri"/>
              </a:rPr>
              <a:t> </a:t>
            </a:r>
            <a:r>
              <a:rPr sz="1000" spc="-10" dirty="0">
                <a:solidFill>
                  <a:prstClr val="black"/>
                </a:solidFill>
                <a:cs typeface="Calibri"/>
              </a:rPr>
              <a:t>whenever</a:t>
            </a:r>
            <a:r>
              <a:rPr sz="1000" spc="110" dirty="0">
                <a:solidFill>
                  <a:prstClr val="black"/>
                </a:solidFill>
                <a:cs typeface="Calibri"/>
              </a:rPr>
              <a:t> </a:t>
            </a:r>
            <a:r>
              <a:rPr sz="1000" spc="-15" dirty="0">
                <a:solidFill>
                  <a:prstClr val="black"/>
                </a:solidFill>
                <a:cs typeface="Calibri"/>
              </a:rPr>
              <a:t>felt</a:t>
            </a:r>
            <a:r>
              <a:rPr sz="1000" spc="100" dirty="0">
                <a:solidFill>
                  <a:prstClr val="black"/>
                </a:solidFill>
                <a:cs typeface="Calibri"/>
              </a:rPr>
              <a:t> </a:t>
            </a:r>
            <a:r>
              <a:rPr sz="1000" spc="-10" dirty="0">
                <a:solidFill>
                  <a:prstClr val="black"/>
                </a:solidFill>
                <a:cs typeface="Calibri"/>
              </a:rPr>
              <a:t>to</a:t>
            </a:r>
            <a:r>
              <a:rPr sz="1000" spc="105" dirty="0">
                <a:solidFill>
                  <a:prstClr val="black"/>
                </a:solidFill>
                <a:cs typeface="Calibri"/>
              </a:rPr>
              <a:t> </a:t>
            </a:r>
            <a:r>
              <a:rPr sz="1000" spc="-10" dirty="0">
                <a:solidFill>
                  <a:prstClr val="black"/>
                </a:solidFill>
                <a:cs typeface="Calibri"/>
              </a:rPr>
              <a:t>be</a:t>
            </a:r>
            <a:r>
              <a:rPr sz="1000" spc="114" dirty="0">
                <a:solidFill>
                  <a:prstClr val="black"/>
                </a:solidFill>
                <a:cs typeface="Calibri"/>
              </a:rPr>
              <a:t> </a:t>
            </a:r>
            <a:r>
              <a:rPr sz="1000" spc="-10" dirty="0">
                <a:solidFill>
                  <a:prstClr val="black"/>
                </a:solidFill>
                <a:cs typeface="Calibri"/>
              </a:rPr>
              <a:t>technically</a:t>
            </a:r>
            <a:r>
              <a:rPr sz="1000" spc="120" dirty="0">
                <a:solidFill>
                  <a:prstClr val="black"/>
                </a:solidFill>
                <a:cs typeface="Calibri"/>
              </a:rPr>
              <a:t> </a:t>
            </a:r>
            <a:r>
              <a:rPr sz="1000" spc="-10" dirty="0">
                <a:solidFill>
                  <a:prstClr val="black"/>
                </a:solidFill>
                <a:cs typeface="Calibri"/>
              </a:rPr>
              <a:t>appropriate. </a:t>
            </a:r>
            <a:r>
              <a:rPr sz="1000" spc="-215" dirty="0">
                <a:solidFill>
                  <a:prstClr val="black"/>
                </a:solidFill>
                <a:cs typeface="Calibri"/>
              </a:rPr>
              <a:t> </a:t>
            </a:r>
            <a:r>
              <a:rPr sz="1000" spc="-10" dirty="0">
                <a:solidFill>
                  <a:prstClr val="black"/>
                </a:solidFill>
                <a:cs typeface="Calibri"/>
              </a:rPr>
              <a:t>High-dose</a:t>
            </a:r>
            <a:r>
              <a:rPr sz="1000" spc="180" dirty="0">
                <a:solidFill>
                  <a:prstClr val="black"/>
                </a:solidFill>
                <a:cs typeface="Calibri"/>
              </a:rPr>
              <a:t> </a:t>
            </a:r>
            <a:r>
              <a:rPr sz="1000" spc="-10" dirty="0">
                <a:solidFill>
                  <a:prstClr val="black"/>
                </a:solidFill>
                <a:cs typeface="Calibri"/>
              </a:rPr>
              <a:t>RT</a:t>
            </a:r>
            <a:r>
              <a:rPr sz="1000" spc="185" dirty="0">
                <a:solidFill>
                  <a:prstClr val="black"/>
                </a:solidFill>
                <a:cs typeface="Calibri"/>
              </a:rPr>
              <a:t> </a:t>
            </a:r>
            <a:r>
              <a:rPr sz="1000" spc="-5" dirty="0">
                <a:solidFill>
                  <a:prstClr val="black"/>
                </a:solidFill>
                <a:cs typeface="Calibri"/>
              </a:rPr>
              <a:t>is</a:t>
            </a:r>
            <a:r>
              <a:rPr sz="1000" spc="175" dirty="0">
                <a:solidFill>
                  <a:prstClr val="black"/>
                </a:solidFill>
                <a:cs typeface="Calibri"/>
              </a:rPr>
              <a:t> </a:t>
            </a:r>
            <a:r>
              <a:rPr sz="1000" spc="-10" dirty="0">
                <a:solidFill>
                  <a:prstClr val="black"/>
                </a:solidFill>
                <a:cs typeface="Calibri"/>
              </a:rPr>
              <a:t>currently</a:t>
            </a:r>
            <a:r>
              <a:rPr sz="1000" spc="185" dirty="0">
                <a:solidFill>
                  <a:prstClr val="black"/>
                </a:solidFill>
                <a:cs typeface="Calibri"/>
              </a:rPr>
              <a:t> </a:t>
            </a:r>
            <a:r>
              <a:rPr sz="1000" spc="-10" dirty="0">
                <a:solidFill>
                  <a:prstClr val="black"/>
                </a:solidFill>
                <a:cs typeface="Calibri"/>
              </a:rPr>
              <a:t>recommended</a:t>
            </a:r>
            <a:r>
              <a:rPr sz="1000" spc="190" dirty="0">
                <a:solidFill>
                  <a:prstClr val="black"/>
                </a:solidFill>
                <a:cs typeface="Calibri"/>
              </a:rPr>
              <a:t> </a:t>
            </a:r>
            <a:r>
              <a:rPr sz="1000" spc="-20" dirty="0">
                <a:solidFill>
                  <a:prstClr val="black"/>
                </a:solidFill>
                <a:cs typeface="Calibri"/>
              </a:rPr>
              <a:t>for</a:t>
            </a:r>
            <a:r>
              <a:rPr sz="1000" spc="180" dirty="0">
                <a:solidFill>
                  <a:prstClr val="black"/>
                </a:solidFill>
                <a:cs typeface="Calibri"/>
              </a:rPr>
              <a:t> </a:t>
            </a:r>
            <a:r>
              <a:rPr sz="1000" spc="-10" dirty="0">
                <a:solidFill>
                  <a:prstClr val="black"/>
                </a:solidFill>
                <a:cs typeface="Calibri"/>
              </a:rPr>
              <a:t>patients</a:t>
            </a:r>
            <a:r>
              <a:rPr sz="1000" spc="185" dirty="0">
                <a:solidFill>
                  <a:prstClr val="black"/>
                </a:solidFill>
                <a:cs typeface="Calibri"/>
              </a:rPr>
              <a:t> </a:t>
            </a:r>
            <a:r>
              <a:rPr sz="1000" spc="-10" dirty="0">
                <a:solidFill>
                  <a:prstClr val="black"/>
                </a:solidFill>
                <a:cs typeface="Calibri"/>
              </a:rPr>
              <a:t>with </a:t>
            </a:r>
            <a:r>
              <a:rPr sz="1000" spc="-215" dirty="0">
                <a:solidFill>
                  <a:prstClr val="black"/>
                </a:solidFill>
                <a:cs typeface="Calibri"/>
              </a:rPr>
              <a:t> </a:t>
            </a:r>
            <a:r>
              <a:rPr sz="1000" spc="-10" dirty="0">
                <a:solidFill>
                  <a:prstClr val="black"/>
                </a:solidFill>
                <a:cs typeface="Calibri"/>
              </a:rPr>
              <a:t>skull</a:t>
            </a:r>
            <a:r>
              <a:rPr sz="1000" spc="60" dirty="0">
                <a:solidFill>
                  <a:prstClr val="black"/>
                </a:solidFill>
                <a:cs typeface="Calibri"/>
              </a:rPr>
              <a:t> </a:t>
            </a:r>
            <a:r>
              <a:rPr sz="1000" spc="-10" dirty="0">
                <a:solidFill>
                  <a:prstClr val="black"/>
                </a:solidFill>
                <a:cs typeface="Calibri"/>
              </a:rPr>
              <a:t>base</a:t>
            </a:r>
            <a:r>
              <a:rPr sz="1000" spc="70" dirty="0">
                <a:solidFill>
                  <a:prstClr val="black"/>
                </a:solidFill>
                <a:cs typeface="Calibri"/>
              </a:rPr>
              <a:t> </a:t>
            </a:r>
            <a:r>
              <a:rPr sz="1000" spc="-10" dirty="0">
                <a:solidFill>
                  <a:prstClr val="black"/>
                </a:solidFill>
                <a:cs typeface="Calibri"/>
              </a:rPr>
              <a:t>chondrosarcomas</a:t>
            </a:r>
            <a:r>
              <a:rPr sz="1000" spc="65" dirty="0">
                <a:solidFill>
                  <a:prstClr val="black"/>
                </a:solidFill>
                <a:cs typeface="Calibri"/>
              </a:rPr>
              <a:t> </a:t>
            </a:r>
            <a:r>
              <a:rPr sz="1000" spc="-10" dirty="0">
                <a:solidFill>
                  <a:prstClr val="black"/>
                </a:solidFill>
                <a:cs typeface="Calibri"/>
              </a:rPr>
              <a:t>[III,</a:t>
            </a:r>
            <a:r>
              <a:rPr sz="1000" spc="65" dirty="0">
                <a:solidFill>
                  <a:prstClr val="black"/>
                </a:solidFill>
                <a:cs typeface="Calibri"/>
              </a:rPr>
              <a:t> </a:t>
            </a:r>
            <a:r>
              <a:rPr sz="1000" spc="-10" dirty="0">
                <a:solidFill>
                  <a:prstClr val="black"/>
                </a:solidFill>
                <a:cs typeface="Calibri"/>
              </a:rPr>
              <a:t>B],</a:t>
            </a:r>
            <a:r>
              <a:rPr sz="1000" spc="65" dirty="0">
                <a:solidFill>
                  <a:prstClr val="black"/>
                </a:solidFill>
                <a:cs typeface="Calibri"/>
              </a:rPr>
              <a:t> </a:t>
            </a:r>
            <a:r>
              <a:rPr sz="1000" spc="-10" dirty="0">
                <a:solidFill>
                  <a:prstClr val="black"/>
                </a:solidFill>
                <a:cs typeface="Calibri"/>
              </a:rPr>
              <a:t>on</a:t>
            </a:r>
            <a:r>
              <a:rPr sz="1000" spc="65" dirty="0">
                <a:solidFill>
                  <a:prstClr val="black"/>
                </a:solidFill>
                <a:cs typeface="Calibri"/>
              </a:rPr>
              <a:t> </a:t>
            </a:r>
            <a:r>
              <a:rPr sz="1000" spc="-10" dirty="0">
                <a:solidFill>
                  <a:prstClr val="black"/>
                </a:solidFill>
                <a:cs typeface="Calibri"/>
              </a:rPr>
              <a:t>the</a:t>
            </a:r>
            <a:r>
              <a:rPr sz="1000" spc="65" dirty="0">
                <a:solidFill>
                  <a:prstClr val="black"/>
                </a:solidFill>
                <a:cs typeface="Calibri"/>
              </a:rPr>
              <a:t> </a:t>
            </a:r>
            <a:r>
              <a:rPr sz="1000" spc="-10" dirty="0">
                <a:solidFill>
                  <a:prstClr val="black"/>
                </a:solidFill>
                <a:cs typeface="Calibri"/>
              </a:rPr>
              <a:t>basis</a:t>
            </a:r>
            <a:r>
              <a:rPr sz="1000" spc="60" dirty="0">
                <a:solidFill>
                  <a:prstClr val="black"/>
                </a:solidFill>
                <a:cs typeface="Calibri"/>
              </a:rPr>
              <a:t> </a:t>
            </a:r>
            <a:r>
              <a:rPr sz="1000" spc="-10" dirty="0">
                <a:solidFill>
                  <a:prstClr val="black"/>
                </a:solidFill>
                <a:cs typeface="Calibri"/>
              </a:rPr>
              <a:t>of</a:t>
            </a:r>
            <a:r>
              <a:rPr sz="1000" spc="60" dirty="0">
                <a:solidFill>
                  <a:prstClr val="black"/>
                </a:solidFill>
                <a:cs typeface="Calibri"/>
              </a:rPr>
              <a:t> </a:t>
            </a:r>
            <a:r>
              <a:rPr sz="1000" spc="-10" dirty="0">
                <a:solidFill>
                  <a:prstClr val="black"/>
                </a:solidFill>
                <a:cs typeface="Calibri"/>
              </a:rPr>
              <a:t>the </a:t>
            </a:r>
            <a:r>
              <a:rPr sz="1000" spc="-215" dirty="0">
                <a:solidFill>
                  <a:prstClr val="black"/>
                </a:solidFill>
                <a:cs typeface="Calibri"/>
              </a:rPr>
              <a:t> </a:t>
            </a:r>
            <a:r>
              <a:rPr sz="1000" spc="-10" dirty="0">
                <a:solidFill>
                  <a:prstClr val="black"/>
                </a:solidFill>
                <a:cs typeface="Calibri"/>
              </a:rPr>
              <a:t>excellent</a:t>
            </a:r>
            <a:r>
              <a:rPr sz="1000" spc="15" dirty="0">
                <a:solidFill>
                  <a:prstClr val="black"/>
                </a:solidFill>
                <a:cs typeface="Calibri"/>
              </a:rPr>
              <a:t> </a:t>
            </a:r>
            <a:r>
              <a:rPr sz="1000" spc="-10" dirty="0">
                <a:solidFill>
                  <a:prstClr val="black"/>
                </a:solidFill>
                <a:cs typeface="Calibri"/>
              </a:rPr>
              <a:t>outcome</a:t>
            </a:r>
            <a:r>
              <a:rPr sz="1000" spc="10" dirty="0">
                <a:solidFill>
                  <a:prstClr val="black"/>
                </a:solidFill>
                <a:cs typeface="Calibri"/>
              </a:rPr>
              <a:t> </a:t>
            </a:r>
            <a:r>
              <a:rPr sz="1000" spc="-10" dirty="0">
                <a:solidFill>
                  <a:prstClr val="black"/>
                </a:solidFill>
                <a:cs typeface="Calibri"/>
              </a:rPr>
              <a:t>reported</a:t>
            </a:r>
            <a:r>
              <a:rPr sz="1000" spc="20" dirty="0">
                <a:solidFill>
                  <a:prstClr val="black"/>
                </a:solidFill>
                <a:cs typeface="Calibri"/>
              </a:rPr>
              <a:t> </a:t>
            </a:r>
            <a:r>
              <a:rPr sz="1000" spc="-10" dirty="0">
                <a:solidFill>
                  <a:prstClr val="black"/>
                </a:solidFill>
                <a:cs typeface="Calibri"/>
              </a:rPr>
              <a:t>(80%-90%</a:t>
            </a:r>
            <a:r>
              <a:rPr sz="1000" spc="20" dirty="0">
                <a:solidFill>
                  <a:prstClr val="black"/>
                </a:solidFill>
                <a:cs typeface="Calibri"/>
              </a:rPr>
              <a:t> </a:t>
            </a:r>
            <a:r>
              <a:rPr sz="1000" spc="-10" dirty="0">
                <a:solidFill>
                  <a:prstClr val="black"/>
                </a:solidFill>
                <a:cs typeface="Calibri"/>
              </a:rPr>
              <a:t>local</a:t>
            </a:r>
            <a:r>
              <a:rPr sz="1000" spc="20" dirty="0">
                <a:solidFill>
                  <a:prstClr val="black"/>
                </a:solidFill>
                <a:cs typeface="Calibri"/>
              </a:rPr>
              <a:t> </a:t>
            </a:r>
            <a:r>
              <a:rPr sz="1000" spc="-10" dirty="0">
                <a:solidFill>
                  <a:prstClr val="black"/>
                </a:solidFill>
                <a:cs typeface="Calibri"/>
              </a:rPr>
              <a:t>control</a:t>
            </a:r>
            <a:r>
              <a:rPr sz="1000" spc="20" dirty="0">
                <a:solidFill>
                  <a:prstClr val="black"/>
                </a:solidFill>
                <a:cs typeface="Calibri"/>
              </a:rPr>
              <a:t> </a:t>
            </a:r>
            <a:r>
              <a:rPr sz="1000" dirty="0">
                <a:solidFill>
                  <a:prstClr val="black"/>
                </a:solidFill>
                <a:cs typeface="Calibri"/>
              </a:rPr>
              <a:t>rates).</a:t>
            </a:r>
            <a:r>
              <a:rPr sz="975" baseline="38461" dirty="0">
                <a:solidFill>
                  <a:srgbClr val="007FAC"/>
                </a:solidFill>
                <a:cs typeface="Calibri"/>
                <a:hlinkClick r:id="rId2" action="ppaction://hlinksldjump"/>
              </a:rPr>
              <a:t>81 </a:t>
            </a:r>
            <a:r>
              <a:rPr sz="975" spc="-202" baseline="38461" dirty="0">
                <a:solidFill>
                  <a:srgbClr val="007FAC"/>
                </a:solidFill>
                <a:cs typeface="Calibri"/>
              </a:rPr>
              <a:t> </a:t>
            </a:r>
            <a:r>
              <a:rPr sz="1000" spc="-10" dirty="0">
                <a:solidFill>
                  <a:prstClr val="black"/>
                </a:solidFill>
                <a:cs typeface="Calibri"/>
              </a:rPr>
              <a:t>Evidence</a:t>
            </a:r>
            <a:r>
              <a:rPr sz="1000" spc="120" dirty="0">
                <a:solidFill>
                  <a:prstClr val="black"/>
                </a:solidFill>
                <a:cs typeface="Calibri"/>
              </a:rPr>
              <a:t> </a:t>
            </a:r>
            <a:r>
              <a:rPr sz="1000" spc="-10" dirty="0">
                <a:solidFill>
                  <a:prstClr val="black"/>
                </a:solidFill>
                <a:cs typeface="Calibri"/>
              </a:rPr>
              <a:t>suggests</a:t>
            </a:r>
            <a:r>
              <a:rPr sz="1000" spc="95" dirty="0">
                <a:solidFill>
                  <a:prstClr val="black"/>
                </a:solidFill>
                <a:cs typeface="Calibri"/>
              </a:rPr>
              <a:t> </a:t>
            </a:r>
            <a:r>
              <a:rPr sz="1000" spc="-10" dirty="0">
                <a:solidFill>
                  <a:prstClr val="black"/>
                </a:solidFill>
                <a:cs typeface="Calibri"/>
              </a:rPr>
              <a:t>that</a:t>
            </a:r>
            <a:r>
              <a:rPr sz="1000" spc="110" dirty="0">
                <a:solidFill>
                  <a:prstClr val="black"/>
                </a:solidFill>
                <a:cs typeface="Calibri"/>
              </a:rPr>
              <a:t> </a:t>
            </a:r>
            <a:r>
              <a:rPr sz="1000" spc="-5" dirty="0">
                <a:solidFill>
                  <a:prstClr val="black"/>
                </a:solidFill>
                <a:cs typeface="Calibri"/>
              </a:rPr>
              <a:t>MCS</a:t>
            </a:r>
            <a:r>
              <a:rPr sz="1000" spc="114" dirty="0">
                <a:solidFill>
                  <a:prstClr val="black"/>
                </a:solidFill>
                <a:cs typeface="Calibri"/>
              </a:rPr>
              <a:t> </a:t>
            </a:r>
            <a:r>
              <a:rPr sz="1000" spc="-10" dirty="0">
                <a:solidFill>
                  <a:prstClr val="black"/>
                </a:solidFill>
                <a:cs typeface="Calibri"/>
              </a:rPr>
              <a:t>and</a:t>
            </a:r>
            <a:r>
              <a:rPr sz="1000" spc="110" dirty="0">
                <a:solidFill>
                  <a:prstClr val="black"/>
                </a:solidFill>
                <a:cs typeface="Calibri"/>
              </a:rPr>
              <a:t> </a:t>
            </a:r>
            <a:r>
              <a:rPr sz="1000" spc="-5" dirty="0">
                <a:solidFill>
                  <a:prstClr val="black"/>
                </a:solidFill>
                <a:cs typeface="Calibri"/>
              </a:rPr>
              <a:t>DCS</a:t>
            </a:r>
            <a:r>
              <a:rPr sz="1000" spc="110" dirty="0">
                <a:solidFill>
                  <a:prstClr val="black"/>
                </a:solidFill>
                <a:cs typeface="Calibri"/>
              </a:rPr>
              <a:t> </a:t>
            </a:r>
            <a:r>
              <a:rPr sz="1000" spc="-10" dirty="0">
                <a:solidFill>
                  <a:prstClr val="black"/>
                </a:solidFill>
                <a:cs typeface="Calibri"/>
              </a:rPr>
              <a:t>are</a:t>
            </a:r>
            <a:r>
              <a:rPr sz="1000" spc="100" dirty="0">
                <a:solidFill>
                  <a:prstClr val="black"/>
                </a:solidFill>
                <a:cs typeface="Calibri"/>
              </a:rPr>
              <a:t> </a:t>
            </a:r>
            <a:r>
              <a:rPr sz="1000" spc="-10" dirty="0">
                <a:solidFill>
                  <a:prstClr val="black"/>
                </a:solidFill>
                <a:cs typeface="Calibri"/>
              </a:rPr>
              <a:t>more</a:t>
            </a:r>
            <a:r>
              <a:rPr sz="1000" spc="110" dirty="0">
                <a:solidFill>
                  <a:prstClr val="black"/>
                </a:solidFill>
                <a:cs typeface="Calibri"/>
              </a:rPr>
              <a:t> </a:t>
            </a:r>
            <a:r>
              <a:rPr sz="1000" spc="-10" dirty="0">
                <a:solidFill>
                  <a:prstClr val="black"/>
                </a:solidFill>
                <a:cs typeface="Calibri"/>
              </a:rPr>
              <a:t>sensitive</a:t>
            </a:r>
            <a:endParaRPr sz="1000">
              <a:solidFill>
                <a:prstClr val="black"/>
              </a:solidFill>
              <a:cs typeface="Calibri"/>
            </a:endParaRPr>
          </a:p>
        </p:txBody>
      </p:sp>
      <p:sp>
        <p:nvSpPr>
          <p:cNvPr id="12" name="object 12"/>
          <p:cNvSpPr txBox="1"/>
          <p:nvPr/>
        </p:nvSpPr>
        <p:spPr>
          <a:xfrm>
            <a:off x="5386324" y="9356855"/>
            <a:ext cx="650837" cy="166071"/>
          </a:xfrm>
          <a:prstGeom prst="rect">
            <a:avLst/>
          </a:prstGeom>
        </p:spPr>
        <p:txBody>
          <a:bodyPr vert="horz" wrap="square" lIns="0" tIns="12065" rIns="0" bIns="0" rtlCol="0">
            <a:spAutoFit/>
          </a:bodyPr>
          <a:lstStyle/>
          <a:p>
            <a:pPr marL="38100">
              <a:spcBef>
                <a:spcPts val="95"/>
              </a:spcBef>
            </a:pPr>
            <a:r>
              <a:rPr sz="1500" spc="7" baseline="-25000" dirty="0">
                <a:solidFill>
                  <a:prstClr val="black"/>
                </a:solidFill>
                <a:cs typeface="Calibri"/>
              </a:rPr>
              <a:t>ChT.</a:t>
            </a:r>
            <a:r>
              <a:rPr sz="650" spc="5" dirty="0">
                <a:solidFill>
                  <a:srgbClr val="007FAC"/>
                </a:solidFill>
                <a:cs typeface="Calibri"/>
                <a:hlinkClick r:id="rId2" action="ppaction://hlinksldjump"/>
              </a:rPr>
              <a:t>82</a:t>
            </a:r>
            <a:r>
              <a:rPr sz="650" spc="5" dirty="0">
                <a:solidFill>
                  <a:prstClr val="black"/>
                </a:solidFill>
                <a:cs typeface="Calibri"/>
              </a:rPr>
              <a:t>,</a:t>
            </a:r>
            <a:r>
              <a:rPr sz="650" spc="5" dirty="0">
                <a:solidFill>
                  <a:srgbClr val="007FAC"/>
                </a:solidFill>
                <a:cs typeface="Calibri"/>
                <a:hlinkClick r:id="rId2" action="ppaction://hlinksldjump"/>
              </a:rPr>
              <a:t>83</a:t>
            </a:r>
            <a:endParaRPr sz="650">
              <a:solidFill>
                <a:prstClr val="black"/>
              </a:solidFill>
              <a:cs typeface="Calibri"/>
            </a:endParaRPr>
          </a:p>
        </p:txBody>
      </p:sp>
      <p:sp>
        <p:nvSpPr>
          <p:cNvPr id="13" name="object 13"/>
          <p:cNvSpPr txBox="1"/>
          <p:nvPr/>
        </p:nvSpPr>
        <p:spPr>
          <a:xfrm>
            <a:off x="5155800" y="9413733"/>
            <a:ext cx="4003507" cy="166071"/>
          </a:xfrm>
          <a:prstGeom prst="rect">
            <a:avLst/>
          </a:prstGeom>
        </p:spPr>
        <p:txBody>
          <a:bodyPr vert="horz" wrap="square" lIns="0" tIns="12065" rIns="0" bIns="0" rtlCol="0">
            <a:spAutoFit/>
          </a:bodyPr>
          <a:lstStyle/>
          <a:p>
            <a:pPr marL="12700">
              <a:spcBef>
                <a:spcPts val="95"/>
              </a:spcBef>
              <a:tabLst>
                <a:tab pos="737870" algn="l"/>
              </a:tabLst>
            </a:pPr>
            <a:r>
              <a:rPr sz="1000" spc="-10" dirty="0">
                <a:solidFill>
                  <a:prstClr val="black"/>
                </a:solidFill>
                <a:cs typeface="Calibri"/>
              </a:rPr>
              <a:t>to	Localised</a:t>
            </a:r>
            <a:r>
              <a:rPr sz="1000" spc="520" dirty="0">
                <a:solidFill>
                  <a:prstClr val="black"/>
                </a:solidFill>
                <a:cs typeface="Calibri"/>
              </a:rPr>
              <a:t> </a:t>
            </a:r>
            <a:r>
              <a:rPr sz="1000" spc="-5" dirty="0">
                <a:solidFill>
                  <a:prstClr val="black"/>
                </a:solidFill>
                <a:cs typeface="Calibri"/>
              </a:rPr>
              <a:t>MCSs</a:t>
            </a:r>
            <a:r>
              <a:rPr sz="1000" spc="520" dirty="0">
                <a:solidFill>
                  <a:prstClr val="black"/>
                </a:solidFill>
                <a:cs typeface="Calibri"/>
              </a:rPr>
              <a:t> </a:t>
            </a:r>
            <a:r>
              <a:rPr sz="1000" spc="-10" dirty="0">
                <a:solidFill>
                  <a:prstClr val="black"/>
                </a:solidFill>
                <a:cs typeface="Calibri"/>
              </a:rPr>
              <a:t>are</a:t>
            </a:r>
            <a:r>
              <a:rPr sz="1000" spc="515" dirty="0">
                <a:solidFill>
                  <a:prstClr val="black"/>
                </a:solidFill>
                <a:cs typeface="Calibri"/>
              </a:rPr>
              <a:t> </a:t>
            </a:r>
            <a:r>
              <a:rPr sz="1000" spc="-10" dirty="0">
                <a:solidFill>
                  <a:prstClr val="black"/>
                </a:solidFill>
                <a:cs typeface="Calibri"/>
              </a:rPr>
              <a:t>usually</a:t>
            </a:r>
            <a:r>
              <a:rPr sz="1000" spc="525" dirty="0">
                <a:solidFill>
                  <a:prstClr val="black"/>
                </a:solidFill>
                <a:cs typeface="Calibri"/>
              </a:rPr>
              <a:t> </a:t>
            </a:r>
            <a:r>
              <a:rPr sz="1000" spc="-10" dirty="0">
                <a:solidFill>
                  <a:prstClr val="black"/>
                </a:solidFill>
                <a:cs typeface="Calibri"/>
              </a:rPr>
              <a:t>treated</a:t>
            </a:r>
            <a:r>
              <a:rPr sz="1000" spc="520" dirty="0">
                <a:solidFill>
                  <a:prstClr val="black"/>
                </a:solidFill>
                <a:cs typeface="Calibri"/>
              </a:rPr>
              <a:t> </a:t>
            </a:r>
            <a:r>
              <a:rPr sz="1000" spc="-10" dirty="0">
                <a:solidFill>
                  <a:prstClr val="black"/>
                </a:solidFill>
                <a:cs typeface="Calibri"/>
              </a:rPr>
              <a:t>with</a:t>
            </a:r>
            <a:endParaRPr sz="1000">
              <a:solidFill>
                <a:prstClr val="black"/>
              </a:solidFill>
              <a:cs typeface="Calibri"/>
            </a:endParaRPr>
          </a:p>
        </p:txBody>
      </p:sp>
      <p:sp>
        <p:nvSpPr>
          <p:cNvPr id="14" name="object 14"/>
          <p:cNvSpPr txBox="1"/>
          <p:nvPr/>
        </p:nvSpPr>
        <p:spPr>
          <a:xfrm>
            <a:off x="890909"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30" dirty="0">
                <a:solidFill>
                  <a:srgbClr val="DAC0CE"/>
                </a:solidFill>
                <a:latin typeface="Arial MT"/>
                <a:cs typeface="Arial MT"/>
              </a:rPr>
              <a:t> </a:t>
            </a:r>
            <a:r>
              <a:rPr sz="1200" spc="-30" dirty="0">
                <a:solidFill>
                  <a:srgbClr val="DAC0CE"/>
                </a:solidFill>
                <a:latin typeface="Arial MT"/>
                <a:cs typeface="Arial MT"/>
              </a:rPr>
              <a:t>of</a:t>
            </a:r>
            <a:r>
              <a:rPr sz="1200" spc="35"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15" name="object 15"/>
          <p:cNvSpPr txBox="1"/>
          <p:nvPr/>
        </p:nvSpPr>
        <p:spPr>
          <a:xfrm>
            <a:off x="8060158"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16" name="object 16"/>
          <p:cNvSpPr txBox="1"/>
          <p:nvPr/>
        </p:nvSpPr>
        <p:spPr>
          <a:xfrm>
            <a:off x="7190044" y="9690665"/>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hlinkClick r:id="rId3"/>
              </a:rPr>
              <a:t>Volume</a:t>
            </a:r>
            <a:r>
              <a:rPr sz="900" spc="40" dirty="0">
                <a:solidFill>
                  <a:prstClr val="black"/>
                </a:solidFill>
                <a:latin typeface="Arial MT"/>
                <a:cs typeface="Arial MT"/>
                <a:hlinkClick r:id="rId3"/>
              </a:rPr>
              <a:t> </a:t>
            </a:r>
            <a:r>
              <a:rPr sz="900" spc="-75" dirty="0">
                <a:solidFill>
                  <a:prstClr val="black"/>
                </a:solidFill>
                <a:latin typeface="Arial MT"/>
                <a:cs typeface="Arial MT"/>
                <a:hlinkClick r:id="rId3"/>
              </a:rPr>
              <a:t>32</a:t>
            </a:r>
            <a:r>
              <a:rPr sz="900" spc="235" dirty="0">
                <a:solidFill>
                  <a:prstClr val="black"/>
                </a:solidFill>
                <a:latin typeface="Arial MT"/>
                <a:cs typeface="Arial MT"/>
              </a:rPr>
              <a:t> </a:t>
            </a:r>
            <a:r>
              <a:rPr sz="600" spc="175" dirty="0">
                <a:solidFill>
                  <a:prstClr val="black"/>
                </a:solidFill>
                <a:latin typeface="Lucida Sans Unicode"/>
                <a:cs typeface="Lucida Sans Unicode"/>
                <a:hlinkClick r:id="rId3"/>
              </a:rPr>
              <a:t>■</a:t>
            </a:r>
            <a:r>
              <a:rPr sz="600" spc="295" dirty="0">
                <a:solidFill>
                  <a:prstClr val="black"/>
                </a:solidFill>
                <a:latin typeface="Lucida Sans Unicode"/>
                <a:cs typeface="Lucida Sans Unicode"/>
              </a:rPr>
              <a:t> </a:t>
            </a:r>
            <a:r>
              <a:rPr sz="900" spc="-85" dirty="0">
                <a:solidFill>
                  <a:prstClr val="black"/>
                </a:solidFill>
                <a:latin typeface="Arial MT"/>
                <a:cs typeface="Arial MT"/>
                <a:hlinkClick r:id="rId3"/>
              </a:rPr>
              <a:t>Issue</a:t>
            </a:r>
            <a:r>
              <a:rPr sz="900" spc="45" dirty="0">
                <a:solidFill>
                  <a:prstClr val="black"/>
                </a:solidFill>
                <a:latin typeface="Arial MT"/>
                <a:cs typeface="Arial MT"/>
                <a:hlinkClick r:id="rId3"/>
              </a:rPr>
              <a:t> </a:t>
            </a:r>
            <a:r>
              <a:rPr sz="900" spc="-75" dirty="0">
                <a:solidFill>
                  <a:prstClr val="black"/>
                </a:solidFill>
                <a:latin typeface="Arial MT"/>
                <a:cs typeface="Arial MT"/>
                <a:hlinkClick r:id="rId3"/>
              </a:rPr>
              <a:t>12</a:t>
            </a:r>
            <a:r>
              <a:rPr sz="900" spc="240" dirty="0">
                <a:solidFill>
                  <a:prstClr val="black"/>
                </a:solidFill>
                <a:latin typeface="Arial MT"/>
                <a:cs typeface="Arial MT"/>
              </a:rPr>
              <a:t> </a:t>
            </a:r>
            <a:r>
              <a:rPr sz="600" spc="175" dirty="0">
                <a:solidFill>
                  <a:prstClr val="black"/>
                </a:solidFill>
                <a:latin typeface="Lucida Sans Unicode"/>
                <a:cs typeface="Lucida Sans Unicode"/>
                <a:hlinkClick r:id="rId3"/>
              </a:rPr>
              <a:t>■</a:t>
            </a:r>
            <a:r>
              <a:rPr sz="600" spc="295" dirty="0">
                <a:solidFill>
                  <a:prstClr val="black"/>
                </a:solidFill>
                <a:latin typeface="Lucida Sans Unicode"/>
                <a:cs typeface="Lucida Sans Unicode"/>
              </a:rPr>
              <a:t> </a:t>
            </a:r>
            <a:r>
              <a:rPr sz="900" spc="-75" dirty="0">
                <a:solidFill>
                  <a:prstClr val="black"/>
                </a:solidFill>
                <a:latin typeface="Arial MT"/>
                <a:cs typeface="Arial MT"/>
                <a:hlinkClick r:id="rId3"/>
              </a:rPr>
              <a:t>2021</a:t>
            </a:r>
            <a:endParaRPr sz="900">
              <a:solidFill>
                <a:prstClr val="black"/>
              </a:solidFill>
              <a:latin typeface="Arial MT"/>
              <a:cs typeface="Arial MT"/>
            </a:endParaRPr>
          </a:p>
        </p:txBody>
      </p:sp>
    </p:spTree>
    <p:extLst>
      <p:ext uri="{BB962C8B-B14F-4D97-AF65-F5344CB8AC3E}">
        <p14:creationId xmlns:p14="http://schemas.microsoft.com/office/powerpoint/2010/main" val="2273416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8081" y="759337"/>
            <a:ext cx="4070807" cy="2153795"/>
          </a:xfrm>
          <a:prstGeom prst="rect">
            <a:avLst/>
          </a:prstGeom>
        </p:spPr>
        <p:txBody>
          <a:bodyPr vert="horz" wrap="square" lIns="0" tIns="12065" rIns="0" bIns="0" rtlCol="0">
            <a:spAutoFit/>
          </a:bodyPr>
          <a:lstStyle/>
          <a:p>
            <a:pPr marL="38100" marR="31750" algn="just">
              <a:spcBef>
                <a:spcPts val="95"/>
              </a:spcBef>
            </a:pPr>
            <a:r>
              <a:rPr sz="1000" spc="-10" dirty="0">
                <a:solidFill>
                  <a:prstClr val="black"/>
                </a:solidFill>
                <a:cs typeface="Calibri"/>
              </a:rPr>
              <a:t>adjuvant/neoadjuvant</a:t>
            </a:r>
            <a:r>
              <a:rPr sz="1000" spc="-5" dirty="0">
                <a:solidFill>
                  <a:prstClr val="black"/>
                </a:solidFill>
                <a:cs typeface="Calibri"/>
              </a:rPr>
              <a:t> </a:t>
            </a:r>
            <a:r>
              <a:rPr sz="1000" spc="-10" dirty="0">
                <a:solidFill>
                  <a:prstClr val="black"/>
                </a:solidFill>
                <a:cs typeface="Calibri"/>
              </a:rPr>
              <a:t>ChT</a:t>
            </a:r>
            <a:r>
              <a:rPr sz="1000" spc="-5" dirty="0">
                <a:solidFill>
                  <a:prstClr val="black"/>
                </a:solidFill>
                <a:cs typeface="Calibri"/>
              </a:rPr>
              <a:t> </a:t>
            </a:r>
            <a:r>
              <a:rPr sz="1000" spc="-10" dirty="0">
                <a:solidFill>
                  <a:prstClr val="black"/>
                </a:solidFill>
                <a:cs typeface="Calibri"/>
              </a:rPr>
              <a:t>combining</a:t>
            </a:r>
            <a:r>
              <a:rPr sz="1000" spc="-5" dirty="0">
                <a:solidFill>
                  <a:prstClr val="black"/>
                </a:solidFill>
                <a:cs typeface="Calibri"/>
              </a:rPr>
              <a:t> </a:t>
            </a:r>
            <a:r>
              <a:rPr sz="1000" spc="-10" dirty="0">
                <a:solidFill>
                  <a:prstClr val="black"/>
                </a:solidFill>
                <a:cs typeface="Calibri"/>
              </a:rPr>
              <a:t>anthracycline</a:t>
            </a:r>
            <a:r>
              <a:rPr sz="1000" spc="-5" dirty="0">
                <a:solidFill>
                  <a:prstClr val="black"/>
                </a:solidFill>
                <a:cs typeface="Calibri"/>
              </a:rPr>
              <a:t> </a:t>
            </a:r>
            <a:r>
              <a:rPr sz="1000" spc="-10" dirty="0">
                <a:solidFill>
                  <a:prstClr val="black"/>
                </a:solidFill>
                <a:cs typeface="Calibri"/>
              </a:rPr>
              <a:t>and </a:t>
            </a:r>
            <a:r>
              <a:rPr sz="1000" spc="-215" dirty="0">
                <a:solidFill>
                  <a:prstClr val="black"/>
                </a:solidFill>
                <a:cs typeface="Calibri"/>
              </a:rPr>
              <a:t> </a:t>
            </a:r>
            <a:r>
              <a:rPr sz="1000" spc="-10" dirty="0">
                <a:solidFill>
                  <a:prstClr val="black"/>
                </a:solidFill>
                <a:cs typeface="Calibri"/>
              </a:rPr>
              <a:t>alkylating agents </a:t>
            </a:r>
            <a:r>
              <a:rPr sz="1000" spc="-25" dirty="0">
                <a:solidFill>
                  <a:prstClr val="black"/>
                </a:solidFill>
                <a:cs typeface="Calibri"/>
              </a:rPr>
              <a:t>[IV, </a:t>
            </a:r>
            <a:r>
              <a:rPr sz="1000" spc="-5" dirty="0">
                <a:solidFill>
                  <a:prstClr val="black"/>
                </a:solidFill>
                <a:cs typeface="Calibri"/>
              </a:rPr>
              <a:t>C]. </a:t>
            </a:r>
            <a:r>
              <a:rPr sz="1000" spc="-10" dirty="0">
                <a:solidFill>
                  <a:prstClr val="black"/>
                </a:solidFill>
                <a:cs typeface="Calibri"/>
              </a:rPr>
              <a:t>Adjuvant/neoadjuvant ChT can also </a:t>
            </a:r>
            <a:r>
              <a:rPr sz="1000" spc="-5" dirty="0">
                <a:solidFill>
                  <a:prstClr val="black"/>
                </a:solidFill>
                <a:cs typeface="Calibri"/>
              </a:rPr>
              <a:t> </a:t>
            </a:r>
            <a:r>
              <a:rPr sz="1000" spc="-10" dirty="0">
                <a:solidFill>
                  <a:prstClr val="black"/>
                </a:solidFill>
                <a:cs typeface="Calibri"/>
              </a:rPr>
              <a:t>be</a:t>
            </a:r>
            <a:r>
              <a:rPr sz="1000" spc="100" dirty="0">
                <a:solidFill>
                  <a:prstClr val="black"/>
                </a:solidFill>
                <a:cs typeface="Calibri"/>
              </a:rPr>
              <a:t> </a:t>
            </a:r>
            <a:r>
              <a:rPr sz="1000" spc="-10" dirty="0">
                <a:solidFill>
                  <a:prstClr val="black"/>
                </a:solidFill>
                <a:cs typeface="Calibri"/>
              </a:rPr>
              <a:t>considered</a:t>
            </a:r>
            <a:r>
              <a:rPr sz="1000" spc="90" dirty="0">
                <a:solidFill>
                  <a:prstClr val="black"/>
                </a:solidFill>
                <a:cs typeface="Calibri"/>
              </a:rPr>
              <a:t> </a:t>
            </a:r>
            <a:r>
              <a:rPr sz="1000" spc="-15" dirty="0">
                <a:solidFill>
                  <a:prstClr val="black"/>
                </a:solidFill>
                <a:cs typeface="Calibri"/>
              </a:rPr>
              <a:t>for</a:t>
            </a:r>
            <a:r>
              <a:rPr sz="1000" spc="100" dirty="0">
                <a:solidFill>
                  <a:prstClr val="black"/>
                </a:solidFill>
                <a:cs typeface="Calibri"/>
              </a:rPr>
              <a:t> </a:t>
            </a:r>
            <a:r>
              <a:rPr sz="1000" spc="-10" dirty="0">
                <a:solidFill>
                  <a:prstClr val="black"/>
                </a:solidFill>
                <a:cs typeface="Calibri"/>
              </a:rPr>
              <a:t>localised</a:t>
            </a:r>
            <a:r>
              <a:rPr sz="1000" spc="105" dirty="0">
                <a:solidFill>
                  <a:prstClr val="black"/>
                </a:solidFill>
                <a:cs typeface="Calibri"/>
              </a:rPr>
              <a:t> </a:t>
            </a:r>
            <a:r>
              <a:rPr sz="1000" spc="-5" dirty="0">
                <a:solidFill>
                  <a:prstClr val="black"/>
                </a:solidFill>
                <a:cs typeface="Calibri"/>
              </a:rPr>
              <a:t>DCS</a:t>
            </a:r>
            <a:r>
              <a:rPr sz="1000" spc="100" dirty="0">
                <a:solidFill>
                  <a:prstClr val="black"/>
                </a:solidFill>
                <a:cs typeface="Calibri"/>
              </a:rPr>
              <a:t> </a:t>
            </a:r>
            <a:r>
              <a:rPr sz="1000" spc="-35" dirty="0">
                <a:solidFill>
                  <a:prstClr val="black"/>
                </a:solidFill>
                <a:cs typeface="Calibri"/>
              </a:rPr>
              <a:t>[V,</a:t>
            </a:r>
            <a:r>
              <a:rPr sz="1000" spc="105" dirty="0">
                <a:solidFill>
                  <a:prstClr val="black"/>
                </a:solidFill>
                <a:cs typeface="Calibri"/>
              </a:rPr>
              <a:t> </a:t>
            </a:r>
            <a:r>
              <a:rPr sz="1000" spc="-5" dirty="0">
                <a:solidFill>
                  <a:prstClr val="black"/>
                </a:solidFill>
                <a:cs typeface="Calibri"/>
              </a:rPr>
              <a:t>C].</a:t>
            </a:r>
            <a:endParaRPr sz="1000">
              <a:solidFill>
                <a:prstClr val="black"/>
              </a:solidFill>
              <a:cs typeface="Calibri"/>
            </a:endParaRPr>
          </a:p>
          <a:p>
            <a:pPr marL="38100" marR="30480" indent="126364" algn="just">
              <a:lnSpc>
                <a:spcPts val="1200"/>
              </a:lnSpc>
              <a:spcBef>
                <a:spcPts val="25"/>
              </a:spcBef>
            </a:pPr>
            <a:r>
              <a:rPr sz="1000" spc="-10" dirty="0">
                <a:solidFill>
                  <a:prstClr val="black"/>
                </a:solidFill>
                <a:cs typeface="Calibri"/>
              </a:rPr>
              <a:t>Inoperable,</a:t>
            </a:r>
            <a:r>
              <a:rPr sz="1000" spc="-5" dirty="0">
                <a:solidFill>
                  <a:prstClr val="black"/>
                </a:solidFill>
                <a:cs typeface="Calibri"/>
              </a:rPr>
              <a:t> locally</a:t>
            </a:r>
            <a:r>
              <a:rPr sz="1000" dirty="0">
                <a:solidFill>
                  <a:prstClr val="black"/>
                </a:solidFill>
                <a:cs typeface="Calibri"/>
              </a:rPr>
              <a:t> </a:t>
            </a:r>
            <a:r>
              <a:rPr sz="1000" spc="-10" dirty="0">
                <a:solidFill>
                  <a:prstClr val="black"/>
                </a:solidFill>
                <a:cs typeface="Calibri"/>
              </a:rPr>
              <a:t>advanced</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metastatic</a:t>
            </a:r>
            <a:r>
              <a:rPr sz="1000" spc="-5" dirty="0">
                <a:solidFill>
                  <a:prstClr val="black"/>
                </a:solidFill>
                <a:cs typeface="Calibri"/>
              </a:rPr>
              <a:t> </a:t>
            </a:r>
            <a:r>
              <a:rPr sz="1000" spc="-10" dirty="0">
                <a:solidFill>
                  <a:prstClr val="black"/>
                </a:solidFill>
                <a:cs typeface="Calibri"/>
              </a:rPr>
              <a:t>high-grade </a:t>
            </a:r>
            <a:r>
              <a:rPr sz="1000" spc="-215" dirty="0">
                <a:solidFill>
                  <a:prstClr val="black"/>
                </a:solidFill>
                <a:cs typeface="Calibri"/>
              </a:rPr>
              <a:t> </a:t>
            </a:r>
            <a:r>
              <a:rPr sz="1000" spc="-10" dirty="0">
                <a:solidFill>
                  <a:prstClr val="black"/>
                </a:solidFill>
                <a:cs typeface="Calibri"/>
              </a:rPr>
              <a:t>chondrosarcomas</a:t>
            </a:r>
            <a:r>
              <a:rPr sz="1000" spc="-5" dirty="0">
                <a:solidFill>
                  <a:prstClr val="black"/>
                </a:solidFill>
                <a:cs typeface="Calibri"/>
              </a:rPr>
              <a:t> </a:t>
            </a:r>
            <a:r>
              <a:rPr sz="1000" spc="-10" dirty="0">
                <a:solidFill>
                  <a:prstClr val="black"/>
                </a:solidFill>
                <a:cs typeface="Calibri"/>
              </a:rPr>
              <a:t>have</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poor</a:t>
            </a:r>
            <a:r>
              <a:rPr sz="1000" spc="204" dirty="0">
                <a:solidFill>
                  <a:prstClr val="black"/>
                </a:solidFill>
                <a:cs typeface="Calibri"/>
              </a:rPr>
              <a:t> </a:t>
            </a:r>
            <a:r>
              <a:rPr sz="1000" dirty="0">
                <a:solidFill>
                  <a:prstClr val="black"/>
                </a:solidFill>
                <a:cs typeface="Calibri"/>
              </a:rPr>
              <a:t>prognosis.</a:t>
            </a:r>
            <a:r>
              <a:rPr sz="975" baseline="38461" dirty="0">
                <a:solidFill>
                  <a:srgbClr val="007FAC"/>
                </a:solidFill>
                <a:cs typeface="Calibri"/>
                <a:hlinkClick r:id="rId2" action="ppaction://hlinksldjump"/>
              </a:rPr>
              <a:t>83</a:t>
            </a:r>
            <a:r>
              <a:rPr sz="975" spc="225" baseline="38461" dirty="0">
                <a:solidFill>
                  <a:srgbClr val="007FAC"/>
                </a:solidFill>
                <a:cs typeface="Calibri"/>
              </a:rPr>
              <a:t> </a:t>
            </a:r>
            <a:r>
              <a:rPr sz="1000" spc="-10" dirty="0">
                <a:solidFill>
                  <a:prstClr val="black"/>
                </a:solidFill>
                <a:cs typeface="Calibri"/>
              </a:rPr>
              <a:t>For</a:t>
            </a:r>
            <a:r>
              <a:rPr sz="1000" spc="204" dirty="0">
                <a:solidFill>
                  <a:prstClr val="black"/>
                </a:solidFill>
                <a:cs typeface="Calibri"/>
              </a:rPr>
              <a:t> </a:t>
            </a:r>
            <a:r>
              <a:rPr sz="1000" spc="-10" dirty="0">
                <a:solidFill>
                  <a:prstClr val="black"/>
                </a:solidFill>
                <a:cs typeface="Calibri"/>
              </a:rPr>
              <a:t>patients </a:t>
            </a:r>
            <a:r>
              <a:rPr sz="1000" spc="-5" dirty="0">
                <a:solidFill>
                  <a:prstClr val="black"/>
                </a:solidFill>
                <a:cs typeface="Calibri"/>
              </a:rPr>
              <a:t> </a:t>
            </a:r>
            <a:r>
              <a:rPr sz="1000" spc="-10" dirty="0">
                <a:solidFill>
                  <a:prstClr val="black"/>
                </a:solidFill>
                <a:cs typeface="Calibri"/>
              </a:rPr>
              <a:t>with oligometastatic, resectable lung disease, </a:t>
            </a:r>
            <a:r>
              <a:rPr sz="1000" spc="-20" dirty="0">
                <a:solidFill>
                  <a:prstClr val="black"/>
                </a:solidFill>
                <a:cs typeface="Calibri"/>
              </a:rPr>
              <a:t>surgery, </a:t>
            </a:r>
            <a:r>
              <a:rPr sz="1000" spc="-10" dirty="0">
                <a:solidFill>
                  <a:prstClr val="black"/>
                </a:solidFill>
                <a:cs typeface="Calibri"/>
              </a:rPr>
              <a:t>RT or </a:t>
            </a:r>
            <a:r>
              <a:rPr sz="1000" spc="-5" dirty="0">
                <a:solidFill>
                  <a:prstClr val="black"/>
                </a:solidFill>
                <a:cs typeface="Calibri"/>
              </a:rPr>
              <a:t> </a:t>
            </a:r>
            <a:r>
              <a:rPr sz="1000" spc="-10" dirty="0">
                <a:solidFill>
                  <a:prstClr val="black"/>
                </a:solidFill>
                <a:cs typeface="Calibri"/>
              </a:rPr>
              <a:t>local ablation can be considered, especially </a:t>
            </a:r>
            <a:r>
              <a:rPr sz="1000" spc="-15" dirty="0">
                <a:solidFill>
                  <a:prstClr val="black"/>
                </a:solidFill>
                <a:cs typeface="Calibri"/>
              </a:rPr>
              <a:t>for </a:t>
            </a:r>
            <a:r>
              <a:rPr sz="1000" spc="-10" dirty="0">
                <a:solidFill>
                  <a:prstClr val="black"/>
                </a:solidFill>
                <a:cs typeface="Calibri"/>
              </a:rPr>
              <a:t>conventional </a:t>
            </a:r>
            <a:r>
              <a:rPr sz="1000" spc="-5" dirty="0">
                <a:solidFill>
                  <a:prstClr val="black"/>
                </a:solidFill>
                <a:cs typeface="Calibri"/>
              </a:rPr>
              <a:t> </a:t>
            </a:r>
            <a:r>
              <a:rPr sz="1000" spc="-10" dirty="0">
                <a:solidFill>
                  <a:prstClr val="black"/>
                </a:solidFill>
                <a:cs typeface="Calibri"/>
              </a:rPr>
              <a:t>chondrosarcomas </a:t>
            </a:r>
            <a:r>
              <a:rPr sz="1000" spc="-35" dirty="0">
                <a:solidFill>
                  <a:prstClr val="black"/>
                </a:solidFill>
                <a:cs typeface="Calibri"/>
              </a:rPr>
              <a:t>[V, </a:t>
            </a:r>
            <a:r>
              <a:rPr sz="1000" spc="-5" dirty="0">
                <a:solidFill>
                  <a:prstClr val="black"/>
                </a:solidFill>
                <a:cs typeface="Calibri"/>
              </a:rPr>
              <a:t>C]. </a:t>
            </a:r>
            <a:r>
              <a:rPr sz="1000" spc="-10" dirty="0">
                <a:solidFill>
                  <a:prstClr val="black"/>
                </a:solidFill>
                <a:cs typeface="Calibri"/>
              </a:rPr>
              <a:t>In patients with widely metastatic </a:t>
            </a:r>
            <a:r>
              <a:rPr sz="1000" spc="-5" dirty="0">
                <a:solidFill>
                  <a:prstClr val="black"/>
                </a:solidFill>
                <a:cs typeface="Calibri"/>
              </a:rPr>
              <a:t> </a:t>
            </a:r>
            <a:r>
              <a:rPr sz="1000" spc="-10" dirty="0">
                <a:solidFill>
                  <a:prstClr val="black"/>
                </a:solidFill>
                <a:cs typeface="Calibri"/>
              </a:rPr>
              <a:t>disease,</a:t>
            </a:r>
            <a:r>
              <a:rPr sz="1000" spc="-20" dirty="0">
                <a:solidFill>
                  <a:prstClr val="black"/>
                </a:solidFill>
                <a:cs typeface="Calibri"/>
              </a:rPr>
              <a:t> </a:t>
            </a:r>
            <a:r>
              <a:rPr sz="1000" spc="-10" dirty="0">
                <a:solidFill>
                  <a:prstClr val="black"/>
                </a:solidFill>
                <a:cs typeface="Calibri"/>
              </a:rPr>
              <a:t>ChT</a:t>
            </a:r>
            <a:r>
              <a:rPr sz="1000" spc="-20" dirty="0">
                <a:solidFill>
                  <a:prstClr val="black"/>
                </a:solidFill>
                <a:cs typeface="Calibri"/>
              </a:rPr>
              <a:t> </a:t>
            </a:r>
            <a:r>
              <a:rPr sz="1000" spc="-5" dirty="0">
                <a:solidFill>
                  <a:prstClr val="black"/>
                </a:solidFill>
                <a:cs typeface="Calibri"/>
              </a:rPr>
              <a:t>is</a:t>
            </a:r>
            <a:r>
              <a:rPr sz="1000" spc="-25" dirty="0">
                <a:solidFill>
                  <a:prstClr val="black"/>
                </a:solidFill>
                <a:cs typeface="Calibri"/>
              </a:rPr>
              <a:t> </a:t>
            </a:r>
            <a:r>
              <a:rPr sz="1000" spc="-10" dirty="0">
                <a:solidFill>
                  <a:prstClr val="black"/>
                </a:solidFill>
                <a:cs typeface="Calibri"/>
              </a:rPr>
              <a:t>of</a:t>
            </a:r>
            <a:r>
              <a:rPr sz="1000" spc="-20" dirty="0">
                <a:solidFill>
                  <a:prstClr val="black"/>
                </a:solidFill>
                <a:cs typeface="Calibri"/>
              </a:rPr>
              <a:t> </a:t>
            </a:r>
            <a:r>
              <a:rPr sz="1000" spc="-5" dirty="0">
                <a:solidFill>
                  <a:prstClr val="black"/>
                </a:solidFill>
                <a:cs typeface="Calibri"/>
              </a:rPr>
              <a:t>limited</a:t>
            </a:r>
            <a:r>
              <a:rPr sz="1000" spc="-30" dirty="0">
                <a:solidFill>
                  <a:prstClr val="black"/>
                </a:solidFill>
                <a:cs typeface="Calibri"/>
              </a:rPr>
              <a:t> </a:t>
            </a:r>
            <a:r>
              <a:rPr sz="1000" spc="-25" dirty="0">
                <a:solidFill>
                  <a:prstClr val="black"/>
                </a:solidFill>
                <a:cs typeface="Calibri"/>
              </a:rPr>
              <a:t>bene</a:t>
            </a:r>
            <a:r>
              <a:rPr sz="1000" spc="-25" dirty="0">
                <a:solidFill>
                  <a:prstClr val="black"/>
                </a:solidFill>
                <a:latin typeface="Lucida Sans Unicode"/>
                <a:cs typeface="Lucida Sans Unicode"/>
              </a:rPr>
              <a:t>fi</a:t>
            </a:r>
            <a:r>
              <a:rPr sz="1000" spc="-25" dirty="0">
                <a:solidFill>
                  <a:prstClr val="black"/>
                </a:solidFill>
                <a:cs typeface="Calibri"/>
              </a:rPr>
              <a:t>t,</a:t>
            </a:r>
            <a:r>
              <a:rPr sz="1000" spc="-15" dirty="0">
                <a:solidFill>
                  <a:prstClr val="black"/>
                </a:solidFill>
                <a:cs typeface="Calibri"/>
              </a:rPr>
              <a:t> </a:t>
            </a:r>
            <a:r>
              <a:rPr sz="1000" spc="-10" dirty="0">
                <a:solidFill>
                  <a:prstClr val="black"/>
                </a:solidFill>
                <a:cs typeface="Calibri"/>
              </a:rPr>
              <a:t>with</a:t>
            </a:r>
            <a:r>
              <a:rPr sz="1000" spc="-15" dirty="0">
                <a:solidFill>
                  <a:prstClr val="black"/>
                </a:solidFill>
                <a:cs typeface="Calibri"/>
              </a:rPr>
              <a:t> </a:t>
            </a:r>
            <a:r>
              <a:rPr sz="1000" spc="-10" dirty="0">
                <a:solidFill>
                  <a:prstClr val="black"/>
                </a:solidFill>
                <a:cs typeface="Calibri"/>
              </a:rPr>
              <a:t>higher</a:t>
            </a:r>
            <a:r>
              <a:rPr sz="1000" spc="-15" dirty="0">
                <a:solidFill>
                  <a:prstClr val="black"/>
                </a:solidFill>
                <a:cs typeface="Calibri"/>
              </a:rPr>
              <a:t> </a:t>
            </a:r>
            <a:r>
              <a:rPr sz="1000" spc="-10" dirty="0">
                <a:solidFill>
                  <a:prstClr val="black"/>
                </a:solidFill>
                <a:cs typeface="Calibri"/>
              </a:rPr>
              <a:t>responses</a:t>
            </a:r>
            <a:r>
              <a:rPr sz="1000" spc="-20" dirty="0">
                <a:solidFill>
                  <a:prstClr val="black"/>
                </a:solidFill>
                <a:cs typeface="Calibri"/>
              </a:rPr>
              <a:t> </a:t>
            </a:r>
            <a:r>
              <a:rPr sz="1000" spc="-10" dirty="0">
                <a:solidFill>
                  <a:prstClr val="black"/>
                </a:solidFill>
                <a:cs typeface="Calibri"/>
              </a:rPr>
              <a:t>seen </a:t>
            </a:r>
            <a:r>
              <a:rPr sz="1000" spc="-215" dirty="0">
                <a:solidFill>
                  <a:prstClr val="black"/>
                </a:solidFill>
                <a:cs typeface="Calibri"/>
              </a:rPr>
              <a:t> </a:t>
            </a:r>
            <a:r>
              <a:rPr sz="1000" spc="-5" dirty="0">
                <a:solidFill>
                  <a:prstClr val="black"/>
                </a:solidFill>
                <a:cs typeface="Calibri"/>
              </a:rPr>
              <a:t>in</a:t>
            </a:r>
            <a:r>
              <a:rPr sz="1000" spc="75" dirty="0">
                <a:solidFill>
                  <a:prstClr val="black"/>
                </a:solidFill>
                <a:cs typeface="Calibri"/>
              </a:rPr>
              <a:t> </a:t>
            </a:r>
            <a:r>
              <a:rPr sz="1000" spc="-10" dirty="0">
                <a:solidFill>
                  <a:prstClr val="black"/>
                </a:solidFill>
                <a:cs typeface="Calibri"/>
              </a:rPr>
              <a:t>patients</a:t>
            </a:r>
            <a:r>
              <a:rPr sz="1000" spc="85" dirty="0">
                <a:solidFill>
                  <a:prstClr val="black"/>
                </a:solidFill>
                <a:cs typeface="Calibri"/>
              </a:rPr>
              <a:t> </a:t>
            </a:r>
            <a:r>
              <a:rPr sz="1000" spc="-10" dirty="0">
                <a:solidFill>
                  <a:prstClr val="black"/>
                </a:solidFill>
                <a:cs typeface="Calibri"/>
              </a:rPr>
              <a:t>receiving</a:t>
            </a:r>
            <a:r>
              <a:rPr sz="1000" spc="70" dirty="0">
                <a:solidFill>
                  <a:prstClr val="black"/>
                </a:solidFill>
                <a:cs typeface="Calibri"/>
              </a:rPr>
              <a:t> </a:t>
            </a:r>
            <a:r>
              <a:rPr sz="1000" spc="-10" dirty="0">
                <a:solidFill>
                  <a:prstClr val="black"/>
                </a:solidFill>
                <a:cs typeface="Calibri"/>
              </a:rPr>
              <a:t>combination</a:t>
            </a:r>
            <a:r>
              <a:rPr sz="1000" spc="75" dirty="0">
                <a:solidFill>
                  <a:prstClr val="black"/>
                </a:solidFill>
                <a:cs typeface="Calibri"/>
              </a:rPr>
              <a:t> </a:t>
            </a:r>
            <a:r>
              <a:rPr sz="1000" spc="-10" dirty="0">
                <a:solidFill>
                  <a:prstClr val="black"/>
                </a:solidFill>
                <a:cs typeface="Calibri"/>
              </a:rPr>
              <a:t>anthracycline-based</a:t>
            </a:r>
            <a:r>
              <a:rPr sz="1000" spc="85" dirty="0">
                <a:solidFill>
                  <a:prstClr val="black"/>
                </a:solidFill>
                <a:cs typeface="Calibri"/>
              </a:rPr>
              <a:t> </a:t>
            </a:r>
            <a:r>
              <a:rPr sz="1000" spc="-10" dirty="0">
                <a:solidFill>
                  <a:prstClr val="black"/>
                </a:solidFill>
                <a:cs typeface="Calibri"/>
              </a:rPr>
              <a:t>ther-</a:t>
            </a:r>
            <a:endParaRPr sz="1000">
              <a:solidFill>
                <a:prstClr val="black"/>
              </a:solidFill>
              <a:cs typeface="Calibri"/>
            </a:endParaRPr>
          </a:p>
          <a:p>
            <a:pPr marL="38100" algn="just">
              <a:lnSpc>
                <a:spcPts val="1125"/>
              </a:lnSpc>
            </a:pPr>
            <a:r>
              <a:rPr sz="1000" spc="-10" dirty="0">
                <a:solidFill>
                  <a:prstClr val="black"/>
                </a:solidFill>
                <a:cs typeface="Calibri"/>
              </a:rPr>
              <a:t>apy</a:t>
            </a:r>
            <a:r>
              <a:rPr sz="1000" spc="35" dirty="0">
                <a:solidFill>
                  <a:prstClr val="black"/>
                </a:solidFill>
                <a:cs typeface="Calibri"/>
              </a:rPr>
              <a:t> </a:t>
            </a:r>
            <a:r>
              <a:rPr sz="1000" spc="-10" dirty="0">
                <a:solidFill>
                  <a:prstClr val="black"/>
                </a:solidFill>
                <a:cs typeface="Calibri"/>
              </a:rPr>
              <a:t>and</a:t>
            </a:r>
            <a:r>
              <a:rPr sz="1000" spc="30" dirty="0">
                <a:solidFill>
                  <a:prstClr val="black"/>
                </a:solidFill>
                <a:cs typeface="Calibri"/>
              </a:rPr>
              <a:t> </a:t>
            </a:r>
            <a:r>
              <a:rPr sz="1000" spc="-10" dirty="0">
                <a:solidFill>
                  <a:prstClr val="black"/>
                </a:solidFill>
                <a:cs typeface="Calibri"/>
              </a:rPr>
              <a:t>those</a:t>
            </a:r>
            <a:r>
              <a:rPr sz="1000" spc="45" dirty="0">
                <a:solidFill>
                  <a:prstClr val="black"/>
                </a:solidFill>
                <a:cs typeface="Calibri"/>
              </a:rPr>
              <a:t> </a:t>
            </a:r>
            <a:r>
              <a:rPr sz="1000" spc="-10" dirty="0">
                <a:solidFill>
                  <a:prstClr val="black"/>
                </a:solidFill>
                <a:cs typeface="Calibri"/>
              </a:rPr>
              <a:t>with</a:t>
            </a:r>
            <a:r>
              <a:rPr sz="1000" spc="35" dirty="0">
                <a:solidFill>
                  <a:prstClr val="black"/>
                </a:solidFill>
                <a:cs typeface="Calibri"/>
              </a:rPr>
              <a:t> </a:t>
            </a:r>
            <a:r>
              <a:rPr sz="1000" spc="-5" dirty="0">
                <a:solidFill>
                  <a:prstClr val="black"/>
                </a:solidFill>
                <a:cs typeface="Calibri"/>
              </a:rPr>
              <a:t>DCS</a:t>
            </a:r>
            <a:r>
              <a:rPr sz="1000" spc="40" dirty="0">
                <a:solidFill>
                  <a:prstClr val="black"/>
                </a:solidFill>
                <a:cs typeface="Calibri"/>
              </a:rPr>
              <a:t> </a:t>
            </a:r>
            <a:r>
              <a:rPr sz="1000" spc="-10" dirty="0">
                <a:solidFill>
                  <a:prstClr val="black"/>
                </a:solidFill>
                <a:cs typeface="Calibri"/>
              </a:rPr>
              <a:t>or</a:t>
            </a:r>
            <a:r>
              <a:rPr sz="1000" spc="35" dirty="0">
                <a:solidFill>
                  <a:prstClr val="black"/>
                </a:solidFill>
                <a:cs typeface="Calibri"/>
              </a:rPr>
              <a:t> </a:t>
            </a:r>
            <a:r>
              <a:rPr sz="1000" spc="-5" dirty="0">
                <a:solidFill>
                  <a:prstClr val="black"/>
                </a:solidFill>
                <a:cs typeface="Calibri"/>
              </a:rPr>
              <a:t>MCS.</a:t>
            </a:r>
            <a:r>
              <a:rPr sz="1000" spc="-35" dirty="0">
                <a:solidFill>
                  <a:prstClr val="black"/>
                </a:solidFill>
                <a:cs typeface="Calibri"/>
              </a:rPr>
              <a:t> </a:t>
            </a:r>
            <a:r>
              <a:rPr sz="1000" spc="-10" dirty="0">
                <a:solidFill>
                  <a:prstClr val="black"/>
                </a:solidFill>
                <a:cs typeface="Calibri"/>
              </a:rPr>
              <a:t>The</a:t>
            </a:r>
            <a:r>
              <a:rPr sz="1000" spc="35" dirty="0">
                <a:solidFill>
                  <a:prstClr val="black"/>
                </a:solidFill>
                <a:cs typeface="Calibri"/>
              </a:rPr>
              <a:t> </a:t>
            </a:r>
            <a:r>
              <a:rPr sz="1000" spc="-5" dirty="0">
                <a:solidFill>
                  <a:prstClr val="black"/>
                </a:solidFill>
                <a:cs typeface="Calibri"/>
              </a:rPr>
              <a:t>activity</a:t>
            </a:r>
            <a:r>
              <a:rPr sz="1000" spc="20" dirty="0">
                <a:solidFill>
                  <a:prstClr val="black"/>
                </a:solidFill>
                <a:cs typeface="Calibri"/>
              </a:rPr>
              <a:t> </a:t>
            </a:r>
            <a:r>
              <a:rPr sz="1000" spc="-10" dirty="0">
                <a:solidFill>
                  <a:prstClr val="black"/>
                </a:solidFill>
                <a:cs typeface="Calibri"/>
              </a:rPr>
              <a:t>of</a:t>
            </a:r>
            <a:r>
              <a:rPr sz="1000" spc="20" dirty="0">
                <a:solidFill>
                  <a:prstClr val="black"/>
                </a:solidFill>
                <a:cs typeface="Calibri"/>
              </a:rPr>
              <a:t> </a:t>
            </a:r>
            <a:r>
              <a:rPr sz="1000" spc="-10" dirty="0">
                <a:solidFill>
                  <a:prstClr val="black"/>
                </a:solidFill>
                <a:cs typeface="Calibri"/>
              </a:rPr>
              <a:t>gemcitabine</a:t>
            </a:r>
            <a:endParaRPr sz="1000">
              <a:solidFill>
                <a:prstClr val="black"/>
              </a:solidFill>
              <a:cs typeface="Calibri"/>
            </a:endParaRPr>
          </a:p>
          <a:p>
            <a:pPr marL="38100" marR="30480" algn="just">
              <a:lnSpc>
                <a:spcPts val="1200"/>
              </a:lnSpc>
              <a:spcBef>
                <a:spcPts val="35"/>
              </a:spcBef>
            </a:pPr>
            <a:r>
              <a:rPr sz="1000" spc="-10" dirty="0">
                <a:solidFill>
                  <a:prstClr val="black"/>
                </a:solidFill>
                <a:cs typeface="Calibri"/>
              </a:rPr>
              <a:t>and </a:t>
            </a:r>
            <a:r>
              <a:rPr sz="1000" spc="-15" dirty="0">
                <a:solidFill>
                  <a:prstClr val="black"/>
                </a:solidFill>
                <a:cs typeface="Calibri"/>
              </a:rPr>
              <a:t>docetaxel </a:t>
            </a:r>
            <a:r>
              <a:rPr sz="1000" spc="-10" dirty="0">
                <a:solidFill>
                  <a:prstClr val="black"/>
                </a:solidFill>
                <a:cs typeface="Calibri"/>
              </a:rPr>
              <a:t>has been </a:t>
            </a:r>
            <a:r>
              <a:rPr sz="1000" dirty="0">
                <a:solidFill>
                  <a:prstClr val="black"/>
                </a:solidFill>
                <a:cs typeface="Calibri"/>
              </a:rPr>
              <a:t>reported.</a:t>
            </a:r>
            <a:r>
              <a:rPr sz="975" baseline="38461" dirty="0">
                <a:solidFill>
                  <a:srgbClr val="007FAC"/>
                </a:solidFill>
                <a:cs typeface="Calibri"/>
                <a:hlinkClick r:id="rId2" action="ppaction://hlinksldjump"/>
              </a:rPr>
              <a:t>84 </a:t>
            </a:r>
            <a:r>
              <a:rPr sz="1000" spc="-10" dirty="0">
                <a:solidFill>
                  <a:prstClr val="black"/>
                </a:solidFill>
                <a:cs typeface="Calibri"/>
              </a:rPr>
              <a:t>In MCS, trabectedin </a:t>
            </a:r>
            <a:r>
              <a:rPr sz="1000" spc="-15" dirty="0">
                <a:solidFill>
                  <a:prstClr val="black"/>
                </a:solidFill>
                <a:cs typeface="Calibri"/>
              </a:rPr>
              <a:t>may </a:t>
            </a:r>
            <a:r>
              <a:rPr sz="1000" spc="-21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10" dirty="0">
                <a:solidFill>
                  <a:prstClr val="black"/>
                </a:solidFill>
                <a:cs typeface="Calibri"/>
              </a:rPr>
              <a:t>option</a:t>
            </a:r>
            <a:r>
              <a:rPr sz="1000" spc="-5" dirty="0">
                <a:solidFill>
                  <a:prstClr val="black"/>
                </a:solidFill>
                <a:cs typeface="Calibri"/>
              </a:rPr>
              <a:t> </a:t>
            </a:r>
            <a:r>
              <a:rPr sz="1000" spc="-35" dirty="0">
                <a:solidFill>
                  <a:prstClr val="black"/>
                </a:solidFill>
                <a:cs typeface="Calibri"/>
              </a:rPr>
              <a:t>[V,</a:t>
            </a:r>
            <a:r>
              <a:rPr sz="1000" spc="-30" dirty="0">
                <a:solidFill>
                  <a:prstClr val="black"/>
                </a:solidFill>
                <a:cs typeface="Calibri"/>
              </a:rPr>
              <a:t> </a:t>
            </a:r>
            <a:r>
              <a:rPr sz="1000" spc="10" dirty="0">
                <a:solidFill>
                  <a:prstClr val="black"/>
                </a:solidFill>
                <a:cs typeface="Calibri"/>
              </a:rPr>
              <a:t>C].</a:t>
            </a:r>
            <a:r>
              <a:rPr sz="975" spc="15" baseline="38461" dirty="0">
                <a:solidFill>
                  <a:srgbClr val="007FAC"/>
                </a:solidFill>
                <a:cs typeface="Calibri"/>
                <a:hlinkClick r:id="rId2" action="ppaction://hlinksldjump"/>
              </a:rPr>
              <a:t>85</a:t>
            </a:r>
            <a:r>
              <a:rPr sz="975" spc="22" baseline="38461" dirty="0">
                <a:solidFill>
                  <a:srgbClr val="007FAC"/>
                </a:solidFill>
                <a:cs typeface="Calibri"/>
              </a:rPr>
              <a:t> </a:t>
            </a:r>
            <a:r>
              <a:rPr sz="1000" spc="-10" dirty="0">
                <a:solidFill>
                  <a:prstClr val="black"/>
                </a:solidFill>
                <a:cs typeface="Calibri"/>
              </a:rPr>
              <a:t>Data</a:t>
            </a:r>
            <a:r>
              <a:rPr sz="1000" spc="-5" dirty="0">
                <a:solidFill>
                  <a:prstClr val="black"/>
                </a:solidFill>
                <a:cs typeface="Calibri"/>
              </a:rPr>
              <a:t> </a:t>
            </a:r>
            <a:r>
              <a:rPr sz="1000" spc="-10" dirty="0">
                <a:solidFill>
                  <a:prstClr val="black"/>
                </a:solidFill>
                <a:cs typeface="Calibri"/>
              </a:rPr>
              <a:t>on</a:t>
            </a:r>
            <a:r>
              <a:rPr sz="1000" spc="-5" dirty="0">
                <a:solidFill>
                  <a:prstClr val="black"/>
                </a:solidFill>
                <a:cs typeface="Calibri"/>
              </a:rPr>
              <a:t> </a:t>
            </a:r>
            <a:r>
              <a:rPr sz="1000" spc="-15" dirty="0">
                <a:solidFill>
                  <a:prstClr val="black"/>
                </a:solidFill>
                <a:cs typeface="Calibri"/>
              </a:rPr>
              <a:t>pazopanib</a:t>
            </a:r>
            <a:r>
              <a:rPr sz="1000" spc="-10" dirty="0">
                <a:solidFill>
                  <a:prstClr val="black"/>
                </a:solidFill>
                <a:cs typeface="Calibri"/>
              </a:rPr>
              <a:t> are</a:t>
            </a:r>
            <a:r>
              <a:rPr sz="1000" spc="-5" dirty="0">
                <a:solidFill>
                  <a:prstClr val="black"/>
                </a:solidFill>
                <a:cs typeface="Calibri"/>
              </a:rPr>
              <a:t> </a:t>
            </a:r>
            <a:r>
              <a:rPr sz="1000" spc="-10" dirty="0">
                <a:solidFill>
                  <a:prstClr val="black"/>
                </a:solidFill>
                <a:cs typeface="Calibri"/>
              </a:rPr>
              <a:t>detailed</a:t>
            </a:r>
            <a:r>
              <a:rPr sz="1000" spc="-5" dirty="0">
                <a:solidFill>
                  <a:prstClr val="black"/>
                </a:solidFill>
                <a:cs typeface="Calibri"/>
              </a:rPr>
              <a:t> in </a:t>
            </a:r>
            <a:r>
              <a:rPr sz="1000" dirty="0">
                <a:solidFill>
                  <a:prstClr val="black"/>
                </a:solidFill>
                <a:cs typeface="Calibri"/>
              </a:rPr>
              <a:t> </a:t>
            </a:r>
            <a:r>
              <a:rPr sz="1000" spc="-10" dirty="0">
                <a:solidFill>
                  <a:srgbClr val="007FAC"/>
                </a:solidFill>
                <a:cs typeface="Calibri"/>
              </a:rPr>
              <a:t>Supplementary</a:t>
            </a:r>
            <a:r>
              <a:rPr sz="1000" spc="-5" dirty="0">
                <a:solidFill>
                  <a:srgbClr val="007FAC"/>
                </a:solidFill>
                <a:cs typeface="Calibri"/>
              </a:rPr>
              <a:t> </a:t>
            </a:r>
            <a:r>
              <a:rPr sz="1000" spc="-10" dirty="0">
                <a:solidFill>
                  <a:srgbClr val="007FAC"/>
                </a:solidFill>
                <a:cs typeface="Calibri"/>
              </a:rPr>
              <a:t>Table</a:t>
            </a:r>
            <a:r>
              <a:rPr sz="1000" spc="-5" dirty="0">
                <a:solidFill>
                  <a:srgbClr val="007FAC"/>
                </a:solidFill>
                <a:cs typeface="Calibri"/>
              </a:rPr>
              <a:t> </a:t>
            </a:r>
            <a:r>
              <a:rPr sz="1000" spc="-10" dirty="0">
                <a:solidFill>
                  <a:srgbClr val="007FAC"/>
                </a:solidFill>
                <a:cs typeface="Calibri"/>
              </a:rPr>
              <a:t>S2</a:t>
            </a:r>
            <a:r>
              <a:rPr sz="1000" spc="-10" dirty="0">
                <a:solidFill>
                  <a:prstClr val="black"/>
                </a:solidFill>
                <a:cs typeface="Calibri"/>
              </a:rPr>
              <a:t>,</a:t>
            </a:r>
            <a:r>
              <a:rPr sz="1000" spc="-5" dirty="0">
                <a:solidFill>
                  <a:prstClr val="black"/>
                </a:solidFill>
                <a:cs typeface="Calibri"/>
              </a:rPr>
              <a:t> </a:t>
            </a:r>
            <a:r>
              <a:rPr sz="1000" spc="-10" dirty="0">
                <a:solidFill>
                  <a:prstClr val="black"/>
                </a:solidFill>
                <a:cs typeface="Calibri"/>
              </a:rPr>
              <a:t>available</a:t>
            </a:r>
            <a:r>
              <a:rPr sz="1000" spc="-5" dirty="0">
                <a:solidFill>
                  <a:prstClr val="black"/>
                </a:solidFill>
                <a:cs typeface="Calibri"/>
              </a:rPr>
              <a:t> </a:t>
            </a:r>
            <a:r>
              <a:rPr sz="1000" spc="-10" dirty="0">
                <a:solidFill>
                  <a:prstClr val="black"/>
                </a:solidFill>
                <a:cs typeface="Calibri"/>
              </a:rPr>
              <a:t>at</a:t>
            </a:r>
            <a:r>
              <a:rPr sz="1000" spc="-5" dirty="0">
                <a:solidFill>
                  <a:prstClr val="black"/>
                </a:solidFill>
                <a:cs typeface="Calibri"/>
              </a:rPr>
              <a:t> </a:t>
            </a:r>
            <a:r>
              <a:rPr sz="1000" spc="-5" dirty="0">
                <a:solidFill>
                  <a:srgbClr val="007FAC"/>
                </a:solidFill>
                <a:cs typeface="Calibri"/>
                <a:hlinkClick r:id="rId3"/>
              </a:rPr>
              <a:t>https://doi.org/10.1 </a:t>
            </a:r>
            <a:r>
              <a:rPr sz="1000" spc="-215" dirty="0">
                <a:solidFill>
                  <a:srgbClr val="007FAC"/>
                </a:solidFill>
                <a:cs typeface="Calibri"/>
              </a:rPr>
              <a:t> </a:t>
            </a:r>
            <a:r>
              <a:rPr sz="1000" spc="-5" dirty="0">
                <a:solidFill>
                  <a:srgbClr val="007FAC"/>
                </a:solidFill>
                <a:cs typeface="Calibri"/>
                <a:hlinkClick r:id="rId3"/>
              </a:rPr>
              <a:t>016/j.annonc.2021.08.1995</a:t>
            </a:r>
            <a:r>
              <a:rPr sz="1000" spc="-5" dirty="0">
                <a:solidFill>
                  <a:prstClr val="black"/>
                </a:solidFill>
                <a:cs typeface="Calibri"/>
              </a:rPr>
              <a:t>.</a:t>
            </a:r>
            <a:r>
              <a:rPr sz="975" spc="-7" baseline="38461" dirty="0">
                <a:solidFill>
                  <a:srgbClr val="007FAC"/>
                </a:solidFill>
                <a:cs typeface="Calibri"/>
                <a:hlinkClick r:id="rId2" action="ppaction://hlinksldjump"/>
              </a:rPr>
              <a:t>86</a:t>
            </a:r>
            <a:r>
              <a:rPr sz="975" baseline="38461" dirty="0">
                <a:solidFill>
                  <a:srgbClr val="007FAC"/>
                </a:solidFill>
                <a:cs typeface="Calibri"/>
              </a:rPr>
              <a:t> </a:t>
            </a:r>
            <a:r>
              <a:rPr sz="1000" spc="-10" dirty="0">
                <a:solidFill>
                  <a:prstClr val="black"/>
                </a:solidFill>
                <a:cs typeface="Calibri"/>
              </a:rPr>
              <a:t>Preliminary</a:t>
            </a:r>
            <a:r>
              <a:rPr sz="1000" spc="-5" dirty="0">
                <a:solidFill>
                  <a:prstClr val="black"/>
                </a:solidFill>
                <a:cs typeface="Calibri"/>
              </a:rPr>
              <a:t> </a:t>
            </a:r>
            <a:r>
              <a:rPr sz="1000" spc="-10" dirty="0">
                <a:solidFill>
                  <a:prstClr val="black"/>
                </a:solidFill>
                <a:cs typeface="Calibri"/>
              </a:rPr>
              <a:t>data</a:t>
            </a:r>
            <a:r>
              <a:rPr sz="1000" spc="-5" dirty="0">
                <a:solidFill>
                  <a:prstClr val="black"/>
                </a:solidFill>
                <a:cs typeface="Calibri"/>
              </a:rPr>
              <a:t> </a:t>
            </a:r>
            <a:r>
              <a:rPr sz="1000" spc="-10" dirty="0">
                <a:solidFill>
                  <a:prstClr val="black"/>
                </a:solidFill>
                <a:cs typeface="Calibri"/>
              </a:rPr>
              <a:t>on</a:t>
            </a:r>
            <a:r>
              <a:rPr sz="1000" spc="-5" dirty="0">
                <a:solidFill>
                  <a:prstClr val="black"/>
                </a:solidFill>
                <a:cs typeface="Calibri"/>
              </a:rPr>
              <a:t> </a:t>
            </a:r>
            <a:r>
              <a:rPr sz="1000" spc="-10" dirty="0">
                <a:solidFill>
                  <a:prstClr val="black"/>
                </a:solidFill>
                <a:cs typeface="Calibri"/>
              </a:rPr>
              <a:t>the </a:t>
            </a:r>
            <a:r>
              <a:rPr sz="1000" spc="-5" dirty="0">
                <a:solidFill>
                  <a:prstClr val="black"/>
                </a:solidFill>
                <a:cs typeface="Calibri"/>
              </a:rPr>
              <a:t> </a:t>
            </a:r>
            <a:r>
              <a:rPr sz="1000" spc="-10" dirty="0">
                <a:solidFill>
                  <a:prstClr val="black"/>
                </a:solidFill>
                <a:cs typeface="Calibri"/>
              </a:rPr>
              <a:t>activity</a:t>
            </a:r>
            <a:r>
              <a:rPr sz="1000" spc="-5" dirty="0">
                <a:solidFill>
                  <a:prstClr val="black"/>
                </a:solidFill>
                <a:cs typeface="Calibri"/>
              </a:rPr>
              <a:t> </a:t>
            </a:r>
            <a:r>
              <a:rPr sz="1000" spc="-10" dirty="0">
                <a:solidFill>
                  <a:prstClr val="black"/>
                </a:solidFill>
                <a:cs typeface="Calibri"/>
              </a:rPr>
              <a:t>of immunotherapy</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inhibitors </a:t>
            </a:r>
            <a:r>
              <a:rPr sz="1000" spc="-10" dirty="0">
                <a:solidFill>
                  <a:prstClr val="black"/>
                </a:solidFill>
                <a:cs typeface="Calibri"/>
              </a:rPr>
              <a:t>of</a:t>
            </a:r>
            <a:r>
              <a:rPr sz="1000" spc="204" dirty="0">
                <a:solidFill>
                  <a:prstClr val="black"/>
                </a:solidFill>
                <a:cs typeface="Calibri"/>
              </a:rPr>
              <a:t> </a:t>
            </a:r>
            <a:r>
              <a:rPr sz="1000" spc="-10" dirty="0">
                <a:solidFill>
                  <a:prstClr val="black"/>
                </a:solidFill>
                <a:cs typeface="Calibri"/>
              </a:rPr>
              <a:t>mutant </a:t>
            </a:r>
            <a:r>
              <a:rPr sz="1000" i="1" spc="-10" dirty="0">
                <a:solidFill>
                  <a:prstClr val="black"/>
                </a:solidFill>
                <a:cs typeface="Calibri"/>
              </a:rPr>
              <a:t>IDH1 </a:t>
            </a:r>
            <a:r>
              <a:rPr sz="1000" i="1" spc="-5" dirty="0">
                <a:solidFill>
                  <a:prstClr val="black"/>
                </a:solidFill>
                <a:cs typeface="Calibri"/>
              </a:rPr>
              <a:t> </a:t>
            </a:r>
            <a:r>
              <a:rPr sz="1000" spc="-5" dirty="0">
                <a:solidFill>
                  <a:prstClr val="black"/>
                </a:solidFill>
                <a:cs typeface="Calibri"/>
              </a:rPr>
              <a:t>(i.e.</a:t>
            </a:r>
            <a:r>
              <a:rPr sz="1000" spc="25" dirty="0">
                <a:solidFill>
                  <a:prstClr val="black"/>
                </a:solidFill>
                <a:cs typeface="Calibri"/>
              </a:rPr>
              <a:t> </a:t>
            </a:r>
            <a:r>
              <a:rPr sz="1000" spc="-5" dirty="0">
                <a:solidFill>
                  <a:prstClr val="black"/>
                </a:solidFill>
                <a:cs typeface="Calibri"/>
              </a:rPr>
              <a:t>ivosidenib)</a:t>
            </a:r>
            <a:r>
              <a:rPr sz="1000" spc="30" dirty="0">
                <a:solidFill>
                  <a:prstClr val="black"/>
                </a:solidFill>
                <a:cs typeface="Calibri"/>
              </a:rPr>
              <a:t> </a:t>
            </a:r>
            <a:r>
              <a:rPr sz="1000" spc="-10" dirty="0">
                <a:solidFill>
                  <a:prstClr val="black"/>
                </a:solidFill>
                <a:cs typeface="Calibri"/>
              </a:rPr>
              <a:t>are</a:t>
            </a:r>
            <a:r>
              <a:rPr sz="1000" spc="25" dirty="0">
                <a:solidFill>
                  <a:prstClr val="black"/>
                </a:solidFill>
                <a:cs typeface="Calibri"/>
              </a:rPr>
              <a:t> </a:t>
            </a:r>
            <a:r>
              <a:rPr sz="1000" spc="-10" dirty="0">
                <a:solidFill>
                  <a:prstClr val="black"/>
                </a:solidFill>
                <a:cs typeface="Calibri"/>
              </a:rPr>
              <a:t>available.</a:t>
            </a:r>
            <a:r>
              <a:rPr sz="1000" spc="30" dirty="0">
                <a:solidFill>
                  <a:prstClr val="black"/>
                </a:solidFill>
                <a:cs typeface="Calibri"/>
              </a:rPr>
              <a:t> </a:t>
            </a:r>
            <a:r>
              <a:rPr sz="1000" spc="-10" dirty="0">
                <a:solidFill>
                  <a:prstClr val="black"/>
                </a:solidFill>
                <a:cs typeface="Calibri"/>
              </a:rPr>
              <a:t>Prospective</a:t>
            </a:r>
            <a:r>
              <a:rPr sz="1000" spc="40" dirty="0">
                <a:solidFill>
                  <a:prstClr val="black"/>
                </a:solidFill>
                <a:cs typeface="Calibri"/>
              </a:rPr>
              <a:t> </a:t>
            </a:r>
            <a:r>
              <a:rPr sz="1000" spc="-10" dirty="0">
                <a:solidFill>
                  <a:prstClr val="black"/>
                </a:solidFill>
                <a:cs typeface="Calibri"/>
              </a:rPr>
              <a:t>trials</a:t>
            </a:r>
            <a:r>
              <a:rPr sz="1000" spc="35" dirty="0">
                <a:solidFill>
                  <a:prstClr val="black"/>
                </a:solidFill>
                <a:cs typeface="Calibri"/>
              </a:rPr>
              <a:t> </a:t>
            </a:r>
            <a:r>
              <a:rPr sz="1000" spc="-10" dirty="0">
                <a:solidFill>
                  <a:prstClr val="black"/>
                </a:solidFill>
                <a:cs typeface="Calibri"/>
              </a:rPr>
              <a:t>are</a:t>
            </a:r>
            <a:r>
              <a:rPr sz="1000" spc="25" dirty="0">
                <a:solidFill>
                  <a:prstClr val="black"/>
                </a:solidFill>
                <a:cs typeface="Calibri"/>
              </a:rPr>
              <a:t> </a:t>
            </a:r>
            <a:r>
              <a:rPr sz="1000" spc="-10" dirty="0">
                <a:solidFill>
                  <a:prstClr val="black"/>
                </a:solidFill>
                <a:cs typeface="Calibri"/>
              </a:rPr>
              <a:t>ongoing.</a:t>
            </a:r>
            <a:endParaRPr sz="1000">
              <a:solidFill>
                <a:prstClr val="black"/>
              </a:solidFill>
              <a:cs typeface="Calibri"/>
            </a:endParaRPr>
          </a:p>
        </p:txBody>
      </p:sp>
      <p:sp>
        <p:nvSpPr>
          <p:cNvPr id="3" name="object 3"/>
          <p:cNvSpPr txBox="1"/>
          <p:nvPr/>
        </p:nvSpPr>
        <p:spPr>
          <a:xfrm>
            <a:off x="858055" y="3542771"/>
            <a:ext cx="4070807" cy="5012911"/>
          </a:xfrm>
          <a:prstGeom prst="rect">
            <a:avLst/>
          </a:prstGeom>
        </p:spPr>
        <p:txBody>
          <a:bodyPr vert="horz" wrap="square" lIns="0" tIns="62230" rIns="0" bIns="0" rtlCol="0">
            <a:spAutoFit/>
          </a:bodyPr>
          <a:lstStyle/>
          <a:p>
            <a:pPr marL="38100">
              <a:spcBef>
                <a:spcPts val="490"/>
              </a:spcBef>
            </a:pPr>
            <a:r>
              <a:rPr sz="1000" i="1" spc="-55" dirty="0">
                <a:solidFill>
                  <a:srgbClr val="7B0451"/>
                </a:solidFill>
                <a:latin typeface="Arial"/>
                <a:cs typeface="Arial"/>
              </a:rPr>
              <a:t>Chordoma</a:t>
            </a:r>
            <a:endParaRPr sz="1000">
              <a:solidFill>
                <a:prstClr val="black"/>
              </a:solidFill>
              <a:latin typeface="Arial"/>
              <a:cs typeface="Arial"/>
            </a:endParaRPr>
          </a:p>
          <a:p>
            <a:pPr marL="38100" marR="30480" algn="just">
              <a:spcBef>
                <a:spcPts val="395"/>
              </a:spcBef>
            </a:pPr>
            <a:r>
              <a:rPr sz="1000" spc="-10" dirty="0">
                <a:solidFill>
                  <a:prstClr val="black"/>
                </a:solidFill>
                <a:cs typeface="Calibri"/>
              </a:rPr>
              <a:t>Chordoma arises </a:t>
            </a:r>
            <a:r>
              <a:rPr sz="1000" spc="-15" dirty="0">
                <a:solidFill>
                  <a:prstClr val="black"/>
                </a:solidFill>
                <a:cs typeface="Calibri"/>
              </a:rPr>
              <a:t>from </a:t>
            </a:r>
            <a:r>
              <a:rPr sz="1000" spc="-10" dirty="0">
                <a:solidFill>
                  <a:prstClr val="black"/>
                </a:solidFill>
                <a:cs typeface="Calibri"/>
              </a:rPr>
              <a:t>the persistent notochordal elements </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spine</a:t>
            </a:r>
            <a:r>
              <a:rPr sz="1000" spc="-5" dirty="0">
                <a:solidFill>
                  <a:prstClr val="black"/>
                </a:solidFill>
                <a:cs typeface="Calibri"/>
              </a:rPr>
              <a:t> </a:t>
            </a:r>
            <a:r>
              <a:rPr sz="1000" spc="-10" dirty="0">
                <a:solidFill>
                  <a:prstClr val="black"/>
                </a:solidFill>
                <a:cs typeface="Calibri"/>
              </a:rPr>
              <a:t>(sacrum</a:t>
            </a:r>
            <a:r>
              <a:rPr sz="1000" spc="-5" dirty="0">
                <a:solidFill>
                  <a:prstClr val="black"/>
                </a:solidFill>
                <a:cs typeface="Calibri"/>
              </a:rPr>
              <a:t> </a:t>
            </a:r>
            <a:r>
              <a:rPr sz="1000" spc="-10" dirty="0">
                <a:solidFill>
                  <a:prstClr val="black"/>
                </a:solidFill>
                <a:cs typeface="Calibri"/>
              </a:rPr>
              <a:t>50%,</a:t>
            </a:r>
            <a:r>
              <a:rPr sz="1000" spc="-5" dirty="0">
                <a:solidFill>
                  <a:prstClr val="black"/>
                </a:solidFill>
                <a:cs typeface="Calibri"/>
              </a:rPr>
              <a:t> </a:t>
            </a:r>
            <a:r>
              <a:rPr sz="1000" spc="-10" dirty="0">
                <a:solidFill>
                  <a:prstClr val="black"/>
                </a:solidFill>
                <a:cs typeface="Calibri"/>
              </a:rPr>
              <a:t>mobile</a:t>
            </a:r>
            <a:r>
              <a:rPr sz="1000" spc="-5" dirty="0">
                <a:solidFill>
                  <a:prstClr val="black"/>
                </a:solidFill>
                <a:cs typeface="Calibri"/>
              </a:rPr>
              <a:t> </a:t>
            </a:r>
            <a:r>
              <a:rPr sz="1000" spc="-10" dirty="0">
                <a:solidFill>
                  <a:prstClr val="black"/>
                </a:solidFill>
                <a:cs typeface="Calibri"/>
              </a:rPr>
              <a:t>spine</a:t>
            </a:r>
            <a:r>
              <a:rPr sz="1000" spc="-5" dirty="0">
                <a:solidFill>
                  <a:prstClr val="black"/>
                </a:solidFill>
                <a:cs typeface="Calibri"/>
              </a:rPr>
              <a:t> </a:t>
            </a:r>
            <a:r>
              <a:rPr sz="1000" spc="-10" dirty="0">
                <a:solidFill>
                  <a:prstClr val="black"/>
                </a:solidFill>
                <a:cs typeface="Calibri"/>
              </a:rPr>
              <a:t>20%)</a:t>
            </a:r>
            <a:r>
              <a:rPr sz="1000" spc="204" dirty="0">
                <a:solidFill>
                  <a:prstClr val="black"/>
                </a:solidFill>
                <a:cs typeface="Calibri"/>
              </a:rPr>
              <a:t> </a:t>
            </a:r>
            <a:r>
              <a:rPr sz="1000" spc="-10" dirty="0">
                <a:solidFill>
                  <a:prstClr val="black"/>
                </a:solidFill>
                <a:cs typeface="Calibri"/>
              </a:rPr>
              <a:t>and</a:t>
            </a:r>
            <a:r>
              <a:rPr sz="1000" spc="204" dirty="0">
                <a:solidFill>
                  <a:prstClr val="black"/>
                </a:solidFill>
                <a:cs typeface="Calibri"/>
              </a:rPr>
              <a:t> </a:t>
            </a:r>
            <a:r>
              <a:rPr sz="1000" spc="-5" dirty="0">
                <a:solidFill>
                  <a:prstClr val="black"/>
                </a:solidFill>
                <a:cs typeface="Calibri"/>
              </a:rPr>
              <a:t>in</a:t>
            </a:r>
            <a:r>
              <a:rPr sz="1000" spc="215" dirty="0">
                <a:solidFill>
                  <a:prstClr val="black"/>
                </a:solidFill>
                <a:cs typeface="Calibri"/>
              </a:rPr>
              <a:t> </a:t>
            </a:r>
            <a:r>
              <a:rPr sz="1000" spc="-10" dirty="0">
                <a:solidFill>
                  <a:prstClr val="black"/>
                </a:solidFill>
                <a:cs typeface="Calibri"/>
              </a:rPr>
              <a:t>the </a:t>
            </a:r>
            <a:r>
              <a:rPr sz="1000" spc="-215" dirty="0">
                <a:solidFill>
                  <a:prstClr val="black"/>
                </a:solidFill>
                <a:cs typeface="Calibri"/>
              </a:rPr>
              <a:t> </a:t>
            </a:r>
            <a:r>
              <a:rPr sz="1000" spc="-10" dirty="0">
                <a:solidFill>
                  <a:prstClr val="black"/>
                </a:solidFill>
                <a:cs typeface="Calibri"/>
              </a:rPr>
              <a:t>skull</a:t>
            </a:r>
            <a:r>
              <a:rPr sz="1000" spc="-5" dirty="0">
                <a:solidFill>
                  <a:prstClr val="black"/>
                </a:solidFill>
                <a:cs typeface="Calibri"/>
              </a:rPr>
              <a:t> </a:t>
            </a:r>
            <a:r>
              <a:rPr sz="1000" spc="-10" dirty="0">
                <a:solidFill>
                  <a:prstClr val="black"/>
                </a:solidFill>
                <a:cs typeface="Calibri"/>
              </a:rPr>
              <a:t>base</a:t>
            </a:r>
            <a:r>
              <a:rPr sz="1000" spc="-5" dirty="0">
                <a:solidFill>
                  <a:prstClr val="black"/>
                </a:solidFill>
                <a:cs typeface="Calibri"/>
              </a:rPr>
              <a:t> </a:t>
            </a:r>
            <a:r>
              <a:rPr sz="1000" spc="-10" dirty="0">
                <a:solidFill>
                  <a:prstClr val="black"/>
                </a:solidFill>
                <a:cs typeface="Calibri"/>
              </a:rPr>
              <a:t>(30%).</a:t>
            </a:r>
            <a:r>
              <a:rPr sz="1000" spc="-5" dirty="0">
                <a:solidFill>
                  <a:prstClr val="black"/>
                </a:solidFill>
                <a:cs typeface="Calibri"/>
              </a:rPr>
              <a:t> </a:t>
            </a:r>
            <a:r>
              <a:rPr sz="1000" spc="-15" dirty="0">
                <a:solidFill>
                  <a:prstClr val="black"/>
                </a:solidFill>
                <a:cs typeface="Calibri"/>
              </a:rPr>
              <a:t>Extraskeletal</a:t>
            </a:r>
            <a:r>
              <a:rPr sz="1000" spc="-10" dirty="0">
                <a:solidFill>
                  <a:prstClr val="black"/>
                </a:solidFill>
                <a:cs typeface="Calibri"/>
              </a:rPr>
              <a:t> cases</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extremely</a:t>
            </a:r>
            <a:r>
              <a:rPr sz="1000" spc="-5" dirty="0">
                <a:solidFill>
                  <a:prstClr val="black"/>
                </a:solidFill>
                <a:cs typeface="Calibri"/>
              </a:rPr>
              <a:t> </a:t>
            </a:r>
            <a:r>
              <a:rPr sz="1000" spc="-15" dirty="0">
                <a:solidFill>
                  <a:prstClr val="black"/>
                </a:solidFill>
                <a:cs typeface="Calibri"/>
              </a:rPr>
              <a:t>rare. </a:t>
            </a:r>
            <a:r>
              <a:rPr sz="1000" spc="-10" dirty="0">
                <a:solidFill>
                  <a:prstClr val="black"/>
                </a:solidFill>
                <a:cs typeface="Calibri"/>
              </a:rPr>
              <a:t> Median</a:t>
            </a:r>
            <a:r>
              <a:rPr sz="1000" spc="-5" dirty="0">
                <a:solidFill>
                  <a:prstClr val="black"/>
                </a:solidFill>
                <a:cs typeface="Calibri"/>
              </a:rPr>
              <a:t> </a:t>
            </a:r>
            <a:r>
              <a:rPr sz="1000" spc="-10" dirty="0">
                <a:solidFill>
                  <a:prstClr val="black"/>
                </a:solidFill>
                <a:cs typeface="Calibri"/>
              </a:rPr>
              <a:t>age</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diagnosis</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60</a:t>
            </a:r>
            <a:r>
              <a:rPr sz="1000" spc="-5" dirty="0">
                <a:solidFill>
                  <a:prstClr val="black"/>
                </a:solidFill>
                <a:cs typeface="Calibri"/>
              </a:rPr>
              <a:t> </a:t>
            </a:r>
            <a:r>
              <a:rPr sz="1000" spc="-15" dirty="0">
                <a:solidFill>
                  <a:prstClr val="black"/>
                </a:solidFill>
                <a:cs typeface="Calibri"/>
              </a:rPr>
              <a:t>years,</a:t>
            </a:r>
            <a:r>
              <a:rPr sz="1000" spc="-10" dirty="0">
                <a:solidFill>
                  <a:prstClr val="black"/>
                </a:solidFill>
                <a:cs typeface="Calibri"/>
              </a:rPr>
              <a:t> but</a:t>
            </a:r>
            <a:r>
              <a:rPr sz="1000" spc="-5" dirty="0">
                <a:solidFill>
                  <a:prstClr val="black"/>
                </a:solidFill>
                <a:cs typeface="Calibri"/>
              </a:rPr>
              <a:t> </a:t>
            </a:r>
            <a:r>
              <a:rPr sz="1000" spc="-10" dirty="0">
                <a:solidFill>
                  <a:prstClr val="black"/>
                </a:solidFill>
                <a:cs typeface="Calibri"/>
              </a:rPr>
              <a:t>skull</a:t>
            </a:r>
            <a:r>
              <a:rPr sz="1000" spc="-5" dirty="0">
                <a:solidFill>
                  <a:prstClr val="black"/>
                </a:solidFill>
                <a:cs typeface="Calibri"/>
              </a:rPr>
              <a:t> </a:t>
            </a:r>
            <a:r>
              <a:rPr sz="1000" spc="-10" dirty="0">
                <a:solidFill>
                  <a:prstClr val="black"/>
                </a:solidFill>
                <a:cs typeface="Calibri"/>
              </a:rPr>
              <a:t>base</a:t>
            </a:r>
            <a:r>
              <a:rPr sz="1000" spc="-5" dirty="0">
                <a:solidFill>
                  <a:prstClr val="black"/>
                </a:solidFill>
                <a:cs typeface="Calibri"/>
              </a:rPr>
              <a:t> </a:t>
            </a:r>
            <a:r>
              <a:rPr sz="1000" spc="-10" dirty="0">
                <a:solidFill>
                  <a:prstClr val="black"/>
                </a:solidFill>
                <a:cs typeface="Calibri"/>
              </a:rPr>
              <a:t>pre- </a:t>
            </a:r>
            <a:r>
              <a:rPr sz="1000" spc="-5" dirty="0">
                <a:solidFill>
                  <a:prstClr val="black"/>
                </a:solidFill>
                <a:cs typeface="Calibri"/>
              </a:rPr>
              <a:t> </a:t>
            </a:r>
            <a:r>
              <a:rPr sz="1000" spc="-10" dirty="0">
                <a:solidFill>
                  <a:prstClr val="black"/>
                </a:solidFill>
                <a:cs typeface="Calibri"/>
              </a:rPr>
              <a:t>sentations can affect </a:t>
            </a:r>
            <a:r>
              <a:rPr sz="1000" spc="-15" dirty="0">
                <a:solidFill>
                  <a:prstClr val="black"/>
                </a:solidFill>
                <a:cs typeface="Calibri"/>
              </a:rPr>
              <a:t>a </a:t>
            </a:r>
            <a:r>
              <a:rPr sz="1000" spc="-10" dirty="0">
                <a:solidFill>
                  <a:prstClr val="black"/>
                </a:solidFill>
                <a:cs typeface="Calibri"/>
              </a:rPr>
              <a:t>younger population, </a:t>
            </a:r>
            <a:r>
              <a:rPr sz="1000" spc="-5" dirty="0">
                <a:solidFill>
                  <a:prstClr val="black"/>
                </a:solidFill>
                <a:cs typeface="Calibri"/>
              </a:rPr>
              <a:t>including chil- </a:t>
            </a:r>
            <a:r>
              <a:rPr sz="1000" dirty="0">
                <a:solidFill>
                  <a:prstClr val="black"/>
                </a:solidFill>
                <a:cs typeface="Calibri"/>
              </a:rPr>
              <a:t> </a:t>
            </a:r>
            <a:r>
              <a:rPr sz="1000" spc="-10" dirty="0">
                <a:solidFill>
                  <a:prstClr val="black"/>
                </a:solidFill>
                <a:cs typeface="Calibri"/>
              </a:rPr>
              <a:t>dren</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adolescents.</a:t>
            </a:r>
            <a:r>
              <a:rPr sz="1000" spc="-5" dirty="0">
                <a:solidFill>
                  <a:prstClr val="black"/>
                </a:solidFill>
                <a:cs typeface="Calibri"/>
              </a:rPr>
              <a:t> </a:t>
            </a:r>
            <a:r>
              <a:rPr sz="1000" spc="-10" dirty="0">
                <a:solidFill>
                  <a:prstClr val="black"/>
                </a:solidFill>
                <a:cs typeface="Calibri"/>
              </a:rPr>
              <a:t>More</a:t>
            </a:r>
            <a:r>
              <a:rPr sz="1000" spc="-5" dirty="0">
                <a:solidFill>
                  <a:prstClr val="black"/>
                </a:solidFill>
                <a:cs typeface="Calibri"/>
              </a:rPr>
              <a:t> </a:t>
            </a:r>
            <a:r>
              <a:rPr sz="1000" spc="-10" dirty="0">
                <a:solidFill>
                  <a:prstClr val="black"/>
                </a:solidFill>
                <a:cs typeface="Calibri"/>
              </a:rPr>
              <a:t>than</a:t>
            </a:r>
            <a:r>
              <a:rPr sz="1000" spc="-5" dirty="0">
                <a:solidFill>
                  <a:prstClr val="black"/>
                </a:solidFill>
                <a:cs typeface="Calibri"/>
              </a:rPr>
              <a:t> </a:t>
            </a:r>
            <a:r>
              <a:rPr sz="1000" spc="-10" dirty="0">
                <a:solidFill>
                  <a:prstClr val="black"/>
                </a:solidFill>
                <a:cs typeface="Calibri"/>
              </a:rPr>
              <a:t>40%</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chordoma </a:t>
            </a:r>
            <a:r>
              <a:rPr sz="1000" spc="-5" dirty="0">
                <a:solidFill>
                  <a:prstClr val="black"/>
                </a:solidFill>
                <a:cs typeface="Calibri"/>
              </a:rPr>
              <a:t>will </a:t>
            </a:r>
            <a:r>
              <a:rPr sz="1000" spc="-10" dirty="0">
                <a:solidFill>
                  <a:prstClr val="black"/>
                </a:solidFill>
                <a:cs typeface="Calibri"/>
              </a:rPr>
              <a:t>develop </a:t>
            </a:r>
            <a:r>
              <a:rPr sz="1000" spc="-15" dirty="0">
                <a:solidFill>
                  <a:prstClr val="black"/>
                </a:solidFill>
                <a:cs typeface="Calibri"/>
              </a:rPr>
              <a:t>metastases, </a:t>
            </a:r>
            <a:r>
              <a:rPr sz="1000" spc="-5" dirty="0">
                <a:solidFill>
                  <a:prstClr val="black"/>
                </a:solidFill>
                <a:cs typeface="Calibri"/>
              </a:rPr>
              <a:t>usually </a:t>
            </a:r>
            <a:r>
              <a:rPr sz="1000" spc="-15" dirty="0">
                <a:solidFill>
                  <a:prstClr val="black"/>
                </a:solidFill>
                <a:cs typeface="Calibri"/>
              </a:rPr>
              <a:t>late </a:t>
            </a:r>
            <a:r>
              <a:rPr sz="1000" spc="-5" dirty="0">
                <a:solidFill>
                  <a:prstClr val="black"/>
                </a:solidFill>
                <a:cs typeface="Calibri"/>
              </a:rPr>
              <a:t>in </a:t>
            </a:r>
            <a:r>
              <a:rPr sz="1000" spc="-10" dirty="0">
                <a:solidFill>
                  <a:prstClr val="black"/>
                </a:solidFill>
                <a:cs typeface="Calibri"/>
              </a:rPr>
              <a:t>the </a:t>
            </a:r>
            <a:r>
              <a:rPr sz="1000" spc="-15" dirty="0">
                <a:solidFill>
                  <a:prstClr val="black"/>
                </a:solidFill>
                <a:cs typeface="Calibri"/>
              </a:rPr>
              <a:t>nat- </a:t>
            </a:r>
            <a:r>
              <a:rPr sz="1000" spc="-10" dirty="0">
                <a:solidFill>
                  <a:prstClr val="black"/>
                </a:solidFill>
                <a:cs typeface="Calibri"/>
              </a:rPr>
              <a:t> ural</a:t>
            </a:r>
            <a:r>
              <a:rPr sz="1000" spc="90" dirty="0">
                <a:solidFill>
                  <a:prstClr val="black"/>
                </a:solidFill>
                <a:cs typeface="Calibri"/>
              </a:rPr>
              <a:t> </a:t>
            </a:r>
            <a:r>
              <a:rPr sz="1000" spc="-15" dirty="0">
                <a:solidFill>
                  <a:prstClr val="black"/>
                </a:solidFill>
                <a:cs typeface="Calibri"/>
              </a:rPr>
              <a:t>history,</a:t>
            </a:r>
            <a:r>
              <a:rPr sz="1000" spc="100" dirty="0">
                <a:solidFill>
                  <a:prstClr val="black"/>
                </a:solidFill>
                <a:cs typeface="Calibri"/>
              </a:rPr>
              <a:t> </a:t>
            </a:r>
            <a:r>
              <a:rPr sz="1000" spc="-10" dirty="0">
                <a:solidFill>
                  <a:prstClr val="black"/>
                </a:solidFill>
                <a:cs typeface="Calibri"/>
              </a:rPr>
              <a:t>and</a:t>
            </a:r>
            <a:r>
              <a:rPr sz="1000" spc="100" dirty="0">
                <a:solidFill>
                  <a:prstClr val="black"/>
                </a:solidFill>
                <a:cs typeface="Calibri"/>
              </a:rPr>
              <a:t> </a:t>
            </a:r>
            <a:r>
              <a:rPr sz="1000" spc="-10" dirty="0">
                <a:solidFill>
                  <a:prstClr val="black"/>
                </a:solidFill>
                <a:cs typeface="Calibri"/>
              </a:rPr>
              <a:t>mostly</a:t>
            </a:r>
            <a:r>
              <a:rPr sz="1000" spc="100" dirty="0">
                <a:solidFill>
                  <a:prstClr val="black"/>
                </a:solidFill>
                <a:cs typeface="Calibri"/>
              </a:rPr>
              <a:t> </a:t>
            </a:r>
            <a:r>
              <a:rPr sz="1000" spc="-10" dirty="0">
                <a:solidFill>
                  <a:prstClr val="black"/>
                </a:solidFill>
                <a:cs typeface="Calibri"/>
              </a:rPr>
              <a:t>after</a:t>
            </a:r>
            <a:r>
              <a:rPr sz="1000" spc="95" dirty="0">
                <a:solidFill>
                  <a:prstClr val="black"/>
                </a:solidFill>
                <a:cs typeface="Calibri"/>
              </a:rPr>
              <a:t> </a:t>
            </a:r>
            <a:r>
              <a:rPr sz="1000" spc="-5" dirty="0">
                <a:solidFill>
                  <a:prstClr val="black"/>
                </a:solidFill>
                <a:cs typeface="Calibri"/>
              </a:rPr>
              <a:t>LR.</a:t>
            </a:r>
            <a:endParaRPr sz="1000">
              <a:solidFill>
                <a:prstClr val="black"/>
              </a:solidFill>
              <a:cs typeface="Calibri"/>
            </a:endParaRPr>
          </a:p>
          <a:p>
            <a:pPr marL="38100" marR="30480" indent="126364" algn="just">
              <a:lnSpc>
                <a:spcPts val="1200"/>
              </a:lnSpc>
              <a:spcBef>
                <a:spcPts val="5"/>
              </a:spcBef>
            </a:pPr>
            <a:r>
              <a:rPr sz="1000" spc="-10" dirty="0">
                <a:solidFill>
                  <a:prstClr val="black"/>
                </a:solidFill>
                <a:cs typeface="Calibri"/>
              </a:rPr>
              <a:t>Conventional chordoma </a:t>
            </a:r>
            <a:r>
              <a:rPr sz="1000" spc="-5" dirty="0">
                <a:solidFill>
                  <a:prstClr val="black"/>
                </a:solidFill>
                <a:cs typeface="Calibri"/>
              </a:rPr>
              <a:t>is </a:t>
            </a:r>
            <a:r>
              <a:rPr sz="1000" spc="-15" dirty="0">
                <a:solidFill>
                  <a:prstClr val="black"/>
                </a:solidFill>
                <a:cs typeface="Calibri"/>
              </a:rPr>
              <a:t>marked </a:t>
            </a:r>
            <a:r>
              <a:rPr sz="1000" spc="-10" dirty="0">
                <a:solidFill>
                  <a:prstClr val="black"/>
                </a:solidFill>
                <a:cs typeface="Calibri"/>
              </a:rPr>
              <a:t>by nuclear expression </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brachyury</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its</a:t>
            </a:r>
            <a:r>
              <a:rPr sz="1000" dirty="0">
                <a:solidFill>
                  <a:prstClr val="black"/>
                </a:solidFill>
                <a:cs typeface="Calibri"/>
              </a:rPr>
              <a:t> </a:t>
            </a:r>
            <a:r>
              <a:rPr sz="1000" spc="-10" dirty="0">
                <a:solidFill>
                  <a:prstClr val="black"/>
                </a:solidFill>
                <a:cs typeface="Calibri"/>
              </a:rPr>
              <a:t>diagnostic</a:t>
            </a:r>
            <a:r>
              <a:rPr sz="1000" spc="-5" dirty="0">
                <a:solidFill>
                  <a:prstClr val="black"/>
                </a:solidFill>
                <a:cs typeface="Calibri"/>
              </a:rPr>
              <a:t> </a:t>
            </a:r>
            <a:r>
              <a:rPr sz="1000" spc="-10" dirty="0">
                <a:solidFill>
                  <a:prstClr val="black"/>
                </a:solidFill>
                <a:cs typeface="Calibri"/>
              </a:rPr>
              <a:t>assessment</a:t>
            </a:r>
            <a:r>
              <a:rPr sz="1000" spc="-5" dirty="0">
                <a:solidFill>
                  <a:prstClr val="black"/>
                </a:solidFill>
                <a:cs typeface="Calibri"/>
              </a:rPr>
              <a:t> is</a:t>
            </a:r>
            <a:r>
              <a:rPr sz="1000" dirty="0">
                <a:solidFill>
                  <a:prstClr val="black"/>
                </a:solidFill>
                <a:cs typeface="Calibri"/>
              </a:rPr>
              <a:t> </a:t>
            </a:r>
            <a:r>
              <a:rPr sz="1000" spc="-5" dirty="0">
                <a:solidFill>
                  <a:prstClr val="black"/>
                </a:solidFill>
                <a:cs typeface="Calibri"/>
              </a:rPr>
              <a:t>highly</a:t>
            </a:r>
            <a:r>
              <a:rPr sz="1000" dirty="0">
                <a:solidFill>
                  <a:prstClr val="black"/>
                </a:solidFill>
                <a:cs typeface="Calibri"/>
              </a:rPr>
              <a:t> </a:t>
            </a:r>
            <a:r>
              <a:rPr sz="1000" spc="-10" dirty="0">
                <a:solidFill>
                  <a:prstClr val="black"/>
                </a:solidFill>
                <a:cs typeface="Calibri"/>
              </a:rPr>
              <a:t>rec- </a:t>
            </a:r>
            <a:r>
              <a:rPr sz="1000" spc="-215" dirty="0">
                <a:solidFill>
                  <a:prstClr val="black"/>
                </a:solidFill>
                <a:cs typeface="Calibri"/>
              </a:rPr>
              <a:t> </a:t>
            </a:r>
            <a:r>
              <a:rPr sz="1000" spc="-10" dirty="0">
                <a:solidFill>
                  <a:prstClr val="black"/>
                </a:solidFill>
                <a:cs typeface="Calibri"/>
              </a:rPr>
              <a:t>ommended</a:t>
            </a:r>
            <a:r>
              <a:rPr sz="1000" spc="45" dirty="0">
                <a:solidFill>
                  <a:prstClr val="black"/>
                </a:solidFill>
                <a:cs typeface="Calibri"/>
              </a:rPr>
              <a:t> </a:t>
            </a:r>
            <a:r>
              <a:rPr sz="1000" spc="-35" dirty="0">
                <a:solidFill>
                  <a:prstClr val="black"/>
                </a:solidFill>
                <a:cs typeface="Calibri"/>
              </a:rPr>
              <a:t>[V,</a:t>
            </a:r>
            <a:r>
              <a:rPr sz="1000" spc="45" dirty="0">
                <a:solidFill>
                  <a:prstClr val="black"/>
                </a:solidFill>
                <a:cs typeface="Calibri"/>
              </a:rPr>
              <a:t> </a:t>
            </a:r>
            <a:r>
              <a:rPr sz="1000" spc="5" dirty="0">
                <a:solidFill>
                  <a:prstClr val="black"/>
                </a:solidFill>
                <a:cs typeface="Calibri"/>
              </a:rPr>
              <a:t>B].</a:t>
            </a:r>
            <a:r>
              <a:rPr sz="975" spc="7" baseline="38461" dirty="0">
                <a:solidFill>
                  <a:srgbClr val="007FAC"/>
                </a:solidFill>
                <a:cs typeface="Calibri"/>
                <a:hlinkClick r:id="rId4" action="ppaction://hlinksldjump"/>
              </a:rPr>
              <a:t>4</a:t>
            </a:r>
            <a:r>
              <a:rPr sz="975" spc="179" baseline="38461" dirty="0">
                <a:solidFill>
                  <a:srgbClr val="007FAC"/>
                </a:solidFill>
                <a:cs typeface="Calibri"/>
              </a:rPr>
              <a:t> </a:t>
            </a:r>
            <a:r>
              <a:rPr sz="1000" spc="-10" dirty="0">
                <a:solidFill>
                  <a:prstClr val="black"/>
                </a:solidFill>
                <a:cs typeface="Calibri"/>
              </a:rPr>
              <a:t>Dedifferentiated</a:t>
            </a:r>
            <a:r>
              <a:rPr sz="1000" spc="50" dirty="0">
                <a:solidFill>
                  <a:prstClr val="black"/>
                </a:solidFill>
                <a:cs typeface="Calibri"/>
              </a:rPr>
              <a:t> </a:t>
            </a:r>
            <a:r>
              <a:rPr sz="1000" spc="-10" dirty="0">
                <a:solidFill>
                  <a:prstClr val="black"/>
                </a:solidFill>
                <a:cs typeface="Calibri"/>
              </a:rPr>
              <a:t>chordomas</a:t>
            </a:r>
            <a:r>
              <a:rPr sz="1000" spc="40" dirty="0">
                <a:solidFill>
                  <a:prstClr val="black"/>
                </a:solidFill>
                <a:cs typeface="Calibri"/>
              </a:rPr>
              <a:t> </a:t>
            </a:r>
            <a:r>
              <a:rPr sz="1000" spc="-10" dirty="0">
                <a:solidFill>
                  <a:prstClr val="black"/>
                </a:solidFill>
                <a:cs typeface="Calibri"/>
              </a:rPr>
              <a:t>account</a:t>
            </a:r>
            <a:r>
              <a:rPr sz="1000" spc="45" dirty="0">
                <a:solidFill>
                  <a:prstClr val="black"/>
                </a:solidFill>
                <a:cs typeface="Calibri"/>
              </a:rPr>
              <a:t> </a:t>
            </a:r>
            <a:r>
              <a:rPr sz="1000" spc="-15" dirty="0">
                <a:solidFill>
                  <a:prstClr val="black"/>
                </a:solidFill>
                <a:cs typeface="Calibri"/>
              </a:rPr>
              <a:t>for</a:t>
            </a:r>
            <a:endParaRPr sz="1000">
              <a:solidFill>
                <a:prstClr val="black"/>
              </a:solidFill>
              <a:cs typeface="Calibri"/>
            </a:endParaRPr>
          </a:p>
          <a:p>
            <a:pPr marL="38100" algn="just">
              <a:lnSpc>
                <a:spcPts val="1145"/>
              </a:lnSpc>
            </a:pPr>
            <a:r>
              <a:rPr sz="1000" spc="-20" dirty="0">
                <a:solidFill>
                  <a:prstClr val="black"/>
                </a:solidFill>
                <a:latin typeface="Lucida Sans Unicode"/>
                <a:cs typeface="Lucida Sans Unicode"/>
              </a:rPr>
              <a:t>&lt;</a:t>
            </a:r>
            <a:r>
              <a:rPr sz="1000" spc="-20" dirty="0">
                <a:solidFill>
                  <a:prstClr val="black"/>
                </a:solidFill>
                <a:cs typeface="Calibri"/>
              </a:rPr>
              <a:t>5%</a:t>
            </a:r>
            <a:r>
              <a:rPr sz="1000" spc="355" dirty="0">
                <a:solidFill>
                  <a:prstClr val="black"/>
                </a:solidFill>
                <a:cs typeface="Calibri"/>
              </a:rPr>
              <a:t> </a:t>
            </a:r>
            <a:r>
              <a:rPr sz="1000" spc="-10" dirty="0">
                <a:solidFill>
                  <a:prstClr val="black"/>
                </a:solidFill>
                <a:cs typeface="Calibri"/>
              </a:rPr>
              <a:t>of</a:t>
            </a:r>
            <a:r>
              <a:rPr sz="1000" spc="340" dirty="0">
                <a:solidFill>
                  <a:prstClr val="black"/>
                </a:solidFill>
                <a:cs typeface="Calibri"/>
              </a:rPr>
              <a:t> </a:t>
            </a:r>
            <a:r>
              <a:rPr sz="1000" spc="-10" dirty="0">
                <a:solidFill>
                  <a:prstClr val="black"/>
                </a:solidFill>
                <a:cs typeface="Calibri"/>
              </a:rPr>
              <a:t>cases</a:t>
            </a:r>
            <a:r>
              <a:rPr sz="1000" spc="360" dirty="0">
                <a:solidFill>
                  <a:prstClr val="black"/>
                </a:solidFill>
                <a:cs typeface="Calibri"/>
              </a:rPr>
              <a:t> </a:t>
            </a:r>
            <a:r>
              <a:rPr sz="1000" spc="-10" dirty="0">
                <a:solidFill>
                  <a:prstClr val="black"/>
                </a:solidFill>
                <a:cs typeface="Calibri"/>
              </a:rPr>
              <a:t>and</a:t>
            </a:r>
            <a:r>
              <a:rPr sz="1000" spc="360" dirty="0">
                <a:solidFill>
                  <a:prstClr val="black"/>
                </a:solidFill>
                <a:cs typeface="Calibri"/>
              </a:rPr>
              <a:t> </a:t>
            </a:r>
            <a:r>
              <a:rPr sz="1000" spc="-10" dirty="0">
                <a:solidFill>
                  <a:prstClr val="black"/>
                </a:solidFill>
                <a:cs typeface="Calibri"/>
              </a:rPr>
              <a:t>behave</a:t>
            </a:r>
            <a:r>
              <a:rPr sz="1000" spc="360" dirty="0">
                <a:solidFill>
                  <a:prstClr val="black"/>
                </a:solidFill>
                <a:cs typeface="Calibri"/>
              </a:rPr>
              <a:t> </a:t>
            </a:r>
            <a:r>
              <a:rPr sz="1000" spc="-10" dirty="0">
                <a:solidFill>
                  <a:prstClr val="black"/>
                </a:solidFill>
                <a:cs typeface="Calibri"/>
              </a:rPr>
              <a:t>more</a:t>
            </a:r>
            <a:r>
              <a:rPr sz="1000" spc="355" dirty="0">
                <a:solidFill>
                  <a:prstClr val="black"/>
                </a:solidFill>
                <a:cs typeface="Calibri"/>
              </a:rPr>
              <a:t> </a:t>
            </a:r>
            <a:r>
              <a:rPr sz="1000" spc="-10" dirty="0">
                <a:solidFill>
                  <a:prstClr val="black"/>
                </a:solidFill>
                <a:cs typeface="Calibri"/>
              </a:rPr>
              <a:t>aggressively</a:t>
            </a:r>
            <a:r>
              <a:rPr sz="1000" spc="360" dirty="0">
                <a:solidFill>
                  <a:prstClr val="black"/>
                </a:solidFill>
                <a:cs typeface="Calibri"/>
              </a:rPr>
              <a:t> </a:t>
            </a:r>
            <a:r>
              <a:rPr sz="1000" spc="-10" dirty="0">
                <a:solidFill>
                  <a:prstClr val="black"/>
                </a:solidFill>
                <a:cs typeface="Calibri"/>
              </a:rPr>
              <a:t>than</a:t>
            </a:r>
            <a:r>
              <a:rPr sz="1000" spc="360" dirty="0">
                <a:solidFill>
                  <a:prstClr val="black"/>
                </a:solidFill>
                <a:cs typeface="Calibri"/>
              </a:rPr>
              <a:t> </a:t>
            </a:r>
            <a:r>
              <a:rPr sz="1000" spc="-10" dirty="0">
                <a:solidFill>
                  <a:prstClr val="black"/>
                </a:solidFill>
                <a:cs typeface="Calibri"/>
              </a:rPr>
              <a:t>the</a:t>
            </a:r>
            <a:endParaRPr sz="1000">
              <a:solidFill>
                <a:prstClr val="black"/>
              </a:solidFill>
              <a:cs typeface="Calibri"/>
            </a:endParaRPr>
          </a:p>
          <a:p>
            <a:pPr marL="38100" marR="31115" algn="just">
              <a:lnSpc>
                <a:spcPct val="99600"/>
              </a:lnSpc>
            </a:pPr>
            <a:r>
              <a:rPr sz="1000" spc="-10" dirty="0">
                <a:solidFill>
                  <a:prstClr val="black"/>
                </a:solidFill>
                <a:cs typeface="Calibri"/>
              </a:rPr>
              <a:t>conventional</a:t>
            </a:r>
            <a:r>
              <a:rPr sz="1000" spc="-5" dirty="0">
                <a:solidFill>
                  <a:prstClr val="black"/>
                </a:solidFill>
                <a:cs typeface="Calibri"/>
              </a:rPr>
              <a:t> </a:t>
            </a:r>
            <a:r>
              <a:rPr sz="1000" spc="-10" dirty="0">
                <a:solidFill>
                  <a:prstClr val="black"/>
                </a:solidFill>
                <a:cs typeface="Calibri"/>
              </a:rPr>
              <a:t>counterpart.</a:t>
            </a:r>
            <a:r>
              <a:rPr sz="1000" spc="-5" dirty="0">
                <a:solidFill>
                  <a:prstClr val="black"/>
                </a:solidFill>
                <a:cs typeface="Calibri"/>
              </a:rPr>
              <a:t> </a:t>
            </a:r>
            <a:r>
              <a:rPr sz="1000" spc="-10" dirty="0">
                <a:solidFill>
                  <a:prstClr val="black"/>
                </a:solidFill>
                <a:cs typeface="Calibri"/>
              </a:rPr>
              <a:t>In</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high-grade</a:t>
            </a:r>
            <a:r>
              <a:rPr sz="1000" spc="-5" dirty="0">
                <a:solidFill>
                  <a:prstClr val="black"/>
                </a:solidFill>
                <a:cs typeface="Calibri"/>
              </a:rPr>
              <a:t> </a:t>
            </a:r>
            <a:r>
              <a:rPr sz="1000" spc="-15" dirty="0">
                <a:solidFill>
                  <a:prstClr val="black"/>
                </a:solidFill>
                <a:cs typeface="Calibri"/>
              </a:rPr>
              <a:t>dediffer- </a:t>
            </a:r>
            <a:r>
              <a:rPr sz="1000" spc="-10" dirty="0">
                <a:solidFill>
                  <a:prstClr val="black"/>
                </a:solidFill>
                <a:cs typeface="Calibri"/>
              </a:rPr>
              <a:t> entiated component, loss of brachyury expression </a:t>
            </a:r>
            <a:r>
              <a:rPr sz="1000" spc="-5" dirty="0">
                <a:solidFill>
                  <a:prstClr val="black"/>
                </a:solidFill>
                <a:cs typeface="Calibri"/>
              </a:rPr>
              <a:t>is </a:t>
            </a:r>
            <a:r>
              <a:rPr sz="1000" spc="-10" dirty="0">
                <a:solidFill>
                  <a:prstClr val="black"/>
                </a:solidFill>
                <a:cs typeface="Calibri"/>
              </a:rPr>
              <a:t>often </a:t>
            </a:r>
            <a:r>
              <a:rPr sz="1000" spc="-5" dirty="0">
                <a:solidFill>
                  <a:prstClr val="black"/>
                </a:solidFill>
                <a:cs typeface="Calibri"/>
              </a:rPr>
              <a:t> </a:t>
            </a:r>
            <a:r>
              <a:rPr sz="1000" spc="-10" dirty="0">
                <a:solidFill>
                  <a:prstClr val="black"/>
                </a:solidFill>
                <a:cs typeface="Calibri"/>
              </a:rPr>
              <a:t>observed. Poorly differentiated chordoma </a:t>
            </a:r>
            <a:r>
              <a:rPr sz="1000" spc="-5" dirty="0">
                <a:solidFill>
                  <a:prstClr val="black"/>
                </a:solidFill>
                <a:cs typeface="Calibri"/>
              </a:rPr>
              <a:t>is </a:t>
            </a:r>
            <a:r>
              <a:rPr sz="1000" spc="-15" dirty="0">
                <a:solidFill>
                  <a:prstClr val="black"/>
                </a:solidFill>
                <a:cs typeface="Calibri"/>
              </a:rPr>
              <a:t>a </a:t>
            </a:r>
            <a:r>
              <a:rPr sz="1000" spc="-10" dirty="0">
                <a:solidFill>
                  <a:prstClr val="black"/>
                </a:solidFill>
                <a:cs typeface="Calibri"/>
              </a:rPr>
              <a:t>high-grade, </a:t>
            </a:r>
            <a:r>
              <a:rPr sz="1000" spc="-5" dirty="0">
                <a:solidFill>
                  <a:prstClr val="black"/>
                </a:solidFill>
                <a:cs typeface="Calibri"/>
              </a:rPr>
              <a:t> </a:t>
            </a:r>
            <a:r>
              <a:rPr sz="1000" spc="-10" dirty="0">
                <a:solidFill>
                  <a:prstClr val="black"/>
                </a:solidFill>
                <a:cs typeface="Calibri"/>
              </a:rPr>
              <a:t>exceedingly</a:t>
            </a:r>
            <a:r>
              <a:rPr sz="1000" spc="-5" dirty="0">
                <a:solidFill>
                  <a:prstClr val="black"/>
                </a:solidFill>
                <a:cs typeface="Calibri"/>
              </a:rPr>
              <a:t> </a:t>
            </a:r>
            <a:r>
              <a:rPr sz="1000" spc="-15" dirty="0">
                <a:solidFill>
                  <a:prstClr val="black"/>
                </a:solidFill>
                <a:cs typeface="Calibri"/>
              </a:rPr>
              <a:t>rare</a:t>
            </a:r>
            <a:r>
              <a:rPr sz="1000" spc="-10" dirty="0">
                <a:solidFill>
                  <a:prstClr val="black"/>
                </a:solidFill>
                <a:cs typeface="Calibri"/>
              </a:rPr>
              <a:t> subtype,</a:t>
            </a:r>
            <a:r>
              <a:rPr sz="1000" spc="-5" dirty="0">
                <a:solidFill>
                  <a:prstClr val="black"/>
                </a:solidFill>
                <a:cs typeface="Calibri"/>
              </a:rPr>
              <a:t> typically</a:t>
            </a:r>
            <a:r>
              <a:rPr sz="1000" dirty="0">
                <a:solidFill>
                  <a:prstClr val="black"/>
                </a:solidFill>
                <a:cs typeface="Calibri"/>
              </a:rPr>
              <a:t> </a:t>
            </a:r>
            <a:r>
              <a:rPr sz="1000" spc="-10" dirty="0">
                <a:solidFill>
                  <a:prstClr val="black"/>
                </a:solidFill>
                <a:cs typeface="Calibri"/>
              </a:rPr>
              <a:t>affecting</a:t>
            </a:r>
            <a:r>
              <a:rPr sz="1000" spc="-5" dirty="0">
                <a:solidFill>
                  <a:prstClr val="black"/>
                </a:solidFill>
                <a:cs typeface="Calibri"/>
              </a:rPr>
              <a:t> </a:t>
            </a:r>
            <a:r>
              <a:rPr sz="1000" spc="-10" dirty="0">
                <a:solidFill>
                  <a:prstClr val="black"/>
                </a:solidFill>
                <a:cs typeface="Calibri"/>
              </a:rPr>
              <a:t>children</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adolescents,</a:t>
            </a:r>
            <a:r>
              <a:rPr sz="1000" spc="-5" dirty="0">
                <a:solidFill>
                  <a:prstClr val="black"/>
                </a:solidFill>
                <a:cs typeface="Calibri"/>
              </a:rPr>
              <a:t> </a:t>
            </a:r>
            <a:r>
              <a:rPr sz="1000" spc="-15" dirty="0">
                <a:solidFill>
                  <a:prstClr val="black"/>
                </a:solidFill>
                <a:cs typeface="Calibri"/>
              </a:rPr>
              <a:t>marked</a:t>
            </a:r>
            <a:r>
              <a:rPr sz="1000" spc="-10" dirty="0">
                <a:solidFill>
                  <a:prstClr val="black"/>
                </a:solidFill>
                <a:cs typeface="Calibri"/>
              </a:rPr>
              <a:t> by</a:t>
            </a:r>
            <a:r>
              <a:rPr sz="1000" spc="-5" dirty="0">
                <a:solidFill>
                  <a:prstClr val="black"/>
                </a:solidFill>
                <a:cs typeface="Calibri"/>
              </a:rPr>
              <a:t> </a:t>
            </a:r>
            <a:r>
              <a:rPr sz="1000" spc="-10" dirty="0">
                <a:solidFill>
                  <a:prstClr val="black"/>
                </a:solidFill>
                <a:cs typeface="Calibri"/>
              </a:rPr>
              <a:t>brachyury</a:t>
            </a:r>
            <a:r>
              <a:rPr sz="1000" spc="-5" dirty="0">
                <a:solidFill>
                  <a:prstClr val="black"/>
                </a:solidFill>
                <a:cs typeface="Calibri"/>
              </a:rPr>
              <a:t> </a:t>
            </a:r>
            <a:r>
              <a:rPr sz="1000" spc="-10" dirty="0">
                <a:solidFill>
                  <a:prstClr val="black"/>
                </a:solidFill>
                <a:cs typeface="Calibri"/>
              </a:rPr>
              <a:t>expression</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loss</a:t>
            </a:r>
            <a:r>
              <a:rPr sz="1000" spc="204" dirty="0">
                <a:solidFill>
                  <a:prstClr val="black"/>
                </a:solidFill>
                <a:cs typeface="Calibri"/>
              </a:rPr>
              <a:t> </a:t>
            </a:r>
            <a:r>
              <a:rPr sz="1000" spc="-10" dirty="0">
                <a:solidFill>
                  <a:prstClr val="black"/>
                </a:solidFill>
                <a:cs typeface="Calibri"/>
              </a:rPr>
              <a:t>of </a:t>
            </a:r>
            <a:r>
              <a:rPr sz="1000" spc="-215" dirty="0">
                <a:solidFill>
                  <a:prstClr val="black"/>
                </a:solidFill>
                <a:cs typeface="Calibri"/>
              </a:rPr>
              <a:t> </a:t>
            </a:r>
            <a:r>
              <a:rPr sz="1000" i="1" spc="-10" dirty="0">
                <a:solidFill>
                  <a:prstClr val="black"/>
                </a:solidFill>
                <a:cs typeface="Calibri"/>
              </a:rPr>
              <a:t>INI1</a:t>
            </a:r>
            <a:r>
              <a:rPr sz="1000" i="1" spc="105" dirty="0">
                <a:solidFill>
                  <a:prstClr val="black"/>
                </a:solidFill>
                <a:cs typeface="Calibri"/>
              </a:rPr>
              <a:t> </a:t>
            </a:r>
            <a:r>
              <a:rPr sz="1000" spc="-5" dirty="0">
                <a:solidFill>
                  <a:prstClr val="black"/>
                </a:solidFill>
                <a:cs typeface="Calibri"/>
              </a:rPr>
              <a:t>(usually</a:t>
            </a:r>
            <a:r>
              <a:rPr sz="1000" spc="105" dirty="0">
                <a:solidFill>
                  <a:prstClr val="black"/>
                </a:solidFill>
                <a:cs typeface="Calibri"/>
              </a:rPr>
              <a:t> </a:t>
            </a:r>
            <a:r>
              <a:rPr sz="1000" spc="-10" dirty="0">
                <a:solidFill>
                  <a:prstClr val="black"/>
                </a:solidFill>
                <a:cs typeface="Calibri"/>
              </a:rPr>
              <a:t>associated</a:t>
            </a:r>
            <a:r>
              <a:rPr sz="1000" spc="105" dirty="0">
                <a:solidFill>
                  <a:prstClr val="black"/>
                </a:solidFill>
                <a:cs typeface="Calibri"/>
              </a:rPr>
              <a:t> </a:t>
            </a:r>
            <a:r>
              <a:rPr sz="1000" spc="-10" dirty="0">
                <a:solidFill>
                  <a:prstClr val="black"/>
                </a:solidFill>
                <a:cs typeface="Calibri"/>
              </a:rPr>
              <a:t>with</a:t>
            </a:r>
            <a:r>
              <a:rPr sz="1000" spc="105" dirty="0">
                <a:solidFill>
                  <a:prstClr val="black"/>
                </a:solidFill>
                <a:cs typeface="Calibri"/>
              </a:rPr>
              <a:t> </a:t>
            </a:r>
            <a:r>
              <a:rPr sz="1000" spc="-10" dirty="0">
                <a:solidFill>
                  <a:prstClr val="black"/>
                </a:solidFill>
                <a:cs typeface="Calibri"/>
              </a:rPr>
              <a:t>deletions</a:t>
            </a:r>
            <a:r>
              <a:rPr sz="1000" spc="100" dirty="0">
                <a:solidFill>
                  <a:prstClr val="black"/>
                </a:solidFill>
                <a:cs typeface="Calibri"/>
              </a:rPr>
              <a:t> </a:t>
            </a:r>
            <a:r>
              <a:rPr sz="1000" spc="-5" dirty="0">
                <a:solidFill>
                  <a:prstClr val="black"/>
                </a:solidFill>
                <a:cs typeface="Calibri"/>
              </a:rPr>
              <a:t>in</a:t>
            </a:r>
            <a:r>
              <a:rPr sz="1000" spc="105" dirty="0">
                <a:solidFill>
                  <a:prstClr val="black"/>
                </a:solidFill>
                <a:cs typeface="Calibri"/>
              </a:rPr>
              <a:t> </a:t>
            </a:r>
            <a:r>
              <a:rPr sz="1000" i="1" dirty="0">
                <a:solidFill>
                  <a:prstClr val="black"/>
                </a:solidFill>
                <a:cs typeface="Calibri"/>
              </a:rPr>
              <a:t>SMARCB1</a:t>
            </a:r>
            <a:r>
              <a:rPr sz="1000" dirty="0">
                <a:solidFill>
                  <a:prstClr val="black"/>
                </a:solidFill>
                <a:cs typeface="Calibri"/>
              </a:rPr>
              <a:t>).</a:t>
            </a:r>
            <a:r>
              <a:rPr sz="975" baseline="38461" dirty="0">
                <a:solidFill>
                  <a:srgbClr val="007FAC"/>
                </a:solidFill>
                <a:cs typeface="Calibri"/>
                <a:hlinkClick r:id="rId4" action="ppaction://hlinksldjump"/>
              </a:rPr>
              <a:t>4</a:t>
            </a:r>
            <a:endParaRPr sz="975" baseline="38461">
              <a:solidFill>
                <a:prstClr val="black"/>
              </a:solidFill>
              <a:cs typeface="Calibri"/>
            </a:endParaRPr>
          </a:p>
          <a:p>
            <a:pPr marL="38100" marR="30480" indent="126364" algn="just">
              <a:lnSpc>
                <a:spcPct val="99600"/>
              </a:lnSpc>
              <a:spcBef>
                <a:spcPts val="5"/>
              </a:spcBef>
            </a:pPr>
            <a:r>
              <a:rPr sz="1000" spc="-10" dirty="0">
                <a:solidFill>
                  <a:prstClr val="black"/>
                </a:solidFill>
                <a:cs typeface="Calibri"/>
              </a:rPr>
              <a:t>Chordoma</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differentiated</a:t>
            </a:r>
            <a:r>
              <a:rPr sz="1000" spc="-5"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10" dirty="0">
                <a:solidFill>
                  <a:prstClr val="black"/>
                </a:solidFill>
                <a:cs typeface="Calibri"/>
              </a:rPr>
              <a:t>benign</a:t>
            </a:r>
            <a:r>
              <a:rPr sz="1000" spc="-5" dirty="0">
                <a:solidFill>
                  <a:prstClr val="black"/>
                </a:solidFill>
                <a:cs typeface="Calibri"/>
              </a:rPr>
              <a:t> </a:t>
            </a:r>
            <a:r>
              <a:rPr sz="1000" spc="-10" dirty="0">
                <a:solidFill>
                  <a:prstClr val="black"/>
                </a:solidFill>
                <a:cs typeface="Calibri"/>
              </a:rPr>
              <a:t>noto- </a:t>
            </a:r>
            <a:r>
              <a:rPr sz="1000" spc="-5" dirty="0">
                <a:solidFill>
                  <a:prstClr val="black"/>
                </a:solidFill>
                <a:cs typeface="Calibri"/>
              </a:rPr>
              <a:t> </a:t>
            </a:r>
            <a:r>
              <a:rPr sz="1000" spc="-10" dirty="0">
                <a:solidFill>
                  <a:prstClr val="black"/>
                </a:solidFill>
                <a:cs typeface="Calibri"/>
              </a:rPr>
              <a:t>chordal</a:t>
            </a:r>
            <a:r>
              <a:rPr sz="1000" spc="-5" dirty="0">
                <a:solidFill>
                  <a:prstClr val="black"/>
                </a:solidFill>
                <a:cs typeface="Calibri"/>
              </a:rPr>
              <a:t> </a:t>
            </a:r>
            <a:r>
              <a:rPr sz="1000" spc="-10" dirty="0">
                <a:solidFill>
                  <a:prstClr val="black"/>
                </a:solidFill>
                <a:cs typeface="Calibri"/>
              </a:rPr>
              <a:t>cell</a:t>
            </a:r>
            <a:r>
              <a:rPr sz="1000" spc="-5" dirty="0">
                <a:solidFill>
                  <a:prstClr val="black"/>
                </a:solidFill>
                <a:cs typeface="Calibri"/>
              </a:rPr>
              <a:t> </a:t>
            </a:r>
            <a:r>
              <a:rPr sz="1000" spc="-10" dirty="0">
                <a:solidFill>
                  <a:prstClr val="black"/>
                </a:solidFill>
                <a:cs typeface="Calibri"/>
              </a:rPr>
              <a:t>tumours,</a:t>
            </a:r>
            <a:r>
              <a:rPr sz="1000" spc="-5" dirty="0">
                <a:solidFill>
                  <a:prstClr val="black"/>
                </a:solidFill>
                <a:cs typeface="Calibri"/>
              </a:rPr>
              <a:t> </a:t>
            </a:r>
            <a:r>
              <a:rPr sz="1000" spc="-10" dirty="0">
                <a:solidFill>
                  <a:prstClr val="black"/>
                </a:solidFill>
                <a:cs typeface="Calibri"/>
              </a:rPr>
              <a:t>benign</a:t>
            </a:r>
            <a:r>
              <a:rPr sz="1000" spc="-5" dirty="0">
                <a:solidFill>
                  <a:prstClr val="black"/>
                </a:solidFill>
                <a:cs typeface="Calibri"/>
              </a:rPr>
              <a:t> </a:t>
            </a:r>
            <a:r>
              <a:rPr sz="1000" spc="-10" dirty="0">
                <a:solidFill>
                  <a:prstClr val="black"/>
                </a:solidFill>
                <a:cs typeface="Calibri"/>
              </a:rPr>
              <a:t>lesions</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peculiar</a:t>
            </a:r>
            <a:r>
              <a:rPr sz="1000" spc="-5" dirty="0">
                <a:solidFill>
                  <a:prstClr val="black"/>
                </a:solidFill>
                <a:cs typeface="Calibri"/>
              </a:rPr>
              <a:t> </a:t>
            </a:r>
            <a:r>
              <a:rPr sz="1000" spc="-10" dirty="0">
                <a:solidFill>
                  <a:prstClr val="black"/>
                </a:solidFill>
                <a:cs typeface="Calibri"/>
              </a:rPr>
              <a:t>radio- </a:t>
            </a:r>
            <a:r>
              <a:rPr sz="1000" spc="-5" dirty="0">
                <a:solidFill>
                  <a:prstClr val="black"/>
                </a:solidFill>
                <a:cs typeface="Calibri"/>
              </a:rPr>
              <a:t> </a:t>
            </a:r>
            <a:r>
              <a:rPr sz="1000" spc="-10" dirty="0">
                <a:solidFill>
                  <a:prstClr val="black"/>
                </a:solidFill>
                <a:cs typeface="Calibri"/>
              </a:rPr>
              <a:t>logical</a:t>
            </a:r>
            <a:r>
              <a:rPr sz="1000" spc="-5" dirty="0">
                <a:solidFill>
                  <a:prstClr val="black"/>
                </a:solidFill>
                <a:cs typeface="Calibri"/>
              </a:rPr>
              <a:t> </a:t>
            </a:r>
            <a:r>
              <a:rPr sz="1000" spc="-15" dirty="0">
                <a:solidFill>
                  <a:prstClr val="black"/>
                </a:solidFill>
                <a:cs typeface="Calibri"/>
              </a:rPr>
              <a:t>features</a:t>
            </a:r>
            <a:r>
              <a:rPr sz="1000" spc="-10" dirty="0">
                <a:solidFill>
                  <a:prstClr val="black"/>
                </a:solidFill>
                <a:cs typeface="Calibri"/>
              </a:rPr>
              <a:t> believed</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chordoma</a:t>
            </a:r>
            <a:r>
              <a:rPr sz="1000" spc="-5" dirty="0">
                <a:solidFill>
                  <a:prstClr val="black"/>
                </a:solidFill>
                <a:cs typeface="Calibri"/>
              </a:rPr>
              <a:t> </a:t>
            </a:r>
            <a:r>
              <a:rPr sz="1000" spc="-10" dirty="0">
                <a:solidFill>
                  <a:prstClr val="black"/>
                </a:solidFill>
                <a:cs typeface="Calibri"/>
              </a:rPr>
              <a:t>precursors.</a:t>
            </a:r>
            <a:r>
              <a:rPr sz="1000" spc="-5" dirty="0">
                <a:solidFill>
                  <a:prstClr val="black"/>
                </a:solidFill>
                <a:cs typeface="Calibri"/>
              </a:rPr>
              <a:t> If </a:t>
            </a:r>
            <a:r>
              <a:rPr sz="1000" dirty="0">
                <a:solidFill>
                  <a:prstClr val="black"/>
                </a:solidFill>
                <a:cs typeface="Calibri"/>
              </a:rPr>
              <a:t> </a:t>
            </a:r>
            <a:r>
              <a:rPr sz="1000" spc="-10" dirty="0">
                <a:solidFill>
                  <a:prstClr val="black"/>
                </a:solidFill>
                <a:cs typeface="Calibri"/>
              </a:rPr>
              <a:t>radiological</a:t>
            </a:r>
            <a:r>
              <a:rPr sz="1000" spc="-5" dirty="0">
                <a:solidFill>
                  <a:prstClr val="black"/>
                </a:solidFill>
                <a:cs typeface="Calibri"/>
              </a:rPr>
              <a:t> </a:t>
            </a:r>
            <a:r>
              <a:rPr sz="1000" spc="-10" dirty="0">
                <a:solidFill>
                  <a:prstClr val="black"/>
                </a:solidFill>
                <a:cs typeface="Calibri"/>
              </a:rPr>
              <a:t>appearance</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typical</a:t>
            </a:r>
            <a:r>
              <a:rPr sz="1000" spc="-5" dirty="0">
                <a:solidFill>
                  <a:prstClr val="black"/>
                </a:solidFill>
                <a:cs typeface="Calibri"/>
              </a:rPr>
              <a:t> </a:t>
            </a:r>
            <a:r>
              <a:rPr sz="1000" spc="-20" dirty="0">
                <a:solidFill>
                  <a:prstClr val="black"/>
                </a:solidFill>
                <a:cs typeface="Calibri"/>
              </a:rPr>
              <a:t>for</a:t>
            </a:r>
            <a:r>
              <a:rPr sz="1000" spc="185" dirty="0">
                <a:solidFill>
                  <a:prstClr val="black"/>
                </a:solidFill>
                <a:cs typeface="Calibri"/>
              </a:rPr>
              <a:t> </a:t>
            </a:r>
            <a:r>
              <a:rPr sz="1000" spc="-5" dirty="0">
                <a:solidFill>
                  <a:prstClr val="black"/>
                </a:solidFill>
                <a:cs typeface="Calibri"/>
              </a:rPr>
              <a:t>benign</a:t>
            </a:r>
            <a:r>
              <a:rPr sz="1000" spc="215" dirty="0">
                <a:solidFill>
                  <a:prstClr val="black"/>
                </a:solidFill>
                <a:cs typeface="Calibri"/>
              </a:rPr>
              <a:t> </a:t>
            </a:r>
            <a:r>
              <a:rPr sz="1000" spc="-10" dirty="0">
                <a:solidFill>
                  <a:prstClr val="black"/>
                </a:solidFill>
                <a:cs typeface="Calibri"/>
              </a:rPr>
              <a:t>notochordal </a:t>
            </a:r>
            <a:r>
              <a:rPr sz="1000" spc="-5" dirty="0">
                <a:solidFill>
                  <a:prstClr val="black"/>
                </a:solidFill>
                <a:cs typeface="Calibri"/>
              </a:rPr>
              <a:t> </a:t>
            </a:r>
            <a:r>
              <a:rPr sz="1000" spc="-10" dirty="0">
                <a:solidFill>
                  <a:prstClr val="black"/>
                </a:solidFill>
                <a:cs typeface="Calibri"/>
              </a:rPr>
              <a:t>cell tumours, biopsy </a:t>
            </a:r>
            <a:r>
              <a:rPr sz="1000" spc="-5" dirty="0">
                <a:solidFill>
                  <a:prstClr val="black"/>
                </a:solidFill>
                <a:cs typeface="Calibri"/>
              </a:rPr>
              <a:t>is </a:t>
            </a:r>
            <a:r>
              <a:rPr sz="1000" spc="-10" dirty="0">
                <a:solidFill>
                  <a:prstClr val="black"/>
                </a:solidFill>
                <a:cs typeface="Calibri"/>
              </a:rPr>
              <a:t>not recommended unless the lesion </a:t>
            </a:r>
            <a:r>
              <a:rPr sz="1000" spc="-5" dirty="0">
                <a:solidFill>
                  <a:prstClr val="black"/>
                </a:solidFill>
                <a:cs typeface="Calibri"/>
              </a:rPr>
              <a:t> </a:t>
            </a:r>
            <a:r>
              <a:rPr sz="1000" spc="-10" dirty="0">
                <a:solidFill>
                  <a:prstClr val="black"/>
                </a:solidFill>
                <a:cs typeface="Calibri"/>
              </a:rPr>
              <a:t>changes over time. For chordoma, preoperative core-needle </a:t>
            </a:r>
            <a:r>
              <a:rPr sz="1000" spc="-215" dirty="0">
                <a:solidFill>
                  <a:prstClr val="black"/>
                </a:solidFill>
                <a:cs typeface="Calibri"/>
              </a:rPr>
              <a:t> </a:t>
            </a:r>
            <a:r>
              <a:rPr sz="1000" spc="-10" dirty="0">
                <a:solidFill>
                  <a:prstClr val="black"/>
                </a:solidFill>
                <a:cs typeface="Calibri"/>
              </a:rPr>
              <a:t>biopsy </a:t>
            </a:r>
            <a:r>
              <a:rPr sz="1000" spc="-5" dirty="0">
                <a:solidFill>
                  <a:prstClr val="black"/>
                </a:solidFill>
                <a:cs typeface="Calibri"/>
              </a:rPr>
              <a:t>is </a:t>
            </a:r>
            <a:r>
              <a:rPr sz="1000" spc="-10" dirty="0">
                <a:solidFill>
                  <a:prstClr val="black"/>
                </a:solidFill>
                <a:cs typeface="Calibri"/>
              </a:rPr>
              <a:t>recommended, and the biopsy track needs to be </a:t>
            </a:r>
            <a:r>
              <a:rPr sz="1000" spc="-5" dirty="0">
                <a:solidFill>
                  <a:prstClr val="black"/>
                </a:solidFill>
                <a:cs typeface="Calibri"/>
              </a:rPr>
              <a:t> </a:t>
            </a:r>
            <a:r>
              <a:rPr sz="1000" spc="-10" dirty="0">
                <a:solidFill>
                  <a:prstClr val="black"/>
                </a:solidFill>
                <a:cs typeface="Calibri"/>
              </a:rPr>
              <a:t>included </a:t>
            </a:r>
            <a:r>
              <a:rPr sz="1000" spc="-5" dirty="0">
                <a:solidFill>
                  <a:prstClr val="black"/>
                </a:solidFill>
                <a:cs typeface="Calibri"/>
              </a:rPr>
              <a:t>in </a:t>
            </a:r>
            <a:r>
              <a:rPr sz="1000" spc="-10" dirty="0">
                <a:solidFill>
                  <a:prstClr val="black"/>
                </a:solidFill>
                <a:cs typeface="Calibri"/>
              </a:rPr>
              <a:t>the surgical resection. For skull base chordoma, </a:t>
            </a:r>
            <a:r>
              <a:rPr sz="1000" spc="-5" dirty="0">
                <a:solidFill>
                  <a:prstClr val="black"/>
                </a:solidFill>
                <a:cs typeface="Calibri"/>
              </a:rPr>
              <a:t> </a:t>
            </a:r>
            <a:r>
              <a:rPr sz="1000" spc="-10" dirty="0">
                <a:solidFill>
                  <a:prstClr val="black"/>
                </a:solidFill>
                <a:cs typeface="Calibri"/>
              </a:rPr>
              <a:t>preoperative</a:t>
            </a:r>
            <a:r>
              <a:rPr sz="1000" spc="-5" dirty="0">
                <a:solidFill>
                  <a:prstClr val="black"/>
                </a:solidFill>
                <a:cs typeface="Calibri"/>
              </a:rPr>
              <a:t> </a:t>
            </a:r>
            <a:r>
              <a:rPr sz="1000" spc="-10" dirty="0">
                <a:solidFill>
                  <a:prstClr val="black"/>
                </a:solidFill>
                <a:cs typeface="Calibri"/>
              </a:rPr>
              <a:t>biopsy</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not</a:t>
            </a:r>
            <a:r>
              <a:rPr sz="1000" spc="-5" dirty="0">
                <a:solidFill>
                  <a:prstClr val="black"/>
                </a:solidFill>
                <a:cs typeface="Calibri"/>
              </a:rPr>
              <a:t> </a:t>
            </a:r>
            <a:r>
              <a:rPr sz="1000" spc="-10" dirty="0">
                <a:solidFill>
                  <a:prstClr val="black"/>
                </a:solidFill>
                <a:cs typeface="Calibri"/>
              </a:rPr>
              <a:t>recommended</a:t>
            </a:r>
            <a:r>
              <a:rPr sz="1000" spc="-5" dirty="0">
                <a:solidFill>
                  <a:prstClr val="black"/>
                </a:solidFill>
                <a:cs typeface="Calibri"/>
              </a:rPr>
              <a:t> if</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tumour </a:t>
            </a:r>
            <a:r>
              <a:rPr sz="1000" spc="-5" dirty="0">
                <a:solidFill>
                  <a:prstClr val="black"/>
                </a:solidFill>
                <a:cs typeface="Calibri"/>
              </a:rPr>
              <a:t> </a:t>
            </a:r>
            <a:r>
              <a:rPr sz="1000" spc="-10" dirty="0">
                <a:solidFill>
                  <a:prstClr val="black"/>
                </a:solidFill>
                <a:cs typeface="Calibri"/>
              </a:rPr>
              <a:t>cannot be reached easily or </a:t>
            </a:r>
            <a:r>
              <a:rPr sz="1000" spc="-20" dirty="0">
                <a:solidFill>
                  <a:prstClr val="black"/>
                </a:solidFill>
                <a:cs typeface="Calibri"/>
              </a:rPr>
              <a:t>safely, </a:t>
            </a:r>
            <a:r>
              <a:rPr sz="1000" spc="-10" dirty="0">
                <a:solidFill>
                  <a:prstClr val="black"/>
                </a:solidFill>
                <a:cs typeface="Calibri"/>
              </a:rPr>
              <a:t>or </a:t>
            </a:r>
            <a:r>
              <a:rPr sz="1000" spc="-5" dirty="0">
                <a:solidFill>
                  <a:prstClr val="black"/>
                </a:solidFill>
                <a:cs typeface="Calibri"/>
              </a:rPr>
              <a:t>if </a:t>
            </a:r>
            <a:r>
              <a:rPr sz="1000" spc="-10" dirty="0">
                <a:solidFill>
                  <a:prstClr val="black"/>
                </a:solidFill>
                <a:cs typeface="Calibri"/>
              </a:rPr>
              <a:t>there </a:t>
            </a:r>
            <a:r>
              <a:rPr sz="1000" spc="-5" dirty="0">
                <a:solidFill>
                  <a:prstClr val="black"/>
                </a:solidFill>
                <a:cs typeface="Calibri"/>
              </a:rPr>
              <a:t>is </a:t>
            </a:r>
            <a:r>
              <a:rPr sz="1000" spc="-15" dirty="0">
                <a:solidFill>
                  <a:prstClr val="black"/>
                </a:solidFill>
                <a:cs typeface="Calibri"/>
              </a:rPr>
              <a:t>a </a:t>
            </a:r>
            <a:r>
              <a:rPr sz="1000" spc="-10" dirty="0">
                <a:solidFill>
                  <a:prstClr val="black"/>
                </a:solidFill>
                <a:cs typeface="Calibri"/>
              </a:rPr>
              <a:t>high risk of </a:t>
            </a:r>
            <a:r>
              <a:rPr sz="1000" spc="-5" dirty="0">
                <a:solidFill>
                  <a:prstClr val="black"/>
                </a:solidFill>
                <a:cs typeface="Calibri"/>
              </a:rPr>
              <a:t> </a:t>
            </a:r>
            <a:r>
              <a:rPr sz="1000" spc="-10" dirty="0">
                <a:solidFill>
                  <a:prstClr val="black"/>
                </a:solidFill>
                <a:cs typeface="Calibri"/>
              </a:rPr>
              <a:t>tumour cell seeding </a:t>
            </a:r>
            <a:r>
              <a:rPr sz="1000" spc="-35" dirty="0">
                <a:solidFill>
                  <a:prstClr val="black"/>
                </a:solidFill>
                <a:cs typeface="Calibri"/>
              </a:rPr>
              <a:t>[V,</a:t>
            </a:r>
            <a:r>
              <a:rPr sz="1000" spc="-30" dirty="0">
                <a:solidFill>
                  <a:prstClr val="black"/>
                </a:solidFill>
                <a:cs typeface="Calibri"/>
              </a:rPr>
              <a:t> </a:t>
            </a:r>
            <a:r>
              <a:rPr sz="1000" spc="15" dirty="0">
                <a:solidFill>
                  <a:prstClr val="black"/>
                </a:solidFill>
                <a:cs typeface="Calibri"/>
              </a:rPr>
              <a:t>C].</a:t>
            </a:r>
            <a:r>
              <a:rPr sz="975" spc="22" baseline="38461" dirty="0">
                <a:solidFill>
                  <a:srgbClr val="007FAC"/>
                </a:solidFill>
                <a:cs typeface="Calibri"/>
                <a:hlinkClick r:id="rId2" action="ppaction://hlinksldjump"/>
              </a:rPr>
              <a:t>87</a:t>
            </a:r>
            <a:r>
              <a:rPr sz="975" spc="30" baseline="38461" dirty="0">
                <a:solidFill>
                  <a:srgbClr val="007FAC"/>
                </a:solidFill>
                <a:cs typeface="Calibri"/>
              </a:rPr>
              <a:t> </a:t>
            </a:r>
            <a:r>
              <a:rPr sz="1000" spc="-5" dirty="0">
                <a:solidFill>
                  <a:prstClr val="black"/>
                </a:solidFill>
                <a:cs typeface="Calibri"/>
              </a:rPr>
              <a:t>Initial </a:t>
            </a:r>
            <a:r>
              <a:rPr sz="1000" spc="-10" dirty="0">
                <a:solidFill>
                  <a:prstClr val="black"/>
                </a:solidFill>
                <a:cs typeface="Calibri"/>
              </a:rPr>
              <a:t>staging should include </a:t>
            </a:r>
            <a:r>
              <a:rPr sz="1000" spc="-5" dirty="0">
                <a:solidFill>
                  <a:prstClr val="black"/>
                </a:solidFill>
                <a:cs typeface="Calibri"/>
              </a:rPr>
              <a:t> </a:t>
            </a:r>
            <a:r>
              <a:rPr sz="1000" spc="-10" dirty="0">
                <a:solidFill>
                  <a:prstClr val="black"/>
                </a:solidFill>
                <a:cs typeface="Calibri"/>
              </a:rPr>
              <a:t>primary</a:t>
            </a:r>
            <a:r>
              <a:rPr sz="1000" spc="-5" dirty="0">
                <a:solidFill>
                  <a:prstClr val="black"/>
                </a:solidFill>
                <a:cs typeface="Calibri"/>
              </a:rPr>
              <a:t> </a:t>
            </a:r>
            <a:r>
              <a:rPr sz="1000" spc="-10" dirty="0">
                <a:solidFill>
                  <a:prstClr val="black"/>
                </a:solidFill>
                <a:cs typeface="Calibri"/>
              </a:rPr>
              <a:t>site</a:t>
            </a:r>
            <a:r>
              <a:rPr sz="1000" spc="-5" dirty="0">
                <a:solidFill>
                  <a:prstClr val="black"/>
                </a:solidFill>
                <a:cs typeface="Calibri"/>
              </a:rPr>
              <a:t> imaging,</a:t>
            </a:r>
            <a:r>
              <a:rPr sz="1000" dirty="0">
                <a:solidFill>
                  <a:prstClr val="black"/>
                </a:solidFill>
                <a:cs typeface="Calibri"/>
              </a:rPr>
              <a:t> </a:t>
            </a:r>
            <a:r>
              <a:rPr sz="1000" spc="-5" dirty="0">
                <a:solidFill>
                  <a:prstClr val="black"/>
                </a:solidFill>
                <a:cs typeface="Calibri"/>
              </a:rPr>
              <a:t>MRI</a:t>
            </a:r>
            <a:r>
              <a:rPr sz="1000"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axial</a:t>
            </a:r>
            <a:r>
              <a:rPr sz="1000" spc="-5" dirty="0">
                <a:solidFill>
                  <a:prstClr val="black"/>
                </a:solidFill>
                <a:cs typeface="Calibri"/>
              </a:rPr>
              <a:t> </a:t>
            </a:r>
            <a:r>
              <a:rPr sz="1000" spc="-10" dirty="0">
                <a:solidFill>
                  <a:prstClr val="black"/>
                </a:solidFill>
                <a:cs typeface="Calibri"/>
              </a:rPr>
              <a:t>spine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chest- </a:t>
            </a:r>
            <a:r>
              <a:rPr sz="1000" spc="-10" dirty="0">
                <a:solidFill>
                  <a:prstClr val="black"/>
                </a:solidFill>
                <a:cs typeface="Calibri"/>
              </a:rPr>
              <a:t> abdominal-pelvic</a:t>
            </a:r>
            <a:r>
              <a:rPr sz="1000" spc="95" dirty="0">
                <a:solidFill>
                  <a:prstClr val="black"/>
                </a:solidFill>
                <a:cs typeface="Calibri"/>
              </a:rPr>
              <a:t> </a:t>
            </a:r>
            <a:r>
              <a:rPr sz="1000" spc="-40" dirty="0">
                <a:solidFill>
                  <a:prstClr val="black"/>
                </a:solidFill>
                <a:cs typeface="Calibri"/>
              </a:rPr>
              <a:t>CT.</a:t>
            </a:r>
            <a:endParaRPr sz="1000">
              <a:solidFill>
                <a:prstClr val="black"/>
              </a:solidFill>
              <a:cs typeface="Calibri"/>
            </a:endParaRPr>
          </a:p>
          <a:p>
            <a:pPr marL="38100" marR="30480" indent="126364" algn="just">
              <a:lnSpc>
                <a:spcPts val="1200"/>
              </a:lnSpc>
              <a:spcBef>
                <a:spcPts val="35"/>
              </a:spcBef>
            </a:pPr>
            <a:r>
              <a:rPr sz="1000" i="1" spc="-10" dirty="0">
                <a:solidFill>
                  <a:prstClr val="black"/>
                </a:solidFill>
                <a:cs typeface="Calibri"/>
              </a:rPr>
              <a:t>En bloc </a:t>
            </a:r>
            <a:r>
              <a:rPr sz="1000" spc="-10" dirty="0">
                <a:solidFill>
                  <a:prstClr val="black"/>
                </a:solidFill>
                <a:cs typeface="Calibri"/>
              </a:rPr>
              <a:t>R0 resection </a:t>
            </a:r>
            <a:r>
              <a:rPr sz="1000" spc="-5" dirty="0">
                <a:solidFill>
                  <a:prstClr val="black"/>
                </a:solidFill>
                <a:cs typeface="Calibri"/>
              </a:rPr>
              <a:t>is </a:t>
            </a:r>
            <a:r>
              <a:rPr sz="1000" spc="-10" dirty="0">
                <a:solidFill>
                  <a:prstClr val="black"/>
                </a:solidFill>
                <a:cs typeface="Calibri"/>
              </a:rPr>
              <a:t>the recommended treatment of </a:t>
            </a:r>
            <a:r>
              <a:rPr sz="1000" spc="-5" dirty="0">
                <a:solidFill>
                  <a:prstClr val="black"/>
                </a:solidFill>
                <a:cs typeface="Calibri"/>
              </a:rPr>
              <a:t> </a:t>
            </a:r>
            <a:r>
              <a:rPr sz="1000" spc="-10" dirty="0">
                <a:solidFill>
                  <a:prstClr val="black"/>
                </a:solidFill>
                <a:cs typeface="Calibri"/>
              </a:rPr>
              <a:t>primary localised disease when</a:t>
            </a:r>
            <a:r>
              <a:rPr sz="1000" spc="-5" dirty="0">
                <a:solidFill>
                  <a:prstClr val="black"/>
                </a:solidFill>
                <a:cs typeface="Calibri"/>
              </a:rPr>
              <a:t> </a:t>
            </a:r>
            <a:r>
              <a:rPr sz="1000" spc="-10" dirty="0">
                <a:solidFill>
                  <a:prstClr val="black"/>
                </a:solidFill>
                <a:cs typeface="Calibri"/>
              </a:rPr>
              <a:t>feasible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sequelae</a:t>
            </a:r>
            <a:r>
              <a:rPr sz="1000" spc="-5" dirty="0">
                <a:solidFill>
                  <a:prstClr val="black"/>
                </a:solidFill>
                <a:cs typeface="Calibri"/>
              </a:rPr>
              <a:t> </a:t>
            </a:r>
            <a:r>
              <a:rPr sz="1000" spc="-10" dirty="0">
                <a:solidFill>
                  <a:prstClr val="black"/>
                </a:solidFill>
                <a:cs typeface="Calibri"/>
              </a:rPr>
              <a:t>are </a:t>
            </a:r>
            <a:r>
              <a:rPr sz="1000" spc="-5" dirty="0">
                <a:solidFill>
                  <a:prstClr val="black"/>
                </a:solidFill>
                <a:cs typeface="Calibri"/>
              </a:rPr>
              <a:t> </a:t>
            </a:r>
            <a:r>
              <a:rPr sz="1000" spc="-10" dirty="0">
                <a:solidFill>
                  <a:prstClr val="black"/>
                </a:solidFill>
                <a:cs typeface="Calibri"/>
              </a:rPr>
              <a:t>accepted</a:t>
            </a:r>
            <a:r>
              <a:rPr sz="1000" spc="100" dirty="0">
                <a:solidFill>
                  <a:prstClr val="black"/>
                </a:solidFill>
                <a:cs typeface="Calibri"/>
              </a:rPr>
              <a:t> </a:t>
            </a:r>
            <a:r>
              <a:rPr sz="1000" spc="-10" dirty="0">
                <a:solidFill>
                  <a:prstClr val="black"/>
                </a:solidFill>
                <a:cs typeface="Calibri"/>
              </a:rPr>
              <a:t>by</a:t>
            </a:r>
            <a:r>
              <a:rPr sz="1000" spc="105" dirty="0">
                <a:solidFill>
                  <a:prstClr val="black"/>
                </a:solidFill>
                <a:cs typeface="Calibri"/>
              </a:rPr>
              <a:t> </a:t>
            </a:r>
            <a:r>
              <a:rPr sz="1000" spc="-10" dirty="0">
                <a:solidFill>
                  <a:prstClr val="black"/>
                </a:solidFill>
                <a:cs typeface="Calibri"/>
              </a:rPr>
              <a:t>the</a:t>
            </a:r>
            <a:r>
              <a:rPr sz="1000" spc="100" dirty="0">
                <a:solidFill>
                  <a:prstClr val="black"/>
                </a:solidFill>
                <a:cs typeface="Calibri"/>
              </a:rPr>
              <a:t> </a:t>
            </a:r>
            <a:r>
              <a:rPr sz="1000" spc="-10" dirty="0">
                <a:solidFill>
                  <a:prstClr val="black"/>
                </a:solidFill>
                <a:cs typeface="Calibri"/>
              </a:rPr>
              <a:t>patient</a:t>
            </a:r>
            <a:r>
              <a:rPr sz="1000" spc="100" dirty="0">
                <a:solidFill>
                  <a:prstClr val="black"/>
                </a:solidFill>
                <a:cs typeface="Calibri"/>
              </a:rPr>
              <a:t> </a:t>
            </a:r>
            <a:r>
              <a:rPr sz="1000" spc="-30" dirty="0">
                <a:solidFill>
                  <a:prstClr val="black"/>
                </a:solidFill>
                <a:cs typeface="Calibri"/>
              </a:rPr>
              <a:t>[IV,</a:t>
            </a:r>
            <a:r>
              <a:rPr sz="1000" spc="105" dirty="0">
                <a:solidFill>
                  <a:prstClr val="black"/>
                </a:solidFill>
                <a:cs typeface="Calibri"/>
              </a:rPr>
              <a:t> </a:t>
            </a:r>
            <a:r>
              <a:rPr sz="1000" spc="-5" dirty="0">
                <a:solidFill>
                  <a:prstClr val="black"/>
                </a:solidFill>
                <a:cs typeface="Calibri"/>
              </a:rPr>
              <a:t>B].</a:t>
            </a:r>
            <a:endParaRPr sz="1000">
              <a:solidFill>
                <a:prstClr val="black"/>
              </a:solidFill>
              <a:cs typeface="Calibri"/>
            </a:endParaRPr>
          </a:p>
          <a:p>
            <a:pPr marL="164465" algn="just">
              <a:lnSpc>
                <a:spcPts val="1145"/>
              </a:lnSpc>
            </a:pPr>
            <a:r>
              <a:rPr sz="1000" spc="-10" dirty="0">
                <a:solidFill>
                  <a:prstClr val="black"/>
                </a:solidFill>
                <a:cs typeface="Calibri"/>
              </a:rPr>
              <a:t>For</a:t>
            </a:r>
            <a:r>
              <a:rPr sz="1000" spc="65" dirty="0">
                <a:solidFill>
                  <a:prstClr val="black"/>
                </a:solidFill>
                <a:cs typeface="Calibri"/>
              </a:rPr>
              <a:t> </a:t>
            </a:r>
            <a:r>
              <a:rPr sz="1000" spc="-10" dirty="0">
                <a:solidFill>
                  <a:prstClr val="black"/>
                </a:solidFill>
                <a:cs typeface="Calibri"/>
              </a:rPr>
              <a:t>sacral</a:t>
            </a:r>
            <a:r>
              <a:rPr sz="1000" spc="75" dirty="0">
                <a:solidFill>
                  <a:prstClr val="black"/>
                </a:solidFill>
                <a:cs typeface="Calibri"/>
              </a:rPr>
              <a:t> </a:t>
            </a:r>
            <a:r>
              <a:rPr sz="1000" spc="-10" dirty="0">
                <a:solidFill>
                  <a:prstClr val="black"/>
                </a:solidFill>
                <a:cs typeface="Calibri"/>
              </a:rPr>
              <a:t>chordoma,</a:t>
            </a:r>
            <a:r>
              <a:rPr sz="1000" spc="75" dirty="0">
                <a:solidFill>
                  <a:prstClr val="black"/>
                </a:solidFill>
                <a:cs typeface="Calibri"/>
              </a:rPr>
              <a:t> </a:t>
            </a:r>
            <a:r>
              <a:rPr sz="1000" spc="-10" dirty="0">
                <a:solidFill>
                  <a:prstClr val="black"/>
                </a:solidFill>
                <a:cs typeface="Calibri"/>
              </a:rPr>
              <a:t>surgery</a:t>
            </a:r>
            <a:r>
              <a:rPr sz="1000" spc="85" dirty="0">
                <a:solidFill>
                  <a:prstClr val="black"/>
                </a:solidFill>
                <a:cs typeface="Calibri"/>
              </a:rPr>
              <a:t> </a:t>
            </a:r>
            <a:r>
              <a:rPr sz="1000" spc="-10" dirty="0">
                <a:solidFill>
                  <a:prstClr val="black"/>
                </a:solidFill>
                <a:cs typeface="Calibri"/>
              </a:rPr>
              <a:t>should</a:t>
            </a:r>
            <a:r>
              <a:rPr sz="1000" spc="80" dirty="0">
                <a:solidFill>
                  <a:prstClr val="black"/>
                </a:solidFill>
                <a:cs typeface="Calibri"/>
              </a:rPr>
              <a:t> </a:t>
            </a:r>
            <a:r>
              <a:rPr sz="1000" spc="-10" dirty="0">
                <a:solidFill>
                  <a:prstClr val="black"/>
                </a:solidFill>
                <a:cs typeface="Calibri"/>
              </a:rPr>
              <a:t>be</a:t>
            </a:r>
            <a:r>
              <a:rPr sz="1000" spc="80" dirty="0">
                <a:solidFill>
                  <a:prstClr val="black"/>
                </a:solidFill>
                <a:cs typeface="Calibri"/>
              </a:rPr>
              <a:t> </a:t>
            </a:r>
            <a:r>
              <a:rPr sz="1000" spc="-10" dirty="0">
                <a:solidFill>
                  <a:prstClr val="black"/>
                </a:solidFill>
                <a:cs typeface="Calibri"/>
              </a:rPr>
              <a:t>offered</a:t>
            </a:r>
            <a:r>
              <a:rPr sz="1000" spc="75" dirty="0">
                <a:solidFill>
                  <a:prstClr val="black"/>
                </a:solidFill>
                <a:cs typeface="Calibri"/>
              </a:rPr>
              <a:t> </a:t>
            </a:r>
            <a:r>
              <a:rPr sz="1000" spc="-15" dirty="0">
                <a:solidFill>
                  <a:prstClr val="black"/>
                </a:solidFill>
                <a:cs typeface="Calibri"/>
              </a:rPr>
              <a:t>as</a:t>
            </a:r>
            <a:r>
              <a:rPr sz="1000" spc="75" dirty="0">
                <a:solidFill>
                  <a:prstClr val="black"/>
                </a:solidFill>
                <a:cs typeface="Calibri"/>
              </a:rPr>
              <a:t> </a:t>
            </a:r>
            <a:r>
              <a:rPr sz="1000" spc="-15" dirty="0">
                <a:solidFill>
                  <a:prstClr val="black"/>
                </a:solidFill>
                <a:cs typeface="Calibri"/>
              </a:rPr>
              <a:t>a</a:t>
            </a:r>
            <a:r>
              <a:rPr sz="1000" spc="80" dirty="0">
                <a:solidFill>
                  <a:prstClr val="black"/>
                </a:solidFill>
                <a:cs typeface="Calibri"/>
              </a:rPr>
              <a:t> </a:t>
            </a:r>
            <a:r>
              <a:rPr sz="1000" spc="-35" dirty="0">
                <a:solidFill>
                  <a:prstClr val="black"/>
                </a:solidFill>
                <a:latin typeface="Lucida Sans Unicode"/>
                <a:cs typeface="Lucida Sans Unicode"/>
              </a:rPr>
              <a:t>fi</a:t>
            </a:r>
            <a:r>
              <a:rPr sz="1000" spc="-35" dirty="0">
                <a:solidFill>
                  <a:prstClr val="black"/>
                </a:solidFill>
                <a:cs typeface="Calibri"/>
              </a:rPr>
              <a:t>rst</a:t>
            </a:r>
            <a:endParaRPr sz="1000">
              <a:solidFill>
                <a:prstClr val="black"/>
              </a:solidFill>
              <a:cs typeface="Calibri"/>
            </a:endParaRPr>
          </a:p>
          <a:p>
            <a:pPr marL="38100" marR="31115" algn="just">
              <a:lnSpc>
                <a:spcPts val="1200"/>
              </a:lnSpc>
              <a:spcBef>
                <a:spcPts val="40"/>
              </a:spcBef>
            </a:pPr>
            <a:r>
              <a:rPr sz="1000" spc="-10" dirty="0">
                <a:solidFill>
                  <a:prstClr val="black"/>
                </a:solidFill>
                <a:cs typeface="Calibri"/>
              </a:rPr>
              <a:t>choice </a:t>
            </a:r>
            <a:r>
              <a:rPr sz="1000" spc="-5" dirty="0">
                <a:solidFill>
                  <a:prstClr val="black"/>
                </a:solidFill>
                <a:cs typeface="Calibri"/>
              </a:rPr>
              <a:t>in </a:t>
            </a:r>
            <a:r>
              <a:rPr sz="1000" spc="-10" dirty="0">
                <a:solidFill>
                  <a:prstClr val="black"/>
                </a:solidFill>
                <a:cs typeface="Calibri"/>
              </a:rPr>
              <a:t>case of lesions arising from levels of sacral </a:t>
            </a:r>
            <a:r>
              <a:rPr sz="1000" spc="-5" dirty="0">
                <a:solidFill>
                  <a:prstClr val="black"/>
                </a:solidFill>
                <a:cs typeface="Calibri"/>
              </a:rPr>
              <a:t>spinal </a:t>
            </a:r>
            <a:r>
              <a:rPr sz="1000" dirty="0">
                <a:solidFill>
                  <a:prstClr val="black"/>
                </a:solidFill>
                <a:cs typeface="Calibri"/>
              </a:rPr>
              <a:t> </a:t>
            </a:r>
            <a:r>
              <a:rPr sz="1000" spc="-10" dirty="0">
                <a:solidFill>
                  <a:prstClr val="black"/>
                </a:solidFill>
                <a:cs typeface="Calibri"/>
              </a:rPr>
              <a:t>nerve 4 and </a:t>
            </a:r>
            <a:r>
              <a:rPr sz="1000" spc="-20" dirty="0">
                <a:solidFill>
                  <a:prstClr val="black"/>
                </a:solidFill>
                <a:cs typeface="Calibri"/>
              </a:rPr>
              <a:t>below.</a:t>
            </a:r>
            <a:r>
              <a:rPr sz="1000" spc="185" dirty="0">
                <a:solidFill>
                  <a:prstClr val="black"/>
                </a:solidFill>
                <a:cs typeface="Calibri"/>
              </a:rPr>
              <a:t> </a:t>
            </a:r>
            <a:r>
              <a:rPr sz="1000" spc="-10" dirty="0">
                <a:solidFill>
                  <a:prstClr val="black"/>
                </a:solidFill>
                <a:cs typeface="Calibri"/>
              </a:rPr>
              <a:t>Surgery should always be discussed </a:t>
            </a:r>
            <a:r>
              <a:rPr sz="1000" spc="-5" dirty="0">
                <a:solidFill>
                  <a:prstClr val="black"/>
                </a:solidFill>
                <a:cs typeface="Calibri"/>
              </a:rPr>
              <a:t>in </a:t>
            </a:r>
            <a:r>
              <a:rPr sz="1000" dirty="0">
                <a:solidFill>
                  <a:prstClr val="black"/>
                </a:solidFill>
                <a:cs typeface="Calibri"/>
              </a:rPr>
              <a:t> </a:t>
            </a:r>
            <a:r>
              <a:rPr sz="1000" spc="-10" dirty="0">
                <a:solidFill>
                  <a:prstClr val="black"/>
                </a:solidFill>
                <a:cs typeface="Calibri"/>
              </a:rPr>
              <a:t>the</a:t>
            </a:r>
            <a:r>
              <a:rPr sz="1000" spc="240" dirty="0">
                <a:solidFill>
                  <a:prstClr val="black"/>
                </a:solidFill>
                <a:cs typeface="Calibri"/>
              </a:rPr>
              <a:t> </a:t>
            </a:r>
            <a:r>
              <a:rPr sz="1000" spc="-15" dirty="0">
                <a:solidFill>
                  <a:prstClr val="black"/>
                </a:solidFill>
                <a:cs typeface="Calibri"/>
              </a:rPr>
              <a:t>context</a:t>
            </a:r>
            <a:r>
              <a:rPr sz="1000" spc="250" dirty="0">
                <a:solidFill>
                  <a:prstClr val="black"/>
                </a:solidFill>
                <a:cs typeface="Calibri"/>
              </a:rPr>
              <a:t> </a:t>
            </a:r>
            <a:r>
              <a:rPr sz="1000" spc="-10" dirty="0">
                <a:solidFill>
                  <a:prstClr val="black"/>
                </a:solidFill>
                <a:cs typeface="Calibri"/>
              </a:rPr>
              <a:t>of</a:t>
            </a:r>
            <a:r>
              <a:rPr sz="1000" spc="220" dirty="0">
                <a:solidFill>
                  <a:prstClr val="black"/>
                </a:solidFill>
                <a:cs typeface="Calibri"/>
              </a:rPr>
              <a:t> </a:t>
            </a:r>
            <a:r>
              <a:rPr sz="1000" spc="-10" dirty="0">
                <a:solidFill>
                  <a:prstClr val="black"/>
                </a:solidFill>
                <a:cs typeface="Calibri"/>
              </a:rPr>
              <a:t>other</a:t>
            </a:r>
            <a:r>
              <a:rPr sz="1000" spc="229" dirty="0">
                <a:solidFill>
                  <a:prstClr val="black"/>
                </a:solidFill>
                <a:cs typeface="Calibri"/>
              </a:rPr>
              <a:t> </a:t>
            </a:r>
            <a:r>
              <a:rPr sz="1000" spc="-10" dirty="0">
                <a:solidFill>
                  <a:prstClr val="black"/>
                </a:solidFill>
                <a:cs typeface="Calibri"/>
              </a:rPr>
              <a:t>alternatives</a:t>
            </a:r>
            <a:r>
              <a:rPr sz="1000" spc="250" dirty="0">
                <a:solidFill>
                  <a:prstClr val="black"/>
                </a:solidFill>
                <a:cs typeface="Calibri"/>
              </a:rPr>
              <a:t> </a:t>
            </a:r>
            <a:r>
              <a:rPr sz="1000" spc="-20" dirty="0">
                <a:solidFill>
                  <a:prstClr val="black"/>
                </a:solidFill>
                <a:cs typeface="Calibri"/>
              </a:rPr>
              <a:t>for</a:t>
            </a:r>
            <a:r>
              <a:rPr sz="1000" spc="240" dirty="0">
                <a:solidFill>
                  <a:prstClr val="black"/>
                </a:solidFill>
                <a:cs typeface="Calibri"/>
              </a:rPr>
              <a:t> </a:t>
            </a:r>
            <a:r>
              <a:rPr sz="1000" spc="-10" dirty="0">
                <a:solidFill>
                  <a:prstClr val="black"/>
                </a:solidFill>
                <a:cs typeface="Calibri"/>
              </a:rPr>
              <a:t>tumours</a:t>
            </a:r>
            <a:r>
              <a:rPr sz="1000" spc="240" dirty="0">
                <a:solidFill>
                  <a:prstClr val="black"/>
                </a:solidFill>
                <a:cs typeface="Calibri"/>
              </a:rPr>
              <a:t> </a:t>
            </a:r>
            <a:r>
              <a:rPr sz="1000" spc="-5" dirty="0">
                <a:solidFill>
                  <a:prstClr val="black"/>
                </a:solidFill>
                <a:cs typeface="Calibri"/>
              </a:rPr>
              <a:t>originating</a:t>
            </a:r>
            <a:endParaRPr sz="1000">
              <a:solidFill>
                <a:prstClr val="black"/>
              </a:solidFill>
              <a:cs typeface="Calibri"/>
            </a:endParaRPr>
          </a:p>
        </p:txBody>
      </p:sp>
      <p:sp>
        <p:nvSpPr>
          <p:cNvPr id="4" name="object 4"/>
          <p:cNvSpPr txBox="1"/>
          <p:nvPr/>
        </p:nvSpPr>
        <p:spPr>
          <a:xfrm>
            <a:off x="5106495" y="759360"/>
            <a:ext cx="4102815" cy="3231013"/>
          </a:xfrm>
          <a:prstGeom prst="rect">
            <a:avLst/>
          </a:prstGeom>
        </p:spPr>
        <p:txBody>
          <a:bodyPr vert="horz" wrap="square" lIns="0" tIns="12065" rIns="0" bIns="0" rtlCol="0">
            <a:spAutoFit/>
          </a:bodyPr>
          <a:lstStyle/>
          <a:p>
            <a:pPr marL="50800" marR="43815" algn="just">
              <a:spcBef>
                <a:spcPts val="95"/>
              </a:spcBef>
            </a:pPr>
            <a:r>
              <a:rPr sz="1000" spc="-10" dirty="0">
                <a:solidFill>
                  <a:prstClr val="black"/>
                </a:solidFill>
                <a:cs typeface="Calibri"/>
              </a:rPr>
              <a:t>above sacral spinal nerve </a:t>
            </a:r>
            <a:r>
              <a:rPr sz="1000" spc="-15" dirty="0">
                <a:solidFill>
                  <a:prstClr val="black"/>
                </a:solidFill>
                <a:cs typeface="Calibri"/>
              </a:rPr>
              <a:t>3, </a:t>
            </a:r>
            <a:r>
              <a:rPr sz="1000" spc="-10" dirty="0">
                <a:solidFill>
                  <a:prstClr val="black"/>
                </a:solidFill>
                <a:cs typeface="Calibri"/>
              </a:rPr>
              <a:t>given the neurological sequelae </a:t>
            </a:r>
            <a:r>
              <a:rPr sz="1000" spc="-5" dirty="0">
                <a:solidFill>
                  <a:prstClr val="black"/>
                </a:solidFill>
                <a:cs typeface="Calibri"/>
              </a:rPr>
              <a:t> </a:t>
            </a:r>
            <a:r>
              <a:rPr sz="1000" spc="-10" dirty="0">
                <a:solidFill>
                  <a:prstClr val="black"/>
                </a:solidFill>
                <a:cs typeface="Calibri"/>
              </a:rPr>
              <a:t>associated</a:t>
            </a:r>
            <a:r>
              <a:rPr sz="1000" spc="100" dirty="0">
                <a:solidFill>
                  <a:prstClr val="black"/>
                </a:solidFill>
                <a:cs typeface="Calibri"/>
              </a:rPr>
              <a:t> </a:t>
            </a:r>
            <a:r>
              <a:rPr sz="1000" spc="-10" dirty="0">
                <a:solidFill>
                  <a:prstClr val="black"/>
                </a:solidFill>
                <a:cs typeface="Calibri"/>
              </a:rPr>
              <a:t>to</a:t>
            </a:r>
            <a:r>
              <a:rPr sz="1000" spc="105" dirty="0">
                <a:solidFill>
                  <a:prstClr val="black"/>
                </a:solidFill>
                <a:cs typeface="Calibri"/>
              </a:rPr>
              <a:t> </a:t>
            </a:r>
            <a:r>
              <a:rPr sz="1000" spc="-10" dirty="0">
                <a:solidFill>
                  <a:prstClr val="black"/>
                </a:solidFill>
                <a:cs typeface="Calibri"/>
              </a:rPr>
              <a:t>surgical</a:t>
            </a:r>
            <a:r>
              <a:rPr sz="1000" spc="100" dirty="0">
                <a:solidFill>
                  <a:prstClr val="black"/>
                </a:solidFill>
                <a:cs typeface="Calibri"/>
              </a:rPr>
              <a:t> </a:t>
            </a:r>
            <a:r>
              <a:rPr sz="1000" spc="-10" dirty="0">
                <a:solidFill>
                  <a:prstClr val="black"/>
                </a:solidFill>
                <a:cs typeface="Calibri"/>
              </a:rPr>
              <a:t>resection</a:t>
            </a:r>
            <a:r>
              <a:rPr sz="1000" spc="105" dirty="0">
                <a:solidFill>
                  <a:prstClr val="black"/>
                </a:solidFill>
                <a:cs typeface="Calibri"/>
              </a:rPr>
              <a:t> </a:t>
            </a:r>
            <a:r>
              <a:rPr sz="1000" spc="-30"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a:p>
            <a:pPr marL="50800" marR="43180" indent="126364" algn="just">
              <a:lnSpc>
                <a:spcPts val="1200"/>
              </a:lnSpc>
              <a:spcBef>
                <a:spcPts val="25"/>
              </a:spcBef>
            </a:pPr>
            <a:r>
              <a:rPr sz="1000" spc="-10" dirty="0">
                <a:solidFill>
                  <a:prstClr val="black"/>
                </a:solidFill>
                <a:cs typeface="Calibri"/>
              </a:rPr>
              <a:t>For skull base and upper cervical tract chordoma, </a:t>
            </a:r>
            <a:r>
              <a:rPr sz="1000" spc="-15" dirty="0">
                <a:solidFill>
                  <a:prstClr val="black"/>
                </a:solidFill>
                <a:cs typeface="Calibri"/>
              </a:rPr>
              <a:t>resec- </a:t>
            </a:r>
            <a:r>
              <a:rPr sz="1000" spc="-10" dirty="0">
                <a:solidFill>
                  <a:prstClr val="black"/>
                </a:solidFill>
                <a:cs typeface="Calibri"/>
              </a:rPr>
              <a:t> tion with negative margins can </a:t>
            </a:r>
            <a:r>
              <a:rPr sz="1000" spc="-15" dirty="0">
                <a:solidFill>
                  <a:prstClr val="black"/>
                </a:solidFill>
                <a:cs typeface="Calibri"/>
              </a:rPr>
              <a:t>rarely </a:t>
            </a:r>
            <a:r>
              <a:rPr sz="1000" spc="-10" dirty="0">
                <a:solidFill>
                  <a:prstClr val="black"/>
                </a:solidFill>
                <a:cs typeface="Calibri"/>
              </a:rPr>
              <a:t>be done, and micro- </a:t>
            </a:r>
            <a:r>
              <a:rPr sz="1000" spc="-5" dirty="0">
                <a:solidFill>
                  <a:prstClr val="black"/>
                </a:solidFill>
                <a:cs typeface="Calibri"/>
              </a:rPr>
              <a:t> </a:t>
            </a:r>
            <a:r>
              <a:rPr sz="1000" spc="-10" dirty="0">
                <a:solidFill>
                  <a:prstClr val="black"/>
                </a:solidFill>
                <a:cs typeface="Calibri"/>
              </a:rPr>
              <a:t>scopically</a:t>
            </a:r>
            <a:r>
              <a:rPr sz="1000" spc="-5" dirty="0">
                <a:solidFill>
                  <a:prstClr val="black"/>
                </a:solidFill>
                <a:cs typeface="Calibri"/>
              </a:rPr>
              <a:t> </a:t>
            </a:r>
            <a:r>
              <a:rPr sz="1000" spc="-10" dirty="0">
                <a:solidFill>
                  <a:prstClr val="black"/>
                </a:solidFill>
                <a:cs typeface="Calibri"/>
              </a:rPr>
              <a:t>positive</a:t>
            </a:r>
            <a:r>
              <a:rPr sz="1000" spc="-5" dirty="0">
                <a:solidFill>
                  <a:prstClr val="black"/>
                </a:solidFill>
                <a:cs typeface="Calibri"/>
              </a:rPr>
              <a:t> </a:t>
            </a:r>
            <a:r>
              <a:rPr sz="1000" spc="-10" dirty="0">
                <a:solidFill>
                  <a:prstClr val="black"/>
                </a:solidFill>
                <a:cs typeface="Calibri"/>
              </a:rPr>
              <a:t>margins</a:t>
            </a:r>
            <a:r>
              <a:rPr sz="1000" spc="-5" dirty="0">
                <a:solidFill>
                  <a:prstClr val="black"/>
                </a:solidFill>
                <a:cs typeface="Calibri"/>
              </a:rPr>
              <a:t> </a:t>
            </a:r>
            <a:r>
              <a:rPr sz="1000" spc="-10" dirty="0">
                <a:solidFill>
                  <a:prstClr val="black"/>
                </a:solidFill>
                <a:cs typeface="Calibri"/>
              </a:rPr>
              <a:t>should</a:t>
            </a:r>
            <a:r>
              <a:rPr sz="1000" spc="204" dirty="0">
                <a:solidFill>
                  <a:prstClr val="black"/>
                </a:solidFill>
                <a:cs typeface="Calibri"/>
              </a:rPr>
              <a:t> </a:t>
            </a:r>
            <a:r>
              <a:rPr sz="1000" spc="-10" dirty="0">
                <a:solidFill>
                  <a:prstClr val="black"/>
                </a:solidFill>
                <a:cs typeface="Calibri"/>
              </a:rPr>
              <a:t>be</a:t>
            </a:r>
            <a:r>
              <a:rPr sz="1000" spc="204" dirty="0">
                <a:solidFill>
                  <a:prstClr val="black"/>
                </a:solidFill>
                <a:cs typeface="Calibri"/>
              </a:rPr>
              <a:t> </a:t>
            </a:r>
            <a:r>
              <a:rPr sz="1000" spc="-10" dirty="0">
                <a:solidFill>
                  <a:prstClr val="black"/>
                </a:solidFill>
                <a:cs typeface="Calibri"/>
              </a:rPr>
              <a:t>the</a:t>
            </a:r>
            <a:r>
              <a:rPr sz="1000" spc="204" dirty="0">
                <a:solidFill>
                  <a:prstClr val="black"/>
                </a:solidFill>
                <a:cs typeface="Calibri"/>
              </a:rPr>
              <a:t> </a:t>
            </a:r>
            <a:r>
              <a:rPr sz="1000" spc="-10" dirty="0">
                <a:solidFill>
                  <a:prstClr val="black"/>
                </a:solidFill>
                <a:cs typeface="Calibri"/>
              </a:rPr>
              <a:t>goal</a:t>
            </a:r>
            <a:r>
              <a:rPr sz="1000" spc="204" dirty="0">
                <a:solidFill>
                  <a:prstClr val="black"/>
                </a:solidFill>
                <a:cs typeface="Calibri"/>
              </a:rPr>
              <a:t> </a:t>
            </a:r>
            <a:r>
              <a:rPr sz="1000" spc="-10" dirty="0">
                <a:solidFill>
                  <a:prstClr val="black"/>
                </a:solidFill>
                <a:cs typeface="Calibri"/>
              </a:rPr>
              <a:t>of</a:t>
            </a:r>
            <a:r>
              <a:rPr sz="1000" spc="210" dirty="0">
                <a:solidFill>
                  <a:prstClr val="black"/>
                </a:solidFill>
                <a:cs typeface="Calibri"/>
              </a:rPr>
              <a:t> </a:t>
            </a:r>
            <a:r>
              <a:rPr sz="1000" spc="-10" dirty="0">
                <a:solidFill>
                  <a:prstClr val="black"/>
                </a:solidFill>
                <a:cs typeface="Calibri"/>
              </a:rPr>
              <a:t>surgery </a:t>
            </a:r>
            <a:r>
              <a:rPr sz="1000" spc="-215" dirty="0">
                <a:solidFill>
                  <a:prstClr val="black"/>
                </a:solidFill>
                <a:cs typeface="Calibri"/>
              </a:rPr>
              <a:t> </a:t>
            </a:r>
            <a:r>
              <a:rPr sz="1000" spc="-35" dirty="0">
                <a:solidFill>
                  <a:prstClr val="black"/>
                </a:solidFill>
                <a:cs typeface="Calibri"/>
              </a:rPr>
              <a:t>[V,</a:t>
            </a:r>
            <a:r>
              <a:rPr sz="1000" spc="95" dirty="0">
                <a:solidFill>
                  <a:prstClr val="black"/>
                </a:solidFill>
                <a:cs typeface="Calibri"/>
              </a:rPr>
              <a:t> </a:t>
            </a:r>
            <a:r>
              <a:rPr sz="1000" spc="-5" dirty="0">
                <a:solidFill>
                  <a:prstClr val="black"/>
                </a:solidFill>
                <a:cs typeface="Calibri"/>
              </a:rPr>
              <a:t>B].</a:t>
            </a:r>
            <a:endParaRPr sz="1000">
              <a:solidFill>
                <a:prstClr val="black"/>
              </a:solidFill>
              <a:cs typeface="Calibri"/>
            </a:endParaRPr>
          </a:p>
          <a:p>
            <a:pPr marL="177165">
              <a:lnSpc>
                <a:spcPts val="1145"/>
              </a:lnSpc>
            </a:pPr>
            <a:r>
              <a:rPr sz="1000" spc="-10" dirty="0">
                <a:solidFill>
                  <a:prstClr val="black"/>
                </a:solidFill>
                <a:cs typeface="Calibri"/>
              </a:rPr>
              <a:t>Adjuvant</a:t>
            </a:r>
            <a:r>
              <a:rPr sz="1000" spc="145" dirty="0">
                <a:solidFill>
                  <a:prstClr val="black"/>
                </a:solidFill>
                <a:cs typeface="Calibri"/>
              </a:rPr>
              <a:t> </a:t>
            </a:r>
            <a:r>
              <a:rPr sz="1000" spc="-10" dirty="0">
                <a:solidFill>
                  <a:prstClr val="black"/>
                </a:solidFill>
                <a:cs typeface="Calibri"/>
              </a:rPr>
              <a:t>RT</a:t>
            </a:r>
            <a:r>
              <a:rPr sz="1000" spc="85" dirty="0">
                <a:solidFill>
                  <a:prstClr val="black"/>
                </a:solidFill>
                <a:cs typeface="Calibri"/>
              </a:rPr>
              <a:t> </a:t>
            </a:r>
            <a:r>
              <a:rPr sz="1000" spc="-10" dirty="0">
                <a:solidFill>
                  <a:prstClr val="black"/>
                </a:solidFill>
                <a:cs typeface="Calibri"/>
              </a:rPr>
              <a:t>should</a:t>
            </a:r>
            <a:r>
              <a:rPr sz="1000" spc="160" dirty="0">
                <a:solidFill>
                  <a:prstClr val="black"/>
                </a:solidFill>
                <a:cs typeface="Calibri"/>
              </a:rPr>
              <a:t> </a:t>
            </a:r>
            <a:r>
              <a:rPr sz="1000" spc="-10" dirty="0">
                <a:solidFill>
                  <a:prstClr val="black"/>
                </a:solidFill>
                <a:cs typeface="Calibri"/>
              </a:rPr>
              <a:t>always</a:t>
            </a:r>
            <a:r>
              <a:rPr sz="1000" spc="155" dirty="0">
                <a:solidFill>
                  <a:prstClr val="black"/>
                </a:solidFill>
                <a:cs typeface="Calibri"/>
              </a:rPr>
              <a:t> </a:t>
            </a:r>
            <a:r>
              <a:rPr sz="1000" spc="-10" dirty="0">
                <a:solidFill>
                  <a:prstClr val="black"/>
                </a:solidFill>
                <a:cs typeface="Calibri"/>
              </a:rPr>
              <a:t>be</a:t>
            </a:r>
            <a:r>
              <a:rPr sz="1000" spc="155" dirty="0">
                <a:solidFill>
                  <a:prstClr val="black"/>
                </a:solidFill>
                <a:cs typeface="Calibri"/>
              </a:rPr>
              <a:t> </a:t>
            </a:r>
            <a:r>
              <a:rPr sz="1000" spc="-10" dirty="0">
                <a:solidFill>
                  <a:prstClr val="black"/>
                </a:solidFill>
                <a:cs typeface="Calibri"/>
              </a:rPr>
              <a:t>considered</a:t>
            </a:r>
            <a:r>
              <a:rPr sz="1000" spc="150" dirty="0">
                <a:solidFill>
                  <a:prstClr val="black"/>
                </a:solidFill>
                <a:cs typeface="Calibri"/>
              </a:rPr>
              <a:t> </a:t>
            </a:r>
            <a:r>
              <a:rPr sz="1000" spc="-20" dirty="0">
                <a:solidFill>
                  <a:prstClr val="black"/>
                </a:solidFill>
                <a:cs typeface="Calibri"/>
              </a:rPr>
              <a:t>for</a:t>
            </a:r>
            <a:r>
              <a:rPr sz="1000" spc="150" dirty="0">
                <a:solidFill>
                  <a:prstClr val="black"/>
                </a:solidFill>
                <a:cs typeface="Calibri"/>
              </a:rPr>
              <a:t> </a:t>
            </a:r>
            <a:r>
              <a:rPr sz="1000" spc="-10" dirty="0">
                <a:solidFill>
                  <a:prstClr val="black"/>
                </a:solidFill>
                <a:cs typeface="Calibri"/>
              </a:rPr>
              <a:t>skull</a:t>
            </a:r>
            <a:r>
              <a:rPr sz="1000" spc="155" dirty="0">
                <a:solidFill>
                  <a:prstClr val="black"/>
                </a:solidFill>
                <a:cs typeface="Calibri"/>
              </a:rPr>
              <a:t> </a:t>
            </a:r>
            <a:r>
              <a:rPr sz="1000" spc="-10" dirty="0">
                <a:solidFill>
                  <a:prstClr val="black"/>
                </a:solidFill>
                <a:cs typeface="Calibri"/>
              </a:rPr>
              <a:t>base</a:t>
            </a:r>
            <a:endParaRPr sz="1000">
              <a:solidFill>
                <a:prstClr val="black"/>
              </a:solidFill>
              <a:cs typeface="Calibri"/>
            </a:endParaRPr>
          </a:p>
          <a:p>
            <a:pPr marL="50800" marR="43180">
              <a:lnSpc>
                <a:spcPts val="1200"/>
              </a:lnSpc>
              <a:spcBef>
                <a:spcPts val="40"/>
              </a:spcBef>
            </a:pPr>
            <a:r>
              <a:rPr sz="1000" spc="-10" dirty="0">
                <a:solidFill>
                  <a:prstClr val="black"/>
                </a:solidFill>
                <a:cs typeface="Calibri"/>
              </a:rPr>
              <a:t>and</a:t>
            </a:r>
            <a:r>
              <a:rPr sz="1000" spc="15" dirty="0">
                <a:solidFill>
                  <a:prstClr val="black"/>
                </a:solidFill>
                <a:cs typeface="Calibri"/>
              </a:rPr>
              <a:t> </a:t>
            </a:r>
            <a:r>
              <a:rPr sz="1000" spc="-10" dirty="0">
                <a:solidFill>
                  <a:prstClr val="black"/>
                </a:solidFill>
                <a:cs typeface="Calibri"/>
              </a:rPr>
              <a:t>cervical</a:t>
            </a:r>
            <a:r>
              <a:rPr sz="1000" spc="5" dirty="0">
                <a:solidFill>
                  <a:prstClr val="black"/>
                </a:solidFill>
                <a:cs typeface="Calibri"/>
              </a:rPr>
              <a:t> </a:t>
            </a:r>
            <a:r>
              <a:rPr sz="1000" spc="-10" dirty="0">
                <a:solidFill>
                  <a:prstClr val="black"/>
                </a:solidFill>
                <a:cs typeface="Calibri"/>
              </a:rPr>
              <a:t>spine</a:t>
            </a:r>
            <a:r>
              <a:rPr sz="1000" spc="15" dirty="0">
                <a:solidFill>
                  <a:prstClr val="black"/>
                </a:solidFill>
                <a:cs typeface="Calibri"/>
              </a:rPr>
              <a:t> </a:t>
            </a:r>
            <a:r>
              <a:rPr sz="1000" spc="-10" dirty="0">
                <a:solidFill>
                  <a:prstClr val="black"/>
                </a:solidFill>
                <a:cs typeface="Calibri"/>
              </a:rPr>
              <a:t>chordomas,</a:t>
            </a:r>
            <a:r>
              <a:rPr sz="1000" spc="1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sacral</a:t>
            </a:r>
            <a:r>
              <a:rPr sz="1000" spc="5" dirty="0">
                <a:solidFill>
                  <a:prstClr val="black"/>
                </a:solidFill>
                <a:cs typeface="Calibri"/>
              </a:rPr>
              <a:t> </a:t>
            </a:r>
            <a:r>
              <a:rPr sz="1000" spc="-10" dirty="0">
                <a:solidFill>
                  <a:prstClr val="black"/>
                </a:solidFill>
                <a:cs typeface="Calibri"/>
              </a:rPr>
              <a:t>and</a:t>
            </a:r>
            <a:r>
              <a:rPr sz="1000" spc="10" dirty="0">
                <a:solidFill>
                  <a:prstClr val="black"/>
                </a:solidFill>
                <a:cs typeface="Calibri"/>
              </a:rPr>
              <a:t> </a:t>
            </a:r>
            <a:r>
              <a:rPr sz="1000" spc="-10" dirty="0">
                <a:solidFill>
                  <a:prstClr val="black"/>
                </a:solidFill>
                <a:cs typeface="Calibri"/>
              </a:rPr>
              <a:t>mobile </a:t>
            </a:r>
            <a:r>
              <a:rPr sz="1000" spc="-215" dirty="0">
                <a:solidFill>
                  <a:prstClr val="black"/>
                </a:solidFill>
                <a:cs typeface="Calibri"/>
              </a:rPr>
              <a:t> </a:t>
            </a:r>
            <a:r>
              <a:rPr sz="1000" spc="-10" dirty="0">
                <a:solidFill>
                  <a:prstClr val="black"/>
                </a:solidFill>
                <a:cs typeface="Calibri"/>
              </a:rPr>
              <a:t>spine</a:t>
            </a:r>
            <a:r>
              <a:rPr sz="1000" spc="105" dirty="0">
                <a:solidFill>
                  <a:prstClr val="black"/>
                </a:solidFill>
                <a:cs typeface="Calibri"/>
              </a:rPr>
              <a:t> </a:t>
            </a:r>
            <a:r>
              <a:rPr sz="1000" spc="-10" dirty="0">
                <a:solidFill>
                  <a:prstClr val="black"/>
                </a:solidFill>
                <a:cs typeface="Calibri"/>
              </a:rPr>
              <a:t>chordoma</a:t>
            </a:r>
            <a:r>
              <a:rPr sz="1000" spc="105" dirty="0">
                <a:solidFill>
                  <a:prstClr val="black"/>
                </a:solidFill>
                <a:cs typeface="Calibri"/>
              </a:rPr>
              <a:t> </a:t>
            </a:r>
            <a:r>
              <a:rPr sz="1000" spc="-10" dirty="0">
                <a:solidFill>
                  <a:prstClr val="black"/>
                </a:solidFill>
                <a:cs typeface="Calibri"/>
              </a:rPr>
              <a:t>with</a:t>
            </a:r>
            <a:r>
              <a:rPr sz="1000" spc="105" dirty="0">
                <a:solidFill>
                  <a:prstClr val="black"/>
                </a:solidFill>
                <a:cs typeface="Calibri"/>
              </a:rPr>
              <a:t> </a:t>
            </a:r>
            <a:r>
              <a:rPr sz="1000" spc="-10" dirty="0">
                <a:solidFill>
                  <a:prstClr val="black"/>
                </a:solidFill>
                <a:cs typeface="Calibri"/>
              </a:rPr>
              <a:t>R1</a:t>
            </a:r>
            <a:r>
              <a:rPr sz="1000" spc="105" dirty="0">
                <a:solidFill>
                  <a:prstClr val="black"/>
                </a:solidFill>
                <a:cs typeface="Calibri"/>
              </a:rPr>
              <a:t> </a:t>
            </a:r>
            <a:r>
              <a:rPr sz="1000" spc="-10" dirty="0">
                <a:solidFill>
                  <a:prstClr val="black"/>
                </a:solidFill>
                <a:cs typeface="Calibri"/>
              </a:rPr>
              <a:t>resection</a:t>
            </a:r>
            <a:r>
              <a:rPr sz="1000" spc="100" dirty="0">
                <a:solidFill>
                  <a:prstClr val="black"/>
                </a:solidFill>
                <a:cs typeface="Calibri"/>
              </a:rPr>
              <a:t> </a:t>
            </a:r>
            <a:r>
              <a:rPr sz="1000" spc="-10" dirty="0">
                <a:solidFill>
                  <a:prstClr val="black"/>
                </a:solidFill>
                <a:cs typeface="Calibri"/>
              </a:rPr>
              <a:t>margins.</a:t>
            </a:r>
            <a:endParaRPr sz="1000">
              <a:solidFill>
                <a:prstClr val="black"/>
              </a:solidFill>
              <a:cs typeface="Calibri"/>
            </a:endParaRPr>
          </a:p>
          <a:p>
            <a:pPr marL="50800" marR="43180" indent="126364">
              <a:lnSpc>
                <a:spcPts val="1190"/>
              </a:lnSpc>
            </a:pPr>
            <a:r>
              <a:rPr sz="1000" spc="-5" dirty="0">
                <a:solidFill>
                  <a:prstClr val="black"/>
                </a:solidFill>
                <a:cs typeface="Calibri"/>
              </a:rPr>
              <a:t>If</a:t>
            </a:r>
            <a:r>
              <a:rPr sz="1000" spc="60" dirty="0">
                <a:solidFill>
                  <a:prstClr val="black"/>
                </a:solidFill>
                <a:cs typeface="Calibri"/>
              </a:rPr>
              <a:t> </a:t>
            </a:r>
            <a:r>
              <a:rPr sz="1000" i="1" spc="-10" dirty="0">
                <a:solidFill>
                  <a:prstClr val="black"/>
                </a:solidFill>
                <a:cs typeface="Calibri"/>
              </a:rPr>
              <a:t>en</a:t>
            </a:r>
            <a:r>
              <a:rPr sz="1000" i="1" spc="75" dirty="0">
                <a:solidFill>
                  <a:prstClr val="black"/>
                </a:solidFill>
                <a:cs typeface="Calibri"/>
              </a:rPr>
              <a:t> </a:t>
            </a:r>
            <a:r>
              <a:rPr sz="1000" i="1" spc="-10" dirty="0">
                <a:solidFill>
                  <a:prstClr val="black"/>
                </a:solidFill>
                <a:cs typeface="Calibri"/>
              </a:rPr>
              <a:t>bloc</a:t>
            </a:r>
            <a:r>
              <a:rPr sz="1000" i="1" spc="75" dirty="0">
                <a:solidFill>
                  <a:prstClr val="black"/>
                </a:solidFill>
                <a:cs typeface="Calibri"/>
              </a:rPr>
              <a:t> </a:t>
            </a:r>
            <a:r>
              <a:rPr sz="1000" spc="-10" dirty="0">
                <a:solidFill>
                  <a:prstClr val="black"/>
                </a:solidFill>
                <a:cs typeface="Calibri"/>
              </a:rPr>
              <a:t>R0</a:t>
            </a:r>
            <a:r>
              <a:rPr sz="1000" spc="75" dirty="0">
                <a:solidFill>
                  <a:prstClr val="black"/>
                </a:solidFill>
                <a:cs typeface="Calibri"/>
              </a:rPr>
              <a:t> </a:t>
            </a:r>
            <a:r>
              <a:rPr sz="1000" spc="-10" dirty="0">
                <a:solidFill>
                  <a:prstClr val="black"/>
                </a:solidFill>
                <a:cs typeface="Calibri"/>
              </a:rPr>
              <a:t>resection</a:t>
            </a:r>
            <a:r>
              <a:rPr sz="1000" spc="75" dirty="0">
                <a:solidFill>
                  <a:prstClr val="black"/>
                </a:solidFill>
                <a:cs typeface="Calibri"/>
              </a:rPr>
              <a:t> </a:t>
            </a:r>
            <a:r>
              <a:rPr sz="1000" spc="-5" dirty="0">
                <a:solidFill>
                  <a:prstClr val="black"/>
                </a:solidFill>
                <a:cs typeface="Calibri"/>
              </a:rPr>
              <a:t>is</a:t>
            </a:r>
            <a:r>
              <a:rPr sz="1000" spc="70" dirty="0">
                <a:solidFill>
                  <a:prstClr val="black"/>
                </a:solidFill>
                <a:cs typeface="Calibri"/>
              </a:rPr>
              <a:t> </a:t>
            </a:r>
            <a:r>
              <a:rPr sz="1000" spc="-10" dirty="0">
                <a:solidFill>
                  <a:prstClr val="black"/>
                </a:solidFill>
                <a:cs typeface="Calibri"/>
              </a:rPr>
              <a:t>not</a:t>
            </a:r>
            <a:r>
              <a:rPr sz="1000" spc="80" dirty="0">
                <a:solidFill>
                  <a:prstClr val="black"/>
                </a:solidFill>
                <a:cs typeface="Calibri"/>
              </a:rPr>
              <a:t> </a:t>
            </a:r>
            <a:r>
              <a:rPr sz="1000" spc="-10" dirty="0">
                <a:solidFill>
                  <a:prstClr val="black"/>
                </a:solidFill>
                <a:cs typeface="Calibri"/>
              </a:rPr>
              <a:t>feasible,</a:t>
            </a:r>
            <a:r>
              <a:rPr sz="1000" spc="55" dirty="0">
                <a:solidFill>
                  <a:prstClr val="black"/>
                </a:solidFill>
                <a:cs typeface="Calibri"/>
              </a:rPr>
              <a:t> </a:t>
            </a:r>
            <a:r>
              <a:rPr sz="1000" spc="-10" dirty="0">
                <a:solidFill>
                  <a:prstClr val="black"/>
                </a:solidFill>
                <a:cs typeface="Calibri"/>
              </a:rPr>
              <a:t>the</a:t>
            </a:r>
            <a:r>
              <a:rPr sz="1000" spc="75" dirty="0">
                <a:solidFill>
                  <a:prstClr val="black"/>
                </a:solidFill>
                <a:cs typeface="Calibri"/>
              </a:rPr>
              <a:t> </a:t>
            </a:r>
            <a:r>
              <a:rPr sz="1000" spc="-10" dirty="0">
                <a:solidFill>
                  <a:prstClr val="black"/>
                </a:solidFill>
                <a:cs typeface="Calibri"/>
              </a:rPr>
              <a:t>patient</a:t>
            </a:r>
            <a:r>
              <a:rPr sz="1000" spc="80" dirty="0">
                <a:solidFill>
                  <a:prstClr val="black"/>
                </a:solidFill>
                <a:cs typeface="Calibri"/>
              </a:rPr>
              <a:t> </a:t>
            </a:r>
            <a:r>
              <a:rPr sz="1000" spc="-5" dirty="0">
                <a:solidFill>
                  <a:prstClr val="black"/>
                </a:solidFill>
                <a:cs typeface="Calibri"/>
              </a:rPr>
              <a:t>is </a:t>
            </a:r>
            <a:r>
              <a:rPr sz="1000" spc="-215" dirty="0">
                <a:solidFill>
                  <a:prstClr val="black"/>
                </a:solidFill>
                <a:cs typeface="Calibri"/>
              </a:rPr>
              <a:t> </a:t>
            </a:r>
            <a:r>
              <a:rPr sz="1000" spc="-10" dirty="0">
                <a:solidFill>
                  <a:prstClr val="black"/>
                </a:solidFill>
                <a:cs typeface="Calibri"/>
              </a:rPr>
              <a:t>inoperable</a:t>
            </a:r>
            <a:r>
              <a:rPr sz="1000" spc="270" dirty="0">
                <a:solidFill>
                  <a:prstClr val="black"/>
                </a:solidFill>
                <a:cs typeface="Calibri"/>
              </a:rPr>
              <a:t> </a:t>
            </a:r>
            <a:r>
              <a:rPr sz="1000" spc="-10" dirty="0">
                <a:solidFill>
                  <a:prstClr val="black"/>
                </a:solidFill>
                <a:cs typeface="Calibri"/>
              </a:rPr>
              <a:t>or</a:t>
            </a:r>
            <a:r>
              <a:rPr sz="1000" spc="275" dirty="0">
                <a:solidFill>
                  <a:prstClr val="black"/>
                </a:solidFill>
                <a:cs typeface="Calibri"/>
              </a:rPr>
              <a:t> </a:t>
            </a:r>
            <a:r>
              <a:rPr sz="1000" spc="-10" dirty="0">
                <a:solidFill>
                  <a:prstClr val="black"/>
                </a:solidFill>
                <a:cs typeface="Calibri"/>
              </a:rPr>
              <a:t>surgical</a:t>
            </a:r>
            <a:r>
              <a:rPr sz="1000" spc="280" dirty="0">
                <a:solidFill>
                  <a:prstClr val="black"/>
                </a:solidFill>
                <a:cs typeface="Calibri"/>
              </a:rPr>
              <a:t> </a:t>
            </a:r>
            <a:r>
              <a:rPr sz="1000" spc="-10" dirty="0">
                <a:solidFill>
                  <a:prstClr val="black"/>
                </a:solidFill>
                <a:cs typeface="Calibri"/>
              </a:rPr>
              <a:t>sequelae</a:t>
            </a:r>
            <a:r>
              <a:rPr sz="1000" spc="280" dirty="0">
                <a:solidFill>
                  <a:prstClr val="black"/>
                </a:solidFill>
                <a:cs typeface="Calibri"/>
              </a:rPr>
              <a:t> </a:t>
            </a:r>
            <a:r>
              <a:rPr sz="1000" spc="-10" dirty="0">
                <a:solidFill>
                  <a:prstClr val="black"/>
                </a:solidFill>
                <a:cs typeface="Calibri"/>
              </a:rPr>
              <a:t>are</a:t>
            </a:r>
            <a:r>
              <a:rPr sz="1000" spc="270" dirty="0">
                <a:solidFill>
                  <a:prstClr val="black"/>
                </a:solidFill>
                <a:cs typeface="Calibri"/>
              </a:rPr>
              <a:t> </a:t>
            </a:r>
            <a:r>
              <a:rPr sz="1000" spc="-10" dirty="0">
                <a:solidFill>
                  <a:prstClr val="black"/>
                </a:solidFill>
                <a:cs typeface="Calibri"/>
              </a:rPr>
              <a:t>unacceptable</a:t>
            </a:r>
            <a:r>
              <a:rPr sz="1000" spc="280" dirty="0">
                <a:solidFill>
                  <a:prstClr val="black"/>
                </a:solidFill>
                <a:cs typeface="Calibri"/>
              </a:rPr>
              <a:t> </a:t>
            </a:r>
            <a:r>
              <a:rPr sz="1000" spc="-10" dirty="0">
                <a:solidFill>
                  <a:prstClr val="black"/>
                </a:solidFill>
                <a:cs typeface="Calibri"/>
              </a:rPr>
              <a:t>to</a:t>
            </a:r>
            <a:r>
              <a:rPr sz="1000" spc="275" dirty="0">
                <a:solidFill>
                  <a:prstClr val="black"/>
                </a:solidFill>
                <a:cs typeface="Calibri"/>
              </a:rPr>
              <a:t> </a:t>
            </a:r>
            <a:r>
              <a:rPr sz="1000" spc="-10" dirty="0">
                <a:solidFill>
                  <a:prstClr val="black"/>
                </a:solidFill>
                <a:cs typeface="Calibri"/>
              </a:rPr>
              <a:t>the</a:t>
            </a:r>
            <a:endParaRPr sz="1000">
              <a:solidFill>
                <a:prstClr val="black"/>
              </a:solidFill>
              <a:cs typeface="Calibri"/>
            </a:endParaRPr>
          </a:p>
          <a:p>
            <a:pPr marL="50800">
              <a:lnSpc>
                <a:spcPts val="1155"/>
              </a:lnSpc>
            </a:pPr>
            <a:r>
              <a:rPr sz="1000" spc="-10" dirty="0">
                <a:solidFill>
                  <a:prstClr val="black"/>
                </a:solidFill>
                <a:cs typeface="Calibri"/>
              </a:rPr>
              <a:t>patient,</a:t>
            </a:r>
            <a:r>
              <a:rPr sz="1000" spc="450" dirty="0">
                <a:solidFill>
                  <a:prstClr val="black"/>
                </a:solidFill>
                <a:cs typeface="Calibri"/>
              </a:rPr>
              <a:t> </a:t>
            </a:r>
            <a:r>
              <a:rPr sz="1000" spc="-20" dirty="0">
                <a:solidFill>
                  <a:prstClr val="black"/>
                </a:solidFill>
                <a:cs typeface="Calibri"/>
              </a:rPr>
              <a:t>de</a:t>
            </a:r>
            <a:r>
              <a:rPr sz="1000" spc="-20" dirty="0">
                <a:solidFill>
                  <a:prstClr val="black"/>
                </a:solidFill>
                <a:latin typeface="Lucida Sans Unicode"/>
                <a:cs typeface="Lucida Sans Unicode"/>
              </a:rPr>
              <a:t>fi</a:t>
            </a:r>
            <a:r>
              <a:rPr sz="1000" spc="-20" dirty="0">
                <a:solidFill>
                  <a:prstClr val="black"/>
                </a:solidFill>
                <a:cs typeface="Calibri"/>
              </a:rPr>
              <a:t>nitive</a:t>
            </a:r>
            <a:r>
              <a:rPr sz="1000" spc="455" dirty="0">
                <a:solidFill>
                  <a:prstClr val="black"/>
                </a:solidFill>
                <a:cs typeface="Calibri"/>
              </a:rPr>
              <a:t> </a:t>
            </a:r>
            <a:r>
              <a:rPr sz="1000" spc="-10" dirty="0">
                <a:solidFill>
                  <a:prstClr val="black"/>
                </a:solidFill>
                <a:cs typeface="Calibri"/>
              </a:rPr>
              <a:t>RT</a:t>
            </a:r>
            <a:r>
              <a:rPr sz="1000" spc="455" dirty="0">
                <a:solidFill>
                  <a:prstClr val="black"/>
                </a:solidFill>
                <a:cs typeface="Calibri"/>
              </a:rPr>
              <a:t> </a:t>
            </a:r>
            <a:r>
              <a:rPr sz="1000" spc="-10" dirty="0">
                <a:solidFill>
                  <a:prstClr val="black"/>
                </a:solidFill>
                <a:cs typeface="Calibri"/>
              </a:rPr>
              <a:t>alone</a:t>
            </a:r>
            <a:r>
              <a:rPr sz="1000" spc="459" dirty="0">
                <a:solidFill>
                  <a:prstClr val="black"/>
                </a:solidFill>
                <a:cs typeface="Calibri"/>
              </a:rPr>
              <a:t> </a:t>
            </a:r>
            <a:r>
              <a:rPr sz="1000" spc="-5" dirty="0">
                <a:solidFill>
                  <a:prstClr val="black"/>
                </a:solidFill>
                <a:cs typeface="Calibri"/>
              </a:rPr>
              <a:t>(without</a:t>
            </a:r>
            <a:r>
              <a:rPr sz="1000" spc="440" dirty="0">
                <a:solidFill>
                  <a:prstClr val="black"/>
                </a:solidFill>
                <a:cs typeface="Calibri"/>
              </a:rPr>
              <a:t> </a:t>
            </a:r>
            <a:r>
              <a:rPr sz="1000" spc="-10" dirty="0">
                <a:solidFill>
                  <a:prstClr val="black"/>
                </a:solidFill>
                <a:cs typeface="Calibri"/>
              </a:rPr>
              <a:t>debulking)</a:t>
            </a:r>
            <a:r>
              <a:rPr sz="1000" spc="455" dirty="0">
                <a:solidFill>
                  <a:prstClr val="black"/>
                </a:solidFill>
                <a:cs typeface="Calibri"/>
              </a:rPr>
              <a:t> </a:t>
            </a:r>
            <a:r>
              <a:rPr sz="1000" spc="-5" dirty="0">
                <a:solidFill>
                  <a:prstClr val="black"/>
                </a:solidFill>
                <a:cs typeface="Calibri"/>
              </a:rPr>
              <a:t>is</a:t>
            </a:r>
            <a:r>
              <a:rPr sz="1000" spc="455" dirty="0">
                <a:solidFill>
                  <a:prstClr val="black"/>
                </a:solidFill>
                <a:cs typeface="Calibri"/>
              </a:rPr>
              <a:t> </a:t>
            </a:r>
            <a:r>
              <a:rPr sz="1000" spc="-10" dirty="0">
                <a:solidFill>
                  <a:prstClr val="black"/>
                </a:solidFill>
                <a:cs typeface="Calibri"/>
              </a:rPr>
              <a:t>an</a:t>
            </a:r>
            <a:endParaRPr sz="1000">
              <a:solidFill>
                <a:prstClr val="black"/>
              </a:solidFill>
              <a:cs typeface="Calibri"/>
            </a:endParaRPr>
          </a:p>
          <a:p>
            <a:pPr marL="50800" marR="43180" algn="just">
              <a:lnSpc>
                <a:spcPct val="99600"/>
              </a:lnSpc>
              <a:spcBef>
                <a:spcPts val="5"/>
              </a:spcBef>
            </a:pPr>
            <a:r>
              <a:rPr sz="1000" spc="-10" dirty="0">
                <a:solidFill>
                  <a:prstClr val="black"/>
                </a:solidFill>
                <a:cs typeface="Calibri"/>
              </a:rPr>
              <a:t>alternative </a:t>
            </a:r>
            <a:r>
              <a:rPr sz="1000" spc="-35" dirty="0">
                <a:solidFill>
                  <a:prstClr val="black"/>
                </a:solidFill>
                <a:cs typeface="Calibri"/>
              </a:rPr>
              <a:t>[V, </a:t>
            </a:r>
            <a:r>
              <a:rPr sz="1000" spc="-5" dirty="0">
                <a:solidFill>
                  <a:prstClr val="black"/>
                </a:solidFill>
                <a:cs typeface="Calibri"/>
              </a:rPr>
              <a:t>C]. </a:t>
            </a:r>
            <a:r>
              <a:rPr sz="1000" spc="-10" dirty="0">
                <a:solidFill>
                  <a:prstClr val="black"/>
                </a:solidFill>
                <a:cs typeface="Calibri"/>
              </a:rPr>
              <a:t>Due to the relative radiation resistance of </a:t>
            </a:r>
            <a:r>
              <a:rPr sz="1000" spc="-5" dirty="0">
                <a:solidFill>
                  <a:prstClr val="black"/>
                </a:solidFill>
                <a:cs typeface="Calibri"/>
              </a:rPr>
              <a:t> </a:t>
            </a:r>
            <a:r>
              <a:rPr sz="1000" spc="-10" dirty="0">
                <a:solidFill>
                  <a:prstClr val="black"/>
                </a:solidFill>
                <a:cs typeface="Calibri"/>
              </a:rPr>
              <a:t>chordomas, high doses (at least 74 Gy) are required. Particle </a:t>
            </a:r>
            <a:r>
              <a:rPr sz="1000" spc="-5" dirty="0">
                <a:solidFill>
                  <a:prstClr val="black"/>
                </a:solidFill>
                <a:cs typeface="Calibri"/>
              </a:rPr>
              <a:t> </a:t>
            </a:r>
            <a:r>
              <a:rPr sz="1000" spc="-10" dirty="0">
                <a:solidFill>
                  <a:prstClr val="black"/>
                </a:solidFill>
                <a:cs typeface="Calibri"/>
              </a:rPr>
              <a:t>therapy allows dose escalation, with improved local control </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survival,</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considered</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treatment</a:t>
            </a:r>
            <a:r>
              <a:rPr sz="1000" spc="-5" dirty="0">
                <a:solidFill>
                  <a:prstClr val="black"/>
                </a:solidFill>
                <a:cs typeface="Calibri"/>
              </a:rPr>
              <a:t> </a:t>
            </a:r>
            <a:r>
              <a:rPr sz="1000" spc="-10" dirty="0">
                <a:solidFill>
                  <a:prstClr val="black"/>
                </a:solidFill>
                <a:cs typeface="Calibri"/>
              </a:rPr>
              <a:t>of </a:t>
            </a:r>
            <a:r>
              <a:rPr sz="1000" spc="-215" dirty="0">
                <a:solidFill>
                  <a:prstClr val="black"/>
                </a:solidFill>
                <a:cs typeface="Calibri"/>
              </a:rPr>
              <a:t> </a:t>
            </a:r>
            <a:r>
              <a:rPr sz="1000" spc="-10" dirty="0">
                <a:solidFill>
                  <a:prstClr val="black"/>
                </a:solidFill>
                <a:cs typeface="Calibri"/>
              </a:rPr>
              <a:t>choice</a:t>
            </a:r>
            <a:r>
              <a:rPr sz="1000" spc="-5" dirty="0">
                <a:solidFill>
                  <a:prstClr val="black"/>
                </a:solidFill>
                <a:cs typeface="Calibri"/>
              </a:rPr>
              <a:t> </a:t>
            </a:r>
            <a:r>
              <a:rPr sz="1000" spc="-10" dirty="0">
                <a:solidFill>
                  <a:prstClr val="black"/>
                </a:solidFill>
                <a:cs typeface="Calibri"/>
              </a:rPr>
              <a:t>[II,</a:t>
            </a:r>
            <a:r>
              <a:rPr sz="1000" spc="-5" dirty="0">
                <a:solidFill>
                  <a:prstClr val="black"/>
                </a:solidFill>
                <a:cs typeface="Calibri"/>
              </a:rPr>
              <a:t> </a:t>
            </a:r>
            <a:r>
              <a:rPr sz="1000" spc="20" dirty="0">
                <a:solidFill>
                  <a:prstClr val="black"/>
                </a:solidFill>
                <a:cs typeface="Calibri"/>
              </a:rPr>
              <a:t>B].</a:t>
            </a:r>
            <a:r>
              <a:rPr sz="975" spc="30" baseline="38461" dirty="0">
                <a:solidFill>
                  <a:srgbClr val="007FAC"/>
                </a:solidFill>
                <a:cs typeface="Calibri"/>
                <a:hlinkClick r:id="rId2" action="ppaction://hlinksldjump"/>
              </a:rPr>
              <a:t>88</a:t>
            </a:r>
            <a:r>
              <a:rPr sz="975" spc="30" baseline="38461" dirty="0">
                <a:solidFill>
                  <a:prstClr val="black"/>
                </a:solidFill>
                <a:cs typeface="Calibri"/>
              </a:rPr>
              <a:t>,</a:t>
            </a:r>
            <a:r>
              <a:rPr sz="975" spc="30" baseline="38461" dirty="0">
                <a:solidFill>
                  <a:srgbClr val="007FAC"/>
                </a:solidFill>
                <a:cs typeface="Calibri"/>
                <a:hlinkClick r:id="rId2" action="ppaction://hlinksldjump"/>
              </a:rPr>
              <a:t>89</a:t>
            </a:r>
            <a:r>
              <a:rPr sz="975" spc="37" baseline="38461" dirty="0">
                <a:solidFill>
                  <a:srgbClr val="007FAC"/>
                </a:solidFill>
                <a:cs typeface="Calibri"/>
              </a:rPr>
              <a:t> </a:t>
            </a:r>
            <a:r>
              <a:rPr sz="1000" spc="-10" dirty="0">
                <a:solidFill>
                  <a:prstClr val="black"/>
                </a:solidFill>
                <a:cs typeface="Calibri"/>
              </a:rPr>
              <a:t>Conformal</a:t>
            </a:r>
            <a:r>
              <a:rPr sz="1000" spc="-5" dirty="0">
                <a:solidFill>
                  <a:prstClr val="black"/>
                </a:solidFill>
                <a:cs typeface="Calibri"/>
              </a:rPr>
              <a:t> </a:t>
            </a:r>
            <a:r>
              <a:rPr sz="1000" spc="-10" dirty="0">
                <a:solidFill>
                  <a:prstClr val="black"/>
                </a:solidFill>
                <a:cs typeface="Calibri"/>
              </a:rPr>
              <a:t>photon</a:t>
            </a:r>
            <a:r>
              <a:rPr sz="1000" spc="-5" dirty="0">
                <a:solidFill>
                  <a:prstClr val="black"/>
                </a:solidFill>
                <a:cs typeface="Calibri"/>
              </a:rPr>
              <a:t> </a:t>
            </a:r>
            <a:r>
              <a:rPr sz="1000" spc="-10" dirty="0">
                <a:solidFill>
                  <a:prstClr val="black"/>
                </a:solidFill>
                <a:cs typeface="Calibri"/>
              </a:rPr>
              <a:t>irradiation</a:t>
            </a:r>
            <a:r>
              <a:rPr sz="1000" spc="-5" dirty="0">
                <a:solidFill>
                  <a:prstClr val="black"/>
                </a:solidFill>
                <a:cs typeface="Calibri"/>
              </a:rPr>
              <a:t> </a:t>
            </a:r>
            <a:r>
              <a:rPr sz="1000" spc="-15" dirty="0">
                <a:solidFill>
                  <a:prstClr val="black"/>
                </a:solidFill>
                <a:cs typeface="Calibri"/>
              </a:rPr>
              <a:t>may</a:t>
            </a:r>
            <a:r>
              <a:rPr sz="1000" spc="-10" dirty="0">
                <a:solidFill>
                  <a:prstClr val="black"/>
                </a:solidFill>
                <a:cs typeface="Calibri"/>
              </a:rPr>
              <a:t> be </a:t>
            </a:r>
            <a:r>
              <a:rPr sz="1000" spc="-5" dirty="0">
                <a:solidFill>
                  <a:prstClr val="black"/>
                </a:solidFill>
                <a:cs typeface="Calibri"/>
              </a:rPr>
              <a:t> </a:t>
            </a:r>
            <a:r>
              <a:rPr sz="1000" spc="-10" dirty="0">
                <a:solidFill>
                  <a:prstClr val="black"/>
                </a:solidFill>
                <a:cs typeface="Calibri"/>
              </a:rPr>
              <a:t>proposed</a:t>
            </a:r>
            <a:r>
              <a:rPr sz="1000" spc="-5" dirty="0">
                <a:solidFill>
                  <a:prstClr val="black"/>
                </a:solidFill>
                <a:cs typeface="Calibri"/>
              </a:rPr>
              <a:t> </a:t>
            </a:r>
            <a:r>
              <a:rPr sz="1000" spc="-10" dirty="0">
                <a:solidFill>
                  <a:prstClr val="black"/>
                </a:solidFill>
                <a:cs typeface="Calibri"/>
              </a:rPr>
              <a:t>when</a:t>
            </a:r>
            <a:r>
              <a:rPr sz="1000" spc="-5" dirty="0">
                <a:solidFill>
                  <a:prstClr val="black"/>
                </a:solidFill>
                <a:cs typeface="Calibri"/>
              </a:rPr>
              <a:t> </a:t>
            </a:r>
            <a:r>
              <a:rPr sz="1000" spc="-10" dirty="0">
                <a:solidFill>
                  <a:prstClr val="black"/>
                </a:solidFill>
                <a:cs typeface="Calibri"/>
              </a:rPr>
              <a:t>similar</a:t>
            </a:r>
            <a:r>
              <a:rPr sz="1000" spc="-5" dirty="0">
                <a:solidFill>
                  <a:prstClr val="black"/>
                </a:solidFill>
                <a:cs typeface="Calibri"/>
              </a:rPr>
              <a:t> </a:t>
            </a:r>
            <a:r>
              <a:rPr sz="1000" spc="-10" dirty="0">
                <a:solidFill>
                  <a:prstClr val="black"/>
                </a:solidFill>
                <a:cs typeface="Calibri"/>
              </a:rPr>
              <a:t>dose</a:t>
            </a:r>
            <a:r>
              <a:rPr sz="1000" spc="-5" dirty="0">
                <a:solidFill>
                  <a:prstClr val="black"/>
                </a:solidFill>
                <a:cs typeface="Calibri"/>
              </a:rPr>
              <a:t> </a:t>
            </a:r>
            <a:r>
              <a:rPr sz="1000" spc="-10" dirty="0">
                <a:solidFill>
                  <a:prstClr val="black"/>
                </a:solidFill>
                <a:cs typeface="Calibri"/>
              </a:rPr>
              <a:t>uniformity</a:t>
            </a:r>
            <a:r>
              <a:rPr sz="1000" spc="-5" dirty="0">
                <a:solidFill>
                  <a:prstClr val="black"/>
                </a:solidFill>
                <a:cs typeface="Calibri"/>
              </a:rPr>
              <a:t> within</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target </a:t>
            </a:r>
            <a:r>
              <a:rPr sz="1000" spc="-215" dirty="0">
                <a:solidFill>
                  <a:prstClr val="black"/>
                </a:solidFill>
                <a:cs typeface="Calibri"/>
              </a:rPr>
              <a:t> </a:t>
            </a:r>
            <a:r>
              <a:rPr sz="1000" spc="-10" dirty="0">
                <a:solidFill>
                  <a:prstClr val="black"/>
                </a:solidFill>
                <a:cs typeface="Calibri"/>
              </a:rPr>
              <a:t>volume and dose to </a:t>
            </a:r>
            <a:r>
              <a:rPr sz="1000" spc="-15" dirty="0">
                <a:solidFill>
                  <a:prstClr val="black"/>
                </a:solidFill>
                <a:cs typeface="Calibri"/>
              </a:rPr>
              <a:t>organs </a:t>
            </a:r>
            <a:r>
              <a:rPr sz="1000" spc="-10" dirty="0">
                <a:solidFill>
                  <a:prstClr val="black"/>
                </a:solidFill>
                <a:cs typeface="Calibri"/>
              </a:rPr>
              <a:t>at risk can be achieved </a:t>
            </a:r>
            <a:r>
              <a:rPr sz="1000" spc="-35" dirty="0">
                <a:solidFill>
                  <a:prstClr val="black"/>
                </a:solidFill>
                <a:cs typeface="Calibri"/>
              </a:rPr>
              <a:t>[V, </a:t>
            </a:r>
            <a:r>
              <a:rPr sz="1000" spc="-5" dirty="0">
                <a:solidFill>
                  <a:prstClr val="black"/>
                </a:solidFill>
                <a:cs typeface="Calibri"/>
              </a:rPr>
              <a:t>B]. </a:t>
            </a:r>
            <a:r>
              <a:rPr sz="1000" spc="-10" dirty="0">
                <a:solidFill>
                  <a:prstClr val="black"/>
                </a:solidFill>
                <a:cs typeface="Calibri"/>
              </a:rPr>
              <a:t>RT </a:t>
            </a:r>
            <a:r>
              <a:rPr sz="1000" spc="-5" dirty="0">
                <a:solidFill>
                  <a:prstClr val="black"/>
                </a:solidFill>
                <a:cs typeface="Calibri"/>
              </a:rPr>
              <a:t> </a:t>
            </a:r>
            <a:r>
              <a:rPr sz="1000" spc="-15" dirty="0">
                <a:solidFill>
                  <a:prstClr val="black"/>
                </a:solidFill>
                <a:cs typeface="Calibri"/>
              </a:rPr>
              <a:t>may</a:t>
            </a:r>
            <a:r>
              <a:rPr sz="1000" spc="-10" dirty="0">
                <a:solidFill>
                  <a:prstClr val="black"/>
                </a:solidFill>
                <a:cs typeface="Calibri"/>
              </a:rPr>
              <a:t> be</a:t>
            </a:r>
            <a:r>
              <a:rPr sz="1000" spc="-5" dirty="0">
                <a:solidFill>
                  <a:prstClr val="black"/>
                </a:solidFill>
                <a:cs typeface="Calibri"/>
              </a:rPr>
              <a:t> </a:t>
            </a:r>
            <a:r>
              <a:rPr sz="1000" spc="-10" dirty="0">
                <a:solidFill>
                  <a:prstClr val="black"/>
                </a:solidFill>
                <a:cs typeface="Calibri"/>
              </a:rPr>
              <a:t>given</a:t>
            </a:r>
            <a:r>
              <a:rPr sz="1000" spc="-5" dirty="0">
                <a:solidFill>
                  <a:prstClr val="black"/>
                </a:solidFill>
                <a:cs typeface="Calibri"/>
              </a:rPr>
              <a:t> </a:t>
            </a:r>
            <a:r>
              <a:rPr sz="1000" spc="-10" dirty="0">
                <a:solidFill>
                  <a:prstClr val="black"/>
                </a:solidFill>
                <a:cs typeface="Calibri"/>
              </a:rPr>
              <a:t>post-operatively</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preoperatively</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5" dirty="0">
                <a:solidFill>
                  <a:prstClr val="black"/>
                </a:solidFill>
                <a:cs typeface="Calibri"/>
              </a:rPr>
              <a:t>a </a:t>
            </a:r>
            <a:r>
              <a:rPr sz="1000" spc="-10" dirty="0">
                <a:solidFill>
                  <a:prstClr val="black"/>
                </a:solidFill>
                <a:cs typeface="Calibri"/>
              </a:rPr>
              <a:t> post-operative</a:t>
            </a:r>
            <a:r>
              <a:rPr sz="1000" spc="100" dirty="0">
                <a:solidFill>
                  <a:prstClr val="black"/>
                </a:solidFill>
                <a:cs typeface="Calibri"/>
              </a:rPr>
              <a:t> </a:t>
            </a:r>
            <a:r>
              <a:rPr sz="1000" spc="-10" dirty="0">
                <a:solidFill>
                  <a:prstClr val="black"/>
                </a:solidFill>
                <a:cs typeface="Calibri"/>
              </a:rPr>
              <a:t>boost.</a:t>
            </a:r>
            <a:endParaRPr sz="1000">
              <a:solidFill>
                <a:prstClr val="black"/>
              </a:solidFill>
              <a:cs typeface="Calibri"/>
            </a:endParaRPr>
          </a:p>
          <a:p>
            <a:pPr marL="50800" marR="43180" indent="126364" algn="just">
              <a:lnSpc>
                <a:spcPts val="1200"/>
              </a:lnSpc>
              <a:spcBef>
                <a:spcPts val="35"/>
              </a:spcBef>
            </a:pPr>
            <a:r>
              <a:rPr sz="1000" spc="-5" dirty="0">
                <a:solidFill>
                  <a:prstClr val="black"/>
                </a:solidFill>
                <a:cs typeface="Calibri"/>
              </a:rPr>
              <a:t>LR </a:t>
            </a:r>
            <a:r>
              <a:rPr sz="1000" spc="-10" dirty="0">
                <a:solidFill>
                  <a:prstClr val="black"/>
                </a:solidFill>
                <a:cs typeface="Calibri"/>
              </a:rPr>
              <a:t>has extremely poor </a:t>
            </a:r>
            <a:r>
              <a:rPr sz="1000" spc="-5" dirty="0">
                <a:solidFill>
                  <a:prstClr val="black"/>
                </a:solidFill>
                <a:cs typeface="Calibri"/>
              </a:rPr>
              <a:t>survival </a:t>
            </a:r>
            <a:r>
              <a:rPr sz="1000" spc="-15" dirty="0">
                <a:solidFill>
                  <a:prstClr val="black"/>
                </a:solidFill>
                <a:cs typeface="Calibri"/>
              </a:rPr>
              <a:t>rates </a:t>
            </a:r>
            <a:r>
              <a:rPr sz="1000" spc="-10" dirty="0">
                <a:solidFill>
                  <a:prstClr val="black"/>
                </a:solidFill>
                <a:cs typeface="Calibri"/>
              </a:rPr>
              <a:t>and local control </a:t>
            </a:r>
            <a:r>
              <a:rPr sz="1000" spc="-5" dirty="0">
                <a:solidFill>
                  <a:prstClr val="black"/>
                </a:solidFill>
                <a:cs typeface="Calibri"/>
              </a:rPr>
              <a:t>is </a:t>
            </a:r>
            <a:r>
              <a:rPr sz="1000" dirty="0">
                <a:solidFill>
                  <a:prstClr val="black"/>
                </a:solidFill>
                <a:cs typeface="Calibri"/>
              </a:rPr>
              <a:t> </a:t>
            </a:r>
            <a:r>
              <a:rPr sz="1000" spc="-15" dirty="0">
                <a:solidFill>
                  <a:prstClr val="black"/>
                </a:solidFill>
                <a:cs typeface="Calibri"/>
              </a:rPr>
              <a:t>rarely </a:t>
            </a:r>
            <a:r>
              <a:rPr sz="1000" spc="-10" dirty="0">
                <a:solidFill>
                  <a:prstClr val="black"/>
                </a:solidFill>
                <a:cs typeface="Calibri"/>
              </a:rPr>
              <a:t>achievable. In the case of LR, possible salvage </a:t>
            </a:r>
            <a:r>
              <a:rPr sz="1000" spc="-15" dirty="0">
                <a:solidFill>
                  <a:prstClr val="black"/>
                </a:solidFill>
                <a:cs typeface="Calibri"/>
              </a:rPr>
              <a:t>treat- </a:t>
            </a:r>
            <a:r>
              <a:rPr sz="1000" spc="-10" dirty="0">
                <a:solidFill>
                  <a:prstClr val="black"/>
                </a:solidFill>
                <a:cs typeface="Calibri"/>
              </a:rPr>
              <a:t> ment</a:t>
            </a:r>
            <a:r>
              <a:rPr sz="1000" spc="-5" dirty="0">
                <a:solidFill>
                  <a:prstClr val="black"/>
                </a:solidFill>
                <a:cs typeface="Calibri"/>
              </a:rPr>
              <a:t> </a:t>
            </a:r>
            <a:r>
              <a:rPr sz="1000" spc="-10" dirty="0">
                <a:solidFill>
                  <a:prstClr val="black"/>
                </a:solidFill>
                <a:cs typeface="Calibri"/>
              </a:rPr>
              <a:t>can</a:t>
            </a:r>
            <a:r>
              <a:rPr sz="1000" spc="-5" dirty="0">
                <a:solidFill>
                  <a:prstClr val="black"/>
                </a:solidFill>
                <a:cs typeface="Calibri"/>
              </a:rPr>
              <a:t> </a:t>
            </a:r>
            <a:r>
              <a:rPr sz="1000" spc="-10" dirty="0">
                <a:solidFill>
                  <a:prstClr val="black"/>
                </a:solidFill>
                <a:cs typeface="Calibri"/>
              </a:rPr>
              <a:t>include</a:t>
            </a:r>
            <a:r>
              <a:rPr sz="1000" spc="-5" dirty="0">
                <a:solidFill>
                  <a:prstClr val="black"/>
                </a:solidFill>
                <a:cs typeface="Calibri"/>
              </a:rPr>
              <a:t> </a:t>
            </a:r>
            <a:r>
              <a:rPr sz="1000" spc="-10" dirty="0">
                <a:solidFill>
                  <a:prstClr val="black"/>
                </a:solidFill>
                <a:cs typeface="Calibri"/>
              </a:rPr>
              <a:t>surgery</a:t>
            </a:r>
            <a:r>
              <a:rPr sz="1000" spc="-5" dirty="0">
                <a:solidFill>
                  <a:prstClr val="black"/>
                </a:solidFill>
                <a:cs typeface="Calibri"/>
              </a:rPr>
              <a:t> </a:t>
            </a:r>
            <a:r>
              <a:rPr sz="1000" spc="-10" dirty="0">
                <a:solidFill>
                  <a:prstClr val="black"/>
                </a:solidFill>
                <a:cs typeface="Calibri"/>
              </a:rPr>
              <a:t>and/or</a:t>
            </a:r>
            <a:r>
              <a:rPr sz="1000" spc="-5" dirty="0">
                <a:solidFill>
                  <a:prstClr val="black"/>
                </a:solidFill>
                <a:cs typeface="Calibri"/>
              </a:rPr>
              <a:t> </a:t>
            </a:r>
            <a:r>
              <a:rPr sz="1000" spc="-10" dirty="0">
                <a:solidFill>
                  <a:prstClr val="black"/>
                </a:solidFill>
                <a:cs typeface="Calibri"/>
              </a:rPr>
              <a:t>RT</a:t>
            </a:r>
            <a:r>
              <a:rPr sz="1000" spc="-5" dirty="0">
                <a:solidFill>
                  <a:prstClr val="black"/>
                </a:solidFill>
                <a:cs typeface="Calibri"/>
              </a:rPr>
              <a:t> </a:t>
            </a:r>
            <a:r>
              <a:rPr sz="1000" spc="-10" dirty="0">
                <a:solidFill>
                  <a:prstClr val="black"/>
                </a:solidFill>
                <a:cs typeface="Calibri"/>
              </a:rPr>
              <a:t>and/or</a:t>
            </a:r>
            <a:r>
              <a:rPr sz="1000" spc="-5" dirty="0">
                <a:solidFill>
                  <a:prstClr val="black"/>
                </a:solidFill>
                <a:cs typeface="Calibri"/>
              </a:rPr>
              <a:t> </a:t>
            </a:r>
            <a:r>
              <a:rPr sz="1000" spc="-10" dirty="0">
                <a:solidFill>
                  <a:prstClr val="black"/>
                </a:solidFill>
                <a:cs typeface="Calibri"/>
              </a:rPr>
              <a:t>RFA</a:t>
            </a:r>
            <a:r>
              <a:rPr sz="1000" spc="-5" dirty="0">
                <a:solidFill>
                  <a:prstClr val="black"/>
                </a:solidFill>
                <a:cs typeface="Calibri"/>
              </a:rPr>
              <a:t> </a:t>
            </a:r>
            <a:r>
              <a:rPr sz="1000" spc="-10" dirty="0">
                <a:solidFill>
                  <a:prstClr val="black"/>
                </a:solidFill>
                <a:cs typeface="Calibri"/>
              </a:rPr>
              <a:t>and/or </a:t>
            </a:r>
            <a:r>
              <a:rPr sz="1000" spc="-5" dirty="0">
                <a:solidFill>
                  <a:prstClr val="black"/>
                </a:solidFill>
                <a:cs typeface="Calibri"/>
              </a:rPr>
              <a:t> </a:t>
            </a:r>
            <a:r>
              <a:rPr sz="1000" spc="-10" dirty="0">
                <a:solidFill>
                  <a:prstClr val="black"/>
                </a:solidFill>
                <a:cs typeface="Calibri"/>
              </a:rPr>
              <a:t>cryotherapy</a:t>
            </a:r>
            <a:r>
              <a:rPr sz="1000" spc="170" dirty="0">
                <a:solidFill>
                  <a:prstClr val="black"/>
                </a:solidFill>
                <a:cs typeface="Calibri"/>
              </a:rPr>
              <a:t> </a:t>
            </a:r>
            <a:r>
              <a:rPr sz="1000" spc="-10" dirty="0">
                <a:solidFill>
                  <a:prstClr val="black"/>
                </a:solidFill>
                <a:cs typeface="Calibri"/>
              </a:rPr>
              <a:t>and/or</a:t>
            </a:r>
            <a:r>
              <a:rPr sz="1000" spc="150" dirty="0">
                <a:solidFill>
                  <a:prstClr val="black"/>
                </a:solidFill>
                <a:cs typeface="Calibri"/>
              </a:rPr>
              <a:t> </a:t>
            </a:r>
            <a:r>
              <a:rPr sz="1000" spc="-10" dirty="0">
                <a:solidFill>
                  <a:prstClr val="black"/>
                </a:solidFill>
                <a:cs typeface="Calibri"/>
              </a:rPr>
              <a:t>systemic</a:t>
            </a:r>
            <a:r>
              <a:rPr sz="1000" spc="160" dirty="0">
                <a:solidFill>
                  <a:prstClr val="black"/>
                </a:solidFill>
                <a:cs typeface="Calibri"/>
              </a:rPr>
              <a:t> </a:t>
            </a:r>
            <a:r>
              <a:rPr sz="1000" spc="-10" dirty="0">
                <a:solidFill>
                  <a:prstClr val="black"/>
                </a:solidFill>
                <a:cs typeface="Calibri"/>
              </a:rPr>
              <a:t>treatment,</a:t>
            </a:r>
            <a:r>
              <a:rPr sz="1000" spc="160" dirty="0">
                <a:solidFill>
                  <a:prstClr val="black"/>
                </a:solidFill>
                <a:cs typeface="Calibri"/>
              </a:rPr>
              <a:t> </a:t>
            </a:r>
            <a:r>
              <a:rPr sz="1000" spc="-10" dirty="0">
                <a:solidFill>
                  <a:prstClr val="black"/>
                </a:solidFill>
                <a:cs typeface="Calibri"/>
              </a:rPr>
              <a:t>balancing</a:t>
            </a:r>
            <a:endParaRPr sz="1000">
              <a:solidFill>
                <a:prstClr val="black"/>
              </a:solidFill>
              <a:cs typeface="Calibri"/>
            </a:endParaRPr>
          </a:p>
        </p:txBody>
      </p:sp>
      <p:sp>
        <p:nvSpPr>
          <p:cNvPr id="5" name="object 5"/>
          <p:cNvSpPr txBox="1"/>
          <p:nvPr/>
        </p:nvSpPr>
        <p:spPr>
          <a:xfrm>
            <a:off x="5122978" y="4555163"/>
            <a:ext cx="3905840" cy="166071"/>
          </a:xfrm>
          <a:prstGeom prst="rect">
            <a:avLst/>
          </a:prstGeom>
        </p:spPr>
        <p:txBody>
          <a:bodyPr vert="horz" wrap="square" lIns="0" tIns="12065" rIns="0" bIns="0" rtlCol="0">
            <a:spAutoFit/>
          </a:bodyPr>
          <a:lstStyle/>
          <a:p>
            <a:pPr marL="38100">
              <a:spcBef>
                <a:spcPts val="95"/>
              </a:spcBef>
            </a:pPr>
            <a:r>
              <a:rPr sz="1000" spc="-15" dirty="0">
                <a:solidFill>
                  <a:prstClr val="black"/>
                </a:solidFill>
                <a:cs typeface="Calibri"/>
              </a:rPr>
              <a:t>morbidity,</a:t>
            </a:r>
            <a:r>
              <a:rPr sz="1000" spc="105" dirty="0">
                <a:solidFill>
                  <a:prstClr val="black"/>
                </a:solidFill>
                <a:cs typeface="Calibri"/>
              </a:rPr>
              <a:t> </a:t>
            </a:r>
            <a:r>
              <a:rPr sz="1000" spc="-10" dirty="0">
                <a:solidFill>
                  <a:prstClr val="black"/>
                </a:solidFill>
                <a:cs typeface="Calibri"/>
              </a:rPr>
              <a:t>quality</a:t>
            </a:r>
            <a:r>
              <a:rPr sz="1000" spc="100" dirty="0">
                <a:solidFill>
                  <a:prstClr val="black"/>
                </a:solidFill>
                <a:cs typeface="Calibri"/>
              </a:rPr>
              <a:t> </a:t>
            </a:r>
            <a:r>
              <a:rPr sz="1000" spc="-10" dirty="0">
                <a:solidFill>
                  <a:prstClr val="black"/>
                </a:solidFill>
                <a:cs typeface="Calibri"/>
              </a:rPr>
              <a:t>of</a:t>
            </a:r>
            <a:r>
              <a:rPr sz="1000" spc="110" dirty="0">
                <a:solidFill>
                  <a:prstClr val="black"/>
                </a:solidFill>
                <a:cs typeface="Calibri"/>
              </a:rPr>
              <a:t> </a:t>
            </a:r>
            <a:r>
              <a:rPr sz="1000" spc="-15" dirty="0">
                <a:solidFill>
                  <a:prstClr val="black"/>
                </a:solidFill>
                <a:cs typeface="Calibri"/>
              </a:rPr>
              <a:t>life</a:t>
            </a:r>
            <a:r>
              <a:rPr sz="1000" spc="105"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0" dirty="0">
                <a:solidFill>
                  <a:prstClr val="black"/>
                </a:solidFill>
                <a:cs typeface="Calibri"/>
              </a:rPr>
              <a:t>expected</a:t>
            </a:r>
            <a:r>
              <a:rPr sz="1000" spc="110" dirty="0">
                <a:solidFill>
                  <a:prstClr val="black"/>
                </a:solidFill>
                <a:cs typeface="Calibri"/>
              </a:rPr>
              <a:t> </a:t>
            </a:r>
            <a:r>
              <a:rPr sz="1000" spc="-10" dirty="0">
                <a:solidFill>
                  <a:prstClr val="black"/>
                </a:solidFill>
                <a:cs typeface="Calibri"/>
              </a:rPr>
              <a:t>disease</a:t>
            </a:r>
            <a:r>
              <a:rPr sz="1000" spc="114" dirty="0">
                <a:solidFill>
                  <a:prstClr val="black"/>
                </a:solidFill>
                <a:cs typeface="Calibri"/>
              </a:rPr>
              <a:t> </a:t>
            </a:r>
            <a:r>
              <a:rPr sz="1000" dirty="0">
                <a:solidFill>
                  <a:prstClr val="black"/>
                </a:solidFill>
                <a:cs typeface="Calibri"/>
              </a:rPr>
              <a:t>control.</a:t>
            </a:r>
            <a:r>
              <a:rPr sz="975" baseline="38461" dirty="0">
                <a:solidFill>
                  <a:srgbClr val="007FAC"/>
                </a:solidFill>
                <a:cs typeface="Calibri"/>
                <a:hlinkClick r:id="rId2" action="ppaction://hlinksldjump"/>
              </a:rPr>
              <a:t>90</a:t>
            </a:r>
            <a:endParaRPr sz="975" baseline="38461">
              <a:solidFill>
                <a:prstClr val="black"/>
              </a:solidFill>
              <a:cs typeface="Calibri"/>
            </a:endParaRPr>
          </a:p>
        </p:txBody>
      </p:sp>
      <p:sp>
        <p:nvSpPr>
          <p:cNvPr id="6" name="object 6"/>
          <p:cNvSpPr txBox="1"/>
          <p:nvPr/>
        </p:nvSpPr>
        <p:spPr>
          <a:xfrm>
            <a:off x="5155800" y="4706375"/>
            <a:ext cx="4005148" cy="1089401"/>
          </a:xfrm>
          <a:prstGeom prst="rect">
            <a:avLst/>
          </a:prstGeom>
        </p:spPr>
        <p:txBody>
          <a:bodyPr vert="horz" wrap="square" lIns="0" tIns="12065" rIns="0" bIns="0" rtlCol="0">
            <a:spAutoFit/>
          </a:bodyPr>
          <a:lstStyle/>
          <a:p>
            <a:pPr marL="12700" marR="5080" indent="126364" algn="just">
              <a:spcBef>
                <a:spcPts val="95"/>
              </a:spcBef>
            </a:pPr>
            <a:r>
              <a:rPr sz="1000" spc="-10" dirty="0">
                <a:solidFill>
                  <a:prstClr val="black"/>
                </a:solidFill>
                <a:cs typeface="Calibri"/>
              </a:rPr>
              <a:t>For oligometastatic disease, </a:t>
            </a:r>
            <a:r>
              <a:rPr sz="1000" spc="-20" dirty="0">
                <a:solidFill>
                  <a:prstClr val="black"/>
                </a:solidFill>
                <a:cs typeface="Calibri"/>
              </a:rPr>
              <a:t>surgery, </a:t>
            </a:r>
            <a:r>
              <a:rPr sz="1000" spc="-10" dirty="0">
                <a:solidFill>
                  <a:prstClr val="black"/>
                </a:solidFill>
                <a:cs typeface="Calibri"/>
              </a:rPr>
              <a:t>RFA, cryotherapy or </a:t>
            </a:r>
            <a:r>
              <a:rPr sz="1000" spc="-5" dirty="0">
                <a:solidFill>
                  <a:prstClr val="black"/>
                </a:solidFill>
                <a:cs typeface="Calibri"/>
              </a:rPr>
              <a:t> </a:t>
            </a:r>
            <a:r>
              <a:rPr sz="1000" spc="-10" dirty="0">
                <a:solidFill>
                  <a:prstClr val="black"/>
                </a:solidFill>
                <a:cs typeface="Calibri"/>
              </a:rPr>
              <a:t>stereotactic RT can be considered </a:t>
            </a:r>
            <a:r>
              <a:rPr sz="1000" spc="-5" dirty="0">
                <a:solidFill>
                  <a:prstClr val="black"/>
                </a:solidFill>
                <a:cs typeface="Calibri"/>
              </a:rPr>
              <a:t>in </a:t>
            </a:r>
            <a:r>
              <a:rPr sz="1000" spc="-10" dirty="0">
                <a:solidFill>
                  <a:prstClr val="black"/>
                </a:solidFill>
                <a:cs typeface="Calibri"/>
              </a:rPr>
              <a:t>selected cases. ChT </a:t>
            </a:r>
            <a:r>
              <a:rPr sz="1000" spc="-5" dirty="0">
                <a:solidFill>
                  <a:prstClr val="black"/>
                </a:solidFill>
                <a:cs typeface="Calibri"/>
              </a:rPr>
              <a:t>is </a:t>
            </a:r>
            <a:r>
              <a:rPr sz="1000" dirty="0">
                <a:solidFill>
                  <a:prstClr val="black"/>
                </a:solidFill>
                <a:cs typeface="Calibri"/>
              </a:rPr>
              <a:t> </a:t>
            </a:r>
            <a:r>
              <a:rPr sz="1000" spc="-10" dirty="0">
                <a:solidFill>
                  <a:prstClr val="black"/>
                </a:solidFill>
                <a:cs typeface="Calibri"/>
              </a:rPr>
              <a:t>inactive and </a:t>
            </a:r>
            <a:r>
              <a:rPr sz="1000" spc="-5" dirty="0">
                <a:solidFill>
                  <a:prstClr val="black"/>
                </a:solidFill>
                <a:cs typeface="Calibri"/>
              </a:rPr>
              <a:t>is </a:t>
            </a:r>
            <a:r>
              <a:rPr sz="1000" spc="-10" dirty="0">
                <a:solidFill>
                  <a:prstClr val="black"/>
                </a:solidFill>
                <a:cs typeface="Calibri"/>
              </a:rPr>
              <a:t>generally not recommended </a:t>
            </a:r>
            <a:r>
              <a:rPr sz="1000" spc="-35" dirty="0">
                <a:solidFill>
                  <a:prstClr val="black"/>
                </a:solidFill>
                <a:cs typeface="Calibri"/>
              </a:rPr>
              <a:t>[V,</a:t>
            </a:r>
            <a:r>
              <a:rPr sz="1000" spc="-30" dirty="0">
                <a:solidFill>
                  <a:prstClr val="black"/>
                </a:solidFill>
                <a:cs typeface="Calibri"/>
              </a:rPr>
              <a:t> </a:t>
            </a:r>
            <a:r>
              <a:rPr sz="1000" spc="-5" dirty="0">
                <a:solidFill>
                  <a:prstClr val="black"/>
                </a:solidFill>
                <a:cs typeface="Calibri"/>
              </a:rPr>
              <a:t>D]. </a:t>
            </a:r>
            <a:r>
              <a:rPr sz="1000" spc="-10" dirty="0">
                <a:solidFill>
                  <a:prstClr val="black"/>
                </a:solidFill>
                <a:cs typeface="Calibri"/>
              </a:rPr>
              <a:t>In con- </a:t>
            </a:r>
            <a:r>
              <a:rPr sz="1000" spc="-5" dirty="0">
                <a:solidFill>
                  <a:prstClr val="black"/>
                </a:solidFill>
                <a:cs typeface="Calibri"/>
              </a:rPr>
              <a:t> </a:t>
            </a:r>
            <a:r>
              <a:rPr sz="1000" spc="-10" dirty="0">
                <a:solidFill>
                  <a:prstClr val="black"/>
                </a:solidFill>
                <a:cs typeface="Calibri"/>
              </a:rPr>
              <a:t>ventional chordoma there are preliminary data on the ac- </a:t>
            </a:r>
            <a:r>
              <a:rPr sz="1000" spc="-5" dirty="0">
                <a:solidFill>
                  <a:prstClr val="black"/>
                </a:solidFill>
                <a:cs typeface="Calibri"/>
              </a:rPr>
              <a:t> tivity</a:t>
            </a:r>
            <a:r>
              <a:rPr sz="1000"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epidermal</a:t>
            </a:r>
            <a:r>
              <a:rPr sz="1000" spc="-5" dirty="0">
                <a:solidFill>
                  <a:prstClr val="black"/>
                </a:solidFill>
                <a:cs typeface="Calibri"/>
              </a:rPr>
              <a:t> </a:t>
            </a:r>
            <a:r>
              <a:rPr sz="1000" spc="-10" dirty="0">
                <a:solidFill>
                  <a:prstClr val="black"/>
                </a:solidFill>
                <a:cs typeface="Calibri"/>
              </a:rPr>
              <a:t>growth</a:t>
            </a:r>
            <a:r>
              <a:rPr sz="1000" spc="-5" dirty="0">
                <a:solidFill>
                  <a:prstClr val="black"/>
                </a:solidFill>
                <a:cs typeface="Calibri"/>
              </a:rPr>
              <a:t> </a:t>
            </a:r>
            <a:r>
              <a:rPr sz="1000" spc="-10" dirty="0">
                <a:solidFill>
                  <a:prstClr val="black"/>
                </a:solidFill>
                <a:cs typeface="Calibri"/>
              </a:rPr>
              <a:t>factor</a:t>
            </a:r>
            <a:r>
              <a:rPr sz="1000" spc="-5" dirty="0">
                <a:solidFill>
                  <a:prstClr val="black"/>
                </a:solidFill>
                <a:cs typeface="Calibri"/>
              </a:rPr>
              <a:t> </a:t>
            </a:r>
            <a:r>
              <a:rPr sz="1000" spc="-10" dirty="0">
                <a:solidFill>
                  <a:prstClr val="black"/>
                </a:solidFill>
                <a:cs typeface="Calibri"/>
              </a:rPr>
              <a:t>receptor</a:t>
            </a:r>
            <a:r>
              <a:rPr sz="1000" spc="-5" dirty="0">
                <a:solidFill>
                  <a:prstClr val="black"/>
                </a:solidFill>
                <a:cs typeface="Calibri"/>
              </a:rPr>
              <a:t> </a:t>
            </a:r>
            <a:r>
              <a:rPr sz="1000" spc="-10" dirty="0">
                <a:solidFill>
                  <a:prstClr val="black"/>
                </a:solidFill>
                <a:cs typeface="Calibri"/>
              </a:rPr>
              <a:t>inhibitors,</a:t>
            </a:r>
            <a:r>
              <a:rPr sz="1000" spc="-5" dirty="0">
                <a:solidFill>
                  <a:prstClr val="black"/>
                </a:solidFill>
                <a:cs typeface="Calibri"/>
              </a:rPr>
              <a:t> </a:t>
            </a:r>
            <a:r>
              <a:rPr sz="1000" spc="-10" dirty="0">
                <a:solidFill>
                  <a:prstClr val="black"/>
                </a:solidFill>
                <a:cs typeface="Calibri"/>
              </a:rPr>
              <a:t>and </a:t>
            </a:r>
            <a:r>
              <a:rPr sz="1000" spc="-215" dirty="0">
                <a:solidFill>
                  <a:prstClr val="black"/>
                </a:solidFill>
                <a:cs typeface="Calibri"/>
              </a:rPr>
              <a:t> </a:t>
            </a:r>
            <a:r>
              <a:rPr sz="1000" spc="-10" dirty="0">
                <a:solidFill>
                  <a:prstClr val="black"/>
                </a:solidFill>
                <a:cs typeface="Calibri"/>
              </a:rPr>
              <a:t>these</a:t>
            </a:r>
            <a:r>
              <a:rPr sz="1000" spc="-5" dirty="0">
                <a:solidFill>
                  <a:prstClr val="black"/>
                </a:solidFill>
                <a:cs typeface="Calibri"/>
              </a:rPr>
              <a:t> </a:t>
            </a:r>
            <a:r>
              <a:rPr sz="1000" spc="-10" dirty="0">
                <a:solidFill>
                  <a:prstClr val="black"/>
                </a:solidFill>
                <a:cs typeface="Calibri"/>
              </a:rPr>
              <a:t>agents</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currently</a:t>
            </a:r>
            <a:r>
              <a:rPr sz="1000" spc="-5" dirty="0">
                <a:solidFill>
                  <a:prstClr val="black"/>
                </a:solidFill>
                <a:cs typeface="Calibri"/>
              </a:rPr>
              <a:t> </a:t>
            </a:r>
            <a:r>
              <a:rPr sz="1000" spc="-10" dirty="0">
                <a:solidFill>
                  <a:prstClr val="black"/>
                </a:solidFill>
                <a:cs typeface="Calibri"/>
              </a:rPr>
              <a:t>under</a:t>
            </a:r>
            <a:r>
              <a:rPr sz="1000" spc="-5" dirty="0">
                <a:solidFill>
                  <a:prstClr val="black"/>
                </a:solidFill>
                <a:cs typeface="Calibri"/>
              </a:rPr>
              <a:t> </a:t>
            </a:r>
            <a:r>
              <a:rPr sz="1000" spc="-10" dirty="0">
                <a:solidFill>
                  <a:prstClr val="black"/>
                </a:solidFill>
                <a:cs typeface="Calibri"/>
              </a:rPr>
              <a:t>investigation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clinical </a:t>
            </a:r>
            <a:r>
              <a:rPr sz="1000" spc="-5" dirty="0">
                <a:solidFill>
                  <a:prstClr val="black"/>
                </a:solidFill>
                <a:cs typeface="Calibri"/>
              </a:rPr>
              <a:t> </a:t>
            </a:r>
            <a:r>
              <a:rPr sz="1000" spc="-10" dirty="0">
                <a:solidFill>
                  <a:prstClr val="black"/>
                </a:solidFill>
                <a:cs typeface="Calibri"/>
              </a:rPr>
              <a:t>studies. Enhancer of </a:t>
            </a:r>
            <a:r>
              <a:rPr sz="1000" spc="-20" dirty="0">
                <a:solidFill>
                  <a:prstClr val="black"/>
                </a:solidFill>
                <a:cs typeface="Calibri"/>
              </a:rPr>
              <a:t>zeste </a:t>
            </a:r>
            <a:r>
              <a:rPr sz="1000" spc="-10" dirty="0">
                <a:solidFill>
                  <a:prstClr val="black"/>
                </a:solidFill>
                <a:cs typeface="Calibri"/>
              </a:rPr>
              <a:t>homolog 2 (EZH2) </a:t>
            </a:r>
            <a:r>
              <a:rPr sz="1000" spc="-5" dirty="0">
                <a:solidFill>
                  <a:prstClr val="black"/>
                </a:solidFill>
                <a:cs typeface="Calibri"/>
              </a:rPr>
              <a:t>inhibitors </a:t>
            </a:r>
            <a:r>
              <a:rPr sz="1000" spc="-10" dirty="0">
                <a:solidFill>
                  <a:prstClr val="black"/>
                </a:solidFill>
                <a:cs typeface="Calibri"/>
              </a:rPr>
              <a:t>have </a:t>
            </a:r>
            <a:r>
              <a:rPr sz="1000" spc="-5" dirty="0">
                <a:solidFill>
                  <a:prstClr val="black"/>
                </a:solidFill>
                <a:cs typeface="Calibri"/>
              </a:rPr>
              <a:t> </a:t>
            </a:r>
            <a:r>
              <a:rPr sz="1000" spc="-10" dirty="0">
                <a:solidFill>
                  <a:prstClr val="black"/>
                </a:solidFill>
                <a:cs typeface="Calibri"/>
              </a:rPr>
              <a:t>shown</a:t>
            </a:r>
            <a:r>
              <a:rPr sz="1000" spc="-5" dirty="0">
                <a:solidFill>
                  <a:prstClr val="black"/>
                </a:solidFill>
                <a:cs typeface="Calibri"/>
              </a:rPr>
              <a:t> </a:t>
            </a:r>
            <a:r>
              <a:rPr sz="1000" spc="-10" dirty="0">
                <a:solidFill>
                  <a:prstClr val="black"/>
                </a:solidFill>
                <a:cs typeface="Calibri"/>
              </a:rPr>
              <a:t>preliminary</a:t>
            </a:r>
            <a:r>
              <a:rPr sz="1000" spc="-5" dirty="0">
                <a:solidFill>
                  <a:prstClr val="black"/>
                </a:solidFill>
                <a:cs typeface="Calibri"/>
              </a:rPr>
              <a:t> </a:t>
            </a:r>
            <a:r>
              <a:rPr sz="1000" spc="-10" dirty="0">
                <a:solidFill>
                  <a:prstClr val="black"/>
                </a:solidFill>
                <a:cs typeface="Calibri"/>
              </a:rPr>
              <a:t>activity</a:t>
            </a:r>
            <a:r>
              <a:rPr sz="1000" spc="-5" dirty="0">
                <a:solidFill>
                  <a:prstClr val="black"/>
                </a:solidFill>
                <a:cs typeface="Calibri"/>
              </a:rPr>
              <a:t> in</a:t>
            </a:r>
            <a:r>
              <a:rPr sz="1000" dirty="0">
                <a:solidFill>
                  <a:prstClr val="black"/>
                </a:solidFill>
                <a:cs typeface="Calibri"/>
              </a:rPr>
              <a:t> </a:t>
            </a:r>
            <a:r>
              <a:rPr sz="1000" i="1" spc="-10" dirty="0">
                <a:solidFill>
                  <a:prstClr val="black"/>
                </a:solidFill>
                <a:cs typeface="Calibri"/>
              </a:rPr>
              <a:t>INI1</a:t>
            </a:r>
            <a:r>
              <a:rPr sz="1000" spc="-10" dirty="0">
                <a:solidFill>
                  <a:prstClr val="black"/>
                </a:solidFill>
                <a:cs typeface="Calibri"/>
              </a:rPr>
              <a:t>-negative,</a:t>
            </a:r>
            <a:r>
              <a:rPr sz="1000" spc="-5" dirty="0">
                <a:solidFill>
                  <a:prstClr val="black"/>
                </a:solidFill>
                <a:cs typeface="Calibri"/>
              </a:rPr>
              <a:t> </a:t>
            </a:r>
            <a:r>
              <a:rPr sz="1000" spc="-10" dirty="0">
                <a:solidFill>
                  <a:prstClr val="black"/>
                </a:solidFill>
                <a:cs typeface="Calibri"/>
              </a:rPr>
              <a:t>poorly</a:t>
            </a:r>
            <a:r>
              <a:rPr sz="1000" spc="-5" dirty="0">
                <a:solidFill>
                  <a:prstClr val="black"/>
                </a:solidFill>
                <a:cs typeface="Calibri"/>
              </a:rPr>
              <a:t> </a:t>
            </a:r>
            <a:r>
              <a:rPr sz="1000" spc="-15" dirty="0">
                <a:solidFill>
                  <a:prstClr val="black"/>
                </a:solidFill>
                <a:cs typeface="Calibri"/>
              </a:rPr>
              <a:t>differ- </a:t>
            </a:r>
            <a:r>
              <a:rPr sz="1000" spc="-215" dirty="0">
                <a:solidFill>
                  <a:prstClr val="black"/>
                </a:solidFill>
                <a:cs typeface="Calibri"/>
              </a:rPr>
              <a:t> </a:t>
            </a:r>
            <a:r>
              <a:rPr sz="1000" spc="-10" dirty="0">
                <a:solidFill>
                  <a:prstClr val="black"/>
                </a:solidFill>
                <a:cs typeface="Calibri"/>
              </a:rPr>
              <a:t>entiated</a:t>
            </a:r>
            <a:r>
              <a:rPr sz="1000" spc="85" dirty="0">
                <a:solidFill>
                  <a:prstClr val="black"/>
                </a:solidFill>
                <a:cs typeface="Calibri"/>
              </a:rPr>
              <a:t> </a:t>
            </a:r>
            <a:r>
              <a:rPr sz="1000" spc="-10" dirty="0">
                <a:solidFill>
                  <a:prstClr val="black"/>
                </a:solidFill>
                <a:cs typeface="Calibri"/>
              </a:rPr>
              <a:t>chordoma.</a:t>
            </a:r>
            <a:endParaRPr sz="1000">
              <a:solidFill>
                <a:prstClr val="black"/>
              </a:solidFill>
              <a:cs typeface="Calibri"/>
            </a:endParaRPr>
          </a:p>
        </p:txBody>
      </p:sp>
      <p:sp>
        <p:nvSpPr>
          <p:cNvPr id="7" name="object 7"/>
          <p:cNvSpPr txBox="1"/>
          <p:nvPr/>
        </p:nvSpPr>
        <p:spPr>
          <a:xfrm>
            <a:off x="5106554" y="6275880"/>
            <a:ext cx="4103636" cy="3112390"/>
          </a:xfrm>
          <a:prstGeom prst="rect">
            <a:avLst/>
          </a:prstGeom>
        </p:spPr>
        <p:txBody>
          <a:bodyPr vert="horz" wrap="square" lIns="0" tIns="62230" rIns="0" bIns="0" rtlCol="0">
            <a:spAutoFit/>
          </a:bodyPr>
          <a:lstStyle/>
          <a:p>
            <a:pPr marL="50800" algn="just">
              <a:spcBef>
                <a:spcPts val="490"/>
              </a:spcBef>
            </a:pPr>
            <a:r>
              <a:rPr sz="1000" i="1" spc="-30" dirty="0">
                <a:solidFill>
                  <a:srgbClr val="7B0451"/>
                </a:solidFill>
                <a:latin typeface="Arial"/>
                <a:cs typeface="Arial"/>
              </a:rPr>
              <a:t>Giant</a:t>
            </a:r>
            <a:r>
              <a:rPr sz="1000" i="1" spc="25" dirty="0">
                <a:solidFill>
                  <a:srgbClr val="7B0451"/>
                </a:solidFill>
                <a:latin typeface="Arial"/>
                <a:cs typeface="Arial"/>
              </a:rPr>
              <a:t> </a:t>
            </a:r>
            <a:r>
              <a:rPr sz="1000" i="1" spc="-35" dirty="0">
                <a:solidFill>
                  <a:srgbClr val="7B0451"/>
                </a:solidFill>
                <a:latin typeface="Arial"/>
                <a:cs typeface="Arial"/>
              </a:rPr>
              <a:t>cell</a:t>
            </a:r>
            <a:r>
              <a:rPr sz="1000" i="1" spc="50" dirty="0">
                <a:solidFill>
                  <a:srgbClr val="7B0451"/>
                </a:solidFill>
                <a:latin typeface="Arial"/>
                <a:cs typeface="Arial"/>
              </a:rPr>
              <a:t> </a:t>
            </a:r>
            <a:r>
              <a:rPr sz="1000" i="1" spc="-15" dirty="0">
                <a:solidFill>
                  <a:srgbClr val="7B0451"/>
                </a:solidFill>
                <a:latin typeface="Arial"/>
                <a:cs typeface="Arial"/>
              </a:rPr>
              <a:t>tumour</a:t>
            </a:r>
            <a:r>
              <a:rPr sz="1000" i="1" spc="45" dirty="0">
                <a:solidFill>
                  <a:srgbClr val="7B0451"/>
                </a:solidFill>
                <a:latin typeface="Arial"/>
                <a:cs typeface="Arial"/>
              </a:rPr>
              <a:t> </a:t>
            </a:r>
            <a:r>
              <a:rPr sz="1000" i="1" spc="-5" dirty="0">
                <a:solidFill>
                  <a:srgbClr val="7B0451"/>
                </a:solidFill>
                <a:latin typeface="Arial"/>
                <a:cs typeface="Arial"/>
              </a:rPr>
              <a:t>of</a:t>
            </a:r>
            <a:r>
              <a:rPr sz="1000" i="1" spc="45" dirty="0">
                <a:solidFill>
                  <a:srgbClr val="7B0451"/>
                </a:solidFill>
                <a:latin typeface="Arial"/>
                <a:cs typeface="Arial"/>
              </a:rPr>
              <a:t> </a:t>
            </a:r>
            <a:r>
              <a:rPr sz="1000" i="1" spc="-50" dirty="0">
                <a:solidFill>
                  <a:srgbClr val="7B0451"/>
                </a:solidFill>
                <a:latin typeface="Arial"/>
                <a:cs typeface="Arial"/>
              </a:rPr>
              <a:t>bone</a:t>
            </a:r>
            <a:endParaRPr sz="1000">
              <a:solidFill>
                <a:prstClr val="black"/>
              </a:solidFill>
              <a:latin typeface="Arial"/>
              <a:cs typeface="Arial"/>
            </a:endParaRPr>
          </a:p>
          <a:p>
            <a:pPr marL="50800" marR="43180" algn="just">
              <a:spcBef>
                <a:spcPts val="395"/>
              </a:spcBef>
            </a:pPr>
            <a:r>
              <a:rPr sz="1000" spc="-10" dirty="0">
                <a:solidFill>
                  <a:prstClr val="black"/>
                </a:solidFill>
                <a:cs typeface="Calibri"/>
              </a:rPr>
              <a:t>GCTB</a:t>
            </a:r>
            <a:r>
              <a:rPr sz="1000" spc="-5" dirty="0">
                <a:solidFill>
                  <a:prstClr val="black"/>
                </a:solidFill>
                <a:cs typeface="Calibri"/>
              </a:rPr>
              <a:t> is</a:t>
            </a:r>
            <a:r>
              <a:rPr sz="1000"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locally</a:t>
            </a:r>
            <a:r>
              <a:rPr sz="1000" spc="-5" dirty="0">
                <a:solidFill>
                  <a:prstClr val="black"/>
                </a:solidFill>
                <a:cs typeface="Calibri"/>
              </a:rPr>
              <a:t> </a:t>
            </a:r>
            <a:r>
              <a:rPr sz="1000" spc="-10" dirty="0">
                <a:solidFill>
                  <a:prstClr val="black"/>
                </a:solidFill>
                <a:cs typeface="Calibri"/>
              </a:rPr>
              <a:t>aggressive,</a:t>
            </a:r>
            <a:r>
              <a:rPr sz="1000" spc="-5" dirty="0">
                <a:solidFill>
                  <a:prstClr val="black"/>
                </a:solidFill>
                <a:cs typeface="Calibri"/>
              </a:rPr>
              <a:t> </a:t>
            </a:r>
            <a:r>
              <a:rPr sz="1000" spc="-15" dirty="0">
                <a:solidFill>
                  <a:prstClr val="black"/>
                </a:solidFill>
                <a:cs typeface="Calibri"/>
              </a:rPr>
              <a:t>rarely</a:t>
            </a:r>
            <a:r>
              <a:rPr sz="1000" spc="-10" dirty="0">
                <a:solidFill>
                  <a:prstClr val="black"/>
                </a:solidFill>
                <a:cs typeface="Calibri"/>
              </a:rPr>
              <a:t> metastatic</a:t>
            </a:r>
            <a:r>
              <a:rPr sz="1000" spc="-5" dirty="0">
                <a:solidFill>
                  <a:prstClr val="black"/>
                </a:solidFill>
                <a:cs typeface="Calibri"/>
              </a:rPr>
              <a:t> </a:t>
            </a:r>
            <a:r>
              <a:rPr sz="1000" spc="-20" dirty="0">
                <a:solidFill>
                  <a:prstClr val="black"/>
                </a:solidFill>
                <a:cs typeface="Calibri"/>
              </a:rPr>
              <a:t>tumour, </a:t>
            </a:r>
            <a:r>
              <a:rPr sz="1000" spc="-15" dirty="0">
                <a:solidFill>
                  <a:prstClr val="black"/>
                </a:solidFill>
                <a:cs typeface="Calibri"/>
              </a:rPr>
              <a:t> </a:t>
            </a:r>
            <a:r>
              <a:rPr sz="1000" spc="-5" dirty="0">
                <a:solidFill>
                  <a:prstClr val="black"/>
                </a:solidFill>
                <a:cs typeface="Calibri"/>
              </a:rPr>
              <a:t>typically </a:t>
            </a:r>
            <a:r>
              <a:rPr sz="1000" spc="-10" dirty="0">
                <a:solidFill>
                  <a:prstClr val="black"/>
                </a:solidFill>
                <a:cs typeface="Calibri"/>
              </a:rPr>
              <a:t>affecting the end of long bones, but also arising </a:t>
            </a:r>
            <a:r>
              <a:rPr sz="1000" spc="-5" dirty="0">
                <a:solidFill>
                  <a:prstClr val="black"/>
                </a:solidFill>
                <a:cs typeface="Calibri"/>
              </a:rPr>
              <a:t>in </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axial</a:t>
            </a:r>
            <a:r>
              <a:rPr sz="1000" spc="-5" dirty="0">
                <a:solidFill>
                  <a:prstClr val="black"/>
                </a:solidFill>
                <a:cs typeface="Calibri"/>
              </a:rPr>
              <a:t> </a:t>
            </a:r>
            <a:r>
              <a:rPr sz="1000" spc="-15" dirty="0">
                <a:solidFill>
                  <a:prstClr val="black"/>
                </a:solidFill>
                <a:cs typeface="Calibri"/>
              </a:rPr>
              <a:t>skeleton,</a:t>
            </a:r>
            <a:r>
              <a:rPr sz="1000" spc="-10" dirty="0">
                <a:solidFill>
                  <a:prstClr val="black"/>
                </a:solidFill>
                <a:cs typeface="Calibri"/>
              </a:rPr>
              <a:t> especially</a:t>
            </a:r>
            <a:r>
              <a:rPr sz="1000" spc="-5"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10" dirty="0">
                <a:solidFill>
                  <a:prstClr val="black"/>
                </a:solidFill>
                <a:cs typeface="Calibri"/>
              </a:rPr>
              <a:t>sacrum</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vertebral </a:t>
            </a:r>
            <a:r>
              <a:rPr sz="1000" spc="-5" dirty="0">
                <a:solidFill>
                  <a:prstClr val="black"/>
                </a:solidFill>
                <a:cs typeface="Calibri"/>
              </a:rPr>
              <a:t> </a:t>
            </a:r>
            <a:r>
              <a:rPr sz="1000" dirty="0">
                <a:solidFill>
                  <a:prstClr val="black"/>
                </a:solidFill>
                <a:cs typeface="Calibri"/>
              </a:rPr>
              <a:t>bodies.</a:t>
            </a:r>
            <a:r>
              <a:rPr sz="975" baseline="38461" dirty="0">
                <a:solidFill>
                  <a:srgbClr val="007FAC"/>
                </a:solidFill>
                <a:cs typeface="Calibri"/>
                <a:hlinkClick r:id="rId4" action="ppaction://hlinksldjump"/>
              </a:rPr>
              <a:t>4</a:t>
            </a:r>
            <a:endParaRPr sz="975" baseline="38461">
              <a:solidFill>
                <a:prstClr val="black"/>
              </a:solidFill>
              <a:cs typeface="Calibri"/>
            </a:endParaRPr>
          </a:p>
          <a:p>
            <a:pPr marL="50800" marR="43180" indent="126364" algn="just">
              <a:lnSpc>
                <a:spcPts val="1200"/>
              </a:lnSpc>
              <a:spcBef>
                <a:spcPts val="20"/>
              </a:spcBef>
            </a:pPr>
            <a:r>
              <a:rPr sz="1000" spc="-5" dirty="0">
                <a:solidFill>
                  <a:prstClr val="black"/>
                </a:solidFill>
                <a:cs typeface="Calibri"/>
              </a:rPr>
              <a:t>LR in </a:t>
            </a:r>
            <a:r>
              <a:rPr sz="1000" spc="-10" dirty="0">
                <a:solidFill>
                  <a:prstClr val="black"/>
                </a:solidFill>
                <a:cs typeface="Calibri"/>
              </a:rPr>
              <a:t>GCTBs occurs </a:t>
            </a:r>
            <a:r>
              <a:rPr sz="1000" spc="-5" dirty="0">
                <a:solidFill>
                  <a:prstClr val="black"/>
                </a:solidFill>
                <a:cs typeface="Calibri"/>
              </a:rPr>
              <a:t>in </a:t>
            </a:r>
            <a:r>
              <a:rPr sz="1000" spc="-10" dirty="0">
                <a:solidFill>
                  <a:prstClr val="black"/>
                </a:solidFill>
                <a:cs typeface="Calibri"/>
              </a:rPr>
              <a:t>up to 50% of cases, with soft tissue </a:t>
            </a:r>
            <a:r>
              <a:rPr sz="1000" spc="-5" dirty="0">
                <a:solidFill>
                  <a:prstClr val="black"/>
                </a:solidFill>
                <a:cs typeface="Calibri"/>
              </a:rPr>
              <a:t> </a:t>
            </a:r>
            <a:r>
              <a:rPr sz="1000" spc="-10" dirty="0">
                <a:solidFill>
                  <a:prstClr val="black"/>
                </a:solidFill>
                <a:cs typeface="Calibri"/>
              </a:rPr>
              <a:t>extension being the most relevant prognostic </a:t>
            </a:r>
            <a:r>
              <a:rPr sz="1000" spc="-20" dirty="0">
                <a:solidFill>
                  <a:prstClr val="black"/>
                </a:solidFill>
                <a:cs typeface="Calibri"/>
              </a:rPr>
              <a:t>factor. </a:t>
            </a:r>
            <a:r>
              <a:rPr sz="1000" spc="-10" dirty="0">
                <a:solidFill>
                  <a:prstClr val="black"/>
                </a:solidFill>
                <a:cs typeface="Calibri"/>
              </a:rPr>
              <a:t>Up to </a:t>
            </a:r>
            <a:r>
              <a:rPr sz="1000" spc="-5" dirty="0">
                <a:solidFill>
                  <a:prstClr val="black"/>
                </a:solidFill>
                <a:cs typeface="Calibri"/>
              </a:rPr>
              <a:t> </a:t>
            </a:r>
            <a:r>
              <a:rPr sz="1000" spc="-10" dirty="0">
                <a:solidFill>
                  <a:prstClr val="black"/>
                </a:solidFill>
                <a:cs typeface="Calibri"/>
              </a:rPr>
              <a:t>5% of GCTBs </a:t>
            </a:r>
            <a:r>
              <a:rPr sz="1000" spc="-15" dirty="0">
                <a:solidFill>
                  <a:prstClr val="black"/>
                </a:solidFill>
                <a:cs typeface="Calibri"/>
              </a:rPr>
              <a:t>metastasise </a:t>
            </a:r>
            <a:r>
              <a:rPr sz="1000" spc="-10" dirty="0">
                <a:solidFill>
                  <a:prstClr val="black"/>
                </a:solidFill>
                <a:cs typeface="Calibri"/>
              </a:rPr>
              <a:t>to the lungs, often maintaining the </a:t>
            </a:r>
            <a:r>
              <a:rPr sz="1000" spc="-5" dirty="0">
                <a:solidFill>
                  <a:prstClr val="black"/>
                </a:solidFill>
                <a:cs typeface="Calibri"/>
              </a:rPr>
              <a:t> </a:t>
            </a:r>
            <a:r>
              <a:rPr sz="1000" spc="-10" dirty="0">
                <a:solidFill>
                  <a:prstClr val="black"/>
                </a:solidFill>
                <a:cs typeface="Calibri"/>
              </a:rPr>
              <a:t>classical </a:t>
            </a:r>
            <a:r>
              <a:rPr sz="1000" spc="-15" dirty="0">
                <a:solidFill>
                  <a:prstClr val="black"/>
                </a:solidFill>
                <a:cs typeface="Calibri"/>
              </a:rPr>
              <a:t>morphology, </a:t>
            </a:r>
            <a:r>
              <a:rPr sz="1000" spc="-10" dirty="0">
                <a:solidFill>
                  <a:prstClr val="black"/>
                </a:solidFill>
                <a:cs typeface="Calibri"/>
              </a:rPr>
              <a:t>while transformation to </a:t>
            </a:r>
            <a:r>
              <a:rPr sz="1000" spc="-15" dirty="0">
                <a:solidFill>
                  <a:prstClr val="black"/>
                </a:solidFill>
                <a:cs typeface="Calibri"/>
              </a:rPr>
              <a:t>a </a:t>
            </a:r>
            <a:r>
              <a:rPr sz="1000" spc="-10" dirty="0">
                <a:solidFill>
                  <a:prstClr val="black"/>
                </a:solidFill>
                <a:cs typeface="Calibri"/>
              </a:rPr>
              <a:t>high-grade </a:t>
            </a:r>
            <a:r>
              <a:rPr sz="1000" spc="-5" dirty="0">
                <a:solidFill>
                  <a:prstClr val="black"/>
                </a:solidFill>
                <a:cs typeface="Calibri"/>
              </a:rPr>
              <a:t> </a:t>
            </a:r>
            <a:r>
              <a:rPr sz="1000" spc="-10" dirty="0">
                <a:solidFill>
                  <a:prstClr val="black"/>
                </a:solidFill>
                <a:cs typeface="Calibri"/>
              </a:rPr>
              <a:t>malignancy</a:t>
            </a:r>
            <a:r>
              <a:rPr sz="1000" spc="-5" dirty="0">
                <a:solidFill>
                  <a:prstClr val="black"/>
                </a:solidFill>
                <a:cs typeface="Calibri"/>
              </a:rPr>
              <a:t> </a:t>
            </a:r>
            <a:r>
              <a:rPr sz="1000" spc="-15" dirty="0">
                <a:solidFill>
                  <a:prstClr val="black"/>
                </a:solidFill>
                <a:cs typeface="Calibri"/>
              </a:rPr>
              <a:t>may</a:t>
            </a:r>
            <a:r>
              <a:rPr sz="1000" spc="-10" dirty="0">
                <a:solidFill>
                  <a:prstClr val="black"/>
                </a:solidFill>
                <a:cs typeface="Calibri"/>
              </a:rPr>
              <a:t> occur</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1%-3%</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5" dirty="0">
                <a:solidFill>
                  <a:prstClr val="black"/>
                </a:solidFill>
                <a:cs typeface="Calibri"/>
              </a:rPr>
              <a:t>Primarily, </a:t>
            </a:r>
            <a:r>
              <a:rPr sz="1000" spc="-10" dirty="0">
                <a:solidFill>
                  <a:prstClr val="black"/>
                </a:solidFill>
                <a:cs typeface="Calibri"/>
              </a:rPr>
              <a:t> malignant</a:t>
            </a:r>
            <a:r>
              <a:rPr sz="1000" spc="-5" dirty="0">
                <a:solidFill>
                  <a:prstClr val="black"/>
                </a:solidFill>
                <a:cs typeface="Calibri"/>
              </a:rPr>
              <a:t> </a:t>
            </a:r>
            <a:r>
              <a:rPr sz="1000" spc="-10" dirty="0">
                <a:solidFill>
                  <a:prstClr val="black"/>
                </a:solidFill>
                <a:cs typeface="Calibri"/>
              </a:rPr>
              <a:t>GCTBs</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exceedingly</a:t>
            </a:r>
            <a:r>
              <a:rPr sz="1000" spc="-5" dirty="0">
                <a:solidFill>
                  <a:prstClr val="black"/>
                </a:solidFill>
                <a:cs typeface="Calibri"/>
              </a:rPr>
              <a:t> </a:t>
            </a:r>
            <a:r>
              <a:rPr sz="1000" spc="-15" dirty="0">
                <a:solidFill>
                  <a:prstClr val="black"/>
                </a:solidFill>
                <a:cs typeface="Calibri"/>
              </a:rPr>
              <a:t>rare.</a:t>
            </a:r>
            <a:r>
              <a:rPr sz="1000" spc="-10" dirty="0">
                <a:solidFill>
                  <a:prstClr val="black"/>
                </a:solidFill>
                <a:cs typeface="Calibri"/>
              </a:rPr>
              <a:t> Both</a:t>
            </a:r>
            <a:r>
              <a:rPr sz="1000" spc="204" dirty="0">
                <a:solidFill>
                  <a:prstClr val="black"/>
                </a:solidFill>
                <a:cs typeface="Calibri"/>
              </a:rPr>
              <a:t> </a:t>
            </a:r>
            <a:r>
              <a:rPr sz="1000" spc="-10" dirty="0">
                <a:solidFill>
                  <a:prstClr val="black"/>
                </a:solidFill>
                <a:cs typeface="Calibri"/>
              </a:rPr>
              <a:t>conventional </a:t>
            </a:r>
            <a:r>
              <a:rPr sz="1000" spc="-21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malignant</a:t>
            </a:r>
            <a:r>
              <a:rPr sz="1000" spc="-5" dirty="0">
                <a:solidFill>
                  <a:prstClr val="black"/>
                </a:solidFill>
                <a:cs typeface="Calibri"/>
              </a:rPr>
              <a:t> </a:t>
            </a:r>
            <a:r>
              <a:rPr sz="1000" spc="-10" dirty="0">
                <a:solidFill>
                  <a:prstClr val="black"/>
                </a:solidFill>
                <a:cs typeface="Calibri"/>
              </a:rPr>
              <a:t>GCTBs</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5" dirty="0">
                <a:solidFill>
                  <a:prstClr val="black"/>
                </a:solidFill>
                <a:cs typeface="Calibri"/>
              </a:rPr>
              <a:t>marked</a:t>
            </a:r>
            <a:r>
              <a:rPr sz="1000" spc="-10" dirty="0">
                <a:solidFill>
                  <a:prstClr val="black"/>
                </a:solidFill>
                <a:cs typeface="Calibri"/>
              </a:rPr>
              <a:t> by</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mutation</a:t>
            </a:r>
            <a:r>
              <a:rPr sz="1000" spc="-5" dirty="0">
                <a:solidFill>
                  <a:prstClr val="black"/>
                </a:solidFill>
                <a:cs typeface="Calibri"/>
              </a:rPr>
              <a:t> in</a:t>
            </a:r>
            <a:r>
              <a:rPr sz="1000" spc="215" dirty="0">
                <a:solidFill>
                  <a:prstClr val="black"/>
                </a:solidFill>
                <a:cs typeface="Calibri"/>
              </a:rPr>
              <a:t> </a:t>
            </a:r>
            <a:r>
              <a:rPr sz="1000" spc="-10" dirty="0">
                <a:solidFill>
                  <a:prstClr val="black"/>
                </a:solidFill>
                <a:cs typeface="Calibri"/>
              </a:rPr>
              <a:t>the </a:t>
            </a:r>
            <a:r>
              <a:rPr sz="1000" spc="-5" dirty="0">
                <a:solidFill>
                  <a:prstClr val="black"/>
                </a:solidFill>
                <a:cs typeface="Calibri"/>
              </a:rPr>
              <a:t> </a:t>
            </a:r>
            <a:r>
              <a:rPr sz="1000" i="1" spc="-10" dirty="0">
                <a:solidFill>
                  <a:prstClr val="black"/>
                </a:solidFill>
                <a:cs typeface="Calibri"/>
              </a:rPr>
              <a:t>H3F3A</a:t>
            </a:r>
            <a:r>
              <a:rPr sz="1000" i="1" spc="75" dirty="0">
                <a:solidFill>
                  <a:prstClr val="black"/>
                </a:solidFill>
                <a:cs typeface="Calibri"/>
              </a:rPr>
              <a:t> </a:t>
            </a:r>
            <a:r>
              <a:rPr sz="1000" spc="-10" dirty="0">
                <a:solidFill>
                  <a:prstClr val="black"/>
                </a:solidFill>
                <a:cs typeface="Calibri"/>
              </a:rPr>
              <a:t>gene,</a:t>
            </a:r>
            <a:r>
              <a:rPr sz="1000" spc="45" dirty="0">
                <a:solidFill>
                  <a:prstClr val="black"/>
                </a:solidFill>
                <a:cs typeface="Calibri"/>
              </a:rPr>
              <a:t> </a:t>
            </a:r>
            <a:r>
              <a:rPr sz="1000" spc="-10" dirty="0">
                <a:solidFill>
                  <a:prstClr val="black"/>
                </a:solidFill>
                <a:cs typeface="Calibri"/>
              </a:rPr>
              <a:t>the</a:t>
            </a:r>
            <a:r>
              <a:rPr sz="1000" spc="70" dirty="0">
                <a:solidFill>
                  <a:prstClr val="black"/>
                </a:solidFill>
                <a:cs typeface="Calibri"/>
              </a:rPr>
              <a:t> </a:t>
            </a:r>
            <a:r>
              <a:rPr sz="1000" spc="-10" dirty="0">
                <a:solidFill>
                  <a:prstClr val="black"/>
                </a:solidFill>
                <a:cs typeface="Calibri"/>
              </a:rPr>
              <a:t>detection</a:t>
            </a:r>
            <a:r>
              <a:rPr sz="1000" spc="70" dirty="0">
                <a:solidFill>
                  <a:prstClr val="black"/>
                </a:solidFill>
                <a:cs typeface="Calibri"/>
              </a:rPr>
              <a:t> </a:t>
            </a:r>
            <a:r>
              <a:rPr sz="1000" spc="-10" dirty="0">
                <a:solidFill>
                  <a:prstClr val="black"/>
                </a:solidFill>
                <a:cs typeface="Calibri"/>
              </a:rPr>
              <a:t>of</a:t>
            </a:r>
            <a:r>
              <a:rPr sz="1000" spc="75" dirty="0">
                <a:solidFill>
                  <a:prstClr val="black"/>
                </a:solidFill>
                <a:cs typeface="Calibri"/>
              </a:rPr>
              <a:t> </a:t>
            </a:r>
            <a:r>
              <a:rPr sz="1000" spc="-10" dirty="0">
                <a:solidFill>
                  <a:prstClr val="black"/>
                </a:solidFill>
                <a:cs typeface="Calibri"/>
              </a:rPr>
              <a:t>which</a:t>
            </a:r>
            <a:r>
              <a:rPr sz="1000" spc="70" dirty="0">
                <a:solidFill>
                  <a:prstClr val="black"/>
                </a:solidFill>
                <a:cs typeface="Calibri"/>
              </a:rPr>
              <a:t> </a:t>
            </a:r>
            <a:r>
              <a:rPr sz="1000" spc="-10" dirty="0">
                <a:solidFill>
                  <a:prstClr val="black"/>
                </a:solidFill>
                <a:cs typeface="Calibri"/>
              </a:rPr>
              <a:t>can</a:t>
            </a:r>
            <a:r>
              <a:rPr sz="1000" spc="80" dirty="0">
                <a:solidFill>
                  <a:prstClr val="black"/>
                </a:solidFill>
                <a:cs typeface="Calibri"/>
              </a:rPr>
              <a:t> </a:t>
            </a:r>
            <a:r>
              <a:rPr sz="1000" spc="-10" dirty="0">
                <a:solidFill>
                  <a:prstClr val="black"/>
                </a:solidFill>
                <a:cs typeface="Calibri"/>
              </a:rPr>
              <a:t>help</a:t>
            </a:r>
            <a:r>
              <a:rPr sz="1000" spc="70" dirty="0">
                <a:solidFill>
                  <a:prstClr val="black"/>
                </a:solidFill>
                <a:cs typeface="Calibri"/>
              </a:rPr>
              <a:t> </a:t>
            </a:r>
            <a:r>
              <a:rPr sz="1000" spc="-5" dirty="0">
                <a:solidFill>
                  <a:prstClr val="black"/>
                </a:solidFill>
                <a:cs typeface="Calibri"/>
              </a:rPr>
              <a:t>in</a:t>
            </a:r>
            <a:r>
              <a:rPr sz="1000" spc="75" dirty="0">
                <a:solidFill>
                  <a:prstClr val="black"/>
                </a:solidFill>
                <a:cs typeface="Calibri"/>
              </a:rPr>
              <a:t> </a:t>
            </a:r>
            <a:r>
              <a:rPr sz="1000" spc="-10" dirty="0">
                <a:solidFill>
                  <a:prstClr val="black"/>
                </a:solidFill>
                <a:cs typeface="Calibri"/>
              </a:rPr>
              <a:t>differential</a:t>
            </a:r>
            <a:endParaRPr sz="1000">
              <a:solidFill>
                <a:prstClr val="black"/>
              </a:solidFill>
              <a:cs typeface="Calibri"/>
            </a:endParaRPr>
          </a:p>
          <a:p>
            <a:pPr marL="50800" algn="just">
              <a:lnSpc>
                <a:spcPts val="1120"/>
              </a:lnSpc>
            </a:pPr>
            <a:r>
              <a:rPr sz="1000" spc="-10" dirty="0">
                <a:solidFill>
                  <a:prstClr val="black"/>
                </a:solidFill>
                <a:cs typeface="Calibri"/>
              </a:rPr>
              <a:t>diagnosis,</a:t>
            </a:r>
            <a:r>
              <a:rPr sz="1000" spc="229" dirty="0">
                <a:solidFill>
                  <a:prstClr val="black"/>
                </a:solidFill>
                <a:cs typeface="Calibri"/>
              </a:rPr>
              <a:t> </a:t>
            </a:r>
            <a:r>
              <a:rPr sz="1000" spc="-10" dirty="0">
                <a:solidFill>
                  <a:prstClr val="black"/>
                </a:solidFill>
                <a:cs typeface="Calibri"/>
              </a:rPr>
              <a:t>especially</a:t>
            </a:r>
            <a:r>
              <a:rPr sz="1000" spc="225" dirty="0">
                <a:solidFill>
                  <a:prstClr val="black"/>
                </a:solidFill>
                <a:cs typeface="Calibri"/>
              </a:rPr>
              <a:t> </a:t>
            </a:r>
            <a:r>
              <a:rPr sz="1000" spc="-10" dirty="0">
                <a:solidFill>
                  <a:prstClr val="black"/>
                </a:solidFill>
                <a:cs typeface="Calibri"/>
              </a:rPr>
              <a:t>with</a:t>
            </a:r>
            <a:r>
              <a:rPr sz="1000" spc="240" dirty="0">
                <a:solidFill>
                  <a:prstClr val="black"/>
                </a:solidFill>
                <a:cs typeface="Calibri"/>
              </a:rPr>
              <a:t> </a:t>
            </a:r>
            <a:r>
              <a:rPr sz="1000" spc="-15" dirty="0">
                <a:solidFill>
                  <a:prstClr val="black"/>
                </a:solidFill>
                <a:cs typeface="Calibri"/>
              </a:rPr>
              <a:t>osteosarcoma</a:t>
            </a:r>
            <a:r>
              <a:rPr sz="1000" spc="225" dirty="0">
                <a:solidFill>
                  <a:prstClr val="black"/>
                </a:solidFill>
                <a:cs typeface="Calibri"/>
              </a:rPr>
              <a:t> </a:t>
            </a:r>
            <a:r>
              <a:rPr sz="1000" spc="-10" dirty="0">
                <a:solidFill>
                  <a:prstClr val="black"/>
                </a:solidFill>
                <a:cs typeface="Calibri"/>
              </a:rPr>
              <a:t>enriched</a:t>
            </a:r>
            <a:r>
              <a:rPr sz="1000" spc="229" dirty="0">
                <a:solidFill>
                  <a:prstClr val="black"/>
                </a:solidFill>
                <a:cs typeface="Calibri"/>
              </a:rPr>
              <a:t> </a:t>
            </a:r>
            <a:r>
              <a:rPr sz="1000" spc="-5" dirty="0">
                <a:solidFill>
                  <a:prstClr val="black"/>
                </a:solidFill>
                <a:cs typeface="Calibri"/>
              </a:rPr>
              <a:t>in</a:t>
            </a:r>
            <a:r>
              <a:rPr sz="1000" spc="229" dirty="0">
                <a:solidFill>
                  <a:prstClr val="black"/>
                </a:solidFill>
                <a:cs typeface="Calibri"/>
              </a:rPr>
              <a:t> </a:t>
            </a:r>
            <a:r>
              <a:rPr sz="1000" spc="-10" dirty="0">
                <a:solidFill>
                  <a:prstClr val="black"/>
                </a:solidFill>
                <a:cs typeface="Calibri"/>
              </a:rPr>
              <a:t>giant</a:t>
            </a:r>
            <a:endParaRPr sz="1000">
              <a:solidFill>
                <a:prstClr val="black"/>
              </a:solidFill>
              <a:cs typeface="Calibri"/>
            </a:endParaRPr>
          </a:p>
          <a:p>
            <a:pPr marL="50800" marR="43180" algn="just">
              <a:lnSpc>
                <a:spcPts val="1200"/>
              </a:lnSpc>
              <a:spcBef>
                <a:spcPts val="40"/>
              </a:spcBef>
            </a:pPr>
            <a:r>
              <a:rPr sz="1000" spc="5" dirty="0">
                <a:solidFill>
                  <a:prstClr val="black"/>
                </a:solidFill>
                <a:cs typeface="Calibri"/>
              </a:rPr>
              <a:t>cells.</a:t>
            </a:r>
            <a:r>
              <a:rPr sz="975" spc="7" baseline="38461" dirty="0">
                <a:solidFill>
                  <a:srgbClr val="007FAC"/>
                </a:solidFill>
                <a:cs typeface="Calibri"/>
                <a:hlinkClick r:id="rId2" action="ppaction://hlinksldjump"/>
              </a:rPr>
              <a:t>91</a:t>
            </a:r>
            <a:r>
              <a:rPr sz="975" spc="15" baseline="38461" dirty="0">
                <a:solidFill>
                  <a:srgbClr val="007FAC"/>
                </a:solidFill>
                <a:cs typeface="Calibri"/>
              </a:rPr>
              <a:t> </a:t>
            </a:r>
            <a:r>
              <a:rPr sz="1000" spc="-10" dirty="0">
                <a:solidFill>
                  <a:prstClr val="black"/>
                </a:solidFill>
                <a:cs typeface="Calibri"/>
              </a:rPr>
              <a:t>Demonstration</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nuclear</a:t>
            </a:r>
            <a:r>
              <a:rPr sz="1000" spc="-5" dirty="0">
                <a:solidFill>
                  <a:prstClr val="black"/>
                </a:solidFill>
                <a:cs typeface="Calibri"/>
              </a:rPr>
              <a:t> </a:t>
            </a:r>
            <a:r>
              <a:rPr sz="1000" spc="-10" dirty="0">
                <a:solidFill>
                  <a:prstClr val="black"/>
                </a:solidFill>
                <a:cs typeface="Calibri"/>
              </a:rPr>
              <a:t>expression</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G34W </a:t>
            </a:r>
            <a:r>
              <a:rPr sz="1000" spc="-215" dirty="0">
                <a:solidFill>
                  <a:prstClr val="black"/>
                </a:solidFill>
                <a:cs typeface="Calibri"/>
              </a:rPr>
              <a:t> </a:t>
            </a:r>
            <a:r>
              <a:rPr sz="1000" spc="-10" dirty="0">
                <a:solidFill>
                  <a:prstClr val="black"/>
                </a:solidFill>
                <a:cs typeface="Calibri"/>
              </a:rPr>
              <a:t>mutant H3F3A protein using immunohistochemistry </a:t>
            </a:r>
            <a:r>
              <a:rPr sz="1000" spc="-15" dirty="0">
                <a:solidFill>
                  <a:prstClr val="black"/>
                </a:solidFill>
                <a:cs typeface="Calibri"/>
              </a:rPr>
              <a:t>offers </a:t>
            </a:r>
            <a:r>
              <a:rPr sz="1000" spc="-10" dirty="0">
                <a:solidFill>
                  <a:prstClr val="black"/>
                </a:solidFill>
                <a:cs typeface="Calibri"/>
              </a:rPr>
              <a:t> optimal</a:t>
            </a:r>
            <a:r>
              <a:rPr sz="1000" spc="105" dirty="0">
                <a:solidFill>
                  <a:prstClr val="black"/>
                </a:solidFill>
                <a:cs typeface="Calibri"/>
              </a:rPr>
              <a:t> </a:t>
            </a:r>
            <a:r>
              <a:rPr sz="1000" spc="-10" dirty="0">
                <a:solidFill>
                  <a:prstClr val="black"/>
                </a:solidFill>
                <a:cs typeface="Calibri"/>
              </a:rPr>
              <a:t>support</a:t>
            </a:r>
            <a:r>
              <a:rPr sz="1000" spc="90" dirty="0">
                <a:solidFill>
                  <a:prstClr val="black"/>
                </a:solidFill>
                <a:cs typeface="Calibri"/>
              </a:rPr>
              <a:t> </a:t>
            </a:r>
            <a:r>
              <a:rPr sz="1000" spc="-10" dirty="0">
                <a:solidFill>
                  <a:prstClr val="black"/>
                </a:solidFill>
                <a:cs typeface="Calibri"/>
              </a:rPr>
              <a:t>to</a:t>
            </a:r>
            <a:r>
              <a:rPr sz="1000" spc="100" dirty="0">
                <a:solidFill>
                  <a:prstClr val="black"/>
                </a:solidFill>
                <a:cs typeface="Calibri"/>
              </a:rPr>
              <a:t> </a:t>
            </a:r>
            <a:r>
              <a:rPr sz="1000" spc="-10" dirty="0">
                <a:solidFill>
                  <a:prstClr val="black"/>
                </a:solidFill>
                <a:cs typeface="Calibri"/>
              </a:rPr>
              <a:t>diagnosis.</a:t>
            </a:r>
            <a:endParaRPr sz="1000">
              <a:solidFill>
                <a:prstClr val="black"/>
              </a:solidFill>
              <a:cs typeface="Calibri"/>
            </a:endParaRPr>
          </a:p>
          <a:p>
            <a:pPr marL="177165" algn="just">
              <a:lnSpc>
                <a:spcPts val="1145"/>
              </a:lnSpc>
            </a:pPr>
            <a:r>
              <a:rPr sz="1000" spc="-15" dirty="0">
                <a:solidFill>
                  <a:prstClr val="black"/>
                </a:solidFill>
                <a:cs typeface="Calibri"/>
              </a:rPr>
              <a:t>Treatment</a:t>
            </a:r>
            <a:r>
              <a:rPr sz="1000" spc="50" dirty="0">
                <a:solidFill>
                  <a:prstClr val="black"/>
                </a:solidFill>
                <a:cs typeface="Calibri"/>
              </a:rPr>
              <a:t> </a:t>
            </a:r>
            <a:r>
              <a:rPr sz="1000" spc="-10" dirty="0">
                <a:solidFill>
                  <a:prstClr val="black"/>
                </a:solidFill>
                <a:cs typeface="Calibri"/>
              </a:rPr>
              <a:t>options</a:t>
            </a:r>
            <a:r>
              <a:rPr sz="1000" spc="50" dirty="0">
                <a:solidFill>
                  <a:prstClr val="black"/>
                </a:solidFill>
                <a:cs typeface="Calibri"/>
              </a:rPr>
              <a:t> </a:t>
            </a:r>
            <a:r>
              <a:rPr sz="1000" spc="-10" dirty="0">
                <a:solidFill>
                  <a:prstClr val="black"/>
                </a:solidFill>
                <a:cs typeface="Calibri"/>
              </a:rPr>
              <a:t>include</a:t>
            </a:r>
            <a:r>
              <a:rPr sz="1000" spc="60" dirty="0">
                <a:solidFill>
                  <a:prstClr val="black"/>
                </a:solidFill>
                <a:cs typeface="Calibri"/>
              </a:rPr>
              <a:t> </a:t>
            </a:r>
            <a:r>
              <a:rPr sz="1000" spc="-10" dirty="0">
                <a:solidFill>
                  <a:prstClr val="black"/>
                </a:solidFill>
                <a:cs typeface="Calibri"/>
              </a:rPr>
              <a:t>intralesional</a:t>
            </a:r>
            <a:r>
              <a:rPr sz="1000" spc="55" dirty="0">
                <a:solidFill>
                  <a:prstClr val="black"/>
                </a:solidFill>
                <a:cs typeface="Calibri"/>
              </a:rPr>
              <a:t> </a:t>
            </a:r>
            <a:r>
              <a:rPr sz="1000" spc="-10" dirty="0">
                <a:solidFill>
                  <a:prstClr val="black"/>
                </a:solidFill>
                <a:cs typeface="Calibri"/>
              </a:rPr>
              <a:t>curettage</a:t>
            </a:r>
            <a:r>
              <a:rPr sz="1000" spc="50" dirty="0">
                <a:solidFill>
                  <a:prstClr val="black"/>
                </a:solidFill>
                <a:cs typeface="Calibri"/>
              </a:rPr>
              <a:t> </a:t>
            </a:r>
            <a:r>
              <a:rPr sz="1000" spc="-10" dirty="0">
                <a:solidFill>
                  <a:prstClr val="black"/>
                </a:solidFill>
                <a:cs typeface="Calibri"/>
              </a:rPr>
              <a:t>with</a:t>
            </a:r>
            <a:r>
              <a:rPr sz="1000" spc="55" dirty="0">
                <a:solidFill>
                  <a:prstClr val="black"/>
                </a:solidFill>
                <a:cs typeface="Calibri"/>
              </a:rPr>
              <a:t> </a:t>
            </a:r>
            <a:r>
              <a:rPr sz="1000" spc="-10" dirty="0">
                <a:solidFill>
                  <a:prstClr val="black"/>
                </a:solidFill>
                <a:cs typeface="Calibri"/>
              </a:rPr>
              <a:t>or</a:t>
            </a:r>
            <a:endParaRPr sz="1000">
              <a:solidFill>
                <a:prstClr val="black"/>
              </a:solidFill>
              <a:cs typeface="Calibri"/>
            </a:endParaRPr>
          </a:p>
          <a:p>
            <a:pPr marL="50800" marR="43815" algn="just">
              <a:lnSpc>
                <a:spcPts val="1200"/>
              </a:lnSpc>
              <a:spcBef>
                <a:spcPts val="35"/>
              </a:spcBef>
            </a:pPr>
            <a:r>
              <a:rPr sz="1000" spc="-10" dirty="0">
                <a:solidFill>
                  <a:prstClr val="black"/>
                </a:solidFill>
                <a:cs typeface="Calibri"/>
              </a:rPr>
              <a:t>without</a:t>
            </a:r>
            <a:r>
              <a:rPr sz="1000" spc="-5" dirty="0">
                <a:solidFill>
                  <a:prstClr val="black"/>
                </a:solidFill>
                <a:cs typeface="Calibri"/>
              </a:rPr>
              <a:t> </a:t>
            </a:r>
            <a:r>
              <a:rPr sz="1000" spc="-10" dirty="0">
                <a:solidFill>
                  <a:prstClr val="black"/>
                </a:solidFill>
                <a:cs typeface="Calibri"/>
              </a:rPr>
              <a:t>adjuvant</a:t>
            </a:r>
            <a:r>
              <a:rPr sz="1000" spc="-5" dirty="0">
                <a:solidFill>
                  <a:prstClr val="black"/>
                </a:solidFill>
                <a:cs typeface="Calibri"/>
              </a:rPr>
              <a:t> </a:t>
            </a:r>
            <a:r>
              <a:rPr sz="1000" spc="-10" dirty="0">
                <a:solidFill>
                  <a:prstClr val="black"/>
                </a:solidFill>
                <a:cs typeface="Calibri"/>
              </a:rPr>
              <a:t>therapy</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i="1" spc="-10" dirty="0">
                <a:solidFill>
                  <a:prstClr val="black"/>
                </a:solidFill>
                <a:cs typeface="Calibri"/>
              </a:rPr>
              <a:t>en</a:t>
            </a:r>
            <a:r>
              <a:rPr sz="1000" i="1" spc="-5" dirty="0">
                <a:solidFill>
                  <a:prstClr val="black"/>
                </a:solidFill>
                <a:cs typeface="Calibri"/>
              </a:rPr>
              <a:t> </a:t>
            </a:r>
            <a:r>
              <a:rPr sz="1000" i="1" spc="-10" dirty="0">
                <a:solidFill>
                  <a:prstClr val="black"/>
                </a:solidFill>
                <a:cs typeface="Calibri"/>
              </a:rPr>
              <a:t>bloc</a:t>
            </a:r>
            <a:r>
              <a:rPr sz="1000" i="1" spc="-5" dirty="0">
                <a:solidFill>
                  <a:prstClr val="black"/>
                </a:solidFill>
                <a:cs typeface="Calibri"/>
              </a:rPr>
              <a:t> </a:t>
            </a:r>
            <a:r>
              <a:rPr sz="1000" spc="-15" dirty="0">
                <a:solidFill>
                  <a:prstClr val="black"/>
                </a:solidFill>
                <a:cs typeface="Calibri"/>
              </a:rPr>
              <a:t>excision</a:t>
            </a:r>
            <a:r>
              <a:rPr sz="1000" spc="-10" dirty="0">
                <a:solidFill>
                  <a:prstClr val="black"/>
                </a:solidFill>
                <a:cs typeface="Calibri"/>
              </a:rPr>
              <a:t> </a:t>
            </a:r>
            <a:r>
              <a:rPr sz="1000" spc="-30" dirty="0">
                <a:solidFill>
                  <a:prstClr val="black"/>
                </a:solidFill>
                <a:cs typeface="Calibri"/>
              </a:rPr>
              <a:t>[IV,</a:t>
            </a:r>
            <a:r>
              <a:rPr sz="1000" spc="-25" dirty="0">
                <a:solidFill>
                  <a:prstClr val="black"/>
                </a:solidFill>
                <a:cs typeface="Calibri"/>
              </a:rPr>
              <a:t> </a:t>
            </a:r>
            <a:r>
              <a:rPr sz="1000" spc="-10" dirty="0">
                <a:solidFill>
                  <a:prstClr val="black"/>
                </a:solidFill>
                <a:cs typeface="Calibri"/>
              </a:rPr>
              <a:t>A], </a:t>
            </a:r>
            <a:r>
              <a:rPr sz="1000" spc="-5" dirty="0">
                <a:solidFill>
                  <a:prstClr val="black"/>
                </a:solidFill>
                <a:cs typeface="Calibri"/>
              </a:rPr>
              <a:t> </a:t>
            </a:r>
            <a:r>
              <a:rPr sz="1000" spc="-10" dirty="0">
                <a:solidFill>
                  <a:prstClr val="black"/>
                </a:solidFill>
                <a:cs typeface="Calibri"/>
              </a:rPr>
              <a:t>balancing</a:t>
            </a:r>
            <a:r>
              <a:rPr sz="1000" spc="-5" dirty="0">
                <a:solidFill>
                  <a:prstClr val="black"/>
                </a:solidFill>
                <a:cs typeface="Calibri"/>
              </a:rPr>
              <a:t> </a:t>
            </a:r>
            <a:r>
              <a:rPr sz="1000" spc="-10" dirty="0">
                <a:solidFill>
                  <a:prstClr val="black"/>
                </a:solidFill>
                <a:cs typeface="Calibri"/>
              </a:rPr>
              <a:t>risk</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5" dirty="0">
                <a:solidFill>
                  <a:prstClr val="black"/>
                </a:solidFill>
                <a:cs typeface="Calibri"/>
              </a:rPr>
              <a:t>LR</a:t>
            </a:r>
            <a:r>
              <a:rPr sz="100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long-term</a:t>
            </a:r>
            <a:r>
              <a:rPr sz="1000" spc="-5" dirty="0">
                <a:solidFill>
                  <a:prstClr val="black"/>
                </a:solidFill>
                <a:cs typeface="Calibri"/>
              </a:rPr>
              <a:t> </a:t>
            </a:r>
            <a:r>
              <a:rPr sz="1000" spc="-10" dirty="0">
                <a:solidFill>
                  <a:prstClr val="black"/>
                </a:solidFill>
                <a:cs typeface="Calibri"/>
              </a:rPr>
              <a:t>functional</a:t>
            </a:r>
            <a:r>
              <a:rPr sz="1000" spc="-5" dirty="0">
                <a:solidFill>
                  <a:prstClr val="black"/>
                </a:solidFill>
                <a:cs typeface="Calibri"/>
              </a:rPr>
              <a:t> </a:t>
            </a:r>
            <a:r>
              <a:rPr sz="1000" spc="-10" dirty="0">
                <a:solidFill>
                  <a:prstClr val="black"/>
                </a:solidFill>
                <a:cs typeface="Calibri"/>
              </a:rPr>
              <a:t>outcome. </a:t>
            </a:r>
            <a:r>
              <a:rPr sz="1000" spc="-5" dirty="0">
                <a:solidFill>
                  <a:prstClr val="black"/>
                </a:solidFill>
                <a:cs typeface="Calibri"/>
              </a:rPr>
              <a:t> </a:t>
            </a:r>
            <a:r>
              <a:rPr sz="1000" spc="-10" dirty="0">
                <a:solidFill>
                  <a:prstClr val="black"/>
                </a:solidFill>
                <a:cs typeface="Calibri"/>
              </a:rPr>
              <a:t>These</a:t>
            </a:r>
            <a:r>
              <a:rPr sz="1000" spc="55" dirty="0">
                <a:solidFill>
                  <a:prstClr val="black"/>
                </a:solidFill>
                <a:cs typeface="Calibri"/>
              </a:rPr>
              <a:t> </a:t>
            </a:r>
            <a:r>
              <a:rPr sz="1000" spc="-10" dirty="0">
                <a:solidFill>
                  <a:prstClr val="black"/>
                </a:solidFill>
                <a:cs typeface="Calibri"/>
              </a:rPr>
              <a:t>have</a:t>
            </a:r>
            <a:r>
              <a:rPr sz="1000" spc="45" dirty="0">
                <a:solidFill>
                  <a:prstClr val="black"/>
                </a:solidFill>
                <a:cs typeface="Calibri"/>
              </a:rPr>
              <a:t> </a:t>
            </a:r>
            <a:r>
              <a:rPr sz="1000" spc="-10" dirty="0">
                <a:solidFill>
                  <a:prstClr val="black"/>
                </a:solidFill>
                <a:cs typeface="Calibri"/>
              </a:rPr>
              <a:t>been</a:t>
            </a:r>
            <a:r>
              <a:rPr sz="1000" spc="60" dirty="0">
                <a:solidFill>
                  <a:prstClr val="black"/>
                </a:solidFill>
                <a:cs typeface="Calibri"/>
              </a:rPr>
              <a:t> </a:t>
            </a:r>
            <a:r>
              <a:rPr sz="1000" spc="-10" dirty="0">
                <a:solidFill>
                  <a:prstClr val="black"/>
                </a:solidFill>
                <a:cs typeface="Calibri"/>
              </a:rPr>
              <a:t>assessed</a:t>
            </a:r>
            <a:r>
              <a:rPr sz="1000" spc="55" dirty="0">
                <a:solidFill>
                  <a:prstClr val="black"/>
                </a:solidFill>
                <a:cs typeface="Calibri"/>
              </a:rPr>
              <a:t> </a:t>
            </a:r>
            <a:r>
              <a:rPr sz="1000" spc="-5" dirty="0">
                <a:solidFill>
                  <a:prstClr val="black"/>
                </a:solidFill>
                <a:cs typeface="Calibri"/>
              </a:rPr>
              <a:t>in</a:t>
            </a:r>
            <a:r>
              <a:rPr sz="1000" spc="50" dirty="0">
                <a:solidFill>
                  <a:prstClr val="black"/>
                </a:solidFill>
                <a:cs typeface="Calibri"/>
              </a:rPr>
              <a:t> </a:t>
            </a:r>
            <a:r>
              <a:rPr sz="1000" spc="-15" dirty="0">
                <a:solidFill>
                  <a:prstClr val="black"/>
                </a:solidFill>
                <a:cs typeface="Calibri"/>
              </a:rPr>
              <a:t>a</a:t>
            </a:r>
            <a:r>
              <a:rPr sz="1000" spc="55" dirty="0">
                <a:solidFill>
                  <a:prstClr val="black"/>
                </a:solidFill>
                <a:cs typeface="Calibri"/>
              </a:rPr>
              <a:t> </a:t>
            </a:r>
            <a:r>
              <a:rPr sz="1000" spc="-15" dirty="0">
                <a:solidFill>
                  <a:prstClr val="black"/>
                </a:solidFill>
                <a:cs typeface="Calibri"/>
              </a:rPr>
              <a:t>few</a:t>
            </a:r>
            <a:r>
              <a:rPr sz="1000" spc="50" dirty="0">
                <a:solidFill>
                  <a:prstClr val="black"/>
                </a:solidFill>
                <a:cs typeface="Calibri"/>
              </a:rPr>
              <a:t> </a:t>
            </a:r>
            <a:r>
              <a:rPr sz="1000" spc="-10" dirty="0">
                <a:solidFill>
                  <a:prstClr val="black"/>
                </a:solidFill>
                <a:cs typeface="Calibri"/>
              </a:rPr>
              <a:t>prospective</a:t>
            </a:r>
            <a:r>
              <a:rPr sz="1000" spc="55" dirty="0">
                <a:solidFill>
                  <a:prstClr val="black"/>
                </a:solidFill>
                <a:cs typeface="Calibri"/>
              </a:rPr>
              <a:t> </a:t>
            </a:r>
            <a:r>
              <a:rPr sz="1000" spc="10" dirty="0">
                <a:solidFill>
                  <a:prstClr val="black"/>
                </a:solidFill>
                <a:cs typeface="Calibri"/>
              </a:rPr>
              <a:t>studies.</a:t>
            </a:r>
            <a:r>
              <a:rPr sz="975" spc="15" baseline="38461" dirty="0">
                <a:solidFill>
                  <a:srgbClr val="007FAC"/>
                </a:solidFill>
                <a:cs typeface="Calibri"/>
                <a:hlinkClick r:id="rId2" action="ppaction://hlinksldjump"/>
              </a:rPr>
              <a:t>92</a:t>
            </a:r>
            <a:r>
              <a:rPr sz="975" spc="15" baseline="38461" dirty="0">
                <a:solidFill>
                  <a:prstClr val="black"/>
                </a:solidFill>
                <a:cs typeface="Calibri"/>
              </a:rPr>
              <a:t>,</a:t>
            </a:r>
            <a:r>
              <a:rPr sz="975" spc="15" baseline="38461" dirty="0">
                <a:solidFill>
                  <a:srgbClr val="007FAC"/>
                </a:solidFill>
                <a:cs typeface="Calibri"/>
                <a:hlinkClick r:id="rId2" action="ppaction://hlinksldjump"/>
              </a:rPr>
              <a:t>93</a:t>
            </a:r>
            <a:endParaRPr sz="975" baseline="38461">
              <a:solidFill>
                <a:prstClr val="black"/>
              </a:solidFill>
              <a:cs typeface="Calibri"/>
            </a:endParaRPr>
          </a:p>
          <a:p>
            <a:pPr marL="594360">
              <a:spcBef>
                <a:spcPts val="935"/>
              </a:spcBef>
              <a:tabLst>
                <a:tab pos="2871470" algn="l"/>
              </a:tabLst>
            </a:pPr>
            <a:r>
              <a:rPr sz="900" spc="-50" dirty="0">
                <a:solidFill>
                  <a:srgbClr val="007FAC"/>
                </a:solidFill>
                <a:latin typeface="Arial MT"/>
                <a:cs typeface="Arial MT"/>
              </a:rPr>
              <a:t>https://doi.org/</a:t>
            </a:r>
            <a:r>
              <a:rPr sz="900" spc="-50" dirty="0">
                <a:solidFill>
                  <a:srgbClr val="007FAC"/>
                </a:solidFill>
                <a:latin typeface="Arial MT"/>
                <a:cs typeface="Arial MT"/>
                <a:hlinkClick r:id="rId3"/>
              </a:rPr>
              <a:t>10.1016/j.annonc.2021.08.1995	</a:t>
            </a:r>
            <a:r>
              <a:rPr sz="900" spc="-10" dirty="0">
                <a:solidFill>
                  <a:prstClr val="black"/>
                </a:solidFill>
                <a:latin typeface="Arial MT"/>
                <a:cs typeface="Arial MT"/>
                <a:hlinkClick r:id="rId3"/>
              </a:rPr>
              <a:t>1529</a:t>
            </a:r>
            <a:endParaRPr sz="900">
              <a:solidFill>
                <a:prstClr val="black"/>
              </a:solidFill>
              <a:latin typeface="Arial MT"/>
              <a:cs typeface="Arial MT"/>
            </a:endParaRPr>
          </a:p>
        </p:txBody>
      </p:sp>
      <p:sp>
        <p:nvSpPr>
          <p:cNvPr id="8" name="object 8"/>
          <p:cNvSpPr txBox="1"/>
          <p:nvPr/>
        </p:nvSpPr>
        <p:spPr>
          <a:xfrm>
            <a:off x="890909"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9" name="object 9"/>
          <p:cNvSpPr txBox="1"/>
          <p:nvPr/>
        </p:nvSpPr>
        <p:spPr>
          <a:xfrm>
            <a:off x="7554850"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40" dirty="0">
                <a:solidFill>
                  <a:srgbClr val="DAC0CE"/>
                </a:solidFill>
                <a:latin typeface="Arial MT"/>
                <a:cs typeface="Arial MT"/>
              </a:rPr>
              <a:t> </a:t>
            </a:r>
            <a:r>
              <a:rPr sz="1200" spc="-30" dirty="0">
                <a:solidFill>
                  <a:srgbClr val="DAC0CE"/>
                </a:solidFill>
                <a:latin typeface="Arial MT"/>
                <a:cs typeface="Arial MT"/>
              </a:rPr>
              <a:t>of</a:t>
            </a:r>
            <a:r>
              <a:rPr sz="1200" spc="30"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10" name="object 10"/>
          <p:cNvSpPr txBox="1"/>
          <p:nvPr/>
        </p:nvSpPr>
        <p:spPr>
          <a:xfrm>
            <a:off x="890909" y="9690626"/>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rPr>
              <a:t>Volume</a:t>
            </a:r>
            <a:r>
              <a:rPr sz="900" spc="40" dirty="0">
                <a:solidFill>
                  <a:prstClr val="black"/>
                </a:solidFill>
                <a:latin typeface="Arial MT"/>
                <a:cs typeface="Arial MT"/>
              </a:rPr>
              <a:t> </a:t>
            </a:r>
            <a:r>
              <a:rPr sz="900" spc="-75" dirty="0">
                <a:solidFill>
                  <a:prstClr val="black"/>
                </a:solidFill>
                <a:latin typeface="Arial MT"/>
                <a:cs typeface="Arial MT"/>
              </a:rPr>
              <a:t>32</a:t>
            </a:r>
            <a:r>
              <a:rPr sz="900" spc="235"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85" dirty="0">
                <a:solidFill>
                  <a:prstClr val="black"/>
                </a:solidFill>
                <a:latin typeface="Arial MT"/>
                <a:cs typeface="Arial MT"/>
              </a:rPr>
              <a:t>Issue</a:t>
            </a:r>
            <a:r>
              <a:rPr sz="900" spc="45" dirty="0">
                <a:solidFill>
                  <a:prstClr val="black"/>
                </a:solidFill>
                <a:latin typeface="Arial MT"/>
                <a:cs typeface="Arial MT"/>
              </a:rPr>
              <a:t> </a:t>
            </a:r>
            <a:r>
              <a:rPr sz="900" spc="-75" dirty="0">
                <a:solidFill>
                  <a:prstClr val="black"/>
                </a:solidFill>
                <a:latin typeface="Arial MT"/>
                <a:cs typeface="Arial MT"/>
              </a:rPr>
              <a:t>12</a:t>
            </a:r>
            <a:r>
              <a:rPr sz="900" spc="240"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75" dirty="0">
                <a:solidFill>
                  <a:prstClr val="black"/>
                </a:solidFill>
                <a:latin typeface="Arial MT"/>
                <a:cs typeface="Arial MT"/>
              </a:rPr>
              <a:t>2021</a:t>
            </a:r>
            <a:endParaRPr sz="900">
              <a:solidFill>
                <a:prstClr val="black"/>
              </a:solidFill>
              <a:latin typeface="Arial MT"/>
              <a:cs typeface="Arial MT"/>
            </a:endParaRPr>
          </a:p>
        </p:txBody>
      </p:sp>
    </p:spTree>
    <p:extLst>
      <p:ext uri="{BB962C8B-B14F-4D97-AF65-F5344CB8AC3E}">
        <p14:creationId xmlns:p14="http://schemas.microsoft.com/office/powerpoint/2010/main" val="214980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0002" y="1581841"/>
            <a:ext cx="6408420" cy="38735"/>
          </a:xfrm>
          <a:custGeom>
            <a:avLst/>
            <a:gdLst/>
            <a:ahLst/>
            <a:cxnLst/>
            <a:rect l="l" t="t" r="r" b="b"/>
            <a:pathLst>
              <a:path w="6408420" h="38734">
                <a:moveTo>
                  <a:pt x="6408000" y="0"/>
                </a:moveTo>
                <a:lnTo>
                  <a:pt x="0" y="0"/>
                </a:lnTo>
                <a:lnTo>
                  <a:pt x="0" y="38159"/>
                </a:lnTo>
                <a:lnTo>
                  <a:pt x="6408000" y="38159"/>
                </a:lnTo>
                <a:lnTo>
                  <a:pt x="6408000" y="0"/>
                </a:lnTo>
                <a:close/>
              </a:path>
            </a:pathLst>
          </a:custGeom>
          <a:solidFill>
            <a:srgbClr val="D2B6CB"/>
          </a:solidFill>
        </p:spPr>
        <p:txBody>
          <a:bodyPr wrap="square" lIns="0" tIns="0" rIns="0" bIns="0" rtlCol="0"/>
          <a:lstStyle/>
          <a:p>
            <a:endParaRPr/>
          </a:p>
        </p:txBody>
      </p:sp>
      <p:sp>
        <p:nvSpPr>
          <p:cNvPr id="3" name="object 3"/>
          <p:cNvSpPr txBox="1"/>
          <p:nvPr/>
        </p:nvSpPr>
        <p:spPr>
          <a:xfrm>
            <a:off x="707299" y="1111783"/>
            <a:ext cx="2763520" cy="259045"/>
          </a:xfrm>
          <a:prstGeom prst="rect">
            <a:avLst/>
          </a:prstGeom>
        </p:spPr>
        <p:txBody>
          <a:bodyPr vert="horz" wrap="square" lIns="0" tIns="12700" rIns="0" bIns="0" rtlCol="0">
            <a:spAutoFit/>
          </a:bodyPr>
          <a:lstStyle/>
          <a:p>
            <a:pPr marL="12700">
              <a:lnSpc>
                <a:spcPct val="100000"/>
              </a:lnSpc>
              <a:spcBef>
                <a:spcPts val="100"/>
              </a:spcBef>
            </a:pPr>
            <a:r>
              <a:rPr sz="1600" spc="-40" dirty="0">
                <a:solidFill>
                  <a:srgbClr val="812061"/>
                </a:solidFill>
                <a:latin typeface="Trebuchet MS"/>
                <a:cs typeface="Trebuchet MS"/>
              </a:rPr>
              <a:t>CLINICAL</a:t>
            </a:r>
            <a:r>
              <a:rPr sz="1600" spc="30" dirty="0">
                <a:solidFill>
                  <a:srgbClr val="812061"/>
                </a:solidFill>
                <a:latin typeface="Trebuchet MS"/>
                <a:cs typeface="Trebuchet MS"/>
              </a:rPr>
              <a:t> </a:t>
            </a:r>
            <a:r>
              <a:rPr sz="1600" spc="-65" dirty="0">
                <a:solidFill>
                  <a:srgbClr val="812061"/>
                </a:solidFill>
                <a:latin typeface="Trebuchet MS"/>
                <a:cs typeface="Trebuchet MS"/>
              </a:rPr>
              <a:t>PRACTICE</a:t>
            </a:r>
            <a:r>
              <a:rPr sz="1600" spc="40" dirty="0">
                <a:solidFill>
                  <a:srgbClr val="812061"/>
                </a:solidFill>
                <a:latin typeface="Trebuchet MS"/>
                <a:cs typeface="Trebuchet MS"/>
              </a:rPr>
              <a:t> </a:t>
            </a:r>
            <a:r>
              <a:rPr sz="1600" spc="-35" dirty="0">
                <a:solidFill>
                  <a:srgbClr val="812061"/>
                </a:solidFill>
                <a:latin typeface="Trebuchet MS"/>
                <a:cs typeface="Trebuchet MS"/>
              </a:rPr>
              <a:t>GUIDELINES</a:t>
            </a:r>
            <a:endParaRPr sz="1600">
              <a:latin typeface="Trebuchet MS"/>
              <a:cs typeface="Trebuchet MS"/>
            </a:endParaRPr>
          </a:p>
        </p:txBody>
      </p:sp>
      <p:sp>
        <p:nvSpPr>
          <p:cNvPr id="4" name="object 4"/>
          <p:cNvSpPr txBox="1"/>
          <p:nvPr/>
        </p:nvSpPr>
        <p:spPr>
          <a:xfrm>
            <a:off x="720002" y="1670394"/>
            <a:ext cx="6408420" cy="1026178"/>
          </a:xfrm>
          <a:prstGeom prst="rect">
            <a:avLst/>
          </a:prstGeom>
          <a:solidFill>
            <a:srgbClr val="D2B6CB"/>
          </a:solidFill>
        </p:spPr>
        <p:txBody>
          <a:bodyPr vert="horz" wrap="square" lIns="0" tIns="104140" rIns="0" bIns="0" rtlCol="0">
            <a:spAutoFit/>
          </a:bodyPr>
          <a:lstStyle/>
          <a:p>
            <a:pPr marL="126364" marR="873760" algn="just">
              <a:lnSpc>
                <a:spcPct val="95300"/>
              </a:lnSpc>
              <a:spcBef>
                <a:spcPts val="820"/>
              </a:spcBef>
            </a:pPr>
            <a:r>
              <a:rPr sz="2100" spc="-120" dirty="0">
                <a:solidFill>
                  <a:srgbClr val="231F20"/>
                </a:solidFill>
                <a:latin typeface="Arial MT"/>
                <a:cs typeface="Arial MT"/>
              </a:rPr>
              <a:t>Soft</a:t>
            </a:r>
            <a:r>
              <a:rPr sz="2100" spc="-60" dirty="0">
                <a:solidFill>
                  <a:srgbClr val="231F20"/>
                </a:solidFill>
                <a:latin typeface="Arial MT"/>
                <a:cs typeface="Arial MT"/>
              </a:rPr>
              <a:t> </a:t>
            </a:r>
            <a:r>
              <a:rPr sz="2100" spc="-135" dirty="0">
                <a:solidFill>
                  <a:srgbClr val="231F20"/>
                </a:solidFill>
                <a:latin typeface="Arial MT"/>
                <a:cs typeface="Arial MT"/>
              </a:rPr>
              <a:t>tissue</a:t>
            </a:r>
            <a:r>
              <a:rPr sz="2100" spc="-55" dirty="0">
                <a:solidFill>
                  <a:srgbClr val="231F20"/>
                </a:solidFill>
                <a:latin typeface="Arial MT"/>
                <a:cs typeface="Arial MT"/>
              </a:rPr>
              <a:t> </a:t>
            </a:r>
            <a:r>
              <a:rPr sz="2100" spc="-105" dirty="0">
                <a:solidFill>
                  <a:srgbClr val="231F20"/>
                </a:solidFill>
                <a:latin typeface="Arial MT"/>
                <a:cs typeface="Arial MT"/>
              </a:rPr>
              <a:t>and</a:t>
            </a:r>
            <a:r>
              <a:rPr sz="2100" spc="-60" dirty="0">
                <a:solidFill>
                  <a:srgbClr val="231F20"/>
                </a:solidFill>
                <a:latin typeface="Arial MT"/>
                <a:cs typeface="Arial MT"/>
              </a:rPr>
              <a:t> </a:t>
            </a:r>
            <a:r>
              <a:rPr sz="2100" spc="-135" dirty="0">
                <a:solidFill>
                  <a:srgbClr val="231F20"/>
                </a:solidFill>
                <a:latin typeface="Arial MT"/>
                <a:cs typeface="Arial MT"/>
              </a:rPr>
              <a:t>visceral</a:t>
            </a:r>
            <a:r>
              <a:rPr sz="2100" spc="-55" dirty="0">
                <a:solidFill>
                  <a:srgbClr val="231F20"/>
                </a:solidFill>
                <a:latin typeface="Arial MT"/>
                <a:cs typeface="Arial MT"/>
              </a:rPr>
              <a:t> </a:t>
            </a:r>
            <a:r>
              <a:rPr sz="2100" spc="-180" dirty="0">
                <a:solidFill>
                  <a:srgbClr val="231F20"/>
                </a:solidFill>
                <a:latin typeface="Arial MT"/>
                <a:cs typeface="Arial MT"/>
              </a:rPr>
              <a:t>sarcomas:</a:t>
            </a:r>
            <a:r>
              <a:rPr sz="2100" spc="-55" dirty="0">
                <a:solidFill>
                  <a:srgbClr val="231F20"/>
                </a:solidFill>
                <a:latin typeface="Arial MT"/>
                <a:cs typeface="Arial MT"/>
              </a:rPr>
              <a:t> </a:t>
            </a:r>
            <a:r>
              <a:rPr sz="2100" spc="-300" dirty="0">
                <a:solidFill>
                  <a:srgbClr val="231F20"/>
                </a:solidFill>
                <a:latin typeface="Arial MT"/>
                <a:cs typeface="Arial MT"/>
              </a:rPr>
              <a:t>ESMO–EURA</a:t>
            </a:r>
            <a:r>
              <a:rPr sz="2100" spc="-320" dirty="0">
                <a:solidFill>
                  <a:srgbClr val="231F20"/>
                </a:solidFill>
                <a:latin typeface="Arial MT"/>
                <a:cs typeface="Arial MT"/>
              </a:rPr>
              <a:t>C</a:t>
            </a:r>
            <a:r>
              <a:rPr sz="2100" spc="-130" dirty="0">
                <a:solidFill>
                  <a:srgbClr val="231F20"/>
                </a:solidFill>
                <a:latin typeface="Arial MT"/>
                <a:cs typeface="Arial MT"/>
              </a:rPr>
              <a:t>AN  </a:t>
            </a:r>
            <a:r>
              <a:rPr sz="2100" spc="-110" dirty="0">
                <a:solidFill>
                  <a:srgbClr val="231F20"/>
                </a:solidFill>
                <a:latin typeface="Arial MT"/>
                <a:cs typeface="Arial MT"/>
              </a:rPr>
              <a:t>Clinical </a:t>
            </a:r>
            <a:r>
              <a:rPr sz="2100" spc="-135" dirty="0">
                <a:solidFill>
                  <a:srgbClr val="231F20"/>
                </a:solidFill>
                <a:latin typeface="Arial MT"/>
                <a:cs typeface="Arial MT"/>
              </a:rPr>
              <a:t>Practice </a:t>
            </a:r>
            <a:r>
              <a:rPr sz="2100" spc="-125" dirty="0">
                <a:solidFill>
                  <a:srgbClr val="231F20"/>
                </a:solidFill>
                <a:latin typeface="Arial MT"/>
                <a:cs typeface="Arial MT"/>
              </a:rPr>
              <a:t>Guidelines </a:t>
            </a:r>
            <a:r>
              <a:rPr sz="2100" spc="-60" dirty="0">
                <a:solidFill>
                  <a:srgbClr val="231F20"/>
                </a:solidFill>
                <a:latin typeface="Arial MT"/>
                <a:cs typeface="Arial MT"/>
              </a:rPr>
              <a:t>for </a:t>
            </a:r>
            <a:r>
              <a:rPr sz="2100" spc="-130" dirty="0">
                <a:solidFill>
                  <a:srgbClr val="231F20"/>
                </a:solidFill>
                <a:latin typeface="Arial MT"/>
                <a:cs typeface="Arial MT"/>
              </a:rPr>
              <a:t>diagnosis, </a:t>
            </a:r>
            <a:r>
              <a:rPr sz="2100" spc="-70" dirty="0">
                <a:solidFill>
                  <a:srgbClr val="231F20"/>
                </a:solidFill>
                <a:latin typeface="Arial MT"/>
                <a:cs typeface="Arial MT"/>
              </a:rPr>
              <a:t>treatment </a:t>
            </a:r>
            <a:r>
              <a:rPr sz="2100" spc="-570" dirty="0">
                <a:solidFill>
                  <a:srgbClr val="231F20"/>
                </a:solidFill>
                <a:latin typeface="Arial MT"/>
                <a:cs typeface="Arial MT"/>
              </a:rPr>
              <a:t> </a:t>
            </a:r>
            <a:r>
              <a:rPr sz="2100" spc="-105" dirty="0">
                <a:solidFill>
                  <a:srgbClr val="231F20"/>
                </a:solidFill>
                <a:latin typeface="Arial MT"/>
                <a:cs typeface="Arial MT"/>
              </a:rPr>
              <a:t>and</a:t>
            </a:r>
            <a:r>
              <a:rPr sz="2100" spc="-55" dirty="0">
                <a:solidFill>
                  <a:srgbClr val="231F20"/>
                </a:solidFill>
                <a:latin typeface="Arial MT"/>
                <a:cs typeface="Arial MT"/>
              </a:rPr>
              <a:t> </a:t>
            </a:r>
            <a:r>
              <a:rPr sz="2100" spc="-50" dirty="0">
                <a:solidFill>
                  <a:srgbClr val="231F20"/>
                </a:solidFill>
                <a:latin typeface="Arial MT"/>
                <a:cs typeface="Arial MT"/>
              </a:rPr>
              <a:t>follow-up</a:t>
            </a:r>
            <a:r>
              <a:rPr sz="2100" spc="-37" baseline="37698" dirty="0">
                <a:solidFill>
                  <a:srgbClr val="231F20"/>
                </a:solidFill>
                <a:latin typeface="Arial MT"/>
                <a:cs typeface="Arial MT"/>
              </a:rPr>
              <a:t>†</a:t>
            </a:r>
            <a:endParaRPr sz="2100" baseline="37698">
              <a:latin typeface="Arial MT"/>
              <a:cs typeface="Arial MT"/>
            </a:endParaRPr>
          </a:p>
        </p:txBody>
      </p:sp>
      <p:sp>
        <p:nvSpPr>
          <p:cNvPr id="5" name="object 5"/>
          <p:cNvSpPr txBox="1"/>
          <p:nvPr/>
        </p:nvSpPr>
        <p:spPr>
          <a:xfrm>
            <a:off x="777175" y="3101279"/>
            <a:ext cx="5858510" cy="4941866"/>
          </a:xfrm>
          <a:prstGeom prst="rect">
            <a:avLst/>
          </a:prstGeom>
        </p:spPr>
        <p:txBody>
          <a:bodyPr vert="horz" wrap="square" lIns="0" tIns="12700" rIns="0" bIns="0" rtlCol="0">
            <a:spAutoFit/>
          </a:bodyPr>
          <a:lstStyle/>
          <a:p>
            <a:pPr marL="50800">
              <a:lnSpc>
                <a:spcPts val="1310"/>
              </a:lnSpc>
              <a:spcBef>
                <a:spcPts val="100"/>
              </a:spcBef>
            </a:pPr>
            <a:r>
              <a:rPr sz="1100" spc="-155" dirty="0">
                <a:solidFill>
                  <a:srgbClr val="231F20"/>
                </a:solidFill>
                <a:latin typeface="Arial MT"/>
                <a:cs typeface="Arial MT"/>
              </a:rPr>
              <a:t>P.</a:t>
            </a:r>
            <a:r>
              <a:rPr sz="1100" spc="-25" dirty="0">
                <a:solidFill>
                  <a:srgbClr val="231F20"/>
                </a:solidFill>
                <a:latin typeface="Arial MT"/>
                <a:cs typeface="Arial MT"/>
              </a:rPr>
              <a:t> </a:t>
            </a:r>
            <a:r>
              <a:rPr sz="1100" spc="-155" dirty="0">
                <a:solidFill>
                  <a:srgbClr val="231F20"/>
                </a:solidFill>
                <a:latin typeface="Arial MT"/>
                <a:cs typeface="Arial MT"/>
              </a:rPr>
              <a:t>G.</a:t>
            </a:r>
            <a:r>
              <a:rPr sz="1100" spc="-25" dirty="0">
                <a:solidFill>
                  <a:srgbClr val="231F20"/>
                </a:solidFill>
                <a:latin typeface="Arial MT"/>
                <a:cs typeface="Arial MT"/>
              </a:rPr>
              <a:t> </a:t>
            </a:r>
            <a:r>
              <a:rPr sz="1100" spc="-90" dirty="0">
                <a:solidFill>
                  <a:srgbClr val="231F20"/>
                </a:solidFill>
                <a:latin typeface="Arial MT"/>
                <a:cs typeface="Arial MT"/>
              </a:rPr>
              <a:t>Casali</a:t>
            </a:r>
            <a:r>
              <a:rPr sz="1050" spc="-135" baseline="39682" dirty="0">
                <a:solidFill>
                  <a:srgbClr val="231F20"/>
                </a:solidFill>
                <a:latin typeface="Arial MT"/>
                <a:cs typeface="Arial MT"/>
              </a:rPr>
              <a:t>1</a:t>
            </a:r>
            <a:r>
              <a:rPr sz="1100" spc="-90" dirty="0">
                <a:solidFill>
                  <a:srgbClr val="231F20"/>
                </a:solidFill>
                <a:latin typeface="Arial MT"/>
                <a:cs typeface="Arial MT"/>
              </a:rPr>
              <a:t>,</a:t>
            </a:r>
            <a:r>
              <a:rPr sz="1100" spc="-20" dirty="0">
                <a:solidFill>
                  <a:srgbClr val="231F20"/>
                </a:solidFill>
                <a:latin typeface="Arial MT"/>
                <a:cs typeface="Arial MT"/>
              </a:rPr>
              <a:t> </a:t>
            </a:r>
            <a:r>
              <a:rPr sz="1100" spc="-110" dirty="0">
                <a:solidFill>
                  <a:srgbClr val="231F20"/>
                </a:solidFill>
                <a:latin typeface="Arial MT"/>
                <a:cs typeface="Arial MT"/>
              </a:rPr>
              <a:t>N.</a:t>
            </a:r>
            <a:r>
              <a:rPr sz="1100" spc="-30" dirty="0">
                <a:solidFill>
                  <a:srgbClr val="231F20"/>
                </a:solidFill>
                <a:latin typeface="Arial MT"/>
                <a:cs typeface="Arial MT"/>
              </a:rPr>
              <a:t> </a:t>
            </a:r>
            <a:r>
              <a:rPr sz="1100" spc="-90" dirty="0">
                <a:solidFill>
                  <a:srgbClr val="231F20"/>
                </a:solidFill>
                <a:latin typeface="Arial MT"/>
                <a:cs typeface="Arial MT"/>
              </a:rPr>
              <a:t>Abecassis</a:t>
            </a:r>
            <a:r>
              <a:rPr sz="1050" spc="-135" baseline="39682" dirty="0">
                <a:solidFill>
                  <a:srgbClr val="231F20"/>
                </a:solidFill>
                <a:latin typeface="Arial MT"/>
                <a:cs typeface="Arial MT"/>
              </a:rPr>
              <a:t>2</a:t>
            </a:r>
            <a:r>
              <a:rPr sz="1100" spc="-90" dirty="0">
                <a:solidFill>
                  <a:srgbClr val="231F20"/>
                </a:solidFill>
                <a:latin typeface="Arial MT"/>
                <a:cs typeface="Arial MT"/>
              </a:rPr>
              <a:t>,</a:t>
            </a:r>
            <a:r>
              <a:rPr sz="1100" spc="-30" dirty="0">
                <a:solidFill>
                  <a:srgbClr val="231F20"/>
                </a:solidFill>
                <a:latin typeface="Arial MT"/>
                <a:cs typeface="Arial MT"/>
              </a:rPr>
              <a:t> </a:t>
            </a:r>
            <a:r>
              <a:rPr sz="1100" spc="-180" dirty="0">
                <a:solidFill>
                  <a:srgbClr val="231F20"/>
                </a:solidFill>
                <a:latin typeface="Arial MT"/>
                <a:cs typeface="Arial MT"/>
              </a:rPr>
              <a:t>S.</a:t>
            </a:r>
            <a:r>
              <a:rPr sz="1100" spc="-145" dirty="0">
                <a:solidFill>
                  <a:srgbClr val="231F20"/>
                </a:solidFill>
                <a:latin typeface="Arial MT"/>
                <a:cs typeface="Arial MT"/>
              </a:rPr>
              <a:t> </a:t>
            </a:r>
            <a:r>
              <a:rPr sz="1100" spc="-85" dirty="0">
                <a:solidFill>
                  <a:srgbClr val="231F20"/>
                </a:solidFill>
                <a:latin typeface="Arial MT"/>
                <a:cs typeface="Arial MT"/>
              </a:rPr>
              <a:t>Bauer</a:t>
            </a:r>
            <a:r>
              <a:rPr sz="1050" spc="-127" baseline="39682" dirty="0">
                <a:solidFill>
                  <a:srgbClr val="231F20"/>
                </a:solidFill>
                <a:latin typeface="Arial MT"/>
                <a:cs typeface="Arial MT"/>
              </a:rPr>
              <a:t>3</a:t>
            </a:r>
            <a:r>
              <a:rPr sz="1100" spc="-85" dirty="0">
                <a:solidFill>
                  <a:srgbClr val="231F20"/>
                </a:solidFill>
                <a:latin typeface="Arial MT"/>
                <a:cs typeface="Arial MT"/>
              </a:rPr>
              <a:t>,</a:t>
            </a:r>
            <a:r>
              <a:rPr sz="1100" spc="-20" dirty="0">
                <a:solidFill>
                  <a:srgbClr val="231F20"/>
                </a:solidFill>
                <a:latin typeface="Arial MT"/>
                <a:cs typeface="Arial MT"/>
              </a:rPr>
              <a:t> </a:t>
            </a:r>
            <a:r>
              <a:rPr sz="1100" spc="-185" dirty="0">
                <a:solidFill>
                  <a:srgbClr val="231F20"/>
                </a:solidFill>
                <a:latin typeface="Arial MT"/>
                <a:cs typeface="Arial MT"/>
              </a:rPr>
              <a:t>R.</a:t>
            </a:r>
            <a:r>
              <a:rPr sz="1100" spc="-140" dirty="0">
                <a:solidFill>
                  <a:srgbClr val="231F20"/>
                </a:solidFill>
                <a:latin typeface="Arial MT"/>
                <a:cs typeface="Arial MT"/>
              </a:rPr>
              <a:t> </a:t>
            </a:r>
            <a:r>
              <a:rPr sz="1100" spc="-60" dirty="0">
                <a:solidFill>
                  <a:srgbClr val="231F20"/>
                </a:solidFill>
                <a:latin typeface="Arial MT"/>
                <a:cs typeface="Arial MT"/>
              </a:rPr>
              <a:t>Biagini</a:t>
            </a:r>
            <a:r>
              <a:rPr sz="1050" spc="-89" baseline="39682" dirty="0">
                <a:solidFill>
                  <a:srgbClr val="231F20"/>
                </a:solidFill>
                <a:latin typeface="Arial MT"/>
                <a:cs typeface="Arial MT"/>
              </a:rPr>
              <a:t>4</a:t>
            </a:r>
            <a:r>
              <a:rPr sz="1100" spc="-60" dirty="0">
                <a:solidFill>
                  <a:srgbClr val="231F20"/>
                </a:solidFill>
                <a:latin typeface="Arial MT"/>
                <a:cs typeface="Arial MT"/>
              </a:rPr>
              <a:t>,</a:t>
            </a:r>
            <a:r>
              <a:rPr sz="1100" spc="-25" dirty="0">
                <a:solidFill>
                  <a:srgbClr val="231F20"/>
                </a:solidFill>
                <a:latin typeface="Arial MT"/>
                <a:cs typeface="Arial MT"/>
              </a:rPr>
              <a:t> </a:t>
            </a:r>
            <a:r>
              <a:rPr sz="1100" spc="-180" dirty="0">
                <a:solidFill>
                  <a:srgbClr val="231F20"/>
                </a:solidFill>
                <a:latin typeface="Arial MT"/>
                <a:cs typeface="Arial MT"/>
              </a:rPr>
              <a:t>S.</a:t>
            </a:r>
            <a:r>
              <a:rPr sz="1100" spc="-25" dirty="0">
                <a:solidFill>
                  <a:srgbClr val="231F20"/>
                </a:solidFill>
                <a:latin typeface="Arial MT"/>
                <a:cs typeface="Arial MT"/>
              </a:rPr>
              <a:t> </a:t>
            </a:r>
            <a:r>
              <a:rPr sz="1100" spc="-80" dirty="0">
                <a:solidFill>
                  <a:srgbClr val="231F20"/>
                </a:solidFill>
                <a:latin typeface="Arial MT"/>
                <a:cs typeface="Arial MT"/>
              </a:rPr>
              <a:t>Bielack</a:t>
            </a:r>
            <a:r>
              <a:rPr sz="1050" spc="-120" baseline="39682" dirty="0">
                <a:solidFill>
                  <a:srgbClr val="231F20"/>
                </a:solidFill>
                <a:latin typeface="Arial MT"/>
                <a:cs typeface="Arial MT"/>
              </a:rPr>
              <a:t>5</a:t>
            </a:r>
            <a:r>
              <a:rPr sz="1100" spc="-80" dirty="0">
                <a:solidFill>
                  <a:srgbClr val="231F20"/>
                </a:solidFill>
                <a:latin typeface="Arial MT"/>
                <a:cs typeface="Arial MT"/>
              </a:rPr>
              <a:t>,</a:t>
            </a:r>
            <a:r>
              <a:rPr sz="1100" spc="-20" dirty="0">
                <a:solidFill>
                  <a:srgbClr val="231F20"/>
                </a:solidFill>
                <a:latin typeface="Arial MT"/>
                <a:cs typeface="Arial MT"/>
              </a:rPr>
              <a:t> </a:t>
            </a:r>
            <a:r>
              <a:rPr sz="1100" spc="-180" dirty="0">
                <a:solidFill>
                  <a:srgbClr val="231F20"/>
                </a:solidFill>
                <a:latin typeface="Arial MT"/>
                <a:cs typeface="Arial MT"/>
              </a:rPr>
              <a:t>S.</a:t>
            </a:r>
            <a:r>
              <a:rPr sz="1100" spc="-25" dirty="0">
                <a:solidFill>
                  <a:srgbClr val="231F20"/>
                </a:solidFill>
                <a:latin typeface="Arial MT"/>
                <a:cs typeface="Arial MT"/>
              </a:rPr>
              <a:t> </a:t>
            </a:r>
            <a:r>
              <a:rPr sz="1100" spc="-60" dirty="0">
                <a:solidFill>
                  <a:srgbClr val="231F20"/>
                </a:solidFill>
                <a:latin typeface="Arial MT"/>
                <a:cs typeface="Arial MT"/>
              </a:rPr>
              <a:t>Bonvalot</a:t>
            </a:r>
            <a:r>
              <a:rPr sz="1050" spc="-89" baseline="39682" dirty="0">
                <a:solidFill>
                  <a:srgbClr val="231F20"/>
                </a:solidFill>
                <a:latin typeface="Arial MT"/>
                <a:cs typeface="Arial MT"/>
              </a:rPr>
              <a:t>6</a:t>
            </a:r>
            <a:r>
              <a:rPr sz="1100" spc="-60" dirty="0">
                <a:solidFill>
                  <a:srgbClr val="231F20"/>
                </a:solidFill>
                <a:latin typeface="Arial MT"/>
                <a:cs typeface="Arial MT"/>
              </a:rPr>
              <a:t>,</a:t>
            </a:r>
            <a:r>
              <a:rPr sz="1100" spc="-25" dirty="0">
                <a:solidFill>
                  <a:srgbClr val="231F20"/>
                </a:solidFill>
                <a:latin typeface="Arial MT"/>
                <a:cs typeface="Arial MT"/>
              </a:rPr>
              <a:t> </a:t>
            </a:r>
            <a:r>
              <a:rPr sz="1100" spc="-100" dirty="0">
                <a:solidFill>
                  <a:srgbClr val="231F20"/>
                </a:solidFill>
                <a:latin typeface="Arial MT"/>
                <a:cs typeface="Arial MT"/>
              </a:rPr>
              <a:t>I.</a:t>
            </a:r>
            <a:r>
              <a:rPr sz="1100" spc="-25" dirty="0">
                <a:solidFill>
                  <a:srgbClr val="231F20"/>
                </a:solidFill>
                <a:latin typeface="Arial MT"/>
                <a:cs typeface="Arial MT"/>
              </a:rPr>
              <a:t> </a:t>
            </a:r>
            <a:r>
              <a:rPr sz="1100" spc="-75" dirty="0">
                <a:solidFill>
                  <a:srgbClr val="231F20"/>
                </a:solidFill>
                <a:latin typeface="Arial MT"/>
                <a:cs typeface="Arial MT"/>
              </a:rPr>
              <a:t>Boukovinas</a:t>
            </a:r>
            <a:r>
              <a:rPr sz="1050" spc="-112" baseline="39682" dirty="0">
                <a:solidFill>
                  <a:srgbClr val="231F20"/>
                </a:solidFill>
                <a:latin typeface="Arial MT"/>
                <a:cs typeface="Arial MT"/>
              </a:rPr>
              <a:t>7</a:t>
            </a:r>
            <a:r>
              <a:rPr sz="1100" spc="-75" dirty="0">
                <a:solidFill>
                  <a:srgbClr val="231F20"/>
                </a:solidFill>
                <a:latin typeface="Arial MT"/>
                <a:cs typeface="Arial MT"/>
              </a:rPr>
              <a:t>,</a:t>
            </a:r>
            <a:r>
              <a:rPr sz="1100" spc="-25" dirty="0">
                <a:solidFill>
                  <a:srgbClr val="231F20"/>
                </a:solidFill>
                <a:latin typeface="Arial MT"/>
                <a:cs typeface="Arial MT"/>
              </a:rPr>
              <a:t> </a:t>
            </a:r>
            <a:r>
              <a:rPr sz="1100" spc="-150" dirty="0">
                <a:solidFill>
                  <a:srgbClr val="231F20"/>
                </a:solidFill>
                <a:latin typeface="Arial MT"/>
                <a:cs typeface="Arial MT"/>
              </a:rPr>
              <a:t>J.</a:t>
            </a:r>
            <a:r>
              <a:rPr sz="1100" spc="-20" dirty="0">
                <a:solidFill>
                  <a:srgbClr val="231F20"/>
                </a:solidFill>
                <a:latin typeface="Arial MT"/>
                <a:cs typeface="Arial MT"/>
              </a:rPr>
              <a:t> </a:t>
            </a:r>
            <a:r>
              <a:rPr sz="1100" spc="-155" dirty="0">
                <a:solidFill>
                  <a:srgbClr val="231F20"/>
                </a:solidFill>
                <a:latin typeface="Arial MT"/>
                <a:cs typeface="Arial MT"/>
              </a:rPr>
              <a:t>V.</a:t>
            </a:r>
            <a:r>
              <a:rPr sz="1100" spc="-30" dirty="0">
                <a:solidFill>
                  <a:srgbClr val="231F20"/>
                </a:solidFill>
                <a:latin typeface="Arial MT"/>
                <a:cs typeface="Arial MT"/>
              </a:rPr>
              <a:t> </a:t>
            </a:r>
            <a:r>
              <a:rPr sz="1100" spc="-100" dirty="0">
                <a:solidFill>
                  <a:srgbClr val="231F20"/>
                </a:solidFill>
                <a:latin typeface="Arial MT"/>
                <a:cs typeface="Arial MT"/>
              </a:rPr>
              <a:t>M.</a:t>
            </a:r>
            <a:r>
              <a:rPr sz="1100" spc="-25" dirty="0">
                <a:solidFill>
                  <a:srgbClr val="231F20"/>
                </a:solidFill>
                <a:latin typeface="Arial MT"/>
                <a:cs typeface="Arial MT"/>
              </a:rPr>
              <a:t> </a:t>
            </a:r>
            <a:r>
              <a:rPr sz="1100" spc="-155" dirty="0">
                <a:solidFill>
                  <a:srgbClr val="231F20"/>
                </a:solidFill>
                <a:latin typeface="Arial MT"/>
                <a:cs typeface="Arial MT"/>
              </a:rPr>
              <a:t>G.</a:t>
            </a:r>
            <a:r>
              <a:rPr sz="1100" spc="-20" dirty="0">
                <a:solidFill>
                  <a:srgbClr val="231F20"/>
                </a:solidFill>
                <a:latin typeface="Arial MT"/>
                <a:cs typeface="Arial MT"/>
              </a:rPr>
              <a:t> </a:t>
            </a:r>
            <a:r>
              <a:rPr sz="1100" spc="-80" dirty="0">
                <a:solidFill>
                  <a:srgbClr val="231F20"/>
                </a:solidFill>
                <a:latin typeface="Arial MT"/>
                <a:cs typeface="Arial MT"/>
              </a:rPr>
              <a:t>Bovee</a:t>
            </a:r>
            <a:r>
              <a:rPr sz="1050" spc="-120" baseline="39682" dirty="0">
                <a:solidFill>
                  <a:srgbClr val="231F20"/>
                </a:solidFill>
                <a:latin typeface="Arial MT"/>
                <a:cs typeface="Arial MT"/>
              </a:rPr>
              <a:t>8</a:t>
            </a:r>
            <a:r>
              <a:rPr sz="1100" spc="-80" dirty="0">
                <a:solidFill>
                  <a:srgbClr val="231F20"/>
                </a:solidFill>
                <a:latin typeface="Arial MT"/>
                <a:cs typeface="Arial MT"/>
              </a:rPr>
              <a:t>,</a:t>
            </a:r>
            <a:endParaRPr sz="1100">
              <a:latin typeface="Arial MT"/>
              <a:cs typeface="Arial MT"/>
            </a:endParaRPr>
          </a:p>
          <a:p>
            <a:pPr marL="50800">
              <a:lnSpc>
                <a:spcPts val="1300"/>
              </a:lnSpc>
            </a:pPr>
            <a:r>
              <a:rPr sz="1100" spc="-150" dirty="0">
                <a:solidFill>
                  <a:srgbClr val="231F20"/>
                </a:solidFill>
                <a:latin typeface="Arial MT"/>
                <a:cs typeface="Arial MT"/>
              </a:rPr>
              <a:t>T.</a:t>
            </a:r>
            <a:r>
              <a:rPr sz="1100" spc="-25" dirty="0">
                <a:solidFill>
                  <a:srgbClr val="231F20"/>
                </a:solidFill>
                <a:latin typeface="Arial MT"/>
                <a:cs typeface="Arial MT"/>
              </a:rPr>
              <a:t> </a:t>
            </a:r>
            <a:r>
              <a:rPr sz="1100" spc="-60" dirty="0">
                <a:solidFill>
                  <a:srgbClr val="231F20"/>
                </a:solidFill>
                <a:latin typeface="Arial MT"/>
                <a:cs typeface="Arial MT"/>
              </a:rPr>
              <a:t>Brodowicz</a:t>
            </a:r>
            <a:r>
              <a:rPr sz="1050" spc="-89" baseline="39682" dirty="0">
                <a:solidFill>
                  <a:srgbClr val="231F20"/>
                </a:solidFill>
                <a:latin typeface="Arial MT"/>
                <a:cs typeface="Arial MT"/>
              </a:rPr>
              <a:t>9</a:t>
            </a:r>
            <a:r>
              <a:rPr sz="1100" spc="-60" dirty="0">
                <a:solidFill>
                  <a:srgbClr val="231F20"/>
                </a:solidFill>
                <a:latin typeface="Arial MT"/>
                <a:cs typeface="Arial MT"/>
              </a:rPr>
              <a:t>,</a:t>
            </a:r>
            <a:r>
              <a:rPr sz="1100" spc="-20" dirty="0">
                <a:solidFill>
                  <a:srgbClr val="231F20"/>
                </a:solidFill>
                <a:latin typeface="Arial MT"/>
                <a:cs typeface="Arial MT"/>
              </a:rPr>
              <a:t> </a:t>
            </a:r>
            <a:r>
              <a:rPr sz="1100" spc="-150" dirty="0">
                <a:solidFill>
                  <a:srgbClr val="231F20"/>
                </a:solidFill>
                <a:latin typeface="Arial MT"/>
                <a:cs typeface="Arial MT"/>
              </a:rPr>
              <a:t>J.</a:t>
            </a:r>
            <a:r>
              <a:rPr sz="1100" spc="-30" dirty="0">
                <a:solidFill>
                  <a:srgbClr val="231F20"/>
                </a:solidFill>
                <a:latin typeface="Arial MT"/>
                <a:cs typeface="Arial MT"/>
              </a:rPr>
              <a:t> </a:t>
            </a:r>
            <a:r>
              <a:rPr sz="1100" spc="-100" dirty="0">
                <a:solidFill>
                  <a:srgbClr val="231F20"/>
                </a:solidFill>
                <a:latin typeface="Arial MT"/>
                <a:cs typeface="Arial MT"/>
              </a:rPr>
              <a:t>M.</a:t>
            </a:r>
            <a:r>
              <a:rPr sz="1100" spc="-20" dirty="0">
                <a:solidFill>
                  <a:srgbClr val="231F20"/>
                </a:solidFill>
                <a:latin typeface="Arial MT"/>
                <a:cs typeface="Arial MT"/>
              </a:rPr>
              <a:t> </a:t>
            </a:r>
            <a:r>
              <a:rPr sz="1100" spc="-50" dirty="0">
                <a:solidFill>
                  <a:srgbClr val="231F20"/>
                </a:solidFill>
                <a:latin typeface="Arial MT"/>
                <a:cs typeface="Arial MT"/>
              </a:rPr>
              <a:t>Broto</a:t>
            </a:r>
            <a:r>
              <a:rPr sz="1050" spc="-75" baseline="39682" dirty="0">
                <a:solidFill>
                  <a:srgbClr val="231F20"/>
                </a:solidFill>
                <a:latin typeface="Arial MT"/>
                <a:cs typeface="Arial MT"/>
              </a:rPr>
              <a:t>10</a:t>
            </a:r>
            <a:r>
              <a:rPr sz="1100" spc="-50" dirty="0">
                <a:solidFill>
                  <a:srgbClr val="231F20"/>
                </a:solidFill>
                <a:latin typeface="Arial MT"/>
                <a:cs typeface="Arial MT"/>
              </a:rPr>
              <a:t>,</a:t>
            </a:r>
            <a:r>
              <a:rPr sz="1100" spc="-20" dirty="0">
                <a:solidFill>
                  <a:srgbClr val="231F20"/>
                </a:solidFill>
                <a:latin typeface="Arial MT"/>
                <a:cs typeface="Arial MT"/>
              </a:rPr>
              <a:t> </a:t>
            </a:r>
            <a:r>
              <a:rPr sz="1100" spc="-110" dirty="0">
                <a:solidFill>
                  <a:srgbClr val="231F20"/>
                </a:solidFill>
                <a:latin typeface="Arial MT"/>
                <a:cs typeface="Arial MT"/>
              </a:rPr>
              <a:t>A.</a:t>
            </a:r>
            <a:r>
              <a:rPr sz="1100" spc="-25" dirty="0">
                <a:solidFill>
                  <a:srgbClr val="231F20"/>
                </a:solidFill>
                <a:latin typeface="Arial MT"/>
                <a:cs typeface="Arial MT"/>
              </a:rPr>
              <a:t> </a:t>
            </a:r>
            <a:r>
              <a:rPr sz="1100" spc="-60" dirty="0">
                <a:solidFill>
                  <a:srgbClr val="231F20"/>
                </a:solidFill>
                <a:latin typeface="Arial MT"/>
                <a:cs typeface="Arial MT"/>
              </a:rPr>
              <a:t>Buonadonna</a:t>
            </a:r>
            <a:r>
              <a:rPr sz="1050" spc="-89" baseline="39682" dirty="0">
                <a:solidFill>
                  <a:srgbClr val="231F20"/>
                </a:solidFill>
                <a:latin typeface="Arial MT"/>
                <a:cs typeface="Arial MT"/>
              </a:rPr>
              <a:t>11</a:t>
            </a:r>
            <a:r>
              <a:rPr sz="1100" spc="-60" dirty="0">
                <a:solidFill>
                  <a:srgbClr val="231F20"/>
                </a:solidFill>
                <a:latin typeface="Arial MT"/>
                <a:cs typeface="Arial MT"/>
              </a:rPr>
              <a:t>,</a:t>
            </a:r>
            <a:r>
              <a:rPr sz="1100" spc="-20" dirty="0">
                <a:solidFill>
                  <a:srgbClr val="231F20"/>
                </a:solidFill>
                <a:latin typeface="Arial MT"/>
                <a:cs typeface="Arial MT"/>
              </a:rPr>
              <a:t> </a:t>
            </a:r>
            <a:r>
              <a:rPr sz="1100" spc="-180" dirty="0">
                <a:solidFill>
                  <a:srgbClr val="231F20"/>
                </a:solidFill>
                <a:latin typeface="Arial MT"/>
                <a:cs typeface="Arial MT"/>
              </a:rPr>
              <a:t>E.</a:t>
            </a:r>
            <a:r>
              <a:rPr sz="1100" spc="-145" dirty="0">
                <a:solidFill>
                  <a:srgbClr val="231F20"/>
                </a:solidFill>
                <a:latin typeface="Arial MT"/>
                <a:cs typeface="Arial MT"/>
              </a:rPr>
              <a:t> </a:t>
            </a:r>
            <a:r>
              <a:rPr sz="1100" spc="-85" dirty="0">
                <a:solidFill>
                  <a:srgbClr val="231F20"/>
                </a:solidFill>
                <a:latin typeface="Arial MT"/>
                <a:cs typeface="Arial MT"/>
              </a:rPr>
              <a:t>De</a:t>
            </a:r>
            <a:r>
              <a:rPr sz="1100" spc="-20" dirty="0">
                <a:solidFill>
                  <a:srgbClr val="231F20"/>
                </a:solidFill>
                <a:latin typeface="Arial MT"/>
                <a:cs typeface="Arial MT"/>
              </a:rPr>
              <a:t> </a:t>
            </a:r>
            <a:r>
              <a:rPr sz="1100" spc="-315" dirty="0">
                <a:solidFill>
                  <a:srgbClr val="231F20"/>
                </a:solidFill>
                <a:latin typeface="Arial MT"/>
                <a:cs typeface="Arial MT"/>
              </a:rPr>
              <a:t>A</a:t>
            </a:r>
            <a:r>
              <a:rPr sz="1650" spc="-472" baseline="12626" dirty="0">
                <a:solidFill>
                  <a:srgbClr val="231F20"/>
                </a:solidFill>
                <a:latin typeface="Arial MT"/>
                <a:cs typeface="Arial MT"/>
              </a:rPr>
              <a:t>´</a:t>
            </a:r>
            <a:r>
              <a:rPr sz="1650" spc="-217" baseline="12626" dirty="0">
                <a:solidFill>
                  <a:srgbClr val="231F20"/>
                </a:solidFill>
                <a:latin typeface="Arial MT"/>
                <a:cs typeface="Arial MT"/>
              </a:rPr>
              <a:t> </a:t>
            </a:r>
            <a:r>
              <a:rPr sz="1100" spc="-65" dirty="0">
                <a:solidFill>
                  <a:srgbClr val="231F20"/>
                </a:solidFill>
                <a:latin typeface="Arial MT"/>
                <a:cs typeface="Arial MT"/>
              </a:rPr>
              <a:t>lava</a:t>
            </a:r>
            <a:r>
              <a:rPr sz="1050" spc="-97" baseline="39682" dirty="0">
                <a:solidFill>
                  <a:srgbClr val="231F20"/>
                </a:solidFill>
                <a:latin typeface="Arial MT"/>
                <a:cs typeface="Arial MT"/>
              </a:rPr>
              <a:t>10</a:t>
            </a:r>
            <a:r>
              <a:rPr sz="1100" spc="-65" dirty="0">
                <a:solidFill>
                  <a:srgbClr val="231F20"/>
                </a:solidFill>
                <a:latin typeface="Arial MT"/>
                <a:cs typeface="Arial MT"/>
              </a:rPr>
              <a:t>,</a:t>
            </a:r>
            <a:r>
              <a:rPr sz="1100" spc="-20" dirty="0">
                <a:solidFill>
                  <a:srgbClr val="231F20"/>
                </a:solidFill>
                <a:latin typeface="Arial MT"/>
                <a:cs typeface="Arial MT"/>
              </a:rPr>
              <a:t> </a:t>
            </a:r>
            <a:r>
              <a:rPr sz="1100" spc="-110" dirty="0">
                <a:solidFill>
                  <a:srgbClr val="231F20"/>
                </a:solidFill>
                <a:latin typeface="Arial MT"/>
                <a:cs typeface="Arial MT"/>
              </a:rPr>
              <a:t>A.</a:t>
            </a:r>
            <a:r>
              <a:rPr sz="1100" spc="-20" dirty="0">
                <a:solidFill>
                  <a:srgbClr val="231F20"/>
                </a:solidFill>
                <a:latin typeface="Arial MT"/>
                <a:cs typeface="Arial MT"/>
              </a:rPr>
              <a:t> </a:t>
            </a:r>
            <a:r>
              <a:rPr sz="1100" spc="-155" dirty="0">
                <a:solidFill>
                  <a:srgbClr val="231F20"/>
                </a:solidFill>
                <a:latin typeface="Arial MT"/>
                <a:cs typeface="Arial MT"/>
              </a:rPr>
              <a:t>P.</a:t>
            </a:r>
            <a:r>
              <a:rPr sz="1100" spc="-25" dirty="0">
                <a:solidFill>
                  <a:srgbClr val="231F20"/>
                </a:solidFill>
                <a:latin typeface="Arial MT"/>
                <a:cs typeface="Arial MT"/>
              </a:rPr>
              <a:t> </a:t>
            </a:r>
            <a:r>
              <a:rPr sz="1100" spc="-65" dirty="0">
                <a:solidFill>
                  <a:srgbClr val="231F20"/>
                </a:solidFill>
                <a:latin typeface="Arial MT"/>
                <a:cs typeface="Arial MT"/>
              </a:rPr>
              <a:t>Dei</a:t>
            </a:r>
            <a:r>
              <a:rPr sz="1100" spc="-25" dirty="0">
                <a:solidFill>
                  <a:srgbClr val="231F20"/>
                </a:solidFill>
                <a:latin typeface="Arial MT"/>
                <a:cs typeface="Arial MT"/>
              </a:rPr>
              <a:t> </a:t>
            </a:r>
            <a:r>
              <a:rPr sz="1100" spc="-80" dirty="0">
                <a:solidFill>
                  <a:srgbClr val="231F20"/>
                </a:solidFill>
                <a:latin typeface="Arial MT"/>
                <a:cs typeface="Arial MT"/>
              </a:rPr>
              <a:t>Tos</a:t>
            </a:r>
            <a:r>
              <a:rPr sz="1050" spc="-120" baseline="39682" dirty="0">
                <a:solidFill>
                  <a:srgbClr val="231F20"/>
                </a:solidFill>
                <a:latin typeface="Arial MT"/>
                <a:cs typeface="Arial MT"/>
              </a:rPr>
              <a:t>12</a:t>
            </a:r>
            <a:r>
              <a:rPr sz="1100" spc="-80" dirty="0">
                <a:solidFill>
                  <a:srgbClr val="231F20"/>
                </a:solidFill>
                <a:latin typeface="Arial MT"/>
                <a:cs typeface="Arial MT"/>
              </a:rPr>
              <a:t>,</a:t>
            </a:r>
            <a:r>
              <a:rPr sz="1100" spc="-20" dirty="0">
                <a:solidFill>
                  <a:srgbClr val="231F20"/>
                </a:solidFill>
                <a:latin typeface="Arial MT"/>
                <a:cs typeface="Arial MT"/>
              </a:rPr>
              <a:t> </a:t>
            </a:r>
            <a:r>
              <a:rPr sz="1100" spc="-135" dirty="0">
                <a:solidFill>
                  <a:srgbClr val="231F20"/>
                </a:solidFill>
                <a:latin typeface="Arial MT"/>
                <a:cs typeface="Arial MT"/>
              </a:rPr>
              <a:t>X.</a:t>
            </a:r>
            <a:r>
              <a:rPr sz="1100" spc="-25" dirty="0">
                <a:solidFill>
                  <a:srgbClr val="231F20"/>
                </a:solidFill>
                <a:latin typeface="Arial MT"/>
                <a:cs typeface="Arial MT"/>
              </a:rPr>
              <a:t> </a:t>
            </a:r>
            <a:r>
              <a:rPr sz="1100" spc="-155" dirty="0">
                <a:solidFill>
                  <a:srgbClr val="231F20"/>
                </a:solidFill>
                <a:latin typeface="Arial MT"/>
                <a:cs typeface="Arial MT"/>
              </a:rPr>
              <a:t>G.</a:t>
            </a:r>
            <a:r>
              <a:rPr sz="1100" spc="-20" dirty="0">
                <a:solidFill>
                  <a:srgbClr val="231F20"/>
                </a:solidFill>
                <a:latin typeface="Arial MT"/>
                <a:cs typeface="Arial MT"/>
              </a:rPr>
              <a:t> </a:t>
            </a:r>
            <a:r>
              <a:rPr sz="1100" spc="-65" dirty="0">
                <a:solidFill>
                  <a:srgbClr val="231F20"/>
                </a:solidFill>
                <a:latin typeface="Arial MT"/>
                <a:cs typeface="Arial MT"/>
              </a:rPr>
              <a:t>Del</a:t>
            </a:r>
            <a:r>
              <a:rPr sz="1100" spc="-30" dirty="0">
                <a:solidFill>
                  <a:srgbClr val="231F20"/>
                </a:solidFill>
                <a:latin typeface="Arial MT"/>
                <a:cs typeface="Arial MT"/>
              </a:rPr>
              <a:t> </a:t>
            </a:r>
            <a:r>
              <a:rPr sz="1100" spc="-45" dirty="0">
                <a:solidFill>
                  <a:srgbClr val="231F20"/>
                </a:solidFill>
                <a:latin typeface="Arial MT"/>
                <a:cs typeface="Arial MT"/>
              </a:rPr>
              <a:t>Muro</a:t>
            </a:r>
            <a:r>
              <a:rPr sz="1050" spc="-67" baseline="39682" dirty="0">
                <a:solidFill>
                  <a:srgbClr val="231F20"/>
                </a:solidFill>
                <a:latin typeface="Arial MT"/>
                <a:cs typeface="Arial MT"/>
              </a:rPr>
              <a:t>13</a:t>
            </a:r>
            <a:r>
              <a:rPr sz="1100" spc="-45" dirty="0">
                <a:solidFill>
                  <a:srgbClr val="231F20"/>
                </a:solidFill>
                <a:latin typeface="Arial MT"/>
                <a:cs typeface="Arial MT"/>
              </a:rPr>
              <a:t>,</a:t>
            </a:r>
            <a:r>
              <a:rPr sz="1100" spc="-20" dirty="0">
                <a:solidFill>
                  <a:srgbClr val="231F20"/>
                </a:solidFill>
                <a:latin typeface="Arial MT"/>
                <a:cs typeface="Arial MT"/>
              </a:rPr>
              <a:t> </a:t>
            </a:r>
            <a:r>
              <a:rPr sz="1100" spc="-155" dirty="0">
                <a:solidFill>
                  <a:srgbClr val="231F20"/>
                </a:solidFill>
                <a:latin typeface="Arial MT"/>
                <a:cs typeface="Arial MT"/>
              </a:rPr>
              <a:t>P.</a:t>
            </a:r>
            <a:r>
              <a:rPr sz="1100" spc="-20" dirty="0">
                <a:solidFill>
                  <a:srgbClr val="231F20"/>
                </a:solidFill>
                <a:latin typeface="Arial MT"/>
                <a:cs typeface="Arial MT"/>
              </a:rPr>
              <a:t> </a:t>
            </a:r>
            <a:r>
              <a:rPr sz="1100" spc="-45" dirty="0">
                <a:solidFill>
                  <a:srgbClr val="231F20"/>
                </a:solidFill>
                <a:latin typeface="Arial MT"/>
                <a:cs typeface="Arial MT"/>
              </a:rPr>
              <a:t>Dileo</a:t>
            </a:r>
            <a:r>
              <a:rPr sz="1050" spc="-67" baseline="39682" dirty="0">
                <a:solidFill>
                  <a:srgbClr val="231F20"/>
                </a:solidFill>
                <a:latin typeface="Arial MT"/>
                <a:cs typeface="Arial MT"/>
              </a:rPr>
              <a:t>14</a:t>
            </a:r>
            <a:r>
              <a:rPr sz="1100" spc="-45" dirty="0">
                <a:solidFill>
                  <a:srgbClr val="231F20"/>
                </a:solidFill>
                <a:latin typeface="Arial MT"/>
                <a:cs typeface="Arial MT"/>
              </a:rPr>
              <a:t>,</a:t>
            </a:r>
            <a:endParaRPr sz="1100">
              <a:latin typeface="Arial MT"/>
              <a:cs typeface="Arial MT"/>
            </a:endParaRPr>
          </a:p>
          <a:p>
            <a:pPr marL="50800">
              <a:lnSpc>
                <a:spcPts val="1300"/>
              </a:lnSpc>
            </a:pPr>
            <a:r>
              <a:rPr sz="1100" spc="-100" dirty="0">
                <a:solidFill>
                  <a:srgbClr val="231F20"/>
                </a:solidFill>
                <a:latin typeface="Arial MT"/>
                <a:cs typeface="Arial MT"/>
              </a:rPr>
              <a:t>M.</a:t>
            </a:r>
            <a:r>
              <a:rPr sz="1100" spc="-30" dirty="0">
                <a:solidFill>
                  <a:srgbClr val="231F20"/>
                </a:solidFill>
                <a:latin typeface="Arial MT"/>
                <a:cs typeface="Arial MT"/>
              </a:rPr>
              <a:t> </a:t>
            </a:r>
            <a:r>
              <a:rPr sz="1100" spc="-80" dirty="0">
                <a:solidFill>
                  <a:srgbClr val="231F20"/>
                </a:solidFill>
                <a:latin typeface="Arial MT"/>
                <a:cs typeface="Arial MT"/>
              </a:rPr>
              <a:t>Eriksson</a:t>
            </a:r>
            <a:r>
              <a:rPr sz="1050" spc="-120" baseline="39682" dirty="0">
                <a:solidFill>
                  <a:srgbClr val="231F20"/>
                </a:solidFill>
                <a:latin typeface="Arial MT"/>
                <a:cs typeface="Arial MT"/>
              </a:rPr>
              <a:t>15</a:t>
            </a:r>
            <a:r>
              <a:rPr sz="1100" spc="-80" dirty="0">
                <a:solidFill>
                  <a:srgbClr val="231F20"/>
                </a:solidFill>
                <a:latin typeface="Arial MT"/>
                <a:cs typeface="Arial MT"/>
              </a:rPr>
              <a:t>,</a:t>
            </a:r>
            <a:r>
              <a:rPr sz="1100" spc="-25" dirty="0">
                <a:solidFill>
                  <a:srgbClr val="231F20"/>
                </a:solidFill>
                <a:latin typeface="Arial MT"/>
                <a:cs typeface="Arial MT"/>
              </a:rPr>
              <a:t> </a:t>
            </a:r>
            <a:r>
              <a:rPr sz="1100" spc="-110" dirty="0">
                <a:solidFill>
                  <a:srgbClr val="231F20"/>
                </a:solidFill>
                <a:latin typeface="Arial MT"/>
                <a:cs typeface="Arial MT"/>
              </a:rPr>
              <a:t>A.</a:t>
            </a:r>
            <a:r>
              <a:rPr sz="1100" spc="-25" dirty="0">
                <a:solidFill>
                  <a:srgbClr val="231F20"/>
                </a:solidFill>
                <a:latin typeface="Arial MT"/>
                <a:cs typeface="Arial MT"/>
              </a:rPr>
              <a:t> </a:t>
            </a:r>
            <a:r>
              <a:rPr sz="1100" spc="-65" dirty="0">
                <a:solidFill>
                  <a:srgbClr val="231F20"/>
                </a:solidFill>
                <a:latin typeface="Arial MT"/>
                <a:cs typeface="Arial MT"/>
              </a:rPr>
              <a:t>Fedenko</a:t>
            </a:r>
            <a:r>
              <a:rPr sz="1050" spc="-97" baseline="39682" dirty="0">
                <a:solidFill>
                  <a:srgbClr val="231F20"/>
                </a:solidFill>
                <a:latin typeface="Arial MT"/>
                <a:cs typeface="Arial MT"/>
              </a:rPr>
              <a:t>16</a:t>
            </a:r>
            <a:r>
              <a:rPr sz="1100" spc="-65" dirty="0">
                <a:solidFill>
                  <a:srgbClr val="231F20"/>
                </a:solidFill>
                <a:latin typeface="Arial MT"/>
                <a:cs typeface="Arial MT"/>
              </a:rPr>
              <a:t>,</a:t>
            </a:r>
            <a:r>
              <a:rPr sz="1100" spc="-30" dirty="0">
                <a:solidFill>
                  <a:srgbClr val="231F20"/>
                </a:solidFill>
                <a:latin typeface="Arial MT"/>
                <a:cs typeface="Arial MT"/>
              </a:rPr>
              <a:t> </a:t>
            </a:r>
            <a:r>
              <a:rPr sz="1100" spc="-155" dirty="0">
                <a:solidFill>
                  <a:srgbClr val="231F20"/>
                </a:solidFill>
                <a:latin typeface="Arial MT"/>
                <a:cs typeface="Arial MT"/>
              </a:rPr>
              <a:t>V.</a:t>
            </a:r>
            <a:r>
              <a:rPr sz="1100" spc="-20" dirty="0">
                <a:solidFill>
                  <a:srgbClr val="231F20"/>
                </a:solidFill>
                <a:latin typeface="Arial MT"/>
                <a:cs typeface="Arial MT"/>
              </a:rPr>
              <a:t> </a:t>
            </a:r>
            <a:r>
              <a:rPr sz="1100" spc="-75" dirty="0">
                <a:solidFill>
                  <a:srgbClr val="231F20"/>
                </a:solidFill>
                <a:latin typeface="Arial MT"/>
                <a:cs typeface="Arial MT"/>
              </a:rPr>
              <a:t>Ferraresi</a:t>
            </a:r>
            <a:r>
              <a:rPr sz="1050" spc="-112" baseline="39682" dirty="0">
                <a:solidFill>
                  <a:srgbClr val="231F20"/>
                </a:solidFill>
                <a:latin typeface="Arial MT"/>
                <a:cs typeface="Arial MT"/>
              </a:rPr>
              <a:t>17</a:t>
            </a:r>
            <a:r>
              <a:rPr sz="1100" spc="-75" dirty="0">
                <a:solidFill>
                  <a:srgbClr val="231F20"/>
                </a:solidFill>
                <a:latin typeface="Arial MT"/>
                <a:cs typeface="Arial MT"/>
              </a:rPr>
              <a:t>,</a:t>
            </a:r>
            <a:r>
              <a:rPr sz="1100" spc="-25" dirty="0">
                <a:solidFill>
                  <a:srgbClr val="231F20"/>
                </a:solidFill>
                <a:latin typeface="Arial MT"/>
                <a:cs typeface="Arial MT"/>
              </a:rPr>
              <a:t> </a:t>
            </a:r>
            <a:r>
              <a:rPr sz="1100" spc="-110" dirty="0">
                <a:solidFill>
                  <a:srgbClr val="231F20"/>
                </a:solidFill>
                <a:latin typeface="Arial MT"/>
                <a:cs typeface="Arial MT"/>
              </a:rPr>
              <a:t>A.</a:t>
            </a:r>
            <a:r>
              <a:rPr sz="1100" spc="-25" dirty="0">
                <a:solidFill>
                  <a:srgbClr val="231F20"/>
                </a:solidFill>
                <a:latin typeface="Arial MT"/>
                <a:cs typeface="Arial MT"/>
              </a:rPr>
              <a:t> </a:t>
            </a:r>
            <a:r>
              <a:rPr sz="1100" spc="-65" dirty="0">
                <a:solidFill>
                  <a:srgbClr val="231F20"/>
                </a:solidFill>
                <a:latin typeface="Arial MT"/>
                <a:cs typeface="Arial MT"/>
              </a:rPr>
              <a:t>Ferrari</a:t>
            </a:r>
            <a:r>
              <a:rPr sz="1050" spc="-97" baseline="39682" dirty="0">
                <a:solidFill>
                  <a:srgbClr val="231F20"/>
                </a:solidFill>
                <a:latin typeface="Arial MT"/>
                <a:cs typeface="Arial MT"/>
              </a:rPr>
              <a:t>18</a:t>
            </a:r>
            <a:r>
              <a:rPr sz="1100" spc="-65" dirty="0">
                <a:solidFill>
                  <a:srgbClr val="231F20"/>
                </a:solidFill>
                <a:latin typeface="Arial MT"/>
                <a:cs typeface="Arial MT"/>
              </a:rPr>
              <a:t>,</a:t>
            </a:r>
            <a:r>
              <a:rPr sz="1100" spc="-30" dirty="0">
                <a:solidFill>
                  <a:srgbClr val="231F20"/>
                </a:solidFill>
                <a:latin typeface="Arial MT"/>
                <a:cs typeface="Arial MT"/>
              </a:rPr>
              <a:t> </a:t>
            </a:r>
            <a:r>
              <a:rPr sz="1100" spc="-180" dirty="0">
                <a:solidFill>
                  <a:srgbClr val="231F20"/>
                </a:solidFill>
                <a:latin typeface="Arial MT"/>
                <a:cs typeface="Arial MT"/>
              </a:rPr>
              <a:t>S.</a:t>
            </a:r>
            <a:r>
              <a:rPr sz="1100" spc="-140" dirty="0">
                <a:solidFill>
                  <a:srgbClr val="231F20"/>
                </a:solidFill>
                <a:latin typeface="Arial MT"/>
                <a:cs typeface="Arial MT"/>
              </a:rPr>
              <a:t> </a:t>
            </a:r>
            <a:r>
              <a:rPr sz="1100" spc="-65" dirty="0">
                <a:solidFill>
                  <a:srgbClr val="231F20"/>
                </a:solidFill>
                <a:latin typeface="Arial MT"/>
                <a:cs typeface="Arial MT"/>
              </a:rPr>
              <a:t>Ferrari</a:t>
            </a:r>
            <a:r>
              <a:rPr sz="1050" spc="-97" baseline="39682" dirty="0">
                <a:solidFill>
                  <a:srgbClr val="231F20"/>
                </a:solidFill>
                <a:latin typeface="Arial MT"/>
                <a:cs typeface="Arial MT"/>
              </a:rPr>
              <a:t>19</a:t>
            </a:r>
            <a:r>
              <a:rPr sz="1100" spc="-65" dirty="0">
                <a:solidFill>
                  <a:srgbClr val="231F20"/>
                </a:solidFill>
                <a:latin typeface="Arial MT"/>
                <a:cs typeface="Arial MT"/>
              </a:rPr>
              <a:t>,</a:t>
            </a:r>
            <a:r>
              <a:rPr sz="1100" spc="-20" dirty="0">
                <a:solidFill>
                  <a:srgbClr val="231F20"/>
                </a:solidFill>
                <a:latin typeface="Arial MT"/>
                <a:cs typeface="Arial MT"/>
              </a:rPr>
              <a:t> </a:t>
            </a:r>
            <a:r>
              <a:rPr sz="1100" spc="-110" dirty="0">
                <a:solidFill>
                  <a:srgbClr val="231F20"/>
                </a:solidFill>
                <a:latin typeface="Arial MT"/>
                <a:cs typeface="Arial MT"/>
              </a:rPr>
              <a:t>A.</a:t>
            </a:r>
            <a:r>
              <a:rPr sz="1100" spc="-25" dirty="0">
                <a:solidFill>
                  <a:srgbClr val="231F20"/>
                </a:solidFill>
                <a:latin typeface="Arial MT"/>
                <a:cs typeface="Arial MT"/>
              </a:rPr>
              <a:t> </a:t>
            </a:r>
            <a:r>
              <a:rPr sz="1100" spc="-100" dirty="0">
                <a:solidFill>
                  <a:srgbClr val="231F20"/>
                </a:solidFill>
                <a:latin typeface="Arial MT"/>
                <a:cs typeface="Arial MT"/>
              </a:rPr>
              <a:t>M.</a:t>
            </a:r>
            <a:r>
              <a:rPr sz="1100" spc="-30" dirty="0">
                <a:solidFill>
                  <a:srgbClr val="231F20"/>
                </a:solidFill>
                <a:latin typeface="Arial MT"/>
                <a:cs typeface="Arial MT"/>
              </a:rPr>
              <a:t> </a:t>
            </a:r>
            <a:r>
              <a:rPr sz="1100" spc="-100" dirty="0">
                <a:solidFill>
                  <a:srgbClr val="231F20"/>
                </a:solidFill>
                <a:latin typeface="Arial MT"/>
                <a:cs typeface="Arial MT"/>
              </a:rPr>
              <a:t>Frezza</a:t>
            </a:r>
            <a:r>
              <a:rPr sz="1050" spc="-150" baseline="39682" dirty="0">
                <a:solidFill>
                  <a:srgbClr val="231F20"/>
                </a:solidFill>
                <a:latin typeface="Arial MT"/>
                <a:cs typeface="Arial MT"/>
              </a:rPr>
              <a:t>1</a:t>
            </a:r>
            <a:r>
              <a:rPr sz="1100" spc="-100" dirty="0">
                <a:solidFill>
                  <a:srgbClr val="231F20"/>
                </a:solidFill>
                <a:latin typeface="Arial MT"/>
                <a:cs typeface="Arial MT"/>
              </a:rPr>
              <a:t>,</a:t>
            </a:r>
            <a:r>
              <a:rPr sz="1100" spc="-30" dirty="0">
                <a:solidFill>
                  <a:srgbClr val="231F20"/>
                </a:solidFill>
                <a:latin typeface="Arial MT"/>
                <a:cs typeface="Arial MT"/>
              </a:rPr>
              <a:t> </a:t>
            </a:r>
            <a:r>
              <a:rPr sz="1100" spc="-180" dirty="0">
                <a:solidFill>
                  <a:srgbClr val="231F20"/>
                </a:solidFill>
                <a:latin typeface="Arial MT"/>
                <a:cs typeface="Arial MT"/>
              </a:rPr>
              <a:t>S.</a:t>
            </a:r>
            <a:r>
              <a:rPr sz="1100" spc="-145" dirty="0">
                <a:solidFill>
                  <a:srgbClr val="231F20"/>
                </a:solidFill>
                <a:latin typeface="Arial MT"/>
                <a:cs typeface="Arial MT"/>
              </a:rPr>
              <a:t> </a:t>
            </a:r>
            <a:r>
              <a:rPr sz="1100" spc="-65" dirty="0">
                <a:solidFill>
                  <a:srgbClr val="231F20"/>
                </a:solidFill>
                <a:latin typeface="Arial MT"/>
                <a:cs typeface="Arial MT"/>
              </a:rPr>
              <a:t>Gasperoni</a:t>
            </a:r>
            <a:r>
              <a:rPr sz="1050" spc="-97" baseline="39682" dirty="0">
                <a:solidFill>
                  <a:srgbClr val="231F20"/>
                </a:solidFill>
                <a:latin typeface="Arial MT"/>
                <a:cs typeface="Arial MT"/>
              </a:rPr>
              <a:t>20</a:t>
            </a:r>
            <a:r>
              <a:rPr sz="1100" spc="-65" dirty="0">
                <a:solidFill>
                  <a:srgbClr val="231F20"/>
                </a:solidFill>
                <a:latin typeface="Arial MT"/>
                <a:cs typeface="Arial MT"/>
              </a:rPr>
              <a:t>,</a:t>
            </a:r>
            <a:endParaRPr sz="1100">
              <a:latin typeface="Arial MT"/>
              <a:cs typeface="Arial MT"/>
            </a:endParaRPr>
          </a:p>
          <a:p>
            <a:pPr marL="50800">
              <a:lnSpc>
                <a:spcPts val="1300"/>
              </a:lnSpc>
            </a:pPr>
            <a:r>
              <a:rPr sz="1100" spc="-114" dirty="0">
                <a:solidFill>
                  <a:srgbClr val="231F20"/>
                </a:solidFill>
                <a:latin typeface="Arial MT"/>
                <a:cs typeface="Arial MT"/>
              </a:rPr>
              <a:t>H.</a:t>
            </a:r>
            <a:r>
              <a:rPr sz="1100" spc="-30" dirty="0">
                <a:solidFill>
                  <a:srgbClr val="231F20"/>
                </a:solidFill>
                <a:latin typeface="Arial MT"/>
                <a:cs typeface="Arial MT"/>
              </a:rPr>
              <a:t> </a:t>
            </a:r>
            <a:r>
              <a:rPr sz="1100" spc="-50" dirty="0">
                <a:solidFill>
                  <a:srgbClr val="231F20"/>
                </a:solidFill>
                <a:latin typeface="Arial MT"/>
                <a:cs typeface="Arial MT"/>
              </a:rPr>
              <a:t>Gelderblom</a:t>
            </a:r>
            <a:r>
              <a:rPr sz="1050" spc="-75" baseline="39682" dirty="0">
                <a:solidFill>
                  <a:srgbClr val="231F20"/>
                </a:solidFill>
                <a:latin typeface="Arial MT"/>
                <a:cs typeface="Arial MT"/>
              </a:rPr>
              <a:t>21</a:t>
            </a:r>
            <a:r>
              <a:rPr sz="1100" spc="-50" dirty="0">
                <a:solidFill>
                  <a:srgbClr val="231F20"/>
                </a:solidFill>
                <a:latin typeface="Arial MT"/>
                <a:cs typeface="Arial MT"/>
              </a:rPr>
              <a:t>,</a:t>
            </a:r>
            <a:r>
              <a:rPr sz="1100" spc="-25" dirty="0">
                <a:solidFill>
                  <a:srgbClr val="231F20"/>
                </a:solidFill>
                <a:latin typeface="Arial MT"/>
                <a:cs typeface="Arial MT"/>
              </a:rPr>
              <a:t> </a:t>
            </a:r>
            <a:r>
              <a:rPr sz="1100" spc="-150" dirty="0">
                <a:solidFill>
                  <a:srgbClr val="231F20"/>
                </a:solidFill>
                <a:latin typeface="Arial MT"/>
                <a:cs typeface="Arial MT"/>
              </a:rPr>
              <a:t>T.</a:t>
            </a:r>
            <a:r>
              <a:rPr sz="1100" spc="-25" dirty="0">
                <a:solidFill>
                  <a:srgbClr val="231F20"/>
                </a:solidFill>
                <a:latin typeface="Arial MT"/>
                <a:cs typeface="Arial MT"/>
              </a:rPr>
              <a:t> </a:t>
            </a:r>
            <a:r>
              <a:rPr sz="1100" spc="-55" dirty="0">
                <a:solidFill>
                  <a:srgbClr val="231F20"/>
                </a:solidFill>
                <a:latin typeface="Arial MT"/>
                <a:cs typeface="Arial MT"/>
              </a:rPr>
              <a:t>Gil</a:t>
            </a:r>
            <a:r>
              <a:rPr sz="1050" spc="-82" baseline="39682" dirty="0">
                <a:solidFill>
                  <a:srgbClr val="231F20"/>
                </a:solidFill>
                <a:latin typeface="Arial MT"/>
                <a:cs typeface="Arial MT"/>
              </a:rPr>
              <a:t>22</a:t>
            </a:r>
            <a:r>
              <a:rPr sz="1100" spc="-55" dirty="0">
                <a:solidFill>
                  <a:srgbClr val="231F20"/>
                </a:solidFill>
                <a:latin typeface="Arial MT"/>
                <a:cs typeface="Arial MT"/>
              </a:rPr>
              <a:t>,</a:t>
            </a:r>
            <a:r>
              <a:rPr sz="1100" spc="-25" dirty="0">
                <a:solidFill>
                  <a:srgbClr val="231F20"/>
                </a:solidFill>
                <a:latin typeface="Arial MT"/>
                <a:cs typeface="Arial MT"/>
              </a:rPr>
              <a:t> </a:t>
            </a:r>
            <a:r>
              <a:rPr sz="1100" spc="-155" dirty="0">
                <a:solidFill>
                  <a:srgbClr val="231F20"/>
                </a:solidFill>
                <a:latin typeface="Arial MT"/>
                <a:cs typeface="Arial MT"/>
              </a:rPr>
              <a:t>G.</a:t>
            </a:r>
            <a:r>
              <a:rPr sz="1100" spc="-25" dirty="0">
                <a:solidFill>
                  <a:srgbClr val="231F20"/>
                </a:solidFill>
                <a:latin typeface="Arial MT"/>
                <a:cs typeface="Arial MT"/>
              </a:rPr>
              <a:t> </a:t>
            </a:r>
            <a:r>
              <a:rPr sz="1100" spc="-55" dirty="0">
                <a:solidFill>
                  <a:srgbClr val="231F20"/>
                </a:solidFill>
                <a:latin typeface="Arial MT"/>
                <a:cs typeface="Arial MT"/>
              </a:rPr>
              <a:t>Grignani</a:t>
            </a:r>
            <a:r>
              <a:rPr sz="1050" spc="-82" baseline="39682" dirty="0">
                <a:solidFill>
                  <a:srgbClr val="231F20"/>
                </a:solidFill>
                <a:latin typeface="Arial MT"/>
                <a:cs typeface="Arial MT"/>
              </a:rPr>
              <a:t>23</a:t>
            </a:r>
            <a:r>
              <a:rPr sz="1100" spc="-55" dirty="0">
                <a:solidFill>
                  <a:srgbClr val="231F20"/>
                </a:solidFill>
                <a:latin typeface="Arial MT"/>
                <a:cs typeface="Arial MT"/>
              </a:rPr>
              <a:t>,</a:t>
            </a:r>
            <a:r>
              <a:rPr sz="1100" spc="-25" dirty="0">
                <a:solidFill>
                  <a:srgbClr val="231F20"/>
                </a:solidFill>
                <a:latin typeface="Arial MT"/>
                <a:cs typeface="Arial MT"/>
              </a:rPr>
              <a:t> </a:t>
            </a:r>
            <a:r>
              <a:rPr sz="1100" spc="-110" dirty="0">
                <a:solidFill>
                  <a:srgbClr val="231F20"/>
                </a:solidFill>
                <a:latin typeface="Arial MT"/>
                <a:cs typeface="Arial MT"/>
              </a:rPr>
              <a:t>A.</a:t>
            </a:r>
            <a:r>
              <a:rPr sz="1100" spc="-20" dirty="0">
                <a:solidFill>
                  <a:srgbClr val="231F20"/>
                </a:solidFill>
                <a:latin typeface="Arial MT"/>
                <a:cs typeface="Arial MT"/>
              </a:rPr>
              <a:t> </a:t>
            </a:r>
            <a:r>
              <a:rPr sz="1100" spc="-60" dirty="0">
                <a:solidFill>
                  <a:srgbClr val="231F20"/>
                </a:solidFill>
                <a:latin typeface="Arial MT"/>
                <a:cs typeface="Arial MT"/>
              </a:rPr>
              <a:t>Gronchi</a:t>
            </a:r>
            <a:r>
              <a:rPr sz="1050" spc="-89" baseline="39682" dirty="0">
                <a:solidFill>
                  <a:srgbClr val="231F20"/>
                </a:solidFill>
                <a:latin typeface="Arial MT"/>
                <a:cs typeface="Arial MT"/>
              </a:rPr>
              <a:t>1</a:t>
            </a:r>
            <a:r>
              <a:rPr sz="1100" spc="-60" dirty="0">
                <a:solidFill>
                  <a:srgbClr val="231F20"/>
                </a:solidFill>
                <a:latin typeface="Arial MT"/>
                <a:cs typeface="Arial MT"/>
              </a:rPr>
              <a:t>,</a:t>
            </a:r>
            <a:r>
              <a:rPr sz="1100" spc="-25" dirty="0">
                <a:solidFill>
                  <a:srgbClr val="231F20"/>
                </a:solidFill>
                <a:latin typeface="Arial MT"/>
                <a:cs typeface="Arial MT"/>
              </a:rPr>
              <a:t> </a:t>
            </a:r>
            <a:r>
              <a:rPr sz="1100" spc="-185" dirty="0">
                <a:solidFill>
                  <a:srgbClr val="231F20"/>
                </a:solidFill>
                <a:latin typeface="Arial MT"/>
                <a:cs typeface="Arial MT"/>
              </a:rPr>
              <a:t>R.</a:t>
            </a:r>
            <a:r>
              <a:rPr sz="1100" spc="-140" dirty="0">
                <a:solidFill>
                  <a:srgbClr val="231F20"/>
                </a:solidFill>
                <a:latin typeface="Arial MT"/>
                <a:cs typeface="Arial MT"/>
              </a:rPr>
              <a:t> </a:t>
            </a:r>
            <a:r>
              <a:rPr sz="1100" spc="-125" dirty="0">
                <a:solidFill>
                  <a:srgbClr val="231F20"/>
                </a:solidFill>
                <a:latin typeface="Arial MT"/>
                <a:cs typeface="Arial MT"/>
              </a:rPr>
              <a:t>L.</a:t>
            </a:r>
            <a:r>
              <a:rPr sz="1100" spc="-25" dirty="0">
                <a:solidFill>
                  <a:srgbClr val="231F20"/>
                </a:solidFill>
                <a:latin typeface="Arial MT"/>
                <a:cs typeface="Arial MT"/>
              </a:rPr>
              <a:t> </a:t>
            </a:r>
            <a:r>
              <a:rPr sz="1100" spc="-90" dirty="0">
                <a:solidFill>
                  <a:srgbClr val="231F20"/>
                </a:solidFill>
                <a:latin typeface="Arial MT"/>
                <a:cs typeface="Arial MT"/>
              </a:rPr>
              <a:t>Haas</a:t>
            </a:r>
            <a:r>
              <a:rPr sz="1050" spc="-135" baseline="39682" dirty="0">
                <a:solidFill>
                  <a:srgbClr val="231F20"/>
                </a:solidFill>
                <a:latin typeface="Arial MT"/>
                <a:cs typeface="Arial MT"/>
              </a:rPr>
              <a:t>24</a:t>
            </a:r>
            <a:r>
              <a:rPr sz="1100" spc="-90" dirty="0">
                <a:solidFill>
                  <a:srgbClr val="231F20"/>
                </a:solidFill>
                <a:latin typeface="Arial MT"/>
                <a:cs typeface="Arial MT"/>
              </a:rPr>
              <a:t>,</a:t>
            </a:r>
            <a:r>
              <a:rPr sz="1100" spc="-25" dirty="0">
                <a:solidFill>
                  <a:srgbClr val="231F20"/>
                </a:solidFill>
                <a:latin typeface="Arial MT"/>
                <a:cs typeface="Arial MT"/>
              </a:rPr>
              <a:t> </a:t>
            </a:r>
            <a:r>
              <a:rPr sz="1100" spc="-110" dirty="0">
                <a:solidFill>
                  <a:srgbClr val="231F20"/>
                </a:solidFill>
                <a:latin typeface="Arial MT"/>
                <a:cs typeface="Arial MT"/>
              </a:rPr>
              <a:t>A.</a:t>
            </a:r>
            <a:r>
              <a:rPr sz="1100" spc="-25" dirty="0">
                <a:solidFill>
                  <a:srgbClr val="231F20"/>
                </a:solidFill>
                <a:latin typeface="Arial MT"/>
                <a:cs typeface="Arial MT"/>
              </a:rPr>
              <a:t> </a:t>
            </a:r>
            <a:r>
              <a:rPr sz="1100" spc="-55" dirty="0">
                <a:solidFill>
                  <a:srgbClr val="231F20"/>
                </a:solidFill>
                <a:latin typeface="Arial MT"/>
                <a:cs typeface="Arial MT"/>
              </a:rPr>
              <a:t>Hannu</a:t>
            </a:r>
            <a:r>
              <a:rPr sz="1050" spc="-82" baseline="39682" dirty="0">
                <a:solidFill>
                  <a:srgbClr val="231F20"/>
                </a:solidFill>
                <a:latin typeface="Arial MT"/>
                <a:cs typeface="Arial MT"/>
              </a:rPr>
              <a:t>25</a:t>
            </a:r>
            <a:r>
              <a:rPr sz="1100" spc="-55" dirty="0">
                <a:solidFill>
                  <a:srgbClr val="231F20"/>
                </a:solidFill>
                <a:latin typeface="Arial MT"/>
                <a:cs typeface="Arial MT"/>
              </a:rPr>
              <a:t>,</a:t>
            </a:r>
            <a:r>
              <a:rPr sz="1100" spc="-25" dirty="0">
                <a:solidFill>
                  <a:srgbClr val="231F20"/>
                </a:solidFill>
                <a:latin typeface="Arial MT"/>
                <a:cs typeface="Arial MT"/>
              </a:rPr>
              <a:t> </a:t>
            </a:r>
            <a:r>
              <a:rPr sz="1100" spc="-155" dirty="0">
                <a:solidFill>
                  <a:srgbClr val="231F20"/>
                </a:solidFill>
                <a:latin typeface="Arial MT"/>
                <a:cs typeface="Arial MT"/>
              </a:rPr>
              <a:t>B.</a:t>
            </a:r>
            <a:r>
              <a:rPr sz="1100" spc="-25" dirty="0">
                <a:solidFill>
                  <a:srgbClr val="231F20"/>
                </a:solidFill>
                <a:latin typeface="Arial MT"/>
                <a:cs typeface="Arial MT"/>
              </a:rPr>
              <a:t> </a:t>
            </a:r>
            <a:r>
              <a:rPr sz="1100" spc="-90" dirty="0">
                <a:solidFill>
                  <a:srgbClr val="231F20"/>
                </a:solidFill>
                <a:latin typeface="Arial MT"/>
                <a:cs typeface="Arial MT"/>
              </a:rPr>
              <a:t>Hassan</a:t>
            </a:r>
            <a:r>
              <a:rPr sz="1050" spc="-135" baseline="39682" dirty="0">
                <a:solidFill>
                  <a:srgbClr val="231F20"/>
                </a:solidFill>
                <a:latin typeface="Arial MT"/>
                <a:cs typeface="Arial MT"/>
              </a:rPr>
              <a:t>26</a:t>
            </a:r>
            <a:r>
              <a:rPr sz="1100" spc="-90" dirty="0">
                <a:solidFill>
                  <a:srgbClr val="231F20"/>
                </a:solidFill>
                <a:latin typeface="Arial MT"/>
                <a:cs typeface="Arial MT"/>
              </a:rPr>
              <a:t>,</a:t>
            </a:r>
            <a:endParaRPr sz="1100">
              <a:latin typeface="Arial MT"/>
              <a:cs typeface="Arial MT"/>
            </a:endParaRPr>
          </a:p>
          <a:p>
            <a:pPr marL="50800">
              <a:lnSpc>
                <a:spcPts val="1300"/>
              </a:lnSpc>
            </a:pPr>
            <a:r>
              <a:rPr sz="1100" spc="-155" dirty="0">
                <a:solidFill>
                  <a:srgbClr val="231F20"/>
                </a:solidFill>
                <a:latin typeface="Arial MT"/>
                <a:cs typeface="Arial MT"/>
              </a:rPr>
              <a:t>P.</a:t>
            </a:r>
            <a:r>
              <a:rPr sz="1100" spc="-20" dirty="0">
                <a:solidFill>
                  <a:srgbClr val="231F20"/>
                </a:solidFill>
                <a:latin typeface="Arial MT"/>
                <a:cs typeface="Arial MT"/>
              </a:rPr>
              <a:t> </a:t>
            </a:r>
            <a:r>
              <a:rPr sz="1100" spc="-50" dirty="0">
                <a:solidFill>
                  <a:srgbClr val="231F20"/>
                </a:solidFill>
                <a:latin typeface="Arial MT"/>
                <a:cs typeface="Arial MT"/>
              </a:rPr>
              <a:t>Hohenberger</a:t>
            </a:r>
            <a:r>
              <a:rPr sz="1050" spc="-75" baseline="39682" dirty="0">
                <a:solidFill>
                  <a:srgbClr val="231F20"/>
                </a:solidFill>
                <a:latin typeface="Arial MT"/>
                <a:cs typeface="Arial MT"/>
              </a:rPr>
              <a:t>27</a:t>
            </a:r>
            <a:r>
              <a:rPr sz="1100" spc="-50" dirty="0">
                <a:solidFill>
                  <a:srgbClr val="231F20"/>
                </a:solidFill>
                <a:latin typeface="Arial MT"/>
                <a:cs typeface="Arial MT"/>
              </a:rPr>
              <a:t>,</a:t>
            </a:r>
            <a:r>
              <a:rPr sz="1100" spc="-20" dirty="0">
                <a:solidFill>
                  <a:srgbClr val="231F20"/>
                </a:solidFill>
                <a:latin typeface="Arial MT"/>
                <a:cs typeface="Arial MT"/>
              </a:rPr>
              <a:t> </a:t>
            </a:r>
            <a:r>
              <a:rPr sz="1100" spc="-185" dirty="0">
                <a:solidFill>
                  <a:srgbClr val="231F20"/>
                </a:solidFill>
                <a:latin typeface="Arial MT"/>
                <a:cs typeface="Arial MT"/>
              </a:rPr>
              <a:t>R.</a:t>
            </a:r>
            <a:r>
              <a:rPr sz="1100" spc="-135" dirty="0">
                <a:solidFill>
                  <a:srgbClr val="231F20"/>
                </a:solidFill>
                <a:latin typeface="Arial MT"/>
                <a:cs typeface="Arial MT"/>
              </a:rPr>
              <a:t> </a:t>
            </a:r>
            <a:r>
              <a:rPr sz="1100" spc="-85" dirty="0">
                <a:solidFill>
                  <a:srgbClr val="231F20"/>
                </a:solidFill>
                <a:latin typeface="Arial MT"/>
                <a:cs typeface="Arial MT"/>
              </a:rPr>
              <a:t>Issels</a:t>
            </a:r>
            <a:r>
              <a:rPr sz="1050" spc="-127" baseline="39682" dirty="0">
                <a:solidFill>
                  <a:srgbClr val="231F20"/>
                </a:solidFill>
                <a:latin typeface="Arial MT"/>
                <a:cs typeface="Arial MT"/>
              </a:rPr>
              <a:t>28</a:t>
            </a:r>
            <a:r>
              <a:rPr sz="1100" spc="-85" dirty="0">
                <a:solidFill>
                  <a:srgbClr val="231F20"/>
                </a:solidFill>
                <a:latin typeface="Arial MT"/>
                <a:cs typeface="Arial MT"/>
              </a:rPr>
              <a:t>,</a:t>
            </a:r>
            <a:r>
              <a:rPr sz="1100" spc="-20" dirty="0">
                <a:solidFill>
                  <a:srgbClr val="231F20"/>
                </a:solidFill>
                <a:latin typeface="Arial MT"/>
                <a:cs typeface="Arial MT"/>
              </a:rPr>
              <a:t> </a:t>
            </a:r>
            <a:r>
              <a:rPr sz="1100" spc="-114" dirty="0">
                <a:solidFill>
                  <a:srgbClr val="231F20"/>
                </a:solidFill>
                <a:latin typeface="Arial MT"/>
                <a:cs typeface="Arial MT"/>
              </a:rPr>
              <a:t>H.</a:t>
            </a:r>
            <a:r>
              <a:rPr sz="1100" spc="-25" dirty="0">
                <a:solidFill>
                  <a:srgbClr val="231F20"/>
                </a:solidFill>
                <a:latin typeface="Arial MT"/>
                <a:cs typeface="Arial MT"/>
              </a:rPr>
              <a:t> </a:t>
            </a:r>
            <a:r>
              <a:rPr sz="1100" spc="-70" dirty="0">
                <a:solidFill>
                  <a:srgbClr val="231F20"/>
                </a:solidFill>
                <a:latin typeface="Arial MT"/>
                <a:cs typeface="Arial MT"/>
              </a:rPr>
              <a:t>Joensuu</a:t>
            </a:r>
            <a:r>
              <a:rPr sz="1050" spc="-104" baseline="39682" dirty="0">
                <a:solidFill>
                  <a:srgbClr val="231F20"/>
                </a:solidFill>
                <a:latin typeface="Arial MT"/>
                <a:cs typeface="Arial MT"/>
              </a:rPr>
              <a:t>29</a:t>
            </a:r>
            <a:r>
              <a:rPr sz="1100" spc="-70" dirty="0">
                <a:solidFill>
                  <a:srgbClr val="231F20"/>
                </a:solidFill>
                <a:latin typeface="Arial MT"/>
                <a:cs typeface="Arial MT"/>
              </a:rPr>
              <a:t>,</a:t>
            </a:r>
            <a:r>
              <a:rPr sz="1100" spc="-20" dirty="0">
                <a:solidFill>
                  <a:srgbClr val="231F20"/>
                </a:solidFill>
                <a:latin typeface="Arial MT"/>
                <a:cs typeface="Arial MT"/>
              </a:rPr>
              <a:t> </a:t>
            </a:r>
            <a:r>
              <a:rPr sz="1100" spc="-185" dirty="0">
                <a:solidFill>
                  <a:srgbClr val="231F20"/>
                </a:solidFill>
                <a:latin typeface="Arial MT"/>
                <a:cs typeface="Arial MT"/>
              </a:rPr>
              <a:t>R.</a:t>
            </a:r>
            <a:r>
              <a:rPr sz="1100" spc="-135" dirty="0">
                <a:solidFill>
                  <a:srgbClr val="231F20"/>
                </a:solidFill>
                <a:latin typeface="Arial MT"/>
                <a:cs typeface="Arial MT"/>
              </a:rPr>
              <a:t> </a:t>
            </a:r>
            <a:r>
              <a:rPr sz="1100" spc="-125" dirty="0">
                <a:solidFill>
                  <a:srgbClr val="231F20"/>
                </a:solidFill>
                <a:latin typeface="Arial MT"/>
                <a:cs typeface="Arial MT"/>
              </a:rPr>
              <a:t>L.</a:t>
            </a:r>
            <a:r>
              <a:rPr sz="1100" spc="-20" dirty="0">
                <a:solidFill>
                  <a:srgbClr val="231F20"/>
                </a:solidFill>
                <a:latin typeface="Arial MT"/>
                <a:cs typeface="Arial MT"/>
              </a:rPr>
              <a:t> </a:t>
            </a:r>
            <a:r>
              <a:rPr sz="1100" spc="-75" dirty="0">
                <a:solidFill>
                  <a:srgbClr val="231F20"/>
                </a:solidFill>
                <a:latin typeface="Arial MT"/>
                <a:cs typeface="Arial MT"/>
              </a:rPr>
              <a:t>Jones</a:t>
            </a:r>
            <a:r>
              <a:rPr sz="1050" spc="-112" baseline="39682" dirty="0">
                <a:solidFill>
                  <a:srgbClr val="231F20"/>
                </a:solidFill>
                <a:latin typeface="Arial MT"/>
                <a:cs typeface="Arial MT"/>
              </a:rPr>
              <a:t>30</a:t>
            </a:r>
            <a:r>
              <a:rPr sz="1100" spc="-75" dirty="0">
                <a:solidFill>
                  <a:srgbClr val="231F20"/>
                </a:solidFill>
                <a:latin typeface="Arial MT"/>
                <a:cs typeface="Arial MT"/>
              </a:rPr>
              <a:t>,</a:t>
            </a:r>
            <a:r>
              <a:rPr sz="1100" spc="-20" dirty="0">
                <a:solidFill>
                  <a:srgbClr val="231F20"/>
                </a:solidFill>
                <a:latin typeface="Arial MT"/>
                <a:cs typeface="Arial MT"/>
              </a:rPr>
              <a:t> </a:t>
            </a:r>
            <a:r>
              <a:rPr sz="1100" spc="-100" dirty="0">
                <a:solidFill>
                  <a:srgbClr val="231F20"/>
                </a:solidFill>
                <a:latin typeface="Arial MT"/>
                <a:cs typeface="Arial MT"/>
              </a:rPr>
              <a:t>I.</a:t>
            </a:r>
            <a:r>
              <a:rPr sz="1100" spc="-20" dirty="0">
                <a:solidFill>
                  <a:srgbClr val="231F20"/>
                </a:solidFill>
                <a:latin typeface="Arial MT"/>
                <a:cs typeface="Arial MT"/>
              </a:rPr>
              <a:t> </a:t>
            </a:r>
            <a:r>
              <a:rPr sz="1100" spc="-65" dirty="0">
                <a:solidFill>
                  <a:srgbClr val="231F20"/>
                </a:solidFill>
                <a:latin typeface="Arial MT"/>
                <a:cs typeface="Arial MT"/>
              </a:rPr>
              <a:t>Judson</a:t>
            </a:r>
            <a:r>
              <a:rPr sz="1050" spc="-97" baseline="39682" dirty="0">
                <a:solidFill>
                  <a:srgbClr val="231F20"/>
                </a:solidFill>
                <a:latin typeface="Arial MT"/>
                <a:cs typeface="Arial MT"/>
              </a:rPr>
              <a:t>31</a:t>
            </a:r>
            <a:r>
              <a:rPr sz="1100" spc="-65" dirty="0">
                <a:solidFill>
                  <a:srgbClr val="231F20"/>
                </a:solidFill>
                <a:latin typeface="Arial MT"/>
                <a:cs typeface="Arial MT"/>
              </a:rPr>
              <a:t>,</a:t>
            </a:r>
            <a:r>
              <a:rPr sz="1100" spc="-20" dirty="0">
                <a:solidFill>
                  <a:srgbClr val="231F20"/>
                </a:solidFill>
                <a:latin typeface="Arial MT"/>
                <a:cs typeface="Arial MT"/>
              </a:rPr>
              <a:t> </a:t>
            </a:r>
            <a:r>
              <a:rPr sz="1100" spc="-155" dirty="0">
                <a:solidFill>
                  <a:srgbClr val="231F20"/>
                </a:solidFill>
                <a:latin typeface="Arial MT"/>
                <a:cs typeface="Arial MT"/>
              </a:rPr>
              <a:t>P.</a:t>
            </a:r>
            <a:r>
              <a:rPr sz="1100" spc="-20" dirty="0">
                <a:solidFill>
                  <a:srgbClr val="231F20"/>
                </a:solidFill>
                <a:latin typeface="Arial MT"/>
                <a:cs typeface="Arial MT"/>
              </a:rPr>
              <a:t> </a:t>
            </a:r>
            <a:r>
              <a:rPr sz="1100" spc="-50" dirty="0">
                <a:solidFill>
                  <a:srgbClr val="231F20"/>
                </a:solidFill>
                <a:latin typeface="Arial MT"/>
                <a:cs typeface="Arial MT"/>
              </a:rPr>
              <a:t>Jutte</a:t>
            </a:r>
            <a:r>
              <a:rPr sz="1050" spc="-75" baseline="39682" dirty="0">
                <a:solidFill>
                  <a:srgbClr val="231F20"/>
                </a:solidFill>
                <a:latin typeface="Arial MT"/>
                <a:cs typeface="Arial MT"/>
              </a:rPr>
              <a:t>32</a:t>
            </a:r>
            <a:r>
              <a:rPr sz="1100" spc="-50" dirty="0">
                <a:solidFill>
                  <a:srgbClr val="231F20"/>
                </a:solidFill>
                <a:latin typeface="Arial MT"/>
                <a:cs typeface="Arial MT"/>
              </a:rPr>
              <a:t>,</a:t>
            </a:r>
            <a:r>
              <a:rPr sz="1100" spc="-20" dirty="0">
                <a:solidFill>
                  <a:srgbClr val="231F20"/>
                </a:solidFill>
                <a:latin typeface="Arial MT"/>
                <a:cs typeface="Arial MT"/>
              </a:rPr>
              <a:t> </a:t>
            </a:r>
            <a:r>
              <a:rPr sz="1100" spc="-180" dirty="0">
                <a:solidFill>
                  <a:srgbClr val="231F20"/>
                </a:solidFill>
                <a:latin typeface="Arial MT"/>
                <a:cs typeface="Arial MT"/>
              </a:rPr>
              <a:t>S.</a:t>
            </a:r>
            <a:r>
              <a:rPr sz="1100" spc="-20" dirty="0">
                <a:solidFill>
                  <a:srgbClr val="231F20"/>
                </a:solidFill>
                <a:latin typeface="Arial MT"/>
                <a:cs typeface="Arial MT"/>
              </a:rPr>
              <a:t> </a:t>
            </a:r>
            <a:r>
              <a:rPr sz="1100" spc="-85" dirty="0">
                <a:solidFill>
                  <a:srgbClr val="231F20"/>
                </a:solidFill>
                <a:latin typeface="Arial MT"/>
                <a:cs typeface="Arial MT"/>
              </a:rPr>
              <a:t>Kaal</a:t>
            </a:r>
            <a:r>
              <a:rPr sz="1050" spc="-127" baseline="39682" dirty="0">
                <a:solidFill>
                  <a:srgbClr val="231F20"/>
                </a:solidFill>
                <a:latin typeface="Arial MT"/>
                <a:cs typeface="Arial MT"/>
              </a:rPr>
              <a:t>33</a:t>
            </a:r>
            <a:r>
              <a:rPr sz="1100" spc="-85" dirty="0">
                <a:solidFill>
                  <a:srgbClr val="231F20"/>
                </a:solidFill>
                <a:latin typeface="Arial MT"/>
                <a:cs typeface="Arial MT"/>
              </a:rPr>
              <a:t>,</a:t>
            </a:r>
            <a:r>
              <a:rPr sz="1100" spc="-20" dirty="0">
                <a:solidFill>
                  <a:srgbClr val="231F20"/>
                </a:solidFill>
                <a:latin typeface="Arial MT"/>
                <a:cs typeface="Arial MT"/>
              </a:rPr>
              <a:t> </a:t>
            </a:r>
            <a:r>
              <a:rPr sz="1100" spc="-155" dirty="0">
                <a:solidFill>
                  <a:srgbClr val="231F20"/>
                </a:solidFill>
                <a:latin typeface="Arial MT"/>
                <a:cs typeface="Arial MT"/>
              </a:rPr>
              <a:t>B.</a:t>
            </a:r>
            <a:r>
              <a:rPr sz="1100" spc="-20" dirty="0">
                <a:solidFill>
                  <a:srgbClr val="231F20"/>
                </a:solidFill>
                <a:latin typeface="Arial MT"/>
                <a:cs typeface="Arial MT"/>
              </a:rPr>
              <a:t> </a:t>
            </a:r>
            <a:r>
              <a:rPr sz="1100" spc="-85" dirty="0">
                <a:solidFill>
                  <a:srgbClr val="231F20"/>
                </a:solidFill>
                <a:latin typeface="Arial MT"/>
                <a:cs typeface="Arial MT"/>
              </a:rPr>
              <a:t>Kasper</a:t>
            </a:r>
            <a:r>
              <a:rPr sz="1050" spc="-127" baseline="39682" dirty="0">
                <a:solidFill>
                  <a:srgbClr val="231F20"/>
                </a:solidFill>
                <a:latin typeface="Arial MT"/>
                <a:cs typeface="Arial MT"/>
              </a:rPr>
              <a:t>27</a:t>
            </a:r>
            <a:r>
              <a:rPr sz="1100" spc="-85" dirty="0">
                <a:solidFill>
                  <a:srgbClr val="231F20"/>
                </a:solidFill>
                <a:latin typeface="Arial MT"/>
                <a:cs typeface="Arial MT"/>
              </a:rPr>
              <a:t>,</a:t>
            </a:r>
            <a:endParaRPr sz="1100">
              <a:latin typeface="Arial MT"/>
              <a:cs typeface="Arial MT"/>
            </a:endParaRPr>
          </a:p>
          <a:p>
            <a:pPr marL="50800">
              <a:lnSpc>
                <a:spcPts val="1300"/>
              </a:lnSpc>
            </a:pPr>
            <a:r>
              <a:rPr sz="1100" spc="-160" dirty="0">
                <a:solidFill>
                  <a:srgbClr val="231F20"/>
                </a:solidFill>
                <a:latin typeface="Arial MT"/>
                <a:cs typeface="Arial MT"/>
              </a:rPr>
              <a:t>K.</a:t>
            </a:r>
            <a:r>
              <a:rPr sz="1100" spc="-25" dirty="0">
                <a:solidFill>
                  <a:srgbClr val="231F20"/>
                </a:solidFill>
                <a:latin typeface="Arial MT"/>
                <a:cs typeface="Arial MT"/>
              </a:rPr>
              <a:t> </a:t>
            </a:r>
            <a:r>
              <a:rPr sz="1100" spc="-70" dirty="0">
                <a:solidFill>
                  <a:srgbClr val="231F20"/>
                </a:solidFill>
                <a:latin typeface="Arial MT"/>
                <a:cs typeface="Arial MT"/>
              </a:rPr>
              <a:t>Kopeckova</a:t>
            </a:r>
            <a:r>
              <a:rPr sz="1050" spc="-104" baseline="39682" dirty="0">
                <a:solidFill>
                  <a:srgbClr val="231F20"/>
                </a:solidFill>
                <a:latin typeface="Arial MT"/>
                <a:cs typeface="Arial MT"/>
              </a:rPr>
              <a:t>34</a:t>
            </a:r>
            <a:r>
              <a:rPr sz="1100" spc="-70" dirty="0">
                <a:solidFill>
                  <a:srgbClr val="231F20"/>
                </a:solidFill>
                <a:latin typeface="Arial MT"/>
                <a:cs typeface="Arial MT"/>
              </a:rPr>
              <a:t>,</a:t>
            </a:r>
            <a:r>
              <a:rPr sz="1100" spc="-20" dirty="0">
                <a:solidFill>
                  <a:srgbClr val="231F20"/>
                </a:solidFill>
                <a:latin typeface="Arial MT"/>
                <a:cs typeface="Arial MT"/>
              </a:rPr>
              <a:t> </a:t>
            </a:r>
            <a:r>
              <a:rPr sz="1100" spc="-105" dirty="0">
                <a:solidFill>
                  <a:srgbClr val="231F20"/>
                </a:solidFill>
                <a:latin typeface="Arial MT"/>
                <a:cs typeface="Arial MT"/>
              </a:rPr>
              <a:t>D.</a:t>
            </a:r>
            <a:r>
              <a:rPr sz="1100" spc="-20" dirty="0">
                <a:solidFill>
                  <a:srgbClr val="231F20"/>
                </a:solidFill>
                <a:latin typeface="Arial MT"/>
                <a:cs typeface="Arial MT"/>
              </a:rPr>
              <a:t> </a:t>
            </a:r>
            <a:r>
              <a:rPr sz="1100" spc="-110" dirty="0">
                <a:solidFill>
                  <a:srgbClr val="231F20"/>
                </a:solidFill>
                <a:latin typeface="Arial MT"/>
                <a:cs typeface="Arial MT"/>
              </a:rPr>
              <a:t>A.</a:t>
            </a:r>
            <a:r>
              <a:rPr sz="1100" spc="-25" dirty="0">
                <a:solidFill>
                  <a:srgbClr val="231F20"/>
                </a:solidFill>
                <a:latin typeface="Arial MT"/>
                <a:cs typeface="Arial MT"/>
              </a:rPr>
              <a:t> </a:t>
            </a:r>
            <a:r>
              <a:rPr sz="1100" spc="-114" dirty="0">
                <a:solidFill>
                  <a:srgbClr val="231F20"/>
                </a:solidFill>
                <a:latin typeface="Arial MT"/>
                <a:cs typeface="Arial MT"/>
              </a:rPr>
              <a:t>Kra´korova´</a:t>
            </a:r>
            <a:r>
              <a:rPr sz="1050" spc="-172" baseline="39682" dirty="0">
                <a:solidFill>
                  <a:srgbClr val="231F20"/>
                </a:solidFill>
                <a:latin typeface="Arial MT"/>
                <a:cs typeface="Arial MT"/>
              </a:rPr>
              <a:t>35</a:t>
            </a:r>
            <a:r>
              <a:rPr sz="1100" spc="-114" dirty="0">
                <a:solidFill>
                  <a:srgbClr val="231F20"/>
                </a:solidFill>
                <a:latin typeface="Arial MT"/>
                <a:cs typeface="Arial MT"/>
              </a:rPr>
              <a:t>,</a:t>
            </a:r>
            <a:r>
              <a:rPr sz="1100" spc="-20" dirty="0">
                <a:solidFill>
                  <a:srgbClr val="231F20"/>
                </a:solidFill>
                <a:latin typeface="Arial MT"/>
                <a:cs typeface="Arial MT"/>
              </a:rPr>
              <a:t> </a:t>
            </a:r>
            <a:r>
              <a:rPr sz="1100" spc="-110" dirty="0">
                <a:solidFill>
                  <a:srgbClr val="231F20"/>
                </a:solidFill>
                <a:latin typeface="Arial MT"/>
                <a:cs typeface="Arial MT"/>
              </a:rPr>
              <a:t>A.</a:t>
            </a:r>
            <a:r>
              <a:rPr sz="1100" spc="-20" dirty="0">
                <a:solidFill>
                  <a:srgbClr val="231F20"/>
                </a:solidFill>
                <a:latin typeface="Arial MT"/>
                <a:cs typeface="Arial MT"/>
              </a:rPr>
              <a:t> </a:t>
            </a:r>
            <a:r>
              <a:rPr sz="1100" spc="-105" dirty="0">
                <a:solidFill>
                  <a:srgbClr val="231F20"/>
                </a:solidFill>
                <a:latin typeface="Arial MT"/>
                <a:cs typeface="Arial MT"/>
              </a:rPr>
              <a:t>Le</a:t>
            </a:r>
            <a:r>
              <a:rPr sz="1100" spc="-25" dirty="0">
                <a:solidFill>
                  <a:srgbClr val="231F20"/>
                </a:solidFill>
                <a:latin typeface="Arial MT"/>
                <a:cs typeface="Arial MT"/>
              </a:rPr>
              <a:t> </a:t>
            </a:r>
            <a:r>
              <a:rPr sz="1100" spc="-80" dirty="0">
                <a:solidFill>
                  <a:srgbClr val="231F20"/>
                </a:solidFill>
                <a:latin typeface="Arial MT"/>
                <a:cs typeface="Arial MT"/>
              </a:rPr>
              <a:t>Cesne</a:t>
            </a:r>
            <a:r>
              <a:rPr sz="1050" spc="-120" baseline="39682" dirty="0">
                <a:solidFill>
                  <a:srgbClr val="231F20"/>
                </a:solidFill>
                <a:latin typeface="Arial MT"/>
                <a:cs typeface="Arial MT"/>
              </a:rPr>
              <a:t>36</a:t>
            </a:r>
            <a:r>
              <a:rPr sz="1100" spc="-80" dirty="0">
                <a:solidFill>
                  <a:srgbClr val="231F20"/>
                </a:solidFill>
                <a:latin typeface="Arial MT"/>
                <a:cs typeface="Arial MT"/>
              </a:rPr>
              <a:t>,</a:t>
            </a:r>
            <a:r>
              <a:rPr sz="1100" spc="-20" dirty="0">
                <a:solidFill>
                  <a:srgbClr val="231F20"/>
                </a:solidFill>
                <a:latin typeface="Arial MT"/>
                <a:cs typeface="Arial MT"/>
              </a:rPr>
              <a:t> </a:t>
            </a:r>
            <a:r>
              <a:rPr sz="1100" spc="-100" dirty="0">
                <a:solidFill>
                  <a:srgbClr val="231F20"/>
                </a:solidFill>
                <a:latin typeface="Arial MT"/>
                <a:cs typeface="Arial MT"/>
              </a:rPr>
              <a:t>I.</a:t>
            </a:r>
            <a:r>
              <a:rPr sz="1100" spc="-25" dirty="0">
                <a:solidFill>
                  <a:srgbClr val="231F20"/>
                </a:solidFill>
                <a:latin typeface="Arial MT"/>
                <a:cs typeface="Arial MT"/>
              </a:rPr>
              <a:t> </a:t>
            </a:r>
            <a:r>
              <a:rPr sz="1100" spc="-65" dirty="0">
                <a:solidFill>
                  <a:srgbClr val="231F20"/>
                </a:solidFill>
                <a:latin typeface="Arial MT"/>
                <a:cs typeface="Arial MT"/>
              </a:rPr>
              <a:t>Lugowska</a:t>
            </a:r>
            <a:r>
              <a:rPr sz="1050" spc="-97" baseline="39682" dirty="0">
                <a:solidFill>
                  <a:srgbClr val="231F20"/>
                </a:solidFill>
                <a:latin typeface="Arial MT"/>
                <a:cs typeface="Arial MT"/>
              </a:rPr>
              <a:t>37</a:t>
            </a:r>
            <a:r>
              <a:rPr sz="1100" spc="-65" dirty="0">
                <a:solidFill>
                  <a:srgbClr val="231F20"/>
                </a:solidFill>
                <a:latin typeface="Arial MT"/>
                <a:cs typeface="Arial MT"/>
              </a:rPr>
              <a:t>,</a:t>
            </a:r>
            <a:r>
              <a:rPr sz="1100" spc="-30" dirty="0">
                <a:solidFill>
                  <a:srgbClr val="231F20"/>
                </a:solidFill>
                <a:latin typeface="Arial MT"/>
                <a:cs typeface="Arial MT"/>
              </a:rPr>
              <a:t> </a:t>
            </a:r>
            <a:r>
              <a:rPr sz="1100" spc="-125" dirty="0">
                <a:solidFill>
                  <a:srgbClr val="231F20"/>
                </a:solidFill>
                <a:latin typeface="Arial MT"/>
                <a:cs typeface="Arial MT"/>
              </a:rPr>
              <a:t>O.</a:t>
            </a:r>
            <a:r>
              <a:rPr sz="1100" spc="-15" dirty="0">
                <a:solidFill>
                  <a:srgbClr val="231F20"/>
                </a:solidFill>
                <a:latin typeface="Arial MT"/>
                <a:cs typeface="Arial MT"/>
              </a:rPr>
              <a:t> </a:t>
            </a:r>
            <a:r>
              <a:rPr sz="1100" spc="-65" dirty="0">
                <a:solidFill>
                  <a:srgbClr val="231F20"/>
                </a:solidFill>
                <a:latin typeface="Arial MT"/>
                <a:cs typeface="Arial MT"/>
              </a:rPr>
              <a:t>Merimsky</a:t>
            </a:r>
            <a:r>
              <a:rPr sz="1050" spc="-97" baseline="39682" dirty="0">
                <a:solidFill>
                  <a:srgbClr val="231F20"/>
                </a:solidFill>
                <a:latin typeface="Arial MT"/>
                <a:cs typeface="Arial MT"/>
              </a:rPr>
              <a:t>38</a:t>
            </a:r>
            <a:r>
              <a:rPr sz="1100" spc="-65" dirty="0">
                <a:solidFill>
                  <a:srgbClr val="231F20"/>
                </a:solidFill>
                <a:latin typeface="Arial MT"/>
                <a:cs typeface="Arial MT"/>
              </a:rPr>
              <a:t>,</a:t>
            </a:r>
            <a:r>
              <a:rPr sz="1100" spc="-25" dirty="0">
                <a:solidFill>
                  <a:srgbClr val="231F20"/>
                </a:solidFill>
                <a:latin typeface="Arial MT"/>
                <a:cs typeface="Arial MT"/>
              </a:rPr>
              <a:t> </a:t>
            </a:r>
            <a:r>
              <a:rPr sz="1100" spc="-100" dirty="0">
                <a:solidFill>
                  <a:srgbClr val="231F20"/>
                </a:solidFill>
                <a:latin typeface="Arial MT"/>
                <a:cs typeface="Arial MT"/>
              </a:rPr>
              <a:t>M.</a:t>
            </a:r>
            <a:r>
              <a:rPr sz="1100" spc="-20" dirty="0">
                <a:solidFill>
                  <a:srgbClr val="231F20"/>
                </a:solidFill>
                <a:latin typeface="Arial MT"/>
                <a:cs typeface="Arial MT"/>
              </a:rPr>
              <a:t> </a:t>
            </a:r>
            <a:r>
              <a:rPr sz="1100" spc="-40" dirty="0">
                <a:solidFill>
                  <a:srgbClr val="231F20"/>
                </a:solidFill>
                <a:latin typeface="Arial MT"/>
                <a:cs typeface="Arial MT"/>
              </a:rPr>
              <a:t>Montemurro</a:t>
            </a:r>
            <a:r>
              <a:rPr sz="1050" spc="-60" baseline="39682" dirty="0">
                <a:solidFill>
                  <a:srgbClr val="231F20"/>
                </a:solidFill>
                <a:latin typeface="Arial MT"/>
                <a:cs typeface="Arial MT"/>
              </a:rPr>
              <a:t>39</a:t>
            </a:r>
            <a:r>
              <a:rPr sz="1100" spc="-40" dirty="0">
                <a:solidFill>
                  <a:srgbClr val="231F20"/>
                </a:solidFill>
                <a:latin typeface="Arial MT"/>
                <a:cs typeface="Arial MT"/>
              </a:rPr>
              <a:t>,</a:t>
            </a:r>
            <a:endParaRPr sz="1100">
              <a:latin typeface="Arial MT"/>
              <a:cs typeface="Arial MT"/>
            </a:endParaRPr>
          </a:p>
          <a:p>
            <a:pPr marL="50800">
              <a:lnSpc>
                <a:spcPts val="1300"/>
              </a:lnSpc>
            </a:pPr>
            <a:r>
              <a:rPr sz="1100" spc="-100" dirty="0">
                <a:solidFill>
                  <a:srgbClr val="231F20"/>
                </a:solidFill>
                <a:latin typeface="Arial MT"/>
                <a:cs typeface="Arial MT"/>
              </a:rPr>
              <a:t>M.</a:t>
            </a:r>
            <a:r>
              <a:rPr sz="1100" spc="-35" dirty="0">
                <a:solidFill>
                  <a:srgbClr val="231F20"/>
                </a:solidFill>
                <a:latin typeface="Arial MT"/>
                <a:cs typeface="Arial MT"/>
              </a:rPr>
              <a:t> </a:t>
            </a:r>
            <a:r>
              <a:rPr sz="1100" spc="-110" dirty="0">
                <a:solidFill>
                  <a:srgbClr val="231F20"/>
                </a:solidFill>
                <a:latin typeface="Arial MT"/>
                <a:cs typeface="Arial MT"/>
              </a:rPr>
              <a:t>A.</a:t>
            </a:r>
            <a:r>
              <a:rPr sz="1100" spc="-25" dirty="0">
                <a:solidFill>
                  <a:srgbClr val="231F20"/>
                </a:solidFill>
                <a:latin typeface="Arial MT"/>
                <a:cs typeface="Arial MT"/>
              </a:rPr>
              <a:t> </a:t>
            </a:r>
            <a:r>
              <a:rPr sz="1100" spc="-65" dirty="0">
                <a:solidFill>
                  <a:srgbClr val="231F20"/>
                </a:solidFill>
                <a:latin typeface="Arial MT"/>
                <a:cs typeface="Arial MT"/>
              </a:rPr>
              <a:t>Pantaleo</a:t>
            </a:r>
            <a:r>
              <a:rPr sz="1050" spc="-97" baseline="39682" dirty="0">
                <a:solidFill>
                  <a:srgbClr val="231F20"/>
                </a:solidFill>
                <a:latin typeface="Arial MT"/>
                <a:cs typeface="Arial MT"/>
              </a:rPr>
              <a:t>40</a:t>
            </a:r>
            <a:r>
              <a:rPr sz="1100" spc="-65" dirty="0">
                <a:solidFill>
                  <a:srgbClr val="231F20"/>
                </a:solidFill>
                <a:latin typeface="Arial MT"/>
                <a:cs typeface="Arial MT"/>
              </a:rPr>
              <a:t>,</a:t>
            </a:r>
            <a:r>
              <a:rPr sz="1100" spc="-25" dirty="0">
                <a:solidFill>
                  <a:srgbClr val="231F20"/>
                </a:solidFill>
                <a:latin typeface="Arial MT"/>
                <a:cs typeface="Arial MT"/>
              </a:rPr>
              <a:t> </a:t>
            </a:r>
            <a:r>
              <a:rPr sz="1100" spc="-185" dirty="0">
                <a:solidFill>
                  <a:srgbClr val="231F20"/>
                </a:solidFill>
                <a:latin typeface="Arial MT"/>
                <a:cs typeface="Arial MT"/>
              </a:rPr>
              <a:t>R.</a:t>
            </a:r>
            <a:r>
              <a:rPr sz="1100" spc="-140" dirty="0">
                <a:solidFill>
                  <a:srgbClr val="231F20"/>
                </a:solidFill>
                <a:latin typeface="Arial MT"/>
                <a:cs typeface="Arial MT"/>
              </a:rPr>
              <a:t> </a:t>
            </a:r>
            <a:r>
              <a:rPr sz="1100" spc="-75" dirty="0">
                <a:solidFill>
                  <a:srgbClr val="231F20"/>
                </a:solidFill>
                <a:latin typeface="Arial MT"/>
                <a:cs typeface="Arial MT"/>
              </a:rPr>
              <a:t>Piana</a:t>
            </a:r>
            <a:r>
              <a:rPr sz="1050" spc="-112" baseline="39682" dirty="0">
                <a:solidFill>
                  <a:srgbClr val="231F20"/>
                </a:solidFill>
                <a:latin typeface="Arial MT"/>
                <a:cs typeface="Arial MT"/>
              </a:rPr>
              <a:t>41</a:t>
            </a:r>
            <a:r>
              <a:rPr sz="1100" spc="-75" dirty="0">
                <a:solidFill>
                  <a:srgbClr val="231F20"/>
                </a:solidFill>
                <a:latin typeface="Arial MT"/>
                <a:cs typeface="Arial MT"/>
              </a:rPr>
              <a:t>,</a:t>
            </a:r>
            <a:r>
              <a:rPr sz="1100" spc="-25" dirty="0">
                <a:solidFill>
                  <a:srgbClr val="231F20"/>
                </a:solidFill>
                <a:latin typeface="Arial MT"/>
                <a:cs typeface="Arial MT"/>
              </a:rPr>
              <a:t> </a:t>
            </a:r>
            <a:r>
              <a:rPr sz="1100" spc="-155" dirty="0">
                <a:solidFill>
                  <a:srgbClr val="231F20"/>
                </a:solidFill>
                <a:latin typeface="Arial MT"/>
                <a:cs typeface="Arial MT"/>
              </a:rPr>
              <a:t>P.</a:t>
            </a:r>
            <a:r>
              <a:rPr sz="1100" spc="-25" dirty="0">
                <a:solidFill>
                  <a:srgbClr val="231F20"/>
                </a:solidFill>
                <a:latin typeface="Arial MT"/>
                <a:cs typeface="Arial MT"/>
              </a:rPr>
              <a:t> </a:t>
            </a:r>
            <a:r>
              <a:rPr sz="1100" spc="-60" dirty="0">
                <a:solidFill>
                  <a:srgbClr val="231F20"/>
                </a:solidFill>
                <a:latin typeface="Arial MT"/>
                <a:cs typeface="Arial MT"/>
              </a:rPr>
              <a:t>Picci</a:t>
            </a:r>
            <a:r>
              <a:rPr sz="1050" spc="-89" baseline="39682" dirty="0">
                <a:solidFill>
                  <a:srgbClr val="231F20"/>
                </a:solidFill>
                <a:latin typeface="Arial MT"/>
                <a:cs typeface="Arial MT"/>
              </a:rPr>
              <a:t>19</a:t>
            </a:r>
            <a:r>
              <a:rPr sz="1100" spc="-60" dirty="0">
                <a:solidFill>
                  <a:srgbClr val="231F20"/>
                </a:solidFill>
                <a:latin typeface="Arial MT"/>
                <a:cs typeface="Arial MT"/>
              </a:rPr>
              <a:t>,</a:t>
            </a:r>
            <a:r>
              <a:rPr sz="1100" spc="-25" dirty="0">
                <a:solidFill>
                  <a:srgbClr val="231F20"/>
                </a:solidFill>
                <a:latin typeface="Arial MT"/>
                <a:cs typeface="Arial MT"/>
              </a:rPr>
              <a:t> </a:t>
            </a:r>
            <a:r>
              <a:rPr sz="1100" spc="-180" dirty="0">
                <a:solidFill>
                  <a:srgbClr val="231F20"/>
                </a:solidFill>
                <a:latin typeface="Arial MT"/>
                <a:cs typeface="Arial MT"/>
              </a:rPr>
              <a:t>S.</a:t>
            </a:r>
            <a:r>
              <a:rPr sz="1100" spc="-150" dirty="0">
                <a:solidFill>
                  <a:srgbClr val="231F20"/>
                </a:solidFill>
                <a:latin typeface="Arial MT"/>
                <a:cs typeface="Arial MT"/>
              </a:rPr>
              <a:t> </a:t>
            </a:r>
            <a:r>
              <a:rPr sz="1100" spc="-60" dirty="0">
                <a:solidFill>
                  <a:srgbClr val="231F20"/>
                </a:solidFill>
                <a:latin typeface="Arial MT"/>
                <a:cs typeface="Arial MT"/>
              </a:rPr>
              <a:t>Piperno-Neumann</a:t>
            </a:r>
            <a:r>
              <a:rPr sz="1050" spc="-89" baseline="39682" dirty="0">
                <a:solidFill>
                  <a:srgbClr val="231F20"/>
                </a:solidFill>
                <a:latin typeface="Arial MT"/>
                <a:cs typeface="Arial MT"/>
              </a:rPr>
              <a:t>6</a:t>
            </a:r>
            <a:r>
              <a:rPr sz="1100" spc="-60" dirty="0">
                <a:solidFill>
                  <a:srgbClr val="231F20"/>
                </a:solidFill>
                <a:latin typeface="Arial MT"/>
                <a:cs typeface="Arial MT"/>
              </a:rPr>
              <a:t>,</a:t>
            </a:r>
            <a:r>
              <a:rPr sz="1100" spc="-25" dirty="0">
                <a:solidFill>
                  <a:srgbClr val="231F20"/>
                </a:solidFill>
                <a:latin typeface="Arial MT"/>
                <a:cs typeface="Arial MT"/>
              </a:rPr>
              <a:t> </a:t>
            </a:r>
            <a:r>
              <a:rPr sz="1100" spc="-110" dirty="0">
                <a:solidFill>
                  <a:srgbClr val="231F20"/>
                </a:solidFill>
                <a:latin typeface="Arial MT"/>
                <a:cs typeface="Arial MT"/>
              </a:rPr>
              <a:t>A.</a:t>
            </a:r>
            <a:r>
              <a:rPr sz="1100" spc="-25" dirty="0">
                <a:solidFill>
                  <a:srgbClr val="231F20"/>
                </a:solidFill>
                <a:latin typeface="Arial MT"/>
                <a:cs typeface="Arial MT"/>
              </a:rPr>
              <a:t> </a:t>
            </a:r>
            <a:r>
              <a:rPr sz="1100" spc="-125" dirty="0">
                <a:solidFill>
                  <a:srgbClr val="231F20"/>
                </a:solidFill>
                <a:latin typeface="Arial MT"/>
                <a:cs typeface="Arial MT"/>
              </a:rPr>
              <a:t>L.</a:t>
            </a:r>
            <a:r>
              <a:rPr sz="1100" spc="-25" dirty="0">
                <a:solidFill>
                  <a:srgbClr val="231F20"/>
                </a:solidFill>
                <a:latin typeface="Arial MT"/>
                <a:cs typeface="Arial MT"/>
              </a:rPr>
              <a:t> </a:t>
            </a:r>
            <a:r>
              <a:rPr sz="1100" spc="-80" dirty="0">
                <a:solidFill>
                  <a:srgbClr val="231F20"/>
                </a:solidFill>
                <a:latin typeface="Arial MT"/>
                <a:cs typeface="Arial MT"/>
              </a:rPr>
              <a:t>Pousa</a:t>
            </a:r>
            <a:r>
              <a:rPr sz="1050" spc="-120" baseline="39682" dirty="0">
                <a:solidFill>
                  <a:srgbClr val="231F20"/>
                </a:solidFill>
                <a:latin typeface="Arial MT"/>
                <a:cs typeface="Arial MT"/>
              </a:rPr>
              <a:t>42</a:t>
            </a:r>
            <a:r>
              <a:rPr sz="1100" spc="-80" dirty="0">
                <a:solidFill>
                  <a:srgbClr val="231F20"/>
                </a:solidFill>
                <a:latin typeface="Arial MT"/>
                <a:cs typeface="Arial MT"/>
              </a:rPr>
              <a:t>,</a:t>
            </a:r>
            <a:r>
              <a:rPr sz="1100" spc="-25" dirty="0">
                <a:solidFill>
                  <a:srgbClr val="231F20"/>
                </a:solidFill>
                <a:latin typeface="Arial MT"/>
                <a:cs typeface="Arial MT"/>
              </a:rPr>
              <a:t> </a:t>
            </a:r>
            <a:r>
              <a:rPr sz="1100" spc="-155" dirty="0">
                <a:solidFill>
                  <a:srgbClr val="231F20"/>
                </a:solidFill>
                <a:latin typeface="Arial MT"/>
                <a:cs typeface="Arial MT"/>
              </a:rPr>
              <a:t>P.</a:t>
            </a:r>
            <a:r>
              <a:rPr sz="1100" spc="-25" dirty="0">
                <a:solidFill>
                  <a:srgbClr val="231F20"/>
                </a:solidFill>
                <a:latin typeface="Arial MT"/>
                <a:cs typeface="Arial MT"/>
              </a:rPr>
              <a:t> </a:t>
            </a:r>
            <a:r>
              <a:rPr sz="1100" spc="-60" dirty="0">
                <a:solidFill>
                  <a:srgbClr val="231F20"/>
                </a:solidFill>
                <a:latin typeface="Arial MT"/>
                <a:cs typeface="Arial MT"/>
              </a:rPr>
              <a:t>Reichardt</a:t>
            </a:r>
            <a:r>
              <a:rPr sz="1050" spc="-89" baseline="39682" dirty="0">
                <a:solidFill>
                  <a:srgbClr val="231F20"/>
                </a:solidFill>
                <a:latin typeface="Arial MT"/>
                <a:cs typeface="Arial MT"/>
              </a:rPr>
              <a:t>43</a:t>
            </a:r>
            <a:r>
              <a:rPr sz="1100" spc="-60" dirty="0">
                <a:solidFill>
                  <a:srgbClr val="231F20"/>
                </a:solidFill>
                <a:latin typeface="Arial MT"/>
                <a:cs typeface="Arial MT"/>
              </a:rPr>
              <a:t>,</a:t>
            </a:r>
            <a:endParaRPr sz="1100">
              <a:latin typeface="Arial MT"/>
              <a:cs typeface="Arial MT"/>
            </a:endParaRPr>
          </a:p>
          <a:p>
            <a:pPr marL="50800">
              <a:lnSpc>
                <a:spcPts val="1300"/>
              </a:lnSpc>
            </a:pPr>
            <a:r>
              <a:rPr sz="1100" spc="-100" dirty="0">
                <a:solidFill>
                  <a:srgbClr val="231F20"/>
                </a:solidFill>
                <a:latin typeface="Arial MT"/>
                <a:cs typeface="Arial MT"/>
              </a:rPr>
              <a:t>M.</a:t>
            </a:r>
            <a:r>
              <a:rPr sz="1100" spc="-30" dirty="0">
                <a:solidFill>
                  <a:srgbClr val="231F20"/>
                </a:solidFill>
                <a:latin typeface="Arial MT"/>
                <a:cs typeface="Arial MT"/>
              </a:rPr>
              <a:t> </a:t>
            </a:r>
            <a:r>
              <a:rPr sz="1100" spc="-114" dirty="0">
                <a:solidFill>
                  <a:srgbClr val="231F20"/>
                </a:solidFill>
                <a:latin typeface="Arial MT"/>
                <a:cs typeface="Arial MT"/>
              </a:rPr>
              <a:t>H.</a:t>
            </a:r>
            <a:r>
              <a:rPr sz="1100" spc="-20" dirty="0">
                <a:solidFill>
                  <a:srgbClr val="231F20"/>
                </a:solidFill>
                <a:latin typeface="Arial MT"/>
                <a:cs typeface="Arial MT"/>
              </a:rPr>
              <a:t> </a:t>
            </a:r>
            <a:r>
              <a:rPr sz="1100" spc="-60" dirty="0">
                <a:solidFill>
                  <a:srgbClr val="231F20"/>
                </a:solidFill>
                <a:latin typeface="Arial MT"/>
                <a:cs typeface="Arial MT"/>
              </a:rPr>
              <a:t>Robinson</a:t>
            </a:r>
            <a:r>
              <a:rPr sz="1050" spc="-89" baseline="39682" dirty="0">
                <a:solidFill>
                  <a:srgbClr val="231F20"/>
                </a:solidFill>
                <a:latin typeface="Arial MT"/>
                <a:cs typeface="Arial MT"/>
              </a:rPr>
              <a:t>44</a:t>
            </a:r>
            <a:r>
              <a:rPr sz="1100" spc="-60" dirty="0">
                <a:solidFill>
                  <a:srgbClr val="231F20"/>
                </a:solidFill>
                <a:latin typeface="Arial MT"/>
                <a:cs typeface="Arial MT"/>
              </a:rPr>
              <a:t>,</a:t>
            </a:r>
            <a:r>
              <a:rPr sz="1100" spc="-30" dirty="0">
                <a:solidFill>
                  <a:srgbClr val="231F20"/>
                </a:solidFill>
                <a:latin typeface="Arial MT"/>
                <a:cs typeface="Arial MT"/>
              </a:rPr>
              <a:t> </a:t>
            </a:r>
            <a:r>
              <a:rPr sz="1100" spc="-155" dirty="0">
                <a:solidFill>
                  <a:srgbClr val="231F20"/>
                </a:solidFill>
                <a:latin typeface="Arial MT"/>
                <a:cs typeface="Arial MT"/>
              </a:rPr>
              <a:t>P.</a:t>
            </a:r>
            <a:r>
              <a:rPr sz="1100" spc="-25" dirty="0">
                <a:solidFill>
                  <a:srgbClr val="231F20"/>
                </a:solidFill>
                <a:latin typeface="Arial MT"/>
                <a:cs typeface="Arial MT"/>
              </a:rPr>
              <a:t> </a:t>
            </a:r>
            <a:r>
              <a:rPr sz="1100" spc="-65" dirty="0">
                <a:solidFill>
                  <a:srgbClr val="231F20"/>
                </a:solidFill>
                <a:latin typeface="Arial MT"/>
                <a:cs typeface="Arial MT"/>
              </a:rPr>
              <a:t>Rutkowski</a:t>
            </a:r>
            <a:r>
              <a:rPr sz="1050" spc="-97" baseline="39682" dirty="0">
                <a:solidFill>
                  <a:srgbClr val="231F20"/>
                </a:solidFill>
                <a:latin typeface="Arial MT"/>
                <a:cs typeface="Arial MT"/>
              </a:rPr>
              <a:t>37</a:t>
            </a:r>
            <a:r>
              <a:rPr sz="1100" spc="-65" dirty="0">
                <a:solidFill>
                  <a:srgbClr val="231F20"/>
                </a:solidFill>
                <a:latin typeface="Arial MT"/>
                <a:cs typeface="Arial MT"/>
              </a:rPr>
              <a:t>,</a:t>
            </a:r>
            <a:r>
              <a:rPr sz="1100" spc="-25" dirty="0">
                <a:solidFill>
                  <a:srgbClr val="231F20"/>
                </a:solidFill>
                <a:latin typeface="Arial MT"/>
                <a:cs typeface="Arial MT"/>
              </a:rPr>
              <a:t> </a:t>
            </a:r>
            <a:r>
              <a:rPr sz="1100" spc="-110" dirty="0">
                <a:solidFill>
                  <a:srgbClr val="231F20"/>
                </a:solidFill>
                <a:latin typeface="Arial MT"/>
                <a:cs typeface="Arial MT"/>
              </a:rPr>
              <a:t>A.</a:t>
            </a:r>
            <a:r>
              <a:rPr sz="1100" spc="-25" dirty="0">
                <a:solidFill>
                  <a:srgbClr val="231F20"/>
                </a:solidFill>
                <a:latin typeface="Arial MT"/>
                <a:cs typeface="Arial MT"/>
              </a:rPr>
              <a:t> </a:t>
            </a:r>
            <a:r>
              <a:rPr sz="1100" spc="-110" dirty="0">
                <a:solidFill>
                  <a:srgbClr val="231F20"/>
                </a:solidFill>
                <a:latin typeface="Arial MT"/>
                <a:cs typeface="Arial MT"/>
              </a:rPr>
              <a:t>A.</a:t>
            </a:r>
            <a:r>
              <a:rPr sz="1100" spc="-20" dirty="0">
                <a:solidFill>
                  <a:srgbClr val="231F20"/>
                </a:solidFill>
                <a:latin typeface="Arial MT"/>
                <a:cs typeface="Arial MT"/>
              </a:rPr>
              <a:t> </a:t>
            </a:r>
            <a:r>
              <a:rPr sz="1100" spc="-65" dirty="0">
                <a:solidFill>
                  <a:srgbClr val="231F20"/>
                </a:solidFill>
                <a:latin typeface="Arial MT"/>
                <a:cs typeface="Arial MT"/>
              </a:rPr>
              <a:t>Safwat</a:t>
            </a:r>
            <a:r>
              <a:rPr sz="1050" spc="-97" baseline="39682" dirty="0">
                <a:solidFill>
                  <a:srgbClr val="231F20"/>
                </a:solidFill>
                <a:latin typeface="Arial MT"/>
                <a:cs typeface="Arial MT"/>
              </a:rPr>
              <a:t>45</a:t>
            </a:r>
            <a:r>
              <a:rPr sz="1100" spc="-65" dirty="0">
                <a:solidFill>
                  <a:srgbClr val="231F20"/>
                </a:solidFill>
                <a:latin typeface="Arial MT"/>
                <a:cs typeface="Arial MT"/>
              </a:rPr>
              <a:t>,</a:t>
            </a:r>
            <a:r>
              <a:rPr sz="1100" spc="-25" dirty="0">
                <a:solidFill>
                  <a:srgbClr val="231F20"/>
                </a:solidFill>
                <a:latin typeface="Arial MT"/>
                <a:cs typeface="Arial MT"/>
              </a:rPr>
              <a:t> </a:t>
            </a:r>
            <a:r>
              <a:rPr sz="1100" spc="-155" dirty="0">
                <a:solidFill>
                  <a:srgbClr val="231F20"/>
                </a:solidFill>
                <a:latin typeface="Arial MT"/>
                <a:cs typeface="Arial MT"/>
              </a:rPr>
              <a:t>P.</a:t>
            </a:r>
            <a:r>
              <a:rPr sz="1100" spc="-25" dirty="0">
                <a:solidFill>
                  <a:srgbClr val="231F20"/>
                </a:solidFill>
                <a:latin typeface="Arial MT"/>
                <a:cs typeface="Arial MT"/>
              </a:rPr>
              <a:t> </a:t>
            </a:r>
            <a:r>
              <a:rPr sz="1100" spc="-175" dirty="0">
                <a:solidFill>
                  <a:srgbClr val="231F20"/>
                </a:solidFill>
                <a:latin typeface="Arial MT"/>
                <a:cs typeface="Arial MT"/>
              </a:rPr>
              <a:t>Scho¨</a:t>
            </a:r>
            <a:r>
              <a:rPr sz="1100" spc="-180" dirty="0">
                <a:solidFill>
                  <a:srgbClr val="231F20"/>
                </a:solidFill>
                <a:latin typeface="Arial MT"/>
                <a:cs typeface="Arial MT"/>
              </a:rPr>
              <a:t> </a:t>
            </a:r>
            <a:r>
              <a:rPr sz="1100" spc="-55" dirty="0">
                <a:solidFill>
                  <a:srgbClr val="231F20"/>
                </a:solidFill>
                <a:latin typeface="Arial MT"/>
                <a:cs typeface="Arial MT"/>
              </a:rPr>
              <a:t>ffski</a:t>
            </a:r>
            <a:r>
              <a:rPr sz="1050" spc="-82" baseline="39682" dirty="0">
                <a:solidFill>
                  <a:srgbClr val="231F20"/>
                </a:solidFill>
                <a:latin typeface="Arial MT"/>
                <a:cs typeface="Arial MT"/>
              </a:rPr>
              <a:t>46</a:t>
            </a:r>
            <a:r>
              <a:rPr sz="1100" spc="-55" dirty="0">
                <a:solidFill>
                  <a:srgbClr val="231F20"/>
                </a:solidFill>
                <a:latin typeface="Arial MT"/>
                <a:cs typeface="Arial MT"/>
              </a:rPr>
              <a:t>,</a:t>
            </a:r>
            <a:r>
              <a:rPr sz="1100" spc="-20" dirty="0">
                <a:solidFill>
                  <a:srgbClr val="231F20"/>
                </a:solidFill>
                <a:latin typeface="Arial MT"/>
                <a:cs typeface="Arial MT"/>
              </a:rPr>
              <a:t> </a:t>
            </a:r>
            <a:r>
              <a:rPr sz="1100" spc="-180" dirty="0">
                <a:solidFill>
                  <a:srgbClr val="231F20"/>
                </a:solidFill>
                <a:latin typeface="Arial MT"/>
                <a:cs typeface="Arial MT"/>
              </a:rPr>
              <a:t>S.</a:t>
            </a:r>
            <a:r>
              <a:rPr sz="1100" spc="-145" dirty="0">
                <a:solidFill>
                  <a:srgbClr val="231F20"/>
                </a:solidFill>
                <a:latin typeface="Arial MT"/>
                <a:cs typeface="Arial MT"/>
              </a:rPr>
              <a:t> </a:t>
            </a:r>
            <a:r>
              <a:rPr sz="1100" spc="-60" dirty="0">
                <a:solidFill>
                  <a:srgbClr val="231F20"/>
                </a:solidFill>
                <a:latin typeface="Arial MT"/>
                <a:cs typeface="Arial MT"/>
              </a:rPr>
              <a:t>Sleijfer</a:t>
            </a:r>
            <a:r>
              <a:rPr sz="1050" spc="-89" baseline="39682" dirty="0">
                <a:solidFill>
                  <a:srgbClr val="231F20"/>
                </a:solidFill>
                <a:latin typeface="Arial MT"/>
                <a:cs typeface="Arial MT"/>
              </a:rPr>
              <a:t>47</a:t>
            </a:r>
            <a:r>
              <a:rPr sz="1100" spc="-60" dirty="0">
                <a:solidFill>
                  <a:srgbClr val="231F20"/>
                </a:solidFill>
                <a:latin typeface="Arial MT"/>
                <a:cs typeface="Arial MT"/>
              </a:rPr>
              <a:t>,</a:t>
            </a:r>
            <a:r>
              <a:rPr sz="1100" spc="-25" dirty="0">
                <a:solidFill>
                  <a:srgbClr val="231F20"/>
                </a:solidFill>
                <a:latin typeface="Arial MT"/>
                <a:cs typeface="Arial MT"/>
              </a:rPr>
              <a:t> </a:t>
            </a:r>
            <a:r>
              <a:rPr sz="1100" spc="-180" dirty="0">
                <a:solidFill>
                  <a:srgbClr val="231F20"/>
                </a:solidFill>
                <a:latin typeface="Arial MT"/>
                <a:cs typeface="Arial MT"/>
              </a:rPr>
              <a:t>S.</a:t>
            </a:r>
            <a:r>
              <a:rPr sz="1100" spc="-150" dirty="0">
                <a:solidFill>
                  <a:srgbClr val="231F20"/>
                </a:solidFill>
                <a:latin typeface="Arial MT"/>
                <a:cs typeface="Arial MT"/>
              </a:rPr>
              <a:t> </a:t>
            </a:r>
            <a:r>
              <a:rPr sz="1100" spc="-45" dirty="0">
                <a:solidFill>
                  <a:srgbClr val="231F20"/>
                </a:solidFill>
                <a:latin typeface="Arial MT"/>
                <a:cs typeface="Arial MT"/>
              </a:rPr>
              <a:t>Stacchiotti</a:t>
            </a:r>
            <a:r>
              <a:rPr sz="1050" spc="-67" baseline="39682" dirty="0">
                <a:solidFill>
                  <a:srgbClr val="231F20"/>
                </a:solidFill>
                <a:latin typeface="Arial MT"/>
                <a:cs typeface="Arial MT"/>
              </a:rPr>
              <a:t>48</a:t>
            </a:r>
            <a:r>
              <a:rPr sz="1100" spc="-45" dirty="0">
                <a:solidFill>
                  <a:srgbClr val="231F20"/>
                </a:solidFill>
                <a:latin typeface="Arial MT"/>
                <a:cs typeface="Arial MT"/>
              </a:rPr>
              <a:t>,</a:t>
            </a:r>
            <a:endParaRPr sz="1100">
              <a:latin typeface="Arial MT"/>
              <a:cs typeface="Arial MT"/>
            </a:endParaRPr>
          </a:p>
          <a:p>
            <a:pPr marL="50800">
              <a:lnSpc>
                <a:spcPts val="1300"/>
              </a:lnSpc>
            </a:pPr>
            <a:r>
              <a:rPr sz="1100" spc="-160" dirty="0">
                <a:solidFill>
                  <a:srgbClr val="231F20"/>
                </a:solidFill>
                <a:latin typeface="Arial MT"/>
                <a:cs typeface="Arial MT"/>
              </a:rPr>
              <a:t>K.</a:t>
            </a:r>
            <a:r>
              <a:rPr sz="1100" spc="-25" dirty="0">
                <a:solidFill>
                  <a:srgbClr val="231F20"/>
                </a:solidFill>
                <a:latin typeface="Arial MT"/>
                <a:cs typeface="Arial MT"/>
              </a:rPr>
              <a:t> </a:t>
            </a:r>
            <a:r>
              <a:rPr sz="1100" spc="-70" dirty="0">
                <a:solidFill>
                  <a:srgbClr val="231F20"/>
                </a:solidFill>
                <a:latin typeface="Arial MT"/>
                <a:cs typeface="Arial MT"/>
              </a:rPr>
              <a:t>Sundby</a:t>
            </a:r>
            <a:r>
              <a:rPr sz="1100" spc="-30" dirty="0">
                <a:solidFill>
                  <a:srgbClr val="231F20"/>
                </a:solidFill>
                <a:latin typeface="Arial MT"/>
                <a:cs typeface="Arial MT"/>
              </a:rPr>
              <a:t> </a:t>
            </a:r>
            <a:r>
              <a:rPr sz="1100" spc="-55" dirty="0">
                <a:solidFill>
                  <a:srgbClr val="231F20"/>
                </a:solidFill>
                <a:latin typeface="Arial MT"/>
                <a:cs typeface="Arial MT"/>
              </a:rPr>
              <a:t>Hall</a:t>
            </a:r>
            <a:r>
              <a:rPr sz="1050" spc="-82" baseline="39682" dirty="0">
                <a:solidFill>
                  <a:srgbClr val="231F20"/>
                </a:solidFill>
                <a:latin typeface="Arial MT"/>
                <a:cs typeface="Arial MT"/>
              </a:rPr>
              <a:t>49</a:t>
            </a:r>
            <a:r>
              <a:rPr sz="1100" spc="-55" dirty="0">
                <a:solidFill>
                  <a:srgbClr val="231F20"/>
                </a:solidFill>
                <a:latin typeface="Arial MT"/>
                <a:cs typeface="Arial MT"/>
              </a:rPr>
              <a:t>,</a:t>
            </a:r>
            <a:r>
              <a:rPr sz="1100" spc="-20" dirty="0">
                <a:solidFill>
                  <a:srgbClr val="231F20"/>
                </a:solidFill>
                <a:latin typeface="Arial MT"/>
                <a:cs typeface="Arial MT"/>
              </a:rPr>
              <a:t> </a:t>
            </a:r>
            <a:r>
              <a:rPr sz="1100" spc="-100" dirty="0">
                <a:solidFill>
                  <a:srgbClr val="231F20"/>
                </a:solidFill>
                <a:latin typeface="Arial MT"/>
                <a:cs typeface="Arial MT"/>
              </a:rPr>
              <a:t>M.</a:t>
            </a:r>
            <a:r>
              <a:rPr sz="1100" spc="-30" dirty="0">
                <a:solidFill>
                  <a:srgbClr val="231F20"/>
                </a:solidFill>
                <a:latin typeface="Arial MT"/>
                <a:cs typeface="Arial MT"/>
              </a:rPr>
              <a:t> </a:t>
            </a:r>
            <a:r>
              <a:rPr sz="1100" spc="-60" dirty="0">
                <a:solidFill>
                  <a:srgbClr val="231F20"/>
                </a:solidFill>
                <a:latin typeface="Arial MT"/>
                <a:cs typeface="Arial MT"/>
              </a:rPr>
              <a:t>Unk</a:t>
            </a:r>
            <a:r>
              <a:rPr sz="1050" spc="-89" baseline="39682" dirty="0">
                <a:solidFill>
                  <a:srgbClr val="231F20"/>
                </a:solidFill>
                <a:latin typeface="Arial MT"/>
                <a:cs typeface="Arial MT"/>
              </a:rPr>
              <a:t>50</a:t>
            </a:r>
            <a:r>
              <a:rPr sz="1100" spc="-60" dirty="0">
                <a:solidFill>
                  <a:srgbClr val="231F20"/>
                </a:solidFill>
                <a:latin typeface="Arial MT"/>
                <a:cs typeface="Arial MT"/>
              </a:rPr>
              <a:t>,</a:t>
            </a:r>
            <a:r>
              <a:rPr sz="1100" spc="-20" dirty="0">
                <a:solidFill>
                  <a:srgbClr val="231F20"/>
                </a:solidFill>
                <a:latin typeface="Arial MT"/>
                <a:cs typeface="Arial MT"/>
              </a:rPr>
              <a:t> </a:t>
            </a:r>
            <a:r>
              <a:rPr sz="1100" spc="-150" dirty="0">
                <a:solidFill>
                  <a:srgbClr val="231F20"/>
                </a:solidFill>
                <a:latin typeface="Arial MT"/>
                <a:cs typeface="Arial MT"/>
              </a:rPr>
              <a:t>F.</a:t>
            </a:r>
            <a:r>
              <a:rPr sz="1100" spc="-30" dirty="0">
                <a:solidFill>
                  <a:srgbClr val="231F20"/>
                </a:solidFill>
                <a:latin typeface="Arial MT"/>
                <a:cs typeface="Arial MT"/>
              </a:rPr>
              <a:t> </a:t>
            </a:r>
            <a:r>
              <a:rPr sz="1100" spc="-114" dirty="0">
                <a:solidFill>
                  <a:srgbClr val="231F20"/>
                </a:solidFill>
                <a:latin typeface="Arial MT"/>
                <a:cs typeface="Arial MT"/>
              </a:rPr>
              <a:t>Van</a:t>
            </a:r>
            <a:r>
              <a:rPr sz="1100" spc="-20" dirty="0">
                <a:solidFill>
                  <a:srgbClr val="231F20"/>
                </a:solidFill>
                <a:latin typeface="Arial MT"/>
                <a:cs typeface="Arial MT"/>
              </a:rPr>
              <a:t> </a:t>
            </a:r>
            <a:r>
              <a:rPr sz="1100" spc="-60" dirty="0">
                <a:solidFill>
                  <a:srgbClr val="231F20"/>
                </a:solidFill>
                <a:latin typeface="Arial MT"/>
                <a:cs typeface="Arial MT"/>
              </a:rPr>
              <a:t>Coevorden</a:t>
            </a:r>
            <a:r>
              <a:rPr sz="1050" spc="-89" baseline="39682" dirty="0">
                <a:solidFill>
                  <a:srgbClr val="231F20"/>
                </a:solidFill>
                <a:latin typeface="Arial MT"/>
                <a:cs typeface="Arial MT"/>
              </a:rPr>
              <a:t>51</a:t>
            </a:r>
            <a:r>
              <a:rPr sz="1100" spc="-60" dirty="0">
                <a:solidFill>
                  <a:srgbClr val="231F20"/>
                </a:solidFill>
                <a:latin typeface="Arial MT"/>
                <a:cs typeface="Arial MT"/>
              </a:rPr>
              <a:t>,</a:t>
            </a:r>
            <a:r>
              <a:rPr sz="1100" spc="-25" dirty="0">
                <a:solidFill>
                  <a:srgbClr val="231F20"/>
                </a:solidFill>
                <a:latin typeface="Arial MT"/>
                <a:cs typeface="Arial MT"/>
              </a:rPr>
              <a:t> </a:t>
            </a:r>
            <a:r>
              <a:rPr sz="1100" spc="-135" dirty="0">
                <a:solidFill>
                  <a:srgbClr val="231F20"/>
                </a:solidFill>
                <a:latin typeface="Arial MT"/>
                <a:cs typeface="Arial MT"/>
              </a:rPr>
              <a:t>W.</a:t>
            </a:r>
            <a:r>
              <a:rPr sz="1100" spc="-20" dirty="0">
                <a:solidFill>
                  <a:srgbClr val="231F20"/>
                </a:solidFill>
                <a:latin typeface="Arial MT"/>
                <a:cs typeface="Arial MT"/>
              </a:rPr>
              <a:t> </a:t>
            </a:r>
            <a:r>
              <a:rPr sz="1100" spc="-114" dirty="0">
                <a:solidFill>
                  <a:srgbClr val="231F20"/>
                </a:solidFill>
                <a:latin typeface="Arial MT"/>
                <a:cs typeface="Arial MT"/>
              </a:rPr>
              <a:t>Van</a:t>
            </a:r>
            <a:r>
              <a:rPr sz="1100" spc="-30" dirty="0">
                <a:solidFill>
                  <a:srgbClr val="231F20"/>
                </a:solidFill>
                <a:latin typeface="Arial MT"/>
                <a:cs typeface="Arial MT"/>
              </a:rPr>
              <a:t> </a:t>
            </a:r>
            <a:r>
              <a:rPr sz="1100" spc="-50" dirty="0">
                <a:solidFill>
                  <a:srgbClr val="231F20"/>
                </a:solidFill>
                <a:latin typeface="Arial MT"/>
                <a:cs typeface="Arial MT"/>
              </a:rPr>
              <a:t>der</a:t>
            </a:r>
            <a:r>
              <a:rPr sz="1100" spc="-25" dirty="0">
                <a:solidFill>
                  <a:srgbClr val="231F20"/>
                </a:solidFill>
                <a:latin typeface="Arial MT"/>
                <a:cs typeface="Arial MT"/>
              </a:rPr>
              <a:t> </a:t>
            </a:r>
            <a:r>
              <a:rPr sz="1100" spc="-75" dirty="0">
                <a:solidFill>
                  <a:srgbClr val="231F20"/>
                </a:solidFill>
                <a:latin typeface="Arial MT"/>
                <a:cs typeface="Arial MT"/>
              </a:rPr>
              <a:t>Graaf</a:t>
            </a:r>
            <a:r>
              <a:rPr sz="1050" spc="-112" baseline="39682" dirty="0">
                <a:solidFill>
                  <a:srgbClr val="231F20"/>
                </a:solidFill>
                <a:latin typeface="Arial MT"/>
                <a:cs typeface="Arial MT"/>
              </a:rPr>
              <a:t>30</a:t>
            </a:r>
            <a:r>
              <a:rPr sz="1100" spc="-75" dirty="0">
                <a:solidFill>
                  <a:srgbClr val="231F20"/>
                </a:solidFill>
                <a:latin typeface="Arial MT"/>
                <a:cs typeface="Arial MT"/>
              </a:rPr>
              <a:t>,</a:t>
            </a:r>
            <a:r>
              <a:rPr sz="1100" spc="-20" dirty="0">
                <a:solidFill>
                  <a:srgbClr val="231F20"/>
                </a:solidFill>
                <a:latin typeface="Arial MT"/>
                <a:cs typeface="Arial MT"/>
              </a:rPr>
              <a:t> </a:t>
            </a:r>
            <a:r>
              <a:rPr sz="1100" spc="-150" dirty="0">
                <a:solidFill>
                  <a:srgbClr val="231F20"/>
                </a:solidFill>
                <a:latin typeface="Arial MT"/>
                <a:cs typeface="Arial MT"/>
              </a:rPr>
              <a:t>J.</a:t>
            </a:r>
            <a:r>
              <a:rPr sz="1100" spc="-30" dirty="0">
                <a:solidFill>
                  <a:srgbClr val="231F20"/>
                </a:solidFill>
                <a:latin typeface="Arial MT"/>
                <a:cs typeface="Arial MT"/>
              </a:rPr>
              <a:t> </a:t>
            </a:r>
            <a:r>
              <a:rPr sz="1100" spc="-60" dirty="0">
                <a:solidFill>
                  <a:srgbClr val="231F20"/>
                </a:solidFill>
                <a:latin typeface="Arial MT"/>
                <a:cs typeface="Arial MT"/>
              </a:rPr>
              <a:t>Whelan</a:t>
            </a:r>
            <a:r>
              <a:rPr sz="1050" spc="-89" baseline="39682" dirty="0">
                <a:solidFill>
                  <a:srgbClr val="231F20"/>
                </a:solidFill>
                <a:latin typeface="Arial MT"/>
                <a:cs typeface="Arial MT"/>
              </a:rPr>
              <a:t>52</a:t>
            </a:r>
            <a:r>
              <a:rPr sz="1100" spc="-60" dirty="0">
                <a:solidFill>
                  <a:srgbClr val="231F20"/>
                </a:solidFill>
                <a:latin typeface="Arial MT"/>
                <a:cs typeface="Arial MT"/>
              </a:rPr>
              <a:t>,</a:t>
            </a:r>
            <a:r>
              <a:rPr sz="1100" spc="-20" dirty="0">
                <a:solidFill>
                  <a:srgbClr val="231F20"/>
                </a:solidFill>
                <a:latin typeface="Arial MT"/>
                <a:cs typeface="Arial MT"/>
              </a:rPr>
              <a:t> </a:t>
            </a:r>
            <a:r>
              <a:rPr sz="1100" spc="-180" dirty="0">
                <a:solidFill>
                  <a:srgbClr val="231F20"/>
                </a:solidFill>
                <a:latin typeface="Arial MT"/>
                <a:cs typeface="Arial MT"/>
              </a:rPr>
              <a:t>E.</a:t>
            </a:r>
            <a:r>
              <a:rPr sz="1100" spc="-150" dirty="0">
                <a:solidFill>
                  <a:srgbClr val="231F20"/>
                </a:solidFill>
                <a:latin typeface="Arial MT"/>
                <a:cs typeface="Arial MT"/>
              </a:rPr>
              <a:t> </a:t>
            </a:r>
            <a:r>
              <a:rPr sz="1100" spc="-60" dirty="0">
                <a:solidFill>
                  <a:srgbClr val="231F20"/>
                </a:solidFill>
                <a:latin typeface="Arial MT"/>
                <a:cs typeface="Arial MT"/>
              </a:rPr>
              <a:t>Wardelmann</a:t>
            </a:r>
            <a:r>
              <a:rPr sz="1050" spc="-89" baseline="39682" dirty="0">
                <a:solidFill>
                  <a:srgbClr val="231F20"/>
                </a:solidFill>
                <a:latin typeface="Arial MT"/>
                <a:cs typeface="Arial MT"/>
              </a:rPr>
              <a:t>53</a:t>
            </a:r>
            <a:r>
              <a:rPr sz="1100" spc="-60" dirty="0">
                <a:solidFill>
                  <a:srgbClr val="231F20"/>
                </a:solidFill>
                <a:latin typeface="Arial MT"/>
                <a:cs typeface="Arial MT"/>
              </a:rPr>
              <a:t>,</a:t>
            </a:r>
            <a:endParaRPr sz="1100">
              <a:latin typeface="Arial MT"/>
              <a:cs typeface="Arial MT"/>
            </a:endParaRPr>
          </a:p>
          <a:p>
            <a:pPr marL="50800">
              <a:lnSpc>
                <a:spcPts val="1310"/>
              </a:lnSpc>
            </a:pPr>
            <a:r>
              <a:rPr sz="1100" spc="-125" dirty="0">
                <a:solidFill>
                  <a:srgbClr val="231F20"/>
                </a:solidFill>
                <a:latin typeface="Arial MT"/>
                <a:cs typeface="Arial MT"/>
              </a:rPr>
              <a:t>O.</a:t>
            </a:r>
            <a:r>
              <a:rPr sz="1100" spc="-30" dirty="0">
                <a:solidFill>
                  <a:srgbClr val="231F20"/>
                </a:solidFill>
                <a:latin typeface="Arial MT"/>
                <a:cs typeface="Arial MT"/>
              </a:rPr>
              <a:t> </a:t>
            </a:r>
            <a:r>
              <a:rPr sz="1100" spc="-60" dirty="0">
                <a:solidFill>
                  <a:srgbClr val="231F20"/>
                </a:solidFill>
                <a:latin typeface="Arial MT"/>
                <a:cs typeface="Arial MT"/>
              </a:rPr>
              <a:t>Zaikova</a:t>
            </a:r>
            <a:r>
              <a:rPr sz="1050" spc="-89" baseline="39682" dirty="0">
                <a:solidFill>
                  <a:srgbClr val="231F20"/>
                </a:solidFill>
                <a:latin typeface="Arial MT"/>
                <a:cs typeface="Arial MT"/>
              </a:rPr>
              <a:t>54</a:t>
            </a:r>
            <a:r>
              <a:rPr sz="1050" spc="127" baseline="39682" dirty="0">
                <a:solidFill>
                  <a:srgbClr val="231F20"/>
                </a:solidFill>
                <a:latin typeface="Arial MT"/>
                <a:cs typeface="Arial MT"/>
              </a:rPr>
              <a:t> </a:t>
            </a:r>
            <a:r>
              <a:rPr sz="1100" spc="-130" dirty="0">
                <a:solidFill>
                  <a:srgbClr val="231F20"/>
                </a:solidFill>
                <a:latin typeface="Arial MT"/>
                <a:cs typeface="Arial MT"/>
              </a:rPr>
              <a:t>&amp;</a:t>
            </a:r>
            <a:r>
              <a:rPr sz="1100" spc="-25" dirty="0">
                <a:solidFill>
                  <a:srgbClr val="231F20"/>
                </a:solidFill>
                <a:latin typeface="Arial MT"/>
                <a:cs typeface="Arial MT"/>
              </a:rPr>
              <a:t> </a:t>
            </a:r>
            <a:r>
              <a:rPr sz="1100" spc="-150" dirty="0">
                <a:solidFill>
                  <a:srgbClr val="231F20"/>
                </a:solidFill>
                <a:latin typeface="Arial MT"/>
                <a:cs typeface="Arial MT"/>
              </a:rPr>
              <a:t>J.</a:t>
            </a:r>
            <a:r>
              <a:rPr sz="1100" spc="-30" dirty="0">
                <a:solidFill>
                  <a:srgbClr val="231F20"/>
                </a:solidFill>
                <a:latin typeface="Arial MT"/>
                <a:cs typeface="Arial MT"/>
              </a:rPr>
              <a:t> </a:t>
            </a:r>
            <a:r>
              <a:rPr sz="1100" spc="-155" dirty="0">
                <a:solidFill>
                  <a:srgbClr val="231F20"/>
                </a:solidFill>
                <a:latin typeface="Arial MT"/>
                <a:cs typeface="Arial MT"/>
              </a:rPr>
              <a:t>Y.</a:t>
            </a:r>
            <a:r>
              <a:rPr sz="1100" spc="-25" dirty="0">
                <a:solidFill>
                  <a:srgbClr val="231F20"/>
                </a:solidFill>
                <a:latin typeface="Arial MT"/>
                <a:cs typeface="Arial MT"/>
              </a:rPr>
              <a:t> </a:t>
            </a:r>
            <a:r>
              <a:rPr sz="1100" spc="-75" dirty="0">
                <a:solidFill>
                  <a:srgbClr val="231F20"/>
                </a:solidFill>
                <a:latin typeface="Arial MT"/>
                <a:cs typeface="Arial MT"/>
              </a:rPr>
              <a:t>Blay</a:t>
            </a:r>
            <a:r>
              <a:rPr sz="1050" spc="-112" baseline="39682" dirty="0">
                <a:solidFill>
                  <a:srgbClr val="231F20"/>
                </a:solidFill>
                <a:latin typeface="Arial MT"/>
                <a:cs typeface="Arial MT"/>
              </a:rPr>
              <a:t>55</a:t>
            </a:r>
            <a:r>
              <a:rPr sz="1100" spc="-75" dirty="0">
                <a:solidFill>
                  <a:srgbClr val="231F20"/>
                </a:solidFill>
                <a:latin typeface="Arial MT"/>
                <a:cs typeface="Arial MT"/>
              </a:rPr>
              <a:t>,</a:t>
            </a:r>
            <a:r>
              <a:rPr sz="1100" spc="-25" dirty="0">
                <a:solidFill>
                  <a:srgbClr val="231F20"/>
                </a:solidFill>
                <a:latin typeface="Arial MT"/>
                <a:cs typeface="Arial MT"/>
              </a:rPr>
              <a:t> </a:t>
            </a:r>
            <a:r>
              <a:rPr sz="1100" spc="-30" dirty="0">
                <a:solidFill>
                  <a:srgbClr val="231F20"/>
                </a:solidFill>
                <a:latin typeface="Arial MT"/>
                <a:cs typeface="Arial MT"/>
              </a:rPr>
              <a:t>on</a:t>
            </a:r>
            <a:r>
              <a:rPr sz="1100" spc="-25" dirty="0">
                <a:solidFill>
                  <a:srgbClr val="231F20"/>
                </a:solidFill>
                <a:latin typeface="Arial MT"/>
                <a:cs typeface="Arial MT"/>
              </a:rPr>
              <a:t> </a:t>
            </a:r>
            <a:r>
              <a:rPr sz="1100" spc="-50" dirty="0">
                <a:solidFill>
                  <a:srgbClr val="231F20"/>
                </a:solidFill>
                <a:latin typeface="Arial MT"/>
                <a:cs typeface="Arial MT"/>
              </a:rPr>
              <a:t>behalf</a:t>
            </a:r>
            <a:r>
              <a:rPr sz="1100" spc="-20" dirty="0">
                <a:solidFill>
                  <a:srgbClr val="231F20"/>
                </a:solidFill>
                <a:latin typeface="Arial MT"/>
                <a:cs typeface="Arial MT"/>
              </a:rPr>
              <a:t> </a:t>
            </a:r>
            <a:r>
              <a:rPr sz="1100" spc="-25" dirty="0">
                <a:solidFill>
                  <a:srgbClr val="231F20"/>
                </a:solidFill>
                <a:latin typeface="Arial MT"/>
                <a:cs typeface="Arial MT"/>
              </a:rPr>
              <a:t>of</a:t>
            </a:r>
            <a:r>
              <a:rPr sz="1100" spc="-30" dirty="0">
                <a:solidFill>
                  <a:srgbClr val="231F20"/>
                </a:solidFill>
                <a:latin typeface="Arial MT"/>
                <a:cs typeface="Arial MT"/>
              </a:rPr>
              <a:t> the </a:t>
            </a:r>
            <a:r>
              <a:rPr sz="1100" spc="-165" dirty="0">
                <a:solidFill>
                  <a:srgbClr val="231F20"/>
                </a:solidFill>
                <a:latin typeface="Arial MT"/>
                <a:cs typeface="Arial MT"/>
              </a:rPr>
              <a:t>ESMO</a:t>
            </a:r>
            <a:r>
              <a:rPr sz="1100" spc="-25" dirty="0">
                <a:solidFill>
                  <a:srgbClr val="231F20"/>
                </a:solidFill>
                <a:latin typeface="Arial MT"/>
                <a:cs typeface="Arial MT"/>
              </a:rPr>
              <a:t> </a:t>
            </a:r>
            <a:r>
              <a:rPr sz="1100" spc="-65" dirty="0">
                <a:solidFill>
                  <a:srgbClr val="231F20"/>
                </a:solidFill>
                <a:latin typeface="Arial MT"/>
                <a:cs typeface="Arial MT"/>
              </a:rPr>
              <a:t>Guidelines</a:t>
            </a:r>
            <a:r>
              <a:rPr sz="1100" spc="-25" dirty="0">
                <a:solidFill>
                  <a:srgbClr val="231F20"/>
                </a:solidFill>
                <a:latin typeface="Arial MT"/>
                <a:cs typeface="Arial MT"/>
              </a:rPr>
              <a:t> </a:t>
            </a:r>
            <a:r>
              <a:rPr sz="1100" spc="-45" dirty="0">
                <a:solidFill>
                  <a:srgbClr val="231F20"/>
                </a:solidFill>
                <a:latin typeface="Arial MT"/>
                <a:cs typeface="Arial MT"/>
              </a:rPr>
              <a:t>Committee</a:t>
            </a:r>
            <a:r>
              <a:rPr sz="1100" spc="-20" dirty="0">
                <a:solidFill>
                  <a:srgbClr val="231F20"/>
                </a:solidFill>
                <a:latin typeface="Arial MT"/>
                <a:cs typeface="Arial MT"/>
              </a:rPr>
              <a:t> </a:t>
            </a:r>
            <a:r>
              <a:rPr sz="1100" spc="-55" dirty="0">
                <a:solidFill>
                  <a:srgbClr val="231F20"/>
                </a:solidFill>
                <a:latin typeface="Arial MT"/>
                <a:cs typeface="Arial MT"/>
              </a:rPr>
              <a:t>and</a:t>
            </a:r>
            <a:r>
              <a:rPr sz="1100" spc="-25" dirty="0">
                <a:solidFill>
                  <a:srgbClr val="231F20"/>
                </a:solidFill>
                <a:latin typeface="Arial MT"/>
                <a:cs typeface="Arial MT"/>
              </a:rPr>
              <a:t> </a:t>
            </a:r>
            <a:r>
              <a:rPr sz="1100" spc="-135" dirty="0">
                <a:solidFill>
                  <a:srgbClr val="231F20"/>
                </a:solidFill>
                <a:latin typeface="Arial MT"/>
                <a:cs typeface="Arial MT"/>
              </a:rPr>
              <a:t>EURACAN</a:t>
            </a:r>
            <a:r>
              <a:rPr sz="1650" spc="-202" baseline="12626" dirty="0">
                <a:solidFill>
                  <a:srgbClr val="231F20"/>
                </a:solidFill>
                <a:latin typeface="Arial MT"/>
                <a:cs typeface="Arial MT"/>
              </a:rPr>
              <a:t>*</a:t>
            </a:r>
            <a:endParaRPr sz="1650" baseline="12626">
              <a:latin typeface="Arial MT"/>
              <a:cs typeface="Arial MT"/>
            </a:endParaRPr>
          </a:p>
          <a:p>
            <a:pPr marL="50800" marR="43180">
              <a:lnSpc>
                <a:spcPct val="107100"/>
              </a:lnSpc>
              <a:spcBef>
                <a:spcPts val="1019"/>
              </a:spcBef>
            </a:pPr>
            <a:r>
              <a:rPr sz="675" spc="-60" baseline="37037" dirty="0">
                <a:solidFill>
                  <a:srgbClr val="231F20"/>
                </a:solidFill>
                <a:latin typeface="Arial MT"/>
                <a:cs typeface="Arial MT"/>
              </a:rPr>
              <a:t>1</a:t>
            </a:r>
            <a:r>
              <a:rPr sz="700" spc="-40" dirty="0">
                <a:solidFill>
                  <a:srgbClr val="231F20"/>
                </a:solidFill>
                <a:latin typeface="Arial MT"/>
                <a:cs typeface="Arial MT"/>
              </a:rPr>
              <a:t>Fondazione</a:t>
            </a:r>
            <a:r>
              <a:rPr sz="700" spc="-15" dirty="0">
                <a:solidFill>
                  <a:srgbClr val="231F20"/>
                </a:solidFill>
                <a:latin typeface="Arial MT"/>
                <a:cs typeface="Arial MT"/>
              </a:rPr>
              <a:t> </a:t>
            </a:r>
            <a:r>
              <a:rPr sz="700" spc="-114" dirty="0">
                <a:solidFill>
                  <a:srgbClr val="231F20"/>
                </a:solidFill>
                <a:latin typeface="Arial MT"/>
                <a:cs typeface="Arial MT"/>
              </a:rPr>
              <a:t>IRCCS</a:t>
            </a:r>
            <a:r>
              <a:rPr sz="700" spc="-90" dirty="0">
                <a:solidFill>
                  <a:srgbClr val="231F20"/>
                </a:solidFill>
                <a:latin typeface="Arial MT"/>
                <a:cs typeface="Arial MT"/>
              </a:rPr>
              <a:t> </a:t>
            </a:r>
            <a:r>
              <a:rPr sz="700" spc="-20" dirty="0">
                <a:solidFill>
                  <a:srgbClr val="231F20"/>
                </a:solidFill>
                <a:latin typeface="Arial MT"/>
                <a:cs typeface="Arial MT"/>
              </a:rPr>
              <a:t>Istituto</a:t>
            </a:r>
            <a:r>
              <a:rPr sz="700" spc="-10" dirty="0">
                <a:solidFill>
                  <a:srgbClr val="231F20"/>
                </a:solidFill>
                <a:latin typeface="Arial MT"/>
                <a:cs typeface="Arial MT"/>
              </a:rPr>
              <a:t> </a:t>
            </a:r>
            <a:r>
              <a:rPr sz="700" spc="-45" dirty="0">
                <a:solidFill>
                  <a:srgbClr val="231F20"/>
                </a:solidFill>
                <a:latin typeface="Arial MT"/>
                <a:cs typeface="Arial MT"/>
              </a:rPr>
              <a:t>Nazionale</a:t>
            </a:r>
            <a:r>
              <a:rPr sz="700" spc="-20" dirty="0">
                <a:solidFill>
                  <a:srgbClr val="231F20"/>
                </a:solidFill>
                <a:latin typeface="Arial MT"/>
                <a:cs typeface="Arial MT"/>
              </a:rPr>
              <a:t> </a:t>
            </a:r>
            <a:r>
              <a:rPr sz="700" spc="-25" dirty="0">
                <a:solidFill>
                  <a:srgbClr val="231F20"/>
                </a:solidFill>
                <a:latin typeface="Arial MT"/>
                <a:cs typeface="Arial MT"/>
              </a:rPr>
              <a:t>dei</a:t>
            </a:r>
            <a:r>
              <a:rPr sz="700" spc="-15" dirty="0">
                <a:solidFill>
                  <a:srgbClr val="231F20"/>
                </a:solidFill>
                <a:latin typeface="Arial MT"/>
                <a:cs typeface="Arial MT"/>
              </a:rPr>
              <a:t> </a:t>
            </a:r>
            <a:r>
              <a:rPr sz="700" spc="-35" dirty="0">
                <a:solidFill>
                  <a:srgbClr val="231F20"/>
                </a:solidFill>
                <a:latin typeface="Arial MT"/>
                <a:cs typeface="Arial MT"/>
              </a:rPr>
              <a:t>Tumori</a:t>
            </a:r>
            <a:r>
              <a:rPr sz="700" spc="-20" dirty="0">
                <a:solidFill>
                  <a:srgbClr val="231F20"/>
                </a:solidFill>
                <a:latin typeface="Arial MT"/>
                <a:cs typeface="Arial MT"/>
              </a:rPr>
              <a:t> </a:t>
            </a:r>
            <a:r>
              <a:rPr sz="700" spc="-35" dirty="0">
                <a:solidFill>
                  <a:srgbClr val="231F20"/>
                </a:solidFill>
                <a:latin typeface="Arial MT"/>
                <a:cs typeface="Arial MT"/>
              </a:rPr>
              <a:t>and</a:t>
            </a:r>
            <a:r>
              <a:rPr sz="700" spc="-10" dirty="0">
                <a:solidFill>
                  <a:srgbClr val="231F20"/>
                </a:solidFill>
                <a:latin typeface="Arial MT"/>
                <a:cs typeface="Arial MT"/>
              </a:rPr>
              <a:t> </a:t>
            </a:r>
            <a:r>
              <a:rPr sz="700" spc="-35" dirty="0">
                <a:solidFill>
                  <a:srgbClr val="231F20"/>
                </a:solidFill>
                <a:latin typeface="Arial MT"/>
                <a:cs typeface="Arial MT"/>
              </a:rPr>
              <a:t>University</a:t>
            </a:r>
            <a:r>
              <a:rPr sz="700" spc="-15" dirty="0">
                <a:solidFill>
                  <a:srgbClr val="231F20"/>
                </a:solidFill>
                <a:latin typeface="Arial MT"/>
                <a:cs typeface="Arial MT"/>
              </a:rPr>
              <a:t> of </a:t>
            </a:r>
            <a:r>
              <a:rPr sz="700" spc="-40" dirty="0">
                <a:solidFill>
                  <a:srgbClr val="231F20"/>
                </a:solidFill>
                <a:latin typeface="Arial MT"/>
                <a:cs typeface="Arial MT"/>
              </a:rPr>
              <a:t>Milan,</a:t>
            </a:r>
            <a:r>
              <a:rPr sz="700" spc="-15" dirty="0">
                <a:solidFill>
                  <a:srgbClr val="231F20"/>
                </a:solidFill>
                <a:latin typeface="Arial MT"/>
                <a:cs typeface="Arial MT"/>
              </a:rPr>
              <a:t> </a:t>
            </a:r>
            <a:r>
              <a:rPr sz="700" spc="-40" dirty="0">
                <a:solidFill>
                  <a:srgbClr val="231F20"/>
                </a:solidFill>
                <a:latin typeface="Arial MT"/>
                <a:cs typeface="Arial MT"/>
              </a:rPr>
              <a:t>Milan,</a:t>
            </a:r>
            <a:r>
              <a:rPr sz="700" spc="-15" dirty="0">
                <a:solidFill>
                  <a:srgbClr val="231F20"/>
                </a:solidFill>
                <a:latin typeface="Arial MT"/>
                <a:cs typeface="Arial MT"/>
              </a:rPr>
              <a:t> </a:t>
            </a:r>
            <a:r>
              <a:rPr sz="700" spc="-45" dirty="0">
                <a:solidFill>
                  <a:srgbClr val="231F20"/>
                </a:solidFill>
                <a:latin typeface="Arial MT"/>
                <a:cs typeface="Arial MT"/>
              </a:rPr>
              <a:t>Italy;</a:t>
            </a:r>
            <a:r>
              <a:rPr sz="700" spc="25" dirty="0">
                <a:solidFill>
                  <a:srgbClr val="231F20"/>
                </a:solidFill>
                <a:latin typeface="Arial MT"/>
                <a:cs typeface="Arial MT"/>
              </a:rPr>
              <a:t> </a:t>
            </a:r>
            <a:r>
              <a:rPr sz="675" spc="-30" baseline="37037" dirty="0">
                <a:solidFill>
                  <a:srgbClr val="231F20"/>
                </a:solidFill>
                <a:latin typeface="Arial MT"/>
                <a:cs typeface="Arial MT"/>
              </a:rPr>
              <a:t>2</a:t>
            </a:r>
            <a:r>
              <a:rPr sz="700" spc="-20" dirty="0">
                <a:solidFill>
                  <a:srgbClr val="231F20"/>
                </a:solidFill>
                <a:latin typeface="Arial MT"/>
                <a:cs typeface="Arial MT"/>
              </a:rPr>
              <a:t>Instituto</a:t>
            </a:r>
            <a:r>
              <a:rPr sz="700" spc="-10" dirty="0">
                <a:solidFill>
                  <a:srgbClr val="231F20"/>
                </a:solidFill>
                <a:latin typeface="Arial MT"/>
                <a:cs typeface="Arial MT"/>
              </a:rPr>
              <a:t> </a:t>
            </a:r>
            <a:r>
              <a:rPr sz="700" spc="-40" dirty="0">
                <a:solidFill>
                  <a:srgbClr val="231F20"/>
                </a:solidFill>
                <a:latin typeface="Arial MT"/>
                <a:cs typeface="Arial MT"/>
              </a:rPr>
              <a:t>Portugues</a:t>
            </a:r>
            <a:r>
              <a:rPr sz="700" spc="-15" dirty="0">
                <a:solidFill>
                  <a:srgbClr val="231F20"/>
                </a:solidFill>
                <a:latin typeface="Arial MT"/>
                <a:cs typeface="Arial MT"/>
              </a:rPr>
              <a:t> </a:t>
            </a:r>
            <a:r>
              <a:rPr sz="700" spc="-35" dirty="0">
                <a:solidFill>
                  <a:srgbClr val="231F20"/>
                </a:solidFill>
                <a:latin typeface="Arial MT"/>
                <a:cs typeface="Arial MT"/>
              </a:rPr>
              <a:t>de</a:t>
            </a:r>
            <a:r>
              <a:rPr sz="700" spc="-15" dirty="0">
                <a:solidFill>
                  <a:srgbClr val="231F20"/>
                </a:solidFill>
                <a:latin typeface="Arial MT"/>
                <a:cs typeface="Arial MT"/>
              </a:rPr>
              <a:t> </a:t>
            </a:r>
            <a:r>
              <a:rPr sz="700" spc="-35" dirty="0">
                <a:solidFill>
                  <a:srgbClr val="231F20"/>
                </a:solidFill>
                <a:latin typeface="Arial MT"/>
                <a:cs typeface="Arial MT"/>
              </a:rPr>
              <a:t>Oncologia</a:t>
            </a:r>
            <a:r>
              <a:rPr sz="700" spc="-15" dirty="0">
                <a:solidFill>
                  <a:srgbClr val="231F20"/>
                </a:solidFill>
                <a:latin typeface="Arial MT"/>
                <a:cs typeface="Arial MT"/>
              </a:rPr>
              <a:t> </a:t>
            </a:r>
            <a:r>
              <a:rPr sz="700" spc="-35" dirty="0">
                <a:solidFill>
                  <a:srgbClr val="231F20"/>
                </a:solidFill>
                <a:latin typeface="Arial MT"/>
                <a:cs typeface="Arial MT"/>
              </a:rPr>
              <a:t>de</a:t>
            </a:r>
            <a:r>
              <a:rPr sz="700" spc="-15" dirty="0">
                <a:solidFill>
                  <a:srgbClr val="231F20"/>
                </a:solidFill>
                <a:latin typeface="Arial MT"/>
                <a:cs typeface="Arial MT"/>
              </a:rPr>
              <a:t> </a:t>
            </a:r>
            <a:r>
              <a:rPr sz="700" spc="-50" dirty="0">
                <a:solidFill>
                  <a:srgbClr val="231F20"/>
                </a:solidFill>
                <a:latin typeface="Arial MT"/>
                <a:cs typeface="Arial MT"/>
              </a:rPr>
              <a:t>Lisboa</a:t>
            </a:r>
            <a:r>
              <a:rPr sz="700" spc="-10" dirty="0">
                <a:solidFill>
                  <a:srgbClr val="231F20"/>
                </a:solidFill>
                <a:latin typeface="Arial MT"/>
                <a:cs typeface="Arial MT"/>
              </a:rPr>
              <a:t> </a:t>
            </a:r>
            <a:r>
              <a:rPr sz="700" spc="-50" dirty="0">
                <a:solidFill>
                  <a:srgbClr val="231F20"/>
                </a:solidFill>
                <a:latin typeface="Arial MT"/>
                <a:cs typeface="Arial MT"/>
              </a:rPr>
              <a:t>Francisco</a:t>
            </a:r>
            <a:r>
              <a:rPr sz="700" spc="-5" dirty="0">
                <a:solidFill>
                  <a:srgbClr val="231F20"/>
                </a:solidFill>
                <a:latin typeface="Arial MT"/>
                <a:cs typeface="Arial MT"/>
              </a:rPr>
              <a:t> </a:t>
            </a:r>
            <a:r>
              <a:rPr sz="700" spc="-40" dirty="0">
                <a:solidFill>
                  <a:srgbClr val="231F20"/>
                </a:solidFill>
                <a:latin typeface="Arial MT"/>
                <a:cs typeface="Arial MT"/>
              </a:rPr>
              <a:t>Gentil,</a:t>
            </a:r>
            <a:r>
              <a:rPr sz="700" spc="-15" dirty="0">
                <a:solidFill>
                  <a:srgbClr val="231F20"/>
                </a:solidFill>
                <a:latin typeface="Arial MT"/>
                <a:cs typeface="Arial MT"/>
              </a:rPr>
              <a:t> </a:t>
            </a:r>
            <a:r>
              <a:rPr sz="700" spc="-125" dirty="0">
                <a:solidFill>
                  <a:srgbClr val="231F20"/>
                </a:solidFill>
                <a:latin typeface="Arial MT"/>
                <a:cs typeface="Arial MT"/>
              </a:rPr>
              <a:t>EPE,</a:t>
            </a:r>
            <a:r>
              <a:rPr sz="700" spc="-75" dirty="0">
                <a:solidFill>
                  <a:srgbClr val="231F20"/>
                </a:solidFill>
                <a:latin typeface="Arial MT"/>
                <a:cs typeface="Arial MT"/>
              </a:rPr>
              <a:t> </a:t>
            </a:r>
            <a:r>
              <a:rPr sz="700" spc="-45" dirty="0">
                <a:solidFill>
                  <a:srgbClr val="231F20"/>
                </a:solidFill>
                <a:latin typeface="Arial MT"/>
                <a:cs typeface="Arial MT"/>
              </a:rPr>
              <a:t>Lisbon, </a:t>
            </a:r>
            <a:r>
              <a:rPr sz="700" spc="-40" dirty="0">
                <a:solidFill>
                  <a:srgbClr val="231F20"/>
                </a:solidFill>
                <a:latin typeface="Arial MT"/>
                <a:cs typeface="Arial MT"/>
              </a:rPr>
              <a:t> Portugal; </a:t>
            </a:r>
            <a:r>
              <a:rPr sz="675" spc="-52" baseline="37037" dirty="0">
                <a:solidFill>
                  <a:srgbClr val="231F20"/>
                </a:solidFill>
                <a:latin typeface="Arial MT"/>
                <a:cs typeface="Arial MT"/>
              </a:rPr>
              <a:t>3</a:t>
            </a:r>
            <a:r>
              <a:rPr sz="700" spc="-35" dirty="0">
                <a:solidFill>
                  <a:srgbClr val="231F20"/>
                </a:solidFill>
                <a:latin typeface="Arial MT"/>
                <a:cs typeface="Arial MT"/>
              </a:rPr>
              <a:t>University Hospital </a:t>
            </a:r>
            <a:r>
              <a:rPr sz="700" spc="-85" dirty="0">
                <a:solidFill>
                  <a:srgbClr val="231F20"/>
                </a:solidFill>
                <a:latin typeface="Arial MT"/>
                <a:cs typeface="Arial MT"/>
              </a:rPr>
              <a:t>Essen,</a:t>
            </a:r>
            <a:r>
              <a:rPr sz="700" spc="-80" dirty="0">
                <a:solidFill>
                  <a:srgbClr val="231F20"/>
                </a:solidFill>
                <a:latin typeface="Arial MT"/>
                <a:cs typeface="Arial MT"/>
              </a:rPr>
              <a:t> </a:t>
            </a:r>
            <a:r>
              <a:rPr sz="700" spc="-85" dirty="0">
                <a:solidFill>
                  <a:srgbClr val="231F20"/>
                </a:solidFill>
                <a:latin typeface="Arial MT"/>
                <a:cs typeface="Arial MT"/>
              </a:rPr>
              <a:t>Essen,</a:t>
            </a:r>
            <a:r>
              <a:rPr sz="700" spc="-80" dirty="0">
                <a:solidFill>
                  <a:srgbClr val="231F20"/>
                </a:solidFill>
                <a:latin typeface="Arial MT"/>
                <a:cs typeface="Arial MT"/>
              </a:rPr>
              <a:t> </a:t>
            </a:r>
            <a:r>
              <a:rPr sz="700" spc="-55" dirty="0">
                <a:solidFill>
                  <a:srgbClr val="231F20"/>
                </a:solidFill>
                <a:latin typeface="Arial MT"/>
                <a:cs typeface="Arial MT"/>
              </a:rPr>
              <a:t>Germany;</a:t>
            </a:r>
            <a:r>
              <a:rPr sz="700" spc="-50" dirty="0">
                <a:solidFill>
                  <a:srgbClr val="231F20"/>
                </a:solidFill>
                <a:latin typeface="Arial MT"/>
                <a:cs typeface="Arial MT"/>
              </a:rPr>
              <a:t> </a:t>
            </a:r>
            <a:r>
              <a:rPr sz="675" spc="-44" baseline="37037" dirty="0">
                <a:solidFill>
                  <a:srgbClr val="231F20"/>
                </a:solidFill>
                <a:latin typeface="Arial MT"/>
                <a:cs typeface="Arial MT"/>
              </a:rPr>
              <a:t>4</a:t>
            </a:r>
            <a:r>
              <a:rPr sz="700" spc="-30" dirty="0">
                <a:solidFill>
                  <a:srgbClr val="231F20"/>
                </a:solidFill>
                <a:latin typeface="Arial MT"/>
                <a:cs typeface="Arial MT"/>
              </a:rPr>
              <a:t>Department </a:t>
            </a:r>
            <a:r>
              <a:rPr sz="700" spc="-15" dirty="0">
                <a:solidFill>
                  <a:srgbClr val="231F20"/>
                </a:solidFill>
                <a:latin typeface="Arial MT"/>
                <a:cs typeface="Arial MT"/>
              </a:rPr>
              <a:t>of </a:t>
            </a:r>
            <a:r>
              <a:rPr sz="700" spc="-35" dirty="0">
                <a:solidFill>
                  <a:srgbClr val="231F20"/>
                </a:solidFill>
                <a:latin typeface="Arial MT"/>
                <a:cs typeface="Arial MT"/>
              </a:rPr>
              <a:t>Oncological </a:t>
            </a:r>
            <a:r>
              <a:rPr sz="700" spc="-40" dirty="0">
                <a:solidFill>
                  <a:srgbClr val="231F20"/>
                </a:solidFill>
                <a:latin typeface="Arial MT"/>
                <a:cs typeface="Arial MT"/>
              </a:rPr>
              <a:t>Orthopedics, Musculoskeletal </a:t>
            </a:r>
            <a:r>
              <a:rPr sz="700" spc="-65" dirty="0">
                <a:solidFill>
                  <a:srgbClr val="231F20"/>
                </a:solidFill>
                <a:latin typeface="Arial MT"/>
                <a:cs typeface="Arial MT"/>
              </a:rPr>
              <a:t>Tissue</a:t>
            </a:r>
            <a:r>
              <a:rPr sz="700" spc="-60" dirty="0">
                <a:solidFill>
                  <a:srgbClr val="231F20"/>
                </a:solidFill>
                <a:latin typeface="Arial MT"/>
                <a:cs typeface="Arial MT"/>
              </a:rPr>
              <a:t> </a:t>
            </a:r>
            <a:r>
              <a:rPr sz="700" spc="-70" dirty="0">
                <a:solidFill>
                  <a:srgbClr val="231F20"/>
                </a:solidFill>
                <a:latin typeface="Arial MT"/>
                <a:cs typeface="Arial MT"/>
              </a:rPr>
              <a:t>Bank,</a:t>
            </a:r>
            <a:r>
              <a:rPr sz="700" spc="-65" dirty="0">
                <a:solidFill>
                  <a:srgbClr val="231F20"/>
                </a:solidFill>
                <a:latin typeface="Arial MT"/>
                <a:cs typeface="Arial MT"/>
              </a:rPr>
              <a:t> </a:t>
            </a:r>
            <a:r>
              <a:rPr sz="700" spc="-80" dirty="0">
                <a:solidFill>
                  <a:srgbClr val="231F20"/>
                </a:solidFill>
                <a:latin typeface="Arial MT"/>
                <a:cs typeface="Arial MT"/>
              </a:rPr>
              <a:t>IFO,</a:t>
            </a:r>
            <a:r>
              <a:rPr sz="700" spc="-75" dirty="0">
                <a:solidFill>
                  <a:srgbClr val="231F20"/>
                </a:solidFill>
                <a:latin typeface="Arial MT"/>
                <a:cs typeface="Arial MT"/>
              </a:rPr>
              <a:t> </a:t>
            </a:r>
            <a:r>
              <a:rPr sz="700" spc="-55" dirty="0">
                <a:solidFill>
                  <a:srgbClr val="231F20"/>
                </a:solidFill>
                <a:latin typeface="Arial MT"/>
                <a:cs typeface="Arial MT"/>
              </a:rPr>
              <a:t>Regina</a:t>
            </a:r>
            <a:r>
              <a:rPr sz="700" spc="-50" dirty="0">
                <a:solidFill>
                  <a:srgbClr val="231F20"/>
                </a:solidFill>
                <a:latin typeface="Arial MT"/>
                <a:cs typeface="Arial MT"/>
              </a:rPr>
              <a:t> </a:t>
            </a:r>
            <a:r>
              <a:rPr sz="700" spc="-65" dirty="0">
                <a:solidFill>
                  <a:srgbClr val="231F20"/>
                </a:solidFill>
                <a:latin typeface="Arial MT"/>
                <a:cs typeface="Arial MT"/>
              </a:rPr>
              <a:t>Elena</a:t>
            </a:r>
            <a:r>
              <a:rPr sz="700" spc="60" dirty="0">
                <a:solidFill>
                  <a:srgbClr val="231F20"/>
                </a:solidFill>
                <a:latin typeface="Arial MT"/>
                <a:cs typeface="Arial MT"/>
              </a:rPr>
              <a:t> </a:t>
            </a:r>
            <a:r>
              <a:rPr sz="700" spc="-35" dirty="0">
                <a:solidFill>
                  <a:srgbClr val="231F20"/>
                </a:solidFill>
                <a:latin typeface="Arial MT"/>
                <a:cs typeface="Arial MT"/>
              </a:rPr>
              <a:t>National </a:t>
            </a:r>
            <a:r>
              <a:rPr sz="700" spc="-60" dirty="0">
                <a:solidFill>
                  <a:srgbClr val="231F20"/>
                </a:solidFill>
                <a:latin typeface="Arial MT"/>
                <a:cs typeface="Arial MT"/>
              </a:rPr>
              <a:t>Cancer </a:t>
            </a:r>
            <a:r>
              <a:rPr sz="700" spc="-55" dirty="0">
                <a:solidFill>
                  <a:srgbClr val="231F20"/>
                </a:solidFill>
                <a:latin typeface="Arial MT"/>
                <a:cs typeface="Arial MT"/>
              </a:rPr>
              <a:t> </a:t>
            </a:r>
            <a:r>
              <a:rPr sz="700" spc="-30" dirty="0">
                <a:solidFill>
                  <a:srgbClr val="231F20"/>
                </a:solidFill>
                <a:latin typeface="Arial MT"/>
                <a:cs typeface="Arial MT"/>
              </a:rPr>
              <a:t>Institute,</a:t>
            </a:r>
            <a:r>
              <a:rPr sz="700" dirty="0">
                <a:solidFill>
                  <a:srgbClr val="231F20"/>
                </a:solidFill>
                <a:latin typeface="Arial MT"/>
                <a:cs typeface="Arial MT"/>
              </a:rPr>
              <a:t> </a:t>
            </a:r>
            <a:r>
              <a:rPr sz="700" spc="-65" dirty="0">
                <a:solidFill>
                  <a:srgbClr val="231F20"/>
                </a:solidFill>
                <a:latin typeface="Arial MT"/>
                <a:cs typeface="Arial MT"/>
              </a:rPr>
              <a:t>Rome,</a:t>
            </a:r>
            <a:r>
              <a:rPr sz="700" dirty="0">
                <a:solidFill>
                  <a:srgbClr val="231F20"/>
                </a:solidFill>
                <a:latin typeface="Arial MT"/>
                <a:cs typeface="Arial MT"/>
              </a:rPr>
              <a:t> </a:t>
            </a:r>
            <a:r>
              <a:rPr sz="700" spc="-45" dirty="0">
                <a:solidFill>
                  <a:srgbClr val="231F20"/>
                </a:solidFill>
                <a:latin typeface="Arial MT"/>
                <a:cs typeface="Arial MT"/>
              </a:rPr>
              <a:t>Italy;</a:t>
            </a:r>
            <a:r>
              <a:rPr sz="700" spc="5" dirty="0">
                <a:solidFill>
                  <a:srgbClr val="231F20"/>
                </a:solidFill>
                <a:latin typeface="Arial MT"/>
                <a:cs typeface="Arial MT"/>
              </a:rPr>
              <a:t> </a:t>
            </a:r>
            <a:r>
              <a:rPr sz="675" spc="-44" baseline="37037" dirty="0">
                <a:solidFill>
                  <a:srgbClr val="231F20"/>
                </a:solidFill>
                <a:latin typeface="Arial MT"/>
                <a:cs typeface="Arial MT"/>
              </a:rPr>
              <a:t>5</a:t>
            </a:r>
            <a:r>
              <a:rPr sz="700" spc="-30" dirty="0">
                <a:solidFill>
                  <a:srgbClr val="231F20"/>
                </a:solidFill>
                <a:latin typeface="Arial MT"/>
                <a:cs typeface="Arial MT"/>
              </a:rPr>
              <a:t>Klinikum</a:t>
            </a:r>
            <a:r>
              <a:rPr sz="700" dirty="0">
                <a:solidFill>
                  <a:srgbClr val="231F20"/>
                </a:solidFill>
                <a:latin typeface="Arial MT"/>
                <a:cs typeface="Arial MT"/>
              </a:rPr>
              <a:t> </a:t>
            </a:r>
            <a:r>
              <a:rPr sz="700" spc="-35" dirty="0">
                <a:solidFill>
                  <a:srgbClr val="231F20"/>
                </a:solidFill>
                <a:latin typeface="Arial MT"/>
                <a:cs typeface="Arial MT"/>
              </a:rPr>
              <a:t>Stuttgart-Olgahospital,</a:t>
            </a:r>
            <a:r>
              <a:rPr sz="700" dirty="0">
                <a:solidFill>
                  <a:srgbClr val="231F20"/>
                </a:solidFill>
                <a:latin typeface="Arial MT"/>
                <a:cs typeface="Arial MT"/>
              </a:rPr>
              <a:t> </a:t>
            </a:r>
            <a:r>
              <a:rPr sz="700" spc="-30" dirty="0">
                <a:solidFill>
                  <a:srgbClr val="231F20"/>
                </a:solidFill>
                <a:latin typeface="Arial MT"/>
                <a:cs typeface="Arial MT"/>
              </a:rPr>
              <a:t>Stuttgart,</a:t>
            </a:r>
            <a:r>
              <a:rPr sz="700" spc="-5" dirty="0">
                <a:solidFill>
                  <a:srgbClr val="231F20"/>
                </a:solidFill>
                <a:latin typeface="Arial MT"/>
                <a:cs typeface="Arial MT"/>
              </a:rPr>
              <a:t> </a:t>
            </a:r>
            <a:r>
              <a:rPr sz="700" spc="-55" dirty="0">
                <a:solidFill>
                  <a:srgbClr val="231F20"/>
                </a:solidFill>
                <a:latin typeface="Arial MT"/>
                <a:cs typeface="Arial MT"/>
              </a:rPr>
              <a:t>Germany;</a:t>
            </a:r>
            <a:r>
              <a:rPr sz="700" dirty="0">
                <a:solidFill>
                  <a:srgbClr val="231F20"/>
                </a:solidFill>
                <a:latin typeface="Arial MT"/>
                <a:cs typeface="Arial MT"/>
              </a:rPr>
              <a:t> </a:t>
            </a:r>
            <a:r>
              <a:rPr sz="675" spc="-30" baseline="37037" dirty="0">
                <a:solidFill>
                  <a:srgbClr val="231F20"/>
                </a:solidFill>
                <a:latin typeface="Arial MT"/>
                <a:cs typeface="Arial MT"/>
              </a:rPr>
              <a:t>6</a:t>
            </a:r>
            <a:r>
              <a:rPr sz="700" spc="-20" dirty="0">
                <a:solidFill>
                  <a:srgbClr val="231F20"/>
                </a:solidFill>
                <a:latin typeface="Arial MT"/>
                <a:cs typeface="Arial MT"/>
              </a:rPr>
              <a:t>Institut</a:t>
            </a:r>
            <a:r>
              <a:rPr sz="700" dirty="0">
                <a:solidFill>
                  <a:srgbClr val="231F20"/>
                </a:solidFill>
                <a:latin typeface="Arial MT"/>
                <a:cs typeface="Arial MT"/>
              </a:rPr>
              <a:t> </a:t>
            </a:r>
            <a:r>
              <a:rPr sz="700" spc="-55" dirty="0">
                <a:solidFill>
                  <a:srgbClr val="231F20"/>
                </a:solidFill>
                <a:latin typeface="Arial MT"/>
                <a:cs typeface="Arial MT"/>
              </a:rPr>
              <a:t>Curie,</a:t>
            </a:r>
            <a:r>
              <a:rPr sz="700" spc="5" dirty="0">
                <a:solidFill>
                  <a:srgbClr val="231F20"/>
                </a:solidFill>
                <a:latin typeface="Arial MT"/>
                <a:cs typeface="Arial MT"/>
              </a:rPr>
              <a:t> </a:t>
            </a:r>
            <a:r>
              <a:rPr sz="700" spc="-70" dirty="0">
                <a:solidFill>
                  <a:srgbClr val="231F20"/>
                </a:solidFill>
                <a:latin typeface="Arial MT"/>
                <a:cs typeface="Arial MT"/>
              </a:rPr>
              <a:t>Paris,</a:t>
            </a:r>
            <a:r>
              <a:rPr sz="700" spc="5" dirty="0">
                <a:solidFill>
                  <a:srgbClr val="231F20"/>
                </a:solidFill>
                <a:latin typeface="Arial MT"/>
                <a:cs typeface="Arial MT"/>
              </a:rPr>
              <a:t> </a:t>
            </a:r>
            <a:r>
              <a:rPr sz="700" spc="-60" dirty="0">
                <a:solidFill>
                  <a:srgbClr val="231F20"/>
                </a:solidFill>
                <a:latin typeface="Arial MT"/>
                <a:cs typeface="Arial MT"/>
              </a:rPr>
              <a:t>France;</a:t>
            </a:r>
            <a:r>
              <a:rPr sz="700" dirty="0">
                <a:solidFill>
                  <a:srgbClr val="231F20"/>
                </a:solidFill>
                <a:latin typeface="Arial MT"/>
                <a:cs typeface="Arial MT"/>
              </a:rPr>
              <a:t> </a:t>
            </a:r>
            <a:r>
              <a:rPr sz="675" spc="-112" baseline="37037" dirty="0">
                <a:solidFill>
                  <a:srgbClr val="231F20"/>
                </a:solidFill>
                <a:latin typeface="Arial MT"/>
                <a:cs typeface="Arial MT"/>
              </a:rPr>
              <a:t>7</a:t>
            </a:r>
            <a:r>
              <a:rPr sz="700" spc="-75" dirty="0">
                <a:solidFill>
                  <a:srgbClr val="231F20"/>
                </a:solidFill>
                <a:latin typeface="Arial MT"/>
                <a:cs typeface="Arial MT"/>
              </a:rPr>
              <a:t>NORDIX,</a:t>
            </a:r>
            <a:r>
              <a:rPr sz="700" spc="-10" dirty="0">
                <a:solidFill>
                  <a:srgbClr val="231F20"/>
                </a:solidFill>
                <a:latin typeface="Arial MT"/>
                <a:cs typeface="Arial MT"/>
              </a:rPr>
              <a:t> </a:t>
            </a:r>
            <a:r>
              <a:rPr sz="700" spc="-45" dirty="0">
                <a:solidFill>
                  <a:srgbClr val="231F20"/>
                </a:solidFill>
                <a:latin typeface="Arial MT"/>
                <a:cs typeface="Arial MT"/>
              </a:rPr>
              <a:t>Athens,</a:t>
            </a:r>
            <a:r>
              <a:rPr sz="700" dirty="0">
                <a:solidFill>
                  <a:srgbClr val="231F20"/>
                </a:solidFill>
                <a:latin typeface="Arial MT"/>
                <a:cs typeface="Arial MT"/>
              </a:rPr>
              <a:t> </a:t>
            </a:r>
            <a:r>
              <a:rPr sz="700" spc="-65" dirty="0">
                <a:solidFill>
                  <a:srgbClr val="231F20"/>
                </a:solidFill>
                <a:latin typeface="Arial MT"/>
                <a:cs typeface="Arial MT"/>
              </a:rPr>
              <a:t>Greece;</a:t>
            </a:r>
            <a:r>
              <a:rPr sz="700" spc="5" dirty="0">
                <a:solidFill>
                  <a:srgbClr val="231F20"/>
                </a:solidFill>
                <a:latin typeface="Arial MT"/>
                <a:cs typeface="Arial MT"/>
              </a:rPr>
              <a:t> </a:t>
            </a:r>
            <a:r>
              <a:rPr sz="675" spc="-44" baseline="37037" dirty="0">
                <a:solidFill>
                  <a:srgbClr val="231F20"/>
                </a:solidFill>
                <a:latin typeface="Arial MT"/>
                <a:cs typeface="Arial MT"/>
              </a:rPr>
              <a:t>8</a:t>
            </a:r>
            <a:r>
              <a:rPr sz="700" spc="-30" dirty="0">
                <a:solidFill>
                  <a:srgbClr val="231F20"/>
                </a:solidFill>
                <a:latin typeface="Arial MT"/>
                <a:cs typeface="Arial MT"/>
              </a:rPr>
              <a:t>Department</a:t>
            </a:r>
            <a:r>
              <a:rPr sz="700" dirty="0">
                <a:solidFill>
                  <a:srgbClr val="231F20"/>
                </a:solidFill>
                <a:latin typeface="Arial MT"/>
                <a:cs typeface="Arial MT"/>
              </a:rPr>
              <a:t> </a:t>
            </a:r>
            <a:r>
              <a:rPr sz="700" spc="-15" dirty="0">
                <a:solidFill>
                  <a:srgbClr val="231F20"/>
                </a:solidFill>
                <a:latin typeface="Arial MT"/>
                <a:cs typeface="Arial MT"/>
              </a:rPr>
              <a:t>of</a:t>
            </a:r>
            <a:r>
              <a:rPr sz="700" spc="-10" dirty="0">
                <a:solidFill>
                  <a:srgbClr val="231F20"/>
                </a:solidFill>
                <a:latin typeface="Arial MT"/>
                <a:cs typeface="Arial MT"/>
              </a:rPr>
              <a:t> </a:t>
            </a:r>
            <a:r>
              <a:rPr sz="700" spc="-40" dirty="0">
                <a:solidFill>
                  <a:srgbClr val="231F20"/>
                </a:solidFill>
                <a:latin typeface="Arial MT"/>
                <a:cs typeface="Arial MT"/>
              </a:rPr>
              <a:t>Pathology,</a:t>
            </a:r>
            <a:r>
              <a:rPr sz="700" dirty="0">
                <a:solidFill>
                  <a:srgbClr val="231F20"/>
                </a:solidFill>
                <a:latin typeface="Arial MT"/>
                <a:cs typeface="Arial MT"/>
              </a:rPr>
              <a:t> </a:t>
            </a:r>
            <a:r>
              <a:rPr sz="700" spc="-40" dirty="0">
                <a:solidFill>
                  <a:srgbClr val="231F20"/>
                </a:solidFill>
                <a:latin typeface="Arial MT"/>
                <a:cs typeface="Arial MT"/>
              </a:rPr>
              <a:t>Leiden </a:t>
            </a:r>
            <a:r>
              <a:rPr sz="700" spc="-180" dirty="0">
                <a:solidFill>
                  <a:srgbClr val="231F20"/>
                </a:solidFill>
                <a:latin typeface="Arial MT"/>
                <a:cs typeface="Arial MT"/>
              </a:rPr>
              <a:t> </a:t>
            </a:r>
            <a:r>
              <a:rPr sz="700" spc="-35" dirty="0">
                <a:solidFill>
                  <a:srgbClr val="231F20"/>
                </a:solidFill>
                <a:latin typeface="Arial MT"/>
                <a:cs typeface="Arial MT"/>
              </a:rPr>
              <a:t>University</a:t>
            </a:r>
            <a:r>
              <a:rPr sz="700" spc="-10" dirty="0">
                <a:solidFill>
                  <a:srgbClr val="231F20"/>
                </a:solidFill>
                <a:latin typeface="Arial MT"/>
                <a:cs typeface="Arial MT"/>
              </a:rPr>
              <a:t> </a:t>
            </a:r>
            <a:r>
              <a:rPr sz="700" spc="-40" dirty="0">
                <a:solidFill>
                  <a:srgbClr val="231F20"/>
                </a:solidFill>
                <a:latin typeface="Arial MT"/>
                <a:cs typeface="Arial MT"/>
              </a:rPr>
              <a:t>Medical</a:t>
            </a:r>
            <a:r>
              <a:rPr sz="700" spc="-10" dirty="0">
                <a:solidFill>
                  <a:srgbClr val="231F20"/>
                </a:solidFill>
                <a:latin typeface="Arial MT"/>
                <a:cs typeface="Arial MT"/>
              </a:rPr>
              <a:t> </a:t>
            </a:r>
            <a:r>
              <a:rPr sz="700" spc="-50" dirty="0">
                <a:solidFill>
                  <a:srgbClr val="231F20"/>
                </a:solidFill>
                <a:latin typeface="Arial MT"/>
                <a:cs typeface="Arial MT"/>
              </a:rPr>
              <a:t>Center,</a:t>
            </a:r>
            <a:r>
              <a:rPr sz="700" spc="-10" dirty="0">
                <a:solidFill>
                  <a:srgbClr val="231F20"/>
                </a:solidFill>
                <a:latin typeface="Arial MT"/>
                <a:cs typeface="Arial MT"/>
              </a:rPr>
              <a:t> </a:t>
            </a:r>
            <a:r>
              <a:rPr sz="700" spc="-45" dirty="0">
                <a:solidFill>
                  <a:srgbClr val="231F20"/>
                </a:solidFill>
                <a:latin typeface="Arial MT"/>
                <a:cs typeface="Arial MT"/>
              </a:rPr>
              <a:t>Leiden,</a:t>
            </a:r>
            <a:r>
              <a:rPr sz="700" spc="-5" dirty="0">
                <a:solidFill>
                  <a:srgbClr val="231F20"/>
                </a:solidFill>
                <a:latin typeface="Arial MT"/>
                <a:cs typeface="Arial MT"/>
              </a:rPr>
              <a:t> </a:t>
            </a:r>
            <a:r>
              <a:rPr sz="700" spc="-60" dirty="0">
                <a:solidFill>
                  <a:srgbClr val="231F20"/>
                </a:solidFill>
                <a:latin typeface="Arial MT"/>
                <a:cs typeface="Arial MT"/>
              </a:rPr>
              <a:t>The</a:t>
            </a:r>
            <a:r>
              <a:rPr sz="700" spc="-10" dirty="0">
                <a:solidFill>
                  <a:srgbClr val="231F20"/>
                </a:solidFill>
                <a:latin typeface="Arial MT"/>
                <a:cs typeface="Arial MT"/>
              </a:rPr>
              <a:t> </a:t>
            </a:r>
            <a:r>
              <a:rPr sz="700" spc="-45" dirty="0">
                <a:solidFill>
                  <a:srgbClr val="231F20"/>
                </a:solidFill>
                <a:latin typeface="Arial MT"/>
                <a:cs typeface="Arial MT"/>
              </a:rPr>
              <a:t>Netherlands;</a:t>
            </a:r>
            <a:r>
              <a:rPr sz="700" spc="-5" dirty="0">
                <a:solidFill>
                  <a:srgbClr val="231F20"/>
                </a:solidFill>
                <a:latin typeface="Arial MT"/>
                <a:cs typeface="Arial MT"/>
              </a:rPr>
              <a:t> </a:t>
            </a:r>
            <a:r>
              <a:rPr sz="675" spc="-67" baseline="37037" dirty="0">
                <a:solidFill>
                  <a:srgbClr val="231F20"/>
                </a:solidFill>
                <a:latin typeface="Arial MT"/>
                <a:cs typeface="Arial MT"/>
              </a:rPr>
              <a:t>9</a:t>
            </a:r>
            <a:r>
              <a:rPr sz="700" spc="-45" dirty="0">
                <a:solidFill>
                  <a:srgbClr val="231F20"/>
                </a:solidFill>
                <a:latin typeface="Arial MT"/>
                <a:cs typeface="Arial MT"/>
              </a:rPr>
              <a:t>Vienna</a:t>
            </a:r>
            <a:r>
              <a:rPr sz="700" spc="-5" dirty="0">
                <a:solidFill>
                  <a:srgbClr val="231F20"/>
                </a:solidFill>
                <a:latin typeface="Arial MT"/>
                <a:cs typeface="Arial MT"/>
              </a:rPr>
              <a:t> </a:t>
            </a:r>
            <a:r>
              <a:rPr sz="700" spc="-55" dirty="0">
                <a:solidFill>
                  <a:srgbClr val="231F20"/>
                </a:solidFill>
                <a:latin typeface="Arial MT"/>
                <a:cs typeface="Arial MT"/>
              </a:rPr>
              <a:t>General</a:t>
            </a:r>
            <a:r>
              <a:rPr sz="700" spc="-10" dirty="0">
                <a:solidFill>
                  <a:srgbClr val="231F20"/>
                </a:solidFill>
                <a:latin typeface="Arial MT"/>
                <a:cs typeface="Arial MT"/>
              </a:rPr>
              <a:t> </a:t>
            </a:r>
            <a:r>
              <a:rPr sz="700" spc="-35" dirty="0">
                <a:solidFill>
                  <a:srgbClr val="231F20"/>
                </a:solidFill>
                <a:latin typeface="Arial MT"/>
                <a:cs typeface="Arial MT"/>
              </a:rPr>
              <a:t>Hospital</a:t>
            </a:r>
            <a:r>
              <a:rPr sz="700" spc="-10" dirty="0">
                <a:solidFill>
                  <a:srgbClr val="231F20"/>
                </a:solidFill>
                <a:latin typeface="Arial MT"/>
                <a:cs typeface="Arial MT"/>
              </a:rPr>
              <a:t> </a:t>
            </a:r>
            <a:r>
              <a:rPr sz="700" spc="-75" dirty="0">
                <a:solidFill>
                  <a:srgbClr val="231F20"/>
                </a:solidFill>
                <a:latin typeface="Arial MT"/>
                <a:cs typeface="Arial MT"/>
              </a:rPr>
              <a:t>(AKH),</a:t>
            </a:r>
            <a:r>
              <a:rPr sz="700" spc="-15" dirty="0">
                <a:solidFill>
                  <a:srgbClr val="231F20"/>
                </a:solidFill>
                <a:latin typeface="Arial MT"/>
                <a:cs typeface="Arial MT"/>
              </a:rPr>
              <a:t> </a:t>
            </a:r>
            <a:r>
              <a:rPr sz="700" spc="-40" dirty="0">
                <a:solidFill>
                  <a:srgbClr val="231F20"/>
                </a:solidFill>
                <a:latin typeface="Arial MT"/>
                <a:cs typeface="Arial MT"/>
              </a:rPr>
              <a:t>Medizinische</a:t>
            </a:r>
            <a:r>
              <a:rPr sz="700" spc="-5" dirty="0">
                <a:solidFill>
                  <a:srgbClr val="231F20"/>
                </a:solidFill>
                <a:latin typeface="Arial MT"/>
                <a:cs typeface="Arial MT"/>
              </a:rPr>
              <a:t> </a:t>
            </a:r>
            <a:r>
              <a:rPr sz="700" spc="-50" dirty="0">
                <a:solidFill>
                  <a:srgbClr val="231F20"/>
                </a:solidFill>
                <a:latin typeface="Arial MT"/>
                <a:cs typeface="Arial MT"/>
              </a:rPr>
              <a:t>Universita¨t</a:t>
            </a:r>
            <a:r>
              <a:rPr sz="700" spc="-10" dirty="0">
                <a:solidFill>
                  <a:srgbClr val="231F20"/>
                </a:solidFill>
                <a:latin typeface="Arial MT"/>
                <a:cs typeface="Arial MT"/>
              </a:rPr>
              <a:t> </a:t>
            </a:r>
            <a:r>
              <a:rPr sz="700" spc="-50" dirty="0">
                <a:solidFill>
                  <a:srgbClr val="231F20"/>
                </a:solidFill>
                <a:latin typeface="Arial MT"/>
                <a:cs typeface="Arial MT"/>
              </a:rPr>
              <a:t>Wien,</a:t>
            </a:r>
            <a:r>
              <a:rPr sz="700" spc="-15" dirty="0">
                <a:solidFill>
                  <a:srgbClr val="231F20"/>
                </a:solidFill>
                <a:latin typeface="Arial MT"/>
                <a:cs typeface="Arial MT"/>
              </a:rPr>
              <a:t> </a:t>
            </a:r>
            <a:r>
              <a:rPr sz="700" spc="-55" dirty="0">
                <a:solidFill>
                  <a:srgbClr val="231F20"/>
                </a:solidFill>
                <a:latin typeface="Arial MT"/>
                <a:cs typeface="Arial MT"/>
              </a:rPr>
              <a:t>Vienna,</a:t>
            </a:r>
            <a:r>
              <a:rPr sz="700" spc="-5" dirty="0">
                <a:solidFill>
                  <a:srgbClr val="231F20"/>
                </a:solidFill>
                <a:latin typeface="Arial MT"/>
                <a:cs typeface="Arial MT"/>
              </a:rPr>
              <a:t> </a:t>
            </a:r>
            <a:r>
              <a:rPr sz="700" spc="-45" dirty="0">
                <a:solidFill>
                  <a:srgbClr val="231F20"/>
                </a:solidFill>
                <a:latin typeface="Arial MT"/>
                <a:cs typeface="Arial MT"/>
              </a:rPr>
              <a:t>Austria;</a:t>
            </a:r>
            <a:r>
              <a:rPr sz="700" spc="-15" dirty="0">
                <a:solidFill>
                  <a:srgbClr val="231F20"/>
                </a:solidFill>
                <a:latin typeface="Arial MT"/>
                <a:cs typeface="Arial MT"/>
              </a:rPr>
              <a:t> </a:t>
            </a:r>
            <a:r>
              <a:rPr sz="675" spc="-44" baseline="37037" dirty="0">
                <a:solidFill>
                  <a:srgbClr val="231F20"/>
                </a:solidFill>
                <a:latin typeface="Arial MT"/>
                <a:cs typeface="Arial MT"/>
              </a:rPr>
              <a:t>10</a:t>
            </a:r>
            <a:r>
              <a:rPr sz="700" spc="-30" dirty="0">
                <a:solidFill>
                  <a:srgbClr val="231F20"/>
                </a:solidFill>
                <a:latin typeface="Arial MT"/>
                <a:cs typeface="Arial MT"/>
              </a:rPr>
              <a:t>Hospital</a:t>
            </a:r>
            <a:r>
              <a:rPr sz="700" spc="-10" dirty="0">
                <a:solidFill>
                  <a:srgbClr val="231F20"/>
                </a:solidFill>
                <a:latin typeface="Arial MT"/>
                <a:cs typeface="Arial MT"/>
              </a:rPr>
              <a:t> </a:t>
            </a:r>
            <a:r>
              <a:rPr sz="700" spc="-35" dirty="0">
                <a:solidFill>
                  <a:srgbClr val="231F20"/>
                </a:solidFill>
                <a:latin typeface="Arial MT"/>
                <a:cs typeface="Arial MT"/>
              </a:rPr>
              <a:t>Universitario</a:t>
            </a:r>
            <a:r>
              <a:rPr sz="700" dirty="0">
                <a:solidFill>
                  <a:srgbClr val="231F20"/>
                </a:solidFill>
                <a:latin typeface="Arial MT"/>
                <a:cs typeface="Arial MT"/>
              </a:rPr>
              <a:t> </a:t>
            </a:r>
            <a:r>
              <a:rPr sz="700" spc="-40" dirty="0">
                <a:solidFill>
                  <a:srgbClr val="231F20"/>
                </a:solidFill>
                <a:latin typeface="Arial MT"/>
                <a:cs typeface="Arial MT"/>
              </a:rPr>
              <a:t>Virgen </a:t>
            </a:r>
            <a:r>
              <a:rPr sz="700" spc="-35" dirty="0">
                <a:solidFill>
                  <a:srgbClr val="231F20"/>
                </a:solidFill>
                <a:latin typeface="Arial MT"/>
                <a:cs typeface="Arial MT"/>
              </a:rPr>
              <a:t> </a:t>
            </a:r>
            <a:r>
              <a:rPr sz="700" spc="-25" dirty="0">
                <a:solidFill>
                  <a:srgbClr val="231F20"/>
                </a:solidFill>
                <a:latin typeface="Arial MT"/>
                <a:cs typeface="Arial MT"/>
              </a:rPr>
              <a:t>del </a:t>
            </a:r>
            <a:r>
              <a:rPr sz="700" spc="-80" dirty="0">
                <a:solidFill>
                  <a:srgbClr val="231F20"/>
                </a:solidFill>
                <a:latin typeface="Arial MT"/>
                <a:cs typeface="Arial MT"/>
              </a:rPr>
              <a:t>Rocio-CIBERONC,</a:t>
            </a:r>
            <a:r>
              <a:rPr sz="700" spc="-75" dirty="0">
                <a:solidFill>
                  <a:srgbClr val="231F20"/>
                </a:solidFill>
                <a:latin typeface="Arial MT"/>
                <a:cs typeface="Arial MT"/>
              </a:rPr>
              <a:t> </a:t>
            </a:r>
            <a:r>
              <a:rPr sz="700" spc="-50" dirty="0">
                <a:solidFill>
                  <a:srgbClr val="231F20"/>
                </a:solidFill>
                <a:latin typeface="Arial MT"/>
                <a:cs typeface="Arial MT"/>
              </a:rPr>
              <a:t>Seville, </a:t>
            </a:r>
            <a:r>
              <a:rPr sz="700" spc="-60" dirty="0">
                <a:solidFill>
                  <a:srgbClr val="231F20"/>
                </a:solidFill>
                <a:latin typeface="Arial MT"/>
                <a:cs typeface="Arial MT"/>
              </a:rPr>
              <a:t>Spain;</a:t>
            </a:r>
            <a:r>
              <a:rPr sz="700" spc="-55" dirty="0">
                <a:solidFill>
                  <a:srgbClr val="231F20"/>
                </a:solidFill>
                <a:latin typeface="Arial MT"/>
                <a:cs typeface="Arial MT"/>
              </a:rPr>
              <a:t> </a:t>
            </a:r>
            <a:r>
              <a:rPr sz="675" spc="-44" baseline="37037" dirty="0">
                <a:solidFill>
                  <a:srgbClr val="231F20"/>
                </a:solidFill>
                <a:latin typeface="Arial MT"/>
                <a:cs typeface="Arial MT"/>
              </a:rPr>
              <a:t>11</a:t>
            </a:r>
            <a:r>
              <a:rPr sz="700" spc="-30" dirty="0">
                <a:solidFill>
                  <a:srgbClr val="231F20"/>
                </a:solidFill>
                <a:latin typeface="Arial MT"/>
                <a:cs typeface="Arial MT"/>
              </a:rPr>
              <a:t>Centro </a:t>
            </a:r>
            <a:r>
              <a:rPr sz="700" spc="-15" dirty="0">
                <a:solidFill>
                  <a:srgbClr val="231F20"/>
                </a:solidFill>
                <a:latin typeface="Arial MT"/>
                <a:cs typeface="Arial MT"/>
              </a:rPr>
              <a:t>di </a:t>
            </a:r>
            <a:r>
              <a:rPr sz="700" spc="-35" dirty="0">
                <a:solidFill>
                  <a:srgbClr val="231F20"/>
                </a:solidFill>
                <a:latin typeface="Arial MT"/>
                <a:cs typeface="Arial MT"/>
              </a:rPr>
              <a:t>Riferimento </a:t>
            </a:r>
            <a:r>
              <a:rPr sz="700" spc="-30" dirty="0">
                <a:solidFill>
                  <a:srgbClr val="231F20"/>
                </a:solidFill>
                <a:latin typeface="Arial MT"/>
                <a:cs typeface="Arial MT"/>
              </a:rPr>
              <a:t>Oncologico </a:t>
            </a:r>
            <a:r>
              <a:rPr sz="700" spc="-15" dirty="0">
                <a:solidFill>
                  <a:srgbClr val="231F20"/>
                </a:solidFill>
                <a:latin typeface="Arial MT"/>
                <a:cs typeface="Arial MT"/>
              </a:rPr>
              <a:t>di </a:t>
            </a:r>
            <a:r>
              <a:rPr sz="700" spc="-45" dirty="0">
                <a:solidFill>
                  <a:srgbClr val="231F20"/>
                </a:solidFill>
                <a:latin typeface="Arial MT"/>
                <a:cs typeface="Arial MT"/>
              </a:rPr>
              <a:t>Aviano, Aviano; </a:t>
            </a:r>
            <a:r>
              <a:rPr sz="675" spc="-60" baseline="37037" dirty="0">
                <a:solidFill>
                  <a:srgbClr val="231F20"/>
                </a:solidFill>
                <a:latin typeface="Arial MT"/>
                <a:cs typeface="Arial MT"/>
              </a:rPr>
              <a:t>12</a:t>
            </a:r>
            <a:r>
              <a:rPr sz="700" spc="-40" dirty="0">
                <a:solidFill>
                  <a:srgbClr val="231F20"/>
                </a:solidFill>
                <a:latin typeface="Arial MT"/>
                <a:cs typeface="Arial MT"/>
              </a:rPr>
              <a:t>Ospedale </a:t>
            </a:r>
            <a:r>
              <a:rPr sz="700" spc="-45" dirty="0">
                <a:solidFill>
                  <a:srgbClr val="231F20"/>
                </a:solidFill>
                <a:latin typeface="Arial MT"/>
                <a:cs typeface="Arial MT"/>
              </a:rPr>
              <a:t>Regionale </a:t>
            </a:r>
            <a:r>
              <a:rPr sz="700" spc="-15" dirty="0">
                <a:solidFill>
                  <a:srgbClr val="231F20"/>
                </a:solidFill>
                <a:latin typeface="Arial MT"/>
                <a:cs typeface="Arial MT"/>
              </a:rPr>
              <a:t>di </a:t>
            </a:r>
            <a:r>
              <a:rPr sz="700" spc="-50" dirty="0">
                <a:solidFill>
                  <a:srgbClr val="231F20"/>
                </a:solidFill>
                <a:latin typeface="Arial MT"/>
                <a:cs typeface="Arial MT"/>
              </a:rPr>
              <a:t>Treviso</a:t>
            </a:r>
            <a:r>
              <a:rPr sz="700" spc="-45" dirty="0">
                <a:solidFill>
                  <a:srgbClr val="231F20"/>
                </a:solidFill>
                <a:latin typeface="Arial MT"/>
                <a:cs typeface="Arial MT"/>
              </a:rPr>
              <a:t> </a:t>
            </a:r>
            <a:r>
              <a:rPr sz="700" spc="-65" dirty="0">
                <a:solidFill>
                  <a:srgbClr val="231F20"/>
                </a:solidFill>
                <a:latin typeface="Arial MT"/>
                <a:cs typeface="Arial MT"/>
              </a:rPr>
              <a:t>“S.Maria</a:t>
            </a:r>
            <a:r>
              <a:rPr sz="700" spc="-60" dirty="0">
                <a:solidFill>
                  <a:srgbClr val="231F20"/>
                </a:solidFill>
                <a:latin typeface="Arial MT"/>
                <a:cs typeface="Arial MT"/>
              </a:rPr>
              <a:t> </a:t>
            </a:r>
            <a:r>
              <a:rPr sz="700" spc="-15" dirty="0">
                <a:solidFill>
                  <a:srgbClr val="231F20"/>
                </a:solidFill>
                <a:latin typeface="Arial MT"/>
                <a:cs typeface="Arial MT"/>
              </a:rPr>
              <a:t>di </a:t>
            </a:r>
            <a:r>
              <a:rPr sz="700" spc="-160" dirty="0">
                <a:solidFill>
                  <a:srgbClr val="231F20"/>
                </a:solidFill>
                <a:latin typeface="Arial MT"/>
                <a:cs typeface="Arial MT"/>
              </a:rPr>
              <a:t>Ca`</a:t>
            </a:r>
            <a:r>
              <a:rPr sz="700" spc="-155" dirty="0">
                <a:solidFill>
                  <a:srgbClr val="231F20"/>
                </a:solidFill>
                <a:latin typeface="Arial MT"/>
                <a:cs typeface="Arial MT"/>
              </a:rPr>
              <a:t> </a:t>
            </a:r>
            <a:r>
              <a:rPr sz="700" spc="-40" dirty="0">
                <a:solidFill>
                  <a:srgbClr val="231F20"/>
                </a:solidFill>
                <a:latin typeface="Arial MT"/>
                <a:cs typeface="Arial MT"/>
              </a:rPr>
              <a:t>Foncello”, </a:t>
            </a:r>
            <a:r>
              <a:rPr sz="700" spc="-55" dirty="0">
                <a:solidFill>
                  <a:srgbClr val="231F20"/>
                </a:solidFill>
                <a:latin typeface="Arial MT"/>
                <a:cs typeface="Arial MT"/>
              </a:rPr>
              <a:t>Treviso,</a:t>
            </a:r>
            <a:r>
              <a:rPr sz="700" spc="-50" dirty="0">
                <a:solidFill>
                  <a:srgbClr val="231F20"/>
                </a:solidFill>
                <a:latin typeface="Arial MT"/>
                <a:cs typeface="Arial MT"/>
              </a:rPr>
              <a:t> </a:t>
            </a:r>
            <a:r>
              <a:rPr sz="700" spc="-45" dirty="0">
                <a:solidFill>
                  <a:srgbClr val="231F20"/>
                </a:solidFill>
                <a:latin typeface="Arial MT"/>
                <a:cs typeface="Arial MT"/>
              </a:rPr>
              <a:t>Italy; </a:t>
            </a:r>
            <a:r>
              <a:rPr sz="700" spc="-40" dirty="0">
                <a:solidFill>
                  <a:srgbClr val="231F20"/>
                </a:solidFill>
                <a:latin typeface="Arial MT"/>
                <a:cs typeface="Arial MT"/>
              </a:rPr>
              <a:t> </a:t>
            </a:r>
            <a:r>
              <a:rPr sz="675" spc="-37" baseline="37037" dirty="0">
                <a:solidFill>
                  <a:srgbClr val="231F20"/>
                </a:solidFill>
                <a:latin typeface="Arial MT"/>
                <a:cs typeface="Arial MT"/>
              </a:rPr>
              <a:t>13</a:t>
            </a:r>
            <a:r>
              <a:rPr sz="700" spc="-25" dirty="0">
                <a:solidFill>
                  <a:srgbClr val="231F20"/>
                </a:solidFill>
                <a:latin typeface="Arial MT"/>
                <a:cs typeface="Arial MT"/>
              </a:rPr>
              <a:t>Integrated </a:t>
            </a:r>
            <a:r>
              <a:rPr sz="700" spc="-20" dirty="0">
                <a:solidFill>
                  <a:srgbClr val="231F20"/>
                </a:solidFill>
                <a:latin typeface="Arial MT"/>
                <a:cs typeface="Arial MT"/>
              </a:rPr>
              <a:t>Unit </a:t>
            </a:r>
            <a:r>
              <a:rPr sz="700" spc="-80" dirty="0">
                <a:solidFill>
                  <a:srgbClr val="231F20"/>
                </a:solidFill>
                <a:latin typeface="Arial MT"/>
                <a:cs typeface="Arial MT"/>
              </a:rPr>
              <a:t>ICO</a:t>
            </a:r>
            <a:r>
              <a:rPr sz="700" spc="-75" dirty="0">
                <a:solidFill>
                  <a:srgbClr val="231F20"/>
                </a:solidFill>
                <a:latin typeface="Arial MT"/>
                <a:cs typeface="Arial MT"/>
              </a:rPr>
              <a:t> </a:t>
            </a:r>
            <a:r>
              <a:rPr sz="700" spc="-35" dirty="0">
                <a:solidFill>
                  <a:srgbClr val="231F20"/>
                </a:solidFill>
                <a:latin typeface="Arial MT"/>
                <a:cs typeface="Arial MT"/>
              </a:rPr>
              <a:t>Hospitalet, </a:t>
            </a:r>
            <a:r>
              <a:rPr sz="700" spc="-85" dirty="0">
                <a:solidFill>
                  <a:srgbClr val="231F20"/>
                </a:solidFill>
                <a:latin typeface="Arial MT"/>
                <a:cs typeface="Arial MT"/>
              </a:rPr>
              <a:t>HUB,</a:t>
            </a:r>
            <a:r>
              <a:rPr sz="700" spc="-80" dirty="0">
                <a:solidFill>
                  <a:srgbClr val="231F20"/>
                </a:solidFill>
                <a:latin typeface="Arial MT"/>
                <a:cs typeface="Arial MT"/>
              </a:rPr>
              <a:t> </a:t>
            </a:r>
            <a:r>
              <a:rPr sz="700" spc="-55" dirty="0">
                <a:solidFill>
                  <a:srgbClr val="231F20"/>
                </a:solidFill>
                <a:latin typeface="Arial MT"/>
                <a:cs typeface="Arial MT"/>
              </a:rPr>
              <a:t>Barcelona,</a:t>
            </a:r>
            <a:r>
              <a:rPr sz="700" spc="-50" dirty="0">
                <a:solidFill>
                  <a:srgbClr val="231F20"/>
                </a:solidFill>
                <a:latin typeface="Arial MT"/>
                <a:cs typeface="Arial MT"/>
              </a:rPr>
              <a:t> </a:t>
            </a:r>
            <a:r>
              <a:rPr sz="700" spc="-60" dirty="0">
                <a:solidFill>
                  <a:srgbClr val="231F20"/>
                </a:solidFill>
                <a:latin typeface="Arial MT"/>
                <a:cs typeface="Arial MT"/>
              </a:rPr>
              <a:t>Spain;</a:t>
            </a:r>
            <a:r>
              <a:rPr sz="700" spc="-55" dirty="0">
                <a:solidFill>
                  <a:srgbClr val="231F20"/>
                </a:solidFill>
                <a:latin typeface="Arial MT"/>
                <a:cs typeface="Arial MT"/>
              </a:rPr>
              <a:t> </a:t>
            </a:r>
            <a:r>
              <a:rPr sz="675" spc="-67" baseline="37037" dirty="0">
                <a:solidFill>
                  <a:srgbClr val="231F20"/>
                </a:solidFill>
                <a:latin typeface="Arial MT"/>
                <a:cs typeface="Arial MT"/>
              </a:rPr>
              <a:t>14</a:t>
            </a:r>
            <a:r>
              <a:rPr sz="700" spc="-45" dirty="0">
                <a:solidFill>
                  <a:srgbClr val="231F20"/>
                </a:solidFill>
                <a:latin typeface="Arial MT"/>
                <a:cs typeface="Arial MT"/>
              </a:rPr>
              <a:t>Sarcoma </a:t>
            </a:r>
            <a:r>
              <a:rPr sz="700" spc="-35" dirty="0">
                <a:solidFill>
                  <a:srgbClr val="231F20"/>
                </a:solidFill>
                <a:latin typeface="Arial MT"/>
                <a:cs typeface="Arial MT"/>
              </a:rPr>
              <a:t>Unit, University </a:t>
            </a:r>
            <a:r>
              <a:rPr sz="700" spc="-40" dirty="0">
                <a:solidFill>
                  <a:srgbClr val="231F20"/>
                </a:solidFill>
                <a:latin typeface="Arial MT"/>
                <a:cs typeface="Arial MT"/>
              </a:rPr>
              <a:t>College </a:t>
            </a:r>
            <a:r>
              <a:rPr sz="700" spc="-30" dirty="0">
                <a:solidFill>
                  <a:srgbClr val="231F20"/>
                </a:solidFill>
                <a:latin typeface="Arial MT"/>
                <a:cs typeface="Arial MT"/>
              </a:rPr>
              <a:t>London </a:t>
            </a:r>
            <a:r>
              <a:rPr sz="700" spc="-45" dirty="0">
                <a:solidFill>
                  <a:srgbClr val="231F20"/>
                </a:solidFill>
                <a:latin typeface="Arial MT"/>
                <a:cs typeface="Arial MT"/>
              </a:rPr>
              <a:t>Hospitals, </a:t>
            </a:r>
            <a:r>
              <a:rPr sz="700" spc="-35" dirty="0">
                <a:solidFill>
                  <a:srgbClr val="231F20"/>
                </a:solidFill>
                <a:latin typeface="Arial MT"/>
                <a:cs typeface="Arial MT"/>
              </a:rPr>
              <a:t>London, </a:t>
            </a:r>
            <a:r>
              <a:rPr sz="700" spc="-95" dirty="0">
                <a:solidFill>
                  <a:srgbClr val="231F20"/>
                </a:solidFill>
                <a:latin typeface="Arial MT"/>
                <a:cs typeface="Arial MT"/>
              </a:rPr>
              <a:t>UK;</a:t>
            </a:r>
            <a:r>
              <a:rPr sz="700" spc="-90" dirty="0">
                <a:solidFill>
                  <a:srgbClr val="231F20"/>
                </a:solidFill>
                <a:latin typeface="Arial MT"/>
                <a:cs typeface="Arial MT"/>
              </a:rPr>
              <a:t> </a:t>
            </a:r>
            <a:r>
              <a:rPr sz="675" spc="-82" baseline="37037" dirty="0">
                <a:solidFill>
                  <a:srgbClr val="231F20"/>
                </a:solidFill>
                <a:latin typeface="Arial MT"/>
                <a:cs typeface="Arial MT"/>
              </a:rPr>
              <a:t>15</a:t>
            </a:r>
            <a:r>
              <a:rPr sz="700" spc="-55" dirty="0">
                <a:solidFill>
                  <a:srgbClr val="231F20"/>
                </a:solidFill>
                <a:latin typeface="Arial MT"/>
                <a:cs typeface="Arial MT"/>
              </a:rPr>
              <a:t>Skane</a:t>
            </a:r>
            <a:r>
              <a:rPr sz="700" spc="-50" dirty="0">
                <a:solidFill>
                  <a:srgbClr val="231F20"/>
                </a:solidFill>
                <a:latin typeface="Arial MT"/>
                <a:cs typeface="Arial MT"/>
              </a:rPr>
              <a:t> </a:t>
            </a:r>
            <a:r>
              <a:rPr sz="700" spc="-35" dirty="0">
                <a:solidFill>
                  <a:srgbClr val="231F20"/>
                </a:solidFill>
                <a:latin typeface="Arial MT"/>
                <a:cs typeface="Arial MT"/>
              </a:rPr>
              <a:t>University </a:t>
            </a:r>
            <a:r>
              <a:rPr sz="700" spc="-40" dirty="0">
                <a:solidFill>
                  <a:srgbClr val="231F20"/>
                </a:solidFill>
                <a:latin typeface="Arial MT"/>
                <a:cs typeface="Arial MT"/>
              </a:rPr>
              <a:t>Hospital-Lund, </a:t>
            </a:r>
            <a:r>
              <a:rPr sz="700" spc="-45" dirty="0">
                <a:solidFill>
                  <a:srgbClr val="231F20"/>
                </a:solidFill>
                <a:latin typeface="Arial MT"/>
                <a:cs typeface="Arial MT"/>
              </a:rPr>
              <a:t>Lund, </a:t>
            </a:r>
            <a:r>
              <a:rPr sz="700" spc="-40" dirty="0">
                <a:solidFill>
                  <a:srgbClr val="231F20"/>
                </a:solidFill>
                <a:latin typeface="Arial MT"/>
                <a:cs typeface="Arial MT"/>
              </a:rPr>
              <a:t> </a:t>
            </a:r>
            <a:r>
              <a:rPr sz="700" spc="-55" dirty="0">
                <a:solidFill>
                  <a:srgbClr val="231F20"/>
                </a:solidFill>
                <a:latin typeface="Arial MT"/>
                <a:cs typeface="Arial MT"/>
              </a:rPr>
              <a:t>Sweden; </a:t>
            </a:r>
            <a:r>
              <a:rPr sz="675" spc="-52" baseline="37037" dirty="0">
                <a:solidFill>
                  <a:srgbClr val="231F20"/>
                </a:solidFill>
                <a:latin typeface="Arial MT"/>
                <a:cs typeface="Arial MT"/>
              </a:rPr>
              <a:t>16</a:t>
            </a:r>
            <a:r>
              <a:rPr sz="700" spc="-35" dirty="0">
                <a:solidFill>
                  <a:srgbClr val="231F20"/>
                </a:solidFill>
                <a:latin typeface="Arial MT"/>
                <a:cs typeface="Arial MT"/>
              </a:rPr>
              <a:t>N. </a:t>
            </a:r>
            <a:r>
              <a:rPr sz="700" spc="-70" dirty="0">
                <a:solidFill>
                  <a:srgbClr val="231F20"/>
                </a:solidFill>
                <a:latin typeface="Arial MT"/>
                <a:cs typeface="Arial MT"/>
              </a:rPr>
              <a:t>N.</a:t>
            </a:r>
            <a:r>
              <a:rPr sz="700" spc="-65" dirty="0">
                <a:solidFill>
                  <a:srgbClr val="231F20"/>
                </a:solidFill>
                <a:latin typeface="Arial MT"/>
                <a:cs typeface="Arial MT"/>
              </a:rPr>
              <a:t> </a:t>
            </a:r>
            <a:r>
              <a:rPr sz="700" spc="-40" dirty="0">
                <a:solidFill>
                  <a:srgbClr val="231F20"/>
                </a:solidFill>
                <a:latin typeface="Arial MT"/>
                <a:cs typeface="Arial MT"/>
              </a:rPr>
              <a:t>Blokhin </a:t>
            </a:r>
            <a:r>
              <a:rPr sz="700" spc="-70" dirty="0">
                <a:solidFill>
                  <a:srgbClr val="231F20"/>
                </a:solidFill>
                <a:latin typeface="Arial MT"/>
                <a:cs typeface="Arial MT"/>
              </a:rPr>
              <a:t>Russian</a:t>
            </a:r>
            <a:r>
              <a:rPr sz="700" spc="-65" dirty="0">
                <a:solidFill>
                  <a:srgbClr val="231F20"/>
                </a:solidFill>
                <a:latin typeface="Arial MT"/>
                <a:cs typeface="Arial MT"/>
              </a:rPr>
              <a:t> </a:t>
            </a:r>
            <a:r>
              <a:rPr sz="700" spc="-60" dirty="0">
                <a:solidFill>
                  <a:srgbClr val="231F20"/>
                </a:solidFill>
                <a:latin typeface="Arial MT"/>
                <a:cs typeface="Arial MT"/>
              </a:rPr>
              <a:t>Cancer</a:t>
            </a:r>
            <a:r>
              <a:rPr sz="700" spc="-55" dirty="0">
                <a:solidFill>
                  <a:srgbClr val="231F20"/>
                </a:solidFill>
                <a:latin typeface="Arial MT"/>
                <a:cs typeface="Arial MT"/>
              </a:rPr>
              <a:t> </a:t>
            </a:r>
            <a:r>
              <a:rPr sz="700" spc="-70" dirty="0">
                <a:solidFill>
                  <a:srgbClr val="231F20"/>
                </a:solidFill>
                <a:latin typeface="Arial MT"/>
                <a:cs typeface="Arial MT"/>
              </a:rPr>
              <a:t>Research</a:t>
            </a:r>
            <a:r>
              <a:rPr sz="700" spc="-65" dirty="0">
                <a:solidFill>
                  <a:srgbClr val="231F20"/>
                </a:solidFill>
                <a:latin typeface="Arial MT"/>
                <a:cs typeface="Arial MT"/>
              </a:rPr>
              <a:t> </a:t>
            </a:r>
            <a:r>
              <a:rPr sz="700" spc="-50" dirty="0">
                <a:solidFill>
                  <a:srgbClr val="231F20"/>
                </a:solidFill>
                <a:latin typeface="Arial MT"/>
                <a:cs typeface="Arial MT"/>
              </a:rPr>
              <a:t>Center, </a:t>
            </a:r>
            <a:r>
              <a:rPr sz="700" spc="-45" dirty="0">
                <a:solidFill>
                  <a:srgbClr val="231F20"/>
                </a:solidFill>
                <a:latin typeface="Arial MT"/>
                <a:cs typeface="Arial MT"/>
              </a:rPr>
              <a:t>Moscow, </a:t>
            </a:r>
            <a:r>
              <a:rPr sz="700" spc="-70" dirty="0">
                <a:solidFill>
                  <a:srgbClr val="231F20"/>
                </a:solidFill>
                <a:latin typeface="Arial MT"/>
                <a:cs typeface="Arial MT"/>
              </a:rPr>
              <a:t>Russian</a:t>
            </a:r>
            <a:r>
              <a:rPr sz="700" spc="-65" dirty="0">
                <a:solidFill>
                  <a:srgbClr val="231F20"/>
                </a:solidFill>
                <a:latin typeface="Arial MT"/>
                <a:cs typeface="Arial MT"/>
              </a:rPr>
              <a:t> </a:t>
            </a:r>
            <a:r>
              <a:rPr sz="700" spc="-40" dirty="0">
                <a:solidFill>
                  <a:srgbClr val="231F20"/>
                </a:solidFill>
                <a:latin typeface="Arial MT"/>
                <a:cs typeface="Arial MT"/>
              </a:rPr>
              <a:t>Federation; </a:t>
            </a:r>
            <a:r>
              <a:rPr sz="675" spc="-30" baseline="37037" dirty="0">
                <a:solidFill>
                  <a:srgbClr val="231F20"/>
                </a:solidFill>
                <a:latin typeface="Arial MT"/>
                <a:cs typeface="Arial MT"/>
              </a:rPr>
              <a:t>17</a:t>
            </a:r>
            <a:r>
              <a:rPr sz="700" spc="-20" dirty="0">
                <a:solidFill>
                  <a:srgbClr val="231F20"/>
                </a:solidFill>
                <a:latin typeface="Arial MT"/>
                <a:cs typeface="Arial MT"/>
              </a:rPr>
              <a:t>Institute </a:t>
            </a:r>
            <a:r>
              <a:rPr sz="700" spc="-15" dirty="0">
                <a:solidFill>
                  <a:srgbClr val="231F20"/>
                </a:solidFill>
                <a:latin typeface="Arial MT"/>
                <a:cs typeface="Arial MT"/>
              </a:rPr>
              <a:t>of </a:t>
            </a:r>
            <a:r>
              <a:rPr sz="700" spc="-40" dirty="0">
                <a:solidFill>
                  <a:srgbClr val="231F20"/>
                </a:solidFill>
                <a:latin typeface="Arial MT"/>
                <a:cs typeface="Arial MT"/>
              </a:rPr>
              <a:t>Scientiﬁc </a:t>
            </a:r>
            <a:r>
              <a:rPr sz="700" spc="-35" dirty="0">
                <a:solidFill>
                  <a:srgbClr val="231F20"/>
                </a:solidFill>
                <a:latin typeface="Arial MT"/>
                <a:cs typeface="Arial MT"/>
              </a:rPr>
              <a:t>Hospital </a:t>
            </a:r>
            <a:r>
              <a:rPr sz="700" spc="-70" dirty="0">
                <a:solidFill>
                  <a:srgbClr val="231F20"/>
                </a:solidFill>
                <a:latin typeface="Arial MT"/>
                <a:cs typeface="Arial MT"/>
              </a:rPr>
              <a:t>Care</a:t>
            </a:r>
            <a:r>
              <a:rPr sz="700" spc="-65" dirty="0">
                <a:solidFill>
                  <a:srgbClr val="231F20"/>
                </a:solidFill>
                <a:latin typeface="Arial MT"/>
                <a:cs typeface="Arial MT"/>
              </a:rPr>
              <a:t> </a:t>
            </a:r>
            <a:r>
              <a:rPr sz="700" spc="-95" dirty="0">
                <a:solidFill>
                  <a:srgbClr val="231F20"/>
                </a:solidFill>
                <a:latin typeface="Arial MT"/>
                <a:cs typeface="Arial MT"/>
              </a:rPr>
              <a:t>(IRCCS),</a:t>
            </a:r>
            <a:r>
              <a:rPr sz="700" spc="-90" dirty="0">
                <a:solidFill>
                  <a:srgbClr val="231F20"/>
                </a:solidFill>
                <a:latin typeface="Arial MT"/>
                <a:cs typeface="Arial MT"/>
              </a:rPr>
              <a:t> </a:t>
            </a:r>
            <a:r>
              <a:rPr sz="700" spc="-55" dirty="0">
                <a:solidFill>
                  <a:srgbClr val="231F20"/>
                </a:solidFill>
                <a:latin typeface="Arial MT"/>
                <a:cs typeface="Arial MT"/>
              </a:rPr>
              <a:t>Regina </a:t>
            </a:r>
            <a:r>
              <a:rPr sz="700" spc="-65" dirty="0">
                <a:solidFill>
                  <a:srgbClr val="231F20"/>
                </a:solidFill>
                <a:latin typeface="Arial MT"/>
                <a:cs typeface="Arial MT"/>
              </a:rPr>
              <a:t>Elena</a:t>
            </a:r>
            <a:r>
              <a:rPr sz="700" spc="-60" dirty="0">
                <a:solidFill>
                  <a:srgbClr val="231F20"/>
                </a:solidFill>
                <a:latin typeface="Arial MT"/>
                <a:cs typeface="Arial MT"/>
              </a:rPr>
              <a:t> </a:t>
            </a:r>
            <a:r>
              <a:rPr sz="700" spc="-35" dirty="0">
                <a:solidFill>
                  <a:srgbClr val="231F20"/>
                </a:solidFill>
                <a:latin typeface="Arial MT"/>
                <a:cs typeface="Arial MT"/>
              </a:rPr>
              <a:t>National </a:t>
            </a:r>
            <a:r>
              <a:rPr sz="700" spc="-55" dirty="0">
                <a:solidFill>
                  <a:srgbClr val="231F20"/>
                </a:solidFill>
                <a:latin typeface="Arial MT"/>
                <a:cs typeface="Arial MT"/>
              </a:rPr>
              <a:t>Cancer </a:t>
            </a:r>
            <a:r>
              <a:rPr sz="700" spc="-50" dirty="0">
                <a:solidFill>
                  <a:srgbClr val="231F20"/>
                </a:solidFill>
                <a:latin typeface="Arial MT"/>
                <a:cs typeface="Arial MT"/>
              </a:rPr>
              <a:t> </a:t>
            </a:r>
            <a:r>
              <a:rPr sz="700" spc="-30" dirty="0">
                <a:solidFill>
                  <a:srgbClr val="231F20"/>
                </a:solidFill>
                <a:latin typeface="Arial MT"/>
                <a:cs typeface="Arial MT"/>
              </a:rPr>
              <a:t>Institute,</a:t>
            </a:r>
            <a:r>
              <a:rPr sz="700" spc="-10" dirty="0">
                <a:solidFill>
                  <a:srgbClr val="231F20"/>
                </a:solidFill>
                <a:latin typeface="Arial MT"/>
                <a:cs typeface="Arial MT"/>
              </a:rPr>
              <a:t> </a:t>
            </a:r>
            <a:r>
              <a:rPr sz="700" spc="-65" dirty="0">
                <a:solidFill>
                  <a:srgbClr val="231F20"/>
                </a:solidFill>
                <a:latin typeface="Arial MT"/>
                <a:cs typeface="Arial MT"/>
              </a:rPr>
              <a:t>Rome;</a:t>
            </a:r>
            <a:r>
              <a:rPr sz="700" spc="-15" dirty="0">
                <a:solidFill>
                  <a:srgbClr val="231F20"/>
                </a:solidFill>
                <a:latin typeface="Arial MT"/>
                <a:cs typeface="Arial MT"/>
              </a:rPr>
              <a:t> </a:t>
            </a:r>
            <a:r>
              <a:rPr sz="675" spc="-52" baseline="37037" dirty="0">
                <a:solidFill>
                  <a:srgbClr val="231F20"/>
                </a:solidFill>
                <a:latin typeface="Arial MT"/>
                <a:cs typeface="Arial MT"/>
              </a:rPr>
              <a:t>18</a:t>
            </a:r>
            <a:r>
              <a:rPr sz="700" spc="-35" dirty="0">
                <a:solidFill>
                  <a:srgbClr val="231F20"/>
                </a:solidFill>
                <a:latin typeface="Arial MT"/>
                <a:cs typeface="Arial MT"/>
              </a:rPr>
              <a:t>Pediatric</a:t>
            </a:r>
            <a:r>
              <a:rPr sz="700" spc="-10" dirty="0">
                <a:solidFill>
                  <a:srgbClr val="231F20"/>
                </a:solidFill>
                <a:latin typeface="Arial MT"/>
                <a:cs typeface="Arial MT"/>
              </a:rPr>
              <a:t> </a:t>
            </a:r>
            <a:r>
              <a:rPr sz="700" spc="-30" dirty="0">
                <a:solidFill>
                  <a:srgbClr val="231F20"/>
                </a:solidFill>
                <a:latin typeface="Arial MT"/>
                <a:cs typeface="Arial MT"/>
              </a:rPr>
              <a:t>Oncology</a:t>
            </a:r>
            <a:r>
              <a:rPr sz="700" spc="-15" dirty="0">
                <a:solidFill>
                  <a:srgbClr val="231F20"/>
                </a:solidFill>
                <a:latin typeface="Arial MT"/>
                <a:cs typeface="Arial MT"/>
              </a:rPr>
              <a:t> </a:t>
            </a:r>
            <a:r>
              <a:rPr sz="700" spc="-35" dirty="0">
                <a:solidFill>
                  <a:srgbClr val="231F20"/>
                </a:solidFill>
                <a:latin typeface="Arial MT"/>
                <a:cs typeface="Arial MT"/>
              </a:rPr>
              <a:t>Unit,</a:t>
            </a:r>
            <a:r>
              <a:rPr sz="700" spc="-15" dirty="0">
                <a:solidFill>
                  <a:srgbClr val="231F20"/>
                </a:solidFill>
                <a:latin typeface="Arial MT"/>
                <a:cs typeface="Arial MT"/>
              </a:rPr>
              <a:t> </a:t>
            </a:r>
            <a:r>
              <a:rPr sz="700" spc="-40" dirty="0">
                <a:solidFill>
                  <a:srgbClr val="231F20"/>
                </a:solidFill>
                <a:latin typeface="Arial MT"/>
                <a:cs typeface="Arial MT"/>
              </a:rPr>
              <a:t>Fondazione</a:t>
            </a:r>
            <a:r>
              <a:rPr sz="700" spc="-10" dirty="0">
                <a:solidFill>
                  <a:srgbClr val="231F20"/>
                </a:solidFill>
                <a:latin typeface="Arial MT"/>
                <a:cs typeface="Arial MT"/>
              </a:rPr>
              <a:t> </a:t>
            </a:r>
            <a:r>
              <a:rPr sz="700" spc="-114" dirty="0">
                <a:solidFill>
                  <a:srgbClr val="231F20"/>
                </a:solidFill>
                <a:latin typeface="Arial MT"/>
                <a:cs typeface="Arial MT"/>
              </a:rPr>
              <a:t>IRCCS</a:t>
            </a:r>
            <a:r>
              <a:rPr sz="700" spc="-90" dirty="0">
                <a:solidFill>
                  <a:srgbClr val="231F20"/>
                </a:solidFill>
                <a:latin typeface="Arial MT"/>
                <a:cs typeface="Arial MT"/>
              </a:rPr>
              <a:t> </a:t>
            </a:r>
            <a:r>
              <a:rPr sz="700" spc="-20" dirty="0">
                <a:solidFill>
                  <a:srgbClr val="231F20"/>
                </a:solidFill>
                <a:latin typeface="Arial MT"/>
                <a:cs typeface="Arial MT"/>
              </a:rPr>
              <a:t>Istituto </a:t>
            </a:r>
            <a:r>
              <a:rPr sz="700" spc="-45" dirty="0">
                <a:solidFill>
                  <a:srgbClr val="231F20"/>
                </a:solidFill>
                <a:latin typeface="Arial MT"/>
                <a:cs typeface="Arial MT"/>
              </a:rPr>
              <a:t>Nazionale</a:t>
            </a:r>
            <a:r>
              <a:rPr sz="700" spc="-10" dirty="0">
                <a:solidFill>
                  <a:srgbClr val="231F20"/>
                </a:solidFill>
                <a:latin typeface="Arial MT"/>
                <a:cs typeface="Arial MT"/>
              </a:rPr>
              <a:t> </a:t>
            </a:r>
            <a:r>
              <a:rPr sz="700" spc="-25" dirty="0">
                <a:solidFill>
                  <a:srgbClr val="231F20"/>
                </a:solidFill>
                <a:latin typeface="Arial MT"/>
                <a:cs typeface="Arial MT"/>
              </a:rPr>
              <a:t>dei</a:t>
            </a:r>
            <a:r>
              <a:rPr sz="700" spc="-20" dirty="0">
                <a:solidFill>
                  <a:srgbClr val="231F20"/>
                </a:solidFill>
                <a:latin typeface="Arial MT"/>
                <a:cs typeface="Arial MT"/>
              </a:rPr>
              <a:t> </a:t>
            </a:r>
            <a:r>
              <a:rPr sz="700" spc="-40" dirty="0">
                <a:solidFill>
                  <a:srgbClr val="231F20"/>
                </a:solidFill>
                <a:latin typeface="Arial MT"/>
                <a:cs typeface="Arial MT"/>
              </a:rPr>
              <a:t>Tumori,</a:t>
            </a:r>
            <a:r>
              <a:rPr sz="700" spc="-15" dirty="0">
                <a:solidFill>
                  <a:srgbClr val="231F20"/>
                </a:solidFill>
                <a:latin typeface="Arial MT"/>
                <a:cs typeface="Arial MT"/>
              </a:rPr>
              <a:t> </a:t>
            </a:r>
            <a:r>
              <a:rPr sz="700" spc="-40" dirty="0">
                <a:solidFill>
                  <a:srgbClr val="231F20"/>
                </a:solidFill>
                <a:latin typeface="Arial MT"/>
                <a:cs typeface="Arial MT"/>
              </a:rPr>
              <a:t>Milan;</a:t>
            </a:r>
            <a:r>
              <a:rPr sz="700" spc="-5" dirty="0">
                <a:solidFill>
                  <a:srgbClr val="231F20"/>
                </a:solidFill>
                <a:latin typeface="Arial MT"/>
                <a:cs typeface="Arial MT"/>
              </a:rPr>
              <a:t> </a:t>
            </a:r>
            <a:r>
              <a:rPr sz="675" spc="-22" baseline="37037" dirty="0">
                <a:solidFill>
                  <a:srgbClr val="231F20"/>
                </a:solidFill>
                <a:latin typeface="Arial MT"/>
                <a:cs typeface="Arial MT"/>
              </a:rPr>
              <a:t>19</a:t>
            </a:r>
            <a:r>
              <a:rPr sz="700" spc="-15" dirty="0">
                <a:solidFill>
                  <a:srgbClr val="231F20"/>
                </a:solidFill>
                <a:latin typeface="Arial MT"/>
                <a:cs typeface="Arial MT"/>
              </a:rPr>
              <a:t>Istituto</a:t>
            </a:r>
            <a:r>
              <a:rPr sz="700" spc="-10" dirty="0">
                <a:solidFill>
                  <a:srgbClr val="231F20"/>
                </a:solidFill>
                <a:latin typeface="Arial MT"/>
                <a:cs typeface="Arial MT"/>
              </a:rPr>
              <a:t> </a:t>
            </a:r>
            <a:r>
              <a:rPr sz="700" spc="-30" dirty="0">
                <a:solidFill>
                  <a:srgbClr val="231F20"/>
                </a:solidFill>
                <a:latin typeface="Arial MT"/>
                <a:cs typeface="Arial MT"/>
              </a:rPr>
              <a:t>Ortopedico</a:t>
            </a:r>
            <a:r>
              <a:rPr sz="700" spc="-5" dirty="0">
                <a:solidFill>
                  <a:srgbClr val="231F20"/>
                </a:solidFill>
                <a:latin typeface="Arial MT"/>
                <a:cs typeface="Arial MT"/>
              </a:rPr>
              <a:t> </a:t>
            </a:r>
            <a:r>
              <a:rPr sz="700" spc="-55" dirty="0">
                <a:solidFill>
                  <a:srgbClr val="231F20"/>
                </a:solidFill>
                <a:latin typeface="Arial MT"/>
                <a:cs typeface="Arial MT"/>
              </a:rPr>
              <a:t>Rizzoli,</a:t>
            </a:r>
            <a:r>
              <a:rPr sz="700" spc="-15" dirty="0">
                <a:solidFill>
                  <a:srgbClr val="231F20"/>
                </a:solidFill>
                <a:latin typeface="Arial MT"/>
                <a:cs typeface="Arial MT"/>
              </a:rPr>
              <a:t> </a:t>
            </a:r>
            <a:r>
              <a:rPr sz="700" spc="-45" dirty="0">
                <a:solidFill>
                  <a:srgbClr val="231F20"/>
                </a:solidFill>
                <a:latin typeface="Arial MT"/>
                <a:cs typeface="Arial MT"/>
              </a:rPr>
              <a:t>Bologna;</a:t>
            </a:r>
            <a:r>
              <a:rPr sz="700" spc="-10" dirty="0">
                <a:solidFill>
                  <a:srgbClr val="231F20"/>
                </a:solidFill>
                <a:latin typeface="Arial MT"/>
                <a:cs typeface="Arial MT"/>
              </a:rPr>
              <a:t> </a:t>
            </a:r>
            <a:r>
              <a:rPr sz="675" spc="-52" baseline="37037" dirty="0">
                <a:solidFill>
                  <a:srgbClr val="231F20"/>
                </a:solidFill>
                <a:latin typeface="Arial MT"/>
                <a:cs typeface="Arial MT"/>
              </a:rPr>
              <a:t>20</a:t>
            </a:r>
            <a:r>
              <a:rPr sz="700" spc="-35" dirty="0">
                <a:solidFill>
                  <a:srgbClr val="231F20"/>
                </a:solidFill>
                <a:latin typeface="Arial MT"/>
                <a:cs typeface="Arial MT"/>
              </a:rPr>
              <a:t>Azienda</a:t>
            </a:r>
            <a:r>
              <a:rPr sz="700" spc="-5" dirty="0">
                <a:solidFill>
                  <a:srgbClr val="231F20"/>
                </a:solidFill>
                <a:latin typeface="Arial MT"/>
                <a:cs typeface="Arial MT"/>
              </a:rPr>
              <a:t> </a:t>
            </a:r>
            <a:r>
              <a:rPr sz="700" spc="-50" dirty="0">
                <a:solidFill>
                  <a:srgbClr val="231F20"/>
                </a:solidFill>
                <a:latin typeface="Arial MT"/>
                <a:cs typeface="Arial MT"/>
              </a:rPr>
              <a:t>Ospedaliera </a:t>
            </a:r>
            <a:r>
              <a:rPr sz="700" spc="-45" dirty="0">
                <a:solidFill>
                  <a:srgbClr val="231F20"/>
                </a:solidFill>
                <a:latin typeface="Arial MT"/>
                <a:cs typeface="Arial MT"/>
              </a:rPr>
              <a:t> </a:t>
            </a:r>
            <a:r>
              <a:rPr sz="700" spc="-40" dirty="0">
                <a:solidFill>
                  <a:srgbClr val="231F20"/>
                </a:solidFill>
                <a:latin typeface="Arial MT"/>
                <a:cs typeface="Arial MT"/>
              </a:rPr>
              <a:t>Universitaria </a:t>
            </a:r>
            <a:r>
              <a:rPr sz="700" spc="-45" dirty="0">
                <a:solidFill>
                  <a:srgbClr val="231F20"/>
                </a:solidFill>
                <a:latin typeface="Arial MT"/>
                <a:cs typeface="Arial MT"/>
              </a:rPr>
              <a:t>Careggi </a:t>
            </a:r>
            <a:r>
              <a:rPr sz="700" spc="-55" dirty="0">
                <a:solidFill>
                  <a:srgbClr val="231F20"/>
                </a:solidFill>
                <a:latin typeface="Arial MT"/>
                <a:cs typeface="Arial MT"/>
              </a:rPr>
              <a:t>Firenze,</a:t>
            </a:r>
            <a:r>
              <a:rPr sz="700" spc="-50" dirty="0">
                <a:solidFill>
                  <a:srgbClr val="231F20"/>
                </a:solidFill>
                <a:latin typeface="Arial MT"/>
                <a:cs typeface="Arial MT"/>
              </a:rPr>
              <a:t> Florence,</a:t>
            </a:r>
            <a:r>
              <a:rPr sz="700" spc="-45" dirty="0">
                <a:solidFill>
                  <a:srgbClr val="231F20"/>
                </a:solidFill>
                <a:latin typeface="Arial MT"/>
                <a:cs typeface="Arial MT"/>
              </a:rPr>
              <a:t> Italy;</a:t>
            </a:r>
            <a:r>
              <a:rPr sz="700" spc="-40" dirty="0">
                <a:solidFill>
                  <a:srgbClr val="231F20"/>
                </a:solidFill>
                <a:latin typeface="Arial MT"/>
                <a:cs typeface="Arial MT"/>
              </a:rPr>
              <a:t> </a:t>
            </a:r>
            <a:r>
              <a:rPr sz="675" spc="-37" baseline="37037" dirty="0">
                <a:solidFill>
                  <a:srgbClr val="231F20"/>
                </a:solidFill>
                <a:latin typeface="Arial MT"/>
                <a:cs typeface="Arial MT"/>
              </a:rPr>
              <a:t>21</a:t>
            </a:r>
            <a:r>
              <a:rPr sz="700" spc="-25" dirty="0">
                <a:solidFill>
                  <a:srgbClr val="231F20"/>
                </a:solidFill>
                <a:latin typeface="Arial MT"/>
                <a:cs typeface="Arial MT"/>
              </a:rPr>
              <a:t>Department </a:t>
            </a:r>
            <a:r>
              <a:rPr sz="700" spc="-15" dirty="0">
                <a:solidFill>
                  <a:srgbClr val="231F20"/>
                </a:solidFill>
                <a:latin typeface="Arial MT"/>
                <a:cs typeface="Arial MT"/>
              </a:rPr>
              <a:t>of </a:t>
            </a:r>
            <a:r>
              <a:rPr sz="700" spc="-35" dirty="0">
                <a:solidFill>
                  <a:srgbClr val="231F20"/>
                </a:solidFill>
                <a:latin typeface="Arial MT"/>
                <a:cs typeface="Arial MT"/>
              </a:rPr>
              <a:t>Medical </a:t>
            </a:r>
            <a:r>
              <a:rPr sz="700" spc="-40" dirty="0">
                <a:solidFill>
                  <a:srgbClr val="231F20"/>
                </a:solidFill>
                <a:latin typeface="Arial MT"/>
                <a:cs typeface="Arial MT"/>
              </a:rPr>
              <a:t>Oncology, Leiden </a:t>
            </a:r>
            <a:r>
              <a:rPr sz="700" spc="-35" dirty="0">
                <a:solidFill>
                  <a:srgbClr val="231F20"/>
                </a:solidFill>
                <a:latin typeface="Arial MT"/>
                <a:cs typeface="Arial MT"/>
              </a:rPr>
              <a:t>University </a:t>
            </a:r>
            <a:r>
              <a:rPr sz="700" spc="-40" dirty="0">
                <a:solidFill>
                  <a:srgbClr val="231F20"/>
                </a:solidFill>
                <a:latin typeface="Arial MT"/>
                <a:cs typeface="Arial MT"/>
              </a:rPr>
              <a:t>Medical </a:t>
            </a:r>
            <a:r>
              <a:rPr sz="700" spc="-50" dirty="0">
                <a:solidFill>
                  <a:srgbClr val="231F20"/>
                </a:solidFill>
                <a:latin typeface="Arial MT"/>
                <a:cs typeface="Arial MT"/>
              </a:rPr>
              <a:t>Centre, </a:t>
            </a:r>
            <a:r>
              <a:rPr sz="700" spc="-45" dirty="0">
                <a:solidFill>
                  <a:srgbClr val="231F20"/>
                </a:solidFill>
                <a:latin typeface="Arial MT"/>
                <a:cs typeface="Arial MT"/>
              </a:rPr>
              <a:t>Leiden,</a:t>
            </a:r>
            <a:r>
              <a:rPr sz="700" spc="-40" dirty="0">
                <a:solidFill>
                  <a:srgbClr val="231F20"/>
                </a:solidFill>
                <a:latin typeface="Arial MT"/>
                <a:cs typeface="Arial MT"/>
              </a:rPr>
              <a:t> </a:t>
            </a:r>
            <a:r>
              <a:rPr sz="700" spc="-60" dirty="0">
                <a:solidFill>
                  <a:srgbClr val="231F20"/>
                </a:solidFill>
                <a:latin typeface="Arial MT"/>
                <a:cs typeface="Arial MT"/>
              </a:rPr>
              <a:t>The</a:t>
            </a:r>
            <a:r>
              <a:rPr sz="700" spc="-55" dirty="0">
                <a:solidFill>
                  <a:srgbClr val="231F20"/>
                </a:solidFill>
                <a:latin typeface="Arial MT"/>
                <a:cs typeface="Arial MT"/>
              </a:rPr>
              <a:t> </a:t>
            </a:r>
            <a:r>
              <a:rPr sz="700" spc="-45" dirty="0">
                <a:solidFill>
                  <a:srgbClr val="231F20"/>
                </a:solidFill>
                <a:latin typeface="Arial MT"/>
                <a:cs typeface="Arial MT"/>
              </a:rPr>
              <a:t>Netherlands; </a:t>
            </a:r>
            <a:r>
              <a:rPr sz="675" spc="-22" baseline="37037" dirty="0">
                <a:solidFill>
                  <a:srgbClr val="231F20"/>
                </a:solidFill>
                <a:latin typeface="Arial MT"/>
                <a:cs typeface="Arial MT"/>
              </a:rPr>
              <a:t>22</a:t>
            </a:r>
            <a:r>
              <a:rPr sz="700" spc="-15" dirty="0">
                <a:solidFill>
                  <a:srgbClr val="231F20"/>
                </a:solidFill>
                <a:latin typeface="Arial MT"/>
                <a:cs typeface="Arial MT"/>
              </a:rPr>
              <a:t>Institut </a:t>
            </a:r>
            <a:r>
              <a:rPr sz="700" spc="-60" dirty="0">
                <a:solidFill>
                  <a:srgbClr val="231F20"/>
                </a:solidFill>
                <a:latin typeface="Arial MT"/>
                <a:cs typeface="Arial MT"/>
              </a:rPr>
              <a:t>Jules</a:t>
            </a:r>
            <a:r>
              <a:rPr sz="700" spc="-55" dirty="0">
                <a:solidFill>
                  <a:srgbClr val="231F20"/>
                </a:solidFill>
                <a:latin typeface="Arial MT"/>
                <a:cs typeface="Arial MT"/>
              </a:rPr>
              <a:t> </a:t>
            </a:r>
            <a:r>
              <a:rPr sz="700" spc="-45" dirty="0">
                <a:solidFill>
                  <a:srgbClr val="231F20"/>
                </a:solidFill>
                <a:latin typeface="Arial MT"/>
                <a:cs typeface="Arial MT"/>
              </a:rPr>
              <a:t>Bordet, </a:t>
            </a:r>
            <a:r>
              <a:rPr sz="700" spc="-40" dirty="0">
                <a:solidFill>
                  <a:srgbClr val="231F20"/>
                </a:solidFill>
                <a:latin typeface="Arial MT"/>
                <a:cs typeface="Arial MT"/>
              </a:rPr>
              <a:t> </a:t>
            </a:r>
            <a:r>
              <a:rPr sz="700" spc="-70" dirty="0">
                <a:solidFill>
                  <a:srgbClr val="231F20"/>
                </a:solidFill>
                <a:latin typeface="Arial MT"/>
                <a:cs typeface="Arial MT"/>
              </a:rPr>
              <a:t>Brussels,</a:t>
            </a:r>
            <a:r>
              <a:rPr sz="700" spc="-65" dirty="0">
                <a:solidFill>
                  <a:srgbClr val="231F20"/>
                </a:solidFill>
                <a:latin typeface="Arial MT"/>
                <a:cs typeface="Arial MT"/>
              </a:rPr>
              <a:t> </a:t>
            </a:r>
            <a:r>
              <a:rPr sz="700" spc="-40" dirty="0">
                <a:solidFill>
                  <a:srgbClr val="231F20"/>
                </a:solidFill>
                <a:latin typeface="Arial MT"/>
                <a:cs typeface="Arial MT"/>
              </a:rPr>
              <a:t>Belgium; </a:t>
            </a:r>
            <a:r>
              <a:rPr sz="675" spc="-44" baseline="37037" dirty="0">
                <a:solidFill>
                  <a:srgbClr val="231F20"/>
                </a:solidFill>
                <a:latin typeface="Arial MT"/>
                <a:cs typeface="Arial MT"/>
              </a:rPr>
              <a:t>23</a:t>
            </a:r>
            <a:r>
              <a:rPr sz="700" spc="-30" dirty="0">
                <a:solidFill>
                  <a:srgbClr val="231F20"/>
                </a:solidFill>
                <a:latin typeface="Arial MT"/>
                <a:cs typeface="Arial MT"/>
              </a:rPr>
              <a:t>Candiolo </a:t>
            </a:r>
            <a:r>
              <a:rPr sz="700" spc="-60" dirty="0">
                <a:solidFill>
                  <a:srgbClr val="231F20"/>
                </a:solidFill>
                <a:latin typeface="Arial MT"/>
                <a:cs typeface="Arial MT"/>
              </a:rPr>
              <a:t>Cancer</a:t>
            </a:r>
            <a:r>
              <a:rPr sz="700" spc="-55" dirty="0">
                <a:solidFill>
                  <a:srgbClr val="231F20"/>
                </a:solidFill>
                <a:latin typeface="Arial MT"/>
                <a:cs typeface="Arial MT"/>
              </a:rPr>
              <a:t> </a:t>
            </a:r>
            <a:r>
              <a:rPr sz="700" spc="-30" dirty="0">
                <a:solidFill>
                  <a:srgbClr val="231F20"/>
                </a:solidFill>
                <a:latin typeface="Arial MT"/>
                <a:cs typeface="Arial MT"/>
              </a:rPr>
              <a:t>Institute, </a:t>
            </a:r>
            <a:r>
              <a:rPr sz="700" spc="-105" dirty="0">
                <a:solidFill>
                  <a:srgbClr val="231F20"/>
                </a:solidFill>
                <a:latin typeface="Arial MT"/>
                <a:cs typeface="Arial MT"/>
              </a:rPr>
              <a:t>FPO</a:t>
            </a:r>
            <a:r>
              <a:rPr sz="700" spc="-100" dirty="0">
                <a:solidFill>
                  <a:srgbClr val="231F20"/>
                </a:solidFill>
                <a:latin typeface="Arial MT"/>
                <a:cs typeface="Arial MT"/>
              </a:rPr>
              <a:t> </a:t>
            </a:r>
            <a:r>
              <a:rPr sz="700" spc="-110" dirty="0">
                <a:solidFill>
                  <a:srgbClr val="231F20"/>
                </a:solidFill>
                <a:latin typeface="Arial MT"/>
                <a:cs typeface="Arial MT"/>
              </a:rPr>
              <a:t>IRCCS,</a:t>
            </a:r>
            <a:r>
              <a:rPr sz="700" spc="-105" dirty="0">
                <a:solidFill>
                  <a:srgbClr val="231F20"/>
                </a:solidFill>
                <a:latin typeface="Arial MT"/>
                <a:cs typeface="Arial MT"/>
              </a:rPr>
              <a:t> </a:t>
            </a:r>
            <a:r>
              <a:rPr sz="700" spc="-40" dirty="0">
                <a:solidFill>
                  <a:srgbClr val="231F20"/>
                </a:solidFill>
                <a:latin typeface="Arial MT"/>
                <a:cs typeface="Arial MT"/>
              </a:rPr>
              <a:t>Candiolo, </a:t>
            </a:r>
            <a:r>
              <a:rPr sz="700" spc="-45" dirty="0">
                <a:solidFill>
                  <a:srgbClr val="231F20"/>
                </a:solidFill>
                <a:latin typeface="Arial MT"/>
                <a:cs typeface="Arial MT"/>
              </a:rPr>
              <a:t>Italy; </a:t>
            </a:r>
            <a:r>
              <a:rPr sz="675" spc="-37" baseline="37037" dirty="0">
                <a:solidFill>
                  <a:srgbClr val="231F20"/>
                </a:solidFill>
                <a:latin typeface="Arial MT"/>
                <a:cs typeface="Arial MT"/>
              </a:rPr>
              <a:t>24</a:t>
            </a:r>
            <a:r>
              <a:rPr sz="700" spc="-25" dirty="0">
                <a:solidFill>
                  <a:srgbClr val="231F20"/>
                </a:solidFill>
                <a:latin typeface="Arial MT"/>
                <a:cs typeface="Arial MT"/>
              </a:rPr>
              <a:t>Department </a:t>
            </a:r>
            <a:r>
              <a:rPr sz="700" spc="-15" dirty="0">
                <a:solidFill>
                  <a:srgbClr val="231F20"/>
                </a:solidFill>
                <a:latin typeface="Arial MT"/>
                <a:cs typeface="Arial MT"/>
              </a:rPr>
              <a:t>of </a:t>
            </a:r>
            <a:r>
              <a:rPr sz="700" spc="-45" dirty="0">
                <a:solidFill>
                  <a:srgbClr val="231F20"/>
                </a:solidFill>
                <a:latin typeface="Arial MT"/>
                <a:cs typeface="Arial MT"/>
              </a:rPr>
              <a:t>Radiotherapy, </a:t>
            </a:r>
            <a:r>
              <a:rPr sz="700" spc="-60" dirty="0">
                <a:solidFill>
                  <a:srgbClr val="231F20"/>
                </a:solidFill>
                <a:latin typeface="Arial MT"/>
                <a:cs typeface="Arial MT"/>
              </a:rPr>
              <a:t>The</a:t>
            </a:r>
            <a:r>
              <a:rPr sz="700" spc="-55" dirty="0">
                <a:solidFill>
                  <a:srgbClr val="231F20"/>
                </a:solidFill>
                <a:latin typeface="Arial MT"/>
                <a:cs typeface="Arial MT"/>
              </a:rPr>
              <a:t> </a:t>
            </a:r>
            <a:r>
              <a:rPr sz="700" spc="-40" dirty="0">
                <a:solidFill>
                  <a:srgbClr val="231F20"/>
                </a:solidFill>
                <a:latin typeface="Arial MT"/>
                <a:cs typeface="Arial MT"/>
              </a:rPr>
              <a:t>Netherlands </a:t>
            </a:r>
            <a:r>
              <a:rPr sz="700" spc="-60" dirty="0">
                <a:solidFill>
                  <a:srgbClr val="231F20"/>
                </a:solidFill>
                <a:latin typeface="Arial MT"/>
                <a:cs typeface="Arial MT"/>
              </a:rPr>
              <a:t>Cancer</a:t>
            </a:r>
            <a:r>
              <a:rPr sz="700" spc="-55" dirty="0">
                <a:solidFill>
                  <a:srgbClr val="231F20"/>
                </a:solidFill>
                <a:latin typeface="Arial MT"/>
                <a:cs typeface="Arial MT"/>
              </a:rPr>
              <a:t> </a:t>
            </a:r>
            <a:r>
              <a:rPr sz="700" spc="-30" dirty="0">
                <a:solidFill>
                  <a:srgbClr val="231F20"/>
                </a:solidFill>
                <a:latin typeface="Arial MT"/>
                <a:cs typeface="Arial MT"/>
              </a:rPr>
              <a:t>Institute, </a:t>
            </a:r>
            <a:r>
              <a:rPr sz="700" spc="-40" dirty="0">
                <a:solidFill>
                  <a:srgbClr val="231F20"/>
                </a:solidFill>
                <a:latin typeface="Arial MT"/>
                <a:cs typeface="Arial MT"/>
              </a:rPr>
              <a:t>Amsterdam </a:t>
            </a:r>
            <a:r>
              <a:rPr sz="700" spc="-35" dirty="0">
                <a:solidFill>
                  <a:srgbClr val="231F20"/>
                </a:solidFill>
                <a:latin typeface="Arial MT"/>
                <a:cs typeface="Arial MT"/>
              </a:rPr>
              <a:t>and </a:t>
            </a:r>
            <a:r>
              <a:rPr sz="700" spc="-30" dirty="0">
                <a:solidFill>
                  <a:srgbClr val="231F20"/>
                </a:solidFill>
                <a:latin typeface="Arial MT"/>
                <a:cs typeface="Arial MT"/>
              </a:rPr>
              <a:t> Department</a:t>
            </a:r>
            <a:r>
              <a:rPr sz="700" spc="-10" dirty="0">
                <a:solidFill>
                  <a:srgbClr val="231F20"/>
                </a:solidFill>
                <a:latin typeface="Arial MT"/>
                <a:cs typeface="Arial MT"/>
              </a:rPr>
              <a:t> </a:t>
            </a:r>
            <a:r>
              <a:rPr sz="700" spc="-15" dirty="0">
                <a:solidFill>
                  <a:srgbClr val="231F20"/>
                </a:solidFill>
                <a:latin typeface="Arial MT"/>
                <a:cs typeface="Arial MT"/>
              </a:rPr>
              <a:t>of </a:t>
            </a:r>
            <a:r>
              <a:rPr sz="700" spc="-45" dirty="0">
                <a:solidFill>
                  <a:srgbClr val="231F20"/>
                </a:solidFill>
                <a:latin typeface="Arial MT"/>
                <a:cs typeface="Arial MT"/>
              </a:rPr>
              <a:t>Radiotherapy,</a:t>
            </a:r>
            <a:r>
              <a:rPr sz="700" spc="-5" dirty="0">
                <a:solidFill>
                  <a:srgbClr val="231F20"/>
                </a:solidFill>
                <a:latin typeface="Arial MT"/>
                <a:cs typeface="Arial MT"/>
              </a:rPr>
              <a:t> </a:t>
            </a:r>
            <a:r>
              <a:rPr sz="700" spc="-40" dirty="0">
                <a:solidFill>
                  <a:srgbClr val="231F20"/>
                </a:solidFill>
                <a:latin typeface="Arial MT"/>
                <a:cs typeface="Arial MT"/>
              </a:rPr>
              <a:t>Leiden</a:t>
            </a:r>
            <a:r>
              <a:rPr sz="700" spc="-5" dirty="0">
                <a:solidFill>
                  <a:srgbClr val="231F20"/>
                </a:solidFill>
                <a:latin typeface="Arial MT"/>
                <a:cs typeface="Arial MT"/>
              </a:rPr>
              <a:t> </a:t>
            </a:r>
            <a:r>
              <a:rPr sz="700" spc="-35" dirty="0">
                <a:solidFill>
                  <a:srgbClr val="231F20"/>
                </a:solidFill>
                <a:latin typeface="Arial MT"/>
                <a:cs typeface="Arial MT"/>
              </a:rPr>
              <a:t>University</a:t>
            </a:r>
            <a:r>
              <a:rPr sz="700" spc="-5" dirty="0">
                <a:solidFill>
                  <a:srgbClr val="231F20"/>
                </a:solidFill>
                <a:latin typeface="Arial MT"/>
                <a:cs typeface="Arial MT"/>
              </a:rPr>
              <a:t> </a:t>
            </a:r>
            <a:r>
              <a:rPr sz="700" spc="-40" dirty="0">
                <a:solidFill>
                  <a:srgbClr val="231F20"/>
                </a:solidFill>
                <a:latin typeface="Arial MT"/>
                <a:cs typeface="Arial MT"/>
              </a:rPr>
              <a:t>Medical</a:t>
            </a:r>
            <a:r>
              <a:rPr sz="700" spc="-10" dirty="0">
                <a:solidFill>
                  <a:srgbClr val="231F20"/>
                </a:solidFill>
                <a:latin typeface="Arial MT"/>
                <a:cs typeface="Arial MT"/>
              </a:rPr>
              <a:t> </a:t>
            </a:r>
            <a:r>
              <a:rPr sz="700" spc="-50" dirty="0">
                <a:solidFill>
                  <a:srgbClr val="231F20"/>
                </a:solidFill>
                <a:latin typeface="Arial MT"/>
                <a:cs typeface="Arial MT"/>
              </a:rPr>
              <a:t>Centre,</a:t>
            </a:r>
            <a:r>
              <a:rPr sz="700" dirty="0">
                <a:solidFill>
                  <a:srgbClr val="231F20"/>
                </a:solidFill>
                <a:latin typeface="Arial MT"/>
                <a:cs typeface="Arial MT"/>
              </a:rPr>
              <a:t> </a:t>
            </a:r>
            <a:r>
              <a:rPr sz="700" spc="-45" dirty="0">
                <a:solidFill>
                  <a:srgbClr val="231F20"/>
                </a:solidFill>
                <a:latin typeface="Arial MT"/>
                <a:cs typeface="Arial MT"/>
              </a:rPr>
              <a:t>Leiden,</a:t>
            </a:r>
            <a:r>
              <a:rPr sz="700" spc="-5" dirty="0">
                <a:solidFill>
                  <a:srgbClr val="231F20"/>
                </a:solidFill>
                <a:latin typeface="Arial MT"/>
                <a:cs typeface="Arial MT"/>
              </a:rPr>
              <a:t> </a:t>
            </a:r>
            <a:r>
              <a:rPr sz="700" spc="-60" dirty="0">
                <a:solidFill>
                  <a:srgbClr val="231F20"/>
                </a:solidFill>
                <a:latin typeface="Arial MT"/>
                <a:cs typeface="Arial MT"/>
              </a:rPr>
              <a:t>The</a:t>
            </a:r>
            <a:r>
              <a:rPr sz="700" spc="-15" dirty="0">
                <a:solidFill>
                  <a:srgbClr val="231F20"/>
                </a:solidFill>
                <a:latin typeface="Arial MT"/>
                <a:cs typeface="Arial MT"/>
              </a:rPr>
              <a:t> </a:t>
            </a:r>
            <a:r>
              <a:rPr sz="700" spc="-45" dirty="0">
                <a:solidFill>
                  <a:srgbClr val="231F20"/>
                </a:solidFill>
                <a:latin typeface="Arial MT"/>
                <a:cs typeface="Arial MT"/>
              </a:rPr>
              <a:t>Netherlands;</a:t>
            </a:r>
            <a:r>
              <a:rPr sz="700" spc="-10" dirty="0">
                <a:solidFill>
                  <a:srgbClr val="231F20"/>
                </a:solidFill>
                <a:latin typeface="Arial MT"/>
                <a:cs typeface="Arial MT"/>
              </a:rPr>
              <a:t> </a:t>
            </a:r>
            <a:r>
              <a:rPr sz="675" spc="-60" baseline="37037" dirty="0">
                <a:solidFill>
                  <a:srgbClr val="231F20"/>
                </a:solidFill>
                <a:latin typeface="Arial MT"/>
                <a:cs typeface="Arial MT"/>
              </a:rPr>
              <a:t>25</a:t>
            </a:r>
            <a:r>
              <a:rPr sz="700" spc="-40" dirty="0">
                <a:solidFill>
                  <a:srgbClr val="231F20"/>
                </a:solidFill>
                <a:latin typeface="Arial MT"/>
                <a:cs typeface="Arial MT"/>
              </a:rPr>
              <a:t>Turku</a:t>
            </a:r>
            <a:r>
              <a:rPr sz="700" dirty="0">
                <a:solidFill>
                  <a:srgbClr val="231F20"/>
                </a:solidFill>
                <a:latin typeface="Arial MT"/>
                <a:cs typeface="Arial MT"/>
              </a:rPr>
              <a:t> </a:t>
            </a:r>
            <a:r>
              <a:rPr sz="700" spc="-35" dirty="0">
                <a:solidFill>
                  <a:srgbClr val="231F20"/>
                </a:solidFill>
                <a:latin typeface="Arial MT"/>
                <a:cs typeface="Arial MT"/>
              </a:rPr>
              <a:t>University</a:t>
            </a:r>
            <a:r>
              <a:rPr sz="700" spc="-10" dirty="0">
                <a:solidFill>
                  <a:srgbClr val="231F20"/>
                </a:solidFill>
                <a:latin typeface="Arial MT"/>
                <a:cs typeface="Arial MT"/>
              </a:rPr>
              <a:t> </a:t>
            </a:r>
            <a:r>
              <a:rPr sz="700" spc="-35" dirty="0">
                <a:solidFill>
                  <a:srgbClr val="231F20"/>
                </a:solidFill>
                <a:latin typeface="Arial MT"/>
                <a:cs typeface="Arial MT"/>
              </a:rPr>
              <a:t>Hospital</a:t>
            </a:r>
            <a:r>
              <a:rPr sz="700" spc="-15" dirty="0">
                <a:solidFill>
                  <a:srgbClr val="231F20"/>
                </a:solidFill>
                <a:latin typeface="Arial MT"/>
                <a:cs typeface="Arial MT"/>
              </a:rPr>
              <a:t> </a:t>
            </a:r>
            <a:r>
              <a:rPr sz="700" spc="-45" dirty="0">
                <a:solidFill>
                  <a:srgbClr val="231F20"/>
                </a:solidFill>
                <a:latin typeface="Arial MT"/>
                <a:cs typeface="Arial MT"/>
              </a:rPr>
              <a:t>(Turun</a:t>
            </a:r>
            <a:r>
              <a:rPr sz="700" dirty="0">
                <a:solidFill>
                  <a:srgbClr val="231F20"/>
                </a:solidFill>
                <a:latin typeface="Arial MT"/>
                <a:cs typeface="Arial MT"/>
              </a:rPr>
              <a:t> </a:t>
            </a:r>
            <a:r>
              <a:rPr sz="700" spc="-30" dirty="0">
                <a:solidFill>
                  <a:srgbClr val="231F20"/>
                </a:solidFill>
                <a:latin typeface="Arial MT"/>
                <a:cs typeface="Arial MT"/>
              </a:rPr>
              <a:t>Yliopistollinen</a:t>
            </a:r>
            <a:r>
              <a:rPr sz="700" dirty="0">
                <a:solidFill>
                  <a:srgbClr val="231F20"/>
                </a:solidFill>
                <a:latin typeface="Arial MT"/>
                <a:cs typeface="Arial MT"/>
              </a:rPr>
              <a:t> </a:t>
            </a:r>
            <a:r>
              <a:rPr sz="700" spc="-65" dirty="0">
                <a:solidFill>
                  <a:srgbClr val="231F20"/>
                </a:solidFill>
                <a:latin typeface="Arial MT"/>
                <a:cs typeface="Arial MT"/>
              </a:rPr>
              <a:t>Keskussairaala),</a:t>
            </a:r>
            <a:r>
              <a:rPr sz="700" spc="5" dirty="0">
                <a:solidFill>
                  <a:srgbClr val="231F20"/>
                </a:solidFill>
                <a:latin typeface="Arial MT"/>
                <a:cs typeface="Arial MT"/>
              </a:rPr>
              <a:t> </a:t>
            </a:r>
            <a:r>
              <a:rPr sz="700" spc="-50" dirty="0">
                <a:solidFill>
                  <a:srgbClr val="231F20"/>
                </a:solidFill>
                <a:latin typeface="Arial MT"/>
                <a:cs typeface="Arial MT"/>
              </a:rPr>
              <a:t>Turlu, </a:t>
            </a:r>
            <a:r>
              <a:rPr sz="700" spc="-45" dirty="0">
                <a:solidFill>
                  <a:srgbClr val="231F20"/>
                </a:solidFill>
                <a:latin typeface="Arial MT"/>
                <a:cs typeface="Arial MT"/>
              </a:rPr>
              <a:t> Finland;</a:t>
            </a:r>
            <a:r>
              <a:rPr sz="700" spc="-5" dirty="0">
                <a:solidFill>
                  <a:srgbClr val="231F20"/>
                </a:solidFill>
                <a:latin typeface="Arial MT"/>
                <a:cs typeface="Arial MT"/>
              </a:rPr>
              <a:t> </a:t>
            </a:r>
            <a:r>
              <a:rPr sz="675" spc="-44" baseline="37037" dirty="0">
                <a:solidFill>
                  <a:srgbClr val="231F20"/>
                </a:solidFill>
                <a:latin typeface="Arial MT"/>
                <a:cs typeface="Arial MT"/>
              </a:rPr>
              <a:t>26</a:t>
            </a:r>
            <a:r>
              <a:rPr sz="700" spc="-30" dirty="0">
                <a:solidFill>
                  <a:srgbClr val="231F20"/>
                </a:solidFill>
                <a:latin typeface="Arial MT"/>
                <a:cs typeface="Arial MT"/>
              </a:rPr>
              <a:t>Oxford</a:t>
            </a:r>
            <a:r>
              <a:rPr sz="700" dirty="0">
                <a:solidFill>
                  <a:srgbClr val="231F20"/>
                </a:solidFill>
                <a:latin typeface="Arial MT"/>
                <a:cs typeface="Arial MT"/>
              </a:rPr>
              <a:t> </a:t>
            </a:r>
            <a:r>
              <a:rPr sz="700" spc="-35" dirty="0">
                <a:solidFill>
                  <a:srgbClr val="231F20"/>
                </a:solidFill>
                <a:latin typeface="Arial MT"/>
                <a:cs typeface="Arial MT"/>
              </a:rPr>
              <a:t>University</a:t>
            </a:r>
            <a:r>
              <a:rPr sz="700" spc="-10" dirty="0">
                <a:solidFill>
                  <a:srgbClr val="231F20"/>
                </a:solidFill>
                <a:latin typeface="Arial MT"/>
                <a:cs typeface="Arial MT"/>
              </a:rPr>
              <a:t> </a:t>
            </a:r>
            <a:r>
              <a:rPr sz="700" spc="-45" dirty="0">
                <a:solidFill>
                  <a:srgbClr val="231F20"/>
                </a:solidFill>
                <a:latin typeface="Arial MT"/>
                <a:cs typeface="Arial MT"/>
              </a:rPr>
              <a:t>Hospitals</a:t>
            </a:r>
            <a:r>
              <a:rPr sz="700" dirty="0">
                <a:solidFill>
                  <a:srgbClr val="231F20"/>
                </a:solidFill>
                <a:latin typeface="Arial MT"/>
                <a:cs typeface="Arial MT"/>
              </a:rPr>
              <a:t> </a:t>
            </a:r>
            <a:r>
              <a:rPr sz="700" spc="-95" dirty="0">
                <a:solidFill>
                  <a:srgbClr val="231F20"/>
                </a:solidFill>
                <a:latin typeface="Arial MT"/>
                <a:cs typeface="Arial MT"/>
              </a:rPr>
              <a:t>NHS</a:t>
            </a:r>
            <a:r>
              <a:rPr sz="700" spc="-5" dirty="0">
                <a:solidFill>
                  <a:srgbClr val="231F20"/>
                </a:solidFill>
                <a:latin typeface="Arial MT"/>
                <a:cs typeface="Arial MT"/>
              </a:rPr>
              <a:t> </a:t>
            </a:r>
            <a:r>
              <a:rPr sz="700" spc="-30" dirty="0">
                <a:solidFill>
                  <a:srgbClr val="231F20"/>
                </a:solidFill>
                <a:latin typeface="Arial MT"/>
                <a:cs typeface="Arial MT"/>
              </a:rPr>
              <a:t>Foundation</a:t>
            </a:r>
            <a:r>
              <a:rPr sz="700" dirty="0">
                <a:solidFill>
                  <a:srgbClr val="231F20"/>
                </a:solidFill>
                <a:latin typeface="Arial MT"/>
                <a:cs typeface="Arial MT"/>
              </a:rPr>
              <a:t> </a:t>
            </a:r>
            <a:r>
              <a:rPr sz="700" spc="-55" dirty="0">
                <a:solidFill>
                  <a:srgbClr val="231F20"/>
                </a:solidFill>
                <a:latin typeface="Arial MT"/>
                <a:cs typeface="Arial MT"/>
              </a:rPr>
              <a:t>Trust,</a:t>
            </a:r>
            <a:r>
              <a:rPr sz="700" spc="-10" dirty="0">
                <a:solidFill>
                  <a:srgbClr val="231F20"/>
                </a:solidFill>
                <a:latin typeface="Arial MT"/>
                <a:cs typeface="Arial MT"/>
              </a:rPr>
              <a:t> </a:t>
            </a:r>
            <a:r>
              <a:rPr sz="700" spc="-40" dirty="0">
                <a:solidFill>
                  <a:srgbClr val="231F20"/>
                </a:solidFill>
                <a:latin typeface="Arial MT"/>
                <a:cs typeface="Arial MT"/>
              </a:rPr>
              <a:t>Oxford,</a:t>
            </a:r>
            <a:r>
              <a:rPr sz="700" dirty="0">
                <a:solidFill>
                  <a:srgbClr val="231F20"/>
                </a:solidFill>
                <a:latin typeface="Arial MT"/>
                <a:cs typeface="Arial MT"/>
              </a:rPr>
              <a:t> </a:t>
            </a:r>
            <a:r>
              <a:rPr sz="700" spc="-95" dirty="0">
                <a:solidFill>
                  <a:srgbClr val="231F20"/>
                </a:solidFill>
                <a:latin typeface="Arial MT"/>
                <a:cs typeface="Arial MT"/>
              </a:rPr>
              <a:t>UK;</a:t>
            </a:r>
            <a:r>
              <a:rPr sz="700" spc="-10" dirty="0">
                <a:solidFill>
                  <a:srgbClr val="231F20"/>
                </a:solidFill>
                <a:latin typeface="Arial MT"/>
                <a:cs typeface="Arial MT"/>
              </a:rPr>
              <a:t> </a:t>
            </a:r>
            <a:r>
              <a:rPr sz="675" spc="-37" baseline="37037" dirty="0">
                <a:solidFill>
                  <a:srgbClr val="231F20"/>
                </a:solidFill>
                <a:latin typeface="Arial MT"/>
                <a:cs typeface="Arial MT"/>
              </a:rPr>
              <a:t>27</a:t>
            </a:r>
            <a:r>
              <a:rPr sz="700" spc="-25" dirty="0">
                <a:solidFill>
                  <a:srgbClr val="231F20"/>
                </a:solidFill>
                <a:latin typeface="Arial MT"/>
                <a:cs typeface="Arial MT"/>
              </a:rPr>
              <a:t>Mannheim</a:t>
            </a:r>
            <a:r>
              <a:rPr sz="700" spc="-5" dirty="0">
                <a:solidFill>
                  <a:srgbClr val="231F20"/>
                </a:solidFill>
                <a:latin typeface="Arial MT"/>
                <a:cs typeface="Arial MT"/>
              </a:rPr>
              <a:t> </a:t>
            </a:r>
            <a:r>
              <a:rPr sz="700" spc="-35" dirty="0">
                <a:solidFill>
                  <a:srgbClr val="231F20"/>
                </a:solidFill>
                <a:latin typeface="Arial MT"/>
                <a:cs typeface="Arial MT"/>
              </a:rPr>
              <a:t>University</a:t>
            </a:r>
            <a:r>
              <a:rPr sz="700" spc="-10" dirty="0">
                <a:solidFill>
                  <a:srgbClr val="231F20"/>
                </a:solidFill>
                <a:latin typeface="Arial MT"/>
                <a:cs typeface="Arial MT"/>
              </a:rPr>
              <a:t> </a:t>
            </a:r>
            <a:r>
              <a:rPr sz="700" spc="-35" dirty="0">
                <a:solidFill>
                  <a:srgbClr val="231F20"/>
                </a:solidFill>
                <a:latin typeface="Arial MT"/>
                <a:cs typeface="Arial MT"/>
              </a:rPr>
              <a:t>Medical</a:t>
            </a:r>
            <a:r>
              <a:rPr sz="700" spc="-5" dirty="0">
                <a:solidFill>
                  <a:srgbClr val="231F20"/>
                </a:solidFill>
                <a:latin typeface="Arial MT"/>
                <a:cs typeface="Arial MT"/>
              </a:rPr>
              <a:t> </a:t>
            </a:r>
            <a:r>
              <a:rPr sz="700" spc="-50" dirty="0">
                <a:solidFill>
                  <a:srgbClr val="231F20"/>
                </a:solidFill>
                <a:latin typeface="Arial MT"/>
                <a:cs typeface="Arial MT"/>
              </a:rPr>
              <a:t>Center,</a:t>
            </a:r>
            <a:r>
              <a:rPr sz="700" spc="-5" dirty="0">
                <a:solidFill>
                  <a:srgbClr val="231F20"/>
                </a:solidFill>
                <a:latin typeface="Arial MT"/>
                <a:cs typeface="Arial MT"/>
              </a:rPr>
              <a:t> </a:t>
            </a:r>
            <a:r>
              <a:rPr sz="700" spc="-40" dirty="0">
                <a:solidFill>
                  <a:srgbClr val="231F20"/>
                </a:solidFill>
                <a:latin typeface="Arial MT"/>
                <a:cs typeface="Arial MT"/>
              </a:rPr>
              <a:t>Mannheim;</a:t>
            </a:r>
            <a:r>
              <a:rPr sz="700" dirty="0">
                <a:solidFill>
                  <a:srgbClr val="231F20"/>
                </a:solidFill>
                <a:latin typeface="Arial MT"/>
                <a:cs typeface="Arial MT"/>
              </a:rPr>
              <a:t> </a:t>
            </a:r>
            <a:r>
              <a:rPr sz="675" spc="-37" baseline="37037" dirty="0">
                <a:solidFill>
                  <a:srgbClr val="231F20"/>
                </a:solidFill>
                <a:latin typeface="Arial MT"/>
                <a:cs typeface="Arial MT"/>
              </a:rPr>
              <a:t>28</a:t>
            </a:r>
            <a:r>
              <a:rPr sz="700" spc="-25" dirty="0">
                <a:solidFill>
                  <a:srgbClr val="231F20"/>
                </a:solidFill>
                <a:latin typeface="Arial MT"/>
                <a:cs typeface="Arial MT"/>
              </a:rPr>
              <a:t>Department</a:t>
            </a:r>
            <a:r>
              <a:rPr sz="700" spc="-5" dirty="0">
                <a:solidFill>
                  <a:srgbClr val="231F20"/>
                </a:solidFill>
                <a:latin typeface="Arial MT"/>
                <a:cs typeface="Arial MT"/>
              </a:rPr>
              <a:t> </a:t>
            </a:r>
            <a:r>
              <a:rPr sz="700" spc="-15" dirty="0">
                <a:solidFill>
                  <a:srgbClr val="231F20"/>
                </a:solidFill>
                <a:latin typeface="Arial MT"/>
                <a:cs typeface="Arial MT"/>
              </a:rPr>
              <a:t>of </a:t>
            </a:r>
            <a:r>
              <a:rPr sz="700" spc="-30" dirty="0">
                <a:solidFill>
                  <a:srgbClr val="231F20"/>
                </a:solidFill>
                <a:latin typeface="Arial MT"/>
                <a:cs typeface="Arial MT"/>
              </a:rPr>
              <a:t>Medicine</a:t>
            </a:r>
            <a:r>
              <a:rPr sz="700" spc="-10" dirty="0">
                <a:solidFill>
                  <a:srgbClr val="231F20"/>
                </a:solidFill>
                <a:latin typeface="Arial MT"/>
                <a:cs typeface="Arial MT"/>
              </a:rPr>
              <a:t> </a:t>
            </a:r>
            <a:r>
              <a:rPr sz="700" spc="-60" dirty="0">
                <a:solidFill>
                  <a:srgbClr val="231F20"/>
                </a:solidFill>
                <a:latin typeface="Arial MT"/>
                <a:cs typeface="Arial MT"/>
              </a:rPr>
              <a:t>III, </a:t>
            </a:r>
            <a:r>
              <a:rPr sz="700" spc="-55" dirty="0">
                <a:solidFill>
                  <a:srgbClr val="231F20"/>
                </a:solidFill>
                <a:latin typeface="Arial MT"/>
                <a:cs typeface="Arial MT"/>
              </a:rPr>
              <a:t> </a:t>
            </a:r>
            <a:r>
              <a:rPr sz="700" spc="-35" dirty="0">
                <a:solidFill>
                  <a:srgbClr val="231F20"/>
                </a:solidFill>
                <a:latin typeface="Arial MT"/>
                <a:cs typeface="Arial MT"/>
              </a:rPr>
              <a:t>University</a:t>
            </a:r>
            <a:r>
              <a:rPr sz="700" spc="-15" dirty="0">
                <a:solidFill>
                  <a:srgbClr val="231F20"/>
                </a:solidFill>
                <a:latin typeface="Arial MT"/>
                <a:cs typeface="Arial MT"/>
              </a:rPr>
              <a:t> </a:t>
            </a:r>
            <a:r>
              <a:rPr sz="700" spc="-40" dirty="0">
                <a:solidFill>
                  <a:srgbClr val="231F20"/>
                </a:solidFill>
                <a:latin typeface="Arial MT"/>
                <a:cs typeface="Arial MT"/>
              </a:rPr>
              <a:t>Hospital,</a:t>
            </a:r>
            <a:r>
              <a:rPr sz="700" spc="-5" dirty="0">
                <a:solidFill>
                  <a:srgbClr val="231F20"/>
                </a:solidFill>
                <a:latin typeface="Arial MT"/>
                <a:cs typeface="Arial MT"/>
              </a:rPr>
              <a:t> </a:t>
            </a:r>
            <a:r>
              <a:rPr sz="700" spc="-35" dirty="0">
                <a:solidFill>
                  <a:srgbClr val="231F20"/>
                </a:solidFill>
                <a:latin typeface="Arial MT"/>
                <a:cs typeface="Arial MT"/>
              </a:rPr>
              <a:t>Ludwig-Maximilians-University</a:t>
            </a:r>
            <a:r>
              <a:rPr sz="700" dirty="0">
                <a:solidFill>
                  <a:srgbClr val="231F20"/>
                </a:solidFill>
                <a:latin typeface="Arial MT"/>
                <a:cs typeface="Arial MT"/>
              </a:rPr>
              <a:t> </a:t>
            </a:r>
            <a:r>
              <a:rPr sz="700" spc="-35" dirty="0">
                <a:solidFill>
                  <a:srgbClr val="231F20"/>
                </a:solidFill>
                <a:latin typeface="Arial MT"/>
                <a:cs typeface="Arial MT"/>
              </a:rPr>
              <a:t>Munich,</a:t>
            </a:r>
            <a:r>
              <a:rPr sz="700" spc="-10" dirty="0">
                <a:solidFill>
                  <a:srgbClr val="231F20"/>
                </a:solidFill>
                <a:latin typeface="Arial MT"/>
                <a:cs typeface="Arial MT"/>
              </a:rPr>
              <a:t> </a:t>
            </a:r>
            <a:r>
              <a:rPr sz="700" spc="-35" dirty="0">
                <a:solidFill>
                  <a:srgbClr val="231F20"/>
                </a:solidFill>
                <a:latin typeface="Arial MT"/>
                <a:cs typeface="Arial MT"/>
              </a:rPr>
              <a:t>Munich,</a:t>
            </a:r>
            <a:r>
              <a:rPr sz="700" spc="-10" dirty="0">
                <a:solidFill>
                  <a:srgbClr val="231F20"/>
                </a:solidFill>
                <a:latin typeface="Arial MT"/>
                <a:cs typeface="Arial MT"/>
              </a:rPr>
              <a:t> </a:t>
            </a:r>
            <a:r>
              <a:rPr sz="700" spc="-55" dirty="0">
                <a:solidFill>
                  <a:srgbClr val="231F20"/>
                </a:solidFill>
                <a:latin typeface="Arial MT"/>
                <a:cs typeface="Arial MT"/>
              </a:rPr>
              <a:t>Germany;</a:t>
            </a:r>
            <a:r>
              <a:rPr sz="700" spc="-15" dirty="0">
                <a:solidFill>
                  <a:srgbClr val="231F20"/>
                </a:solidFill>
                <a:latin typeface="Arial MT"/>
                <a:cs typeface="Arial MT"/>
              </a:rPr>
              <a:t> </a:t>
            </a:r>
            <a:r>
              <a:rPr sz="675" spc="-52" baseline="37037" dirty="0">
                <a:solidFill>
                  <a:srgbClr val="231F20"/>
                </a:solidFill>
                <a:latin typeface="Arial MT"/>
                <a:cs typeface="Arial MT"/>
              </a:rPr>
              <a:t>29</a:t>
            </a:r>
            <a:r>
              <a:rPr sz="700" spc="-35" dirty="0">
                <a:solidFill>
                  <a:srgbClr val="231F20"/>
                </a:solidFill>
                <a:latin typeface="Arial MT"/>
                <a:cs typeface="Arial MT"/>
              </a:rPr>
              <a:t>Helsinki</a:t>
            </a:r>
            <a:r>
              <a:rPr sz="700" spc="-15" dirty="0">
                <a:solidFill>
                  <a:srgbClr val="231F20"/>
                </a:solidFill>
                <a:latin typeface="Arial MT"/>
                <a:cs typeface="Arial MT"/>
              </a:rPr>
              <a:t> </a:t>
            </a:r>
            <a:r>
              <a:rPr sz="700" spc="-35" dirty="0">
                <a:solidFill>
                  <a:srgbClr val="231F20"/>
                </a:solidFill>
                <a:latin typeface="Arial MT"/>
                <a:cs typeface="Arial MT"/>
              </a:rPr>
              <a:t>University</a:t>
            </a:r>
            <a:r>
              <a:rPr sz="700" spc="-10" dirty="0">
                <a:solidFill>
                  <a:srgbClr val="231F20"/>
                </a:solidFill>
                <a:latin typeface="Arial MT"/>
                <a:cs typeface="Arial MT"/>
              </a:rPr>
              <a:t> </a:t>
            </a:r>
            <a:r>
              <a:rPr sz="700" spc="-45" dirty="0">
                <a:solidFill>
                  <a:srgbClr val="231F20"/>
                </a:solidFill>
                <a:latin typeface="Arial MT"/>
                <a:cs typeface="Arial MT"/>
              </a:rPr>
              <a:t>Central</a:t>
            </a:r>
            <a:r>
              <a:rPr sz="700" spc="-5" dirty="0">
                <a:solidFill>
                  <a:srgbClr val="231F20"/>
                </a:solidFill>
                <a:latin typeface="Arial MT"/>
                <a:cs typeface="Arial MT"/>
              </a:rPr>
              <a:t> </a:t>
            </a:r>
            <a:r>
              <a:rPr sz="700" spc="-35" dirty="0">
                <a:solidFill>
                  <a:srgbClr val="231F20"/>
                </a:solidFill>
                <a:latin typeface="Arial MT"/>
                <a:cs typeface="Arial MT"/>
              </a:rPr>
              <a:t>Hospital</a:t>
            </a:r>
            <a:r>
              <a:rPr sz="700" spc="-20" dirty="0">
                <a:solidFill>
                  <a:srgbClr val="231F20"/>
                </a:solidFill>
                <a:latin typeface="Arial MT"/>
                <a:cs typeface="Arial MT"/>
              </a:rPr>
              <a:t> </a:t>
            </a:r>
            <a:r>
              <a:rPr sz="700" spc="-75" dirty="0">
                <a:solidFill>
                  <a:srgbClr val="231F20"/>
                </a:solidFill>
                <a:latin typeface="Arial MT"/>
                <a:cs typeface="Arial MT"/>
              </a:rPr>
              <a:t>(HUCH),</a:t>
            </a:r>
            <a:r>
              <a:rPr sz="700" spc="-10" dirty="0">
                <a:solidFill>
                  <a:srgbClr val="231F20"/>
                </a:solidFill>
                <a:latin typeface="Arial MT"/>
                <a:cs typeface="Arial MT"/>
              </a:rPr>
              <a:t> </a:t>
            </a:r>
            <a:r>
              <a:rPr sz="700" spc="-45" dirty="0">
                <a:solidFill>
                  <a:srgbClr val="231F20"/>
                </a:solidFill>
                <a:latin typeface="Arial MT"/>
                <a:cs typeface="Arial MT"/>
              </a:rPr>
              <a:t>Helsinki,</a:t>
            </a:r>
            <a:r>
              <a:rPr sz="700" spc="-10" dirty="0">
                <a:solidFill>
                  <a:srgbClr val="231F20"/>
                </a:solidFill>
                <a:latin typeface="Arial MT"/>
                <a:cs typeface="Arial MT"/>
              </a:rPr>
              <a:t> </a:t>
            </a:r>
            <a:r>
              <a:rPr sz="700" spc="-45" dirty="0">
                <a:solidFill>
                  <a:srgbClr val="231F20"/>
                </a:solidFill>
                <a:latin typeface="Arial MT"/>
                <a:cs typeface="Arial MT"/>
              </a:rPr>
              <a:t>Finland;</a:t>
            </a:r>
            <a:r>
              <a:rPr sz="700" spc="-10" dirty="0">
                <a:solidFill>
                  <a:srgbClr val="231F20"/>
                </a:solidFill>
                <a:latin typeface="Arial MT"/>
                <a:cs typeface="Arial MT"/>
              </a:rPr>
              <a:t> </a:t>
            </a:r>
            <a:r>
              <a:rPr sz="675" spc="-67" baseline="37037" dirty="0">
                <a:solidFill>
                  <a:srgbClr val="231F20"/>
                </a:solidFill>
                <a:latin typeface="Arial MT"/>
                <a:cs typeface="Arial MT"/>
              </a:rPr>
              <a:t>30</a:t>
            </a:r>
            <a:r>
              <a:rPr sz="700" spc="-45" dirty="0">
                <a:solidFill>
                  <a:srgbClr val="231F20"/>
                </a:solidFill>
                <a:latin typeface="Arial MT"/>
                <a:cs typeface="Arial MT"/>
              </a:rPr>
              <a:t>Royal</a:t>
            </a:r>
            <a:r>
              <a:rPr sz="700" spc="-5" dirty="0">
                <a:solidFill>
                  <a:srgbClr val="231F20"/>
                </a:solidFill>
                <a:latin typeface="Arial MT"/>
                <a:cs typeface="Arial MT"/>
              </a:rPr>
              <a:t> </a:t>
            </a:r>
            <a:r>
              <a:rPr sz="700" spc="-50" dirty="0">
                <a:solidFill>
                  <a:srgbClr val="231F20"/>
                </a:solidFill>
                <a:latin typeface="Arial MT"/>
                <a:cs typeface="Arial MT"/>
              </a:rPr>
              <a:t>Marsden </a:t>
            </a:r>
            <a:r>
              <a:rPr sz="700" spc="-45" dirty="0">
                <a:solidFill>
                  <a:srgbClr val="231F20"/>
                </a:solidFill>
                <a:latin typeface="Arial MT"/>
                <a:cs typeface="Arial MT"/>
              </a:rPr>
              <a:t> </a:t>
            </a:r>
            <a:r>
              <a:rPr sz="700" spc="-40" dirty="0">
                <a:solidFill>
                  <a:srgbClr val="231F20"/>
                </a:solidFill>
                <a:latin typeface="Arial MT"/>
                <a:cs typeface="Arial MT"/>
              </a:rPr>
              <a:t>Hospital,</a:t>
            </a:r>
            <a:r>
              <a:rPr sz="700" spc="-15" dirty="0">
                <a:solidFill>
                  <a:srgbClr val="231F20"/>
                </a:solidFill>
                <a:latin typeface="Arial MT"/>
                <a:cs typeface="Arial MT"/>
              </a:rPr>
              <a:t> </a:t>
            </a:r>
            <a:r>
              <a:rPr sz="700" spc="-35" dirty="0">
                <a:solidFill>
                  <a:srgbClr val="231F20"/>
                </a:solidFill>
                <a:latin typeface="Arial MT"/>
                <a:cs typeface="Arial MT"/>
              </a:rPr>
              <a:t>London;</a:t>
            </a:r>
            <a:r>
              <a:rPr sz="700" spc="-10" dirty="0">
                <a:solidFill>
                  <a:srgbClr val="231F20"/>
                </a:solidFill>
                <a:latin typeface="Arial MT"/>
                <a:cs typeface="Arial MT"/>
              </a:rPr>
              <a:t> </a:t>
            </a:r>
            <a:r>
              <a:rPr sz="675" spc="-60" baseline="37037" dirty="0">
                <a:solidFill>
                  <a:srgbClr val="231F20"/>
                </a:solidFill>
                <a:latin typeface="Arial MT"/>
                <a:cs typeface="Arial MT"/>
              </a:rPr>
              <a:t>31</a:t>
            </a:r>
            <a:r>
              <a:rPr sz="700" spc="-40" dirty="0">
                <a:solidFill>
                  <a:srgbClr val="231F20"/>
                </a:solidFill>
                <a:latin typeface="Arial MT"/>
                <a:cs typeface="Arial MT"/>
              </a:rPr>
              <a:t>The</a:t>
            </a:r>
            <a:r>
              <a:rPr sz="700" spc="-15" dirty="0">
                <a:solidFill>
                  <a:srgbClr val="231F20"/>
                </a:solidFill>
                <a:latin typeface="Arial MT"/>
                <a:cs typeface="Arial MT"/>
              </a:rPr>
              <a:t> </a:t>
            </a:r>
            <a:r>
              <a:rPr sz="700" spc="-25" dirty="0">
                <a:solidFill>
                  <a:srgbClr val="231F20"/>
                </a:solidFill>
                <a:latin typeface="Arial MT"/>
                <a:cs typeface="Arial MT"/>
              </a:rPr>
              <a:t>Institute</a:t>
            </a:r>
            <a:r>
              <a:rPr sz="700" spc="-20" dirty="0">
                <a:solidFill>
                  <a:srgbClr val="231F20"/>
                </a:solidFill>
                <a:latin typeface="Arial MT"/>
                <a:cs typeface="Arial MT"/>
              </a:rPr>
              <a:t> </a:t>
            </a:r>
            <a:r>
              <a:rPr sz="700" spc="-15" dirty="0">
                <a:solidFill>
                  <a:srgbClr val="231F20"/>
                </a:solidFill>
                <a:latin typeface="Arial MT"/>
                <a:cs typeface="Arial MT"/>
              </a:rPr>
              <a:t>of</a:t>
            </a:r>
            <a:r>
              <a:rPr sz="700" spc="-10" dirty="0">
                <a:solidFill>
                  <a:srgbClr val="231F20"/>
                </a:solidFill>
                <a:latin typeface="Arial MT"/>
                <a:cs typeface="Arial MT"/>
              </a:rPr>
              <a:t> </a:t>
            </a:r>
            <a:r>
              <a:rPr sz="700" spc="-60" dirty="0">
                <a:solidFill>
                  <a:srgbClr val="231F20"/>
                </a:solidFill>
                <a:latin typeface="Arial MT"/>
                <a:cs typeface="Arial MT"/>
              </a:rPr>
              <a:t>Cancer</a:t>
            </a:r>
            <a:r>
              <a:rPr sz="700" spc="-10" dirty="0">
                <a:solidFill>
                  <a:srgbClr val="231F20"/>
                </a:solidFill>
                <a:latin typeface="Arial MT"/>
                <a:cs typeface="Arial MT"/>
              </a:rPr>
              <a:t> </a:t>
            </a:r>
            <a:r>
              <a:rPr sz="700" spc="-70" dirty="0">
                <a:solidFill>
                  <a:srgbClr val="231F20"/>
                </a:solidFill>
                <a:latin typeface="Arial MT"/>
                <a:cs typeface="Arial MT"/>
              </a:rPr>
              <a:t>Research,</a:t>
            </a:r>
            <a:r>
              <a:rPr sz="700" spc="-10" dirty="0">
                <a:solidFill>
                  <a:srgbClr val="231F20"/>
                </a:solidFill>
                <a:latin typeface="Arial MT"/>
                <a:cs typeface="Arial MT"/>
              </a:rPr>
              <a:t> </a:t>
            </a:r>
            <a:r>
              <a:rPr sz="700" spc="-35" dirty="0">
                <a:solidFill>
                  <a:srgbClr val="231F20"/>
                </a:solidFill>
                <a:latin typeface="Arial MT"/>
                <a:cs typeface="Arial MT"/>
              </a:rPr>
              <a:t>London,</a:t>
            </a:r>
            <a:r>
              <a:rPr sz="700" spc="-10" dirty="0">
                <a:solidFill>
                  <a:srgbClr val="231F20"/>
                </a:solidFill>
                <a:latin typeface="Arial MT"/>
                <a:cs typeface="Arial MT"/>
              </a:rPr>
              <a:t> </a:t>
            </a:r>
            <a:r>
              <a:rPr sz="700" spc="-95" dirty="0">
                <a:solidFill>
                  <a:srgbClr val="231F20"/>
                </a:solidFill>
                <a:latin typeface="Arial MT"/>
                <a:cs typeface="Arial MT"/>
              </a:rPr>
              <a:t>UK;</a:t>
            </a:r>
            <a:r>
              <a:rPr sz="700" spc="-10" dirty="0">
                <a:solidFill>
                  <a:srgbClr val="231F20"/>
                </a:solidFill>
                <a:latin typeface="Arial MT"/>
                <a:cs typeface="Arial MT"/>
              </a:rPr>
              <a:t> </a:t>
            </a:r>
            <a:r>
              <a:rPr sz="675" spc="-44" baseline="37037" dirty="0">
                <a:solidFill>
                  <a:srgbClr val="231F20"/>
                </a:solidFill>
                <a:latin typeface="Arial MT"/>
                <a:cs typeface="Arial MT"/>
              </a:rPr>
              <a:t>32</a:t>
            </a:r>
            <a:r>
              <a:rPr sz="700" spc="-30" dirty="0">
                <a:solidFill>
                  <a:srgbClr val="231F20"/>
                </a:solidFill>
                <a:latin typeface="Arial MT"/>
                <a:cs typeface="Arial MT"/>
              </a:rPr>
              <a:t>University</a:t>
            </a:r>
            <a:r>
              <a:rPr sz="700" spc="-5" dirty="0">
                <a:solidFill>
                  <a:srgbClr val="231F20"/>
                </a:solidFill>
                <a:latin typeface="Arial MT"/>
                <a:cs typeface="Arial MT"/>
              </a:rPr>
              <a:t> </a:t>
            </a:r>
            <a:r>
              <a:rPr sz="700" spc="-40" dirty="0">
                <a:solidFill>
                  <a:srgbClr val="231F20"/>
                </a:solidFill>
                <a:latin typeface="Arial MT"/>
                <a:cs typeface="Arial MT"/>
              </a:rPr>
              <a:t>Medical</a:t>
            </a:r>
            <a:r>
              <a:rPr sz="700" spc="-15" dirty="0">
                <a:solidFill>
                  <a:srgbClr val="231F20"/>
                </a:solidFill>
                <a:latin typeface="Arial MT"/>
                <a:cs typeface="Arial MT"/>
              </a:rPr>
              <a:t> </a:t>
            </a:r>
            <a:r>
              <a:rPr sz="700" spc="-45" dirty="0">
                <a:solidFill>
                  <a:srgbClr val="231F20"/>
                </a:solidFill>
                <a:latin typeface="Arial MT"/>
                <a:cs typeface="Arial MT"/>
              </a:rPr>
              <a:t>Center</a:t>
            </a:r>
            <a:r>
              <a:rPr sz="700" spc="-10" dirty="0">
                <a:solidFill>
                  <a:srgbClr val="231F20"/>
                </a:solidFill>
                <a:latin typeface="Arial MT"/>
                <a:cs typeface="Arial MT"/>
              </a:rPr>
              <a:t> </a:t>
            </a:r>
            <a:r>
              <a:rPr sz="700" spc="-40" dirty="0">
                <a:solidFill>
                  <a:srgbClr val="231F20"/>
                </a:solidFill>
                <a:latin typeface="Arial MT"/>
                <a:cs typeface="Arial MT"/>
              </a:rPr>
              <a:t>Groningen,</a:t>
            </a:r>
            <a:r>
              <a:rPr sz="700" spc="-5" dirty="0">
                <a:solidFill>
                  <a:srgbClr val="231F20"/>
                </a:solidFill>
                <a:latin typeface="Arial MT"/>
                <a:cs typeface="Arial MT"/>
              </a:rPr>
              <a:t> </a:t>
            </a:r>
            <a:r>
              <a:rPr sz="700" spc="-40" dirty="0">
                <a:solidFill>
                  <a:srgbClr val="231F20"/>
                </a:solidFill>
                <a:latin typeface="Arial MT"/>
                <a:cs typeface="Arial MT"/>
              </a:rPr>
              <a:t>Groningen;</a:t>
            </a:r>
            <a:r>
              <a:rPr sz="700" spc="-10" dirty="0">
                <a:solidFill>
                  <a:srgbClr val="231F20"/>
                </a:solidFill>
                <a:latin typeface="Arial MT"/>
                <a:cs typeface="Arial MT"/>
              </a:rPr>
              <a:t> </a:t>
            </a:r>
            <a:r>
              <a:rPr sz="675" spc="-52" baseline="37037" dirty="0">
                <a:solidFill>
                  <a:srgbClr val="231F20"/>
                </a:solidFill>
                <a:latin typeface="Arial MT"/>
                <a:cs typeface="Arial MT"/>
              </a:rPr>
              <a:t>33</a:t>
            </a:r>
            <a:r>
              <a:rPr sz="700" spc="-35" dirty="0">
                <a:solidFill>
                  <a:srgbClr val="231F20"/>
                </a:solidFill>
                <a:latin typeface="Arial MT"/>
                <a:cs typeface="Arial MT"/>
              </a:rPr>
              <a:t>Radboud</a:t>
            </a:r>
            <a:r>
              <a:rPr sz="700" spc="-10" dirty="0">
                <a:solidFill>
                  <a:srgbClr val="231F20"/>
                </a:solidFill>
                <a:latin typeface="Arial MT"/>
                <a:cs typeface="Arial MT"/>
              </a:rPr>
              <a:t> </a:t>
            </a:r>
            <a:r>
              <a:rPr sz="700" spc="-35" dirty="0">
                <a:solidFill>
                  <a:srgbClr val="231F20"/>
                </a:solidFill>
                <a:latin typeface="Arial MT"/>
                <a:cs typeface="Arial MT"/>
              </a:rPr>
              <a:t>University</a:t>
            </a:r>
            <a:r>
              <a:rPr sz="700" spc="-15" dirty="0">
                <a:solidFill>
                  <a:srgbClr val="231F20"/>
                </a:solidFill>
                <a:latin typeface="Arial MT"/>
                <a:cs typeface="Arial MT"/>
              </a:rPr>
              <a:t> </a:t>
            </a:r>
            <a:r>
              <a:rPr sz="700" spc="-35" dirty="0">
                <a:solidFill>
                  <a:srgbClr val="231F20"/>
                </a:solidFill>
                <a:latin typeface="Arial MT"/>
                <a:cs typeface="Arial MT"/>
              </a:rPr>
              <a:t>Medical</a:t>
            </a:r>
            <a:r>
              <a:rPr sz="700" spc="-10" dirty="0">
                <a:solidFill>
                  <a:srgbClr val="231F20"/>
                </a:solidFill>
                <a:latin typeface="Arial MT"/>
                <a:cs typeface="Arial MT"/>
              </a:rPr>
              <a:t> </a:t>
            </a:r>
            <a:r>
              <a:rPr sz="700" spc="-50" dirty="0">
                <a:solidFill>
                  <a:srgbClr val="231F20"/>
                </a:solidFill>
                <a:latin typeface="Arial MT"/>
                <a:cs typeface="Arial MT"/>
              </a:rPr>
              <a:t>Center, </a:t>
            </a:r>
            <a:r>
              <a:rPr sz="700" spc="-45" dirty="0">
                <a:solidFill>
                  <a:srgbClr val="231F20"/>
                </a:solidFill>
                <a:latin typeface="Arial MT"/>
                <a:cs typeface="Arial MT"/>
              </a:rPr>
              <a:t> </a:t>
            </a:r>
            <a:r>
              <a:rPr sz="700" spc="-35" dirty="0">
                <a:solidFill>
                  <a:srgbClr val="231F20"/>
                </a:solidFill>
                <a:latin typeface="Arial MT"/>
                <a:cs typeface="Arial MT"/>
              </a:rPr>
              <a:t>Nijmegen, </a:t>
            </a:r>
            <a:r>
              <a:rPr sz="700" spc="-60" dirty="0">
                <a:solidFill>
                  <a:srgbClr val="231F20"/>
                </a:solidFill>
                <a:latin typeface="Arial MT"/>
                <a:cs typeface="Arial MT"/>
              </a:rPr>
              <a:t>The</a:t>
            </a:r>
            <a:r>
              <a:rPr sz="700" spc="-55" dirty="0">
                <a:solidFill>
                  <a:srgbClr val="231F20"/>
                </a:solidFill>
                <a:latin typeface="Arial MT"/>
                <a:cs typeface="Arial MT"/>
              </a:rPr>
              <a:t> </a:t>
            </a:r>
            <a:r>
              <a:rPr sz="700" spc="-45" dirty="0">
                <a:solidFill>
                  <a:srgbClr val="231F20"/>
                </a:solidFill>
                <a:latin typeface="Arial MT"/>
                <a:cs typeface="Arial MT"/>
              </a:rPr>
              <a:t>Netherlands;</a:t>
            </a:r>
            <a:r>
              <a:rPr sz="700" spc="-40" dirty="0">
                <a:solidFill>
                  <a:srgbClr val="231F20"/>
                </a:solidFill>
                <a:latin typeface="Arial MT"/>
                <a:cs typeface="Arial MT"/>
              </a:rPr>
              <a:t> </a:t>
            </a:r>
            <a:r>
              <a:rPr sz="675" spc="-44" baseline="37037" dirty="0">
                <a:solidFill>
                  <a:srgbClr val="231F20"/>
                </a:solidFill>
                <a:latin typeface="Arial MT"/>
                <a:cs typeface="Arial MT"/>
              </a:rPr>
              <a:t>34</a:t>
            </a:r>
            <a:r>
              <a:rPr sz="700" spc="-30" dirty="0">
                <a:solidFill>
                  <a:srgbClr val="231F20"/>
                </a:solidFill>
                <a:latin typeface="Arial MT"/>
                <a:cs typeface="Arial MT"/>
              </a:rPr>
              <a:t>University </a:t>
            </a:r>
            <a:r>
              <a:rPr sz="700" spc="-35" dirty="0">
                <a:solidFill>
                  <a:srgbClr val="231F20"/>
                </a:solidFill>
                <a:latin typeface="Arial MT"/>
                <a:cs typeface="Arial MT"/>
              </a:rPr>
              <a:t>Hospital </a:t>
            </a:r>
            <a:r>
              <a:rPr sz="700" spc="-30" dirty="0">
                <a:solidFill>
                  <a:srgbClr val="231F20"/>
                </a:solidFill>
                <a:latin typeface="Arial MT"/>
                <a:cs typeface="Arial MT"/>
              </a:rPr>
              <a:t>Motol, </a:t>
            </a:r>
            <a:r>
              <a:rPr sz="700" spc="-60" dirty="0">
                <a:solidFill>
                  <a:srgbClr val="231F20"/>
                </a:solidFill>
                <a:latin typeface="Arial MT"/>
                <a:cs typeface="Arial MT"/>
              </a:rPr>
              <a:t>Prague;</a:t>
            </a:r>
            <a:r>
              <a:rPr sz="700" spc="-55" dirty="0">
                <a:solidFill>
                  <a:srgbClr val="231F20"/>
                </a:solidFill>
                <a:latin typeface="Arial MT"/>
                <a:cs typeface="Arial MT"/>
              </a:rPr>
              <a:t> </a:t>
            </a:r>
            <a:r>
              <a:rPr sz="675" spc="-75" baseline="37037" dirty="0">
                <a:solidFill>
                  <a:srgbClr val="231F20"/>
                </a:solidFill>
                <a:latin typeface="Arial MT"/>
                <a:cs typeface="Arial MT"/>
              </a:rPr>
              <a:t>35</a:t>
            </a:r>
            <a:r>
              <a:rPr sz="700" spc="-50" dirty="0">
                <a:solidFill>
                  <a:srgbClr val="231F20"/>
                </a:solidFill>
                <a:latin typeface="Arial MT"/>
                <a:cs typeface="Arial MT"/>
              </a:rPr>
              <a:t>Masaryk </a:t>
            </a:r>
            <a:r>
              <a:rPr sz="700" spc="-35" dirty="0">
                <a:solidFill>
                  <a:srgbClr val="231F20"/>
                </a:solidFill>
                <a:latin typeface="Arial MT"/>
                <a:cs typeface="Arial MT"/>
              </a:rPr>
              <a:t>Memorial </a:t>
            </a:r>
            <a:r>
              <a:rPr sz="700" spc="-60" dirty="0">
                <a:solidFill>
                  <a:srgbClr val="231F20"/>
                </a:solidFill>
                <a:latin typeface="Arial MT"/>
                <a:cs typeface="Arial MT"/>
              </a:rPr>
              <a:t>Cancer</a:t>
            </a:r>
            <a:r>
              <a:rPr sz="700" spc="70" dirty="0">
                <a:solidFill>
                  <a:srgbClr val="231F20"/>
                </a:solidFill>
                <a:latin typeface="Arial MT"/>
                <a:cs typeface="Arial MT"/>
              </a:rPr>
              <a:t> </a:t>
            </a:r>
            <a:r>
              <a:rPr sz="700" spc="-30" dirty="0">
                <a:solidFill>
                  <a:srgbClr val="231F20"/>
                </a:solidFill>
                <a:latin typeface="Arial MT"/>
                <a:cs typeface="Arial MT"/>
              </a:rPr>
              <a:t>Institute, </a:t>
            </a:r>
            <a:r>
              <a:rPr sz="700" spc="-55" dirty="0">
                <a:solidFill>
                  <a:srgbClr val="231F20"/>
                </a:solidFill>
                <a:latin typeface="Arial MT"/>
                <a:cs typeface="Arial MT"/>
              </a:rPr>
              <a:t>Brno, </a:t>
            </a:r>
            <a:r>
              <a:rPr sz="700" spc="-65" dirty="0">
                <a:solidFill>
                  <a:srgbClr val="231F20"/>
                </a:solidFill>
                <a:latin typeface="Arial MT"/>
                <a:cs typeface="Arial MT"/>
              </a:rPr>
              <a:t>Czech</a:t>
            </a:r>
            <a:r>
              <a:rPr sz="700" spc="65" dirty="0">
                <a:solidFill>
                  <a:srgbClr val="231F20"/>
                </a:solidFill>
                <a:latin typeface="Arial MT"/>
                <a:cs typeface="Arial MT"/>
              </a:rPr>
              <a:t> </a:t>
            </a:r>
            <a:r>
              <a:rPr sz="700" spc="-45" dirty="0">
                <a:solidFill>
                  <a:srgbClr val="231F20"/>
                </a:solidFill>
                <a:latin typeface="Arial MT"/>
                <a:cs typeface="Arial MT"/>
              </a:rPr>
              <a:t>Republic; </a:t>
            </a:r>
            <a:r>
              <a:rPr sz="675" spc="-67" baseline="37037" dirty="0">
                <a:solidFill>
                  <a:srgbClr val="231F20"/>
                </a:solidFill>
                <a:latin typeface="Arial MT"/>
                <a:cs typeface="Arial MT"/>
              </a:rPr>
              <a:t>36</a:t>
            </a:r>
            <a:r>
              <a:rPr sz="700" spc="-45" dirty="0">
                <a:solidFill>
                  <a:srgbClr val="231F20"/>
                </a:solidFill>
                <a:latin typeface="Arial MT"/>
                <a:cs typeface="Arial MT"/>
              </a:rPr>
              <a:t>Gustave </a:t>
            </a:r>
            <a:r>
              <a:rPr sz="700" spc="-75" dirty="0">
                <a:solidFill>
                  <a:srgbClr val="231F20"/>
                </a:solidFill>
                <a:latin typeface="Arial MT"/>
                <a:cs typeface="Arial MT"/>
              </a:rPr>
              <a:t>Roussy</a:t>
            </a:r>
            <a:r>
              <a:rPr sz="700" spc="45" dirty="0">
                <a:solidFill>
                  <a:srgbClr val="231F20"/>
                </a:solidFill>
                <a:latin typeface="Arial MT"/>
                <a:cs typeface="Arial MT"/>
              </a:rPr>
              <a:t> </a:t>
            </a:r>
            <a:r>
              <a:rPr sz="700" spc="-55" dirty="0">
                <a:solidFill>
                  <a:srgbClr val="231F20"/>
                </a:solidFill>
                <a:latin typeface="Arial MT"/>
                <a:cs typeface="Arial MT"/>
              </a:rPr>
              <a:t>Cancer </a:t>
            </a:r>
            <a:r>
              <a:rPr sz="700" spc="-60" dirty="0">
                <a:solidFill>
                  <a:srgbClr val="231F20"/>
                </a:solidFill>
                <a:latin typeface="Arial MT"/>
                <a:cs typeface="Arial MT"/>
              </a:rPr>
              <a:t>Campus, </a:t>
            </a:r>
            <a:r>
              <a:rPr sz="700" spc="-55" dirty="0">
                <a:solidFill>
                  <a:srgbClr val="231F20"/>
                </a:solidFill>
                <a:latin typeface="Arial MT"/>
                <a:cs typeface="Arial MT"/>
              </a:rPr>
              <a:t> </a:t>
            </a:r>
            <a:r>
              <a:rPr sz="700" spc="-35" dirty="0">
                <a:solidFill>
                  <a:srgbClr val="231F20"/>
                </a:solidFill>
                <a:latin typeface="Arial MT"/>
                <a:cs typeface="Arial MT"/>
              </a:rPr>
              <a:t>Villejuif, </a:t>
            </a:r>
            <a:r>
              <a:rPr sz="700" spc="-60" dirty="0">
                <a:solidFill>
                  <a:srgbClr val="231F20"/>
                </a:solidFill>
                <a:latin typeface="Arial MT"/>
                <a:cs typeface="Arial MT"/>
              </a:rPr>
              <a:t>France;</a:t>
            </a:r>
            <a:r>
              <a:rPr sz="700" spc="-55" dirty="0">
                <a:solidFill>
                  <a:srgbClr val="231F20"/>
                </a:solidFill>
                <a:latin typeface="Arial MT"/>
                <a:cs typeface="Arial MT"/>
              </a:rPr>
              <a:t> </a:t>
            </a:r>
            <a:r>
              <a:rPr sz="675" spc="-52" baseline="37037" dirty="0">
                <a:solidFill>
                  <a:srgbClr val="231F20"/>
                </a:solidFill>
                <a:latin typeface="Arial MT"/>
                <a:cs typeface="Arial MT"/>
              </a:rPr>
              <a:t>37</a:t>
            </a:r>
            <a:r>
              <a:rPr sz="700" spc="-35" dirty="0">
                <a:solidFill>
                  <a:srgbClr val="231F20"/>
                </a:solidFill>
                <a:latin typeface="Arial MT"/>
                <a:cs typeface="Arial MT"/>
              </a:rPr>
              <a:t>Maria </a:t>
            </a:r>
            <a:r>
              <a:rPr sz="700" spc="-50" dirty="0">
                <a:solidFill>
                  <a:srgbClr val="231F20"/>
                </a:solidFill>
                <a:latin typeface="Arial MT"/>
                <a:cs typeface="Arial MT"/>
              </a:rPr>
              <a:t>Skłodowska Curie </a:t>
            </a:r>
            <a:r>
              <a:rPr sz="700" spc="-30" dirty="0">
                <a:solidFill>
                  <a:srgbClr val="231F20"/>
                </a:solidFill>
                <a:latin typeface="Arial MT"/>
                <a:cs typeface="Arial MT"/>
              </a:rPr>
              <a:t>Institute, Oncology </a:t>
            </a:r>
            <a:r>
              <a:rPr sz="700" spc="-50" dirty="0">
                <a:solidFill>
                  <a:srgbClr val="231F20"/>
                </a:solidFill>
                <a:latin typeface="Arial MT"/>
                <a:cs typeface="Arial MT"/>
              </a:rPr>
              <a:t>Centre, </a:t>
            </a:r>
            <a:r>
              <a:rPr sz="700" spc="-65" dirty="0">
                <a:solidFill>
                  <a:srgbClr val="231F20"/>
                </a:solidFill>
                <a:latin typeface="Arial MT"/>
                <a:cs typeface="Arial MT"/>
              </a:rPr>
              <a:t>Warsaw,</a:t>
            </a:r>
            <a:r>
              <a:rPr sz="700" spc="60" dirty="0">
                <a:solidFill>
                  <a:srgbClr val="231F20"/>
                </a:solidFill>
                <a:latin typeface="Arial MT"/>
                <a:cs typeface="Arial MT"/>
              </a:rPr>
              <a:t> </a:t>
            </a:r>
            <a:r>
              <a:rPr sz="700" spc="-50" dirty="0">
                <a:solidFill>
                  <a:srgbClr val="231F20"/>
                </a:solidFill>
                <a:latin typeface="Arial MT"/>
                <a:cs typeface="Arial MT"/>
              </a:rPr>
              <a:t>Poland; </a:t>
            </a:r>
            <a:r>
              <a:rPr sz="675" spc="-52" baseline="37037" dirty="0">
                <a:solidFill>
                  <a:srgbClr val="231F20"/>
                </a:solidFill>
                <a:latin typeface="Arial MT"/>
                <a:cs typeface="Arial MT"/>
              </a:rPr>
              <a:t>38</a:t>
            </a:r>
            <a:r>
              <a:rPr sz="700" spc="-35" dirty="0">
                <a:solidFill>
                  <a:srgbClr val="231F20"/>
                </a:solidFill>
                <a:latin typeface="Arial MT"/>
                <a:cs typeface="Arial MT"/>
              </a:rPr>
              <a:t>Tel </a:t>
            </a:r>
            <a:r>
              <a:rPr sz="700" spc="-40" dirty="0">
                <a:solidFill>
                  <a:srgbClr val="231F20"/>
                </a:solidFill>
                <a:latin typeface="Arial MT"/>
                <a:cs typeface="Arial MT"/>
              </a:rPr>
              <a:t>Aviv </a:t>
            </a:r>
            <a:r>
              <a:rPr sz="700" spc="-65" dirty="0">
                <a:solidFill>
                  <a:srgbClr val="231F20"/>
                </a:solidFill>
                <a:latin typeface="Arial MT"/>
                <a:cs typeface="Arial MT"/>
              </a:rPr>
              <a:t>Sourasky</a:t>
            </a:r>
            <a:r>
              <a:rPr sz="700" spc="65" dirty="0">
                <a:solidFill>
                  <a:srgbClr val="231F20"/>
                </a:solidFill>
                <a:latin typeface="Arial MT"/>
                <a:cs typeface="Arial MT"/>
              </a:rPr>
              <a:t> </a:t>
            </a:r>
            <a:r>
              <a:rPr sz="700" spc="-35" dirty="0">
                <a:solidFill>
                  <a:srgbClr val="231F20"/>
                </a:solidFill>
                <a:latin typeface="Arial MT"/>
                <a:cs typeface="Arial MT"/>
              </a:rPr>
              <a:t>Medical </a:t>
            </a:r>
            <a:r>
              <a:rPr sz="700" spc="-45" dirty="0">
                <a:solidFill>
                  <a:srgbClr val="231F20"/>
                </a:solidFill>
                <a:latin typeface="Arial MT"/>
                <a:cs typeface="Arial MT"/>
              </a:rPr>
              <a:t>Center </a:t>
            </a:r>
            <a:r>
              <a:rPr sz="700" spc="-40" dirty="0">
                <a:solidFill>
                  <a:srgbClr val="231F20"/>
                </a:solidFill>
                <a:latin typeface="Arial MT"/>
                <a:cs typeface="Arial MT"/>
              </a:rPr>
              <a:t>(Ichilov), </a:t>
            </a:r>
            <a:r>
              <a:rPr sz="700" spc="-60" dirty="0">
                <a:solidFill>
                  <a:srgbClr val="231F20"/>
                </a:solidFill>
                <a:latin typeface="Arial MT"/>
                <a:cs typeface="Arial MT"/>
              </a:rPr>
              <a:t>Tel</a:t>
            </a:r>
            <a:r>
              <a:rPr sz="700" spc="75" dirty="0">
                <a:solidFill>
                  <a:srgbClr val="231F20"/>
                </a:solidFill>
                <a:latin typeface="Arial MT"/>
                <a:cs typeface="Arial MT"/>
              </a:rPr>
              <a:t> </a:t>
            </a:r>
            <a:r>
              <a:rPr sz="700" spc="-45" dirty="0">
                <a:solidFill>
                  <a:srgbClr val="231F20"/>
                </a:solidFill>
                <a:latin typeface="Arial MT"/>
                <a:cs typeface="Arial MT"/>
              </a:rPr>
              <a:t>Aviv, </a:t>
            </a:r>
            <a:r>
              <a:rPr sz="700" spc="-60" dirty="0">
                <a:solidFill>
                  <a:srgbClr val="231F20"/>
                </a:solidFill>
                <a:latin typeface="Arial MT"/>
                <a:cs typeface="Arial MT"/>
              </a:rPr>
              <a:t>Israel;</a:t>
            </a:r>
            <a:r>
              <a:rPr sz="700" spc="75" dirty="0">
                <a:solidFill>
                  <a:srgbClr val="231F20"/>
                </a:solidFill>
                <a:latin typeface="Arial MT"/>
                <a:cs typeface="Arial MT"/>
              </a:rPr>
              <a:t> </a:t>
            </a:r>
            <a:r>
              <a:rPr sz="675" spc="-44" baseline="37037" dirty="0">
                <a:solidFill>
                  <a:srgbClr val="231F20"/>
                </a:solidFill>
                <a:latin typeface="Arial MT"/>
                <a:cs typeface="Arial MT"/>
              </a:rPr>
              <a:t>39</a:t>
            </a:r>
            <a:r>
              <a:rPr sz="700" spc="-30" dirty="0">
                <a:solidFill>
                  <a:srgbClr val="231F20"/>
                </a:solidFill>
                <a:latin typeface="Arial MT"/>
                <a:cs typeface="Arial MT"/>
              </a:rPr>
              <a:t>Medical </a:t>
            </a:r>
            <a:r>
              <a:rPr sz="700" spc="-25" dirty="0">
                <a:solidFill>
                  <a:srgbClr val="231F20"/>
                </a:solidFill>
                <a:latin typeface="Arial MT"/>
                <a:cs typeface="Arial MT"/>
              </a:rPr>
              <a:t> </a:t>
            </a:r>
            <a:r>
              <a:rPr sz="700" spc="-35" dirty="0">
                <a:solidFill>
                  <a:srgbClr val="231F20"/>
                </a:solidFill>
                <a:latin typeface="Arial MT"/>
                <a:cs typeface="Arial MT"/>
              </a:rPr>
              <a:t>Oncology,</a:t>
            </a:r>
            <a:r>
              <a:rPr sz="700" spc="-15" dirty="0">
                <a:solidFill>
                  <a:srgbClr val="231F20"/>
                </a:solidFill>
                <a:latin typeface="Arial MT"/>
                <a:cs typeface="Arial MT"/>
              </a:rPr>
              <a:t> </a:t>
            </a:r>
            <a:r>
              <a:rPr sz="700" spc="-35" dirty="0">
                <a:solidFill>
                  <a:srgbClr val="231F20"/>
                </a:solidFill>
                <a:latin typeface="Arial MT"/>
                <a:cs typeface="Arial MT"/>
              </a:rPr>
              <a:t>University</a:t>
            </a:r>
            <a:r>
              <a:rPr sz="700" spc="-5" dirty="0">
                <a:solidFill>
                  <a:srgbClr val="231F20"/>
                </a:solidFill>
                <a:latin typeface="Arial MT"/>
                <a:cs typeface="Arial MT"/>
              </a:rPr>
              <a:t> </a:t>
            </a:r>
            <a:r>
              <a:rPr sz="700" spc="-35" dirty="0">
                <a:solidFill>
                  <a:srgbClr val="231F20"/>
                </a:solidFill>
                <a:latin typeface="Arial MT"/>
                <a:cs typeface="Arial MT"/>
              </a:rPr>
              <a:t>Hospital</a:t>
            </a:r>
            <a:r>
              <a:rPr sz="700" dirty="0">
                <a:solidFill>
                  <a:srgbClr val="231F20"/>
                </a:solidFill>
                <a:latin typeface="Arial MT"/>
                <a:cs typeface="Arial MT"/>
              </a:rPr>
              <a:t> </a:t>
            </a:r>
            <a:r>
              <a:rPr sz="700" spc="-15" dirty="0">
                <a:solidFill>
                  <a:srgbClr val="231F20"/>
                </a:solidFill>
                <a:latin typeface="Arial MT"/>
                <a:cs typeface="Arial MT"/>
              </a:rPr>
              <a:t>of</a:t>
            </a:r>
            <a:r>
              <a:rPr sz="700" spc="-5" dirty="0">
                <a:solidFill>
                  <a:srgbClr val="231F20"/>
                </a:solidFill>
                <a:latin typeface="Arial MT"/>
                <a:cs typeface="Arial MT"/>
              </a:rPr>
              <a:t> </a:t>
            </a:r>
            <a:r>
              <a:rPr sz="700" spc="-60" dirty="0">
                <a:solidFill>
                  <a:srgbClr val="231F20"/>
                </a:solidFill>
                <a:latin typeface="Arial MT"/>
                <a:cs typeface="Arial MT"/>
              </a:rPr>
              <a:t>Lausanne,</a:t>
            </a:r>
            <a:r>
              <a:rPr sz="700" spc="10" dirty="0">
                <a:solidFill>
                  <a:srgbClr val="231F20"/>
                </a:solidFill>
                <a:latin typeface="Arial MT"/>
                <a:cs typeface="Arial MT"/>
              </a:rPr>
              <a:t> </a:t>
            </a:r>
            <a:r>
              <a:rPr sz="700" spc="-60" dirty="0">
                <a:solidFill>
                  <a:srgbClr val="231F20"/>
                </a:solidFill>
                <a:latin typeface="Arial MT"/>
                <a:cs typeface="Arial MT"/>
              </a:rPr>
              <a:t>Lausanne,</a:t>
            </a:r>
            <a:r>
              <a:rPr sz="700" spc="5" dirty="0">
                <a:solidFill>
                  <a:srgbClr val="231F20"/>
                </a:solidFill>
                <a:latin typeface="Arial MT"/>
                <a:cs typeface="Arial MT"/>
              </a:rPr>
              <a:t> </a:t>
            </a:r>
            <a:r>
              <a:rPr sz="700" spc="-45" dirty="0">
                <a:solidFill>
                  <a:srgbClr val="231F20"/>
                </a:solidFill>
                <a:latin typeface="Arial MT"/>
                <a:cs typeface="Arial MT"/>
              </a:rPr>
              <a:t>Switzerland;</a:t>
            </a:r>
            <a:r>
              <a:rPr sz="700" spc="-10" dirty="0">
                <a:solidFill>
                  <a:srgbClr val="231F20"/>
                </a:solidFill>
                <a:latin typeface="Arial MT"/>
                <a:cs typeface="Arial MT"/>
              </a:rPr>
              <a:t> </a:t>
            </a:r>
            <a:r>
              <a:rPr sz="675" spc="-52" baseline="37037" dirty="0">
                <a:solidFill>
                  <a:srgbClr val="231F20"/>
                </a:solidFill>
                <a:latin typeface="Arial MT"/>
                <a:cs typeface="Arial MT"/>
              </a:rPr>
              <a:t>40</a:t>
            </a:r>
            <a:r>
              <a:rPr sz="700" spc="-35" dirty="0">
                <a:solidFill>
                  <a:srgbClr val="231F20"/>
                </a:solidFill>
                <a:latin typeface="Arial MT"/>
                <a:cs typeface="Arial MT"/>
              </a:rPr>
              <a:t>Azienda</a:t>
            </a:r>
            <a:r>
              <a:rPr sz="700" dirty="0">
                <a:solidFill>
                  <a:srgbClr val="231F20"/>
                </a:solidFill>
                <a:latin typeface="Arial MT"/>
                <a:cs typeface="Arial MT"/>
              </a:rPr>
              <a:t> </a:t>
            </a:r>
            <a:r>
              <a:rPr sz="700" spc="-50" dirty="0">
                <a:solidFill>
                  <a:srgbClr val="231F20"/>
                </a:solidFill>
                <a:latin typeface="Arial MT"/>
                <a:cs typeface="Arial MT"/>
              </a:rPr>
              <a:t>Ospedaliera,</a:t>
            </a:r>
            <a:r>
              <a:rPr sz="700" spc="-5" dirty="0">
                <a:solidFill>
                  <a:srgbClr val="231F20"/>
                </a:solidFill>
                <a:latin typeface="Arial MT"/>
                <a:cs typeface="Arial MT"/>
              </a:rPr>
              <a:t> </a:t>
            </a:r>
            <a:r>
              <a:rPr sz="700" spc="-45" dirty="0">
                <a:solidFill>
                  <a:srgbClr val="231F20"/>
                </a:solidFill>
                <a:latin typeface="Arial MT"/>
                <a:cs typeface="Arial MT"/>
              </a:rPr>
              <a:t>Universitaria,</a:t>
            </a:r>
            <a:r>
              <a:rPr sz="700" spc="-5" dirty="0">
                <a:solidFill>
                  <a:srgbClr val="231F20"/>
                </a:solidFill>
                <a:latin typeface="Arial MT"/>
                <a:cs typeface="Arial MT"/>
              </a:rPr>
              <a:t> </a:t>
            </a:r>
            <a:r>
              <a:rPr sz="700" spc="-30" dirty="0">
                <a:solidFill>
                  <a:srgbClr val="231F20"/>
                </a:solidFill>
                <a:latin typeface="Arial MT"/>
                <a:cs typeface="Arial MT"/>
              </a:rPr>
              <a:t>Policlinico</a:t>
            </a:r>
            <a:r>
              <a:rPr sz="700" spc="-5" dirty="0">
                <a:solidFill>
                  <a:srgbClr val="231F20"/>
                </a:solidFill>
                <a:latin typeface="Arial MT"/>
                <a:cs typeface="Arial MT"/>
              </a:rPr>
              <a:t> </a:t>
            </a:r>
            <a:r>
              <a:rPr sz="700" spc="-150" dirty="0">
                <a:solidFill>
                  <a:srgbClr val="231F20"/>
                </a:solidFill>
                <a:latin typeface="Arial MT"/>
                <a:cs typeface="Arial MT"/>
              </a:rPr>
              <a:t>S</a:t>
            </a:r>
            <a:r>
              <a:rPr sz="700" spc="-130" dirty="0">
                <a:solidFill>
                  <a:srgbClr val="231F20"/>
                </a:solidFill>
                <a:latin typeface="Arial MT"/>
                <a:cs typeface="Arial MT"/>
              </a:rPr>
              <a:t> </a:t>
            </a:r>
            <a:r>
              <a:rPr sz="700" spc="-35" dirty="0">
                <a:solidFill>
                  <a:srgbClr val="231F20"/>
                </a:solidFill>
                <a:latin typeface="Arial MT"/>
                <a:cs typeface="Arial MT"/>
              </a:rPr>
              <a:t>Orsola-Malpighi</a:t>
            </a:r>
            <a:r>
              <a:rPr sz="700" spc="-5" dirty="0">
                <a:solidFill>
                  <a:srgbClr val="231F20"/>
                </a:solidFill>
                <a:latin typeface="Arial MT"/>
                <a:cs typeface="Arial MT"/>
              </a:rPr>
              <a:t> </a:t>
            </a:r>
            <a:r>
              <a:rPr sz="700" spc="-65" dirty="0">
                <a:solidFill>
                  <a:srgbClr val="231F20"/>
                </a:solidFill>
                <a:latin typeface="Arial MT"/>
                <a:cs typeface="Arial MT"/>
              </a:rPr>
              <a:t>Universita`</a:t>
            </a:r>
            <a:r>
              <a:rPr sz="700" spc="50" dirty="0">
                <a:solidFill>
                  <a:srgbClr val="231F20"/>
                </a:solidFill>
                <a:latin typeface="Arial MT"/>
                <a:cs typeface="Arial MT"/>
              </a:rPr>
              <a:t> </a:t>
            </a:r>
            <a:r>
              <a:rPr sz="700" spc="-15" dirty="0">
                <a:solidFill>
                  <a:srgbClr val="231F20"/>
                </a:solidFill>
                <a:latin typeface="Arial MT"/>
                <a:cs typeface="Arial MT"/>
              </a:rPr>
              <a:t>di</a:t>
            </a:r>
            <a:r>
              <a:rPr sz="700" spc="-5" dirty="0">
                <a:solidFill>
                  <a:srgbClr val="231F20"/>
                </a:solidFill>
                <a:latin typeface="Arial MT"/>
                <a:cs typeface="Arial MT"/>
              </a:rPr>
              <a:t> </a:t>
            </a:r>
            <a:r>
              <a:rPr sz="700" spc="-45" dirty="0">
                <a:solidFill>
                  <a:srgbClr val="231F20"/>
                </a:solidFill>
                <a:latin typeface="Arial MT"/>
                <a:cs typeface="Arial MT"/>
              </a:rPr>
              <a:t>Bologna,</a:t>
            </a:r>
            <a:r>
              <a:rPr sz="700" spc="-10" dirty="0">
                <a:solidFill>
                  <a:srgbClr val="231F20"/>
                </a:solidFill>
                <a:latin typeface="Arial MT"/>
                <a:cs typeface="Arial MT"/>
              </a:rPr>
              <a:t> </a:t>
            </a:r>
            <a:r>
              <a:rPr sz="700" spc="-45" dirty="0">
                <a:solidFill>
                  <a:srgbClr val="231F20"/>
                </a:solidFill>
                <a:latin typeface="Arial MT"/>
                <a:cs typeface="Arial MT"/>
              </a:rPr>
              <a:t>Bologna; </a:t>
            </a:r>
            <a:r>
              <a:rPr sz="700" spc="-180" dirty="0">
                <a:solidFill>
                  <a:srgbClr val="231F20"/>
                </a:solidFill>
                <a:latin typeface="Arial MT"/>
                <a:cs typeface="Arial MT"/>
              </a:rPr>
              <a:t> </a:t>
            </a:r>
            <a:r>
              <a:rPr sz="675" spc="-52" baseline="37037" dirty="0">
                <a:solidFill>
                  <a:srgbClr val="231F20"/>
                </a:solidFill>
                <a:latin typeface="Arial MT"/>
                <a:cs typeface="Arial MT"/>
              </a:rPr>
              <a:t>41</a:t>
            </a:r>
            <a:r>
              <a:rPr sz="700" spc="-35" dirty="0">
                <a:solidFill>
                  <a:srgbClr val="231F20"/>
                </a:solidFill>
                <a:latin typeface="Arial MT"/>
                <a:cs typeface="Arial MT"/>
              </a:rPr>
              <a:t>Azienda</a:t>
            </a:r>
            <a:r>
              <a:rPr sz="700" spc="-5" dirty="0">
                <a:solidFill>
                  <a:srgbClr val="231F20"/>
                </a:solidFill>
                <a:latin typeface="Arial MT"/>
                <a:cs typeface="Arial MT"/>
              </a:rPr>
              <a:t> </a:t>
            </a:r>
            <a:r>
              <a:rPr sz="700" spc="-45" dirty="0">
                <a:solidFill>
                  <a:srgbClr val="231F20"/>
                </a:solidFill>
                <a:latin typeface="Arial MT"/>
                <a:cs typeface="Arial MT"/>
              </a:rPr>
              <a:t>Ospedaliero,</a:t>
            </a:r>
            <a:r>
              <a:rPr sz="700" spc="-10" dirty="0">
                <a:solidFill>
                  <a:srgbClr val="231F20"/>
                </a:solidFill>
                <a:latin typeface="Arial MT"/>
                <a:cs typeface="Arial MT"/>
              </a:rPr>
              <a:t> </a:t>
            </a:r>
            <a:r>
              <a:rPr sz="700" spc="-40" dirty="0">
                <a:solidFill>
                  <a:srgbClr val="231F20"/>
                </a:solidFill>
                <a:latin typeface="Arial MT"/>
                <a:cs typeface="Arial MT"/>
              </a:rPr>
              <a:t>Universitaria</a:t>
            </a:r>
            <a:r>
              <a:rPr sz="700" spc="-5" dirty="0">
                <a:solidFill>
                  <a:srgbClr val="231F20"/>
                </a:solidFill>
                <a:latin typeface="Arial MT"/>
                <a:cs typeface="Arial MT"/>
              </a:rPr>
              <a:t> </a:t>
            </a:r>
            <a:r>
              <a:rPr sz="700" spc="-50" dirty="0">
                <a:solidFill>
                  <a:srgbClr val="231F20"/>
                </a:solidFill>
                <a:latin typeface="Arial MT"/>
                <a:cs typeface="Arial MT"/>
              </a:rPr>
              <a:t>Cita</a:t>
            </a:r>
            <a:r>
              <a:rPr sz="700" spc="-10" dirty="0">
                <a:solidFill>
                  <a:srgbClr val="231F20"/>
                </a:solidFill>
                <a:latin typeface="Arial MT"/>
                <a:cs typeface="Arial MT"/>
              </a:rPr>
              <a:t> </a:t>
            </a:r>
            <a:r>
              <a:rPr sz="700" spc="-35" dirty="0">
                <a:solidFill>
                  <a:srgbClr val="231F20"/>
                </a:solidFill>
                <a:latin typeface="Arial MT"/>
                <a:cs typeface="Arial MT"/>
              </a:rPr>
              <a:t>della</a:t>
            </a:r>
            <a:r>
              <a:rPr sz="700" spc="-5" dirty="0">
                <a:solidFill>
                  <a:srgbClr val="231F20"/>
                </a:solidFill>
                <a:latin typeface="Arial MT"/>
                <a:cs typeface="Arial MT"/>
              </a:rPr>
              <a:t> </a:t>
            </a:r>
            <a:r>
              <a:rPr sz="700" spc="-50" dirty="0">
                <a:solidFill>
                  <a:srgbClr val="231F20"/>
                </a:solidFill>
                <a:latin typeface="Arial MT"/>
                <a:cs typeface="Arial MT"/>
              </a:rPr>
              <a:t>Salute</a:t>
            </a:r>
            <a:r>
              <a:rPr sz="700" spc="-5" dirty="0">
                <a:solidFill>
                  <a:srgbClr val="231F20"/>
                </a:solidFill>
                <a:latin typeface="Arial MT"/>
                <a:cs typeface="Arial MT"/>
              </a:rPr>
              <a:t> </a:t>
            </a:r>
            <a:r>
              <a:rPr sz="700" spc="-55" dirty="0">
                <a:solidFill>
                  <a:srgbClr val="231F20"/>
                </a:solidFill>
                <a:latin typeface="Arial MT"/>
                <a:cs typeface="Arial MT"/>
              </a:rPr>
              <a:t>e</a:t>
            </a:r>
            <a:r>
              <a:rPr sz="700" spc="-10" dirty="0">
                <a:solidFill>
                  <a:srgbClr val="231F20"/>
                </a:solidFill>
                <a:latin typeface="Arial MT"/>
                <a:cs typeface="Arial MT"/>
              </a:rPr>
              <a:t> </a:t>
            </a:r>
            <a:r>
              <a:rPr sz="700" spc="-35" dirty="0">
                <a:solidFill>
                  <a:srgbClr val="231F20"/>
                </a:solidFill>
                <a:latin typeface="Arial MT"/>
                <a:cs typeface="Arial MT"/>
              </a:rPr>
              <a:t>della</a:t>
            </a:r>
            <a:r>
              <a:rPr sz="700" spc="-10" dirty="0">
                <a:solidFill>
                  <a:srgbClr val="231F20"/>
                </a:solidFill>
                <a:latin typeface="Arial MT"/>
                <a:cs typeface="Arial MT"/>
              </a:rPr>
              <a:t> </a:t>
            </a:r>
            <a:r>
              <a:rPr sz="700" spc="-65" dirty="0">
                <a:solidFill>
                  <a:srgbClr val="231F20"/>
                </a:solidFill>
                <a:latin typeface="Arial MT"/>
                <a:cs typeface="Arial MT"/>
              </a:rPr>
              <a:t>Scienza</a:t>
            </a:r>
            <a:r>
              <a:rPr sz="700" spc="-5" dirty="0">
                <a:solidFill>
                  <a:srgbClr val="231F20"/>
                </a:solidFill>
                <a:latin typeface="Arial MT"/>
                <a:cs typeface="Arial MT"/>
              </a:rPr>
              <a:t> </a:t>
            </a:r>
            <a:r>
              <a:rPr sz="700" spc="-15" dirty="0">
                <a:solidFill>
                  <a:srgbClr val="231F20"/>
                </a:solidFill>
                <a:latin typeface="Arial MT"/>
                <a:cs typeface="Arial MT"/>
              </a:rPr>
              <a:t>di </a:t>
            </a:r>
            <a:r>
              <a:rPr sz="700" spc="-40" dirty="0">
                <a:solidFill>
                  <a:srgbClr val="231F20"/>
                </a:solidFill>
                <a:latin typeface="Arial MT"/>
                <a:cs typeface="Arial MT"/>
              </a:rPr>
              <a:t>Torino,</a:t>
            </a:r>
            <a:r>
              <a:rPr sz="700" spc="-5" dirty="0">
                <a:solidFill>
                  <a:srgbClr val="231F20"/>
                </a:solidFill>
                <a:latin typeface="Arial MT"/>
                <a:cs typeface="Arial MT"/>
              </a:rPr>
              <a:t> </a:t>
            </a:r>
            <a:r>
              <a:rPr sz="700" spc="-45" dirty="0">
                <a:solidFill>
                  <a:srgbClr val="231F20"/>
                </a:solidFill>
                <a:latin typeface="Arial MT"/>
                <a:cs typeface="Arial MT"/>
              </a:rPr>
              <a:t>Turin,</a:t>
            </a:r>
            <a:r>
              <a:rPr sz="700" spc="-10" dirty="0">
                <a:solidFill>
                  <a:srgbClr val="231F20"/>
                </a:solidFill>
                <a:latin typeface="Arial MT"/>
                <a:cs typeface="Arial MT"/>
              </a:rPr>
              <a:t> </a:t>
            </a:r>
            <a:r>
              <a:rPr sz="700" spc="-45" dirty="0">
                <a:solidFill>
                  <a:srgbClr val="231F20"/>
                </a:solidFill>
                <a:latin typeface="Arial MT"/>
                <a:cs typeface="Arial MT"/>
              </a:rPr>
              <a:t>Italy;</a:t>
            </a:r>
            <a:r>
              <a:rPr sz="700" spc="-10" dirty="0">
                <a:solidFill>
                  <a:srgbClr val="231F20"/>
                </a:solidFill>
                <a:latin typeface="Arial MT"/>
                <a:cs typeface="Arial MT"/>
              </a:rPr>
              <a:t> </a:t>
            </a:r>
            <a:r>
              <a:rPr sz="675" spc="-52" baseline="37037" dirty="0">
                <a:solidFill>
                  <a:srgbClr val="231F20"/>
                </a:solidFill>
                <a:latin typeface="Arial MT"/>
                <a:cs typeface="Arial MT"/>
              </a:rPr>
              <a:t>42</a:t>
            </a:r>
            <a:r>
              <a:rPr sz="700" spc="-35" dirty="0">
                <a:solidFill>
                  <a:srgbClr val="231F20"/>
                </a:solidFill>
                <a:latin typeface="Arial MT"/>
                <a:cs typeface="Arial MT"/>
              </a:rPr>
              <a:t>Fundacio</a:t>
            </a:r>
            <a:r>
              <a:rPr sz="700" spc="-5" dirty="0">
                <a:solidFill>
                  <a:srgbClr val="231F20"/>
                </a:solidFill>
                <a:latin typeface="Arial MT"/>
                <a:cs typeface="Arial MT"/>
              </a:rPr>
              <a:t> </a:t>
            </a:r>
            <a:r>
              <a:rPr sz="700" spc="-35" dirty="0">
                <a:solidFill>
                  <a:srgbClr val="231F20"/>
                </a:solidFill>
                <a:latin typeface="Arial MT"/>
                <a:cs typeface="Arial MT"/>
              </a:rPr>
              <a:t>de</a:t>
            </a:r>
            <a:r>
              <a:rPr sz="700" spc="-10" dirty="0">
                <a:solidFill>
                  <a:srgbClr val="231F20"/>
                </a:solidFill>
                <a:latin typeface="Arial MT"/>
                <a:cs typeface="Arial MT"/>
              </a:rPr>
              <a:t> </a:t>
            </a:r>
            <a:r>
              <a:rPr sz="700" spc="-50" dirty="0">
                <a:solidFill>
                  <a:srgbClr val="231F20"/>
                </a:solidFill>
                <a:latin typeface="Arial MT"/>
                <a:cs typeface="Arial MT"/>
              </a:rPr>
              <a:t>Gestio</a:t>
            </a:r>
            <a:r>
              <a:rPr sz="700" spc="-5" dirty="0">
                <a:solidFill>
                  <a:srgbClr val="231F20"/>
                </a:solidFill>
                <a:latin typeface="Arial MT"/>
                <a:cs typeface="Arial MT"/>
              </a:rPr>
              <a:t> </a:t>
            </a:r>
            <a:r>
              <a:rPr sz="700" spc="-50" dirty="0">
                <a:solidFill>
                  <a:srgbClr val="231F20"/>
                </a:solidFill>
                <a:latin typeface="Arial MT"/>
                <a:cs typeface="Arial MT"/>
              </a:rPr>
              <a:t>Sanitaria</a:t>
            </a:r>
            <a:r>
              <a:rPr sz="700" spc="-5" dirty="0">
                <a:solidFill>
                  <a:srgbClr val="231F20"/>
                </a:solidFill>
                <a:latin typeface="Arial MT"/>
                <a:cs typeface="Arial MT"/>
              </a:rPr>
              <a:t> </a:t>
            </a:r>
            <a:r>
              <a:rPr sz="700" spc="-35" dirty="0">
                <a:solidFill>
                  <a:srgbClr val="231F20"/>
                </a:solidFill>
                <a:latin typeface="Arial MT"/>
                <a:cs typeface="Arial MT"/>
              </a:rPr>
              <a:t>de</a:t>
            </a:r>
            <a:r>
              <a:rPr sz="700" spc="-10" dirty="0">
                <a:solidFill>
                  <a:srgbClr val="231F20"/>
                </a:solidFill>
                <a:latin typeface="Arial MT"/>
                <a:cs typeface="Arial MT"/>
              </a:rPr>
              <a:t> </a:t>
            </a:r>
            <a:r>
              <a:rPr sz="700" spc="-35" dirty="0">
                <a:solidFill>
                  <a:srgbClr val="231F20"/>
                </a:solidFill>
                <a:latin typeface="Arial MT"/>
                <a:cs typeface="Arial MT"/>
              </a:rPr>
              <a:t>L’hospital</a:t>
            </a:r>
            <a:r>
              <a:rPr sz="700" spc="-10" dirty="0">
                <a:solidFill>
                  <a:srgbClr val="231F20"/>
                </a:solidFill>
                <a:latin typeface="Arial MT"/>
                <a:cs typeface="Arial MT"/>
              </a:rPr>
              <a:t> </a:t>
            </a:r>
            <a:r>
              <a:rPr sz="700" spc="-35" dirty="0">
                <a:solidFill>
                  <a:srgbClr val="231F20"/>
                </a:solidFill>
                <a:latin typeface="Arial MT"/>
                <a:cs typeface="Arial MT"/>
              </a:rPr>
              <a:t>de</a:t>
            </a:r>
            <a:r>
              <a:rPr sz="700" spc="-10" dirty="0">
                <a:solidFill>
                  <a:srgbClr val="231F20"/>
                </a:solidFill>
                <a:latin typeface="Arial MT"/>
                <a:cs typeface="Arial MT"/>
              </a:rPr>
              <a:t> </a:t>
            </a:r>
            <a:r>
              <a:rPr sz="700" spc="-45" dirty="0">
                <a:solidFill>
                  <a:srgbClr val="231F20"/>
                </a:solidFill>
                <a:latin typeface="Arial MT"/>
                <a:cs typeface="Arial MT"/>
              </a:rPr>
              <a:t>la</a:t>
            </a:r>
            <a:r>
              <a:rPr sz="700" spc="-5" dirty="0">
                <a:solidFill>
                  <a:srgbClr val="231F20"/>
                </a:solidFill>
                <a:latin typeface="Arial MT"/>
                <a:cs typeface="Arial MT"/>
              </a:rPr>
              <a:t> </a:t>
            </a:r>
            <a:r>
              <a:rPr sz="700" spc="-90" dirty="0">
                <a:solidFill>
                  <a:srgbClr val="231F20"/>
                </a:solidFill>
                <a:latin typeface="Arial MT"/>
                <a:cs typeface="Arial MT"/>
              </a:rPr>
              <a:t>SANTA</a:t>
            </a:r>
            <a:r>
              <a:rPr sz="700" spc="-10" dirty="0">
                <a:solidFill>
                  <a:srgbClr val="231F20"/>
                </a:solidFill>
                <a:latin typeface="Arial MT"/>
                <a:cs typeface="Arial MT"/>
              </a:rPr>
              <a:t> </a:t>
            </a:r>
            <a:r>
              <a:rPr sz="700" spc="-125" dirty="0">
                <a:solidFill>
                  <a:srgbClr val="231F20"/>
                </a:solidFill>
                <a:latin typeface="Arial MT"/>
                <a:cs typeface="Arial MT"/>
              </a:rPr>
              <a:t>CREU</a:t>
            </a:r>
            <a:r>
              <a:rPr sz="700" spc="-70" dirty="0">
                <a:solidFill>
                  <a:srgbClr val="231F20"/>
                </a:solidFill>
                <a:latin typeface="Arial MT"/>
                <a:cs typeface="Arial MT"/>
              </a:rPr>
              <a:t> </a:t>
            </a:r>
            <a:r>
              <a:rPr sz="700" spc="-50" dirty="0">
                <a:solidFill>
                  <a:srgbClr val="231F20"/>
                </a:solidFill>
                <a:latin typeface="Arial MT"/>
                <a:cs typeface="Arial MT"/>
              </a:rPr>
              <a:t>I</a:t>
            </a:r>
            <a:r>
              <a:rPr sz="700" spc="-15" dirty="0">
                <a:solidFill>
                  <a:srgbClr val="231F20"/>
                </a:solidFill>
                <a:latin typeface="Arial MT"/>
                <a:cs typeface="Arial MT"/>
              </a:rPr>
              <a:t> </a:t>
            </a:r>
            <a:r>
              <a:rPr sz="700" spc="-60" dirty="0">
                <a:solidFill>
                  <a:srgbClr val="231F20"/>
                </a:solidFill>
                <a:latin typeface="Arial MT"/>
                <a:cs typeface="Arial MT"/>
              </a:rPr>
              <a:t>Sant</a:t>
            </a:r>
            <a:r>
              <a:rPr sz="700" spc="-10" dirty="0">
                <a:solidFill>
                  <a:srgbClr val="231F20"/>
                </a:solidFill>
                <a:latin typeface="Arial MT"/>
                <a:cs typeface="Arial MT"/>
              </a:rPr>
              <a:t> </a:t>
            </a:r>
            <a:r>
              <a:rPr sz="700" spc="-75" dirty="0">
                <a:solidFill>
                  <a:srgbClr val="231F20"/>
                </a:solidFill>
                <a:latin typeface="Arial MT"/>
                <a:cs typeface="Arial MT"/>
              </a:rPr>
              <a:t>Pau, </a:t>
            </a:r>
            <a:r>
              <a:rPr sz="700" spc="-180" dirty="0">
                <a:solidFill>
                  <a:srgbClr val="231F20"/>
                </a:solidFill>
                <a:latin typeface="Arial MT"/>
                <a:cs typeface="Arial MT"/>
              </a:rPr>
              <a:t> </a:t>
            </a:r>
            <a:r>
              <a:rPr sz="700" spc="-55" dirty="0">
                <a:solidFill>
                  <a:srgbClr val="231F20"/>
                </a:solidFill>
                <a:latin typeface="Arial MT"/>
                <a:cs typeface="Arial MT"/>
              </a:rPr>
              <a:t>Barcelona,</a:t>
            </a:r>
            <a:r>
              <a:rPr sz="700" spc="-50" dirty="0">
                <a:solidFill>
                  <a:srgbClr val="231F20"/>
                </a:solidFill>
                <a:latin typeface="Arial MT"/>
                <a:cs typeface="Arial MT"/>
              </a:rPr>
              <a:t> </a:t>
            </a:r>
            <a:r>
              <a:rPr sz="700" spc="-60" dirty="0">
                <a:solidFill>
                  <a:srgbClr val="231F20"/>
                </a:solidFill>
                <a:latin typeface="Arial MT"/>
                <a:cs typeface="Arial MT"/>
              </a:rPr>
              <a:t>Spain;</a:t>
            </a:r>
            <a:r>
              <a:rPr sz="700" spc="-55" dirty="0">
                <a:solidFill>
                  <a:srgbClr val="231F20"/>
                </a:solidFill>
                <a:latin typeface="Arial MT"/>
                <a:cs typeface="Arial MT"/>
              </a:rPr>
              <a:t> </a:t>
            </a:r>
            <a:r>
              <a:rPr sz="675" spc="-52" baseline="37037" dirty="0">
                <a:solidFill>
                  <a:srgbClr val="231F20"/>
                </a:solidFill>
                <a:latin typeface="Arial MT"/>
                <a:cs typeface="Arial MT"/>
              </a:rPr>
              <a:t>43</a:t>
            </a:r>
            <a:r>
              <a:rPr sz="700" spc="-35" dirty="0">
                <a:solidFill>
                  <a:srgbClr val="231F20"/>
                </a:solidFill>
                <a:latin typeface="Arial MT"/>
                <a:cs typeface="Arial MT"/>
              </a:rPr>
              <a:t>Helios Klinikum </a:t>
            </a:r>
            <a:r>
              <a:rPr sz="700" spc="-40" dirty="0">
                <a:solidFill>
                  <a:srgbClr val="231F20"/>
                </a:solidFill>
                <a:latin typeface="Arial MT"/>
                <a:cs typeface="Arial MT"/>
              </a:rPr>
              <a:t>Berlin </a:t>
            </a:r>
            <a:r>
              <a:rPr sz="700" spc="-60" dirty="0">
                <a:solidFill>
                  <a:srgbClr val="231F20"/>
                </a:solidFill>
                <a:latin typeface="Arial MT"/>
                <a:cs typeface="Arial MT"/>
              </a:rPr>
              <a:t>Buch,</a:t>
            </a:r>
            <a:r>
              <a:rPr sz="700" spc="-55" dirty="0">
                <a:solidFill>
                  <a:srgbClr val="231F20"/>
                </a:solidFill>
                <a:latin typeface="Arial MT"/>
                <a:cs typeface="Arial MT"/>
              </a:rPr>
              <a:t> </a:t>
            </a:r>
            <a:r>
              <a:rPr sz="700" spc="-50" dirty="0">
                <a:solidFill>
                  <a:srgbClr val="231F20"/>
                </a:solidFill>
                <a:latin typeface="Arial MT"/>
                <a:cs typeface="Arial MT"/>
              </a:rPr>
              <a:t>Berlin,</a:t>
            </a:r>
            <a:r>
              <a:rPr sz="700" spc="-45" dirty="0">
                <a:solidFill>
                  <a:srgbClr val="231F20"/>
                </a:solidFill>
                <a:latin typeface="Arial MT"/>
                <a:cs typeface="Arial MT"/>
              </a:rPr>
              <a:t> </a:t>
            </a:r>
            <a:r>
              <a:rPr sz="700" spc="-55" dirty="0">
                <a:solidFill>
                  <a:srgbClr val="231F20"/>
                </a:solidFill>
                <a:latin typeface="Arial MT"/>
                <a:cs typeface="Arial MT"/>
              </a:rPr>
              <a:t>Germany;</a:t>
            </a:r>
            <a:r>
              <a:rPr sz="700" spc="-50" dirty="0">
                <a:solidFill>
                  <a:srgbClr val="231F20"/>
                </a:solidFill>
                <a:latin typeface="Arial MT"/>
                <a:cs typeface="Arial MT"/>
              </a:rPr>
              <a:t> </a:t>
            </a:r>
            <a:r>
              <a:rPr sz="675" spc="-127" baseline="37037" dirty="0">
                <a:solidFill>
                  <a:srgbClr val="231F20"/>
                </a:solidFill>
                <a:latin typeface="Arial MT"/>
                <a:cs typeface="Arial MT"/>
              </a:rPr>
              <a:t>44</a:t>
            </a:r>
            <a:r>
              <a:rPr sz="700" spc="-85" dirty="0">
                <a:solidFill>
                  <a:srgbClr val="231F20"/>
                </a:solidFill>
                <a:latin typeface="Arial MT"/>
                <a:cs typeface="Arial MT"/>
              </a:rPr>
              <a:t>YCRC</a:t>
            </a:r>
            <a:r>
              <a:rPr sz="700" spc="-80" dirty="0">
                <a:solidFill>
                  <a:srgbClr val="231F20"/>
                </a:solidFill>
                <a:latin typeface="Arial MT"/>
                <a:cs typeface="Arial MT"/>
              </a:rPr>
              <a:t> </a:t>
            </a:r>
            <a:r>
              <a:rPr sz="700" spc="-30" dirty="0">
                <a:solidFill>
                  <a:srgbClr val="231F20"/>
                </a:solidFill>
                <a:latin typeface="Arial MT"/>
                <a:cs typeface="Arial MT"/>
              </a:rPr>
              <a:t>Department </a:t>
            </a:r>
            <a:r>
              <a:rPr sz="700" spc="-15" dirty="0">
                <a:solidFill>
                  <a:srgbClr val="231F20"/>
                </a:solidFill>
                <a:latin typeface="Arial MT"/>
                <a:cs typeface="Arial MT"/>
              </a:rPr>
              <a:t>of </a:t>
            </a:r>
            <a:r>
              <a:rPr sz="700" spc="-40" dirty="0">
                <a:solidFill>
                  <a:srgbClr val="231F20"/>
                </a:solidFill>
                <a:latin typeface="Arial MT"/>
                <a:cs typeface="Arial MT"/>
              </a:rPr>
              <a:t>Clinical </a:t>
            </a:r>
            <a:r>
              <a:rPr sz="700" spc="-35" dirty="0">
                <a:solidFill>
                  <a:srgbClr val="231F20"/>
                </a:solidFill>
                <a:latin typeface="Arial MT"/>
                <a:cs typeface="Arial MT"/>
              </a:rPr>
              <a:t>Oncology, </a:t>
            </a:r>
            <a:r>
              <a:rPr sz="700" spc="-45" dirty="0">
                <a:solidFill>
                  <a:srgbClr val="231F20"/>
                </a:solidFill>
                <a:latin typeface="Arial MT"/>
                <a:cs typeface="Arial MT"/>
              </a:rPr>
              <a:t>Weston </a:t>
            </a:r>
            <a:r>
              <a:rPr sz="700" spc="-75" dirty="0">
                <a:solidFill>
                  <a:srgbClr val="231F20"/>
                </a:solidFill>
                <a:latin typeface="Arial MT"/>
                <a:cs typeface="Arial MT"/>
              </a:rPr>
              <a:t>Park</a:t>
            </a:r>
            <a:r>
              <a:rPr sz="700" spc="-70" dirty="0">
                <a:solidFill>
                  <a:srgbClr val="231F20"/>
                </a:solidFill>
                <a:latin typeface="Arial MT"/>
                <a:cs typeface="Arial MT"/>
              </a:rPr>
              <a:t> </a:t>
            </a:r>
            <a:r>
              <a:rPr sz="700" spc="-35" dirty="0">
                <a:solidFill>
                  <a:srgbClr val="231F20"/>
                </a:solidFill>
                <a:latin typeface="Arial MT"/>
                <a:cs typeface="Arial MT"/>
              </a:rPr>
              <a:t>Hospital </a:t>
            </a:r>
            <a:r>
              <a:rPr sz="700" spc="-95" dirty="0">
                <a:solidFill>
                  <a:srgbClr val="231F20"/>
                </a:solidFill>
                <a:latin typeface="Arial MT"/>
                <a:cs typeface="Arial MT"/>
              </a:rPr>
              <a:t>NHS</a:t>
            </a:r>
            <a:r>
              <a:rPr sz="700" spc="-90" dirty="0">
                <a:solidFill>
                  <a:srgbClr val="231F20"/>
                </a:solidFill>
                <a:latin typeface="Arial MT"/>
                <a:cs typeface="Arial MT"/>
              </a:rPr>
              <a:t> </a:t>
            </a:r>
            <a:r>
              <a:rPr sz="700" spc="-55" dirty="0">
                <a:solidFill>
                  <a:srgbClr val="231F20"/>
                </a:solidFill>
                <a:latin typeface="Arial MT"/>
                <a:cs typeface="Arial MT"/>
              </a:rPr>
              <a:t>Trust, </a:t>
            </a:r>
            <a:r>
              <a:rPr sz="700" spc="-45" dirty="0">
                <a:solidFill>
                  <a:srgbClr val="231F20"/>
                </a:solidFill>
                <a:latin typeface="Arial MT"/>
                <a:cs typeface="Arial MT"/>
              </a:rPr>
              <a:t>Shefﬁeld, </a:t>
            </a:r>
            <a:r>
              <a:rPr sz="700" spc="-95" dirty="0">
                <a:solidFill>
                  <a:srgbClr val="231F20"/>
                </a:solidFill>
                <a:latin typeface="Arial MT"/>
                <a:cs typeface="Arial MT"/>
              </a:rPr>
              <a:t>UK;</a:t>
            </a:r>
            <a:r>
              <a:rPr sz="700" spc="-90" dirty="0">
                <a:solidFill>
                  <a:srgbClr val="231F20"/>
                </a:solidFill>
                <a:latin typeface="Arial MT"/>
                <a:cs typeface="Arial MT"/>
              </a:rPr>
              <a:t> </a:t>
            </a:r>
            <a:r>
              <a:rPr sz="675" spc="-60" baseline="37037" dirty="0">
                <a:solidFill>
                  <a:srgbClr val="231F20"/>
                </a:solidFill>
                <a:latin typeface="Arial MT"/>
                <a:cs typeface="Arial MT"/>
              </a:rPr>
              <a:t>45</a:t>
            </a:r>
            <a:r>
              <a:rPr sz="700" spc="-40" dirty="0">
                <a:solidFill>
                  <a:srgbClr val="231F20"/>
                </a:solidFill>
                <a:latin typeface="Arial MT"/>
                <a:cs typeface="Arial MT"/>
              </a:rPr>
              <a:t>Aarhus </a:t>
            </a:r>
            <a:r>
              <a:rPr sz="700" spc="-35" dirty="0">
                <a:solidFill>
                  <a:srgbClr val="231F20"/>
                </a:solidFill>
                <a:latin typeface="Arial MT"/>
                <a:cs typeface="Arial MT"/>
              </a:rPr>
              <a:t> University </a:t>
            </a:r>
            <a:r>
              <a:rPr sz="700" spc="-40" dirty="0">
                <a:solidFill>
                  <a:srgbClr val="231F20"/>
                </a:solidFill>
                <a:latin typeface="Arial MT"/>
                <a:cs typeface="Arial MT"/>
              </a:rPr>
              <a:t>Hospital, </a:t>
            </a:r>
            <a:r>
              <a:rPr sz="700" spc="-55" dirty="0">
                <a:solidFill>
                  <a:srgbClr val="231F20"/>
                </a:solidFill>
                <a:latin typeface="Arial MT"/>
                <a:cs typeface="Arial MT"/>
              </a:rPr>
              <a:t>Aarhus,</a:t>
            </a:r>
            <a:r>
              <a:rPr sz="700" spc="-50" dirty="0">
                <a:solidFill>
                  <a:srgbClr val="231F20"/>
                </a:solidFill>
                <a:latin typeface="Arial MT"/>
                <a:cs typeface="Arial MT"/>
              </a:rPr>
              <a:t> </a:t>
            </a:r>
            <a:r>
              <a:rPr sz="700" spc="-45" dirty="0">
                <a:solidFill>
                  <a:srgbClr val="231F20"/>
                </a:solidFill>
                <a:latin typeface="Arial MT"/>
                <a:cs typeface="Arial MT"/>
              </a:rPr>
              <a:t>Finland; </a:t>
            </a:r>
            <a:r>
              <a:rPr sz="675" spc="-52" baseline="37037" dirty="0">
                <a:solidFill>
                  <a:srgbClr val="231F20"/>
                </a:solidFill>
                <a:latin typeface="Arial MT"/>
                <a:cs typeface="Arial MT"/>
              </a:rPr>
              <a:t>46</a:t>
            </a:r>
            <a:r>
              <a:rPr sz="700" spc="-35" dirty="0">
                <a:solidFill>
                  <a:srgbClr val="231F20"/>
                </a:solidFill>
                <a:latin typeface="Arial MT"/>
                <a:cs typeface="Arial MT"/>
              </a:rPr>
              <a:t>Leuven </a:t>
            </a:r>
            <a:r>
              <a:rPr sz="700" spc="-60" dirty="0">
                <a:solidFill>
                  <a:srgbClr val="231F20"/>
                </a:solidFill>
                <a:latin typeface="Arial MT"/>
                <a:cs typeface="Arial MT"/>
              </a:rPr>
              <a:t>Cancer</a:t>
            </a:r>
            <a:r>
              <a:rPr sz="700" spc="-55" dirty="0">
                <a:solidFill>
                  <a:srgbClr val="231F20"/>
                </a:solidFill>
                <a:latin typeface="Arial MT"/>
                <a:cs typeface="Arial MT"/>
              </a:rPr>
              <a:t> </a:t>
            </a:r>
            <a:r>
              <a:rPr sz="700" spc="-30" dirty="0">
                <a:solidFill>
                  <a:srgbClr val="231F20"/>
                </a:solidFill>
                <a:latin typeface="Arial MT"/>
                <a:cs typeface="Arial MT"/>
              </a:rPr>
              <a:t>Institute, </a:t>
            </a:r>
            <a:r>
              <a:rPr sz="700" spc="-50" dirty="0">
                <a:solidFill>
                  <a:srgbClr val="231F20"/>
                </a:solidFill>
                <a:latin typeface="Arial MT"/>
                <a:cs typeface="Arial MT"/>
              </a:rPr>
              <a:t>Leuven,</a:t>
            </a:r>
            <a:r>
              <a:rPr sz="700" spc="-45" dirty="0">
                <a:solidFill>
                  <a:srgbClr val="231F20"/>
                </a:solidFill>
                <a:latin typeface="Arial MT"/>
                <a:cs typeface="Arial MT"/>
              </a:rPr>
              <a:t> </a:t>
            </a:r>
            <a:r>
              <a:rPr sz="700" spc="-40" dirty="0">
                <a:solidFill>
                  <a:srgbClr val="231F20"/>
                </a:solidFill>
                <a:latin typeface="Arial MT"/>
                <a:cs typeface="Arial MT"/>
              </a:rPr>
              <a:t>Belgium; </a:t>
            </a:r>
            <a:r>
              <a:rPr sz="675" spc="-37" baseline="37037" dirty="0">
                <a:solidFill>
                  <a:srgbClr val="231F20"/>
                </a:solidFill>
                <a:latin typeface="Arial MT"/>
                <a:cs typeface="Arial MT"/>
              </a:rPr>
              <a:t>47</a:t>
            </a:r>
            <a:r>
              <a:rPr sz="700" spc="-25" dirty="0">
                <a:solidFill>
                  <a:srgbClr val="231F20"/>
                </a:solidFill>
                <a:latin typeface="Arial MT"/>
                <a:cs typeface="Arial MT"/>
              </a:rPr>
              <a:t>Department </a:t>
            </a:r>
            <a:r>
              <a:rPr sz="700" spc="-15" dirty="0">
                <a:solidFill>
                  <a:srgbClr val="231F20"/>
                </a:solidFill>
                <a:latin typeface="Arial MT"/>
                <a:cs typeface="Arial MT"/>
              </a:rPr>
              <a:t>of </a:t>
            </a:r>
            <a:r>
              <a:rPr sz="700" spc="-35" dirty="0">
                <a:solidFill>
                  <a:srgbClr val="231F20"/>
                </a:solidFill>
                <a:latin typeface="Arial MT"/>
                <a:cs typeface="Arial MT"/>
              </a:rPr>
              <a:t>Medical Oncology, </a:t>
            </a:r>
            <a:r>
              <a:rPr sz="700" spc="-70" dirty="0">
                <a:solidFill>
                  <a:srgbClr val="231F20"/>
                </a:solidFill>
                <a:latin typeface="Arial MT"/>
                <a:cs typeface="Arial MT"/>
              </a:rPr>
              <a:t>Erasmus</a:t>
            </a:r>
            <a:r>
              <a:rPr sz="700" spc="-65" dirty="0">
                <a:solidFill>
                  <a:srgbClr val="231F20"/>
                </a:solidFill>
                <a:latin typeface="Arial MT"/>
                <a:cs typeface="Arial MT"/>
              </a:rPr>
              <a:t> </a:t>
            </a:r>
            <a:r>
              <a:rPr sz="700" spc="-80" dirty="0">
                <a:solidFill>
                  <a:srgbClr val="231F20"/>
                </a:solidFill>
                <a:latin typeface="Arial MT"/>
                <a:cs typeface="Arial MT"/>
              </a:rPr>
              <a:t>MC</a:t>
            </a:r>
            <a:r>
              <a:rPr sz="700" spc="-75" dirty="0">
                <a:solidFill>
                  <a:srgbClr val="231F20"/>
                </a:solidFill>
                <a:latin typeface="Arial MT"/>
                <a:cs typeface="Arial MT"/>
              </a:rPr>
              <a:t> </a:t>
            </a:r>
            <a:r>
              <a:rPr sz="700" spc="-60" dirty="0">
                <a:solidFill>
                  <a:srgbClr val="231F20"/>
                </a:solidFill>
                <a:latin typeface="Arial MT"/>
                <a:cs typeface="Arial MT"/>
              </a:rPr>
              <a:t>Cancer</a:t>
            </a:r>
            <a:r>
              <a:rPr sz="700" spc="-55" dirty="0">
                <a:solidFill>
                  <a:srgbClr val="231F20"/>
                </a:solidFill>
                <a:latin typeface="Arial MT"/>
                <a:cs typeface="Arial MT"/>
              </a:rPr>
              <a:t> </a:t>
            </a:r>
            <a:r>
              <a:rPr sz="700" spc="-30" dirty="0">
                <a:solidFill>
                  <a:srgbClr val="231F20"/>
                </a:solidFill>
                <a:latin typeface="Arial MT"/>
                <a:cs typeface="Arial MT"/>
              </a:rPr>
              <a:t>Institute, </a:t>
            </a:r>
            <a:r>
              <a:rPr sz="700" spc="-45" dirty="0">
                <a:solidFill>
                  <a:srgbClr val="231F20"/>
                </a:solidFill>
                <a:latin typeface="Arial MT"/>
                <a:cs typeface="Arial MT"/>
              </a:rPr>
              <a:t>Rotterdam, </a:t>
            </a:r>
            <a:r>
              <a:rPr sz="700" spc="-60" dirty="0">
                <a:solidFill>
                  <a:srgbClr val="231F20"/>
                </a:solidFill>
                <a:latin typeface="Arial MT"/>
                <a:cs typeface="Arial MT"/>
              </a:rPr>
              <a:t>The </a:t>
            </a:r>
            <a:r>
              <a:rPr sz="700" spc="-55" dirty="0">
                <a:solidFill>
                  <a:srgbClr val="231F20"/>
                </a:solidFill>
                <a:latin typeface="Arial MT"/>
                <a:cs typeface="Arial MT"/>
              </a:rPr>
              <a:t> </a:t>
            </a:r>
            <a:r>
              <a:rPr sz="700" spc="-45" dirty="0">
                <a:solidFill>
                  <a:srgbClr val="231F20"/>
                </a:solidFill>
                <a:latin typeface="Arial MT"/>
                <a:cs typeface="Arial MT"/>
              </a:rPr>
              <a:t>Netherlands;</a:t>
            </a:r>
            <a:r>
              <a:rPr sz="700" spc="-40" dirty="0">
                <a:solidFill>
                  <a:srgbClr val="231F20"/>
                </a:solidFill>
                <a:latin typeface="Arial MT"/>
                <a:cs typeface="Arial MT"/>
              </a:rPr>
              <a:t> </a:t>
            </a:r>
            <a:r>
              <a:rPr sz="675" spc="-52" baseline="37037" dirty="0">
                <a:solidFill>
                  <a:srgbClr val="231F20"/>
                </a:solidFill>
                <a:latin typeface="Arial MT"/>
                <a:cs typeface="Arial MT"/>
              </a:rPr>
              <a:t>48</a:t>
            </a:r>
            <a:r>
              <a:rPr sz="700" spc="-35" dirty="0">
                <a:solidFill>
                  <a:srgbClr val="231F20"/>
                </a:solidFill>
                <a:latin typeface="Arial MT"/>
                <a:cs typeface="Arial MT"/>
              </a:rPr>
              <a:t>Fondazione </a:t>
            </a:r>
            <a:r>
              <a:rPr sz="700" spc="-20" dirty="0">
                <a:solidFill>
                  <a:srgbClr val="231F20"/>
                </a:solidFill>
                <a:latin typeface="Arial MT"/>
                <a:cs typeface="Arial MT"/>
              </a:rPr>
              <a:t>Istituto </a:t>
            </a:r>
            <a:r>
              <a:rPr sz="700" spc="-15" dirty="0">
                <a:solidFill>
                  <a:srgbClr val="231F20"/>
                </a:solidFill>
                <a:latin typeface="Arial MT"/>
                <a:cs typeface="Arial MT"/>
              </a:rPr>
              <a:t>di </a:t>
            </a:r>
            <a:r>
              <a:rPr sz="700" spc="-50" dirty="0">
                <a:solidFill>
                  <a:srgbClr val="231F20"/>
                </a:solidFill>
                <a:latin typeface="Arial MT"/>
                <a:cs typeface="Arial MT"/>
              </a:rPr>
              <a:t>Ricovero</a:t>
            </a:r>
            <a:r>
              <a:rPr sz="700" spc="-45" dirty="0">
                <a:solidFill>
                  <a:srgbClr val="231F20"/>
                </a:solidFill>
                <a:latin typeface="Arial MT"/>
                <a:cs typeface="Arial MT"/>
              </a:rPr>
              <a:t> </a:t>
            </a:r>
            <a:r>
              <a:rPr sz="700" spc="-55" dirty="0">
                <a:solidFill>
                  <a:srgbClr val="231F20"/>
                </a:solidFill>
                <a:latin typeface="Arial MT"/>
                <a:cs typeface="Arial MT"/>
              </a:rPr>
              <a:t>e</a:t>
            </a:r>
            <a:r>
              <a:rPr sz="700" spc="-50" dirty="0">
                <a:solidFill>
                  <a:srgbClr val="231F20"/>
                </a:solidFill>
                <a:latin typeface="Arial MT"/>
                <a:cs typeface="Arial MT"/>
              </a:rPr>
              <a:t> </a:t>
            </a:r>
            <a:r>
              <a:rPr sz="700" spc="-65" dirty="0">
                <a:solidFill>
                  <a:srgbClr val="231F20"/>
                </a:solidFill>
                <a:latin typeface="Arial MT"/>
                <a:cs typeface="Arial MT"/>
              </a:rPr>
              <a:t>Cura</a:t>
            </a:r>
            <a:r>
              <a:rPr sz="700" spc="-60" dirty="0">
                <a:solidFill>
                  <a:srgbClr val="231F20"/>
                </a:solidFill>
                <a:latin typeface="Arial MT"/>
                <a:cs typeface="Arial MT"/>
              </a:rPr>
              <a:t> </a:t>
            </a:r>
            <a:r>
              <a:rPr sz="700" spc="-80" dirty="0">
                <a:solidFill>
                  <a:srgbClr val="231F20"/>
                </a:solidFill>
                <a:latin typeface="Arial MT"/>
                <a:cs typeface="Arial MT"/>
              </a:rPr>
              <a:t>a</a:t>
            </a:r>
            <a:r>
              <a:rPr sz="700" spc="-75" dirty="0">
                <a:solidFill>
                  <a:srgbClr val="231F20"/>
                </a:solidFill>
                <a:latin typeface="Arial MT"/>
                <a:cs typeface="Arial MT"/>
              </a:rPr>
              <a:t> </a:t>
            </a:r>
            <a:r>
              <a:rPr sz="700" spc="-45" dirty="0">
                <a:solidFill>
                  <a:srgbClr val="231F20"/>
                </a:solidFill>
                <a:latin typeface="Arial MT"/>
                <a:cs typeface="Arial MT"/>
              </a:rPr>
              <a:t>Carattere </a:t>
            </a:r>
            <a:r>
              <a:rPr sz="700" spc="-40" dirty="0">
                <a:solidFill>
                  <a:srgbClr val="231F20"/>
                </a:solidFill>
                <a:latin typeface="Arial MT"/>
                <a:cs typeface="Arial MT"/>
              </a:rPr>
              <a:t>Scientiﬁco, </a:t>
            </a:r>
            <a:r>
              <a:rPr sz="700" spc="-20" dirty="0">
                <a:solidFill>
                  <a:srgbClr val="231F20"/>
                </a:solidFill>
                <a:latin typeface="Arial MT"/>
                <a:cs typeface="Arial MT"/>
              </a:rPr>
              <a:t>Istituto </a:t>
            </a:r>
            <a:r>
              <a:rPr sz="700" spc="-45" dirty="0">
                <a:solidFill>
                  <a:srgbClr val="231F20"/>
                </a:solidFill>
                <a:latin typeface="Arial MT"/>
                <a:cs typeface="Arial MT"/>
              </a:rPr>
              <a:t>Nazionale </a:t>
            </a:r>
            <a:r>
              <a:rPr sz="700" spc="-25" dirty="0">
                <a:solidFill>
                  <a:srgbClr val="231F20"/>
                </a:solidFill>
                <a:latin typeface="Arial MT"/>
                <a:cs typeface="Arial MT"/>
              </a:rPr>
              <a:t>dei </a:t>
            </a:r>
            <a:r>
              <a:rPr sz="700" spc="-45" dirty="0">
                <a:solidFill>
                  <a:srgbClr val="231F20"/>
                </a:solidFill>
                <a:latin typeface="Arial MT"/>
                <a:cs typeface="Arial MT"/>
              </a:rPr>
              <a:t>Tumori, </a:t>
            </a:r>
            <a:r>
              <a:rPr sz="700" spc="-40" dirty="0">
                <a:solidFill>
                  <a:srgbClr val="231F20"/>
                </a:solidFill>
                <a:latin typeface="Arial MT"/>
                <a:cs typeface="Arial MT"/>
              </a:rPr>
              <a:t>Milan, </a:t>
            </a:r>
            <a:r>
              <a:rPr sz="700" spc="-45" dirty="0">
                <a:solidFill>
                  <a:srgbClr val="231F20"/>
                </a:solidFill>
                <a:latin typeface="Arial MT"/>
                <a:cs typeface="Arial MT"/>
              </a:rPr>
              <a:t>Italy; </a:t>
            </a:r>
            <a:r>
              <a:rPr sz="675" spc="-37" baseline="37037" dirty="0">
                <a:solidFill>
                  <a:srgbClr val="231F20"/>
                </a:solidFill>
                <a:latin typeface="Arial MT"/>
                <a:cs typeface="Arial MT"/>
              </a:rPr>
              <a:t>49</a:t>
            </a:r>
            <a:r>
              <a:rPr sz="700" spc="-25" dirty="0">
                <a:solidFill>
                  <a:srgbClr val="231F20"/>
                </a:solidFill>
                <a:latin typeface="Arial MT"/>
                <a:cs typeface="Arial MT"/>
              </a:rPr>
              <a:t>Department </a:t>
            </a:r>
            <a:r>
              <a:rPr sz="700" spc="-15" dirty="0">
                <a:solidFill>
                  <a:srgbClr val="231F20"/>
                </a:solidFill>
                <a:latin typeface="Arial MT"/>
                <a:cs typeface="Arial MT"/>
              </a:rPr>
              <a:t>of </a:t>
            </a:r>
            <a:r>
              <a:rPr sz="700" spc="-35" dirty="0">
                <a:solidFill>
                  <a:srgbClr val="231F20"/>
                </a:solidFill>
                <a:latin typeface="Arial MT"/>
                <a:cs typeface="Arial MT"/>
              </a:rPr>
              <a:t>Oncology, </a:t>
            </a:r>
            <a:r>
              <a:rPr sz="700" spc="-55" dirty="0">
                <a:solidFill>
                  <a:srgbClr val="231F20"/>
                </a:solidFill>
                <a:latin typeface="Arial MT"/>
                <a:cs typeface="Arial MT"/>
              </a:rPr>
              <a:t>Oslo</a:t>
            </a:r>
            <a:r>
              <a:rPr sz="700" spc="-50" dirty="0">
                <a:solidFill>
                  <a:srgbClr val="231F20"/>
                </a:solidFill>
                <a:latin typeface="Arial MT"/>
                <a:cs typeface="Arial MT"/>
              </a:rPr>
              <a:t> </a:t>
            </a:r>
            <a:r>
              <a:rPr sz="700" spc="-35" dirty="0">
                <a:solidFill>
                  <a:srgbClr val="231F20"/>
                </a:solidFill>
                <a:latin typeface="Arial MT"/>
                <a:cs typeface="Arial MT"/>
              </a:rPr>
              <a:t>University </a:t>
            </a:r>
            <a:r>
              <a:rPr sz="700" spc="-30" dirty="0">
                <a:solidFill>
                  <a:srgbClr val="231F20"/>
                </a:solidFill>
                <a:latin typeface="Arial MT"/>
                <a:cs typeface="Arial MT"/>
              </a:rPr>
              <a:t> </a:t>
            </a:r>
            <a:r>
              <a:rPr sz="700" spc="-40" dirty="0">
                <a:solidFill>
                  <a:srgbClr val="231F20"/>
                </a:solidFill>
                <a:latin typeface="Arial MT"/>
                <a:cs typeface="Arial MT"/>
              </a:rPr>
              <a:t>Hospital,</a:t>
            </a:r>
            <a:r>
              <a:rPr sz="700" spc="-15" dirty="0">
                <a:solidFill>
                  <a:srgbClr val="231F20"/>
                </a:solidFill>
                <a:latin typeface="Arial MT"/>
                <a:cs typeface="Arial MT"/>
              </a:rPr>
              <a:t> </a:t>
            </a:r>
            <a:r>
              <a:rPr sz="700" spc="-60" dirty="0">
                <a:solidFill>
                  <a:srgbClr val="231F20"/>
                </a:solidFill>
                <a:latin typeface="Arial MT"/>
                <a:cs typeface="Arial MT"/>
              </a:rPr>
              <a:t>The</a:t>
            </a:r>
            <a:r>
              <a:rPr sz="700" spc="-20" dirty="0">
                <a:solidFill>
                  <a:srgbClr val="231F20"/>
                </a:solidFill>
                <a:latin typeface="Arial MT"/>
                <a:cs typeface="Arial MT"/>
              </a:rPr>
              <a:t> </a:t>
            </a:r>
            <a:r>
              <a:rPr sz="700" spc="-35" dirty="0">
                <a:solidFill>
                  <a:srgbClr val="231F20"/>
                </a:solidFill>
                <a:latin typeface="Arial MT"/>
                <a:cs typeface="Arial MT"/>
              </a:rPr>
              <a:t>Norwegian</a:t>
            </a:r>
            <a:r>
              <a:rPr sz="700" spc="-15" dirty="0">
                <a:solidFill>
                  <a:srgbClr val="231F20"/>
                </a:solidFill>
                <a:latin typeface="Arial MT"/>
                <a:cs typeface="Arial MT"/>
              </a:rPr>
              <a:t> </a:t>
            </a:r>
            <a:r>
              <a:rPr sz="700" spc="-50" dirty="0">
                <a:solidFill>
                  <a:srgbClr val="231F20"/>
                </a:solidFill>
                <a:latin typeface="Arial MT"/>
                <a:cs typeface="Arial MT"/>
              </a:rPr>
              <a:t>Radium</a:t>
            </a:r>
            <a:r>
              <a:rPr sz="700" spc="-15" dirty="0">
                <a:solidFill>
                  <a:srgbClr val="231F20"/>
                </a:solidFill>
                <a:latin typeface="Arial MT"/>
                <a:cs typeface="Arial MT"/>
              </a:rPr>
              <a:t> </a:t>
            </a:r>
            <a:r>
              <a:rPr sz="700" spc="-40" dirty="0">
                <a:solidFill>
                  <a:srgbClr val="231F20"/>
                </a:solidFill>
                <a:latin typeface="Arial MT"/>
                <a:cs typeface="Arial MT"/>
              </a:rPr>
              <a:t>Hospital,</a:t>
            </a:r>
            <a:r>
              <a:rPr sz="700" spc="-15" dirty="0">
                <a:solidFill>
                  <a:srgbClr val="231F20"/>
                </a:solidFill>
                <a:latin typeface="Arial MT"/>
                <a:cs typeface="Arial MT"/>
              </a:rPr>
              <a:t> </a:t>
            </a:r>
            <a:r>
              <a:rPr sz="700" spc="-60" dirty="0">
                <a:solidFill>
                  <a:srgbClr val="231F20"/>
                </a:solidFill>
                <a:latin typeface="Arial MT"/>
                <a:cs typeface="Arial MT"/>
              </a:rPr>
              <a:t>Oslo,</a:t>
            </a:r>
            <a:r>
              <a:rPr sz="700" spc="-5" dirty="0">
                <a:solidFill>
                  <a:srgbClr val="231F20"/>
                </a:solidFill>
                <a:latin typeface="Arial MT"/>
                <a:cs typeface="Arial MT"/>
              </a:rPr>
              <a:t> </a:t>
            </a:r>
            <a:r>
              <a:rPr sz="700" spc="-45" dirty="0">
                <a:solidFill>
                  <a:srgbClr val="231F20"/>
                </a:solidFill>
                <a:latin typeface="Arial MT"/>
                <a:cs typeface="Arial MT"/>
              </a:rPr>
              <a:t>Norway;</a:t>
            </a:r>
            <a:r>
              <a:rPr sz="700" spc="-10" dirty="0">
                <a:solidFill>
                  <a:srgbClr val="231F20"/>
                </a:solidFill>
                <a:latin typeface="Arial MT"/>
                <a:cs typeface="Arial MT"/>
              </a:rPr>
              <a:t> </a:t>
            </a:r>
            <a:r>
              <a:rPr sz="675" spc="-30" baseline="37037" dirty="0">
                <a:solidFill>
                  <a:srgbClr val="231F20"/>
                </a:solidFill>
                <a:latin typeface="Arial MT"/>
                <a:cs typeface="Arial MT"/>
              </a:rPr>
              <a:t>50</a:t>
            </a:r>
            <a:r>
              <a:rPr sz="700" spc="-20" dirty="0">
                <a:solidFill>
                  <a:srgbClr val="231F20"/>
                </a:solidFill>
                <a:latin typeface="Arial MT"/>
                <a:cs typeface="Arial MT"/>
              </a:rPr>
              <a:t>Institute </a:t>
            </a:r>
            <a:r>
              <a:rPr sz="700" spc="-15" dirty="0">
                <a:solidFill>
                  <a:srgbClr val="231F20"/>
                </a:solidFill>
                <a:latin typeface="Arial MT"/>
                <a:cs typeface="Arial MT"/>
              </a:rPr>
              <a:t>of </a:t>
            </a:r>
            <a:r>
              <a:rPr sz="700" spc="-30" dirty="0">
                <a:solidFill>
                  <a:srgbClr val="231F20"/>
                </a:solidFill>
                <a:latin typeface="Arial MT"/>
                <a:cs typeface="Arial MT"/>
              </a:rPr>
              <a:t>Oncology</a:t>
            </a:r>
            <a:r>
              <a:rPr sz="700" spc="-15" dirty="0">
                <a:solidFill>
                  <a:srgbClr val="231F20"/>
                </a:solidFill>
                <a:latin typeface="Arial MT"/>
                <a:cs typeface="Arial MT"/>
              </a:rPr>
              <a:t> of </a:t>
            </a:r>
            <a:r>
              <a:rPr sz="700" spc="-40" dirty="0">
                <a:solidFill>
                  <a:srgbClr val="231F20"/>
                </a:solidFill>
                <a:latin typeface="Arial MT"/>
                <a:cs typeface="Arial MT"/>
              </a:rPr>
              <a:t>Ljubljana,</a:t>
            </a:r>
            <a:r>
              <a:rPr sz="700" spc="-10" dirty="0">
                <a:solidFill>
                  <a:srgbClr val="231F20"/>
                </a:solidFill>
                <a:latin typeface="Arial MT"/>
                <a:cs typeface="Arial MT"/>
              </a:rPr>
              <a:t> </a:t>
            </a:r>
            <a:r>
              <a:rPr sz="700" spc="-40" dirty="0">
                <a:solidFill>
                  <a:srgbClr val="231F20"/>
                </a:solidFill>
                <a:latin typeface="Arial MT"/>
                <a:cs typeface="Arial MT"/>
              </a:rPr>
              <a:t>Ljubljana,</a:t>
            </a:r>
            <a:r>
              <a:rPr sz="700" spc="-10" dirty="0">
                <a:solidFill>
                  <a:srgbClr val="231F20"/>
                </a:solidFill>
                <a:latin typeface="Arial MT"/>
                <a:cs typeface="Arial MT"/>
              </a:rPr>
              <a:t> </a:t>
            </a:r>
            <a:r>
              <a:rPr sz="700" spc="-50" dirty="0">
                <a:solidFill>
                  <a:srgbClr val="231F20"/>
                </a:solidFill>
                <a:latin typeface="Arial MT"/>
                <a:cs typeface="Arial MT"/>
              </a:rPr>
              <a:t>Slovenia;</a:t>
            </a:r>
            <a:r>
              <a:rPr sz="700" spc="-10" dirty="0">
                <a:solidFill>
                  <a:srgbClr val="231F20"/>
                </a:solidFill>
                <a:latin typeface="Arial MT"/>
                <a:cs typeface="Arial MT"/>
              </a:rPr>
              <a:t> </a:t>
            </a:r>
            <a:r>
              <a:rPr sz="675" spc="-52" baseline="37037" dirty="0">
                <a:solidFill>
                  <a:srgbClr val="231F20"/>
                </a:solidFill>
                <a:latin typeface="Arial MT"/>
                <a:cs typeface="Arial MT"/>
              </a:rPr>
              <a:t>51</a:t>
            </a:r>
            <a:r>
              <a:rPr sz="700" spc="-35" dirty="0">
                <a:solidFill>
                  <a:srgbClr val="231F20"/>
                </a:solidFill>
                <a:latin typeface="Arial MT"/>
                <a:cs typeface="Arial MT"/>
              </a:rPr>
              <a:t>Netherlands</a:t>
            </a:r>
            <a:r>
              <a:rPr sz="700" spc="-20" dirty="0">
                <a:solidFill>
                  <a:srgbClr val="231F20"/>
                </a:solidFill>
                <a:latin typeface="Arial MT"/>
                <a:cs typeface="Arial MT"/>
              </a:rPr>
              <a:t> </a:t>
            </a:r>
            <a:r>
              <a:rPr sz="700" spc="-60" dirty="0">
                <a:solidFill>
                  <a:srgbClr val="231F20"/>
                </a:solidFill>
                <a:latin typeface="Arial MT"/>
                <a:cs typeface="Arial MT"/>
              </a:rPr>
              <a:t>Cancer</a:t>
            </a:r>
            <a:r>
              <a:rPr sz="700" spc="-5" dirty="0">
                <a:solidFill>
                  <a:srgbClr val="231F20"/>
                </a:solidFill>
                <a:latin typeface="Arial MT"/>
                <a:cs typeface="Arial MT"/>
              </a:rPr>
              <a:t> </a:t>
            </a:r>
            <a:r>
              <a:rPr sz="700" spc="-25" dirty="0">
                <a:solidFill>
                  <a:srgbClr val="231F20"/>
                </a:solidFill>
                <a:latin typeface="Arial MT"/>
                <a:cs typeface="Arial MT"/>
              </a:rPr>
              <a:t>Institute</a:t>
            </a:r>
            <a:r>
              <a:rPr sz="700" spc="-20" dirty="0">
                <a:solidFill>
                  <a:srgbClr val="231F20"/>
                </a:solidFill>
                <a:latin typeface="Arial MT"/>
                <a:cs typeface="Arial MT"/>
              </a:rPr>
              <a:t> Antoni</a:t>
            </a:r>
            <a:r>
              <a:rPr sz="700" spc="-15" dirty="0">
                <a:solidFill>
                  <a:srgbClr val="231F20"/>
                </a:solidFill>
                <a:latin typeface="Arial MT"/>
                <a:cs typeface="Arial MT"/>
              </a:rPr>
              <a:t> </a:t>
            </a:r>
            <a:r>
              <a:rPr sz="700" spc="-45" dirty="0">
                <a:solidFill>
                  <a:srgbClr val="231F20"/>
                </a:solidFill>
                <a:latin typeface="Arial MT"/>
                <a:cs typeface="Arial MT"/>
              </a:rPr>
              <a:t>van </a:t>
            </a:r>
            <a:r>
              <a:rPr sz="700" spc="-40" dirty="0">
                <a:solidFill>
                  <a:srgbClr val="231F20"/>
                </a:solidFill>
                <a:latin typeface="Arial MT"/>
                <a:cs typeface="Arial MT"/>
              </a:rPr>
              <a:t> </a:t>
            </a:r>
            <a:r>
              <a:rPr sz="700" spc="-45" dirty="0">
                <a:solidFill>
                  <a:srgbClr val="231F20"/>
                </a:solidFill>
                <a:latin typeface="Arial MT"/>
                <a:cs typeface="Arial MT"/>
              </a:rPr>
              <a:t>Leeuwenhoek,</a:t>
            </a:r>
            <a:r>
              <a:rPr sz="700" spc="100" dirty="0">
                <a:solidFill>
                  <a:srgbClr val="231F20"/>
                </a:solidFill>
                <a:latin typeface="Arial MT"/>
                <a:cs typeface="Arial MT"/>
              </a:rPr>
              <a:t> </a:t>
            </a:r>
            <a:r>
              <a:rPr sz="700" spc="-45" dirty="0">
                <a:solidFill>
                  <a:srgbClr val="231F20"/>
                </a:solidFill>
                <a:latin typeface="Arial MT"/>
                <a:cs typeface="Arial MT"/>
              </a:rPr>
              <a:t>Amsterdam,</a:t>
            </a:r>
            <a:r>
              <a:rPr sz="700" spc="105" dirty="0">
                <a:solidFill>
                  <a:srgbClr val="231F20"/>
                </a:solidFill>
                <a:latin typeface="Arial MT"/>
                <a:cs typeface="Arial MT"/>
              </a:rPr>
              <a:t> </a:t>
            </a:r>
            <a:r>
              <a:rPr sz="700" spc="-60" dirty="0">
                <a:solidFill>
                  <a:srgbClr val="231F20"/>
                </a:solidFill>
                <a:latin typeface="Arial MT"/>
                <a:cs typeface="Arial MT"/>
              </a:rPr>
              <a:t>The</a:t>
            </a:r>
            <a:r>
              <a:rPr sz="700" spc="75" dirty="0">
                <a:solidFill>
                  <a:srgbClr val="231F20"/>
                </a:solidFill>
                <a:latin typeface="Arial MT"/>
                <a:cs typeface="Arial MT"/>
              </a:rPr>
              <a:t> </a:t>
            </a:r>
            <a:r>
              <a:rPr sz="700" spc="-45" dirty="0">
                <a:solidFill>
                  <a:srgbClr val="231F20"/>
                </a:solidFill>
                <a:latin typeface="Arial MT"/>
                <a:cs typeface="Arial MT"/>
              </a:rPr>
              <a:t>Netherlands;</a:t>
            </a:r>
            <a:r>
              <a:rPr sz="700" spc="105" dirty="0">
                <a:solidFill>
                  <a:srgbClr val="231F20"/>
                </a:solidFill>
                <a:latin typeface="Arial MT"/>
                <a:cs typeface="Arial MT"/>
              </a:rPr>
              <a:t> </a:t>
            </a:r>
            <a:r>
              <a:rPr sz="675" spc="-44" baseline="37037" dirty="0">
                <a:solidFill>
                  <a:srgbClr val="231F20"/>
                </a:solidFill>
                <a:latin typeface="Arial MT"/>
                <a:cs typeface="Arial MT"/>
              </a:rPr>
              <a:t>52</a:t>
            </a:r>
            <a:r>
              <a:rPr sz="700" spc="-30" dirty="0">
                <a:solidFill>
                  <a:srgbClr val="231F20"/>
                </a:solidFill>
                <a:latin typeface="Arial MT"/>
                <a:cs typeface="Arial MT"/>
              </a:rPr>
              <a:t>University </a:t>
            </a:r>
            <a:r>
              <a:rPr sz="700" spc="-40" dirty="0">
                <a:solidFill>
                  <a:srgbClr val="231F20"/>
                </a:solidFill>
                <a:latin typeface="Arial MT"/>
                <a:cs typeface="Arial MT"/>
              </a:rPr>
              <a:t>College Hospital, </a:t>
            </a:r>
            <a:r>
              <a:rPr sz="700" spc="-35" dirty="0">
                <a:solidFill>
                  <a:srgbClr val="231F20"/>
                </a:solidFill>
                <a:latin typeface="Arial MT"/>
                <a:cs typeface="Arial MT"/>
              </a:rPr>
              <a:t>London, </a:t>
            </a:r>
            <a:r>
              <a:rPr sz="700" spc="-95" dirty="0">
                <a:solidFill>
                  <a:srgbClr val="231F20"/>
                </a:solidFill>
                <a:latin typeface="Arial MT"/>
                <a:cs typeface="Arial MT"/>
              </a:rPr>
              <a:t>UK;</a:t>
            </a:r>
            <a:r>
              <a:rPr sz="700" spc="5" dirty="0">
                <a:solidFill>
                  <a:srgbClr val="231F20"/>
                </a:solidFill>
                <a:latin typeface="Arial MT"/>
                <a:cs typeface="Arial MT"/>
              </a:rPr>
              <a:t> </a:t>
            </a:r>
            <a:r>
              <a:rPr sz="675" spc="-52" baseline="37037" dirty="0">
                <a:solidFill>
                  <a:srgbClr val="231F20"/>
                </a:solidFill>
                <a:latin typeface="Arial MT"/>
                <a:cs typeface="Arial MT"/>
              </a:rPr>
              <a:t>53</a:t>
            </a:r>
            <a:r>
              <a:rPr sz="700" spc="-35" dirty="0">
                <a:solidFill>
                  <a:srgbClr val="231F20"/>
                </a:solidFill>
                <a:latin typeface="Arial MT"/>
                <a:cs typeface="Arial MT"/>
              </a:rPr>
              <a:t>Gerhard-Domagk-Institut </a:t>
            </a:r>
            <a:r>
              <a:rPr sz="700" spc="-120" dirty="0">
                <a:solidFill>
                  <a:srgbClr val="231F20"/>
                </a:solidFill>
                <a:latin typeface="Arial MT"/>
                <a:cs typeface="Arial MT"/>
              </a:rPr>
              <a:t>fu¨</a:t>
            </a:r>
            <a:r>
              <a:rPr sz="700" spc="-45" dirty="0">
                <a:solidFill>
                  <a:srgbClr val="231F20"/>
                </a:solidFill>
                <a:latin typeface="Arial MT"/>
                <a:cs typeface="Arial MT"/>
              </a:rPr>
              <a:t> </a:t>
            </a:r>
            <a:r>
              <a:rPr sz="700" spc="-30" dirty="0">
                <a:solidFill>
                  <a:srgbClr val="231F20"/>
                </a:solidFill>
                <a:latin typeface="Arial MT"/>
                <a:cs typeface="Arial MT"/>
              </a:rPr>
              <a:t>r </a:t>
            </a:r>
            <a:r>
              <a:rPr sz="700" spc="-40" dirty="0">
                <a:solidFill>
                  <a:srgbClr val="231F20"/>
                </a:solidFill>
                <a:latin typeface="Arial MT"/>
                <a:cs typeface="Arial MT"/>
              </a:rPr>
              <a:t>Pathologie,</a:t>
            </a:r>
            <a:r>
              <a:rPr sz="700" spc="114" dirty="0">
                <a:solidFill>
                  <a:srgbClr val="231F20"/>
                </a:solidFill>
                <a:latin typeface="Arial MT"/>
                <a:cs typeface="Arial MT"/>
              </a:rPr>
              <a:t> </a:t>
            </a:r>
            <a:r>
              <a:rPr sz="700" spc="-45" dirty="0">
                <a:solidFill>
                  <a:srgbClr val="231F20"/>
                </a:solidFill>
                <a:latin typeface="Arial MT"/>
                <a:cs typeface="Arial MT"/>
              </a:rPr>
              <a:t>Universita¨tsklinikum</a:t>
            </a:r>
            <a:r>
              <a:rPr sz="700" spc="105" dirty="0">
                <a:solidFill>
                  <a:srgbClr val="231F20"/>
                </a:solidFill>
                <a:latin typeface="Arial MT"/>
                <a:cs typeface="Arial MT"/>
              </a:rPr>
              <a:t> </a:t>
            </a:r>
            <a:r>
              <a:rPr sz="700" spc="-130" dirty="0">
                <a:solidFill>
                  <a:srgbClr val="231F20"/>
                </a:solidFill>
                <a:latin typeface="Arial MT"/>
                <a:cs typeface="Arial MT"/>
              </a:rPr>
              <a:t>Mu¨</a:t>
            </a:r>
            <a:r>
              <a:rPr sz="700" spc="-65" dirty="0">
                <a:solidFill>
                  <a:srgbClr val="231F20"/>
                </a:solidFill>
                <a:latin typeface="Arial MT"/>
                <a:cs typeface="Arial MT"/>
              </a:rPr>
              <a:t> </a:t>
            </a:r>
            <a:r>
              <a:rPr sz="700" spc="-45" dirty="0">
                <a:solidFill>
                  <a:srgbClr val="231F20"/>
                </a:solidFill>
                <a:latin typeface="Arial MT"/>
                <a:cs typeface="Arial MT"/>
              </a:rPr>
              <a:t>nster, </a:t>
            </a:r>
            <a:r>
              <a:rPr sz="700" spc="-40" dirty="0">
                <a:solidFill>
                  <a:srgbClr val="231F20"/>
                </a:solidFill>
                <a:latin typeface="Arial MT"/>
                <a:cs typeface="Arial MT"/>
              </a:rPr>
              <a:t> </a:t>
            </a:r>
            <a:r>
              <a:rPr sz="700" spc="-130" dirty="0">
                <a:solidFill>
                  <a:srgbClr val="231F20"/>
                </a:solidFill>
                <a:latin typeface="Arial MT"/>
                <a:cs typeface="Arial MT"/>
              </a:rPr>
              <a:t>Mu¨</a:t>
            </a:r>
            <a:r>
              <a:rPr sz="700" spc="-114" dirty="0">
                <a:solidFill>
                  <a:srgbClr val="231F20"/>
                </a:solidFill>
                <a:latin typeface="Arial MT"/>
                <a:cs typeface="Arial MT"/>
              </a:rPr>
              <a:t> </a:t>
            </a:r>
            <a:r>
              <a:rPr sz="700" spc="-45" dirty="0">
                <a:solidFill>
                  <a:srgbClr val="231F20"/>
                </a:solidFill>
                <a:latin typeface="Arial MT"/>
                <a:cs typeface="Arial MT"/>
              </a:rPr>
              <a:t>nster,</a:t>
            </a:r>
            <a:r>
              <a:rPr sz="700" spc="-20" dirty="0">
                <a:solidFill>
                  <a:srgbClr val="231F20"/>
                </a:solidFill>
                <a:latin typeface="Arial MT"/>
                <a:cs typeface="Arial MT"/>
              </a:rPr>
              <a:t> </a:t>
            </a:r>
            <a:r>
              <a:rPr sz="700" spc="-55" dirty="0">
                <a:solidFill>
                  <a:srgbClr val="231F20"/>
                </a:solidFill>
                <a:latin typeface="Arial MT"/>
                <a:cs typeface="Arial MT"/>
              </a:rPr>
              <a:t>Germany;</a:t>
            </a:r>
            <a:r>
              <a:rPr sz="700" spc="-10" dirty="0">
                <a:solidFill>
                  <a:srgbClr val="231F20"/>
                </a:solidFill>
                <a:latin typeface="Arial MT"/>
                <a:cs typeface="Arial MT"/>
              </a:rPr>
              <a:t> </a:t>
            </a:r>
            <a:r>
              <a:rPr sz="675" spc="-52" baseline="37037" dirty="0">
                <a:solidFill>
                  <a:srgbClr val="231F20"/>
                </a:solidFill>
                <a:latin typeface="Arial MT"/>
                <a:cs typeface="Arial MT"/>
              </a:rPr>
              <a:t>54</a:t>
            </a:r>
            <a:r>
              <a:rPr sz="700" spc="-35" dirty="0">
                <a:solidFill>
                  <a:srgbClr val="231F20"/>
                </a:solidFill>
                <a:latin typeface="Arial MT"/>
                <a:cs typeface="Arial MT"/>
              </a:rPr>
              <a:t>Oslo</a:t>
            </a:r>
            <a:r>
              <a:rPr sz="700" spc="-20" dirty="0">
                <a:solidFill>
                  <a:srgbClr val="231F20"/>
                </a:solidFill>
                <a:latin typeface="Arial MT"/>
                <a:cs typeface="Arial MT"/>
              </a:rPr>
              <a:t> </a:t>
            </a:r>
            <a:r>
              <a:rPr sz="700" spc="-35" dirty="0">
                <a:solidFill>
                  <a:srgbClr val="231F20"/>
                </a:solidFill>
                <a:latin typeface="Arial MT"/>
                <a:cs typeface="Arial MT"/>
              </a:rPr>
              <a:t>University</a:t>
            </a:r>
            <a:r>
              <a:rPr sz="700" spc="-15" dirty="0">
                <a:solidFill>
                  <a:srgbClr val="231F20"/>
                </a:solidFill>
                <a:latin typeface="Arial MT"/>
                <a:cs typeface="Arial MT"/>
              </a:rPr>
              <a:t> </a:t>
            </a:r>
            <a:r>
              <a:rPr sz="700" spc="-40" dirty="0">
                <a:solidFill>
                  <a:srgbClr val="231F20"/>
                </a:solidFill>
                <a:latin typeface="Arial MT"/>
                <a:cs typeface="Arial MT"/>
              </a:rPr>
              <a:t>Hospital,</a:t>
            </a:r>
            <a:r>
              <a:rPr sz="700" spc="-15" dirty="0">
                <a:solidFill>
                  <a:srgbClr val="231F20"/>
                </a:solidFill>
                <a:latin typeface="Arial MT"/>
                <a:cs typeface="Arial MT"/>
              </a:rPr>
              <a:t> </a:t>
            </a:r>
            <a:r>
              <a:rPr sz="700" spc="-35" dirty="0">
                <a:solidFill>
                  <a:srgbClr val="231F20"/>
                </a:solidFill>
                <a:latin typeface="Arial MT"/>
                <a:cs typeface="Arial MT"/>
              </a:rPr>
              <a:t>Norwegian</a:t>
            </a:r>
            <a:r>
              <a:rPr sz="700" spc="-20" dirty="0">
                <a:solidFill>
                  <a:srgbClr val="231F20"/>
                </a:solidFill>
                <a:latin typeface="Arial MT"/>
                <a:cs typeface="Arial MT"/>
              </a:rPr>
              <a:t> </a:t>
            </a:r>
            <a:r>
              <a:rPr sz="700" spc="-50" dirty="0">
                <a:solidFill>
                  <a:srgbClr val="231F20"/>
                </a:solidFill>
                <a:latin typeface="Arial MT"/>
                <a:cs typeface="Arial MT"/>
              </a:rPr>
              <a:t>Radium</a:t>
            </a:r>
            <a:r>
              <a:rPr sz="700" spc="-15" dirty="0">
                <a:solidFill>
                  <a:srgbClr val="231F20"/>
                </a:solidFill>
                <a:latin typeface="Arial MT"/>
                <a:cs typeface="Arial MT"/>
              </a:rPr>
              <a:t> </a:t>
            </a:r>
            <a:r>
              <a:rPr sz="700" spc="-40" dirty="0">
                <a:solidFill>
                  <a:srgbClr val="231F20"/>
                </a:solidFill>
                <a:latin typeface="Arial MT"/>
                <a:cs typeface="Arial MT"/>
              </a:rPr>
              <a:t>Hospital,</a:t>
            </a:r>
            <a:r>
              <a:rPr sz="700" spc="-20" dirty="0">
                <a:solidFill>
                  <a:srgbClr val="231F20"/>
                </a:solidFill>
                <a:latin typeface="Arial MT"/>
                <a:cs typeface="Arial MT"/>
              </a:rPr>
              <a:t> </a:t>
            </a:r>
            <a:r>
              <a:rPr sz="700" spc="-60" dirty="0">
                <a:solidFill>
                  <a:srgbClr val="231F20"/>
                </a:solidFill>
                <a:latin typeface="Arial MT"/>
                <a:cs typeface="Arial MT"/>
              </a:rPr>
              <a:t>Oslo,</a:t>
            </a:r>
            <a:r>
              <a:rPr sz="700" spc="-10" dirty="0">
                <a:solidFill>
                  <a:srgbClr val="231F20"/>
                </a:solidFill>
                <a:latin typeface="Arial MT"/>
                <a:cs typeface="Arial MT"/>
              </a:rPr>
              <a:t> </a:t>
            </a:r>
            <a:r>
              <a:rPr sz="700" spc="-45" dirty="0">
                <a:solidFill>
                  <a:srgbClr val="231F20"/>
                </a:solidFill>
                <a:latin typeface="Arial MT"/>
                <a:cs typeface="Arial MT"/>
              </a:rPr>
              <a:t>Norway;</a:t>
            </a:r>
            <a:r>
              <a:rPr sz="700" spc="-15" dirty="0">
                <a:solidFill>
                  <a:srgbClr val="231F20"/>
                </a:solidFill>
                <a:latin typeface="Arial MT"/>
                <a:cs typeface="Arial MT"/>
              </a:rPr>
              <a:t> </a:t>
            </a:r>
            <a:r>
              <a:rPr sz="675" spc="-52" baseline="37037" dirty="0">
                <a:solidFill>
                  <a:srgbClr val="231F20"/>
                </a:solidFill>
                <a:latin typeface="Arial MT"/>
                <a:cs typeface="Arial MT"/>
              </a:rPr>
              <a:t>55</a:t>
            </a:r>
            <a:r>
              <a:rPr sz="700" spc="-35" dirty="0">
                <a:solidFill>
                  <a:srgbClr val="231F20"/>
                </a:solidFill>
                <a:latin typeface="Arial MT"/>
                <a:cs typeface="Arial MT"/>
              </a:rPr>
              <a:t>Centre</a:t>
            </a:r>
            <a:r>
              <a:rPr sz="700" spc="-15" dirty="0">
                <a:solidFill>
                  <a:srgbClr val="231F20"/>
                </a:solidFill>
                <a:latin typeface="Arial MT"/>
                <a:cs typeface="Arial MT"/>
              </a:rPr>
              <a:t> </a:t>
            </a:r>
            <a:r>
              <a:rPr sz="700" spc="-45" dirty="0">
                <a:solidFill>
                  <a:srgbClr val="231F20"/>
                </a:solidFill>
                <a:latin typeface="Arial MT"/>
                <a:cs typeface="Arial MT"/>
              </a:rPr>
              <a:t>Leon</a:t>
            </a:r>
            <a:r>
              <a:rPr sz="700" spc="-20" dirty="0">
                <a:solidFill>
                  <a:srgbClr val="231F20"/>
                </a:solidFill>
                <a:latin typeface="Arial MT"/>
                <a:cs typeface="Arial MT"/>
              </a:rPr>
              <a:t> </a:t>
            </a:r>
            <a:r>
              <a:rPr sz="700" spc="-50" dirty="0">
                <a:solidFill>
                  <a:srgbClr val="231F20"/>
                </a:solidFill>
                <a:latin typeface="Arial MT"/>
                <a:cs typeface="Arial MT"/>
              </a:rPr>
              <a:t>Bernard</a:t>
            </a:r>
            <a:r>
              <a:rPr sz="700" spc="-20" dirty="0">
                <a:solidFill>
                  <a:srgbClr val="231F20"/>
                </a:solidFill>
                <a:latin typeface="Arial MT"/>
                <a:cs typeface="Arial MT"/>
              </a:rPr>
              <a:t> </a:t>
            </a:r>
            <a:r>
              <a:rPr sz="700" spc="-35" dirty="0">
                <a:solidFill>
                  <a:srgbClr val="231F20"/>
                </a:solidFill>
                <a:latin typeface="Arial MT"/>
                <a:cs typeface="Arial MT"/>
              </a:rPr>
              <a:t>and</a:t>
            </a:r>
            <a:r>
              <a:rPr sz="700" spc="-25" dirty="0">
                <a:solidFill>
                  <a:srgbClr val="231F20"/>
                </a:solidFill>
                <a:latin typeface="Arial MT"/>
                <a:cs typeface="Arial MT"/>
              </a:rPr>
              <a:t> </a:t>
            </a:r>
            <a:r>
              <a:rPr sz="700" spc="-85" dirty="0">
                <a:solidFill>
                  <a:srgbClr val="231F20"/>
                </a:solidFill>
                <a:latin typeface="Arial MT"/>
                <a:cs typeface="Arial MT"/>
              </a:rPr>
              <a:t>UCBL1,</a:t>
            </a:r>
            <a:r>
              <a:rPr sz="700" spc="-20" dirty="0">
                <a:solidFill>
                  <a:srgbClr val="231F20"/>
                </a:solidFill>
                <a:latin typeface="Arial MT"/>
                <a:cs typeface="Arial MT"/>
              </a:rPr>
              <a:t> </a:t>
            </a:r>
            <a:r>
              <a:rPr sz="700" spc="-50" dirty="0">
                <a:solidFill>
                  <a:srgbClr val="231F20"/>
                </a:solidFill>
                <a:latin typeface="Arial MT"/>
                <a:cs typeface="Arial MT"/>
              </a:rPr>
              <a:t>Lyon,</a:t>
            </a:r>
            <a:r>
              <a:rPr sz="700" spc="-20" dirty="0">
                <a:solidFill>
                  <a:srgbClr val="231F20"/>
                </a:solidFill>
                <a:latin typeface="Arial MT"/>
                <a:cs typeface="Arial MT"/>
              </a:rPr>
              <a:t> </a:t>
            </a:r>
            <a:r>
              <a:rPr sz="700" spc="-55" dirty="0">
                <a:solidFill>
                  <a:srgbClr val="231F20"/>
                </a:solidFill>
                <a:latin typeface="Arial MT"/>
                <a:cs typeface="Arial MT"/>
              </a:rPr>
              <a:t>France</a:t>
            </a:r>
            <a:endParaRPr sz="700">
              <a:latin typeface="Arial MT"/>
              <a:cs typeface="Arial MT"/>
            </a:endParaRPr>
          </a:p>
          <a:p>
            <a:pPr>
              <a:lnSpc>
                <a:spcPct val="100000"/>
              </a:lnSpc>
              <a:spcBef>
                <a:spcPts val="30"/>
              </a:spcBef>
            </a:pPr>
            <a:endParaRPr sz="900">
              <a:latin typeface="Arial MT"/>
              <a:cs typeface="Arial MT"/>
            </a:endParaRPr>
          </a:p>
          <a:p>
            <a:pPr marL="50800">
              <a:lnSpc>
                <a:spcPct val="100000"/>
              </a:lnSpc>
            </a:pPr>
            <a:r>
              <a:rPr sz="700" spc="-60" dirty="0">
                <a:solidFill>
                  <a:srgbClr val="231F20"/>
                </a:solidFill>
                <a:latin typeface="Arial MT"/>
                <a:cs typeface="Arial MT"/>
              </a:rPr>
              <a:t>*</a:t>
            </a:r>
            <a:r>
              <a:rPr sz="700" i="1" spc="-60" dirty="0">
                <a:solidFill>
                  <a:srgbClr val="231F20"/>
                </a:solidFill>
                <a:latin typeface="Arial"/>
                <a:cs typeface="Arial"/>
              </a:rPr>
              <a:t>Correspondence</a:t>
            </a:r>
            <a:r>
              <a:rPr sz="700" i="1" spc="-15" dirty="0">
                <a:solidFill>
                  <a:srgbClr val="231F20"/>
                </a:solidFill>
                <a:latin typeface="Arial"/>
                <a:cs typeface="Arial"/>
              </a:rPr>
              <a:t> </a:t>
            </a:r>
            <a:r>
              <a:rPr sz="700" i="1" spc="-40" dirty="0">
                <a:solidFill>
                  <a:srgbClr val="231F20"/>
                </a:solidFill>
                <a:latin typeface="Arial"/>
                <a:cs typeface="Arial"/>
              </a:rPr>
              <a:t>to</a:t>
            </a:r>
            <a:r>
              <a:rPr sz="700" spc="-40" dirty="0">
                <a:solidFill>
                  <a:srgbClr val="231F20"/>
                </a:solidFill>
                <a:latin typeface="Arial MT"/>
                <a:cs typeface="Arial MT"/>
              </a:rPr>
              <a:t>:</a:t>
            </a:r>
            <a:r>
              <a:rPr sz="700" spc="-15" dirty="0">
                <a:solidFill>
                  <a:srgbClr val="231F20"/>
                </a:solidFill>
                <a:latin typeface="Arial MT"/>
                <a:cs typeface="Arial MT"/>
              </a:rPr>
              <a:t> </a:t>
            </a:r>
            <a:r>
              <a:rPr sz="700" spc="-105" dirty="0">
                <a:solidFill>
                  <a:srgbClr val="231F20"/>
                </a:solidFill>
                <a:latin typeface="Arial MT"/>
                <a:cs typeface="Arial MT"/>
              </a:rPr>
              <a:t>ESMO</a:t>
            </a:r>
            <a:r>
              <a:rPr sz="700" spc="-95" dirty="0">
                <a:solidFill>
                  <a:srgbClr val="231F20"/>
                </a:solidFill>
                <a:latin typeface="Arial MT"/>
                <a:cs typeface="Arial MT"/>
              </a:rPr>
              <a:t> </a:t>
            </a:r>
            <a:r>
              <a:rPr sz="700" spc="-40" dirty="0">
                <a:solidFill>
                  <a:srgbClr val="231F20"/>
                </a:solidFill>
                <a:latin typeface="Arial MT"/>
                <a:cs typeface="Arial MT"/>
              </a:rPr>
              <a:t>Guidelines</a:t>
            </a:r>
            <a:r>
              <a:rPr sz="700" spc="-10" dirty="0">
                <a:solidFill>
                  <a:srgbClr val="231F20"/>
                </a:solidFill>
                <a:latin typeface="Arial MT"/>
                <a:cs typeface="Arial MT"/>
              </a:rPr>
              <a:t> </a:t>
            </a:r>
            <a:r>
              <a:rPr sz="700" spc="-35" dirty="0">
                <a:solidFill>
                  <a:srgbClr val="231F20"/>
                </a:solidFill>
                <a:latin typeface="Arial MT"/>
                <a:cs typeface="Arial MT"/>
              </a:rPr>
              <a:t>Committee,</a:t>
            </a:r>
            <a:r>
              <a:rPr sz="700" spc="-10" dirty="0">
                <a:solidFill>
                  <a:srgbClr val="231F20"/>
                </a:solidFill>
                <a:latin typeface="Arial MT"/>
                <a:cs typeface="Arial MT"/>
              </a:rPr>
              <a:t> </a:t>
            </a:r>
            <a:r>
              <a:rPr sz="700" spc="-105" dirty="0">
                <a:solidFill>
                  <a:srgbClr val="231F20"/>
                </a:solidFill>
                <a:latin typeface="Arial MT"/>
                <a:cs typeface="Arial MT"/>
              </a:rPr>
              <a:t>ESMO</a:t>
            </a:r>
            <a:r>
              <a:rPr sz="700" spc="-10" dirty="0">
                <a:solidFill>
                  <a:srgbClr val="231F20"/>
                </a:solidFill>
                <a:latin typeface="Arial MT"/>
                <a:cs typeface="Arial MT"/>
              </a:rPr>
              <a:t> </a:t>
            </a:r>
            <a:r>
              <a:rPr sz="700" spc="-55" dirty="0">
                <a:solidFill>
                  <a:srgbClr val="231F20"/>
                </a:solidFill>
                <a:latin typeface="Arial MT"/>
                <a:cs typeface="Arial MT"/>
              </a:rPr>
              <a:t>Head</a:t>
            </a:r>
            <a:r>
              <a:rPr sz="700" spc="-5" dirty="0">
                <a:solidFill>
                  <a:srgbClr val="231F20"/>
                </a:solidFill>
                <a:latin typeface="Arial MT"/>
                <a:cs typeface="Arial MT"/>
              </a:rPr>
              <a:t> </a:t>
            </a:r>
            <a:r>
              <a:rPr sz="700" spc="-50" dirty="0">
                <a:solidFill>
                  <a:srgbClr val="231F20"/>
                </a:solidFill>
                <a:latin typeface="Arial MT"/>
                <a:cs typeface="Arial MT"/>
              </a:rPr>
              <a:t>Ofﬁce,</a:t>
            </a:r>
            <a:r>
              <a:rPr sz="700" spc="-5" dirty="0">
                <a:solidFill>
                  <a:srgbClr val="231F20"/>
                </a:solidFill>
                <a:latin typeface="Arial MT"/>
                <a:cs typeface="Arial MT"/>
              </a:rPr>
              <a:t> </a:t>
            </a:r>
            <a:r>
              <a:rPr sz="700" spc="-70" dirty="0">
                <a:solidFill>
                  <a:srgbClr val="231F20"/>
                </a:solidFill>
                <a:latin typeface="Arial MT"/>
                <a:cs typeface="Arial MT"/>
              </a:rPr>
              <a:t>Via</a:t>
            </a:r>
            <a:r>
              <a:rPr sz="700" spc="-10" dirty="0">
                <a:solidFill>
                  <a:srgbClr val="231F20"/>
                </a:solidFill>
                <a:latin typeface="Arial MT"/>
                <a:cs typeface="Arial MT"/>
              </a:rPr>
              <a:t> </a:t>
            </a:r>
            <a:r>
              <a:rPr sz="700" spc="-50" dirty="0">
                <a:solidFill>
                  <a:srgbClr val="231F20"/>
                </a:solidFill>
                <a:latin typeface="Arial MT"/>
                <a:cs typeface="Arial MT"/>
              </a:rPr>
              <a:t>Ginevra</a:t>
            </a:r>
            <a:r>
              <a:rPr sz="700" spc="-10" dirty="0">
                <a:solidFill>
                  <a:srgbClr val="231F20"/>
                </a:solidFill>
                <a:latin typeface="Arial MT"/>
                <a:cs typeface="Arial MT"/>
              </a:rPr>
              <a:t> </a:t>
            </a:r>
            <a:r>
              <a:rPr sz="700" spc="-70" dirty="0">
                <a:solidFill>
                  <a:srgbClr val="231F20"/>
                </a:solidFill>
                <a:latin typeface="Arial MT"/>
                <a:cs typeface="Arial MT"/>
              </a:rPr>
              <a:t>4,</a:t>
            </a:r>
            <a:r>
              <a:rPr sz="700" spc="-10" dirty="0">
                <a:solidFill>
                  <a:srgbClr val="231F20"/>
                </a:solidFill>
                <a:latin typeface="Arial MT"/>
                <a:cs typeface="Arial MT"/>
              </a:rPr>
              <a:t> </a:t>
            </a:r>
            <a:r>
              <a:rPr sz="700" spc="-55" dirty="0">
                <a:solidFill>
                  <a:srgbClr val="231F20"/>
                </a:solidFill>
                <a:latin typeface="Arial MT"/>
                <a:cs typeface="Arial MT"/>
              </a:rPr>
              <a:t>6900</a:t>
            </a:r>
            <a:r>
              <a:rPr sz="700" spc="-10" dirty="0">
                <a:solidFill>
                  <a:srgbClr val="231F20"/>
                </a:solidFill>
                <a:latin typeface="Arial MT"/>
                <a:cs typeface="Arial MT"/>
              </a:rPr>
              <a:t> </a:t>
            </a:r>
            <a:r>
              <a:rPr sz="700" spc="-45" dirty="0">
                <a:solidFill>
                  <a:srgbClr val="231F20"/>
                </a:solidFill>
                <a:latin typeface="Arial MT"/>
                <a:cs typeface="Arial MT"/>
              </a:rPr>
              <a:t>Lugano,</a:t>
            </a:r>
            <a:r>
              <a:rPr sz="700" spc="-5" dirty="0">
                <a:solidFill>
                  <a:srgbClr val="231F20"/>
                </a:solidFill>
                <a:latin typeface="Arial MT"/>
                <a:cs typeface="Arial MT"/>
              </a:rPr>
              <a:t> </a:t>
            </a:r>
            <a:r>
              <a:rPr sz="700" spc="-45" dirty="0">
                <a:solidFill>
                  <a:srgbClr val="231F20"/>
                </a:solidFill>
                <a:latin typeface="Arial MT"/>
                <a:cs typeface="Arial MT"/>
              </a:rPr>
              <a:t>Switzerland.</a:t>
            </a:r>
            <a:r>
              <a:rPr sz="700" spc="-15" dirty="0">
                <a:solidFill>
                  <a:srgbClr val="231F20"/>
                </a:solidFill>
                <a:latin typeface="Arial MT"/>
                <a:cs typeface="Arial MT"/>
              </a:rPr>
              <a:t> </a:t>
            </a:r>
            <a:r>
              <a:rPr sz="700" spc="-55" dirty="0">
                <a:solidFill>
                  <a:srgbClr val="231F20"/>
                </a:solidFill>
                <a:latin typeface="Arial MT"/>
                <a:cs typeface="Arial MT"/>
              </a:rPr>
              <a:t>E-mail:</a:t>
            </a:r>
            <a:r>
              <a:rPr sz="700" spc="-10" dirty="0">
                <a:solidFill>
                  <a:srgbClr val="231F20"/>
                </a:solidFill>
                <a:latin typeface="Arial MT"/>
                <a:cs typeface="Arial MT"/>
              </a:rPr>
              <a:t> </a:t>
            </a:r>
            <a:r>
              <a:rPr sz="700" spc="-40" dirty="0">
                <a:solidFill>
                  <a:srgbClr val="231F20"/>
                </a:solidFill>
                <a:latin typeface="Arial MT"/>
                <a:cs typeface="Arial MT"/>
                <a:hlinkClick r:id="rId2"/>
              </a:rPr>
              <a:t>clinicalguidelines@esmo.org</a:t>
            </a:r>
            <a:endParaRPr sz="700">
              <a:latin typeface="Arial MT"/>
              <a:cs typeface="Arial MT"/>
            </a:endParaRPr>
          </a:p>
          <a:p>
            <a:pPr marL="50800">
              <a:lnSpc>
                <a:spcPct val="100000"/>
              </a:lnSpc>
              <a:spcBef>
                <a:spcPts val="60"/>
              </a:spcBef>
            </a:pPr>
            <a:r>
              <a:rPr sz="675" spc="-44" baseline="37037" dirty="0">
                <a:solidFill>
                  <a:srgbClr val="231F20"/>
                </a:solidFill>
                <a:latin typeface="Arial MT"/>
                <a:cs typeface="Arial MT"/>
              </a:rPr>
              <a:t>†</a:t>
            </a:r>
            <a:r>
              <a:rPr sz="700" spc="-30" dirty="0">
                <a:solidFill>
                  <a:srgbClr val="231F20"/>
                </a:solidFill>
                <a:latin typeface="Arial MT"/>
                <a:cs typeface="Arial MT"/>
              </a:rPr>
              <a:t>Approved</a:t>
            </a:r>
            <a:r>
              <a:rPr sz="700" spc="-20" dirty="0">
                <a:solidFill>
                  <a:srgbClr val="231F20"/>
                </a:solidFill>
                <a:latin typeface="Arial MT"/>
                <a:cs typeface="Arial MT"/>
              </a:rPr>
              <a:t> </a:t>
            </a:r>
            <a:r>
              <a:rPr sz="700" spc="-30" dirty="0">
                <a:solidFill>
                  <a:srgbClr val="231F20"/>
                </a:solidFill>
                <a:latin typeface="Arial MT"/>
                <a:cs typeface="Arial MT"/>
              </a:rPr>
              <a:t>by</a:t>
            </a:r>
            <a:r>
              <a:rPr sz="700" spc="-15" dirty="0">
                <a:solidFill>
                  <a:srgbClr val="231F20"/>
                </a:solidFill>
                <a:latin typeface="Arial MT"/>
                <a:cs typeface="Arial MT"/>
              </a:rPr>
              <a:t> </a:t>
            </a:r>
            <a:r>
              <a:rPr sz="700" spc="-20" dirty="0">
                <a:solidFill>
                  <a:srgbClr val="231F20"/>
                </a:solidFill>
                <a:latin typeface="Arial MT"/>
                <a:cs typeface="Arial MT"/>
              </a:rPr>
              <a:t>the </a:t>
            </a:r>
            <a:r>
              <a:rPr sz="700" spc="-105" dirty="0">
                <a:solidFill>
                  <a:srgbClr val="231F20"/>
                </a:solidFill>
                <a:latin typeface="Arial MT"/>
                <a:cs typeface="Arial MT"/>
              </a:rPr>
              <a:t>ESMO  </a:t>
            </a:r>
            <a:r>
              <a:rPr sz="700" spc="-40" dirty="0">
                <a:solidFill>
                  <a:srgbClr val="231F20"/>
                </a:solidFill>
                <a:latin typeface="Arial MT"/>
                <a:cs typeface="Arial MT"/>
              </a:rPr>
              <a:t>Guidelines</a:t>
            </a:r>
            <a:r>
              <a:rPr sz="700" spc="-20" dirty="0">
                <a:solidFill>
                  <a:srgbClr val="231F20"/>
                </a:solidFill>
                <a:latin typeface="Arial MT"/>
                <a:cs typeface="Arial MT"/>
              </a:rPr>
              <a:t> </a:t>
            </a:r>
            <a:r>
              <a:rPr sz="700" spc="-30" dirty="0">
                <a:solidFill>
                  <a:srgbClr val="231F20"/>
                </a:solidFill>
                <a:latin typeface="Arial MT"/>
                <a:cs typeface="Arial MT"/>
              </a:rPr>
              <a:t>Committee</a:t>
            </a:r>
            <a:r>
              <a:rPr sz="700" spc="-10" dirty="0">
                <a:solidFill>
                  <a:srgbClr val="231F20"/>
                </a:solidFill>
                <a:latin typeface="Arial MT"/>
                <a:cs typeface="Arial MT"/>
              </a:rPr>
              <a:t> </a:t>
            </a:r>
            <a:r>
              <a:rPr sz="700" spc="-35" dirty="0">
                <a:solidFill>
                  <a:srgbClr val="231F20"/>
                </a:solidFill>
                <a:latin typeface="Arial MT"/>
                <a:cs typeface="Arial MT"/>
              </a:rPr>
              <a:t>and</a:t>
            </a:r>
            <a:r>
              <a:rPr sz="700" spc="-20" dirty="0">
                <a:solidFill>
                  <a:srgbClr val="231F20"/>
                </a:solidFill>
                <a:latin typeface="Arial MT"/>
                <a:cs typeface="Arial MT"/>
              </a:rPr>
              <a:t> </a:t>
            </a:r>
            <a:r>
              <a:rPr sz="700" spc="-95" dirty="0">
                <a:solidFill>
                  <a:srgbClr val="231F20"/>
                </a:solidFill>
                <a:latin typeface="Arial MT"/>
                <a:cs typeface="Arial MT"/>
              </a:rPr>
              <a:t>EURACAN:</a:t>
            </a:r>
            <a:r>
              <a:rPr sz="700" spc="-15" dirty="0">
                <a:solidFill>
                  <a:srgbClr val="231F20"/>
                </a:solidFill>
                <a:latin typeface="Arial MT"/>
                <a:cs typeface="Arial MT"/>
              </a:rPr>
              <a:t> </a:t>
            </a:r>
            <a:r>
              <a:rPr sz="700" spc="-40" dirty="0">
                <a:solidFill>
                  <a:srgbClr val="231F20"/>
                </a:solidFill>
                <a:latin typeface="Arial MT"/>
                <a:cs typeface="Arial MT"/>
              </a:rPr>
              <a:t>December</a:t>
            </a:r>
            <a:r>
              <a:rPr sz="700" spc="-15" dirty="0">
                <a:solidFill>
                  <a:srgbClr val="231F20"/>
                </a:solidFill>
                <a:latin typeface="Arial MT"/>
                <a:cs typeface="Arial MT"/>
              </a:rPr>
              <a:t> </a:t>
            </a:r>
            <a:r>
              <a:rPr sz="700" spc="-60" dirty="0">
                <a:solidFill>
                  <a:srgbClr val="231F20"/>
                </a:solidFill>
                <a:latin typeface="Arial MT"/>
                <a:cs typeface="Arial MT"/>
              </a:rPr>
              <a:t>2017.</a:t>
            </a:r>
            <a:endParaRPr sz="700">
              <a:latin typeface="Arial MT"/>
              <a:cs typeface="Arial MT"/>
            </a:endParaRPr>
          </a:p>
        </p:txBody>
      </p:sp>
      <p:sp>
        <p:nvSpPr>
          <p:cNvPr id="6" name="object 6"/>
          <p:cNvSpPr txBox="1"/>
          <p:nvPr/>
        </p:nvSpPr>
        <p:spPr>
          <a:xfrm>
            <a:off x="707301" y="8242409"/>
            <a:ext cx="3152775" cy="453907"/>
          </a:xfrm>
          <a:prstGeom prst="rect">
            <a:avLst/>
          </a:prstGeom>
        </p:spPr>
        <p:txBody>
          <a:bodyPr vert="horz" wrap="square" lIns="0" tIns="10795" rIns="0" bIns="0" rtlCol="0">
            <a:spAutoFit/>
          </a:bodyPr>
          <a:lstStyle/>
          <a:p>
            <a:pPr marL="12700" marR="5080" algn="just">
              <a:lnSpc>
                <a:spcPct val="101000"/>
              </a:lnSpc>
              <a:spcBef>
                <a:spcPts val="85"/>
              </a:spcBef>
            </a:pPr>
            <a:r>
              <a:rPr sz="950" spc="-10" dirty="0">
                <a:solidFill>
                  <a:srgbClr val="231F20"/>
                </a:solidFill>
                <a:latin typeface="Calibri"/>
                <a:cs typeface="Calibri"/>
              </a:rPr>
              <a:t>Soft </a:t>
            </a:r>
            <a:r>
              <a:rPr sz="950" spc="-20" dirty="0">
                <a:solidFill>
                  <a:srgbClr val="231F20"/>
                </a:solidFill>
                <a:latin typeface="Calibri"/>
                <a:cs typeface="Calibri"/>
              </a:rPr>
              <a:t>tissue sarcomas </a:t>
            </a:r>
            <a:r>
              <a:rPr sz="950" spc="40" dirty="0">
                <a:solidFill>
                  <a:srgbClr val="231F20"/>
                </a:solidFill>
                <a:latin typeface="Calibri"/>
                <a:cs typeface="Calibri"/>
              </a:rPr>
              <a:t>(STSs) </a:t>
            </a:r>
            <a:r>
              <a:rPr sz="950" spc="-25" dirty="0">
                <a:solidFill>
                  <a:srgbClr val="231F20"/>
                </a:solidFill>
                <a:latin typeface="Calibri"/>
                <a:cs typeface="Calibri"/>
              </a:rPr>
              <a:t>gather </a:t>
            </a:r>
            <a:r>
              <a:rPr sz="950" spc="-20" dirty="0">
                <a:solidFill>
                  <a:srgbClr val="231F20"/>
                </a:solidFill>
                <a:latin typeface="Calibri"/>
                <a:cs typeface="Calibri"/>
              </a:rPr>
              <a:t>over </a:t>
            </a:r>
            <a:r>
              <a:rPr sz="950" spc="-30" dirty="0">
                <a:solidFill>
                  <a:srgbClr val="231F20"/>
                </a:solidFill>
                <a:latin typeface="Calibri"/>
                <a:cs typeface="Calibri"/>
              </a:rPr>
              <a:t>80 </a:t>
            </a:r>
            <a:r>
              <a:rPr sz="950" dirty="0">
                <a:solidFill>
                  <a:srgbClr val="231F20"/>
                </a:solidFill>
                <a:latin typeface="Calibri"/>
                <a:cs typeface="Calibri"/>
              </a:rPr>
              <a:t>histological </a:t>
            </a:r>
            <a:r>
              <a:rPr sz="950" spc="-20" dirty="0">
                <a:solidFill>
                  <a:srgbClr val="231F20"/>
                </a:solidFill>
                <a:latin typeface="Calibri"/>
                <a:cs typeface="Calibri"/>
              </a:rPr>
              <a:t>entities, </a:t>
            </a:r>
            <a:r>
              <a:rPr sz="950" spc="-15" dirty="0">
                <a:solidFill>
                  <a:srgbClr val="231F20"/>
                </a:solidFill>
                <a:latin typeface="Calibri"/>
                <a:cs typeface="Calibri"/>
              </a:rPr>
              <a:t> </a:t>
            </a:r>
            <a:r>
              <a:rPr sz="950" spc="-5" dirty="0">
                <a:solidFill>
                  <a:srgbClr val="231F20"/>
                </a:solidFill>
                <a:latin typeface="Calibri"/>
                <a:cs typeface="Calibri"/>
              </a:rPr>
              <a:t>with </a:t>
            </a:r>
            <a:r>
              <a:rPr sz="950" spc="-35" dirty="0">
                <a:solidFill>
                  <a:srgbClr val="231F20"/>
                </a:solidFill>
                <a:latin typeface="Calibri"/>
                <a:cs typeface="Calibri"/>
              </a:rPr>
              <a:t>even </a:t>
            </a:r>
            <a:r>
              <a:rPr sz="950" spc="-15" dirty="0">
                <a:solidFill>
                  <a:srgbClr val="231F20"/>
                </a:solidFill>
                <a:latin typeface="Calibri"/>
                <a:cs typeface="Calibri"/>
              </a:rPr>
              <a:t>more </a:t>
            </a:r>
            <a:r>
              <a:rPr sz="950" spc="-5" dirty="0">
                <a:solidFill>
                  <a:srgbClr val="231F20"/>
                </a:solidFill>
                <a:latin typeface="Calibri"/>
                <a:cs typeface="Calibri"/>
              </a:rPr>
              <a:t>molecular </a:t>
            </a:r>
            <a:r>
              <a:rPr sz="950" spc="-30" dirty="0">
                <a:solidFill>
                  <a:srgbClr val="231F20"/>
                </a:solidFill>
                <a:latin typeface="Calibri"/>
                <a:cs typeface="Calibri"/>
              </a:rPr>
              <a:t>subsets, </a:t>
            </a:r>
            <a:r>
              <a:rPr sz="950" spc="-20" dirty="0">
                <a:solidFill>
                  <a:srgbClr val="231F20"/>
                </a:solidFill>
                <a:latin typeface="Calibri"/>
                <a:cs typeface="Calibri"/>
              </a:rPr>
              <a:t>characterised </a:t>
            </a:r>
            <a:r>
              <a:rPr sz="950" spc="-10" dirty="0">
                <a:solidFill>
                  <a:srgbClr val="231F20"/>
                </a:solidFill>
                <a:latin typeface="Calibri"/>
                <a:cs typeface="Calibri"/>
              </a:rPr>
              <a:t>by </a:t>
            </a:r>
            <a:r>
              <a:rPr sz="950" spc="-40" dirty="0">
                <a:solidFill>
                  <a:srgbClr val="231F20"/>
                </a:solidFill>
                <a:latin typeface="Calibri"/>
                <a:cs typeface="Calibri"/>
              </a:rPr>
              <a:t>a </a:t>
            </a:r>
            <a:r>
              <a:rPr sz="950" spc="-10" dirty="0">
                <a:solidFill>
                  <a:srgbClr val="231F20"/>
                </a:solidFill>
                <a:latin typeface="Calibri"/>
                <a:cs typeface="Calibri"/>
              </a:rPr>
              <a:t>low </a:t>
            </a:r>
            <a:r>
              <a:rPr sz="950" spc="-15" dirty="0">
                <a:solidFill>
                  <a:srgbClr val="231F20"/>
                </a:solidFill>
                <a:latin typeface="Calibri"/>
                <a:cs typeface="Calibri"/>
              </a:rPr>
              <a:t>to </a:t>
            </a:r>
            <a:r>
              <a:rPr sz="950" spc="-20" dirty="0">
                <a:solidFill>
                  <a:srgbClr val="231F20"/>
                </a:solidFill>
                <a:latin typeface="Calibri"/>
                <a:cs typeface="Calibri"/>
              </a:rPr>
              <a:t>very </a:t>
            </a:r>
            <a:r>
              <a:rPr sz="950" spc="-15" dirty="0">
                <a:solidFill>
                  <a:srgbClr val="231F20"/>
                </a:solidFill>
                <a:latin typeface="Calibri"/>
                <a:cs typeface="Calibri"/>
              </a:rPr>
              <a:t> </a:t>
            </a:r>
            <a:r>
              <a:rPr sz="950" spc="-10" dirty="0">
                <a:solidFill>
                  <a:srgbClr val="231F20"/>
                </a:solidFill>
                <a:latin typeface="Calibri"/>
                <a:cs typeface="Calibri"/>
              </a:rPr>
              <a:t>low</a:t>
            </a:r>
            <a:r>
              <a:rPr sz="950" spc="50" dirty="0">
                <a:solidFill>
                  <a:srgbClr val="231F20"/>
                </a:solidFill>
                <a:latin typeface="Calibri"/>
                <a:cs typeface="Calibri"/>
              </a:rPr>
              <a:t> </a:t>
            </a:r>
            <a:r>
              <a:rPr sz="950" spc="-10" dirty="0">
                <a:solidFill>
                  <a:srgbClr val="231F20"/>
                </a:solidFill>
                <a:latin typeface="Calibri"/>
                <a:cs typeface="Calibri"/>
              </a:rPr>
              <a:t>incidence</a:t>
            </a:r>
            <a:r>
              <a:rPr sz="950" spc="55" dirty="0">
                <a:solidFill>
                  <a:srgbClr val="231F20"/>
                </a:solidFill>
                <a:latin typeface="Calibri"/>
                <a:cs typeface="Calibri"/>
              </a:rPr>
              <a:t> </a:t>
            </a:r>
            <a:r>
              <a:rPr sz="950" spc="25" dirty="0">
                <a:solidFill>
                  <a:srgbClr val="231F20"/>
                </a:solidFill>
                <a:latin typeface="Calibri"/>
                <a:cs typeface="Calibri"/>
              </a:rPr>
              <a:t>in</a:t>
            </a:r>
            <a:r>
              <a:rPr sz="950" spc="50" dirty="0">
                <a:solidFill>
                  <a:srgbClr val="231F20"/>
                </a:solidFill>
                <a:latin typeface="Calibri"/>
                <a:cs typeface="Calibri"/>
              </a:rPr>
              <a:t> </a:t>
            </a:r>
            <a:r>
              <a:rPr sz="950" spc="-5" dirty="0">
                <a:solidFill>
                  <a:srgbClr val="231F20"/>
                </a:solidFill>
                <a:latin typeface="Calibri"/>
                <a:cs typeface="Calibri"/>
              </a:rPr>
              <a:t>all</a:t>
            </a:r>
            <a:r>
              <a:rPr sz="950" spc="55" dirty="0">
                <a:solidFill>
                  <a:srgbClr val="231F20"/>
                </a:solidFill>
                <a:latin typeface="Calibri"/>
                <a:cs typeface="Calibri"/>
              </a:rPr>
              <a:t> </a:t>
            </a:r>
            <a:r>
              <a:rPr sz="950" spc="-5" dirty="0">
                <a:solidFill>
                  <a:srgbClr val="231F20"/>
                </a:solidFill>
                <a:latin typeface="Calibri"/>
                <a:cs typeface="Calibri"/>
              </a:rPr>
              <a:t>populations.</a:t>
            </a:r>
            <a:r>
              <a:rPr sz="950" spc="60" dirty="0">
                <a:solidFill>
                  <a:srgbClr val="231F20"/>
                </a:solidFill>
                <a:latin typeface="Calibri"/>
                <a:cs typeface="Calibri"/>
              </a:rPr>
              <a:t> </a:t>
            </a:r>
            <a:r>
              <a:rPr sz="950" spc="10" dirty="0">
                <a:solidFill>
                  <a:srgbClr val="231F20"/>
                </a:solidFill>
                <a:latin typeface="Calibri"/>
                <a:cs typeface="Calibri"/>
              </a:rPr>
              <a:t>The</a:t>
            </a:r>
            <a:r>
              <a:rPr sz="950" spc="55" dirty="0">
                <a:solidFill>
                  <a:srgbClr val="231F20"/>
                </a:solidFill>
                <a:latin typeface="Calibri"/>
                <a:cs typeface="Calibri"/>
              </a:rPr>
              <a:t> </a:t>
            </a:r>
            <a:r>
              <a:rPr sz="950" dirty="0">
                <a:solidFill>
                  <a:srgbClr val="231F20"/>
                </a:solidFill>
                <a:latin typeface="Calibri"/>
                <a:cs typeface="Calibri"/>
              </a:rPr>
              <a:t>majority</a:t>
            </a:r>
            <a:r>
              <a:rPr sz="950" spc="60" dirty="0">
                <a:solidFill>
                  <a:srgbClr val="231F20"/>
                </a:solidFill>
                <a:latin typeface="Calibri"/>
                <a:cs typeface="Calibri"/>
              </a:rPr>
              <a:t> </a:t>
            </a:r>
            <a:r>
              <a:rPr sz="950" spc="-15" dirty="0">
                <a:solidFill>
                  <a:srgbClr val="231F20"/>
                </a:solidFill>
                <a:latin typeface="Calibri"/>
                <a:cs typeface="Calibri"/>
              </a:rPr>
              <a:t>of</a:t>
            </a:r>
            <a:r>
              <a:rPr sz="950" spc="55" dirty="0">
                <a:solidFill>
                  <a:srgbClr val="231F20"/>
                </a:solidFill>
                <a:latin typeface="Calibri"/>
                <a:cs typeface="Calibri"/>
              </a:rPr>
              <a:t> </a:t>
            </a:r>
            <a:r>
              <a:rPr sz="950" spc="-20" dirty="0">
                <a:solidFill>
                  <a:srgbClr val="231F20"/>
                </a:solidFill>
                <a:latin typeface="Calibri"/>
                <a:cs typeface="Calibri"/>
              </a:rPr>
              <a:t>sarcomas</a:t>
            </a:r>
            <a:r>
              <a:rPr sz="950" spc="55" dirty="0">
                <a:solidFill>
                  <a:srgbClr val="231F20"/>
                </a:solidFill>
                <a:latin typeface="Calibri"/>
                <a:cs typeface="Calibri"/>
              </a:rPr>
              <a:t> </a:t>
            </a:r>
            <a:r>
              <a:rPr sz="950" spc="-20" dirty="0">
                <a:solidFill>
                  <a:srgbClr val="231F20"/>
                </a:solidFill>
                <a:latin typeface="Calibri"/>
                <a:cs typeface="Calibri"/>
              </a:rPr>
              <a:t>arise</a:t>
            </a:r>
            <a:endParaRPr sz="950">
              <a:latin typeface="Calibri"/>
              <a:cs typeface="Calibri"/>
            </a:endParaRPr>
          </a:p>
        </p:txBody>
      </p:sp>
      <p:sp>
        <p:nvSpPr>
          <p:cNvPr id="7" name="object 7"/>
          <p:cNvSpPr txBox="1"/>
          <p:nvPr/>
        </p:nvSpPr>
        <p:spPr>
          <a:xfrm>
            <a:off x="707301" y="8680874"/>
            <a:ext cx="3152775" cy="159018"/>
          </a:xfrm>
          <a:prstGeom prst="rect">
            <a:avLst/>
          </a:prstGeom>
        </p:spPr>
        <p:txBody>
          <a:bodyPr vert="horz" wrap="square" lIns="0" tIns="12700" rIns="0" bIns="0" rtlCol="0">
            <a:spAutoFit/>
          </a:bodyPr>
          <a:lstStyle/>
          <a:p>
            <a:pPr marL="12700">
              <a:lnSpc>
                <a:spcPct val="100000"/>
              </a:lnSpc>
              <a:spcBef>
                <a:spcPts val="100"/>
              </a:spcBef>
            </a:pPr>
            <a:r>
              <a:rPr sz="950" dirty="0">
                <a:solidFill>
                  <a:srgbClr val="231F20"/>
                </a:solidFill>
                <a:latin typeface="Calibri"/>
                <a:cs typeface="Calibri"/>
              </a:rPr>
              <a:t>from</a:t>
            </a:r>
            <a:r>
              <a:rPr sz="950" spc="90" dirty="0">
                <a:solidFill>
                  <a:srgbClr val="231F20"/>
                </a:solidFill>
                <a:latin typeface="Calibri"/>
                <a:cs typeface="Calibri"/>
              </a:rPr>
              <a:t> </a:t>
            </a:r>
            <a:r>
              <a:rPr sz="950" spc="-35" dirty="0">
                <a:solidFill>
                  <a:srgbClr val="231F20"/>
                </a:solidFill>
                <a:latin typeface="Calibri"/>
                <a:cs typeface="Calibri"/>
              </a:rPr>
              <a:t>the</a:t>
            </a:r>
            <a:r>
              <a:rPr sz="950" spc="85" dirty="0">
                <a:solidFill>
                  <a:srgbClr val="231F20"/>
                </a:solidFill>
                <a:latin typeface="Calibri"/>
                <a:cs typeface="Calibri"/>
              </a:rPr>
              <a:t> </a:t>
            </a:r>
            <a:r>
              <a:rPr sz="950" spc="-20" dirty="0">
                <a:solidFill>
                  <a:srgbClr val="231F20"/>
                </a:solidFill>
                <a:latin typeface="Calibri"/>
                <a:cs typeface="Calibri"/>
              </a:rPr>
              <a:t>soft</a:t>
            </a:r>
            <a:r>
              <a:rPr sz="950" spc="90" dirty="0">
                <a:solidFill>
                  <a:srgbClr val="231F20"/>
                </a:solidFill>
                <a:latin typeface="Calibri"/>
                <a:cs typeface="Calibri"/>
              </a:rPr>
              <a:t> </a:t>
            </a:r>
            <a:r>
              <a:rPr sz="950" spc="-20" dirty="0">
                <a:solidFill>
                  <a:srgbClr val="231F20"/>
                </a:solidFill>
                <a:latin typeface="Calibri"/>
                <a:cs typeface="Calibri"/>
              </a:rPr>
              <a:t>tissue</a:t>
            </a:r>
            <a:r>
              <a:rPr sz="950" spc="90" dirty="0">
                <a:solidFill>
                  <a:srgbClr val="231F20"/>
                </a:solidFill>
                <a:latin typeface="Calibri"/>
                <a:cs typeface="Calibri"/>
              </a:rPr>
              <a:t> </a:t>
            </a:r>
            <a:r>
              <a:rPr sz="950" spc="-10" dirty="0">
                <a:solidFill>
                  <a:srgbClr val="231F20"/>
                </a:solidFill>
                <a:latin typeface="Calibri"/>
                <a:cs typeface="Calibri"/>
              </a:rPr>
              <a:t>(close</a:t>
            </a:r>
            <a:r>
              <a:rPr sz="950" spc="90" dirty="0">
                <a:solidFill>
                  <a:srgbClr val="231F20"/>
                </a:solidFill>
                <a:latin typeface="Calibri"/>
                <a:cs typeface="Calibri"/>
              </a:rPr>
              <a:t> </a:t>
            </a:r>
            <a:r>
              <a:rPr sz="950" spc="-15" dirty="0">
                <a:solidFill>
                  <a:srgbClr val="231F20"/>
                </a:solidFill>
                <a:latin typeface="Calibri"/>
                <a:cs typeface="Calibri"/>
              </a:rPr>
              <a:t>to</a:t>
            </a:r>
            <a:r>
              <a:rPr sz="950" spc="85" dirty="0">
                <a:solidFill>
                  <a:srgbClr val="231F20"/>
                </a:solidFill>
                <a:latin typeface="Calibri"/>
                <a:cs typeface="Calibri"/>
              </a:rPr>
              <a:t> </a:t>
            </a:r>
            <a:r>
              <a:rPr sz="950" spc="25" dirty="0">
                <a:solidFill>
                  <a:srgbClr val="231F20"/>
                </a:solidFill>
                <a:latin typeface="Calibri"/>
                <a:cs typeface="Calibri"/>
              </a:rPr>
              <a:t>75%),</a:t>
            </a:r>
            <a:r>
              <a:rPr sz="950" spc="85" dirty="0">
                <a:solidFill>
                  <a:srgbClr val="231F20"/>
                </a:solidFill>
                <a:latin typeface="Calibri"/>
                <a:cs typeface="Calibri"/>
              </a:rPr>
              <a:t> </a:t>
            </a:r>
            <a:r>
              <a:rPr sz="950" spc="-5" dirty="0">
                <a:solidFill>
                  <a:srgbClr val="231F20"/>
                </a:solidFill>
                <a:latin typeface="Calibri"/>
                <a:cs typeface="Calibri"/>
              </a:rPr>
              <a:t>with</a:t>
            </a:r>
            <a:r>
              <a:rPr sz="950" spc="95" dirty="0">
                <a:solidFill>
                  <a:srgbClr val="231F20"/>
                </a:solidFill>
                <a:latin typeface="Calibri"/>
                <a:cs typeface="Calibri"/>
              </a:rPr>
              <a:t> </a:t>
            </a:r>
            <a:r>
              <a:rPr sz="950" dirty="0">
                <a:solidFill>
                  <a:srgbClr val="231F20"/>
                </a:solidFill>
                <a:latin typeface="Verdana"/>
                <a:cs typeface="Verdana"/>
              </a:rPr>
              <a:t>~</a:t>
            </a:r>
            <a:r>
              <a:rPr sz="950" dirty="0">
                <a:solidFill>
                  <a:srgbClr val="231F20"/>
                </a:solidFill>
                <a:latin typeface="Calibri"/>
                <a:cs typeface="Calibri"/>
              </a:rPr>
              <a:t>15%</a:t>
            </a:r>
            <a:r>
              <a:rPr sz="950" spc="90" dirty="0">
                <a:solidFill>
                  <a:srgbClr val="231F20"/>
                </a:solidFill>
                <a:latin typeface="Calibri"/>
                <a:cs typeface="Calibri"/>
              </a:rPr>
              <a:t> </a:t>
            </a:r>
            <a:r>
              <a:rPr sz="950" spc="-15" dirty="0">
                <a:solidFill>
                  <a:srgbClr val="231F20"/>
                </a:solidFill>
                <a:latin typeface="Calibri"/>
                <a:cs typeface="Calibri"/>
              </a:rPr>
              <a:t>gastrointestinal</a:t>
            </a:r>
            <a:endParaRPr sz="950">
              <a:latin typeface="Calibri"/>
              <a:cs typeface="Calibri"/>
            </a:endParaRPr>
          </a:p>
        </p:txBody>
      </p:sp>
      <p:sp>
        <p:nvSpPr>
          <p:cNvPr id="8" name="object 8"/>
          <p:cNvSpPr txBox="1"/>
          <p:nvPr/>
        </p:nvSpPr>
        <p:spPr>
          <a:xfrm>
            <a:off x="707299" y="8827032"/>
            <a:ext cx="3153409" cy="306238"/>
          </a:xfrm>
          <a:prstGeom prst="rect">
            <a:avLst/>
          </a:prstGeom>
        </p:spPr>
        <p:txBody>
          <a:bodyPr vert="horz" wrap="square" lIns="0" tIns="10795" rIns="0" bIns="0" rtlCol="0">
            <a:spAutoFit/>
          </a:bodyPr>
          <a:lstStyle/>
          <a:p>
            <a:pPr marL="12700" marR="5080">
              <a:lnSpc>
                <a:spcPct val="101000"/>
              </a:lnSpc>
              <a:spcBef>
                <a:spcPts val="85"/>
              </a:spcBef>
            </a:pPr>
            <a:r>
              <a:rPr sz="950" spc="-10" dirty="0">
                <a:solidFill>
                  <a:srgbClr val="231F20"/>
                </a:solidFill>
                <a:latin typeface="Calibri"/>
                <a:cs typeface="Calibri"/>
              </a:rPr>
              <a:t>stromal</a:t>
            </a:r>
            <a:r>
              <a:rPr sz="950" spc="-5" dirty="0">
                <a:solidFill>
                  <a:srgbClr val="231F20"/>
                </a:solidFill>
                <a:latin typeface="Calibri"/>
                <a:cs typeface="Calibri"/>
              </a:rPr>
              <a:t> </a:t>
            </a:r>
            <a:r>
              <a:rPr sz="950" dirty="0">
                <a:solidFill>
                  <a:srgbClr val="231F20"/>
                </a:solidFill>
                <a:latin typeface="Calibri"/>
                <a:cs typeface="Calibri"/>
              </a:rPr>
              <a:t>tumours</a:t>
            </a:r>
            <a:r>
              <a:rPr sz="950" spc="200" dirty="0">
                <a:solidFill>
                  <a:srgbClr val="231F20"/>
                </a:solidFill>
                <a:latin typeface="Calibri"/>
                <a:cs typeface="Calibri"/>
              </a:rPr>
              <a:t> </a:t>
            </a:r>
            <a:r>
              <a:rPr sz="950" spc="50" dirty="0">
                <a:solidFill>
                  <a:srgbClr val="231F20"/>
                </a:solidFill>
                <a:latin typeface="Calibri"/>
                <a:cs typeface="Calibri"/>
              </a:rPr>
              <a:t>(GISTs)</a:t>
            </a:r>
            <a:r>
              <a:rPr sz="950" spc="140" dirty="0">
                <a:solidFill>
                  <a:srgbClr val="231F20"/>
                </a:solidFill>
                <a:latin typeface="Calibri"/>
                <a:cs typeface="Calibri"/>
              </a:rPr>
              <a:t> </a:t>
            </a:r>
            <a:r>
              <a:rPr sz="950" spc="-10" dirty="0">
                <a:solidFill>
                  <a:srgbClr val="231F20"/>
                </a:solidFill>
                <a:latin typeface="Calibri"/>
                <a:cs typeface="Calibri"/>
              </a:rPr>
              <a:t>and</a:t>
            </a:r>
            <a:r>
              <a:rPr sz="950" dirty="0">
                <a:solidFill>
                  <a:srgbClr val="231F20"/>
                </a:solidFill>
                <a:latin typeface="Calibri"/>
                <a:cs typeface="Calibri"/>
              </a:rPr>
              <a:t> </a:t>
            </a:r>
            <a:r>
              <a:rPr sz="950" spc="20" dirty="0">
                <a:solidFill>
                  <a:srgbClr val="231F20"/>
                </a:solidFill>
                <a:latin typeface="Calibri"/>
                <a:cs typeface="Calibri"/>
              </a:rPr>
              <a:t>10%</a:t>
            </a:r>
            <a:r>
              <a:rPr sz="950" spc="180" dirty="0">
                <a:solidFill>
                  <a:srgbClr val="231F20"/>
                </a:solidFill>
                <a:latin typeface="Calibri"/>
                <a:cs typeface="Calibri"/>
              </a:rPr>
              <a:t> </a:t>
            </a:r>
            <a:r>
              <a:rPr sz="950" spc="-25" dirty="0">
                <a:solidFill>
                  <a:srgbClr val="231F20"/>
                </a:solidFill>
                <a:latin typeface="Calibri"/>
                <a:cs typeface="Calibri"/>
              </a:rPr>
              <a:t>bone</a:t>
            </a:r>
            <a:r>
              <a:rPr sz="950" spc="25" dirty="0">
                <a:solidFill>
                  <a:srgbClr val="231F20"/>
                </a:solidFill>
                <a:latin typeface="Calibri"/>
                <a:cs typeface="Calibri"/>
              </a:rPr>
              <a:t> </a:t>
            </a:r>
            <a:r>
              <a:rPr sz="950" spc="-15" dirty="0">
                <a:solidFill>
                  <a:srgbClr val="231F20"/>
                </a:solidFill>
                <a:latin typeface="Calibri"/>
                <a:cs typeface="Calibri"/>
              </a:rPr>
              <a:t>sarcomas.</a:t>
            </a:r>
            <a:r>
              <a:rPr sz="950" spc="5" dirty="0">
                <a:solidFill>
                  <a:srgbClr val="231F20"/>
                </a:solidFill>
                <a:latin typeface="Calibri"/>
                <a:cs typeface="Calibri"/>
              </a:rPr>
              <a:t> </a:t>
            </a:r>
            <a:r>
              <a:rPr sz="950" spc="-15" dirty="0">
                <a:solidFill>
                  <a:srgbClr val="231F20"/>
                </a:solidFill>
                <a:latin typeface="Calibri"/>
                <a:cs typeface="Calibri"/>
              </a:rPr>
              <a:t>These </a:t>
            </a:r>
            <a:r>
              <a:rPr sz="950" spc="-200" dirty="0">
                <a:solidFill>
                  <a:srgbClr val="231F20"/>
                </a:solidFill>
                <a:latin typeface="Calibri"/>
                <a:cs typeface="Calibri"/>
              </a:rPr>
              <a:t> </a:t>
            </a:r>
            <a:r>
              <a:rPr sz="950" spc="60" dirty="0">
                <a:solidFill>
                  <a:srgbClr val="231F20"/>
                </a:solidFill>
                <a:latin typeface="Calibri"/>
                <a:cs typeface="Calibri"/>
              </a:rPr>
              <a:t>ESMO–EURACAN</a:t>
            </a:r>
            <a:r>
              <a:rPr sz="950" spc="204" dirty="0">
                <a:solidFill>
                  <a:srgbClr val="231F20"/>
                </a:solidFill>
                <a:latin typeface="Calibri"/>
                <a:cs typeface="Calibri"/>
              </a:rPr>
              <a:t> </a:t>
            </a:r>
            <a:r>
              <a:rPr sz="950" spc="5" dirty="0">
                <a:solidFill>
                  <a:srgbClr val="231F20"/>
                </a:solidFill>
                <a:latin typeface="Calibri"/>
                <a:cs typeface="Calibri"/>
              </a:rPr>
              <a:t>(European</a:t>
            </a:r>
            <a:r>
              <a:rPr sz="950" spc="210" dirty="0">
                <a:solidFill>
                  <a:srgbClr val="231F20"/>
                </a:solidFill>
                <a:latin typeface="Calibri"/>
                <a:cs typeface="Calibri"/>
              </a:rPr>
              <a:t> </a:t>
            </a:r>
            <a:r>
              <a:rPr sz="950" spc="-10" dirty="0">
                <a:solidFill>
                  <a:srgbClr val="231F20"/>
                </a:solidFill>
                <a:latin typeface="Calibri"/>
                <a:cs typeface="Calibri"/>
              </a:rPr>
              <a:t>Society</a:t>
            </a:r>
            <a:r>
              <a:rPr sz="950" spc="-5" dirty="0">
                <a:solidFill>
                  <a:srgbClr val="231F20"/>
                </a:solidFill>
                <a:latin typeface="Calibri"/>
                <a:cs typeface="Calibri"/>
              </a:rPr>
              <a:t> for</a:t>
            </a:r>
            <a:r>
              <a:rPr sz="950" spc="5" dirty="0">
                <a:solidFill>
                  <a:srgbClr val="231F20"/>
                </a:solidFill>
                <a:latin typeface="Calibri"/>
                <a:cs typeface="Calibri"/>
              </a:rPr>
              <a:t> </a:t>
            </a:r>
            <a:r>
              <a:rPr sz="950" spc="-5" dirty="0">
                <a:solidFill>
                  <a:srgbClr val="231F20"/>
                </a:solidFill>
                <a:latin typeface="Calibri"/>
                <a:cs typeface="Calibri"/>
              </a:rPr>
              <a:t>Medical</a:t>
            </a:r>
            <a:r>
              <a:rPr sz="950" spc="5" dirty="0">
                <a:solidFill>
                  <a:srgbClr val="231F20"/>
                </a:solidFill>
                <a:latin typeface="Calibri"/>
                <a:cs typeface="Calibri"/>
              </a:rPr>
              <a:t> Oncology–</a:t>
            </a:r>
            <a:endParaRPr sz="950">
              <a:latin typeface="Calibri"/>
              <a:cs typeface="Calibri"/>
            </a:endParaRPr>
          </a:p>
        </p:txBody>
      </p:sp>
      <p:sp>
        <p:nvSpPr>
          <p:cNvPr id="9" name="object 9"/>
          <p:cNvSpPr txBox="1"/>
          <p:nvPr/>
        </p:nvSpPr>
        <p:spPr>
          <a:xfrm>
            <a:off x="3987604" y="8242385"/>
            <a:ext cx="3154045" cy="896912"/>
          </a:xfrm>
          <a:prstGeom prst="rect">
            <a:avLst/>
          </a:prstGeom>
        </p:spPr>
        <p:txBody>
          <a:bodyPr vert="horz" wrap="square" lIns="0" tIns="10795" rIns="0" bIns="0" rtlCol="0">
            <a:spAutoFit/>
          </a:bodyPr>
          <a:lstStyle/>
          <a:p>
            <a:pPr marL="12700" marR="5080" algn="just">
              <a:lnSpc>
                <a:spcPct val="101000"/>
              </a:lnSpc>
              <a:spcBef>
                <a:spcPts val="85"/>
              </a:spcBef>
            </a:pPr>
            <a:r>
              <a:rPr sz="950" spc="-5" dirty="0">
                <a:solidFill>
                  <a:srgbClr val="231F20"/>
                </a:solidFill>
                <a:latin typeface="Calibri"/>
                <a:cs typeface="Calibri"/>
              </a:rPr>
              <a:t>European</a:t>
            </a:r>
            <a:r>
              <a:rPr sz="950" dirty="0">
                <a:solidFill>
                  <a:srgbClr val="231F20"/>
                </a:solidFill>
                <a:latin typeface="Calibri"/>
                <a:cs typeface="Calibri"/>
              </a:rPr>
              <a:t> </a:t>
            </a:r>
            <a:r>
              <a:rPr sz="950" spc="-25" dirty="0">
                <a:solidFill>
                  <a:srgbClr val="231F20"/>
                </a:solidFill>
                <a:latin typeface="Calibri"/>
                <a:cs typeface="Calibri"/>
              </a:rPr>
              <a:t>Reference</a:t>
            </a:r>
            <a:r>
              <a:rPr sz="950" spc="-20" dirty="0">
                <a:solidFill>
                  <a:srgbClr val="231F20"/>
                </a:solidFill>
                <a:latin typeface="Calibri"/>
                <a:cs typeface="Calibri"/>
              </a:rPr>
              <a:t> </a:t>
            </a:r>
            <a:r>
              <a:rPr sz="950" spc="-5" dirty="0">
                <a:solidFill>
                  <a:srgbClr val="231F20"/>
                </a:solidFill>
                <a:latin typeface="Calibri"/>
                <a:cs typeface="Calibri"/>
              </a:rPr>
              <a:t>Network</a:t>
            </a:r>
            <a:r>
              <a:rPr sz="950"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25" dirty="0">
                <a:solidFill>
                  <a:srgbClr val="231F20"/>
                </a:solidFill>
                <a:latin typeface="Calibri"/>
                <a:cs typeface="Calibri"/>
              </a:rPr>
              <a:t>rare</a:t>
            </a:r>
            <a:r>
              <a:rPr sz="950" spc="-20" dirty="0">
                <a:solidFill>
                  <a:srgbClr val="231F20"/>
                </a:solidFill>
                <a:latin typeface="Calibri"/>
                <a:cs typeface="Calibri"/>
              </a:rPr>
              <a:t> </a:t>
            </a:r>
            <a:r>
              <a:rPr sz="950" spc="-5" dirty="0">
                <a:solidFill>
                  <a:srgbClr val="231F20"/>
                </a:solidFill>
                <a:latin typeface="Calibri"/>
                <a:cs typeface="Calibri"/>
              </a:rPr>
              <a:t>adult</a:t>
            </a:r>
            <a:r>
              <a:rPr sz="950" dirty="0">
                <a:solidFill>
                  <a:srgbClr val="231F20"/>
                </a:solidFill>
                <a:latin typeface="Calibri"/>
                <a:cs typeface="Calibri"/>
              </a:rPr>
              <a:t> solid</a:t>
            </a:r>
            <a:r>
              <a:rPr sz="950" spc="210" dirty="0">
                <a:solidFill>
                  <a:srgbClr val="231F20"/>
                </a:solidFill>
                <a:latin typeface="Calibri"/>
                <a:cs typeface="Calibri"/>
              </a:rPr>
              <a:t> </a:t>
            </a:r>
            <a:r>
              <a:rPr sz="950" spc="-10" dirty="0">
                <a:solidFill>
                  <a:srgbClr val="231F20"/>
                </a:solidFill>
                <a:latin typeface="Calibri"/>
                <a:cs typeface="Calibri"/>
              </a:rPr>
              <a:t>cancers) </a:t>
            </a:r>
            <a:r>
              <a:rPr sz="950" spc="-5" dirty="0">
                <a:solidFill>
                  <a:srgbClr val="231F20"/>
                </a:solidFill>
                <a:latin typeface="Calibri"/>
                <a:cs typeface="Calibri"/>
              </a:rPr>
              <a:t> </a:t>
            </a:r>
            <a:r>
              <a:rPr sz="950" spc="25" dirty="0">
                <a:solidFill>
                  <a:srgbClr val="231F20"/>
                </a:solidFill>
                <a:latin typeface="Calibri"/>
                <a:cs typeface="Calibri"/>
              </a:rPr>
              <a:t>Clinical </a:t>
            </a:r>
            <a:r>
              <a:rPr sz="950" spc="-10" dirty="0">
                <a:solidFill>
                  <a:srgbClr val="231F20"/>
                </a:solidFill>
                <a:latin typeface="Calibri"/>
                <a:cs typeface="Calibri"/>
              </a:rPr>
              <a:t>Practice </a:t>
            </a:r>
            <a:r>
              <a:rPr sz="950" dirty="0">
                <a:solidFill>
                  <a:srgbClr val="231F20"/>
                </a:solidFill>
                <a:latin typeface="Calibri"/>
                <a:cs typeface="Calibri"/>
              </a:rPr>
              <a:t>Guidelines </a:t>
            </a:r>
            <a:r>
              <a:rPr sz="950" spc="-15" dirty="0">
                <a:solidFill>
                  <a:srgbClr val="231F20"/>
                </a:solidFill>
                <a:latin typeface="Calibri"/>
                <a:cs typeface="Calibri"/>
              </a:rPr>
              <a:t>cover </a:t>
            </a:r>
            <a:r>
              <a:rPr sz="950" spc="20" dirty="0">
                <a:solidFill>
                  <a:srgbClr val="231F20"/>
                </a:solidFill>
                <a:latin typeface="Calibri"/>
                <a:cs typeface="Calibri"/>
              </a:rPr>
              <a:t>STSs, </a:t>
            </a:r>
            <a:r>
              <a:rPr sz="950" spc="-10" dirty="0">
                <a:solidFill>
                  <a:srgbClr val="231F20"/>
                </a:solidFill>
                <a:latin typeface="Calibri"/>
                <a:cs typeface="Calibri"/>
              </a:rPr>
              <a:t>while </a:t>
            </a:r>
            <a:r>
              <a:rPr sz="950" spc="45" dirty="0">
                <a:solidFill>
                  <a:srgbClr val="231F20"/>
                </a:solidFill>
                <a:latin typeface="Calibri"/>
                <a:cs typeface="Calibri"/>
              </a:rPr>
              <a:t>GISTs </a:t>
            </a:r>
            <a:r>
              <a:rPr sz="950" spc="-35" dirty="0">
                <a:solidFill>
                  <a:srgbClr val="231F20"/>
                </a:solidFill>
                <a:latin typeface="Calibri"/>
                <a:cs typeface="Calibri"/>
              </a:rPr>
              <a:t>are </a:t>
            </a:r>
            <a:r>
              <a:rPr sz="950" spc="-20" dirty="0">
                <a:solidFill>
                  <a:srgbClr val="231F20"/>
                </a:solidFill>
                <a:latin typeface="Calibri"/>
                <a:cs typeface="Calibri"/>
              </a:rPr>
              <a:t>covered </a:t>
            </a:r>
            <a:r>
              <a:rPr sz="950" spc="-15" dirty="0">
                <a:solidFill>
                  <a:srgbClr val="231F20"/>
                </a:solidFill>
                <a:latin typeface="Calibri"/>
                <a:cs typeface="Calibri"/>
              </a:rPr>
              <a:t> </a:t>
            </a:r>
            <a:r>
              <a:rPr sz="950" spc="-10" dirty="0">
                <a:solidFill>
                  <a:srgbClr val="231F20"/>
                </a:solidFill>
                <a:latin typeface="Calibri"/>
                <a:cs typeface="Calibri"/>
              </a:rPr>
              <a:t>by</a:t>
            </a:r>
            <a:r>
              <a:rPr sz="950" spc="-20" dirty="0">
                <a:solidFill>
                  <a:srgbClr val="231F20"/>
                </a:solidFill>
                <a:latin typeface="Calibri"/>
                <a:cs typeface="Calibri"/>
              </a:rPr>
              <a:t> dedicated</a:t>
            </a:r>
            <a:r>
              <a:rPr sz="950" spc="-15" dirty="0">
                <a:solidFill>
                  <a:srgbClr val="231F20"/>
                </a:solidFill>
                <a:latin typeface="Calibri"/>
                <a:cs typeface="Calibri"/>
              </a:rPr>
              <a:t> </a:t>
            </a:r>
            <a:r>
              <a:rPr sz="950" spc="60" dirty="0">
                <a:solidFill>
                  <a:srgbClr val="231F20"/>
                </a:solidFill>
                <a:latin typeface="Calibri"/>
                <a:cs typeface="Calibri"/>
              </a:rPr>
              <a:t>ESMO–EURACAN</a:t>
            </a:r>
            <a:r>
              <a:rPr sz="950" spc="-25" dirty="0">
                <a:solidFill>
                  <a:srgbClr val="231F20"/>
                </a:solidFill>
                <a:latin typeface="Calibri"/>
                <a:cs typeface="Calibri"/>
              </a:rPr>
              <a:t> </a:t>
            </a:r>
            <a:r>
              <a:rPr sz="950" spc="25" dirty="0">
                <a:solidFill>
                  <a:srgbClr val="231F20"/>
                </a:solidFill>
                <a:latin typeface="Calibri"/>
                <a:cs typeface="Calibri"/>
              </a:rPr>
              <a:t>Clinical</a:t>
            </a:r>
            <a:r>
              <a:rPr sz="950" spc="-20" dirty="0">
                <a:solidFill>
                  <a:srgbClr val="231F20"/>
                </a:solidFill>
                <a:latin typeface="Calibri"/>
                <a:cs typeface="Calibri"/>
              </a:rPr>
              <a:t> </a:t>
            </a:r>
            <a:r>
              <a:rPr sz="950" spc="-10" dirty="0">
                <a:solidFill>
                  <a:srgbClr val="231F20"/>
                </a:solidFill>
                <a:latin typeface="Calibri"/>
                <a:cs typeface="Calibri"/>
              </a:rPr>
              <a:t>Practice</a:t>
            </a:r>
            <a:r>
              <a:rPr sz="950" spc="-15" dirty="0">
                <a:solidFill>
                  <a:srgbClr val="231F20"/>
                </a:solidFill>
                <a:latin typeface="Calibri"/>
                <a:cs typeface="Calibri"/>
              </a:rPr>
              <a:t> </a:t>
            </a:r>
            <a:r>
              <a:rPr sz="950" dirty="0">
                <a:solidFill>
                  <a:srgbClr val="231F20"/>
                </a:solidFill>
                <a:latin typeface="Calibri"/>
                <a:cs typeface="Calibri"/>
              </a:rPr>
              <a:t>Guidelines</a:t>
            </a:r>
            <a:r>
              <a:rPr sz="950" spc="-10" dirty="0">
                <a:solidFill>
                  <a:srgbClr val="231F20"/>
                </a:solidFill>
                <a:latin typeface="Calibri"/>
                <a:cs typeface="Calibri"/>
              </a:rPr>
              <a:t> </a:t>
            </a:r>
            <a:r>
              <a:rPr sz="950" spc="20" dirty="0">
                <a:solidFill>
                  <a:srgbClr val="231F20"/>
                </a:solidFill>
                <a:latin typeface="Calibri"/>
                <a:cs typeface="Calibri"/>
              </a:rPr>
              <a:t>[</a:t>
            </a:r>
            <a:r>
              <a:rPr sz="950" spc="20" dirty="0">
                <a:solidFill>
                  <a:srgbClr val="2E3092"/>
                </a:solidFill>
                <a:latin typeface="Calibri"/>
                <a:cs typeface="Calibri"/>
                <a:hlinkClick r:id="rId3" action="ppaction://hlinksldjump"/>
              </a:rPr>
              <a:t>1</a:t>
            </a:r>
            <a:r>
              <a:rPr sz="950" spc="20" dirty="0">
                <a:solidFill>
                  <a:srgbClr val="231F20"/>
                </a:solidFill>
                <a:latin typeface="Calibri"/>
                <a:cs typeface="Calibri"/>
              </a:rPr>
              <a:t>]. </a:t>
            </a:r>
            <a:r>
              <a:rPr sz="950" spc="-204" dirty="0">
                <a:solidFill>
                  <a:srgbClr val="231F20"/>
                </a:solidFill>
                <a:latin typeface="Calibri"/>
                <a:cs typeface="Calibri"/>
              </a:rPr>
              <a:t> </a:t>
            </a:r>
            <a:r>
              <a:rPr sz="950" spc="5" dirty="0">
                <a:solidFill>
                  <a:srgbClr val="231F20"/>
                </a:solidFill>
                <a:latin typeface="Calibri"/>
                <a:cs typeface="Calibri"/>
              </a:rPr>
              <a:t>Kaposi’s </a:t>
            </a:r>
            <a:r>
              <a:rPr sz="950" spc="-15" dirty="0">
                <a:solidFill>
                  <a:srgbClr val="231F20"/>
                </a:solidFill>
                <a:latin typeface="Calibri"/>
                <a:cs typeface="Calibri"/>
              </a:rPr>
              <a:t>sarcoma</a:t>
            </a:r>
            <a:r>
              <a:rPr sz="950" spc="-10" dirty="0">
                <a:solidFill>
                  <a:srgbClr val="231F20"/>
                </a:solidFill>
                <a:latin typeface="Calibri"/>
                <a:cs typeface="Calibri"/>
              </a:rPr>
              <a:t> </a:t>
            </a:r>
            <a:r>
              <a:rPr sz="950" dirty="0">
                <a:solidFill>
                  <a:srgbClr val="231F20"/>
                </a:solidFill>
                <a:latin typeface="Calibri"/>
                <a:cs typeface="Calibri"/>
              </a:rPr>
              <a:t>is </a:t>
            </a:r>
            <a:r>
              <a:rPr sz="950" spc="-5" dirty="0">
                <a:solidFill>
                  <a:srgbClr val="231F20"/>
                </a:solidFill>
                <a:latin typeface="Calibri"/>
                <a:cs typeface="Calibri"/>
              </a:rPr>
              <a:t>not</a:t>
            </a:r>
            <a:r>
              <a:rPr sz="950" dirty="0">
                <a:solidFill>
                  <a:srgbClr val="231F20"/>
                </a:solidFill>
                <a:latin typeface="Calibri"/>
                <a:cs typeface="Calibri"/>
              </a:rPr>
              <a:t> </a:t>
            </a:r>
            <a:r>
              <a:rPr sz="950" spc="-15" dirty="0">
                <a:solidFill>
                  <a:srgbClr val="231F20"/>
                </a:solidFill>
                <a:latin typeface="Calibri"/>
                <a:cs typeface="Calibri"/>
              </a:rPr>
              <a:t>considered</a:t>
            </a:r>
            <a:r>
              <a:rPr sz="950" spc="-10" dirty="0">
                <a:solidFill>
                  <a:srgbClr val="231F20"/>
                </a:solidFill>
                <a:latin typeface="Calibri"/>
                <a:cs typeface="Calibri"/>
              </a:rPr>
              <a:t> </a:t>
            </a:r>
            <a:r>
              <a:rPr sz="950" spc="25" dirty="0">
                <a:solidFill>
                  <a:srgbClr val="231F20"/>
                </a:solidFill>
                <a:latin typeface="Calibri"/>
                <a:cs typeface="Calibri"/>
              </a:rPr>
              <a:t>in </a:t>
            </a:r>
            <a:r>
              <a:rPr sz="950" spc="-35" dirty="0">
                <a:solidFill>
                  <a:srgbClr val="231F20"/>
                </a:solidFill>
                <a:latin typeface="Calibri"/>
                <a:cs typeface="Calibri"/>
              </a:rPr>
              <a:t>the</a:t>
            </a:r>
            <a:r>
              <a:rPr sz="950" spc="-30" dirty="0">
                <a:solidFill>
                  <a:srgbClr val="231F20"/>
                </a:solidFill>
                <a:latin typeface="Calibri"/>
                <a:cs typeface="Calibri"/>
              </a:rPr>
              <a:t> present</a:t>
            </a:r>
            <a:r>
              <a:rPr sz="950" spc="-25" dirty="0">
                <a:solidFill>
                  <a:srgbClr val="231F20"/>
                </a:solidFill>
                <a:latin typeface="Calibri"/>
                <a:cs typeface="Calibri"/>
              </a:rPr>
              <a:t> </a:t>
            </a:r>
            <a:r>
              <a:rPr sz="950" spc="-10" dirty="0">
                <a:solidFill>
                  <a:srgbClr val="231F20"/>
                </a:solidFill>
                <a:latin typeface="Calibri"/>
                <a:cs typeface="Calibri"/>
              </a:rPr>
              <a:t>document. </a:t>
            </a:r>
            <a:r>
              <a:rPr sz="950" spc="-5" dirty="0">
                <a:solidFill>
                  <a:srgbClr val="231F20"/>
                </a:solidFill>
                <a:latin typeface="Calibri"/>
                <a:cs typeface="Calibri"/>
              </a:rPr>
              <a:t> </a:t>
            </a:r>
            <a:r>
              <a:rPr sz="950" spc="-20" dirty="0">
                <a:solidFill>
                  <a:srgbClr val="231F20"/>
                </a:solidFill>
                <a:latin typeface="Calibri"/>
                <a:cs typeface="Calibri"/>
              </a:rPr>
              <a:t>Extraskeletal </a:t>
            </a:r>
            <a:r>
              <a:rPr sz="950" spc="5" dirty="0">
                <a:solidFill>
                  <a:srgbClr val="231F20"/>
                </a:solidFill>
                <a:latin typeface="Calibri"/>
                <a:cs typeface="Calibri"/>
              </a:rPr>
              <a:t>Ewing </a:t>
            </a:r>
            <a:r>
              <a:rPr sz="950" spc="-15" dirty="0">
                <a:solidFill>
                  <a:srgbClr val="231F20"/>
                </a:solidFill>
                <a:latin typeface="Calibri"/>
                <a:cs typeface="Calibri"/>
              </a:rPr>
              <a:t>and </a:t>
            </a:r>
            <a:r>
              <a:rPr sz="950" dirty="0">
                <a:solidFill>
                  <a:srgbClr val="231F20"/>
                </a:solidFill>
                <a:latin typeface="Calibri"/>
                <a:cs typeface="Calibri"/>
              </a:rPr>
              <a:t>Ewing-like </a:t>
            </a:r>
            <a:r>
              <a:rPr sz="950" spc="-25" dirty="0">
                <a:solidFill>
                  <a:srgbClr val="231F20"/>
                </a:solidFill>
                <a:latin typeface="Calibri"/>
                <a:cs typeface="Calibri"/>
              </a:rPr>
              <a:t>sarcoma </a:t>
            </a:r>
            <a:r>
              <a:rPr sz="950" spc="-10" dirty="0">
                <a:solidFill>
                  <a:srgbClr val="231F20"/>
                </a:solidFill>
                <a:latin typeface="Calibri"/>
                <a:cs typeface="Calibri"/>
              </a:rPr>
              <a:t>is </a:t>
            </a:r>
            <a:r>
              <a:rPr sz="950" spc="-30" dirty="0">
                <a:solidFill>
                  <a:srgbClr val="231F20"/>
                </a:solidFill>
                <a:latin typeface="Calibri"/>
                <a:cs typeface="Calibri"/>
              </a:rPr>
              <a:t>covered </a:t>
            </a:r>
            <a:r>
              <a:rPr sz="950" spc="-10" dirty="0">
                <a:solidFill>
                  <a:srgbClr val="231F20"/>
                </a:solidFill>
                <a:latin typeface="Calibri"/>
                <a:cs typeface="Calibri"/>
              </a:rPr>
              <a:t>by </a:t>
            </a:r>
            <a:r>
              <a:rPr sz="950" spc="40" dirty="0">
                <a:solidFill>
                  <a:srgbClr val="231F20"/>
                </a:solidFill>
                <a:latin typeface="Calibri"/>
                <a:cs typeface="Calibri"/>
              </a:rPr>
              <a:t>ESMO </a:t>
            </a:r>
            <a:r>
              <a:rPr sz="950" spc="45" dirty="0">
                <a:solidFill>
                  <a:srgbClr val="231F20"/>
                </a:solidFill>
                <a:latin typeface="Calibri"/>
                <a:cs typeface="Calibri"/>
              </a:rPr>
              <a:t> </a:t>
            </a:r>
            <a:r>
              <a:rPr sz="950" spc="15" dirty="0">
                <a:solidFill>
                  <a:srgbClr val="231F20"/>
                </a:solidFill>
                <a:latin typeface="Calibri"/>
                <a:cs typeface="Calibri"/>
              </a:rPr>
              <a:t>Clinical</a:t>
            </a:r>
            <a:r>
              <a:rPr sz="950" spc="20" dirty="0">
                <a:solidFill>
                  <a:srgbClr val="231F20"/>
                </a:solidFill>
                <a:latin typeface="Calibri"/>
                <a:cs typeface="Calibri"/>
              </a:rPr>
              <a:t> </a:t>
            </a:r>
            <a:r>
              <a:rPr sz="950" spc="-20" dirty="0">
                <a:solidFill>
                  <a:srgbClr val="231F20"/>
                </a:solidFill>
                <a:latin typeface="Calibri"/>
                <a:cs typeface="Calibri"/>
              </a:rPr>
              <a:t>Practice</a:t>
            </a:r>
            <a:r>
              <a:rPr sz="950" spc="35" dirty="0">
                <a:solidFill>
                  <a:srgbClr val="231F20"/>
                </a:solidFill>
                <a:latin typeface="Calibri"/>
                <a:cs typeface="Calibri"/>
              </a:rPr>
              <a:t> </a:t>
            </a:r>
            <a:r>
              <a:rPr sz="950" spc="-10" dirty="0">
                <a:solidFill>
                  <a:srgbClr val="231F20"/>
                </a:solidFill>
                <a:latin typeface="Calibri"/>
                <a:cs typeface="Calibri"/>
              </a:rPr>
              <a:t>Guidelines</a:t>
            </a:r>
            <a:r>
              <a:rPr sz="950" spc="30" dirty="0">
                <a:solidFill>
                  <a:srgbClr val="231F20"/>
                </a:solidFill>
                <a:latin typeface="Calibri"/>
                <a:cs typeface="Calibri"/>
              </a:rPr>
              <a:t> </a:t>
            </a:r>
            <a:r>
              <a:rPr sz="950" dirty="0">
                <a:solidFill>
                  <a:srgbClr val="231F20"/>
                </a:solidFill>
                <a:latin typeface="Calibri"/>
                <a:cs typeface="Calibri"/>
              </a:rPr>
              <a:t>on</a:t>
            </a:r>
            <a:r>
              <a:rPr sz="950" spc="25" dirty="0">
                <a:solidFill>
                  <a:srgbClr val="231F20"/>
                </a:solidFill>
                <a:latin typeface="Calibri"/>
                <a:cs typeface="Calibri"/>
              </a:rPr>
              <a:t> </a:t>
            </a:r>
            <a:r>
              <a:rPr sz="950" spc="-30" dirty="0">
                <a:solidFill>
                  <a:srgbClr val="231F20"/>
                </a:solidFill>
                <a:latin typeface="Calibri"/>
                <a:cs typeface="Calibri"/>
              </a:rPr>
              <a:t>bone</a:t>
            </a:r>
            <a:r>
              <a:rPr sz="950" spc="25" dirty="0">
                <a:solidFill>
                  <a:srgbClr val="231F20"/>
                </a:solidFill>
                <a:latin typeface="Calibri"/>
                <a:cs typeface="Calibri"/>
              </a:rPr>
              <a:t> </a:t>
            </a:r>
            <a:r>
              <a:rPr sz="950" spc="-30" dirty="0">
                <a:solidFill>
                  <a:srgbClr val="231F20"/>
                </a:solidFill>
                <a:latin typeface="Calibri"/>
                <a:cs typeface="Calibri"/>
              </a:rPr>
              <a:t>sarcomas</a:t>
            </a:r>
            <a:r>
              <a:rPr sz="950" spc="35" dirty="0">
                <a:solidFill>
                  <a:srgbClr val="231F20"/>
                </a:solidFill>
                <a:latin typeface="Calibri"/>
                <a:cs typeface="Calibri"/>
              </a:rPr>
              <a:t> </a:t>
            </a:r>
            <a:r>
              <a:rPr sz="950" spc="15" dirty="0">
                <a:solidFill>
                  <a:srgbClr val="231F20"/>
                </a:solidFill>
                <a:latin typeface="Calibri"/>
                <a:cs typeface="Calibri"/>
              </a:rPr>
              <a:t>[</a:t>
            </a:r>
            <a:r>
              <a:rPr sz="950" spc="15" dirty="0">
                <a:solidFill>
                  <a:srgbClr val="2E3092"/>
                </a:solidFill>
                <a:latin typeface="Calibri"/>
                <a:cs typeface="Calibri"/>
                <a:hlinkClick r:id="rId3" action="ppaction://hlinksldjump"/>
              </a:rPr>
              <a:t>2</a:t>
            </a:r>
            <a:r>
              <a:rPr sz="950" spc="15" dirty="0">
                <a:solidFill>
                  <a:srgbClr val="231F20"/>
                </a:solidFill>
                <a:latin typeface="Calibri"/>
                <a:cs typeface="Calibri"/>
              </a:rPr>
              <a:t>].</a:t>
            </a:r>
            <a:r>
              <a:rPr sz="950" spc="25" dirty="0">
                <a:solidFill>
                  <a:srgbClr val="231F20"/>
                </a:solidFill>
                <a:latin typeface="Calibri"/>
                <a:cs typeface="Calibri"/>
              </a:rPr>
              <a:t> </a:t>
            </a:r>
            <a:r>
              <a:rPr sz="950" spc="45" dirty="0">
                <a:solidFill>
                  <a:srgbClr val="231F20"/>
                </a:solidFill>
                <a:latin typeface="Calibri"/>
                <a:cs typeface="Calibri"/>
              </a:rPr>
              <a:t>In</a:t>
            </a:r>
            <a:r>
              <a:rPr sz="950" spc="25" dirty="0">
                <a:solidFill>
                  <a:srgbClr val="231F20"/>
                </a:solidFill>
                <a:latin typeface="Calibri"/>
                <a:cs typeface="Calibri"/>
              </a:rPr>
              <a:t> </a:t>
            </a:r>
            <a:r>
              <a:rPr sz="950" spc="-30" dirty="0">
                <a:solidFill>
                  <a:srgbClr val="231F20"/>
                </a:solidFill>
                <a:latin typeface="Calibri"/>
                <a:cs typeface="Calibri"/>
              </a:rPr>
              <a:t>general,</a:t>
            </a:r>
            <a:r>
              <a:rPr sz="950" spc="20" dirty="0">
                <a:solidFill>
                  <a:srgbClr val="231F20"/>
                </a:solidFill>
                <a:latin typeface="Calibri"/>
                <a:cs typeface="Calibri"/>
              </a:rPr>
              <a:t> </a:t>
            </a:r>
            <a:r>
              <a:rPr sz="950" spc="-40" dirty="0">
                <a:solidFill>
                  <a:srgbClr val="231F20"/>
                </a:solidFill>
                <a:latin typeface="Calibri"/>
                <a:cs typeface="Calibri"/>
              </a:rPr>
              <a:t>the</a:t>
            </a:r>
            <a:endParaRPr sz="950">
              <a:latin typeface="Calibri"/>
              <a:cs typeface="Calibri"/>
            </a:endParaRPr>
          </a:p>
        </p:txBody>
      </p:sp>
      <p:sp>
        <p:nvSpPr>
          <p:cNvPr id="10" name="object 10"/>
          <p:cNvSpPr txBox="1"/>
          <p:nvPr/>
        </p:nvSpPr>
        <p:spPr>
          <a:xfrm>
            <a:off x="677580" y="9345977"/>
            <a:ext cx="3587750" cy="197490"/>
          </a:xfrm>
          <a:prstGeom prst="rect">
            <a:avLst/>
          </a:prstGeom>
        </p:spPr>
        <p:txBody>
          <a:bodyPr vert="horz" wrap="square" lIns="0" tIns="17780" rIns="0" bIns="0" rtlCol="0">
            <a:spAutoFit/>
          </a:bodyPr>
          <a:lstStyle/>
          <a:p>
            <a:pPr marL="41910" marR="30480" indent="-4445">
              <a:lnSpc>
                <a:spcPts val="700"/>
              </a:lnSpc>
              <a:spcBef>
                <a:spcPts val="140"/>
              </a:spcBef>
            </a:pPr>
            <a:r>
              <a:rPr sz="750" spc="-232" baseline="5555" dirty="0">
                <a:solidFill>
                  <a:srgbClr val="231F20"/>
                </a:solidFill>
                <a:latin typeface="Verdana"/>
                <a:cs typeface="Verdana"/>
              </a:rPr>
              <a:t>V</a:t>
            </a:r>
            <a:r>
              <a:rPr sz="525" spc="-232" baseline="15873" dirty="0">
                <a:solidFill>
                  <a:srgbClr val="231F20"/>
                </a:solidFill>
                <a:latin typeface="Arial MT"/>
                <a:cs typeface="Arial MT"/>
              </a:rPr>
              <a:t>C</a:t>
            </a:r>
            <a:r>
              <a:rPr sz="525" spc="247" baseline="15873" dirty="0">
                <a:solidFill>
                  <a:srgbClr val="231F20"/>
                </a:solidFill>
                <a:latin typeface="Arial MT"/>
                <a:cs typeface="Arial MT"/>
              </a:rPr>
              <a:t> </a:t>
            </a:r>
            <a:r>
              <a:rPr sz="600" spc="-55" dirty="0">
                <a:solidFill>
                  <a:srgbClr val="231F20"/>
                </a:solidFill>
                <a:latin typeface="Arial MT"/>
                <a:cs typeface="Arial MT"/>
              </a:rPr>
              <a:t>The</a:t>
            </a:r>
            <a:r>
              <a:rPr sz="600" spc="-50" dirty="0">
                <a:solidFill>
                  <a:srgbClr val="231F20"/>
                </a:solidFill>
                <a:latin typeface="Arial MT"/>
                <a:cs typeface="Arial MT"/>
              </a:rPr>
              <a:t> </a:t>
            </a:r>
            <a:r>
              <a:rPr sz="600" spc="-35" dirty="0">
                <a:solidFill>
                  <a:srgbClr val="231F20"/>
                </a:solidFill>
                <a:latin typeface="Arial MT"/>
                <a:cs typeface="Arial MT"/>
              </a:rPr>
              <a:t>Author(s) </a:t>
            </a:r>
            <a:r>
              <a:rPr sz="600" spc="-55" dirty="0">
                <a:solidFill>
                  <a:srgbClr val="231F20"/>
                </a:solidFill>
                <a:latin typeface="Arial MT"/>
                <a:cs typeface="Arial MT"/>
              </a:rPr>
              <a:t>2018.</a:t>
            </a:r>
            <a:r>
              <a:rPr sz="600" spc="-50" dirty="0">
                <a:solidFill>
                  <a:srgbClr val="231F20"/>
                </a:solidFill>
                <a:latin typeface="Arial MT"/>
                <a:cs typeface="Arial MT"/>
              </a:rPr>
              <a:t> </a:t>
            </a:r>
            <a:r>
              <a:rPr sz="600" spc="-35" dirty="0">
                <a:solidFill>
                  <a:srgbClr val="231F20"/>
                </a:solidFill>
                <a:latin typeface="Arial MT"/>
                <a:cs typeface="Arial MT"/>
              </a:rPr>
              <a:t>Published </a:t>
            </a:r>
            <a:r>
              <a:rPr sz="600" spc="-25" dirty="0">
                <a:solidFill>
                  <a:srgbClr val="231F20"/>
                </a:solidFill>
                <a:latin typeface="Arial MT"/>
                <a:cs typeface="Arial MT"/>
              </a:rPr>
              <a:t>by </a:t>
            </a:r>
            <a:r>
              <a:rPr sz="600" spc="-30" dirty="0">
                <a:solidFill>
                  <a:srgbClr val="231F20"/>
                </a:solidFill>
                <a:latin typeface="Arial MT"/>
                <a:cs typeface="Arial MT"/>
              </a:rPr>
              <a:t>Oxford University </a:t>
            </a:r>
            <a:r>
              <a:rPr sz="600" spc="-70" dirty="0">
                <a:solidFill>
                  <a:srgbClr val="231F20"/>
                </a:solidFill>
                <a:latin typeface="Arial MT"/>
                <a:cs typeface="Arial MT"/>
              </a:rPr>
              <a:t>Press</a:t>
            </a:r>
            <a:r>
              <a:rPr sz="600" spc="-65" dirty="0">
                <a:solidFill>
                  <a:srgbClr val="231F20"/>
                </a:solidFill>
                <a:latin typeface="Arial MT"/>
                <a:cs typeface="Arial MT"/>
              </a:rPr>
              <a:t> </a:t>
            </a:r>
            <a:r>
              <a:rPr sz="600" spc="-20" dirty="0">
                <a:solidFill>
                  <a:srgbClr val="231F20"/>
                </a:solidFill>
                <a:latin typeface="Arial MT"/>
                <a:cs typeface="Arial MT"/>
              </a:rPr>
              <a:t>on </a:t>
            </a:r>
            <a:r>
              <a:rPr sz="600" spc="-30" dirty="0">
                <a:solidFill>
                  <a:srgbClr val="231F20"/>
                </a:solidFill>
                <a:latin typeface="Arial MT"/>
                <a:cs typeface="Arial MT"/>
              </a:rPr>
              <a:t>behalf </a:t>
            </a:r>
            <a:r>
              <a:rPr sz="600" spc="-15" dirty="0">
                <a:solidFill>
                  <a:srgbClr val="231F20"/>
                </a:solidFill>
                <a:latin typeface="Arial MT"/>
                <a:cs typeface="Arial MT"/>
              </a:rPr>
              <a:t>of </a:t>
            </a:r>
            <a:r>
              <a:rPr sz="600" spc="-20" dirty="0">
                <a:solidFill>
                  <a:srgbClr val="231F20"/>
                </a:solidFill>
                <a:latin typeface="Arial MT"/>
                <a:cs typeface="Arial MT"/>
              </a:rPr>
              <a:t>the </a:t>
            </a:r>
            <a:r>
              <a:rPr sz="600" spc="-45" dirty="0">
                <a:solidFill>
                  <a:srgbClr val="231F20"/>
                </a:solidFill>
                <a:latin typeface="Arial MT"/>
                <a:cs typeface="Arial MT"/>
              </a:rPr>
              <a:t>European</a:t>
            </a:r>
            <a:r>
              <a:rPr sz="600" spc="80" dirty="0">
                <a:solidFill>
                  <a:srgbClr val="231F20"/>
                </a:solidFill>
                <a:latin typeface="Arial MT"/>
                <a:cs typeface="Arial MT"/>
              </a:rPr>
              <a:t> </a:t>
            </a:r>
            <a:r>
              <a:rPr sz="600" spc="-40" dirty="0">
                <a:solidFill>
                  <a:srgbClr val="231F20"/>
                </a:solidFill>
                <a:latin typeface="Arial MT"/>
                <a:cs typeface="Arial MT"/>
              </a:rPr>
              <a:t>Society </a:t>
            </a:r>
            <a:r>
              <a:rPr sz="600" spc="-20" dirty="0">
                <a:solidFill>
                  <a:srgbClr val="231F20"/>
                </a:solidFill>
                <a:latin typeface="Arial MT"/>
                <a:cs typeface="Arial MT"/>
              </a:rPr>
              <a:t>for </a:t>
            </a:r>
            <a:r>
              <a:rPr sz="600" spc="-35" dirty="0">
                <a:solidFill>
                  <a:srgbClr val="231F20"/>
                </a:solidFill>
                <a:latin typeface="Arial MT"/>
                <a:cs typeface="Arial MT"/>
              </a:rPr>
              <a:t>Medical Oncology. </a:t>
            </a:r>
            <a:r>
              <a:rPr sz="600" spc="-155" dirty="0">
                <a:solidFill>
                  <a:srgbClr val="231F20"/>
                </a:solidFill>
                <a:latin typeface="Arial MT"/>
                <a:cs typeface="Arial MT"/>
              </a:rPr>
              <a:t> </a:t>
            </a:r>
            <a:r>
              <a:rPr sz="600" spc="-25" dirty="0">
                <a:solidFill>
                  <a:srgbClr val="231F20"/>
                </a:solidFill>
                <a:latin typeface="Arial MT"/>
                <a:cs typeface="Arial MT"/>
              </a:rPr>
              <a:t>All</a:t>
            </a:r>
            <a:r>
              <a:rPr sz="600" spc="-20" dirty="0">
                <a:solidFill>
                  <a:srgbClr val="231F20"/>
                </a:solidFill>
                <a:latin typeface="Arial MT"/>
                <a:cs typeface="Arial MT"/>
              </a:rPr>
              <a:t> </a:t>
            </a:r>
            <a:r>
              <a:rPr sz="600" spc="-25" dirty="0">
                <a:solidFill>
                  <a:srgbClr val="231F20"/>
                </a:solidFill>
                <a:latin typeface="Arial MT"/>
                <a:cs typeface="Arial MT"/>
              </a:rPr>
              <a:t>rights</a:t>
            </a:r>
            <a:r>
              <a:rPr sz="600" spc="-20" dirty="0">
                <a:solidFill>
                  <a:srgbClr val="231F20"/>
                </a:solidFill>
                <a:latin typeface="Arial MT"/>
                <a:cs typeface="Arial MT"/>
              </a:rPr>
              <a:t> </a:t>
            </a:r>
            <a:r>
              <a:rPr sz="600" spc="-45" dirty="0">
                <a:solidFill>
                  <a:srgbClr val="231F20"/>
                </a:solidFill>
                <a:latin typeface="Arial MT"/>
                <a:cs typeface="Arial MT"/>
              </a:rPr>
              <a:t>reserved.</a:t>
            </a:r>
            <a:r>
              <a:rPr sz="600" spc="-20" dirty="0">
                <a:solidFill>
                  <a:srgbClr val="231F20"/>
                </a:solidFill>
                <a:latin typeface="Arial MT"/>
                <a:cs typeface="Arial MT"/>
              </a:rPr>
              <a:t> </a:t>
            </a:r>
            <a:r>
              <a:rPr sz="600" spc="-45" dirty="0">
                <a:solidFill>
                  <a:srgbClr val="231F20"/>
                </a:solidFill>
                <a:latin typeface="Arial MT"/>
                <a:cs typeface="Arial MT"/>
              </a:rPr>
              <a:t>For</a:t>
            </a:r>
            <a:r>
              <a:rPr sz="600" spc="-20" dirty="0">
                <a:solidFill>
                  <a:srgbClr val="231F20"/>
                </a:solidFill>
                <a:latin typeface="Arial MT"/>
                <a:cs typeface="Arial MT"/>
              </a:rPr>
              <a:t> </a:t>
            </a:r>
            <a:r>
              <a:rPr sz="600" spc="-40" dirty="0">
                <a:solidFill>
                  <a:srgbClr val="231F20"/>
                </a:solidFill>
                <a:latin typeface="Arial MT"/>
                <a:cs typeface="Arial MT"/>
              </a:rPr>
              <a:t>permissions,</a:t>
            </a:r>
            <a:r>
              <a:rPr sz="600" spc="-15" dirty="0">
                <a:solidFill>
                  <a:srgbClr val="231F20"/>
                </a:solidFill>
                <a:latin typeface="Arial MT"/>
                <a:cs typeface="Arial MT"/>
              </a:rPr>
              <a:t> </a:t>
            </a:r>
            <a:r>
              <a:rPr sz="600" spc="-45" dirty="0">
                <a:solidFill>
                  <a:srgbClr val="231F20"/>
                </a:solidFill>
                <a:latin typeface="Arial MT"/>
                <a:cs typeface="Arial MT"/>
              </a:rPr>
              <a:t>please</a:t>
            </a:r>
            <a:r>
              <a:rPr sz="600" spc="-20" dirty="0">
                <a:solidFill>
                  <a:srgbClr val="231F20"/>
                </a:solidFill>
                <a:latin typeface="Arial MT"/>
                <a:cs typeface="Arial MT"/>
              </a:rPr>
              <a:t> </a:t>
            </a:r>
            <a:r>
              <a:rPr sz="600" spc="-35" dirty="0">
                <a:solidFill>
                  <a:srgbClr val="231F20"/>
                </a:solidFill>
                <a:latin typeface="Arial MT"/>
                <a:cs typeface="Arial MT"/>
              </a:rPr>
              <a:t>email:</a:t>
            </a:r>
            <a:r>
              <a:rPr sz="600" spc="-20" dirty="0">
                <a:solidFill>
                  <a:srgbClr val="231F20"/>
                </a:solidFill>
                <a:latin typeface="Arial MT"/>
                <a:cs typeface="Arial MT"/>
              </a:rPr>
              <a:t> </a:t>
            </a:r>
            <a:r>
              <a:rPr sz="600" spc="-40" dirty="0">
                <a:solidFill>
                  <a:srgbClr val="231F20"/>
                </a:solidFill>
                <a:latin typeface="Arial MT"/>
                <a:cs typeface="Arial MT"/>
                <a:hlinkClick r:id="rId4"/>
              </a:rPr>
              <a:t>journals.permissions@oup.com.</a:t>
            </a:r>
            <a:endParaRPr sz="600">
              <a:latin typeface="Arial MT"/>
              <a:cs typeface="Arial MT"/>
            </a:endParaRPr>
          </a:p>
        </p:txBody>
      </p:sp>
      <p:pic>
        <p:nvPicPr>
          <p:cNvPr id="11" name="object 11"/>
          <p:cNvPicPr/>
          <p:nvPr/>
        </p:nvPicPr>
        <p:blipFill>
          <a:blip r:embed="rId5" cstate="print"/>
          <a:stretch>
            <a:fillRect/>
          </a:stretch>
        </p:blipFill>
        <p:spPr>
          <a:xfrm>
            <a:off x="720001" y="648005"/>
            <a:ext cx="1109967" cy="288391"/>
          </a:xfrm>
          <a:prstGeom prst="rect">
            <a:avLst/>
          </a:prstGeom>
        </p:spPr>
      </p:pic>
      <p:sp>
        <p:nvSpPr>
          <p:cNvPr id="12" name="object 12"/>
          <p:cNvSpPr txBox="1"/>
          <p:nvPr/>
        </p:nvSpPr>
        <p:spPr>
          <a:xfrm>
            <a:off x="5104339" y="603398"/>
            <a:ext cx="2036445" cy="363946"/>
          </a:xfrm>
          <a:prstGeom prst="rect">
            <a:avLst/>
          </a:prstGeom>
        </p:spPr>
        <p:txBody>
          <a:bodyPr vert="horz" wrap="square" lIns="0" tIns="12700" rIns="0" bIns="0" rtlCol="0">
            <a:spAutoFit/>
          </a:bodyPr>
          <a:lstStyle/>
          <a:p>
            <a:pPr marL="12700" marR="97155">
              <a:lnSpc>
                <a:spcPct val="106600"/>
              </a:lnSpc>
              <a:spcBef>
                <a:spcPts val="100"/>
              </a:spcBef>
            </a:pPr>
            <a:r>
              <a:rPr sz="700" i="1" spc="-55" dirty="0">
                <a:solidFill>
                  <a:srgbClr val="231F20"/>
                </a:solidFill>
                <a:latin typeface="Arial"/>
                <a:cs typeface="Arial"/>
              </a:rPr>
              <a:t>Annals</a:t>
            </a:r>
            <a:r>
              <a:rPr sz="700" i="1" spc="-25" dirty="0">
                <a:solidFill>
                  <a:srgbClr val="231F20"/>
                </a:solidFill>
                <a:latin typeface="Arial"/>
                <a:cs typeface="Arial"/>
              </a:rPr>
              <a:t> </a:t>
            </a:r>
            <a:r>
              <a:rPr sz="700" i="1" spc="-30" dirty="0">
                <a:solidFill>
                  <a:srgbClr val="231F20"/>
                </a:solidFill>
                <a:latin typeface="Arial"/>
                <a:cs typeface="Arial"/>
              </a:rPr>
              <a:t>of</a:t>
            </a:r>
            <a:r>
              <a:rPr sz="700" i="1" spc="-20" dirty="0">
                <a:solidFill>
                  <a:srgbClr val="231F20"/>
                </a:solidFill>
                <a:latin typeface="Arial"/>
                <a:cs typeface="Arial"/>
              </a:rPr>
              <a:t> </a:t>
            </a:r>
            <a:r>
              <a:rPr sz="700" i="1" spc="-55" dirty="0">
                <a:solidFill>
                  <a:srgbClr val="231F20"/>
                </a:solidFill>
                <a:latin typeface="Arial"/>
                <a:cs typeface="Arial"/>
              </a:rPr>
              <a:t>Oncology</a:t>
            </a:r>
            <a:r>
              <a:rPr sz="700" i="1" spc="-20" dirty="0">
                <a:solidFill>
                  <a:srgbClr val="231F20"/>
                </a:solidFill>
                <a:latin typeface="Arial"/>
                <a:cs typeface="Arial"/>
              </a:rPr>
              <a:t> </a:t>
            </a:r>
            <a:r>
              <a:rPr sz="700" spc="-55" dirty="0">
                <a:solidFill>
                  <a:srgbClr val="231F20"/>
                </a:solidFill>
                <a:latin typeface="Arial MT"/>
                <a:cs typeface="Arial MT"/>
              </a:rPr>
              <a:t>29</a:t>
            </a:r>
            <a:r>
              <a:rPr sz="700" spc="-15" dirty="0">
                <a:solidFill>
                  <a:srgbClr val="231F20"/>
                </a:solidFill>
                <a:latin typeface="Arial MT"/>
                <a:cs typeface="Arial MT"/>
              </a:rPr>
              <a:t> </a:t>
            </a:r>
            <a:r>
              <a:rPr sz="700" spc="-35" dirty="0">
                <a:solidFill>
                  <a:srgbClr val="231F20"/>
                </a:solidFill>
                <a:latin typeface="Arial MT"/>
                <a:cs typeface="Arial MT"/>
              </a:rPr>
              <a:t>(Supplement</a:t>
            </a:r>
            <a:r>
              <a:rPr sz="700" spc="-25" dirty="0">
                <a:solidFill>
                  <a:srgbClr val="231F20"/>
                </a:solidFill>
                <a:latin typeface="Arial MT"/>
                <a:cs typeface="Arial MT"/>
              </a:rPr>
              <a:t> </a:t>
            </a:r>
            <a:r>
              <a:rPr sz="700" spc="-65" dirty="0">
                <a:solidFill>
                  <a:srgbClr val="231F20"/>
                </a:solidFill>
                <a:latin typeface="Arial MT"/>
                <a:cs typeface="Arial MT"/>
              </a:rPr>
              <a:t>4):</a:t>
            </a:r>
            <a:r>
              <a:rPr sz="700" spc="-20" dirty="0">
                <a:solidFill>
                  <a:srgbClr val="231F20"/>
                </a:solidFill>
                <a:latin typeface="Arial MT"/>
                <a:cs typeface="Arial MT"/>
              </a:rPr>
              <a:t> </a:t>
            </a:r>
            <a:r>
              <a:rPr sz="700" spc="-45" dirty="0">
                <a:solidFill>
                  <a:srgbClr val="231F20"/>
                </a:solidFill>
                <a:latin typeface="Arial MT"/>
                <a:cs typeface="Arial MT"/>
              </a:rPr>
              <a:t>iv51–iv67,</a:t>
            </a:r>
            <a:r>
              <a:rPr sz="700" spc="-20" dirty="0">
                <a:solidFill>
                  <a:srgbClr val="231F20"/>
                </a:solidFill>
                <a:latin typeface="Arial MT"/>
                <a:cs typeface="Arial MT"/>
              </a:rPr>
              <a:t> </a:t>
            </a:r>
            <a:r>
              <a:rPr sz="700" spc="-55" dirty="0">
                <a:solidFill>
                  <a:srgbClr val="231F20"/>
                </a:solidFill>
                <a:latin typeface="Arial MT"/>
                <a:cs typeface="Arial MT"/>
              </a:rPr>
              <a:t>2018 </a:t>
            </a:r>
            <a:r>
              <a:rPr sz="700" spc="-180" dirty="0">
                <a:solidFill>
                  <a:srgbClr val="231F20"/>
                </a:solidFill>
                <a:latin typeface="Arial MT"/>
                <a:cs typeface="Arial MT"/>
              </a:rPr>
              <a:t> </a:t>
            </a:r>
            <a:r>
              <a:rPr sz="700" spc="-35" dirty="0">
                <a:solidFill>
                  <a:srgbClr val="231F20"/>
                </a:solidFill>
                <a:latin typeface="Arial MT"/>
                <a:cs typeface="Arial MT"/>
              </a:rPr>
              <a:t>doi:10.1093/annonc/mdy096</a:t>
            </a:r>
            <a:endParaRPr sz="700">
              <a:latin typeface="Arial MT"/>
              <a:cs typeface="Arial MT"/>
            </a:endParaRPr>
          </a:p>
          <a:p>
            <a:pPr marL="12700">
              <a:lnSpc>
                <a:spcPct val="100000"/>
              </a:lnSpc>
              <a:spcBef>
                <a:spcPts val="55"/>
              </a:spcBef>
            </a:pPr>
            <a:r>
              <a:rPr sz="700" spc="-40" dirty="0">
                <a:solidFill>
                  <a:srgbClr val="231F20"/>
                </a:solidFill>
                <a:latin typeface="Arial MT"/>
                <a:cs typeface="Arial MT"/>
              </a:rPr>
              <a:t>Publis</a:t>
            </a:r>
            <a:r>
              <a:rPr sz="700" spc="-45" dirty="0">
                <a:solidFill>
                  <a:srgbClr val="231F20"/>
                </a:solidFill>
                <a:latin typeface="Arial MT"/>
                <a:cs typeface="Arial MT"/>
              </a:rPr>
              <a:t>h</a:t>
            </a:r>
            <a:r>
              <a:rPr sz="700" spc="-35" dirty="0">
                <a:solidFill>
                  <a:srgbClr val="231F20"/>
                </a:solidFill>
                <a:latin typeface="Arial MT"/>
                <a:cs typeface="Arial MT"/>
              </a:rPr>
              <a:t>ed</a:t>
            </a:r>
            <a:r>
              <a:rPr sz="700" spc="-20" dirty="0">
                <a:solidFill>
                  <a:srgbClr val="231F20"/>
                </a:solidFill>
                <a:latin typeface="Arial MT"/>
                <a:cs typeface="Arial MT"/>
              </a:rPr>
              <a:t> </a:t>
            </a:r>
            <a:r>
              <a:rPr sz="700" spc="-25" dirty="0">
                <a:solidFill>
                  <a:srgbClr val="231F20"/>
                </a:solidFill>
                <a:latin typeface="Arial MT"/>
                <a:cs typeface="Arial MT"/>
              </a:rPr>
              <a:t>online</a:t>
            </a:r>
            <a:r>
              <a:rPr sz="700" spc="-15" dirty="0">
                <a:solidFill>
                  <a:srgbClr val="231F20"/>
                </a:solidFill>
                <a:latin typeface="Arial MT"/>
                <a:cs typeface="Arial MT"/>
              </a:rPr>
              <a:t> </a:t>
            </a:r>
            <a:r>
              <a:rPr sz="700" spc="-55" dirty="0">
                <a:solidFill>
                  <a:srgbClr val="231F20"/>
                </a:solidFill>
                <a:latin typeface="Arial MT"/>
                <a:cs typeface="Arial MT"/>
              </a:rPr>
              <a:t>28</a:t>
            </a:r>
            <a:r>
              <a:rPr sz="700" spc="-25" dirty="0">
                <a:solidFill>
                  <a:srgbClr val="231F20"/>
                </a:solidFill>
                <a:latin typeface="Arial MT"/>
                <a:cs typeface="Arial MT"/>
              </a:rPr>
              <a:t> </a:t>
            </a:r>
            <a:r>
              <a:rPr sz="700" spc="-55" dirty="0">
                <a:solidFill>
                  <a:srgbClr val="231F20"/>
                </a:solidFill>
                <a:latin typeface="Arial MT"/>
                <a:cs typeface="Arial MT"/>
              </a:rPr>
              <a:t>May</a:t>
            </a:r>
            <a:r>
              <a:rPr sz="700" spc="-15" dirty="0">
                <a:solidFill>
                  <a:srgbClr val="231F20"/>
                </a:solidFill>
                <a:latin typeface="Arial MT"/>
                <a:cs typeface="Arial MT"/>
              </a:rPr>
              <a:t> </a:t>
            </a:r>
            <a:r>
              <a:rPr sz="700" spc="-60" dirty="0">
                <a:solidFill>
                  <a:srgbClr val="231F20"/>
                </a:solidFill>
                <a:latin typeface="Arial MT"/>
                <a:cs typeface="Arial MT"/>
              </a:rPr>
              <a:t>2018;</a:t>
            </a:r>
            <a:r>
              <a:rPr sz="700" spc="-20" dirty="0">
                <a:solidFill>
                  <a:srgbClr val="231F20"/>
                </a:solidFill>
                <a:latin typeface="Arial MT"/>
                <a:cs typeface="Arial MT"/>
              </a:rPr>
              <a:t> </a:t>
            </a:r>
            <a:r>
              <a:rPr sz="700" spc="-25" dirty="0">
                <a:solidFill>
                  <a:srgbClr val="231F20"/>
                </a:solidFill>
                <a:latin typeface="Arial MT"/>
                <a:cs typeface="Arial MT"/>
              </a:rPr>
              <a:t>upda</a:t>
            </a:r>
            <a:r>
              <a:rPr sz="700" spc="-10" dirty="0">
                <a:solidFill>
                  <a:srgbClr val="231F20"/>
                </a:solidFill>
                <a:latin typeface="Arial MT"/>
                <a:cs typeface="Arial MT"/>
              </a:rPr>
              <a:t>t</a:t>
            </a:r>
            <a:r>
              <a:rPr sz="700" spc="-35" dirty="0">
                <a:solidFill>
                  <a:srgbClr val="231F20"/>
                </a:solidFill>
                <a:latin typeface="Arial MT"/>
                <a:cs typeface="Arial MT"/>
              </a:rPr>
              <a:t>ed</a:t>
            </a:r>
            <a:r>
              <a:rPr sz="700" spc="-20" dirty="0">
                <a:solidFill>
                  <a:srgbClr val="231F20"/>
                </a:solidFill>
                <a:latin typeface="Arial MT"/>
                <a:cs typeface="Arial MT"/>
              </a:rPr>
              <a:t> </a:t>
            </a:r>
            <a:r>
              <a:rPr sz="700" spc="-55" dirty="0">
                <a:solidFill>
                  <a:srgbClr val="231F20"/>
                </a:solidFill>
                <a:latin typeface="Arial MT"/>
                <a:cs typeface="Arial MT"/>
              </a:rPr>
              <a:t>04</a:t>
            </a:r>
            <a:r>
              <a:rPr sz="700" spc="-25" dirty="0">
                <a:solidFill>
                  <a:srgbClr val="231F20"/>
                </a:solidFill>
                <a:latin typeface="Arial MT"/>
                <a:cs typeface="Arial MT"/>
              </a:rPr>
              <a:t> </a:t>
            </a:r>
            <a:r>
              <a:rPr sz="700" spc="-35" dirty="0">
                <a:solidFill>
                  <a:srgbClr val="231F20"/>
                </a:solidFill>
                <a:latin typeface="Arial MT"/>
                <a:cs typeface="Arial MT"/>
              </a:rPr>
              <a:t>October</a:t>
            </a:r>
            <a:r>
              <a:rPr sz="700" spc="-15" dirty="0">
                <a:solidFill>
                  <a:srgbClr val="231F20"/>
                </a:solidFill>
                <a:latin typeface="Arial MT"/>
                <a:cs typeface="Arial MT"/>
              </a:rPr>
              <a:t> </a:t>
            </a:r>
            <a:r>
              <a:rPr sz="700" spc="-55" dirty="0">
                <a:solidFill>
                  <a:srgbClr val="231F20"/>
                </a:solidFill>
                <a:latin typeface="Arial MT"/>
                <a:cs typeface="Arial MT"/>
              </a:rPr>
              <a:t>2018</a:t>
            </a:r>
            <a:endParaRPr sz="700">
              <a:latin typeface="Arial MT"/>
              <a:cs typeface="Arial MT"/>
            </a:endParaRPr>
          </a:p>
        </p:txBody>
      </p:sp>
      <p:sp>
        <p:nvSpPr>
          <p:cNvPr id="13" name="object 13"/>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8081" y="759336"/>
            <a:ext cx="4070807" cy="2781531"/>
          </a:xfrm>
          <a:prstGeom prst="rect">
            <a:avLst/>
          </a:prstGeom>
        </p:spPr>
        <p:txBody>
          <a:bodyPr vert="horz" wrap="square" lIns="0" tIns="11430" rIns="0" bIns="0" rtlCol="0">
            <a:spAutoFit/>
          </a:bodyPr>
          <a:lstStyle/>
          <a:p>
            <a:pPr marL="38100" marR="30480" algn="just">
              <a:spcBef>
                <a:spcPts val="90"/>
              </a:spcBef>
            </a:pPr>
            <a:r>
              <a:rPr sz="1000" spc="-10" dirty="0">
                <a:solidFill>
                  <a:prstClr val="black"/>
                </a:solidFill>
                <a:cs typeface="Calibri"/>
              </a:rPr>
              <a:t>Denosumab,</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human</a:t>
            </a:r>
            <a:r>
              <a:rPr sz="1000" spc="-5" dirty="0">
                <a:solidFill>
                  <a:prstClr val="black"/>
                </a:solidFill>
                <a:cs typeface="Calibri"/>
              </a:rPr>
              <a:t> </a:t>
            </a:r>
            <a:r>
              <a:rPr sz="1000" spc="-10" dirty="0">
                <a:solidFill>
                  <a:prstClr val="black"/>
                </a:solidFill>
                <a:cs typeface="Calibri"/>
              </a:rPr>
              <a:t>monoclonal</a:t>
            </a:r>
            <a:r>
              <a:rPr sz="1000" spc="-5" dirty="0">
                <a:solidFill>
                  <a:prstClr val="black"/>
                </a:solidFill>
                <a:cs typeface="Calibri"/>
              </a:rPr>
              <a:t> </a:t>
            </a:r>
            <a:r>
              <a:rPr sz="1000" spc="-10" dirty="0">
                <a:solidFill>
                  <a:prstClr val="black"/>
                </a:solidFill>
                <a:cs typeface="Calibri"/>
              </a:rPr>
              <a:t>antibody</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receptor </a:t>
            </a:r>
            <a:r>
              <a:rPr sz="1000" spc="-5" dirty="0">
                <a:solidFill>
                  <a:prstClr val="black"/>
                </a:solidFill>
                <a:cs typeface="Calibri"/>
              </a:rPr>
              <a:t> </a:t>
            </a:r>
            <a:r>
              <a:rPr sz="1000" spc="-10" dirty="0">
                <a:solidFill>
                  <a:prstClr val="black"/>
                </a:solidFill>
                <a:cs typeface="Calibri"/>
              </a:rPr>
              <a:t>activator of nuclear factor </a:t>
            </a:r>
            <a:r>
              <a:rPr sz="1000" spc="-15" dirty="0">
                <a:solidFill>
                  <a:prstClr val="black"/>
                </a:solidFill>
                <a:cs typeface="Calibri"/>
              </a:rPr>
              <a:t>kappa </a:t>
            </a:r>
            <a:r>
              <a:rPr sz="1000" spc="-5" dirty="0">
                <a:solidFill>
                  <a:prstClr val="black"/>
                </a:solidFill>
                <a:cs typeface="Calibri"/>
              </a:rPr>
              <a:t>B </a:t>
            </a:r>
            <a:r>
              <a:rPr sz="1000" spc="-10" dirty="0">
                <a:solidFill>
                  <a:prstClr val="black"/>
                </a:solidFill>
                <a:cs typeface="Calibri"/>
              </a:rPr>
              <a:t>(RANK)-ligand (RANK-L), </a:t>
            </a:r>
            <a:r>
              <a:rPr sz="1000" spc="-5" dirty="0">
                <a:solidFill>
                  <a:prstClr val="black"/>
                </a:solidFill>
                <a:cs typeface="Calibri"/>
              </a:rPr>
              <a:t> </a:t>
            </a:r>
            <a:r>
              <a:rPr sz="1000" spc="-10" dirty="0">
                <a:solidFill>
                  <a:prstClr val="black"/>
                </a:solidFill>
                <a:cs typeface="Calibri"/>
              </a:rPr>
              <a:t>known</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overexpressed</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GCTB,</a:t>
            </a:r>
            <a:r>
              <a:rPr sz="1000" spc="-5" dirty="0">
                <a:solidFill>
                  <a:prstClr val="black"/>
                </a:solidFill>
                <a:cs typeface="Calibri"/>
              </a:rPr>
              <a:t> is</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5" dirty="0">
                <a:solidFill>
                  <a:prstClr val="black"/>
                </a:solidFill>
                <a:cs typeface="Calibri"/>
              </a:rPr>
              <a:t>standard </a:t>
            </a:r>
            <a:r>
              <a:rPr sz="1000" spc="-215" dirty="0">
                <a:solidFill>
                  <a:prstClr val="black"/>
                </a:solidFill>
                <a:cs typeface="Calibri"/>
              </a:rPr>
              <a:t> </a:t>
            </a:r>
            <a:r>
              <a:rPr sz="1000" spc="-10" dirty="0">
                <a:solidFill>
                  <a:prstClr val="black"/>
                </a:solidFill>
                <a:cs typeface="Calibri"/>
              </a:rPr>
              <a:t>treatment</a:t>
            </a:r>
            <a:r>
              <a:rPr sz="1000" spc="120" dirty="0">
                <a:solidFill>
                  <a:prstClr val="black"/>
                </a:solidFill>
                <a:cs typeface="Calibri"/>
              </a:rPr>
              <a:t> </a:t>
            </a:r>
            <a:r>
              <a:rPr sz="1000" spc="-5" dirty="0">
                <a:solidFill>
                  <a:prstClr val="black"/>
                </a:solidFill>
                <a:cs typeface="Calibri"/>
              </a:rPr>
              <a:t>in</a:t>
            </a:r>
            <a:r>
              <a:rPr sz="1000" spc="120" dirty="0">
                <a:solidFill>
                  <a:prstClr val="black"/>
                </a:solidFill>
                <a:cs typeface="Calibri"/>
              </a:rPr>
              <a:t> </a:t>
            </a:r>
            <a:r>
              <a:rPr sz="1000" spc="-10" dirty="0">
                <a:solidFill>
                  <a:prstClr val="black"/>
                </a:solidFill>
                <a:cs typeface="Calibri"/>
              </a:rPr>
              <a:t>unresectable</a:t>
            </a:r>
            <a:r>
              <a:rPr sz="1000" spc="120" dirty="0">
                <a:solidFill>
                  <a:prstClr val="black"/>
                </a:solidFill>
                <a:cs typeface="Calibri"/>
              </a:rPr>
              <a:t> </a:t>
            </a:r>
            <a:r>
              <a:rPr sz="1000" spc="-10" dirty="0">
                <a:solidFill>
                  <a:prstClr val="black"/>
                </a:solidFill>
                <a:cs typeface="Calibri"/>
              </a:rPr>
              <a:t>or</a:t>
            </a:r>
            <a:r>
              <a:rPr sz="1000" spc="125" dirty="0">
                <a:solidFill>
                  <a:prstClr val="black"/>
                </a:solidFill>
                <a:cs typeface="Calibri"/>
              </a:rPr>
              <a:t> </a:t>
            </a:r>
            <a:r>
              <a:rPr sz="1000" spc="-10" dirty="0">
                <a:solidFill>
                  <a:prstClr val="black"/>
                </a:solidFill>
                <a:cs typeface="Calibri"/>
              </a:rPr>
              <a:t>metastatic</a:t>
            </a:r>
            <a:r>
              <a:rPr sz="1000" spc="114" dirty="0">
                <a:solidFill>
                  <a:prstClr val="black"/>
                </a:solidFill>
                <a:cs typeface="Calibri"/>
              </a:rPr>
              <a:t> </a:t>
            </a:r>
            <a:r>
              <a:rPr sz="1000" spc="-10" dirty="0">
                <a:solidFill>
                  <a:prstClr val="black"/>
                </a:solidFill>
                <a:cs typeface="Calibri"/>
              </a:rPr>
              <a:t>GCTBs</a:t>
            </a:r>
            <a:r>
              <a:rPr sz="1000" spc="125" dirty="0">
                <a:solidFill>
                  <a:prstClr val="black"/>
                </a:solidFill>
                <a:cs typeface="Calibri"/>
              </a:rPr>
              <a:t> </a:t>
            </a:r>
            <a:r>
              <a:rPr sz="1000" spc="-10" dirty="0">
                <a:solidFill>
                  <a:prstClr val="black"/>
                </a:solidFill>
                <a:cs typeface="Calibri"/>
              </a:rPr>
              <a:t>[III,</a:t>
            </a:r>
            <a:r>
              <a:rPr sz="1000" spc="120" dirty="0">
                <a:solidFill>
                  <a:prstClr val="black"/>
                </a:solidFill>
                <a:cs typeface="Calibri"/>
              </a:rPr>
              <a:t> </a:t>
            </a:r>
            <a:r>
              <a:rPr sz="1000" spc="20" dirty="0">
                <a:solidFill>
                  <a:prstClr val="black"/>
                </a:solidFill>
                <a:cs typeface="Calibri"/>
              </a:rPr>
              <a:t>A].</a:t>
            </a:r>
            <a:r>
              <a:rPr sz="975" spc="30" baseline="38461" dirty="0">
                <a:solidFill>
                  <a:srgbClr val="007FAC"/>
                </a:solidFill>
                <a:cs typeface="Calibri"/>
                <a:hlinkClick r:id="rId2" action="ppaction://hlinksldjump"/>
              </a:rPr>
              <a:t>93-95 </a:t>
            </a:r>
            <a:r>
              <a:rPr sz="975" spc="-202" baseline="38461" dirty="0">
                <a:solidFill>
                  <a:srgbClr val="007FAC"/>
                </a:solidFill>
                <a:cs typeface="Calibri"/>
              </a:rPr>
              <a:t> </a:t>
            </a:r>
            <a:r>
              <a:rPr sz="1000" spc="-5" dirty="0">
                <a:solidFill>
                  <a:prstClr val="black"/>
                </a:solidFill>
                <a:cs typeface="Calibri"/>
              </a:rPr>
              <a:t>Its</a:t>
            </a:r>
            <a:r>
              <a:rPr sz="1000" dirty="0">
                <a:solidFill>
                  <a:prstClr val="black"/>
                </a:solidFill>
                <a:cs typeface="Calibri"/>
              </a:rPr>
              <a:t> </a:t>
            </a:r>
            <a:r>
              <a:rPr sz="1000" spc="-10" dirty="0">
                <a:solidFill>
                  <a:prstClr val="black"/>
                </a:solidFill>
                <a:cs typeface="Calibri"/>
              </a:rPr>
              <a:t>use</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preoperative</a:t>
            </a:r>
            <a:r>
              <a:rPr sz="1000" spc="-5" dirty="0">
                <a:solidFill>
                  <a:prstClr val="black"/>
                </a:solidFill>
                <a:cs typeface="Calibri"/>
              </a:rPr>
              <a:t> </a:t>
            </a:r>
            <a:r>
              <a:rPr sz="1000" spc="-10" dirty="0">
                <a:solidFill>
                  <a:prstClr val="black"/>
                </a:solidFill>
                <a:cs typeface="Calibri"/>
              </a:rPr>
              <a:t>setting</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GCTBs</a:t>
            </a:r>
            <a:r>
              <a:rPr sz="1000" spc="-5" dirty="0">
                <a:solidFill>
                  <a:prstClr val="black"/>
                </a:solidFill>
                <a:cs typeface="Calibri"/>
              </a:rPr>
              <a:t> </a:t>
            </a:r>
            <a:r>
              <a:rPr sz="1000" spc="-10" dirty="0">
                <a:solidFill>
                  <a:prstClr val="black"/>
                </a:solidFill>
                <a:cs typeface="Calibri"/>
              </a:rPr>
              <a:t>that</a:t>
            </a:r>
            <a:r>
              <a:rPr sz="1000" spc="-5" dirty="0">
                <a:solidFill>
                  <a:prstClr val="black"/>
                </a:solidFill>
                <a:cs typeface="Calibri"/>
              </a:rPr>
              <a:t> </a:t>
            </a:r>
            <a:r>
              <a:rPr sz="1000" spc="-10" dirty="0">
                <a:solidFill>
                  <a:prstClr val="black"/>
                </a:solidFill>
                <a:cs typeface="Calibri"/>
              </a:rPr>
              <a:t>are </a:t>
            </a:r>
            <a:r>
              <a:rPr sz="1000" spc="-5" dirty="0">
                <a:solidFill>
                  <a:prstClr val="black"/>
                </a:solidFill>
                <a:cs typeface="Calibri"/>
              </a:rPr>
              <a:t> </a:t>
            </a:r>
            <a:r>
              <a:rPr sz="1000" spc="-10" dirty="0">
                <a:solidFill>
                  <a:prstClr val="black"/>
                </a:solidFill>
                <a:cs typeface="Calibri"/>
              </a:rPr>
              <a:t>potentially resectable</a:t>
            </a:r>
            <a:r>
              <a:rPr sz="1000" spc="-5" dirty="0">
                <a:solidFill>
                  <a:prstClr val="black"/>
                </a:solidFill>
                <a:cs typeface="Calibri"/>
              </a:rPr>
              <a:t> </a:t>
            </a:r>
            <a:r>
              <a:rPr sz="1000" spc="-10" dirty="0">
                <a:solidFill>
                  <a:prstClr val="black"/>
                </a:solidFill>
                <a:cs typeface="Calibri"/>
              </a:rPr>
              <a:t>with high</a:t>
            </a:r>
            <a:r>
              <a:rPr sz="1000" spc="-5" dirty="0">
                <a:solidFill>
                  <a:prstClr val="black"/>
                </a:solidFill>
                <a:cs typeface="Calibri"/>
              </a:rPr>
              <a:t> </a:t>
            </a:r>
            <a:r>
              <a:rPr sz="1000" spc="-10" dirty="0">
                <a:solidFill>
                  <a:prstClr val="black"/>
                </a:solidFill>
                <a:cs typeface="Calibri"/>
              </a:rPr>
              <a:t>morbidity</a:t>
            </a:r>
            <a:r>
              <a:rPr sz="1000" spc="-5" dirty="0">
                <a:solidFill>
                  <a:prstClr val="black"/>
                </a:solidFill>
                <a:cs typeface="Calibri"/>
              </a:rPr>
              <a:t> is </a:t>
            </a:r>
            <a:r>
              <a:rPr sz="1000" spc="-10" dirty="0">
                <a:solidFill>
                  <a:prstClr val="black"/>
                </a:solidFill>
                <a:cs typeface="Calibri"/>
              </a:rPr>
              <a:t>debated and </a:t>
            </a:r>
            <a:r>
              <a:rPr sz="1000" spc="-5"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reserved</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complex</a:t>
            </a:r>
            <a:r>
              <a:rPr sz="1000" spc="-5" dirty="0">
                <a:solidFill>
                  <a:prstClr val="black"/>
                </a:solidFill>
                <a:cs typeface="Calibri"/>
              </a:rPr>
              <a:t> </a:t>
            </a:r>
            <a:r>
              <a:rPr sz="1000" spc="-10" dirty="0">
                <a:solidFill>
                  <a:prstClr val="black"/>
                </a:solidFill>
                <a:cs typeface="Calibri"/>
              </a:rPr>
              <a:t>cases</a:t>
            </a:r>
            <a:r>
              <a:rPr sz="1000" spc="-5" dirty="0">
                <a:solidFill>
                  <a:prstClr val="black"/>
                </a:solidFill>
                <a:cs typeface="Calibri"/>
              </a:rPr>
              <a:t> </a:t>
            </a:r>
            <a:r>
              <a:rPr sz="1000" spc="-10" dirty="0">
                <a:solidFill>
                  <a:prstClr val="black"/>
                </a:solidFill>
                <a:cs typeface="Calibri"/>
              </a:rPr>
              <a:t>[II,</a:t>
            </a:r>
            <a:r>
              <a:rPr sz="1000" spc="-5" dirty="0">
                <a:solidFill>
                  <a:prstClr val="black"/>
                </a:solidFill>
                <a:cs typeface="Calibri"/>
              </a:rPr>
              <a:t> </a:t>
            </a:r>
            <a:r>
              <a:rPr sz="1000" spc="10" dirty="0">
                <a:solidFill>
                  <a:prstClr val="black"/>
                </a:solidFill>
                <a:cs typeface="Calibri"/>
              </a:rPr>
              <a:t>C].</a:t>
            </a:r>
            <a:r>
              <a:rPr sz="975" spc="15" baseline="38461" dirty="0">
                <a:solidFill>
                  <a:srgbClr val="007FAC"/>
                </a:solidFill>
                <a:cs typeface="Calibri"/>
                <a:hlinkClick r:id="rId2" action="ppaction://hlinksldjump"/>
              </a:rPr>
              <a:t>96</a:t>
            </a:r>
            <a:r>
              <a:rPr sz="975" spc="22" baseline="38461" dirty="0">
                <a:solidFill>
                  <a:srgbClr val="007FAC"/>
                </a:solidFill>
                <a:cs typeface="Calibri"/>
              </a:rPr>
              <a:t> </a:t>
            </a:r>
            <a:r>
              <a:rPr sz="1000" spc="-10" dirty="0">
                <a:solidFill>
                  <a:prstClr val="black"/>
                </a:solidFill>
                <a:cs typeface="Calibri"/>
              </a:rPr>
              <a:t>There</a:t>
            </a:r>
            <a:r>
              <a:rPr sz="1000" spc="-5" dirty="0">
                <a:solidFill>
                  <a:prstClr val="black"/>
                </a:solidFill>
                <a:cs typeface="Calibri"/>
              </a:rPr>
              <a:t> is </a:t>
            </a:r>
            <a:r>
              <a:rPr sz="1000" dirty="0">
                <a:solidFill>
                  <a:prstClr val="black"/>
                </a:solidFill>
                <a:cs typeface="Calibri"/>
              </a:rPr>
              <a:t> </a:t>
            </a:r>
            <a:r>
              <a:rPr sz="1000" spc="-10" dirty="0">
                <a:solidFill>
                  <a:prstClr val="black"/>
                </a:solidFill>
                <a:cs typeface="Calibri"/>
              </a:rPr>
              <a:t>increasing evidence that, </a:t>
            </a:r>
            <a:r>
              <a:rPr sz="1000" spc="-5" dirty="0">
                <a:solidFill>
                  <a:prstClr val="black"/>
                </a:solidFill>
                <a:cs typeface="Calibri"/>
              </a:rPr>
              <a:t>if </a:t>
            </a:r>
            <a:r>
              <a:rPr sz="1000" spc="-10" dirty="0">
                <a:solidFill>
                  <a:prstClr val="black"/>
                </a:solidFill>
                <a:cs typeface="Calibri"/>
              </a:rPr>
              <a:t>used preoperatively and </a:t>
            </a:r>
            <a:r>
              <a:rPr sz="1000" spc="-15" dirty="0">
                <a:solidFill>
                  <a:prstClr val="black"/>
                </a:solidFill>
                <a:cs typeface="Calibri"/>
              </a:rPr>
              <a:t>before </a:t>
            </a:r>
            <a:r>
              <a:rPr sz="1000" spc="-10" dirty="0">
                <a:solidFill>
                  <a:prstClr val="black"/>
                </a:solidFill>
                <a:cs typeface="Calibri"/>
              </a:rPr>
              <a:t> curettage, surgery </a:t>
            </a:r>
            <a:r>
              <a:rPr sz="1000" spc="-5" dirty="0">
                <a:solidFill>
                  <a:prstClr val="black"/>
                </a:solidFill>
                <a:cs typeface="Calibri"/>
              </a:rPr>
              <a:t>is </a:t>
            </a:r>
            <a:r>
              <a:rPr sz="1000" spc="-15" dirty="0">
                <a:solidFill>
                  <a:prstClr val="black"/>
                </a:solidFill>
                <a:cs typeface="Calibri"/>
              </a:rPr>
              <a:t>best </a:t>
            </a:r>
            <a:r>
              <a:rPr sz="1000" spc="-10" dirty="0">
                <a:solidFill>
                  <a:prstClr val="black"/>
                </a:solidFill>
                <a:cs typeface="Calibri"/>
              </a:rPr>
              <a:t>carried out </a:t>
            </a:r>
            <a:r>
              <a:rPr sz="1000" spc="-15" dirty="0">
                <a:solidFill>
                  <a:prstClr val="black"/>
                </a:solidFill>
                <a:cs typeface="Calibri"/>
              </a:rPr>
              <a:t>after a few </a:t>
            </a:r>
            <a:r>
              <a:rPr sz="1000" spc="-10" dirty="0">
                <a:solidFill>
                  <a:prstClr val="black"/>
                </a:solidFill>
                <a:cs typeface="Calibri"/>
              </a:rPr>
              <a:t>months of </a:t>
            </a:r>
            <a:r>
              <a:rPr sz="1000" spc="-5" dirty="0">
                <a:solidFill>
                  <a:prstClr val="black"/>
                </a:solidFill>
                <a:cs typeface="Calibri"/>
              </a:rPr>
              <a:t> </a:t>
            </a:r>
            <a:r>
              <a:rPr sz="1000" spc="-10" dirty="0">
                <a:solidFill>
                  <a:prstClr val="black"/>
                </a:solidFill>
                <a:cs typeface="Calibri"/>
              </a:rPr>
              <a:t>treatment,</a:t>
            </a:r>
            <a:r>
              <a:rPr sz="1000" spc="-5" dirty="0">
                <a:solidFill>
                  <a:prstClr val="black"/>
                </a:solidFill>
                <a:cs typeface="Calibri"/>
              </a:rPr>
              <a:t> </a:t>
            </a:r>
            <a:r>
              <a:rPr sz="1000" spc="-10" dirty="0">
                <a:solidFill>
                  <a:prstClr val="black"/>
                </a:solidFill>
                <a:cs typeface="Calibri"/>
              </a:rPr>
              <a:t>although</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most</a:t>
            </a:r>
            <a:r>
              <a:rPr sz="1000" spc="-5" dirty="0">
                <a:solidFill>
                  <a:prstClr val="black"/>
                </a:solidFill>
                <a:cs typeface="Calibri"/>
              </a:rPr>
              <a:t> </a:t>
            </a:r>
            <a:r>
              <a:rPr sz="1000" spc="-10" dirty="0">
                <a:solidFill>
                  <a:prstClr val="black"/>
                </a:solidFill>
                <a:cs typeface="Calibri"/>
              </a:rPr>
              <a:t>appropriate</a:t>
            </a:r>
            <a:r>
              <a:rPr sz="1000" spc="-5" dirty="0">
                <a:solidFill>
                  <a:prstClr val="black"/>
                </a:solidFill>
                <a:cs typeface="Calibri"/>
              </a:rPr>
              <a:t> </a:t>
            </a:r>
            <a:r>
              <a:rPr sz="1000" spc="-10" dirty="0">
                <a:solidFill>
                  <a:prstClr val="black"/>
                </a:solidFill>
                <a:cs typeface="Calibri"/>
              </a:rPr>
              <a:t>length</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pre- </a:t>
            </a:r>
            <a:r>
              <a:rPr sz="1000" spc="-5" dirty="0">
                <a:solidFill>
                  <a:prstClr val="black"/>
                </a:solidFill>
                <a:cs typeface="Calibri"/>
              </a:rPr>
              <a:t> </a:t>
            </a:r>
            <a:r>
              <a:rPr sz="1000" spc="-10" dirty="0">
                <a:solidFill>
                  <a:prstClr val="black"/>
                </a:solidFill>
                <a:cs typeface="Calibri"/>
              </a:rPr>
              <a:t>operative treatment has not been established yet </a:t>
            </a:r>
            <a:r>
              <a:rPr sz="1000" spc="-35" dirty="0">
                <a:solidFill>
                  <a:prstClr val="black"/>
                </a:solidFill>
                <a:cs typeface="Calibri"/>
              </a:rPr>
              <a:t>[V, </a:t>
            </a:r>
            <a:r>
              <a:rPr sz="1000" spc="20" dirty="0">
                <a:solidFill>
                  <a:prstClr val="black"/>
                </a:solidFill>
                <a:cs typeface="Calibri"/>
              </a:rPr>
              <a:t>C].</a:t>
            </a:r>
            <a:r>
              <a:rPr sz="975" spc="30" baseline="38461" dirty="0">
                <a:solidFill>
                  <a:srgbClr val="007FAC"/>
                </a:solidFill>
                <a:cs typeface="Calibri"/>
                <a:hlinkClick r:id="rId2" action="ppaction://hlinksldjump"/>
              </a:rPr>
              <a:t>93</a:t>
            </a:r>
            <a:r>
              <a:rPr sz="975" spc="30" baseline="38461" dirty="0">
                <a:solidFill>
                  <a:prstClr val="black"/>
                </a:solidFill>
                <a:cs typeface="Calibri"/>
              </a:rPr>
              <a:t>,</a:t>
            </a:r>
            <a:r>
              <a:rPr sz="975" spc="30" baseline="38461" dirty="0">
                <a:solidFill>
                  <a:srgbClr val="007FAC"/>
                </a:solidFill>
                <a:cs typeface="Calibri"/>
                <a:hlinkClick r:id="rId2" action="ppaction://hlinksldjump"/>
              </a:rPr>
              <a:t>94 </a:t>
            </a:r>
            <a:r>
              <a:rPr sz="975" spc="37" baseline="38461" dirty="0">
                <a:solidFill>
                  <a:srgbClr val="007FAC"/>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optimal</a:t>
            </a:r>
            <a:r>
              <a:rPr sz="1000" spc="-5" dirty="0">
                <a:solidFill>
                  <a:prstClr val="black"/>
                </a:solidFill>
                <a:cs typeface="Calibri"/>
              </a:rPr>
              <a:t> </a:t>
            </a:r>
            <a:r>
              <a:rPr sz="1000" spc="-10" dirty="0">
                <a:solidFill>
                  <a:prstClr val="black"/>
                </a:solidFill>
                <a:cs typeface="Calibri"/>
              </a:rPr>
              <a:t>schedule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duration</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treatment</a:t>
            </a:r>
            <a:r>
              <a:rPr sz="1000" spc="-5" dirty="0">
                <a:solidFill>
                  <a:prstClr val="black"/>
                </a:solidFill>
                <a:cs typeface="Calibri"/>
              </a:rPr>
              <a:t> </a:t>
            </a:r>
            <a:r>
              <a:rPr sz="1000" spc="-10" dirty="0">
                <a:solidFill>
                  <a:prstClr val="black"/>
                </a:solidFill>
                <a:cs typeface="Calibri"/>
              </a:rPr>
              <a:t>with </a:t>
            </a:r>
            <a:r>
              <a:rPr sz="1000" spc="-5" dirty="0">
                <a:solidFill>
                  <a:prstClr val="black"/>
                </a:solidFill>
                <a:cs typeface="Calibri"/>
              </a:rPr>
              <a:t> </a:t>
            </a:r>
            <a:r>
              <a:rPr sz="1000" spc="-10" dirty="0">
                <a:solidFill>
                  <a:prstClr val="black"/>
                </a:solidFill>
                <a:cs typeface="Calibri"/>
              </a:rPr>
              <a:t>denosumab </a:t>
            </a:r>
            <a:r>
              <a:rPr sz="1000" spc="-5" dirty="0">
                <a:solidFill>
                  <a:prstClr val="black"/>
                </a:solidFill>
                <a:cs typeface="Calibri"/>
              </a:rPr>
              <a:t>in </a:t>
            </a:r>
            <a:r>
              <a:rPr sz="1000" spc="-10" dirty="0">
                <a:solidFill>
                  <a:prstClr val="black"/>
                </a:solidFill>
                <a:cs typeface="Calibri"/>
              </a:rPr>
              <a:t>metastatic or surgically unsalvageable </a:t>
            </a:r>
            <a:r>
              <a:rPr sz="1000" spc="-25" dirty="0">
                <a:solidFill>
                  <a:prstClr val="black"/>
                </a:solidFill>
                <a:cs typeface="Calibri"/>
              </a:rPr>
              <a:t>GCTs </a:t>
            </a:r>
            <a:r>
              <a:rPr sz="1000" spc="-5" dirty="0">
                <a:solidFill>
                  <a:prstClr val="black"/>
                </a:solidFill>
                <a:cs typeface="Calibri"/>
              </a:rPr>
              <a:t>is </a:t>
            </a:r>
            <a:r>
              <a:rPr sz="1000" spc="-215" dirty="0">
                <a:solidFill>
                  <a:prstClr val="black"/>
                </a:solidFill>
                <a:cs typeface="Calibri"/>
              </a:rPr>
              <a:t> </a:t>
            </a:r>
            <a:r>
              <a:rPr sz="1000" spc="-10" dirty="0">
                <a:solidFill>
                  <a:prstClr val="black"/>
                </a:solidFill>
                <a:cs typeface="Calibri"/>
              </a:rPr>
              <a:t>also </a:t>
            </a:r>
            <a:r>
              <a:rPr sz="1000" spc="-25" dirty="0">
                <a:solidFill>
                  <a:prstClr val="black"/>
                </a:solidFill>
                <a:cs typeface="Calibri"/>
              </a:rPr>
              <a:t>unde</a:t>
            </a:r>
            <a:r>
              <a:rPr sz="1000" spc="-25" dirty="0">
                <a:solidFill>
                  <a:prstClr val="black"/>
                </a:solidFill>
                <a:latin typeface="Lucida Sans Unicode"/>
                <a:cs typeface="Lucida Sans Unicode"/>
              </a:rPr>
              <a:t>fi</a:t>
            </a:r>
            <a:r>
              <a:rPr sz="1000" spc="-25" dirty="0">
                <a:solidFill>
                  <a:prstClr val="black"/>
                </a:solidFill>
                <a:cs typeface="Calibri"/>
              </a:rPr>
              <a:t>ned, </a:t>
            </a:r>
            <a:r>
              <a:rPr sz="1000" spc="-10" dirty="0">
                <a:solidFill>
                  <a:prstClr val="black"/>
                </a:solidFill>
                <a:cs typeface="Calibri"/>
              </a:rPr>
              <a:t>and the possible long-term side-effects are </a:t>
            </a:r>
            <a:r>
              <a:rPr sz="1000" spc="-5" dirty="0">
                <a:solidFill>
                  <a:prstClr val="black"/>
                </a:solidFill>
                <a:cs typeface="Calibri"/>
              </a:rPr>
              <a:t> still</a:t>
            </a:r>
            <a:r>
              <a:rPr sz="1000" dirty="0">
                <a:solidFill>
                  <a:prstClr val="black"/>
                </a:solidFill>
                <a:cs typeface="Calibri"/>
              </a:rPr>
              <a:t> </a:t>
            </a:r>
            <a:r>
              <a:rPr sz="1000" spc="-10" dirty="0">
                <a:solidFill>
                  <a:prstClr val="black"/>
                </a:solidFill>
                <a:cs typeface="Calibri"/>
              </a:rPr>
              <a:t>largely</a:t>
            </a:r>
            <a:r>
              <a:rPr sz="1000" spc="-5" dirty="0">
                <a:solidFill>
                  <a:prstClr val="black"/>
                </a:solidFill>
                <a:cs typeface="Calibri"/>
              </a:rPr>
              <a:t> </a:t>
            </a:r>
            <a:r>
              <a:rPr sz="1000" spc="-10" dirty="0">
                <a:solidFill>
                  <a:prstClr val="black"/>
                </a:solidFill>
                <a:cs typeface="Calibri"/>
              </a:rPr>
              <a:t>unknown.</a:t>
            </a:r>
            <a:r>
              <a:rPr sz="1000" spc="-5" dirty="0">
                <a:solidFill>
                  <a:prstClr val="black"/>
                </a:solidFill>
                <a:cs typeface="Calibri"/>
              </a:rPr>
              <a:t> </a:t>
            </a:r>
            <a:r>
              <a:rPr sz="1000" spc="-10" dirty="0">
                <a:solidFill>
                  <a:prstClr val="black"/>
                </a:solidFill>
                <a:cs typeface="Calibri"/>
              </a:rPr>
              <a:t>Preliminary</a:t>
            </a:r>
            <a:r>
              <a:rPr sz="1000" spc="-5" dirty="0">
                <a:solidFill>
                  <a:prstClr val="black"/>
                </a:solidFill>
                <a:cs typeface="Calibri"/>
              </a:rPr>
              <a:t> </a:t>
            </a:r>
            <a:r>
              <a:rPr sz="1000" spc="-10" dirty="0">
                <a:solidFill>
                  <a:prstClr val="black"/>
                </a:solidFill>
                <a:cs typeface="Calibri"/>
              </a:rPr>
              <a:t>evidence</a:t>
            </a:r>
            <a:r>
              <a:rPr sz="1000" spc="-5" dirty="0">
                <a:solidFill>
                  <a:prstClr val="black"/>
                </a:solidFill>
                <a:cs typeface="Calibri"/>
              </a:rPr>
              <a:t> </a:t>
            </a:r>
            <a:r>
              <a:rPr sz="1000" spc="-10" dirty="0">
                <a:solidFill>
                  <a:prstClr val="black"/>
                </a:solidFill>
                <a:cs typeface="Calibri"/>
              </a:rPr>
              <a:t>suggests</a:t>
            </a:r>
            <a:r>
              <a:rPr sz="1000" spc="-5" dirty="0">
                <a:solidFill>
                  <a:prstClr val="black"/>
                </a:solidFill>
                <a:cs typeface="Calibri"/>
              </a:rPr>
              <a:t> </a:t>
            </a:r>
            <a:r>
              <a:rPr sz="1000" spc="-10" dirty="0">
                <a:solidFill>
                  <a:prstClr val="black"/>
                </a:solidFill>
                <a:cs typeface="Calibri"/>
              </a:rPr>
              <a:t>that </a:t>
            </a:r>
            <a:r>
              <a:rPr sz="1000" spc="-5" dirty="0">
                <a:solidFill>
                  <a:prstClr val="black"/>
                </a:solidFill>
                <a:cs typeface="Calibri"/>
              </a:rPr>
              <a:t> </a:t>
            </a:r>
            <a:r>
              <a:rPr sz="1000" spc="-10" dirty="0">
                <a:solidFill>
                  <a:prstClr val="black"/>
                </a:solidFill>
                <a:cs typeface="Calibri"/>
              </a:rPr>
              <a:t>denosumab</a:t>
            </a:r>
            <a:r>
              <a:rPr sz="1000" spc="-5" dirty="0">
                <a:solidFill>
                  <a:prstClr val="black"/>
                </a:solidFill>
                <a:cs typeface="Calibri"/>
              </a:rPr>
              <a:t> </a:t>
            </a:r>
            <a:r>
              <a:rPr sz="1000" spc="-10" dirty="0">
                <a:solidFill>
                  <a:prstClr val="black"/>
                </a:solidFill>
                <a:cs typeface="Calibri"/>
              </a:rPr>
              <a:t>interruption</a:t>
            </a:r>
            <a:r>
              <a:rPr sz="1000" spc="-5" dirty="0">
                <a:solidFill>
                  <a:prstClr val="black"/>
                </a:solidFill>
                <a:cs typeface="Calibri"/>
              </a:rPr>
              <a:t> </a:t>
            </a:r>
            <a:r>
              <a:rPr sz="1000" spc="-10" dirty="0">
                <a:solidFill>
                  <a:prstClr val="black"/>
                </a:solidFill>
                <a:cs typeface="Calibri"/>
              </a:rPr>
              <a:t>can</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followed</a:t>
            </a:r>
            <a:r>
              <a:rPr sz="1000" spc="-5" dirty="0">
                <a:solidFill>
                  <a:prstClr val="black"/>
                </a:solidFill>
                <a:cs typeface="Calibri"/>
              </a:rPr>
              <a:t> </a:t>
            </a:r>
            <a:r>
              <a:rPr sz="1000" spc="-10" dirty="0">
                <a:solidFill>
                  <a:prstClr val="black"/>
                </a:solidFill>
                <a:cs typeface="Calibri"/>
              </a:rPr>
              <a:t>by</a:t>
            </a:r>
            <a:r>
              <a:rPr sz="1000" spc="-5" dirty="0">
                <a:solidFill>
                  <a:prstClr val="black"/>
                </a:solidFill>
                <a:cs typeface="Calibri"/>
              </a:rPr>
              <a:t> </a:t>
            </a:r>
            <a:r>
              <a:rPr sz="1000" spc="-10" dirty="0">
                <a:solidFill>
                  <a:prstClr val="black"/>
                </a:solidFill>
                <a:cs typeface="Calibri"/>
              </a:rPr>
              <a:t>disease</a:t>
            </a:r>
            <a:r>
              <a:rPr sz="1000" spc="-5" dirty="0">
                <a:solidFill>
                  <a:prstClr val="black"/>
                </a:solidFill>
                <a:cs typeface="Calibri"/>
              </a:rPr>
              <a:t> </a:t>
            </a:r>
            <a:r>
              <a:rPr sz="1000" spc="-10" dirty="0">
                <a:solidFill>
                  <a:prstClr val="black"/>
                </a:solidFill>
                <a:cs typeface="Calibri"/>
              </a:rPr>
              <a:t>pro- </a:t>
            </a:r>
            <a:r>
              <a:rPr sz="1000" spc="-215" dirty="0">
                <a:solidFill>
                  <a:prstClr val="black"/>
                </a:solidFill>
                <a:cs typeface="Calibri"/>
              </a:rPr>
              <a:t> </a:t>
            </a:r>
            <a:r>
              <a:rPr sz="1000" spc="-10" dirty="0">
                <a:solidFill>
                  <a:prstClr val="black"/>
                </a:solidFill>
                <a:cs typeface="Calibri"/>
              </a:rPr>
              <a:t>gression.</a:t>
            </a:r>
            <a:r>
              <a:rPr sz="1000" spc="-5" dirty="0">
                <a:solidFill>
                  <a:prstClr val="black"/>
                </a:solidFill>
                <a:cs typeface="Calibri"/>
              </a:rPr>
              <a:t> </a:t>
            </a:r>
            <a:r>
              <a:rPr sz="1000" spc="-10" dirty="0">
                <a:solidFill>
                  <a:prstClr val="black"/>
                </a:solidFill>
                <a:cs typeface="Calibri"/>
              </a:rPr>
              <a:t>Potential</a:t>
            </a:r>
            <a:r>
              <a:rPr sz="1000" spc="-5" dirty="0">
                <a:solidFill>
                  <a:prstClr val="black"/>
                </a:solidFill>
                <a:cs typeface="Calibri"/>
              </a:rPr>
              <a:t> </a:t>
            </a:r>
            <a:r>
              <a:rPr sz="1000" spc="-10" dirty="0">
                <a:solidFill>
                  <a:prstClr val="black"/>
                </a:solidFill>
                <a:cs typeface="Calibri"/>
              </a:rPr>
              <a:t>side-effects</a:t>
            </a:r>
            <a:r>
              <a:rPr sz="1000" spc="-5" dirty="0">
                <a:solidFill>
                  <a:prstClr val="black"/>
                </a:solidFill>
                <a:cs typeface="Calibri"/>
              </a:rPr>
              <a:t> </a:t>
            </a:r>
            <a:r>
              <a:rPr sz="1000" spc="-10" dirty="0">
                <a:solidFill>
                  <a:prstClr val="black"/>
                </a:solidFill>
                <a:cs typeface="Calibri"/>
              </a:rPr>
              <a:t>need</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monitored </a:t>
            </a:r>
            <a:r>
              <a:rPr sz="1000" spc="-5" dirty="0">
                <a:solidFill>
                  <a:prstClr val="black"/>
                </a:solidFill>
                <a:cs typeface="Calibri"/>
              </a:rPr>
              <a:t> </a:t>
            </a:r>
            <a:r>
              <a:rPr sz="1000" spc="-10" dirty="0">
                <a:solidFill>
                  <a:prstClr val="black"/>
                </a:solidFill>
                <a:cs typeface="Calibri"/>
              </a:rPr>
              <a:t>[osteonecrosis</a:t>
            </a:r>
            <a:r>
              <a:rPr sz="1000" spc="60" dirty="0">
                <a:solidFill>
                  <a:prstClr val="black"/>
                </a:solidFill>
                <a:cs typeface="Calibri"/>
              </a:rPr>
              <a:t> </a:t>
            </a:r>
            <a:r>
              <a:rPr sz="1000" spc="-10" dirty="0">
                <a:solidFill>
                  <a:prstClr val="black"/>
                </a:solidFill>
                <a:cs typeface="Calibri"/>
              </a:rPr>
              <a:t>of</a:t>
            </a:r>
            <a:r>
              <a:rPr sz="1000" spc="60" dirty="0">
                <a:solidFill>
                  <a:prstClr val="black"/>
                </a:solidFill>
                <a:cs typeface="Calibri"/>
              </a:rPr>
              <a:t> </a:t>
            </a:r>
            <a:r>
              <a:rPr sz="1000" spc="-10" dirty="0">
                <a:solidFill>
                  <a:prstClr val="black"/>
                </a:solidFill>
                <a:cs typeface="Calibri"/>
              </a:rPr>
              <a:t>the</a:t>
            </a:r>
            <a:r>
              <a:rPr sz="1000" spc="60" dirty="0">
                <a:solidFill>
                  <a:prstClr val="black"/>
                </a:solidFill>
                <a:cs typeface="Calibri"/>
              </a:rPr>
              <a:t> </a:t>
            </a:r>
            <a:r>
              <a:rPr sz="1000" spc="-15" dirty="0">
                <a:solidFill>
                  <a:prstClr val="black"/>
                </a:solidFill>
                <a:cs typeface="Calibri"/>
              </a:rPr>
              <a:t>jaw</a:t>
            </a:r>
            <a:r>
              <a:rPr sz="1000" spc="60" dirty="0">
                <a:solidFill>
                  <a:prstClr val="black"/>
                </a:solidFill>
                <a:cs typeface="Calibri"/>
              </a:rPr>
              <a:t> </a:t>
            </a:r>
            <a:r>
              <a:rPr sz="1000" spc="-10" dirty="0">
                <a:solidFill>
                  <a:prstClr val="black"/>
                </a:solidFill>
                <a:cs typeface="Calibri"/>
              </a:rPr>
              <a:t>(ONJ)</a:t>
            </a:r>
            <a:r>
              <a:rPr sz="1000" spc="60" dirty="0">
                <a:solidFill>
                  <a:prstClr val="black"/>
                </a:solidFill>
                <a:cs typeface="Calibri"/>
              </a:rPr>
              <a:t> </a:t>
            </a:r>
            <a:r>
              <a:rPr sz="1000" spc="-10" dirty="0">
                <a:solidFill>
                  <a:prstClr val="black"/>
                </a:solidFill>
                <a:cs typeface="Calibri"/>
              </a:rPr>
              <a:t>and</a:t>
            </a:r>
            <a:r>
              <a:rPr sz="1000" spc="65" dirty="0">
                <a:solidFill>
                  <a:prstClr val="black"/>
                </a:solidFill>
                <a:cs typeface="Calibri"/>
              </a:rPr>
              <a:t> </a:t>
            </a:r>
            <a:r>
              <a:rPr sz="1000" spc="-10" dirty="0">
                <a:solidFill>
                  <a:prstClr val="black"/>
                </a:solidFill>
                <a:cs typeface="Calibri"/>
              </a:rPr>
              <a:t>atypical</a:t>
            </a:r>
            <a:r>
              <a:rPr sz="1000" spc="65" dirty="0">
                <a:solidFill>
                  <a:prstClr val="black"/>
                </a:solidFill>
                <a:cs typeface="Calibri"/>
              </a:rPr>
              <a:t> </a:t>
            </a:r>
            <a:r>
              <a:rPr sz="1000" spc="-10" dirty="0">
                <a:solidFill>
                  <a:prstClr val="black"/>
                </a:solidFill>
                <a:cs typeface="Calibri"/>
              </a:rPr>
              <a:t>fractures].</a:t>
            </a:r>
            <a:r>
              <a:rPr sz="1000" spc="60" dirty="0">
                <a:solidFill>
                  <a:prstClr val="black"/>
                </a:solidFill>
                <a:cs typeface="Calibri"/>
              </a:rPr>
              <a:t> </a:t>
            </a:r>
            <a:r>
              <a:rPr sz="1000" spc="-10" dirty="0">
                <a:solidFill>
                  <a:prstClr val="black"/>
                </a:solidFill>
                <a:cs typeface="Calibri"/>
              </a:rPr>
              <a:t>ONJ </a:t>
            </a:r>
            <a:r>
              <a:rPr sz="1000" spc="-215" dirty="0">
                <a:solidFill>
                  <a:prstClr val="black"/>
                </a:solidFill>
                <a:cs typeface="Calibri"/>
              </a:rPr>
              <a:t> </a:t>
            </a:r>
            <a:r>
              <a:rPr sz="1000" spc="-5" dirty="0">
                <a:solidFill>
                  <a:prstClr val="black"/>
                </a:solidFill>
                <a:cs typeface="Calibri"/>
              </a:rPr>
              <a:t>is </a:t>
            </a:r>
            <a:r>
              <a:rPr sz="1000" spc="-10" dirty="0">
                <a:solidFill>
                  <a:prstClr val="black"/>
                </a:solidFill>
                <a:cs typeface="Calibri"/>
              </a:rPr>
              <a:t>an infrequent but severe and treatment-limiting adverse </a:t>
            </a:r>
            <a:r>
              <a:rPr sz="1000" spc="-5" dirty="0">
                <a:solidFill>
                  <a:prstClr val="black"/>
                </a:solidFill>
                <a:cs typeface="Calibri"/>
              </a:rPr>
              <a:t> </a:t>
            </a:r>
            <a:r>
              <a:rPr sz="1000" spc="-10" dirty="0">
                <a:solidFill>
                  <a:prstClr val="black"/>
                </a:solidFill>
                <a:cs typeface="Calibri"/>
              </a:rPr>
              <a:t>event</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denosumab.</a:t>
            </a:r>
            <a:r>
              <a:rPr sz="1000" spc="-5" dirty="0">
                <a:solidFill>
                  <a:prstClr val="black"/>
                </a:solidFill>
                <a:cs typeface="Calibri"/>
              </a:rPr>
              <a:t> </a:t>
            </a:r>
            <a:r>
              <a:rPr sz="1000" spc="-10" dirty="0">
                <a:solidFill>
                  <a:prstClr val="black"/>
                </a:solidFill>
                <a:cs typeface="Calibri"/>
              </a:rPr>
              <a:t>Denosumab</a:t>
            </a:r>
            <a:r>
              <a:rPr sz="1000" spc="-5" dirty="0">
                <a:solidFill>
                  <a:prstClr val="black"/>
                </a:solidFill>
                <a:cs typeface="Calibri"/>
              </a:rPr>
              <a:t> </a:t>
            </a:r>
            <a:r>
              <a:rPr sz="1000" spc="-10" dirty="0">
                <a:solidFill>
                  <a:prstClr val="black"/>
                </a:solidFill>
                <a:cs typeface="Calibri"/>
              </a:rPr>
              <a:t>rechallenge</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patients </a:t>
            </a:r>
            <a:r>
              <a:rPr sz="1000" spc="-215" dirty="0">
                <a:solidFill>
                  <a:prstClr val="black"/>
                </a:solidFill>
                <a:cs typeface="Calibri"/>
              </a:rPr>
              <a:t> </a:t>
            </a:r>
            <a:r>
              <a:rPr sz="1000" spc="-10" dirty="0">
                <a:solidFill>
                  <a:prstClr val="black"/>
                </a:solidFill>
                <a:cs typeface="Calibri"/>
              </a:rPr>
              <a:t>with progressive advanced GCTB after the resolution of ONJ </a:t>
            </a:r>
            <a:r>
              <a:rPr sz="1000" spc="-5" dirty="0">
                <a:solidFill>
                  <a:prstClr val="black"/>
                </a:solidFill>
                <a:cs typeface="Calibri"/>
              </a:rPr>
              <a:t> </a:t>
            </a:r>
            <a:r>
              <a:rPr sz="1000" spc="-10" dirty="0">
                <a:solidFill>
                  <a:prstClr val="black"/>
                </a:solidFill>
                <a:cs typeface="Calibri"/>
              </a:rPr>
              <a:t>can</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considered</a:t>
            </a:r>
            <a:r>
              <a:rPr sz="1000" spc="-5" dirty="0">
                <a:solidFill>
                  <a:prstClr val="black"/>
                </a:solidFill>
                <a:cs typeface="Calibri"/>
              </a:rPr>
              <a:t> </a:t>
            </a:r>
            <a:r>
              <a:rPr sz="1000" spc="-30" dirty="0">
                <a:solidFill>
                  <a:prstClr val="black"/>
                </a:solidFill>
                <a:cs typeface="Calibri"/>
              </a:rPr>
              <a:t>[IV,</a:t>
            </a:r>
            <a:r>
              <a:rPr sz="1000" spc="-25" dirty="0">
                <a:solidFill>
                  <a:prstClr val="black"/>
                </a:solidFill>
                <a:cs typeface="Calibri"/>
              </a:rPr>
              <a:t> </a:t>
            </a:r>
            <a:r>
              <a:rPr sz="1000" spc="10" dirty="0">
                <a:solidFill>
                  <a:prstClr val="black"/>
                </a:solidFill>
                <a:cs typeface="Calibri"/>
              </a:rPr>
              <a:t>C].</a:t>
            </a:r>
            <a:r>
              <a:rPr sz="975" spc="15" baseline="38461" dirty="0">
                <a:solidFill>
                  <a:srgbClr val="007FAC"/>
                </a:solidFill>
                <a:cs typeface="Calibri"/>
                <a:hlinkClick r:id="rId2" action="ppaction://hlinksldjump"/>
              </a:rPr>
              <a:t>97</a:t>
            </a:r>
            <a:r>
              <a:rPr sz="975" spc="22" baseline="38461" dirty="0">
                <a:solidFill>
                  <a:srgbClr val="007FAC"/>
                </a:solidFill>
                <a:cs typeface="Calibri"/>
              </a:rPr>
              <a:t> </a:t>
            </a:r>
            <a:r>
              <a:rPr sz="1000" spc="-10" dirty="0">
                <a:solidFill>
                  <a:prstClr val="black"/>
                </a:solidFill>
                <a:cs typeface="Calibri"/>
              </a:rPr>
              <a:t>Systemic</a:t>
            </a:r>
            <a:r>
              <a:rPr sz="1000" spc="-5" dirty="0">
                <a:solidFill>
                  <a:prstClr val="black"/>
                </a:solidFill>
                <a:cs typeface="Calibri"/>
              </a:rPr>
              <a:t> </a:t>
            </a:r>
            <a:r>
              <a:rPr sz="1000" spc="-10" dirty="0">
                <a:solidFill>
                  <a:prstClr val="black"/>
                </a:solidFill>
                <a:cs typeface="Calibri"/>
              </a:rPr>
              <a:t>treatment</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meta- </a:t>
            </a:r>
            <a:r>
              <a:rPr sz="1000" spc="-215" dirty="0">
                <a:solidFill>
                  <a:prstClr val="black"/>
                </a:solidFill>
                <a:cs typeface="Calibri"/>
              </a:rPr>
              <a:t> </a:t>
            </a:r>
            <a:r>
              <a:rPr sz="1000" spc="-10" dirty="0">
                <a:solidFill>
                  <a:prstClr val="black"/>
                </a:solidFill>
                <a:cs typeface="Calibri"/>
              </a:rPr>
              <a:t>static GCTB refractory to denosumab should follow osteo- </a:t>
            </a:r>
            <a:r>
              <a:rPr sz="1000" spc="-5" dirty="0">
                <a:solidFill>
                  <a:prstClr val="black"/>
                </a:solidFill>
                <a:cs typeface="Calibri"/>
              </a:rPr>
              <a:t> </a:t>
            </a:r>
            <a:r>
              <a:rPr sz="1000" spc="-10" dirty="0">
                <a:solidFill>
                  <a:prstClr val="black"/>
                </a:solidFill>
                <a:cs typeface="Calibri"/>
              </a:rPr>
              <a:t>sarcoma</a:t>
            </a:r>
            <a:r>
              <a:rPr sz="1000" spc="95" dirty="0">
                <a:solidFill>
                  <a:prstClr val="black"/>
                </a:solidFill>
                <a:cs typeface="Calibri"/>
              </a:rPr>
              <a:t> </a:t>
            </a:r>
            <a:r>
              <a:rPr sz="1000" spc="-10" dirty="0">
                <a:solidFill>
                  <a:prstClr val="black"/>
                </a:solidFill>
                <a:cs typeface="Calibri"/>
              </a:rPr>
              <a:t>protocols.</a:t>
            </a:r>
            <a:endParaRPr sz="1000">
              <a:solidFill>
                <a:prstClr val="black"/>
              </a:solidFill>
              <a:cs typeface="Calibri"/>
            </a:endParaRPr>
          </a:p>
        </p:txBody>
      </p:sp>
      <p:sp>
        <p:nvSpPr>
          <p:cNvPr id="3" name="object 3"/>
          <p:cNvSpPr txBox="1"/>
          <p:nvPr/>
        </p:nvSpPr>
        <p:spPr>
          <a:xfrm>
            <a:off x="858078" y="4580373"/>
            <a:ext cx="4070807" cy="1602362"/>
          </a:xfrm>
          <a:prstGeom prst="rect">
            <a:avLst/>
          </a:prstGeom>
        </p:spPr>
        <p:txBody>
          <a:bodyPr vert="horz" wrap="square" lIns="0" tIns="12065" rIns="0" bIns="0" rtlCol="0">
            <a:spAutoFit/>
          </a:bodyPr>
          <a:lstStyle/>
          <a:p>
            <a:pPr marL="38100" marR="511809">
              <a:spcBef>
                <a:spcPts val="95"/>
              </a:spcBef>
            </a:pPr>
            <a:r>
              <a:rPr sz="1000" i="1" spc="-40" dirty="0">
                <a:solidFill>
                  <a:srgbClr val="7B0451"/>
                </a:solidFill>
                <a:latin typeface="Arial"/>
                <a:cs typeface="Arial"/>
              </a:rPr>
              <a:t>High-grade</a:t>
            </a:r>
            <a:r>
              <a:rPr sz="1000" i="1" spc="65" dirty="0">
                <a:solidFill>
                  <a:srgbClr val="7B0451"/>
                </a:solidFill>
                <a:latin typeface="Arial"/>
                <a:cs typeface="Arial"/>
              </a:rPr>
              <a:t> </a:t>
            </a:r>
            <a:r>
              <a:rPr sz="1000" i="1" spc="-15" dirty="0">
                <a:solidFill>
                  <a:srgbClr val="7B0451"/>
                </a:solidFill>
                <a:latin typeface="Arial"/>
                <a:cs typeface="Arial"/>
              </a:rPr>
              <a:t>spindle/undifferentiated</a:t>
            </a:r>
            <a:r>
              <a:rPr sz="1000" i="1" spc="70" dirty="0">
                <a:solidFill>
                  <a:srgbClr val="7B0451"/>
                </a:solidFill>
                <a:latin typeface="Arial"/>
                <a:cs typeface="Arial"/>
              </a:rPr>
              <a:t> </a:t>
            </a:r>
            <a:r>
              <a:rPr sz="1000" i="1" spc="-35" dirty="0">
                <a:solidFill>
                  <a:srgbClr val="7B0451"/>
                </a:solidFill>
                <a:latin typeface="Arial"/>
                <a:cs typeface="Arial"/>
              </a:rPr>
              <a:t>pleomorphic </a:t>
            </a:r>
            <a:r>
              <a:rPr sz="1000" i="1" spc="-265" dirty="0">
                <a:solidFill>
                  <a:srgbClr val="7B0451"/>
                </a:solidFill>
                <a:latin typeface="Arial"/>
                <a:cs typeface="Arial"/>
              </a:rPr>
              <a:t> </a:t>
            </a:r>
            <a:r>
              <a:rPr sz="1000" i="1" spc="-60" dirty="0">
                <a:solidFill>
                  <a:srgbClr val="7B0451"/>
                </a:solidFill>
                <a:latin typeface="Arial"/>
                <a:cs typeface="Arial"/>
              </a:rPr>
              <a:t>sarcomas</a:t>
            </a:r>
            <a:r>
              <a:rPr sz="1000" i="1" spc="45" dirty="0">
                <a:solidFill>
                  <a:srgbClr val="7B0451"/>
                </a:solidFill>
                <a:latin typeface="Arial"/>
                <a:cs typeface="Arial"/>
              </a:rPr>
              <a:t> </a:t>
            </a:r>
            <a:r>
              <a:rPr sz="1000" i="1" spc="-5" dirty="0">
                <a:solidFill>
                  <a:srgbClr val="7B0451"/>
                </a:solidFill>
                <a:latin typeface="Arial"/>
                <a:cs typeface="Arial"/>
              </a:rPr>
              <a:t>of</a:t>
            </a:r>
            <a:r>
              <a:rPr sz="1000" i="1" spc="55" dirty="0">
                <a:solidFill>
                  <a:srgbClr val="7B0451"/>
                </a:solidFill>
                <a:latin typeface="Arial"/>
                <a:cs typeface="Arial"/>
              </a:rPr>
              <a:t> </a:t>
            </a:r>
            <a:r>
              <a:rPr sz="1000" i="1" spc="-50" dirty="0">
                <a:solidFill>
                  <a:srgbClr val="7B0451"/>
                </a:solidFill>
                <a:latin typeface="Arial"/>
                <a:cs typeface="Arial"/>
              </a:rPr>
              <a:t>bone</a:t>
            </a:r>
            <a:endParaRPr sz="1000">
              <a:solidFill>
                <a:prstClr val="black"/>
              </a:solidFill>
              <a:latin typeface="Arial"/>
              <a:cs typeface="Arial"/>
            </a:endParaRPr>
          </a:p>
          <a:p>
            <a:pPr marL="38100" marR="31115" algn="just">
              <a:spcBef>
                <a:spcPts val="390"/>
              </a:spcBef>
            </a:pPr>
            <a:r>
              <a:rPr sz="1000" spc="-10" dirty="0">
                <a:solidFill>
                  <a:prstClr val="black"/>
                </a:solidFill>
                <a:cs typeface="Calibri"/>
              </a:rPr>
              <a:t>Undifferentiated</a:t>
            </a:r>
            <a:r>
              <a:rPr sz="1000" spc="-5" dirty="0">
                <a:solidFill>
                  <a:prstClr val="black"/>
                </a:solidFill>
                <a:cs typeface="Calibri"/>
              </a:rPr>
              <a:t> </a:t>
            </a:r>
            <a:r>
              <a:rPr sz="1000" spc="-10" dirty="0">
                <a:solidFill>
                  <a:prstClr val="black"/>
                </a:solidFill>
                <a:cs typeface="Calibri"/>
              </a:rPr>
              <a:t>pleomorphic</a:t>
            </a:r>
            <a:r>
              <a:rPr sz="1000" spc="-5" dirty="0">
                <a:solidFill>
                  <a:prstClr val="black"/>
                </a:solidFill>
                <a:cs typeface="Calibri"/>
              </a:rPr>
              <a:t> </a:t>
            </a:r>
            <a:r>
              <a:rPr sz="1000" spc="-10" dirty="0">
                <a:solidFill>
                  <a:prstClr val="black"/>
                </a:solidFill>
                <a:cs typeface="Calibri"/>
              </a:rPr>
              <a:t>sarcomas</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5" dirty="0">
                <a:solidFill>
                  <a:prstClr val="black"/>
                </a:solidFill>
                <a:cs typeface="Calibri"/>
              </a:rPr>
              <a:t>a </a:t>
            </a:r>
            <a:r>
              <a:rPr sz="1000" spc="-215" dirty="0">
                <a:solidFill>
                  <a:prstClr val="black"/>
                </a:solidFill>
                <a:cs typeface="Calibri"/>
              </a:rPr>
              <a:t> </a:t>
            </a:r>
            <a:r>
              <a:rPr sz="1000" spc="-10" dirty="0">
                <a:solidFill>
                  <a:prstClr val="black"/>
                </a:solidFill>
                <a:cs typeface="Calibri"/>
              </a:rPr>
              <a:t>diagnosis of </a:t>
            </a:r>
            <a:r>
              <a:rPr sz="1000" spc="-15" dirty="0">
                <a:solidFill>
                  <a:prstClr val="black"/>
                </a:solidFill>
                <a:cs typeface="Calibri"/>
              </a:rPr>
              <a:t>exclusion</a:t>
            </a:r>
            <a:r>
              <a:rPr sz="1000" spc="-10" dirty="0">
                <a:solidFill>
                  <a:prstClr val="black"/>
                </a:solidFill>
                <a:cs typeface="Calibri"/>
              </a:rPr>
              <a:t> </a:t>
            </a:r>
            <a:r>
              <a:rPr sz="1000" spc="-15" dirty="0">
                <a:solidFill>
                  <a:prstClr val="black"/>
                </a:solidFill>
                <a:cs typeface="Calibri"/>
              </a:rPr>
              <a:t>as </a:t>
            </a:r>
            <a:r>
              <a:rPr sz="1000" spc="-10" dirty="0">
                <a:solidFill>
                  <a:prstClr val="black"/>
                </a:solidFill>
                <a:cs typeface="Calibri"/>
              </a:rPr>
              <a:t>they have no </a:t>
            </a:r>
            <a:r>
              <a:rPr sz="1000" spc="-20" dirty="0">
                <a:solidFill>
                  <a:prstClr val="black"/>
                </a:solidFill>
                <a:cs typeface="Calibri"/>
              </a:rPr>
              <a:t>identi</a:t>
            </a:r>
            <a:r>
              <a:rPr sz="1000" spc="-20" dirty="0">
                <a:solidFill>
                  <a:prstClr val="black"/>
                </a:solidFill>
                <a:latin typeface="Lucida Sans Unicode"/>
                <a:cs typeface="Lucida Sans Unicode"/>
              </a:rPr>
              <a:t>fi</a:t>
            </a:r>
            <a:r>
              <a:rPr sz="1000" spc="-20" dirty="0">
                <a:solidFill>
                  <a:prstClr val="black"/>
                </a:solidFill>
                <a:cs typeface="Calibri"/>
              </a:rPr>
              <a:t>able</a:t>
            </a:r>
            <a:r>
              <a:rPr sz="1000" spc="-15" dirty="0">
                <a:solidFill>
                  <a:prstClr val="black"/>
                </a:solidFill>
                <a:cs typeface="Calibri"/>
              </a:rPr>
              <a:t> </a:t>
            </a:r>
            <a:r>
              <a:rPr sz="1000" spc="-10" dirty="0">
                <a:solidFill>
                  <a:prstClr val="black"/>
                </a:solidFill>
                <a:cs typeface="Calibri"/>
              </a:rPr>
              <a:t>line of </a:t>
            </a:r>
            <a:r>
              <a:rPr sz="1000" spc="-5" dirty="0">
                <a:solidFill>
                  <a:prstClr val="black"/>
                </a:solidFill>
                <a:cs typeface="Calibri"/>
              </a:rPr>
              <a:t> differentiation.</a:t>
            </a:r>
            <a:r>
              <a:rPr sz="975" spc="-7" baseline="38461" dirty="0">
                <a:solidFill>
                  <a:srgbClr val="007FAC"/>
                </a:solidFill>
                <a:cs typeface="Calibri"/>
                <a:hlinkClick r:id="rId3" action="ppaction://hlinksldjump"/>
              </a:rPr>
              <a:t>4</a:t>
            </a:r>
            <a:r>
              <a:rPr sz="975" baseline="38461" dirty="0">
                <a:solidFill>
                  <a:srgbClr val="007FAC"/>
                </a:solidFill>
                <a:cs typeface="Calibri"/>
              </a:rPr>
              <a:t> </a:t>
            </a:r>
            <a:r>
              <a:rPr sz="1000" spc="-10" dirty="0">
                <a:solidFill>
                  <a:prstClr val="black"/>
                </a:solidFill>
                <a:cs typeface="Calibri"/>
              </a:rPr>
              <a:t>Expert pathology review should be carried </a:t>
            </a:r>
            <a:r>
              <a:rPr sz="1000" spc="-5" dirty="0">
                <a:solidFill>
                  <a:prstClr val="black"/>
                </a:solidFill>
                <a:cs typeface="Calibri"/>
              </a:rPr>
              <a:t> </a:t>
            </a:r>
            <a:r>
              <a:rPr sz="1000" spc="-10" dirty="0">
                <a:solidFill>
                  <a:prstClr val="black"/>
                </a:solidFill>
                <a:cs typeface="Calibri"/>
              </a:rPr>
              <a:t>out</a:t>
            </a:r>
            <a:r>
              <a:rPr sz="1000" spc="-5" dirty="0">
                <a:solidFill>
                  <a:prstClr val="black"/>
                </a:solidFill>
                <a:cs typeface="Calibri"/>
              </a:rPr>
              <a:t> </a:t>
            </a:r>
            <a:r>
              <a:rPr sz="1000" spc="-10" dirty="0">
                <a:solidFill>
                  <a:prstClr val="black"/>
                </a:solidFill>
                <a:cs typeface="Calibri"/>
              </a:rPr>
              <a:t>to</a:t>
            </a:r>
            <a:r>
              <a:rPr sz="1000" spc="-5" dirty="0">
                <a:solidFill>
                  <a:prstClr val="black"/>
                </a:solidFill>
                <a:cs typeface="Calibri"/>
              </a:rPr>
              <a:t> </a:t>
            </a:r>
            <a:r>
              <a:rPr sz="1000" spc="-15" dirty="0">
                <a:solidFill>
                  <a:prstClr val="black"/>
                </a:solidFill>
                <a:cs typeface="Calibri"/>
              </a:rPr>
              <a:t>exclude</a:t>
            </a:r>
            <a:r>
              <a:rPr sz="1000" spc="-10" dirty="0">
                <a:solidFill>
                  <a:prstClr val="black"/>
                </a:solidFill>
                <a:cs typeface="Calibri"/>
              </a:rPr>
              <a:t> other</a:t>
            </a:r>
            <a:r>
              <a:rPr sz="1000" spc="-5" dirty="0">
                <a:solidFill>
                  <a:prstClr val="black"/>
                </a:solidFill>
                <a:cs typeface="Calibri"/>
              </a:rPr>
              <a:t> </a:t>
            </a:r>
            <a:r>
              <a:rPr sz="1000" spc="-15" dirty="0">
                <a:solidFill>
                  <a:prstClr val="black"/>
                </a:solidFill>
                <a:cs typeface="Calibri"/>
              </a:rPr>
              <a:t>rare</a:t>
            </a:r>
            <a:r>
              <a:rPr sz="1000" spc="-10" dirty="0">
                <a:solidFill>
                  <a:prstClr val="black"/>
                </a:solidFill>
                <a:cs typeface="Calibri"/>
              </a:rPr>
              <a:t> or</a:t>
            </a:r>
            <a:r>
              <a:rPr sz="1000" spc="-5" dirty="0">
                <a:solidFill>
                  <a:prstClr val="black"/>
                </a:solidFill>
                <a:cs typeface="Calibri"/>
              </a:rPr>
              <a:t> </a:t>
            </a:r>
            <a:r>
              <a:rPr sz="1000" spc="-10" dirty="0">
                <a:solidFill>
                  <a:prstClr val="black"/>
                </a:solidFill>
                <a:cs typeface="Calibri"/>
              </a:rPr>
              <a:t>recently</a:t>
            </a:r>
            <a:r>
              <a:rPr sz="1000" spc="-5" dirty="0">
                <a:solidFill>
                  <a:prstClr val="black"/>
                </a:solidFill>
                <a:cs typeface="Calibri"/>
              </a:rPr>
              <a:t> </a:t>
            </a:r>
            <a:r>
              <a:rPr sz="1000" spc="-10" dirty="0">
                <a:solidFill>
                  <a:prstClr val="black"/>
                </a:solidFill>
                <a:cs typeface="Calibri"/>
              </a:rPr>
              <a:t>described</a:t>
            </a:r>
            <a:r>
              <a:rPr sz="1000" spc="-5" dirty="0">
                <a:solidFill>
                  <a:prstClr val="black"/>
                </a:solidFill>
                <a:cs typeface="Calibri"/>
              </a:rPr>
              <a:t> </a:t>
            </a:r>
            <a:r>
              <a:rPr sz="1000" spc="-10" dirty="0">
                <a:solidFill>
                  <a:prstClr val="black"/>
                </a:solidFill>
                <a:cs typeface="Calibri"/>
              </a:rPr>
              <a:t>sarcoma </a:t>
            </a:r>
            <a:r>
              <a:rPr sz="1000" spc="-5" dirty="0">
                <a:solidFill>
                  <a:prstClr val="black"/>
                </a:solidFill>
                <a:cs typeface="Calibri"/>
              </a:rPr>
              <a:t> </a:t>
            </a:r>
            <a:r>
              <a:rPr sz="1000" spc="-10" dirty="0">
                <a:solidFill>
                  <a:prstClr val="black"/>
                </a:solidFill>
                <a:cs typeface="Calibri"/>
              </a:rPr>
              <a:t>types. They </a:t>
            </a:r>
            <a:r>
              <a:rPr sz="1000" spc="-5" dirty="0">
                <a:solidFill>
                  <a:prstClr val="black"/>
                </a:solidFill>
                <a:cs typeface="Calibri"/>
              </a:rPr>
              <a:t>typically </a:t>
            </a:r>
            <a:r>
              <a:rPr sz="1000" spc="-10" dirty="0">
                <a:solidFill>
                  <a:prstClr val="black"/>
                </a:solidFill>
                <a:cs typeface="Calibri"/>
              </a:rPr>
              <a:t>present </a:t>
            </a:r>
            <a:r>
              <a:rPr sz="1000" spc="-5" dirty="0">
                <a:solidFill>
                  <a:prstClr val="black"/>
                </a:solidFill>
                <a:cs typeface="Calibri"/>
              </a:rPr>
              <a:t>in </a:t>
            </a:r>
            <a:r>
              <a:rPr sz="1000" spc="-10" dirty="0">
                <a:solidFill>
                  <a:prstClr val="black"/>
                </a:solidFill>
                <a:cs typeface="Calibri"/>
              </a:rPr>
              <a:t>older patients with </a:t>
            </a:r>
            <a:r>
              <a:rPr sz="1000" spc="-15" dirty="0">
                <a:solidFill>
                  <a:prstClr val="black"/>
                </a:solidFill>
                <a:cs typeface="Calibri"/>
              </a:rPr>
              <a:t>a </a:t>
            </a:r>
            <a:r>
              <a:rPr sz="1000" spc="-5" dirty="0">
                <a:solidFill>
                  <a:prstClr val="black"/>
                </a:solidFill>
                <a:cs typeface="Calibri"/>
              </a:rPr>
              <a:t>lytic </a:t>
            </a:r>
            <a:r>
              <a:rPr sz="1000" dirty="0">
                <a:solidFill>
                  <a:prstClr val="black"/>
                </a:solidFill>
                <a:cs typeface="Calibri"/>
              </a:rPr>
              <a:t> </a:t>
            </a:r>
            <a:r>
              <a:rPr sz="1000" spc="-10" dirty="0">
                <a:solidFill>
                  <a:prstClr val="black"/>
                </a:solidFill>
                <a:cs typeface="Calibri"/>
              </a:rPr>
              <a:t>lesion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represent</a:t>
            </a:r>
            <a:r>
              <a:rPr sz="1000" spc="-5" dirty="0">
                <a:solidFill>
                  <a:prstClr val="black"/>
                </a:solidFill>
                <a:cs typeface="Calibri"/>
              </a:rPr>
              <a:t> </a:t>
            </a:r>
            <a:r>
              <a:rPr sz="1000" spc="-20" dirty="0">
                <a:solidFill>
                  <a:prstClr val="black"/>
                </a:solidFill>
                <a:latin typeface="Lucida Sans Unicode"/>
                <a:cs typeface="Lucida Sans Unicode"/>
              </a:rPr>
              <a:t>&lt;</a:t>
            </a:r>
            <a:r>
              <a:rPr sz="1000" spc="-20" dirty="0">
                <a:solidFill>
                  <a:prstClr val="black"/>
                </a:solidFill>
                <a:cs typeface="Calibri"/>
              </a:rPr>
              <a:t>2%</a:t>
            </a:r>
            <a:r>
              <a:rPr sz="1000" spc="-1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primary</a:t>
            </a:r>
            <a:r>
              <a:rPr sz="1000" spc="-5" dirty="0">
                <a:solidFill>
                  <a:prstClr val="black"/>
                </a:solidFill>
                <a:cs typeface="Calibri"/>
              </a:rPr>
              <a:t> </a:t>
            </a:r>
            <a:r>
              <a:rPr sz="1000" spc="-10" dirty="0">
                <a:solidFill>
                  <a:prstClr val="black"/>
                </a:solidFill>
                <a:cs typeface="Calibri"/>
              </a:rPr>
              <a:t>bone </a:t>
            </a:r>
            <a:r>
              <a:rPr sz="1000" spc="-5" dirty="0">
                <a:solidFill>
                  <a:prstClr val="black"/>
                </a:solidFill>
                <a:cs typeface="Calibri"/>
              </a:rPr>
              <a:t> </a:t>
            </a:r>
            <a:r>
              <a:rPr sz="1000" spc="-10" dirty="0">
                <a:solidFill>
                  <a:prstClr val="black"/>
                </a:solidFill>
                <a:cs typeface="Calibri"/>
              </a:rPr>
              <a:t>malignancies.</a:t>
            </a:r>
            <a:endParaRPr sz="1000">
              <a:solidFill>
                <a:prstClr val="black"/>
              </a:solidFill>
              <a:cs typeface="Calibri"/>
            </a:endParaRPr>
          </a:p>
          <a:p>
            <a:pPr marL="38100" marR="30480" indent="126364" algn="just">
              <a:lnSpc>
                <a:spcPts val="1200"/>
              </a:lnSpc>
              <a:spcBef>
                <a:spcPts val="5"/>
              </a:spcBef>
            </a:pPr>
            <a:r>
              <a:rPr sz="1000" spc="-10" dirty="0">
                <a:solidFill>
                  <a:prstClr val="black"/>
                </a:solidFill>
                <a:cs typeface="Calibri"/>
              </a:rPr>
              <a:t>Their </a:t>
            </a:r>
            <a:r>
              <a:rPr sz="1000" spc="-5" dirty="0">
                <a:solidFill>
                  <a:prstClr val="black"/>
                </a:solidFill>
                <a:cs typeface="Calibri"/>
              </a:rPr>
              <a:t>sensitivity </a:t>
            </a:r>
            <a:r>
              <a:rPr sz="1000" spc="-10" dirty="0">
                <a:solidFill>
                  <a:prstClr val="black"/>
                </a:solidFill>
                <a:cs typeface="Calibri"/>
              </a:rPr>
              <a:t>to ChT </a:t>
            </a:r>
            <a:r>
              <a:rPr sz="1000" spc="-5" dirty="0">
                <a:solidFill>
                  <a:prstClr val="black"/>
                </a:solidFill>
                <a:cs typeface="Calibri"/>
              </a:rPr>
              <a:t>is </a:t>
            </a:r>
            <a:r>
              <a:rPr sz="1000" spc="-10" dirty="0">
                <a:solidFill>
                  <a:prstClr val="black"/>
                </a:solidFill>
                <a:cs typeface="Calibri"/>
              </a:rPr>
              <a:t>poorly known. </a:t>
            </a:r>
            <a:r>
              <a:rPr sz="1000" spc="-15" dirty="0">
                <a:solidFill>
                  <a:prstClr val="black"/>
                </a:solidFill>
                <a:cs typeface="Calibri"/>
              </a:rPr>
              <a:t>Treatment stra- </a:t>
            </a:r>
            <a:r>
              <a:rPr sz="1000" spc="-10" dirty="0">
                <a:solidFill>
                  <a:prstClr val="black"/>
                </a:solidFill>
                <a:cs typeface="Calibri"/>
              </a:rPr>
              <a:t> tegies</a:t>
            </a:r>
            <a:r>
              <a:rPr sz="1000" spc="5" dirty="0">
                <a:solidFill>
                  <a:prstClr val="black"/>
                </a:solidFill>
                <a:cs typeface="Calibri"/>
              </a:rPr>
              <a:t> </a:t>
            </a:r>
            <a:r>
              <a:rPr sz="1000" spc="-10" dirty="0">
                <a:solidFill>
                  <a:prstClr val="black"/>
                </a:solidFill>
                <a:cs typeface="Calibri"/>
              </a:rPr>
              <a:t>mimic</a:t>
            </a:r>
            <a:r>
              <a:rPr sz="1000" spc="15" dirty="0">
                <a:solidFill>
                  <a:prstClr val="black"/>
                </a:solidFill>
                <a:cs typeface="Calibri"/>
              </a:rPr>
              <a:t> </a:t>
            </a:r>
            <a:r>
              <a:rPr sz="1000" spc="-10" dirty="0">
                <a:solidFill>
                  <a:prstClr val="black"/>
                </a:solidFill>
                <a:cs typeface="Calibri"/>
              </a:rPr>
              <a:t>those</a:t>
            </a:r>
            <a:r>
              <a:rPr sz="1000" spc="20"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5" dirty="0">
                <a:solidFill>
                  <a:prstClr val="black"/>
                </a:solidFill>
                <a:cs typeface="Calibri"/>
              </a:rPr>
              <a:t>osteosarcoma,</a:t>
            </a:r>
            <a:r>
              <a:rPr sz="1000" spc="20" dirty="0">
                <a:solidFill>
                  <a:prstClr val="black"/>
                </a:solidFill>
                <a:cs typeface="Calibri"/>
              </a:rPr>
              <a:t> </a:t>
            </a:r>
            <a:r>
              <a:rPr sz="1000" spc="-10" dirty="0">
                <a:solidFill>
                  <a:prstClr val="black"/>
                </a:solidFill>
                <a:cs typeface="Calibri"/>
              </a:rPr>
              <a:t>with</a:t>
            </a:r>
            <a:r>
              <a:rPr sz="1000" spc="15" dirty="0">
                <a:solidFill>
                  <a:prstClr val="black"/>
                </a:solidFill>
                <a:cs typeface="Calibri"/>
              </a:rPr>
              <a:t> </a:t>
            </a:r>
            <a:r>
              <a:rPr sz="1000" spc="-10" dirty="0">
                <a:solidFill>
                  <a:prstClr val="black"/>
                </a:solidFill>
                <a:cs typeface="Calibri"/>
              </a:rPr>
              <a:t>ChT</a:t>
            </a:r>
            <a:r>
              <a:rPr sz="1000" spc="15" dirty="0">
                <a:solidFill>
                  <a:prstClr val="black"/>
                </a:solidFill>
                <a:cs typeface="Calibri"/>
              </a:rPr>
              <a:t> </a:t>
            </a:r>
            <a:r>
              <a:rPr sz="1000" spc="-10" dirty="0">
                <a:solidFill>
                  <a:prstClr val="black"/>
                </a:solidFill>
                <a:cs typeface="Calibri"/>
              </a:rPr>
              <a:t>and</a:t>
            </a:r>
            <a:r>
              <a:rPr sz="1000" spc="20" dirty="0">
                <a:solidFill>
                  <a:prstClr val="black"/>
                </a:solidFill>
                <a:cs typeface="Calibri"/>
              </a:rPr>
              <a:t> </a:t>
            </a:r>
            <a:r>
              <a:rPr sz="1000" spc="-10" dirty="0">
                <a:solidFill>
                  <a:prstClr val="black"/>
                </a:solidFill>
                <a:cs typeface="Calibri"/>
              </a:rPr>
              <a:t>complete</a:t>
            </a:r>
            <a:endParaRPr sz="1000">
              <a:solidFill>
                <a:prstClr val="black"/>
              </a:solidFill>
              <a:cs typeface="Calibri"/>
            </a:endParaRPr>
          </a:p>
          <a:p>
            <a:pPr marL="38100" marR="31750" algn="just">
              <a:lnSpc>
                <a:spcPts val="1190"/>
              </a:lnSpc>
            </a:pPr>
            <a:r>
              <a:rPr sz="1000" i="1" spc="-10" dirty="0">
                <a:solidFill>
                  <a:prstClr val="black"/>
                </a:solidFill>
                <a:cs typeface="Calibri"/>
              </a:rPr>
              <a:t>en</a:t>
            </a:r>
            <a:r>
              <a:rPr sz="1000" i="1" spc="210" dirty="0">
                <a:solidFill>
                  <a:prstClr val="black"/>
                </a:solidFill>
                <a:cs typeface="Calibri"/>
              </a:rPr>
              <a:t> </a:t>
            </a:r>
            <a:r>
              <a:rPr sz="1000" i="1" spc="-10" dirty="0">
                <a:solidFill>
                  <a:prstClr val="black"/>
                </a:solidFill>
                <a:cs typeface="Calibri"/>
              </a:rPr>
              <a:t>bloc</a:t>
            </a:r>
            <a:r>
              <a:rPr sz="1000" i="1" spc="204" dirty="0">
                <a:solidFill>
                  <a:prstClr val="black"/>
                </a:solidFill>
                <a:cs typeface="Calibri"/>
              </a:rPr>
              <a:t> </a:t>
            </a:r>
            <a:r>
              <a:rPr sz="1000" spc="-10" dirty="0">
                <a:solidFill>
                  <a:prstClr val="black"/>
                </a:solidFill>
                <a:cs typeface="Calibri"/>
              </a:rPr>
              <a:t>resection</a:t>
            </a:r>
            <a:r>
              <a:rPr sz="1000" spc="204" dirty="0">
                <a:solidFill>
                  <a:prstClr val="black"/>
                </a:solidFill>
                <a:cs typeface="Calibri"/>
              </a:rPr>
              <a:t> </a:t>
            </a:r>
            <a:r>
              <a:rPr sz="1000" spc="-5" dirty="0">
                <a:solidFill>
                  <a:prstClr val="black"/>
                </a:solidFill>
                <a:cs typeface="Calibri"/>
              </a:rPr>
              <a:t>including</a:t>
            </a:r>
            <a:r>
              <a:rPr sz="1000" spc="215" dirty="0">
                <a:solidFill>
                  <a:prstClr val="black"/>
                </a:solidFill>
                <a:cs typeface="Calibri"/>
              </a:rPr>
              <a:t> </a:t>
            </a:r>
            <a:r>
              <a:rPr sz="1000" spc="-10" dirty="0">
                <a:solidFill>
                  <a:prstClr val="black"/>
                </a:solidFill>
                <a:cs typeface="Calibri"/>
              </a:rPr>
              <a:t>any</a:t>
            </a:r>
            <a:r>
              <a:rPr sz="1000" spc="204" dirty="0">
                <a:solidFill>
                  <a:prstClr val="black"/>
                </a:solidFill>
                <a:cs typeface="Calibri"/>
              </a:rPr>
              <a:t> </a:t>
            </a:r>
            <a:r>
              <a:rPr sz="1000" spc="-10" dirty="0">
                <a:solidFill>
                  <a:prstClr val="black"/>
                </a:solidFill>
                <a:cs typeface="Calibri"/>
              </a:rPr>
              <a:t>soft</a:t>
            </a:r>
            <a:r>
              <a:rPr sz="1000" spc="210" dirty="0">
                <a:solidFill>
                  <a:prstClr val="black"/>
                </a:solidFill>
                <a:cs typeface="Calibri"/>
              </a:rPr>
              <a:t> </a:t>
            </a:r>
            <a:r>
              <a:rPr sz="1000" spc="-10" dirty="0">
                <a:solidFill>
                  <a:prstClr val="black"/>
                </a:solidFill>
                <a:cs typeface="Calibri"/>
              </a:rPr>
              <a:t>tissue</a:t>
            </a:r>
            <a:r>
              <a:rPr sz="1000" spc="420" dirty="0">
                <a:solidFill>
                  <a:prstClr val="black"/>
                </a:solidFill>
                <a:cs typeface="Calibri"/>
              </a:rPr>
              <a:t> </a:t>
            </a:r>
            <a:r>
              <a:rPr sz="1000" spc="-10" dirty="0">
                <a:solidFill>
                  <a:prstClr val="black"/>
                </a:solidFill>
                <a:cs typeface="Calibri"/>
              </a:rPr>
              <a:t>component </a:t>
            </a:r>
            <a:r>
              <a:rPr sz="1000" spc="-5" dirty="0">
                <a:solidFill>
                  <a:prstClr val="black"/>
                </a:solidFill>
                <a:cs typeface="Calibri"/>
              </a:rPr>
              <a:t> </a:t>
            </a:r>
            <a:r>
              <a:rPr sz="1000" spc="-30" dirty="0">
                <a:solidFill>
                  <a:prstClr val="black"/>
                </a:solidFill>
                <a:cs typeface="Calibri"/>
              </a:rPr>
              <a:t>[IV,</a:t>
            </a:r>
            <a:r>
              <a:rPr sz="1000" spc="105" dirty="0">
                <a:solidFill>
                  <a:prstClr val="black"/>
                </a:solidFill>
                <a:cs typeface="Calibri"/>
              </a:rPr>
              <a:t> </a:t>
            </a:r>
            <a:r>
              <a:rPr sz="1000" spc="20" dirty="0">
                <a:solidFill>
                  <a:prstClr val="black"/>
                </a:solidFill>
                <a:cs typeface="Calibri"/>
              </a:rPr>
              <a:t>B].</a:t>
            </a:r>
            <a:r>
              <a:rPr sz="975" spc="30" baseline="38461" dirty="0">
                <a:solidFill>
                  <a:srgbClr val="007FAC"/>
                </a:solidFill>
                <a:cs typeface="Calibri"/>
                <a:hlinkClick r:id="rId2" action="ppaction://hlinksldjump"/>
              </a:rPr>
              <a:t>98</a:t>
            </a:r>
            <a:r>
              <a:rPr sz="975" spc="30" baseline="38461" dirty="0">
                <a:solidFill>
                  <a:prstClr val="black"/>
                </a:solidFill>
                <a:cs typeface="Calibri"/>
              </a:rPr>
              <a:t>,</a:t>
            </a:r>
            <a:r>
              <a:rPr sz="975" spc="30" baseline="38461" dirty="0">
                <a:solidFill>
                  <a:srgbClr val="007FAC"/>
                </a:solidFill>
                <a:cs typeface="Calibri"/>
                <a:hlinkClick r:id="rId2" action="ppaction://hlinksldjump"/>
              </a:rPr>
              <a:t>99</a:t>
            </a:r>
            <a:r>
              <a:rPr sz="975" spc="30" baseline="38461" dirty="0">
                <a:solidFill>
                  <a:srgbClr val="007FAC"/>
                </a:solidFill>
                <a:cs typeface="Calibri"/>
              </a:rPr>
              <a:t>  </a:t>
            </a:r>
            <a:r>
              <a:rPr sz="1000" spc="-10" dirty="0">
                <a:solidFill>
                  <a:prstClr val="black"/>
                </a:solidFill>
                <a:cs typeface="Calibri"/>
              </a:rPr>
              <a:t>RT</a:t>
            </a:r>
            <a:r>
              <a:rPr sz="1000" spc="55" dirty="0">
                <a:solidFill>
                  <a:prstClr val="black"/>
                </a:solidFill>
                <a:cs typeface="Calibri"/>
              </a:rPr>
              <a:t> </a:t>
            </a:r>
            <a:r>
              <a:rPr sz="1000" spc="-15" dirty="0">
                <a:solidFill>
                  <a:prstClr val="black"/>
                </a:solidFill>
                <a:cs typeface="Calibri"/>
              </a:rPr>
              <a:t>may</a:t>
            </a:r>
            <a:r>
              <a:rPr sz="1000" spc="95" dirty="0">
                <a:solidFill>
                  <a:prstClr val="black"/>
                </a:solidFill>
                <a:cs typeface="Calibri"/>
              </a:rPr>
              <a:t> </a:t>
            </a:r>
            <a:r>
              <a:rPr sz="1000" spc="-10" dirty="0">
                <a:solidFill>
                  <a:prstClr val="black"/>
                </a:solidFill>
                <a:cs typeface="Calibri"/>
              </a:rPr>
              <a:t>be</a:t>
            </a:r>
            <a:r>
              <a:rPr sz="1000" spc="110" dirty="0">
                <a:solidFill>
                  <a:prstClr val="black"/>
                </a:solidFill>
                <a:cs typeface="Calibri"/>
              </a:rPr>
              <a:t> </a:t>
            </a:r>
            <a:r>
              <a:rPr sz="1000" spc="-10" dirty="0">
                <a:solidFill>
                  <a:prstClr val="black"/>
                </a:solidFill>
                <a:cs typeface="Calibri"/>
              </a:rPr>
              <a:t>considered</a:t>
            </a:r>
            <a:r>
              <a:rPr sz="1000" spc="100" dirty="0">
                <a:solidFill>
                  <a:prstClr val="black"/>
                </a:solidFill>
                <a:cs typeface="Calibri"/>
              </a:rPr>
              <a:t> </a:t>
            </a:r>
            <a:r>
              <a:rPr sz="1000" spc="-5" dirty="0">
                <a:solidFill>
                  <a:prstClr val="black"/>
                </a:solidFill>
                <a:cs typeface="Calibri"/>
              </a:rPr>
              <a:t>in</a:t>
            </a:r>
            <a:r>
              <a:rPr sz="1000" spc="105" dirty="0">
                <a:solidFill>
                  <a:prstClr val="black"/>
                </a:solidFill>
                <a:cs typeface="Calibri"/>
              </a:rPr>
              <a:t> </a:t>
            </a:r>
            <a:r>
              <a:rPr sz="1000" spc="-10" dirty="0">
                <a:solidFill>
                  <a:prstClr val="black"/>
                </a:solidFill>
                <a:cs typeface="Calibri"/>
              </a:rPr>
              <a:t>inoperable</a:t>
            </a:r>
            <a:r>
              <a:rPr sz="1000" spc="105" dirty="0">
                <a:solidFill>
                  <a:prstClr val="black"/>
                </a:solidFill>
                <a:cs typeface="Calibri"/>
              </a:rPr>
              <a:t> </a:t>
            </a:r>
            <a:r>
              <a:rPr sz="1000" spc="-10" dirty="0">
                <a:solidFill>
                  <a:prstClr val="black"/>
                </a:solidFill>
                <a:cs typeface="Calibri"/>
              </a:rPr>
              <a:t>lesions.</a:t>
            </a:r>
            <a:endParaRPr sz="1000">
              <a:solidFill>
                <a:prstClr val="black"/>
              </a:solidFill>
              <a:cs typeface="Calibri"/>
            </a:endParaRPr>
          </a:p>
        </p:txBody>
      </p:sp>
      <p:sp>
        <p:nvSpPr>
          <p:cNvPr id="4" name="object 4"/>
          <p:cNvSpPr txBox="1"/>
          <p:nvPr/>
        </p:nvSpPr>
        <p:spPr>
          <a:xfrm>
            <a:off x="890904" y="6730210"/>
            <a:ext cx="1284438" cy="431800"/>
          </a:xfrm>
          <a:prstGeom prst="rect">
            <a:avLst/>
          </a:prstGeom>
        </p:spPr>
        <p:txBody>
          <a:bodyPr vert="horz" wrap="square" lIns="0" tIns="63500" rIns="0" bIns="0" rtlCol="0">
            <a:spAutoFit/>
          </a:bodyPr>
          <a:lstStyle/>
          <a:p>
            <a:pPr marL="12700">
              <a:spcBef>
                <a:spcPts val="500"/>
              </a:spcBef>
            </a:pPr>
            <a:r>
              <a:rPr sz="1000" i="1" spc="-50" dirty="0">
                <a:solidFill>
                  <a:srgbClr val="7B0451"/>
                </a:solidFill>
                <a:latin typeface="Arial"/>
                <a:cs typeface="Arial"/>
              </a:rPr>
              <a:t>Recommendations</a:t>
            </a:r>
            <a:endParaRPr sz="1000">
              <a:solidFill>
                <a:prstClr val="black"/>
              </a:solidFill>
              <a:latin typeface="Arial"/>
              <a:cs typeface="Arial"/>
            </a:endParaRPr>
          </a:p>
          <a:p>
            <a:pPr marL="12700">
              <a:spcBef>
                <a:spcPts val="395"/>
              </a:spcBef>
            </a:pPr>
            <a:r>
              <a:rPr sz="1000" spc="-55" dirty="0">
                <a:solidFill>
                  <a:srgbClr val="7B0451"/>
                </a:solidFill>
                <a:latin typeface="Arial MT"/>
                <a:cs typeface="Arial MT"/>
              </a:rPr>
              <a:t>Osteosarcoma</a:t>
            </a:r>
            <a:endParaRPr sz="1000">
              <a:solidFill>
                <a:prstClr val="black"/>
              </a:solidFill>
              <a:latin typeface="Arial MT"/>
              <a:cs typeface="Arial MT"/>
            </a:endParaRPr>
          </a:p>
        </p:txBody>
      </p:sp>
      <p:sp>
        <p:nvSpPr>
          <p:cNvPr id="5" name="object 5"/>
          <p:cNvSpPr txBox="1"/>
          <p:nvPr/>
        </p:nvSpPr>
        <p:spPr>
          <a:xfrm>
            <a:off x="943022" y="7135648"/>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5" dirty="0">
                <a:solidFill>
                  <a:prstClr val="black"/>
                </a:solidFill>
                <a:cs typeface="Calibri"/>
              </a:rPr>
              <a:t>Low-grade</a:t>
            </a:r>
            <a:r>
              <a:rPr sz="1000" spc="15" dirty="0">
                <a:solidFill>
                  <a:prstClr val="black"/>
                </a:solidFill>
                <a:cs typeface="Calibri"/>
              </a:rPr>
              <a:t> </a:t>
            </a:r>
            <a:r>
              <a:rPr sz="1000" spc="-10" dirty="0">
                <a:solidFill>
                  <a:prstClr val="black"/>
                </a:solidFill>
                <a:cs typeface="Calibri"/>
              </a:rPr>
              <a:t>central</a:t>
            </a:r>
            <a:r>
              <a:rPr sz="1000" spc="15" dirty="0">
                <a:solidFill>
                  <a:prstClr val="black"/>
                </a:solidFill>
                <a:cs typeface="Calibri"/>
              </a:rPr>
              <a:t> </a:t>
            </a:r>
            <a:r>
              <a:rPr sz="1000" spc="-10" dirty="0">
                <a:solidFill>
                  <a:prstClr val="black"/>
                </a:solidFill>
                <a:cs typeface="Calibri"/>
              </a:rPr>
              <a:t>and</a:t>
            </a:r>
            <a:r>
              <a:rPr sz="1000" spc="15" dirty="0">
                <a:solidFill>
                  <a:prstClr val="black"/>
                </a:solidFill>
                <a:cs typeface="Calibri"/>
              </a:rPr>
              <a:t> </a:t>
            </a:r>
            <a:r>
              <a:rPr sz="1000" spc="-15" dirty="0">
                <a:solidFill>
                  <a:prstClr val="black"/>
                </a:solidFill>
                <a:cs typeface="Calibri"/>
              </a:rPr>
              <a:t>parosteal</a:t>
            </a:r>
            <a:r>
              <a:rPr sz="1000" spc="15" dirty="0">
                <a:solidFill>
                  <a:prstClr val="black"/>
                </a:solidFill>
                <a:cs typeface="Calibri"/>
              </a:rPr>
              <a:t> </a:t>
            </a:r>
            <a:r>
              <a:rPr sz="1000" spc="-15" dirty="0">
                <a:solidFill>
                  <a:prstClr val="black"/>
                </a:solidFill>
                <a:cs typeface="Calibri"/>
              </a:rPr>
              <a:t>osteosarcoma</a:t>
            </a:r>
            <a:r>
              <a:rPr sz="1000" spc="25" dirty="0">
                <a:solidFill>
                  <a:prstClr val="black"/>
                </a:solidFill>
                <a:cs typeface="Calibri"/>
              </a:rPr>
              <a:t> </a:t>
            </a:r>
            <a:r>
              <a:rPr sz="1000" spc="-10" dirty="0">
                <a:solidFill>
                  <a:prstClr val="black"/>
                </a:solidFill>
                <a:cs typeface="Calibri"/>
              </a:rPr>
              <a:t>are</a:t>
            </a:r>
            <a:r>
              <a:rPr sz="1000" spc="5" dirty="0">
                <a:solidFill>
                  <a:prstClr val="black"/>
                </a:solidFill>
                <a:cs typeface="Calibri"/>
              </a:rPr>
              <a:t> </a:t>
            </a:r>
            <a:r>
              <a:rPr sz="1000" spc="-10" dirty="0">
                <a:solidFill>
                  <a:prstClr val="black"/>
                </a:solidFill>
                <a:cs typeface="Calibri"/>
              </a:rPr>
              <a:t>malig-</a:t>
            </a:r>
            <a:endParaRPr sz="1000">
              <a:solidFill>
                <a:prstClr val="black"/>
              </a:solidFill>
              <a:cs typeface="Calibri"/>
            </a:endParaRPr>
          </a:p>
        </p:txBody>
      </p:sp>
      <p:sp>
        <p:nvSpPr>
          <p:cNvPr id="6" name="object 6"/>
          <p:cNvSpPr txBox="1"/>
          <p:nvPr/>
        </p:nvSpPr>
        <p:spPr>
          <a:xfrm>
            <a:off x="1090054" y="7287569"/>
            <a:ext cx="3804070" cy="329565"/>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nancies</a:t>
            </a:r>
            <a:r>
              <a:rPr sz="1000" spc="160" dirty="0">
                <a:solidFill>
                  <a:prstClr val="black"/>
                </a:solidFill>
                <a:cs typeface="Calibri"/>
              </a:rPr>
              <a:t> </a:t>
            </a:r>
            <a:r>
              <a:rPr sz="1000" spc="-10" dirty="0">
                <a:solidFill>
                  <a:prstClr val="black"/>
                </a:solidFill>
                <a:cs typeface="Calibri"/>
              </a:rPr>
              <a:t>with</a:t>
            </a:r>
            <a:r>
              <a:rPr sz="1000" spc="165" dirty="0">
                <a:solidFill>
                  <a:prstClr val="black"/>
                </a:solidFill>
                <a:cs typeface="Calibri"/>
              </a:rPr>
              <a:t> </a:t>
            </a:r>
            <a:r>
              <a:rPr sz="1000" spc="-15" dirty="0">
                <a:solidFill>
                  <a:prstClr val="black"/>
                </a:solidFill>
                <a:cs typeface="Calibri"/>
              </a:rPr>
              <a:t>a</a:t>
            </a:r>
            <a:r>
              <a:rPr sz="1000" spc="150" dirty="0">
                <a:solidFill>
                  <a:prstClr val="black"/>
                </a:solidFill>
                <a:cs typeface="Calibri"/>
              </a:rPr>
              <a:t> </a:t>
            </a:r>
            <a:r>
              <a:rPr sz="1000" spc="-10" dirty="0">
                <a:solidFill>
                  <a:prstClr val="black"/>
                </a:solidFill>
                <a:cs typeface="Calibri"/>
              </a:rPr>
              <a:t>low</a:t>
            </a:r>
            <a:r>
              <a:rPr sz="1000" spc="160" dirty="0">
                <a:solidFill>
                  <a:prstClr val="black"/>
                </a:solidFill>
                <a:cs typeface="Calibri"/>
              </a:rPr>
              <a:t> </a:t>
            </a:r>
            <a:r>
              <a:rPr sz="1000" spc="-10" dirty="0">
                <a:solidFill>
                  <a:prstClr val="black"/>
                </a:solidFill>
                <a:cs typeface="Calibri"/>
              </a:rPr>
              <a:t>metastatic</a:t>
            </a:r>
            <a:r>
              <a:rPr sz="1000" spc="150" dirty="0">
                <a:solidFill>
                  <a:prstClr val="black"/>
                </a:solidFill>
                <a:cs typeface="Calibri"/>
              </a:rPr>
              <a:t> </a:t>
            </a:r>
            <a:r>
              <a:rPr sz="1000" spc="-10" dirty="0">
                <a:solidFill>
                  <a:prstClr val="black"/>
                </a:solidFill>
                <a:cs typeface="Calibri"/>
              </a:rPr>
              <a:t>potential</a:t>
            </a:r>
            <a:r>
              <a:rPr sz="1000" spc="155" dirty="0">
                <a:solidFill>
                  <a:prstClr val="black"/>
                </a:solidFill>
                <a:cs typeface="Calibri"/>
              </a:rPr>
              <a:t> </a:t>
            </a:r>
            <a:r>
              <a:rPr sz="1000" spc="-10" dirty="0">
                <a:solidFill>
                  <a:prstClr val="black"/>
                </a:solidFill>
                <a:cs typeface="Calibri"/>
              </a:rPr>
              <a:t>that</a:t>
            </a:r>
            <a:r>
              <a:rPr sz="1000" spc="165" dirty="0">
                <a:solidFill>
                  <a:prstClr val="black"/>
                </a:solidFill>
                <a:cs typeface="Calibri"/>
              </a:rPr>
              <a:t> </a:t>
            </a:r>
            <a:r>
              <a:rPr sz="1000" spc="-10" dirty="0">
                <a:solidFill>
                  <a:prstClr val="black"/>
                </a:solidFill>
                <a:cs typeface="Calibri"/>
              </a:rPr>
              <a:t>should</a:t>
            </a:r>
            <a:r>
              <a:rPr sz="1000" spc="165" dirty="0">
                <a:solidFill>
                  <a:prstClr val="black"/>
                </a:solidFill>
                <a:cs typeface="Calibri"/>
              </a:rPr>
              <a:t> </a:t>
            </a:r>
            <a:r>
              <a:rPr sz="1000" spc="-10" dirty="0">
                <a:solidFill>
                  <a:prstClr val="black"/>
                </a:solidFill>
                <a:cs typeface="Calibri"/>
              </a:rPr>
              <a:t>be </a:t>
            </a:r>
            <a:r>
              <a:rPr sz="1000" spc="-210" dirty="0">
                <a:solidFill>
                  <a:prstClr val="black"/>
                </a:solidFill>
                <a:cs typeface="Calibri"/>
              </a:rPr>
              <a:t> </a:t>
            </a:r>
            <a:r>
              <a:rPr sz="1000" spc="-10" dirty="0">
                <a:solidFill>
                  <a:prstClr val="black"/>
                </a:solidFill>
                <a:cs typeface="Calibri"/>
              </a:rPr>
              <a:t>treated</a:t>
            </a:r>
            <a:r>
              <a:rPr sz="1000" spc="100" dirty="0">
                <a:solidFill>
                  <a:prstClr val="black"/>
                </a:solidFill>
                <a:cs typeface="Calibri"/>
              </a:rPr>
              <a:t> </a:t>
            </a:r>
            <a:r>
              <a:rPr sz="1000" spc="-10" dirty="0">
                <a:solidFill>
                  <a:prstClr val="black"/>
                </a:solidFill>
                <a:cs typeface="Calibri"/>
              </a:rPr>
              <a:t>by</a:t>
            </a:r>
            <a:r>
              <a:rPr sz="1000" spc="105" dirty="0">
                <a:solidFill>
                  <a:prstClr val="black"/>
                </a:solidFill>
                <a:cs typeface="Calibri"/>
              </a:rPr>
              <a:t> </a:t>
            </a:r>
            <a:r>
              <a:rPr sz="1000" spc="-10" dirty="0">
                <a:solidFill>
                  <a:prstClr val="black"/>
                </a:solidFill>
                <a:cs typeface="Calibri"/>
              </a:rPr>
              <a:t>surgery</a:t>
            </a:r>
            <a:r>
              <a:rPr sz="1000" spc="100" dirty="0">
                <a:solidFill>
                  <a:prstClr val="black"/>
                </a:solidFill>
                <a:cs typeface="Calibri"/>
              </a:rPr>
              <a:t> </a:t>
            </a:r>
            <a:r>
              <a:rPr sz="1000" spc="-10" dirty="0">
                <a:solidFill>
                  <a:prstClr val="black"/>
                </a:solidFill>
                <a:cs typeface="Calibri"/>
              </a:rPr>
              <a:t>alone</a:t>
            </a:r>
            <a:r>
              <a:rPr sz="1000" spc="105" dirty="0">
                <a:solidFill>
                  <a:prstClr val="black"/>
                </a:solidFill>
                <a:cs typeface="Calibri"/>
              </a:rPr>
              <a:t> </a:t>
            </a:r>
            <a:r>
              <a:rPr sz="1000" spc="-25" dirty="0">
                <a:solidFill>
                  <a:prstClr val="black"/>
                </a:solidFill>
                <a:cs typeface="Calibri"/>
              </a:rPr>
              <a:t>[IV,</a:t>
            </a:r>
            <a:r>
              <a:rPr sz="1000" spc="9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7" name="object 7"/>
          <p:cNvSpPr txBox="1"/>
          <p:nvPr/>
        </p:nvSpPr>
        <p:spPr>
          <a:xfrm>
            <a:off x="943024" y="7591406"/>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Curative</a:t>
            </a:r>
            <a:r>
              <a:rPr sz="1000" spc="114" dirty="0">
                <a:solidFill>
                  <a:prstClr val="black"/>
                </a:solidFill>
                <a:cs typeface="Calibri"/>
              </a:rPr>
              <a:t> </a:t>
            </a:r>
            <a:r>
              <a:rPr sz="1000" spc="-10" dirty="0">
                <a:solidFill>
                  <a:prstClr val="black"/>
                </a:solidFill>
                <a:cs typeface="Calibri"/>
              </a:rPr>
              <a:t>treatment</a:t>
            </a:r>
            <a:r>
              <a:rPr sz="1000" spc="110" dirty="0">
                <a:solidFill>
                  <a:prstClr val="black"/>
                </a:solidFill>
                <a:cs typeface="Calibri"/>
              </a:rPr>
              <a:t> </a:t>
            </a:r>
            <a:r>
              <a:rPr sz="1000" spc="-10" dirty="0">
                <a:solidFill>
                  <a:prstClr val="black"/>
                </a:solidFill>
                <a:cs typeface="Calibri"/>
              </a:rPr>
              <a:t>of</a:t>
            </a:r>
            <a:r>
              <a:rPr sz="1000" spc="114" dirty="0">
                <a:solidFill>
                  <a:prstClr val="black"/>
                </a:solidFill>
                <a:cs typeface="Calibri"/>
              </a:rPr>
              <a:t> </a:t>
            </a:r>
            <a:r>
              <a:rPr sz="1000" spc="-10" dirty="0">
                <a:solidFill>
                  <a:prstClr val="black"/>
                </a:solidFill>
                <a:cs typeface="Calibri"/>
              </a:rPr>
              <a:t>high-grade</a:t>
            </a:r>
            <a:r>
              <a:rPr sz="1000" spc="120" dirty="0">
                <a:solidFill>
                  <a:prstClr val="black"/>
                </a:solidFill>
                <a:cs typeface="Calibri"/>
              </a:rPr>
              <a:t> </a:t>
            </a:r>
            <a:r>
              <a:rPr sz="1000" spc="-15" dirty="0">
                <a:solidFill>
                  <a:prstClr val="black"/>
                </a:solidFill>
                <a:cs typeface="Calibri"/>
              </a:rPr>
              <a:t>osteosarcoma</a:t>
            </a:r>
            <a:r>
              <a:rPr sz="1000" spc="110" dirty="0">
                <a:solidFill>
                  <a:prstClr val="black"/>
                </a:solidFill>
                <a:cs typeface="Calibri"/>
              </a:rPr>
              <a:t> </a:t>
            </a:r>
            <a:r>
              <a:rPr sz="1000" spc="-10" dirty="0">
                <a:solidFill>
                  <a:prstClr val="black"/>
                </a:solidFill>
                <a:cs typeface="Calibri"/>
              </a:rPr>
              <a:t>consists</a:t>
            </a:r>
            <a:endParaRPr sz="1000">
              <a:solidFill>
                <a:prstClr val="black"/>
              </a:solidFill>
              <a:cs typeface="Calibri"/>
            </a:endParaRPr>
          </a:p>
        </p:txBody>
      </p:sp>
      <p:sp>
        <p:nvSpPr>
          <p:cNvPr id="8" name="object 8"/>
          <p:cNvSpPr txBox="1"/>
          <p:nvPr/>
        </p:nvSpPr>
        <p:spPr>
          <a:xfrm>
            <a:off x="1090055" y="7743324"/>
            <a:ext cx="2595139" cy="166071"/>
          </a:xfrm>
          <a:prstGeom prst="rect">
            <a:avLst/>
          </a:prstGeom>
        </p:spPr>
        <p:txBody>
          <a:bodyPr vert="horz" wrap="square" lIns="0" tIns="12065" rIns="0" bIns="0" rtlCol="0">
            <a:spAutoFit/>
          </a:bodyPr>
          <a:lstStyle/>
          <a:p>
            <a:pPr marL="12700">
              <a:spcBef>
                <a:spcPts val="95"/>
              </a:spcBef>
            </a:pPr>
            <a:r>
              <a:rPr sz="1000" spc="-10" dirty="0">
                <a:solidFill>
                  <a:prstClr val="black"/>
                </a:solidFill>
                <a:cs typeface="Calibri"/>
              </a:rPr>
              <a:t>of</a:t>
            </a:r>
            <a:r>
              <a:rPr sz="1000" spc="100" dirty="0">
                <a:solidFill>
                  <a:prstClr val="black"/>
                </a:solidFill>
                <a:cs typeface="Calibri"/>
              </a:rPr>
              <a:t> </a:t>
            </a:r>
            <a:r>
              <a:rPr sz="1000" spc="-10" dirty="0">
                <a:solidFill>
                  <a:prstClr val="black"/>
                </a:solidFill>
                <a:cs typeface="Calibri"/>
              </a:rPr>
              <a:t>multimodal</a:t>
            </a:r>
            <a:r>
              <a:rPr sz="1000" spc="105" dirty="0">
                <a:solidFill>
                  <a:prstClr val="black"/>
                </a:solidFill>
                <a:cs typeface="Calibri"/>
              </a:rPr>
              <a:t> </a:t>
            </a:r>
            <a:r>
              <a:rPr sz="1000" spc="-10" dirty="0">
                <a:solidFill>
                  <a:prstClr val="black"/>
                </a:solidFill>
                <a:cs typeface="Calibri"/>
              </a:rPr>
              <a:t>ChT</a:t>
            </a:r>
            <a:r>
              <a:rPr sz="1000" spc="105"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0" dirty="0">
                <a:solidFill>
                  <a:prstClr val="black"/>
                </a:solidFill>
                <a:cs typeface="Calibri"/>
              </a:rPr>
              <a:t>surgery</a:t>
            </a:r>
            <a:r>
              <a:rPr sz="1000" spc="100" dirty="0">
                <a:solidFill>
                  <a:prstClr val="black"/>
                </a:solidFill>
                <a:cs typeface="Calibri"/>
              </a:rPr>
              <a:t> </a:t>
            </a:r>
            <a:r>
              <a:rPr sz="1000" spc="-10" dirty="0">
                <a:solidFill>
                  <a:prstClr val="black"/>
                </a:solidFill>
                <a:cs typeface="Calibri"/>
              </a:rPr>
              <a:t>[II,</a:t>
            </a:r>
            <a:r>
              <a:rPr sz="1000" spc="100" dirty="0">
                <a:solidFill>
                  <a:prstClr val="black"/>
                </a:solidFill>
                <a:cs typeface="Calibri"/>
              </a:rPr>
              <a:t> </a:t>
            </a:r>
            <a:r>
              <a:rPr sz="1000" spc="-5" dirty="0">
                <a:solidFill>
                  <a:prstClr val="black"/>
                </a:solidFill>
                <a:cs typeface="Calibri"/>
              </a:rPr>
              <a:t>A].</a:t>
            </a:r>
            <a:endParaRPr sz="1000">
              <a:solidFill>
                <a:prstClr val="black"/>
              </a:solidFill>
              <a:cs typeface="Calibri"/>
            </a:endParaRPr>
          </a:p>
        </p:txBody>
      </p:sp>
      <p:sp>
        <p:nvSpPr>
          <p:cNvPr id="9" name="object 9"/>
          <p:cNvSpPr txBox="1"/>
          <p:nvPr/>
        </p:nvSpPr>
        <p:spPr>
          <a:xfrm>
            <a:off x="943024" y="7895241"/>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Doxorubicin,</a:t>
            </a:r>
            <a:r>
              <a:rPr sz="1000" spc="30" dirty="0">
                <a:solidFill>
                  <a:prstClr val="black"/>
                </a:solidFill>
                <a:cs typeface="Calibri"/>
              </a:rPr>
              <a:t> </a:t>
            </a:r>
            <a:r>
              <a:rPr sz="1000" spc="-10" dirty="0">
                <a:solidFill>
                  <a:prstClr val="black"/>
                </a:solidFill>
                <a:cs typeface="Calibri"/>
              </a:rPr>
              <a:t>cisplatin,</a:t>
            </a:r>
            <a:r>
              <a:rPr sz="1000" spc="25" dirty="0">
                <a:solidFill>
                  <a:prstClr val="black"/>
                </a:solidFill>
                <a:cs typeface="Calibri"/>
              </a:rPr>
              <a:t> </a:t>
            </a:r>
            <a:r>
              <a:rPr sz="1000" spc="-10" dirty="0">
                <a:solidFill>
                  <a:prstClr val="black"/>
                </a:solidFill>
                <a:cs typeface="Calibri"/>
              </a:rPr>
              <a:t>HD-MTX</a:t>
            </a:r>
            <a:r>
              <a:rPr sz="1000" spc="15" dirty="0">
                <a:solidFill>
                  <a:prstClr val="black"/>
                </a:solidFill>
                <a:cs typeface="Calibri"/>
              </a:rPr>
              <a:t> </a:t>
            </a:r>
            <a:r>
              <a:rPr sz="1000" spc="-10" dirty="0">
                <a:solidFill>
                  <a:prstClr val="black"/>
                </a:solidFill>
                <a:cs typeface="Calibri"/>
              </a:rPr>
              <a:t>and</a:t>
            </a:r>
            <a:r>
              <a:rPr sz="1000" spc="20" dirty="0">
                <a:solidFill>
                  <a:prstClr val="black"/>
                </a:solidFill>
                <a:cs typeface="Calibri"/>
              </a:rPr>
              <a:t> </a:t>
            </a:r>
            <a:r>
              <a:rPr sz="1000" spc="-10" dirty="0">
                <a:solidFill>
                  <a:prstClr val="black"/>
                </a:solidFill>
                <a:cs typeface="Calibri"/>
              </a:rPr>
              <a:t>ifosfamide</a:t>
            </a:r>
            <a:r>
              <a:rPr sz="1000" spc="30" dirty="0">
                <a:solidFill>
                  <a:prstClr val="black"/>
                </a:solidFill>
                <a:cs typeface="Calibri"/>
              </a:rPr>
              <a:t> </a:t>
            </a:r>
            <a:r>
              <a:rPr sz="1000" spc="-10" dirty="0">
                <a:solidFill>
                  <a:prstClr val="black"/>
                </a:solidFill>
                <a:cs typeface="Calibri"/>
              </a:rPr>
              <a:t>have</a:t>
            </a:r>
            <a:r>
              <a:rPr sz="1000" spc="15" dirty="0">
                <a:solidFill>
                  <a:prstClr val="black"/>
                </a:solidFill>
                <a:cs typeface="Calibri"/>
              </a:rPr>
              <a:t> </a:t>
            </a:r>
            <a:r>
              <a:rPr sz="1000" spc="-5" dirty="0">
                <a:solidFill>
                  <a:prstClr val="black"/>
                </a:solidFill>
                <a:cs typeface="Calibri"/>
              </a:rPr>
              <a:t>anti-</a:t>
            </a:r>
            <a:endParaRPr sz="1000">
              <a:solidFill>
                <a:prstClr val="black"/>
              </a:solidFill>
              <a:cs typeface="Calibri"/>
            </a:endParaRPr>
          </a:p>
        </p:txBody>
      </p:sp>
      <p:sp>
        <p:nvSpPr>
          <p:cNvPr id="10" name="object 10"/>
          <p:cNvSpPr txBox="1"/>
          <p:nvPr/>
        </p:nvSpPr>
        <p:spPr>
          <a:xfrm>
            <a:off x="1090038" y="8047161"/>
            <a:ext cx="3804891" cy="319959"/>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tumour activity </a:t>
            </a:r>
            <a:r>
              <a:rPr sz="1000" spc="-5" dirty="0">
                <a:solidFill>
                  <a:prstClr val="black"/>
                </a:solidFill>
                <a:cs typeface="Calibri"/>
              </a:rPr>
              <a:t>in </a:t>
            </a:r>
            <a:r>
              <a:rPr sz="1000" spc="-15" dirty="0">
                <a:solidFill>
                  <a:prstClr val="black"/>
                </a:solidFill>
                <a:cs typeface="Calibri"/>
              </a:rPr>
              <a:t>osteosarcoma </a:t>
            </a:r>
            <a:r>
              <a:rPr sz="1000" spc="-10" dirty="0">
                <a:solidFill>
                  <a:prstClr val="black"/>
                </a:solidFill>
                <a:cs typeface="Calibri"/>
              </a:rPr>
              <a:t>[I, A]. In patients </a:t>
            </a:r>
            <a:r>
              <a:rPr sz="1000" spc="-20" dirty="0">
                <a:solidFill>
                  <a:prstClr val="black"/>
                </a:solidFill>
                <a:latin typeface="Lucida Sans Unicode"/>
                <a:cs typeface="Lucida Sans Unicode"/>
              </a:rPr>
              <a:t>&gt;</a:t>
            </a:r>
            <a:r>
              <a:rPr sz="1000" spc="-20" dirty="0">
                <a:solidFill>
                  <a:prstClr val="black"/>
                </a:solidFill>
                <a:cs typeface="Calibri"/>
              </a:rPr>
              <a:t>40 </a:t>
            </a:r>
            <a:r>
              <a:rPr sz="1000" spc="-15" dirty="0">
                <a:solidFill>
                  <a:prstClr val="black"/>
                </a:solidFill>
                <a:cs typeface="Calibri"/>
              </a:rPr>
              <a:t> years, preferred </a:t>
            </a:r>
            <a:r>
              <a:rPr sz="1000" spc="-10" dirty="0">
                <a:solidFill>
                  <a:prstClr val="black"/>
                </a:solidFill>
                <a:cs typeface="Calibri"/>
              </a:rPr>
              <a:t>regimens combine doxorubicin, cisplatin </a:t>
            </a:r>
            <a:r>
              <a:rPr sz="1000" spc="-5" dirty="0">
                <a:solidFill>
                  <a:prstClr val="black"/>
                </a:solidFill>
                <a:cs typeface="Calibri"/>
              </a:rPr>
              <a:t> </a:t>
            </a:r>
            <a:r>
              <a:rPr sz="1000" spc="-10" dirty="0">
                <a:solidFill>
                  <a:prstClr val="black"/>
                </a:solidFill>
                <a:cs typeface="Calibri"/>
              </a:rPr>
              <a:t>and</a:t>
            </a:r>
            <a:r>
              <a:rPr sz="1000" spc="100" dirty="0">
                <a:solidFill>
                  <a:prstClr val="black"/>
                </a:solidFill>
                <a:cs typeface="Calibri"/>
              </a:rPr>
              <a:t> </a:t>
            </a:r>
            <a:r>
              <a:rPr sz="1000" spc="-10" dirty="0">
                <a:solidFill>
                  <a:prstClr val="black"/>
                </a:solidFill>
                <a:cs typeface="Calibri"/>
              </a:rPr>
              <a:t>ifosfamide</a:t>
            </a:r>
            <a:r>
              <a:rPr sz="1000" spc="105" dirty="0">
                <a:solidFill>
                  <a:prstClr val="black"/>
                </a:solidFill>
                <a:cs typeface="Calibri"/>
              </a:rPr>
              <a:t> </a:t>
            </a:r>
            <a:r>
              <a:rPr sz="1000" spc="-10" dirty="0">
                <a:solidFill>
                  <a:prstClr val="black"/>
                </a:solidFill>
                <a:cs typeface="Calibri"/>
              </a:rPr>
              <a:t>[III,</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11" name="object 11"/>
          <p:cNvSpPr txBox="1"/>
          <p:nvPr/>
        </p:nvSpPr>
        <p:spPr>
          <a:xfrm>
            <a:off x="943007" y="8502196"/>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High-grade</a:t>
            </a:r>
            <a:r>
              <a:rPr sz="1000" spc="114" dirty="0">
                <a:solidFill>
                  <a:prstClr val="black"/>
                </a:solidFill>
                <a:cs typeface="Calibri"/>
              </a:rPr>
              <a:t> </a:t>
            </a:r>
            <a:r>
              <a:rPr sz="1000" spc="-10" dirty="0">
                <a:solidFill>
                  <a:prstClr val="black"/>
                </a:solidFill>
                <a:cs typeface="Calibri"/>
              </a:rPr>
              <a:t>craniofacial</a:t>
            </a:r>
            <a:r>
              <a:rPr sz="1000" spc="125" dirty="0">
                <a:solidFill>
                  <a:prstClr val="black"/>
                </a:solidFill>
                <a:cs typeface="Calibri"/>
              </a:rPr>
              <a:t> </a:t>
            </a:r>
            <a:r>
              <a:rPr sz="1000" spc="-15" dirty="0">
                <a:solidFill>
                  <a:prstClr val="black"/>
                </a:solidFill>
                <a:cs typeface="Calibri"/>
              </a:rPr>
              <a:t>osteosarcoma</a:t>
            </a:r>
            <a:r>
              <a:rPr sz="1000" spc="125" dirty="0">
                <a:solidFill>
                  <a:prstClr val="black"/>
                </a:solidFill>
                <a:cs typeface="Calibri"/>
              </a:rPr>
              <a:t> </a:t>
            </a:r>
            <a:r>
              <a:rPr sz="1000" spc="-10" dirty="0">
                <a:solidFill>
                  <a:prstClr val="black"/>
                </a:solidFill>
                <a:cs typeface="Calibri"/>
              </a:rPr>
              <a:t>should</a:t>
            </a:r>
            <a:r>
              <a:rPr sz="1000" spc="135" dirty="0">
                <a:solidFill>
                  <a:prstClr val="black"/>
                </a:solidFill>
                <a:cs typeface="Calibri"/>
              </a:rPr>
              <a:t> </a:t>
            </a:r>
            <a:r>
              <a:rPr sz="1000" spc="-10" dirty="0">
                <a:solidFill>
                  <a:prstClr val="black"/>
                </a:solidFill>
                <a:cs typeface="Calibri"/>
              </a:rPr>
              <a:t>be</a:t>
            </a:r>
            <a:r>
              <a:rPr sz="1000" spc="125" dirty="0">
                <a:solidFill>
                  <a:prstClr val="black"/>
                </a:solidFill>
                <a:cs typeface="Calibri"/>
              </a:rPr>
              <a:t> </a:t>
            </a:r>
            <a:r>
              <a:rPr sz="1000" spc="-10" dirty="0">
                <a:solidFill>
                  <a:prstClr val="black"/>
                </a:solidFill>
                <a:cs typeface="Calibri"/>
              </a:rPr>
              <a:t>treated</a:t>
            </a:r>
            <a:endParaRPr sz="1000">
              <a:solidFill>
                <a:prstClr val="black"/>
              </a:solidFill>
              <a:cs typeface="Calibri"/>
            </a:endParaRPr>
          </a:p>
        </p:txBody>
      </p:sp>
      <p:sp>
        <p:nvSpPr>
          <p:cNvPr id="12" name="object 12"/>
          <p:cNvSpPr txBox="1"/>
          <p:nvPr/>
        </p:nvSpPr>
        <p:spPr>
          <a:xfrm>
            <a:off x="1090037" y="8654113"/>
            <a:ext cx="3805712" cy="473848"/>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the </a:t>
            </a:r>
            <a:r>
              <a:rPr sz="1000" spc="-15" dirty="0">
                <a:solidFill>
                  <a:prstClr val="black"/>
                </a:solidFill>
                <a:cs typeface="Calibri"/>
              </a:rPr>
              <a:t>same </a:t>
            </a:r>
            <a:r>
              <a:rPr sz="1000" spc="-10" dirty="0">
                <a:solidFill>
                  <a:prstClr val="black"/>
                </a:solidFill>
                <a:cs typeface="Calibri"/>
              </a:rPr>
              <a:t>way </a:t>
            </a:r>
            <a:r>
              <a:rPr sz="1000" spc="-15" dirty="0">
                <a:solidFill>
                  <a:prstClr val="black"/>
                </a:solidFill>
                <a:cs typeface="Calibri"/>
              </a:rPr>
              <a:t>as </a:t>
            </a:r>
            <a:r>
              <a:rPr sz="1000" spc="-10" dirty="0">
                <a:solidFill>
                  <a:prstClr val="black"/>
                </a:solidFill>
                <a:cs typeface="Calibri"/>
              </a:rPr>
              <a:t>high-grade </a:t>
            </a:r>
            <a:r>
              <a:rPr sz="1000" spc="-15" dirty="0">
                <a:solidFill>
                  <a:prstClr val="black"/>
                </a:solidFill>
                <a:cs typeface="Calibri"/>
              </a:rPr>
              <a:t>osteosarcoma </a:t>
            </a:r>
            <a:r>
              <a:rPr sz="1000" spc="-10" dirty="0">
                <a:solidFill>
                  <a:prstClr val="black"/>
                </a:solidFill>
                <a:cs typeface="Calibri"/>
              </a:rPr>
              <a:t>of other sites </a:t>
            </a:r>
            <a:r>
              <a:rPr sz="1000" spc="-5" dirty="0">
                <a:solidFill>
                  <a:prstClr val="black"/>
                </a:solidFill>
                <a:cs typeface="Calibri"/>
              </a:rPr>
              <a:t> </a:t>
            </a:r>
            <a:r>
              <a:rPr sz="1000" spc="-25" dirty="0">
                <a:solidFill>
                  <a:prstClr val="black"/>
                </a:solidFill>
                <a:cs typeface="Calibri"/>
              </a:rPr>
              <a:t>[IV, </a:t>
            </a:r>
            <a:r>
              <a:rPr sz="1000" spc="-5" dirty="0">
                <a:solidFill>
                  <a:prstClr val="black"/>
                </a:solidFill>
                <a:cs typeface="Calibri"/>
              </a:rPr>
              <a:t>B]. </a:t>
            </a:r>
            <a:r>
              <a:rPr sz="1000" spc="-10" dirty="0">
                <a:solidFill>
                  <a:prstClr val="black"/>
                </a:solidFill>
                <a:cs typeface="Calibri"/>
              </a:rPr>
              <a:t>In </a:t>
            </a:r>
            <a:r>
              <a:rPr sz="1000" spc="-5" dirty="0">
                <a:solidFill>
                  <a:prstClr val="black"/>
                </a:solidFill>
                <a:cs typeface="Calibri"/>
              </a:rPr>
              <a:t>this </a:t>
            </a:r>
            <a:r>
              <a:rPr sz="1000" spc="-10" dirty="0">
                <a:solidFill>
                  <a:prstClr val="black"/>
                </a:solidFill>
                <a:cs typeface="Calibri"/>
              </a:rPr>
              <a:t>location, RT can be proposed when com- </a:t>
            </a:r>
            <a:r>
              <a:rPr sz="1000" spc="-5" dirty="0">
                <a:solidFill>
                  <a:prstClr val="black"/>
                </a:solidFill>
                <a:cs typeface="Calibri"/>
              </a:rPr>
              <a:t> </a:t>
            </a:r>
            <a:r>
              <a:rPr sz="1000" spc="-10" dirty="0">
                <a:solidFill>
                  <a:prstClr val="black"/>
                </a:solidFill>
                <a:cs typeface="Calibri"/>
              </a:rPr>
              <a:t>plete surgery </a:t>
            </a:r>
            <a:r>
              <a:rPr sz="1000" spc="-5" dirty="0">
                <a:solidFill>
                  <a:prstClr val="black"/>
                </a:solidFill>
                <a:cs typeface="Calibri"/>
              </a:rPr>
              <a:t>is </a:t>
            </a:r>
            <a:r>
              <a:rPr sz="1000" spc="-10" dirty="0">
                <a:solidFill>
                  <a:prstClr val="black"/>
                </a:solidFill>
                <a:cs typeface="Calibri"/>
              </a:rPr>
              <a:t>not feasible and </a:t>
            </a:r>
            <a:r>
              <a:rPr sz="1000" spc="-5" dirty="0">
                <a:solidFill>
                  <a:prstClr val="black"/>
                </a:solidFill>
                <a:cs typeface="Calibri"/>
              </a:rPr>
              <a:t>in </a:t>
            </a:r>
            <a:r>
              <a:rPr sz="1000" spc="-10" dirty="0">
                <a:solidFill>
                  <a:prstClr val="black"/>
                </a:solidFill>
                <a:cs typeface="Calibri"/>
              </a:rPr>
              <a:t>patients undergoing </a:t>
            </a:r>
            <a:r>
              <a:rPr sz="1000" spc="-5" dirty="0">
                <a:solidFill>
                  <a:prstClr val="black"/>
                </a:solidFill>
                <a:cs typeface="Calibri"/>
              </a:rPr>
              <a:t> </a:t>
            </a:r>
            <a:r>
              <a:rPr sz="1000" spc="-10" dirty="0">
                <a:solidFill>
                  <a:prstClr val="black"/>
                </a:solidFill>
                <a:cs typeface="Calibri"/>
              </a:rPr>
              <a:t>resection</a:t>
            </a:r>
            <a:r>
              <a:rPr sz="1000" spc="105" dirty="0">
                <a:solidFill>
                  <a:prstClr val="black"/>
                </a:solidFill>
                <a:cs typeface="Calibri"/>
              </a:rPr>
              <a:t> </a:t>
            </a:r>
            <a:r>
              <a:rPr sz="1000" spc="-10" dirty="0">
                <a:solidFill>
                  <a:prstClr val="black"/>
                </a:solidFill>
                <a:cs typeface="Calibri"/>
              </a:rPr>
              <a:t>with</a:t>
            </a:r>
            <a:r>
              <a:rPr sz="1000" spc="105" dirty="0">
                <a:solidFill>
                  <a:prstClr val="black"/>
                </a:solidFill>
                <a:cs typeface="Calibri"/>
              </a:rPr>
              <a:t> </a:t>
            </a:r>
            <a:r>
              <a:rPr sz="1000" spc="-10" dirty="0">
                <a:solidFill>
                  <a:prstClr val="black"/>
                </a:solidFill>
                <a:cs typeface="Calibri"/>
              </a:rPr>
              <a:t>positive</a:t>
            </a:r>
            <a:r>
              <a:rPr sz="1000" spc="105" dirty="0">
                <a:solidFill>
                  <a:prstClr val="black"/>
                </a:solidFill>
                <a:cs typeface="Calibri"/>
              </a:rPr>
              <a:t> </a:t>
            </a:r>
            <a:r>
              <a:rPr sz="1000" spc="-10" dirty="0">
                <a:solidFill>
                  <a:prstClr val="black"/>
                </a:solidFill>
                <a:cs typeface="Calibri"/>
              </a:rPr>
              <a:t>margins</a:t>
            </a:r>
            <a:r>
              <a:rPr sz="1000" spc="100" dirty="0">
                <a:solidFill>
                  <a:prstClr val="black"/>
                </a:solidFill>
                <a:cs typeface="Calibri"/>
              </a:rPr>
              <a:t> </a:t>
            </a:r>
            <a:r>
              <a:rPr sz="1000" spc="-25"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13" name="object 13"/>
          <p:cNvSpPr txBox="1"/>
          <p:nvPr/>
        </p:nvSpPr>
        <p:spPr>
          <a:xfrm>
            <a:off x="943007" y="9261789"/>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Heavy</a:t>
            </a:r>
            <a:r>
              <a:rPr sz="1000" spc="100" dirty="0">
                <a:solidFill>
                  <a:prstClr val="black"/>
                </a:solidFill>
                <a:cs typeface="Calibri"/>
              </a:rPr>
              <a:t> </a:t>
            </a:r>
            <a:r>
              <a:rPr sz="1000" spc="-10" dirty="0">
                <a:solidFill>
                  <a:prstClr val="black"/>
                </a:solidFill>
                <a:cs typeface="Calibri"/>
              </a:rPr>
              <a:t>particle</a:t>
            </a:r>
            <a:r>
              <a:rPr sz="1000" spc="105" dirty="0">
                <a:solidFill>
                  <a:prstClr val="black"/>
                </a:solidFill>
                <a:cs typeface="Calibri"/>
              </a:rPr>
              <a:t> </a:t>
            </a:r>
            <a:r>
              <a:rPr sz="1000" spc="-10" dirty="0">
                <a:solidFill>
                  <a:prstClr val="black"/>
                </a:solidFill>
                <a:cs typeface="Calibri"/>
              </a:rPr>
              <a:t>RT</a:t>
            </a:r>
            <a:r>
              <a:rPr sz="1000" spc="114" dirty="0">
                <a:solidFill>
                  <a:prstClr val="black"/>
                </a:solidFill>
                <a:cs typeface="Calibri"/>
              </a:rPr>
              <a:t> </a:t>
            </a:r>
            <a:r>
              <a:rPr sz="1000" spc="-10" dirty="0">
                <a:solidFill>
                  <a:prstClr val="black"/>
                </a:solidFill>
                <a:cs typeface="Calibri"/>
              </a:rPr>
              <a:t>and</a:t>
            </a:r>
            <a:r>
              <a:rPr sz="1000" spc="110" dirty="0">
                <a:solidFill>
                  <a:prstClr val="black"/>
                </a:solidFill>
                <a:cs typeface="Calibri"/>
              </a:rPr>
              <a:t> </a:t>
            </a:r>
            <a:r>
              <a:rPr sz="1000" spc="-10" dirty="0">
                <a:solidFill>
                  <a:prstClr val="black"/>
                </a:solidFill>
                <a:cs typeface="Calibri"/>
              </a:rPr>
              <a:t>IMRT</a:t>
            </a:r>
            <a:r>
              <a:rPr sz="1000" spc="105" dirty="0">
                <a:solidFill>
                  <a:prstClr val="black"/>
                </a:solidFill>
                <a:cs typeface="Calibri"/>
              </a:rPr>
              <a:t> </a:t>
            </a:r>
            <a:r>
              <a:rPr sz="1000" spc="-10" dirty="0">
                <a:solidFill>
                  <a:prstClr val="black"/>
                </a:solidFill>
                <a:cs typeface="Calibri"/>
              </a:rPr>
              <a:t>can</a:t>
            </a:r>
            <a:r>
              <a:rPr sz="1000" spc="114" dirty="0">
                <a:solidFill>
                  <a:prstClr val="black"/>
                </a:solidFill>
                <a:cs typeface="Calibri"/>
              </a:rPr>
              <a:t> </a:t>
            </a:r>
            <a:r>
              <a:rPr sz="1000" spc="-10" dirty="0">
                <a:solidFill>
                  <a:prstClr val="black"/>
                </a:solidFill>
                <a:cs typeface="Calibri"/>
              </a:rPr>
              <a:t>be</a:t>
            </a:r>
            <a:r>
              <a:rPr sz="1000" spc="110" dirty="0">
                <a:solidFill>
                  <a:prstClr val="black"/>
                </a:solidFill>
                <a:cs typeface="Calibri"/>
              </a:rPr>
              <a:t> </a:t>
            </a:r>
            <a:r>
              <a:rPr sz="1000" spc="-10" dirty="0">
                <a:solidFill>
                  <a:prstClr val="black"/>
                </a:solidFill>
                <a:cs typeface="Calibri"/>
              </a:rPr>
              <a:t>considered,</a:t>
            </a:r>
            <a:r>
              <a:rPr sz="1000" spc="114" dirty="0">
                <a:solidFill>
                  <a:prstClr val="black"/>
                </a:solidFill>
                <a:cs typeface="Calibri"/>
              </a:rPr>
              <a:t> </a:t>
            </a:r>
            <a:r>
              <a:rPr sz="1000" spc="-10" dirty="0">
                <a:solidFill>
                  <a:prstClr val="black"/>
                </a:solidFill>
                <a:cs typeface="Calibri"/>
              </a:rPr>
              <a:t>particu-</a:t>
            </a:r>
            <a:endParaRPr sz="1000">
              <a:solidFill>
                <a:prstClr val="black"/>
              </a:solidFill>
              <a:cs typeface="Calibri"/>
            </a:endParaRPr>
          </a:p>
        </p:txBody>
      </p:sp>
      <p:sp>
        <p:nvSpPr>
          <p:cNvPr id="14" name="object 14"/>
          <p:cNvSpPr txBox="1"/>
          <p:nvPr/>
        </p:nvSpPr>
        <p:spPr>
          <a:xfrm>
            <a:off x="890884" y="9413706"/>
            <a:ext cx="3337897" cy="439420"/>
          </a:xfrm>
          <a:prstGeom prst="rect">
            <a:avLst/>
          </a:prstGeom>
        </p:spPr>
        <p:txBody>
          <a:bodyPr vert="horz" wrap="square" lIns="0" tIns="12065" rIns="0" bIns="0" rtlCol="0">
            <a:spAutoFit/>
          </a:bodyPr>
          <a:lstStyle/>
          <a:p>
            <a:pPr marL="166370">
              <a:spcBef>
                <a:spcPts val="95"/>
              </a:spcBef>
            </a:pPr>
            <a:r>
              <a:rPr sz="1000" spc="-10" dirty="0">
                <a:solidFill>
                  <a:prstClr val="black"/>
                </a:solidFill>
                <a:cs typeface="Calibri"/>
              </a:rPr>
              <a:t>larly</a:t>
            </a:r>
            <a:r>
              <a:rPr sz="1000" spc="105" dirty="0">
                <a:solidFill>
                  <a:prstClr val="black"/>
                </a:solidFill>
                <a:cs typeface="Calibri"/>
              </a:rPr>
              <a:t> </a:t>
            </a:r>
            <a:r>
              <a:rPr sz="1000" spc="-20" dirty="0">
                <a:solidFill>
                  <a:prstClr val="black"/>
                </a:solidFill>
                <a:cs typeface="Calibri"/>
              </a:rPr>
              <a:t>for</a:t>
            </a:r>
            <a:r>
              <a:rPr sz="1000" spc="100" dirty="0">
                <a:solidFill>
                  <a:prstClr val="black"/>
                </a:solidFill>
                <a:cs typeface="Calibri"/>
              </a:rPr>
              <a:t> </a:t>
            </a:r>
            <a:r>
              <a:rPr sz="1000" spc="-10" dirty="0">
                <a:solidFill>
                  <a:prstClr val="black"/>
                </a:solidFill>
                <a:cs typeface="Calibri"/>
              </a:rPr>
              <a:t>unresectable</a:t>
            </a:r>
            <a:r>
              <a:rPr sz="1000" spc="100" dirty="0">
                <a:solidFill>
                  <a:prstClr val="black"/>
                </a:solidFill>
                <a:cs typeface="Calibri"/>
              </a:rPr>
              <a:t> </a:t>
            </a:r>
            <a:r>
              <a:rPr sz="1000" spc="-10" dirty="0">
                <a:solidFill>
                  <a:prstClr val="black"/>
                </a:solidFill>
                <a:cs typeface="Calibri"/>
              </a:rPr>
              <a:t>primary</a:t>
            </a:r>
            <a:r>
              <a:rPr sz="1000" spc="110" dirty="0">
                <a:solidFill>
                  <a:prstClr val="black"/>
                </a:solidFill>
                <a:cs typeface="Calibri"/>
              </a:rPr>
              <a:t> </a:t>
            </a:r>
            <a:r>
              <a:rPr sz="1000" spc="-10" dirty="0">
                <a:solidFill>
                  <a:prstClr val="black"/>
                </a:solidFill>
                <a:cs typeface="Calibri"/>
              </a:rPr>
              <a:t>tumours</a:t>
            </a:r>
            <a:r>
              <a:rPr sz="1000" spc="95" dirty="0">
                <a:solidFill>
                  <a:prstClr val="black"/>
                </a:solidFill>
                <a:cs typeface="Calibri"/>
              </a:rPr>
              <a:t> </a:t>
            </a:r>
            <a:r>
              <a:rPr sz="1000" spc="-25"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a:p>
            <a:pPr>
              <a:spcBef>
                <a:spcPts val="5"/>
              </a:spcBef>
            </a:pPr>
            <a:endParaRPr sz="800">
              <a:solidFill>
                <a:prstClr val="black"/>
              </a:solidFill>
              <a:cs typeface="Calibri"/>
            </a:endParaRPr>
          </a:p>
          <a:p>
            <a:pPr marL="12700">
              <a:tabLst>
                <a:tab pos="478790" algn="l"/>
              </a:tabLst>
            </a:pPr>
            <a:r>
              <a:rPr sz="900" spc="-10" dirty="0">
                <a:solidFill>
                  <a:prstClr val="black"/>
                </a:solidFill>
                <a:latin typeface="Arial MT"/>
                <a:cs typeface="Arial MT"/>
              </a:rPr>
              <a:t>1530	</a:t>
            </a:r>
            <a:r>
              <a:rPr sz="900" spc="-50" dirty="0">
                <a:solidFill>
                  <a:srgbClr val="007FAC"/>
                </a:solidFill>
                <a:latin typeface="Arial MT"/>
                <a:cs typeface="Arial MT"/>
              </a:rPr>
              <a:t>https://doi.org/</a:t>
            </a:r>
            <a:r>
              <a:rPr sz="900" spc="-50" dirty="0">
                <a:solidFill>
                  <a:srgbClr val="007FAC"/>
                </a:solidFill>
                <a:latin typeface="Arial MT"/>
                <a:cs typeface="Arial MT"/>
                <a:hlinkClick r:id="rId4"/>
              </a:rPr>
              <a:t>10.1016/j.annonc.2021.08.1995</a:t>
            </a:r>
            <a:endParaRPr sz="900">
              <a:solidFill>
                <a:prstClr val="black"/>
              </a:solidFill>
              <a:latin typeface="Arial MT"/>
              <a:cs typeface="Arial MT"/>
            </a:endParaRPr>
          </a:p>
        </p:txBody>
      </p:sp>
      <p:sp>
        <p:nvSpPr>
          <p:cNvPr id="15" name="object 15"/>
          <p:cNvSpPr txBox="1"/>
          <p:nvPr/>
        </p:nvSpPr>
        <p:spPr>
          <a:xfrm>
            <a:off x="5207874" y="759346"/>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Primary</a:t>
            </a:r>
            <a:r>
              <a:rPr sz="1000" spc="280" dirty="0">
                <a:solidFill>
                  <a:prstClr val="black"/>
                </a:solidFill>
                <a:cs typeface="Calibri"/>
              </a:rPr>
              <a:t> </a:t>
            </a:r>
            <a:r>
              <a:rPr sz="1000" spc="-10" dirty="0">
                <a:solidFill>
                  <a:prstClr val="black"/>
                </a:solidFill>
                <a:cs typeface="Calibri"/>
              </a:rPr>
              <a:t>metastatic</a:t>
            </a:r>
            <a:r>
              <a:rPr sz="1000" spc="270" dirty="0">
                <a:solidFill>
                  <a:prstClr val="black"/>
                </a:solidFill>
                <a:cs typeface="Calibri"/>
              </a:rPr>
              <a:t> </a:t>
            </a:r>
            <a:r>
              <a:rPr sz="1000" spc="-15" dirty="0">
                <a:solidFill>
                  <a:prstClr val="black"/>
                </a:solidFill>
                <a:cs typeface="Calibri"/>
              </a:rPr>
              <a:t>osteosarcoma</a:t>
            </a:r>
            <a:r>
              <a:rPr sz="1000" spc="285" dirty="0">
                <a:solidFill>
                  <a:prstClr val="black"/>
                </a:solidFill>
                <a:cs typeface="Calibri"/>
              </a:rPr>
              <a:t> </a:t>
            </a:r>
            <a:r>
              <a:rPr sz="1000" spc="-10" dirty="0">
                <a:solidFill>
                  <a:prstClr val="black"/>
                </a:solidFill>
                <a:cs typeface="Calibri"/>
              </a:rPr>
              <a:t>patients</a:t>
            </a:r>
            <a:r>
              <a:rPr sz="1000" spc="275" dirty="0">
                <a:solidFill>
                  <a:prstClr val="black"/>
                </a:solidFill>
                <a:cs typeface="Calibri"/>
              </a:rPr>
              <a:t> </a:t>
            </a:r>
            <a:r>
              <a:rPr sz="1000" spc="-10" dirty="0">
                <a:solidFill>
                  <a:prstClr val="black"/>
                </a:solidFill>
                <a:cs typeface="Calibri"/>
              </a:rPr>
              <a:t>are</a:t>
            </a:r>
            <a:r>
              <a:rPr sz="1000" spc="275" dirty="0">
                <a:solidFill>
                  <a:prstClr val="black"/>
                </a:solidFill>
                <a:cs typeface="Calibri"/>
              </a:rPr>
              <a:t> </a:t>
            </a:r>
            <a:r>
              <a:rPr sz="1000" spc="-10" dirty="0">
                <a:solidFill>
                  <a:prstClr val="black"/>
                </a:solidFill>
                <a:cs typeface="Calibri"/>
              </a:rPr>
              <a:t>treated</a:t>
            </a:r>
            <a:endParaRPr sz="1000">
              <a:solidFill>
                <a:prstClr val="black"/>
              </a:solidFill>
              <a:cs typeface="Calibri"/>
            </a:endParaRPr>
          </a:p>
        </p:txBody>
      </p:sp>
      <p:sp>
        <p:nvSpPr>
          <p:cNvPr id="16" name="object 16"/>
          <p:cNvSpPr txBox="1"/>
          <p:nvPr/>
        </p:nvSpPr>
        <p:spPr>
          <a:xfrm>
            <a:off x="5354908" y="911262"/>
            <a:ext cx="3804070" cy="328930"/>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with</a:t>
            </a:r>
            <a:r>
              <a:rPr sz="1000" spc="185" dirty="0">
                <a:solidFill>
                  <a:prstClr val="black"/>
                </a:solidFill>
                <a:cs typeface="Calibri"/>
              </a:rPr>
              <a:t> </a:t>
            </a:r>
            <a:r>
              <a:rPr sz="1000" spc="-15" dirty="0">
                <a:solidFill>
                  <a:prstClr val="black"/>
                </a:solidFill>
                <a:cs typeface="Calibri"/>
              </a:rPr>
              <a:t>a</a:t>
            </a:r>
            <a:r>
              <a:rPr sz="1000" spc="185" dirty="0">
                <a:solidFill>
                  <a:prstClr val="black"/>
                </a:solidFill>
                <a:cs typeface="Calibri"/>
              </a:rPr>
              <a:t> </a:t>
            </a:r>
            <a:r>
              <a:rPr sz="1000" spc="-10" dirty="0">
                <a:solidFill>
                  <a:prstClr val="black"/>
                </a:solidFill>
                <a:cs typeface="Calibri"/>
              </a:rPr>
              <a:t>curative</a:t>
            </a:r>
            <a:r>
              <a:rPr sz="1000" spc="180" dirty="0">
                <a:solidFill>
                  <a:prstClr val="black"/>
                </a:solidFill>
                <a:cs typeface="Calibri"/>
              </a:rPr>
              <a:t> </a:t>
            </a:r>
            <a:r>
              <a:rPr sz="1000" spc="-10" dirty="0">
                <a:solidFill>
                  <a:prstClr val="black"/>
                </a:solidFill>
                <a:cs typeface="Calibri"/>
              </a:rPr>
              <a:t>intent</a:t>
            </a:r>
            <a:r>
              <a:rPr sz="1000" spc="175" dirty="0">
                <a:solidFill>
                  <a:prstClr val="black"/>
                </a:solidFill>
                <a:cs typeface="Calibri"/>
              </a:rPr>
              <a:t> </a:t>
            </a:r>
            <a:r>
              <a:rPr sz="1000" spc="-10" dirty="0">
                <a:solidFill>
                  <a:prstClr val="black"/>
                </a:solidFill>
                <a:cs typeface="Calibri"/>
              </a:rPr>
              <a:t>following</a:t>
            </a:r>
            <a:r>
              <a:rPr sz="1000" spc="170" dirty="0">
                <a:solidFill>
                  <a:prstClr val="black"/>
                </a:solidFill>
                <a:cs typeface="Calibri"/>
              </a:rPr>
              <a:t> </a:t>
            </a:r>
            <a:r>
              <a:rPr sz="1000" spc="-10" dirty="0">
                <a:solidFill>
                  <a:prstClr val="black"/>
                </a:solidFill>
                <a:cs typeface="Calibri"/>
              </a:rPr>
              <a:t>the</a:t>
            </a:r>
            <a:r>
              <a:rPr sz="1000" spc="185" dirty="0">
                <a:solidFill>
                  <a:prstClr val="black"/>
                </a:solidFill>
                <a:cs typeface="Calibri"/>
              </a:rPr>
              <a:t> </a:t>
            </a:r>
            <a:r>
              <a:rPr sz="1000" spc="-15" dirty="0">
                <a:solidFill>
                  <a:prstClr val="black"/>
                </a:solidFill>
                <a:cs typeface="Calibri"/>
              </a:rPr>
              <a:t>same</a:t>
            </a:r>
            <a:r>
              <a:rPr sz="1000" spc="190" dirty="0">
                <a:solidFill>
                  <a:prstClr val="black"/>
                </a:solidFill>
                <a:cs typeface="Calibri"/>
              </a:rPr>
              <a:t> </a:t>
            </a:r>
            <a:r>
              <a:rPr sz="1000" spc="-10" dirty="0">
                <a:solidFill>
                  <a:prstClr val="black"/>
                </a:solidFill>
                <a:cs typeface="Calibri"/>
              </a:rPr>
              <a:t>principles</a:t>
            </a:r>
            <a:r>
              <a:rPr sz="1000" spc="190" dirty="0">
                <a:solidFill>
                  <a:prstClr val="black"/>
                </a:solidFill>
                <a:cs typeface="Calibri"/>
              </a:rPr>
              <a:t> </a:t>
            </a:r>
            <a:r>
              <a:rPr sz="1000" spc="-10" dirty="0">
                <a:solidFill>
                  <a:prstClr val="black"/>
                </a:solidFill>
                <a:cs typeface="Calibri"/>
              </a:rPr>
              <a:t>of </a:t>
            </a:r>
            <a:r>
              <a:rPr sz="1000" spc="-215" dirty="0">
                <a:solidFill>
                  <a:prstClr val="black"/>
                </a:solidFill>
                <a:cs typeface="Calibri"/>
              </a:rPr>
              <a:t> </a:t>
            </a:r>
            <a:r>
              <a:rPr sz="1000" spc="-10" dirty="0">
                <a:solidFill>
                  <a:prstClr val="black"/>
                </a:solidFill>
                <a:cs typeface="Calibri"/>
              </a:rPr>
              <a:t>non-metastatic</a:t>
            </a:r>
            <a:r>
              <a:rPr sz="1000" spc="100" dirty="0">
                <a:solidFill>
                  <a:prstClr val="black"/>
                </a:solidFill>
                <a:cs typeface="Calibri"/>
              </a:rPr>
              <a:t> </a:t>
            </a:r>
            <a:r>
              <a:rPr sz="1000" spc="-15" dirty="0">
                <a:solidFill>
                  <a:prstClr val="black"/>
                </a:solidFill>
                <a:cs typeface="Calibri"/>
              </a:rPr>
              <a:t>osteosarcomas</a:t>
            </a:r>
            <a:r>
              <a:rPr sz="1000" spc="105" dirty="0">
                <a:solidFill>
                  <a:prstClr val="black"/>
                </a:solidFill>
                <a:cs typeface="Calibri"/>
              </a:rPr>
              <a:t> </a:t>
            </a:r>
            <a:r>
              <a:rPr sz="1000" spc="-10" dirty="0">
                <a:solidFill>
                  <a:prstClr val="black"/>
                </a:solidFill>
                <a:cs typeface="Calibri"/>
              </a:rPr>
              <a:t>[III,</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17" name="object 17"/>
          <p:cNvSpPr txBox="1"/>
          <p:nvPr/>
        </p:nvSpPr>
        <p:spPr>
          <a:xfrm>
            <a:off x="5207874" y="1214380"/>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The</a:t>
            </a:r>
            <a:r>
              <a:rPr sz="1000" spc="275" dirty="0">
                <a:solidFill>
                  <a:prstClr val="black"/>
                </a:solidFill>
                <a:cs typeface="Calibri"/>
              </a:rPr>
              <a:t> </a:t>
            </a:r>
            <a:r>
              <a:rPr sz="1000" spc="-10" dirty="0">
                <a:solidFill>
                  <a:prstClr val="black"/>
                </a:solidFill>
                <a:cs typeface="Calibri"/>
              </a:rPr>
              <a:t>treatment</a:t>
            </a:r>
            <a:r>
              <a:rPr sz="1000" spc="280" dirty="0">
                <a:solidFill>
                  <a:prstClr val="black"/>
                </a:solidFill>
                <a:cs typeface="Calibri"/>
              </a:rPr>
              <a:t> </a:t>
            </a:r>
            <a:r>
              <a:rPr sz="1000" spc="-10" dirty="0">
                <a:solidFill>
                  <a:prstClr val="black"/>
                </a:solidFill>
                <a:cs typeface="Calibri"/>
              </a:rPr>
              <a:t>of</a:t>
            </a:r>
            <a:r>
              <a:rPr sz="1000" spc="275" dirty="0">
                <a:solidFill>
                  <a:prstClr val="black"/>
                </a:solidFill>
                <a:cs typeface="Calibri"/>
              </a:rPr>
              <a:t> </a:t>
            </a:r>
            <a:r>
              <a:rPr sz="1000" spc="-10" dirty="0">
                <a:solidFill>
                  <a:prstClr val="black"/>
                </a:solidFill>
                <a:cs typeface="Calibri"/>
              </a:rPr>
              <a:t>recurrent</a:t>
            </a:r>
            <a:r>
              <a:rPr sz="1000" spc="280" dirty="0">
                <a:solidFill>
                  <a:prstClr val="black"/>
                </a:solidFill>
                <a:cs typeface="Calibri"/>
              </a:rPr>
              <a:t> </a:t>
            </a:r>
            <a:r>
              <a:rPr sz="1000" spc="-15" dirty="0">
                <a:solidFill>
                  <a:prstClr val="black"/>
                </a:solidFill>
                <a:cs typeface="Calibri"/>
              </a:rPr>
              <a:t>osteosarcoma</a:t>
            </a:r>
            <a:r>
              <a:rPr sz="1000" spc="275" dirty="0">
                <a:solidFill>
                  <a:prstClr val="black"/>
                </a:solidFill>
                <a:cs typeface="Calibri"/>
              </a:rPr>
              <a:t> </a:t>
            </a:r>
            <a:r>
              <a:rPr sz="1000" spc="-5" dirty="0">
                <a:solidFill>
                  <a:prstClr val="black"/>
                </a:solidFill>
                <a:cs typeface="Calibri"/>
              </a:rPr>
              <a:t>is</a:t>
            </a:r>
            <a:r>
              <a:rPr sz="1000" spc="275" dirty="0">
                <a:solidFill>
                  <a:prstClr val="black"/>
                </a:solidFill>
                <a:cs typeface="Calibri"/>
              </a:rPr>
              <a:t> </a:t>
            </a:r>
            <a:r>
              <a:rPr sz="1000" spc="-10" dirty="0">
                <a:solidFill>
                  <a:prstClr val="black"/>
                </a:solidFill>
                <a:cs typeface="Calibri"/>
              </a:rPr>
              <a:t>primarily</a:t>
            </a:r>
            <a:endParaRPr sz="1000">
              <a:solidFill>
                <a:prstClr val="black"/>
              </a:solidFill>
              <a:cs typeface="Calibri"/>
            </a:endParaRPr>
          </a:p>
        </p:txBody>
      </p:sp>
      <p:sp>
        <p:nvSpPr>
          <p:cNvPr id="18" name="object 18"/>
          <p:cNvSpPr txBox="1"/>
          <p:nvPr/>
        </p:nvSpPr>
        <p:spPr>
          <a:xfrm>
            <a:off x="5354908" y="1366300"/>
            <a:ext cx="3804070" cy="166071"/>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surgical</a:t>
            </a:r>
            <a:r>
              <a:rPr sz="1000" spc="15" dirty="0">
                <a:solidFill>
                  <a:prstClr val="black"/>
                </a:solidFill>
                <a:cs typeface="Calibri"/>
              </a:rPr>
              <a:t> </a:t>
            </a:r>
            <a:r>
              <a:rPr sz="1000" spc="-5" dirty="0">
                <a:solidFill>
                  <a:prstClr val="black"/>
                </a:solidFill>
                <a:cs typeface="Calibri"/>
              </a:rPr>
              <a:t>in</a:t>
            </a:r>
            <a:r>
              <a:rPr sz="1000" spc="15" dirty="0">
                <a:solidFill>
                  <a:prstClr val="black"/>
                </a:solidFill>
                <a:cs typeface="Calibri"/>
              </a:rPr>
              <a:t> </a:t>
            </a:r>
            <a:r>
              <a:rPr sz="1000" spc="-10" dirty="0">
                <a:solidFill>
                  <a:prstClr val="black"/>
                </a:solidFill>
                <a:cs typeface="Calibri"/>
              </a:rPr>
              <a:t>the</a:t>
            </a:r>
            <a:r>
              <a:rPr sz="1000" spc="20" dirty="0">
                <a:solidFill>
                  <a:prstClr val="black"/>
                </a:solidFill>
                <a:cs typeface="Calibri"/>
              </a:rPr>
              <a:t> </a:t>
            </a:r>
            <a:r>
              <a:rPr sz="1000" spc="-10" dirty="0">
                <a:solidFill>
                  <a:prstClr val="black"/>
                </a:solidFill>
                <a:cs typeface="Calibri"/>
              </a:rPr>
              <a:t>case</a:t>
            </a:r>
            <a:r>
              <a:rPr sz="1000" spc="20" dirty="0">
                <a:solidFill>
                  <a:prstClr val="black"/>
                </a:solidFill>
                <a:cs typeface="Calibri"/>
              </a:rPr>
              <a:t> </a:t>
            </a:r>
            <a:r>
              <a:rPr sz="1000" spc="-10" dirty="0">
                <a:solidFill>
                  <a:prstClr val="black"/>
                </a:solidFill>
                <a:cs typeface="Calibri"/>
              </a:rPr>
              <a:t>of</a:t>
            </a:r>
            <a:r>
              <a:rPr sz="1000" spc="15" dirty="0">
                <a:solidFill>
                  <a:prstClr val="black"/>
                </a:solidFill>
                <a:cs typeface="Calibri"/>
              </a:rPr>
              <a:t> </a:t>
            </a:r>
            <a:r>
              <a:rPr sz="1000" spc="-10" dirty="0">
                <a:solidFill>
                  <a:prstClr val="black"/>
                </a:solidFill>
                <a:cs typeface="Calibri"/>
              </a:rPr>
              <a:t>isolated</a:t>
            </a:r>
            <a:r>
              <a:rPr sz="1000" spc="225" dirty="0">
                <a:solidFill>
                  <a:prstClr val="black"/>
                </a:solidFill>
                <a:cs typeface="Calibri"/>
              </a:rPr>
              <a:t> </a:t>
            </a:r>
            <a:r>
              <a:rPr sz="1000" spc="-10" dirty="0">
                <a:solidFill>
                  <a:prstClr val="black"/>
                </a:solidFill>
                <a:cs typeface="Calibri"/>
              </a:rPr>
              <a:t>lung</a:t>
            </a:r>
            <a:r>
              <a:rPr sz="1000" spc="235" dirty="0">
                <a:solidFill>
                  <a:prstClr val="black"/>
                </a:solidFill>
                <a:cs typeface="Calibri"/>
              </a:rPr>
              <a:t> </a:t>
            </a:r>
            <a:r>
              <a:rPr sz="1000" spc="-15" dirty="0">
                <a:solidFill>
                  <a:prstClr val="black"/>
                </a:solidFill>
                <a:cs typeface="Calibri"/>
              </a:rPr>
              <a:t>metastases</a:t>
            </a:r>
            <a:r>
              <a:rPr sz="1000" spc="225" dirty="0">
                <a:solidFill>
                  <a:prstClr val="black"/>
                </a:solidFill>
                <a:cs typeface="Calibri"/>
              </a:rPr>
              <a:t> </a:t>
            </a:r>
            <a:r>
              <a:rPr sz="1000" spc="-10" dirty="0">
                <a:solidFill>
                  <a:prstClr val="black"/>
                </a:solidFill>
                <a:cs typeface="Calibri"/>
              </a:rPr>
              <a:t>or</a:t>
            </a:r>
            <a:r>
              <a:rPr sz="1000" spc="225" dirty="0">
                <a:solidFill>
                  <a:prstClr val="black"/>
                </a:solidFill>
                <a:cs typeface="Calibri"/>
              </a:rPr>
              <a:t> </a:t>
            </a:r>
            <a:r>
              <a:rPr sz="1000" spc="-5" dirty="0">
                <a:solidFill>
                  <a:prstClr val="black"/>
                </a:solidFill>
                <a:cs typeface="Calibri"/>
              </a:rPr>
              <a:t>LR </a:t>
            </a:r>
            <a:r>
              <a:rPr sz="1000" spc="-215" dirty="0">
                <a:solidFill>
                  <a:prstClr val="black"/>
                </a:solidFill>
                <a:cs typeface="Calibri"/>
              </a:rPr>
              <a:t> </a:t>
            </a:r>
            <a:r>
              <a:rPr sz="1000" spc="-25" dirty="0">
                <a:solidFill>
                  <a:prstClr val="black"/>
                </a:solidFill>
                <a:cs typeface="Calibri"/>
              </a:rPr>
              <a:t>[IV,</a:t>
            </a:r>
            <a:r>
              <a:rPr sz="1000" spc="9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19" name="object 19"/>
          <p:cNvSpPr txBox="1"/>
          <p:nvPr/>
        </p:nvSpPr>
        <p:spPr>
          <a:xfrm>
            <a:off x="5207874" y="1670136"/>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RFA</a:t>
            </a:r>
            <a:r>
              <a:rPr sz="1000" spc="210" dirty="0">
                <a:solidFill>
                  <a:prstClr val="black"/>
                </a:solidFill>
                <a:cs typeface="Calibri"/>
              </a:rPr>
              <a:t> </a:t>
            </a:r>
            <a:r>
              <a:rPr sz="1000" spc="-10" dirty="0">
                <a:solidFill>
                  <a:prstClr val="black"/>
                </a:solidFill>
                <a:cs typeface="Calibri"/>
              </a:rPr>
              <a:t>and</a:t>
            </a:r>
            <a:r>
              <a:rPr sz="1000" spc="215" dirty="0">
                <a:solidFill>
                  <a:prstClr val="black"/>
                </a:solidFill>
                <a:cs typeface="Calibri"/>
              </a:rPr>
              <a:t> </a:t>
            </a:r>
            <a:r>
              <a:rPr sz="1000" spc="-10" dirty="0">
                <a:solidFill>
                  <a:prstClr val="black"/>
                </a:solidFill>
                <a:cs typeface="Calibri"/>
              </a:rPr>
              <a:t>stereotactic</a:t>
            </a:r>
            <a:r>
              <a:rPr sz="1000" spc="215" dirty="0">
                <a:solidFill>
                  <a:prstClr val="black"/>
                </a:solidFill>
                <a:cs typeface="Calibri"/>
              </a:rPr>
              <a:t> </a:t>
            </a:r>
            <a:r>
              <a:rPr sz="1000" spc="-10" dirty="0">
                <a:solidFill>
                  <a:prstClr val="black"/>
                </a:solidFill>
                <a:cs typeface="Calibri"/>
              </a:rPr>
              <a:t>RT</a:t>
            </a:r>
            <a:r>
              <a:rPr sz="1000" spc="204" dirty="0">
                <a:solidFill>
                  <a:prstClr val="black"/>
                </a:solidFill>
                <a:cs typeface="Calibri"/>
              </a:rPr>
              <a:t> </a:t>
            </a:r>
            <a:r>
              <a:rPr sz="1000" spc="-10" dirty="0">
                <a:solidFill>
                  <a:prstClr val="black"/>
                </a:solidFill>
                <a:cs typeface="Calibri"/>
              </a:rPr>
              <a:t>are</a:t>
            </a:r>
            <a:r>
              <a:rPr sz="1000" spc="210" dirty="0">
                <a:solidFill>
                  <a:prstClr val="black"/>
                </a:solidFill>
                <a:cs typeface="Calibri"/>
              </a:rPr>
              <a:t> </a:t>
            </a:r>
            <a:r>
              <a:rPr sz="1000" spc="-10" dirty="0">
                <a:solidFill>
                  <a:prstClr val="black"/>
                </a:solidFill>
                <a:cs typeface="Calibri"/>
              </a:rPr>
              <a:t>potential</a:t>
            </a:r>
            <a:r>
              <a:rPr sz="1000" spc="210" dirty="0">
                <a:solidFill>
                  <a:prstClr val="black"/>
                </a:solidFill>
                <a:cs typeface="Calibri"/>
              </a:rPr>
              <a:t> </a:t>
            </a:r>
            <a:r>
              <a:rPr sz="1000" spc="-10" dirty="0">
                <a:solidFill>
                  <a:prstClr val="black"/>
                </a:solidFill>
                <a:cs typeface="Calibri"/>
              </a:rPr>
              <a:t>alternative</a:t>
            </a:r>
            <a:r>
              <a:rPr sz="1000" spc="210" dirty="0">
                <a:solidFill>
                  <a:prstClr val="black"/>
                </a:solidFill>
                <a:cs typeface="Calibri"/>
              </a:rPr>
              <a:t> </a:t>
            </a:r>
            <a:r>
              <a:rPr sz="1000" spc="-10" dirty="0">
                <a:solidFill>
                  <a:prstClr val="black"/>
                </a:solidFill>
                <a:cs typeface="Calibri"/>
              </a:rPr>
              <a:t>local</a:t>
            </a:r>
            <a:endParaRPr sz="1000">
              <a:solidFill>
                <a:prstClr val="black"/>
              </a:solidFill>
              <a:cs typeface="Calibri"/>
            </a:endParaRPr>
          </a:p>
        </p:txBody>
      </p:sp>
      <p:sp>
        <p:nvSpPr>
          <p:cNvPr id="20" name="object 20"/>
          <p:cNvSpPr txBox="1"/>
          <p:nvPr/>
        </p:nvSpPr>
        <p:spPr>
          <a:xfrm>
            <a:off x="5354907" y="1822055"/>
            <a:ext cx="3804891" cy="329565"/>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treatment</a:t>
            </a:r>
            <a:r>
              <a:rPr sz="1000" spc="175" dirty="0">
                <a:solidFill>
                  <a:prstClr val="black"/>
                </a:solidFill>
                <a:cs typeface="Calibri"/>
              </a:rPr>
              <a:t> </a:t>
            </a:r>
            <a:r>
              <a:rPr sz="1000" spc="-10" dirty="0">
                <a:solidFill>
                  <a:prstClr val="black"/>
                </a:solidFill>
                <a:cs typeface="Calibri"/>
              </a:rPr>
              <a:t>options</a:t>
            </a:r>
            <a:r>
              <a:rPr sz="1000" spc="175" dirty="0">
                <a:solidFill>
                  <a:prstClr val="black"/>
                </a:solidFill>
                <a:cs typeface="Calibri"/>
              </a:rPr>
              <a:t> </a:t>
            </a:r>
            <a:r>
              <a:rPr sz="1000" spc="-5" dirty="0">
                <a:solidFill>
                  <a:prstClr val="black"/>
                </a:solidFill>
                <a:cs typeface="Calibri"/>
              </a:rPr>
              <a:t>in</a:t>
            </a:r>
            <a:r>
              <a:rPr sz="1000" spc="175" dirty="0">
                <a:solidFill>
                  <a:prstClr val="black"/>
                </a:solidFill>
                <a:cs typeface="Calibri"/>
              </a:rPr>
              <a:t> </a:t>
            </a:r>
            <a:r>
              <a:rPr sz="1000" spc="-10" dirty="0">
                <a:solidFill>
                  <a:prstClr val="black"/>
                </a:solidFill>
                <a:cs typeface="Calibri"/>
              </a:rPr>
              <a:t>patients</a:t>
            </a:r>
            <a:r>
              <a:rPr sz="1000" spc="180" dirty="0">
                <a:solidFill>
                  <a:prstClr val="black"/>
                </a:solidFill>
                <a:cs typeface="Calibri"/>
              </a:rPr>
              <a:t> </a:t>
            </a:r>
            <a:r>
              <a:rPr sz="1000" spc="-35" dirty="0">
                <a:solidFill>
                  <a:prstClr val="black"/>
                </a:solidFill>
                <a:cs typeface="Calibri"/>
              </a:rPr>
              <a:t>un</a:t>
            </a:r>
            <a:r>
              <a:rPr sz="1000" spc="-35" dirty="0">
                <a:solidFill>
                  <a:prstClr val="black"/>
                </a:solidFill>
                <a:latin typeface="Lucida Sans Unicode"/>
                <a:cs typeface="Lucida Sans Unicode"/>
              </a:rPr>
              <a:t>fi</a:t>
            </a:r>
            <a:r>
              <a:rPr sz="1000" spc="-35" dirty="0">
                <a:solidFill>
                  <a:prstClr val="black"/>
                </a:solidFill>
                <a:cs typeface="Calibri"/>
              </a:rPr>
              <a:t>t</a:t>
            </a:r>
            <a:r>
              <a:rPr sz="1000" spc="-10" dirty="0">
                <a:solidFill>
                  <a:prstClr val="black"/>
                </a:solidFill>
                <a:cs typeface="Calibri"/>
              </a:rPr>
              <a:t> </a:t>
            </a:r>
            <a:r>
              <a:rPr sz="1000" spc="-20" dirty="0">
                <a:solidFill>
                  <a:prstClr val="black"/>
                </a:solidFill>
                <a:cs typeface="Calibri"/>
              </a:rPr>
              <a:t>for</a:t>
            </a:r>
            <a:r>
              <a:rPr sz="1000" spc="170" dirty="0">
                <a:solidFill>
                  <a:prstClr val="black"/>
                </a:solidFill>
                <a:cs typeface="Calibri"/>
              </a:rPr>
              <a:t> </a:t>
            </a:r>
            <a:r>
              <a:rPr sz="1000" spc="-10" dirty="0">
                <a:solidFill>
                  <a:prstClr val="black"/>
                </a:solidFill>
                <a:cs typeface="Calibri"/>
              </a:rPr>
              <a:t>surgery</a:t>
            </a:r>
            <a:r>
              <a:rPr sz="1000" spc="170" dirty="0">
                <a:solidFill>
                  <a:prstClr val="black"/>
                </a:solidFill>
                <a:cs typeface="Calibri"/>
              </a:rPr>
              <a:t> </a:t>
            </a:r>
            <a:r>
              <a:rPr sz="1000" spc="-10" dirty="0">
                <a:solidFill>
                  <a:prstClr val="black"/>
                </a:solidFill>
                <a:cs typeface="Calibri"/>
              </a:rPr>
              <a:t>and</a:t>
            </a:r>
            <a:r>
              <a:rPr sz="1000" spc="185" dirty="0">
                <a:solidFill>
                  <a:prstClr val="black"/>
                </a:solidFill>
                <a:cs typeface="Calibri"/>
              </a:rPr>
              <a:t> </a:t>
            </a:r>
            <a:r>
              <a:rPr sz="1000" spc="-15" dirty="0">
                <a:solidFill>
                  <a:prstClr val="black"/>
                </a:solidFill>
                <a:cs typeface="Calibri"/>
              </a:rPr>
              <a:t>for </a:t>
            </a:r>
            <a:r>
              <a:rPr sz="1000" spc="-215" dirty="0">
                <a:solidFill>
                  <a:prstClr val="black"/>
                </a:solidFill>
                <a:cs typeface="Calibri"/>
              </a:rPr>
              <a:t> </a:t>
            </a:r>
            <a:r>
              <a:rPr sz="1000" spc="-10" dirty="0">
                <a:solidFill>
                  <a:prstClr val="black"/>
                </a:solidFill>
                <a:cs typeface="Calibri"/>
              </a:rPr>
              <a:t>small</a:t>
            </a:r>
            <a:r>
              <a:rPr sz="1000" spc="100" dirty="0">
                <a:solidFill>
                  <a:prstClr val="black"/>
                </a:solidFill>
                <a:cs typeface="Calibri"/>
              </a:rPr>
              <a:t> </a:t>
            </a:r>
            <a:r>
              <a:rPr sz="1000" spc="-10" dirty="0">
                <a:solidFill>
                  <a:prstClr val="black"/>
                </a:solidFill>
                <a:cs typeface="Calibri"/>
              </a:rPr>
              <a:t>lung</a:t>
            </a:r>
            <a:r>
              <a:rPr sz="1000" spc="105" dirty="0">
                <a:solidFill>
                  <a:prstClr val="black"/>
                </a:solidFill>
                <a:cs typeface="Calibri"/>
              </a:rPr>
              <a:t> </a:t>
            </a:r>
            <a:r>
              <a:rPr sz="1000" spc="-10" dirty="0">
                <a:solidFill>
                  <a:prstClr val="black"/>
                </a:solidFill>
                <a:cs typeface="Calibri"/>
              </a:rPr>
              <a:t>or</a:t>
            </a:r>
            <a:r>
              <a:rPr sz="1000" spc="100" dirty="0">
                <a:solidFill>
                  <a:prstClr val="black"/>
                </a:solidFill>
                <a:cs typeface="Calibri"/>
              </a:rPr>
              <a:t> </a:t>
            </a:r>
            <a:r>
              <a:rPr sz="1000" spc="-10" dirty="0">
                <a:solidFill>
                  <a:prstClr val="black"/>
                </a:solidFill>
                <a:cs typeface="Calibri"/>
              </a:rPr>
              <a:t>bone</a:t>
            </a:r>
            <a:r>
              <a:rPr sz="1000" spc="110" dirty="0">
                <a:solidFill>
                  <a:prstClr val="black"/>
                </a:solidFill>
                <a:cs typeface="Calibri"/>
              </a:rPr>
              <a:t> </a:t>
            </a:r>
            <a:r>
              <a:rPr sz="1000" spc="-15" dirty="0">
                <a:solidFill>
                  <a:prstClr val="black"/>
                </a:solidFill>
                <a:cs typeface="Calibri"/>
              </a:rPr>
              <a:t>metastases</a:t>
            </a:r>
            <a:r>
              <a:rPr sz="1000" spc="110" dirty="0">
                <a:solidFill>
                  <a:prstClr val="black"/>
                </a:solidFill>
                <a:cs typeface="Calibri"/>
              </a:rPr>
              <a:t> </a:t>
            </a:r>
            <a:r>
              <a:rPr sz="1000" spc="-30"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21" name="object 21"/>
          <p:cNvSpPr txBox="1"/>
          <p:nvPr/>
        </p:nvSpPr>
        <p:spPr>
          <a:xfrm>
            <a:off x="5207876" y="2125892"/>
            <a:ext cx="395016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Second-line</a:t>
            </a:r>
            <a:r>
              <a:rPr sz="1000" spc="375" dirty="0">
                <a:solidFill>
                  <a:prstClr val="black"/>
                </a:solidFill>
                <a:cs typeface="Calibri"/>
              </a:rPr>
              <a:t> </a:t>
            </a:r>
            <a:r>
              <a:rPr sz="1000" spc="-10" dirty="0">
                <a:solidFill>
                  <a:prstClr val="black"/>
                </a:solidFill>
                <a:cs typeface="Calibri"/>
              </a:rPr>
              <a:t>ChT</a:t>
            </a:r>
            <a:r>
              <a:rPr sz="1000" spc="375" dirty="0">
                <a:solidFill>
                  <a:prstClr val="black"/>
                </a:solidFill>
                <a:cs typeface="Calibri"/>
              </a:rPr>
              <a:t> </a:t>
            </a:r>
            <a:r>
              <a:rPr sz="1000" spc="-20" dirty="0">
                <a:solidFill>
                  <a:prstClr val="black"/>
                </a:solidFill>
                <a:cs typeface="Calibri"/>
              </a:rPr>
              <a:t>for</a:t>
            </a:r>
            <a:r>
              <a:rPr sz="1000" spc="370" dirty="0">
                <a:solidFill>
                  <a:prstClr val="black"/>
                </a:solidFill>
                <a:cs typeface="Calibri"/>
              </a:rPr>
              <a:t> </a:t>
            </a:r>
            <a:r>
              <a:rPr sz="1000" spc="-10" dirty="0">
                <a:solidFill>
                  <a:prstClr val="black"/>
                </a:solidFill>
                <a:cs typeface="Calibri"/>
              </a:rPr>
              <a:t>recurrent</a:t>
            </a:r>
            <a:r>
              <a:rPr sz="1000" spc="365" dirty="0">
                <a:solidFill>
                  <a:prstClr val="black"/>
                </a:solidFill>
                <a:cs typeface="Calibri"/>
              </a:rPr>
              <a:t> </a:t>
            </a:r>
            <a:r>
              <a:rPr sz="1000" spc="-15" dirty="0">
                <a:solidFill>
                  <a:prstClr val="black"/>
                </a:solidFill>
                <a:cs typeface="Calibri"/>
              </a:rPr>
              <a:t>osteosarcoma</a:t>
            </a:r>
            <a:r>
              <a:rPr sz="1000" spc="370" dirty="0">
                <a:solidFill>
                  <a:prstClr val="black"/>
                </a:solidFill>
                <a:cs typeface="Calibri"/>
              </a:rPr>
              <a:t> </a:t>
            </a:r>
            <a:r>
              <a:rPr sz="1000" spc="-10" dirty="0">
                <a:solidFill>
                  <a:prstClr val="black"/>
                </a:solidFill>
                <a:cs typeface="Calibri"/>
              </a:rPr>
              <a:t>includes</a:t>
            </a:r>
            <a:endParaRPr sz="1000">
              <a:solidFill>
                <a:prstClr val="black"/>
              </a:solidFill>
              <a:cs typeface="Calibri"/>
            </a:endParaRPr>
          </a:p>
        </p:txBody>
      </p:sp>
      <p:sp>
        <p:nvSpPr>
          <p:cNvPr id="22" name="object 22"/>
          <p:cNvSpPr txBox="1"/>
          <p:nvPr/>
        </p:nvSpPr>
        <p:spPr>
          <a:xfrm>
            <a:off x="5155757" y="2277087"/>
            <a:ext cx="4003507" cy="640080"/>
          </a:xfrm>
          <a:prstGeom prst="rect">
            <a:avLst/>
          </a:prstGeom>
        </p:spPr>
        <p:txBody>
          <a:bodyPr vert="horz" wrap="square" lIns="0" tIns="12065" rIns="0" bIns="0" rtlCol="0">
            <a:spAutoFit/>
          </a:bodyPr>
          <a:lstStyle/>
          <a:p>
            <a:pPr marL="166370" marR="5080" algn="just">
              <a:spcBef>
                <a:spcPts val="95"/>
              </a:spcBef>
            </a:pPr>
            <a:r>
              <a:rPr sz="1000" spc="-10" dirty="0">
                <a:solidFill>
                  <a:prstClr val="black"/>
                </a:solidFill>
                <a:cs typeface="Calibri"/>
              </a:rPr>
              <a:t>ifosfamide or cyclophosphamide, possibly </a:t>
            </a:r>
            <a:r>
              <a:rPr sz="1000" spc="-5" dirty="0">
                <a:solidFill>
                  <a:prstClr val="black"/>
                </a:solidFill>
                <a:cs typeface="Calibri"/>
              </a:rPr>
              <a:t>in </a:t>
            </a:r>
            <a:r>
              <a:rPr sz="1000" spc="-10" dirty="0">
                <a:solidFill>
                  <a:prstClr val="black"/>
                </a:solidFill>
                <a:cs typeface="Calibri"/>
              </a:rPr>
              <a:t>association </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etoposide</a:t>
            </a:r>
            <a:r>
              <a:rPr sz="1000" spc="-5" dirty="0">
                <a:solidFill>
                  <a:prstClr val="black"/>
                </a:solidFill>
                <a:cs typeface="Calibri"/>
              </a:rPr>
              <a:t> </a:t>
            </a:r>
            <a:r>
              <a:rPr sz="1000" spc="-10" dirty="0">
                <a:solidFill>
                  <a:prstClr val="black"/>
                </a:solidFill>
                <a:cs typeface="Calibri"/>
              </a:rPr>
              <a:t>and/or</a:t>
            </a:r>
            <a:r>
              <a:rPr sz="1000" spc="-5" dirty="0">
                <a:solidFill>
                  <a:prstClr val="black"/>
                </a:solidFill>
                <a:cs typeface="Calibri"/>
              </a:rPr>
              <a:t> </a:t>
            </a:r>
            <a:r>
              <a:rPr sz="1000" spc="-10" dirty="0">
                <a:solidFill>
                  <a:prstClr val="black"/>
                </a:solidFill>
                <a:cs typeface="Calibri"/>
              </a:rPr>
              <a:t>carboplatin</a:t>
            </a:r>
            <a:r>
              <a:rPr sz="1000" spc="-5" dirty="0">
                <a:solidFill>
                  <a:prstClr val="black"/>
                </a:solidFill>
                <a:cs typeface="Calibri"/>
              </a:rPr>
              <a:t> </a:t>
            </a:r>
            <a:r>
              <a:rPr sz="1000" spc="-10" dirty="0">
                <a:solidFill>
                  <a:prstClr val="black"/>
                </a:solidFill>
                <a:cs typeface="Calibri"/>
              </a:rPr>
              <a:t>[III,</a:t>
            </a:r>
            <a:r>
              <a:rPr sz="1000" spc="-5" dirty="0">
                <a:solidFill>
                  <a:prstClr val="black"/>
                </a:solidFill>
                <a:cs typeface="Calibri"/>
              </a:rPr>
              <a:t> </a:t>
            </a:r>
            <a:r>
              <a:rPr sz="1000" spc="-10" dirty="0">
                <a:solidFill>
                  <a:prstClr val="black"/>
                </a:solidFill>
                <a:cs typeface="Calibri"/>
              </a:rPr>
              <a:t>B],</a:t>
            </a:r>
            <a:r>
              <a:rPr sz="1000" spc="-5" dirty="0">
                <a:solidFill>
                  <a:prstClr val="black"/>
                </a:solidFill>
                <a:cs typeface="Calibri"/>
              </a:rPr>
              <a:t> </a:t>
            </a:r>
            <a:r>
              <a:rPr sz="1000" spc="-10" dirty="0">
                <a:solidFill>
                  <a:prstClr val="black"/>
                </a:solidFill>
                <a:cs typeface="Calibri"/>
              </a:rPr>
              <a:t>and</a:t>
            </a:r>
            <a:r>
              <a:rPr sz="1000" spc="204" dirty="0">
                <a:solidFill>
                  <a:prstClr val="black"/>
                </a:solidFill>
                <a:cs typeface="Calibri"/>
              </a:rPr>
              <a:t> </a:t>
            </a:r>
            <a:r>
              <a:rPr sz="1000" spc="-10" dirty="0">
                <a:solidFill>
                  <a:prstClr val="black"/>
                </a:solidFill>
                <a:cs typeface="Calibri"/>
              </a:rPr>
              <a:t>other </a:t>
            </a:r>
            <a:r>
              <a:rPr sz="1000" spc="-5" dirty="0">
                <a:solidFill>
                  <a:prstClr val="black"/>
                </a:solidFill>
                <a:cs typeface="Calibri"/>
              </a:rPr>
              <a:t> </a:t>
            </a:r>
            <a:r>
              <a:rPr sz="1000" spc="-10" dirty="0">
                <a:solidFill>
                  <a:prstClr val="black"/>
                </a:solidFill>
                <a:cs typeface="Calibri"/>
              </a:rPr>
              <a:t>active</a:t>
            </a:r>
            <a:r>
              <a:rPr sz="1000" spc="80" dirty="0">
                <a:solidFill>
                  <a:prstClr val="black"/>
                </a:solidFill>
                <a:cs typeface="Calibri"/>
              </a:rPr>
              <a:t> </a:t>
            </a:r>
            <a:r>
              <a:rPr sz="1000" spc="-10" dirty="0">
                <a:solidFill>
                  <a:prstClr val="black"/>
                </a:solidFill>
                <a:cs typeface="Calibri"/>
              </a:rPr>
              <a:t>drugs</a:t>
            </a:r>
            <a:r>
              <a:rPr sz="1000" spc="80" dirty="0">
                <a:solidFill>
                  <a:prstClr val="black"/>
                </a:solidFill>
                <a:cs typeface="Calibri"/>
              </a:rPr>
              <a:t> </a:t>
            </a:r>
            <a:r>
              <a:rPr sz="1000" spc="-10" dirty="0">
                <a:solidFill>
                  <a:prstClr val="black"/>
                </a:solidFill>
                <a:cs typeface="Calibri"/>
              </a:rPr>
              <a:t>including</a:t>
            </a:r>
            <a:r>
              <a:rPr sz="1000" spc="80" dirty="0">
                <a:solidFill>
                  <a:prstClr val="black"/>
                </a:solidFill>
                <a:cs typeface="Calibri"/>
              </a:rPr>
              <a:t> </a:t>
            </a:r>
            <a:r>
              <a:rPr sz="1000" spc="-10" dirty="0">
                <a:solidFill>
                  <a:prstClr val="black"/>
                </a:solidFill>
                <a:cs typeface="Calibri"/>
              </a:rPr>
              <a:t>gemcitabine</a:t>
            </a:r>
            <a:r>
              <a:rPr sz="1000" spc="80" dirty="0">
                <a:solidFill>
                  <a:prstClr val="black"/>
                </a:solidFill>
                <a:cs typeface="Calibri"/>
              </a:rPr>
              <a:t> </a:t>
            </a:r>
            <a:r>
              <a:rPr sz="1000" spc="-10" dirty="0">
                <a:solidFill>
                  <a:prstClr val="black"/>
                </a:solidFill>
                <a:cs typeface="Calibri"/>
              </a:rPr>
              <a:t>and</a:t>
            </a:r>
            <a:r>
              <a:rPr sz="1000" spc="70" dirty="0">
                <a:solidFill>
                  <a:prstClr val="black"/>
                </a:solidFill>
                <a:cs typeface="Calibri"/>
              </a:rPr>
              <a:t> </a:t>
            </a:r>
            <a:r>
              <a:rPr sz="1000" spc="-15" dirty="0">
                <a:solidFill>
                  <a:prstClr val="black"/>
                </a:solidFill>
                <a:cs typeface="Calibri"/>
              </a:rPr>
              <a:t>docetaxel</a:t>
            </a:r>
            <a:r>
              <a:rPr sz="1000" spc="75" dirty="0">
                <a:solidFill>
                  <a:prstClr val="black"/>
                </a:solidFill>
                <a:cs typeface="Calibri"/>
              </a:rPr>
              <a:t> </a:t>
            </a:r>
            <a:r>
              <a:rPr sz="1000" spc="-25" dirty="0">
                <a:solidFill>
                  <a:prstClr val="black"/>
                </a:solidFill>
                <a:cs typeface="Calibri"/>
              </a:rPr>
              <a:t>[IV,</a:t>
            </a:r>
            <a:r>
              <a:rPr sz="1000" spc="65" dirty="0">
                <a:solidFill>
                  <a:prstClr val="black"/>
                </a:solidFill>
                <a:cs typeface="Calibri"/>
              </a:rPr>
              <a:t> </a:t>
            </a:r>
            <a:r>
              <a:rPr sz="1000" spc="-5" dirty="0">
                <a:solidFill>
                  <a:prstClr val="black"/>
                </a:solidFill>
                <a:cs typeface="Calibri"/>
              </a:rPr>
              <a:t>C].</a:t>
            </a:r>
            <a:endParaRPr sz="1000">
              <a:solidFill>
                <a:prstClr val="black"/>
              </a:solidFill>
              <a:cs typeface="Calibri"/>
            </a:endParaRPr>
          </a:p>
          <a:p>
            <a:pPr marL="12700">
              <a:spcBef>
                <a:spcPts val="40"/>
              </a:spcBef>
            </a:pPr>
            <a:r>
              <a:rPr sz="1000" spc="-55" dirty="0">
                <a:solidFill>
                  <a:srgbClr val="7B0451"/>
                </a:solidFill>
                <a:latin typeface="Arial MT"/>
                <a:cs typeface="Arial MT"/>
              </a:rPr>
              <a:t>Ewing</a:t>
            </a:r>
            <a:r>
              <a:rPr sz="1000" spc="5" dirty="0">
                <a:solidFill>
                  <a:srgbClr val="7B0451"/>
                </a:solidFill>
                <a:latin typeface="Arial MT"/>
                <a:cs typeface="Arial MT"/>
              </a:rPr>
              <a:t> </a:t>
            </a:r>
            <a:r>
              <a:rPr sz="1000" spc="-55" dirty="0">
                <a:solidFill>
                  <a:srgbClr val="7B0451"/>
                </a:solidFill>
                <a:latin typeface="Arial MT"/>
                <a:cs typeface="Arial MT"/>
              </a:rPr>
              <a:t>sarcoma</a:t>
            </a:r>
            <a:endParaRPr sz="1000">
              <a:solidFill>
                <a:prstClr val="black"/>
              </a:solidFill>
              <a:latin typeface="Arial MT"/>
              <a:cs typeface="Arial MT"/>
            </a:endParaRPr>
          </a:p>
        </p:txBody>
      </p:sp>
      <p:sp>
        <p:nvSpPr>
          <p:cNvPr id="23" name="object 23"/>
          <p:cNvSpPr txBox="1"/>
          <p:nvPr/>
        </p:nvSpPr>
        <p:spPr>
          <a:xfrm>
            <a:off x="5207874" y="2891241"/>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Molecular</a:t>
            </a:r>
            <a:r>
              <a:rPr sz="1000" spc="110" dirty="0">
                <a:solidFill>
                  <a:prstClr val="black"/>
                </a:solidFill>
                <a:cs typeface="Calibri"/>
              </a:rPr>
              <a:t> </a:t>
            </a:r>
            <a:r>
              <a:rPr sz="1000" spc="-20" dirty="0">
                <a:solidFill>
                  <a:prstClr val="black"/>
                </a:solidFill>
                <a:cs typeface="Calibri"/>
              </a:rPr>
              <a:t>con</a:t>
            </a:r>
            <a:r>
              <a:rPr sz="1000" spc="-20" dirty="0">
                <a:solidFill>
                  <a:prstClr val="black"/>
                </a:solidFill>
                <a:latin typeface="Lucida Sans Unicode"/>
                <a:cs typeface="Lucida Sans Unicode"/>
              </a:rPr>
              <a:t>fi</a:t>
            </a:r>
            <a:r>
              <a:rPr sz="1000" spc="-20" dirty="0">
                <a:solidFill>
                  <a:prstClr val="black"/>
                </a:solidFill>
                <a:cs typeface="Calibri"/>
              </a:rPr>
              <a:t>rmation</a:t>
            </a:r>
            <a:r>
              <a:rPr sz="1000" spc="120" dirty="0">
                <a:solidFill>
                  <a:prstClr val="black"/>
                </a:solidFill>
                <a:cs typeface="Calibri"/>
              </a:rPr>
              <a:t> </a:t>
            </a:r>
            <a:r>
              <a:rPr sz="1000" spc="-5" dirty="0">
                <a:solidFill>
                  <a:prstClr val="black"/>
                </a:solidFill>
                <a:cs typeface="Calibri"/>
              </a:rPr>
              <a:t>is</a:t>
            </a:r>
            <a:r>
              <a:rPr sz="1000" spc="125" dirty="0">
                <a:solidFill>
                  <a:prstClr val="black"/>
                </a:solidFill>
                <a:cs typeface="Calibri"/>
              </a:rPr>
              <a:t> </a:t>
            </a:r>
            <a:r>
              <a:rPr sz="1000" spc="-10" dirty="0">
                <a:solidFill>
                  <a:prstClr val="black"/>
                </a:solidFill>
                <a:cs typeface="Calibri"/>
              </a:rPr>
              <a:t>mandatory</a:t>
            </a:r>
            <a:r>
              <a:rPr sz="1000" spc="120" dirty="0">
                <a:solidFill>
                  <a:prstClr val="black"/>
                </a:solidFill>
                <a:cs typeface="Calibri"/>
              </a:rPr>
              <a:t> </a:t>
            </a:r>
            <a:r>
              <a:rPr sz="1000" spc="-20" dirty="0">
                <a:solidFill>
                  <a:prstClr val="black"/>
                </a:solidFill>
                <a:cs typeface="Calibri"/>
              </a:rPr>
              <a:t>for</a:t>
            </a:r>
            <a:r>
              <a:rPr sz="1000" spc="120" dirty="0">
                <a:solidFill>
                  <a:prstClr val="black"/>
                </a:solidFill>
                <a:cs typeface="Calibri"/>
              </a:rPr>
              <a:t> </a:t>
            </a:r>
            <a:r>
              <a:rPr sz="1000" spc="-10" dirty="0">
                <a:solidFill>
                  <a:prstClr val="black"/>
                </a:solidFill>
                <a:cs typeface="Calibri"/>
              </a:rPr>
              <a:t>the</a:t>
            </a:r>
            <a:r>
              <a:rPr sz="1000" spc="120" dirty="0">
                <a:solidFill>
                  <a:prstClr val="black"/>
                </a:solidFill>
                <a:cs typeface="Calibri"/>
              </a:rPr>
              <a:t> </a:t>
            </a:r>
            <a:r>
              <a:rPr sz="1000" spc="-10" dirty="0">
                <a:solidFill>
                  <a:prstClr val="black"/>
                </a:solidFill>
                <a:cs typeface="Calibri"/>
              </a:rPr>
              <a:t>distinction</a:t>
            </a:r>
            <a:endParaRPr sz="1000">
              <a:solidFill>
                <a:prstClr val="black"/>
              </a:solidFill>
              <a:cs typeface="Calibri"/>
            </a:endParaRPr>
          </a:p>
        </p:txBody>
      </p:sp>
      <p:sp>
        <p:nvSpPr>
          <p:cNvPr id="24" name="object 24"/>
          <p:cNvSpPr txBox="1"/>
          <p:nvPr/>
        </p:nvSpPr>
        <p:spPr>
          <a:xfrm>
            <a:off x="5354891" y="3043160"/>
            <a:ext cx="2369439" cy="166071"/>
          </a:xfrm>
          <a:prstGeom prst="rect">
            <a:avLst/>
          </a:prstGeom>
        </p:spPr>
        <p:txBody>
          <a:bodyPr vert="horz" wrap="square" lIns="0" tIns="12065" rIns="0" bIns="0" rtlCol="0">
            <a:spAutoFit/>
          </a:bodyPr>
          <a:lstStyle/>
          <a:p>
            <a:pPr marL="12700">
              <a:spcBef>
                <a:spcPts val="95"/>
              </a:spcBef>
            </a:pPr>
            <a:r>
              <a:rPr sz="1000" spc="-10" dirty="0">
                <a:solidFill>
                  <a:prstClr val="black"/>
                </a:solidFill>
                <a:cs typeface="Calibri"/>
              </a:rPr>
              <a:t>between</a:t>
            </a:r>
            <a:r>
              <a:rPr sz="1000" spc="95" dirty="0">
                <a:solidFill>
                  <a:prstClr val="black"/>
                </a:solidFill>
                <a:cs typeface="Calibri"/>
              </a:rPr>
              <a:t> </a:t>
            </a:r>
            <a:r>
              <a:rPr sz="1000" spc="-10" dirty="0">
                <a:solidFill>
                  <a:prstClr val="black"/>
                </a:solidFill>
                <a:cs typeface="Calibri"/>
              </a:rPr>
              <a:t>ES</a:t>
            </a:r>
            <a:r>
              <a:rPr sz="1000" spc="95" dirty="0">
                <a:solidFill>
                  <a:prstClr val="black"/>
                </a:solidFill>
                <a:cs typeface="Calibri"/>
              </a:rPr>
              <a:t> </a:t>
            </a:r>
            <a:r>
              <a:rPr sz="1000" spc="-10" dirty="0">
                <a:solidFill>
                  <a:prstClr val="black"/>
                </a:solidFill>
                <a:cs typeface="Calibri"/>
              </a:rPr>
              <a:t>and</a:t>
            </a:r>
            <a:r>
              <a:rPr sz="1000" spc="100" dirty="0">
                <a:solidFill>
                  <a:prstClr val="black"/>
                </a:solidFill>
                <a:cs typeface="Calibri"/>
              </a:rPr>
              <a:t> </a:t>
            </a:r>
            <a:r>
              <a:rPr sz="1000" spc="-10" dirty="0">
                <a:solidFill>
                  <a:prstClr val="black"/>
                </a:solidFill>
                <a:cs typeface="Calibri"/>
              </a:rPr>
              <a:t>other</a:t>
            </a:r>
            <a:r>
              <a:rPr sz="1000" spc="105" dirty="0">
                <a:solidFill>
                  <a:prstClr val="black"/>
                </a:solidFill>
                <a:cs typeface="Calibri"/>
              </a:rPr>
              <a:t> </a:t>
            </a:r>
            <a:r>
              <a:rPr sz="1000" spc="-5" dirty="0">
                <a:solidFill>
                  <a:prstClr val="black"/>
                </a:solidFill>
                <a:cs typeface="Calibri"/>
              </a:rPr>
              <a:t>RCSs</a:t>
            </a:r>
            <a:r>
              <a:rPr sz="1000" spc="95" dirty="0">
                <a:solidFill>
                  <a:prstClr val="black"/>
                </a:solidFill>
                <a:cs typeface="Calibri"/>
              </a:rPr>
              <a:t> </a:t>
            </a:r>
            <a:r>
              <a:rPr sz="1000" spc="-35" dirty="0">
                <a:solidFill>
                  <a:prstClr val="black"/>
                </a:solidFill>
                <a:cs typeface="Calibri"/>
              </a:rPr>
              <a:t>[V,</a:t>
            </a:r>
            <a:r>
              <a:rPr sz="1000" spc="100" dirty="0">
                <a:solidFill>
                  <a:prstClr val="black"/>
                </a:solidFill>
                <a:cs typeface="Calibri"/>
              </a:rPr>
              <a:t> </a:t>
            </a:r>
            <a:r>
              <a:rPr sz="1000" spc="-10" dirty="0">
                <a:solidFill>
                  <a:prstClr val="black"/>
                </a:solidFill>
                <a:cs typeface="Calibri"/>
              </a:rPr>
              <a:t>A].</a:t>
            </a:r>
            <a:endParaRPr sz="1000">
              <a:solidFill>
                <a:prstClr val="black"/>
              </a:solidFill>
              <a:cs typeface="Calibri"/>
            </a:endParaRPr>
          </a:p>
        </p:txBody>
      </p:sp>
      <p:sp>
        <p:nvSpPr>
          <p:cNvPr id="25" name="object 25"/>
          <p:cNvSpPr txBox="1"/>
          <p:nvPr/>
        </p:nvSpPr>
        <p:spPr>
          <a:xfrm>
            <a:off x="5207859" y="3194355"/>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5" dirty="0">
                <a:solidFill>
                  <a:prstClr val="black"/>
                </a:solidFill>
                <a:cs typeface="Calibri"/>
              </a:rPr>
              <a:t>The</a:t>
            </a:r>
            <a:r>
              <a:rPr sz="1000" spc="45" dirty="0">
                <a:solidFill>
                  <a:prstClr val="black"/>
                </a:solidFill>
                <a:cs typeface="Calibri"/>
              </a:rPr>
              <a:t> </a:t>
            </a:r>
            <a:r>
              <a:rPr sz="1000" spc="-15" dirty="0">
                <a:solidFill>
                  <a:prstClr val="black"/>
                </a:solidFill>
                <a:cs typeface="Calibri"/>
              </a:rPr>
              <a:t>interval-compressed</a:t>
            </a:r>
            <a:r>
              <a:rPr sz="1000" spc="50" dirty="0">
                <a:solidFill>
                  <a:prstClr val="black"/>
                </a:solidFill>
                <a:cs typeface="Calibri"/>
              </a:rPr>
              <a:t> </a:t>
            </a:r>
            <a:r>
              <a:rPr sz="1000" spc="-10" dirty="0">
                <a:solidFill>
                  <a:prstClr val="black"/>
                </a:solidFill>
                <a:cs typeface="Calibri"/>
              </a:rPr>
              <a:t>VDC/IE</a:t>
            </a:r>
            <a:r>
              <a:rPr sz="1000" spc="45" dirty="0">
                <a:solidFill>
                  <a:prstClr val="black"/>
                </a:solidFill>
                <a:cs typeface="Calibri"/>
              </a:rPr>
              <a:t> </a:t>
            </a:r>
            <a:r>
              <a:rPr sz="1000" spc="-15" dirty="0">
                <a:solidFill>
                  <a:prstClr val="black"/>
                </a:solidFill>
                <a:cs typeface="Calibri"/>
              </a:rPr>
              <a:t>regimen</a:t>
            </a:r>
            <a:r>
              <a:rPr sz="1000" spc="35" dirty="0">
                <a:solidFill>
                  <a:prstClr val="black"/>
                </a:solidFill>
                <a:cs typeface="Calibri"/>
              </a:rPr>
              <a:t> </a:t>
            </a:r>
            <a:r>
              <a:rPr sz="1000" spc="-10" dirty="0">
                <a:solidFill>
                  <a:prstClr val="black"/>
                </a:solidFill>
                <a:cs typeface="Calibri"/>
              </a:rPr>
              <a:t>is</a:t>
            </a:r>
            <a:r>
              <a:rPr sz="1000" spc="45" dirty="0">
                <a:solidFill>
                  <a:prstClr val="black"/>
                </a:solidFill>
                <a:cs typeface="Calibri"/>
              </a:rPr>
              <a:t> </a:t>
            </a:r>
            <a:r>
              <a:rPr sz="1000" spc="-15" dirty="0">
                <a:solidFill>
                  <a:prstClr val="black"/>
                </a:solidFill>
                <a:cs typeface="Calibri"/>
              </a:rPr>
              <a:t>currently</a:t>
            </a:r>
            <a:r>
              <a:rPr sz="1000" spc="40" dirty="0">
                <a:solidFill>
                  <a:prstClr val="black"/>
                </a:solidFill>
                <a:cs typeface="Calibri"/>
              </a:rPr>
              <a:t> </a:t>
            </a:r>
            <a:r>
              <a:rPr sz="1000" spc="-15" dirty="0">
                <a:solidFill>
                  <a:prstClr val="black"/>
                </a:solidFill>
                <a:cs typeface="Calibri"/>
              </a:rPr>
              <a:t>the</a:t>
            </a:r>
            <a:endParaRPr sz="1000">
              <a:solidFill>
                <a:prstClr val="black"/>
              </a:solidFill>
              <a:cs typeface="Calibri"/>
            </a:endParaRPr>
          </a:p>
        </p:txBody>
      </p:sp>
      <p:sp>
        <p:nvSpPr>
          <p:cNvPr id="26" name="object 26"/>
          <p:cNvSpPr txBox="1"/>
          <p:nvPr/>
        </p:nvSpPr>
        <p:spPr>
          <a:xfrm>
            <a:off x="5354891" y="3346274"/>
            <a:ext cx="2778161" cy="166071"/>
          </a:xfrm>
          <a:prstGeom prst="rect">
            <a:avLst/>
          </a:prstGeom>
        </p:spPr>
        <p:txBody>
          <a:bodyPr vert="horz" wrap="square" lIns="0" tIns="12065" rIns="0" bIns="0" rtlCol="0">
            <a:spAutoFit/>
          </a:bodyPr>
          <a:lstStyle/>
          <a:p>
            <a:pPr marL="12700">
              <a:spcBef>
                <a:spcPts val="95"/>
              </a:spcBef>
            </a:pPr>
            <a:r>
              <a:rPr sz="1000" spc="-15" dirty="0">
                <a:solidFill>
                  <a:prstClr val="black"/>
                </a:solidFill>
                <a:cs typeface="Calibri"/>
              </a:rPr>
              <a:t>preferred</a:t>
            </a:r>
            <a:r>
              <a:rPr sz="1000" spc="95" dirty="0">
                <a:solidFill>
                  <a:prstClr val="black"/>
                </a:solidFill>
                <a:cs typeface="Calibri"/>
              </a:rPr>
              <a:t> </a:t>
            </a:r>
            <a:r>
              <a:rPr sz="1000" spc="-25" dirty="0">
                <a:solidFill>
                  <a:prstClr val="black"/>
                </a:solidFill>
                <a:latin typeface="Lucida Sans Unicode"/>
                <a:cs typeface="Lucida Sans Unicode"/>
              </a:rPr>
              <a:t>fi</a:t>
            </a:r>
            <a:r>
              <a:rPr sz="1000" spc="-25" dirty="0">
                <a:solidFill>
                  <a:prstClr val="black"/>
                </a:solidFill>
                <a:cs typeface="Calibri"/>
              </a:rPr>
              <a:t>rst-line</a:t>
            </a:r>
            <a:r>
              <a:rPr sz="1000" spc="105" dirty="0">
                <a:solidFill>
                  <a:prstClr val="black"/>
                </a:solidFill>
                <a:cs typeface="Calibri"/>
              </a:rPr>
              <a:t> </a:t>
            </a:r>
            <a:r>
              <a:rPr sz="1000" spc="-10" dirty="0">
                <a:solidFill>
                  <a:prstClr val="black"/>
                </a:solidFill>
                <a:cs typeface="Calibri"/>
              </a:rPr>
              <a:t>treatment</a:t>
            </a:r>
            <a:r>
              <a:rPr sz="1000" spc="105" dirty="0">
                <a:solidFill>
                  <a:prstClr val="black"/>
                </a:solidFill>
                <a:cs typeface="Calibri"/>
              </a:rPr>
              <a:t> </a:t>
            </a:r>
            <a:r>
              <a:rPr sz="1000" spc="-5" dirty="0">
                <a:solidFill>
                  <a:prstClr val="black"/>
                </a:solidFill>
                <a:cs typeface="Calibri"/>
              </a:rPr>
              <a:t>in</a:t>
            </a:r>
            <a:r>
              <a:rPr sz="1000" spc="100" dirty="0">
                <a:solidFill>
                  <a:prstClr val="black"/>
                </a:solidFill>
                <a:cs typeface="Calibri"/>
              </a:rPr>
              <a:t> </a:t>
            </a:r>
            <a:r>
              <a:rPr sz="1000" spc="-10" dirty="0">
                <a:solidFill>
                  <a:prstClr val="black"/>
                </a:solidFill>
                <a:cs typeface="Calibri"/>
              </a:rPr>
              <a:t>ES</a:t>
            </a:r>
            <a:r>
              <a:rPr sz="1000" spc="100" dirty="0">
                <a:solidFill>
                  <a:prstClr val="black"/>
                </a:solidFill>
                <a:cs typeface="Calibri"/>
              </a:rPr>
              <a:t> </a:t>
            </a:r>
            <a:r>
              <a:rPr sz="1000" spc="-10" dirty="0">
                <a:solidFill>
                  <a:prstClr val="black"/>
                </a:solidFill>
                <a:cs typeface="Calibri"/>
              </a:rPr>
              <a:t>[I,</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27" name="object 27"/>
          <p:cNvSpPr txBox="1"/>
          <p:nvPr/>
        </p:nvSpPr>
        <p:spPr>
          <a:xfrm>
            <a:off x="5207844" y="3498195"/>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The</a:t>
            </a:r>
            <a:r>
              <a:rPr sz="1000" spc="135" dirty="0">
                <a:solidFill>
                  <a:prstClr val="black"/>
                </a:solidFill>
                <a:cs typeface="Calibri"/>
              </a:rPr>
              <a:t> </a:t>
            </a:r>
            <a:r>
              <a:rPr sz="1000" spc="-10" dirty="0">
                <a:solidFill>
                  <a:prstClr val="black"/>
                </a:solidFill>
                <a:cs typeface="Calibri"/>
              </a:rPr>
              <a:t>use</a:t>
            </a:r>
            <a:r>
              <a:rPr sz="1000" spc="140" dirty="0">
                <a:solidFill>
                  <a:prstClr val="black"/>
                </a:solidFill>
                <a:cs typeface="Calibri"/>
              </a:rPr>
              <a:t> </a:t>
            </a:r>
            <a:r>
              <a:rPr sz="1000" spc="-10" dirty="0">
                <a:solidFill>
                  <a:prstClr val="black"/>
                </a:solidFill>
                <a:cs typeface="Calibri"/>
              </a:rPr>
              <a:t>of</a:t>
            </a:r>
            <a:r>
              <a:rPr sz="1000" spc="130" dirty="0">
                <a:solidFill>
                  <a:prstClr val="black"/>
                </a:solidFill>
                <a:cs typeface="Calibri"/>
              </a:rPr>
              <a:t> </a:t>
            </a:r>
            <a:r>
              <a:rPr sz="1000" spc="-5" dirty="0">
                <a:solidFill>
                  <a:prstClr val="black"/>
                </a:solidFill>
                <a:cs typeface="Calibri"/>
              </a:rPr>
              <a:t>BuMel</a:t>
            </a:r>
            <a:r>
              <a:rPr sz="1000" spc="130" dirty="0">
                <a:solidFill>
                  <a:prstClr val="black"/>
                </a:solidFill>
                <a:cs typeface="Calibri"/>
              </a:rPr>
              <a:t> </a:t>
            </a:r>
            <a:r>
              <a:rPr sz="1000" spc="-10" dirty="0">
                <a:solidFill>
                  <a:prstClr val="black"/>
                </a:solidFill>
                <a:cs typeface="Calibri"/>
              </a:rPr>
              <a:t>could</a:t>
            </a:r>
            <a:r>
              <a:rPr sz="1000" spc="140" dirty="0">
                <a:solidFill>
                  <a:prstClr val="black"/>
                </a:solidFill>
                <a:cs typeface="Calibri"/>
              </a:rPr>
              <a:t> </a:t>
            </a:r>
            <a:r>
              <a:rPr sz="1000" spc="-10" dirty="0">
                <a:solidFill>
                  <a:prstClr val="black"/>
                </a:solidFill>
                <a:cs typeface="Calibri"/>
              </a:rPr>
              <a:t>be</a:t>
            </a:r>
            <a:r>
              <a:rPr sz="1000" spc="130" dirty="0">
                <a:solidFill>
                  <a:prstClr val="black"/>
                </a:solidFill>
                <a:cs typeface="Calibri"/>
              </a:rPr>
              <a:t> </a:t>
            </a:r>
            <a:r>
              <a:rPr sz="1000" spc="-10" dirty="0">
                <a:solidFill>
                  <a:prstClr val="black"/>
                </a:solidFill>
                <a:cs typeface="Calibri"/>
              </a:rPr>
              <a:t>considered</a:t>
            </a:r>
            <a:r>
              <a:rPr sz="1000" spc="130" dirty="0">
                <a:solidFill>
                  <a:prstClr val="black"/>
                </a:solidFill>
                <a:cs typeface="Calibri"/>
              </a:rPr>
              <a:t> </a:t>
            </a:r>
            <a:r>
              <a:rPr sz="1000" spc="-15" dirty="0">
                <a:solidFill>
                  <a:prstClr val="black"/>
                </a:solidFill>
                <a:cs typeface="Calibri"/>
              </a:rPr>
              <a:t>for</a:t>
            </a:r>
            <a:r>
              <a:rPr sz="1000" spc="125" dirty="0">
                <a:solidFill>
                  <a:prstClr val="black"/>
                </a:solidFill>
                <a:cs typeface="Calibri"/>
              </a:rPr>
              <a:t> </a:t>
            </a:r>
            <a:r>
              <a:rPr sz="1000" spc="-10" dirty="0">
                <a:solidFill>
                  <a:prstClr val="black"/>
                </a:solidFill>
                <a:cs typeface="Calibri"/>
              </a:rPr>
              <a:t>selected</a:t>
            </a:r>
            <a:r>
              <a:rPr sz="1000" spc="135" dirty="0">
                <a:solidFill>
                  <a:prstClr val="black"/>
                </a:solidFill>
                <a:cs typeface="Calibri"/>
              </a:rPr>
              <a:t> </a:t>
            </a:r>
            <a:r>
              <a:rPr sz="1000" spc="-10" dirty="0">
                <a:solidFill>
                  <a:prstClr val="black"/>
                </a:solidFill>
                <a:cs typeface="Calibri"/>
              </a:rPr>
              <a:t>pa-</a:t>
            </a:r>
            <a:endParaRPr sz="1000">
              <a:solidFill>
                <a:prstClr val="black"/>
              </a:solidFill>
              <a:cs typeface="Calibri"/>
            </a:endParaRPr>
          </a:p>
        </p:txBody>
      </p:sp>
      <p:sp>
        <p:nvSpPr>
          <p:cNvPr id="28" name="object 28"/>
          <p:cNvSpPr txBox="1"/>
          <p:nvPr/>
        </p:nvSpPr>
        <p:spPr>
          <a:xfrm>
            <a:off x="5354875" y="3650114"/>
            <a:ext cx="3803249" cy="329565"/>
          </a:xfrm>
          <a:prstGeom prst="rect">
            <a:avLst/>
          </a:prstGeom>
        </p:spPr>
        <p:txBody>
          <a:bodyPr vert="horz" wrap="square" lIns="0" tIns="12065" rIns="0" bIns="0" rtlCol="0">
            <a:spAutoFit/>
          </a:bodyPr>
          <a:lstStyle/>
          <a:p>
            <a:pPr marL="12700" marR="5080">
              <a:spcBef>
                <a:spcPts val="95"/>
              </a:spcBef>
            </a:pPr>
            <a:r>
              <a:rPr sz="1000" spc="-5" dirty="0">
                <a:solidFill>
                  <a:prstClr val="black"/>
                </a:solidFill>
                <a:cs typeface="Calibri"/>
              </a:rPr>
              <a:t>tients</a:t>
            </a:r>
            <a:r>
              <a:rPr sz="1000" spc="190" dirty="0">
                <a:solidFill>
                  <a:prstClr val="black"/>
                </a:solidFill>
                <a:cs typeface="Calibri"/>
              </a:rPr>
              <a:t> </a:t>
            </a:r>
            <a:r>
              <a:rPr sz="1000" spc="-10" dirty="0">
                <a:solidFill>
                  <a:prstClr val="black"/>
                </a:solidFill>
                <a:cs typeface="Calibri"/>
              </a:rPr>
              <a:t>with</a:t>
            </a:r>
            <a:r>
              <a:rPr sz="1000" spc="200" dirty="0">
                <a:solidFill>
                  <a:prstClr val="black"/>
                </a:solidFill>
                <a:cs typeface="Calibri"/>
              </a:rPr>
              <a:t> </a:t>
            </a:r>
            <a:r>
              <a:rPr sz="1000" spc="-10" dirty="0">
                <a:solidFill>
                  <a:prstClr val="black"/>
                </a:solidFill>
                <a:cs typeface="Calibri"/>
              </a:rPr>
              <a:t>poor  response</a:t>
            </a:r>
            <a:r>
              <a:rPr sz="1000" spc="200" dirty="0">
                <a:solidFill>
                  <a:prstClr val="black"/>
                </a:solidFill>
                <a:cs typeface="Calibri"/>
              </a:rPr>
              <a:t> </a:t>
            </a:r>
            <a:r>
              <a:rPr sz="1000" spc="-10" dirty="0">
                <a:solidFill>
                  <a:prstClr val="black"/>
                </a:solidFill>
                <a:cs typeface="Calibri"/>
              </a:rPr>
              <a:t>to</a:t>
            </a:r>
            <a:r>
              <a:rPr sz="1000" spc="190" dirty="0">
                <a:solidFill>
                  <a:prstClr val="black"/>
                </a:solidFill>
                <a:cs typeface="Calibri"/>
              </a:rPr>
              <a:t> </a:t>
            </a:r>
            <a:r>
              <a:rPr sz="1000" spc="-5" dirty="0">
                <a:solidFill>
                  <a:prstClr val="black"/>
                </a:solidFill>
                <a:cs typeface="Calibri"/>
              </a:rPr>
              <a:t>VIDE</a:t>
            </a:r>
            <a:r>
              <a:rPr sz="1000" spc="195" dirty="0">
                <a:solidFill>
                  <a:prstClr val="black"/>
                </a:solidFill>
                <a:cs typeface="Calibri"/>
              </a:rPr>
              <a:t> </a:t>
            </a:r>
            <a:r>
              <a:rPr sz="1000" spc="-10" dirty="0">
                <a:solidFill>
                  <a:prstClr val="black"/>
                </a:solidFill>
                <a:cs typeface="Calibri"/>
              </a:rPr>
              <a:t>induction</a:t>
            </a:r>
            <a:r>
              <a:rPr sz="1000" spc="200" dirty="0">
                <a:solidFill>
                  <a:prstClr val="black"/>
                </a:solidFill>
                <a:cs typeface="Calibri"/>
              </a:rPr>
              <a:t> </a:t>
            </a:r>
            <a:r>
              <a:rPr sz="1000" spc="-10" dirty="0">
                <a:solidFill>
                  <a:prstClr val="black"/>
                </a:solidFill>
                <a:cs typeface="Calibri"/>
              </a:rPr>
              <a:t>ChT</a:t>
            </a:r>
            <a:r>
              <a:rPr sz="1000" spc="200" dirty="0">
                <a:solidFill>
                  <a:prstClr val="black"/>
                </a:solidFill>
                <a:cs typeface="Calibri"/>
              </a:rPr>
              <a:t> </a:t>
            </a:r>
            <a:r>
              <a:rPr sz="1000" spc="-10" dirty="0">
                <a:solidFill>
                  <a:prstClr val="black"/>
                </a:solidFill>
                <a:cs typeface="Calibri"/>
              </a:rPr>
              <a:t>and/ </a:t>
            </a:r>
            <a:r>
              <a:rPr sz="1000" spc="-210" dirty="0">
                <a:solidFill>
                  <a:prstClr val="black"/>
                </a:solidFill>
                <a:cs typeface="Calibri"/>
              </a:rPr>
              <a:t> </a:t>
            </a:r>
            <a:r>
              <a:rPr sz="1000" spc="-10" dirty="0">
                <a:solidFill>
                  <a:prstClr val="black"/>
                </a:solidFill>
                <a:cs typeface="Calibri"/>
              </a:rPr>
              <a:t>or</a:t>
            </a:r>
            <a:r>
              <a:rPr sz="1000" spc="105" dirty="0">
                <a:solidFill>
                  <a:prstClr val="black"/>
                </a:solidFill>
                <a:cs typeface="Calibri"/>
              </a:rPr>
              <a:t> </a:t>
            </a:r>
            <a:r>
              <a:rPr sz="1000" spc="-10" dirty="0">
                <a:solidFill>
                  <a:prstClr val="black"/>
                </a:solidFill>
                <a:cs typeface="Calibri"/>
              </a:rPr>
              <a:t>tumour</a:t>
            </a:r>
            <a:r>
              <a:rPr sz="1000" spc="105" dirty="0">
                <a:solidFill>
                  <a:prstClr val="black"/>
                </a:solidFill>
                <a:cs typeface="Calibri"/>
              </a:rPr>
              <a:t> </a:t>
            </a:r>
            <a:r>
              <a:rPr sz="1000" spc="-10" dirty="0">
                <a:solidFill>
                  <a:prstClr val="black"/>
                </a:solidFill>
                <a:cs typeface="Calibri"/>
              </a:rPr>
              <a:t>volume</a:t>
            </a:r>
            <a:r>
              <a:rPr sz="1000" spc="110" dirty="0">
                <a:solidFill>
                  <a:prstClr val="black"/>
                </a:solidFill>
                <a:cs typeface="Calibri"/>
              </a:rPr>
              <a:t> </a:t>
            </a:r>
            <a:r>
              <a:rPr sz="1000" spc="-15" dirty="0">
                <a:solidFill>
                  <a:prstClr val="black"/>
                </a:solidFill>
                <a:latin typeface="Lucida Sans Unicode"/>
                <a:cs typeface="Lucida Sans Unicode"/>
              </a:rPr>
              <a:t>&gt;</a:t>
            </a:r>
            <a:r>
              <a:rPr sz="1000" spc="-15" dirty="0">
                <a:solidFill>
                  <a:prstClr val="black"/>
                </a:solidFill>
                <a:cs typeface="Calibri"/>
              </a:rPr>
              <a:t>200</a:t>
            </a:r>
            <a:r>
              <a:rPr sz="1000" spc="100" dirty="0">
                <a:solidFill>
                  <a:prstClr val="black"/>
                </a:solidFill>
                <a:cs typeface="Calibri"/>
              </a:rPr>
              <a:t> </a:t>
            </a:r>
            <a:r>
              <a:rPr sz="1000" spc="-10" dirty="0">
                <a:solidFill>
                  <a:prstClr val="black"/>
                </a:solidFill>
                <a:cs typeface="Calibri"/>
              </a:rPr>
              <a:t>ml</a:t>
            </a:r>
            <a:r>
              <a:rPr sz="1000" spc="105" dirty="0">
                <a:solidFill>
                  <a:prstClr val="black"/>
                </a:solidFill>
                <a:cs typeface="Calibri"/>
              </a:rPr>
              <a:t> </a:t>
            </a:r>
            <a:r>
              <a:rPr sz="1000" spc="-10" dirty="0">
                <a:solidFill>
                  <a:prstClr val="black"/>
                </a:solidFill>
                <a:cs typeface="Calibri"/>
              </a:rPr>
              <a:t>[I,</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29" name="object 29"/>
          <p:cNvSpPr txBox="1"/>
          <p:nvPr/>
        </p:nvSpPr>
        <p:spPr>
          <a:xfrm>
            <a:off x="5207842" y="3953950"/>
            <a:ext cx="395016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The</a:t>
            </a:r>
            <a:r>
              <a:rPr sz="1000" spc="125" dirty="0">
                <a:solidFill>
                  <a:prstClr val="black"/>
                </a:solidFill>
                <a:cs typeface="Calibri"/>
              </a:rPr>
              <a:t> </a:t>
            </a:r>
            <a:r>
              <a:rPr sz="1000" spc="-15" dirty="0">
                <a:solidFill>
                  <a:prstClr val="black"/>
                </a:solidFill>
                <a:cs typeface="Calibri"/>
              </a:rPr>
              <a:t>role</a:t>
            </a:r>
            <a:r>
              <a:rPr sz="1000" spc="130" dirty="0">
                <a:solidFill>
                  <a:prstClr val="black"/>
                </a:solidFill>
                <a:cs typeface="Calibri"/>
              </a:rPr>
              <a:t> </a:t>
            </a:r>
            <a:r>
              <a:rPr sz="1000" spc="-10" dirty="0">
                <a:solidFill>
                  <a:prstClr val="black"/>
                </a:solidFill>
                <a:cs typeface="Calibri"/>
              </a:rPr>
              <a:t>of</a:t>
            </a:r>
            <a:r>
              <a:rPr sz="1000" spc="125" dirty="0">
                <a:solidFill>
                  <a:prstClr val="black"/>
                </a:solidFill>
                <a:cs typeface="Calibri"/>
              </a:rPr>
              <a:t> </a:t>
            </a:r>
            <a:r>
              <a:rPr sz="1000" spc="-10" dirty="0">
                <a:solidFill>
                  <a:prstClr val="black"/>
                </a:solidFill>
                <a:cs typeface="Calibri"/>
              </a:rPr>
              <a:t>high-dose</a:t>
            </a:r>
            <a:r>
              <a:rPr sz="1000" spc="130" dirty="0">
                <a:solidFill>
                  <a:prstClr val="black"/>
                </a:solidFill>
                <a:cs typeface="Calibri"/>
              </a:rPr>
              <a:t> </a:t>
            </a:r>
            <a:r>
              <a:rPr sz="1000" spc="-10" dirty="0">
                <a:solidFill>
                  <a:prstClr val="black"/>
                </a:solidFill>
                <a:cs typeface="Calibri"/>
              </a:rPr>
              <a:t>ChT</a:t>
            </a:r>
            <a:r>
              <a:rPr sz="1000" spc="120" dirty="0">
                <a:solidFill>
                  <a:prstClr val="black"/>
                </a:solidFill>
                <a:cs typeface="Calibri"/>
              </a:rPr>
              <a:t> </a:t>
            </a:r>
            <a:r>
              <a:rPr sz="1000" spc="-10" dirty="0">
                <a:solidFill>
                  <a:prstClr val="black"/>
                </a:solidFill>
                <a:cs typeface="Calibri"/>
              </a:rPr>
              <a:t>has</a:t>
            </a:r>
            <a:r>
              <a:rPr sz="1000" spc="125" dirty="0">
                <a:solidFill>
                  <a:prstClr val="black"/>
                </a:solidFill>
                <a:cs typeface="Calibri"/>
              </a:rPr>
              <a:t> </a:t>
            </a:r>
            <a:r>
              <a:rPr sz="1000" spc="-10" dirty="0">
                <a:solidFill>
                  <a:prstClr val="black"/>
                </a:solidFill>
                <a:cs typeface="Calibri"/>
              </a:rPr>
              <a:t>not</a:t>
            </a:r>
            <a:r>
              <a:rPr sz="1000" spc="125" dirty="0">
                <a:solidFill>
                  <a:prstClr val="black"/>
                </a:solidFill>
                <a:cs typeface="Calibri"/>
              </a:rPr>
              <a:t> </a:t>
            </a:r>
            <a:r>
              <a:rPr sz="1000" spc="-10" dirty="0">
                <a:solidFill>
                  <a:prstClr val="black"/>
                </a:solidFill>
                <a:cs typeface="Calibri"/>
              </a:rPr>
              <a:t>been</a:t>
            </a:r>
            <a:r>
              <a:rPr sz="1000" spc="125" dirty="0">
                <a:solidFill>
                  <a:prstClr val="black"/>
                </a:solidFill>
                <a:cs typeface="Calibri"/>
              </a:rPr>
              <a:t> </a:t>
            </a:r>
            <a:r>
              <a:rPr sz="1000" spc="-10" dirty="0">
                <a:solidFill>
                  <a:prstClr val="black"/>
                </a:solidFill>
                <a:cs typeface="Calibri"/>
              </a:rPr>
              <a:t>evaluated</a:t>
            </a:r>
            <a:r>
              <a:rPr sz="1000" spc="114" dirty="0">
                <a:solidFill>
                  <a:prstClr val="black"/>
                </a:solidFill>
                <a:cs typeface="Calibri"/>
              </a:rPr>
              <a:t> </a:t>
            </a:r>
            <a:r>
              <a:rPr sz="1000" spc="-10" dirty="0">
                <a:solidFill>
                  <a:prstClr val="black"/>
                </a:solidFill>
                <a:cs typeface="Calibri"/>
              </a:rPr>
              <a:t>with</a:t>
            </a:r>
            <a:endParaRPr sz="1000">
              <a:solidFill>
                <a:prstClr val="black"/>
              </a:solidFill>
              <a:cs typeface="Calibri"/>
            </a:endParaRPr>
          </a:p>
        </p:txBody>
      </p:sp>
      <p:sp>
        <p:nvSpPr>
          <p:cNvPr id="30" name="object 30"/>
          <p:cNvSpPr txBox="1"/>
          <p:nvPr/>
        </p:nvSpPr>
        <p:spPr>
          <a:xfrm>
            <a:off x="5354874" y="4105870"/>
            <a:ext cx="3805712" cy="480695"/>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interval-compressed</a:t>
            </a:r>
            <a:r>
              <a:rPr sz="1000" spc="-5" dirty="0">
                <a:solidFill>
                  <a:prstClr val="black"/>
                </a:solidFill>
                <a:cs typeface="Calibri"/>
              </a:rPr>
              <a:t> VDC/IE.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selection</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most </a:t>
            </a:r>
            <a:r>
              <a:rPr sz="1000" spc="-215" dirty="0">
                <a:solidFill>
                  <a:prstClr val="black"/>
                </a:solidFill>
                <a:cs typeface="Calibri"/>
              </a:rPr>
              <a:t> </a:t>
            </a:r>
            <a:r>
              <a:rPr sz="1000" spc="-10" dirty="0">
                <a:solidFill>
                  <a:prstClr val="black"/>
                </a:solidFill>
                <a:cs typeface="Calibri"/>
              </a:rPr>
              <a:t>appropriate consolidation should </a:t>
            </a:r>
            <a:r>
              <a:rPr sz="1000" spc="-25" dirty="0">
                <a:solidFill>
                  <a:prstClr val="black"/>
                </a:solidFill>
                <a:cs typeface="Calibri"/>
              </a:rPr>
              <a:t>take</a:t>
            </a:r>
            <a:r>
              <a:rPr sz="1000" spc="-20" dirty="0">
                <a:solidFill>
                  <a:prstClr val="black"/>
                </a:solidFill>
                <a:cs typeface="Calibri"/>
              </a:rPr>
              <a:t> </a:t>
            </a:r>
            <a:r>
              <a:rPr sz="1000" spc="-10" dirty="0">
                <a:solidFill>
                  <a:prstClr val="black"/>
                </a:solidFill>
                <a:cs typeface="Calibri"/>
              </a:rPr>
              <a:t>into account the </a:t>
            </a:r>
            <a:r>
              <a:rPr sz="1000" spc="-5" dirty="0">
                <a:solidFill>
                  <a:prstClr val="black"/>
                </a:solidFill>
                <a:cs typeface="Calibri"/>
              </a:rPr>
              <a:t> </a:t>
            </a:r>
            <a:r>
              <a:rPr sz="1000" spc="-10" dirty="0">
                <a:solidFill>
                  <a:prstClr val="black"/>
                </a:solidFill>
                <a:cs typeface="Calibri"/>
              </a:rPr>
              <a:t>ChT</a:t>
            </a:r>
            <a:r>
              <a:rPr sz="1000" spc="45" dirty="0">
                <a:solidFill>
                  <a:prstClr val="black"/>
                </a:solidFill>
                <a:cs typeface="Calibri"/>
              </a:rPr>
              <a:t> </a:t>
            </a:r>
            <a:r>
              <a:rPr sz="1000" spc="-10" dirty="0">
                <a:solidFill>
                  <a:prstClr val="black"/>
                </a:solidFill>
                <a:cs typeface="Calibri"/>
              </a:rPr>
              <a:t>regimen</a:t>
            </a:r>
            <a:r>
              <a:rPr sz="1000" spc="105" dirty="0">
                <a:solidFill>
                  <a:prstClr val="black"/>
                </a:solidFill>
                <a:cs typeface="Calibri"/>
              </a:rPr>
              <a:t> </a:t>
            </a:r>
            <a:r>
              <a:rPr sz="1000" spc="-10" dirty="0">
                <a:solidFill>
                  <a:prstClr val="black"/>
                </a:solidFill>
                <a:cs typeface="Calibri"/>
              </a:rPr>
              <a:t>received</a:t>
            </a:r>
            <a:r>
              <a:rPr sz="1000" spc="100" dirty="0">
                <a:solidFill>
                  <a:prstClr val="black"/>
                </a:solidFill>
                <a:cs typeface="Calibri"/>
              </a:rPr>
              <a:t> </a:t>
            </a:r>
            <a:r>
              <a:rPr sz="1000" spc="-10" dirty="0">
                <a:solidFill>
                  <a:prstClr val="black"/>
                </a:solidFill>
                <a:cs typeface="Calibri"/>
              </a:rPr>
              <a:t>and</a:t>
            </a:r>
            <a:r>
              <a:rPr sz="1000" spc="95" dirty="0">
                <a:solidFill>
                  <a:prstClr val="black"/>
                </a:solidFill>
                <a:cs typeface="Calibri"/>
              </a:rPr>
              <a:t> </a:t>
            </a:r>
            <a:r>
              <a:rPr sz="1000" spc="-10" dirty="0">
                <a:solidFill>
                  <a:prstClr val="black"/>
                </a:solidFill>
                <a:cs typeface="Calibri"/>
              </a:rPr>
              <a:t>need</a:t>
            </a:r>
            <a:r>
              <a:rPr sz="1000" spc="110" dirty="0">
                <a:solidFill>
                  <a:prstClr val="black"/>
                </a:solidFill>
                <a:cs typeface="Calibri"/>
              </a:rPr>
              <a:t> </a:t>
            </a:r>
            <a:r>
              <a:rPr sz="1000" spc="-15" dirty="0">
                <a:solidFill>
                  <a:prstClr val="black"/>
                </a:solidFill>
                <a:cs typeface="Calibri"/>
              </a:rPr>
              <a:t>for</a:t>
            </a:r>
            <a:r>
              <a:rPr sz="1000" spc="100" dirty="0">
                <a:solidFill>
                  <a:prstClr val="black"/>
                </a:solidFill>
                <a:cs typeface="Calibri"/>
              </a:rPr>
              <a:t> </a:t>
            </a:r>
            <a:r>
              <a:rPr sz="1000" spc="-40" dirty="0">
                <a:solidFill>
                  <a:prstClr val="black"/>
                </a:solidFill>
                <a:cs typeface="Calibri"/>
              </a:rPr>
              <a:t>RT.</a:t>
            </a:r>
            <a:endParaRPr sz="1000">
              <a:solidFill>
                <a:prstClr val="black"/>
              </a:solidFill>
              <a:cs typeface="Calibri"/>
            </a:endParaRPr>
          </a:p>
        </p:txBody>
      </p:sp>
      <p:sp>
        <p:nvSpPr>
          <p:cNvPr id="31" name="object 31"/>
          <p:cNvSpPr txBox="1"/>
          <p:nvPr/>
        </p:nvSpPr>
        <p:spPr>
          <a:xfrm>
            <a:off x="5207842" y="4560904"/>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Complete</a:t>
            </a:r>
            <a:r>
              <a:rPr sz="1000" spc="10" dirty="0">
                <a:solidFill>
                  <a:prstClr val="black"/>
                </a:solidFill>
                <a:cs typeface="Calibri"/>
              </a:rPr>
              <a:t> </a:t>
            </a:r>
            <a:r>
              <a:rPr sz="1000" spc="-10" dirty="0">
                <a:solidFill>
                  <a:prstClr val="black"/>
                </a:solidFill>
                <a:cs typeface="Calibri"/>
              </a:rPr>
              <a:t>surgical</a:t>
            </a:r>
            <a:r>
              <a:rPr sz="1000" spc="25" dirty="0">
                <a:solidFill>
                  <a:prstClr val="black"/>
                </a:solidFill>
                <a:cs typeface="Calibri"/>
              </a:rPr>
              <a:t> </a:t>
            </a:r>
            <a:r>
              <a:rPr sz="1000" spc="-15" dirty="0">
                <a:solidFill>
                  <a:prstClr val="black"/>
                </a:solidFill>
                <a:cs typeface="Calibri"/>
              </a:rPr>
              <a:t>excision,</a:t>
            </a:r>
            <a:r>
              <a:rPr sz="1000" spc="25" dirty="0">
                <a:solidFill>
                  <a:prstClr val="black"/>
                </a:solidFill>
                <a:cs typeface="Calibri"/>
              </a:rPr>
              <a:t> </a:t>
            </a:r>
            <a:r>
              <a:rPr sz="1000" spc="-10" dirty="0">
                <a:solidFill>
                  <a:prstClr val="black"/>
                </a:solidFill>
                <a:cs typeface="Calibri"/>
              </a:rPr>
              <a:t>when</a:t>
            </a:r>
            <a:r>
              <a:rPr sz="1000" spc="30" dirty="0">
                <a:solidFill>
                  <a:prstClr val="black"/>
                </a:solidFill>
                <a:cs typeface="Calibri"/>
              </a:rPr>
              <a:t> </a:t>
            </a:r>
            <a:r>
              <a:rPr sz="1000" spc="-10" dirty="0">
                <a:solidFill>
                  <a:prstClr val="black"/>
                </a:solidFill>
                <a:cs typeface="Calibri"/>
              </a:rPr>
              <a:t>feasible,</a:t>
            </a:r>
            <a:r>
              <a:rPr sz="1000" spc="20" dirty="0">
                <a:solidFill>
                  <a:prstClr val="black"/>
                </a:solidFill>
                <a:cs typeface="Calibri"/>
              </a:rPr>
              <a:t> </a:t>
            </a:r>
            <a:r>
              <a:rPr sz="1000" spc="-10" dirty="0">
                <a:solidFill>
                  <a:prstClr val="black"/>
                </a:solidFill>
                <a:cs typeface="Calibri"/>
              </a:rPr>
              <a:t>rather</a:t>
            </a:r>
            <a:r>
              <a:rPr sz="1000" spc="20" dirty="0">
                <a:solidFill>
                  <a:prstClr val="black"/>
                </a:solidFill>
                <a:cs typeface="Calibri"/>
              </a:rPr>
              <a:t> </a:t>
            </a:r>
            <a:r>
              <a:rPr sz="1000" spc="-10" dirty="0">
                <a:solidFill>
                  <a:prstClr val="black"/>
                </a:solidFill>
                <a:cs typeface="Calibri"/>
              </a:rPr>
              <a:t>than</a:t>
            </a:r>
            <a:r>
              <a:rPr sz="1000" spc="25" dirty="0">
                <a:solidFill>
                  <a:prstClr val="black"/>
                </a:solidFill>
                <a:cs typeface="Calibri"/>
              </a:rPr>
              <a:t> </a:t>
            </a:r>
            <a:r>
              <a:rPr sz="1000" spc="-10" dirty="0">
                <a:solidFill>
                  <a:prstClr val="black"/>
                </a:solidFill>
                <a:cs typeface="Calibri"/>
              </a:rPr>
              <a:t>RT</a:t>
            </a:r>
            <a:endParaRPr sz="1000">
              <a:solidFill>
                <a:prstClr val="black"/>
              </a:solidFill>
              <a:cs typeface="Calibri"/>
            </a:endParaRPr>
          </a:p>
        </p:txBody>
      </p:sp>
      <p:sp>
        <p:nvSpPr>
          <p:cNvPr id="32" name="object 32"/>
          <p:cNvSpPr txBox="1"/>
          <p:nvPr/>
        </p:nvSpPr>
        <p:spPr>
          <a:xfrm>
            <a:off x="5354874" y="4712823"/>
            <a:ext cx="3804070" cy="329565"/>
          </a:xfrm>
          <a:prstGeom prst="rect">
            <a:avLst/>
          </a:prstGeom>
        </p:spPr>
        <p:txBody>
          <a:bodyPr vert="horz" wrap="square" lIns="0" tIns="12065" rIns="0" bIns="0" rtlCol="0">
            <a:spAutoFit/>
          </a:bodyPr>
          <a:lstStyle/>
          <a:p>
            <a:pPr marL="12700" marR="5080">
              <a:spcBef>
                <a:spcPts val="95"/>
              </a:spcBef>
            </a:pPr>
            <a:r>
              <a:rPr sz="1000" spc="-15" dirty="0">
                <a:solidFill>
                  <a:prstClr val="black"/>
                </a:solidFill>
                <a:cs typeface="Calibri"/>
              </a:rPr>
              <a:t>as</a:t>
            </a:r>
            <a:r>
              <a:rPr sz="1000" spc="185" dirty="0">
                <a:solidFill>
                  <a:prstClr val="black"/>
                </a:solidFill>
                <a:cs typeface="Calibri"/>
              </a:rPr>
              <a:t> </a:t>
            </a:r>
            <a:r>
              <a:rPr sz="1000" spc="-15" dirty="0">
                <a:solidFill>
                  <a:prstClr val="black"/>
                </a:solidFill>
                <a:cs typeface="Calibri"/>
              </a:rPr>
              <a:t>a</a:t>
            </a:r>
            <a:r>
              <a:rPr sz="1000" spc="175" dirty="0">
                <a:solidFill>
                  <a:prstClr val="black"/>
                </a:solidFill>
                <a:cs typeface="Calibri"/>
              </a:rPr>
              <a:t> </a:t>
            </a:r>
            <a:r>
              <a:rPr sz="1000" spc="-10" dirty="0">
                <a:solidFill>
                  <a:prstClr val="black"/>
                </a:solidFill>
                <a:cs typeface="Calibri"/>
              </a:rPr>
              <a:t>sole</a:t>
            </a:r>
            <a:r>
              <a:rPr sz="1000" spc="190" dirty="0">
                <a:solidFill>
                  <a:prstClr val="black"/>
                </a:solidFill>
                <a:cs typeface="Calibri"/>
              </a:rPr>
              <a:t> </a:t>
            </a:r>
            <a:r>
              <a:rPr sz="1000" spc="-10" dirty="0">
                <a:solidFill>
                  <a:prstClr val="black"/>
                </a:solidFill>
                <a:cs typeface="Calibri"/>
              </a:rPr>
              <a:t>modality</a:t>
            </a:r>
            <a:r>
              <a:rPr sz="1000" spc="185" dirty="0">
                <a:solidFill>
                  <a:prstClr val="black"/>
                </a:solidFill>
                <a:cs typeface="Calibri"/>
              </a:rPr>
              <a:t> </a:t>
            </a:r>
            <a:r>
              <a:rPr sz="1000" spc="-5" dirty="0">
                <a:solidFill>
                  <a:prstClr val="black"/>
                </a:solidFill>
                <a:cs typeface="Calibri"/>
              </a:rPr>
              <a:t>is</a:t>
            </a:r>
            <a:r>
              <a:rPr sz="1000" spc="185" dirty="0">
                <a:solidFill>
                  <a:prstClr val="black"/>
                </a:solidFill>
                <a:cs typeface="Calibri"/>
              </a:rPr>
              <a:t> </a:t>
            </a:r>
            <a:r>
              <a:rPr sz="1000" spc="-15" dirty="0">
                <a:solidFill>
                  <a:prstClr val="black"/>
                </a:solidFill>
                <a:cs typeface="Calibri"/>
              </a:rPr>
              <a:t>regarded</a:t>
            </a:r>
            <a:r>
              <a:rPr sz="1000" spc="185" dirty="0">
                <a:solidFill>
                  <a:prstClr val="black"/>
                </a:solidFill>
                <a:cs typeface="Calibri"/>
              </a:rPr>
              <a:t> </a:t>
            </a:r>
            <a:r>
              <a:rPr sz="1000" spc="-15" dirty="0">
                <a:solidFill>
                  <a:prstClr val="black"/>
                </a:solidFill>
                <a:cs typeface="Calibri"/>
              </a:rPr>
              <a:t>as</a:t>
            </a:r>
            <a:r>
              <a:rPr sz="1000" spc="175" dirty="0">
                <a:solidFill>
                  <a:prstClr val="black"/>
                </a:solidFill>
                <a:cs typeface="Calibri"/>
              </a:rPr>
              <a:t> </a:t>
            </a:r>
            <a:r>
              <a:rPr sz="1000" spc="-10" dirty="0">
                <a:solidFill>
                  <a:prstClr val="black"/>
                </a:solidFill>
                <a:cs typeface="Calibri"/>
              </a:rPr>
              <a:t>the</a:t>
            </a:r>
            <a:r>
              <a:rPr sz="1000" spc="180" dirty="0">
                <a:solidFill>
                  <a:prstClr val="black"/>
                </a:solidFill>
                <a:cs typeface="Calibri"/>
              </a:rPr>
              <a:t> </a:t>
            </a:r>
            <a:r>
              <a:rPr sz="1000" spc="-10" dirty="0">
                <a:solidFill>
                  <a:prstClr val="black"/>
                </a:solidFill>
                <a:cs typeface="Calibri"/>
              </a:rPr>
              <a:t>best</a:t>
            </a:r>
            <a:r>
              <a:rPr sz="1000" spc="175" dirty="0">
                <a:solidFill>
                  <a:prstClr val="black"/>
                </a:solidFill>
                <a:cs typeface="Calibri"/>
              </a:rPr>
              <a:t> </a:t>
            </a:r>
            <a:r>
              <a:rPr sz="1000" spc="-10" dirty="0">
                <a:solidFill>
                  <a:prstClr val="black"/>
                </a:solidFill>
                <a:cs typeface="Calibri"/>
              </a:rPr>
              <a:t>modality</a:t>
            </a:r>
            <a:r>
              <a:rPr sz="1000" spc="170" dirty="0">
                <a:solidFill>
                  <a:prstClr val="black"/>
                </a:solidFill>
                <a:cs typeface="Calibri"/>
              </a:rPr>
              <a:t> </a:t>
            </a:r>
            <a:r>
              <a:rPr sz="1000" spc="-10" dirty="0">
                <a:solidFill>
                  <a:prstClr val="black"/>
                </a:solidFill>
                <a:cs typeface="Calibri"/>
              </a:rPr>
              <a:t>of </a:t>
            </a:r>
            <a:r>
              <a:rPr sz="1000" spc="-210" dirty="0">
                <a:solidFill>
                  <a:prstClr val="black"/>
                </a:solidFill>
                <a:cs typeface="Calibri"/>
              </a:rPr>
              <a:t> </a:t>
            </a:r>
            <a:r>
              <a:rPr sz="1000" spc="-10" dirty="0">
                <a:solidFill>
                  <a:prstClr val="black"/>
                </a:solidFill>
                <a:cs typeface="Calibri"/>
              </a:rPr>
              <a:t>local</a:t>
            </a:r>
            <a:r>
              <a:rPr sz="1000" spc="105" dirty="0">
                <a:solidFill>
                  <a:prstClr val="black"/>
                </a:solidFill>
                <a:cs typeface="Calibri"/>
              </a:rPr>
              <a:t> </a:t>
            </a:r>
            <a:r>
              <a:rPr sz="1000" spc="-10" dirty="0">
                <a:solidFill>
                  <a:prstClr val="black"/>
                </a:solidFill>
                <a:cs typeface="Calibri"/>
              </a:rPr>
              <a:t>tumour</a:t>
            </a:r>
            <a:r>
              <a:rPr sz="1000" spc="95" dirty="0">
                <a:solidFill>
                  <a:prstClr val="black"/>
                </a:solidFill>
                <a:cs typeface="Calibri"/>
              </a:rPr>
              <a:t> </a:t>
            </a:r>
            <a:r>
              <a:rPr sz="1000" spc="-10" dirty="0">
                <a:solidFill>
                  <a:prstClr val="black"/>
                </a:solidFill>
                <a:cs typeface="Calibri"/>
              </a:rPr>
              <a:t>control</a:t>
            </a:r>
            <a:r>
              <a:rPr sz="1000" spc="105" dirty="0">
                <a:solidFill>
                  <a:prstClr val="black"/>
                </a:solidFill>
                <a:cs typeface="Calibri"/>
              </a:rPr>
              <a:t> </a:t>
            </a:r>
            <a:r>
              <a:rPr sz="1000" spc="-30" dirty="0">
                <a:solidFill>
                  <a:prstClr val="black"/>
                </a:solidFill>
                <a:cs typeface="Calibri"/>
              </a:rPr>
              <a:t>[IV,</a:t>
            </a:r>
            <a:r>
              <a:rPr sz="1000" spc="100" dirty="0">
                <a:solidFill>
                  <a:prstClr val="black"/>
                </a:solidFill>
                <a:cs typeface="Calibri"/>
              </a:rPr>
              <a:t> </a:t>
            </a:r>
            <a:r>
              <a:rPr sz="1000" spc="-10" dirty="0">
                <a:solidFill>
                  <a:prstClr val="black"/>
                </a:solidFill>
                <a:cs typeface="Calibri"/>
              </a:rPr>
              <a:t>A].</a:t>
            </a:r>
            <a:endParaRPr sz="1000">
              <a:solidFill>
                <a:prstClr val="black"/>
              </a:solidFill>
              <a:cs typeface="Calibri"/>
            </a:endParaRPr>
          </a:p>
        </p:txBody>
      </p:sp>
      <p:sp>
        <p:nvSpPr>
          <p:cNvPr id="33" name="object 33"/>
          <p:cNvSpPr txBox="1"/>
          <p:nvPr/>
        </p:nvSpPr>
        <p:spPr>
          <a:xfrm>
            <a:off x="5207844" y="5016659"/>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RT</a:t>
            </a:r>
            <a:r>
              <a:rPr sz="1000" spc="110" dirty="0">
                <a:solidFill>
                  <a:prstClr val="black"/>
                </a:solidFill>
                <a:cs typeface="Calibri"/>
              </a:rPr>
              <a:t> </a:t>
            </a:r>
            <a:r>
              <a:rPr sz="1000" spc="-10" dirty="0">
                <a:solidFill>
                  <a:prstClr val="black"/>
                </a:solidFill>
                <a:cs typeface="Calibri"/>
              </a:rPr>
              <a:t>alone</a:t>
            </a:r>
            <a:r>
              <a:rPr sz="1000" spc="114" dirty="0">
                <a:solidFill>
                  <a:prstClr val="black"/>
                </a:solidFill>
                <a:cs typeface="Calibri"/>
              </a:rPr>
              <a:t> </a:t>
            </a:r>
            <a:r>
              <a:rPr sz="1000" spc="-10" dirty="0">
                <a:solidFill>
                  <a:prstClr val="black"/>
                </a:solidFill>
                <a:cs typeface="Calibri"/>
              </a:rPr>
              <a:t>should</a:t>
            </a:r>
            <a:r>
              <a:rPr sz="1000" spc="114" dirty="0">
                <a:solidFill>
                  <a:prstClr val="black"/>
                </a:solidFill>
                <a:cs typeface="Calibri"/>
              </a:rPr>
              <a:t> </a:t>
            </a:r>
            <a:r>
              <a:rPr sz="1000" spc="-10" dirty="0">
                <a:solidFill>
                  <a:prstClr val="black"/>
                </a:solidFill>
                <a:cs typeface="Calibri"/>
              </a:rPr>
              <a:t>be</a:t>
            </a:r>
            <a:r>
              <a:rPr sz="1000" spc="114" dirty="0">
                <a:solidFill>
                  <a:prstClr val="black"/>
                </a:solidFill>
                <a:cs typeface="Calibri"/>
              </a:rPr>
              <a:t> </a:t>
            </a:r>
            <a:r>
              <a:rPr sz="1000" spc="-10" dirty="0">
                <a:solidFill>
                  <a:prstClr val="black"/>
                </a:solidFill>
                <a:cs typeface="Calibri"/>
              </a:rPr>
              <a:t>used</a:t>
            </a:r>
            <a:r>
              <a:rPr sz="1000" spc="114" dirty="0">
                <a:solidFill>
                  <a:prstClr val="black"/>
                </a:solidFill>
                <a:cs typeface="Calibri"/>
              </a:rPr>
              <a:t> </a:t>
            </a:r>
            <a:r>
              <a:rPr sz="1000" spc="-5" dirty="0">
                <a:solidFill>
                  <a:prstClr val="black"/>
                </a:solidFill>
                <a:cs typeface="Calibri"/>
              </a:rPr>
              <a:t>if</a:t>
            </a:r>
            <a:r>
              <a:rPr sz="1000" spc="80" dirty="0">
                <a:solidFill>
                  <a:prstClr val="black"/>
                </a:solidFill>
                <a:cs typeface="Calibri"/>
              </a:rPr>
              <a:t> </a:t>
            </a:r>
            <a:r>
              <a:rPr sz="1000" spc="-10" dirty="0">
                <a:solidFill>
                  <a:prstClr val="black"/>
                </a:solidFill>
                <a:cs typeface="Calibri"/>
              </a:rPr>
              <a:t>complete</a:t>
            </a:r>
            <a:r>
              <a:rPr sz="1000" spc="105" dirty="0">
                <a:solidFill>
                  <a:prstClr val="black"/>
                </a:solidFill>
                <a:cs typeface="Calibri"/>
              </a:rPr>
              <a:t> </a:t>
            </a:r>
            <a:r>
              <a:rPr sz="1000" spc="-10" dirty="0">
                <a:solidFill>
                  <a:prstClr val="black"/>
                </a:solidFill>
                <a:cs typeface="Calibri"/>
              </a:rPr>
              <a:t>surgical</a:t>
            </a:r>
            <a:r>
              <a:rPr sz="1000" spc="110" dirty="0">
                <a:solidFill>
                  <a:prstClr val="black"/>
                </a:solidFill>
                <a:cs typeface="Calibri"/>
              </a:rPr>
              <a:t> </a:t>
            </a:r>
            <a:r>
              <a:rPr sz="1000" spc="-15" dirty="0">
                <a:solidFill>
                  <a:prstClr val="black"/>
                </a:solidFill>
                <a:cs typeface="Calibri"/>
              </a:rPr>
              <a:t>excision</a:t>
            </a:r>
            <a:r>
              <a:rPr sz="1000" spc="114" dirty="0">
                <a:solidFill>
                  <a:prstClr val="black"/>
                </a:solidFill>
                <a:cs typeface="Calibri"/>
              </a:rPr>
              <a:t> </a:t>
            </a:r>
            <a:r>
              <a:rPr sz="1000" spc="-5" dirty="0">
                <a:solidFill>
                  <a:prstClr val="black"/>
                </a:solidFill>
                <a:cs typeface="Calibri"/>
              </a:rPr>
              <a:t>is</a:t>
            </a:r>
            <a:endParaRPr sz="1000">
              <a:solidFill>
                <a:prstClr val="black"/>
              </a:solidFill>
              <a:cs typeface="Calibri"/>
            </a:endParaRPr>
          </a:p>
        </p:txBody>
      </p:sp>
      <p:sp>
        <p:nvSpPr>
          <p:cNvPr id="34" name="object 34"/>
          <p:cNvSpPr txBox="1"/>
          <p:nvPr/>
        </p:nvSpPr>
        <p:spPr>
          <a:xfrm>
            <a:off x="5354874" y="5168577"/>
            <a:ext cx="3804070" cy="329565"/>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not</a:t>
            </a:r>
            <a:r>
              <a:rPr sz="1000" spc="95" dirty="0">
                <a:solidFill>
                  <a:prstClr val="black"/>
                </a:solidFill>
                <a:cs typeface="Calibri"/>
              </a:rPr>
              <a:t> </a:t>
            </a:r>
            <a:r>
              <a:rPr sz="1000" spc="-10" dirty="0">
                <a:solidFill>
                  <a:prstClr val="black"/>
                </a:solidFill>
                <a:cs typeface="Calibri"/>
              </a:rPr>
              <a:t>possible</a:t>
            </a:r>
            <a:r>
              <a:rPr sz="1000" spc="90" dirty="0">
                <a:solidFill>
                  <a:prstClr val="black"/>
                </a:solidFill>
                <a:cs typeface="Calibri"/>
              </a:rPr>
              <a:t> </a:t>
            </a:r>
            <a:r>
              <a:rPr sz="1000" spc="-10" dirty="0">
                <a:solidFill>
                  <a:prstClr val="black"/>
                </a:solidFill>
                <a:cs typeface="Calibri"/>
              </a:rPr>
              <a:t>and</a:t>
            </a:r>
            <a:r>
              <a:rPr sz="1000" spc="90" dirty="0">
                <a:solidFill>
                  <a:prstClr val="black"/>
                </a:solidFill>
                <a:cs typeface="Calibri"/>
              </a:rPr>
              <a:t> </a:t>
            </a:r>
            <a:r>
              <a:rPr sz="1000" spc="-5" dirty="0">
                <a:solidFill>
                  <a:prstClr val="black"/>
                </a:solidFill>
                <a:cs typeface="Calibri"/>
              </a:rPr>
              <a:t>in</a:t>
            </a:r>
            <a:r>
              <a:rPr sz="1000" spc="85" dirty="0">
                <a:solidFill>
                  <a:prstClr val="black"/>
                </a:solidFill>
                <a:cs typeface="Calibri"/>
              </a:rPr>
              <a:t> </a:t>
            </a:r>
            <a:r>
              <a:rPr sz="1000" spc="-10" dirty="0">
                <a:solidFill>
                  <a:prstClr val="black"/>
                </a:solidFill>
                <a:cs typeface="Calibri"/>
              </a:rPr>
              <a:t>primary</a:t>
            </a:r>
            <a:r>
              <a:rPr sz="1000" spc="90" dirty="0">
                <a:solidFill>
                  <a:prstClr val="black"/>
                </a:solidFill>
                <a:cs typeface="Calibri"/>
              </a:rPr>
              <a:t> </a:t>
            </a:r>
            <a:r>
              <a:rPr sz="1000" spc="-10" dirty="0">
                <a:solidFill>
                  <a:prstClr val="black"/>
                </a:solidFill>
                <a:cs typeface="Calibri"/>
              </a:rPr>
              <a:t>sites</a:t>
            </a:r>
            <a:r>
              <a:rPr sz="1000" spc="80" dirty="0">
                <a:solidFill>
                  <a:prstClr val="black"/>
                </a:solidFill>
                <a:cs typeface="Calibri"/>
              </a:rPr>
              <a:t> </a:t>
            </a:r>
            <a:r>
              <a:rPr sz="1000" spc="-10" dirty="0">
                <a:solidFill>
                  <a:prstClr val="black"/>
                </a:solidFill>
                <a:cs typeface="Calibri"/>
              </a:rPr>
              <a:t>where</a:t>
            </a:r>
            <a:r>
              <a:rPr sz="1000" spc="80" dirty="0">
                <a:solidFill>
                  <a:prstClr val="black"/>
                </a:solidFill>
                <a:cs typeface="Calibri"/>
              </a:rPr>
              <a:t> </a:t>
            </a:r>
            <a:r>
              <a:rPr sz="1000" spc="-10" dirty="0">
                <a:solidFill>
                  <a:prstClr val="black"/>
                </a:solidFill>
                <a:cs typeface="Calibri"/>
              </a:rPr>
              <a:t>surgery</a:t>
            </a:r>
            <a:r>
              <a:rPr sz="1000" spc="295" dirty="0">
                <a:solidFill>
                  <a:prstClr val="black"/>
                </a:solidFill>
                <a:cs typeface="Calibri"/>
              </a:rPr>
              <a:t> </a:t>
            </a:r>
            <a:r>
              <a:rPr sz="1000" spc="-5" dirty="0">
                <a:solidFill>
                  <a:prstClr val="black"/>
                </a:solidFill>
                <a:cs typeface="Calibri"/>
              </a:rPr>
              <a:t>will </a:t>
            </a:r>
            <a:r>
              <a:rPr sz="1000" spc="-215" dirty="0">
                <a:solidFill>
                  <a:prstClr val="black"/>
                </a:solidFill>
                <a:cs typeface="Calibri"/>
              </a:rPr>
              <a:t> </a:t>
            </a:r>
            <a:r>
              <a:rPr sz="1000" spc="-10" dirty="0">
                <a:solidFill>
                  <a:prstClr val="black"/>
                </a:solidFill>
                <a:cs typeface="Calibri"/>
              </a:rPr>
              <a:t>lead</a:t>
            </a:r>
            <a:r>
              <a:rPr sz="1000" spc="105" dirty="0">
                <a:solidFill>
                  <a:prstClr val="black"/>
                </a:solidFill>
                <a:cs typeface="Calibri"/>
              </a:rPr>
              <a:t> </a:t>
            </a:r>
            <a:r>
              <a:rPr sz="1000" spc="-10" dirty="0">
                <a:solidFill>
                  <a:prstClr val="black"/>
                </a:solidFill>
                <a:cs typeface="Calibri"/>
              </a:rPr>
              <a:t>to</a:t>
            </a:r>
            <a:r>
              <a:rPr sz="1000" spc="100" dirty="0">
                <a:solidFill>
                  <a:prstClr val="black"/>
                </a:solidFill>
                <a:cs typeface="Calibri"/>
              </a:rPr>
              <a:t> </a:t>
            </a:r>
            <a:r>
              <a:rPr sz="1000" spc="-10" dirty="0">
                <a:solidFill>
                  <a:prstClr val="black"/>
                </a:solidFill>
                <a:cs typeface="Calibri"/>
              </a:rPr>
              <a:t>unacceptable</a:t>
            </a:r>
            <a:r>
              <a:rPr sz="1000" spc="100" dirty="0">
                <a:solidFill>
                  <a:prstClr val="black"/>
                </a:solidFill>
                <a:cs typeface="Calibri"/>
              </a:rPr>
              <a:t> </a:t>
            </a:r>
            <a:r>
              <a:rPr sz="1000" spc="-10" dirty="0">
                <a:solidFill>
                  <a:prstClr val="black"/>
                </a:solidFill>
                <a:cs typeface="Calibri"/>
              </a:rPr>
              <a:t>morbidity</a:t>
            </a:r>
            <a:r>
              <a:rPr sz="1000" spc="110" dirty="0">
                <a:solidFill>
                  <a:prstClr val="black"/>
                </a:solidFill>
                <a:cs typeface="Calibri"/>
              </a:rPr>
              <a:t> </a:t>
            </a:r>
            <a:r>
              <a:rPr sz="1000" spc="-30" dirty="0">
                <a:solidFill>
                  <a:prstClr val="black"/>
                </a:solidFill>
                <a:cs typeface="Calibri"/>
              </a:rPr>
              <a:t>[IV,</a:t>
            </a:r>
            <a:r>
              <a:rPr sz="1000" spc="105" dirty="0">
                <a:solidFill>
                  <a:prstClr val="black"/>
                </a:solidFill>
                <a:cs typeface="Calibri"/>
              </a:rPr>
              <a:t> </a:t>
            </a:r>
            <a:r>
              <a:rPr sz="1000" spc="-10" dirty="0">
                <a:solidFill>
                  <a:prstClr val="black"/>
                </a:solidFill>
                <a:cs typeface="Calibri"/>
              </a:rPr>
              <a:t>A].</a:t>
            </a:r>
            <a:endParaRPr sz="1000">
              <a:solidFill>
                <a:prstClr val="black"/>
              </a:solidFill>
              <a:cs typeface="Calibri"/>
            </a:endParaRPr>
          </a:p>
        </p:txBody>
      </p:sp>
      <p:sp>
        <p:nvSpPr>
          <p:cNvPr id="35" name="object 35"/>
          <p:cNvSpPr txBox="1"/>
          <p:nvPr/>
        </p:nvSpPr>
        <p:spPr>
          <a:xfrm>
            <a:off x="5207842" y="5472415"/>
            <a:ext cx="3952622"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Adjuvant</a:t>
            </a:r>
            <a:r>
              <a:rPr sz="1000" spc="30" dirty="0">
                <a:solidFill>
                  <a:prstClr val="black"/>
                </a:solidFill>
                <a:cs typeface="Calibri"/>
              </a:rPr>
              <a:t> </a:t>
            </a:r>
            <a:r>
              <a:rPr sz="1000" spc="-10" dirty="0">
                <a:solidFill>
                  <a:prstClr val="black"/>
                </a:solidFill>
                <a:cs typeface="Calibri"/>
              </a:rPr>
              <a:t>RT</a:t>
            </a:r>
            <a:r>
              <a:rPr sz="1000" spc="30" dirty="0">
                <a:solidFill>
                  <a:prstClr val="black"/>
                </a:solidFill>
                <a:cs typeface="Calibri"/>
              </a:rPr>
              <a:t> </a:t>
            </a:r>
            <a:r>
              <a:rPr sz="1000" spc="-10" dirty="0">
                <a:solidFill>
                  <a:prstClr val="black"/>
                </a:solidFill>
                <a:cs typeface="Calibri"/>
              </a:rPr>
              <a:t>(preoperative</a:t>
            </a:r>
            <a:r>
              <a:rPr sz="1000" spc="40" dirty="0">
                <a:solidFill>
                  <a:prstClr val="black"/>
                </a:solidFill>
                <a:cs typeface="Calibri"/>
              </a:rPr>
              <a:t> </a:t>
            </a:r>
            <a:r>
              <a:rPr sz="1000" spc="-10" dirty="0">
                <a:solidFill>
                  <a:prstClr val="black"/>
                </a:solidFill>
                <a:cs typeface="Calibri"/>
              </a:rPr>
              <a:t>or</a:t>
            </a:r>
            <a:r>
              <a:rPr sz="1000" spc="30" dirty="0">
                <a:solidFill>
                  <a:prstClr val="black"/>
                </a:solidFill>
                <a:cs typeface="Calibri"/>
              </a:rPr>
              <a:t> </a:t>
            </a:r>
            <a:r>
              <a:rPr sz="1000" spc="-10" dirty="0">
                <a:solidFill>
                  <a:prstClr val="black"/>
                </a:solidFill>
                <a:cs typeface="Calibri"/>
              </a:rPr>
              <a:t>post-operative)</a:t>
            </a:r>
            <a:r>
              <a:rPr sz="1000" spc="40" dirty="0">
                <a:solidFill>
                  <a:prstClr val="black"/>
                </a:solidFill>
                <a:cs typeface="Calibri"/>
              </a:rPr>
              <a:t> </a:t>
            </a:r>
            <a:r>
              <a:rPr sz="1000" spc="-5" dirty="0">
                <a:solidFill>
                  <a:prstClr val="black"/>
                </a:solidFill>
                <a:cs typeface="Calibri"/>
              </a:rPr>
              <a:t>is</a:t>
            </a:r>
            <a:r>
              <a:rPr sz="1000" spc="25" dirty="0">
                <a:solidFill>
                  <a:prstClr val="black"/>
                </a:solidFill>
                <a:cs typeface="Calibri"/>
              </a:rPr>
              <a:t> </a:t>
            </a:r>
            <a:r>
              <a:rPr sz="1000" spc="-10" dirty="0">
                <a:solidFill>
                  <a:prstClr val="black"/>
                </a:solidFill>
                <a:cs typeface="Calibri"/>
              </a:rPr>
              <a:t>indicated</a:t>
            </a:r>
            <a:endParaRPr sz="1000">
              <a:solidFill>
                <a:prstClr val="black"/>
              </a:solidFill>
              <a:cs typeface="Calibri"/>
            </a:endParaRPr>
          </a:p>
        </p:txBody>
      </p:sp>
      <p:sp>
        <p:nvSpPr>
          <p:cNvPr id="36" name="object 36"/>
          <p:cNvSpPr txBox="1"/>
          <p:nvPr/>
        </p:nvSpPr>
        <p:spPr>
          <a:xfrm>
            <a:off x="5354874" y="5623612"/>
            <a:ext cx="3805712" cy="781624"/>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where the </a:t>
            </a:r>
            <a:r>
              <a:rPr sz="1000" spc="-5" dirty="0">
                <a:solidFill>
                  <a:prstClr val="black"/>
                </a:solidFill>
                <a:cs typeface="Calibri"/>
              </a:rPr>
              <a:t>original </a:t>
            </a:r>
            <a:r>
              <a:rPr sz="1000" spc="-10" dirty="0">
                <a:solidFill>
                  <a:prstClr val="black"/>
                </a:solidFill>
                <a:cs typeface="Calibri"/>
              </a:rPr>
              <a:t>involved tissues cannot be completely </a:t>
            </a:r>
            <a:r>
              <a:rPr sz="1000" spc="-5" dirty="0">
                <a:solidFill>
                  <a:prstClr val="black"/>
                </a:solidFill>
                <a:cs typeface="Calibri"/>
              </a:rPr>
              <a:t> </a:t>
            </a:r>
            <a:r>
              <a:rPr sz="1000" spc="-10" dirty="0">
                <a:solidFill>
                  <a:prstClr val="black"/>
                </a:solidFill>
                <a:cs typeface="Calibri"/>
              </a:rPr>
              <a:t>resected</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adequate</a:t>
            </a:r>
            <a:r>
              <a:rPr sz="1000" spc="-5" dirty="0">
                <a:solidFill>
                  <a:prstClr val="black"/>
                </a:solidFill>
                <a:cs typeface="Calibri"/>
              </a:rPr>
              <a:t> </a:t>
            </a:r>
            <a:r>
              <a:rPr sz="1000" spc="-10" dirty="0">
                <a:solidFill>
                  <a:prstClr val="black"/>
                </a:solidFill>
                <a:cs typeface="Calibri"/>
              </a:rPr>
              <a:t>surgical</a:t>
            </a:r>
            <a:r>
              <a:rPr sz="1000" spc="-5" dirty="0">
                <a:solidFill>
                  <a:prstClr val="black"/>
                </a:solidFill>
                <a:cs typeface="Calibri"/>
              </a:rPr>
              <a:t> </a:t>
            </a:r>
            <a:r>
              <a:rPr sz="1000" spc="-10" dirty="0">
                <a:solidFill>
                  <a:prstClr val="black"/>
                </a:solidFill>
                <a:cs typeface="Calibri"/>
              </a:rPr>
              <a:t>margins,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large- </a:t>
            </a:r>
            <a:r>
              <a:rPr sz="1000" spc="-5" dirty="0">
                <a:solidFill>
                  <a:prstClr val="black"/>
                </a:solidFill>
                <a:cs typeface="Calibri"/>
              </a:rPr>
              <a:t> </a:t>
            </a:r>
            <a:r>
              <a:rPr sz="1000" spc="-10" dirty="0">
                <a:solidFill>
                  <a:prstClr val="black"/>
                </a:solidFill>
                <a:cs typeface="Calibri"/>
              </a:rPr>
              <a:t>volume tumours or poor histological response </a:t>
            </a:r>
            <a:r>
              <a:rPr sz="1000" spc="-25" dirty="0">
                <a:solidFill>
                  <a:prstClr val="black"/>
                </a:solidFill>
                <a:cs typeface="Calibri"/>
              </a:rPr>
              <a:t>[IV, </a:t>
            </a:r>
            <a:r>
              <a:rPr sz="1000" spc="-5" dirty="0">
                <a:solidFill>
                  <a:prstClr val="black"/>
                </a:solidFill>
                <a:cs typeface="Calibri"/>
              </a:rPr>
              <a:t>B]. It </a:t>
            </a:r>
            <a:r>
              <a:rPr sz="1000" dirty="0">
                <a:solidFill>
                  <a:prstClr val="black"/>
                </a:solidFill>
                <a:cs typeface="Calibri"/>
              </a:rPr>
              <a:t> </a:t>
            </a:r>
            <a:r>
              <a:rPr sz="1000" spc="-10" dirty="0">
                <a:solidFill>
                  <a:prstClr val="black"/>
                </a:solidFill>
                <a:cs typeface="Calibri"/>
              </a:rPr>
              <a:t>should</a:t>
            </a:r>
            <a:r>
              <a:rPr sz="1000" spc="-5" dirty="0">
                <a:solidFill>
                  <a:prstClr val="black"/>
                </a:solidFill>
                <a:cs typeface="Calibri"/>
              </a:rPr>
              <a:t> </a:t>
            </a:r>
            <a:r>
              <a:rPr sz="1000" spc="-10" dirty="0">
                <a:solidFill>
                  <a:prstClr val="black"/>
                </a:solidFill>
                <a:cs typeface="Calibri"/>
              </a:rPr>
              <a:t>be considered </a:t>
            </a:r>
            <a:r>
              <a:rPr sz="1000" spc="-5" dirty="0">
                <a:solidFill>
                  <a:prstClr val="black"/>
                </a:solidFill>
                <a:cs typeface="Calibri"/>
              </a:rPr>
              <a:t>in </a:t>
            </a:r>
            <a:r>
              <a:rPr sz="1000" spc="-10" dirty="0">
                <a:solidFill>
                  <a:prstClr val="black"/>
                </a:solidFill>
                <a:cs typeface="Calibri"/>
              </a:rPr>
              <a:t>patients with</a:t>
            </a:r>
            <a:r>
              <a:rPr sz="1000" spc="204" dirty="0">
                <a:solidFill>
                  <a:prstClr val="black"/>
                </a:solidFill>
                <a:cs typeface="Calibri"/>
              </a:rPr>
              <a:t> </a:t>
            </a:r>
            <a:r>
              <a:rPr sz="1000" spc="-10" dirty="0">
                <a:solidFill>
                  <a:prstClr val="black"/>
                </a:solidFill>
                <a:cs typeface="Calibri"/>
              </a:rPr>
              <a:t>non-sacral</a:t>
            </a:r>
            <a:r>
              <a:rPr sz="1000" spc="204" dirty="0">
                <a:solidFill>
                  <a:prstClr val="black"/>
                </a:solidFill>
                <a:cs typeface="Calibri"/>
              </a:rPr>
              <a:t> </a:t>
            </a:r>
            <a:r>
              <a:rPr sz="1000" spc="-5" dirty="0">
                <a:solidFill>
                  <a:prstClr val="black"/>
                </a:solidFill>
                <a:cs typeface="Calibri"/>
              </a:rPr>
              <a:t>pelvic </a:t>
            </a:r>
            <a:r>
              <a:rPr sz="1000" dirty="0">
                <a:solidFill>
                  <a:prstClr val="black"/>
                </a:solidFill>
                <a:cs typeface="Calibri"/>
              </a:rPr>
              <a:t> </a:t>
            </a:r>
            <a:r>
              <a:rPr sz="1000" spc="-10" dirty="0">
                <a:solidFill>
                  <a:prstClr val="black"/>
                </a:solidFill>
                <a:cs typeface="Calibri"/>
              </a:rPr>
              <a:t>ES </a:t>
            </a:r>
            <a:r>
              <a:rPr sz="1000" spc="-15" dirty="0">
                <a:solidFill>
                  <a:prstClr val="black"/>
                </a:solidFill>
                <a:cs typeface="Calibri"/>
              </a:rPr>
              <a:t>regardless </a:t>
            </a:r>
            <a:r>
              <a:rPr sz="1000" spc="-10" dirty="0">
                <a:solidFill>
                  <a:prstClr val="black"/>
                </a:solidFill>
                <a:cs typeface="Calibri"/>
              </a:rPr>
              <a:t>of surgical margins, tumour volume or his- </a:t>
            </a:r>
            <a:r>
              <a:rPr sz="1000" spc="-5" dirty="0">
                <a:solidFill>
                  <a:prstClr val="black"/>
                </a:solidFill>
                <a:cs typeface="Calibri"/>
              </a:rPr>
              <a:t> </a:t>
            </a:r>
            <a:r>
              <a:rPr sz="1000" spc="-10" dirty="0">
                <a:solidFill>
                  <a:prstClr val="black"/>
                </a:solidFill>
                <a:cs typeface="Calibri"/>
              </a:rPr>
              <a:t>tological</a:t>
            </a:r>
            <a:r>
              <a:rPr sz="1000" spc="100" dirty="0">
                <a:solidFill>
                  <a:prstClr val="black"/>
                </a:solidFill>
                <a:cs typeface="Calibri"/>
              </a:rPr>
              <a:t> </a:t>
            </a:r>
            <a:r>
              <a:rPr sz="1000" spc="-10" dirty="0">
                <a:solidFill>
                  <a:prstClr val="black"/>
                </a:solidFill>
                <a:cs typeface="Calibri"/>
              </a:rPr>
              <a:t>response</a:t>
            </a:r>
            <a:r>
              <a:rPr sz="1000" spc="105" dirty="0">
                <a:solidFill>
                  <a:prstClr val="black"/>
                </a:solidFill>
                <a:cs typeface="Calibri"/>
              </a:rPr>
              <a:t> </a:t>
            </a:r>
            <a:r>
              <a:rPr sz="1000" spc="-10" dirty="0">
                <a:solidFill>
                  <a:prstClr val="black"/>
                </a:solidFill>
                <a:cs typeface="Calibri"/>
              </a:rPr>
              <a:t>[II,</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37" name="object 37"/>
          <p:cNvSpPr txBox="1"/>
          <p:nvPr/>
        </p:nvSpPr>
        <p:spPr>
          <a:xfrm>
            <a:off x="5207842" y="6535123"/>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5" dirty="0">
                <a:solidFill>
                  <a:prstClr val="black"/>
                </a:solidFill>
                <a:cs typeface="Calibri"/>
              </a:rPr>
              <a:t>Treatment</a:t>
            </a:r>
            <a:r>
              <a:rPr sz="1000" spc="170" dirty="0">
                <a:solidFill>
                  <a:prstClr val="black"/>
                </a:solidFill>
                <a:cs typeface="Calibri"/>
              </a:rPr>
              <a:t> </a:t>
            </a:r>
            <a:r>
              <a:rPr sz="1000" spc="-10" dirty="0">
                <a:solidFill>
                  <a:prstClr val="black"/>
                </a:solidFill>
                <a:cs typeface="Calibri"/>
              </a:rPr>
              <a:t>of</a:t>
            </a:r>
            <a:r>
              <a:rPr sz="1000" spc="165" dirty="0">
                <a:solidFill>
                  <a:prstClr val="black"/>
                </a:solidFill>
                <a:cs typeface="Calibri"/>
              </a:rPr>
              <a:t> </a:t>
            </a:r>
            <a:r>
              <a:rPr sz="1000" spc="-10" dirty="0">
                <a:solidFill>
                  <a:prstClr val="black"/>
                </a:solidFill>
                <a:cs typeface="Calibri"/>
              </a:rPr>
              <a:t>patients</a:t>
            </a:r>
            <a:r>
              <a:rPr sz="1000" spc="165" dirty="0">
                <a:solidFill>
                  <a:prstClr val="black"/>
                </a:solidFill>
                <a:cs typeface="Calibri"/>
              </a:rPr>
              <a:t> </a:t>
            </a:r>
            <a:r>
              <a:rPr sz="1000" spc="-10" dirty="0">
                <a:solidFill>
                  <a:prstClr val="black"/>
                </a:solidFill>
                <a:cs typeface="Calibri"/>
              </a:rPr>
              <a:t>with</a:t>
            </a:r>
            <a:r>
              <a:rPr sz="1000" spc="170" dirty="0">
                <a:solidFill>
                  <a:prstClr val="black"/>
                </a:solidFill>
                <a:cs typeface="Calibri"/>
              </a:rPr>
              <a:t> </a:t>
            </a:r>
            <a:r>
              <a:rPr sz="1000" spc="-15" dirty="0">
                <a:solidFill>
                  <a:prstClr val="black"/>
                </a:solidFill>
                <a:cs typeface="Calibri"/>
              </a:rPr>
              <a:t>extraskeletal</a:t>
            </a:r>
            <a:r>
              <a:rPr sz="1000" spc="155" dirty="0">
                <a:solidFill>
                  <a:prstClr val="black"/>
                </a:solidFill>
                <a:cs typeface="Calibri"/>
              </a:rPr>
              <a:t> </a:t>
            </a:r>
            <a:r>
              <a:rPr sz="1000" spc="-10" dirty="0">
                <a:solidFill>
                  <a:prstClr val="black"/>
                </a:solidFill>
                <a:cs typeface="Calibri"/>
              </a:rPr>
              <a:t>ES</a:t>
            </a:r>
            <a:r>
              <a:rPr sz="1000" spc="170" dirty="0">
                <a:solidFill>
                  <a:prstClr val="black"/>
                </a:solidFill>
                <a:cs typeface="Calibri"/>
              </a:rPr>
              <a:t> </a:t>
            </a:r>
            <a:r>
              <a:rPr sz="1000" spc="-10" dirty="0">
                <a:solidFill>
                  <a:prstClr val="black"/>
                </a:solidFill>
                <a:cs typeface="Calibri"/>
              </a:rPr>
              <a:t>follows</a:t>
            </a:r>
            <a:r>
              <a:rPr sz="1000" spc="160" dirty="0">
                <a:solidFill>
                  <a:prstClr val="black"/>
                </a:solidFill>
                <a:cs typeface="Calibri"/>
              </a:rPr>
              <a:t> </a:t>
            </a:r>
            <a:r>
              <a:rPr sz="1000" spc="-10" dirty="0">
                <a:solidFill>
                  <a:prstClr val="black"/>
                </a:solidFill>
                <a:cs typeface="Calibri"/>
              </a:rPr>
              <a:t>the</a:t>
            </a:r>
            <a:endParaRPr sz="1000">
              <a:solidFill>
                <a:prstClr val="black"/>
              </a:solidFill>
              <a:cs typeface="Calibri"/>
            </a:endParaRPr>
          </a:p>
        </p:txBody>
      </p:sp>
      <p:sp>
        <p:nvSpPr>
          <p:cNvPr id="38" name="object 38"/>
          <p:cNvSpPr txBox="1"/>
          <p:nvPr/>
        </p:nvSpPr>
        <p:spPr>
          <a:xfrm>
            <a:off x="5354874" y="6687043"/>
            <a:ext cx="2603346" cy="166071"/>
          </a:xfrm>
          <a:prstGeom prst="rect">
            <a:avLst/>
          </a:prstGeom>
        </p:spPr>
        <p:txBody>
          <a:bodyPr vert="horz" wrap="square" lIns="0" tIns="12065" rIns="0" bIns="0" rtlCol="0">
            <a:spAutoFit/>
          </a:bodyPr>
          <a:lstStyle/>
          <a:p>
            <a:pPr marL="12700">
              <a:spcBef>
                <a:spcPts val="95"/>
              </a:spcBef>
            </a:pPr>
            <a:r>
              <a:rPr sz="1000" spc="-15" dirty="0">
                <a:solidFill>
                  <a:prstClr val="black"/>
                </a:solidFill>
                <a:cs typeface="Calibri"/>
              </a:rPr>
              <a:t>same</a:t>
            </a:r>
            <a:r>
              <a:rPr sz="1000" spc="105" dirty="0">
                <a:solidFill>
                  <a:prstClr val="black"/>
                </a:solidFill>
                <a:cs typeface="Calibri"/>
              </a:rPr>
              <a:t> </a:t>
            </a:r>
            <a:r>
              <a:rPr sz="1000" spc="-10" dirty="0">
                <a:solidFill>
                  <a:prstClr val="black"/>
                </a:solidFill>
                <a:cs typeface="Calibri"/>
              </a:rPr>
              <a:t>principles</a:t>
            </a:r>
            <a:r>
              <a:rPr sz="1000" spc="110" dirty="0">
                <a:solidFill>
                  <a:prstClr val="black"/>
                </a:solidFill>
                <a:cs typeface="Calibri"/>
              </a:rPr>
              <a:t> </a:t>
            </a:r>
            <a:r>
              <a:rPr sz="1000" spc="-15" dirty="0">
                <a:solidFill>
                  <a:prstClr val="black"/>
                </a:solidFill>
                <a:cs typeface="Calibri"/>
              </a:rPr>
              <a:t>as</a:t>
            </a:r>
            <a:r>
              <a:rPr sz="1000" spc="110" dirty="0">
                <a:solidFill>
                  <a:prstClr val="black"/>
                </a:solidFill>
                <a:cs typeface="Calibri"/>
              </a:rPr>
              <a:t> </a:t>
            </a:r>
            <a:r>
              <a:rPr sz="1000" spc="-20" dirty="0">
                <a:solidFill>
                  <a:prstClr val="black"/>
                </a:solidFill>
                <a:cs typeface="Calibri"/>
              </a:rPr>
              <a:t>for</a:t>
            </a:r>
            <a:r>
              <a:rPr sz="1000" spc="105" dirty="0">
                <a:solidFill>
                  <a:prstClr val="black"/>
                </a:solidFill>
                <a:cs typeface="Calibri"/>
              </a:rPr>
              <a:t> </a:t>
            </a:r>
            <a:r>
              <a:rPr sz="1000" spc="-10" dirty="0">
                <a:solidFill>
                  <a:prstClr val="black"/>
                </a:solidFill>
                <a:cs typeface="Calibri"/>
              </a:rPr>
              <a:t>bone</a:t>
            </a:r>
            <a:r>
              <a:rPr sz="1000" spc="100" dirty="0">
                <a:solidFill>
                  <a:prstClr val="black"/>
                </a:solidFill>
                <a:cs typeface="Calibri"/>
              </a:rPr>
              <a:t> </a:t>
            </a:r>
            <a:r>
              <a:rPr sz="1000" spc="-10" dirty="0">
                <a:solidFill>
                  <a:prstClr val="black"/>
                </a:solidFill>
                <a:cs typeface="Calibri"/>
              </a:rPr>
              <a:t>ES</a:t>
            </a:r>
            <a:r>
              <a:rPr sz="1000" spc="105" dirty="0">
                <a:solidFill>
                  <a:prstClr val="black"/>
                </a:solidFill>
                <a:cs typeface="Calibri"/>
              </a:rPr>
              <a:t> </a:t>
            </a:r>
            <a:r>
              <a:rPr sz="1000" spc="-30" dirty="0">
                <a:solidFill>
                  <a:prstClr val="black"/>
                </a:solidFill>
                <a:cs typeface="Calibri"/>
              </a:rPr>
              <a:t>[IV,</a:t>
            </a:r>
            <a:r>
              <a:rPr sz="1000" spc="10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39" name="object 39"/>
          <p:cNvSpPr txBox="1"/>
          <p:nvPr/>
        </p:nvSpPr>
        <p:spPr>
          <a:xfrm>
            <a:off x="5207844" y="6838240"/>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5" dirty="0">
                <a:solidFill>
                  <a:prstClr val="black"/>
                </a:solidFill>
                <a:cs typeface="Calibri"/>
              </a:rPr>
              <a:t>For </a:t>
            </a:r>
            <a:r>
              <a:rPr sz="1000" spc="-20" dirty="0">
                <a:solidFill>
                  <a:prstClr val="black"/>
                </a:solidFill>
                <a:cs typeface="Calibri"/>
              </a:rPr>
              <a:t>cutaneous/subcutaneous</a:t>
            </a:r>
            <a:r>
              <a:rPr sz="1000" spc="-5" dirty="0">
                <a:solidFill>
                  <a:prstClr val="black"/>
                </a:solidFill>
                <a:cs typeface="Calibri"/>
              </a:rPr>
              <a:t> </a:t>
            </a:r>
            <a:r>
              <a:rPr sz="1000" spc="-15" dirty="0">
                <a:solidFill>
                  <a:prstClr val="black"/>
                </a:solidFill>
                <a:cs typeface="Calibri"/>
              </a:rPr>
              <a:t>ES,</a:t>
            </a:r>
            <a:r>
              <a:rPr sz="1000" spc="-30" dirty="0">
                <a:solidFill>
                  <a:prstClr val="black"/>
                </a:solidFill>
                <a:cs typeface="Calibri"/>
              </a:rPr>
              <a:t> </a:t>
            </a:r>
            <a:r>
              <a:rPr sz="1000" spc="-15" dirty="0">
                <a:solidFill>
                  <a:prstClr val="black"/>
                </a:solidFill>
                <a:cs typeface="Calibri"/>
              </a:rPr>
              <a:t>the</a:t>
            </a:r>
            <a:r>
              <a:rPr sz="1000" spc="-10" dirty="0">
                <a:solidFill>
                  <a:prstClr val="black"/>
                </a:solidFill>
                <a:cs typeface="Calibri"/>
              </a:rPr>
              <a:t> </a:t>
            </a:r>
            <a:r>
              <a:rPr sz="1000" spc="-20" dirty="0">
                <a:solidFill>
                  <a:prstClr val="black"/>
                </a:solidFill>
                <a:cs typeface="Calibri"/>
              </a:rPr>
              <a:t>number</a:t>
            </a:r>
            <a:r>
              <a:rPr sz="1000" spc="-15" dirty="0">
                <a:solidFill>
                  <a:prstClr val="black"/>
                </a:solidFill>
                <a:cs typeface="Calibri"/>
              </a:rPr>
              <a:t> of</a:t>
            </a:r>
            <a:r>
              <a:rPr sz="1000" spc="5" dirty="0">
                <a:solidFill>
                  <a:prstClr val="black"/>
                </a:solidFill>
                <a:cs typeface="Calibri"/>
              </a:rPr>
              <a:t> </a:t>
            </a:r>
            <a:r>
              <a:rPr sz="1000" spc="-15" dirty="0">
                <a:solidFill>
                  <a:prstClr val="black"/>
                </a:solidFill>
                <a:cs typeface="Calibri"/>
              </a:rPr>
              <a:t>ChT </a:t>
            </a:r>
            <a:r>
              <a:rPr sz="1000" spc="-20" dirty="0">
                <a:solidFill>
                  <a:prstClr val="black"/>
                </a:solidFill>
                <a:cs typeface="Calibri"/>
              </a:rPr>
              <a:t>cycles</a:t>
            </a:r>
            <a:endParaRPr sz="1000">
              <a:solidFill>
                <a:prstClr val="black"/>
              </a:solidFill>
              <a:cs typeface="Calibri"/>
            </a:endParaRPr>
          </a:p>
        </p:txBody>
      </p:sp>
      <p:sp>
        <p:nvSpPr>
          <p:cNvPr id="40" name="object 40"/>
          <p:cNvSpPr txBox="1"/>
          <p:nvPr/>
        </p:nvSpPr>
        <p:spPr>
          <a:xfrm>
            <a:off x="5354874" y="6990159"/>
            <a:ext cx="3605454" cy="166071"/>
          </a:xfrm>
          <a:prstGeom prst="rect">
            <a:avLst/>
          </a:prstGeom>
        </p:spPr>
        <p:txBody>
          <a:bodyPr vert="horz" wrap="square" lIns="0" tIns="12065" rIns="0" bIns="0" rtlCol="0">
            <a:spAutoFit/>
          </a:bodyPr>
          <a:lstStyle/>
          <a:p>
            <a:pPr marL="12700">
              <a:spcBef>
                <a:spcPts val="95"/>
              </a:spcBef>
            </a:pPr>
            <a:r>
              <a:rPr sz="1000" spc="-20" dirty="0">
                <a:solidFill>
                  <a:prstClr val="black"/>
                </a:solidFill>
                <a:cs typeface="Calibri"/>
              </a:rPr>
              <a:t>should</a:t>
            </a:r>
            <a:r>
              <a:rPr sz="1000" spc="90" dirty="0">
                <a:solidFill>
                  <a:prstClr val="black"/>
                </a:solidFill>
                <a:cs typeface="Calibri"/>
              </a:rPr>
              <a:t> </a:t>
            </a:r>
            <a:r>
              <a:rPr sz="1000" spc="-20" dirty="0">
                <a:solidFill>
                  <a:prstClr val="black"/>
                </a:solidFill>
                <a:cs typeface="Calibri"/>
              </a:rPr>
              <a:t>be</a:t>
            </a:r>
            <a:r>
              <a:rPr sz="1000" spc="95" dirty="0">
                <a:solidFill>
                  <a:prstClr val="black"/>
                </a:solidFill>
                <a:cs typeface="Calibri"/>
              </a:rPr>
              <a:t> </a:t>
            </a:r>
            <a:r>
              <a:rPr sz="1000" spc="-20" dirty="0">
                <a:solidFill>
                  <a:prstClr val="black"/>
                </a:solidFill>
                <a:cs typeface="Calibri"/>
              </a:rPr>
              <a:t>discussed</a:t>
            </a:r>
            <a:r>
              <a:rPr sz="1000" spc="95" dirty="0">
                <a:solidFill>
                  <a:prstClr val="black"/>
                </a:solidFill>
                <a:cs typeface="Calibri"/>
              </a:rPr>
              <a:t> </a:t>
            </a:r>
            <a:r>
              <a:rPr sz="1000" spc="-10" dirty="0">
                <a:solidFill>
                  <a:prstClr val="black"/>
                </a:solidFill>
                <a:cs typeface="Calibri"/>
              </a:rPr>
              <a:t>on</a:t>
            </a:r>
            <a:r>
              <a:rPr sz="1000" spc="85" dirty="0">
                <a:solidFill>
                  <a:prstClr val="black"/>
                </a:solidFill>
                <a:cs typeface="Calibri"/>
              </a:rPr>
              <a:t> </a:t>
            </a:r>
            <a:r>
              <a:rPr sz="1000" spc="-10" dirty="0">
                <a:solidFill>
                  <a:prstClr val="black"/>
                </a:solidFill>
                <a:cs typeface="Calibri"/>
              </a:rPr>
              <a:t>an</a:t>
            </a:r>
            <a:r>
              <a:rPr sz="1000" spc="80" dirty="0">
                <a:solidFill>
                  <a:prstClr val="black"/>
                </a:solidFill>
                <a:cs typeface="Calibri"/>
              </a:rPr>
              <a:t> </a:t>
            </a:r>
            <a:r>
              <a:rPr sz="1000" spc="-20" dirty="0">
                <a:solidFill>
                  <a:prstClr val="black"/>
                </a:solidFill>
                <a:cs typeface="Calibri"/>
              </a:rPr>
              <a:t>individual</a:t>
            </a:r>
            <a:r>
              <a:rPr sz="1000" spc="85" dirty="0">
                <a:solidFill>
                  <a:prstClr val="black"/>
                </a:solidFill>
                <a:cs typeface="Calibri"/>
              </a:rPr>
              <a:t> </a:t>
            </a:r>
            <a:r>
              <a:rPr sz="1000" spc="-20" dirty="0">
                <a:solidFill>
                  <a:prstClr val="black"/>
                </a:solidFill>
                <a:cs typeface="Calibri"/>
              </a:rPr>
              <a:t>case</a:t>
            </a:r>
            <a:r>
              <a:rPr sz="1000" spc="85" dirty="0">
                <a:solidFill>
                  <a:prstClr val="black"/>
                </a:solidFill>
                <a:cs typeface="Calibri"/>
              </a:rPr>
              <a:t> </a:t>
            </a:r>
            <a:r>
              <a:rPr sz="1000" spc="-20" dirty="0">
                <a:solidFill>
                  <a:prstClr val="black"/>
                </a:solidFill>
                <a:cs typeface="Calibri"/>
              </a:rPr>
              <a:t>basis</a:t>
            </a:r>
            <a:r>
              <a:rPr sz="1000" spc="95" dirty="0">
                <a:solidFill>
                  <a:prstClr val="black"/>
                </a:solidFill>
                <a:cs typeface="Calibri"/>
              </a:rPr>
              <a:t> </a:t>
            </a:r>
            <a:r>
              <a:rPr sz="1000" spc="-45" dirty="0">
                <a:solidFill>
                  <a:prstClr val="black"/>
                </a:solidFill>
                <a:cs typeface="Calibri"/>
              </a:rPr>
              <a:t>[V,</a:t>
            </a:r>
            <a:r>
              <a:rPr sz="1000" spc="95" dirty="0">
                <a:solidFill>
                  <a:prstClr val="black"/>
                </a:solidFill>
                <a:cs typeface="Calibri"/>
              </a:rPr>
              <a:t> </a:t>
            </a:r>
            <a:r>
              <a:rPr sz="1000" spc="-15" dirty="0">
                <a:solidFill>
                  <a:prstClr val="black"/>
                </a:solidFill>
                <a:cs typeface="Calibri"/>
              </a:rPr>
              <a:t>C].</a:t>
            </a:r>
            <a:endParaRPr sz="1000">
              <a:solidFill>
                <a:prstClr val="black"/>
              </a:solidFill>
              <a:cs typeface="Calibri"/>
            </a:endParaRPr>
          </a:p>
        </p:txBody>
      </p:sp>
      <p:sp>
        <p:nvSpPr>
          <p:cNvPr id="41" name="object 41"/>
          <p:cNvSpPr txBox="1"/>
          <p:nvPr/>
        </p:nvSpPr>
        <p:spPr>
          <a:xfrm>
            <a:off x="5207842" y="7142077"/>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For</a:t>
            </a:r>
            <a:r>
              <a:rPr sz="1000" spc="105" dirty="0">
                <a:solidFill>
                  <a:prstClr val="black"/>
                </a:solidFill>
                <a:cs typeface="Calibri"/>
              </a:rPr>
              <a:t> </a:t>
            </a:r>
            <a:r>
              <a:rPr sz="1000" spc="-10" dirty="0">
                <a:solidFill>
                  <a:prstClr val="black"/>
                </a:solidFill>
                <a:cs typeface="Calibri"/>
              </a:rPr>
              <a:t>patients</a:t>
            </a:r>
            <a:r>
              <a:rPr sz="1000" spc="100" dirty="0">
                <a:solidFill>
                  <a:prstClr val="black"/>
                </a:solidFill>
                <a:cs typeface="Calibri"/>
              </a:rPr>
              <a:t> </a:t>
            </a:r>
            <a:r>
              <a:rPr sz="1000" spc="-10" dirty="0">
                <a:solidFill>
                  <a:prstClr val="black"/>
                </a:solidFill>
                <a:cs typeface="Calibri"/>
              </a:rPr>
              <a:t>with</a:t>
            </a:r>
            <a:r>
              <a:rPr sz="1000" spc="100" dirty="0">
                <a:solidFill>
                  <a:prstClr val="black"/>
                </a:solidFill>
                <a:cs typeface="Calibri"/>
              </a:rPr>
              <a:t> </a:t>
            </a:r>
            <a:r>
              <a:rPr sz="1000" spc="-15" dirty="0">
                <a:solidFill>
                  <a:prstClr val="black"/>
                </a:solidFill>
                <a:cs typeface="Calibri"/>
              </a:rPr>
              <a:t>metastases</a:t>
            </a:r>
            <a:r>
              <a:rPr sz="1000" spc="95" dirty="0">
                <a:solidFill>
                  <a:prstClr val="black"/>
                </a:solidFill>
                <a:cs typeface="Calibri"/>
              </a:rPr>
              <a:t> </a:t>
            </a:r>
            <a:r>
              <a:rPr sz="1000" spc="-10" dirty="0">
                <a:solidFill>
                  <a:prstClr val="black"/>
                </a:solidFill>
                <a:cs typeface="Calibri"/>
              </a:rPr>
              <a:t>at</a:t>
            </a:r>
            <a:r>
              <a:rPr sz="1000" spc="90" dirty="0">
                <a:solidFill>
                  <a:prstClr val="black"/>
                </a:solidFill>
                <a:cs typeface="Calibri"/>
              </a:rPr>
              <a:t> </a:t>
            </a:r>
            <a:r>
              <a:rPr sz="1000" spc="-10" dirty="0">
                <a:solidFill>
                  <a:prstClr val="black"/>
                </a:solidFill>
                <a:cs typeface="Calibri"/>
              </a:rPr>
              <a:t>diagnosis,</a:t>
            </a:r>
            <a:r>
              <a:rPr sz="1000" spc="105" dirty="0">
                <a:solidFill>
                  <a:prstClr val="black"/>
                </a:solidFill>
                <a:cs typeface="Calibri"/>
              </a:rPr>
              <a:t> </a:t>
            </a:r>
            <a:r>
              <a:rPr sz="1000" spc="-10" dirty="0">
                <a:solidFill>
                  <a:prstClr val="black"/>
                </a:solidFill>
                <a:cs typeface="Calibri"/>
              </a:rPr>
              <a:t>ChT</a:t>
            </a:r>
            <a:r>
              <a:rPr sz="1000" spc="105" dirty="0">
                <a:solidFill>
                  <a:prstClr val="black"/>
                </a:solidFill>
                <a:cs typeface="Calibri"/>
              </a:rPr>
              <a:t> </a:t>
            </a:r>
            <a:r>
              <a:rPr sz="1000" spc="-5" dirty="0">
                <a:solidFill>
                  <a:prstClr val="black"/>
                </a:solidFill>
                <a:cs typeface="Calibri"/>
              </a:rPr>
              <a:t>is</a:t>
            </a:r>
            <a:r>
              <a:rPr sz="1000" spc="100" dirty="0">
                <a:solidFill>
                  <a:prstClr val="black"/>
                </a:solidFill>
                <a:cs typeface="Calibri"/>
              </a:rPr>
              <a:t> </a:t>
            </a:r>
            <a:r>
              <a:rPr sz="1000" spc="-10" dirty="0">
                <a:solidFill>
                  <a:prstClr val="black"/>
                </a:solidFill>
                <a:cs typeface="Calibri"/>
              </a:rPr>
              <a:t>similar</a:t>
            </a:r>
            <a:endParaRPr sz="1000">
              <a:solidFill>
                <a:prstClr val="black"/>
              </a:solidFill>
              <a:cs typeface="Calibri"/>
            </a:endParaRPr>
          </a:p>
        </p:txBody>
      </p:sp>
      <p:sp>
        <p:nvSpPr>
          <p:cNvPr id="42" name="object 42"/>
          <p:cNvSpPr txBox="1"/>
          <p:nvPr/>
        </p:nvSpPr>
        <p:spPr>
          <a:xfrm>
            <a:off x="5354876" y="7293996"/>
            <a:ext cx="2405551" cy="166071"/>
          </a:xfrm>
          <a:prstGeom prst="rect">
            <a:avLst/>
          </a:prstGeom>
        </p:spPr>
        <p:txBody>
          <a:bodyPr vert="horz" wrap="square" lIns="0" tIns="12065" rIns="0" bIns="0" rtlCol="0">
            <a:spAutoFit/>
          </a:bodyPr>
          <a:lstStyle/>
          <a:p>
            <a:pPr marL="12700">
              <a:spcBef>
                <a:spcPts val="95"/>
              </a:spcBef>
            </a:pPr>
            <a:r>
              <a:rPr sz="1000" spc="-10" dirty="0">
                <a:solidFill>
                  <a:prstClr val="black"/>
                </a:solidFill>
                <a:cs typeface="Calibri"/>
              </a:rPr>
              <a:t>to</a:t>
            </a:r>
            <a:r>
              <a:rPr sz="1000" spc="105" dirty="0">
                <a:solidFill>
                  <a:prstClr val="black"/>
                </a:solidFill>
                <a:cs typeface="Calibri"/>
              </a:rPr>
              <a:t> </a:t>
            </a:r>
            <a:r>
              <a:rPr sz="1000" spc="-10" dirty="0">
                <a:solidFill>
                  <a:prstClr val="black"/>
                </a:solidFill>
                <a:cs typeface="Calibri"/>
              </a:rPr>
              <a:t>that</a:t>
            </a:r>
            <a:r>
              <a:rPr sz="1000" spc="100" dirty="0">
                <a:solidFill>
                  <a:prstClr val="black"/>
                </a:solidFill>
                <a:cs typeface="Calibri"/>
              </a:rPr>
              <a:t> </a:t>
            </a:r>
            <a:r>
              <a:rPr sz="1000" spc="-15" dirty="0">
                <a:solidFill>
                  <a:prstClr val="black"/>
                </a:solidFill>
                <a:cs typeface="Calibri"/>
              </a:rPr>
              <a:t>for</a:t>
            </a:r>
            <a:r>
              <a:rPr sz="1000" spc="100" dirty="0">
                <a:solidFill>
                  <a:prstClr val="black"/>
                </a:solidFill>
                <a:cs typeface="Calibri"/>
              </a:rPr>
              <a:t> </a:t>
            </a:r>
            <a:r>
              <a:rPr sz="1000" spc="-10" dirty="0">
                <a:solidFill>
                  <a:prstClr val="black"/>
                </a:solidFill>
                <a:cs typeface="Calibri"/>
              </a:rPr>
              <a:t>localised</a:t>
            </a:r>
            <a:r>
              <a:rPr sz="1000" spc="105" dirty="0">
                <a:solidFill>
                  <a:prstClr val="black"/>
                </a:solidFill>
                <a:cs typeface="Calibri"/>
              </a:rPr>
              <a:t> </a:t>
            </a:r>
            <a:r>
              <a:rPr sz="1000" spc="-10" dirty="0">
                <a:solidFill>
                  <a:prstClr val="black"/>
                </a:solidFill>
                <a:cs typeface="Calibri"/>
              </a:rPr>
              <a:t>disease</a:t>
            </a:r>
            <a:r>
              <a:rPr sz="1000" spc="100" dirty="0">
                <a:solidFill>
                  <a:prstClr val="black"/>
                </a:solidFill>
                <a:cs typeface="Calibri"/>
              </a:rPr>
              <a:t> </a:t>
            </a:r>
            <a:r>
              <a:rPr sz="1000" spc="-10" dirty="0">
                <a:solidFill>
                  <a:prstClr val="black"/>
                </a:solidFill>
                <a:cs typeface="Calibri"/>
              </a:rPr>
              <a:t>[III,</a:t>
            </a:r>
            <a:r>
              <a:rPr sz="1000" spc="10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43" name="object 43"/>
          <p:cNvSpPr txBox="1"/>
          <p:nvPr/>
        </p:nvSpPr>
        <p:spPr>
          <a:xfrm>
            <a:off x="5207842" y="7445914"/>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ChT</a:t>
            </a:r>
            <a:r>
              <a:rPr sz="1000" spc="305" dirty="0">
                <a:solidFill>
                  <a:prstClr val="black"/>
                </a:solidFill>
                <a:cs typeface="Calibri"/>
              </a:rPr>
              <a:t> </a:t>
            </a:r>
            <a:r>
              <a:rPr sz="1000" spc="-10" dirty="0">
                <a:solidFill>
                  <a:prstClr val="black"/>
                </a:solidFill>
                <a:cs typeface="Calibri"/>
              </a:rPr>
              <a:t>regimens</a:t>
            </a:r>
            <a:r>
              <a:rPr sz="1000" spc="360" dirty="0">
                <a:solidFill>
                  <a:prstClr val="black"/>
                </a:solidFill>
                <a:cs typeface="Calibri"/>
              </a:rPr>
              <a:t> </a:t>
            </a:r>
            <a:r>
              <a:rPr sz="1000" spc="-15" dirty="0">
                <a:solidFill>
                  <a:prstClr val="black"/>
                </a:solidFill>
                <a:cs typeface="Calibri"/>
              </a:rPr>
              <a:t>for</a:t>
            </a:r>
            <a:r>
              <a:rPr sz="1000" spc="365" dirty="0">
                <a:solidFill>
                  <a:prstClr val="black"/>
                </a:solidFill>
                <a:cs typeface="Calibri"/>
              </a:rPr>
              <a:t> </a:t>
            </a:r>
            <a:r>
              <a:rPr sz="1000" spc="-10" dirty="0">
                <a:solidFill>
                  <a:prstClr val="black"/>
                </a:solidFill>
                <a:cs typeface="Calibri"/>
              </a:rPr>
              <a:t>relapsed</a:t>
            </a:r>
            <a:r>
              <a:rPr sz="1000" spc="365" dirty="0">
                <a:solidFill>
                  <a:prstClr val="black"/>
                </a:solidFill>
                <a:cs typeface="Calibri"/>
              </a:rPr>
              <a:t> </a:t>
            </a:r>
            <a:r>
              <a:rPr sz="1000" spc="-10" dirty="0">
                <a:solidFill>
                  <a:prstClr val="black"/>
                </a:solidFill>
                <a:cs typeface="Calibri"/>
              </a:rPr>
              <a:t>disease</a:t>
            </a:r>
            <a:r>
              <a:rPr sz="1000" spc="360" dirty="0">
                <a:solidFill>
                  <a:prstClr val="black"/>
                </a:solidFill>
                <a:cs typeface="Calibri"/>
              </a:rPr>
              <a:t> </a:t>
            </a:r>
            <a:r>
              <a:rPr sz="1000" spc="-10" dirty="0">
                <a:solidFill>
                  <a:prstClr val="black"/>
                </a:solidFill>
                <a:cs typeface="Calibri"/>
              </a:rPr>
              <a:t>include</a:t>
            </a:r>
            <a:r>
              <a:rPr sz="1000" spc="370" dirty="0">
                <a:solidFill>
                  <a:prstClr val="black"/>
                </a:solidFill>
                <a:cs typeface="Calibri"/>
              </a:rPr>
              <a:t> </a:t>
            </a:r>
            <a:r>
              <a:rPr sz="1000" spc="-10" dirty="0">
                <a:solidFill>
                  <a:prstClr val="black"/>
                </a:solidFill>
                <a:cs typeface="Calibri"/>
              </a:rPr>
              <a:t>alkylating</a:t>
            </a:r>
            <a:endParaRPr sz="1000">
              <a:solidFill>
                <a:prstClr val="black"/>
              </a:solidFill>
              <a:cs typeface="Calibri"/>
            </a:endParaRPr>
          </a:p>
        </p:txBody>
      </p:sp>
      <p:sp>
        <p:nvSpPr>
          <p:cNvPr id="44" name="object 44"/>
          <p:cNvSpPr txBox="1"/>
          <p:nvPr/>
        </p:nvSpPr>
        <p:spPr>
          <a:xfrm>
            <a:off x="5155725" y="7594949"/>
            <a:ext cx="4005148" cy="775597"/>
          </a:xfrm>
          <a:prstGeom prst="rect">
            <a:avLst/>
          </a:prstGeom>
        </p:spPr>
        <p:txBody>
          <a:bodyPr vert="horz" wrap="square" lIns="0" tIns="15240" rIns="0" bIns="0" rtlCol="0">
            <a:spAutoFit/>
          </a:bodyPr>
          <a:lstStyle/>
          <a:p>
            <a:pPr marL="166370" marR="5080" algn="just">
              <a:lnSpc>
                <a:spcPct val="97900"/>
              </a:lnSpc>
              <a:spcBef>
                <a:spcPts val="120"/>
              </a:spcBef>
            </a:pPr>
            <a:r>
              <a:rPr sz="1000" spc="-10" dirty="0">
                <a:solidFill>
                  <a:prstClr val="black"/>
                </a:solidFill>
                <a:cs typeface="Calibri"/>
              </a:rPr>
              <a:t>agents</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combination</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topoisomerase</a:t>
            </a:r>
            <a:r>
              <a:rPr sz="1000" spc="-5" dirty="0">
                <a:solidFill>
                  <a:prstClr val="black"/>
                </a:solidFill>
                <a:cs typeface="Calibri"/>
              </a:rPr>
              <a:t> </a:t>
            </a:r>
            <a:r>
              <a:rPr sz="1000" spc="-10" dirty="0">
                <a:solidFill>
                  <a:prstClr val="black"/>
                </a:solidFill>
                <a:cs typeface="Calibri"/>
              </a:rPr>
              <a:t>inhibitors, </a:t>
            </a:r>
            <a:r>
              <a:rPr sz="1000" spc="-5" dirty="0">
                <a:solidFill>
                  <a:prstClr val="black"/>
                </a:solidFill>
                <a:cs typeface="Calibri"/>
              </a:rPr>
              <a:t> </a:t>
            </a:r>
            <a:r>
              <a:rPr sz="1000" spc="-10" dirty="0">
                <a:solidFill>
                  <a:prstClr val="black"/>
                </a:solidFill>
                <a:cs typeface="Calibri"/>
              </a:rPr>
              <a:t>irinotecan</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5" dirty="0">
                <a:solidFill>
                  <a:prstClr val="black"/>
                </a:solidFill>
                <a:cs typeface="Calibri"/>
              </a:rPr>
              <a:t>temozolomide,</a:t>
            </a:r>
            <a:r>
              <a:rPr sz="1000" spc="-10" dirty="0">
                <a:solidFill>
                  <a:prstClr val="black"/>
                </a:solidFill>
                <a:cs typeface="Calibri"/>
              </a:rPr>
              <a:t> gemcitabine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doce- </a:t>
            </a:r>
            <a:r>
              <a:rPr sz="1000" spc="-5" dirty="0">
                <a:solidFill>
                  <a:prstClr val="black"/>
                </a:solidFill>
                <a:cs typeface="Calibri"/>
              </a:rPr>
              <a:t> </a:t>
            </a:r>
            <a:r>
              <a:rPr sz="1000" spc="-15" dirty="0">
                <a:solidFill>
                  <a:prstClr val="black"/>
                </a:solidFill>
                <a:cs typeface="Calibri"/>
              </a:rPr>
              <a:t>taxel, </a:t>
            </a:r>
            <a:r>
              <a:rPr sz="1000" spc="-10" dirty="0">
                <a:solidFill>
                  <a:prstClr val="black"/>
                </a:solidFill>
                <a:cs typeface="Calibri"/>
              </a:rPr>
              <a:t>high-dose ifosfamide or carboplatin with etoposide </a:t>
            </a:r>
            <a:r>
              <a:rPr sz="1000" spc="-5" dirty="0">
                <a:solidFill>
                  <a:prstClr val="black"/>
                </a:solidFill>
                <a:cs typeface="Calibri"/>
              </a:rPr>
              <a:t> [III,</a:t>
            </a:r>
            <a:r>
              <a:rPr sz="1000" spc="95" dirty="0">
                <a:solidFill>
                  <a:prstClr val="black"/>
                </a:solidFill>
                <a:cs typeface="Calibri"/>
              </a:rPr>
              <a:t> </a:t>
            </a:r>
            <a:r>
              <a:rPr sz="1000" spc="-5" dirty="0">
                <a:solidFill>
                  <a:prstClr val="black"/>
                </a:solidFill>
                <a:cs typeface="Calibri"/>
              </a:rPr>
              <a:t>B].</a:t>
            </a:r>
            <a:endParaRPr sz="1000">
              <a:solidFill>
                <a:prstClr val="black"/>
              </a:solidFill>
              <a:cs typeface="Calibri"/>
            </a:endParaRPr>
          </a:p>
          <a:p>
            <a:pPr marL="12700" marR="5715">
              <a:spcBef>
                <a:spcPts val="40"/>
              </a:spcBef>
            </a:pPr>
            <a:r>
              <a:rPr sz="1000" spc="-190" dirty="0">
                <a:solidFill>
                  <a:srgbClr val="7B0451"/>
                </a:solidFill>
                <a:latin typeface="Arial MT"/>
                <a:cs typeface="Arial MT"/>
              </a:rPr>
              <a:t>RCS</a:t>
            </a:r>
            <a:r>
              <a:rPr sz="1000" spc="25" dirty="0">
                <a:solidFill>
                  <a:srgbClr val="7B0451"/>
                </a:solidFill>
                <a:latin typeface="Arial MT"/>
                <a:cs typeface="Arial MT"/>
              </a:rPr>
              <a:t> </a:t>
            </a:r>
            <a:r>
              <a:rPr sz="1000" spc="15" dirty="0">
                <a:solidFill>
                  <a:srgbClr val="7B0451"/>
                </a:solidFill>
                <a:latin typeface="Arial MT"/>
                <a:cs typeface="Arial MT"/>
              </a:rPr>
              <a:t>with</a:t>
            </a:r>
            <a:r>
              <a:rPr sz="1000" spc="20" dirty="0">
                <a:solidFill>
                  <a:srgbClr val="7B0451"/>
                </a:solidFill>
                <a:latin typeface="Arial MT"/>
                <a:cs typeface="Arial MT"/>
              </a:rPr>
              <a:t> </a:t>
            </a:r>
            <a:r>
              <a:rPr sz="1000" spc="-155" dirty="0">
                <a:solidFill>
                  <a:srgbClr val="7B0451"/>
                </a:solidFill>
                <a:latin typeface="Arial MT"/>
                <a:cs typeface="Arial MT"/>
              </a:rPr>
              <a:t>EW</a:t>
            </a:r>
            <a:r>
              <a:rPr sz="1000" spc="-125" dirty="0">
                <a:solidFill>
                  <a:srgbClr val="7B0451"/>
                </a:solidFill>
                <a:latin typeface="Arial MT"/>
                <a:cs typeface="Arial MT"/>
              </a:rPr>
              <a:t>S</a:t>
            </a:r>
            <a:r>
              <a:rPr sz="1000" spc="-114" dirty="0">
                <a:solidFill>
                  <a:srgbClr val="7B0451"/>
                </a:solidFill>
                <a:latin typeface="Arial MT"/>
                <a:cs typeface="Arial MT"/>
              </a:rPr>
              <a:t>R1</a:t>
            </a:r>
            <a:r>
              <a:rPr sz="1000" spc="15" dirty="0">
                <a:solidFill>
                  <a:srgbClr val="7B0451"/>
                </a:solidFill>
                <a:latin typeface="Arial MT"/>
                <a:cs typeface="Arial MT"/>
              </a:rPr>
              <a:t> </a:t>
            </a:r>
            <a:r>
              <a:rPr sz="1000" spc="-90" dirty="0">
                <a:solidFill>
                  <a:srgbClr val="7B0451"/>
                </a:solidFill>
                <a:latin typeface="Arial MT"/>
                <a:cs typeface="Arial MT"/>
              </a:rPr>
              <a:t>non-ETS</a:t>
            </a:r>
            <a:r>
              <a:rPr sz="1000" spc="25" dirty="0">
                <a:solidFill>
                  <a:srgbClr val="7B0451"/>
                </a:solidFill>
                <a:latin typeface="Arial MT"/>
                <a:cs typeface="Arial MT"/>
              </a:rPr>
              <a:t> </a:t>
            </a:r>
            <a:r>
              <a:rPr sz="1000" spc="-35" dirty="0">
                <a:solidFill>
                  <a:srgbClr val="7B0451"/>
                </a:solidFill>
                <a:latin typeface="Arial MT"/>
                <a:cs typeface="Arial MT"/>
              </a:rPr>
              <a:t>fusions,</a:t>
            </a:r>
            <a:r>
              <a:rPr sz="1000" spc="25" dirty="0">
                <a:solidFill>
                  <a:srgbClr val="7B0451"/>
                </a:solidFill>
                <a:latin typeface="Arial MT"/>
                <a:cs typeface="Arial MT"/>
              </a:rPr>
              <a:t> </a:t>
            </a:r>
            <a:r>
              <a:rPr sz="1000" spc="-130" dirty="0">
                <a:solidFill>
                  <a:srgbClr val="7B0451"/>
                </a:solidFill>
                <a:latin typeface="Arial MT"/>
                <a:cs typeface="Arial MT"/>
              </a:rPr>
              <a:t>CIC</a:t>
            </a:r>
            <a:r>
              <a:rPr sz="1000" spc="-70" dirty="0">
                <a:solidFill>
                  <a:srgbClr val="7B0451"/>
                </a:solidFill>
                <a:latin typeface="Arial MT"/>
                <a:cs typeface="Arial MT"/>
              </a:rPr>
              <a:t>-</a:t>
            </a:r>
            <a:r>
              <a:rPr sz="1000" dirty="0">
                <a:solidFill>
                  <a:srgbClr val="7B0451"/>
                </a:solidFill>
                <a:latin typeface="Arial MT"/>
                <a:cs typeface="Arial MT"/>
              </a:rPr>
              <a:t>r</a:t>
            </a:r>
            <a:r>
              <a:rPr sz="1000" spc="-25" dirty="0">
                <a:solidFill>
                  <a:srgbClr val="7B0451"/>
                </a:solidFill>
                <a:latin typeface="Arial MT"/>
                <a:cs typeface="Arial MT"/>
              </a:rPr>
              <a:t>ear</a:t>
            </a:r>
            <a:r>
              <a:rPr sz="1000" spc="-40" dirty="0">
                <a:solidFill>
                  <a:srgbClr val="7B0451"/>
                </a:solidFill>
                <a:latin typeface="Arial MT"/>
                <a:cs typeface="Arial MT"/>
              </a:rPr>
              <a:t>r</a:t>
            </a:r>
            <a:r>
              <a:rPr sz="1000" spc="-55" dirty="0">
                <a:solidFill>
                  <a:srgbClr val="7B0451"/>
                </a:solidFill>
                <a:latin typeface="Arial MT"/>
                <a:cs typeface="Arial MT"/>
              </a:rPr>
              <a:t>anged</a:t>
            </a:r>
            <a:r>
              <a:rPr sz="1000" spc="10" dirty="0">
                <a:solidFill>
                  <a:srgbClr val="7B0451"/>
                </a:solidFill>
                <a:latin typeface="Arial MT"/>
                <a:cs typeface="Arial MT"/>
              </a:rPr>
              <a:t> </a:t>
            </a:r>
            <a:r>
              <a:rPr sz="1000" spc="-50" dirty="0">
                <a:solidFill>
                  <a:srgbClr val="7B0451"/>
                </a:solidFill>
                <a:latin typeface="Arial MT"/>
                <a:cs typeface="Arial MT"/>
              </a:rPr>
              <a:t>sarcoma  </a:t>
            </a:r>
            <a:r>
              <a:rPr sz="1000" spc="-45" dirty="0">
                <a:solidFill>
                  <a:srgbClr val="7B0451"/>
                </a:solidFill>
                <a:latin typeface="Arial MT"/>
                <a:cs typeface="Arial MT"/>
              </a:rPr>
              <a:t>and</a:t>
            </a:r>
            <a:r>
              <a:rPr sz="1000" spc="50" dirty="0">
                <a:solidFill>
                  <a:srgbClr val="7B0451"/>
                </a:solidFill>
                <a:latin typeface="Arial MT"/>
                <a:cs typeface="Arial MT"/>
              </a:rPr>
              <a:t> </a:t>
            </a:r>
            <a:r>
              <a:rPr sz="1000" spc="-55" dirty="0">
                <a:solidFill>
                  <a:srgbClr val="7B0451"/>
                </a:solidFill>
                <a:latin typeface="Arial MT"/>
                <a:cs typeface="Arial MT"/>
              </a:rPr>
              <a:t>sarcoma</a:t>
            </a:r>
            <a:r>
              <a:rPr sz="1000" spc="50" dirty="0">
                <a:solidFill>
                  <a:srgbClr val="7B0451"/>
                </a:solidFill>
                <a:latin typeface="Arial MT"/>
                <a:cs typeface="Arial MT"/>
              </a:rPr>
              <a:t> </a:t>
            </a:r>
            <a:r>
              <a:rPr sz="1000" spc="15" dirty="0">
                <a:solidFill>
                  <a:srgbClr val="7B0451"/>
                </a:solidFill>
                <a:latin typeface="Arial MT"/>
                <a:cs typeface="Arial MT"/>
              </a:rPr>
              <a:t>with</a:t>
            </a:r>
            <a:r>
              <a:rPr sz="1000" spc="50" dirty="0">
                <a:solidFill>
                  <a:srgbClr val="7B0451"/>
                </a:solidFill>
                <a:latin typeface="Arial MT"/>
                <a:cs typeface="Arial MT"/>
              </a:rPr>
              <a:t> </a:t>
            </a:r>
            <a:r>
              <a:rPr sz="1000" i="1" spc="-160" dirty="0">
                <a:solidFill>
                  <a:srgbClr val="7B0451"/>
                </a:solidFill>
                <a:latin typeface="Arial"/>
                <a:cs typeface="Arial"/>
              </a:rPr>
              <a:t>B</a:t>
            </a:r>
            <a:r>
              <a:rPr sz="1000" i="1" spc="-170" dirty="0">
                <a:solidFill>
                  <a:srgbClr val="7B0451"/>
                </a:solidFill>
                <a:latin typeface="Arial"/>
                <a:cs typeface="Arial"/>
              </a:rPr>
              <a:t>C</a:t>
            </a:r>
            <a:r>
              <a:rPr sz="1000" i="1" spc="-140" dirty="0">
                <a:solidFill>
                  <a:srgbClr val="7B0451"/>
                </a:solidFill>
                <a:latin typeface="Arial"/>
                <a:cs typeface="Arial"/>
              </a:rPr>
              <a:t>OR</a:t>
            </a:r>
            <a:r>
              <a:rPr sz="1000" i="1" spc="50" dirty="0">
                <a:solidFill>
                  <a:srgbClr val="7B0451"/>
                </a:solidFill>
                <a:latin typeface="Arial"/>
                <a:cs typeface="Arial"/>
              </a:rPr>
              <a:t> </a:t>
            </a:r>
            <a:r>
              <a:rPr sz="1000" spc="-10" dirty="0">
                <a:solidFill>
                  <a:srgbClr val="7B0451"/>
                </a:solidFill>
                <a:latin typeface="Arial MT"/>
                <a:cs typeface="Arial MT"/>
              </a:rPr>
              <a:t>alte</a:t>
            </a:r>
            <a:r>
              <a:rPr sz="1000" spc="-30" dirty="0">
                <a:solidFill>
                  <a:srgbClr val="7B0451"/>
                </a:solidFill>
                <a:latin typeface="Arial MT"/>
                <a:cs typeface="Arial MT"/>
              </a:rPr>
              <a:t>r</a:t>
            </a:r>
            <a:r>
              <a:rPr sz="1000" spc="-25" dirty="0">
                <a:solidFill>
                  <a:srgbClr val="7B0451"/>
                </a:solidFill>
                <a:latin typeface="Arial MT"/>
                <a:cs typeface="Arial MT"/>
              </a:rPr>
              <a:t>ations</a:t>
            </a:r>
            <a:endParaRPr sz="1000">
              <a:solidFill>
                <a:prstClr val="black"/>
              </a:solidFill>
              <a:latin typeface="Arial MT"/>
              <a:cs typeface="Arial MT"/>
            </a:endParaRPr>
          </a:p>
        </p:txBody>
      </p:sp>
      <p:sp>
        <p:nvSpPr>
          <p:cNvPr id="45" name="object 45"/>
          <p:cNvSpPr txBox="1"/>
          <p:nvPr/>
        </p:nvSpPr>
        <p:spPr>
          <a:xfrm>
            <a:off x="5207827" y="8504283"/>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5" dirty="0">
                <a:solidFill>
                  <a:prstClr val="black"/>
                </a:solidFill>
                <a:cs typeface="Calibri"/>
              </a:rPr>
              <a:t>There</a:t>
            </a:r>
            <a:r>
              <a:rPr sz="1000" spc="395" dirty="0">
                <a:solidFill>
                  <a:prstClr val="black"/>
                </a:solidFill>
                <a:cs typeface="Calibri"/>
              </a:rPr>
              <a:t> </a:t>
            </a:r>
            <a:r>
              <a:rPr sz="1000" spc="-5" dirty="0">
                <a:solidFill>
                  <a:prstClr val="black"/>
                </a:solidFill>
                <a:cs typeface="Calibri"/>
              </a:rPr>
              <a:t>is</a:t>
            </a:r>
            <a:r>
              <a:rPr sz="1000" spc="395" dirty="0">
                <a:solidFill>
                  <a:prstClr val="black"/>
                </a:solidFill>
                <a:cs typeface="Calibri"/>
              </a:rPr>
              <a:t> </a:t>
            </a:r>
            <a:r>
              <a:rPr sz="1000" spc="-10" dirty="0">
                <a:solidFill>
                  <a:prstClr val="black"/>
                </a:solidFill>
                <a:cs typeface="Calibri"/>
              </a:rPr>
              <a:t>no</a:t>
            </a:r>
            <a:r>
              <a:rPr sz="1000" spc="390" dirty="0">
                <a:solidFill>
                  <a:prstClr val="black"/>
                </a:solidFill>
                <a:cs typeface="Calibri"/>
              </a:rPr>
              <a:t> </a:t>
            </a:r>
            <a:r>
              <a:rPr sz="1000" spc="-10" dirty="0">
                <a:solidFill>
                  <a:prstClr val="black"/>
                </a:solidFill>
                <a:cs typeface="Calibri"/>
              </a:rPr>
              <a:t>consensus</a:t>
            </a:r>
            <a:r>
              <a:rPr sz="1000" spc="395" dirty="0">
                <a:solidFill>
                  <a:prstClr val="black"/>
                </a:solidFill>
                <a:cs typeface="Calibri"/>
              </a:rPr>
              <a:t> </a:t>
            </a:r>
            <a:r>
              <a:rPr sz="1000" spc="-10" dirty="0">
                <a:solidFill>
                  <a:prstClr val="black"/>
                </a:solidFill>
                <a:cs typeface="Calibri"/>
              </a:rPr>
              <a:t>on</a:t>
            </a:r>
            <a:r>
              <a:rPr sz="1000" spc="395" dirty="0">
                <a:solidFill>
                  <a:prstClr val="black"/>
                </a:solidFill>
                <a:cs typeface="Calibri"/>
              </a:rPr>
              <a:t> </a:t>
            </a:r>
            <a:r>
              <a:rPr sz="1000" spc="-10" dirty="0">
                <a:solidFill>
                  <a:prstClr val="black"/>
                </a:solidFill>
                <a:cs typeface="Calibri"/>
              </a:rPr>
              <a:t>whether</a:t>
            </a:r>
            <a:r>
              <a:rPr sz="1000" spc="400" dirty="0">
                <a:solidFill>
                  <a:prstClr val="black"/>
                </a:solidFill>
                <a:cs typeface="Calibri"/>
              </a:rPr>
              <a:t> </a:t>
            </a:r>
            <a:r>
              <a:rPr sz="1000" spc="-10" dirty="0">
                <a:solidFill>
                  <a:prstClr val="black"/>
                </a:solidFill>
                <a:cs typeface="Calibri"/>
              </a:rPr>
              <a:t>they</a:t>
            </a:r>
            <a:r>
              <a:rPr sz="1000" spc="395" dirty="0">
                <a:solidFill>
                  <a:prstClr val="black"/>
                </a:solidFill>
                <a:cs typeface="Calibri"/>
              </a:rPr>
              <a:t> </a:t>
            </a:r>
            <a:r>
              <a:rPr sz="1000" spc="-10" dirty="0">
                <a:solidFill>
                  <a:prstClr val="black"/>
                </a:solidFill>
                <a:cs typeface="Calibri"/>
              </a:rPr>
              <a:t>should</a:t>
            </a:r>
            <a:r>
              <a:rPr sz="1000" spc="400" dirty="0">
                <a:solidFill>
                  <a:prstClr val="black"/>
                </a:solidFill>
                <a:cs typeface="Calibri"/>
              </a:rPr>
              <a:t> </a:t>
            </a:r>
            <a:r>
              <a:rPr sz="1000" spc="-10" dirty="0">
                <a:solidFill>
                  <a:prstClr val="black"/>
                </a:solidFill>
                <a:cs typeface="Calibri"/>
              </a:rPr>
              <a:t>be</a:t>
            </a:r>
            <a:endParaRPr sz="1000">
              <a:solidFill>
                <a:prstClr val="black"/>
              </a:solidFill>
              <a:cs typeface="Calibri"/>
            </a:endParaRPr>
          </a:p>
        </p:txBody>
      </p:sp>
      <p:sp>
        <p:nvSpPr>
          <p:cNvPr id="46" name="object 46"/>
          <p:cNvSpPr txBox="1"/>
          <p:nvPr/>
        </p:nvSpPr>
        <p:spPr>
          <a:xfrm>
            <a:off x="5354858" y="8653317"/>
            <a:ext cx="3804891" cy="467820"/>
          </a:xfrm>
          <a:prstGeom prst="rect">
            <a:avLst/>
          </a:prstGeom>
        </p:spPr>
        <p:txBody>
          <a:bodyPr vert="horz" wrap="square" lIns="0" tIns="15240" rIns="0" bIns="0" rtlCol="0">
            <a:spAutoFit/>
          </a:bodyPr>
          <a:lstStyle/>
          <a:p>
            <a:pPr marL="12700" marR="5080" algn="just">
              <a:lnSpc>
                <a:spcPct val="97900"/>
              </a:lnSpc>
              <a:spcBef>
                <a:spcPts val="120"/>
              </a:spcBef>
            </a:pPr>
            <a:r>
              <a:rPr sz="1000" spc="-10" dirty="0">
                <a:solidFill>
                  <a:prstClr val="black"/>
                </a:solidFill>
                <a:cs typeface="Calibri"/>
              </a:rPr>
              <a:t>treated</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0" dirty="0">
                <a:solidFill>
                  <a:prstClr val="black"/>
                </a:solidFill>
                <a:cs typeface="Calibri"/>
              </a:rPr>
              <a:t>an</a:t>
            </a:r>
            <a:r>
              <a:rPr sz="1000" spc="-5" dirty="0">
                <a:solidFill>
                  <a:prstClr val="black"/>
                </a:solidFill>
                <a:cs typeface="Calibri"/>
              </a:rPr>
              <a:t> </a:t>
            </a:r>
            <a:r>
              <a:rPr sz="1000" spc="-15" dirty="0">
                <a:solidFill>
                  <a:prstClr val="black"/>
                </a:solidFill>
                <a:cs typeface="Calibri"/>
              </a:rPr>
              <a:t>ES-like</a:t>
            </a:r>
            <a:r>
              <a:rPr sz="1000" spc="-10" dirty="0">
                <a:solidFill>
                  <a:prstClr val="black"/>
                </a:solidFill>
                <a:cs typeface="Calibri"/>
              </a:rPr>
              <a:t> approach</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5" dirty="0">
                <a:solidFill>
                  <a:prstClr val="black"/>
                </a:solidFill>
                <a:cs typeface="Calibri"/>
              </a:rPr>
              <a:t>regarded</a:t>
            </a:r>
            <a:r>
              <a:rPr sz="1000" spc="-10"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a:t>
            </a:r>
            <a:r>
              <a:rPr sz="1000" spc="-5" dirty="0">
                <a:solidFill>
                  <a:prstClr val="black"/>
                </a:solidFill>
                <a:cs typeface="Calibri"/>
              </a:rPr>
              <a:t>high- </a:t>
            </a:r>
            <a:r>
              <a:rPr sz="1000" spc="-215" dirty="0">
                <a:solidFill>
                  <a:prstClr val="black"/>
                </a:solidFill>
                <a:cs typeface="Calibri"/>
              </a:rPr>
              <a:t> </a:t>
            </a:r>
            <a:r>
              <a:rPr sz="1000" spc="-10" dirty="0">
                <a:solidFill>
                  <a:prstClr val="black"/>
                </a:solidFill>
                <a:cs typeface="Calibri"/>
              </a:rPr>
              <a:t>grade </a:t>
            </a:r>
            <a:r>
              <a:rPr sz="1000" spc="-5" dirty="0">
                <a:solidFill>
                  <a:prstClr val="black"/>
                </a:solidFill>
                <a:cs typeface="Calibri"/>
              </a:rPr>
              <a:t>STS. </a:t>
            </a:r>
            <a:r>
              <a:rPr sz="1000" spc="-10" dirty="0">
                <a:solidFill>
                  <a:prstClr val="black"/>
                </a:solidFill>
                <a:cs typeface="Calibri"/>
              </a:rPr>
              <a:t>Combination regimens including anthracycline </a:t>
            </a:r>
            <a:r>
              <a:rPr sz="1000" spc="-215" dirty="0">
                <a:solidFill>
                  <a:prstClr val="black"/>
                </a:solidFill>
                <a:cs typeface="Calibri"/>
              </a:rPr>
              <a:t> </a:t>
            </a:r>
            <a:r>
              <a:rPr sz="1000" spc="-10" dirty="0">
                <a:solidFill>
                  <a:prstClr val="black"/>
                </a:solidFill>
                <a:cs typeface="Calibri"/>
              </a:rPr>
              <a:t>and alkylating agents should be favoured when feasible </a:t>
            </a:r>
            <a:r>
              <a:rPr sz="1000" spc="-5" dirty="0">
                <a:solidFill>
                  <a:prstClr val="black"/>
                </a:solidFill>
                <a:cs typeface="Calibri"/>
              </a:rPr>
              <a:t> </a:t>
            </a:r>
            <a:r>
              <a:rPr sz="1000" spc="-35" dirty="0">
                <a:solidFill>
                  <a:prstClr val="black"/>
                </a:solidFill>
                <a:cs typeface="Calibri"/>
              </a:rPr>
              <a:t>[V,</a:t>
            </a:r>
            <a:r>
              <a:rPr sz="1000" spc="9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47" name="object 47"/>
          <p:cNvSpPr txBox="1"/>
          <p:nvPr/>
        </p:nvSpPr>
        <p:spPr>
          <a:xfrm>
            <a:off x="5207826" y="9252338"/>
            <a:ext cx="3952622"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Registration</a:t>
            </a:r>
            <a:r>
              <a:rPr sz="1000" spc="190" dirty="0">
                <a:solidFill>
                  <a:prstClr val="black"/>
                </a:solidFill>
                <a:cs typeface="Calibri"/>
              </a:rPr>
              <a:t> </a:t>
            </a:r>
            <a:r>
              <a:rPr sz="1000" spc="-5" dirty="0">
                <a:solidFill>
                  <a:prstClr val="black"/>
                </a:solidFill>
                <a:cs typeface="Calibri"/>
              </a:rPr>
              <a:t>within</a:t>
            </a:r>
            <a:r>
              <a:rPr sz="1000" spc="204" dirty="0">
                <a:solidFill>
                  <a:prstClr val="black"/>
                </a:solidFill>
                <a:cs typeface="Calibri"/>
              </a:rPr>
              <a:t> </a:t>
            </a:r>
            <a:r>
              <a:rPr sz="1000" spc="-10" dirty="0">
                <a:solidFill>
                  <a:prstClr val="black"/>
                </a:solidFill>
                <a:cs typeface="Calibri"/>
              </a:rPr>
              <a:t>clinical  trials  and</a:t>
            </a:r>
            <a:r>
              <a:rPr sz="1000" spc="200" dirty="0">
                <a:solidFill>
                  <a:prstClr val="black"/>
                </a:solidFill>
                <a:cs typeface="Calibri"/>
              </a:rPr>
              <a:t> </a:t>
            </a:r>
            <a:r>
              <a:rPr sz="1000" spc="-10" dirty="0">
                <a:solidFill>
                  <a:prstClr val="black"/>
                </a:solidFill>
                <a:cs typeface="Calibri"/>
              </a:rPr>
              <a:t>prospective  regis-</a:t>
            </a:r>
            <a:endParaRPr sz="1000">
              <a:solidFill>
                <a:prstClr val="black"/>
              </a:solidFill>
              <a:cs typeface="Calibri"/>
            </a:endParaRPr>
          </a:p>
        </p:txBody>
      </p:sp>
      <p:sp>
        <p:nvSpPr>
          <p:cNvPr id="48" name="object 48"/>
          <p:cNvSpPr txBox="1"/>
          <p:nvPr/>
        </p:nvSpPr>
        <p:spPr>
          <a:xfrm>
            <a:off x="5354858" y="9404256"/>
            <a:ext cx="1538043" cy="166071"/>
          </a:xfrm>
          <a:prstGeom prst="rect">
            <a:avLst/>
          </a:prstGeom>
        </p:spPr>
        <p:txBody>
          <a:bodyPr vert="horz" wrap="square" lIns="0" tIns="12065" rIns="0" bIns="0" rtlCol="0">
            <a:spAutoFit/>
          </a:bodyPr>
          <a:lstStyle/>
          <a:p>
            <a:pPr marL="12700">
              <a:spcBef>
                <a:spcPts val="95"/>
              </a:spcBef>
            </a:pPr>
            <a:r>
              <a:rPr sz="1000" spc="-5" dirty="0">
                <a:solidFill>
                  <a:prstClr val="black"/>
                </a:solidFill>
                <a:cs typeface="Calibri"/>
              </a:rPr>
              <a:t>tries</a:t>
            </a:r>
            <a:r>
              <a:rPr sz="1000" spc="65" dirty="0">
                <a:solidFill>
                  <a:prstClr val="black"/>
                </a:solidFill>
                <a:cs typeface="Calibri"/>
              </a:rPr>
              <a:t> </a:t>
            </a:r>
            <a:r>
              <a:rPr sz="1000" spc="-5" dirty="0">
                <a:solidFill>
                  <a:prstClr val="black"/>
                </a:solidFill>
                <a:cs typeface="Calibri"/>
              </a:rPr>
              <a:t>is</a:t>
            </a:r>
            <a:r>
              <a:rPr sz="1000" spc="65" dirty="0">
                <a:solidFill>
                  <a:prstClr val="black"/>
                </a:solidFill>
                <a:cs typeface="Calibri"/>
              </a:rPr>
              <a:t> </a:t>
            </a:r>
            <a:r>
              <a:rPr sz="1000" spc="-10" dirty="0">
                <a:solidFill>
                  <a:prstClr val="black"/>
                </a:solidFill>
                <a:cs typeface="Calibri"/>
              </a:rPr>
              <a:t>recommended.</a:t>
            </a:r>
            <a:endParaRPr sz="1000">
              <a:solidFill>
                <a:prstClr val="black"/>
              </a:solidFill>
              <a:cs typeface="Calibri"/>
            </a:endParaRPr>
          </a:p>
        </p:txBody>
      </p:sp>
      <p:sp>
        <p:nvSpPr>
          <p:cNvPr id="49" name="object 49"/>
          <p:cNvSpPr txBox="1"/>
          <p:nvPr/>
        </p:nvSpPr>
        <p:spPr>
          <a:xfrm>
            <a:off x="890909"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30" dirty="0">
                <a:solidFill>
                  <a:srgbClr val="DAC0CE"/>
                </a:solidFill>
                <a:latin typeface="Arial MT"/>
                <a:cs typeface="Arial MT"/>
              </a:rPr>
              <a:t> </a:t>
            </a:r>
            <a:r>
              <a:rPr sz="1200" spc="-30" dirty="0">
                <a:solidFill>
                  <a:srgbClr val="DAC0CE"/>
                </a:solidFill>
                <a:latin typeface="Arial MT"/>
                <a:cs typeface="Arial MT"/>
              </a:rPr>
              <a:t>of</a:t>
            </a:r>
            <a:r>
              <a:rPr sz="1200" spc="35"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50" name="object 50"/>
          <p:cNvSpPr txBox="1"/>
          <p:nvPr/>
        </p:nvSpPr>
        <p:spPr>
          <a:xfrm>
            <a:off x="8060158"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51" name="object 51"/>
          <p:cNvSpPr txBox="1"/>
          <p:nvPr/>
        </p:nvSpPr>
        <p:spPr>
          <a:xfrm>
            <a:off x="7190044" y="9690665"/>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hlinkClick r:id="rId4"/>
              </a:rPr>
              <a:t>Volume</a:t>
            </a:r>
            <a:r>
              <a:rPr sz="900" spc="40" dirty="0">
                <a:solidFill>
                  <a:prstClr val="black"/>
                </a:solidFill>
                <a:latin typeface="Arial MT"/>
                <a:cs typeface="Arial MT"/>
                <a:hlinkClick r:id="rId4"/>
              </a:rPr>
              <a:t> </a:t>
            </a:r>
            <a:r>
              <a:rPr sz="900" spc="-75" dirty="0">
                <a:solidFill>
                  <a:prstClr val="black"/>
                </a:solidFill>
                <a:latin typeface="Arial MT"/>
                <a:cs typeface="Arial MT"/>
                <a:hlinkClick r:id="rId4"/>
              </a:rPr>
              <a:t>32</a:t>
            </a:r>
            <a:r>
              <a:rPr sz="900" spc="235" dirty="0">
                <a:solidFill>
                  <a:prstClr val="black"/>
                </a:solidFill>
                <a:latin typeface="Arial MT"/>
                <a:cs typeface="Arial MT"/>
              </a:rPr>
              <a:t> </a:t>
            </a:r>
            <a:r>
              <a:rPr sz="600" spc="175" dirty="0">
                <a:solidFill>
                  <a:prstClr val="black"/>
                </a:solidFill>
                <a:latin typeface="Lucida Sans Unicode"/>
                <a:cs typeface="Lucida Sans Unicode"/>
                <a:hlinkClick r:id="rId4"/>
              </a:rPr>
              <a:t>■</a:t>
            </a:r>
            <a:r>
              <a:rPr sz="600" spc="295" dirty="0">
                <a:solidFill>
                  <a:prstClr val="black"/>
                </a:solidFill>
                <a:latin typeface="Lucida Sans Unicode"/>
                <a:cs typeface="Lucida Sans Unicode"/>
              </a:rPr>
              <a:t> </a:t>
            </a:r>
            <a:r>
              <a:rPr sz="900" spc="-85" dirty="0">
                <a:solidFill>
                  <a:prstClr val="black"/>
                </a:solidFill>
                <a:latin typeface="Arial MT"/>
                <a:cs typeface="Arial MT"/>
                <a:hlinkClick r:id="rId4"/>
              </a:rPr>
              <a:t>Issue</a:t>
            </a:r>
            <a:r>
              <a:rPr sz="900" spc="45" dirty="0">
                <a:solidFill>
                  <a:prstClr val="black"/>
                </a:solidFill>
                <a:latin typeface="Arial MT"/>
                <a:cs typeface="Arial MT"/>
                <a:hlinkClick r:id="rId4"/>
              </a:rPr>
              <a:t> </a:t>
            </a:r>
            <a:r>
              <a:rPr sz="900" spc="-75" dirty="0">
                <a:solidFill>
                  <a:prstClr val="black"/>
                </a:solidFill>
                <a:latin typeface="Arial MT"/>
                <a:cs typeface="Arial MT"/>
                <a:hlinkClick r:id="rId4"/>
              </a:rPr>
              <a:t>12</a:t>
            </a:r>
            <a:r>
              <a:rPr sz="900" spc="240" dirty="0">
                <a:solidFill>
                  <a:prstClr val="black"/>
                </a:solidFill>
                <a:latin typeface="Arial MT"/>
                <a:cs typeface="Arial MT"/>
              </a:rPr>
              <a:t> </a:t>
            </a:r>
            <a:r>
              <a:rPr sz="600" spc="175" dirty="0">
                <a:solidFill>
                  <a:prstClr val="black"/>
                </a:solidFill>
                <a:latin typeface="Lucida Sans Unicode"/>
                <a:cs typeface="Lucida Sans Unicode"/>
                <a:hlinkClick r:id="rId4"/>
              </a:rPr>
              <a:t>■</a:t>
            </a:r>
            <a:r>
              <a:rPr sz="600" spc="295" dirty="0">
                <a:solidFill>
                  <a:prstClr val="black"/>
                </a:solidFill>
                <a:latin typeface="Lucida Sans Unicode"/>
                <a:cs typeface="Lucida Sans Unicode"/>
              </a:rPr>
              <a:t> </a:t>
            </a:r>
            <a:r>
              <a:rPr sz="900" spc="-75" dirty="0">
                <a:solidFill>
                  <a:prstClr val="black"/>
                </a:solidFill>
                <a:latin typeface="Arial MT"/>
                <a:cs typeface="Arial MT"/>
                <a:hlinkClick r:id="rId4"/>
              </a:rPr>
              <a:t>2021</a:t>
            </a:r>
            <a:endParaRPr sz="900">
              <a:solidFill>
                <a:prstClr val="black"/>
              </a:solidFill>
              <a:latin typeface="Arial MT"/>
              <a:cs typeface="Arial MT"/>
            </a:endParaRPr>
          </a:p>
        </p:txBody>
      </p:sp>
    </p:spTree>
    <p:extLst>
      <p:ext uri="{BB962C8B-B14F-4D97-AF65-F5344CB8AC3E}">
        <p14:creationId xmlns:p14="http://schemas.microsoft.com/office/powerpoint/2010/main" val="1199312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0909" y="759337"/>
            <a:ext cx="1178564" cy="166071"/>
          </a:xfrm>
          <a:prstGeom prst="rect">
            <a:avLst/>
          </a:prstGeom>
        </p:spPr>
        <p:txBody>
          <a:bodyPr vert="horz" wrap="square" lIns="0" tIns="12065" rIns="0" bIns="0" rtlCol="0">
            <a:spAutoFit/>
          </a:bodyPr>
          <a:lstStyle/>
          <a:p>
            <a:pPr marL="12700">
              <a:spcBef>
                <a:spcPts val="95"/>
              </a:spcBef>
            </a:pPr>
            <a:r>
              <a:rPr sz="1000" spc="-55" dirty="0">
                <a:solidFill>
                  <a:srgbClr val="7B0451"/>
                </a:solidFill>
                <a:latin typeface="Arial MT"/>
                <a:cs typeface="Arial MT"/>
              </a:rPr>
              <a:t>Chondrosarcoma</a:t>
            </a:r>
            <a:endParaRPr sz="1000">
              <a:solidFill>
                <a:prstClr val="black"/>
              </a:solidFill>
              <a:latin typeface="Arial MT"/>
              <a:cs typeface="Arial MT"/>
            </a:endParaRPr>
          </a:p>
        </p:txBody>
      </p:sp>
      <p:sp>
        <p:nvSpPr>
          <p:cNvPr id="3" name="object 3"/>
          <p:cNvSpPr txBox="1"/>
          <p:nvPr/>
        </p:nvSpPr>
        <p:spPr>
          <a:xfrm>
            <a:off x="943028" y="911256"/>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Atypical</a:t>
            </a:r>
            <a:r>
              <a:rPr sz="1000" spc="35" dirty="0">
                <a:solidFill>
                  <a:prstClr val="black"/>
                </a:solidFill>
                <a:cs typeface="Calibri"/>
              </a:rPr>
              <a:t> </a:t>
            </a:r>
            <a:r>
              <a:rPr sz="1000" spc="-10" dirty="0">
                <a:solidFill>
                  <a:prstClr val="black"/>
                </a:solidFill>
                <a:cs typeface="Calibri"/>
              </a:rPr>
              <a:t>cartilaginous</a:t>
            </a:r>
            <a:r>
              <a:rPr sz="1000" spc="30" dirty="0">
                <a:solidFill>
                  <a:prstClr val="black"/>
                </a:solidFill>
                <a:cs typeface="Calibri"/>
              </a:rPr>
              <a:t> </a:t>
            </a:r>
            <a:r>
              <a:rPr sz="1000" spc="-10" dirty="0">
                <a:solidFill>
                  <a:prstClr val="black"/>
                </a:solidFill>
                <a:cs typeface="Calibri"/>
              </a:rPr>
              <a:t>tumours</a:t>
            </a:r>
            <a:r>
              <a:rPr sz="1000" spc="25" dirty="0">
                <a:solidFill>
                  <a:prstClr val="black"/>
                </a:solidFill>
                <a:cs typeface="Calibri"/>
              </a:rPr>
              <a:t> </a:t>
            </a:r>
            <a:r>
              <a:rPr sz="1000" spc="-10" dirty="0">
                <a:solidFill>
                  <a:prstClr val="black"/>
                </a:solidFill>
                <a:cs typeface="Calibri"/>
              </a:rPr>
              <a:t>can</a:t>
            </a:r>
            <a:r>
              <a:rPr sz="1000" spc="45" dirty="0">
                <a:solidFill>
                  <a:prstClr val="black"/>
                </a:solidFill>
                <a:cs typeface="Calibri"/>
              </a:rPr>
              <a:t> </a:t>
            </a:r>
            <a:r>
              <a:rPr sz="1000" spc="-10" dirty="0">
                <a:solidFill>
                  <a:prstClr val="black"/>
                </a:solidFill>
                <a:cs typeface="Calibri"/>
              </a:rPr>
              <a:t>be</a:t>
            </a:r>
            <a:r>
              <a:rPr sz="1000" spc="30" dirty="0">
                <a:solidFill>
                  <a:prstClr val="black"/>
                </a:solidFill>
                <a:cs typeface="Calibri"/>
              </a:rPr>
              <a:t> </a:t>
            </a:r>
            <a:r>
              <a:rPr sz="1000" spc="-10" dirty="0">
                <a:solidFill>
                  <a:prstClr val="black"/>
                </a:solidFill>
                <a:cs typeface="Calibri"/>
              </a:rPr>
              <a:t>managed</a:t>
            </a:r>
            <a:r>
              <a:rPr sz="1000" spc="40" dirty="0">
                <a:solidFill>
                  <a:prstClr val="black"/>
                </a:solidFill>
                <a:cs typeface="Calibri"/>
              </a:rPr>
              <a:t> </a:t>
            </a:r>
            <a:r>
              <a:rPr sz="1000" spc="-10" dirty="0">
                <a:solidFill>
                  <a:prstClr val="black"/>
                </a:solidFill>
                <a:cs typeface="Calibri"/>
              </a:rPr>
              <a:t>by</a:t>
            </a:r>
            <a:r>
              <a:rPr sz="1000" spc="30" dirty="0">
                <a:solidFill>
                  <a:prstClr val="black"/>
                </a:solidFill>
                <a:cs typeface="Calibri"/>
              </a:rPr>
              <a:t> </a:t>
            </a:r>
            <a:r>
              <a:rPr sz="1000" spc="-15" dirty="0">
                <a:solidFill>
                  <a:prstClr val="black"/>
                </a:solidFill>
                <a:cs typeface="Calibri"/>
              </a:rPr>
              <a:t>curet-</a:t>
            </a:r>
            <a:endParaRPr sz="1000">
              <a:solidFill>
                <a:prstClr val="black"/>
              </a:solidFill>
              <a:cs typeface="Calibri"/>
            </a:endParaRPr>
          </a:p>
        </p:txBody>
      </p:sp>
      <p:sp>
        <p:nvSpPr>
          <p:cNvPr id="4" name="object 4"/>
          <p:cNvSpPr txBox="1"/>
          <p:nvPr/>
        </p:nvSpPr>
        <p:spPr>
          <a:xfrm>
            <a:off x="1090059" y="1062454"/>
            <a:ext cx="3483987" cy="166071"/>
          </a:xfrm>
          <a:prstGeom prst="rect">
            <a:avLst/>
          </a:prstGeom>
        </p:spPr>
        <p:txBody>
          <a:bodyPr vert="horz" wrap="square" lIns="0" tIns="12065" rIns="0" bIns="0" rtlCol="0">
            <a:spAutoFit/>
          </a:bodyPr>
          <a:lstStyle/>
          <a:p>
            <a:pPr marL="12700">
              <a:spcBef>
                <a:spcPts val="95"/>
              </a:spcBef>
            </a:pPr>
            <a:r>
              <a:rPr sz="1000" spc="-10" dirty="0">
                <a:solidFill>
                  <a:prstClr val="black"/>
                </a:solidFill>
                <a:cs typeface="Calibri"/>
              </a:rPr>
              <a:t>tage</a:t>
            </a:r>
            <a:r>
              <a:rPr sz="1000" spc="95" dirty="0">
                <a:solidFill>
                  <a:prstClr val="black"/>
                </a:solidFill>
                <a:cs typeface="Calibri"/>
              </a:rPr>
              <a:t> </a:t>
            </a:r>
            <a:r>
              <a:rPr sz="1000" spc="-10" dirty="0">
                <a:solidFill>
                  <a:prstClr val="black"/>
                </a:solidFill>
                <a:cs typeface="Calibri"/>
              </a:rPr>
              <a:t>with</a:t>
            </a:r>
            <a:r>
              <a:rPr sz="1000" spc="110" dirty="0">
                <a:solidFill>
                  <a:prstClr val="black"/>
                </a:solidFill>
                <a:cs typeface="Calibri"/>
              </a:rPr>
              <a:t> </a:t>
            </a:r>
            <a:r>
              <a:rPr sz="1000" spc="-10" dirty="0">
                <a:solidFill>
                  <a:prstClr val="black"/>
                </a:solidFill>
                <a:cs typeface="Calibri"/>
              </a:rPr>
              <a:t>or</a:t>
            </a:r>
            <a:r>
              <a:rPr sz="1000" spc="105" dirty="0">
                <a:solidFill>
                  <a:prstClr val="black"/>
                </a:solidFill>
                <a:cs typeface="Calibri"/>
              </a:rPr>
              <a:t> </a:t>
            </a:r>
            <a:r>
              <a:rPr sz="1000" spc="-10" dirty="0">
                <a:solidFill>
                  <a:prstClr val="black"/>
                </a:solidFill>
                <a:cs typeface="Calibri"/>
              </a:rPr>
              <a:t>without</a:t>
            </a:r>
            <a:r>
              <a:rPr sz="1000" spc="95" dirty="0">
                <a:solidFill>
                  <a:prstClr val="black"/>
                </a:solidFill>
                <a:cs typeface="Calibri"/>
              </a:rPr>
              <a:t> </a:t>
            </a:r>
            <a:r>
              <a:rPr sz="1000" spc="-10" dirty="0">
                <a:solidFill>
                  <a:prstClr val="black"/>
                </a:solidFill>
                <a:cs typeface="Calibri"/>
              </a:rPr>
              <a:t>local</a:t>
            </a:r>
            <a:r>
              <a:rPr sz="1000" spc="110" dirty="0">
                <a:solidFill>
                  <a:prstClr val="black"/>
                </a:solidFill>
                <a:cs typeface="Calibri"/>
              </a:rPr>
              <a:t> </a:t>
            </a:r>
            <a:r>
              <a:rPr sz="1000" spc="-10" dirty="0">
                <a:solidFill>
                  <a:prstClr val="black"/>
                </a:solidFill>
                <a:cs typeface="Calibri"/>
              </a:rPr>
              <a:t>adjuvant</a:t>
            </a:r>
            <a:r>
              <a:rPr sz="1000" spc="100" dirty="0">
                <a:solidFill>
                  <a:prstClr val="black"/>
                </a:solidFill>
                <a:cs typeface="Calibri"/>
              </a:rPr>
              <a:t> </a:t>
            </a:r>
            <a:r>
              <a:rPr sz="1000" spc="-10" dirty="0">
                <a:solidFill>
                  <a:prstClr val="black"/>
                </a:solidFill>
                <a:cs typeface="Calibri"/>
              </a:rPr>
              <a:t>therapy</a:t>
            </a:r>
            <a:r>
              <a:rPr sz="1000" spc="100" dirty="0">
                <a:solidFill>
                  <a:prstClr val="black"/>
                </a:solidFill>
                <a:cs typeface="Calibri"/>
              </a:rPr>
              <a:t> </a:t>
            </a:r>
            <a:r>
              <a:rPr sz="1000" spc="-25" dirty="0">
                <a:solidFill>
                  <a:prstClr val="black"/>
                </a:solidFill>
                <a:cs typeface="Calibri"/>
              </a:rPr>
              <a:t>[IV,</a:t>
            </a:r>
            <a:r>
              <a:rPr sz="1000" spc="10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5" name="object 5"/>
          <p:cNvSpPr txBox="1"/>
          <p:nvPr/>
        </p:nvSpPr>
        <p:spPr>
          <a:xfrm>
            <a:off x="943026" y="1214372"/>
            <a:ext cx="395016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High-grade</a:t>
            </a:r>
            <a:r>
              <a:rPr sz="1000" spc="240" dirty="0">
                <a:solidFill>
                  <a:prstClr val="black"/>
                </a:solidFill>
                <a:cs typeface="Calibri"/>
              </a:rPr>
              <a:t> </a:t>
            </a:r>
            <a:r>
              <a:rPr sz="1000" spc="-10" dirty="0">
                <a:solidFill>
                  <a:prstClr val="black"/>
                </a:solidFill>
                <a:cs typeface="Calibri"/>
              </a:rPr>
              <a:t>chondrosarcomas</a:t>
            </a:r>
            <a:r>
              <a:rPr sz="1000" spc="250" dirty="0">
                <a:solidFill>
                  <a:prstClr val="black"/>
                </a:solidFill>
                <a:cs typeface="Calibri"/>
              </a:rPr>
              <a:t> </a:t>
            </a:r>
            <a:r>
              <a:rPr sz="1000" spc="-10" dirty="0">
                <a:solidFill>
                  <a:prstClr val="black"/>
                </a:solidFill>
                <a:cs typeface="Calibri"/>
              </a:rPr>
              <a:t>and</a:t>
            </a:r>
            <a:r>
              <a:rPr sz="1000" spc="245" dirty="0">
                <a:solidFill>
                  <a:prstClr val="black"/>
                </a:solidFill>
                <a:cs typeface="Calibri"/>
              </a:rPr>
              <a:t> </a:t>
            </a:r>
            <a:r>
              <a:rPr sz="1000" spc="-10" dirty="0">
                <a:solidFill>
                  <a:prstClr val="black"/>
                </a:solidFill>
                <a:cs typeface="Calibri"/>
              </a:rPr>
              <a:t>all</a:t>
            </a:r>
            <a:r>
              <a:rPr sz="1000" spc="245" dirty="0">
                <a:solidFill>
                  <a:prstClr val="black"/>
                </a:solidFill>
                <a:cs typeface="Calibri"/>
              </a:rPr>
              <a:t> </a:t>
            </a:r>
            <a:r>
              <a:rPr sz="1000" spc="-10" dirty="0">
                <a:solidFill>
                  <a:prstClr val="black"/>
                </a:solidFill>
                <a:cs typeface="Calibri"/>
              </a:rPr>
              <a:t>chondrosarcomas</a:t>
            </a:r>
            <a:endParaRPr sz="1000">
              <a:solidFill>
                <a:prstClr val="black"/>
              </a:solidFill>
              <a:cs typeface="Calibri"/>
            </a:endParaRPr>
          </a:p>
        </p:txBody>
      </p:sp>
      <p:sp>
        <p:nvSpPr>
          <p:cNvPr id="6" name="object 6"/>
          <p:cNvSpPr txBox="1"/>
          <p:nvPr/>
        </p:nvSpPr>
        <p:spPr>
          <a:xfrm>
            <a:off x="1090059" y="1366290"/>
            <a:ext cx="3803249" cy="329565"/>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of</a:t>
            </a:r>
            <a:r>
              <a:rPr sz="1000" spc="20" dirty="0">
                <a:solidFill>
                  <a:prstClr val="black"/>
                </a:solidFill>
                <a:cs typeface="Calibri"/>
              </a:rPr>
              <a:t> </a:t>
            </a:r>
            <a:r>
              <a:rPr sz="1000" spc="-10" dirty="0">
                <a:solidFill>
                  <a:prstClr val="black"/>
                </a:solidFill>
                <a:cs typeface="Calibri"/>
              </a:rPr>
              <a:t>the</a:t>
            </a:r>
            <a:r>
              <a:rPr sz="1000" spc="15" dirty="0">
                <a:solidFill>
                  <a:prstClr val="black"/>
                </a:solidFill>
                <a:cs typeface="Calibri"/>
              </a:rPr>
              <a:t> </a:t>
            </a:r>
            <a:r>
              <a:rPr sz="1000" spc="-5" dirty="0">
                <a:solidFill>
                  <a:prstClr val="black"/>
                </a:solidFill>
                <a:cs typeface="Calibri"/>
              </a:rPr>
              <a:t>pelvis</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axial</a:t>
            </a:r>
            <a:r>
              <a:rPr sz="1000" spc="20" dirty="0">
                <a:solidFill>
                  <a:prstClr val="black"/>
                </a:solidFill>
                <a:cs typeface="Calibri"/>
              </a:rPr>
              <a:t> </a:t>
            </a:r>
            <a:r>
              <a:rPr sz="1000" spc="-15" dirty="0">
                <a:solidFill>
                  <a:prstClr val="black"/>
                </a:solidFill>
                <a:cs typeface="Calibri"/>
              </a:rPr>
              <a:t>skeleton</a:t>
            </a:r>
            <a:r>
              <a:rPr sz="1000" spc="15" dirty="0">
                <a:solidFill>
                  <a:prstClr val="black"/>
                </a:solidFill>
                <a:cs typeface="Calibri"/>
              </a:rPr>
              <a:t> </a:t>
            </a:r>
            <a:r>
              <a:rPr sz="1000" spc="-10" dirty="0">
                <a:solidFill>
                  <a:prstClr val="black"/>
                </a:solidFill>
                <a:cs typeface="Calibri"/>
              </a:rPr>
              <a:t>should</a:t>
            </a:r>
            <a:r>
              <a:rPr sz="1000" spc="20" dirty="0">
                <a:solidFill>
                  <a:prstClr val="black"/>
                </a:solidFill>
                <a:cs typeface="Calibri"/>
              </a:rPr>
              <a:t> </a:t>
            </a:r>
            <a:r>
              <a:rPr sz="1000" spc="-10" dirty="0">
                <a:solidFill>
                  <a:prstClr val="black"/>
                </a:solidFill>
                <a:cs typeface="Calibri"/>
              </a:rPr>
              <a:t>be</a:t>
            </a:r>
            <a:r>
              <a:rPr sz="1000" spc="20" dirty="0">
                <a:solidFill>
                  <a:prstClr val="black"/>
                </a:solidFill>
                <a:cs typeface="Calibri"/>
              </a:rPr>
              <a:t> </a:t>
            </a:r>
            <a:r>
              <a:rPr sz="1000" spc="-10" dirty="0">
                <a:solidFill>
                  <a:prstClr val="black"/>
                </a:solidFill>
                <a:cs typeface="Calibri"/>
              </a:rPr>
              <a:t>surgically</a:t>
            </a:r>
            <a:r>
              <a:rPr sz="1000" spc="10" dirty="0">
                <a:solidFill>
                  <a:prstClr val="black"/>
                </a:solidFill>
                <a:cs typeface="Calibri"/>
              </a:rPr>
              <a:t> </a:t>
            </a:r>
            <a:r>
              <a:rPr sz="1000" spc="-15" dirty="0">
                <a:solidFill>
                  <a:prstClr val="black"/>
                </a:solidFill>
                <a:cs typeface="Calibri"/>
              </a:rPr>
              <a:t>excised </a:t>
            </a:r>
            <a:r>
              <a:rPr sz="1000" spc="-210" dirty="0">
                <a:solidFill>
                  <a:prstClr val="black"/>
                </a:solidFill>
                <a:cs typeface="Calibri"/>
              </a:rPr>
              <a:t> </a:t>
            </a:r>
            <a:r>
              <a:rPr sz="1000" spc="-10" dirty="0">
                <a:solidFill>
                  <a:prstClr val="black"/>
                </a:solidFill>
                <a:cs typeface="Calibri"/>
              </a:rPr>
              <a:t>with</a:t>
            </a:r>
            <a:r>
              <a:rPr sz="1000" spc="105" dirty="0">
                <a:solidFill>
                  <a:prstClr val="black"/>
                </a:solidFill>
                <a:cs typeface="Calibri"/>
              </a:rPr>
              <a:t> </a:t>
            </a:r>
            <a:r>
              <a:rPr sz="1000" spc="-10" dirty="0">
                <a:solidFill>
                  <a:prstClr val="black"/>
                </a:solidFill>
                <a:cs typeface="Calibri"/>
              </a:rPr>
              <a:t>wide</a:t>
            </a:r>
            <a:r>
              <a:rPr sz="1000" spc="105" dirty="0">
                <a:solidFill>
                  <a:prstClr val="black"/>
                </a:solidFill>
                <a:cs typeface="Calibri"/>
              </a:rPr>
              <a:t> </a:t>
            </a:r>
            <a:r>
              <a:rPr sz="1000" spc="-10" dirty="0">
                <a:solidFill>
                  <a:prstClr val="black"/>
                </a:solidFill>
                <a:cs typeface="Calibri"/>
              </a:rPr>
              <a:t>margins</a:t>
            </a:r>
            <a:r>
              <a:rPr sz="1000" spc="100" dirty="0">
                <a:solidFill>
                  <a:prstClr val="black"/>
                </a:solidFill>
                <a:cs typeface="Calibri"/>
              </a:rPr>
              <a:t> </a:t>
            </a:r>
            <a:r>
              <a:rPr sz="1000" spc="-30"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7" name="object 7"/>
          <p:cNvSpPr txBox="1"/>
          <p:nvPr/>
        </p:nvSpPr>
        <p:spPr>
          <a:xfrm>
            <a:off x="943026" y="1670128"/>
            <a:ext cx="395016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RT</a:t>
            </a:r>
            <a:r>
              <a:rPr sz="1000" spc="114" dirty="0">
                <a:solidFill>
                  <a:prstClr val="black"/>
                </a:solidFill>
                <a:cs typeface="Calibri"/>
              </a:rPr>
              <a:t> </a:t>
            </a:r>
            <a:r>
              <a:rPr sz="1000" spc="-10" dirty="0">
                <a:solidFill>
                  <a:prstClr val="black"/>
                </a:solidFill>
                <a:cs typeface="Calibri"/>
              </a:rPr>
              <a:t>can</a:t>
            </a:r>
            <a:r>
              <a:rPr sz="1000" spc="120" dirty="0">
                <a:solidFill>
                  <a:prstClr val="black"/>
                </a:solidFill>
                <a:cs typeface="Calibri"/>
              </a:rPr>
              <a:t> </a:t>
            </a:r>
            <a:r>
              <a:rPr sz="1000" spc="-10" dirty="0">
                <a:solidFill>
                  <a:prstClr val="black"/>
                </a:solidFill>
                <a:cs typeface="Calibri"/>
              </a:rPr>
              <a:t>be</a:t>
            </a:r>
            <a:r>
              <a:rPr sz="1000" spc="120" dirty="0">
                <a:solidFill>
                  <a:prstClr val="black"/>
                </a:solidFill>
                <a:cs typeface="Calibri"/>
              </a:rPr>
              <a:t> </a:t>
            </a:r>
            <a:r>
              <a:rPr sz="1000" spc="-10" dirty="0">
                <a:solidFill>
                  <a:prstClr val="black"/>
                </a:solidFill>
                <a:cs typeface="Calibri"/>
              </a:rPr>
              <a:t>considered</a:t>
            </a:r>
            <a:r>
              <a:rPr sz="1000" spc="120" dirty="0">
                <a:solidFill>
                  <a:prstClr val="black"/>
                </a:solidFill>
                <a:cs typeface="Calibri"/>
              </a:rPr>
              <a:t> </a:t>
            </a:r>
            <a:r>
              <a:rPr sz="1000" spc="-20" dirty="0">
                <a:solidFill>
                  <a:prstClr val="black"/>
                </a:solidFill>
                <a:cs typeface="Calibri"/>
              </a:rPr>
              <a:t>for</a:t>
            </a:r>
            <a:r>
              <a:rPr sz="1000" spc="120" dirty="0">
                <a:solidFill>
                  <a:prstClr val="black"/>
                </a:solidFill>
                <a:cs typeface="Calibri"/>
              </a:rPr>
              <a:t> </a:t>
            </a:r>
            <a:r>
              <a:rPr sz="1000" spc="-10" dirty="0">
                <a:solidFill>
                  <a:prstClr val="black"/>
                </a:solidFill>
                <a:cs typeface="Calibri"/>
              </a:rPr>
              <a:t>unresectable</a:t>
            </a:r>
            <a:r>
              <a:rPr sz="1000" spc="114" dirty="0">
                <a:solidFill>
                  <a:prstClr val="black"/>
                </a:solidFill>
                <a:cs typeface="Calibri"/>
              </a:rPr>
              <a:t> </a:t>
            </a:r>
            <a:r>
              <a:rPr sz="1000" spc="-10" dirty="0">
                <a:solidFill>
                  <a:prstClr val="black"/>
                </a:solidFill>
                <a:cs typeface="Calibri"/>
              </a:rPr>
              <a:t>disease</a:t>
            </a:r>
            <a:r>
              <a:rPr sz="1000" spc="120" dirty="0">
                <a:solidFill>
                  <a:prstClr val="black"/>
                </a:solidFill>
                <a:cs typeface="Calibri"/>
              </a:rPr>
              <a:t> </a:t>
            </a:r>
            <a:r>
              <a:rPr sz="1000" spc="-10" dirty="0">
                <a:solidFill>
                  <a:prstClr val="black"/>
                </a:solidFill>
                <a:cs typeface="Calibri"/>
              </a:rPr>
              <a:t>(primary</a:t>
            </a:r>
            <a:endParaRPr sz="1000">
              <a:solidFill>
                <a:prstClr val="black"/>
              </a:solidFill>
              <a:cs typeface="Calibri"/>
            </a:endParaRPr>
          </a:p>
        </p:txBody>
      </p:sp>
      <p:sp>
        <p:nvSpPr>
          <p:cNvPr id="8" name="object 8"/>
          <p:cNvSpPr txBox="1"/>
          <p:nvPr/>
        </p:nvSpPr>
        <p:spPr>
          <a:xfrm>
            <a:off x="1090057" y="1822047"/>
            <a:ext cx="3804891" cy="329565"/>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or</a:t>
            </a:r>
            <a:r>
              <a:rPr sz="1000" spc="30" dirty="0">
                <a:solidFill>
                  <a:prstClr val="black"/>
                </a:solidFill>
                <a:cs typeface="Calibri"/>
              </a:rPr>
              <a:t> </a:t>
            </a:r>
            <a:r>
              <a:rPr sz="1000" spc="-10" dirty="0">
                <a:solidFill>
                  <a:prstClr val="black"/>
                </a:solidFill>
                <a:cs typeface="Calibri"/>
              </a:rPr>
              <a:t>recurrent),</a:t>
            </a:r>
            <a:r>
              <a:rPr sz="1000" spc="30" dirty="0">
                <a:solidFill>
                  <a:prstClr val="black"/>
                </a:solidFill>
                <a:cs typeface="Calibri"/>
              </a:rPr>
              <a:t> </a:t>
            </a:r>
            <a:r>
              <a:rPr sz="1000" spc="-10" dirty="0">
                <a:solidFill>
                  <a:prstClr val="black"/>
                </a:solidFill>
                <a:cs typeface="Calibri"/>
              </a:rPr>
              <a:t>after</a:t>
            </a:r>
            <a:r>
              <a:rPr sz="1000" spc="25" dirty="0">
                <a:solidFill>
                  <a:prstClr val="black"/>
                </a:solidFill>
                <a:cs typeface="Calibri"/>
              </a:rPr>
              <a:t> </a:t>
            </a:r>
            <a:r>
              <a:rPr sz="1000" spc="-10" dirty="0">
                <a:solidFill>
                  <a:prstClr val="black"/>
                </a:solidFill>
                <a:cs typeface="Calibri"/>
              </a:rPr>
              <a:t>incomplete</a:t>
            </a:r>
            <a:r>
              <a:rPr sz="1000" spc="25" dirty="0">
                <a:solidFill>
                  <a:prstClr val="black"/>
                </a:solidFill>
                <a:cs typeface="Calibri"/>
              </a:rPr>
              <a:t> </a:t>
            </a:r>
            <a:r>
              <a:rPr sz="1000" spc="-10" dirty="0">
                <a:solidFill>
                  <a:prstClr val="black"/>
                </a:solidFill>
                <a:cs typeface="Calibri"/>
              </a:rPr>
              <a:t>surgery</a:t>
            </a:r>
            <a:r>
              <a:rPr sz="1000" spc="30" dirty="0">
                <a:solidFill>
                  <a:prstClr val="black"/>
                </a:solidFill>
                <a:cs typeface="Calibri"/>
              </a:rPr>
              <a:t> </a:t>
            </a:r>
            <a:r>
              <a:rPr sz="1000" spc="-10" dirty="0">
                <a:solidFill>
                  <a:prstClr val="black"/>
                </a:solidFill>
                <a:cs typeface="Calibri"/>
              </a:rPr>
              <a:t>and</a:t>
            </a:r>
            <a:r>
              <a:rPr sz="1000" spc="30" dirty="0">
                <a:solidFill>
                  <a:prstClr val="black"/>
                </a:solidFill>
                <a:cs typeface="Calibri"/>
              </a:rPr>
              <a:t> </a:t>
            </a:r>
            <a:r>
              <a:rPr sz="1000" spc="-20" dirty="0">
                <a:solidFill>
                  <a:prstClr val="black"/>
                </a:solidFill>
                <a:cs typeface="Calibri"/>
              </a:rPr>
              <a:t>for</a:t>
            </a:r>
            <a:r>
              <a:rPr sz="1000" spc="30" dirty="0">
                <a:solidFill>
                  <a:prstClr val="black"/>
                </a:solidFill>
                <a:cs typeface="Calibri"/>
              </a:rPr>
              <a:t> </a:t>
            </a:r>
            <a:r>
              <a:rPr sz="1000" spc="-10" dirty="0">
                <a:solidFill>
                  <a:prstClr val="black"/>
                </a:solidFill>
                <a:cs typeface="Calibri"/>
              </a:rPr>
              <a:t>symp- </a:t>
            </a:r>
            <a:r>
              <a:rPr sz="1000" spc="-215" dirty="0">
                <a:solidFill>
                  <a:prstClr val="black"/>
                </a:solidFill>
                <a:cs typeface="Calibri"/>
              </a:rPr>
              <a:t> </a:t>
            </a:r>
            <a:r>
              <a:rPr sz="1000" spc="-10" dirty="0">
                <a:solidFill>
                  <a:prstClr val="black"/>
                </a:solidFill>
                <a:cs typeface="Calibri"/>
              </a:rPr>
              <a:t>toms</a:t>
            </a:r>
            <a:r>
              <a:rPr sz="1000" spc="105" dirty="0">
                <a:solidFill>
                  <a:prstClr val="black"/>
                </a:solidFill>
                <a:cs typeface="Calibri"/>
              </a:rPr>
              <a:t> </a:t>
            </a:r>
            <a:r>
              <a:rPr sz="1000" spc="-10" dirty="0">
                <a:solidFill>
                  <a:prstClr val="black"/>
                </a:solidFill>
                <a:cs typeface="Calibri"/>
              </a:rPr>
              <a:t>palliation</a:t>
            </a:r>
            <a:r>
              <a:rPr sz="1000" spc="100" dirty="0">
                <a:solidFill>
                  <a:prstClr val="black"/>
                </a:solidFill>
                <a:cs typeface="Calibri"/>
              </a:rPr>
              <a:t> </a:t>
            </a:r>
            <a:r>
              <a:rPr sz="1000" spc="-30" dirty="0">
                <a:solidFill>
                  <a:prstClr val="black"/>
                </a:solidFill>
                <a:cs typeface="Calibri"/>
              </a:rPr>
              <a:t>[IV,</a:t>
            </a:r>
            <a:r>
              <a:rPr sz="1000" spc="10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9" name="object 9"/>
          <p:cNvSpPr txBox="1"/>
          <p:nvPr/>
        </p:nvSpPr>
        <p:spPr>
          <a:xfrm>
            <a:off x="943028" y="2125883"/>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High-dose</a:t>
            </a:r>
            <a:r>
              <a:rPr sz="1000" spc="200" dirty="0">
                <a:solidFill>
                  <a:prstClr val="black"/>
                </a:solidFill>
                <a:cs typeface="Calibri"/>
              </a:rPr>
              <a:t> </a:t>
            </a:r>
            <a:r>
              <a:rPr sz="1000" spc="-10" dirty="0">
                <a:solidFill>
                  <a:prstClr val="black"/>
                </a:solidFill>
                <a:cs typeface="Calibri"/>
              </a:rPr>
              <a:t>RT</a:t>
            </a:r>
            <a:r>
              <a:rPr sz="1000" spc="204" dirty="0">
                <a:solidFill>
                  <a:prstClr val="black"/>
                </a:solidFill>
                <a:cs typeface="Calibri"/>
              </a:rPr>
              <a:t> </a:t>
            </a:r>
            <a:r>
              <a:rPr sz="1000" spc="-5" dirty="0">
                <a:solidFill>
                  <a:prstClr val="black"/>
                </a:solidFill>
                <a:cs typeface="Calibri"/>
              </a:rPr>
              <a:t>is</a:t>
            </a:r>
            <a:r>
              <a:rPr sz="1000" spc="195" dirty="0">
                <a:solidFill>
                  <a:prstClr val="black"/>
                </a:solidFill>
                <a:cs typeface="Calibri"/>
              </a:rPr>
              <a:t> </a:t>
            </a:r>
            <a:r>
              <a:rPr sz="1000" spc="-10" dirty="0">
                <a:solidFill>
                  <a:prstClr val="black"/>
                </a:solidFill>
                <a:cs typeface="Calibri"/>
              </a:rPr>
              <a:t>currently</a:t>
            </a:r>
            <a:r>
              <a:rPr sz="1000" spc="210" dirty="0">
                <a:solidFill>
                  <a:prstClr val="black"/>
                </a:solidFill>
                <a:cs typeface="Calibri"/>
              </a:rPr>
              <a:t> </a:t>
            </a:r>
            <a:r>
              <a:rPr sz="1000" spc="-10" dirty="0">
                <a:solidFill>
                  <a:prstClr val="black"/>
                </a:solidFill>
                <a:cs typeface="Calibri"/>
              </a:rPr>
              <a:t>recommended</a:t>
            </a:r>
            <a:r>
              <a:rPr sz="1000" spc="210" dirty="0">
                <a:solidFill>
                  <a:prstClr val="black"/>
                </a:solidFill>
                <a:cs typeface="Calibri"/>
              </a:rPr>
              <a:t> </a:t>
            </a:r>
            <a:r>
              <a:rPr sz="1000" spc="-15" dirty="0">
                <a:solidFill>
                  <a:prstClr val="black"/>
                </a:solidFill>
                <a:cs typeface="Calibri"/>
              </a:rPr>
              <a:t>for</a:t>
            </a:r>
            <a:r>
              <a:rPr sz="1000" spc="190" dirty="0">
                <a:solidFill>
                  <a:prstClr val="black"/>
                </a:solidFill>
                <a:cs typeface="Calibri"/>
              </a:rPr>
              <a:t> </a:t>
            </a:r>
            <a:r>
              <a:rPr sz="1000" spc="-10" dirty="0">
                <a:solidFill>
                  <a:prstClr val="black"/>
                </a:solidFill>
                <a:cs typeface="Calibri"/>
              </a:rPr>
              <a:t>skull  base</a:t>
            </a:r>
            <a:endParaRPr sz="1000">
              <a:solidFill>
                <a:prstClr val="black"/>
              </a:solidFill>
              <a:cs typeface="Calibri"/>
            </a:endParaRPr>
          </a:p>
        </p:txBody>
      </p:sp>
      <p:sp>
        <p:nvSpPr>
          <p:cNvPr id="10" name="object 10"/>
          <p:cNvSpPr txBox="1"/>
          <p:nvPr/>
        </p:nvSpPr>
        <p:spPr>
          <a:xfrm>
            <a:off x="1090059" y="2277081"/>
            <a:ext cx="1698905" cy="166071"/>
          </a:xfrm>
          <a:prstGeom prst="rect">
            <a:avLst/>
          </a:prstGeom>
        </p:spPr>
        <p:txBody>
          <a:bodyPr vert="horz" wrap="square" lIns="0" tIns="12065" rIns="0" bIns="0" rtlCol="0">
            <a:spAutoFit/>
          </a:bodyPr>
          <a:lstStyle/>
          <a:p>
            <a:pPr marL="12700">
              <a:spcBef>
                <a:spcPts val="95"/>
              </a:spcBef>
            </a:pPr>
            <a:r>
              <a:rPr sz="1000" spc="-10" dirty="0">
                <a:solidFill>
                  <a:prstClr val="black"/>
                </a:solidFill>
                <a:cs typeface="Calibri"/>
              </a:rPr>
              <a:t>chondrosarcomas</a:t>
            </a:r>
            <a:r>
              <a:rPr sz="1000" spc="80" dirty="0">
                <a:solidFill>
                  <a:prstClr val="black"/>
                </a:solidFill>
                <a:cs typeface="Calibri"/>
              </a:rPr>
              <a:t> </a:t>
            </a:r>
            <a:r>
              <a:rPr sz="1000" spc="-10" dirty="0">
                <a:solidFill>
                  <a:prstClr val="black"/>
                </a:solidFill>
                <a:cs typeface="Calibri"/>
              </a:rPr>
              <a:t>[III,</a:t>
            </a:r>
            <a:r>
              <a:rPr sz="1000" spc="7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11" name="object 11"/>
          <p:cNvSpPr txBox="1"/>
          <p:nvPr/>
        </p:nvSpPr>
        <p:spPr>
          <a:xfrm>
            <a:off x="943028" y="2429000"/>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Localised</a:t>
            </a:r>
            <a:r>
              <a:rPr sz="1000" spc="250" dirty="0">
                <a:solidFill>
                  <a:prstClr val="black"/>
                </a:solidFill>
                <a:cs typeface="Calibri"/>
              </a:rPr>
              <a:t> </a:t>
            </a:r>
            <a:r>
              <a:rPr sz="1000" spc="-5" dirty="0">
                <a:solidFill>
                  <a:prstClr val="black"/>
                </a:solidFill>
                <a:cs typeface="Calibri"/>
              </a:rPr>
              <a:t>MCSs</a:t>
            </a:r>
            <a:r>
              <a:rPr sz="1000" spc="254" dirty="0">
                <a:solidFill>
                  <a:prstClr val="black"/>
                </a:solidFill>
                <a:cs typeface="Calibri"/>
              </a:rPr>
              <a:t> </a:t>
            </a:r>
            <a:r>
              <a:rPr sz="1000" spc="-10" dirty="0">
                <a:solidFill>
                  <a:prstClr val="black"/>
                </a:solidFill>
                <a:cs typeface="Calibri"/>
              </a:rPr>
              <a:t>are</a:t>
            </a:r>
            <a:r>
              <a:rPr sz="1000" spc="235" dirty="0">
                <a:solidFill>
                  <a:prstClr val="black"/>
                </a:solidFill>
                <a:cs typeface="Calibri"/>
              </a:rPr>
              <a:t> </a:t>
            </a:r>
            <a:r>
              <a:rPr sz="1000" spc="-10" dirty="0">
                <a:solidFill>
                  <a:prstClr val="black"/>
                </a:solidFill>
                <a:cs typeface="Calibri"/>
              </a:rPr>
              <a:t>usually</a:t>
            </a:r>
            <a:r>
              <a:rPr sz="1000" spc="250" dirty="0">
                <a:solidFill>
                  <a:prstClr val="black"/>
                </a:solidFill>
                <a:cs typeface="Calibri"/>
              </a:rPr>
              <a:t> </a:t>
            </a:r>
            <a:r>
              <a:rPr sz="1000" spc="-10" dirty="0">
                <a:solidFill>
                  <a:prstClr val="black"/>
                </a:solidFill>
                <a:cs typeface="Calibri"/>
              </a:rPr>
              <a:t>treated</a:t>
            </a:r>
            <a:r>
              <a:rPr sz="1000" spc="250" dirty="0">
                <a:solidFill>
                  <a:prstClr val="black"/>
                </a:solidFill>
                <a:cs typeface="Calibri"/>
              </a:rPr>
              <a:t> </a:t>
            </a:r>
            <a:r>
              <a:rPr sz="1000" spc="-10" dirty="0">
                <a:solidFill>
                  <a:prstClr val="black"/>
                </a:solidFill>
                <a:cs typeface="Calibri"/>
              </a:rPr>
              <a:t>with</a:t>
            </a:r>
            <a:r>
              <a:rPr sz="1000" spc="250" dirty="0">
                <a:solidFill>
                  <a:prstClr val="black"/>
                </a:solidFill>
                <a:cs typeface="Calibri"/>
              </a:rPr>
              <a:t> </a:t>
            </a:r>
            <a:r>
              <a:rPr sz="1000" spc="-10" dirty="0">
                <a:solidFill>
                  <a:prstClr val="black"/>
                </a:solidFill>
                <a:cs typeface="Calibri"/>
              </a:rPr>
              <a:t>neoadjuvant/</a:t>
            </a:r>
            <a:endParaRPr sz="1000">
              <a:solidFill>
                <a:prstClr val="black"/>
              </a:solidFill>
              <a:cs typeface="Calibri"/>
            </a:endParaRPr>
          </a:p>
        </p:txBody>
      </p:sp>
      <p:sp>
        <p:nvSpPr>
          <p:cNvPr id="12" name="object 12"/>
          <p:cNvSpPr txBox="1"/>
          <p:nvPr/>
        </p:nvSpPr>
        <p:spPr>
          <a:xfrm>
            <a:off x="1090059" y="2580919"/>
            <a:ext cx="3802429" cy="166071"/>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adjuvant</a:t>
            </a:r>
            <a:r>
              <a:rPr sz="1000" spc="170" dirty="0">
                <a:solidFill>
                  <a:prstClr val="black"/>
                </a:solidFill>
                <a:cs typeface="Calibri"/>
              </a:rPr>
              <a:t> </a:t>
            </a:r>
            <a:r>
              <a:rPr sz="1000" spc="-10" dirty="0">
                <a:solidFill>
                  <a:prstClr val="black"/>
                </a:solidFill>
                <a:cs typeface="Calibri"/>
              </a:rPr>
              <a:t>ChT</a:t>
            </a:r>
            <a:r>
              <a:rPr sz="1000" spc="170" dirty="0">
                <a:solidFill>
                  <a:prstClr val="black"/>
                </a:solidFill>
                <a:cs typeface="Calibri"/>
              </a:rPr>
              <a:t> </a:t>
            </a:r>
            <a:r>
              <a:rPr sz="1000" spc="-10" dirty="0">
                <a:solidFill>
                  <a:prstClr val="black"/>
                </a:solidFill>
                <a:cs typeface="Calibri"/>
              </a:rPr>
              <a:t>combining</a:t>
            </a:r>
            <a:r>
              <a:rPr sz="1000" spc="165" dirty="0">
                <a:solidFill>
                  <a:prstClr val="black"/>
                </a:solidFill>
                <a:cs typeface="Calibri"/>
              </a:rPr>
              <a:t> </a:t>
            </a:r>
            <a:r>
              <a:rPr sz="1000" spc="-10" dirty="0">
                <a:solidFill>
                  <a:prstClr val="black"/>
                </a:solidFill>
                <a:cs typeface="Calibri"/>
              </a:rPr>
              <a:t>anthracycline</a:t>
            </a:r>
            <a:r>
              <a:rPr sz="1000" spc="170" dirty="0">
                <a:solidFill>
                  <a:prstClr val="black"/>
                </a:solidFill>
                <a:cs typeface="Calibri"/>
              </a:rPr>
              <a:t> </a:t>
            </a:r>
            <a:r>
              <a:rPr sz="1000" spc="-10" dirty="0">
                <a:solidFill>
                  <a:prstClr val="black"/>
                </a:solidFill>
                <a:cs typeface="Calibri"/>
              </a:rPr>
              <a:t>and</a:t>
            </a:r>
            <a:r>
              <a:rPr sz="1000" spc="170" dirty="0">
                <a:solidFill>
                  <a:prstClr val="black"/>
                </a:solidFill>
                <a:cs typeface="Calibri"/>
              </a:rPr>
              <a:t> </a:t>
            </a:r>
            <a:r>
              <a:rPr sz="1000" spc="-10" dirty="0">
                <a:solidFill>
                  <a:prstClr val="black"/>
                </a:solidFill>
                <a:cs typeface="Calibri"/>
              </a:rPr>
              <a:t>alkylating </a:t>
            </a:r>
            <a:r>
              <a:rPr sz="1000" spc="-215" dirty="0">
                <a:solidFill>
                  <a:prstClr val="black"/>
                </a:solidFill>
                <a:cs typeface="Calibri"/>
              </a:rPr>
              <a:t> </a:t>
            </a:r>
            <a:r>
              <a:rPr sz="1000" spc="-10" dirty="0">
                <a:solidFill>
                  <a:prstClr val="black"/>
                </a:solidFill>
                <a:cs typeface="Calibri"/>
              </a:rPr>
              <a:t>agents</a:t>
            </a:r>
            <a:r>
              <a:rPr sz="1000" spc="95" dirty="0">
                <a:solidFill>
                  <a:prstClr val="black"/>
                </a:solidFill>
                <a:cs typeface="Calibri"/>
              </a:rPr>
              <a:t> </a:t>
            </a:r>
            <a:r>
              <a:rPr sz="1000" spc="-30"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C].</a:t>
            </a:r>
            <a:endParaRPr sz="1000">
              <a:solidFill>
                <a:prstClr val="black"/>
              </a:solidFill>
              <a:cs typeface="Calibri"/>
            </a:endParaRPr>
          </a:p>
        </p:txBody>
      </p:sp>
      <p:sp>
        <p:nvSpPr>
          <p:cNvPr id="13" name="object 13"/>
          <p:cNvSpPr txBox="1"/>
          <p:nvPr/>
        </p:nvSpPr>
        <p:spPr>
          <a:xfrm>
            <a:off x="943026" y="2884755"/>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Neoadjuvant/adjuvant</a:t>
            </a:r>
            <a:r>
              <a:rPr sz="1000" spc="245" dirty="0">
                <a:solidFill>
                  <a:prstClr val="black"/>
                </a:solidFill>
                <a:cs typeface="Calibri"/>
              </a:rPr>
              <a:t> </a:t>
            </a:r>
            <a:r>
              <a:rPr sz="1000" spc="-10" dirty="0">
                <a:solidFill>
                  <a:prstClr val="black"/>
                </a:solidFill>
                <a:cs typeface="Calibri"/>
              </a:rPr>
              <a:t>ChT</a:t>
            </a:r>
            <a:r>
              <a:rPr sz="1000" spc="245" dirty="0">
                <a:solidFill>
                  <a:prstClr val="black"/>
                </a:solidFill>
                <a:cs typeface="Calibri"/>
              </a:rPr>
              <a:t> </a:t>
            </a:r>
            <a:r>
              <a:rPr sz="1000" spc="-10" dirty="0">
                <a:solidFill>
                  <a:prstClr val="black"/>
                </a:solidFill>
                <a:cs typeface="Calibri"/>
              </a:rPr>
              <a:t>can</a:t>
            </a:r>
            <a:r>
              <a:rPr sz="1000" spc="254" dirty="0">
                <a:solidFill>
                  <a:prstClr val="black"/>
                </a:solidFill>
                <a:cs typeface="Calibri"/>
              </a:rPr>
              <a:t> </a:t>
            </a:r>
            <a:r>
              <a:rPr sz="1000" spc="-10" dirty="0">
                <a:solidFill>
                  <a:prstClr val="black"/>
                </a:solidFill>
                <a:cs typeface="Calibri"/>
              </a:rPr>
              <a:t>also</a:t>
            </a:r>
            <a:r>
              <a:rPr sz="1000" spc="254" dirty="0">
                <a:solidFill>
                  <a:prstClr val="black"/>
                </a:solidFill>
                <a:cs typeface="Calibri"/>
              </a:rPr>
              <a:t> </a:t>
            </a:r>
            <a:r>
              <a:rPr sz="1000" spc="-10" dirty="0">
                <a:solidFill>
                  <a:prstClr val="black"/>
                </a:solidFill>
                <a:cs typeface="Calibri"/>
              </a:rPr>
              <a:t>be</a:t>
            </a:r>
            <a:r>
              <a:rPr sz="1000" spc="250" dirty="0">
                <a:solidFill>
                  <a:prstClr val="black"/>
                </a:solidFill>
                <a:cs typeface="Calibri"/>
              </a:rPr>
              <a:t> </a:t>
            </a:r>
            <a:r>
              <a:rPr sz="1000" spc="-10" dirty="0">
                <a:solidFill>
                  <a:prstClr val="black"/>
                </a:solidFill>
                <a:cs typeface="Calibri"/>
              </a:rPr>
              <a:t>considered</a:t>
            </a:r>
            <a:r>
              <a:rPr sz="1000" spc="245" dirty="0">
                <a:solidFill>
                  <a:prstClr val="black"/>
                </a:solidFill>
                <a:cs typeface="Calibri"/>
              </a:rPr>
              <a:t> </a:t>
            </a:r>
            <a:r>
              <a:rPr sz="1000" spc="-20" dirty="0">
                <a:solidFill>
                  <a:prstClr val="black"/>
                </a:solidFill>
                <a:cs typeface="Calibri"/>
              </a:rPr>
              <a:t>for</a:t>
            </a:r>
            <a:endParaRPr sz="1000">
              <a:solidFill>
                <a:prstClr val="black"/>
              </a:solidFill>
              <a:cs typeface="Calibri"/>
            </a:endParaRPr>
          </a:p>
        </p:txBody>
      </p:sp>
      <p:sp>
        <p:nvSpPr>
          <p:cNvPr id="14" name="object 14"/>
          <p:cNvSpPr txBox="1"/>
          <p:nvPr/>
        </p:nvSpPr>
        <p:spPr>
          <a:xfrm>
            <a:off x="890909" y="3036672"/>
            <a:ext cx="1575796" cy="319959"/>
          </a:xfrm>
          <a:prstGeom prst="rect">
            <a:avLst/>
          </a:prstGeom>
        </p:spPr>
        <p:txBody>
          <a:bodyPr vert="horz" wrap="square" lIns="0" tIns="12065" rIns="0" bIns="0" rtlCol="0">
            <a:spAutoFit/>
          </a:bodyPr>
          <a:lstStyle/>
          <a:p>
            <a:pPr marL="166370">
              <a:spcBef>
                <a:spcPts val="95"/>
              </a:spcBef>
            </a:pPr>
            <a:r>
              <a:rPr sz="1000" spc="-10" dirty="0">
                <a:solidFill>
                  <a:prstClr val="black"/>
                </a:solidFill>
                <a:cs typeface="Calibri"/>
              </a:rPr>
              <a:t>localised</a:t>
            </a:r>
            <a:r>
              <a:rPr sz="1000" spc="85" dirty="0">
                <a:solidFill>
                  <a:prstClr val="black"/>
                </a:solidFill>
                <a:cs typeface="Calibri"/>
              </a:rPr>
              <a:t> </a:t>
            </a:r>
            <a:r>
              <a:rPr sz="1000" spc="-5" dirty="0">
                <a:solidFill>
                  <a:prstClr val="black"/>
                </a:solidFill>
                <a:cs typeface="Calibri"/>
              </a:rPr>
              <a:t>DCS</a:t>
            </a:r>
            <a:r>
              <a:rPr sz="1000" spc="85" dirty="0">
                <a:solidFill>
                  <a:prstClr val="black"/>
                </a:solidFill>
                <a:cs typeface="Calibri"/>
              </a:rPr>
              <a:t> </a:t>
            </a:r>
            <a:r>
              <a:rPr sz="1000" spc="-35" dirty="0">
                <a:solidFill>
                  <a:prstClr val="black"/>
                </a:solidFill>
                <a:cs typeface="Calibri"/>
              </a:rPr>
              <a:t>[V,</a:t>
            </a:r>
            <a:r>
              <a:rPr sz="1000" spc="90" dirty="0">
                <a:solidFill>
                  <a:prstClr val="black"/>
                </a:solidFill>
                <a:cs typeface="Calibri"/>
              </a:rPr>
              <a:t> </a:t>
            </a:r>
            <a:r>
              <a:rPr sz="1000" spc="-5" dirty="0">
                <a:solidFill>
                  <a:prstClr val="black"/>
                </a:solidFill>
                <a:cs typeface="Calibri"/>
              </a:rPr>
              <a:t>C].</a:t>
            </a:r>
            <a:endParaRPr sz="1000">
              <a:solidFill>
                <a:prstClr val="black"/>
              </a:solidFill>
              <a:cs typeface="Calibri"/>
            </a:endParaRPr>
          </a:p>
          <a:p>
            <a:pPr marL="12700">
              <a:spcBef>
                <a:spcPts val="40"/>
              </a:spcBef>
            </a:pPr>
            <a:r>
              <a:rPr sz="1000" spc="-50" dirty="0">
                <a:solidFill>
                  <a:srgbClr val="7B0451"/>
                </a:solidFill>
                <a:latin typeface="Arial MT"/>
                <a:cs typeface="Arial MT"/>
              </a:rPr>
              <a:t>Chordoma</a:t>
            </a:r>
            <a:endParaRPr sz="1000">
              <a:solidFill>
                <a:prstClr val="black"/>
              </a:solidFill>
              <a:latin typeface="Arial MT"/>
              <a:cs typeface="Arial MT"/>
            </a:endParaRPr>
          </a:p>
        </p:txBody>
      </p:sp>
      <p:sp>
        <p:nvSpPr>
          <p:cNvPr id="15" name="object 15"/>
          <p:cNvSpPr txBox="1"/>
          <p:nvPr/>
        </p:nvSpPr>
        <p:spPr>
          <a:xfrm>
            <a:off x="943026" y="3346268"/>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The</a:t>
            </a:r>
            <a:r>
              <a:rPr sz="1000" spc="100" dirty="0">
                <a:solidFill>
                  <a:prstClr val="black"/>
                </a:solidFill>
                <a:cs typeface="Calibri"/>
              </a:rPr>
              <a:t> </a:t>
            </a:r>
            <a:r>
              <a:rPr sz="1000" spc="-10" dirty="0">
                <a:solidFill>
                  <a:prstClr val="black"/>
                </a:solidFill>
                <a:cs typeface="Calibri"/>
              </a:rPr>
              <a:t>assessment</a:t>
            </a:r>
            <a:r>
              <a:rPr sz="1000" spc="105" dirty="0">
                <a:solidFill>
                  <a:prstClr val="black"/>
                </a:solidFill>
                <a:cs typeface="Calibri"/>
              </a:rPr>
              <a:t> </a:t>
            </a:r>
            <a:r>
              <a:rPr sz="1000" spc="-10" dirty="0">
                <a:solidFill>
                  <a:prstClr val="black"/>
                </a:solidFill>
                <a:cs typeface="Calibri"/>
              </a:rPr>
              <a:t>of</a:t>
            </a:r>
            <a:r>
              <a:rPr sz="1000" spc="95" dirty="0">
                <a:solidFill>
                  <a:prstClr val="black"/>
                </a:solidFill>
                <a:cs typeface="Calibri"/>
              </a:rPr>
              <a:t> </a:t>
            </a:r>
            <a:r>
              <a:rPr sz="1000" spc="-10" dirty="0">
                <a:solidFill>
                  <a:prstClr val="black"/>
                </a:solidFill>
                <a:cs typeface="Calibri"/>
              </a:rPr>
              <a:t>brachyury</a:t>
            </a:r>
            <a:r>
              <a:rPr sz="1000" spc="100" dirty="0">
                <a:solidFill>
                  <a:prstClr val="black"/>
                </a:solidFill>
                <a:cs typeface="Calibri"/>
              </a:rPr>
              <a:t> </a:t>
            </a:r>
            <a:r>
              <a:rPr sz="1000" spc="-10" dirty="0">
                <a:solidFill>
                  <a:prstClr val="black"/>
                </a:solidFill>
                <a:cs typeface="Calibri"/>
              </a:rPr>
              <a:t>nuclear</a:t>
            </a:r>
            <a:r>
              <a:rPr sz="1000" spc="80" dirty="0">
                <a:solidFill>
                  <a:prstClr val="black"/>
                </a:solidFill>
                <a:cs typeface="Calibri"/>
              </a:rPr>
              <a:t> </a:t>
            </a:r>
            <a:r>
              <a:rPr sz="1000" spc="-10" dirty="0">
                <a:solidFill>
                  <a:prstClr val="black"/>
                </a:solidFill>
                <a:cs typeface="Calibri"/>
              </a:rPr>
              <a:t>expression</a:t>
            </a:r>
            <a:r>
              <a:rPr sz="1000" spc="95" dirty="0">
                <a:solidFill>
                  <a:prstClr val="black"/>
                </a:solidFill>
                <a:cs typeface="Calibri"/>
              </a:rPr>
              <a:t> </a:t>
            </a:r>
            <a:r>
              <a:rPr sz="1000" spc="-5" dirty="0">
                <a:solidFill>
                  <a:prstClr val="black"/>
                </a:solidFill>
                <a:cs typeface="Calibri"/>
              </a:rPr>
              <a:t>in</a:t>
            </a:r>
            <a:r>
              <a:rPr sz="1000" spc="90" dirty="0">
                <a:solidFill>
                  <a:prstClr val="black"/>
                </a:solidFill>
                <a:cs typeface="Calibri"/>
              </a:rPr>
              <a:t> </a:t>
            </a:r>
            <a:r>
              <a:rPr sz="1000" spc="-10" dirty="0">
                <a:solidFill>
                  <a:prstClr val="black"/>
                </a:solidFill>
                <a:cs typeface="Calibri"/>
              </a:rPr>
              <a:t>con-</a:t>
            </a:r>
            <a:endParaRPr sz="1000">
              <a:solidFill>
                <a:prstClr val="black"/>
              </a:solidFill>
              <a:cs typeface="Calibri"/>
            </a:endParaRPr>
          </a:p>
        </p:txBody>
      </p:sp>
      <p:sp>
        <p:nvSpPr>
          <p:cNvPr id="16" name="object 16"/>
          <p:cNvSpPr txBox="1"/>
          <p:nvPr/>
        </p:nvSpPr>
        <p:spPr>
          <a:xfrm>
            <a:off x="1090058" y="3498188"/>
            <a:ext cx="3804070" cy="166071"/>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ventional</a:t>
            </a:r>
            <a:r>
              <a:rPr sz="1000" spc="155" dirty="0">
                <a:solidFill>
                  <a:prstClr val="black"/>
                </a:solidFill>
                <a:cs typeface="Calibri"/>
              </a:rPr>
              <a:t> </a:t>
            </a:r>
            <a:r>
              <a:rPr sz="1000" spc="-10" dirty="0">
                <a:solidFill>
                  <a:prstClr val="black"/>
                </a:solidFill>
                <a:cs typeface="Calibri"/>
              </a:rPr>
              <a:t>chordoma</a:t>
            </a:r>
            <a:r>
              <a:rPr sz="1000" spc="155" dirty="0">
                <a:solidFill>
                  <a:prstClr val="black"/>
                </a:solidFill>
                <a:cs typeface="Calibri"/>
              </a:rPr>
              <a:t> </a:t>
            </a:r>
            <a:r>
              <a:rPr sz="1000" spc="-5" dirty="0">
                <a:solidFill>
                  <a:prstClr val="black"/>
                </a:solidFill>
                <a:cs typeface="Calibri"/>
              </a:rPr>
              <a:t>is</a:t>
            </a:r>
            <a:r>
              <a:rPr sz="1000" spc="150" dirty="0">
                <a:solidFill>
                  <a:prstClr val="black"/>
                </a:solidFill>
                <a:cs typeface="Calibri"/>
              </a:rPr>
              <a:t> </a:t>
            </a:r>
            <a:r>
              <a:rPr sz="1000" spc="-5" dirty="0">
                <a:solidFill>
                  <a:prstClr val="black"/>
                </a:solidFill>
                <a:cs typeface="Calibri"/>
              </a:rPr>
              <a:t>highly</a:t>
            </a:r>
            <a:r>
              <a:rPr sz="1000" spc="155" dirty="0">
                <a:solidFill>
                  <a:prstClr val="black"/>
                </a:solidFill>
                <a:cs typeface="Calibri"/>
              </a:rPr>
              <a:t> </a:t>
            </a:r>
            <a:r>
              <a:rPr sz="1000" spc="-10" dirty="0">
                <a:solidFill>
                  <a:prstClr val="black"/>
                </a:solidFill>
                <a:cs typeface="Calibri"/>
              </a:rPr>
              <a:t>recommended</a:t>
            </a:r>
            <a:r>
              <a:rPr sz="1000" spc="160" dirty="0">
                <a:solidFill>
                  <a:prstClr val="black"/>
                </a:solidFill>
                <a:cs typeface="Calibri"/>
              </a:rPr>
              <a:t> </a:t>
            </a:r>
            <a:r>
              <a:rPr sz="1000" spc="-10" dirty="0">
                <a:solidFill>
                  <a:prstClr val="black"/>
                </a:solidFill>
                <a:cs typeface="Calibri"/>
              </a:rPr>
              <a:t>to</a:t>
            </a:r>
            <a:r>
              <a:rPr sz="1000" spc="150" dirty="0">
                <a:solidFill>
                  <a:prstClr val="black"/>
                </a:solidFill>
                <a:cs typeface="Calibri"/>
              </a:rPr>
              <a:t> </a:t>
            </a:r>
            <a:r>
              <a:rPr sz="1000" spc="-30" dirty="0">
                <a:solidFill>
                  <a:prstClr val="black"/>
                </a:solidFill>
                <a:cs typeface="Calibri"/>
              </a:rPr>
              <a:t>con</a:t>
            </a:r>
            <a:r>
              <a:rPr sz="1000" spc="-30" dirty="0">
                <a:solidFill>
                  <a:prstClr val="black"/>
                </a:solidFill>
                <a:latin typeface="Lucida Sans Unicode"/>
                <a:cs typeface="Lucida Sans Unicode"/>
              </a:rPr>
              <a:t>fi</a:t>
            </a:r>
            <a:r>
              <a:rPr sz="1000" spc="-30" dirty="0">
                <a:solidFill>
                  <a:prstClr val="black"/>
                </a:solidFill>
                <a:cs typeface="Calibri"/>
              </a:rPr>
              <a:t>rm </a:t>
            </a:r>
            <a:r>
              <a:rPr sz="1000" spc="-210" dirty="0">
                <a:solidFill>
                  <a:prstClr val="black"/>
                </a:solidFill>
                <a:cs typeface="Calibri"/>
              </a:rPr>
              <a:t> </a:t>
            </a:r>
            <a:r>
              <a:rPr sz="1000" spc="-10" dirty="0">
                <a:solidFill>
                  <a:prstClr val="black"/>
                </a:solidFill>
                <a:cs typeface="Calibri"/>
              </a:rPr>
              <a:t>diagnosis</a:t>
            </a:r>
            <a:r>
              <a:rPr sz="1000" spc="100" dirty="0">
                <a:solidFill>
                  <a:prstClr val="black"/>
                </a:solidFill>
                <a:cs typeface="Calibri"/>
              </a:rPr>
              <a:t> </a:t>
            </a:r>
            <a:r>
              <a:rPr sz="1000" spc="-35" dirty="0">
                <a:solidFill>
                  <a:prstClr val="black"/>
                </a:solidFill>
                <a:cs typeface="Calibri"/>
              </a:rPr>
              <a:t>[V,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17" name="object 17"/>
          <p:cNvSpPr txBox="1"/>
          <p:nvPr/>
        </p:nvSpPr>
        <p:spPr>
          <a:xfrm>
            <a:off x="943026" y="3802022"/>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Surgery</a:t>
            </a:r>
            <a:r>
              <a:rPr sz="1000" spc="10" dirty="0">
                <a:solidFill>
                  <a:prstClr val="black"/>
                </a:solidFill>
                <a:cs typeface="Calibri"/>
              </a:rPr>
              <a:t> </a:t>
            </a:r>
            <a:r>
              <a:rPr sz="1000" spc="-10" dirty="0">
                <a:solidFill>
                  <a:prstClr val="black"/>
                </a:solidFill>
                <a:cs typeface="Calibri"/>
              </a:rPr>
              <a:t>should</a:t>
            </a:r>
            <a:r>
              <a:rPr sz="1000" spc="20" dirty="0">
                <a:solidFill>
                  <a:prstClr val="black"/>
                </a:solidFill>
                <a:cs typeface="Calibri"/>
              </a:rPr>
              <a:t> </a:t>
            </a:r>
            <a:r>
              <a:rPr sz="1000" spc="-10" dirty="0">
                <a:solidFill>
                  <a:prstClr val="black"/>
                </a:solidFill>
                <a:cs typeface="Calibri"/>
              </a:rPr>
              <a:t>be</a:t>
            </a:r>
            <a:r>
              <a:rPr sz="1000" spc="10" dirty="0">
                <a:solidFill>
                  <a:prstClr val="black"/>
                </a:solidFill>
                <a:cs typeface="Calibri"/>
              </a:rPr>
              <a:t> </a:t>
            </a:r>
            <a:r>
              <a:rPr sz="1000" spc="-10" dirty="0">
                <a:solidFill>
                  <a:prstClr val="black"/>
                </a:solidFill>
                <a:cs typeface="Calibri"/>
              </a:rPr>
              <a:t>offered</a:t>
            </a:r>
            <a:r>
              <a:rPr sz="1000" dirty="0">
                <a:solidFill>
                  <a:prstClr val="black"/>
                </a:solidFill>
                <a:cs typeface="Calibri"/>
              </a:rPr>
              <a:t> </a:t>
            </a:r>
            <a:r>
              <a:rPr sz="1000" spc="-5" dirty="0">
                <a:solidFill>
                  <a:prstClr val="black"/>
                </a:solidFill>
                <a:cs typeface="Calibri"/>
              </a:rPr>
              <a:t>if</a:t>
            </a:r>
            <a:r>
              <a:rPr sz="1000" spc="15" dirty="0">
                <a:solidFill>
                  <a:prstClr val="black"/>
                </a:solidFill>
                <a:cs typeface="Calibri"/>
              </a:rPr>
              <a:t> </a:t>
            </a:r>
            <a:r>
              <a:rPr sz="1000" spc="-10" dirty="0">
                <a:solidFill>
                  <a:prstClr val="black"/>
                </a:solidFill>
                <a:cs typeface="Calibri"/>
              </a:rPr>
              <a:t>the</a:t>
            </a:r>
            <a:r>
              <a:rPr sz="1000" spc="10" dirty="0">
                <a:solidFill>
                  <a:prstClr val="black"/>
                </a:solidFill>
                <a:cs typeface="Calibri"/>
              </a:rPr>
              <a:t> </a:t>
            </a:r>
            <a:r>
              <a:rPr sz="1000" spc="-10" dirty="0">
                <a:solidFill>
                  <a:prstClr val="black"/>
                </a:solidFill>
                <a:cs typeface="Calibri"/>
              </a:rPr>
              <a:t>chordoma</a:t>
            </a:r>
            <a:r>
              <a:rPr sz="1000" spc="10" dirty="0">
                <a:solidFill>
                  <a:prstClr val="black"/>
                </a:solidFill>
                <a:cs typeface="Calibri"/>
              </a:rPr>
              <a:t> </a:t>
            </a:r>
            <a:r>
              <a:rPr sz="1000" spc="-10" dirty="0">
                <a:solidFill>
                  <a:prstClr val="black"/>
                </a:solidFill>
                <a:cs typeface="Calibri"/>
              </a:rPr>
              <a:t>arises</a:t>
            </a:r>
            <a:r>
              <a:rPr sz="1000" spc="5"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10" dirty="0">
                <a:solidFill>
                  <a:prstClr val="black"/>
                </a:solidFill>
                <a:cs typeface="Calibri"/>
              </a:rPr>
              <a:t>S4</a:t>
            </a:r>
            <a:endParaRPr sz="1000">
              <a:solidFill>
                <a:prstClr val="black"/>
              </a:solidFill>
              <a:cs typeface="Calibri"/>
            </a:endParaRPr>
          </a:p>
        </p:txBody>
      </p:sp>
      <p:sp>
        <p:nvSpPr>
          <p:cNvPr id="18" name="object 18"/>
          <p:cNvSpPr txBox="1"/>
          <p:nvPr/>
        </p:nvSpPr>
        <p:spPr>
          <a:xfrm>
            <a:off x="1090057" y="3953943"/>
            <a:ext cx="3804891" cy="329565"/>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and</a:t>
            </a:r>
            <a:r>
              <a:rPr sz="1000" spc="114" dirty="0">
                <a:solidFill>
                  <a:prstClr val="black"/>
                </a:solidFill>
                <a:cs typeface="Calibri"/>
              </a:rPr>
              <a:t> </a:t>
            </a:r>
            <a:r>
              <a:rPr sz="1000" spc="-10" dirty="0">
                <a:solidFill>
                  <a:prstClr val="black"/>
                </a:solidFill>
                <a:cs typeface="Calibri"/>
              </a:rPr>
              <a:t>below</a:t>
            </a:r>
            <a:r>
              <a:rPr sz="1000" spc="120" dirty="0">
                <a:solidFill>
                  <a:prstClr val="black"/>
                </a:solidFill>
                <a:cs typeface="Calibri"/>
              </a:rPr>
              <a:t> </a:t>
            </a:r>
            <a:r>
              <a:rPr sz="1000" spc="-10" dirty="0">
                <a:solidFill>
                  <a:prstClr val="black"/>
                </a:solidFill>
                <a:cs typeface="Calibri"/>
              </a:rPr>
              <a:t>or</a:t>
            </a:r>
            <a:r>
              <a:rPr sz="1000" spc="100" dirty="0">
                <a:solidFill>
                  <a:prstClr val="black"/>
                </a:solidFill>
                <a:cs typeface="Calibri"/>
              </a:rPr>
              <a:t> </a:t>
            </a:r>
            <a:r>
              <a:rPr sz="1000" spc="-10" dirty="0">
                <a:solidFill>
                  <a:prstClr val="black"/>
                </a:solidFill>
                <a:cs typeface="Calibri"/>
              </a:rPr>
              <a:t>discussed</a:t>
            </a:r>
            <a:r>
              <a:rPr sz="1000" spc="114" dirty="0">
                <a:solidFill>
                  <a:prstClr val="black"/>
                </a:solidFill>
                <a:cs typeface="Calibri"/>
              </a:rPr>
              <a:t> </a:t>
            </a:r>
            <a:r>
              <a:rPr sz="1000" spc="-5" dirty="0">
                <a:solidFill>
                  <a:prstClr val="black"/>
                </a:solidFill>
                <a:cs typeface="Calibri"/>
              </a:rPr>
              <a:t>in</a:t>
            </a:r>
            <a:r>
              <a:rPr sz="1000" spc="120" dirty="0">
                <a:solidFill>
                  <a:prstClr val="black"/>
                </a:solidFill>
                <a:cs typeface="Calibri"/>
              </a:rPr>
              <a:t> </a:t>
            </a:r>
            <a:r>
              <a:rPr sz="1000" spc="-10" dirty="0">
                <a:solidFill>
                  <a:prstClr val="black"/>
                </a:solidFill>
                <a:cs typeface="Calibri"/>
              </a:rPr>
              <a:t>the</a:t>
            </a:r>
            <a:r>
              <a:rPr sz="1000" spc="114" dirty="0">
                <a:solidFill>
                  <a:prstClr val="black"/>
                </a:solidFill>
                <a:cs typeface="Calibri"/>
              </a:rPr>
              <a:t> </a:t>
            </a:r>
            <a:r>
              <a:rPr sz="1000" spc="-10" dirty="0">
                <a:solidFill>
                  <a:prstClr val="black"/>
                </a:solidFill>
                <a:cs typeface="Calibri"/>
              </a:rPr>
              <a:t>context</a:t>
            </a:r>
            <a:r>
              <a:rPr sz="1000" spc="114" dirty="0">
                <a:solidFill>
                  <a:prstClr val="black"/>
                </a:solidFill>
                <a:cs typeface="Calibri"/>
              </a:rPr>
              <a:t> </a:t>
            </a:r>
            <a:r>
              <a:rPr sz="1000" spc="-10" dirty="0">
                <a:solidFill>
                  <a:prstClr val="black"/>
                </a:solidFill>
                <a:cs typeface="Calibri"/>
              </a:rPr>
              <a:t>of</a:t>
            </a:r>
            <a:r>
              <a:rPr sz="1000" spc="90" dirty="0">
                <a:solidFill>
                  <a:prstClr val="black"/>
                </a:solidFill>
                <a:cs typeface="Calibri"/>
              </a:rPr>
              <a:t> </a:t>
            </a:r>
            <a:r>
              <a:rPr sz="1000" spc="-10" dirty="0">
                <a:solidFill>
                  <a:prstClr val="black"/>
                </a:solidFill>
                <a:cs typeface="Calibri"/>
              </a:rPr>
              <a:t>other</a:t>
            </a:r>
            <a:r>
              <a:rPr sz="1000" spc="114" dirty="0">
                <a:solidFill>
                  <a:prstClr val="black"/>
                </a:solidFill>
                <a:cs typeface="Calibri"/>
              </a:rPr>
              <a:t> </a:t>
            </a:r>
            <a:r>
              <a:rPr sz="1000" spc="-10" dirty="0">
                <a:solidFill>
                  <a:prstClr val="black"/>
                </a:solidFill>
                <a:cs typeface="Calibri"/>
              </a:rPr>
              <a:t>alterna- </a:t>
            </a:r>
            <a:r>
              <a:rPr sz="1000" spc="-215" dirty="0">
                <a:solidFill>
                  <a:prstClr val="black"/>
                </a:solidFill>
                <a:cs typeface="Calibri"/>
              </a:rPr>
              <a:t> </a:t>
            </a:r>
            <a:r>
              <a:rPr sz="1000" spc="-10" dirty="0">
                <a:solidFill>
                  <a:prstClr val="black"/>
                </a:solidFill>
                <a:cs typeface="Calibri"/>
              </a:rPr>
              <a:t>tives</a:t>
            </a:r>
            <a:r>
              <a:rPr sz="1000" spc="105" dirty="0">
                <a:solidFill>
                  <a:prstClr val="black"/>
                </a:solidFill>
                <a:cs typeface="Calibri"/>
              </a:rPr>
              <a:t> </a:t>
            </a:r>
            <a:r>
              <a:rPr sz="1000" spc="-15" dirty="0">
                <a:solidFill>
                  <a:prstClr val="black"/>
                </a:solidFill>
                <a:cs typeface="Calibri"/>
              </a:rPr>
              <a:t>for</a:t>
            </a:r>
            <a:r>
              <a:rPr sz="1000" spc="100" dirty="0">
                <a:solidFill>
                  <a:prstClr val="black"/>
                </a:solidFill>
                <a:cs typeface="Calibri"/>
              </a:rPr>
              <a:t> </a:t>
            </a:r>
            <a:r>
              <a:rPr sz="1000" spc="-10" dirty="0">
                <a:solidFill>
                  <a:prstClr val="black"/>
                </a:solidFill>
                <a:cs typeface="Calibri"/>
              </a:rPr>
              <a:t>tumours</a:t>
            </a:r>
            <a:r>
              <a:rPr sz="1000" spc="105" dirty="0">
                <a:solidFill>
                  <a:prstClr val="black"/>
                </a:solidFill>
                <a:cs typeface="Calibri"/>
              </a:rPr>
              <a:t> </a:t>
            </a:r>
            <a:r>
              <a:rPr sz="1000" spc="-10" dirty="0">
                <a:solidFill>
                  <a:prstClr val="black"/>
                </a:solidFill>
                <a:cs typeface="Calibri"/>
              </a:rPr>
              <a:t>originating</a:t>
            </a:r>
            <a:r>
              <a:rPr sz="1000" spc="105" dirty="0">
                <a:solidFill>
                  <a:prstClr val="black"/>
                </a:solidFill>
                <a:cs typeface="Calibri"/>
              </a:rPr>
              <a:t> </a:t>
            </a:r>
            <a:r>
              <a:rPr sz="1000" spc="-10" dirty="0">
                <a:solidFill>
                  <a:prstClr val="black"/>
                </a:solidFill>
                <a:cs typeface="Calibri"/>
              </a:rPr>
              <a:t>above</a:t>
            </a:r>
            <a:r>
              <a:rPr sz="1000" spc="110" dirty="0">
                <a:solidFill>
                  <a:prstClr val="black"/>
                </a:solidFill>
                <a:cs typeface="Calibri"/>
              </a:rPr>
              <a:t> </a:t>
            </a:r>
            <a:r>
              <a:rPr sz="1000" spc="-10" dirty="0">
                <a:solidFill>
                  <a:prstClr val="black"/>
                </a:solidFill>
                <a:cs typeface="Calibri"/>
              </a:rPr>
              <a:t>S3</a:t>
            </a:r>
            <a:r>
              <a:rPr sz="1000" spc="100" dirty="0">
                <a:solidFill>
                  <a:prstClr val="black"/>
                </a:solidFill>
                <a:cs typeface="Calibri"/>
              </a:rPr>
              <a:t> </a:t>
            </a:r>
            <a:r>
              <a:rPr sz="1000" spc="-25"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19" name="object 19"/>
          <p:cNvSpPr txBox="1"/>
          <p:nvPr/>
        </p:nvSpPr>
        <p:spPr>
          <a:xfrm>
            <a:off x="943026" y="4257780"/>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R1-R2</a:t>
            </a:r>
            <a:r>
              <a:rPr sz="1000" spc="290" dirty="0">
                <a:solidFill>
                  <a:prstClr val="black"/>
                </a:solidFill>
                <a:cs typeface="Calibri"/>
              </a:rPr>
              <a:t> </a:t>
            </a:r>
            <a:r>
              <a:rPr sz="1000" spc="-10" dirty="0">
                <a:solidFill>
                  <a:prstClr val="black"/>
                </a:solidFill>
                <a:cs typeface="Calibri"/>
              </a:rPr>
              <a:t>surgery</a:t>
            </a:r>
            <a:r>
              <a:rPr sz="1000" spc="295" dirty="0">
                <a:solidFill>
                  <a:prstClr val="black"/>
                </a:solidFill>
                <a:cs typeface="Calibri"/>
              </a:rPr>
              <a:t> </a:t>
            </a:r>
            <a:r>
              <a:rPr sz="1000" spc="-10" dirty="0">
                <a:solidFill>
                  <a:prstClr val="black"/>
                </a:solidFill>
                <a:cs typeface="Calibri"/>
              </a:rPr>
              <a:t>plus</a:t>
            </a:r>
            <a:r>
              <a:rPr sz="1000" spc="300" dirty="0">
                <a:solidFill>
                  <a:prstClr val="black"/>
                </a:solidFill>
                <a:cs typeface="Calibri"/>
              </a:rPr>
              <a:t> </a:t>
            </a:r>
            <a:r>
              <a:rPr sz="1000" spc="-10" dirty="0">
                <a:solidFill>
                  <a:prstClr val="black"/>
                </a:solidFill>
                <a:cs typeface="Calibri"/>
              </a:rPr>
              <a:t>high-dose</a:t>
            </a:r>
            <a:r>
              <a:rPr sz="1000" spc="305" dirty="0">
                <a:solidFill>
                  <a:prstClr val="black"/>
                </a:solidFill>
                <a:cs typeface="Calibri"/>
              </a:rPr>
              <a:t> </a:t>
            </a:r>
            <a:r>
              <a:rPr sz="1000" spc="-10" dirty="0">
                <a:solidFill>
                  <a:prstClr val="black"/>
                </a:solidFill>
                <a:cs typeface="Calibri"/>
              </a:rPr>
              <a:t>RT</a:t>
            </a:r>
            <a:r>
              <a:rPr sz="1000" spc="290" dirty="0">
                <a:solidFill>
                  <a:prstClr val="black"/>
                </a:solidFill>
                <a:cs typeface="Calibri"/>
              </a:rPr>
              <a:t> </a:t>
            </a:r>
            <a:r>
              <a:rPr sz="1000" spc="-5" dirty="0">
                <a:solidFill>
                  <a:prstClr val="black"/>
                </a:solidFill>
                <a:cs typeface="Calibri"/>
              </a:rPr>
              <a:t>is</a:t>
            </a:r>
            <a:r>
              <a:rPr sz="1000" spc="280" dirty="0">
                <a:solidFill>
                  <a:prstClr val="black"/>
                </a:solidFill>
                <a:cs typeface="Calibri"/>
              </a:rPr>
              <a:t> </a:t>
            </a:r>
            <a:r>
              <a:rPr sz="1000" spc="-10" dirty="0">
                <a:solidFill>
                  <a:prstClr val="black"/>
                </a:solidFill>
                <a:cs typeface="Calibri"/>
              </a:rPr>
              <a:t>the</a:t>
            </a:r>
            <a:r>
              <a:rPr sz="1000" spc="300" dirty="0">
                <a:solidFill>
                  <a:prstClr val="black"/>
                </a:solidFill>
                <a:cs typeface="Calibri"/>
              </a:rPr>
              <a:t> </a:t>
            </a:r>
            <a:r>
              <a:rPr sz="1000" spc="-10" dirty="0">
                <a:solidFill>
                  <a:prstClr val="black"/>
                </a:solidFill>
                <a:cs typeface="Calibri"/>
              </a:rPr>
              <a:t>treatment</a:t>
            </a:r>
            <a:r>
              <a:rPr sz="1000" spc="300" dirty="0">
                <a:solidFill>
                  <a:prstClr val="black"/>
                </a:solidFill>
                <a:cs typeface="Calibri"/>
              </a:rPr>
              <a:t> </a:t>
            </a:r>
            <a:r>
              <a:rPr sz="1000" spc="-10" dirty="0">
                <a:solidFill>
                  <a:prstClr val="black"/>
                </a:solidFill>
                <a:cs typeface="Calibri"/>
              </a:rPr>
              <a:t>of</a:t>
            </a:r>
            <a:endParaRPr sz="1000">
              <a:solidFill>
                <a:prstClr val="black"/>
              </a:solidFill>
              <a:cs typeface="Calibri"/>
            </a:endParaRPr>
          </a:p>
        </p:txBody>
      </p:sp>
      <p:sp>
        <p:nvSpPr>
          <p:cNvPr id="20" name="object 20"/>
          <p:cNvSpPr txBox="1"/>
          <p:nvPr/>
        </p:nvSpPr>
        <p:spPr>
          <a:xfrm>
            <a:off x="1090058" y="4408978"/>
            <a:ext cx="3804070" cy="166071"/>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choice</a:t>
            </a:r>
            <a:r>
              <a:rPr sz="1000" spc="114" dirty="0">
                <a:solidFill>
                  <a:prstClr val="black"/>
                </a:solidFill>
                <a:cs typeface="Calibri"/>
              </a:rPr>
              <a:t> </a:t>
            </a:r>
            <a:r>
              <a:rPr sz="1000" spc="-20" dirty="0">
                <a:solidFill>
                  <a:prstClr val="black"/>
                </a:solidFill>
                <a:cs typeface="Calibri"/>
              </a:rPr>
              <a:t>for</a:t>
            </a:r>
            <a:r>
              <a:rPr sz="1000" spc="100" dirty="0">
                <a:solidFill>
                  <a:prstClr val="black"/>
                </a:solidFill>
                <a:cs typeface="Calibri"/>
              </a:rPr>
              <a:t> </a:t>
            </a:r>
            <a:r>
              <a:rPr sz="1000" spc="-10" dirty="0">
                <a:solidFill>
                  <a:prstClr val="black"/>
                </a:solidFill>
                <a:cs typeface="Calibri"/>
              </a:rPr>
              <a:t>skull</a:t>
            </a:r>
            <a:r>
              <a:rPr sz="1000" spc="110" dirty="0">
                <a:solidFill>
                  <a:prstClr val="black"/>
                </a:solidFill>
                <a:cs typeface="Calibri"/>
              </a:rPr>
              <a:t> </a:t>
            </a:r>
            <a:r>
              <a:rPr sz="1000" spc="-10" dirty="0">
                <a:solidFill>
                  <a:prstClr val="black"/>
                </a:solidFill>
                <a:cs typeface="Calibri"/>
              </a:rPr>
              <a:t>base</a:t>
            </a:r>
            <a:r>
              <a:rPr sz="1000" spc="114" dirty="0">
                <a:solidFill>
                  <a:prstClr val="black"/>
                </a:solidFill>
                <a:cs typeface="Calibri"/>
              </a:rPr>
              <a:t> </a:t>
            </a:r>
            <a:r>
              <a:rPr sz="1000" spc="-10" dirty="0">
                <a:solidFill>
                  <a:prstClr val="black"/>
                </a:solidFill>
                <a:cs typeface="Calibri"/>
              </a:rPr>
              <a:t>and</a:t>
            </a:r>
            <a:r>
              <a:rPr sz="1000" spc="114" dirty="0">
                <a:solidFill>
                  <a:prstClr val="black"/>
                </a:solidFill>
                <a:cs typeface="Calibri"/>
              </a:rPr>
              <a:t> </a:t>
            </a:r>
            <a:r>
              <a:rPr sz="1000" spc="-10" dirty="0">
                <a:solidFill>
                  <a:prstClr val="black"/>
                </a:solidFill>
                <a:cs typeface="Calibri"/>
              </a:rPr>
              <a:t>upper</a:t>
            </a:r>
            <a:r>
              <a:rPr sz="1000" spc="114" dirty="0">
                <a:solidFill>
                  <a:prstClr val="black"/>
                </a:solidFill>
                <a:cs typeface="Calibri"/>
              </a:rPr>
              <a:t> </a:t>
            </a:r>
            <a:r>
              <a:rPr sz="1000" spc="-10" dirty="0">
                <a:solidFill>
                  <a:prstClr val="black"/>
                </a:solidFill>
                <a:cs typeface="Calibri"/>
              </a:rPr>
              <a:t>cervical</a:t>
            </a:r>
            <a:r>
              <a:rPr sz="1000" spc="125" dirty="0">
                <a:solidFill>
                  <a:prstClr val="black"/>
                </a:solidFill>
                <a:cs typeface="Calibri"/>
              </a:rPr>
              <a:t> </a:t>
            </a:r>
            <a:r>
              <a:rPr sz="1000" spc="-10" dirty="0">
                <a:solidFill>
                  <a:prstClr val="black"/>
                </a:solidFill>
                <a:cs typeface="Calibri"/>
              </a:rPr>
              <a:t>tract</a:t>
            </a:r>
            <a:r>
              <a:rPr sz="1000" spc="100" dirty="0">
                <a:solidFill>
                  <a:prstClr val="black"/>
                </a:solidFill>
                <a:cs typeface="Calibri"/>
              </a:rPr>
              <a:t> </a:t>
            </a:r>
            <a:r>
              <a:rPr sz="1000" spc="-10" dirty="0">
                <a:solidFill>
                  <a:prstClr val="black"/>
                </a:solidFill>
                <a:cs typeface="Calibri"/>
              </a:rPr>
              <a:t>chordoma </a:t>
            </a:r>
            <a:r>
              <a:rPr sz="1000" spc="-210" dirty="0">
                <a:solidFill>
                  <a:prstClr val="black"/>
                </a:solidFill>
                <a:cs typeface="Calibri"/>
              </a:rPr>
              <a:t> </a:t>
            </a:r>
            <a:r>
              <a:rPr sz="1000" spc="-35" dirty="0">
                <a:solidFill>
                  <a:prstClr val="black"/>
                </a:solidFill>
                <a:cs typeface="Calibri"/>
              </a:rPr>
              <a:t>[V,</a:t>
            </a:r>
            <a:r>
              <a:rPr sz="1000" spc="9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21" name="object 21"/>
          <p:cNvSpPr txBox="1"/>
          <p:nvPr/>
        </p:nvSpPr>
        <p:spPr>
          <a:xfrm>
            <a:off x="943028" y="4712814"/>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Indications</a:t>
            </a:r>
            <a:r>
              <a:rPr sz="1000" spc="60" dirty="0">
                <a:solidFill>
                  <a:prstClr val="black"/>
                </a:solidFill>
                <a:cs typeface="Calibri"/>
              </a:rPr>
              <a:t> </a:t>
            </a:r>
            <a:r>
              <a:rPr sz="1000" spc="-20" dirty="0">
                <a:solidFill>
                  <a:prstClr val="black"/>
                </a:solidFill>
                <a:cs typeface="Calibri"/>
              </a:rPr>
              <a:t>for</a:t>
            </a:r>
            <a:r>
              <a:rPr sz="1000" spc="45" dirty="0">
                <a:solidFill>
                  <a:prstClr val="black"/>
                </a:solidFill>
                <a:cs typeface="Calibri"/>
              </a:rPr>
              <a:t> </a:t>
            </a:r>
            <a:r>
              <a:rPr sz="1000" spc="-20" dirty="0">
                <a:solidFill>
                  <a:prstClr val="black"/>
                </a:solidFill>
                <a:cs typeface="Calibri"/>
              </a:rPr>
              <a:t>de</a:t>
            </a:r>
            <a:r>
              <a:rPr sz="1000" spc="-20" dirty="0">
                <a:solidFill>
                  <a:prstClr val="black"/>
                </a:solidFill>
                <a:latin typeface="Lucida Sans Unicode"/>
                <a:cs typeface="Lucida Sans Unicode"/>
              </a:rPr>
              <a:t>fi</a:t>
            </a:r>
            <a:r>
              <a:rPr sz="1000" spc="-20" dirty="0">
                <a:solidFill>
                  <a:prstClr val="black"/>
                </a:solidFill>
                <a:cs typeface="Calibri"/>
              </a:rPr>
              <a:t>nitive</a:t>
            </a:r>
            <a:r>
              <a:rPr sz="1000" spc="55" dirty="0">
                <a:solidFill>
                  <a:prstClr val="black"/>
                </a:solidFill>
                <a:cs typeface="Calibri"/>
              </a:rPr>
              <a:t> </a:t>
            </a:r>
            <a:r>
              <a:rPr sz="1000" spc="-10" dirty="0">
                <a:solidFill>
                  <a:prstClr val="black"/>
                </a:solidFill>
                <a:cs typeface="Calibri"/>
              </a:rPr>
              <a:t>RT</a:t>
            </a:r>
            <a:r>
              <a:rPr sz="1000" spc="65" dirty="0">
                <a:solidFill>
                  <a:prstClr val="black"/>
                </a:solidFill>
                <a:cs typeface="Calibri"/>
              </a:rPr>
              <a:t> </a:t>
            </a:r>
            <a:r>
              <a:rPr sz="1000" spc="-10" dirty="0">
                <a:solidFill>
                  <a:prstClr val="black"/>
                </a:solidFill>
                <a:cs typeface="Calibri"/>
              </a:rPr>
              <a:t>include</a:t>
            </a:r>
            <a:r>
              <a:rPr sz="1000" spc="60" dirty="0">
                <a:solidFill>
                  <a:prstClr val="black"/>
                </a:solidFill>
                <a:cs typeface="Calibri"/>
              </a:rPr>
              <a:t> </a:t>
            </a:r>
            <a:r>
              <a:rPr sz="1000" spc="-10" dirty="0">
                <a:solidFill>
                  <a:prstClr val="black"/>
                </a:solidFill>
                <a:cs typeface="Calibri"/>
              </a:rPr>
              <a:t>disease</a:t>
            </a:r>
            <a:r>
              <a:rPr sz="1000" spc="65" dirty="0">
                <a:solidFill>
                  <a:prstClr val="black"/>
                </a:solidFill>
                <a:cs typeface="Calibri"/>
              </a:rPr>
              <a:t> </a:t>
            </a:r>
            <a:r>
              <a:rPr sz="1000" spc="-20" dirty="0">
                <a:solidFill>
                  <a:prstClr val="black"/>
                </a:solidFill>
                <a:cs typeface="Calibri"/>
              </a:rPr>
              <a:t>for</a:t>
            </a:r>
            <a:r>
              <a:rPr sz="1000" spc="55" dirty="0">
                <a:solidFill>
                  <a:prstClr val="black"/>
                </a:solidFill>
                <a:cs typeface="Calibri"/>
              </a:rPr>
              <a:t> </a:t>
            </a:r>
            <a:r>
              <a:rPr sz="1000" spc="-10" dirty="0">
                <a:solidFill>
                  <a:prstClr val="black"/>
                </a:solidFill>
                <a:cs typeface="Calibri"/>
              </a:rPr>
              <a:t>which</a:t>
            </a:r>
            <a:r>
              <a:rPr sz="1000" spc="65" dirty="0">
                <a:solidFill>
                  <a:prstClr val="black"/>
                </a:solidFill>
                <a:cs typeface="Calibri"/>
              </a:rPr>
              <a:t> </a:t>
            </a:r>
            <a:r>
              <a:rPr sz="1000" spc="-10" dirty="0">
                <a:solidFill>
                  <a:prstClr val="black"/>
                </a:solidFill>
                <a:cs typeface="Calibri"/>
              </a:rPr>
              <a:t>R0</a:t>
            </a:r>
            <a:endParaRPr sz="1000">
              <a:solidFill>
                <a:prstClr val="black"/>
              </a:solidFill>
              <a:cs typeface="Calibri"/>
            </a:endParaRPr>
          </a:p>
        </p:txBody>
      </p:sp>
      <p:sp>
        <p:nvSpPr>
          <p:cNvPr id="22" name="object 22"/>
          <p:cNvSpPr txBox="1"/>
          <p:nvPr/>
        </p:nvSpPr>
        <p:spPr>
          <a:xfrm>
            <a:off x="1090057" y="4864731"/>
            <a:ext cx="3804891" cy="481330"/>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R1</a:t>
            </a:r>
            <a:r>
              <a:rPr sz="1000" spc="-5" dirty="0">
                <a:solidFill>
                  <a:prstClr val="black"/>
                </a:solidFill>
                <a:cs typeface="Calibri"/>
              </a:rPr>
              <a:t> </a:t>
            </a:r>
            <a:r>
              <a:rPr sz="1000" spc="-10" dirty="0">
                <a:solidFill>
                  <a:prstClr val="black"/>
                </a:solidFill>
                <a:cs typeface="Calibri"/>
              </a:rPr>
              <a:t>resection</a:t>
            </a:r>
            <a:r>
              <a:rPr sz="1000" spc="-5" dirty="0">
                <a:solidFill>
                  <a:prstClr val="black"/>
                </a:solidFill>
                <a:cs typeface="Calibri"/>
              </a:rPr>
              <a:t> </a:t>
            </a:r>
            <a:r>
              <a:rPr sz="1000" spc="-10" dirty="0">
                <a:solidFill>
                  <a:prstClr val="black"/>
                </a:solidFill>
                <a:cs typeface="Calibri"/>
              </a:rPr>
              <a:t>cannot</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a:t>
            </a:r>
            <a:r>
              <a:rPr sz="1000" spc="-10" dirty="0">
                <a:solidFill>
                  <a:prstClr val="black"/>
                </a:solidFill>
                <a:cs typeface="Calibri"/>
              </a:rPr>
              <a:t>achieved</a:t>
            </a:r>
            <a:r>
              <a:rPr sz="1000" spc="-5" dirty="0">
                <a:solidFill>
                  <a:prstClr val="black"/>
                </a:solidFill>
                <a:cs typeface="Calibri"/>
              </a:rPr>
              <a:t> </a:t>
            </a:r>
            <a:r>
              <a:rPr sz="1000" spc="-10" dirty="0">
                <a:solidFill>
                  <a:prstClr val="black"/>
                </a:solidFill>
                <a:cs typeface="Calibri"/>
              </a:rPr>
              <a:t>according</a:t>
            </a:r>
            <a:r>
              <a:rPr sz="1000" spc="-5" dirty="0">
                <a:solidFill>
                  <a:prstClr val="black"/>
                </a:solidFill>
                <a:cs typeface="Calibri"/>
              </a:rPr>
              <a:t> </a:t>
            </a:r>
            <a:r>
              <a:rPr sz="1000" spc="-10" dirty="0">
                <a:solidFill>
                  <a:prstClr val="black"/>
                </a:solidFill>
                <a:cs typeface="Calibri"/>
              </a:rPr>
              <a:t>to</a:t>
            </a:r>
            <a:r>
              <a:rPr sz="1000" spc="204" dirty="0">
                <a:solidFill>
                  <a:prstClr val="black"/>
                </a:solidFill>
                <a:cs typeface="Calibri"/>
              </a:rPr>
              <a:t> </a:t>
            </a:r>
            <a:r>
              <a:rPr sz="1000" spc="-10" dirty="0">
                <a:solidFill>
                  <a:prstClr val="black"/>
                </a:solidFill>
                <a:cs typeface="Calibri"/>
              </a:rPr>
              <a:t>an </a:t>
            </a:r>
            <a:r>
              <a:rPr sz="1000" spc="-5" dirty="0">
                <a:solidFill>
                  <a:prstClr val="black"/>
                </a:solidFill>
                <a:cs typeface="Calibri"/>
              </a:rPr>
              <a:t> </a:t>
            </a:r>
            <a:r>
              <a:rPr sz="1000" spc="-10" dirty="0">
                <a:solidFill>
                  <a:prstClr val="black"/>
                </a:solidFill>
                <a:cs typeface="Calibri"/>
              </a:rPr>
              <a:t>expert</a:t>
            </a:r>
            <a:r>
              <a:rPr sz="1000" spc="-5" dirty="0">
                <a:solidFill>
                  <a:prstClr val="black"/>
                </a:solidFill>
                <a:cs typeface="Calibri"/>
              </a:rPr>
              <a:t> </a:t>
            </a:r>
            <a:r>
              <a:rPr sz="1000" spc="-10" dirty="0">
                <a:solidFill>
                  <a:prstClr val="black"/>
                </a:solidFill>
                <a:cs typeface="Calibri"/>
              </a:rPr>
              <a:t>centre,</a:t>
            </a:r>
            <a:r>
              <a:rPr sz="1000" spc="-5" dirty="0">
                <a:solidFill>
                  <a:prstClr val="black"/>
                </a:solidFill>
                <a:cs typeface="Calibri"/>
              </a:rPr>
              <a:t> </a:t>
            </a:r>
            <a:r>
              <a:rPr sz="1000" spc="-10" dirty="0">
                <a:solidFill>
                  <a:prstClr val="black"/>
                </a:solidFill>
                <a:cs typeface="Calibri"/>
              </a:rPr>
              <a:t>inoperable</a:t>
            </a:r>
            <a:r>
              <a:rPr sz="1000" spc="-5" dirty="0">
                <a:solidFill>
                  <a:prstClr val="black"/>
                </a:solidFill>
                <a:cs typeface="Calibri"/>
              </a:rPr>
              <a:t> </a:t>
            </a:r>
            <a:r>
              <a:rPr sz="1000" spc="-10" dirty="0">
                <a:solidFill>
                  <a:prstClr val="black"/>
                </a:solidFill>
                <a:cs typeface="Calibri"/>
              </a:rPr>
              <a:t>patients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neurological </a:t>
            </a:r>
            <a:r>
              <a:rPr sz="1000" spc="-5" dirty="0">
                <a:solidFill>
                  <a:prstClr val="black"/>
                </a:solidFill>
                <a:cs typeface="Calibri"/>
              </a:rPr>
              <a:t> </a:t>
            </a:r>
            <a:r>
              <a:rPr sz="1000" spc="-10" dirty="0">
                <a:solidFill>
                  <a:prstClr val="black"/>
                </a:solidFill>
                <a:cs typeface="Calibri"/>
              </a:rPr>
              <a:t>impairment</a:t>
            </a:r>
            <a:r>
              <a:rPr sz="1000" spc="110" dirty="0">
                <a:solidFill>
                  <a:prstClr val="black"/>
                </a:solidFill>
                <a:cs typeface="Calibri"/>
              </a:rPr>
              <a:t> </a:t>
            </a:r>
            <a:r>
              <a:rPr sz="1000" spc="-10" dirty="0">
                <a:solidFill>
                  <a:prstClr val="black"/>
                </a:solidFill>
                <a:cs typeface="Calibri"/>
              </a:rPr>
              <a:t>not</a:t>
            </a:r>
            <a:r>
              <a:rPr sz="1000" spc="95" dirty="0">
                <a:solidFill>
                  <a:prstClr val="black"/>
                </a:solidFill>
                <a:cs typeface="Calibri"/>
              </a:rPr>
              <a:t> </a:t>
            </a:r>
            <a:r>
              <a:rPr sz="1000" spc="-10" dirty="0">
                <a:solidFill>
                  <a:prstClr val="black"/>
                </a:solidFill>
                <a:cs typeface="Calibri"/>
              </a:rPr>
              <a:t>accepted</a:t>
            </a:r>
            <a:r>
              <a:rPr sz="1000" spc="105" dirty="0">
                <a:solidFill>
                  <a:prstClr val="black"/>
                </a:solidFill>
                <a:cs typeface="Calibri"/>
              </a:rPr>
              <a:t> </a:t>
            </a:r>
            <a:r>
              <a:rPr sz="1000" spc="-10" dirty="0">
                <a:solidFill>
                  <a:prstClr val="black"/>
                </a:solidFill>
                <a:cs typeface="Calibri"/>
              </a:rPr>
              <a:t>by</a:t>
            </a:r>
            <a:r>
              <a:rPr sz="1000" spc="105" dirty="0">
                <a:solidFill>
                  <a:prstClr val="black"/>
                </a:solidFill>
                <a:cs typeface="Calibri"/>
              </a:rPr>
              <a:t> </a:t>
            </a:r>
            <a:r>
              <a:rPr sz="1000" spc="-10" dirty="0">
                <a:solidFill>
                  <a:prstClr val="black"/>
                </a:solidFill>
                <a:cs typeface="Calibri"/>
              </a:rPr>
              <a:t>the</a:t>
            </a:r>
            <a:r>
              <a:rPr sz="1000" spc="100" dirty="0">
                <a:solidFill>
                  <a:prstClr val="black"/>
                </a:solidFill>
                <a:cs typeface="Calibri"/>
              </a:rPr>
              <a:t> </a:t>
            </a:r>
            <a:r>
              <a:rPr sz="1000" spc="-10" dirty="0">
                <a:solidFill>
                  <a:prstClr val="black"/>
                </a:solidFill>
                <a:cs typeface="Calibri"/>
              </a:rPr>
              <a:t>patient</a:t>
            </a:r>
            <a:r>
              <a:rPr sz="1000" spc="105" dirty="0">
                <a:solidFill>
                  <a:prstClr val="black"/>
                </a:solidFill>
                <a:cs typeface="Calibri"/>
              </a:rPr>
              <a:t> </a:t>
            </a:r>
            <a:r>
              <a:rPr sz="1000" spc="-10" dirty="0">
                <a:solidFill>
                  <a:prstClr val="black"/>
                </a:solidFill>
                <a:cs typeface="Calibri"/>
              </a:rPr>
              <a:t>[III,</a:t>
            </a:r>
            <a:r>
              <a:rPr sz="1000" spc="11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23" name="object 23"/>
          <p:cNvSpPr txBox="1"/>
          <p:nvPr/>
        </p:nvSpPr>
        <p:spPr>
          <a:xfrm>
            <a:off x="943028" y="5320489"/>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For</a:t>
            </a:r>
            <a:r>
              <a:rPr sz="1000" spc="10" dirty="0">
                <a:solidFill>
                  <a:prstClr val="black"/>
                </a:solidFill>
                <a:cs typeface="Calibri"/>
              </a:rPr>
              <a:t> </a:t>
            </a:r>
            <a:r>
              <a:rPr sz="1000" spc="-10" dirty="0">
                <a:solidFill>
                  <a:prstClr val="black"/>
                </a:solidFill>
                <a:cs typeface="Calibri"/>
              </a:rPr>
              <a:t>relapse,</a:t>
            </a:r>
            <a:r>
              <a:rPr sz="1000" spc="-5" dirty="0">
                <a:solidFill>
                  <a:prstClr val="black"/>
                </a:solidFill>
                <a:cs typeface="Calibri"/>
              </a:rPr>
              <a:t> </a:t>
            </a:r>
            <a:r>
              <a:rPr sz="1000" spc="-10" dirty="0">
                <a:solidFill>
                  <a:prstClr val="black"/>
                </a:solidFill>
                <a:cs typeface="Calibri"/>
              </a:rPr>
              <a:t>treatment</a:t>
            </a:r>
            <a:r>
              <a:rPr sz="1000" spc="10" dirty="0">
                <a:solidFill>
                  <a:prstClr val="black"/>
                </a:solidFill>
                <a:cs typeface="Calibri"/>
              </a:rPr>
              <a:t> </a:t>
            </a:r>
            <a:r>
              <a:rPr sz="1000" spc="-10" dirty="0">
                <a:solidFill>
                  <a:prstClr val="black"/>
                </a:solidFill>
                <a:cs typeface="Calibri"/>
              </a:rPr>
              <a:t>includes</a:t>
            </a:r>
            <a:r>
              <a:rPr sz="1000" spc="20" dirty="0">
                <a:solidFill>
                  <a:prstClr val="black"/>
                </a:solidFill>
                <a:cs typeface="Calibri"/>
              </a:rPr>
              <a:t> </a:t>
            </a:r>
            <a:r>
              <a:rPr sz="1000" spc="-10" dirty="0">
                <a:solidFill>
                  <a:prstClr val="black"/>
                </a:solidFill>
                <a:cs typeface="Calibri"/>
              </a:rPr>
              <a:t>surgery</a:t>
            </a:r>
            <a:r>
              <a:rPr sz="1000" spc="10" dirty="0">
                <a:solidFill>
                  <a:prstClr val="black"/>
                </a:solidFill>
                <a:cs typeface="Calibri"/>
              </a:rPr>
              <a:t> </a:t>
            </a:r>
            <a:r>
              <a:rPr sz="1000" spc="-10" dirty="0">
                <a:solidFill>
                  <a:prstClr val="black"/>
                </a:solidFill>
                <a:cs typeface="Calibri"/>
              </a:rPr>
              <a:t>and/or</a:t>
            </a:r>
            <a:r>
              <a:rPr sz="1000" spc="15" dirty="0">
                <a:solidFill>
                  <a:prstClr val="black"/>
                </a:solidFill>
                <a:cs typeface="Calibri"/>
              </a:rPr>
              <a:t> </a:t>
            </a:r>
            <a:r>
              <a:rPr sz="1000" spc="-10" dirty="0">
                <a:solidFill>
                  <a:prstClr val="black"/>
                </a:solidFill>
                <a:cs typeface="Calibri"/>
              </a:rPr>
              <a:t>RT</a:t>
            </a:r>
            <a:r>
              <a:rPr sz="1000" spc="10" dirty="0">
                <a:solidFill>
                  <a:prstClr val="black"/>
                </a:solidFill>
                <a:cs typeface="Calibri"/>
              </a:rPr>
              <a:t> </a:t>
            </a:r>
            <a:r>
              <a:rPr sz="1000" spc="-10" dirty="0">
                <a:solidFill>
                  <a:prstClr val="black"/>
                </a:solidFill>
                <a:cs typeface="Calibri"/>
              </a:rPr>
              <a:t>and/or</a:t>
            </a:r>
            <a:endParaRPr sz="1000">
              <a:solidFill>
                <a:prstClr val="black"/>
              </a:solidFill>
              <a:cs typeface="Calibri"/>
            </a:endParaRPr>
          </a:p>
        </p:txBody>
      </p:sp>
      <p:sp>
        <p:nvSpPr>
          <p:cNvPr id="24" name="object 24"/>
          <p:cNvSpPr txBox="1"/>
          <p:nvPr/>
        </p:nvSpPr>
        <p:spPr>
          <a:xfrm>
            <a:off x="890909" y="5472406"/>
            <a:ext cx="1968104" cy="319959"/>
          </a:xfrm>
          <a:prstGeom prst="rect">
            <a:avLst/>
          </a:prstGeom>
        </p:spPr>
        <p:txBody>
          <a:bodyPr vert="horz" wrap="square" lIns="0" tIns="12065" rIns="0" bIns="0" rtlCol="0">
            <a:spAutoFit/>
          </a:bodyPr>
          <a:lstStyle/>
          <a:p>
            <a:pPr marL="166370">
              <a:spcBef>
                <a:spcPts val="95"/>
              </a:spcBef>
            </a:pPr>
            <a:r>
              <a:rPr sz="1000" spc="-10" dirty="0">
                <a:solidFill>
                  <a:prstClr val="black"/>
                </a:solidFill>
                <a:cs typeface="Calibri"/>
              </a:rPr>
              <a:t>systemic</a:t>
            </a:r>
            <a:r>
              <a:rPr sz="1000" spc="80" dirty="0">
                <a:solidFill>
                  <a:prstClr val="black"/>
                </a:solidFill>
                <a:cs typeface="Calibri"/>
              </a:rPr>
              <a:t> </a:t>
            </a:r>
            <a:r>
              <a:rPr sz="1000" spc="-10" dirty="0">
                <a:solidFill>
                  <a:prstClr val="black"/>
                </a:solidFill>
                <a:cs typeface="Calibri"/>
              </a:rPr>
              <a:t>therapies</a:t>
            </a:r>
            <a:r>
              <a:rPr sz="1000" spc="90" dirty="0">
                <a:solidFill>
                  <a:prstClr val="black"/>
                </a:solidFill>
                <a:cs typeface="Calibri"/>
              </a:rPr>
              <a:t> </a:t>
            </a:r>
            <a:r>
              <a:rPr sz="1000" spc="-10" dirty="0">
                <a:solidFill>
                  <a:prstClr val="black"/>
                </a:solidFill>
                <a:cs typeface="Calibri"/>
              </a:rPr>
              <a:t>[III,</a:t>
            </a:r>
            <a:r>
              <a:rPr sz="1000" spc="90" dirty="0">
                <a:solidFill>
                  <a:prstClr val="black"/>
                </a:solidFill>
                <a:cs typeface="Calibri"/>
              </a:rPr>
              <a:t> </a:t>
            </a:r>
            <a:r>
              <a:rPr sz="1000" spc="-5" dirty="0">
                <a:solidFill>
                  <a:prstClr val="black"/>
                </a:solidFill>
                <a:cs typeface="Calibri"/>
              </a:rPr>
              <a:t>B].</a:t>
            </a:r>
            <a:endParaRPr sz="1000">
              <a:solidFill>
                <a:prstClr val="black"/>
              </a:solidFill>
              <a:cs typeface="Calibri"/>
            </a:endParaRPr>
          </a:p>
          <a:p>
            <a:pPr marL="12700">
              <a:spcBef>
                <a:spcPts val="40"/>
              </a:spcBef>
            </a:pPr>
            <a:r>
              <a:rPr sz="1000" spc="-35" dirty="0">
                <a:solidFill>
                  <a:srgbClr val="7B0451"/>
                </a:solidFill>
                <a:latin typeface="Arial MT"/>
                <a:cs typeface="Arial MT"/>
              </a:rPr>
              <a:t>Giant</a:t>
            </a:r>
            <a:r>
              <a:rPr sz="1000" spc="35" dirty="0">
                <a:solidFill>
                  <a:srgbClr val="7B0451"/>
                </a:solidFill>
                <a:latin typeface="Arial MT"/>
                <a:cs typeface="Arial MT"/>
              </a:rPr>
              <a:t> </a:t>
            </a:r>
            <a:r>
              <a:rPr sz="1000" spc="-30" dirty="0">
                <a:solidFill>
                  <a:srgbClr val="7B0451"/>
                </a:solidFill>
                <a:latin typeface="Arial MT"/>
                <a:cs typeface="Arial MT"/>
              </a:rPr>
              <a:t>cell</a:t>
            </a:r>
            <a:r>
              <a:rPr sz="1000" spc="40" dirty="0">
                <a:solidFill>
                  <a:srgbClr val="7B0451"/>
                </a:solidFill>
                <a:latin typeface="Arial MT"/>
                <a:cs typeface="Arial MT"/>
              </a:rPr>
              <a:t> </a:t>
            </a:r>
            <a:r>
              <a:rPr sz="1000" spc="-5" dirty="0">
                <a:solidFill>
                  <a:srgbClr val="7B0451"/>
                </a:solidFill>
                <a:latin typeface="Arial MT"/>
                <a:cs typeface="Arial MT"/>
              </a:rPr>
              <a:t>tumour</a:t>
            </a:r>
            <a:r>
              <a:rPr sz="1000" spc="30" dirty="0">
                <a:solidFill>
                  <a:srgbClr val="7B0451"/>
                </a:solidFill>
                <a:latin typeface="Arial MT"/>
                <a:cs typeface="Arial MT"/>
              </a:rPr>
              <a:t> </a:t>
            </a:r>
            <a:r>
              <a:rPr sz="1000" dirty="0">
                <a:solidFill>
                  <a:srgbClr val="7B0451"/>
                </a:solidFill>
                <a:latin typeface="Arial MT"/>
                <a:cs typeface="Arial MT"/>
              </a:rPr>
              <a:t>of</a:t>
            </a:r>
            <a:r>
              <a:rPr sz="1000" spc="40" dirty="0">
                <a:solidFill>
                  <a:srgbClr val="7B0451"/>
                </a:solidFill>
                <a:latin typeface="Arial MT"/>
                <a:cs typeface="Arial MT"/>
              </a:rPr>
              <a:t> </a:t>
            </a:r>
            <a:r>
              <a:rPr sz="1000" spc="-35" dirty="0">
                <a:solidFill>
                  <a:srgbClr val="7B0451"/>
                </a:solidFill>
                <a:latin typeface="Arial MT"/>
                <a:cs typeface="Arial MT"/>
              </a:rPr>
              <a:t>bone</a:t>
            </a:r>
            <a:endParaRPr sz="1000">
              <a:solidFill>
                <a:prstClr val="black"/>
              </a:solidFill>
              <a:latin typeface="Arial MT"/>
              <a:cs typeface="Arial MT"/>
            </a:endParaRPr>
          </a:p>
        </p:txBody>
      </p:sp>
      <p:sp>
        <p:nvSpPr>
          <p:cNvPr id="25" name="object 25"/>
          <p:cNvSpPr txBox="1"/>
          <p:nvPr/>
        </p:nvSpPr>
        <p:spPr>
          <a:xfrm>
            <a:off x="943028" y="5781999"/>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5" dirty="0">
                <a:solidFill>
                  <a:prstClr val="black"/>
                </a:solidFill>
                <a:cs typeface="Calibri"/>
              </a:rPr>
              <a:t>Treatment</a:t>
            </a:r>
            <a:r>
              <a:rPr sz="1000" spc="85" dirty="0">
                <a:solidFill>
                  <a:prstClr val="black"/>
                </a:solidFill>
                <a:cs typeface="Calibri"/>
              </a:rPr>
              <a:t> </a:t>
            </a:r>
            <a:r>
              <a:rPr sz="1000" spc="-10" dirty="0">
                <a:solidFill>
                  <a:prstClr val="black"/>
                </a:solidFill>
                <a:cs typeface="Calibri"/>
              </a:rPr>
              <a:t>options</a:t>
            </a:r>
            <a:r>
              <a:rPr sz="1000" spc="85" dirty="0">
                <a:solidFill>
                  <a:prstClr val="black"/>
                </a:solidFill>
                <a:cs typeface="Calibri"/>
              </a:rPr>
              <a:t> </a:t>
            </a:r>
            <a:r>
              <a:rPr sz="1000" spc="-20" dirty="0">
                <a:solidFill>
                  <a:prstClr val="black"/>
                </a:solidFill>
                <a:cs typeface="Calibri"/>
              </a:rPr>
              <a:t>for</a:t>
            </a:r>
            <a:r>
              <a:rPr sz="1000" spc="85" dirty="0">
                <a:solidFill>
                  <a:prstClr val="black"/>
                </a:solidFill>
                <a:cs typeface="Calibri"/>
              </a:rPr>
              <a:t> </a:t>
            </a:r>
            <a:r>
              <a:rPr sz="1000" spc="-10" dirty="0">
                <a:solidFill>
                  <a:prstClr val="black"/>
                </a:solidFill>
                <a:cs typeface="Calibri"/>
              </a:rPr>
              <a:t>GCTB</a:t>
            </a:r>
            <a:r>
              <a:rPr sz="1000" spc="85" dirty="0">
                <a:solidFill>
                  <a:prstClr val="black"/>
                </a:solidFill>
                <a:cs typeface="Calibri"/>
              </a:rPr>
              <a:t> </a:t>
            </a:r>
            <a:r>
              <a:rPr sz="1000" spc="-10" dirty="0">
                <a:solidFill>
                  <a:prstClr val="black"/>
                </a:solidFill>
                <a:cs typeface="Calibri"/>
              </a:rPr>
              <a:t>include</a:t>
            </a:r>
            <a:r>
              <a:rPr sz="1000" spc="95" dirty="0">
                <a:solidFill>
                  <a:prstClr val="black"/>
                </a:solidFill>
                <a:cs typeface="Calibri"/>
              </a:rPr>
              <a:t> </a:t>
            </a:r>
            <a:r>
              <a:rPr sz="1000" i="1" spc="-10" dirty="0">
                <a:solidFill>
                  <a:prstClr val="black"/>
                </a:solidFill>
                <a:cs typeface="Calibri"/>
              </a:rPr>
              <a:t>en</a:t>
            </a:r>
            <a:r>
              <a:rPr sz="1000" i="1" spc="85" dirty="0">
                <a:solidFill>
                  <a:prstClr val="black"/>
                </a:solidFill>
                <a:cs typeface="Calibri"/>
              </a:rPr>
              <a:t> </a:t>
            </a:r>
            <a:r>
              <a:rPr sz="1000" i="1" spc="-10" dirty="0">
                <a:solidFill>
                  <a:prstClr val="black"/>
                </a:solidFill>
                <a:cs typeface="Calibri"/>
              </a:rPr>
              <a:t>bloc</a:t>
            </a:r>
            <a:r>
              <a:rPr sz="1000" i="1" spc="85" dirty="0">
                <a:solidFill>
                  <a:prstClr val="black"/>
                </a:solidFill>
                <a:cs typeface="Calibri"/>
              </a:rPr>
              <a:t> </a:t>
            </a:r>
            <a:r>
              <a:rPr sz="1000" spc="-15" dirty="0">
                <a:solidFill>
                  <a:prstClr val="black"/>
                </a:solidFill>
                <a:cs typeface="Calibri"/>
              </a:rPr>
              <a:t>excision</a:t>
            </a:r>
            <a:r>
              <a:rPr sz="1000" spc="90" dirty="0">
                <a:solidFill>
                  <a:prstClr val="black"/>
                </a:solidFill>
                <a:cs typeface="Calibri"/>
              </a:rPr>
              <a:t> </a:t>
            </a:r>
            <a:r>
              <a:rPr sz="1000" spc="-25" dirty="0">
                <a:solidFill>
                  <a:prstClr val="black"/>
                </a:solidFill>
                <a:cs typeface="Calibri"/>
              </a:rPr>
              <a:t>[IV,</a:t>
            </a:r>
            <a:endParaRPr sz="1000">
              <a:solidFill>
                <a:prstClr val="black"/>
              </a:solidFill>
              <a:cs typeface="Calibri"/>
            </a:endParaRPr>
          </a:p>
        </p:txBody>
      </p:sp>
      <p:sp>
        <p:nvSpPr>
          <p:cNvPr id="26" name="object 26"/>
          <p:cNvSpPr txBox="1"/>
          <p:nvPr/>
        </p:nvSpPr>
        <p:spPr>
          <a:xfrm>
            <a:off x="1090059" y="5933921"/>
            <a:ext cx="3803249" cy="329565"/>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A]</a:t>
            </a:r>
            <a:r>
              <a:rPr sz="1000" spc="140" dirty="0">
                <a:solidFill>
                  <a:prstClr val="black"/>
                </a:solidFill>
                <a:cs typeface="Calibri"/>
              </a:rPr>
              <a:t> </a:t>
            </a:r>
            <a:r>
              <a:rPr sz="1000" spc="-10" dirty="0">
                <a:solidFill>
                  <a:prstClr val="black"/>
                </a:solidFill>
                <a:cs typeface="Calibri"/>
              </a:rPr>
              <a:t>and</a:t>
            </a:r>
            <a:r>
              <a:rPr sz="1000" spc="140" dirty="0">
                <a:solidFill>
                  <a:prstClr val="black"/>
                </a:solidFill>
                <a:cs typeface="Calibri"/>
              </a:rPr>
              <a:t> </a:t>
            </a:r>
            <a:r>
              <a:rPr sz="1000" spc="-10" dirty="0">
                <a:solidFill>
                  <a:prstClr val="black"/>
                </a:solidFill>
                <a:cs typeface="Calibri"/>
              </a:rPr>
              <a:t>intralesional</a:t>
            </a:r>
            <a:r>
              <a:rPr sz="1000" spc="140" dirty="0">
                <a:solidFill>
                  <a:prstClr val="black"/>
                </a:solidFill>
                <a:cs typeface="Calibri"/>
              </a:rPr>
              <a:t> </a:t>
            </a:r>
            <a:r>
              <a:rPr sz="1000" spc="-10" dirty="0">
                <a:solidFill>
                  <a:prstClr val="black"/>
                </a:solidFill>
                <a:cs typeface="Calibri"/>
              </a:rPr>
              <a:t>curettage</a:t>
            </a:r>
            <a:r>
              <a:rPr sz="1000" spc="125" dirty="0">
                <a:solidFill>
                  <a:prstClr val="black"/>
                </a:solidFill>
                <a:cs typeface="Calibri"/>
              </a:rPr>
              <a:t> </a:t>
            </a:r>
            <a:r>
              <a:rPr sz="1000" spc="-10" dirty="0">
                <a:solidFill>
                  <a:prstClr val="black"/>
                </a:solidFill>
                <a:cs typeface="Calibri"/>
              </a:rPr>
              <a:t>with</a:t>
            </a:r>
            <a:r>
              <a:rPr sz="1000" spc="140" dirty="0">
                <a:solidFill>
                  <a:prstClr val="black"/>
                </a:solidFill>
                <a:cs typeface="Calibri"/>
              </a:rPr>
              <a:t> </a:t>
            </a:r>
            <a:r>
              <a:rPr sz="1000" spc="-10" dirty="0">
                <a:solidFill>
                  <a:prstClr val="black"/>
                </a:solidFill>
                <a:cs typeface="Calibri"/>
              </a:rPr>
              <a:t>or</a:t>
            </a:r>
            <a:r>
              <a:rPr sz="1000" spc="140" dirty="0">
                <a:solidFill>
                  <a:prstClr val="black"/>
                </a:solidFill>
                <a:cs typeface="Calibri"/>
              </a:rPr>
              <a:t> </a:t>
            </a:r>
            <a:r>
              <a:rPr sz="1000" spc="-10" dirty="0">
                <a:solidFill>
                  <a:prstClr val="black"/>
                </a:solidFill>
                <a:cs typeface="Calibri"/>
              </a:rPr>
              <a:t>without</a:t>
            </a:r>
            <a:r>
              <a:rPr sz="1000" spc="125" dirty="0">
                <a:solidFill>
                  <a:prstClr val="black"/>
                </a:solidFill>
                <a:cs typeface="Calibri"/>
              </a:rPr>
              <a:t> </a:t>
            </a:r>
            <a:r>
              <a:rPr sz="1000" spc="-10" dirty="0">
                <a:solidFill>
                  <a:prstClr val="black"/>
                </a:solidFill>
                <a:cs typeface="Calibri"/>
              </a:rPr>
              <a:t>adjuvant </a:t>
            </a:r>
            <a:r>
              <a:rPr sz="1000" spc="-210" dirty="0">
                <a:solidFill>
                  <a:prstClr val="black"/>
                </a:solidFill>
                <a:cs typeface="Calibri"/>
              </a:rPr>
              <a:t> </a:t>
            </a:r>
            <a:r>
              <a:rPr sz="1000" spc="-10" dirty="0">
                <a:solidFill>
                  <a:prstClr val="black"/>
                </a:solidFill>
                <a:cs typeface="Calibri"/>
              </a:rPr>
              <a:t>therapy</a:t>
            </a:r>
            <a:r>
              <a:rPr sz="1000" spc="100" dirty="0">
                <a:solidFill>
                  <a:prstClr val="black"/>
                </a:solidFill>
                <a:cs typeface="Calibri"/>
              </a:rPr>
              <a:t> </a:t>
            </a:r>
            <a:r>
              <a:rPr sz="1000" spc="-5" dirty="0">
                <a:solidFill>
                  <a:prstClr val="black"/>
                </a:solidFill>
                <a:cs typeface="Calibri"/>
              </a:rPr>
              <a:t>in</a:t>
            </a:r>
            <a:r>
              <a:rPr sz="1000" spc="100" dirty="0">
                <a:solidFill>
                  <a:prstClr val="black"/>
                </a:solidFill>
                <a:cs typeface="Calibri"/>
              </a:rPr>
              <a:t> </a:t>
            </a:r>
            <a:r>
              <a:rPr sz="1000" spc="-10" dirty="0">
                <a:solidFill>
                  <a:prstClr val="black"/>
                </a:solidFill>
                <a:cs typeface="Calibri"/>
              </a:rPr>
              <a:t>carefully</a:t>
            </a:r>
            <a:r>
              <a:rPr sz="1000" spc="100" dirty="0">
                <a:solidFill>
                  <a:prstClr val="black"/>
                </a:solidFill>
                <a:cs typeface="Calibri"/>
              </a:rPr>
              <a:t> </a:t>
            </a:r>
            <a:r>
              <a:rPr sz="1000" spc="-10" dirty="0">
                <a:solidFill>
                  <a:prstClr val="black"/>
                </a:solidFill>
                <a:cs typeface="Calibri"/>
              </a:rPr>
              <a:t>selected</a:t>
            </a:r>
            <a:r>
              <a:rPr sz="1000" spc="95" dirty="0">
                <a:solidFill>
                  <a:prstClr val="black"/>
                </a:solidFill>
                <a:cs typeface="Calibri"/>
              </a:rPr>
              <a:t> </a:t>
            </a:r>
            <a:r>
              <a:rPr sz="1000" spc="-10" dirty="0">
                <a:solidFill>
                  <a:prstClr val="black"/>
                </a:solidFill>
                <a:cs typeface="Calibri"/>
              </a:rPr>
              <a:t>cases</a:t>
            </a:r>
            <a:r>
              <a:rPr sz="1000" spc="105" dirty="0">
                <a:solidFill>
                  <a:prstClr val="black"/>
                </a:solidFill>
                <a:cs typeface="Calibri"/>
              </a:rPr>
              <a:t> </a:t>
            </a:r>
            <a:r>
              <a:rPr sz="1000" spc="-25" dirty="0">
                <a:solidFill>
                  <a:prstClr val="black"/>
                </a:solidFill>
                <a:cs typeface="Calibri"/>
              </a:rPr>
              <a:t>[IV,</a:t>
            </a:r>
            <a:r>
              <a:rPr sz="1000" spc="100" dirty="0">
                <a:solidFill>
                  <a:prstClr val="black"/>
                </a:solidFill>
                <a:cs typeface="Calibri"/>
              </a:rPr>
              <a:t> </a:t>
            </a:r>
            <a:r>
              <a:rPr sz="1000" spc="-5" dirty="0">
                <a:solidFill>
                  <a:prstClr val="black"/>
                </a:solidFill>
                <a:cs typeface="Calibri"/>
              </a:rPr>
              <a:t>C].</a:t>
            </a:r>
            <a:endParaRPr sz="1000">
              <a:solidFill>
                <a:prstClr val="black"/>
              </a:solidFill>
              <a:cs typeface="Calibri"/>
            </a:endParaRPr>
          </a:p>
        </p:txBody>
      </p:sp>
      <p:sp>
        <p:nvSpPr>
          <p:cNvPr id="27" name="object 27"/>
          <p:cNvSpPr txBox="1"/>
          <p:nvPr/>
        </p:nvSpPr>
        <p:spPr>
          <a:xfrm>
            <a:off x="943028" y="6237757"/>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Denosumab</a:t>
            </a:r>
            <a:r>
              <a:rPr sz="1000" spc="300" dirty="0">
                <a:solidFill>
                  <a:prstClr val="black"/>
                </a:solidFill>
                <a:cs typeface="Calibri"/>
              </a:rPr>
              <a:t> </a:t>
            </a:r>
            <a:r>
              <a:rPr sz="1000" spc="-5" dirty="0">
                <a:solidFill>
                  <a:prstClr val="black"/>
                </a:solidFill>
                <a:cs typeface="Calibri"/>
              </a:rPr>
              <a:t>is</a:t>
            </a:r>
            <a:r>
              <a:rPr sz="1000" spc="300" dirty="0">
                <a:solidFill>
                  <a:prstClr val="black"/>
                </a:solidFill>
                <a:cs typeface="Calibri"/>
              </a:rPr>
              <a:t> </a:t>
            </a:r>
            <a:r>
              <a:rPr sz="1000" spc="-15" dirty="0">
                <a:solidFill>
                  <a:prstClr val="black"/>
                </a:solidFill>
                <a:cs typeface="Calibri"/>
              </a:rPr>
              <a:t>standard</a:t>
            </a:r>
            <a:r>
              <a:rPr sz="1000" spc="295" dirty="0">
                <a:solidFill>
                  <a:prstClr val="black"/>
                </a:solidFill>
                <a:cs typeface="Calibri"/>
              </a:rPr>
              <a:t> </a:t>
            </a:r>
            <a:r>
              <a:rPr sz="1000" spc="-10" dirty="0">
                <a:solidFill>
                  <a:prstClr val="black"/>
                </a:solidFill>
                <a:cs typeface="Calibri"/>
              </a:rPr>
              <a:t>treatment</a:t>
            </a:r>
            <a:r>
              <a:rPr sz="1000" spc="300" dirty="0">
                <a:solidFill>
                  <a:prstClr val="black"/>
                </a:solidFill>
                <a:cs typeface="Calibri"/>
              </a:rPr>
              <a:t> </a:t>
            </a:r>
            <a:r>
              <a:rPr sz="1000" spc="-5" dirty="0">
                <a:solidFill>
                  <a:prstClr val="black"/>
                </a:solidFill>
                <a:cs typeface="Calibri"/>
              </a:rPr>
              <a:t>in</a:t>
            </a:r>
            <a:r>
              <a:rPr sz="1000" spc="295" dirty="0">
                <a:solidFill>
                  <a:prstClr val="black"/>
                </a:solidFill>
                <a:cs typeface="Calibri"/>
              </a:rPr>
              <a:t> </a:t>
            </a:r>
            <a:r>
              <a:rPr sz="1000" spc="-10" dirty="0">
                <a:solidFill>
                  <a:prstClr val="black"/>
                </a:solidFill>
                <a:cs typeface="Calibri"/>
              </a:rPr>
              <a:t>unresectable</a:t>
            </a:r>
            <a:r>
              <a:rPr sz="1000" spc="300" dirty="0">
                <a:solidFill>
                  <a:prstClr val="black"/>
                </a:solidFill>
                <a:cs typeface="Calibri"/>
              </a:rPr>
              <a:t> </a:t>
            </a:r>
            <a:r>
              <a:rPr sz="1000" spc="-10" dirty="0">
                <a:solidFill>
                  <a:prstClr val="black"/>
                </a:solidFill>
                <a:cs typeface="Calibri"/>
              </a:rPr>
              <a:t>or</a:t>
            </a:r>
            <a:endParaRPr sz="1000">
              <a:solidFill>
                <a:prstClr val="black"/>
              </a:solidFill>
              <a:cs typeface="Calibri"/>
            </a:endParaRPr>
          </a:p>
        </p:txBody>
      </p:sp>
      <p:sp>
        <p:nvSpPr>
          <p:cNvPr id="28" name="object 28"/>
          <p:cNvSpPr txBox="1"/>
          <p:nvPr/>
        </p:nvSpPr>
        <p:spPr>
          <a:xfrm>
            <a:off x="1090058" y="6389675"/>
            <a:ext cx="1638992" cy="166071"/>
          </a:xfrm>
          <a:prstGeom prst="rect">
            <a:avLst/>
          </a:prstGeom>
        </p:spPr>
        <p:txBody>
          <a:bodyPr vert="horz" wrap="square" lIns="0" tIns="12065" rIns="0" bIns="0" rtlCol="0">
            <a:spAutoFit/>
          </a:bodyPr>
          <a:lstStyle/>
          <a:p>
            <a:pPr marL="12700">
              <a:spcBef>
                <a:spcPts val="95"/>
              </a:spcBef>
            </a:pPr>
            <a:r>
              <a:rPr sz="1000" spc="-10" dirty="0">
                <a:solidFill>
                  <a:prstClr val="black"/>
                </a:solidFill>
                <a:cs typeface="Calibri"/>
              </a:rPr>
              <a:t>metastatic</a:t>
            </a:r>
            <a:r>
              <a:rPr sz="1000" spc="80" dirty="0">
                <a:solidFill>
                  <a:prstClr val="black"/>
                </a:solidFill>
                <a:cs typeface="Calibri"/>
              </a:rPr>
              <a:t> </a:t>
            </a:r>
            <a:r>
              <a:rPr sz="1000" spc="-10" dirty="0">
                <a:solidFill>
                  <a:prstClr val="black"/>
                </a:solidFill>
                <a:cs typeface="Calibri"/>
              </a:rPr>
              <a:t>GCTB</a:t>
            </a:r>
            <a:r>
              <a:rPr sz="1000" spc="95" dirty="0">
                <a:solidFill>
                  <a:prstClr val="black"/>
                </a:solidFill>
                <a:cs typeface="Calibri"/>
              </a:rPr>
              <a:t> </a:t>
            </a:r>
            <a:r>
              <a:rPr sz="1000" spc="-10" dirty="0">
                <a:solidFill>
                  <a:prstClr val="black"/>
                </a:solidFill>
                <a:cs typeface="Calibri"/>
              </a:rPr>
              <a:t>[III,</a:t>
            </a:r>
            <a:r>
              <a:rPr sz="1000" spc="90" dirty="0">
                <a:solidFill>
                  <a:prstClr val="black"/>
                </a:solidFill>
                <a:cs typeface="Calibri"/>
              </a:rPr>
              <a:t> </a:t>
            </a:r>
            <a:r>
              <a:rPr sz="1000" spc="-10" dirty="0">
                <a:solidFill>
                  <a:prstClr val="black"/>
                </a:solidFill>
                <a:cs typeface="Calibri"/>
              </a:rPr>
              <a:t>A].</a:t>
            </a:r>
            <a:endParaRPr sz="1000">
              <a:solidFill>
                <a:prstClr val="black"/>
              </a:solidFill>
              <a:cs typeface="Calibri"/>
            </a:endParaRPr>
          </a:p>
        </p:txBody>
      </p:sp>
      <p:sp>
        <p:nvSpPr>
          <p:cNvPr id="29" name="object 29"/>
          <p:cNvSpPr txBox="1"/>
          <p:nvPr/>
        </p:nvSpPr>
        <p:spPr>
          <a:xfrm>
            <a:off x="943028" y="6540873"/>
            <a:ext cx="3951801"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5" dirty="0">
                <a:solidFill>
                  <a:prstClr val="black"/>
                </a:solidFill>
                <a:cs typeface="Calibri"/>
              </a:rPr>
              <a:t>Denosumab</a:t>
            </a:r>
            <a:r>
              <a:rPr sz="1000" spc="15" dirty="0">
                <a:solidFill>
                  <a:prstClr val="black"/>
                </a:solidFill>
                <a:cs typeface="Calibri"/>
              </a:rPr>
              <a:t> </a:t>
            </a:r>
            <a:r>
              <a:rPr sz="1000" spc="-10" dirty="0">
                <a:solidFill>
                  <a:prstClr val="black"/>
                </a:solidFill>
                <a:cs typeface="Calibri"/>
              </a:rPr>
              <a:t>use</a:t>
            </a:r>
            <a:r>
              <a:rPr sz="1000" spc="15" dirty="0">
                <a:solidFill>
                  <a:prstClr val="black"/>
                </a:solidFill>
                <a:cs typeface="Calibri"/>
              </a:rPr>
              <a:t> </a:t>
            </a:r>
            <a:r>
              <a:rPr sz="1000" spc="-5" dirty="0">
                <a:solidFill>
                  <a:prstClr val="black"/>
                </a:solidFill>
                <a:cs typeface="Calibri"/>
              </a:rPr>
              <a:t>in</a:t>
            </a:r>
            <a:r>
              <a:rPr sz="1000" spc="20" dirty="0">
                <a:solidFill>
                  <a:prstClr val="black"/>
                </a:solidFill>
                <a:cs typeface="Calibri"/>
              </a:rPr>
              <a:t> </a:t>
            </a:r>
            <a:r>
              <a:rPr sz="1000" spc="-10" dirty="0">
                <a:solidFill>
                  <a:prstClr val="black"/>
                </a:solidFill>
                <a:cs typeface="Calibri"/>
              </a:rPr>
              <a:t>the</a:t>
            </a:r>
            <a:r>
              <a:rPr sz="1000" spc="15" dirty="0">
                <a:solidFill>
                  <a:prstClr val="black"/>
                </a:solidFill>
                <a:cs typeface="Calibri"/>
              </a:rPr>
              <a:t> </a:t>
            </a:r>
            <a:r>
              <a:rPr sz="1000" spc="-15" dirty="0">
                <a:solidFill>
                  <a:prstClr val="black"/>
                </a:solidFill>
                <a:cs typeface="Calibri"/>
              </a:rPr>
              <a:t>preoperative</a:t>
            </a:r>
            <a:r>
              <a:rPr sz="1000" spc="30" dirty="0">
                <a:solidFill>
                  <a:prstClr val="black"/>
                </a:solidFill>
                <a:cs typeface="Calibri"/>
              </a:rPr>
              <a:t> </a:t>
            </a:r>
            <a:r>
              <a:rPr sz="1000" spc="-15" dirty="0">
                <a:solidFill>
                  <a:prstClr val="black"/>
                </a:solidFill>
                <a:cs typeface="Calibri"/>
              </a:rPr>
              <a:t>setting</a:t>
            </a:r>
            <a:r>
              <a:rPr sz="1000" spc="25" dirty="0">
                <a:solidFill>
                  <a:prstClr val="black"/>
                </a:solidFill>
                <a:cs typeface="Calibri"/>
              </a:rPr>
              <a:t> </a:t>
            </a:r>
            <a:r>
              <a:rPr sz="1000" spc="-20" dirty="0">
                <a:solidFill>
                  <a:prstClr val="black"/>
                </a:solidFill>
                <a:cs typeface="Calibri"/>
              </a:rPr>
              <a:t>for</a:t>
            </a:r>
            <a:r>
              <a:rPr sz="1000" spc="30" dirty="0">
                <a:solidFill>
                  <a:prstClr val="black"/>
                </a:solidFill>
                <a:cs typeface="Calibri"/>
              </a:rPr>
              <a:t> </a:t>
            </a:r>
            <a:r>
              <a:rPr sz="1000" spc="-15" dirty="0">
                <a:solidFill>
                  <a:prstClr val="black"/>
                </a:solidFill>
                <a:cs typeface="Calibri"/>
              </a:rPr>
              <a:t>GCTB</a:t>
            </a:r>
            <a:r>
              <a:rPr sz="1000" spc="20" dirty="0">
                <a:solidFill>
                  <a:prstClr val="black"/>
                </a:solidFill>
                <a:cs typeface="Calibri"/>
              </a:rPr>
              <a:t> </a:t>
            </a:r>
            <a:r>
              <a:rPr sz="1000" spc="-15" dirty="0">
                <a:solidFill>
                  <a:prstClr val="black"/>
                </a:solidFill>
                <a:cs typeface="Calibri"/>
              </a:rPr>
              <a:t>that</a:t>
            </a:r>
            <a:endParaRPr sz="1000">
              <a:solidFill>
                <a:prstClr val="black"/>
              </a:solidFill>
              <a:cs typeface="Calibri"/>
            </a:endParaRPr>
          </a:p>
        </p:txBody>
      </p:sp>
      <p:sp>
        <p:nvSpPr>
          <p:cNvPr id="30" name="object 30"/>
          <p:cNvSpPr txBox="1"/>
          <p:nvPr/>
        </p:nvSpPr>
        <p:spPr>
          <a:xfrm>
            <a:off x="890909" y="6692790"/>
            <a:ext cx="4004328" cy="627736"/>
          </a:xfrm>
          <a:prstGeom prst="rect">
            <a:avLst/>
          </a:prstGeom>
        </p:spPr>
        <p:txBody>
          <a:bodyPr vert="horz" wrap="square" lIns="0" tIns="12065" rIns="0" bIns="0" rtlCol="0">
            <a:spAutoFit/>
          </a:bodyPr>
          <a:lstStyle/>
          <a:p>
            <a:pPr marL="166370" marR="5080" algn="just">
              <a:spcBef>
                <a:spcPts val="95"/>
              </a:spcBef>
            </a:pPr>
            <a:r>
              <a:rPr sz="1000" spc="-20" dirty="0">
                <a:solidFill>
                  <a:prstClr val="black"/>
                </a:solidFill>
                <a:cs typeface="Calibri"/>
              </a:rPr>
              <a:t>are </a:t>
            </a:r>
            <a:r>
              <a:rPr sz="1000" spc="-15" dirty="0">
                <a:solidFill>
                  <a:prstClr val="black"/>
                </a:solidFill>
                <a:cs typeface="Calibri"/>
              </a:rPr>
              <a:t>potentially </a:t>
            </a:r>
            <a:r>
              <a:rPr sz="1000" spc="-20" dirty="0">
                <a:solidFill>
                  <a:prstClr val="black"/>
                </a:solidFill>
                <a:cs typeface="Calibri"/>
              </a:rPr>
              <a:t>resectable </a:t>
            </a:r>
            <a:r>
              <a:rPr sz="1000" spc="-10" dirty="0">
                <a:solidFill>
                  <a:prstClr val="black"/>
                </a:solidFill>
                <a:cs typeface="Calibri"/>
              </a:rPr>
              <a:t>with high morbidity </a:t>
            </a:r>
            <a:r>
              <a:rPr sz="1000" spc="-5" dirty="0">
                <a:solidFill>
                  <a:prstClr val="black"/>
                </a:solidFill>
                <a:cs typeface="Calibri"/>
              </a:rPr>
              <a:t>is </a:t>
            </a:r>
            <a:r>
              <a:rPr sz="1000" spc="-15" dirty="0">
                <a:solidFill>
                  <a:prstClr val="black"/>
                </a:solidFill>
                <a:cs typeface="Calibri"/>
              </a:rPr>
              <a:t>debated </a:t>
            </a:r>
            <a:r>
              <a:rPr sz="1000" spc="-10" dirty="0">
                <a:solidFill>
                  <a:prstClr val="black"/>
                </a:solidFill>
                <a:cs typeface="Calibri"/>
              </a:rPr>
              <a:t> and should be</a:t>
            </a:r>
            <a:r>
              <a:rPr sz="1000" spc="-5" dirty="0">
                <a:solidFill>
                  <a:prstClr val="black"/>
                </a:solidFill>
                <a:cs typeface="Calibri"/>
              </a:rPr>
              <a:t> </a:t>
            </a:r>
            <a:r>
              <a:rPr sz="1000" spc="-15" dirty="0">
                <a:solidFill>
                  <a:prstClr val="black"/>
                </a:solidFill>
                <a:cs typeface="Calibri"/>
              </a:rPr>
              <a:t>individualised</a:t>
            </a:r>
            <a:r>
              <a:rPr sz="1000" spc="-10" dirty="0">
                <a:solidFill>
                  <a:prstClr val="black"/>
                </a:solidFill>
                <a:cs typeface="Calibri"/>
              </a:rPr>
              <a:t> and </a:t>
            </a:r>
            <a:r>
              <a:rPr sz="1000" spc="-15" dirty="0">
                <a:solidFill>
                  <a:prstClr val="black"/>
                </a:solidFill>
                <a:cs typeface="Calibri"/>
              </a:rPr>
              <a:t>reserved</a:t>
            </a:r>
            <a:r>
              <a:rPr sz="1000" spc="-10"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complex </a:t>
            </a:r>
            <a:r>
              <a:rPr sz="1000" spc="-10" dirty="0">
                <a:solidFill>
                  <a:prstClr val="black"/>
                </a:solidFill>
                <a:cs typeface="Calibri"/>
              </a:rPr>
              <a:t> </a:t>
            </a:r>
            <a:r>
              <a:rPr sz="1000" spc="-15" dirty="0">
                <a:solidFill>
                  <a:prstClr val="black"/>
                </a:solidFill>
                <a:cs typeface="Calibri"/>
              </a:rPr>
              <a:t>cases</a:t>
            </a:r>
            <a:r>
              <a:rPr sz="1000" spc="90" dirty="0">
                <a:solidFill>
                  <a:prstClr val="black"/>
                </a:solidFill>
                <a:cs typeface="Calibri"/>
              </a:rPr>
              <a:t> </a:t>
            </a:r>
            <a:r>
              <a:rPr sz="1000" spc="-15" dirty="0">
                <a:solidFill>
                  <a:prstClr val="black"/>
                </a:solidFill>
                <a:cs typeface="Calibri"/>
              </a:rPr>
              <a:t>following</a:t>
            </a:r>
            <a:r>
              <a:rPr sz="1000" spc="95" dirty="0">
                <a:solidFill>
                  <a:prstClr val="black"/>
                </a:solidFill>
                <a:cs typeface="Calibri"/>
              </a:rPr>
              <a:t> </a:t>
            </a:r>
            <a:r>
              <a:rPr sz="1000" spc="-15" dirty="0">
                <a:solidFill>
                  <a:prstClr val="black"/>
                </a:solidFill>
                <a:cs typeface="Calibri"/>
              </a:rPr>
              <a:t>multidisciplinary</a:t>
            </a:r>
            <a:r>
              <a:rPr sz="1000" spc="80" dirty="0">
                <a:solidFill>
                  <a:prstClr val="black"/>
                </a:solidFill>
                <a:cs typeface="Calibri"/>
              </a:rPr>
              <a:t> </a:t>
            </a:r>
            <a:r>
              <a:rPr sz="1000" spc="-15" dirty="0">
                <a:solidFill>
                  <a:prstClr val="black"/>
                </a:solidFill>
                <a:cs typeface="Calibri"/>
              </a:rPr>
              <a:t>discussion</a:t>
            </a:r>
            <a:r>
              <a:rPr sz="1000" spc="95" dirty="0">
                <a:solidFill>
                  <a:prstClr val="black"/>
                </a:solidFill>
                <a:cs typeface="Calibri"/>
              </a:rPr>
              <a:t> </a:t>
            </a:r>
            <a:r>
              <a:rPr sz="1000" spc="-10" dirty="0">
                <a:solidFill>
                  <a:prstClr val="black"/>
                </a:solidFill>
                <a:cs typeface="Calibri"/>
              </a:rPr>
              <a:t>[II,</a:t>
            </a:r>
            <a:r>
              <a:rPr sz="1000" spc="95" dirty="0">
                <a:solidFill>
                  <a:prstClr val="black"/>
                </a:solidFill>
                <a:cs typeface="Calibri"/>
              </a:rPr>
              <a:t> </a:t>
            </a:r>
            <a:r>
              <a:rPr sz="1000" spc="-10" dirty="0">
                <a:solidFill>
                  <a:prstClr val="black"/>
                </a:solidFill>
                <a:cs typeface="Calibri"/>
              </a:rPr>
              <a:t>C].</a:t>
            </a:r>
            <a:endParaRPr sz="1000">
              <a:solidFill>
                <a:prstClr val="black"/>
              </a:solidFill>
              <a:cs typeface="Calibri"/>
            </a:endParaRPr>
          </a:p>
          <a:p>
            <a:pPr marL="12700" marR="5080">
              <a:spcBef>
                <a:spcPts val="40"/>
              </a:spcBef>
            </a:pPr>
            <a:r>
              <a:rPr sz="1000" spc="-50" dirty="0">
                <a:solidFill>
                  <a:srgbClr val="7B0451"/>
                </a:solidFill>
                <a:latin typeface="Arial MT"/>
                <a:cs typeface="Arial MT"/>
              </a:rPr>
              <a:t>High-grade</a:t>
            </a:r>
            <a:r>
              <a:rPr sz="1000" spc="-15" dirty="0">
                <a:solidFill>
                  <a:srgbClr val="7B0451"/>
                </a:solidFill>
                <a:latin typeface="Arial MT"/>
                <a:cs typeface="Arial MT"/>
              </a:rPr>
              <a:t> </a:t>
            </a:r>
            <a:r>
              <a:rPr sz="1000" spc="-10" dirty="0">
                <a:solidFill>
                  <a:srgbClr val="7B0451"/>
                </a:solidFill>
                <a:latin typeface="Arial MT"/>
                <a:cs typeface="Arial MT"/>
              </a:rPr>
              <a:t>spindle/undifferentiated</a:t>
            </a:r>
            <a:r>
              <a:rPr sz="1000" spc="130" dirty="0">
                <a:solidFill>
                  <a:srgbClr val="7B0451"/>
                </a:solidFill>
                <a:latin typeface="Arial MT"/>
                <a:cs typeface="Arial MT"/>
              </a:rPr>
              <a:t> </a:t>
            </a:r>
            <a:r>
              <a:rPr sz="1000" spc="-25" dirty="0">
                <a:solidFill>
                  <a:srgbClr val="7B0451"/>
                </a:solidFill>
                <a:latin typeface="Arial MT"/>
                <a:cs typeface="Arial MT"/>
              </a:rPr>
              <a:t>pleomorphic</a:t>
            </a:r>
            <a:r>
              <a:rPr sz="1000" spc="165" dirty="0">
                <a:solidFill>
                  <a:srgbClr val="7B0451"/>
                </a:solidFill>
                <a:latin typeface="Arial MT"/>
                <a:cs typeface="Arial MT"/>
              </a:rPr>
              <a:t> </a:t>
            </a:r>
            <a:r>
              <a:rPr sz="1000" spc="-50" dirty="0">
                <a:solidFill>
                  <a:srgbClr val="7B0451"/>
                </a:solidFill>
                <a:latin typeface="Arial MT"/>
                <a:cs typeface="Arial MT"/>
              </a:rPr>
              <a:t>sar- </a:t>
            </a:r>
            <a:r>
              <a:rPr sz="1000" spc="-265" dirty="0">
                <a:solidFill>
                  <a:srgbClr val="7B0451"/>
                </a:solidFill>
                <a:latin typeface="Arial MT"/>
                <a:cs typeface="Arial MT"/>
              </a:rPr>
              <a:t> </a:t>
            </a:r>
            <a:r>
              <a:rPr sz="1000" spc="-65" dirty="0">
                <a:solidFill>
                  <a:srgbClr val="7B0451"/>
                </a:solidFill>
                <a:latin typeface="Arial MT"/>
                <a:cs typeface="Arial MT"/>
              </a:rPr>
              <a:t>comas</a:t>
            </a:r>
            <a:r>
              <a:rPr sz="1000" spc="50" dirty="0">
                <a:solidFill>
                  <a:srgbClr val="7B0451"/>
                </a:solidFill>
                <a:latin typeface="Arial MT"/>
                <a:cs typeface="Arial MT"/>
              </a:rPr>
              <a:t> </a:t>
            </a:r>
            <a:r>
              <a:rPr sz="1000" dirty="0">
                <a:solidFill>
                  <a:srgbClr val="7B0451"/>
                </a:solidFill>
                <a:latin typeface="Arial MT"/>
                <a:cs typeface="Arial MT"/>
              </a:rPr>
              <a:t>of</a:t>
            </a:r>
            <a:r>
              <a:rPr sz="1000" spc="50" dirty="0">
                <a:solidFill>
                  <a:srgbClr val="7B0451"/>
                </a:solidFill>
                <a:latin typeface="Arial MT"/>
                <a:cs typeface="Arial MT"/>
              </a:rPr>
              <a:t> </a:t>
            </a:r>
            <a:r>
              <a:rPr sz="1000" spc="-35" dirty="0">
                <a:solidFill>
                  <a:srgbClr val="7B0451"/>
                </a:solidFill>
                <a:latin typeface="Arial MT"/>
                <a:cs typeface="Arial MT"/>
              </a:rPr>
              <a:t>bone</a:t>
            </a:r>
            <a:endParaRPr sz="1000">
              <a:solidFill>
                <a:prstClr val="black"/>
              </a:solidFill>
              <a:latin typeface="Arial MT"/>
              <a:cs typeface="Arial MT"/>
            </a:endParaRPr>
          </a:p>
        </p:txBody>
      </p:sp>
      <p:sp>
        <p:nvSpPr>
          <p:cNvPr id="31" name="object 31"/>
          <p:cNvSpPr txBox="1"/>
          <p:nvPr/>
        </p:nvSpPr>
        <p:spPr>
          <a:xfrm>
            <a:off x="943026" y="7458862"/>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5" dirty="0">
                <a:solidFill>
                  <a:prstClr val="black"/>
                </a:solidFill>
                <a:cs typeface="Calibri"/>
              </a:rPr>
              <a:t>Treatment</a:t>
            </a:r>
            <a:r>
              <a:rPr sz="1000" spc="155" dirty="0">
                <a:solidFill>
                  <a:prstClr val="black"/>
                </a:solidFill>
                <a:cs typeface="Calibri"/>
              </a:rPr>
              <a:t> </a:t>
            </a:r>
            <a:r>
              <a:rPr sz="1000" spc="-10" dirty="0">
                <a:solidFill>
                  <a:prstClr val="black"/>
                </a:solidFill>
                <a:cs typeface="Calibri"/>
              </a:rPr>
              <a:t>strategies</a:t>
            </a:r>
            <a:r>
              <a:rPr sz="1000" spc="155" dirty="0">
                <a:solidFill>
                  <a:prstClr val="black"/>
                </a:solidFill>
                <a:cs typeface="Calibri"/>
              </a:rPr>
              <a:t> </a:t>
            </a:r>
            <a:r>
              <a:rPr sz="1000" spc="-10" dirty="0">
                <a:solidFill>
                  <a:prstClr val="black"/>
                </a:solidFill>
                <a:cs typeface="Calibri"/>
              </a:rPr>
              <a:t>mimic</a:t>
            </a:r>
            <a:r>
              <a:rPr sz="1000" spc="150" dirty="0">
                <a:solidFill>
                  <a:prstClr val="black"/>
                </a:solidFill>
                <a:cs typeface="Calibri"/>
              </a:rPr>
              <a:t> </a:t>
            </a:r>
            <a:r>
              <a:rPr sz="1000" spc="-10" dirty="0">
                <a:solidFill>
                  <a:prstClr val="black"/>
                </a:solidFill>
                <a:cs typeface="Calibri"/>
              </a:rPr>
              <a:t>those</a:t>
            </a:r>
            <a:r>
              <a:rPr sz="1000" spc="160" dirty="0">
                <a:solidFill>
                  <a:prstClr val="black"/>
                </a:solidFill>
                <a:cs typeface="Calibri"/>
              </a:rPr>
              <a:t> </a:t>
            </a:r>
            <a:r>
              <a:rPr sz="1000" spc="-10" dirty="0">
                <a:solidFill>
                  <a:prstClr val="black"/>
                </a:solidFill>
                <a:cs typeface="Calibri"/>
              </a:rPr>
              <a:t>of</a:t>
            </a:r>
            <a:r>
              <a:rPr sz="1000" spc="140" dirty="0">
                <a:solidFill>
                  <a:prstClr val="black"/>
                </a:solidFill>
                <a:cs typeface="Calibri"/>
              </a:rPr>
              <a:t> </a:t>
            </a:r>
            <a:r>
              <a:rPr sz="1000" spc="-15" dirty="0">
                <a:solidFill>
                  <a:prstClr val="black"/>
                </a:solidFill>
                <a:cs typeface="Calibri"/>
              </a:rPr>
              <a:t>osteosarcoma</a:t>
            </a:r>
            <a:r>
              <a:rPr sz="1000" spc="155" dirty="0">
                <a:solidFill>
                  <a:prstClr val="black"/>
                </a:solidFill>
                <a:cs typeface="Calibri"/>
              </a:rPr>
              <a:t> </a:t>
            </a:r>
            <a:r>
              <a:rPr sz="1000" spc="-10" dirty="0">
                <a:solidFill>
                  <a:prstClr val="black"/>
                </a:solidFill>
                <a:cs typeface="Calibri"/>
              </a:rPr>
              <a:t>and</a:t>
            </a:r>
            <a:endParaRPr sz="1000">
              <a:solidFill>
                <a:prstClr val="black"/>
              </a:solidFill>
              <a:cs typeface="Calibri"/>
            </a:endParaRPr>
          </a:p>
        </p:txBody>
      </p:sp>
      <p:sp>
        <p:nvSpPr>
          <p:cNvPr id="32" name="object 32"/>
          <p:cNvSpPr txBox="1"/>
          <p:nvPr/>
        </p:nvSpPr>
        <p:spPr>
          <a:xfrm>
            <a:off x="1090058" y="7610058"/>
            <a:ext cx="3492194" cy="166071"/>
          </a:xfrm>
          <a:prstGeom prst="rect">
            <a:avLst/>
          </a:prstGeom>
        </p:spPr>
        <p:txBody>
          <a:bodyPr vert="horz" wrap="square" lIns="0" tIns="12065" rIns="0" bIns="0" rtlCol="0">
            <a:spAutoFit/>
          </a:bodyPr>
          <a:lstStyle/>
          <a:p>
            <a:pPr marL="12700">
              <a:spcBef>
                <a:spcPts val="95"/>
              </a:spcBef>
            </a:pPr>
            <a:r>
              <a:rPr sz="1000" spc="-10" dirty="0">
                <a:solidFill>
                  <a:prstClr val="black"/>
                </a:solidFill>
                <a:cs typeface="Calibri"/>
              </a:rPr>
              <a:t>include</a:t>
            </a:r>
            <a:r>
              <a:rPr sz="1000" spc="105" dirty="0">
                <a:solidFill>
                  <a:prstClr val="black"/>
                </a:solidFill>
                <a:cs typeface="Calibri"/>
              </a:rPr>
              <a:t> </a:t>
            </a:r>
            <a:r>
              <a:rPr sz="1000" spc="-10" dirty="0">
                <a:solidFill>
                  <a:prstClr val="black"/>
                </a:solidFill>
                <a:cs typeface="Calibri"/>
              </a:rPr>
              <a:t>ChT</a:t>
            </a:r>
            <a:r>
              <a:rPr sz="1000" spc="105"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0" dirty="0">
                <a:solidFill>
                  <a:prstClr val="black"/>
                </a:solidFill>
                <a:cs typeface="Calibri"/>
              </a:rPr>
              <a:t>complete</a:t>
            </a:r>
            <a:r>
              <a:rPr sz="1000" spc="100" dirty="0">
                <a:solidFill>
                  <a:prstClr val="black"/>
                </a:solidFill>
                <a:cs typeface="Calibri"/>
              </a:rPr>
              <a:t> </a:t>
            </a:r>
            <a:r>
              <a:rPr sz="1000" i="1" spc="-10" dirty="0">
                <a:solidFill>
                  <a:prstClr val="black"/>
                </a:solidFill>
                <a:cs typeface="Calibri"/>
              </a:rPr>
              <a:t>en</a:t>
            </a:r>
            <a:r>
              <a:rPr sz="1000" i="1" spc="100" dirty="0">
                <a:solidFill>
                  <a:prstClr val="black"/>
                </a:solidFill>
                <a:cs typeface="Calibri"/>
              </a:rPr>
              <a:t> </a:t>
            </a:r>
            <a:r>
              <a:rPr sz="1000" i="1" spc="-10" dirty="0">
                <a:solidFill>
                  <a:prstClr val="black"/>
                </a:solidFill>
                <a:cs typeface="Calibri"/>
              </a:rPr>
              <a:t>bloc</a:t>
            </a:r>
            <a:r>
              <a:rPr sz="1000" i="1" spc="110" dirty="0">
                <a:solidFill>
                  <a:prstClr val="black"/>
                </a:solidFill>
                <a:cs typeface="Calibri"/>
              </a:rPr>
              <a:t> </a:t>
            </a:r>
            <a:r>
              <a:rPr sz="1000" spc="-10" dirty="0">
                <a:solidFill>
                  <a:prstClr val="black"/>
                </a:solidFill>
                <a:cs typeface="Calibri"/>
              </a:rPr>
              <a:t>resection</a:t>
            </a:r>
            <a:r>
              <a:rPr sz="1000" spc="110" dirty="0">
                <a:solidFill>
                  <a:prstClr val="black"/>
                </a:solidFill>
                <a:cs typeface="Calibri"/>
              </a:rPr>
              <a:t> </a:t>
            </a:r>
            <a:r>
              <a:rPr sz="1000" spc="-30" dirty="0">
                <a:solidFill>
                  <a:prstClr val="black"/>
                </a:solidFill>
                <a:cs typeface="Calibri"/>
              </a:rPr>
              <a:t>[IV,</a:t>
            </a:r>
            <a:r>
              <a:rPr sz="1000" spc="105"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33" name="object 33"/>
          <p:cNvSpPr txBox="1"/>
          <p:nvPr/>
        </p:nvSpPr>
        <p:spPr>
          <a:xfrm>
            <a:off x="890909" y="7999581"/>
            <a:ext cx="4004328" cy="986809"/>
          </a:xfrm>
          <a:prstGeom prst="rect">
            <a:avLst/>
          </a:prstGeom>
        </p:spPr>
        <p:txBody>
          <a:bodyPr vert="horz" wrap="square" lIns="0" tIns="12065" rIns="0" bIns="0" rtlCol="0">
            <a:spAutoFit/>
          </a:bodyPr>
          <a:lstStyle/>
          <a:p>
            <a:pPr marL="12700" marR="661670">
              <a:spcBef>
                <a:spcPts val="95"/>
              </a:spcBef>
            </a:pPr>
            <a:r>
              <a:rPr sz="1000" spc="-110" dirty="0">
                <a:solidFill>
                  <a:srgbClr val="7B0451"/>
                </a:solidFill>
                <a:latin typeface="Arial MT"/>
                <a:cs typeface="Arial MT"/>
              </a:rPr>
              <a:t>FOLLO</a:t>
            </a:r>
            <a:r>
              <a:rPr sz="1000" spc="-185" dirty="0">
                <a:solidFill>
                  <a:srgbClr val="7B0451"/>
                </a:solidFill>
                <a:latin typeface="Arial MT"/>
                <a:cs typeface="Arial MT"/>
              </a:rPr>
              <a:t>W</a:t>
            </a:r>
            <a:r>
              <a:rPr sz="1000" spc="-60" dirty="0">
                <a:solidFill>
                  <a:srgbClr val="7B0451"/>
                </a:solidFill>
                <a:latin typeface="Arial MT"/>
                <a:cs typeface="Arial MT"/>
              </a:rPr>
              <a:t>-U</a:t>
            </a:r>
            <a:r>
              <a:rPr sz="1000" spc="-245" dirty="0">
                <a:solidFill>
                  <a:srgbClr val="7B0451"/>
                </a:solidFill>
                <a:latin typeface="Arial MT"/>
                <a:cs typeface="Arial MT"/>
              </a:rPr>
              <a:t>P</a:t>
            </a:r>
            <a:r>
              <a:rPr sz="1000" spc="-30" dirty="0">
                <a:solidFill>
                  <a:srgbClr val="7B0451"/>
                </a:solidFill>
                <a:latin typeface="Arial MT"/>
                <a:cs typeface="Arial MT"/>
              </a:rPr>
              <a:t>,</a:t>
            </a:r>
            <a:r>
              <a:rPr sz="1000" spc="50" dirty="0">
                <a:solidFill>
                  <a:srgbClr val="7B0451"/>
                </a:solidFill>
                <a:latin typeface="Arial MT"/>
                <a:cs typeface="Arial MT"/>
              </a:rPr>
              <a:t> </a:t>
            </a:r>
            <a:r>
              <a:rPr sz="1000" spc="-110" dirty="0">
                <a:solidFill>
                  <a:srgbClr val="7B0451"/>
                </a:solidFill>
                <a:latin typeface="Arial MT"/>
                <a:cs typeface="Arial MT"/>
              </a:rPr>
              <a:t>LON</a:t>
            </a:r>
            <a:r>
              <a:rPr sz="1000" spc="-105" dirty="0">
                <a:solidFill>
                  <a:srgbClr val="7B0451"/>
                </a:solidFill>
                <a:latin typeface="Arial MT"/>
                <a:cs typeface="Arial MT"/>
              </a:rPr>
              <a:t>G-TERM</a:t>
            </a:r>
            <a:r>
              <a:rPr sz="1000" spc="60" dirty="0">
                <a:solidFill>
                  <a:srgbClr val="7B0451"/>
                </a:solidFill>
                <a:latin typeface="Arial MT"/>
                <a:cs typeface="Arial MT"/>
              </a:rPr>
              <a:t> </a:t>
            </a:r>
            <a:r>
              <a:rPr sz="1000" spc="-85" dirty="0">
                <a:solidFill>
                  <a:srgbClr val="7B0451"/>
                </a:solidFill>
                <a:latin typeface="Arial MT"/>
                <a:cs typeface="Arial MT"/>
              </a:rPr>
              <a:t>IMPLICAT</a:t>
            </a:r>
            <a:r>
              <a:rPr sz="1000" spc="-105" dirty="0">
                <a:solidFill>
                  <a:srgbClr val="7B0451"/>
                </a:solidFill>
                <a:latin typeface="Arial MT"/>
                <a:cs typeface="Arial MT"/>
              </a:rPr>
              <a:t>IONS</a:t>
            </a:r>
            <a:r>
              <a:rPr sz="1000" spc="40" dirty="0">
                <a:solidFill>
                  <a:srgbClr val="7B0451"/>
                </a:solidFill>
                <a:latin typeface="Arial MT"/>
                <a:cs typeface="Arial MT"/>
              </a:rPr>
              <a:t> </a:t>
            </a:r>
            <a:r>
              <a:rPr sz="1000" spc="-60" dirty="0">
                <a:solidFill>
                  <a:srgbClr val="7B0451"/>
                </a:solidFill>
                <a:latin typeface="Arial MT"/>
                <a:cs typeface="Arial MT"/>
              </a:rPr>
              <a:t>AND  </a:t>
            </a:r>
            <a:r>
              <a:rPr sz="1000" spc="-114" dirty="0">
                <a:solidFill>
                  <a:srgbClr val="7B0451"/>
                </a:solidFill>
                <a:latin typeface="Arial MT"/>
                <a:cs typeface="Arial MT"/>
              </a:rPr>
              <a:t>SURVIVORSHIP</a:t>
            </a:r>
            <a:endParaRPr sz="1000">
              <a:solidFill>
                <a:prstClr val="black"/>
              </a:solidFill>
              <a:latin typeface="Arial MT"/>
              <a:cs typeface="Arial MT"/>
            </a:endParaRPr>
          </a:p>
          <a:p>
            <a:pPr marL="12700" marR="5080" algn="just">
              <a:spcBef>
                <a:spcPts val="390"/>
              </a:spcBef>
            </a:pPr>
            <a:r>
              <a:rPr sz="1000" spc="-15" dirty="0">
                <a:solidFill>
                  <a:prstClr val="black"/>
                </a:solidFill>
                <a:cs typeface="Calibri"/>
              </a:rPr>
              <a:t>Follow-up </a:t>
            </a:r>
            <a:r>
              <a:rPr sz="1000" spc="-10" dirty="0">
                <a:solidFill>
                  <a:prstClr val="black"/>
                </a:solidFill>
                <a:cs typeface="Calibri"/>
              </a:rPr>
              <a:t>of </a:t>
            </a:r>
            <a:r>
              <a:rPr sz="1000" spc="-15" dirty="0">
                <a:solidFill>
                  <a:prstClr val="black"/>
                </a:solidFill>
                <a:cs typeface="Calibri"/>
              </a:rPr>
              <a:t>high-grade </a:t>
            </a:r>
            <a:r>
              <a:rPr sz="1000" spc="-5" dirty="0">
                <a:solidFill>
                  <a:prstClr val="black"/>
                </a:solidFill>
                <a:cs typeface="Calibri"/>
              </a:rPr>
              <a:t>BS </a:t>
            </a:r>
            <a:r>
              <a:rPr sz="1000" spc="-15" dirty="0">
                <a:solidFill>
                  <a:prstClr val="black"/>
                </a:solidFill>
                <a:cs typeface="Calibri"/>
              </a:rPr>
              <a:t>should include a physical </a:t>
            </a:r>
            <a:r>
              <a:rPr sz="1000" spc="-25" dirty="0">
                <a:solidFill>
                  <a:prstClr val="black"/>
                </a:solidFill>
                <a:cs typeface="Calibri"/>
              </a:rPr>
              <a:t>exam- </a:t>
            </a:r>
            <a:r>
              <a:rPr sz="1000" spc="-20" dirty="0">
                <a:solidFill>
                  <a:prstClr val="black"/>
                </a:solidFill>
                <a:cs typeface="Calibri"/>
              </a:rPr>
              <a:t> </a:t>
            </a:r>
            <a:r>
              <a:rPr sz="1000" spc="-15" dirty="0">
                <a:solidFill>
                  <a:prstClr val="black"/>
                </a:solidFill>
                <a:cs typeface="Calibri"/>
              </a:rPr>
              <a:t>ination, cross-sectional imaging and </a:t>
            </a:r>
            <a:r>
              <a:rPr sz="1000" spc="-10" dirty="0">
                <a:solidFill>
                  <a:prstClr val="black"/>
                </a:solidFill>
                <a:cs typeface="Calibri"/>
              </a:rPr>
              <a:t>plain </a:t>
            </a:r>
            <a:r>
              <a:rPr sz="1000" spc="-20" dirty="0">
                <a:solidFill>
                  <a:prstClr val="black"/>
                </a:solidFill>
                <a:cs typeface="Calibri"/>
              </a:rPr>
              <a:t>radiograph </a:t>
            </a:r>
            <a:r>
              <a:rPr sz="1000" spc="-10" dirty="0">
                <a:solidFill>
                  <a:prstClr val="black"/>
                </a:solidFill>
                <a:cs typeface="Calibri"/>
              </a:rPr>
              <a:t>of </a:t>
            </a:r>
            <a:r>
              <a:rPr sz="1000" spc="-15" dirty="0">
                <a:solidFill>
                  <a:prstClr val="black"/>
                </a:solidFill>
                <a:cs typeface="Calibri"/>
              </a:rPr>
              <a:t>the </a:t>
            </a:r>
            <a:r>
              <a:rPr sz="1000" spc="-10" dirty="0">
                <a:solidFill>
                  <a:prstClr val="black"/>
                </a:solidFill>
                <a:cs typeface="Calibri"/>
              </a:rPr>
              <a:t> </a:t>
            </a:r>
            <a:r>
              <a:rPr sz="1000" spc="-15" dirty="0">
                <a:solidFill>
                  <a:prstClr val="black"/>
                </a:solidFill>
                <a:cs typeface="Calibri"/>
              </a:rPr>
              <a:t>primary</a:t>
            </a:r>
            <a:r>
              <a:rPr sz="1000" spc="-10" dirty="0">
                <a:solidFill>
                  <a:prstClr val="black"/>
                </a:solidFill>
                <a:cs typeface="Calibri"/>
              </a:rPr>
              <a:t> </a:t>
            </a:r>
            <a:r>
              <a:rPr sz="1000" spc="-15" dirty="0">
                <a:solidFill>
                  <a:prstClr val="black"/>
                </a:solidFill>
                <a:cs typeface="Calibri"/>
              </a:rPr>
              <a:t>site</a:t>
            </a:r>
            <a:r>
              <a:rPr sz="1000" spc="-10" dirty="0">
                <a:solidFill>
                  <a:prstClr val="black"/>
                </a:solidFill>
                <a:cs typeface="Calibri"/>
              </a:rPr>
              <a:t> </a:t>
            </a:r>
            <a:r>
              <a:rPr sz="1000" spc="-15" dirty="0">
                <a:solidFill>
                  <a:prstClr val="black"/>
                </a:solidFill>
                <a:cs typeface="Calibri"/>
              </a:rPr>
              <a:t>(or</a:t>
            </a:r>
            <a:r>
              <a:rPr sz="1000" spc="-10" dirty="0">
                <a:solidFill>
                  <a:prstClr val="black"/>
                </a:solidFill>
                <a:cs typeface="Calibri"/>
              </a:rPr>
              <a:t> MRI</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5" dirty="0">
                <a:solidFill>
                  <a:prstClr val="black"/>
                </a:solidFill>
                <a:cs typeface="Calibri"/>
              </a:rPr>
              <a:t>CT)</a:t>
            </a:r>
            <a:r>
              <a:rPr sz="1000" spc="-10" dirty="0">
                <a:solidFill>
                  <a:prstClr val="black"/>
                </a:solidFill>
                <a:cs typeface="Calibri"/>
              </a:rPr>
              <a:t> </a:t>
            </a:r>
            <a:r>
              <a:rPr sz="1000" spc="-15" dirty="0">
                <a:solidFill>
                  <a:prstClr val="black"/>
                </a:solidFill>
                <a:cs typeface="Calibri"/>
              </a:rPr>
              <a:t>together</a:t>
            </a:r>
            <a:r>
              <a:rPr sz="1000" spc="-10" dirty="0">
                <a:solidFill>
                  <a:prstClr val="black"/>
                </a:solidFill>
                <a:cs typeface="Calibri"/>
              </a:rPr>
              <a:t> with</a:t>
            </a:r>
            <a:r>
              <a:rPr sz="1000" spc="204" dirty="0">
                <a:solidFill>
                  <a:prstClr val="black"/>
                </a:solidFill>
                <a:cs typeface="Calibri"/>
              </a:rPr>
              <a:t> </a:t>
            </a:r>
            <a:r>
              <a:rPr sz="1000" spc="-20" dirty="0">
                <a:solidFill>
                  <a:prstClr val="black"/>
                </a:solidFill>
                <a:cs typeface="Calibri"/>
              </a:rPr>
              <a:t>chest</a:t>
            </a:r>
            <a:r>
              <a:rPr sz="1000" spc="185" dirty="0">
                <a:solidFill>
                  <a:prstClr val="black"/>
                </a:solidFill>
                <a:cs typeface="Calibri"/>
              </a:rPr>
              <a:t> </a:t>
            </a:r>
            <a:r>
              <a:rPr sz="1000" spc="-20" dirty="0">
                <a:solidFill>
                  <a:prstClr val="black"/>
                </a:solidFill>
                <a:cs typeface="Calibri"/>
              </a:rPr>
              <a:t>X-ray/CT </a:t>
            </a:r>
            <a:r>
              <a:rPr sz="1000" spc="-15" dirty="0">
                <a:solidFill>
                  <a:prstClr val="black"/>
                </a:solidFill>
                <a:cs typeface="Calibri"/>
              </a:rPr>
              <a:t> scan. Strict guidance cannot </a:t>
            </a:r>
            <a:r>
              <a:rPr sz="1000" spc="-10" dirty="0">
                <a:solidFill>
                  <a:prstClr val="black"/>
                </a:solidFill>
                <a:cs typeface="Calibri"/>
              </a:rPr>
              <a:t>be </a:t>
            </a:r>
            <a:r>
              <a:rPr sz="1000" spc="-15" dirty="0">
                <a:solidFill>
                  <a:prstClr val="black"/>
                </a:solidFill>
                <a:cs typeface="Calibri"/>
              </a:rPr>
              <a:t>provided </a:t>
            </a:r>
            <a:r>
              <a:rPr sz="1000" spc="-5" dirty="0">
                <a:solidFill>
                  <a:prstClr val="black"/>
                </a:solidFill>
                <a:cs typeface="Calibri"/>
              </a:rPr>
              <a:t>in </a:t>
            </a:r>
            <a:r>
              <a:rPr sz="1000" spc="-15" dirty="0">
                <a:solidFill>
                  <a:prstClr val="black"/>
                </a:solidFill>
                <a:cs typeface="Calibri"/>
              </a:rPr>
              <a:t>the absence </a:t>
            </a:r>
            <a:r>
              <a:rPr sz="1000" spc="-10" dirty="0">
                <a:solidFill>
                  <a:prstClr val="black"/>
                </a:solidFill>
                <a:cs typeface="Calibri"/>
              </a:rPr>
              <a:t>of </a:t>
            </a:r>
            <a:r>
              <a:rPr sz="1000" spc="-5" dirty="0">
                <a:solidFill>
                  <a:prstClr val="black"/>
                </a:solidFill>
                <a:cs typeface="Calibri"/>
              </a:rPr>
              <a:t> </a:t>
            </a:r>
            <a:r>
              <a:rPr sz="1000" spc="-20" dirty="0">
                <a:solidFill>
                  <a:prstClr val="black"/>
                </a:solidFill>
                <a:cs typeface="Calibri"/>
              </a:rPr>
              <a:t>any</a:t>
            </a:r>
            <a:r>
              <a:rPr sz="1000" spc="-15" dirty="0">
                <a:solidFill>
                  <a:prstClr val="black"/>
                </a:solidFill>
                <a:cs typeface="Calibri"/>
              </a:rPr>
              <a:t> </a:t>
            </a:r>
            <a:r>
              <a:rPr sz="1000" spc="-20" dirty="0">
                <a:solidFill>
                  <a:prstClr val="black"/>
                </a:solidFill>
                <a:cs typeface="Calibri"/>
              </a:rPr>
              <a:t>formal</a:t>
            </a:r>
            <a:r>
              <a:rPr sz="1000" spc="-15" dirty="0">
                <a:solidFill>
                  <a:prstClr val="black"/>
                </a:solidFill>
                <a:cs typeface="Calibri"/>
              </a:rPr>
              <a:t> prospective</a:t>
            </a:r>
            <a:r>
              <a:rPr sz="1000" spc="-10" dirty="0">
                <a:solidFill>
                  <a:prstClr val="black"/>
                </a:solidFill>
                <a:cs typeface="Calibri"/>
              </a:rPr>
              <a:t> </a:t>
            </a:r>
            <a:r>
              <a:rPr sz="1000" spc="-15" dirty="0">
                <a:solidFill>
                  <a:prstClr val="black"/>
                </a:solidFill>
                <a:cs typeface="Calibri"/>
              </a:rPr>
              <a:t>studies,</a:t>
            </a:r>
            <a:r>
              <a:rPr sz="1000" spc="-10" dirty="0">
                <a:solidFill>
                  <a:prstClr val="black"/>
                </a:solidFill>
                <a:cs typeface="Calibri"/>
              </a:rPr>
              <a:t> </a:t>
            </a:r>
            <a:r>
              <a:rPr sz="1000" spc="-15" dirty="0">
                <a:solidFill>
                  <a:prstClr val="black"/>
                </a:solidFill>
                <a:cs typeface="Calibri"/>
              </a:rPr>
              <a:t>and</a:t>
            </a:r>
            <a:r>
              <a:rPr sz="1000" spc="-10" dirty="0">
                <a:solidFill>
                  <a:prstClr val="black"/>
                </a:solidFill>
                <a:cs typeface="Calibri"/>
              </a:rPr>
              <a:t> </a:t>
            </a:r>
            <a:r>
              <a:rPr sz="1000" spc="-5" dirty="0">
                <a:solidFill>
                  <a:prstClr val="black"/>
                </a:solidFill>
                <a:cs typeface="Calibri"/>
              </a:rPr>
              <a:t>in</a:t>
            </a:r>
            <a:r>
              <a:rPr sz="1000" dirty="0">
                <a:solidFill>
                  <a:prstClr val="black"/>
                </a:solidFill>
                <a:cs typeface="Calibri"/>
              </a:rPr>
              <a:t> </a:t>
            </a:r>
            <a:r>
              <a:rPr sz="1000" spc="-15" dirty="0">
                <a:solidFill>
                  <a:prstClr val="black"/>
                </a:solidFill>
                <a:cs typeface="Calibri"/>
              </a:rPr>
              <a:t>the</a:t>
            </a:r>
            <a:r>
              <a:rPr sz="1000" spc="200" dirty="0">
                <a:solidFill>
                  <a:prstClr val="black"/>
                </a:solidFill>
                <a:cs typeface="Calibri"/>
              </a:rPr>
              <a:t> </a:t>
            </a:r>
            <a:r>
              <a:rPr sz="1000" spc="-20" dirty="0">
                <a:solidFill>
                  <a:prstClr val="black"/>
                </a:solidFill>
                <a:cs typeface="Calibri"/>
              </a:rPr>
              <a:t>context</a:t>
            </a:r>
            <a:r>
              <a:rPr sz="1000" spc="190" dirty="0">
                <a:solidFill>
                  <a:prstClr val="black"/>
                </a:solidFill>
                <a:cs typeface="Calibri"/>
              </a:rPr>
              <a:t> </a:t>
            </a:r>
            <a:r>
              <a:rPr sz="1000" spc="-10" dirty="0">
                <a:solidFill>
                  <a:prstClr val="black"/>
                </a:solidFill>
                <a:cs typeface="Calibri"/>
              </a:rPr>
              <a:t>of </a:t>
            </a:r>
            <a:r>
              <a:rPr sz="1000" spc="-215" dirty="0">
                <a:solidFill>
                  <a:prstClr val="black"/>
                </a:solidFill>
                <a:cs typeface="Calibri"/>
              </a:rPr>
              <a:t> </a:t>
            </a:r>
            <a:r>
              <a:rPr sz="1000" spc="-15" dirty="0">
                <a:solidFill>
                  <a:prstClr val="black"/>
                </a:solidFill>
                <a:cs typeface="Calibri"/>
              </a:rPr>
              <a:t>differing</a:t>
            </a:r>
            <a:r>
              <a:rPr sz="1000" spc="105" dirty="0">
                <a:solidFill>
                  <a:prstClr val="black"/>
                </a:solidFill>
                <a:cs typeface="Calibri"/>
              </a:rPr>
              <a:t> </a:t>
            </a:r>
            <a:r>
              <a:rPr sz="1000" spc="-15" dirty="0">
                <a:solidFill>
                  <a:prstClr val="black"/>
                </a:solidFill>
                <a:cs typeface="Calibri"/>
              </a:rPr>
              <a:t>opinions</a:t>
            </a:r>
            <a:r>
              <a:rPr sz="1000" spc="105" dirty="0">
                <a:solidFill>
                  <a:prstClr val="black"/>
                </a:solidFill>
                <a:cs typeface="Calibri"/>
              </a:rPr>
              <a:t> </a:t>
            </a:r>
            <a:r>
              <a:rPr sz="1000" spc="-10" dirty="0">
                <a:solidFill>
                  <a:prstClr val="black"/>
                </a:solidFill>
                <a:cs typeface="Calibri"/>
              </a:rPr>
              <a:t>within</a:t>
            </a:r>
            <a:r>
              <a:rPr sz="1000" spc="95" dirty="0">
                <a:solidFill>
                  <a:prstClr val="black"/>
                </a:solidFill>
                <a:cs typeface="Calibri"/>
              </a:rPr>
              <a:t> </a:t>
            </a:r>
            <a:r>
              <a:rPr sz="1000" spc="-15" dirty="0">
                <a:solidFill>
                  <a:prstClr val="black"/>
                </a:solidFill>
                <a:cs typeface="Calibri"/>
              </a:rPr>
              <a:t>the</a:t>
            </a:r>
            <a:r>
              <a:rPr sz="1000" spc="110" dirty="0">
                <a:solidFill>
                  <a:prstClr val="black"/>
                </a:solidFill>
                <a:cs typeface="Calibri"/>
              </a:rPr>
              <a:t> </a:t>
            </a:r>
            <a:r>
              <a:rPr sz="1000" spc="-20" dirty="0">
                <a:solidFill>
                  <a:prstClr val="black"/>
                </a:solidFill>
                <a:cs typeface="Calibri"/>
              </a:rPr>
              <a:t>expert</a:t>
            </a:r>
            <a:r>
              <a:rPr sz="1000" spc="105" dirty="0">
                <a:solidFill>
                  <a:prstClr val="black"/>
                </a:solidFill>
                <a:cs typeface="Calibri"/>
              </a:rPr>
              <a:t> </a:t>
            </a:r>
            <a:r>
              <a:rPr sz="1000" spc="-15" dirty="0">
                <a:solidFill>
                  <a:prstClr val="black"/>
                </a:solidFill>
                <a:cs typeface="Calibri"/>
              </a:rPr>
              <a:t>panel.</a:t>
            </a:r>
            <a:r>
              <a:rPr sz="1000" spc="100" dirty="0">
                <a:solidFill>
                  <a:prstClr val="black"/>
                </a:solidFill>
                <a:cs typeface="Calibri"/>
              </a:rPr>
              <a:t> </a:t>
            </a:r>
            <a:r>
              <a:rPr sz="1000" spc="-10" dirty="0">
                <a:solidFill>
                  <a:prstClr val="black"/>
                </a:solidFill>
                <a:cs typeface="Calibri"/>
              </a:rPr>
              <a:t>A</a:t>
            </a:r>
            <a:r>
              <a:rPr sz="1000" spc="110" dirty="0">
                <a:solidFill>
                  <a:prstClr val="black"/>
                </a:solidFill>
                <a:cs typeface="Calibri"/>
              </a:rPr>
              <a:t> </a:t>
            </a:r>
            <a:r>
              <a:rPr sz="1000" spc="-20" dirty="0">
                <a:solidFill>
                  <a:prstClr val="black"/>
                </a:solidFill>
                <a:cs typeface="Calibri"/>
              </a:rPr>
              <a:t>recommended</a:t>
            </a:r>
            <a:endParaRPr sz="1000">
              <a:solidFill>
                <a:prstClr val="black"/>
              </a:solidFill>
              <a:cs typeface="Calibri"/>
            </a:endParaRPr>
          </a:p>
        </p:txBody>
      </p:sp>
      <p:sp>
        <p:nvSpPr>
          <p:cNvPr id="34" name="object 34"/>
          <p:cNvSpPr txBox="1"/>
          <p:nvPr/>
        </p:nvSpPr>
        <p:spPr>
          <a:xfrm>
            <a:off x="5155761" y="759274"/>
            <a:ext cx="4005148" cy="3231013"/>
          </a:xfrm>
          <a:prstGeom prst="rect">
            <a:avLst/>
          </a:prstGeom>
        </p:spPr>
        <p:txBody>
          <a:bodyPr vert="horz" wrap="square" lIns="0" tIns="12065" rIns="0" bIns="0" rtlCol="0">
            <a:spAutoFit/>
          </a:bodyPr>
          <a:lstStyle/>
          <a:p>
            <a:pPr marL="12700" marR="5080" algn="just">
              <a:spcBef>
                <a:spcPts val="95"/>
              </a:spcBef>
            </a:pPr>
            <a:r>
              <a:rPr sz="1000" spc="-20" dirty="0">
                <a:solidFill>
                  <a:prstClr val="black"/>
                </a:solidFill>
                <a:cs typeface="Calibri"/>
              </a:rPr>
              <a:t>follow-up </a:t>
            </a:r>
            <a:r>
              <a:rPr sz="1000" spc="-10" dirty="0">
                <a:solidFill>
                  <a:prstClr val="black"/>
                </a:solidFill>
                <a:cs typeface="Calibri"/>
              </a:rPr>
              <a:t>policy could </a:t>
            </a:r>
            <a:r>
              <a:rPr sz="1000" spc="-15" dirty="0">
                <a:solidFill>
                  <a:prstClr val="black"/>
                </a:solidFill>
                <a:cs typeface="Calibri"/>
              </a:rPr>
              <a:t>include evaluation after the comple- </a:t>
            </a:r>
            <a:r>
              <a:rPr sz="1000" spc="-10" dirty="0">
                <a:solidFill>
                  <a:prstClr val="black"/>
                </a:solidFill>
                <a:cs typeface="Calibri"/>
              </a:rPr>
              <a:t> </a:t>
            </a:r>
            <a:r>
              <a:rPr sz="1000" spc="-15" dirty="0">
                <a:solidFill>
                  <a:prstClr val="black"/>
                </a:solidFill>
                <a:cs typeface="Calibri"/>
              </a:rPr>
              <a:t>tion</a:t>
            </a:r>
            <a:r>
              <a:rPr sz="1000" spc="195" dirty="0">
                <a:solidFill>
                  <a:prstClr val="black"/>
                </a:solidFill>
                <a:cs typeface="Calibri"/>
              </a:rPr>
              <a:t> </a:t>
            </a:r>
            <a:r>
              <a:rPr sz="1000" spc="-10" dirty="0">
                <a:solidFill>
                  <a:prstClr val="black"/>
                </a:solidFill>
                <a:cs typeface="Calibri"/>
              </a:rPr>
              <a:t>of</a:t>
            </a:r>
            <a:r>
              <a:rPr sz="1000" spc="204" dirty="0">
                <a:solidFill>
                  <a:prstClr val="black"/>
                </a:solidFill>
                <a:cs typeface="Calibri"/>
              </a:rPr>
              <a:t> </a:t>
            </a:r>
            <a:r>
              <a:rPr sz="1000" spc="-40" dirty="0">
                <a:solidFill>
                  <a:prstClr val="black"/>
                </a:solidFill>
                <a:cs typeface="Calibri"/>
              </a:rPr>
              <a:t>ChT,</a:t>
            </a:r>
            <a:r>
              <a:rPr sz="1000" spc="145" dirty="0">
                <a:solidFill>
                  <a:prstClr val="black"/>
                </a:solidFill>
                <a:cs typeface="Calibri"/>
              </a:rPr>
              <a:t> </a:t>
            </a:r>
            <a:r>
              <a:rPr sz="1000" spc="-20" dirty="0">
                <a:solidFill>
                  <a:prstClr val="black"/>
                </a:solidFill>
                <a:cs typeface="Calibri"/>
              </a:rPr>
              <a:t>approximately</a:t>
            </a:r>
            <a:r>
              <a:rPr sz="1000" spc="185" dirty="0">
                <a:solidFill>
                  <a:prstClr val="black"/>
                </a:solidFill>
                <a:cs typeface="Calibri"/>
              </a:rPr>
              <a:t> </a:t>
            </a:r>
            <a:r>
              <a:rPr sz="1000" spc="-15" dirty="0">
                <a:solidFill>
                  <a:prstClr val="black"/>
                </a:solidFill>
                <a:cs typeface="Calibri"/>
              </a:rPr>
              <a:t>every</a:t>
            </a:r>
            <a:r>
              <a:rPr sz="1000" spc="200" dirty="0">
                <a:solidFill>
                  <a:prstClr val="black"/>
                </a:solidFill>
                <a:cs typeface="Calibri"/>
              </a:rPr>
              <a:t> </a:t>
            </a:r>
            <a:r>
              <a:rPr sz="1000" spc="-15" dirty="0">
                <a:solidFill>
                  <a:prstClr val="black"/>
                </a:solidFill>
                <a:cs typeface="Calibri"/>
              </a:rPr>
              <a:t>2-3</a:t>
            </a:r>
            <a:r>
              <a:rPr sz="1000" spc="195" dirty="0">
                <a:solidFill>
                  <a:prstClr val="black"/>
                </a:solidFill>
                <a:cs typeface="Calibri"/>
              </a:rPr>
              <a:t> </a:t>
            </a:r>
            <a:r>
              <a:rPr sz="1000" spc="-15" dirty="0">
                <a:solidFill>
                  <a:prstClr val="black"/>
                </a:solidFill>
                <a:cs typeface="Calibri"/>
              </a:rPr>
              <a:t>months</a:t>
            </a:r>
            <a:r>
              <a:rPr sz="1000" spc="195" dirty="0">
                <a:solidFill>
                  <a:prstClr val="black"/>
                </a:solidFill>
                <a:cs typeface="Calibri"/>
              </a:rPr>
              <a:t> </a:t>
            </a:r>
            <a:r>
              <a:rPr sz="1000" spc="-20" dirty="0">
                <a:solidFill>
                  <a:prstClr val="black"/>
                </a:solidFill>
                <a:cs typeface="Calibri"/>
              </a:rPr>
              <a:t>for</a:t>
            </a:r>
            <a:r>
              <a:rPr sz="1000" spc="185" dirty="0">
                <a:solidFill>
                  <a:prstClr val="black"/>
                </a:solidFill>
                <a:cs typeface="Calibri"/>
              </a:rPr>
              <a:t> </a:t>
            </a:r>
            <a:r>
              <a:rPr sz="1000" spc="-15" dirty="0">
                <a:solidFill>
                  <a:prstClr val="black"/>
                </a:solidFill>
                <a:cs typeface="Calibri"/>
              </a:rPr>
              <a:t>the</a:t>
            </a:r>
            <a:r>
              <a:rPr sz="1000" spc="195" dirty="0">
                <a:solidFill>
                  <a:prstClr val="black"/>
                </a:solidFill>
                <a:cs typeface="Calibri"/>
              </a:rPr>
              <a:t> </a:t>
            </a:r>
            <a:r>
              <a:rPr sz="1000" spc="-45" dirty="0">
                <a:solidFill>
                  <a:prstClr val="black"/>
                </a:solidFill>
                <a:latin typeface="Lucida Sans Unicode"/>
                <a:cs typeface="Lucida Sans Unicode"/>
              </a:rPr>
              <a:t>fi</a:t>
            </a:r>
            <a:r>
              <a:rPr sz="1000" spc="-45" dirty="0">
                <a:solidFill>
                  <a:prstClr val="black"/>
                </a:solidFill>
                <a:cs typeface="Calibri"/>
              </a:rPr>
              <a:t>rst </a:t>
            </a:r>
            <a:r>
              <a:rPr sz="1000" spc="-40" dirty="0">
                <a:solidFill>
                  <a:prstClr val="black"/>
                </a:solidFill>
                <a:cs typeface="Calibri"/>
              </a:rPr>
              <a:t> </a:t>
            </a:r>
            <a:r>
              <a:rPr sz="1000" spc="-10" dirty="0">
                <a:solidFill>
                  <a:prstClr val="black"/>
                </a:solidFill>
                <a:cs typeface="Calibri"/>
              </a:rPr>
              <a:t>2 </a:t>
            </a:r>
            <a:r>
              <a:rPr sz="1000" spc="-20" dirty="0">
                <a:solidFill>
                  <a:prstClr val="black"/>
                </a:solidFill>
                <a:cs typeface="Calibri"/>
              </a:rPr>
              <a:t>years, every </a:t>
            </a:r>
            <a:r>
              <a:rPr sz="1000" spc="-10" dirty="0">
                <a:solidFill>
                  <a:prstClr val="black"/>
                </a:solidFill>
                <a:cs typeface="Calibri"/>
              </a:rPr>
              <a:t>6 </a:t>
            </a:r>
            <a:r>
              <a:rPr sz="1000" spc="-15" dirty="0">
                <a:solidFill>
                  <a:prstClr val="black"/>
                </a:solidFill>
                <a:cs typeface="Calibri"/>
              </a:rPr>
              <a:t>months </a:t>
            </a:r>
            <a:r>
              <a:rPr sz="1000" spc="-20" dirty="0">
                <a:solidFill>
                  <a:prstClr val="black"/>
                </a:solidFill>
                <a:cs typeface="Calibri"/>
              </a:rPr>
              <a:t>for </a:t>
            </a:r>
            <a:r>
              <a:rPr sz="1000" spc="-25" dirty="0">
                <a:solidFill>
                  <a:prstClr val="black"/>
                </a:solidFill>
                <a:cs typeface="Calibri"/>
              </a:rPr>
              <a:t>years </a:t>
            </a:r>
            <a:r>
              <a:rPr sz="1000" spc="-15" dirty="0">
                <a:solidFill>
                  <a:prstClr val="black"/>
                </a:solidFill>
                <a:cs typeface="Calibri"/>
              </a:rPr>
              <a:t>3-5, </a:t>
            </a:r>
            <a:r>
              <a:rPr sz="1000" spc="-20" dirty="0">
                <a:solidFill>
                  <a:prstClr val="black"/>
                </a:solidFill>
                <a:cs typeface="Calibri"/>
              </a:rPr>
              <a:t>every </a:t>
            </a:r>
            <a:r>
              <a:rPr sz="1000" spc="-15" dirty="0">
                <a:solidFill>
                  <a:prstClr val="black"/>
                </a:solidFill>
                <a:cs typeface="Calibri"/>
              </a:rPr>
              <a:t>6-12 months </a:t>
            </a:r>
            <a:r>
              <a:rPr sz="1000" spc="-20" dirty="0">
                <a:solidFill>
                  <a:prstClr val="black"/>
                </a:solidFill>
                <a:cs typeface="Calibri"/>
              </a:rPr>
              <a:t>for </a:t>
            </a:r>
            <a:r>
              <a:rPr sz="1000" spc="-15" dirty="0">
                <a:solidFill>
                  <a:prstClr val="black"/>
                </a:solidFill>
                <a:cs typeface="Calibri"/>
              </a:rPr>
              <a:t> </a:t>
            </a:r>
            <a:r>
              <a:rPr sz="1000" spc="-20" dirty="0">
                <a:solidFill>
                  <a:prstClr val="black"/>
                </a:solidFill>
                <a:cs typeface="Calibri"/>
              </a:rPr>
              <a:t>years </a:t>
            </a:r>
            <a:r>
              <a:rPr sz="1000" spc="-15" dirty="0">
                <a:solidFill>
                  <a:prstClr val="black"/>
                </a:solidFill>
                <a:cs typeface="Calibri"/>
              </a:rPr>
              <a:t>5-10 </a:t>
            </a:r>
            <a:r>
              <a:rPr sz="1000" spc="-10" dirty="0">
                <a:solidFill>
                  <a:prstClr val="black"/>
                </a:solidFill>
                <a:cs typeface="Calibri"/>
              </a:rPr>
              <a:t>and </a:t>
            </a:r>
            <a:r>
              <a:rPr sz="1000" spc="-20" dirty="0">
                <a:solidFill>
                  <a:prstClr val="black"/>
                </a:solidFill>
                <a:cs typeface="Calibri"/>
              </a:rPr>
              <a:t>thereafter </a:t>
            </a:r>
            <a:r>
              <a:rPr sz="1000" spc="-15" dirty="0">
                <a:solidFill>
                  <a:prstClr val="black"/>
                </a:solidFill>
                <a:cs typeface="Calibri"/>
              </a:rPr>
              <a:t>every 0.5-1-2 </a:t>
            </a:r>
            <a:r>
              <a:rPr sz="1000" spc="-20" dirty="0">
                <a:solidFill>
                  <a:prstClr val="black"/>
                </a:solidFill>
                <a:cs typeface="Calibri"/>
              </a:rPr>
              <a:t>years </a:t>
            </a:r>
            <a:r>
              <a:rPr sz="1000" spc="-15" dirty="0">
                <a:solidFill>
                  <a:prstClr val="black"/>
                </a:solidFill>
                <a:cs typeface="Calibri"/>
              </a:rPr>
              <a:t>according </a:t>
            </a:r>
            <a:r>
              <a:rPr sz="1000" spc="-10" dirty="0">
                <a:solidFill>
                  <a:prstClr val="black"/>
                </a:solidFill>
                <a:cs typeface="Calibri"/>
              </a:rPr>
              <a:t>to </a:t>
            </a:r>
            <a:r>
              <a:rPr sz="1000" spc="-5" dirty="0">
                <a:solidFill>
                  <a:prstClr val="black"/>
                </a:solidFill>
                <a:cs typeface="Calibri"/>
              </a:rPr>
              <a:t> </a:t>
            </a:r>
            <a:r>
              <a:rPr sz="1000" spc="-10" dirty="0">
                <a:solidFill>
                  <a:prstClr val="black"/>
                </a:solidFill>
                <a:cs typeface="Calibri"/>
              </a:rPr>
              <a:t>local </a:t>
            </a:r>
            <a:r>
              <a:rPr sz="1000" spc="-15" dirty="0">
                <a:solidFill>
                  <a:prstClr val="black"/>
                </a:solidFill>
                <a:cs typeface="Calibri"/>
              </a:rPr>
              <a:t>practice and other factors. Chest </a:t>
            </a:r>
            <a:r>
              <a:rPr sz="1000" spc="-45" dirty="0">
                <a:solidFill>
                  <a:prstClr val="black"/>
                </a:solidFill>
                <a:cs typeface="Calibri"/>
              </a:rPr>
              <a:t>CT, </a:t>
            </a:r>
            <a:r>
              <a:rPr sz="1000" spc="-5" dirty="0">
                <a:solidFill>
                  <a:prstClr val="black"/>
                </a:solidFill>
                <a:cs typeface="Calibri"/>
              </a:rPr>
              <a:t>if </a:t>
            </a:r>
            <a:r>
              <a:rPr sz="1000" spc="-15" dirty="0">
                <a:solidFill>
                  <a:prstClr val="black"/>
                </a:solidFill>
                <a:cs typeface="Calibri"/>
              </a:rPr>
              <a:t>used </a:t>
            </a:r>
            <a:r>
              <a:rPr sz="1000" spc="-20" dirty="0">
                <a:solidFill>
                  <a:prstClr val="black"/>
                </a:solidFill>
                <a:cs typeface="Calibri"/>
              </a:rPr>
              <a:t>instead </a:t>
            </a:r>
            <a:r>
              <a:rPr sz="1000" spc="-10" dirty="0">
                <a:solidFill>
                  <a:prstClr val="black"/>
                </a:solidFill>
                <a:cs typeface="Calibri"/>
              </a:rPr>
              <a:t>of </a:t>
            </a:r>
            <a:r>
              <a:rPr sz="1000" spc="-5" dirty="0">
                <a:solidFill>
                  <a:prstClr val="black"/>
                </a:solidFill>
                <a:cs typeface="Calibri"/>
              </a:rPr>
              <a:t> </a:t>
            </a:r>
            <a:r>
              <a:rPr sz="1000" spc="-20" dirty="0">
                <a:solidFill>
                  <a:prstClr val="black"/>
                </a:solidFill>
                <a:cs typeface="Calibri"/>
              </a:rPr>
              <a:t>chest </a:t>
            </a:r>
            <a:r>
              <a:rPr sz="1000" spc="-25" dirty="0">
                <a:solidFill>
                  <a:prstClr val="black"/>
                </a:solidFill>
                <a:cs typeface="Calibri"/>
              </a:rPr>
              <a:t>X-rays, </a:t>
            </a:r>
            <a:r>
              <a:rPr sz="1000" spc="-15" dirty="0">
                <a:solidFill>
                  <a:prstClr val="black"/>
                </a:solidFill>
                <a:cs typeface="Calibri"/>
              </a:rPr>
              <a:t>should </a:t>
            </a:r>
            <a:r>
              <a:rPr sz="1000" spc="-10" dirty="0">
                <a:solidFill>
                  <a:prstClr val="black"/>
                </a:solidFill>
                <a:cs typeface="Calibri"/>
              </a:rPr>
              <a:t>be </a:t>
            </a:r>
            <a:r>
              <a:rPr sz="1000" spc="-15" dirty="0">
                <a:solidFill>
                  <a:prstClr val="black"/>
                </a:solidFill>
                <a:cs typeface="Calibri"/>
              </a:rPr>
              <a:t>carried out with </a:t>
            </a:r>
            <a:r>
              <a:rPr sz="1000" spc="-20" dirty="0">
                <a:solidFill>
                  <a:prstClr val="black"/>
                </a:solidFill>
                <a:cs typeface="Calibri"/>
              </a:rPr>
              <a:t>low-dose, </a:t>
            </a:r>
            <a:r>
              <a:rPr sz="1000" spc="-15" dirty="0">
                <a:solidFill>
                  <a:prstClr val="black"/>
                </a:solidFill>
                <a:cs typeface="Calibri"/>
              </a:rPr>
              <a:t>radiation- </a:t>
            </a:r>
            <a:r>
              <a:rPr sz="1000" spc="-10" dirty="0">
                <a:solidFill>
                  <a:prstClr val="black"/>
                </a:solidFill>
                <a:cs typeface="Calibri"/>
              </a:rPr>
              <a:t> </a:t>
            </a:r>
            <a:r>
              <a:rPr sz="1000" spc="-15" dirty="0">
                <a:solidFill>
                  <a:prstClr val="black"/>
                </a:solidFill>
                <a:cs typeface="Calibri"/>
              </a:rPr>
              <a:t>sparing</a:t>
            </a:r>
            <a:r>
              <a:rPr sz="1000" spc="90" dirty="0">
                <a:solidFill>
                  <a:prstClr val="black"/>
                </a:solidFill>
                <a:cs typeface="Calibri"/>
              </a:rPr>
              <a:t> </a:t>
            </a:r>
            <a:r>
              <a:rPr sz="1000" spc="-20" dirty="0">
                <a:solidFill>
                  <a:prstClr val="black"/>
                </a:solidFill>
                <a:cs typeface="Calibri"/>
              </a:rPr>
              <a:t>techniques,</a:t>
            </a:r>
            <a:r>
              <a:rPr sz="1000" spc="95" dirty="0">
                <a:solidFill>
                  <a:prstClr val="black"/>
                </a:solidFill>
                <a:cs typeface="Calibri"/>
              </a:rPr>
              <a:t> </a:t>
            </a:r>
            <a:r>
              <a:rPr sz="1000" spc="-15" dirty="0">
                <a:solidFill>
                  <a:prstClr val="black"/>
                </a:solidFill>
                <a:cs typeface="Calibri"/>
              </a:rPr>
              <a:t>particularly</a:t>
            </a:r>
            <a:r>
              <a:rPr sz="1000" spc="95" dirty="0">
                <a:solidFill>
                  <a:prstClr val="black"/>
                </a:solidFill>
                <a:cs typeface="Calibri"/>
              </a:rPr>
              <a:t> </a:t>
            </a:r>
            <a:r>
              <a:rPr sz="1000" spc="-5" dirty="0">
                <a:solidFill>
                  <a:prstClr val="black"/>
                </a:solidFill>
                <a:cs typeface="Calibri"/>
              </a:rPr>
              <a:t>in</a:t>
            </a:r>
            <a:r>
              <a:rPr sz="1000" spc="75" dirty="0">
                <a:solidFill>
                  <a:prstClr val="black"/>
                </a:solidFill>
                <a:cs typeface="Calibri"/>
              </a:rPr>
              <a:t> </a:t>
            </a:r>
            <a:r>
              <a:rPr sz="1000" spc="-15" dirty="0">
                <a:solidFill>
                  <a:prstClr val="black"/>
                </a:solidFill>
                <a:cs typeface="Calibri"/>
              </a:rPr>
              <a:t>younger</a:t>
            </a:r>
            <a:r>
              <a:rPr sz="1000" spc="95" dirty="0">
                <a:solidFill>
                  <a:prstClr val="black"/>
                </a:solidFill>
                <a:cs typeface="Calibri"/>
              </a:rPr>
              <a:t> </a:t>
            </a:r>
            <a:r>
              <a:rPr sz="1000" spc="-15" dirty="0">
                <a:solidFill>
                  <a:prstClr val="black"/>
                </a:solidFill>
                <a:cs typeface="Calibri"/>
              </a:rPr>
              <a:t>patients.</a:t>
            </a:r>
            <a:endParaRPr sz="1000">
              <a:solidFill>
                <a:prstClr val="black"/>
              </a:solidFill>
              <a:cs typeface="Calibri"/>
            </a:endParaRPr>
          </a:p>
          <a:p>
            <a:pPr marL="12700" marR="5715" indent="126364" algn="just">
              <a:lnSpc>
                <a:spcPts val="1200"/>
              </a:lnSpc>
              <a:spcBef>
                <a:spcPts val="10"/>
              </a:spcBef>
            </a:pPr>
            <a:r>
              <a:rPr sz="1000" spc="-10" dirty="0">
                <a:solidFill>
                  <a:prstClr val="black"/>
                </a:solidFill>
                <a:cs typeface="Calibri"/>
              </a:rPr>
              <a:t>In the case of low-grade BS, the frequency of </a:t>
            </a:r>
            <a:r>
              <a:rPr sz="1000" spc="-15" dirty="0">
                <a:solidFill>
                  <a:prstClr val="black"/>
                </a:solidFill>
                <a:cs typeface="Calibri"/>
              </a:rPr>
              <a:t>follow-up </a:t>
            </a:r>
            <a:r>
              <a:rPr sz="1000" spc="-10" dirty="0">
                <a:solidFill>
                  <a:prstClr val="black"/>
                </a:solidFill>
                <a:cs typeface="Calibri"/>
              </a:rPr>
              <a:t> </a:t>
            </a:r>
            <a:r>
              <a:rPr sz="1000" spc="-5" dirty="0">
                <a:solidFill>
                  <a:prstClr val="black"/>
                </a:solidFill>
                <a:cs typeface="Calibri"/>
              </a:rPr>
              <a:t>visits</a:t>
            </a:r>
            <a:r>
              <a:rPr sz="1000" spc="200" dirty="0">
                <a:solidFill>
                  <a:prstClr val="black"/>
                </a:solidFill>
                <a:cs typeface="Calibri"/>
              </a:rPr>
              <a:t> </a:t>
            </a:r>
            <a:r>
              <a:rPr sz="1000" spc="-15" dirty="0">
                <a:solidFill>
                  <a:prstClr val="black"/>
                </a:solidFill>
                <a:cs typeface="Calibri"/>
              </a:rPr>
              <a:t>may</a:t>
            </a:r>
            <a:r>
              <a:rPr sz="1000" spc="195" dirty="0">
                <a:solidFill>
                  <a:prstClr val="black"/>
                </a:solidFill>
                <a:cs typeface="Calibri"/>
              </a:rPr>
              <a:t> </a:t>
            </a:r>
            <a:r>
              <a:rPr sz="1000" spc="-10" dirty="0">
                <a:solidFill>
                  <a:prstClr val="black"/>
                </a:solidFill>
                <a:cs typeface="Calibri"/>
              </a:rPr>
              <a:t>be</a:t>
            </a:r>
            <a:r>
              <a:rPr sz="1000" spc="210" dirty="0">
                <a:solidFill>
                  <a:prstClr val="black"/>
                </a:solidFill>
                <a:cs typeface="Calibri"/>
              </a:rPr>
              <a:t> </a:t>
            </a:r>
            <a:r>
              <a:rPr sz="1000" spc="-10" dirty="0">
                <a:solidFill>
                  <a:prstClr val="black"/>
                </a:solidFill>
                <a:cs typeface="Calibri"/>
              </a:rPr>
              <a:t>lower</a:t>
            </a:r>
            <a:r>
              <a:rPr sz="1000" spc="204" dirty="0">
                <a:solidFill>
                  <a:prstClr val="black"/>
                </a:solidFill>
                <a:cs typeface="Calibri"/>
              </a:rPr>
              <a:t> </a:t>
            </a:r>
            <a:r>
              <a:rPr sz="1000" spc="-5" dirty="0">
                <a:solidFill>
                  <a:prstClr val="black"/>
                </a:solidFill>
                <a:cs typeface="Calibri"/>
              </a:rPr>
              <a:t>(e.g.</a:t>
            </a:r>
            <a:r>
              <a:rPr sz="1000" spc="210" dirty="0">
                <a:solidFill>
                  <a:prstClr val="black"/>
                </a:solidFill>
                <a:cs typeface="Calibri"/>
              </a:rPr>
              <a:t> </a:t>
            </a:r>
            <a:r>
              <a:rPr sz="1000" spc="-10" dirty="0">
                <a:solidFill>
                  <a:prstClr val="black"/>
                </a:solidFill>
                <a:cs typeface="Calibri"/>
              </a:rPr>
              <a:t>6</a:t>
            </a:r>
            <a:r>
              <a:rPr sz="1000" spc="200" dirty="0">
                <a:solidFill>
                  <a:prstClr val="black"/>
                </a:solidFill>
                <a:cs typeface="Calibri"/>
              </a:rPr>
              <a:t> </a:t>
            </a:r>
            <a:r>
              <a:rPr sz="1000" spc="-10" dirty="0">
                <a:solidFill>
                  <a:prstClr val="black"/>
                </a:solidFill>
                <a:cs typeface="Calibri"/>
              </a:rPr>
              <a:t>months</a:t>
            </a:r>
            <a:r>
              <a:rPr sz="1000" spc="215" dirty="0">
                <a:solidFill>
                  <a:prstClr val="black"/>
                </a:solidFill>
                <a:cs typeface="Calibri"/>
              </a:rPr>
              <a:t> </a:t>
            </a:r>
            <a:r>
              <a:rPr sz="1000" spc="-20" dirty="0">
                <a:solidFill>
                  <a:prstClr val="black"/>
                </a:solidFill>
                <a:cs typeface="Calibri"/>
              </a:rPr>
              <a:t>for</a:t>
            </a:r>
            <a:r>
              <a:rPr sz="1000" spc="210" dirty="0">
                <a:solidFill>
                  <a:prstClr val="black"/>
                </a:solidFill>
                <a:cs typeface="Calibri"/>
              </a:rPr>
              <a:t> </a:t>
            </a:r>
            <a:r>
              <a:rPr sz="1000" spc="-10" dirty="0">
                <a:solidFill>
                  <a:prstClr val="black"/>
                </a:solidFill>
                <a:cs typeface="Calibri"/>
              </a:rPr>
              <a:t>2  </a:t>
            </a:r>
            <a:r>
              <a:rPr sz="1000" spc="-15" dirty="0">
                <a:solidFill>
                  <a:prstClr val="black"/>
                </a:solidFill>
                <a:cs typeface="Calibri"/>
              </a:rPr>
              <a:t>years</a:t>
            </a:r>
            <a:r>
              <a:rPr sz="1000" spc="195" dirty="0">
                <a:solidFill>
                  <a:prstClr val="black"/>
                </a:solidFill>
                <a:cs typeface="Calibri"/>
              </a:rPr>
              <a:t> </a:t>
            </a:r>
            <a:r>
              <a:rPr sz="1000" spc="-10" dirty="0">
                <a:solidFill>
                  <a:prstClr val="black"/>
                </a:solidFill>
                <a:cs typeface="Calibri"/>
              </a:rPr>
              <a:t>and</a:t>
            </a:r>
            <a:r>
              <a:rPr sz="1000" spc="210" dirty="0">
                <a:solidFill>
                  <a:prstClr val="black"/>
                </a:solidFill>
                <a:cs typeface="Calibri"/>
              </a:rPr>
              <a:t> </a:t>
            </a:r>
            <a:r>
              <a:rPr sz="1000" spc="-10" dirty="0">
                <a:solidFill>
                  <a:prstClr val="black"/>
                </a:solidFill>
                <a:cs typeface="Calibri"/>
              </a:rPr>
              <a:t>then</a:t>
            </a:r>
            <a:endParaRPr sz="1000">
              <a:solidFill>
                <a:prstClr val="black"/>
              </a:solidFill>
              <a:cs typeface="Calibri"/>
            </a:endParaRPr>
          </a:p>
          <a:p>
            <a:pPr marL="12700" marR="5715" algn="just">
              <a:lnSpc>
                <a:spcPts val="1190"/>
              </a:lnSpc>
            </a:pPr>
            <a:r>
              <a:rPr sz="1000" spc="-10" dirty="0">
                <a:solidFill>
                  <a:prstClr val="black"/>
                </a:solidFill>
                <a:cs typeface="Calibri"/>
              </a:rPr>
              <a:t>annually).</a:t>
            </a:r>
            <a:r>
              <a:rPr sz="1000" spc="-5" dirty="0">
                <a:solidFill>
                  <a:prstClr val="black"/>
                </a:solidFill>
                <a:cs typeface="Calibri"/>
              </a:rPr>
              <a:t> </a:t>
            </a:r>
            <a:r>
              <a:rPr sz="1000" spc="-15" dirty="0">
                <a:solidFill>
                  <a:prstClr val="black"/>
                </a:solidFill>
                <a:cs typeface="Calibri"/>
              </a:rPr>
              <a:t>Late</a:t>
            </a:r>
            <a:r>
              <a:rPr sz="1000" spc="-10" dirty="0">
                <a:solidFill>
                  <a:prstClr val="black"/>
                </a:solidFill>
                <a:cs typeface="Calibri"/>
              </a:rPr>
              <a:t> </a:t>
            </a:r>
            <a:r>
              <a:rPr sz="1000" spc="-15" dirty="0">
                <a:solidFill>
                  <a:prstClr val="black"/>
                </a:solidFill>
                <a:cs typeface="Calibri"/>
              </a:rPr>
              <a:t>metastases</a:t>
            </a:r>
            <a:r>
              <a:rPr sz="1000" spc="-10"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well</a:t>
            </a:r>
            <a:r>
              <a:rPr sz="1000" spc="-5"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LRs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functional </a:t>
            </a:r>
            <a:r>
              <a:rPr sz="1000" spc="-5" dirty="0">
                <a:solidFill>
                  <a:prstClr val="black"/>
                </a:solidFill>
                <a:cs typeface="Calibri"/>
              </a:rPr>
              <a:t> </a:t>
            </a:r>
            <a:r>
              <a:rPr sz="1000" spc="-25" dirty="0">
                <a:solidFill>
                  <a:prstClr val="black"/>
                </a:solidFill>
                <a:cs typeface="Calibri"/>
              </a:rPr>
              <a:t>de</a:t>
            </a:r>
            <a:r>
              <a:rPr sz="1000" spc="-25" dirty="0">
                <a:solidFill>
                  <a:prstClr val="black"/>
                </a:solidFill>
                <a:latin typeface="Lucida Sans Unicode"/>
                <a:cs typeface="Lucida Sans Unicode"/>
              </a:rPr>
              <a:t>fi</a:t>
            </a:r>
            <a:r>
              <a:rPr sz="1000" spc="-25" dirty="0">
                <a:solidFill>
                  <a:prstClr val="black"/>
                </a:solidFill>
                <a:cs typeface="Calibri"/>
              </a:rPr>
              <a:t>cits</a:t>
            </a:r>
            <a:r>
              <a:rPr sz="1000" spc="30" dirty="0">
                <a:solidFill>
                  <a:prstClr val="black"/>
                </a:solidFill>
                <a:cs typeface="Calibri"/>
              </a:rPr>
              <a:t> </a:t>
            </a:r>
            <a:r>
              <a:rPr sz="1000" spc="-15" dirty="0">
                <a:solidFill>
                  <a:prstClr val="black"/>
                </a:solidFill>
                <a:cs typeface="Calibri"/>
              </a:rPr>
              <a:t>may</a:t>
            </a:r>
            <a:r>
              <a:rPr sz="1000" spc="20" dirty="0">
                <a:solidFill>
                  <a:prstClr val="black"/>
                </a:solidFill>
                <a:cs typeface="Calibri"/>
              </a:rPr>
              <a:t> </a:t>
            </a:r>
            <a:r>
              <a:rPr sz="1000" spc="-10" dirty="0">
                <a:solidFill>
                  <a:prstClr val="black"/>
                </a:solidFill>
                <a:cs typeface="Calibri"/>
              </a:rPr>
              <a:t>occur</a:t>
            </a:r>
            <a:r>
              <a:rPr sz="1000" spc="35" dirty="0">
                <a:solidFill>
                  <a:prstClr val="black"/>
                </a:solidFill>
                <a:cs typeface="Calibri"/>
              </a:rPr>
              <a:t> </a:t>
            </a:r>
            <a:r>
              <a:rPr sz="1000" spc="-20" dirty="0">
                <a:solidFill>
                  <a:prstClr val="black"/>
                </a:solidFill>
                <a:latin typeface="Lucida Sans Unicode"/>
                <a:cs typeface="Lucida Sans Unicode"/>
              </a:rPr>
              <a:t>&gt;</a:t>
            </a:r>
            <a:r>
              <a:rPr sz="1000" spc="-20" dirty="0">
                <a:solidFill>
                  <a:prstClr val="black"/>
                </a:solidFill>
                <a:cs typeface="Calibri"/>
              </a:rPr>
              <a:t>10</a:t>
            </a:r>
            <a:r>
              <a:rPr sz="1000" spc="35" dirty="0">
                <a:solidFill>
                  <a:prstClr val="black"/>
                </a:solidFill>
                <a:cs typeface="Calibri"/>
              </a:rPr>
              <a:t> </a:t>
            </a:r>
            <a:r>
              <a:rPr sz="1000" spc="-15" dirty="0">
                <a:solidFill>
                  <a:prstClr val="black"/>
                </a:solidFill>
                <a:cs typeface="Calibri"/>
              </a:rPr>
              <a:t>years</a:t>
            </a:r>
            <a:r>
              <a:rPr sz="1000" spc="35" dirty="0">
                <a:solidFill>
                  <a:prstClr val="black"/>
                </a:solidFill>
                <a:cs typeface="Calibri"/>
              </a:rPr>
              <a:t> </a:t>
            </a:r>
            <a:r>
              <a:rPr sz="1000" spc="-10" dirty="0">
                <a:solidFill>
                  <a:prstClr val="black"/>
                </a:solidFill>
                <a:cs typeface="Calibri"/>
              </a:rPr>
              <a:t>after</a:t>
            </a:r>
            <a:r>
              <a:rPr sz="1000" spc="20" dirty="0">
                <a:solidFill>
                  <a:prstClr val="black"/>
                </a:solidFill>
                <a:cs typeface="Calibri"/>
              </a:rPr>
              <a:t> </a:t>
            </a:r>
            <a:r>
              <a:rPr sz="1000" spc="-10" dirty="0">
                <a:solidFill>
                  <a:prstClr val="black"/>
                </a:solidFill>
                <a:cs typeface="Calibri"/>
              </a:rPr>
              <a:t>diagnosis</a:t>
            </a:r>
            <a:r>
              <a:rPr sz="1000" spc="40" dirty="0">
                <a:solidFill>
                  <a:prstClr val="black"/>
                </a:solidFill>
                <a:cs typeface="Calibri"/>
              </a:rPr>
              <a:t> </a:t>
            </a:r>
            <a:r>
              <a:rPr sz="1000" spc="-10" dirty="0">
                <a:solidFill>
                  <a:prstClr val="black"/>
                </a:solidFill>
                <a:cs typeface="Calibri"/>
              </a:rPr>
              <a:t>and</a:t>
            </a:r>
            <a:r>
              <a:rPr sz="1000" spc="35" dirty="0">
                <a:solidFill>
                  <a:prstClr val="black"/>
                </a:solidFill>
                <a:cs typeface="Calibri"/>
              </a:rPr>
              <a:t> </a:t>
            </a:r>
            <a:r>
              <a:rPr sz="1000" spc="-10" dirty="0">
                <a:solidFill>
                  <a:prstClr val="black"/>
                </a:solidFill>
                <a:cs typeface="Calibri"/>
              </a:rPr>
              <a:t>there</a:t>
            </a:r>
            <a:r>
              <a:rPr sz="1000" spc="25" dirty="0">
                <a:solidFill>
                  <a:prstClr val="black"/>
                </a:solidFill>
                <a:cs typeface="Calibri"/>
              </a:rPr>
              <a:t> </a:t>
            </a:r>
            <a:r>
              <a:rPr sz="1000" spc="-5" dirty="0">
                <a:solidFill>
                  <a:prstClr val="black"/>
                </a:solidFill>
                <a:cs typeface="Calibri"/>
              </a:rPr>
              <a:t>is</a:t>
            </a:r>
            <a:r>
              <a:rPr sz="1000" spc="40" dirty="0">
                <a:solidFill>
                  <a:prstClr val="black"/>
                </a:solidFill>
                <a:cs typeface="Calibri"/>
              </a:rPr>
              <a:t> </a:t>
            </a:r>
            <a:r>
              <a:rPr sz="1000" spc="-10" dirty="0">
                <a:solidFill>
                  <a:prstClr val="black"/>
                </a:solidFill>
                <a:cs typeface="Calibri"/>
              </a:rPr>
              <a:t>no</a:t>
            </a:r>
            <a:endParaRPr sz="1000">
              <a:solidFill>
                <a:prstClr val="black"/>
              </a:solidFill>
              <a:cs typeface="Calibri"/>
            </a:endParaRPr>
          </a:p>
          <a:p>
            <a:pPr marL="12700" algn="just">
              <a:lnSpc>
                <a:spcPts val="1155"/>
              </a:lnSpc>
            </a:pPr>
            <a:r>
              <a:rPr sz="1000" spc="-10" dirty="0">
                <a:solidFill>
                  <a:prstClr val="black"/>
                </a:solidFill>
                <a:cs typeface="Calibri"/>
              </a:rPr>
              <a:t>universally</a:t>
            </a:r>
            <a:r>
              <a:rPr sz="1000" spc="35" dirty="0">
                <a:solidFill>
                  <a:prstClr val="black"/>
                </a:solidFill>
                <a:cs typeface="Calibri"/>
              </a:rPr>
              <a:t> </a:t>
            </a:r>
            <a:r>
              <a:rPr sz="1000" spc="-10" dirty="0">
                <a:solidFill>
                  <a:prstClr val="black"/>
                </a:solidFill>
                <a:cs typeface="Calibri"/>
              </a:rPr>
              <a:t>accepted</a:t>
            </a:r>
            <a:r>
              <a:rPr sz="1000" spc="35" dirty="0">
                <a:solidFill>
                  <a:prstClr val="black"/>
                </a:solidFill>
                <a:cs typeface="Calibri"/>
              </a:rPr>
              <a:t> </a:t>
            </a:r>
            <a:r>
              <a:rPr sz="1000" spc="-10" dirty="0">
                <a:solidFill>
                  <a:prstClr val="black"/>
                </a:solidFill>
                <a:cs typeface="Calibri"/>
              </a:rPr>
              <a:t>stopping</a:t>
            </a:r>
            <a:r>
              <a:rPr sz="1000" spc="30" dirty="0">
                <a:solidFill>
                  <a:prstClr val="black"/>
                </a:solidFill>
                <a:cs typeface="Calibri"/>
              </a:rPr>
              <a:t> </a:t>
            </a:r>
            <a:r>
              <a:rPr sz="1000" spc="-10" dirty="0">
                <a:solidFill>
                  <a:prstClr val="black"/>
                </a:solidFill>
                <a:cs typeface="Calibri"/>
              </a:rPr>
              <a:t>point</a:t>
            </a:r>
            <a:r>
              <a:rPr sz="1000" spc="30" dirty="0">
                <a:solidFill>
                  <a:prstClr val="black"/>
                </a:solidFill>
                <a:cs typeface="Calibri"/>
              </a:rPr>
              <a:t> </a:t>
            </a:r>
            <a:r>
              <a:rPr sz="1000" spc="-15" dirty="0">
                <a:solidFill>
                  <a:prstClr val="black"/>
                </a:solidFill>
                <a:cs typeface="Calibri"/>
              </a:rPr>
              <a:t>for</a:t>
            </a:r>
            <a:r>
              <a:rPr sz="1000" spc="40" dirty="0">
                <a:solidFill>
                  <a:prstClr val="black"/>
                </a:solidFill>
                <a:cs typeface="Calibri"/>
              </a:rPr>
              <a:t> </a:t>
            </a:r>
            <a:r>
              <a:rPr sz="1000" spc="-10" dirty="0">
                <a:solidFill>
                  <a:prstClr val="black"/>
                </a:solidFill>
                <a:cs typeface="Calibri"/>
              </a:rPr>
              <a:t>tumour</a:t>
            </a:r>
            <a:r>
              <a:rPr sz="1000" spc="25" dirty="0">
                <a:solidFill>
                  <a:prstClr val="black"/>
                </a:solidFill>
                <a:cs typeface="Calibri"/>
              </a:rPr>
              <a:t> </a:t>
            </a:r>
            <a:r>
              <a:rPr sz="1000" spc="-10" dirty="0">
                <a:solidFill>
                  <a:prstClr val="black"/>
                </a:solidFill>
                <a:cs typeface="Calibri"/>
              </a:rPr>
              <a:t>surveillance.</a:t>
            </a:r>
            <a:endParaRPr sz="1000">
              <a:solidFill>
                <a:prstClr val="black"/>
              </a:solidFill>
              <a:cs typeface="Calibri"/>
            </a:endParaRPr>
          </a:p>
          <a:p>
            <a:pPr marL="12700" marR="5715" indent="126364" algn="just">
              <a:lnSpc>
                <a:spcPts val="1200"/>
              </a:lnSpc>
              <a:spcBef>
                <a:spcPts val="35"/>
              </a:spcBef>
            </a:pPr>
            <a:r>
              <a:rPr sz="1000" spc="-5" dirty="0">
                <a:solidFill>
                  <a:prstClr val="black"/>
                </a:solidFill>
                <a:cs typeface="Calibri"/>
              </a:rPr>
              <a:t>It is </a:t>
            </a:r>
            <a:r>
              <a:rPr sz="1000" spc="-10" dirty="0">
                <a:solidFill>
                  <a:prstClr val="black"/>
                </a:solidFill>
                <a:cs typeface="Calibri"/>
              </a:rPr>
              <a:t>important to evaluate the long-term toxic effects of </a:t>
            </a:r>
            <a:r>
              <a:rPr sz="1000" spc="-5" dirty="0">
                <a:solidFill>
                  <a:prstClr val="black"/>
                </a:solidFill>
                <a:cs typeface="Calibri"/>
              </a:rPr>
              <a:t> </a:t>
            </a:r>
            <a:r>
              <a:rPr sz="1000" spc="-35" dirty="0">
                <a:solidFill>
                  <a:prstClr val="black"/>
                </a:solidFill>
                <a:cs typeface="Calibri"/>
              </a:rPr>
              <a:t>ChT,</a:t>
            </a:r>
            <a:r>
              <a:rPr sz="1000" spc="-30" dirty="0">
                <a:solidFill>
                  <a:prstClr val="black"/>
                </a:solidFill>
                <a:cs typeface="Calibri"/>
              </a:rPr>
              <a:t> </a:t>
            </a:r>
            <a:r>
              <a:rPr sz="1000" spc="-10" dirty="0">
                <a:solidFill>
                  <a:prstClr val="black"/>
                </a:solidFill>
                <a:cs typeface="Calibri"/>
              </a:rPr>
              <a:t>surgery and RT</a:t>
            </a:r>
            <a:r>
              <a:rPr sz="1000" spc="204" dirty="0">
                <a:solidFill>
                  <a:prstClr val="black"/>
                </a:solidFill>
                <a:cs typeface="Calibri"/>
              </a:rPr>
              <a:t> </a:t>
            </a:r>
            <a:r>
              <a:rPr sz="1000" spc="-20" dirty="0">
                <a:solidFill>
                  <a:prstClr val="black"/>
                </a:solidFill>
                <a:cs typeface="Calibri"/>
              </a:rPr>
              <a:t>for</a:t>
            </a:r>
            <a:r>
              <a:rPr sz="1000" spc="185" dirty="0">
                <a:solidFill>
                  <a:prstClr val="black"/>
                </a:solidFill>
                <a:cs typeface="Calibri"/>
              </a:rPr>
              <a:t> </a:t>
            </a:r>
            <a:r>
              <a:rPr sz="1000" spc="-10" dirty="0">
                <a:solidFill>
                  <a:prstClr val="black"/>
                </a:solidFill>
                <a:cs typeface="Calibri"/>
              </a:rPr>
              <a:t>cured patients given</a:t>
            </a:r>
            <a:r>
              <a:rPr sz="1000" spc="204" dirty="0">
                <a:solidFill>
                  <a:prstClr val="black"/>
                </a:solidFill>
                <a:cs typeface="Calibri"/>
              </a:rPr>
              <a:t> </a:t>
            </a:r>
            <a:r>
              <a:rPr sz="1000" spc="-10" dirty="0">
                <a:solidFill>
                  <a:prstClr val="black"/>
                </a:solidFill>
                <a:cs typeface="Calibri"/>
              </a:rPr>
              <a:t>the incidence </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late</a:t>
            </a:r>
            <a:r>
              <a:rPr sz="1000" spc="-5" dirty="0">
                <a:solidFill>
                  <a:prstClr val="black"/>
                </a:solidFill>
                <a:cs typeface="Calibri"/>
              </a:rPr>
              <a:t> </a:t>
            </a:r>
            <a:r>
              <a:rPr sz="1000" spc="-10" dirty="0">
                <a:solidFill>
                  <a:prstClr val="black"/>
                </a:solidFill>
                <a:cs typeface="Calibri"/>
              </a:rPr>
              <a:t>complications,</a:t>
            </a:r>
            <a:r>
              <a:rPr sz="1000" spc="-5" dirty="0">
                <a:solidFill>
                  <a:prstClr val="black"/>
                </a:solidFill>
                <a:cs typeface="Calibri"/>
              </a:rPr>
              <a:t> </a:t>
            </a:r>
            <a:r>
              <a:rPr sz="1000" spc="-10" dirty="0">
                <a:solidFill>
                  <a:prstClr val="black"/>
                </a:solidFill>
                <a:cs typeface="Calibri"/>
              </a:rPr>
              <a:t>particularly</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patients</a:t>
            </a:r>
            <a:r>
              <a:rPr sz="1000" spc="-5" dirty="0">
                <a:solidFill>
                  <a:prstClr val="black"/>
                </a:solidFill>
                <a:cs typeface="Calibri"/>
              </a:rPr>
              <a:t> </a:t>
            </a:r>
            <a:r>
              <a:rPr sz="1000" spc="-10" dirty="0">
                <a:solidFill>
                  <a:prstClr val="black"/>
                </a:solidFill>
                <a:cs typeface="Calibri"/>
              </a:rPr>
              <a:t>treated</a:t>
            </a:r>
            <a:r>
              <a:rPr sz="1000" spc="-5" dirty="0">
                <a:solidFill>
                  <a:prstClr val="black"/>
                </a:solidFill>
                <a:cs typeface="Calibri"/>
              </a:rPr>
              <a:t> </a:t>
            </a:r>
            <a:r>
              <a:rPr sz="1000" spc="-15" dirty="0">
                <a:solidFill>
                  <a:prstClr val="black"/>
                </a:solidFill>
                <a:cs typeface="Calibri"/>
              </a:rPr>
              <a:t>as </a:t>
            </a:r>
            <a:r>
              <a:rPr sz="1000" spc="-10" dirty="0">
                <a:solidFill>
                  <a:prstClr val="black"/>
                </a:solidFill>
                <a:cs typeface="Calibri"/>
              </a:rPr>
              <a:t> children, adolescents and young adults, dependent on the </a:t>
            </a:r>
            <a:r>
              <a:rPr sz="1000" spc="-5" dirty="0">
                <a:solidFill>
                  <a:prstClr val="black"/>
                </a:solidFill>
                <a:cs typeface="Calibri"/>
              </a:rPr>
              <a:t> </a:t>
            </a:r>
            <a:r>
              <a:rPr sz="1000" spc="-10" dirty="0">
                <a:solidFill>
                  <a:prstClr val="black"/>
                </a:solidFill>
                <a:cs typeface="Calibri"/>
              </a:rPr>
              <a:t>protocol,</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follow-up</a:t>
            </a:r>
            <a:r>
              <a:rPr sz="1000" spc="-10" dirty="0">
                <a:solidFill>
                  <a:prstClr val="black"/>
                </a:solidFill>
                <a:cs typeface="Calibri"/>
              </a:rPr>
              <a:t> should</a:t>
            </a:r>
            <a:r>
              <a:rPr sz="1000" spc="-5" dirty="0">
                <a:solidFill>
                  <a:prstClr val="black"/>
                </a:solidFill>
                <a:cs typeface="Calibri"/>
              </a:rPr>
              <a:t> </a:t>
            </a:r>
            <a:r>
              <a:rPr sz="1000" spc="-10" dirty="0">
                <a:solidFill>
                  <a:prstClr val="black"/>
                </a:solidFill>
                <a:cs typeface="Calibri"/>
              </a:rPr>
              <a:t>be</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conjunction</a:t>
            </a:r>
            <a:r>
              <a:rPr sz="1000" spc="-5" dirty="0">
                <a:solidFill>
                  <a:prstClr val="black"/>
                </a:solidFill>
                <a:cs typeface="Calibri"/>
              </a:rPr>
              <a:t> </a:t>
            </a:r>
            <a:r>
              <a:rPr sz="1000" spc="-10" dirty="0">
                <a:solidFill>
                  <a:prstClr val="black"/>
                </a:solidFill>
                <a:cs typeface="Calibri"/>
              </a:rPr>
              <a:t>with</a:t>
            </a:r>
            <a:r>
              <a:rPr sz="1000" spc="-5" dirty="0">
                <a:solidFill>
                  <a:prstClr val="black"/>
                </a:solidFill>
                <a:cs typeface="Calibri"/>
              </a:rPr>
              <a:t> </a:t>
            </a:r>
            <a:r>
              <a:rPr sz="1000" spc="-15" dirty="0">
                <a:solidFill>
                  <a:prstClr val="black"/>
                </a:solidFill>
                <a:cs typeface="Calibri"/>
              </a:rPr>
              <a:t>a </a:t>
            </a:r>
            <a:r>
              <a:rPr sz="1000" spc="-10" dirty="0">
                <a:solidFill>
                  <a:prstClr val="black"/>
                </a:solidFill>
                <a:cs typeface="Calibri"/>
              </a:rPr>
              <a:t> survivorship</a:t>
            </a:r>
            <a:r>
              <a:rPr sz="1000" spc="90" dirty="0">
                <a:solidFill>
                  <a:prstClr val="black"/>
                </a:solidFill>
                <a:cs typeface="Calibri"/>
              </a:rPr>
              <a:t> </a:t>
            </a:r>
            <a:r>
              <a:rPr sz="1000" spc="-5" dirty="0">
                <a:solidFill>
                  <a:prstClr val="black"/>
                </a:solidFill>
                <a:cs typeface="Calibri"/>
              </a:rPr>
              <a:t>clinic</a:t>
            </a:r>
            <a:r>
              <a:rPr sz="1000" spc="110" dirty="0">
                <a:solidFill>
                  <a:prstClr val="black"/>
                </a:solidFill>
                <a:cs typeface="Calibri"/>
              </a:rPr>
              <a:t> </a:t>
            </a:r>
            <a:r>
              <a:rPr sz="1000" spc="-10" dirty="0">
                <a:solidFill>
                  <a:prstClr val="black"/>
                </a:solidFill>
                <a:cs typeface="Calibri"/>
              </a:rPr>
              <a:t>when</a:t>
            </a:r>
            <a:r>
              <a:rPr sz="1000" spc="105" dirty="0">
                <a:solidFill>
                  <a:prstClr val="black"/>
                </a:solidFill>
                <a:cs typeface="Calibri"/>
              </a:rPr>
              <a:t> </a:t>
            </a:r>
            <a:r>
              <a:rPr sz="1000" spc="-10" dirty="0">
                <a:solidFill>
                  <a:prstClr val="black"/>
                </a:solidFill>
                <a:cs typeface="Calibri"/>
              </a:rPr>
              <a:t>available.</a:t>
            </a:r>
            <a:endParaRPr sz="1000">
              <a:solidFill>
                <a:prstClr val="black"/>
              </a:solidFill>
              <a:cs typeface="Calibri"/>
            </a:endParaRPr>
          </a:p>
          <a:p>
            <a:pPr marL="139065" algn="just">
              <a:lnSpc>
                <a:spcPts val="1130"/>
              </a:lnSpc>
            </a:pPr>
            <a:r>
              <a:rPr sz="1000" spc="-20" dirty="0">
                <a:solidFill>
                  <a:prstClr val="black"/>
                </a:solidFill>
                <a:cs typeface="Calibri"/>
              </a:rPr>
              <a:t>Secondary</a:t>
            </a:r>
            <a:r>
              <a:rPr sz="1000" spc="260" dirty="0">
                <a:solidFill>
                  <a:prstClr val="black"/>
                </a:solidFill>
                <a:cs typeface="Calibri"/>
              </a:rPr>
              <a:t> </a:t>
            </a:r>
            <a:r>
              <a:rPr sz="1000" spc="-25" dirty="0">
                <a:solidFill>
                  <a:prstClr val="black"/>
                </a:solidFill>
                <a:cs typeface="Calibri"/>
              </a:rPr>
              <a:t>cancers</a:t>
            </a:r>
            <a:r>
              <a:rPr sz="1000" spc="275" dirty="0">
                <a:solidFill>
                  <a:prstClr val="black"/>
                </a:solidFill>
                <a:cs typeface="Calibri"/>
              </a:rPr>
              <a:t> </a:t>
            </a:r>
            <a:r>
              <a:rPr sz="1000" spc="-25" dirty="0">
                <a:solidFill>
                  <a:prstClr val="black"/>
                </a:solidFill>
                <a:cs typeface="Calibri"/>
              </a:rPr>
              <a:t>may</a:t>
            </a:r>
            <a:r>
              <a:rPr sz="1000" spc="270" dirty="0">
                <a:solidFill>
                  <a:prstClr val="black"/>
                </a:solidFill>
                <a:cs typeface="Calibri"/>
              </a:rPr>
              <a:t> </a:t>
            </a:r>
            <a:r>
              <a:rPr sz="1000" spc="-15" dirty="0">
                <a:solidFill>
                  <a:prstClr val="black"/>
                </a:solidFill>
                <a:cs typeface="Calibri"/>
              </a:rPr>
              <a:t>arise</a:t>
            </a:r>
            <a:r>
              <a:rPr sz="1000" spc="254" dirty="0">
                <a:solidFill>
                  <a:prstClr val="black"/>
                </a:solidFill>
                <a:cs typeface="Calibri"/>
              </a:rPr>
              <a:t> </a:t>
            </a:r>
            <a:r>
              <a:rPr sz="1000" spc="-5" dirty="0">
                <a:solidFill>
                  <a:prstClr val="black"/>
                </a:solidFill>
                <a:cs typeface="Calibri"/>
              </a:rPr>
              <a:t>in</a:t>
            </a:r>
            <a:r>
              <a:rPr sz="1000" spc="265" dirty="0">
                <a:solidFill>
                  <a:prstClr val="black"/>
                </a:solidFill>
                <a:cs typeface="Calibri"/>
              </a:rPr>
              <a:t> </a:t>
            </a:r>
            <a:r>
              <a:rPr sz="1000" spc="-20" dirty="0">
                <a:solidFill>
                  <a:prstClr val="black"/>
                </a:solidFill>
                <a:cs typeface="Calibri"/>
              </a:rPr>
              <a:t>survivors</a:t>
            </a:r>
            <a:r>
              <a:rPr sz="1000" spc="270" dirty="0">
                <a:solidFill>
                  <a:prstClr val="black"/>
                </a:solidFill>
                <a:cs typeface="Calibri"/>
              </a:rPr>
              <a:t> </a:t>
            </a:r>
            <a:r>
              <a:rPr sz="1000" spc="-10" dirty="0">
                <a:solidFill>
                  <a:prstClr val="black"/>
                </a:solidFill>
                <a:cs typeface="Calibri"/>
              </a:rPr>
              <a:t>of</a:t>
            </a:r>
            <a:r>
              <a:rPr sz="1000" spc="260" dirty="0">
                <a:solidFill>
                  <a:prstClr val="black"/>
                </a:solidFill>
                <a:cs typeface="Calibri"/>
              </a:rPr>
              <a:t> </a:t>
            </a:r>
            <a:r>
              <a:rPr sz="1000" spc="-15" dirty="0">
                <a:solidFill>
                  <a:prstClr val="black"/>
                </a:solidFill>
                <a:cs typeface="Calibri"/>
              </a:rPr>
              <a:t>BS,</a:t>
            </a:r>
            <a:r>
              <a:rPr sz="1000" spc="270" dirty="0">
                <a:solidFill>
                  <a:prstClr val="black"/>
                </a:solidFill>
                <a:cs typeface="Calibri"/>
              </a:rPr>
              <a:t> </a:t>
            </a:r>
            <a:r>
              <a:rPr sz="1000" spc="-20" dirty="0">
                <a:solidFill>
                  <a:prstClr val="black"/>
                </a:solidFill>
                <a:cs typeface="Calibri"/>
              </a:rPr>
              <a:t>either</a:t>
            </a:r>
            <a:endParaRPr sz="1000">
              <a:solidFill>
                <a:prstClr val="black"/>
              </a:solidFill>
              <a:cs typeface="Calibri"/>
            </a:endParaRPr>
          </a:p>
          <a:p>
            <a:pPr marL="12700" marR="5715" algn="just">
              <a:lnSpc>
                <a:spcPts val="1200"/>
              </a:lnSpc>
              <a:spcBef>
                <a:spcPts val="40"/>
              </a:spcBef>
            </a:pPr>
            <a:r>
              <a:rPr sz="1000" spc="-25" dirty="0">
                <a:solidFill>
                  <a:prstClr val="black"/>
                </a:solidFill>
                <a:cs typeface="Calibri"/>
              </a:rPr>
              <a:t>related</a:t>
            </a:r>
            <a:r>
              <a:rPr sz="1000" spc="-20" dirty="0">
                <a:solidFill>
                  <a:prstClr val="black"/>
                </a:solidFill>
                <a:cs typeface="Calibri"/>
              </a:rPr>
              <a:t> to,</a:t>
            </a:r>
            <a:r>
              <a:rPr sz="1000" spc="-1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20" dirty="0">
                <a:solidFill>
                  <a:prstClr val="black"/>
                </a:solidFill>
                <a:cs typeface="Calibri"/>
              </a:rPr>
              <a:t>independent</a:t>
            </a:r>
            <a:r>
              <a:rPr sz="1000" spc="-15" dirty="0">
                <a:solidFill>
                  <a:prstClr val="black"/>
                </a:solidFill>
                <a:cs typeface="Calibri"/>
              </a:rPr>
              <a:t> </a:t>
            </a:r>
            <a:r>
              <a:rPr sz="1000" spc="-35" dirty="0">
                <a:solidFill>
                  <a:prstClr val="black"/>
                </a:solidFill>
                <a:cs typeface="Calibri"/>
              </a:rPr>
              <a:t>of,</a:t>
            </a:r>
            <a:r>
              <a:rPr sz="1000" spc="-30" dirty="0">
                <a:solidFill>
                  <a:prstClr val="black"/>
                </a:solidFill>
                <a:cs typeface="Calibri"/>
              </a:rPr>
              <a:t> </a:t>
            </a:r>
            <a:r>
              <a:rPr sz="1000" spc="-20" dirty="0">
                <a:solidFill>
                  <a:prstClr val="black"/>
                </a:solidFill>
                <a:cs typeface="Calibri"/>
              </a:rPr>
              <a:t>irradiation.</a:t>
            </a:r>
            <a:r>
              <a:rPr sz="1000" spc="-15" dirty="0">
                <a:solidFill>
                  <a:prstClr val="black"/>
                </a:solidFill>
                <a:cs typeface="Calibri"/>
              </a:rPr>
              <a:t> </a:t>
            </a:r>
            <a:r>
              <a:rPr sz="1000" spc="-20" dirty="0">
                <a:solidFill>
                  <a:prstClr val="black"/>
                </a:solidFill>
                <a:cs typeface="Calibri"/>
              </a:rPr>
              <a:t>Secondary </a:t>
            </a:r>
            <a:r>
              <a:rPr sz="1000" spc="-15" dirty="0">
                <a:solidFill>
                  <a:prstClr val="black"/>
                </a:solidFill>
                <a:cs typeface="Calibri"/>
              </a:rPr>
              <a:t> </a:t>
            </a:r>
            <a:r>
              <a:rPr sz="1000" spc="-20" dirty="0">
                <a:solidFill>
                  <a:prstClr val="black"/>
                </a:solidFill>
                <a:cs typeface="Calibri"/>
              </a:rPr>
              <a:t>leukaemia, particularly</a:t>
            </a:r>
            <a:r>
              <a:rPr sz="1000" spc="-15" dirty="0">
                <a:solidFill>
                  <a:prstClr val="black"/>
                </a:solidFill>
                <a:cs typeface="Calibri"/>
              </a:rPr>
              <a:t> </a:t>
            </a:r>
            <a:r>
              <a:rPr sz="1000" spc="-20" dirty="0">
                <a:solidFill>
                  <a:prstClr val="black"/>
                </a:solidFill>
                <a:cs typeface="Calibri"/>
              </a:rPr>
              <a:t>acute</a:t>
            </a:r>
            <a:r>
              <a:rPr sz="1000" spc="-15" dirty="0">
                <a:solidFill>
                  <a:prstClr val="black"/>
                </a:solidFill>
                <a:cs typeface="Calibri"/>
              </a:rPr>
              <a:t> </a:t>
            </a:r>
            <a:r>
              <a:rPr sz="1000" spc="-20" dirty="0">
                <a:solidFill>
                  <a:prstClr val="black"/>
                </a:solidFill>
                <a:cs typeface="Calibri"/>
              </a:rPr>
              <a:t>myeloid </a:t>
            </a:r>
            <a:r>
              <a:rPr sz="1000" spc="-25" dirty="0">
                <a:solidFill>
                  <a:prstClr val="black"/>
                </a:solidFill>
                <a:cs typeface="Calibri"/>
              </a:rPr>
              <a:t>leukaemia,</a:t>
            </a:r>
            <a:r>
              <a:rPr sz="1000" spc="-20" dirty="0">
                <a:solidFill>
                  <a:prstClr val="black"/>
                </a:solidFill>
                <a:cs typeface="Calibri"/>
              </a:rPr>
              <a:t> </a:t>
            </a:r>
            <a:r>
              <a:rPr sz="1000" spc="-25" dirty="0">
                <a:solidFill>
                  <a:prstClr val="black"/>
                </a:solidFill>
                <a:cs typeface="Calibri"/>
              </a:rPr>
              <a:t>may</a:t>
            </a:r>
            <a:r>
              <a:rPr sz="1000" spc="175" dirty="0">
                <a:solidFill>
                  <a:prstClr val="black"/>
                </a:solidFill>
                <a:cs typeface="Calibri"/>
              </a:rPr>
              <a:t> </a:t>
            </a:r>
            <a:r>
              <a:rPr sz="1000" spc="-25" dirty="0">
                <a:solidFill>
                  <a:prstClr val="black"/>
                </a:solidFill>
                <a:cs typeface="Calibri"/>
              </a:rPr>
              <a:t>rarely </a:t>
            </a:r>
            <a:r>
              <a:rPr sz="1000" spc="-215" dirty="0">
                <a:solidFill>
                  <a:prstClr val="black"/>
                </a:solidFill>
                <a:cs typeface="Calibri"/>
              </a:rPr>
              <a:t> </a:t>
            </a:r>
            <a:r>
              <a:rPr sz="1000" spc="-10" dirty="0">
                <a:solidFill>
                  <a:prstClr val="black"/>
                </a:solidFill>
                <a:cs typeface="Calibri"/>
              </a:rPr>
              <a:t>be </a:t>
            </a:r>
            <a:r>
              <a:rPr sz="1000" spc="-20" dirty="0">
                <a:solidFill>
                  <a:prstClr val="black"/>
                </a:solidFill>
                <a:cs typeface="Calibri"/>
              </a:rPr>
              <a:t>observed following </a:t>
            </a:r>
            <a:r>
              <a:rPr sz="1000" spc="-45" dirty="0">
                <a:solidFill>
                  <a:prstClr val="black"/>
                </a:solidFill>
                <a:cs typeface="Calibri"/>
              </a:rPr>
              <a:t>ChT, </a:t>
            </a:r>
            <a:r>
              <a:rPr sz="1000" spc="-15" dirty="0">
                <a:solidFill>
                  <a:prstClr val="black"/>
                </a:solidFill>
                <a:cs typeface="Calibri"/>
              </a:rPr>
              <a:t>as </a:t>
            </a:r>
            <a:r>
              <a:rPr sz="1000" spc="-20" dirty="0">
                <a:solidFill>
                  <a:prstClr val="black"/>
                </a:solidFill>
                <a:cs typeface="Calibri"/>
              </a:rPr>
              <a:t>early as 2-5 </a:t>
            </a:r>
            <a:r>
              <a:rPr sz="1000" spc="-25" dirty="0">
                <a:solidFill>
                  <a:prstClr val="black"/>
                </a:solidFill>
                <a:cs typeface="Calibri"/>
              </a:rPr>
              <a:t>years after treat- </a:t>
            </a:r>
            <a:r>
              <a:rPr sz="1000" spc="-20" dirty="0">
                <a:solidFill>
                  <a:prstClr val="black"/>
                </a:solidFill>
                <a:cs typeface="Calibri"/>
              </a:rPr>
              <a:t> </a:t>
            </a:r>
            <a:r>
              <a:rPr sz="1000" spc="-15" dirty="0">
                <a:solidFill>
                  <a:prstClr val="black"/>
                </a:solidFill>
                <a:cs typeface="Calibri"/>
              </a:rPr>
              <a:t>ment. </a:t>
            </a:r>
            <a:r>
              <a:rPr sz="1000" spc="-20" dirty="0">
                <a:solidFill>
                  <a:prstClr val="black"/>
                </a:solidFill>
                <a:cs typeface="Calibri"/>
              </a:rPr>
              <a:t>Patients </a:t>
            </a:r>
            <a:r>
              <a:rPr sz="1000" spc="-15" dirty="0">
                <a:solidFill>
                  <a:prstClr val="black"/>
                </a:solidFill>
                <a:cs typeface="Calibri"/>
              </a:rPr>
              <a:t>with </a:t>
            </a:r>
            <a:r>
              <a:rPr sz="1000" spc="-20" dirty="0">
                <a:solidFill>
                  <a:prstClr val="black"/>
                </a:solidFill>
                <a:cs typeface="Calibri"/>
              </a:rPr>
              <a:t>cancer predisposition </a:t>
            </a:r>
            <a:r>
              <a:rPr sz="1000" spc="-25" dirty="0">
                <a:solidFill>
                  <a:prstClr val="black"/>
                </a:solidFill>
                <a:cs typeface="Calibri"/>
              </a:rPr>
              <a:t>syndromes require </a:t>
            </a:r>
            <a:r>
              <a:rPr sz="1000" spc="-20" dirty="0">
                <a:solidFill>
                  <a:prstClr val="black"/>
                </a:solidFill>
                <a:cs typeface="Calibri"/>
              </a:rPr>
              <a:t> specialised</a:t>
            </a:r>
            <a:r>
              <a:rPr sz="1000" spc="85" dirty="0">
                <a:solidFill>
                  <a:prstClr val="black"/>
                </a:solidFill>
                <a:cs typeface="Calibri"/>
              </a:rPr>
              <a:t> </a:t>
            </a:r>
            <a:r>
              <a:rPr sz="1000" spc="-25" dirty="0">
                <a:solidFill>
                  <a:prstClr val="black"/>
                </a:solidFill>
                <a:cs typeface="Calibri"/>
              </a:rPr>
              <a:t>follow-up</a:t>
            </a:r>
            <a:r>
              <a:rPr sz="1000" spc="90" dirty="0">
                <a:solidFill>
                  <a:prstClr val="black"/>
                </a:solidFill>
                <a:cs typeface="Calibri"/>
              </a:rPr>
              <a:t> </a:t>
            </a:r>
            <a:r>
              <a:rPr sz="1000" spc="-15" dirty="0">
                <a:solidFill>
                  <a:prstClr val="black"/>
                </a:solidFill>
                <a:cs typeface="Calibri"/>
              </a:rPr>
              <a:t>in</a:t>
            </a:r>
            <a:r>
              <a:rPr sz="1000" spc="90" dirty="0">
                <a:solidFill>
                  <a:prstClr val="black"/>
                </a:solidFill>
                <a:cs typeface="Calibri"/>
              </a:rPr>
              <a:t> </a:t>
            </a:r>
            <a:r>
              <a:rPr sz="1000" spc="-20" dirty="0">
                <a:solidFill>
                  <a:prstClr val="black"/>
                </a:solidFill>
                <a:cs typeface="Calibri"/>
              </a:rPr>
              <a:t>conjunction</a:t>
            </a:r>
            <a:r>
              <a:rPr sz="1000" spc="95" dirty="0">
                <a:solidFill>
                  <a:prstClr val="black"/>
                </a:solidFill>
                <a:cs typeface="Calibri"/>
              </a:rPr>
              <a:t> </a:t>
            </a:r>
            <a:r>
              <a:rPr sz="1000" spc="-20" dirty="0">
                <a:solidFill>
                  <a:prstClr val="black"/>
                </a:solidFill>
                <a:cs typeface="Calibri"/>
              </a:rPr>
              <a:t>with</a:t>
            </a:r>
            <a:r>
              <a:rPr sz="1000" spc="90" dirty="0">
                <a:solidFill>
                  <a:prstClr val="black"/>
                </a:solidFill>
                <a:cs typeface="Calibri"/>
              </a:rPr>
              <a:t> </a:t>
            </a:r>
            <a:r>
              <a:rPr sz="1000" spc="-15" dirty="0">
                <a:solidFill>
                  <a:prstClr val="black"/>
                </a:solidFill>
                <a:cs typeface="Calibri"/>
              </a:rPr>
              <a:t>a</a:t>
            </a:r>
            <a:r>
              <a:rPr sz="1000" spc="90" dirty="0">
                <a:solidFill>
                  <a:prstClr val="black"/>
                </a:solidFill>
                <a:cs typeface="Calibri"/>
              </a:rPr>
              <a:t> </a:t>
            </a:r>
            <a:r>
              <a:rPr sz="1000" spc="-20" dirty="0">
                <a:solidFill>
                  <a:prstClr val="black"/>
                </a:solidFill>
                <a:cs typeface="Calibri"/>
              </a:rPr>
              <a:t>genetics</a:t>
            </a:r>
            <a:r>
              <a:rPr sz="1000" spc="95" dirty="0">
                <a:solidFill>
                  <a:prstClr val="black"/>
                </a:solidFill>
                <a:cs typeface="Calibri"/>
              </a:rPr>
              <a:t> </a:t>
            </a:r>
            <a:r>
              <a:rPr sz="1000" spc="-15" dirty="0">
                <a:solidFill>
                  <a:prstClr val="black"/>
                </a:solidFill>
                <a:cs typeface="Calibri"/>
              </a:rPr>
              <a:t>clinic.</a:t>
            </a:r>
            <a:endParaRPr sz="1000">
              <a:solidFill>
                <a:prstClr val="black"/>
              </a:solidFill>
              <a:cs typeface="Calibri"/>
            </a:endParaRPr>
          </a:p>
        </p:txBody>
      </p:sp>
      <p:sp>
        <p:nvSpPr>
          <p:cNvPr id="35" name="object 35"/>
          <p:cNvSpPr txBox="1"/>
          <p:nvPr/>
        </p:nvSpPr>
        <p:spPr>
          <a:xfrm>
            <a:off x="5155763" y="4534199"/>
            <a:ext cx="1284438" cy="166071"/>
          </a:xfrm>
          <a:prstGeom prst="rect">
            <a:avLst/>
          </a:prstGeom>
        </p:spPr>
        <p:txBody>
          <a:bodyPr vert="horz" wrap="square" lIns="0" tIns="12065" rIns="0" bIns="0" rtlCol="0">
            <a:spAutoFit/>
          </a:bodyPr>
          <a:lstStyle/>
          <a:p>
            <a:pPr marL="12700">
              <a:spcBef>
                <a:spcPts val="95"/>
              </a:spcBef>
            </a:pPr>
            <a:r>
              <a:rPr sz="1000" i="1" spc="-50" dirty="0">
                <a:solidFill>
                  <a:srgbClr val="7B0451"/>
                </a:solidFill>
                <a:latin typeface="Arial"/>
                <a:cs typeface="Arial"/>
              </a:rPr>
              <a:t>Recommendations</a:t>
            </a:r>
            <a:endParaRPr sz="1000">
              <a:solidFill>
                <a:prstClr val="black"/>
              </a:solidFill>
              <a:latin typeface="Arial"/>
              <a:cs typeface="Arial"/>
            </a:endParaRPr>
          </a:p>
        </p:txBody>
      </p:sp>
      <p:sp>
        <p:nvSpPr>
          <p:cNvPr id="36" name="object 36"/>
          <p:cNvSpPr txBox="1"/>
          <p:nvPr/>
        </p:nvSpPr>
        <p:spPr>
          <a:xfrm>
            <a:off x="5200423" y="4736512"/>
            <a:ext cx="3960829"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20" dirty="0">
                <a:solidFill>
                  <a:prstClr val="black"/>
                </a:solidFill>
                <a:cs typeface="Calibri"/>
              </a:rPr>
              <a:t>Follow-up</a:t>
            </a:r>
            <a:r>
              <a:rPr sz="1000" spc="185" dirty="0">
                <a:solidFill>
                  <a:prstClr val="black"/>
                </a:solidFill>
                <a:cs typeface="Calibri"/>
              </a:rPr>
              <a:t>  </a:t>
            </a:r>
            <a:r>
              <a:rPr sz="1000" spc="-15" dirty="0">
                <a:solidFill>
                  <a:prstClr val="black"/>
                </a:solidFill>
                <a:cs typeface="Calibri"/>
              </a:rPr>
              <a:t>of</a:t>
            </a:r>
            <a:r>
              <a:rPr sz="1000" spc="610" dirty="0">
                <a:solidFill>
                  <a:prstClr val="black"/>
                </a:solidFill>
                <a:cs typeface="Calibri"/>
              </a:rPr>
              <a:t> </a:t>
            </a:r>
            <a:r>
              <a:rPr sz="1000" spc="-20" dirty="0">
                <a:solidFill>
                  <a:prstClr val="black"/>
                </a:solidFill>
                <a:cs typeface="Calibri"/>
              </a:rPr>
              <a:t>high-grade</a:t>
            </a:r>
            <a:r>
              <a:rPr sz="1000" spc="185" dirty="0">
                <a:solidFill>
                  <a:prstClr val="black"/>
                </a:solidFill>
                <a:cs typeface="Calibri"/>
              </a:rPr>
              <a:t>  </a:t>
            </a:r>
            <a:r>
              <a:rPr sz="1000" spc="-15" dirty="0">
                <a:solidFill>
                  <a:prstClr val="black"/>
                </a:solidFill>
                <a:cs typeface="Calibri"/>
              </a:rPr>
              <a:t>BS</a:t>
            </a:r>
            <a:r>
              <a:rPr sz="1000" spc="610" dirty="0">
                <a:solidFill>
                  <a:prstClr val="black"/>
                </a:solidFill>
                <a:cs typeface="Calibri"/>
              </a:rPr>
              <a:t> </a:t>
            </a:r>
            <a:r>
              <a:rPr sz="1000" spc="-20" dirty="0">
                <a:solidFill>
                  <a:prstClr val="black"/>
                </a:solidFill>
                <a:cs typeface="Calibri"/>
              </a:rPr>
              <a:t>could</a:t>
            </a:r>
            <a:r>
              <a:rPr sz="1000" spc="190" dirty="0">
                <a:solidFill>
                  <a:prstClr val="black"/>
                </a:solidFill>
                <a:cs typeface="Calibri"/>
              </a:rPr>
              <a:t>  </a:t>
            </a:r>
            <a:r>
              <a:rPr sz="1000" spc="-20" dirty="0">
                <a:solidFill>
                  <a:prstClr val="black"/>
                </a:solidFill>
                <a:cs typeface="Calibri"/>
              </a:rPr>
              <a:t>include</a:t>
            </a:r>
            <a:r>
              <a:rPr sz="1000" spc="190" dirty="0">
                <a:solidFill>
                  <a:prstClr val="black"/>
                </a:solidFill>
                <a:cs typeface="Calibri"/>
              </a:rPr>
              <a:t> </a:t>
            </a:r>
            <a:r>
              <a:rPr sz="1000" spc="195" dirty="0">
                <a:solidFill>
                  <a:prstClr val="black"/>
                </a:solidFill>
                <a:cs typeface="Calibri"/>
              </a:rPr>
              <a:t> </a:t>
            </a:r>
            <a:r>
              <a:rPr sz="1000" spc="-20" dirty="0">
                <a:solidFill>
                  <a:prstClr val="black"/>
                </a:solidFill>
                <a:cs typeface="Calibri"/>
              </a:rPr>
              <a:t>physical</a:t>
            </a:r>
            <a:endParaRPr sz="1000">
              <a:solidFill>
                <a:prstClr val="black"/>
              </a:solidFill>
              <a:cs typeface="Calibri"/>
            </a:endParaRPr>
          </a:p>
        </p:txBody>
      </p:sp>
      <p:sp>
        <p:nvSpPr>
          <p:cNvPr id="37" name="object 37"/>
          <p:cNvSpPr txBox="1"/>
          <p:nvPr/>
        </p:nvSpPr>
        <p:spPr>
          <a:xfrm>
            <a:off x="5365133" y="4888432"/>
            <a:ext cx="3794221" cy="329565"/>
          </a:xfrm>
          <a:prstGeom prst="rect">
            <a:avLst/>
          </a:prstGeom>
        </p:spPr>
        <p:txBody>
          <a:bodyPr vert="horz" wrap="square" lIns="0" tIns="12065" rIns="0" bIns="0" rtlCol="0">
            <a:spAutoFit/>
          </a:bodyPr>
          <a:lstStyle/>
          <a:p>
            <a:pPr marL="12700" marR="5080">
              <a:spcBef>
                <a:spcPts val="95"/>
              </a:spcBef>
            </a:pPr>
            <a:r>
              <a:rPr sz="1000" spc="-25" dirty="0">
                <a:solidFill>
                  <a:prstClr val="black"/>
                </a:solidFill>
                <a:cs typeface="Calibri"/>
              </a:rPr>
              <a:t>examination,</a:t>
            </a:r>
            <a:r>
              <a:rPr sz="1000" spc="40" dirty="0">
                <a:solidFill>
                  <a:prstClr val="black"/>
                </a:solidFill>
                <a:cs typeface="Calibri"/>
              </a:rPr>
              <a:t> </a:t>
            </a:r>
            <a:r>
              <a:rPr sz="1000" spc="-20" dirty="0">
                <a:solidFill>
                  <a:prstClr val="black"/>
                </a:solidFill>
                <a:cs typeface="Calibri"/>
              </a:rPr>
              <a:t>cross-sectional</a:t>
            </a:r>
            <a:r>
              <a:rPr sz="1000" spc="30" dirty="0">
                <a:solidFill>
                  <a:prstClr val="black"/>
                </a:solidFill>
                <a:cs typeface="Calibri"/>
              </a:rPr>
              <a:t> </a:t>
            </a:r>
            <a:r>
              <a:rPr sz="1000" spc="-15" dirty="0">
                <a:solidFill>
                  <a:prstClr val="black"/>
                </a:solidFill>
                <a:cs typeface="Calibri"/>
              </a:rPr>
              <a:t>imaging</a:t>
            </a:r>
            <a:r>
              <a:rPr sz="1000" spc="15" dirty="0">
                <a:solidFill>
                  <a:prstClr val="black"/>
                </a:solidFill>
                <a:cs typeface="Calibri"/>
              </a:rPr>
              <a:t> </a:t>
            </a:r>
            <a:r>
              <a:rPr sz="1000" spc="-15" dirty="0">
                <a:solidFill>
                  <a:prstClr val="black"/>
                </a:solidFill>
                <a:cs typeface="Calibri"/>
              </a:rPr>
              <a:t>and</a:t>
            </a:r>
            <a:r>
              <a:rPr sz="1000" spc="35" dirty="0">
                <a:solidFill>
                  <a:prstClr val="black"/>
                </a:solidFill>
                <a:cs typeface="Calibri"/>
              </a:rPr>
              <a:t> </a:t>
            </a:r>
            <a:r>
              <a:rPr sz="1000" spc="-15" dirty="0">
                <a:solidFill>
                  <a:prstClr val="black"/>
                </a:solidFill>
                <a:cs typeface="Calibri"/>
              </a:rPr>
              <a:t>plain</a:t>
            </a:r>
            <a:r>
              <a:rPr sz="1000" spc="35" dirty="0">
                <a:solidFill>
                  <a:prstClr val="black"/>
                </a:solidFill>
                <a:cs typeface="Calibri"/>
              </a:rPr>
              <a:t> </a:t>
            </a:r>
            <a:r>
              <a:rPr sz="1000" spc="-25" dirty="0">
                <a:solidFill>
                  <a:prstClr val="black"/>
                </a:solidFill>
                <a:cs typeface="Calibri"/>
              </a:rPr>
              <a:t>radiograph </a:t>
            </a:r>
            <a:r>
              <a:rPr sz="1000" spc="-215" dirty="0">
                <a:solidFill>
                  <a:prstClr val="black"/>
                </a:solidFill>
                <a:cs typeface="Calibri"/>
              </a:rPr>
              <a:t> </a:t>
            </a:r>
            <a:r>
              <a:rPr sz="1000" spc="-25" dirty="0">
                <a:solidFill>
                  <a:prstClr val="black"/>
                </a:solidFill>
                <a:cs typeface="Calibri"/>
              </a:rPr>
              <a:t>o</a:t>
            </a:r>
            <a:r>
              <a:rPr sz="1000" spc="-5" dirty="0">
                <a:solidFill>
                  <a:prstClr val="black"/>
                </a:solidFill>
                <a:cs typeface="Calibri"/>
              </a:rPr>
              <a:t>f</a:t>
            </a:r>
            <a:r>
              <a:rPr sz="1000" spc="-50" dirty="0">
                <a:solidFill>
                  <a:prstClr val="black"/>
                </a:solidFill>
                <a:cs typeface="Calibri"/>
              </a:rPr>
              <a:t> </a:t>
            </a:r>
            <a:r>
              <a:rPr sz="1000" spc="-20" dirty="0">
                <a:solidFill>
                  <a:prstClr val="black"/>
                </a:solidFill>
                <a:cs typeface="Calibri"/>
              </a:rPr>
              <a:t>t</a:t>
            </a:r>
            <a:r>
              <a:rPr sz="1000" spc="-10" dirty="0">
                <a:solidFill>
                  <a:prstClr val="black"/>
                </a:solidFill>
                <a:cs typeface="Calibri"/>
              </a:rPr>
              <a:t>h</a:t>
            </a:r>
            <a:r>
              <a:rPr sz="1000" spc="-15" dirty="0">
                <a:solidFill>
                  <a:prstClr val="black"/>
                </a:solidFill>
                <a:cs typeface="Calibri"/>
              </a:rPr>
              <a:t>e</a:t>
            </a:r>
            <a:r>
              <a:rPr sz="1000" spc="-60" dirty="0">
                <a:solidFill>
                  <a:prstClr val="black"/>
                </a:solidFill>
                <a:cs typeface="Calibri"/>
              </a:rPr>
              <a:t> </a:t>
            </a:r>
            <a:r>
              <a:rPr sz="1000" spc="-10" dirty="0">
                <a:solidFill>
                  <a:prstClr val="black"/>
                </a:solidFill>
                <a:cs typeface="Calibri"/>
              </a:rPr>
              <a:t>p</a:t>
            </a:r>
            <a:r>
              <a:rPr sz="1000" spc="-35" dirty="0">
                <a:solidFill>
                  <a:prstClr val="black"/>
                </a:solidFill>
                <a:cs typeface="Calibri"/>
              </a:rPr>
              <a:t>r</a:t>
            </a:r>
            <a:r>
              <a:rPr sz="1000" spc="-5" dirty="0">
                <a:solidFill>
                  <a:prstClr val="black"/>
                </a:solidFill>
                <a:cs typeface="Calibri"/>
              </a:rPr>
              <a:t>i</a:t>
            </a:r>
            <a:r>
              <a:rPr sz="1000" spc="-35" dirty="0">
                <a:solidFill>
                  <a:prstClr val="black"/>
                </a:solidFill>
                <a:cs typeface="Calibri"/>
              </a:rPr>
              <a:t>m</a:t>
            </a:r>
            <a:r>
              <a:rPr sz="1000" spc="-30" dirty="0">
                <a:solidFill>
                  <a:prstClr val="black"/>
                </a:solidFill>
                <a:cs typeface="Calibri"/>
              </a:rPr>
              <a:t>a</a:t>
            </a:r>
            <a:r>
              <a:rPr sz="1000" spc="-10" dirty="0">
                <a:solidFill>
                  <a:prstClr val="black"/>
                </a:solidFill>
                <a:cs typeface="Calibri"/>
              </a:rPr>
              <a:t>ry</a:t>
            </a:r>
            <a:r>
              <a:rPr sz="1000" spc="-55" dirty="0">
                <a:solidFill>
                  <a:prstClr val="black"/>
                </a:solidFill>
                <a:cs typeface="Calibri"/>
              </a:rPr>
              <a:t> </a:t>
            </a:r>
            <a:r>
              <a:rPr sz="1000" spc="-10" dirty="0">
                <a:solidFill>
                  <a:prstClr val="black"/>
                </a:solidFill>
                <a:cs typeface="Calibri"/>
              </a:rPr>
              <a:t>s</a:t>
            </a:r>
            <a:r>
              <a:rPr sz="1000" spc="-30" dirty="0">
                <a:solidFill>
                  <a:prstClr val="black"/>
                </a:solidFill>
                <a:cs typeface="Calibri"/>
              </a:rPr>
              <a:t>i</a:t>
            </a:r>
            <a:r>
              <a:rPr sz="1000" spc="-25" dirty="0">
                <a:solidFill>
                  <a:prstClr val="black"/>
                </a:solidFill>
                <a:cs typeface="Calibri"/>
              </a:rPr>
              <a:t>t</a:t>
            </a:r>
            <a:r>
              <a:rPr sz="1000" spc="-15" dirty="0">
                <a:solidFill>
                  <a:prstClr val="black"/>
                </a:solidFill>
                <a:cs typeface="Calibri"/>
              </a:rPr>
              <a:t>e</a:t>
            </a:r>
            <a:r>
              <a:rPr sz="1000" spc="-50" dirty="0">
                <a:solidFill>
                  <a:prstClr val="black"/>
                </a:solidFill>
                <a:cs typeface="Calibri"/>
              </a:rPr>
              <a:t> </a:t>
            </a:r>
            <a:r>
              <a:rPr sz="1000" spc="-5" dirty="0">
                <a:solidFill>
                  <a:prstClr val="black"/>
                </a:solidFill>
                <a:cs typeface="Calibri"/>
              </a:rPr>
              <a:t>t</a:t>
            </a:r>
            <a:r>
              <a:rPr sz="1000" spc="-35" dirty="0">
                <a:solidFill>
                  <a:prstClr val="black"/>
                </a:solidFill>
                <a:cs typeface="Calibri"/>
              </a:rPr>
              <a:t>o</a:t>
            </a:r>
            <a:r>
              <a:rPr sz="1000" spc="-10" dirty="0">
                <a:solidFill>
                  <a:prstClr val="black"/>
                </a:solidFill>
                <a:cs typeface="Calibri"/>
              </a:rPr>
              <a:t>g</a:t>
            </a:r>
            <a:r>
              <a:rPr sz="1000" spc="-30" dirty="0">
                <a:solidFill>
                  <a:prstClr val="black"/>
                </a:solidFill>
                <a:cs typeface="Calibri"/>
              </a:rPr>
              <a:t>e</a:t>
            </a:r>
            <a:r>
              <a:rPr sz="1000" spc="-20" dirty="0">
                <a:solidFill>
                  <a:prstClr val="black"/>
                </a:solidFill>
                <a:cs typeface="Calibri"/>
              </a:rPr>
              <a:t>t</a:t>
            </a:r>
            <a:r>
              <a:rPr sz="1000" spc="-10" dirty="0">
                <a:solidFill>
                  <a:prstClr val="black"/>
                </a:solidFill>
                <a:cs typeface="Calibri"/>
              </a:rPr>
              <a:t>h</a:t>
            </a:r>
            <a:r>
              <a:rPr sz="1000" spc="-35" dirty="0">
                <a:solidFill>
                  <a:prstClr val="black"/>
                </a:solidFill>
                <a:cs typeface="Calibri"/>
              </a:rPr>
              <a:t>e</a:t>
            </a:r>
            <a:r>
              <a:rPr sz="1000" spc="-10" dirty="0">
                <a:solidFill>
                  <a:prstClr val="black"/>
                </a:solidFill>
                <a:cs typeface="Calibri"/>
              </a:rPr>
              <a:t>r</a:t>
            </a:r>
            <a:r>
              <a:rPr sz="1000" spc="-50" dirty="0">
                <a:solidFill>
                  <a:prstClr val="black"/>
                </a:solidFill>
                <a:cs typeface="Calibri"/>
              </a:rPr>
              <a:t> </a:t>
            </a:r>
            <a:r>
              <a:rPr sz="1000" spc="-25" dirty="0">
                <a:solidFill>
                  <a:prstClr val="black"/>
                </a:solidFill>
                <a:cs typeface="Calibri"/>
              </a:rPr>
              <a:t>w</a:t>
            </a:r>
            <a:r>
              <a:rPr sz="1000" spc="-20" dirty="0">
                <a:solidFill>
                  <a:prstClr val="black"/>
                </a:solidFill>
                <a:cs typeface="Calibri"/>
              </a:rPr>
              <a:t>i</a:t>
            </a:r>
            <a:r>
              <a:rPr sz="1000" spc="-10" dirty="0">
                <a:solidFill>
                  <a:prstClr val="black"/>
                </a:solidFill>
                <a:cs typeface="Calibri"/>
              </a:rPr>
              <a:t>th</a:t>
            </a:r>
            <a:r>
              <a:rPr sz="1000" spc="-60" dirty="0">
                <a:solidFill>
                  <a:prstClr val="black"/>
                </a:solidFill>
                <a:cs typeface="Calibri"/>
              </a:rPr>
              <a:t> </a:t>
            </a:r>
            <a:r>
              <a:rPr sz="1000" spc="-25" dirty="0">
                <a:solidFill>
                  <a:prstClr val="black"/>
                </a:solidFill>
                <a:cs typeface="Calibri"/>
              </a:rPr>
              <a:t>c</a:t>
            </a:r>
            <a:r>
              <a:rPr sz="1000" spc="-10" dirty="0">
                <a:solidFill>
                  <a:prstClr val="black"/>
                </a:solidFill>
                <a:cs typeface="Calibri"/>
              </a:rPr>
              <a:t>h</a:t>
            </a:r>
            <a:r>
              <a:rPr sz="1000" spc="-35" dirty="0">
                <a:solidFill>
                  <a:prstClr val="black"/>
                </a:solidFill>
                <a:cs typeface="Calibri"/>
              </a:rPr>
              <a:t>es</a:t>
            </a:r>
            <a:r>
              <a:rPr sz="1000" spc="-5" dirty="0">
                <a:solidFill>
                  <a:prstClr val="black"/>
                </a:solidFill>
                <a:cs typeface="Calibri"/>
              </a:rPr>
              <a:t>t</a:t>
            </a:r>
            <a:r>
              <a:rPr sz="1000" spc="-50" dirty="0">
                <a:solidFill>
                  <a:prstClr val="black"/>
                </a:solidFill>
                <a:cs typeface="Calibri"/>
              </a:rPr>
              <a:t> </a:t>
            </a:r>
            <a:r>
              <a:rPr sz="1000" spc="-60" dirty="0">
                <a:solidFill>
                  <a:prstClr val="black"/>
                </a:solidFill>
                <a:cs typeface="Calibri"/>
              </a:rPr>
              <a:t>X</a:t>
            </a:r>
            <a:r>
              <a:rPr sz="1000" spc="-25" dirty="0">
                <a:solidFill>
                  <a:prstClr val="black"/>
                </a:solidFill>
                <a:cs typeface="Calibri"/>
              </a:rPr>
              <a:t>-</a:t>
            </a:r>
            <a:r>
              <a:rPr sz="1000" spc="-30" dirty="0">
                <a:solidFill>
                  <a:prstClr val="black"/>
                </a:solidFill>
                <a:cs typeface="Calibri"/>
              </a:rPr>
              <a:t>r</a:t>
            </a:r>
            <a:r>
              <a:rPr sz="1000" spc="-40" dirty="0">
                <a:solidFill>
                  <a:prstClr val="black"/>
                </a:solidFill>
                <a:cs typeface="Calibri"/>
              </a:rPr>
              <a:t>a</a:t>
            </a:r>
            <a:r>
              <a:rPr sz="1000" spc="-10" dirty="0">
                <a:solidFill>
                  <a:prstClr val="black"/>
                </a:solidFill>
                <a:cs typeface="Calibri"/>
              </a:rPr>
              <a:t>y</a:t>
            </a:r>
            <a:r>
              <a:rPr sz="1000" spc="-25" dirty="0">
                <a:solidFill>
                  <a:prstClr val="black"/>
                </a:solidFill>
                <a:cs typeface="Calibri"/>
              </a:rPr>
              <a:t>/</a:t>
            </a:r>
            <a:r>
              <a:rPr sz="1000" spc="-20" dirty="0">
                <a:solidFill>
                  <a:prstClr val="black"/>
                </a:solidFill>
                <a:cs typeface="Calibri"/>
              </a:rPr>
              <a:t>C</a:t>
            </a:r>
            <a:r>
              <a:rPr sz="1000" spc="90" dirty="0">
                <a:solidFill>
                  <a:prstClr val="black"/>
                </a:solidFill>
                <a:cs typeface="Calibri"/>
              </a:rPr>
              <a:t>T</a:t>
            </a:r>
            <a:r>
              <a:rPr sz="1000" spc="-10" dirty="0">
                <a:solidFill>
                  <a:prstClr val="black"/>
                </a:solidFill>
                <a:cs typeface="Calibri"/>
              </a:rPr>
              <a:t>s</a:t>
            </a:r>
            <a:r>
              <a:rPr sz="1000" spc="-35" dirty="0">
                <a:solidFill>
                  <a:prstClr val="black"/>
                </a:solidFill>
                <a:cs typeface="Calibri"/>
              </a:rPr>
              <a:t>c</a:t>
            </a:r>
            <a:r>
              <a:rPr sz="1000" spc="-30" dirty="0">
                <a:solidFill>
                  <a:prstClr val="black"/>
                </a:solidFill>
                <a:cs typeface="Calibri"/>
              </a:rPr>
              <a:t>a</a:t>
            </a:r>
            <a:r>
              <a:rPr sz="1000" spc="-10" dirty="0">
                <a:solidFill>
                  <a:prstClr val="black"/>
                </a:solidFill>
                <a:cs typeface="Calibri"/>
              </a:rPr>
              <a:t>n</a:t>
            </a:r>
            <a:r>
              <a:rPr sz="1000" spc="-50" dirty="0">
                <a:solidFill>
                  <a:prstClr val="black"/>
                </a:solidFill>
                <a:cs typeface="Calibri"/>
              </a:rPr>
              <a:t> </a:t>
            </a:r>
            <a:r>
              <a:rPr sz="1000" spc="-25" dirty="0">
                <a:solidFill>
                  <a:prstClr val="black"/>
                </a:solidFill>
                <a:cs typeface="Calibri"/>
              </a:rPr>
              <a:t>[</a:t>
            </a:r>
            <a:r>
              <a:rPr sz="1000" spc="-5" dirty="0">
                <a:solidFill>
                  <a:prstClr val="black"/>
                </a:solidFill>
                <a:cs typeface="Calibri"/>
              </a:rPr>
              <a:t>I</a:t>
            </a:r>
            <a:r>
              <a:rPr sz="1000" spc="-105" dirty="0">
                <a:solidFill>
                  <a:prstClr val="black"/>
                </a:solidFill>
                <a:cs typeface="Calibri"/>
              </a:rPr>
              <a:t>V</a:t>
            </a:r>
            <a:r>
              <a:rPr sz="1000" spc="-15" dirty="0">
                <a:solidFill>
                  <a:prstClr val="black"/>
                </a:solidFill>
                <a:cs typeface="Calibri"/>
              </a:rPr>
              <a:t>,</a:t>
            </a:r>
            <a:r>
              <a:rPr sz="1000" spc="-45" dirty="0">
                <a:solidFill>
                  <a:prstClr val="black"/>
                </a:solidFill>
                <a:cs typeface="Calibri"/>
              </a:rPr>
              <a:t> </a:t>
            </a:r>
            <a:r>
              <a:rPr sz="1000" spc="-20" dirty="0">
                <a:solidFill>
                  <a:prstClr val="black"/>
                </a:solidFill>
                <a:cs typeface="Calibri"/>
              </a:rPr>
              <a:t>B</a:t>
            </a:r>
            <a:r>
              <a:rPr sz="1000" spc="-25" dirty="0">
                <a:solidFill>
                  <a:prstClr val="black"/>
                </a:solidFill>
                <a:cs typeface="Calibri"/>
              </a:rPr>
              <a:t>]</a:t>
            </a:r>
            <a:r>
              <a:rPr sz="1000" spc="-5" dirty="0">
                <a:solidFill>
                  <a:prstClr val="black"/>
                </a:solidFill>
                <a:cs typeface="Calibri"/>
              </a:rPr>
              <a:t>.</a:t>
            </a:r>
            <a:endParaRPr sz="1000">
              <a:solidFill>
                <a:prstClr val="black"/>
              </a:solidFill>
              <a:cs typeface="Calibri"/>
            </a:endParaRPr>
          </a:p>
        </p:txBody>
      </p:sp>
      <p:sp>
        <p:nvSpPr>
          <p:cNvPr id="38" name="object 38"/>
          <p:cNvSpPr txBox="1"/>
          <p:nvPr/>
        </p:nvSpPr>
        <p:spPr>
          <a:xfrm>
            <a:off x="5207863" y="5192268"/>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A</a:t>
            </a:r>
            <a:r>
              <a:rPr sz="1000" spc="409" dirty="0">
                <a:solidFill>
                  <a:prstClr val="black"/>
                </a:solidFill>
                <a:cs typeface="Calibri"/>
              </a:rPr>
              <a:t> </a:t>
            </a:r>
            <a:r>
              <a:rPr sz="1000" spc="-10" dirty="0">
                <a:solidFill>
                  <a:prstClr val="black"/>
                </a:solidFill>
                <a:cs typeface="Calibri"/>
              </a:rPr>
              <a:t>recommended</a:t>
            </a:r>
            <a:r>
              <a:rPr sz="1000" spc="415" dirty="0">
                <a:solidFill>
                  <a:prstClr val="black"/>
                </a:solidFill>
                <a:cs typeface="Calibri"/>
              </a:rPr>
              <a:t> </a:t>
            </a:r>
            <a:r>
              <a:rPr sz="1000" spc="-15" dirty="0">
                <a:solidFill>
                  <a:prstClr val="black"/>
                </a:solidFill>
                <a:cs typeface="Calibri"/>
              </a:rPr>
              <a:t>follow-up</a:t>
            </a:r>
            <a:r>
              <a:rPr sz="1000" spc="409" dirty="0">
                <a:solidFill>
                  <a:prstClr val="black"/>
                </a:solidFill>
                <a:cs typeface="Calibri"/>
              </a:rPr>
              <a:t> </a:t>
            </a:r>
            <a:r>
              <a:rPr sz="1000" spc="-15" dirty="0">
                <a:solidFill>
                  <a:prstClr val="black"/>
                </a:solidFill>
                <a:cs typeface="Calibri"/>
              </a:rPr>
              <a:t>may</a:t>
            </a:r>
            <a:r>
              <a:rPr sz="1000" spc="400" dirty="0">
                <a:solidFill>
                  <a:prstClr val="black"/>
                </a:solidFill>
                <a:cs typeface="Calibri"/>
              </a:rPr>
              <a:t> </a:t>
            </a:r>
            <a:r>
              <a:rPr sz="1000" spc="-15" dirty="0">
                <a:solidFill>
                  <a:prstClr val="black"/>
                </a:solidFill>
                <a:cs typeface="Calibri"/>
              </a:rPr>
              <a:t>foresee</a:t>
            </a:r>
            <a:r>
              <a:rPr sz="1000" spc="405" dirty="0">
                <a:solidFill>
                  <a:prstClr val="black"/>
                </a:solidFill>
                <a:cs typeface="Calibri"/>
              </a:rPr>
              <a:t> </a:t>
            </a:r>
            <a:r>
              <a:rPr sz="1000" spc="-10" dirty="0">
                <a:solidFill>
                  <a:prstClr val="black"/>
                </a:solidFill>
                <a:cs typeface="Calibri"/>
              </a:rPr>
              <a:t>intervals</a:t>
            </a:r>
            <a:r>
              <a:rPr sz="1000" spc="409" dirty="0">
                <a:solidFill>
                  <a:prstClr val="black"/>
                </a:solidFill>
                <a:cs typeface="Calibri"/>
              </a:rPr>
              <a:t> </a:t>
            </a:r>
            <a:r>
              <a:rPr sz="1000" spc="-10" dirty="0">
                <a:solidFill>
                  <a:prstClr val="black"/>
                </a:solidFill>
                <a:cs typeface="Calibri"/>
              </a:rPr>
              <a:t>of</a:t>
            </a:r>
            <a:endParaRPr sz="1000">
              <a:solidFill>
                <a:prstClr val="black"/>
              </a:solidFill>
              <a:cs typeface="Calibri"/>
            </a:endParaRPr>
          </a:p>
        </p:txBody>
      </p:sp>
      <p:sp>
        <p:nvSpPr>
          <p:cNvPr id="39" name="object 39"/>
          <p:cNvSpPr txBox="1"/>
          <p:nvPr/>
        </p:nvSpPr>
        <p:spPr>
          <a:xfrm>
            <a:off x="5354896" y="5344188"/>
            <a:ext cx="3805712" cy="480695"/>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approximately every 3 months </a:t>
            </a:r>
            <a:r>
              <a:rPr sz="1000" spc="-20" dirty="0">
                <a:solidFill>
                  <a:prstClr val="black"/>
                </a:solidFill>
                <a:cs typeface="Calibri"/>
              </a:rPr>
              <a:t>for </a:t>
            </a:r>
            <a:r>
              <a:rPr sz="1000" spc="-10" dirty="0">
                <a:solidFill>
                  <a:prstClr val="black"/>
                </a:solidFill>
                <a:cs typeface="Calibri"/>
              </a:rPr>
              <a:t>the </a:t>
            </a:r>
            <a:r>
              <a:rPr sz="1000" spc="-40" dirty="0">
                <a:solidFill>
                  <a:prstClr val="black"/>
                </a:solidFill>
                <a:latin typeface="Lucida Sans Unicode"/>
                <a:cs typeface="Lucida Sans Unicode"/>
              </a:rPr>
              <a:t>fi</a:t>
            </a:r>
            <a:r>
              <a:rPr sz="1000" spc="-40" dirty="0">
                <a:solidFill>
                  <a:prstClr val="black"/>
                </a:solidFill>
                <a:cs typeface="Calibri"/>
              </a:rPr>
              <a:t>rst</a:t>
            </a:r>
            <a:r>
              <a:rPr sz="1000" spc="145" dirty="0">
                <a:solidFill>
                  <a:prstClr val="black"/>
                </a:solidFill>
                <a:cs typeface="Calibri"/>
              </a:rPr>
              <a:t> </a:t>
            </a:r>
            <a:r>
              <a:rPr sz="1000" spc="-10" dirty="0">
                <a:solidFill>
                  <a:prstClr val="black"/>
                </a:solidFill>
                <a:cs typeface="Calibri"/>
              </a:rPr>
              <a:t>2 </a:t>
            </a:r>
            <a:r>
              <a:rPr sz="1000" spc="-15" dirty="0">
                <a:solidFill>
                  <a:prstClr val="black"/>
                </a:solidFill>
                <a:cs typeface="Calibri"/>
              </a:rPr>
              <a:t>years; </a:t>
            </a:r>
            <a:r>
              <a:rPr sz="1000" spc="-10" dirty="0">
                <a:solidFill>
                  <a:prstClr val="black"/>
                </a:solidFill>
                <a:cs typeface="Calibri"/>
              </a:rPr>
              <a:t>every </a:t>
            </a:r>
            <a:r>
              <a:rPr sz="1000" spc="-5" dirty="0">
                <a:solidFill>
                  <a:prstClr val="black"/>
                </a:solidFill>
                <a:cs typeface="Calibri"/>
              </a:rPr>
              <a:t> </a:t>
            </a:r>
            <a:r>
              <a:rPr sz="1000" spc="-10" dirty="0">
                <a:solidFill>
                  <a:prstClr val="black"/>
                </a:solidFill>
                <a:cs typeface="Calibri"/>
              </a:rPr>
              <a:t>6</a:t>
            </a:r>
            <a:r>
              <a:rPr sz="1000" spc="-5" dirty="0">
                <a:solidFill>
                  <a:prstClr val="black"/>
                </a:solidFill>
                <a:cs typeface="Calibri"/>
              </a:rPr>
              <a:t> </a:t>
            </a:r>
            <a:r>
              <a:rPr sz="1000" spc="-10" dirty="0">
                <a:solidFill>
                  <a:prstClr val="black"/>
                </a:solidFill>
                <a:cs typeface="Calibri"/>
              </a:rPr>
              <a:t>months</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15" dirty="0">
                <a:solidFill>
                  <a:prstClr val="black"/>
                </a:solidFill>
                <a:cs typeface="Calibri"/>
              </a:rPr>
              <a:t>years</a:t>
            </a:r>
            <a:r>
              <a:rPr sz="1000" spc="-10" dirty="0">
                <a:solidFill>
                  <a:prstClr val="black"/>
                </a:solidFill>
                <a:cs typeface="Calibri"/>
              </a:rPr>
              <a:t> 3-5;</a:t>
            </a:r>
            <a:r>
              <a:rPr sz="1000" spc="-5" dirty="0">
                <a:solidFill>
                  <a:prstClr val="black"/>
                </a:solidFill>
                <a:cs typeface="Calibri"/>
              </a:rPr>
              <a:t> </a:t>
            </a:r>
            <a:r>
              <a:rPr sz="1000" spc="-10" dirty="0">
                <a:solidFill>
                  <a:prstClr val="black"/>
                </a:solidFill>
                <a:cs typeface="Calibri"/>
              </a:rPr>
              <a:t>every</a:t>
            </a:r>
            <a:r>
              <a:rPr sz="1000" spc="-5" dirty="0">
                <a:solidFill>
                  <a:prstClr val="black"/>
                </a:solidFill>
                <a:cs typeface="Calibri"/>
              </a:rPr>
              <a:t> </a:t>
            </a:r>
            <a:r>
              <a:rPr sz="1000" spc="-10" dirty="0">
                <a:solidFill>
                  <a:prstClr val="black"/>
                </a:solidFill>
                <a:cs typeface="Calibri"/>
              </a:rPr>
              <a:t>6-12</a:t>
            </a:r>
            <a:r>
              <a:rPr sz="1000" spc="204" dirty="0">
                <a:solidFill>
                  <a:prstClr val="black"/>
                </a:solidFill>
                <a:cs typeface="Calibri"/>
              </a:rPr>
              <a:t> </a:t>
            </a:r>
            <a:r>
              <a:rPr sz="1000" spc="-10" dirty="0">
                <a:solidFill>
                  <a:prstClr val="black"/>
                </a:solidFill>
                <a:cs typeface="Calibri"/>
              </a:rPr>
              <a:t>months</a:t>
            </a:r>
            <a:r>
              <a:rPr sz="1000" spc="204" dirty="0">
                <a:solidFill>
                  <a:prstClr val="black"/>
                </a:solidFill>
                <a:cs typeface="Calibri"/>
              </a:rPr>
              <a:t> </a:t>
            </a:r>
            <a:r>
              <a:rPr sz="1000" spc="-15" dirty="0">
                <a:solidFill>
                  <a:prstClr val="black"/>
                </a:solidFill>
                <a:cs typeface="Calibri"/>
              </a:rPr>
              <a:t>for</a:t>
            </a:r>
            <a:r>
              <a:rPr sz="1000" spc="195" dirty="0">
                <a:solidFill>
                  <a:prstClr val="black"/>
                </a:solidFill>
                <a:cs typeface="Calibri"/>
              </a:rPr>
              <a:t> </a:t>
            </a:r>
            <a:r>
              <a:rPr sz="1000" spc="-15" dirty="0">
                <a:solidFill>
                  <a:prstClr val="black"/>
                </a:solidFill>
                <a:cs typeface="Calibri"/>
              </a:rPr>
              <a:t>years </a:t>
            </a:r>
            <a:r>
              <a:rPr sz="1000" spc="-10" dirty="0">
                <a:solidFill>
                  <a:prstClr val="black"/>
                </a:solidFill>
                <a:cs typeface="Calibri"/>
              </a:rPr>
              <a:t> 5-10,</a:t>
            </a:r>
            <a:r>
              <a:rPr sz="1000" spc="95" dirty="0">
                <a:solidFill>
                  <a:prstClr val="black"/>
                </a:solidFill>
                <a:cs typeface="Calibri"/>
              </a:rPr>
              <a:t> </a:t>
            </a:r>
            <a:r>
              <a:rPr sz="1000" spc="-10" dirty="0">
                <a:solidFill>
                  <a:prstClr val="black"/>
                </a:solidFill>
                <a:cs typeface="Calibri"/>
              </a:rPr>
              <a:t>and</a:t>
            </a:r>
            <a:r>
              <a:rPr sz="1000" spc="105" dirty="0">
                <a:solidFill>
                  <a:prstClr val="black"/>
                </a:solidFill>
                <a:cs typeface="Calibri"/>
              </a:rPr>
              <a:t> </a:t>
            </a:r>
            <a:r>
              <a:rPr sz="1000" spc="-10" dirty="0">
                <a:solidFill>
                  <a:prstClr val="black"/>
                </a:solidFill>
                <a:cs typeface="Calibri"/>
              </a:rPr>
              <a:t>thereafter</a:t>
            </a:r>
            <a:r>
              <a:rPr sz="1000" spc="95" dirty="0">
                <a:solidFill>
                  <a:prstClr val="black"/>
                </a:solidFill>
                <a:cs typeface="Calibri"/>
              </a:rPr>
              <a:t> </a:t>
            </a:r>
            <a:r>
              <a:rPr sz="1000" spc="-10" dirty="0">
                <a:solidFill>
                  <a:prstClr val="black"/>
                </a:solidFill>
                <a:cs typeface="Calibri"/>
              </a:rPr>
              <a:t>every</a:t>
            </a:r>
            <a:r>
              <a:rPr sz="1000" spc="105" dirty="0">
                <a:solidFill>
                  <a:prstClr val="black"/>
                </a:solidFill>
                <a:cs typeface="Calibri"/>
              </a:rPr>
              <a:t> </a:t>
            </a:r>
            <a:r>
              <a:rPr sz="1000" spc="-10" dirty="0">
                <a:solidFill>
                  <a:prstClr val="black"/>
                </a:solidFill>
                <a:cs typeface="Calibri"/>
              </a:rPr>
              <a:t>0.5-1-2</a:t>
            </a:r>
            <a:r>
              <a:rPr sz="1000" spc="95" dirty="0">
                <a:solidFill>
                  <a:prstClr val="black"/>
                </a:solidFill>
                <a:cs typeface="Calibri"/>
              </a:rPr>
              <a:t> </a:t>
            </a:r>
            <a:r>
              <a:rPr sz="1000" spc="-15" dirty="0">
                <a:solidFill>
                  <a:prstClr val="black"/>
                </a:solidFill>
                <a:cs typeface="Calibri"/>
              </a:rPr>
              <a:t>years</a:t>
            </a:r>
            <a:r>
              <a:rPr sz="1000" spc="100" dirty="0">
                <a:solidFill>
                  <a:prstClr val="black"/>
                </a:solidFill>
                <a:cs typeface="Calibri"/>
              </a:rPr>
              <a:t> </a:t>
            </a:r>
            <a:r>
              <a:rPr sz="1000" spc="-35" dirty="0">
                <a:solidFill>
                  <a:prstClr val="black"/>
                </a:solidFill>
                <a:cs typeface="Calibri"/>
              </a:rPr>
              <a:t>[V,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40" name="object 40"/>
          <p:cNvSpPr txBox="1"/>
          <p:nvPr/>
        </p:nvSpPr>
        <p:spPr>
          <a:xfrm>
            <a:off x="5207864" y="5799221"/>
            <a:ext cx="3953443"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5" dirty="0">
                <a:solidFill>
                  <a:prstClr val="black"/>
                </a:solidFill>
                <a:cs typeface="Calibri"/>
              </a:rPr>
              <a:t>For</a:t>
            </a:r>
            <a:r>
              <a:rPr sz="1000" spc="-5" dirty="0">
                <a:solidFill>
                  <a:prstClr val="black"/>
                </a:solidFill>
                <a:cs typeface="Calibri"/>
              </a:rPr>
              <a:t> </a:t>
            </a:r>
            <a:r>
              <a:rPr sz="1000" spc="-20" dirty="0">
                <a:solidFill>
                  <a:prstClr val="black"/>
                </a:solidFill>
                <a:cs typeface="Calibri"/>
              </a:rPr>
              <a:t>low-grade</a:t>
            </a:r>
            <a:r>
              <a:rPr sz="1000" spc="-5" dirty="0">
                <a:solidFill>
                  <a:prstClr val="black"/>
                </a:solidFill>
                <a:cs typeface="Calibri"/>
              </a:rPr>
              <a:t> </a:t>
            </a:r>
            <a:r>
              <a:rPr sz="1000" spc="-15" dirty="0">
                <a:solidFill>
                  <a:prstClr val="black"/>
                </a:solidFill>
                <a:cs typeface="Calibri"/>
              </a:rPr>
              <a:t>BS,</a:t>
            </a:r>
            <a:r>
              <a:rPr sz="1000" spc="-20" dirty="0">
                <a:solidFill>
                  <a:prstClr val="black"/>
                </a:solidFill>
                <a:cs typeface="Calibri"/>
              </a:rPr>
              <a:t> </a:t>
            </a:r>
            <a:r>
              <a:rPr sz="1000" spc="-15" dirty="0">
                <a:solidFill>
                  <a:prstClr val="black"/>
                </a:solidFill>
                <a:cs typeface="Calibri"/>
              </a:rPr>
              <a:t>the</a:t>
            </a:r>
            <a:r>
              <a:rPr sz="1000" spc="5" dirty="0">
                <a:solidFill>
                  <a:prstClr val="black"/>
                </a:solidFill>
                <a:cs typeface="Calibri"/>
              </a:rPr>
              <a:t> </a:t>
            </a:r>
            <a:r>
              <a:rPr sz="1000" spc="-15" dirty="0">
                <a:solidFill>
                  <a:prstClr val="black"/>
                </a:solidFill>
                <a:cs typeface="Calibri"/>
              </a:rPr>
              <a:t>frequency </a:t>
            </a:r>
            <a:r>
              <a:rPr sz="1000" spc="-10" dirty="0">
                <a:solidFill>
                  <a:prstClr val="black"/>
                </a:solidFill>
                <a:cs typeface="Calibri"/>
              </a:rPr>
              <a:t>of</a:t>
            </a:r>
            <a:r>
              <a:rPr sz="1000" spc="-5" dirty="0">
                <a:solidFill>
                  <a:prstClr val="black"/>
                </a:solidFill>
                <a:cs typeface="Calibri"/>
              </a:rPr>
              <a:t> </a:t>
            </a:r>
            <a:r>
              <a:rPr sz="1000" spc="-20" dirty="0">
                <a:solidFill>
                  <a:prstClr val="black"/>
                </a:solidFill>
                <a:cs typeface="Calibri"/>
              </a:rPr>
              <a:t>follow-up</a:t>
            </a:r>
            <a:r>
              <a:rPr sz="1000" spc="5" dirty="0">
                <a:solidFill>
                  <a:prstClr val="black"/>
                </a:solidFill>
                <a:cs typeface="Calibri"/>
              </a:rPr>
              <a:t> </a:t>
            </a:r>
            <a:r>
              <a:rPr sz="1000" spc="-15" dirty="0">
                <a:solidFill>
                  <a:prstClr val="black"/>
                </a:solidFill>
                <a:cs typeface="Calibri"/>
              </a:rPr>
              <a:t>visits</a:t>
            </a:r>
            <a:r>
              <a:rPr sz="1000" spc="-5" dirty="0">
                <a:solidFill>
                  <a:prstClr val="black"/>
                </a:solidFill>
                <a:cs typeface="Calibri"/>
              </a:rPr>
              <a:t> </a:t>
            </a:r>
            <a:r>
              <a:rPr sz="1000" spc="-20" dirty="0">
                <a:solidFill>
                  <a:prstClr val="black"/>
                </a:solidFill>
                <a:cs typeface="Calibri"/>
              </a:rPr>
              <a:t>may</a:t>
            </a:r>
            <a:r>
              <a:rPr sz="1000" spc="5" dirty="0">
                <a:solidFill>
                  <a:prstClr val="black"/>
                </a:solidFill>
                <a:cs typeface="Calibri"/>
              </a:rPr>
              <a:t> </a:t>
            </a:r>
            <a:r>
              <a:rPr sz="1000" spc="-10" dirty="0">
                <a:solidFill>
                  <a:prstClr val="black"/>
                </a:solidFill>
                <a:cs typeface="Calibri"/>
              </a:rPr>
              <a:t>be</a:t>
            </a:r>
            <a:endParaRPr sz="1000">
              <a:solidFill>
                <a:prstClr val="black"/>
              </a:solidFill>
              <a:cs typeface="Calibri"/>
            </a:endParaRPr>
          </a:p>
        </p:txBody>
      </p:sp>
      <p:sp>
        <p:nvSpPr>
          <p:cNvPr id="41" name="object 41"/>
          <p:cNvSpPr txBox="1"/>
          <p:nvPr/>
        </p:nvSpPr>
        <p:spPr>
          <a:xfrm>
            <a:off x="5354894" y="5951140"/>
            <a:ext cx="3804891" cy="166071"/>
          </a:xfrm>
          <a:prstGeom prst="rect">
            <a:avLst/>
          </a:prstGeom>
        </p:spPr>
        <p:txBody>
          <a:bodyPr vert="horz" wrap="square" lIns="0" tIns="12065" rIns="0" bIns="0" rtlCol="0">
            <a:spAutoFit/>
          </a:bodyPr>
          <a:lstStyle/>
          <a:p>
            <a:pPr marL="12700">
              <a:spcBef>
                <a:spcPts val="95"/>
              </a:spcBef>
            </a:pPr>
            <a:r>
              <a:rPr sz="1000" spc="-15" dirty="0">
                <a:solidFill>
                  <a:prstClr val="black"/>
                </a:solidFill>
                <a:cs typeface="Calibri"/>
              </a:rPr>
              <a:t>lower</a:t>
            </a:r>
            <a:r>
              <a:rPr sz="1000" spc="10" dirty="0">
                <a:solidFill>
                  <a:prstClr val="black"/>
                </a:solidFill>
                <a:cs typeface="Calibri"/>
              </a:rPr>
              <a:t> </a:t>
            </a:r>
            <a:r>
              <a:rPr sz="1000" spc="-10" dirty="0">
                <a:solidFill>
                  <a:prstClr val="black"/>
                </a:solidFill>
                <a:cs typeface="Calibri"/>
              </a:rPr>
              <a:t>(e.g.</a:t>
            </a:r>
            <a:r>
              <a:rPr sz="1000" spc="15" dirty="0">
                <a:solidFill>
                  <a:prstClr val="black"/>
                </a:solidFill>
                <a:cs typeface="Calibri"/>
              </a:rPr>
              <a:t> </a:t>
            </a:r>
            <a:r>
              <a:rPr sz="1000" spc="-10" dirty="0">
                <a:solidFill>
                  <a:prstClr val="black"/>
                </a:solidFill>
                <a:cs typeface="Calibri"/>
              </a:rPr>
              <a:t>6</a:t>
            </a:r>
            <a:r>
              <a:rPr sz="1000" spc="15" dirty="0">
                <a:solidFill>
                  <a:prstClr val="black"/>
                </a:solidFill>
                <a:cs typeface="Calibri"/>
              </a:rPr>
              <a:t> </a:t>
            </a:r>
            <a:r>
              <a:rPr sz="1000" spc="-15" dirty="0">
                <a:solidFill>
                  <a:prstClr val="black"/>
                </a:solidFill>
                <a:cs typeface="Calibri"/>
              </a:rPr>
              <a:t>months</a:t>
            </a:r>
            <a:r>
              <a:rPr sz="1000" spc="10"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2</a:t>
            </a:r>
            <a:r>
              <a:rPr sz="1000" spc="15" dirty="0">
                <a:solidFill>
                  <a:prstClr val="black"/>
                </a:solidFill>
                <a:cs typeface="Calibri"/>
              </a:rPr>
              <a:t> </a:t>
            </a:r>
            <a:r>
              <a:rPr sz="1000" spc="-20" dirty="0">
                <a:solidFill>
                  <a:prstClr val="black"/>
                </a:solidFill>
                <a:cs typeface="Calibri"/>
              </a:rPr>
              <a:t>years</a:t>
            </a:r>
            <a:r>
              <a:rPr sz="1000" spc="15" dirty="0">
                <a:solidFill>
                  <a:prstClr val="black"/>
                </a:solidFill>
                <a:cs typeface="Calibri"/>
              </a:rPr>
              <a:t> </a:t>
            </a:r>
            <a:r>
              <a:rPr sz="1000" spc="-15" dirty="0">
                <a:solidFill>
                  <a:prstClr val="black"/>
                </a:solidFill>
                <a:cs typeface="Calibri"/>
              </a:rPr>
              <a:t>and</a:t>
            </a:r>
            <a:r>
              <a:rPr sz="1000" spc="20" dirty="0">
                <a:solidFill>
                  <a:prstClr val="black"/>
                </a:solidFill>
                <a:cs typeface="Calibri"/>
              </a:rPr>
              <a:t> </a:t>
            </a:r>
            <a:r>
              <a:rPr sz="1000" spc="-15" dirty="0">
                <a:solidFill>
                  <a:prstClr val="black"/>
                </a:solidFill>
                <a:cs typeface="Calibri"/>
              </a:rPr>
              <a:t>then</a:t>
            </a:r>
            <a:r>
              <a:rPr sz="1000" spc="20" dirty="0">
                <a:solidFill>
                  <a:prstClr val="black"/>
                </a:solidFill>
                <a:cs typeface="Calibri"/>
              </a:rPr>
              <a:t> </a:t>
            </a:r>
            <a:r>
              <a:rPr sz="1000" spc="-15" dirty="0">
                <a:solidFill>
                  <a:prstClr val="black"/>
                </a:solidFill>
                <a:cs typeface="Calibri"/>
              </a:rPr>
              <a:t>annually)</a:t>
            </a:r>
            <a:r>
              <a:rPr sz="1000" spc="5" dirty="0">
                <a:solidFill>
                  <a:prstClr val="black"/>
                </a:solidFill>
                <a:cs typeface="Calibri"/>
              </a:rPr>
              <a:t> </a:t>
            </a:r>
            <a:r>
              <a:rPr sz="1000" spc="-40" dirty="0">
                <a:solidFill>
                  <a:prstClr val="black"/>
                </a:solidFill>
                <a:cs typeface="Calibri"/>
              </a:rPr>
              <a:t>[V,</a:t>
            </a:r>
            <a:r>
              <a:rPr sz="1000" spc="15" dirty="0">
                <a:solidFill>
                  <a:prstClr val="black"/>
                </a:solidFill>
                <a:cs typeface="Calibri"/>
              </a:rPr>
              <a:t> </a:t>
            </a:r>
            <a:r>
              <a:rPr sz="1000" spc="-10" dirty="0">
                <a:solidFill>
                  <a:prstClr val="black"/>
                </a:solidFill>
                <a:cs typeface="Calibri"/>
              </a:rPr>
              <a:t>B].</a:t>
            </a:r>
            <a:endParaRPr sz="1000">
              <a:solidFill>
                <a:prstClr val="black"/>
              </a:solidFill>
              <a:cs typeface="Calibri"/>
            </a:endParaRPr>
          </a:p>
        </p:txBody>
      </p:sp>
      <p:sp>
        <p:nvSpPr>
          <p:cNvPr id="42" name="object 42"/>
          <p:cNvSpPr txBox="1"/>
          <p:nvPr/>
        </p:nvSpPr>
        <p:spPr>
          <a:xfrm>
            <a:off x="5207863" y="6103058"/>
            <a:ext cx="3950980" cy="166071"/>
          </a:xfrm>
          <a:prstGeom prst="rect">
            <a:avLst/>
          </a:prstGeom>
        </p:spPr>
        <p:txBody>
          <a:bodyPr vert="horz" wrap="square" lIns="0" tIns="12065" rIns="0" bIns="0" rtlCol="0">
            <a:spAutoFit/>
          </a:bodyPr>
          <a:lstStyle/>
          <a:p>
            <a:pPr marL="126364" indent="-114300">
              <a:spcBef>
                <a:spcPts val="95"/>
              </a:spcBef>
              <a:buFont typeface="Tahoma"/>
              <a:buChar char="●"/>
              <a:tabLst>
                <a:tab pos="127000" algn="l"/>
              </a:tabLst>
            </a:pPr>
            <a:r>
              <a:rPr sz="1000" spc="-10" dirty="0">
                <a:solidFill>
                  <a:prstClr val="black"/>
                </a:solidFill>
                <a:cs typeface="Calibri"/>
              </a:rPr>
              <a:t>Long-term</a:t>
            </a:r>
            <a:r>
              <a:rPr sz="1000" spc="60" dirty="0">
                <a:solidFill>
                  <a:prstClr val="black"/>
                </a:solidFill>
                <a:cs typeface="Calibri"/>
              </a:rPr>
              <a:t> </a:t>
            </a:r>
            <a:r>
              <a:rPr sz="1000" spc="-10" dirty="0">
                <a:solidFill>
                  <a:prstClr val="black"/>
                </a:solidFill>
                <a:cs typeface="Calibri"/>
              </a:rPr>
              <a:t>toxic</a:t>
            </a:r>
            <a:r>
              <a:rPr sz="1000" spc="55" dirty="0">
                <a:solidFill>
                  <a:prstClr val="black"/>
                </a:solidFill>
                <a:cs typeface="Calibri"/>
              </a:rPr>
              <a:t> </a:t>
            </a:r>
            <a:r>
              <a:rPr sz="1000" spc="-10" dirty="0">
                <a:solidFill>
                  <a:prstClr val="black"/>
                </a:solidFill>
                <a:cs typeface="Calibri"/>
              </a:rPr>
              <a:t>effects</a:t>
            </a:r>
            <a:r>
              <a:rPr sz="1000" spc="65" dirty="0">
                <a:solidFill>
                  <a:prstClr val="black"/>
                </a:solidFill>
                <a:cs typeface="Calibri"/>
              </a:rPr>
              <a:t> </a:t>
            </a:r>
            <a:r>
              <a:rPr sz="1000" spc="-10" dirty="0">
                <a:solidFill>
                  <a:prstClr val="black"/>
                </a:solidFill>
                <a:cs typeface="Calibri"/>
              </a:rPr>
              <a:t>of</a:t>
            </a:r>
            <a:r>
              <a:rPr sz="1000" spc="60" dirty="0">
                <a:solidFill>
                  <a:prstClr val="black"/>
                </a:solidFill>
                <a:cs typeface="Calibri"/>
              </a:rPr>
              <a:t> </a:t>
            </a:r>
            <a:r>
              <a:rPr sz="1000" spc="-35" dirty="0">
                <a:solidFill>
                  <a:prstClr val="black"/>
                </a:solidFill>
                <a:cs typeface="Calibri"/>
              </a:rPr>
              <a:t>ChT,</a:t>
            </a:r>
            <a:r>
              <a:rPr sz="1000" spc="65" dirty="0">
                <a:solidFill>
                  <a:prstClr val="black"/>
                </a:solidFill>
                <a:cs typeface="Calibri"/>
              </a:rPr>
              <a:t> </a:t>
            </a:r>
            <a:r>
              <a:rPr sz="1000" spc="-10" dirty="0">
                <a:solidFill>
                  <a:prstClr val="black"/>
                </a:solidFill>
                <a:cs typeface="Calibri"/>
              </a:rPr>
              <a:t>surgery</a:t>
            </a:r>
            <a:r>
              <a:rPr sz="1000" spc="55" dirty="0">
                <a:solidFill>
                  <a:prstClr val="black"/>
                </a:solidFill>
                <a:cs typeface="Calibri"/>
              </a:rPr>
              <a:t> </a:t>
            </a:r>
            <a:r>
              <a:rPr sz="1000" spc="-10" dirty="0">
                <a:solidFill>
                  <a:prstClr val="black"/>
                </a:solidFill>
                <a:cs typeface="Calibri"/>
              </a:rPr>
              <a:t>and</a:t>
            </a:r>
            <a:r>
              <a:rPr sz="1000" spc="65" dirty="0">
                <a:solidFill>
                  <a:prstClr val="black"/>
                </a:solidFill>
                <a:cs typeface="Calibri"/>
              </a:rPr>
              <a:t> </a:t>
            </a:r>
            <a:r>
              <a:rPr sz="1000" spc="-10" dirty="0">
                <a:solidFill>
                  <a:prstClr val="black"/>
                </a:solidFill>
                <a:cs typeface="Calibri"/>
              </a:rPr>
              <a:t>RT</a:t>
            </a:r>
            <a:r>
              <a:rPr sz="1000" spc="-15" dirty="0">
                <a:solidFill>
                  <a:prstClr val="black"/>
                </a:solidFill>
                <a:cs typeface="Calibri"/>
              </a:rPr>
              <a:t> </a:t>
            </a:r>
            <a:r>
              <a:rPr sz="1000" spc="-10" dirty="0">
                <a:solidFill>
                  <a:prstClr val="black"/>
                </a:solidFill>
                <a:cs typeface="Calibri"/>
              </a:rPr>
              <a:t>should</a:t>
            </a:r>
            <a:r>
              <a:rPr sz="1000" spc="65" dirty="0">
                <a:solidFill>
                  <a:prstClr val="black"/>
                </a:solidFill>
                <a:cs typeface="Calibri"/>
              </a:rPr>
              <a:t> </a:t>
            </a:r>
            <a:r>
              <a:rPr sz="1000" spc="-10" dirty="0">
                <a:solidFill>
                  <a:prstClr val="black"/>
                </a:solidFill>
                <a:cs typeface="Calibri"/>
              </a:rPr>
              <a:t>be</a:t>
            </a:r>
            <a:endParaRPr sz="1000">
              <a:solidFill>
                <a:prstClr val="black"/>
              </a:solidFill>
              <a:cs typeface="Calibri"/>
            </a:endParaRPr>
          </a:p>
        </p:txBody>
      </p:sp>
      <p:sp>
        <p:nvSpPr>
          <p:cNvPr id="43" name="object 43"/>
          <p:cNvSpPr txBox="1"/>
          <p:nvPr/>
        </p:nvSpPr>
        <p:spPr>
          <a:xfrm>
            <a:off x="5354894" y="6254975"/>
            <a:ext cx="3804891" cy="319959"/>
          </a:xfrm>
          <a:prstGeom prst="rect">
            <a:avLst/>
          </a:prstGeom>
        </p:spPr>
        <p:txBody>
          <a:bodyPr vert="horz" wrap="square" lIns="0" tIns="12065" rIns="0" bIns="0" rtlCol="0">
            <a:spAutoFit/>
          </a:bodyPr>
          <a:lstStyle/>
          <a:p>
            <a:pPr marL="12700" marR="5080" indent="-635" algn="just">
              <a:spcBef>
                <a:spcPts val="95"/>
              </a:spcBef>
            </a:pPr>
            <a:r>
              <a:rPr sz="1000" spc="-10" dirty="0">
                <a:solidFill>
                  <a:prstClr val="black"/>
                </a:solidFill>
                <a:cs typeface="Calibri"/>
              </a:rPr>
              <a:t>evaluated,</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monitoring</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late</a:t>
            </a:r>
            <a:r>
              <a:rPr sz="1000" spc="-5" dirty="0">
                <a:solidFill>
                  <a:prstClr val="black"/>
                </a:solidFill>
                <a:cs typeface="Calibri"/>
              </a:rPr>
              <a:t> </a:t>
            </a:r>
            <a:r>
              <a:rPr sz="1000" spc="-10" dirty="0">
                <a:solidFill>
                  <a:prstClr val="black"/>
                </a:solidFill>
                <a:cs typeface="Calibri"/>
              </a:rPr>
              <a:t>effects</a:t>
            </a:r>
            <a:r>
              <a:rPr sz="1000" spc="-5" dirty="0">
                <a:solidFill>
                  <a:prstClr val="black"/>
                </a:solidFill>
                <a:cs typeface="Calibri"/>
              </a:rPr>
              <a:t> should</a:t>
            </a:r>
            <a:r>
              <a:rPr sz="1000" dirty="0">
                <a:solidFill>
                  <a:prstClr val="black"/>
                </a:solidFill>
                <a:cs typeface="Calibri"/>
              </a:rPr>
              <a:t> </a:t>
            </a:r>
            <a:r>
              <a:rPr sz="1000" spc="-10" dirty="0">
                <a:solidFill>
                  <a:prstClr val="black"/>
                </a:solidFill>
                <a:cs typeface="Calibri"/>
              </a:rPr>
              <a:t>be </a:t>
            </a:r>
            <a:r>
              <a:rPr sz="1000" spc="-5" dirty="0">
                <a:solidFill>
                  <a:prstClr val="black"/>
                </a:solidFill>
                <a:cs typeface="Calibri"/>
              </a:rPr>
              <a:t> </a:t>
            </a:r>
            <a:r>
              <a:rPr sz="1000" spc="-10" dirty="0">
                <a:solidFill>
                  <a:prstClr val="black"/>
                </a:solidFill>
                <a:cs typeface="Calibri"/>
              </a:rPr>
              <a:t>continued </a:t>
            </a:r>
            <a:r>
              <a:rPr sz="1000" spc="-15" dirty="0">
                <a:solidFill>
                  <a:prstClr val="black"/>
                </a:solidFill>
                <a:cs typeface="Calibri"/>
              </a:rPr>
              <a:t>for </a:t>
            </a:r>
            <a:r>
              <a:rPr sz="1000" spc="-20" dirty="0">
                <a:solidFill>
                  <a:prstClr val="black"/>
                </a:solidFill>
                <a:latin typeface="Lucida Sans Unicode"/>
                <a:cs typeface="Lucida Sans Unicode"/>
              </a:rPr>
              <a:t>&gt;</a:t>
            </a:r>
            <a:r>
              <a:rPr sz="1000" spc="-20" dirty="0">
                <a:solidFill>
                  <a:prstClr val="black"/>
                </a:solidFill>
                <a:cs typeface="Calibri"/>
              </a:rPr>
              <a:t>10 </a:t>
            </a:r>
            <a:r>
              <a:rPr sz="1000" spc="-15" dirty="0">
                <a:solidFill>
                  <a:prstClr val="black"/>
                </a:solidFill>
                <a:cs typeface="Calibri"/>
              </a:rPr>
              <a:t>years after </a:t>
            </a:r>
            <a:r>
              <a:rPr sz="1000" spc="-10" dirty="0">
                <a:solidFill>
                  <a:prstClr val="black"/>
                </a:solidFill>
                <a:cs typeface="Calibri"/>
              </a:rPr>
              <a:t>treatment, depending on </a:t>
            </a:r>
            <a:r>
              <a:rPr sz="1000" spc="-5" dirty="0">
                <a:solidFill>
                  <a:prstClr val="black"/>
                </a:solidFill>
                <a:cs typeface="Calibri"/>
              </a:rPr>
              <a:t> </a:t>
            </a:r>
            <a:r>
              <a:rPr sz="1000" spc="-10" dirty="0">
                <a:solidFill>
                  <a:prstClr val="black"/>
                </a:solidFill>
                <a:cs typeface="Calibri"/>
              </a:rPr>
              <a:t>the</a:t>
            </a:r>
            <a:r>
              <a:rPr sz="1000" spc="100" dirty="0">
                <a:solidFill>
                  <a:prstClr val="black"/>
                </a:solidFill>
                <a:cs typeface="Calibri"/>
              </a:rPr>
              <a:t> </a:t>
            </a:r>
            <a:r>
              <a:rPr sz="1000" spc="-10" dirty="0">
                <a:solidFill>
                  <a:prstClr val="black"/>
                </a:solidFill>
                <a:cs typeface="Calibri"/>
              </a:rPr>
              <a:t>protocol</a:t>
            </a:r>
            <a:r>
              <a:rPr sz="1000" spc="100" dirty="0">
                <a:solidFill>
                  <a:prstClr val="black"/>
                </a:solidFill>
                <a:cs typeface="Calibri"/>
              </a:rPr>
              <a:t> </a:t>
            </a:r>
            <a:r>
              <a:rPr sz="1000" spc="-10" dirty="0">
                <a:solidFill>
                  <a:prstClr val="black"/>
                </a:solidFill>
                <a:cs typeface="Calibri"/>
              </a:rPr>
              <a:t>used</a:t>
            </a:r>
            <a:r>
              <a:rPr sz="1000" spc="105" dirty="0">
                <a:solidFill>
                  <a:prstClr val="black"/>
                </a:solidFill>
                <a:cs typeface="Calibri"/>
              </a:rPr>
              <a:t> </a:t>
            </a:r>
            <a:r>
              <a:rPr sz="1000" spc="-35" dirty="0">
                <a:solidFill>
                  <a:prstClr val="black"/>
                </a:solidFill>
                <a:cs typeface="Calibri"/>
              </a:rPr>
              <a:t>[V,</a:t>
            </a:r>
            <a:r>
              <a:rPr sz="1000" spc="100" dirty="0">
                <a:solidFill>
                  <a:prstClr val="black"/>
                </a:solidFill>
                <a:cs typeface="Calibri"/>
              </a:rPr>
              <a:t> </a:t>
            </a:r>
            <a:r>
              <a:rPr sz="1000" spc="-5" dirty="0">
                <a:solidFill>
                  <a:prstClr val="black"/>
                </a:solidFill>
                <a:cs typeface="Calibri"/>
              </a:rPr>
              <a:t>B].</a:t>
            </a:r>
            <a:endParaRPr sz="1000">
              <a:solidFill>
                <a:prstClr val="black"/>
              </a:solidFill>
              <a:cs typeface="Calibri"/>
            </a:endParaRPr>
          </a:p>
        </p:txBody>
      </p:sp>
      <p:sp>
        <p:nvSpPr>
          <p:cNvPr id="44" name="object 44"/>
          <p:cNvSpPr txBox="1"/>
          <p:nvPr/>
        </p:nvSpPr>
        <p:spPr>
          <a:xfrm>
            <a:off x="5155776" y="6885000"/>
            <a:ext cx="4004328" cy="1962076"/>
          </a:xfrm>
          <a:prstGeom prst="rect">
            <a:avLst/>
          </a:prstGeom>
        </p:spPr>
        <p:txBody>
          <a:bodyPr vert="horz" wrap="square" lIns="0" tIns="63500" rIns="0" bIns="0" rtlCol="0">
            <a:spAutoFit/>
          </a:bodyPr>
          <a:lstStyle/>
          <a:p>
            <a:pPr marL="12700">
              <a:spcBef>
                <a:spcPts val="500"/>
              </a:spcBef>
            </a:pPr>
            <a:r>
              <a:rPr sz="1000" spc="-114" dirty="0">
                <a:solidFill>
                  <a:srgbClr val="7B0451"/>
                </a:solidFill>
                <a:latin typeface="Arial MT"/>
                <a:cs typeface="Arial MT"/>
              </a:rPr>
              <a:t>METHODOLOGY</a:t>
            </a:r>
            <a:endParaRPr sz="1000">
              <a:solidFill>
                <a:prstClr val="black"/>
              </a:solidFill>
              <a:latin typeface="Arial MT"/>
              <a:cs typeface="Arial MT"/>
            </a:endParaRPr>
          </a:p>
          <a:p>
            <a:pPr marL="12700" marR="5080" algn="just">
              <a:spcBef>
                <a:spcPts val="395"/>
              </a:spcBef>
            </a:pPr>
            <a:r>
              <a:rPr sz="1000" spc="-10" dirty="0">
                <a:solidFill>
                  <a:prstClr val="black"/>
                </a:solidFill>
                <a:cs typeface="Calibri"/>
              </a:rPr>
              <a:t>This CPG has been developed by ESMO </a:t>
            </a:r>
            <a:r>
              <a:rPr sz="1000" spc="-5" dirty="0">
                <a:solidFill>
                  <a:prstClr val="black"/>
                </a:solidFill>
                <a:cs typeface="Calibri"/>
              </a:rPr>
              <a:t>in </a:t>
            </a:r>
            <a:r>
              <a:rPr sz="1000" spc="-10" dirty="0">
                <a:solidFill>
                  <a:prstClr val="black"/>
                </a:solidFill>
                <a:cs typeface="Calibri"/>
              </a:rPr>
              <a:t>partnership with </a:t>
            </a:r>
            <a:r>
              <a:rPr sz="1000" spc="-5" dirty="0">
                <a:solidFill>
                  <a:prstClr val="black"/>
                </a:solidFill>
                <a:cs typeface="Calibri"/>
              </a:rPr>
              <a:t> </a:t>
            </a:r>
            <a:r>
              <a:rPr sz="1000" spc="-10" dirty="0">
                <a:solidFill>
                  <a:prstClr val="black"/>
                </a:solidFill>
                <a:cs typeface="Calibri"/>
              </a:rPr>
              <a:t>EURACAN,</a:t>
            </a:r>
            <a:r>
              <a:rPr sz="1000" spc="-5" dirty="0">
                <a:solidFill>
                  <a:prstClr val="black"/>
                </a:solidFill>
                <a:cs typeface="Calibri"/>
              </a:rPr>
              <a:t> </a:t>
            </a:r>
            <a:r>
              <a:rPr sz="1000" spc="-10" dirty="0">
                <a:solidFill>
                  <a:prstClr val="black"/>
                </a:solidFill>
                <a:cs typeface="Calibri"/>
              </a:rPr>
              <a:t>GENTURIS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ERN</a:t>
            </a:r>
            <a:r>
              <a:rPr sz="1000" spc="-5" dirty="0">
                <a:solidFill>
                  <a:prstClr val="black"/>
                </a:solidFill>
                <a:cs typeface="Calibri"/>
              </a:rPr>
              <a:t> </a:t>
            </a:r>
            <a:r>
              <a:rPr sz="1000" spc="-15" dirty="0">
                <a:solidFill>
                  <a:prstClr val="black"/>
                </a:solidFill>
                <a:cs typeface="Calibri"/>
              </a:rPr>
              <a:t>PaedCan</a:t>
            </a:r>
            <a:r>
              <a:rPr sz="1000" spc="-10" dirty="0">
                <a:solidFill>
                  <a:prstClr val="black"/>
                </a:solidFill>
                <a:cs typeface="Calibri"/>
              </a:rPr>
              <a:t> during</a:t>
            </a:r>
            <a:r>
              <a:rPr sz="1000" spc="-5" dirty="0">
                <a:solidFill>
                  <a:prstClr val="black"/>
                </a:solidFill>
                <a:cs typeface="Calibri"/>
              </a:rPr>
              <a:t> </a:t>
            </a:r>
            <a:r>
              <a:rPr sz="1000" spc="-15" dirty="0">
                <a:solidFill>
                  <a:prstClr val="black"/>
                </a:solidFill>
                <a:cs typeface="Calibri"/>
              </a:rPr>
              <a:t>a</a:t>
            </a:r>
            <a:r>
              <a:rPr sz="1000" spc="-10" dirty="0">
                <a:solidFill>
                  <a:prstClr val="black"/>
                </a:solidFill>
                <a:cs typeface="Calibri"/>
              </a:rPr>
              <a:t> </a:t>
            </a:r>
            <a:r>
              <a:rPr sz="1000" spc="-5" dirty="0">
                <a:solidFill>
                  <a:prstClr val="black"/>
                </a:solidFill>
                <a:cs typeface="Calibri"/>
              </a:rPr>
              <a:t>virtual </a:t>
            </a:r>
            <a:r>
              <a:rPr sz="1000" dirty="0">
                <a:solidFill>
                  <a:prstClr val="black"/>
                </a:solidFill>
                <a:cs typeface="Calibri"/>
              </a:rPr>
              <a:t> </a:t>
            </a:r>
            <a:r>
              <a:rPr sz="1000" spc="-10" dirty="0">
                <a:solidFill>
                  <a:prstClr val="black"/>
                </a:solidFill>
                <a:cs typeface="Calibri"/>
              </a:rPr>
              <a:t>consensus meeting that was held on 5 December 2020. The </a:t>
            </a:r>
            <a:r>
              <a:rPr sz="1000" spc="-5" dirty="0">
                <a:solidFill>
                  <a:prstClr val="black"/>
                </a:solidFill>
                <a:cs typeface="Calibri"/>
              </a:rPr>
              <a:t> </a:t>
            </a:r>
            <a:r>
              <a:rPr sz="1000" spc="-10" dirty="0">
                <a:solidFill>
                  <a:prstClr val="black"/>
                </a:solidFill>
                <a:cs typeface="Calibri"/>
              </a:rPr>
              <a:t>CPG was developed </a:t>
            </a:r>
            <a:r>
              <a:rPr sz="1000" spc="-5" dirty="0">
                <a:solidFill>
                  <a:prstClr val="black"/>
                </a:solidFill>
                <a:cs typeface="Calibri"/>
              </a:rPr>
              <a:t>in </a:t>
            </a:r>
            <a:r>
              <a:rPr sz="1000" spc="-10" dirty="0">
                <a:solidFill>
                  <a:prstClr val="black"/>
                </a:solidFill>
                <a:cs typeface="Calibri"/>
              </a:rPr>
              <a:t>accordance with the ESMO </a:t>
            </a:r>
            <a:r>
              <a:rPr sz="1000" spc="-15" dirty="0">
                <a:solidFill>
                  <a:prstClr val="black"/>
                </a:solidFill>
                <a:cs typeface="Calibri"/>
              </a:rPr>
              <a:t>standard </a:t>
            </a:r>
            <a:r>
              <a:rPr sz="1000" spc="-10" dirty="0">
                <a:solidFill>
                  <a:prstClr val="black"/>
                </a:solidFill>
                <a:cs typeface="Calibri"/>
              </a:rPr>
              <a:t> operating</a:t>
            </a:r>
            <a:r>
              <a:rPr sz="1000" spc="-5" dirty="0">
                <a:solidFill>
                  <a:prstClr val="black"/>
                </a:solidFill>
                <a:cs typeface="Calibri"/>
              </a:rPr>
              <a:t> </a:t>
            </a:r>
            <a:r>
              <a:rPr sz="1000" spc="-10" dirty="0">
                <a:solidFill>
                  <a:prstClr val="black"/>
                </a:solidFill>
                <a:cs typeface="Calibri"/>
              </a:rPr>
              <a:t>procedures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CPG</a:t>
            </a:r>
            <a:r>
              <a:rPr sz="1000" spc="-5" dirty="0">
                <a:solidFill>
                  <a:prstClr val="black"/>
                </a:solidFill>
                <a:cs typeface="Calibri"/>
              </a:rPr>
              <a:t> </a:t>
            </a:r>
            <a:r>
              <a:rPr sz="1000" spc="-10" dirty="0">
                <a:solidFill>
                  <a:prstClr val="black"/>
                </a:solidFill>
                <a:cs typeface="Calibri"/>
              </a:rPr>
              <a:t>development</a:t>
            </a:r>
            <a:r>
              <a:rPr sz="1000" spc="-5" dirty="0">
                <a:solidFill>
                  <a:prstClr val="black"/>
                </a:solidFill>
                <a:cs typeface="Calibri"/>
              </a:rPr>
              <a:t> </a:t>
            </a:r>
            <a:r>
              <a:rPr sz="1000" spc="-15" dirty="0">
                <a:solidFill>
                  <a:prstClr val="black"/>
                </a:solidFill>
                <a:cs typeface="Calibri"/>
              </a:rPr>
              <a:t>(</a:t>
            </a:r>
            <a:r>
              <a:rPr sz="1000" spc="-15" dirty="0">
                <a:solidFill>
                  <a:srgbClr val="007FAC"/>
                </a:solidFill>
                <a:cs typeface="Calibri"/>
                <a:hlinkClick r:id="rId2"/>
              </a:rPr>
              <a:t>http://www. </a:t>
            </a:r>
            <a:r>
              <a:rPr sz="1000" spc="-10" dirty="0">
                <a:solidFill>
                  <a:srgbClr val="007FAC"/>
                </a:solidFill>
                <a:cs typeface="Calibri"/>
              </a:rPr>
              <a:t> </a:t>
            </a:r>
            <a:r>
              <a:rPr sz="1000" spc="-5" dirty="0">
                <a:solidFill>
                  <a:srgbClr val="007FAC"/>
                </a:solidFill>
                <a:cs typeface="Calibri"/>
                <a:hlinkClick r:id="rId2"/>
              </a:rPr>
              <a:t>esmo.org/Guidelines/ESMO-Guidelines-Methodology</a:t>
            </a:r>
            <a:r>
              <a:rPr sz="1000" spc="-5" dirty="0">
                <a:solidFill>
                  <a:prstClr val="black"/>
                </a:solidFill>
                <a:cs typeface="Calibri"/>
              </a:rPr>
              <a:t>). </a:t>
            </a:r>
            <a:r>
              <a:rPr sz="1000" spc="-15" dirty="0">
                <a:solidFill>
                  <a:prstClr val="black"/>
                </a:solidFill>
                <a:cs typeface="Calibri"/>
              </a:rPr>
              <a:t>Rec- </a:t>
            </a:r>
            <a:r>
              <a:rPr sz="1000" spc="-215" dirty="0">
                <a:solidFill>
                  <a:prstClr val="black"/>
                </a:solidFill>
                <a:cs typeface="Calibri"/>
              </a:rPr>
              <a:t> </a:t>
            </a:r>
            <a:r>
              <a:rPr sz="1000" spc="-10" dirty="0">
                <a:solidFill>
                  <a:prstClr val="black"/>
                </a:solidFill>
                <a:cs typeface="Calibri"/>
              </a:rPr>
              <a:t>ommended interventions are intended to correspond to the </a:t>
            </a:r>
            <a:r>
              <a:rPr sz="1000" spc="-5" dirty="0">
                <a:solidFill>
                  <a:prstClr val="black"/>
                </a:solidFill>
                <a:cs typeface="Calibri"/>
              </a:rPr>
              <a:t> </a:t>
            </a:r>
            <a:r>
              <a:rPr sz="1000" spc="-10" dirty="0">
                <a:solidFill>
                  <a:prstClr val="black"/>
                </a:solidFill>
                <a:latin typeface="Arial MT"/>
                <a:cs typeface="Arial MT"/>
              </a:rPr>
              <a:t>‘</a:t>
            </a:r>
            <a:r>
              <a:rPr sz="1000" spc="-10" dirty="0">
                <a:solidFill>
                  <a:prstClr val="black"/>
                </a:solidFill>
                <a:cs typeface="Calibri"/>
              </a:rPr>
              <a:t>standard</a:t>
            </a:r>
            <a:r>
              <a:rPr sz="1000" spc="-10" dirty="0">
                <a:solidFill>
                  <a:prstClr val="black"/>
                </a:solidFill>
                <a:latin typeface="Arial MT"/>
                <a:cs typeface="Arial MT"/>
              </a:rPr>
              <a:t>’ </a:t>
            </a:r>
            <a:r>
              <a:rPr sz="1000" spc="-10" dirty="0">
                <a:solidFill>
                  <a:prstClr val="black"/>
                </a:solidFill>
                <a:cs typeface="Calibri"/>
              </a:rPr>
              <a:t>approaches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diagnosis,</a:t>
            </a:r>
            <a:r>
              <a:rPr sz="1000" spc="-5" dirty="0">
                <a:solidFill>
                  <a:prstClr val="black"/>
                </a:solidFill>
                <a:cs typeface="Calibri"/>
              </a:rPr>
              <a:t> </a:t>
            </a:r>
            <a:r>
              <a:rPr sz="1000" spc="-10" dirty="0">
                <a:solidFill>
                  <a:prstClr val="black"/>
                </a:solidFill>
                <a:cs typeface="Calibri"/>
              </a:rPr>
              <a:t>treatment</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survi- </a:t>
            </a:r>
            <a:r>
              <a:rPr sz="1000" spc="-5" dirty="0">
                <a:solidFill>
                  <a:prstClr val="black"/>
                </a:solidFill>
                <a:cs typeface="Calibri"/>
              </a:rPr>
              <a:t> </a:t>
            </a:r>
            <a:r>
              <a:rPr sz="1000" spc="-10" dirty="0">
                <a:solidFill>
                  <a:prstClr val="black"/>
                </a:solidFill>
                <a:cs typeface="Calibri"/>
              </a:rPr>
              <a:t>vorship on BS, according to current consensus among the </a:t>
            </a:r>
            <a:r>
              <a:rPr sz="1000" spc="-5" dirty="0">
                <a:solidFill>
                  <a:prstClr val="black"/>
                </a:solidFill>
                <a:cs typeface="Calibri"/>
              </a:rPr>
              <a:t> </a:t>
            </a:r>
            <a:r>
              <a:rPr sz="1000" spc="-10" dirty="0">
                <a:solidFill>
                  <a:prstClr val="black"/>
                </a:solidFill>
                <a:cs typeface="Calibri"/>
              </a:rPr>
              <a:t>European </a:t>
            </a:r>
            <a:r>
              <a:rPr sz="1000" spc="-5" dirty="0">
                <a:solidFill>
                  <a:prstClr val="black"/>
                </a:solidFill>
                <a:cs typeface="Calibri"/>
              </a:rPr>
              <a:t>multidisciplinary </a:t>
            </a:r>
            <a:r>
              <a:rPr sz="1000" spc="-10" dirty="0">
                <a:solidFill>
                  <a:prstClr val="black"/>
                </a:solidFill>
                <a:cs typeface="Calibri"/>
              </a:rPr>
              <a:t>sarcoma community of experts. </a:t>
            </a:r>
            <a:r>
              <a:rPr sz="1000" spc="-5" dirty="0">
                <a:solidFill>
                  <a:prstClr val="black"/>
                </a:solidFill>
                <a:cs typeface="Calibri"/>
              </a:rPr>
              <a:t> </a:t>
            </a:r>
            <a:r>
              <a:rPr sz="1000" spc="-10" dirty="0">
                <a:solidFill>
                  <a:prstClr val="black"/>
                </a:solidFill>
                <a:cs typeface="Calibri"/>
              </a:rPr>
              <a:t>This community</a:t>
            </a:r>
            <a:r>
              <a:rPr sz="1000" spc="-5" dirty="0">
                <a:solidFill>
                  <a:prstClr val="black"/>
                </a:solidFill>
                <a:cs typeface="Calibri"/>
              </a:rPr>
              <a:t> </a:t>
            </a:r>
            <a:r>
              <a:rPr sz="1000" spc="-10" dirty="0">
                <a:solidFill>
                  <a:prstClr val="black"/>
                </a:solidFill>
                <a:cs typeface="Calibri"/>
              </a:rPr>
              <a:t>was</a:t>
            </a:r>
            <a:r>
              <a:rPr sz="1000" spc="-5" dirty="0">
                <a:solidFill>
                  <a:prstClr val="black"/>
                </a:solidFill>
                <a:cs typeface="Calibri"/>
              </a:rPr>
              <a:t> </a:t>
            </a:r>
            <a:r>
              <a:rPr sz="1000" spc="-15" dirty="0">
                <a:solidFill>
                  <a:prstClr val="black"/>
                </a:solidFill>
                <a:cs typeface="Calibri"/>
              </a:rPr>
              <a:t>represented</a:t>
            </a:r>
            <a:r>
              <a:rPr sz="1000" spc="-10" dirty="0">
                <a:solidFill>
                  <a:prstClr val="black"/>
                </a:solidFill>
                <a:cs typeface="Calibri"/>
              </a:rPr>
              <a:t> by the</a:t>
            </a:r>
            <a:r>
              <a:rPr sz="1000" spc="-5" dirty="0">
                <a:solidFill>
                  <a:prstClr val="black"/>
                </a:solidFill>
                <a:cs typeface="Calibri"/>
              </a:rPr>
              <a:t> </a:t>
            </a:r>
            <a:r>
              <a:rPr sz="1000" spc="-10" dirty="0">
                <a:solidFill>
                  <a:prstClr val="black"/>
                </a:solidFill>
                <a:cs typeface="Calibri"/>
              </a:rPr>
              <a:t>members of the </a:t>
            </a:r>
            <a:r>
              <a:rPr sz="1000" spc="-5" dirty="0">
                <a:solidFill>
                  <a:prstClr val="black"/>
                </a:solidFill>
                <a:cs typeface="Calibri"/>
              </a:rPr>
              <a:t> </a:t>
            </a:r>
            <a:r>
              <a:rPr sz="1000" spc="-10" dirty="0">
                <a:solidFill>
                  <a:prstClr val="black"/>
                </a:solidFill>
                <a:cs typeface="Calibri"/>
              </a:rPr>
              <a:t>ESMO</a:t>
            </a:r>
            <a:r>
              <a:rPr sz="1000" spc="-5" dirty="0">
                <a:solidFill>
                  <a:prstClr val="black"/>
                </a:solidFill>
                <a:cs typeface="Calibri"/>
              </a:rPr>
              <a:t> </a:t>
            </a:r>
            <a:r>
              <a:rPr sz="1000" spc="-10" dirty="0">
                <a:solidFill>
                  <a:prstClr val="black"/>
                </a:solidFill>
                <a:cs typeface="Calibri"/>
              </a:rPr>
              <a:t>Sarcoma</a:t>
            </a:r>
            <a:r>
              <a:rPr sz="1000" spc="-5" dirty="0">
                <a:solidFill>
                  <a:prstClr val="black"/>
                </a:solidFill>
                <a:cs typeface="Calibri"/>
              </a:rPr>
              <a:t> </a:t>
            </a:r>
            <a:r>
              <a:rPr sz="1000" spc="-10" dirty="0">
                <a:solidFill>
                  <a:prstClr val="black"/>
                </a:solidFill>
                <a:cs typeface="Calibri"/>
              </a:rPr>
              <a:t>Faculty</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experts</a:t>
            </a:r>
            <a:r>
              <a:rPr sz="1000" spc="-5" dirty="0">
                <a:solidFill>
                  <a:prstClr val="black"/>
                </a:solidFill>
                <a:cs typeface="Calibri"/>
              </a:rPr>
              <a:t> </a:t>
            </a:r>
            <a:r>
              <a:rPr sz="1000" spc="-10" dirty="0">
                <a:solidFill>
                  <a:prstClr val="black"/>
                </a:solidFill>
                <a:cs typeface="Calibri"/>
              </a:rPr>
              <a:t>appointed</a:t>
            </a:r>
            <a:r>
              <a:rPr sz="1000" spc="-5" dirty="0">
                <a:solidFill>
                  <a:prstClr val="black"/>
                </a:solidFill>
                <a:cs typeface="Calibri"/>
              </a:rPr>
              <a:t> </a:t>
            </a:r>
            <a:r>
              <a:rPr sz="1000" spc="-10" dirty="0">
                <a:solidFill>
                  <a:prstClr val="black"/>
                </a:solidFill>
                <a:cs typeface="Calibri"/>
              </a:rPr>
              <a:t>by</a:t>
            </a:r>
            <a:r>
              <a:rPr sz="1000" spc="-5" dirty="0">
                <a:solidFill>
                  <a:prstClr val="black"/>
                </a:solidFill>
                <a:cs typeface="Calibri"/>
              </a:rPr>
              <a:t> </a:t>
            </a:r>
            <a:r>
              <a:rPr sz="1000" spc="-10" dirty="0">
                <a:solidFill>
                  <a:prstClr val="black"/>
                </a:solidFill>
                <a:cs typeface="Calibri"/>
              </a:rPr>
              <a:t>all</a:t>
            </a:r>
            <a:r>
              <a:rPr sz="1000" spc="-5" dirty="0">
                <a:solidFill>
                  <a:prstClr val="black"/>
                </a:solidFill>
                <a:cs typeface="Calibri"/>
              </a:rPr>
              <a:t> in- </a:t>
            </a:r>
            <a:r>
              <a:rPr sz="1000" dirty="0">
                <a:solidFill>
                  <a:prstClr val="black"/>
                </a:solidFill>
                <a:cs typeface="Calibri"/>
              </a:rPr>
              <a:t> </a:t>
            </a:r>
            <a:r>
              <a:rPr sz="1000" spc="-10" dirty="0">
                <a:solidFill>
                  <a:prstClr val="black"/>
                </a:solidFill>
                <a:cs typeface="Calibri"/>
              </a:rPr>
              <a:t>stitutions belonging to the Sarcoma domain of EURACAN- </a:t>
            </a:r>
            <a:r>
              <a:rPr sz="1000" spc="-5" dirty="0">
                <a:solidFill>
                  <a:prstClr val="black"/>
                </a:solidFill>
                <a:cs typeface="Calibri"/>
              </a:rPr>
              <a:t> </a:t>
            </a:r>
            <a:r>
              <a:rPr sz="1000" spc="-10" dirty="0">
                <a:solidFill>
                  <a:prstClr val="black"/>
                </a:solidFill>
                <a:cs typeface="Calibri"/>
              </a:rPr>
              <a:t>GENTURIS-ERN</a:t>
            </a:r>
            <a:r>
              <a:rPr sz="1000" spc="100" dirty="0">
                <a:solidFill>
                  <a:prstClr val="black"/>
                </a:solidFill>
                <a:cs typeface="Calibri"/>
              </a:rPr>
              <a:t> </a:t>
            </a:r>
            <a:r>
              <a:rPr sz="1000" spc="-15" dirty="0">
                <a:solidFill>
                  <a:prstClr val="black"/>
                </a:solidFill>
                <a:cs typeface="Calibri"/>
              </a:rPr>
              <a:t>PaedCan.</a:t>
            </a:r>
            <a:endParaRPr sz="1000">
              <a:solidFill>
                <a:prstClr val="black"/>
              </a:solidFill>
              <a:cs typeface="Calibri"/>
            </a:endParaRPr>
          </a:p>
        </p:txBody>
      </p:sp>
      <p:sp>
        <p:nvSpPr>
          <p:cNvPr id="45" name="object 45"/>
          <p:cNvSpPr txBox="1"/>
          <p:nvPr/>
        </p:nvSpPr>
        <p:spPr>
          <a:xfrm>
            <a:off x="890909"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46" name="object 46"/>
          <p:cNvSpPr txBox="1"/>
          <p:nvPr/>
        </p:nvSpPr>
        <p:spPr>
          <a:xfrm>
            <a:off x="7554850"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40" dirty="0">
                <a:solidFill>
                  <a:srgbClr val="DAC0CE"/>
                </a:solidFill>
                <a:latin typeface="Arial MT"/>
                <a:cs typeface="Arial MT"/>
              </a:rPr>
              <a:t> </a:t>
            </a:r>
            <a:r>
              <a:rPr sz="1200" spc="-30" dirty="0">
                <a:solidFill>
                  <a:srgbClr val="DAC0CE"/>
                </a:solidFill>
                <a:latin typeface="Arial MT"/>
                <a:cs typeface="Arial MT"/>
              </a:rPr>
              <a:t>of</a:t>
            </a:r>
            <a:r>
              <a:rPr sz="1200" spc="30"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47" name="object 47"/>
          <p:cNvSpPr txBox="1"/>
          <p:nvPr/>
        </p:nvSpPr>
        <p:spPr>
          <a:xfrm>
            <a:off x="890909" y="9690626"/>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rPr>
              <a:t>Volume</a:t>
            </a:r>
            <a:r>
              <a:rPr sz="900" spc="40" dirty="0">
                <a:solidFill>
                  <a:prstClr val="black"/>
                </a:solidFill>
                <a:latin typeface="Arial MT"/>
                <a:cs typeface="Arial MT"/>
              </a:rPr>
              <a:t> </a:t>
            </a:r>
            <a:r>
              <a:rPr sz="900" spc="-75" dirty="0">
                <a:solidFill>
                  <a:prstClr val="black"/>
                </a:solidFill>
                <a:latin typeface="Arial MT"/>
                <a:cs typeface="Arial MT"/>
              </a:rPr>
              <a:t>32</a:t>
            </a:r>
            <a:r>
              <a:rPr sz="900" spc="235"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85" dirty="0">
                <a:solidFill>
                  <a:prstClr val="black"/>
                </a:solidFill>
                <a:latin typeface="Arial MT"/>
                <a:cs typeface="Arial MT"/>
              </a:rPr>
              <a:t>Issue</a:t>
            </a:r>
            <a:r>
              <a:rPr sz="900" spc="45" dirty="0">
                <a:solidFill>
                  <a:prstClr val="black"/>
                </a:solidFill>
                <a:latin typeface="Arial MT"/>
                <a:cs typeface="Arial MT"/>
              </a:rPr>
              <a:t> </a:t>
            </a:r>
            <a:r>
              <a:rPr sz="900" spc="-75" dirty="0">
                <a:solidFill>
                  <a:prstClr val="black"/>
                </a:solidFill>
                <a:latin typeface="Arial MT"/>
                <a:cs typeface="Arial MT"/>
              </a:rPr>
              <a:t>12</a:t>
            </a:r>
            <a:r>
              <a:rPr sz="900" spc="240"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75" dirty="0">
                <a:solidFill>
                  <a:prstClr val="black"/>
                </a:solidFill>
                <a:latin typeface="Arial MT"/>
                <a:cs typeface="Arial MT"/>
              </a:rPr>
              <a:t>2021</a:t>
            </a:r>
            <a:endParaRPr sz="900">
              <a:solidFill>
                <a:prstClr val="black"/>
              </a:solidFill>
              <a:latin typeface="Arial MT"/>
              <a:cs typeface="Arial MT"/>
            </a:endParaRPr>
          </a:p>
        </p:txBody>
      </p:sp>
      <p:sp>
        <p:nvSpPr>
          <p:cNvPr id="48" name="object 48"/>
          <p:cNvSpPr txBox="1"/>
          <p:nvPr/>
        </p:nvSpPr>
        <p:spPr>
          <a:xfrm>
            <a:off x="5858406" y="9690626"/>
            <a:ext cx="2697730" cy="150682"/>
          </a:xfrm>
          <a:prstGeom prst="rect">
            <a:avLst/>
          </a:prstGeom>
        </p:spPr>
        <p:txBody>
          <a:bodyPr vert="horz" wrap="square" lIns="0" tIns="12065" rIns="0" bIns="0" rtlCol="0">
            <a:spAutoFit/>
          </a:bodyPr>
          <a:lstStyle/>
          <a:p>
            <a:pPr marL="12700">
              <a:spcBef>
                <a:spcPts val="95"/>
              </a:spcBef>
            </a:pPr>
            <a:r>
              <a:rPr sz="900" spc="-50" dirty="0">
                <a:solidFill>
                  <a:srgbClr val="007FAC"/>
                </a:solidFill>
                <a:latin typeface="Arial MT"/>
                <a:cs typeface="Arial MT"/>
              </a:rPr>
              <a:t>https://doi.org/</a:t>
            </a:r>
            <a:r>
              <a:rPr sz="900" spc="-50" dirty="0">
                <a:solidFill>
                  <a:srgbClr val="007FAC"/>
                </a:solidFill>
                <a:latin typeface="Arial MT"/>
                <a:cs typeface="Arial MT"/>
                <a:hlinkClick r:id="rId3"/>
              </a:rPr>
              <a:t>10.1016/j.annonc.2021.08.1995</a:t>
            </a:r>
            <a:endParaRPr sz="900">
              <a:solidFill>
                <a:prstClr val="black"/>
              </a:solidFill>
              <a:latin typeface="Arial MT"/>
              <a:cs typeface="Arial MT"/>
            </a:endParaRPr>
          </a:p>
        </p:txBody>
      </p:sp>
      <p:sp>
        <p:nvSpPr>
          <p:cNvPr id="49" name="object 49"/>
          <p:cNvSpPr txBox="1"/>
          <p:nvPr/>
        </p:nvSpPr>
        <p:spPr>
          <a:xfrm>
            <a:off x="8801872" y="9690626"/>
            <a:ext cx="357837" cy="150682"/>
          </a:xfrm>
          <a:prstGeom prst="rect">
            <a:avLst/>
          </a:prstGeom>
        </p:spPr>
        <p:txBody>
          <a:bodyPr vert="horz" wrap="square" lIns="0" tIns="12065" rIns="0" bIns="0" rtlCol="0">
            <a:spAutoFit/>
          </a:bodyPr>
          <a:lstStyle/>
          <a:p>
            <a:pPr marL="12700">
              <a:spcBef>
                <a:spcPts val="95"/>
              </a:spcBef>
            </a:pPr>
            <a:r>
              <a:rPr sz="900" spc="-10" dirty="0">
                <a:solidFill>
                  <a:prstClr val="black"/>
                </a:solidFill>
                <a:latin typeface="Arial MT"/>
                <a:cs typeface="Arial MT"/>
                <a:hlinkClick r:id="rId3"/>
              </a:rPr>
              <a:t>1531</a:t>
            </a:r>
            <a:endParaRPr sz="900">
              <a:solidFill>
                <a:prstClr val="black"/>
              </a:solidFill>
              <a:latin typeface="Arial MT"/>
              <a:cs typeface="Arial MT"/>
            </a:endParaRPr>
          </a:p>
        </p:txBody>
      </p:sp>
    </p:spTree>
    <p:extLst>
      <p:ext uri="{BB962C8B-B14F-4D97-AF65-F5344CB8AC3E}">
        <p14:creationId xmlns:p14="http://schemas.microsoft.com/office/powerpoint/2010/main" val="2437307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8087" y="759337"/>
            <a:ext cx="4069986" cy="1704954"/>
          </a:xfrm>
          <a:prstGeom prst="rect">
            <a:avLst/>
          </a:prstGeom>
        </p:spPr>
        <p:txBody>
          <a:bodyPr vert="horz" wrap="square" lIns="0" tIns="12065" rIns="0" bIns="0" rtlCol="0">
            <a:spAutoFit/>
          </a:bodyPr>
          <a:lstStyle/>
          <a:p>
            <a:pPr marL="38100" marR="30480" indent="126364" algn="just">
              <a:spcBef>
                <a:spcPts val="95"/>
              </a:spcBef>
            </a:pPr>
            <a:r>
              <a:rPr sz="1000" spc="-25" dirty="0">
                <a:solidFill>
                  <a:prstClr val="black"/>
                </a:solidFill>
                <a:cs typeface="Calibri"/>
              </a:rPr>
              <a:t>Experimental interventions considered </a:t>
            </a:r>
            <a:r>
              <a:rPr sz="1000" spc="-15" dirty="0">
                <a:solidFill>
                  <a:prstClr val="black"/>
                </a:solidFill>
                <a:cs typeface="Calibri"/>
              </a:rPr>
              <a:t>to </a:t>
            </a:r>
            <a:r>
              <a:rPr sz="1000" spc="-20" dirty="0">
                <a:solidFill>
                  <a:prstClr val="black"/>
                </a:solidFill>
                <a:cs typeface="Calibri"/>
              </a:rPr>
              <a:t>be </a:t>
            </a:r>
            <a:r>
              <a:rPr sz="1000" spc="-35" dirty="0">
                <a:solidFill>
                  <a:prstClr val="black"/>
                </a:solidFill>
                <a:cs typeface="Calibri"/>
              </a:rPr>
              <a:t>bene</a:t>
            </a:r>
            <a:r>
              <a:rPr sz="1000" spc="-35" dirty="0">
                <a:solidFill>
                  <a:prstClr val="black"/>
                </a:solidFill>
                <a:latin typeface="Lucida Sans Unicode"/>
                <a:cs typeface="Lucida Sans Unicode"/>
              </a:rPr>
              <a:t>fi</a:t>
            </a:r>
            <a:r>
              <a:rPr sz="1000" spc="-35" dirty="0">
                <a:solidFill>
                  <a:prstClr val="black"/>
                </a:solidFill>
                <a:cs typeface="Calibri"/>
              </a:rPr>
              <a:t>cial </a:t>
            </a:r>
            <a:r>
              <a:rPr sz="1000" spc="-25" dirty="0">
                <a:solidFill>
                  <a:prstClr val="black"/>
                </a:solidFill>
                <a:cs typeface="Calibri"/>
              </a:rPr>
              <a:t>are </a:t>
            </a:r>
            <a:r>
              <a:rPr sz="1000" spc="-20" dirty="0">
                <a:solidFill>
                  <a:prstClr val="black"/>
                </a:solidFill>
                <a:cs typeface="Calibri"/>
              </a:rPr>
              <a:t> labelled</a:t>
            </a:r>
            <a:r>
              <a:rPr sz="1000" spc="-15" dirty="0">
                <a:solidFill>
                  <a:prstClr val="black"/>
                </a:solidFill>
                <a:cs typeface="Calibri"/>
              </a:rPr>
              <a:t> </a:t>
            </a:r>
            <a:r>
              <a:rPr sz="1000" spc="-20" dirty="0">
                <a:solidFill>
                  <a:prstClr val="black"/>
                </a:solidFill>
                <a:cs typeface="Calibri"/>
              </a:rPr>
              <a:t>as</a:t>
            </a:r>
            <a:r>
              <a:rPr sz="1000" spc="-15" dirty="0">
                <a:solidFill>
                  <a:prstClr val="black"/>
                </a:solidFill>
                <a:cs typeface="Calibri"/>
              </a:rPr>
              <a:t> </a:t>
            </a:r>
            <a:r>
              <a:rPr sz="1000" spc="-30" dirty="0">
                <a:solidFill>
                  <a:prstClr val="black"/>
                </a:solidFill>
                <a:latin typeface="Arial MT"/>
                <a:cs typeface="Arial MT"/>
              </a:rPr>
              <a:t>‘</a:t>
            </a:r>
            <a:r>
              <a:rPr sz="1000" spc="-30" dirty="0">
                <a:solidFill>
                  <a:prstClr val="black"/>
                </a:solidFill>
                <a:cs typeface="Calibri"/>
              </a:rPr>
              <a:t>investigational</a:t>
            </a:r>
            <a:r>
              <a:rPr sz="1000" spc="-30" dirty="0">
                <a:solidFill>
                  <a:prstClr val="black"/>
                </a:solidFill>
                <a:latin typeface="Arial MT"/>
                <a:cs typeface="Arial MT"/>
              </a:rPr>
              <a:t>’</a:t>
            </a:r>
            <a:r>
              <a:rPr sz="1000" spc="-30" dirty="0">
                <a:solidFill>
                  <a:prstClr val="black"/>
                </a:solidFill>
                <a:cs typeface="Calibri"/>
              </a:rPr>
              <a:t>.</a:t>
            </a:r>
            <a:r>
              <a:rPr sz="1000" spc="-25" dirty="0">
                <a:solidFill>
                  <a:prstClr val="black"/>
                </a:solidFill>
                <a:cs typeface="Calibri"/>
              </a:rPr>
              <a:t> </a:t>
            </a:r>
            <a:r>
              <a:rPr sz="1000" spc="-20" dirty="0">
                <a:solidFill>
                  <a:prstClr val="black"/>
                </a:solidFill>
                <a:cs typeface="Calibri"/>
              </a:rPr>
              <a:t>Other</a:t>
            </a:r>
            <a:r>
              <a:rPr sz="1000" spc="-15" dirty="0">
                <a:solidFill>
                  <a:prstClr val="black"/>
                </a:solidFill>
                <a:cs typeface="Calibri"/>
              </a:rPr>
              <a:t> </a:t>
            </a:r>
            <a:r>
              <a:rPr sz="1000" spc="-25" dirty="0">
                <a:solidFill>
                  <a:prstClr val="black"/>
                </a:solidFill>
                <a:cs typeface="Calibri"/>
              </a:rPr>
              <a:t>non-standard</a:t>
            </a:r>
            <a:r>
              <a:rPr sz="1000" spc="-20" dirty="0">
                <a:solidFill>
                  <a:prstClr val="black"/>
                </a:solidFill>
                <a:cs typeface="Calibri"/>
              </a:rPr>
              <a:t> </a:t>
            </a:r>
            <a:r>
              <a:rPr sz="1000" spc="-25" dirty="0">
                <a:solidFill>
                  <a:prstClr val="black"/>
                </a:solidFill>
                <a:cs typeface="Calibri"/>
              </a:rPr>
              <a:t>approaches </a:t>
            </a:r>
            <a:r>
              <a:rPr sz="1000" spc="-215" dirty="0">
                <a:solidFill>
                  <a:prstClr val="black"/>
                </a:solidFill>
                <a:cs typeface="Calibri"/>
              </a:rPr>
              <a:t> </a:t>
            </a:r>
            <a:r>
              <a:rPr sz="1000" spc="-25" dirty="0">
                <a:solidFill>
                  <a:prstClr val="black"/>
                </a:solidFill>
                <a:cs typeface="Calibri"/>
              </a:rPr>
              <a:t>may </a:t>
            </a:r>
            <a:r>
              <a:rPr sz="1000" spc="-20" dirty="0">
                <a:solidFill>
                  <a:prstClr val="black"/>
                </a:solidFill>
                <a:cs typeface="Calibri"/>
              </a:rPr>
              <a:t>be </a:t>
            </a:r>
            <a:r>
              <a:rPr sz="1000" spc="-25" dirty="0">
                <a:solidFill>
                  <a:prstClr val="black"/>
                </a:solidFill>
                <a:cs typeface="Calibri"/>
              </a:rPr>
              <a:t>proposed </a:t>
            </a:r>
            <a:r>
              <a:rPr sz="1000" spc="-15" dirty="0">
                <a:solidFill>
                  <a:prstClr val="black"/>
                </a:solidFill>
                <a:cs typeface="Calibri"/>
              </a:rPr>
              <a:t>to </a:t>
            </a:r>
            <a:r>
              <a:rPr sz="1000" spc="-20" dirty="0">
                <a:solidFill>
                  <a:prstClr val="black"/>
                </a:solidFill>
                <a:cs typeface="Calibri"/>
              </a:rPr>
              <a:t>the single patient as </a:t>
            </a:r>
            <a:r>
              <a:rPr sz="1000" spc="-20" dirty="0">
                <a:solidFill>
                  <a:prstClr val="black"/>
                </a:solidFill>
                <a:latin typeface="Arial MT"/>
                <a:cs typeface="Arial MT"/>
              </a:rPr>
              <a:t>‘</a:t>
            </a:r>
            <a:r>
              <a:rPr sz="1000" spc="-20" dirty="0">
                <a:solidFill>
                  <a:prstClr val="black"/>
                </a:solidFill>
                <a:cs typeface="Calibri"/>
              </a:rPr>
              <a:t>options</a:t>
            </a:r>
            <a:r>
              <a:rPr sz="1000" spc="-20" dirty="0">
                <a:solidFill>
                  <a:prstClr val="black"/>
                </a:solidFill>
                <a:latin typeface="Arial MT"/>
                <a:cs typeface="Arial MT"/>
              </a:rPr>
              <a:t>’ </a:t>
            </a:r>
            <a:r>
              <a:rPr sz="1000" spc="-25" dirty="0">
                <a:solidFill>
                  <a:prstClr val="black"/>
                </a:solidFill>
                <a:cs typeface="Calibri"/>
              </a:rPr>
              <a:t>for </a:t>
            </a:r>
            <a:r>
              <a:rPr sz="1000" spc="-15" dirty="0">
                <a:solidFill>
                  <a:prstClr val="black"/>
                </a:solidFill>
                <a:cs typeface="Calibri"/>
              </a:rPr>
              <a:t>a </a:t>
            </a:r>
            <a:r>
              <a:rPr sz="1000" spc="-25" dirty="0">
                <a:solidFill>
                  <a:prstClr val="black"/>
                </a:solidFill>
                <a:cs typeface="Calibri"/>
              </a:rPr>
              <a:t>shared </a:t>
            </a:r>
            <a:r>
              <a:rPr sz="1000" spc="-220" dirty="0">
                <a:solidFill>
                  <a:prstClr val="black"/>
                </a:solidFill>
                <a:cs typeface="Calibri"/>
              </a:rPr>
              <a:t> </a:t>
            </a:r>
            <a:r>
              <a:rPr sz="1000" spc="-25" dirty="0">
                <a:solidFill>
                  <a:prstClr val="black"/>
                </a:solidFill>
                <a:cs typeface="Calibri"/>
              </a:rPr>
              <a:t>patient</a:t>
            </a:r>
            <a:r>
              <a:rPr sz="1000" spc="195" dirty="0">
                <a:solidFill>
                  <a:prstClr val="black"/>
                </a:solidFill>
                <a:latin typeface="Arial MT"/>
                <a:cs typeface="Arial MT"/>
              </a:rPr>
              <a:t>e</a:t>
            </a:r>
            <a:r>
              <a:rPr sz="1000" spc="-25" dirty="0">
                <a:solidFill>
                  <a:prstClr val="black"/>
                </a:solidFill>
                <a:cs typeface="Calibri"/>
              </a:rPr>
              <a:t>p</a:t>
            </a:r>
            <a:r>
              <a:rPr sz="1000" spc="-35" dirty="0">
                <a:solidFill>
                  <a:prstClr val="black"/>
                </a:solidFill>
                <a:cs typeface="Calibri"/>
              </a:rPr>
              <a:t>h</a:t>
            </a:r>
            <a:r>
              <a:rPr sz="1000" spc="-25" dirty="0">
                <a:solidFill>
                  <a:prstClr val="black"/>
                </a:solidFill>
                <a:cs typeface="Calibri"/>
              </a:rPr>
              <a:t>ysicia</a:t>
            </a:r>
            <a:r>
              <a:rPr sz="1000" spc="-10" dirty="0">
                <a:solidFill>
                  <a:prstClr val="black"/>
                </a:solidFill>
                <a:cs typeface="Calibri"/>
              </a:rPr>
              <a:t>n</a:t>
            </a:r>
            <a:r>
              <a:rPr sz="1000" spc="-65" dirty="0">
                <a:solidFill>
                  <a:prstClr val="black"/>
                </a:solidFill>
                <a:cs typeface="Calibri"/>
              </a:rPr>
              <a:t> </a:t>
            </a:r>
            <a:r>
              <a:rPr sz="1000" spc="-25" dirty="0">
                <a:solidFill>
                  <a:prstClr val="black"/>
                </a:solidFill>
                <a:cs typeface="Calibri"/>
              </a:rPr>
              <a:t>decisio</a:t>
            </a:r>
            <a:r>
              <a:rPr sz="1000" spc="-10" dirty="0">
                <a:solidFill>
                  <a:prstClr val="black"/>
                </a:solidFill>
                <a:cs typeface="Calibri"/>
              </a:rPr>
              <a:t>n</a:t>
            </a:r>
            <a:r>
              <a:rPr sz="1000" spc="-65" dirty="0">
                <a:solidFill>
                  <a:prstClr val="black"/>
                </a:solidFill>
                <a:cs typeface="Calibri"/>
              </a:rPr>
              <a:t> </a:t>
            </a:r>
            <a:r>
              <a:rPr sz="1000" spc="-25" dirty="0">
                <a:solidFill>
                  <a:prstClr val="black"/>
                </a:solidFill>
                <a:cs typeface="Calibri"/>
              </a:rPr>
              <a:t>i</a:t>
            </a:r>
            <a:r>
              <a:rPr sz="1000" spc="-10" dirty="0">
                <a:solidFill>
                  <a:prstClr val="black"/>
                </a:solidFill>
                <a:cs typeface="Calibri"/>
              </a:rPr>
              <a:t>n</a:t>
            </a:r>
            <a:r>
              <a:rPr sz="1000" spc="-65" dirty="0">
                <a:solidFill>
                  <a:prstClr val="black"/>
                </a:solidFill>
                <a:cs typeface="Calibri"/>
              </a:rPr>
              <a:t> </a:t>
            </a:r>
            <a:r>
              <a:rPr sz="1000" spc="-25" dirty="0">
                <a:solidFill>
                  <a:prstClr val="black"/>
                </a:solidFill>
                <a:cs typeface="Calibri"/>
              </a:rPr>
              <a:t>condition</a:t>
            </a:r>
            <a:r>
              <a:rPr sz="1000" spc="-10" dirty="0">
                <a:solidFill>
                  <a:prstClr val="black"/>
                </a:solidFill>
                <a:cs typeface="Calibri"/>
              </a:rPr>
              <a:t>s</a:t>
            </a:r>
            <a:r>
              <a:rPr sz="1000" spc="-70" dirty="0">
                <a:solidFill>
                  <a:prstClr val="black"/>
                </a:solidFill>
                <a:cs typeface="Calibri"/>
              </a:rPr>
              <a:t> </a:t>
            </a:r>
            <a:r>
              <a:rPr sz="1000" spc="-25" dirty="0">
                <a:solidFill>
                  <a:prstClr val="black"/>
                </a:solidFill>
                <a:cs typeface="Calibri"/>
              </a:rPr>
              <a:t>o</a:t>
            </a:r>
            <a:r>
              <a:rPr sz="1000" spc="-5" dirty="0">
                <a:solidFill>
                  <a:prstClr val="black"/>
                </a:solidFill>
                <a:cs typeface="Calibri"/>
              </a:rPr>
              <a:t>f</a:t>
            </a:r>
            <a:r>
              <a:rPr sz="1000" spc="-70" dirty="0">
                <a:solidFill>
                  <a:prstClr val="black"/>
                </a:solidFill>
                <a:cs typeface="Calibri"/>
              </a:rPr>
              <a:t> </a:t>
            </a:r>
            <a:r>
              <a:rPr sz="1000" spc="-25" dirty="0">
                <a:solidFill>
                  <a:prstClr val="black"/>
                </a:solidFill>
                <a:cs typeface="Calibri"/>
              </a:rPr>
              <a:t>uncer</a:t>
            </a:r>
            <a:r>
              <a:rPr sz="1000" spc="-40" dirty="0">
                <a:solidFill>
                  <a:prstClr val="black"/>
                </a:solidFill>
                <a:cs typeface="Calibri"/>
              </a:rPr>
              <a:t>t</a:t>
            </a:r>
            <a:r>
              <a:rPr sz="1000" spc="-30" dirty="0">
                <a:solidFill>
                  <a:prstClr val="black"/>
                </a:solidFill>
                <a:cs typeface="Calibri"/>
              </a:rPr>
              <a:t>a</a:t>
            </a:r>
            <a:r>
              <a:rPr sz="1000" spc="-20" dirty="0">
                <a:solidFill>
                  <a:prstClr val="black"/>
                </a:solidFill>
                <a:cs typeface="Calibri"/>
              </a:rPr>
              <a:t>i</a:t>
            </a:r>
            <a:r>
              <a:rPr sz="1000" spc="-10" dirty="0">
                <a:solidFill>
                  <a:prstClr val="black"/>
                </a:solidFill>
                <a:cs typeface="Calibri"/>
              </a:rPr>
              <a:t>n</a:t>
            </a:r>
            <a:r>
              <a:rPr sz="1000" spc="-30" dirty="0">
                <a:solidFill>
                  <a:prstClr val="black"/>
                </a:solidFill>
                <a:cs typeface="Calibri"/>
              </a:rPr>
              <a:t>t</a:t>
            </a:r>
            <a:r>
              <a:rPr sz="1000" spc="-90" dirty="0">
                <a:solidFill>
                  <a:prstClr val="black"/>
                </a:solidFill>
                <a:cs typeface="Calibri"/>
              </a:rPr>
              <a:t>y</a:t>
            </a:r>
            <a:r>
              <a:rPr sz="1000" spc="-15" dirty="0">
                <a:solidFill>
                  <a:prstClr val="black"/>
                </a:solidFill>
                <a:cs typeface="Calibri"/>
              </a:rPr>
              <a:t>,</a:t>
            </a:r>
            <a:r>
              <a:rPr sz="1000" spc="-70" dirty="0">
                <a:solidFill>
                  <a:prstClr val="black"/>
                </a:solidFill>
                <a:cs typeface="Calibri"/>
              </a:rPr>
              <a:t> </a:t>
            </a:r>
            <a:r>
              <a:rPr sz="1000" spc="-30" dirty="0">
                <a:solidFill>
                  <a:prstClr val="black"/>
                </a:solidFill>
                <a:cs typeface="Calibri"/>
              </a:rPr>
              <a:t>a</a:t>
            </a:r>
            <a:r>
              <a:rPr sz="1000" spc="-10" dirty="0">
                <a:solidFill>
                  <a:prstClr val="black"/>
                </a:solidFill>
                <a:cs typeface="Calibri"/>
              </a:rPr>
              <a:t>s</a:t>
            </a:r>
            <a:r>
              <a:rPr sz="1000" spc="-70" dirty="0">
                <a:solidFill>
                  <a:prstClr val="black"/>
                </a:solidFill>
                <a:cs typeface="Calibri"/>
              </a:rPr>
              <a:t> </a:t>
            </a:r>
            <a:r>
              <a:rPr sz="1000" spc="-25" dirty="0">
                <a:solidFill>
                  <a:prstClr val="black"/>
                </a:solidFill>
                <a:cs typeface="Calibri"/>
              </a:rPr>
              <a:t>long  </a:t>
            </a:r>
            <a:r>
              <a:rPr sz="1000" spc="-20" dirty="0">
                <a:solidFill>
                  <a:prstClr val="black"/>
                </a:solidFill>
                <a:cs typeface="Calibri"/>
              </a:rPr>
              <a:t>as </a:t>
            </a:r>
            <a:r>
              <a:rPr sz="1000" spc="-25" dirty="0">
                <a:solidFill>
                  <a:prstClr val="black"/>
                </a:solidFill>
                <a:cs typeface="Calibri"/>
              </a:rPr>
              <a:t>some </a:t>
            </a:r>
            <a:r>
              <a:rPr sz="1000" spc="-20" dirty="0">
                <a:solidFill>
                  <a:prstClr val="black"/>
                </a:solidFill>
                <a:cs typeface="Calibri"/>
              </a:rPr>
              <a:t>supporting </a:t>
            </a:r>
            <a:r>
              <a:rPr sz="1000" spc="-25" dirty="0">
                <a:solidFill>
                  <a:prstClr val="black"/>
                </a:solidFill>
                <a:cs typeface="Calibri"/>
              </a:rPr>
              <a:t>evidence </a:t>
            </a:r>
            <a:r>
              <a:rPr sz="1000" spc="-20" dirty="0">
                <a:solidFill>
                  <a:prstClr val="black"/>
                </a:solidFill>
                <a:cs typeface="Calibri"/>
              </a:rPr>
              <a:t>(though </a:t>
            </a:r>
            <a:r>
              <a:rPr sz="1000" spc="-15" dirty="0">
                <a:solidFill>
                  <a:prstClr val="black"/>
                </a:solidFill>
                <a:cs typeface="Calibri"/>
              </a:rPr>
              <a:t>not </a:t>
            </a:r>
            <a:r>
              <a:rPr sz="1000" spc="-20" dirty="0">
                <a:solidFill>
                  <a:prstClr val="black"/>
                </a:solidFill>
                <a:cs typeface="Calibri"/>
              </a:rPr>
              <a:t>conclusive) </a:t>
            </a:r>
            <a:r>
              <a:rPr sz="1000" spc="-15" dirty="0">
                <a:solidFill>
                  <a:prstClr val="black"/>
                </a:solidFill>
                <a:cs typeface="Calibri"/>
              </a:rPr>
              <a:t>is </a:t>
            </a:r>
            <a:r>
              <a:rPr sz="1000" spc="-25" dirty="0">
                <a:solidFill>
                  <a:prstClr val="black"/>
                </a:solidFill>
                <a:cs typeface="Calibri"/>
              </a:rPr>
              <a:t>avail- </a:t>
            </a:r>
            <a:r>
              <a:rPr sz="1000" spc="-20" dirty="0">
                <a:solidFill>
                  <a:prstClr val="black"/>
                </a:solidFill>
                <a:cs typeface="Calibri"/>
              </a:rPr>
              <a:t> able. Algorithms </a:t>
            </a:r>
            <a:r>
              <a:rPr sz="1000" spc="-25" dirty="0">
                <a:solidFill>
                  <a:prstClr val="black"/>
                </a:solidFill>
                <a:cs typeface="Calibri"/>
              </a:rPr>
              <a:t>accompany </a:t>
            </a:r>
            <a:r>
              <a:rPr sz="1000" spc="-20" dirty="0">
                <a:solidFill>
                  <a:prstClr val="black"/>
                </a:solidFill>
                <a:cs typeface="Calibri"/>
              </a:rPr>
              <a:t>the </a:t>
            </a:r>
            <a:r>
              <a:rPr sz="1000" spc="-25" dirty="0">
                <a:solidFill>
                  <a:prstClr val="black"/>
                </a:solidFill>
                <a:cs typeface="Calibri"/>
              </a:rPr>
              <a:t>text, just </a:t>
            </a:r>
            <a:r>
              <a:rPr sz="1000" spc="-20" dirty="0">
                <a:solidFill>
                  <a:prstClr val="black"/>
                </a:solidFill>
                <a:cs typeface="Calibri"/>
              </a:rPr>
              <a:t>covering the </a:t>
            </a:r>
            <a:r>
              <a:rPr sz="1000" spc="-25" dirty="0">
                <a:solidFill>
                  <a:prstClr val="black"/>
                </a:solidFill>
                <a:cs typeface="Calibri"/>
              </a:rPr>
              <a:t>main </a:t>
            </a:r>
            <a:r>
              <a:rPr sz="1000" spc="-20" dirty="0">
                <a:solidFill>
                  <a:prstClr val="black"/>
                </a:solidFill>
                <a:cs typeface="Calibri"/>
              </a:rPr>
              <a:t> and typical </a:t>
            </a:r>
            <a:r>
              <a:rPr sz="1000" spc="-25" dirty="0">
                <a:solidFill>
                  <a:prstClr val="black"/>
                </a:solidFill>
                <a:cs typeface="Calibri"/>
              </a:rPr>
              <a:t>presentations </a:t>
            </a:r>
            <a:r>
              <a:rPr sz="1000" spc="-15" dirty="0">
                <a:solidFill>
                  <a:prstClr val="black"/>
                </a:solidFill>
                <a:cs typeface="Calibri"/>
              </a:rPr>
              <a:t>of </a:t>
            </a:r>
            <a:r>
              <a:rPr sz="1000" spc="-25" dirty="0">
                <a:solidFill>
                  <a:prstClr val="black"/>
                </a:solidFill>
                <a:cs typeface="Calibri"/>
              </a:rPr>
              <a:t>disease, </a:t>
            </a:r>
            <a:r>
              <a:rPr sz="1000" spc="-20" dirty="0">
                <a:solidFill>
                  <a:prstClr val="black"/>
                </a:solidFill>
                <a:cs typeface="Calibri"/>
              </a:rPr>
              <a:t>and </a:t>
            </a:r>
            <a:r>
              <a:rPr sz="1000" spc="-25" dirty="0">
                <a:solidFill>
                  <a:prstClr val="black"/>
                </a:solidFill>
                <a:cs typeface="Calibri"/>
              </a:rPr>
              <a:t>are exclusively meant </a:t>
            </a:r>
            <a:r>
              <a:rPr sz="1000" spc="-220" dirty="0">
                <a:solidFill>
                  <a:prstClr val="black"/>
                </a:solidFill>
                <a:cs typeface="Calibri"/>
              </a:rPr>
              <a:t> </a:t>
            </a:r>
            <a:r>
              <a:rPr sz="1000" spc="-15" dirty="0">
                <a:solidFill>
                  <a:prstClr val="black"/>
                </a:solidFill>
                <a:cs typeface="Calibri"/>
              </a:rPr>
              <a:t>to </a:t>
            </a:r>
            <a:r>
              <a:rPr sz="1000" spc="-20" dirty="0">
                <a:solidFill>
                  <a:prstClr val="black"/>
                </a:solidFill>
                <a:cs typeface="Calibri"/>
              </a:rPr>
              <a:t>guide the user </a:t>
            </a:r>
            <a:r>
              <a:rPr sz="1000" spc="-25" dirty="0">
                <a:solidFill>
                  <a:prstClr val="black"/>
                </a:solidFill>
                <a:cs typeface="Calibri"/>
              </a:rPr>
              <a:t>reading </a:t>
            </a:r>
            <a:r>
              <a:rPr sz="1000" spc="-20" dirty="0">
                <a:solidFill>
                  <a:prstClr val="black"/>
                </a:solidFill>
                <a:cs typeface="Calibri"/>
              </a:rPr>
              <a:t>the </a:t>
            </a:r>
            <a:r>
              <a:rPr sz="1000" spc="-25" dirty="0">
                <a:solidFill>
                  <a:prstClr val="black"/>
                </a:solidFill>
                <a:cs typeface="Calibri"/>
              </a:rPr>
              <a:t>text. </a:t>
            </a:r>
            <a:r>
              <a:rPr sz="1000" spc="-20" dirty="0">
                <a:solidFill>
                  <a:prstClr val="black"/>
                </a:solidFill>
                <a:cs typeface="Calibri"/>
              </a:rPr>
              <a:t>The </a:t>
            </a:r>
            <a:r>
              <a:rPr sz="1000" spc="-25" dirty="0">
                <a:solidFill>
                  <a:prstClr val="black"/>
                </a:solidFill>
                <a:cs typeface="Calibri"/>
              </a:rPr>
              <a:t>relevant literature has </a:t>
            </a:r>
            <a:r>
              <a:rPr sz="1000" spc="-20" dirty="0">
                <a:solidFill>
                  <a:prstClr val="black"/>
                </a:solidFill>
                <a:cs typeface="Calibri"/>
              </a:rPr>
              <a:t> </a:t>
            </a:r>
            <a:r>
              <a:rPr sz="1000" spc="-25" dirty="0">
                <a:solidFill>
                  <a:prstClr val="black"/>
                </a:solidFill>
                <a:cs typeface="Calibri"/>
              </a:rPr>
              <a:t>been selected </a:t>
            </a:r>
            <a:r>
              <a:rPr sz="1000" spc="-15" dirty="0">
                <a:solidFill>
                  <a:prstClr val="black"/>
                </a:solidFill>
                <a:cs typeface="Calibri"/>
              </a:rPr>
              <a:t>by </a:t>
            </a:r>
            <a:r>
              <a:rPr sz="1000" spc="-20" dirty="0">
                <a:solidFill>
                  <a:prstClr val="black"/>
                </a:solidFill>
                <a:cs typeface="Calibri"/>
              </a:rPr>
              <a:t>the </a:t>
            </a:r>
            <a:r>
              <a:rPr sz="1000" spc="-25" dirty="0">
                <a:solidFill>
                  <a:prstClr val="black"/>
                </a:solidFill>
                <a:cs typeface="Calibri"/>
              </a:rPr>
              <a:t>expert </a:t>
            </a:r>
            <a:r>
              <a:rPr sz="1000" spc="-20" dirty="0">
                <a:solidFill>
                  <a:prstClr val="black"/>
                </a:solidFill>
                <a:cs typeface="Calibri"/>
              </a:rPr>
              <a:t>authors. Levels </a:t>
            </a:r>
            <a:r>
              <a:rPr sz="1000" spc="-15" dirty="0">
                <a:solidFill>
                  <a:prstClr val="black"/>
                </a:solidFill>
                <a:cs typeface="Calibri"/>
              </a:rPr>
              <a:t>of </a:t>
            </a:r>
            <a:r>
              <a:rPr sz="1000" spc="-25" dirty="0">
                <a:solidFill>
                  <a:prstClr val="black"/>
                </a:solidFill>
                <a:cs typeface="Calibri"/>
              </a:rPr>
              <a:t>evidence and </a:t>
            </a:r>
            <a:r>
              <a:rPr sz="1000" spc="-20" dirty="0">
                <a:solidFill>
                  <a:prstClr val="black"/>
                </a:solidFill>
                <a:cs typeface="Calibri"/>
              </a:rPr>
              <a:t> </a:t>
            </a:r>
            <a:r>
              <a:rPr sz="1000" spc="-25" dirty="0">
                <a:solidFill>
                  <a:prstClr val="black"/>
                </a:solidFill>
                <a:cs typeface="Calibri"/>
              </a:rPr>
              <a:t>grades</a:t>
            </a:r>
            <a:r>
              <a:rPr sz="1000" spc="-75" dirty="0">
                <a:solidFill>
                  <a:prstClr val="black"/>
                </a:solidFill>
                <a:cs typeface="Calibri"/>
              </a:rPr>
              <a:t> </a:t>
            </a:r>
            <a:r>
              <a:rPr sz="1000" spc="-15" dirty="0">
                <a:solidFill>
                  <a:prstClr val="black"/>
                </a:solidFill>
                <a:cs typeface="Calibri"/>
              </a:rPr>
              <a:t>of</a:t>
            </a:r>
            <a:r>
              <a:rPr sz="1000" spc="-70" dirty="0">
                <a:solidFill>
                  <a:prstClr val="black"/>
                </a:solidFill>
                <a:cs typeface="Calibri"/>
              </a:rPr>
              <a:t> </a:t>
            </a:r>
            <a:r>
              <a:rPr sz="1000" spc="-25" dirty="0">
                <a:solidFill>
                  <a:prstClr val="black"/>
                </a:solidFill>
                <a:cs typeface="Calibri"/>
              </a:rPr>
              <a:t>recommendation</a:t>
            </a:r>
            <a:r>
              <a:rPr sz="1000" spc="-70" dirty="0">
                <a:solidFill>
                  <a:prstClr val="black"/>
                </a:solidFill>
                <a:cs typeface="Calibri"/>
              </a:rPr>
              <a:t> </a:t>
            </a:r>
            <a:r>
              <a:rPr sz="1000" spc="-25" dirty="0">
                <a:solidFill>
                  <a:prstClr val="black"/>
                </a:solidFill>
                <a:cs typeface="Calibri"/>
              </a:rPr>
              <a:t>have</a:t>
            </a:r>
            <a:r>
              <a:rPr sz="1000" spc="-70" dirty="0">
                <a:solidFill>
                  <a:prstClr val="black"/>
                </a:solidFill>
                <a:cs typeface="Calibri"/>
              </a:rPr>
              <a:t> </a:t>
            </a:r>
            <a:r>
              <a:rPr sz="1000" spc="-25" dirty="0">
                <a:solidFill>
                  <a:prstClr val="black"/>
                </a:solidFill>
                <a:cs typeface="Calibri"/>
              </a:rPr>
              <a:t>been</a:t>
            </a:r>
            <a:r>
              <a:rPr sz="1000" spc="-60" dirty="0">
                <a:solidFill>
                  <a:prstClr val="black"/>
                </a:solidFill>
                <a:cs typeface="Calibri"/>
              </a:rPr>
              <a:t> </a:t>
            </a:r>
            <a:r>
              <a:rPr sz="1000" spc="-20" dirty="0">
                <a:solidFill>
                  <a:prstClr val="black"/>
                </a:solidFill>
                <a:cs typeface="Calibri"/>
              </a:rPr>
              <a:t>applied</a:t>
            </a:r>
            <a:r>
              <a:rPr sz="1000" spc="-70" dirty="0">
                <a:solidFill>
                  <a:prstClr val="black"/>
                </a:solidFill>
                <a:cs typeface="Calibri"/>
              </a:rPr>
              <a:t> </a:t>
            </a:r>
            <a:r>
              <a:rPr sz="1000" spc="-20" dirty="0">
                <a:solidFill>
                  <a:prstClr val="black"/>
                </a:solidFill>
                <a:cs typeface="Calibri"/>
              </a:rPr>
              <a:t>using</a:t>
            </a:r>
            <a:r>
              <a:rPr sz="1000" spc="-80" dirty="0">
                <a:solidFill>
                  <a:prstClr val="black"/>
                </a:solidFill>
                <a:cs typeface="Calibri"/>
              </a:rPr>
              <a:t> </a:t>
            </a:r>
            <a:r>
              <a:rPr sz="1000" spc="-20" dirty="0">
                <a:solidFill>
                  <a:prstClr val="black"/>
                </a:solidFill>
                <a:cs typeface="Calibri"/>
              </a:rPr>
              <a:t>the</a:t>
            </a:r>
            <a:r>
              <a:rPr sz="1000" spc="-70" dirty="0">
                <a:solidFill>
                  <a:prstClr val="black"/>
                </a:solidFill>
                <a:cs typeface="Calibri"/>
              </a:rPr>
              <a:t> </a:t>
            </a:r>
            <a:r>
              <a:rPr sz="1000" spc="-30" dirty="0">
                <a:solidFill>
                  <a:prstClr val="black"/>
                </a:solidFill>
                <a:cs typeface="Calibri"/>
              </a:rPr>
              <a:t>system </a:t>
            </a:r>
            <a:r>
              <a:rPr sz="1000" spc="-210" dirty="0">
                <a:solidFill>
                  <a:prstClr val="black"/>
                </a:solidFill>
                <a:cs typeface="Calibri"/>
              </a:rPr>
              <a:t> </a:t>
            </a:r>
            <a:r>
              <a:rPr sz="1000" spc="-25" dirty="0">
                <a:solidFill>
                  <a:prstClr val="black"/>
                </a:solidFill>
                <a:cs typeface="Calibri"/>
              </a:rPr>
              <a:t>shown</a:t>
            </a:r>
            <a:r>
              <a:rPr sz="1000" spc="-20" dirty="0">
                <a:solidFill>
                  <a:prstClr val="black"/>
                </a:solidFill>
                <a:cs typeface="Calibri"/>
              </a:rPr>
              <a:t> </a:t>
            </a:r>
            <a:r>
              <a:rPr sz="1000" spc="-15" dirty="0">
                <a:solidFill>
                  <a:prstClr val="black"/>
                </a:solidFill>
                <a:cs typeface="Calibri"/>
              </a:rPr>
              <a:t>in</a:t>
            </a:r>
            <a:r>
              <a:rPr sz="1000" spc="-10" dirty="0">
                <a:solidFill>
                  <a:prstClr val="black"/>
                </a:solidFill>
                <a:cs typeface="Calibri"/>
              </a:rPr>
              <a:t> </a:t>
            </a:r>
            <a:r>
              <a:rPr sz="1000" spc="-25" dirty="0">
                <a:solidFill>
                  <a:srgbClr val="007FAC"/>
                </a:solidFill>
                <a:cs typeface="Calibri"/>
              </a:rPr>
              <a:t>Supplementary</a:t>
            </a:r>
            <a:r>
              <a:rPr sz="1000" spc="-20" dirty="0">
                <a:solidFill>
                  <a:srgbClr val="007FAC"/>
                </a:solidFill>
                <a:cs typeface="Calibri"/>
              </a:rPr>
              <a:t> </a:t>
            </a:r>
            <a:r>
              <a:rPr sz="1000" spc="-25" dirty="0">
                <a:solidFill>
                  <a:srgbClr val="007FAC"/>
                </a:solidFill>
                <a:cs typeface="Calibri"/>
              </a:rPr>
              <a:t>Table</a:t>
            </a:r>
            <a:r>
              <a:rPr sz="1000" spc="-20" dirty="0">
                <a:solidFill>
                  <a:srgbClr val="007FAC"/>
                </a:solidFill>
                <a:cs typeface="Calibri"/>
              </a:rPr>
              <a:t> S3</a:t>
            </a:r>
            <a:r>
              <a:rPr sz="1000" spc="-20" dirty="0">
                <a:solidFill>
                  <a:prstClr val="black"/>
                </a:solidFill>
                <a:cs typeface="Calibri"/>
              </a:rPr>
              <a:t>,</a:t>
            </a:r>
            <a:r>
              <a:rPr sz="1000" spc="-15" dirty="0">
                <a:solidFill>
                  <a:prstClr val="black"/>
                </a:solidFill>
                <a:cs typeface="Calibri"/>
              </a:rPr>
              <a:t> </a:t>
            </a:r>
            <a:r>
              <a:rPr sz="1000" spc="-25" dirty="0">
                <a:solidFill>
                  <a:prstClr val="black"/>
                </a:solidFill>
                <a:cs typeface="Calibri"/>
              </a:rPr>
              <a:t>available</a:t>
            </a:r>
            <a:r>
              <a:rPr sz="1000" spc="-20" dirty="0">
                <a:solidFill>
                  <a:prstClr val="black"/>
                </a:solidFill>
                <a:cs typeface="Calibri"/>
              </a:rPr>
              <a:t> at</a:t>
            </a:r>
            <a:r>
              <a:rPr sz="1000" spc="-15" dirty="0">
                <a:solidFill>
                  <a:prstClr val="black"/>
                </a:solidFill>
                <a:cs typeface="Calibri"/>
              </a:rPr>
              <a:t> </a:t>
            </a:r>
            <a:r>
              <a:rPr sz="1000" spc="-25" dirty="0">
                <a:solidFill>
                  <a:srgbClr val="007FAC"/>
                </a:solidFill>
                <a:cs typeface="Calibri"/>
                <a:hlinkClick r:id="rId2"/>
              </a:rPr>
              <a:t>https://doi. </a:t>
            </a:r>
            <a:r>
              <a:rPr sz="1000" spc="-20" dirty="0">
                <a:solidFill>
                  <a:srgbClr val="007FAC"/>
                </a:solidFill>
                <a:cs typeface="Calibri"/>
              </a:rPr>
              <a:t> </a:t>
            </a:r>
            <a:r>
              <a:rPr sz="1000" spc="-20" dirty="0">
                <a:solidFill>
                  <a:srgbClr val="007FAC"/>
                </a:solidFill>
                <a:cs typeface="Calibri"/>
                <a:hlinkClick r:id="rId2"/>
              </a:rPr>
              <a:t>org/10.1016/j.annonc.2021.08.1995</a:t>
            </a:r>
            <a:r>
              <a:rPr sz="1000" spc="-20" dirty="0">
                <a:solidFill>
                  <a:prstClr val="black"/>
                </a:solidFill>
                <a:cs typeface="Calibri"/>
              </a:rPr>
              <a:t>.</a:t>
            </a:r>
            <a:r>
              <a:rPr sz="975" spc="-30" baseline="38461" dirty="0">
                <a:solidFill>
                  <a:srgbClr val="007FAC"/>
                </a:solidFill>
                <a:cs typeface="Calibri"/>
                <a:hlinkClick r:id="rId3" action="ppaction://hlinksldjump"/>
              </a:rPr>
              <a:t>100</a:t>
            </a:r>
            <a:r>
              <a:rPr sz="975" spc="-22" baseline="38461" dirty="0">
                <a:solidFill>
                  <a:srgbClr val="007FAC"/>
                </a:solidFill>
                <a:cs typeface="Calibri"/>
              </a:rPr>
              <a:t> </a:t>
            </a:r>
            <a:r>
              <a:rPr sz="1000" spc="-25" dirty="0">
                <a:solidFill>
                  <a:prstClr val="black"/>
                </a:solidFill>
                <a:cs typeface="Calibri"/>
              </a:rPr>
              <a:t>Statements</a:t>
            </a:r>
            <a:r>
              <a:rPr sz="1000" spc="-20" dirty="0">
                <a:solidFill>
                  <a:prstClr val="black"/>
                </a:solidFill>
                <a:cs typeface="Calibri"/>
              </a:rPr>
              <a:t> </a:t>
            </a:r>
            <a:r>
              <a:rPr sz="1000" spc="-25" dirty="0">
                <a:solidFill>
                  <a:prstClr val="black"/>
                </a:solidFill>
                <a:cs typeface="Calibri"/>
              </a:rPr>
              <a:t>without </a:t>
            </a:r>
            <a:r>
              <a:rPr sz="1000" spc="-20" dirty="0">
                <a:solidFill>
                  <a:prstClr val="black"/>
                </a:solidFill>
                <a:cs typeface="Calibri"/>
              </a:rPr>
              <a:t> </a:t>
            </a:r>
            <a:r>
              <a:rPr sz="1000" spc="-25" dirty="0">
                <a:solidFill>
                  <a:prstClr val="black"/>
                </a:solidFill>
                <a:cs typeface="Calibri"/>
              </a:rPr>
              <a:t>grading were considered </a:t>
            </a:r>
            <a:r>
              <a:rPr sz="1000" spc="-35" dirty="0">
                <a:solidFill>
                  <a:prstClr val="black"/>
                </a:solidFill>
                <a:cs typeface="Calibri"/>
              </a:rPr>
              <a:t>justi</a:t>
            </a:r>
            <a:r>
              <a:rPr sz="1000" spc="-35" dirty="0">
                <a:solidFill>
                  <a:prstClr val="black"/>
                </a:solidFill>
                <a:latin typeface="Lucida Sans Unicode"/>
                <a:cs typeface="Lucida Sans Unicode"/>
              </a:rPr>
              <a:t>fi</a:t>
            </a:r>
            <a:r>
              <a:rPr sz="1000" spc="-35" dirty="0">
                <a:solidFill>
                  <a:prstClr val="black"/>
                </a:solidFill>
                <a:cs typeface="Calibri"/>
              </a:rPr>
              <a:t>ed </a:t>
            </a:r>
            <a:r>
              <a:rPr sz="1000" spc="-30" dirty="0">
                <a:solidFill>
                  <a:prstClr val="black"/>
                </a:solidFill>
                <a:cs typeface="Calibri"/>
              </a:rPr>
              <a:t>standard </a:t>
            </a:r>
            <a:r>
              <a:rPr sz="1000" spc="-20" dirty="0">
                <a:solidFill>
                  <a:prstClr val="black"/>
                </a:solidFill>
                <a:cs typeface="Calibri"/>
              </a:rPr>
              <a:t>clinical </a:t>
            </a:r>
            <a:r>
              <a:rPr sz="1000" spc="-25" dirty="0">
                <a:solidFill>
                  <a:prstClr val="black"/>
                </a:solidFill>
                <a:cs typeface="Calibri"/>
              </a:rPr>
              <a:t>practice by </a:t>
            </a:r>
            <a:r>
              <a:rPr sz="1000" spc="-20" dirty="0">
                <a:solidFill>
                  <a:prstClr val="black"/>
                </a:solidFill>
                <a:cs typeface="Calibri"/>
              </a:rPr>
              <a:t> the</a:t>
            </a:r>
            <a:r>
              <a:rPr sz="1000" spc="10" dirty="0">
                <a:solidFill>
                  <a:prstClr val="black"/>
                </a:solidFill>
                <a:cs typeface="Calibri"/>
              </a:rPr>
              <a:t> </a:t>
            </a:r>
            <a:r>
              <a:rPr sz="1000" spc="-20" dirty="0">
                <a:solidFill>
                  <a:prstClr val="black"/>
                </a:solidFill>
                <a:cs typeface="Calibri"/>
              </a:rPr>
              <a:t>experts.</a:t>
            </a:r>
            <a:endParaRPr sz="1000">
              <a:solidFill>
                <a:prstClr val="black"/>
              </a:solidFill>
              <a:cs typeface="Calibri"/>
            </a:endParaRPr>
          </a:p>
        </p:txBody>
      </p:sp>
      <p:sp>
        <p:nvSpPr>
          <p:cNvPr id="3" name="object 3"/>
          <p:cNvSpPr txBox="1"/>
          <p:nvPr/>
        </p:nvSpPr>
        <p:spPr>
          <a:xfrm>
            <a:off x="890916" y="2961004"/>
            <a:ext cx="4005148" cy="1653017"/>
          </a:xfrm>
          <a:prstGeom prst="rect">
            <a:avLst/>
          </a:prstGeom>
        </p:spPr>
        <p:txBody>
          <a:bodyPr vert="horz" wrap="square" lIns="0" tIns="62230" rIns="0" bIns="0" rtlCol="0">
            <a:spAutoFit/>
          </a:bodyPr>
          <a:lstStyle/>
          <a:p>
            <a:pPr marL="12700">
              <a:spcBef>
                <a:spcPts val="490"/>
              </a:spcBef>
            </a:pPr>
            <a:r>
              <a:rPr sz="1000" spc="-125" dirty="0">
                <a:solidFill>
                  <a:srgbClr val="7B0451"/>
                </a:solidFill>
                <a:latin typeface="Arial MT"/>
                <a:cs typeface="Arial MT"/>
              </a:rPr>
              <a:t>ACKNOWLEDGEMENTS</a:t>
            </a:r>
            <a:endParaRPr sz="1000">
              <a:solidFill>
                <a:prstClr val="black"/>
              </a:solidFill>
              <a:latin typeface="Arial MT"/>
              <a:cs typeface="Arial MT"/>
            </a:endParaRPr>
          </a:p>
          <a:p>
            <a:pPr marL="12700" marR="5080" algn="just">
              <a:spcBef>
                <a:spcPts val="395"/>
              </a:spcBef>
            </a:pPr>
            <a:r>
              <a:rPr sz="1000" spc="-20" dirty="0">
                <a:solidFill>
                  <a:prstClr val="black"/>
                </a:solidFill>
                <a:cs typeface="Calibri"/>
              </a:rPr>
              <a:t>Patient </a:t>
            </a:r>
            <a:r>
              <a:rPr sz="1000" spc="-25" dirty="0">
                <a:solidFill>
                  <a:prstClr val="black"/>
                </a:solidFill>
                <a:cs typeface="Calibri"/>
              </a:rPr>
              <a:t>representatives </a:t>
            </a:r>
            <a:r>
              <a:rPr sz="1000" spc="-20" dirty="0">
                <a:solidFill>
                  <a:prstClr val="black"/>
                </a:solidFill>
                <a:cs typeface="Calibri"/>
              </a:rPr>
              <a:t>Markus </a:t>
            </a:r>
            <a:r>
              <a:rPr sz="1000" spc="-25" dirty="0">
                <a:solidFill>
                  <a:prstClr val="black"/>
                </a:solidFill>
                <a:cs typeface="Calibri"/>
              </a:rPr>
              <a:t>Wartenberg </a:t>
            </a:r>
            <a:r>
              <a:rPr sz="1000" spc="-15" dirty="0">
                <a:solidFill>
                  <a:prstClr val="black"/>
                </a:solidFill>
                <a:cs typeface="Calibri"/>
              </a:rPr>
              <a:t>and </a:t>
            </a:r>
            <a:r>
              <a:rPr sz="1000" spc="-25" dirty="0">
                <a:solidFill>
                  <a:prstClr val="black"/>
                </a:solidFill>
                <a:cs typeface="Calibri"/>
              </a:rPr>
              <a:t>Gerard </a:t>
            </a:r>
            <a:r>
              <a:rPr sz="1000" spc="-20" dirty="0">
                <a:solidFill>
                  <a:prstClr val="black"/>
                </a:solidFill>
                <a:cs typeface="Calibri"/>
              </a:rPr>
              <a:t>van </a:t>
            </a:r>
            <a:r>
              <a:rPr sz="1000" spc="-15" dirty="0">
                <a:solidFill>
                  <a:prstClr val="black"/>
                </a:solidFill>
                <a:cs typeface="Calibri"/>
              </a:rPr>
              <a:t> </a:t>
            </a:r>
            <a:r>
              <a:rPr sz="1000" spc="-20" dirty="0">
                <a:solidFill>
                  <a:prstClr val="black"/>
                </a:solidFill>
                <a:cs typeface="Calibri"/>
              </a:rPr>
              <a:t>Oortmerssen</a:t>
            </a:r>
            <a:r>
              <a:rPr sz="1000" spc="-15" dirty="0">
                <a:solidFill>
                  <a:prstClr val="black"/>
                </a:solidFill>
                <a:cs typeface="Calibri"/>
              </a:rPr>
              <a:t> </a:t>
            </a:r>
            <a:r>
              <a:rPr sz="1000" spc="-25" dirty="0">
                <a:solidFill>
                  <a:prstClr val="black"/>
                </a:solidFill>
                <a:cs typeface="Calibri"/>
              </a:rPr>
              <a:t>from</a:t>
            </a:r>
            <a:r>
              <a:rPr sz="1000" spc="-20" dirty="0">
                <a:solidFill>
                  <a:prstClr val="black"/>
                </a:solidFill>
                <a:cs typeface="Calibri"/>
              </a:rPr>
              <a:t> </a:t>
            </a:r>
            <a:r>
              <a:rPr sz="1000" spc="-25" dirty="0">
                <a:solidFill>
                  <a:prstClr val="black"/>
                </a:solidFill>
                <a:cs typeface="Calibri"/>
              </a:rPr>
              <a:t>Sarcoma</a:t>
            </a:r>
            <a:r>
              <a:rPr sz="1000" spc="-20" dirty="0">
                <a:solidFill>
                  <a:prstClr val="black"/>
                </a:solidFill>
                <a:cs typeface="Calibri"/>
              </a:rPr>
              <a:t> </a:t>
            </a:r>
            <a:r>
              <a:rPr sz="1000" spc="-25" dirty="0">
                <a:solidFill>
                  <a:prstClr val="black"/>
                </a:solidFill>
                <a:cs typeface="Calibri"/>
              </a:rPr>
              <a:t>Patients</a:t>
            </a:r>
            <a:r>
              <a:rPr sz="1000" spc="-20" dirty="0">
                <a:solidFill>
                  <a:prstClr val="black"/>
                </a:solidFill>
                <a:cs typeface="Calibri"/>
              </a:rPr>
              <a:t> </a:t>
            </a:r>
            <a:r>
              <a:rPr sz="1000" spc="-25" dirty="0">
                <a:solidFill>
                  <a:prstClr val="black"/>
                </a:solidFill>
                <a:cs typeface="Calibri"/>
              </a:rPr>
              <a:t>EuroNet</a:t>
            </a:r>
            <a:r>
              <a:rPr sz="1000" spc="-20" dirty="0">
                <a:solidFill>
                  <a:prstClr val="black"/>
                </a:solidFill>
                <a:cs typeface="Calibri"/>
              </a:rPr>
              <a:t> (SPAEN)</a:t>
            </a:r>
            <a:r>
              <a:rPr sz="1000" spc="-15" dirty="0">
                <a:solidFill>
                  <a:prstClr val="black"/>
                </a:solidFill>
                <a:cs typeface="Calibri"/>
              </a:rPr>
              <a:t> </a:t>
            </a:r>
            <a:r>
              <a:rPr sz="1000" spc="-20" dirty="0">
                <a:solidFill>
                  <a:prstClr val="black"/>
                </a:solidFill>
                <a:cs typeface="Calibri"/>
              </a:rPr>
              <a:t>who </a:t>
            </a:r>
            <a:r>
              <a:rPr sz="1000" spc="-215" dirty="0">
                <a:solidFill>
                  <a:prstClr val="black"/>
                </a:solidFill>
                <a:cs typeface="Calibri"/>
              </a:rPr>
              <a:t> </a:t>
            </a:r>
            <a:r>
              <a:rPr sz="1000" spc="-25" dirty="0">
                <a:solidFill>
                  <a:prstClr val="black"/>
                </a:solidFill>
                <a:cs typeface="Calibri"/>
              </a:rPr>
              <a:t>attended</a:t>
            </a:r>
            <a:r>
              <a:rPr sz="1000" spc="-20" dirty="0">
                <a:solidFill>
                  <a:prstClr val="black"/>
                </a:solidFill>
                <a:cs typeface="Calibri"/>
              </a:rPr>
              <a:t> </a:t>
            </a:r>
            <a:r>
              <a:rPr sz="1000" spc="-15" dirty="0">
                <a:solidFill>
                  <a:prstClr val="black"/>
                </a:solidFill>
                <a:cs typeface="Calibri"/>
              </a:rPr>
              <a:t>the </a:t>
            </a:r>
            <a:r>
              <a:rPr sz="1000" spc="-20" dirty="0">
                <a:solidFill>
                  <a:prstClr val="black"/>
                </a:solidFill>
                <a:cs typeface="Calibri"/>
              </a:rPr>
              <a:t>consensus</a:t>
            </a:r>
            <a:r>
              <a:rPr sz="1000" spc="-15" dirty="0">
                <a:solidFill>
                  <a:prstClr val="black"/>
                </a:solidFill>
                <a:cs typeface="Calibri"/>
              </a:rPr>
              <a:t> </a:t>
            </a:r>
            <a:r>
              <a:rPr sz="1000" spc="-20" dirty="0">
                <a:solidFill>
                  <a:prstClr val="black"/>
                </a:solidFill>
                <a:cs typeface="Calibri"/>
              </a:rPr>
              <a:t>meeting as</a:t>
            </a:r>
            <a:r>
              <a:rPr sz="1000" spc="-15" dirty="0">
                <a:solidFill>
                  <a:prstClr val="black"/>
                </a:solidFill>
                <a:cs typeface="Calibri"/>
              </a:rPr>
              <a:t> </a:t>
            </a:r>
            <a:r>
              <a:rPr sz="1000" spc="-25" dirty="0">
                <a:solidFill>
                  <a:prstClr val="black"/>
                </a:solidFill>
                <a:cs typeface="Calibri"/>
              </a:rPr>
              <a:t>observers</a:t>
            </a:r>
            <a:r>
              <a:rPr sz="1000" spc="-20" dirty="0">
                <a:solidFill>
                  <a:prstClr val="black"/>
                </a:solidFill>
                <a:cs typeface="Calibri"/>
              </a:rPr>
              <a:t> and</a:t>
            </a:r>
            <a:r>
              <a:rPr sz="1000" spc="-15" dirty="0">
                <a:solidFill>
                  <a:prstClr val="black"/>
                </a:solidFill>
                <a:cs typeface="Calibri"/>
              </a:rPr>
              <a:t> contrib- </a:t>
            </a:r>
            <a:r>
              <a:rPr sz="1000" spc="-10" dirty="0">
                <a:solidFill>
                  <a:prstClr val="black"/>
                </a:solidFill>
                <a:cs typeface="Calibri"/>
              </a:rPr>
              <a:t> </a:t>
            </a:r>
            <a:r>
              <a:rPr sz="1000" spc="-20" dirty="0">
                <a:solidFill>
                  <a:prstClr val="black"/>
                </a:solidFill>
                <a:cs typeface="Calibri"/>
              </a:rPr>
              <a:t>uted the valuable perspectives </a:t>
            </a:r>
            <a:r>
              <a:rPr sz="1000" spc="-15" dirty="0">
                <a:solidFill>
                  <a:prstClr val="black"/>
                </a:solidFill>
                <a:cs typeface="Calibri"/>
              </a:rPr>
              <a:t>of </a:t>
            </a:r>
            <a:r>
              <a:rPr sz="1000" spc="-20" dirty="0">
                <a:solidFill>
                  <a:prstClr val="black"/>
                </a:solidFill>
                <a:cs typeface="Calibri"/>
              </a:rPr>
              <a:t>patients </a:t>
            </a:r>
            <a:r>
              <a:rPr sz="1000" spc="-10" dirty="0">
                <a:solidFill>
                  <a:prstClr val="black"/>
                </a:solidFill>
                <a:cs typeface="Calibri"/>
              </a:rPr>
              <a:t>to </a:t>
            </a:r>
            <a:r>
              <a:rPr sz="1000" spc="-20" dirty="0">
                <a:solidFill>
                  <a:prstClr val="black"/>
                </a:solidFill>
                <a:cs typeface="Calibri"/>
              </a:rPr>
              <a:t>the consensus </a:t>
            </a:r>
            <a:r>
              <a:rPr sz="1000" spc="-15" dirty="0">
                <a:solidFill>
                  <a:prstClr val="black"/>
                </a:solidFill>
                <a:cs typeface="Calibri"/>
              </a:rPr>
              <a:t> </a:t>
            </a:r>
            <a:r>
              <a:rPr sz="1000" spc="-20" dirty="0">
                <a:solidFill>
                  <a:prstClr val="black"/>
                </a:solidFill>
                <a:cs typeface="Calibri"/>
              </a:rPr>
              <a:t>process. </a:t>
            </a:r>
            <a:r>
              <a:rPr sz="1000" spc="-15" dirty="0">
                <a:solidFill>
                  <a:prstClr val="black"/>
                </a:solidFill>
                <a:cs typeface="Calibri"/>
              </a:rPr>
              <a:t>The </a:t>
            </a:r>
            <a:r>
              <a:rPr sz="1000" spc="-20" dirty="0">
                <a:solidFill>
                  <a:prstClr val="black"/>
                </a:solidFill>
                <a:cs typeface="Calibri"/>
              </a:rPr>
              <a:t>authors </a:t>
            </a:r>
            <a:r>
              <a:rPr sz="1000" spc="-15" dirty="0">
                <a:solidFill>
                  <a:prstClr val="black"/>
                </a:solidFill>
                <a:cs typeface="Calibri"/>
              </a:rPr>
              <a:t>thank Louise </a:t>
            </a:r>
            <a:r>
              <a:rPr sz="1000" spc="-25" dirty="0">
                <a:solidFill>
                  <a:prstClr val="black"/>
                </a:solidFill>
                <a:cs typeface="Calibri"/>
              </a:rPr>
              <a:t>Green </a:t>
            </a:r>
            <a:r>
              <a:rPr sz="1000" spc="-15" dirty="0">
                <a:solidFill>
                  <a:prstClr val="black"/>
                </a:solidFill>
                <a:cs typeface="Calibri"/>
              </a:rPr>
              <a:t>and </a:t>
            </a:r>
            <a:r>
              <a:rPr sz="1000" spc="-20" dirty="0">
                <a:solidFill>
                  <a:prstClr val="black"/>
                </a:solidFill>
                <a:cs typeface="Calibri"/>
              </a:rPr>
              <a:t>Richard </a:t>
            </a:r>
            <a:r>
              <a:rPr sz="1000" spc="-15" dirty="0">
                <a:solidFill>
                  <a:prstClr val="black"/>
                </a:solidFill>
                <a:cs typeface="Calibri"/>
              </a:rPr>
              <a:t>Lutz </a:t>
            </a:r>
            <a:r>
              <a:rPr sz="1000" spc="-10" dirty="0">
                <a:solidFill>
                  <a:prstClr val="black"/>
                </a:solidFill>
                <a:cs typeface="Calibri"/>
              </a:rPr>
              <a:t>of </a:t>
            </a:r>
            <a:r>
              <a:rPr sz="1000" spc="-5" dirty="0">
                <a:solidFill>
                  <a:prstClr val="black"/>
                </a:solidFill>
                <a:cs typeface="Calibri"/>
              </a:rPr>
              <a:t> </a:t>
            </a:r>
            <a:r>
              <a:rPr sz="1000" spc="-20" dirty="0">
                <a:solidFill>
                  <a:prstClr val="black"/>
                </a:solidFill>
                <a:cs typeface="Calibri"/>
              </a:rPr>
              <a:t>the ESMO Guidelines </a:t>
            </a:r>
            <a:r>
              <a:rPr sz="1000" spc="-25" dirty="0">
                <a:solidFill>
                  <a:prstClr val="black"/>
                </a:solidFill>
                <a:cs typeface="Calibri"/>
              </a:rPr>
              <a:t>staff for </a:t>
            </a:r>
            <a:r>
              <a:rPr sz="1000" spc="-20" dirty="0">
                <a:solidFill>
                  <a:prstClr val="black"/>
                </a:solidFill>
                <a:cs typeface="Calibri"/>
              </a:rPr>
              <a:t>their support throughout </a:t>
            </a:r>
            <a:r>
              <a:rPr sz="1000" spc="-15" dirty="0">
                <a:solidFill>
                  <a:prstClr val="black"/>
                </a:solidFill>
                <a:cs typeface="Calibri"/>
              </a:rPr>
              <a:t>the </a:t>
            </a:r>
            <a:r>
              <a:rPr sz="1000" spc="-10" dirty="0">
                <a:solidFill>
                  <a:prstClr val="black"/>
                </a:solidFill>
                <a:cs typeface="Calibri"/>
              </a:rPr>
              <a:t> </a:t>
            </a:r>
            <a:r>
              <a:rPr sz="1000" spc="-20" dirty="0">
                <a:solidFill>
                  <a:prstClr val="black"/>
                </a:solidFill>
                <a:cs typeface="Calibri"/>
              </a:rPr>
              <a:t>whole</a:t>
            </a:r>
            <a:r>
              <a:rPr sz="1000" spc="-15" dirty="0">
                <a:solidFill>
                  <a:prstClr val="black"/>
                </a:solidFill>
                <a:cs typeface="Calibri"/>
              </a:rPr>
              <a:t> </a:t>
            </a:r>
            <a:r>
              <a:rPr sz="1000" spc="-20" dirty="0">
                <a:solidFill>
                  <a:prstClr val="black"/>
                </a:solidFill>
                <a:cs typeface="Calibri"/>
              </a:rPr>
              <a:t>consensus</a:t>
            </a:r>
            <a:r>
              <a:rPr sz="1000" spc="-15" dirty="0">
                <a:solidFill>
                  <a:prstClr val="black"/>
                </a:solidFill>
                <a:cs typeface="Calibri"/>
              </a:rPr>
              <a:t> </a:t>
            </a:r>
            <a:r>
              <a:rPr sz="1000" spc="-25" dirty="0">
                <a:solidFill>
                  <a:prstClr val="black"/>
                </a:solidFill>
                <a:cs typeface="Calibri"/>
              </a:rPr>
              <a:t>process</a:t>
            </a:r>
            <a:r>
              <a:rPr sz="1000" spc="-20" dirty="0">
                <a:solidFill>
                  <a:prstClr val="black"/>
                </a:solidFill>
                <a:cs typeface="Calibri"/>
              </a:rPr>
              <a:t> </a:t>
            </a:r>
            <a:r>
              <a:rPr sz="1000" spc="-15" dirty="0">
                <a:solidFill>
                  <a:prstClr val="black"/>
                </a:solidFill>
                <a:cs typeface="Calibri"/>
              </a:rPr>
              <a:t>and</a:t>
            </a:r>
            <a:r>
              <a:rPr sz="1000" spc="-10" dirty="0">
                <a:solidFill>
                  <a:prstClr val="black"/>
                </a:solidFill>
                <a:cs typeface="Calibri"/>
              </a:rPr>
              <a:t> </a:t>
            </a:r>
            <a:r>
              <a:rPr sz="1000" spc="-20" dirty="0">
                <a:solidFill>
                  <a:prstClr val="black"/>
                </a:solidFill>
                <a:cs typeface="Calibri"/>
              </a:rPr>
              <a:t>Jackie</a:t>
            </a:r>
            <a:r>
              <a:rPr sz="1000" spc="-15" dirty="0">
                <a:solidFill>
                  <a:prstClr val="black"/>
                </a:solidFill>
                <a:cs typeface="Calibri"/>
              </a:rPr>
              <a:t> </a:t>
            </a:r>
            <a:r>
              <a:rPr sz="1000" spc="-20" dirty="0">
                <a:solidFill>
                  <a:prstClr val="black"/>
                </a:solidFill>
                <a:cs typeface="Calibri"/>
              </a:rPr>
              <a:t>Jones</a:t>
            </a:r>
            <a:r>
              <a:rPr sz="1000" spc="-15" dirty="0">
                <a:solidFill>
                  <a:prstClr val="black"/>
                </a:solidFill>
                <a:cs typeface="Calibri"/>
              </a:rPr>
              <a:t> of</a:t>
            </a:r>
            <a:r>
              <a:rPr sz="1000" spc="-10" dirty="0">
                <a:solidFill>
                  <a:prstClr val="black"/>
                </a:solidFill>
                <a:cs typeface="Calibri"/>
              </a:rPr>
              <a:t> JJ</a:t>
            </a:r>
            <a:r>
              <a:rPr sz="1000" spc="-5" dirty="0">
                <a:solidFill>
                  <a:prstClr val="black"/>
                </a:solidFill>
                <a:cs typeface="Calibri"/>
              </a:rPr>
              <a:t> </a:t>
            </a:r>
            <a:r>
              <a:rPr sz="1000" spc="-20" dirty="0">
                <a:solidFill>
                  <a:prstClr val="black"/>
                </a:solidFill>
                <a:cs typeface="Calibri"/>
              </a:rPr>
              <a:t>Medical </a:t>
            </a:r>
            <a:r>
              <a:rPr sz="1000" spc="-15" dirty="0">
                <a:solidFill>
                  <a:prstClr val="black"/>
                </a:solidFill>
                <a:cs typeface="Calibri"/>
              </a:rPr>
              <a:t> </a:t>
            </a:r>
            <a:r>
              <a:rPr sz="1000" spc="-20" dirty="0">
                <a:solidFill>
                  <a:prstClr val="black"/>
                </a:solidFill>
                <a:cs typeface="Calibri"/>
              </a:rPr>
              <a:t>Communications</a:t>
            </a:r>
            <a:r>
              <a:rPr sz="1000" spc="-15" dirty="0">
                <a:solidFill>
                  <a:prstClr val="black"/>
                </a:solidFill>
                <a:cs typeface="Calibri"/>
              </a:rPr>
              <a:t> </a:t>
            </a:r>
            <a:r>
              <a:rPr sz="1000" spc="-20" dirty="0">
                <a:solidFill>
                  <a:prstClr val="black"/>
                </a:solidFill>
                <a:cs typeface="Calibri"/>
              </a:rPr>
              <a:t>Ltd</a:t>
            </a:r>
            <a:r>
              <a:rPr sz="1000" spc="-1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20" dirty="0">
                <a:solidFill>
                  <a:prstClr val="black"/>
                </a:solidFill>
                <a:cs typeface="Calibri"/>
              </a:rPr>
              <a:t>her</a:t>
            </a:r>
            <a:r>
              <a:rPr sz="1000" spc="-15" dirty="0">
                <a:solidFill>
                  <a:prstClr val="black"/>
                </a:solidFill>
                <a:cs typeface="Calibri"/>
              </a:rPr>
              <a:t> </a:t>
            </a:r>
            <a:r>
              <a:rPr sz="1000" spc="-20" dirty="0">
                <a:solidFill>
                  <a:prstClr val="black"/>
                </a:solidFill>
                <a:cs typeface="Calibri"/>
              </a:rPr>
              <a:t>project</a:t>
            </a:r>
            <a:r>
              <a:rPr sz="1000" spc="-15" dirty="0">
                <a:solidFill>
                  <a:prstClr val="black"/>
                </a:solidFill>
                <a:cs typeface="Calibri"/>
              </a:rPr>
              <a:t> </a:t>
            </a:r>
            <a:r>
              <a:rPr sz="1000" spc="-20" dirty="0">
                <a:solidFill>
                  <a:prstClr val="black"/>
                </a:solidFill>
                <a:cs typeface="Calibri"/>
              </a:rPr>
              <a:t>management</a:t>
            </a:r>
            <a:r>
              <a:rPr sz="1000" spc="-15" dirty="0">
                <a:solidFill>
                  <a:prstClr val="black"/>
                </a:solidFill>
                <a:cs typeface="Calibri"/>
              </a:rPr>
              <a:t> </a:t>
            </a:r>
            <a:r>
              <a:rPr sz="1000" spc="-20" dirty="0">
                <a:solidFill>
                  <a:prstClr val="black"/>
                </a:solidFill>
                <a:cs typeface="Calibri"/>
              </a:rPr>
              <a:t>support </a:t>
            </a:r>
            <a:r>
              <a:rPr sz="1000" spc="-15" dirty="0">
                <a:solidFill>
                  <a:prstClr val="black"/>
                </a:solidFill>
                <a:cs typeface="Calibri"/>
              </a:rPr>
              <a:t> </a:t>
            </a:r>
            <a:r>
              <a:rPr sz="1000" spc="-20" dirty="0">
                <a:solidFill>
                  <a:prstClr val="black"/>
                </a:solidFill>
                <a:cs typeface="Calibri"/>
              </a:rPr>
              <a:t>during </a:t>
            </a:r>
            <a:r>
              <a:rPr sz="1000" spc="-15" dirty="0">
                <a:solidFill>
                  <a:prstClr val="black"/>
                </a:solidFill>
                <a:cs typeface="Calibri"/>
              </a:rPr>
              <a:t>the virtual </a:t>
            </a:r>
            <a:r>
              <a:rPr sz="1000" spc="-20" dirty="0">
                <a:solidFill>
                  <a:prstClr val="black"/>
                </a:solidFill>
                <a:cs typeface="Calibri"/>
              </a:rPr>
              <a:t>consensus meeting. This support was </a:t>
            </a:r>
            <a:r>
              <a:rPr sz="1000" spc="-15" dirty="0">
                <a:solidFill>
                  <a:prstClr val="black"/>
                </a:solidFill>
                <a:cs typeface="Calibri"/>
              </a:rPr>
              <a:t>fun- </a:t>
            </a:r>
            <a:r>
              <a:rPr sz="1000" spc="-10" dirty="0">
                <a:solidFill>
                  <a:prstClr val="black"/>
                </a:solidFill>
                <a:cs typeface="Calibri"/>
              </a:rPr>
              <a:t> </a:t>
            </a:r>
            <a:r>
              <a:rPr sz="1000" spc="-15" dirty="0">
                <a:solidFill>
                  <a:prstClr val="black"/>
                </a:solidFill>
                <a:cs typeface="Calibri"/>
              </a:rPr>
              <a:t>ded </a:t>
            </a:r>
            <a:r>
              <a:rPr sz="1000" spc="-10" dirty="0">
                <a:solidFill>
                  <a:prstClr val="black"/>
                </a:solidFill>
                <a:cs typeface="Calibri"/>
              </a:rPr>
              <a:t>by </a:t>
            </a:r>
            <a:r>
              <a:rPr sz="1000" spc="-20" dirty="0">
                <a:solidFill>
                  <a:prstClr val="black"/>
                </a:solidFill>
                <a:cs typeface="Calibri"/>
              </a:rPr>
              <a:t>ESMO. Manuscript editing support </a:t>
            </a:r>
            <a:r>
              <a:rPr sz="1000" spc="-15" dirty="0">
                <a:solidFill>
                  <a:prstClr val="black"/>
                </a:solidFill>
                <a:cs typeface="Calibri"/>
              </a:rPr>
              <a:t>was </a:t>
            </a:r>
            <a:r>
              <a:rPr sz="1000" spc="-20" dirty="0">
                <a:solidFill>
                  <a:prstClr val="black"/>
                </a:solidFill>
                <a:cs typeface="Calibri"/>
              </a:rPr>
              <a:t>provided </a:t>
            </a:r>
            <a:r>
              <a:rPr sz="1000" spc="-10" dirty="0">
                <a:solidFill>
                  <a:prstClr val="black"/>
                </a:solidFill>
                <a:cs typeface="Calibri"/>
              </a:rPr>
              <a:t>by </a:t>
            </a:r>
            <a:r>
              <a:rPr sz="1000" spc="-5" dirty="0">
                <a:solidFill>
                  <a:prstClr val="black"/>
                </a:solidFill>
                <a:cs typeface="Calibri"/>
              </a:rPr>
              <a:t> </a:t>
            </a:r>
            <a:r>
              <a:rPr sz="1000" spc="-20" dirty="0">
                <a:solidFill>
                  <a:prstClr val="black"/>
                </a:solidFill>
                <a:cs typeface="Calibri"/>
              </a:rPr>
              <a:t>Louise</a:t>
            </a:r>
            <a:r>
              <a:rPr sz="1000" spc="95" dirty="0">
                <a:solidFill>
                  <a:prstClr val="black"/>
                </a:solidFill>
                <a:cs typeface="Calibri"/>
              </a:rPr>
              <a:t> </a:t>
            </a:r>
            <a:r>
              <a:rPr sz="1000" spc="-25" dirty="0">
                <a:solidFill>
                  <a:prstClr val="black"/>
                </a:solidFill>
                <a:cs typeface="Calibri"/>
              </a:rPr>
              <a:t>Green</a:t>
            </a:r>
            <a:r>
              <a:rPr sz="1000" spc="95" dirty="0">
                <a:solidFill>
                  <a:prstClr val="black"/>
                </a:solidFill>
                <a:cs typeface="Calibri"/>
              </a:rPr>
              <a:t> </a:t>
            </a:r>
            <a:r>
              <a:rPr sz="1000" spc="-15" dirty="0">
                <a:solidFill>
                  <a:prstClr val="black"/>
                </a:solidFill>
                <a:cs typeface="Calibri"/>
              </a:rPr>
              <a:t>and</a:t>
            </a:r>
            <a:r>
              <a:rPr sz="1000" spc="85" dirty="0">
                <a:solidFill>
                  <a:prstClr val="black"/>
                </a:solidFill>
                <a:cs typeface="Calibri"/>
              </a:rPr>
              <a:t> </a:t>
            </a:r>
            <a:r>
              <a:rPr sz="1000" spc="-20" dirty="0">
                <a:solidFill>
                  <a:prstClr val="black"/>
                </a:solidFill>
                <a:cs typeface="Calibri"/>
              </a:rPr>
              <a:t>Catherine</a:t>
            </a:r>
            <a:r>
              <a:rPr sz="1000" spc="85" dirty="0">
                <a:solidFill>
                  <a:prstClr val="black"/>
                </a:solidFill>
                <a:cs typeface="Calibri"/>
              </a:rPr>
              <a:t> </a:t>
            </a:r>
            <a:r>
              <a:rPr sz="1000" spc="-20" dirty="0">
                <a:solidFill>
                  <a:prstClr val="black"/>
                </a:solidFill>
                <a:cs typeface="Calibri"/>
              </a:rPr>
              <a:t>Evans</a:t>
            </a:r>
            <a:r>
              <a:rPr sz="1000" spc="85" dirty="0">
                <a:solidFill>
                  <a:prstClr val="black"/>
                </a:solidFill>
                <a:cs typeface="Calibri"/>
              </a:rPr>
              <a:t> </a:t>
            </a:r>
            <a:r>
              <a:rPr sz="1000" spc="-20" dirty="0">
                <a:solidFill>
                  <a:prstClr val="black"/>
                </a:solidFill>
                <a:cs typeface="Calibri"/>
              </a:rPr>
              <a:t>(ESMO</a:t>
            </a:r>
            <a:r>
              <a:rPr sz="1000" spc="90" dirty="0">
                <a:solidFill>
                  <a:prstClr val="black"/>
                </a:solidFill>
                <a:cs typeface="Calibri"/>
              </a:rPr>
              <a:t> </a:t>
            </a:r>
            <a:r>
              <a:rPr sz="1000" spc="-20" dirty="0">
                <a:solidFill>
                  <a:prstClr val="black"/>
                </a:solidFill>
                <a:cs typeface="Calibri"/>
              </a:rPr>
              <a:t>Guidelines</a:t>
            </a:r>
            <a:r>
              <a:rPr sz="1000" spc="95" dirty="0">
                <a:solidFill>
                  <a:prstClr val="black"/>
                </a:solidFill>
                <a:cs typeface="Calibri"/>
              </a:rPr>
              <a:t> </a:t>
            </a:r>
            <a:r>
              <a:rPr sz="1000" spc="-20" dirty="0">
                <a:solidFill>
                  <a:prstClr val="black"/>
                </a:solidFill>
                <a:cs typeface="Calibri"/>
              </a:rPr>
              <a:t>staff).</a:t>
            </a:r>
            <a:endParaRPr sz="1000">
              <a:solidFill>
                <a:prstClr val="black"/>
              </a:solidFill>
              <a:cs typeface="Calibri"/>
            </a:endParaRPr>
          </a:p>
        </p:txBody>
      </p:sp>
      <p:sp>
        <p:nvSpPr>
          <p:cNvPr id="4" name="object 4"/>
          <p:cNvSpPr txBox="1"/>
          <p:nvPr/>
        </p:nvSpPr>
        <p:spPr>
          <a:xfrm>
            <a:off x="890916" y="4997854"/>
            <a:ext cx="4002686" cy="575799"/>
          </a:xfrm>
          <a:prstGeom prst="rect">
            <a:avLst/>
          </a:prstGeom>
        </p:spPr>
        <p:txBody>
          <a:bodyPr vert="horz" wrap="square" lIns="0" tIns="62230" rIns="0" bIns="0" rtlCol="0">
            <a:spAutoFit/>
          </a:bodyPr>
          <a:lstStyle/>
          <a:p>
            <a:pPr marL="12700">
              <a:spcBef>
                <a:spcPts val="490"/>
              </a:spcBef>
            </a:pPr>
            <a:r>
              <a:rPr sz="1000" spc="-90" dirty="0">
                <a:solidFill>
                  <a:srgbClr val="7B0451"/>
                </a:solidFill>
                <a:latin typeface="Arial MT"/>
                <a:cs typeface="Arial MT"/>
              </a:rPr>
              <a:t>FUNDING</a:t>
            </a:r>
            <a:endParaRPr sz="1000">
              <a:solidFill>
                <a:prstClr val="black"/>
              </a:solidFill>
              <a:latin typeface="Arial MT"/>
              <a:cs typeface="Arial MT"/>
            </a:endParaRPr>
          </a:p>
          <a:p>
            <a:pPr marL="12700" marR="5080" algn="just">
              <a:spcBef>
                <a:spcPts val="395"/>
              </a:spcBef>
            </a:pPr>
            <a:r>
              <a:rPr sz="1000" spc="-15" dirty="0">
                <a:solidFill>
                  <a:prstClr val="black"/>
                </a:solidFill>
                <a:cs typeface="Calibri"/>
              </a:rPr>
              <a:t>No</a:t>
            </a:r>
            <a:r>
              <a:rPr sz="1000" spc="100" dirty="0">
                <a:solidFill>
                  <a:prstClr val="black"/>
                </a:solidFill>
                <a:cs typeface="Calibri"/>
              </a:rPr>
              <a:t> </a:t>
            </a:r>
            <a:r>
              <a:rPr sz="1000" spc="-10" dirty="0">
                <a:solidFill>
                  <a:prstClr val="black"/>
                </a:solidFill>
                <a:cs typeface="Calibri"/>
              </a:rPr>
              <a:t>external</a:t>
            </a:r>
            <a:r>
              <a:rPr sz="1000" spc="110" dirty="0">
                <a:solidFill>
                  <a:prstClr val="black"/>
                </a:solidFill>
                <a:cs typeface="Calibri"/>
              </a:rPr>
              <a:t> </a:t>
            </a:r>
            <a:r>
              <a:rPr sz="1000" spc="-5" dirty="0">
                <a:solidFill>
                  <a:prstClr val="black"/>
                </a:solidFill>
                <a:cs typeface="Calibri"/>
              </a:rPr>
              <a:t>funding</a:t>
            </a:r>
            <a:r>
              <a:rPr sz="1000" spc="105" dirty="0">
                <a:solidFill>
                  <a:prstClr val="black"/>
                </a:solidFill>
                <a:cs typeface="Calibri"/>
              </a:rPr>
              <a:t> </a:t>
            </a:r>
            <a:r>
              <a:rPr sz="1000" spc="-10" dirty="0">
                <a:solidFill>
                  <a:prstClr val="black"/>
                </a:solidFill>
                <a:cs typeface="Calibri"/>
              </a:rPr>
              <a:t>has</a:t>
            </a:r>
            <a:r>
              <a:rPr sz="1000" spc="100" dirty="0">
                <a:solidFill>
                  <a:prstClr val="black"/>
                </a:solidFill>
                <a:cs typeface="Calibri"/>
              </a:rPr>
              <a:t> </a:t>
            </a:r>
            <a:r>
              <a:rPr sz="1000" spc="-10" dirty="0">
                <a:solidFill>
                  <a:prstClr val="black"/>
                </a:solidFill>
                <a:cs typeface="Calibri"/>
              </a:rPr>
              <a:t>been</a:t>
            </a:r>
            <a:r>
              <a:rPr sz="1000" spc="105" dirty="0">
                <a:solidFill>
                  <a:prstClr val="black"/>
                </a:solidFill>
                <a:cs typeface="Calibri"/>
              </a:rPr>
              <a:t> </a:t>
            </a:r>
            <a:r>
              <a:rPr sz="1000" spc="-10" dirty="0">
                <a:solidFill>
                  <a:prstClr val="black"/>
                </a:solidFill>
                <a:cs typeface="Calibri"/>
              </a:rPr>
              <a:t>received</a:t>
            </a:r>
            <a:r>
              <a:rPr sz="1000" spc="100" dirty="0">
                <a:solidFill>
                  <a:prstClr val="black"/>
                </a:solidFill>
                <a:cs typeface="Calibri"/>
              </a:rPr>
              <a:t> </a:t>
            </a:r>
            <a:r>
              <a:rPr sz="1000" spc="-15" dirty="0">
                <a:solidFill>
                  <a:prstClr val="black"/>
                </a:solidFill>
                <a:cs typeface="Calibri"/>
              </a:rPr>
              <a:t>for</a:t>
            </a:r>
            <a:r>
              <a:rPr sz="1000" spc="110" dirty="0">
                <a:solidFill>
                  <a:prstClr val="black"/>
                </a:solidFill>
                <a:cs typeface="Calibri"/>
              </a:rPr>
              <a:t> </a:t>
            </a:r>
            <a:r>
              <a:rPr sz="1000" spc="-10" dirty="0">
                <a:solidFill>
                  <a:prstClr val="black"/>
                </a:solidFill>
                <a:cs typeface="Calibri"/>
              </a:rPr>
              <a:t>the</a:t>
            </a:r>
            <a:r>
              <a:rPr sz="1000" spc="100" dirty="0">
                <a:solidFill>
                  <a:prstClr val="black"/>
                </a:solidFill>
                <a:cs typeface="Calibri"/>
              </a:rPr>
              <a:t> </a:t>
            </a:r>
            <a:r>
              <a:rPr sz="1000" spc="-10" dirty="0">
                <a:solidFill>
                  <a:prstClr val="black"/>
                </a:solidFill>
                <a:cs typeface="Calibri"/>
              </a:rPr>
              <a:t>preparation </a:t>
            </a:r>
            <a:r>
              <a:rPr sz="1000" spc="-215" dirty="0">
                <a:solidFill>
                  <a:prstClr val="black"/>
                </a:solidFill>
                <a:cs typeface="Calibri"/>
              </a:rPr>
              <a:t> </a:t>
            </a:r>
            <a:r>
              <a:rPr sz="1000" spc="-10" dirty="0">
                <a:solidFill>
                  <a:prstClr val="black"/>
                </a:solidFill>
                <a:cs typeface="Calibri"/>
              </a:rPr>
              <a:t>of these </a:t>
            </a:r>
            <a:r>
              <a:rPr sz="1000" spc="-5" dirty="0">
                <a:solidFill>
                  <a:prstClr val="black"/>
                </a:solidFill>
                <a:cs typeface="Calibri"/>
              </a:rPr>
              <a:t>guidelines. </a:t>
            </a:r>
            <a:r>
              <a:rPr sz="1000" spc="-10" dirty="0">
                <a:solidFill>
                  <a:prstClr val="black"/>
                </a:solidFill>
                <a:cs typeface="Calibri"/>
              </a:rPr>
              <a:t>Production costs have been covered by </a:t>
            </a:r>
            <a:r>
              <a:rPr sz="1000" spc="-5" dirty="0">
                <a:solidFill>
                  <a:prstClr val="black"/>
                </a:solidFill>
                <a:cs typeface="Calibri"/>
              </a:rPr>
              <a:t> </a:t>
            </a:r>
            <a:r>
              <a:rPr sz="1000" spc="-10" dirty="0">
                <a:solidFill>
                  <a:prstClr val="black"/>
                </a:solidFill>
                <a:cs typeface="Calibri"/>
              </a:rPr>
              <a:t>ESMO</a:t>
            </a:r>
            <a:r>
              <a:rPr sz="1000" spc="95" dirty="0">
                <a:solidFill>
                  <a:prstClr val="black"/>
                </a:solidFill>
                <a:cs typeface="Calibri"/>
              </a:rPr>
              <a:t> </a:t>
            </a:r>
            <a:r>
              <a:rPr sz="1000" spc="-10" dirty="0">
                <a:solidFill>
                  <a:prstClr val="black"/>
                </a:solidFill>
                <a:cs typeface="Calibri"/>
              </a:rPr>
              <a:t>from</a:t>
            </a:r>
            <a:r>
              <a:rPr sz="1000" spc="95" dirty="0">
                <a:solidFill>
                  <a:prstClr val="black"/>
                </a:solidFill>
                <a:cs typeface="Calibri"/>
              </a:rPr>
              <a:t> </a:t>
            </a:r>
            <a:r>
              <a:rPr sz="1000" spc="-10" dirty="0">
                <a:solidFill>
                  <a:prstClr val="black"/>
                </a:solidFill>
                <a:cs typeface="Calibri"/>
              </a:rPr>
              <a:t>central</a:t>
            </a:r>
            <a:r>
              <a:rPr sz="1000" spc="100" dirty="0">
                <a:solidFill>
                  <a:prstClr val="black"/>
                </a:solidFill>
                <a:cs typeface="Calibri"/>
              </a:rPr>
              <a:t> </a:t>
            </a:r>
            <a:r>
              <a:rPr sz="1000" spc="-10" dirty="0">
                <a:solidFill>
                  <a:prstClr val="black"/>
                </a:solidFill>
                <a:cs typeface="Calibri"/>
              </a:rPr>
              <a:t>funds.</a:t>
            </a:r>
            <a:endParaRPr sz="1000">
              <a:solidFill>
                <a:prstClr val="black"/>
              </a:solidFill>
              <a:cs typeface="Calibri"/>
            </a:endParaRPr>
          </a:p>
        </p:txBody>
      </p:sp>
      <p:sp>
        <p:nvSpPr>
          <p:cNvPr id="5" name="object 5"/>
          <p:cNvSpPr txBox="1"/>
          <p:nvPr/>
        </p:nvSpPr>
        <p:spPr>
          <a:xfrm>
            <a:off x="890882" y="5820088"/>
            <a:ext cx="4005148" cy="3291927"/>
          </a:xfrm>
          <a:prstGeom prst="rect">
            <a:avLst/>
          </a:prstGeom>
        </p:spPr>
        <p:txBody>
          <a:bodyPr vert="horz" wrap="square" lIns="0" tIns="62230" rIns="0" bIns="0" rtlCol="0">
            <a:spAutoFit/>
          </a:bodyPr>
          <a:lstStyle/>
          <a:p>
            <a:pPr marL="12700">
              <a:spcBef>
                <a:spcPts val="490"/>
              </a:spcBef>
            </a:pPr>
            <a:r>
              <a:rPr sz="1000" spc="-145" dirty="0">
                <a:solidFill>
                  <a:srgbClr val="7B0451"/>
                </a:solidFill>
                <a:latin typeface="Arial MT"/>
                <a:cs typeface="Arial MT"/>
              </a:rPr>
              <a:t>DISCLOSURE</a:t>
            </a:r>
            <a:endParaRPr sz="1000">
              <a:solidFill>
                <a:prstClr val="black"/>
              </a:solidFill>
              <a:latin typeface="Arial MT"/>
              <a:cs typeface="Arial MT"/>
            </a:endParaRPr>
          </a:p>
          <a:p>
            <a:pPr marL="12700" marR="5080" algn="just">
              <a:spcBef>
                <a:spcPts val="395"/>
              </a:spcBef>
            </a:pPr>
            <a:r>
              <a:rPr sz="1000" spc="-5" dirty="0">
                <a:solidFill>
                  <a:prstClr val="black"/>
                </a:solidFill>
                <a:cs typeface="Calibri"/>
              </a:rPr>
              <a:t>SJS</a:t>
            </a:r>
            <a:r>
              <a:rPr sz="1000"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participation</a:t>
            </a:r>
            <a:r>
              <a:rPr sz="1000" spc="-5" dirty="0">
                <a:solidFill>
                  <a:prstClr val="black"/>
                </a:solidFill>
                <a:cs typeface="Calibri"/>
              </a:rPr>
              <a:t> in</a:t>
            </a:r>
            <a:r>
              <a:rPr sz="1000" spc="215" dirty="0">
                <a:solidFill>
                  <a:prstClr val="black"/>
                </a:solidFill>
                <a:cs typeface="Calibri"/>
              </a:rPr>
              <a:t> </a:t>
            </a:r>
            <a:r>
              <a:rPr sz="1000" spc="-10" dirty="0">
                <a:solidFill>
                  <a:prstClr val="black"/>
                </a:solidFill>
                <a:cs typeface="Calibri"/>
              </a:rPr>
              <a:t>advisory </a:t>
            </a:r>
            <a:r>
              <a:rPr sz="1000" spc="-5" dirty="0">
                <a:solidFill>
                  <a:prstClr val="black"/>
                </a:solidFill>
                <a:cs typeface="Calibri"/>
              </a:rPr>
              <a:t> </a:t>
            </a:r>
            <a:r>
              <a:rPr sz="1000" spc="-15" dirty="0">
                <a:solidFill>
                  <a:prstClr val="black"/>
                </a:solidFill>
                <a:cs typeface="Calibri"/>
              </a:rPr>
              <a:t>board</a:t>
            </a:r>
            <a:r>
              <a:rPr sz="1000" spc="-10"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15" dirty="0">
                <a:solidFill>
                  <a:prstClr val="black"/>
                </a:solidFill>
                <a:cs typeface="Calibri"/>
              </a:rPr>
              <a:t>GlaxoSmithKline</a:t>
            </a:r>
            <a:r>
              <a:rPr sz="1000" spc="-10" dirty="0">
                <a:solidFill>
                  <a:prstClr val="black"/>
                </a:solidFill>
                <a:cs typeface="Calibri"/>
              </a:rPr>
              <a:t> (GSK);</a:t>
            </a:r>
            <a:r>
              <a:rPr sz="1000" spc="-5" dirty="0">
                <a:solidFill>
                  <a:prstClr val="black"/>
                </a:solidFill>
                <a:cs typeface="Calibri"/>
              </a:rPr>
              <a:t> </a:t>
            </a:r>
            <a:r>
              <a:rPr sz="1000" spc="-15" dirty="0">
                <a:solidFill>
                  <a:prstClr val="black"/>
                </a:solidFill>
                <a:cs typeface="Calibri"/>
              </a:rPr>
              <a:t>NA</a:t>
            </a:r>
            <a:r>
              <a:rPr sz="1000" spc="-10" dirty="0">
                <a:solidFill>
                  <a:prstClr val="black"/>
                </a:solidFill>
                <a:cs typeface="Calibri"/>
              </a:rPr>
              <a:t> </a:t>
            </a:r>
            <a:r>
              <a:rPr sz="1000" spc="-15" dirty="0">
                <a:solidFill>
                  <a:prstClr val="black"/>
                </a:solidFill>
                <a:cs typeface="Calibri"/>
              </a:rPr>
              <a:t>non-remunerated </a:t>
            </a:r>
            <a:r>
              <a:rPr sz="1000" spc="-10" dirty="0">
                <a:solidFill>
                  <a:prstClr val="black"/>
                </a:solidFill>
                <a:cs typeface="Calibri"/>
              </a:rPr>
              <a:t> leadership and advisory roles </a:t>
            </a:r>
            <a:r>
              <a:rPr sz="1000" spc="-20" dirty="0">
                <a:solidFill>
                  <a:prstClr val="black"/>
                </a:solidFill>
                <a:cs typeface="Calibri"/>
              </a:rPr>
              <a:t>for </a:t>
            </a:r>
            <a:r>
              <a:rPr sz="1000" spc="-10" dirty="0">
                <a:solidFill>
                  <a:prstClr val="black"/>
                </a:solidFill>
                <a:cs typeface="Calibri"/>
              </a:rPr>
              <a:t>Sociedade Portuguesa de </a:t>
            </a:r>
            <a:r>
              <a:rPr sz="1000" spc="-5" dirty="0">
                <a:solidFill>
                  <a:prstClr val="black"/>
                </a:solidFill>
                <a:cs typeface="Calibri"/>
              </a:rPr>
              <a:t> </a:t>
            </a:r>
            <a:r>
              <a:rPr sz="1000" spc="-10" dirty="0">
                <a:solidFill>
                  <a:prstClr val="black"/>
                </a:solidFill>
                <a:cs typeface="Calibri"/>
              </a:rPr>
              <a:t>Cirurgia;</a:t>
            </a:r>
            <a:r>
              <a:rPr sz="1000" spc="-5" dirty="0">
                <a:solidFill>
                  <a:prstClr val="black"/>
                </a:solidFill>
                <a:cs typeface="Calibri"/>
              </a:rPr>
              <a:t> </a:t>
            </a:r>
            <a:r>
              <a:rPr sz="1000" spc="-10" dirty="0">
                <a:solidFill>
                  <a:prstClr val="black"/>
                </a:solidFill>
                <a:cs typeface="Calibri"/>
              </a:rPr>
              <a:t>JB</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no</a:t>
            </a:r>
            <a:r>
              <a:rPr sz="1000" spc="-5" dirty="0">
                <a:solidFill>
                  <a:prstClr val="black"/>
                </a:solidFill>
                <a:cs typeface="Calibri"/>
              </a:rPr>
              <a:t> </a:t>
            </a:r>
            <a:r>
              <a:rPr sz="1000" spc="-10" dirty="0">
                <a:solidFill>
                  <a:prstClr val="black"/>
                </a:solidFill>
                <a:cs typeface="Calibri"/>
              </a:rPr>
              <a:t>personal</a:t>
            </a:r>
            <a:r>
              <a:rPr sz="1000" spc="-5" dirty="0">
                <a:solidFill>
                  <a:prstClr val="black"/>
                </a:solidFill>
                <a:cs typeface="Calibri"/>
              </a:rPr>
              <a:t> </a:t>
            </a:r>
            <a:r>
              <a:rPr sz="1000" spc="-25" dirty="0">
                <a:solidFill>
                  <a:prstClr val="black"/>
                </a:solidFill>
                <a:latin typeface="Lucida Sans Unicode"/>
                <a:cs typeface="Lucida Sans Unicode"/>
              </a:rPr>
              <a:t>fi</a:t>
            </a:r>
            <a:r>
              <a:rPr sz="1000" spc="-25" dirty="0">
                <a:solidFill>
                  <a:prstClr val="black"/>
                </a:solidFill>
                <a:cs typeface="Calibri"/>
              </a:rPr>
              <a:t>nancial</a:t>
            </a:r>
            <a:r>
              <a:rPr sz="1000" spc="-20" dirty="0">
                <a:solidFill>
                  <a:prstClr val="black"/>
                </a:solidFill>
                <a:cs typeface="Calibri"/>
              </a:rPr>
              <a:t> </a:t>
            </a:r>
            <a:r>
              <a:rPr sz="1000" spc="-10" dirty="0">
                <a:solidFill>
                  <a:prstClr val="black"/>
                </a:solidFill>
                <a:cs typeface="Calibri"/>
              </a:rPr>
              <a:t>disclosure,</a:t>
            </a:r>
            <a:r>
              <a:rPr sz="1000" spc="-5" dirty="0">
                <a:solidFill>
                  <a:prstClr val="black"/>
                </a:solidFill>
                <a:cs typeface="Calibri"/>
              </a:rPr>
              <a:t> </a:t>
            </a:r>
            <a:r>
              <a:rPr sz="1000" spc="-10" dirty="0">
                <a:solidFill>
                  <a:prstClr val="black"/>
                </a:solidFill>
                <a:cs typeface="Calibri"/>
              </a:rPr>
              <a:t>received </a:t>
            </a:r>
            <a:r>
              <a:rPr sz="1000" spc="-215" dirty="0">
                <a:solidFill>
                  <a:prstClr val="black"/>
                </a:solidFill>
                <a:cs typeface="Calibri"/>
              </a:rPr>
              <a:t> </a:t>
            </a:r>
            <a:r>
              <a:rPr sz="1000" spc="-15" dirty="0">
                <a:solidFill>
                  <a:prstClr val="black"/>
                </a:solidFill>
                <a:cs typeface="Calibri"/>
              </a:rPr>
              <a:t>research </a:t>
            </a:r>
            <a:r>
              <a:rPr sz="1000" spc="-10" dirty="0">
                <a:solidFill>
                  <a:prstClr val="black"/>
                </a:solidFill>
                <a:cs typeface="Calibri"/>
              </a:rPr>
              <a:t>grants </a:t>
            </a:r>
            <a:r>
              <a:rPr sz="1000" spc="-5" dirty="0">
                <a:solidFill>
                  <a:prstClr val="black"/>
                </a:solidFill>
                <a:cs typeface="Calibri"/>
              </a:rPr>
              <a:t>(institutional) </a:t>
            </a:r>
            <a:r>
              <a:rPr sz="1000" spc="-10" dirty="0">
                <a:solidFill>
                  <a:prstClr val="black"/>
                </a:solidFill>
                <a:cs typeface="Calibri"/>
              </a:rPr>
              <a:t>from </a:t>
            </a:r>
            <a:r>
              <a:rPr sz="1000" spc="-5" dirty="0">
                <a:solidFill>
                  <a:prstClr val="black"/>
                </a:solidFill>
                <a:cs typeface="Calibri"/>
              </a:rPr>
              <a:t>Eli </a:t>
            </a:r>
            <a:r>
              <a:rPr sz="1000" spc="-15" dirty="0">
                <a:solidFill>
                  <a:prstClr val="black"/>
                </a:solidFill>
                <a:cs typeface="Calibri"/>
              </a:rPr>
              <a:t>Lilly, </a:t>
            </a:r>
            <a:r>
              <a:rPr sz="1000" spc="-10" dirty="0">
                <a:solidFill>
                  <a:prstClr val="black"/>
                </a:solidFill>
                <a:cs typeface="Calibri"/>
              </a:rPr>
              <a:t>Novartis, Roche, </a:t>
            </a:r>
            <a:r>
              <a:rPr sz="1000" spc="-5" dirty="0">
                <a:solidFill>
                  <a:prstClr val="black"/>
                </a:solidFill>
                <a:cs typeface="Calibri"/>
              </a:rPr>
              <a:t> </a:t>
            </a:r>
            <a:r>
              <a:rPr sz="1000" spc="-10" dirty="0">
                <a:solidFill>
                  <a:prstClr val="black"/>
                </a:solidFill>
                <a:cs typeface="Calibri"/>
              </a:rPr>
              <a:t>Samsung</a:t>
            </a:r>
            <a:r>
              <a:rPr sz="1000" spc="-5" dirty="0">
                <a:solidFill>
                  <a:prstClr val="black"/>
                </a:solidFill>
                <a:cs typeface="Calibri"/>
              </a:rPr>
              <a:t> </a:t>
            </a:r>
            <a:r>
              <a:rPr sz="1000" spc="-10" dirty="0">
                <a:solidFill>
                  <a:prstClr val="black"/>
                </a:solidFill>
                <a:cs typeface="Calibri"/>
              </a:rPr>
              <a:t>Bioepis,</a:t>
            </a:r>
            <a:r>
              <a:rPr sz="1000" spc="-5" dirty="0">
                <a:solidFill>
                  <a:prstClr val="black"/>
                </a:solidFill>
                <a:cs typeface="Calibri"/>
              </a:rPr>
              <a:t> </a:t>
            </a:r>
            <a:r>
              <a:rPr sz="1000" spc="-15" dirty="0">
                <a:solidFill>
                  <a:prstClr val="black"/>
                </a:solidFill>
                <a:cs typeface="Calibri"/>
              </a:rPr>
              <a:t>Paxman</a:t>
            </a:r>
            <a:r>
              <a:rPr sz="1000" spc="-10" dirty="0">
                <a:solidFill>
                  <a:prstClr val="black"/>
                </a:solidFill>
                <a:cs typeface="Calibri"/>
              </a:rPr>
              <a:t> Coolers</a:t>
            </a:r>
            <a:r>
              <a:rPr sz="1000" spc="-5" dirty="0">
                <a:solidFill>
                  <a:prstClr val="black"/>
                </a:solidFill>
                <a:cs typeface="Calibri"/>
              </a:rPr>
              <a:t> </a:t>
            </a:r>
            <a:r>
              <a:rPr sz="1000" spc="-10" dirty="0">
                <a:solidFill>
                  <a:prstClr val="black"/>
                </a:solidFill>
                <a:cs typeface="Calibri"/>
              </a:rPr>
              <a:t>Ltd,</a:t>
            </a:r>
            <a:r>
              <a:rPr sz="1000" spc="-5" dirty="0">
                <a:solidFill>
                  <a:prstClr val="black"/>
                </a:solidFill>
                <a:cs typeface="Calibri"/>
              </a:rPr>
              <a:t> </a:t>
            </a:r>
            <a:r>
              <a:rPr sz="1000" spc="-10" dirty="0">
                <a:solidFill>
                  <a:prstClr val="black"/>
                </a:solidFill>
                <a:cs typeface="Calibri"/>
              </a:rPr>
              <a:t>Sun</a:t>
            </a:r>
            <a:r>
              <a:rPr sz="1000" spc="-5" dirty="0">
                <a:solidFill>
                  <a:prstClr val="black"/>
                </a:solidFill>
                <a:cs typeface="Calibri"/>
              </a:rPr>
              <a:t> </a:t>
            </a:r>
            <a:r>
              <a:rPr sz="1000" spc="-10" dirty="0">
                <a:solidFill>
                  <a:prstClr val="black"/>
                </a:solidFill>
                <a:cs typeface="Calibri"/>
              </a:rPr>
              <a:t>Pharma</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5" dirty="0">
                <a:solidFill>
                  <a:prstClr val="black"/>
                </a:solidFill>
                <a:cs typeface="Calibri"/>
              </a:rPr>
              <a:t>non-remunerated</a:t>
            </a:r>
            <a:r>
              <a:rPr sz="1000" spc="-10" dirty="0">
                <a:solidFill>
                  <a:prstClr val="black"/>
                </a:solidFill>
                <a:cs typeface="Calibri"/>
              </a:rPr>
              <a:t> </a:t>
            </a:r>
            <a:r>
              <a:rPr sz="1000" spc="-15" dirty="0">
                <a:solidFill>
                  <a:prstClr val="black"/>
                </a:solidFill>
                <a:cs typeface="Calibri"/>
              </a:rPr>
              <a:t>advisory</a:t>
            </a:r>
            <a:r>
              <a:rPr sz="1000" spc="-10" dirty="0">
                <a:solidFill>
                  <a:prstClr val="black"/>
                </a:solidFill>
                <a:cs typeface="Calibri"/>
              </a:rPr>
              <a:t> </a:t>
            </a:r>
            <a:r>
              <a:rPr sz="1000" spc="-15" dirty="0">
                <a:solidFill>
                  <a:prstClr val="black"/>
                </a:solidFill>
                <a:cs typeface="Calibri"/>
              </a:rPr>
              <a:t>role</a:t>
            </a:r>
            <a:r>
              <a:rPr sz="1000" spc="-10"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15" dirty="0">
                <a:solidFill>
                  <a:prstClr val="black"/>
                </a:solidFill>
                <a:cs typeface="Calibri"/>
              </a:rPr>
              <a:t>Novartis,</a:t>
            </a:r>
            <a:r>
              <a:rPr sz="1000" spc="-10" dirty="0">
                <a:solidFill>
                  <a:prstClr val="black"/>
                </a:solidFill>
                <a:cs typeface="Calibri"/>
              </a:rPr>
              <a:t> non- </a:t>
            </a:r>
            <a:r>
              <a:rPr sz="1000" spc="-5" dirty="0">
                <a:solidFill>
                  <a:prstClr val="black"/>
                </a:solidFill>
                <a:cs typeface="Calibri"/>
              </a:rPr>
              <a:t> </a:t>
            </a:r>
            <a:r>
              <a:rPr sz="1000" spc="-10" dirty="0">
                <a:solidFill>
                  <a:prstClr val="black"/>
                </a:solidFill>
                <a:cs typeface="Calibri"/>
              </a:rPr>
              <a:t>remunerated</a:t>
            </a:r>
            <a:r>
              <a:rPr sz="1000" spc="-5" dirty="0">
                <a:solidFill>
                  <a:prstClr val="black"/>
                </a:solidFill>
                <a:cs typeface="Calibri"/>
              </a:rPr>
              <a:t> </a:t>
            </a:r>
            <a:r>
              <a:rPr sz="1000" spc="-10" dirty="0">
                <a:solidFill>
                  <a:prstClr val="black"/>
                </a:solidFill>
                <a:cs typeface="Calibri"/>
              </a:rPr>
              <a:t>leadership</a:t>
            </a:r>
            <a:r>
              <a:rPr sz="1000" spc="-5" dirty="0">
                <a:solidFill>
                  <a:prstClr val="black"/>
                </a:solidFill>
                <a:cs typeface="Calibri"/>
              </a:rPr>
              <a:t> </a:t>
            </a:r>
            <a:r>
              <a:rPr sz="1000" spc="-10" dirty="0">
                <a:solidFill>
                  <a:prstClr val="black"/>
                </a:solidFill>
                <a:cs typeface="Calibri"/>
              </a:rPr>
              <a:t>activities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Immuno-oncology </a:t>
            </a:r>
            <a:r>
              <a:rPr sz="1000" spc="-5" dirty="0">
                <a:solidFill>
                  <a:prstClr val="black"/>
                </a:solidFill>
                <a:cs typeface="Calibri"/>
              </a:rPr>
              <a:t> </a:t>
            </a:r>
            <a:r>
              <a:rPr sz="1000" spc="-10" dirty="0">
                <a:solidFill>
                  <a:prstClr val="black"/>
                </a:solidFill>
                <a:cs typeface="Calibri"/>
              </a:rPr>
              <a:t>society</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India,</a:t>
            </a:r>
            <a:r>
              <a:rPr sz="1000" spc="-5" dirty="0">
                <a:solidFill>
                  <a:prstClr val="black"/>
                </a:solidFill>
                <a:cs typeface="Calibri"/>
              </a:rPr>
              <a:t> </a:t>
            </a:r>
            <a:r>
              <a:rPr sz="1000" spc="-10" dirty="0">
                <a:solidFill>
                  <a:prstClr val="black"/>
                </a:solidFill>
                <a:cs typeface="Calibri"/>
              </a:rPr>
              <a:t>Indian</a:t>
            </a:r>
            <a:r>
              <a:rPr sz="1000" spc="-5" dirty="0">
                <a:solidFill>
                  <a:prstClr val="black"/>
                </a:solidFill>
                <a:cs typeface="Calibri"/>
              </a:rPr>
              <a:t> </a:t>
            </a:r>
            <a:r>
              <a:rPr sz="1000" spc="-10" dirty="0">
                <a:solidFill>
                  <a:prstClr val="black"/>
                </a:solidFill>
                <a:cs typeface="Calibri"/>
              </a:rPr>
              <a:t>Society</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Medical</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Paediatric </a:t>
            </a:r>
            <a:r>
              <a:rPr sz="1000" spc="-215" dirty="0">
                <a:solidFill>
                  <a:prstClr val="black"/>
                </a:solidFill>
                <a:cs typeface="Calibri"/>
              </a:rPr>
              <a:t> </a:t>
            </a:r>
            <a:r>
              <a:rPr sz="1000" spc="-15" dirty="0">
                <a:solidFill>
                  <a:prstClr val="black"/>
                </a:solidFill>
                <a:cs typeface="Calibri"/>
              </a:rPr>
              <a:t>Oncology, </a:t>
            </a:r>
            <a:r>
              <a:rPr sz="1000" spc="-10" dirty="0">
                <a:solidFill>
                  <a:prstClr val="black"/>
                </a:solidFill>
                <a:cs typeface="Calibri"/>
              </a:rPr>
              <a:t>Teenage and </a:t>
            </a:r>
            <a:r>
              <a:rPr sz="1000" spc="-25" dirty="0">
                <a:solidFill>
                  <a:prstClr val="black"/>
                </a:solidFill>
                <a:cs typeface="Calibri"/>
              </a:rPr>
              <a:t>Young </a:t>
            </a:r>
            <a:r>
              <a:rPr sz="1000" spc="-10" dirty="0">
                <a:solidFill>
                  <a:prstClr val="black"/>
                </a:solidFill>
                <a:cs typeface="Calibri"/>
              </a:rPr>
              <a:t>Adult Cancer Foundation and </a:t>
            </a:r>
            <a:r>
              <a:rPr sz="1000" spc="-5" dirty="0">
                <a:solidFill>
                  <a:prstClr val="black"/>
                </a:solidFill>
                <a:cs typeface="Calibri"/>
              </a:rPr>
              <a:t> </a:t>
            </a:r>
            <a:r>
              <a:rPr sz="1000" spc="-10" dirty="0">
                <a:solidFill>
                  <a:prstClr val="black"/>
                </a:solidFill>
                <a:cs typeface="Calibri"/>
              </a:rPr>
              <a:t>Indian</a:t>
            </a:r>
            <a:r>
              <a:rPr sz="1000" spc="-5" dirty="0">
                <a:solidFill>
                  <a:prstClr val="black"/>
                </a:solidFill>
                <a:cs typeface="Calibri"/>
              </a:rPr>
              <a:t> </a:t>
            </a:r>
            <a:r>
              <a:rPr sz="1000" spc="-10" dirty="0">
                <a:solidFill>
                  <a:prstClr val="black"/>
                </a:solidFill>
                <a:cs typeface="Calibri"/>
              </a:rPr>
              <a:t>cooperative</a:t>
            </a:r>
            <a:r>
              <a:rPr sz="1000" spc="-5" dirty="0">
                <a:solidFill>
                  <a:prstClr val="black"/>
                </a:solidFill>
                <a:cs typeface="Calibri"/>
              </a:rPr>
              <a:t> </a:t>
            </a:r>
            <a:r>
              <a:rPr sz="1000" spc="-10" dirty="0">
                <a:solidFill>
                  <a:prstClr val="black"/>
                </a:solidFill>
                <a:cs typeface="Calibri"/>
              </a:rPr>
              <a:t>oncology</a:t>
            </a:r>
            <a:r>
              <a:rPr sz="1000" spc="-5" dirty="0">
                <a:solidFill>
                  <a:prstClr val="black"/>
                </a:solidFill>
                <a:cs typeface="Calibri"/>
              </a:rPr>
              <a:t> </a:t>
            </a:r>
            <a:r>
              <a:rPr sz="1000" spc="-10" dirty="0">
                <a:solidFill>
                  <a:prstClr val="black"/>
                </a:solidFill>
                <a:cs typeface="Calibri"/>
              </a:rPr>
              <a:t>network;</a:t>
            </a:r>
            <a:r>
              <a:rPr sz="1000" spc="-5" dirty="0">
                <a:solidFill>
                  <a:prstClr val="black"/>
                </a:solidFill>
                <a:cs typeface="Calibri"/>
              </a:rPr>
              <a:t> SB</a:t>
            </a:r>
            <a:r>
              <a:rPr sz="1000"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 </a:t>
            </a:r>
            <a:r>
              <a:rPr sz="1000" spc="-215" dirty="0">
                <a:solidFill>
                  <a:prstClr val="black"/>
                </a:solidFill>
                <a:cs typeface="Calibri"/>
              </a:rPr>
              <a:t> </a:t>
            </a:r>
            <a:r>
              <a:rPr sz="1000" spc="-10" dirty="0">
                <a:solidFill>
                  <a:prstClr val="black"/>
                </a:solidFill>
                <a:cs typeface="Calibri"/>
              </a:rPr>
              <a:t>honoraria </a:t>
            </a:r>
            <a:r>
              <a:rPr sz="1000" spc="-15"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spc="-10" dirty="0">
                <a:solidFill>
                  <a:prstClr val="black"/>
                </a:solidFill>
                <a:cs typeface="Calibri"/>
              </a:rPr>
              <a:t>advisory boards </a:t>
            </a:r>
            <a:r>
              <a:rPr sz="1000" spc="-15" dirty="0">
                <a:solidFill>
                  <a:prstClr val="black"/>
                </a:solidFill>
                <a:cs typeface="Calibri"/>
              </a:rPr>
              <a:t>for </a:t>
            </a:r>
            <a:r>
              <a:rPr sz="1000" spc="-10" dirty="0">
                <a:solidFill>
                  <a:prstClr val="black"/>
                </a:solidFill>
                <a:cs typeface="Calibri"/>
              </a:rPr>
              <a:t>Deciphera, </a:t>
            </a:r>
            <a:r>
              <a:rPr sz="1000" spc="-5" dirty="0">
                <a:solidFill>
                  <a:prstClr val="black"/>
                </a:solidFill>
                <a:cs typeface="Calibri"/>
              </a:rPr>
              <a:t> Blueprint </a:t>
            </a:r>
            <a:r>
              <a:rPr sz="1000" spc="-10" dirty="0">
                <a:solidFill>
                  <a:prstClr val="black"/>
                </a:solidFill>
                <a:cs typeface="Calibri"/>
              </a:rPr>
              <a:t>Medicines,</a:t>
            </a:r>
            <a:r>
              <a:rPr sz="1000" spc="-5" dirty="0">
                <a:solidFill>
                  <a:prstClr val="black"/>
                </a:solidFill>
                <a:cs typeface="Calibri"/>
              </a:rPr>
              <a:t> </a:t>
            </a:r>
            <a:r>
              <a:rPr sz="1000" spc="-15" dirty="0">
                <a:solidFill>
                  <a:prstClr val="black"/>
                </a:solidFill>
                <a:cs typeface="Calibri"/>
              </a:rPr>
              <a:t>Lilly,</a:t>
            </a:r>
            <a:r>
              <a:rPr sz="1000" spc="-10" dirty="0">
                <a:solidFill>
                  <a:prstClr val="black"/>
                </a:solidFill>
                <a:cs typeface="Calibri"/>
              </a:rPr>
              <a:t> Novartis,</a:t>
            </a:r>
            <a:r>
              <a:rPr sz="1000" spc="-5" dirty="0">
                <a:solidFill>
                  <a:prstClr val="black"/>
                </a:solidFill>
                <a:cs typeface="Calibri"/>
              </a:rPr>
              <a:t> </a:t>
            </a:r>
            <a:r>
              <a:rPr sz="1000" spc="-10" dirty="0">
                <a:solidFill>
                  <a:prstClr val="black"/>
                </a:solidFill>
                <a:cs typeface="Calibri"/>
              </a:rPr>
              <a:t>Daiichi-Sankyo,</a:t>
            </a:r>
            <a:r>
              <a:rPr sz="1000" spc="-5" dirty="0">
                <a:solidFill>
                  <a:prstClr val="black"/>
                </a:solidFill>
                <a:cs typeface="Calibri"/>
              </a:rPr>
              <a:t> </a:t>
            </a:r>
            <a:r>
              <a:rPr sz="1000" spc="-10" dirty="0">
                <a:solidFill>
                  <a:prstClr val="black"/>
                </a:solidFill>
                <a:cs typeface="Calibri"/>
              </a:rPr>
              <a:t>Plexxi- </a:t>
            </a:r>
            <a:r>
              <a:rPr sz="1000" spc="-5" dirty="0">
                <a:solidFill>
                  <a:prstClr val="black"/>
                </a:solidFill>
                <a:cs typeface="Calibri"/>
              </a:rPr>
              <a:t> </a:t>
            </a:r>
            <a:r>
              <a:rPr sz="1000" spc="-20" dirty="0">
                <a:solidFill>
                  <a:prstClr val="black"/>
                </a:solidFill>
                <a:cs typeface="Calibri"/>
              </a:rPr>
              <a:t>kon,</a:t>
            </a:r>
            <a:r>
              <a:rPr sz="1000" spc="-15" dirty="0">
                <a:solidFill>
                  <a:prstClr val="black"/>
                </a:solidFill>
                <a:cs typeface="Calibri"/>
              </a:rPr>
              <a:t> Roche,</a:t>
            </a:r>
            <a:r>
              <a:rPr sz="1000" spc="-10" dirty="0">
                <a:solidFill>
                  <a:prstClr val="black"/>
                </a:solidFill>
                <a:cs typeface="Calibri"/>
              </a:rPr>
              <a:t> GSK,</a:t>
            </a:r>
            <a:r>
              <a:rPr sz="1000" spc="-5" dirty="0">
                <a:solidFill>
                  <a:prstClr val="black"/>
                </a:solidFill>
                <a:cs typeface="Calibri"/>
              </a:rPr>
              <a:t> </a:t>
            </a:r>
            <a:r>
              <a:rPr sz="1000" spc="-10" dirty="0">
                <a:solidFill>
                  <a:prstClr val="black"/>
                </a:solidFill>
                <a:cs typeface="Calibri"/>
              </a:rPr>
              <a:t>invited</a:t>
            </a:r>
            <a:r>
              <a:rPr sz="1000" spc="-5" dirty="0">
                <a:solidFill>
                  <a:prstClr val="black"/>
                </a:solidFill>
                <a:cs typeface="Calibri"/>
              </a:rPr>
              <a:t> </a:t>
            </a:r>
            <a:r>
              <a:rPr sz="1000" spc="-15" dirty="0">
                <a:solidFill>
                  <a:prstClr val="black"/>
                </a:solidFill>
                <a:cs typeface="Calibri"/>
              </a:rPr>
              <a:t>speaker</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from</a:t>
            </a:r>
            <a:r>
              <a:rPr sz="1000" spc="-5" dirty="0">
                <a:solidFill>
                  <a:prstClr val="black"/>
                </a:solidFill>
                <a:cs typeface="Calibri"/>
              </a:rPr>
              <a:t> </a:t>
            </a:r>
            <a:r>
              <a:rPr sz="1000" spc="-35" dirty="0">
                <a:solidFill>
                  <a:prstClr val="black"/>
                </a:solidFill>
                <a:cs typeface="Calibri"/>
              </a:rPr>
              <a:t>P</a:t>
            </a:r>
            <a:r>
              <a:rPr sz="1000" spc="-35" dirty="0">
                <a:solidFill>
                  <a:prstClr val="black"/>
                </a:solidFill>
                <a:latin typeface="Lucida Sans Unicode"/>
                <a:cs typeface="Lucida Sans Unicode"/>
              </a:rPr>
              <a:t>fi</a:t>
            </a:r>
            <a:r>
              <a:rPr sz="1000" spc="-35" dirty="0">
                <a:solidFill>
                  <a:prstClr val="black"/>
                </a:solidFill>
                <a:cs typeface="Calibri"/>
              </a:rPr>
              <a:t>zer</a:t>
            </a:r>
            <a:r>
              <a:rPr sz="1000" spc="160"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20" dirty="0">
                <a:solidFill>
                  <a:prstClr val="black"/>
                </a:solidFill>
                <a:cs typeface="Calibri"/>
              </a:rPr>
              <a:t>PharmaMar,</a:t>
            </a:r>
            <a:r>
              <a:rPr sz="1000" spc="-1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grant</a:t>
            </a:r>
            <a:r>
              <a:rPr sz="1000" spc="-5"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10" dirty="0">
                <a:solidFill>
                  <a:prstClr val="black"/>
                </a:solidFill>
                <a:cs typeface="Calibri"/>
              </a:rPr>
              <a:t>Novartis, </a:t>
            </a:r>
            <a:r>
              <a:rPr sz="1000" spc="-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principal</a:t>
            </a:r>
            <a:r>
              <a:rPr sz="1000" spc="-5" dirty="0">
                <a:solidFill>
                  <a:prstClr val="black"/>
                </a:solidFill>
                <a:cs typeface="Calibri"/>
              </a:rPr>
              <a:t> </a:t>
            </a:r>
            <a:r>
              <a:rPr sz="1000" spc="-10" dirty="0">
                <a:solidFill>
                  <a:prstClr val="black"/>
                </a:solidFill>
                <a:cs typeface="Calibri"/>
              </a:rPr>
              <a:t>investigator</a:t>
            </a:r>
            <a:r>
              <a:rPr sz="1000" spc="-5" dirty="0">
                <a:solidFill>
                  <a:prstClr val="black"/>
                </a:solidFill>
                <a:cs typeface="Calibri"/>
              </a:rPr>
              <a:t> (PI)</a:t>
            </a:r>
            <a:r>
              <a:rPr sz="1000"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 Daiichi-Sankyo, </a:t>
            </a:r>
            <a:r>
              <a:rPr sz="1000" spc="-15" dirty="0">
                <a:solidFill>
                  <a:prstClr val="black"/>
                </a:solidFill>
                <a:cs typeface="Calibri"/>
              </a:rPr>
              <a:t>Roche,</a:t>
            </a:r>
            <a:r>
              <a:rPr sz="1000" spc="-10" dirty="0">
                <a:solidFill>
                  <a:prstClr val="black"/>
                </a:solidFill>
                <a:cs typeface="Calibri"/>
              </a:rPr>
              <a:t> Deciphera, </a:t>
            </a:r>
            <a:r>
              <a:rPr sz="1000" spc="-15" dirty="0">
                <a:solidFill>
                  <a:prstClr val="black"/>
                </a:solidFill>
                <a:cs typeface="Calibri"/>
              </a:rPr>
              <a:t>Lilly,</a:t>
            </a:r>
            <a:r>
              <a:rPr sz="1000" spc="-10" dirty="0">
                <a:solidFill>
                  <a:prstClr val="black"/>
                </a:solidFill>
                <a:cs typeface="Calibri"/>
              </a:rPr>
              <a:t> Novartis, </a:t>
            </a:r>
            <a:r>
              <a:rPr sz="1000" spc="-5" dirty="0">
                <a:solidFill>
                  <a:prstClr val="black"/>
                </a:solidFill>
                <a:cs typeface="Calibri"/>
              </a:rPr>
              <a:t>Blueprint </a:t>
            </a:r>
            <a:r>
              <a:rPr sz="1000" dirty="0">
                <a:solidFill>
                  <a:prstClr val="black"/>
                </a:solidFill>
                <a:cs typeface="Calibri"/>
              </a:rPr>
              <a:t> </a:t>
            </a:r>
            <a:r>
              <a:rPr sz="1000" spc="-10" dirty="0">
                <a:solidFill>
                  <a:prstClr val="black"/>
                </a:solidFill>
                <a:cs typeface="Calibri"/>
              </a:rPr>
              <a:t>Medicines,</a:t>
            </a:r>
            <a:r>
              <a:rPr sz="1000" spc="-5" dirty="0">
                <a:solidFill>
                  <a:prstClr val="black"/>
                </a:solidFill>
                <a:cs typeface="Calibri"/>
              </a:rPr>
              <a:t> Bristol</a:t>
            </a:r>
            <a:r>
              <a:rPr sz="1000" dirty="0">
                <a:solidFill>
                  <a:prstClr val="black"/>
                </a:solidFill>
                <a:cs typeface="Calibri"/>
              </a:rPr>
              <a:t> </a:t>
            </a:r>
            <a:r>
              <a:rPr sz="1000" spc="-15" dirty="0">
                <a:solidFill>
                  <a:prstClr val="black"/>
                </a:solidFill>
                <a:cs typeface="Calibri"/>
              </a:rPr>
              <a:t>Myers</a:t>
            </a:r>
            <a:r>
              <a:rPr sz="1000" spc="-10" dirty="0">
                <a:solidFill>
                  <a:prstClr val="black"/>
                </a:solidFill>
                <a:cs typeface="Calibri"/>
              </a:rPr>
              <a:t> Squibb</a:t>
            </a:r>
            <a:r>
              <a:rPr sz="1000" spc="-5" dirty="0">
                <a:solidFill>
                  <a:prstClr val="black"/>
                </a:solidFill>
                <a:cs typeface="Calibri"/>
              </a:rPr>
              <a:t> (BMS),</a:t>
            </a:r>
            <a:r>
              <a:rPr sz="1000" dirty="0">
                <a:solidFill>
                  <a:prstClr val="black"/>
                </a:solidFill>
                <a:cs typeface="Calibri"/>
              </a:rPr>
              <a:t> </a:t>
            </a:r>
            <a:r>
              <a:rPr sz="1000" spc="-10" dirty="0">
                <a:solidFill>
                  <a:prstClr val="black"/>
                </a:solidFill>
                <a:cs typeface="Calibri"/>
              </a:rPr>
              <a:t>Incyte,</a:t>
            </a:r>
            <a:r>
              <a:rPr sz="1000" spc="-5" dirty="0">
                <a:solidFill>
                  <a:prstClr val="black"/>
                </a:solidFill>
                <a:cs typeface="Calibri"/>
              </a:rPr>
              <a:t> </a:t>
            </a:r>
            <a:r>
              <a:rPr sz="1000" spc="-10" dirty="0">
                <a:solidFill>
                  <a:prstClr val="black"/>
                </a:solidFill>
                <a:cs typeface="Calibri"/>
              </a:rPr>
              <a:t>non- </a:t>
            </a:r>
            <a:r>
              <a:rPr sz="1000" spc="-5" dirty="0">
                <a:solidFill>
                  <a:prstClr val="black"/>
                </a:solidFill>
                <a:cs typeface="Calibri"/>
              </a:rPr>
              <a:t> </a:t>
            </a:r>
            <a:r>
              <a:rPr sz="1000" spc="-10" dirty="0">
                <a:solidFill>
                  <a:prstClr val="black"/>
                </a:solidFill>
                <a:cs typeface="Calibri"/>
              </a:rPr>
              <a:t>remunerated activities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Federal Institute </a:t>
            </a:r>
            <a:r>
              <a:rPr sz="1000" spc="-20" dirty="0">
                <a:solidFill>
                  <a:prstClr val="black"/>
                </a:solidFill>
                <a:cs typeface="Calibri"/>
              </a:rPr>
              <a:t>for</a:t>
            </a:r>
            <a:r>
              <a:rPr sz="1000" spc="-15" dirty="0">
                <a:solidFill>
                  <a:prstClr val="black"/>
                </a:solidFill>
                <a:cs typeface="Calibri"/>
              </a:rPr>
              <a:t> </a:t>
            </a:r>
            <a:r>
              <a:rPr sz="1000" spc="-5" dirty="0">
                <a:solidFill>
                  <a:prstClr val="black"/>
                </a:solidFill>
                <a:cs typeface="Calibri"/>
              </a:rPr>
              <a:t>Drugs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Medical Devices (BfArm) and founding member of German </a:t>
            </a:r>
            <a:r>
              <a:rPr sz="1000" spc="-5" dirty="0">
                <a:solidFill>
                  <a:prstClr val="black"/>
                </a:solidFill>
                <a:cs typeface="Calibri"/>
              </a:rPr>
              <a:t> </a:t>
            </a:r>
            <a:r>
              <a:rPr sz="1000" spc="-15" dirty="0">
                <a:solidFill>
                  <a:prstClr val="black"/>
                </a:solidFill>
                <a:cs typeface="Calibri"/>
              </a:rPr>
              <a:t>Sarcoma Foundation; </a:t>
            </a:r>
            <a:r>
              <a:rPr sz="1000" spc="-10" dirty="0">
                <a:solidFill>
                  <a:prstClr val="black"/>
                </a:solidFill>
                <a:cs typeface="Calibri"/>
              </a:rPr>
              <a:t>RB </a:t>
            </a:r>
            <a:r>
              <a:rPr sz="1000" spc="-15" dirty="0">
                <a:solidFill>
                  <a:prstClr val="black"/>
                </a:solidFill>
                <a:cs typeface="Calibri"/>
              </a:rPr>
              <a:t>reports non-remunerated activities </a:t>
            </a:r>
            <a:r>
              <a:rPr sz="1000" spc="-10"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PI</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5" dirty="0">
                <a:solidFill>
                  <a:prstClr val="black"/>
                </a:solidFill>
                <a:cs typeface="Calibri"/>
              </a:rPr>
              <a:t>IRCSS</a:t>
            </a:r>
            <a:r>
              <a:rPr sz="1000" dirty="0">
                <a:solidFill>
                  <a:prstClr val="black"/>
                </a:solidFill>
                <a:cs typeface="Calibri"/>
              </a:rPr>
              <a:t> </a:t>
            </a:r>
            <a:r>
              <a:rPr sz="1000" spc="-10" dirty="0">
                <a:solidFill>
                  <a:prstClr val="black"/>
                </a:solidFill>
                <a:cs typeface="Calibri"/>
              </a:rPr>
              <a:t>Galeazzi</a:t>
            </a:r>
            <a:r>
              <a:rPr sz="1000" spc="-5" dirty="0">
                <a:solidFill>
                  <a:prstClr val="black"/>
                </a:solidFill>
                <a:cs typeface="Calibri"/>
              </a:rPr>
              <a:t> </a:t>
            </a:r>
            <a:r>
              <a:rPr sz="1000" spc="-10" dirty="0">
                <a:solidFill>
                  <a:prstClr val="black"/>
                </a:solidFill>
                <a:cs typeface="Calibri"/>
              </a:rPr>
              <a:t>Orthopedic</a:t>
            </a:r>
            <a:r>
              <a:rPr sz="1000" spc="-5" dirty="0">
                <a:solidFill>
                  <a:prstClr val="black"/>
                </a:solidFill>
                <a:cs typeface="Calibri"/>
              </a:rPr>
              <a:t> </a:t>
            </a:r>
            <a:r>
              <a:rPr sz="1000" spc="-10" dirty="0">
                <a:solidFill>
                  <a:prstClr val="black"/>
                </a:solidFill>
                <a:cs typeface="Calibri"/>
              </a:rPr>
              <a:t>Institute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IRE-ISG </a:t>
            </a:r>
            <a:r>
              <a:rPr sz="1000" dirty="0">
                <a:solidFill>
                  <a:prstClr val="black"/>
                </a:solidFill>
                <a:cs typeface="Calibri"/>
              </a:rPr>
              <a:t> </a:t>
            </a:r>
            <a:r>
              <a:rPr sz="1000" spc="-10" dirty="0">
                <a:solidFill>
                  <a:prstClr val="black"/>
                </a:solidFill>
                <a:cs typeface="Calibri"/>
              </a:rPr>
              <a:t>Regina</a:t>
            </a:r>
            <a:r>
              <a:rPr sz="1000" spc="60" dirty="0">
                <a:solidFill>
                  <a:prstClr val="black"/>
                </a:solidFill>
                <a:cs typeface="Calibri"/>
              </a:rPr>
              <a:t> </a:t>
            </a:r>
            <a:r>
              <a:rPr sz="1000" spc="-10" dirty="0">
                <a:solidFill>
                  <a:prstClr val="black"/>
                </a:solidFill>
                <a:cs typeface="Calibri"/>
              </a:rPr>
              <a:t>Elena</a:t>
            </a:r>
            <a:r>
              <a:rPr sz="1000" spc="75" dirty="0">
                <a:solidFill>
                  <a:prstClr val="black"/>
                </a:solidFill>
                <a:cs typeface="Calibri"/>
              </a:rPr>
              <a:t> </a:t>
            </a:r>
            <a:r>
              <a:rPr sz="1000" spc="-10" dirty="0">
                <a:solidFill>
                  <a:prstClr val="black"/>
                </a:solidFill>
                <a:cs typeface="Calibri"/>
              </a:rPr>
              <a:t>Institute,</a:t>
            </a:r>
            <a:r>
              <a:rPr sz="1000" spc="55" dirty="0">
                <a:solidFill>
                  <a:prstClr val="black"/>
                </a:solidFill>
                <a:cs typeface="Calibri"/>
              </a:rPr>
              <a:t> </a:t>
            </a:r>
            <a:r>
              <a:rPr sz="1000" spc="-10" dirty="0">
                <a:solidFill>
                  <a:prstClr val="black"/>
                </a:solidFill>
                <a:cs typeface="Calibri"/>
              </a:rPr>
              <a:t>participation</a:t>
            </a:r>
            <a:r>
              <a:rPr sz="1000" spc="75" dirty="0">
                <a:solidFill>
                  <a:prstClr val="black"/>
                </a:solidFill>
                <a:cs typeface="Calibri"/>
              </a:rPr>
              <a:t> </a:t>
            </a:r>
            <a:r>
              <a:rPr sz="1000" spc="-10" dirty="0">
                <a:solidFill>
                  <a:prstClr val="black"/>
                </a:solidFill>
                <a:cs typeface="Calibri"/>
              </a:rPr>
              <a:t>at</a:t>
            </a:r>
            <a:r>
              <a:rPr sz="1000" spc="55" dirty="0">
                <a:solidFill>
                  <a:prstClr val="black"/>
                </a:solidFill>
                <a:cs typeface="Calibri"/>
              </a:rPr>
              <a:t> </a:t>
            </a:r>
            <a:r>
              <a:rPr sz="1000" spc="-10" dirty="0">
                <a:solidFill>
                  <a:prstClr val="black"/>
                </a:solidFill>
                <a:cs typeface="Calibri"/>
              </a:rPr>
              <a:t>the</a:t>
            </a:r>
            <a:r>
              <a:rPr sz="1000" spc="70" dirty="0">
                <a:solidFill>
                  <a:prstClr val="black"/>
                </a:solidFill>
                <a:cs typeface="Calibri"/>
              </a:rPr>
              <a:t> </a:t>
            </a:r>
            <a:r>
              <a:rPr sz="1000" spc="-5" dirty="0">
                <a:solidFill>
                  <a:prstClr val="black"/>
                </a:solidFill>
                <a:cs typeface="Calibri"/>
              </a:rPr>
              <a:t>Clinical</a:t>
            </a:r>
            <a:endParaRPr sz="1000">
              <a:solidFill>
                <a:prstClr val="black"/>
              </a:solidFill>
              <a:cs typeface="Calibri"/>
            </a:endParaRPr>
          </a:p>
          <a:p>
            <a:pPr marL="12700">
              <a:spcBef>
                <a:spcPts val="885"/>
              </a:spcBef>
              <a:tabLst>
                <a:tab pos="478790" algn="l"/>
              </a:tabLst>
            </a:pPr>
            <a:r>
              <a:rPr sz="900" spc="-10" dirty="0">
                <a:solidFill>
                  <a:prstClr val="black"/>
                </a:solidFill>
                <a:latin typeface="Arial MT"/>
                <a:cs typeface="Arial MT"/>
              </a:rPr>
              <a:t>1532	</a:t>
            </a:r>
            <a:r>
              <a:rPr sz="900" spc="-50" dirty="0">
                <a:solidFill>
                  <a:srgbClr val="007FAC"/>
                </a:solidFill>
                <a:latin typeface="Arial MT"/>
                <a:cs typeface="Arial MT"/>
              </a:rPr>
              <a:t>https://doi.org/</a:t>
            </a:r>
            <a:r>
              <a:rPr sz="900" spc="-50" dirty="0">
                <a:solidFill>
                  <a:srgbClr val="007FAC"/>
                </a:solidFill>
                <a:latin typeface="Arial MT"/>
                <a:cs typeface="Arial MT"/>
                <a:hlinkClick r:id="rId2"/>
              </a:rPr>
              <a:t>10.1016/j.annonc.2021.08.1995</a:t>
            </a:r>
            <a:endParaRPr sz="900">
              <a:solidFill>
                <a:prstClr val="black"/>
              </a:solidFill>
              <a:latin typeface="Arial MT"/>
              <a:cs typeface="Arial MT"/>
            </a:endParaRPr>
          </a:p>
        </p:txBody>
      </p:sp>
      <p:sp>
        <p:nvSpPr>
          <p:cNvPr id="6" name="object 6"/>
          <p:cNvSpPr txBox="1"/>
          <p:nvPr/>
        </p:nvSpPr>
        <p:spPr>
          <a:xfrm>
            <a:off x="5155720" y="759290"/>
            <a:ext cx="4004328" cy="6924973"/>
          </a:xfrm>
          <a:prstGeom prst="rect">
            <a:avLst/>
          </a:prstGeom>
        </p:spPr>
        <p:txBody>
          <a:bodyPr vert="horz" wrap="square" lIns="0" tIns="0" rIns="0" bIns="0" rtlCol="0">
            <a:spAutoFit/>
          </a:bodyPr>
          <a:lstStyle/>
          <a:p>
            <a:pPr marL="12700" marR="5080" algn="just"/>
            <a:r>
              <a:rPr sz="1000" spc="-10" dirty="0">
                <a:solidFill>
                  <a:prstClr val="black"/>
                </a:solidFill>
                <a:cs typeface="Calibri"/>
              </a:rPr>
              <a:t>Experience</a:t>
            </a:r>
            <a:r>
              <a:rPr sz="1000" spc="-5" dirty="0">
                <a:solidFill>
                  <a:prstClr val="black"/>
                </a:solidFill>
                <a:cs typeface="Calibri"/>
              </a:rPr>
              <a:t> </a:t>
            </a:r>
            <a:r>
              <a:rPr sz="1000" spc="-15" dirty="0">
                <a:solidFill>
                  <a:prstClr val="black"/>
                </a:solidFill>
                <a:cs typeface="Calibri"/>
              </a:rPr>
              <a:t>Exchange</a:t>
            </a:r>
            <a:r>
              <a:rPr sz="1000" spc="-10" dirty="0">
                <a:solidFill>
                  <a:prstClr val="black"/>
                </a:solidFill>
                <a:cs typeface="Calibri"/>
              </a:rPr>
              <a:t> </a:t>
            </a:r>
            <a:r>
              <a:rPr sz="1000" spc="-5" dirty="0">
                <a:solidFill>
                  <a:prstClr val="black"/>
                </a:solidFill>
                <a:cs typeface="Calibri"/>
              </a:rPr>
              <a:t>Meeting,</a:t>
            </a:r>
            <a:r>
              <a:rPr sz="1000" dirty="0">
                <a:solidFill>
                  <a:prstClr val="black"/>
                </a:solidFill>
                <a:cs typeface="Calibri"/>
              </a:rPr>
              <a:t> </a:t>
            </a:r>
            <a:r>
              <a:rPr sz="1000" spc="-5" dirty="0">
                <a:solidFill>
                  <a:prstClr val="black"/>
                </a:solidFill>
                <a:cs typeface="Calibri"/>
              </a:rPr>
              <a:t>III</a:t>
            </a:r>
            <a:r>
              <a:rPr sz="1000" dirty="0">
                <a:solidFill>
                  <a:prstClr val="black"/>
                </a:solidFill>
                <a:cs typeface="Calibri"/>
              </a:rPr>
              <a:t> </a:t>
            </a:r>
            <a:r>
              <a:rPr sz="1000" spc="-10" dirty="0">
                <a:solidFill>
                  <a:prstClr val="black"/>
                </a:solidFill>
                <a:cs typeface="Calibri"/>
              </a:rPr>
              <a:t>IDBN</a:t>
            </a:r>
            <a:r>
              <a:rPr sz="1000" spc="-5" dirty="0">
                <a:solidFill>
                  <a:prstClr val="black"/>
                </a:solidFill>
                <a:cs typeface="Calibri"/>
              </a:rPr>
              <a:t> </a:t>
            </a:r>
            <a:r>
              <a:rPr sz="1000" spc="-10" dirty="0">
                <a:solidFill>
                  <a:prstClr val="black"/>
                </a:solidFill>
                <a:cs typeface="Calibri"/>
              </a:rPr>
              <a:t>National</a:t>
            </a:r>
            <a:r>
              <a:rPr sz="1000" spc="-5" dirty="0">
                <a:solidFill>
                  <a:prstClr val="black"/>
                </a:solidFill>
                <a:cs typeface="Calibri"/>
              </a:rPr>
              <a:t> </a:t>
            </a:r>
            <a:r>
              <a:rPr sz="1000" spc="-10" dirty="0">
                <a:solidFill>
                  <a:prstClr val="black"/>
                </a:solidFill>
                <a:cs typeface="Calibri"/>
              </a:rPr>
              <a:t>Congress </a:t>
            </a:r>
            <a:r>
              <a:rPr sz="1000" spc="-215" dirty="0">
                <a:solidFill>
                  <a:prstClr val="black"/>
                </a:solidFill>
                <a:cs typeface="Calibri"/>
              </a:rPr>
              <a:t> </a:t>
            </a:r>
            <a:r>
              <a:rPr sz="1000" spc="-10" dirty="0">
                <a:solidFill>
                  <a:prstClr val="black"/>
                </a:solidFill>
                <a:cs typeface="Calibri"/>
              </a:rPr>
              <a:t>2019, Italian Association of Medical Oncology (AIOM), IRE- </a:t>
            </a:r>
            <a:r>
              <a:rPr sz="1000" spc="-5" dirty="0">
                <a:solidFill>
                  <a:prstClr val="black"/>
                </a:solidFill>
                <a:cs typeface="Calibri"/>
              </a:rPr>
              <a:t> ISG </a:t>
            </a:r>
            <a:r>
              <a:rPr sz="1000" spc="-10" dirty="0">
                <a:solidFill>
                  <a:prstClr val="black"/>
                </a:solidFill>
                <a:cs typeface="Calibri"/>
              </a:rPr>
              <a:t>Regina Elena Institute and Lazio Association of Ortho- </a:t>
            </a:r>
            <a:r>
              <a:rPr sz="1000" spc="-5" dirty="0">
                <a:solidFill>
                  <a:prstClr val="black"/>
                </a:solidFill>
                <a:cs typeface="Calibri"/>
              </a:rPr>
              <a:t> </a:t>
            </a:r>
            <a:r>
              <a:rPr sz="1000" spc="-10" dirty="0">
                <a:solidFill>
                  <a:prstClr val="black"/>
                </a:solidFill>
                <a:cs typeface="Calibri"/>
              </a:rPr>
              <a:t>paedic Hospital </a:t>
            </a:r>
            <a:r>
              <a:rPr sz="1000" spc="-15" dirty="0">
                <a:solidFill>
                  <a:prstClr val="black"/>
                </a:solidFill>
                <a:cs typeface="Calibri"/>
              </a:rPr>
              <a:t>Traumatologists </a:t>
            </a:r>
            <a:r>
              <a:rPr sz="1000" spc="-10" dirty="0">
                <a:solidFill>
                  <a:prstClr val="black"/>
                </a:solidFill>
                <a:cs typeface="Calibri"/>
              </a:rPr>
              <a:t>(ALOTO); </a:t>
            </a:r>
            <a:r>
              <a:rPr sz="1000" spc="-5" dirty="0">
                <a:solidFill>
                  <a:prstClr val="black"/>
                </a:solidFill>
                <a:cs typeface="Calibri"/>
              </a:rPr>
              <a:t>SBi </a:t>
            </a:r>
            <a:r>
              <a:rPr sz="1000" spc="-10" dirty="0">
                <a:solidFill>
                  <a:prstClr val="black"/>
                </a:solidFill>
                <a:cs typeface="Calibri"/>
              </a:rPr>
              <a:t>has received </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participation</a:t>
            </a:r>
            <a:r>
              <a:rPr sz="1000" spc="-5" dirty="0">
                <a:solidFill>
                  <a:prstClr val="black"/>
                </a:solidFill>
                <a:cs typeface="Calibri"/>
              </a:rPr>
              <a:t> in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15" dirty="0">
                <a:solidFill>
                  <a:prstClr val="black"/>
                </a:solidFill>
                <a:cs typeface="Calibri"/>
              </a:rPr>
              <a:t>Bayer </a:t>
            </a:r>
            <a:r>
              <a:rPr sz="1000" spc="-10" dirty="0">
                <a:solidFill>
                  <a:prstClr val="black"/>
                </a:solidFill>
                <a:cs typeface="Calibri"/>
              </a:rPr>
              <a:t> Healthcare,</a:t>
            </a:r>
            <a:r>
              <a:rPr sz="1000" spc="-5" dirty="0">
                <a:solidFill>
                  <a:prstClr val="black"/>
                </a:solidFill>
                <a:cs typeface="Calibri"/>
              </a:rPr>
              <a:t> </a:t>
            </a:r>
            <a:r>
              <a:rPr sz="1000" spc="-10" dirty="0">
                <a:solidFill>
                  <a:prstClr val="black"/>
                </a:solidFill>
                <a:cs typeface="Calibri"/>
              </a:rPr>
              <a:t>Boehringer</a:t>
            </a:r>
            <a:r>
              <a:rPr sz="1000" spc="-5" dirty="0">
                <a:solidFill>
                  <a:prstClr val="black"/>
                </a:solidFill>
                <a:cs typeface="Calibri"/>
              </a:rPr>
              <a:t> </a:t>
            </a:r>
            <a:r>
              <a:rPr sz="1000" spc="-10" dirty="0">
                <a:solidFill>
                  <a:prstClr val="black"/>
                </a:solidFill>
                <a:cs typeface="Calibri"/>
              </a:rPr>
              <a:t>Ingelheim,</a:t>
            </a:r>
            <a:r>
              <a:rPr sz="1000" spc="-5" dirty="0">
                <a:solidFill>
                  <a:prstClr val="black"/>
                </a:solidFill>
                <a:cs typeface="Calibri"/>
              </a:rPr>
              <a:t> </a:t>
            </a:r>
            <a:r>
              <a:rPr sz="1000" spc="-10" dirty="0">
                <a:solidFill>
                  <a:prstClr val="black"/>
                </a:solidFill>
                <a:cs typeface="Calibri"/>
              </a:rPr>
              <a:t>ClinGen,</a:t>
            </a:r>
            <a:r>
              <a:rPr sz="1000" spc="-5" dirty="0">
                <a:solidFill>
                  <a:prstClr val="black"/>
                </a:solidFill>
                <a:cs typeface="Calibri"/>
              </a:rPr>
              <a:t> </a:t>
            </a:r>
            <a:r>
              <a:rPr sz="1000" spc="-10" dirty="0">
                <a:solidFill>
                  <a:prstClr val="black"/>
                </a:solidFill>
                <a:cs typeface="Calibri"/>
              </a:rPr>
              <a:t>Hofmann</a:t>
            </a:r>
            <a:r>
              <a:rPr sz="1000" spc="-5" dirty="0">
                <a:solidFill>
                  <a:prstClr val="black"/>
                </a:solidFill>
                <a:cs typeface="Calibri"/>
              </a:rPr>
              <a:t> </a:t>
            </a:r>
            <a:r>
              <a:rPr sz="1000" spc="-10" dirty="0">
                <a:solidFill>
                  <a:prstClr val="black"/>
                </a:solidFill>
                <a:cs typeface="Calibri"/>
              </a:rPr>
              <a:t>La </a:t>
            </a:r>
            <a:r>
              <a:rPr sz="1000" spc="-5" dirty="0">
                <a:solidFill>
                  <a:prstClr val="black"/>
                </a:solidFill>
                <a:cs typeface="Calibri"/>
              </a:rPr>
              <a:t> </a:t>
            </a:r>
            <a:r>
              <a:rPr sz="1000" spc="-15" dirty="0">
                <a:solidFill>
                  <a:prstClr val="black"/>
                </a:solidFill>
                <a:cs typeface="Calibri"/>
              </a:rPr>
              <a:t>Roche, Ipsen, </a:t>
            </a:r>
            <a:r>
              <a:rPr sz="1000" spc="-10" dirty="0">
                <a:solidFill>
                  <a:prstClr val="black"/>
                </a:solidFill>
                <a:cs typeface="Calibri"/>
              </a:rPr>
              <a:t>Eli Lilly </a:t>
            </a:r>
            <a:r>
              <a:rPr sz="1000" spc="-15" dirty="0">
                <a:solidFill>
                  <a:prstClr val="black"/>
                </a:solidFill>
                <a:cs typeface="Calibri"/>
              </a:rPr>
              <a:t>and Sensorion, non-remunerated ac- </a:t>
            </a:r>
            <a:r>
              <a:rPr sz="1000" spc="-10" dirty="0">
                <a:solidFill>
                  <a:prstClr val="black"/>
                </a:solidFill>
                <a:cs typeface="Calibri"/>
              </a:rPr>
              <a:t> </a:t>
            </a:r>
            <a:r>
              <a:rPr sz="1000" spc="-5" dirty="0">
                <a:solidFill>
                  <a:prstClr val="black"/>
                </a:solidFill>
                <a:cs typeface="Calibri"/>
              </a:rPr>
              <a:t>tivities </a:t>
            </a:r>
            <a:r>
              <a:rPr sz="1000" spc="-15" dirty="0">
                <a:solidFill>
                  <a:prstClr val="black"/>
                </a:solidFill>
                <a:cs typeface="Calibri"/>
              </a:rPr>
              <a:t>for Bayer </a:t>
            </a:r>
            <a:r>
              <a:rPr sz="1000" spc="-10" dirty="0">
                <a:solidFill>
                  <a:prstClr val="black"/>
                </a:solidFill>
                <a:cs typeface="Calibri"/>
              </a:rPr>
              <a:t>and membership of the German Pediatric </a:t>
            </a:r>
            <a:r>
              <a:rPr sz="1000" spc="-5" dirty="0">
                <a:solidFill>
                  <a:prstClr val="black"/>
                </a:solidFill>
                <a:cs typeface="Calibri"/>
              </a:rPr>
              <a:t> </a:t>
            </a:r>
            <a:r>
              <a:rPr sz="1000" spc="-10" dirty="0">
                <a:solidFill>
                  <a:prstClr val="black"/>
                </a:solidFill>
                <a:cs typeface="Calibri"/>
              </a:rPr>
              <a:t>Oncology Society and European Musculoskeletal Oncology </a:t>
            </a:r>
            <a:r>
              <a:rPr sz="1000" spc="-5" dirty="0">
                <a:solidFill>
                  <a:prstClr val="black"/>
                </a:solidFill>
                <a:cs typeface="Calibri"/>
              </a:rPr>
              <a:t> </a:t>
            </a:r>
            <a:r>
              <a:rPr sz="1000" spc="-10" dirty="0">
                <a:solidFill>
                  <a:prstClr val="black"/>
                </a:solidFill>
                <a:cs typeface="Calibri"/>
              </a:rPr>
              <a:t>Society; JYB received </a:t>
            </a:r>
            <a:r>
              <a:rPr sz="1000" spc="-15" dirty="0">
                <a:solidFill>
                  <a:prstClr val="black"/>
                </a:solidFill>
                <a:cs typeface="Calibri"/>
              </a:rPr>
              <a:t>research </a:t>
            </a:r>
            <a:r>
              <a:rPr sz="1000" spc="-10" dirty="0">
                <a:solidFill>
                  <a:prstClr val="black"/>
                </a:solidFill>
                <a:cs typeface="Calibri"/>
              </a:rPr>
              <a:t>support </a:t>
            </a:r>
            <a:r>
              <a:rPr sz="1000" spc="-15" dirty="0">
                <a:solidFill>
                  <a:prstClr val="black"/>
                </a:solidFill>
                <a:cs typeface="Calibri"/>
              </a:rPr>
              <a:t>from </a:t>
            </a:r>
            <a:r>
              <a:rPr sz="1000" spc="-10" dirty="0">
                <a:solidFill>
                  <a:prstClr val="black"/>
                </a:solidFill>
                <a:cs typeface="Calibri"/>
              </a:rPr>
              <a:t>Merck Sharp &amp; </a:t>
            </a:r>
            <a:r>
              <a:rPr sz="1000" spc="-5" dirty="0">
                <a:solidFill>
                  <a:prstClr val="black"/>
                </a:solidFill>
                <a:cs typeface="Calibri"/>
              </a:rPr>
              <a:t> </a:t>
            </a:r>
            <a:r>
              <a:rPr sz="1000" spc="-10" dirty="0">
                <a:solidFill>
                  <a:prstClr val="black"/>
                </a:solidFill>
                <a:cs typeface="Calibri"/>
              </a:rPr>
              <a:t>Dohme</a:t>
            </a:r>
            <a:r>
              <a:rPr sz="1000" spc="-5" dirty="0">
                <a:solidFill>
                  <a:prstClr val="black"/>
                </a:solidFill>
                <a:cs typeface="Calibri"/>
              </a:rPr>
              <a:t> (MSD),</a:t>
            </a:r>
            <a:r>
              <a:rPr sz="1000" dirty="0">
                <a:solidFill>
                  <a:prstClr val="black"/>
                </a:solidFill>
                <a:cs typeface="Calibri"/>
              </a:rPr>
              <a:t> </a:t>
            </a:r>
            <a:r>
              <a:rPr sz="1000" spc="-10" dirty="0">
                <a:solidFill>
                  <a:prstClr val="black"/>
                </a:solidFill>
                <a:cs typeface="Calibri"/>
              </a:rPr>
              <a:t>Roche,</a:t>
            </a:r>
            <a:r>
              <a:rPr sz="1000" spc="-5" dirty="0">
                <a:solidFill>
                  <a:prstClr val="black"/>
                </a:solidFill>
                <a:cs typeface="Calibri"/>
              </a:rPr>
              <a:t> </a:t>
            </a:r>
            <a:r>
              <a:rPr sz="1000" spc="-10" dirty="0">
                <a:solidFill>
                  <a:prstClr val="black"/>
                </a:solidFill>
                <a:cs typeface="Calibri"/>
              </a:rPr>
              <a:t>GSK,</a:t>
            </a:r>
            <a:r>
              <a:rPr sz="1000" spc="-5" dirty="0">
                <a:solidFill>
                  <a:prstClr val="black"/>
                </a:solidFill>
                <a:cs typeface="Calibri"/>
              </a:rPr>
              <a:t> </a:t>
            </a:r>
            <a:r>
              <a:rPr sz="1000" spc="-10" dirty="0">
                <a:solidFill>
                  <a:prstClr val="black"/>
                </a:solidFill>
                <a:cs typeface="Calibri"/>
              </a:rPr>
              <a:t>Novartis,</a:t>
            </a:r>
            <a:r>
              <a:rPr sz="1000" spc="-5" dirty="0">
                <a:solidFill>
                  <a:prstClr val="black"/>
                </a:solidFill>
                <a:cs typeface="Calibri"/>
              </a:rPr>
              <a:t> </a:t>
            </a:r>
            <a:r>
              <a:rPr sz="1000" spc="-30" dirty="0">
                <a:solidFill>
                  <a:prstClr val="black"/>
                </a:solidFill>
                <a:cs typeface="Calibri"/>
              </a:rPr>
              <a:t>Bayer,</a:t>
            </a:r>
            <a:r>
              <a:rPr sz="1000" spc="-25" dirty="0">
                <a:solidFill>
                  <a:prstClr val="black"/>
                </a:solidFill>
                <a:cs typeface="Calibri"/>
              </a:rPr>
              <a:t> </a:t>
            </a:r>
            <a:r>
              <a:rPr sz="1000" spc="-10" dirty="0">
                <a:solidFill>
                  <a:prstClr val="black"/>
                </a:solidFill>
                <a:cs typeface="Calibri"/>
              </a:rPr>
              <a:t>PharmaMar </a:t>
            </a:r>
            <a:r>
              <a:rPr sz="1000" spc="-5" dirty="0">
                <a:solidFill>
                  <a:prstClr val="black"/>
                </a:solidFill>
                <a:cs typeface="Calibri"/>
              </a:rPr>
              <a:t> </a:t>
            </a:r>
            <a:r>
              <a:rPr sz="1000" spc="-10" dirty="0">
                <a:solidFill>
                  <a:prstClr val="black"/>
                </a:solidFill>
                <a:cs typeface="Calibri"/>
              </a:rPr>
              <a:t>outside the present work; SBon has received honoraria </a:t>
            </a:r>
            <a:r>
              <a:rPr sz="1000" spc="-15" dirty="0">
                <a:solidFill>
                  <a:prstClr val="black"/>
                </a:solidFill>
                <a:cs typeface="Calibri"/>
              </a:rPr>
              <a:t>for </a:t>
            </a:r>
            <a:r>
              <a:rPr sz="1000" spc="-10" dirty="0">
                <a:solidFill>
                  <a:prstClr val="black"/>
                </a:solidFill>
                <a:cs typeface="Calibri"/>
              </a:rPr>
              <a:t> advisory board </a:t>
            </a:r>
            <a:r>
              <a:rPr sz="1000" spc="-15" dirty="0">
                <a:solidFill>
                  <a:prstClr val="black"/>
                </a:solidFill>
                <a:cs typeface="Calibri"/>
              </a:rPr>
              <a:t>from </a:t>
            </a:r>
            <a:r>
              <a:rPr sz="1000" spc="-10" dirty="0">
                <a:solidFill>
                  <a:prstClr val="black"/>
                </a:solidFill>
                <a:cs typeface="Calibri"/>
              </a:rPr>
              <a:t>Nanobiotix and </a:t>
            </a:r>
            <a:r>
              <a:rPr sz="1000" spc="-15" dirty="0">
                <a:solidFill>
                  <a:prstClr val="black"/>
                </a:solidFill>
                <a:cs typeface="Calibri"/>
              </a:rPr>
              <a:t>as </a:t>
            </a:r>
            <a:r>
              <a:rPr sz="1000" spc="-10" dirty="0">
                <a:solidFill>
                  <a:prstClr val="black"/>
                </a:solidFill>
                <a:cs typeface="Calibri"/>
              </a:rPr>
              <a:t>invited </a:t>
            </a:r>
            <a:r>
              <a:rPr sz="1000" spc="-15" dirty="0">
                <a:solidFill>
                  <a:prstClr val="black"/>
                </a:solidFill>
                <a:cs typeface="Calibri"/>
              </a:rPr>
              <a:t>speaker for </a:t>
            </a:r>
            <a:r>
              <a:rPr sz="1000" spc="-10" dirty="0">
                <a:solidFill>
                  <a:prstClr val="black"/>
                </a:solidFill>
                <a:cs typeface="Calibri"/>
              </a:rPr>
              <a:t> </a:t>
            </a:r>
            <a:r>
              <a:rPr sz="1000" spc="-20" dirty="0">
                <a:solidFill>
                  <a:prstClr val="black"/>
                </a:solidFill>
                <a:cs typeface="Calibri"/>
              </a:rPr>
              <a:t>PharmaMar, </a:t>
            </a:r>
            <a:r>
              <a:rPr sz="1000" spc="-10" dirty="0">
                <a:solidFill>
                  <a:prstClr val="black"/>
                </a:solidFill>
                <a:cs typeface="Calibri"/>
              </a:rPr>
              <a:t>trial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grant from the</a:t>
            </a:r>
            <a:r>
              <a:rPr sz="1000" spc="204" dirty="0">
                <a:solidFill>
                  <a:prstClr val="black"/>
                </a:solidFill>
                <a:cs typeface="Calibri"/>
              </a:rPr>
              <a:t> </a:t>
            </a:r>
            <a:r>
              <a:rPr sz="1000" spc="-5" dirty="0">
                <a:solidFill>
                  <a:prstClr val="black"/>
                </a:solidFill>
                <a:cs typeface="Calibri"/>
              </a:rPr>
              <a:t>Institut </a:t>
            </a:r>
            <a:r>
              <a:rPr sz="1000" spc="-10" dirty="0">
                <a:solidFill>
                  <a:prstClr val="black"/>
                </a:solidFill>
                <a:cs typeface="Calibri"/>
              </a:rPr>
              <a:t>National </a:t>
            </a:r>
            <a:r>
              <a:rPr sz="1000" spc="-5" dirty="0">
                <a:solidFill>
                  <a:prstClr val="black"/>
                </a:solidFill>
                <a:cs typeface="Calibri"/>
              </a:rPr>
              <a:t> </a:t>
            </a:r>
            <a:r>
              <a:rPr sz="1000" spc="-10" dirty="0">
                <a:solidFill>
                  <a:prstClr val="black"/>
                </a:solidFill>
                <a:cs typeface="Calibri"/>
              </a:rPr>
              <a:t>du Cancer (INCa); </a:t>
            </a:r>
            <a:r>
              <a:rPr sz="1000" spc="-5" dirty="0">
                <a:solidFill>
                  <a:prstClr val="black"/>
                </a:solidFill>
                <a:cs typeface="Calibri"/>
              </a:rPr>
              <a:t>IB </a:t>
            </a:r>
            <a:r>
              <a:rPr sz="1000" spc="-10" dirty="0">
                <a:solidFill>
                  <a:prstClr val="black"/>
                </a:solidFill>
                <a:cs typeface="Calibri"/>
              </a:rPr>
              <a:t>has received honoraria </a:t>
            </a:r>
            <a:r>
              <a:rPr sz="1000" spc="-20"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Roche,</a:t>
            </a:r>
            <a:r>
              <a:rPr sz="1000" spc="-5" dirty="0">
                <a:solidFill>
                  <a:prstClr val="black"/>
                </a:solidFill>
                <a:cs typeface="Calibri"/>
              </a:rPr>
              <a:t> </a:t>
            </a:r>
            <a:r>
              <a:rPr sz="1000" spc="-15" dirty="0">
                <a:solidFill>
                  <a:prstClr val="black"/>
                </a:solidFill>
                <a:cs typeface="Calibri"/>
              </a:rPr>
              <a:t>Lilly,</a:t>
            </a:r>
            <a:r>
              <a:rPr sz="1000" spc="-10" dirty="0">
                <a:solidFill>
                  <a:prstClr val="black"/>
                </a:solidFill>
                <a:cs typeface="Calibri"/>
              </a:rPr>
              <a:t> </a:t>
            </a:r>
            <a:r>
              <a:rPr sz="1000" spc="-30" dirty="0">
                <a:solidFill>
                  <a:prstClr val="black"/>
                </a:solidFill>
                <a:cs typeface="Calibri"/>
              </a:rPr>
              <a:t>Sano</a:t>
            </a:r>
            <a:r>
              <a:rPr sz="1000" spc="-30" dirty="0">
                <a:solidFill>
                  <a:prstClr val="black"/>
                </a:solidFill>
                <a:latin typeface="Lucida Sans Unicode"/>
                <a:cs typeface="Lucida Sans Unicode"/>
              </a:rPr>
              <a:t>fi</a:t>
            </a:r>
            <a:r>
              <a:rPr sz="1000" spc="-30" dirty="0">
                <a:solidFill>
                  <a:prstClr val="black"/>
                </a:solidFill>
                <a:cs typeface="Calibri"/>
              </a:rPr>
              <a:t>,</a:t>
            </a:r>
            <a:r>
              <a:rPr sz="1000" spc="-25" dirty="0">
                <a:solidFill>
                  <a:prstClr val="black"/>
                </a:solidFill>
                <a:cs typeface="Calibri"/>
              </a:rPr>
              <a:t> </a:t>
            </a:r>
            <a:r>
              <a:rPr sz="1000" spc="-10" dirty="0">
                <a:solidFill>
                  <a:prstClr val="black"/>
                </a:solidFill>
                <a:cs typeface="Calibri"/>
              </a:rPr>
              <a:t>Pierre</a:t>
            </a:r>
            <a:r>
              <a:rPr sz="1000" spc="204" dirty="0">
                <a:solidFill>
                  <a:prstClr val="black"/>
                </a:solidFill>
                <a:cs typeface="Calibri"/>
              </a:rPr>
              <a:t> </a:t>
            </a:r>
            <a:r>
              <a:rPr sz="1000" spc="-10" dirty="0">
                <a:solidFill>
                  <a:prstClr val="black"/>
                </a:solidFill>
                <a:cs typeface="Calibri"/>
              </a:rPr>
              <a:t>Fabre, </a:t>
            </a:r>
            <a:r>
              <a:rPr sz="1000" spc="-5" dirty="0">
                <a:solidFill>
                  <a:prstClr val="black"/>
                </a:solidFill>
                <a:cs typeface="Calibri"/>
              </a:rPr>
              <a:t> </a:t>
            </a:r>
            <a:r>
              <a:rPr sz="1000" spc="-10" dirty="0">
                <a:solidFill>
                  <a:prstClr val="black"/>
                </a:solidFill>
                <a:cs typeface="Calibri"/>
              </a:rPr>
              <a:t>Ipsen, and </a:t>
            </a:r>
            <a:r>
              <a:rPr sz="1000" spc="-15" dirty="0">
                <a:solidFill>
                  <a:prstClr val="black"/>
                </a:solidFill>
                <a:cs typeface="Calibri"/>
              </a:rPr>
              <a:t>as </a:t>
            </a:r>
            <a:r>
              <a:rPr sz="1000" spc="-10" dirty="0">
                <a:solidFill>
                  <a:prstClr val="black"/>
                </a:solidFill>
                <a:cs typeface="Calibri"/>
              </a:rPr>
              <a:t>invited </a:t>
            </a:r>
            <a:r>
              <a:rPr sz="1000" spc="-15" dirty="0">
                <a:solidFill>
                  <a:prstClr val="black"/>
                </a:solidFill>
                <a:cs typeface="Calibri"/>
              </a:rPr>
              <a:t>speaker for </a:t>
            </a:r>
            <a:r>
              <a:rPr sz="1000" spc="-10" dirty="0">
                <a:solidFill>
                  <a:prstClr val="black"/>
                </a:solidFill>
                <a:cs typeface="Calibri"/>
              </a:rPr>
              <a:t>Amgen, BMS, Novartis, Leo </a:t>
            </a:r>
            <a:r>
              <a:rPr sz="1000" spc="-5" dirty="0">
                <a:solidFill>
                  <a:prstClr val="black"/>
                </a:solidFill>
                <a:cs typeface="Calibri"/>
              </a:rPr>
              <a:t> </a:t>
            </a:r>
            <a:r>
              <a:rPr sz="1000" spc="-10" dirty="0">
                <a:solidFill>
                  <a:prstClr val="black"/>
                </a:solidFill>
                <a:cs typeface="Calibri"/>
              </a:rPr>
              <a:t>Pharma,</a:t>
            </a:r>
            <a:r>
              <a:rPr sz="1000" spc="-5" dirty="0">
                <a:solidFill>
                  <a:prstClr val="black"/>
                </a:solidFill>
                <a:cs typeface="Calibri"/>
              </a:rPr>
              <a:t> </a:t>
            </a:r>
            <a:r>
              <a:rPr sz="1000" spc="-15" dirty="0">
                <a:solidFill>
                  <a:prstClr val="black"/>
                </a:solidFill>
                <a:cs typeface="Calibri"/>
              </a:rPr>
              <a:t>AstraZeneca</a:t>
            </a:r>
            <a:r>
              <a:rPr sz="1000" spc="-10" dirty="0">
                <a:solidFill>
                  <a:prstClr val="black"/>
                </a:solidFill>
                <a:cs typeface="Calibri"/>
              </a:rPr>
              <a:t> and</a:t>
            </a:r>
            <a:r>
              <a:rPr sz="1000" spc="-5" dirty="0">
                <a:solidFill>
                  <a:prstClr val="black"/>
                </a:solidFill>
                <a:cs typeface="Calibri"/>
              </a:rPr>
              <a:t> </a:t>
            </a:r>
            <a:r>
              <a:rPr sz="1000" spc="-10" dirty="0">
                <a:solidFill>
                  <a:prstClr val="black"/>
                </a:solidFill>
                <a:cs typeface="Calibri"/>
              </a:rPr>
              <a:t>Genesis,</a:t>
            </a:r>
            <a:r>
              <a:rPr sz="1000" spc="-5" dirty="0">
                <a:solidFill>
                  <a:prstClr val="black"/>
                </a:solidFill>
                <a:cs typeface="Calibri"/>
              </a:rPr>
              <a:t> </a:t>
            </a:r>
            <a:r>
              <a:rPr sz="1000" spc="-10" dirty="0">
                <a:solidFill>
                  <a:prstClr val="black"/>
                </a:solidFill>
                <a:cs typeface="Calibri"/>
              </a:rPr>
              <a:t>member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Board</a:t>
            </a:r>
            <a:r>
              <a:rPr sz="1000" spc="-5" dirty="0">
                <a:solidFill>
                  <a:prstClr val="black"/>
                </a:solidFill>
                <a:cs typeface="Calibri"/>
              </a:rPr>
              <a:t> </a:t>
            </a:r>
            <a:r>
              <a:rPr sz="1000" spc="-10" dirty="0">
                <a:solidFill>
                  <a:prstClr val="black"/>
                </a:solidFill>
                <a:cs typeface="Calibri"/>
              </a:rPr>
              <a:t>of </a:t>
            </a:r>
            <a:r>
              <a:rPr sz="1000" spc="-5" dirty="0">
                <a:solidFill>
                  <a:prstClr val="black"/>
                </a:solidFill>
                <a:cs typeface="Calibri"/>
              </a:rPr>
              <a:t> </a:t>
            </a:r>
            <a:r>
              <a:rPr sz="1000" spc="-10" dirty="0">
                <a:solidFill>
                  <a:prstClr val="black"/>
                </a:solidFill>
                <a:cs typeface="Calibri"/>
              </a:rPr>
              <a:t>Directors </a:t>
            </a:r>
            <a:r>
              <a:rPr sz="1000" spc="-15" dirty="0">
                <a:solidFill>
                  <a:prstClr val="black"/>
                </a:solidFill>
                <a:cs typeface="Calibri"/>
              </a:rPr>
              <a:t>for </a:t>
            </a:r>
            <a:r>
              <a:rPr sz="1000" spc="-10" dirty="0">
                <a:solidFill>
                  <a:prstClr val="black"/>
                </a:solidFill>
                <a:cs typeface="Calibri"/>
              </a:rPr>
              <a:t>Hellenic </a:t>
            </a:r>
            <a:r>
              <a:rPr sz="1000" spc="-5" dirty="0">
                <a:solidFill>
                  <a:prstClr val="black"/>
                </a:solidFill>
                <a:cs typeface="Calibri"/>
              </a:rPr>
              <a:t>Society </a:t>
            </a:r>
            <a:r>
              <a:rPr sz="1000" spc="-10" dirty="0">
                <a:solidFill>
                  <a:prstClr val="black"/>
                </a:solidFill>
                <a:cs typeface="Calibri"/>
              </a:rPr>
              <a:t>of Medical </a:t>
            </a:r>
            <a:r>
              <a:rPr sz="1000" spc="-15" dirty="0">
                <a:solidFill>
                  <a:prstClr val="black"/>
                </a:solidFill>
                <a:cs typeface="Calibri"/>
              </a:rPr>
              <a:t>Oncology, </a:t>
            </a:r>
            <a:r>
              <a:rPr sz="1000" spc="-10" dirty="0">
                <a:solidFill>
                  <a:prstClr val="black"/>
                </a:solidFill>
                <a:cs typeface="Calibri"/>
              </a:rPr>
              <a:t>Hellenic </a:t>
            </a:r>
            <a:r>
              <a:rPr sz="1000" spc="-5" dirty="0">
                <a:solidFill>
                  <a:prstClr val="black"/>
                </a:solidFill>
                <a:cs typeface="Calibri"/>
              </a:rPr>
              <a:t> Society</a:t>
            </a:r>
            <a:r>
              <a:rPr sz="1000"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Sarcomas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Rare</a:t>
            </a:r>
            <a:r>
              <a:rPr sz="1000" spc="-5" dirty="0">
                <a:solidFill>
                  <a:prstClr val="black"/>
                </a:solidFill>
                <a:cs typeface="Calibri"/>
              </a:rPr>
              <a:t> </a:t>
            </a:r>
            <a:r>
              <a:rPr sz="1000" spc="-20" dirty="0">
                <a:solidFill>
                  <a:prstClr val="black"/>
                </a:solidFill>
                <a:cs typeface="Calibri"/>
              </a:rPr>
              <a:t>Tumors,</a:t>
            </a:r>
            <a:r>
              <a:rPr sz="1000" spc="-15" dirty="0">
                <a:solidFill>
                  <a:prstClr val="black"/>
                </a:solidFill>
                <a:cs typeface="Calibri"/>
              </a:rPr>
              <a:t> </a:t>
            </a:r>
            <a:r>
              <a:rPr sz="1000" spc="-10" dirty="0">
                <a:solidFill>
                  <a:prstClr val="black"/>
                </a:solidFill>
                <a:cs typeface="Calibri"/>
              </a:rPr>
              <a:t>Hellenic</a:t>
            </a:r>
            <a:r>
              <a:rPr sz="1000" spc="-5" dirty="0">
                <a:solidFill>
                  <a:prstClr val="black"/>
                </a:solidFill>
                <a:cs typeface="Calibri"/>
              </a:rPr>
              <a:t> </a:t>
            </a:r>
            <a:r>
              <a:rPr sz="1000" spc="-10" dirty="0">
                <a:solidFill>
                  <a:prstClr val="black"/>
                </a:solidFill>
                <a:cs typeface="Calibri"/>
              </a:rPr>
              <a:t>Oncology </a:t>
            </a:r>
            <a:r>
              <a:rPr sz="1000" spc="-21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Group</a:t>
            </a:r>
            <a:r>
              <a:rPr sz="1000" spc="-5" dirty="0">
                <a:solidFill>
                  <a:prstClr val="black"/>
                </a:solidFill>
                <a:cs typeface="Calibri"/>
              </a:rPr>
              <a:t> </a:t>
            </a:r>
            <a:r>
              <a:rPr sz="1000" spc="-10" dirty="0">
                <a:solidFill>
                  <a:prstClr val="black"/>
                </a:solidFill>
                <a:cs typeface="Calibri"/>
              </a:rPr>
              <a:t>(HORG),</a:t>
            </a:r>
            <a:r>
              <a:rPr sz="1000" spc="-5" dirty="0">
                <a:solidFill>
                  <a:prstClr val="black"/>
                </a:solidFill>
                <a:cs typeface="Calibri"/>
              </a:rPr>
              <a:t> </a:t>
            </a:r>
            <a:r>
              <a:rPr sz="1000" spc="-10" dirty="0">
                <a:solidFill>
                  <a:prstClr val="black"/>
                </a:solidFill>
                <a:cs typeface="Calibri"/>
              </a:rPr>
              <a:t>PI</a:t>
            </a:r>
            <a:r>
              <a:rPr sz="1000" spc="-5" dirty="0">
                <a:solidFill>
                  <a:prstClr val="black"/>
                </a:solidFill>
                <a:cs typeface="Calibri"/>
              </a:rPr>
              <a:t> </a:t>
            </a:r>
            <a:r>
              <a:rPr sz="1000" spc="-10" dirty="0">
                <a:solidFill>
                  <a:prstClr val="black"/>
                </a:solidFill>
                <a:cs typeface="Calibri"/>
              </a:rPr>
              <a:t>trial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support</a:t>
            </a:r>
            <a:r>
              <a:rPr sz="1000" spc="-5" dirty="0">
                <a:solidFill>
                  <a:prstClr val="black"/>
                </a:solidFill>
                <a:cs typeface="Calibri"/>
              </a:rPr>
              <a:t> </a:t>
            </a:r>
            <a:r>
              <a:rPr sz="1000" spc="-10" dirty="0">
                <a:solidFill>
                  <a:prstClr val="black"/>
                </a:solidFill>
                <a:cs typeface="Calibri"/>
              </a:rPr>
              <a:t>from </a:t>
            </a:r>
            <a:r>
              <a:rPr sz="1000" spc="-5" dirty="0">
                <a:solidFill>
                  <a:prstClr val="black"/>
                </a:solidFill>
                <a:cs typeface="Calibri"/>
              </a:rPr>
              <a:t> </a:t>
            </a:r>
            <a:r>
              <a:rPr sz="1000" spc="-10" dirty="0">
                <a:solidFill>
                  <a:prstClr val="black"/>
                </a:solidFill>
                <a:cs typeface="Calibri"/>
              </a:rPr>
              <a:t>Novartis,</a:t>
            </a:r>
            <a:r>
              <a:rPr sz="1000" spc="-5" dirty="0">
                <a:solidFill>
                  <a:prstClr val="black"/>
                </a:solidFill>
                <a:cs typeface="Calibri"/>
              </a:rPr>
              <a:t> </a:t>
            </a:r>
            <a:r>
              <a:rPr sz="1000" spc="-10" dirty="0">
                <a:solidFill>
                  <a:prstClr val="black"/>
                </a:solidFill>
                <a:cs typeface="Calibri"/>
              </a:rPr>
              <a:t>BMS,</a:t>
            </a:r>
            <a:r>
              <a:rPr sz="1000" spc="-5" dirty="0">
                <a:solidFill>
                  <a:prstClr val="black"/>
                </a:solidFill>
                <a:cs typeface="Calibri"/>
              </a:rPr>
              <a:t> </a:t>
            </a:r>
            <a:r>
              <a:rPr sz="1000" spc="-10" dirty="0">
                <a:solidFill>
                  <a:prstClr val="black"/>
                </a:solidFill>
                <a:cs typeface="Calibri"/>
              </a:rPr>
              <a:t>Regeneron,</a:t>
            </a:r>
            <a:r>
              <a:rPr sz="1000" spc="-5" dirty="0">
                <a:solidFill>
                  <a:prstClr val="black"/>
                </a:solidFill>
                <a:cs typeface="Calibri"/>
              </a:rPr>
              <a:t> </a:t>
            </a:r>
            <a:r>
              <a:rPr sz="1000" spc="-10" dirty="0">
                <a:solidFill>
                  <a:prstClr val="black"/>
                </a:solidFill>
                <a:cs typeface="Calibri"/>
              </a:rPr>
              <a:t>MSD,</a:t>
            </a:r>
            <a:r>
              <a:rPr sz="1000" spc="-5" dirty="0">
                <a:solidFill>
                  <a:prstClr val="black"/>
                </a:solidFill>
                <a:cs typeface="Calibri"/>
              </a:rPr>
              <a:t> Lilly</a:t>
            </a:r>
            <a:r>
              <a:rPr sz="100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Roche;</a:t>
            </a:r>
            <a:r>
              <a:rPr sz="1000" spc="-10" dirty="0">
                <a:solidFill>
                  <a:prstClr val="black"/>
                </a:solidFill>
                <a:cs typeface="Calibri"/>
              </a:rPr>
              <a:t> JVMGB </a:t>
            </a:r>
            <a:r>
              <a:rPr sz="1000" spc="-215" dirty="0">
                <a:solidFill>
                  <a:prstClr val="black"/>
                </a:solidFill>
                <a:cs typeface="Calibri"/>
              </a:rPr>
              <a:t> </a:t>
            </a:r>
            <a:r>
              <a:rPr sz="1000" spc="-10" dirty="0">
                <a:solidFill>
                  <a:prstClr val="black"/>
                </a:solidFill>
                <a:cs typeface="Calibri"/>
              </a:rPr>
              <a:t>receives royalties </a:t>
            </a:r>
            <a:r>
              <a:rPr sz="1000" spc="-15" dirty="0">
                <a:solidFill>
                  <a:prstClr val="black"/>
                </a:solidFill>
                <a:cs typeface="Calibri"/>
              </a:rPr>
              <a:t>from </a:t>
            </a:r>
            <a:r>
              <a:rPr sz="1000" spc="-20" dirty="0">
                <a:solidFill>
                  <a:prstClr val="black"/>
                </a:solidFill>
                <a:cs typeface="Calibri"/>
              </a:rPr>
              <a:t>UpToDate </a:t>
            </a:r>
            <a:r>
              <a:rPr sz="1000" spc="-10" dirty="0">
                <a:solidFill>
                  <a:prstClr val="black"/>
                </a:solidFill>
                <a:cs typeface="Calibri"/>
              </a:rPr>
              <a:t>and </a:t>
            </a:r>
            <a:r>
              <a:rPr sz="1000" spc="-20" dirty="0">
                <a:solidFill>
                  <a:prstClr val="black"/>
                </a:solidFill>
                <a:cs typeface="Calibri"/>
              </a:rPr>
              <a:t>Wolters Kluwer,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direct </a:t>
            </a:r>
            <a:r>
              <a:rPr sz="1000" spc="-15" dirty="0">
                <a:solidFill>
                  <a:prstClr val="black"/>
                </a:solidFill>
                <a:cs typeface="Calibri"/>
              </a:rPr>
              <a:t>research </a:t>
            </a:r>
            <a:r>
              <a:rPr sz="1000" spc="-5" dirty="0">
                <a:solidFill>
                  <a:prstClr val="black"/>
                </a:solidFill>
                <a:cs typeface="Calibri"/>
              </a:rPr>
              <a:t>funding </a:t>
            </a:r>
            <a:r>
              <a:rPr sz="1000" spc="-10" dirty="0">
                <a:solidFill>
                  <a:prstClr val="black"/>
                </a:solidFill>
                <a:cs typeface="Calibri"/>
              </a:rPr>
              <a:t>from TRACON pharmaceuticals; KB </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a:t>
            </a:r>
            <a:r>
              <a:rPr sz="1000" spc="-5" dirty="0">
                <a:solidFill>
                  <a:prstClr val="black"/>
                </a:solidFill>
                <a:cs typeface="Calibri"/>
              </a:rPr>
              <a:t> </a:t>
            </a:r>
            <a:r>
              <a:rPr sz="1000" spc="-10" dirty="0">
                <a:solidFill>
                  <a:prstClr val="black"/>
                </a:solidFill>
                <a:cs typeface="Calibri"/>
              </a:rPr>
              <a:t>honoraria </a:t>
            </a:r>
            <a:r>
              <a:rPr sz="1000" spc="-15" dirty="0">
                <a:solidFill>
                  <a:prstClr val="black"/>
                </a:solidFill>
                <a:cs typeface="Calibri"/>
              </a:rPr>
              <a:t>for expert</a:t>
            </a:r>
            <a:r>
              <a:rPr sz="1000" spc="-10" dirty="0">
                <a:solidFill>
                  <a:prstClr val="black"/>
                </a:solidFill>
                <a:cs typeface="Calibri"/>
              </a:rPr>
              <a:t> testimony and</a:t>
            </a:r>
            <a:r>
              <a:rPr sz="1000" spc="-5" dirty="0">
                <a:solidFill>
                  <a:prstClr val="black"/>
                </a:solidFill>
                <a:cs typeface="Calibri"/>
              </a:rPr>
              <a:t> </a:t>
            </a:r>
            <a:r>
              <a:rPr sz="1000" spc="-10" dirty="0">
                <a:solidFill>
                  <a:prstClr val="black"/>
                </a:solidFill>
                <a:cs typeface="Calibri"/>
              </a:rPr>
              <a:t>advisory </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30" dirty="0">
                <a:solidFill>
                  <a:prstClr val="black"/>
                </a:solidFill>
                <a:cs typeface="Calibri"/>
              </a:rPr>
              <a:t>Bayer,</a:t>
            </a:r>
            <a:r>
              <a:rPr sz="1000" spc="-25" dirty="0">
                <a:solidFill>
                  <a:prstClr val="black"/>
                </a:solidFill>
                <a:cs typeface="Calibri"/>
              </a:rPr>
              <a:t> </a:t>
            </a:r>
            <a:r>
              <a:rPr sz="1000" spc="-10" dirty="0">
                <a:solidFill>
                  <a:prstClr val="black"/>
                </a:solidFill>
                <a:cs typeface="Calibri"/>
              </a:rPr>
              <a:t>invited</a:t>
            </a:r>
            <a:r>
              <a:rPr sz="1000" spc="-5" dirty="0">
                <a:solidFill>
                  <a:prstClr val="black"/>
                </a:solidFill>
                <a:cs typeface="Calibri"/>
              </a:rPr>
              <a:t> </a:t>
            </a:r>
            <a:r>
              <a:rPr sz="1000" spc="-15" dirty="0">
                <a:solidFill>
                  <a:prstClr val="black"/>
                </a:solidFill>
                <a:cs typeface="Calibri"/>
              </a:rPr>
              <a:t>speaker</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and</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grant </a:t>
            </a:r>
            <a:r>
              <a:rPr sz="1000" spc="-215" dirty="0">
                <a:solidFill>
                  <a:prstClr val="black"/>
                </a:solidFill>
                <a:cs typeface="Calibri"/>
              </a:rPr>
              <a:t> </a:t>
            </a:r>
            <a:r>
              <a:rPr sz="1000" spc="-10" dirty="0">
                <a:solidFill>
                  <a:prstClr val="black"/>
                </a:solidFill>
                <a:cs typeface="Calibri"/>
              </a:rPr>
              <a:t>from </a:t>
            </a:r>
            <a:r>
              <a:rPr sz="1000" spc="-5" dirty="0">
                <a:solidFill>
                  <a:prstClr val="black"/>
                </a:solidFill>
                <a:cs typeface="Calibri"/>
              </a:rPr>
              <a:t>Eli </a:t>
            </a:r>
            <a:r>
              <a:rPr sz="1000" spc="-15" dirty="0">
                <a:solidFill>
                  <a:prstClr val="black"/>
                </a:solidFill>
                <a:cs typeface="Calibri"/>
              </a:rPr>
              <a:t>Lilly, </a:t>
            </a:r>
            <a:r>
              <a:rPr sz="1000" spc="-10" dirty="0">
                <a:solidFill>
                  <a:prstClr val="black"/>
                </a:solidFill>
                <a:cs typeface="Calibri"/>
              </a:rPr>
              <a:t>PI </a:t>
            </a:r>
            <a:r>
              <a:rPr sz="1000" spc="-15" dirty="0">
                <a:solidFill>
                  <a:prstClr val="black"/>
                </a:solidFill>
                <a:cs typeface="Calibri"/>
              </a:rPr>
              <a:t>for </a:t>
            </a:r>
            <a:r>
              <a:rPr sz="1000" spc="-10" dirty="0">
                <a:solidFill>
                  <a:prstClr val="black"/>
                </a:solidFill>
                <a:cs typeface="Calibri"/>
              </a:rPr>
              <a:t>Deciphera and Novartis; TB has received </a:t>
            </a:r>
            <a:r>
              <a:rPr sz="1000" spc="-5" dirty="0">
                <a:solidFill>
                  <a:prstClr val="black"/>
                </a:solidFill>
                <a:cs typeface="Calibri"/>
              </a:rPr>
              <a:t> </a:t>
            </a:r>
            <a:r>
              <a:rPr sz="1000" spc="-10" dirty="0">
                <a:solidFill>
                  <a:prstClr val="black"/>
                </a:solidFill>
                <a:cs typeface="Calibri"/>
              </a:rPr>
              <a:t>honoraria </a:t>
            </a:r>
            <a:r>
              <a:rPr sz="1000" spc="-15"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spc="-10" dirty="0">
                <a:solidFill>
                  <a:prstClr val="black"/>
                </a:solidFill>
                <a:cs typeface="Calibri"/>
              </a:rPr>
              <a:t>advisory boards </a:t>
            </a:r>
            <a:r>
              <a:rPr sz="1000" spc="-20" dirty="0">
                <a:solidFill>
                  <a:prstClr val="black"/>
                </a:solidFill>
                <a:cs typeface="Calibri"/>
              </a:rPr>
              <a:t>for </a:t>
            </a:r>
            <a:r>
              <a:rPr sz="1000" spc="-15" dirty="0">
                <a:solidFill>
                  <a:prstClr val="black"/>
                </a:solidFill>
                <a:cs typeface="Calibri"/>
              </a:rPr>
              <a:t>Bayer </a:t>
            </a:r>
            <a:r>
              <a:rPr sz="1000" spc="-10" dirty="0">
                <a:solidFill>
                  <a:prstClr val="black"/>
                </a:solidFill>
                <a:cs typeface="Calibri"/>
              </a:rPr>
              <a:t>and </a:t>
            </a:r>
            <a:r>
              <a:rPr sz="1000" spc="-5" dirty="0">
                <a:solidFill>
                  <a:prstClr val="black"/>
                </a:solidFill>
                <a:cs typeface="Calibri"/>
              </a:rPr>
              <a:t> Eli </a:t>
            </a:r>
            <a:r>
              <a:rPr sz="1000" spc="-15" dirty="0">
                <a:solidFill>
                  <a:prstClr val="black"/>
                </a:solidFill>
                <a:cs typeface="Calibri"/>
              </a:rPr>
              <a:t>Lilly, </a:t>
            </a:r>
            <a:r>
              <a:rPr sz="1000" spc="-10" dirty="0">
                <a:solidFill>
                  <a:prstClr val="black"/>
                </a:solidFill>
                <a:cs typeface="Calibri"/>
              </a:rPr>
              <a:t>invited </a:t>
            </a:r>
            <a:r>
              <a:rPr sz="1000" spc="-15" dirty="0">
                <a:solidFill>
                  <a:prstClr val="black"/>
                </a:solidFill>
                <a:cs typeface="Calibri"/>
              </a:rPr>
              <a:t>speaker fees from </a:t>
            </a:r>
            <a:r>
              <a:rPr sz="1000" spc="-10" dirty="0">
                <a:solidFill>
                  <a:prstClr val="black"/>
                </a:solidFill>
                <a:cs typeface="Calibri"/>
              </a:rPr>
              <a:t>PharmaMar and Novartis; </a:t>
            </a:r>
            <a:r>
              <a:rPr sz="1000" spc="-5" dirty="0">
                <a:solidFill>
                  <a:prstClr val="black"/>
                </a:solidFill>
                <a:cs typeface="Calibri"/>
              </a:rPr>
              <a:t> </a:t>
            </a:r>
            <a:r>
              <a:rPr sz="1000" spc="-10" dirty="0">
                <a:solidFill>
                  <a:prstClr val="black"/>
                </a:solidFill>
                <a:cs typeface="Calibri"/>
              </a:rPr>
              <a:t>EDÁ</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participation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 </a:t>
            </a:r>
            <a:r>
              <a:rPr sz="1000" spc="-5" dirty="0">
                <a:solidFill>
                  <a:prstClr val="black"/>
                </a:solidFill>
                <a:cs typeface="Calibri"/>
              </a:rPr>
              <a:t> </a:t>
            </a:r>
            <a:r>
              <a:rPr sz="1000" spc="-10" dirty="0">
                <a:solidFill>
                  <a:prstClr val="black"/>
                </a:solidFill>
                <a:cs typeface="Calibri"/>
              </a:rPr>
              <a:t>board </a:t>
            </a:r>
            <a:r>
              <a:rPr sz="1000" spc="-20" dirty="0">
                <a:solidFill>
                  <a:prstClr val="black"/>
                </a:solidFill>
                <a:cs typeface="Calibri"/>
              </a:rPr>
              <a:t>for</a:t>
            </a:r>
            <a:r>
              <a:rPr sz="1000" spc="-15" dirty="0">
                <a:solidFill>
                  <a:prstClr val="black"/>
                </a:solidFill>
                <a:cs typeface="Calibri"/>
              </a:rPr>
              <a:t> </a:t>
            </a:r>
            <a:r>
              <a:rPr sz="1000" spc="-30" dirty="0">
                <a:solidFill>
                  <a:prstClr val="black"/>
                </a:solidFill>
                <a:cs typeface="Calibri"/>
              </a:rPr>
              <a:t>Bayer,</a:t>
            </a:r>
            <a:r>
              <a:rPr sz="1000" spc="-25" dirty="0">
                <a:solidFill>
                  <a:prstClr val="black"/>
                </a:solidFill>
                <a:cs typeface="Calibri"/>
              </a:rPr>
              <a:t> </a:t>
            </a:r>
            <a:r>
              <a:rPr sz="1000" spc="-10" dirty="0">
                <a:solidFill>
                  <a:prstClr val="black"/>
                </a:solidFill>
                <a:cs typeface="Calibri"/>
              </a:rPr>
              <a:t>invited </a:t>
            </a:r>
            <a:r>
              <a:rPr sz="1000" spc="-15" dirty="0">
                <a:solidFill>
                  <a:prstClr val="black"/>
                </a:solidFill>
                <a:cs typeface="Calibri"/>
              </a:rPr>
              <a:t>speaker</a:t>
            </a:r>
            <a:r>
              <a:rPr sz="1000" spc="-10"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Lilly,</a:t>
            </a:r>
            <a:r>
              <a:rPr sz="1000" spc="-10" dirty="0">
                <a:solidFill>
                  <a:prstClr val="black"/>
                </a:solidFill>
                <a:cs typeface="Calibri"/>
              </a:rPr>
              <a:t> PharmaMar and </a:t>
            </a:r>
            <a:r>
              <a:rPr sz="1000" spc="-5" dirty="0">
                <a:solidFill>
                  <a:prstClr val="black"/>
                </a:solidFill>
                <a:cs typeface="Calibri"/>
              </a:rPr>
              <a:t> </a:t>
            </a:r>
            <a:r>
              <a:rPr sz="1000" spc="-10" dirty="0">
                <a:solidFill>
                  <a:prstClr val="black"/>
                </a:solidFill>
                <a:cs typeface="Calibri"/>
              </a:rPr>
              <a:t>Roche, institutional </a:t>
            </a:r>
            <a:r>
              <a:rPr sz="1000" spc="-15" dirty="0">
                <a:solidFill>
                  <a:prstClr val="black"/>
                </a:solidFill>
                <a:cs typeface="Calibri"/>
              </a:rPr>
              <a:t>research </a:t>
            </a:r>
            <a:r>
              <a:rPr sz="1000" spc="-10" dirty="0">
                <a:solidFill>
                  <a:prstClr val="black"/>
                </a:solidFill>
                <a:cs typeface="Calibri"/>
              </a:rPr>
              <a:t>support from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 </a:t>
            </a:r>
            <a:r>
              <a:rPr sz="1000" spc="-10" dirty="0">
                <a:solidFill>
                  <a:prstClr val="black"/>
                </a:solidFill>
                <a:cs typeface="Calibri"/>
              </a:rPr>
              <a:t>Roche and </a:t>
            </a:r>
            <a:r>
              <a:rPr sz="1000" spc="-5" dirty="0">
                <a:solidFill>
                  <a:prstClr val="black"/>
                </a:solidFill>
                <a:cs typeface="Calibri"/>
              </a:rPr>
              <a:t> </a:t>
            </a:r>
            <a:r>
              <a:rPr sz="1000" spc="-15" dirty="0">
                <a:solidFill>
                  <a:prstClr val="black"/>
                </a:solidFill>
                <a:cs typeface="Calibri"/>
              </a:rPr>
              <a:t>AstraZeneca; </a:t>
            </a:r>
            <a:r>
              <a:rPr sz="1000" spc="-10" dirty="0">
                <a:solidFill>
                  <a:prstClr val="black"/>
                </a:solidFill>
                <a:cs typeface="Calibri"/>
              </a:rPr>
              <a:t>APDT has received honoraria </a:t>
            </a:r>
            <a:r>
              <a:rPr sz="1000" spc="-20" dirty="0">
                <a:solidFill>
                  <a:prstClr val="black"/>
                </a:solidFill>
                <a:cs typeface="Calibri"/>
              </a:rPr>
              <a:t>for</a:t>
            </a:r>
            <a:r>
              <a:rPr sz="1000" spc="185" dirty="0">
                <a:solidFill>
                  <a:prstClr val="black"/>
                </a:solidFill>
                <a:cs typeface="Calibri"/>
              </a:rPr>
              <a:t> </a:t>
            </a:r>
            <a:r>
              <a:rPr sz="1000" spc="-10" dirty="0">
                <a:solidFill>
                  <a:prstClr val="black"/>
                </a:solidFill>
                <a:cs typeface="Calibri"/>
              </a:rPr>
              <a:t>participation </a:t>
            </a:r>
            <a:r>
              <a:rPr sz="1000" spc="-5" dirty="0">
                <a:solidFill>
                  <a:prstClr val="black"/>
                </a:solidFill>
                <a:cs typeface="Calibri"/>
              </a:rPr>
              <a:t> in </a:t>
            </a:r>
            <a:r>
              <a:rPr sz="1000" spc="-10" dirty="0">
                <a:solidFill>
                  <a:prstClr val="black"/>
                </a:solidFill>
                <a:cs typeface="Calibri"/>
              </a:rPr>
              <a:t>advisory boards </a:t>
            </a:r>
            <a:r>
              <a:rPr sz="1000" spc="-20" dirty="0">
                <a:solidFill>
                  <a:prstClr val="black"/>
                </a:solidFill>
                <a:cs typeface="Calibri"/>
              </a:rPr>
              <a:t>for </a:t>
            </a:r>
            <a:r>
              <a:rPr sz="1000" spc="-15" dirty="0">
                <a:solidFill>
                  <a:prstClr val="black"/>
                </a:solidFill>
                <a:cs typeface="Calibri"/>
              </a:rPr>
              <a:t>Bayer </a:t>
            </a:r>
            <a:r>
              <a:rPr sz="1000" spc="-10" dirty="0">
                <a:solidFill>
                  <a:prstClr val="black"/>
                </a:solidFill>
                <a:cs typeface="Calibri"/>
              </a:rPr>
              <a:t>and Roche, invited </a:t>
            </a:r>
            <a:r>
              <a:rPr sz="1000" spc="-15" dirty="0">
                <a:solidFill>
                  <a:prstClr val="black"/>
                </a:solidFill>
                <a:cs typeface="Calibri"/>
              </a:rPr>
              <a:t>speaker for </a:t>
            </a:r>
            <a:r>
              <a:rPr sz="1000" spc="-10" dirty="0">
                <a:solidFill>
                  <a:prstClr val="black"/>
                </a:solidFill>
                <a:cs typeface="Calibri"/>
              </a:rPr>
              <a:t> PharmaMar and Novartis; </a:t>
            </a:r>
            <a:r>
              <a:rPr sz="1000" spc="-15" dirty="0">
                <a:solidFill>
                  <a:prstClr val="black"/>
                </a:solidFill>
                <a:cs typeface="Calibri"/>
              </a:rPr>
              <a:t>XGDM </a:t>
            </a:r>
            <a:r>
              <a:rPr sz="1000" spc="-10" dirty="0">
                <a:solidFill>
                  <a:prstClr val="black"/>
                </a:solidFill>
                <a:cs typeface="Calibri"/>
              </a:rPr>
              <a:t>has received honoraria </a:t>
            </a:r>
            <a:r>
              <a:rPr sz="1000" spc="-15" dirty="0">
                <a:solidFill>
                  <a:prstClr val="black"/>
                </a:solidFill>
                <a:cs typeface="Calibri"/>
              </a:rPr>
              <a:t>for </a:t>
            </a:r>
            <a:r>
              <a:rPr sz="1000" spc="-10" dirty="0">
                <a:solidFill>
                  <a:prstClr val="black"/>
                </a:solidFill>
                <a:cs typeface="Calibri"/>
              </a:rPr>
              <a:t> participation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Ipsen,</a:t>
            </a:r>
            <a:r>
              <a:rPr sz="1000" spc="-5" dirty="0">
                <a:solidFill>
                  <a:prstClr val="black"/>
                </a:solidFill>
                <a:cs typeface="Calibri"/>
              </a:rPr>
              <a:t> </a:t>
            </a:r>
            <a:r>
              <a:rPr sz="1000" spc="-10" dirty="0">
                <a:solidFill>
                  <a:prstClr val="black"/>
                </a:solidFill>
                <a:cs typeface="Calibri"/>
              </a:rPr>
              <a:t>EUSA</a:t>
            </a:r>
            <a:r>
              <a:rPr sz="1000" spc="-5" dirty="0">
                <a:solidFill>
                  <a:prstClr val="black"/>
                </a:solidFill>
                <a:cs typeface="Calibri"/>
              </a:rPr>
              <a:t> </a:t>
            </a:r>
            <a:r>
              <a:rPr sz="1000" spc="-10" dirty="0">
                <a:solidFill>
                  <a:prstClr val="black"/>
                </a:solidFill>
                <a:cs typeface="Calibri"/>
              </a:rPr>
              <a:t>Pharma, </a:t>
            </a:r>
            <a:r>
              <a:rPr sz="1000" spc="-5" dirty="0">
                <a:solidFill>
                  <a:prstClr val="black"/>
                </a:solidFill>
                <a:cs typeface="Calibri"/>
              </a:rPr>
              <a:t> BMS,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 </a:t>
            </a:r>
            <a:r>
              <a:rPr sz="1000" spc="-10" dirty="0">
                <a:solidFill>
                  <a:prstClr val="black"/>
                </a:solidFill>
                <a:cs typeface="Calibri"/>
              </a:rPr>
              <a:t>Roche and </a:t>
            </a:r>
            <a:r>
              <a:rPr sz="1000" spc="-20" dirty="0">
                <a:solidFill>
                  <a:prstClr val="black"/>
                </a:solidFill>
                <a:cs typeface="Calibri"/>
              </a:rPr>
              <a:t>PharmaMar, </a:t>
            </a:r>
            <a:r>
              <a:rPr sz="1000" spc="-10" dirty="0">
                <a:solidFill>
                  <a:prstClr val="black"/>
                </a:solidFill>
                <a:cs typeface="Calibri"/>
              </a:rPr>
              <a:t>invited </a:t>
            </a:r>
            <a:r>
              <a:rPr sz="1000" spc="-15" dirty="0">
                <a:solidFill>
                  <a:prstClr val="black"/>
                </a:solidFill>
                <a:cs typeface="Calibri"/>
              </a:rPr>
              <a:t>speaker </a:t>
            </a:r>
            <a:r>
              <a:rPr sz="1000" spc="-20" dirty="0">
                <a:solidFill>
                  <a:prstClr val="black"/>
                </a:solidFill>
                <a:cs typeface="Calibri"/>
              </a:rPr>
              <a:t>for </a:t>
            </a:r>
            <a:r>
              <a:rPr sz="1000" spc="-15" dirty="0">
                <a:solidFill>
                  <a:prstClr val="black"/>
                </a:solidFill>
                <a:cs typeface="Calibri"/>
              </a:rPr>
              <a:t>Lilly, </a:t>
            </a:r>
            <a:r>
              <a:rPr sz="1000" spc="-10" dirty="0">
                <a:solidFill>
                  <a:prstClr val="black"/>
                </a:solidFill>
                <a:cs typeface="Calibri"/>
              </a:rPr>
              <a:t> Astellas Pharma, Eisai and </a:t>
            </a:r>
            <a:r>
              <a:rPr sz="1000" spc="-35" dirty="0">
                <a:solidFill>
                  <a:prstClr val="black"/>
                </a:solidFill>
                <a:cs typeface="Calibri"/>
              </a:rPr>
              <a:t>P</a:t>
            </a:r>
            <a:r>
              <a:rPr sz="1000" spc="-35" dirty="0">
                <a:solidFill>
                  <a:prstClr val="black"/>
                </a:solidFill>
                <a:latin typeface="Lucida Sans Unicode"/>
                <a:cs typeface="Lucida Sans Unicode"/>
              </a:rPr>
              <a:t>fi</a:t>
            </a:r>
            <a:r>
              <a:rPr sz="1000" spc="-35" dirty="0">
                <a:solidFill>
                  <a:prstClr val="black"/>
                </a:solidFill>
                <a:cs typeface="Calibri"/>
              </a:rPr>
              <a:t>zer </a:t>
            </a:r>
            <a:r>
              <a:rPr sz="1000" spc="-10" dirty="0">
                <a:solidFill>
                  <a:prstClr val="black"/>
                </a:solidFill>
                <a:cs typeface="Calibri"/>
              </a:rPr>
              <a:t>and institutional </a:t>
            </a:r>
            <a:r>
              <a:rPr sz="1000" spc="-15" dirty="0">
                <a:solidFill>
                  <a:prstClr val="black"/>
                </a:solidFill>
                <a:cs typeface="Calibri"/>
              </a:rPr>
              <a:t>research </a:t>
            </a:r>
            <a:r>
              <a:rPr sz="1000" spc="-10" dirty="0">
                <a:solidFill>
                  <a:prstClr val="black"/>
                </a:solidFill>
                <a:cs typeface="Calibri"/>
              </a:rPr>
              <a:t> grant</a:t>
            </a:r>
            <a:r>
              <a:rPr sz="1000" spc="-5"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a:t>
            </a:r>
            <a:r>
              <a:rPr sz="1000" spc="-15" dirty="0">
                <a:solidFill>
                  <a:prstClr val="black"/>
                </a:solidFill>
                <a:cs typeface="Calibri"/>
              </a:rPr>
              <a:t>AstraZeneca;</a:t>
            </a:r>
            <a:r>
              <a:rPr sz="1000" spc="-10" dirty="0">
                <a:solidFill>
                  <a:prstClr val="black"/>
                </a:solidFill>
                <a:cs typeface="Calibri"/>
              </a:rPr>
              <a:t> ME</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 participation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5" dirty="0">
                <a:solidFill>
                  <a:prstClr val="black"/>
                </a:solidFill>
                <a:cs typeface="Calibri"/>
              </a:rPr>
              <a:t>Clinigen</a:t>
            </a:r>
            <a:r>
              <a:rPr sz="100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30" dirty="0">
                <a:solidFill>
                  <a:prstClr val="black"/>
                </a:solidFill>
                <a:cs typeface="Calibri"/>
              </a:rPr>
              <a:t>Bayer, </a:t>
            </a:r>
            <a:r>
              <a:rPr sz="1000" spc="-25" dirty="0">
                <a:solidFill>
                  <a:prstClr val="black"/>
                </a:solidFill>
                <a:cs typeface="Calibri"/>
              </a:rPr>
              <a:t> </a:t>
            </a:r>
            <a:r>
              <a:rPr sz="1000" spc="-5" dirty="0">
                <a:solidFill>
                  <a:prstClr val="black"/>
                </a:solidFill>
                <a:cs typeface="Calibri"/>
              </a:rPr>
              <a:t>consulting</a:t>
            </a:r>
            <a:r>
              <a:rPr sz="100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Blueprint</a:t>
            </a:r>
            <a:r>
              <a:rPr sz="1000" spc="-5" dirty="0">
                <a:solidFill>
                  <a:prstClr val="black"/>
                </a:solidFill>
                <a:cs typeface="Calibri"/>
              </a:rPr>
              <a:t> </a:t>
            </a:r>
            <a:r>
              <a:rPr sz="1000" spc="-10" dirty="0">
                <a:solidFill>
                  <a:prstClr val="black"/>
                </a:solidFill>
                <a:cs typeface="Calibri"/>
              </a:rPr>
              <a:t>Medicines,</a:t>
            </a:r>
            <a:r>
              <a:rPr sz="1000" spc="-5" dirty="0">
                <a:solidFill>
                  <a:prstClr val="black"/>
                </a:solidFill>
                <a:cs typeface="Calibri"/>
              </a:rPr>
              <a:t> </a:t>
            </a:r>
            <a:r>
              <a:rPr sz="1000" spc="-10" dirty="0">
                <a:solidFill>
                  <a:prstClr val="black"/>
                </a:solidFill>
                <a:cs typeface="Calibri"/>
              </a:rPr>
              <a:t>institutional </a:t>
            </a:r>
            <a:r>
              <a:rPr sz="1000" spc="-5" dirty="0">
                <a:solidFill>
                  <a:prstClr val="black"/>
                </a:solidFill>
                <a:cs typeface="Calibri"/>
              </a:rPr>
              <a:t> </a:t>
            </a:r>
            <a:r>
              <a:rPr sz="1000" spc="-15" dirty="0">
                <a:solidFill>
                  <a:prstClr val="black"/>
                </a:solidFill>
                <a:cs typeface="Calibri"/>
              </a:rPr>
              <a:t>research </a:t>
            </a:r>
            <a:r>
              <a:rPr sz="1000" spc="-10" dirty="0">
                <a:solidFill>
                  <a:prstClr val="black"/>
                </a:solidFill>
                <a:cs typeface="Calibri"/>
              </a:rPr>
              <a:t>funding </a:t>
            </a:r>
            <a:r>
              <a:rPr sz="1000" spc="-15" dirty="0">
                <a:solidFill>
                  <a:prstClr val="black"/>
                </a:solidFill>
                <a:cs typeface="Calibri"/>
              </a:rPr>
              <a:t>from </a:t>
            </a:r>
            <a:r>
              <a:rPr sz="1000" spc="-10" dirty="0">
                <a:solidFill>
                  <a:prstClr val="black"/>
                </a:solidFill>
                <a:cs typeface="Calibri"/>
              </a:rPr>
              <a:t>Novartis; AF has received honoraria </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spc="-10" dirty="0">
                <a:solidFill>
                  <a:prstClr val="black"/>
                </a:solidFill>
                <a:cs typeface="Calibri"/>
              </a:rPr>
              <a:t>advisory board </a:t>
            </a:r>
            <a:r>
              <a:rPr sz="1000" spc="-15" dirty="0">
                <a:solidFill>
                  <a:prstClr val="black"/>
                </a:solidFill>
                <a:cs typeface="Calibri"/>
              </a:rPr>
              <a:t>for </a:t>
            </a:r>
            <a:r>
              <a:rPr sz="1000" spc="-10" dirty="0">
                <a:solidFill>
                  <a:prstClr val="black"/>
                </a:solidFill>
                <a:cs typeface="Calibri"/>
              </a:rPr>
              <a:t>Novartis and invited </a:t>
            </a:r>
            <a:r>
              <a:rPr sz="1000" spc="-5" dirty="0">
                <a:solidFill>
                  <a:prstClr val="black"/>
                </a:solidFill>
                <a:cs typeface="Calibri"/>
              </a:rPr>
              <a:t> </a:t>
            </a:r>
            <a:r>
              <a:rPr sz="1000" spc="-15" dirty="0">
                <a:solidFill>
                  <a:prstClr val="black"/>
                </a:solidFill>
                <a:cs typeface="Calibri"/>
              </a:rPr>
              <a:t>speaker fees </a:t>
            </a:r>
            <a:r>
              <a:rPr sz="1000" spc="-20" dirty="0">
                <a:solidFill>
                  <a:prstClr val="black"/>
                </a:solidFill>
                <a:cs typeface="Calibri"/>
              </a:rPr>
              <a:t>for</a:t>
            </a:r>
            <a:r>
              <a:rPr sz="1000" spc="-15" dirty="0">
                <a:solidFill>
                  <a:prstClr val="black"/>
                </a:solidFill>
                <a:cs typeface="Calibri"/>
              </a:rPr>
              <a:t> </a:t>
            </a:r>
            <a:r>
              <a:rPr sz="1000" spc="-5" dirty="0">
                <a:solidFill>
                  <a:prstClr val="black"/>
                </a:solidFill>
                <a:cs typeface="Calibri"/>
              </a:rPr>
              <a:t>MSD </a:t>
            </a:r>
            <a:r>
              <a:rPr sz="1000" spc="-10" dirty="0">
                <a:solidFill>
                  <a:prstClr val="black"/>
                </a:solidFill>
                <a:cs typeface="Calibri"/>
              </a:rPr>
              <a:t>and Amgen; VF has received hono- </a:t>
            </a:r>
            <a:r>
              <a:rPr sz="1000" spc="-5" dirty="0">
                <a:solidFill>
                  <a:prstClr val="black"/>
                </a:solidFill>
                <a:cs typeface="Calibri"/>
              </a:rPr>
              <a:t> </a:t>
            </a:r>
            <a:r>
              <a:rPr sz="1000" spc="-10" dirty="0">
                <a:solidFill>
                  <a:prstClr val="black"/>
                </a:solidFill>
                <a:cs typeface="Calibri"/>
              </a:rPr>
              <a:t>raria </a:t>
            </a:r>
            <a:r>
              <a:rPr sz="1000" spc="-15" dirty="0">
                <a:solidFill>
                  <a:prstClr val="black"/>
                </a:solidFill>
                <a:cs typeface="Calibri"/>
              </a:rPr>
              <a:t>for</a:t>
            </a:r>
            <a:r>
              <a:rPr sz="1000" spc="-10" dirty="0">
                <a:solidFill>
                  <a:prstClr val="black"/>
                </a:solidFill>
                <a:cs typeface="Calibri"/>
              </a:rPr>
              <a:t> participation</a:t>
            </a:r>
            <a:r>
              <a:rPr sz="1000" spc="-5" dirty="0">
                <a:solidFill>
                  <a:prstClr val="black"/>
                </a:solidFill>
                <a:cs typeface="Calibri"/>
              </a:rPr>
              <a:t> in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10" dirty="0">
                <a:solidFill>
                  <a:prstClr val="black"/>
                </a:solidFill>
                <a:cs typeface="Calibri"/>
              </a:rPr>
              <a:t>and</a:t>
            </a:r>
            <a:r>
              <a:rPr sz="1000" spc="204" dirty="0">
                <a:solidFill>
                  <a:prstClr val="black"/>
                </a:solidFill>
                <a:cs typeface="Calibri"/>
              </a:rPr>
              <a:t> </a:t>
            </a:r>
            <a:r>
              <a:rPr sz="1000" spc="-15" dirty="0">
                <a:solidFill>
                  <a:prstClr val="black"/>
                </a:solidFill>
                <a:cs typeface="Calibri"/>
              </a:rPr>
              <a:t>speaker</a:t>
            </a:r>
            <a:r>
              <a:rPr sz="1000" spc="195" dirty="0">
                <a:solidFill>
                  <a:prstClr val="black"/>
                </a:solidFill>
                <a:cs typeface="Calibri"/>
              </a:rPr>
              <a:t> </a:t>
            </a:r>
            <a:r>
              <a:rPr sz="1000" spc="-15" dirty="0">
                <a:solidFill>
                  <a:prstClr val="black"/>
                </a:solidFill>
                <a:cs typeface="Calibri"/>
              </a:rPr>
              <a:t>fees </a:t>
            </a:r>
            <a:r>
              <a:rPr sz="1000" spc="-21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BMS, Novartis and </a:t>
            </a:r>
            <a:r>
              <a:rPr sz="1000" spc="-5" dirty="0">
                <a:solidFill>
                  <a:prstClr val="black"/>
                </a:solidFill>
                <a:cs typeface="Calibri"/>
              </a:rPr>
              <a:t>MSD </a:t>
            </a:r>
            <a:r>
              <a:rPr sz="1000" spc="-10" dirty="0">
                <a:solidFill>
                  <a:prstClr val="black"/>
                </a:solidFill>
                <a:cs typeface="Calibri"/>
              </a:rPr>
              <a:t>and </a:t>
            </a:r>
            <a:r>
              <a:rPr sz="1000" spc="-15" dirty="0">
                <a:solidFill>
                  <a:prstClr val="black"/>
                </a:solidFill>
                <a:cs typeface="Calibri"/>
              </a:rPr>
              <a:t>speaker fees </a:t>
            </a:r>
            <a:r>
              <a:rPr sz="1000" spc="-10" dirty="0">
                <a:solidFill>
                  <a:prstClr val="black"/>
                </a:solidFill>
                <a:cs typeface="Calibri"/>
              </a:rPr>
              <a:t>from Pierre </a:t>
            </a:r>
            <a:r>
              <a:rPr sz="1000" spc="-5" dirty="0">
                <a:solidFill>
                  <a:prstClr val="black"/>
                </a:solidFill>
                <a:cs typeface="Calibri"/>
              </a:rPr>
              <a:t> </a:t>
            </a:r>
            <a:r>
              <a:rPr sz="1000" spc="-10" dirty="0">
                <a:solidFill>
                  <a:prstClr val="black"/>
                </a:solidFill>
                <a:cs typeface="Calibri"/>
              </a:rPr>
              <a:t>Fabre; </a:t>
            </a:r>
            <a:r>
              <a:rPr sz="1000" spc="-15" dirty="0">
                <a:solidFill>
                  <a:prstClr val="black"/>
                </a:solidFill>
                <a:cs typeface="Calibri"/>
              </a:rPr>
              <a:t>NG </a:t>
            </a:r>
            <a:r>
              <a:rPr sz="1000" spc="-10" dirty="0">
                <a:solidFill>
                  <a:prstClr val="black"/>
                </a:solidFill>
                <a:cs typeface="Calibri"/>
              </a:rPr>
              <a:t>has received honoraria </a:t>
            </a:r>
            <a:r>
              <a:rPr sz="1000" spc="-15" dirty="0">
                <a:solidFill>
                  <a:prstClr val="black"/>
                </a:solidFill>
                <a:cs typeface="Calibri"/>
              </a:rPr>
              <a:t>as </a:t>
            </a:r>
            <a:r>
              <a:rPr sz="1000" spc="-10" dirty="0">
                <a:solidFill>
                  <a:prstClr val="black"/>
                </a:solidFill>
                <a:cs typeface="Calibri"/>
              </a:rPr>
              <a:t>invited </a:t>
            </a:r>
            <a:r>
              <a:rPr sz="1000" spc="-15" dirty="0">
                <a:solidFill>
                  <a:prstClr val="black"/>
                </a:solidFill>
                <a:cs typeface="Calibri"/>
              </a:rPr>
              <a:t>speaker for </a:t>
            </a:r>
            <a:r>
              <a:rPr sz="1000" spc="-10" dirty="0">
                <a:solidFill>
                  <a:prstClr val="black"/>
                </a:solidFill>
                <a:cs typeface="Calibri"/>
              </a:rPr>
              <a:t>Eisai </a:t>
            </a:r>
            <a:r>
              <a:rPr sz="1000" spc="-215" dirty="0">
                <a:solidFill>
                  <a:prstClr val="black"/>
                </a:solidFill>
                <a:cs typeface="Calibri"/>
              </a:rPr>
              <a:t> </a:t>
            </a:r>
            <a:r>
              <a:rPr sz="1000" spc="-10" dirty="0">
                <a:solidFill>
                  <a:prstClr val="black"/>
                </a:solidFill>
                <a:cs typeface="Calibri"/>
              </a:rPr>
              <a:t>and reports membership of the </a:t>
            </a:r>
            <a:r>
              <a:rPr sz="1000" spc="-15" dirty="0">
                <a:solidFill>
                  <a:prstClr val="black"/>
                </a:solidFill>
                <a:cs typeface="Calibri"/>
              </a:rPr>
              <a:t>European </a:t>
            </a:r>
            <a:r>
              <a:rPr sz="1000" spc="-10" dirty="0">
                <a:solidFill>
                  <a:prstClr val="black"/>
                </a:solidFill>
                <a:cs typeface="Calibri"/>
              </a:rPr>
              <a:t>Society </a:t>
            </a:r>
            <a:r>
              <a:rPr sz="1000" spc="-15" dirty="0">
                <a:solidFill>
                  <a:prstClr val="black"/>
                </a:solidFill>
                <a:cs typeface="Calibri"/>
              </a:rPr>
              <a:t>for </a:t>
            </a:r>
            <a:r>
              <a:rPr sz="1000" spc="-20" dirty="0">
                <a:solidFill>
                  <a:prstClr val="black"/>
                </a:solidFill>
                <a:cs typeface="Calibri"/>
              </a:rPr>
              <a:t>Pae- </a:t>
            </a:r>
            <a:r>
              <a:rPr sz="1000" spc="-15" dirty="0">
                <a:solidFill>
                  <a:prstClr val="black"/>
                </a:solidFill>
                <a:cs typeface="Calibri"/>
              </a:rPr>
              <a:t> </a:t>
            </a:r>
            <a:r>
              <a:rPr sz="1000" spc="-10" dirty="0">
                <a:solidFill>
                  <a:prstClr val="black"/>
                </a:solidFill>
                <a:cs typeface="Calibri"/>
              </a:rPr>
              <a:t>diatric Oncology (SIOPE), ACCELERATE, Societe Francaise de </a:t>
            </a:r>
            <a:r>
              <a:rPr sz="1000" spc="-5" dirty="0">
                <a:solidFill>
                  <a:prstClr val="black"/>
                </a:solidFill>
                <a:cs typeface="Calibri"/>
              </a:rPr>
              <a:t> </a:t>
            </a:r>
            <a:r>
              <a:rPr sz="1000" spc="-10" dirty="0">
                <a:solidFill>
                  <a:prstClr val="black"/>
                </a:solidFill>
                <a:cs typeface="Calibri"/>
              </a:rPr>
              <a:t>lutte</a:t>
            </a:r>
            <a:r>
              <a:rPr sz="1000" spc="-5" dirty="0">
                <a:solidFill>
                  <a:prstClr val="black"/>
                </a:solidFill>
                <a:cs typeface="Calibri"/>
              </a:rPr>
              <a:t> </a:t>
            </a:r>
            <a:r>
              <a:rPr sz="1000" spc="-10" dirty="0">
                <a:solidFill>
                  <a:prstClr val="black"/>
                </a:solidFill>
                <a:cs typeface="Calibri"/>
              </a:rPr>
              <a:t>contre</a:t>
            </a:r>
            <a:r>
              <a:rPr sz="1000" spc="-5" dirty="0">
                <a:solidFill>
                  <a:prstClr val="black"/>
                </a:solidFill>
                <a:cs typeface="Calibri"/>
              </a:rPr>
              <a:t> </a:t>
            </a:r>
            <a:r>
              <a:rPr sz="1000" spc="-10" dirty="0">
                <a:solidFill>
                  <a:prstClr val="black"/>
                </a:solidFill>
                <a:cs typeface="Calibri"/>
              </a:rPr>
              <a:t>les</a:t>
            </a:r>
            <a:r>
              <a:rPr sz="1000" spc="-5" dirty="0">
                <a:solidFill>
                  <a:prstClr val="black"/>
                </a:solidFill>
                <a:cs typeface="Calibri"/>
              </a:rPr>
              <a:t> </a:t>
            </a:r>
            <a:r>
              <a:rPr sz="1000" spc="-10" dirty="0">
                <a:solidFill>
                  <a:prstClr val="black"/>
                </a:solidFill>
                <a:cs typeface="Calibri"/>
              </a:rPr>
              <a:t>cancers</a:t>
            </a:r>
            <a:r>
              <a:rPr sz="1000" spc="-5" dirty="0">
                <a:solidFill>
                  <a:prstClr val="black"/>
                </a:solidFill>
                <a:cs typeface="Calibri"/>
              </a:rPr>
              <a:t> </a:t>
            </a:r>
            <a:r>
              <a:rPr sz="1000" spc="-10" dirty="0">
                <a:solidFill>
                  <a:prstClr val="black"/>
                </a:solidFill>
                <a:cs typeface="Calibri"/>
              </a:rPr>
              <a:t>et</a:t>
            </a:r>
            <a:r>
              <a:rPr sz="1000" spc="-5" dirty="0">
                <a:solidFill>
                  <a:prstClr val="black"/>
                </a:solidFill>
                <a:cs typeface="Calibri"/>
              </a:rPr>
              <a:t> </a:t>
            </a:r>
            <a:r>
              <a:rPr sz="1000" spc="-10" dirty="0">
                <a:solidFill>
                  <a:prstClr val="black"/>
                </a:solidFill>
                <a:cs typeface="Calibri"/>
              </a:rPr>
              <a:t>leucemies</a:t>
            </a:r>
            <a:r>
              <a:rPr sz="1000" spc="-5" dirty="0">
                <a:solidFill>
                  <a:prstClr val="black"/>
                </a:solidFill>
                <a:cs typeface="Calibri"/>
              </a:rPr>
              <a:t> </a:t>
            </a:r>
            <a:r>
              <a:rPr sz="1000" spc="-10" dirty="0">
                <a:solidFill>
                  <a:prstClr val="black"/>
                </a:solidFill>
                <a:cs typeface="Calibri"/>
              </a:rPr>
              <a:t>de</a:t>
            </a:r>
            <a:r>
              <a:rPr sz="1000" spc="-5" dirty="0">
                <a:solidFill>
                  <a:prstClr val="black"/>
                </a:solidFill>
                <a:cs typeface="Calibri"/>
              </a:rPr>
              <a:t> l</a:t>
            </a:r>
            <a:r>
              <a:rPr sz="1000" spc="-5" dirty="0">
                <a:solidFill>
                  <a:prstClr val="black"/>
                </a:solidFill>
                <a:latin typeface="Arial MT"/>
                <a:cs typeface="Arial MT"/>
              </a:rPr>
              <a:t>’</a:t>
            </a:r>
            <a:r>
              <a:rPr sz="1000" spc="-5" dirty="0">
                <a:solidFill>
                  <a:prstClr val="black"/>
                </a:solidFill>
                <a:cs typeface="Calibri"/>
              </a:rPr>
              <a:t>enfant</a:t>
            </a:r>
            <a:r>
              <a:rPr sz="1000" dirty="0">
                <a:solidFill>
                  <a:prstClr val="black"/>
                </a:solidFill>
                <a:cs typeface="Calibri"/>
              </a:rPr>
              <a:t> </a:t>
            </a:r>
            <a:r>
              <a:rPr sz="1000" spc="-10" dirty="0">
                <a:solidFill>
                  <a:prstClr val="black"/>
                </a:solidFill>
                <a:cs typeface="Calibri"/>
              </a:rPr>
              <a:t>et</a:t>
            </a:r>
            <a:r>
              <a:rPr sz="1000" spc="-5" dirty="0">
                <a:solidFill>
                  <a:prstClr val="black"/>
                </a:solidFill>
                <a:cs typeface="Calibri"/>
              </a:rPr>
              <a:t> </a:t>
            </a:r>
            <a:r>
              <a:rPr sz="1000" spc="-10" dirty="0">
                <a:solidFill>
                  <a:prstClr val="black"/>
                </a:solidFill>
                <a:cs typeface="Calibri"/>
              </a:rPr>
              <a:t>de </a:t>
            </a:r>
            <a:r>
              <a:rPr sz="1000" spc="-5" dirty="0">
                <a:solidFill>
                  <a:prstClr val="black"/>
                </a:solidFill>
                <a:cs typeface="Calibri"/>
              </a:rPr>
              <a:t> l</a:t>
            </a:r>
            <a:r>
              <a:rPr sz="1000" spc="-5" dirty="0">
                <a:solidFill>
                  <a:prstClr val="black"/>
                </a:solidFill>
                <a:latin typeface="Arial MT"/>
                <a:cs typeface="Arial MT"/>
              </a:rPr>
              <a:t>’</a:t>
            </a:r>
            <a:r>
              <a:rPr sz="1000" spc="-5" dirty="0">
                <a:solidFill>
                  <a:prstClr val="black"/>
                </a:solidFill>
                <a:cs typeface="Calibri"/>
              </a:rPr>
              <a:t>adolescent</a:t>
            </a:r>
            <a:r>
              <a:rPr sz="1000" dirty="0">
                <a:solidFill>
                  <a:prstClr val="black"/>
                </a:solidFill>
                <a:cs typeface="Calibri"/>
              </a:rPr>
              <a:t> </a:t>
            </a:r>
            <a:r>
              <a:rPr sz="1000" spc="-5" dirty="0">
                <a:solidFill>
                  <a:prstClr val="black"/>
                </a:solidFill>
                <a:cs typeface="Calibri"/>
              </a:rPr>
              <a:t>(SFCE)</a:t>
            </a:r>
            <a:r>
              <a:rPr sz="100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Groupe</a:t>
            </a:r>
            <a:r>
              <a:rPr sz="1000" spc="-5" dirty="0">
                <a:solidFill>
                  <a:prstClr val="black"/>
                </a:solidFill>
                <a:cs typeface="Calibri"/>
              </a:rPr>
              <a:t> </a:t>
            </a:r>
            <a:r>
              <a:rPr sz="1000" spc="-10" dirty="0">
                <a:solidFill>
                  <a:prstClr val="black"/>
                </a:solidFill>
                <a:cs typeface="Calibri"/>
              </a:rPr>
              <a:t>Onco-</a:t>
            </a:r>
            <a:r>
              <a:rPr sz="1000" spc="-5" dirty="0">
                <a:solidFill>
                  <a:prstClr val="black"/>
                </a:solidFill>
                <a:cs typeface="Calibri"/>
              </a:rPr>
              <a:t> </a:t>
            </a:r>
            <a:r>
              <a:rPr sz="1000" spc="-10" dirty="0">
                <a:solidFill>
                  <a:prstClr val="black"/>
                </a:solidFill>
                <a:cs typeface="Calibri"/>
              </a:rPr>
              <a:t>hématologie</a:t>
            </a:r>
            <a:r>
              <a:rPr sz="1000" spc="-5" dirty="0">
                <a:solidFill>
                  <a:prstClr val="black"/>
                </a:solidFill>
                <a:cs typeface="Calibri"/>
              </a:rPr>
              <a:t> </a:t>
            </a:r>
            <a:r>
              <a:rPr sz="1000" spc="-10" dirty="0">
                <a:solidFill>
                  <a:prstClr val="black"/>
                </a:solidFill>
                <a:cs typeface="Calibri"/>
              </a:rPr>
              <a:t>Ado- </a:t>
            </a:r>
            <a:r>
              <a:rPr sz="1000" spc="-5" dirty="0">
                <a:solidFill>
                  <a:prstClr val="black"/>
                </a:solidFill>
                <a:cs typeface="Calibri"/>
              </a:rPr>
              <a:t> </a:t>
            </a:r>
            <a:r>
              <a:rPr sz="1000" spc="-10" dirty="0">
                <a:solidFill>
                  <a:prstClr val="black"/>
                </a:solidFill>
                <a:cs typeface="Calibri"/>
              </a:rPr>
              <a:t>lescents</a:t>
            </a:r>
            <a:r>
              <a:rPr sz="1000" spc="-5" dirty="0">
                <a:solidFill>
                  <a:prstClr val="black"/>
                </a:solidFill>
                <a:cs typeface="Calibri"/>
              </a:rPr>
              <a:t> </a:t>
            </a:r>
            <a:r>
              <a:rPr sz="1000" spc="-10" dirty="0">
                <a:solidFill>
                  <a:prstClr val="black"/>
                </a:solidFill>
                <a:cs typeface="Calibri"/>
              </a:rPr>
              <a:t>et</a:t>
            </a:r>
            <a:r>
              <a:rPr sz="1000" spc="-5" dirty="0">
                <a:solidFill>
                  <a:prstClr val="black"/>
                </a:solidFill>
                <a:cs typeface="Calibri"/>
              </a:rPr>
              <a:t> </a:t>
            </a:r>
            <a:r>
              <a:rPr sz="1000" spc="-10" dirty="0">
                <a:solidFill>
                  <a:prstClr val="black"/>
                </a:solidFill>
                <a:cs typeface="Calibri"/>
              </a:rPr>
              <a:t>Jeunes</a:t>
            </a:r>
            <a:r>
              <a:rPr sz="1000" spc="-5" dirty="0">
                <a:solidFill>
                  <a:prstClr val="black"/>
                </a:solidFill>
                <a:cs typeface="Calibri"/>
              </a:rPr>
              <a:t> </a:t>
            </a:r>
            <a:r>
              <a:rPr sz="1000" spc="-10" dirty="0">
                <a:solidFill>
                  <a:prstClr val="black"/>
                </a:solidFill>
                <a:cs typeface="Calibri"/>
              </a:rPr>
              <a:t>Adultes</a:t>
            </a:r>
            <a:r>
              <a:rPr sz="1000" spc="-5" dirty="0">
                <a:solidFill>
                  <a:prstClr val="black"/>
                </a:solidFill>
                <a:cs typeface="Calibri"/>
              </a:rPr>
              <a:t> </a:t>
            </a:r>
            <a:r>
              <a:rPr sz="1000" spc="-10" dirty="0">
                <a:solidFill>
                  <a:prstClr val="black"/>
                </a:solidFill>
                <a:cs typeface="Calibri"/>
              </a:rPr>
              <a:t>(GO-AJA);</a:t>
            </a:r>
            <a:r>
              <a:rPr sz="1000" spc="-5" dirty="0">
                <a:solidFill>
                  <a:prstClr val="black"/>
                </a:solidFill>
                <a:cs typeface="Calibri"/>
              </a:rPr>
              <a:t> </a:t>
            </a:r>
            <a:r>
              <a:rPr sz="1000" spc="-10" dirty="0">
                <a:solidFill>
                  <a:prstClr val="black"/>
                </a:solidFill>
                <a:cs typeface="Calibri"/>
              </a:rPr>
              <a:t>SG</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reported </a:t>
            </a:r>
            <a:r>
              <a:rPr sz="1000" spc="-215" dirty="0">
                <a:solidFill>
                  <a:prstClr val="black"/>
                </a:solidFill>
                <a:cs typeface="Calibri"/>
              </a:rPr>
              <a:t> </a:t>
            </a:r>
            <a:r>
              <a:rPr sz="1000" spc="-10" dirty="0">
                <a:solidFill>
                  <a:prstClr val="black"/>
                </a:solidFill>
                <a:cs typeface="Calibri"/>
              </a:rPr>
              <a:t>institutional </a:t>
            </a:r>
            <a:r>
              <a:rPr sz="1000" spc="-15" dirty="0">
                <a:solidFill>
                  <a:prstClr val="black"/>
                </a:solidFill>
                <a:cs typeface="Calibri"/>
              </a:rPr>
              <a:t>research </a:t>
            </a:r>
            <a:r>
              <a:rPr sz="1000" spc="-20" dirty="0">
                <a:solidFill>
                  <a:prstClr val="black"/>
                </a:solidFill>
                <a:cs typeface="Calibri"/>
              </a:rPr>
              <a:t>for</a:t>
            </a:r>
            <a:r>
              <a:rPr sz="1000" spc="185" dirty="0">
                <a:solidFill>
                  <a:prstClr val="black"/>
                </a:solidFill>
                <a:cs typeface="Calibri"/>
              </a:rPr>
              <a:t> </a:t>
            </a:r>
            <a:r>
              <a:rPr sz="1000" spc="-5" dirty="0">
                <a:solidFill>
                  <a:prstClr val="black"/>
                </a:solidFill>
                <a:cs typeface="Calibri"/>
              </a:rPr>
              <a:t>Blueprint </a:t>
            </a:r>
            <a:r>
              <a:rPr sz="1000" spc="-10" dirty="0">
                <a:solidFill>
                  <a:prstClr val="black"/>
                </a:solidFill>
                <a:cs typeface="Calibri"/>
              </a:rPr>
              <a:t>Medicines and member </a:t>
            </a:r>
            <a:r>
              <a:rPr sz="1000" spc="-5" dirty="0">
                <a:solidFill>
                  <a:prstClr val="black"/>
                </a:solidFill>
                <a:cs typeface="Calibri"/>
              </a:rPr>
              <a:t> </a:t>
            </a:r>
            <a:r>
              <a:rPr sz="1000" spc="-10" dirty="0">
                <a:solidFill>
                  <a:prstClr val="black"/>
                </a:solidFill>
                <a:cs typeface="Calibri"/>
              </a:rPr>
              <a:t>of American Society of </a:t>
            </a:r>
            <a:r>
              <a:rPr sz="1000" spc="-5" dirty="0">
                <a:solidFill>
                  <a:prstClr val="black"/>
                </a:solidFill>
                <a:cs typeface="Calibri"/>
              </a:rPr>
              <a:t>Clinical </a:t>
            </a:r>
            <a:r>
              <a:rPr sz="1000" spc="-10" dirty="0">
                <a:solidFill>
                  <a:prstClr val="black"/>
                </a:solidFill>
                <a:cs typeface="Calibri"/>
              </a:rPr>
              <a:t>Oncology </a:t>
            </a:r>
            <a:r>
              <a:rPr sz="1000" spc="-5" dirty="0">
                <a:solidFill>
                  <a:prstClr val="black"/>
                </a:solidFill>
                <a:cs typeface="Calibri"/>
              </a:rPr>
              <a:t>(ASCO) </a:t>
            </a:r>
            <a:r>
              <a:rPr sz="1000" spc="-10" dirty="0">
                <a:solidFill>
                  <a:prstClr val="black"/>
                </a:solidFill>
                <a:cs typeface="Calibri"/>
              </a:rPr>
              <a:t>and AIOM; </a:t>
            </a:r>
            <a:r>
              <a:rPr sz="1000" spc="-5" dirty="0">
                <a:solidFill>
                  <a:prstClr val="black"/>
                </a:solidFill>
                <a:cs typeface="Calibri"/>
              </a:rPr>
              <a:t> </a:t>
            </a:r>
            <a:r>
              <a:rPr sz="1000" spc="-10" dirty="0">
                <a:solidFill>
                  <a:prstClr val="black"/>
                </a:solidFill>
                <a:cs typeface="Calibri"/>
              </a:rPr>
              <a:t>HG</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reported</a:t>
            </a:r>
            <a:r>
              <a:rPr sz="1000" spc="-5" dirty="0">
                <a:solidFill>
                  <a:prstClr val="black"/>
                </a:solidFill>
                <a:cs typeface="Calibri"/>
              </a:rPr>
              <a:t> </a:t>
            </a:r>
            <a:r>
              <a:rPr sz="1000" spc="-10" dirty="0">
                <a:solidFill>
                  <a:prstClr val="black"/>
                </a:solidFill>
                <a:cs typeface="Calibri"/>
              </a:rPr>
              <a:t>PI</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Daiichi,</a:t>
            </a:r>
            <a:r>
              <a:rPr sz="1000" spc="-5" dirty="0">
                <a:solidFill>
                  <a:prstClr val="black"/>
                </a:solidFill>
                <a:cs typeface="Calibri"/>
              </a:rPr>
              <a:t> </a:t>
            </a:r>
            <a:r>
              <a:rPr sz="1000" spc="-10" dirty="0">
                <a:solidFill>
                  <a:prstClr val="black"/>
                </a:solidFill>
                <a:cs typeface="Calibri"/>
              </a:rPr>
              <a:t>Deciphera</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Novartis,</a:t>
            </a:r>
            <a:r>
              <a:rPr sz="1000" spc="-5" dirty="0">
                <a:solidFill>
                  <a:prstClr val="black"/>
                </a:solidFill>
                <a:cs typeface="Calibri"/>
              </a:rPr>
              <a:t> </a:t>
            </a:r>
            <a:r>
              <a:rPr sz="1000" spc="-10" dirty="0">
                <a:solidFill>
                  <a:prstClr val="black"/>
                </a:solidFill>
                <a:cs typeface="Calibri"/>
              </a:rPr>
              <a:t>co-ordinating</a:t>
            </a:r>
            <a:r>
              <a:rPr sz="1000" spc="-5" dirty="0">
                <a:solidFill>
                  <a:prstClr val="black"/>
                </a:solidFill>
                <a:cs typeface="Calibri"/>
              </a:rPr>
              <a:t> </a:t>
            </a:r>
            <a:r>
              <a:rPr sz="1000" spc="-10" dirty="0">
                <a:solidFill>
                  <a:prstClr val="black"/>
                </a:solidFill>
                <a:cs typeface="Calibri"/>
              </a:rPr>
              <a:t>PI</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Boehringer</a:t>
            </a:r>
            <a:r>
              <a:rPr sz="1000" spc="-5" dirty="0">
                <a:solidFill>
                  <a:prstClr val="black"/>
                </a:solidFill>
                <a:cs typeface="Calibri"/>
              </a:rPr>
              <a:t> </a:t>
            </a:r>
            <a:r>
              <a:rPr sz="1000" spc="-10" dirty="0">
                <a:solidFill>
                  <a:prstClr val="black"/>
                </a:solidFill>
                <a:cs typeface="Calibri"/>
              </a:rPr>
              <a:t>Ingelheim</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AmMax Bio; FG has received honoraria </a:t>
            </a:r>
            <a:r>
              <a:rPr sz="1000" spc="-20"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dirty="0">
                <a:solidFill>
                  <a:prstClr val="black"/>
                </a:solidFill>
                <a:cs typeface="Calibri"/>
              </a:rPr>
              <a:t> </a:t>
            </a:r>
            <a:r>
              <a:rPr sz="1000" spc="-10" dirty="0">
                <a:solidFill>
                  <a:prstClr val="black"/>
                </a:solidFill>
                <a:cs typeface="Calibri"/>
              </a:rPr>
              <a:t>advisory</a:t>
            </a:r>
            <a:r>
              <a:rPr sz="1000" spc="95" dirty="0">
                <a:solidFill>
                  <a:prstClr val="black"/>
                </a:solidFill>
                <a:cs typeface="Calibri"/>
              </a:rPr>
              <a:t> </a:t>
            </a:r>
            <a:r>
              <a:rPr sz="1000" spc="-10" dirty="0">
                <a:solidFill>
                  <a:prstClr val="black"/>
                </a:solidFill>
                <a:cs typeface="Calibri"/>
              </a:rPr>
              <a:t>board</a:t>
            </a:r>
            <a:r>
              <a:rPr sz="1000" spc="85" dirty="0">
                <a:solidFill>
                  <a:prstClr val="black"/>
                </a:solidFill>
                <a:cs typeface="Calibri"/>
              </a:rPr>
              <a:t> </a:t>
            </a:r>
            <a:r>
              <a:rPr sz="1000" spc="-15" dirty="0">
                <a:solidFill>
                  <a:prstClr val="black"/>
                </a:solidFill>
                <a:cs typeface="Calibri"/>
              </a:rPr>
              <a:t>for</a:t>
            </a:r>
            <a:r>
              <a:rPr sz="1000" spc="100" dirty="0">
                <a:solidFill>
                  <a:prstClr val="black"/>
                </a:solidFill>
                <a:cs typeface="Calibri"/>
              </a:rPr>
              <a:t> </a:t>
            </a:r>
            <a:r>
              <a:rPr sz="1000" spc="-10" dirty="0">
                <a:solidFill>
                  <a:prstClr val="black"/>
                </a:solidFill>
                <a:cs typeface="Calibri"/>
              </a:rPr>
              <a:t>Amgen</a:t>
            </a:r>
            <a:r>
              <a:rPr sz="1000" spc="100" dirty="0">
                <a:solidFill>
                  <a:prstClr val="black"/>
                </a:solidFill>
                <a:cs typeface="Calibri"/>
              </a:rPr>
              <a:t> </a:t>
            </a:r>
            <a:r>
              <a:rPr sz="1000" spc="-10" dirty="0">
                <a:solidFill>
                  <a:prstClr val="black"/>
                </a:solidFill>
                <a:cs typeface="Calibri"/>
              </a:rPr>
              <a:t>and</a:t>
            </a:r>
            <a:r>
              <a:rPr sz="1000" spc="95" dirty="0">
                <a:solidFill>
                  <a:prstClr val="black"/>
                </a:solidFill>
                <a:cs typeface="Calibri"/>
              </a:rPr>
              <a:t> </a:t>
            </a:r>
            <a:r>
              <a:rPr sz="1000" spc="-10" dirty="0">
                <a:solidFill>
                  <a:prstClr val="black"/>
                </a:solidFill>
                <a:cs typeface="Calibri"/>
              </a:rPr>
              <a:t>expert</a:t>
            </a:r>
            <a:r>
              <a:rPr sz="1000" spc="75" dirty="0">
                <a:solidFill>
                  <a:prstClr val="black"/>
                </a:solidFill>
                <a:cs typeface="Calibri"/>
              </a:rPr>
              <a:t> </a:t>
            </a:r>
            <a:r>
              <a:rPr sz="1000" spc="-10" dirty="0">
                <a:solidFill>
                  <a:prstClr val="black"/>
                </a:solidFill>
                <a:cs typeface="Calibri"/>
              </a:rPr>
              <a:t>testimony</a:t>
            </a:r>
            <a:r>
              <a:rPr sz="1000" spc="90" dirty="0">
                <a:solidFill>
                  <a:prstClr val="black"/>
                </a:solidFill>
                <a:cs typeface="Calibri"/>
              </a:rPr>
              <a:t> </a:t>
            </a:r>
            <a:r>
              <a:rPr sz="1000" spc="-15" dirty="0">
                <a:solidFill>
                  <a:prstClr val="black"/>
                </a:solidFill>
                <a:cs typeface="Calibri"/>
              </a:rPr>
              <a:t>for</a:t>
            </a:r>
            <a:endParaRPr sz="1000">
              <a:solidFill>
                <a:prstClr val="black"/>
              </a:solidFill>
              <a:cs typeface="Calibri"/>
            </a:endParaRPr>
          </a:p>
        </p:txBody>
      </p:sp>
      <p:sp>
        <p:nvSpPr>
          <p:cNvPr id="7" name="object 7"/>
          <p:cNvSpPr txBox="1"/>
          <p:nvPr/>
        </p:nvSpPr>
        <p:spPr>
          <a:xfrm>
            <a:off x="890909"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30" dirty="0">
                <a:solidFill>
                  <a:srgbClr val="DAC0CE"/>
                </a:solidFill>
                <a:latin typeface="Arial MT"/>
                <a:cs typeface="Arial MT"/>
              </a:rPr>
              <a:t> </a:t>
            </a:r>
            <a:r>
              <a:rPr sz="1200" spc="-30" dirty="0">
                <a:solidFill>
                  <a:srgbClr val="DAC0CE"/>
                </a:solidFill>
                <a:latin typeface="Arial MT"/>
                <a:cs typeface="Arial MT"/>
              </a:rPr>
              <a:t>of</a:t>
            </a:r>
            <a:r>
              <a:rPr sz="1200" spc="35"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8" name="object 8"/>
          <p:cNvSpPr txBox="1"/>
          <p:nvPr/>
        </p:nvSpPr>
        <p:spPr>
          <a:xfrm>
            <a:off x="8060158"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9" name="object 9"/>
          <p:cNvSpPr txBox="1"/>
          <p:nvPr/>
        </p:nvSpPr>
        <p:spPr>
          <a:xfrm>
            <a:off x="7190044" y="9690665"/>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hlinkClick r:id="rId2"/>
              </a:rPr>
              <a:t>Volume</a:t>
            </a:r>
            <a:r>
              <a:rPr sz="900" spc="40" dirty="0">
                <a:solidFill>
                  <a:prstClr val="black"/>
                </a:solidFill>
                <a:latin typeface="Arial MT"/>
                <a:cs typeface="Arial MT"/>
                <a:hlinkClick r:id="rId2"/>
              </a:rPr>
              <a:t> </a:t>
            </a:r>
            <a:r>
              <a:rPr sz="900" spc="-75" dirty="0">
                <a:solidFill>
                  <a:prstClr val="black"/>
                </a:solidFill>
                <a:latin typeface="Arial MT"/>
                <a:cs typeface="Arial MT"/>
                <a:hlinkClick r:id="rId2"/>
              </a:rPr>
              <a:t>32</a:t>
            </a:r>
            <a:r>
              <a:rPr sz="900" spc="235" dirty="0">
                <a:solidFill>
                  <a:prstClr val="black"/>
                </a:solidFill>
                <a:latin typeface="Arial MT"/>
                <a:cs typeface="Arial MT"/>
              </a:rPr>
              <a:t> </a:t>
            </a:r>
            <a:r>
              <a:rPr sz="600" spc="175" dirty="0">
                <a:solidFill>
                  <a:prstClr val="black"/>
                </a:solidFill>
                <a:latin typeface="Lucida Sans Unicode"/>
                <a:cs typeface="Lucida Sans Unicode"/>
                <a:hlinkClick r:id="rId2"/>
              </a:rPr>
              <a:t>■</a:t>
            </a:r>
            <a:r>
              <a:rPr sz="600" spc="295" dirty="0">
                <a:solidFill>
                  <a:prstClr val="black"/>
                </a:solidFill>
                <a:latin typeface="Lucida Sans Unicode"/>
                <a:cs typeface="Lucida Sans Unicode"/>
              </a:rPr>
              <a:t> </a:t>
            </a:r>
            <a:r>
              <a:rPr sz="900" spc="-85" dirty="0">
                <a:solidFill>
                  <a:prstClr val="black"/>
                </a:solidFill>
                <a:latin typeface="Arial MT"/>
                <a:cs typeface="Arial MT"/>
                <a:hlinkClick r:id="rId2"/>
              </a:rPr>
              <a:t>Issue</a:t>
            </a:r>
            <a:r>
              <a:rPr sz="900" spc="45" dirty="0">
                <a:solidFill>
                  <a:prstClr val="black"/>
                </a:solidFill>
                <a:latin typeface="Arial MT"/>
                <a:cs typeface="Arial MT"/>
                <a:hlinkClick r:id="rId2"/>
              </a:rPr>
              <a:t> </a:t>
            </a:r>
            <a:r>
              <a:rPr sz="900" spc="-75" dirty="0">
                <a:solidFill>
                  <a:prstClr val="black"/>
                </a:solidFill>
                <a:latin typeface="Arial MT"/>
                <a:cs typeface="Arial MT"/>
                <a:hlinkClick r:id="rId2"/>
              </a:rPr>
              <a:t>12</a:t>
            </a:r>
            <a:r>
              <a:rPr sz="900" spc="240" dirty="0">
                <a:solidFill>
                  <a:prstClr val="black"/>
                </a:solidFill>
                <a:latin typeface="Arial MT"/>
                <a:cs typeface="Arial MT"/>
              </a:rPr>
              <a:t> </a:t>
            </a:r>
            <a:r>
              <a:rPr sz="600" spc="175" dirty="0">
                <a:solidFill>
                  <a:prstClr val="black"/>
                </a:solidFill>
                <a:latin typeface="Lucida Sans Unicode"/>
                <a:cs typeface="Lucida Sans Unicode"/>
                <a:hlinkClick r:id="rId2"/>
              </a:rPr>
              <a:t>■</a:t>
            </a:r>
            <a:r>
              <a:rPr sz="600" spc="295" dirty="0">
                <a:solidFill>
                  <a:prstClr val="black"/>
                </a:solidFill>
                <a:latin typeface="Lucida Sans Unicode"/>
                <a:cs typeface="Lucida Sans Unicode"/>
              </a:rPr>
              <a:t> </a:t>
            </a:r>
            <a:r>
              <a:rPr sz="900" spc="-75" dirty="0">
                <a:solidFill>
                  <a:prstClr val="black"/>
                </a:solidFill>
                <a:latin typeface="Arial MT"/>
                <a:cs typeface="Arial MT"/>
                <a:hlinkClick r:id="rId2"/>
              </a:rPr>
              <a:t>2021</a:t>
            </a:r>
            <a:endParaRPr sz="900">
              <a:solidFill>
                <a:prstClr val="black"/>
              </a:solidFill>
              <a:latin typeface="Arial MT"/>
              <a:cs typeface="Arial MT"/>
            </a:endParaRPr>
          </a:p>
        </p:txBody>
      </p:sp>
    </p:spTree>
    <p:extLst>
      <p:ext uri="{BB962C8B-B14F-4D97-AF65-F5344CB8AC3E}">
        <p14:creationId xmlns:p14="http://schemas.microsoft.com/office/powerpoint/2010/main" val="2704110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0876" y="759336"/>
            <a:ext cx="4005148" cy="7078861"/>
          </a:xfrm>
          <a:prstGeom prst="rect">
            <a:avLst/>
          </a:prstGeom>
        </p:spPr>
        <p:txBody>
          <a:bodyPr vert="horz" wrap="square" lIns="0" tIns="0" rIns="0" bIns="0" rtlCol="0">
            <a:spAutoFit/>
          </a:bodyPr>
          <a:lstStyle/>
          <a:p>
            <a:pPr marL="12700" marR="5080" algn="just"/>
            <a:r>
              <a:rPr sz="1000" spc="-10" dirty="0">
                <a:solidFill>
                  <a:prstClr val="black"/>
                </a:solidFill>
                <a:cs typeface="Calibri"/>
              </a:rPr>
              <a:t>Deciphera,</a:t>
            </a:r>
            <a:r>
              <a:rPr sz="1000" spc="-5" dirty="0">
                <a:solidFill>
                  <a:prstClr val="black"/>
                </a:solidFill>
                <a:cs typeface="Calibri"/>
              </a:rPr>
              <a:t> </a:t>
            </a:r>
            <a:r>
              <a:rPr sz="1000" spc="-10" dirty="0">
                <a:solidFill>
                  <a:prstClr val="black"/>
                </a:solidFill>
                <a:cs typeface="Calibri"/>
              </a:rPr>
              <a:t>stock</a:t>
            </a:r>
            <a:r>
              <a:rPr sz="1000" spc="-5" dirty="0">
                <a:solidFill>
                  <a:prstClr val="black"/>
                </a:solidFill>
                <a:cs typeface="Calibri"/>
              </a:rPr>
              <a:t> </a:t>
            </a:r>
            <a:r>
              <a:rPr sz="1000" spc="-10" dirty="0">
                <a:solidFill>
                  <a:prstClr val="black"/>
                </a:solidFill>
                <a:cs typeface="Calibri"/>
              </a:rPr>
              <a:t>ownership</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Atlanthera,</a:t>
            </a:r>
            <a:r>
              <a:rPr sz="1000" spc="-5" dirty="0">
                <a:solidFill>
                  <a:prstClr val="black"/>
                </a:solidFill>
                <a:cs typeface="Calibri"/>
              </a:rPr>
              <a:t> licensing</a:t>
            </a:r>
            <a:r>
              <a:rPr sz="1000" dirty="0">
                <a:solidFill>
                  <a:prstClr val="black"/>
                </a:solidFill>
                <a:cs typeface="Calibri"/>
              </a:rPr>
              <a:t> </a:t>
            </a:r>
            <a:r>
              <a:rPr sz="1000" spc="-15" dirty="0">
                <a:solidFill>
                  <a:prstClr val="black"/>
                </a:solidFill>
                <a:cs typeface="Calibri"/>
              </a:rPr>
              <a:t>fees </a:t>
            </a:r>
            <a:r>
              <a:rPr sz="1000" spc="-10" dirty="0">
                <a:solidFill>
                  <a:prstClr val="black"/>
                </a:solidFill>
                <a:cs typeface="Calibri"/>
              </a:rPr>
              <a:t> from </a:t>
            </a:r>
            <a:r>
              <a:rPr sz="1000" spc="-20" dirty="0">
                <a:solidFill>
                  <a:prstClr val="black"/>
                </a:solidFill>
                <a:cs typeface="Calibri"/>
              </a:rPr>
              <a:t>Zimmer,</a:t>
            </a:r>
            <a:r>
              <a:rPr sz="1000" spc="-15" dirty="0">
                <a:solidFill>
                  <a:prstClr val="black"/>
                </a:solidFill>
                <a:cs typeface="Calibri"/>
              </a:rPr>
              <a:t> </a:t>
            </a:r>
            <a:r>
              <a:rPr sz="1000" spc="-10" dirty="0">
                <a:solidFill>
                  <a:prstClr val="black"/>
                </a:solidFill>
                <a:cs typeface="Calibri"/>
              </a:rPr>
              <a:t>non-remunerated </a:t>
            </a:r>
            <a:r>
              <a:rPr sz="1000" spc="-5" dirty="0">
                <a:solidFill>
                  <a:prstClr val="black"/>
                </a:solidFill>
                <a:cs typeface="Calibri"/>
              </a:rPr>
              <a:t>activities </a:t>
            </a:r>
            <a:r>
              <a:rPr sz="1000" spc="-15" dirty="0">
                <a:solidFill>
                  <a:prstClr val="black"/>
                </a:solidFill>
                <a:cs typeface="Calibri"/>
              </a:rPr>
              <a:t>for</a:t>
            </a:r>
            <a:r>
              <a:rPr sz="1000" spc="-10" dirty="0">
                <a:solidFill>
                  <a:prstClr val="black"/>
                </a:solidFill>
                <a:cs typeface="Calibri"/>
              </a:rPr>
              <a:t> 3D-Side</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INCa</a:t>
            </a:r>
            <a:r>
              <a:rPr sz="1000" spc="-5" dirty="0">
                <a:solidFill>
                  <a:prstClr val="black"/>
                </a:solidFill>
                <a:cs typeface="Calibri"/>
              </a:rPr>
              <a:t> </a:t>
            </a:r>
            <a:r>
              <a:rPr sz="1000" spc="-10" dirty="0">
                <a:solidFill>
                  <a:prstClr val="black"/>
                </a:solidFill>
                <a:cs typeface="Calibri"/>
              </a:rPr>
              <a:t>DGOS</a:t>
            </a:r>
            <a:r>
              <a:rPr sz="1000" spc="-5" dirty="0">
                <a:solidFill>
                  <a:prstClr val="black"/>
                </a:solidFill>
                <a:cs typeface="Calibri"/>
              </a:rPr>
              <a:t> </a:t>
            </a:r>
            <a:r>
              <a:rPr sz="1000" spc="-10" dirty="0">
                <a:solidFill>
                  <a:prstClr val="black"/>
                </a:solidFill>
                <a:cs typeface="Calibri"/>
              </a:rPr>
              <a:t>funding and</a:t>
            </a:r>
            <a:r>
              <a:rPr sz="1000" spc="-5" dirty="0">
                <a:solidFill>
                  <a:prstClr val="black"/>
                </a:solidFill>
                <a:cs typeface="Calibri"/>
              </a:rPr>
              <a:t> </a:t>
            </a:r>
            <a:r>
              <a:rPr sz="1000" spc="-10" dirty="0">
                <a:solidFill>
                  <a:prstClr val="black"/>
                </a:solidFill>
                <a:cs typeface="Calibri"/>
              </a:rPr>
              <a:t>member of</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board</a:t>
            </a:r>
            <a:r>
              <a:rPr sz="1000" spc="204" dirty="0">
                <a:solidFill>
                  <a:prstClr val="black"/>
                </a:solidFill>
                <a:cs typeface="Calibri"/>
              </a:rPr>
              <a:t> </a:t>
            </a:r>
            <a:r>
              <a:rPr sz="1000" spc="-10" dirty="0">
                <a:solidFill>
                  <a:prstClr val="black"/>
                </a:solidFill>
                <a:cs typeface="Calibri"/>
              </a:rPr>
              <a:t>of</a:t>
            </a:r>
            <a:r>
              <a:rPr sz="1000" spc="204" dirty="0">
                <a:solidFill>
                  <a:prstClr val="black"/>
                </a:solidFill>
                <a:cs typeface="Calibri"/>
              </a:rPr>
              <a:t> </a:t>
            </a:r>
            <a:r>
              <a:rPr sz="1000" spc="-10" dirty="0">
                <a:solidFill>
                  <a:prstClr val="black"/>
                </a:solidFill>
                <a:cs typeface="Calibri"/>
              </a:rPr>
              <a:t>NetSarc </a:t>
            </a:r>
            <a:r>
              <a:rPr sz="1000" spc="-21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French</a:t>
            </a:r>
            <a:r>
              <a:rPr sz="1000" spc="-5" dirty="0">
                <a:solidFill>
                  <a:prstClr val="black"/>
                </a:solidFill>
                <a:cs typeface="Calibri"/>
              </a:rPr>
              <a:t> clinical</a:t>
            </a:r>
            <a:r>
              <a:rPr sz="1000" dirty="0">
                <a:solidFill>
                  <a:prstClr val="black"/>
                </a:solidFill>
                <a:cs typeface="Calibri"/>
              </a:rPr>
              <a:t> </a:t>
            </a:r>
            <a:r>
              <a:rPr sz="1000" spc="-15" dirty="0">
                <a:solidFill>
                  <a:prstClr val="black"/>
                </a:solidFill>
                <a:cs typeface="Calibri"/>
              </a:rPr>
              <a:t>reference</a:t>
            </a:r>
            <a:r>
              <a:rPr sz="1000" spc="-10" dirty="0">
                <a:solidFill>
                  <a:prstClr val="black"/>
                </a:solidFill>
                <a:cs typeface="Calibri"/>
              </a:rPr>
              <a:t> network</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soft</a:t>
            </a:r>
            <a:r>
              <a:rPr sz="1000" spc="-5" dirty="0">
                <a:solidFill>
                  <a:prstClr val="black"/>
                </a:solidFill>
                <a:cs typeface="Calibri"/>
              </a:rPr>
              <a:t> </a:t>
            </a:r>
            <a:r>
              <a:rPr sz="1000" spc="-10" dirty="0">
                <a:solidFill>
                  <a:prstClr val="black"/>
                </a:solidFill>
                <a:cs typeface="Calibri"/>
              </a:rPr>
              <a:t>tissue</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visceral</a:t>
            </a:r>
            <a:r>
              <a:rPr sz="1000" spc="-5" dirty="0">
                <a:solidFill>
                  <a:prstClr val="black"/>
                </a:solidFill>
                <a:cs typeface="Calibri"/>
              </a:rPr>
              <a:t> </a:t>
            </a:r>
            <a:r>
              <a:rPr sz="1000" spc="-10" dirty="0">
                <a:solidFill>
                  <a:prstClr val="black"/>
                </a:solidFill>
                <a:cs typeface="Calibri"/>
              </a:rPr>
              <a:t>sarcomas;</a:t>
            </a:r>
            <a:r>
              <a:rPr sz="1000" spc="-5" dirty="0">
                <a:solidFill>
                  <a:prstClr val="black"/>
                </a:solidFill>
                <a:cs typeface="Calibri"/>
              </a:rPr>
              <a:t> </a:t>
            </a:r>
            <a:r>
              <a:rPr sz="1000" spc="-10" dirty="0">
                <a:solidFill>
                  <a:prstClr val="black"/>
                </a:solidFill>
                <a:cs typeface="Calibri"/>
              </a:rPr>
              <a:t>GG</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partici- </a:t>
            </a:r>
            <a:r>
              <a:rPr sz="1000" spc="-5" dirty="0">
                <a:solidFill>
                  <a:prstClr val="black"/>
                </a:solidFill>
                <a:cs typeface="Calibri"/>
              </a:rPr>
              <a:t> </a:t>
            </a:r>
            <a:r>
              <a:rPr sz="1000" spc="-10" dirty="0">
                <a:solidFill>
                  <a:prstClr val="black"/>
                </a:solidFill>
                <a:cs typeface="Calibri"/>
              </a:rPr>
              <a:t>pation </a:t>
            </a:r>
            <a:r>
              <a:rPr sz="1000" spc="-5" dirty="0">
                <a:solidFill>
                  <a:prstClr val="black"/>
                </a:solidFill>
                <a:cs typeface="Calibri"/>
              </a:rPr>
              <a:t>in </a:t>
            </a:r>
            <a:r>
              <a:rPr sz="1000" spc="-10" dirty="0">
                <a:solidFill>
                  <a:prstClr val="black"/>
                </a:solidFill>
                <a:cs typeface="Calibri"/>
              </a:rPr>
              <a:t>advisory boards </a:t>
            </a:r>
            <a:r>
              <a:rPr sz="1000" spc="-20" dirty="0">
                <a:solidFill>
                  <a:prstClr val="black"/>
                </a:solidFill>
                <a:cs typeface="Calibri"/>
              </a:rPr>
              <a:t>for </a:t>
            </a:r>
            <a:r>
              <a:rPr sz="1000" spc="-15" dirty="0">
                <a:solidFill>
                  <a:prstClr val="black"/>
                </a:solidFill>
                <a:cs typeface="Calibri"/>
              </a:rPr>
              <a:t>Lilly, </a:t>
            </a:r>
            <a:r>
              <a:rPr sz="1000" spc="-10" dirty="0">
                <a:solidFill>
                  <a:prstClr val="black"/>
                </a:solidFill>
                <a:cs typeface="Calibri"/>
              </a:rPr>
              <a:t>Eisai, Merck, </a:t>
            </a:r>
            <a:r>
              <a:rPr sz="1000" spc="-15" dirty="0">
                <a:solidFill>
                  <a:prstClr val="black"/>
                </a:solidFill>
                <a:cs typeface="Calibri"/>
              </a:rPr>
              <a:t>Bayer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GSK,</a:t>
            </a:r>
            <a:r>
              <a:rPr sz="1000" spc="-5" dirty="0">
                <a:solidFill>
                  <a:prstClr val="black"/>
                </a:solidFill>
                <a:cs typeface="Calibri"/>
              </a:rPr>
              <a:t> </a:t>
            </a:r>
            <a:r>
              <a:rPr sz="1000" spc="-10" dirty="0">
                <a:solidFill>
                  <a:prstClr val="black"/>
                </a:solidFill>
                <a:cs typeface="Calibri"/>
              </a:rPr>
              <a:t>invited</a:t>
            </a:r>
            <a:r>
              <a:rPr sz="1000" spc="-5" dirty="0">
                <a:solidFill>
                  <a:prstClr val="black"/>
                </a:solidFill>
                <a:cs typeface="Calibri"/>
              </a:rPr>
              <a:t> </a:t>
            </a:r>
            <a:r>
              <a:rPr sz="1000" spc="-15" dirty="0">
                <a:solidFill>
                  <a:prstClr val="black"/>
                </a:solidFill>
                <a:cs typeface="Calibri"/>
              </a:rPr>
              <a:t>speaker</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PharmaMar</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Novartis, </a:t>
            </a:r>
            <a:r>
              <a:rPr sz="1000" spc="-21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0" dirty="0">
                <a:solidFill>
                  <a:prstClr val="black"/>
                </a:solidFill>
                <a:cs typeface="Calibri"/>
              </a:rPr>
              <a:t>grants</a:t>
            </a:r>
            <a:r>
              <a:rPr sz="1000" spc="-5"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20" dirty="0">
                <a:solidFill>
                  <a:prstClr val="black"/>
                </a:solidFill>
                <a:cs typeface="Calibri"/>
              </a:rPr>
              <a:t>PharmaMar,</a:t>
            </a:r>
            <a:r>
              <a:rPr sz="1000" spc="-15" dirty="0">
                <a:solidFill>
                  <a:prstClr val="black"/>
                </a:solidFill>
                <a:cs typeface="Calibri"/>
              </a:rPr>
              <a:t> Bayer</a:t>
            </a:r>
            <a:r>
              <a:rPr sz="1000" spc="195" dirty="0">
                <a:solidFill>
                  <a:prstClr val="black"/>
                </a:solidFill>
                <a:cs typeface="Calibri"/>
              </a:rPr>
              <a:t> </a:t>
            </a:r>
            <a:r>
              <a:rPr sz="1000" spc="-10" dirty="0">
                <a:solidFill>
                  <a:prstClr val="black"/>
                </a:solidFill>
                <a:cs typeface="Calibri"/>
              </a:rPr>
              <a:t>and</a:t>
            </a:r>
            <a:r>
              <a:rPr sz="1000" spc="204" dirty="0">
                <a:solidFill>
                  <a:prstClr val="black"/>
                </a:solidFill>
                <a:cs typeface="Calibri"/>
              </a:rPr>
              <a:t> </a:t>
            </a:r>
            <a:r>
              <a:rPr sz="1000" spc="-10" dirty="0">
                <a:solidFill>
                  <a:prstClr val="black"/>
                </a:solidFill>
                <a:cs typeface="Calibri"/>
              </a:rPr>
              <a:t>Novartis; </a:t>
            </a:r>
            <a:r>
              <a:rPr sz="1000" spc="-215" dirty="0">
                <a:solidFill>
                  <a:prstClr val="black"/>
                </a:solidFill>
                <a:cs typeface="Calibri"/>
              </a:rPr>
              <a:t> </a:t>
            </a:r>
            <a:r>
              <a:rPr sz="1000" spc="-10" dirty="0">
                <a:solidFill>
                  <a:prstClr val="black"/>
                </a:solidFill>
                <a:cs typeface="Calibri"/>
              </a:rPr>
              <a:t>AG</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participation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 </a:t>
            </a:r>
            <a:r>
              <a:rPr sz="1000" spc="-5" dirty="0">
                <a:solidFill>
                  <a:prstClr val="black"/>
                </a:solidFill>
                <a:cs typeface="Calibri"/>
              </a:rPr>
              <a:t> </a:t>
            </a:r>
            <a:r>
              <a:rPr sz="1000" spc="-10" dirty="0">
                <a:solidFill>
                  <a:prstClr val="black"/>
                </a:solidFill>
                <a:cs typeface="Calibri"/>
              </a:rPr>
              <a:t>boards </a:t>
            </a:r>
            <a:r>
              <a:rPr sz="1000" spc="-15" dirty="0">
                <a:solidFill>
                  <a:prstClr val="black"/>
                </a:solidFill>
                <a:cs typeface="Calibri"/>
              </a:rPr>
              <a:t>for </a:t>
            </a:r>
            <a:r>
              <a:rPr sz="1000" spc="-10" dirty="0">
                <a:solidFill>
                  <a:prstClr val="black"/>
                </a:solidFill>
                <a:cs typeface="Calibri"/>
              </a:rPr>
              <a:t>Novartis,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 </a:t>
            </a:r>
            <a:r>
              <a:rPr sz="1000" spc="-30" dirty="0">
                <a:solidFill>
                  <a:prstClr val="black"/>
                </a:solidFill>
                <a:cs typeface="Calibri"/>
              </a:rPr>
              <a:t>Bayer, </a:t>
            </a:r>
            <a:r>
              <a:rPr sz="1000" spc="-15" dirty="0">
                <a:solidFill>
                  <a:prstClr val="black"/>
                </a:solidFill>
                <a:cs typeface="Calibri"/>
              </a:rPr>
              <a:t>Lilly, </a:t>
            </a:r>
            <a:r>
              <a:rPr sz="1000" spc="-20" dirty="0">
                <a:solidFill>
                  <a:prstClr val="black"/>
                </a:solidFill>
                <a:cs typeface="Calibri"/>
              </a:rPr>
              <a:t>PharmaMar, </a:t>
            </a:r>
            <a:r>
              <a:rPr sz="1000" spc="-5" dirty="0">
                <a:solidFill>
                  <a:prstClr val="black"/>
                </a:solidFill>
                <a:cs typeface="Calibri"/>
              </a:rPr>
              <a:t>Spring- </a:t>
            </a:r>
            <a:r>
              <a:rPr sz="1000" dirty="0">
                <a:solidFill>
                  <a:prstClr val="black"/>
                </a:solidFill>
                <a:cs typeface="Calibri"/>
              </a:rPr>
              <a:t> </a:t>
            </a:r>
            <a:r>
              <a:rPr sz="1000" spc="-20" dirty="0">
                <a:solidFill>
                  <a:prstClr val="black"/>
                </a:solidFill>
                <a:cs typeface="Calibri"/>
              </a:rPr>
              <a:t>Works </a:t>
            </a:r>
            <a:r>
              <a:rPr sz="1000" spc="-10" dirty="0">
                <a:solidFill>
                  <a:prstClr val="black"/>
                </a:solidFill>
                <a:cs typeface="Calibri"/>
              </a:rPr>
              <a:t>and Nanobiotix, invited </a:t>
            </a:r>
            <a:r>
              <a:rPr sz="1000" spc="-15" dirty="0">
                <a:solidFill>
                  <a:prstClr val="black"/>
                </a:solidFill>
                <a:cs typeface="Calibri"/>
              </a:rPr>
              <a:t>speaker </a:t>
            </a:r>
            <a:r>
              <a:rPr sz="1000" spc="-20" dirty="0">
                <a:solidFill>
                  <a:prstClr val="black"/>
                </a:solidFill>
                <a:cs typeface="Calibri"/>
              </a:rPr>
              <a:t>for </a:t>
            </a:r>
            <a:r>
              <a:rPr sz="1000" spc="-15" dirty="0">
                <a:solidFill>
                  <a:prstClr val="black"/>
                </a:solidFill>
                <a:cs typeface="Calibri"/>
              </a:rPr>
              <a:t>Lilly, </a:t>
            </a:r>
            <a:r>
              <a:rPr sz="1000" spc="-10" dirty="0">
                <a:solidFill>
                  <a:prstClr val="black"/>
                </a:solidFill>
                <a:cs typeface="Calibri"/>
              </a:rPr>
              <a:t>PharmaMar </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grant</a:t>
            </a:r>
            <a:r>
              <a:rPr sz="1000" spc="-5"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PharmaMar;</a:t>
            </a:r>
            <a:r>
              <a:rPr sz="1000" spc="-5" dirty="0">
                <a:solidFill>
                  <a:prstClr val="black"/>
                </a:solidFill>
                <a:cs typeface="Calibri"/>
              </a:rPr>
              <a:t> </a:t>
            </a:r>
            <a:r>
              <a:rPr sz="1000" spc="-10" dirty="0">
                <a:solidFill>
                  <a:prstClr val="black"/>
                </a:solidFill>
                <a:cs typeface="Calibri"/>
              </a:rPr>
              <a:t>RH</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 </a:t>
            </a:r>
            <a:r>
              <a:rPr sz="1000" spc="-5" dirty="0">
                <a:solidFill>
                  <a:prstClr val="black"/>
                </a:solidFill>
                <a:cs typeface="Calibri"/>
              </a:rPr>
              <a:t> </a:t>
            </a:r>
            <a:r>
              <a:rPr sz="1000" spc="-10" dirty="0">
                <a:solidFill>
                  <a:prstClr val="black"/>
                </a:solidFill>
                <a:cs typeface="Calibri"/>
              </a:rPr>
              <a:t>honoraria from GSK; ABH </a:t>
            </a:r>
            <a:r>
              <a:rPr sz="1000" spc="-5" dirty="0">
                <a:solidFill>
                  <a:prstClr val="black"/>
                </a:solidFill>
                <a:cs typeface="Calibri"/>
              </a:rPr>
              <a:t>is </a:t>
            </a:r>
            <a:r>
              <a:rPr sz="1000" spc="-15" dirty="0">
                <a:solidFill>
                  <a:prstClr val="black"/>
                </a:solidFill>
                <a:cs typeface="Calibri"/>
              </a:rPr>
              <a:t>a </a:t>
            </a:r>
            <a:r>
              <a:rPr sz="1000" spc="-10" dirty="0">
                <a:solidFill>
                  <a:prstClr val="black"/>
                </a:solidFill>
                <a:cs typeface="Calibri"/>
              </a:rPr>
              <a:t>member of Board of Directors </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EIT health </a:t>
            </a:r>
            <a:r>
              <a:rPr sz="1000" spc="-15" dirty="0">
                <a:solidFill>
                  <a:prstClr val="black"/>
                </a:solidFill>
                <a:cs typeface="Calibri"/>
              </a:rPr>
              <a:t>UK </a:t>
            </a:r>
            <a:r>
              <a:rPr sz="1000" spc="-10" dirty="0">
                <a:solidFill>
                  <a:prstClr val="black"/>
                </a:solidFill>
                <a:cs typeface="Calibri"/>
              </a:rPr>
              <a:t>and Ireland, received or currently receives </a:t>
            </a:r>
            <a:r>
              <a:rPr sz="1000" spc="-5" dirty="0">
                <a:solidFill>
                  <a:prstClr val="black"/>
                </a:solidFill>
                <a:cs typeface="Calibri"/>
              </a:rPr>
              <a:t> </a:t>
            </a:r>
            <a:r>
              <a:rPr sz="1000" spc="-10" dirty="0">
                <a:solidFill>
                  <a:prstClr val="black"/>
                </a:solidFill>
                <a:cs typeface="Calibri"/>
              </a:rPr>
              <a:t>direct</a:t>
            </a:r>
            <a:r>
              <a:rPr sz="1000" spc="100" dirty="0">
                <a:solidFill>
                  <a:prstClr val="black"/>
                </a:solidFill>
                <a:cs typeface="Calibri"/>
              </a:rPr>
              <a:t> </a:t>
            </a:r>
            <a:r>
              <a:rPr sz="1000" spc="-15" dirty="0">
                <a:solidFill>
                  <a:prstClr val="black"/>
                </a:solidFill>
                <a:cs typeface="Calibri"/>
              </a:rPr>
              <a:t>research</a:t>
            </a:r>
            <a:r>
              <a:rPr sz="1000" spc="110" dirty="0">
                <a:solidFill>
                  <a:prstClr val="black"/>
                </a:solidFill>
                <a:cs typeface="Calibri"/>
              </a:rPr>
              <a:t> </a:t>
            </a:r>
            <a:r>
              <a:rPr sz="1000" spc="-10" dirty="0">
                <a:solidFill>
                  <a:prstClr val="black"/>
                </a:solidFill>
                <a:cs typeface="Calibri"/>
              </a:rPr>
              <a:t>funding</a:t>
            </a:r>
            <a:r>
              <a:rPr sz="1000" spc="105" dirty="0">
                <a:solidFill>
                  <a:prstClr val="black"/>
                </a:solidFill>
                <a:cs typeface="Calibri"/>
              </a:rPr>
              <a:t> </a:t>
            </a:r>
            <a:r>
              <a:rPr sz="1000" spc="-15" dirty="0">
                <a:solidFill>
                  <a:prstClr val="black"/>
                </a:solidFill>
                <a:cs typeface="Calibri"/>
              </a:rPr>
              <a:t>as</a:t>
            </a:r>
            <a:r>
              <a:rPr sz="1000" spc="105" dirty="0">
                <a:solidFill>
                  <a:prstClr val="black"/>
                </a:solidFill>
                <a:cs typeface="Calibri"/>
              </a:rPr>
              <a:t> </a:t>
            </a:r>
            <a:r>
              <a:rPr sz="1000" spc="-15" dirty="0">
                <a:solidFill>
                  <a:prstClr val="black"/>
                </a:solidFill>
                <a:cs typeface="Calibri"/>
              </a:rPr>
              <a:t>a</a:t>
            </a:r>
            <a:r>
              <a:rPr sz="1000" spc="105" dirty="0">
                <a:solidFill>
                  <a:prstClr val="black"/>
                </a:solidFill>
                <a:cs typeface="Calibri"/>
              </a:rPr>
              <a:t> </a:t>
            </a:r>
            <a:r>
              <a:rPr sz="1000" spc="-10" dirty="0">
                <a:solidFill>
                  <a:prstClr val="black"/>
                </a:solidFill>
                <a:cs typeface="Calibri"/>
              </a:rPr>
              <a:t>PI</a:t>
            </a:r>
            <a:r>
              <a:rPr sz="1000" spc="105" dirty="0">
                <a:solidFill>
                  <a:prstClr val="black"/>
                </a:solidFill>
                <a:cs typeface="Calibri"/>
              </a:rPr>
              <a:t> </a:t>
            </a:r>
            <a:r>
              <a:rPr sz="1000" spc="-15" dirty="0">
                <a:solidFill>
                  <a:prstClr val="black"/>
                </a:solidFill>
                <a:cs typeface="Calibri"/>
              </a:rPr>
              <a:t>from</a:t>
            </a:r>
            <a:r>
              <a:rPr sz="1000" spc="105" dirty="0">
                <a:solidFill>
                  <a:prstClr val="black"/>
                </a:solidFill>
                <a:cs typeface="Calibri"/>
              </a:rPr>
              <a:t> </a:t>
            </a:r>
            <a:r>
              <a:rPr sz="1000" spc="-10" dirty="0">
                <a:solidFill>
                  <a:prstClr val="black"/>
                </a:solidFill>
                <a:cs typeface="Calibri"/>
              </a:rPr>
              <a:t>Roche,</a:t>
            </a:r>
            <a:r>
              <a:rPr sz="1000" spc="105" dirty="0">
                <a:solidFill>
                  <a:prstClr val="black"/>
                </a:solidFill>
                <a:cs typeface="Calibri"/>
              </a:rPr>
              <a:t> </a:t>
            </a:r>
            <a:r>
              <a:rPr sz="1000" spc="-10" dirty="0">
                <a:solidFill>
                  <a:prstClr val="black"/>
                </a:solidFill>
                <a:cs typeface="Calibri"/>
              </a:rPr>
              <a:t>performs</a:t>
            </a:r>
            <a:r>
              <a:rPr sz="1000" spc="110" dirty="0">
                <a:solidFill>
                  <a:prstClr val="black"/>
                </a:solidFill>
                <a:cs typeface="Calibri"/>
              </a:rPr>
              <a:t> </a:t>
            </a:r>
            <a:r>
              <a:rPr sz="1000" spc="-10" dirty="0">
                <a:solidFill>
                  <a:prstClr val="black"/>
                </a:solidFill>
                <a:cs typeface="Calibri"/>
              </a:rPr>
              <a:t>work </a:t>
            </a:r>
            <a:r>
              <a:rPr sz="1000" spc="-215" dirty="0">
                <a:solidFill>
                  <a:prstClr val="black"/>
                </a:solidFill>
                <a:cs typeface="Calibri"/>
              </a:rPr>
              <a:t> </a:t>
            </a:r>
            <a:r>
              <a:rPr sz="1000" spc="-5" dirty="0">
                <a:solidFill>
                  <a:prstClr val="black"/>
                </a:solidFill>
                <a:cs typeface="Calibri"/>
              </a:rPr>
              <a:t>in</a:t>
            </a:r>
            <a:r>
              <a:rPr sz="1000" dirty="0">
                <a:solidFill>
                  <a:prstClr val="black"/>
                </a:solidFill>
                <a:cs typeface="Calibri"/>
              </a:rPr>
              <a:t> </a:t>
            </a:r>
            <a:r>
              <a:rPr sz="1000" spc="-5" dirty="0">
                <a:solidFill>
                  <a:prstClr val="black"/>
                </a:solidFill>
                <a:cs typeface="Calibri"/>
              </a:rPr>
              <a:t>clinical</a:t>
            </a:r>
            <a:r>
              <a:rPr sz="1000" dirty="0">
                <a:solidFill>
                  <a:prstClr val="black"/>
                </a:solidFill>
                <a:cs typeface="Calibri"/>
              </a:rPr>
              <a:t> </a:t>
            </a:r>
            <a:r>
              <a:rPr sz="1000" spc="-10" dirty="0">
                <a:solidFill>
                  <a:prstClr val="black"/>
                </a:solidFill>
                <a:cs typeface="Calibri"/>
              </a:rPr>
              <a:t>trials</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contracted</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a:t>
            </a:r>
            <a:r>
              <a:rPr sz="1000" spc="-15" dirty="0">
                <a:solidFill>
                  <a:prstClr val="black"/>
                </a:solidFill>
                <a:cs typeface="Calibri"/>
              </a:rPr>
              <a:t>for</a:t>
            </a:r>
            <a:r>
              <a:rPr sz="1000" spc="195" dirty="0">
                <a:solidFill>
                  <a:prstClr val="black"/>
                </a:solidFill>
                <a:cs typeface="Calibri"/>
              </a:rPr>
              <a:t> </a:t>
            </a:r>
            <a:r>
              <a:rPr sz="1000" spc="-10" dirty="0">
                <a:solidFill>
                  <a:prstClr val="black"/>
                </a:solidFill>
                <a:cs typeface="Calibri"/>
              </a:rPr>
              <a:t>the</a:t>
            </a:r>
            <a:r>
              <a:rPr sz="1000" spc="204" dirty="0">
                <a:solidFill>
                  <a:prstClr val="black"/>
                </a:solidFill>
                <a:cs typeface="Calibri"/>
              </a:rPr>
              <a:t> </a:t>
            </a:r>
            <a:r>
              <a:rPr sz="1000" spc="-5" dirty="0">
                <a:solidFill>
                  <a:prstClr val="black"/>
                </a:solidFill>
                <a:cs typeface="Calibri"/>
              </a:rPr>
              <a:t>Institution </a:t>
            </a:r>
            <a:r>
              <a:rPr sz="1000" spc="-21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Clinical</a:t>
            </a:r>
            <a:r>
              <a:rPr sz="1000" dirty="0">
                <a:solidFill>
                  <a:prstClr val="black"/>
                </a:solidFill>
                <a:cs typeface="Calibri"/>
              </a:rPr>
              <a:t> </a:t>
            </a:r>
            <a:r>
              <a:rPr sz="1000" spc="-10" dirty="0">
                <a:solidFill>
                  <a:prstClr val="black"/>
                </a:solidFill>
                <a:cs typeface="Calibri"/>
              </a:rPr>
              <a:t>Director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Oncology</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Haematology </a:t>
            </a:r>
            <a:r>
              <a:rPr sz="1000" spc="-5" dirty="0">
                <a:solidFill>
                  <a:prstClr val="black"/>
                </a:solidFill>
                <a:cs typeface="Calibri"/>
              </a:rPr>
              <a:t> </a:t>
            </a:r>
            <a:r>
              <a:rPr sz="1000" spc="-10" dirty="0">
                <a:solidFill>
                  <a:prstClr val="black"/>
                </a:solidFill>
                <a:cs typeface="Calibri"/>
              </a:rPr>
              <a:t>Directorate, </a:t>
            </a:r>
            <a:r>
              <a:rPr sz="1000" spc="-15" dirty="0">
                <a:solidFill>
                  <a:prstClr val="black"/>
                </a:solidFill>
                <a:cs typeface="Calibri"/>
              </a:rPr>
              <a:t>Oxford </a:t>
            </a:r>
            <a:r>
              <a:rPr sz="1000" spc="-10" dirty="0">
                <a:solidFill>
                  <a:prstClr val="black"/>
                </a:solidFill>
                <a:cs typeface="Calibri"/>
              </a:rPr>
              <a:t>Cancer Centre; SHN reports institutional </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a:t>
            </a:r>
            <a:r>
              <a:rPr sz="1000" spc="-15" dirty="0">
                <a:solidFill>
                  <a:prstClr val="black"/>
                </a:solidFill>
                <a:cs typeface="Calibri"/>
              </a:rPr>
              <a:t>role as</a:t>
            </a:r>
            <a:r>
              <a:rPr sz="1000" spc="-10" dirty="0">
                <a:solidFill>
                  <a:prstClr val="black"/>
                </a:solidFill>
                <a:cs typeface="Calibri"/>
              </a:rPr>
              <a:t> </a:t>
            </a:r>
            <a:r>
              <a:rPr sz="1000" spc="-15" dirty="0">
                <a:solidFill>
                  <a:prstClr val="black"/>
                </a:solidFill>
                <a:cs typeface="Calibri"/>
              </a:rPr>
              <a:t>deputy</a:t>
            </a:r>
            <a:r>
              <a:rPr sz="1000" spc="-10" dirty="0">
                <a:solidFill>
                  <a:prstClr val="black"/>
                </a:solidFill>
                <a:cs typeface="Calibri"/>
              </a:rPr>
              <a:t> PI </a:t>
            </a:r>
            <a:r>
              <a:rPr sz="1000" spc="-20" dirty="0">
                <a:solidFill>
                  <a:prstClr val="black"/>
                </a:solidFill>
                <a:cs typeface="Calibri"/>
              </a:rPr>
              <a:t>for</a:t>
            </a:r>
            <a:r>
              <a:rPr sz="1000" spc="-15" dirty="0">
                <a:solidFill>
                  <a:prstClr val="black"/>
                </a:solidFill>
                <a:cs typeface="Calibri"/>
              </a:rPr>
              <a:t> Eisai,</a:t>
            </a:r>
            <a:r>
              <a:rPr sz="1000" spc="-10" dirty="0">
                <a:solidFill>
                  <a:prstClr val="black"/>
                </a:solidFill>
                <a:cs typeface="Calibri"/>
              </a:rPr>
              <a:t> </a:t>
            </a:r>
            <a:r>
              <a:rPr sz="1000" spc="-15" dirty="0">
                <a:solidFill>
                  <a:prstClr val="black"/>
                </a:solidFill>
                <a:cs typeface="Calibri"/>
              </a:rPr>
              <a:t>non-remunerated ac- </a:t>
            </a:r>
            <a:r>
              <a:rPr sz="1000" spc="-10" dirty="0">
                <a:solidFill>
                  <a:prstClr val="black"/>
                </a:solidFill>
                <a:cs typeface="Calibri"/>
              </a:rPr>
              <a:t> </a:t>
            </a:r>
            <a:r>
              <a:rPr sz="1000" spc="-5" dirty="0">
                <a:solidFill>
                  <a:prstClr val="black"/>
                </a:solidFill>
                <a:cs typeface="Calibri"/>
              </a:rPr>
              <a:t>tivity </a:t>
            </a:r>
            <a:r>
              <a:rPr sz="1000" spc="-15" dirty="0">
                <a:solidFill>
                  <a:prstClr val="black"/>
                </a:solidFill>
                <a:cs typeface="Calibri"/>
              </a:rPr>
              <a:t>for </a:t>
            </a:r>
            <a:r>
              <a:rPr sz="1000" spc="-10" dirty="0">
                <a:solidFill>
                  <a:prstClr val="black"/>
                </a:solidFill>
                <a:cs typeface="Calibri"/>
              </a:rPr>
              <a:t>Harmonization International Bones Sarcoma Con- </a:t>
            </a:r>
            <a:r>
              <a:rPr sz="1000" spc="-5" dirty="0">
                <a:solidFill>
                  <a:prstClr val="black"/>
                </a:solidFill>
                <a:cs typeface="Calibri"/>
              </a:rPr>
              <a:t> </a:t>
            </a:r>
            <a:r>
              <a:rPr sz="1000" spc="-10" dirty="0">
                <a:solidFill>
                  <a:prstClr val="black"/>
                </a:solidFill>
                <a:cs typeface="Calibri"/>
              </a:rPr>
              <a:t>sortium </a:t>
            </a:r>
            <a:r>
              <a:rPr sz="1000" spc="-5" dirty="0">
                <a:solidFill>
                  <a:prstClr val="black"/>
                </a:solidFill>
                <a:cs typeface="Calibri"/>
              </a:rPr>
              <a:t>(HIBISCus), </a:t>
            </a:r>
            <a:r>
              <a:rPr sz="1000" spc="-10" dirty="0">
                <a:solidFill>
                  <a:prstClr val="black"/>
                </a:solidFill>
                <a:cs typeface="Calibri"/>
              </a:rPr>
              <a:t>membership of SIOPE, German, Swiss, </a:t>
            </a:r>
            <a:r>
              <a:rPr sz="1000" spc="-5" dirty="0">
                <a:solidFill>
                  <a:prstClr val="black"/>
                </a:solidFill>
                <a:cs typeface="Calibri"/>
              </a:rPr>
              <a:t> </a:t>
            </a:r>
            <a:r>
              <a:rPr sz="1000" spc="-10" dirty="0">
                <a:solidFill>
                  <a:prstClr val="black"/>
                </a:solidFill>
                <a:cs typeface="Calibri"/>
              </a:rPr>
              <a:t>Austrian</a:t>
            </a:r>
            <a:r>
              <a:rPr sz="1000" spc="-5" dirty="0">
                <a:solidFill>
                  <a:prstClr val="black"/>
                </a:solidFill>
                <a:cs typeface="Calibri"/>
              </a:rPr>
              <a:t> Society</a:t>
            </a:r>
            <a:r>
              <a:rPr sz="1000"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Paediatric</a:t>
            </a:r>
            <a:r>
              <a:rPr sz="1000" spc="-5" dirty="0">
                <a:solidFill>
                  <a:prstClr val="black"/>
                </a:solidFill>
                <a:cs typeface="Calibri"/>
              </a:rPr>
              <a:t> </a:t>
            </a:r>
            <a:r>
              <a:rPr sz="1000" spc="-10" dirty="0">
                <a:solidFill>
                  <a:prstClr val="black"/>
                </a:solidFill>
                <a:cs typeface="Calibri"/>
              </a:rPr>
              <a:t>Oncology</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Hematology </a:t>
            </a:r>
            <a:r>
              <a:rPr sz="1000" spc="-5" dirty="0">
                <a:solidFill>
                  <a:prstClr val="black"/>
                </a:solidFill>
                <a:cs typeface="Calibri"/>
              </a:rPr>
              <a:t> </a:t>
            </a:r>
            <a:r>
              <a:rPr sz="1000" spc="-10" dirty="0">
                <a:solidFill>
                  <a:prstClr val="black"/>
                </a:solidFill>
                <a:cs typeface="Calibri"/>
              </a:rPr>
              <a:t>(GPOH) and</a:t>
            </a:r>
            <a:r>
              <a:rPr sz="1000" spc="-5" dirty="0">
                <a:solidFill>
                  <a:prstClr val="black"/>
                </a:solidFill>
                <a:cs typeface="Calibri"/>
              </a:rPr>
              <a:t> </a:t>
            </a:r>
            <a:r>
              <a:rPr sz="1000" spc="-10" dirty="0">
                <a:solidFill>
                  <a:prstClr val="black"/>
                </a:solidFill>
                <a:cs typeface="Calibri"/>
              </a:rPr>
              <a:t>German Society of Pediatrics and Adolescent </a:t>
            </a:r>
            <a:r>
              <a:rPr sz="1000" spc="-5" dirty="0">
                <a:solidFill>
                  <a:prstClr val="black"/>
                </a:solidFill>
                <a:cs typeface="Calibri"/>
              </a:rPr>
              <a:t> </a:t>
            </a:r>
            <a:r>
              <a:rPr sz="1000" spc="-10" dirty="0">
                <a:solidFill>
                  <a:prstClr val="black"/>
                </a:solidFill>
                <a:cs typeface="Calibri"/>
              </a:rPr>
              <a:t>Medicine (DGKJ); </a:t>
            </a:r>
            <a:r>
              <a:rPr sz="1000" spc="-15" dirty="0">
                <a:solidFill>
                  <a:prstClr val="black"/>
                </a:solidFill>
                <a:cs typeface="Calibri"/>
              </a:rPr>
              <a:t>NH </a:t>
            </a:r>
            <a:r>
              <a:rPr sz="1000" spc="-10" dirty="0">
                <a:solidFill>
                  <a:prstClr val="black"/>
                </a:solidFill>
                <a:cs typeface="Calibri"/>
              </a:rPr>
              <a:t>has received honoraria </a:t>
            </a:r>
            <a:r>
              <a:rPr sz="1000" spc="-15" dirty="0">
                <a:solidFill>
                  <a:prstClr val="black"/>
                </a:solidFill>
                <a:cs typeface="Calibri"/>
              </a:rPr>
              <a:t>as expert </a:t>
            </a:r>
            <a:r>
              <a:rPr sz="1000" spc="-10" dirty="0">
                <a:solidFill>
                  <a:prstClr val="black"/>
                </a:solidFill>
                <a:cs typeface="Calibri"/>
              </a:rPr>
              <a:t>tes- </a:t>
            </a:r>
            <a:r>
              <a:rPr sz="1000" spc="-5" dirty="0">
                <a:solidFill>
                  <a:prstClr val="black"/>
                </a:solidFill>
                <a:cs typeface="Calibri"/>
              </a:rPr>
              <a:t> </a:t>
            </a:r>
            <a:r>
              <a:rPr sz="1000" spc="-10" dirty="0">
                <a:solidFill>
                  <a:prstClr val="black"/>
                </a:solidFill>
                <a:cs typeface="Calibri"/>
              </a:rPr>
              <a:t>timony</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invited</a:t>
            </a:r>
            <a:r>
              <a:rPr sz="1000" spc="-5" dirty="0">
                <a:solidFill>
                  <a:prstClr val="black"/>
                </a:solidFill>
                <a:cs typeface="Calibri"/>
              </a:rPr>
              <a:t> </a:t>
            </a:r>
            <a:r>
              <a:rPr sz="1000" spc="-15" dirty="0">
                <a:solidFill>
                  <a:prstClr val="black"/>
                </a:solidFill>
                <a:cs typeface="Calibri"/>
              </a:rPr>
              <a:t>speaker</a:t>
            </a:r>
            <a:r>
              <a:rPr sz="1000" spc="-10" dirty="0">
                <a:solidFill>
                  <a:prstClr val="black"/>
                </a:solidFill>
                <a:cs typeface="Calibri"/>
              </a:rPr>
              <a:t> from</a:t>
            </a:r>
            <a:r>
              <a:rPr sz="1000" spc="204" dirty="0">
                <a:solidFill>
                  <a:prstClr val="black"/>
                </a:solidFill>
                <a:cs typeface="Calibri"/>
              </a:rPr>
              <a:t> </a:t>
            </a:r>
            <a:r>
              <a:rPr sz="1000" spc="-20" dirty="0">
                <a:solidFill>
                  <a:prstClr val="black"/>
                </a:solidFill>
                <a:cs typeface="Calibri"/>
              </a:rPr>
              <a:t>PharmaMar,</a:t>
            </a:r>
            <a:r>
              <a:rPr sz="1000" spc="185" dirty="0">
                <a:solidFill>
                  <a:prstClr val="black"/>
                </a:solidFill>
                <a:cs typeface="Calibri"/>
              </a:rPr>
              <a:t> </a:t>
            </a:r>
            <a:r>
              <a:rPr sz="1000" spc="-10" dirty="0">
                <a:solidFill>
                  <a:prstClr val="black"/>
                </a:solidFill>
                <a:cs typeface="Calibri"/>
              </a:rPr>
              <a:t>performs </a:t>
            </a:r>
            <a:r>
              <a:rPr sz="1000" spc="-5" dirty="0">
                <a:solidFill>
                  <a:prstClr val="black"/>
                </a:solidFill>
                <a:cs typeface="Calibri"/>
              </a:rPr>
              <a:t> </a:t>
            </a:r>
            <a:r>
              <a:rPr sz="1000" spc="-10" dirty="0">
                <a:solidFill>
                  <a:prstClr val="black"/>
                </a:solidFill>
                <a:cs typeface="Calibri"/>
              </a:rPr>
              <a:t>work </a:t>
            </a:r>
            <a:r>
              <a:rPr sz="1000" spc="-5" dirty="0">
                <a:solidFill>
                  <a:prstClr val="black"/>
                </a:solidFill>
                <a:cs typeface="Calibri"/>
              </a:rPr>
              <a:t>in </a:t>
            </a:r>
            <a:r>
              <a:rPr sz="1000" spc="-10" dirty="0">
                <a:solidFill>
                  <a:prstClr val="black"/>
                </a:solidFill>
                <a:cs typeface="Calibri"/>
              </a:rPr>
              <a:t>clinical </a:t>
            </a:r>
            <a:r>
              <a:rPr sz="1000" spc="-5" dirty="0">
                <a:solidFill>
                  <a:prstClr val="black"/>
                </a:solidFill>
                <a:cs typeface="Calibri"/>
              </a:rPr>
              <a:t>trials </a:t>
            </a:r>
            <a:r>
              <a:rPr sz="1000" spc="-10" dirty="0">
                <a:solidFill>
                  <a:prstClr val="black"/>
                </a:solidFill>
                <a:cs typeface="Calibri"/>
              </a:rPr>
              <a:t>or contracted </a:t>
            </a:r>
            <a:r>
              <a:rPr sz="1000" spc="-15" dirty="0">
                <a:solidFill>
                  <a:prstClr val="black"/>
                </a:solidFill>
                <a:cs typeface="Calibri"/>
              </a:rPr>
              <a:t>research </a:t>
            </a:r>
            <a:r>
              <a:rPr sz="1000" spc="-20" dirty="0">
                <a:solidFill>
                  <a:prstClr val="black"/>
                </a:solidFill>
                <a:cs typeface="Calibri"/>
              </a:rPr>
              <a:t>for </a:t>
            </a:r>
            <a:r>
              <a:rPr sz="1000" spc="-10" dirty="0">
                <a:solidFill>
                  <a:prstClr val="black"/>
                </a:solidFill>
                <a:cs typeface="Calibri"/>
              </a:rPr>
              <a:t>which </a:t>
            </a:r>
            <a:r>
              <a:rPr sz="1000" spc="-5" dirty="0">
                <a:solidFill>
                  <a:prstClr val="black"/>
                </a:solidFill>
                <a:cs typeface="Calibri"/>
              </a:rPr>
              <a:t>his/ </a:t>
            </a:r>
            <a:r>
              <a:rPr sz="1000" dirty="0">
                <a:solidFill>
                  <a:prstClr val="black"/>
                </a:solidFill>
                <a:cs typeface="Calibri"/>
              </a:rPr>
              <a:t> </a:t>
            </a:r>
            <a:r>
              <a:rPr sz="1000" spc="-10" dirty="0">
                <a:solidFill>
                  <a:prstClr val="black"/>
                </a:solidFill>
                <a:cs typeface="Calibri"/>
              </a:rPr>
              <a:t>her </a:t>
            </a:r>
            <a:r>
              <a:rPr sz="1000" spc="-5" dirty="0">
                <a:solidFill>
                  <a:prstClr val="black"/>
                </a:solidFill>
                <a:cs typeface="Calibri"/>
              </a:rPr>
              <a:t>institution </a:t>
            </a:r>
            <a:r>
              <a:rPr sz="1000" spc="-10" dirty="0">
                <a:solidFill>
                  <a:prstClr val="black"/>
                </a:solidFill>
                <a:cs typeface="Calibri"/>
              </a:rPr>
              <a:t>received </a:t>
            </a:r>
            <a:r>
              <a:rPr sz="1000" spc="-25" dirty="0">
                <a:solidFill>
                  <a:prstClr val="black"/>
                </a:solidFill>
                <a:latin typeface="Lucida Sans Unicode"/>
                <a:cs typeface="Lucida Sans Unicode"/>
              </a:rPr>
              <a:t>fi</a:t>
            </a:r>
            <a:r>
              <a:rPr sz="1000" spc="-25" dirty="0">
                <a:solidFill>
                  <a:prstClr val="black"/>
                </a:solidFill>
                <a:cs typeface="Calibri"/>
              </a:rPr>
              <a:t>nancial </a:t>
            </a:r>
            <a:r>
              <a:rPr sz="1000" spc="-10" dirty="0">
                <a:solidFill>
                  <a:prstClr val="black"/>
                </a:solidFill>
                <a:cs typeface="Calibri"/>
              </a:rPr>
              <a:t>support from </a:t>
            </a:r>
            <a:r>
              <a:rPr sz="1000" spc="-20" dirty="0">
                <a:solidFill>
                  <a:prstClr val="black"/>
                </a:solidFill>
                <a:cs typeface="Calibri"/>
              </a:rPr>
              <a:t>PharmaMar, </a:t>
            </a:r>
            <a:r>
              <a:rPr sz="1000" spc="-15" dirty="0">
                <a:solidFill>
                  <a:prstClr val="black"/>
                </a:solidFill>
                <a:cs typeface="Calibri"/>
              </a:rPr>
              <a:t> Lilly,</a:t>
            </a:r>
            <a:r>
              <a:rPr sz="1000" spc="-10" dirty="0">
                <a:solidFill>
                  <a:prstClr val="black"/>
                </a:solidFill>
                <a:cs typeface="Calibri"/>
              </a:rPr>
              <a:t> Adaptimmune</a:t>
            </a:r>
            <a:r>
              <a:rPr sz="1000" spc="-5" dirty="0">
                <a:solidFill>
                  <a:prstClr val="black"/>
                </a:solidFill>
                <a:cs typeface="Calibri"/>
              </a:rPr>
              <a:t> </a:t>
            </a:r>
            <a:r>
              <a:rPr sz="1000" spc="-10" dirty="0">
                <a:solidFill>
                  <a:prstClr val="black"/>
                </a:solidFill>
                <a:cs typeface="Calibri"/>
              </a:rPr>
              <a:t>Therapeutics,</a:t>
            </a:r>
            <a:r>
              <a:rPr sz="1000" spc="-5" dirty="0">
                <a:solidFill>
                  <a:prstClr val="black"/>
                </a:solidFill>
                <a:cs typeface="Calibri"/>
              </a:rPr>
              <a:t> </a:t>
            </a:r>
            <a:r>
              <a:rPr sz="1000" spc="-10" dirty="0">
                <a:solidFill>
                  <a:prstClr val="black"/>
                </a:solidFill>
                <a:cs typeface="Calibri"/>
              </a:rPr>
              <a:t>AROG</a:t>
            </a:r>
            <a:r>
              <a:rPr sz="1000" spc="-5" dirty="0">
                <a:solidFill>
                  <a:prstClr val="black"/>
                </a:solidFill>
                <a:cs typeface="Calibri"/>
              </a:rPr>
              <a:t> </a:t>
            </a:r>
            <a:r>
              <a:rPr sz="1000" spc="-10" dirty="0">
                <a:solidFill>
                  <a:prstClr val="black"/>
                </a:solidFill>
                <a:cs typeface="Calibri"/>
              </a:rPr>
              <a:t>Pharmaceuticals, </a:t>
            </a:r>
            <a:r>
              <a:rPr sz="1000" spc="-5" dirty="0">
                <a:solidFill>
                  <a:prstClr val="black"/>
                </a:solidFill>
                <a:cs typeface="Calibri"/>
              </a:rPr>
              <a:t> </a:t>
            </a:r>
            <a:r>
              <a:rPr sz="1000" spc="-30" dirty="0">
                <a:solidFill>
                  <a:prstClr val="black"/>
                </a:solidFill>
                <a:cs typeface="Calibri"/>
              </a:rPr>
              <a:t>Bayer,</a:t>
            </a:r>
            <a:r>
              <a:rPr sz="1000" spc="-25" dirty="0">
                <a:solidFill>
                  <a:prstClr val="black"/>
                </a:solidFill>
                <a:cs typeface="Calibri"/>
              </a:rPr>
              <a:t> </a:t>
            </a:r>
            <a:r>
              <a:rPr sz="1000" spc="-10" dirty="0">
                <a:solidFill>
                  <a:prstClr val="black"/>
                </a:solidFill>
                <a:cs typeface="Calibri"/>
              </a:rPr>
              <a:t>Eisai,</a:t>
            </a:r>
            <a:r>
              <a:rPr sz="1000" spc="-5" dirty="0">
                <a:solidFill>
                  <a:prstClr val="black"/>
                </a:solidFill>
                <a:cs typeface="Calibri"/>
              </a:rPr>
              <a:t> </a:t>
            </a:r>
            <a:r>
              <a:rPr sz="1000" spc="-10" dirty="0">
                <a:solidFill>
                  <a:prstClr val="black"/>
                </a:solidFill>
                <a:cs typeface="Calibri"/>
              </a:rPr>
              <a:t>Lixte,</a:t>
            </a:r>
            <a:r>
              <a:rPr sz="1000" spc="-5" dirty="0">
                <a:solidFill>
                  <a:prstClr val="black"/>
                </a:solidFill>
                <a:cs typeface="Calibri"/>
              </a:rPr>
              <a:t> </a:t>
            </a:r>
            <a:r>
              <a:rPr sz="1000" spc="-10" dirty="0">
                <a:solidFill>
                  <a:prstClr val="black"/>
                </a:solidFill>
                <a:cs typeface="Calibri"/>
              </a:rPr>
              <a:t>Karyopharm,</a:t>
            </a:r>
            <a:r>
              <a:rPr sz="1000" spc="-5" dirty="0">
                <a:solidFill>
                  <a:prstClr val="black"/>
                </a:solidFill>
                <a:cs typeface="Calibri"/>
              </a:rPr>
              <a:t> </a:t>
            </a:r>
            <a:r>
              <a:rPr sz="1000" spc="-10" dirty="0">
                <a:solidFill>
                  <a:prstClr val="black"/>
                </a:solidFill>
                <a:cs typeface="Calibri"/>
              </a:rPr>
              <a:t>Deciphera,</a:t>
            </a:r>
            <a:r>
              <a:rPr sz="1000" spc="-5" dirty="0">
                <a:solidFill>
                  <a:prstClr val="black"/>
                </a:solidFill>
                <a:cs typeface="Calibri"/>
              </a:rPr>
              <a:t> </a:t>
            </a:r>
            <a:r>
              <a:rPr sz="1000" spc="-10" dirty="0">
                <a:solidFill>
                  <a:prstClr val="black"/>
                </a:solidFill>
                <a:cs typeface="Calibri"/>
              </a:rPr>
              <a:t>GSK,</a:t>
            </a:r>
            <a:r>
              <a:rPr sz="1000" spc="-5" dirty="0">
                <a:solidFill>
                  <a:prstClr val="black"/>
                </a:solidFill>
                <a:cs typeface="Calibri"/>
              </a:rPr>
              <a:t> </a:t>
            </a:r>
            <a:r>
              <a:rPr sz="1000" spc="-10" dirty="0">
                <a:solidFill>
                  <a:prstClr val="black"/>
                </a:solidFill>
                <a:cs typeface="Calibri"/>
              </a:rPr>
              <a:t>Novartis, </a:t>
            </a:r>
            <a:r>
              <a:rPr sz="1000" spc="-5" dirty="0">
                <a:solidFill>
                  <a:prstClr val="black"/>
                </a:solidFill>
                <a:cs typeface="Calibri"/>
              </a:rPr>
              <a:t> Blueprint</a:t>
            </a:r>
            <a:r>
              <a:rPr sz="1000" dirty="0">
                <a:solidFill>
                  <a:prstClr val="black"/>
                </a:solidFill>
                <a:cs typeface="Calibri"/>
              </a:rPr>
              <a:t> </a:t>
            </a:r>
            <a:r>
              <a:rPr sz="1000" spc="-10" dirty="0">
                <a:solidFill>
                  <a:prstClr val="black"/>
                </a:solidFill>
                <a:cs typeface="Calibri"/>
              </a:rPr>
              <a:t>Medicines,</a:t>
            </a:r>
            <a:r>
              <a:rPr sz="1000" spc="-5" dirty="0">
                <a:solidFill>
                  <a:prstClr val="black"/>
                </a:solidFill>
                <a:cs typeface="Calibri"/>
              </a:rPr>
              <a:t> </a:t>
            </a:r>
            <a:r>
              <a:rPr sz="1000" spc="-10" dirty="0">
                <a:solidFill>
                  <a:prstClr val="black"/>
                </a:solidFill>
                <a:cs typeface="Calibri"/>
              </a:rPr>
              <a:t>Nektar</a:t>
            </a:r>
            <a:r>
              <a:rPr sz="1000" spc="-5" dirty="0">
                <a:solidFill>
                  <a:prstClr val="black"/>
                </a:solidFill>
                <a:cs typeface="Calibri"/>
              </a:rPr>
              <a:t> </a:t>
            </a:r>
            <a:r>
              <a:rPr sz="1000" spc="-10" dirty="0">
                <a:solidFill>
                  <a:prstClr val="black"/>
                </a:solidFill>
                <a:cs typeface="Calibri"/>
              </a:rPr>
              <a:t>Therapeutics,</a:t>
            </a:r>
            <a:r>
              <a:rPr sz="1000" spc="-5" dirty="0">
                <a:solidFill>
                  <a:prstClr val="black"/>
                </a:solidFill>
                <a:cs typeface="Calibri"/>
              </a:rPr>
              <a:t> </a:t>
            </a:r>
            <a:r>
              <a:rPr sz="1000" spc="-10" dirty="0">
                <a:solidFill>
                  <a:prstClr val="black"/>
                </a:solidFill>
                <a:cs typeface="Calibri"/>
              </a:rPr>
              <a:t>Forma,</a:t>
            </a:r>
            <a:r>
              <a:rPr sz="1000" spc="-5" dirty="0">
                <a:solidFill>
                  <a:prstClr val="black"/>
                </a:solidFill>
                <a:cs typeface="Calibri"/>
              </a:rPr>
              <a:t> </a:t>
            </a:r>
            <a:r>
              <a:rPr sz="1000" spc="-10" dirty="0">
                <a:solidFill>
                  <a:prstClr val="black"/>
                </a:solidFill>
                <a:cs typeface="Calibri"/>
              </a:rPr>
              <a:t>Amgen </a:t>
            </a:r>
            <a:r>
              <a:rPr sz="1000" spc="-21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Daiichi-Sankyo,</a:t>
            </a:r>
            <a:r>
              <a:rPr sz="1000" spc="-5" dirty="0">
                <a:solidFill>
                  <a:prstClr val="black"/>
                </a:solidFill>
                <a:cs typeface="Calibri"/>
              </a:rPr>
              <a:t> </a:t>
            </a:r>
            <a:r>
              <a:rPr sz="1000" spc="-10" dirty="0">
                <a:solidFill>
                  <a:prstClr val="black"/>
                </a:solidFill>
                <a:cs typeface="Calibri"/>
              </a:rPr>
              <a:t>non-remunerated</a:t>
            </a:r>
            <a:r>
              <a:rPr sz="1000" spc="-5" dirty="0">
                <a:solidFill>
                  <a:prstClr val="black"/>
                </a:solidFill>
                <a:cs typeface="Calibri"/>
              </a:rPr>
              <a:t> </a:t>
            </a:r>
            <a:r>
              <a:rPr sz="1000" spc="-10" dirty="0">
                <a:solidFill>
                  <a:prstClr val="black"/>
                </a:solidFill>
                <a:cs typeface="Calibri"/>
              </a:rPr>
              <a:t>leadership</a:t>
            </a:r>
            <a:r>
              <a:rPr sz="1000" spc="-5" dirty="0">
                <a:solidFill>
                  <a:prstClr val="black"/>
                </a:solidFill>
                <a:cs typeface="Calibri"/>
              </a:rPr>
              <a:t> </a:t>
            </a:r>
            <a:r>
              <a:rPr sz="1000" spc="-10" dirty="0">
                <a:solidFill>
                  <a:prstClr val="black"/>
                </a:solidFill>
                <a:cs typeface="Calibri"/>
              </a:rPr>
              <a:t>roles</a:t>
            </a:r>
            <a:r>
              <a:rPr sz="1000" spc="-5" dirty="0">
                <a:solidFill>
                  <a:prstClr val="black"/>
                </a:solidFill>
                <a:cs typeface="Calibri"/>
              </a:rPr>
              <a:t> </a:t>
            </a:r>
            <a:r>
              <a:rPr sz="1000" spc="-15" dirty="0">
                <a:solidFill>
                  <a:prstClr val="black"/>
                </a:solidFill>
                <a:cs typeface="Calibri"/>
              </a:rPr>
              <a:t>for </a:t>
            </a:r>
            <a:r>
              <a:rPr sz="1000" spc="-215" dirty="0">
                <a:solidFill>
                  <a:prstClr val="black"/>
                </a:solidFill>
                <a:cs typeface="Calibri"/>
              </a:rPr>
              <a:t> </a:t>
            </a:r>
            <a:r>
              <a:rPr sz="1000" spc="-10" dirty="0">
                <a:solidFill>
                  <a:prstClr val="black"/>
                </a:solidFill>
                <a:cs typeface="Calibri"/>
              </a:rPr>
              <a:t>Grupo</a:t>
            </a:r>
            <a:r>
              <a:rPr sz="1000" spc="-5" dirty="0">
                <a:solidFill>
                  <a:prstClr val="black"/>
                </a:solidFill>
                <a:cs typeface="Calibri"/>
              </a:rPr>
              <a:t> </a:t>
            </a:r>
            <a:r>
              <a:rPr sz="1000" spc="-10" dirty="0">
                <a:solidFill>
                  <a:prstClr val="black"/>
                </a:solidFill>
                <a:cs typeface="Calibri"/>
              </a:rPr>
              <a:t>Español</a:t>
            </a:r>
            <a:r>
              <a:rPr sz="1000" spc="-5" dirty="0">
                <a:solidFill>
                  <a:prstClr val="black"/>
                </a:solidFill>
                <a:cs typeface="Calibri"/>
              </a:rPr>
              <a:t> </a:t>
            </a:r>
            <a:r>
              <a:rPr sz="1000" spc="-10" dirty="0">
                <a:solidFill>
                  <a:prstClr val="black"/>
                </a:solidFill>
                <a:cs typeface="Calibri"/>
              </a:rPr>
              <a:t>de</a:t>
            </a:r>
            <a:r>
              <a:rPr sz="1000" spc="-5" dirty="0">
                <a:solidFill>
                  <a:prstClr val="black"/>
                </a:solidFill>
                <a:cs typeface="Calibri"/>
              </a:rPr>
              <a:t> </a:t>
            </a:r>
            <a:r>
              <a:rPr sz="1000" spc="-10" dirty="0">
                <a:solidFill>
                  <a:prstClr val="black"/>
                </a:solidFill>
                <a:cs typeface="Calibri"/>
              </a:rPr>
              <a:t>Investigación</a:t>
            </a:r>
            <a:r>
              <a:rPr sz="1000" spc="-5" dirty="0">
                <a:solidFill>
                  <a:prstClr val="black"/>
                </a:solidFill>
                <a:cs typeface="Calibri"/>
              </a:rPr>
              <a:t> </a:t>
            </a:r>
            <a:r>
              <a:rPr sz="1000" spc="-10" dirty="0">
                <a:solidFill>
                  <a:prstClr val="black"/>
                </a:solidFill>
                <a:cs typeface="Calibri"/>
              </a:rPr>
              <a:t>en</a:t>
            </a:r>
            <a:r>
              <a:rPr sz="1000" spc="-5" dirty="0">
                <a:solidFill>
                  <a:prstClr val="black"/>
                </a:solidFill>
                <a:cs typeface="Calibri"/>
              </a:rPr>
              <a:t> </a:t>
            </a:r>
            <a:r>
              <a:rPr sz="1000" spc="-10" dirty="0">
                <a:solidFill>
                  <a:prstClr val="black"/>
                </a:solidFill>
                <a:cs typeface="Calibri"/>
              </a:rPr>
              <a:t>Sarcomas</a:t>
            </a:r>
            <a:r>
              <a:rPr sz="1000" spc="-5" dirty="0">
                <a:solidFill>
                  <a:prstClr val="black"/>
                </a:solidFill>
                <a:cs typeface="Calibri"/>
              </a:rPr>
              <a:t> (GEIS)</a:t>
            </a:r>
            <a:r>
              <a:rPr sz="1000"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30" dirty="0">
                <a:solidFill>
                  <a:prstClr val="black"/>
                </a:solidFill>
                <a:cs typeface="Calibri"/>
              </a:rPr>
              <a:t>SELNET,</a:t>
            </a:r>
            <a:r>
              <a:rPr sz="1000" spc="-25" dirty="0">
                <a:solidFill>
                  <a:prstClr val="black"/>
                </a:solidFill>
                <a:cs typeface="Calibri"/>
              </a:rPr>
              <a:t> </a:t>
            </a:r>
            <a:r>
              <a:rPr sz="1000" spc="-15" dirty="0">
                <a:solidFill>
                  <a:prstClr val="black"/>
                </a:solidFill>
                <a:cs typeface="Calibri"/>
              </a:rPr>
              <a:t>and</a:t>
            </a:r>
            <a:r>
              <a:rPr sz="1000" spc="-10" dirty="0">
                <a:solidFill>
                  <a:prstClr val="black"/>
                </a:solidFill>
                <a:cs typeface="Calibri"/>
              </a:rPr>
              <a:t> </a:t>
            </a:r>
            <a:r>
              <a:rPr sz="1000" spc="-15" dirty="0">
                <a:solidFill>
                  <a:prstClr val="black"/>
                </a:solidFill>
                <a:cs typeface="Calibri"/>
              </a:rPr>
              <a:t>has</a:t>
            </a:r>
            <a:r>
              <a:rPr sz="1000" spc="-10" dirty="0">
                <a:solidFill>
                  <a:prstClr val="black"/>
                </a:solidFill>
                <a:cs typeface="Calibri"/>
              </a:rPr>
              <a:t> </a:t>
            </a:r>
            <a:r>
              <a:rPr sz="1000" spc="-15" dirty="0">
                <a:solidFill>
                  <a:prstClr val="black"/>
                </a:solidFill>
                <a:cs typeface="Calibri"/>
              </a:rPr>
              <a:t>non-remunerated</a:t>
            </a:r>
            <a:r>
              <a:rPr sz="1000" spc="-10" dirty="0">
                <a:solidFill>
                  <a:prstClr val="black"/>
                </a:solidFill>
                <a:cs typeface="Calibri"/>
              </a:rPr>
              <a:t> </a:t>
            </a:r>
            <a:r>
              <a:rPr sz="1000" spc="-15" dirty="0">
                <a:solidFill>
                  <a:prstClr val="black"/>
                </a:solidFill>
                <a:cs typeface="Calibri"/>
              </a:rPr>
              <a:t>membership</a:t>
            </a:r>
            <a:r>
              <a:rPr sz="1000" spc="-10" dirty="0">
                <a:solidFill>
                  <a:prstClr val="black"/>
                </a:solidFill>
                <a:cs typeface="Calibri"/>
              </a:rPr>
              <a:t> </a:t>
            </a:r>
            <a:r>
              <a:rPr sz="1000" spc="-15" dirty="0">
                <a:solidFill>
                  <a:prstClr val="black"/>
                </a:solidFill>
                <a:cs typeface="Calibri"/>
              </a:rPr>
              <a:t>or</a:t>
            </a:r>
            <a:r>
              <a:rPr sz="1000" spc="195" dirty="0">
                <a:solidFill>
                  <a:prstClr val="black"/>
                </a:solidFill>
                <a:cs typeface="Calibri"/>
              </a:rPr>
              <a:t> </a:t>
            </a:r>
            <a:r>
              <a:rPr sz="1000" spc="-25" dirty="0">
                <a:solidFill>
                  <a:prstClr val="black"/>
                </a:solidFill>
                <a:cs typeface="Calibri"/>
              </a:rPr>
              <a:t>af</a:t>
            </a:r>
            <a:r>
              <a:rPr sz="1000" spc="-25" dirty="0">
                <a:solidFill>
                  <a:prstClr val="black"/>
                </a:solidFill>
                <a:latin typeface="Lucida Sans Unicode"/>
                <a:cs typeface="Lucida Sans Unicode"/>
              </a:rPr>
              <a:t>fi</a:t>
            </a:r>
            <a:r>
              <a:rPr sz="1000" spc="-25" dirty="0">
                <a:solidFill>
                  <a:prstClr val="black"/>
                </a:solidFill>
                <a:cs typeface="Calibri"/>
              </a:rPr>
              <a:t>lia- </a:t>
            </a:r>
            <a:r>
              <a:rPr sz="1000" spc="-20" dirty="0">
                <a:solidFill>
                  <a:prstClr val="black"/>
                </a:solidFill>
                <a:cs typeface="Calibri"/>
              </a:rPr>
              <a:t> </a:t>
            </a:r>
            <a:r>
              <a:rPr sz="1000" spc="-10" dirty="0">
                <a:solidFill>
                  <a:prstClr val="black"/>
                </a:solidFill>
                <a:cs typeface="Calibri"/>
              </a:rPr>
              <a:t>tion</a:t>
            </a:r>
            <a:r>
              <a:rPr sz="1000" spc="200" dirty="0">
                <a:solidFill>
                  <a:prstClr val="black"/>
                </a:solidFill>
                <a:cs typeface="Calibri"/>
              </a:rPr>
              <a:t> </a:t>
            </a:r>
            <a:r>
              <a:rPr sz="1000" spc="-10" dirty="0">
                <a:solidFill>
                  <a:prstClr val="black"/>
                </a:solidFill>
                <a:cs typeface="Calibri"/>
              </a:rPr>
              <a:t>with</a:t>
            </a:r>
            <a:r>
              <a:rPr sz="1000" spc="190" dirty="0">
                <a:solidFill>
                  <a:prstClr val="black"/>
                </a:solidFill>
                <a:cs typeface="Calibri"/>
              </a:rPr>
              <a:t> </a:t>
            </a:r>
            <a:r>
              <a:rPr sz="1000" spc="-10" dirty="0">
                <a:solidFill>
                  <a:prstClr val="black"/>
                </a:solidFill>
                <a:cs typeface="Calibri"/>
              </a:rPr>
              <a:t>ESMO,</a:t>
            </a:r>
            <a:r>
              <a:rPr sz="1000" spc="200" dirty="0">
                <a:solidFill>
                  <a:prstClr val="black"/>
                </a:solidFill>
                <a:cs typeface="Calibri"/>
              </a:rPr>
              <a:t> </a:t>
            </a:r>
            <a:r>
              <a:rPr sz="1000" spc="-10" dirty="0">
                <a:solidFill>
                  <a:prstClr val="black"/>
                </a:solidFill>
                <a:cs typeface="Calibri"/>
              </a:rPr>
              <a:t>Sociedad</a:t>
            </a:r>
            <a:r>
              <a:rPr sz="1000" spc="200" dirty="0">
                <a:solidFill>
                  <a:prstClr val="black"/>
                </a:solidFill>
                <a:cs typeface="Calibri"/>
              </a:rPr>
              <a:t> </a:t>
            </a:r>
            <a:r>
              <a:rPr sz="1000" spc="-10" dirty="0">
                <a:solidFill>
                  <a:prstClr val="black"/>
                </a:solidFill>
                <a:cs typeface="Calibri"/>
              </a:rPr>
              <a:t>Española</a:t>
            </a:r>
            <a:r>
              <a:rPr sz="1000" spc="200" dirty="0">
                <a:solidFill>
                  <a:prstClr val="black"/>
                </a:solidFill>
                <a:cs typeface="Calibri"/>
              </a:rPr>
              <a:t> </a:t>
            </a:r>
            <a:r>
              <a:rPr sz="1000" spc="-10" dirty="0">
                <a:solidFill>
                  <a:prstClr val="black"/>
                </a:solidFill>
                <a:cs typeface="Calibri"/>
              </a:rPr>
              <a:t>de</a:t>
            </a:r>
            <a:r>
              <a:rPr sz="1000" spc="195" dirty="0">
                <a:solidFill>
                  <a:prstClr val="black"/>
                </a:solidFill>
                <a:cs typeface="Calibri"/>
              </a:rPr>
              <a:t> </a:t>
            </a:r>
            <a:r>
              <a:rPr sz="1000" spc="-10" dirty="0">
                <a:solidFill>
                  <a:prstClr val="black"/>
                </a:solidFill>
                <a:cs typeface="Calibri"/>
              </a:rPr>
              <a:t>Oncología</a:t>
            </a:r>
            <a:r>
              <a:rPr sz="1000" spc="200" dirty="0">
                <a:solidFill>
                  <a:prstClr val="black"/>
                </a:solidFill>
                <a:cs typeface="Calibri"/>
              </a:rPr>
              <a:t> </a:t>
            </a:r>
            <a:r>
              <a:rPr sz="1000" spc="-10" dirty="0">
                <a:solidFill>
                  <a:prstClr val="black"/>
                </a:solidFill>
                <a:cs typeface="Calibri"/>
              </a:rPr>
              <a:t>Médica </a:t>
            </a:r>
            <a:r>
              <a:rPr sz="1000" spc="-215" dirty="0">
                <a:solidFill>
                  <a:prstClr val="black"/>
                </a:solidFill>
                <a:cs typeface="Calibri"/>
              </a:rPr>
              <a:t> </a:t>
            </a:r>
            <a:r>
              <a:rPr sz="1000" spc="-10" dirty="0">
                <a:solidFill>
                  <a:prstClr val="black"/>
                </a:solidFill>
                <a:cs typeface="Calibri"/>
              </a:rPr>
              <a:t>(SEOM), ASCO, Connective Tissue Oncology </a:t>
            </a:r>
            <a:r>
              <a:rPr sz="1000" spc="-5" dirty="0">
                <a:solidFill>
                  <a:prstClr val="black"/>
                </a:solidFill>
                <a:cs typeface="Calibri"/>
              </a:rPr>
              <a:t>Society (CTOS) </a:t>
            </a:r>
            <a:r>
              <a:rPr sz="1000" dirty="0">
                <a:solidFill>
                  <a:prstClr val="black"/>
                </a:solidFill>
                <a:cs typeface="Calibri"/>
              </a:rPr>
              <a:t> </a:t>
            </a:r>
            <a:r>
              <a:rPr sz="1000" spc="-10" dirty="0">
                <a:solidFill>
                  <a:prstClr val="black"/>
                </a:solidFill>
                <a:cs typeface="Calibri"/>
              </a:rPr>
              <a:t>and European Organisation </a:t>
            </a:r>
            <a:r>
              <a:rPr sz="1000" spc="-15" dirty="0">
                <a:solidFill>
                  <a:prstClr val="black"/>
                </a:solidFill>
                <a:cs typeface="Calibri"/>
              </a:rPr>
              <a:t>for Research </a:t>
            </a:r>
            <a:r>
              <a:rPr sz="1000" spc="-10" dirty="0">
                <a:solidFill>
                  <a:prstClr val="black"/>
                </a:solidFill>
                <a:cs typeface="Calibri"/>
              </a:rPr>
              <a:t>and </a:t>
            </a:r>
            <a:r>
              <a:rPr sz="1000" spc="-15" dirty="0">
                <a:solidFill>
                  <a:prstClr val="black"/>
                </a:solidFill>
                <a:cs typeface="Calibri"/>
              </a:rPr>
              <a:t>Treatment </a:t>
            </a:r>
            <a:r>
              <a:rPr sz="1000" spc="-10" dirty="0">
                <a:solidFill>
                  <a:prstClr val="black"/>
                </a:solidFill>
                <a:cs typeface="Calibri"/>
              </a:rPr>
              <a:t>of </a:t>
            </a:r>
            <a:r>
              <a:rPr sz="1000" spc="-5" dirty="0">
                <a:solidFill>
                  <a:prstClr val="black"/>
                </a:solidFill>
                <a:cs typeface="Calibri"/>
              </a:rPr>
              <a:t> </a:t>
            </a:r>
            <a:r>
              <a:rPr sz="1000" spc="-10" dirty="0">
                <a:solidFill>
                  <a:prstClr val="black"/>
                </a:solidFill>
                <a:cs typeface="Calibri"/>
              </a:rPr>
              <a:t>Cancer (EORTC); PH has received honoraria </a:t>
            </a:r>
            <a:r>
              <a:rPr sz="1000" spc="-15"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 in </a:t>
            </a:r>
            <a:r>
              <a:rPr sz="1000" spc="-10" dirty="0">
                <a:solidFill>
                  <a:prstClr val="black"/>
                </a:solidFill>
                <a:cs typeface="Calibri"/>
              </a:rPr>
              <a:t>advisory boards </a:t>
            </a:r>
            <a:r>
              <a:rPr sz="1000" spc="-20" dirty="0">
                <a:solidFill>
                  <a:prstClr val="black"/>
                </a:solidFill>
                <a:cs typeface="Calibri"/>
              </a:rPr>
              <a:t>for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 </a:t>
            </a:r>
            <a:r>
              <a:rPr sz="1000" spc="-15" dirty="0">
                <a:solidFill>
                  <a:prstClr val="black"/>
                </a:solidFill>
                <a:cs typeface="Calibri"/>
              </a:rPr>
              <a:t>Roche </a:t>
            </a:r>
            <a:r>
              <a:rPr sz="1000" spc="-10" dirty="0">
                <a:solidFill>
                  <a:prstClr val="black"/>
                </a:solidFill>
                <a:cs typeface="Calibri"/>
              </a:rPr>
              <a:t>and GSK, invited </a:t>
            </a:r>
            <a:r>
              <a:rPr sz="1000" spc="-15" dirty="0">
                <a:solidFill>
                  <a:prstClr val="black"/>
                </a:solidFill>
                <a:cs typeface="Calibri"/>
              </a:rPr>
              <a:t>speaker </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PharmaMar</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Lilly,</a:t>
            </a:r>
            <a:r>
              <a:rPr sz="1000" spc="-10" dirty="0">
                <a:solidFill>
                  <a:prstClr val="black"/>
                </a:solidFill>
                <a:cs typeface="Calibri"/>
              </a:rPr>
              <a:t> clinical</a:t>
            </a:r>
            <a:r>
              <a:rPr sz="1000" spc="-5" dirty="0">
                <a:solidFill>
                  <a:prstClr val="black"/>
                </a:solidFill>
                <a:cs typeface="Calibri"/>
              </a:rPr>
              <a:t> </a:t>
            </a:r>
            <a:r>
              <a:rPr sz="1000" spc="-15" dirty="0">
                <a:solidFill>
                  <a:prstClr val="black"/>
                </a:solidFill>
                <a:cs typeface="Calibri"/>
              </a:rPr>
              <a:t>expert</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a:t>
            </a:r>
            <a:r>
              <a:rPr sz="1000" spc="-15" dirty="0">
                <a:solidFill>
                  <a:prstClr val="black"/>
                </a:solidFill>
                <a:cs typeface="Calibri"/>
              </a:rPr>
              <a:t>from </a:t>
            </a:r>
            <a:r>
              <a:rPr sz="1000" spc="-10" dirty="0">
                <a:solidFill>
                  <a:prstClr val="black"/>
                </a:solidFill>
                <a:cs typeface="Calibri"/>
              </a:rPr>
              <a:t> Boehringer</a:t>
            </a:r>
            <a:r>
              <a:rPr sz="1000" spc="-5" dirty="0">
                <a:solidFill>
                  <a:prstClr val="black"/>
                </a:solidFill>
                <a:cs typeface="Calibri"/>
              </a:rPr>
              <a:t> </a:t>
            </a:r>
            <a:r>
              <a:rPr sz="1000" spc="-10" dirty="0">
                <a:solidFill>
                  <a:prstClr val="black"/>
                </a:solidFill>
                <a:cs typeface="Calibri"/>
              </a:rPr>
              <a:t>Ingelheim,</a:t>
            </a:r>
            <a:r>
              <a:rPr sz="1000" spc="-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funding</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 </a:t>
            </a:r>
            <a:r>
              <a:rPr sz="1000" spc="-5" dirty="0">
                <a:solidFill>
                  <a:prstClr val="black"/>
                </a:solidFill>
                <a:cs typeface="Calibri"/>
              </a:rPr>
              <a:t>clinical trials </a:t>
            </a:r>
            <a:r>
              <a:rPr sz="1000" spc="-10" dirty="0">
                <a:solidFill>
                  <a:prstClr val="black"/>
                </a:solidFill>
                <a:cs typeface="Calibri"/>
              </a:rPr>
              <a:t>from Siemens, Novartis,</a:t>
            </a:r>
            <a:r>
              <a:rPr sz="1000" spc="-5" dirty="0">
                <a:solidFill>
                  <a:prstClr val="black"/>
                </a:solidFill>
                <a:cs typeface="Calibri"/>
              </a:rPr>
              <a:t> Blueprint </a:t>
            </a:r>
            <a:r>
              <a:rPr sz="1000" spc="-10" dirty="0">
                <a:solidFill>
                  <a:prstClr val="black"/>
                </a:solidFill>
                <a:cs typeface="Calibri"/>
              </a:rPr>
              <a:t>Medicines </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meeting</a:t>
            </a:r>
            <a:r>
              <a:rPr sz="1000" spc="-5" dirty="0">
                <a:solidFill>
                  <a:prstClr val="black"/>
                </a:solidFill>
                <a:cs typeface="Calibri"/>
              </a:rPr>
              <a:t> </a:t>
            </a:r>
            <a:r>
              <a:rPr sz="1000" spc="-10" dirty="0">
                <a:solidFill>
                  <a:prstClr val="black"/>
                </a:solidFill>
                <a:cs typeface="Calibri"/>
              </a:rPr>
              <a:t>sponsorship</a:t>
            </a:r>
            <a:r>
              <a:rPr sz="1000" spc="-5"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10" dirty="0">
                <a:solidFill>
                  <a:prstClr val="black"/>
                </a:solidFill>
                <a:cs typeface="Calibri"/>
              </a:rPr>
              <a:t>PEKKIP</a:t>
            </a:r>
            <a:r>
              <a:rPr sz="1000" spc="-5" dirty="0">
                <a:solidFill>
                  <a:prstClr val="black"/>
                </a:solidFill>
                <a:cs typeface="Calibri"/>
              </a:rPr>
              <a:t> </a:t>
            </a:r>
            <a:r>
              <a:rPr sz="1000" spc="-15" dirty="0">
                <a:solidFill>
                  <a:prstClr val="black"/>
                </a:solidFill>
                <a:cs typeface="Calibri"/>
              </a:rPr>
              <a:t>Oncology,</a:t>
            </a:r>
            <a:r>
              <a:rPr sz="1000" spc="-10" dirty="0">
                <a:solidFill>
                  <a:prstClr val="black"/>
                </a:solidFill>
                <a:cs typeface="Calibri"/>
              </a:rPr>
              <a:t> non- </a:t>
            </a:r>
            <a:r>
              <a:rPr sz="1000" spc="-215" dirty="0">
                <a:solidFill>
                  <a:prstClr val="black"/>
                </a:solidFill>
                <a:cs typeface="Calibri"/>
              </a:rPr>
              <a:t> </a:t>
            </a:r>
            <a:r>
              <a:rPr sz="1000" spc="-10" dirty="0">
                <a:solidFill>
                  <a:prstClr val="black"/>
                </a:solidFill>
                <a:cs typeface="Calibri"/>
              </a:rPr>
              <a:t>remunerated</a:t>
            </a:r>
            <a:r>
              <a:rPr sz="1000" spc="-5" dirty="0">
                <a:solidFill>
                  <a:prstClr val="black"/>
                </a:solidFill>
                <a:cs typeface="Calibri"/>
              </a:rPr>
              <a:t> </a:t>
            </a:r>
            <a:r>
              <a:rPr sz="1000" spc="-10" dirty="0">
                <a:solidFill>
                  <a:prstClr val="black"/>
                </a:solidFill>
                <a:cs typeface="Calibri"/>
              </a:rPr>
              <a:t>activities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German</a:t>
            </a:r>
            <a:r>
              <a:rPr sz="1000" spc="-5" dirty="0">
                <a:solidFill>
                  <a:prstClr val="black"/>
                </a:solidFill>
                <a:cs typeface="Calibri"/>
              </a:rPr>
              <a:t> </a:t>
            </a:r>
            <a:r>
              <a:rPr sz="1000" spc="-10" dirty="0">
                <a:solidFill>
                  <a:prstClr val="black"/>
                </a:solidFill>
                <a:cs typeface="Calibri"/>
              </a:rPr>
              <a:t>Sarcoma</a:t>
            </a:r>
            <a:r>
              <a:rPr sz="1000" spc="204" dirty="0">
                <a:solidFill>
                  <a:prstClr val="black"/>
                </a:solidFill>
                <a:cs typeface="Calibri"/>
              </a:rPr>
              <a:t> </a:t>
            </a:r>
            <a:r>
              <a:rPr sz="1000" spc="-10" dirty="0">
                <a:solidFill>
                  <a:prstClr val="black"/>
                </a:solidFill>
                <a:cs typeface="Calibri"/>
              </a:rPr>
              <a:t>Founda- </a:t>
            </a:r>
            <a:r>
              <a:rPr sz="1000" spc="-5" dirty="0">
                <a:solidFill>
                  <a:prstClr val="black"/>
                </a:solidFill>
                <a:cs typeface="Calibri"/>
              </a:rPr>
              <a:t> </a:t>
            </a:r>
            <a:r>
              <a:rPr sz="1000" spc="-10" dirty="0">
                <a:solidFill>
                  <a:prstClr val="black"/>
                </a:solidFill>
                <a:cs typeface="Calibri"/>
              </a:rPr>
              <a:t>tion </a:t>
            </a:r>
            <a:r>
              <a:rPr sz="1000" spc="-5" dirty="0">
                <a:solidFill>
                  <a:prstClr val="black"/>
                </a:solidFill>
                <a:cs typeface="Calibri"/>
              </a:rPr>
              <a:t>(DSS), </a:t>
            </a:r>
            <a:r>
              <a:rPr sz="1000" spc="-10" dirty="0">
                <a:solidFill>
                  <a:prstClr val="black"/>
                </a:solidFill>
                <a:cs typeface="Calibri"/>
              </a:rPr>
              <a:t>German Interdisciplinary Sarcoma </a:t>
            </a:r>
            <a:r>
              <a:rPr sz="1000" spc="-15" dirty="0">
                <a:solidFill>
                  <a:prstClr val="black"/>
                </a:solidFill>
                <a:cs typeface="Calibri"/>
              </a:rPr>
              <a:t>Group </a:t>
            </a:r>
            <a:r>
              <a:rPr sz="1000" spc="-5" dirty="0">
                <a:solidFill>
                  <a:prstClr val="black"/>
                </a:solidFill>
                <a:cs typeface="Calibri"/>
              </a:rPr>
              <a:t>(GISG) </a:t>
            </a:r>
            <a:r>
              <a:rPr sz="1000" dirty="0">
                <a:solidFill>
                  <a:prstClr val="black"/>
                </a:solidFill>
                <a:cs typeface="Calibri"/>
              </a:rPr>
              <a:t> </a:t>
            </a:r>
            <a:r>
              <a:rPr sz="1000" spc="-10" dirty="0">
                <a:solidFill>
                  <a:prstClr val="black"/>
                </a:solidFill>
                <a:cs typeface="Calibri"/>
              </a:rPr>
              <a:t>and Interdisciplinary </a:t>
            </a:r>
            <a:r>
              <a:rPr sz="1000" spc="-15" dirty="0">
                <a:solidFill>
                  <a:prstClr val="black"/>
                </a:solidFill>
                <a:cs typeface="Calibri"/>
              </a:rPr>
              <a:t>Working Party </a:t>
            </a:r>
            <a:r>
              <a:rPr sz="1000" spc="-10" dirty="0">
                <a:solidFill>
                  <a:prstClr val="black"/>
                </a:solidFill>
                <a:cs typeface="Calibri"/>
              </a:rPr>
              <a:t>on Sarcomas </a:t>
            </a:r>
            <a:r>
              <a:rPr sz="1000" spc="-5" dirty="0">
                <a:solidFill>
                  <a:prstClr val="black"/>
                </a:solidFill>
                <a:cs typeface="Calibri"/>
              </a:rPr>
              <a:t>(IAWS) </a:t>
            </a:r>
            <a:r>
              <a:rPr sz="1000" spc="-10" dirty="0">
                <a:solidFill>
                  <a:prstClr val="black"/>
                </a:solidFill>
                <a:cs typeface="Calibri"/>
              </a:rPr>
              <a:t>of </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German</a:t>
            </a:r>
            <a:r>
              <a:rPr sz="1000" spc="-5" dirty="0">
                <a:solidFill>
                  <a:prstClr val="black"/>
                </a:solidFill>
                <a:cs typeface="Calibri"/>
              </a:rPr>
              <a:t> </a:t>
            </a:r>
            <a:r>
              <a:rPr sz="1000" spc="-10" dirty="0">
                <a:solidFill>
                  <a:prstClr val="black"/>
                </a:solidFill>
                <a:cs typeface="Calibri"/>
              </a:rPr>
              <a:t>Cancer</a:t>
            </a:r>
            <a:r>
              <a:rPr sz="1000" spc="-5" dirty="0">
                <a:solidFill>
                  <a:prstClr val="black"/>
                </a:solidFill>
                <a:cs typeface="Calibri"/>
              </a:rPr>
              <a:t> </a:t>
            </a:r>
            <a:r>
              <a:rPr sz="1000" spc="-10" dirty="0">
                <a:solidFill>
                  <a:prstClr val="black"/>
                </a:solidFill>
                <a:cs typeface="Calibri"/>
              </a:rPr>
              <a:t>Society</a:t>
            </a:r>
            <a:r>
              <a:rPr sz="1000" spc="-5" dirty="0">
                <a:solidFill>
                  <a:prstClr val="black"/>
                </a:solidFill>
                <a:cs typeface="Calibri"/>
              </a:rPr>
              <a:t> </a:t>
            </a:r>
            <a:r>
              <a:rPr sz="1000" spc="-10" dirty="0">
                <a:solidFill>
                  <a:prstClr val="black"/>
                </a:solidFill>
                <a:cs typeface="Calibri"/>
              </a:rPr>
              <a:t>(DKG),</a:t>
            </a:r>
            <a:r>
              <a:rPr sz="1000" spc="-5"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role</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the </a:t>
            </a:r>
            <a:r>
              <a:rPr sz="1000" spc="-5" dirty="0">
                <a:solidFill>
                  <a:prstClr val="black"/>
                </a:solidFill>
                <a:cs typeface="Calibri"/>
              </a:rPr>
              <a:t> </a:t>
            </a:r>
            <a:r>
              <a:rPr sz="1000" spc="-10" dirty="0">
                <a:solidFill>
                  <a:prstClr val="black"/>
                </a:solidFill>
                <a:cs typeface="Calibri"/>
              </a:rPr>
              <a:t>German Cancer Aid (DKH) Committee on Health Technology </a:t>
            </a:r>
            <a:r>
              <a:rPr sz="1000" spc="-5" dirty="0">
                <a:solidFill>
                  <a:prstClr val="black"/>
                </a:solidFill>
                <a:cs typeface="Calibri"/>
              </a:rPr>
              <a:t> </a:t>
            </a:r>
            <a:r>
              <a:rPr sz="1000" spc="-10" dirty="0">
                <a:solidFill>
                  <a:prstClr val="black"/>
                </a:solidFill>
                <a:cs typeface="Calibri"/>
              </a:rPr>
              <a:t>Assessment and Sarcoma Patients EuroNet (SPAEN); HJ has </a:t>
            </a:r>
            <a:r>
              <a:rPr sz="1000" spc="-5" dirty="0">
                <a:solidFill>
                  <a:prstClr val="black"/>
                </a:solidFill>
                <a:cs typeface="Calibri"/>
              </a:rPr>
              <a:t> </a:t>
            </a:r>
            <a:r>
              <a:rPr sz="1000" spc="-10" dirty="0">
                <a:solidFill>
                  <a:prstClr val="black"/>
                </a:solidFill>
                <a:cs typeface="Calibri"/>
              </a:rPr>
              <a:t>received honoraria </a:t>
            </a:r>
            <a:r>
              <a:rPr sz="1000" spc="-20"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spc="-10" dirty="0">
                <a:solidFill>
                  <a:prstClr val="black"/>
                </a:solidFill>
                <a:cs typeface="Calibri"/>
              </a:rPr>
              <a:t>advisory boards </a:t>
            </a:r>
            <a:r>
              <a:rPr sz="1000" spc="-15" dirty="0">
                <a:solidFill>
                  <a:prstClr val="black"/>
                </a:solidFill>
                <a:cs typeface="Calibri"/>
              </a:rPr>
              <a:t>for </a:t>
            </a:r>
            <a:r>
              <a:rPr sz="1000" spc="-10" dirty="0">
                <a:solidFill>
                  <a:prstClr val="black"/>
                </a:solidFill>
                <a:cs typeface="Calibri"/>
              </a:rPr>
              <a:t> Orion</a:t>
            </a:r>
            <a:r>
              <a:rPr sz="1000" spc="-5" dirty="0">
                <a:solidFill>
                  <a:prstClr val="black"/>
                </a:solidFill>
                <a:cs typeface="Calibri"/>
              </a:rPr>
              <a:t> </a:t>
            </a:r>
            <a:r>
              <a:rPr sz="1000" spc="-15" dirty="0">
                <a:solidFill>
                  <a:prstClr val="black"/>
                </a:solidFill>
                <a:cs typeface="Calibri"/>
              </a:rPr>
              <a:t>Pharma,</a:t>
            </a:r>
            <a:r>
              <a:rPr sz="1000" spc="-10" dirty="0">
                <a:solidFill>
                  <a:prstClr val="black"/>
                </a:solidFill>
                <a:cs typeface="Calibri"/>
              </a:rPr>
              <a:t> Neutron</a:t>
            </a:r>
            <a:r>
              <a:rPr sz="1000" spc="-5" dirty="0">
                <a:solidFill>
                  <a:prstClr val="black"/>
                </a:solidFill>
                <a:cs typeface="Calibri"/>
              </a:rPr>
              <a:t> </a:t>
            </a:r>
            <a:r>
              <a:rPr sz="1000" spc="-10" dirty="0">
                <a:solidFill>
                  <a:prstClr val="black"/>
                </a:solidFill>
                <a:cs typeface="Calibri"/>
              </a:rPr>
              <a:t>Therapeutics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Maud</a:t>
            </a:r>
            <a:r>
              <a:rPr sz="1000" spc="-5" dirty="0">
                <a:solidFill>
                  <a:prstClr val="black"/>
                </a:solidFill>
                <a:cs typeface="Calibri"/>
              </a:rPr>
              <a:t> </a:t>
            </a:r>
            <a:r>
              <a:rPr sz="1000" spc="-10" dirty="0">
                <a:solidFill>
                  <a:prstClr val="black"/>
                </a:solidFill>
                <a:cs typeface="Calibri"/>
              </a:rPr>
              <a:t>Kuistila </a:t>
            </a:r>
            <a:r>
              <a:rPr sz="1000" spc="-5" dirty="0">
                <a:solidFill>
                  <a:prstClr val="black"/>
                </a:solidFill>
                <a:cs typeface="Calibri"/>
              </a:rPr>
              <a:t> </a:t>
            </a:r>
            <a:r>
              <a:rPr sz="1000" spc="-10" dirty="0">
                <a:solidFill>
                  <a:prstClr val="black"/>
                </a:solidFill>
                <a:cs typeface="Calibri"/>
              </a:rPr>
              <a:t>Memorial Foundation, had </a:t>
            </a:r>
            <a:r>
              <a:rPr sz="1000" spc="-5" dirty="0">
                <a:solidFill>
                  <a:prstClr val="black"/>
                </a:solidFill>
                <a:cs typeface="Calibri"/>
              </a:rPr>
              <a:t>full </a:t>
            </a:r>
            <a:r>
              <a:rPr sz="1000" spc="-10" dirty="0">
                <a:solidFill>
                  <a:prstClr val="black"/>
                </a:solidFill>
                <a:cs typeface="Calibri"/>
              </a:rPr>
              <a:t>time or part time employ- </a:t>
            </a:r>
            <a:r>
              <a:rPr sz="1000" spc="-5" dirty="0">
                <a:solidFill>
                  <a:prstClr val="black"/>
                </a:solidFill>
                <a:cs typeface="Calibri"/>
              </a:rPr>
              <a:t> </a:t>
            </a:r>
            <a:r>
              <a:rPr sz="1000" spc="-10" dirty="0">
                <a:solidFill>
                  <a:prstClr val="black"/>
                </a:solidFill>
                <a:cs typeface="Calibri"/>
              </a:rPr>
              <a:t>ment at </a:t>
            </a:r>
            <a:r>
              <a:rPr sz="1000" spc="-5" dirty="0">
                <a:solidFill>
                  <a:prstClr val="black"/>
                </a:solidFill>
                <a:cs typeface="Calibri"/>
              </a:rPr>
              <a:t>Orion </a:t>
            </a:r>
            <a:r>
              <a:rPr sz="1000" spc="-10" dirty="0">
                <a:solidFill>
                  <a:prstClr val="black"/>
                </a:solidFill>
                <a:cs typeface="Calibri"/>
              </a:rPr>
              <a:t>Pharma, </a:t>
            </a:r>
            <a:r>
              <a:rPr sz="1000" spc="-5" dirty="0">
                <a:solidFill>
                  <a:prstClr val="black"/>
                </a:solidFill>
                <a:cs typeface="Calibri"/>
              </a:rPr>
              <a:t>until </a:t>
            </a:r>
            <a:r>
              <a:rPr sz="1000" spc="-10" dirty="0">
                <a:solidFill>
                  <a:prstClr val="black"/>
                </a:solidFill>
                <a:cs typeface="Calibri"/>
              </a:rPr>
              <a:t>31 August 2020, stocks </a:t>
            </a:r>
            <a:r>
              <a:rPr sz="1000" spc="-5" dirty="0">
                <a:solidFill>
                  <a:prstClr val="black"/>
                </a:solidFill>
                <a:cs typeface="Calibri"/>
              </a:rPr>
              <a:t>in </a:t>
            </a:r>
            <a:r>
              <a:rPr sz="1000" spc="-10" dirty="0">
                <a:solidFill>
                  <a:prstClr val="black"/>
                </a:solidFill>
                <a:cs typeface="Calibri"/>
              </a:rPr>
              <a:t>Orion </a:t>
            </a:r>
            <a:r>
              <a:rPr sz="1000" spc="-215" dirty="0">
                <a:solidFill>
                  <a:prstClr val="black"/>
                </a:solidFill>
                <a:cs typeface="Calibri"/>
              </a:rPr>
              <a:t> </a:t>
            </a:r>
            <a:r>
              <a:rPr sz="1000" spc="-10" dirty="0">
                <a:solidFill>
                  <a:prstClr val="black"/>
                </a:solidFill>
                <a:cs typeface="Calibri"/>
              </a:rPr>
              <a:t>Pharma and Sartar Therapeutics; RLJ has received honoraria </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expert testimony consultancy </a:t>
            </a:r>
            <a:r>
              <a:rPr sz="1000" spc="-20" dirty="0">
                <a:solidFill>
                  <a:prstClr val="black"/>
                </a:solidFill>
                <a:cs typeface="Calibri"/>
              </a:rPr>
              <a:t>for </a:t>
            </a:r>
            <a:r>
              <a:rPr sz="1000" spc="-10" dirty="0">
                <a:solidFill>
                  <a:prstClr val="black"/>
                </a:solidFill>
                <a:cs typeface="Calibri"/>
              </a:rPr>
              <a:t>Adaptimmune, </a:t>
            </a:r>
            <a:r>
              <a:rPr sz="1000" spc="-30" dirty="0">
                <a:solidFill>
                  <a:prstClr val="black"/>
                </a:solidFill>
                <a:cs typeface="Calibri"/>
              </a:rPr>
              <a:t>Bayer, </a:t>
            </a:r>
            <a:r>
              <a:rPr sz="1000" spc="-25" dirty="0">
                <a:solidFill>
                  <a:prstClr val="black"/>
                </a:solidFill>
                <a:cs typeface="Calibri"/>
              </a:rPr>
              <a:t> </a:t>
            </a:r>
            <a:r>
              <a:rPr sz="1000" spc="-10" dirty="0">
                <a:solidFill>
                  <a:prstClr val="black"/>
                </a:solidFill>
                <a:cs typeface="Calibri"/>
              </a:rPr>
              <a:t>Boehringer Ingelheim, </a:t>
            </a:r>
            <a:r>
              <a:rPr sz="1000" spc="-5" dirty="0">
                <a:solidFill>
                  <a:prstClr val="black"/>
                </a:solidFill>
                <a:cs typeface="Calibri"/>
              </a:rPr>
              <a:t>Blueprint </a:t>
            </a:r>
            <a:r>
              <a:rPr sz="1000" spc="-10" dirty="0">
                <a:solidFill>
                  <a:prstClr val="black"/>
                </a:solidFill>
                <a:cs typeface="Calibri"/>
              </a:rPr>
              <a:t>Medicines, </a:t>
            </a:r>
            <a:r>
              <a:rPr sz="1000" spc="-5" dirty="0">
                <a:solidFill>
                  <a:prstClr val="black"/>
                </a:solidFill>
                <a:cs typeface="Calibri"/>
              </a:rPr>
              <a:t>Clinigen, </a:t>
            </a:r>
            <a:r>
              <a:rPr sz="1000" spc="-10" dirty="0">
                <a:solidFill>
                  <a:prstClr val="black"/>
                </a:solidFill>
                <a:cs typeface="Calibri"/>
              </a:rPr>
              <a:t>Eisai, </a:t>
            </a:r>
            <a:r>
              <a:rPr sz="1000" spc="-5" dirty="0">
                <a:solidFill>
                  <a:prstClr val="black"/>
                </a:solidFill>
                <a:cs typeface="Calibri"/>
              </a:rPr>
              <a:t> </a:t>
            </a:r>
            <a:r>
              <a:rPr sz="1000" spc="-10" dirty="0">
                <a:solidFill>
                  <a:prstClr val="black"/>
                </a:solidFill>
                <a:cs typeface="Calibri"/>
              </a:rPr>
              <a:t>Epizyme,</a:t>
            </a:r>
            <a:r>
              <a:rPr sz="1000" spc="190" dirty="0">
                <a:solidFill>
                  <a:prstClr val="black"/>
                </a:solidFill>
                <a:cs typeface="Calibri"/>
              </a:rPr>
              <a:t> </a:t>
            </a:r>
            <a:r>
              <a:rPr sz="1000" spc="-10" dirty="0">
                <a:solidFill>
                  <a:prstClr val="black"/>
                </a:solidFill>
                <a:cs typeface="Calibri"/>
              </a:rPr>
              <a:t>Daiichi,</a:t>
            </a:r>
            <a:r>
              <a:rPr sz="1000" spc="190" dirty="0">
                <a:solidFill>
                  <a:prstClr val="black"/>
                </a:solidFill>
                <a:cs typeface="Calibri"/>
              </a:rPr>
              <a:t> </a:t>
            </a:r>
            <a:r>
              <a:rPr sz="1000" spc="-10" dirty="0">
                <a:solidFill>
                  <a:prstClr val="black"/>
                </a:solidFill>
                <a:cs typeface="Calibri"/>
              </a:rPr>
              <a:t>Deciphera,</a:t>
            </a:r>
            <a:r>
              <a:rPr sz="1000" spc="195" dirty="0">
                <a:solidFill>
                  <a:prstClr val="black"/>
                </a:solidFill>
                <a:cs typeface="Calibri"/>
              </a:rPr>
              <a:t> </a:t>
            </a:r>
            <a:r>
              <a:rPr sz="1000" spc="-10" dirty="0">
                <a:solidFill>
                  <a:prstClr val="black"/>
                </a:solidFill>
                <a:cs typeface="Calibri"/>
              </a:rPr>
              <a:t>Immune</a:t>
            </a:r>
            <a:r>
              <a:rPr sz="1000" spc="195" dirty="0">
                <a:solidFill>
                  <a:prstClr val="black"/>
                </a:solidFill>
                <a:cs typeface="Calibri"/>
              </a:rPr>
              <a:t> </a:t>
            </a:r>
            <a:r>
              <a:rPr sz="1000" spc="-10" dirty="0">
                <a:solidFill>
                  <a:prstClr val="black"/>
                </a:solidFill>
                <a:cs typeface="Calibri"/>
              </a:rPr>
              <a:t>Design,</a:t>
            </a:r>
            <a:r>
              <a:rPr sz="1000" spc="200" dirty="0">
                <a:solidFill>
                  <a:prstClr val="black"/>
                </a:solidFill>
                <a:cs typeface="Calibri"/>
              </a:rPr>
              <a:t> </a:t>
            </a:r>
            <a:r>
              <a:rPr sz="1000" spc="-15" dirty="0">
                <a:solidFill>
                  <a:prstClr val="black"/>
                </a:solidFill>
                <a:cs typeface="Calibri"/>
              </a:rPr>
              <a:t>Lilly,</a:t>
            </a:r>
            <a:r>
              <a:rPr sz="1000" spc="190" dirty="0">
                <a:solidFill>
                  <a:prstClr val="black"/>
                </a:solidFill>
                <a:cs typeface="Calibri"/>
              </a:rPr>
              <a:t> </a:t>
            </a:r>
            <a:r>
              <a:rPr sz="1000" spc="-5" dirty="0">
                <a:solidFill>
                  <a:prstClr val="black"/>
                </a:solidFill>
                <a:cs typeface="Calibri"/>
              </a:rPr>
              <a:t>Spring- </a:t>
            </a:r>
            <a:r>
              <a:rPr sz="1000" spc="-215" dirty="0">
                <a:solidFill>
                  <a:prstClr val="black"/>
                </a:solidFill>
                <a:cs typeface="Calibri"/>
              </a:rPr>
              <a:t> </a:t>
            </a:r>
            <a:r>
              <a:rPr sz="1000" spc="-20" dirty="0">
                <a:solidFill>
                  <a:prstClr val="black"/>
                </a:solidFill>
                <a:cs typeface="Calibri"/>
              </a:rPr>
              <a:t>Works, Tracon,</a:t>
            </a:r>
            <a:r>
              <a:rPr sz="1000" spc="-15" dirty="0">
                <a:solidFill>
                  <a:prstClr val="black"/>
                </a:solidFill>
                <a:cs typeface="Calibri"/>
              </a:rPr>
              <a:t> </a:t>
            </a:r>
            <a:r>
              <a:rPr sz="1000" spc="-20" dirty="0">
                <a:solidFill>
                  <a:prstClr val="black"/>
                </a:solidFill>
                <a:cs typeface="Calibri"/>
              </a:rPr>
              <a:t>UpToDate,</a:t>
            </a:r>
            <a:r>
              <a:rPr sz="1000" spc="-15" dirty="0">
                <a:solidFill>
                  <a:prstClr val="black"/>
                </a:solidFill>
                <a:cs typeface="Calibri"/>
              </a:rPr>
              <a:t> </a:t>
            </a:r>
            <a:r>
              <a:rPr sz="1000" spc="-20" dirty="0">
                <a:solidFill>
                  <a:prstClr val="black"/>
                </a:solidFill>
                <a:cs typeface="Calibri"/>
              </a:rPr>
              <a:t>PharmaMar,</a:t>
            </a:r>
            <a:r>
              <a:rPr sz="1000" spc="-15"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 Athenex,</a:t>
            </a:r>
            <a:r>
              <a:rPr sz="1000" spc="114" dirty="0">
                <a:solidFill>
                  <a:prstClr val="black"/>
                </a:solidFill>
                <a:cs typeface="Calibri"/>
              </a:rPr>
              <a:t> </a:t>
            </a:r>
            <a:r>
              <a:rPr sz="1000" spc="-10" dirty="0">
                <a:solidFill>
                  <a:prstClr val="black"/>
                </a:solidFill>
                <a:cs typeface="Calibri"/>
              </a:rPr>
              <a:t>institutional</a:t>
            </a:r>
            <a:r>
              <a:rPr sz="1000" spc="120" dirty="0">
                <a:solidFill>
                  <a:prstClr val="black"/>
                </a:solidFill>
                <a:cs typeface="Calibri"/>
              </a:rPr>
              <a:t> </a:t>
            </a:r>
            <a:r>
              <a:rPr sz="1000" spc="-15" dirty="0">
                <a:solidFill>
                  <a:prstClr val="black"/>
                </a:solidFill>
                <a:cs typeface="Calibri"/>
              </a:rPr>
              <a:t>research</a:t>
            </a:r>
            <a:r>
              <a:rPr sz="1000" spc="130" dirty="0">
                <a:solidFill>
                  <a:prstClr val="black"/>
                </a:solidFill>
                <a:cs typeface="Calibri"/>
              </a:rPr>
              <a:t> </a:t>
            </a:r>
            <a:r>
              <a:rPr sz="1000" spc="-10" dirty="0">
                <a:solidFill>
                  <a:prstClr val="black"/>
                </a:solidFill>
                <a:cs typeface="Calibri"/>
              </a:rPr>
              <a:t>grant</a:t>
            </a:r>
            <a:r>
              <a:rPr sz="1000" spc="125" dirty="0">
                <a:solidFill>
                  <a:prstClr val="black"/>
                </a:solidFill>
                <a:cs typeface="Calibri"/>
              </a:rPr>
              <a:t> </a:t>
            </a:r>
            <a:r>
              <a:rPr sz="1000" spc="-15" dirty="0">
                <a:solidFill>
                  <a:prstClr val="black"/>
                </a:solidFill>
                <a:cs typeface="Calibri"/>
              </a:rPr>
              <a:t>from</a:t>
            </a:r>
            <a:r>
              <a:rPr sz="1000" spc="130" dirty="0">
                <a:solidFill>
                  <a:prstClr val="black"/>
                </a:solidFill>
                <a:cs typeface="Calibri"/>
              </a:rPr>
              <a:t> </a:t>
            </a:r>
            <a:r>
              <a:rPr sz="1000" spc="-5" dirty="0">
                <a:solidFill>
                  <a:prstClr val="black"/>
                </a:solidFill>
                <a:cs typeface="Calibri"/>
              </a:rPr>
              <a:t>MSD;</a:t>
            </a:r>
            <a:r>
              <a:rPr sz="1000" spc="110" dirty="0">
                <a:solidFill>
                  <a:prstClr val="black"/>
                </a:solidFill>
                <a:cs typeface="Calibri"/>
              </a:rPr>
              <a:t> </a:t>
            </a:r>
            <a:r>
              <a:rPr sz="1000" spc="-10" dirty="0">
                <a:solidFill>
                  <a:prstClr val="black"/>
                </a:solidFill>
                <a:cs typeface="Calibri"/>
              </a:rPr>
              <a:t>CJ</a:t>
            </a:r>
            <a:r>
              <a:rPr sz="1000" spc="125" dirty="0">
                <a:solidFill>
                  <a:prstClr val="black"/>
                </a:solidFill>
                <a:cs typeface="Calibri"/>
              </a:rPr>
              <a:t> </a:t>
            </a:r>
            <a:r>
              <a:rPr sz="1000" spc="-10" dirty="0">
                <a:solidFill>
                  <a:prstClr val="black"/>
                </a:solidFill>
                <a:cs typeface="Calibri"/>
              </a:rPr>
              <a:t>has</a:t>
            </a:r>
            <a:endParaRPr sz="1000">
              <a:solidFill>
                <a:prstClr val="black"/>
              </a:solidFill>
              <a:cs typeface="Calibri"/>
            </a:endParaRPr>
          </a:p>
        </p:txBody>
      </p:sp>
      <p:sp>
        <p:nvSpPr>
          <p:cNvPr id="3" name="object 3"/>
          <p:cNvSpPr txBox="1"/>
          <p:nvPr/>
        </p:nvSpPr>
        <p:spPr>
          <a:xfrm>
            <a:off x="5155729" y="759288"/>
            <a:ext cx="4004328" cy="7165423"/>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received </a:t>
            </a:r>
            <a:r>
              <a:rPr sz="1000" spc="-15" dirty="0">
                <a:solidFill>
                  <a:prstClr val="black"/>
                </a:solidFill>
                <a:cs typeface="Calibri"/>
              </a:rPr>
              <a:t>travel </a:t>
            </a:r>
            <a:r>
              <a:rPr sz="1000" spc="-10" dirty="0">
                <a:solidFill>
                  <a:prstClr val="black"/>
                </a:solidFill>
                <a:cs typeface="Calibri"/>
              </a:rPr>
              <a:t>grants from Ipsen and PharmaMar; LK has </a:t>
            </a:r>
            <a:r>
              <a:rPr sz="1000" spc="-5" dirty="0">
                <a:solidFill>
                  <a:prstClr val="black"/>
                </a:solidFill>
                <a:cs typeface="Calibri"/>
              </a:rPr>
              <a:t> </a:t>
            </a:r>
            <a:r>
              <a:rPr sz="1000" spc="-10" dirty="0">
                <a:solidFill>
                  <a:prstClr val="black"/>
                </a:solidFill>
                <a:cs typeface="Calibri"/>
              </a:rPr>
              <a:t>received honoraria </a:t>
            </a:r>
            <a:r>
              <a:rPr sz="1000" spc="-20"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spc="-10" dirty="0">
                <a:solidFill>
                  <a:prstClr val="black"/>
                </a:solidFill>
                <a:cs typeface="Calibri"/>
              </a:rPr>
              <a:t>advisory boards </a:t>
            </a:r>
            <a:r>
              <a:rPr sz="1000" spc="-15" dirty="0">
                <a:solidFill>
                  <a:prstClr val="black"/>
                </a:solidFill>
                <a:cs typeface="Calibri"/>
              </a:rPr>
              <a:t>for </a:t>
            </a:r>
            <a:r>
              <a:rPr sz="1000" spc="-10" dirty="0">
                <a:solidFill>
                  <a:prstClr val="black"/>
                </a:solidFill>
                <a:cs typeface="Calibri"/>
              </a:rPr>
              <a:t> </a:t>
            </a:r>
            <a:r>
              <a:rPr sz="1000" spc="-30" dirty="0">
                <a:solidFill>
                  <a:prstClr val="black"/>
                </a:solidFill>
                <a:cs typeface="Calibri"/>
              </a:rPr>
              <a:t>Bayer,</a:t>
            </a:r>
            <a:r>
              <a:rPr sz="1000" spc="-25" dirty="0">
                <a:solidFill>
                  <a:prstClr val="black"/>
                </a:solidFill>
                <a:cs typeface="Calibri"/>
              </a:rPr>
              <a:t> </a:t>
            </a:r>
            <a:r>
              <a:rPr sz="1000" spc="-10" dirty="0">
                <a:solidFill>
                  <a:prstClr val="black"/>
                </a:solidFill>
                <a:cs typeface="Calibri"/>
              </a:rPr>
              <a:t>Novartis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Agios;</a:t>
            </a:r>
            <a:r>
              <a:rPr sz="1000" spc="-5" dirty="0">
                <a:solidFill>
                  <a:prstClr val="black"/>
                </a:solidFill>
                <a:cs typeface="Calibri"/>
              </a:rPr>
              <a:t> </a:t>
            </a:r>
            <a:r>
              <a:rPr sz="1000" spc="-10" dirty="0">
                <a:solidFill>
                  <a:prstClr val="black"/>
                </a:solidFill>
                <a:cs typeface="Calibri"/>
              </a:rPr>
              <a:t>BK</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 participation </a:t>
            </a:r>
            <a:r>
              <a:rPr sz="1000" spc="-5" dirty="0">
                <a:solidFill>
                  <a:prstClr val="black"/>
                </a:solidFill>
                <a:cs typeface="Calibri"/>
              </a:rPr>
              <a:t>in </a:t>
            </a:r>
            <a:r>
              <a:rPr sz="1000" spc="-10" dirty="0">
                <a:solidFill>
                  <a:prstClr val="black"/>
                </a:solidFill>
                <a:cs typeface="Calibri"/>
              </a:rPr>
              <a:t>advisory boards </a:t>
            </a:r>
            <a:r>
              <a:rPr sz="1000" spc="-15" dirty="0">
                <a:solidFill>
                  <a:prstClr val="black"/>
                </a:solidFill>
                <a:cs typeface="Calibri"/>
              </a:rPr>
              <a:t>for </a:t>
            </a:r>
            <a:r>
              <a:rPr sz="1000" spc="-30" dirty="0">
                <a:solidFill>
                  <a:prstClr val="black"/>
                </a:solidFill>
                <a:cs typeface="Calibri"/>
              </a:rPr>
              <a:t>Bayer, </a:t>
            </a:r>
            <a:r>
              <a:rPr sz="1000" spc="-5" dirty="0">
                <a:solidFill>
                  <a:prstClr val="black"/>
                </a:solidFill>
                <a:cs typeface="Calibri"/>
              </a:rPr>
              <a:t>Blueprint Medi- </a:t>
            </a:r>
            <a:r>
              <a:rPr sz="1000" dirty="0">
                <a:solidFill>
                  <a:prstClr val="black"/>
                </a:solidFill>
                <a:cs typeface="Calibri"/>
              </a:rPr>
              <a:t> </a:t>
            </a:r>
            <a:r>
              <a:rPr sz="1000" spc="-10" dirty="0">
                <a:solidFill>
                  <a:prstClr val="black"/>
                </a:solidFill>
                <a:cs typeface="Calibri"/>
              </a:rPr>
              <a:t>cines,</a:t>
            </a:r>
            <a:r>
              <a:rPr sz="1000" spc="-5" dirty="0">
                <a:solidFill>
                  <a:prstClr val="black"/>
                </a:solidFill>
                <a:cs typeface="Calibri"/>
              </a:rPr>
              <a:t> </a:t>
            </a:r>
            <a:r>
              <a:rPr sz="1000" spc="-10" dirty="0">
                <a:solidFill>
                  <a:prstClr val="black"/>
                </a:solidFill>
                <a:cs typeface="Calibri"/>
              </a:rPr>
              <a:t>Boehringer</a:t>
            </a:r>
            <a:r>
              <a:rPr sz="1000" spc="-5" dirty="0">
                <a:solidFill>
                  <a:prstClr val="black"/>
                </a:solidFill>
                <a:cs typeface="Calibri"/>
              </a:rPr>
              <a:t> </a:t>
            </a:r>
            <a:r>
              <a:rPr sz="1000" spc="-10" dirty="0">
                <a:solidFill>
                  <a:prstClr val="black"/>
                </a:solidFill>
                <a:cs typeface="Calibri"/>
              </a:rPr>
              <a:t>Ingelheim,</a:t>
            </a:r>
            <a:r>
              <a:rPr sz="1000" spc="-5" dirty="0">
                <a:solidFill>
                  <a:prstClr val="black"/>
                </a:solidFill>
                <a:cs typeface="Calibri"/>
              </a:rPr>
              <a:t> </a:t>
            </a:r>
            <a:r>
              <a:rPr sz="1000" spc="-10" dirty="0">
                <a:solidFill>
                  <a:prstClr val="black"/>
                </a:solidFill>
                <a:cs typeface="Calibri"/>
              </a:rPr>
              <a:t>SpringWorks,</a:t>
            </a:r>
            <a:r>
              <a:rPr sz="1000" spc="-5" dirty="0">
                <a:solidFill>
                  <a:prstClr val="black"/>
                </a:solidFill>
                <a:cs typeface="Calibri"/>
              </a:rPr>
              <a:t> </a:t>
            </a:r>
            <a:r>
              <a:rPr sz="1000" spc="-10" dirty="0">
                <a:solidFill>
                  <a:prstClr val="black"/>
                </a:solidFill>
                <a:cs typeface="Calibri"/>
              </a:rPr>
              <a:t>GSK</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Phar- </a:t>
            </a:r>
            <a:r>
              <a:rPr sz="1000" spc="-215" dirty="0">
                <a:solidFill>
                  <a:prstClr val="black"/>
                </a:solidFill>
                <a:cs typeface="Calibri"/>
              </a:rPr>
              <a:t> </a:t>
            </a:r>
            <a:r>
              <a:rPr sz="1000" spc="-25" dirty="0">
                <a:solidFill>
                  <a:prstClr val="black"/>
                </a:solidFill>
                <a:cs typeface="Calibri"/>
              </a:rPr>
              <a:t>maMar, </a:t>
            </a:r>
            <a:r>
              <a:rPr sz="1000" spc="-10" dirty="0">
                <a:solidFill>
                  <a:prstClr val="black"/>
                </a:solidFill>
                <a:cs typeface="Calibri"/>
              </a:rPr>
              <a:t>institutional </a:t>
            </a:r>
            <a:r>
              <a:rPr sz="1000" spc="-15" dirty="0">
                <a:solidFill>
                  <a:prstClr val="black"/>
                </a:solidFill>
                <a:cs typeface="Calibri"/>
              </a:rPr>
              <a:t>research </a:t>
            </a:r>
            <a:r>
              <a:rPr sz="1000" spc="-10" dirty="0">
                <a:solidFill>
                  <a:prstClr val="black"/>
                </a:solidFill>
                <a:cs typeface="Calibri"/>
              </a:rPr>
              <a:t>support </a:t>
            </a:r>
            <a:r>
              <a:rPr sz="1000" spc="-15" dirty="0">
                <a:solidFill>
                  <a:prstClr val="black"/>
                </a:solidFill>
                <a:cs typeface="Calibri"/>
              </a:rPr>
              <a:t>from </a:t>
            </a:r>
            <a:r>
              <a:rPr sz="1000" spc="-10" dirty="0">
                <a:solidFill>
                  <a:prstClr val="black"/>
                </a:solidFill>
                <a:cs typeface="Calibri"/>
              </a:rPr>
              <a:t>PharmaMar and </a:t>
            </a:r>
            <a:r>
              <a:rPr sz="1000" spc="-5" dirty="0">
                <a:solidFill>
                  <a:prstClr val="black"/>
                </a:solidFill>
                <a:cs typeface="Calibri"/>
              </a:rPr>
              <a:t> </a:t>
            </a:r>
            <a:r>
              <a:rPr sz="1000" spc="-10" dirty="0">
                <a:solidFill>
                  <a:prstClr val="black"/>
                </a:solidFill>
                <a:cs typeface="Calibri"/>
              </a:rPr>
              <a:t>SpringWorks,</a:t>
            </a:r>
            <a:r>
              <a:rPr sz="1000" spc="-5" dirty="0">
                <a:solidFill>
                  <a:prstClr val="black"/>
                </a:solidFill>
                <a:cs typeface="Calibri"/>
              </a:rPr>
              <a:t> </a:t>
            </a:r>
            <a:r>
              <a:rPr sz="1000" spc="-10" dirty="0">
                <a:solidFill>
                  <a:prstClr val="black"/>
                </a:solidFill>
                <a:cs typeface="Calibri"/>
              </a:rPr>
              <a:t>member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EORTC</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Chair</a:t>
            </a:r>
            <a:r>
              <a:rPr sz="1000" spc="-5" dirty="0">
                <a:solidFill>
                  <a:prstClr val="black"/>
                </a:solidFill>
                <a:cs typeface="Calibri"/>
              </a:rPr>
              <a:t> </a:t>
            </a:r>
            <a:r>
              <a:rPr sz="1000" spc="-10" dirty="0">
                <a:solidFill>
                  <a:prstClr val="black"/>
                </a:solidFill>
                <a:cs typeface="Calibri"/>
              </a:rPr>
              <a:t>of</a:t>
            </a:r>
            <a:r>
              <a:rPr sz="1000" spc="204" dirty="0">
                <a:solidFill>
                  <a:prstClr val="black"/>
                </a:solidFill>
                <a:cs typeface="Calibri"/>
              </a:rPr>
              <a:t> </a:t>
            </a:r>
            <a:r>
              <a:rPr sz="1000" spc="-10" dirty="0">
                <a:solidFill>
                  <a:prstClr val="black"/>
                </a:solidFill>
                <a:cs typeface="Calibri"/>
              </a:rPr>
              <a:t>the</a:t>
            </a:r>
            <a:r>
              <a:rPr sz="1000" spc="204" dirty="0">
                <a:solidFill>
                  <a:prstClr val="black"/>
                </a:solidFill>
                <a:cs typeface="Calibri"/>
              </a:rPr>
              <a:t> </a:t>
            </a:r>
            <a:r>
              <a:rPr sz="1000" spc="-10" dirty="0">
                <a:solidFill>
                  <a:prstClr val="black"/>
                </a:solidFill>
                <a:cs typeface="Calibri"/>
              </a:rPr>
              <a:t>EORTC </a:t>
            </a:r>
            <a:r>
              <a:rPr sz="1000" spc="-215" dirty="0">
                <a:solidFill>
                  <a:prstClr val="black"/>
                </a:solidFill>
                <a:cs typeface="Calibri"/>
              </a:rPr>
              <a:t> </a:t>
            </a:r>
            <a:r>
              <a:rPr sz="1000" spc="-10" dirty="0">
                <a:solidFill>
                  <a:prstClr val="black"/>
                </a:solidFill>
                <a:cs typeface="Calibri"/>
              </a:rPr>
              <a:t>soft</a:t>
            </a:r>
            <a:r>
              <a:rPr sz="1000" spc="-5" dirty="0">
                <a:solidFill>
                  <a:prstClr val="black"/>
                </a:solidFill>
                <a:cs typeface="Calibri"/>
              </a:rPr>
              <a:t> </a:t>
            </a:r>
            <a:r>
              <a:rPr sz="1000" spc="-10" dirty="0">
                <a:solidFill>
                  <a:prstClr val="black"/>
                </a:solidFill>
                <a:cs typeface="Calibri"/>
              </a:rPr>
              <a:t>tissue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bone</a:t>
            </a:r>
            <a:r>
              <a:rPr sz="1000" spc="-5" dirty="0">
                <a:solidFill>
                  <a:prstClr val="black"/>
                </a:solidFill>
                <a:cs typeface="Calibri"/>
              </a:rPr>
              <a:t> </a:t>
            </a:r>
            <a:r>
              <a:rPr sz="1000" spc="-10" dirty="0">
                <a:solidFill>
                  <a:prstClr val="black"/>
                </a:solidFill>
                <a:cs typeface="Calibri"/>
              </a:rPr>
              <a:t>sarcoma</a:t>
            </a:r>
            <a:r>
              <a:rPr sz="1000" spc="-5" dirty="0">
                <a:solidFill>
                  <a:prstClr val="black"/>
                </a:solidFill>
                <a:cs typeface="Calibri"/>
              </a:rPr>
              <a:t> </a:t>
            </a:r>
            <a:r>
              <a:rPr sz="1000" spc="-10" dirty="0">
                <a:solidFill>
                  <a:prstClr val="black"/>
                </a:solidFill>
                <a:cs typeface="Calibri"/>
              </a:rPr>
              <a:t>group</a:t>
            </a:r>
            <a:r>
              <a:rPr sz="1000" spc="-5" dirty="0">
                <a:solidFill>
                  <a:prstClr val="black"/>
                </a:solidFill>
                <a:cs typeface="Calibri"/>
              </a:rPr>
              <a:t> </a:t>
            </a:r>
            <a:r>
              <a:rPr sz="1000" spc="-10" dirty="0">
                <a:solidFill>
                  <a:prstClr val="black"/>
                </a:solidFill>
                <a:cs typeface="Calibri"/>
              </a:rPr>
              <a:t>(STBSG);</a:t>
            </a:r>
            <a:r>
              <a:rPr sz="1000" spc="-5" dirty="0">
                <a:solidFill>
                  <a:prstClr val="black"/>
                </a:solidFill>
                <a:cs typeface="Calibri"/>
              </a:rPr>
              <a:t> </a:t>
            </a:r>
            <a:r>
              <a:rPr sz="1000" spc="-15" dirty="0">
                <a:solidFill>
                  <a:prstClr val="black"/>
                </a:solidFill>
                <a:cs typeface="Calibri"/>
              </a:rPr>
              <a:t>AK</a:t>
            </a:r>
            <a:r>
              <a:rPr sz="1000" spc="200" dirty="0">
                <a:solidFill>
                  <a:prstClr val="black"/>
                </a:solidFill>
                <a:cs typeface="Calibri"/>
              </a:rPr>
              <a:t> </a:t>
            </a:r>
            <a:r>
              <a:rPr sz="1000" spc="-10" dirty="0">
                <a:solidFill>
                  <a:prstClr val="black"/>
                </a:solidFill>
                <a:cs typeface="Calibri"/>
              </a:rPr>
              <a:t>has </a:t>
            </a:r>
            <a:r>
              <a:rPr sz="1000" spc="-215" dirty="0">
                <a:solidFill>
                  <a:prstClr val="black"/>
                </a:solidFill>
                <a:cs typeface="Calibri"/>
              </a:rPr>
              <a:t> </a:t>
            </a:r>
            <a:r>
              <a:rPr sz="1000" spc="-10" dirty="0">
                <a:solidFill>
                  <a:prstClr val="black"/>
                </a:solidFill>
                <a:cs typeface="Calibri"/>
              </a:rPr>
              <a:t>received honoraria </a:t>
            </a:r>
            <a:r>
              <a:rPr sz="1000" spc="-20"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spc="-10" dirty="0">
                <a:solidFill>
                  <a:prstClr val="black"/>
                </a:solidFill>
                <a:cs typeface="Calibri"/>
              </a:rPr>
              <a:t>advisory boards </a:t>
            </a:r>
            <a:r>
              <a:rPr sz="1000" spc="-15" dirty="0">
                <a:solidFill>
                  <a:prstClr val="black"/>
                </a:solidFill>
                <a:cs typeface="Calibri"/>
              </a:rPr>
              <a:t>for </a:t>
            </a:r>
            <a:r>
              <a:rPr sz="1000" spc="-10" dirty="0">
                <a:solidFill>
                  <a:prstClr val="black"/>
                </a:solidFill>
                <a:cs typeface="Calibri"/>
              </a:rPr>
              <a:t> Daiichi-Sankyo</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Otsuka</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invited</a:t>
            </a:r>
            <a:r>
              <a:rPr sz="1000" spc="-5" dirty="0">
                <a:solidFill>
                  <a:prstClr val="black"/>
                </a:solidFill>
                <a:cs typeface="Calibri"/>
              </a:rPr>
              <a:t> </a:t>
            </a:r>
            <a:r>
              <a:rPr sz="1000" spc="-15" dirty="0">
                <a:solidFill>
                  <a:prstClr val="black"/>
                </a:solidFill>
                <a:cs typeface="Calibri"/>
              </a:rPr>
              <a:t>speaker</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from </a:t>
            </a:r>
            <a:r>
              <a:rPr sz="1000" spc="-215" dirty="0">
                <a:solidFill>
                  <a:prstClr val="black"/>
                </a:solidFill>
                <a:cs typeface="Calibri"/>
              </a:rPr>
              <a:t> </a:t>
            </a:r>
            <a:r>
              <a:rPr sz="1000" spc="-10" dirty="0">
                <a:solidFill>
                  <a:prstClr val="black"/>
                </a:solidFill>
                <a:cs typeface="Calibri"/>
              </a:rPr>
              <a:t>Novartis,</a:t>
            </a:r>
            <a:r>
              <a:rPr sz="1000" spc="-5" dirty="0">
                <a:solidFill>
                  <a:prstClr val="black"/>
                </a:solidFill>
                <a:cs typeface="Calibri"/>
              </a:rPr>
              <a:t> </a:t>
            </a:r>
            <a:r>
              <a:rPr sz="1000" spc="-10" dirty="0">
                <a:solidFill>
                  <a:prstClr val="black"/>
                </a:solidFill>
                <a:cs typeface="Calibri"/>
              </a:rPr>
              <a:t>Taiho</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Eisai;</a:t>
            </a:r>
            <a:r>
              <a:rPr sz="1000" spc="-5" dirty="0">
                <a:solidFill>
                  <a:prstClr val="black"/>
                </a:solidFill>
                <a:cs typeface="Calibri"/>
              </a:rPr>
              <a:t> </a:t>
            </a:r>
            <a:r>
              <a:rPr sz="1000" spc="-15" dirty="0">
                <a:solidFill>
                  <a:prstClr val="black"/>
                </a:solidFill>
                <a:cs typeface="Calibri"/>
              </a:rPr>
              <a:t>KK</a:t>
            </a:r>
            <a:r>
              <a:rPr sz="1000" spc="-10" dirty="0">
                <a:solidFill>
                  <a:prstClr val="black"/>
                </a:solidFill>
                <a:cs typeface="Calibri"/>
              </a:rPr>
              <a:t> has</a:t>
            </a:r>
            <a:r>
              <a:rPr sz="1000" spc="-5" dirty="0">
                <a:solidFill>
                  <a:prstClr val="black"/>
                </a:solidFill>
                <a:cs typeface="Calibri"/>
              </a:rPr>
              <a:t> </a:t>
            </a:r>
            <a:r>
              <a:rPr sz="1000" spc="-10" dirty="0">
                <a:solidFill>
                  <a:prstClr val="black"/>
                </a:solidFill>
                <a:cs typeface="Calibri"/>
              </a:rPr>
              <a:t>received</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 participation </a:t>
            </a:r>
            <a:r>
              <a:rPr sz="1000" spc="-5" dirty="0">
                <a:solidFill>
                  <a:prstClr val="black"/>
                </a:solidFill>
                <a:cs typeface="Calibri"/>
              </a:rPr>
              <a:t>in </a:t>
            </a:r>
            <a:r>
              <a:rPr sz="1000" spc="-10" dirty="0">
                <a:solidFill>
                  <a:prstClr val="black"/>
                </a:solidFill>
                <a:cs typeface="Calibri"/>
              </a:rPr>
              <a:t>advisory board </a:t>
            </a:r>
            <a:r>
              <a:rPr sz="1000" spc="-15" dirty="0">
                <a:solidFill>
                  <a:prstClr val="black"/>
                </a:solidFill>
                <a:cs typeface="Calibri"/>
              </a:rPr>
              <a:t>for Bayer </a:t>
            </a:r>
            <a:r>
              <a:rPr sz="1000" spc="-10" dirty="0">
                <a:solidFill>
                  <a:prstClr val="black"/>
                </a:solidFill>
                <a:cs typeface="Calibri"/>
              </a:rPr>
              <a:t>and expert testi- </a:t>
            </a:r>
            <a:r>
              <a:rPr sz="1000" spc="-5" dirty="0">
                <a:solidFill>
                  <a:prstClr val="black"/>
                </a:solidFill>
                <a:cs typeface="Calibri"/>
              </a:rPr>
              <a:t> </a:t>
            </a:r>
            <a:r>
              <a:rPr sz="1000" spc="-10" dirty="0">
                <a:solidFill>
                  <a:prstClr val="black"/>
                </a:solidFill>
                <a:cs typeface="Calibri"/>
              </a:rPr>
              <a:t>mony </a:t>
            </a:r>
            <a:r>
              <a:rPr sz="1000" spc="-15" dirty="0">
                <a:solidFill>
                  <a:prstClr val="black"/>
                </a:solidFill>
                <a:cs typeface="Calibri"/>
              </a:rPr>
              <a:t>for </a:t>
            </a:r>
            <a:r>
              <a:rPr sz="1000" spc="-5" dirty="0">
                <a:solidFill>
                  <a:prstClr val="black"/>
                </a:solidFill>
                <a:cs typeface="Calibri"/>
              </a:rPr>
              <a:t>Eli Lilly </a:t>
            </a:r>
            <a:r>
              <a:rPr sz="1000" spc="-10" dirty="0">
                <a:solidFill>
                  <a:prstClr val="black"/>
                </a:solidFill>
                <a:cs typeface="Calibri"/>
              </a:rPr>
              <a:t>and Roche; ALC has received honoraria </a:t>
            </a:r>
            <a:r>
              <a:rPr sz="1000" spc="-15" dirty="0">
                <a:solidFill>
                  <a:prstClr val="black"/>
                </a:solidFill>
                <a:cs typeface="Calibri"/>
              </a:rPr>
              <a:t>for </a:t>
            </a:r>
            <a:r>
              <a:rPr sz="1000" spc="-10" dirty="0">
                <a:solidFill>
                  <a:prstClr val="black"/>
                </a:solidFill>
                <a:cs typeface="Calibri"/>
              </a:rPr>
              <a:t> participation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Deciphera</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5" dirty="0">
                <a:solidFill>
                  <a:prstClr val="black"/>
                </a:solidFill>
                <a:cs typeface="Calibri"/>
              </a:rPr>
              <a:t>Lilly, </a:t>
            </a:r>
            <a:r>
              <a:rPr sz="1000" spc="-10" dirty="0">
                <a:solidFill>
                  <a:prstClr val="black"/>
                </a:solidFill>
                <a:cs typeface="Calibri"/>
              </a:rPr>
              <a:t> invited</a:t>
            </a:r>
            <a:r>
              <a:rPr sz="1000" spc="-5" dirty="0">
                <a:solidFill>
                  <a:prstClr val="black"/>
                </a:solidFill>
                <a:cs typeface="Calibri"/>
              </a:rPr>
              <a:t> </a:t>
            </a:r>
            <a:r>
              <a:rPr sz="1000" spc="-15" dirty="0">
                <a:solidFill>
                  <a:prstClr val="black"/>
                </a:solidFill>
                <a:cs typeface="Calibri"/>
              </a:rPr>
              <a:t>speaker</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PharmaMar</a:t>
            </a:r>
            <a:r>
              <a:rPr sz="1000" spc="-5" dirty="0">
                <a:solidFill>
                  <a:prstClr val="black"/>
                </a:solidFill>
                <a:cs typeface="Calibri"/>
              </a:rPr>
              <a:t> </a:t>
            </a:r>
            <a:r>
              <a:rPr sz="1000" spc="-10" dirty="0">
                <a:solidFill>
                  <a:prstClr val="black"/>
                </a:solidFill>
                <a:cs typeface="Calibri"/>
              </a:rPr>
              <a:t>and</a:t>
            </a:r>
            <a:r>
              <a:rPr sz="1000" spc="210" dirty="0">
                <a:solidFill>
                  <a:prstClr val="black"/>
                </a:solidFill>
                <a:cs typeface="Calibri"/>
              </a:rPr>
              <a:t> </a:t>
            </a:r>
            <a:r>
              <a:rPr sz="1000" spc="-15" dirty="0">
                <a:solidFill>
                  <a:prstClr val="black"/>
                </a:solidFill>
                <a:cs typeface="Calibri"/>
              </a:rPr>
              <a:t>Bayer;</a:t>
            </a:r>
            <a:r>
              <a:rPr sz="1000" spc="200" dirty="0">
                <a:solidFill>
                  <a:prstClr val="black"/>
                </a:solidFill>
                <a:cs typeface="Calibri"/>
              </a:rPr>
              <a:t> </a:t>
            </a:r>
            <a:r>
              <a:rPr sz="1000" spc="-10" dirty="0">
                <a:solidFill>
                  <a:prstClr val="black"/>
                </a:solidFill>
                <a:cs typeface="Calibri"/>
              </a:rPr>
              <a:t>EL </a:t>
            </a:r>
            <a:r>
              <a:rPr sz="1000" spc="-5" dirty="0">
                <a:solidFill>
                  <a:prstClr val="black"/>
                </a:solidFill>
                <a:cs typeface="Calibri"/>
              </a:rPr>
              <a:t> </a:t>
            </a:r>
            <a:r>
              <a:rPr sz="1000" spc="-10" dirty="0">
                <a:solidFill>
                  <a:prstClr val="black"/>
                </a:solidFill>
                <a:cs typeface="Calibri"/>
              </a:rPr>
              <a:t>received honoraria from SpringWorks Therapeutics </a:t>
            </a:r>
            <a:r>
              <a:rPr sz="1000" spc="-20" dirty="0">
                <a:solidFill>
                  <a:prstClr val="black"/>
                </a:solidFill>
                <a:cs typeface="Calibri"/>
              </a:rPr>
              <a:t>for </a:t>
            </a:r>
            <a:r>
              <a:rPr sz="1000" spc="-5" dirty="0">
                <a:solidFill>
                  <a:prstClr val="black"/>
                </a:solidFill>
                <a:cs typeface="Calibri"/>
              </a:rPr>
              <a:t>sci- </a:t>
            </a:r>
            <a:r>
              <a:rPr sz="1000" dirty="0">
                <a:solidFill>
                  <a:prstClr val="black"/>
                </a:solidFill>
                <a:cs typeface="Calibri"/>
              </a:rPr>
              <a:t> </a:t>
            </a:r>
            <a:r>
              <a:rPr sz="1000" spc="-25" dirty="0">
                <a:solidFill>
                  <a:prstClr val="black"/>
                </a:solidFill>
                <a:cs typeface="Calibri"/>
              </a:rPr>
              <a:t>enti</a:t>
            </a:r>
            <a:r>
              <a:rPr sz="1000" spc="-25" dirty="0">
                <a:solidFill>
                  <a:prstClr val="black"/>
                </a:solidFill>
                <a:latin typeface="Lucida Sans Unicode"/>
                <a:cs typeface="Lucida Sans Unicode"/>
              </a:rPr>
              <a:t>fi</a:t>
            </a:r>
            <a:r>
              <a:rPr sz="1000" spc="-25" dirty="0">
                <a:solidFill>
                  <a:prstClr val="black"/>
                </a:solidFill>
                <a:cs typeface="Calibri"/>
              </a:rPr>
              <a:t>c</a:t>
            </a:r>
            <a:r>
              <a:rPr sz="1000" spc="-2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a:t>
            </a:r>
            <a:r>
              <a:rPr sz="1000" spc="-5" dirty="0">
                <a:solidFill>
                  <a:prstClr val="black"/>
                </a:solidFill>
                <a:cs typeface="Calibri"/>
              </a:rPr>
              <a:t> </a:t>
            </a:r>
            <a:r>
              <a:rPr sz="1000" spc="-10" dirty="0">
                <a:solidFill>
                  <a:prstClr val="black"/>
                </a:solidFill>
                <a:cs typeface="Calibri"/>
              </a:rPr>
              <a:t>participation</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member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the </a:t>
            </a:r>
            <a:r>
              <a:rPr sz="1000" spc="-5" dirty="0">
                <a:solidFill>
                  <a:prstClr val="black"/>
                </a:solidFill>
                <a:cs typeface="Calibri"/>
              </a:rPr>
              <a:t> </a:t>
            </a:r>
            <a:r>
              <a:rPr sz="1000" spc="-10" dirty="0">
                <a:solidFill>
                  <a:prstClr val="black"/>
                </a:solidFill>
                <a:cs typeface="Calibri"/>
              </a:rPr>
              <a:t>European</a:t>
            </a:r>
            <a:r>
              <a:rPr sz="1000" spc="-5" dirty="0">
                <a:solidFill>
                  <a:prstClr val="black"/>
                </a:solidFill>
                <a:cs typeface="Calibri"/>
              </a:rPr>
              <a:t> </a:t>
            </a:r>
            <a:r>
              <a:rPr sz="1000" spc="-15" dirty="0">
                <a:solidFill>
                  <a:prstClr val="black"/>
                </a:solidFill>
                <a:cs typeface="Calibri"/>
              </a:rPr>
              <a:t>Reference</a:t>
            </a:r>
            <a:r>
              <a:rPr sz="1000" spc="-10" dirty="0">
                <a:solidFill>
                  <a:prstClr val="black"/>
                </a:solidFill>
                <a:cs typeface="Calibri"/>
              </a:rPr>
              <a:t> Network</a:t>
            </a:r>
            <a:r>
              <a:rPr sz="1000" spc="-5" dirty="0">
                <a:solidFill>
                  <a:prstClr val="black"/>
                </a:solidFill>
                <a:cs typeface="Calibri"/>
              </a:rPr>
              <a:t> </a:t>
            </a:r>
            <a:r>
              <a:rPr sz="1000" spc="-10" dirty="0">
                <a:solidFill>
                  <a:prstClr val="black"/>
                </a:solidFill>
                <a:cs typeface="Calibri"/>
              </a:rPr>
              <a:t>GENTURIS;</a:t>
            </a:r>
            <a:r>
              <a:rPr sz="1000" spc="-5" dirty="0">
                <a:solidFill>
                  <a:prstClr val="black"/>
                </a:solidFill>
                <a:cs typeface="Calibri"/>
              </a:rPr>
              <a:t> </a:t>
            </a:r>
            <a:r>
              <a:rPr sz="1000" spc="-10" dirty="0">
                <a:solidFill>
                  <a:prstClr val="black"/>
                </a:solidFill>
                <a:cs typeface="Calibri"/>
              </a:rPr>
              <a:t>AL</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 </a:t>
            </a:r>
            <a:r>
              <a:rPr sz="1000" spc="-21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grants</a:t>
            </a:r>
            <a:r>
              <a:rPr sz="1000" spc="-5"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10" dirty="0">
                <a:solidFill>
                  <a:prstClr val="black"/>
                </a:solidFill>
                <a:cs typeface="Calibri"/>
              </a:rPr>
              <a:t>Johnson</a:t>
            </a:r>
            <a:r>
              <a:rPr sz="1000" spc="-5" dirty="0">
                <a:solidFill>
                  <a:prstClr val="black"/>
                </a:solidFill>
                <a:cs typeface="Calibri"/>
              </a:rPr>
              <a:t> </a:t>
            </a:r>
            <a:r>
              <a:rPr sz="1000" spc="-10" dirty="0">
                <a:solidFill>
                  <a:prstClr val="black"/>
                </a:solidFill>
                <a:cs typeface="Calibri"/>
              </a:rPr>
              <a:t>&amp;</a:t>
            </a:r>
            <a:r>
              <a:rPr sz="1000" spc="-5" dirty="0">
                <a:solidFill>
                  <a:prstClr val="black"/>
                </a:solidFill>
                <a:cs typeface="Calibri"/>
              </a:rPr>
              <a:t> </a:t>
            </a:r>
            <a:r>
              <a:rPr sz="1000" spc="-10" dirty="0">
                <a:solidFill>
                  <a:prstClr val="black"/>
                </a:solidFill>
                <a:cs typeface="Calibri"/>
              </a:rPr>
              <a:t>Johnson, </a:t>
            </a:r>
            <a:r>
              <a:rPr sz="1000" spc="-215" dirty="0">
                <a:solidFill>
                  <a:prstClr val="black"/>
                </a:solidFill>
                <a:cs typeface="Calibri"/>
              </a:rPr>
              <a:t> </a:t>
            </a:r>
            <a:r>
              <a:rPr sz="1000" spc="-10" dirty="0">
                <a:solidFill>
                  <a:prstClr val="black"/>
                </a:solidFill>
                <a:cs typeface="Calibri"/>
              </a:rPr>
              <a:t>Alphamed, Medacta and ImplanTec, non-remunerated ac- </a:t>
            </a:r>
            <a:r>
              <a:rPr sz="1000" spc="-5" dirty="0">
                <a:solidFill>
                  <a:prstClr val="black"/>
                </a:solidFill>
                <a:cs typeface="Calibri"/>
              </a:rPr>
              <a:t> tivities</a:t>
            </a:r>
            <a:r>
              <a:rPr sz="1000"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European</a:t>
            </a:r>
            <a:r>
              <a:rPr sz="1000" spc="-5" dirty="0">
                <a:solidFill>
                  <a:prstClr val="black"/>
                </a:solidFill>
                <a:cs typeface="Calibri"/>
              </a:rPr>
              <a:t> </a:t>
            </a:r>
            <a:r>
              <a:rPr sz="1000" spc="-10" dirty="0">
                <a:solidFill>
                  <a:prstClr val="black"/>
                </a:solidFill>
                <a:cs typeface="Calibri"/>
              </a:rPr>
              <a:t>Musculoskeletal</a:t>
            </a:r>
            <a:r>
              <a:rPr sz="1000" spc="-5" dirty="0">
                <a:solidFill>
                  <a:prstClr val="black"/>
                </a:solidFill>
                <a:cs typeface="Calibri"/>
              </a:rPr>
              <a:t> </a:t>
            </a:r>
            <a:r>
              <a:rPr sz="1000" spc="-10" dirty="0">
                <a:solidFill>
                  <a:prstClr val="black"/>
                </a:solidFill>
                <a:cs typeface="Calibri"/>
              </a:rPr>
              <a:t>Society</a:t>
            </a:r>
            <a:r>
              <a:rPr sz="1000" spc="-5" dirty="0">
                <a:solidFill>
                  <a:prstClr val="black"/>
                </a:solidFill>
                <a:cs typeface="Calibri"/>
              </a:rPr>
              <a:t> </a:t>
            </a:r>
            <a:r>
              <a:rPr sz="1000" spc="-10" dirty="0">
                <a:solidFill>
                  <a:prstClr val="black"/>
                </a:solidFill>
                <a:cs typeface="Calibri"/>
              </a:rPr>
              <a:t>(EMSOS), </a:t>
            </a:r>
            <a:r>
              <a:rPr sz="1000" spc="-5" dirty="0">
                <a:solidFill>
                  <a:prstClr val="black"/>
                </a:solidFill>
                <a:cs typeface="Calibri"/>
              </a:rPr>
              <a:t> </a:t>
            </a:r>
            <a:r>
              <a:rPr sz="1000" spc="-10" dirty="0">
                <a:solidFill>
                  <a:prstClr val="black"/>
                </a:solidFill>
                <a:cs typeface="Calibri"/>
              </a:rPr>
              <a:t>Austrian</a:t>
            </a:r>
            <a:r>
              <a:rPr sz="1000" spc="-5" dirty="0">
                <a:solidFill>
                  <a:prstClr val="black"/>
                </a:solidFill>
                <a:cs typeface="Calibri"/>
              </a:rPr>
              <a:t> Society</a:t>
            </a:r>
            <a:r>
              <a:rPr sz="1000"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Orthopaedic</a:t>
            </a:r>
            <a:r>
              <a:rPr sz="1000" spc="-5" dirty="0">
                <a:solidFill>
                  <a:prstClr val="black"/>
                </a:solidFill>
                <a:cs typeface="Calibri"/>
              </a:rPr>
              <a:t> </a:t>
            </a:r>
            <a:r>
              <a:rPr sz="1000" spc="-10" dirty="0">
                <a:solidFill>
                  <a:prstClr val="black"/>
                </a:solidFill>
                <a:cs typeface="Calibri"/>
              </a:rPr>
              <a:t>Surgeons</a:t>
            </a:r>
            <a:r>
              <a:rPr sz="1000" spc="-5" dirty="0">
                <a:solidFill>
                  <a:prstClr val="black"/>
                </a:solidFill>
                <a:cs typeface="Calibri"/>
              </a:rPr>
              <a:t> </a:t>
            </a:r>
            <a:r>
              <a:rPr sz="1000" spc="-10" dirty="0">
                <a:solidFill>
                  <a:prstClr val="black"/>
                </a:solidFill>
                <a:cs typeface="Calibri"/>
              </a:rPr>
              <a:t>(OGO)</a:t>
            </a:r>
            <a:r>
              <a:rPr sz="1000" spc="-5"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membership of CTOS; ALP has received honoraria </a:t>
            </a:r>
            <a:r>
              <a:rPr sz="1000" spc="-15" dirty="0">
                <a:solidFill>
                  <a:prstClr val="black"/>
                </a:solidFill>
                <a:cs typeface="Calibri"/>
              </a:rPr>
              <a:t>as </a:t>
            </a:r>
            <a:r>
              <a:rPr sz="1000" spc="-10" dirty="0">
                <a:solidFill>
                  <a:prstClr val="black"/>
                </a:solidFill>
                <a:cs typeface="Calibri"/>
              </a:rPr>
              <a:t>invited </a:t>
            </a:r>
            <a:r>
              <a:rPr sz="1000" spc="-5" dirty="0">
                <a:solidFill>
                  <a:prstClr val="black"/>
                </a:solidFill>
                <a:cs typeface="Calibri"/>
              </a:rPr>
              <a:t> </a:t>
            </a:r>
            <a:r>
              <a:rPr sz="1000" spc="-15" dirty="0">
                <a:solidFill>
                  <a:prstClr val="black"/>
                </a:solidFill>
                <a:cs typeface="Calibri"/>
              </a:rPr>
              <a:t>speaker for </a:t>
            </a:r>
            <a:r>
              <a:rPr sz="1000" spc="-20" dirty="0">
                <a:solidFill>
                  <a:prstClr val="black"/>
                </a:solidFill>
                <a:cs typeface="Calibri"/>
              </a:rPr>
              <a:t>PharmaMar, </a:t>
            </a:r>
            <a:r>
              <a:rPr sz="1000" spc="-10" dirty="0">
                <a:solidFill>
                  <a:prstClr val="black"/>
                </a:solidFill>
                <a:cs typeface="Calibri"/>
              </a:rPr>
              <a:t>institutional </a:t>
            </a:r>
            <a:r>
              <a:rPr sz="1000" spc="-15" dirty="0">
                <a:solidFill>
                  <a:prstClr val="black"/>
                </a:solidFill>
                <a:cs typeface="Calibri"/>
              </a:rPr>
              <a:t>research </a:t>
            </a:r>
            <a:r>
              <a:rPr sz="1000" spc="-5" dirty="0">
                <a:solidFill>
                  <a:prstClr val="black"/>
                </a:solidFill>
                <a:cs typeface="Calibri"/>
              </a:rPr>
              <a:t>funding </a:t>
            </a:r>
            <a:r>
              <a:rPr sz="1000" spc="-10" dirty="0">
                <a:solidFill>
                  <a:prstClr val="black"/>
                </a:solidFill>
                <a:cs typeface="Calibri"/>
              </a:rPr>
              <a:t>from </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Spanish</a:t>
            </a:r>
            <a:r>
              <a:rPr sz="1000" spc="-5" dirty="0">
                <a:solidFill>
                  <a:prstClr val="black"/>
                </a:solidFill>
                <a:cs typeface="Calibri"/>
              </a:rPr>
              <a:t> </a:t>
            </a:r>
            <a:r>
              <a:rPr sz="1000" spc="-10" dirty="0">
                <a:solidFill>
                  <a:prstClr val="black"/>
                </a:solidFill>
                <a:cs typeface="Calibri"/>
              </a:rPr>
              <a:t>Health</a:t>
            </a:r>
            <a:r>
              <a:rPr sz="1000" spc="-5" dirty="0">
                <a:solidFill>
                  <a:prstClr val="black"/>
                </a:solidFill>
                <a:cs typeface="Calibri"/>
              </a:rPr>
              <a:t> </a:t>
            </a:r>
            <a:r>
              <a:rPr sz="1000" spc="-15" dirty="0">
                <a:solidFill>
                  <a:prstClr val="black"/>
                </a:solidFill>
                <a:cs typeface="Calibri"/>
              </a:rPr>
              <a:t>Ministry,</a:t>
            </a:r>
            <a:r>
              <a:rPr sz="1000" spc="-10" dirty="0">
                <a:solidFill>
                  <a:prstClr val="black"/>
                </a:solidFill>
                <a:cs typeface="Calibri"/>
              </a:rPr>
              <a:t> reported</a:t>
            </a:r>
            <a:r>
              <a:rPr sz="1000" spc="-5" dirty="0">
                <a:solidFill>
                  <a:prstClr val="black"/>
                </a:solidFill>
                <a:cs typeface="Calibri"/>
              </a:rPr>
              <a:t> </a:t>
            </a:r>
            <a:r>
              <a:rPr sz="1000" spc="-10" dirty="0">
                <a:solidFill>
                  <a:prstClr val="black"/>
                </a:solidFill>
                <a:cs typeface="Calibri"/>
              </a:rPr>
              <a:t>non-remunerated </a:t>
            </a:r>
            <a:r>
              <a:rPr sz="1000" spc="-5" dirty="0">
                <a:solidFill>
                  <a:prstClr val="black"/>
                </a:solidFill>
                <a:cs typeface="Calibri"/>
              </a:rPr>
              <a:t> activities</a:t>
            </a:r>
            <a:r>
              <a:rPr sz="1000"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PI</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20" dirty="0">
                <a:solidFill>
                  <a:prstClr val="black"/>
                </a:solidFill>
                <a:cs typeface="Calibri"/>
              </a:rPr>
              <a:t>PharmaMar,</a:t>
            </a:r>
            <a:r>
              <a:rPr sz="1000" spc="-15" dirty="0">
                <a:solidFill>
                  <a:prstClr val="black"/>
                </a:solidFill>
                <a:cs typeface="Calibri"/>
              </a:rPr>
              <a:t> </a:t>
            </a:r>
            <a:r>
              <a:rPr sz="1000" spc="-10" dirty="0">
                <a:solidFill>
                  <a:prstClr val="black"/>
                </a:solidFill>
                <a:cs typeface="Calibri"/>
              </a:rPr>
              <a:t>Cebiotex,</a:t>
            </a:r>
            <a:r>
              <a:rPr sz="1000" spc="-5" dirty="0">
                <a:solidFill>
                  <a:prstClr val="black"/>
                </a:solidFill>
                <a:cs typeface="Calibri"/>
              </a:rPr>
              <a:t> </a:t>
            </a:r>
            <a:r>
              <a:rPr sz="1000" spc="-10" dirty="0">
                <a:solidFill>
                  <a:prstClr val="black"/>
                </a:solidFill>
                <a:cs typeface="Calibri"/>
              </a:rPr>
              <a:t>Deciphera,</a:t>
            </a:r>
            <a:r>
              <a:rPr sz="1000" spc="-5" dirty="0">
                <a:solidFill>
                  <a:prstClr val="black"/>
                </a:solidFill>
                <a:cs typeface="Calibri"/>
              </a:rPr>
              <a:t> </a:t>
            </a:r>
            <a:r>
              <a:rPr sz="1000" spc="-15" dirty="0">
                <a:solidFill>
                  <a:prstClr val="black"/>
                </a:solidFill>
                <a:cs typeface="Calibri"/>
              </a:rPr>
              <a:t>Lilly, </a:t>
            </a:r>
            <a:r>
              <a:rPr sz="1000" spc="-215" dirty="0">
                <a:solidFill>
                  <a:prstClr val="black"/>
                </a:solidFill>
                <a:cs typeface="Calibri"/>
              </a:rPr>
              <a:t> </a:t>
            </a:r>
            <a:r>
              <a:rPr sz="1000" spc="-10" dirty="0">
                <a:solidFill>
                  <a:prstClr val="black"/>
                </a:solidFill>
                <a:cs typeface="Calibri"/>
              </a:rPr>
              <a:t>GSK,</a:t>
            </a:r>
            <a:r>
              <a:rPr sz="1000" spc="-5" dirty="0">
                <a:solidFill>
                  <a:prstClr val="black"/>
                </a:solidFill>
                <a:cs typeface="Calibri"/>
              </a:rPr>
              <a:t> </a:t>
            </a:r>
            <a:r>
              <a:rPr sz="1000" spc="-10" dirty="0">
                <a:solidFill>
                  <a:prstClr val="black"/>
                </a:solidFill>
                <a:cs typeface="Calibri"/>
              </a:rPr>
              <a:t>Daiichi,</a:t>
            </a:r>
            <a:r>
              <a:rPr sz="1000" spc="-5" dirty="0">
                <a:solidFill>
                  <a:prstClr val="black"/>
                </a:solidFill>
                <a:cs typeface="Calibri"/>
              </a:rPr>
              <a:t> </a:t>
            </a:r>
            <a:r>
              <a:rPr sz="1000" spc="-10" dirty="0">
                <a:solidFill>
                  <a:prstClr val="black"/>
                </a:solidFill>
                <a:cs typeface="Calibri"/>
              </a:rPr>
              <a:t>Epizyme,</a:t>
            </a:r>
            <a:r>
              <a:rPr sz="1000" spc="-5" dirty="0">
                <a:solidFill>
                  <a:prstClr val="black"/>
                </a:solidFill>
                <a:cs typeface="Calibri"/>
              </a:rPr>
              <a:t> </a:t>
            </a:r>
            <a:r>
              <a:rPr sz="1000" spc="-10" dirty="0">
                <a:solidFill>
                  <a:prstClr val="black"/>
                </a:solidFill>
                <a:cs typeface="Calibri"/>
              </a:rPr>
              <a:t>Advenchen</a:t>
            </a:r>
            <a:r>
              <a:rPr sz="1000" spc="-5" dirty="0">
                <a:solidFill>
                  <a:prstClr val="black"/>
                </a:solidFill>
                <a:cs typeface="Calibri"/>
              </a:rPr>
              <a:t> </a:t>
            </a:r>
            <a:r>
              <a:rPr sz="1000" spc="-10" dirty="0">
                <a:solidFill>
                  <a:prstClr val="black"/>
                </a:solidFill>
                <a:cs typeface="Calibri"/>
              </a:rPr>
              <a:t>Laboratories,</a:t>
            </a:r>
            <a:r>
              <a:rPr sz="1000" spc="-5" dirty="0">
                <a:solidFill>
                  <a:prstClr val="black"/>
                </a:solidFill>
                <a:cs typeface="Calibri"/>
              </a:rPr>
              <a:t> </a:t>
            </a:r>
            <a:r>
              <a:rPr sz="1000" spc="-10" dirty="0">
                <a:solidFill>
                  <a:prstClr val="black"/>
                </a:solidFill>
                <a:cs typeface="Calibri"/>
              </a:rPr>
              <a:t>Novartis, </a:t>
            </a:r>
            <a:r>
              <a:rPr sz="1000" spc="-5" dirty="0">
                <a:solidFill>
                  <a:prstClr val="black"/>
                </a:solidFill>
                <a:cs typeface="Calibri"/>
              </a:rPr>
              <a:t> </a:t>
            </a:r>
            <a:r>
              <a:rPr sz="1000" spc="-10" dirty="0">
                <a:solidFill>
                  <a:prstClr val="black"/>
                </a:solidFill>
                <a:cs typeface="Calibri"/>
              </a:rPr>
              <a:t>Karyopharm,</a:t>
            </a:r>
            <a:r>
              <a:rPr sz="1000" spc="-5" dirty="0">
                <a:solidFill>
                  <a:prstClr val="black"/>
                </a:solidFill>
                <a:cs typeface="Calibri"/>
              </a:rPr>
              <a:t> Blueprint</a:t>
            </a:r>
            <a:r>
              <a:rPr sz="1000" dirty="0">
                <a:solidFill>
                  <a:prstClr val="black"/>
                </a:solidFill>
                <a:cs typeface="Calibri"/>
              </a:rPr>
              <a:t> </a:t>
            </a:r>
            <a:r>
              <a:rPr sz="1000" spc="-10" dirty="0">
                <a:solidFill>
                  <a:prstClr val="black"/>
                </a:solidFill>
                <a:cs typeface="Calibri"/>
              </a:rPr>
              <a:t>medicines,</a:t>
            </a:r>
            <a:r>
              <a:rPr sz="1000" spc="-5" dirty="0">
                <a:solidFill>
                  <a:prstClr val="black"/>
                </a:solidFill>
                <a:cs typeface="Calibri"/>
              </a:rPr>
              <a:t> </a:t>
            </a:r>
            <a:r>
              <a:rPr sz="1000" spc="-10" dirty="0">
                <a:solidFill>
                  <a:prstClr val="black"/>
                </a:solidFill>
                <a:cs typeface="Calibri"/>
              </a:rPr>
              <a:t>GEIS</a:t>
            </a:r>
            <a:r>
              <a:rPr sz="1000" spc="-5" dirty="0">
                <a:solidFill>
                  <a:prstClr val="black"/>
                </a:solidFill>
                <a:cs typeface="Calibri"/>
              </a:rPr>
              <a:t> </a:t>
            </a:r>
            <a:r>
              <a:rPr sz="1000" spc="-10" dirty="0">
                <a:solidFill>
                  <a:prstClr val="black"/>
                </a:solidFill>
                <a:cs typeface="Calibri"/>
              </a:rPr>
              <a:t>and</a:t>
            </a:r>
            <a:r>
              <a:rPr sz="1000" spc="204" dirty="0">
                <a:solidFill>
                  <a:prstClr val="black"/>
                </a:solidFill>
                <a:cs typeface="Calibri"/>
              </a:rPr>
              <a:t> </a:t>
            </a:r>
            <a:r>
              <a:rPr sz="1000" spc="-10" dirty="0">
                <a:solidFill>
                  <a:prstClr val="black"/>
                </a:solidFill>
                <a:cs typeface="Calibri"/>
              </a:rPr>
              <a:t>other</a:t>
            </a:r>
            <a:r>
              <a:rPr sz="1000" spc="204" dirty="0">
                <a:solidFill>
                  <a:prstClr val="black"/>
                </a:solidFill>
                <a:cs typeface="Calibri"/>
              </a:rPr>
              <a:t> </a:t>
            </a:r>
            <a:r>
              <a:rPr sz="1000" spc="-10" dirty="0">
                <a:solidFill>
                  <a:prstClr val="black"/>
                </a:solidFill>
                <a:cs typeface="Calibri"/>
              </a:rPr>
              <a:t>activity </a:t>
            </a:r>
            <a:r>
              <a:rPr sz="1000" spc="-21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EORTC; JMB has received honoraria </a:t>
            </a:r>
            <a:r>
              <a:rPr sz="1000" spc="-15" dirty="0">
                <a:solidFill>
                  <a:prstClr val="black"/>
                </a:solidFill>
                <a:cs typeface="Calibri"/>
              </a:rPr>
              <a:t>for expert </a:t>
            </a:r>
            <a:r>
              <a:rPr sz="1000" spc="-10" dirty="0">
                <a:solidFill>
                  <a:prstClr val="black"/>
                </a:solidFill>
                <a:cs typeface="Calibri"/>
              </a:rPr>
              <a:t>testimony </a:t>
            </a:r>
            <a:r>
              <a:rPr sz="1000" spc="-5" dirty="0">
                <a:solidFill>
                  <a:prstClr val="black"/>
                </a:solidFill>
                <a:cs typeface="Calibri"/>
              </a:rPr>
              <a:t> </a:t>
            </a:r>
            <a:r>
              <a:rPr sz="1000" spc="-15" dirty="0">
                <a:solidFill>
                  <a:prstClr val="black"/>
                </a:solidFill>
                <a:cs typeface="Calibri"/>
              </a:rPr>
              <a:t>for Lilly, </a:t>
            </a:r>
            <a:r>
              <a:rPr sz="1000" spc="-20" dirty="0">
                <a:solidFill>
                  <a:prstClr val="black"/>
                </a:solidFill>
                <a:cs typeface="Calibri"/>
              </a:rPr>
              <a:t>PharmaMar, </a:t>
            </a:r>
            <a:r>
              <a:rPr sz="1000" spc="-10" dirty="0">
                <a:solidFill>
                  <a:prstClr val="black"/>
                </a:solidFill>
                <a:cs typeface="Calibri"/>
              </a:rPr>
              <a:t>Eisai, </a:t>
            </a:r>
            <a:r>
              <a:rPr sz="1000" spc="-30" dirty="0">
                <a:solidFill>
                  <a:prstClr val="black"/>
                </a:solidFill>
                <a:cs typeface="Calibri"/>
              </a:rPr>
              <a:t>Bayer, </a:t>
            </a:r>
            <a:r>
              <a:rPr sz="1000" spc="-10" dirty="0">
                <a:solidFill>
                  <a:prstClr val="black"/>
                </a:solidFill>
                <a:cs typeface="Calibri"/>
              </a:rPr>
              <a:t>invited </a:t>
            </a:r>
            <a:r>
              <a:rPr sz="1000" spc="-15" dirty="0">
                <a:solidFill>
                  <a:prstClr val="black"/>
                </a:solidFill>
                <a:cs typeface="Calibri"/>
              </a:rPr>
              <a:t>speaker fee </a:t>
            </a:r>
            <a:r>
              <a:rPr sz="1000" spc="-10" dirty="0">
                <a:solidFill>
                  <a:prstClr val="black"/>
                </a:solidFill>
                <a:cs typeface="Calibri"/>
              </a:rPr>
              <a:t>from </a:t>
            </a:r>
            <a:r>
              <a:rPr sz="1000" spc="-5" dirty="0">
                <a:solidFill>
                  <a:prstClr val="black"/>
                </a:solidFill>
                <a:cs typeface="Calibri"/>
              </a:rPr>
              <a:t> </a:t>
            </a:r>
            <a:r>
              <a:rPr sz="1000" spc="-20" dirty="0">
                <a:solidFill>
                  <a:prstClr val="black"/>
                </a:solidFill>
                <a:cs typeface="Calibri"/>
              </a:rPr>
              <a:t>PharmaMar,</a:t>
            </a:r>
            <a:r>
              <a:rPr sz="1000" spc="-1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20" dirty="0">
                <a:solidFill>
                  <a:prstClr val="black"/>
                </a:solidFill>
                <a:cs typeface="Calibri"/>
              </a:rPr>
              <a:t>PharmaMar,</a:t>
            </a:r>
            <a:r>
              <a:rPr sz="1000" spc="-15" dirty="0">
                <a:solidFill>
                  <a:prstClr val="black"/>
                </a:solidFill>
                <a:cs typeface="Calibri"/>
              </a:rPr>
              <a:t> </a:t>
            </a:r>
            <a:r>
              <a:rPr sz="1000" spc="-10" dirty="0">
                <a:solidFill>
                  <a:prstClr val="black"/>
                </a:solidFill>
                <a:cs typeface="Calibri"/>
              </a:rPr>
              <a:t>Eisai, </a:t>
            </a:r>
            <a:r>
              <a:rPr sz="1000" spc="-5" dirty="0">
                <a:solidFill>
                  <a:prstClr val="black"/>
                </a:solidFill>
                <a:cs typeface="Calibri"/>
              </a:rPr>
              <a:t> </a:t>
            </a:r>
            <a:r>
              <a:rPr sz="1000" spc="-10" dirty="0">
                <a:solidFill>
                  <a:prstClr val="black"/>
                </a:solidFill>
                <a:cs typeface="Calibri"/>
              </a:rPr>
              <a:t>Novartis, Immix Biopharma, Lixte, Karyopharm, </a:t>
            </a:r>
            <a:r>
              <a:rPr sz="1000" spc="-30" dirty="0">
                <a:solidFill>
                  <a:prstClr val="black"/>
                </a:solidFill>
                <a:cs typeface="Calibri"/>
              </a:rPr>
              <a:t>Bayer, </a:t>
            </a:r>
            <a:r>
              <a:rPr sz="1000" spc="-10" dirty="0">
                <a:solidFill>
                  <a:prstClr val="black"/>
                </a:solidFill>
                <a:cs typeface="Calibri"/>
              </a:rPr>
              <a:t>Cel- </a:t>
            </a:r>
            <a:r>
              <a:rPr sz="1000" spc="-5" dirty="0">
                <a:solidFill>
                  <a:prstClr val="black"/>
                </a:solidFill>
                <a:cs typeface="Calibri"/>
              </a:rPr>
              <a:t> </a:t>
            </a:r>
            <a:r>
              <a:rPr sz="1000" spc="-10" dirty="0">
                <a:solidFill>
                  <a:prstClr val="black"/>
                </a:solidFill>
                <a:cs typeface="Calibri"/>
              </a:rPr>
              <a:t>gene,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a:t>
            </a:r>
            <a:r>
              <a:rPr sz="1000" spc="-40" dirty="0">
                <a:solidFill>
                  <a:prstClr val="black"/>
                </a:solidFill>
                <a:cs typeface="Calibri"/>
              </a:rPr>
              <a:t> </a:t>
            </a:r>
            <a:r>
              <a:rPr sz="1000" spc="-10" dirty="0">
                <a:solidFill>
                  <a:prstClr val="black"/>
                </a:solidFill>
                <a:cs typeface="Calibri"/>
              </a:rPr>
              <a:t>BMS, </a:t>
            </a:r>
            <a:r>
              <a:rPr sz="1000" spc="-5" dirty="0">
                <a:solidFill>
                  <a:prstClr val="black"/>
                </a:solidFill>
                <a:cs typeface="Calibri"/>
              </a:rPr>
              <a:t>Blueprint </a:t>
            </a:r>
            <a:r>
              <a:rPr sz="1000" spc="-10" dirty="0">
                <a:solidFill>
                  <a:prstClr val="black"/>
                </a:solidFill>
                <a:cs typeface="Calibri"/>
              </a:rPr>
              <a:t>Medicines, Deciphera, Nektar </a:t>
            </a:r>
            <a:r>
              <a:rPr sz="1000" spc="-5" dirty="0">
                <a:solidFill>
                  <a:prstClr val="black"/>
                </a:solidFill>
                <a:cs typeface="Calibri"/>
              </a:rPr>
              <a:t> </a:t>
            </a:r>
            <a:r>
              <a:rPr sz="1000" spc="-10" dirty="0">
                <a:solidFill>
                  <a:prstClr val="black"/>
                </a:solidFill>
                <a:cs typeface="Calibri"/>
              </a:rPr>
              <a:t>Therapeutics,</a:t>
            </a:r>
            <a:r>
              <a:rPr sz="1000" spc="-5" dirty="0">
                <a:solidFill>
                  <a:prstClr val="black"/>
                </a:solidFill>
                <a:cs typeface="Calibri"/>
              </a:rPr>
              <a:t> </a:t>
            </a:r>
            <a:r>
              <a:rPr sz="1000" spc="-10" dirty="0">
                <a:solidFill>
                  <a:prstClr val="black"/>
                </a:solidFill>
                <a:cs typeface="Calibri"/>
              </a:rPr>
              <a:t>Forma,</a:t>
            </a:r>
            <a:r>
              <a:rPr sz="1000" spc="-5" dirty="0">
                <a:solidFill>
                  <a:prstClr val="black"/>
                </a:solidFill>
                <a:cs typeface="Calibri"/>
              </a:rPr>
              <a:t> </a:t>
            </a:r>
            <a:r>
              <a:rPr sz="1000" spc="-10" dirty="0">
                <a:solidFill>
                  <a:prstClr val="black"/>
                </a:solidFill>
                <a:cs typeface="Calibri"/>
              </a:rPr>
              <a:t>Amgen,</a:t>
            </a:r>
            <a:r>
              <a:rPr sz="1000" spc="-5" dirty="0">
                <a:solidFill>
                  <a:prstClr val="black"/>
                </a:solidFill>
                <a:cs typeface="Calibri"/>
              </a:rPr>
              <a:t> </a:t>
            </a:r>
            <a:r>
              <a:rPr sz="1000" spc="-10" dirty="0">
                <a:solidFill>
                  <a:prstClr val="black"/>
                </a:solidFill>
                <a:cs typeface="Calibri"/>
              </a:rPr>
              <a:t>Daiichi-Sankyo,</a:t>
            </a:r>
            <a:r>
              <a:rPr sz="1000" spc="-5" dirty="0">
                <a:solidFill>
                  <a:prstClr val="black"/>
                </a:solidFill>
                <a:cs typeface="Calibri"/>
              </a:rPr>
              <a:t> </a:t>
            </a:r>
            <a:r>
              <a:rPr sz="1000" spc="-15" dirty="0">
                <a:solidFill>
                  <a:prstClr val="black"/>
                </a:solidFill>
                <a:cs typeface="Calibri"/>
              </a:rPr>
              <a:t>Lilly,</a:t>
            </a:r>
            <a:r>
              <a:rPr sz="1000" spc="-10" dirty="0">
                <a:solidFill>
                  <a:prstClr val="black"/>
                </a:solidFill>
                <a:cs typeface="Calibri"/>
              </a:rPr>
              <a:t> AROG </a:t>
            </a:r>
            <a:r>
              <a:rPr sz="1000" spc="-5" dirty="0">
                <a:solidFill>
                  <a:prstClr val="black"/>
                </a:solidFill>
                <a:cs typeface="Calibri"/>
              </a:rPr>
              <a:t> </a:t>
            </a:r>
            <a:r>
              <a:rPr sz="1000" spc="-10" dirty="0">
                <a:solidFill>
                  <a:prstClr val="black"/>
                </a:solidFill>
                <a:cs typeface="Calibri"/>
              </a:rPr>
              <a:t>Pharmaceutcials, Adaptimmune and GSK; OM has received </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participation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MSD, </a:t>
            </a:r>
            <a:r>
              <a:rPr sz="1000" spc="-5" dirty="0">
                <a:solidFill>
                  <a:prstClr val="black"/>
                </a:solidFill>
                <a:cs typeface="Calibri"/>
              </a:rPr>
              <a:t> </a:t>
            </a:r>
            <a:r>
              <a:rPr sz="1000" spc="-10" dirty="0">
                <a:solidFill>
                  <a:prstClr val="black"/>
                </a:solidFill>
                <a:cs typeface="Calibri"/>
              </a:rPr>
              <a:t>Megapharm, </a:t>
            </a:r>
            <a:r>
              <a:rPr sz="1000" spc="-15" dirty="0">
                <a:solidFill>
                  <a:prstClr val="black"/>
                </a:solidFill>
                <a:cs typeface="Calibri"/>
              </a:rPr>
              <a:t>AstraZeneca, </a:t>
            </a:r>
            <a:r>
              <a:rPr sz="1000" spc="-20" dirty="0">
                <a:solidFill>
                  <a:prstClr val="black"/>
                </a:solidFill>
                <a:cs typeface="Calibri"/>
              </a:rPr>
              <a:t>Takeda</a:t>
            </a:r>
            <a:r>
              <a:rPr sz="1000" spc="-15" dirty="0">
                <a:solidFill>
                  <a:prstClr val="black"/>
                </a:solidFill>
                <a:cs typeface="Calibri"/>
              </a:rPr>
              <a:t> </a:t>
            </a:r>
            <a:r>
              <a:rPr sz="1000" spc="-10" dirty="0">
                <a:solidFill>
                  <a:prstClr val="black"/>
                </a:solidFill>
                <a:cs typeface="Calibri"/>
              </a:rPr>
              <a:t>and Progenetics, invited </a:t>
            </a:r>
            <a:r>
              <a:rPr sz="1000" spc="-5" dirty="0">
                <a:solidFill>
                  <a:prstClr val="black"/>
                </a:solidFill>
                <a:cs typeface="Calibri"/>
              </a:rPr>
              <a:t> </a:t>
            </a:r>
            <a:r>
              <a:rPr sz="1000" spc="-15" dirty="0">
                <a:solidFill>
                  <a:prstClr val="black"/>
                </a:solidFill>
                <a:cs typeface="Calibri"/>
              </a:rPr>
              <a:t>speaker fees </a:t>
            </a:r>
            <a:r>
              <a:rPr sz="1000" spc="-10" dirty="0">
                <a:solidFill>
                  <a:prstClr val="black"/>
                </a:solidFill>
                <a:cs typeface="Calibri"/>
              </a:rPr>
              <a:t>from </a:t>
            </a:r>
            <a:r>
              <a:rPr sz="1000" spc="-5" dirty="0">
                <a:solidFill>
                  <a:prstClr val="black"/>
                </a:solidFill>
                <a:cs typeface="Calibri"/>
              </a:rPr>
              <a:t>MSD </a:t>
            </a:r>
            <a:r>
              <a:rPr sz="1000" spc="-10" dirty="0">
                <a:solidFill>
                  <a:prstClr val="black"/>
                </a:solidFill>
                <a:cs typeface="Calibri"/>
              </a:rPr>
              <a:t>and Roche; </a:t>
            </a:r>
            <a:r>
              <a:rPr sz="1000" spc="-5" dirty="0">
                <a:solidFill>
                  <a:prstClr val="black"/>
                </a:solidFill>
                <a:cs typeface="Calibri"/>
              </a:rPr>
              <a:t>CM </a:t>
            </a:r>
            <a:r>
              <a:rPr sz="1000" spc="-10" dirty="0">
                <a:solidFill>
                  <a:prstClr val="black"/>
                </a:solidFill>
                <a:cs typeface="Calibri"/>
              </a:rPr>
              <a:t>has performed non- </a:t>
            </a:r>
            <a:r>
              <a:rPr sz="1000" spc="-5" dirty="0">
                <a:solidFill>
                  <a:prstClr val="black"/>
                </a:solidFill>
                <a:cs typeface="Calibri"/>
              </a:rPr>
              <a:t> </a:t>
            </a:r>
            <a:r>
              <a:rPr sz="1000" spc="-10" dirty="0">
                <a:solidFill>
                  <a:prstClr val="black"/>
                </a:solidFill>
                <a:cs typeface="Calibri"/>
              </a:rPr>
              <a:t>remunerated</a:t>
            </a:r>
            <a:r>
              <a:rPr sz="1000" spc="-5" dirty="0">
                <a:solidFill>
                  <a:prstClr val="black"/>
                </a:solidFill>
                <a:cs typeface="Calibri"/>
              </a:rPr>
              <a:t> </a:t>
            </a:r>
            <a:r>
              <a:rPr sz="1000" spc="-10" dirty="0">
                <a:solidFill>
                  <a:prstClr val="black"/>
                </a:solidFill>
                <a:cs typeface="Calibri"/>
              </a:rPr>
              <a:t>activities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International</a:t>
            </a:r>
            <a:r>
              <a:rPr sz="1000" spc="-5" dirty="0">
                <a:solidFill>
                  <a:prstClr val="black"/>
                </a:solidFill>
                <a:cs typeface="Calibri"/>
              </a:rPr>
              <a:t> </a:t>
            </a:r>
            <a:r>
              <a:rPr sz="1000" spc="-10" dirty="0">
                <a:solidFill>
                  <a:prstClr val="black"/>
                </a:solidFill>
                <a:cs typeface="Calibri"/>
              </a:rPr>
              <a:t>Cancer</a:t>
            </a:r>
            <a:r>
              <a:rPr sz="1000" spc="-5" dirty="0">
                <a:solidFill>
                  <a:prstClr val="black"/>
                </a:solidFill>
                <a:cs typeface="Calibri"/>
              </a:rPr>
              <a:t> </a:t>
            </a:r>
            <a:r>
              <a:rPr sz="1000" spc="-10" dirty="0">
                <a:solidFill>
                  <a:prstClr val="black"/>
                </a:solidFill>
                <a:cs typeface="Calibri"/>
              </a:rPr>
              <a:t>Imaging </a:t>
            </a:r>
            <a:r>
              <a:rPr sz="1000" spc="-5" dirty="0">
                <a:solidFill>
                  <a:prstClr val="black"/>
                </a:solidFill>
                <a:cs typeface="Calibri"/>
              </a:rPr>
              <a:t> Society </a:t>
            </a:r>
            <a:r>
              <a:rPr sz="1000" spc="-10" dirty="0">
                <a:solidFill>
                  <a:prstClr val="black"/>
                </a:solidFill>
                <a:cs typeface="Calibri"/>
              </a:rPr>
              <a:t>and EORTC STBSG; </a:t>
            </a:r>
            <a:r>
              <a:rPr sz="1000" spc="-5" dirty="0">
                <a:solidFill>
                  <a:prstClr val="black"/>
                </a:solidFill>
                <a:cs typeface="Calibri"/>
              </a:rPr>
              <a:t>OMi </a:t>
            </a:r>
            <a:r>
              <a:rPr sz="1000" spc="-10" dirty="0">
                <a:solidFill>
                  <a:prstClr val="black"/>
                </a:solidFill>
                <a:cs typeface="Calibri"/>
              </a:rPr>
              <a:t>has received honoraria </a:t>
            </a:r>
            <a:r>
              <a:rPr sz="1000" spc="-15" dirty="0">
                <a:solidFill>
                  <a:prstClr val="black"/>
                </a:solidFill>
                <a:cs typeface="Calibri"/>
              </a:rPr>
              <a:t>for </a:t>
            </a:r>
            <a:r>
              <a:rPr sz="1000" spc="-10" dirty="0">
                <a:solidFill>
                  <a:prstClr val="black"/>
                </a:solidFill>
                <a:cs typeface="Calibri"/>
              </a:rPr>
              <a:t> participation </a:t>
            </a:r>
            <a:r>
              <a:rPr sz="1000" spc="-5" dirty="0">
                <a:solidFill>
                  <a:prstClr val="black"/>
                </a:solidFill>
                <a:cs typeface="Calibri"/>
              </a:rPr>
              <a:t>in </a:t>
            </a:r>
            <a:r>
              <a:rPr sz="1000" spc="-10" dirty="0">
                <a:solidFill>
                  <a:prstClr val="black"/>
                </a:solidFill>
                <a:cs typeface="Calibri"/>
              </a:rPr>
              <a:t>advisory boards </a:t>
            </a:r>
            <a:r>
              <a:rPr sz="1000" spc="-15" dirty="0">
                <a:solidFill>
                  <a:prstClr val="black"/>
                </a:solidFill>
                <a:cs typeface="Calibri"/>
              </a:rPr>
              <a:t>for </a:t>
            </a:r>
            <a:r>
              <a:rPr sz="1000" spc="-30" dirty="0">
                <a:solidFill>
                  <a:prstClr val="black"/>
                </a:solidFill>
                <a:cs typeface="Calibri"/>
              </a:rPr>
              <a:t>Bayer, </a:t>
            </a:r>
            <a:r>
              <a:rPr sz="1000" spc="-5" dirty="0">
                <a:solidFill>
                  <a:prstClr val="black"/>
                </a:solidFill>
                <a:cs typeface="Calibri"/>
              </a:rPr>
              <a:t>Blueprint Medi- </a:t>
            </a:r>
            <a:r>
              <a:rPr sz="1000" dirty="0">
                <a:solidFill>
                  <a:prstClr val="black"/>
                </a:solidFill>
                <a:cs typeface="Calibri"/>
              </a:rPr>
              <a:t> </a:t>
            </a:r>
            <a:r>
              <a:rPr sz="1000" spc="-10" dirty="0">
                <a:solidFill>
                  <a:prstClr val="black"/>
                </a:solidFill>
                <a:cs typeface="Calibri"/>
              </a:rPr>
              <a:t>cines, MSD,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 </a:t>
            </a:r>
            <a:r>
              <a:rPr sz="1000" spc="-10" dirty="0">
                <a:solidFill>
                  <a:prstClr val="black"/>
                </a:solidFill>
                <a:cs typeface="Calibri"/>
              </a:rPr>
              <a:t>invited </a:t>
            </a:r>
            <a:r>
              <a:rPr sz="1000" spc="-15" dirty="0">
                <a:solidFill>
                  <a:prstClr val="black"/>
                </a:solidFill>
                <a:cs typeface="Calibri"/>
              </a:rPr>
              <a:t>speaker fees </a:t>
            </a:r>
            <a:r>
              <a:rPr sz="1000" spc="-10" dirty="0">
                <a:solidFill>
                  <a:prstClr val="black"/>
                </a:solidFill>
                <a:cs typeface="Calibri"/>
              </a:rPr>
              <a:t>from </a:t>
            </a:r>
            <a:r>
              <a:rPr sz="1000" spc="-5" dirty="0">
                <a:solidFill>
                  <a:prstClr val="black"/>
                </a:solidFill>
                <a:cs typeface="Calibri"/>
              </a:rPr>
              <a:t>BMS, Eli </a:t>
            </a:r>
            <a:r>
              <a:rPr sz="1000" spc="-15" dirty="0">
                <a:solidFill>
                  <a:prstClr val="black"/>
                </a:solidFill>
                <a:cs typeface="Calibri"/>
              </a:rPr>
              <a:t>Lilly, </a:t>
            </a:r>
            <a:r>
              <a:rPr sz="1000" spc="-10" dirty="0">
                <a:solidFill>
                  <a:prstClr val="black"/>
                </a:solidFill>
                <a:cs typeface="Calibri"/>
              </a:rPr>
              <a:t> Ipsen, Roche and </a:t>
            </a:r>
            <a:r>
              <a:rPr sz="1000" spc="-20" dirty="0">
                <a:solidFill>
                  <a:prstClr val="black"/>
                </a:solidFill>
                <a:cs typeface="Calibri"/>
              </a:rPr>
              <a:t>Servier, </a:t>
            </a:r>
            <a:r>
              <a:rPr sz="1000" spc="-10" dirty="0">
                <a:solidFill>
                  <a:prstClr val="black"/>
                </a:solidFill>
                <a:cs typeface="Calibri"/>
              </a:rPr>
              <a:t>institutional </a:t>
            </a:r>
            <a:r>
              <a:rPr sz="1000" spc="-15" dirty="0">
                <a:solidFill>
                  <a:prstClr val="black"/>
                </a:solidFill>
                <a:cs typeface="Calibri"/>
              </a:rPr>
              <a:t>research for </a:t>
            </a:r>
            <a:r>
              <a:rPr sz="1000" spc="-5" dirty="0">
                <a:solidFill>
                  <a:prstClr val="black"/>
                </a:solidFill>
                <a:cs typeface="Calibri"/>
              </a:rPr>
              <a:t>Blueprint </a:t>
            </a:r>
            <a:r>
              <a:rPr sz="1000" dirty="0">
                <a:solidFill>
                  <a:prstClr val="black"/>
                </a:solidFill>
                <a:cs typeface="Calibri"/>
              </a:rPr>
              <a:t> </a:t>
            </a:r>
            <a:r>
              <a:rPr sz="1000" spc="-10" dirty="0">
                <a:solidFill>
                  <a:prstClr val="black"/>
                </a:solidFill>
                <a:cs typeface="Calibri"/>
              </a:rPr>
              <a:t>Medicines,</a:t>
            </a:r>
            <a:r>
              <a:rPr sz="1000" spc="-5" dirty="0">
                <a:solidFill>
                  <a:prstClr val="black"/>
                </a:solidFill>
                <a:cs typeface="Calibri"/>
              </a:rPr>
              <a:t> </a:t>
            </a:r>
            <a:r>
              <a:rPr sz="1000" spc="-30" dirty="0">
                <a:solidFill>
                  <a:prstClr val="black"/>
                </a:solidFill>
                <a:cs typeface="Calibri"/>
              </a:rPr>
              <a:t>Bayer,</a:t>
            </a:r>
            <a:r>
              <a:rPr sz="1000" spc="-25" dirty="0">
                <a:solidFill>
                  <a:prstClr val="black"/>
                </a:solidFill>
                <a:cs typeface="Calibri"/>
              </a:rPr>
              <a:t> </a:t>
            </a:r>
            <a:r>
              <a:rPr sz="1000" spc="-10" dirty="0">
                <a:solidFill>
                  <a:prstClr val="black"/>
                </a:solidFill>
                <a:cs typeface="Calibri"/>
              </a:rPr>
              <a:t>Epizyme</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Eli-Lilly;</a:t>
            </a:r>
            <a:r>
              <a:rPr sz="1000" dirty="0">
                <a:solidFill>
                  <a:prstClr val="black"/>
                </a:solidFill>
                <a:cs typeface="Calibri"/>
              </a:rPr>
              <a:t> </a:t>
            </a:r>
            <a:r>
              <a:rPr sz="1000" spc="-5" dirty="0">
                <a:solidFill>
                  <a:prstClr val="black"/>
                </a:solidFill>
                <a:cs typeface="Calibri"/>
              </a:rPr>
              <a:t>BM</a:t>
            </a:r>
            <a:r>
              <a:rPr sz="1000"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 </a:t>
            </a:r>
            <a:r>
              <a:rPr sz="1000" spc="-5" dirty="0">
                <a:solidFill>
                  <a:prstClr val="black"/>
                </a:solidFill>
                <a:cs typeface="Calibri"/>
              </a:rPr>
              <a:t> </a:t>
            </a:r>
            <a:r>
              <a:rPr sz="1000" spc="-10" dirty="0">
                <a:solidFill>
                  <a:prstClr val="black"/>
                </a:solidFill>
                <a:cs typeface="Calibri"/>
              </a:rPr>
              <a:t>honoraria from </a:t>
            </a:r>
            <a:r>
              <a:rPr sz="1000" spc="-5" dirty="0">
                <a:solidFill>
                  <a:prstClr val="black"/>
                </a:solidFill>
                <a:cs typeface="Calibri"/>
              </a:rPr>
              <a:t>Clinigen </a:t>
            </a:r>
            <a:r>
              <a:rPr sz="1000" spc="-15" dirty="0">
                <a:solidFill>
                  <a:prstClr val="black"/>
                </a:solidFill>
                <a:cs typeface="Calibri"/>
              </a:rPr>
              <a:t>as </a:t>
            </a:r>
            <a:r>
              <a:rPr sz="1000" spc="-10" dirty="0">
                <a:solidFill>
                  <a:prstClr val="black"/>
                </a:solidFill>
                <a:cs typeface="Calibri"/>
              </a:rPr>
              <a:t>invited </a:t>
            </a:r>
            <a:r>
              <a:rPr sz="1000" spc="-15" dirty="0">
                <a:solidFill>
                  <a:prstClr val="black"/>
                </a:solidFill>
                <a:cs typeface="Calibri"/>
              </a:rPr>
              <a:t>speaker; </a:t>
            </a:r>
            <a:r>
              <a:rPr sz="1000" spc="-10" dirty="0">
                <a:solidFill>
                  <a:prstClr val="black"/>
                </a:solidFill>
                <a:cs typeface="Calibri"/>
              </a:rPr>
              <a:t>EP has received </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participation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SynOx, </a:t>
            </a:r>
            <a:r>
              <a:rPr sz="1000" spc="-5" dirty="0">
                <a:solidFill>
                  <a:prstClr val="black"/>
                </a:solidFill>
                <a:cs typeface="Calibri"/>
              </a:rPr>
              <a:t> </a:t>
            </a:r>
            <a:r>
              <a:rPr sz="1000" spc="-10" dirty="0">
                <a:solidFill>
                  <a:prstClr val="black"/>
                </a:solidFill>
                <a:cs typeface="Calibri"/>
              </a:rPr>
              <a:t>Daiichi-Sankyo and Deciphera Pharmaceuticals and invited </a:t>
            </a:r>
            <a:r>
              <a:rPr sz="1000" spc="-5" dirty="0">
                <a:solidFill>
                  <a:prstClr val="black"/>
                </a:solidFill>
                <a:cs typeface="Calibri"/>
              </a:rPr>
              <a:t> </a:t>
            </a:r>
            <a:r>
              <a:rPr sz="1000" spc="-15" dirty="0">
                <a:solidFill>
                  <a:prstClr val="black"/>
                </a:solidFill>
                <a:cs typeface="Calibri"/>
              </a:rPr>
              <a:t>speaker fees </a:t>
            </a:r>
            <a:r>
              <a:rPr sz="1000" spc="-10" dirty="0">
                <a:solidFill>
                  <a:prstClr val="black"/>
                </a:solidFill>
                <a:cs typeface="Calibri"/>
              </a:rPr>
              <a:t>from Peer View Educational; MAP has received </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participation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Roche, </a:t>
            </a:r>
            <a:r>
              <a:rPr sz="1000" spc="-5" dirty="0">
                <a:solidFill>
                  <a:prstClr val="black"/>
                </a:solidFill>
                <a:cs typeface="Calibri"/>
              </a:rPr>
              <a:t> </a:t>
            </a:r>
            <a:r>
              <a:rPr sz="1000" spc="-10" dirty="0">
                <a:solidFill>
                  <a:prstClr val="black"/>
                </a:solidFill>
                <a:cs typeface="Calibri"/>
              </a:rPr>
              <a:t>invited</a:t>
            </a:r>
            <a:r>
              <a:rPr sz="1000" spc="-5" dirty="0">
                <a:solidFill>
                  <a:prstClr val="black"/>
                </a:solidFill>
                <a:cs typeface="Calibri"/>
              </a:rPr>
              <a:t> </a:t>
            </a:r>
            <a:r>
              <a:rPr sz="1000" spc="-15" dirty="0">
                <a:solidFill>
                  <a:prstClr val="black"/>
                </a:solidFill>
                <a:cs typeface="Calibri"/>
              </a:rPr>
              <a:t>speaker</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a:t>
            </a:r>
            <a:r>
              <a:rPr sz="1000" spc="-5" dirty="0">
                <a:solidFill>
                  <a:prstClr val="black"/>
                </a:solidFill>
                <a:cs typeface="Calibri"/>
              </a:rPr>
              <a:t>Eli</a:t>
            </a:r>
            <a:r>
              <a:rPr sz="1000" dirty="0">
                <a:solidFill>
                  <a:prstClr val="black"/>
                </a:solidFill>
                <a:cs typeface="Calibri"/>
              </a:rPr>
              <a:t> </a:t>
            </a:r>
            <a:r>
              <a:rPr sz="1000" spc="-15" dirty="0">
                <a:solidFill>
                  <a:prstClr val="black"/>
                </a:solidFill>
                <a:cs typeface="Calibri"/>
              </a:rPr>
              <a:t>Lilly,</a:t>
            </a:r>
            <a:r>
              <a:rPr sz="1000" spc="195" dirty="0">
                <a:solidFill>
                  <a:prstClr val="black"/>
                </a:solidFill>
                <a:cs typeface="Calibri"/>
              </a:rPr>
              <a:t>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a:t>
            </a:r>
            <a:r>
              <a:rPr sz="1000" spc="140" dirty="0">
                <a:solidFill>
                  <a:prstClr val="black"/>
                </a:solidFill>
                <a:cs typeface="Calibri"/>
              </a:rPr>
              <a:t> </a:t>
            </a:r>
            <a:r>
              <a:rPr sz="1000" spc="-10" dirty="0">
                <a:solidFill>
                  <a:prstClr val="black"/>
                </a:solidFill>
                <a:cs typeface="Calibri"/>
              </a:rPr>
              <a:t>and</a:t>
            </a:r>
            <a:r>
              <a:rPr sz="1000" spc="204" dirty="0">
                <a:solidFill>
                  <a:prstClr val="black"/>
                </a:solidFill>
                <a:cs typeface="Calibri"/>
              </a:rPr>
              <a:t> </a:t>
            </a:r>
            <a:r>
              <a:rPr sz="1000" spc="-10" dirty="0">
                <a:solidFill>
                  <a:prstClr val="black"/>
                </a:solidFill>
                <a:cs typeface="Calibri"/>
              </a:rPr>
              <a:t>Novartis, </a:t>
            </a:r>
            <a:r>
              <a:rPr sz="1000" spc="-5" dirty="0">
                <a:solidFill>
                  <a:prstClr val="black"/>
                </a:solidFill>
                <a:cs typeface="Calibri"/>
              </a:rPr>
              <a:t> </a:t>
            </a:r>
            <a:r>
              <a:rPr sz="1000" spc="-10" dirty="0">
                <a:solidFill>
                  <a:prstClr val="black"/>
                </a:solidFill>
                <a:cs typeface="Calibri"/>
              </a:rPr>
              <a:t>expert testimony </a:t>
            </a:r>
            <a:r>
              <a:rPr sz="1000" spc="-15" dirty="0">
                <a:solidFill>
                  <a:prstClr val="black"/>
                </a:solidFill>
                <a:cs typeface="Calibri"/>
              </a:rPr>
              <a:t>from </a:t>
            </a:r>
            <a:r>
              <a:rPr sz="1000" spc="-10" dirty="0">
                <a:solidFill>
                  <a:prstClr val="black"/>
                </a:solidFill>
                <a:cs typeface="Calibri"/>
              </a:rPr>
              <a:t>Blueprints Medicine and institutional </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grant from Novartis; SPN</a:t>
            </a:r>
            <a:r>
              <a:rPr sz="1000" spc="204" dirty="0">
                <a:solidFill>
                  <a:prstClr val="black"/>
                </a:solidFill>
                <a:cs typeface="Calibri"/>
              </a:rPr>
              <a:t> </a:t>
            </a:r>
            <a:r>
              <a:rPr sz="1000" spc="-10" dirty="0">
                <a:solidFill>
                  <a:prstClr val="black"/>
                </a:solidFill>
                <a:cs typeface="Calibri"/>
              </a:rPr>
              <a:t>has received</a:t>
            </a:r>
            <a:r>
              <a:rPr sz="1000" spc="204" dirty="0">
                <a:solidFill>
                  <a:prstClr val="black"/>
                </a:solidFill>
                <a:cs typeface="Calibri"/>
              </a:rPr>
              <a:t> </a:t>
            </a:r>
            <a:r>
              <a:rPr sz="1000" spc="-10" dirty="0">
                <a:solidFill>
                  <a:prstClr val="black"/>
                </a:solidFill>
                <a:cs typeface="Calibri"/>
              </a:rPr>
              <a:t>honoraria </a:t>
            </a:r>
            <a:r>
              <a:rPr sz="1000" spc="-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spc="-10" dirty="0">
                <a:solidFill>
                  <a:prstClr val="black"/>
                </a:solidFill>
                <a:cs typeface="Calibri"/>
              </a:rPr>
              <a:t>advisory board </a:t>
            </a:r>
            <a:r>
              <a:rPr sz="1000" spc="-15" dirty="0">
                <a:solidFill>
                  <a:prstClr val="black"/>
                </a:solidFill>
                <a:cs typeface="Calibri"/>
              </a:rPr>
              <a:t>for </a:t>
            </a:r>
            <a:r>
              <a:rPr sz="1000" spc="-10" dirty="0">
                <a:solidFill>
                  <a:prstClr val="black"/>
                </a:solidFill>
                <a:cs typeface="Calibri"/>
              </a:rPr>
              <a:t>Immunocore; PR has </a:t>
            </a:r>
            <a:r>
              <a:rPr sz="1000" spc="-5" dirty="0">
                <a:solidFill>
                  <a:prstClr val="black"/>
                </a:solidFill>
                <a:cs typeface="Calibri"/>
              </a:rPr>
              <a:t> </a:t>
            </a:r>
            <a:r>
              <a:rPr sz="1000" spc="-10" dirty="0">
                <a:solidFill>
                  <a:prstClr val="black"/>
                </a:solidFill>
                <a:cs typeface="Calibri"/>
              </a:rPr>
              <a:t>received honoraria </a:t>
            </a:r>
            <a:r>
              <a:rPr sz="1000" spc="-20"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spc="-10" dirty="0">
                <a:solidFill>
                  <a:prstClr val="black"/>
                </a:solidFill>
                <a:cs typeface="Calibri"/>
              </a:rPr>
              <a:t>advisory boards </a:t>
            </a:r>
            <a:r>
              <a:rPr sz="1000" spc="-15" dirty="0">
                <a:solidFill>
                  <a:prstClr val="black"/>
                </a:solidFill>
                <a:cs typeface="Calibri"/>
              </a:rPr>
              <a:t>for </a:t>
            </a:r>
            <a:r>
              <a:rPr sz="1000" spc="-10" dirty="0">
                <a:solidFill>
                  <a:prstClr val="black"/>
                </a:solidFill>
                <a:cs typeface="Calibri"/>
              </a:rPr>
              <a:t> </a:t>
            </a:r>
            <a:r>
              <a:rPr sz="1000" spc="-30" dirty="0">
                <a:solidFill>
                  <a:prstClr val="black"/>
                </a:solidFill>
                <a:cs typeface="Calibri"/>
              </a:rPr>
              <a:t>Bayer, </a:t>
            </a:r>
            <a:r>
              <a:rPr sz="1000" spc="-5" dirty="0">
                <a:solidFill>
                  <a:prstClr val="black"/>
                </a:solidFill>
                <a:cs typeface="Calibri"/>
              </a:rPr>
              <a:t>Clinigen, </a:t>
            </a:r>
            <a:r>
              <a:rPr sz="1000" spc="-10" dirty="0">
                <a:solidFill>
                  <a:prstClr val="black"/>
                </a:solidFill>
                <a:cs typeface="Calibri"/>
              </a:rPr>
              <a:t>Roche, MSD, Deciphera, Mundibiopharma, </a:t>
            </a:r>
            <a:r>
              <a:rPr sz="1000" spc="-5" dirty="0">
                <a:solidFill>
                  <a:prstClr val="black"/>
                </a:solidFill>
                <a:cs typeface="Calibri"/>
              </a:rPr>
              <a:t> </a:t>
            </a:r>
            <a:r>
              <a:rPr sz="1000" spc="-20" dirty="0">
                <a:solidFill>
                  <a:prstClr val="black"/>
                </a:solidFill>
                <a:cs typeface="Calibri"/>
              </a:rPr>
              <a:t>PharmaMar, </a:t>
            </a:r>
            <a:r>
              <a:rPr sz="1000" spc="-5" dirty="0">
                <a:solidFill>
                  <a:prstClr val="black"/>
                </a:solidFill>
                <a:cs typeface="Calibri"/>
              </a:rPr>
              <a:t>Blueprint </a:t>
            </a:r>
            <a:r>
              <a:rPr sz="1000" spc="-10" dirty="0">
                <a:solidFill>
                  <a:prstClr val="black"/>
                </a:solidFill>
                <a:cs typeface="Calibri"/>
              </a:rPr>
              <a:t>Medicines, invited </a:t>
            </a:r>
            <a:r>
              <a:rPr sz="1000" spc="-15" dirty="0">
                <a:solidFill>
                  <a:prstClr val="black"/>
                </a:solidFill>
                <a:cs typeface="Calibri"/>
              </a:rPr>
              <a:t>speaker fees </a:t>
            </a:r>
            <a:r>
              <a:rPr sz="1000" spc="-10" dirty="0">
                <a:solidFill>
                  <a:prstClr val="black"/>
                </a:solidFill>
                <a:cs typeface="Calibri"/>
              </a:rPr>
              <a:t>from </a:t>
            </a:r>
            <a:r>
              <a:rPr sz="1000" spc="-5" dirty="0">
                <a:solidFill>
                  <a:prstClr val="black"/>
                </a:solidFill>
                <a:cs typeface="Calibri"/>
              </a:rPr>
              <a:t> </a:t>
            </a:r>
            <a:r>
              <a:rPr sz="1000" spc="-15" dirty="0">
                <a:solidFill>
                  <a:prstClr val="black"/>
                </a:solidFill>
                <a:cs typeface="Calibri"/>
              </a:rPr>
              <a:t>Lilly,</a:t>
            </a:r>
            <a:r>
              <a:rPr sz="1000" spc="-10" dirty="0">
                <a:solidFill>
                  <a:prstClr val="black"/>
                </a:solidFill>
                <a:cs typeface="Calibri"/>
              </a:rPr>
              <a:t> </a:t>
            </a:r>
            <a:r>
              <a:rPr sz="1000" spc="-20" dirty="0">
                <a:solidFill>
                  <a:prstClr val="black"/>
                </a:solidFill>
                <a:cs typeface="Calibri"/>
              </a:rPr>
              <a:t>PharmaMar,</a:t>
            </a:r>
            <a:r>
              <a:rPr sz="1000" spc="-1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20" dirty="0">
                <a:solidFill>
                  <a:prstClr val="black"/>
                </a:solidFill>
                <a:cs typeface="Calibri"/>
              </a:rPr>
              <a:t>PharmaMar, </a:t>
            </a:r>
            <a:r>
              <a:rPr sz="1000" spc="-215" dirty="0">
                <a:solidFill>
                  <a:prstClr val="black"/>
                </a:solidFill>
                <a:cs typeface="Calibri"/>
              </a:rPr>
              <a:t> </a:t>
            </a:r>
            <a:r>
              <a:rPr sz="1000" spc="-10" dirty="0">
                <a:solidFill>
                  <a:prstClr val="black"/>
                </a:solidFill>
                <a:cs typeface="Calibri"/>
              </a:rPr>
              <a:t>Karyopharm,</a:t>
            </a:r>
            <a:r>
              <a:rPr sz="1000" spc="270" dirty="0">
                <a:solidFill>
                  <a:prstClr val="black"/>
                </a:solidFill>
                <a:cs typeface="Calibri"/>
              </a:rPr>
              <a:t>   </a:t>
            </a:r>
            <a:r>
              <a:rPr sz="1000" spc="-10" dirty="0">
                <a:solidFill>
                  <a:prstClr val="black"/>
                </a:solidFill>
                <a:cs typeface="Calibri"/>
              </a:rPr>
              <a:t>SpringWorks,</a:t>
            </a:r>
            <a:r>
              <a:rPr sz="1000" spc="270" dirty="0">
                <a:solidFill>
                  <a:prstClr val="black"/>
                </a:solidFill>
                <a:cs typeface="Calibri"/>
              </a:rPr>
              <a:t>   </a:t>
            </a:r>
            <a:r>
              <a:rPr sz="1000" spc="-10" dirty="0">
                <a:solidFill>
                  <a:prstClr val="black"/>
                </a:solidFill>
                <a:cs typeface="Calibri"/>
              </a:rPr>
              <a:t>AROG</a:t>
            </a:r>
            <a:r>
              <a:rPr sz="1000" spc="270" dirty="0">
                <a:solidFill>
                  <a:prstClr val="black"/>
                </a:solidFill>
                <a:cs typeface="Calibri"/>
              </a:rPr>
              <a:t>  </a:t>
            </a:r>
            <a:r>
              <a:rPr sz="1000" spc="275" dirty="0">
                <a:solidFill>
                  <a:prstClr val="black"/>
                </a:solidFill>
                <a:cs typeface="Calibri"/>
              </a:rPr>
              <a:t> </a:t>
            </a:r>
            <a:r>
              <a:rPr sz="1000" spc="-10" dirty="0">
                <a:solidFill>
                  <a:prstClr val="black"/>
                </a:solidFill>
                <a:cs typeface="Calibri"/>
              </a:rPr>
              <a:t>Pharmaceuticals,</a:t>
            </a:r>
            <a:endParaRPr sz="1000">
              <a:solidFill>
                <a:prstClr val="black"/>
              </a:solidFill>
              <a:cs typeface="Calibri"/>
            </a:endParaRPr>
          </a:p>
          <a:p>
            <a:pPr marL="556260">
              <a:spcBef>
                <a:spcPts val="725"/>
              </a:spcBef>
              <a:tabLst>
                <a:tab pos="2833370" algn="l"/>
              </a:tabLst>
            </a:pPr>
            <a:r>
              <a:rPr sz="900" spc="-20" dirty="0">
                <a:solidFill>
                  <a:srgbClr val="007FAC"/>
                </a:solidFill>
                <a:latin typeface="Arial MT"/>
                <a:cs typeface="Arial MT"/>
              </a:rPr>
              <a:t>https://doi.org</a:t>
            </a:r>
            <a:r>
              <a:rPr sz="900" spc="-10" dirty="0">
                <a:solidFill>
                  <a:srgbClr val="007FAC"/>
                </a:solidFill>
                <a:latin typeface="Arial MT"/>
                <a:cs typeface="Arial MT"/>
              </a:rPr>
              <a:t>/</a:t>
            </a:r>
            <a:r>
              <a:rPr sz="900" spc="-65" dirty="0">
                <a:solidFill>
                  <a:srgbClr val="007FAC"/>
                </a:solidFill>
                <a:latin typeface="Arial MT"/>
                <a:cs typeface="Arial MT"/>
                <a:hlinkClick r:id="rId2"/>
              </a:rPr>
              <a:t>10.1016/j.annonc.2021.08.1995</a:t>
            </a:r>
            <a:r>
              <a:rPr sz="900" dirty="0">
                <a:solidFill>
                  <a:srgbClr val="007FAC"/>
                </a:solidFill>
                <a:latin typeface="Arial MT"/>
                <a:cs typeface="Arial MT"/>
                <a:hlinkClick r:id="rId2"/>
              </a:rPr>
              <a:t>	</a:t>
            </a:r>
            <a:r>
              <a:rPr sz="900" spc="-10" dirty="0">
                <a:solidFill>
                  <a:prstClr val="black"/>
                </a:solidFill>
                <a:latin typeface="Arial MT"/>
                <a:cs typeface="Arial MT"/>
                <a:hlinkClick r:id="rId2"/>
              </a:rPr>
              <a:t>1533</a:t>
            </a:r>
            <a:endParaRPr sz="900">
              <a:solidFill>
                <a:prstClr val="black"/>
              </a:solidFill>
              <a:latin typeface="Arial MT"/>
              <a:cs typeface="Arial MT"/>
            </a:endParaRPr>
          </a:p>
        </p:txBody>
      </p:sp>
      <p:sp>
        <p:nvSpPr>
          <p:cNvPr id="4" name="object 4"/>
          <p:cNvSpPr txBox="1"/>
          <p:nvPr/>
        </p:nvSpPr>
        <p:spPr>
          <a:xfrm>
            <a:off x="890909"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5" name="object 5"/>
          <p:cNvSpPr txBox="1"/>
          <p:nvPr/>
        </p:nvSpPr>
        <p:spPr>
          <a:xfrm>
            <a:off x="7554850"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40" dirty="0">
                <a:solidFill>
                  <a:srgbClr val="DAC0CE"/>
                </a:solidFill>
                <a:latin typeface="Arial MT"/>
                <a:cs typeface="Arial MT"/>
              </a:rPr>
              <a:t> </a:t>
            </a:r>
            <a:r>
              <a:rPr sz="1200" spc="-30" dirty="0">
                <a:solidFill>
                  <a:srgbClr val="DAC0CE"/>
                </a:solidFill>
                <a:latin typeface="Arial MT"/>
                <a:cs typeface="Arial MT"/>
              </a:rPr>
              <a:t>of</a:t>
            </a:r>
            <a:r>
              <a:rPr sz="1200" spc="30"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6" name="object 6"/>
          <p:cNvSpPr txBox="1"/>
          <p:nvPr/>
        </p:nvSpPr>
        <p:spPr>
          <a:xfrm>
            <a:off x="890909" y="9690626"/>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rPr>
              <a:t>Volume</a:t>
            </a:r>
            <a:r>
              <a:rPr sz="900" spc="40" dirty="0">
                <a:solidFill>
                  <a:prstClr val="black"/>
                </a:solidFill>
                <a:latin typeface="Arial MT"/>
                <a:cs typeface="Arial MT"/>
              </a:rPr>
              <a:t> </a:t>
            </a:r>
            <a:r>
              <a:rPr sz="900" spc="-75" dirty="0">
                <a:solidFill>
                  <a:prstClr val="black"/>
                </a:solidFill>
                <a:latin typeface="Arial MT"/>
                <a:cs typeface="Arial MT"/>
              </a:rPr>
              <a:t>32</a:t>
            </a:r>
            <a:r>
              <a:rPr sz="900" spc="235"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85" dirty="0">
                <a:solidFill>
                  <a:prstClr val="black"/>
                </a:solidFill>
                <a:latin typeface="Arial MT"/>
                <a:cs typeface="Arial MT"/>
              </a:rPr>
              <a:t>Issue</a:t>
            </a:r>
            <a:r>
              <a:rPr sz="900" spc="45" dirty="0">
                <a:solidFill>
                  <a:prstClr val="black"/>
                </a:solidFill>
                <a:latin typeface="Arial MT"/>
                <a:cs typeface="Arial MT"/>
              </a:rPr>
              <a:t> </a:t>
            </a:r>
            <a:r>
              <a:rPr sz="900" spc="-75" dirty="0">
                <a:solidFill>
                  <a:prstClr val="black"/>
                </a:solidFill>
                <a:latin typeface="Arial MT"/>
                <a:cs typeface="Arial MT"/>
              </a:rPr>
              <a:t>12</a:t>
            </a:r>
            <a:r>
              <a:rPr sz="900" spc="240"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75" dirty="0">
                <a:solidFill>
                  <a:prstClr val="black"/>
                </a:solidFill>
                <a:latin typeface="Arial MT"/>
                <a:cs typeface="Arial MT"/>
              </a:rPr>
              <a:t>2021</a:t>
            </a:r>
            <a:endParaRPr sz="900">
              <a:solidFill>
                <a:prstClr val="black"/>
              </a:solidFill>
              <a:latin typeface="Arial MT"/>
              <a:cs typeface="Arial MT"/>
            </a:endParaRPr>
          </a:p>
        </p:txBody>
      </p:sp>
    </p:spTree>
    <p:extLst>
      <p:ext uri="{BB962C8B-B14F-4D97-AF65-F5344CB8AC3E}">
        <p14:creationId xmlns:p14="http://schemas.microsoft.com/office/powerpoint/2010/main" val="262091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0860" y="759338"/>
            <a:ext cx="4005148" cy="7165423"/>
          </a:xfrm>
          <a:prstGeom prst="rect">
            <a:avLst/>
          </a:prstGeom>
        </p:spPr>
        <p:txBody>
          <a:bodyPr vert="horz" wrap="square" lIns="0" tIns="12065" rIns="0" bIns="0" rtlCol="0">
            <a:spAutoFit/>
          </a:bodyPr>
          <a:lstStyle/>
          <a:p>
            <a:pPr marL="12700" marR="5080" algn="just">
              <a:spcBef>
                <a:spcPts val="95"/>
              </a:spcBef>
            </a:pPr>
            <a:r>
              <a:rPr sz="1000" spc="-10" dirty="0">
                <a:solidFill>
                  <a:prstClr val="black"/>
                </a:solidFill>
                <a:cs typeface="Calibri"/>
              </a:rPr>
              <a:t>Blueprint, Deciphera, Amgen, Astellas, Epizyme, </a:t>
            </a:r>
            <a:r>
              <a:rPr sz="1000" spc="-15" dirty="0">
                <a:solidFill>
                  <a:prstClr val="black"/>
                </a:solidFill>
                <a:cs typeface="Calibri"/>
              </a:rPr>
              <a:t>Lilly, </a:t>
            </a:r>
            <a:r>
              <a:rPr sz="1000" spc="-5" dirty="0">
                <a:solidFill>
                  <a:prstClr val="black"/>
                </a:solidFill>
                <a:cs typeface="Calibri"/>
              </a:rPr>
              <a:t>MSD, </a:t>
            </a:r>
            <a:r>
              <a:rPr sz="1000" dirty="0">
                <a:solidFill>
                  <a:prstClr val="black"/>
                </a:solidFill>
                <a:cs typeface="Calibri"/>
              </a:rPr>
              <a:t>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a:t>
            </a:r>
            <a:r>
              <a:rPr sz="1000" spc="-40" dirty="0">
                <a:solidFill>
                  <a:prstClr val="black"/>
                </a:solidFill>
                <a:cs typeface="Calibri"/>
              </a:rPr>
              <a:t> </a:t>
            </a:r>
            <a:r>
              <a:rPr sz="1000" spc="-10" dirty="0">
                <a:solidFill>
                  <a:prstClr val="black"/>
                </a:solidFill>
                <a:cs typeface="Calibri"/>
              </a:rPr>
              <a:t>Novartis and Philogen, membership of German </a:t>
            </a:r>
            <a:r>
              <a:rPr sz="1000" spc="-15" dirty="0">
                <a:solidFill>
                  <a:prstClr val="black"/>
                </a:solidFill>
                <a:cs typeface="Calibri"/>
              </a:rPr>
              <a:t>Sar- </a:t>
            </a:r>
            <a:r>
              <a:rPr sz="1000" spc="-10" dirty="0">
                <a:solidFill>
                  <a:prstClr val="black"/>
                </a:solidFill>
                <a:cs typeface="Calibri"/>
              </a:rPr>
              <a:t> coma Foundation;</a:t>
            </a:r>
            <a:r>
              <a:rPr sz="1000" spc="-5" dirty="0">
                <a:solidFill>
                  <a:prstClr val="black"/>
                </a:solidFill>
                <a:cs typeface="Calibri"/>
              </a:rPr>
              <a:t> </a:t>
            </a:r>
            <a:r>
              <a:rPr sz="1000" spc="-10" dirty="0">
                <a:solidFill>
                  <a:prstClr val="black"/>
                </a:solidFill>
                <a:cs typeface="Calibri"/>
              </a:rPr>
              <a:t>PRu</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 honoraria</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partici- </a:t>
            </a:r>
            <a:r>
              <a:rPr sz="1000" spc="-5" dirty="0">
                <a:solidFill>
                  <a:prstClr val="black"/>
                </a:solidFill>
                <a:cs typeface="Calibri"/>
              </a:rPr>
              <a:t> </a:t>
            </a:r>
            <a:r>
              <a:rPr sz="1000" spc="-10" dirty="0">
                <a:solidFill>
                  <a:prstClr val="black"/>
                </a:solidFill>
                <a:cs typeface="Calibri"/>
              </a:rPr>
              <a:t>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5" dirty="0">
                <a:solidFill>
                  <a:prstClr val="black"/>
                </a:solidFill>
                <a:cs typeface="Calibri"/>
              </a:rPr>
              <a:t>MSD,</a:t>
            </a:r>
            <a:r>
              <a:rPr sz="1000" dirty="0">
                <a:solidFill>
                  <a:prstClr val="black"/>
                </a:solidFill>
                <a:cs typeface="Calibri"/>
              </a:rPr>
              <a:t> </a:t>
            </a:r>
            <a:r>
              <a:rPr sz="1000" spc="-10" dirty="0">
                <a:solidFill>
                  <a:prstClr val="black"/>
                </a:solidFill>
                <a:cs typeface="Calibri"/>
              </a:rPr>
              <a:t>BMS,</a:t>
            </a:r>
            <a:r>
              <a:rPr sz="1000" spc="-5" dirty="0">
                <a:solidFill>
                  <a:prstClr val="black"/>
                </a:solidFill>
                <a:cs typeface="Calibri"/>
              </a:rPr>
              <a:t> </a:t>
            </a:r>
            <a:r>
              <a:rPr sz="1000" spc="-10" dirty="0">
                <a:solidFill>
                  <a:prstClr val="black"/>
                </a:solidFill>
                <a:cs typeface="Calibri"/>
              </a:rPr>
              <a:t>Pierre</a:t>
            </a:r>
            <a:r>
              <a:rPr sz="1000" spc="204" dirty="0">
                <a:solidFill>
                  <a:prstClr val="black"/>
                </a:solidFill>
                <a:cs typeface="Calibri"/>
              </a:rPr>
              <a:t> </a:t>
            </a:r>
            <a:r>
              <a:rPr sz="1000" spc="-10" dirty="0">
                <a:solidFill>
                  <a:prstClr val="black"/>
                </a:solidFill>
                <a:cs typeface="Calibri"/>
              </a:rPr>
              <a:t>Fabre, </a:t>
            </a:r>
            <a:r>
              <a:rPr sz="1000" spc="-5" dirty="0">
                <a:solidFill>
                  <a:prstClr val="black"/>
                </a:solidFill>
                <a:cs typeface="Calibri"/>
              </a:rPr>
              <a:t> </a:t>
            </a:r>
            <a:r>
              <a:rPr sz="1000" spc="-10" dirty="0">
                <a:solidFill>
                  <a:prstClr val="black"/>
                </a:solidFill>
                <a:cs typeface="Calibri"/>
              </a:rPr>
              <a:t>Merck,</a:t>
            </a:r>
            <a:r>
              <a:rPr sz="1000" spc="-5" dirty="0">
                <a:solidFill>
                  <a:prstClr val="black"/>
                </a:solidFill>
                <a:cs typeface="Calibri"/>
              </a:rPr>
              <a:t> </a:t>
            </a:r>
            <a:r>
              <a:rPr sz="1000" spc="-30" dirty="0">
                <a:solidFill>
                  <a:prstClr val="black"/>
                </a:solidFill>
                <a:cs typeface="Calibri"/>
              </a:rPr>
              <a:t>Sano</a:t>
            </a:r>
            <a:r>
              <a:rPr sz="1000" spc="-30" dirty="0">
                <a:solidFill>
                  <a:prstClr val="black"/>
                </a:solidFill>
                <a:latin typeface="Lucida Sans Unicode"/>
                <a:cs typeface="Lucida Sans Unicode"/>
              </a:rPr>
              <a:t>fi</a:t>
            </a:r>
            <a:r>
              <a:rPr sz="1000" spc="-30" dirty="0">
                <a:solidFill>
                  <a:prstClr val="black"/>
                </a:solidFill>
                <a:cs typeface="Calibri"/>
              </a:rPr>
              <a:t>,</a:t>
            </a:r>
            <a:r>
              <a:rPr sz="1000" spc="-25" dirty="0">
                <a:solidFill>
                  <a:prstClr val="black"/>
                </a:solidFill>
                <a:cs typeface="Calibri"/>
              </a:rPr>
              <a:t> </a:t>
            </a:r>
            <a:r>
              <a:rPr sz="1000" spc="-5" dirty="0">
                <a:solidFill>
                  <a:prstClr val="black"/>
                </a:solidFill>
                <a:cs typeface="Calibri"/>
              </a:rPr>
              <a:t>Blueprint</a:t>
            </a:r>
            <a:r>
              <a:rPr sz="1000" dirty="0">
                <a:solidFill>
                  <a:prstClr val="black"/>
                </a:solidFill>
                <a:cs typeface="Calibri"/>
              </a:rPr>
              <a:t> </a:t>
            </a:r>
            <a:r>
              <a:rPr sz="1000" spc="-10" dirty="0">
                <a:solidFill>
                  <a:prstClr val="black"/>
                </a:solidFill>
                <a:cs typeface="Calibri"/>
              </a:rPr>
              <a:t>Medicines,</a:t>
            </a:r>
            <a:r>
              <a:rPr sz="1000" spc="-5" dirty="0">
                <a:solidFill>
                  <a:prstClr val="black"/>
                </a:solidFill>
                <a:cs typeface="Calibri"/>
              </a:rPr>
              <a:t> </a:t>
            </a:r>
            <a:r>
              <a:rPr sz="1000" spc="-10" dirty="0">
                <a:solidFill>
                  <a:prstClr val="black"/>
                </a:solidFill>
                <a:cs typeface="Calibri"/>
              </a:rPr>
              <a:t>invited</a:t>
            </a:r>
            <a:r>
              <a:rPr sz="1000" spc="-5" dirty="0">
                <a:solidFill>
                  <a:prstClr val="black"/>
                </a:solidFill>
                <a:cs typeface="Calibri"/>
              </a:rPr>
              <a:t> </a:t>
            </a:r>
            <a:r>
              <a:rPr sz="1000" spc="-15" dirty="0">
                <a:solidFill>
                  <a:prstClr val="black"/>
                </a:solidFill>
                <a:cs typeface="Calibri"/>
              </a:rPr>
              <a:t>speaker</a:t>
            </a:r>
            <a:r>
              <a:rPr sz="1000" spc="195" dirty="0">
                <a:solidFill>
                  <a:prstClr val="black"/>
                </a:solidFill>
                <a:cs typeface="Calibri"/>
              </a:rPr>
              <a:t> </a:t>
            </a:r>
            <a:r>
              <a:rPr sz="1000" spc="-15" dirty="0">
                <a:solidFill>
                  <a:prstClr val="black"/>
                </a:solidFill>
                <a:cs typeface="Calibri"/>
              </a:rPr>
              <a:t>fees </a:t>
            </a:r>
            <a:r>
              <a:rPr sz="1000" spc="-10" dirty="0">
                <a:solidFill>
                  <a:prstClr val="black"/>
                </a:solidFill>
                <a:cs typeface="Calibri"/>
              </a:rPr>
              <a:t> from</a:t>
            </a:r>
            <a:r>
              <a:rPr sz="1000" spc="-5" dirty="0">
                <a:solidFill>
                  <a:prstClr val="black"/>
                </a:solidFill>
                <a:cs typeface="Calibri"/>
              </a:rPr>
              <a:t> </a:t>
            </a:r>
            <a:r>
              <a:rPr sz="1000" spc="-10" dirty="0">
                <a:solidFill>
                  <a:prstClr val="black"/>
                </a:solidFill>
                <a:cs typeface="Calibri"/>
              </a:rPr>
              <a:t>MSD,</a:t>
            </a:r>
            <a:r>
              <a:rPr sz="1000" spc="-5" dirty="0">
                <a:solidFill>
                  <a:prstClr val="black"/>
                </a:solidFill>
                <a:cs typeface="Calibri"/>
              </a:rPr>
              <a:t> </a:t>
            </a:r>
            <a:r>
              <a:rPr sz="1000" spc="-10" dirty="0">
                <a:solidFill>
                  <a:prstClr val="black"/>
                </a:solidFill>
                <a:cs typeface="Calibri"/>
              </a:rPr>
              <a:t>BMS,</a:t>
            </a:r>
            <a:r>
              <a:rPr sz="1000" spc="-5" dirty="0">
                <a:solidFill>
                  <a:prstClr val="black"/>
                </a:solidFill>
                <a:cs typeface="Calibri"/>
              </a:rPr>
              <a:t> </a:t>
            </a:r>
            <a:r>
              <a:rPr sz="1000" spc="-10" dirty="0">
                <a:solidFill>
                  <a:prstClr val="black"/>
                </a:solidFill>
                <a:cs typeface="Calibri"/>
              </a:rPr>
              <a:t>Pierre</a:t>
            </a:r>
            <a:r>
              <a:rPr sz="1000" spc="-5" dirty="0">
                <a:solidFill>
                  <a:prstClr val="black"/>
                </a:solidFill>
                <a:cs typeface="Calibri"/>
              </a:rPr>
              <a:t> </a:t>
            </a:r>
            <a:r>
              <a:rPr sz="1000" spc="-10" dirty="0">
                <a:solidFill>
                  <a:prstClr val="black"/>
                </a:solidFill>
                <a:cs typeface="Calibri"/>
              </a:rPr>
              <a:t>Fabre,</a:t>
            </a:r>
            <a:r>
              <a:rPr sz="1000" spc="-5" dirty="0">
                <a:solidFill>
                  <a:prstClr val="black"/>
                </a:solidFill>
                <a:cs typeface="Calibri"/>
              </a:rPr>
              <a:t> </a:t>
            </a:r>
            <a:r>
              <a:rPr sz="1000" spc="-10" dirty="0">
                <a:solidFill>
                  <a:prstClr val="black"/>
                </a:solidFill>
                <a:cs typeface="Calibri"/>
              </a:rPr>
              <a:t>Merck,</a:t>
            </a:r>
            <a:r>
              <a:rPr sz="1000" spc="-5" dirty="0">
                <a:solidFill>
                  <a:prstClr val="black"/>
                </a:solidFill>
                <a:cs typeface="Calibri"/>
              </a:rPr>
              <a:t> </a:t>
            </a:r>
            <a:r>
              <a:rPr sz="1000" spc="-30" dirty="0">
                <a:solidFill>
                  <a:prstClr val="black"/>
                </a:solidFill>
                <a:cs typeface="Calibri"/>
              </a:rPr>
              <a:t>Sano</a:t>
            </a:r>
            <a:r>
              <a:rPr sz="1000" spc="-30" dirty="0">
                <a:solidFill>
                  <a:prstClr val="black"/>
                </a:solidFill>
                <a:latin typeface="Lucida Sans Unicode"/>
                <a:cs typeface="Lucida Sans Unicode"/>
              </a:rPr>
              <a:t>fi</a:t>
            </a:r>
            <a:r>
              <a:rPr sz="1000" spc="-30" dirty="0">
                <a:solidFill>
                  <a:prstClr val="black"/>
                </a:solidFill>
                <a:cs typeface="Calibri"/>
              </a:rPr>
              <a:t>,</a:t>
            </a:r>
            <a:r>
              <a:rPr sz="1000" spc="-25" dirty="0">
                <a:solidFill>
                  <a:prstClr val="black"/>
                </a:solidFill>
                <a:cs typeface="Calibri"/>
              </a:rPr>
              <a:t> </a:t>
            </a:r>
            <a:r>
              <a:rPr sz="1000" spc="-10" dirty="0">
                <a:solidFill>
                  <a:prstClr val="black"/>
                </a:solidFill>
                <a:cs typeface="Calibri"/>
              </a:rPr>
              <a:t>Novartis, </a:t>
            </a:r>
            <a:r>
              <a:rPr sz="1000" spc="-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a:t>
            </a:r>
            <a:r>
              <a:rPr sz="1000" spc="-5" dirty="0">
                <a:solidFill>
                  <a:prstClr val="black"/>
                </a:solidFill>
                <a:cs typeface="Calibri"/>
              </a:rPr>
              <a:t>funding</a:t>
            </a:r>
            <a:r>
              <a:rPr sz="1000" dirty="0">
                <a:solidFill>
                  <a:prstClr val="black"/>
                </a:solidFill>
                <a:cs typeface="Calibri"/>
              </a:rPr>
              <a:t> </a:t>
            </a:r>
            <a:r>
              <a:rPr sz="1000" spc="-10" dirty="0">
                <a:solidFill>
                  <a:prstClr val="black"/>
                </a:solidFill>
                <a:cs typeface="Calibri"/>
              </a:rPr>
              <a:t>from</a:t>
            </a:r>
            <a:r>
              <a:rPr sz="1000" spc="-5" dirty="0">
                <a:solidFill>
                  <a:prstClr val="black"/>
                </a:solidFill>
                <a:cs typeface="Calibri"/>
              </a:rPr>
              <a:t>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a:t>
            </a:r>
            <a:r>
              <a:rPr sz="1000" spc="-40" dirty="0">
                <a:solidFill>
                  <a:prstClr val="black"/>
                </a:solidFill>
                <a:cs typeface="Calibri"/>
              </a:rPr>
              <a:t> </a:t>
            </a:r>
            <a:r>
              <a:rPr sz="1000" spc="-5" dirty="0">
                <a:solidFill>
                  <a:prstClr val="black"/>
                </a:solidFill>
                <a:cs typeface="Calibri"/>
              </a:rPr>
              <a:t>BMS</a:t>
            </a:r>
            <a:r>
              <a:rPr sz="1000"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non- </a:t>
            </a:r>
            <a:r>
              <a:rPr sz="1000" spc="-5" dirty="0">
                <a:solidFill>
                  <a:prstClr val="black"/>
                </a:solidFill>
                <a:cs typeface="Calibri"/>
              </a:rPr>
              <a:t> </a:t>
            </a:r>
            <a:r>
              <a:rPr sz="1000" spc="-10" dirty="0">
                <a:solidFill>
                  <a:prstClr val="black"/>
                </a:solidFill>
                <a:cs typeface="Calibri"/>
              </a:rPr>
              <a:t>remunerated</a:t>
            </a:r>
            <a:r>
              <a:rPr sz="1000" spc="-5" dirty="0">
                <a:solidFill>
                  <a:prstClr val="black"/>
                </a:solidFill>
                <a:cs typeface="Calibri"/>
              </a:rPr>
              <a:t> </a:t>
            </a:r>
            <a:r>
              <a:rPr sz="1000" spc="-10" dirty="0">
                <a:solidFill>
                  <a:prstClr val="black"/>
                </a:solidFill>
                <a:cs typeface="Calibri"/>
              </a:rPr>
              <a:t>activities</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the</a:t>
            </a:r>
            <a:r>
              <a:rPr sz="1000" spc="-5" dirty="0">
                <a:solidFill>
                  <a:prstClr val="black"/>
                </a:solidFill>
                <a:cs typeface="Calibri"/>
              </a:rPr>
              <a:t> </a:t>
            </a:r>
            <a:r>
              <a:rPr sz="1000" spc="-10" dirty="0">
                <a:solidFill>
                  <a:prstClr val="black"/>
                </a:solidFill>
                <a:cs typeface="Calibri"/>
              </a:rPr>
              <a:t>Polish</a:t>
            </a:r>
            <a:r>
              <a:rPr sz="1000" spc="-5" dirty="0">
                <a:solidFill>
                  <a:prstClr val="black"/>
                </a:solidFill>
                <a:cs typeface="Calibri"/>
              </a:rPr>
              <a:t> </a:t>
            </a:r>
            <a:r>
              <a:rPr sz="1000" spc="-10" dirty="0">
                <a:solidFill>
                  <a:prstClr val="black"/>
                </a:solidFill>
                <a:cs typeface="Calibri"/>
              </a:rPr>
              <a:t>Society</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Surgical </a:t>
            </a:r>
            <a:r>
              <a:rPr sz="1000" spc="-5" dirty="0">
                <a:solidFill>
                  <a:prstClr val="black"/>
                </a:solidFill>
                <a:cs typeface="Calibri"/>
              </a:rPr>
              <a:t> </a:t>
            </a:r>
            <a:r>
              <a:rPr sz="1000" spc="-10" dirty="0">
                <a:solidFill>
                  <a:prstClr val="black"/>
                </a:solidFill>
                <a:cs typeface="Calibri"/>
              </a:rPr>
              <a:t>Oncology and ASCO; </a:t>
            </a:r>
            <a:r>
              <a:rPr sz="1000" spc="-5" dirty="0">
                <a:solidFill>
                  <a:prstClr val="black"/>
                </a:solidFill>
                <a:cs typeface="Calibri"/>
              </a:rPr>
              <a:t>MS </a:t>
            </a:r>
            <a:r>
              <a:rPr sz="1000" spc="-10" dirty="0">
                <a:solidFill>
                  <a:prstClr val="black"/>
                </a:solidFill>
                <a:cs typeface="Calibri"/>
              </a:rPr>
              <a:t>has received honoraria </a:t>
            </a:r>
            <a:r>
              <a:rPr sz="1000" spc="-20" dirty="0">
                <a:solidFill>
                  <a:prstClr val="black"/>
                </a:solidFill>
                <a:cs typeface="Calibri"/>
              </a:rPr>
              <a:t>for </a:t>
            </a:r>
            <a:r>
              <a:rPr sz="1000" spc="-10" dirty="0">
                <a:solidFill>
                  <a:prstClr val="black"/>
                </a:solidFill>
                <a:cs typeface="Calibri"/>
              </a:rPr>
              <a:t>travel </a:t>
            </a:r>
            <a:r>
              <a:rPr sz="1000" spc="-5" dirty="0">
                <a:solidFill>
                  <a:prstClr val="black"/>
                </a:solidFill>
                <a:cs typeface="Calibri"/>
              </a:rPr>
              <a:t> </a:t>
            </a:r>
            <a:r>
              <a:rPr sz="1000" spc="-10" dirty="0">
                <a:solidFill>
                  <a:prstClr val="black"/>
                </a:solidFill>
                <a:cs typeface="Calibri"/>
              </a:rPr>
              <a:t>grant </a:t>
            </a:r>
            <a:r>
              <a:rPr sz="1000" spc="-15" dirty="0">
                <a:solidFill>
                  <a:prstClr val="black"/>
                </a:solidFill>
                <a:cs typeface="Calibri"/>
              </a:rPr>
              <a:t>from </a:t>
            </a:r>
            <a:r>
              <a:rPr sz="1000" spc="-10" dirty="0">
                <a:solidFill>
                  <a:prstClr val="black"/>
                </a:solidFill>
                <a:cs typeface="Calibri"/>
              </a:rPr>
              <a:t>PharmaMar and </a:t>
            </a:r>
            <a:r>
              <a:rPr sz="1000" spc="-5" dirty="0">
                <a:solidFill>
                  <a:prstClr val="black"/>
                </a:solidFill>
                <a:cs typeface="Calibri"/>
              </a:rPr>
              <a:t>writing </a:t>
            </a:r>
            <a:r>
              <a:rPr sz="1000" spc="-10" dirty="0">
                <a:solidFill>
                  <a:prstClr val="black"/>
                </a:solidFill>
                <a:cs typeface="Calibri"/>
              </a:rPr>
              <a:t>engagement </a:t>
            </a:r>
            <a:r>
              <a:rPr sz="1000" spc="-15" dirty="0">
                <a:solidFill>
                  <a:prstClr val="black"/>
                </a:solidFill>
                <a:cs typeface="Calibri"/>
              </a:rPr>
              <a:t>for </a:t>
            </a:r>
            <a:r>
              <a:rPr sz="1000" spc="-5" dirty="0">
                <a:solidFill>
                  <a:prstClr val="black"/>
                </a:solidFill>
                <a:cs typeface="Calibri"/>
              </a:rPr>
              <a:t>Lilly; SS </a:t>
            </a:r>
            <a:r>
              <a:rPr sz="1000" dirty="0">
                <a:solidFill>
                  <a:prstClr val="black"/>
                </a:solidFill>
                <a:cs typeface="Calibri"/>
              </a:rPr>
              <a:t> </a:t>
            </a:r>
            <a:r>
              <a:rPr sz="1000" spc="-10" dirty="0">
                <a:solidFill>
                  <a:prstClr val="black"/>
                </a:solidFill>
                <a:cs typeface="Calibri"/>
              </a:rPr>
              <a:t>has reported </a:t>
            </a:r>
            <a:r>
              <a:rPr sz="1000" spc="-15" dirty="0">
                <a:solidFill>
                  <a:prstClr val="black"/>
                </a:solidFill>
                <a:cs typeface="Calibri"/>
              </a:rPr>
              <a:t>a research </a:t>
            </a:r>
            <a:r>
              <a:rPr sz="1000" spc="-10" dirty="0">
                <a:solidFill>
                  <a:prstClr val="black"/>
                </a:solidFill>
                <a:cs typeface="Calibri"/>
              </a:rPr>
              <a:t>grant </a:t>
            </a:r>
            <a:r>
              <a:rPr sz="1000" spc="-15" dirty="0">
                <a:solidFill>
                  <a:prstClr val="black"/>
                </a:solidFill>
                <a:cs typeface="Calibri"/>
              </a:rPr>
              <a:t>from </a:t>
            </a:r>
            <a:r>
              <a:rPr sz="1000" spc="-10" dirty="0">
                <a:solidFill>
                  <a:prstClr val="black"/>
                </a:solidFill>
                <a:cs typeface="Calibri"/>
              </a:rPr>
              <a:t>Johnson &amp; Johnson and </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a:t>
            </a:r>
            <a:r>
              <a:rPr sz="1000" spc="-5" dirty="0">
                <a:solidFill>
                  <a:prstClr val="black"/>
                </a:solidFill>
                <a:cs typeface="Calibri"/>
              </a:rPr>
              <a:t>funding</a:t>
            </a:r>
            <a:r>
              <a:rPr sz="1000"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a:t>
            </a:r>
            <a:r>
              <a:rPr sz="1000" spc="-15" dirty="0">
                <a:solidFill>
                  <a:prstClr val="black"/>
                </a:solidFill>
                <a:cs typeface="Calibri"/>
              </a:rPr>
              <a:t>Roche</a:t>
            </a:r>
            <a:r>
              <a:rPr sz="1000" spc="-10" dirty="0">
                <a:solidFill>
                  <a:prstClr val="black"/>
                </a:solidFill>
                <a:cs typeface="Calibri"/>
              </a:rPr>
              <a:t> Austria;</a:t>
            </a:r>
            <a:r>
              <a:rPr sz="1000" spc="-5" dirty="0">
                <a:solidFill>
                  <a:prstClr val="black"/>
                </a:solidFill>
                <a:cs typeface="Calibri"/>
              </a:rPr>
              <a:t> </a:t>
            </a:r>
            <a:r>
              <a:rPr sz="1000" spc="-10" dirty="0">
                <a:solidFill>
                  <a:prstClr val="black"/>
                </a:solidFill>
                <a:cs typeface="Calibri"/>
              </a:rPr>
              <a:t>PS</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 </a:t>
            </a:r>
            <a:r>
              <a:rPr sz="1000" spc="-5" dirty="0">
                <a:solidFill>
                  <a:prstClr val="black"/>
                </a:solidFill>
                <a:cs typeface="Calibri"/>
              </a:rPr>
              <a:t> </a:t>
            </a:r>
            <a:r>
              <a:rPr sz="1000" spc="-10" dirty="0">
                <a:solidFill>
                  <a:prstClr val="black"/>
                </a:solidFill>
                <a:cs typeface="Calibri"/>
              </a:rPr>
              <a:t>honoraria </a:t>
            </a:r>
            <a:r>
              <a:rPr sz="1000" spc="-15" dirty="0">
                <a:solidFill>
                  <a:prstClr val="black"/>
                </a:solidFill>
                <a:cs typeface="Calibri"/>
              </a:rPr>
              <a:t>for </a:t>
            </a:r>
            <a:r>
              <a:rPr sz="1000" spc="-10" dirty="0">
                <a:solidFill>
                  <a:prstClr val="black"/>
                </a:solidFill>
                <a:cs typeface="Calibri"/>
              </a:rPr>
              <a:t>participation </a:t>
            </a:r>
            <a:r>
              <a:rPr sz="1000" spc="-5" dirty="0">
                <a:solidFill>
                  <a:prstClr val="black"/>
                </a:solidFill>
                <a:cs typeface="Calibri"/>
              </a:rPr>
              <a:t>in </a:t>
            </a:r>
            <a:r>
              <a:rPr sz="1000" spc="-10" dirty="0">
                <a:solidFill>
                  <a:prstClr val="black"/>
                </a:solidFill>
                <a:cs typeface="Calibri"/>
              </a:rPr>
              <a:t>advisory boards </a:t>
            </a:r>
            <a:r>
              <a:rPr sz="1000" spc="-15" dirty="0">
                <a:solidFill>
                  <a:prstClr val="black"/>
                </a:solidFill>
                <a:cs typeface="Calibri"/>
              </a:rPr>
              <a:t>for </a:t>
            </a:r>
            <a:r>
              <a:rPr sz="1000" spc="-10" dirty="0">
                <a:solidFill>
                  <a:prstClr val="black"/>
                </a:solidFill>
                <a:cs typeface="Calibri"/>
              </a:rPr>
              <a:t>Deciphera, </a:t>
            </a:r>
            <a:r>
              <a:rPr sz="1000" spc="-5" dirty="0">
                <a:solidFill>
                  <a:prstClr val="black"/>
                </a:solidFill>
                <a:cs typeface="Calibri"/>
              </a:rPr>
              <a:t> Blueprint</a:t>
            </a:r>
            <a:r>
              <a:rPr sz="1000" dirty="0">
                <a:solidFill>
                  <a:prstClr val="black"/>
                </a:solidFill>
                <a:cs typeface="Calibri"/>
              </a:rPr>
              <a:t> </a:t>
            </a:r>
            <a:r>
              <a:rPr sz="1000" spc="-10" dirty="0">
                <a:solidFill>
                  <a:prstClr val="black"/>
                </a:solidFill>
                <a:cs typeface="Calibri"/>
              </a:rPr>
              <a:t>Medicines,</a:t>
            </a:r>
            <a:r>
              <a:rPr sz="1000" spc="210" dirty="0">
                <a:solidFill>
                  <a:prstClr val="black"/>
                </a:solidFill>
                <a:cs typeface="Calibri"/>
              </a:rPr>
              <a:t> </a:t>
            </a:r>
            <a:r>
              <a:rPr sz="1000" spc="-10" dirty="0">
                <a:solidFill>
                  <a:prstClr val="black"/>
                </a:solidFill>
                <a:cs typeface="Calibri"/>
              </a:rPr>
              <a:t>Boehringer</a:t>
            </a:r>
            <a:r>
              <a:rPr sz="1000" spc="210" dirty="0">
                <a:solidFill>
                  <a:prstClr val="black"/>
                </a:solidFill>
                <a:cs typeface="Calibri"/>
              </a:rPr>
              <a:t> </a:t>
            </a:r>
            <a:r>
              <a:rPr sz="1000" spc="-10" dirty="0">
                <a:solidFill>
                  <a:prstClr val="black"/>
                </a:solidFill>
                <a:cs typeface="Calibri"/>
              </a:rPr>
              <a:t>Ingelheim,</a:t>
            </a:r>
            <a:r>
              <a:rPr sz="1000" spc="210" dirty="0">
                <a:solidFill>
                  <a:prstClr val="black"/>
                </a:solidFill>
                <a:cs typeface="Calibri"/>
              </a:rPr>
              <a:t> </a:t>
            </a:r>
            <a:r>
              <a:rPr sz="1000" spc="-10" dirty="0">
                <a:solidFill>
                  <a:prstClr val="black"/>
                </a:solidFill>
                <a:cs typeface="Calibri"/>
              </a:rPr>
              <a:t>Ellipses </a:t>
            </a:r>
            <a:r>
              <a:rPr sz="1000" spc="-5" dirty="0">
                <a:solidFill>
                  <a:prstClr val="black"/>
                </a:solidFill>
                <a:cs typeface="Calibri"/>
              </a:rPr>
              <a:t> </a:t>
            </a:r>
            <a:r>
              <a:rPr sz="1000" spc="-10" dirty="0">
                <a:solidFill>
                  <a:prstClr val="black"/>
                </a:solidFill>
                <a:cs typeface="Calibri"/>
              </a:rPr>
              <a:t>Pharma,</a:t>
            </a:r>
            <a:r>
              <a:rPr sz="1000" spc="-5" dirty="0">
                <a:solidFill>
                  <a:prstClr val="black"/>
                </a:solidFill>
                <a:cs typeface="Calibri"/>
              </a:rPr>
              <a:t> </a:t>
            </a:r>
            <a:r>
              <a:rPr sz="1000" spc="-15" dirty="0">
                <a:solidFill>
                  <a:prstClr val="black"/>
                </a:solidFill>
                <a:cs typeface="Calibri"/>
              </a:rPr>
              <a:t>Transgene,</a:t>
            </a:r>
            <a:r>
              <a:rPr sz="1000" spc="-10" dirty="0">
                <a:solidFill>
                  <a:prstClr val="black"/>
                </a:solidFill>
                <a:cs typeface="Calibri"/>
              </a:rPr>
              <a:t> Exelixis,</a:t>
            </a:r>
            <a:r>
              <a:rPr sz="1000" spc="-5" dirty="0">
                <a:solidFill>
                  <a:prstClr val="black"/>
                </a:solidFill>
                <a:cs typeface="Calibri"/>
              </a:rPr>
              <a:t> </a:t>
            </a:r>
            <a:r>
              <a:rPr sz="1000" spc="-10" dirty="0">
                <a:solidFill>
                  <a:prstClr val="black"/>
                </a:solidFill>
                <a:cs typeface="Calibri"/>
              </a:rPr>
              <a:t>Medscape,</a:t>
            </a:r>
            <a:r>
              <a:rPr sz="1000" spc="210" dirty="0">
                <a:solidFill>
                  <a:prstClr val="black"/>
                </a:solidFill>
                <a:cs typeface="Calibri"/>
              </a:rPr>
              <a:t> </a:t>
            </a:r>
            <a:r>
              <a:rPr sz="1000" spc="-10" dirty="0">
                <a:solidFill>
                  <a:prstClr val="black"/>
                </a:solidFill>
                <a:cs typeface="Calibri"/>
              </a:rPr>
              <a:t>Guided</a:t>
            </a:r>
            <a:r>
              <a:rPr sz="1000" spc="210" dirty="0">
                <a:solidFill>
                  <a:prstClr val="black"/>
                </a:solidFill>
                <a:cs typeface="Calibri"/>
              </a:rPr>
              <a:t> </a:t>
            </a:r>
            <a:r>
              <a:rPr sz="1000" spc="-15" dirty="0">
                <a:solidFill>
                  <a:prstClr val="black"/>
                </a:solidFill>
                <a:cs typeface="Calibri"/>
              </a:rPr>
              <a:t>Clarity, </a:t>
            </a:r>
            <a:r>
              <a:rPr sz="1000" spc="-10" dirty="0">
                <a:solidFill>
                  <a:prstClr val="black"/>
                </a:solidFill>
                <a:cs typeface="Calibri"/>
              </a:rPr>
              <a:t> </a:t>
            </a:r>
            <a:r>
              <a:rPr sz="1000" spc="-20" dirty="0">
                <a:solidFill>
                  <a:prstClr val="black"/>
                </a:solidFill>
                <a:cs typeface="Calibri"/>
              </a:rPr>
              <a:t>Ysios,</a:t>
            </a:r>
            <a:r>
              <a:rPr sz="1000" spc="-15" dirty="0">
                <a:solidFill>
                  <a:prstClr val="black"/>
                </a:solidFill>
                <a:cs typeface="Calibri"/>
              </a:rPr>
              <a:t> </a:t>
            </a:r>
            <a:r>
              <a:rPr sz="1000" spc="-10" dirty="0">
                <a:solidFill>
                  <a:prstClr val="black"/>
                </a:solidFill>
                <a:cs typeface="Calibri"/>
              </a:rPr>
              <a:t>Modus Outcomes, Studiecentrum voor Kernenergie, </a:t>
            </a:r>
            <a:r>
              <a:rPr sz="1000" spc="-5" dirty="0">
                <a:solidFill>
                  <a:prstClr val="black"/>
                </a:solidFill>
                <a:cs typeface="Calibri"/>
              </a:rPr>
              <a:t> </a:t>
            </a:r>
            <a:r>
              <a:rPr sz="1000" spc="-10" dirty="0">
                <a:solidFill>
                  <a:prstClr val="black"/>
                </a:solidFill>
                <a:cs typeface="Calibri"/>
              </a:rPr>
              <a:t>Curio Science, institutional honoraria </a:t>
            </a:r>
            <a:r>
              <a:rPr sz="1000" spc="-15" dirty="0">
                <a:solidFill>
                  <a:prstClr val="black"/>
                </a:solidFill>
                <a:cs typeface="Calibri"/>
              </a:rPr>
              <a:t>for </a:t>
            </a:r>
            <a:r>
              <a:rPr sz="1000" spc="-10" dirty="0">
                <a:solidFill>
                  <a:prstClr val="black"/>
                </a:solidFill>
                <a:cs typeface="Calibri"/>
              </a:rPr>
              <a:t>advisory boards </a:t>
            </a:r>
            <a:r>
              <a:rPr sz="1000" spc="-15" dirty="0">
                <a:solidFill>
                  <a:prstClr val="black"/>
                </a:solidFill>
                <a:cs typeface="Calibri"/>
              </a:rPr>
              <a:t>for </a:t>
            </a:r>
            <a:r>
              <a:rPr sz="1000" spc="-10" dirty="0">
                <a:solidFill>
                  <a:prstClr val="black"/>
                </a:solidFill>
                <a:cs typeface="Calibri"/>
              </a:rPr>
              <a:t> </a:t>
            </a:r>
            <a:r>
              <a:rPr sz="1000" spc="-5" dirty="0">
                <a:solidFill>
                  <a:prstClr val="black"/>
                </a:solidFill>
                <a:cs typeface="Calibri"/>
              </a:rPr>
              <a:t>Blueprint </a:t>
            </a:r>
            <a:r>
              <a:rPr sz="1000" spc="-10" dirty="0">
                <a:solidFill>
                  <a:prstClr val="black"/>
                </a:solidFill>
                <a:cs typeface="Calibri"/>
              </a:rPr>
              <a:t>Medicines, Ellipses </a:t>
            </a:r>
            <a:r>
              <a:rPr sz="1000" spc="-15" dirty="0">
                <a:solidFill>
                  <a:prstClr val="black"/>
                </a:solidFill>
                <a:cs typeface="Calibri"/>
              </a:rPr>
              <a:t>Pharma,</a:t>
            </a:r>
            <a:r>
              <a:rPr sz="1000" spc="-10" dirty="0">
                <a:solidFill>
                  <a:prstClr val="black"/>
                </a:solidFill>
                <a:cs typeface="Calibri"/>
              </a:rPr>
              <a:t> Intellisphere, expert </a:t>
            </a:r>
            <a:r>
              <a:rPr sz="1000" spc="-5" dirty="0">
                <a:solidFill>
                  <a:prstClr val="black"/>
                </a:solidFill>
                <a:cs typeface="Calibri"/>
              </a:rPr>
              <a:t> </a:t>
            </a:r>
            <a:r>
              <a:rPr sz="1000" spc="-10" dirty="0">
                <a:solidFill>
                  <a:prstClr val="black"/>
                </a:solidFill>
                <a:cs typeface="Calibri"/>
              </a:rPr>
              <a:t>testimony</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Advanced</a:t>
            </a:r>
            <a:r>
              <a:rPr sz="1000" spc="-5" dirty="0">
                <a:solidFill>
                  <a:prstClr val="black"/>
                </a:solidFill>
                <a:cs typeface="Calibri"/>
              </a:rPr>
              <a:t> </a:t>
            </a:r>
            <a:r>
              <a:rPr sz="1000" spc="-10" dirty="0">
                <a:solidFill>
                  <a:prstClr val="black"/>
                </a:solidFill>
                <a:cs typeface="Calibri"/>
              </a:rPr>
              <a:t>Medical/Teladoc</a:t>
            </a:r>
            <a:r>
              <a:rPr sz="1000" spc="-5" dirty="0">
                <a:solidFill>
                  <a:prstClr val="black"/>
                </a:solidFill>
                <a:cs typeface="Calibri"/>
              </a:rPr>
              <a:t> </a:t>
            </a:r>
            <a:r>
              <a:rPr sz="1000" spc="-10" dirty="0">
                <a:solidFill>
                  <a:prstClr val="black"/>
                </a:solidFill>
                <a:cs typeface="Calibri"/>
              </a:rPr>
              <a:t>Health,</a:t>
            </a:r>
            <a:r>
              <a:rPr sz="1000" spc="-5" dirty="0">
                <a:solidFill>
                  <a:prstClr val="black"/>
                </a:solidFill>
                <a:cs typeface="Calibri"/>
              </a:rPr>
              <a:t> institu- </a:t>
            </a:r>
            <a:r>
              <a:rPr sz="1000" dirty="0">
                <a:solidFill>
                  <a:prstClr val="black"/>
                </a:solidFill>
                <a:cs typeface="Calibri"/>
              </a:rPr>
              <a:t> </a:t>
            </a:r>
            <a:r>
              <a:rPr sz="1000" spc="-10" dirty="0">
                <a:solidFill>
                  <a:prstClr val="black"/>
                </a:solidFill>
                <a:cs typeface="Calibri"/>
              </a:rPr>
              <a:t>tional </a:t>
            </a:r>
            <a:r>
              <a:rPr sz="1000" spc="-15" dirty="0">
                <a:solidFill>
                  <a:prstClr val="black"/>
                </a:solidFill>
                <a:cs typeface="Calibri"/>
              </a:rPr>
              <a:t>research </a:t>
            </a:r>
            <a:r>
              <a:rPr sz="1000" spc="-5" dirty="0">
                <a:solidFill>
                  <a:prstClr val="black"/>
                </a:solidFill>
                <a:cs typeface="Calibri"/>
              </a:rPr>
              <a:t>funding </a:t>
            </a:r>
            <a:r>
              <a:rPr sz="1000" spc="-15" dirty="0">
                <a:solidFill>
                  <a:prstClr val="black"/>
                </a:solidFill>
                <a:cs typeface="Calibri"/>
              </a:rPr>
              <a:t>from </a:t>
            </a:r>
            <a:r>
              <a:rPr sz="1000" spc="-10" dirty="0">
                <a:solidFill>
                  <a:prstClr val="black"/>
                </a:solidFill>
                <a:cs typeface="Calibri"/>
              </a:rPr>
              <a:t>CoBioRes </a:t>
            </a:r>
            <a:r>
              <a:rPr sz="1000" spc="-35" dirty="0">
                <a:solidFill>
                  <a:prstClr val="black"/>
                </a:solidFill>
                <a:cs typeface="Calibri"/>
              </a:rPr>
              <a:t>NV,</a:t>
            </a:r>
            <a:r>
              <a:rPr sz="1000" spc="-30" dirty="0">
                <a:solidFill>
                  <a:prstClr val="black"/>
                </a:solidFill>
                <a:cs typeface="Calibri"/>
              </a:rPr>
              <a:t> </a:t>
            </a:r>
            <a:r>
              <a:rPr sz="1000" spc="-10" dirty="0">
                <a:solidFill>
                  <a:prstClr val="black"/>
                </a:solidFill>
                <a:cs typeface="Calibri"/>
              </a:rPr>
              <a:t>Eisai, G1 </a:t>
            </a:r>
            <a:r>
              <a:rPr sz="1000" spc="-15" dirty="0">
                <a:solidFill>
                  <a:prstClr val="black"/>
                </a:solidFill>
                <a:cs typeface="Calibri"/>
              </a:rPr>
              <a:t>Ther- </a:t>
            </a:r>
            <a:r>
              <a:rPr sz="1000" spc="-10" dirty="0">
                <a:solidFill>
                  <a:prstClr val="black"/>
                </a:solidFill>
                <a:cs typeface="Calibri"/>
              </a:rPr>
              <a:t> apeutics, Novartis and PharmaMar; </a:t>
            </a:r>
            <a:r>
              <a:rPr sz="1000" spc="-5" dirty="0">
                <a:solidFill>
                  <a:prstClr val="black"/>
                </a:solidFill>
                <a:cs typeface="Calibri"/>
              </a:rPr>
              <a:t>SSl </a:t>
            </a:r>
            <a:r>
              <a:rPr sz="1000" spc="-10" dirty="0">
                <a:solidFill>
                  <a:prstClr val="black"/>
                </a:solidFill>
                <a:cs typeface="Calibri"/>
              </a:rPr>
              <a:t>Chair of Centre </a:t>
            </a:r>
            <a:r>
              <a:rPr sz="1000" spc="-15" dirty="0">
                <a:solidFill>
                  <a:prstClr val="black"/>
                </a:solidFill>
                <a:cs typeface="Calibri"/>
              </a:rPr>
              <a:t>for </a:t>
            </a:r>
            <a:r>
              <a:rPr sz="1000" spc="-10" dirty="0">
                <a:solidFill>
                  <a:prstClr val="black"/>
                </a:solidFill>
                <a:cs typeface="Calibri"/>
              </a:rPr>
              <a:t> Personalised</a:t>
            </a:r>
            <a:r>
              <a:rPr sz="1000" spc="-5" dirty="0">
                <a:solidFill>
                  <a:prstClr val="black"/>
                </a:solidFill>
                <a:cs typeface="Calibri"/>
              </a:rPr>
              <a:t> </a:t>
            </a:r>
            <a:r>
              <a:rPr sz="1000" spc="-10" dirty="0">
                <a:solidFill>
                  <a:prstClr val="black"/>
                </a:solidFill>
                <a:cs typeface="Calibri"/>
              </a:rPr>
              <a:t>Cancer</a:t>
            </a:r>
            <a:r>
              <a:rPr sz="1000" spc="-5" dirty="0">
                <a:solidFill>
                  <a:prstClr val="black"/>
                </a:solidFill>
                <a:cs typeface="Calibri"/>
              </a:rPr>
              <a:t> </a:t>
            </a:r>
            <a:r>
              <a:rPr sz="1000" spc="-20" dirty="0">
                <a:solidFill>
                  <a:prstClr val="black"/>
                </a:solidFill>
                <a:cs typeface="Calibri"/>
              </a:rPr>
              <a:t>Treatment</a:t>
            </a:r>
            <a:r>
              <a:rPr sz="1000" spc="-1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Route</a:t>
            </a:r>
            <a:r>
              <a:rPr sz="1000" spc="-5" dirty="0">
                <a:solidFill>
                  <a:prstClr val="black"/>
                </a:solidFill>
                <a:cs typeface="Calibri"/>
              </a:rPr>
              <a:t> </a:t>
            </a:r>
            <a:r>
              <a:rPr sz="1000" spc="-10" dirty="0">
                <a:solidFill>
                  <a:prstClr val="black"/>
                </a:solidFill>
                <a:cs typeface="Calibri"/>
              </a:rPr>
              <a:t>Personalised </a:t>
            </a:r>
            <a:r>
              <a:rPr sz="1000" spc="-215" dirty="0">
                <a:solidFill>
                  <a:prstClr val="black"/>
                </a:solidFill>
                <a:cs typeface="Calibri"/>
              </a:rPr>
              <a:t> </a:t>
            </a:r>
            <a:r>
              <a:rPr sz="1000" spc="-10" dirty="0">
                <a:solidFill>
                  <a:prstClr val="black"/>
                </a:solidFill>
                <a:cs typeface="Calibri"/>
              </a:rPr>
              <a:t>Medicine,</a:t>
            </a:r>
            <a:r>
              <a:rPr sz="1000" spc="-5" dirty="0">
                <a:solidFill>
                  <a:prstClr val="black"/>
                </a:solidFill>
                <a:cs typeface="Calibri"/>
              </a:rPr>
              <a:t> </a:t>
            </a:r>
            <a:r>
              <a:rPr sz="1000" spc="-10" dirty="0">
                <a:solidFill>
                  <a:prstClr val="black"/>
                </a:solidFill>
                <a:cs typeface="Calibri"/>
              </a:rPr>
              <a:t>Dutch</a:t>
            </a:r>
            <a:r>
              <a:rPr sz="1000" spc="-5" dirty="0">
                <a:solidFill>
                  <a:prstClr val="black"/>
                </a:solidFill>
                <a:cs typeface="Calibri"/>
              </a:rPr>
              <a:t> </a:t>
            </a:r>
            <a:r>
              <a:rPr sz="1000" spc="-10" dirty="0">
                <a:solidFill>
                  <a:prstClr val="black"/>
                </a:solidFill>
                <a:cs typeface="Calibri"/>
              </a:rPr>
              <a:t>Science</a:t>
            </a:r>
            <a:r>
              <a:rPr sz="1000" spc="-5" dirty="0">
                <a:solidFill>
                  <a:prstClr val="black"/>
                </a:solidFill>
                <a:cs typeface="Calibri"/>
              </a:rPr>
              <a:t> </a:t>
            </a:r>
            <a:r>
              <a:rPr sz="1000" spc="-10" dirty="0">
                <a:solidFill>
                  <a:prstClr val="black"/>
                </a:solidFill>
                <a:cs typeface="Calibri"/>
              </a:rPr>
              <a:t>Agenda,</a:t>
            </a:r>
            <a:r>
              <a:rPr sz="1000" spc="-5" dirty="0">
                <a:solidFill>
                  <a:prstClr val="black"/>
                </a:solidFill>
                <a:cs typeface="Calibri"/>
              </a:rPr>
              <a:t> </a:t>
            </a:r>
            <a:r>
              <a:rPr sz="1000" spc="-10" dirty="0">
                <a:solidFill>
                  <a:prstClr val="black"/>
                </a:solidFill>
                <a:cs typeface="Calibri"/>
              </a:rPr>
              <a:t>member</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supervisory </a:t>
            </a:r>
            <a:r>
              <a:rPr sz="1000" spc="-215" dirty="0">
                <a:solidFill>
                  <a:prstClr val="black"/>
                </a:solidFill>
                <a:cs typeface="Calibri"/>
              </a:rPr>
              <a:t> </a:t>
            </a:r>
            <a:r>
              <a:rPr sz="1000" spc="-10" dirty="0">
                <a:solidFill>
                  <a:prstClr val="black"/>
                </a:solidFill>
                <a:cs typeface="Calibri"/>
              </a:rPr>
              <a:t>board </a:t>
            </a:r>
            <a:r>
              <a:rPr sz="1000" spc="-15" dirty="0">
                <a:solidFill>
                  <a:prstClr val="black"/>
                </a:solidFill>
                <a:cs typeface="Calibri"/>
              </a:rPr>
              <a:t>for </a:t>
            </a:r>
            <a:r>
              <a:rPr sz="1000" spc="-10" dirty="0">
                <a:solidFill>
                  <a:prstClr val="black"/>
                </a:solidFill>
                <a:cs typeface="Calibri"/>
              </a:rPr>
              <a:t>SkylineDX and </a:t>
            </a:r>
            <a:r>
              <a:rPr sz="1000" spc="-20" dirty="0">
                <a:solidFill>
                  <a:prstClr val="black"/>
                </a:solidFill>
                <a:cs typeface="Calibri"/>
              </a:rPr>
              <a:t>Scienti</a:t>
            </a:r>
            <a:r>
              <a:rPr sz="1000" spc="-20" dirty="0">
                <a:solidFill>
                  <a:prstClr val="black"/>
                </a:solidFill>
                <a:latin typeface="Lucida Sans Unicode"/>
                <a:cs typeface="Lucida Sans Unicode"/>
              </a:rPr>
              <a:t>fi</a:t>
            </a:r>
            <a:r>
              <a:rPr sz="1000" spc="-20" dirty="0">
                <a:solidFill>
                  <a:prstClr val="black"/>
                </a:solidFill>
                <a:cs typeface="Calibri"/>
              </a:rPr>
              <a:t>c </a:t>
            </a:r>
            <a:r>
              <a:rPr sz="1000" spc="-10" dirty="0">
                <a:solidFill>
                  <a:prstClr val="black"/>
                </a:solidFill>
                <a:cs typeface="Calibri"/>
              </a:rPr>
              <a:t>advisory committee </a:t>
            </a:r>
            <a:r>
              <a:rPr sz="1000" spc="-15" dirty="0">
                <a:solidFill>
                  <a:prstClr val="black"/>
                </a:solidFill>
                <a:cs typeface="Calibri"/>
              </a:rPr>
              <a:t>Pan- </a:t>
            </a:r>
            <a:r>
              <a:rPr sz="1000" spc="-10" dirty="0">
                <a:solidFill>
                  <a:prstClr val="black"/>
                </a:solidFill>
                <a:cs typeface="Calibri"/>
              </a:rPr>
              <a:t> </a:t>
            </a:r>
            <a:r>
              <a:rPr sz="1000" spc="-15" dirty="0">
                <a:solidFill>
                  <a:prstClr val="black"/>
                </a:solidFill>
                <a:cs typeface="Calibri"/>
              </a:rPr>
              <a:t>Cancer T </a:t>
            </a:r>
            <a:r>
              <a:rPr sz="1000" spc="-30" dirty="0">
                <a:solidFill>
                  <a:prstClr val="black"/>
                </a:solidFill>
                <a:cs typeface="Calibri"/>
              </a:rPr>
              <a:t>BV; </a:t>
            </a:r>
            <a:r>
              <a:rPr sz="1000" spc="-15" dirty="0">
                <a:solidFill>
                  <a:prstClr val="black"/>
                </a:solidFill>
                <a:cs typeface="Calibri"/>
              </a:rPr>
              <a:t>KSH reports non-remunerated </a:t>
            </a:r>
            <a:r>
              <a:rPr sz="1000" spc="-10" dirty="0">
                <a:solidFill>
                  <a:prstClr val="black"/>
                </a:solidFill>
                <a:cs typeface="Calibri"/>
              </a:rPr>
              <a:t>activity </a:t>
            </a:r>
            <a:r>
              <a:rPr sz="1000" spc="-20" dirty="0">
                <a:solidFill>
                  <a:prstClr val="black"/>
                </a:solidFill>
                <a:cs typeface="Calibri"/>
              </a:rPr>
              <a:t>for </a:t>
            </a:r>
            <a:r>
              <a:rPr sz="1000" spc="-15" dirty="0">
                <a:solidFill>
                  <a:prstClr val="black"/>
                </a:solidFill>
                <a:cs typeface="Calibri"/>
              </a:rPr>
              <a:t>CTOS </a:t>
            </a:r>
            <a:r>
              <a:rPr sz="1000" spc="-10" dirty="0">
                <a:solidFill>
                  <a:prstClr val="black"/>
                </a:solidFill>
                <a:cs typeface="Calibri"/>
              </a:rPr>
              <a:t> </a:t>
            </a:r>
            <a:r>
              <a:rPr sz="1000" spc="-15" dirty="0">
                <a:solidFill>
                  <a:prstClr val="black"/>
                </a:solidFill>
                <a:cs typeface="Calibri"/>
              </a:rPr>
              <a:t>as</a:t>
            </a:r>
            <a:r>
              <a:rPr sz="1000" spc="-10" dirty="0">
                <a:solidFill>
                  <a:prstClr val="black"/>
                </a:solidFill>
                <a:cs typeface="Calibri"/>
              </a:rPr>
              <a:t> President</a:t>
            </a:r>
            <a:r>
              <a:rPr sz="1000" spc="-5" dirty="0">
                <a:solidFill>
                  <a:prstClr val="black"/>
                </a:solidFill>
                <a:cs typeface="Calibri"/>
              </a:rPr>
              <a:t> </a:t>
            </a:r>
            <a:r>
              <a:rPr sz="1000" spc="-10" dirty="0">
                <a:solidFill>
                  <a:prstClr val="black"/>
                </a:solidFill>
                <a:cs typeface="Calibri"/>
              </a:rPr>
              <a:t>2020</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membership</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a:t>
            </a:r>
            <a:r>
              <a:rPr sz="1000" spc="-10" dirty="0">
                <a:solidFill>
                  <a:prstClr val="black"/>
                </a:solidFill>
                <a:cs typeface="Calibri"/>
              </a:rPr>
              <a:t>Scandinavian </a:t>
            </a:r>
            <a:r>
              <a:rPr sz="1000" spc="-5" dirty="0">
                <a:solidFill>
                  <a:prstClr val="black"/>
                </a:solidFill>
                <a:cs typeface="Calibri"/>
              </a:rPr>
              <a:t> </a:t>
            </a:r>
            <a:r>
              <a:rPr sz="1000" spc="-10" dirty="0">
                <a:solidFill>
                  <a:prstClr val="black"/>
                </a:solidFill>
                <a:cs typeface="Calibri"/>
              </a:rPr>
              <a:t>Sarcoma</a:t>
            </a:r>
            <a:r>
              <a:rPr sz="1000" spc="-5" dirty="0">
                <a:solidFill>
                  <a:prstClr val="black"/>
                </a:solidFill>
                <a:cs typeface="Calibri"/>
              </a:rPr>
              <a:t> </a:t>
            </a:r>
            <a:r>
              <a:rPr sz="1000" spc="-15" dirty="0">
                <a:solidFill>
                  <a:prstClr val="black"/>
                </a:solidFill>
                <a:cs typeface="Calibri"/>
              </a:rPr>
              <a:t>Group;</a:t>
            </a:r>
            <a:r>
              <a:rPr sz="1000" spc="-10" dirty="0">
                <a:solidFill>
                  <a:prstClr val="black"/>
                </a:solidFill>
                <a:cs typeface="Calibri"/>
              </a:rPr>
              <a:t> MAJvdS</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5" dirty="0">
                <a:solidFill>
                  <a:prstClr val="black"/>
                </a:solidFill>
                <a:cs typeface="Calibri"/>
              </a:rPr>
              <a:t>performed</a:t>
            </a:r>
            <a:r>
              <a:rPr sz="1000" spc="-10" dirty="0">
                <a:solidFill>
                  <a:prstClr val="black"/>
                </a:solidFill>
                <a:cs typeface="Calibri"/>
              </a:rPr>
              <a:t> work</a:t>
            </a:r>
            <a:r>
              <a:rPr sz="1000" spc="204" dirty="0">
                <a:solidFill>
                  <a:prstClr val="black"/>
                </a:solidFill>
                <a:cs typeface="Calibri"/>
              </a:rPr>
              <a:t> </a:t>
            </a:r>
            <a:r>
              <a:rPr sz="1000" spc="-5" dirty="0">
                <a:solidFill>
                  <a:prstClr val="black"/>
                </a:solidFill>
                <a:cs typeface="Calibri"/>
              </a:rPr>
              <a:t>in</a:t>
            </a:r>
            <a:r>
              <a:rPr sz="1000" spc="215" dirty="0">
                <a:solidFill>
                  <a:prstClr val="black"/>
                </a:solidFill>
                <a:cs typeface="Calibri"/>
              </a:rPr>
              <a:t> </a:t>
            </a:r>
            <a:r>
              <a:rPr sz="1000" spc="-10" dirty="0">
                <a:solidFill>
                  <a:prstClr val="black"/>
                </a:solidFill>
                <a:cs typeface="Calibri"/>
              </a:rPr>
              <a:t>clinical </a:t>
            </a:r>
            <a:r>
              <a:rPr sz="1000" spc="-5" dirty="0">
                <a:solidFill>
                  <a:prstClr val="black"/>
                </a:solidFill>
                <a:cs typeface="Calibri"/>
              </a:rPr>
              <a:t> </a:t>
            </a:r>
            <a:r>
              <a:rPr sz="1000" spc="-10" dirty="0">
                <a:solidFill>
                  <a:prstClr val="black"/>
                </a:solidFill>
                <a:cs typeface="Calibri"/>
              </a:rPr>
              <a:t>trials</a:t>
            </a:r>
            <a:r>
              <a:rPr sz="1000" spc="-5" dirty="0">
                <a:solidFill>
                  <a:prstClr val="black"/>
                </a:solidFill>
                <a:cs typeface="Calibri"/>
              </a:rPr>
              <a:t> </a:t>
            </a:r>
            <a:r>
              <a:rPr sz="1000" spc="-10" dirty="0">
                <a:solidFill>
                  <a:prstClr val="black"/>
                </a:solidFill>
                <a:cs typeface="Calibri"/>
              </a:rPr>
              <a:t>or</a:t>
            </a:r>
            <a:r>
              <a:rPr sz="1000" spc="-5" dirty="0">
                <a:solidFill>
                  <a:prstClr val="black"/>
                </a:solidFill>
                <a:cs typeface="Calibri"/>
              </a:rPr>
              <a:t> </a:t>
            </a:r>
            <a:r>
              <a:rPr sz="1000" spc="-10" dirty="0">
                <a:solidFill>
                  <a:prstClr val="black"/>
                </a:solidFill>
                <a:cs typeface="Calibri"/>
              </a:rPr>
              <a:t>contracted</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which</a:t>
            </a:r>
            <a:r>
              <a:rPr sz="1000" spc="-5" dirty="0">
                <a:solidFill>
                  <a:prstClr val="black"/>
                </a:solidFill>
                <a:cs typeface="Calibri"/>
              </a:rPr>
              <a:t> </a:t>
            </a:r>
            <a:r>
              <a:rPr sz="1000" spc="-10" dirty="0">
                <a:solidFill>
                  <a:prstClr val="black"/>
                </a:solidFill>
                <a:cs typeface="Calibri"/>
              </a:rPr>
              <a:t>the</a:t>
            </a:r>
            <a:r>
              <a:rPr sz="1000" spc="-5" dirty="0">
                <a:solidFill>
                  <a:prstClr val="black"/>
                </a:solidFill>
                <a:cs typeface="Calibri"/>
              </a:rPr>
              <a:t> institution </a:t>
            </a:r>
            <a:r>
              <a:rPr sz="1000" spc="-215" dirty="0">
                <a:solidFill>
                  <a:prstClr val="black"/>
                </a:solidFill>
                <a:cs typeface="Calibri"/>
              </a:rPr>
              <a:t> </a:t>
            </a:r>
            <a:r>
              <a:rPr sz="1000" spc="-10" dirty="0">
                <a:solidFill>
                  <a:prstClr val="black"/>
                </a:solidFill>
                <a:cs typeface="Calibri"/>
              </a:rPr>
              <a:t>received </a:t>
            </a:r>
            <a:r>
              <a:rPr sz="1000" spc="-25" dirty="0">
                <a:solidFill>
                  <a:prstClr val="black"/>
                </a:solidFill>
                <a:latin typeface="Lucida Sans Unicode"/>
                <a:cs typeface="Lucida Sans Unicode"/>
              </a:rPr>
              <a:t>fi</a:t>
            </a:r>
            <a:r>
              <a:rPr sz="1000" spc="-25" dirty="0">
                <a:solidFill>
                  <a:prstClr val="black"/>
                </a:solidFill>
                <a:cs typeface="Calibri"/>
              </a:rPr>
              <a:t>nancial </a:t>
            </a:r>
            <a:r>
              <a:rPr sz="1000" spc="-10" dirty="0">
                <a:solidFill>
                  <a:prstClr val="black"/>
                </a:solidFill>
                <a:cs typeface="Calibri"/>
              </a:rPr>
              <a:t>support from Daiichi-Sankyo, Implantcast </a:t>
            </a:r>
            <a:r>
              <a:rPr sz="1000" spc="-5" dirty="0">
                <a:solidFill>
                  <a:prstClr val="black"/>
                </a:solidFill>
                <a:cs typeface="Calibri"/>
              </a:rPr>
              <a:t> </a:t>
            </a:r>
            <a:r>
              <a:rPr sz="1000" spc="-10" dirty="0">
                <a:solidFill>
                  <a:prstClr val="black"/>
                </a:solidFill>
                <a:cs typeface="Calibri"/>
              </a:rPr>
              <a:t>and </a:t>
            </a:r>
            <a:r>
              <a:rPr sz="1000" spc="-25" dirty="0">
                <a:solidFill>
                  <a:prstClr val="black"/>
                </a:solidFill>
                <a:cs typeface="Calibri"/>
              </a:rPr>
              <a:t>Carbo</a:t>
            </a:r>
            <a:r>
              <a:rPr sz="1000" spc="-25" dirty="0">
                <a:solidFill>
                  <a:prstClr val="black"/>
                </a:solidFill>
                <a:latin typeface="Lucida Sans Unicode"/>
                <a:cs typeface="Lucida Sans Unicode"/>
              </a:rPr>
              <a:t>fi</a:t>
            </a:r>
            <a:r>
              <a:rPr sz="1000" spc="-25" dirty="0">
                <a:solidFill>
                  <a:prstClr val="black"/>
                </a:solidFill>
                <a:cs typeface="Calibri"/>
              </a:rPr>
              <a:t>x; </a:t>
            </a:r>
            <a:r>
              <a:rPr sz="1000" spc="-10" dirty="0">
                <a:solidFill>
                  <a:prstClr val="black"/>
                </a:solidFill>
                <a:cs typeface="Calibri"/>
              </a:rPr>
              <a:t>WTAvdG has received institutional honoraria </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participation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15" dirty="0">
                <a:solidFill>
                  <a:prstClr val="black"/>
                </a:solidFill>
                <a:cs typeface="Calibri"/>
              </a:rPr>
              <a:t>Bayer</a:t>
            </a:r>
            <a:r>
              <a:rPr sz="1000" spc="-10" dirty="0">
                <a:solidFill>
                  <a:prstClr val="black"/>
                </a:solidFill>
                <a:cs typeface="Calibri"/>
              </a:rPr>
              <a:t> and</a:t>
            </a:r>
            <a:r>
              <a:rPr sz="1000" spc="-5" dirty="0">
                <a:solidFill>
                  <a:prstClr val="black"/>
                </a:solidFill>
                <a:cs typeface="Calibri"/>
              </a:rPr>
              <a:t> </a:t>
            </a:r>
            <a:r>
              <a:rPr sz="1000" spc="-10" dirty="0">
                <a:solidFill>
                  <a:prstClr val="black"/>
                </a:solidFill>
                <a:cs typeface="Calibri"/>
              </a:rPr>
              <a:t>GSK, </a:t>
            </a:r>
            <a:r>
              <a:rPr sz="1000" spc="-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a:t>
            </a:r>
            <a:r>
              <a:rPr sz="1000" spc="-10" dirty="0">
                <a:solidFill>
                  <a:prstClr val="black"/>
                </a:solidFill>
                <a:cs typeface="Calibri"/>
              </a:rPr>
              <a:t> grants</a:t>
            </a:r>
            <a:r>
              <a:rPr sz="1000" spc="-5"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Novartis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Lilly</a:t>
            </a:r>
            <a:r>
              <a:rPr sz="1000" dirty="0">
                <a:solidFill>
                  <a:prstClr val="black"/>
                </a:solidFill>
                <a:cs typeface="Calibri"/>
              </a:rPr>
              <a:t> </a:t>
            </a:r>
            <a:r>
              <a:rPr sz="1000" spc="-10" dirty="0">
                <a:solidFill>
                  <a:prstClr val="black"/>
                </a:solidFill>
                <a:cs typeface="Calibri"/>
              </a:rPr>
              <a:t>and </a:t>
            </a:r>
            <a:r>
              <a:rPr sz="1000" spc="-5" dirty="0">
                <a:solidFill>
                  <a:prstClr val="black"/>
                </a:solidFill>
                <a:cs typeface="Calibri"/>
              </a:rPr>
              <a:t> </a:t>
            </a:r>
            <a:r>
              <a:rPr sz="1000" spc="-10" dirty="0">
                <a:solidFill>
                  <a:prstClr val="black"/>
                </a:solidFill>
                <a:cs typeface="Calibri"/>
              </a:rPr>
              <a:t>consultancy</a:t>
            </a:r>
            <a:r>
              <a:rPr sz="1000" spc="-5" dirty="0">
                <a:solidFill>
                  <a:prstClr val="black"/>
                </a:solidFill>
                <a:cs typeface="Calibri"/>
              </a:rPr>
              <a:t> </a:t>
            </a:r>
            <a:r>
              <a:rPr sz="1000" spc="-10" dirty="0">
                <a:solidFill>
                  <a:prstClr val="black"/>
                </a:solidFill>
                <a:cs typeface="Calibri"/>
              </a:rPr>
              <a:t>work</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SpringWorks;</a:t>
            </a:r>
            <a:r>
              <a:rPr sz="1000" spc="-5" dirty="0">
                <a:solidFill>
                  <a:prstClr val="black"/>
                </a:solidFill>
                <a:cs typeface="Calibri"/>
              </a:rPr>
              <a:t> </a:t>
            </a:r>
            <a:r>
              <a:rPr sz="1000" spc="-10" dirty="0">
                <a:solidFill>
                  <a:prstClr val="black"/>
                </a:solidFill>
                <a:cs typeface="Calibri"/>
              </a:rPr>
              <a:t>WJvH</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 </a:t>
            </a:r>
            <a:r>
              <a:rPr sz="1000" spc="-21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participation</a:t>
            </a:r>
            <a:r>
              <a:rPr sz="1000" spc="204" dirty="0">
                <a:solidFill>
                  <a:prstClr val="black"/>
                </a:solidFill>
                <a:cs typeface="Calibri"/>
              </a:rPr>
              <a:t> </a:t>
            </a:r>
            <a:r>
              <a:rPr sz="1000" spc="-5" dirty="0">
                <a:solidFill>
                  <a:prstClr val="black"/>
                </a:solidFill>
                <a:cs typeface="Calibri"/>
              </a:rPr>
              <a:t>in</a:t>
            </a:r>
            <a:r>
              <a:rPr sz="1000" spc="215" dirty="0">
                <a:solidFill>
                  <a:prstClr val="black"/>
                </a:solidFill>
                <a:cs typeface="Calibri"/>
              </a:rPr>
              <a:t> </a:t>
            </a:r>
            <a:r>
              <a:rPr sz="1000" spc="-10" dirty="0">
                <a:solidFill>
                  <a:prstClr val="black"/>
                </a:solidFill>
                <a:cs typeface="Calibri"/>
              </a:rPr>
              <a:t>advisory</a:t>
            </a:r>
            <a:r>
              <a:rPr sz="1000" spc="204" dirty="0">
                <a:solidFill>
                  <a:prstClr val="black"/>
                </a:solidFill>
                <a:cs typeface="Calibri"/>
              </a:rPr>
              <a:t> </a:t>
            </a:r>
            <a:r>
              <a:rPr sz="1000" spc="-10" dirty="0">
                <a:solidFill>
                  <a:prstClr val="black"/>
                </a:solidFill>
                <a:cs typeface="Calibri"/>
              </a:rPr>
              <a:t>board </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Belpharma,</a:t>
            </a:r>
            <a:r>
              <a:rPr sz="1000" spc="-5" dirty="0">
                <a:solidFill>
                  <a:prstClr val="black"/>
                </a:solidFill>
                <a:cs typeface="Calibri"/>
              </a:rPr>
              <a:t> </a:t>
            </a:r>
            <a:r>
              <a:rPr sz="1000" spc="-10" dirty="0">
                <a:solidFill>
                  <a:prstClr val="black"/>
                </a:solidFill>
                <a:cs typeface="Calibri"/>
              </a:rPr>
              <a:t>invited</a:t>
            </a:r>
            <a:r>
              <a:rPr sz="1000" spc="-5" dirty="0">
                <a:solidFill>
                  <a:prstClr val="black"/>
                </a:solidFill>
                <a:cs typeface="Calibri"/>
              </a:rPr>
              <a:t> </a:t>
            </a:r>
            <a:r>
              <a:rPr sz="1000" spc="-15" dirty="0">
                <a:solidFill>
                  <a:prstClr val="black"/>
                </a:solidFill>
                <a:cs typeface="Calibri"/>
              </a:rPr>
              <a:t>speaker</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from</a:t>
            </a:r>
            <a:r>
              <a:rPr sz="1000" spc="-5" dirty="0">
                <a:solidFill>
                  <a:prstClr val="black"/>
                </a:solidFill>
                <a:cs typeface="Calibri"/>
              </a:rPr>
              <a:t> </a:t>
            </a:r>
            <a:r>
              <a:rPr sz="1000" spc="-10" dirty="0">
                <a:solidFill>
                  <a:prstClr val="black"/>
                </a:solidFill>
                <a:cs typeface="Calibri"/>
              </a:rPr>
              <a:t>Amgen,</a:t>
            </a:r>
            <a:r>
              <a:rPr sz="1000" spc="-5" dirty="0">
                <a:solidFill>
                  <a:prstClr val="black"/>
                </a:solidFill>
                <a:cs typeface="Calibri"/>
              </a:rPr>
              <a:t> </a:t>
            </a:r>
            <a:r>
              <a:rPr sz="1000" spc="-10" dirty="0">
                <a:solidFill>
                  <a:prstClr val="black"/>
                </a:solidFill>
                <a:cs typeface="Calibri"/>
              </a:rPr>
              <a:t>expert </a:t>
            </a:r>
            <a:r>
              <a:rPr sz="1000" spc="-5" dirty="0">
                <a:solidFill>
                  <a:prstClr val="black"/>
                </a:solidFill>
                <a:cs typeface="Calibri"/>
              </a:rPr>
              <a:t> </a:t>
            </a:r>
            <a:r>
              <a:rPr sz="1000" spc="-10" dirty="0">
                <a:solidFill>
                  <a:prstClr val="black"/>
                </a:solidFill>
                <a:cs typeface="Calibri"/>
              </a:rPr>
              <a:t>testimony </a:t>
            </a:r>
            <a:r>
              <a:rPr sz="1000" spc="-15" dirty="0">
                <a:solidFill>
                  <a:prstClr val="black"/>
                </a:solidFill>
                <a:cs typeface="Calibri"/>
              </a:rPr>
              <a:t>for </a:t>
            </a:r>
            <a:r>
              <a:rPr sz="1000" spc="-30" dirty="0">
                <a:solidFill>
                  <a:prstClr val="black"/>
                </a:solidFill>
                <a:cs typeface="Calibri"/>
              </a:rPr>
              <a:t>Sano</a:t>
            </a:r>
            <a:r>
              <a:rPr sz="1000" spc="-30" dirty="0">
                <a:solidFill>
                  <a:prstClr val="black"/>
                </a:solidFill>
                <a:latin typeface="Lucida Sans Unicode"/>
                <a:cs typeface="Lucida Sans Unicode"/>
              </a:rPr>
              <a:t>fi </a:t>
            </a:r>
            <a:r>
              <a:rPr sz="1000" spc="-10" dirty="0">
                <a:solidFill>
                  <a:prstClr val="black"/>
                </a:solidFill>
                <a:cs typeface="Calibri"/>
              </a:rPr>
              <a:t>and MSD, personal </a:t>
            </a:r>
            <a:r>
              <a:rPr sz="1000" spc="-15" dirty="0">
                <a:solidFill>
                  <a:prstClr val="black"/>
                </a:solidFill>
                <a:cs typeface="Calibri"/>
              </a:rPr>
              <a:t>travel </a:t>
            </a:r>
            <a:r>
              <a:rPr sz="1000" spc="-10" dirty="0">
                <a:solidFill>
                  <a:prstClr val="black"/>
                </a:solidFill>
                <a:cs typeface="Calibri"/>
              </a:rPr>
              <a:t>grant </a:t>
            </a:r>
            <a:r>
              <a:rPr sz="1000" spc="-15" dirty="0">
                <a:solidFill>
                  <a:prstClr val="black"/>
                </a:solidFill>
                <a:cs typeface="Calibri"/>
              </a:rPr>
              <a:t>from </a:t>
            </a:r>
            <a:r>
              <a:rPr sz="1000" spc="-10" dirty="0">
                <a:solidFill>
                  <a:prstClr val="black"/>
                </a:solidFill>
                <a:cs typeface="Calibri"/>
              </a:rPr>
              <a:t> Novartis and institutional </a:t>
            </a:r>
            <a:r>
              <a:rPr sz="1000" spc="-15" dirty="0">
                <a:solidFill>
                  <a:prstClr val="black"/>
                </a:solidFill>
                <a:cs typeface="Calibri"/>
              </a:rPr>
              <a:t>research </a:t>
            </a:r>
            <a:r>
              <a:rPr sz="1000" spc="-10" dirty="0">
                <a:solidFill>
                  <a:prstClr val="black"/>
                </a:solidFill>
                <a:cs typeface="Calibri"/>
              </a:rPr>
              <a:t>grant </a:t>
            </a:r>
            <a:r>
              <a:rPr sz="1000" spc="-15" dirty="0">
                <a:solidFill>
                  <a:prstClr val="black"/>
                </a:solidFill>
                <a:cs typeface="Calibri"/>
              </a:rPr>
              <a:t>from </a:t>
            </a:r>
            <a:r>
              <a:rPr sz="1000" spc="-10" dirty="0">
                <a:solidFill>
                  <a:prstClr val="black"/>
                </a:solidFill>
                <a:cs typeface="Calibri"/>
              </a:rPr>
              <a:t>BMS; TF </a:t>
            </a:r>
            <a:r>
              <a:rPr sz="1000" spc="-15" dirty="0">
                <a:solidFill>
                  <a:prstClr val="black"/>
                </a:solidFill>
                <a:cs typeface="Calibri"/>
              </a:rPr>
              <a:t>re- </a:t>
            </a:r>
            <a:r>
              <a:rPr sz="1000" spc="-10" dirty="0">
                <a:solidFill>
                  <a:prstClr val="black"/>
                </a:solidFill>
                <a:cs typeface="Calibri"/>
              </a:rPr>
              <a:t> ported institutional </a:t>
            </a:r>
            <a:r>
              <a:rPr sz="1000" spc="-15" dirty="0">
                <a:solidFill>
                  <a:prstClr val="black"/>
                </a:solidFill>
                <a:cs typeface="Calibri"/>
              </a:rPr>
              <a:t>research </a:t>
            </a:r>
            <a:r>
              <a:rPr sz="1000" spc="-5" dirty="0">
                <a:solidFill>
                  <a:prstClr val="black"/>
                </a:solidFill>
                <a:cs typeface="Calibri"/>
              </a:rPr>
              <a:t>funding </a:t>
            </a:r>
            <a:r>
              <a:rPr sz="1000" spc="-10" dirty="0">
                <a:solidFill>
                  <a:prstClr val="black"/>
                </a:solidFill>
                <a:cs typeface="Calibri"/>
              </a:rPr>
              <a:t>from the Foundation </a:t>
            </a:r>
            <a:r>
              <a:rPr sz="1000" spc="-5" dirty="0">
                <a:solidFill>
                  <a:prstClr val="black"/>
                </a:solidFill>
                <a:cs typeface="Calibri"/>
              </a:rPr>
              <a:t> </a:t>
            </a:r>
            <a:r>
              <a:rPr sz="1000" spc="-10" dirty="0">
                <a:solidFill>
                  <a:prstClr val="black"/>
                </a:solidFill>
                <a:cs typeface="Calibri"/>
              </a:rPr>
              <a:t>ARC</a:t>
            </a:r>
            <a:r>
              <a:rPr sz="1000" spc="150" dirty="0">
                <a:solidFill>
                  <a:prstClr val="black"/>
                </a:solidFill>
                <a:cs typeface="Calibri"/>
              </a:rPr>
              <a:t> </a:t>
            </a:r>
            <a:r>
              <a:rPr sz="1000" spc="-10" dirty="0">
                <a:solidFill>
                  <a:prstClr val="black"/>
                </a:solidFill>
                <a:cs typeface="Calibri"/>
              </a:rPr>
              <a:t>and</a:t>
            </a:r>
            <a:r>
              <a:rPr sz="1000" spc="150" dirty="0">
                <a:solidFill>
                  <a:prstClr val="black"/>
                </a:solidFill>
                <a:cs typeface="Calibri"/>
              </a:rPr>
              <a:t> </a:t>
            </a:r>
            <a:r>
              <a:rPr sz="1000" spc="-10" dirty="0">
                <a:solidFill>
                  <a:prstClr val="black"/>
                </a:solidFill>
                <a:cs typeface="Calibri"/>
              </a:rPr>
              <a:t>Ligue</a:t>
            </a:r>
            <a:r>
              <a:rPr sz="1000" spc="155" dirty="0">
                <a:solidFill>
                  <a:prstClr val="black"/>
                </a:solidFill>
                <a:cs typeface="Calibri"/>
              </a:rPr>
              <a:t> </a:t>
            </a:r>
            <a:r>
              <a:rPr sz="1000" spc="-10" dirty="0">
                <a:solidFill>
                  <a:prstClr val="black"/>
                </a:solidFill>
                <a:cs typeface="Calibri"/>
              </a:rPr>
              <a:t>Régionale</a:t>
            </a:r>
            <a:r>
              <a:rPr sz="1000" spc="160" dirty="0">
                <a:solidFill>
                  <a:prstClr val="black"/>
                </a:solidFill>
                <a:cs typeface="Calibri"/>
              </a:rPr>
              <a:t> </a:t>
            </a:r>
            <a:r>
              <a:rPr sz="1000" spc="-10" dirty="0">
                <a:solidFill>
                  <a:prstClr val="black"/>
                </a:solidFill>
                <a:cs typeface="Calibri"/>
              </a:rPr>
              <a:t>contre</a:t>
            </a:r>
            <a:r>
              <a:rPr sz="1000" spc="145" dirty="0">
                <a:solidFill>
                  <a:prstClr val="black"/>
                </a:solidFill>
                <a:cs typeface="Calibri"/>
              </a:rPr>
              <a:t> </a:t>
            </a:r>
            <a:r>
              <a:rPr sz="1000" spc="-10" dirty="0">
                <a:solidFill>
                  <a:prstClr val="black"/>
                </a:solidFill>
                <a:cs typeface="Calibri"/>
              </a:rPr>
              <a:t>le</a:t>
            </a:r>
            <a:r>
              <a:rPr sz="1000" spc="155" dirty="0">
                <a:solidFill>
                  <a:prstClr val="black"/>
                </a:solidFill>
                <a:cs typeface="Calibri"/>
              </a:rPr>
              <a:t> </a:t>
            </a:r>
            <a:r>
              <a:rPr sz="1000" spc="-25" dirty="0">
                <a:solidFill>
                  <a:prstClr val="black"/>
                </a:solidFill>
                <a:cs typeface="Calibri"/>
              </a:rPr>
              <a:t>Cancer,</a:t>
            </a:r>
            <a:r>
              <a:rPr sz="1000" spc="155" dirty="0">
                <a:solidFill>
                  <a:prstClr val="black"/>
                </a:solidFill>
                <a:cs typeface="Calibri"/>
              </a:rPr>
              <a:t> </a:t>
            </a:r>
            <a:r>
              <a:rPr sz="1000" spc="-10" dirty="0">
                <a:solidFill>
                  <a:prstClr val="black"/>
                </a:solidFill>
                <a:cs typeface="Calibri"/>
              </a:rPr>
              <a:t>leadership</a:t>
            </a:r>
            <a:r>
              <a:rPr sz="1000" spc="150" dirty="0">
                <a:solidFill>
                  <a:prstClr val="black"/>
                </a:solidFill>
                <a:cs typeface="Calibri"/>
              </a:rPr>
              <a:t> </a:t>
            </a:r>
            <a:r>
              <a:rPr sz="1000" spc="-10" dirty="0">
                <a:solidFill>
                  <a:prstClr val="black"/>
                </a:solidFill>
                <a:cs typeface="Calibri"/>
              </a:rPr>
              <a:t>role </a:t>
            </a:r>
            <a:r>
              <a:rPr sz="1000" spc="-215" dirty="0">
                <a:solidFill>
                  <a:prstClr val="black"/>
                </a:solidFill>
                <a:cs typeface="Calibri"/>
              </a:rPr>
              <a:t> </a:t>
            </a:r>
            <a:r>
              <a:rPr sz="1000" spc="-15" dirty="0">
                <a:solidFill>
                  <a:prstClr val="black"/>
                </a:solidFill>
                <a:cs typeface="Calibri"/>
              </a:rPr>
              <a:t>for </a:t>
            </a:r>
            <a:r>
              <a:rPr sz="1000" spc="-10" dirty="0">
                <a:solidFill>
                  <a:prstClr val="black"/>
                </a:solidFill>
                <a:cs typeface="Calibri"/>
              </a:rPr>
              <a:t>ERN GENTURIS; PGC has received honoraria </a:t>
            </a:r>
            <a:r>
              <a:rPr sz="1000" spc="-15" dirty="0">
                <a:solidFill>
                  <a:prstClr val="black"/>
                </a:solidFill>
                <a:cs typeface="Calibri"/>
              </a:rPr>
              <a:t>for </a:t>
            </a:r>
            <a:r>
              <a:rPr sz="1000" spc="-10" dirty="0">
                <a:solidFill>
                  <a:prstClr val="black"/>
                </a:solidFill>
                <a:cs typeface="Calibri"/>
              </a:rPr>
              <a:t>partici- </a:t>
            </a:r>
            <a:r>
              <a:rPr sz="1000" spc="-5" dirty="0">
                <a:solidFill>
                  <a:prstClr val="black"/>
                </a:solidFill>
                <a:cs typeface="Calibri"/>
              </a:rPr>
              <a:t> </a:t>
            </a:r>
            <a:r>
              <a:rPr sz="1000" spc="-10" dirty="0">
                <a:solidFill>
                  <a:prstClr val="black"/>
                </a:solidFill>
                <a:cs typeface="Calibri"/>
              </a:rPr>
              <a:t>pation</a:t>
            </a:r>
            <a:r>
              <a:rPr sz="1000" spc="-5" dirty="0">
                <a:solidFill>
                  <a:prstClr val="black"/>
                </a:solidFill>
                <a:cs typeface="Calibri"/>
              </a:rPr>
              <a:t> in</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30" dirty="0">
                <a:solidFill>
                  <a:prstClr val="black"/>
                </a:solidFill>
                <a:cs typeface="Calibri"/>
              </a:rPr>
              <a:t>Bayer,</a:t>
            </a:r>
            <a:r>
              <a:rPr sz="1000" spc="-2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 </a:t>
            </a:r>
            <a:r>
              <a:rPr sz="1000" spc="-10" dirty="0">
                <a:solidFill>
                  <a:prstClr val="black"/>
                </a:solidFill>
                <a:cs typeface="Calibri"/>
              </a:rPr>
              <a:t> </a:t>
            </a:r>
            <a:r>
              <a:rPr sz="1000" spc="-5" dirty="0">
                <a:solidFill>
                  <a:prstClr val="black"/>
                </a:solidFill>
                <a:cs typeface="Calibri"/>
              </a:rPr>
              <a:t>funding </a:t>
            </a:r>
            <a:r>
              <a:rPr sz="1000" spc="-10" dirty="0">
                <a:solidFill>
                  <a:prstClr val="black"/>
                </a:solidFill>
                <a:cs typeface="Calibri"/>
              </a:rPr>
              <a:t>from Amgen Dompé, Advenchen, </a:t>
            </a:r>
            <a:r>
              <a:rPr sz="1000" spc="-30" dirty="0">
                <a:solidFill>
                  <a:prstClr val="black"/>
                </a:solidFill>
                <a:cs typeface="Calibri"/>
              </a:rPr>
              <a:t>Bayer, </a:t>
            </a:r>
            <a:r>
              <a:rPr sz="1000" spc="-10" dirty="0">
                <a:solidFill>
                  <a:prstClr val="black"/>
                </a:solidFill>
                <a:cs typeface="Calibri"/>
              </a:rPr>
              <a:t>Blueprint, </a:t>
            </a:r>
            <a:r>
              <a:rPr sz="1000" spc="-5" dirty="0">
                <a:solidFill>
                  <a:prstClr val="black"/>
                </a:solidFill>
                <a:cs typeface="Calibri"/>
              </a:rPr>
              <a:t> </a:t>
            </a:r>
            <a:r>
              <a:rPr sz="1000" spc="-10" dirty="0">
                <a:solidFill>
                  <a:prstClr val="black"/>
                </a:solidFill>
                <a:cs typeface="Calibri"/>
              </a:rPr>
              <a:t>Deciphera,</a:t>
            </a:r>
            <a:r>
              <a:rPr sz="1000" spc="-5" dirty="0">
                <a:solidFill>
                  <a:prstClr val="black"/>
                </a:solidFill>
                <a:cs typeface="Calibri"/>
              </a:rPr>
              <a:t> Eli</a:t>
            </a:r>
            <a:r>
              <a:rPr sz="1000" dirty="0">
                <a:solidFill>
                  <a:prstClr val="black"/>
                </a:solidFill>
                <a:cs typeface="Calibri"/>
              </a:rPr>
              <a:t> </a:t>
            </a:r>
            <a:r>
              <a:rPr sz="1000" spc="-15" dirty="0">
                <a:solidFill>
                  <a:prstClr val="black"/>
                </a:solidFill>
                <a:cs typeface="Calibri"/>
              </a:rPr>
              <a:t>Lilly,</a:t>
            </a:r>
            <a:r>
              <a:rPr sz="1000" spc="-10" dirty="0">
                <a:solidFill>
                  <a:prstClr val="black"/>
                </a:solidFill>
                <a:cs typeface="Calibri"/>
              </a:rPr>
              <a:t> Epizyme,</a:t>
            </a:r>
            <a:r>
              <a:rPr sz="1000" spc="-5" dirty="0">
                <a:solidFill>
                  <a:prstClr val="black"/>
                </a:solidFill>
                <a:cs typeface="Calibri"/>
              </a:rPr>
              <a:t> </a:t>
            </a:r>
            <a:r>
              <a:rPr sz="1000" spc="-10" dirty="0">
                <a:solidFill>
                  <a:prstClr val="black"/>
                </a:solidFill>
                <a:cs typeface="Calibri"/>
              </a:rPr>
              <a:t>Daiichi,</a:t>
            </a:r>
            <a:r>
              <a:rPr sz="1000" spc="-5" dirty="0">
                <a:solidFill>
                  <a:prstClr val="black"/>
                </a:solidFill>
                <a:cs typeface="Calibri"/>
              </a:rPr>
              <a:t> </a:t>
            </a:r>
            <a:r>
              <a:rPr sz="1000" spc="-10" dirty="0">
                <a:solidFill>
                  <a:prstClr val="black"/>
                </a:solidFill>
                <a:cs typeface="Calibri"/>
              </a:rPr>
              <a:t>GSK,</a:t>
            </a:r>
            <a:r>
              <a:rPr sz="1000" spc="-5" dirty="0">
                <a:solidFill>
                  <a:prstClr val="black"/>
                </a:solidFill>
                <a:cs typeface="Calibri"/>
              </a:rPr>
              <a:t> </a:t>
            </a:r>
            <a:r>
              <a:rPr sz="1000" spc="-10" dirty="0">
                <a:solidFill>
                  <a:prstClr val="black"/>
                </a:solidFill>
                <a:cs typeface="Calibri"/>
              </a:rPr>
              <a:t>Karyopharm, </a:t>
            </a:r>
            <a:r>
              <a:rPr sz="1000" spc="-5" dirty="0">
                <a:solidFill>
                  <a:prstClr val="black"/>
                </a:solidFill>
                <a:cs typeface="Calibri"/>
              </a:rPr>
              <a:t> </a:t>
            </a:r>
            <a:r>
              <a:rPr sz="1000" spc="-10" dirty="0">
                <a:solidFill>
                  <a:prstClr val="black"/>
                </a:solidFill>
                <a:cs typeface="Calibri"/>
              </a:rPr>
              <a:t>Novartis,</a:t>
            </a:r>
            <a:r>
              <a:rPr sz="1000" spc="-5" dirty="0">
                <a:solidFill>
                  <a:prstClr val="black"/>
                </a:solidFill>
                <a:cs typeface="Calibri"/>
              </a:rPr>
              <a:t>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a:t>
            </a:r>
            <a:r>
              <a:rPr sz="1000" spc="-40" dirty="0">
                <a:solidFill>
                  <a:prstClr val="black"/>
                </a:solidFill>
                <a:cs typeface="Calibri"/>
              </a:rPr>
              <a:t> </a:t>
            </a:r>
            <a:r>
              <a:rPr sz="1000" spc="-20" dirty="0">
                <a:solidFill>
                  <a:prstClr val="black"/>
                </a:solidFill>
                <a:cs typeface="Calibri"/>
              </a:rPr>
              <a:t>PharmaMar,</a:t>
            </a:r>
            <a:r>
              <a:rPr sz="1000" spc="-15" dirty="0">
                <a:solidFill>
                  <a:prstClr val="black"/>
                </a:solidFill>
                <a:cs typeface="Calibri"/>
              </a:rPr>
              <a:t> </a:t>
            </a:r>
            <a:r>
              <a:rPr sz="1000" spc="-10" dirty="0">
                <a:solidFill>
                  <a:prstClr val="black"/>
                </a:solidFill>
                <a:cs typeface="Calibri"/>
              </a:rPr>
              <a:t>SpringWorks,</a:t>
            </a:r>
            <a:r>
              <a:rPr sz="1000" spc="-5" dirty="0">
                <a:solidFill>
                  <a:prstClr val="black"/>
                </a:solidFill>
                <a:cs typeface="Calibri"/>
              </a:rPr>
              <a:t> </a:t>
            </a:r>
            <a:r>
              <a:rPr sz="1000" spc="-10" dirty="0">
                <a:solidFill>
                  <a:prstClr val="black"/>
                </a:solidFill>
                <a:cs typeface="Calibri"/>
              </a:rPr>
              <a:t>AROG</a:t>
            </a:r>
            <a:r>
              <a:rPr sz="1000" spc="-5" dirty="0">
                <a:solidFill>
                  <a:prstClr val="black"/>
                </a:solidFill>
                <a:cs typeface="Calibri"/>
              </a:rPr>
              <a:t> </a:t>
            </a:r>
            <a:r>
              <a:rPr sz="1000" spc="-10" dirty="0">
                <a:solidFill>
                  <a:prstClr val="black"/>
                </a:solidFill>
                <a:cs typeface="Calibri"/>
              </a:rPr>
              <a:t>Pharma- </a:t>
            </a:r>
            <a:r>
              <a:rPr sz="1000" spc="-215" dirty="0">
                <a:solidFill>
                  <a:prstClr val="black"/>
                </a:solidFill>
                <a:cs typeface="Calibri"/>
              </a:rPr>
              <a:t> </a:t>
            </a:r>
            <a:r>
              <a:rPr sz="1000" spc="-10" dirty="0">
                <a:solidFill>
                  <a:prstClr val="black"/>
                </a:solidFill>
                <a:cs typeface="Calibri"/>
              </a:rPr>
              <a:t>ceuticals</a:t>
            </a:r>
            <a:r>
              <a:rPr sz="1000" spc="-5" dirty="0">
                <a:solidFill>
                  <a:prstClr val="black"/>
                </a:solidFill>
                <a:cs typeface="Calibri"/>
              </a:rPr>
              <a:t> </a:t>
            </a:r>
            <a:r>
              <a:rPr sz="1000" spc="-10" dirty="0">
                <a:solidFill>
                  <a:prstClr val="black"/>
                </a:solidFill>
                <a:cs typeface="Calibri"/>
              </a:rPr>
              <a:t>and</a:t>
            </a:r>
            <a:r>
              <a:rPr sz="1000" spc="-5" dirty="0">
                <a:solidFill>
                  <a:prstClr val="black"/>
                </a:solidFill>
                <a:cs typeface="Calibri"/>
              </a:rPr>
              <a:t> </a:t>
            </a:r>
            <a:r>
              <a:rPr sz="1000" spc="-10" dirty="0">
                <a:solidFill>
                  <a:prstClr val="black"/>
                </a:solidFill>
                <a:cs typeface="Calibri"/>
              </a:rPr>
              <a:t>Eisai,</a:t>
            </a:r>
            <a:r>
              <a:rPr sz="1000" spc="-5" dirty="0">
                <a:solidFill>
                  <a:prstClr val="black"/>
                </a:solidFill>
                <a:cs typeface="Calibri"/>
              </a:rPr>
              <a:t> </a:t>
            </a:r>
            <a:r>
              <a:rPr sz="1000" spc="-10" dirty="0">
                <a:solidFill>
                  <a:prstClr val="black"/>
                </a:solidFill>
                <a:cs typeface="Calibri"/>
              </a:rPr>
              <a:t>non-remunerated</a:t>
            </a:r>
            <a:r>
              <a:rPr sz="1000" spc="-5" dirty="0">
                <a:solidFill>
                  <a:prstClr val="black"/>
                </a:solidFill>
                <a:cs typeface="Calibri"/>
              </a:rPr>
              <a:t> activities</a:t>
            </a:r>
            <a:r>
              <a:rPr sz="1000" spc="220" dirty="0">
                <a:solidFill>
                  <a:prstClr val="black"/>
                </a:solidFill>
                <a:cs typeface="Calibri"/>
              </a:rPr>
              <a:t> </a:t>
            </a:r>
            <a:r>
              <a:rPr sz="1000" spc="-15" dirty="0">
                <a:solidFill>
                  <a:prstClr val="black"/>
                </a:solidFill>
                <a:cs typeface="Calibri"/>
              </a:rPr>
              <a:t>for</a:t>
            </a:r>
            <a:r>
              <a:rPr sz="1000" spc="200" dirty="0">
                <a:solidFill>
                  <a:prstClr val="black"/>
                </a:solidFill>
                <a:cs typeface="Calibri"/>
              </a:rPr>
              <a:t> </a:t>
            </a:r>
            <a:r>
              <a:rPr sz="1000" spc="-10" dirty="0">
                <a:solidFill>
                  <a:prstClr val="black"/>
                </a:solidFill>
                <a:cs typeface="Calibri"/>
              </a:rPr>
              <a:t>the </a:t>
            </a:r>
            <a:r>
              <a:rPr sz="1000" spc="-215" dirty="0">
                <a:solidFill>
                  <a:prstClr val="black"/>
                </a:solidFill>
                <a:cs typeface="Calibri"/>
              </a:rPr>
              <a:t> </a:t>
            </a:r>
            <a:r>
              <a:rPr sz="1000" spc="-10" dirty="0">
                <a:solidFill>
                  <a:prstClr val="black"/>
                </a:solidFill>
                <a:cs typeface="Calibri"/>
              </a:rPr>
              <a:t>Italian</a:t>
            </a:r>
            <a:r>
              <a:rPr sz="1000" spc="-5" dirty="0">
                <a:solidFill>
                  <a:prstClr val="black"/>
                </a:solidFill>
                <a:cs typeface="Calibri"/>
              </a:rPr>
              <a:t> </a:t>
            </a:r>
            <a:r>
              <a:rPr sz="1000" spc="-10" dirty="0">
                <a:solidFill>
                  <a:prstClr val="black"/>
                </a:solidFill>
                <a:cs typeface="Calibri"/>
              </a:rPr>
              <a:t>Sarcoma</a:t>
            </a:r>
            <a:r>
              <a:rPr sz="1000" spc="-5" dirty="0">
                <a:solidFill>
                  <a:prstClr val="black"/>
                </a:solidFill>
                <a:cs typeface="Calibri"/>
              </a:rPr>
              <a:t> </a:t>
            </a:r>
            <a:r>
              <a:rPr sz="1000" spc="-10" dirty="0">
                <a:solidFill>
                  <a:prstClr val="black"/>
                </a:solidFill>
                <a:cs typeface="Calibri"/>
              </a:rPr>
              <a:t>Group,</a:t>
            </a:r>
            <a:r>
              <a:rPr sz="1000" spc="-5" dirty="0">
                <a:solidFill>
                  <a:prstClr val="black"/>
                </a:solidFill>
                <a:cs typeface="Calibri"/>
              </a:rPr>
              <a:t> </a:t>
            </a:r>
            <a:r>
              <a:rPr sz="1000" spc="-10" dirty="0">
                <a:solidFill>
                  <a:prstClr val="black"/>
                </a:solidFill>
                <a:cs typeface="Calibri"/>
              </a:rPr>
              <a:t>European</a:t>
            </a:r>
            <a:r>
              <a:rPr sz="1000" spc="-5" dirty="0">
                <a:solidFill>
                  <a:prstClr val="black"/>
                </a:solidFill>
                <a:cs typeface="Calibri"/>
              </a:rPr>
              <a:t> </a:t>
            </a:r>
            <a:r>
              <a:rPr sz="1000" spc="-10" dirty="0">
                <a:solidFill>
                  <a:prstClr val="black"/>
                </a:solidFill>
                <a:cs typeface="Calibri"/>
              </a:rPr>
              <a:t>School</a:t>
            </a:r>
            <a:r>
              <a:rPr sz="1000" spc="-5" dirty="0">
                <a:solidFill>
                  <a:prstClr val="black"/>
                </a:solidFill>
                <a:cs typeface="Calibri"/>
              </a:rPr>
              <a:t> </a:t>
            </a:r>
            <a:r>
              <a:rPr sz="1000" spc="-10" dirty="0">
                <a:solidFill>
                  <a:prstClr val="black"/>
                </a:solidFill>
                <a:cs typeface="Calibri"/>
              </a:rPr>
              <a:t>of</a:t>
            </a:r>
            <a:r>
              <a:rPr sz="1000" spc="-5" dirty="0">
                <a:solidFill>
                  <a:prstClr val="black"/>
                </a:solidFill>
                <a:cs typeface="Calibri"/>
              </a:rPr>
              <a:t> </a:t>
            </a:r>
            <a:r>
              <a:rPr sz="1000" spc="-15" dirty="0">
                <a:solidFill>
                  <a:prstClr val="black"/>
                </a:solidFill>
                <a:cs typeface="Calibri"/>
              </a:rPr>
              <a:t>Oncology, </a:t>
            </a:r>
            <a:r>
              <a:rPr sz="1000" spc="-10" dirty="0">
                <a:solidFill>
                  <a:prstClr val="black"/>
                </a:solidFill>
                <a:cs typeface="Calibri"/>
              </a:rPr>
              <a:t> Federation of Italian Cooperative Groups and Rare Cancers </a:t>
            </a:r>
            <a:r>
              <a:rPr sz="1000" spc="-5" dirty="0">
                <a:solidFill>
                  <a:prstClr val="black"/>
                </a:solidFill>
                <a:cs typeface="Calibri"/>
              </a:rPr>
              <a:t> </a:t>
            </a:r>
            <a:r>
              <a:rPr sz="1000" spc="-10" dirty="0">
                <a:solidFill>
                  <a:prstClr val="black"/>
                </a:solidFill>
                <a:cs typeface="Calibri"/>
              </a:rPr>
              <a:t>Europe;</a:t>
            </a:r>
            <a:r>
              <a:rPr sz="1000" spc="-5" dirty="0">
                <a:solidFill>
                  <a:prstClr val="black"/>
                </a:solidFill>
                <a:cs typeface="Calibri"/>
              </a:rPr>
              <a:t> </a:t>
            </a:r>
            <a:r>
              <a:rPr sz="1000" spc="-10" dirty="0">
                <a:solidFill>
                  <a:prstClr val="black"/>
                </a:solidFill>
                <a:cs typeface="Calibri"/>
              </a:rPr>
              <a:t>SSta</a:t>
            </a:r>
            <a:r>
              <a:rPr sz="1000" spc="-5" dirty="0">
                <a:solidFill>
                  <a:prstClr val="black"/>
                </a:solidFill>
                <a:cs typeface="Calibri"/>
              </a:rPr>
              <a:t> </a:t>
            </a:r>
            <a:r>
              <a:rPr sz="1000" spc="-10" dirty="0">
                <a:solidFill>
                  <a:prstClr val="black"/>
                </a:solidFill>
                <a:cs typeface="Calibri"/>
              </a:rPr>
              <a:t>has</a:t>
            </a:r>
            <a:r>
              <a:rPr sz="1000" spc="-5" dirty="0">
                <a:solidFill>
                  <a:prstClr val="black"/>
                </a:solidFill>
                <a:cs typeface="Calibri"/>
              </a:rPr>
              <a:t> </a:t>
            </a:r>
            <a:r>
              <a:rPr sz="1000" spc="-10" dirty="0">
                <a:solidFill>
                  <a:prstClr val="black"/>
                </a:solidFill>
                <a:cs typeface="Calibri"/>
              </a:rPr>
              <a:t>received</a:t>
            </a:r>
            <a:r>
              <a:rPr sz="1000" spc="-5" dirty="0">
                <a:solidFill>
                  <a:prstClr val="black"/>
                </a:solidFill>
                <a:cs typeface="Calibri"/>
              </a:rPr>
              <a:t> </a:t>
            </a:r>
            <a:r>
              <a:rPr sz="1000" spc="-10" dirty="0">
                <a:solidFill>
                  <a:prstClr val="black"/>
                </a:solidFill>
                <a:cs typeface="Calibri"/>
              </a:rPr>
              <a:t>honoraria</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participation</a:t>
            </a:r>
            <a:r>
              <a:rPr sz="1000" spc="-5" dirty="0">
                <a:solidFill>
                  <a:prstClr val="black"/>
                </a:solidFill>
                <a:cs typeface="Calibri"/>
              </a:rPr>
              <a:t> in </a:t>
            </a:r>
            <a:r>
              <a:rPr sz="1000" dirty="0">
                <a:solidFill>
                  <a:prstClr val="black"/>
                </a:solidFill>
                <a:cs typeface="Calibri"/>
              </a:rPr>
              <a:t> </a:t>
            </a:r>
            <a:r>
              <a:rPr sz="1000" spc="-10" dirty="0">
                <a:solidFill>
                  <a:prstClr val="black"/>
                </a:solidFill>
                <a:cs typeface="Calibri"/>
              </a:rPr>
              <a:t>advisory</a:t>
            </a:r>
            <a:r>
              <a:rPr sz="1000" spc="-5" dirty="0">
                <a:solidFill>
                  <a:prstClr val="black"/>
                </a:solidFill>
                <a:cs typeface="Calibri"/>
              </a:rPr>
              <a:t> </a:t>
            </a:r>
            <a:r>
              <a:rPr sz="1000" spc="-10" dirty="0">
                <a:solidFill>
                  <a:prstClr val="black"/>
                </a:solidFill>
                <a:cs typeface="Calibri"/>
              </a:rPr>
              <a:t>boards</a:t>
            </a:r>
            <a:r>
              <a:rPr sz="1000" spc="-5" dirty="0">
                <a:solidFill>
                  <a:prstClr val="black"/>
                </a:solidFill>
                <a:cs typeface="Calibri"/>
              </a:rPr>
              <a:t> </a:t>
            </a:r>
            <a:r>
              <a:rPr sz="1000" spc="-15" dirty="0">
                <a:solidFill>
                  <a:prstClr val="black"/>
                </a:solidFill>
                <a:cs typeface="Calibri"/>
              </a:rPr>
              <a:t>for</a:t>
            </a:r>
            <a:r>
              <a:rPr sz="1000" spc="-10" dirty="0">
                <a:solidFill>
                  <a:prstClr val="black"/>
                </a:solidFill>
                <a:cs typeface="Calibri"/>
              </a:rPr>
              <a:t> </a:t>
            </a:r>
            <a:r>
              <a:rPr sz="1000" spc="-30" dirty="0">
                <a:solidFill>
                  <a:prstClr val="black"/>
                </a:solidFill>
                <a:cs typeface="Calibri"/>
              </a:rPr>
              <a:t>Bayer,</a:t>
            </a:r>
            <a:r>
              <a:rPr sz="1000" spc="-25" dirty="0">
                <a:solidFill>
                  <a:prstClr val="black"/>
                </a:solidFill>
                <a:cs typeface="Calibri"/>
              </a:rPr>
              <a:t> </a:t>
            </a:r>
            <a:r>
              <a:rPr sz="1000" spc="-10" dirty="0">
                <a:solidFill>
                  <a:prstClr val="black"/>
                </a:solidFill>
                <a:cs typeface="Calibri"/>
              </a:rPr>
              <a:t>Deciphera,</a:t>
            </a:r>
            <a:r>
              <a:rPr sz="1000" spc="-5" dirty="0">
                <a:solidFill>
                  <a:prstClr val="black"/>
                </a:solidFill>
                <a:cs typeface="Calibri"/>
              </a:rPr>
              <a:t> Eli</a:t>
            </a:r>
            <a:r>
              <a:rPr sz="1000" dirty="0">
                <a:solidFill>
                  <a:prstClr val="black"/>
                </a:solidFill>
                <a:cs typeface="Calibri"/>
              </a:rPr>
              <a:t> </a:t>
            </a:r>
            <a:r>
              <a:rPr sz="1000" spc="-15" dirty="0">
                <a:solidFill>
                  <a:prstClr val="black"/>
                </a:solidFill>
                <a:cs typeface="Calibri"/>
              </a:rPr>
              <a:t>Lilly,</a:t>
            </a:r>
            <a:r>
              <a:rPr sz="1000" spc="-10" dirty="0">
                <a:solidFill>
                  <a:prstClr val="black"/>
                </a:solidFill>
                <a:cs typeface="Calibri"/>
              </a:rPr>
              <a:t> Daiichi, </a:t>
            </a:r>
            <a:r>
              <a:rPr sz="1000" spc="-215" dirty="0">
                <a:solidFill>
                  <a:prstClr val="black"/>
                </a:solidFill>
                <a:cs typeface="Calibri"/>
              </a:rPr>
              <a:t> </a:t>
            </a:r>
            <a:r>
              <a:rPr sz="1000" spc="-10" dirty="0">
                <a:solidFill>
                  <a:prstClr val="black"/>
                </a:solidFill>
                <a:cs typeface="Calibri"/>
              </a:rPr>
              <a:t>Maxivax,</a:t>
            </a:r>
            <a:r>
              <a:rPr sz="1000" spc="-5" dirty="0">
                <a:solidFill>
                  <a:prstClr val="black"/>
                </a:solidFill>
                <a:cs typeface="Calibri"/>
              </a:rPr>
              <a:t> </a:t>
            </a:r>
            <a:r>
              <a:rPr sz="1000" spc="-10" dirty="0">
                <a:solidFill>
                  <a:prstClr val="black"/>
                </a:solidFill>
                <a:cs typeface="Calibri"/>
              </a:rPr>
              <a:t>Novartis,</a:t>
            </a:r>
            <a:r>
              <a:rPr sz="1000" spc="-5" dirty="0">
                <a:solidFill>
                  <a:prstClr val="black"/>
                </a:solidFill>
                <a:cs typeface="Calibri"/>
              </a:rPr>
              <a:t> </a:t>
            </a:r>
            <a:r>
              <a:rPr sz="1000" spc="-10" dirty="0">
                <a:solidFill>
                  <a:prstClr val="black"/>
                </a:solidFill>
                <a:cs typeface="Calibri"/>
              </a:rPr>
              <a:t>invited</a:t>
            </a:r>
            <a:r>
              <a:rPr sz="1000" spc="-5" dirty="0">
                <a:solidFill>
                  <a:prstClr val="black"/>
                </a:solidFill>
                <a:cs typeface="Calibri"/>
              </a:rPr>
              <a:t> </a:t>
            </a:r>
            <a:r>
              <a:rPr sz="1000" spc="-15" dirty="0">
                <a:solidFill>
                  <a:prstClr val="black"/>
                </a:solidFill>
                <a:cs typeface="Calibri"/>
              </a:rPr>
              <a:t>speaker</a:t>
            </a:r>
            <a:r>
              <a:rPr sz="1000" spc="-10" dirty="0">
                <a:solidFill>
                  <a:prstClr val="black"/>
                </a:solidFill>
                <a:cs typeface="Calibri"/>
              </a:rPr>
              <a:t> </a:t>
            </a:r>
            <a:r>
              <a:rPr sz="1000" spc="-15" dirty="0">
                <a:solidFill>
                  <a:prstClr val="black"/>
                </a:solidFill>
                <a:cs typeface="Calibri"/>
              </a:rPr>
              <a:t>fees</a:t>
            </a:r>
            <a:r>
              <a:rPr sz="1000" spc="-10" dirty="0">
                <a:solidFill>
                  <a:prstClr val="black"/>
                </a:solidFill>
                <a:cs typeface="Calibri"/>
              </a:rPr>
              <a:t> </a:t>
            </a:r>
            <a:r>
              <a:rPr sz="1000" spc="-15" dirty="0">
                <a:solidFill>
                  <a:prstClr val="black"/>
                </a:solidFill>
                <a:cs typeface="Calibri"/>
              </a:rPr>
              <a:t>from</a:t>
            </a:r>
            <a:r>
              <a:rPr sz="1000" spc="-10" dirty="0">
                <a:solidFill>
                  <a:prstClr val="black"/>
                </a:solidFill>
                <a:cs typeface="Calibri"/>
              </a:rPr>
              <a:t> GSK</a:t>
            </a:r>
            <a:r>
              <a:rPr sz="1000" spc="-5" dirty="0">
                <a:solidFill>
                  <a:prstClr val="black"/>
                </a:solidFill>
                <a:cs typeface="Calibri"/>
              </a:rPr>
              <a:t> </a:t>
            </a:r>
            <a:r>
              <a:rPr sz="1000" spc="-10" dirty="0">
                <a:solidFill>
                  <a:prstClr val="black"/>
                </a:solidFill>
                <a:cs typeface="Calibri"/>
              </a:rPr>
              <a:t>and </a:t>
            </a:r>
            <a:r>
              <a:rPr sz="1000" spc="-215" dirty="0">
                <a:solidFill>
                  <a:prstClr val="black"/>
                </a:solidFill>
                <a:cs typeface="Calibri"/>
              </a:rPr>
              <a:t> </a:t>
            </a:r>
            <a:r>
              <a:rPr sz="1000" spc="-20" dirty="0">
                <a:solidFill>
                  <a:prstClr val="black"/>
                </a:solidFill>
                <a:cs typeface="Calibri"/>
              </a:rPr>
              <a:t>PharmaMar, </a:t>
            </a:r>
            <a:r>
              <a:rPr sz="1000" spc="-10" dirty="0">
                <a:solidFill>
                  <a:prstClr val="black"/>
                </a:solidFill>
                <a:cs typeface="Calibri"/>
              </a:rPr>
              <a:t>expert testimony </a:t>
            </a:r>
            <a:r>
              <a:rPr sz="1000" spc="-20" dirty="0">
                <a:solidFill>
                  <a:prstClr val="black"/>
                </a:solidFill>
                <a:cs typeface="Calibri"/>
              </a:rPr>
              <a:t>fee </a:t>
            </a:r>
            <a:r>
              <a:rPr sz="1000" spc="-10" dirty="0">
                <a:solidFill>
                  <a:prstClr val="black"/>
                </a:solidFill>
                <a:cs typeface="Calibri"/>
              </a:rPr>
              <a:t>from Bavarian Nordic and </a:t>
            </a:r>
            <a:r>
              <a:rPr sz="1000" spc="-5" dirty="0">
                <a:solidFill>
                  <a:prstClr val="black"/>
                </a:solidFill>
                <a:cs typeface="Calibri"/>
              </a:rPr>
              <a:t> </a:t>
            </a:r>
            <a:r>
              <a:rPr sz="1000" spc="-10" dirty="0">
                <a:solidFill>
                  <a:prstClr val="black"/>
                </a:solidFill>
                <a:cs typeface="Calibri"/>
              </a:rPr>
              <a:t>Epizyme,</a:t>
            </a:r>
            <a:r>
              <a:rPr sz="1000" spc="-5" dirty="0">
                <a:solidFill>
                  <a:prstClr val="black"/>
                </a:solidFill>
                <a:cs typeface="Calibri"/>
              </a:rPr>
              <a:t> </a:t>
            </a:r>
            <a:r>
              <a:rPr sz="1000" spc="-10" dirty="0">
                <a:solidFill>
                  <a:prstClr val="black"/>
                </a:solidFill>
                <a:cs typeface="Calibri"/>
              </a:rPr>
              <a:t>institutional</a:t>
            </a:r>
            <a:r>
              <a:rPr sz="1000" spc="-5" dirty="0">
                <a:solidFill>
                  <a:prstClr val="black"/>
                </a:solidFill>
                <a:cs typeface="Calibri"/>
              </a:rPr>
              <a:t> </a:t>
            </a:r>
            <a:r>
              <a:rPr sz="1000" spc="-15" dirty="0">
                <a:solidFill>
                  <a:prstClr val="black"/>
                </a:solidFill>
                <a:cs typeface="Calibri"/>
              </a:rPr>
              <a:t>research</a:t>
            </a:r>
            <a:r>
              <a:rPr sz="1000" spc="200" dirty="0">
                <a:solidFill>
                  <a:prstClr val="black"/>
                </a:solidFill>
                <a:cs typeface="Calibri"/>
              </a:rPr>
              <a:t> </a:t>
            </a:r>
            <a:r>
              <a:rPr sz="1000" spc="-10" dirty="0">
                <a:solidFill>
                  <a:prstClr val="black"/>
                </a:solidFill>
                <a:cs typeface="Calibri"/>
              </a:rPr>
              <a:t>funding</a:t>
            </a:r>
            <a:r>
              <a:rPr sz="1000" spc="210" dirty="0">
                <a:solidFill>
                  <a:prstClr val="black"/>
                </a:solidFill>
                <a:cs typeface="Calibri"/>
              </a:rPr>
              <a:t> </a:t>
            </a:r>
            <a:r>
              <a:rPr sz="1000" spc="-10" dirty="0">
                <a:solidFill>
                  <a:prstClr val="black"/>
                </a:solidFill>
                <a:cs typeface="Calibri"/>
              </a:rPr>
              <a:t>from</a:t>
            </a:r>
            <a:r>
              <a:rPr sz="1000" spc="210" dirty="0">
                <a:solidFill>
                  <a:prstClr val="black"/>
                </a:solidFill>
                <a:cs typeface="Calibri"/>
              </a:rPr>
              <a:t> </a:t>
            </a:r>
            <a:r>
              <a:rPr sz="1000" spc="-10" dirty="0">
                <a:solidFill>
                  <a:prstClr val="black"/>
                </a:solidFill>
                <a:cs typeface="Calibri"/>
              </a:rPr>
              <a:t>Amgen </a:t>
            </a:r>
            <a:r>
              <a:rPr sz="1000" spc="-5" dirty="0">
                <a:solidFill>
                  <a:prstClr val="black"/>
                </a:solidFill>
                <a:cs typeface="Calibri"/>
              </a:rPr>
              <a:t> </a:t>
            </a:r>
            <a:r>
              <a:rPr sz="1000" spc="-10" dirty="0">
                <a:solidFill>
                  <a:prstClr val="black"/>
                </a:solidFill>
                <a:cs typeface="Calibri"/>
              </a:rPr>
              <a:t>Dompé, Advenchen, </a:t>
            </a:r>
            <a:r>
              <a:rPr sz="1000" spc="-30" dirty="0">
                <a:solidFill>
                  <a:prstClr val="black"/>
                </a:solidFill>
                <a:cs typeface="Calibri"/>
              </a:rPr>
              <a:t>Bayer, </a:t>
            </a:r>
            <a:r>
              <a:rPr sz="1000" spc="-5" dirty="0">
                <a:solidFill>
                  <a:prstClr val="black"/>
                </a:solidFill>
                <a:cs typeface="Calibri"/>
              </a:rPr>
              <a:t>Blueprint </a:t>
            </a:r>
            <a:r>
              <a:rPr sz="1000" spc="-10" dirty="0">
                <a:solidFill>
                  <a:prstClr val="black"/>
                </a:solidFill>
                <a:cs typeface="Calibri"/>
              </a:rPr>
              <a:t>Medicines, Deciphera, </a:t>
            </a:r>
            <a:r>
              <a:rPr sz="1000" spc="-5" dirty="0">
                <a:solidFill>
                  <a:prstClr val="black"/>
                </a:solidFill>
                <a:cs typeface="Calibri"/>
              </a:rPr>
              <a:t> Eli </a:t>
            </a:r>
            <a:r>
              <a:rPr sz="1000" spc="-15" dirty="0">
                <a:solidFill>
                  <a:prstClr val="black"/>
                </a:solidFill>
                <a:cs typeface="Calibri"/>
              </a:rPr>
              <a:t>Lilly, </a:t>
            </a:r>
            <a:r>
              <a:rPr sz="1000" spc="-10" dirty="0">
                <a:solidFill>
                  <a:prstClr val="black"/>
                </a:solidFill>
                <a:cs typeface="Calibri"/>
              </a:rPr>
              <a:t>Epizyme, Daiichi, GSK, Karyopharm, Novartis, </a:t>
            </a:r>
            <a:r>
              <a:rPr sz="1000" spc="-45" dirty="0">
                <a:solidFill>
                  <a:prstClr val="black"/>
                </a:solidFill>
                <a:cs typeface="Calibri"/>
              </a:rPr>
              <a:t>P</a:t>
            </a:r>
            <a:r>
              <a:rPr sz="1000" spc="-45" dirty="0">
                <a:solidFill>
                  <a:prstClr val="black"/>
                </a:solidFill>
                <a:latin typeface="Lucida Sans Unicode"/>
                <a:cs typeface="Lucida Sans Unicode"/>
              </a:rPr>
              <a:t>fi</a:t>
            </a:r>
            <a:r>
              <a:rPr sz="1000" spc="-45" dirty="0">
                <a:solidFill>
                  <a:prstClr val="black"/>
                </a:solidFill>
                <a:cs typeface="Calibri"/>
              </a:rPr>
              <a:t>zer, </a:t>
            </a:r>
            <a:r>
              <a:rPr sz="1000" spc="-40" dirty="0">
                <a:solidFill>
                  <a:prstClr val="black"/>
                </a:solidFill>
                <a:cs typeface="Calibri"/>
              </a:rPr>
              <a:t> </a:t>
            </a:r>
            <a:r>
              <a:rPr sz="1000" spc="-20" dirty="0">
                <a:solidFill>
                  <a:prstClr val="black"/>
                </a:solidFill>
                <a:cs typeface="Calibri"/>
              </a:rPr>
              <a:t>PharmaMar, </a:t>
            </a:r>
            <a:r>
              <a:rPr sz="1000" spc="-10" dirty="0">
                <a:solidFill>
                  <a:prstClr val="black"/>
                </a:solidFill>
                <a:cs typeface="Calibri"/>
              </a:rPr>
              <a:t>SpringWorks and Hutchinson MediPharma In- </a:t>
            </a:r>
            <a:r>
              <a:rPr sz="1000" spc="-5" dirty="0">
                <a:solidFill>
                  <a:prstClr val="black"/>
                </a:solidFill>
                <a:cs typeface="Calibri"/>
              </a:rPr>
              <a:t> </a:t>
            </a:r>
            <a:r>
              <a:rPr sz="1000" spc="-10" dirty="0">
                <a:solidFill>
                  <a:prstClr val="black"/>
                </a:solidFill>
                <a:cs typeface="Calibri"/>
              </a:rPr>
              <a:t>ternational</a:t>
            </a:r>
            <a:r>
              <a:rPr sz="1000" spc="-5" dirty="0">
                <a:solidFill>
                  <a:prstClr val="black"/>
                </a:solidFill>
                <a:cs typeface="Calibri"/>
              </a:rPr>
              <a:t> </a:t>
            </a:r>
            <a:r>
              <a:rPr sz="1000" spc="-10" dirty="0">
                <a:solidFill>
                  <a:prstClr val="black"/>
                </a:solidFill>
                <a:cs typeface="Calibri"/>
              </a:rPr>
              <a:t>Inc.,</a:t>
            </a:r>
            <a:r>
              <a:rPr sz="1000" spc="-5" dirty="0">
                <a:solidFill>
                  <a:prstClr val="black"/>
                </a:solidFill>
                <a:cs typeface="Calibri"/>
              </a:rPr>
              <a:t> </a:t>
            </a:r>
            <a:r>
              <a:rPr sz="1000" spc="-10" dirty="0">
                <a:solidFill>
                  <a:prstClr val="black"/>
                </a:solidFill>
                <a:cs typeface="Calibri"/>
              </a:rPr>
              <a:t>non-remunerated</a:t>
            </a:r>
            <a:r>
              <a:rPr sz="1000" spc="-5" dirty="0">
                <a:solidFill>
                  <a:prstClr val="black"/>
                </a:solidFill>
                <a:cs typeface="Calibri"/>
              </a:rPr>
              <a:t> </a:t>
            </a:r>
            <a:r>
              <a:rPr sz="1000" spc="-10" dirty="0">
                <a:solidFill>
                  <a:prstClr val="black"/>
                </a:solidFill>
                <a:cs typeface="Calibri"/>
              </a:rPr>
              <a:t>activities</a:t>
            </a:r>
            <a:r>
              <a:rPr sz="1000" spc="-5" dirty="0">
                <a:solidFill>
                  <a:prstClr val="black"/>
                </a:solidFill>
                <a:cs typeface="Calibri"/>
              </a:rPr>
              <a:t> </a:t>
            </a:r>
            <a:r>
              <a:rPr sz="1000" spc="-20" dirty="0">
                <a:solidFill>
                  <a:prstClr val="black"/>
                </a:solidFill>
                <a:cs typeface="Calibri"/>
              </a:rPr>
              <a:t>for</a:t>
            </a:r>
            <a:r>
              <a:rPr sz="1000" spc="-15" dirty="0">
                <a:solidFill>
                  <a:prstClr val="black"/>
                </a:solidFill>
                <a:cs typeface="Calibri"/>
              </a:rPr>
              <a:t> </a:t>
            </a:r>
            <a:r>
              <a:rPr sz="1000" spc="-10" dirty="0">
                <a:solidFill>
                  <a:prstClr val="black"/>
                </a:solidFill>
                <a:cs typeface="Calibri"/>
              </a:rPr>
              <a:t>CTOS, </a:t>
            </a:r>
            <a:r>
              <a:rPr sz="1000" spc="-5" dirty="0">
                <a:solidFill>
                  <a:prstClr val="black"/>
                </a:solidFill>
                <a:cs typeface="Calibri"/>
              </a:rPr>
              <a:t> </a:t>
            </a:r>
            <a:r>
              <a:rPr sz="1000" spc="-25" dirty="0">
                <a:solidFill>
                  <a:prstClr val="black"/>
                </a:solidFill>
                <a:cs typeface="Calibri"/>
              </a:rPr>
              <a:t>Chordoma</a:t>
            </a:r>
            <a:r>
              <a:rPr sz="1000" spc="-20" dirty="0">
                <a:solidFill>
                  <a:prstClr val="black"/>
                </a:solidFill>
                <a:cs typeface="Calibri"/>
              </a:rPr>
              <a:t> </a:t>
            </a:r>
            <a:r>
              <a:rPr sz="1000" spc="-25" dirty="0">
                <a:solidFill>
                  <a:prstClr val="black"/>
                </a:solidFill>
                <a:cs typeface="Calibri"/>
              </a:rPr>
              <a:t>Foundation,</a:t>
            </a:r>
            <a:r>
              <a:rPr sz="1000" spc="-20" dirty="0">
                <a:solidFill>
                  <a:prstClr val="black"/>
                </a:solidFill>
                <a:cs typeface="Calibri"/>
              </a:rPr>
              <a:t> Epithelioid</a:t>
            </a:r>
            <a:r>
              <a:rPr sz="1000" spc="-15" dirty="0">
                <a:solidFill>
                  <a:prstClr val="black"/>
                </a:solidFill>
                <a:cs typeface="Calibri"/>
              </a:rPr>
              <a:t> </a:t>
            </a:r>
            <a:r>
              <a:rPr sz="1000" spc="-25" dirty="0">
                <a:solidFill>
                  <a:prstClr val="black"/>
                </a:solidFill>
                <a:cs typeface="Calibri"/>
              </a:rPr>
              <a:t>Haemangioendothelioma </a:t>
            </a:r>
            <a:r>
              <a:rPr sz="1000" spc="-20" dirty="0">
                <a:solidFill>
                  <a:prstClr val="black"/>
                </a:solidFill>
                <a:cs typeface="Calibri"/>
              </a:rPr>
              <a:t> </a:t>
            </a:r>
            <a:r>
              <a:rPr sz="1000" spc="-10" dirty="0">
                <a:solidFill>
                  <a:prstClr val="black"/>
                </a:solidFill>
                <a:cs typeface="Calibri"/>
              </a:rPr>
              <a:t>Foundation,</a:t>
            </a:r>
            <a:r>
              <a:rPr sz="1000" spc="65" dirty="0">
                <a:solidFill>
                  <a:prstClr val="black"/>
                </a:solidFill>
                <a:cs typeface="Calibri"/>
              </a:rPr>
              <a:t> </a:t>
            </a:r>
            <a:r>
              <a:rPr sz="1000" spc="-10" dirty="0">
                <a:solidFill>
                  <a:prstClr val="black"/>
                </a:solidFill>
                <a:cs typeface="Calibri"/>
              </a:rPr>
              <a:t>Desmoid</a:t>
            </a:r>
            <a:r>
              <a:rPr sz="1000" spc="65" dirty="0">
                <a:solidFill>
                  <a:prstClr val="black"/>
                </a:solidFill>
                <a:cs typeface="Calibri"/>
              </a:rPr>
              <a:t> </a:t>
            </a:r>
            <a:r>
              <a:rPr sz="1000" spc="-10" dirty="0">
                <a:solidFill>
                  <a:prstClr val="black"/>
                </a:solidFill>
                <a:cs typeface="Calibri"/>
              </a:rPr>
              <a:t>Foundation,</a:t>
            </a:r>
            <a:r>
              <a:rPr sz="1000" spc="75" dirty="0">
                <a:solidFill>
                  <a:prstClr val="black"/>
                </a:solidFill>
                <a:cs typeface="Calibri"/>
              </a:rPr>
              <a:t> </a:t>
            </a:r>
            <a:r>
              <a:rPr sz="1000" spc="-10" dirty="0">
                <a:solidFill>
                  <a:prstClr val="black"/>
                </a:solidFill>
                <a:cs typeface="Calibri"/>
              </a:rPr>
              <a:t>EORTC</a:t>
            </a:r>
            <a:r>
              <a:rPr sz="1000" spc="70" dirty="0">
                <a:solidFill>
                  <a:prstClr val="black"/>
                </a:solidFill>
                <a:cs typeface="Calibri"/>
              </a:rPr>
              <a:t> </a:t>
            </a:r>
            <a:r>
              <a:rPr sz="1000" spc="-5" dirty="0">
                <a:solidFill>
                  <a:prstClr val="black"/>
                </a:solidFill>
                <a:cs typeface="Calibri"/>
              </a:rPr>
              <a:t>STBSG</a:t>
            </a:r>
            <a:r>
              <a:rPr sz="1000" spc="65" dirty="0">
                <a:solidFill>
                  <a:prstClr val="black"/>
                </a:solidFill>
                <a:cs typeface="Calibri"/>
              </a:rPr>
              <a:t> </a:t>
            </a:r>
            <a:r>
              <a:rPr sz="1000" spc="-10" dirty="0">
                <a:solidFill>
                  <a:prstClr val="black"/>
                </a:solidFill>
                <a:cs typeface="Calibri"/>
              </a:rPr>
              <a:t>and</a:t>
            </a:r>
            <a:r>
              <a:rPr sz="1000" spc="70" dirty="0">
                <a:solidFill>
                  <a:prstClr val="black"/>
                </a:solidFill>
                <a:cs typeface="Calibri"/>
              </a:rPr>
              <a:t> </a:t>
            </a:r>
            <a:r>
              <a:rPr sz="1000" spc="-10" dirty="0">
                <a:solidFill>
                  <a:prstClr val="black"/>
                </a:solidFill>
                <a:cs typeface="Calibri"/>
              </a:rPr>
              <a:t>Italian</a:t>
            </a:r>
            <a:endParaRPr sz="1000">
              <a:solidFill>
                <a:prstClr val="black"/>
              </a:solidFill>
              <a:cs typeface="Calibri"/>
            </a:endParaRPr>
          </a:p>
          <a:p>
            <a:pPr marL="12700" algn="just">
              <a:spcBef>
                <a:spcPts val="725"/>
              </a:spcBef>
            </a:pPr>
            <a:r>
              <a:rPr sz="900" spc="-10" dirty="0">
                <a:solidFill>
                  <a:prstClr val="black"/>
                </a:solidFill>
                <a:latin typeface="Arial MT"/>
                <a:cs typeface="Arial MT"/>
              </a:rPr>
              <a:t>1534</a:t>
            </a:r>
            <a:r>
              <a:rPr sz="900" spc="320" dirty="0">
                <a:solidFill>
                  <a:prstClr val="black"/>
                </a:solidFill>
                <a:latin typeface="Arial MT"/>
                <a:cs typeface="Arial MT"/>
              </a:rPr>
              <a:t>   </a:t>
            </a:r>
            <a:r>
              <a:rPr sz="900" spc="-50" dirty="0">
                <a:solidFill>
                  <a:srgbClr val="007FAC"/>
                </a:solidFill>
                <a:latin typeface="Arial MT"/>
                <a:cs typeface="Arial MT"/>
              </a:rPr>
              <a:t>https://doi.org/</a:t>
            </a:r>
            <a:r>
              <a:rPr sz="900" spc="-50" dirty="0">
                <a:solidFill>
                  <a:srgbClr val="007FAC"/>
                </a:solidFill>
                <a:latin typeface="Arial MT"/>
                <a:cs typeface="Arial MT"/>
                <a:hlinkClick r:id="rId2"/>
              </a:rPr>
              <a:t>10.1016/j.annonc.2021.08.1995</a:t>
            </a:r>
            <a:endParaRPr sz="900">
              <a:solidFill>
                <a:prstClr val="black"/>
              </a:solidFill>
              <a:latin typeface="Arial MT"/>
              <a:cs typeface="Arial MT"/>
            </a:endParaRPr>
          </a:p>
        </p:txBody>
      </p:sp>
      <p:sp>
        <p:nvSpPr>
          <p:cNvPr id="3" name="object 3"/>
          <p:cNvSpPr txBox="1"/>
          <p:nvPr/>
        </p:nvSpPr>
        <p:spPr>
          <a:xfrm>
            <a:off x="5155729" y="759288"/>
            <a:ext cx="4003507" cy="480695"/>
          </a:xfrm>
          <a:prstGeom prst="rect">
            <a:avLst/>
          </a:prstGeom>
        </p:spPr>
        <p:txBody>
          <a:bodyPr vert="horz" wrap="square" lIns="0" tIns="12065" rIns="0" bIns="0" rtlCol="0">
            <a:spAutoFit/>
          </a:bodyPr>
          <a:lstStyle/>
          <a:p>
            <a:pPr marL="12700" marR="5080">
              <a:spcBef>
                <a:spcPts val="95"/>
              </a:spcBef>
            </a:pPr>
            <a:r>
              <a:rPr sz="1000" spc="-10" dirty="0">
                <a:solidFill>
                  <a:prstClr val="black"/>
                </a:solidFill>
                <a:cs typeface="Calibri"/>
              </a:rPr>
              <a:t>Sarcoma</a:t>
            </a:r>
            <a:r>
              <a:rPr sz="1000" spc="120" dirty="0">
                <a:solidFill>
                  <a:prstClr val="black"/>
                </a:solidFill>
                <a:cs typeface="Calibri"/>
              </a:rPr>
              <a:t> </a:t>
            </a:r>
            <a:r>
              <a:rPr sz="1000" spc="-10" dirty="0">
                <a:solidFill>
                  <a:prstClr val="black"/>
                </a:solidFill>
                <a:cs typeface="Calibri"/>
              </a:rPr>
              <a:t>Group</a:t>
            </a:r>
            <a:r>
              <a:rPr sz="1000" spc="114" dirty="0">
                <a:solidFill>
                  <a:prstClr val="black"/>
                </a:solidFill>
                <a:cs typeface="Calibri"/>
              </a:rPr>
              <a:t> </a:t>
            </a:r>
            <a:r>
              <a:rPr sz="1000" spc="-10" dirty="0">
                <a:solidFill>
                  <a:prstClr val="black"/>
                </a:solidFill>
                <a:cs typeface="Calibri"/>
              </a:rPr>
              <a:t>Onlus.</a:t>
            </a:r>
            <a:r>
              <a:rPr sz="1000" spc="120" dirty="0">
                <a:solidFill>
                  <a:prstClr val="black"/>
                </a:solidFill>
                <a:cs typeface="Calibri"/>
              </a:rPr>
              <a:t> </a:t>
            </a:r>
            <a:r>
              <a:rPr sz="1000" spc="-10" dirty="0">
                <a:solidFill>
                  <a:prstClr val="black"/>
                </a:solidFill>
                <a:cs typeface="Calibri"/>
              </a:rPr>
              <a:t>AMF,</a:t>
            </a:r>
            <a:r>
              <a:rPr sz="1000" spc="125" dirty="0">
                <a:solidFill>
                  <a:prstClr val="black"/>
                </a:solidFill>
                <a:cs typeface="Calibri"/>
              </a:rPr>
              <a:t> </a:t>
            </a:r>
            <a:r>
              <a:rPr sz="1000" spc="-10" dirty="0">
                <a:solidFill>
                  <a:prstClr val="black"/>
                </a:solidFill>
                <a:cs typeface="Calibri"/>
              </a:rPr>
              <a:t>AB,</a:t>
            </a:r>
            <a:r>
              <a:rPr sz="1000" spc="120" dirty="0">
                <a:solidFill>
                  <a:prstClr val="black"/>
                </a:solidFill>
                <a:cs typeface="Calibri"/>
              </a:rPr>
              <a:t> </a:t>
            </a:r>
            <a:r>
              <a:rPr sz="1000" spc="-10" dirty="0">
                <a:solidFill>
                  <a:prstClr val="black"/>
                </a:solidFill>
                <a:cs typeface="Calibri"/>
              </a:rPr>
              <a:t>SBo,</a:t>
            </a:r>
            <a:r>
              <a:rPr sz="1000" spc="120" dirty="0">
                <a:solidFill>
                  <a:prstClr val="black"/>
                </a:solidFill>
                <a:cs typeface="Calibri"/>
              </a:rPr>
              <a:t> </a:t>
            </a:r>
            <a:r>
              <a:rPr sz="1000" spc="-10" dirty="0">
                <a:solidFill>
                  <a:prstClr val="black"/>
                </a:solidFill>
                <a:cs typeface="Calibri"/>
              </a:rPr>
              <a:t>BB,</a:t>
            </a:r>
            <a:r>
              <a:rPr sz="1000" spc="120" dirty="0">
                <a:solidFill>
                  <a:prstClr val="black"/>
                </a:solidFill>
                <a:cs typeface="Calibri"/>
              </a:rPr>
              <a:t> </a:t>
            </a:r>
            <a:r>
              <a:rPr sz="1000" spc="-10" dirty="0">
                <a:solidFill>
                  <a:prstClr val="black"/>
                </a:solidFill>
                <a:cs typeface="Calibri"/>
              </a:rPr>
              <a:t>AD,</a:t>
            </a:r>
            <a:r>
              <a:rPr sz="1000" spc="125" dirty="0">
                <a:solidFill>
                  <a:prstClr val="black"/>
                </a:solidFill>
                <a:cs typeface="Calibri"/>
              </a:rPr>
              <a:t> </a:t>
            </a:r>
            <a:r>
              <a:rPr sz="1000" spc="-10" dirty="0">
                <a:solidFill>
                  <a:prstClr val="black"/>
                </a:solidFill>
                <a:cs typeface="Calibri"/>
              </a:rPr>
              <a:t>FF,</a:t>
            </a:r>
            <a:r>
              <a:rPr sz="1000" spc="120" dirty="0">
                <a:solidFill>
                  <a:prstClr val="black"/>
                </a:solidFill>
                <a:cs typeface="Calibri"/>
              </a:rPr>
              <a:t> </a:t>
            </a:r>
            <a:r>
              <a:rPr sz="1000" spc="-25" dirty="0">
                <a:solidFill>
                  <a:prstClr val="black"/>
                </a:solidFill>
                <a:cs typeface="Calibri"/>
              </a:rPr>
              <a:t>AFer,</a:t>
            </a:r>
            <a:r>
              <a:rPr sz="1000" spc="114" dirty="0">
                <a:solidFill>
                  <a:prstClr val="black"/>
                </a:solidFill>
                <a:cs typeface="Calibri"/>
              </a:rPr>
              <a:t> </a:t>
            </a:r>
            <a:r>
              <a:rPr sz="1000" spc="-10" dirty="0">
                <a:solidFill>
                  <a:prstClr val="black"/>
                </a:solidFill>
                <a:cs typeface="Calibri"/>
              </a:rPr>
              <a:t>PJ, </a:t>
            </a:r>
            <a:r>
              <a:rPr sz="1000" spc="-210" dirty="0">
                <a:solidFill>
                  <a:prstClr val="black"/>
                </a:solidFill>
                <a:cs typeface="Calibri"/>
              </a:rPr>
              <a:t> </a:t>
            </a:r>
            <a:r>
              <a:rPr sz="1000" spc="-10" dirty="0">
                <a:solidFill>
                  <a:prstClr val="black"/>
                </a:solidFill>
                <a:cs typeface="Calibri"/>
              </a:rPr>
              <a:t>DAK,</a:t>
            </a:r>
            <a:r>
              <a:rPr sz="1000" spc="70" dirty="0">
                <a:solidFill>
                  <a:prstClr val="black"/>
                </a:solidFill>
                <a:cs typeface="Calibri"/>
              </a:rPr>
              <a:t> </a:t>
            </a:r>
            <a:r>
              <a:rPr sz="1000" spc="-10" dirty="0">
                <a:solidFill>
                  <a:prstClr val="black"/>
                </a:solidFill>
                <a:cs typeface="Calibri"/>
              </a:rPr>
              <a:t>FLG,</a:t>
            </a:r>
            <a:r>
              <a:rPr sz="1000" spc="75" dirty="0">
                <a:solidFill>
                  <a:prstClr val="black"/>
                </a:solidFill>
                <a:cs typeface="Calibri"/>
              </a:rPr>
              <a:t> </a:t>
            </a:r>
            <a:r>
              <a:rPr sz="1000" spc="-10" dirty="0">
                <a:solidFill>
                  <a:prstClr val="black"/>
                </a:solidFill>
                <a:cs typeface="Calibri"/>
              </a:rPr>
              <a:t>ABM,</a:t>
            </a:r>
            <a:r>
              <a:rPr sz="1000" spc="75" dirty="0">
                <a:solidFill>
                  <a:prstClr val="black"/>
                </a:solidFill>
                <a:cs typeface="Calibri"/>
              </a:rPr>
              <a:t> </a:t>
            </a:r>
            <a:r>
              <a:rPr sz="1000" spc="-10" dirty="0">
                <a:solidFill>
                  <a:prstClr val="black"/>
                </a:solidFill>
                <a:cs typeface="Calibri"/>
              </a:rPr>
              <a:t>MM,</a:t>
            </a:r>
            <a:r>
              <a:rPr sz="1000" spc="75" dirty="0">
                <a:solidFill>
                  <a:prstClr val="black"/>
                </a:solidFill>
                <a:cs typeface="Calibri"/>
              </a:rPr>
              <a:t> </a:t>
            </a:r>
            <a:r>
              <a:rPr sz="1000" spc="-10" dirty="0">
                <a:solidFill>
                  <a:prstClr val="black"/>
                </a:solidFill>
                <a:cs typeface="Calibri"/>
              </a:rPr>
              <a:t>CMo,</a:t>
            </a:r>
            <a:r>
              <a:rPr sz="1000" spc="60" dirty="0">
                <a:solidFill>
                  <a:prstClr val="black"/>
                </a:solidFill>
                <a:cs typeface="Calibri"/>
              </a:rPr>
              <a:t> </a:t>
            </a:r>
            <a:r>
              <a:rPr sz="1000" spc="-50" dirty="0">
                <a:solidFill>
                  <a:prstClr val="black"/>
                </a:solidFill>
                <a:cs typeface="Calibri"/>
              </a:rPr>
              <a:t>RP,</a:t>
            </a:r>
            <a:r>
              <a:rPr sz="1000" spc="65" dirty="0">
                <a:solidFill>
                  <a:prstClr val="black"/>
                </a:solidFill>
                <a:cs typeface="Calibri"/>
              </a:rPr>
              <a:t> </a:t>
            </a:r>
            <a:r>
              <a:rPr sz="1000" spc="-10" dirty="0">
                <a:solidFill>
                  <a:prstClr val="black"/>
                </a:solidFill>
                <a:cs typeface="Calibri"/>
              </a:rPr>
              <a:t>AAS,</a:t>
            </a:r>
            <a:r>
              <a:rPr sz="1000" spc="80" dirty="0">
                <a:solidFill>
                  <a:prstClr val="black"/>
                </a:solidFill>
                <a:cs typeface="Calibri"/>
              </a:rPr>
              <a:t> </a:t>
            </a:r>
            <a:r>
              <a:rPr sz="1000" spc="-10" dirty="0">
                <a:solidFill>
                  <a:prstClr val="black"/>
                </a:solidFill>
                <a:cs typeface="Calibri"/>
              </a:rPr>
              <a:t>CS,</a:t>
            </a:r>
            <a:r>
              <a:rPr sz="1000" spc="65" dirty="0">
                <a:solidFill>
                  <a:prstClr val="black"/>
                </a:solidFill>
                <a:cs typeface="Calibri"/>
              </a:rPr>
              <a:t> </a:t>
            </a:r>
            <a:r>
              <a:rPr sz="1000" spc="-10" dirty="0">
                <a:solidFill>
                  <a:prstClr val="black"/>
                </a:solidFill>
                <a:cs typeface="Calibri"/>
              </a:rPr>
              <a:t>DS,</a:t>
            </a:r>
            <a:r>
              <a:rPr sz="1000" spc="70" dirty="0">
                <a:solidFill>
                  <a:prstClr val="black"/>
                </a:solidFill>
                <a:cs typeface="Calibri"/>
              </a:rPr>
              <a:t> </a:t>
            </a:r>
            <a:r>
              <a:rPr sz="1000" spc="-45" dirty="0">
                <a:solidFill>
                  <a:prstClr val="black"/>
                </a:solidFill>
                <a:cs typeface="Calibri"/>
              </a:rPr>
              <a:t>AT,</a:t>
            </a:r>
            <a:r>
              <a:rPr sz="1000" spc="70" dirty="0">
                <a:solidFill>
                  <a:prstClr val="black"/>
                </a:solidFill>
                <a:cs typeface="Calibri"/>
              </a:rPr>
              <a:t> </a:t>
            </a:r>
            <a:r>
              <a:rPr sz="1000" spc="-10" dirty="0">
                <a:solidFill>
                  <a:prstClr val="black"/>
                </a:solidFill>
                <a:cs typeface="Calibri"/>
              </a:rPr>
              <a:t>MU</a:t>
            </a:r>
            <a:r>
              <a:rPr sz="1000" spc="70" dirty="0">
                <a:solidFill>
                  <a:prstClr val="black"/>
                </a:solidFill>
                <a:cs typeface="Calibri"/>
              </a:rPr>
              <a:t> </a:t>
            </a:r>
            <a:r>
              <a:rPr sz="1000" spc="-10" dirty="0">
                <a:solidFill>
                  <a:prstClr val="black"/>
                </a:solidFill>
                <a:cs typeface="Calibri"/>
              </a:rPr>
              <a:t>and</a:t>
            </a:r>
            <a:r>
              <a:rPr sz="1000" spc="65" dirty="0">
                <a:solidFill>
                  <a:prstClr val="black"/>
                </a:solidFill>
                <a:cs typeface="Calibri"/>
              </a:rPr>
              <a:t> </a:t>
            </a:r>
            <a:r>
              <a:rPr sz="1000" spc="-5" dirty="0">
                <a:solidFill>
                  <a:prstClr val="black"/>
                </a:solidFill>
                <a:cs typeface="Calibri"/>
              </a:rPr>
              <a:t>RL</a:t>
            </a:r>
            <a:endParaRPr sz="1000">
              <a:solidFill>
                <a:prstClr val="black"/>
              </a:solidFill>
              <a:cs typeface="Calibri"/>
            </a:endParaRPr>
          </a:p>
          <a:p>
            <a:pPr marL="12700">
              <a:lnSpc>
                <a:spcPts val="1185"/>
              </a:lnSpc>
            </a:pPr>
            <a:r>
              <a:rPr sz="1000" spc="-10" dirty="0">
                <a:solidFill>
                  <a:prstClr val="black"/>
                </a:solidFill>
                <a:cs typeface="Calibri"/>
              </a:rPr>
              <a:t>have</a:t>
            </a:r>
            <a:r>
              <a:rPr sz="1000" spc="95" dirty="0">
                <a:solidFill>
                  <a:prstClr val="black"/>
                </a:solidFill>
                <a:cs typeface="Calibri"/>
              </a:rPr>
              <a:t> </a:t>
            </a:r>
            <a:r>
              <a:rPr sz="1000" spc="-10" dirty="0">
                <a:solidFill>
                  <a:prstClr val="black"/>
                </a:solidFill>
                <a:cs typeface="Calibri"/>
              </a:rPr>
              <a:t>declared</a:t>
            </a:r>
            <a:r>
              <a:rPr sz="1000" spc="90" dirty="0">
                <a:solidFill>
                  <a:prstClr val="black"/>
                </a:solidFill>
                <a:cs typeface="Calibri"/>
              </a:rPr>
              <a:t> </a:t>
            </a:r>
            <a:r>
              <a:rPr sz="1000" spc="-10" dirty="0">
                <a:solidFill>
                  <a:prstClr val="black"/>
                </a:solidFill>
                <a:cs typeface="Calibri"/>
              </a:rPr>
              <a:t>no</a:t>
            </a:r>
            <a:r>
              <a:rPr sz="1000" spc="100" dirty="0">
                <a:solidFill>
                  <a:prstClr val="black"/>
                </a:solidFill>
                <a:cs typeface="Calibri"/>
              </a:rPr>
              <a:t> </a:t>
            </a:r>
            <a:r>
              <a:rPr sz="1000" spc="-25" dirty="0">
                <a:solidFill>
                  <a:prstClr val="black"/>
                </a:solidFill>
                <a:cs typeface="Calibri"/>
              </a:rPr>
              <a:t>con</a:t>
            </a:r>
            <a:r>
              <a:rPr sz="1000" spc="-25" dirty="0">
                <a:solidFill>
                  <a:prstClr val="black"/>
                </a:solidFill>
                <a:latin typeface="Lucida Sans Unicode"/>
                <a:cs typeface="Lucida Sans Unicode"/>
              </a:rPr>
              <a:t>ﬂ</a:t>
            </a:r>
            <a:r>
              <a:rPr sz="1000" spc="-25" dirty="0">
                <a:solidFill>
                  <a:prstClr val="black"/>
                </a:solidFill>
                <a:cs typeface="Calibri"/>
              </a:rPr>
              <a:t>icts</a:t>
            </a:r>
            <a:r>
              <a:rPr sz="1000" spc="105" dirty="0">
                <a:solidFill>
                  <a:prstClr val="black"/>
                </a:solidFill>
                <a:cs typeface="Calibri"/>
              </a:rPr>
              <a:t> </a:t>
            </a:r>
            <a:r>
              <a:rPr sz="1000" spc="-10" dirty="0">
                <a:solidFill>
                  <a:prstClr val="black"/>
                </a:solidFill>
                <a:cs typeface="Calibri"/>
              </a:rPr>
              <a:t>of</a:t>
            </a:r>
            <a:r>
              <a:rPr sz="1000" spc="100" dirty="0">
                <a:solidFill>
                  <a:prstClr val="black"/>
                </a:solidFill>
                <a:cs typeface="Calibri"/>
              </a:rPr>
              <a:t> </a:t>
            </a:r>
            <a:r>
              <a:rPr sz="1000" spc="-10" dirty="0">
                <a:solidFill>
                  <a:prstClr val="black"/>
                </a:solidFill>
                <a:cs typeface="Calibri"/>
              </a:rPr>
              <a:t>interests.</a:t>
            </a:r>
            <a:endParaRPr sz="1000">
              <a:solidFill>
                <a:prstClr val="black"/>
              </a:solidFill>
              <a:cs typeface="Calibri"/>
            </a:endParaRPr>
          </a:p>
        </p:txBody>
      </p:sp>
      <p:sp>
        <p:nvSpPr>
          <p:cNvPr id="4" name="object 4"/>
          <p:cNvSpPr txBox="1"/>
          <p:nvPr/>
        </p:nvSpPr>
        <p:spPr>
          <a:xfrm>
            <a:off x="5155714" y="1322202"/>
            <a:ext cx="4005969" cy="7404528"/>
          </a:xfrm>
          <a:prstGeom prst="rect">
            <a:avLst/>
          </a:prstGeom>
        </p:spPr>
        <p:txBody>
          <a:bodyPr vert="horz" wrap="square" lIns="0" tIns="83185" rIns="0" bIns="0" rtlCol="0">
            <a:spAutoFit/>
          </a:bodyPr>
          <a:lstStyle/>
          <a:p>
            <a:pPr marL="12700">
              <a:spcBef>
                <a:spcPts val="655"/>
              </a:spcBef>
            </a:pPr>
            <a:r>
              <a:rPr sz="1000" spc="-175" dirty="0">
                <a:solidFill>
                  <a:srgbClr val="7B0451"/>
                </a:solidFill>
                <a:latin typeface="Arial MT"/>
                <a:cs typeface="Arial MT"/>
              </a:rPr>
              <a:t>REFERENCES</a:t>
            </a:r>
            <a:endParaRPr sz="1000">
              <a:solidFill>
                <a:prstClr val="black"/>
              </a:solidFill>
              <a:latin typeface="Arial MT"/>
              <a:cs typeface="Arial MT"/>
            </a:endParaRPr>
          </a:p>
          <a:p>
            <a:pPr marL="256540" marR="5715" indent="-130810" algn="just">
              <a:lnSpc>
                <a:spcPct val="103899"/>
              </a:lnSpc>
              <a:spcBef>
                <a:spcPts val="409"/>
              </a:spcBef>
              <a:buFont typeface="Calibri"/>
              <a:buAutoNum type="arabicPeriod"/>
              <a:tabLst>
                <a:tab pos="257175" algn="l"/>
              </a:tabLst>
            </a:pPr>
            <a:r>
              <a:rPr sz="800" spc="-15" dirty="0">
                <a:solidFill>
                  <a:srgbClr val="007FAC"/>
                </a:solidFill>
                <a:cs typeface="Calibri"/>
                <a:hlinkClick r:id="rId3"/>
              </a:rPr>
              <a:t>Gatta </a:t>
            </a:r>
            <a:r>
              <a:rPr sz="800" spc="-10" dirty="0">
                <a:solidFill>
                  <a:srgbClr val="007FAC"/>
                </a:solidFill>
                <a:cs typeface="Calibri"/>
                <a:hlinkClick r:id="rId3"/>
              </a:rPr>
              <a:t>G, Capocaccia R, Botta L, et </a:t>
            </a:r>
            <a:r>
              <a:rPr sz="800" spc="-5" dirty="0">
                <a:solidFill>
                  <a:srgbClr val="007FAC"/>
                </a:solidFill>
                <a:cs typeface="Calibri"/>
                <a:hlinkClick r:id="rId3"/>
              </a:rPr>
              <a:t>al. </a:t>
            </a:r>
            <a:r>
              <a:rPr sz="800" spc="-10" dirty="0">
                <a:solidFill>
                  <a:srgbClr val="007FAC"/>
                </a:solidFill>
                <a:cs typeface="Calibri"/>
                <a:hlinkClick r:id="rId3"/>
              </a:rPr>
              <a:t>Burden and centralised </a:t>
            </a:r>
            <a:r>
              <a:rPr sz="800" spc="-15" dirty="0">
                <a:solidFill>
                  <a:srgbClr val="007FAC"/>
                </a:solidFill>
                <a:cs typeface="Calibri"/>
                <a:hlinkClick r:id="rId3"/>
              </a:rPr>
              <a:t>treat- </a:t>
            </a:r>
            <a:r>
              <a:rPr sz="800" spc="-10" dirty="0">
                <a:solidFill>
                  <a:srgbClr val="007FAC"/>
                </a:solidFill>
                <a:cs typeface="Calibri"/>
              </a:rPr>
              <a:t> </a:t>
            </a:r>
            <a:r>
              <a:rPr sz="800" spc="-10" dirty="0">
                <a:solidFill>
                  <a:srgbClr val="007FAC"/>
                </a:solidFill>
                <a:cs typeface="Calibri"/>
                <a:hlinkClick r:id="rId3"/>
              </a:rPr>
              <a:t>ment </a:t>
            </a:r>
            <a:r>
              <a:rPr sz="800" spc="-5" dirty="0">
                <a:solidFill>
                  <a:srgbClr val="007FAC"/>
                </a:solidFill>
                <a:cs typeface="Calibri"/>
                <a:hlinkClick r:id="rId3"/>
              </a:rPr>
              <a:t>in </a:t>
            </a:r>
            <a:r>
              <a:rPr sz="800" spc="-10" dirty="0">
                <a:solidFill>
                  <a:srgbClr val="007FAC"/>
                </a:solidFill>
                <a:cs typeface="Calibri"/>
                <a:hlinkClick r:id="rId3"/>
              </a:rPr>
              <a:t>Europe of </a:t>
            </a:r>
            <a:r>
              <a:rPr sz="800" spc="-15" dirty="0">
                <a:solidFill>
                  <a:srgbClr val="007FAC"/>
                </a:solidFill>
                <a:cs typeface="Calibri"/>
                <a:hlinkClick r:id="rId3"/>
              </a:rPr>
              <a:t>rare </a:t>
            </a:r>
            <a:r>
              <a:rPr sz="800" spc="-10" dirty="0">
                <a:solidFill>
                  <a:srgbClr val="007FAC"/>
                </a:solidFill>
                <a:cs typeface="Calibri"/>
                <a:hlinkClick r:id="rId3"/>
              </a:rPr>
              <a:t>tumours: results of RARECAREnet-a popula- </a:t>
            </a:r>
            <a:r>
              <a:rPr sz="800" spc="-5" dirty="0">
                <a:solidFill>
                  <a:srgbClr val="007FAC"/>
                </a:solidFill>
                <a:cs typeface="Calibri"/>
              </a:rPr>
              <a:t> </a:t>
            </a:r>
            <a:r>
              <a:rPr sz="800" spc="-10" dirty="0">
                <a:solidFill>
                  <a:srgbClr val="007FAC"/>
                </a:solidFill>
                <a:cs typeface="Calibri"/>
                <a:hlinkClick r:id="rId3"/>
              </a:rPr>
              <a:t>tion-based</a:t>
            </a:r>
            <a:r>
              <a:rPr sz="800" spc="75" dirty="0">
                <a:solidFill>
                  <a:srgbClr val="007FAC"/>
                </a:solidFill>
                <a:cs typeface="Calibri"/>
                <a:hlinkClick r:id="rId3"/>
              </a:rPr>
              <a:t> </a:t>
            </a:r>
            <a:r>
              <a:rPr sz="800" spc="-20" dirty="0">
                <a:solidFill>
                  <a:srgbClr val="007FAC"/>
                </a:solidFill>
                <a:cs typeface="Calibri"/>
                <a:hlinkClick r:id="rId3"/>
              </a:rPr>
              <a:t>study.</a:t>
            </a:r>
            <a:r>
              <a:rPr sz="800" spc="85" dirty="0">
                <a:solidFill>
                  <a:srgbClr val="007FAC"/>
                </a:solidFill>
                <a:cs typeface="Calibri"/>
                <a:hlinkClick r:id="rId3"/>
              </a:rPr>
              <a:t> </a:t>
            </a:r>
            <a:r>
              <a:rPr sz="800" i="1" spc="-10" dirty="0">
                <a:solidFill>
                  <a:srgbClr val="007FAC"/>
                </a:solidFill>
                <a:cs typeface="Calibri"/>
                <a:hlinkClick r:id="rId3"/>
              </a:rPr>
              <a:t>Lancet</a:t>
            </a:r>
            <a:r>
              <a:rPr sz="800" i="1" spc="80" dirty="0">
                <a:solidFill>
                  <a:srgbClr val="007FAC"/>
                </a:solidFill>
                <a:cs typeface="Calibri"/>
                <a:hlinkClick r:id="rId3"/>
              </a:rPr>
              <a:t> </a:t>
            </a:r>
            <a:r>
              <a:rPr sz="800" i="1" spc="-10" dirty="0">
                <a:solidFill>
                  <a:srgbClr val="007FAC"/>
                </a:solidFill>
                <a:cs typeface="Calibri"/>
                <a:hlinkClick r:id="rId3"/>
              </a:rPr>
              <a:t>Oncol</a:t>
            </a:r>
            <a:r>
              <a:rPr sz="800" spc="-10" dirty="0">
                <a:solidFill>
                  <a:srgbClr val="007FAC"/>
                </a:solidFill>
                <a:cs typeface="Calibri"/>
                <a:hlinkClick r:id="rId3"/>
              </a:rPr>
              <a:t>.</a:t>
            </a:r>
            <a:r>
              <a:rPr sz="800" spc="75" dirty="0">
                <a:solidFill>
                  <a:srgbClr val="007FAC"/>
                </a:solidFill>
                <a:cs typeface="Calibri"/>
                <a:hlinkClick r:id="rId3"/>
              </a:rPr>
              <a:t> </a:t>
            </a:r>
            <a:r>
              <a:rPr sz="800" spc="-10" dirty="0">
                <a:solidFill>
                  <a:srgbClr val="007FAC"/>
                </a:solidFill>
                <a:cs typeface="Calibri"/>
                <a:hlinkClick r:id="rId3"/>
              </a:rPr>
              <a:t>2017;18(8):1022-1039</a:t>
            </a:r>
            <a:r>
              <a:rPr sz="800" spc="-10" dirty="0">
                <a:solidFill>
                  <a:prstClr val="black"/>
                </a:solidFill>
                <a:cs typeface="Calibri"/>
              </a:rPr>
              <a:t>.</a:t>
            </a:r>
            <a:endParaRPr sz="800">
              <a:solidFill>
                <a:prstClr val="black"/>
              </a:solidFill>
              <a:cs typeface="Calibri"/>
            </a:endParaRPr>
          </a:p>
          <a:p>
            <a:pPr marL="256540" marR="5715" indent="-130810" algn="just">
              <a:lnSpc>
                <a:spcPts val="1000"/>
              </a:lnSpc>
              <a:spcBef>
                <a:spcPts val="35"/>
              </a:spcBef>
              <a:buClr>
                <a:srgbClr val="000000"/>
              </a:buClr>
              <a:buFontTx/>
              <a:buAutoNum type="arabicPeriod"/>
              <a:tabLst>
                <a:tab pos="257175" algn="l"/>
              </a:tabLst>
            </a:pPr>
            <a:r>
              <a:rPr sz="800" spc="-10" dirty="0">
                <a:solidFill>
                  <a:srgbClr val="007FAC"/>
                </a:solidFill>
                <a:cs typeface="Calibri"/>
                <a:hlinkClick r:id="rId4"/>
              </a:rPr>
              <a:t>de </a:t>
            </a:r>
            <a:r>
              <a:rPr sz="800" spc="-5" dirty="0">
                <a:solidFill>
                  <a:srgbClr val="007FAC"/>
                </a:solidFill>
                <a:cs typeface="Calibri"/>
                <a:hlinkClick r:id="rId4"/>
              </a:rPr>
              <a:t>Pinieux </a:t>
            </a:r>
            <a:r>
              <a:rPr sz="800" spc="-10" dirty="0">
                <a:solidFill>
                  <a:srgbClr val="007FAC"/>
                </a:solidFill>
                <a:cs typeface="Calibri"/>
                <a:hlinkClick r:id="rId4"/>
              </a:rPr>
              <a:t>G, Karanian M, Le Loarer F, et </a:t>
            </a:r>
            <a:r>
              <a:rPr sz="800" spc="-5" dirty="0">
                <a:solidFill>
                  <a:srgbClr val="007FAC"/>
                </a:solidFill>
                <a:cs typeface="Calibri"/>
                <a:hlinkClick r:id="rId4"/>
              </a:rPr>
              <a:t>al. </a:t>
            </a:r>
            <a:r>
              <a:rPr sz="800" spc="-10" dirty="0">
                <a:solidFill>
                  <a:srgbClr val="007FAC"/>
                </a:solidFill>
                <a:cs typeface="Calibri"/>
                <a:hlinkClick r:id="rId4"/>
              </a:rPr>
              <a:t>Nationwide incidence of </a:t>
            </a:r>
            <a:r>
              <a:rPr sz="800" spc="-5" dirty="0">
                <a:solidFill>
                  <a:srgbClr val="007FAC"/>
                </a:solidFill>
                <a:cs typeface="Calibri"/>
              </a:rPr>
              <a:t> </a:t>
            </a:r>
            <a:r>
              <a:rPr sz="800" spc="-10" dirty="0">
                <a:solidFill>
                  <a:srgbClr val="007FAC"/>
                </a:solidFill>
                <a:cs typeface="Calibri"/>
                <a:hlinkClick r:id="rId4"/>
              </a:rPr>
              <a:t>sarcomas and connective </a:t>
            </a:r>
            <a:r>
              <a:rPr sz="800" spc="-5" dirty="0">
                <a:solidFill>
                  <a:srgbClr val="007FAC"/>
                </a:solidFill>
                <a:cs typeface="Calibri"/>
                <a:hlinkClick r:id="rId4"/>
              </a:rPr>
              <a:t>tissue </a:t>
            </a:r>
            <a:r>
              <a:rPr sz="800" spc="-10" dirty="0">
                <a:solidFill>
                  <a:srgbClr val="007FAC"/>
                </a:solidFill>
                <a:cs typeface="Calibri"/>
                <a:hlinkClick r:id="rId4"/>
              </a:rPr>
              <a:t>tumors of intermediate malignancy </a:t>
            </a:r>
            <a:r>
              <a:rPr sz="800" spc="-5" dirty="0">
                <a:solidFill>
                  <a:srgbClr val="007FAC"/>
                </a:solidFill>
                <a:cs typeface="Calibri"/>
              </a:rPr>
              <a:t> </a:t>
            </a:r>
            <a:r>
              <a:rPr sz="800" spc="-10" dirty="0">
                <a:solidFill>
                  <a:srgbClr val="007FAC"/>
                </a:solidFill>
                <a:cs typeface="Calibri"/>
                <a:hlinkClick r:id="rId4"/>
              </a:rPr>
              <a:t>over </a:t>
            </a:r>
            <a:r>
              <a:rPr sz="800" spc="-15" dirty="0">
                <a:solidFill>
                  <a:srgbClr val="007FAC"/>
                </a:solidFill>
                <a:cs typeface="Calibri"/>
                <a:hlinkClick r:id="rId4"/>
              </a:rPr>
              <a:t>four years </a:t>
            </a:r>
            <a:r>
              <a:rPr sz="800" spc="-5" dirty="0">
                <a:solidFill>
                  <a:srgbClr val="007FAC"/>
                </a:solidFill>
                <a:cs typeface="Calibri"/>
                <a:hlinkClick r:id="rId4"/>
              </a:rPr>
              <a:t>using </a:t>
            </a:r>
            <a:r>
              <a:rPr sz="800" spc="-10" dirty="0">
                <a:solidFill>
                  <a:srgbClr val="007FAC"/>
                </a:solidFill>
                <a:cs typeface="Calibri"/>
                <a:hlinkClick r:id="rId4"/>
              </a:rPr>
              <a:t>an expert pathology review network. </a:t>
            </a:r>
            <a:r>
              <a:rPr sz="800" i="1" spc="-10" dirty="0">
                <a:solidFill>
                  <a:srgbClr val="007FAC"/>
                </a:solidFill>
                <a:cs typeface="Calibri"/>
                <a:hlinkClick r:id="rId4"/>
              </a:rPr>
              <a:t>PLoS One</a:t>
            </a:r>
            <a:r>
              <a:rPr sz="800" spc="-10" dirty="0">
                <a:solidFill>
                  <a:srgbClr val="007FAC"/>
                </a:solidFill>
                <a:cs typeface="Calibri"/>
                <a:hlinkClick r:id="rId4"/>
              </a:rPr>
              <a:t>. </a:t>
            </a:r>
            <a:r>
              <a:rPr sz="800" spc="-5" dirty="0">
                <a:solidFill>
                  <a:srgbClr val="007FAC"/>
                </a:solidFill>
                <a:cs typeface="Calibri"/>
              </a:rPr>
              <a:t> </a:t>
            </a:r>
            <a:r>
              <a:rPr sz="800" spc="-10" dirty="0">
                <a:solidFill>
                  <a:srgbClr val="007FAC"/>
                </a:solidFill>
                <a:cs typeface="Calibri"/>
                <a:hlinkClick r:id="rId4"/>
              </a:rPr>
              <a:t>2021;16(2):e0246958</a:t>
            </a:r>
            <a:r>
              <a:rPr sz="800" spc="-10" dirty="0">
                <a:solidFill>
                  <a:prstClr val="black"/>
                </a:solidFill>
                <a:cs typeface="Calibri"/>
              </a:rPr>
              <a:t>.</a:t>
            </a:r>
            <a:endParaRPr sz="800">
              <a:solidFill>
                <a:prstClr val="black"/>
              </a:solidFill>
              <a:cs typeface="Calibri"/>
            </a:endParaRPr>
          </a:p>
          <a:p>
            <a:pPr marL="256540" indent="-130810" algn="just">
              <a:lnSpc>
                <a:spcPts val="944"/>
              </a:lnSpc>
              <a:buClr>
                <a:srgbClr val="000000"/>
              </a:buClr>
              <a:buFontTx/>
              <a:buAutoNum type="arabicPeriod"/>
              <a:tabLst>
                <a:tab pos="257175" algn="l"/>
              </a:tabLst>
            </a:pPr>
            <a:r>
              <a:rPr sz="800" spc="-10" dirty="0">
                <a:solidFill>
                  <a:srgbClr val="007FAC"/>
                </a:solidFill>
                <a:cs typeface="Calibri"/>
                <a:hlinkClick r:id="rId5"/>
              </a:rPr>
              <a:t>Fuchs</a:t>
            </a:r>
            <a:r>
              <a:rPr sz="800" spc="150" dirty="0">
                <a:solidFill>
                  <a:srgbClr val="007FAC"/>
                </a:solidFill>
                <a:cs typeface="Calibri"/>
                <a:hlinkClick r:id="rId5"/>
              </a:rPr>
              <a:t> </a:t>
            </a:r>
            <a:r>
              <a:rPr sz="800" spc="-10" dirty="0">
                <a:solidFill>
                  <a:srgbClr val="007FAC"/>
                </a:solidFill>
                <a:cs typeface="Calibri"/>
                <a:hlinkClick r:id="rId5"/>
              </a:rPr>
              <a:t>B,</a:t>
            </a:r>
            <a:r>
              <a:rPr sz="800" spc="155" dirty="0">
                <a:solidFill>
                  <a:srgbClr val="007FAC"/>
                </a:solidFill>
                <a:cs typeface="Calibri"/>
                <a:hlinkClick r:id="rId5"/>
              </a:rPr>
              <a:t> </a:t>
            </a:r>
            <a:r>
              <a:rPr sz="800" spc="-10" dirty="0">
                <a:solidFill>
                  <a:srgbClr val="007FAC"/>
                </a:solidFill>
                <a:cs typeface="Calibri"/>
                <a:hlinkClick r:id="rId5"/>
              </a:rPr>
              <a:t>Pritchard</a:t>
            </a:r>
            <a:r>
              <a:rPr sz="800" spc="150" dirty="0">
                <a:solidFill>
                  <a:srgbClr val="007FAC"/>
                </a:solidFill>
                <a:cs typeface="Calibri"/>
                <a:hlinkClick r:id="rId5"/>
              </a:rPr>
              <a:t> </a:t>
            </a:r>
            <a:r>
              <a:rPr sz="800" spc="-5" dirty="0">
                <a:solidFill>
                  <a:srgbClr val="007FAC"/>
                </a:solidFill>
                <a:cs typeface="Calibri"/>
                <a:hlinkClick r:id="rId5"/>
              </a:rPr>
              <a:t>DJ.</a:t>
            </a:r>
            <a:r>
              <a:rPr sz="800" spc="155" dirty="0">
                <a:solidFill>
                  <a:srgbClr val="007FAC"/>
                </a:solidFill>
                <a:cs typeface="Calibri"/>
                <a:hlinkClick r:id="rId5"/>
              </a:rPr>
              <a:t> </a:t>
            </a:r>
            <a:r>
              <a:rPr sz="800" spc="-5" dirty="0">
                <a:solidFill>
                  <a:srgbClr val="007FAC"/>
                </a:solidFill>
                <a:cs typeface="Calibri"/>
                <a:hlinkClick r:id="rId5"/>
              </a:rPr>
              <a:t>Etiology</a:t>
            </a:r>
            <a:r>
              <a:rPr sz="800" spc="140" dirty="0">
                <a:solidFill>
                  <a:srgbClr val="007FAC"/>
                </a:solidFill>
                <a:cs typeface="Calibri"/>
                <a:hlinkClick r:id="rId5"/>
              </a:rPr>
              <a:t> </a:t>
            </a:r>
            <a:r>
              <a:rPr sz="800" spc="-10" dirty="0">
                <a:solidFill>
                  <a:srgbClr val="007FAC"/>
                </a:solidFill>
                <a:cs typeface="Calibri"/>
                <a:hlinkClick r:id="rId5"/>
              </a:rPr>
              <a:t>of</a:t>
            </a:r>
            <a:r>
              <a:rPr sz="800" spc="135" dirty="0">
                <a:solidFill>
                  <a:srgbClr val="007FAC"/>
                </a:solidFill>
                <a:cs typeface="Calibri"/>
                <a:hlinkClick r:id="rId5"/>
              </a:rPr>
              <a:t> </a:t>
            </a:r>
            <a:r>
              <a:rPr sz="800" spc="-10" dirty="0">
                <a:solidFill>
                  <a:srgbClr val="007FAC"/>
                </a:solidFill>
                <a:cs typeface="Calibri"/>
                <a:hlinkClick r:id="rId5"/>
              </a:rPr>
              <a:t>osteosarcoma.</a:t>
            </a:r>
            <a:r>
              <a:rPr sz="800" spc="155" dirty="0">
                <a:solidFill>
                  <a:srgbClr val="007FAC"/>
                </a:solidFill>
                <a:cs typeface="Calibri"/>
                <a:hlinkClick r:id="rId5"/>
              </a:rPr>
              <a:t> </a:t>
            </a:r>
            <a:r>
              <a:rPr sz="800" i="1" spc="-5" dirty="0">
                <a:solidFill>
                  <a:srgbClr val="007FAC"/>
                </a:solidFill>
                <a:cs typeface="Calibri"/>
                <a:hlinkClick r:id="rId5"/>
              </a:rPr>
              <a:t>Clin</a:t>
            </a:r>
            <a:r>
              <a:rPr sz="800" i="1" spc="150" dirty="0">
                <a:solidFill>
                  <a:srgbClr val="007FAC"/>
                </a:solidFill>
                <a:cs typeface="Calibri"/>
                <a:hlinkClick r:id="rId5"/>
              </a:rPr>
              <a:t> </a:t>
            </a:r>
            <a:r>
              <a:rPr sz="800" i="1" spc="-10" dirty="0">
                <a:solidFill>
                  <a:srgbClr val="007FAC"/>
                </a:solidFill>
                <a:cs typeface="Calibri"/>
                <a:hlinkClick r:id="rId5"/>
              </a:rPr>
              <a:t>Orthop</a:t>
            </a:r>
            <a:r>
              <a:rPr sz="800" i="1" spc="145" dirty="0">
                <a:solidFill>
                  <a:srgbClr val="007FAC"/>
                </a:solidFill>
                <a:cs typeface="Calibri"/>
                <a:hlinkClick r:id="rId5"/>
              </a:rPr>
              <a:t> </a:t>
            </a:r>
            <a:r>
              <a:rPr sz="800" i="1" spc="-10" dirty="0">
                <a:solidFill>
                  <a:srgbClr val="007FAC"/>
                </a:solidFill>
                <a:cs typeface="Calibri"/>
                <a:hlinkClick r:id="rId5"/>
              </a:rPr>
              <a:t>Relat</a:t>
            </a:r>
            <a:endParaRPr sz="800">
              <a:solidFill>
                <a:prstClr val="black"/>
              </a:solidFill>
              <a:cs typeface="Calibri"/>
            </a:endParaRPr>
          </a:p>
          <a:p>
            <a:pPr marL="256540" algn="just">
              <a:spcBef>
                <a:spcPts val="35"/>
              </a:spcBef>
            </a:pPr>
            <a:r>
              <a:rPr sz="800" i="1" spc="-10" dirty="0">
                <a:solidFill>
                  <a:srgbClr val="007FAC"/>
                </a:solidFill>
                <a:cs typeface="Calibri"/>
                <a:hlinkClick r:id="rId5"/>
              </a:rPr>
              <a:t>Res</a:t>
            </a:r>
            <a:r>
              <a:rPr sz="800" spc="-10" dirty="0">
                <a:solidFill>
                  <a:srgbClr val="007FAC"/>
                </a:solidFill>
                <a:cs typeface="Calibri"/>
                <a:hlinkClick r:id="rId5"/>
              </a:rPr>
              <a:t>.</a:t>
            </a:r>
            <a:r>
              <a:rPr sz="800" spc="10" dirty="0">
                <a:solidFill>
                  <a:srgbClr val="007FAC"/>
                </a:solidFill>
                <a:cs typeface="Calibri"/>
                <a:hlinkClick r:id="rId5"/>
              </a:rPr>
              <a:t> </a:t>
            </a:r>
            <a:r>
              <a:rPr sz="800" spc="-10" dirty="0">
                <a:solidFill>
                  <a:srgbClr val="007FAC"/>
                </a:solidFill>
                <a:cs typeface="Calibri"/>
                <a:hlinkClick r:id="rId5"/>
              </a:rPr>
              <a:t>2002;397:40-52</a:t>
            </a:r>
            <a:r>
              <a:rPr sz="800" spc="-10" dirty="0">
                <a:solidFill>
                  <a:prstClr val="black"/>
                </a:solidFill>
                <a:cs typeface="Calibri"/>
              </a:rPr>
              <a:t>.</a:t>
            </a:r>
            <a:endParaRPr sz="800">
              <a:solidFill>
                <a:prstClr val="black"/>
              </a:solidFill>
              <a:cs typeface="Calibri"/>
            </a:endParaRPr>
          </a:p>
          <a:p>
            <a:pPr marL="256540" marR="5715" indent="-130810" algn="just">
              <a:lnSpc>
                <a:spcPct val="103299"/>
              </a:lnSpc>
              <a:spcBef>
                <a:spcPts val="5"/>
              </a:spcBef>
              <a:buClr>
                <a:srgbClr val="000000"/>
              </a:buClr>
              <a:buFontTx/>
              <a:buAutoNum type="arabicPeriod" startAt="4"/>
              <a:tabLst>
                <a:tab pos="250825" algn="l"/>
              </a:tabLst>
            </a:pPr>
            <a:r>
              <a:rPr sz="800" spc="-10" dirty="0">
                <a:solidFill>
                  <a:srgbClr val="007FAC"/>
                </a:solidFill>
                <a:cs typeface="Calibri"/>
                <a:hlinkClick r:id="rId6"/>
              </a:rPr>
              <a:t>WHO </a:t>
            </a:r>
            <a:r>
              <a:rPr sz="800" spc="-15" dirty="0">
                <a:solidFill>
                  <a:srgbClr val="007FAC"/>
                </a:solidFill>
                <a:cs typeface="Calibri"/>
                <a:hlinkClick r:id="rId6"/>
              </a:rPr>
              <a:t>Classi</a:t>
            </a:r>
            <a:r>
              <a:rPr sz="800" spc="-15" dirty="0">
                <a:solidFill>
                  <a:srgbClr val="007FAC"/>
                </a:solidFill>
                <a:latin typeface="Lucida Sans Unicode"/>
                <a:cs typeface="Lucida Sans Unicode"/>
                <a:hlinkClick r:id="rId6"/>
              </a:rPr>
              <a:t>fi</a:t>
            </a:r>
            <a:r>
              <a:rPr sz="800" spc="-15" dirty="0">
                <a:solidFill>
                  <a:srgbClr val="007FAC"/>
                </a:solidFill>
                <a:cs typeface="Calibri"/>
                <a:hlinkClick r:id="rId6"/>
              </a:rPr>
              <a:t>cation </a:t>
            </a:r>
            <a:r>
              <a:rPr sz="800" spc="-10" dirty="0">
                <a:solidFill>
                  <a:srgbClr val="007FAC"/>
                </a:solidFill>
                <a:cs typeface="Calibri"/>
                <a:hlinkClick r:id="rId6"/>
              </a:rPr>
              <a:t>of </a:t>
            </a:r>
            <a:r>
              <a:rPr sz="800" spc="-15" dirty="0">
                <a:solidFill>
                  <a:srgbClr val="007FAC"/>
                </a:solidFill>
                <a:cs typeface="Calibri"/>
                <a:hlinkClick r:id="rId6"/>
              </a:rPr>
              <a:t>Tumours </a:t>
            </a:r>
            <a:r>
              <a:rPr sz="800" spc="-5" dirty="0">
                <a:solidFill>
                  <a:srgbClr val="007FAC"/>
                </a:solidFill>
                <a:cs typeface="Calibri"/>
                <a:hlinkClick r:id="rId6"/>
              </a:rPr>
              <a:t>Editorial </a:t>
            </a:r>
            <a:r>
              <a:rPr sz="800" spc="-10" dirty="0">
                <a:solidFill>
                  <a:srgbClr val="007FAC"/>
                </a:solidFill>
                <a:cs typeface="Calibri"/>
                <a:hlinkClick r:id="rId6"/>
              </a:rPr>
              <a:t>Board. </a:t>
            </a:r>
            <a:r>
              <a:rPr sz="800" i="1" spc="-5" dirty="0">
                <a:solidFill>
                  <a:srgbClr val="007FAC"/>
                </a:solidFill>
                <a:cs typeface="Calibri"/>
                <a:hlinkClick r:id="rId6"/>
              </a:rPr>
              <a:t>Soft </a:t>
            </a:r>
            <a:r>
              <a:rPr sz="800" i="1" spc="-10" dirty="0">
                <a:solidFill>
                  <a:srgbClr val="007FAC"/>
                </a:solidFill>
                <a:cs typeface="Calibri"/>
                <a:hlinkClick r:id="rId6"/>
              </a:rPr>
              <a:t>Tissue </a:t>
            </a:r>
            <a:r>
              <a:rPr sz="800" i="1" spc="-5" dirty="0">
                <a:solidFill>
                  <a:srgbClr val="007FAC"/>
                </a:solidFill>
                <a:cs typeface="Calibri"/>
                <a:hlinkClick r:id="rId6"/>
              </a:rPr>
              <a:t>and </a:t>
            </a:r>
            <a:r>
              <a:rPr sz="800" i="1" spc="-10" dirty="0">
                <a:solidFill>
                  <a:srgbClr val="007FAC"/>
                </a:solidFill>
                <a:cs typeface="Calibri"/>
                <a:hlinkClick r:id="rId6"/>
              </a:rPr>
              <a:t>Bone </a:t>
            </a:r>
            <a:r>
              <a:rPr sz="800" i="1" spc="-5" dirty="0">
                <a:solidFill>
                  <a:srgbClr val="007FAC"/>
                </a:solidFill>
                <a:cs typeface="Calibri"/>
              </a:rPr>
              <a:t> </a:t>
            </a:r>
            <a:r>
              <a:rPr sz="800" i="1" spc="-15" dirty="0">
                <a:solidFill>
                  <a:srgbClr val="007FAC"/>
                </a:solidFill>
                <a:cs typeface="Calibri"/>
                <a:hlinkClick r:id="rId6"/>
              </a:rPr>
              <a:t>Tumours</a:t>
            </a:r>
            <a:r>
              <a:rPr sz="800" spc="-15" dirty="0">
                <a:solidFill>
                  <a:srgbClr val="007FAC"/>
                </a:solidFill>
                <a:cs typeface="Calibri"/>
                <a:hlinkClick r:id="rId6"/>
              </a:rPr>
              <a:t>.</a:t>
            </a:r>
            <a:r>
              <a:rPr sz="800" spc="80" dirty="0">
                <a:solidFill>
                  <a:srgbClr val="007FAC"/>
                </a:solidFill>
                <a:cs typeface="Calibri"/>
                <a:hlinkClick r:id="rId6"/>
              </a:rPr>
              <a:t> </a:t>
            </a:r>
            <a:r>
              <a:rPr sz="800" spc="-10" dirty="0">
                <a:solidFill>
                  <a:srgbClr val="007FAC"/>
                </a:solidFill>
                <a:cs typeface="Calibri"/>
                <a:hlinkClick r:id="rId6"/>
              </a:rPr>
              <a:t>5th</a:t>
            </a:r>
            <a:r>
              <a:rPr sz="800" spc="75" dirty="0">
                <a:solidFill>
                  <a:srgbClr val="007FAC"/>
                </a:solidFill>
                <a:cs typeface="Calibri"/>
                <a:hlinkClick r:id="rId6"/>
              </a:rPr>
              <a:t> </a:t>
            </a:r>
            <a:r>
              <a:rPr sz="800" spc="-10" dirty="0">
                <a:solidFill>
                  <a:srgbClr val="007FAC"/>
                </a:solidFill>
                <a:cs typeface="Calibri"/>
                <a:hlinkClick r:id="rId6"/>
              </a:rPr>
              <a:t>ed.</a:t>
            </a:r>
            <a:r>
              <a:rPr sz="800" spc="75" dirty="0">
                <a:solidFill>
                  <a:srgbClr val="007FAC"/>
                </a:solidFill>
                <a:cs typeface="Calibri"/>
                <a:hlinkClick r:id="rId6"/>
              </a:rPr>
              <a:t> </a:t>
            </a:r>
            <a:r>
              <a:rPr sz="800" spc="-10" dirty="0">
                <a:solidFill>
                  <a:srgbClr val="007FAC"/>
                </a:solidFill>
                <a:cs typeface="Calibri"/>
                <a:hlinkClick r:id="rId6"/>
              </a:rPr>
              <a:t>Lyon:</a:t>
            </a:r>
            <a:r>
              <a:rPr sz="800" spc="75" dirty="0">
                <a:solidFill>
                  <a:srgbClr val="007FAC"/>
                </a:solidFill>
                <a:cs typeface="Calibri"/>
                <a:hlinkClick r:id="rId6"/>
              </a:rPr>
              <a:t> </a:t>
            </a:r>
            <a:r>
              <a:rPr sz="800" spc="-5" dirty="0">
                <a:solidFill>
                  <a:srgbClr val="007FAC"/>
                </a:solidFill>
                <a:cs typeface="Calibri"/>
                <a:hlinkClick r:id="rId6"/>
              </a:rPr>
              <a:t>IARC</a:t>
            </a:r>
            <a:r>
              <a:rPr sz="800" spc="75" dirty="0">
                <a:solidFill>
                  <a:srgbClr val="007FAC"/>
                </a:solidFill>
                <a:cs typeface="Calibri"/>
                <a:hlinkClick r:id="rId6"/>
              </a:rPr>
              <a:t> </a:t>
            </a:r>
            <a:r>
              <a:rPr sz="800" spc="-10" dirty="0">
                <a:solidFill>
                  <a:srgbClr val="007FAC"/>
                </a:solidFill>
                <a:cs typeface="Calibri"/>
                <a:hlinkClick r:id="rId6"/>
              </a:rPr>
              <a:t>Publications;</a:t>
            </a:r>
            <a:r>
              <a:rPr sz="800" spc="75" dirty="0">
                <a:solidFill>
                  <a:srgbClr val="007FAC"/>
                </a:solidFill>
                <a:cs typeface="Calibri"/>
                <a:hlinkClick r:id="rId6"/>
              </a:rPr>
              <a:t> </a:t>
            </a:r>
            <a:r>
              <a:rPr sz="800" spc="-10" dirty="0">
                <a:solidFill>
                  <a:srgbClr val="007FAC"/>
                </a:solidFill>
                <a:cs typeface="Calibri"/>
                <a:hlinkClick r:id="rId6"/>
              </a:rPr>
              <a:t>2020</a:t>
            </a:r>
            <a:r>
              <a:rPr sz="800" spc="-10" dirty="0">
                <a:solidFill>
                  <a:prstClr val="black"/>
                </a:solidFill>
                <a:cs typeface="Calibri"/>
              </a:rPr>
              <a:t>.</a:t>
            </a:r>
            <a:endParaRPr sz="800">
              <a:solidFill>
                <a:prstClr val="black"/>
              </a:solidFill>
              <a:cs typeface="Calibri"/>
            </a:endParaRPr>
          </a:p>
          <a:p>
            <a:pPr marL="256540" marR="5715" indent="-130810" algn="just">
              <a:lnSpc>
                <a:spcPct val="103899"/>
              </a:lnSpc>
              <a:buClr>
                <a:srgbClr val="000000"/>
              </a:buClr>
              <a:buFontTx/>
              <a:buAutoNum type="arabicPeriod" startAt="4"/>
              <a:tabLst>
                <a:tab pos="257175" algn="l"/>
              </a:tabLst>
            </a:pPr>
            <a:r>
              <a:rPr sz="800" spc="-10" dirty="0">
                <a:solidFill>
                  <a:srgbClr val="007FAC"/>
                </a:solidFill>
                <a:cs typeface="Calibri"/>
                <a:hlinkClick r:id="rId7"/>
              </a:rPr>
              <a:t>Diaz-Perez</a:t>
            </a:r>
            <a:r>
              <a:rPr sz="800" spc="-5" dirty="0">
                <a:solidFill>
                  <a:srgbClr val="007FAC"/>
                </a:solidFill>
                <a:cs typeface="Calibri"/>
                <a:hlinkClick r:id="rId7"/>
              </a:rPr>
              <a:t> </a:t>
            </a:r>
            <a:r>
              <a:rPr sz="800" spc="-10" dirty="0">
                <a:solidFill>
                  <a:srgbClr val="007FAC"/>
                </a:solidFill>
                <a:cs typeface="Calibri"/>
                <a:hlinkClick r:id="rId7"/>
              </a:rPr>
              <a:t>JA,</a:t>
            </a:r>
            <a:r>
              <a:rPr sz="800" spc="-5" dirty="0">
                <a:solidFill>
                  <a:srgbClr val="007FAC"/>
                </a:solidFill>
                <a:cs typeface="Calibri"/>
                <a:hlinkClick r:id="rId7"/>
              </a:rPr>
              <a:t> </a:t>
            </a:r>
            <a:r>
              <a:rPr sz="800" spc="-10" dirty="0">
                <a:solidFill>
                  <a:srgbClr val="007FAC"/>
                </a:solidFill>
                <a:cs typeface="Calibri"/>
                <a:hlinkClick r:id="rId7"/>
              </a:rPr>
              <a:t>Nielsen</a:t>
            </a:r>
            <a:r>
              <a:rPr sz="800" spc="-5" dirty="0">
                <a:solidFill>
                  <a:srgbClr val="007FAC"/>
                </a:solidFill>
                <a:cs typeface="Calibri"/>
                <a:hlinkClick r:id="rId7"/>
              </a:rPr>
              <a:t> </a:t>
            </a:r>
            <a:r>
              <a:rPr sz="800" spc="-40" dirty="0">
                <a:solidFill>
                  <a:srgbClr val="007FAC"/>
                </a:solidFill>
                <a:cs typeface="Calibri"/>
                <a:hlinkClick r:id="rId7"/>
              </a:rPr>
              <a:t>GP,</a:t>
            </a:r>
            <a:r>
              <a:rPr sz="800" spc="-35" dirty="0">
                <a:solidFill>
                  <a:srgbClr val="007FAC"/>
                </a:solidFill>
                <a:cs typeface="Calibri"/>
                <a:hlinkClick r:id="rId7"/>
              </a:rPr>
              <a:t> </a:t>
            </a:r>
            <a:r>
              <a:rPr sz="800" spc="-10" dirty="0">
                <a:solidFill>
                  <a:srgbClr val="007FAC"/>
                </a:solidFill>
                <a:cs typeface="Calibri"/>
                <a:hlinkClick r:id="rId7"/>
              </a:rPr>
              <a:t>Antonescu</a:t>
            </a:r>
            <a:r>
              <a:rPr sz="800" spc="-5" dirty="0">
                <a:solidFill>
                  <a:srgbClr val="007FAC"/>
                </a:solidFill>
                <a:cs typeface="Calibri"/>
                <a:hlinkClick r:id="rId7"/>
              </a:rPr>
              <a:t> </a:t>
            </a:r>
            <a:r>
              <a:rPr sz="800" spc="-10" dirty="0">
                <a:solidFill>
                  <a:srgbClr val="007FAC"/>
                </a:solidFill>
                <a:cs typeface="Calibri"/>
                <a:hlinkClick r:id="rId7"/>
              </a:rPr>
              <a:t>C,</a:t>
            </a:r>
            <a:r>
              <a:rPr sz="800" spc="-5" dirty="0">
                <a:solidFill>
                  <a:srgbClr val="007FAC"/>
                </a:solidFill>
                <a:cs typeface="Calibri"/>
                <a:hlinkClick r:id="rId7"/>
              </a:rPr>
              <a:t> </a:t>
            </a:r>
            <a:r>
              <a:rPr sz="800" spc="-10" dirty="0">
                <a:solidFill>
                  <a:srgbClr val="007FAC"/>
                </a:solidFill>
                <a:cs typeface="Calibri"/>
                <a:hlinkClick r:id="rId7"/>
              </a:rPr>
              <a:t>et</a:t>
            </a:r>
            <a:r>
              <a:rPr sz="800" spc="-5" dirty="0">
                <a:solidFill>
                  <a:srgbClr val="007FAC"/>
                </a:solidFill>
                <a:cs typeface="Calibri"/>
                <a:hlinkClick r:id="rId7"/>
              </a:rPr>
              <a:t> al.</a:t>
            </a:r>
            <a:r>
              <a:rPr sz="800" dirty="0">
                <a:solidFill>
                  <a:srgbClr val="007FAC"/>
                </a:solidFill>
                <a:cs typeface="Calibri"/>
                <a:hlinkClick r:id="rId7"/>
              </a:rPr>
              <a:t> </a:t>
            </a:r>
            <a:r>
              <a:rPr sz="800" spc="-10" dirty="0">
                <a:solidFill>
                  <a:srgbClr val="007FAC"/>
                </a:solidFill>
                <a:cs typeface="Calibri"/>
                <a:hlinkClick r:id="rId7"/>
              </a:rPr>
              <a:t>EWSR1/FUS-NFATc2 </a:t>
            </a:r>
            <a:r>
              <a:rPr sz="800" spc="-170" dirty="0">
                <a:solidFill>
                  <a:srgbClr val="007FAC"/>
                </a:solidFill>
                <a:cs typeface="Calibri"/>
              </a:rPr>
              <a:t> </a:t>
            </a:r>
            <a:r>
              <a:rPr sz="800" spc="-10" dirty="0">
                <a:solidFill>
                  <a:srgbClr val="007FAC"/>
                </a:solidFill>
                <a:cs typeface="Calibri"/>
                <a:hlinkClick r:id="rId7"/>
              </a:rPr>
              <a:t>rearranged round </a:t>
            </a:r>
            <a:r>
              <a:rPr sz="800" spc="-5" dirty="0">
                <a:solidFill>
                  <a:srgbClr val="007FAC"/>
                </a:solidFill>
                <a:cs typeface="Calibri"/>
                <a:hlinkClick r:id="rId7"/>
              </a:rPr>
              <a:t>cell </a:t>
            </a:r>
            <a:r>
              <a:rPr sz="800" spc="-10" dirty="0">
                <a:solidFill>
                  <a:srgbClr val="007FAC"/>
                </a:solidFill>
                <a:cs typeface="Calibri"/>
                <a:hlinkClick r:id="rId7"/>
              </a:rPr>
              <a:t>sarcoma: clinicopathological series of 4 cases </a:t>
            </a:r>
            <a:r>
              <a:rPr sz="800" spc="-5" dirty="0">
                <a:solidFill>
                  <a:srgbClr val="007FAC"/>
                </a:solidFill>
                <a:cs typeface="Calibri"/>
              </a:rPr>
              <a:t> </a:t>
            </a:r>
            <a:r>
              <a:rPr sz="800" spc="-10" dirty="0">
                <a:solidFill>
                  <a:srgbClr val="007FAC"/>
                </a:solidFill>
                <a:cs typeface="Calibri"/>
                <a:hlinkClick r:id="rId7"/>
              </a:rPr>
              <a:t>and</a:t>
            </a:r>
            <a:r>
              <a:rPr sz="800" spc="70" dirty="0">
                <a:solidFill>
                  <a:srgbClr val="007FAC"/>
                </a:solidFill>
                <a:cs typeface="Calibri"/>
                <a:hlinkClick r:id="rId7"/>
              </a:rPr>
              <a:t> </a:t>
            </a:r>
            <a:r>
              <a:rPr sz="800" spc="-10" dirty="0">
                <a:solidFill>
                  <a:srgbClr val="007FAC"/>
                </a:solidFill>
                <a:cs typeface="Calibri"/>
                <a:hlinkClick r:id="rId7"/>
              </a:rPr>
              <a:t>literature</a:t>
            </a:r>
            <a:r>
              <a:rPr sz="800" spc="70" dirty="0">
                <a:solidFill>
                  <a:srgbClr val="007FAC"/>
                </a:solidFill>
                <a:cs typeface="Calibri"/>
                <a:hlinkClick r:id="rId7"/>
              </a:rPr>
              <a:t> </a:t>
            </a:r>
            <a:r>
              <a:rPr sz="800" spc="-15" dirty="0">
                <a:solidFill>
                  <a:srgbClr val="007FAC"/>
                </a:solidFill>
                <a:cs typeface="Calibri"/>
                <a:hlinkClick r:id="rId7"/>
              </a:rPr>
              <a:t>review.</a:t>
            </a:r>
            <a:r>
              <a:rPr sz="800" spc="75" dirty="0">
                <a:solidFill>
                  <a:srgbClr val="007FAC"/>
                </a:solidFill>
                <a:cs typeface="Calibri"/>
                <a:hlinkClick r:id="rId7"/>
              </a:rPr>
              <a:t> </a:t>
            </a:r>
            <a:r>
              <a:rPr sz="800" i="1" spc="-10" dirty="0">
                <a:solidFill>
                  <a:srgbClr val="007FAC"/>
                </a:solidFill>
                <a:cs typeface="Calibri"/>
                <a:hlinkClick r:id="rId7"/>
              </a:rPr>
              <a:t>Hum</a:t>
            </a:r>
            <a:r>
              <a:rPr sz="800" i="1" spc="80" dirty="0">
                <a:solidFill>
                  <a:srgbClr val="007FAC"/>
                </a:solidFill>
                <a:cs typeface="Calibri"/>
                <a:hlinkClick r:id="rId7"/>
              </a:rPr>
              <a:t> </a:t>
            </a:r>
            <a:r>
              <a:rPr sz="800" i="1" spc="-10" dirty="0">
                <a:solidFill>
                  <a:srgbClr val="007FAC"/>
                </a:solidFill>
                <a:cs typeface="Calibri"/>
                <a:hlinkClick r:id="rId7"/>
              </a:rPr>
              <a:t>Pathol</a:t>
            </a:r>
            <a:r>
              <a:rPr sz="800" spc="-10" dirty="0">
                <a:solidFill>
                  <a:srgbClr val="007FAC"/>
                </a:solidFill>
                <a:cs typeface="Calibri"/>
                <a:hlinkClick r:id="rId7"/>
              </a:rPr>
              <a:t>.</a:t>
            </a:r>
            <a:r>
              <a:rPr sz="800" spc="80" dirty="0">
                <a:solidFill>
                  <a:srgbClr val="007FAC"/>
                </a:solidFill>
                <a:cs typeface="Calibri"/>
                <a:hlinkClick r:id="rId7"/>
              </a:rPr>
              <a:t> </a:t>
            </a:r>
            <a:r>
              <a:rPr sz="800" spc="-10" dirty="0">
                <a:solidFill>
                  <a:srgbClr val="007FAC"/>
                </a:solidFill>
                <a:cs typeface="Calibri"/>
                <a:hlinkClick r:id="rId7"/>
              </a:rPr>
              <a:t>2019;90:45-53</a:t>
            </a:r>
            <a:r>
              <a:rPr sz="800" spc="-10" dirty="0">
                <a:solidFill>
                  <a:prstClr val="black"/>
                </a:solidFill>
                <a:cs typeface="Calibri"/>
              </a:rPr>
              <a:t>.</a:t>
            </a:r>
            <a:endParaRPr sz="800">
              <a:solidFill>
                <a:prstClr val="black"/>
              </a:solidFill>
              <a:cs typeface="Calibri"/>
            </a:endParaRPr>
          </a:p>
          <a:p>
            <a:pPr marL="256540" marR="5715" indent="-130810" algn="just">
              <a:lnSpc>
                <a:spcPts val="1000"/>
              </a:lnSpc>
              <a:spcBef>
                <a:spcPts val="35"/>
              </a:spcBef>
              <a:buClr>
                <a:srgbClr val="000000"/>
              </a:buClr>
              <a:buFontTx/>
              <a:buAutoNum type="arabicPeriod" startAt="4"/>
              <a:tabLst>
                <a:tab pos="257175" algn="l"/>
              </a:tabLst>
            </a:pPr>
            <a:r>
              <a:rPr sz="800" spc="-10" dirty="0">
                <a:solidFill>
                  <a:srgbClr val="007FAC"/>
                </a:solidFill>
                <a:cs typeface="Calibri"/>
                <a:hlinkClick r:id="rId8"/>
              </a:rPr>
              <a:t>Antonescu</a:t>
            </a:r>
            <a:r>
              <a:rPr sz="800" spc="-5" dirty="0">
                <a:solidFill>
                  <a:srgbClr val="007FAC"/>
                </a:solidFill>
                <a:cs typeface="Calibri"/>
                <a:hlinkClick r:id="rId8"/>
              </a:rPr>
              <a:t> </a:t>
            </a:r>
            <a:r>
              <a:rPr sz="800" spc="-10" dirty="0">
                <a:solidFill>
                  <a:srgbClr val="007FAC"/>
                </a:solidFill>
                <a:cs typeface="Calibri"/>
                <a:hlinkClick r:id="rId8"/>
              </a:rPr>
              <a:t>CR,</a:t>
            </a:r>
            <a:r>
              <a:rPr sz="800" spc="-5" dirty="0">
                <a:solidFill>
                  <a:srgbClr val="007FAC"/>
                </a:solidFill>
                <a:cs typeface="Calibri"/>
                <a:hlinkClick r:id="rId8"/>
              </a:rPr>
              <a:t> </a:t>
            </a:r>
            <a:r>
              <a:rPr sz="800" spc="-10" dirty="0">
                <a:solidFill>
                  <a:srgbClr val="007FAC"/>
                </a:solidFill>
                <a:cs typeface="Calibri"/>
                <a:hlinkClick r:id="rId8"/>
              </a:rPr>
              <a:t>Owosho</a:t>
            </a:r>
            <a:r>
              <a:rPr sz="800" spc="-5" dirty="0">
                <a:solidFill>
                  <a:srgbClr val="007FAC"/>
                </a:solidFill>
                <a:cs typeface="Calibri"/>
                <a:hlinkClick r:id="rId8"/>
              </a:rPr>
              <a:t> </a:t>
            </a:r>
            <a:r>
              <a:rPr sz="800" spc="-10" dirty="0">
                <a:solidFill>
                  <a:srgbClr val="007FAC"/>
                </a:solidFill>
                <a:cs typeface="Calibri"/>
                <a:hlinkClick r:id="rId8"/>
              </a:rPr>
              <a:t>AA,</a:t>
            </a:r>
            <a:r>
              <a:rPr sz="800" spc="-5" dirty="0">
                <a:solidFill>
                  <a:srgbClr val="007FAC"/>
                </a:solidFill>
                <a:cs typeface="Calibri"/>
                <a:hlinkClick r:id="rId8"/>
              </a:rPr>
              <a:t> </a:t>
            </a:r>
            <a:r>
              <a:rPr sz="800" spc="-10" dirty="0">
                <a:solidFill>
                  <a:srgbClr val="007FAC"/>
                </a:solidFill>
                <a:cs typeface="Calibri"/>
                <a:hlinkClick r:id="rId8"/>
              </a:rPr>
              <a:t>Zhang</a:t>
            </a:r>
            <a:r>
              <a:rPr sz="800" spc="-5" dirty="0">
                <a:solidFill>
                  <a:srgbClr val="007FAC"/>
                </a:solidFill>
                <a:cs typeface="Calibri"/>
                <a:hlinkClick r:id="rId8"/>
              </a:rPr>
              <a:t> </a:t>
            </a:r>
            <a:r>
              <a:rPr sz="800" spc="-10" dirty="0">
                <a:solidFill>
                  <a:srgbClr val="007FAC"/>
                </a:solidFill>
                <a:cs typeface="Calibri"/>
                <a:hlinkClick r:id="rId8"/>
              </a:rPr>
              <a:t>L,</a:t>
            </a:r>
            <a:r>
              <a:rPr sz="800" spc="-5" dirty="0">
                <a:solidFill>
                  <a:srgbClr val="007FAC"/>
                </a:solidFill>
                <a:cs typeface="Calibri"/>
                <a:hlinkClick r:id="rId8"/>
              </a:rPr>
              <a:t> </a:t>
            </a:r>
            <a:r>
              <a:rPr sz="800" spc="-10" dirty="0">
                <a:solidFill>
                  <a:srgbClr val="007FAC"/>
                </a:solidFill>
                <a:cs typeface="Calibri"/>
                <a:hlinkClick r:id="rId8"/>
              </a:rPr>
              <a:t>et</a:t>
            </a:r>
            <a:r>
              <a:rPr sz="800" spc="-5" dirty="0">
                <a:solidFill>
                  <a:srgbClr val="007FAC"/>
                </a:solidFill>
                <a:cs typeface="Calibri"/>
                <a:hlinkClick r:id="rId8"/>
              </a:rPr>
              <a:t> al.</a:t>
            </a:r>
            <a:r>
              <a:rPr sz="800" dirty="0">
                <a:solidFill>
                  <a:srgbClr val="007FAC"/>
                </a:solidFill>
                <a:cs typeface="Calibri"/>
                <a:hlinkClick r:id="rId8"/>
              </a:rPr>
              <a:t> </a:t>
            </a:r>
            <a:r>
              <a:rPr sz="800" spc="-10" dirty="0">
                <a:solidFill>
                  <a:srgbClr val="007FAC"/>
                </a:solidFill>
                <a:cs typeface="Calibri"/>
                <a:hlinkClick r:id="rId8"/>
              </a:rPr>
              <a:t>Sarcomas</a:t>
            </a:r>
            <a:r>
              <a:rPr sz="800" spc="-5" dirty="0">
                <a:solidFill>
                  <a:srgbClr val="007FAC"/>
                </a:solidFill>
                <a:cs typeface="Calibri"/>
                <a:hlinkClick r:id="rId8"/>
              </a:rPr>
              <a:t> with</a:t>
            </a:r>
            <a:r>
              <a:rPr sz="800" dirty="0">
                <a:solidFill>
                  <a:srgbClr val="007FAC"/>
                </a:solidFill>
                <a:cs typeface="Calibri"/>
                <a:hlinkClick r:id="rId8"/>
              </a:rPr>
              <a:t> </a:t>
            </a:r>
            <a:r>
              <a:rPr sz="800" spc="-5" dirty="0">
                <a:solidFill>
                  <a:srgbClr val="007FAC"/>
                </a:solidFill>
                <a:cs typeface="Calibri"/>
                <a:hlinkClick r:id="rId8"/>
              </a:rPr>
              <a:t>CIC- </a:t>
            </a:r>
            <a:r>
              <a:rPr sz="800" dirty="0">
                <a:solidFill>
                  <a:srgbClr val="007FAC"/>
                </a:solidFill>
                <a:cs typeface="Calibri"/>
              </a:rPr>
              <a:t> </a:t>
            </a:r>
            <a:r>
              <a:rPr sz="800" spc="-10" dirty="0">
                <a:solidFill>
                  <a:srgbClr val="007FAC"/>
                </a:solidFill>
                <a:cs typeface="Calibri"/>
                <a:hlinkClick r:id="rId8"/>
              </a:rPr>
              <a:t>rearrangements</a:t>
            </a:r>
            <a:r>
              <a:rPr sz="800" spc="-5" dirty="0">
                <a:solidFill>
                  <a:srgbClr val="007FAC"/>
                </a:solidFill>
                <a:cs typeface="Calibri"/>
                <a:hlinkClick r:id="rId8"/>
              </a:rPr>
              <a:t> </a:t>
            </a:r>
            <a:r>
              <a:rPr sz="800" spc="-15" dirty="0">
                <a:solidFill>
                  <a:srgbClr val="007FAC"/>
                </a:solidFill>
                <a:cs typeface="Calibri"/>
                <a:hlinkClick r:id="rId8"/>
              </a:rPr>
              <a:t>are</a:t>
            </a:r>
            <a:r>
              <a:rPr sz="800" spc="-10" dirty="0">
                <a:solidFill>
                  <a:srgbClr val="007FAC"/>
                </a:solidFill>
                <a:cs typeface="Calibri"/>
                <a:hlinkClick r:id="rId8"/>
              </a:rPr>
              <a:t> </a:t>
            </a:r>
            <a:r>
              <a:rPr sz="800" spc="-15" dirty="0">
                <a:solidFill>
                  <a:srgbClr val="007FAC"/>
                </a:solidFill>
                <a:cs typeface="Calibri"/>
                <a:hlinkClick r:id="rId8"/>
              </a:rPr>
              <a:t>a</a:t>
            </a:r>
            <a:r>
              <a:rPr sz="800" spc="-10" dirty="0">
                <a:solidFill>
                  <a:srgbClr val="007FAC"/>
                </a:solidFill>
                <a:cs typeface="Calibri"/>
                <a:hlinkClick r:id="rId8"/>
              </a:rPr>
              <a:t> distinct</a:t>
            </a:r>
            <a:r>
              <a:rPr sz="800" spc="-5" dirty="0">
                <a:solidFill>
                  <a:srgbClr val="007FAC"/>
                </a:solidFill>
                <a:cs typeface="Calibri"/>
                <a:hlinkClick r:id="rId8"/>
              </a:rPr>
              <a:t> </a:t>
            </a:r>
            <a:r>
              <a:rPr sz="800" spc="-10" dirty="0">
                <a:solidFill>
                  <a:srgbClr val="007FAC"/>
                </a:solidFill>
                <a:cs typeface="Calibri"/>
                <a:hlinkClick r:id="rId8"/>
              </a:rPr>
              <a:t>pathologic</a:t>
            </a:r>
            <a:r>
              <a:rPr sz="800" spc="-5" dirty="0">
                <a:solidFill>
                  <a:srgbClr val="007FAC"/>
                </a:solidFill>
                <a:cs typeface="Calibri"/>
                <a:hlinkClick r:id="rId8"/>
              </a:rPr>
              <a:t> entity</a:t>
            </a:r>
            <a:r>
              <a:rPr sz="800" dirty="0">
                <a:solidFill>
                  <a:srgbClr val="007FAC"/>
                </a:solidFill>
                <a:cs typeface="Calibri"/>
                <a:hlinkClick r:id="rId8"/>
              </a:rPr>
              <a:t> </a:t>
            </a:r>
            <a:r>
              <a:rPr sz="800" spc="-5" dirty="0">
                <a:solidFill>
                  <a:srgbClr val="007FAC"/>
                </a:solidFill>
                <a:cs typeface="Calibri"/>
                <a:hlinkClick r:id="rId8"/>
              </a:rPr>
              <a:t>with</a:t>
            </a:r>
            <a:r>
              <a:rPr sz="800" dirty="0">
                <a:solidFill>
                  <a:srgbClr val="007FAC"/>
                </a:solidFill>
                <a:cs typeface="Calibri"/>
                <a:hlinkClick r:id="rId8"/>
              </a:rPr>
              <a:t> </a:t>
            </a:r>
            <a:r>
              <a:rPr sz="800" spc="-10" dirty="0">
                <a:solidFill>
                  <a:srgbClr val="007FAC"/>
                </a:solidFill>
                <a:cs typeface="Calibri"/>
                <a:hlinkClick r:id="rId8"/>
              </a:rPr>
              <a:t>aggressive </a:t>
            </a:r>
            <a:r>
              <a:rPr sz="800" spc="-5" dirty="0">
                <a:solidFill>
                  <a:srgbClr val="007FAC"/>
                </a:solidFill>
                <a:cs typeface="Calibri"/>
              </a:rPr>
              <a:t> </a:t>
            </a:r>
            <a:r>
              <a:rPr sz="800" spc="-10" dirty="0">
                <a:solidFill>
                  <a:srgbClr val="007FAC"/>
                </a:solidFill>
                <a:cs typeface="Calibri"/>
                <a:hlinkClick r:id="rId8"/>
              </a:rPr>
              <a:t>outcome: </a:t>
            </a:r>
            <a:r>
              <a:rPr sz="800" spc="-15" dirty="0">
                <a:solidFill>
                  <a:srgbClr val="007FAC"/>
                </a:solidFill>
                <a:cs typeface="Calibri"/>
                <a:hlinkClick r:id="rId8"/>
              </a:rPr>
              <a:t>a </a:t>
            </a:r>
            <a:r>
              <a:rPr sz="800" spc="-10" dirty="0">
                <a:solidFill>
                  <a:srgbClr val="007FAC"/>
                </a:solidFill>
                <a:cs typeface="Calibri"/>
                <a:hlinkClick r:id="rId8"/>
              </a:rPr>
              <a:t>clinicopathologic and molecular study of 115 cases. </a:t>
            </a:r>
            <a:r>
              <a:rPr sz="800" i="1" spc="-10" dirty="0">
                <a:solidFill>
                  <a:srgbClr val="007FAC"/>
                </a:solidFill>
                <a:cs typeface="Calibri"/>
                <a:hlinkClick r:id="rId8"/>
              </a:rPr>
              <a:t>Am J </a:t>
            </a:r>
            <a:r>
              <a:rPr sz="800" i="1" spc="-5" dirty="0">
                <a:solidFill>
                  <a:srgbClr val="007FAC"/>
                </a:solidFill>
                <a:cs typeface="Calibri"/>
              </a:rPr>
              <a:t> </a:t>
            </a:r>
            <a:r>
              <a:rPr sz="800" i="1" spc="-10" dirty="0">
                <a:solidFill>
                  <a:srgbClr val="007FAC"/>
                </a:solidFill>
                <a:cs typeface="Calibri"/>
                <a:hlinkClick r:id="rId8"/>
              </a:rPr>
              <a:t>Surg</a:t>
            </a:r>
            <a:r>
              <a:rPr sz="800" i="1" spc="70" dirty="0">
                <a:solidFill>
                  <a:srgbClr val="007FAC"/>
                </a:solidFill>
                <a:cs typeface="Calibri"/>
                <a:hlinkClick r:id="rId8"/>
              </a:rPr>
              <a:t> </a:t>
            </a:r>
            <a:r>
              <a:rPr sz="800" i="1" spc="-10" dirty="0">
                <a:solidFill>
                  <a:srgbClr val="007FAC"/>
                </a:solidFill>
                <a:cs typeface="Calibri"/>
                <a:hlinkClick r:id="rId8"/>
              </a:rPr>
              <a:t>Pathol</a:t>
            </a:r>
            <a:r>
              <a:rPr sz="800" spc="-10" dirty="0">
                <a:solidFill>
                  <a:srgbClr val="007FAC"/>
                </a:solidFill>
                <a:cs typeface="Calibri"/>
                <a:hlinkClick r:id="rId8"/>
              </a:rPr>
              <a:t>.</a:t>
            </a:r>
            <a:r>
              <a:rPr sz="800" spc="75" dirty="0">
                <a:solidFill>
                  <a:srgbClr val="007FAC"/>
                </a:solidFill>
                <a:cs typeface="Calibri"/>
                <a:hlinkClick r:id="rId8"/>
              </a:rPr>
              <a:t> </a:t>
            </a:r>
            <a:r>
              <a:rPr sz="800" spc="-10" dirty="0">
                <a:solidFill>
                  <a:srgbClr val="007FAC"/>
                </a:solidFill>
                <a:cs typeface="Calibri"/>
                <a:hlinkClick r:id="rId8"/>
              </a:rPr>
              <a:t>2017;41(7):941-949</a:t>
            </a:r>
            <a:r>
              <a:rPr sz="800" spc="-10" dirty="0">
                <a:solidFill>
                  <a:prstClr val="black"/>
                </a:solidFill>
                <a:cs typeface="Calibri"/>
              </a:rPr>
              <a:t>.</a:t>
            </a:r>
            <a:endParaRPr sz="800">
              <a:solidFill>
                <a:prstClr val="black"/>
              </a:solidFill>
              <a:cs typeface="Calibri"/>
            </a:endParaRPr>
          </a:p>
          <a:p>
            <a:pPr marL="256540" indent="-130810" algn="just">
              <a:lnSpc>
                <a:spcPts val="944"/>
              </a:lnSpc>
              <a:buClr>
                <a:srgbClr val="000000"/>
              </a:buClr>
              <a:buFontTx/>
              <a:buAutoNum type="arabicPeriod" startAt="4"/>
              <a:tabLst>
                <a:tab pos="257175" algn="l"/>
              </a:tabLst>
            </a:pPr>
            <a:r>
              <a:rPr sz="800" spc="-10" dirty="0">
                <a:solidFill>
                  <a:srgbClr val="007FAC"/>
                </a:solidFill>
                <a:cs typeface="Calibri"/>
                <a:hlinkClick r:id="rId9"/>
              </a:rPr>
              <a:t>Kao</a:t>
            </a:r>
            <a:r>
              <a:rPr sz="800" spc="180" dirty="0">
                <a:solidFill>
                  <a:srgbClr val="007FAC"/>
                </a:solidFill>
                <a:cs typeface="Calibri"/>
                <a:hlinkClick r:id="rId9"/>
              </a:rPr>
              <a:t> </a:t>
            </a:r>
            <a:r>
              <a:rPr sz="800" spc="-10" dirty="0">
                <a:solidFill>
                  <a:srgbClr val="007FAC"/>
                </a:solidFill>
                <a:cs typeface="Calibri"/>
                <a:hlinkClick r:id="rId9"/>
              </a:rPr>
              <a:t>YC,</a:t>
            </a:r>
            <a:r>
              <a:rPr sz="800" spc="185" dirty="0">
                <a:solidFill>
                  <a:srgbClr val="007FAC"/>
                </a:solidFill>
                <a:cs typeface="Calibri"/>
                <a:hlinkClick r:id="rId9"/>
              </a:rPr>
              <a:t> </a:t>
            </a:r>
            <a:r>
              <a:rPr sz="800" spc="-10" dirty="0">
                <a:solidFill>
                  <a:srgbClr val="007FAC"/>
                </a:solidFill>
                <a:cs typeface="Calibri"/>
                <a:hlinkClick r:id="rId9"/>
              </a:rPr>
              <a:t>Owosho</a:t>
            </a:r>
            <a:r>
              <a:rPr sz="800" spc="185" dirty="0">
                <a:solidFill>
                  <a:srgbClr val="007FAC"/>
                </a:solidFill>
                <a:cs typeface="Calibri"/>
                <a:hlinkClick r:id="rId9"/>
              </a:rPr>
              <a:t> </a:t>
            </a:r>
            <a:r>
              <a:rPr sz="800" spc="-10" dirty="0">
                <a:solidFill>
                  <a:srgbClr val="007FAC"/>
                </a:solidFill>
                <a:cs typeface="Calibri"/>
                <a:hlinkClick r:id="rId9"/>
              </a:rPr>
              <a:t>AA,</a:t>
            </a:r>
            <a:r>
              <a:rPr sz="800" spc="190" dirty="0">
                <a:solidFill>
                  <a:srgbClr val="007FAC"/>
                </a:solidFill>
                <a:cs typeface="Calibri"/>
                <a:hlinkClick r:id="rId9"/>
              </a:rPr>
              <a:t> </a:t>
            </a:r>
            <a:r>
              <a:rPr sz="800" spc="-5" dirty="0">
                <a:solidFill>
                  <a:srgbClr val="007FAC"/>
                </a:solidFill>
                <a:cs typeface="Calibri"/>
                <a:hlinkClick r:id="rId9"/>
              </a:rPr>
              <a:t>Sung</a:t>
            </a:r>
            <a:r>
              <a:rPr sz="800" spc="190" dirty="0">
                <a:solidFill>
                  <a:srgbClr val="007FAC"/>
                </a:solidFill>
                <a:cs typeface="Calibri"/>
                <a:hlinkClick r:id="rId9"/>
              </a:rPr>
              <a:t> </a:t>
            </a:r>
            <a:r>
              <a:rPr sz="800" spc="-10" dirty="0">
                <a:solidFill>
                  <a:srgbClr val="007FAC"/>
                </a:solidFill>
                <a:cs typeface="Calibri"/>
                <a:hlinkClick r:id="rId9"/>
              </a:rPr>
              <a:t>YS,</a:t>
            </a:r>
            <a:r>
              <a:rPr sz="800" spc="185" dirty="0">
                <a:solidFill>
                  <a:srgbClr val="007FAC"/>
                </a:solidFill>
                <a:cs typeface="Calibri"/>
                <a:hlinkClick r:id="rId9"/>
              </a:rPr>
              <a:t> </a:t>
            </a:r>
            <a:r>
              <a:rPr sz="800" spc="-10" dirty="0">
                <a:solidFill>
                  <a:srgbClr val="007FAC"/>
                </a:solidFill>
                <a:cs typeface="Calibri"/>
                <a:hlinkClick r:id="rId9"/>
              </a:rPr>
              <a:t>et</a:t>
            </a:r>
            <a:r>
              <a:rPr sz="800" spc="180" dirty="0">
                <a:solidFill>
                  <a:srgbClr val="007FAC"/>
                </a:solidFill>
                <a:cs typeface="Calibri"/>
                <a:hlinkClick r:id="rId9"/>
              </a:rPr>
              <a:t> </a:t>
            </a:r>
            <a:r>
              <a:rPr sz="800" spc="-5" dirty="0">
                <a:solidFill>
                  <a:srgbClr val="007FAC"/>
                </a:solidFill>
                <a:cs typeface="Calibri"/>
                <a:hlinkClick r:id="rId9"/>
              </a:rPr>
              <a:t>al.</a:t>
            </a:r>
            <a:r>
              <a:rPr sz="800" spc="185" dirty="0">
                <a:solidFill>
                  <a:srgbClr val="007FAC"/>
                </a:solidFill>
                <a:cs typeface="Calibri"/>
                <a:hlinkClick r:id="rId9"/>
              </a:rPr>
              <a:t> </a:t>
            </a:r>
            <a:r>
              <a:rPr sz="800" spc="-5" dirty="0">
                <a:solidFill>
                  <a:srgbClr val="007FAC"/>
                </a:solidFill>
                <a:cs typeface="Calibri"/>
                <a:hlinkClick r:id="rId9"/>
              </a:rPr>
              <a:t>BCOR-CCNB3</a:t>
            </a:r>
            <a:r>
              <a:rPr sz="800" spc="180" dirty="0">
                <a:solidFill>
                  <a:srgbClr val="007FAC"/>
                </a:solidFill>
                <a:cs typeface="Calibri"/>
                <a:hlinkClick r:id="rId9"/>
              </a:rPr>
              <a:t> </a:t>
            </a:r>
            <a:r>
              <a:rPr sz="800" spc="-5" dirty="0">
                <a:solidFill>
                  <a:srgbClr val="007FAC"/>
                </a:solidFill>
                <a:cs typeface="Calibri"/>
                <a:hlinkClick r:id="rId9"/>
              </a:rPr>
              <a:t>fusion</a:t>
            </a:r>
            <a:r>
              <a:rPr sz="800" spc="185" dirty="0">
                <a:solidFill>
                  <a:srgbClr val="007FAC"/>
                </a:solidFill>
                <a:cs typeface="Calibri"/>
                <a:hlinkClick r:id="rId9"/>
              </a:rPr>
              <a:t> </a:t>
            </a:r>
            <a:r>
              <a:rPr sz="800" spc="-5" dirty="0">
                <a:solidFill>
                  <a:srgbClr val="007FAC"/>
                </a:solidFill>
                <a:cs typeface="Calibri"/>
                <a:hlinkClick r:id="rId9"/>
              </a:rPr>
              <a:t>positive</a:t>
            </a:r>
            <a:endParaRPr sz="800">
              <a:solidFill>
                <a:prstClr val="black"/>
              </a:solidFill>
              <a:cs typeface="Calibri"/>
            </a:endParaRPr>
          </a:p>
          <a:p>
            <a:pPr marL="256540" marR="5715" algn="just">
              <a:lnSpc>
                <a:spcPct val="103600"/>
              </a:lnSpc>
            </a:pPr>
            <a:r>
              <a:rPr sz="800" spc="-10" dirty="0">
                <a:solidFill>
                  <a:srgbClr val="007FAC"/>
                </a:solidFill>
                <a:cs typeface="Calibri"/>
                <a:hlinkClick r:id="rId9"/>
              </a:rPr>
              <a:t>sarcomas: </a:t>
            </a:r>
            <a:r>
              <a:rPr sz="800" spc="-15" dirty="0">
                <a:solidFill>
                  <a:srgbClr val="007FAC"/>
                </a:solidFill>
                <a:cs typeface="Calibri"/>
                <a:hlinkClick r:id="rId9"/>
              </a:rPr>
              <a:t>a </a:t>
            </a:r>
            <a:r>
              <a:rPr sz="800" spc="-10" dirty="0">
                <a:solidFill>
                  <a:srgbClr val="007FAC"/>
                </a:solidFill>
                <a:cs typeface="Calibri"/>
                <a:hlinkClick r:id="rId9"/>
              </a:rPr>
              <a:t>clinicopathologic and molecular analysis of 36 cases </a:t>
            </a:r>
            <a:r>
              <a:rPr sz="800" spc="-5" dirty="0">
                <a:solidFill>
                  <a:srgbClr val="007FAC"/>
                </a:solidFill>
                <a:cs typeface="Calibri"/>
                <a:hlinkClick r:id="rId9"/>
              </a:rPr>
              <a:t>with </a:t>
            </a:r>
            <a:r>
              <a:rPr sz="800" dirty="0">
                <a:solidFill>
                  <a:srgbClr val="007FAC"/>
                </a:solidFill>
                <a:cs typeface="Calibri"/>
              </a:rPr>
              <a:t> </a:t>
            </a:r>
            <a:r>
              <a:rPr sz="800" spc="-10" dirty="0">
                <a:solidFill>
                  <a:srgbClr val="007FAC"/>
                </a:solidFill>
                <a:cs typeface="Calibri"/>
                <a:hlinkClick r:id="rId9"/>
              </a:rPr>
              <a:t>comparison </a:t>
            </a:r>
            <a:r>
              <a:rPr sz="800" spc="-5" dirty="0">
                <a:solidFill>
                  <a:srgbClr val="007FAC"/>
                </a:solidFill>
                <a:cs typeface="Calibri"/>
                <a:hlinkClick r:id="rId9"/>
              </a:rPr>
              <a:t>to </a:t>
            </a:r>
            <a:r>
              <a:rPr sz="800" spc="-10" dirty="0">
                <a:solidFill>
                  <a:srgbClr val="007FAC"/>
                </a:solidFill>
                <a:cs typeface="Calibri"/>
                <a:hlinkClick r:id="rId9"/>
              </a:rPr>
              <a:t>morphologic spectrum and </a:t>
            </a:r>
            <a:r>
              <a:rPr sz="800" spc="-5" dirty="0">
                <a:solidFill>
                  <a:srgbClr val="007FAC"/>
                </a:solidFill>
                <a:cs typeface="Calibri"/>
                <a:hlinkClick r:id="rId9"/>
              </a:rPr>
              <a:t>clinical </a:t>
            </a:r>
            <a:r>
              <a:rPr sz="800" spc="-10" dirty="0">
                <a:solidFill>
                  <a:srgbClr val="007FAC"/>
                </a:solidFill>
                <a:cs typeface="Calibri"/>
                <a:hlinkClick r:id="rId9"/>
              </a:rPr>
              <a:t>behavior of other </a:t>
            </a:r>
            <a:r>
              <a:rPr sz="800" spc="-5" dirty="0">
                <a:solidFill>
                  <a:srgbClr val="007FAC"/>
                </a:solidFill>
                <a:cs typeface="Calibri"/>
              </a:rPr>
              <a:t> </a:t>
            </a:r>
            <a:r>
              <a:rPr sz="800" spc="-10" dirty="0">
                <a:solidFill>
                  <a:srgbClr val="007FAC"/>
                </a:solidFill>
                <a:cs typeface="Calibri"/>
                <a:hlinkClick r:id="rId9"/>
              </a:rPr>
              <a:t>round</a:t>
            </a:r>
            <a:r>
              <a:rPr sz="800" spc="70" dirty="0">
                <a:solidFill>
                  <a:srgbClr val="007FAC"/>
                </a:solidFill>
                <a:cs typeface="Calibri"/>
                <a:hlinkClick r:id="rId9"/>
              </a:rPr>
              <a:t> </a:t>
            </a:r>
            <a:r>
              <a:rPr sz="800" spc="-5" dirty="0">
                <a:solidFill>
                  <a:srgbClr val="007FAC"/>
                </a:solidFill>
                <a:cs typeface="Calibri"/>
                <a:hlinkClick r:id="rId9"/>
              </a:rPr>
              <a:t>cell</a:t>
            </a:r>
            <a:r>
              <a:rPr sz="800" spc="80" dirty="0">
                <a:solidFill>
                  <a:srgbClr val="007FAC"/>
                </a:solidFill>
                <a:cs typeface="Calibri"/>
                <a:hlinkClick r:id="rId9"/>
              </a:rPr>
              <a:t> </a:t>
            </a:r>
            <a:r>
              <a:rPr sz="800" spc="-10" dirty="0">
                <a:solidFill>
                  <a:srgbClr val="007FAC"/>
                </a:solidFill>
                <a:cs typeface="Calibri"/>
                <a:hlinkClick r:id="rId9"/>
              </a:rPr>
              <a:t>sarcomas.</a:t>
            </a:r>
            <a:r>
              <a:rPr sz="800" spc="85" dirty="0">
                <a:solidFill>
                  <a:srgbClr val="007FAC"/>
                </a:solidFill>
                <a:cs typeface="Calibri"/>
                <a:hlinkClick r:id="rId9"/>
              </a:rPr>
              <a:t> </a:t>
            </a:r>
            <a:r>
              <a:rPr sz="800" i="1" spc="-10" dirty="0">
                <a:solidFill>
                  <a:srgbClr val="007FAC"/>
                </a:solidFill>
                <a:cs typeface="Calibri"/>
                <a:hlinkClick r:id="rId9"/>
              </a:rPr>
              <a:t>Am</a:t>
            </a:r>
            <a:r>
              <a:rPr sz="800" i="1" spc="75" dirty="0">
                <a:solidFill>
                  <a:srgbClr val="007FAC"/>
                </a:solidFill>
                <a:cs typeface="Calibri"/>
                <a:hlinkClick r:id="rId9"/>
              </a:rPr>
              <a:t> </a:t>
            </a:r>
            <a:r>
              <a:rPr sz="800" i="1" spc="-10" dirty="0">
                <a:solidFill>
                  <a:srgbClr val="007FAC"/>
                </a:solidFill>
                <a:cs typeface="Calibri"/>
                <a:hlinkClick r:id="rId9"/>
              </a:rPr>
              <a:t>J</a:t>
            </a:r>
            <a:r>
              <a:rPr sz="800" i="1" spc="85" dirty="0">
                <a:solidFill>
                  <a:srgbClr val="007FAC"/>
                </a:solidFill>
                <a:cs typeface="Calibri"/>
                <a:hlinkClick r:id="rId9"/>
              </a:rPr>
              <a:t> </a:t>
            </a:r>
            <a:r>
              <a:rPr sz="800" i="1" spc="-10" dirty="0">
                <a:solidFill>
                  <a:srgbClr val="007FAC"/>
                </a:solidFill>
                <a:cs typeface="Calibri"/>
                <a:hlinkClick r:id="rId9"/>
              </a:rPr>
              <a:t>Surg</a:t>
            </a:r>
            <a:r>
              <a:rPr sz="800" i="1" spc="75" dirty="0">
                <a:solidFill>
                  <a:srgbClr val="007FAC"/>
                </a:solidFill>
                <a:cs typeface="Calibri"/>
                <a:hlinkClick r:id="rId9"/>
              </a:rPr>
              <a:t> </a:t>
            </a:r>
            <a:r>
              <a:rPr sz="800" i="1" spc="-10" dirty="0">
                <a:solidFill>
                  <a:srgbClr val="007FAC"/>
                </a:solidFill>
                <a:cs typeface="Calibri"/>
                <a:hlinkClick r:id="rId9"/>
              </a:rPr>
              <a:t>Pathol</a:t>
            </a:r>
            <a:r>
              <a:rPr sz="800" spc="-10" dirty="0">
                <a:solidFill>
                  <a:srgbClr val="007FAC"/>
                </a:solidFill>
                <a:cs typeface="Calibri"/>
                <a:hlinkClick r:id="rId9"/>
              </a:rPr>
              <a:t>.</a:t>
            </a:r>
            <a:r>
              <a:rPr sz="800" spc="80" dirty="0">
                <a:solidFill>
                  <a:srgbClr val="007FAC"/>
                </a:solidFill>
                <a:cs typeface="Calibri"/>
                <a:hlinkClick r:id="rId9"/>
              </a:rPr>
              <a:t> </a:t>
            </a:r>
            <a:r>
              <a:rPr sz="800" spc="-10" dirty="0">
                <a:solidFill>
                  <a:srgbClr val="007FAC"/>
                </a:solidFill>
                <a:cs typeface="Calibri"/>
                <a:hlinkClick r:id="rId9"/>
              </a:rPr>
              <a:t>2018;42(5):604-615</a:t>
            </a:r>
            <a:r>
              <a:rPr sz="800" spc="-10" dirty="0">
                <a:solidFill>
                  <a:prstClr val="black"/>
                </a:solidFill>
                <a:cs typeface="Calibri"/>
              </a:rPr>
              <a:t>.</a:t>
            </a:r>
            <a:endParaRPr sz="800">
              <a:solidFill>
                <a:prstClr val="black"/>
              </a:solidFill>
              <a:cs typeface="Calibri"/>
            </a:endParaRPr>
          </a:p>
          <a:p>
            <a:pPr marL="256540" marR="5715" indent="-130810" algn="just">
              <a:lnSpc>
                <a:spcPct val="103699"/>
              </a:lnSpc>
              <a:spcBef>
                <a:spcPts val="5"/>
              </a:spcBef>
              <a:buClr>
                <a:srgbClr val="000000"/>
              </a:buClr>
              <a:buFontTx/>
              <a:buAutoNum type="arabicPeriod" startAt="8"/>
              <a:tabLst>
                <a:tab pos="257175" algn="l"/>
              </a:tabLst>
            </a:pPr>
            <a:r>
              <a:rPr sz="800" spc="-10" dirty="0">
                <a:solidFill>
                  <a:srgbClr val="007FAC"/>
                </a:solidFill>
                <a:cs typeface="Calibri"/>
                <a:hlinkClick r:id="rId10"/>
              </a:rPr>
              <a:t>Kao</a:t>
            </a:r>
            <a:r>
              <a:rPr sz="800" spc="-5" dirty="0">
                <a:solidFill>
                  <a:srgbClr val="007FAC"/>
                </a:solidFill>
                <a:cs typeface="Calibri"/>
                <a:hlinkClick r:id="rId10"/>
              </a:rPr>
              <a:t> </a:t>
            </a:r>
            <a:r>
              <a:rPr sz="800" spc="-10" dirty="0">
                <a:solidFill>
                  <a:srgbClr val="007FAC"/>
                </a:solidFill>
                <a:cs typeface="Calibri"/>
                <a:hlinkClick r:id="rId10"/>
              </a:rPr>
              <a:t>YC,</a:t>
            </a:r>
            <a:r>
              <a:rPr sz="800" spc="-5" dirty="0">
                <a:solidFill>
                  <a:srgbClr val="007FAC"/>
                </a:solidFill>
                <a:cs typeface="Calibri"/>
                <a:hlinkClick r:id="rId10"/>
              </a:rPr>
              <a:t> Sung</a:t>
            </a:r>
            <a:r>
              <a:rPr sz="800" dirty="0">
                <a:solidFill>
                  <a:srgbClr val="007FAC"/>
                </a:solidFill>
                <a:cs typeface="Calibri"/>
                <a:hlinkClick r:id="rId10"/>
              </a:rPr>
              <a:t> </a:t>
            </a:r>
            <a:r>
              <a:rPr sz="800" spc="-10" dirty="0">
                <a:solidFill>
                  <a:srgbClr val="007FAC"/>
                </a:solidFill>
                <a:cs typeface="Calibri"/>
                <a:hlinkClick r:id="rId10"/>
              </a:rPr>
              <a:t>YS,</a:t>
            </a:r>
            <a:r>
              <a:rPr sz="800" spc="-5" dirty="0">
                <a:solidFill>
                  <a:srgbClr val="007FAC"/>
                </a:solidFill>
                <a:cs typeface="Calibri"/>
                <a:hlinkClick r:id="rId10"/>
              </a:rPr>
              <a:t> </a:t>
            </a:r>
            <a:r>
              <a:rPr sz="800" spc="-10" dirty="0">
                <a:solidFill>
                  <a:srgbClr val="007FAC"/>
                </a:solidFill>
                <a:cs typeface="Calibri"/>
                <a:hlinkClick r:id="rId10"/>
              </a:rPr>
              <a:t>Zhang</a:t>
            </a:r>
            <a:r>
              <a:rPr sz="800" spc="-5" dirty="0">
                <a:solidFill>
                  <a:srgbClr val="007FAC"/>
                </a:solidFill>
                <a:cs typeface="Calibri"/>
                <a:hlinkClick r:id="rId10"/>
              </a:rPr>
              <a:t> </a:t>
            </a:r>
            <a:r>
              <a:rPr sz="800" spc="-10" dirty="0">
                <a:solidFill>
                  <a:srgbClr val="007FAC"/>
                </a:solidFill>
                <a:cs typeface="Calibri"/>
                <a:hlinkClick r:id="rId10"/>
              </a:rPr>
              <a:t>L,</a:t>
            </a:r>
            <a:r>
              <a:rPr sz="800" spc="-5" dirty="0">
                <a:solidFill>
                  <a:srgbClr val="007FAC"/>
                </a:solidFill>
                <a:cs typeface="Calibri"/>
                <a:hlinkClick r:id="rId10"/>
              </a:rPr>
              <a:t> </a:t>
            </a:r>
            <a:r>
              <a:rPr sz="800" spc="-10" dirty="0">
                <a:solidFill>
                  <a:srgbClr val="007FAC"/>
                </a:solidFill>
                <a:cs typeface="Calibri"/>
                <a:hlinkClick r:id="rId10"/>
              </a:rPr>
              <a:t>et</a:t>
            </a:r>
            <a:r>
              <a:rPr sz="800" spc="-5" dirty="0">
                <a:solidFill>
                  <a:srgbClr val="007FAC"/>
                </a:solidFill>
                <a:cs typeface="Calibri"/>
                <a:hlinkClick r:id="rId10"/>
              </a:rPr>
              <a:t> al. </a:t>
            </a:r>
            <a:r>
              <a:rPr sz="800" spc="-10" dirty="0">
                <a:solidFill>
                  <a:srgbClr val="007FAC"/>
                </a:solidFill>
                <a:cs typeface="Calibri"/>
                <a:hlinkClick r:id="rId10"/>
              </a:rPr>
              <a:t>Recurrent</a:t>
            </a:r>
            <a:r>
              <a:rPr sz="800" spc="-5" dirty="0">
                <a:solidFill>
                  <a:srgbClr val="007FAC"/>
                </a:solidFill>
                <a:cs typeface="Calibri"/>
                <a:hlinkClick r:id="rId10"/>
              </a:rPr>
              <a:t> BCOR </a:t>
            </a:r>
            <a:r>
              <a:rPr sz="800" spc="-10" dirty="0">
                <a:solidFill>
                  <a:srgbClr val="007FAC"/>
                </a:solidFill>
                <a:cs typeface="Calibri"/>
                <a:hlinkClick r:id="rId10"/>
              </a:rPr>
              <a:t>internal</a:t>
            </a:r>
            <a:r>
              <a:rPr sz="800" spc="-5" dirty="0">
                <a:solidFill>
                  <a:srgbClr val="007FAC"/>
                </a:solidFill>
                <a:cs typeface="Calibri"/>
                <a:hlinkClick r:id="rId10"/>
              </a:rPr>
              <a:t> </a:t>
            </a:r>
            <a:r>
              <a:rPr sz="800" spc="-10" dirty="0">
                <a:solidFill>
                  <a:srgbClr val="007FAC"/>
                </a:solidFill>
                <a:cs typeface="Calibri"/>
                <a:hlinkClick r:id="rId10"/>
              </a:rPr>
              <a:t>tandem </a:t>
            </a:r>
            <a:r>
              <a:rPr sz="800" spc="-5" dirty="0">
                <a:solidFill>
                  <a:srgbClr val="007FAC"/>
                </a:solidFill>
                <a:cs typeface="Calibri"/>
              </a:rPr>
              <a:t> </a:t>
            </a:r>
            <a:r>
              <a:rPr sz="800" spc="-5" dirty="0">
                <a:solidFill>
                  <a:srgbClr val="007FAC"/>
                </a:solidFill>
                <a:cs typeface="Calibri"/>
                <a:hlinkClick r:id="rId10"/>
              </a:rPr>
              <a:t>duplication </a:t>
            </a:r>
            <a:r>
              <a:rPr sz="800" spc="-10" dirty="0">
                <a:solidFill>
                  <a:srgbClr val="007FAC"/>
                </a:solidFill>
                <a:cs typeface="Calibri"/>
                <a:hlinkClick r:id="rId10"/>
              </a:rPr>
              <a:t>and YWHAE-NUTM2B fusions </a:t>
            </a:r>
            <a:r>
              <a:rPr sz="800" spc="-5" dirty="0">
                <a:solidFill>
                  <a:srgbClr val="007FAC"/>
                </a:solidFill>
                <a:cs typeface="Calibri"/>
                <a:hlinkClick r:id="rId10"/>
              </a:rPr>
              <a:t>in soft tissue </a:t>
            </a:r>
            <a:r>
              <a:rPr sz="800" spc="-10" dirty="0">
                <a:solidFill>
                  <a:srgbClr val="007FAC"/>
                </a:solidFill>
                <a:cs typeface="Calibri"/>
                <a:hlinkClick r:id="rId10"/>
              </a:rPr>
              <a:t>undifferenti- </a:t>
            </a:r>
            <a:r>
              <a:rPr sz="800" spc="-5" dirty="0">
                <a:solidFill>
                  <a:srgbClr val="007FAC"/>
                </a:solidFill>
                <a:cs typeface="Calibri"/>
              </a:rPr>
              <a:t> </a:t>
            </a:r>
            <a:r>
              <a:rPr sz="800" spc="-10" dirty="0">
                <a:solidFill>
                  <a:srgbClr val="007FAC"/>
                </a:solidFill>
                <a:cs typeface="Calibri"/>
                <a:hlinkClick r:id="rId10"/>
              </a:rPr>
              <a:t>ated round </a:t>
            </a:r>
            <a:r>
              <a:rPr sz="800" spc="-5" dirty="0">
                <a:solidFill>
                  <a:srgbClr val="007FAC"/>
                </a:solidFill>
                <a:cs typeface="Calibri"/>
                <a:hlinkClick r:id="rId10"/>
              </a:rPr>
              <a:t>cell </a:t>
            </a:r>
            <a:r>
              <a:rPr sz="800" spc="-10" dirty="0">
                <a:solidFill>
                  <a:srgbClr val="007FAC"/>
                </a:solidFill>
                <a:cs typeface="Calibri"/>
                <a:hlinkClick r:id="rId10"/>
              </a:rPr>
              <a:t>sarcoma of infancy: overlapping genetic features </a:t>
            </a:r>
            <a:r>
              <a:rPr sz="800" spc="-5" dirty="0">
                <a:solidFill>
                  <a:srgbClr val="007FAC"/>
                </a:solidFill>
                <a:cs typeface="Calibri"/>
                <a:hlinkClick r:id="rId10"/>
              </a:rPr>
              <a:t>with </a:t>
            </a:r>
            <a:r>
              <a:rPr sz="800" dirty="0">
                <a:solidFill>
                  <a:srgbClr val="007FAC"/>
                </a:solidFill>
                <a:cs typeface="Calibri"/>
              </a:rPr>
              <a:t> </a:t>
            </a:r>
            <a:r>
              <a:rPr sz="800" spc="-10" dirty="0">
                <a:solidFill>
                  <a:srgbClr val="007FAC"/>
                </a:solidFill>
                <a:cs typeface="Calibri"/>
                <a:hlinkClick r:id="rId10"/>
              </a:rPr>
              <a:t>clear</a:t>
            </a:r>
            <a:r>
              <a:rPr sz="800" dirty="0">
                <a:solidFill>
                  <a:srgbClr val="007FAC"/>
                </a:solidFill>
                <a:cs typeface="Calibri"/>
                <a:hlinkClick r:id="rId10"/>
              </a:rPr>
              <a:t> </a:t>
            </a:r>
            <a:r>
              <a:rPr sz="800" spc="-5" dirty="0">
                <a:solidFill>
                  <a:srgbClr val="007FAC"/>
                </a:solidFill>
                <a:cs typeface="Calibri"/>
                <a:hlinkClick r:id="rId10"/>
              </a:rPr>
              <a:t>cell</a:t>
            </a:r>
            <a:r>
              <a:rPr sz="800" spc="10" dirty="0">
                <a:solidFill>
                  <a:srgbClr val="007FAC"/>
                </a:solidFill>
                <a:cs typeface="Calibri"/>
                <a:hlinkClick r:id="rId10"/>
              </a:rPr>
              <a:t> </a:t>
            </a:r>
            <a:r>
              <a:rPr sz="800" spc="-10" dirty="0">
                <a:solidFill>
                  <a:srgbClr val="007FAC"/>
                </a:solidFill>
                <a:cs typeface="Calibri"/>
                <a:hlinkClick r:id="rId10"/>
              </a:rPr>
              <a:t>sarcoma</a:t>
            </a:r>
            <a:r>
              <a:rPr sz="800" spc="10" dirty="0">
                <a:solidFill>
                  <a:srgbClr val="007FAC"/>
                </a:solidFill>
                <a:cs typeface="Calibri"/>
                <a:hlinkClick r:id="rId10"/>
              </a:rPr>
              <a:t> </a:t>
            </a:r>
            <a:r>
              <a:rPr sz="800" spc="-10" dirty="0">
                <a:solidFill>
                  <a:srgbClr val="007FAC"/>
                </a:solidFill>
                <a:cs typeface="Calibri"/>
                <a:hlinkClick r:id="rId10"/>
              </a:rPr>
              <a:t>of</a:t>
            </a:r>
            <a:r>
              <a:rPr sz="800" spc="15" dirty="0">
                <a:solidFill>
                  <a:srgbClr val="007FAC"/>
                </a:solidFill>
                <a:cs typeface="Calibri"/>
                <a:hlinkClick r:id="rId10"/>
              </a:rPr>
              <a:t> </a:t>
            </a:r>
            <a:r>
              <a:rPr sz="800" spc="-15" dirty="0">
                <a:solidFill>
                  <a:srgbClr val="007FAC"/>
                </a:solidFill>
                <a:cs typeface="Calibri"/>
                <a:hlinkClick r:id="rId10"/>
              </a:rPr>
              <a:t>kidney.</a:t>
            </a:r>
            <a:r>
              <a:rPr sz="800" spc="15" dirty="0">
                <a:solidFill>
                  <a:srgbClr val="007FAC"/>
                </a:solidFill>
                <a:cs typeface="Calibri"/>
                <a:hlinkClick r:id="rId10"/>
              </a:rPr>
              <a:t> </a:t>
            </a:r>
            <a:r>
              <a:rPr sz="800" i="1" spc="-10" dirty="0">
                <a:solidFill>
                  <a:srgbClr val="007FAC"/>
                </a:solidFill>
                <a:cs typeface="Calibri"/>
                <a:hlinkClick r:id="rId10"/>
              </a:rPr>
              <a:t>Am</a:t>
            </a:r>
            <a:r>
              <a:rPr sz="800" i="1" spc="15" dirty="0">
                <a:solidFill>
                  <a:srgbClr val="007FAC"/>
                </a:solidFill>
                <a:cs typeface="Calibri"/>
                <a:hlinkClick r:id="rId10"/>
              </a:rPr>
              <a:t> </a:t>
            </a:r>
            <a:r>
              <a:rPr sz="800" i="1" spc="-10" dirty="0">
                <a:solidFill>
                  <a:srgbClr val="007FAC"/>
                </a:solidFill>
                <a:cs typeface="Calibri"/>
                <a:hlinkClick r:id="rId10"/>
              </a:rPr>
              <a:t>J</a:t>
            </a:r>
            <a:r>
              <a:rPr sz="800" i="1" spc="10" dirty="0">
                <a:solidFill>
                  <a:srgbClr val="007FAC"/>
                </a:solidFill>
                <a:cs typeface="Calibri"/>
                <a:hlinkClick r:id="rId10"/>
              </a:rPr>
              <a:t> </a:t>
            </a:r>
            <a:r>
              <a:rPr sz="800" i="1" spc="-10" dirty="0">
                <a:solidFill>
                  <a:srgbClr val="007FAC"/>
                </a:solidFill>
                <a:cs typeface="Calibri"/>
                <a:hlinkClick r:id="rId10"/>
              </a:rPr>
              <a:t>Surg</a:t>
            </a:r>
            <a:r>
              <a:rPr sz="800" i="1" spc="10" dirty="0">
                <a:solidFill>
                  <a:srgbClr val="007FAC"/>
                </a:solidFill>
                <a:cs typeface="Calibri"/>
                <a:hlinkClick r:id="rId10"/>
              </a:rPr>
              <a:t> </a:t>
            </a:r>
            <a:r>
              <a:rPr sz="800" i="1" spc="-10" dirty="0">
                <a:solidFill>
                  <a:srgbClr val="007FAC"/>
                </a:solidFill>
                <a:cs typeface="Calibri"/>
                <a:hlinkClick r:id="rId10"/>
              </a:rPr>
              <a:t>Pathol</a:t>
            </a:r>
            <a:r>
              <a:rPr sz="800" spc="-10" dirty="0">
                <a:solidFill>
                  <a:srgbClr val="007FAC"/>
                </a:solidFill>
                <a:cs typeface="Calibri"/>
                <a:hlinkClick r:id="rId10"/>
              </a:rPr>
              <a:t>.</a:t>
            </a:r>
            <a:r>
              <a:rPr sz="800" spc="15" dirty="0">
                <a:solidFill>
                  <a:srgbClr val="007FAC"/>
                </a:solidFill>
                <a:cs typeface="Calibri"/>
                <a:hlinkClick r:id="rId10"/>
              </a:rPr>
              <a:t> </a:t>
            </a:r>
            <a:r>
              <a:rPr sz="800" spc="-10" dirty="0">
                <a:solidFill>
                  <a:srgbClr val="007FAC"/>
                </a:solidFill>
                <a:cs typeface="Calibri"/>
                <a:hlinkClick r:id="rId10"/>
              </a:rPr>
              <a:t>2016;40(8):1009-1020</a:t>
            </a:r>
            <a:r>
              <a:rPr sz="800" spc="-10" dirty="0">
                <a:solidFill>
                  <a:prstClr val="black"/>
                </a:solidFill>
                <a:cs typeface="Calibri"/>
              </a:rPr>
              <a:t>.</a:t>
            </a:r>
            <a:endParaRPr sz="800">
              <a:solidFill>
                <a:prstClr val="black"/>
              </a:solidFill>
              <a:cs typeface="Calibri"/>
            </a:endParaRPr>
          </a:p>
          <a:p>
            <a:pPr marL="256540" marR="5080" indent="-130810" algn="just">
              <a:lnSpc>
                <a:spcPct val="103899"/>
              </a:lnSpc>
              <a:buClr>
                <a:srgbClr val="000000"/>
              </a:buClr>
              <a:buFontTx/>
              <a:buAutoNum type="arabicPeriod" startAt="8"/>
              <a:tabLst>
                <a:tab pos="257175" algn="l"/>
              </a:tabLst>
            </a:pPr>
            <a:r>
              <a:rPr sz="800" spc="-20" dirty="0">
                <a:solidFill>
                  <a:srgbClr val="007FAC"/>
                </a:solidFill>
                <a:cs typeface="Calibri"/>
                <a:hlinkClick r:id="rId11"/>
              </a:rPr>
              <a:t>Gronchi </a:t>
            </a:r>
            <a:r>
              <a:rPr sz="800" spc="-10" dirty="0">
                <a:solidFill>
                  <a:srgbClr val="007FAC"/>
                </a:solidFill>
                <a:cs typeface="Calibri"/>
                <a:hlinkClick r:id="rId11"/>
              </a:rPr>
              <a:t>A, </a:t>
            </a:r>
            <a:r>
              <a:rPr sz="800" spc="-15" dirty="0">
                <a:solidFill>
                  <a:srgbClr val="007FAC"/>
                </a:solidFill>
                <a:cs typeface="Calibri"/>
                <a:hlinkClick r:id="rId11"/>
              </a:rPr>
              <a:t>Miah AB, Dei </a:t>
            </a:r>
            <a:r>
              <a:rPr sz="800" spc="-35" dirty="0">
                <a:solidFill>
                  <a:srgbClr val="007FAC"/>
                </a:solidFill>
                <a:cs typeface="Calibri"/>
                <a:hlinkClick r:id="rId11"/>
              </a:rPr>
              <a:t>Tos </a:t>
            </a:r>
            <a:r>
              <a:rPr sz="800" spc="-45" dirty="0">
                <a:solidFill>
                  <a:srgbClr val="007FAC"/>
                </a:solidFill>
                <a:cs typeface="Calibri"/>
                <a:hlinkClick r:id="rId11"/>
              </a:rPr>
              <a:t>AP, </a:t>
            </a:r>
            <a:r>
              <a:rPr sz="800" spc="-10" dirty="0">
                <a:solidFill>
                  <a:srgbClr val="007FAC"/>
                </a:solidFill>
                <a:cs typeface="Calibri"/>
                <a:hlinkClick r:id="rId11"/>
              </a:rPr>
              <a:t>et </a:t>
            </a:r>
            <a:r>
              <a:rPr sz="800" spc="-15" dirty="0">
                <a:solidFill>
                  <a:srgbClr val="007FAC"/>
                </a:solidFill>
                <a:cs typeface="Calibri"/>
                <a:hlinkClick r:id="rId11"/>
              </a:rPr>
              <a:t>al. </a:t>
            </a:r>
            <a:r>
              <a:rPr sz="800" spc="-10" dirty="0">
                <a:solidFill>
                  <a:srgbClr val="007FAC"/>
                </a:solidFill>
                <a:cs typeface="Calibri"/>
                <a:hlinkClick r:id="rId11"/>
              </a:rPr>
              <a:t>Soft </a:t>
            </a:r>
            <a:r>
              <a:rPr sz="800" spc="-15" dirty="0">
                <a:solidFill>
                  <a:srgbClr val="007FAC"/>
                </a:solidFill>
                <a:cs typeface="Calibri"/>
                <a:hlinkClick r:id="rId11"/>
              </a:rPr>
              <a:t>tissue and visceral </a:t>
            </a:r>
            <a:r>
              <a:rPr sz="800" spc="-20" dirty="0">
                <a:solidFill>
                  <a:srgbClr val="007FAC"/>
                </a:solidFill>
                <a:cs typeface="Calibri"/>
                <a:hlinkClick r:id="rId11"/>
              </a:rPr>
              <a:t>sarcomas: </a:t>
            </a:r>
            <a:r>
              <a:rPr sz="800" spc="-15" dirty="0">
                <a:solidFill>
                  <a:srgbClr val="007FAC"/>
                </a:solidFill>
                <a:cs typeface="Calibri"/>
              </a:rPr>
              <a:t> </a:t>
            </a:r>
            <a:r>
              <a:rPr sz="800" spc="-20" dirty="0">
                <a:solidFill>
                  <a:srgbClr val="007FAC"/>
                </a:solidFill>
                <a:cs typeface="Calibri"/>
                <a:hlinkClick r:id="rId11"/>
              </a:rPr>
              <a:t>ESMO-EURACAN-GENTURIS</a:t>
            </a:r>
            <a:r>
              <a:rPr sz="800" spc="-15" dirty="0">
                <a:solidFill>
                  <a:srgbClr val="007FAC"/>
                </a:solidFill>
                <a:cs typeface="Calibri"/>
                <a:hlinkClick r:id="rId11"/>
              </a:rPr>
              <a:t> Clinical</a:t>
            </a:r>
            <a:r>
              <a:rPr sz="800" spc="-10" dirty="0">
                <a:solidFill>
                  <a:srgbClr val="007FAC"/>
                </a:solidFill>
                <a:cs typeface="Calibri"/>
                <a:hlinkClick r:id="rId11"/>
              </a:rPr>
              <a:t> </a:t>
            </a:r>
            <a:r>
              <a:rPr sz="800" spc="-15" dirty="0">
                <a:solidFill>
                  <a:srgbClr val="007FAC"/>
                </a:solidFill>
                <a:cs typeface="Calibri"/>
                <a:hlinkClick r:id="rId11"/>
              </a:rPr>
              <a:t>Practice</a:t>
            </a:r>
            <a:r>
              <a:rPr sz="800" spc="-10" dirty="0">
                <a:solidFill>
                  <a:srgbClr val="007FAC"/>
                </a:solidFill>
                <a:cs typeface="Calibri"/>
                <a:hlinkClick r:id="rId11"/>
              </a:rPr>
              <a:t> </a:t>
            </a:r>
            <a:r>
              <a:rPr sz="800" spc="-15" dirty="0">
                <a:solidFill>
                  <a:srgbClr val="007FAC"/>
                </a:solidFill>
                <a:cs typeface="Calibri"/>
                <a:hlinkClick r:id="rId11"/>
              </a:rPr>
              <a:t>Guidelines</a:t>
            </a:r>
            <a:r>
              <a:rPr sz="800" spc="-10" dirty="0">
                <a:solidFill>
                  <a:srgbClr val="007FAC"/>
                </a:solidFill>
                <a:cs typeface="Calibri"/>
                <a:hlinkClick r:id="rId11"/>
              </a:rPr>
              <a:t> </a:t>
            </a:r>
            <a:r>
              <a:rPr sz="800" spc="-25" dirty="0">
                <a:solidFill>
                  <a:srgbClr val="007FAC"/>
                </a:solidFill>
                <a:cs typeface="Calibri"/>
                <a:hlinkClick r:id="rId11"/>
              </a:rPr>
              <a:t>for</a:t>
            </a:r>
            <a:r>
              <a:rPr sz="800" spc="-20" dirty="0">
                <a:solidFill>
                  <a:srgbClr val="007FAC"/>
                </a:solidFill>
                <a:cs typeface="Calibri"/>
                <a:hlinkClick r:id="rId11"/>
              </a:rPr>
              <a:t> </a:t>
            </a:r>
            <a:r>
              <a:rPr sz="800" spc="-15" dirty="0">
                <a:solidFill>
                  <a:srgbClr val="007FAC"/>
                </a:solidFill>
                <a:cs typeface="Calibri"/>
                <a:hlinkClick r:id="rId11"/>
              </a:rPr>
              <a:t>diagnosis, </a:t>
            </a:r>
            <a:r>
              <a:rPr sz="800" spc="-170" dirty="0">
                <a:solidFill>
                  <a:srgbClr val="007FAC"/>
                </a:solidFill>
                <a:cs typeface="Calibri"/>
              </a:rPr>
              <a:t> </a:t>
            </a:r>
            <a:r>
              <a:rPr sz="800" spc="-20" dirty="0">
                <a:solidFill>
                  <a:srgbClr val="007FAC"/>
                </a:solidFill>
                <a:cs typeface="Calibri"/>
                <a:hlinkClick r:id="rId11"/>
              </a:rPr>
              <a:t>treatment</a:t>
            </a:r>
            <a:r>
              <a:rPr sz="800" spc="60" dirty="0">
                <a:solidFill>
                  <a:srgbClr val="007FAC"/>
                </a:solidFill>
                <a:cs typeface="Calibri"/>
                <a:hlinkClick r:id="rId11"/>
              </a:rPr>
              <a:t> </a:t>
            </a:r>
            <a:r>
              <a:rPr sz="800" spc="-15" dirty="0">
                <a:solidFill>
                  <a:srgbClr val="007FAC"/>
                </a:solidFill>
                <a:cs typeface="Calibri"/>
                <a:hlinkClick r:id="rId11"/>
              </a:rPr>
              <a:t>and</a:t>
            </a:r>
            <a:r>
              <a:rPr sz="800" spc="75" dirty="0">
                <a:solidFill>
                  <a:srgbClr val="007FAC"/>
                </a:solidFill>
                <a:cs typeface="Calibri"/>
                <a:hlinkClick r:id="rId11"/>
              </a:rPr>
              <a:t> </a:t>
            </a:r>
            <a:r>
              <a:rPr sz="800" spc="-20" dirty="0">
                <a:solidFill>
                  <a:srgbClr val="007FAC"/>
                </a:solidFill>
                <a:cs typeface="Calibri"/>
                <a:hlinkClick r:id="rId11"/>
              </a:rPr>
              <a:t>follow-up.</a:t>
            </a:r>
            <a:r>
              <a:rPr sz="800" spc="70" dirty="0">
                <a:solidFill>
                  <a:srgbClr val="007FAC"/>
                </a:solidFill>
                <a:cs typeface="Calibri"/>
                <a:hlinkClick r:id="rId11"/>
              </a:rPr>
              <a:t> </a:t>
            </a:r>
            <a:r>
              <a:rPr sz="800" i="1" spc="-15" dirty="0">
                <a:solidFill>
                  <a:srgbClr val="007FAC"/>
                </a:solidFill>
                <a:cs typeface="Calibri"/>
                <a:hlinkClick r:id="rId11"/>
              </a:rPr>
              <a:t>Ann</a:t>
            </a:r>
            <a:r>
              <a:rPr sz="800" i="1" spc="80" dirty="0">
                <a:solidFill>
                  <a:srgbClr val="007FAC"/>
                </a:solidFill>
                <a:cs typeface="Calibri"/>
                <a:hlinkClick r:id="rId11"/>
              </a:rPr>
              <a:t> </a:t>
            </a:r>
            <a:r>
              <a:rPr sz="800" i="1" spc="-15" dirty="0">
                <a:solidFill>
                  <a:srgbClr val="007FAC"/>
                </a:solidFill>
                <a:cs typeface="Calibri"/>
                <a:hlinkClick r:id="rId11"/>
              </a:rPr>
              <a:t>Oncol</a:t>
            </a:r>
            <a:r>
              <a:rPr sz="800" spc="-15" dirty="0">
                <a:solidFill>
                  <a:srgbClr val="007FAC"/>
                </a:solidFill>
                <a:cs typeface="Calibri"/>
                <a:hlinkClick r:id="rId11"/>
              </a:rPr>
              <a:t>.</a:t>
            </a:r>
            <a:r>
              <a:rPr sz="800" spc="75" dirty="0">
                <a:solidFill>
                  <a:srgbClr val="007FAC"/>
                </a:solidFill>
                <a:cs typeface="Calibri"/>
                <a:hlinkClick r:id="rId11"/>
              </a:rPr>
              <a:t> </a:t>
            </a:r>
            <a:r>
              <a:rPr sz="800" spc="-20" dirty="0">
                <a:solidFill>
                  <a:srgbClr val="007FAC"/>
                </a:solidFill>
                <a:cs typeface="Calibri"/>
                <a:hlinkClick r:id="rId11"/>
              </a:rPr>
              <a:t>2021;32(11):1348-1365</a:t>
            </a:r>
            <a:r>
              <a:rPr sz="800" spc="-20" dirty="0">
                <a:solidFill>
                  <a:prstClr val="black"/>
                </a:solidFill>
                <a:cs typeface="Calibri"/>
              </a:rPr>
              <a:t>.</a:t>
            </a:r>
            <a:endParaRPr sz="800">
              <a:solidFill>
                <a:prstClr val="black"/>
              </a:solidFill>
              <a:cs typeface="Calibri"/>
            </a:endParaRPr>
          </a:p>
          <a:p>
            <a:pPr marL="250190" marR="5715" indent="-180975" algn="just">
              <a:lnSpc>
                <a:spcPts val="1000"/>
              </a:lnSpc>
              <a:spcBef>
                <a:spcPts val="30"/>
              </a:spcBef>
              <a:buClr>
                <a:srgbClr val="000000"/>
              </a:buClr>
              <a:buFontTx/>
              <a:buAutoNum type="arabicPeriod" startAt="8"/>
              <a:tabLst>
                <a:tab pos="250825" algn="l"/>
              </a:tabLst>
            </a:pPr>
            <a:r>
              <a:rPr sz="800" spc="-15" dirty="0">
                <a:solidFill>
                  <a:srgbClr val="007FAC"/>
                </a:solidFill>
                <a:cs typeface="Calibri"/>
                <a:hlinkClick r:id="rId12"/>
              </a:rPr>
              <a:t>Frezza</a:t>
            </a:r>
            <a:r>
              <a:rPr sz="800" spc="-10" dirty="0">
                <a:solidFill>
                  <a:srgbClr val="007FAC"/>
                </a:solidFill>
                <a:cs typeface="Calibri"/>
                <a:hlinkClick r:id="rId12"/>
              </a:rPr>
              <a:t> AM,</a:t>
            </a:r>
            <a:r>
              <a:rPr sz="800" spc="-5" dirty="0">
                <a:solidFill>
                  <a:srgbClr val="007FAC"/>
                </a:solidFill>
                <a:cs typeface="Calibri"/>
                <a:hlinkClick r:id="rId12"/>
              </a:rPr>
              <a:t> </a:t>
            </a:r>
            <a:r>
              <a:rPr sz="800" spc="-10" dirty="0">
                <a:solidFill>
                  <a:srgbClr val="007FAC"/>
                </a:solidFill>
                <a:cs typeface="Calibri"/>
                <a:hlinkClick r:id="rId12"/>
              </a:rPr>
              <a:t>Botta L, </a:t>
            </a:r>
            <a:r>
              <a:rPr sz="800" spc="-25" dirty="0">
                <a:solidFill>
                  <a:srgbClr val="007FAC"/>
                </a:solidFill>
                <a:cs typeface="Calibri"/>
                <a:hlinkClick r:id="rId12"/>
              </a:rPr>
              <a:t>Trama</a:t>
            </a:r>
            <a:r>
              <a:rPr sz="800" spc="-20" dirty="0">
                <a:solidFill>
                  <a:srgbClr val="007FAC"/>
                </a:solidFill>
                <a:cs typeface="Calibri"/>
                <a:hlinkClick r:id="rId12"/>
              </a:rPr>
              <a:t> </a:t>
            </a:r>
            <a:r>
              <a:rPr sz="800" spc="-10" dirty="0">
                <a:solidFill>
                  <a:srgbClr val="007FAC"/>
                </a:solidFill>
                <a:cs typeface="Calibri"/>
                <a:hlinkClick r:id="rId12"/>
              </a:rPr>
              <a:t>A, et </a:t>
            </a:r>
            <a:r>
              <a:rPr sz="800" spc="-5" dirty="0">
                <a:solidFill>
                  <a:srgbClr val="007FAC"/>
                </a:solidFill>
                <a:cs typeface="Calibri"/>
                <a:hlinkClick r:id="rId12"/>
              </a:rPr>
              <a:t>al. </a:t>
            </a:r>
            <a:r>
              <a:rPr sz="800" spc="-10" dirty="0">
                <a:solidFill>
                  <a:srgbClr val="007FAC"/>
                </a:solidFill>
                <a:cs typeface="Calibri"/>
                <a:hlinkClick r:id="rId12"/>
              </a:rPr>
              <a:t>Chordoma: update on disease, </a:t>
            </a:r>
            <a:r>
              <a:rPr sz="800" spc="-5" dirty="0">
                <a:solidFill>
                  <a:srgbClr val="007FAC"/>
                </a:solidFill>
                <a:cs typeface="Calibri"/>
              </a:rPr>
              <a:t> </a:t>
            </a:r>
            <a:r>
              <a:rPr sz="800" spc="-15" dirty="0">
                <a:solidFill>
                  <a:srgbClr val="007FAC"/>
                </a:solidFill>
                <a:cs typeface="Calibri"/>
                <a:hlinkClick r:id="rId12"/>
              </a:rPr>
              <a:t>epidemiology,</a:t>
            </a:r>
            <a:r>
              <a:rPr sz="800" spc="-10" dirty="0">
                <a:solidFill>
                  <a:srgbClr val="007FAC"/>
                </a:solidFill>
                <a:cs typeface="Calibri"/>
                <a:hlinkClick r:id="rId12"/>
              </a:rPr>
              <a:t> </a:t>
            </a:r>
            <a:r>
              <a:rPr sz="800" spc="-5" dirty="0">
                <a:solidFill>
                  <a:srgbClr val="007FAC"/>
                </a:solidFill>
                <a:cs typeface="Calibri"/>
                <a:hlinkClick r:id="rId12"/>
              </a:rPr>
              <a:t>biology</a:t>
            </a:r>
            <a:r>
              <a:rPr sz="800" dirty="0">
                <a:solidFill>
                  <a:srgbClr val="007FAC"/>
                </a:solidFill>
                <a:cs typeface="Calibri"/>
                <a:hlinkClick r:id="rId12"/>
              </a:rPr>
              <a:t> </a:t>
            </a:r>
            <a:r>
              <a:rPr sz="800" spc="-10" dirty="0">
                <a:solidFill>
                  <a:srgbClr val="007FAC"/>
                </a:solidFill>
                <a:cs typeface="Calibri"/>
                <a:hlinkClick r:id="rId12"/>
              </a:rPr>
              <a:t>and</a:t>
            </a:r>
            <a:r>
              <a:rPr sz="800" spc="165" dirty="0">
                <a:solidFill>
                  <a:srgbClr val="007FAC"/>
                </a:solidFill>
                <a:cs typeface="Calibri"/>
                <a:hlinkClick r:id="rId12"/>
              </a:rPr>
              <a:t> </a:t>
            </a:r>
            <a:r>
              <a:rPr sz="800" spc="-10" dirty="0">
                <a:solidFill>
                  <a:srgbClr val="007FAC"/>
                </a:solidFill>
                <a:cs typeface="Calibri"/>
                <a:hlinkClick r:id="rId12"/>
              </a:rPr>
              <a:t>medical</a:t>
            </a:r>
            <a:r>
              <a:rPr sz="800" spc="165" dirty="0">
                <a:solidFill>
                  <a:srgbClr val="007FAC"/>
                </a:solidFill>
                <a:cs typeface="Calibri"/>
                <a:hlinkClick r:id="rId12"/>
              </a:rPr>
              <a:t> </a:t>
            </a:r>
            <a:r>
              <a:rPr sz="800" spc="-10" dirty="0">
                <a:solidFill>
                  <a:srgbClr val="007FAC"/>
                </a:solidFill>
                <a:cs typeface="Calibri"/>
                <a:hlinkClick r:id="rId12"/>
              </a:rPr>
              <a:t>therapies.</a:t>
            </a:r>
            <a:r>
              <a:rPr sz="800" spc="165" dirty="0">
                <a:solidFill>
                  <a:srgbClr val="007FAC"/>
                </a:solidFill>
                <a:cs typeface="Calibri"/>
                <a:hlinkClick r:id="rId12"/>
              </a:rPr>
              <a:t> </a:t>
            </a:r>
            <a:r>
              <a:rPr sz="800" i="1" spc="-10" dirty="0">
                <a:solidFill>
                  <a:srgbClr val="007FAC"/>
                </a:solidFill>
                <a:cs typeface="Calibri"/>
                <a:hlinkClick r:id="rId12"/>
              </a:rPr>
              <a:t>Curr</a:t>
            </a:r>
            <a:r>
              <a:rPr sz="800" i="1" spc="165" dirty="0">
                <a:solidFill>
                  <a:srgbClr val="007FAC"/>
                </a:solidFill>
                <a:cs typeface="Calibri"/>
                <a:hlinkClick r:id="rId12"/>
              </a:rPr>
              <a:t> </a:t>
            </a:r>
            <a:r>
              <a:rPr sz="800" i="1" spc="-5" dirty="0">
                <a:solidFill>
                  <a:srgbClr val="007FAC"/>
                </a:solidFill>
                <a:cs typeface="Calibri"/>
                <a:hlinkClick r:id="rId12"/>
              </a:rPr>
              <a:t>Opin</a:t>
            </a:r>
            <a:r>
              <a:rPr sz="800" i="1" dirty="0">
                <a:solidFill>
                  <a:srgbClr val="007FAC"/>
                </a:solidFill>
                <a:cs typeface="Calibri"/>
                <a:hlinkClick r:id="rId12"/>
              </a:rPr>
              <a:t> </a:t>
            </a:r>
            <a:r>
              <a:rPr sz="800" i="1" spc="-10" dirty="0">
                <a:solidFill>
                  <a:srgbClr val="007FAC"/>
                </a:solidFill>
                <a:cs typeface="Calibri"/>
                <a:hlinkClick r:id="rId12"/>
              </a:rPr>
              <a:t>Oncol</a:t>
            </a:r>
            <a:r>
              <a:rPr sz="800" spc="-10" dirty="0">
                <a:solidFill>
                  <a:srgbClr val="007FAC"/>
                </a:solidFill>
                <a:cs typeface="Calibri"/>
                <a:hlinkClick r:id="rId12"/>
              </a:rPr>
              <a:t>. </a:t>
            </a:r>
            <a:r>
              <a:rPr sz="800" spc="-5" dirty="0">
                <a:solidFill>
                  <a:srgbClr val="007FAC"/>
                </a:solidFill>
                <a:cs typeface="Calibri"/>
              </a:rPr>
              <a:t> </a:t>
            </a:r>
            <a:r>
              <a:rPr sz="800" spc="-10" dirty="0">
                <a:solidFill>
                  <a:srgbClr val="007FAC"/>
                </a:solidFill>
                <a:cs typeface="Calibri"/>
                <a:hlinkClick r:id="rId12"/>
              </a:rPr>
              <a:t>2019;31(2):114-120</a:t>
            </a:r>
            <a:r>
              <a:rPr sz="800" spc="-10" dirty="0">
                <a:solidFill>
                  <a:prstClr val="black"/>
                </a:solidFill>
                <a:cs typeface="Calibri"/>
              </a:rPr>
              <a:t>.</a:t>
            </a:r>
            <a:endParaRPr sz="800">
              <a:solidFill>
                <a:prstClr val="black"/>
              </a:solidFill>
              <a:cs typeface="Calibri"/>
            </a:endParaRPr>
          </a:p>
          <a:p>
            <a:pPr marL="250190" marR="6350" indent="-180975" algn="just">
              <a:lnSpc>
                <a:spcPts val="990"/>
              </a:lnSpc>
              <a:spcBef>
                <a:spcPts val="5"/>
              </a:spcBef>
              <a:buClr>
                <a:srgbClr val="000000"/>
              </a:buClr>
              <a:buFontTx/>
              <a:buAutoNum type="arabicPeriod" startAt="8"/>
              <a:tabLst>
                <a:tab pos="250825" algn="l"/>
              </a:tabLst>
            </a:pPr>
            <a:r>
              <a:rPr sz="800" spc="-10" dirty="0">
                <a:solidFill>
                  <a:srgbClr val="007FAC"/>
                </a:solidFill>
                <a:cs typeface="Calibri"/>
                <a:hlinkClick r:id="rId13"/>
              </a:rPr>
              <a:t>Sbaraglia M, </a:t>
            </a:r>
            <a:r>
              <a:rPr sz="800" spc="-5" dirty="0">
                <a:solidFill>
                  <a:srgbClr val="007FAC"/>
                </a:solidFill>
                <a:cs typeface="Calibri"/>
                <a:hlinkClick r:id="rId13"/>
              </a:rPr>
              <a:t>Righi </a:t>
            </a:r>
            <a:r>
              <a:rPr sz="800" spc="-10" dirty="0">
                <a:solidFill>
                  <a:srgbClr val="007FAC"/>
                </a:solidFill>
                <a:cs typeface="Calibri"/>
                <a:hlinkClick r:id="rId13"/>
              </a:rPr>
              <a:t>A, Gambarotti M, et </a:t>
            </a:r>
            <a:r>
              <a:rPr sz="800" spc="-5" dirty="0">
                <a:solidFill>
                  <a:srgbClr val="007FAC"/>
                </a:solidFill>
                <a:cs typeface="Calibri"/>
                <a:hlinkClick r:id="rId13"/>
              </a:rPr>
              <a:t>al. Soft tissue </a:t>
            </a:r>
            <a:r>
              <a:rPr sz="800" spc="-10" dirty="0">
                <a:solidFill>
                  <a:srgbClr val="007FAC"/>
                </a:solidFill>
                <a:cs typeface="Calibri"/>
                <a:hlinkClick r:id="rId13"/>
              </a:rPr>
              <a:t>tumors rarely </a:t>
            </a:r>
            <a:r>
              <a:rPr sz="800" spc="-5" dirty="0">
                <a:solidFill>
                  <a:srgbClr val="007FAC"/>
                </a:solidFill>
                <a:cs typeface="Calibri"/>
              </a:rPr>
              <a:t> </a:t>
            </a:r>
            <a:r>
              <a:rPr sz="800" spc="-10" dirty="0">
                <a:solidFill>
                  <a:srgbClr val="007FAC"/>
                </a:solidFill>
                <a:cs typeface="Calibri"/>
                <a:hlinkClick r:id="rId13"/>
              </a:rPr>
              <a:t>presenting</a:t>
            </a:r>
            <a:r>
              <a:rPr sz="800" spc="95" dirty="0">
                <a:solidFill>
                  <a:srgbClr val="007FAC"/>
                </a:solidFill>
                <a:cs typeface="Calibri"/>
                <a:hlinkClick r:id="rId13"/>
              </a:rPr>
              <a:t> </a:t>
            </a:r>
            <a:r>
              <a:rPr sz="800" spc="-10" dirty="0">
                <a:solidFill>
                  <a:srgbClr val="007FAC"/>
                </a:solidFill>
                <a:cs typeface="Calibri"/>
                <a:hlinkClick r:id="rId13"/>
              </a:rPr>
              <a:t>primary</a:t>
            </a:r>
            <a:r>
              <a:rPr sz="800" spc="90" dirty="0">
                <a:solidFill>
                  <a:srgbClr val="007FAC"/>
                </a:solidFill>
                <a:cs typeface="Calibri"/>
                <a:hlinkClick r:id="rId13"/>
              </a:rPr>
              <a:t> </a:t>
            </a:r>
            <a:r>
              <a:rPr sz="800" spc="-5" dirty="0">
                <a:solidFill>
                  <a:srgbClr val="007FAC"/>
                </a:solidFill>
                <a:cs typeface="Calibri"/>
                <a:hlinkClick r:id="rId13"/>
              </a:rPr>
              <a:t>in</a:t>
            </a:r>
            <a:r>
              <a:rPr sz="800" spc="90" dirty="0">
                <a:solidFill>
                  <a:srgbClr val="007FAC"/>
                </a:solidFill>
                <a:cs typeface="Calibri"/>
                <a:hlinkClick r:id="rId13"/>
              </a:rPr>
              <a:t> </a:t>
            </a:r>
            <a:r>
              <a:rPr sz="800" spc="-10" dirty="0">
                <a:solidFill>
                  <a:srgbClr val="007FAC"/>
                </a:solidFill>
                <a:cs typeface="Calibri"/>
                <a:hlinkClick r:id="rId13"/>
              </a:rPr>
              <a:t>bone;</a:t>
            </a:r>
            <a:r>
              <a:rPr sz="800" spc="95" dirty="0">
                <a:solidFill>
                  <a:srgbClr val="007FAC"/>
                </a:solidFill>
                <a:cs typeface="Calibri"/>
                <a:hlinkClick r:id="rId13"/>
              </a:rPr>
              <a:t> </a:t>
            </a:r>
            <a:r>
              <a:rPr sz="800" spc="-10" dirty="0">
                <a:solidFill>
                  <a:srgbClr val="007FAC"/>
                </a:solidFill>
                <a:cs typeface="Calibri"/>
                <a:hlinkClick r:id="rId13"/>
              </a:rPr>
              <a:t>diagnostic</a:t>
            </a:r>
            <a:r>
              <a:rPr sz="800" spc="90" dirty="0">
                <a:solidFill>
                  <a:srgbClr val="007FAC"/>
                </a:solidFill>
                <a:cs typeface="Calibri"/>
                <a:hlinkClick r:id="rId13"/>
              </a:rPr>
              <a:t> </a:t>
            </a:r>
            <a:r>
              <a:rPr sz="800" spc="-5" dirty="0">
                <a:solidFill>
                  <a:srgbClr val="007FAC"/>
                </a:solidFill>
                <a:cs typeface="Calibri"/>
                <a:hlinkClick r:id="rId13"/>
              </a:rPr>
              <a:t>pitfalls.</a:t>
            </a:r>
            <a:r>
              <a:rPr sz="800" spc="90" dirty="0">
                <a:solidFill>
                  <a:srgbClr val="007FAC"/>
                </a:solidFill>
                <a:cs typeface="Calibri"/>
                <a:hlinkClick r:id="rId13"/>
              </a:rPr>
              <a:t> </a:t>
            </a:r>
            <a:r>
              <a:rPr sz="800" i="1" spc="-10" dirty="0">
                <a:solidFill>
                  <a:srgbClr val="007FAC"/>
                </a:solidFill>
                <a:cs typeface="Calibri"/>
                <a:hlinkClick r:id="rId13"/>
              </a:rPr>
              <a:t>Surg</a:t>
            </a:r>
            <a:r>
              <a:rPr sz="800" i="1" spc="90" dirty="0">
                <a:solidFill>
                  <a:srgbClr val="007FAC"/>
                </a:solidFill>
                <a:cs typeface="Calibri"/>
                <a:hlinkClick r:id="rId13"/>
              </a:rPr>
              <a:t> </a:t>
            </a:r>
            <a:r>
              <a:rPr sz="800" i="1" spc="-10" dirty="0">
                <a:solidFill>
                  <a:srgbClr val="007FAC"/>
                </a:solidFill>
                <a:cs typeface="Calibri"/>
                <a:hlinkClick r:id="rId13"/>
              </a:rPr>
              <a:t>Pathol</a:t>
            </a:r>
            <a:r>
              <a:rPr sz="800" i="1" spc="95" dirty="0">
                <a:solidFill>
                  <a:srgbClr val="007FAC"/>
                </a:solidFill>
                <a:cs typeface="Calibri"/>
                <a:hlinkClick r:id="rId13"/>
              </a:rPr>
              <a:t> </a:t>
            </a:r>
            <a:r>
              <a:rPr sz="800" i="1" spc="-5" dirty="0">
                <a:solidFill>
                  <a:srgbClr val="007FAC"/>
                </a:solidFill>
                <a:cs typeface="Calibri"/>
                <a:hlinkClick r:id="rId13"/>
              </a:rPr>
              <a:t>Clin</a:t>
            </a:r>
            <a:r>
              <a:rPr sz="800" spc="-5" dirty="0">
                <a:solidFill>
                  <a:srgbClr val="007FAC"/>
                </a:solidFill>
                <a:cs typeface="Calibri"/>
                <a:hlinkClick r:id="rId13"/>
              </a:rPr>
              <a:t>.</a:t>
            </a:r>
            <a:endParaRPr sz="800">
              <a:solidFill>
                <a:prstClr val="black"/>
              </a:solidFill>
              <a:cs typeface="Calibri"/>
            </a:endParaRPr>
          </a:p>
          <a:p>
            <a:pPr marL="250190"/>
            <a:r>
              <a:rPr sz="800" spc="-10" dirty="0">
                <a:solidFill>
                  <a:srgbClr val="007FAC"/>
                </a:solidFill>
                <a:cs typeface="Calibri"/>
                <a:hlinkClick r:id="rId13"/>
              </a:rPr>
              <a:t>2017;10(3):705-730</a:t>
            </a:r>
            <a:r>
              <a:rPr sz="800" spc="-10" dirty="0">
                <a:solidFill>
                  <a:prstClr val="black"/>
                </a:solidFill>
                <a:cs typeface="Calibri"/>
              </a:rPr>
              <a:t>.</a:t>
            </a:r>
            <a:endParaRPr sz="800">
              <a:solidFill>
                <a:prstClr val="black"/>
              </a:solidFill>
              <a:cs typeface="Calibri"/>
            </a:endParaRPr>
          </a:p>
          <a:p>
            <a:pPr marL="250190" marR="5715" indent="-180975" algn="just">
              <a:lnSpc>
                <a:spcPct val="103600"/>
              </a:lnSpc>
              <a:spcBef>
                <a:spcPts val="5"/>
              </a:spcBef>
              <a:buClr>
                <a:srgbClr val="000000"/>
              </a:buClr>
              <a:buFontTx/>
              <a:buAutoNum type="arabicPeriod" startAt="12"/>
              <a:tabLst>
                <a:tab pos="250825" algn="l"/>
              </a:tabLst>
            </a:pPr>
            <a:r>
              <a:rPr sz="800" spc="-10" dirty="0">
                <a:solidFill>
                  <a:srgbClr val="007FAC"/>
                </a:solidFill>
                <a:cs typeface="Calibri"/>
                <a:hlinkClick r:id="rId14"/>
              </a:rPr>
              <a:t>Blay </a:t>
            </a:r>
            <a:r>
              <a:rPr sz="800" spc="-40" dirty="0">
                <a:solidFill>
                  <a:srgbClr val="007FAC"/>
                </a:solidFill>
                <a:cs typeface="Calibri"/>
                <a:hlinkClick r:id="rId14"/>
              </a:rPr>
              <a:t>JY, </a:t>
            </a:r>
            <a:r>
              <a:rPr sz="800" spc="-5" dirty="0">
                <a:solidFill>
                  <a:srgbClr val="007FAC"/>
                </a:solidFill>
                <a:cs typeface="Calibri"/>
                <a:hlinkClick r:id="rId14"/>
              </a:rPr>
              <a:t>Soibinet </a:t>
            </a:r>
            <a:r>
              <a:rPr sz="800" spc="-60" dirty="0">
                <a:solidFill>
                  <a:srgbClr val="007FAC"/>
                </a:solidFill>
                <a:cs typeface="Calibri"/>
                <a:hlinkClick r:id="rId14"/>
              </a:rPr>
              <a:t>P, </a:t>
            </a:r>
            <a:r>
              <a:rPr sz="800" spc="-10" dirty="0">
                <a:solidFill>
                  <a:srgbClr val="007FAC"/>
                </a:solidFill>
                <a:cs typeface="Calibri"/>
                <a:hlinkClick r:id="rId14"/>
              </a:rPr>
              <a:t>Penel N, et </a:t>
            </a:r>
            <a:r>
              <a:rPr sz="800" spc="-5" dirty="0">
                <a:solidFill>
                  <a:srgbClr val="007FAC"/>
                </a:solidFill>
                <a:cs typeface="Calibri"/>
                <a:hlinkClick r:id="rId14"/>
              </a:rPr>
              <a:t>al. </a:t>
            </a:r>
            <a:r>
              <a:rPr sz="800" spc="-10" dirty="0">
                <a:solidFill>
                  <a:srgbClr val="007FAC"/>
                </a:solidFill>
                <a:cs typeface="Calibri"/>
                <a:hlinkClick r:id="rId14"/>
              </a:rPr>
              <a:t>Improved </a:t>
            </a:r>
            <a:r>
              <a:rPr sz="800" spc="-5" dirty="0">
                <a:solidFill>
                  <a:srgbClr val="007FAC"/>
                </a:solidFill>
                <a:cs typeface="Calibri"/>
                <a:hlinkClick r:id="rId14"/>
              </a:rPr>
              <a:t>survival using </a:t>
            </a:r>
            <a:r>
              <a:rPr sz="800" spc="-10" dirty="0">
                <a:solidFill>
                  <a:srgbClr val="007FAC"/>
                </a:solidFill>
                <a:cs typeface="Calibri"/>
                <a:hlinkClick r:id="rId14"/>
              </a:rPr>
              <a:t>specialized </a:t>
            </a:r>
            <a:r>
              <a:rPr sz="800" spc="-5" dirty="0">
                <a:solidFill>
                  <a:srgbClr val="007FAC"/>
                </a:solidFill>
                <a:cs typeface="Calibri"/>
              </a:rPr>
              <a:t> </a:t>
            </a:r>
            <a:r>
              <a:rPr sz="800" spc="-5" dirty="0">
                <a:solidFill>
                  <a:srgbClr val="007FAC"/>
                </a:solidFill>
                <a:cs typeface="Calibri"/>
                <a:hlinkClick r:id="rId14"/>
              </a:rPr>
              <a:t>multidisciplinary </a:t>
            </a:r>
            <a:r>
              <a:rPr sz="800" spc="-10" dirty="0">
                <a:solidFill>
                  <a:srgbClr val="007FAC"/>
                </a:solidFill>
                <a:cs typeface="Calibri"/>
                <a:hlinkClick r:id="rId14"/>
              </a:rPr>
              <a:t>board </a:t>
            </a:r>
            <a:r>
              <a:rPr sz="800" spc="-5" dirty="0">
                <a:solidFill>
                  <a:srgbClr val="007FAC"/>
                </a:solidFill>
                <a:cs typeface="Calibri"/>
                <a:hlinkClick r:id="rId14"/>
              </a:rPr>
              <a:t>in </a:t>
            </a:r>
            <a:r>
              <a:rPr sz="800" spc="-10" dirty="0">
                <a:solidFill>
                  <a:srgbClr val="007FAC"/>
                </a:solidFill>
                <a:cs typeface="Calibri"/>
                <a:hlinkClick r:id="rId14"/>
              </a:rPr>
              <a:t>sarcoma </a:t>
            </a:r>
            <a:r>
              <a:rPr sz="800" spc="-5" dirty="0">
                <a:solidFill>
                  <a:srgbClr val="007FAC"/>
                </a:solidFill>
                <a:cs typeface="Calibri"/>
                <a:hlinkClick r:id="rId14"/>
              </a:rPr>
              <a:t>patients. </a:t>
            </a:r>
            <a:r>
              <a:rPr sz="800" i="1" spc="-10" dirty="0">
                <a:solidFill>
                  <a:srgbClr val="007FAC"/>
                </a:solidFill>
                <a:cs typeface="Calibri"/>
                <a:hlinkClick r:id="rId14"/>
              </a:rPr>
              <a:t>Ann Oncol</a:t>
            </a:r>
            <a:r>
              <a:rPr sz="800" spc="-10" dirty="0">
                <a:solidFill>
                  <a:srgbClr val="007FAC"/>
                </a:solidFill>
                <a:cs typeface="Calibri"/>
                <a:hlinkClick r:id="rId14"/>
              </a:rPr>
              <a:t>. 2017;28(11): </a:t>
            </a:r>
            <a:r>
              <a:rPr sz="800" spc="-5" dirty="0">
                <a:solidFill>
                  <a:srgbClr val="007FAC"/>
                </a:solidFill>
                <a:cs typeface="Calibri"/>
              </a:rPr>
              <a:t> </a:t>
            </a:r>
            <a:r>
              <a:rPr sz="800" spc="-10" dirty="0">
                <a:solidFill>
                  <a:srgbClr val="007FAC"/>
                </a:solidFill>
                <a:cs typeface="Calibri"/>
                <a:hlinkClick r:id="rId14"/>
              </a:rPr>
              <a:t>2852-2859</a:t>
            </a:r>
            <a:r>
              <a:rPr sz="800" spc="-10" dirty="0">
                <a:solidFill>
                  <a:prstClr val="black"/>
                </a:solidFill>
                <a:cs typeface="Calibri"/>
              </a:rPr>
              <a:t>.</a:t>
            </a:r>
            <a:endParaRPr sz="800">
              <a:solidFill>
                <a:prstClr val="black"/>
              </a:solidFill>
              <a:cs typeface="Calibri"/>
            </a:endParaRPr>
          </a:p>
          <a:p>
            <a:pPr marL="250190" marR="5080" indent="-180975" algn="just">
              <a:lnSpc>
                <a:spcPct val="103800"/>
              </a:lnSpc>
              <a:buFontTx/>
              <a:buAutoNum type="arabicPeriod" startAt="12"/>
              <a:tabLst>
                <a:tab pos="250825" algn="l"/>
              </a:tabLst>
            </a:pPr>
            <a:r>
              <a:rPr sz="800" spc="-15" dirty="0">
                <a:solidFill>
                  <a:prstClr val="black"/>
                </a:solidFill>
                <a:cs typeface="Calibri"/>
              </a:rPr>
              <a:t>Bovee</a:t>
            </a:r>
            <a:r>
              <a:rPr sz="800" spc="-10" dirty="0">
                <a:solidFill>
                  <a:prstClr val="black"/>
                </a:solidFill>
                <a:cs typeface="Calibri"/>
              </a:rPr>
              <a:t> </a:t>
            </a:r>
            <a:r>
              <a:rPr sz="800" spc="-15" dirty="0">
                <a:solidFill>
                  <a:prstClr val="black"/>
                </a:solidFill>
                <a:cs typeface="Calibri"/>
              </a:rPr>
              <a:t>JAF,</a:t>
            </a:r>
            <a:r>
              <a:rPr sz="800" spc="-10" dirty="0">
                <a:solidFill>
                  <a:prstClr val="black"/>
                </a:solidFill>
                <a:cs typeface="Calibri"/>
              </a:rPr>
              <a:t> </a:t>
            </a:r>
            <a:r>
              <a:rPr sz="800" spc="-20" dirty="0">
                <a:solidFill>
                  <a:prstClr val="black"/>
                </a:solidFill>
                <a:cs typeface="Calibri"/>
              </a:rPr>
              <a:t>Baumhoer</a:t>
            </a:r>
            <a:r>
              <a:rPr sz="800" spc="-15" dirty="0">
                <a:solidFill>
                  <a:prstClr val="black"/>
                </a:solidFill>
                <a:cs typeface="Calibri"/>
              </a:rPr>
              <a:t> </a:t>
            </a:r>
            <a:r>
              <a:rPr sz="800" spc="-10" dirty="0">
                <a:solidFill>
                  <a:prstClr val="black"/>
                </a:solidFill>
                <a:cs typeface="Calibri"/>
              </a:rPr>
              <a:t>D,</a:t>
            </a:r>
            <a:r>
              <a:rPr sz="800" spc="-5" dirty="0">
                <a:solidFill>
                  <a:prstClr val="black"/>
                </a:solidFill>
                <a:cs typeface="Calibri"/>
              </a:rPr>
              <a:t> </a:t>
            </a:r>
            <a:r>
              <a:rPr sz="800" spc="-15" dirty="0">
                <a:solidFill>
                  <a:prstClr val="black"/>
                </a:solidFill>
                <a:cs typeface="Calibri"/>
              </a:rPr>
              <a:t>Bloem</a:t>
            </a:r>
            <a:r>
              <a:rPr sz="800" spc="-10" dirty="0">
                <a:solidFill>
                  <a:prstClr val="black"/>
                </a:solidFill>
                <a:cs typeface="Calibri"/>
              </a:rPr>
              <a:t> </a:t>
            </a:r>
            <a:r>
              <a:rPr sz="800" spc="-20" dirty="0">
                <a:solidFill>
                  <a:prstClr val="black"/>
                </a:solidFill>
                <a:cs typeface="Calibri"/>
              </a:rPr>
              <a:t>JL,</a:t>
            </a:r>
            <a:r>
              <a:rPr sz="800" spc="-15" dirty="0">
                <a:solidFill>
                  <a:prstClr val="black"/>
                </a:solidFill>
                <a:cs typeface="Calibri"/>
              </a:rPr>
              <a:t> </a:t>
            </a:r>
            <a:r>
              <a:rPr sz="800" spc="-10" dirty="0">
                <a:solidFill>
                  <a:prstClr val="black"/>
                </a:solidFill>
                <a:cs typeface="Calibri"/>
              </a:rPr>
              <a:t>et</a:t>
            </a:r>
            <a:r>
              <a:rPr sz="800" spc="-5" dirty="0">
                <a:solidFill>
                  <a:prstClr val="black"/>
                </a:solidFill>
                <a:cs typeface="Calibri"/>
              </a:rPr>
              <a:t> </a:t>
            </a:r>
            <a:r>
              <a:rPr sz="800" spc="-15" dirty="0">
                <a:solidFill>
                  <a:prstClr val="black"/>
                </a:solidFill>
                <a:cs typeface="Calibri"/>
              </a:rPr>
              <a:t>al.</a:t>
            </a:r>
            <a:r>
              <a:rPr sz="800" spc="-10" dirty="0">
                <a:solidFill>
                  <a:prstClr val="black"/>
                </a:solidFill>
                <a:cs typeface="Calibri"/>
              </a:rPr>
              <a:t> </a:t>
            </a:r>
            <a:r>
              <a:rPr sz="800" spc="-20" dirty="0">
                <a:solidFill>
                  <a:prstClr val="black"/>
                </a:solidFill>
                <a:cs typeface="Calibri"/>
              </a:rPr>
              <a:t>Primary</a:t>
            </a:r>
            <a:r>
              <a:rPr sz="800" spc="-15" dirty="0">
                <a:solidFill>
                  <a:prstClr val="black"/>
                </a:solidFill>
                <a:cs typeface="Calibri"/>
              </a:rPr>
              <a:t> </a:t>
            </a:r>
            <a:r>
              <a:rPr sz="800" spc="-20" dirty="0">
                <a:solidFill>
                  <a:prstClr val="black"/>
                </a:solidFill>
                <a:cs typeface="Calibri"/>
              </a:rPr>
              <a:t>tumour</a:t>
            </a:r>
            <a:r>
              <a:rPr sz="800" spc="-15" dirty="0">
                <a:solidFill>
                  <a:prstClr val="black"/>
                </a:solidFill>
                <a:cs typeface="Calibri"/>
              </a:rPr>
              <a:t> </a:t>
            </a:r>
            <a:r>
              <a:rPr sz="800" spc="-5" dirty="0">
                <a:solidFill>
                  <a:prstClr val="black"/>
                </a:solidFill>
                <a:cs typeface="Calibri"/>
              </a:rPr>
              <a:t>in</a:t>
            </a:r>
            <a:r>
              <a:rPr sz="800" dirty="0">
                <a:solidFill>
                  <a:prstClr val="black"/>
                </a:solidFill>
                <a:cs typeface="Calibri"/>
              </a:rPr>
              <a:t> </a:t>
            </a:r>
            <a:r>
              <a:rPr sz="800" spc="-20" dirty="0">
                <a:solidFill>
                  <a:prstClr val="black"/>
                </a:solidFill>
                <a:cs typeface="Calibri"/>
              </a:rPr>
              <a:t>bone </a:t>
            </a:r>
            <a:r>
              <a:rPr sz="800" spc="-15" dirty="0">
                <a:solidFill>
                  <a:prstClr val="black"/>
                </a:solidFill>
                <a:cs typeface="Calibri"/>
              </a:rPr>
              <a:t> </a:t>
            </a:r>
            <a:r>
              <a:rPr sz="800" spc="-20" dirty="0">
                <a:solidFill>
                  <a:prstClr val="black"/>
                </a:solidFill>
                <a:cs typeface="Calibri"/>
              </a:rPr>
              <a:t>histopathology</a:t>
            </a:r>
            <a:r>
              <a:rPr sz="800" spc="-15" dirty="0">
                <a:solidFill>
                  <a:prstClr val="black"/>
                </a:solidFill>
                <a:cs typeface="Calibri"/>
              </a:rPr>
              <a:t> </a:t>
            </a:r>
            <a:r>
              <a:rPr sz="800" spc="-20" dirty="0">
                <a:solidFill>
                  <a:prstClr val="black"/>
                </a:solidFill>
                <a:cs typeface="Calibri"/>
              </a:rPr>
              <a:t>reporting</a:t>
            </a:r>
            <a:r>
              <a:rPr sz="800" spc="-15" dirty="0">
                <a:solidFill>
                  <a:prstClr val="black"/>
                </a:solidFill>
                <a:cs typeface="Calibri"/>
              </a:rPr>
              <a:t> guide</a:t>
            </a:r>
            <a:r>
              <a:rPr sz="800" spc="-10" dirty="0">
                <a:solidFill>
                  <a:prstClr val="black"/>
                </a:solidFill>
                <a:cs typeface="Calibri"/>
              </a:rPr>
              <a:t> </a:t>
            </a:r>
            <a:r>
              <a:rPr sz="800" spc="-20" dirty="0">
                <a:solidFill>
                  <a:prstClr val="black"/>
                </a:solidFill>
                <a:cs typeface="Calibri"/>
              </a:rPr>
              <a:t>biopsy</a:t>
            </a:r>
            <a:r>
              <a:rPr sz="800" spc="-15" dirty="0">
                <a:solidFill>
                  <a:prstClr val="black"/>
                </a:solidFill>
                <a:cs typeface="Calibri"/>
              </a:rPr>
              <a:t> </a:t>
            </a:r>
            <a:r>
              <a:rPr sz="800" spc="-20" dirty="0">
                <a:solidFill>
                  <a:prstClr val="black"/>
                </a:solidFill>
                <a:cs typeface="Calibri"/>
              </a:rPr>
              <a:t>specimens.</a:t>
            </a:r>
            <a:r>
              <a:rPr sz="800" spc="-15" dirty="0">
                <a:solidFill>
                  <a:prstClr val="black"/>
                </a:solidFill>
                <a:cs typeface="Calibri"/>
              </a:rPr>
              <a:t> </a:t>
            </a:r>
            <a:r>
              <a:rPr sz="800" spc="-20" dirty="0">
                <a:solidFill>
                  <a:prstClr val="black"/>
                </a:solidFill>
                <a:cs typeface="Calibri"/>
              </a:rPr>
              <a:t>International </a:t>
            </a:r>
            <a:r>
              <a:rPr sz="800" spc="-15" dirty="0">
                <a:solidFill>
                  <a:prstClr val="black"/>
                </a:solidFill>
                <a:cs typeface="Calibri"/>
              </a:rPr>
              <a:t> </a:t>
            </a:r>
            <a:r>
              <a:rPr sz="800" spc="-20" dirty="0">
                <a:solidFill>
                  <a:prstClr val="black"/>
                </a:solidFill>
                <a:cs typeface="Calibri"/>
              </a:rPr>
              <a:t>Collaboration </a:t>
            </a:r>
            <a:r>
              <a:rPr sz="800" spc="-15" dirty="0">
                <a:solidFill>
                  <a:prstClr val="black"/>
                </a:solidFill>
                <a:cs typeface="Calibri"/>
              </a:rPr>
              <a:t>on </a:t>
            </a:r>
            <a:r>
              <a:rPr sz="800" spc="-20" dirty="0">
                <a:solidFill>
                  <a:prstClr val="black"/>
                </a:solidFill>
                <a:cs typeface="Calibri"/>
              </a:rPr>
              <a:t>Cancer</a:t>
            </a:r>
            <a:r>
              <a:rPr sz="800" spc="140" dirty="0">
                <a:solidFill>
                  <a:prstClr val="black"/>
                </a:solidFill>
                <a:cs typeface="Calibri"/>
              </a:rPr>
              <a:t> </a:t>
            </a:r>
            <a:r>
              <a:rPr sz="800" spc="-15" dirty="0">
                <a:solidFill>
                  <a:prstClr val="black"/>
                </a:solidFill>
                <a:cs typeface="Calibri"/>
              </a:rPr>
              <a:t>Reporting; </a:t>
            </a:r>
            <a:r>
              <a:rPr sz="800" spc="-30" dirty="0">
                <a:solidFill>
                  <a:prstClr val="black"/>
                </a:solidFill>
                <a:cs typeface="Calibri"/>
              </a:rPr>
              <a:t>Sydney,</a:t>
            </a:r>
            <a:r>
              <a:rPr sz="800" spc="120" dirty="0">
                <a:solidFill>
                  <a:prstClr val="black"/>
                </a:solidFill>
                <a:cs typeface="Calibri"/>
              </a:rPr>
              <a:t> </a:t>
            </a:r>
            <a:r>
              <a:rPr sz="800" spc="-20" dirty="0">
                <a:solidFill>
                  <a:prstClr val="black"/>
                </a:solidFill>
                <a:cs typeface="Calibri"/>
              </a:rPr>
              <a:t>Australia.</a:t>
            </a:r>
            <a:r>
              <a:rPr sz="800" spc="300" dirty="0">
                <a:solidFill>
                  <a:prstClr val="black"/>
                </a:solidFill>
                <a:cs typeface="Calibri"/>
              </a:rPr>
              <a:t> </a:t>
            </a:r>
            <a:r>
              <a:rPr sz="800" spc="-15" dirty="0">
                <a:solidFill>
                  <a:prstClr val="black"/>
                </a:solidFill>
                <a:cs typeface="Calibri"/>
              </a:rPr>
              <a:t>2021. </a:t>
            </a:r>
            <a:r>
              <a:rPr sz="800" spc="-20" dirty="0">
                <a:solidFill>
                  <a:prstClr val="black"/>
                </a:solidFill>
                <a:cs typeface="Calibri"/>
              </a:rPr>
              <a:t>Available </a:t>
            </a:r>
            <a:r>
              <a:rPr sz="800" spc="-15" dirty="0">
                <a:solidFill>
                  <a:prstClr val="black"/>
                </a:solidFill>
                <a:cs typeface="Calibri"/>
              </a:rPr>
              <a:t> </a:t>
            </a:r>
            <a:r>
              <a:rPr sz="800" spc="-10" dirty="0">
                <a:solidFill>
                  <a:prstClr val="black"/>
                </a:solidFill>
                <a:cs typeface="Calibri"/>
              </a:rPr>
              <a:t>at</a:t>
            </a:r>
            <a:r>
              <a:rPr sz="800" spc="-5" dirty="0">
                <a:solidFill>
                  <a:prstClr val="black"/>
                </a:solidFill>
                <a:cs typeface="Calibri"/>
              </a:rPr>
              <a:t> </a:t>
            </a:r>
            <a:r>
              <a:rPr sz="800" spc="-20" dirty="0">
                <a:solidFill>
                  <a:srgbClr val="007FAC"/>
                </a:solidFill>
                <a:cs typeface="Calibri"/>
                <a:hlinkClick r:id="rId15"/>
              </a:rPr>
              <a:t>http://www.iccr-cancer.org/datasets/published-datasets/soft-tissue- </a:t>
            </a:r>
            <a:r>
              <a:rPr sz="800" spc="-15" dirty="0">
                <a:solidFill>
                  <a:srgbClr val="007FAC"/>
                </a:solidFill>
                <a:cs typeface="Calibri"/>
              </a:rPr>
              <a:t> </a:t>
            </a:r>
            <a:r>
              <a:rPr sz="800" spc="-15" dirty="0">
                <a:solidFill>
                  <a:srgbClr val="007FAC"/>
                </a:solidFill>
                <a:cs typeface="Calibri"/>
                <a:hlinkClick r:id="rId15"/>
              </a:rPr>
              <a:t>bone</a:t>
            </a:r>
            <a:r>
              <a:rPr sz="800" spc="-15" dirty="0">
                <a:solidFill>
                  <a:prstClr val="black"/>
                </a:solidFill>
                <a:cs typeface="Calibri"/>
              </a:rPr>
              <a:t>.</a:t>
            </a:r>
            <a:r>
              <a:rPr sz="800" spc="65" dirty="0">
                <a:solidFill>
                  <a:prstClr val="black"/>
                </a:solidFill>
                <a:cs typeface="Calibri"/>
              </a:rPr>
              <a:t> </a:t>
            </a:r>
            <a:r>
              <a:rPr sz="800" spc="-20" dirty="0">
                <a:solidFill>
                  <a:prstClr val="black"/>
                </a:solidFill>
                <a:cs typeface="Calibri"/>
              </a:rPr>
              <a:t>Accessed</a:t>
            </a:r>
            <a:r>
              <a:rPr sz="800" spc="60" dirty="0">
                <a:solidFill>
                  <a:prstClr val="black"/>
                </a:solidFill>
                <a:cs typeface="Calibri"/>
              </a:rPr>
              <a:t> </a:t>
            </a:r>
            <a:r>
              <a:rPr sz="800" spc="-20" dirty="0">
                <a:solidFill>
                  <a:prstClr val="black"/>
                </a:solidFill>
                <a:cs typeface="Calibri"/>
              </a:rPr>
              <a:t>September</a:t>
            </a:r>
            <a:r>
              <a:rPr sz="800" spc="60" dirty="0">
                <a:solidFill>
                  <a:prstClr val="black"/>
                </a:solidFill>
                <a:cs typeface="Calibri"/>
              </a:rPr>
              <a:t> </a:t>
            </a:r>
            <a:r>
              <a:rPr sz="800" spc="-15" dirty="0">
                <a:solidFill>
                  <a:prstClr val="black"/>
                </a:solidFill>
                <a:cs typeface="Calibri"/>
              </a:rPr>
              <a:t>14,</a:t>
            </a:r>
            <a:r>
              <a:rPr sz="800" spc="60" dirty="0">
                <a:solidFill>
                  <a:prstClr val="black"/>
                </a:solidFill>
                <a:cs typeface="Calibri"/>
              </a:rPr>
              <a:t> </a:t>
            </a:r>
            <a:r>
              <a:rPr sz="800" spc="-15" dirty="0">
                <a:solidFill>
                  <a:prstClr val="black"/>
                </a:solidFill>
                <a:cs typeface="Calibri"/>
              </a:rPr>
              <a:t>2021.</a:t>
            </a:r>
            <a:endParaRPr sz="800">
              <a:solidFill>
                <a:prstClr val="black"/>
              </a:solidFill>
              <a:cs typeface="Calibri"/>
            </a:endParaRPr>
          </a:p>
          <a:p>
            <a:pPr marL="250190" marR="5715" indent="-180975" algn="just">
              <a:lnSpc>
                <a:spcPct val="103600"/>
              </a:lnSpc>
              <a:spcBef>
                <a:spcPts val="5"/>
              </a:spcBef>
              <a:buClr>
                <a:srgbClr val="000000"/>
              </a:buClr>
              <a:buFontTx/>
              <a:buAutoNum type="arabicPeriod" startAt="12"/>
              <a:tabLst>
                <a:tab pos="250825" algn="l"/>
              </a:tabLst>
            </a:pPr>
            <a:r>
              <a:rPr sz="800" spc="-5" dirty="0">
                <a:solidFill>
                  <a:srgbClr val="007FAC"/>
                </a:solidFill>
                <a:cs typeface="Calibri"/>
                <a:hlinkClick r:id="rId16"/>
              </a:rPr>
              <a:t>Picci </a:t>
            </a:r>
            <a:r>
              <a:rPr sz="800" spc="-60" dirty="0">
                <a:solidFill>
                  <a:srgbClr val="007FAC"/>
                </a:solidFill>
                <a:cs typeface="Calibri"/>
                <a:hlinkClick r:id="rId16"/>
              </a:rPr>
              <a:t>P, </a:t>
            </a:r>
            <a:r>
              <a:rPr sz="800" spc="-10" dirty="0">
                <a:solidFill>
                  <a:srgbClr val="007FAC"/>
                </a:solidFill>
                <a:cs typeface="Calibri"/>
                <a:hlinkClick r:id="rId16"/>
              </a:rPr>
              <a:t>Bacci G, Campanacci M, et </a:t>
            </a:r>
            <a:r>
              <a:rPr sz="800" spc="-5" dirty="0">
                <a:solidFill>
                  <a:srgbClr val="007FAC"/>
                </a:solidFill>
                <a:cs typeface="Calibri"/>
                <a:hlinkClick r:id="rId16"/>
              </a:rPr>
              <a:t>al. </a:t>
            </a:r>
            <a:r>
              <a:rPr sz="800" spc="-10" dirty="0">
                <a:solidFill>
                  <a:srgbClr val="007FAC"/>
                </a:solidFill>
                <a:cs typeface="Calibri"/>
                <a:hlinkClick r:id="rId16"/>
              </a:rPr>
              <a:t>Histologic evaluation of necrosis </a:t>
            </a:r>
            <a:r>
              <a:rPr sz="800" spc="-5" dirty="0">
                <a:solidFill>
                  <a:srgbClr val="007FAC"/>
                </a:solidFill>
                <a:cs typeface="Calibri"/>
              </a:rPr>
              <a:t> </a:t>
            </a:r>
            <a:r>
              <a:rPr sz="800" spc="-5" dirty="0">
                <a:solidFill>
                  <a:srgbClr val="007FAC"/>
                </a:solidFill>
                <a:cs typeface="Calibri"/>
                <a:hlinkClick r:id="rId16"/>
              </a:rPr>
              <a:t>in</a:t>
            </a:r>
            <a:r>
              <a:rPr sz="800" dirty="0">
                <a:solidFill>
                  <a:srgbClr val="007FAC"/>
                </a:solidFill>
                <a:cs typeface="Calibri"/>
                <a:hlinkClick r:id="rId16"/>
              </a:rPr>
              <a:t> </a:t>
            </a:r>
            <a:r>
              <a:rPr sz="800" spc="-15" dirty="0">
                <a:solidFill>
                  <a:srgbClr val="007FAC"/>
                </a:solidFill>
                <a:cs typeface="Calibri"/>
                <a:hlinkClick r:id="rId16"/>
              </a:rPr>
              <a:t>osteosarcoma</a:t>
            </a:r>
            <a:r>
              <a:rPr sz="800" spc="-10" dirty="0">
                <a:solidFill>
                  <a:srgbClr val="007FAC"/>
                </a:solidFill>
                <a:cs typeface="Calibri"/>
                <a:hlinkClick r:id="rId16"/>
              </a:rPr>
              <a:t> induced</a:t>
            </a:r>
            <a:r>
              <a:rPr sz="800" spc="-5" dirty="0">
                <a:solidFill>
                  <a:srgbClr val="007FAC"/>
                </a:solidFill>
                <a:cs typeface="Calibri"/>
                <a:hlinkClick r:id="rId16"/>
              </a:rPr>
              <a:t> </a:t>
            </a:r>
            <a:r>
              <a:rPr sz="800" spc="-10" dirty="0">
                <a:solidFill>
                  <a:srgbClr val="007FAC"/>
                </a:solidFill>
                <a:cs typeface="Calibri"/>
                <a:hlinkClick r:id="rId16"/>
              </a:rPr>
              <a:t>by</a:t>
            </a:r>
            <a:r>
              <a:rPr sz="800" spc="-5" dirty="0">
                <a:solidFill>
                  <a:srgbClr val="007FAC"/>
                </a:solidFill>
                <a:cs typeface="Calibri"/>
                <a:hlinkClick r:id="rId16"/>
              </a:rPr>
              <a:t> </a:t>
            </a:r>
            <a:r>
              <a:rPr sz="800" spc="-15" dirty="0">
                <a:solidFill>
                  <a:srgbClr val="007FAC"/>
                </a:solidFill>
                <a:cs typeface="Calibri"/>
                <a:hlinkClick r:id="rId16"/>
              </a:rPr>
              <a:t>chemotherapy.</a:t>
            </a:r>
            <a:r>
              <a:rPr sz="800" spc="-10" dirty="0">
                <a:solidFill>
                  <a:srgbClr val="007FAC"/>
                </a:solidFill>
                <a:cs typeface="Calibri"/>
                <a:hlinkClick r:id="rId16"/>
              </a:rPr>
              <a:t> Regional</a:t>
            </a:r>
            <a:r>
              <a:rPr sz="800" spc="-5" dirty="0">
                <a:solidFill>
                  <a:srgbClr val="007FAC"/>
                </a:solidFill>
                <a:cs typeface="Calibri"/>
                <a:hlinkClick r:id="rId16"/>
              </a:rPr>
              <a:t> </a:t>
            </a:r>
            <a:r>
              <a:rPr sz="800" spc="-10" dirty="0">
                <a:solidFill>
                  <a:srgbClr val="007FAC"/>
                </a:solidFill>
                <a:cs typeface="Calibri"/>
                <a:hlinkClick r:id="rId16"/>
              </a:rPr>
              <a:t>mapping</a:t>
            </a:r>
            <a:r>
              <a:rPr sz="800" spc="160" dirty="0">
                <a:solidFill>
                  <a:srgbClr val="007FAC"/>
                </a:solidFill>
                <a:cs typeface="Calibri"/>
                <a:hlinkClick r:id="rId16"/>
              </a:rPr>
              <a:t> </a:t>
            </a:r>
            <a:r>
              <a:rPr sz="800" spc="-10" dirty="0">
                <a:solidFill>
                  <a:srgbClr val="007FAC"/>
                </a:solidFill>
                <a:cs typeface="Calibri"/>
                <a:hlinkClick r:id="rId16"/>
              </a:rPr>
              <a:t>of </a:t>
            </a:r>
            <a:r>
              <a:rPr sz="800" spc="-5" dirty="0">
                <a:solidFill>
                  <a:srgbClr val="007FAC"/>
                </a:solidFill>
                <a:cs typeface="Calibri"/>
              </a:rPr>
              <a:t> </a:t>
            </a:r>
            <a:r>
              <a:rPr sz="800" spc="-10" dirty="0">
                <a:solidFill>
                  <a:srgbClr val="007FAC"/>
                </a:solidFill>
                <a:cs typeface="Calibri"/>
                <a:hlinkClick r:id="rId16"/>
              </a:rPr>
              <a:t>viable</a:t>
            </a:r>
            <a:r>
              <a:rPr sz="800" spc="80" dirty="0">
                <a:solidFill>
                  <a:srgbClr val="007FAC"/>
                </a:solidFill>
                <a:cs typeface="Calibri"/>
                <a:hlinkClick r:id="rId16"/>
              </a:rPr>
              <a:t> </a:t>
            </a:r>
            <a:r>
              <a:rPr sz="800" spc="-10" dirty="0">
                <a:solidFill>
                  <a:srgbClr val="007FAC"/>
                </a:solidFill>
                <a:cs typeface="Calibri"/>
                <a:hlinkClick r:id="rId16"/>
              </a:rPr>
              <a:t>and</a:t>
            </a:r>
            <a:r>
              <a:rPr sz="800" spc="75" dirty="0">
                <a:solidFill>
                  <a:srgbClr val="007FAC"/>
                </a:solidFill>
                <a:cs typeface="Calibri"/>
                <a:hlinkClick r:id="rId16"/>
              </a:rPr>
              <a:t> </a:t>
            </a:r>
            <a:r>
              <a:rPr sz="800" spc="-10" dirty="0">
                <a:solidFill>
                  <a:srgbClr val="007FAC"/>
                </a:solidFill>
                <a:cs typeface="Calibri"/>
                <a:hlinkClick r:id="rId16"/>
              </a:rPr>
              <a:t>nonviable</a:t>
            </a:r>
            <a:r>
              <a:rPr sz="800" spc="80" dirty="0">
                <a:solidFill>
                  <a:srgbClr val="007FAC"/>
                </a:solidFill>
                <a:cs typeface="Calibri"/>
                <a:hlinkClick r:id="rId16"/>
              </a:rPr>
              <a:t> </a:t>
            </a:r>
            <a:r>
              <a:rPr sz="800" spc="-20" dirty="0">
                <a:solidFill>
                  <a:srgbClr val="007FAC"/>
                </a:solidFill>
                <a:cs typeface="Calibri"/>
                <a:hlinkClick r:id="rId16"/>
              </a:rPr>
              <a:t>tumor.</a:t>
            </a:r>
            <a:r>
              <a:rPr sz="800" spc="85" dirty="0">
                <a:solidFill>
                  <a:srgbClr val="007FAC"/>
                </a:solidFill>
                <a:cs typeface="Calibri"/>
                <a:hlinkClick r:id="rId16"/>
              </a:rPr>
              <a:t> </a:t>
            </a:r>
            <a:r>
              <a:rPr sz="800" i="1" spc="-20" dirty="0">
                <a:solidFill>
                  <a:srgbClr val="007FAC"/>
                </a:solidFill>
                <a:cs typeface="Calibri"/>
                <a:hlinkClick r:id="rId16"/>
              </a:rPr>
              <a:t>Cancer</a:t>
            </a:r>
            <a:r>
              <a:rPr sz="800" spc="-20" dirty="0">
                <a:solidFill>
                  <a:srgbClr val="007FAC"/>
                </a:solidFill>
                <a:cs typeface="Calibri"/>
                <a:hlinkClick r:id="rId16"/>
              </a:rPr>
              <a:t>.</a:t>
            </a:r>
            <a:r>
              <a:rPr sz="800" spc="80" dirty="0">
                <a:solidFill>
                  <a:srgbClr val="007FAC"/>
                </a:solidFill>
                <a:cs typeface="Calibri"/>
                <a:hlinkClick r:id="rId16"/>
              </a:rPr>
              <a:t> </a:t>
            </a:r>
            <a:r>
              <a:rPr sz="800" spc="-10" dirty="0">
                <a:solidFill>
                  <a:srgbClr val="007FAC"/>
                </a:solidFill>
                <a:cs typeface="Calibri"/>
                <a:hlinkClick r:id="rId16"/>
              </a:rPr>
              <a:t>1985;56(7):1515-1521</a:t>
            </a:r>
            <a:r>
              <a:rPr sz="800" spc="-10" dirty="0">
                <a:solidFill>
                  <a:prstClr val="black"/>
                </a:solidFill>
                <a:cs typeface="Calibri"/>
              </a:rPr>
              <a:t>.</a:t>
            </a:r>
            <a:endParaRPr sz="800">
              <a:solidFill>
                <a:prstClr val="black"/>
              </a:solidFill>
              <a:cs typeface="Calibri"/>
            </a:endParaRPr>
          </a:p>
          <a:p>
            <a:pPr marL="250190" marR="5715" indent="-180975" algn="just">
              <a:spcBef>
                <a:spcPts val="35"/>
              </a:spcBef>
              <a:buClr>
                <a:srgbClr val="000000"/>
              </a:buClr>
              <a:buFontTx/>
              <a:buAutoNum type="arabicPeriod" startAt="12"/>
              <a:tabLst>
                <a:tab pos="250825" algn="l"/>
              </a:tabLst>
            </a:pPr>
            <a:r>
              <a:rPr sz="800" spc="-10" dirty="0">
                <a:solidFill>
                  <a:srgbClr val="007FAC"/>
                </a:solidFill>
                <a:cs typeface="Calibri"/>
                <a:hlinkClick r:id="rId17"/>
              </a:rPr>
              <a:t>Albergo JI, Gaston CL, </a:t>
            </a:r>
            <a:r>
              <a:rPr sz="800" spc="-5" dirty="0">
                <a:solidFill>
                  <a:srgbClr val="007FAC"/>
                </a:solidFill>
                <a:cs typeface="Calibri"/>
                <a:hlinkClick r:id="rId17"/>
              </a:rPr>
              <a:t>Laitinen </a:t>
            </a:r>
            <a:r>
              <a:rPr sz="800" spc="-10" dirty="0">
                <a:solidFill>
                  <a:srgbClr val="007FAC"/>
                </a:solidFill>
                <a:cs typeface="Calibri"/>
                <a:hlinkClick r:id="rId17"/>
              </a:rPr>
              <a:t>M, et </a:t>
            </a:r>
            <a:r>
              <a:rPr sz="800" spc="-5" dirty="0">
                <a:solidFill>
                  <a:srgbClr val="007FAC"/>
                </a:solidFill>
                <a:cs typeface="Calibri"/>
                <a:hlinkClick r:id="rId17"/>
              </a:rPr>
              <a:t>al. </a:t>
            </a:r>
            <a:r>
              <a:rPr sz="800" spc="-10" dirty="0">
                <a:solidFill>
                  <a:srgbClr val="007FAC"/>
                </a:solidFill>
                <a:cs typeface="Calibri"/>
                <a:hlinkClick r:id="rId17"/>
              </a:rPr>
              <a:t>Ewing</a:t>
            </a:r>
            <a:r>
              <a:rPr sz="800" spc="-10" dirty="0">
                <a:solidFill>
                  <a:srgbClr val="007FAC"/>
                </a:solidFill>
                <a:latin typeface="Arial MT"/>
                <a:cs typeface="Arial MT"/>
                <a:hlinkClick r:id="rId17"/>
              </a:rPr>
              <a:t>’</a:t>
            </a:r>
            <a:r>
              <a:rPr sz="800" spc="-10" dirty="0">
                <a:solidFill>
                  <a:srgbClr val="007FAC"/>
                </a:solidFill>
                <a:cs typeface="Calibri"/>
                <a:hlinkClick r:id="rId17"/>
              </a:rPr>
              <a:t>s sarcoma: only pa- </a:t>
            </a:r>
            <a:r>
              <a:rPr sz="800" spc="-5" dirty="0">
                <a:solidFill>
                  <a:srgbClr val="007FAC"/>
                </a:solidFill>
                <a:cs typeface="Calibri"/>
              </a:rPr>
              <a:t> </a:t>
            </a:r>
            <a:r>
              <a:rPr sz="800" spc="-5" dirty="0">
                <a:solidFill>
                  <a:srgbClr val="007FAC"/>
                </a:solidFill>
                <a:cs typeface="Calibri"/>
                <a:hlinkClick r:id="rId17"/>
              </a:rPr>
              <a:t>tients with </a:t>
            </a:r>
            <a:r>
              <a:rPr sz="800" spc="-10" dirty="0">
                <a:solidFill>
                  <a:srgbClr val="007FAC"/>
                </a:solidFill>
                <a:cs typeface="Calibri"/>
                <a:hlinkClick r:id="rId17"/>
              </a:rPr>
              <a:t>100% of necrosis after chemotherapy should be </a:t>
            </a:r>
            <a:r>
              <a:rPr sz="800" spc="-20" dirty="0">
                <a:solidFill>
                  <a:srgbClr val="007FAC"/>
                </a:solidFill>
                <a:cs typeface="Calibri"/>
                <a:hlinkClick r:id="rId17"/>
              </a:rPr>
              <a:t>classi</a:t>
            </a:r>
            <a:r>
              <a:rPr sz="800" spc="-20" dirty="0">
                <a:solidFill>
                  <a:srgbClr val="007FAC"/>
                </a:solidFill>
                <a:latin typeface="Lucida Sans Unicode"/>
                <a:cs typeface="Lucida Sans Unicode"/>
                <a:hlinkClick r:id="rId17"/>
              </a:rPr>
              <a:t>fi</a:t>
            </a:r>
            <a:r>
              <a:rPr sz="800" spc="-20" dirty="0">
                <a:solidFill>
                  <a:srgbClr val="007FAC"/>
                </a:solidFill>
                <a:cs typeface="Calibri"/>
                <a:hlinkClick r:id="rId17"/>
              </a:rPr>
              <a:t>ed </a:t>
            </a:r>
            <a:r>
              <a:rPr sz="800" spc="-15" dirty="0">
                <a:solidFill>
                  <a:srgbClr val="007FAC"/>
                </a:solidFill>
                <a:cs typeface="Calibri"/>
              </a:rPr>
              <a:t> </a:t>
            </a:r>
            <a:r>
              <a:rPr sz="800" spc="-10" dirty="0">
                <a:solidFill>
                  <a:srgbClr val="007FAC"/>
                </a:solidFill>
                <a:cs typeface="Calibri"/>
                <a:hlinkClick r:id="rId17"/>
              </a:rPr>
              <a:t>as</a:t>
            </a:r>
            <a:r>
              <a:rPr sz="800" spc="80" dirty="0">
                <a:solidFill>
                  <a:srgbClr val="007FAC"/>
                </a:solidFill>
                <a:cs typeface="Calibri"/>
                <a:hlinkClick r:id="rId17"/>
              </a:rPr>
              <a:t> </a:t>
            </a:r>
            <a:r>
              <a:rPr sz="800" spc="-10" dirty="0">
                <a:solidFill>
                  <a:srgbClr val="007FAC"/>
                </a:solidFill>
                <a:cs typeface="Calibri"/>
                <a:hlinkClick r:id="rId17"/>
              </a:rPr>
              <a:t>having</a:t>
            </a:r>
            <a:r>
              <a:rPr sz="800" spc="75" dirty="0">
                <a:solidFill>
                  <a:srgbClr val="007FAC"/>
                </a:solidFill>
                <a:cs typeface="Calibri"/>
                <a:hlinkClick r:id="rId17"/>
              </a:rPr>
              <a:t> </a:t>
            </a:r>
            <a:r>
              <a:rPr sz="800" spc="-15" dirty="0">
                <a:solidFill>
                  <a:srgbClr val="007FAC"/>
                </a:solidFill>
                <a:cs typeface="Calibri"/>
                <a:hlinkClick r:id="rId17"/>
              </a:rPr>
              <a:t>a</a:t>
            </a:r>
            <a:r>
              <a:rPr sz="800" spc="85" dirty="0">
                <a:solidFill>
                  <a:srgbClr val="007FAC"/>
                </a:solidFill>
                <a:cs typeface="Calibri"/>
                <a:hlinkClick r:id="rId17"/>
              </a:rPr>
              <a:t> </a:t>
            </a:r>
            <a:r>
              <a:rPr sz="800" spc="-10" dirty="0">
                <a:solidFill>
                  <a:srgbClr val="007FAC"/>
                </a:solidFill>
                <a:cs typeface="Calibri"/>
                <a:hlinkClick r:id="rId17"/>
              </a:rPr>
              <a:t>good</a:t>
            </a:r>
            <a:r>
              <a:rPr sz="800" spc="80" dirty="0">
                <a:solidFill>
                  <a:srgbClr val="007FAC"/>
                </a:solidFill>
                <a:cs typeface="Calibri"/>
                <a:hlinkClick r:id="rId17"/>
              </a:rPr>
              <a:t> </a:t>
            </a:r>
            <a:r>
              <a:rPr sz="800" spc="-10" dirty="0">
                <a:solidFill>
                  <a:srgbClr val="007FAC"/>
                </a:solidFill>
                <a:cs typeface="Calibri"/>
                <a:hlinkClick r:id="rId17"/>
              </a:rPr>
              <a:t>response.</a:t>
            </a:r>
            <a:r>
              <a:rPr sz="800" spc="80" dirty="0">
                <a:solidFill>
                  <a:srgbClr val="007FAC"/>
                </a:solidFill>
                <a:cs typeface="Calibri"/>
                <a:hlinkClick r:id="rId17"/>
              </a:rPr>
              <a:t> </a:t>
            </a:r>
            <a:r>
              <a:rPr sz="800" i="1" spc="-10" dirty="0">
                <a:solidFill>
                  <a:srgbClr val="007FAC"/>
                </a:solidFill>
                <a:cs typeface="Calibri"/>
                <a:hlinkClick r:id="rId17"/>
              </a:rPr>
              <a:t>Bone</a:t>
            </a:r>
            <a:r>
              <a:rPr sz="800" i="1" spc="80" dirty="0">
                <a:solidFill>
                  <a:srgbClr val="007FAC"/>
                </a:solidFill>
                <a:cs typeface="Calibri"/>
                <a:hlinkClick r:id="rId17"/>
              </a:rPr>
              <a:t> </a:t>
            </a:r>
            <a:r>
              <a:rPr sz="800" i="1" spc="-5" dirty="0">
                <a:solidFill>
                  <a:srgbClr val="007FAC"/>
                </a:solidFill>
                <a:cs typeface="Calibri"/>
                <a:hlinkClick r:id="rId17"/>
              </a:rPr>
              <a:t>Joint</a:t>
            </a:r>
            <a:r>
              <a:rPr sz="800" i="1" spc="80" dirty="0">
                <a:solidFill>
                  <a:srgbClr val="007FAC"/>
                </a:solidFill>
                <a:cs typeface="Calibri"/>
                <a:hlinkClick r:id="rId17"/>
              </a:rPr>
              <a:t> </a:t>
            </a:r>
            <a:r>
              <a:rPr sz="800" i="1" spc="-5" dirty="0">
                <a:solidFill>
                  <a:srgbClr val="007FAC"/>
                </a:solidFill>
                <a:cs typeface="Calibri"/>
                <a:hlinkClick r:id="rId17"/>
              </a:rPr>
              <a:t>J</a:t>
            </a:r>
            <a:r>
              <a:rPr sz="800" spc="-5" dirty="0">
                <a:solidFill>
                  <a:srgbClr val="007FAC"/>
                </a:solidFill>
                <a:cs typeface="Calibri"/>
                <a:hlinkClick r:id="rId17"/>
              </a:rPr>
              <a:t>.</a:t>
            </a:r>
            <a:r>
              <a:rPr sz="800" spc="80" dirty="0">
                <a:solidFill>
                  <a:srgbClr val="007FAC"/>
                </a:solidFill>
                <a:cs typeface="Calibri"/>
                <a:hlinkClick r:id="rId17"/>
              </a:rPr>
              <a:t> </a:t>
            </a:r>
            <a:r>
              <a:rPr sz="800" spc="-10" dirty="0">
                <a:solidFill>
                  <a:srgbClr val="007FAC"/>
                </a:solidFill>
                <a:cs typeface="Calibri"/>
                <a:hlinkClick r:id="rId17"/>
              </a:rPr>
              <a:t>2016;98-B(8):1138-1144</a:t>
            </a:r>
            <a:r>
              <a:rPr sz="800" spc="-10" dirty="0">
                <a:solidFill>
                  <a:prstClr val="black"/>
                </a:solidFill>
                <a:cs typeface="Calibri"/>
              </a:rPr>
              <a:t>.</a:t>
            </a:r>
            <a:endParaRPr sz="800">
              <a:solidFill>
                <a:prstClr val="black"/>
              </a:solidFill>
              <a:cs typeface="Calibri"/>
            </a:endParaRPr>
          </a:p>
          <a:p>
            <a:pPr marL="250190" marR="5080" indent="-180975" algn="just">
              <a:lnSpc>
                <a:spcPct val="103899"/>
              </a:lnSpc>
              <a:spcBef>
                <a:spcPts val="5"/>
              </a:spcBef>
              <a:buClr>
                <a:srgbClr val="000000"/>
              </a:buClr>
              <a:buFontTx/>
              <a:buAutoNum type="arabicPeriod" startAt="12"/>
              <a:tabLst>
                <a:tab pos="250825" algn="l"/>
              </a:tabLst>
            </a:pPr>
            <a:r>
              <a:rPr sz="800" spc="-15" dirty="0">
                <a:solidFill>
                  <a:srgbClr val="007FAC"/>
                </a:solidFill>
                <a:cs typeface="Calibri"/>
                <a:hlinkClick r:id="rId18"/>
              </a:rPr>
              <a:t>Akerman </a:t>
            </a:r>
            <a:r>
              <a:rPr sz="800" spc="-5" dirty="0">
                <a:solidFill>
                  <a:srgbClr val="007FAC"/>
                </a:solidFill>
                <a:cs typeface="Calibri"/>
                <a:hlinkClick r:id="rId18"/>
              </a:rPr>
              <a:t>M. </a:t>
            </a:r>
            <a:r>
              <a:rPr sz="800" spc="-15" dirty="0">
                <a:solidFill>
                  <a:srgbClr val="007FAC"/>
                </a:solidFill>
                <a:cs typeface="Calibri"/>
                <a:hlinkClick r:id="rId18"/>
              </a:rPr>
              <a:t>Tumour </a:t>
            </a:r>
            <a:r>
              <a:rPr sz="800" spc="-10" dirty="0">
                <a:solidFill>
                  <a:srgbClr val="007FAC"/>
                </a:solidFill>
                <a:cs typeface="Calibri"/>
                <a:hlinkClick r:id="rId18"/>
              </a:rPr>
              <a:t>necrosis and prognosis </a:t>
            </a:r>
            <a:r>
              <a:rPr sz="800" spc="-5" dirty="0">
                <a:solidFill>
                  <a:srgbClr val="007FAC"/>
                </a:solidFill>
                <a:cs typeface="Calibri"/>
                <a:hlinkClick r:id="rId18"/>
              </a:rPr>
              <a:t>in </a:t>
            </a:r>
            <a:r>
              <a:rPr sz="800" spc="-10" dirty="0">
                <a:solidFill>
                  <a:srgbClr val="007FAC"/>
                </a:solidFill>
                <a:cs typeface="Calibri"/>
                <a:hlinkClick r:id="rId18"/>
              </a:rPr>
              <a:t>Ewing</a:t>
            </a:r>
            <a:r>
              <a:rPr sz="800" spc="-10" dirty="0">
                <a:solidFill>
                  <a:srgbClr val="007FAC"/>
                </a:solidFill>
                <a:latin typeface="Arial MT"/>
                <a:cs typeface="Arial MT"/>
                <a:hlinkClick r:id="rId18"/>
              </a:rPr>
              <a:t>’</a:t>
            </a:r>
            <a:r>
              <a:rPr sz="800" spc="-10" dirty="0">
                <a:solidFill>
                  <a:srgbClr val="007FAC"/>
                </a:solidFill>
                <a:cs typeface="Calibri"/>
                <a:hlinkClick r:id="rId18"/>
              </a:rPr>
              <a:t>s sarcoma. </a:t>
            </a:r>
            <a:r>
              <a:rPr sz="800" i="1" spc="-10" dirty="0">
                <a:solidFill>
                  <a:srgbClr val="007FAC"/>
                </a:solidFill>
                <a:cs typeface="Calibri"/>
                <a:hlinkClick r:id="rId18"/>
              </a:rPr>
              <a:t>Acta </a:t>
            </a:r>
            <a:r>
              <a:rPr sz="800" i="1" spc="-5" dirty="0">
                <a:solidFill>
                  <a:srgbClr val="007FAC"/>
                </a:solidFill>
                <a:cs typeface="Calibri"/>
              </a:rPr>
              <a:t> </a:t>
            </a:r>
            <a:r>
              <a:rPr sz="800" i="1" spc="-10" dirty="0">
                <a:solidFill>
                  <a:srgbClr val="007FAC"/>
                </a:solidFill>
                <a:cs typeface="Calibri"/>
                <a:hlinkClick r:id="rId18"/>
              </a:rPr>
              <a:t>Orthop</a:t>
            </a:r>
            <a:r>
              <a:rPr sz="800" i="1" spc="75" dirty="0">
                <a:solidFill>
                  <a:srgbClr val="007FAC"/>
                </a:solidFill>
                <a:cs typeface="Calibri"/>
                <a:hlinkClick r:id="rId18"/>
              </a:rPr>
              <a:t> </a:t>
            </a:r>
            <a:r>
              <a:rPr sz="800" i="1" spc="-10" dirty="0">
                <a:solidFill>
                  <a:srgbClr val="007FAC"/>
                </a:solidFill>
                <a:cs typeface="Calibri"/>
                <a:hlinkClick r:id="rId18"/>
              </a:rPr>
              <a:t>Scand</a:t>
            </a:r>
            <a:r>
              <a:rPr sz="800" i="1" spc="75" dirty="0">
                <a:solidFill>
                  <a:srgbClr val="007FAC"/>
                </a:solidFill>
                <a:cs typeface="Calibri"/>
                <a:hlinkClick r:id="rId18"/>
              </a:rPr>
              <a:t> </a:t>
            </a:r>
            <a:r>
              <a:rPr sz="800" i="1" spc="-10" dirty="0">
                <a:solidFill>
                  <a:srgbClr val="007FAC"/>
                </a:solidFill>
                <a:cs typeface="Calibri"/>
                <a:hlinkClick r:id="rId18"/>
              </a:rPr>
              <a:t>Suppl</a:t>
            </a:r>
            <a:r>
              <a:rPr sz="800" spc="-10" dirty="0">
                <a:solidFill>
                  <a:srgbClr val="007FAC"/>
                </a:solidFill>
                <a:cs typeface="Calibri"/>
                <a:hlinkClick r:id="rId18"/>
              </a:rPr>
              <a:t>.</a:t>
            </a:r>
            <a:r>
              <a:rPr sz="800" spc="80" dirty="0">
                <a:solidFill>
                  <a:srgbClr val="007FAC"/>
                </a:solidFill>
                <a:cs typeface="Calibri"/>
                <a:hlinkClick r:id="rId18"/>
              </a:rPr>
              <a:t> </a:t>
            </a:r>
            <a:r>
              <a:rPr sz="800" spc="-10" dirty="0">
                <a:solidFill>
                  <a:srgbClr val="007FAC"/>
                </a:solidFill>
                <a:cs typeface="Calibri"/>
                <a:hlinkClick r:id="rId18"/>
              </a:rPr>
              <a:t>1997;273:130-132</a:t>
            </a:r>
            <a:r>
              <a:rPr sz="800" spc="-10" dirty="0">
                <a:solidFill>
                  <a:prstClr val="black"/>
                </a:solidFill>
                <a:cs typeface="Calibri"/>
              </a:rPr>
              <a:t>.</a:t>
            </a:r>
            <a:endParaRPr sz="800">
              <a:solidFill>
                <a:prstClr val="black"/>
              </a:solidFill>
              <a:cs typeface="Calibri"/>
            </a:endParaRPr>
          </a:p>
          <a:p>
            <a:pPr marL="250190" marR="6350" indent="-180975" algn="just">
              <a:lnSpc>
                <a:spcPct val="103600"/>
              </a:lnSpc>
              <a:buClr>
                <a:srgbClr val="000000"/>
              </a:buClr>
              <a:buFontTx/>
              <a:buAutoNum type="arabicPeriod" startAt="12"/>
              <a:tabLst>
                <a:tab pos="250825" algn="l"/>
              </a:tabLst>
            </a:pPr>
            <a:r>
              <a:rPr sz="800" spc="-20" dirty="0">
                <a:solidFill>
                  <a:srgbClr val="007FAC"/>
                </a:solidFill>
                <a:cs typeface="Calibri"/>
                <a:hlinkClick r:id="rId19"/>
              </a:rPr>
              <a:t>Righi</a:t>
            </a:r>
            <a:r>
              <a:rPr sz="800" spc="-60" dirty="0">
                <a:solidFill>
                  <a:srgbClr val="007FAC"/>
                </a:solidFill>
                <a:cs typeface="Calibri"/>
                <a:hlinkClick r:id="rId19"/>
              </a:rPr>
              <a:t> </a:t>
            </a:r>
            <a:r>
              <a:rPr sz="800" spc="-20" dirty="0">
                <a:solidFill>
                  <a:srgbClr val="007FAC"/>
                </a:solidFill>
                <a:cs typeface="Calibri"/>
                <a:hlinkClick r:id="rId19"/>
              </a:rPr>
              <a:t>A,</a:t>
            </a:r>
            <a:r>
              <a:rPr sz="800" spc="-65" dirty="0">
                <a:solidFill>
                  <a:srgbClr val="007FAC"/>
                </a:solidFill>
                <a:cs typeface="Calibri"/>
                <a:hlinkClick r:id="rId19"/>
              </a:rPr>
              <a:t> </a:t>
            </a:r>
            <a:r>
              <a:rPr sz="800" spc="-30" dirty="0">
                <a:solidFill>
                  <a:srgbClr val="007FAC"/>
                </a:solidFill>
                <a:cs typeface="Calibri"/>
                <a:hlinkClick r:id="rId19"/>
              </a:rPr>
              <a:t>Pacheco</a:t>
            </a:r>
            <a:r>
              <a:rPr sz="800" spc="-60" dirty="0">
                <a:solidFill>
                  <a:srgbClr val="007FAC"/>
                </a:solidFill>
                <a:cs typeface="Calibri"/>
                <a:hlinkClick r:id="rId19"/>
              </a:rPr>
              <a:t> </a:t>
            </a:r>
            <a:r>
              <a:rPr sz="800" spc="-20" dirty="0">
                <a:solidFill>
                  <a:srgbClr val="007FAC"/>
                </a:solidFill>
                <a:cs typeface="Calibri"/>
                <a:hlinkClick r:id="rId19"/>
              </a:rPr>
              <a:t>M,</a:t>
            </a:r>
            <a:r>
              <a:rPr sz="800" spc="-65" dirty="0">
                <a:solidFill>
                  <a:srgbClr val="007FAC"/>
                </a:solidFill>
                <a:cs typeface="Calibri"/>
                <a:hlinkClick r:id="rId19"/>
              </a:rPr>
              <a:t> </a:t>
            </a:r>
            <a:r>
              <a:rPr sz="800" spc="-30" dirty="0">
                <a:solidFill>
                  <a:srgbClr val="007FAC"/>
                </a:solidFill>
                <a:cs typeface="Calibri"/>
                <a:hlinkClick r:id="rId19"/>
              </a:rPr>
              <a:t>Palmerini</a:t>
            </a:r>
            <a:r>
              <a:rPr sz="800" spc="-55" dirty="0">
                <a:solidFill>
                  <a:srgbClr val="007FAC"/>
                </a:solidFill>
                <a:cs typeface="Calibri"/>
                <a:hlinkClick r:id="rId19"/>
              </a:rPr>
              <a:t> </a:t>
            </a:r>
            <a:r>
              <a:rPr sz="800" spc="-20" dirty="0">
                <a:solidFill>
                  <a:srgbClr val="007FAC"/>
                </a:solidFill>
                <a:cs typeface="Calibri"/>
                <a:hlinkClick r:id="rId19"/>
              </a:rPr>
              <a:t>E,</a:t>
            </a:r>
            <a:r>
              <a:rPr sz="800" spc="-65" dirty="0">
                <a:solidFill>
                  <a:srgbClr val="007FAC"/>
                </a:solidFill>
                <a:cs typeface="Calibri"/>
                <a:hlinkClick r:id="rId19"/>
              </a:rPr>
              <a:t> </a:t>
            </a:r>
            <a:r>
              <a:rPr sz="800" spc="-20" dirty="0">
                <a:solidFill>
                  <a:srgbClr val="007FAC"/>
                </a:solidFill>
                <a:cs typeface="Calibri"/>
                <a:hlinkClick r:id="rId19"/>
              </a:rPr>
              <a:t>et</a:t>
            </a:r>
            <a:r>
              <a:rPr sz="800" spc="-70" dirty="0">
                <a:solidFill>
                  <a:srgbClr val="007FAC"/>
                </a:solidFill>
                <a:cs typeface="Calibri"/>
                <a:hlinkClick r:id="rId19"/>
              </a:rPr>
              <a:t> </a:t>
            </a:r>
            <a:r>
              <a:rPr sz="800" spc="-20" dirty="0">
                <a:solidFill>
                  <a:srgbClr val="007FAC"/>
                </a:solidFill>
                <a:cs typeface="Calibri"/>
                <a:hlinkClick r:id="rId19"/>
              </a:rPr>
              <a:t>al.</a:t>
            </a:r>
            <a:r>
              <a:rPr sz="800" spc="-60" dirty="0">
                <a:solidFill>
                  <a:srgbClr val="007FAC"/>
                </a:solidFill>
                <a:cs typeface="Calibri"/>
                <a:hlinkClick r:id="rId19"/>
              </a:rPr>
              <a:t> </a:t>
            </a:r>
            <a:r>
              <a:rPr sz="800" spc="-25" dirty="0">
                <a:solidFill>
                  <a:srgbClr val="007FAC"/>
                </a:solidFill>
                <a:cs typeface="Calibri"/>
                <a:hlinkClick r:id="rId19"/>
              </a:rPr>
              <a:t>Histological</a:t>
            </a:r>
            <a:r>
              <a:rPr sz="800" spc="-60" dirty="0">
                <a:solidFill>
                  <a:srgbClr val="007FAC"/>
                </a:solidFill>
                <a:cs typeface="Calibri"/>
                <a:hlinkClick r:id="rId19"/>
              </a:rPr>
              <a:t> </a:t>
            </a:r>
            <a:r>
              <a:rPr sz="800" spc="-30" dirty="0">
                <a:solidFill>
                  <a:srgbClr val="007FAC"/>
                </a:solidFill>
                <a:cs typeface="Calibri"/>
                <a:hlinkClick r:id="rId19"/>
              </a:rPr>
              <a:t>response</a:t>
            </a:r>
            <a:r>
              <a:rPr sz="800" spc="-65" dirty="0">
                <a:solidFill>
                  <a:srgbClr val="007FAC"/>
                </a:solidFill>
                <a:cs typeface="Calibri"/>
                <a:hlinkClick r:id="rId19"/>
              </a:rPr>
              <a:t> </a:t>
            </a:r>
            <a:r>
              <a:rPr sz="800" spc="-20" dirty="0">
                <a:solidFill>
                  <a:srgbClr val="007FAC"/>
                </a:solidFill>
                <a:cs typeface="Calibri"/>
                <a:hlinkClick r:id="rId19"/>
              </a:rPr>
              <a:t>to</a:t>
            </a:r>
            <a:r>
              <a:rPr sz="800" spc="-60" dirty="0">
                <a:solidFill>
                  <a:srgbClr val="007FAC"/>
                </a:solidFill>
                <a:cs typeface="Calibri"/>
                <a:hlinkClick r:id="rId19"/>
              </a:rPr>
              <a:t> </a:t>
            </a:r>
            <a:r>
              <a:rPr sz="800" spc="-30" dirty="0">
                <a:solidFill>
                  <a:srgbClr val="007FAC"/>
                </a:solidFill>
                <a:cs typeface="Calibri"/>
                <a:hlinkClick r:id="rId19"/>
              </a:rPr>
              <a:t>neoadjuvant </a:t>
            </a:r>
            <a:r>
              <a:rPr sz="800" spc="-25" dirty="0">
                <a:solidFill>
                  <a:srgbClr val="007FAC"/>
                </a:solidFill>
                <a:cs typeface="Calibri"/>
              </a:rPr>
              <a:t> </a:t>
            </a:r>
            <a:r>
              <a:rPr sz="800" spc="-30" dirty="0">
                <a:solidFill>
                  <a:srgbClr val="007FAC"/>
                </a:solidFill>
                <a:cs typeface="Calibri"/>
                <a:hlinkClick r:id="rId19"/>
              </a:rPr>
              <a:t>chemotherapy </a:t>
            </a:r>
            <a:r>
              <a:rPr sz="800" spc="-15" dirty="0">
                <a:solidFill>
                  <a:srgbClr val="007FAC"/>
                </a:solidFill>
                <a:cs typeface="Calibri"/>
                <a:hlinkClick r:id="rId19"/>
              </a:rPr>
              <a:t>in </a:t>
            </a:r>
            <a:r>
              <a:rPr sz="800" spc="-30" dirty="0">
                <a:solidFill>
                  <a:srgbClr val="007FAC"/>
                </a:solidFill>
                <a:cs typeface="Calibri"/>
                <a:hlinkClick r:id="rId19"/>
              </a:rPr>
              <a:t>localized </a:t>
            </a:r>
            <a:r>
              <a:rPr sz="800" spc="-25" dirty="0">
                <a:solidFill>
                  <a:srgbClr val="007FAC"/>
                </a:solidFill>
                <a:cs typeface="Calibri"/>
                <a:hlinkClick r:id="rId19"/>
              </a:rPr>
              <a:t>Ewing </a:t>
            </a:r>
            <a:r>
              <a:rPr sz="800" spc="-30" dirty="0">
                <a:solidFill>
                  <a:srgbClr val="007FAC"/>
                </a:solidFill>
                <a:cs typeface="Calibri"/>
                <a:hlinkClick r:id="rId19"/>
              </a:rPr>
              <a:t>sarcoma </a:t>
            </a:r>
            <a:r>
              <a:rPr sz="800" spc="-20" dirty="0">
                <a:solidFill>
                  <a:srgbClr val="007FAC"/>
                </a:solidFill>
                <a:cs typeface="Calibri"/>
                <a:hlinkClick r:id="rId19"/>
              </a:rPr>
              <a:t>of the </a:t>
            </a:r>
            <a:r>
              <a:rPr sz="800" spc="-25" dirty="0">
                <a:solidFill>
                  <a:srgbClr val="007FAC"/>
                </a:solidFill>
                <a:cs typeface="Calibri"/>
                <a:hlinkClick r:id="rId19"/>
              </a:rPr>
              <a:t>bone: </a:t>
            </a:r>
            <a:r>
              <a:rPr sz="800" spc="-15" dirty="0">
                <a:solidFill>
                  <a:srgbClr val="007FAC"/>
                </a:solidFill>
                <a:cs typeface="Calibri"/>
                <a:hlinkClick r:id="rId19"/>
              </a:rPr>
              <a:t>a </a:t>
            </a:r>
            <a:r>
              <a:rPr sz="800" spc="-30" dirty="0">
                <a:solidFill>
                  <a:srgbClr val="007FAC"/>
                </a:solidFill>
                <a:cs typeface="Calibri"/>
                <a:hlinkClick r:id="rId19"/>
              </a:rPr>
              <a:t>retrospective </a:t>
            </a:r>
            <a:r>
              <a:rPr sz="800" spc="-25" dirty="0">
                <a:solidFill>
                  <a:srgbClr val="007FAC"/>
                </a:solidFill>
                <a:cs typeface="Calibri"/>
              </a:rPr>
              <a:t> </a:t>
            </a:r>
            <a:r>
              <a:rPr sz="800" spc="-25" dirty="0">
                <a:solidFill>
                  <a:srgbClr val="007FAC"/>
                </a:solidFill>
                <a:cs typeface="Calibri"/>
                <a:hlinkClick r:id="rId19"/>
              </a:rPr>
              <a:t>analysis</a:t>
            </a:r>
            <a:r>
              <a:rPr sz="800" spc="-30" dirty="0">
                <a:solidFill>
                  <a:srgbClr val="007FAC"/>
                </a:solidFill>
                <a:cs typeface="Calibri"/>
                <a:hlinkClick r:id="rId19"/>
              </a:rPr>
              <a:t> </a:t>
            </a:r>
            <a:r>
              <a:rPr sz="800" spc="-20" dirty="0">
                <a:solidFill>
                  <a:srgbClr val="007FAC"/>
                </a:solidFill>
                <a:cs typeface="Calibri"/>
                <a:hlinkClick r:id="rId19"/>
              </a:rPr>
              <a:t>of</a:t>
            </a:r>
            <a:r>
              <a:rPr sz="800" spc="-40" dirty="0">
                <a:solidFill>
                  <a:srgbClr val="007FAC"/>
                </a:solidFill>
                <a:cs typeface="Calibri"/>
                <a:hlinkClick r:id="rId19"/>
              </a:rPr>
              <a:t> </a:t>
            </a:r>
            <a:r>
              <a:rPr sz="800" spc="-25" dirty="0">
                <a:solidFill>
                  <a:srgbClr val="007FAC"/>
                </a:solidFill>
                <a:cs typeface="Calibri"/>
                <a:hlinkClick r:id="rId19"/>
              </a:rPr>
              <a:t>available</a:t>
            </a:r>
            <a:r>
              <a:rPr sz="800" spc="-35" dirty="0">
                <a:solidFill>
                  <a:srgbClr val="007FAC"/>
                </a:solidFill>
                <a:cs typeface="Calibri"/>
                <a:hlinkClick r:id="rId19"/>
              </a:rPr>
              <a:t> </a:t>
            </a:r>
            <a:r>
              <a:rPr sz="800" spc="-25" dirty="0">
                <a:solidFill>
                  <a:srgbClr val="007FAC"/>
                </a:solidFill>
                <a:cs typeface="Calibri"/>
                <a:hlinkClick r:id="rId19"/>
              </a:rPr>
              <a:t>scoring</a:t>
            </a:r>
            <a:r>
              <a:rPr sz="800" spc="-40" dirty="0">
                <a:solidFill>
                  <a:srgbClr val="007FAC"/>
                </a:solidFill>
                <a:cs typeface="Calibri"/>
                <a:hlinkClick r:id="rId19"/>
              </a:rPr>
              <a:t> </a:t>
            </a:r>
            <a:r>
              <a:rPr sz="800" spc="-25" dirty="0">
                <a:solidFill>
                  <a:srgbClr val="007FAC"/>
                </a:solidFill>
                <a:cs typeface="Calibri"/>
                <a:hlinkClick r:id="rId19"/>
              </a:rPr>
              <a:t>tools.</a:t>
            </a:r>
            <a:r>
              <a:rPr sz="800" spc="-35" dirty="0">
                <a:solidFill>
                  <a:srgbClr val="007FAC"/>
                </a:solidFill>
                <a:cs typeface="Calibri"/>
                <a:hlinkClick r:id="rId19"/>
              </a:rPr>
              <a:t> </a:t>
            </a:r>
            <a:r>
              <a:rPr sz="800" i="1" spc="-25" dirty="0">
                <a:solidFill>
                  <a:srgbClr val="007FAC"/>
                </a:solidFill>
                <a:cs typeface="Calibri"/>
                <a:hlinkClick r:id="rId19"/>
              </a:rPr>
              <a:t>Eur</a:t>
            </a:r>
            <a:r>
              <a:rPr sz="800" i="1" spc="-30" dirty="0">
                <a:solidFill>
                  <a:srgbClr val="007FAC"/>
                </a:solidFill>
                <a:cs typeface="Calibri"/>
                <a:hlinkClick r:id="rId19"/>
              </a:rPr>
              <a:t> </a:t>
            </a:r>
            <a:r>
              <a:rPr sz="800" i="1" spc="-10" dirty="0">
                <a:solidFill>
                  <a:srgbClr val="007FAC"/>
                </a:solidFill>
                <a:cs typeface="Calibri"/>
                <a:hlinkClick r:id="rId19"/>
              </a:rPr>
              <a:t>J</a:t>
            </a:r>
            <a:r>
              <a:rPr sz="800" i="1" spc="-35" dirty="0">
                <a:solidFill>
                  <a:srgbClr val="007FAC"/>
                </a:solidFill>
                <a:cs typeface="Calibri"/>
                <a:hlinkClick r:id="rId19"/>
              </a:rPr>
              <a:t> </a:t>
            </a:r>
            <a:r>
              <a:rPr sz="800" i="1" spc="-25" dirty="0">
                <a:solidFill>
                  <a:srgbClr val="007FAC"/>
                </a:solidFill>
                <a:cs typeface="Calibri"/>
                <a:hlinkClick r:id="rId19"/>
              </a:rPr>
              <a:t>Surg</a:t>
            </a:r>
            <a:r>
              <a:rPr sz="800" i="1" spc="-35" dirty="0">
                <a:solidFill>
                  <a:srgbClr val="007FAC"/>
                </a:solidFill>
                <a:cs typeface="Calibri"/>
                <a:hlinkClick r:id="rId19"/>
              </a:rPr>
              <a:t> </a:t>
            </a:r>
            <a:r>
              <a:rPr sz="800" i="1" spc="-25" dirty="0">
                <a:solidFill>
                  <a:srgbClr val="007FAC"/>
                </a:solidFill>
                <a:cs typeface="Calibri"/>
                <a:hlinkClick r:id="rId19"/>
              </a:rPr>
              <a:t>Oncol</a:t>
            </a:r>
            <a:r>
              <a:rPr sz="800" spc="-25" dirty="0">
                <a:solidFill>
                  <a:srgbClr val="007FAC"/>
                </a:solidFill>
                <a:cs typeface="Calibri"/>
                <a:hlinkClick r:id="rId19"/>
              </a:rPr>
              <a:t>.</a:t>
            </a:r>
            <a:r>
              <a:rPr sz="800" spc="-30" dirty="0">
                <a:solidFill>
                  <a:srgbClr val="007FAC"/>
                </a:solidFill>
                <a:cs typeface="Calibri"/>
                <a:hlinkClick r:id="rId19"/>
              </a:rPr>
              <a:t> 2021;47(7):1778-1783</a:t>
            </a:r>
            <a:r>
              <a:rPr sz="800" spc="-30" dirty="0">
                <a:solidFill>
                  <a:prstClr val="black"/>
                </a:solidFill>
                <a:cs typeface="Calibri"/>
              </a:rPr>
              <a:t>.</a:t>
            </a:r>
            <a:endParaRPr sz="800">
              <a:solidFill>
                <a:prstClr val="black"/>
              </a:solidFill>
              <a:cs typeface="Calibri"/>
            </a:endParaRPr>
          </a:p>
          <a:p>
            <a:pPr marL="250190" marR="8255" indent="-180975" algn="just">
              <a:lnSpc>
                <a:spcPct val="103299"/>
              </a:lnSpc>
              <a:spcBef>
                <a:spcPts val="10"/>
              </a:spcBef>
              <a:buClr>
                <a:srgbClr val="000000"/>
              </a:buClr>
              <a:buFontTx/>
              <a:buAutoNum type="arabicPeriod" startAt="12"/>
              <a:tabLst>
                <a:tab pos="250825" algn="l"/>
              </a:tabLst>
            </a:pPr>
            <a:r>
              <a:rPr sz="800" spc="-25" dirty="0">
                <a:solidFill>
                  <a:srgbClr val="007FAC"/>
                </a:solidFill>
                <a:cs typeface="Calibri"/>
                <a:hlinkClick r:id="rId20"/>
              </a:rPr>
              <a:t>Enneking </a:t>
            </a:r>
            <a:r>
              <a:rPr sz="800" spc="-20" dirty="0">
                <a:solidFill>
                  <a:srgbClr val="007FAC"/>
                </a:solidFill>
                <a:cs typeface="Calibri"/>
                <a:hlinkClick r:id="rId20"/>
              </a:rPr>
              <a:t>WF, </a:t>
            </a:r>
            <a:r>
              <a:rPr sz="800" spc="-25" dirty="0">
                <a:solidFill>
                  <a:srgbClr val="007FAC"/>
                </a:solidFill>
                <a:cs typeface="Calibri"/>
                <a:hlinkClick r:id="rId20"/>
              </a:rPr>
              <a:t>Spanier </a:t>
            </a:r>
            <a:r>
              <a:rPr sz="800" spc="-15" dirty="0">
                <a:solidFill>
                  <a:srgbClr val="007FAC"/>
                </a:solidFill>
                <a:cs typeface="Calibri"/>
                <a:hlinkClick r:id="rId20"/>
              </a:rPr>
              <a:t>SS, </a:t>
            </a:r>
            <a:r>
              <a:rPr sz="800" spc="-25" dirty="0">
                <a:solidFill>
                  <a:srgbClr val="007FAC"/>
                </a:solidFill>
                <a:cs typeface="Calibri"/>
                <a:hlinkClick r:id="rId20"/>
              </a:rPr>
              <a:t>Goodman </a:t>
            </a:r>
            <a:r>
              <a:rPr sz="800" spc="-20" dirty="0">
                <a:solidFill>
                  <a:srgbClr val="007FAC"/>
                </a:solidFill>
                <a:cs typeface="Calibri"/>
                <a:hlinkClick r:id="rId20"/>
              </a:rPr>
              <a:t>MA. </a:t>
            </a:r>
            <a:r>
              <a:rPr sz="800" spc="-10" dirty="0">
                <a:solidFill>
                  <a:srgbClr val="007FAC"/>
                </a:solidFill>
                <a:cs typeface="Calibri"/>
                <a:hlinkClick r:id="rId20"/>
              </a:rPr>
              <a:t>A </a:t>
            </a:r>
            <a:r>
              <a:rPr sz="800" spc="-25" dirty="0">
                <a:solidFill>
                  <a:srgbClr val="007FAC"/>
                </a:solidFill>
                <a:cs typeface="Calibri"/>
                <a:hlinkClick r:id="rId20"/>
              </a:rPr>
              <a:t>system for </a:t>
            </a:r>
            <a:r>
              <a:rPr sz="800" spc="-20" dirty="0">
                <a:solidFill>
                  <a:srgbClr val="007FAC"/>
                </a:solidFill>
                <a:cs typeface="Calibri"/>
                <a:hlinkClick r:id="rId20"/>
              </a:rPr>
              <a:t>the </a:t>
            </a:r>
            <a:r>
              <a:rPr sz="800" spc="-25" dirty="0">
                <a:solidFill>
                  <a:srgbClr val="007FAC"/>
                </a:solidFill>
                <a:cs typeface="Calibri"/>
                <a:hlinkClick r:id="rId20"/>
              </a:rPr>
              <a:t>surgical </a:t>
            </a:r>
            <a:r>
              <a:rPr sz="800" spc="-30" dirty="0">
                <a:solidFill>
                  <a:srgbClr val="007FAC"/>
                </a:solidFill>
                <a:cs typeface="Calibri"/>
                <a:hlinkClick r:id="rId20"/>
              </a:rPr>
              <a:t>staging </a:t>
            </a:r>
            <a:r>
              <a:rPr sz="800" spc="-170" dirty="0">
                <a:solidFill>
                  <a:srgbClr val="007FAC"/>
                </a:solidFill>
                <a:cs typeface="Calibri"/>
              </a:rPr>
              <a:t> </a:t>
            </a:r>
            <a:r>
              <a:rPr sz="800" spc="-20" dirty="0">
                <a:solidFill>
                  <a:srgbClr val="007FAC"/>
                </a:solidFill>
                <a:cs typeface="Calibri"/>
                <a:hlinkClick r:id="rId20"/>
              </a:rPr>
              <a:t>of</a:t>
            </a:r>
            <a:r>
              <a:rPr sz="800" spc="15" dirty="0">
                <a:solidFill>
                  <a:srgbClr val="007FAC"/>
                </a:solidFill>
                <a:cs typeface="Calibri"/>
                <a:hlinkClick r:id="rId20"/>
              </a:rPr>
              <a:t> </a:t>
            </a:r>
            <a:r>
              <a:rPr sz="800" spc="-25" dirty="0">
                <a:solidFill>
                  <a:srgbClr val="007FAC"/>
                </a:solidFill>
                <a:cs typeface="Calibri"/>
                <a:hlinkClick r:id="rId20"/>
              </a:rPr>
              <a:t>musculoskeletal</a:t>
            </a:r>
            <a:r>
              <a:rPr sz="800" spc="10" dirty="0">
                <a:solidFill>
                  <a:srgbClr val="007FAC"/>
                </a:solidFill>
                <a:cs typeface="Calibri"/>
                <a:hlinkClick r:id="rId20"/>
              </a:rPr>
              <a:t> </a:t>
            </a:r>
            <a:r>
              <a:rPr sz="800" spc="-25" dirty="0">
                <a:solidFill>
                  <a:srgbClr val="007FAC"/>
                </a:solidFill>
                <a:cs typeface="Calibri"/>
                <a:hlinkClick r:id="rId20"/>
              </a:rPr>
              <a:t>sarcoma.</a:t>
            </a:r>
            <a:r>
              <a:rPr sz="800" spc="10" dirty="0">
                <a:solidFill>
                  <a:srgbClr val="007FAC"/>
                </a:solidFill>
                <a:cs typeface="Calibri"/>
                <a:hlinkClick r:id="rId20"/>
              </a:rPr>
              <a:t> </a:t>
            </a:r>
            <a:r>
              <a:rPr sz="800" i="1" spc="-20" dirty="0">
                <a:solidFill>
                  <a:srgbClr val="007FAC"/>
                </a:solidFill>
                <a:cs typeface="Calibri"/>
                <a:hlinkClick r:id="rId20"/>
              </a:rPr>
              <a:t>Clin</a:t>
            </a:r>
            <a:r>
              <a:rPr sz="800" i="1" spc="5" dirty="0">
                <a:solidFill>
                  <a:srgbClr val="007FAC"/>
                </a:solidFill>
                <a:cs typeface="Calibri"/>
                <a:hlinkClick r:id="rId20"/>
              </a:rPr>
              <a:t> </a:t>
            </a:r>
            <a:r>
              <a:rPr sz="800" i="1" spc="-20" dirty="0">
                <a:solidFill>
                  <a:srgbClr val="007FAC"/>
                </a:solidFill>
                <a:cs typeface="Calibri"/>
                <a:hlinkClick r:id="rId20"/>
              </a:rPr>
              <a:t>Orthop</a:t>
            </a:r>
            <a:r>
              <a:rPr sz="800" i="1" spc="10" dirty="0">
                <a:solidFill>
                  <a:srgbClr val="007FAC"/>
                </a:solidFill>
                <a:cs typeface="Calibri"/>
                <a:hlinkClick r:id="rId20"/>
              </a:rPr>
              <a:t> </a:t>
            </a:r>
            <a:r>
              <a:rPr sz="800" i="1" spc="-25" dirty="0">
                <a:solidFill>
                  <a:srgbClr val="007FAC"/>
                </a:solidFill>
                <a:cs typeface="Calibri"/>
                <a:hlinkClick r:id="rId20"/>
              </a:rPr>
              <a:t>Relat</a:t>
            </a:r>
            <a:r>
              <a:rPr sz="800" i="1" spc="5" dirty="0">
                <a:solidFill>
                  <a:srgbClr val="007FAC"/>
                </a:solidFill>
                <a:cs typeface="Calibri"/>
                <a:hlinkClick r:id="rId20"/>
              </a:rPr>
              <a:t> </a:t>
            </a:r>
            <a:r>
              <a:rPr sz="800" i="1" spc="-20" dirty="0">
                <a:solidFill>
                  <a:srgbClr val="007FAC"/>
                </a:solidFill>
                <a:cs typeface="Calibri"/>
                <a:hlinkClick r:id="rId20"/>
              </a:rPr>
              <a:t>Res</a:t>
            </a:r>
            <a:r>
              <a:rPr sz="800" spc="-20" dirty="0">
                <a:solidFill>
                  <a:srgbClr val="007FAC"/>
                </a:solidFill>
                <a:cs typeface="Calibri"/>
                <a:hlinkClick r:id="rId20"/>
              </a:rPr>
              <a:t>.</a:t>
            </a:r>
            <a:r>
              <a:rPr sz="800" spc="10" dirty="0">
                <a:solidFill>
                  <a:srgbClr val="007FAC"/>
                </a:solidFill>
                <a:cs typeface="Calibri"/>
                <a:hlinkClick r:id="rId20"/>
              </a:rPr>
              <a:t> </a:t>
            </a:r>
            <a:r>
              <a:rPr sz="800" spc="-25" dirty="0">
                <a:solidFill>
                  <a:srgbClr val="007FAC"/>
                </a:solidFill>
                <a:cs typeface="Calibri"/>
                <a:hlinkClick r:id="rId20"/>
              </a:rPr>
              <a:t>1980;153:106-120</a:t>
            </a:r>
            <a:r>
              <a:rPr sz="800" spc="-25" dirty="0">
                <a:solidFill>
                  <a:prstClr val="black"/>
                </a:solidFill>
                <a:cs typeface="Calibri"/>
              </a:rPr>
              <a:t>.</a:t>
            </a:r>
            <a:endParaRPr sz="800">
              <a:solidFill>
                <a:prstClr val="black"/>
              </a:solidFill>
              <a:cs typeface="Calibri"/>
            </a:endParaRPr>
          </a:p>
          <a:p>
            <a:pPr marL="250190" marR="6350" indent="-180975" algn="just">
              <a:lnSpc>
                <a:spcPct val="103899"/>
              </a:lnSpc>
              <a:buClr>
                <a:srgbClr val="000000"/>
              </a:buClr>
              <a:buFontTx/>
              <a:buAutoNum type="arabicPeriod" startAt="12"/>
              <a:tabLst>
                <a:tab pos="250825" algn="l"/>
              </a:tabLst>
            </a:pPr>
            <a:r>
              <a:rPr sz="800" spc="-10" dirty="0">
                <a:solidFill>
                  <a:srgbClr val="007FAC"/>
                </a:solidFill>
                <a:cs typeface="Calibri"/>
                <a:hlinkClick r:id="rId21"/>
              </a:rPr>
              <a:t>American </a:t>
            </a:r>
            <a:r>
              <a:rPr sz="800" spc="-5" dirty="0">
                <a:solidFill>
                  <a:srgbClr val="007FAC"/>
                </a:solidFill>
                <a:cs typeface="Calibri"/>
                <a:hlinkClick r:id="rId21"/>
              </a:rPr>
              <a:t>Joint </a:t>
            </a:r>
            <a:r>
              <a:rPr sz="800" spc="-10" dirty="0">
                <a:solidFill>
                  <a:srgbClr val="007FAC"/>
                </a:solidFill>
                <a:cs typeface="Calibri"/>
                <a:hlinkClick r:id="rId21"/>
              </a:rPr>
              <a:t>Committee on </a:t>
            </a:r>
            <a:r>
              <a:rPr sz="800" spc="-20" dirty="0">
                <a:solidFill>
                  <a:srgbClr val="007FAC"/>
                </a:solidFill>
                <a:cs typeface="Calibri"/>
                <a:hlinkClick r:id="rId21"/>
              </a:rPr>
              <a:t>Cancer. </a:t>
            </a:r>
            <a:r>
              <a:rPr sz="800" i="1" spc="-10" dirty="0">
                <a:solidFill>
                  <a:srgbClr val="007FAC"/>
                </a:solidFill>
                <a:cs typeface="Calibri"/>
                <a:hlinkClick r:id="rId21"/>
              </a:rPr>
              <a:t>AJCC Cancer Staging Manual</a:t>
            </a:r>
            <a:r>
              <a:rPr sz="800" spc="-10" dirty="0">
                <a:solidFill>
                  <a:srgbClr val="007FAC"/>
                </a:solidFill>
                <a:cs typeface="Calibri"/>
                <a:hlinkClick r:id="rId21"/>
              </a:rPr>
              <a:t>. </a:t>
            </a:r>
            <a:r>
              <a:rPr sz="800" spc="-5" dirty="0">
                <a:solidFill>
                  <a:srgbClr val="007FAC"/>
                </a:solidFill>
                <a:cs typeface="Calibri"/>
              </a:rPr>
              <a:t> </a:t>
            </a:r>
            <a:r>
              <a:rPr sz="800" spc="-10" dirty="0">
                <a:solidFill>
                  <a:srgbClr val="007FAC"/>
                </a:solidFill>
                <a:cs typeface="Calibri"/>
                <a:hlinkClick r:id="rId21"/>
              </a:rPr>
              <a:t>8th</a:t>
            </a:r>
            <a:r>
              <a:rPr sz="800" spc="75" dirty="0">
                <a:solidFill>
                  <a:srgbClr val="007FAC"/>
                </a:solidFill>
                <a:cs typeface="Calibri"/>
                <a:hlinkClick r:id="rId21"/>
              </a:rPr>
              <a:t> </a:t>
            </a:r>
            <a:r>
              <a:rPr sz="800" spc="-10" dirty="0">
                <a:solidFill>
                  <a:srgbClr val="007FAC"/>
                </a:solidFill>
                <a:cs typeface="Calibri"/>
                <a:hlinkClick r:id="rId21"/>
              </a:rPr>
              <a:t>ed.</a:t>
            </a:r>
            <a:r>
              <a:rPr sz="800" spc="75" dirty="0">
                <a:solidFill>
                  <a:srgbClr val="007FAC"/>
                </a:solidFill>
                <a:cs typeface="Calibri"/>
                <a:hlinkClick r:id="rId21"/>
              </a:rPr>
              <a:t> </a:t>
            </a:r>
            <a:r>
              <a:rPr sz="800" spc="-10" dirty="0">
                <a:solidFill>
                  <a:srgbClr val="007FAC"/>
                </a:solidFill>
                <a:cs typeface="Calibri"/>
                <a:hlinkClick r:id="rId21"/>
              </a:rPr>
              <a:t>New</a:t>
            </a:r>
            <a:r>
              <a:rPr sz="800" spc="85" dirty="0">
                <a:solidFill>
                  <a:srgbClr val="007FAC"/>
                </a:solidFill>
                <a:cs typeface="Calibri"/>
                <a:hlinkClick r:id="rId21"/>
              </a:rPr>
              <a:t> </a:t>
            </a:r>
            <a:r>
              <a:rPr sz="800" spc="-20" dirty="0">
                <a:solidFill>
                  <a:srgbClr val="007FAC"/>
                </a:solidFill>
                <a:cs typeface="Calibri"/>
                <a:hlinkClick r:id="rId21"/>
              </a:rPr>
              <a:t>York:</a:t>
            </a:r>
            <a:r>
              <a:rPr sz="800" spc="80" dirty="0">
                <a:solidFill>
                  <a:srgbClr val="007FAC"/>
                </a:solidFill>
                <a:cs typeface="Calibri"/>
                <a:hlinkClick r:id="rId21"/>
              </a:rPr>
              <a:t> </a:t>
            </a:r>
            <a:r>
              <a:rPr sz="800" spc="-10" dirty="0">
                <a:solidFill>
                  <a:srgbClr val="007FAC"/>
                </a:solidFill>
                <a:cs typeface="Calibri"/>
                <a:hlinkClick r:id="rId21"/>
              </a:rPr>
              <a:t>American</a:t>
            </a:r>
            <a:r>
              <a:rPr sz="800" spc="70" dirty="0">
                <a:solidFill>
                  <a:srgbClr val="007FAC"/>
                </a:solidFill>
                <a:cs typeface="Calibri"/>
                <a:hlinkClick r:id="rId21"/>
              </a:rPr>
              <a:t> </a:t>
            </a:r>
            <a:r>
              <a:rPr sz="800" spc="-5" dirty="0">
                <a:solidFill>
                  <a:srgbClr val="007FAC"/>
                </a:solidFill>
                <a:cs typeface="Calibri"/>
                <a:hlinkClick r:id="rId21"/>
              </a:rPr>
              <a:t>Joint</a:t>
            </a:r>
            <a:r>
              <a:rPr sz="800" spc="80" dirty="0">
                <a:solidFill>
                  <a:srgbClr val="007FAC"/>
                </a:solidFill>
                <a:cs typeface="Calibri"/>
                <a:hlinkClick r:id="rId21"/>
              </a:rPr>
              <a:t> </a:t>
            </a:r>
            <a:r>
              <a:rPr sz="800" spc="-10" dirty="0">
                <a:solidFill>
                  <a:srgbClr val="007FAC"/>
                </a:solidFill>
                <a:cs typeface="Calibri"/>
                <a:hlinkClick r:id="rId21"/>
              </a:rPr>
              <a:t>Committee</a:t>
            </a:r>
            <a:r>
              <a:rPr sz="800" spc="70" dirty="0">
                <a:solidFill>
                  <a:srgbClr val="007FAC"/>
                </a:solidFill>
                <a:cs typeface="Calibri"/>
                <a:hlinkClick r:id="rId21"/>
              </a:rPr>
              <a:t> </a:t>
            </a:r>
            <a:r>
              <a:rPr sz="800" spc="-10" dirty="0">
                <a:solidFill>
                  <a:srgbClr val="007FAC"/>
                </a:solidFill>
                <a:cs typeface="Calibri"/>
                <a:hlinkClick r:id="rId21"/>
              </a:rPr>
              <a:t>on</a:t>
            </a:r>
            <a:r>
              <a:rPr sz="800" spc="80" dirty="0">
                <a:solidFill>
                  <a:srgbClr val="007FAC"/>
                </a:solidFill>
                <a:cs typeface="Calibri"/>
                <a:hlinkClick r:id="rId21"/>
              </a:rPr>
              <a:t> </a:t>
            </a:r>
            <a:r>
              <a:rPr sz="800" spc="-10" dirty="0">
                <a:solidFill>
                  <a:srgbClr val="007FAC"/>
                </a:solidFill>
                <a:cs typeface="Calibri"/>
                <a:hlinkClick r:id="rId21"/>
              </a:rPr>
              <a:t>Cancer;</a:t>
            </a:r>
            <a:r>
              <a:rPr sz="800" spc="80" dirty="0">
                <a:solidFill>
                  <a:srgbClr val="007FAC"/>
                </a:solidFill>
                <a:cs typeface="Calibri"/>
                <a:hlinkClick r:id="rId21"/>
              </a:rPr>
              <a:t> </a:t>
            </a:r>
            <a:r>
              <a:rPr sz="800" spc="-10" dirty="0">
                <a:solidFill>
                  <a:srgbClr val="007FAC"/>
                </a:solidFill>
                <a:cs typeface="Calibri"/>
                <a:hlinkClick r:id="rId21"/>
              </a:rPr>
              <a:t>2017</a:t>
            </a:r>
            <a:r>
              <a:rPr sz="800" spc="-10" dirty="0">
                <a:solidFill>
                  <a:prstClr val="black"/>
                </a:solidFill>
                <a:cs typeface="Calibri"/>
              </a:rPr>
              <a:t>.</a:t>
            </a:r>
            <a:endParaRPr sz="800">
              <a:solidFill>
                <a:prstClr val="black"/>
              </a:solidFill>
              <a:cs typeface="Calibri"/>
            </a:endParaRPr>
          </a:p>
          <a:p>
            <a:pPr marL="250190" marR="5080" indent="-180975" algn="just">
              <a:lnSpc>
                <a:spcPct val="103299"/>
              </a:lnSpc>
              <a:spcBef>
                <a:spcPts val="5"/>
              </a:spcBef>
              <a:buClr>
                <a:srgbClr val="000000"/>
              </a:buClr>
              <a:buFontTx/>
              <a:buAutoNum type="arabicPeriod" startAt="12"/>
              <a:tabLst>
                <a:tab pos="250825" algn="l"/>
              </a:tabLst>
            </a:pPr>
            <a:r>
              <a:rPr sz="800" spc="-15" dirty="0">
                <a:solidFill>
                  <a:srgbClr val="007FAC"/>
                </a:solidFill>
                <a:cs typeface="Calibri"/>
                <a:hlinkClick r:id="rId22"/>
              </a:rPr>
              <a:t>Brierley </a:t>
            </a:r>
            <a:r>
              <a:rPr sz="800" spc="-10" dirty="0">
                <a:solidFill>
                  <a:srgbClr val="007FAC"/>
                </a:solidFill>
                <a:cs typeface="Calibri"/>
                <a:hlinkClick r:id="rId22"/>
              </a:rPr>
              <a:t>JD, </a:t>
            </a:r>
            <a:r>
              <a:rPr sz="800" spc="-15" dirty="0">
                <a:solidFill>
                  <a:srgbClr val="007FAC"/>
                </a:solidFill>
                <a:cs typeface="Calibri"/>
                <a:hlinkClick r:id="rId22"/>
              </a:rPr>
              <a:t>Gospodarowicz </a:t>
            </a:r>
            <a:r>
              <a:rPr sz="800" spc="-10" dirty="0">
                <a:solidFill>
                  <a:srgbClr val="007FAC"/>
                </a:solidFill>
                <a:cs typeface="Calibri"/>
                <a:hlinkClick r:id="rId22"/>
              </a:rPr>
              <a:t>MK, </a:t>
            </a:r>
            <a:r>
              <a:rPr sz="800" spc="-15" dirty="0">
                <a:solidFill>
                  <a:srgbClr val="007FAC"/>
                </a:solidFill>
                <a:cs typeface="Calibri"/>
                <a:hlinkClick r:id="rId22"/>
              </a:rPr>
              <a:t>Wittekind </a:t>
            </a:r>
            <a:r>
              <a:rPr sz="800" spc="-10" dirty="0">
                <a:solidFill>
                  <a:srgbClr val="007FAC"/>
                </a:solidFill>
                <a:cs typeface="Calibri"/>
                <a:hlinkClick r:id="rId22"/>
              </a:rPr>
              <a:t>C, eds. </a:t>
            </a:r>
            <a:r>
              <a:rPr sz="800" i="1" spc="-10" dirty="0">
                <a:solidFill>
                  <a:srgbClr val="007FAC"/>
                </a:solidFill>
                <a:cs typeface="Calibri"/>
                <a:hlinkClick r:id="rId22"/>
              </a:rPr>
              <a:t>TNM Classi</a:t>
            </a:r>
            <a:r>
              <a:rPr sz="800" i="1" spc="-10" dirty="0">
                <a:solidFill>
                  <a:srgbClr val="007FAC"/>
                </a:solidFill>
                <a:latin typeface="Arial"/>
                <a:cs typeface="Arial"/>
                <a:hlinkClick r:id="rId22"/>
              </a:rPr>
              <a:t>ﬁ</a:t>
            </a:r>
            <a:r>
              <a:rPr sz="800" i="1" spc="-10" dirty="0">
                <a:solidFill>
                  <a:srgbClr val="007FAC"/>
                </a:solidFill>
                <a:cs typeface="Calibri"/>
                <a:hlinkClick r:id="rId22"/>
              </a:rPr>
              <a:t>cation </a:t>
            </a:r>
            <a:r>
              <a:rPr sz="800" i="1" spc="-5" dirty="0">
                <a:solidFill>
                  <a:srgbClr val="007FAC"/>
                </a:solidFill>
                <a:cs typeface="Calibri"/>
                <a:hlinkClick r:id="rId22"/>
              </a:rPr>
              <a:t>of </a:t>
            </a:r>
            <a:r>
              <a:rPr sz="800" i="1" spc="-170" dirty="0">
                <a:solidFill>
                  <a:srgbClr val="007FAC"/>
                </a:solidFill>
                <a:cs typeface="Calibri"/>
              </a:rPr>
              <a:t> </a:t>
            </a:r>
            <a:r>
              <a:rPr sz="800" i="1" spc="-10" dirty="0">
                <a:solidFill>
                  <a:srgbClr val="007FAC"/>
                </a:solidFill>
                <a:cs typeface="Calibri"/>
                <a:hlinkClick r:id="rId22"/>
              </a:rPr>
              <a:t>Malignant</a:t>
            </a:r>
            <a:r>
              <a:rPr sz="800" i="1" spc="75" dirty="0">
                <a:solidFill>
                  <a:srgbClr val="007FAC"/>
                </a:solidFill>
                <a:cs typeface="Calibri"/>
                <a:hlinkClick r:id="rId22"/>
              </a:rPr>
              <a:t> </a:t>
            </a:r>
            <a:r>
              <a:rPr sz="800" i="1" spc="-20" dirty="0">
                <a:solidFill>
                  <a:srgbClr val="007FAC"/>
                </a:solidFill>
                <a:cs typeface="Calibri"/>
                <a:hlinkClick r:id="rId22"/>
              </a:rPr>
              <a:t>Tumours</a:t>
            </a:r>
            <a:r>
              <a:rPr sz="800" spc="-20" dirty="0">
                <a:solidFill>
                  <a:srgbClr val="007FAC"/>
                </a:solidFill>
                <a:cs typeface="Calibri"/>
                <a:hlinkClick r:id="rId22"/>
              </a:rPr>
              <a:t>.</a:t>
            </a:r>
            <a:r>
              <a:rPr sz="800" spc="75" dirty="0">
                <a:solidFill>
                  <a:srgbClr val="007FAC"/>
                </a:solidFill>
                <a:cs typeface="Calibri"/>
                <a:hlinkClick r:id="rId22"/>
              </a:rPr>
              <a:t> </a:t>
            </a:r>
            <a:r>
              <a:rPr sz="800" spc="-15" dirty="0">
                <a:solidFill>
                  <a:srgbClr val="007FAC"/>
                </a:solidFill>
                <a:cs typeface="Calibri"/>
                <a:hlinkClick r:id="rId22"/>
              </a:rPr>
              <a:t>8th</a:t>
            </a:r>
            <a:r>
              <a:rPr sz="800" spc="75" dirty="0">
                <a:solidFill>
                  <a:srgbClr val="007FAC"/>
                </a:solidFill>
                <a:cs typeface="Calibri"/>
                <a:hlinkClick r:id="rId22"/>
              </a:rPr>
              <a:t> </a:t>
            </a:r>
            <a:r>
              <a:rPr sz="800" spc="-15" dirty="0">
                <a:solidFill>
                  <a:srgbClr val="007FAC"/>
                </a:solidFill>
                <a:cs typeface="Calibri"/>
                <a:hlinkClick r:id="rId22"/>
              </a:rPr>
              <a:t>ed.</a:t>
            </a:r>
            <a:r>
              <a:rPr sz="800" spc="80" dirty="0">
                <a:solidFill>
                  <a:srgbClr val="007FAC"/>
                </a:solidFill>
                <a:cs typeface="Calibri"/>
                <a:hlinkClick r:id="rId22"/>
              </a:rPr>
              <a:t> </a:t>
            </a:r>
            <a:r>
              <a:rPr sz="800" spc="-20" dirty="0">
                <a:solidFill>
                  <a:srgbClr val="007FAC"/>
                </a:solidFill>
                <a:cs typeface="Calibri"/>
                <a:hlinkClick r:id="rId22"/>
              </a:rPr>
              <a:t>Oxford:</a:t>
            </a:r>
            <a:r>
              <a:rPr sz="800" spc="80" dirty="0">
                <a:solidFill>
                  <a:srgbClr val="007FAC"/>
                </a:solidFill>
                <a:cs typeface="Calibri"/>
                <a:hlinkClick r:id="rId22"/>
              </a:rPr>
              <a:t> </a:t>
            </a:r>
            <a:r>
              <a:rPr sz="800" spc="-15" dirty="0">
                <a:solidFill>
                  <a:srgbClr val="007FAC"/>
                </a:solidFill>
                <a:cs typeface="Calibri"/>
                <a:hlinkClick r:id="rId22"/>
              </a:rPr>
              <a:t>John</a:t>
            </a:r>
            <a:r>
              <a:rPr sz="800" spc="65" dirty="0">
                <a:solidFill>
                  <a:srgbClr val="007FAC"/>
                </a:solidFill>
                <a:cs typeface="Calibri"/>
                <a:hlinkClick r:id="rId22"/>
              </a:rPr>
              <a:t> </a:t>
            </a:r>
            <a:r>
              <a:rPr sz="800" spc="-10" dirty="0">
                <a:solidFill>
                  <a:srgbClr val="007FAC"/>
                </a:solidFill>
                <a:cs typeface="Calibri"/>
                <a:hlinkClick r:id="rId22"/>
              </a:rPr>
              <a:t>Wiley</a:t>
            </a:r>
            <a:r>
              <a:rPr sz="800" spc="75" dirty="0">
                <a:solidFill>
                  <a:srgbClr val="007FAC"/>
                </a:solidFill>
                <a:cs typeface="Calibri"/>
                <a:hlinkClick r:id="rId22"/>
              </a:rPr>
              <a:t> </a:t>
            </a:r>
            <a:r>
              <a:rPr sz="800" spc="-10" dirty="0">
                <a:solidFill>
                  <a:srgbClr val="007FAC"/>
                </a:solidFill>
                <a:cs typeface="Calibri"/>
                <a:hlinkClick r:id="rId22"/>
              </a:rPr>
              <a:t>&amp;</a:t>
            </a:r>
            <a:r>
              <a:rPr sz="800" spc="80" dirty="0">
                <a:solidFill>
                  <a:srgbClr val="007FAC"/>
                </a:solidFill>
                <a:cs typeface="Calibri"/>
                <a:hlinkClick r:id="rId22"/>
              </a:rPr>
              <a:t> </a:t>
            </a:r>
            <a:r>
              <a:rPr sz="800" spc="-10" dirty="0">
                <a:solidFill>
                  <a:srgbClr val="007FAC"/>
                </a:solidFill>
                <a:cs typeface="Calibri"/>
                <a:hlinkClick r:id="rId22"/>
              </a:rPr>
              <a:t>Sons;</a:t>
            </a:r>
            <a:r>
              <a:rPr sz="800" spc="70" dirty="0">
                <a:solidFill>
                  <a:srgbClr val="007FAC"/>
                </a:solidFill>
                <a:cs typeface="Calibri"/>
                <a:hlinkClick r:id="rId22"/>
              </a:rPr>
              <a:t> </a:t>
            </a:r>
            <a:r>
              <a:rPr sz="800" spc="-15" dirty="0">
                <a:solidFill>
                  <a:srgbClr val="007FAC"/>
                </a:solidFill>
                <a:cs typeface="Calibri"/>
                <a:hlinkClick r:id="rId22"/>
              </a:rPr>
              <a:t>2016</a:t>
            </a:r>
            <a:r>
              <a:rPr sz="800" spc="-15" dirty="0">
                <a:solidFill>
                  <a:prstClr val="black"/>
                </a:solidFill>
                <a:cs typeface="Calibri"/>
              </a:rPr>
              <a:t>.</a:t>
            </a:r>
            <a:endParaRPr sz="800">
              <a:solidFill>
                <a:prstClr val="black"/>
              </a:solidFill>
              <a:cs typeface="Calibri"/>
            </a:endParaRPr>
          </a:p>
          <a:p>
            <a:pPr marL="250190" marR="5715" indent="-180975" algn="just">
              <a:lnSpc>
                <a:spcPct val="103899"/>
              </a:lnSpc>
              <a:buClr>
                <a:srgbClr val="000000"/>
              </a:buClr>
              <a:buFontTx/>
              <a:buAutoNum type="arabicPeriod" startAt="12"/>
              <a:tabLst>
                <a:tab pos="250825" algn="l"/>
              </a:tabLst>
            </a:pPr>
            <a:r>
              <a:rPr sz="800" spc="-10" dirty="0">
                <a:solidFill>
                  <a:srgbClr val="007FAC"/>
                </a:solidFill>
                <a:cs typeface="Calibri"/>
                <a:hlinkClick r:id="rId23"/>
              </a:rPr>
              <a:t>Ruengwanichayakun </a:t>
            </a:r>
            <a:r>
              <a:rPr sz="800" spc="-60" dirty="0">
                <a:solidFill>
                  <a:srgbClr val="007FAC"/>
                </a:solidFill>
                <a:cs typeface="Calibri"/>
                <a:hlinkClick r:id="rId23"/>
              </a:rPr>
              <a:t>P,</a:t>
            </a:r>
            <a:r>
              <a:rPr sz="800" spc="-55" dirty="0">
                <a:solidFill>
                  <a:srgbClr val="007FAC"/>
                </a:solidFill>
                <a:cs typeface="Calibri"/>
                <a:hlinkClick r:id="rId23"/>
              </a:rPr>
              <a:t> </a:t>
            </a:r>
            <a:r>
              <a:rPr sz="800" spc="-10" dirty="0">
                <a:solidFill>
                  <a:srgbClr val="007FAC"/>
                </a:solidFill>
                <a:cs typeface="Calibri"/>
                <a:hlinkClick r:id="rId23"/>
              </a:rPr>
              <a:t>Gambarotti M, </a:t>
            </a:r>
            <a:r>
              <a:rPr sz="800" spc="-5" dirty="0">
                <a:solidFill>
                  <a:srgbClr val="007FAC"/>
                </a:solidFill>
                <a:cs typeface="Calibri"/>
                <a:hlinkClick r:id="rId23"/>
              </a:rPr>
              <a:t>Frisoni </a:t>
            </a:r>
            <a:r>
              <a:rPr sz="800" spc="-50" dirty="0">
                <a:solidFill>
                  <a:srgbClr val="007FAC"/>
                </a:solidFill>
                <a:cs typeface="Calibri"/>
                <a:hlinkClick r:id="rId23"/>
              </a:rPr>
              <a:t>T,</a:t>
            </a:r>
            <a:r>
              <a:rPr sz="800" spc="-45" dirty="0">
                <a:solidFill>
                  <a:srgbClr val="007FAC"/>
                </a:solidFill>
                <a:cs typeface="Calibri"/>
                <a:hlinkClick r:id="rId23"/>
              </a:rPr>
              <a:t> </a:t>
            </a:r>
            <a:r>
              <a:rPr sz="800" spc="-10" dirty="0">
                <a:solidFill>
                  <a:srgbClr val="007FAC"/>
                </a:solidFill>
                <a:cs typeface="Calibri"/>
                <a:hlinkClick r:id="rId23"/>
              </a:rPr>
              <a:t>et </a:t>
            </a:r>
            <a:r>
              <a:rPr sz="800" spc="-5" dirty="0">
                <a:solidFill>
                  <a:srgbClr val="007FAC"/>
                </a:solidFill>
                <a:cs typeface="Calibri"/>
                <a:hlinkClick r:id="rId23"/>
              </a:rPr>
              <a:t>al. </a:t>
            </a:r>
            <a:r>
              <a:rPr sz="800" spc="-15" dirty="0">
                <a:solidFill>
                  <a:srgbClr val="007FAC"/>
                </a:solidFill>
                <a:cs typeface="Calibri"/>
                <a:hlinkClick r:id="rId23"/>
              </a:rPr>
              <a:t>Parosteal </a:t>
            </a:r>
            <a:r>
              <a:rPr sz="800" spc="-10" dirty="0">
                <a:solidFill>
                  <a:srgbClr val="007FAC"/>
                </a:solidFill>
                <a:cs typeface="Calibri"/>
                <a:hlinkClick r:id="rId23"/>
              </a:rPr>
              <a:t>os- </a:t>
            </a:r>
            <a:r>
              <a:rPr sz="800" spc="-5" dirty="0">
                <a:solidFill>
                  <a:srgbClr val="007FAC"/>
                </a:solidFill>
                <a:cs typeface="Calibri"/>
              </a:rPr>
              <a:t> </a:t>
            </a:r>
            <a:r>
              <a:rPr sz="800" spc="-10" dirty="0">
                <a:solidFill>
                  <a:srgbClr val="007FAC"/>
                </a:solidFill>
                <a:cs typeface="Calibri"/>
                <a:hlinkClick r:id="rId23"/>
              </a:rPr>
              <a:t>teosarcoma:</a:t>
            </a:r>
            <a:r>
              <a:rPr sz="800" spc="-5" dirty="0">
                <a:solidFill>
                  <a:srgbClr val="007FAC"/>
                </a:solidFill>
                <a:cs typeface="Calibri"/>
                <a:hlinkClick r:id="rId23"/>
              </a:rPr>
              <a:t> </a:t>
            </a:r>
            <a:r>
              <a:rPr sz="800" spc="-15" dirty="0">
                <a:solidFill>
                  <a:srgbClr val="007FAC"/>
                </a:solidFill>
                <a:cs typeface="Calibri"/>
                <a:hlinkClick r:id="rId23"/>
              </a:rPr>
              <a:t>a</a:t>
            </a:r>
            <a:r>
              <a:rPr sz="800" spc="-10" dirty="0">
                <a:solidFill>
                  <a:srgbClr val="007FAC"/>
                </a:solidFill>
                <a:cs typeface="Calibri"/>
                <a:hlinkClick r:id="rId23"/>
              </a:rPr>
              <a:t> monocentric</a:t>
            </a:r>
            <a:r>
              <a:rPr sz="800" spc="-5" dirty="0">
                <a:solidFill>
                  <a:srgbClr val="007FAC"/>
                </a:solidFill>
                <a:cs typeface="Calibri"/>
                <a:hlinkClick r:id="rId23"/>
              </a:rPr>
              <a:t> </a:t>
            </a:r>
            <a:r>
              <a:rPr sz="800" spc="-10" dirty="0">
                <a:solidFill>
                  <a:srgbClr val="007FAC"/>
                </a:solidFill>
                <a:cs typeface="Calibri"/>
                <a:hlinkClick r:id="rId23"/>
              </a:rPr>
              <a:t>retrospective</a:t>
            </a:r>
            <a:r>
              <a:rPr sz="800" spc="-5" dirty="0">
                <a:solidFill>
                  <a:srgbClr val="007FAC"/>
                </a:solidFill>
                <a:cs typeface="Calibri"/>
                <a:hlinkClick r:id="rId23"/>
              </a:rPr>
              <a:t> </a:t>
            </a:r>
            <a:r>
              <a:rPr sz="800" spc="-10" dirty="0">
                <a:solidFill>
                  <a:srgbClr val="007FAC"/>
                </a:solidFill>
                <a:cs typeface="Calibri"/>
                <a:hlinkClick r:id="rId23"/>
              </a:rPr>
              <a:t>analysis</a:t>
            </a:r>
            <a:r>
              <a:rPr sz="800" spc="-5" dirty="0">
                <a:solidFill>
                  <a:srgbClr val="007FAC"/>
                </a:solidFill>
                <a:cs typeface="Calibri"/>
                <a:hlinkClick r:id="rId23"/>
              </a:rPr>
              <a:t> </a:t>
            </a:r>
            <a:r>
              <a:rPr sz="800" spc="-10" dirty="0">
                <a:solidFill>
                  <a:srgbClr val="007FAC"/>
                </a:solidFill>
                <a:cs typeface="Calibri"/>
                <a:hlinkClick r:id="rId23"/>
              </a:rPr>
              <a:t>of</a:t>
            </a:r>
            <a:r>
              <a:rPr sz="800" spc="-5" dirty="0">
                <a:solidFill>
                  <a:srgbClr val="007FAC"/>
                </a:solidFill>
                <a:cs typeface="Calibri"/>
                <a:hlinkClick r:id="rId23"/>
              </a:rPr>
              <a:t> </a:t>
            </a:r>
            <a:r>
              <a:rPr sz="800" spc="-10" dirty="0">
                <a:solidFill>
                  <a:srgbClr val="007FAC"/>
                </a:solidFill>
                <a:cs typeface="Calibri"/>
                <a:hlinkClick r:id="rId23"/>
              </a:rPr>
              <a:t>195</a:t>
            </a:r>
            <a:r>
              <a:rPr sz="800" spc="-5" dirty="0">
                <a:solidFill>
                  <a:srgbClr val="007FAC"/>
                </a:solidFill>
                <a:cs typeface="Calibri"/>
                <a:hlinkClick r:id="rId23"/>
              </a:rPr>
              <a:t> patients. </a:t>
            </a:r>
            <a:r>
              <a:rPr sz="800" dirty="0">
                <a:solidFill>
                  <a:srgbClr val="007FAC"/>
                </a:solidFill>
                <a:cs typeface="Calibri"/>
              </a:rPr>
              <a:t> </a:t>
            </a:r>
            <a:r>
              <a:rPr sz="800" i="1" spc="-10" dirty="0">
                <a:solidFill>
                  <a:srgbClr val="007FAC"/>
                </a:solidFill>
                <a:cs typeface="Calibri"/>
                <a:hlinkClick r:id="rId23"/>
              </a:rPr>
              <a:t>Hum</a:t>
            </a:r>
            <a:r>
              <a:rPr sz="800" i="1" spc="75" dirty="0">
                <a:solidFill>
                  <a:srgbClr val="007FAC"/>
                </a:solidFill>
                <a:cs typeface="Calibri"/>
                <a:hlinkClick r:id="rId23"/>
              </a:rPr>
              <a:t> </a:t>
            </a:r>
            <a:r>
              <a:rPr sz="800" i="1" spc="-10" dirty="0">
                <a:solidFill>
                  <a:srgbClr val="007FAC"/>
                </a:solidFill>
                <a:cs typeface="Calibri"/>
                <a:hlinkClick r:id="rId23"/>
              </a:rPr>
              <a:t>Pathol</a:t>
            </a:r>
            <a:r>
              <a:rPr sz="800" spc="-10" dirty="0">
                <a:solidFill>
                  <a:srgbClr val="007FAC"/>
                </a:solidFill>
                <a:cs typeface="Calibri"/>
                <a:hlinkClick r:id="rId23"/>
              </a:rPr>
              <a:t>.</a:t>
            </a:r>
            <a:r>
              <a:rPr sz="800" spc="80" dirty="0">
                <a:solidFill>
                  <a:srgbClr val="007FAC"/>
                </a:solidFill>
                <a:cs typeface="Calibri"/>
                <a:hlinkClick r:id="rId23"/>
              </a:rPr>
              <a:t> </a:t>
            </a:r>
            <a:r>
              <a:rPr sz="800" spc="-10" dirty="0">
                <a:solidFill>
                  <a:srgbClr val="007FAC"/>
                </a:solidFill>
                <a:cs typeface="Calibri"/>
                <a:hlinkClick r:id="rId23"/>
              </a:rPr>
              <a:t>2019;91:11-18</a:t>
            </a:r>
            <a:r>
              <a:rPr sz="800" spc="-10" dirty="0">
                <a:solidFill>
                  <a:prstClr val="black"/>
                </a:solidFill>
                <a:cs typeface="Calibri"/>
              </a:rPr>
              <a:t>.</a:t>
            </a:r>
            <a:endParaRPr sz="800">
              <a:solidFill>
                <a:prstClr val="black"/>
              </a:solidFill>
              <a:cs typeface="Calibri"/>
            </a:endParaRPr>
          </a:p>
        </p:txBody>
      </p:sp>
      <p:sp>
        <p:nvSpPr>
          <p:cNvPr id="5" name="object 5"/>
          <p:cNvSpPr txBox="1"/>
          <p:nvPr/>
        </p:nvSpPr>
        <p:spPr>
          <a:xfrm>
            <a:off x="890909"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30" dirty="0">
                <a:solidFill>
                  <a:srgbClr val="DAC0CE"/>
                </a:solidFill>
                <a:latin typeface="Arial MT"/>
                <a:cs typeface="Arial MT"/>
              </a:rPr>
              <a:t> </a:t>
            </a:r>
            <a:r>
              <a:rPr sz="1200" spc="-30" dirty="0">
                <a:solidFill>
                  <a:srgbClr val="DAC0CE"/>
                </a:solidFill>
                <a:latin typeface="Arial MT"/>
                <a:cs typeface="Arial MT"/>
              </a:rPr>
              <a:t>of</a:t>
            </a:r>
            <a:r>
              <a:rPr sz="1200" spc="35"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6" name="object 6"/>
          <p:cNvSpPr txBox="1"/>
          <p:nvPr/>
        </p:nvSpPr>
        <p:spPr>
          <a:xfrm>
            <a:off x="8060158"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7" name="object 7"/>
          <p:cNvSpPr txBox="1"/>
          <p:nvPr/>
        </p:nvSpPr>
        <p:spPr>
          <a:xfrm>
            <a:off x="7190044" y="9690665"/>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hlinkClick r:id="rId2"/>
              </a:rPr>
              <a:t>Volume</a:t>
            </a:r>
            <a:r>
              <a:rPr sz="900" spc="40" dirty="0">
                <a:solidFill>
                  <a:prstClr val="black"/>
                </a:solidFill>
                <a:latin typeface="Arial MT"/>
                <a:cs typeface="Arial MT"/>
                <a:hlinkClick r:id="rId2"/>
              </a:rPr>
              <a:t> </a:t>
            </a:r>
            <a:r>
              <a:rPr sz="900" spc="-75" dirty="0">
                <a:solidFill>
                  <a:prstClr val="black"/>
                </a:solidFill>
                <a:latin typeface="Arial MT"/>
                <a:cs typeface="Arial MT"/>
                <a:hlinkClick r:id="rId2"/>
              </a:rPr>
              <a:t>32</a:t>
            </a:r>
            <a:r>
              <a:rPr sz="900" spc="235" dirty="0">
                <a:solidFill>
                  <a:prstClr val="black"/>
                </a:solidFill>
                <a:latin typeface="Arial MT"/>
                <a:cs typeface="Arial MT"/>
              </a:rPr>
              <a:t> </a:t>
            </a:r>
            <a:r>
              <a:rPr sz="600" spc="175" dirty="0">
                <a:solidFill>
                  <a:prstClr val="black"/>
                </a:solidFill>
                <a:latin typeface="Lucida Sans Unicode"/>
                <a:cs typeface="Lucida Sans Unicode"/>
                <a:hlinkClick r:id="rId2"/>
              </a:rPr>
              <a:t>■</a:t>
            </a:r>
            <a:r>
              <a:rPr sz="600" spc="295" dirty="0">
                <a:solidFill>
                  <a:prstClr val="black"/>
                </a:solidFill>
                <a:latin typeface="Lucida Sans Unicode"/>
                <a:cs typeface="Lucida Sans Unicode"/>
              </a:rPr>
              <a:t> </a:t>
            </a:r>
            <a:r>
              <a:rPr sz="900" spc="-85" dirty="0">
                <a:solidFill>
                  <a:prstClr val="black"/>
                </a:solidFill>
                <a:latin typeface="Arial MT"/>
                <a:cs typeface="Arial MT"/>
                <a:hlinkClick r:id="rId2"/>
              </a:rPr>
              <a:t>Issue</a:t>
            </a:r>
            <a:r>
              <a:rPr sz="900" spc="45" dirty="0">
                <a:solidFill>
                  <a:prstClr val="black"/>
                </a:solidFill>
                <a:latin typeface="Arial MT"/>
                <a:cs typeface="Arial MT"/>
                <a:hlinkClick r:id="rId2"/>
              </a:rPr>
              <a:t> </a:t>
            </a:r>
            <a:r>
              <a:rPr sz="900" spc="-75" dirty="0">
                <a:solidFill>
                  <a:prstClr val="black"/>
                </a:solidFill>
                <a:latin typeface="Arial MT"/>
                <a:cs typeface="Arial MT"/>
                <a:hlinkClick r:id="rId2"/>
              </a:rPr>
              <a:t>12</a:t>
            </a:r>
            <a:r>
              <a:rPr sz="900" spc="240" dirty="0">
                <a:solidFill>
                  <a:prstClr val="black"/>
                </a:solidFill>
                <a:latin typeface="Arial MT"/>
                <a:cs typeface="Arial MT"/>
              </a:rPr>
              <a:t> </a:t>
            </a:r>
            <a:r>
              <a:rPr sz="600" spc="175" dirty="0">
                <a:solidFill>
                  <a:prstClr val="black"/>
                </a:solidFill>
                <a:latin typeface="Lucida Sans Unicode"/>
                <a:cs typeface="Lucida Sans Unicode"/>
                <a:hlinkClick r:id="rId2"/>
              </a:rPr>
              <a:t>■</a:t>
            </a:r>
            <a:r>
              <a:rPr sz="600" spc="295" dirty="0">
                <a:solidFill>
                  <a:prstClr val="black"/>
                </a:solidFill>
                <a:latin typeface="Lucida Sans Unicode"/>
                <a:cs typeface="Lucida Sans Unicode"/>
              </a:rPr>
              <a:t> </a:t>
            </a:r>
            <a:r>
              <a:rPr sz="900" spc="-75" dirty="0">
                <a:solidFill>
                  <a:prstClr val="black"/>
                </a:solidFill>
                <a:latin typeface="Arial MT"/>
                <a:cs typeface="Arial MT"/>
                <a:hlinkClick r:id="rId2"/>
              </a:rPr>
              <a:t>2021</a:t>
            </a:r>
            <a:endParaRPr sz="900">
              <a:solidFill>
                <a:prstClr val="black"/>
              </a:solidFill>
              <a:latin typeface="Arial MT"/>
              <a:cs typeface="Arial MT"/>
            </a:endParaRPr>
          </a:p>
        </p:txBody>
      </p:sp>
    </p:spTree>
    <p:extLst>
      <p:ext uri="{BB962C8B-B14F-4D97-AF65-F5344CB8AC3E}">
        <p14:creationId xmlns:p14="http://schemas.microsoft.com/office/powerpoint/2010/main" val="212852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4413" y="768081"/>
            <a:ext cx="3932104" cy="7051674"/>
          </a:xfrm>
          <a:prstGeom prst="rect">
            <a:avLst/>
          </a:prstGeom>
        </p:spPr>
        <p:txBody>
          <a:bodyPr vert="horz" wrap="square" lIns="0" tIns="7620" rIns="0" bIns="0" rtlCol="0">
            <a:spAutoFit/>
          </a:bodyPr>
          <a:lstStyle/>
          <a:p>
            <a:pPr marL="193040" marR="5715" indent="-180975" algn="just">
              <a:lnSpc>
                <a:spcPct val="103899"/>
              </a:lnSpc>
              <a:spcBef>
                <a:spcPts val="60"/>
              </a:spcBef>
              <a:buFont typeface="Calibri"/>
              <a:buAutoNum type="arabicPeriod" startAt="22"/>
              <a:tabLst>
                <a:tab pos="193675" algn="l"/>
              </a:tabLst>
            </a:pPr>
            <a:r>
              <a:rPr sz="800" spc="-10" dirty="0">
                <a:solidFill>
                  <a:srgbClr val="007FAC"/>
                </a:solidFill>
                <a:cs typeface="Calibri"/>
                <a:hlinkClick r:id="rId2"/>
              </a:rPr>
              <a:t>Duhamel</a:t>
            </a:r>
            <a:r>
              <a:rPr sz="800" spc="30" dirty="0">
                <a:solidFill>
                  <a:srgbClr val="007FAC"/>
                </a:solidFill>
                <a:cs typeface="Calibri"/>
                <a:hlinkClick r:id="rId2"/>
              </a:rPr>
              <a:t> </a:t>
            </a:r>
            <a:r>
              <a:rPr sz="800" spc="-10" dirty="0">
                <a:solidFill>
                  <a:srgbClr val="007FAC"/>
                </a:solidFill>
                <a:cs typeface="Calibri"/>
                <a:hlinkClick r:id="rId2"/>
              </a:rPr>
              <a:t>LA,</a:t>
            </a:r>
            <a:r>
              <a:rPr sz="800" spc="-15" dirty="0">
                <a:solidFill>
                  <a:srgbClr val="007FAC"/>
                </a:solidFill>
                <a:cs typeface="Calibri"/>
                <a:hlinkClick r:id="rId2"/>
              </a:rPr>
              <a:t> </a:t>
            </a:r>
            <a:r>
              <a:rPr sz="800" spc="-10" dirty="0">
                <a:solidFill>
                  <a:srgbClr val="007FAC"/>
                </a:solidFill>
                <a:cs typeface="Calibri"/>
                <a:hlinkClick r:id="rId2"/>
              </a:rPr>
              <a:t>Ye</a:t>
            </a:r>
            <a:r>
              <a:rPr sz="800" spc="35" dirty="0">
                <a:solidFill>
                  <a:srgbClr val="007FAC"/>
                </a:solidFill>
                <a:cs typeface="Calibri"/>
                <a:hlinkClick r:id="rId2"/>
              </a:rPr>
              <a:t> </a:t>
            </a:r>
            <a:r>
              <a:rPr sz="800" spc="-10" dirty="0">
                <a:solidFill>
                  <a:srgbClr val="007FAC"/>
                </a:solidFill>
                <a:cs typeface="Calibri"/>
                <a:hlinkClick r:id="rId2"/>
              </a:rPr>
              <a:t>H,</a:t>
            </a:r>
            <a:r>
              <a:rPr sz="800" spc="30" dirty="0">
                <a:solidFill>
                  <a:srgbClr val="007FAC"/>
                </a:solidFill>
                <a:cs typeface="Calibri"/>
                <a:hlinkClick r:id="rId2"/>
              </a:rPr>
              <a:t> </a:t>
            </a:r>
            <a:r>
              <a:rPr sz="800" spc="-10" dirty="0">
                <a:solidFill>
                  <a:srgbClr val="007FAC"/>
                </a:solidFill>
                <a:cs typeface="Calibri"/>
                <a:hlinkClick r:id="rId2"/>
              </a:rPr>
              <a:t>Halai</a:t>
            </a:r>
            <a:r>
              <a:rPr sz="800" spc="40" dirty="0">
                <a:solidFill>
                  <a:srgbClr val="007FAC"/>
                </a:solidFill>
                <a:cs typeface="Calibri"/>
                <a:hlinkClick r:id="rId2"/>
              </a:rPr>
              <a:t> </a:t>
            </a:r>
            <a:r>
              <a:rPr sz="800" spc="-10" dirty="0">
                <a:solidFill>
                  <a:srgbClr val="007FAC"/>
                </a:solidFill>
                <a:cs typeface="Calibri"/>
                <a:hlinkClick r:id="rId2"/>
              </a:rPr>
              <a:t>D,</a:t>
            </a:r>
            <a:r>
              <a:rPr sz="800" spc="30" dirty="0">
                <a:solidFill>
                  <a:srgbClr val="007FAC"/>
                </a:solidFill>
                <a:cs typeface="Calibri"/>
                <a:hlinkClick r:id="rId2"/>
              </a:rPr>
              <a:t> </a:t>
            </a:r>
            <a:r>
              <a:rPr sz="800" spc="-10" dirty="0">
                <a:solidFill>
                  <a:srgbClr val="007FAC"/>
                </a:solidFill>
                <a:cs typeface="Calibri"/>
                <a:hlinkClick r:id="rId2"/>
              </a:rPr>
              <a:t>et</a:t>
            </a:r>
            <a:r>
              <a:rPr sz="800" spc="25" dirty="0">
                <a:solidFill>
                  <a:srgbClr val="007FAC"/>
                </a:solidFill>
                <a:cs typeface="Calibri"/>
                <a:hlinkClick r:id="rId2"/>
              </a:rPr>
              <a:t> </a:t>
            </a:r>
            <a:r>
              <a:rPr sz="800" spc="-5" dirty="0">
                <a:solidFill>
                  <a:srgbClr val="007FAC"/>
                </a:solidFill>
                <a:cs typeface="Calibri"/>
                <a:hlinkClick r:id="rId2"/>
              </a:rPr>
              <a:t>al.</a:t>
            </a:r>
            <a:r>
              <a:rPr sz="800" spc="40" dirty="0">
                <a:solidFill>
                  <a:srgbClr val="007FAC"/>
                </a:solidFill>
                <a:cs typeface="Calibri"/>
                <a:hlinkClick r:id="rId2"/>
              </a:rPr>
              <a:t> </a:t>
            </a:r>
            <a:r>
              <a:rPr sz="800" spc="-10" dirty="0">
                <a:solidFill>
                  <a:srgbClr val="007FAC"/>
                </a:solidFill>
                <a:cs typeface="Calibri"/>
                <a:hlinkClick r:id="rId2"/>
              </a:rPr>
              <a:t>Frequency</a:t>
            </a:r>
            <a:r>
              <a:rPr sz="800" spc="25" dirty="0">
                <a:solidFill>
                  <a:srgbClr val="007FAC"/>
                </a:solidFill>
                <a:cs typeface="Calibri"/>
                <a:hlinkClick r:id="rId2"/>
              </a:rPr>
              <a:t> </a:t>
            </a:r>
            <a:r>
              <a:rPr sz="800" spc="-10" dirty="0">
                <a:solidFill>
                  <a:srgbClr val="007FAC"/>
                </a:solidFill>
                <a:cs typeface="Calibri"/>
                <a:hlinkClick r:id="rId2"/>
              </a:rPr>
              <a:t>of</a:t>
            </a:r>
            <a:r>
              <a:rPr sz="800" spc="35" dirty="0">
                <a:solidFill>
                  <a:srgbClr val="007FAC"/>
                </a:solidFill>
                <a:cs typeface="Calibri"/>
                <a:hlinkClick r:id="rId2"/>
              </a:rPr>
              <a:t> </a:t>
            </a:r>
            <a:r>
              <a:rPr sz="800" spc="-10" dirty="0">
                <a:solidFill>
                  <a:srgbClr val="007FAC"/>
                </a:solidFill>
                <a:cs typeface="Calibri"/>
                <a:hlinkClick r:id="rId2"/>
              </a:rPr>
              <a:t>Mouse</a:t>
            </a:r>
            <a:r>
              <a:rPr sz="800" spc="35" dirty="0">
                <a:solidFill>
                  <a:srgbClr val="007FAC"/>
                </a:solidFill>
                <a:cs typeface="Calibri"/>
                <a:hlinkClick r:id="rId2"/>
              </a:rPr>
              <a:t> </a:t>
            </a:r>
            <a:r>
              <a:rPr sz="800" spc="-10" dirty="0">
                <a:solidFill>
                  <a:srgbClr val="007FAC"/>
                </a:solidFill>
                <a:cs typeface="Calibri"/>
                <a:hlinkClick r:id="rId2"/>
              </a:rPr>
              <a:t>Double</a:t>
            </a:r>
            <a:r>
              <a:rPr sz="800" spc="30" dirty="0">
                <a:solidFill>
                  <a:srgbClr val="007FAC"/>
                </a:solidFill>
                <a:cs typeface="Calibri"/>
                <a:hlinkClick r:id="rId2"/>
              </a:rPr>
              <a:t> </a:t>
            </a:r>
            <a:r>
              <a:rPr sz="800" spc="-10" dirty="0">
                <a:solidFill>
                  <a:srgbClr val="007FAC"/>
                </a:solidFill>
                <a:cs typeface="Calibri"/>
                <a:hlinkClick r:id="rId2"/>
              </a:rPr>
              <a:t>Minute </a:t>
            </a:r>
            <a:r>
              <a:rPr sz="800" spc="-170" dirty="0">
                <a:solidFill>
                  <a:srgbClr val="007FAC"/>
                </a:solidFill>
                <a:cs typeface="Calibri"/>
              </a:rPr>
              <a:t> </a:t>
            </a:r>
            <a:r>
              <a:rPr sz="800" spc="-10" dirty="0">
                <a:solidFill>
                  <a:srgbClr val="007FAC"/>
                </a:solidFill>
                <a:cs typeface="Calibri"/>
                <a:hlinkClick r:id="rId2"/>
              </a:rPr>
              <a:t>2</a:t>
            </a:r>
            <a:r>
              <a:rPr sz="800" spc="-5" dirty="0">
                <a:solidFill>
                  <a:srgbClr val="007FAC"/>
                </a:solidFill>
                <a:cs typeface="Calibri"/>
                <a:hlinkClick r:id="rId2"/>
              </a:rPr>
              <a:t> (MDM2)</a:t>
            </a:r>
            <a:r>
              <a:rPr sz="800" dirty="0">
                <a:solidFill>
                  <a:srgbClr val="007FAC"/>
                </a:solidFill>
                <a:cs typeface="Calibri"/>
                <a:hlinkClick r:id="rId2"/>
              </a:rPr>
              <a:t> </a:t>
            </a:r>
            <a:r>
              <a:rPr sz="800" spc="-10" dirty="0">
                <a:solidFill>
                  <a:srgbClr val="007FAC"/>
                </a:solidFill>
                <a:cs typeface="Calibri"/>
                <a:hlinkClick r:id="rId2"/>
              </a:rPr>
              <a:t>and</a:t>
            </a:r>
            <a:r>
              <a:rPr sz="800" spc="-5" dirty="0">
                <a:solidFill>
                  <a:srgbClr val="007FAC"/>
                </a:solidFill>
                <a:cs typeface="Calibri"/>
                <a:hlinkClick r:id="rId2"/>
              </a:rPr>
              <a:t> </a:t>
            </a:r>
            <a:r>
              <a:rPr sz="800" spc="-10" dirty="0">
                <a:solidFill>
                  <a:srgbClr val="007FAC"/>
                </a:solidFill>
                <a:cs typeface="Calibri"/>
                <a:hlinkClick r:id="rId2"/>
              </a:rPr>
              <a:t>Mouse</a:t>
            </a:r>
            <a:r>
              <a:rPr sz="800" spc="-5" dirty="0">
                <a:solidFill>
                  <a:srgbClr val="007FAC"/>
                </a:solidFill>
                <a:cs typeface="Calibri"/>
                <a:hlinkClick r:id="rId2"/>
              </a:rPr>
              <a:t> </a:t>
            </a:r>
            <a:r>
              <a:rPr sz="800" spc="-10" dirty="0">
                <a:solidFill>
                  <a:srgbClr val="007FAC"/>
                </a:solidFill>
                <a:cs typeface="Calibri"/>
                <a:hlinkClick r:id="rId2"/>
              </a:rPr>
              <a:t>Double</a:t>
            </a:r>
            <a:r>
              <a:rPr sz="800" spc="-5" dirty="0">
                <a:solidFill>
                  <a:srgbClr val="007FAC"/>
                </a:solidFill>
                <a:cs typeface="Calibri"/>
                <a:hlinkClick r:id="rId2"/>
              </a:rPr>
              <a:t> </a:t>
            </a:r>
            <a:r>
              <a:rPr sz="800" spc="-10" dirty="0">
                <a:solidFill>
                  <a:srgbClr val="007FAC"/>
                </a:solidFill>
                <a:cs typeface="Calibri"/>
                <a:hlinkClick r:id="rId2"/>
              </a:rPr>
              <a:t>Minute</a:t>
            </a:r>
            <a:r>
              <a:rPr sz="800" spc="-5" dirty="0">
                <a:solidFill>
                  <a:srgbClr val="007FAC"/>
                </a:solidFill>
                <a:cs typeface="Calibri"/>
                <a:hlinkClick r:id="rId2"/>
              </a:rPr>
              <a:t> </a:t>
            </a:r>
            <a:r>
              <a:rPr sz="800" spc="-10" dirty="0">
                <a:solidFill>
                  <a:srgbClr val="007FAC"/>
                </a:solidFill>
                <a:cs typeface="Calibri"/>
                <a:hlinkClick r:id="rId2"/>
              </a:rPr>
              <a:t>4</a:t>
            </a:r>
            <a:r>
              <a:rPr sz="800" spc="-5" dirty="0">
                <a:solidFill>
                  <a:srgbClr val="007FAC"/>
                </a:solidFill>
                <a:cs typeface="Calibri"/>
                <a:hlinkClick r:id="rId2"/>
              </a:rPr>
              <a:t> (MDM4)</a:t>
            </a:r>
            <a:r>
              <a:rPr sz="800" dirty="0">
                <a:solidFill>
                  <a:srgbClr val="007FAC"/>
                </a:solidFill>
                <a:cs typeface="Calibri"/>
                <a:hlinkClick r:id="rId2"/>
              </a:rPr>
              <a:t> </a:t>
            </a:r>
            <a:r>
              <a:rPr sz="800" spc="-15" dirty="0">
                <a:solidFill>
                  <a:srgbClr val="007FAC"/>
                </a:solidFill>
                <a:cs typeface="Calibri"/>
                <a:hlinkClick r:id="rId2"/>
              </a:rPr>
              <a:t>ampli</a:t>
            </a:r>
            <a:r>
              <a:rPr sz="800" spc="-15" dirty="0">
                <a:solidFill>
                  <a:srgbClr val="007FAC"/>
                </a:solidFill>
                <a:latin typeface="Lucida Sans Unicode"/>
                <a:cs typeface="Lucida Sans Unicode"/>
                <a:hlinkClick r:id="rId2"/>
              </a:rPr>
              <a:t>fi</a:t>
            </a:r>
            <a:r>
              <a:rPr sz="800" spc="-15" dirty="0">
                <a:solidFill>
                  <a:srgbClr val="007FAC"/>
                </a:solidFill>
                <a:cs typeface="Calibri"/>
                <a:hlinkClick r:id="rId2"/>
              </a:rPr>
              <a:t>cation</a:t>
            </a:r>
            <a:r>
              <a:rPr sz="800" spc="-10" dirty="0">
                <a:solidFill>
                  <a:srgbClr val="007FAC"/>
                </a:solidFill>
                <a:cs typeface="Calibri"/>
                <a:hlinkClick r:id="rId2"/>
              </a:rPr>
              <a:t> </a:t>
            </a:r>
            <a:r>
              <a:rPr sz="800" spc="-5" dirty="0">
                <a:solidFill>
                  <a:srgbClr val="007FAC"/>
                </a:solidFill>
                <a:cs typeface="Calibri"/>
                <a:hlinkClick r:id="rId2"/>
              </a:rPr>
              <a:t>in </a:t>
            </a:r>
            <a:r>
              <a:rPr sz="800" dirty="0">
                <a:solidFill>
                  <a:srgbClr val="007FAC"/>
                </a:solidFill>
                <a:cs typeface="Calibri"/>
              </a:rPr>
              <a:t> </a:t>
            </a:r>
            <a:r>
              <a:rPr sz="800" spc="-15" dirty="0">
                <a:solidFill>
                  <a:srgbClr val="007FAC"/>
                </a:solidFill>
                <a:cs typeface="Calibri"/>
                <a:hlinkClick r:id="rId2"/>
              </a:rPr>
              <a:t>parosteal </a:t>
            </a:r>
            <a:r>
              <a:rPr sz="800" spc="-10" dirty="0">
                <a:solidFill>
                  <a:srgbClr val="007FAC"/>
                </a:solidFill>
                <a:cs typeface="Calibri"/>
                <a:hlinkClick r:id="rId2"/>
              </a:rPr>
              <a:t>and conventional </a:t>
            </a:r>
            <a:r>
              <a:rPr sz="800" spc="-15" dirty="0">
                <a:solidFill>
                  <a:srgbClr val="007FAC"/>
                </a:solidFill>
                <a:cs typeface="Calibri"/>
                <a:hlinkClick r:id="rId2"/>
              </a:rPr>
              <a:t>osteosarcoma </a:t>
            </a:r>
            <a:r>
              <a:rPr sz="800" spc="-10" dirty="0">
                <a:solidFill>
                  <a:srgbClr val="007FAC"/>
                </a:solidFill>
                <a:cs typeface="Calibri"/>
                <a:hlinkClick r:id="rId2"/>
              </a:rPr>
              <a:t>subtypes. </a:t>
            </a:r>
            <a:r>
              <a:rPr sz="800" i="1" spc="-10" dirty="0">
                <a:solidFill>
                  <a:srgbClr val="007FAC"/>
                </a:solidFill>
                <a:cs typeface="Calibri"/>
                <a:hlinkClick r:id="rId2"/>
              </a:rPr>
              <a:t>Histopathology</a:t>
            </a:r>
            <a:r>
              <a:rPr sz="800" spc="-10" dirty="0">
                <a:solidFill>
                  <a:srgbClr val="007FAC"/>
                </a:solidFill>
                <a:cs typeface="Calibri"/>
                <a:hlinkClick r:id="rId2"/>
              </a:rPr>
              <a:t>. </a:t>
            </a:r>
            <a:r>
              <a:rPr sz="800" spc="-5" dirty="0">
                <a:solidFill>
                  <a:srgbClr val="007FAC"/>
                </a:solidFill>
                <a:cs typeface="Calibri"/>
              </a:rPr>
              <a:t> </a:t>
            </a:r>
            <a:r>
              <a:rPr sz="800" spc="-10" dirty="0">
                <a:solidFill>
                  <a:srgbClr val="007FAC"/>
                </a:solidFill>
                <a:cs typeface="Calibri"/>
                <a:hlinkClick r:id="rId2"/>
              </a:rPr>
              <a:t>2012;60(2):357-359</a:t>
            </a:r>
            <a:r>
              <a:rPr sz="800" spc="-10" dirty="0">
                <a:solidFill>
                  <a:prstClr val="black"/>
                </a:solidFill>
                <a:cs typeface="Calibri"/>
              </a:rPr>
              <a:t>.</a:t>
            </a:r>
            <a:endParaRPr sz="800">
              <a:solidFill>
                <a:prstClr val="black"/>
              </a:solidFill>
              <a:cs typeface="Calibri"/>
            </a:endParaRPr>
          </a:p>
          <a:p>
            <a:pPr marL="193040" marR="5715" indent="-180975" algn="just">
              <a:lnSpc>
                <a:spcPts val="1000"/>
              </a:lnSpc>
              <a:spcBef>
                <a:spcPts val="30"/>
              </a:spcBef>
              <a:buClr>
                <a:srgbClr val="000000"/>
              </a:buClr>
              <a:buFontTx/>
              <a:buAutoNum type="arabicPeriod" startAt="22"/>
              <a:tabLst>
                <a:tab pos="193675" algn="l"/>
              </a:tabLst>
            </a:pPr>
            <a:r>
              <a:rPr sz="800" spc="-10" dirty="0">
                <a:solidFill>
                  <a:srgbClr val="007FAC"/>
                </a:solidFill>
                <a:cs typeface="Calibri"/>
                <a:hlinkClick r:id="rId3"/>
              </a:rPr>
              <a:t>Smeland S, Bielack </a:t>
            </a:r>
            <a:r>
              <a:rPr sz="800" spc="-5" dirty="0">
                <a:solidFill>
                  <a:srgbClr val="007FAC"/>
                </a:solidFill>
                <a:cs typeface="Calibri"/>
                <a:hlinkClick r:id="rId3"/>
              </a:rPr>
              <a:t>SS, </a:t>
            </a:r>
            <a:r>
              <a:rPr sz="800" spc="-10" dirty="0">
                <a:solidFill>
                  <a:srgbClr val="007FAC"/>
                </a:solidFill>
                <a:cs typeface="Calibri"/>
                <a:hlinkClick r:id="rId3"/>
              </a:rPr>
              <a:t>Whelan J, et </a:t>
            </a:r>
            <a:r>
              <a:rPr sz="800" spc="-5" dirty="0">
                <a:solidFill>
                  <a:srgbClr val="007FAC"/>
                </a:solidFill>
                <a:cs typeface="Calibri"/>
                <a:hlinkClick r:id="rId3"/>
              </a:rPr>
              <a:t>al. Survival </a:t>
            </a:r>
            <a:r>
              <a:rPr sz="800" spc="-10" dirty="0">
                <a:solidFill>
                  <a:srgbClr val="007FAC"/>
                </a:solidFill>
                <a:cs typeface="Calibri"/>
                <a:hlinkClick r:id="rId3"/>
              </a:rPr>
              <a:t>and prognosis </a:t>
            </a:r>
            <a:r>
              <a:rPr sz="800" spc="-5" dirty="0">
                <a:solidFill>
                  <a:srgbClr val="007FAC"/>
                </a:solidFill>
                <a:cs typeface="Calibri"/>
                <a:hlinkClick r:id="rId3"/>
              </a:rPr>
              <a:t>with </a:t>
            </a:r>
            <a:r>
              <a:rPr sz="800" dirty="0">
                <a:solidFill>
                  <a:srgbClr val="007FAC"/>
                </a:solidFill>
                <a:cs typeface="Calibri"/>
              </a:rPr>
              <a:t> </a:t>
            </a:r>
            <a:r>
              <a:rPr sz="800" spc="-15" dirty="0">
                <a:solidFill>
                  <a:srgbClr val="007FAC"/>
                </a:solidFill>
                <a:cs typeface="Calibri"/>
                <a:hlinkClick r:id="rId3"/>
              </a:rPr>
              <a:t>osteosarcoma:</a:t>
            </a:r>
            <a:r>
              <a:rPr sz="800" spc="-10" dirty="0">
                <a:solidFill>
                  <a:srgbClr val="007FAC"/>
                </a:solidFill>
                <a:cs typeface="Calibri"/>
                <a:hlinkClick r:id="rId3"/>
              </a:rPr>
              <a:t> outcomes</a:t>
            </a:r>
            <a:r>
              <a:rPr sz="800" spc="165" dirty="0">
                <a:solidFill>
                  <a:srgbClr val="007FAC"/>
                </a:solidFill>
                <a:cs typeface="Calibri"/>
                <a:hlinkClick r:id="rId3"/>
              </a:rPr>
              <a:t> </a:t>
            </a:r>
            <a:r>
              <a:rPr sz="800" spc="-5" dirty="0">
                <a:solidFill>
                  <a:srgbClr val="007FAC"/>
                </a:solidFill>
                <a:cs typeface="Calibri"/>
                <a:hlinkClick r:id="rId3"/>
              </a:rPr>
              <a:t>in</a:t>
            </a:r>
            <a:r>
              <a:rPr sz="800" dirty="0">
                <a:solidFill>
                  <a:srgbClr val="007FAC"/>
                </a:solidFill>
                <a:cs typeface="Calibri"/>
                <a:hlinkClick r:id="rId3"/>
              </a:rPr>
              <a:t> </a:t>
            </a:r>
            <a:r>
              <a:rPr sz="800" spc="-15" dirty="0">
                <a:solidFill>
                  <a:srgbClr val="007FAC"/>
                </a:solidFill>
                <a:cs typeface="Calibri"/>
                <a:hlinkClick r:id="rId3"/>
              </a:rPr>
              <a:t>more</a:t>
            </a:r>
            <a:r>
              <a:rPr sz="800" spc="-10" dirty="0">
                <a:solidFill>
                  <a:srgbClr val="007FAC"/>
                </a:solidFill>
                <a:cs typeface="Calibri"/>
                <a:hlinkClick r:id="rId3"/>
              </a:rPr>
              <a:t> than</a:t>
            </a:r>
            <a:r>
              <a:rPr sz="800" spc="165" dirty="0">
                <a:solidFill>
                  <a:srgbClr val="007FAC"/>
                </a:solidFill>
                <a:cs typeface="Calibri"/>
                <a:hlinkClick r:id="rId3"/>
              </a:rPr>
              <a:t> </a:t>
            </a:r>
            <a:r>
              <a:rPr sz="800" spc="-10" dirty="0">
                <a:solidFill>
                  <a:srgbClr val="007FAC"/>
                </a:solidFill>
                <a:cs typeface="Calibri"/>
                <a:hlinkClick r:id="rId3"/>
              </a:rPr>
              <a:t>2000</a:t>
            </a:r>
            <a:r>
              <a:rPr sz="800" spc="165" dirty="0">
                <a:solidFill>
                  <a:srgbClr val="007FAC"/>
                </a:solidFill>
                <a:cs typeface="Calibri"/>
                <a:hlinkClick r:id="rId3"/>
              </a:rPr>
              <a:t> </a:t>
            </a:r>
            <a:r>
              <a:rPr sz="800" spc="-10" dirty="0">
                <a:solidFill>
                  <a:srgbClr val="007FAC"/>
                </a:solidFill>
                <a:cs typeface="Calibri"/>
                <a:hlinkClick r:id="rId3"/>
              </a:rPr>
              <a:t>patients</a:t>
            </a:r>
            <a:r>
              <a:rPr sz="800" spc="165" dirty="0">
                <a:solidFill>
                  <a:srgbClr val="007FAC"/>
                </a:solidFill>
                <a:cs typeface="Calibri"/>
                <a:hlinkClick r:id="rId3"/>
              </a:rPr>
              <a:t> </a:t>
            </a:r>
            <a:r>
              <a:rPr sz="800" spc="-5" dirty="0">
                <a:solidFill>
                  <a:srgbClr val="007FAC"/>
                </a:solidFill>
                <a:cs typeface="Calibri"/>
                <a:hlinkClick r:id="rId3"/>
              </a:rPr>
              <a:t>in</a:t>
            </a:r>
            <a:r>
              <a:rPr sz="800" dirty="0">
                <a:solidFill>
                  <a:srgbClr val="007FAC"/>
                </a:solidFill>
                <a:cs typeface="Calibri"/>
                <a:hlinkClick r:id="rId3"/>
              </a:rPr>
              <a:t> </a:t>
            </a:r>
            <a:r>
              <a:rPr sz="800" spc="-10" dirty="0">
                <a:solidFill>
                  <a:srgbClr val="007FAC"/>
                </a:solidFill>
                <a:cs typeface="Calibri"/>
                <a:hlinkClick r:id="rId3"/>
              </a:rPr>
              <a:t>the </a:t>
            </a:r>
            <a:r>
              <a:rPr sz="800" spc="-5" dirty="0">
                <a:solidFill>
                  <a:srgbClr val="007FAC"/>
                </a:solidFill>
                <a:cs typeface="Calibri"/>
              </a:rPr>
              <a:t> </a:t>
            </a:r>
            <a:r>
              <a:rPr sz="800" spc="-10" dirty="0">
                <a:solidFill>
                  <a:srgbClr val="007FAC"/>
                </a:solidFill>
                <a:cs typeface="Calibri"/>
                <a:hlinkClick r:id="rId3"/>
              </a:rPr>
              <a:t>EURAMOS-1</a:t>
            </a:r>
            <a:r>
              <a:rPr sz="800" spc="140" dirty="0">
                <a:solidFill>
                  <a:srgbClr val="007FAC"/>
                </a:solidFill>
                <a:cs typeface="Calibri"/>
                <a:hlinkClick r:id="rId3"/>
              </a:rPr>
              <a:t> </a:t>
            </a:r>
            <a:r>
              <a:rPr sz="800" spc="-10" dirty="0">
                <a:solidFill>
                  <a:srgbClr val="007FAC"/>
                </a:solidFill>
                <a:cs typeface="Calibri"/>
                <a:hlinkClick r:id="rId3"/>
              </a:rPr>
              <a:t>(European</a:t>
            </a:r>
            <a:r>
              <a:rPr sz="800" spc="135" dirty="0">
                <a:solidFill>
                  <a:srgbClr val="007FAC"/>
                </a:solidFill>
                <a:cs typeface="Calibri"/>
                <a:hlinkClick r:id="rId3"/>
              </a:rPr>
              <a:t> </a:t>
            </a:r>
            <a:r>
              <a:rPr sz="800" spc="-10" dirty="0">
                <a:solidFill>
                  <a:srgbClr val="007FAC"/>
                </a:solidFill>
                <a:cs typeface="Calibri"/>
                <a:hlinkClick r:id="rId3"/>
              </a:rPr>
              <a:t>and</a:t>
            </a:r>
            <a:r>
              <a:rPr sz="800" spc="145" dirty="0">
                <a:solidFill>
                  <a:srgbClr val="007FAC"/>
                </a:solidFill>
                <a:cs typeface="Calibri"/>
                <a:hlinkClick r:id="rId3"/>
              </a:rPr>
              <a:t> </a:t>
            </a:r>
            <a:r>
              <a:rPr sz="800" spc="-10" dirty="0">
                <a:solidFill>
                  <a:srgbClr val="007FAC"/>
                </a:solidFill>
                <a:cs typeface="Calibri"/>
                <a:hlinkClick r:id="rId3"/>
              </a:rPr>
              <a:t>American</a:t>
            </a:r>
            <a:r>
              <a:rPr sz="800" spc="130" dirty="0">
                <a:solidFill>
                  <a:srgbClr val="007FAC"/>
                </a:solidFill>
                <a:cs typeface="Calibri"/>
                <a:hlinkClick r:id="rId3"/>
              </a:rPr>
              <a:t> </a:t>
            </a:r>
            <a:r>
              <a:rPr sz="800" spc="-15" dirty="0">
                <a:solidFill>
                  <a:srgbClr val="007FAC"/>
                </a:solidFill>
                <a:cs typeface="Calibri"/>
                <a:hlinkClick r:id="rId3"/>
              </a:rPr>
              <a:t>Osteosarcoma</a:t>
            </a:r>
            <a:r>
              <a:rPr sz="800" spc="140" dirty="0">
                <a:solidFill>
                  <a:srgbClr val="007FAC"/>
                </a:solidFill>
                <a:cs typeface="Calibri"/>
                <a:hlinkClick r:id="rId3"/>
              </a:rPr>
              <a:t> </a:t>
            </a:r>
            <a:r>
              <a:rPr sz="800" spc="-5" dirty="0">
                <a:solidFill>
                  <a:srgbClr val="007FAC"/>
                </a:solidFill>
                <a:cs typeface="Calibri"/>
                <a:hlinkClick r:id="rId3"/>
              </a:rPr>
              <a:t>Study)</a:t>
            </a:r>
            <a:r>
              <a:rPr sz="800" spc="130" dirty="0">
                <a:solidFill>
                  <a:srgbClr val="007FAC"/>
                </a:solidFill>
                <a:cs typeface="Calibri"/>
                <a:hlinkClick r:id="rId3"/>
              </a:rPr>
              <a:t> </a:t>
            </a:r>
            <a:r>
              <a:rPr sz="800" spc="-10" dirty="0">
                <a:solidFill>
                  <a:srgbClr val="007FAC"/>
                </a:solidFill>
                <a:cs typeface="Calibri"/>
                <a:hlinkClick r:id="rId3"/>
              </a:rPr>
              <a:t>cohort.</a:t>
            </a:r>
            <a:endParaRPr sz="800">
              <a:solidFill>
                <a:prstClr val="black"/>
              </a:solidFill>
              <a:cs typeface="Calibri"/>
            </a:endParaRPr>
          </a:p>
          <a:p>
            <a:pPr marL="193040" algn="just">
              <a:lnSpc>
                <a:spcPts val="950"/>
              </a:lnSpc>
            </a:pPr>
            <a:r>
              <a:rPr sz="800" i="1" spc="-10" dirty="0">
                <a:solidFill>
                  <a:srgbClr val="007FAC"/>
                </a:solidFill>
                <a:cs typeface="Calibri"/>
                <a:hlinkClick r:id="rId3"/>
              </a:rPr>
              <a:t>Eur</a:t>
            </a:r>
            <a:r>
              <a:rPr sz="800" i="1" spc="65" dirty="0">
                <a:solidFill>
                  <a:srgbClr val="007FAC"/>
                </a:solidFill>
                <a:cs typeface="Calibri"/>
                <a:hlinkClick r:id="rId3"/>
              </a:rPr>
              <a:t> </a:t>
            </a:r>
            <a:r>
              <a:rPr sz="800" i="1" spc="-10" dirty="0">
                <a:solidFill>
                  <a:srgbClr val="007FAC"/>
                </a:solidFill>
                <a:cs typeface="Calibri"/>
                <a:hlinkClick r:id="rId3"/>
              </a:rPr>
              <a:t>J</a:t>
            </a:r>
            <a:r>
              <a:rPr sz="800" i="1" spc="70" dirty="0">
                <a:solidFill>
                  <a:srgbClr val="007FAC"/>
                </a:solidFill>
                <a:cs typeface="Calibri"/>
                <a:hlinkClick r:id="rId3"/>
              </a:rPr>
              <a:t> </a:t>
            </a:r>
            <a:r>
              <a:rPr sz="800" i="1" spc="-20" dirty="0">
                <a:solidFill>
                  <a:srgbClr val="007FAC"/>
                </a:solidFill>
                <a:cs typeface="Calibri"/>
                <a:hlinkClick r:id="rId3"/>
              </a:rPr>
              <a:t>Cancer</a:t>
            </a:r>
            <a:r>
              <a:rPr sz="800" spc="-20" dirty="0">
                <a:solidFill>
                  <a:srgbClr val="007FAC"/>
                </a:solidFill>
                <a:cs typeface="Calibri"/>
                <a:hlinkClick r:id="rId3"/>
              </a:rPr>
              <a:t>.</a:t>
            </a:r>
            <a:r>
              <a:rPr sz="800" spc="70" dirty="0">
                <a:solidFill>
                  <a:srgbClr val="007FAC"/>
                </a:solidFill>
                <a:cs typeface="Calibri"/>
                <a:hlinkClick r:id="rId3"/>
              </a:rPr>
              <a:t> </a:t>
            </a:r>
            <a:r>
              <a:rPr sz="800" spc="-10" dirty="0">
                <a:solidFill>
                  <a:srgbClr val="007FAC"/>
                </a:solidFill>
                <a:cs typeface="Calibri"/>
                <a:hlinkClick r:id="rId3"/>
              </a:rPr>
              <a:t>2019;109:36-50</a:t>
            </a:r>
            <a:r>
              <a:rPr sz="800" spc="-10" dirty="0">
                <a:solidFill>
                  <a:prstClr val="black"/>
                </a:solidFill>
                <a:cs typeface="Calibri"/>
              </a:rPr>
              <a:t>.</a:t>
            </a:r>
            <a:endParaRPr sz="800">
              <a:solidFill>
                <a:prstClr val="black"/>
              </a:solidFill>
              <a:cs typeface="Calibri"/>
            </a:endParaRPr>
          </a:p>
          <a:p>
            <a:pPr marL="193040" marR="5715" indent="-180975" algn="just">
              <a:lnSpc>
                <a:spcPct val="103800"/>
              </a:lnSpc>
              <a:buFont typeface="Calibri"/>
              <a:buAutoNum type="arabicPeriod" startAt="24"/>
              <a:tabLst>
                <a:tab pos="193675" algn="l"/>
              </a:tabLst>
            </a:pPr>
            <a:r>
              <a:rPr sz="800" spc="-10" dirty="0">
                <a:solidFill>
                  <a:srgbClr val="007FAC"/>
                </a:solidFill>
                <a:cs typeface="Calibri"/>
                <a:hlinkClick r:id="rId4"/>
              </a:rPr>
              <a:t>Marina NM, Smeland S, Bielack </a:t>
            </a:r>
            <a:r>
              <a:rPr sz="800" spc="-5" dirty="0">
                <a:solidFill>
                  <a:srgbClr val="007FAC"/>
                </a:solidFill>
                <a:cs typeface="Calibri"/>
                <a:hlinkClick r:id="rId4"/>
              </a:rPr>
              <a:t>SS, </a:t>
            </a:r>
            <a:r>
              <a:rPr sz="800" spc="-10" dirty="0">
                <a:solidFill>
                  <a:srgbClr val="007FAC"/>
                </a:solidFill>
                <a:cs typeface="Calibri"/>
                <a:hlinkClick r:id="rId4"/>
              </a:rPr>
              <a:t>et </a:t>
            </a:r>
            <a:r>
              <a:rPr sz="800" spc="-5" dirty="0">
                <a:solidFill>
                  <a:srgbClr val="007FAC"/>
                </a:solidFill>
                <a:cs typeface="Calibri"/>
                <a:hlinkClick r:id="rId4"/>
              </a:rPr>
              <a:t>al. </a:t>
            </a:r>
            <a:r>
              <a:rPr sz="800" spc="-10" dirty="0">
                <a:solidFill>
                  <a:srgbClr val="007FAC"/>
                </a:solidFill>
                <a:cs typeface="Calibri"/>
                <a:hlinkClick r:id="rId4"/>
              </a:rPr>
              <a:t>Comparison of MAPIE versus </a:t>
            </a:r>
            <a:r>
              <a:rPr sz="800" spc="-5" dirty="0">
                <a:solidFill>
                  <a:srgbClr val="007FAC"/>
                </a:solidFill>
                <a:cs typeface="Calibri"/>
              </a:rPr>
              <a:t> </a:t>
            </a:r>
            <a:r>
              <a:rPr sz="800" spc="-10" dirty="0">
                <a:solidFill>
                  <a:srgbClr val="007FAC"/>
                </a:solidFill>
                <a:cs typeface="Calibri"/>
                <a:hlinkClick r:id="rId4"/>
              </a:rPr>
              <a:t>MAP </a:t>
            </a:r>
            <a:r>
              <a:rPr sz="800" spc="-5" dirty="0">
                <a:solidFill>
                  <a:srgbClr val="007FAC"/>
                </a:solidFill>
                <a:cs typeface="Calibri"/>
                <a:hlinkClick r:id="rId4"/>
              </a:rPr>
              <a:t>in </a:t>
            </a:r>
            <a:r>
              <a:rPr sz="800" spc="-10" dirty="0">
                <a:solidFill>
                  <a:srgbClr val="007FAC"/>
                </a:solidFill>
                <a:cs typeface="Calibri"/>
                <a:hlinkClick r:id="rId4"/>
              </a:rPr>
              <a:t>patients </a:t>
            </a:r>
            <a:r>
              <a:rPr sz="800" spc="-5" dirty="0">
                <a:solidFill>
                  <a:srgbClr val="007FAC"/>
                </a:solidFill>
                <a:cs typeface="Calibri"/>
                <a:hlinkClick r:id="rId4"/>
              </a:rPr>
              <a:t>with </a:t>
            </a:r>
            <a:r>
              <a:rPr sz="800" spc="-15" dirty="0">
                <a:solidFill>
                  <a:srgbClr val="007FAC"/>
                </a:solidFill>
                <a:cs typeface="Calibri"/>
                <a:hlinkClick r:id="rId4"/>
              </a:rPr>
              <a:t>a </a:t>
            </a:r>
            <a:r>
              <a:rPr sz="800" spc="-10" dirty="0">
                <a:solidFill>
                  <a:srgbClr val="007FAC"/>
                </a:solidFill>
                <a:cs typeface="Calibri"/>
                <a:hlinkClick r:id="rId4"/>
              </a:rPr>
              <a:t>poor response </a:t>
            </a:r>
            <a:r>
              <a:rPr sz="800" spc="-5" dirty="0">
                <a:solidFill>
                  <a:srgbClr val="007FAC"/>
                </a:solidFill>
                <a:cs typeface="Calibri"/>
                <a:hlinkClick r:id="rId4"/>
              </a:rPr>
              <a:t>to </a:t>
            </a:r>
            <a:r>
              <a:rPr sz="800" spc="-10" dirty="0">
                <a:solidFill>
                  <a:srgbClr val="007FAC"/>
                </a:solidFill>
                <a:cs typeface="Calibri"/>
                <a:hlinkClick r:id="rId4"/>
              </a:rPr>
              <a:t>preoperative chemotherapy </a:t>
            </a:r>
            <a:r>
              <a:rPr sz="800" spc="-5" dirty="0">
                <a:solidFill>
                  <a:srgbClr val="007FAC"/>
                </a:solidFill>
                <a:cs typeface="Calibri"/>
              </a:rPr>
              <a:t> </a:t>
            </a:r>
            <a:r>
              <a:rPr sz="800" spc="-15" dirty="0">
                <a:solidFill>
                  <a:srgbClr val="007FAC"/>
                </a:solidFill>
                <a:cs typeface="Calibri"/>
                <a:hlinkClick r:id="rId4"/>
              </a:rPr>
              <a:t>for</a:t>
            </a:r>
            <a:r>
              <a:rPr sz="800" spc="-10" dirty="0">
                <a:solidFill>
                  <a:srgbClr val="007FAC"/>
                </a:solidFill>
                <a:cs typeface="Calibri"/>
                <a:hlinkClick r:id="rId4"/>
              </a:rPr>
              <a:t> newly</a:t>
            </a:r>
            <a:r>
              <a:rPr sz="800" spc="-5" dirty="0">
                <a:solidFill>
                  <a:srgbClr val="007FAC"/>
                </a:solidFill>
                <a:cs typeface="Calibri"/>
                <a:hlinkClick r:id="rId4"/>
              </a:rPr>
              <a:t> </a:t>
            </a:r>
            <a:r>
              <a:rPr sz="800" spc="-10" dirty="0">
                <a:solidFill>
                  <a:srgbClr val="007FAC"/>
                </a:solidFill>
                <a:cs typeface="Calibri"/>
                <a:hlinkClick r:id="rId4"/>
              </a:rPr>
              <a:t>diagnosed</a:t>
            </a:r>
            <a:r>
              <a:rPr sz="800" spc="-5" dirty="0">
                <a:solidFill>
                  <a:srgbClr val="007FAC"/>
                </a:solidFill>
                <a:cs typeface="Calibri"/>
                <a:hlinkClick r:id="rId4"/>
              </a:rPr>
              <a:t> </a:t>
            </a:r>
            <a:r>
              <a:rPr sz="800" spc="-10" dirty="0">
                <a:solidFill>
                  <a:srgbClr val="007FAC"/>
                </a:solidFill>
                <a:cs typeface="Calibri"/>
                <a:hlinkClick r:id="rId4"/>
              </a:rPr>
              <a:t>high-grade</a:t>
            </a:r>
            <a:r>
              <a:rPr sz="800" spc="-5" dirty="0">
                <a:solidFill>
                  <a:srgbClr val="007FAC"/>
                </a:solidFill>
                <a:cs typeface="Calibri"/>
                <a:hlinkClick r:id="rId4"/>
              </a:rPr>
              <a:t> </a:t>
            </a:r>
            <a:r>
              <a:rPr sz="800" spc="-15" dirty="0">
                <a:solidFill>
                  <a:srgbClr val="007FAC"/>
                </a:solidFill>
                <a:cs typeface="Calibri"/>
                <a:hlinkClick r:id="rId4"/>
              </a:rPr>
              <a:t>osteosarcoma</a:t>
            </a:r>
            <a:r>
              <a:rPr sz="800" spc="-10" dirty="0">
                <a:solidFill>
                  <a:srgbClr val="007FAC"/>
                </a:solidFill>
                <a:cs typeface="Calibri"/>
                <a:hlinkClick r:id="rId4"/>
              </a:rPr>
              <a:t> (EURAMOS-1):</a:t>
            </a:r>
            <a:r>
              <a:rPr sz="800" spc="-5" dirty="0">
                <a:solidFill>
                  <a:srgbClr val="007FAC"/>
                </a:solidFill>
                <a:cs typeface="Calibri"/>
                <a:hlinkClick r:id="rId4"/>
              </a:rPr>
              <a:t> </a:t>
            </a:r>
            <a:r>
              <a:rPr sz="800" spc="-10" dirty="0">
                <a:solidFill>
                  <a:srgbClr val="007FAC"/>
                </a:solidFill>
                <a:cs typeface="Calibri"/>
                <a:hlinkClick r:id="rId4"/>
              </a:rPr>
              <a:t>an </a:t>
            </a:r>
            <a:r>
              <a:rPr sz="800" spc="-5" dirty="0">
                <a:solidFill>
                  <a:srgbClr val="007FAC"/>
                </a:solidFill>
                <a:cs typeface="Calibri"/>
              </a:rPr>
              <a:t> </a:t>
            </a:r>
            <a:r>
              <a:rPr sz="800" spc="-10" dirty="0">
                <a:solidFill>
                  <a:srgbClr val="007FAC"/>
                </a:solidFill>
                <a:cs typeface="Calibri"/>
                <a:hlinkClick r:id="rId4"/>
              </a:rPr>
              <a:t>open-label, international, randomised controlled </a:t>
            </a:r>
            <a:r>
              <a:rPr sz="800" spc="-5" dirty="0">
                <a:solidFill>
                  <a:srgbClr val="007FAC"/>
                </a:solidFill>
                <a:cs typeface="Calibri"/>
                <a:hlinkClick r:id="rId4"/>
              </a:rPr>
              <a:t>trial. </a:t>
            </a:r>
            <a:r>
              <a:rPr sz="800" i="1" spc="-10" dirty="0">
                <a:solidFill>
                  <a:srgbClr val="007FAC"/>
                </a:solidFill>
                <a:cs typeface="Calibri"/>
                <a:hlinkClick r:id="rId4"/>
              </a:rPr>
              <a:t>Lancet Oncol</a:t>
            </a:r>
            <a:r>
              <a:rPr sz="800" spc="-10" dirty="0">
                <a:solidFill>
                  <a:srgbClr val="007FAC"/>
                </a:solidFill>
                <a:cs typeface="Calibri"/>
                <a:hlinkClick r:id="rId4"/>
              </a:rPr>
              <a:t>. </a:t>
            </a:r>
            <a:r>
              <a:rPr sz="800" spc="-5" dirty="0">
                <a:solidFill>
                  <a:srgbClr val="007FAC"/>
                </a:solidFill>
                <a:cs typeface="Calibri"/>
              </a:rPr>
              <a:t> </a:t>
            </a:r>
            <a:r>
              <a:rPr sz="800" spc="-10" dirty="0">
                <a:solidFill>
                  <a:srgbClr val="007FAC"/>
                </a:solidFill>
                <a:cs typeface="Calibri"/>
                <a:hlinkClick r:id="rId4"/>
              </a:rPr>
              <a:t>2016;17(10):1396-1408</a:t>
            </a:r>
            <a:r>
              <a:rPr sz="800" spc="-10" dirty="0">
                <a:solidFill>
                  <a:prstClr val="black"/>
                </a:solidFill>
                <a:cs typeface="Calibri"/>
              </a:rPr>
              <a:t>.</a:t>
            </a:r>
            <a:endParaRPr sz="800">
              <a:solidFill>
                <a:prstClr val="black"/>
              </a:solidFill>
              <a:cs typeface="Calibri"/>
            </a:endParaRPr>
          </a:p>
          <a:p>
            <a:pPr marL="193040" marR="5715" indent="-180975" algn="just">
              <a:lnSpc>
                <a:spcPct val="103600"/>
              </a:lnSpc>
              <a:spcBef>
                <a:spcPts val="5"/>
              </a:spcBef>
              <a:buClr>
                <a:srgbClr val="000000"/>
              </a:buClr>
              <a:buFontTx/>
              <a:buAutoNum type="arabicPeriod" startAt="24"/>
              <a:tabLst>
                <a:tab pos="187325" algn="l"/>
              </a:tabLst>
            </a:pPr>
            <a:r>
              <a:rPr sz="800" spc="-10" dirty="0">
                <a:solidFill>
                  <a:srgbClr val="007FAC"/>
                </a:solidFill>
                <a:cs typeface="Calibri"/>
                <a:hlinkClick r:id="rId5"/>
              </a:rPr>
              <a:t>Whelan JS, Bielack </a:t>
            </a:r>
            <a:r>
              <a:rPr sz="800" spc="-5" dirty="0">
                <a:solidFill>
                  <a:srgbClr val="007FAC"/>
                </a:solidFill>
                <a:cs typeface="Calibri"/>
                <a:hlinkClick r:id="rId5"/>
              </a:rPr>
              <a:t>SS, </a:t>
            </a:r>
            <a:r>
              <a:rPr sz="800" spc="-10" dirty="0">
                <a:solidFill>
                  <a:srgbClr val="007FAC"/>
                </a:solidFill>
                <a:cs typeface="Calibri"/>
                <a:hlinkClick r:id="rId5"/>
              </a:rPr>
              <a:t>Marina N, et </a:t>
            </a:r>
            <a:r>
              <a:rPr sz="800" spc="-5" dirty="0">
                <a:solidFill>
                  <a:srgbClr val="007FAC"/>
                </a:solidFill>
                <a:cs typeface="Calibri"/>
                <a:hlinkClick r:id="rId5"/>
              </a:rPr>
              <a:t>al. </a:t>
            </a:r>
            <a:r>
              <a:rPr sz="800" spc="-10" dirty="0">
                <a:solidFill>
                  <a:srgbClr val="007FAC"/>
                </a:solidFill>
                <a:cs typeface="Calibri"/>
                <a:hlinkClick r:id="rId5"/>
              </a:rPr>
              <a:t>EURAMOS-1, an international </a:t>
            </a:r>
            <a:r>
              <a:rPr sz="800" spc="-5" dirty="0">
                <a:solidFill>
                  <a:srgbClr val="007FAC"/>
                </a:solidFill>
                <a:cs typeface="Calibri"/>
              </a:rPr>
              <a:t> </a:t>
            </a:r>
            <a:r>
              <a:rPr sz="800" spc="-10" dirty="0">
                <a:solidFill>
                  <a:srgbClr val="007FAC"/>
                </a:solidFill>
                <a:cs typeface="Calibri"/>
                <a:hlinkClick r:id="rId5"/>
              </a:rPr>
              <a:t>randomised study </a:t>
            </a:r>
            <a:r>
              <a:rPr sz="800" spc="-15" dirty="0">
                <a:solidFill>
                  <a:srgbClr val="007FAC"/>
                </a:solidFill>
                <a:cs typeface="Calibri"/>
                <a:hlinkClick r:id="rId5"/>
              </a:rPr>
              <a:t>for </a:t>
            </a:r>
            <a:r>
              <a:rPr sz="800" spc="-10" dirty="0">
                <a:solidFill>
                  <a:srgbClr val="007FAC"/>
                </a:solidFill>
                <a:cs typeface="Calibri"/>
                <a:hlinkClick r:id="rId5"/>
              </a:rPr>
              <a:t>osteosarcoma: results from pre-randomisation </a:t>
            </a:r>
            <a:r>
              <a:rPr sz="800" spc="-5" dirty="0">
                <a:solidFill>
                  <a:srgbClr val="007FAC"/>
                </a:solidFill>
                <a:cs typeface="Calibri"/>
              </a:rPr>
              <a:t> </a:t>
            </a:r>
            <a:r>
              <a:rPr sz="800" spc="-10" dirty="0">
                <a:solidFill>
                  <a:srgbClr val="007FAC"/>
                </a:solidFill>
                <a:cs typeface="Calibri"/>
                <a:hlinkClick r:id="rId5"/>
              </a:rPr>
              <a:t>treatment.</a:t>
            </a:r>
            <a:r>
              <a:rPr sz="800" spc="75" dirty="0">
                <a:solidFill>
                  <a:srgbClr val="007FAC"/>
                </a:solidFill>
                <a:cs typeface="Calibri"/>
                <a:hlinkClick r:id="rId5"/>
              </a:rPr>
              <a:t> </a:t>
            </a:r>
            <a:r>
              <a:rPr sz="800" i="1" spc="-10" dirty="0">
                <a:solidFill>
                  <a:srgbClr val="007FAC"/>
                </a:solidFill>
                <a:cs typeface="Calibri"/>
                <a:hlinkClick r:id="rId5"/>
              </a:rPr>
              <a:t>Ann</a:t>
            </a:r>
            <a:r>
              <a:rPr sz="800" i="1" spc="80" dirty="0">
                <a:solidFill>
                  <a:srgbClr val="007FAC"/>
                </a:solidFill>
                <a:cs typeface="Calibri"/>
                <a:hlinkClick r:id="rId5"/>
              </a:rPr>
              <a:t> </a:t>
            </a:r>
            <a:r>
              <a:rPr sz="800" i="1" spc="-10" dirty="0">
                <a:solidFill>
                  <a:srgbClr val="007FAC"/>
                </a:solidFill>
                <a:cs typeface="Calibri"/>
                <a:hlinkClick r:id="rId5"/>
              </a:rPr>
              <a:t>Oncol</a:t>
            </a:r>
            <a:r>
              <a:rPr sz="800" spc="-10" dirty="0">
                <a:solidFill>
                  <a:srgbClr val="007FAC"/>
                </a:solidFill>
                <a:cs typeface="Calibri"/>
                <a:hlinkClick r:id="rId5"/>
              </a:rPr>
              <a:t>.</a:t>
            </a:r>
            <a:r>
              <a:rPr sz="800" spc="75" dirty="0">
                <a:solidFill>
                  <a:srgbClr val="007FAC"/>
                </a:solidFill>
                <a:cs typeface="Calibri"/>
                <a:hlinkClick r:id="rId5"/>
              </a:rPr>
              <a:t> </a:t>
            </a:r>
            <a:r>
              <a:rPr sz="800" spc="-10" dirty="0">
                <a:solidFill>
                  <a:srgbClr val="007FAC"/>
                </a:solidFill>
                <a:cs typeface="Calibri"/>
                <a:hlinkClick r:id="rId5"/>
              </a:rPr>
              <a:t>2015;26(2):407-414</a:t>
            </a:r>
            <a:r>
              <a:rPr sz="800" spc="-10" dirty="0">
                <a:solidFill>
                  <a:prstClr val="black"/>
                </a:solidFill>
                <a:cs typeface="Calibri"/>
              </a:rPr>
              <a:t>.</a:t>
            </a:r>
            <a:endParaRPr sz="800">
              <a:solidFill>
                <a:prstClr val="black"/>
              </a:solidFill>
              <a:cs typeface="Calibri"/>
            </a:endParaRPr>
          </a:p>
          <a:p>
            <a:pPr marL="193040" marR="5715" indent="-180975" algn="just">
              <a:lnSpc>
                <a:spcPct val="103800"/>
              </a:lnSpc>
              <a:buClr>
                <a:srgbClr val="000000"/>
              </a:buClr>
              <a:buFontTx/>
              <a:buAutoNum type="arabicPeriod" startAt="24"/>
              <a:tabLst>
                <a:tab pos="193675" algn="l"/>
              </a:tabLst>
            </a:pPr>
            <a:r>
              <a:rPr sz="800" spc="-10" dirty="0">
                <a:solidFill>
                  <a:srgbClr val="007FAC"/>
                </a:solidFill>
                <a:cs typeface="Calibri"/>
                <a:hlinkClick r:id="rId6"/>
              </a:rPr>
              <a:t>Ferrari S, Smeland S, Mercuri M, et </a:t>
            </a:r>
            <a:r>
              <a:rPr sz="800" spc="-5" dirty="0">
                <a:solidFill>
                  <a:srgbClr val="007FAC"/>
                </a:solidFill>
                <a:cs typeface="Calibri"/>
                <a:hlinkClick r:id="rId6"/>
              </a:rPr>
              <a:t>al. </a:t>
            </a:r>
            <a:r>
              <a:rPr sz="800" spc="-10" dirty="0">
                <a:solidFill>
                  <a:srgbClr val="007FAC"/>
                </a:solidFill>
                <a:cs typeface="Calibri"/>
                <a:hlinkClick r:id="rId6"/>
              </a:rPr>
              <a:t>Neoadjuvant chemotherapy </a:t>
            </a:r>
            <a:r>
              <a:rPr sz="800" spc="-5" dirty="0">
                <a:solidFill>
                  <a:srgbClr val="007FAC"/>
                </a:solidFill>
                <a:cs typeface="Calibri"/>
              </a:rPr>
              <a:t> </a:t>
            </a:r>
            <a:r>
              <a:rPr sz="800" spc="-5" dirty="0">
                <a:solidFill>
                  <a:srgbClr val="007FAC"/>
                </a:solidFill>
                <a:cs typeface="Calibri"/>
                <a:hlinkClick r:id="rId6"/>
              </a:rPr>
              <a:t>with</a:t>
            </a:r>
            <a:r>
              <a:rPr sz="800" dirty="0">
                <a:solidFill>
                  <a:srgbClr val="007FAC"/>
                </a:solidFill>
                <a:cs typeface="Calibri"/>
                <a:hlinkClick r:id="rId6"/>
              </a:rPr>
              <a:t> </a:t>
            </a:r>
            <a:r>
              <a:rPr sz="800" spc="-10" dirty="0">
                <a:solidFill>
                  <a:srgbClr val="007FAC"/>
                </a:solidFill>
                <a:cs typeface="Calibri"/>
                <a:hlinkClick r:id="rId6"/>
              </a:rPr>
              <a:t>high-dose</a:t>
            </a:r>
            <a:r>
              <a:rPr sz="800" spc="-5" dirty="0">
                <a:solidFill>
                  <a:srgbClr val="007FAC"/>
                </a:solidFill>
                <a:cs typeface="Calibri"/>
                <a:hlinkClick r:id="rId6"/>
              </a:rPr>
              <a:t> </a:t>
            </a:r>
            <a:r>
              <a:rPr sz="800" spc="-10" dirty="0">
                <a:solidFill>
                  <a:srgbClr val="007FAC"/>
                </a:solidFill>
                <a:cs typeface="Calibri"/>
                <a:hlinkClick r:id="rId6"/>
              </a:rPr>
              <a:t>Ifosfamide,</a:t>
            </a:r>
            <a:r>
              <a:rPr sz="800" spc="-5" dirty="0">
                <a:solidFill>
                  <a:srgbClr val="007FAC"/>
                </a:solidFill>
                <a:cs typeface="Calibri"/>
                <a:hlinkClick r:id="rId6"/>
              </a:rPr>
              <a:t> </a:t>
            </a:r>
            <a:r>
              <a:rPr sz="800" spc="-10" dirty="0">
                <a:solidFill>
                  <a:srgbClr val="007FAC"/>
                </a:solidFill>
                <a:cs typeface="Calibri"/>
                <a:hlinkClick r:id="rId6"/>
              </a:rPr>
              <a:t>high-dose</a:t>
            </a:r>
            <a:r>
              <a:rPr sz="800" spc="-5" dirty="0">
                <a:solidFill>
                  <a:srgbClr val="007FAC"/>
                </a:solidFill>
                <a:cs typeface="Calibri"/>
                <a:hlinkClick r:id="rId6"/>
              </a:rPr>
              <a:t> </a:t>
            </a:r>
            <a:r>
              <a:rPr sz="800" spc="-10" dirty="0">
                <a:solidFill>
                  <a:srgbClr val="007FAC"/>
                </a:solidFill>
                <a:cs typeface="Calibri"/>
                <a:hlinkClick r:id="rId6"/>
              </a:rPr>
              <a:t>methotrexate,</a:t>
            </a:r>
            <a:r>
              <a:rPr sz="800" spc="-5" dirty="0">
                <a:solidFill>
                  <a:srgbClr val="007FAC"/>
                </a:solidFill>
                <a:cs typeface="Calibri"/>
                <a:hlinkClick r:id="rId6"/>
              </a:rPr>
              <a:t> cisplatin,</a:t>
            </a:r>
            <a:r>
              <a:rPr sz="800" dirty="0">
                <a:solidFill>
                  <a:srgbClr val="007FAC"/>
                </a:solidFill>
                <a:cs typeface="Calibri"/>
                <a:hlinkClick r:id="rId6"/>
              </a:rPr>
              <a:t> </a:t>
            </a:r>
            <a:r>
              <a:rPr sz="800" spc="-10" dirty="0">
                <a:solidFill>
                  <a:srgbClr val="007FAC"/>
                </a:solidFill>
                <a:cs typeface="Calibri"/>
                <a:hlinkClick r:id="rId6"/>
              </a:rPr>
              <a:t>and </a:t>
            </a:r>
            <a:r>
              <a:rPr sz="800" spc="-5" dirty="0">
                <a:solidFill>
                  <a:srgbClr val="007FAC"/>
                </a:solidFill>
                <a:cs typeface="Calibri"/>
              </a:rPr>
              <a:t> </a:t>
            </a:r>
            <a:r>
              <a:rPr sz="800" spc="-10" dirty="0">
                <a:solidFill>
                  <a:srgbClr val="007FAC"/>
                </a:solidFill>
                <a:cs typeface="Calibri"/>
                <a:hlinkClick r:id="rId6"/>
              </a:rPr>
              <a:t>doxorubicin </a:t>
            </a:r>
            <a:r>
              <a:rPr sz="800" spc="-15" dirty="0">
                <a:solidFill>
                  <a:srgbClr val="007FAC"/>
                </a:solidFill>
                <a:cs typeface="Calibri"/>
                <a:hlinkClick r:id="rId6"/>
              </a:rPr>
              <a:t>for </a:t>
            </a:r>
            <a:r>
              <a:rPr sz="800" spc="-10" dirty="0">
                <a:solidFill>
                  <a:srgbClr val="007FAC"/>
                </a:solidFill>
                <a:cs typeface="Calibri"/>
                <a:hlinkClick r:id="rId6"/>
              </a:rPr>
              <a:t>patients </a:t>
            </a:r>
            <a:r>
              <a:rPr sz="800" spc="-5" dirty="0">
                <a:solidFill>
                  <a:srgbClr val="007FAC"/>
                </a:solidFill>
                <a:cs typeface="Calibri"/>
                <a:hlinkClick r:id="rId6"/>
              </a:rPr>
              <a:t>with </a:t>
            </a:r>
            <a:r>
              <a:rPr sz="800" spc="-10" dirty="0">
                <a:solidFill>
                  <a:srgbClr val="007FAC"/>
                </a:solidFill>
                <a:cs typeface="Calibri"/>
                <a:hlinkClick r:id="rId6"/>
              </a:rPr>
              <a:t>localized </a:t>
            </a:r>
            <a:r>
              <a:rPr sz="800" spc="-15" dirty="0">
                <a:solidFill>
                  <a:srgbClr val="007FAC"/>
                </a:solidFill>
                <a:cs typeface="Calibri"/>
                <a:hlinkClick r:id="rId6"/>
              </a:rPr>
              <a:t>osteosarcoma </a:t>
            </a:r>
            <a:r>
              <a:rPr sz="800" spc="-10" dirty="0">
                <a:solidFill>
                  <a:srgbClr val="007FAC"/>
                </a:solidFill>
                <a:cs typeface="Calibri"/>
                <a:hlinkClick r:id="rId6"/>
              </a:rPr>
              <a:t>of the extrem- </a:t>
            </a:r>
            <a:r>
              <a:rPr sz="800" spc="-5" dirty="0">
                <a:solidFill>
                  <a:srgbClr val="007FAC"/>
                </a:solidFill>
                <a:cs typeface="Calibri"/>
              </a:rPr>
              <a:t> </a:t>
            </a:r>
            <a:r>
              <a:rPr sz="800" spc="-5" dirty="0">
                <a:solidFill>
                  <a:srgbClr val="007FAC"/>
                </a:solidFill>
                <a:cs typeface="Calibri"/>
                <a:hlinkClick r:id="rId6"/>
              </a:rPr>
              <a:t>ity:</a:t>
            </a:r>
            <a:r>
              <a:rPr sz="800" spc="145" dirty="0">
                <a:solidFill>
                  <a:srgbClr val="007FAC"/>
                </a:solidFill>
                <a:cs typeface="Calibri"/>
                <a:hlinkClick r:id="rId6"/>
              </a:rPr>
              <a:t> </a:t>
            </a:r>
            <a:r>
              <a:rPr sz="800" spc="-15" dirty="0">
                <a:solidFill>
                  <a:srgbClr val="007FAC"/>
                </a:solidFill>
                <a:cs typeface="Calibri"/>
                <a:hlinkClick r:id="rId6"/>
              </a:rPr>
              <a:t>a</a:t>
            </a:r>
            <a:r>
              <a:rPr sz="800" spc="145" dirty="0">
                <a:solidFill>
                  <a:srgbClr val="007FAC"/>
                </a:solidFill>
                <a:cs typeface="Calibri"/>
                <a:hlinkClick r:id="rId6"/>
              </a:rPr>
              <a:t> </a:t>
            </a:r>
            <a:r>
              <a:rPr sz="800" spc="-10" dirty="0">
                <a:solidFill>
                  <a:srgbClr val="007FAC"/>
                </a:solidFill>
                <a:cs typeface="Calibri"/>
                <a:hlinkClick r:id="rId6"/>
              </a:rPr>
              <a:t>joint</a:t>
            </a:r>
            <a:r>
              <a:rPr sz="800" spc="150" dirty="0">
                <a:solidFill>
                  <a:srgbClr val="007FAC"/>
                </a:solidFill>
                <a:cs typeface="Calibri"/>
                <a:hlinkClick r:id="rId6"/>
              </a:rPr>
              <a:t> </a:t>
            </a:r>
            <a:r>
              <a:rPr sz="800" spc="-10" dirty="0">
                <a:solidFill>
                  <a:srgbClr val="007FAC"/>
                </a:solidFill>
                <a:cs typeface="Calibri"/>
                <a:hlinkClick r:id="rId6"/>
              </a:rPr>
              <a:t>study</a:t>
            </a:r>
            <a:r>
              <a:rPr sz="800" spc="140" dirty="0">
                <a:solidFill>
                  <a:srgbClr val="007FAC"/>
                </a:solidFill>
                <a:cs typeface="Calibri"/>
                <a:hlinkClick r:id="rId6"/>
              </a:rPr>
              <a:t> </a:t>
            </a:r>
            <a:r>
              <a:rPr sz="800" spc="-10" dirty="0">
                <a:solidFill>
                  <a:srgbClr val="007FAC"/>
                </a:solidFill>
                <a:cs typeface="Calibri"/>
                <a:hlinkClick r:id="rId6"/>
              </a:rPr>
              <a:t>by</a:t>
            </a:r>
            <a:r>
              <a:rPr sz="800" spc="150" dirty="0">
                <a:solidFill>
                  <a:srgbClr val="007FAC"/>
                </a:solidFill>
                <a:cs typeface="Calibri"/>
                <a:hlinkClick r:id="rId6"/>
              </a:rPr>
              <a:t> </a:t>
            </a:r>
            <a:r>
              <a:rPr sz="800" spc="-10" dirty="0">
                <a:solidFill>
                  <a:srgbClr val="007FAC"/>
                </a:solidFill>
                <a:cs typeface="Calibri"/>
                <a:hlinkClick r:id="rId6"/>
              </a:rPr>
              <a:t>the</a:t>
            </a:r>
            <a:r>
              <a:rPr sz="800" spc="150" dirty="0">
                <a:solidFill>
                  <a:srgbClr val="007FAC"/>
                </a:solidFill>
                <a:cs typeface="Calibri"/>
                <a:hlinkClick r:id="rId6"/>
              </a:rPr>
              <a:t> </a:t>
            </a:r>
            <a:r>
              <a:rPr sz="800" spc="-10" dirty="0">
                <a:solidFill>
                  <a:srgbClr val="007FAC"/>
                </a:solidFill>
                <a:cs typeface="Calibri"/>
                <a:hlinkClick r:id="rId6"/>
              </a:rPr>
              <a:t>Italian</a:t>
            </a:r>
            <a:r>
              <a:rPr sz="800" spc="150" dirty="0">
                <a:solidFill>
                  <a:srgbClr val="007FAC"/>
                </a:solidFill>
                <a:cs typeface="Calibri"/>
                <a:hlinkClick r:id="rId6"/>
              </a:rPr>
              <a:t> </a:t>
            </a:r>
            <a:r>
              <a:rPr sz="800" spc="-10" dirty="0">
                <a:solidFill>
                  <a:srgbClr val="007FAC"/>
                </a:solidFill>
                <a:cs typeface="Calibri"/>
                <a:hlinkClick r:id="rId6"/>
              </a:rPr>
              <a:t>and</a:t>
            </a:r>
            <a:r>
              <a:rPr sz="800" spc="150" dirty="0">
                <a:solidFill>
                  <a:srgbClr val="007FAC"/>
                </a:solidFill>
                <a:cs typeface="Calibri"/>
                <a:hlinkClick r:id="rId6"/>
              </a:rPr>
              <a:t> </a:t>
            </a:r>
            <a:r>
              <a:rPr sz="800" spc="-10" dirty="0">
                <a:solidFill>
                  <a:srgbClr val="007FAC"/>
                </a:solidFill>
                <a:cs typeface="Calibri"/>
                <a:hlinkClick r:id="rId6"/>
              </a:rPr>
              <a:t>Scandinavian</a:t>
            </a:r>
            <a:r>
              <a:rPr sz="800" spc="155" dirty="0">
                <a:solidFill>
                  <a:srgbClr val="007FAC"/>
                </a:solidFill>
                <a:cs typeface="Calibri"/>
                <a:hlinkClick r:id="rId6"/>
              </a:rPr>
              <a:t> </a:t>
            </a:r>
            <a:r>
              <a:rPr sz="800" spc="-10" dirty="0">
                <a:solidFill>
                  <a:srgbClr val="007FAC"/>
                </a:solidFill>
                <a:cs typeface="Calibri"/>
                <a:hlinkClick r:id="rId6"/>
              </a:rPr>
              <a:t>Sarcoma</a:t>
            </a:r>
            <a:r>
              <a:rPr sz="800" spc="145" dirty="0">
                <a:solidFill>
                  <a:srgbClr val="007FAC"/>
                </a:solidFill>
                <a:cs typeface="Calibri"/>
                <a:hlinkClick r:id="rId6"/>
              </a:rPr>
              <a:t> </a:t>
            </a:r>
            <a:r>
              <a:rPr sz="800" spc="-10" dirty="0">
                <a:solidFill>
                  <a:srgbClr val="007FAC"/>
                </a:solidFill>
                <a:cs typeface="Calibri"/>
                <a:hlinkClick r:id="rId6"/>
              </a:rPr>
              <a:t>Groups. </a:t>
            </a:r>
            <a:r>
              <a:rPr sz="800" spc="-170" dirty="0">
                <a:solidFill>
                  <a:srgbClr val="007FAC"/>
                </a:solidFill>
                <a:cs typeface="Calibri"/>
              </a:rPr>
              <a:t> </a:t>
            </a:r>
            <a:r>
              <a:rPr sz="800" i="1" spc="-10" dirty="0">
                <a:solidFill>
                  <a:srgbClr val="007FAC"/>
                </a:solidFill>
                <a:cs typeface="Calibri"/>
                <a:hlinkClick r:id="rId6"/>
              </a:rPr>
              <a:t>J</a:t>
            </a:r>
            <a:r>
              <a:rPr sz="800" i="1" spc="75" dirty="0">
                <a:solidFill>
                  <a:srgbClr val="007FAC"/>
                </a:solidFill>
                <a:cs typeface="Calibri"/>
                <a:hlinkClick r:id="rId6"/>
              </a:rPr>
              <a:t> </a:t>
            </a:r>
            <a:r>
              <a:rPr sz="800" i="1" spc="-5" dirty="0">
                <a:solidFill>
                  <a:srgbClr val="007FAC"/>
                </a:solidFill>
                <a:cs typeface="Calibri"/>
                <a:hlinkClick r:id="rId6"/>
              </a:rPr>
              <a:t>Clin</a:t>
            </a:r>
            <a:r>
              <a:rPr sz="800" i="1" spc="75" dirty="0">
                <a:solidFill>
                  <a:srgbClr val="007FAC"/>
                </a:solidFill>
                <a:cs typeface="Calibri"/>
                <a:hlinkClick r:id="rId6"/>
              </a:rPr>
              <a:t> </a:t>
            </a:r>
            <a:r>
              <a:rPr sz="800" i="1" spc="-10" dirty="0">
                <a:solidFill>
                  <a:srgbClr val="007FAC"/>
                </a:solidFill>
                <a:cs typeface="Calibri"/>
                <a:hlinkClick r:id="rId6"/>
              </a:rPr>
              <a:t>Oncol</a:t>
            </a:r>
            <a:r>
              <a:rPr sz="800" spc="-10" dirty="0">
                <a:solidFill>
                  <a:srgbClr val="007FAC"/>
                </a:solidFill>
                <a:cs typeface="Calibri"/>
                <a:hlinkClick r:id="rId6"/>
              </a:rPr>
              <a:t>.</a:t>
            </a:r>
            <a:r>
              <a:rPr sz="800" spc="75" dirty="0">
                <a:solidFill>
                  <a:srgbClr val="007FAC"/>
                </a:solidFill>
                <a:cs typeface="Calibri"/>
                <a:hlinkClick r:id="rId6"/>
              </a:rPr>
              <a:t> </a:t>
            </a:r>
            <a:r>
              <a:rPr sz="800" spc="-10" dirty="0">
                <a:solidFill>
                  <a:srgbClr val="007FAC"/>
                </a:solidFill>
                <a:cs typeface="Calibri"/>
                <a:hlinkClick r:id="rId6"/>
              </a:rPr>
              <a:t>2005;23(34):8845-8852</a:t>
            </a:r>
            <a:r>
              <a:rPr sz="800" spc="-10" dirty="0">
                <a:solidFill>
                  <a:prstClr val="black"/>
                </a:solidFill>
                <a:cs typeface="Calibri"/>
              </a:rPr>
              <a:t>.</a:t>
            </a:r>
            <a:endParaRPr sz="800">
              <a:solidFill>
                <a:prstClr val="black"/>
              </a:solidFill>
              <a:cs typeface="Calibri"/>
            </a:endParaRPr>
          </a:p>
          <a:p>
            <a:pPr marL="193040" marR="5080" indent="-180975" algn="just">
              <a:lnSpc>
                <a:spcPct val="103699"/>
              </a:lnSpc>
              <a:spcBef>
                <a:spcPts val="5"/>
              </a:spcBef>
              <a:buFont typeface="Calibri"/>
              <a:buAutoNum type="arabicPeriod" startAt="24"/>
              <a:tabLst>
                <a:tab pos="193675" algn="l"/>
              </a:tabLst>
            </a:pPr>
            <a:r>
              <a:rPr sz="800" spc="-20" dirty="0">
                <a:solidFill>
                  <a:srgbClr val="007FAC"/>
                </a:solidFill>
                <a:cs typeface="Calibri"/>
                <a:hlinkClick r:id="rId7"/>
              </a:rPr>
              <a:t>Bajpai J, </a:t>
            </a:r>
            <a:r>
              <a:rPr sz="800" spc="-25" dirty="0">
                <a:solidFill>
                  <a:srgbClr val="007FAC"/>
                </a:solidFill>
                <a:cs typeface="Calibri"/>
                <a:hlinkClick r:id="rId7"/>
              </a:rPr>
              <a:t>Chandrasekharan </a:t>
            </a:r>
            <a:r>
              <a:rPr sz="800" spc="-10" dirty="0">
                <a:solidFill>
                  <a:srgbClr val="007FAC"/>
                </a:solidFill>
                <a:cs typeface="Calibri"/>
                <a:hlinkClick r:id="rId7"/>
              </a:rPr>
              <a:t>A,Talreja </a:t>
            </a:r>
            <a:r>
              <a:rPr sz="800" spc="-45" dirty="0">
                <a:solidFill>
                  <a:srgbClr val="007FAC"/>
                </a:solidFill>
                <a:cs typeface="Calibri"/>
                <a:hlinkClick r:id="rId7"/>
              </a:rPr>
              <a:t>V, </a:t>
            </a:r>
            <a:r>
              <a:rPr sz="800" spc="-10" dirty="0">
                <a:solidFill>
                  <a:srgbClr val="007FAC"/>
                </a:solidFill>
                <a:cs typeface="Calibri"/>
                <a:hlinkClick r:id="rId7"/>
              </a:rPr>
              <a:t>et </a:t>
            </a:r>
            <a:r>
              <a:rPr sz="800" spc="-15" dirty="0">
                <a:solidFill>
                  <a:srgbClr val="007FAC"/>
                </a:solidFill>
                <a:cs typeface="Calibri"/>
                <a:hlinkClick r:id="rId7"/>
              </a:rPr>
              <a:t>al. </a:t>
            </a:r>
            <a:r>
              <a:rPr sz="800" spc="-20" dirty="0">
                <a:solidFill>
                  <a:srgbClr val="007FAC"/>
                </a:solidFill>
                <a:cs typeface="Calibri"/>
                <a:hlinkClick r:id="rId7"/>
              </a:rPr>
              <a:t>Outcomes </a:t>
            </a:r>
            <a:r>
              <a:rPr sz="800" spc="-15" dirty="0">
                <a:solidFill>
                  <a:srgbClr val="007FAC"/>
                </a:solidFill>
                <a:cs typeface="Calibri"/>
                <a:hlinkClick r:id="rId7"/>
              </a:rPr>
              <a:t>in </a:t>
            </a:r>
            <a:r>
              <a:rPr sz="800" spc="-25" dirty="0">
                <a:solidFill>
                  <a:srgbClr val="007FAC"/>
                </a:solidFill>
                <a:cs typeface="Calibri"/>
                <a:hlinkClick r:id="rId7"/>
              </a:rPr>
              <a:t>non-metastatic </a:t>
            </a:r>
            <a:r>
              <a:rPr sz="800" spc="-170" dirty="0">
                <a:solidFill>
                  <a:srgbClr val="007FAC"/>
                </a:solidFill>
                <a:cs typeface="Calibri"/>
              </a:rPr>
              <a:t> </a:t>
            </a:r>
            <a:r>
              <a:rPr sz="800" spc="-20" dirty="0">
                <a:solidFill>
                  <a:srgbClr val="007FAC"/>
                </a:solidFill>
                <a:cs typeface="Calibri"/>
                <a:hlinkClick r:id="rId7"/>
              </a:rPr>
              <a:t>treatment naive </a:t>
            </a:r>
            <a:r>
              <a:rPr sz="800" spc="-25" dirty="0">
                <a:solidFill>
                  <a:srgbClr val="007FAC"/>
                </a:solidFill>
                <a:cs typeface="Calibri"/>
                <a:hlinkClick r:id="rId7"/>
              </a:rPr>
              <a:t>extremity osteosarcoma </a:t>
            </a:r>
            <a:r>
              <a:rPr sz="800" spc="-20" dirty="0">
                <a:solidFill>
                  <a:srgbClr val="007FAC"/>
                </a:solidFill>
                <a:cs typeface="Calibri"/>
                <a:hlinkClick r:id="rId7"/>
              </a:rPr>
              <a:t>patients </a:t>
            </a:r>
            <a:r>
              <a:rPr sz="800" spc="-25" dirty="0">
                <a:solidFill>
                  <a:srgbClr val="007FAC"/>
                </a:solidFill>
                <a:cs typeface="Calibri"/>
                <a:hlinkClick r:id="rId7"/>
              </a:rPr>
              <a:t>treated </a:t>
            </a:r>
            <a:r>
              <a:rPr sz="800" spc="-15" dirty="0">
                <a:solidFill>
                  <a:srgbClr val="007FAC"/>
                </a:solidFill>
                <a:cs typeface="Calibri"/>
                <a:hlinkClick r:id="rId7"/>
              </a:rPr>
              <a:t>with a </a:t>
            </a:r>
            <a:r>
              <a:rPr sz="800" spc="-20" dirty="0">
                <a:solidFill>
                  <a:srgbClr val="007FAC"/>
                </a:solidFill>
                <a:cs typeface="Calibri"/>
                <a:hlinkClick r:id="rId7"/>
              </a:rPr>
              <a:t>novel </a:t>
            </a:r>
            <a:r>
              <a:rPr sz="800" spc="-15" dirty="0">
                <a:solidFill>
                  <a:srgbClr val="007FAC"/>
                </a:solidFill>
                <a:cs typeface="Calibri"/>
              </a:rPr>
              <a:t> </a:t>
            </a:r>
            <a:r>
              <a:rPr sz="800" spc="-20" dirty="0">
                <a:solidFill>
                  <a:srgbClr val="007FAC"/>
                </a:solidFill>
                <a:cs typeface="Calibri"/>
                <a:hlinkClick r:id="rId7"/>
              </a:rPr>
              <a:t>non-high</a:t>
            </a:r>
            <a:r>
              <a:rPr sz="800" spc="-15" dirty="0">
                <a:solidFill>
                  <a:srgbClr val="007FAC"/>
                </a:solidFill>
                <a:cs typeface="Calibri"/>
                <a:hlinkClick r:id="rId7"/>
              </a:rPr>
              <a:t> </a:t>
            </a:r>
            <a:r>
              <a:rPr sz="800" spc="-25" dirty="0">
                <a:solidFill>
                  <a:srgbClr val="007FAC"/>
                </a:solidFill>
                <a:cs typeface="Calibri"/>
                <a:hlinkClick r:id="rId7"/>
              </a:rPr>
              <a:t>dosemethotrexate-based,</a:t>
            </a:r>
            <a:r>
              <a:rPr sz="800" spc="-20" dirty="0">
                <a:solidFill>
                  <a:srgbClr val="007FAC"/>
                </a:solidFill>
                <a:cs typeface="Calibri"/>
                <a:hlinkClick r:id="rId7"/>
              </a:rPr>
              <a:t> dose-dense</a:t>
            </a:r>
            <a:r>
              <a:rPr sz="800" spc="-15" dirty="0">
                <a:solidFill>
                  <a:srgbClr val="007FAC"/>
                </a:solidFill>
                <a:cs typeface="Calibri"/>
                <a:hlinkClick r:id="rId7"/>
              </a:rPr>
              <a:t> </a:t>
            </a:r>
            <a:r>
              <a:rPr sz="800" spc="-20" dirty="0">
                <a:solidFill>
                  <a:srgbClr val="007FAC"/>
                </a:solidFill>
                <a:cs typeface="Calibri"/>
                <a:hlinkClick r:id="rId7"/>
              </a:rPr>
              <a:t>combination</a:t>
            </a:r>
            <a:r>
              <a:rPr sz="800" spc="-15" dirty="0">
                <a:solidFill>
                  <a:srgbClr val="007FAC"/>
                </a:solidFill>
                <a:cs typeface="Calibri"/>
                <a:hlinkClick r:id="rId7"/>
              </a:rPr>
              <a:t> </a:t>
            </a:r>
            <a:r>
              <a:rPr sz="800" spc="-25" dirty="0">
                <a:solidFill>
                  <a:srgbClr val="007FAC"/>
                </a:solidFill>
                <a:cs typeface="Calibri"/>
                <a:hlinkClick r:id="rId7"/>
              </a:rPr>
              <a:t>chemo- </a:t>
            </a:r>
            <a:r>
              <a:rPr sz="800" spc="-20" dirty="0">
                <a:solidFill>
                  <a:srgbClr val="007FAC"/>
                </a:solidFill>
                <a:cs typeface="Calibri"/>
              </a:rPr>
              <a:t> </a:t>
            </a:r>
            <a:r>
              <a:rPr sz="800" spc="-20" dirty="0">
                <a:solidFill>
                  <a:srgbClr val="007FAC"/>
                </a:solidFill>
                <a:cs typeface="Calibri"/>
                <a:hlinkClick r:id="rId7"/>
              </a:rPr>
              <a:t>therapy</a:t>
            </a:r>
            <a:r>
              <a:rPr sz="800" spc="10" dirty="0">
                <a:solidFill>
                  <a:srgbClr val="007FAC"/>
                </a:solidFill>
                <a:cs typeface="Calibri"/>
                <a:hlinkClick r:id="rId7"/>
              </a:rPr>
              <a:t> </a:t>
            </a:r>
            <a:r>
              <a:rPr sz="800" spc="-25" dirty="0">
                <a:solidFill>
                  <a:srgbClr val="007FAC"/>
                </a:solidFill>
                <a:cs typeface="Calibri"/>
                <a:hlinkClick r:id="rId7"/>
              </a:rPr>
              <a:t>regimen</a:t>
            </a:r>
            <a:r>
              <a:rPr sz="800" spc="5" dirty="0">
                <a:solidFill>
                  <a:srgbClr val="007FAC"/>
                </a:solidFill>
                <a:cs typeface="Calibri"/>
                <a:hlinkClick r:id="rId7"/>
              </a:rPr>
              <a:t> </a:t>
            </a:r>
            <a:r>
              <a:rPr sz="800" spc="-25" dirty="0">
                <a:solidFill>
                  <a:srgbClr val="007FAC"/>
                </a:solidFill>
                <a:latin typeface="Arial MT"/>
                <a:cs typeface="Arial MT"/>
                <a:hlinkClick r:id="rId7"/>
              </a:rPr>
              <a:t>‘</a:t>
            </a:r>
            <a:r>
              <a:rPr sz="800" spc="-25" dirty="0">
                <a:solidFill>
                  <a:srgbClr val="007FAC"/>
                </a:solidFill>
                <a:cs typeface="Calibri"/>
                <a:hlinkClick r:id="rId7"/>
              </a:rPr>
              <a:t>OGS-12</a:t>
            </a:r>
            <a:r>
              <a:rPr sz="800" spc="-25" dirty="0">
                <a:solidFill>
                  <a:srgbClr val="007FAC"/>
                </a:solidFill>
                <a:latin typeface="Arial MT"/>
                <a:cs typeface="Arial MT"/>
                <a:hlinkClick r:id="rId7"/>
              </a:rPr>
              <a:t>’</a:t>
            </a:r>
            <a:r>
              <a:rPr sz="800" spc="-25" dirty="0">
                <a:solidFill>
                  <a:srgbClr val="007FAC"/>
                </a:solidFill>
                <a:cs typeface="Calibri"/>
                <a:hlinkClick r:id="rId7"/>
              </a:rPr>
              <a:t>.</a:t>
            </a:r>
            <a:r>
              <a:rPr sz="800" spc="15" dirty="0">
                <a:solidFill>
                  <a:srgbClr val="007FAC"/>
                </a:solidFill>
                <a:cs typeface="Calibri"/>
                <a:hlinkClick r:id="rId7"/>
              </a:rPr>
              <a:t> </a:t>
            </a:r>
            <a:r>
              <a:rPr sz="800" i="1" spc="-20" dirty="0">
                <a:solidFill>
                  <a:srgbClr val="007FAC"/>
                </a:solidFill>
                <a:cs typeface="Calibri"/>
                <a:hlinkClick r:id="rId7"/>
              </a:rPr>
              <a:t>Eur</a:t>
            </a:r>
            <a:r>
              <a:rPr sz="800" i="1" spc="10" dirty="0">
                <a:solidFill>
                  <a:srgbClr val="007FAC"/>
                </a:solidFill>
                <a:cs typeface="Calibri"/>
                <a:hlinkClick r:id="rId7"/>
              </a:rPr>
              <a:t> </a:t>
            </a:r>
            <a:r>
              <a:rPr sz="800" i="1" spc="-10" dirty="0">
                <a:solidFill>
                  <a:srgbClr val="007FAC"/>
                </a:solidFill>
                <a:cs typeface="Calibri"/>
                <a:hlinkClick r:id="rId7"/>
              </a:rPr>
              <a:t>J</a:t>
            </a:r>
            <a:r>
              <a:rPr sz="800" i="1" spc="10" dirty="0">
                <a:solidFill>
                  <a:srgbClr val="007FAC"/>
                </a:solidFill>
                <a:cs typeface="Calibri"/>
                <a:hlinkClick r:id="rId7"/>
              </a:rPr>
              <a:t> </a:t>
            </a:r>
            <a:r>
              <a:rPr sz="800" i="1" spc="-30" dirty="0">
                <a:solidFill>
                  <a:srgbClr val="007FAC"/>
                </a:solidFill>
                <a:cs typeface="Calibri"/>
                <a:hlinkClick r:id="rId7"/>
              </a:rPr>
              <a:t>Cancer</a:t>
            </a:r>
            <a:r>
              <a:rPr sz="800" spc="-30" dirty="0">
                <a:solidFill>
                  <a:srgbClr val="007FAC"/>
                </a:solidFill>
                <a:cs typeface="Calibri"/>
                <a:hlinkClick r:id="rId7"/>
              </a:rPr>
              <a:t>.</a:t>
            </a:r>
            <a:r>
              <a:rPr sz="800" spc="20" dirty="0">
                <a:solidFill>
                  <a:srgbClr val="007FAC"/>
                </a:solidFill>
                <a:cs typeface="Calibri"/>
                <a:hlinkClick r:id="rId7"/>
              </a:rPr>
              <a:t> </a:t>
            </a:r>
            <a:r>
              <a:rPr sz="800" spc="-25" dirty="0">
                <a:solidFill>
                  <a:srgbClr val="007FAC"/>
                </a:solidFill>
                <a:cs typeface="Calibri"/>
                <a:hlinkClick r:id="rId7"/>
              </a:rPr>
              <a:t>2017;85:49-58</a:t>
            </a:r>
            <a:r>
              <a:rPr sz="800" spc="-25" dirty="0">
                <a:solidFill>
                  <a:prstClr val="black"/>
                </a:solidFill>
                <a:cs typeface="Calibri"/>
              </a:rPr>
              <a:t>.</a:t>
            </a:r>
            <a:endParaRPr sz="800">
              <a:solidFill>
                <a:prstClr val="black"/>
              </a:solidFill>
              <a:cs typeface="Calibri"/>
            </a:endParaRPr>
          </a:p>
          <a:p>
            <a:pPr marL="193040" marR="5715" indent="-180975" algn="just">
              <a:lnSpc>
                <a:spcPct val="103600"/>
              </a:lnSpc>
              <a:buFont typeface="Calibri"/>
              <a:buAutoNum type="arabicPeriod" startAt="24"/>
              <a:tabLst>
                <a:tab pos="193675" algn="l"/>
              </a:tabLst>
            </a:pPr>
            <a:r>
              <a:rPr sz="800" spc="-10" dirty="0">
                <a:solidFill>
                  <a:srgbClr val="007FAC"/>
                </a:solidFill>
                <a:cs typeface="Calibri"/>
                <a:hlinkClick r:id="rId8"/>
              </a:rPr>
              <a:t>Piperno-Neumann</a:t>
            </a:r>
            <a:r>
              <a:rPr sz="800" spc="-5" dirty="0">
                <a:solidFill>
                  <a:srgbClr val="007FAC"/>
                </a:solidFill>
                <a:cs typeface="Calibri"/>
                <a:hlinkClick r:id="rId8"/>
              </a:rPr>
              <a:t> </a:t>
            </a:r>
            <a:r>
              <a:rPr sz="800" spc="-10" dirty="0">
                <a:solidFill>
                  <a:srgbClr val="007FAC"/>
                </a:solidFill>
                <a:cs typeface="Calibri"/>
                <a:hlinkClick r:id="rId8"/>
              </a:rPr>
              <a:t>S, </a:t>
            </a:r>
            <a:r>
              <a:rPr sz="800" spc="-15" dirty="0">
                <a:solidFill>
                  <a:srgbClr val="007FAC"/>
                </a:solidFill>
                <a:cs typeface="Calibri"/>
                <a:hlinkClick r:id="rId8"/>
              </a:rPr>
              <a:t>Ray-Coquard</a:t>
            </a:r>
            <a:r>
              <a:rPr sz="800" spc="-10" dirty="0">
                <a:solidFill>
                  <a:srgbClr val="007FAC"/>
                </a:solidFill>
                <a:cs typeface="Calibri"/>
                <a:hlinkClick r:id="rId8"/>
              </a:rPr>
              <a:t> I, Occean </a:t>
            </a:r>
            <a:r>
              <a:rPr sz="800" spc="-30" dirty="0">
                <a:solidFill>
                  <a:srgbClr val="007FAC"/>
                </a:solidFill>
                <a:cs typeface="Calibri"/>
                <a:hlinkClick r:id="rId8"/>
              </a:rPr>
              <a:t>BV,</a:t>
            </a:r>
            <a:r>
              <a:rPr sz="800" spc="120" dirty="0">
                <a:solidFill>
                  <a:srgbClr val="007FAC"/>
                </a:solidFill>
                <a:cs typeface="Calibri"/>
                <a:hlinkClick r:id="rId8"/>
              </a:rPr>
              <a:t> </a:t>
            </a:r>
            <a:r>
              <a:rPr sz="800" spc="-10" dirty="0">
                <a:solidFill>
                  <a:srgbClr val="007FAC"/>
                </a:solidFill>
                <a:cs typeface="Calibri"/>
                <a:hlinkClick r:id="rId8"/>
              </a:rPr>
              <a:t>et </a:t>
            </a:r>
            <a:r>
              <a:rPr sz="800" spc="-5" dirty="0">
                <a:solidFill>
                  <a:srgbClr val="007FAC"/>
                </a:solidFill>
                <a:cs typeface="Calibri"/>
                <a:hlinkClick r:id="rId8"/>
              </a:rPr>
              <a:t>al. </a:t>
            </a:r>
            <a:r>
              <a:rPr sz="800" spc="-10" dirty="0">
                <a:solidFill>
                  <a:srgbClr val="007FAC"/>
                </a:solidFill>
                <a:cs typeface="Calibri"/>
                <a:hlinkClick r:id="rId8"/>
              </a:rPr>
              <a:t>Results</a:t>
            </a:r>
            <a:r>
              <a:rPr sz="800" spc="160" dirty="0">
                <a:solidFill>
                  <a:srgbClr val="007FAC"/>
                </a:solidFill>
                <a:cs typeface="Calibri"/>
                <a:hlinkClick r:id="rId8"/>
              </a:rPr>
              <a:t> </a:t>
            </a:r>
            <a:r>
              <a:rPr sz="800" spc="-10" dirty="0">
                <a:solidFill>
                  <a:srgbClr val="007FAC"/>
                </a:solidFill>
                <a:cs typeface="Calibri"/>
                <a:hlinkClick r:id="rId8"/>
              </a:rPr>
              <a:t>of API- </a:t>
            </a:r>
            <a:r>
              <a:rPr sz="800" spc="-170" dirty="0">
                <a:solidFill>
                  <a:srgbClr val="007FAC"/>
                </a:solidFill>
                <a:cs typeface="Calibri"/>
              </a:rPr>
              <a:t> </a:t>
            </a:r>
            <a:r>
              <a:rPr sz="800" spc="-5" dirty="0">
                <a:solidFill>
                  <a:srgbClr val="007FAC"/>
                </a:solidFill>
                <a:cs typeface="Calibri"/>
                <a:hlinkClick r:id="rId8"/>
              </a:rPr>
              <a:t>AI</a:t>
            </a:r>
            <a:r>
              <a:rPr sz="800" dirty="0">
                <a:solidFill>
                  <a:srgbClr val="007FAC"/>
                </a:solidFill>
                <a:cs typeface="Calibri"/>
                <a:hlinkClick r:id="rId8"/>
              </a:rPr>
              <a:t> </a:t>
            </a:r>
            <a:r>
              <a:rPr sz="800" spc="-10" dirty="0">
                <a:solidFill>
                  <a:srgbClr val="007FAC"/>
                </a:solidFill>
                <a:cs typeface="Calibri"/>
                <a:hlinkClick r:id="rId8"/>
              </a:rPr>
              <a:t>based</a:t>
            </a:r>
            <a:r>
              <a:rPr sz="800" spc="-5" dirty="0">
                <a:solidFill>
                  <a:srgbClr val="007FAC"/>
                </a:solidFill>
                <a:cs typeface="Calibri"/>
                <a:hlinkClick r:id="rId8"/>
              </a:rPr>
              <a:t> </a:t>
            </a:r>
            <a:r>
              <a:rPr sz="800" spc="-10" dirty="0">
                <a:solidFill>
                  <a:srgbClr val="007FAC"/>
                </a:solidFill>
                <a:cs typeface="Calibri"/>
                <a:hlinkClick r:id="rId8"/>
              </a:rPr>
              <a:t>regimen</a:t>
            </a:r>
            <a:r>
              <a:rPr sz="800" spc="-5" dirty="0">
                <a:solidFill>
                  <a:srgbClr val="007FAC"/>
                </a:solidFill>
                <a:cs typeface="Calibri"/>
                <a:hlinkClick r:id="rId8"/>
              </a:rPr>
              <a:t> in</a:t>
            </a:r>
            <a:r>
              <a:rPr sz="800" dirty="0">
                <a:solidFill>
                  <a:srgbClr val="007FAC"/>
                </a:solidFill>
                <a:cs typeface="Calibri"/>
                <a:hlinkClick r:id="rId8"/>
              </a:rPr>
              <a:t> </a:t>
            </a:r>
            <a:r>
              <a:rPr sz="800" spc="-15" dirty="0">
                <a:solidFill>
                  <a:srgbClr val="007FAC"/>
                </a:solidFill>
                <a:cs typeface="Calibri"/>
                <a:hlinkClick r:id="rId8"/>
              </a:rPr>
              <a:t>osteosarcoma</a:t>
            </a:r>
            <a:r>
              <a:rPr sz="800" spc="-10" dirty="0">
                <a:solidFill>
                  <a:srgbClr val="007FAC"/>
                </a:solidFill>
                <a:cs typeface="Calibri"/>
                <a:hlinkClick r:id="rId8"/>
              </a:rPr>
              <a:t> adult</a:t>
            </a:r>
            <a:r>
              <a:rPr sz="800" spc="-5" dirty="0">
                <a:solidFill>
                  <a:srgbClr val="007FAC"/>
                </a:solidFill>
                <a:cs typeface="Calibri"/>
                <a:hlinkClick r:id="rId8"/>
              </a:rPr>
              <a:t> </a:t>
            </a:r>
            <a:r>
              <a:rPr sz="800" spc="-10" dirty="0">
                <a:solidFill>
                  <a:srgbClr val="007FAC"/>
                </a:solidFill>
                <a:cs typeface="Calibri"/>
                <a:hlinkClick r:id="rId8"/>
              </a:rPr>
              <a:t>patients</a:t>
            </a:r>
            <a:r>
              <a:rPr sz="800" spc="-5" dirty="0">
                <a:solidFill>
                  <a:srgbClr val="007FAC"/>
                </a:solidFill>
                <a:cs typeface="Calibri"/>
                <a:hlinkClick r:id="rId8"/>
              </a:rPr>
              <a:t> </a:t>
            </a:r>
            <a:r>
              <a:rPr sz="800" spc="-10" dirty="0">
                <a:solidFill>
                  <a:srgbClr val="007FAC"/>
                </a:solidFill>
                <a:cs typeface="Calibri"/>
                <a:hlinkClick r:id="rId8"/>
              </a:rPr>
              <a:t>included</a:t>
            </a:r>
            <a:r>
              <a:rPr sz="800" spc="-5" dirty="0">
                <a:solidFill>
                  <a:srgbClr val="007FAC"/>
                </a:solidFill>
                <a:cs typeface="Calibri"/>
                <a:hlinkClick r:id="rId8"/>
              </a:rPr>
              <a:t> in</a:t>
            </a:r>
            <a:r>
              <a:rPr sz="800" dirty="0">
                <a:solidFill>
                  <a:srgbClr val="007FAC"/>
                </a:solidFill>
                <a:cs typeface="Calibri"/>
                <a:hlinkClick r:id="rId8"/>
              </a:rPr>
              <a:t> </a:t>
            </a:r>
            <a:r>
              <a:rPr sz="800" spc="-10" dirty="0">
                <a:solidFill>
                  <a:srgbClr val="007FAC"/>
                </a:solidFill>
                <a:cs typeface="Calibri"/>
                <a:hlinkClick r:id="rId8"/>
              </a:rPr>
              <a:t>the </a:t>
            </a:r>
            <a:r>
              <a:rPr sz="800" spc="-5" dirty="0">
                <a:solidFill>
                  <a:srgbClr val="007FAC"/>
                </a:solidFill>
                <a:cs typeface="Calibri"/>
              </a:rPr>
              <a:t> </a:t>
            </a:r>
            <a:r>
              <a:rPr sz="800" spc="-10" dirty="0">
                <a:solidFill>
                  <a:srgbClr val="007FAC"/>
                </a:solidFill>
                <a:cs typeface="Calibri"/>
                <a:hlinkClick r:id="rId8"/>
              </a:rPr>
              <a:t>French</a:t>
            </a:r>
            <a:r>
              <a:rPr sz="800" spc="40" dirty="0">
                <a:solidFill>
                  <a:srgbClr val="007FAC"/>
                </a:solidFill>
                <a:cs typeface="Calibri"/>
                <a:hlinkClick r:id="rId8"/>
              </a:rPr>
              <a:t> </a:t>
            </a:r>
            <a:r>
              <a:rPr sz="800" spc="-10" dirty="0">
                <a:solidFill>
                  <a:srgbClr val="007FAC"/>
                </a:solidFill>
                <a:cs typeface="Calibri"/>
                <a:hlinkClick r:id="rId8"/>
              </a:rPr>
              <a:t>OS2006/Sarcome-09</a:t>
            </a:r>
            <a:r>
              <a:rPr sz="800" spc="45" dirty="0">
                <a:solidFill>
                  <a:srgbClr val="007FAC"/>
                </a:solidFill>
                <a:cs typeface="Calibri"/>
                <a:hlinkClick r:id="rId8"/>
              </a:rPr>
              <a:t> </a:t>
            </a:r>
            <a:r>
              <a:rPr sz="800" spc="-20" dirty="0">
                <a:solidFill>
                  <a:srgbClr val="007FAC"/>
                </a:solidFill>
                <a:cs typeface="Calibri"/>
                <a:hlinkClick r:id="rId8"/>
              </a:rPr>
              <a:t>study.</a:t>
            </a:r>
            <a:r>
              <a:rPr sz="800" spc="55" dirty="0">
                <a:solidFill>
                  <a:srgbClr val="007FAC"/>
                </a:solidFill>
                <a:cs typeface="Calibri"/>
                <a:hlinkClick r:id="rId8"/>
              </a:rPr>
              <a:t> </a:t>
            </a:r>
            <a:r>
              <a:rPr sz="800" i="1" spc="-5" dirty="0">
                <a:solidFill>
                  <a:srgbClr val="007FAC"/>
                </a:solidFill>
                <a:cs typeface="Calibri"/>
                <a:hlinkClick r:id="rId8"/>
              </a:rPr>
              <a:t>Int</a:t>
            </a:r>
            <a:r>
              <a:rPr sz="800" i="1" spc="40" dirty="0">
                <a:solidFill>
                  <a:srgbClr val="007FAC"/>
                </a:solidFill>
                <a:cs typeface="Calibri"/>
                <a:hlinkClick r:id="rId8"/>
              </a:rPr>
              <a:t> </a:t>
            </a:r>
            <a:r>
              <a:rPr sz="800" i="1" spc="-10" dirty="0">
                <a:solidFill>
                  <a:srgbClr val="007FAC"/>
                </a:solidFill>
                <a:cs typeface="Calibri"/>
                <a:hlinkClick r:id="rId8"/>
              </a:rPr>
              <a:t>J</a:t>
            </a:r>
            <a:r>
              <a:rPr sz="800" i="1" spc="55" dirty="0">
                <a:solidFill>
                  <a:srgbClr val="007FAC"/>
                </a:solidFill>
                <a:cs typeface="Calibri"/>
                <a:hlinkClick r:id="rId8"/>
              </a:rPr>
              <a:t> </a:t>
            </a:r>
            <a:r>
              <a:rPr sz="800" i="1" spc="-20" dirty="0">
                <a:solidFill>
                  <a:srgbClr val="007FAC"/>
                </a:solidFill>
                <a:cs typeface="Calibri"/>
                <a:hlinkClick r:id="rId8"/>
              </a:rPr>
              <a:t>Cancer</a:t>
            </a:r>
            <a:r>
              <a:rPr sz="800" spc="-20" dirty="0">
                <a:solidFill>
                  <a:srgbClr val="007FAC"/>
                </a:solidFill>
                <a:cs typeface="Calibri"/>
                <a:hlinkClick r:id="rId8"/>
              </a:rPr>
              <a:t>.</a:t>
            </a:r>
            <a:r>
              <a:rPr sz="800" spc="55" dirty="0">
                <a:solidFill>
                  <a:srgbClr val="007FAC"/>
                </a:solidFill>
                <a:cs typeface="Calibri"/>
                <a:hlinkClick r:id="rId8"/>
              </a:rPr>
              <a:t> </a:t>
            </a:r>
            <a:r>
              <a:rPr sz="800" spc="-10" dirty="0">
                <a:solidFill>
                  <a:srgbClr val="007FAC"/>
                </a:solidFill>
                <a:cs typeface="Calibri"/>
                <a:hlinkClick r:id="rId8"/>
              </a:rPr>
              <a:t>2020;146(2):413-423</a:t>
            </a:r>
            <a:r>
              <a:rPr sz="800" spc="-10" dirty="0">
                <a:solidFill>
                  <a:prstClr val="black"/>
                </a:solidFill>
                <a:cs typeface="Calibri"/>
              </a:rPr>
              <a:t>.</a:t>
            </a:r>
            <a:endParaRPr sz="800">
              <a:solidFill>
                <a:prstClr val="black"/>
              </a:solidFill>
              <a:cs typeface="Calibri"/>
            </a:endParaRPr>
          </a:p>
          <a:p>
            <a:pPr marL="193040" marR="5080" indent="-180975" algn="just">
              <a:lnSpc>
                <a:spcPct val="103699"/>
              </a:lnSpc>
              <a:spcBef>
                <a:spcPts val="5"/>
              </a:spcBef>
              <a:buFont typeface="Calibri"/>
              <a:buAutoNum type="arabicPeriod" startAt="24"/>
              <a:tabLst>
                <a:tab pos="193675" algn="l"/>
              </a:tabLst>
            </a:pPr>
            <a:r>
              <a:rPr sz="800" spc="-10" dirty="0">
                <a:solidFill>
                  <a:srgbClr val="007FAC"/>
                </a:solidFill>
                <a:cs typeface="Calibri"/>
                <a:hlinkClick r:id="rId9"/>
              </a:rPr>
              <a:t>Ferrari</a:t>
            </a:r>
            <a:r>
              <a:rPr sz="800" spc="-5" dirty="0">
                <a:solidFill>
                  <a:srgbClr val="007FAC"/>
                </a:solidFill>
                <a:cs typeface="Calibri"/>
                <a:hlinkClick r:id="rId9"/>
              </a:rPr>
              <a:t> </a:t>
            </a:r>
            <a:r>
              <a:rPr sz="800" spc="-10" dirty="0">
                <a:solidFill>
                  <a:srgbClr val="007FAC"/>
                </a:solidFill>
                <a:cs typeface="Calibri"/>
                <a:hlinkClick r:id="rId9"/>
              </a:rPr>
              <a:t>S,</a:t>
            </a:r>
            <a:r>
              <a:rPr sz="800" spc="-5" dirty="0">
                <a:solidFill>
                  <a:srgbClr val="007FAC"/>
                </a:solidFill>
                <a:cs typeface="Calibri"/>
                <a:hlinkClick r:id="rId9"/>
              </a:rPr>
              <a:t> </a:t>
            </a:r>
            <a:r>
              <a:rPr sz="800" spc="-10" dirty="0">
                <a:solidFill>
                  <a:srgbClr val="007FAC"/>
                </a:solidFill>
                <a:cs typeface="Calibri"/>
                <a:hlinkClick r:id="rId9"/>
              </a:rPr>
              <a:t>Bielack</a:t>
            </a:r>
            <a:r>
              <a:rPr sz="800" spc="-5" dirty="0">
                <a:solidFill>
                  <a:srgbClr val="007FAC"/>
                </a:solidFill>
                <a:cs typeface="Calibri"/>
                <a:hlinkClick r:id="rId9"/>
              </a:rPr>
              <a:t> SS,</a:t>
            </a:r>
            <a:r>
              <a:rPr sz="800" dirty="0">
                <a:solidFill>
                  <a:srgbClr val="007FAC"/>
                </a:solidFill>
                <a:cs typeface="Calibri"/>
                <a:hlinkClick r:id="rId9"/>
              </a:rPr>
              <a:t> </a:t>
            </a:r>
            <a:r>
              <a:rPr sz="800" spc="-10" dirty="0">
                <a:solidFill>
                  <a:srgbClr val="007FAC"/>
                </a:solidFill>
                <a:cs typeface="Calibri"/>
                <a:hlinkClick r:id="rId9"/>
              </a:rPr>
              <a:t>Smeland</a:t>
            </a:r>
            <a:r>
              <a:rPr sz="800" spc="-5" dirty="0">
                <a:solidFill>
                  <a:srgbClr val="007FAC"/>
                </a:solidFill>
                <a:cs typeface="Calibri"/>
                <a:hlinkClick r:id="rId9"/>
              </a:rPr>
              <a:t> </a:t>
            </a:r>
            <a:r>
              <a:rPr sz="800" spc="-10" dirty="0">
                <a:solidFill>
                  <a:srgbClr val="007FAC"/>
                </a:solidFill>
                <a:cs typeface="Calibri"/>
                <a:hlinkClick r:id="rId9"/>
              </a:rPr>
              <a:t>S,</a:t>
            </a:r>
            <a:r>
              <a:rPr sz="800" spc="-5" dirty="0">
                <a:solidFill>
                  <a:srgbClr val="007FAC"/>
                </a:solidFill>
                <a:cs typeface="Calibri"/>
                <a:hlinkClick r:id="rId9"/>
              </a:rPr>
              <a:t> </a:t>
            </a:r>
            <a:r>
              <a:rPr sz="800" spc="-10" dirty="0">
                <a:solidFill>
                  <a:srgbClr val="007FAC"/>
                </a:solidFill>
                <a:cs typeface="Calibri"/>
                <a:hlinkClick r:id="rId9"/>
              </a:rPr>
              <a:t>et</a:t>
            </a:r>
            <a:r>
              <a:rPr sz="800" spc="-5" dirty="0">
                <a:solidFill>
                  <a:srgbClr val="007FAC"/>
                </a:solidFill>
                <a:cs typeface="Calibri"/>
                <a:hlinkClick r:id="rId9"/>
              </a:rPr>
              <a:t> al.</a:t>
            </a:r>
            <a:r>
              <a:rPr sz="800" dirty="0">
                <a:solidFill>
                  <a:srgbClr val="007FAC"/>
                </a:solidFill>
                <a:cs typeface="Calibri"/>
                <a:hlinkClick r:id="rId9"/>
              </a:rPr>
              <a:t> </a:t>
            </a:r>
            <a:r>
              <a:rPr sz="800" spc="-10" dirty="0">
                <a:solidFill>
                  <a:srgbClr val="007FAC"/>
                </a:solidFill>
                <a:cs typeface="Calibri"/>
                <a:hlinkClick r:id="rId9"/>
              </a:rPr>
              <a:t>EURO-B.O.S.S.:</a:t>
            </a:r>
            <a:r>
              <a:rPr sz="800" spc="160" dirty="0">
                <a:solidFill>
                  <a:srgbClr val="007FAC"/>
                </a:solidFill>
                <a:cs typeface="Calibri"/>
                <a:hlinkClick r:id="rId9"/>
              </a:rPr>
              <a:t> </a:t>
            </a:r>
            <a:r>
              <a:rPr sz="800" spc="-15" dirty="0">
                <a:solidFill>
                  <a:srgbClr val="007FAC"/>
                </a:solidFill>
                <a:cs typeface="Calibri"/>
                <a:hlinkClick r:id="rId9"/>
              </a:rPr>
              <a:t>a</a:t>
            </a:r>
            <a:r>
              <a:rPr sz="800" spc="150" dirty="0">
                <a:solidFill>
                  <a:srgbClr val="007FAC"/>
                </a:solidFill>
                <a:cs typeface="Calibri"/>
                <a:hlinkClick r:id="rId9"/>
              </a:rPr>
              <a:t> </a:t>
            </a:r>
            <a:r>
              <a:rPr sz="800" spc="-10" dirty="0">
                <a:solidFill>
                  <a:srgbClr val="007FAC"/>
                </a:solidFill>
                <a:cs typeface="Calibri"/>
                <a:hlinkClick r:id="rId9"/>
              </a:rPr>
              <a:t>European </a:t>
            </a:r>
            <a:r>
              <a:rPr sz="800" spc="-5" dirty="0">
                <a:solidFill>
                  <a:srgbClr val="007FAC"/>
                </a:solidFill>
                <a:cs typeface="Calibri"/>
              </a:rPr>
              <a:t> </a:t>
            </a:r>
            <a:r>
              <a:rPr sz="800" spc="-10" dirty="0">
                <a:solidFill>
                  <a:srgbClr val="007FAC"/>
                </a:solidFill>
                <a:cs typeface="Calibri"/>
                <a:hlinkClick r:id="rId9"/>
              </a:rPr>
              <a:t>study</a:t>
            </a:r>
            <a:r>
              <a:rPr sz="800" spc="-5" dirty="0">
                <a:solidFill>
                  <a:srgbClr val="007FAC"/>
                </a:solidFill>
                <a:cs typeface="Calibri"/>
                <a:hlinkClick r:id="rId9"/>
              </a:rPr>
              <a:t> </a:t>
            </a:r>
            <a:r>
              <a:rPr sz="800" spc="-10" dirty="0">
                <a:solidFill>
                  <a:srgbClr val="007FAC"/>
                </a:solidFill>
                <a:cs typeface="Calibri"/>
                <a:hlinkClick r:id="rId9"/>
              </a:rPr>
              <a:t>on</a:t>
            </a:r>
            <a:r>
              <a:rPr sz="800" spc="-5" dirty="0">
                <a:solidFill>
                  <a:srgbClr val="007FAC"/>
                </a:solidFill>
                <a:cs typeface="Calibri"/>
                <a:hlinkClick r:id="rId9"/>
              </a:rPr>
              <a:t> </a:t>
            </a:r>
            <a:r>
              <a:rPr sz="800" spc="-10" dirty="0">
                <a:solidFill>
                  <a:srgbClr val="007FAC"/>
                </a:solidFill>
                <a:cs typeface="Calibri"/>
                <a:hlinkClick r:id="rId9"/>
              </a:rPr>
              <a:t>chemotherapy</a:t>
            </a:r>
            <a:r>
              <a:rPr sz="800" spc="-5" dirty="0">
                <a:solidFill>
                  <a:srgbClr val="007FAC"/>
                </a:solidFill>
                <a:cs typeface="Calibri"/>
                <a:hlinkClick r:id="rId9"/>
              </a:rPr>
              <a:t> in</a:t>
            </a:r>
            <a:r>
              <a:rPr sz="800" dirty="0">
                <a:solidFill>
                  <a:srgbClr val="007FAC"/>
                </a:solidFill>
                <a:cs typeface="Calibri"/>
                <a:hlinkClick r:id="rId9"/>
              </a:rPr>
              <a:t> </a:t>
            </a:r>
            <a:r>
              <a:rPr sz="800" spc="-10" dirty="0">
                <a:solidFill>
                  <a:srgbClr val="007FAC"/>
                </a:solidFill>
                <a:cs typeface="Calibri"/>
                <a:hlinkClick r:id="rId9"/>
              </a:rPr>
              <a:t>bone-sarcoma</a:t>
            </a:r>
            <a:r>
              <a:rPr sz="800" spc="-5" dirty="0">
                <a:solidFill>
                  <a:srgbClr val="007FAC"/>
                </a:solidFill>
                <a:cs typeface="Calibri"/>
                <a:hlinkClick r:id="rId9"/>
              </a:rPr>
              <a:t> </a:t>
            </a:r>
            <a:r>
              <a:rPr sz="800" spc="-10" dirty="0">
                <a:solidFill>
                  <a:srgbClr val="007FAC"/>
                </a:solidFill>
                <a:cs typeface="Calibri"/>
                <a:hlinkClick r:id="rId9"/>
              </a:rPr>
              <a:t>patients</a:t>
            </a:r>
            <a:r>
              <a:rPr sz="800" spc="-5" dirty="0">
                <a:solidFill>
                  <a:srgbClr val="007FAC"/>
                </a:solidFill>
                <a:cs typeface="Calibri"/>
                <a:hlinkClick r:id="rId9"/>
              </a:rPr>
              <a:t> </a:t>
            </a:r>
            <a:r>
              <a:rPr sz="800" spc="-10" dirty="0">
                <a:solidFill>
                  <a:srgbClr val="007FAC"/>
                </a:solidFill>
                <a:cs typeface="Calibri"/>
                <a:hlinkClick r:id="rId9"/>
              </a:rPr>
              <a:t>aged</a:t>
            </a:r>
            <a:r>
              <a:rPr sz="800" spc="-5" dirty="0">
                <a:solidFill>
                  <a:srgbClr val="007FAC"/>
                </a:solidFill>
                <a:cs typeface="Calibri"/>
                <a:hlinkClick r:id="rId9"/>
              </a:rPr>
              <a:t> </a:t>
            </a:r>
            <a:r>
              <a:rPr sz="800" spc="-10" dirty="0">
                <a:solidFill>
                  <a:srgbClr val="007FAC"/>
                </a:solidFill>
                <a:cs typeface="Calibri"/>
                <a:hlinkClick r:id="rId9"/>
              </a:rPr>
              <a:t>over</a:t>
            </a:r>
            <a:r>
              <a:rPr sz="800" spc="-5" dirty="0">
                <a:solidFill>
                  <a:srgbClr val="007FAC"/>
                </a:solidFill>
                <a:cs typeface="Calibri"/>
                <a:hlinkClick r:id="rId9"/>
              </a:rPr>
              <a:t> </a:t>
            </a:r>
            <a:r>
              <a:rPr sz="800" spc="-10" dirty="0">
                <a:solidFill>
                  <a:srgbClr val="007FAC"/>
                </a:solidFill>
                <a:cs typeface="Calibri"/>
                <a:hlinkClick r:id="rId9"/>
              </a:rPr>
              <a:t>40: </a:t>
            </a:r>
            <a:r>
              <a:rPr sz="800" spc="-5" dirty="0">
                <a:solidFill>
                  <a:srgbClr val="007FAC"/>
                </a:solidFill>
                <a:cs typeface="Calibri"/>
              </a:rPr>
              <a:t> </a:t>
            </a:r>
            <a:r>
              <a:rPr sz="800" spc="-10" dirty="0">
                <a:solidFill>
                  <a:srgbClr val="007FAC"/>
                </a:solidFill>
                <a:cs typeface="Calibri"/>
                <a:hlinkClick r:id="rId9"/>
              </a:rPr>
              <a:t>outcome </a:t>
            </a:r>
            <a:r>
              <a:rPr sz="800" spc="-5" dirty="0">
                <a:solidFill>
                  <a:srgbClr val="007FAC"/>
                </a:solidFill>
                <a:cs typeface="Calibri"/>
                <a:hlinkClick r:id="rId9"/>
              </a:rPr>
              <a:t>in </a:t>
            </a:r>
            <a:r>
              <a:rPr sz="800" spc="-10" dirty="0">
                <a:solidFill>
                  <a:srgbClr val="007FAC"/>
                </a:solidFill>
                <a:cs typeface="Calibri"/>
                <a:hlinkClick r:id="rId9"/>
              </a:rPr>
              <a:t>primary high-grade osteosarcoma. </a:t>
            </a:r>
            <a:r>
              <a:rPr sz="800" i="1" spc="-15" dirty="0">
                <a:solidFill>
                  <a:srgbClr val="007FAC"/>
                </a:solidFill>
                <a:cs typeface="Calibri"/>
                <a:hlinkClick r:id="rId9"/>
              </a:rPr>
              <a:t>Tumori</a:t>
            </a:r>
            <a:r>
              <a:rPr sz="800" spc="-15" dirty="0">
                <a:solidFill>
                  <a:srgbClr val="007FAC"/>
                </a:solidFill>
                <a:cs typeface="Calibri"/>
                <a:hlinkClick r:id="rId9"/>
              </a:rPr>
              <a:t>. </a:t>
            </a:r>
            <a:r>
              <a:rPr sz="800" spc="-10" dirty="0">
                <a:solidFill>
                  <a:srgbClr val="007FAC"/>
                </a:solidFill>
                <a:cs typeface="Calibri"/>
                <a:hlinkClick r:id="rId9"/>
              </a:rPr>
              <a:t>2018;104(1): </a:t>
            </a:r>
            <a:r>
              <a:rPr sz="800" spc="-5" dirty="0">
                <a:solidFill>
                  <a:srgbClr val="007FAC"/>
                </a:solidFill>
                <a:cs typeface="Calibri"/>
              </a:rPr>
              <a:t> </a:t>
            </a:r>
            <a:r>
              <a:rPr sz="800" spc="-10" dirty="0">
                <a:solidFill>
                  <a:srgbClr val="007FAC"/>
                </a:solidFill>
                <a:cs typeface="Calibri"/>
                <a:hlinkClick r:id="rId9"/>
              </a:rPr>
              <a:t>30-36</a:t>
            </a:r>
            <a:r>
              <a:rPr sz="800" spc="-10" dirty="0">
                <a:solidFill>
                  <a:prstClr val="black"/>
                </a:solidFill>
                <a:cs typeface="Calibri"/>
              </a:rPr>
              <a:t>.</a:t>
            </a:r>
            <a:endParaRPr sz="800">
              <a:solidFill>
                <a:prstClr val="black"/>
              </a:solidFill>
              <a:cs typeface="Calibri"/>
            </a:endParaRPr>
          </a:p>
          <a:p>
            <a:pPr marL="193040" marR="5715" indent="-180975" algn="just">
              <a:lnSpc>
                <a:spcPct val="103699"/>
              </a:lnSpc>
              <a:buFont typeface="Calibri"/>
              <a:buAutoNum type="arabicPeriod" startAt="24"/>
              <a:tabLst>
                <a:tab pos="193675" algn="l"/>
              </a:tabLst>
            </a:pPr>
            <a:r>
              <a:rPr sz="800" spc="-10" dirty="0">
                <a:solidFill>
                  <a:srgbClr val="007FAC"/>
                </a:solidFill>
                <a:cs typeface="Calibri"/>
                <a:hlinkClick r:id="rId10"/>
              </a:rPr>
              <a:t>Bielack </a:t>
            </a:r>
            <a:r>
              <a:rPr sz="800" spc="-5" dirty="0">
                <a:solidFill>
                  <a:srgbClr val="007FAC"/>
                </a:solidFill>
                <a:cs typeface="Calibri"/>
                <a:hlinkClick r:id="rId10"/>
              </a:rPr>
              <a:t>SS, </a:t>
            </a:r>
            <a:r>
              <a:rPr sz="800" spc="-10" dirty="0">
                <a:solidFill>
                  <a:srgbClr val="007FAC"/>
                </a:solidFill>
                <a:cs typeface="Calibri"/>
                <a:hlinkClick r:id="rId10"/>
              </a:rPr>
              <a:t>Smeland S, Whelan JS, et </a:t>
            </a:r>
            <a:r>
              <a:rPr sz="800" spc="-5" dirty="0">
                <a:solidFill>
                  <a:srgbClr val="007FAC"/>
                </a:solidFill>
                <a:cs typeface="Calibri"/>
                <a:hlinkClick r:id="rId10"/>
              </a:rPr>
              <a:t>al. </a:t>
            </a:r>
            <a:r>
              <a:rPr sz="800" spc="-10" dirty="0">
                <a:solidFill>
                  <a:srgbClr val="007FAC"/>
                </a:solidFill>
                <a:cs typeface="Calibri"/>
                <a:hlinkClick r:id="rId10"/>
              </a:rPr>
              <a:t>Methotrexate, doxorubicin, </a:t>
            </a:r>
            <a:r>
              <a:rPr sz="800" spc="-5" dirty="0">
                <a:solidFill>
                  <a:srgbClr val="007FAC"/>
                </a:solidFill>
                <a:cs typeface="Calibri"/>
              </a:rPr>
              <a:t> </a:t>
            </a:r>
            <a:r>
              <a:rPr sz="800" spc="-10" dirty="0">
                <a:solidFill>
                  <a:srgbClr val="007FAC"/>
                </a:solidFill>
                <a:cs typeface="Calibri"/>
                <a:hlinkClick r:id="rId10"/>
              </a:rPr>
              <a:t>and </a:t>
            </a:r>
            <a:r>
              <a:rPr sz="800" spc="-5" dirty="0">
                <a:solidFill>
                  <a:srgbClr val="007FAC"/>
                </a:solidFill>
                <a:cs typeface="Calibri"/>
                <a:hlinkClick r:id="rId10"/>
              </a:rPr>
              <a:t>cisplatin (MAP) plus </a:t>
            </a:r>
            <a:r>
              <a:rPr sz="800" spc="-10" dirty="0">
                <a:solidFill>
                  <a:srgbClr val="007FAC"/>
                </a:solidFill>
                <a:cs typeface="Calibri"/>
                <a:hlinkClick r:id="rId10"/>
              </a:rPr>
              <a:t>maintenance pegylated interferon Alfa-2b </a:t>
            </a:r>
            <a:r>
              <a:rPr sz="800" spc="-5" dirty="0">
                <a:solidFill>
                  <a:srgbClr val="007FAC"/>
                </a:solidFill>
                <a:cs typeface="Calibri"/>
              </a:rPr>
              <a:t> </a:t>
            </a:r>
            <a:r>
              <a:rPr sz="800" spc="-10" dirty="0">
                <a:solidFill>
                  <a:srgbClr val="007FAC"/>
                </a:solidFill>
                <a:cs typeface="Calibri"/>
                <a:hlinkClick r:id="rId10"/>
              </a:rPr>
              <a:t>versus</a:t>
            </a:r>
            <a:r>
              <a:rPr sz="800" spc="-5" dirty="0">
                <a:solidFill>
                  <a:srgbClr val="007FAC"/>
                </a:solidFill>
                <a:cs typeface="Calibri"/>
                <a:hlinkClick r:id="rId10"/>
              </a:rPr>
              <a:t> </a:t>
            </a:r>
            <a:r>
              <a:rPr sz="800" spc="-10" dirty="0">
                <a:solidFill>
                  <a:srgbClr val="007FAC"/>
                </a:solidFill>
                <a:cs typeface="Calibri"/>
                <a:hlinkClick r:id="rId10"/>
              </a:rPr>
              <a:t>MAP alone</a:t>
            </a:r>
            <a:r>
              <a:rPr sz="800" spc="-5" dirty="0">
                <a:solidFill>
                  <a:srgbClr val="007FAC"/>
                </a:solidFill>
                <a:cs typeface="Calibri"/>
                <a:hlinkClick r:id="rId10"/>
              </a:rPr>
              <a:t> in </a:t>
            </a:r>
            <a:r>
              <a:rPr sz="800" spc="-10" dirty="0">
                <a:solidFill>
                  <a:srgbClr val="007FAC"/>
                </a:solidFill>
                <a:cs typeface="Calibri"/>
                <a:hlinkClick r:id="rId10"/>
              </a:rPr>
              <a:t>patients</a:t>
            </a:r>
            <a:r>
              <a:rPr sz="800" spc="-5" dirty="0">
                <a:solidFill>
                  <a:srgbClr val="007FAC"/>
                </a:solidFill>
                <a:cs typeface="Calibri"/>
                <a:hlinkClick r:id="rId10"/>
              </a:rPr>
              <a:t> with </a:t>
            </a:r>
            <a:r>
              <a:rPr sz="800" spc="-10" dirty="0">
                <a:solidFill>
                  <a:srgbClr val="007FAC"/>
                </a:solidFill>
                <a:cs typeface="Calibri"/>
                <a:hlinkClick r:id="rId10"/>
              </a:rPr>
              <a:t>resectable</a:t>
            </a:r>
            <a:r>
              <a:rPr sz="800" spc="-5" dirty="0">
                <a:solidFill>
                  <a:srgbClr val="007FAC"/>
                </a:solidFill>
                <a:cs typeface="Calibri"/>
                <a:hlinkClick r:id="rId10"/>
              </a:rPr>
              <a:t> </a:t>
            </a:r>
            <a:r>
              <a:rPr sz="800" spc="-10" dirty="0">
                <a:solidFill>
                  <a:srgbClr val="007FAC"/>
                </a:solidFill>
                <a:cs typeface="Calibri"/>
                <a:hlinkClick r:id="rId10"/>
              </a:rPr>
              <a:t>high-grade</a:t>
            </a:r>
            <a:r>
              <a:rPr sz="800" spc="-5" dirty="0">
                <a:solidFill>
                  <a:srgbClr val="007FAC"/>
                </a:solidFill>
                <a:cs typeface="Calibri"/>
                <a:hlinkClick r:id="rId10"/>
              </a:rPr>
              <a:t> </a:t>
            </a:r>
            <a:r>
              <a:rPr sz="800" spc="-15" dirty="0">
                <a:solidFill>
                  <a:srgbClr val="007FAC"/>
                </a:solidFill>
                <a:cs typeface="Calibri"/>
                <a:hlinkClick r:id="rId10"/>
              </a:rPr>
              <a:t>osteosar- </a:t>
            </a:r>
            <a:r>
              <a:rPr sz="800" spc="-10" dirty="0">
                <a:solidFill>
                  <a:srgbClr val="007FAC"/>
                </a:solidFill>
                <a:cs typeface="Calibri"/>
              </a:rPr>
              <a:t> </a:t>
            </a:r>
            <a:r>
              <a:rPr sz="800" spc="-10" dirty="0">
                <a:solidFill>
                  <a:srgbClr val="007FAC"/>
                </a:solidFill>
                <a:cs typeface="Calibri"/>
                <a:hlinkClick r:id="rId10"/>
              </a:rPr>
              <a:t>coma and good histologic response </a:t>
            </a:r>
            <a:r>
              <a:rPr sz="800" spc="-5" dirty="0">
                <a:solidFill>
                  <a:srgbClr val="007FAC"/>
                </a:solidFill>
                <a:cs typeface="Calibri"/>
                <a:hlinkClick r:id="rId10"/>
              </a:rPr>
              <a:t>to </a:t>
            </a:r>
            <a:r>
              <a:rPr sz="800" spc="-10" dirty="0">
                <a:solidFill>
                  <a:srgbClr val="007FAC"/>
                </a:solidFill>
                <a:cs typeface="Calibri"/>
                <a:hlinkClick r:id="rId10"/>
              </a:rPr>
              <a:t>preoperative MAP: </a:t>
            </a:r>
            <a:r>
              <a:rPr sz="800" spc="-30" dirty="0">
                <a:solidFill>
                  <a:srgbClr val="007FAC"/>
                </a:solidFill>
                <a:latin typeface="Lucida Sans Unicode"/>
                <a:cs typeface="Lucida Sans Unicode"/>
                <a:hlinkClick r:id="rId10"/>
              </a:rPr>
              <a:t>fi</a:t>
            </a:r>
            <a:r>
              <a:rPr sz="800" spc="-30" dirty="0">
                <a:solidFill>
                  <a:srgbClr val="007FAC"/>
                </a:solidFill>
                <a:cs typeface="Calibri"/>
                <a:hlinkClick r:id="rId10"/>
              </a:rPr>
              <a:t>rst </a:t>
            </a:r>
            <a:r>
              <a:rPr sz="800" spc="-10" dirty="0">
                <a:solidFill>
                  <a:srgbClr val="007FAC"/>
                </a:solidFill>
                <a:cs typeface="Calibri"/>
                <a:hlinkClick r:id="rId10"/>
              </a:rPr>
              <a:t>results </a:t>
            </a:r>
            <a:r>
              <a:rPr sz="800" spc="-5" dirty="0">
                <a:solidFill>
                  <a:srgbClr val="007FAC"/>
                </a:solidFill>
                <a:cs typeface="Calibri"/>
              </a:rPr>
              <a:t> </a:t>
            </a:r>
            <a:r>
              <a:rPr sz="800" spc="-10" dirty="0">
                <a:solidFill>
                  <a:srgbClr val="007FAC"/>
                </a:solidFill>
                <a:cs typeface="Calibri"/>
                <a:hlinkClick r:id="rId10"/>
              </a:rPr>
              <a:t>of the EURAMOS-1 good response randomized controlled </a:t>
            </a:r>
            <a:r>
              <a:rPr sz="800" spc="-5" dirty="0">
                <a:solidFill>
                  <a:srgbClr val="007FAC"/>
                </a:solidFill>
                <a:cs typeface="Calibri"/>
                <a:hlinkClick r:id="rId10"/>
              </a:rPr>
              <a:t>trial. </a:t>
            </a:r>
            <a:r>
              <a:rPr sz="800" i="1" spc="-10" dirty="0">
                <a:solidFill>
                  <a:srgbClr val="007FAC"/>
                </a:solidFill>
                <a:cs typeface="Calibri"/>
                <a:hlinkClick r:id="rId10"/>
              </a:rPr>
              <a:t>J </a:t>
            </a:r>
            <a:r>
              <a:rPr sz="800" i="1" spc="-5" dirty="0">
                <a:solidFill>
                  <a:srgbClr val="007FAC"/>
                </a:solidFill>
                <a:cs typeface="Calibri"/>
                <a:hlinkClick r:id="rId10"/>
              </a:rPr>
              <a:t>Clin </a:t>
            </a:r>
            <a:r>
              <a:rPr sz="800" i="1" dirty="0">
                <a:solidFill>
                  <a:srgbClr val="007FAC"/>
                </a:solidFill>
                <a:cs typeface="Calibri"/>
              </a:rPr>
              <a:t> </a:t>
            </a:r>
            <a:r>
              <a:rPr sz="800" i="1" spc="-10" dirty="0">
                <a:solidFill>
                  <a:srgbClr val="007FAC"/>
                </a:solidFill>
                <a:cs typeface="Calibri"/>
                <a:hlinkClick r:id="rId10"/>
              </a:rPr>
              <a:t>Oncol</a:t>
            </a:r>
            <a:r>
              <a:rPr sz="800" spc="-10" dirty="0">
                <a:solidFill>
                  <a:srgbClr val="007FAC"/>
                </a:solidFill>
                <a:cs typeface="Calibri"/>
                <a:hlinkClick r:id="rId10"/>
              </a:rPr>
              <a:t>.</a:t>
            </a:r>
            <a:r>
              <a:rPr sz="800" spc="70" dirty="0">
                <a:solidFill>
                  <a:srgbClr val="007FAC"/>
                </a:solidFill>
                <a:cs typeface="Calibri"/>
                <a:hlinkClick r:id="rId10"/>
              </a:rPr>
              <a:t> </a:t>
            </a:r>
            <a:r>
              <a:rPr sz="800" spc="-10" dirty="0">
                <a:solidFill>
                  <a:srgbClr val="007FAC"/>
                </a:solidFill>
                <a:cs typeface="Calibri"/>
                <a:hlinkClick r:id="rId10"/>
              </a:rPr>
              <a:t>2015;33(20):2279-2287</a:t>
            </a:r>
            <a:r>
              <a:rPr sz="800" spc="-10" dirty="0">
                <a:solidFill>
                  <a:prstClr val="black"/>
                </a:solidFill>
                <a:cs typeface="Calibri"/>
              </a:rPr>
              <a:t>.</a:t>
            </a:r>
            <a:endParaRPr sz="800">
              <a:solidFill>
                <a:prstClr val="black"/>
              </a:solidFill>
              <a:cs typeface="Calibri"/>
            </a:endParaRPr>
          </a:p>
          <a:p>
            <a:pPr marL="193040" marR="5715" indent="-180975" algn="just">
              <a:lnSpc>
                <a:spcPct val="103699"/>
              </a:lnSpc>
              <a:spcBef>
                <a:spcPts val="5"/>
              </a:spcBef>
              <a:buFont typeface="Calibri"/>
              <a:buAutoNum type="arabicPeriod" startAt="24"/>
              <a:tabLst>
                <a:tab pos="193675" algn="l"/>
              </a:tabLst>
            </a:pPr>
            <a:r>
              <a:rPr sz="800" spc="-10" dirty="0">
                <a:solidFill>
                  <a:srgbClr val="007FAC"/>
                </a:solidFill>
                <a:cs typeface="Calibri"/>
                <a:hlinkClick r:id="rId11"/>
              </a:rPr>
              <a:t>Piperno-Neumann</a:t>
            </a:r>
            <a:r>
              <a:rPr sz="800" spc="-5" dirty="0">
                <a:solidFill>
                  <a:srgbClr val="007FAC"/>
                </a:solidFill>
                <a:cs typeface="Calibri"/>
                <a:hlinkClick r:id="rId11"/>
              </a:rPr>
              <a:t> </a:t>
            </a:r>
            <a:r>
              <a:rPr sz="800" spc="-10" dirty="0">
                <a:solidFill>
                  <a:srgbClr val="007FAC"/>
                </a:solidFill>
                <a:cs typeface="Calibri"/>
                <a:hlinkClick r:id="rId11"/>
              </a:rPr>
              <a:t>S,</a:t>
            </a:r>
            <a:r>
              <a:rPr sz="800" spc="-5" dirty="0">
                <a:solidFill>
                  <a:srgbClr val="007FAC"/>
                </a:solidFill>
                <a:cs typeface="Calibri"/>
                <a:hlinkClick r:id="rId11"/>
              </a:rPr>
              <a:t> </a:t>
            </a:r>
            <a:r>
              <a:rPr sz="800" spc="-10" dirty="0">
                <a:solidFill>
                  <a:srgbClr val="007FAC"/>
                </a:solidFill>
                <a:cs typeface="Calibri"/>
                <a:hlinkClick r:id="rId11"/>
              </a:rPr>
              <a:t>Le</a:t>
            </a:r>
            <a:r>
              <a:rPr sz="800" spc="-5" dirty="0">
                <a:solidFill>
                  <a:srgbClr val="007FAC"/>
                </a:solidFill>
                <a:cs typeface="Calibri"/>
                <a:hlinkClick r:id="rId11"/>
              </a:rPr>
              <a:t> </a:t>
            </a:r>
            <a:r>
              <a:rPr sz="800" spc="-10" dirty="0">
                <a:solidFill>
                  <a:srgbClr val="007FAC"/>
                </a:solidFill>
                <a:cs typeface="Calibri"/>
                <a:hlinkClick r:id="rId11"/>
              </a:rPr>
              <a:t>Deley</a:t>
            </a:r>
            <a:r>
              <a:rPr sz="800" spc="-5" dirty="0">
                <a:solidFill>
                  <a:srgbClr val="007FAC"/>
                </a:solidFill>
                <a:cs typeface="Calibri"/>
                <a:hlinkClick r:id="rId11"/>
              </a:rPr>
              <a:t> </a:t>
            </a:r>
            <a:r>
              <a:rPr sz="800" spc="-10" dirty="0">
                <a:solidFill>
                  <a:srgbClr val="007FAC"/>
                </a:solidFill>
                <a:cs typeface="Calibri"/>
                <a:hlinkClick r:id="rId11"/>
              </a:rPr>
              <a:t>MC,</a:t>
            </a:r>
            <a:r>
              <a:rPr sz="800" spc="-5" dirty="0">
                <a:solidFill>
                  <a:srgbClr val="007FAC"/>
                </a:solidFill>
                <a:cs typeface="Calibri"/>
                <a:hlinkClick r:id="rId11"/>
              </a:rPr>
              <a:t> </a:t>
            </a:r>
            <a:r>
              <a:rPr sz="800" spc="-10" dirty="0">
                <a:solidFill>
                  <a:srgbClr val="007FAC"/>
                </a:solidFill>
                <a:cs typeface="Calibri"/>
                <a:hlinkClick r:id="rId11"/>
              </a:rPr>
              <a:t>Rédini</a:t>
            </a:r>
            <a:r>
              <a:rPr sz="800" spc="-5" dirty="0">
                <a:solidFill>
                  <a:srgbClr val="007FAC"/>
                </a:solidFill>
                <a:cs typeface="Calibri"/>
                <a:hlinkClick r:id="rId11"/>
              </a:rPr>
              <a:t> </a:t>
            </a:r>
            <a:r>
              <a:rPr sz="800" spc="-10" dirty="0">
                <a:solidFill>
                  <a:srgbClr val="007FAC"/>
                </a:solidFill>
                <a:cs typeface="Calibri"/>
                <a:hlinkClick r:id="rId11"/>
              </a:rPr>
              <a:t>F,</a:t>
            </a:r>
            <a:r>
              <a:rPr sz="800" spc="-5" dirty="0">
                <a:solidFill>
                  <a:srgbClr val="007FAC"/>
                </a:solidFill>
                <a:cs typeface="Calibri"/>
                <a:hlinkClick r:id="rId11"/>
              </a:rPr>
              <a:t> </a:t>
            </a:r>
            <a:r>
              <a:rPr sz="800" spc="-10" dirty="0">
                <a:solidFill>
                  <a:srgbClr val="007FAC"/>
                </a:solidFill>
                <a:cs typeface="Calibri"/>
                <a:hlinkClick r:id="rId11"/>
              </a:rPr>
              <a:t>et</a:t>
            </a:r>
            <a:r>
              <a:rPr sz="800" spc="-5" dirty="0">
                <a:solidFill>
                  <a:srgbClr val="007FAC"/>
                </a:solidFill>
                <a:cs typeface="Calibri"/>
                <a:hlinkClick r:id="rId11"/>
              </a:rPr>
              <a:t> al.</a:t>
            </a:r>
            <a:r>
              <a:rPr sz="800" dirty="0">
                <a:solidFill>
                  <a:srgbClr val="007FAC"/>
                </a:solidFill>
                <a:cs typeface="Calibri"/>
                <a:hlinkClick r:id="rId11"/>
              </a:rPr>
              <a:t> </a:t>
            </a:r>
            <a:r>
              <a:rPr sz="800" spc="-10" dirty="0">
                <a:solidFill>
                  <a:srgbClr val="007FAC"/>
                </a:solidFill>
                <a:cs typeface="Calibri"/>
                <a:hlinkClick r:id="rId11"/>
              </a:rPr>
              <a:t>Zoledronate</a:t>
            </a:r>
            <a:r>
              <a:rPr sz="800" spc="-5" dirty="0">
                <a:solidFill>
                  <a:srgbClr val="007FAC"/>
                </a:solidFill>
                <a:cs typeface="Calibri"/>
                <a:hlinkClick r:id="rId11"/>
              </a:rPr>
              <a:t> in </a:t>
            </a:r>
            <a:r>
              <a:rPr sz="800" dirty="0">
                <a:solidFill>
                  <a:srgbClr val="007FAC"/>
                </a:solidFill>
                <a:cs typeface="Calibri"/>
              </a:rPr>
              <a:t> </a:t>
            </a:r>
            <a:r>
              <a:rPr sz="800" spc="-10" dirty="0">
                <a:solidFill>
                  <a:srgbClr val="007FAC"/>
                </a:solidFill>
                <a:cs typeface="Calibri"/>
                <a:hlinkClick r:id="rId11"/>
              </a:rPr>
              <a:t>combination </a:t>
            </a:r>
            <a:r>
              <a:rPr sz="800" spc="-5" dirty="0">
                <a:solidFill>
                  <a:srgbClr val="007FAC"/>
                </a:solidFill>
                <a:cs typeface="Calibri"/>
                <a:hlinkClick r:id="rId11"/>
              </a:rPr>
              <a:t>with </a:t>
            </a:r>
            <a:r>
              <a:rPr sz="800" spc="-10" dirty="0">
                <a:solidFill>
                  <a:srgbClr val="007FAC"/>
                </a:solidFill>
                <a:cs typeface="Calibri"/>
                <a:hlinkClick r:id="rId11"/>
              </a:rPr>
              <a:t>chemotherapy and surgery </a:t>
            </a:r>
            <a:r>
              <a:rPr sz="800" spc="-5" dirty="0">
                <a:solidFill>
                  <a:srgbClr val="007FAC"/>
                </a:solidFill>
                <a:cs typeface="Calibri"/>
                <a:hlinkClick r:id="rId11"/>
              </a:rPr>
              <a:t>to </a:t>
            </a:r>
            <a:r>
              <a:rPr sz="800" spc="-10" dirty="0">
                <a:solidFill>
                  <a:srgbClr val="007FAC"/>
                </a:solidFill>
                <a:cs typeface="Calibri"/>
                <a:hlinkClick r:id="rId11"/>
              </a:rPr>
              <a:t>treat </a:t>
            </a:r>
            <a:r>
              <a:rPr sz="800" spc="-15" dirty="0">
                <a:solidFill>
                  <a:srgbClr val="007FAC"/>
                </a:solidFill>
                <a:cs typeface="Calibri"/>
                <a:hlinkClick r:id="rId11"/>
              </a:rPr>
              <a:t>osteosarcoma </a:t>
            </a:r>
            <a:r>
              <a:rPr sz="800" spc="-10" dirty="0">
                <a:solidFill>
                  <a:srgbClr val="007FAC"/>
                </a:solidFill>
                <a:cs typeface="Calibri"/>
              </a:rPr>
              <a:t> </a:t>
            </a:r>
            <a:r>
              <a:rPr sz="800" spc="-10" dirty="0">
                <a:solidFill>
                  <a:srgbClr val="007FAC"/>
                </a:solidFill>
                <a:cs typeface="Calibri"/>
                <a:hlinkClick r:id="rId11"/>
              </a:rPr>
              <a:t>(OS2006): </a:t>
            </a:r>
            <a:r>
              <a:rPr sz="800" spc="-15" dirty="0">
                <a:solidFill>
                  <a:srgbClr val="007FAC"/>
                </a:solidFill>
                <a:cs typeface="Calibri"/>
                <a:hlinkClick r:id="rId11"/>
              </a:rPr>
              <a:t>a </a:t>
            </a:r>
            <a:r>
              <a:rPr sz="800" spc="-10" dirty="0">
                <a:solidFill>
                  <a:srgbClr val="007FAC"/>
                </a:solidFill>
                <a:cs typeface="Calibri"/>
                <a:hlinkClick r:id="rId11"/>
              </a:rPr>
              <a:t>randomised, multicentre, open-label, phase 3 </a:t>
            </a:r>
            <a:r>
              <a:rPr sz="800" spc="-5" dirty="0">
                <a:solidFill>
                  <a:srgbClr val="007FAC"/>
                </a:solidFill>
                <a:cs typeface="Calibri"/>
                <a:hlinkClick r:id="rId11"/>
              </a:rPr>
              <a:t>trial. </a:t>
            </a:r>
            <a:r>
              <a:rPr sz="800" i="1" spc="-5" dirty="0">
                <a:solidFill>
                  <a:srgbClr val="007FAC"/>
                </a:solidFill>
                <a:cs typeface="Calibri"/>
                <a:hlinkClick r:id="rId11"/>
              </a:rPr>
              <a:t>Lan- </a:t>
            </a:r>
            <a:r>
              <a:rPr sz="800" i="1" dirty="0">
                <a:solidFill>
                  <a:srgbClr val="007FAC"/>
                </a:solidFill>
                <a:cs typeface="Calibri"/>
              </a:rPr>
              <a:t> </a:t>
            </a:r>
            <a:r>
              <a:rPr sz="800" i="1" spc="-10" dirty="0">
                <a:solidFill>
                  <a:srgbClr val="007FAC"/>
                </a:solidFill>
                <a:cs typeface="Calibri"/>
                <a:hlinkClick r:id="rId11"/>
              </a:rPr>
              <a:t>cet</a:t>
            </a:r>
            <a:r>
              <a:rPr sz="800" i="1" spc="75" dirty="0">
                <a:solidFill>
                  <a:srgbClr val="007FAC"/>
                </a:solidFill>
                <a:cs typeface="Calibri"/>
                <a:hlinkClick r:id="rId11"/>
              </a:rPr>
              <a:t> </a:t>
            </a:r>
            <a:r>
              <a:rPr sz="800" i="1" spc="-10" dirty="0">
                <a:solidFill>
                  <a:srgbClr val="007FAC"/>
                </a:solidFill>
                <a:cs typeface="Calibri"/>
                <a:hlinkClick r:id="rId11"/>
              </a:rPr>
              <a:t>Oncol</a:t>
            </a:r>
            <a:r>
              <a:rPr sz="800" spc="-10" dirty="0">
                <a:solidFill>
                  <a:srgbClr val="007FAC"/>
                </a:solidFill>
                <a:cs typeface="Calibri"/>
                <a:hlinkClick r:id="rId11"/>
              </a:rPr>
              <a:t>.</a:t>
            </a:r>
            <a:r>
              <a:rPr sz="800" spc="80" dirty="0">
                <a:solidFill>
                  <a:srgbClr val="007FAC"/>
                </a:solidFill>
                <a:cs typeface="Calibri"/>
                <a:hlinkClick r:id="rId11"/>
              </a:rPr>
              <a:t> </a:t>
            </a:r>
            <a:r>
              <a:rPr sz="800" spc="-10" dirty="0">
                <a:solidFill>
                  <a:srgbClr val="007FAC"/>
                </a:solidFill>
                <a:cs typeface="Calibri"/>
                <a:hlinkClick r:id="rId11"/>
              </a:rPr>
              <a:t>2016;17(8):1070-1080</a:t>
            </a:r>
            <a:r>
              <a:rPr sz="800" spc="-10" dirty="0">
                <a:solidFill>
                  <a:prstClr val="black"/>
                </a:solidFill>
                <a:cs typeface="Calibri"/>
              </a:rPr>
              <a:t>.</a:t>
            </a:r>
            <a:endParaRPr sz="800">
              <a:solidFill>
                <a:prstClr val="black"/>
              </a:solidFill>
              <a:cs typeface="Calibri"/>
            </a:endParaRPr>
          </a:p>
          <a:p>
            <a:pPr marL="193040" marR="6350" indent="-180975" algn="just">
              <a:lnSpc>
                <a:spcPct val="103899"/>
              </a:lnSpc>
              <a:buFont typeface="Calibri"/>
              <a:buAutoNum type="arabicPeriod" startAt="24"/>
              <a:tabLst>
                <a:tab pos="193675" algn="l"/>
              </a:tabLst>
            </a:pPr>
            <a:r>
              <a:rPr sz="800" spc="-25" dirty="0">
                <a:solidFill>
                  <a:srgbClr val="007FAC"/>
                </a:solidFill>
                <a:cs typeface="Calibri"/>
                <a:hlinkClick r:id="rId12"/>
              </a:rPr>
              <a:t>Meyers PA, Schwartz </a:t>
            </a:r>
            <a:r>
              <a:rPr sz="800" spc="-20" dirty="0">
                <a:solidFill>
                  <a:srgbClr val="007FAC"/>
                </a:solidFill>
                <a:cs typeface="Calibri"/>
                <a:hlinkClick r:id="rId12"/>
              </a:rPr>
              <a:t>CL, </a:t>
            </a:r>
            <a:r>
              <a:rPr sz="800" spc="-25" dirty="0">
                <a:solidFill>
                  <a:srgbClr val="007FAC"/>
                </a:solidFill>
                <a:cs typeface="Calibri"/>
                <a:hlinkClick r:id="rId12"/>
              </a:rPr>
              <a:t>Krailo </a:t>
            </a:r>
            <a:r>
              <a:rPr sz="800" spc="-20" dirty="0">
                <a:solidFill>
                  <a:srgbClr val="007FAC"/>
                </a:solidFill>
                <a:cs typeface="Calibri"/>
                <a:hlinkClick r:id="rId12"/>
              </a:rPr>
              <a:t>MD, et al. </a:t>
            </a:r>
            <a:r>
              <a:rPr sz="800" spc="-30" dirty="0">
                <a:solidFill>
                  <a:srgbClr val="007FAC"/>
                </a:solidFill>
                <a:cs typeface="Calibri"/>
                <a:hlinkClick r:id="rId12"/>
              </a:rPr>
              <a:t>Osteosarcoma: </a:t>
            </a:r>
            <a:r>
              <a:rPr sz="800" spc="-20" dirty="0">
                <a:solidFill>
                  <a:srgbClr val="007FAC"/>
                </a:solidFill>
                <a:cs typeface="Calibri"/>
                <a:hlinkClick r:id="rId12"/>
              </a:rPr>
              <a:t>the </a:t>
            </a:r>
            <a:r>
              <a:rPr sz="800" spc="-25" dirty="0">
                <a:solidFill>
                  <a:srgbClr val="007FAC"/>
                </a:solidFill>
                <a:cs typeface="Calibri"/>
                <a:hlinkClick r:id="rId12"/>
              </a:rPr>
              <a:t>addition </a:t>
            </a:r>
            <a:r>
              <a:rPr sz="800" spc="-30" dirty="0">
                <a:solidFill>
                  <a:srgbClr val="007FAC"/>
                </a:solidFill>
                <a:cs typeface="Calibri"/>
                <a:hlinkClick r:id="rId12"/>
              </a:rPr>
              <a:t>of </a:t>
            </a:r>
            <a:r>
              <a:rPr sz="800" spc="-25" dirty="0">
                <a:solidFill>
                  <a:srgbClr val="007FAC"/>
                </a:solidFill>
                <a:cs typeface="Calibri"/>
              </a:rPr>
              <a:t> </a:t>
            </a:r>
            <a:r>
              <a:rPr sz="800" spc="-25" dirty="0">
                <a:solidFill>
                  <a:srgbClr val="007FAC"/>
                </a:solidFill>
                <a:cs typeface="Calibri"/>
                <a:hlinkClick r:id="rId12"/>
              </a:rPr>
              <a:t>muramyl</a:t>
            </a:r>
            <a:r>
              <a:rPr sz="800" spc="-55" dirty="0">
                <a:solidFill>
                  <a:srgbClr val="007FAC"/>
                </a:solidFill>
                <a:cs typeface="Calibri"/>
                <a:hlinkClick r:id="rId12"/>
              </a:rPr>
              <a:t> </a:t>
            </a:r>
            <a:r>
              <a:rPr sz="800" spc="-25" dirty="0">
                <a:solidFill>
                  <a:srgbClr val="007FAC"/>
                </a:solidFill>
                <a:cs typeface="Calibri"/>
                <a:hlinkClick r:id="rId12"/>
              </a:rPr>
              <a:t>tripeptide</a:t>
            </a:r>
            <a:r>
              <a:rPr sz="800" spc="-45" dirty="0">
                <a:solidFill>
                  <a:srgbClr val="007FAC"/>
                </a:solidFill>
                <a:cs typeface="Calibri"/>
                <a:hlinkClick r:id="rId12"/>
              </a:rPr>
              <a:t> </a:t>
            </a:r>
            <a:r>
              <a:rPr sz="800" spc="-15" dirty="0">
                <a:solidFill>
                  <a:srgbClr val="007FAC"/>
                </a:solidFill>
                <a:cs typeface="Calibri"/>
                <a:hlinkClick r:id="rId12"/>
              </a:rPr>
              <a:t>to</a:t>
            </a:r>
            <a:r>
              <a:rPr sz="800" spc="-50" dirty="0">
                <a:solidFill>
                  <a:srgbClr val="007FAC"/>
                </a:solidFill>
                <a:cs typeface="Calibri"/>
                <a:hlinkClick r:id="rId12"/>
              </a:rPr>
              <a:t> </a:t>
            </a:r>
            <a:r>
              <a:rPr sz="800" spc="-25" dirty="0">
                <a:solidFill>
                  <a:srgbClr val="007FAC"/>
                </a:solidFill>
                <a:cs typeface="Calibri"/>
                <a:hlinkClick r:id="rId12"/>
              </a:rPr>
              <a:t>chemotherapy</a:t>
            </a:r>
            <a:r>
              <a:rPr sz="800" spc="-55" dirty="0">
                <a:solidFill>
                  <a:srgbClr val="007FAC"/>
                </a:solidFill>
                <a:cs typeface="Calibri"/>
                <a:hlinkClick r:id="rId12"/>
              </a:rPr>
              <a:t> </a:t>
            </a:r>
            <a:r>
              <a:rPr sz="800" spc="-25" dirty="0">
                <a:solidFill>
                  <a:srgbClr val="007FAC"/>
                </a:solidFill>
                <a:cs typeface="Calibri"/>
                <a:hlinkClick r:id="rId12"/>
              </a:rPr>
              <a:t>improves</a:t>
            </a:r>
            <a:r>
              <a:rPr sz="800" spc="-55" dirty="0">
                <a:solidFill>
                  <a:srgbClr val="007FAC"/>
                </a:solidFill>
                <a:cs typeface="Calibri"/>
                <a:hlinkClick r:id="rId12"/>
              </a:rPr>
              <a:t> </a:t>
            </a:r>
            <a:r>
              <a:rPr sz="800" spc="-25" dirty="0">
                <a:solidFill>
                  <a:srgbClr val="007FAC"/>
                </a:solidFill>
                <a:cs typeface="Calibri"/>
                <a:hlinkClick r:id="rId12"/>
              </a:rPr>
              <a:t>overall</a:t>
            </a:r>
            <a:r>
              <a:rPr sz="800" spc="-50" dirty="0">
                <a:solidFill>
                  <a:srgbClr val="007FAC"/>
                </a:solidFill>
                <a:cs typeface="Calibri"/>
                <a:hlinkClick r:id="rId12"/>
              </a:rPr>
              <a:t> </a:t>
            </a:r>
            <a:r>
              <a:rPr sz="800" spc="-25" dirty="0">
                <a:solidFill>
                  <a:srgbClr val="007FAC"/>
                </a:solidFill>
                <a:cs typeface="Calibri"/>
                <a:hlinkClick r:id="rId12"/>
              </a:rPr>
              <a:t>survival</a:t>
            </a:r>
            <a:r>
              <a:rPr sz="800" spc="-45" dirty="0">
                <a:solidFill>
                  <a:srgbClr val="007FAC"/>
                </a:solidFill>
                <a:cs typeface="Calibri"/>
                <a:hlinkClick r:id="rId12"/>
              </a:rPr>
              <a:t> </a:t>
            </a:r>
            <a:r>
              <a:rPr sz="800" spc="150" dirty="0">
                <a:solidFill>
                  <a:srgbClr val="007FAC"/>
                </a:solidFill>
                <a:latin typeface="Arial MT"/>
                <a:cs typeface="Arial MT"/>
              </a:rPr>
              <a:t>e</a:t>
            </a:r>
            <a:r>
              <a:rPr sz="800" spc="-75" dirty="0">
                <a:solidFill>
                  <a:srgbClr val="007FAC"/>
                </a:solidFill>
                <a:latin typeface="Arial MT"/>
                <a:cs typeface="Arial MT"/>
              </a:rPr>
              <a:t> </a:t>
            </a:r>
            <a:r>
              <a:rPr sz="800" spc="-15" dirty="0">
                <a:solidFill>
                  <a:srgbClr val="007FAC"/>
                </a:solidFill>
                <a:cs typeface="Calibri"/>
                <a:hlinkClick r:id="rId12"/>
              </a:rPr>
              <a:t>a</a:t>
            </a:r>
            <a:r>
              <a:rPr sz="800" spc="-45" dirty="0">
                <a:solidFill>
                  <a:srgbClr val="007FAC"/>
                </a:solidFill>
                <a:cs typeface="Calibri"/>
                <a:hlinkClick r:id="rId12"/>
              </a:rPr>
              <a:t> </a:t>
            </a:r>
            <a:r>
              <a:rPr sz="800" spc="-25" dirty="0">
                <a:solidFill>
                  <a:srgbClr val="007FAC"/>
                </a:solidFill>
                <a:cs typeface="Calibri"/>
                <a:hlinkClick r:id="rId12"/>
              </a:rPr>
              <a:t>report </a:t>
            </a:r>
            <a:r>
              <a:rPr sz="800" spc="-20" dirty="0">
                <a:solidFill>
                  <a:srgbClr val="007FAC"/>
                </a:solidFill>
                <a:cs typeface="Calibri"/>
              </a:rPr>
              <a:t> </a:t>
            </a:r>
            <a:r>
              <a:rPr sz="800" spc="-25" dirty="0">
                <a:solidFill>
                  <a:srgbClr val="007FAC"/>
                </a:solidFill>
                <a:cs typeface="Calibri"/>
                <a:hlinkClick r:id="rId12"/>
              </a:rPr>
              <a:t>from</a:t>
            </a:r>
            <a:r>
              <a:rPr sz="800" spc="10" dirty="0">
                <a:solidFill>
                  <a:srgbClr val="007FAC"/>
                </a:solidFill>
                <a:cs typeface="Calibri"/>
                <a:hlinkClick r:id="rId12"/>
              </a:rPr>
              <a:t> </a:t>
            </a:r>
            <a:r>
              <a:rPr sz="800" spc="-20" dirty="0">
                <a:solidFill>
                  <a:srgbClr val="007FAC"/>
                </a:solidFill>
                <a:cs typeface="Calibri"/>
                <a:hlinkClick r:id="rId12"/>
              </a:rPr>
              <a:t>the</a:t>
            </a:r>
            <a:r>
              <a:rPr sz="800" spc="15" dirty="0">
                <a:solidFill>
                  <a:srgbClr val="007FAC"/>
                </a:solidFill>
                <a:cs typeface="Calibri"/>
                <a:hlinkClick r:id="rId12"/>
              </a:rPr>
              <a:t> </a:t>
            </a:r>
            <a:r>
              <a:rPr sz="800" spc="-25" dirty="0">
                <a:solidFill>
                  <a:srgbClr val="007FAC"/>
                </a:solidFill>
                <a:cs typeface="Calibri"/>
                <a:hlinkClick r:id="rId12"/>
              </a:rPr>
              <a:t>Children</a:t>
            </a:r>
            <a:r>
              <a:rPr sz="800" spc="-25" dirty="0">
                <a:solidFill>
                  <a:srgbClr val="007FAC"/>
                </a:solidFill>
                <a:latin typeface="Arial MT"/>
                <a:cs typeface="Arial MT"/>
                <a:hlinkClick r:id="rId12"/>
              </a:rPr>
              <a:t>’</a:t>
            </a:r>
            <a:r>
              <a:rPr sz="800" spc="-25" dirty="0">
                <a:solidFill>
                  <a:srgbClr val="007FAC"/>
                </a:solidFill>
                <a:cs typeface="Calibri"/>
                <a:hlinkClick r:id="rId12"/>
              </a:rPr>
              <a:t>s</a:t>
            </a:r>
            <a:r>
              <a:rPr sz="800" spc="15" dirty="0">
                <a:solidFill>
                  <a:srgbClr val="007FAC"/>
                </a:solidFill>
                <a:cs typeface="Calibri"/>
                <a:hlinkClick r:id="rId12"/>
              </a:rPr>
              <a:t> </a:t>
            </a:r>
            <a:r>
              <a:rPr sz="800" spc="-25" dirty="0">
                <a:solidFill>
                  <a:srgbClr val="007FAC"/>
                </a:solidFill>
                <a:cs typeface="Calibri"/>
                <a:hlinkClick r:id="rId12"/>
              </a:rPr>
              <a:t>Oncology</a:t>
            </a:r>
            <a:r>
              <a:rPr sz="800" spc="10" dirty="0">
                <a:solidFill>
                  <a:srgbClr val="007FAC"/>
                </a:solidFill>
                <a:cs typeface="Calibri"/>
                <a:hlinkClick r:id="rId12"/>
              </a:rPr>
              <a:t> </a:t>
            </a:r>
            <a:r>
              <a:rPr sz="800" spc="-25" dirty="0">
                <a:solidFill>
                  <a:srgbClr val="007FAC"/>
                </a:solidFill>
                <a:cs typeface="Calibri"/>
                <a:hlinkClick r:id="rId12"/>
              </a:rPr>
              <a:t>Group.</a:t>
            </a:r>
            <a:r>
              <a:rPr sz="800" spc="15" dirty="0">
                <a:solidFill>
                  <a:srgbClr val="007FAC"/>
                </a:solidFill>
                <a:cs typeface="Calibri"/>
                <a:hlinkClick r:id="rId12"/>
              </a:rPr>
              <a:t> </a:t>
            </a:r>
            <a:r>
              <a:rPr sz="800" i="1" spc="-10" dirty="0">
                <a:solidFill>
                  <a:srgbClr val="007FAC"/>
                </a:solidFill>
                <a:cs typeface="Calibri"/>
                <a:hlinkClick r:id="rId12"/>
              </a:rPr>
              <a:t>J</a:t>
            </a:r>
            <a:r>
              <a:rPr sz="800" i="1" spc="15" dirty="0">
                <a:solidFill>
                  <a:srgbClr val="007FAC"/>
                </a:solidFill>
                <a:cs typeface="Calibri"/>
                <a:hlinkClick r:id="rId12"/>
              </a:rPr>
              <a:t> </a:t>
            </a:r>
            <a:r>
              <a:rPr sz="800" i="1" spc="-20" dirty="0">
                <a:solidFill>
                  <a:srgbClr val="007FAC"/>
                </a:solidFill>
                <a:cs typeface="Calibri"/>
                <a:hlinkClick r:id="rId12"/>
              </a:rPr>
              <a:t>Clin</a:t>
            </a:r>
            <a:r>
              <a:rPr sz="800" i="1" spc="10" dirty="0">
                <a:solidFill>
                  <a:srgbClr val="007FAC"/>
                </a:solidFill>
                <a:cs typeface="Calibri"/>
                <a:hlinkClick r:id="rId12"/>
              </a:rPr>
              <a:t> </a:t>
            </a:r>
            <a:r>
              <a:rPr sz="800" i="1" spc="-25" dirty="0">
                <a:solidFill>
                  <a:srgbClr val="007FAC"/>
                </a:solidFill>
                <a:cs typeface="Calibri"/>
                <a:hlinkClick r:id="rId12"/>
              </a:rPr>
              <a:t>Oncol</a:t>
            </a:r>
            <a:r>
              <a:rPr sz="800" spc="-25" dirty="0">
                <a:solidFill>
                  <a:srgbClr val="007FAC"/>
                </a:solidFill>
                <a:cs typeface="Calibri"/>
                <a:hlinkClick r:id="rId12"/>
              </a:rPr>
              <a:t>.</a:t>
            </a:r>
            <a:r>
              <a:rPr sz="800" spc="15" dirty="0">
                <a:solidFill>
                  <a:srgbClr val="007FAC"/>
                </a:solidFill>
                <a:cs typeface="Calibri"/>
                <a:hlinkClick r:id="rId12"/>
              </a:rPr>
              <a:t> </a:t>
            </a:r>
            <a:r>
              <a:rPr sz="800" spc="-25" dirty="0">
                <a:solidFill>
                  <a:srgbClr val="007FAC"/>
                </a:solidFill>
                <a:cs typeface="Calibri"/>
                <a:hlinkClick r:id="rId12"/>
              </a:rPr>
              <a:t>2008;26(4):633-638</a:t>
            </a:r>
            <a:r>
              <a:rPr sz="800" spc="-25" dirty="0">
                <a:solidFill>
                  <a:prstClr val="black"/>
                </a:solidFill>
                <a:cs typeface="Calibri"/>
              </a:rPr>
              <a:t>.</a:t>
            </a:r>
            <a:endParaRPr sz="800">
              <a:solidFill>
                <a:prstClr val="black"/>
              </a:solidFill>
              <a:cs typeface="Calibri"/>
            </a:endParaRPr>
          </a:p>
          <a:p>
            <a:pPr marL="193040" marR="6350" indent="-180975" algn="just">
              <a:lnSpc>
                <a:spcPts val="1000"/>
              </a:lnSpc>
              <a:spcBef>
                <a:spcPts val="30"/>
              </a:spcBef>
              <a:buFont typeface="Calibri"/>
              <a:buAutoNum type="arabicPeriod" startAt="24"/>
              <a:tabLst>
                <a:tab pos="193675" algn="l"/>
              </a:tabLst>
            </a:pPr>
            <a:r>
              <a:rPr sz="800" spc="-5" dirty="0">
                <a:solidFill>
                  <a:srgbClr val="007FAC"/>
                </a:solidFill>
                <a:cs typeface="Calibri"/>
                <a:hlinkClick r:id="rId13"/>
              </a:rPr>
              <a:t>Ciernik IF, </a:t>
            </a:r>
            <a:r>
              <a:rPr sz="800" spc="-15" dirty="0">
                <a:solidFill>
                  <a:srgbClr val="007FAC"/>
                </a:solidFill>
                <a:cs typeface="Calibri"/>
                <a:hlinkClick r:id="rId13"/>
              </a:rPr>
              <a:t>Niemierko </a:t>
            </a:r>
            <a:r>
              <a:rPr sz="800" spc="-10" dirty="0">
                <a:solidFill>
                  <a:srgbClr val="007FAC"/>
                </a:solidFill>
                <a:cs typeface="Calibri"/>
                <a:hlinkClick r:id="rId13"/>
              </a:rPr>
              <a:t>A, Harmon DC, et </a:t>
            </a:r>
            <a:r>
              <a:rPr sz="800" spc="-5" dirty="0">
                <a:solidFill>
                  <a:srgbClr val="007FAC"/>
                </a:solidFill>
                <a:cs typeface="Calibri"/>
                <a:hlinkClick r:id="rId13"/>
              </a:rPr>
              <a:t>al. </a:t>
            </a:r>
            <a:r>
              <a:rPr sz="800" spc="-10" dirty="0">
                <a:solidFill>
                  <a:srgbClr val="007FAC"/>
                </a:solidFill>
                <a:cs typeface="Calibri"/>
                <a:hlinkClick r:id="rId13"/>
              </a:rPr>
              <a:t>Proton-based radiotherapy </a:t>
            </a:r>
            <a:r>
              <a:rPr sz="800" spc="-5" dirty="0">
                <a:solidFill>
                  <a:srgbClr val="007FAC"/>
                </a:solidFill>
                <a:cs typeface="Calibri"/>
              </a:rPr>
              <a:t> </a:t>
            </a:r>
            <a:r>
              <a:rPr sz="800" spc="-15" dirty="0">
                <a:solidFill>
                  <a:srgbClr val="007FAC"/>
                </a:solidFill>
                <a:cs typeface="Calibri"/>
                <a:hlinkClick r:id="rId13"/>
              </a:rPr>
              <a:t>for</a:t>
            </a:r>
            <a:r>
              <a:rPr sz="800" spc="-10" dirty="0">
                <a:solidFill>
                  <a:srgbClr val="007FAC"/>
                </a:solidFill>
                <a:cs typeface="Calibri"/>
                <a:hlinkClick r:id="rId13"/>
              </a:rPr>
              <a:t> unresectable</a:t>
            </a:r>
            <a:r>
              <a:rPr sz="800" spc="-5" dirty="0">
                <a:solidFill>
                  <a:srgbClr val="007FAC"/>
                </a:solidFill>
                <a:cs typeface="Calibri"/>
                <a:hlinkClick r:id="rId13"/>
              </a:rPr>
              <a:t> </a:t>
            </a:r>
            <a:r>
              <a:rPr sz="800" spc="-10" dirty="0">
                <a:solidFill>
                  <a:srgbClr val="007FAC"/>
                </a:solidFill>
                <a:cs typeface="Calibri"/>
                <a:hlinkClick r:id="rId13"/>
              </a:rPr>
              <a:t>or</a:t>
            </a:r>
            <a:r>
              <a:rPr sz="800" spc="-5" dirty="0">
                <a:solidFill>
                  <a:srgbClr val="007FAC"/>
                </a:solidFill>
                <a:cs typeface="Calibri"/>
                <a:hlinkClick r:id="rId13"/>
              </a:rPr>
              <a:t> </a:t>
            </a:r>
            <a:r>
              <a:rPr sz="800" spc="-10" dirty="0">
                <a:solidFill>
                  <a:srgbClr val="007FAC"/>
                </a:solidFill>
                <a:cs typeface="Calibri"/>
                <a:hlinkClick r:id="rId13"/>
              </a:rPr>
              <a:t>incompletely</a:t>
            </a:r>
            <a:r>
              <a:rPr sz="800" spc="-5" dirty="0">
                <a:solidFill>
                  <a:srgbClr val="007FAC"/>
                </a:solidFill>
                <a:cs typeface="Calibri"/>
                <a:hlinkClick r:id="rId13"/>
              </a:rPr>
              <a:t> </a:t>
            </a:r>
            <a:r>
              <a:rPr sz="800" spc="-10" dirty="0">
                <a:solidFill>
                  <a:srgbClr val="007FAC"/>
                </a:solidFill>
                <a:cs typeface="Calibri"/>
                <a:hlinkClick r:id="rId13"/>
              </a:rPr>
              <a:t>resected</a:t>
            </a:r>
            <a:r>
              <a:rPr sz="800" spc="-5" dirty="0">
                <a:solidFill>
                  <a:srgbClr val="007FAC"/>
                </a:solidFill>
                <a:cs typeface="Calibri"/>
                <a:hlinkClick r:id="rId13"/>
              </a:rPr>
              <a:t> </a:t>
            </a:r>
            <a:r>
              <a:rPr sz="800" spc="-15" dirty="0">
                <a:solidFill>
                  <a:srgbClr val="007FAC"/>
                </a:solidFill>
                <a:cs typeface="Calibri"/>
                <a:hlinkClick r:id="rId13"/>
              </a:rPr>
              <a:t>osteosarcoma.</a:t>
            </a:r>
            <a:r>
              <a:rPr sz="800" spc="-10" dirty="0">
                <a:solidFill>
                  <a:srgbClr val="007FAC"/>
                </a:solidFill>
                <a:cs typeface="Calibri"/>
                <a:hlinkClick r:id="rId13"/>
              </a:rPr>
              <a:t> </a:t>
            </a:r>
            <a:r>
              <a:rPr sz="800" i="1" spc="-20" dirty="0">
                <a:solidFill>
                  <a:srgbClr val="007FAC"/>
                </a:solidFill>
                <a:cs typeface="Calibri"/>
                <a:hlinkClick r:id="rId13"/>
              </a:rPr>
              <a:t>Cancer</a:t>
            </a:r>
            <a:r>
              <a:rPr sz="800" spc="-20" dirty="0">
                <a:solidFill>
                  <a:srgbClr val="007FAC"/>
                </a:solidFill>
                <a:cs typeface="Calibri"/>
                <a:hlinkClick r:id="rId13"/>
              </a:rPr>
              <a:t>. </a:t>
            </a:r>
            <a:r>
              <a:rPr sz="800" spc="-15" dirty="0">
                <a:solidFill>
                  <a:srgbClr val="007FAC"/>
                </a:solidFill>
                <a:cs typeface="Calibri"/>
              </a:rPr>
              <a:t> </a:t>
            </a:r>
            <a:r>
              <a:rPr sz="800" spc="-10" dirty="0">
                <a:solidFill>
                  <a:srgbClr val="007FAC"/>
                </a:solidFill>
                <a:cs typeface="Calibri"/>
                <a:hlinkClick r:id="rId13"/>
              </a:rPr>
              <a:t>2011;117(19):4522-4530</a:t>
            </a:r>
            <a:r>
              <a:rPr sz="800" spc="-10" dirty="0">
                <a:solidFill>
                  <a:prstClr val="black"/>
                </a:solidFill>
                <a:cs typeface="Calibri"/>
              </a:rPr>
              <a:t>.</a:t>
            </a:r>
            <a:endParaRPr sz="800">
              <a:solidFill>
                <a:prstClr val="black"/>
              </a:solidFill>
              <a:cs typeface="Calibri"/>
            </a:endParaRPr>
          </a:p>
          <a:p>
            <a:pPr marL="193040" indent="-180975" algn="just">
              <a:lnSpc>
                <a:spcPts val="950"/>
              </a:lnSpc>
              <a:buFont typeface="Calibri"/>
              <a:buAutoNum type="arabicPeriod" startAt="24"/>
              <a:tabLst>
                <a:tab pos="193675" algn="l"/>
              </a:tabLst>
            </a:pPr>
            <a:r>
              <a:rPr sz="800" spc="-10" dirty="0">
                <a:solidFill>
                  <a:srgbClr val="007FAC"/>
                </a:solidFill>
                <a:cs typeface="Calibri"/>
                <a:hlinkClick r:id="rId14"/>
              </a:rPr>
              <a:t>Matsunobu</a:t>
            </a:r>
            <a:r>
              <a:rPr sz="800" spc="105" dirty="0">
                <a:solidFill>
                  <a:srgbClr val="007FAC"/>
                </a:solidFill>
                <a:cs typeface="Calibri"/>
                <a:hlinkClick r:id="rId14"/>
              </a:rPr>
              <a:t> </a:t>
            </a:r>
            <a:r>
              <a:rPr sz="800" spc="-10" dirty="0">
                <a:solidFill>
                  <a:srgbClr val="007FAC"/>
                </a:solidFill>
                <a:cs typeface="Calibri"/>
                <a:hlinkClick r:id="rId14"/>
              </a:rPr>
              <a:t>A,</a:t>
            </a:r>
            <a:r>
              <a:rPr sz="800" spc="120" dirty="0">
                <a:solidFill>
                  <a:srgbClr val="007FAC"/>
                </a:solidFill>
                <a:cs typeface="Calibri"/>
                <a:hlinkClick r:id="rId14"/>
              </a:rPr>
              <a:t> </a:t>
            </a:r>
            <a:r>
              <a:rPr sz="800" spc="-10" dirty="0">
                <a:solidFill>
                  <a:srgbClr val="007FAC"/>
                </a:solidFill>
                <a:cs typeface="Calibri"/>
                <a:hlinkClick r:id="rId14"/>
              </a:rPr>
              <a:t>Imai</a:t>
            </a:r>
            <a:r>
              <a:rPr sz="800" spc="114" dirty="0">
                <a:solidFill>
                  <a:srgbClr val="007FAC"/>
                </a:solidFill>
                <a:cs typeface="Calibri"/>
                <a:hlinkClick r:id="rId14"/>
              </a:rPr>
              <a:t> </a:t>
            </a:r>
            <a:r>
              <a:rPr sz="800" spc="-10" dirty="0">
                <a:solidFill>
                  <a:srgbClr val="007FAC"/>
                </a:solidFill>
                <a:cs typeface="Calibri"/>
                <a:hlinkClick r:id="rId14"/>
              </a:rPr>
              <a:t>R,</a:t>
            </a:r>
            <a:r>
              <a:rPr sz="800" spc="110" dirty="0">
                <a:solidFill>
                  <a:srgbClr val="007FAC"/>
                </a:solidFill>
                <a:cs typeface="Calibri"/>
                <a:hlinkClick r:id="rId14"/>
              </a:rPr>
              <a:t> </a:t>
            </a:r>
            <a:r>
              <a:rPr sz="800" spc="-10" dirty="0">
                <a:solidFill>
                  <a:srgbClr val="007FAC"/>
                </a:solidFill>
                <a:cs typeface="Calibri"/>
                <a:hlinkClick r:id="rId14"/>
              </a:rPr>
              <a:t>Kamada</a:t>
            </a:r>
            <a:r>
              <a:rPr sz="800" spc="114" dirty="0">
                <a:solidFill>
                  <a:srgbClr val="007FAC"/>
                </a:solidFill>
                <a:cs typeface="Calibri"/>
                <a:hlinkClick r:id="rId14"/>
              </a:rPr>
              <a:t> </a:t>
            </a:r>
            <a:r>
              <a:rPr sz="800" spc="-50" dirty="0">
                <a:solidFill>
                  <a:srgbClr val="007FAC"/>
                </a:solidFill>
                <a:cs typeface="Calibri"/>
                <a:hlinkClick r:id="rId14"/>
              </a:rPr>
              <a:t>T,</a:t>
            </a:r>
            <a:r>
              <a:rPr sz="800" spc="120" dirty="0">
                <a:solidFill>
                  <a:srgbClr val="007FAC"/>
                </a:solidFill>
                <a:cs typeface="Calibri"/>
                <a:hlinkClick r:id="rId14"/>
              </a:rPr>
              <a:t> </a:t>
            </a:r>
            <a:r>
              <a:rPr sz="800" spc="-10" dirty="0">
                <a:solidFill>
                  <a:srgbClr val="007FAC"/>
                </a:solidFill>
                <a:cs typeface="Calibri"/>
                <a:hlinkClick r:id="rId14"/>
              </a:rPr>
              <a:t>et</a:t>
            </a:r>
            <a:r>
              <a:rPr sz="800" spc="105" dirty="0">
                <a:solidFill>
                  <a:srgbClr val="007FAC"/>
                </a:solidFill>
                <a:cs typeface="Calibri"/>
                <a:hlinkClick r:id="rId14"/>
              </a:rPr>
              <a:t> </a:t>
            </a:r>
            <a:r>
              <a:rPr sz="800" spc="-5" dirty="0">
                <a:solidFill>
                  <a:srgbClr val="007FAC"/>
                </a:solidFill>
                <a:cs typeface="Calibri"/>
                <a:hlinkClick r:id="rId14"/>
              </a:rPr>
              <a:t>al.</a:t>
            </a:r>
            <a:r>
              <a:rPr sz="800" spc="114" dirty="0">
                <a:solidFill>
                  <a:srgbClr val="007FAC"/>
                </a:solidFill>
                <a:cs typeface="Calibri"/>
                <a:hlinkClick r:id="rId14"/>
              </a:rPr>
              <a:t> </a:t>
            </a:r>
            <a:r>
              <a:rPr sz="800" spc="-10" dirty="0">
                <a:solidFill>
                  <a:srgbClr val="007FAC"/>
                </a:solidFill>
                <a:cs typeface="Calibri"/>
                <a:hlinkClick r:id="rId14"/>
              </a:rPr>
              <a:t>Impact</a:t>
            </a:r>
            <a:r>
              <a:rPr sz="800" spc="110" dirty="0">
                <a:solidFill>
                  <a:srgbClr val="007FAC"/>
                </a:solidFill>
                <a:cs typeface="Calibri"/>
                <a:hlinkClick r:id="rId14"/>
              </a:rPr>
              <a:t> </a:t>
            </a:r>
            <a:r>
              <a:rPr sz="800" spc="-10" dirty="0">
                <a:solidFill>
                  <a:srgbClr val="007FAC"/>
                </a:solidFill>
                <a:cs typeface="Calibri"/>
                <a:hlinkClick r:id="rId14"/>
              </a:rPr>
              <a:t>of</a:t>
            </a:r>
            <a:r>
              <a:rPr sz="800" spc="100" dirty="0">
                <a:solidFill>
                  <a:srgbClr val="007FAC"/>
                </a:solidFill>
                <a:cs typeface="Calibri"/>
                <a:hlinkClick r:id="rId14"/>
              </a:rPr>
              <a:t> </a:t>
            </a:r>
            <a:r>
              <a:rPr sz="800" spc="-10" dirty="0">
                <a:solidFill>
                  <a:srgbClr val="007FAC"/>
                </a:solidFill>
                <a:cs typeface="Calibri"/>
                <a:hlinkClick r:id="rId14"/>
              </a:rPr>
              <a:t>carbon</a:t>
            </a:r>
            <a:r>
              <a:rPr sz="800" spc="114" dirty="0">
                <a:solidFill>
                  <a:srgbClr val="007FAC"/>
                </a:solidFill>
                <a:cs typeface="Calibri"/>
                <a:hlinkClick r:id="rId14"/>
              </a:rPr>
              <a:t> </a:t>
            </a:r>
            <a:r>
              <a:rPr sz="800" spc="-5" dirty="0">
                <a:solidFill>
                  <a:srgbClr val="007FAC"/>
                </a:solidFill>
                <a:cs typeface="Calibri"/>
                <a:hlinkClick r:id="rId14"/>
              </a:rPr>
              <a:t>ion</a:t>
            </a:r>
            <a:r>
              <a:rPr sz="800" spc="114" dirty="0">
                <a:solidFill>
                  <a:srgbClr val="007FAC"/>
                </a:solidFill>
                <a:cs typeface="Calibri"/>
                <a:hlinkClick r:id="rId14"/>
              </a:rPr>
              <a:t> </a:t>
            </a:r>
            <a:r>
              <a:rPr sz="800" spc="-10" dirty="0">
                <a:solidFill>
                  <a:srgbClr val="007FAC"/>
                </a:solidFill>
                <a:cs typeface="Calibri"/>
                <a:hlinkClick r:id="rId14"/>
              </a:rPr>
              <a:t>radio-</a:t>
            </a:r>
            <a:endParaRPr sz="800">
              <a:solidFill>
                <a:prstClr val="black"/>
              </a:solidFill>
              <a:cs typeface="Calibri"/>
            </a:endParaRPr>
          </a:p>
          <a:p>
            <a:pPr marL="193040" marR="6350" algn="just">
              <a:lnSpc>
                <a:spcPct val="103899"/>
              </a:lnSpc>
            </a:pPr>
            <a:r>
              <a:rPr sz="800" spc="-10" dirty="0">
                <a:solidFill>
                  <a:srgbClr val="007FAC"/>
                </a:solidFill>
                <a:cs typeface="Calibri"/>
                <a:hlinkClick r:id="rId14"/>
              </a:rPr>
              <a:t>therapy</a:t>
            </a:r>
            <a:r>
              <a:rPr sz="800" spc="165" dirty="0">
                <a:solidFill>
                  <a:srgbClr val="007FAC"/>
                </a:solidFill>
                <a:cs typeface="Calibri"/>
                <a:hlinkClick r:id="rId14"/>
              </a:rPr>
              <a:t> </a:t>
            </a:r>
            <a:r>
              <a:rPr sz="800" spc="-15" dirty="0">
                <a:solidFill>
                  <a:srgbClr val="007FAC"/>
                </a:solidFill>
                <a:cs typeface="Calibri"/>
                <a:hlinkClick r:id="rId14"/>
              </a:rPr>
              <a:t>for</a:t>
            </a:r>
            <a:r>
              <a:rPr sz="800" spc="-10" dirty="0">
                <a:solidFill>
                  <a:srgbClr val="007FAC"/>
                </a:solidFill>
                <a:cs typeface="Calibri"/>
                <a:hlinkClick r:id="rId14"/>
              </a:rPr>
              <a:t> unresectable</a:t>
            </a:r>
            <a:r>
              <a:rPr sz="800" spc="165" dirty="0">
                <a:solidFill>
                  <a:srgbClr val="007FAC"/>
                </a:solidFill>
                <a:cs typeface="Calibri"/>
                <a:hlinkClick r:id="rId14"/>
              </a:rPr>
              <a:t> </a:t>
            </a:r>
            <a:r>
              <a:rPr sz="800" spc="-15" dirty="0">
                <a:solidFill>
                  <a:srgbClr val="007FAC"/>
                </a:solidFill>
                <a:cs typeface="Calibri"/>
                <a:hlinkClick r:id="rId14"/>
              </a:rPr>
              <a:t>osteosarcoma</a:t>
            </a:r>
            <a:r>
              <a:rPr sz="800" spc="-10" dirty="0">
                <a:solidFill>
                  <a:srgbClr val="007FAC"/>
                </a:solidFill>
                <a:cs typeface="Calibri"/>
                <a:hlinkClick r:id="rId14"/>
              </a:rPr>
              <a:t> of</a:t>
            </a:r>
            <a:r>
              <a:rPr sz="800" spc="165" dirty="0">
                <a:solidFill>
                  <a:srgbClr val="007FAC"/>
                </a:solidFill>
                <a:cs typeface="Calibri"/>
                <a:hlinkClick r:id="rId14"/>
              </a:rPr>
              <a:t> </a:t>
            </a:r>
            <a:r>
              <a:rPr sz="800" spc="-10" dirty="0">
                <a:solidFill>
                  <a:srgbClr val="007FAC"/>
                </a:solidFill>
                <a:cs typeface="Calibri"/>
                <a:hlinkClick r:id="rId14"/>
              </a:rPr>
              <a:t>the</a:t>
            </a:r>
            <a:r>
              <a:rPr sz="800" spc="165" dirty="0">
                <a:solidFill>
                  <a:srgbClr val="007FAC"/>
                </a:solidFill>
                <a:cs typeface="Calibri"/>
                <a:hlinkClick r:id="rId14"/>
              </a:rPr>
              <a:t> </a:t>
            </a:r>
            <a:r>
              <a:rPr sz="800" spc="-5" dirty="0">
                <a:solidFill>
                  <a:srgbClr val="007FAC"/>
                </a:solidFill>
                <a:cs typeface="Calibri"/>
                <a:hlinkClick r:id="rId14"/>
              </a:rPr>
              <a:t>trunk.</a:t>
            </a:r>
            <a:r>
              <a:rPr sz="800" dirty="0">
                <a:solidFill>
                  <a:srgbClr val="007FAC"/>
                </a:solidFill>
                <a:cs typeface="Calibri"/>
                <a:hlinkClick r:id="rId14"/>
              </a:rPr>
              <a:t> </a:t>
            </a:r>
            <a:r>
              <a:rPr sz="800" i="1" spc="-20" dirty="0">
                <a:solidFill>
                  <a:srgbClr val="007FAC"/>
                </a:solidFill>
                <a:cs typeface="Calibri"/>
                <a:hlinkClick r:id="rId14"/>
              </a:rPr>
              <a:t>Cancer</a:t>
            </a:r>
            <a:r>
              <a:rPr sz="800" spc="-20" dirty="0">
                <a:solidFill>
                  <a:srgbClr val="007FAC"/>
                </a:solidFill>
                <a:cs typeface="Calibri"/>
                <a:hlinkClick r:id="rId14"/>
              </a:rPr>
              <a:t>. </a:t>
            </a:r>
            <a:r>
              <a:rPr sz="800" spc="-15" dirty="0">
                <a:solidFill>
                  <a:srgbClr val="007FAC"/>
                </a:solidFill>
                <a:cs typeface="Calibri"/>
              </a:rPr>
              <a:t> </a:t>
            </a:r>
            <a:r>
              <a:rPr sz="800" spc="-10" dirty="0">
                <a:solidFill>
                  <a:srgbClr val="007FAC"/>
                </a:solidFill>
                <a:cs typeface="Calibri"/>
                <a:hlinkClick r:id="rId14"/>
              </a:rPr>
              <a:t>2012;118(18):4555-4563</a:t>
            </a:r>
            <a:r>
              <a:rPr sz="800" spc="-10" dirty="0">
                <a:solidFill>
                  <a:prstClr val="black"/>
                </a:solidFill>
                <a:cs typeface="Calibri"/>
              </a:rPr>
              <a:t>.</a:t>
            </a:r>
            <a:endParaRPr sz="800">
              <a:solidFill>
                <a:prstClr val="black"/>
              </a:solidFill>
              <a:cs typeface="Calibri"/>
            </a:endParaRPr>
          </a:p>
          <a:p>
            <a:pPr marL="193040" marR="6350" indent="-180975" algn="just">
              <a:lnSpc>
                <a:spcPct val="103600"/>
              </a:lnSpc>
              <a:spcBef>
                <a:spcPts val="5"/>
              </a:spcBef>
              <a:buFont typeface="Calibri"/>
              <a:buAutoNum type="arabicPeriod" startAt="35"/>
              <a:tabLst>
                <a:tab pos="193675" algn="l"/>
              </a:tabLst>
            </a:pPr>
            <a:r>
              <a:rPr sz="800" spc="-10" dirty="0">
                <a:solidFill>
                  <a:srgbClr val="007FAC"/>
                </a:solidFill>
                <a:cs typeface="Calibri"/>
                <a:hlinkClick r:id="rId15"/>
              </a:rPr>
              <a:t>Jasnau S, Meyer U, Potratz J, et </a:t>
            </a:r>
            <a:r>
              <a:rPr sz="800" spc="-5" dirty="0">
                <a:solidFill>
                  <a:srgbClr val="007FAC"/>
                </a:solidFill>
                <a:cs typeface="Calibri"/>
                <a:hlinkClick r:id="rId15"/>
              </a:rPr>
              <a:t>al. </a:t>
            </a:r>
            <a:r>
              <a:rPr sz="800" spc="-10" dirty="0">
                <a:solidFill>
                  <a:srgbClr val="007FAC"/>
                </a:solidFill>
                <a:cs typeface="Calibri"/>
                <a:hlinkClick r:id="rId15"/>
              </a:rPr>
              <a:t>Craniofacial </a:t>
            </a:r>
            <a:r>
              <a:rPr sz="800" spc="-15" dirty="0">
                <a:solidFill>
                  <a:srgbClr val="007FAC"/>
                </a:solidFill>
                <a:cs typeface="Calibri"/>
                <a:hlinkClick r:id="rId15"/>
              </a:rPr>
              <a:t>osteosarcoma </a:t>
            </a:r>
            <a:r>
              <a:rPr sz="800" spc="-10" dirty="0">
                <a:solidFill>
                  <a:srgbClr val="007FAC"/>
                </a:solidFill>
                <a:cs typeface="Calibri"/>
                <a:hlinkClick r:id="rId15"/>
              </a:rPr>
              <a:t>expe- </a:t>
            </a:r>
            <a:r>
              <a:rPr sz="800" spc="-5" dirty="0">
                <a:solidFill>
                  <a:srgbClr val="007FAC"/>
                </a:solidFill>
                <a:cs typeface="Calibri"/>
              </a:rPr>
              <a:t> </a:t>
            </a:r>
            <a:r>
              <a:rPr sz="800" spc="-10" dirty="0">
                <a:solidFill>
                  <a:srgbClr val="007FAC"/>
                </a:solidFill>
                <a:cs typeface="Calibri"/>
                <a:hlinkClick r:id="rId15"/>
              </a:rPr>
              <a:t>rience of the cooperative German-Austrian-Swiss </a:t>
            </a:r>
            <a:r>
              <a:rPr sz="800" spc="-15" dirty="0">
                <a:solidFill>
                  <a:srgbClr val="007FAC"/>
                </a:solidFill>
                <a:cs typeface="Calibri"/>
                <a:hlinkClick r:id="rId15"/>
              </a:rPr>
              <a:t>osteosarcoma </a:t>
            </a:r>
            <a:r>
              <a:rPr sz="800" spc="-10" dirty="0">
                <a:solidFill>
                  <a:srgbClr val="007FAC"/>
                </a:solidFill>
                <a:cs typeface="Calibri"/>
                <a:hlinkClick r:id="rId15"/>
              </a:rPr>
              <a:t>study </a:t>
            </a:r>
            <a:r>
              <a:rPr sz="800" spc="-5" dirty="0">
                <a:solidFill>
                  <a:srgbClr val="007FAC"/>
                </a:solidFill>
                <a:cs typeface="Calibri"/>
              </a:rPr>
              <a:t> </a:t>
            </a:r>
            <a:r>
              <a:rPr sz="800" spc="-10" dirty="0">
                <a:solidFill>
                  <a:srgbClr val="007FAC"/>
                </a:solidFill>
                <a:cs typeface="Calibri"/>
                <a:hlinkClick r:id="rId15"/>
              </a:rPr>
              <a:t>group.</a:t>
            </a:r>
            <a:r>
              <a:rPr sz="800" spc="70" dirty="0">
                <a:solidFill>
                  <a:srgbClr val="007FAC"/>
                </a:solidFill>
                <a:cs typeface="Calibri"/>
                <a:hlinkClick r:id="rId15"/>
              </a:rPr>
              <a:t> </a:t>
            </a:r>
            <a:r>
              <a:rPr sz="800" i="1" spc="-10" dirty="0">
                <a:solidFill>
                  <a:srgbClr val="007FAC"/>
                </a:solidFill>
                <a:cs typeface="Calibri"/>
                <a:hlinkClick r:id="rId15"/>
              </a:rPr>
              <a:t>Oral</a:t>
            </a:r>
            <a:r>
              <a:rPr sz="800" i="1" spc="75" dirty="0">
                <a:solidFill>
                  <a:srgbClr val="007FAC"/>
                </a:solidFill>
                <a:cs typeface="Calibri"/>
                <a:hlinkClick r:id="rId15"/>
              </a:rPr>
              <a:t> </a:t>
            </a:r>
            <a:r>
              <a:rPr sz="800" i="1" spc="-10" dirty="0">
                <a:solidFill>
                  <a:srgbClr val="007FAC"/>
                </a:solidFill>
                <a:cs typeface="Calibri"/>
                <a:hlinkClick r:id="rId15"/>
              </a:rPr>
              <a:t>Oncol</a:t>
            </a:r>
            <a:r>
              <a:rPr sz="800" spc="-10" dirty="0">
                <a:solidFill>
                  <a:srgbClr val="007FAC"/>
                </a:solidFill>
                <a:cs typeface="Calibri"/>
                <a:hlinkClick r:id="rId15"/>
              </a:rPr>
              <a:t>.</a:t>
            </a:r>
            <a:r>
              <a:rPr sz="800" spc="80" dirty="0">
                <a:solidFill>
                  <a:srgbClr val="007FAC"/>
                </a:solidFill>
                <a:cs typeface="Calibri"/>
                <a:hlinkClick r:id="rId15"/>
              </a:rPr>
              <a:t> </a:t>
            </a:r>
            <a:r>
              <a:rPr sz="800" spc="-10" dirty="0">
                <a:solidFill>
                  <a:srgbClr val="007FAC"/>
                </a:solidFill>
                <a:cs typeface="Calibri"/>
                <a:hlinkClick r:id="rId15"/>
              </a:rPr>
              <a:t>2008;44(3):286-294</a:t>
            </a:r>
            <a:r>
              <a:rPr sz="800" spc="-10" dirty="0">
                <a:solidFill>
                  <a:prstClr val="black"/>
                </a:solidFill>
                <a:cs typeface="Calibri"/>
              </a:rPr>
              <a:t>.</a:t>
            </a:r>
            <a:endParaRPr sz="800">
              <a:solidFill>
                <a:prstClr val="black"/>
              </a:solidFill>
              <a:cs typeface="Calibri"/>
            </a:endParaRPr>
          </a:p>
          <a:p>
            <a:pPr marL="193040" marR="5715" indent="-180975" algn="just">
              <a:lnSpc>
                <a:spcPct val="103699"/>
              </a:lnSpc>
              <a:buFont typeface="Calibri"/>
              <a:buAutoNum type="arabicPeriod" startAt="35"/>
              <a:tabLst>
                <a:tab pos="193675" algn="l"/>
              </a:tabLst>
            </a:pPr>
            <a:r>
              <a:rPr sz="800" spc="-15" dirty="0">
                <a:solidFill>
                  <a:srgbClr val="007FAC"/>
                </a:solidFill>
                <a:cs typeface="Calibri"/>
                <a:hlinkClick r:id="rId16"/>
              </a:rPr>
              <a:t>Frezza </a:t>
            </a:r>
            <a:r>
              <a:rPr sz="800" spc="-10" dirty="0">
                <a:solidFill>
                  <a:srgbClr val="007FAC"/>
                </a:solidFill>
                <a:cs typeface="Calibri"/>
                <a:hlinkClick r:id="rId16"/>
              </a:rPr>
              <a:t>AM, Beale </a:t>
            </a:r>
            <a:r>
              <a:rPr sz="800" spc="-50" dirty="0">
                <a:solidFill>
                  <a:srgbClr val="007FAC"/>
                </a:solidFill>
                <a:cs typeface="Calibri"/>
                <a:hlinkClick r:id="rId16"/>
              </a:rPr>
              <a:t>T,</a:t>
            </a:r>
            <a:r>
              <a:rPr sz="800" spc="-45" dirty="0">
                <a:solidFill>
                  <a:srgbClr val="007FAC"/>
                </a:solidFill>
                <a:cs typeface="Calibri"/>
                <a:hlinkClick r:id="rId16"/>
              </a:rPr>
              <a:t> </a:t>
            </a:r>
            <a:r>
              <a:rPr sz="800" spc="-10" dirty="0">
                <a:solidFill>
                  <a:srgbClr val="007FAC"/>
                </a:solidFill>
                <a:cs typeface="Calibri"/>
                <a:hlinkClick r:id="rId16"/>
              </a:rPr>
              <a:t>Bomanji J, et </a:t>
            </a:r>
            <a:r>
              <a:rPr sz="800" spc="-5" dirty="0">
                <a:solidFill>
                  <a:srgbClr val="007FAC"/>
                </a:solidFill>
                <a:cs typeface="Calibri"/>
                <a:hlinkClick r:id="rId16"/>
              </a:rPr>
              <a:t>al. Is </a:t>
            </a:r>
            <a:r>
              <a:rPr sz="800" spc="-15" dirty="0">
                <a:solidFill>
                  <a:srgbClr val="007FAC"/>
                </a:solidFill>
                <a:cs typeface="Calibri"/>
                <a:hlinkClick r:id="rId16"/>
              </a:rPr>
              <a:t>[F-18]-</a:t>
            </a:r>
            <a:r>
              <a:rPr sz="800" spc="-15" dirty="0">
                <a:solidFill>
                  <a:srgbClr val="007FAC"/>
                </a:solidFill>
                <a:latin typeface="Lucida Sans Unicode"/>
                <a:cs typeface="Lucida Sans Unicode"/>
                <a:hlinkClick r:id="rId16"/>
              </a:rPr>
              <a:t>ﬂ</a:t>
            </a:r>
            <a:r>
              <a:rPr sz="800" spc="-15" dirty="0">
                <a:solidFill>
                  <a:srgbClr val="007FAC"/>
                </a:solidFill>
                <a:cs typeface="Calibri"/>
                <a:hlinkClick r:id="rId16"/>
              </a:rPr>
              <a:t>uorodeoxy-D-glucose </a:t>
            </a:r>
            <a:r>
              <a:rPr sz="800" spc="-10" dirty="0">
                <a:solidFill>
                  <a:srgbClr val="007FAC"/>
                </a:solidFill>
                <a:cs typeface="Calibri"/>
              </a:rPr>
              <a:t> </a:t>
            </a:r>
            <a:r>
              <a:rPr sz="800" spc="-10" dirty="0">
                <a:solidFill>
                  <a:srgbClr val="007FAC"/>
                </a:solidFill>
                <a:cs typeface="Calibri"/>
                <a:hlinkClick r:id="rId16"/>
              </a:rPr>
              <a:t>positron</a:t>
            </a:r>
            <a:r>
              <a:rPr sz="800" spc="-5" dirty="0">
                <a:solidFill>
                  <a:srgbClr val="007FAC"/>
                </a:solidFill>
                <a:cs typeface="Calibri"/>
                <a:hlinkClick r:id="rId16"/>
              </a:rPr>
              <a:t> </a:t>
            </a:r>
            <a:r>
              <a:rPr sz="800" spc="-10" dirty="0">
                <a:solidFill>
                  <a:srgbClr val="007FAC"/>
                </a:solidFill>
                <a:cs typeface="Calibri"/>
                <a:hlinkClick r:id="rId16"/>
              </a:rPr>
              <a:t>emission tomography of value </a:t>
            </a:r>
            <a:r>
              <a:rPr sz="800" spc="-5" dirty="0">
                <a:solidFill>
                  <a:srgbClr val="007FAC"/>
                </a:solidFill>
                <a:cs typeface="Calibri"/>
                <a:hlinkClick r:id="rId16"/>
              </a:rPr>
              <a:t>in </a:t>
            </a:r>
            <a:r>
              <a:rPr sz="800" spc="-10" dirty="0">
                <a:solidFill>
                  <a:srgbClr val="007FAC"/>
                </a:solidFill>
                <a:cs typeface="Calibri"/>
                <a:hlinkClick r:id="rId16"/>
              </a:rPr>
              <a:t>the management</a:t>
            </a:r>
            <a:r>
              <a:rPr sz="800" spc="-5" dirty="0">
                <a:solidFill>
                  <a:srgbClr val="007FAC"/>
                </a:solidFill>
                <a:cs typeface="Calibri"/>
                <a:hlinkClick r:id="rId16"/>
              </a:rPr>
              <a:t> </a:t>
            </a:r>
            <a:r>
              <a:rPr sz="800" spc="-10" dirty="0">
                <a:solidFill>
                  <a:srgbClr val="007FAC"/>
                </a:solidFill>
                <a:cs typeface="Calibri"/>
                <a:hlinkClick r:id="rId16"/>
              </a:rPr>
              <a:t>of</a:t>
            </a:r>
            <a:r>
              <a:rPr sz="800" spc="-5" dirty="0">
                <a:solidFill>
                  <a:srgbClr val="007FAC"/>
                </a:solidFill>
                <a:cs typeface="Calibri"/>
                <a:hlinkClick r:id="rId16"/>
              </a:rPr>
              <a:t> </a:t>
            </a:r>
            <a:r>
              <a:rPr sz="800" spc="-10" dirty="0">
                <a:solidFill>
                  <a:srgbClr val="007FAC"/>
                </a:solidFill>
                <a:cs typeface="Calibri"/>
                <a:hlinkClick r:id="rId16"/>
              </a:rPr>
              <a:t>pa- </a:t>
            </a:r>
            <a:r>
              <a:rPr sz="800" spc="-5" dirty="0">
                <a:solidFill>
                  <a:srgbClr val="007FAC"/>
                </a:solidFill>
                <a:cs typeface="Calibri"/>
              </a:rPr>
              <a:t> </a:t>
            </a:r>
            <a:r>
              <a:rPr sz="800" spc="-5" dirty="0">
                <a:solidFill>
                  <a:srgbClr val="007FAC"/>
                </a:solidFill>
                <a:cs typeface="Calibri"/>
                <a:hlinkClick r:id="rId16"/>
              </a:rPr>
              <a:t>tients</a:t>
            </a:r>
            <a:r>
              <a:rPr sz="800" dirty="0">
                <a:solidFill>
                  <a:srgbClr val="007FAC"/>
                </a:solidFill>
                <a:cs typeface="Calibri"/>
                <a:hlinkClick r:id="rId16"/>
              </a:rPr>
              <a:t> </a:t>
            </a:r>
            <a:r>
              <a:rPr sz="800" spc="-5" dirty="0">
                <a:solidFill>
                  <a:srgbClr val="007FAC"/>
                </a:solidFill>
                <a:cs typeface="Calibri"/>
                <a:hlinkClick r:id="rId16"/>
              </a:rPr>
              <a:t>with</a:t>
            </a:r>
            <a:r>
              <a:rPr sz="800" dirty="0">
                <a:solidFill>
                  <a:srgbClr val="007FAC"/>
                </a:solidFill>
                <a:cs typeface="Calibri"/>
                <a:hlinkClick r:id="rId16"/>
              </a:rPr>
              <a:t> </a:t>
            </a:r>
            <a:r>
              <a:rPr sz="800" spc="-10" dirty="0">
                <a:solidFill>
                  <a:srgbClr val="007FAC"/>
                </a:solidFill>
                <a:cs typeface="Calibri"/>
                <a:hlinkClick r:id="rId16"/>
              </a:rPr>
              <a:t>craniofacial</a:t>
            </a:r>
            <a:r>
              <a:rPr sz="800" spc="-5" dirty="0">
                <a:solidFill>
                  <a:srgbClr val="007FAC"/>
                </a:solidFill>
                <a:cs typeface="Calibri"/>
                <a:hlinkClick r:id="rId16"/>
              </a:rPr>
              <a:t> </a:t>
            </a:r>
            <a:r>
              <a:rPr sz="800" spc="-10" dirty="0">
                <a:solidFill>
                  <a:srgbClr val="007FAC"/>
                </a:solidFill>
                <a:cs typeface="Calibri"/>
                <a:hlinkClick r:id="rId16"/>
              </a:rPr>
              <a:t>bone</a:t>
            </a:r>
            <a:r>
              <a:rPr sz="800" spc="-5" dirty="0">
                <a:solidFill>
                  <a:srgbClr val="007FAC"/>
                </a:solidFill>
                <a:cs typeface="Calibri"/>
                <a:hlinkClick r:id="rId16"/>
              </a:rPr>
              <a:t> </a:t>
            </a:r>
            <a:r>
              <a:rPr sz="800" spc="-10" dirty="0">
                <a:solidFill>
                  <a:srgbClr val="007FAC"/>
                </a:solidFill>
                <a:cs typeface="Calibri"/>
                <a:hlinkClick r:id="rId16"/>
              </a:rPr>
              <a:t>sarcomas</a:t>
            </a:r>
            <a:r>
              <a:rPr sz="800" spc="-5" dirty="0">
                <a:solidFill>
                  <a:srgbClr val="007FAC"/>
                </a:solidFill>
                <a:cs typeface="Calibri"/>
                <a:hlinkClick r:id="rId16"/>
              </a:rPr>
              <a:t> </a:t>
            </a:r>
            <a:r>
              <a:rPr sz="800" spc="-10" dirty="0">
                <a:solidFill>
                  <a:srgbClr val="007FAC"/>
                </a:solidFill>
                <a:cs typeface="Calibri"/>
                <a:hlinkClick r:id="rId16"/>
              </a:rPr>
              <a:t>undergoing</a:t>
            </a:r>
            <a:r>
              <a:rPr sz="800" spc="-5" dirty="0">
                <a:solidFill>
                  <a:srgbClr val="007FAC"/>
                </a:solidFill>
                <a:cs typeface="Calibri"/>
                <a:hlinkClick r:id="rId16"/>
              </a:rPr>
              <a:t> </a:t>
            </a:r>
            <a:r>
              <a:rPr sz="800" spc="-10" dirty="0">
                <a:solidFill>
                  <a:srgbClr val="007FAC"/>
                </a:solidFill>
                <a:cs typeface="Calibri"/>
                <a:hlinkClick r:id="rId16"/>
              </a:rPr>
              <a:t>neo-adjuvant </a:t>
            </a:r>
            <a:r>
              <a:rPr sz="800" spc="-5" dirty="0">
                <a:solidFill>
                  <a:srgbClr val="007FAC"/>
                </a:solidFill>
                <a:cs typeface="Calibri"/>
              </a:rPr>
              <a:t> </a:t>
            </a:r>
            <a:r>
              <a:rPr sz="800" spc="-10" dirty="0">
                <a:solidFill>
                  <a:srgbClr val="007FAC"/>
                </a:solidFill>
                <a:cs typeface="Calibri"/>
                <a:hlinkClick r:id="rId16"/>
              </a:rPr>
              <a:t>treatment?</a:t>
            </a:r>
            <a:r>
              <a:rPr sz="800" spc="70" dirty="0">
                <a:solidFill>
                  <a:srgbClr val="007FAC"/>
                </a:solidFill>
                <a:cs typeface="Calibri"/>
                <a:hlinkClick r:id="rId16"/>
              </a:rPr>
              <a:t> </a:t>
            </a:r>
            <a:r>
              <a:rPr sz="800" i="1" spc="-5" dirty="0">
                <a:solidFill>
                  <a:srgbClr val="007FAC"/>
                </a:solidFill>
                <a:cs typeface="Calibri"/>
                <a:hlinkClick r:id="rId16"/>
              </a:rPr>
              <a:t>BMC</a:t>
            </a:r>
            <a:r>
              <a:rPr sz="800" i="1" spc="75" dirty="0">
                <a:solidFill>
                  <a:srgbClr val="007FAC"/>
                </a:solidFill>
                <a:cs typeface="Calibri"/>
                <a:hlinkClick r:id="rId16"/>
              </a:rPr>
              <a:t> </a:t>
            </a:r>
            <a:r>
              <a:rPr sz="800" i="1" spc="-20" dirty="0">
                <a:solidFill>
                  <a:srgbClr val="007FAC"/>
                </a:solidFill>
                <a:cs typeface="Calibri"/>
                <a:hlinkClick r:id="rId16"/>
              </a:rPr>
              <a:t>Cancer</a:t>
            </a:r>
            <a:r>
              <a:rPr sz="800" spc="-20" dirty="0">
                <a:solidFill>
                  <a:srgbClr val="007FAC"/>
                </a:solidFill>
                <a:cs typeface="Calibri"/>
                <a:hlinkClick r:id="rId16"/>
              </a:rPr>
              <a:t>.</a:t>
            </a:r>
            <a:r>
              <a:rPr sz="800" spc="75" dirty="0">
                <a:solidFill>
                  <a:srgbClr val="007FAC"/>
                </a:solidFill>
                <a:cs typeface="Calibri"/>
                <a:hlinkClick r:id="rId16"/>
              </a:rPr>
              <a:t> </a:t>
            </a:r>
            <a:r>
              <a:rPr sz="800" spc="-10" dirty="0">
                <a:solidFill>
                  <a:srgbClr val="007FAC"/>
                </a:solidFill>
                <a:cs typeface="Calibri"/>
                <a:hlinkClick r:id="rId16"/>
              </a:rPr>
              <a:t>2014;14:23</a:t>
            </a:r>
            <a:r>
              <a:rPr sz="800" spc="-10" dirty="0">
                <a:solidFill>
                  <a:prstClr val="black"/>
                </a:solidFill>
                <a:cs typeface="Calibri"/>
              </a:rPr>
              <a:t>.</a:t>
            </a:r>
            <a:endParaRPr sz="800">
              <a:solidFill>
                <a:prstClr val="black"/>
              </a:solidFill>
              <a:cs typeface="Calibri"/>
            </a:endParaRPr>
          </a:p>
          <a:p>
            <a:pPr marL="193040" marR="5715" indent="-180975" algn="just">
              <a:lnSpc>
                <a:spcPct val="103600"/>
              </a:lnSpc>
              <a:spcBef>
                <a:spcPts val="5"/>
              </a:spcBef>
              <a:buFont typeface="Calibri"/>
              <a:buAutoNum type="arabicPeriod" startAt="35"/>
              <a:tabLst>
                <a:tab pos="193675" algn="l"/>
              </a:tabLst>
            </a:pPr>
            <a:r>
              <a:rPr sz="800" spc="-10" dirty="0">
                <a:solidFill>
                  <a:srgbClr val="007FAC"/>
                </a:solidFill>
                <a:cs typeface="Calibri"/>
                <a:hlinkClick r:id="rId17"/>
              </a:rPr>
              <a:t>Ferrari S, </a:t>
            </a:r>
            <a:r>
              <a:rPr sz="800" spc="-5" dirty="0">
                <a:solidFill>
                  <a:srgbClr val="007FAC"/>
                </a:solidFill>
                <a:cs typeface="Calibri"/>
                <a:hlinkClick r:id="rId17"/>
              </a:rPr>
              <a:t>Briccoli </a:t>
            </a:r>
            <a:r>
              <a:rPr sz="800" spc="-10" dirty="0">
                <a:solidFill>
                  <a:srgbClr val="007FAC"/>
                </a:solidFill>
                <a:cs typeface="Calibri"/>
                <a:hlinkClick r:id="rId17"/>
              </a:rPr>
              <a:t>A, Mercuri M, et </a:t>
            </a:r>
            <a:r>
              <a:rPr sz="800" spc="-5" dirty="0">
                <a:solidFill>
                  <a:srgbClr val="007FAC"/>
                </a:solidFill>
                <a:cs typeface="Calibri"/>
                <a:hlinkClick r:id="rId17"/>
              </a:rPr>
              <a:t>al. </a:t>
            </a:r>
            <a:r>
              <a:rPr sz="800" spc="-10" dirty="0">
                <a:solidFill>
                  <a:srgbClr val="007FAC"/>
                </a:solidFill>
                <a:cs typeface="Calibri"/>
                <a:hlinkClick r:id="rId17"/>
              </a:rPr>
              <a:t>Postrelapse </a:t>
            </a:r>
            <a:r>
              <a:rPr sz="800" spc="-5" dirty="0">
                <a:solidFill>
                  <a:srgbClr val="007FAC"/>
                </a:solidFill>
                <a:cs typeface="Calibri"/>
                <a:hlinkClick r:id="rId17"/>
              </a:rPr>
              <a:t>survival in </a:t>
            </a:r>
            <a:r>
              <a:rPr sz="800" spc="-10" dirty="0">
                <a:solidFill>
                  <a:srgbClr val="007FAC"/>
                </a:solidFill>
                <a:cs typeface="Calibri"/>
                <a:hlinkClick r:id="rId17"/>
              </a:rPr>
              <a:t>osteo- </a:t>
            </a:r>
            <a:r>
              <a:rPr sz="800" spc="-5" dirty="0">
                <a:solidFill>
                  <a:srgbClr val="007FAC"/>
                </a:solidFill>
                <a:cs typeface="Calibri"/>
              </a:rPr>
              <a:t> </a:t>
            </a:r>
            <a:r>
              <a:rPr sz="800" spc="-10" dirty="0">
                <a:solidFill>
                  <a:srgbClr val="007FAC"/>
                </a:solidFill>
                <a:cs typeface="Calibri"/>
                <a:hlinkClick r:id="rId17"/>
              </a:rPr>
              <a:t>sarcoma</a:t>
            </a:r>
            <a:r>
              <a:rPr sz="800" spc="45" dirty="0">
                <a:solidFill>
                  <a:srgbClr val="007FAC"/>
                </a:solidFill>
                <a:cs typeface="Calibri"/>
                <a:hlinkClick r:id="rId17"/>
              </a:rPr>
              <a:t> </a:t>
            </a:r>
            <a:r>
              <a:rPr sz="800" spc="-10" dirty="0">
                <a:solidFill>
                  <a:srgbClr val="007FAC"/>
                </a:solidFill>
                <a:cs typeface="Calibri"/>
                <a:hlinkClick r:id="rId17"/>
              </a:rPr>
              <a:t>of</a:t>
            </a:r>
            <a:r>
              <a:rPr sz="800" spc="45" dirty="0">
                <a:solidFill>
                  <a:srgbClr val="007FAC"/>
                </a:solidFill>
                <a:cs typeface="Calibri"/>
                <a:hlinkClick r:id="rId17"/>
              </a:rPr>
              <a:t> </a:t>
            </a:r>
            <a:r>
              <a:rPr sz="800" spc="-10" dirty="0">
                <a:solidFill>
                  <a:srgbClr val="007FAC"/>
                </a:solidFill>
                <a:cs typeface="Calibri"/>
                <a:hlinkClick r:id="rId17"/>
              </a:rPr>
              <a:t>the</a:t>
            </a:r>
            <a:r>
              <a:rPr sz="800" spc="45" dirty="0">
                <a:solidFill>
                  <a:srgbClr val="007FAC"/>
                </a:solidFill>
                <a:cs typeface="Calibri"/>
                <a:hlinkClick r:id="rId17"/>
              </a:rPr>
              <a:t> </a:t>
            </a:r>
            <a:r>
              <a:rPr sz="800" spc="-10" dirty="0">
                <a:solidFill>
                  <a:srgbClr val="007FAC"/>
                </a:solidFill>
                <a:cs typeface="Calibri"/>
                <a:hlinkClick r:id="rId17"/>
              </a:rPr>
              <a:t>extremities:</a:t>
            </a:r>
            <a:r>
              <a:rPr sz="800" spc="45" dirty="0">
                <a:solidFill>
                  <a:srgbClr val="007FAC"/>
                </a:solidFill>
                <a:cs typeface="Calibri"/>
                <a:hlinkClick r:id="rId17"/>
              </a:rPr>
              <a:t> </a:t>
            </a:r>
            <a:r>
              <a:rPr sz="800" spc="-10" dirty="0">
                <a:solidFill>
                  <a:srgbClr val="007FAC"/>
                </a:solidFill>
                <a:cs typeface="Calibri"/>
                <a:hlinkClick r:id="rId17"/>
              </a:rPr>
              <a:t>prognostic</a:t>
            </a:r>
            <a:r>
              <a:rPr sz="800" spc="50" dirty="0">
                <a:solidFill>
                  <a:srgbClr val="007FAC"/>
                </a:solidFill>
                <a:cs typeface="Calibri"/>
                <a:hlinkClick r:id="rId17"/>
              </a:rPr>
              <a:t> </a:t>
            </a:r>
            <a:r>
              <a:rPr sz="800" spc="-10" dirty="0">
                <a:solidFill>
                  <a:srgbClr val="007FAC"/>
                </a:solidFill>
                <a:cs typeface="Calibri"/>
                <a:hlinkClick r:id="rId17"/>
              </a:rPr>
              <a:t>factors</a:t>
            </a:r>
            <a:r>
              <a:rPr sz="800" spc="45" dirty="0">
                <a:solidFill>
                  <a:srgbClr val="007FAC"/>
                </a:solidFill>
                <a:cs typeface="Calibri"/>
                <a:hlinkClick r:id="rId17"/>
              </a:rPr>
              <a:t> </a:t>
            </a:r>
            <a:r>
              <a:rPr sz="800" spc="-15" dirty="0">
                <a:solidFill>
                  <a:srgbClr val="007FAC"/>
                </a:solidFill>
                <a:cs typeface="Calibri"/>
                <a:hlinkClick r:id="rId17"/>
              </a:rPr>
              <a:t>for</a:t>
            </a:r>
            <a:r>
              <a:rPr sz="800" spc="50" dirty="0">
                <a:solidFill>
                  <a:srgbClr val="007FAC"/>
                </a:solidFill>
                <a:cs typeface="Calibri"/>
                <a:hlinkClick r:id="rId17"/>
              </a:rPr>
              <a:t> </a:t>
            </a:r>
            <a:r>
              <a:rPr sz="800" spc="-10" dirty="0">
                <a:solidFill>
                  <a:srgbClr val="007FAC"/>
                </a:solidFill>
                <a:cs typeface="Calibri"/>
                <a:hlinkClick r:id="rId17"/>
              </a:rPr>
              <a:t>long-term</a:t>
            </a:r>
            <a:r>
              <a:rPr sz="800" spc="45" dirty="0">
                <a:solidFill>
                  <a:srgbClr val="007FAC"/>
                </a:solidFill>
                <a:cs typeface="Calibri"/>
                <a:hlinkClick r:id="rId17"/>
              </a:rPr>
              <a:t> </a:t>
            </a:r>
            <a:r>
              <a:rPr sz="800" spc="-5" dirty="0">
                <a:solidFill>
                  <a:srgbClr val="007FAC"/>
                </a:solidFill>
                <a:cs typeface="Calibri"/>
                <a:hlinkClick r:id="rId17"/>
              </a:rPr>
              <a:t>survival. </a:t>
            </a:r>
            <a:r>
              <a:rPr sz="800" spc="-170" dirty="0">
                <a:solidFill>
                  <a:srgbClr val="007FAC"/>
                </a:solidFill>
                <a:cs typeface="Calibri"/>
              </a:rPr>
              <a:t> </a:t>
            </a:r>
            <a:r>
              <a:rPr sz="800" i="1" spc="-10" dirty="0">
                <a:solidFill>
                  <a:srgbClr val="007FAC"/>
                </a:solidFill>
                <a:cs typeface="Calibri"/>
                <a:hlinkClick r:id="rId17"/>
              </a:rPr>
              <a:t>J</a:t>
            </a:r>
            <a:r>
              <a:rPr sz="800" i="1" spc="75" dirty="0">
                <a:solidFill>
                  <a:srgbClr val="007FAC"/>
                </a:solidFill>
                <a:cs typeface="Calibri"/>
                <a:hlinkClick r:id="rId17"/>
              </a:rPr>
              <a:t> </a:t>
            </a:r>
            <a:r>
              <a:rPr sz="800" i="1" spc="-5" dirty="0">
                <a:solidFill>
                  <a:srgbClr val="007FAC"/>
                </a:solidFill>
                <a:cs typeface="Calibri"/>
                <a:hlinkClick r:id="rId17"/>
              </a:rPr>
              <a:t>Clin</a:t>
            </a:r>
            <a:r>
              <a:rPr sz="800" i="1" spc="75" dirty="0">
                <a:solidFill>
                  <a:srgbClr val="007FAC"/>
                </a:solidFill>
                <a:cs typeface="Calibri"/>
                <a:hlinkClick r:id="rId17"/>
              </a:rPr>
              <a:t> </a:t>
            </a:r>
            <a:r>
              <a:rPr sz="800" i="1" spc="-10" dirty="0">
                <a:solidFill>
                  <a:srgbClr val="007FAC"/>
                </a:solidFill>
                <a:cs typeface="Calibri"/>
                <a:hlinkClick r:id="rId17"/>
              </a:rPr>
              <a:t>Oncol</a:t>
            </a:r>
            <a:r>
              <a:rPr sz="800" spc="-10" dirty="0">
                <a:solidFill>
                  <a:srgbClr val="007FAC"/>
                </a:solidFill>
                <a:cs typeface="Calibri"/>
                <a:hlinkClick r:id="rId17"/>
              </a:rPr>
              <a:t>.</a:t>
            </a:r>
            <a:r>
              <a:rPr sz="800" spc="75" dirty="0">
                <a:solidFill>
                  <a:srgbClr val="007FAC"/>
                </a:solidFill>
                <a:cs typeface="Calibri"/>
                <a:hlinkClick r:id="rId17"/>
              </a:rPr>
              <a:t> </a:t>
            </a:r>
            <a:r>
              <a:rPr sz="800" spc="-10" dirty="0">
                <a:solidFill>
                  <a:srgbClr val="007FAC"/>
                </a:solidFill>
                <a:cs typeface="Calibri"/>
                <a:hlinkClick r:id="rId17"/>
              </a:rPr>
              <a:t>2003;21(4):710-715</a:t>
            </a:r>
            <a:r>
              <a:rPr sz="800" spc="-10" dirty="0">
                <a:solidFill>
                  <a:prstClr val="black"/>
                </a:solidFill>
                <a:cs typeface="Calibri"/>
              </a:rPr>
              <a:t>.</a:t>
            </a:r>
            <a:endParaRPr sz="800">
              <a:solidFill>
                <a:prstClr val="black"/>
              </a:solidFill>
              <a:cs typeface="Calibri"/>
            </a:endParaRPr>
          </a:p>
          <a:p>
            <a:pPr marL="193040" marR="5080" indent="-180975" algn="just">
              <a:lnSpc>
                <a:spcPct val="103699"/>
              </a:lnSpc>
              <a:buFont typeface="Calibri"/>
              <a:buAutoNum type="arabicPeriod" startAt="35"/>
              <a:tabLst>
                <a:tab pos="193675" algn="l"/>
              </a:tabLst>
            </a:pPr>
            <a:r>
              <a:rPr sz="800" spc="-10" dirty="0">
                <a:solidFill>
                  <a:srgbClr val="007FAC"/>
                </a:solidFill>
                <a:cs typeface="Calibri"/>
                <a:hlinkClick r:id="rId18"/>
              </a:rPr>
              <a:t>Chou AJ, Kleinerman ES, Krailo MD, et </a:t>
            </a:r>
            <a:r>
              <a:rPr sz="800" spc="-5" dirty="0">
                <a:solidFill>
                  <a:srgbClr val="007FAC"/>
                </a:solidFill>
                <a:cs typeface="Calibri"/>
                <a:hlinkClick r:id="rId18"/>
              </a:rPr>
              <a:t>al. Addition </a:t>
            </a:r>
            <a:r>
              <a:rPr sz="800" spc="-10" dirty="0">
                <a:solidFill>
                  <a:srgbClr val="007FAC"/>
                </a:solidFill>
                <a:cs typeface="Calibri"/>
                <a:hlinkClick r:id="rId18"/>
              </a:rPr>
              <a:t>of muramyl </a:t>
            </a:r>
            <a:r>
              <a:rPr sz="800" spc="-5" dirty="0">
                <a:solidFill>
                  <a:srgbClr val="007FAC"/>
                </a:solidFill>
                <a:cs typeface="Calibri"/>
                <a:hlinkClick r:id="rId18"/>
              </a:rPr>
              <a:t>tri- </a:t>
            </a:r>
            <a:r>
              <a:rPr sz="800" dirty="0">
                <a:solidFill>
                  <a:srgbClr val="007FAC"/>
                </a:solidFill>
                <a:cs typeface="Calibri"/>
              </a:rPr>
              <a:t> </a:t>
            </a:r>
            <a:r>
              <a:rPr sz="800" spc="-10" dirty="0">
                <a:solidFill>
                  <a:srgbClr val="007FAC"/>
                </a:solidFill>
                <a:cs typeface="Calibri"/>
                <a:hlinkClick r:id="rId18"/>
              </a:rPr>
              <a:t>peptide </a:t>
            </a:r>
            <a:r>
              <a:rPr sz="800" spc="-5" dirty="0">
                <a:solidFill>
                  <a:srgbClr val="007FAC"/>
                </a:solidFill>
                <a:cs typeface="Calibri"/>
                <a:hlinkClick r:id="rId18"/>
              </a:rPr>
              <a:t>to </a:t>
            </a:r>
            <a:r>
              <a:rPr sz="800" spc="-10" dirty="0">
                <a:solidFill>
                  <a:srgbClr val="007FAC"/>
                </a:solidFill>
                <a:cs typeface="Calibri"/>
                <a:hlinkClick r:id="rId18"/>
              </a:rPr>
              <a:t>chemotherapy </a:t>
            </a:r>
            <a:r>
              <a:rPr sz="800" spc="-15" dirty="0">
                <a:solidFill>
                  <a:srgbClr val="007FAC"/>
                </a:solidFill>
                <a:cs typeface="Calibri"/>
                <a:hlinkClick r:id="rId18"/>
              </a:rPr>
              <a:t>for</a:t>
            </a:r>
            <a:r>
              <a:rPr sz="800" spc="-10" dirty="0">
                <a:solidFill>
                  <a:srgbClr val="007FAC"/>
                </a:solidFill>
                <a:cs typeface="Calibri"/>
                <a:hlinkClick r:id="rId18"/>
              </a:rPr>
              <a:t> patients </a:t>
            </a:r>
            <a:r>
              <a:rPr sz="800" spc="-5" dirty="0">
                <a:solidFill>
                  <a:srgbClr val="007FAC"/>
                </a:solidFill>
                <a:cs typeface="Calibri"/>
                <a:hlinkClick r:id="rId18"/>
              </a:rPr>
              <a:t>with </a:t>
            </a:r>
            <a:r>
              <a:rPr sz="800" spc="-10" dirty="0">
                <a:solidFill>
                  <a:srgbClr val="007FAC"/>
                </a:solidFill>
                <a:cs typeface="Calibri"/>
                <a:hlinkClick r:id="rId18"/>
              </a:rPr>
              <a:t>newly diagnosed meta- </a:t>
            </a:r>
            <a:r>
              <a:rPr sz="800" spc="-5" dirty="0">
                <a:solidFill>
                  <a:srgbClr val="007FAC"/>
                </a:solidFill>
                <a:cs typeface="Calibri"/>
              </a:rPr>
              <a:t> </a:t>
            </a:r>
            <a:r>
              <a:rPr sz="800" spc="-10" dirty="0">
                <a:solidFill>
                  <a:srgbClr val="007FAC"/>
                </a:solidFill>
                <a:cs typeface="Calibri"/>
                <a:hlinkClick r:id="rId18"/>
              </a:rPr>
              <a:t>static </a:t>
            </a:r>
            <a:r>
              <a:rPr sz="800" spc="-15" dirty="0">
                <a:solidFill>
                  <a:srgbClr val="007FAC"/>
                </a:solidFill>
                <a:cs typeface="Calibri"/>
                <a:hlinkClick r:id="rId18"/>
              </a:rPr>
              <a:t>osteosarcoma:</a:t>
            </a:r>
            <a:r>
              <a:rPr sz="800" spc="-10" dirty="0">
                <a:solidFill>
                  <a:srgbClr val="007FAC"/>
                </a:solidFill>
                <a:cs typeface="Calibri"/>
                <a:hlinkClick r:id="rId18"/>
              </a:rPr>
              <a:t> </a:t>
            </a:r>
            <a:r>
              <a:rPr sz="800" spc="-15" dirty="0">
                <a:solidFill>
                  <a:srgbClr val="007FAC"/>
                </a:solidFill>
                <a:cs typeface="Calibri"/>
                <a:hlinkClick r:id="rId18"/>
              </a:rPr>
              <a:t>a</a:t>
            </a:r>
            <a:r>
              <a:rPr sz="800" spc="-10" dirty="0">
                <a:solidFill>
                  <a:srgbClr val="007FAC"/>
                </a:solidFill>
                <a:cs typeface="Calibri"/>
                <a:hlinkClick r:id="rId18"/>
              </a:rPr>
              <a:t> report from</a:t>
            </a:r>
            <a:r>
              <a:rPr sz="800" spc="-5" dirty="0">
                <a:solidFill>
                  <a:srgbClr val="007FAC"/>
                </a:solidFill>
                <a:cs typeface="Calibri"/>
                <a:hlinkClick r:id="rId18"/>
              </a:rPr>
              <a:t> </a:t>
            </a:r>
            <a:r>
              <a:rPr sz="800" spc="-10" dirty="0">
                <a:solidFill>
                  <a:srgbClr val="007FAC"/>
                </a:solidFill>
                <a:cs typeface="Calibri"/>
                <a:hlinkClick r:id="rId18"/>
              </a:rPr>
              <a:t>the</a:t>
            </a:r>
            <a:r>
              <a:rPr sz="800" spc="-5" dirty="0">
                <a:solidFill>
                  <a:srgbClr val="007FAC"/>
                </a:solidFill>
                <a:cs typeface="Calibri"/>
                <a:hlinkClick r:id="rId18"/>
              </a:rPr>
              <a:t> </a:t>
            </a:r>
            <a:r>
              <a:rPr sz="800" spc="-10" dirty="0">
                <a:solidFill>
                  <a:srgbClr val="007FAC"/>
                </a:solidFill>
                <a:cs typeface="Calibri"/>
                <a:hlinkClick r:id="rId18"/>
              </a:rPr>
              <a:t>Children</a:t>
            </a:r>
            <a:r>
              <a:rPr sz="800" spc="-10" dirty="0">
                <a:solidFill>
                  <a:srgbClr val="007FAC"/>
                </a:solidFill>
                <a:latin typeface="Arial MT"/>
                <a:cs typeface="Arial MT"/>
                <a:hlinkClick r:id="rId18"/>
              </a:rPr>
              <a:t>’</a:t>
            </a:r>
            <a:r>
              <a:rPr sz="800" spc="-10" dirty="0">
                <a:solidFill>
                  <a:srgbClr val="007FAC"/>
                </a:solidFill>
                <a:cs typeface="Calibri"/>
                <a:hlinkClick r:id="rId18"/>
              </a:rPr>
              <a:t>s</a:t>
            </a:r>
            <a:r>
              <a:rPr sz="800" spc="-5" dirty="0">
                <a:solidFill>
                  <a:srgbClr val="007FAC"/>
                </a:solidFill>
                <a:cs typeface="Calibri"/>
                <a:hlinkClick r:id="rId18"/>
              </a:rPr>
              <a:t> </a:t>
            </a:r>
            <a:r>
              <a:rPr sz="800" spc="-10" dirty="0">
                <a:solidFill>
                  <a:srgbClr val="007FAC"/>
                </a:solidFill>
                <a:cs typeface="Calibri"/>
                <a:hlinkClick r:id="rId18"/>
              </a:rPr>
              <a:t>Oncology Group. </a:t>
            </a:r>
            <a:r>
              <a:rPr sz="800" spc="-5" dirty="0">
                <a:solidFill>
                  <a:srgbClr val="007FAC"/>
                </a:solidFill>
                <a:cs typeface="Calibri"/>
              </a:rPr>
              <a:t> </a:t>
            </a:r>
            <a:r>
              <a:rPr sz="800" i="1" spc="-20" dirty="0">
                <a:solidFill>
                  <a:srgbClr val="007FAC"/>
                </a:solidFill>
                <a:cs typeface="Calibri"/>
                <a:hlinkClick r:id="rId18"/>
              </a:rPr>
              <a:t>Cancer</a:t>
            </a:r>
            <a:r>
              <a:rPr sz="800" spc="-20" dirty="0">
                <a:solidFill>
                  <a:srgbClr val="007FAC"/>
                </a:solidFill>
                <a:cs typeface="Calibri"/>
                <a:hlinkClick r:id="rId18"/>
              </a:rPr>
              <a:t>.</a:t>
            </a:r>
            <a:r>
              <a:rPr sz="800" spc="75" dirty="0">
                <a:solidFill>
                  <a:srgbClr val="007FAC"/>
                </a:solidFill>
                <a:cs typeface="Calibri"/>
                <a:hlinkClick r:id="rId18"/>
              </a:rPr>
              <a:t> </a:t>
            </a:r>
            <a:r>
              <a:rPr sz="800" spc="-10" dirty="0">
                <a:solidFill>
                  <a:srgbClr val="007FAC"/>
                </a:solidFill>
                <a:cs typeface="Calibri"/>
                <a:hlinkClick r:id="rId18"/>
              </a:rPr>
              <a:t>2009;115(22):5339-5348</a:t>
            </a:r>
            <a:r>
              <a:rPr sz="800" spc="-10" dirty="0">
                <a:solidFill>
                  <a:prstClr val="black"/>
                </a:solidFill>
                <a:cs typeface="Calibri"/>
              </a:rPr>
              <a:t>.</a:t>
            </a:r>
            <a:endParaRPr sz="800">
              <a:solidFill>
                <a:prstClr val="black"/>
              </a:solidFill>
              <a:cs typeface="Calibri"/>
            </a:endParaRPr>
          </a:p>
          <a:p>
            <a:pPr marL="193040" marR="5715" indent="-180975" algn="just">
              <a:lnSpc>
                <a:spcPct val="103699"/>
              </a:lnSpc>
              <a:spcBef>
                <a:spcPts val="5"/>
              </a:spcBef>
              <a:buFont typeface="Calibri"/>
              <a:buAutoNum type="arabicPeriod" startAt="35"/>
              <a:tabLst>
                <a:tab pos="193675" algn="l"/>
              </a:tabLst>
            </a:pPr>
            <a:r>
              <a:rPr sz="800" spc="-10" dirty="0">
                <a:solidFill>
                  <a:srgbClr val="007FAC"/>
                </a:solidFill>
                <a:cs typeface="Calibri"/>
                <a:hlinkClick r:id="rId19"/>
              </a:rPr>
              <a:t>Kempf-Bielack B, Bielack </a:t>
            </a:r>
            <a:r>
              <a:rPr sz="800" spc="-5" dirty="0">
                <a:solidFill>
                  <a:srgbClr val="007FAC"/>
                </a:solidFill>
                <a:cs typeface="Calibri"/>
                <a:hlinkClick r:id="rId19"/>
              </a:rPr>
              <a:t>SS, </a:t>
            </a:r>
            <a:r>
              <a:rPr sz="800" spc="-10" dirty="0">
                <a:solidFill>
                  <a:srgbClr val="007FAC"/>
                </a:solidFill>
                <a:cs typeface="Calibri"/>
                <a:hlinkClick r:id="rId19"/>
              </a:rPr>
              <a:t>Jurgens H, et </a:t>
            </a:r>
            <a:r>
              <a:rPr sz="800" spc="-5" dirty="0">
                <a:solidFill>
                  <a:srgbClr val="007FAC"/>
                </a:solidFill>
                <a:cs typeface="Calibri"/>
                <a:hlinkClick r:id="rId19"/>
              </a:rPr>
              <a:t>al. </a:t>
            </a:r>
            <a:r>
              <a:rPr sz="800" spc="-15" dirty="0">
                <a:solidFill>
                  <a:srgbClr val="007FAC"/>
                </a:solidFill>
                <a:cs typeface="Calibri"/>
                <a:hlinkClick r:id="rId19"/>
              </a:rPr>
              <a:t>Osteosarcoma </a:t>
            </a:r>
            <a:r>
              <a:rPr sz="800" spc="-10" dirty="0">
                <a:solidFill>
                  <a:srgbClr val="007FAC"/>
                </a:solidFill>
                <a:cs typeface="Calibri"/>
                <a:hlinkClick r:id="rId19"/>
              </a:rPr>
              <a:t>relapse </a:t>
            </a:r>
            <a:r>
              <a:rPr sz="800" spc="-5" dirty="0">
                <a:solidFill>
                  <a:srgbClr val="007FAC"/>
                </a:solidFill>
                <a:cs typeface="Calibri"/>
              </a:rPr>
              <a:t> </a:t>
            </a:r>
            <a:r>
              <a:rPr sz="800" spc="-10" dirty="0">
                <a:solidFill>
                  <a:srgbClr val="007FAC"/>
                </a:solidFill>
                <a:cs typeface="Calibri"/>
                <a:hlinkClick r:id="rId19"/>
              </a:rPr>
              <a:t>after combined modality therapy: an</a:t>
            </a:r>
            <a:r>
              <a:rPr sz="800" spc="160" dirty="0">
                <a:solidFill>
                  <a:srgbClr val="007FAC"/>
                </a:solidFill>
                <a:cs typeface="Calibri"/>
                <a:hlinkClick r:id="rId19"/>
              </a:rPr>
              <a:t> </a:t>
            </a:r>
            <a:r>
              <a:rPr sz="800" spc="-10" dirty="0">
                <a:solidFill>
                  <a:srgbClr val="007FAC"/>
                </a:solidFill>
                <a:cs typeface="Calibri"/>
                <a:hlinkClick r:id="rId19"/>
              </a:rPr>
              <a:t>analysis of unselected</a:t>
            </a:r>
            <a:r>
              <a:rPr sz="800" spc="160" dirty="0">
                <a:solidFill>
                  <a:srgbClr val="007FAC"/>
                </a:solidFill>
                <a:cs typeface="Calibri"/>
                <a:hlinkClick r:id="rId19"/>
              </a:rPr>
              <a:t> </a:t>
            </a:r>
            <a:r>
              <a:rPr sz="800" spc="-10" dirty="0">
                <a:solidFill>
                  <a:srgbClr val="007FAC"/>
                </a:solidFill>
                <a:cs typeface="Calibri"/>
                <a:hlinkClick r:id="rId19"/>
              </a:rPr>
              <a:t>patients </a:t>
            </a:r>
            <a:r>
              <a:rPr sz="800" spc="-5" dirty="0">
                <a:solidFill>
                  <a:srgbClr val="007FAC"/>
                </a:solidFill>
                <a:cs typeface="Calibri"/>
              </a:rPr>
              <a:t> </a:t>
            </a:r>
            <a:r>
              <a:rPr sz="800" spc="-5" dirty="0">
                <a:solidFill>
                  <a:srgbClr val="007FAC"/>
                </a:solidFill>
                <a:cs typeface="Calibri"/>
                <a:hlinkClick r:id="rId19"/>
              </a:rPr>
              <a:t>in </a:t>
            </a:r>
            <a:r>
              <a:rPr sz="800" spc="-10" dirty="0">
                <a:solidFill>
                  <a:srgbClr val="007FAC"/>
                </a:solidFill>
                <a:cs typeface="Calibri"/>
                <a:hlinkClick r:id="rId19"/>
              </a:rPr>
              <a:t>the Cooperative </a:t>
            </a:r>
            <a:r>
              <a:rPr sz="800" spc="-15" dirty="0">
                <a:solidFill>
                  <a:srgbClr val="007FAC"/>
                </a:solidFill>
                <a:cs typeface="Calibri"/>
                <a:hlinkClick r:id="rId19"/>
              </a:rPr>
              <a:t>Osteosarcoma </a:t>
            </a:r>
            <a:r>
              <a:rPr sz="800" spc="-5" dirty="0">
                <a:solidFill>
                  <a:srgbClr val="007FAC"/>
                </a:solidFill>
                <a:cs typeface="Calibri"/>
                <a:hlinkClick r:id="rId19"/>
              </a:rPr>
              <a:t>Study </a:t>
            </a:r>
            <a:r>
              <a:rPr sz="800" spc="-10" dirty="0">
                <a:solidFill>
                  <a:srgbClr val="007FAC"/>
                </a:solidFill>
                <a:cs typeface="Calibri"/>
                <a:hlinkClick r:id="rId19"/>
              </a:rPr>
              <a:t>Group </a:t>
            </a:r>
            <a:r>
              <a:rPr sz="800" spc="-5" dirty="0">
                <a:solidFill>
                  <a:srgbClr val="007FAC"/>
                </a:solidFill>
                <a:cs typeface="Calibri"/>
                <a:hlinkClick r:id="rId19"/>
              </a:rPr>
              <a:t>(COSS). </a:t>
            </a:r>
            <a:r>
              <a:rPr sz="800" i="1" spc="-10" dirty="0">
                <a:solidFill>
                  <a:srgbClr val="007FAC"/>
                </a:solidFill>
                <a:cs typeface="Calibri"/>
                <a:hlinkClick r:id="rId19"/>
              </a:rPr>
              <a:t>J </a:t>
            </a:r>
            <a:r>
              <a:rPr sz="800" i="1" spc="-5" dirty="0">
                <a:solidFill>
                  <a:srgbClr val="007FAC"/>
                </a:solidFill>
                <a:cs typeface="Calibri"/>
                <a:hlinkClick r:id="rId19"/>
              </a:rPr>
              <a:t>Clin </a:t>
            </a:r>
            <a:r>
              <a:rPr sz="800" i="1" spc="-10" dirty="0">
                <a:solidFill>
                  <a:srgbClr val="007FAC"/>
                </a:solidFill>
                <a:cs typeface="Calibri"/>
                <a:hlinkClick r:id="rId19"/>
              </a:rPr>
              <a:t>Oncol</a:t>
            </a:r>
            <a:r>
              <a:rPr sz="800" spc="-10" dirty="0">
                <a:solidFill>
                  <a:srgbClr val="007FAC"/>
                </a:solidFill>
                <a:cs typeface="Calibri"/>
                <a:hlinkClick r:id="rId19"/>
              </a:rPr>
              <a:t>. </a:t>
            </a:r>
            <a:r>
              <a:rPr sz="800" spc="-5" dirty="0">
                <a:solidFill>
                  <a:srgbClr val="007FAC"/>
                </a:solidFill>
                <a:cs typeface="Calibri"/>
              </a:rPr>
              <a:t> </a:t>
            </a:r>
            <a:r>
              <a:rPr sz="800" spc="-10" dirty="0">
                <a:solidFill>
                  <a:srgbClr val="007FAC"/>
                </a:solidFill>
                <a:cs typeface="Calibri"/>
                <a:hlinkClick r:id="rId19"/>
              </a:rPr>
              <a:t>2005;23(3):559-568</a:t>
            </a:r>
            <a:r>
              <a:rPr sz="800" spc="-10" dirty="0">
                <a:solidFill>
                  <a:prstClr val="black"/>
                </a:solidFill>
                <a:cs typeface="Calibri"/>
              </a:rPr>
              <a:t>.</a:t>
            </a:r>
            <a:endParaRPr sz="800">
              <a:solidFill>
                <a:prstClr val="black"/>
              </a:solidFill>
              <a:cs typeface="Calibri"/>
            </a:endParaRPr>
          </a:p>
        </p:txBody>
      </p:sp>
      <p:sp>
        <p:nvSpPr>
          <p:cNvPr id="3" name="object 3"/>
          <p:cNvSpPr txBox="1"/>
          <p:nvPr/>
        </p:nvSpPr>
        <p:spPr>
          <a:xfrm>
            <a:off x="5229274" y="768039"/>
            <a:ext cx="3931283" cy="7488397"/>
          </a:xfrm>
          <a:prstGeom prst="rect">
            <a:avLst/>
          </a:prstGeom>
        </p:spPr>
        <p:txBody>
          <a:bodyPr vert="horz" wrap="square" lIns="0" tIns="7620" rIns="0" bIns="0" rtlCol="0">
            <a:spAutoFit/>
          </a:bodyPr>
          <a:lstStyle/>
          <a:p>
            <a:pPr marL="193040" marR="5080" indent="-180975" algn="just">
              <a:lnSpc>
                <a:spcPct val="103899"/>
              </a:lnSpc>
              <a:spcBef>
                <a:spcPts val="60"/>
              </a:spcBef>
              <a:buFont typeface="Calibri"/>
              <a:buAutoNum type="arabicPeriod" startAt="40"/>
              <a:tabLst>
                <a:tab pos="193675" algn="l"/>
              </a:tabLst>
            </a:pPr>
            <a:r>
              <a:rPr sz="800" spc="-10" dirty="0">
                <a:solidFill>
                  <a:srgbClr val="007FAC"/>
                </a:solidFill>
                <a:cs typeface="Calibri"/>
                <a:hlinkClick r:id="rId20"/>
              </a:rPr>
              <a:t>de </a:t>
            </a:r>
            <a:r>
              <a:rPr sz="800" spc="-15" dirty="0">
                <a:solidFill>
                  <a:srgbClr val="007FAC"/>
                </a:solidFill>
                <a:cs typeface="Calibri"/>
                <a:hlinkClick r:id="rId20"/>
              </a:rPr>
              <a:t>Baere </a:t>
            </a:r>
            <a:r>
              <a:rPr sz="800" spc="-50" dirty="0">
                <a:solidFill>
                  <a:srgbClr val="007FAC"/>
                </a:solidFill>
                <a:cs typeface="Calibri"/>
                <a:hlinkClick r:id="rId20"/>
              </a:rPr>
              <a:t>T, </a:t>
            </a:r>
            <a:r>
              <a:rPr sz="800" spc="-20" dirty="0">
                <a:solidFill>
                  <a:srgbClr val="007FAC"/>
                </a:solidFill>
                <a:cs typeface="Calibri"/>
                <a:hlinkClick r:id="rId20"/>
              </a:rPr>
              <a:t>Tselikas </a:t>
            </a:r>
            <a:r>
              <a:rPr sz="800" spc="-10" dirty="0">
                <a:solidFill>
                  <a:srgbClr val="007FAC"/>
                </a:solidFill>
                <a:cs typeface="Calibri"/>
                <a:hlinkClick r:id="rId20"/>
              </a:rPr>
              <a:t>L, Gravel G, et </a:t>
            </a:r>
            <a:r>
              <a:rPr sz="800" spc="-5" dirty="0">
                <a:solidFill>
                  <a:srgbClr val="007FAC"/>
                </a:solidFill>
                <a:cs typeface="Calibri"/>
                <a:hlinkClick r:id="rId20"/>
              </a:rPr>
              <a:t>al. </a:t>
            </a:r>
            <a:r>
              <a:rPr sz="800" spc="-10" dirty="0">
                <a:solidFill>
                  <a:srgbClr val="007FAC"/>
                </a:solidFill>
                <a:cs typeface="Calibri"/>
                <a:hlinkClick r:id="rId20"/>
              </a:rPr>
              <a:t>Interventional radiology: role </a:t>
            </a:r>
            <a:r>
              <a:rPr sz="800" spc="-5" dirty="0">
                <a:solidFill>
                  <a:srgbClr val="007FAC"/>
                </a:solidFill>
                <a:cs typeface="Calibri"/>
                <a:hlinkClick r:id="rId20"/>
              </a:rPr>
              <a:t>in </a:t>
            </a:r>
            <a:r>
              <a:rPr sz="800" dirty="0">
                <a:solidFill>
                  <a:srgbClr val="007FAC"/>
                </a:solidFill>
                <a:cs typeface="Calibri"/>
              </a:rPr>
              <a:t> </a:t>
            </a:r>
            <a:r>
              <a:rPr sz="800" spc="-10" dirty="0">
                <a:solidFill>
                  <a:srgbClr val="007FAC"/>
                </a:solidFill>
                <a:cs typeface="Calibri"/>
                <a:hlinkClick r:id="rId20"/>
              </a:rPr>
              <a:t>the</a:t>
            </a:r>
            <a:r>
              <a:rPr sz="800" spc="80" dirty="0">
                <a:solidFill>
                  <a:srgbClr val="007FAC"/>
                </a:solidFill>
                <a:cs typeface="Calibri"/>
                <a:hlinkClick r:id="rId20"/>
              </a:rPr>
              <a:t> </a:t>
            </a:r>
            <a:r>
              <a:rPr sz="800" spc="-10" dirty="0">
                <a:solidFill>
                  <a:srgbClr val="007FAC"/>
                </a:solidFill>
                <a:cs typeface="Calibri"/>
                <a:hlinkClick r:id="rId20"/>
              </a:rPr>
              <a:t>treatment</a:t>
            </a:r>
            <a:r>
              <a:rPr sz="800" spc="75" dirty="0">
                <a:solidFill>
                  <a:srgbClr val="007FAC"/>
                </a:solidFill>
                <a:cs typeface="Calibri"/>
                <a:hlinkClick r:id="rId20"/>
              </a:rPr>
              <a:t> </a:t>
            </a:r>
            <a:r>
              <a:rPr sz="800" spc="-10" dirty="0">
                <a:solidFill>
                  <a:srgbClr val="007FAC"/>
                </a:solidFill>
                <a:cs typeface="Calibri"/>
                <a:hlinkClick r:id="rId20"/>
              </a:rPr>
              <a:t>of</a:t>
            </a:r>
            <a:r>
              <a:rPr sz="800" spc="75" dirty="0">
                <a:solidFill>
                  <a:srgbClr val="007FAC"/>
                </a:solidFill>
                <a:cs typeface="Calibri"/>
                <a:hlinkClick r:id="rId20"/>
              </a:rPr>
              <a:t> </a:t>
            </a:r>
            <a:r>
              <a:rPr sz="800" spc="-10" dirty="0">
                <a:solidFill>
                  <a:srgbClr val="007FAC"/>
                </a:solidFill>
                <a:cs typeface="Calibri"/>
                <a:hlinkClick r:id="rId20"/>
              </a:rPr>
              <a:t>sarcomas.</a:t>
            </a:r>
            <a:r>
              <a:rPr sz="800" spc="75" dirty="0">
                <a:solidFill>
                  <a:srgbClr val="007FAC"/>
                </a:solidFill>
                <a:cs typeface="Calibri"/>
                <a:hlinkClick r:id="rId20"/>
              </a:rPr>
              <a:t> </a:t>
            </a:r>
            <a:r>
              <a:rPr sz="800" i="1" spc="-10" dirty="0">
                <a:solidFill>
                  <a:srgbClr val="007FAC"/>
                </a:solidFill>
                <a:cs typeface="Calibri"/>
                <a:hlinkClick r:id="rId20"/>
              </a:rPr>
              <a:t>Eur</a:t>
            </a:r>
            <a:r>
              <a:rPr sz="800" i="1" spc="80" dirty="0">
                <a:solidFill>
                  <a:srgbClr val="007FAC"/>
                </a:solidFill>
                <a:cs typeface="Calibri"/>
                <a:hlinkClick r:id="rId20"/>
              </a:rPr>
              <a:t> </a:t>
            </a:r>
            <a:r>
              <a:rPr sz="800" i="1" spc="-10" dirty="0">
                <a:solidFill>
                  <a:srgbClr val="007FAC"/>
                </a:solidFill>
                <a:cs typeface="Calibri"/>
                <a:hlinkClick r:id="rId20"/>
              </a:rPr>
              <a:t>J</a:t>
            </a:r>
            <a:r>
              <a:rPr sz="800" i="1" spc="85" dirty="0">
                <a:solidFill>
                  <a:srgbClr val="007FAC"/>
                </a:solidFill>
                <a:cs typeface="Calibri"/>
                <a:hlinkClick r:id="rId20"/>
              </a:rPr>
              <a:t> </a:t>
            </a:r>
            <a:r>
              <a:rPr sz="800" i="1" spc="-20" dirty="0">
                <a:solidFill>
                  <a:srgbClr val="007FAC"/>
                </a:solidFill>
                <a:cs typeface="Calibri"/>
                <a:hlinkClick r:id="rId20"/>
              </a:rPr>
              <a:t>Cancer</a:t>
            </a:r>
            <a:r>
              <a:rPr sz="800" spc="-20" dirty="0">
                <a:solidFill>
                  <a:srgbClr val="007FAC"/>
                </a:solidFill>
                <a:cs typeface="Calibri"/>
                <a:hlinkClick r:id="rId20"/>
              </a:rPr>
              <a:t>.</a:t>
            </a:r>
            <a:r>
              <a:rPr sz="800" spc="75" dirty="0">
                <a:solidFill>
                  <a:srgbClr val="007FAC"/>
                </a:solidFill>
                <a:cs typeface="Calibri"/>
                <a:hlinkClick r:id="rId20"/>
              </a:rPr>
              <a:t> </a:t>
            </a:r>
            <a:r>
              <a:rPr sz="800" spc="-10" dirty="0">
                <a:solidFill>
                  <a:srgbClr val="007FAC"/>
                </a:solidFill>
                <a:cs typeface="Calibri"/>
                <a:hlinkClick r:id="rId20"/>
              </a:rPr>
              <a:t>2018;94:148-155</a:t>
            </a:r>
            <a:r>
              <a:rPr sz="800" spc="-10" dirty="0">
                <a:solidFill>
                  <a:prstClr val="black"/>
                </a:solidFill>
                <a:cs typeface="Calibri"/>
              </a:rPr>
              <a:t>.</a:t>
            </a:r>
            <a:endParaRPr sz="800">
              <a:solidFill>
                <a:prstClr val="black"/>
              </a:solidFill>
              <a:cs typeface="Calibri"/>
            </a:endParaRPr>
          </a:p>
          <a:p>
            <a:pPr marL="193040" marR="5080" indent="-180975" algn="just">
              <a:lnSpc>
                <a:spcPct val="103600"/>
              </a:lnSpc>
              <a:buFont typeface="Calibri"/>
              <a:buAutoNum type="arabicPeriod" startAt="40"/>
              <a:tabLst>
                <a:tab pos="193675" algn="l"/>
              </a:tabLst>
            </a:pPr>
            <a:r>
              <a:rPr sz="800" spc="-10" dirty="0">
                <a:solidFill>
                  <a:srgbClr val="007FAC"/>
                </a:solidFill>
                <a:cs typeface="Calibri"/>
                <a:hlinkClick r:id="rId21"/>
              </a:rPr>
              <a:t>Palmerini E, </a:t>
            </a:r>
            <a:r>
              <a:rPr sz="800" spc="-15" dirty="0">
                <a:solidFill>
                  <a:srgbClr val="007FAC"/>
                </a:solidFill>
                <a:cs typeface="Calibri"/>
                <a:hlinkClick r:id="rId21"/>
              </a:rPr>
              <a:t>Torricelli </a:t>
            </a:r>
            <a:r>
              <a:rPr sz="800" spc="-10" dirty="0">
                <a:solidFill>
                  <a:srgbClr val="007FAC"/>
                </a:solidFill>
                <a:cs typeface="Calibri"/>
                <a:hlinkClick r:id="rId21"/>
              </a:rPr>
              <a:t>E, Cascinu S, et </a:t>
            </a:r>
            <a:r>
              <a:rPr sz="800" spc="-5" dirty="0">
                <a:solidFill>
                  <a:srgbClr val="007FAC"/>
                </a:solidFill>
                <a:cs typeface="Calibri"/>
                <a:hlinkClick r:id="rId21"/>
              </a:rPr>
              <a:t>al. Is </a:t>
            </a:r>
            <a:r>
              <a:rPr sz="800" spc="-10" dirty="0">
                <a:solidFill>
                  <a:srgbClr val="007FAC"/>
                </a:solidFill>
                <a:cs typeface="Calibri"/>
                <a:hlinkClick r:id="rId21"/>
              </a:rPr>
              <a:t>there </a:t>
            </a:r>
            <a:r>
              <a:rPr sz="800" spc="-15" dirty="0">
                <a:solidFill>
                  <a:srgbClr val="007FAC"/>
                </a:solidFill>
                <a:cs typeface="Calibri"/>
                <a:hlinkClick r:id="rId21"/>
              </a:rPr>
              <a:t>a </a:t>
            </a:r>
            <a:r>
              <a:rPr sz="800" spc="-10" dirty="0">
                <a:solidFill>
                  <a:srgbClr val="007FAC"/>
                </a:solidFill>
                <a:cs typeface="Calibri"/>
                <a:hlinkClick r:id="rId21"/>
              </a:rPr>
              <a:t>role </a:t>
            </a:r>
            <a:r>
              <a:rPr sz="800" spc="-15" dirty="0">
                <a:solidFill>
                  <a:srgbClr val="007FAC"/>
                </a:solidFill>
                <a:cs typeface="Calibri"/>
                <a:hlinkClick r:id="rId21"/>
              </a:rPr>
              <a:t>for </a:t>
            </a:r>
            <a:r>
              <a:rPr sz="800" spc="-10" dirty="0">
                <a:solidFill>
                  <a:srgbClr val="007FAC"/>
                </a:solidFill>
                <a:cs typeface="Calibri"/>
                <a:hlinkClick r:id="rId21"/>
              </a:rPr>
              <a:t>chemo- </a:t>
            </a:r>
            <a:r>
              <a:rPr sz="800" spc="-5" dirty="0">
                <a:solidFill>
                  <a:srgbClr val="007FAC"/>
                </a:solidFill>
                <a:cs typeface="Calibri"/>
              </a:rPr>
              <a:t> </a:t>
            </a:r>
            <a:r>
              <a:rPr sz="800" spc="-10" dirty="0">
                <a:solidFill>
                  <a:srgbClr val="007FAC"/>
                </a:solidFill>
                <a:cs typeface="Calibri"/>
                <a:hlinkClick r:id="rId21"/>
              </a:rPr>
              <a:t>therapy after local relapse </a:t>
            </a:r>
            <a:r>
              <a:rPr sz="800" spc="-5" dirty="0">
                <a:solidFill>
                  <a:srgbClr val="007FAC"/>
                </a:solidFill>
                <a:cs typeface="Calibri"/>
                <a:hlinkClick r:id="rId21"/>
              </a:rPr>
              <a:t>in </a:t>
            </a:r>
            <a:r>
              <a:rPr sz="800" spc="-10" dirty="0">
                <a:solidFill>
                  <a:srgbClr val="007FAC"/>
                </a:solidFill>
                <a:cs typeface="Calibri"/>
                <a:hlinkClick r:id="rId21"/>
              </a:rPr>
              <a:t>high-grade osteosarcoma? </a:t>
            </a:r>
            <a:r>
              <a:rPr sz="800" i="1" spc="-10" dirty="0">
                <a:solidFill>
                  <a:srgbClr val="007FAC"/>
                </a:solidFill>
                <a:cs typeface="Calibri"/>
                <a:hlinkClick r:id="rId21"/>
              </a:rPr>
              <a:t>Pediatr </a:t>
            </a:r>
            <a:r>
              <a:rPr sz="800" i="1" spc="-5" dirty="0">
                <a:solidFill>
                  <a:srgbClr val="007FAC"/>
                </a:solidFill>
                <a:cs typeface="Calibri"/>
                <a:hlinkClick r:id="rId21"/>
              </a:rPr>
              <a:t>Blood </a:t>
            </a:r>
            <a:r>
              <a:rPr sz="800" i="1" dirty="0">
                <a:solidFill>
                  <a:srgbClr val="007FAC"/>
                </a:solidFill>
                <a:cs typeface="Calibri"/>
              </a:rPr>
              <a:t> </a:t>
            </a:r>
            <a:r>
              <a:rPr sz="800" i="1" spc="-20" dirty="0">
                <a:solidFill>
                  <a:srgbClr val="007FAC"/>
                </a:solidFill>
                <a:cs typeface="Calibri"/>
                <a:hlinkClick r:id="rId21"/>
              </a:rPr>
              <a:t>Cancer</a:t>
            </a:r>
            <a:r>
              <a:rPr sz="800" spc="-20" dirty="0">
                <a:solidFill>
                  <a:srgbClr val="007FAC"/>
                </a:solidFill>
                <a:cs typeface="Calibri"/>
                <a:hlinkClick r:id="rId21"/>
              </a:rPr>
              <a:t>.</a:t>
            </a:r>
            <a:r>
              <a:rPr sz="800" spc="75" dirty="0">
                <a:solidFill>
                  <a:srgbClr val="007FAC"/>
                </a:solidFill>
                <a:cs typeface="Calibri"/>
                <a:hlinkClick r:id="rId21"/>
              </a:rPr>
              <a:t> </a:t>
            </a:r>
            <a:r>
              <a:rPr sz="800" spc="-10" dirty="0">
                <a:solidFill>
                  <a:srgbClr val="007FAC"/>
                </a:solidFill>
                <a:cs typeface="Calibri"/>
                <a:hlinkClick r:id="rId21"/>
              </a:rPr>
              <a:t>2019;66(8):e27792</a:t>
            </a:r>
            <a:r>
              <a:rPr sz="800" spc="-10" dirty="0">
                <a:solidFill>
                  <a:prstClr val="black"/>
                </a:solidFill>
                <a:cs typeface="Calibri"/>
              </a:rPr>
              <a:t>.</a:t>
            </a:r>
            <a:endParaRPr sz="800">
              <a:solidFill>
                <a:prstClr val="black"/>
              </a:solidFill>
              <a:cs typeface="Calibri"/>
            </a:endParaRPr>
          </a:p>
          <a:p>
            <a:pPr marL="193040" marR="5080" indent="-180975" algn="just">
              <a:lnSpc>
                <a:spcPct val="103600"/>
              </a:lnSpc>
              <a:spcBef>
                <a:spcPts val="5"/>
              </a:spcBef>
              <a:buFont typeface="Calibri"/>
              <a:buAutoNum type="arabicPeriod" startAt="40"/>
              <a:tabLst>
                <a:tab pos="193675" algn="l"/>
              </a:tabLst>
            </a:pPr>
            <a:r>
              <a:rPr sz="800" spc="-10" dirty="0">
                <a:solidFill>
                  <a:srgbClr val="007FAC"/>
                </a:solidFill>
                <a:cs typeface="Calibri"/>
                <a:hlinkClick r:id="rId22"/>
              </a:rPr>
              <a:t>Palmerini E, Jones RL, Marchesi E, et </a:t>
            </a:r>
            <a:r>
              <a:rPr sz="800" spc="-5" dirty="0">
                <a:solidFill>
                  <a:srgbClr val="007FAC"/>
                </a:solidFill>
                <a:cs typeface="Calibri"/>
                <a:hlinkClick r:id="rId22"/>
              </a:rPr>
              <a:t>al. </a:t>
            </a:r>
            <a:r>
              <a:rPr sz="800" spc="-10" dirty="0">
                <a:solidFill>
                  <a:srgbClr val="007FAC"/>
                </a:solidFill>
                <a:cs typeface="Calibri"/>
                <a:hlinkClick r:id="rId22"/>
              </a:rPr>
              <a:t>Gemcitabine and </a:t>
            </a:r>
            <a:r>
              <a:rPr sz="800" spc="-15" dirty="0">
                <a:solidFill>
                  <a:srgbClr val="007FAC"/>
                </a:solidFill>
                <a:cs typeface="Calibri"/>
                <a:hlinkClick r:id="rId22"/>
              </a:rPr>
              <a:t>docetaxel </a:t>
            </a:r>
            <a:r>
              <a:rPr sz="800" spc="-5" dirty="0">
                <a:solidFill>
                  <a:srgbClr val="007FAC"/>
                </a:solidFill>
                <a:cs typeface="Calibri"/>
                <a:hlinkClick r:id="rId22"/>
              </a:rPr>
              <a:t>in </a:t>
            </a:r>
            <a:r>
              <a:rPr sz="800" dirty="0">
                <a:solidFill>
                  <a:srgbClr val="007FAC"/>
                </a:solidFill>
                <a:cs typeface="Calibri"/>
              </a:rPr>
              <a:t> </a:t>
            </a:r>
            <a:r>
              <a:rPr sz="800" spc="-10" dirty="0">
                <a:solidFill>
                  <a:srgbClr val="007FAC"/>
                </a:solidFill>
                <a:cs typeface="Calibri"/>
                <a:hlinkClick r:id="rId22"/>
              </a:rPr>
              <a:t>relapsed and unresectable high-grade </a:t>
            </a:r>
            <a:r>
              <a:rPr sz="800" spc="-15" dirty="0">
                <a:solidFill>
                  <a:srgbClr val="007FAC"/>
                </a:solidFill>
                <a:cs typeface="Calibri"/>
                <a:hlinkClick r:id="rId22"/>
              </a:rPr>
              <a:t>osteosarcoma </a:t>
            </a:r>
            <a:r>
              <a:rPr sz="800" spc="-10" dirty="0">
                <a:solidFill>
                  <a:srgbClr val="007FAC"/>
                </a:solidFill>
                <a:cs typeface="Calibri"/>
                <a:hlinkClick r:id="rId22"/>
              </a:rPr>
              <a:t>and </a:t>
            </a:r>
            <a:r>
              <a:rPr sz="800" spc="-5" dirty="0">
                <a:solidFill>
                  <a:srgbClr val="007FAC"/>
                </a:solidFill>
                <a:cs typeface="Calibri"/>
                <a:hlinkClick r:id="rId22"/>
              </a:rPr>
              <a:t>spindle cell </a:t>
            </a:r>
            <a:r>
              <a:rPr sz="800" dirty="0">
                <a:solidFill>
                  <a:srgbClr val="007FAC"/>
                </a:solidFill>
                <a:cs typeface="Calibri"/>
              </a:rPr>
              <a:t> </a:t>
            </a:r>
            <a:r>
              <a:rPr sz="800" spc="-10" dirty="0">
                <a:solidFill>
                  <a:srgbClr val="007FAC"/>
                </a:solidFill>
                <a:cs typeface="Calibri"/>
                <a:hlinkClick r:id="rId22"/>
              </a:rPr>
              <a:t>sarcoma</a:t>
            </a:r>
            <a:r>
              <a:rPr sz="800" spc="70" dirty="0">
                <a:solidFill>
                  <a:srgbClr val="007FAC"/>
                </a:solidFill>
                <a:cs typeface="Calibri"/>
                <a:hlinkClick r:id="rId22"/>
              </a:rPr>
              <a:t> </a:t>
            </a:r>
            <a:r>
              <a:rPr sz="800" spc="-10" dirty="0">
                <a:solidFill>
                  <a:srgbClr val="007FAC"/>
                </a:solidFill>
                <a:cs typeface="Calibri"/>
                <a:hlinkClick r:id="rId22"/>
              </a:rPr>
              <a:t>of</a:t>
            </a:r>
            <a:r>
              <a:rPr sz="800" spc="80" dirty="0">
                <a:solidFill>
                  <a:srgbClr val="007FAC"/>
                </a:solidFill>
                <a:cs typeface="Calibri"/>
                <a:hlinkClick r:id="rId22"/>
              </a:rPr>
              <a:t> </a:t>
            </a:r>
            <a:r>
              <a:rPr sz="800" spc="-10" dirty="0">
                <a:solidFill>
                  <a:srgbClr val="007FAC"/>
                </a:solidFill>
                <a:cs typeface="Calibri"/>
                <a:hlinkClick r:id="rId22"/>
              </a:rPr>
              <a:t>bone.</a:t>
            </a:r>
            <a:r>
              <a:rPr sz="800" spc="75" dirty="0">
                <a:solidFill>
                  <a:srgbClr val="007FAC"/>
                </a:solidFill>
                <a:cs typeface="Calibri"/>
                <a:hlinkClick r:id="rId22"/>
              </a:rPr>
              <a:t> </a:t>
            </a:r>
            <a:r>
              <a:rPr sz="800" i="1" spc="-5" dirty="0">
                <a:solidFill>
                  <a:srgbClr val="007FAC"/>
                </a:solidFill>
                <a:cs typeface="Calibri"/>
                <a:hlinkClick r:id="rId22"/>
              </a:rPr>
              <a:t>BMC</a:t>
            </a:r>
            <a:r>
              <a:rPr sz="800" i="1" spc="75" dirty="0">
                <a:solidFill>
                  <a:srgbClr val="007FAC"/>
                </a:solidFill>
                <a:cs typeface="Calibri"/>
                <a:hlinkClick r:id="rId22"/>
              </a:rPr>
              <a:t> </a:t>
            </a:r>
            <a:r>
              <a:rPr sz="800" i="1" spc="-20" dirty="0">
                <a:solidFill>
                  <a:srgbClr val="007FAC"/>
                </a:solidFill>
                <a:cs typeface="Calibri"/>
                <a:hlinkClick r:id="rId22"/>
              </a:rPr>
              <a:t>Cancer</a:t>
            </a:r>
            <a:r>
              <a:rPr sz="800" spc="-20" dirty="0">
                <a:solidFill>
                  <a:srgbClr val="007FAC"/>
                </a:solidFill>
                <a:cs typeface="Calibri"/>
                <a:hlinkClick r:id="rId22"/>
              </a:rPr>
              <a:t>.</a:t>
            </a:r>
            <a:r>
              <a:rPr sz="800" spc="80" dirty="0">
                <a:solidFill>
                  <a:srgbClr val="007FAC"/>
                </a:solidFill>
                <a:cs typeface="Calibri"/>
                <a:hlinkClick r:id="rId22"/>
              </a:rPr>
              <a:t> </a:t>
            </a:r>
            <a:r>
              <a:rPr sz="800" spc="-10" dirty="0">
                <a:solidFill>
                  <a:srgbClr val="007FAC"/>
                </a:solidFill>
                <a:cs typeface="Calibri"/>
                <a:hlinkClick r:id="rId22"/>
              </a:rPr>
              <a:t>2016;16:280</a:t>
            </a:r>
            <a:r>
              <a:rPr sz="800" spc="-10" dirty="0">
                <a:solidFill>
                  <a:prstClr val="black"/>
                </a:solidFill>
                <a:cs typeface="Calibri"/>
              </a:rPr>
              <a:t>.</a:t>
            </a:r>
            <a:endParaRPr sz="800">
              <a:solidFill>
                <a:prstClr val="black"/>
              </a:solidFill>
              <a:cs typeface="Calibri"/>
            </a:endParaRPr>
          </a:p>
          <a:p>
            <a:pPr marL="193040" marR="5080" indent="-180975" algn="just">
              <a:lnSpc>
                <a:spcPct val="103899"/>
              </a:lnSpc>
              <a:buFont typeface="Calibri"/>
              <a:buAutoNum type="arabicPeriod" startAt="40"/>
              <a:tabLst>
                <a:tab pos="193675" algn="l"/>
              </a:tabLst>
            </a:pPr>
            <a:r>
              <a:rPr sz="800" spc="-10" dirty="0">
                <a:solidFill>
                  <a:srgbClr val="007FAC"/>
                </a:solidFill>
                <a:cs typeface="Calibri"/>
                <a:hlinkClick r:id="rId23"/>
              </a:rPr>
              <a:t>Italiano A, </a:t>
            </a:r>
            <a:r>
              <a:rPr sz="800" spc="-5" dirty="0">
                <a:solidFill>
                  <a:srgbClr val="007FAC"/>
                </a:solidFill>
                <a:cs typeface="Calibri"/>
                <a:hlinkClick r:id="rId23"/>
              </a:rPr>
              <a:t>Mir </a:t>
            </a:r>
            <a:r>
              <a:rPr sz="800" spc="-10" dirty="0">
                <a:solidFill>
                  <a:srgbClr val="007FAC"/>
                </a:solidFill>
                <a:cs typeface="Calibri"/>
                <a:hlinkClick r:id="rId23"/>
              </a:rPr>
              <a:t>O, Mathoulin-Pelissier S, et </a:t>
            </a:r>
            <a:r>
              <a:rPr sz="800" spc="-5" dirty="0">
                <a:solidFill>
                  <a:srgbClr val="007FAC"/>
                </a:solidFill>
                <a:cs typeface="Calibri"/>
                <a:hlinkClick r:id="rId23"/>
              </a:rPr>
              <a:t>al. </a:t>
            </a:r>
            <a:r>
              <a:rPr sz="800" spc="-10" dirty="0">
                <a:solidFill>
                  <a:srgbClr val="007FAC"/>
                </a:solidFill>
                <a:cs typeface="Calibri"/>
                <a:hlinkClick r:id="rId23"/>
              </a:rPr>
              <a:t>Cabozantinib </a:t>
            </a:r>
            <a:r>
              <a:rPr sz="800" spc="-5" dirty="0">
                <a:solidFill>
                  <a:srgbClr val="007FAC"/>
                </a:solidFill>
                <a:cs typeface="Calibri"/>
                <a:hlinkClick r:id="rId23"/>
              </a:rPr>
              <a:t>in </a:t>
            </a:r>
            <a:r>
              <a:rPr sz="800" spc="-10" dirty="0">
                <a:solidFill>
                  <a:srgbClr val="007FAC"/>
                </a:solidFill>
                <a:cs typeface="Calibri"/>
                <a:hlinkClick r:id="rId23"/>
              </a:rPr>
              <a:t>patients </a:t>
            </a:r>
            <a:r>
              <a:rPr sz="800" spc="-5" dirty="0">
                <a:solidFill>
                  <a:srgbClr val="007FAC"/>
                </a:solidFill>
                <a:cs typeface="Calibri"/>
              </a:rPr>
              <a:t> </a:t>
            </a:r>
            <a:r>
              <a:rPr sz="800" spc="-5" dirty="0">
                <a:solidFill>
                  <a:srgbClr val="007FAC"/>
                </a:solidFill>
                <a:cs typeface="Calibri"/>
                <a:hlinkClick r:id="rId23"/>
              </a:rPr>
              <a:t>with </a:t>
            </a:r>
            <a:r>
              <a:rPr sz="800" spc="-10" dirty="0">
                <a:solidFill>
                  <a:srgbClr val="007FAC"/>
                </a:solidFill>
                <a:cs typeface="Calibri"/>
                <a:hlinkClick r:id="rId23"/>
              </a:rPr>
              <a:t>advanced Ewing sarcoma or </a:t>
            </a:r>
            <a:r>
              <a:rPr sz="800" spc="-15" dirty="0">
                <a:solidFill>
                  <a:srgbClr val="007FAC"/>
                </a:solidFill>
                <a:cs typeface="Calibri"/>
                <a:hlinkClick r:id="rId23"/>
              </a:rPr>
              <a:t>osteosarcoma </a:t>
            </a:r>
            <a:r>
              <a:rPr sz="800" spc="-10" dirty="0">
                <a:solidFill>
                  <a:srgbClr val="007FAC"/>
                </a:solidFill>
                <a:cs typeface="Calibri"/>
                <a:hlinkClick r:id="rId23"/>
              </a:rPr>
              <a:t>(CABONE): </a:t>
            </a:r>
            <a:r>
              <a:rPr sz="800" spc="-15" dirty="0">
                <a:solidFill>
                  <a:srgbClr val="007FAC"/>
                </a:solidFill>
                <a:cs typeface="Calibri"/>
                <a:hlinkClick r:id="rId23"/>
              </a:rPr>
              <a:t>a </a:t>
            </a:r>
            <a:r>
              <a:rPr sz="800" spc="-5" dirty="0">
                <a:solidFill>
                  <a:srgbClr val="007FAC"/>
                </a:solidFill>
                <a:cs typeface="Calibri"/>
                <a:hlinkClick r:id="rId23"/>
              </a:rPr>
              <a:t>multi- </a:t>
            </a:r>
            <a:r>
              <a:rPr sz="800" dirty="0">
                <a:solidFill>
                  <a:srgbClr val="007FAC"/>
                </a:solidFill>
                <a:cs typeface="Calibri"/>
              </a:rPr>
              <a:t> </a:t>
            </a:r>
            <a:r>
              <a:rPr sz="800" spc="-10" dirty="0">
                <a:solidFill>
                  <a:srgbClr val="007FAC"/>
                </a:solidFill>
                <a:cs typeface="Calibri"/>
                <a:hlinkClick r:id="rId23"/>
              </a:rPr>
              <a:t>centre,</a:t>
            </a:r>
            <a:r>
              <a:rPr sz="800" spc="85" dirty="0">
                <a:solidFill>
                  <a:srgbClr val="007FAC"/>
                </a:solidFill>
                <a:cs typeface="Calibri"/>
                <a:hlinkClick r:id="rId23"/>
              </a:rPr>
              <a:t> </a:t>
            </a:r>
            <a:r>
              <a:rPr sz="800" spc="-10" dirty="0">
                <a:solidFill>
                  <a:srgbClr val="007FAC"/>
                </a:solidFill>
                <a:cs typeface="Calibri"/>
                <a:hlinkClick r:id="rId23"/>
              </a:rPr>
              <a:t>single-arm,</a:t>
            </a:r>
            <a:r>
              <a:rPr sz="800" spc="85" dirty="0">
                <a:solidFill>
                  <a:srgbClr val="007FAC"/>
                </a:solidFill>
                <a:cs typeface="Calibri"/>
                <a:hlinkClick r:id="rId23"/>
              </a:rPr>
              <a:t> </a:t>
            </a:r>
            <a:r>
              <a:rPr sz="800" spc="-10" dirty="0">
                <a:solidFill>
                  <a:srgbClr val="007FAC"/>
                </a:solidFill>
                <a:cs typeface="Calibri"/>
                <a:hlinkClick r:id="rId23"/>
              </a:rPr>
              <a:t>phase</a:t>
            </a:r>
            <a:r>
              <a:rPr sz="800" spc="90" dirty="0">
                <a:solidFill>
                  <a:srgbClr val="007FAC"/>
                </a:solidFill>
                <a:cs typeface="Calibri"/>
                <a:hlinkClick r:id="rId23"/>
              </a:rPr>
              <a:t> </a:t>
            </a:r>
            <a:r>
              <a:rPr sz="800" spc="-10" dirty="0">
                <a:solidFill>
                  <a:srgbClr val="007FAC"/>
                </a:solidFill>
                <a:cs typeface="Calibri"/>
                <a:hlinkClick r:id="rId23"/>
              </a:rPr>
              <a:t>2</a:t>
            </a:r>
            <a:r>
              <a:rPr sz="800" spc="85" dirty="0">
                <a:solidFill>
                  <a:srgbClr val="007FAC"/>
                </a:solidFill>
                <a:cs typeface="Calibri"/>
                <a:hlinkClick r:id="rId23"/>
              </a:rPr>
              <a:t> </a:t>
            </a:r>
            <a:r>
              <a:rPr sz="800" spc="-5" dirty="0">
                <a:solidFill>
                  <a:srgbClr val="007FAC"/>
                </a:solidFill>
                <a:cs typeface="Calibri"/>
                <a:hlinkClick r:id="rId23"/>
              </a:rPr>
              <a:t>trial.</a:t>
            </a:r>
            <a:r>
              <a:rPr sz="800" spc="90" dirty="0">
                <a:solidFill>
                  <a:srgbClr val="007FAC"/>
                </a:solidFill>
                <a:cs typeface="Calibri"/>
                <a:hlinkClick r:id="rId23"/>
              </a:rPr>
              <a:t> </a:t>
            </a:r>
            <a:r>
              <a:rPr sz="800" i="1" spc="-10" dirty="0">
                <a:solidFill>
                  <a:srgbClr val="007FAC"/>
                </a:solidFill>
                <a:cs typeface="Calibri"/>
                <a:hlinkClick r:id="rId23"/>
              </a:rPr>
              <a:t>Lancet</a:t>
            </a:r>
            <a:r>
              <a:rPr sz="800" i="1" spc="85" dirty="0">
                <a:solidFill>
                  <a:srgbClr val="007FAC"/>
                </a:solidFill>
                <a:cs typeface="Calibri"/>
                <a:hlinkClick r:id="rId23"/>
              </a:rPr>
              <a:t> </a:t>
            </a:r>
            <a:r>
              <a:rPr sz="800" i="1" spc="-10" dirty="0">
                <a:solidFill>
                  <a:srgbClr val="007FAC"/>
                </a:solidFill>
                <a:cs typeface="Calibri"/>
                <a:hlinkClick r:id="rId23"/>
              </a:rPr>
              <a:t>Oncol</a:t>
            </a:r>
            <a:r>
              <a:rPr sz="800" spc="-10" dirty="0">
                <a:solidFill>
                  <a:srgbClr val="007FAC"/>
                </a:solidFill>
                <a:cs typeface="Calibri"/>
                <a:hlinkClick r:id="rId23"/>
              </a:rPr>
              <a:t>.</a:t>
            </a:r>
            <a:r>
              <a:rPr sz="800" spc="85" dirty="0">
                <a:solidFill>
                  <a:srgbClr val="007FAC"/>
                </a:solidFill>
                <a:cs typeface="Calibri"/>
                <a:hlinkClick r:id="rId23"/>
              </a:rPr>
              <a:t> </a:t>
            </a:r>
            <a:r>
              <a:rPr sz="800" spc="-10" dirty="0">
                <a:solidFill>
                  <a:srgbClr val="007FAC"/>
                </a:solidFill>
                <a:cs typeface="Calibri"/>
                <a:hlinkClick r:id="rId23"/>
              </a:rPr>
              <a:t>2020;21(3):446-455</a:t>
            </a:r>
            <a:r>
              <a:rPr sz="800" spc="-10" dirty="0">
                <a:solidFill>
                  <a:prstClr val="black"/>
                </a:solidFill>
                <a:cs typeface="Calibri"/>
              </a:rPr>
              <a:t>.</a:t>
            </a:r>
            <a:endParaRPr sz="800">
              <a:solidFill>
                <a:prstClr val="black"/>
              </a:solidFill>
              <a:cs typeface="Calibri"/>
            </a:endParaRPr>
          </a:p>
          <a:p>
            <a:pPr marL="193040" marR="5080" indent="-180975" algn="just">
              <a:lnSpc>
                <a:spcPts val="1000"/>
              </a:lnSpc>
              <a:spcBef>
                <a:spcPts val="30"/>
              </a:spcBef>
              <a:buClr>
                <a:srgbClr val="000000"/>
              </a:buClr>
              <a:buFontTx/>
              <a:buAutoNum type="arabicPeriod" startAt="40"/>
              <a:tabLst>
                <a:tab pos="193675" algn="l"/>
              </a:tabLst>
            </a:pPr>
            <a:r>
              <a:rPr sz="800" spc="-10" dirty="0">
                <a:solidFill>
                  <a:srgbClr val="007FAC"/>
                </a:solidFill>
                <a:cs typeface="Calibri"/>
                <a:hlinkClick r:id="rId24"/>
              </a:rPr>
              <a:t>Duffaud F, </a:t>
            </a:r>
            <a:r>
              <a:rPr sz="800" spc="-5" dirty="0">
                <a:solidFill>
                  <a:srgbClr val="007FAC"/>
                </a:solidFill>
                <a:cs typeface="Calibri"/>
                <a:hlinkClick r:id="rId24"/>
              </a:rPr>
              <a:t>Mir </a:t>
            </a:r>
            <a:r>
              <a:rPr sz="800" spc="-10" dirty="0">
                <a:solidFill>
                  <a:srgbClr val="007FAC"/>
                </a:solidFill>
                <a:cs typeface="Calibri"/>
                <a:hlinkClick r:id="rId24"/>
              </a:rPr>
              <a:t>O, Boudou-Rouquette </a:t>
            </a:r>
            <a:r>
              <a:rPr sz="800" spc="-55" dirty="0">
                <a:solidFill>
                  <a:srgbClr val="007FAC"/>
                </a:solidFill>
                <a:cs typeface="Calibri"/>
                <a:hlinkClick r:id="rId24"/>
              </a:rPr>
              <a:t>P,</a:t>
            </a:r>
            <a:r>
              <a:rPr sz="800" spc="-50" dirty="0">
                <a:solidFill>
                  <a:srgbClr val="007FAC"/>
                </a:solidFill>
                <a:cs typeface="Calibri"/>
                <a:hlinkClick r:id="rId24"/>
              </a:rPr>
              <a:t> </a:t>
            </a:r>
            <a:r>
              <a:rPr sz="800" spc="-10" dirty="0">
                <a:solidFill>
                  <a:srgbClr val="007FAC"/>
                </a:solidFill>
                <a:cs typeface="Calibri"/>
                <a:hlinkClick r:id="rId24"/>
              </a:rPr>
              <a:t>et </a:t>
            </a:r>
            <a:r>
              <a:rPr sz="800" spc="-5" dirty="0">
                <a:solidFill>
                  <a:srgbClr val="007FAC"/>
                </a:solidFill>
                <a:cs typeface="Calibri"/>
                <a:hlinkClick r:id="rId24"/>
              </a:rPr>
              <a:t>al. </a:t>
            </a:r>
            <a:r>
              <a:rPr sz="800" spc="-20" dirty="0">
                <a:solidFill>
                  <a:srgbClr val="007FAC"/>
                </a:solidFill>
                <a:cs typeface="Calibri"/>
                <a:hlinkClick r:id="rId24"/>
              </a:rPr>
              <a:t>Ef</a:t>
            </a:r>
            <a:r>
              <a:rPr sz="800" spc="-20" dirty="0">
                <a:solidFill>
                  <a:srgbClr val="007FAC"/>
                </a:solidFill>
                <a:latin typeface="Lucida Sans Unicode"/>
                <a:cs typeface="Lucida Sans Unicode"/>
                <a:hlinkClick r:id="rId24"/>
              </a:rPr>
              <a:t>fi</a:t>
            </a:r>
            <a:r>
              <a:rPr sz="800" spc="-20" dirty="0">
                <a:solidFill>
                  <a:srgbClr val="007FAC"/>
                </a:solidFill>
                <a:cs typeface="Calibri"/>
                <a:hlinkClick r:id="rId24"/>
              </a:rPr>
              <a:t>cacy </a:t>
            </a:r>
            <a:r>
              <a:rPr sz="800" spc="-10" dirty="0">
                <a:solidFill>
                  <a:srgbClr val="007FAC"/>
                </a:solidFill>
                <a:cs typeface="Calibri"/>
                <a:hlinkClick r:id="rId24"/>
              </a:rPr>
              <a:t>and safety of </a:t>
            </a:r>
            <a:r>
              <a:rPr sz="800" spc="-5" dirty="0">
                <a:solidFill>
                  <a:srgbClr val="007FAC"/>
                </a:solidFill>
                <a:cs typeface="Calibri"/>
              </a:rPr>
              <a:t> </a:t>
            </a:r>
            <a:r>
              <a:rPr sz="800" spc="-10" dirty="0">
                <a:solidFill>
                  <a:srgbClr val="007FAC"/>
                </a:solidFill>
                <a:cs typeface="Calibri"/>
                <a:hlinkClick r:id="rId24"/>
              </a:rPr>
              <a:t>regorafenib </a:t>
            </a:r>
            <a:r>
              <a:rPr sz="800" spc="-5" dirty="0">
                <a:solidFill>
                  <a:srgbClr val="007FAC"/>
                </a:solidFill>
                <a:cs typeface="Calibri"/>
                <a:hlinkClick r:id="rId24"/>
              </a:rPr>
              <a:t>in </a:t>
            </a:r>
            <a:r>
              <a:rPr sz="800" spc="-10" dirty="0">
                <a:solidFill>
                  <a:srgbClr val="007FAC"/>
                </a:solidFill>
                <a:cs typeface="Calibri"/>
                <a:hlinkClick r:id="rId24"/>
              </a:rPr>
              <a:t>adult patients </a:t>
            </a:r>
            <a:r>
              <a:rPr sz="800" spc="-5" dirty="0">
                <a:solidFill>
                  <a:srgbClr val="007FAC"/>
                </a:solidFill>
                <a:cs typeface="Calibri"/>
                <a:hlinkClick r:id="rId24"/>
              </a:rPr>
              <a:t>with </a:t>
            </a:r>
            <a:r>
              <a:rPr sz="800" spc="-10" dirty="0">
                <a:solidFill>
                  <a:srgbClr val="007FAC"/>
                </a:solidFill>
                <a:cs typeface="Calibri"/>
                <a:hlinkClick r:id="rId24"/>
              </a:rPr>
              <a:t>metastatic osteosarcoma: </a:t>
            </a:r>
            <a:r>
              <a:rPr sz="800" spc="-15" dirty="0">
                <a:solidFill>
                  <a:srgbClr val="007FAC"/>
                </a:solidFill>
                <a:cs typeface="Calibri"/>
                <a:hlinkClick r:id="rId24"/>
              </a:rPr>
              <a:t>a </a:t>
            </a:r>
            <a:r>
              <a:rPr sz="800" spc="-10" dirty="0">
                <a:solidFill>
                  <a:srgbClr val="007FAC"/>
                </a:solidFill>
                <a:cs typeface="Calibri"/>
                <a:hlinkClick r:id="rId24"/>
              </a:rPr>
              <a:t>non- </a:t>
            </a:r>
            <a:r>
              <a:rPr sz="800" spc="-5" dirty="0">
                <a:solidFill>
                  <a:srgbClr val="007FAC"/>
                </a:solidFill>
                <a:cs typeface="Calibri"/>
              </a:rPr>
              <a:t> </a:t>
            </a:r>
            <a:r>
              <a:rPr sz="800" spc="-10" dirty="0">
                <a:solidFill>
                  <a:srgbClr val="007FAC"/>
                </a:solidFill>
                <a:cs typeface="Calibri"/>
                <a:hlinkClick r:id="rId24"/>
              </a:rPr>
              <a:t>comparative, randomised, double-blind, placebo-controlled, phase 2 </a:t>
            </a:r>
            <a:r>
              <a:rPr sz="800" spc="-5" dirty="0">
                <a:solidFill>
                  <a:srgbClr val="007FAC"/>
                </a:solidFill>
                <a:cs typeface="Calibri"/>
              </a:rPr>
              <a:t> </a:t>
            </a:r>
            <a:r>
              <a:rPr sz="800" spc="-20" dirty="0">
                <a:solidFill>
                  <a:srgbClr val="007FAC"/>
                </a:solidFill>
                <a:cs typeface="Calibri"/>
                <a:hlinkClick r:id="rId24"/>
              </a:rPr>
              <a:t>study.</a:t>
            </a:r>
            <a:r>
              <a:rPr sz="800" spc="80" dirty="0">
                <a:solidFill>
                  <a:srgbClr val="007FAC"/>
                </a:solidFill>
                <a:cs typeface="Calibri"/>
                <a:hlinkClick r:id="rId24"/>
              </a:rPr>
              <a:t> </a:t>
            </a:r>
            <a:r>
              <a:rPr sz="800" i="1" spc="-10" dirty="0">
                <a:solidFill>
                  <a:srgbClr val="007FAC"/>
                </a:solidFill>
                <a:cs typeface="Calibri"/>
                <a:hlinkClick r:id="rId24"/>
              </a:rPr>
              <a:t>Lancet</a:t>
            </a:r>
            <a:r>
              <a:rPr sz="800" i="1" spc="75" dirty="0">
                <a:solidFill>
                  <a:srgbClr val="007FAC"/>
                </a:solidFill>
                <a:cs typeface="Calibri"/>
                <a:hlinkClick r:id="rId24"/>
              </a:rPr>
              <a:t> </a:t>
            </a:r>
            <a:r>
              <a:rPr sz="800" i="1" spc="-10" dirty="0">
                <a:solidFill>
                  <a:srgbClr val="007FAC"/>
                </a:solidFill>
                <a:cs typeface="Calibri"/>
                <a:hlinkClick r:id="rId24"/>
              </a:rPr>
              <a:t>Oncol</a:t>
            </a:r>
            <a:r>
              <a:rPr sz="800" spc="-10" dirty="0">
                <a:solidFill>
                  <a:srgbClr val="007FAC"/>
                </a:solidFill>
                <a:cs typeface="Calibri"/>
                <a:hlinkClick r:id="rId24"/>
              </a:rPr>
              <a:t>.</a:t>
            </a:r>
            <a:r>
              <a:rPr sz="800" spc="75" dirty="0">
                <a:solidFill>
                  <a:srgbClr val="007FAC"/>
                </a:solidFill>
                <a:cs typeface="Calibri"/>
                <a:hlinkClick r:id="rId24"/>
              </a:rPr>
              <a:t> </a:t>
            </a:r>
            <a:r>
              <a:rPr sz="800" spc="-10" dirty="0">
                <a:solidFill>
                  <a:srgbClr val="007FAC"/>
                </a:solidFill>
                <a:cs typeface="Calibri"/>
                <a:hlinkClick r:id="rId24"/>
              </a:rPr>
              <a:t>2019;20(1):120-133</a:t>
            </a:r>
            <a:r>
              <a:rPr sz="800" spc="-10" dirty="0">
                <a:solidFill>
                  <a:prstClr val="black"/>
                </a:solidFill>
                <a:cs typeface="Calibri"/>
              </a:rPr>
              <a:t>.</a:t>
            </a:r>
            <a:endParaRPr sz="800">
              <a:solidFill>
                <a:prstClr val="black"/>
              </a:solidFill>
              <a:cs typeface="Calibri"/>
            </a:endParaRPr>
          </a:p>
          <a:p>
            <a:pPr marL="193040" indent="-180975" algn="just">
              <a:lnSpc>
                <a:spcPts val="944"/>
              </a:lnSpc>
              <a:buClr>
                <a:srgbClr val="000000"/>
              </a:buClr>
              <a:buFontTx/>
              <a:buAutoNum type="arabicPeriod" startAt="40"/>
              <a:tabLst>
                <a:tab pos="193675" algn="l"/>
              </a:tabLst>
            </a:pPr>
            <a:r>
              <a:rPr sz="800" spc="-10" dirty="0">
                <a:solidFill>
                  <a:srgbClr val="007FAC"/>
                </a:solidFill>
                <a:cs typeface="Calibri"/>
                <a:hlinkClick r:id="rId25"/>
              </a:rPr>
              <a:t>Davis</a:t>
            </a:r>
            <a:r>
              <a:rPr sz="800" spc="50" dirty="0">
                <a:solidFill>
                  <a:srgbClr val="007FAC"/>
                </a:solidFill>
                <a:cs typeface="Calibri"/>
                <a:hlinkClick r:id="rId25"/>
              </a:rPr>
              <a:t> </a:t>
            </a:r>
            <a:r>
              <a:rPr sz="800" spc="-10" dirty="0">
                <a:solidFill>
                  <a:srgbClr val="007FAC"/>
                </a:solidFill>
                <a:cs typeface="Calibri"/>
                <a:hlinkClick r:id="rId25"/>
              </a:rPr>
              <a:t>LE,</a:t>
            </a:r>
            <a:r>
              <a:rPr sz="800" spc="50" dirty="0">
                <a:solidFill>
                  <a:srgbClr val="007FAC"/>
                </a:solidFill>
                <a:cs typeface="Calibri"/>
                <a:hlinkClick r:id="rId25"/>
              </a:rPr>
              <a:t> </a:t>
            </a:r>
            <a:r>
              <a:rPr sz="800" spc="-10" dirty="0">
                <a:solidFill>
                  <a:srgbClr val="007FAC"/>
                </a:solidFill>
                <a:cs typeface="Calibri"/>
                <a:hlinkClick r:id="rId25"/>
              </a:rPr>
              <a:t>Bolejack</a:t>
            </a:r>
            <a:r>
              <a:rPr sz="800" spc="50" dirty="0">
                <a:solidFill>
                  <a:srgbClr val="007FAC"/>
                </a:solidFill>
                <a:cs typeface="Calibri"/>
                <a:hlinkClick r:id="rId25"/>
              </a:rPr>
              <a:t> </a:t>
            </a:r>
            <a:r>
              <a:rPr sz="800" spc="-45" dirty="0">
                <a:solidFill>
                  <a:srgbClr val="007FAC"/>
                </a:solidFill>
                <a:cs typeface="Calibri"/>
                <a:hlinkClick r:id="rId25"/>
              </a:rPr>
              <a:t>V,</a:t>
            </a:r>
            <a:r>
              <a:rPr sz="800" spc="55" dirty="0">
                <a:solidFill>
                  <a:srgbClr val="007FAC"/>
                </a:solidFill>
                <a:cs typeface="Calibri"/>
                <a:hlinkClick r:id="rId25"/>
              </a:rPr>
              <a:t> </a:t>
            </a:r>
            <a:r>
              <a:rPr sz="800" spc="-10" dirty="0">
                <a:solidFill>
                  <a:srgbClr val="007FAC"/>
                </a:solidFill>
                <a:cs typeface="Calibri"/>
                <a:hlinkClick r:id="rId25"/>
              </a:rPr>
              <a:t>Ryan</a:t>
            </a:r>
            <a:r>
              <a:rPr sz="800" spc="50" dirty="0">
                <a:solidFill>
                  <a:srgbClr val="007FAC"/>
                </a:solidFill>
                <a:cs typeface="Calibri"/>
                <a:hlinkClick r:id="rId25"/>
              </a:rPr>
              <a:t> </a:t>
            </a:r>
            <a:r>
              <a:rPr sz="800" spc="-40" dirty="0">
                <a:solidFill>
                  <a:srgbClr val="007FAC"/>
                </a:solidFill>
                <a:cs typeface="Calibri"/>
                <a:hlinkClick r:id="rId25"/>
              </a:rPr>
              <a:t>CW,</a:t>
            </a:r>
            <a:r>
              <a:rPr sz="800" spc="55" dirty="0">
                <a:solidFill>
                  <a:srgbClr val="007FAC"/>
                </a:solidFill>
                <a:cs typeface="Calibri"/>
                <a:hlinkClick r:id="rId25"/>
              </a:rPr>
              <a:t> </a:t>
            </a:r>
            <a:r>
              <a:rPr sz="800" spc="-10" dirty="0">
                <a:solidFill>
                  <a:srgbClr val="007FAC"/>
                </a:solidFill>
                <a:cs typeface="Calibri"/>
                <a:hlinkClick r:id="rId25"/>
              </a:rPr>
              <a:t>et</a:t>
            </a:r>
            <a:r>
              <a:rPr sz="800" spc="45" dirty="0">
                <a:solidFill>
                  <a:srgbClr val="007FAC"/>
                </a:solidFill>
                <a:cs typeface="Calibri"/>
                <a:hlinkClick r:id="rId25"/>
              </a:rPr>
              <a:t> </a:t>
            </a:r>
            <a:r>
              <a:rPr sz="800" spc="-5" dirty="0">
                <a:solidFill>
                  <a:srgbClr val="007FAC"/>
                </a:solidFill>
                <a:cs typeface="Calibri"/>
                <a:hlinkClick r:id="rId25"/>
              </a:rPr>
              <a:t>al.</a:t>
            </a:r>
            <a:r>
              <a:rPr sz="800" spc="50" dirty="0">
                <a:solidFill>
                  <a:srgbClr val="007FAC"/>
                </a:solidFill>
                <a:cs typeface="Calibri"/>
                <a:hlinkClick r:id="rId25"/>
              </a:rPr>
              <a:t> </a:t>
            </a:r>
            <a:r>
              <a:rPr sz="800" spc="-10" dirty="0">
                <a:solidFill>
                  <a:srgbClr val="007FAC"/>
                </a:solidFill>
                <a:cs typeface="Calibri"/>
                <a:hlinkClick r:id="rId25"/>
              </a:rPr>
              <a:t>Randomized</a:t>
            </a:r>
            <a:r>
              <a:rPr sz="800" spc="50" dirty="0">
                <a:solidFill>
                  <a:srgbClr val="007FAC"/>
                </a:solidFill>
                <a:cs typeface="Calibri"/>
                <a:hlinkClick r:id="rId25"/>
              </a:rPr>
              <a:t> </a:t>
            </a:r>
            <a:r>
              <a:rPr sz="800" spc="-5" dirty="0">
                <a:solidFill>
                  <a:srgbClr val="007FAC"/>
                </a:solidFill>
                <a:cs typeface="Calibri"/>
                <a:hlinkClick r:id="rId25"/>
              </a:rPr>
              <a:t>double-blind</a:t>
            </a:r>
            <a:r>
              <a:rPr sz="800" spc="50" dirty="0">
                <a:solidFill>
                  <a:srgbClr val="007FAC"/>
                </a:solidFill>
                <a:cs typeface="Calibri"/>
                <a:hlinkClick r:id="rId25"/>
              </a:rPr>
              <a:t> </a:t>
            </a:r>
            <a:r>
              <a:rPr sz="800" spc="-10" dirty="0">
                <a:solidFill>
                  <a:srgbClr val="007FAC"/>
                </a:solidFill>
                <a:cs typeface="Calibri"/>
                <a:hlinkClick r:id="rId25"/>
              </a:rPr>
              <a:t>phase</a:t>
            </a:r>
            <a:endParaRPr sz="800">
              <a:solidFill>
                <a:prstClr val="black"/>
              </a:solidFill>
              <a:cs typeface="Calibri"/>
            </a:endParaRPr>
          </a:p>
          <a:p>
            <a:pPr marL="193040" algn="just">
              <a:spcBef>
                <a:spcPts val="40"/>
              </a:spcBef>
            </a:pPr>
            <a:r>
              <a:rPr sz="800" spc="-5" dirty="0">
                <a:solidFill>
                  <a:srgbClr val="007FAC"/>
                </a:solidFill>
                <a:cs typeface="Calibri"/>
                <a:hlinkClick r:id="rId25"/>
              </a:rPr>
              <a:t>II</a:t>
            </a:r>
            <a:r>
              <a:rPr sz="800" spc="210" dirty="0">
                <a:solidFill>
                  <a:srgbClr val="007FAC"/>
                </a:solidFill>
                <a:cs typeface="Calibri"/>
                <a:hlinkClick r:id="rId25"/>
              </a:rPr>
              <a:t> </a:t>
            </a:r>
            <a:r>
              <a:rPr sz="800" spc="-10" dirty="0">
                <a:solidFill>
                  <a:srgbClr val="007FAC"/>
                </a:solidFill>
                <a:cs typeface="Calibri"/>
                <a:hlinkClick r:id="rId25"/>
              </a:rPr>
              <a:t>study</a:t>
            </a:r>
            <a:r>
              <a:rPr sz="800" spc="195" dirty="0">
                <a:solidFill>
                  <a:srgbClr val="007FAC"/>
                </a:solidFill>
                <a:cs typeface="Calibri"/>
                <a:hlinkClick r:id="rId25"/>
              </a:rPr>
              <a:t> </a:t>
            </a:r>
            <a:r>
              <a:rPr sz="800" spc="-10" dirty="0">
                <a:solidFill>
                  <a:srgbClr val="007FAC"/>
                </a:solidFill>
                <a:cs typeface="Calibri"/>
                <a:hlinkClick r:id="rId25"/>
              </a:rPr>
              <a:t>of</a:t>
            </a:r>
            <a:r>
              <a:rPr sz="800" spc="215" dirty="0">
                <a:solidFill>
                  <a:srgbClr val="007FAC"/>
                </a:solidFill>
                <a:cs typeface="Calibri"/>
                <a:hlinkClick r:id="rId25"/>
              </a:rPr>
              <a:t> </a:t>
            </a:r>
            <a:r>
              <a:rPr sz="800" spc="-10" dirty="0">
                <a:solidFill>
                  <a:srgbClr val="007FAC"/>
                </a:solidFill>
                <a:cs typeface="Calibri"/>
                <a:hlinkClick r:id="rId25"/>
              </a:rPr>
              <a:t>regorafenib</a:t>
            </a:r>
            <a:r>
              <a:rPr sz="800" spc="210" dirty="0">
                <a:solidFill>
                  <a:srgbClr val="007FAC"/>
                </a:solidFill>
                <a:cs typeface="Calibri"/>
                <a:hlinkClick r:id="rId25"/>
              </a:rPr>
              <a:t> </a:t>
            </a:r>
            <a:r>
              <a:rPr sz="800" spc="-5" dirty="0">
                <a:solidFill>
                  <a:srgbClr val="007FAC"/>
                </a:solidFill>
                <a:cs typeface="Calibri"/>
                <a:hlinkClick r:id="rId25"/>
              </a:rPr>
              <a:t>in</a:t>
            </a:r>
            <a:r>
              <a:rPr sz="800" spc="215" dirty="0">
                <a:solidFill>
                  <a:srgbClr val="007FAC"/>
                </a:solidFill>
                <a:cs typeface="Calibri"/>
                <a:hlinkClick r:id="rId25"/>
              </a:rPr>
              <a:t> </a:t>
            </a:r>
            <a:r>
              <a:rPr sz="800" spc="-10" dirty="0">
                <a:solidFill>
                  <a:srgbClr val="007FAC"/>
                </a:solidFill>
                <a:cs typeface="Calibri"/>
                <a:hlinkClick r:id="rId25"/>
              </a:rPr>
              <a:t>patients</a:t>
            </a:r>
            <a:r>
              <a:rPr sz="800" spc="220" dirty="0">
                <a:solidFill>
                  <a:srgbClr val="007FAC"/>
                </a:solidFill>
                <a:cs typeface="Calibri"/>
                <a:hlinkClick r:id="rId25"/>
              </a:rPr>
              <a:t> </a:t>
            </a:r>
            <a:r>
              <a:rPr sz="800" spc="-5" dirty="0">
                <a:solidFill>
                  <a:srgbClr val="007FAC"/>
                </a:solidFill>
                <a:cs typeface="Calibri"/>
                <a:hlinkClick r:id="rId25"/>
              </a:rPr>
              <a:t>with</a:t>
            </a:r>
            <a:r>
              <a:rPr sz="800" spc="210" dirty="0">
                <a:solidFill>
                  <a:srgbClr val="007FAC"/>
                </a:solidFill>
                <a:cs typeface="Calibri"/>
                <a:hlinkClick r:id="rId25"/>
              </a:rPr>
              <a:t> </a:t>
            </a:r>
            <a:r>
              <a:rPr sz="800" spc="-10" dirty="0">
                <a:solidFill>
                  <a:srgbClr val="007FAC"/>
                </a:solidFill>
                <a:cs typeface="Calibri"/>
                <a:hlinkClick r:id="rId25"/>
              </a:rPr>
              <a:t>metastatic</a:t>
            </a:r>
            <a:r>
              <a:rPr sz="800" spc="204" dirty="0">
                <a:solidFill>
                  <a:srgbClr val="007FAC"/>
                </a:solidFill>
                <a:cs typeface="Calibri"/>
                <a:hlinkClick r:id="rId25"/>
              </a:rPr>
              <a:t> </a:t>
            </a:r>
            <a:r>
              <a:rPr sz="800" spc="-10" dirty="0">
                <a:solidFill>
                  <a:srgbClr val="007FAC"/>
                </a:solidFill>
                <a:cs typeface="Calibri"/>
                <a:hlinkClick r:id="rId25"/>
              </a:rPr>
              <a:t>osteosarcoma.</a:t>
            </a:r>
            <a:endParaRPr sz="800">
              <a:solidFill>
                <a:prstClr val="black"/>
              </a:solidFill>
              <a:cs typeface="Calibri"/>
            </a:endParaRPr>
          </a:p>
          <a:p>
            <a:pPr marL="193040" algn="just">
              <a:spcBef>
                <a:spcPts val="40"/>
              </a:spcBef>
            </a:pPr>
            <a:r>
              <a:rPr sz="800" i="1" spc="-10" dirty="0">
                <a:solidFill>
                  <a:srgbClr val="007FAC"/>
                </a:solidFill>
                <a:cs typeface="Calibri"/>
                <a:hlinkClick r:id="rId25"/>
              </a:rPr>
              <a:t>J</a:t>
            </a:r>
            <a:r>
              <a:rPr sz="800" i="1" spc="75" dirty="0">
                <a:solidFill>
                  <a:srgbClr val="007FAC"/>
                </a:solidFill>
                <a:cs typeface="Calibri"/>
                <a:hlinkClick r:id="rId25"/>
              </a:rPr>
              <a:t> </a:t>
            </a:r>
            <a:r>
              <a:rPr sz="800" i="1" spc="-5" dirty="0">
                <a:solidFill>
                  <a:srgbClr val="007FAC"/>
                </a:solidFill>
                <a:cs typeface="Calibri"/>
                <a:hlinkClick r:id="rId25"/>
              </a:rPr>
              <a:t>Clin</a:t>
            </a:r>
            <a:r>
              <a:rPr sz="800" i="1" spc="75" dirty="0">
                <a:solidFill>
                  <a:srgbClr val="007FAC"/>
                </a:solidFill>
                <a:cs typeface="Calibri"/>
                <a:hlinkClick r:id="rId25"/>
              </a:rPr>
              <a:t> </a:t>
            </a:r>
            <a:r>
              <a:rPr sz="800" i="1" spc="-10" dirty="0">
                <a:solidFill>
                  <a:srgbClr val="007FAC"/>
                </a:solidFill>
                <a:cs typeface="Calibri"/>
                <a:hlinkClick r:id="rId25"/>
              </a:rPr>
              <a:t>Oncol</a:t>
            </a:r>
            <a:r>
              <a:rPr sz="800" spc="-10" dirty="0">
                <a:solidFill>
                  <a:srgbClr val="007FAC"/>
                </a:solidFill>
                <a:cs typeface="Calibri"/>
                <a:hlinkClick r:id="rId25"/>
              </a:rPr>
              <a:t>.</a:t>
            </a:r>
            <a:r>
              <a:rPr sz="800" spc="75" dirty="0">
                <a:solidFill>
                  <a:srgbClr val="007FAC"/>
                </a:solidFill>
                <a:cs typeface="Calibri"/>
                <a:hlinkClick r:id="rId25"/>
              </a:rPr>
              <a:t> </a:t>
            </a:r>
            <a:r>
              <a:rPr sz="800" spc="-10" dirty="0">
                <a:solidFill>
                  <a:srgbClr val="007FAC"/>
                </a:solidFill>
                <a:cs typeface="Calibri"/>
                <a:hlinkClick r:id="rId25"/>
              </a:rPr>
              <a:t>2019;37(16):1424-1431</a:t>
            </a:r>
            <a:r>
              <a:rPr sz="800" spc="-10" dirty="0">
                <a:solidFill>
                  <a:prstClr val="black"/>
                </a:solidFill>
                <a:cs typeface="Calibri"/>
              </a:rPr>
              <a:t>.</a:t>
            </a:r>
            <a:endParaRPr sz="800">
              <a:solidFill>
                <a:prstClr val="black"/>
              </a:solidFill>
              <a:cs typeface="Calibri"/>
            </a:endParaRPr>
          </a:p>
          <a:p>
            <a:pPr marL="193040" marR="5080" indent="-180975" algn="just">
              <a:lnSpc>
                <a:spcPct val="103699"/>
              </a:lnSpc>
              <a:buFont typeface="Calibri"/>
              <a:buAutoNum type="arabicPeriod" startAt="46"/>
              <a:tabLst>
                <a:tab pos="193675" algn="l"/>
              </a:tabLst>
            </a:pPr>
            <a:r>
              <a:rPr sz="800" spc="-10" dirty="0">
                <a:solidFill>
                  <a:srgbClr val="007FAC"/>
                </a:solidFill>
                <a:cs typeface="Calibri"/>
                <a:hlinkClick r:id="rId26"/>
              </a:rPr>
              <a:t>Kager L, Zoubek A, Pötschger </a:t>
            </a:r>
            <a:r>
              <a:rPr sz="800" spc="-20" dirty="0">
                <a:solidFill>
                  <a:srgbClr val="007FAC"/>
                </a:solidFill>
                <a:cs typeface="Calibri"/>
                <a:hlinkClick r:id="rId26"/>
              </a:rPr>
              <a:t>U, </a:t>
            </a:r>
            <a:r>
              <a:rPr sz="800" spc="-10" dirty="0">
                <a:solidFill>
                  <a:srgbClr val="007FAC"/>
                </a:solidFill>
                <a:cs typeface="Calibri"/>
                <a:hlinkClick r:id="rId26"/>
              </a:rPr>
              <a:t>et </a:t>
            </a:r>
            <a:r>
              <a:rPr sz="800" spc="-5" dirty="0">
                <a:solidFill>
                  <a:srgbClr val="007FAC"/>
                </a:solidFill>
                <a:cs typeface="Calibri"/>
                <a:hlinkClick r:id="rId26"/>
              </a:rPr>
              <a:t>al. </a:t>
            </a:r>
            <a:r>
              <a:rPr sz="800" spc="-10" dirty="0">
                <a:solidFill>
                  <a:srgbClr val="007FAC"/>
                </a:solidFill>
                <a:cs typeface="Calibri"/>
                <a:hlinkClick r:id="rId26"/>
              </a:rPr>
              <a:t>Primary metastatic </a:t>
            </a:r>
            <a:r>
              <a:rPr sz="800" spc="-15" dirty="0">
                <a:solidFill>
                  <a:srgbClr val="007FAC"/>
                </a:solidFill>
                <a:cs typeface="Calibri"/>
                <a:hlinkClick r:id="rId26"/>
              </a:rPr>
              <a:t>osteosar- </a:t>
            </a:r>
            <a:r>
              <a:rPr sz="800" spc="-10" dirty="0">
                <a:solidFill>
                  <a:srgbClr val="007FAC"/>
                </a:solidFill>
                <a:cs typeface="Calibri"/>
              </a:rPr>
              <a:t> </a:t>
            </a:r>
            <a:r>
              <a:rPr sz="800" spc="-10" dirty="0">
                <a:solidFill>
                  <a:srgbClr val="007FAC"/>
                </a:solidFill>
                <a:cs typeface="Calibri"/>
                <a:hlinkClick r:id="rId26"/>
              </a:rPr>
              <a:t>coma: presentation and outcome of patients treated on neoadjuvant </a:t>
            </a:r>
            <a:r>
              <a:rPr sz="800" spc="-5" dirty="0">
                <a:solidFill>
                  <a:srgbClr val="007FAC"/>
                </a:solidFill>
                <a:cs typeface="Calibri"/>
              </a:rPr>
              <a:t> </a:t>
            </a:r>
            <a:r>
              <a:rPr sz="800" spc="-10" dirty="0">
                <a:solidFill>
                  <a:srgbClr val="007FAC"/>
                </a:solidFill>
                <a:cs typeface="Calibri"/>
                <a:hlinkClick r:id="rId26"/>
              </a:rPr>
              <a:t>Cooperative</a:t>
            </a:r>
            <a:r>
              <a:rPr sz="800" spc="-5" dirty="0">
                <a:solidFill>
                  <a:srgbClr val="007FAC"/>
                </a:solidFill>
                <a:cs typeface="Calibri"/>
                <a:hlinkClick r:id="rId26"/>
              </a:rPr>
              <a:t> </a:t>
            </a:r>
            <a:r>
              <a:rPr sz="800" spc="-15" dirty="0">
                <a:solidFill>
                  <a:srgbClr val="007FAC"/>
                </a:solidFill>
                <a:cs typeface="Calibri"/>
                <a:hlinkClick r:id="rId26"/>
              </a:rPr>
              <a:t>Osteosarcoma</a:t>
            </a:r>
            <a:r>
              <a:rPr sz="800" spc="-10" dirty="0">
                <a:solidFill>
                  <a:srgbClr val="007FAC"/>
                </a:solidFill>
                <a:cs typeface="Calibri"/>
                <a:hlinkClick r:id="rId26"/>
              </a:rPr>
              <a:t> </a:t>
            </a:r>
            <a:r>
              <a:rPr sz="800" spc="-5" dirty="0">
                <a:solidFill>
                  <a:srgbClr val="007FAC"/>
                </a:solidFill>
                <a:cs typeface="Calibri"/>
                <a:hlinkClick r:id="rId26"/>
              </a:rPr>
              <a:t>Study</a:t>
            </a:r>
            <a:r>
              <a:rPr sz="800" dirty="0">
                <a:solidFill>
                  <a:srgbClr val="007FAC"/>
                </a:solidFill>
                <a:cs typeface="Calibri"/>
                <a:hlinkClick r:id="rId26"/>
              </a:rPr>
              <a:t> </a:t>
            </a:r>
            <a:r>
              <a:rPr sz="800" spc="-10" dirty="0">
                <a:solidFill>
                  <a:srgbClr val="007FAC"/>
                </a:solidFill>
                <a:cs typeface="Calibri"/>
                <a:hlinkClick r:id="rId26"/>
              </a:rPr>
              <a:t>Group</a:t>
            </a:r>
            <a:r>
              <a:rPr sz="800" spc="-5" dirty="0">
                <a:solidFill>
                  <a:srgbClr val="007FAC"/>
                </a:solidFill>
                <a:cs typeface="Calibri"/>
                <a:hlinkClick r:id="rId26"/>
              </a:rPr>
              <a:t> </a:t>
            </a:r>
            <a:r>
              <a:rPr sz="800" spc="-10" dirty="0">
                <a:solidFill>
                  <a:srgbClr val="007FAC"/>
                </a:solidFill>
                <a:cs typeface="Calibri"/>
                <a:hlinkClick r:id="rId26"/>
              </a:rPr>
              <a:t>protocols.</a:t>
            </a:r>
            <a:r>
              <a:rPr sz="800" spc="-5" dirty="0">
                <a:solidFill>
                  <a:srgbClr val="007FAC"/>
                </a:solidFill>
                <a:cs typeface="Calibri"/>
                <a:hlinkClick r:id="rId26"/>
              </a:rPr>
              <a:t> </a:t>
            </a:r>
            <a:r>
              <a:rPr sz="800" i="1" spc="-10" dirty="0">
                <a:solidFill>
                  <a:srgbClr val="007FAC"/>
                </a:solidFill>
                <a:cs typeface="Calibri"/>
                <a:hlinkClick r:id="rId26"/>
              </a:rPr>
              <a:t>J</a:t>
            </a:r>
            <a:r>
              <a:rPr sz="800" i="1" spc="-5" dirty="0">
                <a:solidFill>
                  <a:srgbClr val="007FAC"/>
                </a:solidFill>
                <a:cs typeface="Calibri"/>
                <a:hlinkClick r:id="rId26"/>
              </a:rPr>
              <a:t> Clin</a:t>
            </a:r>
            <a:r>
              <a:rPr sz="800" i="1" dirty="0">
                <a:solidFill>
                  <a:srgbClr val="007FAC"/>
                </a:solidFill>
                <a:cs typeface="Calibri"/>
                <a:hlinkClick r:id="rId26"/>
              </a:rPr>
              <a:t> </a:t>
            </a:r>
            <a:r>
              <a:rPr sz="800" i="1" spc="-10" dirty="0">
                <a:solidFill>
                  <a:srgbClr val="007FAC"/>
                </a:solidFill>
                <a:cs typeface="Calibri"/>
                <a:hlinkClick r:id="rId26"/>
              </a:rPr>
              <a:t>Oncol</a:t>
            </a:r>
            <a:r>
              <a:rPr sz="800" spc="-10" dirty="0">
                <a:solidFill>
                  <a:srgbClr val="007FAC"/>
                </a:solidFill>
                <a:cs typeface="Calibri"/>
                <a:hlinkClick r:id="rId26"/>
              </a:rPr>
              <a:t>. </a:t>
            </a:r>
            <a:r>
              <a:rPr sz="800" spc="-5" dirty="0">
                <a:solidFill>
                  <a:srgbClr val="007FAC"/>
                </a:solidFill>
                <a:cs typeface="Calibri"/>
              </a:rPr>
              <a:t> </a:t>
            </a:r>
            <a:r>
              <a:rPr sz="800" spc="-10" dirty="0">
                <a:solidFill>
                  <a:srgbClr val="007FAC"/>
                </a:solidFill>
                <a:cs typeface="Calibri"/>
                <a:hlinkClick r:id="rId26"/>
              </a:rPr>
              <a:t>2003;21(10):2011-2018</a:t>
            </a:r>
            <a:r>
              <a:rPr sz="800" spc="-10" dirty="0">
                <a:solidFill>
                  <a:prstClr val="black"/>
                </a:solidFill>
                <a:cs typeface="Calibri"/>
              </a:rPr>
              <a:t>.</a:t>
            </a:r>
            <a:endParaRPr sz="800">
              <a:solidFill>
                <a:prstClr val="black"/>
              </a:solidFill>
              <a:cs typeface="Calibri"/>
            </a:endParaRPr>
          </a:p>
          <a:p>
            <a:pPr marL="193040" marR="5080" indent="-180975" algn="just">
              <a:lnSpc>
                <a:spcPts val="1000"/>
              </a:lnSpc>
              <a:spcBef>
                <a:spcPts val="30"/>
              </a:spcBef>
              <a:buFont typeface="Calibri"/>
              <a:buAutoNum type="arabicPeriod" startAt="46"/>
              <a:tabLst>
                <a:tab pos="193675" algn="l"/>
              </a:tabLst>
            </a:pPr>
            <a:r>
              <a:rPr sz="800" spc="-5" dirty="0">
                <a:solidFill>
                  <a:srgbClr val="007FAC"/>
                </a:solidFill>
                <a:cs typeface="Calibri"/>
                <a:hlinkClick r:id="rId27"/>
              </a:rPr>
              <a:t>Longhi </a:t>
            </a:r>
            <a:r>
              <a:rPr sz="800" spc="-10" dirty="0">
                <a:solidFill>
                  <a:srgbClr val="007FAC"/>
                </a:solidFill>
                <a:cs typeface="Calibri"/>
                <a:hlinkClick r:id="rId27"/>
              </a:rPr>
              <a:t>A, Bielack </a:t>
            </a:r>
            <a:r>
              <a:rPr sz="800" spc="-5" dirty="0">
                <a:solidFill>
                  <a:srgbClr val="007FAC"/>
                </a:solidFill>
                <a:cs typeface="Calibri"/>
                <a:hlinkClick r:id="rId27"/>
              </a:rPr>
              <a:t>SS, </a:t>
            </a:r>
            <a:r>
              <a:rPr sz="800" spc="-10" dirty="0">
                <a:solidFill>
                  <a:srgbClr val="007FAC"/>
                </a:solidFill>
                <a:cs typeface="Calibri"/>
                <a:hlinkClick r:id="rId27"/>
              </a:rPr>
              <a:t>Grimer R, et </a:t>
            </a:r>
            <a:r>
              <a:rPr sz="800" spc="-5" dirty="0">
                <a:solidFill>
                  <a:srgbClr val="007FAC"/>
                </a:solidFill>
                <a:cs typeface="Calibri"/>
                <a:hlinkClick r:id="rId27"/>
              </a:rPr>
              <a:t>al. </a:t>
            </a:r>
            <a:r>
              <a:rPr sz="800" spc="-15" dirty="0">
                <a:solidFill>
                  <a:srgbClr val="007FAC"/>
                </a:solidFill>
                <a:cs typeface="Calibri"/>
                <a:hlinkClick r:id="rId27"/>
              </a:rPr>
              <a:t>Extraskeletal </a:t>
            </a:r>
            <a:r>
              <a:rPr sz="800" spc="-10" dirty="0">
                <a:solidFill>
                  <a:srgbClr val="007FAC"/>
                </a:solidFill>
                <a:cs typeface="Calibri"/>
                <a:hlinkClick r:id="rId27"/>
              </a:rPr>
              <a:t>osteosarcoma: </a:t>
            </a:r>
            <a:r>
              <a:rPr sz="800" spc="-15" dirty="0">
                <a:solidFill>
                  <a:srgbClr val="007FAC"/>
                </a:solidFill>
                <a:cs typeface="Calibri"/>
                <a:hlinkClick r:id="rId27"/>
              </a:rPr>
              <a:t>a </a:t>
            </a:r>
            <a:r>
              <a:rPr sz="800" spc="-10" dirty="0">
                <a:solidFill>
                  <a:srgbClr val="007FAC"/>
                </a:solidFill>
                <a:cs typeface="Calibri"/>
              </a:rPr>
              <a:t> </a:t>
            </a:r>
            <a:r>
              <a:rPr sz="800" spc="-10" dirty="0">
                <a:solidFill>
                  <a:srgbClr val="007FAC"/>
                </a:solidFill>
                <a:cs typeface="Calibri"/>
                <a:hlinkClick r:id="rId27"/>
              </a:rPr>
              <a:t>European</a:t>
            </a:r>
            <a:r>
              <a:rPr sz="800" spc="-5" dirty="0">
                <a:solidFill>
                  <a:srgbClr val="007FAC"/>
                </a:solidFill>
                <a:cs typeface="Calibri"/>
                <a:hlinkClick r:id="rId27"/>
              </a:rPr>
              <a:t> </a:t>
            </a:r>
            <a:r>
              <a:rPr sz="800" spc="-10" dirty="0">
                <a:solidFill>
                  <a:srgbClr val="007FAC"/>
                </a:solidFill>
                <a:cs typeface="Calibri"/>
                <a:hlinkClick r:id="rId27"/>
              </a:rPr>
              <a:t>Musculoskeletal</a:t>
            </a:r>
            <a:r>
              <a:rPr sz="800" spc="-5" dirty="0">
                <a:solidFill>
                  <a:srgbClr val="007FAC"/>
                </a:solidFill>
                <a:cs typeface="Calibri"/>
                <a:hlinkClick r:id="rId27"/>
              </a:rPr>
              <a:t> </a:t>
            </a:r>
            <a:r>
              <a:rPr sz="800" spc="-10" dirty="0">
                <a:solidFill>
                  <a:srgbClr val="007FAC"/>
                </a:solidFill>
                <a:cs typeface="Calibri"/>
                <a:hlinkClick r:id="rId27"/>
              </a:rPr>
              <a:t>Oncology</a:t>
            </a:r>
            <a:r>
              <a:rPr sz="800" spc="-5" dirty="0">
                <a:solidFill>
                  <a:srgbClr val="007FAC"/>
                </a:solidFill>
                <a:cs typeface="Calibri"/>
                <a:hlinkClick r:id="rId27"/>
              </a:rPr>
              <a:t> Society </a:t>
            </a:r>
            <a:r>
              <a:rPr sz="800" spc="-10" dirty="0">
                <a:solidFill>
                  <a:srgbClr val="007FAC"/>
                </a:solidFill>
                <a:cs typeface="Calibri"/>
                <a:hlinkClick r:id="rId27"/>
              </a:rPr>
              <a:t>study</a:t>
            </a:r>
            <a:r>
              <a:rPr sz="800" spc="-5" dirty="0">
                <a:solidFill>
                  <a:srgbClr val="007FAC"/>
                </a:solidFill>
                <a:cs typeface="Calibri"/>
                <a:hlinkClick r:id="rId27"/>
              </a:rPr>
              <a:t> </a:t>
            </a:r>
            <a:r>
              <a:rPr sz="800" spc="-10" dirty="0">
                <a:solidFill>
                  <a:srgbClr val="007FAC"/>
                </a:solidFill>
                <a:cs typeface="Calibri"/>
                <a:hlinkClick r:id="rId27"/>
              </a:rPr>
              <a:t>on</a:t>
            </a:r>
            <a:r>
              <a:rPr sz="800" spc="-5" dirty="0">
                <a:solidFill>
                  <a:srgbClr val="007FAC"/>
                </a:solidFill>
                <a:cs typeface="Calibri"/>
                <a:hlinkClick r:id="rId27"/>
              </a:rPr>
              <a:t> </a:t>
            </a:r>
            <a:r>
              <a:rPr sz="800" spc="-10" dirty="0">
                <a:solidFill>
                  <a:srgbClr val="007FAC"/>
                </a:solidFill>
                <a:cs typeface="Calibri"/>
                <a:hlinkClick r:id="rId27"/>
              </a:rPr>
              <a:t>266</a:t>
            </a:r>
            <a:r>
              <a:rPr sz="800" spc="160" dirty="0">
                <a:solidFill>
                  <a:srgbClr val="007FAC"/>
                </a:solidFill>
                <a:cs typeface="Calibri"/>
                <a:hlinkClick r:id="rId27"/>
              </a:rPr>
              <a:t> </a:t>
            </a:r>
            <a:r>
              <a:rPr sz="800" spc="-5" dirty="0">
                <a:solidFill>
                  <a:srgbClr val="007FAC"/>
                </a:solidFill>
                <a:cs typeface="Calibri"/>
                <a:hlinkClick r:id="rId27"/>
              </a:rPr>
              <a:t>patients. </a:t>
            </a:r>
            <a:r>
              <a:rPr sz="800" spc="-170" dirty="0">
                <a:solidFill>
                  <a:srgbClr val="007FAC"/>
                </a:solidFill>
                <a:cs typeface="Calibri"/>
              </a:rPr>
              <a:t> </a:t>
            </a:r>
            <a:r>
              <a:rPr sz="800" i="1" spc="-10" dirty="0">
                <a:solidFill>
                  <a:srgbClr val="007FAC"/>
                </a:solidFill>
                <a:cs typeface="Calibri"/>
                <a:hlinkClick r:id="rId27"/>
              </a:rPr>
              <a:t>Eur</a:t>
            </a:r>
            <a:r>
              <a:rPr sz="800" i="1" spc="75" dirty="0">
                <a:solidFill>
                  <a:srgbClr val="007FAC"/>
                </a:solidFill>
                <a:cs typeface="Calibri"/>
                <a:hlinkClick r:id="rId27"/>
              </a:rPr>
              <a:t> </a:t>
            </a:r>
            <a:r>
              <a:rPr sz="800" i="1" spc="-10" dirty="0">
                <a:solidFill>
                  <a:srgbClr val="007FAC"/>
                </a:solidFill>
                <a:cs typeface="Calibri"/>
                <a:hlinkClick r:id="rId27"/>
              </a:rPr>
              <a:t>J</a:t>
            </a:r>
            <a:r>
              <a:rPr sz="800" i="1" spc="80" dirty="0">
                <a:solidFill>
                  <a:srgbClr val="007FAC"/>
                </a:solidFill>
                <a:cs typeface="Calibri"/>
                <a:hlinkClick r:id="rId27"/>
              </a:rPr>
              <a:t> </a:t>
            </a:r>
            <a:r>
              <a:rPr sz="800" i="1" spc="-20" dirty="0">
                <a:solidFill>
                  <a:srgbClr val="007FAC"/>
                </a:solidFill>
                <a:cs typeface="Calibri"/>
                <a:hlinkClick r:id="rId27"/>
              </a:rPr>
              <a:t>Cancer</a:t>
            </a:r>
            <a:r>
              <a:rPr sz="800" spc="-20" dirty="0">
                <a:solidFill>
                  <a:srgbClr val="007FAC"/>
                </a:solidFill>
                <a:cs typeface="Calibri"/>
                <a:hlinkClick r:id="rId27"/>
              </a:rPr>
              <a:t>.</a:t>
            </a:r>
            <a:r>
              <a:rPr sz="800" spc="80" dirty="0">
                <a:solidFill>
                  <a:srgbClr val="007FAC"/>
                </a:solidFill>
                <a:cs typeface="Calibri"/>
                <a:hlinkClick r:id="rId27"/>
              </a:rPr>
              <a:t> </a:t>
            </a:r>
            <a:r>
              <a:rPr sz="800" spc="-10" dirty="0">
                <a:solidFill>
                  <a:srgbClr val="007FAC"/>
                </a:solidFill>
                <a:cs typeface="Calibri"/>
                <a:hlinkClick r:id="rId27"/>
              </a:rPr>
              <a:t>2017;74:9-16</a:t>
            </a:r>
            <a:r>
              <a:rPr sz="800" spc="-10" dirty="0">
                <a:solidFill>
                  <a:prstClr val="black"/>
                </a:solidFill>
                <a:cs typeface="Calibri"/>
              </a:rPr>
              <a:t>.</a:t>
            </a:r>
            <a:endParaRPr sz="800">
              <a:solidFill>
                <a:prstClr val="black"/>
              </a:solidFill>
              <a:cs typeface="Calibri"/>
            </a:endParaRPr>
          </a:p>
          <a:p>
            <a:pPr marL="193040" marR="5080" indent="-180975" algn="just">
              <a:lnSpc>
                <a:spcPts val="990"/>
              </a:lnSpc>
              <a:spcBef>
                <a:spcPts val="5"/>
              </a:spcBef>
              <a:buFont typeface="Calibri"/>
              <a:buAutoNum type="arabicPeriod" startAt="46"/>
              <a:tabLst>
                <a:tab pos="193675" algn="l"/>
              </a:tabLst>
            </a:pPr>
            <a:r>
              <a:rPr sz="800" spc="-10" dirty="0">
                <a:solidFill>
                  <a:srgbClr val="007FAC"/>
                </a:solidFill>
                <a:cs typeface="Calibri"/>
                <a:hlinkClick r:id="rId28"/>
              </a:rPr>
              <a:t>Grimer RJ, Bielack S, </a:t>
            </a:r>
            <a:r>
              <a:rPr sz="800" spc="-5" dirty="0">
                <a:solidFill>
                  <a:srgbClr val="007FAC"/>
                </a:solidFill>
                <a:cs typeface="Calibri"/>
                <a:hlinkClick r:id="rId28"/>
              </a:rPr>
              <a:t>Flege </a:t>
            </a:r>
            <a:r>
              <a:rPr sz="800" spc="-10" dirty="0">
                <a:solidFill>
                  <a:srgbClr val="007FAC"/>
                </a:solidFill>
                <a:cs typeface="Calibri"/>
                <a:hlinkClick r:id="rId28"/>
              </a:rPr>
              <a:t>S, et </a:t>
            </a:r>
            <a:r>
              <a:rPr sz="800" spc="-5" dirty="0">
                <a:solidFill>
                  <a:srgbClr val="007FAC"/>
                </a:solidFill>
                <a:cs typeface="Calibri"/>
                <a:hlinkClick r:id="rId28"/>
              </a:rPr>
              <a:t>al. </a:t>
            </a:r>
            <a:r>
              <a:rPr sz="800" spc="-10" dirty="0">
                <a:solidFill>
                  <a:srgbClr val="007FAC"/>
                </a:solidFill>
                <a:cs typeface="Calibri"/>
                <a:hlinkClick r:id="rId28"/>
              </a:rPr>
              <a:t>Periosteal </a:t>
            </a:r>
            <a:r>
              <a:rPr sz="800" dirty="0">
                <a:solidFill>
                  <a:srgbClr val="007FAC"/>
                </a:solidFill>
                <a:cs typeface="Calibri"/>
                <a:hlinkClick r:id="rId28"/>
              </a:rPr>
              <a:t>osteosarcoma</a:t>
            </a:r>
            <a:r>
              <a:rPr sz="800" dirty="0">
                <a:solidFill>
                  <a:srgbClr val="007FAC"/>
                </a:solidFill>
                <a:latin typeface="Arial MT"/>
                <a:cs typeface="Arial MT"/>
              </a:rPr>
              <a:t>e</a:t>
            </a:r>
            <a:r>
              <a:rPr sz="800" dirty="0">
                <a:solidFill>
                  <a:srgbClr val="007FAC"/>
                </a:solidFill>
                <a:cs typeface="Calibri"/>
                <a:hlinkClick r:id="rId28"/>
              </a:rPr>
              <a:t>a </a:t>
            </a:r>
            <a:r>
              <a:rPr sz="800" spc="-10" dirty="0">
                <a:solidFill>
                  <a:srgbClr val="007FAC"/>
                </a:solidFill>
                <a:cs typeface="Calibri"/>
                <a:hlinkClick r:id="rId28"/>
              </a:rPr>
              <a:t>Eu- </a:t>
            </a:r>
            <a:r>
              <a:rPr sz="800" spc="-5" dirty="0">
                <a:solidFill>
                  <a:srgbClr val="007FAC"/>
                </a:solidFill>
                <a:cs typeface="Calibri"/>
              </a:rPr>
              <a:t> </a:t>
            </a:r>
            <a:r>
              <a:rPr sz="800" spc="-10" dirty="0">
                <a:solidFill>
                  <a:srgbClr val="007FAC"/>
                </a:solidFill>
                <a:cs typeface="Calibri"/>
                <a:hlinkClick r:id="rId28"/>
              </a:rPr>
              <a:t>ropean</a:t>
            </a:r>
            <a:r>
              <a:rPr sz="800" spc="85" dirty="0">
                <a:solidFill>
                  <a:srgbClr val="007FAC"/>
                </a:solidFill>
                <a:cs typeface="Calibri"/>
                <a:hlinkClick r:id="rId28"/>
              </a:rPr>
              <a:t> </a:t>
            </a:r>
            <a:r>
              <a:rPr sz="800" spc="-10" dirty="0">
                <a:solidFill>
                  <a:srgbClr val="007FAC"/>
                </a:solidFill>
                <a:cs typeface="Calibri"/>
                <a:hlinkClick r:id="rId28"/>
              </a:rPr>
              <a:t>review</a:t>
            </a:r>
            <a:r>
              <a:rPr sz="800" spc="75" dirty="0">
                <a:solidFill>
                  <a:srgbClr val="007FAC"/>
                </a:solidFill>
                <a:cs typeface="Calibri"/>
                <a:hlinkClick r:id="rId28"/>
              </a:rPr>
              <a:t> </a:t>
            </a:r>
            <a:r>
              <a:rPr sz="800" spc="-10" dirty="0">
                <a:solidFill>
                  <a:srgbClr val="007FAC"/>
                </a:solidFill>
                <a:cs typeface="Calibri"/>
                <a:hlinkClick r:id="rId28"/>
              </a:rPr>
              <a:t>of</a:t>
            </a:r>
            <a:r>
              <a:rPr sz="800" spc="65" dirty="0">
                <a:solidFill>
                  <a:srgbClr val="007FAC"/>
                </a:solidFill>
                <a:cs typeface="Calibri"/>
                <a:hlinkClick r:id="rId28"/>
              </a:rPr>
              <a:t> </a:t>
            </a:r>
            <a:r>
              <a:rPr sz="800" spc="-10" dirty="0">
                <a:solidFill>
                  <a:srgbClr val="007FAC"/>
                </a:solidFill>
                <a:cs typeface="Calibri"/>
                <a:hlinkClick r:id="rId28"/>
              </a:rPr>
              <a:t>outcome.</a:t>
            </a:r>
            <a:r>
              <a:rPr sz="800" spc="80" dirty="0">
                <a:solidFill>
                  <a:srgbClr val="007FAC"/>
                </a:solidFill>
                <a:cs typeface="Calibri"/>
                <a:hlinkClick r:id="rId28"/>
              </a:rPr>
              <a:t> </a:t>
            </a:r>
            <a:r>
              <a:rPr sz="800" i="1" spc="-10" dirty="0">
                <a:solidFill>
                  <a:srgbClr val="007FAC"/>
                </a:solidFill>
                <a:cs typeface="Calibri"/>
                <a:hlinkClick r:id="rId28"/>
              </a:rPr>
              <a:t>Eur</a:t>
            </a:r>
            <a:r>
              <a:rPr sz="800" i="1" spc="85" dirty="0">
                <a:solidFill>
                  <a:srgbClr val="007FAC"/>
                </a:solidFill>
                <a:cs typeface="Calibri"/>
                <a:hlinkClick r:id="rId28"/>
              </a:rPr>
              <a:t> </a:t>
            </a:r>
            <a:r>
              <a:rPr sz="800" i="1" spc="-10" dirty="0">
                <a:solidFill>
                  <a:srgbClr val="007FAC"/>
                </a:solidFill>
                <a:cs typeface="Calibri"/>
                <a:hlinkClick r:id="rId28"/>
              </a:rPr>
              <a:t>J</a:t>
            </a:r>
            <a:r>
              <a:rPr sz="800" i="1" spc="80" dirty="0">
                <a:solidFill>
                  <a:srgbClr val="007FAC"/>
                </a:solidFill>
                <a:cs typeface="Calibri"/>
                <a:hlinkClick r:id="rId28"/>
              </a:rPr>
              <a:t> </a:t>
            </a:r>
            <a:r>
              <a:rPr sz="800" i="1" spc="-20" dirty="0">
                <a:solidFill>
                  <a:srgbClr val="007FAC"/>
                </a:solidFill>
                <a:cs typeface="Calibri"/>
                <a:hlinkClick r:id="rId28"/>
              </a:rPr>
              <a:t>Cancer</a:t>
            </a:r>
            <a:r>
              <a:rPr sz="800" spc="-20" dirty="0">
                <a:solidFill>
                  <a:srgbClr val="007FAC"/>
                </a:solidFill>
                <a:cs typeface="Calibri"/>
                <a:hlinkClick r:id="rId28"/>
              </a:rPr>
              <a:t>.</a:t>
            </a:r>
            <a:r>
              <a:rPr sz="800" spc="80" dirty="0">
                <a:solidFill>
                  <a:srgbClr val="007FAC"/>
                </a:solidFill>
                <a:cs typeface="Calibri"/>
                <a:hlinkClick r:id="rId28"/>
              </a:rPr>
              <a:t> </a:t>
            </a:r>
            <a:r>
              <a:rPr sz="800" spc="-10" dirty="0">
                <a:solidFill>
                  <a:srgbClr val="007FAC"/>
                </a:solidFill>
                <a:cs typeface="Calibri"/>
                <a:hlinkClick r:id="rId28"/>
              </a:rPr>
              <a:t>2005;41(18):2806-2811</a:t>
            </a:r>
            <a:r>
              <a:rPr sz="800" spc="-10" dirty="0">
                <a:solidFill>
                  <a:prstClr val="black"/>
                </a:solidFill>
                <a:cs typeface="Calibri"/>
              </a:rPr>
              <a:t>.</a:t>
            </a:r>
            <a:endParaRPr sz="800">
              <a:solidFill>
                <a:prstClr val="black"/>
              </a:solidFill>
              <a:cs typeface="Calibri"/>
            </a:endParaRPr>
          </a:p>
          <a:p>
            <a:pPr marL="193040" marR="5715" indent="-180975" algn="just">
              <a:lnSpc>
                <a:spcPts val="1000"/>
              </a:lnSpc>
              <a:buFont typeface="Calibri"/>
              <a:buAutoNum type="arabicPeriod" startAt="46"/>
              <a:tabLst>
                <a:tab pos="193675" algn="l"/>
              </a:tabLst>
            </a:pPr>
            <a:r>
              <a:rPr sz="800" spc="-5" dirty="0">
                <a:solidFill>
                  <a:srgbClr val="007FAC"/>
                </a:solidFill>
                <a:cs typeface="Calibri"/>
                <a:hlinkClick r:id="rId29"/>
              </a:rPr>
              <a:t>Di </a:t>
            </a:r>
            <a:r>
              <a:rPr sz="800" spc="-10" dirty="0">
                <a:solidFill>
                  <a:srgbClr val="007FAC"/>
                </a:solidFill>
                <a:cs typeface="Calibri"/>
                <a:hlinkClick r:id="rId29"/>
              </a:rPr>
              <a:t>Giannatale</a:t>
            </a:r>
            <a:r>
              <a:rPr sz="800" spc="-5" dirty="0">
                <a:solidFill>
                  <a:srgbClr val="007FAC"/>
                </a:solidFill>
                <a:cs typeface="Calibri"/>
                <a:hlinkClick r:id="rId29"/>
              </a:rPr>
              <a:t> </a:t>
            </a:r>
            <a:r>
              <a:rPr sz="800" spc="-10" dirty="0">
                <a:solidFill>
                  <a:srgbClr val="007FAC"/>
                </a:solidFill>
                <a:cs typeface="Calibri"/>
                <a:hlinkClick r:id="rId29"/>
              </a:rPr>
              <a:t>A, </a:t>
            </a:r>
            <a:r>
              <a:rPr sz="800" spc="-15" dirty="0">
                <a:solidFill>
                  <a:srgbClr val="007FAC"/>
                </a:solidFill>
                <a:cs typeface="Calibri"/>
                <a:hlinkClick r:id="rId29"/>
              </a:rPr>
              <a:t>Frezza</a:t>
            </a:r>
            <a:r>
              <a:rPr sz="800" spc="150" dirty="0">
                <a:solidFill>
                  <a:srgbClr val="007FAC"/>
                </a:solidFill>
                <a:cs typeface="Calibri"/>
                <a:hlinkClick r:id="rId29"/>
              </a:rPr>
              <a:t> </a:t>
            </a:r>
            <a:r>
              <a:rPr sz="800" spc="-10" dirty="0">
                <a:solidFill>
                  <a:srgbClr val="007FAC"/>
                </a:solidFill>
                <a:cs typeface="Calibri"/>
                <a:hlinkClick r:id="rId29"/>
              </a:rPr>
              <a:t>AM, Le</a:t>
            </a:r>
            <a:r>
              <a:rPr sz="800" spc="160" dirty="0">
                <a:solidFill>
                  <a:srgbClr val="007FAC"/>
                </a:solidFill>
                <a:cs typeface="Calibri"/>
                <a:hlinkClick r:id="rId29"/>
              </a:rPr>
              <a:t> </a:t>
            </a:r>
            <a:r>
              <a:rPr sz="800" spc="-10" dirty="0">
                <a:solidFill>
                  <a:srgbClr val="007FAC"/>
                </a:solidFill>
                <a:cs typeface="Calibri"/>
                <a:hlinkClick r:id="rId29"/>
              </a:rPr>
              <a:t>Deley MC, et </a:t>
            </a:r>
            <a:r>
              <a:rPr sz="800" spc="-5" dirty="0">
                <a:solidFill>
                  <a:srgbClr val="007FAC"/>
                </a:solidFill>
                <a:cs typeface="Calibri"/>
                <a:hlinkClick r:id="rId29"/>
              </a:rPr>
              <a:t>al. </a:t>
            </a:r>
            <a:r>
              <a:rPr sz="800" spc="-10" dirty="0">
                <a:solidFill>
                  <a:srgbClr val="007FAC"/>
                </a:solidFill>
                <a:cs typeface="Calibri"/>
                <a:hlinkClick r:id="rId29"/>
              </a:rPr>
              <a:t>Primary cutaneous </a:t>
            </a:r>
            <a:r>
              <a:rPr sz="800" spc="-5" dirty="0">
                <a:solidFill>
                  <a:srgbClr val="007FAC"/>
                </a:solidFill>
                <a:cs typeface="Calibri"/>
              </a:rPr>
              <a:t> </a:t>
            </a:r>
            <a:r>
              <a:rPr sz="800" spc="-10" dirty="0">
                <a:solidFill>
                  <a:srgbClr val="007FAC"/>
                </a:solidFill>
                <a:cs typeface="Calibri"/>
                <a:hlinkClick r:id="rId29"/>
              </a:rPr>
              <a:t>and subcutaneous Ewing sarcoma. </a:t>
            </a:r>
            <a:r>
              <a:rPr sz="800" i="1" spc="-10" dirty="0">
                <a:solidFill>
                  <a:srgbClr val="007FAC"/>
                </a:solidFill>
                <a:cs typeface="Calibri"/>
                <a:hlinkClick r:id="rId29"/>
              </a:rPr>
              <a:t>Pediatr </a:t>
            </a:r>
            <a:r>
              <a:rPr sz="800" i="1" spc="-5" dirty="0">
                <a:solidFill>
                  <a:srgbClr val="007FAC"/>
                </a:solidFill>
                <a:cs typeface="Calibri"/>
                <a:hlinkClick r:id="rId29"/>
              </a:rPr>
              <a:t>Blood </a:t>
            </a:r>
            <a:r>
              <a:rPr sz="800" i="1" spc="-20" dirty="0">
                <a:solidFill>
                  <a:srgbClr val="007FAC"/>
                </a:solidFill>
                <a:cs typeface="Calibri"/>
                <a:hlinkClick r:id="rId29"/>
              </a:rPr>
              <a:t>Cancer</a:t>
            </a:r>
            <a:r>
              <a:rPr sz="800" spc="-20" dirty="0">
                <a:solidFill>
                  <a:srgbClr val="007FAC"/>
                </a:solidFill>
                <a:cs typeface="Calibri"/>
                <a:hlinkClick r:id="rId29"/>
              </a:rPr>
              <a:t>. </a:t>
            </a:r>
            <a:r>
              <a:rPr sz="800" spc="-10" dirty="0">
                <a:solidFill>
                  <a:srgbClr val="007FAC"/>
                </a:solidFill>
                <a:cs typeface="Calibri"/>
                <a:hlinkClick r:id="rId29"/>
              </a:rPr>
              <a:t>2015;62(9): </a:t>
            </a:r>
            <a:r>
              <a:rPr sz="800" spc="-5" dirty="0">
                <a:solidFill>
                  <a:srgbClr val="007FAC"/>
                </a:solidFill>
                <a:cs typeface="Calibri"/>
              </a:rPr>
              <a:t> </a:t>
            </a:r>
            <a:r>
              <a:rPr sz="800" spc="-10" dirty="0">
                <a:solidFill>
                  <a:srgbClr val="007FAC"/>
                </a:solidFill>
                <a:cs typeface="Calibri"/>
                <a:hlinkClick r:id="rId29"/>
              </a:rPr>
              <a:t>1555-1561</a:t>
            </a:r>
            <a:r>
              <a:rPr sz="800" spc="-10" dirty="0">
                <a:solidFill>
                  <a:prstClr val="black"/>
                </a:solidFill>
                <a:cs typeface="Calibri"/>
              </a:rPr>
              <a:t>.</a:t>
            </a:r>
            <a:endParaRPr sz="800">
              <a:solidFill>
                <a:prstClr val="black"/>
              </a:solidFill>
              <a:cs typeface="Calibri"/>
            </a:endParaRPr>
          </a:p>
          <a:p>
            <a:pPr marL="193040" indent="-180975" algn="just">
              <a:lnSpc>
                <a:spcPts val="950"/>
              </a:lnSpc>
              <a:buFont typeface="Calibri"/>
              <a:buAutoNum type="arabicPeriod" startAt="46"/>
              <a:tabLst>
                <a:tab pos="193675" algn="l"/>
              </a:tabLst>
            </a:pPr>
            <a:r>
              <a:rPr sz="800" spc="-5" dirty="0">
                <a:solidFill>
                  <a:srgbClr val="007FAC"/>
                </a:solidFill>
                <a:cs typeface="Calibri"/>
                <a:hlinkClick r:id="rId30"/>
              </a:rPr>
              <a:t>Riggi</a:t>
            </a:r>
            <a:r>
              <a:rPr sz="800" spc="165" dirty="0">
                <a:solidFill>
                  <a:srgbClr val="007FAC"/>
                </a:solidFill>
                <a:cs typeface="Calibri"/>
                <a:hlinkClick r:id="rId30"/>
              </a:rPr>
              <a:t> </a:t>
            </a:r>
            <a:r>
              <a:rPr sz="800" spc="-10" dirty="0">
                <a:solidFill>
                  <a:srgbClr val="007FAC"/>
                </a:solidFill>
                <a:cs typeface="Calibri"/>
                <a:hlinkClick r:id="rId30"/>
              </a:rPr>
              <a:t>N,</a:t>
            </a:r>
            <a:r>
              <a:rPr sz="800" spc="170" dirty="0">
                <a:solidFill>
                  <a:srgbClr val="007FAC"/>
                </a:solidFill>
                <a:cs typeface="Calibri"/>
                <a:hlinkClick r:id="rId30"/>
              </a:rPr>
              <a:t> </a:t>
            </a:r>
            <a:r>
              <a:rPr sz="800" spc="-10" dirty="0">
                <a:solidFill>
                  <a:srgbClr val="007FAC"/>
                </a:solidFill>
                <a:cs typeface="Calibri"/>
                <a:hlinkClick r:id="rId30"/>
              </a:rPr>
              <a:t>Suvà</a:t>
            </a:r>
            <a:r>
              <a:rPr sz="800" spc="165" dirty="0">
                <a:solidFill>
                  <a:srgbClr val="007FAC"/>
                </a:solidFill>
                <a:cs typeface="Calibri"/>
                <a:hlinkClick r:id="rId30"/>
              </a:rPr>
              <a:t> </a:t>
            </a:r>
            <a:r>
              <a:rPr sz="800" spc="-10" dirty="0">
                <a:solidFill>
                  <a:srgbClr val="007FAC"/>
                </a:solidFill>
                <a:cs typeface="Calibri"/>
                <a:hlinkClick r:id="rId30"/>
              </a:rPr>
              <a:t>ML,</a:t>
            </a:r>
            <a:r>
              <a:rPr sz="800" spc="165" dirty="0">
                <a:solidFill>
                  <a:srgbClr val="007FAC"/>
                </a:solidFill>
                <a:cs typeface="Calibri"/>
                <a:hlinkClick r:id="rId30"/>
              </a:rPr>
              <a:t> </a:t>
            </a:r>
            <a:r>
              <a:rPr sz="800" spc="-10" dirty="0">
                <a:solidFill>
                  <a:srgbClr val="007FAC"/>
                </a:solidFill>
                <a:cs typeface="Calibri"/>
                <a:hlinkClick r:id="rId30"/>
              </a:rPr>
              <a:t>Stamenkovic</a:t>
            </a:r>
            <a:r>
              <a:rPr sz="800" spc="165" dirty="0">
                <a:solidFill>
                  <a:srgbClr val="007FAC"/>
                </a:solidFill>
                <a:cs typeface="Calibri"/>
                <a:hlinkClick r:id="rId30"/>
              </a:rPr>
              <a:t> </a:t>
            </a:r>
            <a:r>
              <a:rPr sz="800" spc="-5" dirty="0">
                <a:solidFill>
                  <a:srgbClr val="007FAC"/>
                </a:solidFill>
                <a:cs typeface="Calibri"/>
                <a:hlinkClick r:id="rId30"/>
              </a:rPr>
              <a:t>I.</a:t>
            </a:r>
            <a:r>
              <a:rPr sz="800" spc="165" dirty="0">
                <a:solidFill>
                  <a:srgbClr val="007FAC"/>
                </a:solidFill>
                <a:cs typeface="Calibri"/>
                <a:hlinkClick r:id="rId30"/>
              </a:rPr>
              <a:t> </a:t>
            </a:r>
            <a:r>
              <a:rPr sz="800" spc="-10" dirty="0">
                <a:solidFill>
                  <a:srgbClr val="007FAC"/>
                </a:solidFill>
                <a:cs typeface="Calibri"/>
                <a:hlinkClick r:id="rId30"/>
              </a:rPr>
              <a:t>Ewing</a:t>
            </a:r>
            <a:r>
              <a:rPr sz="800" spc="-10" dirty="0">
                <a:solidFill>
                  <a:srgbClr val="007FAC"/>
                </a:solidFill>
                <a:latin typeface="Arial MT"/>
                <a:cs typeface="Arial MT"/>
                <a:hlinkClick r:id="rId30"/>
              </a:rPr>
              <a:t>’</a:t>
            </a:r>
            <a:r>
              <a:rPr sz="800" spc="-10" dirty="0">
                <a:solidFill>
                  <a:srgbClr val="007FAC"/>
                </a:solidFill>
                <a:cs typeface="Calibri"/>
                <a:hlinkClick r:id="rId30"/>
              </a:rPr>
              <a:t>s</a:t>
            </a:r>
            <a:r>
              <a:rPr sz="800" spc="170" dirty="0">
                <a:solidFill>
                  <a:srgbClr val="007FAC"/>
                </a:solidFill>
                <a:cs typeface="Calibri"/>
                <a:hlinkClick r:id="rId30"/>
              </a:rPr>
              <a:t> </a:t>
            </a:r>
            <a:r>
              <a:rPr sz="800" spc="-10" dirty="0">
                <a:solidFill>
                  <a:srgbClr val="007FAC"/>
                </a:solidFill>
                <a:cs typeface="Calibri"/>
                <a:hlinkClick r:id="rId30"/>
              </a:rPr>
              <a:t>sarcoma.</a:t>
            </a:r>
            <a:r>
              <a:rPr sz="800" spc="170" dirty="0">
                <a:solidFill>
                  <a:srgbClr val="007FAC"/>
                </a:solidFill>
                <a:cs typeface="Calibri"/>
                <a:hlinkClick r:id="rId30"/>
              </a:rPr>
              <a:t> </a:t>
            </a:r>
            <a:r>
              <a:rPr sz="800" i="1" spc="-10" dirty="0">
                <a:solidFill>
                  <a:srgbClr val="007FAC"/>
                </a:solidFill>
                <a:cs typeface="Calibri"/>
                <a:hlinkClick r:id="rId30"/>
              </a:rPr>
              <a:t>N</a:t>
            </a:r>
            <a:r>
              <a:rPr sz="800" i="1" spc="165" dirty="0">
                <a:solidFill>
                  <a:srgbClr val="007FAC"/>
                </a:solidFill>
                <a:cs typeface="Calibri"/>
                <a:hlinkClick r:id="rId30"/>
              </a:rPr>
              <a:t> </a:t>
            </a:r>
            <a:r>
              <a:rPr sz="800" i="1" spc="-5" dirty="0">
                <a:solidFill>
                  <a:srgbClr val="007FAC"/>
                </a:solidFill>
                <a:cs typeface="Calibri"/>
                <a:hlinkClick r:id="rId30"/>
              </a:rPr>
              <a:t>Engl</a:t>
            </a:r>
            <a:r>
              <a:rPr sz="800" i="1" spc="170" dirty="0">
                <a:solidFill>
                  <a:srgbClr val="007FAC"/>
                </a:solidFill>
                <a:cs typeface="Calibri"/>
                <a:hlinkClick r:id="rId30"/>
              </a:rPr>
              <a:t> </a:t>
            </a:r>
            <a:r>
              <a:rPr sz="800" i="1" spc="-10" dirty="0">
                <a:solidFill>
                  <a:srgbClr val="007FAC"/>
                </a:solidFill>
                <a:cs typeface="Calibri"/>
                <a:hlinkClick r:id="rId30"/>
              </a:rPr>
              <a:t>J</a:t>
            </a:r>
            <a:r>
              <a:rPr sz="800" i="1" spc="170" dirty="0">
                <a:solidFill>
                  <a:srgbClr val="007FAC"/>
                </a:solidFill>
                <a:cs typeface="Calibri"/>
                <a:hlinkClick r:id="rId30"/>
              </a:rPr>
              <a:t> </a:t>
            </a:r>
            <a:r>
              <a:rPr sz="800" i="1" spc="-10" dirty="0">
                <a:solidFill>
                  <a:srgbClr val="007FAC"/>
                </a:solidFill>
                <a:cs typeface="Calibri"/>
                <a:hlinkClick r:id="rId30"/>
              </a:rPr>
              <a:t>Med</a:t>
            </a:r>
            <a:r>
              <a:rPr sz="800" spc="-10" dirty="0">
                <a:solidFill>
                  <a:srgbClr val="007FAC"/>
                </a:solidFill>
                <a:cs typeface="Calibri"/>
                <a:hlinkClick r:id="rId30"/>
              </a:rPr>
              <a:t>.</a:t>
            </a:r>
            <a:endParaRPr sz="800">
              <a:solidFill>
                <a:prstClr val="black"/>
              </a:solidFill>
              <a:cs typeface="Calibri"/>
            </a:endParaRPr>
          </a:p>
          <a:p>
            <a:pPr marL="193040">
              <a:spcBef>
                <a:spcPts val="40"/>
              </a:spcBef>
            </a:pPr>
            <a:r>
              <a:rPr sz="800" spc="-10" dirty="0">
                <a:solidFill>
                  <a:srgbClr val="007FAC"/>
                </a:solidFill>
                <a:cs typeface="Calibri"/>
                <a:hlinkClick r:id="rId30"/>
              </a:rPr>
              <a:t>2021;384(2):154-164</a:t>
            </a:r>
            <a:r>
              <a:rPr sz="800" spc="-10" dirty="0">
                <a:solidFill>
                  <a:prstClr val="black"/>
                </a:solidFill>
                <a:cs typeface="Calibri"/>
              </a:rPr>
              <a:t>.</a:t>
            </a:r>
            <a:endParaRPr sz="800">
              <a:solidFill>
                <a:prstClr val="black"/>
              </a:solidFill>
              <a:cs typeface="Calibri"/>
            </a:endParaRPr>
          </a:p>
          <a:p>
            <a:pPr marL="193040" marR="5080" indent="-180975" algn="just">
              <a:lnSpc>
                <a:spcPct val="103699"/>
              </a:lnSpc>
              <a:buFont typeface="Calibri"/>
              <a:buAutoNum type="arabicPeriod" startAt="51"/>
              <a:tabLst>
                <a:tab pos="193675" algn="l"/>
              </a:tabLst>
            </a:pPr>
            <a:r>
              <a:rPr sz="800" spc="-10" dirty="0">
                <a:solidFill>
                  <a:srgbClr val="007FAC"/>
                </a:solidFill>
                <a:cs typeface="Calibri"/>
                <a:hlinkClick r:id="rId31"/>
              </a:rPr>
              <a:t>Newman</a:t>
            </a:r>
            <a:r>
              <a:rPr sz="800" spc="165" dirty="0">
                <a:solidFill>
                  <a:srgbClr val="007FAC"/>
                </a:solidFill>
                <a:cs typeface="Calibri"/>
                <a:hlinkClick r:id="rId31"/>
              </a:rPr>
              <a:t> </a:t>
            </a:r>
            <a:r>
              <a:rPr sz="800" spc="-10" dirty="0">
                <a:solidFill>
                  <a:srgbClr val="007FAC"/>
                </a:solidFill>
                <a:cs typeface="Calibri"/>
                <a:hlinkClick r:id="rId31"/>
              </a:rPr>
              <a:t>EN,</a:t>
            </a:r>
            <a:r>
              <a:rPr sz="800" spc="165" dirty="0">
                <a:solidFill>
                  <a:srgbClr val="007FAC"/>
                </a:solidFill>
                <a:cs typeface="Calibri"/>
                <a:hlinkClick r:id="rId31"/>
              </a:rPr>
              <a:t> </a:t>
            </a:r>
            <a:r>
              <a:rPr sz="800" spc="-10" dirty="0">
                <a:solidFill>
                  <a:srgbClr val="007FAC"/>
                </a:solidFill>
                <a:cs typeface="Calibri"/>
                <a:hlinkClick r:id="rId31"/>
              </a:rPr>
              <a:t>Jones</a:t>
            </a:r>
            <a:r>
              <a:rPr sz="800" spc="165" dirty="0">
                <a:solidFill>
                  <a:srgbClr val="007FAC"/>
                </a:solidFill>
                <a:cs typeface="Calibri"/>
                <a:hlinkClick r:id="rId31"/>
              </a:rPr>
              <a:t> </a:t>
            </a:r>
            <a:r>
              <a:rPr sz="800" spc="-10" dirty="0">
                <a:solidFill>
                  <a:srgbClr val="007FAC"/>
                </a:solidFill>
                <a:cs typeface="Calibri"/>
                <a:hlinkClick r:id="rId31"/>
              </a:rPr>
              <a:t>RL,</a:t>
            </a:r>
            <a:r>
              <a:rPr sz="800" spc="165" dirty="0">
                <a:solidFill>
                  <a:srgbClr val="007FAC"/>
                </a:solidFill>
                <a:cs typeface="Calibri"/>
                <a:hlinkClick r:id="rId31"/>
              </a:rPr>
              <a:t> </a:t>
            </a:r>
            <a:r>
              <a:rPr sz="800" spc="-10" dirty="0">
                <a:solidFill>
                  <a:srgbClr val="007FAC"/>
                </a:solidFill>
                <a:cs typeface="Calibri"/>
                <a:hlinkClick r:id="rId31"/>
              </a:rPr>
              <a:t>Hawkins</a:t>
            </a:r>
            <a:r>
              <a:rPr sz="800" spc="165" dirty="0">
                <a:solidFill>
                  <a:srgbClr val="007FAC"/>
                </a:solidFill>
                <a:cs typeface="Calibri"/>
                <a:hlinkClick r:id="rId31"/>
              </a:rPr>
              <a:t> </a:t>
            </a:r>
            <a:r>
              <a:rPr sz="800" spc="-5" dirty="0">
                <a:solidFill>
                  <a:srgbClr val="007FAC"/>
                </a:solidFill>
                <a:cs typeface="Calibri"/>
                <a:hlinkClick r:id="rId31"/>
              </a:rPr>
              <a:t>DS.</a:t>
            </a:r>
            <a:r>
              <a:rPr sz="800" dirty="0">
                <a:solidFill>
                  <a:srgbClr val="007FAC"/>
                </a:solidFill>
                <a:cs typeface="Calibri"/>
                <a:hlinkClick r:id="rId31"/>
              </a:rPr>
              <a:t> </a:t>
            </a:r>
            <a:r>
              <a:rPr sz="800" spc="-10" dirty="0">
                <a:solidFill>
                  <a:srgbClr val="007FAC"/>
                </a:solidFill>
                <a:cs typeface="Calibri"/>
                <a:hlinkClick r:id="rId31"/>
              </a:rPr>
              <a:t>An</a:t>
            </a:r>
            <a:r>
              <a:rPr sz="800" spc="165" dirty="0">
                <a:solidFill>
                  <a:srgbClr val="007FAC"/>
                </a:solidFill>
                <a:cs typeface="Calibri"/>
                <a:hlinkClick r:id="rId31"/>
              </a:rPr>
              <a:t> </a:t>
            </a:r>
            <a:r>
              <a:rPr sz="800" spc="-10" dirty="0">
                <a:solidFill>
                  <a:srgbClr val="007FAC"/>
                </a:solidFill>
                <a:cs typeface="Calibri"/>
                <a:hlinkClick r:id="rId31"/>
              </a:rPr>
              <a:t>evaluation</a:t>
            </a:r>
            <a:r>
              <a:rPr sz="800" spc="165" dirty="0">
                <a:solidFill>
                  <a:srgbClr val="007FAC"/>
                </a:solidFill>
                <a:cs typeface="Calibri"/>
                <a:hlinkClick r:id="rId31"/>
              </a:rPr>
              <a:t> </a:t>
            </a:r>
            <a:r>
              <a:rPr sz="800" spc="-10" dirty="0">
                <a:solidFill>
                  <a:srgbClr val="007FAC"/>
                </a:solidFill>
                <a:cs typeface="Calibri"/>
                <a:hlinkClick r:id="rId31"/>
              </a:rPr>
              <a:t>of</a:t>
            </a:r>
            <a:r>
              <a:rPr sz="800" spc="165" dirty="0">
                <a:solidFill>
                  <a:srgbClr val="007FAC"/>
                </a:solidFill>
                <a:cs typeface="Calibri"/>
                <a:hlinkClick r:id="rId31"/>
              </a:rPr>
              <a:t> </a:t>
            </a:r>
            <a:r>
              <a:rPr sz="800" spc="-5" dirty="0">
                <a:solidFill>
                  <a:srgbClr val="007FAC"/>
                </a:solidFill>
                <a:cs typeface="Calibri"/>
                <a:hlinkClick r:id="rId31"/>
              </a:rPr>
              <a:t>[F-18]- </a:t>
            </a:r>
            <a:r>
              <a:rPr sz="800" dirty="0">
                <a:solidFill>
                  <a:srgbClr val="007FAC"/>
                </a:solidFill>
                <a:cs typeface="Calibri"/>
              </a:rPr>
              <a:t> </a:t>
            </a:r>
            <a:r>
              <a:rPr sz="800" spc="-15" dirty="0">
                <a:solidFill>
                  <a:srgbClr val="007FAC"/>
                </a:solidFill>
                <a:latin typeface="Lucida Sans Unicode"/>
                <a:cs typeface="Lucida Sans Unicode"/>
                <a:hlinkClick r:id="rId31"/>
              </a:rPr>
              <a:t>ﬂ</a:t>
            </a:r>
            <a:r>
              <a:rPr sz="800" spc="-15" dirty="0">
                <a:solidFill>
                  <a:srgbClr val="007FAC"/>
                </a:solidFill>
                <a:cs typeface="Calibri"/>
                <a:hlinkClick r:id="rId31"/>
              </a:rPr>
              <a:t>uorodeoxy-D-glucose</a:t>
            </a:r>
            <a:r>
              <a:rPr sz="800" spc="-10" dirty="0">
                <a:solidFill>
                  <a:srgbClr val="007FAC"/>
                </a:solidFill>
                <a:cs typeface="Calibri"/>
                <a:hlinkClick r:id="rId31"/>
              </a:rPr>
              <a:t> positron</a:t>
            </a:r>
            <a:r>
              <a:rPr sz="800" spc="-5" dirty="0">
                <a:solidFill>
                  <a:srgbClr val="007FAC"/>
                </a:solidFill>
                <a:cs typeface="Calibri"/>
                <a:hlinkClick r:id="rId31"/>
              </a:rPr>
              <a:t> </a:t>
            </a:r>
            <a:r>
              <a:rPr sz="800" spc="-10" dirty="0">
                <a:solidFill>
                  <a:srgbClr val="007FAC"/>
                </a:solidFill>
                <a:cs typeface="Calibri"/>
                <a:hlinkClick r:id="rId31"/>
              </a:rPr>
              <a:t>emission</a:t>
            </a:r>
            <a:r>
              <a:rPr sz="800" spc="160" dirty="0">
                <a:solidFill>
                  <a:srgbClr val="007FAC"/>
                </a:solidFill>
                <a:cs typeface="Calibri"/>
                <a:hlinkClick r:id="rId31"/>
              </a:rPr>
              <a:t> </a:t>
            </a:r>
            <a:r>
              <a:rPr sz="800" spc="-15" dirty="0">
                <a:solidFill>
                  <a:srgbClr val="007FAC"/>
                </a:solidFill>
                <a:cs typeface="Calibri"/>
                <a:hlinkClick r:id="rId31"/>
              </a:rPr>
              <a:t>tomography,</a:t>
            </a:r>
            <a:r>
              <a:rPr sz="800" spc="150" dirty="0">
                <a:solidFill>
                  <a:srgbClr val="007FAC"/>
                </a:solidFill>
                <a:cs typeface="Calibri"/>
                <a:hlinkClick r:id="rId31"/>
              </a:rPr>
              <a:t> </a:t>
            </a:r>
            <a:r>
              <a:rPr sz="800" spc="-10" dirty="0">
                <a:solidFill>
                  <a:srgbClr val="007FAC"/>
                </a:solidFill>
                <a:cs typeface="Calibri"/>
                <a:hlinkClick r:id="rId31"/>
              </a:rPr>
              <a:t>bone</a:t>
            </a:r>
            <a:r>
              <a:rPr sz="800" spc="160" dirty="0">
                <a:solidFill>
                  <a:srgbClr val="007FAC"/>
                </a:solidFill>
                <a:cs typeface="Calibri"/>
                <a:hlinkClick r:id="rId31"/>
              </a:rPr>
              <a:t> </a:t>
            </a:r>
            <a:r>
              <a:rPr sz="800" spc="-10" dirty="0">
                <a:solidFill>
                  <a:srgbClr val="007FAC"/>
                </a:solidFill>
                <a:cs typeface="Calibri"/>
                <a:hlinkClick r:id="rId31"/>
              </a:rPr>
              <a:t>scan, </a:t>
            </a:r>
            <a:r>
              <a:rPr sz="800" spc="-5" dirty="0">
                <a:solidFill>
                  <a:srgbClr val="007FAC"/>
                </a:solidFill>
                <a:cs typeface="Calibri"/>
              </a:rPr>
              <a:t> </a:t>
            </a:r>
            <a:r>
              <a:rPr sz="800" spc="-10" dirty="0">
                <a:solidFill>
                  <a:srgbClr val="007FAC"/>
                </a:solidFill>
                <a:cs typeface="Calibri"/>
                <a:hlinkClick r:id="rId31"/>
              </a:rPr>
              <a:t>and bone marrow aspiration/biopsy as staging investigations </a:t>
            </a:r>
            <a:r>
              <a:rPr sz="800" spc="-5" dirty="0">
                <a:solidFill>
                  <a:srgbClr val="007FAC"/>
                </a:solidFill>
                <a:cs typeface="Calibri"/>
                <a:hlinkClick r:id="rId31"/>
              </a:rPr>
              <a:t>in </a:t>
            </a:r>
            <a:r>
              <a:rPr sz="800" spc="-10" dirty="0">
                <a:solidFill>
                  <a:srgbClr val="007FAC"/>
                </a:solidFill>
                <a:cs typeface="Calibri"/>
                <a:hlinkClick r:id="rId31"/>
              </a:rPr>
              <a:t>Ewing </a:t>
            </a:r>
            <a:r>
              <a:rPr sz="800" spc="-5" dirty="0">
                <a:solidFill>
                  <a:srgbClr val="007FAC"/>
                </a:solidFill>
                <a:cs typeface="Calibri"/>
              </a:rPr>
              <a:t> </a:t>
            </a:r>
            <a:r>
              <a:rPr sz="800" spc="-10" dirty="0">
                <a:solidFill>
                  <a:srgbClr val="007FAC"/>
                </a:solidFill>
                <a:cs typeface="Calibri"/>
                <a:hlinkClick r:id="rId31"/>
              </a:rPr>
              <a:t>sarcoma.</a:t>
            </a:r>
            <a:r>
              <a:rPr sz="800" spc="75" dirty="0">
                <a:solidFill>
                  <a:srgbClr val="007FAC"/>
                </a:solidFill>
                <a:cs typeface="Calibri"/>
                <a:hlinkClick r:id="rId31"/>
              </a:rPr>
              <a:t> </a:t>
            </a:r>
            <a:r>
              <a:rPr sz="800" i="1" spc="-10" dirty="0">
                <a:solidFill>
                  <a:srgbClr val="007FAC"/>
                </a:solidFill>
                <a:cs typeface="Calibri"/>
                <a:hlinkClick r:id="rId31"/>
              </a:rPr>
              <a:t>Pediatr</a:t>
            </a:r>
            <a:r>
              <a:rPr sz="800" i="1" spc="80" dirty="0">
                <a:solidFill>
                  <a:srgbClr val="007FAC"/>
                </a:solidFill>
                <a:cs typeface="Calibri"/>
                <a:hlinkClick r:id="rId31"/>
              </a:rPr>
              <a:t> </a:t>
            </a:r>
            <a:r>
              <a:rPr sz="800" i="1" spc="-5" dirty="0">
                <a:solidFill>
                  <a:srgbClr val="007FAC"/>
                </a:solidFill>
                <a:cs typeface="Calibri"/>
                <a:hlinkClick r:id="rId31"/>
              </a:rPr>
              <a:t>Blood</a:t>
            </a:r>
            <a:r>
              <a:rPr sz="800" i="1" spc="75" dirty="0">
                <a:solidFill>
                  <a:srgbClr val="007FAC"/>
                </a:solidFill>
                <a:cs typeface="Calibri"/>
                <a:hlinkClick r:id="rId31"/>
              </a:rPr>
              <a:t> </a:t>
            </a:r>
            <a:r>
              <a:rPr sz="800" i="1" spc="-20" dirty="0">
                <a:solidFill>
                  <a:srgbClr val="007FAC"/>
                </a:solidFill>
                <a:cs typeface="Calibri"/>
                <a:hlinkClick r:id="rId31"/>
              </a:rPr>
              <a:t>Cancer</a:t>
            </a:r>
            <a:r>
              <a:rPr sz="800" spc="-20" dirty="0">
                <a:solidFill>
                  <a:srgbClr val="007FAC"/>
                </a:solidFill>
                <a:cs typeface="Calibri"/>
                <a:hlinkClick r:id="rId31"/>
              </a:rPr>
              <a:t>.</a:t>
            </a:r>
            <a:r>
              <a:rPr sz="800" spc="75" dirty="0">
                <a:solidFill>
                  <a:srgbClr val="007FAC"/>
                </a:solidFill>
                <a:cs typeface="Calibri"/>
                <a:hlinkClick r:id="rId31"/>
              </a:rPr>
              <a:t> </a:t>
            </a:r>
            <a:r>
              <a:rPr sz="800" spc="-10" dirty="0">
                <a:solidFill>
                  <a:srgbClr val="007FAC"/>
                </a:solidFill>
                <a:cs typeface="Calibri"/>
                <a:hlinkClick r:id="rId31"/>
              </a:rPr>
              <a:t>2013;60(7):1113-1117</a:t>
            </a:r>
            <a:r>
              <a:rPr sz="800" spc="-10" dirty="0">
                <a:solidFill>
                  <a:prstClr val="black"/>
                </a:solidFill>
                <a:cs typeface="Calibri"/>
              </a:rPr>
              <a:t>.</a:t>
            </a:r>
            <a:endParaRPr sz="800">
              <a:solidFill>
                <a:prstClr val="black"/>
              </a:solidFill>
              <a:cs typeface="Calibri"/>
            </a:endParaRPr>
          </a:p>
          <a:p>
            <a:pPr marL="193040" marR="5080" indent="-180975" algn="just">
              <a:lnSpc>
                <a:spcPct val="103699"/>
              </a:lnSpc>
              <a:spcBef>
                <a:spcPts val="5"/>
              </a:spcBef>
              <a:buFont typeface="Calibri"/>
              <a:buAutoNum type="arabicPeriod" startAt="51"/>
              <a:tabLst>
                <a:tab pos="193675" algn="l"/>
              </a:tabLst>
            </a:pPr>
            <a:r>
              <a:rPr sz="800" spc="-10" dirty="0">
                <a:solidFill>
                  <a:srgbClr val="007FAC"/>
                </a:solidFill>
                <a:cs typeface="Calibri"/>
                <a:hlinkClick r:id="rId32"/>
              </a:rPr>
              <a:t>Cotterill SJ, Ahrens S, Paulussen M, et </a:t>
            </a:r>
            <a:r>
              <a:rPr sz="800" spc="-5" dirty="0">
                <a:solidFill>
                  <a:srgbClr val="007FAC"/>
                </a:solidFill>
                <a:cs typeface="Calibri"/>
                <a:hlinkClick r:id="rId32"/>
              </a:rPr>
              <a:t>al. </a:t>
            </a:r>
            <a:r>
              <a:rPr sz="800" spc="-10" dirty="0">
                <a:solidFill>
                  <a:srgbClr val="007FAC"/>
                </a:solidFill>
                <a:cs typeface="Calibri"/>
                <a:hlinkClick r:id="rId32"/>
              </a:rPr>
              <a:t>Prognostic factors </a:t>
            </a:r>
            <a:r>
              <a:rPr sz="800" spc="-5" dirty="0">
                <a:solidFill>
                  <a:srgbClr val="007FAC"/>
                </a:solidFill>
                <a:cs typeface="Calibri"/>
                <a:hlinkClick r:id="rId32"/>
              </a:rPr>
              <a:t>in </a:t>
            </a:r>
            <a:r>
              <a:rPr sz="800" spc="-10" dirty="0">
                <a:solidFill>
                  <a:srgbClr val="007FAC"/>
                </a:solidFill>
                <a:cs typeface="Calibri"/>
                <a:hlinkClick r:id="rId32"/>
              </a:rPr>
              <a:t>Ewing</a:t>
            </a:r>
            <a:r>
              <a:rPr sz="800" spc="-10" dirty="0">
                <a:solidFill>
                  <a:srgbClr val="007FAC"/>
                </a:solidFill>
                <a:latin typeface="Arial MT"/>
                <a:cs typeface="Arial MT"/>
                <a:hlinkClick r:id="rId32"/>
              </a:rPr>
              <a:t>’</a:t>
            </a:r>
            <a:r>
              <a:rPr sz="800" spc="-10" dirty="0">
                <a:solidFill>
                  <a:srgbClr val="007FAC"/>
                </a:solidFill>
                <a:cs typeface="Calibri"/>
                <a:hlinkClick r:id="rId32"/>
              </a:rPr>
              <a:t>s </a:t>
            </a:r>
            <a:r>
              <a:rPr sz="800" spc="-5" dirty="0">
                <a:solidFill>
                  <a:srgbClr val="007FAC"/>
                </a:solidFill>
                <a:cs typeface="Calibri"/>
              </a:rPr>
              <a:t> </a:t>
            </a:r>
            <a:r>
              <a:rPr sz="800" spc="-10" dirty="0">
                <a:solidFill>
                  <a:srgbClr val="007FAC"/>
                </a:solidFill>
                <a:cs typeface="Calibri"/>
                <a:hlinkClick r:id="rId32"/>
              </a:rPr>
              <a:t>tumor</a:t>
            </a:r>
            <a:r>
              <a:rPr sz="800" spc="-5" dirty="0">
                <a:solidFill>
                  <a:srgbClr val="007FAC"/>
                </a:solidFill>
                <a:cs typeface="Calibri"/>
                <a:hlinkClick r:id="rId32"/>
              </a:rPr>
              <a:t> </a:t>
            </a:r>
            <a:r>
              <a:rPr sz="800" spc="-10" dirty="0">
                <a:solidFill>
                  <a:srgbClr val="007FAC"/>
                </a:solidFill>
                <a:cs typeface="Calibri"/>
                <a:hlinkClick r:id="rId32"/>
              </a:rPr>
              <a:t>of</a:t>
            </a:r>
            <a:r>
              <a:rPr sz="800" spc="-5" dirty="0">
                <a:solidFill>
                  <a:srgbClr val="007FAC"/>
                </a:solidFill>
                <a:cs typeface="Calibri"/>
                <a:hlinkClick r:id="rId32"/>
              </a:rPr>
              <a:t> </a:t>
            </a:r>
            <a:r>
              <a:rPr sz="800" spc="-10" dirty="0">
                <a:solidFill>
                  <a:srgbClr val="007FAC"/>
                </a:solidFill>
                <a:cs typeface="Calibri"/>
                <a:hlinkClick r:id="rId32"/>
              </a:rPr>
              <a:t>bone:</a:t>
            </a:r>
            <a:r>
              <a:rPr sz="800" spc="-5" dirty="0">
                <a:solidFill>
                  <a:srgbClr val="007FAC"/>
                </a:solidFill>
                <a:cs typeface="Calibri"/>
                <a:hlinkClick r:id="rId32"/>
              </a:rPr>
              <a:t> </a:t>
            </a:r>
            <a:r>
              <a:rPr sz="800" spc="-10" dirty="0">
                <a:solidFill>
                  <a:srgbClr val="007FAC"/>
                </a:solidFill>
                <a:cs typeface="Calibri"/>
                <a:hlinkClick r:id="rId32"/>
              </a:rPr>
              <a:t>analysis</a:t>
            </a:r>
            <a:r>
              <a:rPr sz="800" spc="-5" dirty="0">
                <a:solidFill>
                  <a:srgbClr val="007FAC"/>
                </a:solidFill>
                <a:cs typeface="Calibri"/>
                <a:hlinkClick r:id="rId32"/>
              </a:rPr>
              <a:t> </a:t>
            </a:r>
            <a:r>
              <a:rPr sz="800" spc="-10" dirty="0">
                <a:solidFill>
                  <a:srgbClr val="007FAC"/>
                </a:solidFill>
                <a:cs typeface="Calibri"/>
                <a:hlinkClick r:id="rId32"/>
              </a:rPr>
              <a:t>of</a:t>
            </a:r>
            <a:r>
              <a:rPr sz="800" spc="-5" dirty="0">
                <a:solidFill>
                  <a:srgbClr val="007FAC"/>
                </a:solidFill>
                <a:cs typeface="Calibri"/>
                <a:hlinkClick r:id="rId32"/>
              </a:rPr>
              <a:t> </a:t>
            </a:r>
            <a:r>
              <a:rPr sz="800" spc="-10" dirty="0">
                <a:solidFill>
                  <a:srgbClr val="007FAC"/>
                </a:solidFill>
                <a:cs typeface="Calibri"/>
                <a:hlinkClick r:id="rId32"/>
              </a:rPr>
              <a:t>975</a:t>
            </a:r>
            <a:r>
              <a:rPr sz="800" spc="-5" dirty="0">
                <a:solidFill>
                  <a:srgbClr val="007FAC"/>
                </a:solidFill>
                <a:cs typeface="Calibri"/>
                <a:hlinkClick r:id="rId32"/>
              </a:rPr>
              <a:t> </a:t>
            </a:r>
            <a:r>
              <a:rPr sz="800" spc="-10" dirty="0">
                <a:solidFill>
                  <a:srgbClr val="007FAC"/>
                </a:solidFill>
                <a:cs typeface="Calibri"/>
                <a:hlinkClick r:id="rId32"/>
              </a:rPr>
              <a:t>patients</a:t>
            </a:r>
            <a:r>
              <a:rPr sz="800" spc="-5" dirty="0">
                <a:solidFill>
                  <a:srgbClr val="007FAC"/>
                </a:solidFill>
                <a:cs typeface="Calibri"/>
                <a:hlinkClick r:id="rId32"/>
              </a:rPr>
              <a:t> </a:t>
            </a:r>
            <a:r>
              <a:rPr sz="800" spc="-10" dirty="0">
                <a:solidFill>
                  <a:srgbClr val="007FAC"/>
                </a:solidFill>
                <a:cs typeface="Calibri"/>
                <a:hlinkClick r:id="rId32"/>
              </a:rPr>
              <a:t>from</a:t>
            </a:r>
            <a:r>
              <a:rPr sz="800" spc="-5" dirty="0">
                <a:solidFill>
                  <a:srgbClr val="007FAC"/>
                </a:solidFill>
                <a:cs typeface="Calibri"/>
                <a:hlinkClick r:id="rId32"/>
              </a:rPr>
              <a:t> </a:t>
            </a:r>
            <a:r>
              <a:rPr sz="800" spc="-10" dirty="0">
                <a:solidFill>
                  <a:srgbClr val="007FAC"/>
                </a:solidFill>
                <a:cs typeface="Calibri"/>
                <a:hlinkClick r:id="rId32"/>
              </a:rPr>
              <a:t>the</a:t>
            </a:r>
            <a:r>
              <a:rPr sz="800" spc="-5" dirty="0">
                <a:solidFill>
                  <a:srgbClr val="007FAC"/>
                </a:solidFill>
                <a:cs typeface="Calibri"/>
                <a:hlinkClick r:id="rId32"/>
              </a:rPr>
              <a:t> </a:t>
            </a:r>
            <a:r>
              <a:rPr sz="800" spc="-10" dirty="0">
                <a:solidFill>
                  <a:srgbClr val="007FAC"/>
                </a:solidFill>
                <a:cs typeface="Calibri"/>
                <a:hlinkClick r:id="rId32"/>
              </a:rPr>
              <a:t>European</a:t>
            </a:r>
            <a:r>
              <a:rPr sz="800" spc="160" dirty="0">
                <a:solidFill>
                  <a:srgbClr val="007FAC"/>
                </a:solidFill>
                <a:cs typeface="Calibri"/>
                <a:hlinkClick r:id="rId32"/>
              </a:rPr>
              <a:t> </a:t>
            </a:r>
            <a:r>
              <a:rPr sz="800" spc="-10" dirty="0">
                <a:solidFill>
                  <a:srgbClr val="007FAC"/>
                </a:solidFill>
                <a:cs typeface="Calibri"/>
                <a:hlinkClick r:id="rId32"/>
              </a:rPr>
              <a:t>Inter- </a:t>
            </a:r>
            <a:r>
              <a:rPr sz="800" spc="-170" dirty="0">
                <a:solidFill>
                  <a:srgbClr val="007FAC"/>
                </a:solidFill>
                <a:cs typeface="Calibri"/>
              </a:rPr>
              <a:t> </a:t>
            </a:r>
            <a:r>
              <a:rPr sz="800" spc="-10" dirty="0">
                <a:solidFill>
                  <a:srgbClr val="007FAC"/>
                </a:solidFill>
                <a:cs typeface="Calibri"/>
                <a:hlinkClick r:id="rId32"/>
              </a:rPr>
              <a:t>group</a:t>
            </a:r>
            <a:r>
              <a:rPr sz="800" spc="-5" dirty="0">
                <a:solidFill>
                  <a:srgbClr val="007FAC"/>
                </a:solidFill>
                <a:cs typeface="Calibri"/>
                <a:hlinkClick r:id="rId32"/>
              </a:rPr>
              <a:t> </a:t>
            </a:r>
            <a:r>
              <a:rPr sz="800" spc="-10" dirty="0">
                <a:solidFill>
                  <a:srgbClr val="007FAC"/>
                </a:solidFill>
                <a:cs typeface="Calibri"/>
                <a:hlinkClick r:id="rId32"/>
              </a:rPr>
              <a:t>Cooperative</a:t>
            </a:r>
            <a:r>
              <a:rPr sz="800" spc="-5" dirty="0">
                <a:solidFill>
                  <a:srgbClr val="007FAC"/>
                </a:solidFill>
                <a:cs typeface="Calibri"/>
                <a:hlinkClick r:id="rId32"/>
              </a:rPr>
              <a:t> </a:t>
            </a:r>
            <a:r>
              <a:rPr sz="800" spc="-10" dirty="0">
                <a:solidFill>
                  <a:srgbClr val="007FAC"/>
                </a:solidFill>
                <a:cs typeface="Calibri"/>
                <a:hlinkClick r:id="rId32"/>
              </a:rPr>
              <a:t>Ewing</a:t>
            </a:r>
            <a:r>
              <a:rPr sz="800" spc="-10" dirty="0">
                <a:solidFill>
                  <a:srgbClr val="007FAC"/>
                </a:solidFill>
                <a:latin typeface="Arial MT"/>
                <a:cs typeface="Arial MT"/>
                <a:hlinkClick r:id="rId32"/>
              </a:rPr>
              <a:t>’</a:t>
            </a:r>
            <a:r>
              <a:rPr sz="800" spc="-10" dirty="0">
                <a:solidFill>
                  <a:srgbClr val="007FAC"/>
                </a:solidFill>
                <a:cs typeface="Calibri"/>
                <a:hlinkClick r:id="rId32"/>
              </a:rPr>
              <a:t>s</a:t>
            </a:r>
            <a:r>
              <a:rPr sz="800" spc="-5" dirty="0">
                <a:solidFill>
                  <a:srgbClr val="007FAC"/>
                </a:solidFill>
                <a:cs typeface="Calibri"/>
                <a:hlinkClick r:id="rId32"/>
              </a:rPr>
              <a:t> </a:t>
            </a:r>
            <a:r>
              <a:rPr sz="800" spc="-10" dirty="0">
                <a:solidFill>
                  <a:srgbClr val="007FAC"/>
                </a:solidFill>
                <a:cs typeface="Calibri"/>
                <a:hlinkClick r:id="rId32"/>
              </a:rPr>
              <a:t>Sarcoma</a:t>
            </a:r>
            <a:r>
              <a:rPr sz="800" spc="-5" dirty="0">
                <a:solidFill>
                  <a:srgbClr val="007FAC"/>
                </a:solidFill>
                <a:cs typeface="Calibri"/>
                <a:hlinkClick r:id="rId32"/>
              </a:rPr>
              <a:t> Study</a:t>
            </a:r>
            <a:r>
              <a:rPr sz="800" dirty="0">
                <a:solidFill>
                  <a:srgbClr val="007FAC"/>
                </a:solidFill>
                <a:cs typeface="Calibri"/>
                <a:hlinkClick r:id="rId32"/>
              </a:rPr>
              <a:t> </a:t>
            </a:r>
            <a:r>
              <a:rPr sz="800" spc="-10" dirty="0">
                <a:solidFill>
                  <a:srgbClr val="007FAC"/>
                </a:solidFill>
                <a:cs typeface="Calibri"/>
                <a:hlinkClick r:id="rId32"/>
              </a:rPr>
              <a:t>Group.</a:t>
            </a:r>
            <a:r>
              <a:rPr sz="800" spc="-5" dirty="0">
                <a:solidFill>
                  <a:srgbClr val="007FAC"/>
                </a:solidFill>
                <a:cs typeface="Calibri"/>
                <a:hlinkClick r:id="rId32"/>
              </a:rPr>
              <a:t> </a:t>
            </a:r>
            <a:r>
              <a:rPr sz="800" i="1" spc="-10" dirty="0">
                <a:solidFill>
                  <a:srgbClr val="007FAC"/>
                </a:solidFill>
                <a:cs typeface="Calibri"/>
                <a:hlinkClick r:id="rId32"/>
              </a:rPr>
              <a:t>J</a:t>
            </a:r>
            <a:r>
              <a:rPr sz="800" i="1" spc="-5" dirty="0">
                <a:solidFill>
                  <a:srgbClr val="007FAC"/>
                </a:solidFill>
                <a:cs typeface="Calibri"/>
                <a:hlinkClick r:id="rId32"/>
              </a:rPr>
              <a:t> Clin</a:t>
            </a:r>
            <a:r>
              <a:rPr sz="800" i="1" dirty="0">
                <a:solidFill>
                  <a:srgbClr val="007FAC"/>
                </a:solidFill>
                <a:cs typeface="Calibri"/>
                <a:hlinkClick r:id="rId32"/>
              </a:rPr>
              <a:t> </a:t>
            </a:r>
            <a:r>
              <a:rPr sz="800" i="1" spc="-10" dirty="0">
                <a:solidFill>
                  <a:srgbClr val="007FAC"/>
                </a:solidFill>
                <a:cs typeface="Calibri"/>
                <a:hlinkClick r:id="rId32"/>
              </a:rPr>
              <a:t>Oncol</a:t>
            </a:r>
            <a:r>
              <a:rPr sz="800" spc="-10" dirty="0">
                <a:solidFill>
                  <a:srgbClr val="007FAC"/>
                </a:solidFill>
                <a:cs typeface="Calibri"/>
                <a:hlinkClick r:id="rId32"/>
              </a:rPr>
              <a:t>. </a:t>
            </a:r>
            <a:r>
              <a:rPr sz="800" spc="-5" dirty="0">
                <a:solidFill>
                  <a:srgbClr val="007FAC"/>
                </a:solidFill>
                <a:cs typeface="Calibri"/>
              </a:rPr>
              <a:t> </a:t>
            </a:r>
            <a:r>
              <a:rPr sz="800" spc="-10" dirty="0">
                <a:solidFill>
                  <a:srgbClr val="007FAC"/>
                </a:solidFill>
                <a:cs typeface="Calibri"/>
                <a:hlinkClick r:id="rId32"/>
              </a:rPr>
              <a:t>2000;18(17):3108-3114</a:t>
            </a:r>
            <a:r>
              <a:rPr sz="800" spc="-10" dirty="0">
                <a:solidFill>
                  <a:prstClr val="black"/>
                </a:solidFill>
                <a:cs typeface="Calibri"/>
              </a:rPr>
              <a:t>.</a:t>
            </a:r>
            <a:endParaRPr sz="800">
              <a:solidFill>
                <a:prstClr val="black"/>
              </a:solidFill>
              <a:cs typeface="Calibri"/>
            </a:endParaRPr>
          </a:p>
          <a:p>
            <a:pPr marL="193040" marR="5080" indent="-180975" algn="just">
              <a:lnSpc>
                <a:spcPct val="103800"/>
              </a:lnSpc>
              <a:buFont typeface="Calibri"/>
              <a:buAutoNum type="arabicPeriod" startAt="51"/>
              <a:tabLst>
                <a:tab pos="193675" algn="l"/>
              </a:tabLst>
            </a:pPr>
            <a:r>
              <a:rPr sz="800" spc="-10" dirty="0">
                <a:solidFill>
                  <a:srgbClr val="007FAC"/>
                </a:solidFill>
                <a:cs typeface="Calibri"/>
                <a:hlinkClick r:id="rId33"/>
              </a:rPr>
              <a:t>Dirksen </a:t>
            </a:r>
            <a:r>
              <a:rPr sz="800" spc="-20" dirty="0">
                <a:solidFill>
                  <a:srgbClr val="007FAC"/>
                </a:solidFill>
                <a:cs typeface="Calibri"/>
                <a:hlinkClick r:id="rId33"/>
              </a:rPr>
              <a:t>U, </a:t>
            </a:r>
            <a:r>
              <a:rPr sz="800" spc="-10" dirty="0">
                <a:solidFill>
                  <a:srgbClr val="007FAC"/>
                </a:solidFill>
                <a:cs typeface="Calibri"/>
                <a:hlinkClick r:id="rId33"/>
              </a:rPr>
              <a:t>Brennan B, Le Deley MC, et </a:t>
            </a:r>
            <a:r>
              <a:rPr sz="800" spc="-5" dirty="0">
                <a:solidFill>
                  <a:srgbClr val="007FAC"/>
                </a:solidFill>
                <a:cs typeface="Calibri"/>
                <a:hlinkClick r:id="rId33"/>
              </a:rPr>
              <a:t>al. </a:t>
            </a:r>
            <a:r>
              <a:rPr sz="800" spc="-10" dirty="0">
                <a:solidFill>
                  <a:srgbClr val="007FAC"/>
                </a:solidFill>
                <a:cs typeface="Calibri"/>
                <a:hlinkClick r:id="rId33"/>
              </a:rPr>
              <a:t>High-dose chemotherapy </a:t>
            </a:r>
            <a:r>
              <a:rPr sz="800" spc="-5" dirty="0">
                <a:solidFill>
                  <a:srgbClr val="007FAC"/>
                </a:solidFill>
                <a:cs typeface="Calibri"/>
              </a:rPr>
              <a:t> </a:t>
            </a:r>
            <a:r>
              <a:rPr sz="800" spc="-10" dirty="0">
                <a:solidFill>
                  <a:srgbClr val="007FAC"/>
                </a:solidFill>
                <a:cs typeface="Calibri"/>
                <a:hlinkClick r:id="rId33"/>
              </a:rPr>
              <a:t>compared </a:t>
            </a:r>
            <a:r>
              <a:rPr sz="800" spc="-5" dirty="0">
                <a:solidFill>
                  <a:srgbClr val="007FAC"/>
                </a:solidFill>
                <a:cs typeface="Calibri"/>
                <a:hlinkClick r:id="rId33"/>
              </a:rPr>
              <a:t>with </a:t>
            </a:r>
            <a:r>
              <a:rPr sz="800" spc="-15" dirty="0">
                <a:solidFill>
                  <a:srgbClr val="007FAC"/>
                </a:solidFill>
                <a:cs typeface="Calibri"/>
                <a:hlinkClick r:id="rId33"/>
              </a:rPr>
              <a:t>standard </a:t>
            </a:r>
            <a:r>
              <a:rPr sz="800" spc="-10" dirty="0">
                <a:solidFill>
                  <a:srgbClr val="007FAC"/>
                </a:solidFill>
                <a:cs typeface="Calibri"/>
                <a:hlinkClick r:id="rId33"/>
              </a:rPr>
              <a:t>chemotherapy and </a:t>
            </a:r>
            <a:r>
              <a:rPr sz="800" spc="-5" dirty="0">
                <a:solidFill>
                  <a:srgbClr val="007FAC"/>
                </a:solidFill>
                <a:cs typeface="Calibri"/>
                <a:hlinkClick r:id="rId33"/>
              </a:rPr>
              <a:t>lung </a:t>
            </a:r>
            <a:r>
              <a:rPr sz="800" spc="-10" dirty="0">
                <a:solidFill>
                  <a:srgbClr val="007FAC"/>
                </a:solidFill>
                <a:cs typeface="Calibri"/>
                <a:hlinkClick r:id="rId33"/>
              </a:rPr>
              <a:t>radiation </a:t>
            </a:r>
            <a:r>
              <a:rPr sz="800" spc="-5" dirty="0">
                <a:solidFill>
                  <a:srgbClr val="007FAC"/>
                </a:solidFill>
                <a:cs typeface="Calibri"/>
                <a:hlinkClick r:id="rId33"/>
              </a:rPr>
              <a:t>in </a:t>
            </a:r>
            <a:r>
              <a:rPr sz="800" spc="-10" dirty="0">
                <a:solidFill>
                  <a:srgbClr val="007FAC"/>
                </a:solidFill>
                <a:cs typeface="Calibri"/>
                <a:hlinkClick r:id="rId33"/>
              </a:rPr>
              <a:t>Ewing </a:t>
            </a:r>
            <a:r>
              <a:rPr sz="800" spc="-5" dirty="0">
                <a:solidFill>
                  <a:srgbClr val="007FAC"/>
                </a:solidFill>
                <a:cs typeface="Calibri"/>
              </a:rPr>
              <a:t> </a:t>
            </a:r>
            <a:r>
              <a:rPr sz="800" spc="-10" dirty="0">
                <a:solidFill>
                  <a:srgbClr val="007FAC"/>
                </a:solidFill>
                <a:cs typeface="Calibri"/>
                <a:hlinkClick r:id="rId33"/>
              </a:rPr>
              <a:t>Sarcoma </a:t>
            </a:r>
            <a:r>
              <a:rPr sz="800" spc="-5" dirty="0">
                <a:solidFill>
                  <a:srgbClr val="007FAC"/>
                </a:solidFill>
                <a:cs typeface="Calibri"/>
                <a:hlinkClick r:id="rId33"/>
              </a:rPr>
              <a:t>with </a:t>
            </a:r>
            <a:r>
              <a:rPr sz="800" spc="-10" dirty="0">
                <a:solidFill>
                  <a:srgbClr val="007FAC"/>
                </a:solidFill>
                <a:cs typeface="Calibri"/>
                <a:hlinkClick r:id="rId33"/>
              </a:rPr>
              <a:t>pulmonary </a:t>
            </a:r>
            <a:r>
              <a:rPr sz="800" spc="-15" dirty="0">
                <a:solidFill>
                  <a:srgbClr val="007FAC"/>
                </a:solidFill>
                <a:cs typeface="Calibri"/>
                <a:hlinkClick r:id="rId33"/>
              </a:rPr>
              <a:t>metastases: </a:t>
            </a:r>
            <a:r>
              <a:rPr sz="800" spc="-10" dirty="0">
                <a:solidFill>
                  <a:srgbClr val="007FAC"/>
                </a:solidFill>
                <a:cs typeface="Calibri"/>
                <a:hlinkClick r:id="rId33"/>
              </a:rPr>
              <a:t>results of the European Ewing </a:t>
            </a:r>
            <a:r>
              <a:rPr sz="800" spc="-5" dirty="0">
                <a:solidFill>
                  <a:srgbClr val="007FAC"/>
                </a:solidFill>
                <a:cs typeface="Calibri"/>
              </a:rPr>
              <a:t> </a:t>
            </a:r>
            <a:r>
              <a:rPr sz="800" spc="-15" dirty="0">
                <a:solidFill>
                  <a:srgbClr val="007FAC"/>
                </a:solidFill>
                <a:cs typeface="Calibri"/>
                <a:hlinkClick r:id="rId33"/>
              </a:rPr>
              <a:t>Tumour Working </a:t>
            </a:r>
            <a:r>
              <a:rPr sz="800" spc="-5" dirty="0">
                <a:solidFill>
                  <a:srgbClr val="007FAC"/>
                </a:solidFill>
                <a:cs typeface="Calibri"/>
                <a:hlinkClick r:id="rId33"/>
              </a:rPr>
              <a:t>Initiative </a:t>
            </a:r>
            <a:r>
              <a:rPr sz="800" spc="-10" dirty="0">
                <a:solidFill>
                  <a:srgbClr val="007FAC"/>
                </a:solidFill>
                <a:cs typeface="Calibri"/>
                <a:hlinkClick r:id="rId33"/>
              </a:rPr>
              <a:t>of National Groups, 99 </a:t>
            </a:r>
            <a:r>
              <a:rPr sz="800" spc="-15" dirty="0">
                <a:solidFill>
                  <a:srgbClr val="007FAC"/>
                </a:solidFill>
                <a:cs typeface="Calibri"/>
                <a:hlinkClick r:id="rId33"/>
              </a:rPr>
              <a:t>Trial </a:t>
            </a:r>
            <a:r>
              <a:rPr sz="800" spc="-10" dirty="0">
                <a:solidFill>
                  <a:srgbClr val="007FAC"/>
                </a:solidFill>
                <a:cs typeface="Calibri"/>
                <a:hlinkClick r:id="rId33"/>
              </a:rPr>
              <a:t>and EWING </a:t>
            </a:r>
            <a:r>
              <a:rPr sz="800" spc="-5" dirty="0">
                <a:solidFill>
                  <a:srgbClr val="007FAC"/>
                </a:solidFill>
                <a:cs typeface="Calibri"/>
              </a:rPr>
              <a:t> </a:t>
            </a:r>
            <a:r>
              <a:rPr sz="800" spc="-10" dirty="0">
                <a:solidFill>
                  <a:srgbClr val="007FAC"/>
                </a:solidFill>
                <a:cs typeface="Calibri"/>
                <a:hlinkClick r:id="rId33"/>
              </a:rPr>
              <a:t>2008.</a:t>
            </a:r>
            <a:r>
              <a:rPr sz="800" spc="75" dirty="0">
                <a:solidFill>
                  <a:srgbClr val="007FAC"/>
                </a:solidFill>
                <a:cs typeface="Calibri"/>
                <a:hlinkClick r:id="rId33"/>
              </a:rPr>
              <a:t> </a:t>
            </a:r>
            <a:r>
              <a:rPr sz="800" i="1" spc="-10" dirty="0">
                <a:solidFill>
                  <a:srgbClr val="007FAC"/>
                </a:solidFill>
                <a:cs typeface="Calibri"/>
                <a:hlinkClick r:id="rId33"/>
              </a:rPr>
              <a:t>J</a:t>
            </a:r>
            <a:r>
              <a:rPr sz="800" i="1" spc="80" dirty="0">
                <a:solidFill>
                  <a:srgbClr val="007FAC"/>
                </a:solidFill>
                <a:cs typeface="Calibri"/>
                <a:hlinkClick r:id="rId33"/>
              </a:rPr>
              <a:t> </a:t>
            </a:r>
            <a:r>
              <a:rPr sz="800" i="1" spc="-5" dirty="0">
                <a:solidFill>
                  <a:srgbClr val="007FAC"/>
                </a:solidFill>
                <a:cs typeface="Calibri"/>
                <a:hlinkClick r:id="rId33"/>
              </a:rPr>
              <a:t>Clin</a:t>
            </a:r>
            <a:r>
              <a:rPr sz="800" i="1" spc="75" dirty="0">
                <a:solidFill>
                  <a:srgbClr val="007FAC"/>
                </a:solidFill>
                <a:cs typeface="Calibri"/>
                <a:hlinkClick r:id="rId33"/>
              </a:rPr>
              <a:t> </a:t>
            </a:r>
            <a:r>
              <a:rPr sz="800" i="1" spc="-10" dirty="0">
                <a:solidFill>
                  <a:srgbClr val="007FAC"/>
                </a:solidFill>
                <a:cs typeface="Calibri"/>
                <a:hlinkClick r:id="rId33"/>
              </a:rPr>
              <a:t>Oncol</a:t>
            </a:r>
            <a:r>
              <a:rPr sz="800" spc="-10" dirty="0">
                <a:solidFill>
                  <a:srgbClr val="007FAC"/>
                </a:solidFill>
                <a:cs typeface="Calibri"/>
                <a:hlinkClick r:id="rId33"/>
              </a:rPr>
              <a:t>.</a:t>
            </a:r>
            <a:r>
              <a:rPr sz="800" spc="75" dirty="0">
                <a:solidFill>
                  <a:srgbClr val="007FAC"/>
                </a:solidFill>
                <a:cs typeface="Calibri"/>
                <a:hlinkClick r:id="rId33"/>
              </a:rPr>
              <a:t> </a:t>
            </a:r>
            <a:r>
              <a:rPr sz="800" spc="-10" dirty="0">
                <a:solidFill>
                  <a:srgbClr val="007FAC"/>
                </a:solidFill>
                <a:cs typeface="Calibri"/>
                <a:hlinkClick r:id="rId33"/>
              </a:rPr>
              <a:t>2019;37(34):3192-3202</a:t>
            </a:r>
            <a:r>
              <a:rPr sz="800" spc="-10" dirty="0">
                <a:solidFill>
                  <a:prstClr val="black"/>
                </a:solidFill>
                <a:cs typeface="Calibri"/>
              </a:rPr>
              <a:t>.</a:t>
            </a:r>
            <a:endParaRPr sz="800">
              <a:solidFill>
                <a:prstClr val="black"/>
              </a:solidFill>
              <a:cs typeface="Calibri"/>
            </a:endParaRPr>
          </a:p>
          <a:p>
            <a:pPr marL="193040" marR="5080" indent="-180975" algn="just">
              <a:lnSpc>
                <a:spcPts val="1000"/>
              </a:lnSpc>
              <a:spcBef>
                <a:spcPts val="30"/>
              </a:spcBef>
              <a:buFont typeface="Calibri"/>
              <a:buAutoNum type="arabicPeriod" startAt="51"/>
              <a:tabLst>
                <a:tab pos="193675" algn="l"/>
              </a:tabLst>
            </a:pPr>
            <a:r>
              <a:rPr sz="800" spc="-10" dirty="0">
                <a:solidFill>
                  <a:srgbClr val="007FAC"/>
                </a:solidFill>
                <a:cs typeface="Calibri"/>
                <a:hlinkClick r:id="rId34"/>
              </a:rPr>
              <a:t>Le Deley MC, Delattre O, Schaefer KL, et </a:t>
            </a:r>
            <a:r>
              <a:rPr sz="800" spc="-5" dirty="0">
                <a:solidFill>
                  <a:srgbClr val="007FAC"/>
                </a:solidFill>
                <a:cs typeface="Calibri"/>
                <a:hlinkClick r:id="rId34"/>
              </a:rPr>
              <a:t>al. </a:t>
            </a:r>
            <a:r>
              <a:rPr sz="800" spc="-10" dirty="0">
                <a:solidFill>
                  <a:srgbClr val="007FAC"/>
                </a:solidFill>
                <a:cs typeface="Calibri"/>
                <a:hlinkClick r:id="rId34"/>
              </a:rPr>
              <a:t>Impact of EWS-ETS </a:t>
            </a:r>
            <a:r>
              <a:rPr sz="800" spc="-5" dirty="0">
                <a:solidFill>
                  <a:srgbClr val="007FAC"/>
                </a:solidFill>
                <a:cs typeface="Calibri"/>
                <a:hlinkClick r:id="rId34"/>
              </a:rPr>
              <a:t>fusion </a:t>
            </a:r>
            <a:r>
              <a:rPr sz="800" dirty="0">
                <a:solidFill>
                  <a:srgbClr val="007FAC"/>
                </a:solidFill>
                <a:cs typeface="Calibri"/>
              </a:rPr>
              <a:t> </a:t>
            </a:r>
            <a:r>
              <a:rPr sz="800" spc="-10" dirty="0">
                <a:solidFill>
                  <a:srgbClr val="007FAC"/>
                </a:solidFill>
                <a:cs typeface="Calibri"/>
                <a:hlinkClick r:id="rId34"/>
              </a:rPr>
              <a:t>type</a:t>
            </a:r>
            <a:r>
              <a:rPr sz="800" spc="80" dirty="0">
                <a:solidFill>
                  <a:srgbClr val="007FAC"/>
                </a:solidFill>
                <a:cs typeface="Calibri"/>
                <a:hlinkClick r:id="rId34"/>
              </a:rPr>
              <a:t> </a:t>
            </a:r>
            <a:r>
              <a:rPr sz="800" spc="-10" dirty="0">
                <a:solidFill>
                  <a:srgbClr val="007FAC"/>
                </a:solidFill>
                <a:cs typeface="Calibri"/>
                <a:hlinkClick r:id="rId34"/>
              </a:rPr>
              <a:t>on</a:t>
            </a:r>
            <a:r>
              <a:rPr sz="800" spc="80" dirty="0">
                <a:solidFill>
                  <a:srgbClr val="007FAC"/>
                </a:solidFill>
                <a:cs typeface="Calibri"/>
                <a:hlinkClick r:id="rId34"/>
              </a:rPr>
              <a:t> </a:t>
            </a:r>
            <a:r>
              <a:rPr sz="800" spc="-10" dirty="0">
                <a:solidFill>
                  <a:srgbClr val="007FAC"/>
                </a:solidFill>
                <a:cs typeface="Calibri"/>
                <a:hlinkClick r:id="rId34"/>
              </a:rPr>
              <a:t>disease</a:t>
            </a:r>
            <a:r>
              <a:rPr sz="800" spc="80" dirty="0">
                <a:solidFill>
                  <a:srgbClr val="007FAC"/>
                </a:solidFill>
                <a:cs typeface="Calibri"/>
                <a:hlinkClick r:id="rId34"/>
              </a:rPr>
              <a:t> </a:t>
            </a:r>
            <a:r>
              <a:rPr sz="800" spc="-10" dirty="0">
                <a:solidFill>
                  <a:srgbClr val="007FAC"/>
                </a:solidFill>
                <a:cs typeface="Calibri"/>
                <a:hlinkClick r:id="rId34"/>
              </a:rPr>
              <a:t>progression</a:t>
            </a:r>
            <a:r>
              <a:rPr sz="800" spc="80" dirty="0">
                <a:solidFill>
                  <a:srgbClr val="007FAC"/>
                </a:solidFill>
                <a:cs typeface="Calibri"/>
                <a:hlinkClick r:id="rId34"/>
              </a:rPr>
              <a:t> </a:t>
            </a:r>
            <a:r>
              <a:rPr sz="800" spc="-5" dirty="0">
                <a:solidFill>
                  <a:srgbClr val="007FAC"/>
                </a:solidFill>
                <a:cs typeface="Calibri"/>
                <a:hlinkClick r:id="rId34"/>
              </a:rPr>
              <a:t>in</a:t>
            </a:r>
            <a:r>
              <a:rPr sz="800" spc="80" dirty="0">
                <a:solidFill>
                  <a:srgbClr val="007FAC"/>
                </a:solidFill>
                <a:cs typeface="Calibri"/>
                <a:hlinkClick r:id="rId34"/>
              </a:rPr>
              <a:t> </a:t>
            </a:r>
            <a:r>
              <a:rPr sz="800" spc="-10" dirty="0">
                <a:solidFill>
                  <a:srgbClr val="007FAC"/>
                </a:solidFill>
                <a:cs typeface="Calibri"/>
                <a:hlinkClick r:id="rId34"/>
              </a:rPr>
              <a:t>Ewing</a:t>
            </a:r>
            <a:r>
              <a:rPr sz="800" spc="-10" dirty="0">
                <a:solidFill>
                  <a:srgbClr val="007FAC"/>
                </a:solidFill>
                <a:latin typeface="Arial MT"/>
                <a:cs typeface="Arial MT"/>
                <a:hlinkClick r:id="rId34"/>
              </a:rPr>
              <a:t>’</a:t>
            </a:r>
            <a:r>
              <a:rPr sz="800" spc="-10" dirty="0">
                <a:solidFill>
                  <a:srgbClr val="007FAC"/>
                </a:solidFill>
                <a:cs typeface="Calibri"/>
                <a:hlinkClick r:id="rId34"/>
              </a:rPr>
              <a:t>s</a:t>
            </a:r>
            <a:r>
              <a:rPr sz="800" spc="80" dirty="0">
                <a:solidFill>
                  <a:srgbClr val="007FAC"/>
                </a:solidFill>
                <a:cs typeface="Calibri"/>
                <a:hlinkClick r:id="rId34"/>
              </a:rPr>
              <a:t> </a:t>
            </a:r>
            <a:r>
              <a:rPr sz="800" spc="-10" dirty="0">
                <a:solidFill>
                  <a:srgbClr val="007FAC"/>
                </a:solidFill>
                <a:cs typeface="Calibri"/>
                <a:hlinkClick r:id="rId34"/>
              </a:rPr>
              <a:t>sarcoma/peripheral</a:t>
            </a:r>
            <a:r>
              <a:rPr sz="800" spc="70" dirty="0">
                <a:solidFill>
                  <a:srgbClr val="007FAC"/>
                </a:solidFill>
                <a:cs typeface="Calibri"/>
                <a:hlinkClick r:id="rId34"/>
              </a:rPr>
              <a:t> </a:t>
            </a:r>
            <a:r>
              <a:rPr sz="800" spc="-5" dirty="0">
                <a:solidFill>
                  <a:srgbClr val="007FAC"/>
                </a:solidFill>
                <a:cs typeface="Calibri"/>
                <a:hlinkClick r:id="rId34"/>
              </a:rPr>
              <a:t>primitive</a:t>
            </a:r>
            <a:endParaRPr sz="800">
              <a:solidFill>
                <a:prstClr val="black"/>
              </a:solidFill>
              <a:cs typeface="Calibri"/>
            </a:endParaRPr>
          </a:p>
          <a:p>
            <a:pPr marL="193040" marR="5080" algn="just">
              <a:lnSpc>
                <a:spcPts val="990"/>
              </a:lnSpc>
              <a:spcBef>
                <a:spcPts val="5"/>
              </a:spcBef>
            </a:pPr>
            <a:r>
              <a:rPr sz="800" spc="-10" dirty="0">
                <a:solidFill>
                  <a:srgbClr val="007FAC"/>
                </a:solidFill>
                <a:cs typeface="Calibri"/>
                <a:hlinkClick r:id="rId34"/>
              </a:rPr>
              <a:t>neuroectodermal</a:t>
            </a:r>
            <a:r>
              <a:rPr sz="800" spc="-5" dirty="0">
                <a:solidFill>
                  <a:srgbClr val="007FAC"/>
                </a:solidFill>
                <a:cs typeface="Calibri"/>
                <a:hlinkClick r:id="rId34"/>
              </a:rPr>
              <a:t> </a:t>
            </a:r>
            <a:r>
              <a:rPr sz="800" spc="-10" dirty="0">
                <a:solidFill>
                  <a:srgbClr val="007FAC"/>
                </a:solidFill>
                <a:cs typeface="Calibri"/>
                <a:hlinkClick r:id="rId34"/>
              </a:rPr>
              <a:t>tumor:</a:t>
            </a:r>
            <a:r>
              <a:rPr sz="800" spc="-5" dirty="0">
                <a:solidFill>
                  <a:srgbClr val="007FAC"/>
                </a:solidFill>
                <a:cs typeface="Calibri"/>
                <a:hlinkClick r:id="rId34"/>
              </a:rPr>
              <a:t> </a:t>
            </a:r>
            <a:r>
              <a:rPr sz="800" spc="-10" dirty="0">
                <a:solidFill>
                  <a:srgbClr val="007FAC"/>
                </a:solidFill>
                <a:cs typeface="Calibri"/>
                <a:hlinkClick r:id="rId34"/>
              </a:rPr>
              <a:t>prospective</a:t>
            </a:r>
            <a:r>
              <a:rPr sz="800" spc="-5" dirty="0">
                <a:solidFill>
                  <a:srgbClr val="007FAC"/>
                </a:solidFill>
                <a:cs typeface="Calibri"/>
                <a:hlinkClick r:id="rId34"/>
              </a:rPr>
              <a:t> </a:t>
            </a:r>
            <a:r>
              <a:rPr sz="800" spc="-10" dirty="0">
                <a:solidFill>
                  <a:srgbClr val="007FAC"/>
                </a:solidFill>
                <a:cs typeface="Calibri"/>
                <a:hlinkClick r:id="rId34"/>
              </a:rPr>
              <a:t>results</a:t>
            </a:r>
            <a:r>
              <a:rPr sz="800" spc="-5" dirty="0">
                <a:solidFill>
                  <a:srgbClr val="007FAC"/>
                </a:solidFill>
                <a:cs typeface="Calibri"/>
                <a:hlinkClick r:id="rId34"/>
              </a:rPr>
              <a:t> </a:t>
            </a:r>
            <a:r>
              <a:rPr sz="800" spc="-10" dirty="0">
                <a:solidFill>
                  <a:srgbClr val="007FAC"/>
                </a:solidFill>
                <a:cs typeface="Calibri"/>
                <a:hlinkClick r:id="rId34"/>
              </a:rPr>
              <a:t>from</a:t>
            </a:r>
            <a:r>
              <a:rPr sz="800" spc="-5" dirty="0">
                <a:solidFill>
                  <a:srgbClr val="007FAC"/>
                </a:solidFill>
                <a:cs typeface="Calibri"/>
                <a:hlinkClick r:id="rId34"/>
              </a:rPr>
              <a:t> </a:t>
            </a:r>
            <a:r>
              <a:rPr sz="800" spc="-10" dirty="0">
                <a:solidFill>
                  <a:srgbClr val="007FAC"/>
                </a:solidFill>
                <a:cs typeface="Calibri"/>
                <a:hlinkClick r:id="rId34"/>
              </a:rPr>
              <a:t>the</a:t>
            </a:r>
            <a:r>
              <a:rPr sz="800" spc="-5" dirty="0">
                <a:solidFill>
                  <a:srgbClr val="007FAC"/>
                </a:solidFill>
                <a:cs typeface="Calibri"/>
                <a:hlinkClick r:id="rId34"/>
              </a:rPr>
              <a:t> </a:t>
            </a:r>
            <a:r>
              <a:rPr sz="800" spc="-10" dirty="0">
                <a:solidFill>
                  <a:srgbClr val="007FAC"/>
                </a:solidFill>
                <a:cs typeface="Calibri"/>
                <a:hlinkClick r:id="rId34"/>
              </a:rPr>
              <a:t>cooperative </a:t>
            </a:r>
            <a:r>
              <a:rPr sz="800" spc="-5" dirty="0">
                <a:solidFill>
                  <a:srgbClr val="007FAC"/>
                </a:solidFill>
                <a:cs typeface="Calibri"/>
              </a:rPr>
              <a:t> </a:t>
            </a:r>
            <a:r>
              <a:rPr sz="800" spc="-20" dirty="0">
                <a:solidFill>
                  <a:srgbClr val="007FAC"/>
                </a:solidFill>
                <a:cs typeface="Calibri"/>
                <a:hlinkClick r:id="rId34"/>
              </a:rPr>
              <a:t>Euro-E.W.I.N.G.</a:t>
            </a:r>
            <a:r>
              <a:rPr sz="800" spc="70" dirty="0">
                <a:solidFill>
                  <a:srgbClr val="007FAC"/>
                </a:solidFill>
                <a:cs typeface="Calibri"/>
                <a:hlinkClick r:id="rId34"/>
              </a:rPr>
              <a:t> </a:t>
            </a:r>
            <a:r>
              <a:rPr sz="800" spc="-10" dirty="0">
                <a:solidFill>
                  <a:srgbClr val="007FAC"/>
                </a:solidFill>
                <a:cs typeface="Calibri"/>
                <a:hlinkClick r:id="rId34"/>
              </a:rPr>
              <a:t>99</a:t>
            </a:r>
            <a:r>
              <a:rPr sz="800" spc="90" dirty="0">
                <a:solidFill>
                  <a:srgbClr val="007FAC"/>
                </a:solidFill>
                <a:cs typeface="Calibri"/>
                <a:hlinkClick r:id="rId34"/>
              </a:rPr>
              <a:t> </a:t>
            </a:r>
            <a:r>
              <a:rPr sz="800" spc="-5" dirty="0">
                <a:solidFill>
                  <a:srgbClr val="007FAC"/>
                </a:solidFill>
                <a:cs typeface="Calibri"/>
                <a:hlinkClick r:id="rId34"/>
              </a:rPr>
              <a:t>trial.</a:t>
            </a:r>
            <a:r>
              <a:rPr sz="800" spc="80" dirty="0">
                <a:solidFill>
                  <a:srgbClr val="007FAC"/>
                </a:solidFill>
                <a:cs typeface="Calibri"/>
                <a:hlinkClick r:id="rId34"/>
              </a:rPr>
              <a:t> </a:t>
            </a:r>
            <a:r>
              <a:rPr sz="800" i="1" spc="-10" dirty="0">
                <a:solidFill>
                  <a:srgbClr val="007FAC"/>
                </a:solidFill>
                <a:cs typeface="Calibri"/>
                <a:hlinkClick r:id="rId34"/>
              </a:rPr>
              <a:t>J</a:t>
            </a:r>
            <a:r>
              <a:rPr sz="800" i="1" spc="85" dirty="0">
                <a:solidFill>
                  <a:srgbClr val="007FAC"/>
                </a:solidFill>
                <a:cs typeface="Calibri"/>
                <a:hlinkClick r:id="rId34"/>
              </a:rPr>
              <a:t> </a:t>
            </a:r>
            <a:r>
              <a:rPr sz="800" i="1" spc="-5" dirty="0">
                <a:solidFill>
                  <a:srgbClr val="007FAC"/>
                </a:solidFill>
                <a:cs typeface="Calibri"/>
                <a:hlinkClick r:id="rId34"/>
              </a:rPr>
              <a:t>Clin</a:t>
            </a:r>
            <a:r>
              <a:rPr sz="800" i="1" spc="80" dirty="0">
                <a:solidFill>
                  <a:srgbClr val="007FAC"/>
                </a:solidFill>
                <a:cs typeface="Calibri"/>
                <a:hlinkClick r:id="rId34"/>
              </a:rPr>
              <a:t> </a:t>
            </a:r>
            <a:r>
              <a:rPr sz="800" i="1" spc="-10" dirty="0">
                <a:solidFill>
                  <a:srgbClr val="007FAC"/>
                </a:solidFill>
                <a:cs typeface="Calibri"/>
                <a:hlinkClick r:id="rId34"/>
              </a:rPr>
              <a:t>Oncol</a:t>
            </a:r>
            <a:r>
              <a:rPr sz="800" spc="-10" dirty="0">
                <a:solidFill>
                  <a:srgbClr val="007FAC"/>
                </a:solidFill>
                <a:cs typeface="Calibri"/>
                <a:hlinkClick r:id="rId34"/>
              </a:rPr>
              <a:t>.</a:t>
            </a:r>
            <a:r>
              <a:rPr sz="800" spc="80" dirty="0">
                <a:solidFill>
                  <a:srgbClr val="007FAC"/>
                </a:solidFill>
                <a:cs typeface="Calibri"/>
                <a:hlinkClick r:id="rId34"/>
              </a:rPr>
              <a:t> </a:t>
            </a:r>
            <a:r>
              <a:rPr sz="800" spc="-10" dirty="0">
                <a:solidFill>
                  <a:srgbClr val="007FAC"/>
                </a:solidFill>
                <a:cs typeface="Calibri"/>
                <a:hlinkClick r:id="rId34"/>
              </a:rPr>
              <a:t>2010;28(12):1982-1988</a:t>
            </a:r>
            <a:r>
              <a:rPr sz="800" spc="-10" dirty="0">
                <a:solidFill>
                  <a:prstClr val="black"/>
                </a:solidFill>
                <a:cs typeface="Calibri"/>
              </a:rPr>
              <a:t>.</a:t>
            </a:r>
            <a:endParaRPr sz="800">
              <a:solidFill>
                <a:prstClr val="black"/>
              </a:solidFill>
              <a:cs typeface="Calibri"/>
            </a:endParaRPr>
          </a:p>
          <a:p>
            <a:pPr marL="193040" marR="5080" indent="-180975" algn="just">
              <a:lnSpc>
                <a:spcPts val="1000"/>
              </a:lnSpc>
              <a:buFont typeface="Calibri"/>
              <a:buAutoNum type="arabicPeriod" startAt="55"/>
              <a:tabLst>
                <a:tab pos="191135" algn="l"/>
              </a:tabLst>
            </a:pPr>
            <a:r>
              <a:rPr sz="800" spc="-10" dirty="0">
                <a:solidFill>
                  <a:srgbClr val="007FAC"/>
                </a:solidFill>
                <a:cs typeface="Calibri"/>
                <a:hlinkClick r:id="rId35"/>
              </a:rPr>
              <a:t>van Doorninck JA, </a:t>
            </a:r>
            <a:r>
              <a:rPr sz="800" spc="-5" dirty="0">
                <a:solidFill>
                  <a:srgbClr val="007FAC"/>
                </a:solidFill>
                <a:cs typeface="Calibri"/>
                <a:hlinkClick r:id="rId35"/>
              </a:rPr>
              <a:t>Ji </a:t>
            </a:r>
            <a:r>
              <a:rPr sz="800" spc="-10" dirty="0">
                <a:solidFill>
                  <a:srgbClr val="007FAC"/>
                </a:solidFill>
                <a:cs typeface="Calibri"/>
                <a:hlinkClick r:id="rId35"/>
              </a:rPr>
              <a:t>L, Schaub B, et </a:t>
            </a:r>
            <a:r>
              <a:rPr sz="800" spc="-5" dirty="0">
                <a:solidFill>
                  <a:srgbClr val="007FAC"/>
                </a:solidFill>
                <a:cs typeface="Calibri"/>
                <a:hlinkClick r:id="rId35"/>
              </a:rPr>
              <a:t>al. </a:t>
            </a:r>
            <a:r>
              <a:rPr sz="800" spc="-10" dirty="0">
                <a:solidFill>
                  <a:srgbClr val="007FAC"/>
                </a:solidFill>
                <a:cs typeface="Calibri"/>
                <a:hlinkClick r:id="rId35"/>
              </a:rPr>
              <a:t>Current treatment protocols </a:t>
            </a:r>
            <a:r>
              <a:rPr sz="800" spc="-5" dirty="0">
                <a:solidFill>
                  <a:srgbClr val="007FAC"/>
                </a:solidFill>
                <a:cs typeface="Calibri"/>
              </a:rPr>
              <a:t> </a:t>
            </a:r>
            <a:r>
              <a:rPr sz="800" spc="-15" dirty="0">
                <a:solidFill>
                  <a:srgbClr val="007FAC"/>
                </a:solidFill>
                <a:cs typeface="Calibri"/>
                <a:hlinkClick r:id="rId35"/>
              </a:rPr>
              <a:t>have</a:t>
            </a:r>
            <a:r>
              <a:rPr sz="800" spc="60" dirty="0">
                <a:solidFill>
                  <a:srgbClr val="007FAC"/>
                </a:solidFill>
                <a:cs typeface="Calibri"/>
                <a:hlinkClick r:id="rId35"/>
              </a:rPr>
              <a:t> </a:t>
            </a:r>
            <a:r>
              <a:rPr sz="800" spc="-10" dirty="0">
                <a:solidFill>
                  <a:srgbClr val="007FAC"/>
                </a:solidFill>
                <a:cs typeface="Calibri"/>
                <a:hlinkClick r:id="rId35"/>
              </a:rPr>
              <a:t>eliminated</a:t>
            </a:r>
            <a:r>
              <a:rPr sz="800" spc="60" dirty="0">
                <a:solidFill>
                  <a:srgbClr val="007FAC"/>
                </a:solidFill>
                <a:cs typeface="Calibri"/>
                <a:hlinkClick r:id="rId35"/>
              </a:rPr>
              <a:t> </a:t>
            </a:r>
            <a:r>
              <a:rPr sz="800" spc="-10" dirty="0">
                <a:solidFill>
                  <a:srgbClr val="007FAC"/>
                </a:solidFill>
                <a:cs typeface="Calibri"/>
                <a:hlinkClick r:id="rId35"/>
              </a:rPr>
              <a:t>the</a:t>
            </a:r>
            <a:r>
              <a:rPr sz="800" spc="60" dirty="0">
                <a:solidFill>
                  <a:srgbClr val="007FAC"/>
                </a:solidFill>
                <a:cs typeface="Calibri"/>
                <a:hlinkClick r:id="rId35"/>
              </a:rPr>
              <a:t> </a:t>
            </a:r>
            <a:r>
              <a:rPr sz="800" spc="-10" dirty="0">
                <a:solidFill>
                  <a:srgbClr val="007FAC"/>
                </a:solidFill>
                <a:cs typeface="Calibri"/>
                <a:hlinkClick r:id="rId35"/>
              </a:rPr>
              <a:t>prognostic</a:t>
            </a:r>
            <a:r>
              <a:rPr sz="800" spc="60" dirty="0">
                <a:solidFill>
                  <a:srgbClr val="007FAC"/>
                </a:solidFill>
                <a:cs typeface="Calibri"/>
                <a:hlinkClick r:id="rId35"/>
              </a:rPr>
              <a:t> </a:t>
            </a:r>
            <a:r>
              <a:rPr sz="800" spc="-10" dirty="0">
                <a:solidFill>
                  <a:srgbClr val="007FAC"/>
                </a:solidFill>
                <a:cs typeface="Calibri"/>
                <a:hlinkClick r:id="rId35"/>
              </a:rPr>
              <a:t>advantage</a:t>
            </a:r>
            <a:r>
              <a:rPr sz="800" spc="65" dirty="0">
                <a:solidFill>
                  <a:srgbClr val="007FAC"/>
                </a:solidFill>
                <a:cs typeface="Calibri"/>
                <a:hlinkClick r:id="rId35"/>
              </a:rPr>
              <a:t> </a:t>
            </a:r>
            <a:r>
              <a:rPr sz="800" spc="-10" dirty="0">
                <a:solidFill>
                  <a:srgbClr val="007FAC"/>
                </a:solidFill>
                <a:cs typeface="Calibri"/>
                <a:hlinkClick r:id="rId35"/>
              </a:rPr>
              <a:t>of</a:t>
            </a:r>
            <a:r>
              <a:rPr sz="800" spc="55" dirty="0">
                <a:solidFill>
                  <a:srgbClr val="007FAC"/>
                </a:solidFill>
                <a:cs typeface="Calibri"/>
                <a:hlinkClick r:id="rId35"/>
              </a:rPr>
              <a:t> </a:t>
            </a:r>
            <a:r>
              <a:rPr sz="800" spc="-10" dirty="0">
                <a:solidFill>
                  <a:srgbClr val="007FAC"/>
                </a:solidFill>
                <a:cs typeface="Calibri"/>
                <a:hlinkClick r:id="rId35"/>
              </a:rPr>
              <a:t>type</a:t>
            </a:r>
            <a:r>
              <a:rPr sz="800" spc="60" dirty="0">
                <a:solidFill>
                  <a:srgbClr val="007FAC"/>
                </a:solidFill>
                <a:cs typeface="Calibri"/>
                <a:hlinkClick r:id="rId35"/>
              </a:rPr>
              <a:t> </a:t>
            </a:r>
            <a:r>
              <a:rPr sz="800" spc="-10" dirty="0">
                <a:solidFill>
                  <a:srgbClr val="007FAC"/>
                </a:solidFill>
                <a:cs typeface="Calibri"/>
                <a:hlinkClick r:id="rId35"/>
              </a:rPr>
              <a:t>1</a:t>
            </a:r>
            <a:r>
              <a:rPr sz="800" spc="60" dirty="0">
                <a:solidFill>
                  <a:srgbClr val="007FAC"/>
                </a:solidFill>
                <a:cs typeface="Calibri"/>
                <a:hlinkClick r:id="rId35"/>
              </a:rPr>
              <a:t> </a:t>
            </a:r>
            <a:r>
              <a:rPr sz="800" spc="-10" dirty="0">
                <a:solidFill>
                  <a:srgbClr val="007FAC"/>
                </a:solidFill>
                <a:cs typeface="Calibri"/>
                <a:hlinkClick r:id="rId35"/>
              </a:rPr>
              <a:t>fusions</a:t>
            </a:r>
            <a:r>
              <a:rPr sz="800" spc="65" dirty="0">
                <a:solidFill>
                  <a:srgbClr val="007FAC"/>
                </a:solidFill>
                <a:cs typeface="Calibri"/>
                <a:hlinkClick r:id="rId35"/>
              </a:rPr>
              <a:t> </a:t>
            </a:r>
            <a:r>
              <a:rPr sz="800" spc="-5" dirty="0">
                <a:solidFill>
                  <a:srgbClr val="007FAC"/>
                </a:solidFill>
                <a:cs typeface="Calibri"/>
                <a:hlinkClick r:id="rId35"/>
              </a:rPr>
              <a:t>in</a:t>
            </a:r>
            <a:r>
              <a:rPr sz="800" spc="65" dirty="0">
                <a:solidFill>
                  <a:srgbClr val="007FAC"/>
                </a:solidFill>
                <a:cs typeface="Calibri"/>
                <a:hlinkClick r:id="rId35"/>
              </a:rPr>
              <a:t> </a:t>
            </a:r>
            <a:r>
              <a:rPr sz="800" spc="-10" dirty="0">
                <a:solidFill>
                  <a:srgbClr val="007FAC"/>
                </a:solidFill>
                <a:cs typeface="Calibri"/>
                <a:hlinkClick r:id="rId35"/>
              </a:rPr>
              <a:t>Ewing</a:t>
            </a:r>
            <a:endParaRPr sz="800">
              <a:solidFill>
                <a:prstClr val="black"/>
              </a:solidFill>
              <a:cs typeface="Calibri"/>
            </a:endParaRPr>
          </a:p>
          <a:p>
            <a:pPr marL="193040" marR="5080" indent="-635" algn="just">
              <a:lnSpc>
                <a:spcPts val="990"/>
              </a:lnSpc>
              <a:spcBef>
                <a:spcPts val="5"/>
              </a:spcBef>
            </a:pPr>
            <a:r>
              <a:rPr sz="800" spc="-10" dirty="0">
                <a:solidFill>
                  <a:srgbClr val="007FAC"/>
                </a:solidFill>
                <a:cs typeface="Calibri"/>
                <a:hlinkClick r:id="rId35"/>
              </a:rPr>
              <a:t>sarcoma: </a:t>
            </a:r>
            <a:r>
              <a:rPr sz="800" spc="-15" dirty="0">
                <a:solidFill>
                  <a:srgbClr val="007FAC"/>
                </a:solidFill>
                <a:cs typeface="Calibri"/>
                <a:hlinkClick r:id="rId35"/>
              </a:rPr>
              <a:t>a </a:t>
            </a:r>
            <a:r>
              <a:rPr sz="800" spc="-10" dirty="0">
                <a:solidFill>
                  <a:srgbClr val="007FAC"/>
                </a:solidFill>
                <a:cs typeface="Calibri"/>
                <a:hlinkClick r:id="rId35"/>
              </a:rPr>
              <a:t>report from the Children</a:t>
            </a:r>
            <a:r>
              <a:rPr sz="800" spc="-10" dirty="0">
                <a:solidFill>
                  <a:srgbClr val="007FAC"/>
                </a:solidFill>
                <a:latin typeface="Arial MT"/>
                <a:cs typeface="Arial MT"/>
                <a:hlinkClick r:id="rId35"/>
              </a:rPr>
              <a:t>’</a:t>
            </a:r>
            <a:r>
              <a:rPr sz="800" spc="-10" dirty="0">
                <a:solidFill>
                  <a:srgbClr val="007FAC"/>
                </a:solidFill>
                <a:cs typeface="Calibri"/>
                <a:hlinkClick r:id="rId35"/>
              </a:rPr>
              <a:t>s Oncology Group. </a:t>
            </a:r>
            <a:r>
              <a:rPr sz="800" i="1" spc="-10" dirty="0">
                <a:solidFill>
                  <a:srgbClr val="007FAC"/>
                </a:solidFill>
                <a:cs typeface="Calibri"/>
                <a:hlinkClick r:id="rId35"/>
              </a:rPr>
              <a:t>J </a:t>
            </a:r>
            <a:r>
              <a:rPr sz="800" i="1" spc="-5" dirty="0">
                <a:solidFill>
                  <a:srgbClr val="007FAC"/>
                </a:solidFill>
                <a:cs typeface="Calibri"/>
                <a:hlinkClick r:id="rId35"/>
              </a:rPr>
              <a:t>Clin </a:t>
            </a:r>
            <a:r>
              <a:rPr sz="800" i="1" spc="-10" dirty="0">
                <a:solidFill>
                  <a:srgbClr val="007FAC"/>
                </a:solidFill>
                <a:cs typeface="Calibri"/>
                <a:hlinkClick r:id="rId35"/>
              </a:rPr>
              <a:t>Oncol</a:t>
            </a:r>
            <a:r>
              <a:rPr sz="800" spc="-10" dirty="0">
                <a:solidFill>
                  <a:srgbClr val="007FAC"/>
                </a:solidFill>
                <a:cs typeface="Calibri"/>
                <a:hlinkClick r:id="rId35"/>
              </a:rPr>
              <a:t>. </a:t>
            </a:r>
            <a:r>
              <a:rPr sz="800" spc="-5" dirty="0">
                <a:solidFill>
                  <a:srgbClr val="007FAC"/>
                </a:solidFill>
                <a:cs typeface="Calibri"/>
              </a:rPr>
              <a:t> </a:t>
            </a:r>
            <a:r>
              <a:rPr sz="800" spc="-10" dirty="0">
                <a:solidFill>
                  <a:srgbClr val="007FAC"/>
                </a:solidFill>
                <a:cs typeface="Calibri"/>
                <a:hlinkClick r:id="rId35"/>
              </a:rPr>
              <a:t>2010;28(12):1989-1994</a:t>
            </a:r>
            <a:r>
              <a:rPr sz="800" spc="-10" dirty="0">
                <a:solidFill>
                  <a:prstClr val="black"/>
                </a:solidFill>
                <a:cs typeface="Calibri"/>
              </a:rPr>
              <a:t>.</a:t>
            </a:r>
            <a:endParaRPr sz="800">
              <a:solidFill>
                <a:prstClr val="black"/>
              </a:solidFill>
              <a:cs typeface="Calibri"/>
            </a:endParaRPr>
          </a:p>
          <a:p>
            <a:pPr marL="193040" marR="5080" indent="-180975" algn="just">
              <a:lnSpc>
                <a:spcPts val="1000"/>
              </a:lnSpc>
              <a:buFont typeface="Calibri"/>
              <a:buAutoNum type="arabicPeriod" startAt="56"/>
              <a:tabLst>
                <a:tab pos="193675" algn="l"/>
              </a:tabLst>
            </a:pPr>
            <a:r>
              <a:rPr sz="800" spc="-10" dirty="0">
                <a:solidFill>
                  <a:srgbClr val="007FAC"/>
                </a:solidFill>
                <a:cs typeface="Calibri"/>
                <a:hlinkClick r:id="rId36"/>
              </a:rPr>
              <a:t>Schuck</a:t>
            </a:r>
            <a:r>
              <a:rPr sz="800" spc="-5" dirty="0">
                <a:solidFill>
                  <a:srgbClr val="007FAC"/>
                </a:solidFill>
                <a:cs typeface="Calibri"/>
                <a:hlinkClick r:id="rId36"/>
              </a:rPr>
              <a:t> </a:t>
            </a:r>
            <a:r>
              <a:rPr sz="800" spc="-10" dirty="0">
                <a:solidFill>
                  <a:srgbClr val="007FAC"/>
                </a:solidFill>
                <a:cs typeface="Calibri"/>
                <a:hlinkClick r:id="rId36"/>
              </a:rPr>
              <a:t>A,</a:t>
            </a:r>
            <a:r>
              <a:rPr sz="800" spc="-5" dirty="0">
                <a:solidFill>
                  <a:srgbClr val="007FAC"/>
                </a:solidFill>
                <a:cs typeface="Calibri"/>
                <a:hlinkClick r:id="rId36"/>
              </a:rPr>
              <a:t> </a:t>
            </a:r>
            <a:r>
              <a:rPr sz="800" spc="-10" dirty="0">
                <a:solidFill>
                  <a:srgbClr val="007FAC"/>
                </a:solidFill>
                <a:cs typeface="Calibri"/>
                <a:hlinkClick r:id="rId36"/>
              </a:rPr>
              <a:t>Ahrens</a:t>
            </a:r>
            <a:r>
              <a:rPr sz="800" spc="-5" dirty="0">
                <a:solidFill>
                  <a:srgbClr val="007FAC"/>
                </a:solidFill>
                <a:cs typeface="Calibri"/>
                <a:hlinkClick r:id="rId36"/>
              </a:rPr>
              <a:t> </a:t>
            </a:r>
            <a:r>
              <a:rPr sz="800" spc="-10" dirty="0">
                <a:solidFill>
                  <a:srgbClr val="007FAC"/>
                </a:solidFill>
                <a:cs typeface="Calibri"/>
                <a:hlinkClick r:id="rId36"/>
              </a:rPr>
              <a:t>S,</a:t>
            </a:r>
            <a:r>
              <a:rPr sz="800" spc="-5" dirty="0">
                <a:solidFill>
                  <a:srgbClr val="007FAC"/>
                </a:solidFill>
                <a:cs typeface="Calibri"/>
                <a:hlinkClick r:id="rId36"/>
              </a:rPr>
              <a:t> </a:t>
            </a:r>
            <a:r>
              <a:rPr sz="800" spc="-10" dirty="0">
                <a:solidFill>
                  <a:srgbClr val="007FAC"/>
                </a:solidFill>
                <a:cs typeface="Calibri"/>
                <a:hlinkClick r:id="rId36"/>
              </a:rPr>
              <a:t>Paulussen</a:t>
            </a:r>
            <a:r>
              <a:rPr sz="800" spc="-5" dirty="0">
                <a:solidFill>
                  <a:srgbClr val="007FAC"/>
                </a:solidFill>
                <a:cs typeface="Calibri"/>
                <a:hlinkClick r:id="rId36"/>
              </a:rPr>
              <a:t> </a:t>
            </a:r>
            <a:r>
              <a:rPr sz="800" spc="-10" dirty="0">
                <a:solidFill>
                  <a:srgbClr val="007FAC"/>
                </a:solidFill>
                <a:cs typeface="Calibri"/>
                <a:hlinkClick r:id="rId36"/>
              </a:rPr>
              <a:t>M,</a:t>
            </a:r>
            <a:r>
              <a:rPr sz="800" spc="-5" dirty="0">
                <a:solidFill>
                  <a:srgbClr val="007FAC"/>
                </a:solidFill>
                <a:cs typeface="Calibri"/>
                <a:hlinkClick r:id="rId36"/>
              </a:rPr>
              <a:t> </a:t>
            </a:r>
            <a:r>
              <a:rPr sz="800" spc="-10" dirty="0">
                <a:solidFill>
                  <a:srgbClr val="007FAC"/>
                </a:solidFill>
                <a:cs typeface="Calibri"/>
                <a:hlinkClick r:id="rId36"/>
              </a:rPr>
              <a:t>et </a:t>
            </a:r>
            <a:r>
              <a:rPr sz="800" spc="-5" dirty="0">
                <a:solidFill>
                  <a:srgbClr val="007FAC"/>
                </a:solidFill>
                <a:cs typeface="Calibri"/>
                <a:hlinkClick r:id="rId36"/>
              </a:rPr>
              <a:t>al. </a:t>
            </a:r>
            <a:r>
              <a:rPr sz="800" spc="-10" dirty="0">
                <a:solidFill>
                  <a:srgbClr val="007FAC"/>
                </a:solidFill>
                <a:cs typeface="Calibri"/>
                <a:hlinkClick r:id="rId36"/>
              </a:rPr>
              <a:t>Local</a:t>
            </a:r>
            <a:r>
              <a:rPr sz="800" spc="-5" dirty="0">
                <a:solidFill>
                  <a:srgbClr val="007FAC"/>
                </a:solidFill>
                <a:cs typeface="Calibri"/>
                <a:hlinkClick r:id="rId36"/>
              </a:rPr>
              <a:t> </a:t>
            </a:r>
            <a:r>
              <a:rPr sz="800" spc="-10" dirty="0">
                <a:solidFill>
                  <a:srgbClr val="007FAC"/>
                </a:solidFill>
                <a:cs typeface="Calibri"/>
                <a:hlinkClick r:id="rId36"/>
              </a:rPr>
              <a:t>therapy</a:t>
            </a:r>
            <a:r>
              <a:rPr sz="800" spc="-5" dirty="0">
                <a:solidFill>
                  <a:srgbClr val="007FAC"/>
                </a:solidFill>
                <a:cs typeface="Calibri"/>
                <a:hlinkClick r:id="rId36"/>
              </a:rPr>
              <a:t> in</a:t>
            </a:r>
            <a:r>
              <a:rPr sz="800" spc="170" dirty="0">
                <a:solidFill>
                  <a:srgbClr val="007FAC"/>
                </a:solidFill>
                <a:cs typeface="Calibri"/>
                <a:hlinkClick r:id="rId36"/>
              </a:rPr>
              <a:t> </a:t>
            </a:r>
            <a:r>
              <a:rPr sz="800" spc="-10" dirty="0">
                <a:solidFill>
                  <a:srgbClr val="007FAC"/>
                </a:solidFill>
                <a:cs typeface="Calibri"/>
                <a:hlinkClick r:id="rId36"/>
              </a:rPr>
              <a:t>localized </a:t>
            </a:r>
            <a:r>
              <a:rPr sz="800" spc="-5" dirty="0">
                <a:solidFill>
                  <a:srgbClr val="007FAC"/>
                </a:solidFill>
                <a:cs typeface="Calibri"/>
              </a:rPr>
              <a:t> </a:t>
            </a:r>
            <a:r>
              <a:rPr sz="800" spc="-10" dirty="0">
                <a:solidFill>
                  <a:srgbClr val="007FAC"/>
                </a:solidFill>
                <a:cs typeface="Calibri"/>
                <a:hlinkClick r:id="rId36"/>
              </a:rPr>
              <a:t>Ewing</a:t>
            </a:r>
            <a:r>
              <a:rPr sz="800" spc="70" dirty="0">
                <a:solidFill>
                  <a:srgbClr val="007FAC"/>
                </a:solidFill>
                <a:cs typeface="Calibri"/>
                <a:hlinkClick r:id="rId36"/>
              </a:rPr>
              <a:t> </a:t>
            </a:r>
            <a:r>
              <a:rPr sz="800" spc="-10" dirty="0">
                <a:solidFill>
                  <a:srgbClr val="007FAC"/>
                </a:solidFill>
                <a:cs typeface="Calibri"/>
                <a:hlinkClick r:id="rId36"/>
              </a:rPr>
              <a:t>tumors:</a:t>
            </a:r>
            <a:r>
              <a:rPr sz="800" spc="85" dirty="0">
                <a:solidFill>
                  <a:srgbClr val="007FAC"/>
                </a:solidFill>
                <a:cs typeface="Calibri"/>
                <a:hlinkClick r:id="rId36"/>
              </a:rPr>
              <a:t> </a:t>
            </a:r>
            <a:r>
              <a:rPr sz="800" spc="-10" dirty="0">
                <a:solidFill>
                  <a:srgbClr val="007FAC"/>
                </a:solidFill>
                <a:cs typeface="Calibri"/>
                <a:hlinkClick r:id="rId36"/>
              </a:rPr>
              <a:t>results</a:t>
            </a:r>
            <a:r>
              <a:rPr sz="800" spc="75" dirty="0">
                <a:solidFill>
                  <a:srgbClr val="007FAC"/>
                </a:solidFill>
                <a:cs typeface="Calibri"/>
                <a:hlinkClick r:id="rId36"/>
              </a:rPr>
              <a:t> </a:t>
            </a:r>
            <a:r>
              <a:rPr sz="800" spc="-10" dirty="0">
                <a:solidFill>
                  <a:srgbClr val="007FAC"/>
                </a:solidFill>
                <a:cs typeface="Calibri"/>
                <a:hlinkClick r:id="rId36"/>
              </a:rPr>
              <a:t>of</a:t>
            </a:r>
            <a:r>
              <a:rPr sz="800" spc="85" dirty="0">
                <a:solidFill>
                  <a:srgbClr val="007FAC"/>
                </a:solidFill>
                <a:cs typeface="Calibri"/>
                <a:hlinkClick r:id="rId36"/>
              </a:rPr>
              <a:t> </a:t>
            </a:r>
            <a:r>
              <a:rPr sz="800" spc="-10" dirty="0">
                <a:solidFill>
                  <a:srgbClr val="007FAC"/>
                </a:solidFill>
                <a:cs typeface="Calibri"/>
                <a:hlinkClick r:id="rId36"/>
              </a:rPr>
              <a:t>1058</a:t>
            </a:r>
            <a:r>
              <a:rPr sz="800" spc="85" dirty="0">
                <a:solidFill>
                  <a:srgbClr val="007FAC"/>
                </a:solidFill>
                <a:cs typeface="Calibri"/>
                <a:hlinkClick r:id="rId36"/>
              </a:rPr>
              <a:t> </a:t>
            </a:r>
            <a:r>
              <a:rPr sz="800" spc="-10" dirty="0">
                <a:solidFill>
                  <a:srgbClr val="007FAC"/>
                </a:solidFill>
                <a:cs typeface="Calibri"/>
                <a:hlinkClick r:id="rId36"/>
              </a:rPr>
              <a:t>patients</a:t>
            </a:r>
            <a:r>
              <a:rPr sz="800" spc="75" dirty="0">
                <a:solidFill>
                  <a:srgbClr val="007FAC"/>
                </a:solidFill>
                <a:cs typeface="Calibri"/>
                <a:hlinkClick r:id="rId36"/>
              </a:rPr>
              <a:t> </a:t>
            </a:r>
            <a:r>
              <a:rPr sz="800" spc="-15" dirty="0">
                <a:solidFill>
                  <a:srgbClr val="007FAC"/>
                </a:solidFill>
                <a:cs typeface="Calibri"/>
                <a:hlinkClick r:id="rId36"/>
              </a:rPr>
              <a:t>treated</a:t>
            </a:r>
            <a:r>
              <a:rPr sz="800" spc="95" dirty="0">
                <a:solidFill>
                  <a:srgbClr val="007FAC"/>
                </a:solidFill>
                <a:cs typeface="Calibri"/>
                <a:hlinkClick r:id="rId36"/>
              </a:rPr>
              <a:t> </a:t>
            </a:r>
            <a:r>
              <a:rPr sz="800" spc="-5" dirty="0">
                <a:solidFill>
                  <a:srgbClr val="007FAC"/>
                </a:solidFill>
                <a:cs typeface="Calibri"/>
                <a:hlinkClick r:id="rId36"/>
              </a:rPr>
              <a:t>in</a:t>
            </a:r>
            <a:r>
              <a:rPr sz="800" spc="85" dirty="0">
                <a:solidFill>
                  <a:srgbClr val="007FAC"/>
                </a:solidFill>
                <a:cs typeface="Calibri"/>
                <a:hlinkClick r:id="rId36"/>
              </a:rPr>
              <a:t> </a:t>
            </a:r>
            <a:r>
              <a:rPr sz="800" spc="-10" dirty="0">
                <a:solidFill>
                  <a:srgbClr val="007FAC"/>
                </a:solidFill>
                <a:cs typeface="Calibri"/>
                <a:hlinkClick r:id="rId36"/>
              </a:rPr>
              <a:t>the</a:t>
            </a:r>
            <a:r>
              <a:rPr sz="800" spc="90" dirty="0">
                <a:solidFill>
                  <a:srgbClr val="007FAC"/>
                </a:solidFill>
                <a:cs typeface="Calibri"/>
                <a:hlinkClick r:id="rId36"/>
              </a:rPr>
              <a:t> </a:t>
            </a:r>
            <a:r>
              <a:rPr sz="800" spc="-5" dirty="0">
                <a:solidFill>
                  <a:srgbClr val="007FAC"/>
                </a:solidFill>
                <a:cs typeface="Calibri"/>
                <a:hlinkClick r:id="rId36"/>
              </a:rPr>
              <a:t>CESS</a:t>
            </a:r>
            <a:r>
              <a:rPr sz="800" spc="80" dirty="0">
                <a:solidFill>
                  <a:srgbClr val="007FAC"/>
                </a:solidFill>
                <a:cs typeface="Calibri"/>
                <a:hlinkClick r:id="rId36"/>
              </a:rPr>
              <a:t> </a:t>
            </a:r>
            <a:r>
              <a:rPr sz="800" spc="-10" dirty="0">
                <a:solidFill>
                  <a:srgbClr val="007FAC"/>
                </a:solidFill>
                <a:cs typeface="Calibri"/>
                <a:hlinkClick r:id="rId36"/>
              </a:rPr>
              <a:t>81,</a:t>
            </a:r>
            <a:r>
              <a:rPr sz="800" spc="85" dirty="0">
                <a:solidFill>
                  <a:srgbClr val="007FAC"/>
                </a:solidFill>
                <a:cs typeface="Calibri"/>
                <a:hlinkClick r:id="rId36"/>
              </a:rPr>
              <a:t> </a:t>
            </a:r>
            <a:r>
              <a:rPr sz="800" spc="-5" dirty="0">
                <a:solidFill>
                  <a:srgbClr val="007FAC"/>
                </a:solidFill>
                <a:cs typeface="Calibri"/>
                <a:hlinkClick r:id="rId36"/>
              </a:rPr>
              <a:t>CESS</a:t>
            </a:r>
            <a:endParaRPr sz="800">
              <a:solidFill>
                <a:prstClr val="black"/>
              </a:solidFill>
              <a:cs typeface="Calibri"/>
            </a:endParaRPr>
          </a:p>
          <a:p>
            <a:pPr marL="193040" marR="5080" algn="just">
              <a:lnSpc>
                <a:spcPts val="990"/>
              </a:lnSpc>
              <a:spcBef>
                <a:spcPts val="5"/>
              </a:spcBef>
            </a:pPr>
            <a:r>
              <a:rPr sz="800" spc="-10" dirty="0">
                <a:solidFill>
                  <a:srgbClr val="007FAC"/>
                </a:solidFill>
                <a:cs typeface="Calibri"/>
                <a:hlinkClick r:id="rId36"/>
              </a:rPr>
              <a:t>86, and </a:t>
            </a:r>
            <a:r>
              <a:rPr sz="800" spc="-5" dirty="0">
                <a:solidFill>
                  <a:srgbClr val="007FAC"/>
                </a:solidFill>
                <a:cs typeface="Calibri"/>
                <a:hlinkClick r:id="rId36"/>
              </a:rPr>
              <a:t>EICESS </a:t>
            </a:r>
            <a:r>
              <a:rPr sz="800" spc="-10" dirty="0">
                <a:solidFill>
                  <a:srgbClr val="007FAC"/>
                </a:solidFill>
                <a:cs typeface="Calibri"/>
                <a:hlinkClick r:id="rId36"/>
              </a:rPr>
              <a:t>92 </a:t>
            </a:r>
            <a:r>
              <a:rPr sz="800" spc="-5" dirty="0">
                <a:solidFill>
                  <a:srgbClr val="007FAC"/>
                </a:solidFill>
                <a:cs typeface="Calibri"/>
                <a:hlinkClick r:id="rId36"/>
              </a:rPr>
              <a:t>trials. </a:t>
            </a:r>
            <a:r>
              <a:rPr sz="800" i="1" spc="-5" dirty="0">
                <a:solidFill>
                  <a:srgbClr val="007FAC"/>
                </a:solidFill>
                <a:cs typeface="Calibri"/>
                <a:hlinkClick r:id="rId36"/>
              </a:rPr>
              <a:t>Int </a:t>
            </a:r>
            <a:r>
              <a:rPr sz="800" i="1" spc="-10" dirty="0">
                <a:solidFill>
                  <a:srgbClr val="007FAC"/>
                </a:solidFill>
                <a:cs typeface="Calibri"/>
                <a:hlinkClick r:id="rId36"/>
              </a:rPr>
              <a:t>J </a:t>
            </a:r>
            <a:r>
              <a:rPr sz="800" i="1" spc="-5" dirty="0">
                <a:solidFill>
                  <a:srgbClr val="007FAC"/>
                </a:solidFill>
                <a:cs typeface="Calibri"/>
                <a:hlinkClick r:id="rId36"/>
              </a:rPr>
              <a:t>Radiat </a:t>
            </a:r>
            <a:r>
              <a:rPr sz="800" i="1" spc="-10" dirty="0">
                <a:solidFill>
                  <a:srgbClr val="007FAC"/>
                </a:solidFill>
                <a:cs typeface="Calibri"/>
                <a:hlinkClick r:id="rId36"/>
              </a:rPr>
              <a:t>Oncol </a:t>
            </a:r>
            <a:r>
              <a:rPr sz="800" i="1" spc="-5" dirty="0">
                <a:solidFill>
                  <a:srgbClr val="007FAC"/>
                </a:solidFill>
                <a:cs typeface="Calibri"/>
                <a:hlinkClick r:id="rId36"/>
              </a:rPr>
              <a:t>Biol </a:t>
            </a:r>
            <a:r>
              <a:rPr sz="800" i="1" spc="-10" dirty="0">
                <a:solidFill>
                  <a:srgbClr val="007FAC"/>
                </a:solidFill>
                <a:cs typeface="Calibri"/>
                <a:hlinkClick r:id="rId36"/>
              </a:rPr>
              <a:t>Phys</a:t>
            </a:r>
            <a:r>
              <a:rPr sz="800" spc="-10" dirty="0">
                <a:solidFill>
                  <a:srgbClr val="007FAC"/>
                </a:solidFill>
                <a:cs typeface="Calibri"/>
                <a:hlinkClick r:id="rId36"/>
              </a:rPr>
              <a:t>. 2003;55(1):168- </a:t>
            </a:r>
            <a:r>
              <a:rPr sz="800" spc="-5" dirty="0">
                <a:solidFill>
                  <a:srgbClr val="007FAC"/>
                </a:solidFill>
                <a:cs typeface="Calibri"/>
              </a:rPr>
              <a:t> </a:t>
            </a:r>
            <a:r>
              <a:rPr sz="800" spc="-10" dirty="0">
                <a:solidFill>
                  <a:srgbClr val="007FAC"/>
                </a:solidFill>
                <a:cs typeface="Calibri"/>
                <a:hlinkClick r:id="rId36"/>
              </a:rPr>
              <a:t>177</a:t>
            </a:r>
            <a:r>
              <a:rPr sz="800" spc="-10" dirty="0">
                <a:solidFill>
                  <a:prstClr val="black"/>
                </a:solidFill>
                <a:cs typeface="Calibri"/>
              </a:rPr>
              <a:t>.</a:t>
            </a:r>
            <a:endParaRPr sz="800">
              <a:solidFill>
                <a:prstClr val="black"/>
              </a:solidFill>
              <a:cs typeface="Calibri"/>
            </a:endParaRPr>
          </a:p>
          <a:p>
            <a:pPr marL="193040" indent="-180975" algn="just">
              <a:spcBef>
                <a:spcPts val="5"/>
              </a:spcBef>
              <a:buClr>
                <a:srgbClr val="000000"/>
              </a:buClr>
              <a:buFontTx/>
              <a:buAutoNum type="arabicPeriod" startAt="57"/>
              <a:tabLst>
                <a:tab pos="187325" algn="l"/>
              </a:tabLst>
            </a:pPr>
            <a:r>
              <a:rPr sz="800" spc="-15" dirty="0">
                <a:solidFill>
                  <a:srgbClr val="007FAC"/>
                </a:solidFill>
                <a:cs typeface="Calibri"/>
                <a:hlinkClick r:id="rId37"/>
              </a:rPr>
              <a:t>Womer</a:t>
            </a:r>
            <a:r>
              <a:rPr sz="800" spc="40" dirty="0">
                <a:solidFill>
                  <a:srgbClr val="007FAC"/>
                </a:solidFill>
                <a:cs typeface="Calibri"/>
                <a:hlinkClick r:id="rId37"/>
              </a:rPr>
              <a:t> </a:t>
            </a:r>
            <a:r>
              <a:rPr sz="800" spc="-10" dirty="0">
                <a:solidFill>
                  <a:srgbClr val="007FAC"/>
                </a:solidFill>
                <a:cs typeface="Calibri"/>
                <a:hlinkClick r:id="rId37"/>
              </a:rPr>
              <a:t>RB, West</a:t>
            </a:r>
            <a:r>
              <a:rPr sz="800" spc="40" dirty="0">
                <a:solidFill>
                  <a:srgbClr val="007FAC"/>
                </a:solidFill>
                <a:cs typeface="Calibri"/>
                <a:hlinkClick r:id="rId37"/>
              </a:rPr>
              <a:t> </a:t>
            </a:r>
            <a:r>
              <a:rPr sz="800" spc="-10" dirty="0">
                <a:solidFill>
                  <a:srgbClr val="007FAC"/>
                </a:solidFill>
                <a:cs typeface="Calibri"/>
                <a:hlinkClick r:id="rId37"/>
              </a:rPr>
              <a:t>DC,</a:t>
            </a:r>
            <a:r>
              <a:rPr sz="800" spc="40" dirty="0">
                <a:solidFill>
                  <a:srgbClr val="007FAC"/>
                </a:solidFill>
                <a:cs typeface="Calibri"/>
                <a:hlinkClick r:id="rId37"/>
              </a:rPr>
              <a:t> </a:t>
            </a:r>
            <a:r>
              <a:rPr sz="800" spc="-10" dirty="0">
                <a:solidFill>
                  <a:srgbClr val="007FAC"/>
                </a:solidFill>
                <a:cs typeface="Calibri"/>
                <a:hlinkClick r:id="rId37"/>
              </a:rPr>
              <a:t>Krailo</a:t>
            </a:r>
            <a:r>
              <a:rPr sz="800" spc="50" dirty="0">
                <a:solidFill>
                  <a:srgbClr val="007FAC"/>
                </a:solidFill>
                <a:cs typeface="Calibri"/>
                <a:hlinkClick r:id="rId37"/>
              </a:rPr>
              <a:t> </a:t>
            </a:r>
            <a:r>
              <a:rPr sz="800" spc="-10" dirty="0">
                <a:solidFill>
                  <a:srgbClr val="007FAC"/>
                </a:solidFill>
                <a:cs typeface="Calibri"/>
                <a:hlinkClick r:id="rId37"/>
              </a:rPr>
              <a:t>MD,</a:t>
            </a:r>
            <a:r>
              <a:rPr sz="800" spc="50" dirty="0">
                <a:solidFill>
                  <a:srgbClr val="007FAC"/>
                </a:solidFill>
                <a:cs typeface="Calibri"/>
                <a:hlinkClick r:id="rId37"/>
              </a:rPr>
              <a:t> </a:t>
            </a:r>
            <a:r>
              <a:rPr sz="800" spc="-10" dirty="0">
                <a:solidFill>
                  <a:srgbClr val="007FAC"/>
                </a:solidFill>
                <a:cs typeface="Calibri"/>
                <a:hlinkClick r:id="rId37"/>
              </a:rPr>
              <a:t>et</a:t>
            </a:r>
            <a:r>
              <a:rPr sz="800" spc="40" dirty="0">
                <a:solidFill>
                  <a:srgbClr val="007FAC"/>
                </a:solidFill>
                <a:cs typeface="Calibri"/>
                <a:hlinkClick r:id="rId37"/>
              </a:rPr>
              <a:t> </a:t>
            </a:r>
            <a:r>
              <a:rPr sz="800" spc="-5" dirty="0">
                <a:solidFill>
                  <a:srgbClr val="007FAC"/>
                </a:solidFill>
                <a:cs typeface="Calibri"/>
                <a:hlinkClick r:id="rId37"/>
              </a:rPr>
              <a:t>al.</a:t>
            </a:r>
            <a:r>
              <a:rPr sz="800" spc="50" dirty="0">
                <a:solidFill>
                  <a:srgbClr val="007FAC"/>
                </a:solidFill>
                <a:cs typeface="Calibri"/>
                <a:hlinkClick r:id="rId37"/>
              </a:rPr>
              <a:t> </a:t>
            </a:r>
            <a:r>
              <a:rPr sz="800" spc="-10" dirty="0">
                <a:solidFill>
                  <a:srgbClr val="007FAC"/>
                </a:solidFill>
                <a:cs typeface="Calibri"/>
                <a:hlinkClick r:id="rId37"/>
              </a:rPr>
              <a:t>Randomized</a:t>
            </a:r>
            <a:r>
              <a:rPr sz="800" spc="50" dirty="0">
                <a:solidFill>
                  <a:srgbClr val="007FAC"/>
                </a:solidFill>
                <a:cs typeface="Calibri"/>
                <a:hlinkClick r:id="rId37"/>
              </a:rPr>
              <a:t> </a:t>
            </a:r>
            <a:r>
              <a:rPr sz="800" spc="-10" dirty="0">
                <a:solidFill>
                  <a:srgbClr val="007FAC"/>
                </a:solidFill>
                <a:cs typeface="Calibri"/>
                <a:hlinkClick r:id="rId37"/>
              </a:rPr>
              <a:t>controlled</a:t>
            </a:r>
            <a:r>
              <a:rPr sz="800" spc="40" dirty="0">
                <a:solidFill>
                  <a:srgbClr val="007FAC"/>
                </a:solidFill>
                <a:cs typeface="Calibri"/>
                <a:hlinkClick r:id="rId37"/>
              </a:rPr>
              <a:t> </a:t>
            </a:r>
            <a:r>
              <a:rPr sz="800" spc="-5" dirty="0">
                <a:solidFill>
                  <a:srgbClr val="007FAC"/>
                </a:solidFill>
                <a:cs typeface="Calibri"/>
                <a:hlinkClick r:id="rId37"/>
              </a:rPr>
              <a:t>trial</a:t>
            </a:r>
            <a:r>
              <a:rPr sz="800" spc="55" dirty="0">
                <a:solidFill>
                  <a:srgbClr val="007FAC"/>
                </a:solidFill>
                <a:cs typeface="Calibri"/>
                <a:hlinkClick r:id="rId37"/>
              </a:rPr>
              <a:t> </a:t>
            </a:r>
            <a:r>
              <a:rPr sz="800" spc="-10" dirty="0">
                <a:solidFill>
                  <a:srgbClr val="007FAC"/>
                </a:solidFill>
                <a:cs typeface="Calibri"/>
                <a:hlinkClick r:id="rId37"/>
              </a:rPr>
              <a:t>of</a:t>
            </a:r>
            <a:endParaRPr sz="800">
              <a:solidFill>
                <a:prstClr val="black"/>
              </a:solidFill>
              <a:cs typeface="Calibri"/>
            </a:endParaRPr>
          </a:p>
          <a:p>
            <a:pPr marL="193040" marR="5080" algn="just">
              <a:lnSpc>
                <a:spcPct val="103600"/>
              </a:lnSpc>
            </a:pPr>
            <a:r>
              <a:rPr sz="800" spc="-10" dirty="0">
                <a:solidFill>
                  <a:srgbClr val="007FAC"/>
                </a:solidFill>
                <a:cs typeface="Calibri"/>
                <a:hlinkClick r:id="rId37"/>
              </a:rPr>
              <a:t>interval-compressed</a:t>
            </a:r>
            <a:r>
              <a:rPr sz="800" spc="-5" dirty="0">
                <a:solidFill>
                  <a:srgbClr val="007FAC"/>
                </a:solidFill>
                <a:cs typeface="Calibri"/>
                <a:hlinkClick r:id="rId37"/>
              </a:rPr>
              <a:t> </a:t>
            </a:r>
            <a:r>
              <a:rPr sz="800" spc="-10" dirty="0">
                <a:solidFill>
                  <a:srgbClr val="007FAC"/>
                </a:solidFill>
                <a:cs typeface="Calibri"/>
                <a:hlinkClick r:id="rId37"/>
              </a:rPr>
              <a:t>chemotherapy</a:t>
            </a:r>
            <a:r>
              <a:rPr sz="800" spc="-5" dirty="0">
                <a:solidFill>
                  <a:srgbClr val="007FAC"/>
                </a:solidFill>
                <a:cs typeface="Calibri"/>
                <a:hlinkClick r:id="rId37"/>
              </a:rPr>
              <a:t> </a:t>
            </a:r>
            <a:r>
              <a:rPr sz="800" spc="-15" dirty="0">
                <a:solidFill>
                  <a:srgbClr val="007FAC"/>
                </a:solidFill>
                <a:cs typeface="Calibri"/>
                <a:hlinkClick r:id="rId37"/>
              </a:rPr>
              <a:t>for</a:t>
            </a:r>
            <a:r>
              <a:rPr sz="800" spc="-10" dirty="0">
                <a:solidFill>
                  <a:srgbClr val="007FAC"/>
                </a:solidFill>
                <a:cs typeface="Calibri"/>
                <a:hlinkClick r:id="rId37"/>
              </a:rPr>
              <a:t> the</a:t>
            </a:r>
            <a:r>
              <a:rPr sz="800" spc="-5" dirty="0">
                <a:solidFill>
                  <a:srgbClr val="007FAC"/>
                </a:solidFill>
                <a:cs typeface="Calibri"/>
                <a:hlinkClick r:id="rId37"/>
              </a:rPr>
              <a:t> </a:t>
            </a:r>
            <a:r>
              <a:rPr sz="800" spc="-10" dirty="0">
                <a:solidFill>
                  <a:srgbClr val="007FAC"/>
                </a:solidFill>
                <a:cs typeface="Calibri"/>
                <a:hlinkClick r:id="rId37"/>
              </a:rPr>
              <a:t>treatment</a:t>
            </a:r>
            <a:r>
              <a:rPr sz="800" spc="-5" dirty="0">
                <a:solidFill>
                  <a:srgbClr val="007FAC"/>
                </a:solidFill>
                <a:cs typeface="Calibri"/>
                <a:hlinkClick r:id="rId37"/>
              </a:rPr>
              <a:t> </a:t>
            </a:r>
            <a:r>
              <a:rPr sz="800" spc="-10" dirty="0">
                <a:solidFill>
                  <a:srgbClr val="007FAC"/>
                </a:solidFill>
                <a:cs typeface="Calibri"/>
                <a:hlinkClick r:id="rId37"/>
              </a:rPr>
              <a:t>of</a:t>
            </a:r>
            <a:r>
              <a:rPr sz="800" spc="-5" dirty="0">
                <a:solidFill>
                  <a:srgbClr val="007FAC"/>
                </a:solidFill>
                <a:cs typeface="Calibri"/>
                <a:hlinkClick r:id="rId37"/>
              </a:rPr>
              <a:t> </a:t>
            </a:r>
            <a:r>
              <a:rPr sz="800" spc="-10" dirty="0">
                <a:solidFill>
                  <a:srgbClr val="007FAC"/>
                </a:solidFill>
                <a:cs typeface="Calibri"/>
                <a:hlinkClick r:id="rId37"/>
              </a:rPr>
              <a:t>localized </a:t>
            </a:r>
            <a:r>
              <a:rPr sz="800" spc="-5" dirty="0">
                <a:solidFill>
                  <a:srgbClr val="007FAC"/>
                </a:solidFill>
                <a:cs typeface="Calibri"/>
              </a:rPr>
              <a:t> </a:t>
            </a:r>
            <a:r>
              <a:rPr sz="800" spc="-10" dirty="0">
                <a:solidFill>
                  <a:srgbClr val="007FAC"/>
                </a:solidFill>
                <a:cs typeface="Calibri"/>
                <a:hlinkClick r:id="rId37"/>
              </a:rPr>
              <a:t>Ewing sarcoma: </a:t>
            </a:r>
            <a:r>
              <a:rPr sz="800" spc="-15" dirty="0">
                <a:solidFill>
                  <a:srgbClr val="007FAC"/>
                </a:solidFill>
                <a:cs typeface="Calibri"/>
                <a:hlinkClick r:id="rId37"/>
              </a:rPr>
              <a:t>a </a:t>
            </a:r>
            <a:r>
              <a:rPr sz="800" spc="-10" dirty="0">
                <a:solidFill>
                  <a:srgbClr val="007FAC"/>
                </a:solidFill>
                <a:cs typeface="Calibri"/>
                <a:hlinkClick r:id="rId37"/>
              </a:rPr>
              <a:t>report from the Children</a:t>
            </a:r>
            <a:r>
              <a:rPr sz="800" spc="-10" dirty="0">
                <a:solidFill>
                  <a:srgbClr val="007FAC"/>
                </a:solidFill>
                <a:latin typeface="Arial MT"/>
                <a:cs typeface="Arial MT"/>
                <a:hlinkClick r:id="rId37"/>
              </a:rPr>
              <a:t>’</a:t>
            </a:r>
            <a:r>
              <a:rPr sz="800" spc="-10" dirty="0">
                <a:solidFill>
                  <a:srgbClr val="007FAC"/>
                </a:solidFill>
                <a:cs typeface="Calibri"/>
                <a:hlinkClick r:id="rId37"/>
              </a:rPr>
              <a:t>s Oncology Group. </a:t>
            </a:r>
            <a:r>
              <a:rPr sz="800" i="1" spc="-10" dirty="0">
                <a:solidFill>
                  <a:srgbClr val="007FAC"/>
                </a:solidFill>
                <a:cs typeface="Calibri"/>
                <a:hlinkClick r:id="rId37"/>
              </a:rPr>
              <a:t>J </a:t>
            </a:r>
            <a:r>
              <a:rPr sz="800" i="1" spc="-5" dirty="0">
                <a:solidFill>
                  <a:srgbClr val="007FAC"/>
                </a:solidFill>
                <a:cs typeface="Calibri"/>
                <a:hlinkClick r:id="rId37"/>
              </a:rPr>
              <a:t>Clin </a:t>
            </a:r>
            <a:r>
              <a:rPr sz="800" i="1" dirty="0">
                <a:solidFill>
                  <a:srgbClr val="007FAC"/>
                </a:solidFill>
                <a:cs typeface="Calibri"/>
              </a:rPr>
              <a:t> </a:t>
            </a:r>
            <a:r>
              <a:rPr sz="800" i="1" spc="-10" dirty="0">
                <a:solidFill>
                  <a:srgbClr val="007FAC"/>
                </a:solidFill>
                <a:cs typeface="Calibri"/>
                <a:hlinkClick r:id="rId37"/>
              </a:rPr>
              <a:t>Oncol</a:t>
            </a:r>
            <a:r>
              <a:rPr sz="800" spc="-10" dirty="0">
                <a:solidFill>
                  <a:srgbClr val="007FAC"/>
                </a:solidFill>
                <a:cs typeface="Calibri"/>
                <a:hlinkClick r:id="rId37"/>
              </a:rPr>
              <a:t>.</a:t>
            </a:r>
            <a:r>
              <a:rPr sz="800" spc="70" dirty="0">
                <a:solidFill>
                  <a:srgbClr val="007FAC"/>
                </a:solidFill>
                <a:cs typeface="Calibri"/>
                <a:hlinkClick r:id="rId37"/>
              </a:rPr>
              <a:t> </a:t>
            </a:r>
            <a:r>
              <a:rPr sz="800" spc="-10" dirty="0">
                <a:solidFill>
                  <a:srgbClr val="007FAC"/>
                </a:solidFill>
                <a:cs typeface="Calibri"/>
                <a:hlinkClick r:id="rId37"/>
              </a:rPr>
              <a:t>2012;30(33):4148-4154</a:t>
            </a:r>
            <a:r>
              <a:rPr sz="800" spc="-10" dirty="0">
                <a:solidFill>
                  <a:prstClr val="black"/>
                </a:solidFill>
                <a:cs typeface="Calibri"/>
              </a:rPr>
              <a:t>.</a:t>
            </a:r>
            <a:endParaRPr sz="800">
              <a:solidFill>
                <a:prstClr val="black"/>
              </a:solidFill>
              <a:cs typeface="Calibri"/>
            </a:endParaRPr>
          </a:p>
          <a:p>
            <a:pPr marL="193040" marR="5080" indent="-180975" algn="just">
              <a:lnSpc>
                <a:spcPct val="103699"/>
              </a:lnSpc>
              <a:spcBef>
                <a:spcPts val="5"/>
              </a:spcBef>
              <a:buClr>
                <a:srgbClr val="000000"/>
              </a:buClr>
              <a:buFontTx/>
              <a:buAutoNum type="arabicPeriod" startAt="58"/>
              <a:tabLst>
                <a:tab pos="193675" algn="l"/>
              </a:tabLst>
            </a:pPr>
            <a:r>
              <a:rPr sz="800" spc="-10" dirty="0">
                <a:solidFill>
                  <a:srgbClr val="007FAC"/>
                </a:solidFill>
                <a:cs typeface="Calibri"/>
                <a:hlinkClick r:id="rId38"/>
              </a:rPr>
              <a:t>Le</a:t>
            </a:r>
            <a:r>
              <a:rPr sz="800" spc="165" dirty="0">
                <a:solidFill>
                  <a:srgbClr val="007FAC"/>
                </a:solidFill>
                <a:cs typeface="Calibri"/>
                <a:hlinkClick r:id="rId38"/>
              </a:rPr>
              <a:t> </a:t>
            </a:r>
            <a:r>
              <a:rPr sz="800" spc="-10" dirty="0">
                <a:solidFill>
                  <a:srgbClr val="007FAC"/>
                </a:solidFill>
                <a:cs typeface="Calibri"/>
                <a:hlinkClick r:id="rId38"/>
              </a:rPr>
              <a:t>Deley</a:t>
            </a:r>
            <a:r>
              <a:rPr sz="800" spc="165" dirty="0">
                <a:solidFill>
                  <a:srgbClr val="007FAC"/>
                </a:solidFill>
                <a:cs typeface="Calibri"/>
                <a:hlinkClick r:id="rId38"/>
              </a:rPr>
              <a:t> </a:t>
            </a:r>
            <a:r>
              <a:rPr sz="800" spc="-10" dirty="0">
                <a:solidFill>
                  <a:srgbClr val="007FAC"/>
                </a:solidFill>
                <a:cs typeface="Calibri"/>
                <a:hlinkClick r:id="rId38"/>
              </a:rPr>
              <a:t>MC,</a:t>
            </a:r>
            <a:r>
              <a:rPr sz="800" spc="165" dirty="0">
                <a:solidFill>
                  <a:srgbClr val="007FAC"/>
                </a:solidFill>
                <a:cs typeface="Calibri"/>
                <a:hlinkClick r:id="rId38"/>
              </a:rPr>
              <a:t> </a:t>
            </a:r>
            <a:r>
              <a:rPr sz="800" spc="-10" dirty="0">
                <a:solidFill>
                  <a:srgbClr val="007FAC"/>
                </a:solidFill>
                <a:cs typeface="Calibri"/>
                <a:hlinkClick r:id="rId38"/>
              </a:rPr>
              <a:t>Paulussen</a:t>
            </a:r>
            <a:r>
              <a:rPr sz="800" spc="165" dirty="0">
                <a:solidFill>
                  <a:srgbClr val="007FAC"/>
                </a:solidFill>
                <a:cs typeface="Calibri"/>
                <a:hlinkClick r:id="rId38"/>
              </a:rPr>
              <a:t> </a:t>
            </a:r>
            <a:r>
              <a:rPr sz="800" spc="-10" dirty="0">
                <a:solidFill>
                  <a:srgbClr val="007FAC"/>
                </a:solidFill>
                <a:cs typeface="Calibri"/>
                <a:hlinkClick r:id="rId38"/>
              </a:rPr>
              <a:t>M,</a:t>
            </a:r>
            <a:r>
              <a:rPr sz="800" spc="165" dirty="0">
                <a:solidFill>
                  <a:srgbClr val="007FAC"/>
                </a:solidFill>
                <a:cs typeface="Calibri"/>
                <a:hlinkClick r:id="rId38"/>
              </a:rPr>
              <a:t> </a:t>
            </a:r>
            <a:r>
              <a:rPr sz="800" spc="-10" dirty="0">
                <a:solidFill>
                  <a:srgbClr val="007FAC"/>
                </a:solidFill>
                <a:cs typeface="Calibri"/>
                <a:hlinkClick r:id="rId38"/>
              </a:rPr>
              <a:t>Lewis</a:t>
            </a:r>
            <a:r>
              <a:rPr sz="800" spc="165" dirty="0">
                <a:solidFill>
                  <a:srgbClr val="007FAC"/>
                </a:solidFill>
                <a:cs typeface="Calibri"/>
                <a:hlinkClick r:id="rId38"/>
              </a:rPr>
              <a:t> </a:t>
            </a:r>
            <a:r>
              <a:rPr sz="800" spc="-10" dirty="0">
                <a:solidFill>
                  <a:srgbClr val="007FAC"/>
                </a:solidFill>
                <a:cs typeface="Calibri"/>
                <a:hlinkClick r:id="rId38"/>
              </a:rPr>
              <a:t>I,</a:t>
            </a:r>
            <a:r>
              <a:rPr sz="800" spc="165" dirty="0">
                <a:solidFill>
                  <a:srgbClr val="007FAC"/>
                </a:solidFill>
                <a:cs typeface="Calibri"/>
                <a:hlinkClick r:id="rId38"/>
              </a:rPr>
              <a:t> </a:t>
            </a:r>
            <a:r>
              <a:rPr sz="800" spc="-10" dirty="0">
                <a:solidFill>
                  <a:srgbClr val="007FAC"/>
                </a:solidFill>
                <a:cs typeface="Calibri"/>
                <a:hlinkClick r:id="rId38"/>
              </a:rPr>
              <a:t>et</a:t>
            </a:r>
            <a:r>
              <a:rPr sz="800" spc="165" dirty="0">
                <a:solidFill>
                  <a:srgbClr val="007FAC"/>
                </a:solidFill>
                <a:cs typeface="Calibri"/>
                <a:hlinkClick r:id="rId38"/>
              </a:rPr>
              <a:t> </a:t>
            </a:r>
            <a:r>
              <a:rPr sz="800" spc="-5" dirty="0">
                <a:solidFill>
                  <a:srgbClr val="007FAC"/>
                </a:solidFill>
                <a:cs typeface="Calibri"/>
                <a:hlinkClick r:id="rId38"/>
              </a:rPr>
              <a:t>al.</a:t>
            </a:r>
            <a:r>
              <a:rPr sz="800" dirty="0">
                <a:solidFill>
                  <a:srgbClr val="007FAC"/>
                </a:solidFill>
                <a:cs typeface="Calibri"/>
                <a:hlinkClick r:id="rId38"/>
              </a:rPr>
              <a:t> </a:t>
            </a:r>
            <a:r>
              <a:rPr sz="800" spc="-10" dirty="0">
                <a:solidFill>
                  <a:srgbClr val="007FAC"/>
                </a:solidFill>
                <a:cs typeface="Calibri"/>
                <a:hlinkClick r:id="rId38"/>
              </a:rPr>
              <a:t>Cyclophosphamide </a:t>
            </a:r>
            <a:r>
              <a:rPr sz="800" spc="-5" dirty="0">
                <a:solidFill>
                  <a:srgbClr val="007FAC"/>
                </a:solidFill>
                <a:cs typeface="Calibri"/>
              </a:rPr>
              <a:t> </a:t>
            </a:r>
            <a:r>
              <a:rPr sz="800" spc="-10" dirty="0">
                <a:solidFill>
                  <a:srgbClr val="007FAC"/>
                </a:solidFill>
                <a:cs typeface="Calibri"/>
                <a:hlinkClick r:id="rId38"/>
              </a:rPr>
              <a:t>compared </a:t>
            </a:r>
            <a:r>
              <a:rPr sz="800" spc="-5" dirty="0">
                <a:solidFill>
                  <a:srgbClr val="007FAC"/>
                </a:solidFill>
                <a:cs typeface="Calibri"/>
                <a:hlinkClick r:id="rId38"/>
              </a:rPr>
              <a:t>with </a:t>
            </a:r>
            <a:r>
              <a:rPr sz="800" spc="-10" dirty="0">
                <a:solidFill>
                  <a:srgbClr val="007FAC"/>
                </a:solidFill>
                <a:cs typeface="Calibri"/>
                <a:hlinkClick r:id="rId38"/>
              </a:rPr>
              <a:t>ifosfamide </a:t>
            </a:r>
            <a:r>
              <a:rPr sz="800" spc="-5" dirty="0">
                <a:solidFill>
                  <a:srgbClr val="007FAC"/>
                </a:solidFill>
                <a:cs typeface="Calibri"/>
                <a:hlinkClick r:id="rId38"/>
              </a:rPr>
              <a:t>in </a:t>
            </a:r>
            <a:r>
              <a:rPr sz="800" spc="-10" dirty="0">
                <a:solidFill>
                  <a:srgbClr val="007FAC"/>
                </a:solidFill>
                <a:cs typeface="Calibri"/>
                <a:hlinkClick r:id="rId38"/>
              </a:rPr>
              <a:t>consolidation treatment of standard-risk </a:t>
            </a:r>
            <a:r>
              <a:rPr sz="800" spc="-5" dirty="0">
                <a:solidFill>
                  <a:srgbClr val="007FAC"/>
                </a:solidFill>
                <a:cs typeface="Calibri"/>
              </a:rPr>
              <a:t> </a:t>
            </a:r>
            <a:r>
              <a:rPr sz="800" spc="-10" dirty="0">
                <a:solidFill>
                  <a:srgbClr val="007FAC"/>
                </a:solidFill>
                <a:cs typeface="Calibri"/>
                <a:hlinkClick r:id="rId38"/>
              </a:rPr>
              <a:t>Ewing</a:t>
            </a:r>
            <a:r>
              <a:rPr sz="800" spc="165" dirty="0">
                <a:solidFill>
                  <a:srgbClr val="007FAC"/>
                </a:solidFill>
                <a:cs typeface="Calibri"/>
                <a:hlinkClick r:id="rId38"/>
              </a:rPr>
              <a:t> </a:t>
            </a:r>
            <a:r>
              <a:rPr sz="800" spc="-10" dirty="0">
                <a:solidFill>
                  <a:srgbClr val="007FAC"/>
                </a:solidFill>
                <a:cs typeface="Calibri"/>
                <a:hlinkClick r:id="rId38"/>
              </a:rPr>
              <a:t>sarcoma:</a:t>
            </a:r>
            <a:r>
              <a:rPr sz="800" spc="165" dirty="0">
                <a:solidFill>
                  <a:srgbClr val="007FAC"/>
                </a:solidFill>
                <a:cs typeface="Calibri"/>
                <a:hlinkClick r:id="rId38"/>
              </a:rPr>
              <a:t> </a:t>
            </a:r>
            <a:r>
              <a:rPr sz="800" spc="-10" dirty="0">
                <a:solidFill>
                  <a:srgbClr val="007FAC"/>
                </a:solidFill>
                <a:cs typeface="Calibri"/>
                <a:hlinkClick r:id="rId38"/>
              </a:rPr>
              <a:t>results</a:t>
            </a:r>
            <a:r>
              <a:rPr sz="800" spc="165" dirty="0">
                <a:solidFill>
                  <a:srgbClr val="007FAC"/>
                </a:solidFill>
                <a:cs typeface="Calibri"/>
                <a:hlinkClick r:id="rId38"/>
              </a:rPr>
              <a:t> </a:t>
            </a:r>
            <a:r>
              <a:rPr sz="800" spc="-10" dirty="0">
                <a:solidFill>
                  <a:srgbClr val="007FAC"/>
                </a:solidFill>
                <a:cs typeface="Calibri"/>
                <a:hlinkClick r:id="rId38"/>
              </a:rPr>
              <a:t>of</a:t>
            </a:r>
            <a:r>
              <a:rPr sz="800" spc="165" dirty="0">
                <a:solidFill>
                  <a:srgbClr val="007FAC"/>
                </a:solidFill>
                <a:cs typeface="Calibri"/>
                <a:hlinkClick r:id="rId38"/>
              </a:rPr>
              <a:t> </a:t>
            </a:r>
            <a:r>
              <a:rPr sz="800" spc="-10" dirty="0">
                <a:solidFill>
                  <a:srgbClr val="007FAC"/>
                </a:solidFill>
                <a:cs typeface="Calibri"/>
                <a:hlinkClick r:id="rId38"/>
              </a:rPr>
              <a:t>the</a:t>
            </a:r>
            <a:r>
              <a:rPr sz="800" spc="165" dirty="0">
                <a:solidFill>
                  <a:srgbClr val="007FAC"/>
                </a:solidFill>
                <a:cs typeface="Calibri"/>
                <a:hlinkClick r:id="rId38"/>
              </a:rPr>
              <a:t> </a:t>
            </a:r>
            <a:r>
              <a:rPr sz="800" spc="-10" dirty="0">
                <a:solidFill>
                  <a:srgbClr val="007FAC"/>
                </a:solidFill>
                <a:cs typeface="Calibri"/>
                <a:hlinkClick r:id="rId38"/>
              </a:rPr>
              <a:t>randomized</a:t>
            </a:r>
            <a:r>
              <a:rPr sz="800" spc="165" dirty="0">
                <a:solidFill>
                  <a:srgbClr val="007FAC"/>
                </a:solidFill>
                <a:cs typeface="Calibri"/>
                <a:hlinkClick r:id="rId38"/>
              </a:rPr>
              <a:t> </a:t>
            </a:r>
            <a:r>
              <a:rPr sz="800" spc="-10" dirty="0">
                <a:solidFill>
                  <a:srgbClr val="007FAC"/>
                </a:solidFill>
                <a:cs typeface="Calibri"/>
                <a:hlinkClick r:id="rId38"/>
              </a:rPr>
              <a:t>noninferiority</a:t>
            </a:r>
            <a:r>
              <a:rPr sz="800" spc="165" dirty="0">
                <a:solidFill>
                  <a:srgbClr val="007FAC"/>
                </a:solidFill>
                <a:cs typeface="Calibri"/>
                <a:hlinkClick r:id="rId38"/>
              </a:rPr>
              <a:t> </a:t>
            </a:r>
            <a:r>
              <a:rPr sz="800" spc="-10" dirty="0">
                <a:solidFill>
                  <a:srgbClr val="007FAC"/>
                </a:solidFill>
                <a:cs typeface="Calibri"/>
                <a:hlinkClick r:id="rId38"/>
              </a:rPr>
              <a:t>Euro- </a:t>
            </a:r>
            <a:r>
              <a:rPr sz="800" spc="-5" dirty="0">
                <a:solidFill>
                  <a:srgbClr val="007FAC"/>
                </a:solidFill>
                <a:cs typeface="Calibri"/>
              </a:rPr>
              <a:t> </a:t>
            </a:r>
            <a:r>
              <a:rPr sz="800" spc="-10" dirty="0">
                <a:solidFill>
                  <a:srgbClr val="007FAC"/>
                </a:solidFill>
                <a:cs typeface="Calibri"/>
                <a:hlinkClick r:id="rId38"/>
              </a:rPr>
              <a:t>EWING99-R1</a:t>
            </a:r>
            <a:r>
              <a:rPr sz="800" spc="70" dirty="0">
                <a:solidFill>
                  <a:srgbClr val="007FAC"/>
                </a:solidFill>
                <a:cs typeface="Calibri"/>
                <a:hlinkClick r:id="rId38"/>
              </a:rPr>
              <a:t> </a:t>
            </a:r>
            <a:r>
              <a:rPr sz="800" spc="-5" dirty="0">
                <a:solidFill>
                  <a:srgbClr val="007FAC"/>
                </a:solidFill>
                <a:cs typeface="Calibri"/>
                <a:hlinkClick r:id="rId38"/>
              </a:rPr>
              <a:t>trial.</a:t>
            </a:r>
            <a:r>
              <a:rPr sz="800" spc="75" dirty="0">
                <a:solidFill>
                  <a:srgbClr val="007FAC"/>
                </a:solidFill>
                <a:cs typeface="Calibri"/>
                <a:hlinkClick r:id="rId38"/>
              </a:rPr>
              <a:t> </a:t>
            </a:r>
            <a:r>
              <a:rPr sz="800" i="1" spc="-10" dirty="0">
                <a:solidFill>
                  <a:srgbClr val="007FAC"/>
                </a:solidFill>
                <a:cs typeface="Calibri"/>
                <a:hlinkClick r:id="rId38"/>
              </a:rPr>
              <a:t>J</a:t>
            </a:r>
            <a:r>
              <a:rPr sz="800" i="1" spc="85" dirty="0">
                <a:solidFill>
                  <a:srgbClr val="007FAC"/>
                </a:solidFill>
                <a:cs typeface="Calibri"/>
                <a:hlinkClick r:id="rId38"/>
              </a:rPr>
              <a:t> </a:t>
            </a:r>
            <a:r>
              <a:rPr sz="800" i="1" spc="-5" dirty="0">
                <a:solidFill>
                  <a:srgbClr val="007FAC"/>
                </a:solidFill>
                <a:cs typeface="Calibri"/>
                <a:hlinkClick r:id="rId38"/>
              </a:rPr>
              <a:t>Clin</a:t>
            </a:r>
            <a:r>
              <a:rPr sz="800" i="1" spc="80" dirty="0">
                <a:solidFill>
                  <a:srgbClr val="007FAC"/>
                </a:solidFill>
                <a:cs typeface="Calibri"/>
                <a:hlinkClick r:id="rId38"/>
              </a:rPr>
              <a:t> </a:t>
            </a:r>
            <a:r>
              <a:rPr sz="800" i="1" spc="-10" dirty="0">
                <a:solidFill>
                  <a:srgbClr val="007FAC"/>
                </a:solidFill>
                <a:cs typeface="Calibri"/>
                <a:hlinkClick r:id="rId38"/>
              </a:rPr>
              <a:t>Oncol</a:t>
            </a:r>
            <a:r>
              <a:rPr sz="800" spc="-10" dirty="0">
                <a:solidFill>
                  <a:srgbClr val="007FAC"/>
                </a:solidFill>
                <a:cs typeface="Calibri"/>
                <a:hlinkClick r:id="rId38"/>
              </a:rPr>
              <a:t>.</a:t>
            </a:r>
            <a:r>
              <a:rPr sz="800" spc="80" dirty="0">
                <a:solidFill>
                  <a:srgbClr val="007FAC"/>
                </a:solidFill>
                <a:cs typeface="Calibri"/>
                <a:hlinkClick r:id="rId38"/>
              </a:rPr>
              <a:t> </a:t>
            </a:r>
            <a:r>
              <a:rPr sz="800" spc="-10" dirty="0">
                <a:solidFill>
                  <a:srgbClr val="007FAC"/>
                </a:solidFill>
                <a:cs typeface="Calibri"/>
                <a:hlinkClick r:id="rId38"/>
              </a:rPr>
              <a:t>2014;32(23):2440-2448</a:t>
            </a:r>
            <a:r>
              <a:rPr sz="800" spc="-10" dirty="0">
                <a:solidFill>
                  <a:prstClr val="black"/>
                </a:solidFill>
                <a:cs typeface="Calibri"/>
              </a:rPr>
              <a:t>.</a:t>
            </a:r>
            <a:endParaRPr sz="800">
              <a:solidFill>
                <a:prstClr val="black"/>
              </a:solidFill>
              <a:cs typeface="Calibri"/>
            </a:endParaRPr>
          </a:p>
          <a:p>
            <a:pPr marL="193040" marR="5080" indent="-180975" algn="just">
              <a:lnSpc>
                <a:spcPct val="103699"/>
              </a:lnSpc>
              <a:buFont typeface="Calibri"/>
              <a:buAutoNum type="arabicPeriod" startAt="58"/>
              <a:tabLst>
                <a:tab pos="193675" algn="l"/>
              </a:tabLst>
            </a:pPr>
            <a:r>
              <a:rPr sz="800" spc="-10" dirty="0">
                <a:solidFill>
                  <a:srgbClr val="007FAC"/>
                </a:solidFill>
                <a:cs typeface="Calibri"/>
                <a:hlinkClick r:id="rId39"/>
              </a:rPr>
              <a:t>Brennan</a:t>
            </a:r>
            <a:r>
              <a:rPr sz="800" spc="-5" dirty="0">
                <a:solidFill>
                  <a:srgbClr val="007FAC"/>
                </a:solidFill>
                <a:cs typeface="Calibri"/>
                <a:hlinkClick r:id="rId39"/>
              </a:rPr>
              <a:t> </a:t>
            </a:r>
            <a:r>
              <a:rPr sz="800" spc="-10" dirty="0">
                <a:solidFill>
                  <a:srgbClr val="007FAC"/>
                </a:solidFill>
                <a:cs typeface="Calibri"/>
                <a:hlinkClick r:id="rId39"/>
              </a:rPr>
              <a:t>BKL,</a:t>
            </a:r>
            <a:r>
              <a:rPr sz="800" spc="-5" dirty="0">
                <a:solidFill>
                  <a:srgbClr val="007FAC"/>
                </a:solidFill>
                <a:cs typeface="Calibri"/>
                <a:hlinkClick r:id="rId39"/>
              </a:rPr>
              <a:t> </a:t>
            </a:r>
            <a:r>
              <a:rPr sz="800" spc="-10" dirty="0">
                <a:solidFill>
                  <a:srgbClr val="007FAC"/>
                </a:solidFill>
                <a:cs typeface="Calibri"/>
                <a:hlinkClick r:id="rId39"/>
              </a:rPr>
              <a:t>Marec-Berard</a:t>
            </a:r>
            <a:r>
              <a:rPr sz="800" spc="-5" dirty="0">
                <a:solidFill>
                  <a:srgbClr val="007FAC"/>
                </a:solidFill>
                <a:cs typeface="Calibri"/>
                <a:hlinkClick r:id="rId39"/>
              </a:rPr>
              <a:t> </a:t>
            </a:r>
            <a:r>
              <a:rPr sz="800" spc="-60" dirty="0">
                <a:solidFill>
                  <a:srgbClr val="007FAC"/>
                </a:solidFill>
                <a:cs typeface="Calibri"/>
                <a:hlinkClick r:id="rId39"/>
              </a:rPr>
              <a:t>P,</a:t>
            </a:r>
            <a:r>
              <a:rPr sz="800" spc="-55" dirty="0">
                <a:solidFill>
                  <a:srgbClr val="007FAC"/>
                </a:solidFill>
                <a:cs typeface="Calibri"/>
                <a:hlinkClick r:id="rId39"/>
              </a:rPr>
              <a:t> </a:t>
            </a:r>
            <a:r>
              <a:rPr sz="800" spc="-10" dirty="0">
                <a:solidFill>
                  <a:srgbClr val="007FAC"/>
                </a:solidFill>
                <a:cs typeface="Calibri"/>
                <a:hlinkClick r:id="rId39"/>
              </a:rPr>
              <a:t>et</a:t>
            </a:r>
            <a:r>
              <a:rPr sz="800" spc="-5" dirty="0">
                <a:solidFill>
                  <a:srgbClr val="007FAC"/>
                </a:solidFill>
                <a:cs typeface="Calibri"/>
                <a:hlinkClick r:id="rId39"/>
              </a:rPr>
              <a:t> al.</a:t>
            </a:r>
            <a:r>
              <a:rPr sz="800" dirty="0">
                <a:solidFill>
                  <a:srgbClr val="007FAC"/>
                </a:solidFill>
                <a:cs typeface="Calibri"/>
                <a:hlinkClick r:id="rId39"/>
              </a:rPr>
              <a:t> </a:t>
            </a:r>
            <a:r>
              <a:rPr sz="800" spc="-10" dirty="0">
                <a:solidFill>
                  <a:srgbClr val="007FAC"/>
                </a:solidFill>
                <a:cs typeface="Calibri"/>
                <a:hlinkClick r:id="rId39"/>
              </a:rPr>
              <a:t>Comparison</a:t>
            </a:r>
            <a:r>
              <a:rPr sz="800" spc="-5" dirty="0">
                <a:solidFill>
                  <a:srgbClr val="007FAC"/>
                </a:solidFill>
                <a:cs typeface="Calibri"/>
                <a:hlinkClick r:id="rId39"/>
              </a:rPr>
              <a:t> </a:t>
            </a:r>
            <a:r>
              <a:rPr sz="800" spc="-10" dirty="0">
                <a:solidFill>
                  <a:srgbClr val="007FAC"/>
                </a:solidFill>
                <a:cs typeface="Calibri"/>
                <a:hlinkClick r:id="rId39"/>
              </a:rPr>
              <a:t>of</a:t>
            </a:r>
            <a:r>
              <a:rPr sz="800" spc="-5" dirty="0">
                <a:solidFill>
                  <a:srgbClr val="007FAC"/>
                </a:solidFill>
                <a:cs typeface="Calibri"/>
                <a:hlinkClick r:id="rId39"/>
              </a:rPr>
              <a:t> </a:t>
            </a:r>
            <a:r>
              <a:rPr sz="800" spc="-10" dirty="0">
                <a:solidFill>
                  <a:srgbClr val="007FAC"/>
                </a:solidFill>
                <a:cs typeface="Calibri"/>
                <a:hlinkClick r:id="rId39"/>
              </a:rPr>
              <a:t>two</a:t>
            </a:r>
            <a:r>
              <a:rPr sz="800" spc="-5" dirty="0">
                <a:solidFill>
                  <a:srgbClr val="007FAC"/>
                </a:solidFill>
                <a:cs typeface="Calibri"/>
                <a:hlinkClick r:id="rId39"/>
              </a:rPr>
              <a:t> </a:t>
            </a:r>
            <a:r>
              <a:rPr sz="800" spc="-10" dirty="0">
                <a:solidFill>
                  <a:srgbClr val="007FAC"/>
                </a:solidFill>
                <a:cs typeface="Calibri"/>
                <a:hlinkClick r:id="rId39"/>
              </a:rPr>
              <a:t>chemo- </a:t>
            </a:r>
            <a:r>
              <a:rPr sz="800" spc="-5" dirty="0">
                <a:solidFill>
                  <a:srgbClr val="007FAC"/>
                </a:solidFill>
                <a:cs typeface="Calibri"/>
              </a:rPr>
              <a:t> </a:t>
            </a:r>
            <a:r>
              <a:rPr sz="800" spc="-10" dirty="0">
                <a:solidFill>
                  <a:srgbClr val="007FAC"/>
                </a:solidFill>
                <a:cs typeface="Calibri"/>
                <a:hlinkClick r:id="rId39"/>
              </a:rPr>
              <a:t>therapy regimens </a:t>
            </a:r>
            <a:r>
              <a:rPr sz="800" spc="-5" dirty="0">
                <a:solidFill>
                  <a:srgbClr val="007FAC"/>
                </a:solidFill>
                <a:cs typeface="Calibri"/>
                <a:hlinkClick r:id="rId39"/>
              </a:rPr>
              <a:t>in </a:t>
            </a:r>
            <a:r>
              <a:rPr sz="800" spc="-10" dirty="0">
                <a:solidFill>
                  <a:srgbClr val="007FAC"/>
                </a:solidFill>
                <a:cs typeface="Calibri"/>
                <a:hlinkClick r:id="rId39"/>
              </a:rPr>
              <a:t>Ewing sarcoma </a:t>
            </a:r>
            <a:r>
              <a:rPr sz="800" spc="-5" dirty="0">
                <a:solidFill>
                  <a:srgbClr val="007FAC"/>
                </a:solidFill>
                <a:cs typeface="Calibri"/>
                <a:hlinkClick r:id="rId39"/>
              </a:rPr>
              <a:t>(ES): </a:t>
            </a:r>
            <a:r>
              <a:rPr sz="800" spc="-10" dirty="0">
                <a:solidFill>
                  <a:srgbClr val="007FAC"/>
                </a:solidFill>
                <a:cs typeface="Calibri"/>
                <a:hlinkClick r:id="rId39"/>
              </a:rPr>
              <a:t>overall and subgroup results </a:t>
            </a:r>
            <a:r>
              <a:rPr sz="800" spc="-5" dirty="0">
                <a:solidFill>
                  <a:srgbClr val="007FAC"/>
                </a:solidFill>
                <a:cs typeface="Calibri"/>
              </a:rPr>
              <a:t> </a:t>
            </a:r>
            <a:r>
              <a:rPr sz="800" spc="-10" dirty="0">
                <a:solidFill>
                  <a:srgbClr val="007FAC"/>
                </a:solidFill>
                <a:cs typeface="Calibri"/>
                <a:hlinkClick r:id="rId39"/>
              </a:rPr>
              <a:t>of</a:t>
            </a:r>
            <a:r>
              <a:rPr sz="800" spc="-5" dirty="0">
                <a:solidFill>
                  <a:srgbClr val="007FAC"/>
                </a:solidFill>
                <a:cs typeface="Calibri"/>
                <a:hlinkClick r:id="rId39"/>
              </a:rPr>
              <a:t> </a:t>
            </a:r>
            <a:r>
              <a:rPr sz="800" spc="-10" dirty="0">
                <a:solidFill>
                  <a:srgbClr val="007FAC"/>
                </a:solidFill>
                <a:cs typeface="Calibri"/>
                <a:hlinkClick r:id="rId39"/>
              </a:rPr>
              <a:t>the</a:t>
            </a:r>
            <a:r>
              <a:rPr sz="800" spc="-5" dirty="0">
                <a:solidFill>
                  <a:srgbClr val="007FAC"/>
                </a:solidFill>
                <a:cs typeface="Calibri"/>
                <a:hlinkClick r:id="rId39"/>
              </a:rPr>
              <a:t> </a:t>
            </a:r>
            <a:r>
              <a:rPr sz="800" spc="-15" dirty="0">
                <a:solidFill>
                  <a:srgbClr val="007FAC"/>
                </a:solidFill>
                <a:cs typeface="Calibri"/>
                <a:hlinkClick r:id="rId39"/>
              </a:rPr>
              <a:t>Euro</a:t>
            </a:r>
            <a:r>
              <a:rPr sz="800" spc="-10" dirty="0">
                <a:solidFill>
                  <a:srgbClr val="007FAC"/>
                </a:solidFill>
                <a:cs typeface="Calibri"/>
                <a:hlinkClick r:id="rId39"/>
              </a:rPr>
              <a:t> Ewing</a:t>
            </a:r>
            <a:r>
              <a:rPr sz="800" spc="-5" dirty="0">
                <a:solidFill>
                  <a:srgbClr val="007FAC"/>
                </a:solidFill>
                <a:cs typeface="Calibri"/>
                <a:hlinkClick r:id="rId39"/>
              </a:rPr>
              <a:t> </a:t>
            </a:r>
            <a:r>
              <a:rPr sz="800" spc="-10" dirty="0">
                <a:solidFill>
                  <a:srgbClr val="007FAC"/>
                </a:solidFill>
                <a:cs typeface="Calibri"/>
                <a:hlinkClick r:id="rId39"/>
              </a:rPr>
              <a:t>2012</a:t>
            </a:r>
            <a:r>
              <a:rPr sz="800" spc="-5" dirty="0">
                <a:solidFill>
                  <a:srgbClr val="007FAC"/>
                </a:solidFill>
                <a:cs typeface="Calibri"/>
                <a:hlinkClick r:id="rId39"/>
              </a:rPr>
              <a:t> </a:t>
            </a:r>
            <a:r>
              <a:rPr sz="800" spc="-15" dirty="0">
                <a:solidFill>
                  <a:srgbClr val="007FAC"/>
                </a:solidFill>
                <a:cs typeface="Calibri"/>
                <a:hlinkClick r:id="rId39"/>
              </a:rPr>
              <a:t>randomized</a:t>
            </a:r>
            <a:r>
              <a:rPr sz="800" spc="-10" dirty="0">
                <a:solidFill>
                  <a:srgbClr val="007FAC"/>
                </a:solidFill>
                <a:cs typeface="Calibri"/>
                <a:hlinkClick r:id="rId39"/>
              </a:rPr>
              <a:t> </a:t>
            </a:r>
            <a:r>
              <a:rPr sz="800" spc="-5" dirty="0">
                <a:solidFill>
                  <a:srgbClr val="007FAC"/>
                </a:solidFill>
                <a:cs typeface="Calibri"/>
                <a:hlinkClick r:id="rId39"/>
              </a:rPr>
              <a:t>trial</a:t>
            </a:r>
            <a:r>
              <a:rPr sz="800" dirty="0">
                <a:solidFill>
                  <a:srgbClr val="007FAC"/>
                </a:solidFill>
                <a:cs typeface="Calibri"/>
                <a:hlinkClick r:id="rId39"/>
              </a:rPr>
              <a:t> </a:t>
            </a:r>
            <a:r>
              <a:rPr sz="800" spc="-10" dirty="0">
                <a:solidFill>
                  <a:srgbClr val="007FAC"/>
                </a:solidFill>
                <a:cs typeface="Calibri"/>
                <a:hlinkClick r:id="rId39"/>
              </a:rPr>
              <a:t>(EE2012).</a:t>
            </a:r>
            <a:r>
              <a:rPr sz="800" spc="-5" dirty="0">
                <a:solidFill>
                  <a:srgbClr val="007FAC"/>
                </a:solidFill>
                <a:cs typeface="Calibri"/>
                <a:hlinkClick r:id="rId39"/>
              </a:rPr>
              <a:t> </a:t>
            </a:r>
            <a:r>
              <a:rPr sz="800" i="1" spc="-10" dirty="0">
                <a:solidFill>
                  <a:srgbClr val="007FAC"/>
                </a:solidFill>
                <a:cs typeface="Calibri"/>
                <a:hlinkClick r:id="rId39"/>
              </a:rPr>
              <a:t>J</a:t>
            </a:r>
            <a:r>
              <a:rPr sz="800" i="1" spc="-5" dirty="0">
                <a:solidFill>
                  <a:srgbClr val="007FAC"/>
                </a:solidFill>
                <a:cs typeface="Calibri"/>
                <a:hlinkClick r:id="rId39"/>
              </a:rPr>
              <a:t> Clin</a:t>
            </a:r>
            <a:r>
              <a:rPr sz="800" i="1" dirty="0">
                <a:solidFill>
                  <a:srgbClr val="007FAC"/>
                </a:solidFill>
                <a:cs typeface="Calibri"/>
                <a:hlinkClick r:id="rId39"/>
              </a:rPr>
              <a:t> </a:t>
            </a:r>
            <a:r>
              <a:rPr sz="800" i="1" spc="-10" dirty="0">
                <a:solidFill>
                  <a:srgbClr val="007FAC"/>
                </a:solidFill>
                <a:cs typeface="Calibri"/>
                <a:hlinkClick r:id="rId39"/>
              </a:rPr>
              <a:t>Oncol</a:t>
            </a:r>
            <a:r>
              <a:rPr sz="800" spc="-10" dirty="0">
                <a:solidFill>
                  <a:srgbClr val="007FAC"/>
                </a:solidFill>
                <a:cs typeface="Calibri"/>
                <a:hlinkClick r:id="rId39"/>
              </a:rPr>
              <a:t>. </a:t>
            </a:r>
            <a:r>
              <a:rPr sz="800" spc="-5" dirty="0">
                <a:solidFill>
                  <a:srgbClr val="007FAC"/>
                </a:solidFill>
                <a:cs typeface="Calibri"/>
              </a:rPr>
              <a:t> </a:t>
            </a:r>
            <a:r>
              <a:rPr sz="800" spc="-10" dirty="0">
                <a:solidFill>
                  <a:srgbClr val="007FAC"/>
                </a:solidFill>
                <a:cs typeface="Calibri"/>
                <a:hlinkClick r:id="rId39"/>
              </a:rPr>
              <a:t>2020;38(suppl</a:t>
            </a:r>
            <a:r>
              <a:rPr sz="800" spc="75" dirty="0">
                <a:solidFill>
                  <a:srgbClr val="007FAC"/>
                </a:solidFill>
                <a:cs typeface="Calibri"/>
                <a:hlinkClick r:id="rId39"/>
              </a:rPr>
              <a:t> </a:t>
            </a:r>
            <a:r>
              <a:rPr sz="800" spc="-10" dirty="0">
                <a:solidFill>
                  <a:srgbClr val="007FAC"/>
                </a:solidFill>
                <a:cs typeface="Calibri"/>
                <a:hlinkClick r:id="rId39"/>
              </a:rPr>
              <a:t>15):11500</a:t>
            </a:r>
            <a:r>
              <a:rPr sz="800" spc="-10" dirty="0">
                <a:solidFill>
                  <a:prstClr val="black"/>
                </a:solidFill>
                <a:cs typeface="Calibri"/>
              </a:rPr>
              <a:t>.</a:t>
            </a:r>
            <a:endParaRPr sz="800">
              <a:solidFill>
                <a:prstClr val="black"/>
              </a:solidFill>
              <a:cs typeface="Calibri"/>
            </a:endParaRPr>
          </a:p>
          <a:p>
            <a:endParaRPr sz="800">
              <a:solidFill>
                <a:prstClr val="black"/>
              </a:solidFill>
              <a:cs typeface="Calibri"/>
            </a:endParaRPr>
          </a:p>
          <a:p>
            <a:pPr marL="499109">
              <a:spcBef>
                <a:spcPts val="570"/>
              </a:spcBef>
              <a:tabLst>
                <a:tab pos="2776220" algn="l"/>
              </a:tabLst>
            </a:pPr>
            <a:r>
              <a:rPr sz="900" spc="-20" dirty="0">
                <a:solidFill>
                  <a:srgbClr val="007FAC"/>
                </a:solidFill>
                <a:latin typeface="Arial MT"/>
                <a:cs typeface="Arial MT"/>
              </a:rPr>
              <a:t>https://doi.org</a:t>
            </a:r>
            <a:r>
              <a:rPr sz="900" spc="-10" dirty="0">
                <a:solidFill>
                  <a:srgbClr val="007FAC"/>
                </a:solidFill>
                <a:latin typeface="Arial MT"/>
                <a:cs typeface="Arial MT"/>
              </a:rPr>
              <a:t>/</a:t>
            </a:r>
            <a:r>
              <a:rPr sz="900" spc="-65" dirty="0">
                <a:solidFill>
                  <a:srgbClr val="007FAC"/>
                </a:solidFill>
                <a:latin typeface="Arial MT"/>
                <a:cs typeface="Arial MT"/>
                <a:hlinkClick r:id="rId40"/>
              </a:rPr>
              <a:t>10.1016/j.annonc.2021.08.1995</a:t>
            </a:r>
            <a:r>
              <a:rPr sz="900" dirty="0">
                <a:solidFill>
                  <a:srgbClr val="007FAC"/>
                </a:solidFill>
                <a:latin typeface="Arial MT"/>
                <a:cs typeface="Arial MT"/>
                <a:hlinkClick r:id="rId40"/>
              </a:rPr>
              <a:t>	</a:t>
            </a:r>
            <a:r>
              <a:rPr sz="900" spc="-10" dirty="0">
                <a:solidFill>
                  <a:prstClr val="black"/>
                </a:solidFill>
                <a:latin typeface="Arial MT"/>
                <a:cs typeface="Arial MT"/>
                <a:hlinkClick r:id="rId40"/>
              </a:rPr>
              <a:t>1535</a:t>
            </a:r>
            <a:endParaRPr sz="900">
              <a:solidFill>
                <a:prstClr val="black"/>
              </a:solidFill>
              <a:latin typeface="Arial MT"/>
              <a:cs typeface="Arial MT"/>
            </a:endParaRPr>
          </a:p>
        </p:txBody>
      </p:sp>
      <p:sp>
        <p:nvSpPr>
          <p:cNvPr id="4" name="object 4"/>
          <p:cNvSpPr txBox="1"/>
          <p:nvPr/>
        </p:nvSpPr>
        <p:spPr>
          <a:xfrm>
            <a:off x="890909"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5" name="object 5"/>
          <p:cNvSpPr txBox="1"/>
          <p:nvPr/>
        </p:nvSpPr>
        <p:spPr>
          <a:xfrm>
            <a:off x="7554850"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40" dirty="0">
                <a:solidFill>
                  <a:srgbClr val="DAC0CE"/>
                </a:solidFill>
                <a:latin typeface="Arial MT"/>
                <a:cs typeface="Arial MT"/>
              </a:rPr>
              <a:t> </a:t>
            </a:r>
            <a:r>
              <a:rPr sz="1200" spc="-30" dirty="0">
                <a:solidFill>
                  <a:srgbClr val="DAC0CE"/>
                </a:solidFill>
                <a:latin typeface="Arial MT"/>
                <a:cs typeface="Arial MT"/>
              </a:rPr>
              <a:t>of</a:t>
            </a:r>
            <a:r>
              <a:rPr sz="1200" spc="30"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6" name="object 6"/>
          <p:cNvSpPr txBox="1"/>
          <p:nvPr/>
        </p:nvSpPr>
        <p:spPr>
          <a:xfrm>
            <a:off x="890909" y="9690626"/>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rPr>
              <a:t>Volume</a:t>
            </a:r>
            <a:r>
              <a:rPr sz="900" spc="40" dirty="0">
                <a:solidFill>
                  <a:prstClr val="black"/>
                </a:solidFill>
                <a:latin typeface="Arial MT"/>
                <a:cs typeface="Arial MT"/>
              </a:rPr>
              <a:t> </a:t>
            </a:r>
            <a:r>
              <a:rPr sz="900" spc="-75" dirty="0">
                <a:solidFill>
                  <a:prstClr val="black"/>
                </a:solidFill>
                <a:latin typeface="Arial MT"/>
                <a:cs typeface="Arial MT"/>
              </a:rPr>
              <a:t>32</a:t>
            </a:r>
            <a:r>
              <a:rPr sz="900" spc="235"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85" dirty="0">
                <a:solidFill>
                  <a:prstClr val="black"/>
                </a:solidFill>
                <a:latin typeface="Arial MT"/>
                <a:cs typeface="Arial MT"/>
              </a:rPr>
              <a:t>Issue</a:t>
            </a:r>
            <a:r>
              <a:rPr sz="900" spc="45" dirty="0">
                <a:solidFill>
                  <a:prstClr val="black"/>
                </a:solidFill>
                <a:latin typeface="Arial MT"/>
                <a:cs typeface="Arial MT"/>
              </a:rPr>
              <a:t> </a:t>
            </a:r>
            <a:r>
              <a:rPr sz="900" spc="-75" dirty="0">
                <a:solidFill>
                  <a:prstClr val="black"/>
                </a:solidFill>
                <a:latin typeface="Arial MT"/>
                <a:cs typeface="Arial MT"/>
              </a:rPr>
              <a:t>12</a:t>
            </a:r>
            <a:r>
              <a:rPr sz="900" spc="240" dirty="0">
                <a:solidFill>
                  <a:prstClr val="black"/>
                </a:solidFill>
                <a:latin typeface="Arial MT"/>
                <a:cs typeface="Arial MT"/>
              </a:rPr>
              <a:t> </a:t>
            </a:r>
            <a:r>
              <a:rPr sz="600" spc="175" dirty="0">
                <a:solidFill>
                  <a:prstClr val="black"/>
                </a:solidFill>
                <a:latin typeface="Lucida Sans Unicode"/>
                <a:cs typeface="Lucida Sans Unicode"/>
              </a:rPr>
              <a:t>■</a:t>
            </a:r>
            <a:r>
              <a:rPr sz="600" spc="295" dirty="0">
                <a:solidFill>
                  <a:prstClr val="black"/>
                </a:solidFill>
                <a:latin typeface="Lucida Sans Unicode"/>
                <a:cs typeface="Lucida Sans Unicode"/>
              </a:rPr>
              <a:t> </a:t>
            </a:r>
            <a:r>
              <a:rPr sz="900" spc="-75" dirty="0">
                <a:solidFill>
                  <a:prstClr val="black"/>
                </a:solidFill>
                <a:latin typeface="Arial MT"/>
                <a:cs typeface="Arial MT"/>
              </a:rPr>
              <a:t>2021</a:t>
            </a:r>
            <a:endParaRPr sz="900">
              <a:solidFill>
                <a:prstClr val="black"/>
              </a:solidFill>
              <a:latin typeface="Arial MT"/>
              <a:cs typeface="Arial MT"/>
            </a:endParaRPr>
          </a:p>
        </p:txBody>
      </p:sp>
    </p:spTree>
    <p:extLst>
      <p:ext uri="{BB962C8B-B14F-4D97-AF65-F5344CB8AC3E}">
        <p14:creationId xmlns:p14="http://schemas.microsoft.com/office/powerpoint/2010/main" val="1217623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0882" y="768081"/>
            <a:ext cx="4005148" cy="7496860"/>
          </a:xfrm>
          <a:prstGeom prst="rect">
            <a:avLst/>
          </a:prstGeom>
        </p:spPr>
        <p:txBody>
          <a:bodyPr vert="horz" wrap="square" lIns="0" tIns="7620" rIns="0" bIns="0" rtlCol="0">
            <a:spAutoFit/>
          </a:bodyPr>
          <a:lstStyle/>
          <a:p>
            <a:pPr marL="250190" marR="5080" indent="-180975" algn="just">
              <a:lnSpc>
                <a:spcPct val="103899"/>
              </a:lnSpc>
              <a:spcBef>
                <a:spcPts val="60"/>
              </a:spcBef>
              <a:buFont typeface="Calibri"/>
              <a:buAutoNum type="arabicPeriod" startAt="60"/>
              <a:tabLst>
                <a:tab pos="243840" algn="l"/>
              </a:tabLst>
            </a:pPr>
            <a:r>
              <a:rPr sz="800" spc="-10" dirty="0">
                <a:solidFill>
                  <a:srgbClr val="007FAC"/>
                </a:solidFill>
                <a:cs typeface="Calibri"/>
                <a:hlinkClick r:id="rId2"/>
              </a:rPr>
              <a:t>Whelan J, Le Deley MC, Dirksen U, et </a:t>
            </a:r>
            <a:r>
              <a:rPr sz="800" spc="-5" dirty="0">
                <a:solidFill>
                  <a:srgbClr val="007FAC"/>
                </a:solidFill>
                <a:cs typeface="Calibri"/>
                <a:hlinkClick r:id="rId2"/>
              </a:rPr>
              <a:t>al. </a:t>
            </a:r>
            <a:r>
              <a:rPr sz="800" spc="-10" dirty="0">
                <a:solidFill>
                  <a:srgbClr val="007FAC"/>
                </a:solidFill>
                <a:cs typeface="Calibri"/>
                <a:hlinkClick r:id="rId2"/>
              </a:rPr>
              <a:t>High-dose chemotherapy and </a:t>
            </a:r>
            <a:r>
              <a:rPr sz="800" spc="-5" dirty="0">
                <a:solidFill>
                  <a:srgbClr val="007FAC"/>
                </a:solidFill>
                <a:cs typeface="Calibri"/>
              </a:rPr>
              <a:t> </a:t>
            </a:r>
            <a:r>
              <a:rPr sz="800" spc="-10" dirty="0">
                <a:solidFill>
                  <a:srgbClr val="007FAC"/>
                </a:solidFill>
                <a:cs typeface="Calibri"/>
                <a:hlinkClick r:id="rId2"/>
              </a:rPr>
              <a:t>blood autologous stem-cell rescue compared </a:t>
            </a:r>
            <a:r>
              <a:rPr sz="800" spc="-5" dirty="0">
                <a:solidFill>
                  <a:srgbClr val="007FAC"/>
                </a:solidFill>
                <a:cs typeface="Calibri"/>
                <a:hlinkClick r:id="rId2"/>
              </a:rPr>
              <a:t>with </a:t>
            </a:r>
            <a:r>
              <a:rPr sz="800" spc="-15" dirty="0">
                <a:solidFill>
                  <a:srgbClr val="007FAC"/>
                </a:solidFill>
                <a:cs typeface="Calibri"/>
                <a:hlinkClick r:id="rId2"/>
              </a:rPr>
              <a:t>standard </a:t>
            </a:r>
            <a:r>
              <a:rPr sz="800" spc="-10" dirty="0">
                <a:solidFill>
                  <a:srgbClr val="007FAC"/>
                </a:solidFill>
                <a:cs typeface="Calibri"/>
                <a:hlinkClick r:id="rId2"/>
              </a:rPr>
              <a:t>chemo- </a:t>
            </a:r>
            <a:r>
              <a:rPr sz="800" spc="-5" dirty="0">
                <a:solidFill>
                  <a:srgbClr val="007FAC"/>
                </a:solidFill>
                <a:cs typeface="Calibri"/>
              </a:rPr>
              <a:t> </a:t>
            </a:r>
            <a:r>
              <a:rPr sz="800" spc="-10" dirty="0">
                <a:solidFill>
                  <a:srgbClr val="007FAC"/>
                </a:solidFill>
                <a:cs typeface="Calibri"/>
                <a:hlinkClick r:id="rId2"/>
              </a:rPr>
              <a:t>therapy </a:t>
            </a:r>
            <a:r>
              <a:rPr sz="800" spc="-5" dirty="0">
                <a:solidFill>
                  <a:srgbClr val="007FAC"/>
                </a:solidFill>
                <a:cs typeface="Calibri"/>
                <a:hlinkClick r:id="rId2"/>
              </a:rPr>
              <a:t>in </a:t>
            </a:r>
            <a:r>
              <a:rPr sz="800" spc="-10" dirty="0">
                <a:solidFill>
                  <a:srgbClr val="007FAC"/>
                </a:solidFill>
                <a:cs typeface="Calibri"/>
                <a:hlinkClick r:id="rId2"/>
              </a:rPr>
              <a:t>localized </a:t>
            </a:r>
            <a:r>
              <a:rPr sz="800" spc="-5" dirty="0">
                <a:solidFill>
                  <a:srgbClr val="007FAC"/>
                </a:solidFill>
                <a:cs typeface="Calibri"/>
                <a:hlinkClick r:id="rId2"/>
              </a:rPr>
              <a:t>high-risk </a:t>
            </a:r>
            <a:r>
              <a:rPr sz="800" spc="-10" dirty="0">
                <a:solidFill>
                  <a:srgbClr val="007FAC"/>
                </a:solidFill>
                <a:cs typeface="Calibri"/>
                <a:hlinkClick r:id="rId2"/>
              </a:rPr>
              <a:t>Ewing sarcoma: results of </a:t>
            </a:r>
            <a:r>
              <a:rPr sz="800" spc="-20" dirty="0">
                <a:solidFill>
                  <a:srgbClr val="007FAC"/>
                </a:solidFill>
                <a:cs typeface="Calibri"/>
                <a:hlinkClick r:id="rId2"/>
              </a:rPr>
              <a:t>Euro-E.W.I.N. </a:t>
            </a:r>
            <a:r>
              <a:rPr sz="800" spc="-15" dirty="0">
                <a:solidFill>
                  <a:srgbClr val="007FAC"/>
                </a:solidFill>
                <a:cs typeface="Calibri"/>
              </a:rPr>
              <a:t> </a:t>
            </a:r>
            <a:r>
              <a:rPr sz="800" spc="-10" dirty="0">
                <a:solidFill>
                  <a:srgbClr val="007FAC"/>
                </a:solidFill>
                <a:cs typeface="Calibri"/>
                <a:hlinkClick r:id="rId2"/>
              </a:rPr>
              <a:t>G.99</a:t>
            </a:r>
            <a:r>
              <a:rPr sz="800" spc="75" dirty="0">
                <a:solidFill>
                  <a:srgbClr val="007FAC"/>
                </a:solidFill>
                <a:cs typeface="Calibri"/>
                <a:hlinkClick r:id="rId2"/>
              </a:rPr>
              <a:t> </a:t>
            </a:r>
            <a:r>
              <a:rPr sz="800" spc="-10" dirty="0">
                <a:solidFill>
                  <a:srgbClr val="007FAC"/>
                </a:solidFill>
                <a:cs typeface="Calibri"/>
                <a:hlinkClick r:id="rId2"/>
              </a:rPr>
              <a:t>and</a:t>
            </a:r>
            <a:r>
              <a:rPr sz="800" spc="80" dirty="0">
                <a:solidFill>
                  <a:srgbClr val="007FAC"/>
                </a:solidFill>
                <a:cs typeface="Calibri"/>
                <a:hlinkClick r:id="rId2"/>
              </a:rPr>
              <a:t> </a:t>
            </a:r>
            <a:r>
              <a:rPr sz="800" spc="-10" dirty="0">
                <a:solidFill>
                  <a:srgbClr val="007FAC"/>
                </a:solidFill>
                <a:cs typeface="Calibri"/>
                <a:hlinkClick r:id="rId2"/>
              </a:rPr>
              <a:t>Ewing-2008.</a:t>
            </a:r>
            <a:r>
              <a:rPr sz="800" spc="80" dirty="0">
                <a:solidFill>
                  <a:srgbClr val="007FAC"/>
                </a:solidFill>
                <a:cs typeface="Calibri"/>
                <a:hlinkClick r:id="rId2"/>
              </a:rPr>
              <a:t> </a:t>
            </a:r>
            <a:r>
              <a:rPr sz="800" i="1" spc="-10" dirty="0">
                <a:solidFill>
                  <a:srgbClr val="007FAC"/>
                </a:solidFill>
                <a:cs typeface="Calibri"/>
                <a:hlinkClick r:id="rId2"/>
              </a:rPr>
              <a:t>J</a:t>
            </a:r>
            <a:r>
              <a:rPr sz="800" i="1" spc="85" dirty="0">
                <a:solidFill>
                  <a:srgbClr val="007FAC"/>
                </a:solidFill>
                <a:cs typeface="Calibri"/>
                <a:hlinkClick r:id="rId2"/>
              </a:rPr>
              <a:t> </a:t>
            </a:r>
            <a:r>
              <a:rPr sz="800" i="1" spc="-5" dirty="0">
                <a:solidFill>
                  <a:srgbClr val="007FAC"/>
                </a:solidFill>
                <a:cs typeface="Calibri"/>
                <a:hlinkClick r:id="rId2"/>
              </a:rPr>
              <a:t>Clin</a:t>
            </a:r>
            <a:r>
              <a:rPr sz="800" i="1" spc="75" dirty="0">
                <a:solidFill>
                  <a:srgbClr val="007FAC"/>
                </a:solidFill>
                <a:cs typeface="Calibri"/>
                <a:hlinkClick r:id="rId2"/>
              </a:rPr>
              <a:t> </a:t>
            </a:r>
            <a:r>
              <a:rPr sz="800" i="1" spc="-10" dirty="0">
                <a:solidFill>
                  <a:srgbClr val="007FAC"/>
                </a:solidFill>
                <a:cs typeface="Calibri"/>
                <a:hlinkClick r:id="rId2"/>
              </a:rPr>
              <a:t>Oncol</a:t>
            </a:r>
            <a:r>
              <a:rPr sz="800" spc="-10" dirty="0">
                <a:solidFill>
                  <a:srgbClr val="007FAC"/>
                </a:solidFill>
                <a:cs typeface="Calibri"/>
                <a:hlinkClick r:id="rId2"/>
              </a:rPr>
              <a:t>.</a:t>
            </a:r>
            <a:r>
              <a:rPr sz="800" spc="80" dirty="0">
                <a:solidFill>
                  <a:srgbClr val="007FAC"/>
                </a:solidFill>
                <a:cs typeface="Calibri"/>
                <a:hlinkClick r:id="rId2"/>
              </a:rPr>
              <a:t> </a:t>
            </a:r>
            <a:r>
              <a:rPr sz="800" spc="-10" dirty="0">
                <a:solidFill>
                  <a:srgbClr val="007FAC"/>
                </a:solidFill>
                <a:cs typeface="Calibri"/>
                <a:hlinkClick r:id="rId2"/>
              </a:rPr>
              <a:t>2018;36(31):3110-3119</a:t>
            </a:r>
            <a:r>
              <a:rPr sz="800" spc="-10" dirty="0">
                <a:solidFill>
                  <a:prstClr val="black"/>
                </a:solidFill>
                <a:cs typeface="Calibri"/>
              </a:rPr>
              <a:t>.</a:t>
            </a:r>
            <a:endParaRPr sz="800">
              <a:solidFill>
                <a:prstClr val="black"/>
              </a:solidFill>
              <a:cs typeface="Calibri"/>
            </a:endParaRPr>
          </a:p>
          <a:p>
            <a:pPr marL="250190" marR="5080" indent="-180975" algn="just">
              <a:lnSpc>
                <a:spcPts val="1000"/>
              </a:lnSpc>
              <a:spcBef>
                <a:spcPts val="30"/>
              </a:spcBef>
              <a:buClr>
                <a:srgbClr val="000000"/>
              </a:buClr>
              <a:buFontTx/>
              <a:buAutoNum type="arabicPeriod" startAt="60"/>
              <a:tabLst>
                <a:tab pos="250825" algn="l"/>
              </a:tabLst>
            </a:pPr>
            <a:r>
              <a:rPr sz="800" spc="-10" dirty="0">
                <a:solidFill>
                  <a:srgbClr val="007FAC"/>
                </a:solidFill>
                <a:cs typeface="Calibri"/>
                <a:hlinkClick r:id="rId3"/>
              </a:rPr>
              <a:t>Koshkin</a:t>
            </a:r>
            <a:r>
              <a:rPr sz="800" spc="-5" dirty="0">
                <a:solidFill>
                  <a:srgbClr val="007FAC"/>
                </a:solidFill>
                <a:cs typeface="Calibri"/>
                <a:hlinkClick r:id="rId3"/>
              </a:rPr>
              <a:t> </a:t>
            </a:r>
            <a:r>
              <a:rPr sz="800" spc="-10" dirty="0">
                <a:solidFill>
                  <a:srgbClr val="007FAC"/>
                </a:solidFill>
                <a:cs typeface="Calibri"/>
                <a:hlinkClick r:id="rId3"/>
              </a:rPr>
              <a:t>VS,</a:t>
            </a:r>
            <a:r>
              <a:rPr sz="800" spc="-5" dirty="0">
                <a:solidFill>
                  <a:srgbClr val="007FAC"/>
                </a:solidFill>
                <a:cs typeface="Calibri"/>
                <a:hlinkClick r:id="rId3"/>
              </a:rPr>
              <a:t> </a:t>
            </a:r>
            <a:r>
              <a:rPr sz="800" spc="-10" dirty="0">
                <a:solidFill>
                  <a:srgbClr val="007FAC"/>
                </a:solidFill>
                <a:cs typeface="Calibri"/>
                <a:hlinkClick r:id="rId3"/>
              </a:rPr>
              <a:t>Bolejack</a:t>
            </a:r>
            <a:r>
              <a:rPr sz="800" spc="-5" dirty="0">
                <a:solidFill>
                  <a:srgbClr val="007FAC"/>
                </a:solidFill>
                <a:cs typeface="Calibri"/>
                <a:hlinkClick r:id="rId3"/>
              </a:rPr>
              <a:t> </a:t>
            </a:r>
            <a:r>
              <a:rPr sz="800" spc="-40" dirty="0">
                <a:solidFill>
                  <a:srgbClr val="007FAC"/>
                </a:solidFill>
                <a:cs typeface="Calibri"/>
                <a:hlinkClick r:id="rId3"/>
              </a:rPr>
              <a:t>V,</a:t>
            </a:r>
            <a:r>
              <a:rPr sz="800" spc="-35" dirty="0">
                <a:solidFill>
                  <a:srgbClr val="007FAC"/>
                </a:solidFill>
                <a:cs typeface="Calibri"/>
                <a:hlinkClick r:id="rId3"/>
              </a:rPr>
              <a:t> </a:t>
            </a:r>
            <a:r>
              <a:rPr sz="800" spc="-10" dirty="0">
                <a:solidFill>
                  <a:srgbClr val="007FAC"/>
                </a:solidFill>
                <a:cs typeface="Calibri"/>
                <a:hlinkClick r:id="rId3"/>
              </a:rPr>
              <a:t>Schwartz</a:t>
            </a:r>
            <a:r>
              <a:rPr sz="800" spc="-5" dirty="0">
                <a:solidFill>
                  <a:srgbClr val="007FAC"/>
                </a:solidFill>
                <a:cs typeface="Calibri"/>
                <a:hlinkClick r:id="rId3"/>
              </a:rPr>
              <a:t> </a:t>
            </a:r>
            <a:r>
              <a:rPr sz="800" spc="-10" dirty="0">
                <a:solidFill>
                  <a:srgbClr val="007FAC"/>
                </a:solidFill>
                <a:cs typeface="Calibri"/>
                <a:hlinkClick r:id="rId3"/>
              </a:rPr>
              <a:t>LH,</a:t>
            </a:r>
            <a:r>
              <a:rPr sz="800" spc="-5" dirty="0">
                <a:solidFill>
                  <a:srgbClr val="007FAC"/>
                </a:solidFill>
                <a:cs typeface="Calibri"/>
                <a:hlinkClick r:id="rId3"/>
              </a:rPr>
              <a:t> </a:t>
            </a:r>
            <a:r>
              <a:rPr sz="800" spc="-10" dirty="0">
                <a:solidFill>
                  <a:srgbClr val="007FAC"/>
                </a:solidFill>
                <a:cs typeface="Calibri"/>
                <a:hlinkClick r:id="rId3"/>
              </a:rPr>
              <a:t>et </a:t>
            </a:r>
            <a:r>
              <a:rPr sz="800" spc="-5" dirty="0">
                <a:solidFill>
                  <a:srgbClr val="007FAC"/>
                </a:solidFill>
                <a:cs typeface="Calibri"/>
                <a:hlinkClick r:id="rId3"/>
              </a:rPr>
              <a:t>al. </a:t>
            </a:r>
            <a:r>
              <a:rPr sz="800" spc="-10" dirty="0">
                <a:solidFill>
                  <a:srgbClr val="007FAC"/>
                </a:solidFill>
                <a:cs typeface="Calibri"/>
                <a:hlinkClick r:id="rId3"/>
              </a:rPr>
              <a:t>Assessment</a:t>
            </a:r>
            <a:r>
              <a:rPr sz="800" spc="-5" dirty="0">
                <a:solidFill>
                  <a:srgbClr val="007FAC"/>
                </a:solidFill>
                <a:cs typeface="Calibri"/>
                <a:hlinkClick r:id="rId3"/>
              </a:rPr>
              <a:t> </a:t>
            </a:r>
            <a:r>
              <a:rPr sz="800" spc="-10" dirty="0">
                <a:solidFill>
                  <a:srgbClr val="007FAC"/>
                </a:solidFill>
                <a:cs typeface="Calibri"/>
                <a:hlinkClick r:id="rId3"/>
              </a:rPr>
              <a:t>of</a:t>
            </a:r>
            <a:r>
              <a:rPr sz="800" spc="-5" dirty="0">
                <a:solidFill>
                  <a:srgbClr val="007FAC"/>
                </a:solidFill>
                <a:cs typeface="Calibri"/>
                <a:hlinkClick r:id="rId3"/>
              </a:rPr>
              <a:t> imaging </a:t>
            </a:r>
            <a:r>
              <a:rPr sz="800" dirty="0">
                <a:solidFill>
                  <a:srgbClr val="007FAC"/>
                </a:solidFill>
                <a:cs typeface="Calibri"/>
              </a:rPr>
              <a:t> </a:t>
            </a:r>
            <a:r>
              <a:rPr sz="800" spc="-10" dirty="0">
                <a:solidFill>
                  <a:srgbClr val="007FAC"/>
                </a:solidFill>
                <a:cs typeface="Calibri"/>
                <a:hlinkClick r:id="rId3"/>
              </a:rPr>
              <a:t>modalities and response metrics </a:t>
            </a:r>
            <a:r>
              <a:rPr sz="800" spc="-5" dirty="0">
                <a:solidFill>
                  <a:srgbClr val="007FAC"/>
                </a:solidFill>
                <a:cs typeface="Calibri"/>
                <a:hlinkClick r:id="rId3"/>
              </a:rPr>
              <a:t>in </a:t>
            </a:r>
            <a:r>
              <a:rPr sz="800" spc="-10" dirty="0">
                <a:solidFill>
                  <a:srgbClr val="007FAC"/>
                </a:solidFill>
                <a:cs typeface="Calibri"/>
                <a:hlinkClick r:id="rId3"/>
              </a:rPr>
              <a:t>Ewing sarcoma: correlation </a:t>
            </a:r>
            <a:r>
              <a:rPr sz="800" spc="-5" dirty="0">
                <a:solidFill>
                  <a:srgbClr val="007FAC"/>
                </a:solidFill>
                <a:cs typeface="Calibri"/>
                <a:hlinkClick r:id="rId3"/>
              </a:rPr>
              <a:t>with </a:t>
            </a:r>
            <a:r>
              <a:rPr sz="800" dirty="0">
                <a:solidFill>
                  <a:srgbClr val="007FAC"/>
                </a:solidFill>
                <a:cs typeface="Calibri"/>
              </a:rPr>
              <a:t> </a:t>
            </a:r>
            <a:r>
              <a:rPr sz="800" spc="-5" dirty="0">
                <a:solidFill>
                  <a:srgbClr val="007FAC"/>
                </a:solidFill>
                <a:cs typeface="Calibri"/>
                <a:hlinkClick r:id="rId3"/>
              </a:rPr>
              <a:t>survival.</a:t>
            </a:r>
            <a:r>
              <a:rPr sz="800" spc="70" dirty="0">
                <a:solidFill>
                  <a:srgbClr val="007FAC"/>
                </a:solidFill>
                <a:cs typeface="Calibri"/>
                <a:hlinkClick r:id="rId3"/>
              </a:rPr>
              <a:t> </a:t>
            </a:r>
            <a:r>
              <a:rPr sz="800" i="1" spc="-10" dirty="0">
                <a:solidFill>
                  <a:srgbClr val="007FAC"/>
                </a:solidFill>
                <a:cs typeface="Calibri"/>
                <a:hlinkClick r:id="rId3"/>
              </a:rPr>
              <a:t>J</a:t>
            </a:r>
            <a:r>
              <a:rPr sz="800" i="1" spc="80" dirty="0">
                <a:solidFill>
                  <a:srgbClr val="007FAC"/>
                </a:solidFill>
                <a:cs typeface="Calibri"/>
                <a:hlinkClick r:id="rId3"/>
              </a:rPr>
              <a:t> </a:t>
            </a:r>
            <a:r>
              <a:rPr sz="800" i="1" spc="-5" dirty="0">
                <a:solidFill>
                  <a:srgbClr val="007FAC"/>
                </a:solidFill>
                <a:cs typeface="Calibri"/>
                <a:hlinkClick r:id="rId3"/>
              </a:rPr>
              <a:t>Clin</a:t>
            </a:r>
            <a:r>
              <a:rPr sz="800" i="1" spc="80" dirty="0">
                <a:solidFill>
                  <a:srgbClr val="007FAC"/>
                </a:solidFill>
                <a:cs typeface="Calibri"/>
                <a:hlinkClick r:id="rId3"/>
              </a:rPr>
              <a:t> </a:t>
            </a:r>
            <a:r>
              <a:rPr sz="800" i="1" spc="-10" dirty="0">
                <a:solidFill>
                  <a:srgbClr val="007FAC"/>
                </a:solidFill>
                <a:cs typeface="Calibri"/>
                <a:hlinkClick r:id="rId3"/>
              </a:rPr>
              <a:t>Oncol</a:t>
            </a:r>
            <a:r>
              <a:rPr sz="800" spc="-10" dirty="0">
                <a:solidFill>
                  <a:srgbClr val="007FAC"/>
                </a:solidFill>
                <a:cs typeface="Calibri"/>
                <a:hlinkClick r:id="rId3"/>
              </a:rPr>
              <a:t>.</a:t>
            </a:r>
            <a:r>
              <a:rPr sz="800" spc="80" dirty="0">
                <a:solidFill>
                  <a:srgbClr val="007FAC"/>
                </a:solidFill>
                <a:cs typeface="Calibri"/>
                <a:hlinkClick r:id="rId3"/>
              </a:rPr>
              <a:t> </a:t>
            </a:r>
            <a:r>
              <a:rPr sz="800" spc="-10" dirty="0">
                <a:solidFill>
                  <a:srgbClr val="007FAC"/>
                </a:solidFill>
                <a:cs typeface="Calibri"/>
                <a:hlinkClick r:id="rId3"/>
              </a:rPr>
              <a:t>2016;34(30):3680-3685</a:t>
            </a:r>
            <a:r>
              <a:rPr sz="800" spc="-10" dirty="0">
                <a:solidFill>
                  <a:prstClr val="black"/>
                </a:solidFill>
                <a:cs typeface="Calibri"/>
              </a:rPr>
              <a:t>.</a:t>
            </a:r>
            <a:endParaRPr sz="800">
              <a:solidFill>
                <a:prstClr val="black"/>
              </a:solidFill>
              <a:cs typeface="Calibri"/>
            </a:endParaRPr>
          </a:p>
          <a:p>
            <a:pPr marL="250190" indent="-181610" algn="just">
              <a:lnSpc>
                <a:spcPts val="950"/>
              </a:lnSpc>
              <a:buFont typeface="Calibri"/>
              <a:buAutoNum type="arabicPeriod" startAt="60"/>
              <a:tabLst>
                <a:tab pos="250825" algn="l"/>
              </a:tabLst>
            </a:pPr>
            <a:r>
              <a:rPr sz="800" spc="-5" dirty="0">
                <a:solidFill>
                  <a:srgbClr val="007FAC"/>
                </a:solidFill>
                <a:cs typeface="Calibri"/>
                <a:hlinkClick r:id="rId4"/>
              </a:rPr>
              <a:t>DuBois</a:t>
            </a:r>
            <a:r>
              <a:rPr sz="800" spc="20" dirty="0">
                <a:solidFill>
                  <a:srgbClr val="007FAC"/>
                </a:solidFill>
                <a:cs typeface="Calibri"/>
                <a:hlinkClick r:id="rId4"/>
              </a:rPr>
              <a:t> </a:t>
            </a:r>
            <a:r>
              <a:rPr sz="800" spc="-10" dirty="0">
                <a:solidFill>
                  <a:srgbClr val="007FAC"/>
                </a:solidFill>
                <a:cs typeface="Calibri"/>
                <a:hlinkClick r:id="rId4"/>
              </a:rPr>
              <a:t>SG,</a:t>
            </a:r>
            <a:r>
              <a:rPr sz="800" spc="25" dirty="0">
                <a:solidFill>
                  <a:srgbClr val="007FAC"/>
                </a:solidFill>
                <a:cs typeface="Calibri"/>
                <a:hlinkClick r:id="rId4"/>
              </a:rPr>
              <a:t> </a:t>
            </a:r>
            <a:r>
              <a:rPr sz="800" spc="-10" dirty="0">
                <a:solidFill>
                  <a:srgbClr val="007FAC"/>
                </a:solidFill>
                <a:cs typeface="Calibri"/>
                <a:hlinkClick r:id="rId4"/>
              </a:rPr>
              <a:t>Krailo</a:t>
            </a:r>
            <a:r>
              <a:rPr sz="800" spc="25" dirty="0">
                <a:solidFill>
                  <a:srgbClr val="007FAC"/>
                </a:solidFill>
                <a:cs typeface="Calibri"/>
                <a:hlinkClick r:id="rId4"/>
              </a:rPr>
              <a:t> </a:t>
            </a:r>
            <a:r>
              <a:rPr sz="800" spc="-10" dirty="0">
                <a:solidFill>
                  <a:srgbClr val="007FAC"/>
                </a:solidFill>
                <a:cs typeface="Calibri"/>
                <a:hlinkClick r:id="rId4"/>
              </a:rPr>
              <a:t>MD,</a:t>
            </a:r>
            <a:r>
              <a:rPr sz="800" spc="20" dirty="0">
                <a:solidFill>
                  <a:srgbClr val="007FAC"/>
                </a:solidFill>
                <a:cs typeface="Calibri"/>
                <a:hlinkClick r:id="rId4"/>
              </a:rPr>
              <a:t> </a:t>
            </a:r>
            <a:r>
              <a:rPr sz="800" spc="-10" dirty="0">
                <a:solidFill>
                  <a:srgbClr val="007FAC"/>
                </a:solidFill>
                <a:cs typeface="Calibri"/>
                <a:hlinkClick r:id="rId4"/>
              </a:rPr>
              <a:t>Gebhardt</a:t>
            </a:r>
            <a:r>
              <a:rPr sz="800" spc="25" dirty="0">
                <a:solidFill>
                  <a:srgbClr val="007FAC"/>
                </a:solidFill>
                <a:cs typeface="Calibri"/>
                <a:hlinkClick r:id="rId4"/>
              </a:rPr>
              <a:t> </a:t>
            </a:r>
            <a:r>
              <a:rPr sz="800" spc="-10" dirty="0">
                <a:solidFill>
                  <a:srgbClr val="007FAC"/>
                </a:solidFill>
                <a:cs typeface="Calibri"/>
                <a:hlinkClick r:id="rId4"/>
              </a:rPr>
              <a:t>MC,</a:t>
            </a:r>
            <a:r>
              <a:rPr sz="800" spc="20" dirty="0">
                <a:solidFill>
                  <a:srgbClr val="007FAC"/>
                </a:solidFill>
                <a:cs typeface="Calibri"/>
                <a:hlinkClick r:id="rId4"/>
              </a:rPr>
              <a:t> </a:t>
            </a:r>
            <a:r>
              <a:rPr sz="800" spc="-10" dirty="0">
                <a:solidFill>
                  <a:srgbClr val="007FAC"/>
                </a:solidFill>
                <a:cs typeface="Calibri"/>
                <a:hlinkClick r:id="rId4"/>
              </a:rPr>
              <a:t>et</a:t>
            </a:r>
            <a:r>
              <a:rPr sz="800" spc="20" dirty="0">
                <a:solidFill>
                  <a:srgbClr val="007FAC"/>
                </a:solidFill>
                <a:cs typeface="Calibri"/>
                <a:hlinkClick r:id="rId4"/>
              </a:rPr>
              <a:t> </a:t>
            </a:r>
            <a:r>
              <a:rPr sz="800" spc="-5" dirty="0">
                <a:solidFill>
                  <a:srgbClr val="007FAC"/>
                </a:solidFill>
                <a:cs typeface="Calibri"/>
                <a:hlinkClick r:id="rId4"/>
              </a:rPr>
              <a:t>al.</a:t>
            </a:r>
            <a:r>
              <a:rPr sz="800" spc="25" dirty="0">
                <a:solidFill>
                  <a:srgbClr val="007FAC"/>
                </a:solidFill>
                <a:cs typeface="Calibri"/>
                <a:hlinkClick r:id="rId4"/>
              </a:rPr>
              <a:t> </a:t>
            </a:r>
            <a:r>
              <a:rPr sz="800" spc="-10" dirty="0">
                <a:solidFill>
                  <a:srgbClr val="007FAC"/>
                </a:solidFill>
                <a:cs typeface="Calibri"/>
                <a:hlinkClick r:id="rId4"/>
              </a:rPr>
              <a:t>Comparative</a:t>
            </a:r>
            <a:r>
              <a:rPr sz="800" spc="25" dirty="0">
                <a:solidFill>
                  <a:srgbClr val="007FAC"/>
                </a:solidFill>
                <a:cs typeface="Calibri"/>
                <a:hlinkClick r:id="rId4"/>
              </a:rPr>
              <a:t> </a:t>
            </a:r>
            <a:r>
              <a:rPr sz="800" spc="-10" dirty="0">
                <a:solidFill>
                  <a:srgbClr val="007FAC"/>
                </a:solidFill>
                <a:cs typeface="Calibri"/>
                <a:hlinkClick r:id="rId4"/>
              </a:rPr>
              <a:t>evaluation</a:t>
            </a:r>
            <a:r>
              <a:rPr sz="800" spc="20" dirty="0">
                <a:solidFill>
                  <a:srgbClr val="007FAC"/>
                </a:solidFill>
                <a:cs typeface="Calibri"/>
                <a:hlinkClick r:id="rId4"/>
              </a:rPr>
              <a:t> </a:t>
            </a:r>
            <a:r>
              <a:rPr sz="800" spc="-10" dirty="0">
                <a:solidFill>
                  <a:srgbClr val="007FAC"/>
                </a:solidFill>
                <a:cs typeface="Calibri"/>
                <a:hlinkClick r:id="rId4"/>
              </a:rPr>
              <a:t>of</a:t>
            </a:r>
            <a:endParaRPr sz="800">
              <a:solidFill>
                <a:prstClr val="black"/>
              </a:solidFill>
              <a:cs typeface="Calibri"/>
            </a:endParaRPr>
          </a:p>
          <a:p>
            <a:pPr marL="250190" marR="5715" algn="just">
              <a:lnSpc>
                <a:spcPct val="103899"/>
              </a:lnSpc>
            </a:pPr>
            <a:r>
              <a:rPr sz="800" spc="-10" dirty="0">
                <a:solidFill>
                  <a:srgbClr val="007FAC"/>
                </a:solidFill>
                <a:cs typeface="Calibri"/>
                <a:hlinkClick r:id="rId4"/>
              </a:rPr>
              <a:t>local control strategies </a:t>
            </a:r>
            <a:r>
              <a:rPr sz="800" spc="-5" dirty="0">
                <a:solidFill>
                  <a:srgbClr val="007FAC"/>
                </a:solidFill>
                <a:cs typeface="Calibri"/>
                <a:hlinkClick r:id="rId4"/>
              </a:rPr>
              <a:t>in </a:t>
            </a:r>
            <a:r>
              <a:rPr sz="800" spc="-10" dirty="0">
                <a:solidFill>
                  <a:srgbClr val="007FAC"/>
                </a:solidFill>
                <a:cs typeface="Calibri"/>
                <a:hlinkClick r:id="rId4"/>
              </a:rPr>
              <a:t>localized Ewing sarcoma of bone: </a:t>
            </a:r>
            <a:r>
              <a:rPr sz="800" spc="-15" dirty="0">
                <a:solidFill>
                  <a:srgbClr val="007FAC"/>
                </a:solidFill>
                <a:cs typeface="Calibri"/>
                <a:hlinkClick r:id="rId4"/>
              </a:rPr>
              <a:t>a </a:t>
            </a:r>
            <a:r>
              <a:rPr sz="800" spc="-10" dirty="0">
                <a:solidFill>
                  <a:srgbClr val="007FAC"/>
                </a:solidFill>
                <a:cs typeface="Calibri"/>
                <a:hlinkClick r:id="rId4"/>
              </a:rPr>
              <a:t>report </a:t>
            </a:r>
            <a:r>
              <a:rPr sz="800" spc="-5" dirty="0">
                <a:solidFill>
                  <a:srgbClr val="007FAC"/>
                </a:solidFill>
                <a:cs typeface="Calibri"/>
              </a:rPr>
              <a:t> </a:t>
            </a:r>
            <a:r>
              <a:rPr sz="800" spc="-10" dirty="0">
                <a:solidFill>
                  <a:srgbClr val="007FAC"/>
                </a:solidFill>
                <a:cs typeface="Calibri"/>
                <a:hlinkClick r:id="rId4"/>
              </a:rPr>
              <a:t>from</a:t>
            </a:r>
            <a:r>
              <a:rPr sz="800" spc="80" dirty="0">
                <a:solidFill>
                  <a:srgbClr val="007FAC"/>
                </a:solidFill>
                <a:cs typeface="Calibri"/>
                <a:hlinkClick r:id="rId4"/>
              </a:rPr>
              <a:t> </a:t>
            </a:r>
            <a:r>
              <a:rPr sz="800" spc="-10" dirty="0">
                <a:solidFill>
                  <a:srgbClr val="007FAC"/>
                </a:solidFill>
                <a:cs typeface="Calibri"/>
                <a:hlinkClick r:id="rId4"/>
              </a:rPr>
              <a:t>the</a:t>
            </a:r>
            <a:r>
              <a:rPr sz="800" spc="85" dirty="0">
                <a:solidFill>
                  <a:srgbClr val="007FAC"/>
                </a:solidFill>
                <a:cs typeface="Calibri"/>
                <a:hlinkClick r:id="rId4"/>
              </a:rPr>
              <a:t> </a:t>
            </a:r>
            <a:r>
              <a:rPr sz="800" spc="-10" dirty="0">
                <a:solidFill>
                  <a:srgbClr val="007FAC"/>
                </a:solidFill>
                <a:cs typeface="Calibri"/>
                <a:hlinkClick r:id="rId4"/>
              </a:rPr>
              <a:t>Children</a:t>
            </a:r>
            <a:r>
              <a:rPr sz="800" spc="-10" dirty="0">
                <a:solidFill>
                  <a:srgbClr val="007FAC"/>
                </a:solidFill>
                <a:latin typeface="Arial MT"/>
                <a:cs typeface="Arial MT"/>
                <a:hlinkClick r:id="rId4"/>
              </a:rPr>
              <a:t>’</a:t>
            </a:r>
            <a:r>
              <a:rPr sz="800" spc="-10" dirty="0">
                <a:solidFill>
                  <a:srgbClr val="007FAC"/>
                </a:solidFill>
                <a:cs typeface="Calibri"/>
                <a:hlinkClick r:id="rId4"/>
              </a:rPr>
              <a:t>s</a:t>
            </a:r>
            <a:r>
              <a:rPr sz="800" spc="85" dirty="0">
                <a:solidFill>
                  <a:srgbClr val="007FAC"/>
                </a:solidFill>
                <a:cs typeface="Calibri"/>
                <a:hlinkClick r:id="rId4"/>
              </a:rPr>
              <a:t> </a:t>
            </a:r>
            <a:r>
              <a:rPr sz="800" spc="-10" dirty="0">
                <a:solidFill>
                  <a:srgbClr val="007FAC"/>
                </a:solidFill>
                <a:cs typeface="Calibri"/>
                <a:hlinkClick r:id="rId4"/>
              </a:rPr>
              <a:t>Oncology</a:t>
            </a:r>
            <a:r>
              <a:rPr sz="800" spc="80" dirty="0">
                <a:solidFill>
                  <a:srgbClr val="007FAC"/>
                </a:solidFill>
                <a:cs typeface="Calibri"/>
                <a:hlinkClick r:id="rId4"/>
              </a:rPr>
              <a:t> </a:t>
            </a:r>
            <a:r>
              <a:rPr sz="800" spc="-10" dirty="0">
                <a:solidFill>
                  <a:srgbClr val="007FAC"/>
                </a:solidFill>
                <a:cs typeface="Calibri"/>
                <a:hlinkClick r:id="rId4"/>
              </a:rPr>
              <a:t>Group.</a:t>
            </a:r>
            <a:r>
              <a:rPr sz="800" spc="80" dirty="0">
                <a:solidFill>
                  <a:srgbClr val="007FAC"/>
                </a:solidFill>
                <a:cs typeface="Calibri"/>
                <a:hlinkClick r:id="rId4"/>
              </a:rPr>
              <a:t> </a:t>
            </a:r>
            <a:r>
              <a:rPr sz="800" i="1" spc="-20" dirty="0">
                <a:solidFill>
                  <a:srgbClr val="007FAC"/>
                </a:solidFill>
                <a:cs typeface="Calibri"/>
                <a:hlinkClick r:id="rId4"/>
              </a:rPr>
              <a:t>Cancer</a:t>
            </a:r>
            <a:r>
              <a:rPr sz="800" spc="-20" dirty="0">
                <a:solidFill>
                  <a:srgbClr val="007FAC"/>
                </a:solidFill>
                <a:cs typeface="Calibri"/>
                <a:hlinkClick r:id="rId4"/>
              </a:rPr>
              <a:t>.</a:t>
            </a:r>
            <a:r>
              <a:rPr sz="800" spc="80" dirty="0">
                <a:solidFill>
                  <a:srgbClr val="007FAC"/>
                </a:solidFill>
                <a:cs typeface="Calibri"/>
                <a:hlinkClick r:id="rId4"/>
              </a:rPr>
              <a:t> </a:t>
            </a:r>
            <a:r>
              <a:rPr sz="800" spc="-10" dirty="0">
                <a:solidFill>
                  <a:srgbClr val="007FAC"/>
                </a:solidFill>
                <a:cs typeface="Calibri"/>
                <a:hlinkClick r:id="rId4"/>
              </a:rPr>
              <a:t>2015;121(3):467-475</a:t>
            </a:r>
            <a:r>
              <a:rPr sz="800" spc="-10" dirty="0">
                <a:solidFill>
                  <a:prstClr val="black"/>
                </a:solidFill>
                <a:cs typeface="Calibri"/>
              </a:rPr>
              <a:t>.</a:t>
            </a:r>
            <a:endParaRPr sz="800">
              <a:solidFill>
                <a:prstClr val="black"/>
              </a:solidFill>
              <a:cs typeface="Calibri"/>
            </a:endParaRPr>
          </a:p>
          <a:p>
            <a:pPr marL="250190" marR="5080" indent="-180975" algn="just">
              <a:lnSpc>
                <a:spcPct val="103699"/>
              </a:lnSpc>
              <a:spcBef>
                <a:spcPts val="5"/>
              </a:spcBef>
              <a:buFont typeface="Calibri"/>
              <a:buAutoNum type="arabicPeriod" startAt="63"/>
              <a:tabLst>
                <a:tab pos="250825" algn="l"/>
              </a:tabLst>
            </a:pPr>
            <a:r>
              <a:rPr sz="800" spc="-10" dirty="0">
                <a:solidFill>
                  <a:srgbClr val="007FAC"/>
                </a:solidFill>
                <a:cs typeface="Calibri"/>
                <a:hlinkClick r:id="rId5"/>
              </a:rPr>
              <a:t>Schuck A, Ahrens S, von Schorlemer I, et </a:t>
            </a:r>
            <a:r>
              <a:rPr sz="800" spc="-5" dirty="0">
                <a:solidFill>
                  <a:srgbClr val="007FAC"/>
                </a:solidFill>
                <a:cs typeface="Calibri"/>
                <a:hlinkClick r:id="rId5"/>
              </a:rPr>
              <a:t>al. </a:t>
            </a:r>
            <a:r>
              <a:rPr sz="800" spc="-10" dirty="0">
                <a:solidFill>
                  <a:srgbClr val="007FAC"/>
                </a:solidFill>
                <a:cs typeface="Calibri"/>
                <a:hlinkClick r:id="rId5"/>
              </a:rPr>
              <a:t>Radiotherapy </a:t>
            </a:r>
            <a:r>
              <a:rPr sz="800" spc="-5" dirty="0">
                <a:solidFill>
                  <a:srgbClr val="007FAC"/>
                </a:solidFill>
                <a:cs typeface="Calibri"/>
                <a:hlinkClick r:id="rId5"/>
              </a:rPr>
              <a:t>in </a:t>
            </a:r>
            <a:r>
              <a:rPr sz="800" spc="-10" dirty="0">
                <a:solidFill>
                  <a:srgbClr val="007FAC"/>
                </a:solidFill>
                <a:cs typeface="Calibri"/>
                <a:hlinkClick r:id="rId5"/>
              </a:rPr>
              <a:t>Ewing </a:t>
            </a:r>
            <a:r>
              <a:rPr sz="800" spc="-5" dirty="0">
                <a:solidFill>
                  <a:srgbClr val="007FAC"/>
                </a:solidFill>
                <a:cs typeface="Calibri"/>
              </a:rPr>
              <a:t> </a:t>
            </a:r>
            <a:r>
              <a:rPr sz="800" spc="-10" dirty="0">
                <a:solidFill>
                  <a:srgbClr val="007FAC"/>
                </a:solidFill>
                <a:cs typeface="Calibri"/>
                <a:hlinkClick r:id="rId5"/>
              </a:rPr>
              <a:t>tumors</a:t>
            </a:r>
            <a:r>
              <a:rPr sz="800" spc="60" dirty="0">
                <a:solidFill>
                  <a:srgbClr val="007FAC"/>
                </a:solidFill>
                <a:cs typeface="Calibri"/>
                <a:hlinkClick r:id="rId5"/>
              </a:rPr>
              <a:t> </a:t>
            </a:r>
            <a:r>
              <a:rPr sz="800" spc="-10" dirty="0">
                <a:solidFill>
                  <a:srgbClr val="007FAC"/>
                </a:solidFill>
                <a:cs typeface="Calibri"/>
                <a:hlinkClick r:id="rId5"/>
              </a:rPr>
              <a:t>of</a:t>
            </a:r>
            <a:r>
              <a:rPr sz="800" spc="55" dirty="0">
                <a:solidFill>
                  <a:srgbClr val="007FAC"/>
                </a:solidFill>
                <a:cs typeface="Calibri"/>
                <a:hlinkClick r:id="rId5"/>
              </a:rPr>
              <a:t> </a:t>
            </a:r>
            <a:r>
              <a:rPr sz="800" spc="-10" dirty="0">
                <a:solidFill>
                  <a:srgbClr val="007FAC"/>
                </a:solidFill>
                <a:cs typeface="Calibri"/>
                <a:hlinkClick r:id="rId5"/>
              </a:rPr>
              <a:t>the</a:t>
            </a:r>
            <a:r>
              <a:rPr sz="800" spc="55" dirty="0">
                <a:solidFill>
                  <a:srgbClr val="007FAC"/>
                </a:solidFill>
                <a:cs typeface="Calibri"/>
                <a:hlinkClick r:id="rId5"/>
              </a:rPr>
              <a:t> </a:t>
            </a:r>
            <a:r>
              <a:rPr sz="800" spc="-10" dirty="0">
                <a:solidFill>
                  <a:srgbClr val="007FAC"/>
                </a:solidFill>
                <a:cs typeface="Calibri"/>
                <a:hlinkClick r:id="rId5"/>
              </a:rPr>
              <a:t>vertebrae:</a:t>
            </a:r>
            <a:r>
              <a:rPr sz="800" spc="55" dirty="0">
                <a:solidFill>
                  <a:srgbClr val="007FAC"/>
                </a:solidFill>
                <a:cs typeface="Calibri"/>
                <a:hlinkClick r:id="rId5"/>
              </a:rPr>
              <a:t> </a:t>
            </a:r>
            <a:r>
              <a:rPr sz="800" spc="-10" dirty="0">
                <a:solidFill>
                  <a:srgbClr val="007FAC"/>
                </a:solidFill>
                <a:cs typeface="Calibri"/>
                <a:hlinkClick r:id="rId5"/>
              </a:rPr>
              <a:t>treatment</a:t>
            </a:r>
            <a:r>
              <a:rPr sz="800" spc="55" dirty="0">
                <a:solidFill>
                  <a:srgbClr val="007FAC"/>
                </a:solidFill>
                <a:cs typeface="Calibri"/>
                <a:hlinkClick r:id="rId5"/>
              </a:rPr>
              <a:t> </a:t>
            </a:r>
            <a:r>
              <a:rPr sz="800" spc="-10" dirty="0">
                <a:solidFill>
                  <a:srgbClr val="007FAC"/>
                </a:solidFill>
                <a:cs typeface="Calibri"/>
                <a:hlinkClick r:id="rId5"/>
              </a:rPr>
              <a:t>results</a:t>
            </a:r>
            <a:r>
              <a:rPr sz="800" spc="65" dirty="0">
                <a:solidFill>
                  <a:srgbClr val="007FAC"/>
                </a:solidFill>
                <a:cs typeface="Calibri"/>
                <a:hlinkClick r:id="rId5"/>
              </a:rPr>
              <a:t> </a:t>
            </a:r>
            <a:r>
              <a:rPr sz="800" spc="-10" dirty="0">
                <a:solidFill>
                  <a:srgbClr val="007FAC"/>
                </a:solidFill>
                <a:cs typeface="Calibri"/>
                <a:hlinkClick r:id="rId5"/>
              </a:rPr>
              <a:t>and</a:t>
            </a:r>
            <a:r>
              <a:rPr sz="800" spc="55" dirty="0">
                <a:solidFill>
                  <a:srgbClr val="007FAC"/>
                </a:solidFill>
                <a:cs typeface="Calibri"/>
                <a:hlinkClick r:id="rId5"/>
              </a:rPr>
              <a:t> </a:t>
            </a:r>
            <a:r>
              <a:rPr sz="800" spc="-10" dirty="0">
                <a:solidFill>
                  <a:srgbClr val="007FAC"/>
                </a:solidFill>
                <a:cs typeface="Calibri"/>
                <a:hlinkClick r:id="rId5"/>
              </a:rPr>
              <a:t>local</a:t>
            </a:r>
            <a:r>
              <a:rPr sz="800" spc="55" dirty="0">
                <a:solidFill>
                  <a:srgbClr val="007FAC"/>
                </a:solidFill>
                <a:cs typeface="Calibri"/>
                <a:hlinkClick r:id="rId5"/>
              </a:rPr>
              <a:t> </a:t>
            </a:r>
            <a:r>
              <a:rPr sz="800" spc="-10" dirty="0">
                <a:solidFill>
                  <a:srgbClr val="007FAC"/>
                </a:solidFill>
                <a:cs typeface="Calibri"/>
                <a:hlinkClick r:id="rId5"/>
              </a:rPr>
              <a:t>relapse</a:t>
            </a:r>
            <a:r>
              <a:rPr sz="800" spc="55" dirty="0">
                <a:solidFill>
                  <a:srgbClr val="007FAC"/>
                </a:solidFill>
                <a:cs typeface="Calibri"/>
                <a:hlinkClick r:id="rId5"/>
              </a:rPr>
              <a:t> </a:t>
            </a:r>
            <a:r>
              <a:rPr sz="800" spc="-10" dirty="0">
                <a:solidFill>
                  <a:srgbClr val="007FAC"/>
                </a:solidFill>
                <a:cs typeface="Calibri"/>
                <a:hlinkClick r:id="rId5"/>
              </a:rPr>
              <a:t>analysis </a:t>
            </a:r>
            <a:r>
              <a:rPr sz="800" spc="-170" dirty="0">
                <a:solidFill>
                  <a:srgbClr val="007FAC"/>
                </a:solidFill>
                <a:cs typeface="Calibri"/>
              </a:rPr>
              <a:t> </a:t>
            </a:r>
            <a:r>
              <a:rPr sz="800" spc="-10" dirty="0">
                <a:solidFill>
                  <a:srgbClr val="007FAC"/>
                </a:solidFill>
                <a:cs typeface="Calibri"/>
                <a:hlinkClick r:id="rId5"/>
              </a:rPr>
              <a:t>of the </a:t>
            </a:r>
            <a:r>
              <a:rPr sz="800" spc="-5" dirty="0">
                <a:solidFill>
                  <a:srgbClr val="007FAC"/>
                </a:solidFill>
                <a:cs typeface="Calibri"/>
                <a:hlinkClick r:id="rId5"/>
              </a:rPr>
              <a:t>CESS </a:t>
            </a:r>
            <a:r>
              <a:rPr sz="800" spc="-10" dirty="0">
                <a:solidFill>
                  <a:srgbClr val="007FAC"/>
                </a:solidFill>
                <a:cs typeface="Calibri"/>
                <a:hlinkClick r:id="rId5"/>
              </a:rPr>
              <a:t>81/86 and </a:t>
            </a:r>
            <a:r>
              <a:rPr sz="800" spc="-5" dirty="0">
                <a:solidFill>
                  <a:srgbClr val="007FAC"/>
                </a:solidFill>
                <a:cs typeface="Calibri"/>
                <a:hlinkClick r:id="rId5"/>
              </a:rPr>
              <a:t>EICESS </a:t>
            </a:r>
            <a:r>
              <a:rPr sz="800" spc="-10" dirty="0">
                <a:solidFill>
                  <a:srgbClr val="007FAC"/>
                </a:solidFill>
                <a:cs typeface="Calibri"/>
                <a:hlinkClick r:id="rId5"/>
              </a:rPr>
              <a:t>92 </a:t>
            </a:r>
            <a:r>
              <a:rPr sz="800" spc="-5" dirty="0">
                <a:solidFill>
                  <a:srgbClr val="007FAC"/>
                </a:solidFill>
                <a:cs typeface="Calibri"/>
                <a:hlinkClick r:id="rId5"/>
              </a:rPr>
              <a:t>trials. </a:t>
            </a:r>
            <a:r>
              <a:rPr sz="800" i="1" spc="-5" dirty="0">
                <a:solidFill>
                  <a:srgbClr val="007FAC"/>
                </a:solidFill>
                <a:cs typeface="Calibri"/>
                <a:hlinkClick r:id="rId5"/>
              </a:rPr>
              <a:t>Int </a:t>
            </a:r>
            <a:r>
              <a:rPr sz="800" i="1" spc="-10" dirty="0">
                <a:solidFill>
                  <a:srgbClr val="007FAC"/>
                </a:solidFill>
                <a:cs typeface="Calibri"/>
                <a:hlinkClick r:id="rId5"/>
              </a:rPr>
              <a:t>J </a:t>
            </a:r>
            <a:r>
              <a:rPr sz="800" i="1" spc="-5" dirty="0">
                <a:solidFill>
                  <a:srgbClr val="007FAC"/>
                </a:solidFill>
                <a:cs typeface="Calibri"/>
                <a:hlinkClick r:id="rId5"/>
              </a:rPr>
              <a:t>Radiat </a:t>
            </a:r>
            <a:r>
              <a:rPr sz="800" i="1" spc="-10" dirty="0">
                <a:solidFill>
                  <a:srgbClr val="007FAC"/>
                </a:solidFill>
                <a:cs typeface="Calibri"/>
                <a:hlinkClick r:id="rId5"/>
              </a:rPr>
              <a:t>Oncol </a:t>
            </a:r>
            <a:r>
              <a:rPr sz="800" i="1" spc="-5" dirty="0">
                <a:solidFill>
                  <a:srgbClr val="007FAC"/>
                </a:solidFill>
                <a:cs typeface="Calibri"/>
                <a:hlinkClick r:id="rId5"/>
              </a:rPr>
              <a:t>Biol </a:t>
            </a:r>
            <a:r>
              <a:rPr sz="800" i="1" spc="-10" dirty="0">
                <a:solidFill>
                  <a:srgbClr val="007FAC"/>
                </a:solidFill>
                <a:cs typeface="Calibri"/>
                <a:hlinkClick r:id="rId5"/>
              </a:rPr>
              <a:t>Phys</a:t>
            </a:r>
            <a:r>
              <a:rPr sz="800" spc="-10" dirty="0">
                <a:solidFill>
                  <a:srgbClr val="007FAC"/>
                </a:solidFill>
                <a:cs typeface="Calibri"/>
                <a:hlinkClick r:id="rId5"/>
              </a:rPr>
              <a:t>. </a:t>
            </a:r>
            <a:r>
              <a:rPr sz="800" spc="-5" dirty="0">
                <a:solidFill>
                  <a:srgbClr val="007FAC"/>
                </a:solidFill>
                <a:cs typeface="Calibri"/>
              </a:rPr>
              <a:t> </a:t>
            </a:r>
            <a:r>
              <a:rPr sz="800" spc="-10" dirty="0">
                <a:solidFill>
                  <a:srgbClr val="007FAC"/>
                </a:solidFill>
                <a:cs typeface="Calibri"/>
                <a:hlinkClick r:id="rId5"/>
              </a:rPr>
              <a:t>2005;63(5):1562-1567</a:t>
            </a:r>
            <a:r>
              <a:rPr sz="800" spc="-10" dirty="0">
                <a:solidFill>
                  <a:prstClr val="black"/>
                </a:solidFill>
                <a:cs typeface="Calibri"/>
              </a:rPr>
              <a:t>.</a:t>
            </a:r>
            <a:endParaRPr sz="800">
              <a:solidFill>
                <a:prstClr val="black"/>
              </a:solidFill>
              <a:cs typeface="Calibri"/>
            </a:endParaRPr>
          </a:p>
          <a:p>
            <a:pPr marL="250190" marR="5715" indent="-180975" algn="just">
              <a:lnSpc>
                <a:spcPct val="103699"/>
              </a:lnSpc>
              <a:buFont typeface="Calibri"/>
              <a:buAutoNum type="arabicPeriod" startAt="63"/>
              <a:tabLst>
                <a:tab pos="250825" algn="l"/>
              </a:tabLst>
            </a:pPr>
            <a:r>
              <a:rPr sz="800" spc="-5" dirty="0">
                <a:solidFill>
                  <a:srgbClr val="007FAC"/>
                </a:solidFill>
                <a:cs typeface="Calibri"/>
                <a:hlinkClick r:id="rId6"/>
              </a:rPr>
              <a:t>Foulon </a:t>
            </a:r>
            <a:r>
              <a:rPr sz="800" spc="-10" dirty="0">
                <a:solidFill>
                  <a:srgbClr val="007FAC"/>
                </a:solidFill>
                <a:cs typeface="Calibri"/>
                <a:hlinkClick r:id="rId6"/>
              </a:rPr>
              <a:t>S, Brennan B, Gaspar N, et </a:t>
            </a:r>
            <a:r>
              <a:rPr sz="800" spc="-5" dirty="0">
                <a:solidFill>
                  <a:srgbClr val="007FAC"/>
                </a:solidFill>
                <a:cs typeface="Calibri"/>
                <a:hlinkClick r:id="rId6"/>
              </a:rPr>
              <a:t>al. </a:t>
            </a:r>
            <a:r>
              <a:rPr sz="800" spc="-10" dirty="0">
                <a:solidFill>
                  <a:srgbClr val="007FAC"/>
                </a:solidFill>
                <a:cs typeface="Calibri"/>
                <a:hlinkClick r:id="rId6"/>
              </a:rPr>
              <a:t>Can postoperative radiotherapy </a:t>
            </a:r>
            <a:r>
              <a:rPr sz="800" spc="-5" dirty="0">
                <a:solidFill>
                  <a:srgbClr val="007FAC"/>
                </a:solidFill>
                <a:cs typeface="Calibri"/>
              </a:rPr>
              <a:t> </a:t>
            </a:r>
            <a:r>
              <a:rPr sz="800" spc="-10" dirty="0">
                <a:solidFill>
                  <a:srgbClr val="007FAC"/>
                </a:solidFill>
                <a:cs typeface="Calibri"/>
                <a:hlinkClick r:id="rId6"/>
              </a:rPr>
              <a:t>be</a:t>
            </a:r>
            <a:r>
              <a:rPr sz="800" spc="-5" dirty="0">
                <a:solidFill>
                  <a:srgbClr val="007FAC"/>
                </a:solidFill>
                <a:cs typeface="Calibri"/>
                <a:hlinkClick r:id="rId6"/>
              </a:rPr>
              <a:t> </a:t>
            </a:r>
            <a:r>
              <a:rPr sz="800" spc="-10" dirty="0">
                <a:solidFill>
                  <a:srgbClr val="007FAC"/>
                </a:solidFill>
                <a:cs typeface="Calibri"/>
                <a:hlinkClick r:id="rId6"/>
              </a:rPr>
              <a:t>omitted</a:t>
            </a:r>
            <a:r>
              <a:rPr sz="800" spc="-5" dirty="0">
                <a:solidFill>
                  <a:srgbClr val="007FAC"/>
                </a:solidFill>
                <a:cs typeface="Calibri"/>
                <a:hlinkClick r:id="rId6"/>
              </a:rPr>
              <a:t> in</a:t>
            </a:r>
            <a:r>
              <a:rPr sz="800" dirty="0">
                <a:solidFill>
                  <a:srgbClr val="007FAC"/>
                </a:solidFill>
                <a:cs typeface="Calibri"/>
                <a:hlinkClick r:id="rId6"/>
              </a:rPr>
              <a:t> </a:t>
            </a:r>
            <a:r>
              <a:rPr sz="800" spc="-10" dirty="0">
                <a:solidFill>
                  <a:srgbClr val="007FAC"/>
                </a:solidFill>
                <a:cs typeface="Calibri"/>
                <a:hlinkClick r:id="rId6"/>
              </a:rPr>
              <a:t>localised</a:t>
            </a:r>
            <a:r>
              <a:rPr sz="800" spc="-5" dirty="0">
                <a:solidFill>
                  <a:srgbClr val="007FAC"/>
                </a:solidFill>
                <a:cs typeface="Calibri"/>
                <a:hlinkClick r:id="rId6"/>
              </a:rPr>
              <a:t> </a:t>
            </a:r>
            <a:r>
              <a:rPr sz="800" spc="-10" dirty="0">
                <a:solidFill>
                  <a:srgbClr val="007FAC"/>
                </a:solidFill>
                <a:cs typeface="Calibri"/>
                <a:hlinkClick r:id="rId6"/>
              </a:rPr>
              <a:t>standard-risk</a:t>
            </a:r>
            <a:r>
              <a:rPr sz="800" spc="-5" dirty="0">
                <a:solidFill>
                  <a:srgbClr val="007FAC"/>
                </a:solidFill>
                <a:cs typeface="Calibri"/>
                <a:hlinkClick r:id="rId6"/>
              </a:rPr>
              <a:t> </a:t>
            </a:r>
            <a:r>
              <a:rPr sz="800" spc="-10" dirty="0">
                <a:solidFill>
                  <a:srgbClr val="007FAC"/>
                </a:solidFill>
                <a:cs typeface="Calibri"/>
                <a:hlinkClick r:id="rId6"/>
              </a:rPr>
              <a:t>Ewing</a:t>
            </a:r>
            <a:r>
              <a:rPr sz="800" spc="-5" dirty="0">
                <a:solidFill>
                  <a:srgbClr val="007FAC"/>
                </a:solidFill>
                <a:cs typeface="Calibri"/>
                <a:hlinkClick r:id="rId6"/>
              </a:rPr>
              <a:t> </a:t>
            </a:r>
            <a:r>
              <a:rPr sz="800" spc="-10" dirty="0">
                <a:solidFill>
                  <a:srgbClr val="007FAC"/>
                </a:solidFill>
                <a:cs typeface="Calibri"/>
                <a:hlinkClick r:id="rId6"/>
              </a:rPr>
              <a:t>sarcoma?</a:t>
            </a:r>
            <a:r>
              <a:rPr sz="800" spc="-5" dirty="0">
                <a:solidFill>
                  <a:srgbClr val="007FAC"/>
                </a:solidFill>
                <a:cs typeface="Calibri"/>
                <a:hlinkClick r:id="rId6"/>
              </a:rPr>
              <a:t> </a:t>
            </a:r>
            <a:r>
              <a:rPr sz="800" spc="-10" dirty="0">
                <a:solidFill>
                  <a:srgbClr val="007FAC"/>
                </a:solidFill>
                <a:cs typeface="Calibri"/>
                <a:hlinkClick r:id="rId6"/>
              </a:rPr>
              <a:t>An</a:t>
            </a:r>
            <a:r>
              <a:rPr sz="800" spc="-5" dirty="0">
                <a:solidFill>
                  <a:srgbClr val="007FAC"/>
                </a:solidFill>
                <a:cs typeface="Calibri"/>
                <a:hlinkClick r:id="rId6"/>
              </a:rPr>
              <a:t> </a:t>
            </a:r>
            <a:r>
              <a:rPr sz="800" spc="-10" dirty="0">
                <a:solidFill>
                  <a:srgbClr val="007FAC"/>
                </a:solidFill>
                <a:cs typeface="Calibri"/>
                <a:hlinkClick r:id="rId6"/>
              </a:rPr>
              <a:t>observa- </a:t>
            </a:r>
            <a:r>
              <a:rPr sz="800" spc="-170" dirty="0">
                <a:solidFill>
                  <a:srgbClr val="007FAC"/>
                </a:solidFill>
                <a:cs typeface="Calibri"/>
              </a:rPr>
              <a:t> </a:t>
            </a:r>
            <a:r>
              <a:rPr sz="800" spc="-5" dirty="0">
                <a:solidFill>
                  <a:srgbClr val="007FAC"/>
                </a:solidFill>
                <a:cs typeface="Calibri"/>
                <a:hlinkClick r:id="rId6"/>
              </a:rPr>
              <a:t>tional </a:t>
            </a:r>
            <a:r>
              <a:rPr sz="800" spc="-10" dirty="0">
                <a:solidFill>
                  <a:srgbClr val="007FAC"/>
                </a:solidFill>
                <a:cs typeface="Calibri"/>
                <a:hlinkClick r:id="rId6"/>
              </a:rPr>
              <a:t>study of the </a:t>
            </a:r>
            <a:r>
              <a:rPr sz="800" spc="-20" dirty="0">
                <a:solidFill>
                  <a:srgbClr val="007FAC"/>
                </a:solidFill>
                <a:cs typeface="Calibri"/>
                <a:hlinkClick r:id="rId6"/>
              </a:rPr>
              <a:t>Euro-E.W.I.N.G </a:t>
            </a:r>
            <a:r>
              <a:rPr sz="800" spc="-10" dirty="0">
                <a:solidFill>
                  <a:srgbClr val="007FAC"/>
                </a:solidFill>
                <a:cs typeface="Calibri"/>
                <a:hlinkClick r:id="rId6"/>
              </a:rPr>
              <a:t>group. </a:t>
            </a:r>
            <a:r>
              <a:rPr sz="800" i="1" spc="-10" dirty="0">
                <a:solidFill>
                  <a:srgbClr val="007FAC"/>
                </a:solidFill>
                <a:cs typeface="Calibri"/>
                <a:hlinkClick r:id="rId6"/>
              </a:rPr>
              <a:t>Eur J </a:t>
            </a:r>
            <a:r>
              <a:rPr sz="800" i="1" spc="-20" dirty="0">
                <a:solidFill>
                  <a:srgbClr val="007FAC"/>
                </a:solidFill>
                <a:cs typeface="Calibri"/>
                <a:hlinkClick r:id="rId6"/>
              </a:rPr>
              <a:t>Cancer</a:t>
            </a:r>
            <a:r>
              <a:rPr sz="800" spc="-20" dirty="0">
                <a:solidFill>
                  <a:srgbClr val="007FAC"/>
                </a:solidFill>
                <a:cs typeface="Calibri"/>
                <a:hlinkClick r:id="rId6"/>
              </a:rPr>
              <a:t>. </a:t>
            </a:r>
            <a:r>
              <a:rPr sz="800" spc="-10" dirty="0">
                <a:solidFill>
                  <a:srgbClr val="007FAC"/>
                </a:solidFill>
                <a:cs typeface="Calibri"/>
                <a:hlinkClick r:id="rId6"/>
              </a:rPr>
              <a:t>2016;61:128- </a:t>
            </a:r>
            <a:r>
              <a:rPr sz="800" spc="-5" dirty="0">
                <a:solidFill>
                  <a:srgbClr val="007FAC"/>
                </a:solidFill>
                <a:cs typeface="Calibri"/>
              </a:rPr>
              <a:t> </a:t>
            </a:r>
            <a:r>
              <a:rPr sz="800" spc="-10" dirty="0">
                <a:solidFill>
                  <a:srgbClr val="007FAC"/>
                </a:solidFill>
                <a:cs typeface="Calibri"/>
                <a:hlinkClick r:id="rId6"/>
              </a:rPr>
              <a:t>136</a:t>
            </a:r>
            <a:r>
              <a:rPr sz="800" spc="-10" dirty="0">
                <a:solidFill>
                  <a:prstClr val="black"/>
                </a:solidFill>
                <a:cs typeface="Calibri"/>
              </a:rPr>
              <a:t>.</a:t>
            </a:r>
            <a:endParaRPr sz="800">
              <a:solidFill>
                <a:prstClr val="black"/>
              </a:solidFill>
              <a:cs typeface="Calibri"/>
            </a:endParaRPr>
          </a:p>
          <a:p>
            <a:pPr marL="250190" marR="5080" indent="-180975" algn="just">
              <a:lnSpc>
                <a:spcPct val="103699"/>
              </a:lnSpc>
              <a:buFont typeface="Calibri"/>
              <a:buAutoNum type="arabicPeriod" startAt="63"/>
              <a:tabLst>
                <a:tab pos="250825" algn="l"/>
              </a:tabLst>
            </a:pPr>
            <a:r>
              <a:rPr sz="800" spc="-10" dirty="0">
                <a:solidFill>
                  <a:srgbClr val="007FAC"/>
                </a:solidFill>
                <a:cs typeface="Calibri"/>
                <a:hlinkClick r:id="rId7"/>
              </a:rPr>
              <a:t>Andreou D, Ranft A, Gosheger G, et </a:t>
            </a:r>
            <a:r>
              <a:rPr sz="800" spc="-5" dirty="0">
                <a:solidFill>
                  <a:srgbClr val="007FAC"/>
                </a:solidFill>
                <a:cs typeface="Calibri"/>
                <a:hlinkClick r:id="rId7"/>
              </a:rPr>
              <a:t>al. </a:t>
            </a:r>
            <a:r>
              <a:rPr sz="800" spc="-10" dirty="0">
                <a:solidFill>
                  <a:srgbClr val="007FAC"/>
                </a:solidFill>
                <a:cs typeface="Calibri"/>
                <a:hlinkClick r:id="rId7"/>
              </a:rPr>
              <a:t>Which factors </a:t>
            </a:r>
            <a:r>
              <a:rPr sz="800" spc="-15" dirty="0">
                <a:solidFill>
                  <a:srgbClr val="007FAC"/>
                </a:solidFill>
                <a:cs typeface="Calibri"/>
                <a:hlinkClick r:id="rId7"/>
              </a:rPr>
              <a:t>are </a:t>
            </a:r>
            <a:r>
              <a:rPr sz="800" spc="-10" dirty="0">
                <a:solidFill>
                  <a:srgbClr val="007FAC"/>
                </a:solidFill>
                <a:cs typeface="Calibri"/>
                <a:hlinkClick r:id="rId7"/>
              </a:rPr>
              <a:t>associated </a:t>
            </a:r>
            <a:r>
              <a:rPr sz="800" spc="-5" dirty="0">
                <a:solidFill>
                  <a:srgbClr val="007FAC"/>
                </a:solidFill>
                <a:cs typeface="Calibri"/>
              </a:rPr>
              <a:t> </a:t>
            </a:r>
            <a:r>
              <a:rPr sz="800" spc="-5" dirty="0">
                <a:solidFill>
                  <a:srgbClr val="007FAC"/>
                </a:solidFill>
                <a:cs typeface="Calibri"/>
                <a:hlinkClick r:id="rId7"/>
              </a:rPr>
              <a:t>with</a:t>
            </a:r>
            <a:r>
              <a:rPr sz="800" dirty="0">
                <a:solidFill>
                  <a:srgbClr val="007FAC"/>
                </a:solidFill>
                <a:cs typeface="Calibri"/>
                <a:hlinkClick r:id="rId7"/>
              </a:rPr>
              <a:t> </a:t>
            </a:r>
            <a:r>
              <a:rPr sz="800" spc="-10" dirty="0">
                <a:solidFill>
                  <a:srgbClr val="007FAC"/>
                </a:solidFill>
                <a:cs typeface="Calibri"/>
                <a:hlinkClick r:id="rId7"/>
              </a:rPr>
              <a:t>local</a:t>
            </a:r>
            <a:r>
              <a:rPr sz="800" spc="-5" dirty="0">
                <a:solidFill>
                  <a:srgbClr val="007FAC"/>
                </a:solidFill>
                <a:cs typeface="Calibri"/>
                <a:hlinkClick r:id="rId7"/>
              </a:rPr>
              <a:t> </a:t>
            </a:r>
            <a:r>
              <a:rPr sz="800" spc="-10" dirty="0">
                <a:solidFill>
                  <a:srgbClr val="007FAC"/>
                </a:solidFill>
                <a:cs typeface="Calibri"/>
                <a:hlinkClick r:id="rId7"/>
              </a:rPr>
              <a:t>control</a:t>
            </a:r>
            <a:r>
              <a:rPr sz="800" spc="-5" dirty="0">
                <a:solidFill>
                  <a:srgbClr val="007FAC"/>
                </a:solidFill>
                <a:cs typeface="Calibri"/>
                <a:hlinkClick r:id="rId7"/>
              </a:rPr>
              <a:t> </a:t>
            </a:r>
            <a:r>
              <a:rPr sz="800" spc="-10" dirty="0">
                <a:solidFill>
                  <a:srgbClr val="007FAC"/>
                </a:solidFill>
                <a:cs typeface="Calibri"/>
                <a:hlinkClick r:id="rId7"/>
              </a:rPr>
              <a:t>and</a:t>
            </a:r>
            <a:r>
              <a:rPr sz="800" spc="-5" dirty="0">
                <a:solidFill>
                  <a:srgbClr val="007FAC"/>
                </a:solidFill>
                <a:cs typeface="Calibri"/>
                <a:hlinkClick r:id="rId7"/>
              </a:rPr>
              <a:t> survival</a:t>
            </a:r>
            <a:r>
              <a:rPr sz="800" dirty="0">
                <a:solidFill>
                  <a:srgbClr val="007FAC"/>
                </a:solidFill>
                <a:cs typeface="Calibri"/>
                <a:hlinkClick r:id="rId7"/>
              </a:rPr>
              <a:t> </a:t>
            </a:r>
            <a:r>
              <a:rPr sz="800" spc="-10" dirty="0">
                <a:solidFill>
                  <a:srgbClr val="007FAC"/>
                </a:solidFill>
                <a:cs typeface="Calibri"/>
                <a:hlinkClick r:id="rId7"/>
              </a:rPr>
              <a:t>of</a:t>
            </a:r>
            <a:r>
              <a:rPr sz="800" spc="-5" dirty="0">
                <a:solidFill>
                  <a:srgbClr val="007FAC"/>
                </a:solidFill>
                <a:cs typeface="Calibri"/>
                <a:hlinkClick r:id="rId7"/>
              </a:rPr>
              <a:t> </a:t>
            </a:r>
            <a:r>
              <a:rPr sz="800" spc="-10" dirty="0">
                <a:solidFill>
                  <a:srgbClr val="007FAC"/>
                </a:solidFill>
                <a:cs typeface="Calibri"/>
                <a:hlinkClick r:id="rId7"/>
              </a:rPr>
              <a:t>patients</a:t>
            </a:r>
            <a:r>
              <a:rPr sz="800" spc="160" dirty="0">
                <a:solidFill>
                  <a:srgbClr val="007FAC"/>
                </a:solidFill>
                <a:cs typeface="Calibri"/>
                <a:hlinkClick r:id="rId7"/>
              </a:rPr>
              <a:t> </a:t>
            </a:r>
            <a:r>
              <a:rPr sz="800" spc="-5" dirty="0">
                <a:solidFill>
                  <a:srgbClr val="007FAC"/>
                </a:solidFill>
                <a:cs typeface="Calibri"/>
                <a:hlinkClick r:id="rId7"/>
              </a:rPr>
              <a:t>with</a:t>
            </a:r>
            <a:r>
              <a:rPr sz="800" spc="170" dirty="0">
                <a:solidFill>
                  <a:srgbClr val="007FAC"/>
                </a:solidFill>
                <a:cs typeface="Calibri"/>
                <a:hlinkClick r:id="rId7"/>
              </a:rPr>
              <a:t> </a:t>
            </a:r>
            <a:r>
              <a:rPr sz="800" spc="-10" dirty="0">
                <a:solidFill>
                  <a:srgbClr val="007FAC"/>
                </a:solidFill>
                <a:cs typeface="Calibri"/>
                <a:hlinkClick r:id="rId7"/>
              </a:rPr>
              <a:t>localized</a:t>
            </a:r>
            <a:r>
              <a:rPr sz="800" spc="160" dirty="0">
                <a:solidFill>
                  <a:srgbClr val="007FAC"/>
                </a:solidFill>
                <a:cs typeface="Calibri"/>
                <a:hlinkClick r:id="rId7"/>
              </a:rPr>
              <a:t> </a:t>
            </a:r>
            <a:r>
              <a:rPr sz="800" spc="-5" dirty="0">
                <a:solidFill>
                  <a:srgbClr val="007FAC"/>
                </a:solidFill>
                <a:cs typeface="Calibri"/>
                <a:hlinkClick r:id="rId7"/>
              </a:rPr>
              <a:t>pelvic </a:t>
            </a:r>
            <a:r>
              <a:rPr sz="800" dirty="0">
                <a:solidFill>
                  <a:srgbClr val="007FAC"/>
                </a:solidFill>
                <a:cs typeface="Calibri"/>
              </a:rPr>
              <a:t> </a:t>
            </a:r>
            <a:r>
              <a:rPr sz="800" spc="-10" dirty="0">
                <a:solidFill>
                  <a:srgbClr val="007FAC"/>
                </a:solidFill>
                <a:cs typeface="Calibri"/>
                <a:hlinkClick r:id="rId7"/>
              </a:rPr>
              <a:t>Ewing</a:t>
            </a:r>
            <a:r>
              <a:rPr sz="800" spc="-10" dirty="0">
                <a:solidFill>
                  <a:srgbClr val="007FAC"/>
                </a:solidFill>
                <a:latin typeface="Arial MT"/>
                <a:cs typeface="Arial MT"/>
                <a:hlinkClick r:id="rId7"/>
              </a:rPr>
              <a:t>’</a:t>
            </a:r>
            <a:r>
              <a:rPr sz="800" spc="-10" dirty="0">
                <a:solidFill>
                  <a:srgbClr val="007FAC"/>
                </a:solidFill>
                <a:cs typeface="Calibri"/>
                <a:hlinkClick r:id="rId7"/>
              </a:rPr>
              <a:t>s</a:t>
            </a:r>
            <a:r>
              <a:rPr sz="800" spc="-5" dirty="0">
                <a:solidFill>
                  <a:srgbClr val="007FAC"/>
                </a:solidFill>
                <a:cs typeface="Calibri"/>
                <a:hlinkClick r:id="rId7"/>
              </a:rPr>
              <a:t> </a:t>
            </a:r>
            <a:r>
              <a:rPr sz="800" spc="-10" dirty="0">
                <a:solidFill>
                  <a:srgbClr val="007FAC"/>
                </a:solidFill>
                <a:cs typeface="Calibri"/>
                <a:hlinkClick r:id="rId7"/>
              </a:rPr>
              <a:t>sarcoma?</a:t>
            </a:r>
            <a:r>
              <a:rPr sz="800" spc="-5" dirty="0">
                <a:solidFill>
                  <a:srgbClr val="007FAC"/>
                </a:solidFill>
                <a:cs typeface="Calibri"/>
                <a:hlinkClick r:id="rId7"/>
              </a:rPr>
              <a:t> </a:t>
            </a:r>
            <a:r>
              <a:rPr sz="800" spc="-10" dirty="0">
                <a:solidFill>
                  <a:srgbClr val="007FAC"/>
                </a:solidFill>
                <a:cs typeface="Calibri"/>
                <a:hlinkClick r:id="rId7"/>
              </a:rPr>
              <a:t>A</a:t>
            </a:r>
            <a:r>
              <a:rPr sz="800" spc="-5" dirty="0">
                <a:solidFill>
                  <a:srgbClr val="007FAC"/>
                </a:solidFill>
                <a:cs typeface="Calibri"/>
                <a:hlinkClick r:id="rId7"/>
              </a:rPr>
              <a:t> </a:t>
            </a:r>
            <a:r>
              <a:rPr sz="800" spc="-10" dirty="0">
                <a:solidFill>
                  <a:srgbClr val="007FAC"/>
                </a:solidFill>
                <a:cs typeface="Calibri"/>
                <a:hlinkClick r:id="rId7"/>
              </a:rPr>
              <a:t>retrospective</a:t>
            </a:r>
            <a:r>
              <a:rPr sz="800" spc="-5" dirty="0">
                <a:solidFill>
                  <a:srgbClr val="007FAC"/>
                </a:solidFill>
                <a:cs typeface="Calibri"/>
                <a:hlinkClick r:id="rId7"/>
              </a:rPr>
              <a:t> </a:t>
            </a:r>
            <a:r>
              <a:rPr sz="800" spc="-10" dirty="0">
                <a:solidFill>
                  <a:srgbClr val="007FAC"/>
                </a:solidFill>
                <a:cs typeface="Calibri"/>
                <a:hlinkClick r:id="rId7"/>
              </a:rPr>
              <a:t>analysis</a:t>
            </a:r>
            <a:r>
              <a:rPr sz="800" spc="-5" dirty="0">
                <a:solidFill>
                  <a:srgbClr val="007FAC"/>
                </a:solidFill>
                <a:cs typeface="Calibri"/>
                <a:hlinkClick r:id="rId7"/>
              </a:rPr>
              <a:t> </a:t>
            </a:r>
            <a:r>
              <a:rPr sz="800" spc="-10" dirty="0">
                <a:solidFill>
                  <a:srgbClr val="007FAC"/>
                </a:solidFill>
                <a:cs typeface="Calibri"/>
                <a:hlinkClick r:id="rId7"/>
              </a:rPr>
              <a:t>of</a:t>
            </a:r>
            <a:r>
              <a:rPr sz="800" spc="-5" dirty="0">
                <a:solidFill>
                  <a:srgbClr val="007FAC"/>
                </a:solidFill>
                <a:cs typeface="Calibri"/>
                <a:hlinkClick r:id="rId7"/>
              </a:rPr>
              <a:t> </a:t>
            </a:r>
            <a:r>
              <a:rPr sz="800" spc="-10" dirty="0">
                <a:solidFill>
                  <a:srgbClr val="007FAC"/>
                </a:solidFill>
                <a:cs typeface="Calibri"/>
                <a:hlinkClick r:id="rId7"/>
              </a:rPr>
              <a:t>data</a:t>
            </a:r>
            <a:r>
              <a:rPr sz="800" spc="-5" dirty="0">
                <a:solidFill>
                  <a:srgbClr val="007FAC"/>
                </a:solidFill>
                <a:cs typeface="Calibri"/>
                <a:hlinkClick r:id="rId7"/>
              </a:rPr>
              <a:t> </a:t>
            </a:r>
            <a:r>
              <a:rPr sz="800" spc="-10" dirty="0">
                <a:solidFill>
                  <a:srgbClr val="007FAC"/>
                </a:solidFill>
                <a:cs typeface="Calibri"/>
                <a:hlinkClick r:id="rId7"/>
              </a:rPr>
              <a:t>from</a:t>
            </a:r>
            <a:r>
              <a:rPr sz="800" spc="-5" dirty="0">
                <a:solidFill>
                  <a:srgbClr val="007FAC"/>
                </a:solidFill>
                <a:cs typeface="Calibri"/>
                <a:hlinkClick r:id="rId7"/>
              </a:rPr>
              <a:t> </a:t>
            </a:r>
            <a:r>
              <a:rPr sz="800" spc="-10" dirty="0">
                <a:solidFill>
                  <a:srgbClr val="007FAC"/>
                </a:solidFill>
                <a:cs typeface="Calibri"/>
                <a:hlinkClick r:id="rId7"/>
              </a:rPr>
              <a:t>the</a:t>
            </a:r>
            <a:r>
              <a:rPr sz="800" spc="-5" dirty="0">
                <a:solidFill>
                  <a:srgbClr val="007FAC"/>
                </a:solidFill>
                <a:cs typeface="Calibri"/>
                <a:hlinkClick r:id="rId7"/>
              </a:rPr>
              <a:t> </a:t>
            </a:r>
            <a:r>
              <a:rPr sz="800" spc="-10" dirty="0">
                <a:solidFill>
                  <a:srgbClr val="007FAC"/>
                </a:solidFill>
                <a:cs typeface="Calibri"/>
                <a:hlinkClick r:id="rId7"/>
              </a:rPr>
              <a:t>Euro- </a:t>
            </a:r>
            <a:r>
              <a:rPr sz="800" spc="-5" dirty="0">
                <a:solidFill>
                  <a:srgbClr val="007FAC"/>
                </a:solidFill>
                <a:cs typeface="Calibri"/>
              </a:rPr>
              <a:t> </a:t>
            </a:r>
            <a:r>
              <a:rPr sz="800" spc="-10" dirty="0">
                <a:solidFill>
                  <a:srgbClr val="007FAC"/>
                </a:solidFill>
                <a:cs typeface="Calibri"/>
                <a:hlinkClick r:id="rId7"/>
              </a:rPr>
              <a:t>EWING99</a:t>
            </a:r>
            <a:r>
              <a:rPr sz="800" spc="75" dirty="0">
                <a:solidFill>
                  <a:srgbClr val="007FAC"/>
                </a:solidFill>
                <a:cs typeface="Calibri"/>
                <a:hlinkClick r:id="rId7"/>
              </a:rPr>
              <a:t> </a:t>
            </a:r>
            <a:r>
              <a:rPr sz="800" spc="-5" dirty="0">
                <a:solidFill>
                  <a:srgbClr val="007FAC"/>
                </a:solidFill>
                <a:cs typeface="Calibri"/>
                <a:hlinkClick r:id="rId7"/>
              </a:rPr>
              <a:t>trial.</a:t>
            </a:r>
            <a:r>
              <a:rPr sz="800" spc="75" dirty="0">
                <a:solidFill>
                  <a:srgbClr val="007FAC"/>
                </a:solidFill>
                <a:cs typeface="Calibri"/>
                <a:hlinkClick r:id="rId7"/>
              </a:rPr>
              <a:t> </a:t>
            </a:r>
            <a:r>
              <a:rPr sz="800" i="1" spc="-5" dirty="0">
                <a:solidFill>
                  <a:srgbClr val="007FAC"/>
                </a:solidFill>
                <a:cs typeface="Calibri"/>
                <a:hlinkClick r:id="rId7"/>
              </a:rPr>
              <a:t>Clin</a:t>
            </a:r>
            <a:r>
              <a:rPr sz="800" i="1" spc="80" dirty="0">
                <a:solidFill>
                  <a:srgbClr val="007FAC"/>
                </a:solidFill>
                <a:cs typeface="Calibri"/>
                <a:hlinkClick r:id="rId7"/>
              </a:rPr>
              <a:t> </a:t>
            </a:r>
            <a:r>
              <a:rPr sz="800" i="1" spc="-10" dirty="0">
                <a:solidFill>
                  <a:srgbClr val="007FAC"/>
                </a:solidFill>
                <a:cs typeface="Calibri"/>
                <a:hlinkClick r:id="rId7"/>
              </a:rPr>
              <a:t>Orthop</a:t>
            </a:r>
            <a:r>
              <a:rPr sz="800" i="1" spc="75" dirty="0">
                <a:solidFill>
                  <a:srgbClr val="007FAC"/>
                </a:solidFill>
                <a:cs typeface="Calibri"/>
                <a:hlinkClick r:id="rId7"/>
              </a:rPr>
              <a:t> </a:t>
            </a:r>
            <a:r>
              <a:rPr sz="800" i="1" spc="-10" dirty="0">
                <a:solidFill>
                  <a:srgbClr val="007FAC"/>
                </a:solidFill>
                <a:cs typeface="Calibri"/>
                <a:hlinkClick r:id="rId7"/>
              </a:rPr>
              <a:t>Relat</a:t>
            </a:r>
            <a:r>
              <a:rPr sz="800" i="1" spc="85" dirty="0">
                <a:solidFill>
                  <a:srgbClr val="007FAC"/>
                </a:solidFill>
                <a:cs typeface="Calibri"/>
                <a:hlinkClick r:id="rId7"/>
              </a:rPr>
              <a:t> </a:t>
            </a:r>
            <a:r>
              <a:rPr sz="800" i="1" spc="-10" dirty="0">
                <a:solidFill>
                  <a:srgbClr val="007FAC"/>
                </a:solidFill>
                <a:cs typeface="Calibri"/>
                <a:hlinkClick r:id="rId7"/>
              </a:rPr>
              <a:t>Res</a:t>
            </a:r>
            <a:r>
              <a:rPr sz="800" spc="-10" dirty="0">
                <a:solidFill>
                  <a:srgbClr val="007FAC"/>
                </a:solidFill>
                <a:cs typeface="Calibri"/>
                <a:hlinkClick r:id="rId7"/>
              </a:rPr>
              <a:t>.</a:t>
            </a:r>
            <a:r>
              <a:rPr sz="800" spc="80" dirty="0">
                <a:solidFill>
                  <a:srgbClr val="007FAC"/>
                </a:solidFill>
                <a:cs typeface="Calibri"/>
                <a:hlinkClick r:id="rId7"/>
              </a:rPr>
              <a:t> </a:t>
            </a:r>
            <a:r>
              <a:rPr sz="800" spc="-10" dirty="0">
                <a:solidFill>
                  <a:srgbClr val="007FAC"/>
                </a:solidFill>
                <a:cs typeface="Calibri"/>
                <a:hlinkClick r:id="rId7"/>
              </a:rPr>
              <a:t>2020;478(2):290-302</a:t>
            </a:r>
            <a:r>
              <a:rPr sz="800" spc="-10" dirty="0">
                <a:solidFill>
                  <a:prstClr val="black"/>
                </a:solidFill>
                <a:cs typeface="Calibri"/>
              </a:rPr>
              <a:t>.</a:t>
            </a:r>
            <a:endParaRPr sz="800">
              <a:solidFill>
                <a:prstClr val="black"/>
              </a:solidFill>
              <a:cs typeface="Calibri"/>
            </a:endParaRPr>
          </a:p>
          <a:p>
            <a:pPr marL="250190" marR="5715" indent="-180975" algn="just">
              <a:lnSpc>
                <a:spcPts val="1000"/>
              </a:lnSpc>
              <a:spcBef>
                <a:spcPts val="35"/>
              </a:spcBef>
              <a:buFont typeface="Calibri"/>
              <a:buAutoNum type="arabicPeriod" startAt="63"/>
              <a:tabLst>
                <a:tab pos="250825" algn="l"/>
              </a:tabLst>
            </a:pPr>
            <a:r>
              <a:rPr sz="800" spc="-10" dirty="0">
                <a:solidFill>
                  <a:srgbClr val="007FAC"/>
                </a:solidFill>
                <a:cs typeface="Calibri"/>
                <a:hlinkClick r:id="rId8"/>
              </a:rPr>
              <a:t>Rombi B, DeLaney TF, MacDonald </a:t>
            </a:r>
            <a:r>
              <a:rPr sz="800" spc="-5" dirty="0">
                <a:solidFill>
                  <a:srgbClr val="007FAC"/>
                </a:solidFill>
                <a:cs typeface="Calibri"/>
                <a:hlinkClick r:id="rId8"/>
              </a:rPr>
              <a:t>SM, </a:t>
            </a:r>
            <a:r>
              <a:rPr sz="800" spc="-10" dirty="0">
                <a:solidFill>
                  <a:srgbClr val="007FAC"/>
                </a:solidFill>
                <a:cs typeface="Calibri"/>
                <a:hlinkClick r:id="rId8"/>
              </a:rPr>
              <a:t>et </a:t>
            </a:r>
            <a:r>
              <a:rPr sz="800" spc="-5" dirty="0">
                <a:solidFill>
                  <a:srgbClr val="007FAC"/>
                </a:solidFill>
                <a:cs typeface="Calibri"/>
                <a:hlinkClick r:id="rId8"/>
              </a:rPr>
              <a:t>al. </a:t>
            </a:r>
            <a:r>
              <a:rPr sz="800" spc="-10" dirty="0">
                <a:solidFill>
                  <a:srgbClr val="007FAC"/>
                </a:solidFill>
                <a:cs typeface="Calibri"/>
                <a:hlinkClick r:id="rId8"/>
              </a:rPr>
              <a:t>Proton radiotherapy </a:t>
            </a:r>
            <a:r>
              <a:rPr sz="800" spc="-15" dirty="0">
                <a:solidFill>
                  <a:srgbClr val="007FAC"/>
                </a:solidFill>
                <a:cs typeface="Calibri"/>
                <a:hlinkClick r:id="rId8"/>
              </a:rPr>
              <a:t>for </a:t>
            </a:r>
            <a:r>
              <a:rPr sz="800" spc="-10" dirty="0">
                <a:solidFill>
                  <a:srgbClr val="007FAC"/>
                </a:solidFill>
                <a:cs typeface="Calibri"/>
              </a:rPr>
              <a:t> </a:t>
            </a:r>
            <a:r>
              <a:rPr sz="800" spc="-10" dirty="0">
                <a:solidFill>
                  <a:srgbClr val="007FAC"/>
                </a:solidFill>
                <a:cs typeface="Calibri"/>
                <a:hlinkClick r:id="rId8"/>
              </a:rPr>
              <a:t>pediatric Ewing</a:t>
            </a:r>
            <a:r>
              <a:rPr sz="800" spc="-10" dirty="0">
                <a:solidFill>
                  <a:srgbClr val="007FAC"/>
                </a:solidFill>
                <a:latin typeface="Arial MT"/>
                <a:cs typeface="Arial MT"/>
                <a:hlinkClick r:id="rId8"/>
              </a:rPr>
              <a:t>’</a:t>
            </a:r>
            <a:r>
              <a:rPr sz="800" spc="-10" dirty="0">
                <a:solidFill>
                  <a:srgbClr val="007FAC"/>
                </a:solidFill>
                <a:cs typeface="Calibri"/>
                <a:hlinkClick r:id="rId8"/>
              </a:rPr>
              <a:t>s sarcoma: </a:t>
            </a:r>
            <a:r>
              <a:rPr sz="800" spc="-5" dirty="0">
                <a:solidFill>
                  <a:srgbClr val="007FAC"/>
                </a:solidFill>
                <a:cs typeface="Calibri"/>
                <a:hlinkClick r:id="rId8"/>
              </a:rPr>
              <a:t>initial clinical </a:t>
            </a:r>
            <a:r>
              <a:rPr sz="800" spc="-10" dirty="0">
                <a:solidFill>
                  <a:srgbClr val="007FAC"/>
                </a:solidFill>
                <a:cs typeface="Calibri"/>
                <a:hlinkClick r:id="rId8"/>
              </a:rPr>
              <a:t>outcomes. </a:t>
            </a:r>
            <a:r>
              <a:rPr sz="800" i="1" spc="-5" dirty="0">
                <a:solidFill>
                  <a:srgbClr val="007FAC"/>
                </a:solidFill>
                <a:cs typeface="Calibri"/>
                <a:hlinkClick r:id="rId8"/>
              </a:rPr>
              <a:t>Int </a:t>
            </a:r>
            <a:r>
              <a:rPr sz="800" i="1" spc="-10" dirty="0">
                <a:solidFill>
                  <a:srgbClr val="007FAC"/>
                </a:solidFill>
                <a:cs typeface="Calibri"/>
                <a:hlinkClick r:id="rId8"/>
              </a:rPr>
              <a:t>J </a:t>
            </a:r>
            <a:r>
              <a:rPr sz="800" i="1" spc="-5" dirty="0">
                <a:solidFill>
                  <a:srgbClr val="007FAC"/>
                </a:solidFill>
                <a:cs typeface="Calibri"/>
                <a:hlinkClick r:id="rId8"/>
              </a:rPr>
              <a:t>Radiat </a:t>
            </a:r>
            <a:r>
              <a:rPr sz="800" i="1" spc="-10" dirty="0">
                <a:solidFill>
                  <a:srgbClr val="007FAC"/>
                </a:solidFill>
                <a:cs typeface="Calibri"/>
                <a:hlinkClick r:id="rId8"/>
              </a:rPr>
              <a:t>Oncol </a:t>
            </a:r>
            <a:r>
              <a:rPr sz="800" i="1" spc="-5" dirty="0">
                <a:solidFill>
                  <a:srgbClr val="007FAC"/>
                </a:solidFill>
                <a:cs typeface="Calibri"/>
              </a:rPr>
              <a:t> </a:t>
            </a:r>
            <a:r>
              <a:rPr sz="800" i="1" spc="-5" dirty="0">
                <a:solidFill>
                  <a:srgbClr val="007FAC"/>
                </a:solidFill>
                <a:cs typeface="Calibri"/>
                <a:hlinkClick r:id="rId8"/>
              </a:rPr>
              <a:t>Biol</a:t>
            </a:r>
            <a:r>
              <a:rPr sz="800" i="1" spc="70" dirty="0">
                <a:solidFill>
                  <a:srgbClr val="007FAC"/>
                </a:solidFill>
                <a:cs typeface="Calibri"/>
                <a:hlinkClick r:id="rId8"/>
              </a:rPr>
              <a:t> </a:t>
            </a:r>
            <a:r>
              <a:rPr sz="800" i="1" spc="-10" dirty="0">
                <a:solidFill>
                  <a:srgbClr val="007FAC"/>
                </a:solidFill>
                <a:cs typeface="Calibri"/>
                <a:hlinkClick r:id="rId8"/>
              </a:rPr>
              <a:t>Phys</a:t>
            </a:r>
            <a:r>
              <a:rPr sz="800" spc="-10" dirty="0">
                <a:solidFill>
                  <a:srgbClr val="007FAC"/>
                </a:solidFill>
                <a:cs typeface="Calibri"/>
                <a:hlinkClick r:id="rId8"/>
              </a:rPr>
              <a:t>.</a:t>
            </a:r>
            <a:r>
              <a:rPr sz="800" spc="75" dirty="0">
                <a:solidFill>
                  <a:srgbClr val="007FAC"/>
                </a:solidFill>
                <a:cs typeface="Calibri"/>
                <a:hlinkClick r:id="rId8"/>
              </a:rPr>
              <a:t> </a:t>
            </a:r>
            <a:r>
              <a:rPr sz="800" spc="-10" dirty="0">
                <a:solidFill>
                  <a:srgbClr val="007FAC"/>
                </a:solidFill>
                <a:cs typeface="Calibri"/>
                <a:hlinkClick r:id="rId8"/>
              </a:rPr>
              <a:t>2012;82(3):1142-1148</a:t>
            </a:r>
            <a:r>
              <a:rPr sz="800" spc="-10" dirty="0">
                <a:solidFill>
                  <a:prstClr val="black"/>
                </a:solidFill>
                <a:cs typeface="Calibri"/>
              </a:rPr>
              <a:t>.</a:t>
            </a:r>
            <a:endParaRPr sz="800">
              <a:solidFill>
                <a:prstClr val="black"/>
              </a:solidFill>
              <a:cs typeface="Calibri"/>
            </a:endParaRPr>
          </a:p>
          <a:p>
            <a:pPr marL="250190" marR="5715" indent="-180975" algn="just">
              <a:lnSpc>
                <a:spcPts val="990"/>
              </a:lnSpc>
              <a:buFont typeface="Calibri"/>
              <a:buAutoNum type="arabicPeriod" startAt="63"/>
              <a:tabLst>
                <a:tab pos="250825" algn="l"/>
              </a:tabLst>
            </a:pPr>
            <a:r>
              <a:rPr sz="800" spc="-10" dirty="0">
                <a:solidFill>
                  <a:srgbClr val="007FAC"/>
                </a:solidFill>
                <a:cs typeface="Calibri"/>
                <a:hlinkClick r:id="rId9"/>
              </a:rPr>
              <a:t>Haeusler J, Ranft A, </a:t>
            </a:r>
            <a:r>
              <a:rPr sz="800" spc="-5" dirty="0">
                <a:solidFill>
                  <a:srgbClr val="007FAC"/>
                </a:solidFill>
                <a:cs typeface="Calibri"/>
                <a:hlinkClick r:id="rId9"/>
              </a:rPr>
              <a:t>Boelling </a:t>
            </a:r>
            <a:r>
              <a:rPr sz="800" spc="-50" dirty="0">
                <a:solidFill>
                  <a:srgbClr val="007FAC"/>
                </a:solidFill>
                <a:cs typeface="Calibri"/>
                <a:hlinkClick r:id="rId9"/>
              </a:rPr>
              <a:t>T,</a:t>
            </a:r>
            <a:r>
              <a:rPr sz="800" spc="-45" dirty="0">
                <a:solidFill>
                  <a:srgbClr val="007FAC"/>
                </a:solidFill>
                <a:cs typeface="Calibri"/>
                <a:hlinkClick r:id="rId9"/>
              </a:rPr>
              <a:t> </a:t>
            </a:r>
            <a:r>
              <a:rPr sz="800" spc="-10" dirty="0">
                <a:solidFill>
                  <a:srgbClr val="007FAC"/>
                </a:solidFill>
                <a:cs typeface="Calibri"/>
                <a:hlinkClick r:id="rId9"/>
              </a:rPr>
              <a:t>et </a:t>
            </a:r>
            <a:r>
              <a:rPr sz="800" spc="-5" dirty="0">
                <a:solidFill>
                  <a:srgbClr val="007FAC"/>
                </a:solidFill>
                <a:cs typeface="Calibri"/>
                <a:hlinkClick r:id="rId9"/>
              </a:rPr>
              <a:t>al. </a:t>
            </a:r>
            <a:r>
              <a:rPr sz="800" spc="-10" dirty="0">
                <a:solidFill>
                  <a:srgbClr val="007FAC"/>
                </a:solidFill>
                <a:cs typeface="Calibri"/>
                <a:hlinkClick r:id="rId9"/>
              </a:rPr>
              <a:t>The value of local treatment </a:t>
            </a:r>
            <a:r>
              <a:rPr sz="800" spc="-5" dirty="0">
                <a:solidFill>
                  <a:srgbClr val="007FAC"/>
                </a:solidFill>
                <a:cs typeface="Calibri"/>
                <a:hlinkClick r:id="rId9"/>
              </a:rPr>
              <a:t>in </a:t>
            </a:r>
            <a:r>
              <a:rPr sz="800" dirty="0">
                <a:solidFill>
                  <a:srgbClr val="007FAC"/>
                </a:solidFill>
                <a:cs typeface="Calibri"/>
              </a:rPr>
              <a:t> </a:t>
            </a:r>
            <a:r>
              <a:rPr sz="800" spc="-10" dirty="0">
                <a:solidFill>
                  <a:srgbClr val="007FAC"/>
                </a:solidFill>
                <a:cs typeface="Calibri"/>
                <a:hlinkClick r:id="rId9"/>
              </a:rPr>
              <a:t>patients</a:t>
            </a:r>
            <a:r>
              <a:rPr sz="800" spc="50" dirty="0">
                <a:solidFill>
                  <a:srgbClr val="007FAC"/>
                </a:solidFill>
                <a:cs typeface="Calibri"/>
                <a:hlinkClick r:id="rId9"/>
              </a:rPr>
              <a:t> </a:t>
            </a:r>
            <a:r>
              <a:rPr sz="800" spc="-5" dirty="0">
                <a:solidFill>
                  <a:srgbClr val="007FAC"/>
                </a:solidFill>
                <a:cs typeface="Calibri"/>
                <a:hlinkClick r:id="rId9"/>
              </a:rPr>
              <a:t>with</a:t>
            </a:r>
            <a:r>
              <a:rPr sz="800" spc="40" dirty="0">
                <a:solidFill>
                  <a:srgbClr val="007FAC"/>
                </a:solidFill>
                <a:cs typeface="Calibri"/>
                <a:hlinkClick r:id="rId9"/>
              </a:rPr>
              <a:t> </a:t>
            </a:r>
            <a:r>
              <a:rPr sz="800" spc="-15" dirty="0">
                <a:solidFill>
                  <a:srgbClr val="007FAC"/>
                </a:solidFill>
                <a:cs typeface="Calibri"/>
                <a:hlinkClick r:id="rId9"/>
              </a:rPr>
              <a:t>primary,</a:t>
            </a:r>
            <a:r>
              <a:rPr sz="800" spc="65" dirty="0">
                <a:solidFill>
                  <a:srgbClr val="007FAC"/>
                </a:solidFill>
                <a:cs typeface="Calibri"/>
                <a:hlinkClick r:id="rId9"/>
              </a:rPr>
              <a:t> </a:t>
            </a:r>
            <a:r>
              <a:rPr sz="800" spc="-10" dirty="0">
                <a:solidFill>
                  <a:srgbClr val="007FAC"/>
                </a:solidFill>
                <a:cs typeface="Calibri"/>
                <a:hlinkClick r:id="rId9"/>
              </a:rPr>
              <a:t>disseminated,</a:t>
            </a:r>
            <a:r>
              <a:rPr sz="800" spc="50" dirty="0">
                <a:solidFill>
                  <a:srgbClr val="007FAC"/>
                </a:solidFill>
                <a:cs typeface="Calibri"/>
                <a:hlinkClick r:id="rId9"/>
              </a:rPr>
              <a:t> </a:t>
            </a:r>
            <a:r>
              <a:rPr sz="800" spc="-10" dirty="0">
                <a:solidFill>
                  <a:srgbClr val="007FAC"/>
                </a:solidFill>
                <a:cs typeface="Calibri"/>
                <a:hlinkClick r:id="rId9"/>
              </a:rPr>
              <a:t>multifocal</a:t>
            </a:r>
            <a:r>
              <a:rPr sz="800" spc="50" dirty="0">
                <a:solidFill>
                  <a:srgbClr val="007FAC"/>
                </a:solidFill>
                <a:cs typeface="Calibri"/>
                <a:hlinkClick r:id="rId9"/>
              </a:rPr>
              <a:t> </a:t>
            </a:r>
            <a:r>
              <a:rPr sz="800" spc="-10" dirty="0">
                <a:solidFill>
                  <a:srgbClr val="007FAC"/>
                </a:solidFill>
                <a:cs typeface="Calibri"/>
                <a:hlinkClick r:id="rId9"/>
              </a:rPr>
              <a:t>Ewing</a:t>
            </a:r>
            <a:r>
              <a:rPr sz="800" spc="45" dirty="0">
                <a:solidFill>
                  <a:srgbClr val="007FAC"/>
                </a:solidFill>
                <a:cs typeface="Calibri"/>
                <a:hlinkClick r:id="rId9"/>
              </a:rPr>
              <a:t> </a:t>
            </a:r>
            <a:r>
              <a:rPr sz="800" spc="-10" dirty="0">
                <a:solidFill>
                  <a:srgbClr val="007FAC"/>
                </a:solidFill>
                <a:cs typeface="Calibri"/>
                <a:hlinkClick r:id="rId9"/>
              </a:rPr>
              <a:t>sarcoma</a:t>
            </a:r>
            <a:endParaRPr sz="800">
              <a:solidFill>
                <a:prstClr val="black"/>
              </a:solidFill>
              <a:cs typeface="Calibri"/>
            </a:endParaRPr>
          </a:p>
          <a:p>
            <a:pPr marL="250190" algn="just">
              <a:spcBef>
                <a:spcPts val="5"/>
              </a:spcBef>
            </a:pPr>
            <a:r>
              <a:rPr sz="800" spc="-5" dirty="0">
                <a:solidFill>
                  <a:srgbClr val="007FAC"/>
                </a:solidFill>
                <a:cs typeface="Calibri"/>
                <a:hlinkClick r:id="rId9"/>
              </a:rPr>
              <a:t>(PDMES).</a:t>
            </a:r>
            <a:r>
              <a:rPr sz="800" spc="60" dirty="0">
                <a:solidFill>
                  <a:srgbClr val="007FAC"/>
                </a:solidFill>
                <a:cs typeface="Calibri"/>
                <a:hlinkClick r:id="rId9"/>
              </a:rPr>
              <a:t> </a:t>
            </a:r>
            <a:r>
              <a:rPr sz="800" i="1" spc="-20" dirty="0">
                <a:solidFill>
                  <a:srgbClr val="007FAC"/>
                </a:solidFill>
                <a:cs typeface="Calibri"/>
                <a:hlinkClick r:id="rId9"/>
              </a:rPr>
              <a:t>Cancer</a:t>
            </a:r>
            <a:r>
              <a:rPr sz="800" spc="-20" dirty="0">
                <a:solidFill>
                  <a:srgbClr val="007FAC"/>
                </a:solidFill>
                <a:cs typeface="Calibri"/>
                <a:hlinkClick r:id="rId9"/>
              </a:rPr>
              <a:t>.</a:t>
            </a:r>
            <a:r>
              <a:rPr sz="800" spc="65" dirty="0">
                <a:solidFill>
                  <a:srgbClr val="007FAC"/>
                </a:solidFill>
                <a:cs typeface="Calibri"/>
                <a:hlinkClick r:id="rId9"/>
              </a:rPr>
              <a:t> </a:t>
            </a:r>
            <a:r>
              <a:rPr sz="800" spc="-10" dirty="0">
                <a:solidFill>
                  <a:srgbClr val="007FAC"/>
                </a:solidFill>
                <a:cs typeface="Calibri"/>
                <a:hlinkClick r:id="rId9"/>
              </a:rPr>
              <a:t>2010;116(2):443-450</a:t>
            </a:r>
            <a:r>
              <a:rPr sz="800" spc="-10" dirty="0">
                <a:solidFill>
                  <a:prstClr val="black"/>
                </a:solidFill>
                <a:cs typeface="Calibri"/>
              </a:rPr>
              <a:t>.</a:t>
            </a:r>
            <a:endParaRPr sz="800">
              <a:solidFill>
                <a:prstClr val="black"/>
              </a:solidFill>
              <a:cs typeface="Calibri"/>
            </a:endParaRPr>
          </a:p>
          <a:p>
            <a:pPr marL="250190" marR="5715" indent="-180975" algn="just">
              <a:lnSpc>
                <a:spcPct val="103600"/>
              </a:lnSpc>
              <a:buFont typeface="Calibri"/>
              <a:buAutoNum type="arabicPeriod" startAt="68"/>
              <a:tabLst>
                <a:tab pos="250825" algn="l"/>
              </a:tabLst>
            </a:pPr>
            <a:r>
              <a:rPr sz="800" spc="-10" dirty="0">
                <a:solidFill>
                  <a:srgbClr val="007FAC"/>
                </a:solidFill>
                <a:cs typeface="Calibri"/>
                <a:hlinkClick r:id="rId10"/>
              </a:rPr>
              <a:t>Ronchi</a:t>
            </a:r>
            <a:r>
              <a:rPr sz="800" spc="-5" dirty="0">
                <a:solidFill>
                  <a:srgbClr val="007FAC"/>
                </a:solidFill>
                <a:cs typeface="Calibri"/>
                <a:hlinkClick r:id="rId10"/>
              </a:rPr>
              <a:t> </a:t>
            </a:r>
            <a:r>
              <a:rPr sz="800" spc="-10" dirty="0">
                <a:solidFill>
                  <a:srgbClr val="007FAC"/>
                </a:solidFill>
                <a:cs typeface="Calibri"/>
                <a:hlinkClick r:id="rId10"/>
              </a:rPr>
              <a:t>L,</a:t>
            </a:r>
            <a:r>
              <a:rPr sz="800" spc="-5" dirty="0">
                <a:solidFill>
                  <a:srgbClr val="007FAC"/>
                </a:solidFill>
                <a:cs typeface="Calibri"/>
                <a:hlinkClick r:id="rId10"/>
              </a:rPr>
              <a:t> </a:t>
            </a:r>
            <a:r>
              <a:rPr sz="800" spc="-10" dirty="0">
                <a:solidFill>
                  <a:srgbClr val="007FAC"/>
                </a:solidFill>
                <a:cs typeface="Calibri"/>
                <a:hlinkClick r:id="rId10"/>
              </a:rPr>
              <a:t>Buwenge</a:t>
            </a:r>
            <a:r>
              <a:rPr sz="800" spc="-5" dirty="0">
                <a:solidFill>
                  <a:srgbClr val="007FAC"/>
                </a:solidFill>
                <a:cs typeface="Calibri"/>
                <a:hlinkClick r:id="rId10"/>
              </a:rPr>
              <a:t> </a:t>
            </a:r>
            <a:r>
              <a:rPr sz="800" spc="-10" dirty="0">
                <a:solidFill>
                  <a:srgbClr val="007FAC"/>
                </a:solidFill>
                <a:cs typeface="Calibri"/>
                <a:hlinkClick r:id="rId10"/>
              </a:rPr>
              <a:t>M,</a:t>
            </a:r>
            <a:r>
              <a:rPr sz="800" spc="-5" dirty="0">
                <a:solidFill>
                  <a:srgbClr val="007FAC"/>
                </a:solidFill>
                <a:cs typeface="Calibri"/>
                <a:hlinkClick r:id="rId10"/>
              </a:rPr>
              <a:t> </a:t>
            </a:r>
            <a:r>
              <a:rPr sz="800" spc="-10" dirty="0">
                <a:solidFill>
                  <a:srgbClr val="007FAC"/>
                </a:solidFill>
                <a:cs typeface="Calibri"/>
                <a:hlinkClick r:id="rId10"/>
              </a:rPr>
              <a:t>Cortesi</a:t>
            </a:r>
            <a:r>
              <a:rPr sz="800" spc="-5" dirty="0">
                <a:solidFill>
                  <a:srgbClr val="007FAC"/>
                </a:solidFill>
                <a:cs typeface="Calibri"/>
                <a:hlinkClick r:id="rId10"/>
              </a:rPr>
              <a:t> </a:t>
            </a:r>
            <a:r>
              <a:rPr sz="800" spc="-10" dirty="0">
                <a:solidFill>
                  <a:srgbClr val="007FAC"/>
                </a:solidFill>
                <a:cs typeface="Calibri"/>
                <a:hlinkClick r:id="rId10"/>
              </a:rPr>
              <a:t>A,</a:t>
            </a:r>
            <a:r>
              <a:rPr sz="800" spc="-5" dirty="0">
                <a:solidFill>
                  <a:srgbClr val="007FAC"/>
                </a:solidFill>
                <a:cs typeface="Calibri"/>
                <a:hlinkClick r:id="rId10"/>
              </a:rPr>
              <a:t> </a:t>
            </a:r>
            <a:r>
              <a:rPr sz="800" spc="-10" dirty="0">
                <a:solidFill>
                  <a:srgbClr val="007FAC"/>
                </a:solidFill>
                <a:cs typeface="Calibri"/>
                <a:hlinkClick r:id="rId10"/>
              </a:rPr>
              <a:t>et</a:t>
            </a:r>
            <a:r>
              <a:rPr sz="800" spc="-5" dirty="0">
                <a:solidFill>
                  <a:srgbClr val="007FAC"/>
                </a:solidFill>
                <a:cs typeface="Calibri"/>
                <a:hlinkClick r:id="rId10"/>
              </a:rPr>
              <a:t> al. </a:t>
            </a:r>
            <a:r>
              <a:rPr sz="800" spc="-10" dirty="0">
                <a:solidFill>
                  <a:srgbClr val="007FAC"/>
                </a:solidFill>
                <a:cs typeface="Calibri"/>
                <a:hlinkClick r:id="rId10"/>
              </a:rPr>
              <a:t>Whole</a:t>
            </a:r>
            <a:r>
              <a:rPr sz="800" spc="-5" dirty="0">
                <a:solidFill>
                  <a:srgbClr val="007FAC"/>
                </a:solidFill>
                <a:cs typeface="Calibri"/>
                <a:hlinkClick r:id="rId10"/>
              </a:rPr>
              <a:t> lung</a:t>
            </a:r>
            <a:r>
              <a:rPr sz="800" dirty="0">
                <a:solidFill>
                  <a:srgbClr val="007FAC"/>
                </a:solidFill>
                <a:cs typeface="Calibri"/>
                <a:hlinkClick r:id="rId10"/>
              </a:rPr>
              <a:t> </a:t>
            </a:r>
            <a:r>
              <a:rPr sz="800" spc="-10" dirty="0">
                <a:solidFill>
                  <a:srgbClr val="007FAC"/>
                </a:solidFill>
                <a:cs typeface="Calibri"/>
                <a:hlinkClick r:id="rId10"/>
              </a:rPr>
              <a:t>irradiation</a:t>
            </a:r>
            <a:r>
              <a:rPr sz="800" spc="-5" dirty="0">
                <a:solidFill>
                  <a:srgbClr val="007FAC"/>
                </a:solidFill>
                <a:cs typeface="Calibri"/>
                <a:hlinkClick r:id="rId10"/>
              </a:rPr>
              <a:t> in </a:t>
            </a:r>
            <a:r>
              <a:rPr sz="800" dirty="0">
                <a:solidFill>
                  <a:srgbClr val="007FAC"/>
                </a:solidFill>
                <a:cs typeface="Calibri"/>
              </a:rPr>
              <a:t> </a:t>
            </a:r>
            <a:r>
              <a:rPr sz="800" spc="-10" dirty="0">
                <a:solidFill>
                  <a:srgbClr val="007FAC"/>
                </a:solidFill>
                <a:cs typeface="Calibri"/>
                <a:hlinkClick r:id="rId10"/>
              </a:rPr>
              <a:t>patients</a:t>
            </a:r>
            <a:r>
              <a:rPr sz="800" spc="-5" dirty="0">
                <a:solidFill>
                  <a:srgbClr val="007FAC"/>
                </a:solidFill>
                <a:cs typeface="Calibri"/>
                <a:hlinkClick r:id="rId10"/>
              </a:rPr>
              <a:t> with</a:t>
            </a:r>
            <a:r>
              <a:rPr sz="800" dirty="0">
                <a:solidFill>
                  <a:srgbClr val="007FAC"/>
                </a:solidFill>
                <a:cs typeface="Calibri"/>
                <a:hlinkClick r:id="rId10"/>
              </a:rPr>
              <a:t> </a:t>
            </a:r>
            <a:r>
              <a:rPr sz="800" spc="-15" dirty="0">
                <a:solidFill>
                  <a:srgbClr val="007FAC"/>
                </a:solidFill>
                <a:cs typeface="Calibri"/>
                <a:hlinkClick r:id="rId10"/>
              </a:rPr>
              <a:t>osteosarcoma</a:t>
            </a:r>
            <a:r>
              <a:rPr sz="800" spc="-10" dirty="0">
                <a:solidFill>
                  <a:srgbClr val="007FAC"/>
                </a:solidFill>
                <a:cs typeface="Calibri"/>
                <a:hlinkClick r:id="rId10"/>
              </a:rPr>
              <a:t> and</a:t>
            </a:r>
            <a:r>
              <a:rPr sz="800" spc="-5" dirty="0">
                <a:solidFill>
                  <a:srgbClr val="007FAC"/>
                </a:solidFill>
                <a:cs typeface="Calibri"/>
                <a:hlinkClick r:id="rId10"/>
              </a:rPr>
              <a:t> </a:t>
            </a:r>
            <a:r>
              <a:rPr sz="800" spc="-10" dirty="0">
                <a:solidFill>
                  <a:srgbClr val="007FAC"/>
                </a:solidFill>
                <a:cs typeface="Calibri"/>
                <a:hlinkClick r:id="rId10"/>
              </a:rPr>
              <a:t>Ewing</a:t>
            </a:r>
            <a:r>
              <a:rPr sz="800" spc="-5" dirty="0">
                <a:solidFill>
                  <a:srgbClr val="007FAC"/>
                </a:solidFill>
                <a:cs typeface="Calibri"/>
                <a:hlinkClick r:id="rId10"/>
              </a:rPr>
              <a:t> </a:t>
            </a:r>
            <a:r>
              <a:rPr sz="800" spc="-10" dirty="0">
                <a:solidFill>
                  <a:srgbClr val="007FAC"/>
                </a:solidFill>
                <a:cs typeface="Calibri"/>
                <a:hlinkClick r:id="rId10"/>
              </a:rPr>
              <a:t>sarcoma.</a:t>
            </a:r>
            <a:r>
              <a:rPr sz="800" spc="-5" dirty="0">
                <a:solidFill>
                  <a:srgbClr val="007FAC"/>
                </a:solidFill>
                <a:cs typeface="Calibri"/>
                <a:hlinkClick r:id="rId10"/>
              </a:rPr>
              <a:t> </a:t>
            </a:r>
            <a:r>
              <a:rPr sz="800" i="1" spc="-10" dirty="0">
                <a:solidFill>
                  <a:srgbClr val="007FAC"/>
                </a:solidFill>
                <a:cs typeface="Calibri"/>
                <a:hlinkClick r:id="rId10"/>
              </a:rPr>
              <a:t>Anticancer</a:t>
            </a:r>
            <a:r>
              <a:rPr sz="800" i="1" spc="-5" dirty="0">
                <a:solidFill>
                  <a:srgbClr val="007FAC"/>
                </a:solidFill>
                <a:cs typeface="Calibri"/>
                <a:hlinkClick r:id="rId10"/>
              </a:rPr>
              <a:t> </a:t>
            </a:r>
            <a:r>
              <a:rPr sz="800" i="1" spc="-10" dirty="0">
                <a:solidFill>
                  <a:srgbClr val="007FAC"/>
                </a:solidFill>
                <a:cs typeface="Calibri"/>
                <a:hlinkClick r:id="rId10"/>
              </a:rPr>
              <a:t>Res</a:t>
            </a:r>
            <a:r>
              <a:rPr sz="800" spc="-10" dirty="0">
                <a:solidFill>
                  <a:srgbClr val="007FAC"/>
                </a:solidFill>
                <a:cs typeface="Calibri"/>
                <a:hlinkClick r:id="rId10"/>
              </a:rPr>
              <a:t>. </a:t>
            </a:r>
            <a:r>
              <a:rPr sz="800" spc="-5" dirty="0">
                <a:solidFill>
                  <a:srgbClr val="007FAC"/>
                </a:solidFill>
                <a:cs typeface="Calibri"/>
              </a:rPr>
              <a:t> </a:t>
            </a:r>
            <a:r>
              <a:rPr sz="800" spc="-10" dirty="0">
                <a:solidFill>
                  <a:srgbClr val="007FAC"/>
                </a:solidFill>
                <a:cs typeface="Calibri"/>
                <a:hlinkClick r:id="rId10"/>
              </a:rPr>
              <a:t>2018;38(9):4977-4985</a:t>
            </a:r>
            <a:r>
              <a:rPr sz="800" spc="-10" dirty="0">
                <a:solidFill>
                  <a:prstClr val="black"/>
                </a:solidFill>
                <a:cs typeface="Calibri"/>
              </a:rPr>
              <a:t>.</a:t>
            </a:r>
            <a:endParaRPr sz="800">
              <a:solidFill>
                <a:prstClr val="black"/>
              </a:solidFill>
              <a:cs typeface="Calibri"/>
            </a:endParaRPr>
          </a:p>
          <a:p>
            <a:pPr marL="250190" marR="5715" indent="-180975" algn="just">
              <a:lnSpc>
                <a:spcPct val="103600"/>
              </a:lnSpc>
              <a:spcBef>
                <a:spcPts val="5"/>
              </a:spcBef>
              <a:buFont typeface="Calibri"/>
              <a:buAutoNum type="arabicPeriod" startAt="68"/>
              <a:tabLst>
                <a:tab pos="250825" algn="l"/>
              </a:tabLst>
            </a:pPr>
            <a:r>
              <a:rPr sz="800" spc="-10" dirty="0">
                <a:solidFill>
                  <a:srgbClr val="007FAC"/>
                </a:solidFill>
                <a:cs typeface="Calibri"/>
                <a:hlinkClick r:id="rId11"/>
              </a:rPr>
              <a:t>Stahl M, Ranft A, Paulussen M, et </a:t>
            </a:r>
            <a:r>
              <a:rPr sz="800" spc="-5" dirty="0">
                <a:solidFill>
                  <a:srgbClr val="007FAC"/>
                </a:solidFill>
                <a:cs typeface="Calibri"/>
                <a:hlinkClick r:id="rId11"/>
              </a:rPr>
              <a:t>al. Risk </a:t>
            </a:r>
            <a:r>
              <a:rPr sz="800" spc="-10" dirty="0">
                <a:solidFill>
                  <a:srgbClr val="007FAC"/>
                </a:solidFill>
                <a:cs typeface="Calibri"/>
                <a:hlinkClick r:id="rId11"/>
              </a:rPr>
              <a:t>of recurrence and </a:t>
            </a:r>
            <a:r>
              <a:rPr sz="800" spc="-5" dirty="0">
                <a:solidFill>
                  <a:srgbClr val="007FAC"/>
                </a:solidFill>
                <a:cs typeface="Calibri"/>
                <a:hlinkClick r:id="rId11"/>
              </a:rPr>
              <a:t>survival </a:t>
            </a:r>
            <a:r>
              <a:rPr sz="800" dirty="0">
                <a:solidFill>
                  <a:srgbClr val="007FAC"/>
                </a:solidFill>
                <a:cs typeface="Calibri"/>
              </a:rPr>
              <a:t> </a:t>
            </a:r>
            <a:r>
              <a:rPr sz="800" spc="-10" dirty="0">
                <a:solidFill>
                  <a:srgbClr val="007FAC"/>
                </a:solidFill>
                <a:cs typeface="Calibri"/>
                <a:hlinkClick r:id="rId11"/>
              </a:rPr>
              <a:t>after relapse </a:t>
            </a:r>
            <a:r>
              <a:rPr sz="800" spc="-5" dirty="0">
                <a:solidFill>
                  <a:srgbClr val="007FAC"/>
                </a:solidFill>
                <a:cs typeface="Calibri"/>
                <a:hlinkClick r:id="rId11"/>
              </a:rPr>
              <a:t>in </a:t>
            </a:r>
            <a:r>
              <a:rPr sz="800" spc="-10" dirty="0">
                <a:solidFill>
                  <a:srgbClr val="007FAC"/>
                </a:solidFill>
                <a:cs typeface="Calibri"/>
                <a:hlinkClick r:id="rId11"/>
              </a:rPr>
              <a:t>patients </a:t>
            </a:r>
            <a:r>
              <a:rPr sz="800" spc="-5" dirty="0">
                <a:solidFill>
                  <a:srgbClr val="007FAC"/>
                </a:solidFill>
                <a:cs typeface="Calibri"/>
                <a:hlinkClick r:id="rId11"/>
              </a:rPr>
              <a:t>with </a:t>
            </a:r>
            <a:r>
              <a:rPr sz="800" spc="-10" dirty="0">
                <a:solidFill>
                  <a:srgbClr val="007FAC"/>
                </a:solidFill>
                <a:cs typeface="Calibri"/>
                <a:hlinkClick r:id="rId11"/>
              </a:rPr>
              <a:t>Ewing sarcoma. </a:t>
            </a:r>
            <a:r>
              <a:rPr sz="800" i="1" spc="-10" dirty="0">
                <a:solidFill>
                  <a:srgbClr val="007FAC"/>
                </a:solidFill>
                <a:cs typeface="Calibri"/>
                <a:hlinkClick r:id="rId11"/>
              </a:rPr>
              <a:t>Pediatr </a:t>
            </a:r>
            <a:r>
              <a:rPr sz="800" i="1" spc="-5" dirty="0">
                <a:solidFill>
                  <a:srgbClr val="007FAC"/>
                </a:solidFill>
                <a:cs typeface="Calibri"/>
                <a:hlinkClick r:id="rId11"/>
              </a:rPr>
              <a:t>Blood </a:t>
            </a:r>
            <a:r>
              <a:rPr sz="800" i="1" spc="-20" dirty="0">
                <a:solidFill>
                  <a:srgbClr val="007FAC"/>
                </a:solidFill>
                <a:cs typeface="Calibri"/>
                <a:hlinkClick r:id="rId11"/>
              </a:rPr>
              <a:t>Cancer</a:t>
            </a:r>
            <a:r>
              <a:rPr sz="800" spc="-20" dirty="0">
                <a:solidFill>
                  <a:srgbClr val="007FAC"/>
                </a:solidFill>
                <a:cs typeface="Calibri"/>
                <a:hlinkClick r:id="rId11"/>
              </a:rPr>
              <a:t>. </a:t>
            </a:r>
            <a:r>
              <a:rPr sz="800" spc="-15" dirty="0">
                <a:solidFill>
                  <a:srgbClr val="007FAC"/>
                </a:solidFill>
                <a:cs typeface="Calibri"/>
              </a:rPr>
              <a:t> </a:t>
            </a:r>
            <a:r>
              <a:rPr sz="800" spc="-10" dirty="0">
                <a:solidFill>
                  <a:srgbClr val="007FAC"/>
                </a:solidFill>
                <a:cs typeface="Calibri"/>
                <a:hlinkClick r:id="rId11"/>
              </a:rPr>
              <a:t>2011;57(4):549-553</a:t>
            </a:r>
            <a:r>
              <a:rPr sz="800" spc="-10" dirty="0">
                <a:solidFill>
                  <a:prstClr val="black"/>
                </a:solidFill>
                <a:cs typeface="Calibri"/>
              </a:rPr>
              <a:t>.</a:t>
            </a:r>
            <a:endParaRPr sz="800">
              <a:solidFill>
                <a:prstClr val="black"/>
              </a:solidFill>
              <a:cs typeface="Calibri"/>
            </a:endParaRPr>
          </a:p>
          <a:p>
            <a:pPr marL="250190" marR="5080" indent="-180975" algn="just">
              <a:lnSpc>
                <a:spcPct val="103899"/>
              </a:lnSpc>
              <a:buFont typeface="Calibri"/>
              <a:buAutoNum type="arabicPeriod" startAt="68"/>
              <a:tabLst>
                <a:tab pos="250825" algn="l"/>
              </a:tabLst>
            </a:pPr>
            <a:r>
              <a:rPr sz="800" spc="-10" dirty="0">
                <a:solidFill>
                  <a:srgbClr val="007FAC"/>
                </a:solidFill>
                <a:cs typeface="Calibri"/>
                <a:hlinkClick r:id="rId12"/>
              </a:rPr>
              <a:t>Ferrari</a:t>
            </a:r>
            <a:r>
              <a:rPr sz="800" spc="-5" dirty="0">
                <a:solidFill>
                  <a:srgbClr val="007FAC"/>
                </a:solidFill>
                <a:cs typeface="Calibri"/>
                <a:hlinkClick r:id="rId12"/>
              </a:rPr>
              <a:t> </a:t>
            </a:r>
            <a:r>
              <a:rPr sz="800" spc="-10" dirty="0">
                <a:solidFill>
                  <a:srgbClr val="007FAC"/>
                </a:solidFill>
                <a:cs typeface="Calibri"/>
                <a:hlinkClick r:id="rId12"/>
              </a:rPr>
              <a:t>S,</a:t>
            </a:r>
            <a:r>
              <a:rPr sz="800" spc="-5" dirty="0">
                <a:solidFill>
                  <a:srgbClr val="007FAC"/>
                </a:solidFill>
                <a:cs typeface="Calibri"/>
                <a:hlinkClick r:id="rId12"/>
              </a:rPr>
              <a:t> </a:t>
            </a:r>
            <a:r>
              <a:rPr sz="800" spc="-10" dirty="0">
                <a:solidFill>
                  <a:srgbClr val="007FAC"/>
                </a:solidFill>
                <a:cs typeface="Calibri"/>
                <a:hlinkClick r:id="rId12"/>
              </a:rPr>
              <a:t>del</a:t>
            </a:r>
            <a:r>
              <a:rPr sz="800" spc="-5" dirty="0">
                <a:solidFill>
                  <a:srgbClr val="007FAC"/>
                </a:solidFill>
                <a:cs typeface="Calibri"/>
                <a:hlinkClick r:id="rId12"/>
              </a:rPr>
              <a:t> </a:t>
            </a:r>
            <a:r>
              <a:rPr sz="800" spc="-10" dirty="0">
                <a:solidFill>
                  <a:srgbClr val="007FAC"/>
                </a:solidFill>
                <a:cs typeface="Calibri"/>
                <a:hlinkClick r:id="rId12"/>
              </a:rPr>
              <a:t>Prever AB,</a:t>
            </a:r>
            <a:r>
              <a:rPr sz="800" spc="-5" dirty="0">
                <a:solidFill>
                  <a:srgbClr val="007FAC"/>
                </a:solidFill>
                <a:cs typeface="Calibri"/>
                <a:hlinkClick r:id="rId12"/>
              </a:rPr>
              <a:t> </a:t>
            </a:r>
            <a:r>
              <a:rPr sz="800" spc="-10" dirty="0">
                <a:solidFill>
                  <a:srgbClr val="007FAC"/>
                </a:solidFill>
                <a:cs typeface="Calibri"/>
                <a:hlinkClick r:id="rId12"/>
              </a:rPr>
              <a:t>Palmerini</a:t>
            </a:r>
            <a:r>
              <a:rPr sz="800" spc="-5" dirty="0">
                <a:solidFill>
                  <a:srgbClr val="007FAC"/>
                </a:solidFill>
                <a:cs typeface="Calibri"/>
                <a:hlinkClick r:id="rId12"/>
              </a:rPr>
              <a:t> </a:t>
            </a:r>
            <a:r>
              <a:rPr sz="800" spc="-10" dirty="0">
                <a:solidFill>
                  <a:srgbClr val="007FAC"/>
                </a:solidFill>
                <a:cs typeface="Calibri"/>
                <a:hlinkClick r:id="rId12"/>
              </a:rPr>
              <a:t>E,</a:t>
            </a:r>
            <a:r>
              <a:rPr sz="800" spc="-5" dirty="0">
                <a:solidFill>
                  <a:srgbClr val="007FAC"/>
                </a:solidFill>
                <a:cs typeface="Calibri"/>
                <a:hlinkClick r:id="rId12"/>
              </a:rPr>
              <a:t> </a:t>
            </a:r>
            <a:r>
              <a:rPr sz="800" spc="-10" dirty="0">
                <a:solidFill>
                  <a:srgbClr val="007FAC"/>
                </a:solidFill>
                <a:cs typeface="Calibri"/>
                <a:hlinkClick r:id="rId12"/>
              </a:rPr>
              <a:t>et </a:t>
            </a:r>
            <a:r>
              <a:rPr sz="800" spc="-5" dirty="0">
                <a:solidFill>
                  <a:srgbClr val="007FAC"/>
                </a:solidFill>
                <a:cs typeface="Calibri"/>
                <a:hlinkClick r:id="rId12"/>
              </a:rPr>
              <a:t>al. </a:t>
            </a:r>
            <a:r>
              <a:rPr sz="800" spc="-10" dirty="0">
                <a:solidFill>
                  <a:srgbClr val="007FAC"/>
                </a:solidFill>
                <a:cs typeface="Calibri"/>
                <a:hlinkClick r:id="rId12"/>
              </a:rPr>
              <a:t>Response</a:t>
            </a:r>
            <a:r>
              <a:rPr sz="800" spc="-5" dirty="0">
                <a:solidFill>
                  <a:srgbClr val="007FAC"/>
                </a:solidFill>
                <a:cs typeface="Calibri"/>
                <a:hlinkClick r:id="rId12"/>
              </a:rPr>
              <a:t> to </a:t>
            </a:r>
            <a:r>
              <a:rPr sz="800" spc="-10" dirty="0">
                <a:solidFill>
                  <a:srgbClr val="007FAC"/>
                </a:solidFill>
                <a:cs typeface="Calibri"/>
                <a:hlinkClick r:id="rId12"/>
              </a:rPr>
              <a:t>high-dose </a:t>
            </a:r>
            <a:r>
              <a:rPr sz="800" spc="-5" dirty="0">
                <a:solidFill>
                  <a:srgbClr val="007FAC"/>
                </a:solidFill>
                <a:cs typeface="Calibri"/>
              </a:rPr>
              <a:t> </a:t>
            </a:r>
            <a:r>
              <a:rPr sz="800" spc="-10" dirty="0">
                <a:solidFill>
                  <a:srgbClr val="007FAC"/>
                </a:solidFill>
                <a:cs typeface="Calibri"/>
                <a:hlinkClick r:id="rId12"/>
              </a:rPr>
              <a:t>ifosfamide</a:t>
            </a:r>
            <a:r>
              <a:rPr sz="800" spc="165" dirty="0">
                <a:solidFill>
                  <a:srgbClr val="007FAC"/>
                </a:solidFill>
                <a:cs typeface="Calibri"/>
                <a:hlinkClick r:id="rId12"/>
              </a:rPr>
              <a:t> </a:t>
            </a:r>
            <a:r>
              <a:rPr sz="800" spc="-5" dirty="0">
                <a:solidFill>
                  <a:srgbClr val="007FAC"/>
                </a:solidFill>
                <a:cs typeface="Calibri"/>
                <a:hlinkClick r:id="rId12"/>
              </a:rPr>
              <a:t>in</a:t>
            </a:r>
            <a:r>
              <a:rPr sz="800" dirty="0">
                <a:solidFill>
                  <a:srgbClr val="007FAC"/>
                </a:solidFill>
                <a:cs typeface="Calibri"/>
                <a:hlinkClick r:id="rId12"/>
              </a:rPr>
              <a:t> </a:t>
            </a:r>
            <a:r>
              <a:rPr sz="800" spc="-10" dirty="0">
                <a:solidFill>
                  <a:srgbClr val="007FAC"/>
                </a:solidFill>
                <a:cs typeface="Calibri"/>
                <a:hlinkClick r:id="rId12"/>
              </a:rPr>
              <a:t>patients</a:t>
            </a:r>
            <a:r>
              <a:rPr sz="800" spc="165" dirty="0">
                <a:solidFill>
                  <a:srgbClr val="007FAC"/>
                </a:solidFill>
                <a:cs typeface="Calibri"/>
                <a:hlinkClick r:id="rId12"/>
              </a:rPr>
              <a:t> </a:t>
            </a:r>
            <a:r>
              <a:rPr sz="800" spc="-5" dirty="0">
                <a:solidFill>
                  <a:srgbClr val="007FAC"/>
                </a:solidFill>
                <a:cs typeface="Calibri"/>
                <a:hlinkClick r:id="rId12"/>
              </a:rPr>
              <a:t>with</a:t>
            </a:r>
            <a:r>
              <a:rPr sz="800" dirty="0">
                <a:solidFill>
                  <a:srgbClr val="007FAC"/>
                </a:solidFill>
                <a:cs typeface="Calibri"/>
                <a:hlinkClick r:id="rId12"/>
              </a:rPr>
              <a:t> </a:t>
            </a:r>
            <a:r>
              <a:rPr sz="800" spc="-10" dirty="0">
                <a:solidFill>
                  <a:srgbClr val="007FAC"/>
                </a:solidFill>
                <a:cs typeface="Calibri"/>
                <a:hlinkClick r:id="rId12"/>
              </a:rPr>
              <a:t>advanced/recurrent</a:t>
            </a:r>
            <a:r>
              <a:rPr sz="800" spc="165" dirty="0">
                <a:solidFill>
                  <a:srgbClr val="007FAC"/>
                </a:solidFill>
                <a:cs typeface="Calibri"/>
                <a:hlinkClick r:id="rId12"/>
              </a:rPr>
              <a:t> </a:t>
            </a:r>
            <a:r>
              <a:rPr sz="800" spc="-10" dirty="0">
                <a:solidFill>
                  <a:srgbClr val="007FAC"/>
                </a:solidFill>
                <a:cs typeface="Calibri"/>
                <a:hlinkClick r:id="rId12"/>
              </a:rPr>
              <a:t>Ewing</a:t>
            </a:r>
            <a:r>
              <a:rPr sz="800" spc="165" dirty="0">
                <a:solidFill>
                  <a:srgbClr val="007FAC"/>
                </a:solidFill>
                <a:cs typeface="Calibri"/>
                <a:hlinkClick r:id="rId12"/>
              </a:rPr>
              <a:t> </a:t>
            </a:r>
            <a:r>
              <a:rPr sz="800" spc="-10" dirty="0">
                <a:solidFill>
                  <a:srgbClr val="007FAC"/>
                </a:solidFill>
                <a:cs typeface="Calibri"/>
                <a:hlinkClick r:id="rId12"/>
              </a:rPr>
              <a:t>sarcoma. </a:t>
            </a:r>
            <a:r>
              <a:rPr sz="800" spc="-170" dirty="0">
                <a:solidFill>
                  <a:srgbClr val="007FAC"/>
                </a:solidFill>
                <a:cs typeface="Calibri"/>
              </a:rPr>
              <a:t> </a:t>
            </a:r>
            <a:r>
              <a:rPr sz="800" i="1" spc="-10" dirty="0">
                <a:solidFill>
                  <a:srgbClr val="007FAC"/>
                </a:solidFill>
                <a:cs typeface="Calibri"/>
                <a:hlinkClick r:id="rId12"/>
              </a:rPr>
              <a:t>Pediatr</a:t>
            </a:r>
            <a:r>
              <a:rPr sz="800" i="1" spc="75" dirty="0">
                <a:solidFill>
                  <a:srgbClr val="007FAC"/>
                </a:solidFill>
                <a:cs typeface="Calibri"/>
                <a:hlinkClick r:id="rId12"/>
              </a:rPr>
              <a:t> </a:t>
            </a:r>
            <a:r>
              <a:rPr sz="800" i="1" spc="-5" dirty="0">
                <a:solidFill>
                  <a:srgbClr val="007FAC"/>
                </a:solidFill>
                <a:cs typeface="Calibri"/>
                <a:hlinkClick r:id="rId12"/>
              </a:rPr>
              <a:t>Blood</a:t>
            </a:r>
            <a:r>
              <a:rPr sz="800" i="1" spc="75" dirty="0">
                <a:solidFill>
                  <a:srgbClr val="007FAC"/>
                </a:solidFill>
                <a:cs typeface="Calibri"/>
                <a:hlinkClick r:id="rId12"/>
              </a:rPr>
              <a:t> </a:t>
            </a:r>
            <a:r>
              <a:rPr sz="800" i="1" spc="-20" dirty="0">
                <a:solidFill>
                  <a:srgbClr val="007FAC"/>
                </a:solidFill>
                <a:cs typeface="Calibri"/>
                <a:hlinkClick r:id="rId12"/>
              </a:rPr>
              <a:t>Cancer</a:t>
            </a:r>
            <a:r>
              <a:rPr sz="800" spc="-20" dirty="0">
                <a:solidFill>
                  <a:srgbClr val="007FAC"/>
                </a:solidFill>
                <a:cs typeface="Calibri"/>
                <a:hlinkClick r:id="rId12"/>
              </a:rPr>
              <a:t>.</a:t>
            </a:r>
            <a:r>
              <a:rPr sz="800" spc="80" dirty="0">
                <a:solidFill>
                  <a:srgbClr val="007FAC"/>
                </a:solidFill>
                <a:cs typeface="Calibri"/>
                <a:hlinkClick r:id="rId12"/>
              </a:rPr>
              <a:t> </a:t>
            </a:r>
            <a:r>
              <a:rPr sz="800" spc="-10" dirty="0">
                <a:solidFill>
                  <a:srgbClr val="007FAC"/>
                </a:solidFill>
                <a:cs typeface="Calibri"/>
                <a:hlinkClick r:id="rId12"/>
              </a:rPr>
              <a:t>2009;52(5):581-584</a:t>
            </a:r>
            <a:r>
              <a:rPr sz="800" spc="-10" dirty="0">
                <a:solidFill>
                  <a:prstClr val="black"/>
                </a:solidFill>
                <a:cs typeface="Calibri"/>
              </a:rPr>
              <a:t>.</a:t>
            </a:r>
            <a:endParaRPr sz="800">
              <a:solidFill>
                <a:prstClr val="black"/>
              </a:solidFill>
              <a:cs typeface="Calibri"/>
            </a:endParaRPr>
          </a:p>
          <a:p>
            <a:pPr marL="250190" marR="5715" indent="-180975" algn="just">
              <a:lnSpc>
                <a:spcPts val="1000"/>
              </a:lnSpc>
              <a:spcBef>
                <a:spcPts val="30"/>
              </a:spcBef>
              <a:buFont typeface="Calibri"/>
              <a:buAutoNum type="arabicPeriod" startAt="68"/>
              <a:tabLst>
                <a:tab pos="250825" algn="l"/>
              </a:tabLst>
            </a:pPr>
            <a:r>
              <a:rPr sz="800" spc="-10" dirty="0">
                <a:solidFill>
                  <a:srgbClr val="007FAC"/>
                </a:solidFill>
                <a:cs typeface="Calibri"/>
                <a:hlinkClick r:id="rId13"/>
              </a:rPr>
              <a:t>Hunold</a:t>
            </a:r>
            <a:r>
              <a:rPr sz="800" spc="-5" dirty="0">
                <a:solidFill>
                  <a:srgbClr val="007FAC"/>
                </a:solidFill>
                <a:cs typeface="Calibri"/>
                <a:hlinkClick r:id="rId13"/>
              </a:rPr>
              <a:t> </a:t>
            </a:r>
            <a:r>
              <a:rPr sz="800" spc="-10" dirty="0">
                <a:solidFill>
                  <a:srgbClr val="007FAC"/>
                </a:solidFill>
                <a:cs typeface="Calibri"/>
                <a:hlinkClick r:id="rId13"/>
              </a:rPr>
              <a:t>A, Weddeling</a:t>
            </a:r>
            <a:r>
              <a:rPr sz="800" spc="-5" dirty="0">
                <a:solidFill>
                  <a:srgbClr val="007FAC"/>
                </a:solidFill>
                <a:cs typeface="Calibri"/>
                <a:hlinkClick r:id="rId13"/>
              </a:rPr>
              <a:t> </a:t>
            </a:r>
            <a:r>
              <a:rPr sz="800" spc="-10" dirty="0">
                <a:solidFill>
                  <a:srgbClr val="007FAC"/>
                </a:solidFill>
                <a:cs typeface="Calibri"/>
                <a:hlinkClick r:id="rId13"/>
              </a:rPr>
              <a:t>N,</a:t>
            </a:r>
            <a:r>
              <a:rPr sz="800" spc="-5" dirty="0">
                <a:solidFill>
                  <a:srgbClr val="007FAC"/>
                </a:solidFill>
                <a:cs typeface="Calibri"/>
                <a:hlinkClick r:id="rId13"/>
              </a:rPr>
              <a:t> </a:t>
            </a:r>
            <a:r>
              <a:rPr sz="800" spc="-10" dirty="0">
                <a:solidFill>
                  <a:srgbClr val="007FAC"/>
                </a:solidFill>
                <a:cs typeface="Calibri"/>
                <a:hlinkClick r:id="rId13"/>
              </a:rPr>
              <a:t>Paulussen</a:t>
            </a:r>
            <a:r>
              <a:rPr sz="800" spc="-5" dirty="0">
                <a:solidFill>
                  <a:srgbClr val="007FAC"/>
                </a:solidFill>
                <a:cs typeface="Calibri"/>
                <a:hlinkClick r:id="rId13"/>
              </a:rPr>
              <a:t> </a:t>
            </a:r>
            <a:r>
              <a:rPr sz="800" spc="-10" dirty="0">
                <a:solidFill>
                  <a:srgbClr val="007FAC"/>
                </a:solidFill>
                <a:cs typeface="Calibri"/>
                <a:hlinkClick r:id="rId13"/>
              </a:rPr>
              <a:t>M,</a:t>
            </a:r>
            <a:r>
              <a:rPr sz="800" spc="-5" dirty="0">
                <a:solidFill>
                  <a:srgbClr val="007FAC"/>
                </a:solidFill>
                <a:cs typeface="Calibri"/>
                <a:hlinkClick r:id="rId13"/>
              </a:rPr>
              <a:t> </a:t>
            </a:r>
            <a:r>
              <a:rPr sz="800" spc="-10" dirty="0">
                <a:solidFill>
                  <a:srgbClr val="007FAC"/>
                </a:solidFill>
                <a:cs typeface="Calibri"/>
                <a:hlinkClick r:id="rId13"/>
              </a:rPr>
              <a:t>et</a:t>
            </a:r>
            <a:r>
              <a:rPr sz="800" spc="-5" dirty="0">
                <a:solidFill>
                  <a:srgbClr val="007FAC"/>
                </a:solidFill>
                <a:cs typeface="Calibri"/>
                <a:hlinkClick r:id="rId13"/>
              </a:rPr>
              <a:t> al. </a:t>
            </a:r>
            <a:r>
              <a:rPr sz="800" spc="-20" dirty="0">
                <a:solidFill>
                  <a:srgbClr val="007FAC"/>
                </a:solidFill>
                <a:cs typeface="Calibri"/>
                <a:hlinkClick r:id="rId13"/>
              </a:rPr>
              <a:t>Topotecan</a:t>
            </a:r>
            <a:r>
              <a:rPr sz="800" spc="-15" dirty="0">
                <a:solidFill>
                  <a:srgbClr val="007FAC"/>
                </a:solidFill>
                <a:cs typeface="Calibri"/>
                <a:hlinkClick r:id="rId13"/>
              </a:rPr>
              <a:t> </a:t>
            </a:r>
            <a:r>
              <a:rPr sz="800" spc="-10" dirty="0">
                <a:solidFill>
                  <a:srgbClr val="007FAC"/>
                </a:solidFill>
                <a:cs typeface="Calibri"/>
                <a:hlinkClick r:id="rId13"/>
              </a:rPr>
              <a:t>and</a:t>
            </a:r>
            <a:r>
              <a:rPr sz="800" spc="-5" dirty="0">
                <a:solidFill>
                  <a:srgbClr val="007FAC"/>
                </a:solidFill>
                <a:cs typeface="Calibri"/>
                <a:hlinkClick r:id="rId13"/>
              </a:rPr>
              <a:t> </a:t>
            </a:r>
            <a:r>
              <a:rPr sz="800" spc="-10" dirty="0">
                <a:solidFill>
                  <a:srgbClr val="007FAC"/>
                </a:solidFill>
                <a:cs typeface="Calibri"/>
                <a:hlinkClick r:id="rId13"/>
              </a:rPr>
              <a:t>cyclo- </a:t>
            </a:r>
            <a:r>
              <a:rPr sz="800" spc="-5" dirty="0">
                <a:solidFill>
                  <a:srgbClr val="007FAC"/>
                </a:solidFill>
                <a:cs typeface="Calibri"/>
              </a:rPr>
              <a:t> </a:t>
            </a:r>
            <a:r>
              <a:rPr sz="800" spc="-10" dirty="0">
                <a:solidFill>
                  <a:srgbClr val="007FAC"/>
                </a:solidFill>
                <a:cs typeface="Calibri"/>
                <a:hlinkClick r:id="rId13"/>
              </a:rPr>
              <a:t>phosphamide </a:t>
            </a:r>
            <a:r>
              <a:rPr sz="800" spc="-5" dirty="0">
                <a:solidFill>
                  <a:srgbClr val="007FAC"/>
                </a:solidFill>
                <a:cs typeface="Calibri"/>
                <a:hlinkClick r:id="rId13"/>
              </a:rPr>
              <a:t>in </a:t>
            </a:r>
            <a:r>
              <a:rPr sz="800" spc="-10" dirty="0">
                <a:solidFill>
                  <a:srgbClr val="007FAC"/>
                </a:solidFill>
                <a:cs typeface="Calibri"/>
                <a:hlinkClick r:id="rId13"/>
              </a:rPr>
              <a:t>patients </a:t>
            </a:r>
            <a:r>
              <a:rPr sz="800" spc="-5" dirty="0">
                <a:solidFill>
                  <a:srgbClr val="007FAC"/>
                </a:solidFill>
                <a:cs typeface="Calibri"/>
                <a:hlinkClick r:id="rId13"/>
              </a:rPr>
              <a:t>with </a:t>
            </a:r>
            <a:r>
              <a:rPr sz="800" spc="-10" dirty="0">
                <a:solidFill>
                  <a:srgbClr val="007FAC"/>
                </a:solidFill>
                <a:cs typeface="Calibri"/>
                <a:hlinkClick r:id="rId13"/>
              </a:rPr>
              <a:t>refractory or relapsed Ewing tumors. </a:t>
            </a:r>
            <a:r>
              <a:rPr sz="800" spc="-5" dirty="0">
                <a:solidFill>
                  <a:srgbClr val="007FAC"/>
                </a:solidFill>
                <a:cs typeface="Calibri"/>
              </a:rPr>
              <a:t> </a:t>
            </a:r>
            <a:r>
              <a:rPr sz="800" i="1" spc="-10" dirty="0">
                <a:solidFill>
                  <a:srgbClr val="007FAC"/>
                </a:solidFill>
                <a:cs typeface="Calibri"/>
                <a:hlinkClick r:id="rId13"/>
              </a:rPr>
              <a:t>Pediatr</a:t>
            </a:r>
            <a:r>
              <a:rPr sz="800" i="1" spc="75" dirty="0">
                <a:solidFill>
                  <a:srgbClr val="007FAC"/>
                </a:solidFill>
                <a:cs typeface="Calibri"/>
                <a:hlinkClick r:id="rId13"/>
              </a:rPr>
              <a:t> </a:t>
            </a:r>
            <a:r>
              <a:rPr sz="800" i="1" spc="-5" dirty="0">
                <a:solidFill>
                  <a:srgbClr val="007FAC"/>
                </a:solidFill>
                <a:cs typeface="Calibri"/>
                <a:hlinkClick r:id="rId13"/>
              </a:rPr>
              <a:t>Blood</a:t>
            </a:r>
            <a:r>
              <a:rPr sz="800" i="1" spc="75" dirty="0">
                <a:solidFill>
                  <a:srgbClr val="007FAC"/>
                </a:solidFill>
                <a:cs typeface="Calibri"/>
                <a:hlinkClick r:id="rId13"/>
              </a:rPr>
              <a:t> </a:t>
            </a:r>
            <a:r>
              <a:rPr sz="800" i="1" spc="-20" dirty="0">
                <a:solidFill>
                  <a:srgbClr val="007FAC"/>
                </a:solidFill>
                <a:cs typeface="Calibri"/>
                <a:hlinkClick r:id="rId13"/>
              </a:rPr>
              <a:t>Cancer</a:t>
            </a:r>
            <a:r>
              <a:rPr sz="800" spc="-20" dirty="0">
                <a:solidFill>
                  <a:srgbClr val="007FAC"/>
                </a:solidFill>
                <a:cs typeface="Calibri"/>
                <a:hlinkClick r:id="rId13"/>
              </a:rPr>
              <a:t>.</a:t>
            </a:r>
            <a:r>
              <a:rPr sz="800" spc="80" dirty="0">
                <a:solidFill>
                  <a:srgbClr val="007FAC"/>
                </a:solidFill>
                <a:cs typeface="Calibri"/>
                <a:hlinkClick r:id="rId13"/>
              </a:rPr>
              <a:t> </a:t>
            </a:r>
            <a:r>
              <a:rPr sz="800" spc="-10" dirty="0">
                <a:solidFill>
                  <a:srgbClr val="007FAC"/>
                </a:solidFill>
                <a:cs typeface="Calibri"/>
                <a:hlinkClick r:id="rId13"/>
              </a:rPr>
              <a:t>2006;47(6):795-800</a:t>
            </a:r>
            <a:r>
              <a:rPr sz="800" spc="-10" dirty="0">
                <a:solidFill>
                  <a:prstClr val="black"/>
                </a:solidFill>
                <a:cs typeface="Calibri"/>
              </a:rPr>
              <a:t>.</a:t>
            </a:r>
            <a:endParaRPr sz="800">
              <a:solidFill>
                <a:prstClr val="black"/>
              </a:solidFill>
              <a:cs typeface="Calibri"/>
            </a:endParaRPr>
          </a:p>
          <a:p>
            <a:pPr marL="250190" marR="5080" indent="-180975" algn="just">
              <a:lnSpc>
                <a:spcPts val="990"/>
              </a:lnSpc>
              <a:spcBef>
                <a:spcPts val="5"/>
              </a:spcBef>
              <a:buFont typeface="Calibri"/>
              <a:buAutoNum type="arabicPeriod" startAt="68"/>
              <a:tabLst>
                <a:tab pos="250825" algn="l"/>
              </a:tabLst>
            </a:pPr>
            <a:r>
              <a:rPr sz="800" spc="-10" dirty="0">
                <a:solidFill>
                  <a:srgbClr val="007FAC"/>
                </a:solidFill>
                <a:cs typeface="Calibri"/>
                <a:hlinkClick r:id="rId14"/>
              </a:rPr>
              <a:t>McCabe MG, Kirton L, Khan M, et </a:t>
            </a:r>
            <a:r>
              <a:rPr sz="800" spc="-5" dirty="0">
                <a:solidFill>
                  <a:srgbClr val="007FAC"/>
                </a:solidFill>
                <a:cs typeface="Calibri"/>
                <a:hlinkClick r:id="rId14"/>
              </a:rPr>
              <a:t>al. </a:t>
            </a:r>
            <a:r>
              <a:rPr sz="800" spc="-10" dirty="0">
                <a:solidFill>
                  <a:srgbClr val="007FAC"/>
                </a:solidFill>
                <a:cs typeface="Calibri"/>
                <a:hlinkClick r:id="rId14"/>
              </a:rPr>
              <a:t>Results of the second interim </a:t>
            </a:r>
            <a:r>
              <a:rPr sz="800" spc="-5" dirty="0">
                <a:solidFill>
                  <a:srgbClr val="007FAC"/>
                </a:solidFill>
                <a:cs typeface="Calibri"/>
              </a:rPr>
              <a:t> </a:t>
            </a:r>
            <a:r>
              <a:rPr sz="800" spc="-10" dirty="0">
                <a:solidFill>
                  <a:srgbClr val="007FAC"/>
                </a:solidFill>
                <a:cs typeface="Calibri"/>
                <a:hlinkClick r:id="rId14"/>
              </a:rPr>
              <a:t>assessment</a:t>
            </a:r>
            <a:r>
              <a:rPr sz="800" spc="50" dirty="0">
                <a:solidFill>
                  <a:srgbClr val="007FAC"/>
                </a:solidFill>
                <a:cs typeface="Calibri"/>
                <a:hlinkClick r:id="rId14"/>
              </a:rPr>
              <a:t> </a:t>
            </a:r>
            <a:r>
              <a:rPr sz="800" spc="-10" dirty="0">
                <a:solidFill>
                  <a:srgbClr val="007FAC"/>
                </a:solidFill>
                <a:cs typeface="Calibri"/>
                <a:hlinkClick r:id="rId14"/>
              </a:rPr>
              <a:t>of</a:t>
            </a:r>
            <a:r>
              <a:rPr sz="800" spc="55" dirty="0">
                <a:solidFill>
                  <a:srgbClr val="007FAC"/>
                </a:solidFill>
                <a:cs typeface="Calibri"/>
                <a:hlinkClick r:id="rId14"/>
              </a:rPr>
              <a:t> </a:t>
            </a:r>
            <a:r>
              <a:rPr sz="800" spc="-20" dirty="0">
                <a:solidFill>
                  <a:srgbClr val="007FAC"/>
                </a:solidFill>
                <a:cs typeface="Calibri"/>
                <a:hlinkClick r:id="rId14"/>
              </a:rPr>
              <a:t>rEECur,</a:t>
            </a:r>
            <a:r>
              <a:rPr sz="800" spc="50" dirty="0">
                <a:solidFill>
                  <a:srgbClr val="007FAC"/>
                </a:solidFill>
                <a:cs typeface="Calibri"/>
                <a:hlinkClick r:id="rId14"/>
              </a:rPr>
              <a:t> </a:t>
            </a:r>
            <a:r>
              <a:rPr sz="800" spc="-10" dirty="0">
                <a:solidFill>
                  <a:srgbClr val="007FAC"/>
                </a:solidFill>
                <a:cs typeface="Calibri"/>
                <a:hlinkClick r:id="rId14"/>
              </a:rPr>
              <a:t>an</a:t>
            </a:r>
            <a:r>
              <a:rPr sz="800" spc="60" dirty="0">
                <a:solidFill>
                  <a:srgbClr val="007FAC"/>
                </a:solidFill>
                <a:cs typeface="Calibri"/>
                <a:hlinkClick r:id="rId14"/>
              </a:rPr>
              <a:t> </a:t>
            </a:r>
            <a:r>
              <a:rPr sz="800" spc="-10" dirty="0">
                <a:solidFill>
                  <a:srgbClr val="007FAC"/>
                </a:solidFill>
                <a:cs typeface="Calibri"/>
                <a:hlinkClick r:id="rId14"/>
              </a:rPr>
              <a:t>international</a:t>
            </a:r>
            <a:r>
              <a:rPr sz="800" spc="60" dirty="0">
                <a:solidFill>
                  <a:srgbClr val="007FAC"/>
                </a:solidFill>
                <a:cs typeface="Calibri"/>
                <a:hlinkClick r:id="rId14"/>
              </a:rPr>
              <a:t> </a:t>
            </a:r>
            <a:r>
              <a:rPr sz="800" spc="-15" dirty="0">
                <a:solidFill>
                  <a:srgbClr val="007FAC"/>
                </a:solidFill>
                <a:cs typeface="Calibri"/>
                <a:hlinkClick r:id="rId14"/>
              </a:rPr>
              <a:t>randomized</a:t>
            </a:r>
            <a:r>
              <a:rPr sz="800" spc="60" dirty="0">
                <a:solidFill>
                  <a:srgbClr val="007FAC"/>
                </a:solidFill>
                <a:cs typeface="Calibri"/>
                <a:hlinkClick r:id="rId14"/>
              </a:rPr>
              <a:t> </a:t>
            </a:r>
            <a:r>
              <a:rPr sz="800" spc="-10" dirty="0">
                <a:solidFill>
                  <a:srgbClr val="007FAC"/>
                </a:solidFill>
                <a:cs typeface="Calibri"/>
                <a:hlinkClick r:id="rId14"/>
              </a:rPr>
              <a:t>controlled</a:t>
            </a:r>
            <a:r>
              <a:rPr sz="800" spc="50" dirty="0">
                <a:solidFill>
                  <a:srgbClr val="007FAC"/>
                </a:solidFill>
                <a:cs typeface="Calibri"/>
                <a:hlinkClick r:id="rId14"/>
              </a:rPr>
              <a:t> </a:t>
            </a:r>
            <a:r>
              <a:rPr sz="800" spc="-5" dirty="0">
                <a:solidFill>
                  <a:srgbClr val="007FAC"/>
                </a:solidFill>
                <a:cs typeface="Calibri"/>
                <a:hlinkClick r:id="rId14"/>
              </a:rPr>
              <a:t>trial</a:t>
            </a:r>
            <a:r>
              <a:rPr sz="800" spc="55" dirty="0">
                <a:solidFill>
                  <a:srgbClr val="007FAC"/>
                </a:solidFill>
                <a:cs typeface="Calibri"/>
                <a:hlinkClick r:id="rId14"/>
              </a:rPr>
              <a:t> </a:t>
            </a:r>
            <a:r>
              <a:rPr sz="800" spc="-10" dirty="0">
                <a:solidFill>
                  <a:srgbClr val="007FAC"/>
                </a:solidFill>
                <a:cs typeface="Calibri"/>
                <a:hlinkClick r:id="rId14"/>
              </a:rPr>
              <a:t>of</a:t>
            </a:r>
            <a:endParaRPr sz="800">
              <a:solidFill>
                <a:prstClr val="black"/>
              </a:solidFill>
              <a:cs typeface="Calibri"/>
            </a:endParaRPr>
          </a:p>
          <a:p>
            <a:pPr marL="250190" marR="5715" algn="just">
              <a:lnSpc>
                <a:spcPts val="1000"/>
              </a:lnSpc>
            </a:pPr>
            <a:r>
              <a:rPr sz="800" spc="-10" dirty="0">
                <a:solidFill>
                  <a:srgbClr val="007FAC"/>
                </a:solidFill>
                <a:cs typeface="Calibri"/>
                <a:hlinkClick r:id="rId14"/>
              </a:rPr>
              <a:t>chemotherapy </a:t>
            </a:r>
            <a:r>
              <a:rPr sz="800" spc="-15" dirty="0">
                <a:solidFill>
                  <a:srgbClr val="007FAC"/>
                </a:solidFill>
                <a:cs typeface="Calibri"/>
                <a:hlinkClick r:id="rId14"/>
              </a:rPr>
              <a:t>for </a:t>
            </a:r>
            <a:r>
              <a:rPr sz="800" spc="-10" dirty="0">
                <a:solidFill>
                  <a:srgbClr val="007FAC"/>
                </a:solidFill>
                <a:cs typeface="Calibri"/>
                <a:hlinkClick r:id="rId14"/>
              </a:rPr>
              <a:t>the treatment of recurrent and primary refractory </a:t>
            </a:r>
            <a:r>
              <a:rPr sz="800" spc="-5" dirty="0">
                <a:solidFill>
                  <a:srgbClr val="007FAC"/>
                </a:solidFill>
                <a:cs typeface="Calibri"/>
              </a:rPr>
              <a:t> </a:t>
            </a:r>
            <a:r>
              <a:rPr sz="800" spc="-10" dirty="0">
                <a:solidFill>
                  <a:srgbClr val="007FAC"/>
                </a:solidFill>
                <a:cs typeface="Calibri"/>
                <a:hlinkClick r:id="rId14"/>
              </a:rPr>
              <a:t>Ewing</a:t>
            </a:r>
            <a:r>
              <a:rPr sz="800" spc="80" dirty="0">
                <a:solidFill>
                  <a:srgbClr val="007FAC"/>
                </a:solidFill>
                <a:cs typeface="Calibri"/>
                <a:hlinkClick r:id="rId14"/>
              </a:rPr>
              <a:t> </a:t>
            </a:r>
            <a:r>
              <a:rPr sz="800" spc="-10" dirty="0">
                <a:solidFill>
                  <a:srgbClr val="007FAC"/>
                </a:solidFill>
                <a:cs typeface="Calibri"/>
                <a:hlinkClick r:id="rId14"/>
              </a:rPr>
              <a:t>sarcoma</a:t>
            </a:r>
            <a:r>
              <a:rPr sz="800" spc="80" dirty="0">
                <a:solidFill>
                  <a:srgbClr val="007FAC"/>
                </a:solidFill>
                <a:cs typeface="Calibri"/>
                <a:hlinkClick r:id="rId14"/>
              </a:rPr>
              <a:t> </a:t>
            </a:r>
            <a:r>
              <a:rPr sz="800" spc="-5" dirty="0">
                <a:solidFill>
                  <a:srgbClr val="007FAC"/>
                </a:solidFill>
                <a:cs typeface="Calibri"/>
                <a:hlinkClick r:id="rId14"/>
              </a:rPr>
              <a:t>(RR-ES).</a:t>
            </a:r>
            <a:r>
              <a:rPr sz="800" spc="75" dirty="0">
                <a:solidFill>
                  <a:srgbClr val="007FAC"/>
                </a:solidFill>
                <a:cs typeface="Calibri"/>
                <a:hlinkClick r:id="rId14"/>
              </a:rPr>
              <a:t> </a:t>
            </a:r>
            <a:r>
              <a:rPr sz="800" i="1" spc="-10" dirty="0">
                <a:solidFill>
                  <a:srgbClr val="007FAC"/>
                </a:solidFill>
                <a:cs typeface="Calibri"/>
                <a:hlinkClick r:id="rId14"/>
              </a:rPr>
              <a:t>J</a:t>
            </a:r>
            <a:r>
              <a:rPr sz="800" i="1" spc="85" dirty="0">
                <a:solidFill>
                  <a:srgbClr val="007FAC"/>
                </a:solidFill>
                <a:cs typeface="Calibri"/>
                <a:hlinkClick r:id="rId14"/>
              </a:rPr>
              <a:t> </a:t>
            </a:r>
            <a:r>
              <a:rPr sz="800" i="1" spc="-5" dirty="0">
                <a:solidFill>
                  <a:srgbClr val="007FAC"/>
                </a:solidFill>
                <a:cs typeface="Calibri"/>
                <a:hlinkClick r:id="rId14"/>
              </a:rPr>
              <a:t>Clin</a:t>
            </a:r>
            <a:r>
              <a:rPr sz="800" i="1" spc="80" dirty="0">
                <a:solidFill>
                  <a:srgbClr val="007FAC"/>
                </a:solidFill>
                <a:cs typeface="Calibri"/>
                <a:hlinkClick r:id="rId14"/>
              </a:rPr>
              <a:t> </a:t>
            </a:r>
            <a:r>
              <a:rPr sz="800" i="1" spc="-10" dirty="0">
                <a:solidFill>
                  <a:srgbClr val="007FAC"/>
                </a:solidFill>
                <a:cs typeface="Calibri"/>
                <a:hlinkClick r:id="rId14"/>
              </a:rPr>
              <a:t>Oncol</a:t>
            </a:r>
            <a:r>
              <a:rPr sz="800" spc="-10" dirty="0">
                <a:solidFill>
                  <a:srgbClr val="007FAC"/>
                </a:solidFill>
                <a:cs typeface="Calibri"/>
                <a:hlinkClick r:id="rId14"/>
              </a:rPr>
              <a:t>.</a:t>
            </a:r>
            <a:r>
              <a:rPr sz="800" spc="80" dirty="0">
                <a:solidFill>
                  <a:srgbClr val="007FAC"/>
                </a:solidFill>
                <a:cs typeface="Calibri"/>
                <a:hlinkClick r:id="rId14"/>
              </a:rPr>
              <a:t> </a:t>
            </a:r>
            <a:r>
              <a:rPr sz="800" spc="-10" dirty="0">
                <a:solidFill>
                  <a:srgbClr val="007FAC"/>
                </a:solidFill>
                <a:cs typeface="Calibri"/>
                <a:hlinkClick r:id="rId14"/>
              </a:rPr>
              <a:t>2020;38(suppl</a:t>
            </a:r>
            <a:r>
              <a:rPr sz="800" spc="85" dirty="0">
                <a:solidFill>
                  <a:srgbClr val="007FAC"/>
                </a:solidFill>
                <a:cs typeface="Calibri"/>
                <a:hlinkClick r:id="rId14"/>
              </a:rPr>
              <a:t> </a:t>
            </a:r>
            <a:r>
              <a:rPr sz="800" spc="-10" dirty="0">
                <a:solidFill>
                  <a:srgbClr val="007FAC"/>
                </a:solidFill>
                <a:cs typeface="Calibri"/>
                <a:hlinkClick r:id="rId14"/>
              </a:rPr>
              <a:t>15):11502</a:t>
            </a:r>
            <a:r>
              <a:rPr sz="800" spc="-10" dirty="0">
                <a:solidFill>
                  <a:prstClr val="black"/>
                </a:solidFill>
                <a:cs typeface="Calibri"/>
              </a:rPr>
              <a:t>.</a:t>
            </a:r>
            <a:endParaRPr sz="800">
              <a:solidFill>
                <a:prstClr val="black"/>
              </a:solidFill>
              <a:cs typeface="Calibri"/>
            </a:endParaRPr>
          </a:p>
          <a:p>
            <a:pPr marL="250190" marR="5080" indent="-180975" algn="just">
              <a:lnSpc>
                <a:spcPts val="990"/>
              </a:lnSpc>
              <a:spcBef>
                <a:spcPts val="5"/>
              </a:spcBef>
              <a:buFont typeface="Calibri"/>
              <a:buAutoNum type="arabicPeriod" startAt="73"/>
              <a:tabLst>
                <a:tab pos="250825" algn="l"/>
              </a:tabLst>
            </a:pPr>
            <a:r>
              <a:rPr sz="800" spc="-10" dirty="0">
                <a:solidFill>
                  <a:srgbClr val="007FAC"/>
                </a:solidFill>
                <a:cs typeface="Calibri"/>
                <a:hlinkClick r:id="rId15"/>
              </a:rPr>
              <a:t>Amadeo B, Penel N, Coindre JM, et </a:t>
            </a:r>
            <a:r>
              <a:rPr sz="800" spc="-5" dirty="0">
                <a:solidFill>
                  <a:srgbClr val="007FAC"/>
                </a:solidFill>
                <a:cs typeface="Calibri"/>
                <a:hlinkClick r:id="rId15"/>
              </a:rPr>
              <a:t>al. </a:t>
            </a:r>
            <a:r>
              <a:rPr sz="800" spc="-10" dirty="0">
                <a:solidFill>
                  <a:srgbClr val="007FAC"/>
                </a:solidFill>
                <a:cs typeface="Calibri"/>
                <a:hlinkClick r:id="rId15"/>
              </a:rPr>
              <a:t>Incidence and time trends of </a:t>
            </a:r>
            <a:r>
              <a:rPr sz="800" spc="-5" dirty="0">
                <a:solidFill>
                  <a:srgbClr val="007FAC"/>
                </a:solidFill>
                <a:cs typeface="Calibri"/>
              </a:rPr>
              <a:t> </a:t>
            </a:r>
            <a:r>
              <a:rPr sz="800" spc="-10" dirty="0">
                <a:solidFill>
                  <a:srgbClr val="007FAC"/>
                </a:solidFill>
                <a:cs typeface="Calibri"/>
                <a:hlinkClick r:id="rId15"/>
              </a:rPr>
              <a:t>sarcoma</a:t>
            </a:r>
            <a:r>
              <a:rPr sz="800" spc="55" dirty="0">
                <a:solidFill>
                  <a:srgbClr val="007FAC"/>
                </a:solidFill>
                <a:cs typeface="Calibri"/>
                <a:hlinkClick r:id="rId15"/>
              </a:rPr>
              <a:t> </a:t>
            </a:r>
            <a:r>
              <a:rPr sz="800" spc="-10" dirty="0">
                <a:solidFill>
                  <a:srgbClr val="007FAC"/>
                </a:solidFill>
                <a:cs typeface="Calibri"/>
                <a:hlinkClick r:id="rId15"/>
              </a:rPr>
              <a:t>(2000-2013):</a:t>
            </a:r>
            <a:r>
              <a:rPr sz="800" spc="45" dirty="0">
                <a:solidFill>
                  <a:srgbClr val="007FAC"/>
                </a:solidFill>
                <a:cs typeface="Calibri"/>
                <a:hlinkClick r:id="rId15"/>
              </a:rPr>
              <a:t> </a:t>
            </a:r>
            <a:r>
              <a:rPr sz="800" spc="-10" dirty="0">
                <a:solidFill>
                  <a:srgbClr val="007FAC"/>
                </a:solidFill>
                <a:cs typeface="Calibri"/>
                <a:hlinkClick r:id="rId15"/>
              </a:rPr>
              <a:t>results</a:t>
            </a:r>
            <a:r>
              <a:rPr sz="800" spc="55" dirty="0">
                <a:solidFill>
                  <a:srgbClr val="007FAC"/>
                </a:solidFill>
                <a:cs typeface="Calibri"/>
                <a:hlinkClick r:id="rId15"/>
              </a:rPr>
              <a:t> </a:t>
            </a:r>
            <a:r>
              <a:rPr sz="800" spc="-10" dirty="0">
                <a:solidFill>
                  <a:srgbClr val="007FAC"/>
                </a:solidFill>
                <a:cs typeface="Calibri"/>
                <a:hlinkClick r:id="rId15"/>
              </a:rPr>
              <a:t>from</a:t>
            </a:r>
            <a:r>
              <a:rPr sz="800" spc="55" dirty="0">
                <a:solidFill>
                  <a:srgbClr val="007FAC"/>
                </a:solidFill>
                <a:cs typeface="Calibri"/>
                <a:hlinkClick r:id="rId15"/>
              </a:rPr>
              <a:t> </a:t>
            </a:r>
            <a:r>
              <a:rPr sz="800" spc="-10" dirty="0">
                <a:solidFill>
                  <a:srgbClr val="007FAC"/>
                </a:solidFill>
                <a:cs typeface="Calibri"/>
                <a:hlinkClick r:id="rId15"/>
              </a:rPr>
              <a:t>the</a:t>
            </a:r>
            <a:r>
              <a:rPr sz="800" spc="55" dirty="0">
                <a:solidFill>
                  <a:srgbClr val="007FAC"/>
                </a:solidFill>
                <a:cs typeface="Calibri"/>
                <a:hlinkClick r:id="rId15"/>
              </a:rPr>
              <a:t> </a:t>
            </a:r>
            <a:r>
              <a:rPr sz="800" spc="-10" dirty="0">
                <a:solidFill>
                  <a:srgbClr val="007FAC"/>
                </a:solidFill>
                <a:cs typeface="Calibri"/>
                <a:hlinkClick r:id="rId15"/>
              </a:rPr>
              <a:t>French</a:t>
            </a:r>
            <a:r>
              <a:rPr sz="800" spc="55" dirty="0">
                <a:solidFill>
                  <a:srgbClr val="007FAC"/>
                </a:solidFill>
                <a:cs typeface="Calibri"/>
                <a:hlinkClick r:id="rId15"/>
              </a:rPr>
              <a:t> </a:t>
            </a:r>
            <a:r>
              <a:rPr sz="800" spc="-10" dirty="0">
                <a:solidFill>
                  <a:srgbClr val="007FAC"/>
                </a:solidFill>
                <a:cs typeface="Calibri"/>
                <a:hlinkClick r:id="rId15"/>
              </a:rPr>
              <a:t>network</a:t>
            </a:r>
            <a:r>
              <a:rPr sz="800" spc="30" dirty="0">
                <a:solidFill>
                  <a:srgbClr val="007FAC"/>
                </a:solidFill>
                <a:cs typeface="Calibri"/>
                <a:hlinkClick r:id="rId15"/>
              </a:rPr>
              <a:t> </a:t>
            </a:r>
            <a:r>
              <a:rPr sz="800" spc="-10" dirty="0">
                <a:solidFill>
                  <a:srgbClr val="007FAC"/>
                </a:solidFill>
                <a:cs typeface="Calibri"/>
                <a:hlinkClick r:id="rId15"/>
              </a:rPr>
              <a:t>of</a:t>
            </a:r>
            <a:r>
              <a:rPr sz="800" spc="40" dirty="0">
                <a:solidFill>
                  <a:srgbClr val="007FAC"/>
                </a:solidFill>
                <a:cs typeface="Calibri"/>
                <a:hlinkClick r:id="rId15"/>
              </a:rPr>
              <a:t> </a:t>
            </a:r>
            <a:r>
              <a:rPr sz="800" spc="-10" dirty="0">
                <a:solidFill>
                  <a:srgbClr val="007FAC"/>
                </a:solidFill>
                <a:cs typeface="Calibri"/>
                <a:hlinkClick r:id="rId15"/>
              </a:rPr>
              <a:t>cancer</a:t>
            </a:r>
            <a:endParaRPr sz="800">
              <a:solidFill>
                <a:prstClr val="black"/>
              </a:solidFill>
              <a:cs typeface="Calibri"/>
            </a:endParaRPr>
          </a:p>
          <a:p>
            <a:pPr marL="250190" algn="just"/>
            <a:r>
              <a:rPr sz="800" spc="-10" dirty="0">
                <a:solidFill>
                  <a:srgbClr val="007FAC"/>
                </a:solidFill>
                <a:cs typeface="Calibri"/>
                <a:hlinkClick r:id="rId15"/>
              </a:rPr>
              <a:t>registries</a:t>
            </a:r>
            <a:r>
              <a:rPr sz="800" spc="85" dirty="0">
                <a:solidFill>
                  <a:srgbClr val="007FAC"/>
                </a:solidFill>
                <a:cs typeface="Calibri"/>
                <a:hlinkClick r:id="rId15"/>
              </a:rPr>
              <a:t> </a:t>
            </a:r>
            <a:r>
              <a:rPr sz="800" spc="-10" dirty="0">
                <a:solidFill>
                  <a:srgbClr val="007FAC"/>
                </a:solidFill>
                <a:cs typeface="Calibri"/>
                <a:hlinkClick r:id="rId15"/>
              </a:rPr>
              <a:t>(FRANCIM).</a:t>
            </a:r>
            <a:r>
              <a:rPr sz="800" spc="90" dirty="0">
                <a:solidFill>
                  <a:srgbClr val="007FAC"/>
                </a:solidFill>
                <a:cs typeface="Calibri"/>
                <a:hlinkClick r:id="rId15"/>
              </a:rPr>
              <a:t> </a:t>
            </a:r>
            <a:r>
              <a:rPr sz="800" i="1" spc="-5" dirty="0">
                <a:solidFill>
                  <a:srgbClr val="007FAC"/>
                </a:solidFill>
                <a:cs typeface="Calibri"/>
                <a:hlinkClick r:id="rId15"/>
              </a:rPr>
              <a:t>BMC</a:t>
            </a:r>
            <a:r>
              <a:rPr sz="800" i="1" spc="80" dirty="0">
                <a:solidFill>
                  <a:srgbClr val="007FAC"/>
                </a:solidFill>
                <a:cs typeface="Calibri"/>
                <a:hlinkClick r:id="rId15"/>
              </a:rPr>
              <a:t> </a:t>
            </a:r>
            <a:r>
              <a:rPr sz="800" i="1" spc="-20" dirty="0">
                <a:solidFill>
                  <a:srgbClr val="007FAC"/>
                </a:solidFill>
                <a:cs typeface="Calibri"/>
                <a:hlinkClick r:id="rId15"/>
              </a:rPr>
              <a:t>Cancer</a:t>
            </a:r>
            <a:r>
              <a:rPr sz="800" spc="-20" dirty="0">
                <a:solidFill>
                  <a:srgbClr val="007FAC"/>
                </a:solidFill>
                <a:cs typeface="Calibri"/>
                <a:hlinkClick r:id="rId15"/>
              </a:rPr>
              <a:t>.</a:t>
            </a:r>
            <a:r>
              <a:rPr sz="800" spc="80" dirty="0">
                <a:solidFill>
                  <a:srgbClr val="007FAC"/>
                </a:solidFill>
                <a:cs typeface="Calibri"/>
                <a:hlinkClick r:id="rId15"/>
              </a:rPr>
              <a:t> </a:t>
            </a:r>
            <a:r>
              <a:rPr sz="800" spc="-10" dirty="0">
                <a:solidFill>
                  <a:srgbClr val="007FAC"/>
                </a:solidFill>
                <a:cs typeface="Calibri"/>
                <a:hlinkClick r:id="rId15"/>
              </a:rPr>
              <a:t>2020;20(1):190</a:t>
            </a:r>
            <a:r>
              <a:rPr sz="800" spc="-10" dirty="0">
                <a:solidFill>
                  <a:prstClr val="black"/>
                </a:solidFill>
                <a:cs typeface="Calibri"/>
              </a:rPr>
              <a:t>.</a:t>
            </a:r>
            <a:endParaRPr sz="800">
              <a:solidFill>
                <a:prstClr val="black"/>
              </a:solidFill>
              <a:cs typeface="Calibri"/>
            </a:endParaRPr>
          </a:p>
          <a:p>
            <a:pPr marL="250190" marR="5715" indent="-180975" algn="just">
              <a:lnSpc>
                <a:spcPct val="103699"/>
              </a:lnSpc>
              <a:spcBef>
                <a:spcPts val="5"/>
              </a:spcBef>
              <a:buFont typeface="Calibri"/>
              <a:buAutoNum type="arabicPeriod" startAt="74"/>
              <a:tabLst>
                <a:tab pos="250825" algn="l"/>
              </a:tabLst>
            </a:pPr>
            <a:r>
              <a:rPr sz="800" spc="-10" dirty="0">
                <a:solidFill>
                  <a:srgbClr val="007FAC"/>
                </a:solidFill>
                <a:cs typeface="Calibri"/>
                <a:hlinkClick r:id="rId16"/>
              </a:rPr>
              <a:t>Schneiderman BA, Kliethermes SA, Nystrom </a:t>
            </a:r>
            <a:r>
              <a:rPr sz="800" spc="-5" dirty="0">
                <a:solidFill>
                  <a:srgbClr val="007FAC"/>
                </a:solidFill>
                <a:cs typeface="Calibri"/>
                <a:hlinkClick r:id="rId16"/>
              </a:rPr>
              <a:t>LM. Survival in </a:t>
            </a:r>
            <a:r>
              <a:rPr sz="800" spc="-10" dirty="0">
                <a:solidFill>
                  <a:srgbClr val="007FAC"/>
                </a:solidFill>
                <a:cs typeface="Calibri"/>
                <a:hlinkClick r:id="rId16"/>
              </a:rPr>
              <a:t>mesen- </a:t>
            </a:r>
            <a:r>
              <a:rPr sz="800" spc="-5" dirty="0">
                <a:solidFill>
                  <a:srgbClr val="007FAC"/>
                </a:solidFill>
                <a:cs typeface="Calibri"/>
              </a:rPr>
              <a:t> </a:t>
            </a:r>
            <a:r>
              <a:rPr sz="800" spc="-10" dirty="0">
                <a:solidFill>
                  <a:srgbClr val="007FAC"/>
                </a:solidFill>
                <a:cs typeface="Calibri"/>
                <a:hlinkClick r:id="rId16"/>
              </a:rPr>
              <a:t>chymal chondrosarcoma varies based on age and tumor location: </a:t>
            </a:r>
            <a:r>
              <a:rPr sz="800" spc="-15" dirty="0">
                <a:solidFill>
                  <a:srgbClr val="007FAC"/>
                </a:solidFill>
                <a:cs typeface="Calibri"/>
                <a:hlinkClick r:id="rId16"/>
              </a:rPr>
              <a:t>a </a:t>
            </a:r>
            <a:r>
              <a:rPr sz="800" spc="-10" dirty="0">
                <a:solidFill>
                  <a:srgbClr val="007FAC"/>
                </a:solidFill>
                <a:cs typeface="Calibri"/>
              </a:rPr>
              <a:t> </a:t>
            </a:r>
            <a:r>
              <a:rPr sz="800" spc="-5" dirty="0">
                <a:solidFill>
                  <a:srgbClr val="007FAC"/>
                </a:solidFill>
                <a:cs typeface="Calibri"/>
                <a:hlinkClick r:id="rId16"/>
              </a:rPr>
              <a:t>survival</a:t>
            </a:r>
            <a:r>
              <a:rPr sz="800" dirty="0">
                <a:solidFill>
                  <a:srgbClr val="007FAC"/>
                </a:solidFill>
                <a:cs typeface="Calibri"/>
                <a:hlinkClick r:id="rId16"/>
              </a:rPr>
              <a:t> </a:t>
            </a:r>
            <a:r>
              <a:rPr sz="800" spc="-10" dirty="0">
                <a:solidFill>
                  <a:srgbClr val="007FAC"/>
                </a:solidFill>
                <a:cs typeface="Calibri"/>
                <a:hlinkClick r:id="rId16"/>
              </a:rPr>
              <a:t>analysis</a:t>
            </a:r>
            <a:r>
              <a:rPr sz="800" spc="165" dirty="0">
                <a:solidFill>
                  <a:srgbClr val="007FAC"/>
                </a:solidFill>
                <a:cs typeface="Calibri"/>
                <a:hlinkClick r:id="rId16"/>
              </a:rPr>
              <a:t> </a:t>
            </a:r>
            <a:r>
              <a:rPr sz="800" spc="-10" dirty="0">
                <a:solidFill>
                  <a:srgbClr val="007FAC"/>
                </a:solidFill>
                <a:cs typeface="Calibri"/>
                <a:hlinkClick r:id="rId16"/>
              </a:rPr>
              <a:t>of</a:t>
            </a:r>
            <a:r>
              <a:rPr sz="800" spc="165" dirty="0">
                <a:solidFill>
                  <a:srgbClr val="007FAC"/>
                </a:solidFill>
                <a:cs typeface="Calibri"/>
                <a:hlinkClick r:id="rId16"/>
              </a:rPr>
              <a:t> </a:t>
            </a:r>
            <a:r>
              <a:rPr sz="800" spc="-10" dirty="0">
                <a:solidFill>
                  <a:srgbClr val="007FAC"/>
                </a:solidFill>
                <a:cs typeface="Calibri"/>
                <a:hlinkClick r:id="rId16"/>
              </a:rPr>
              <a:t>the</a:t>
            </a:r>
            <a:r>
              <a:rPr sz="800" spc="165" dirty="0">
                <a:solidFill>
                  <a:srgbClr val="007FAC"/>
                </a:solidFill>
                <a:cs typeface="Calibri"/>
                <a:hlinkClick r:id="rId16"/>
              </a:rPr>
              <a:t> </a:t>
            </a:r>
            <a:r>
              <a:rPr sz="800" spc="-10" dirty="0">
                <a:solidFill>
                  <a:srgbClr val="007FAC"/>
                </a:solidFill>
                <a:cs typeface="Calibri"/>
                <a:hlinkClick r:id="rId16"/>
              </a:rPr>
              <a:t>SEER</a:t>
            </a:r>
            <a:r>
              <a:rPr sz="800" spc="165" dirty="0">
                <a:solidFill>
                  <a:srgbClr val="007FAC"/>
                </a:solidFill>
                <a:cs typeface="Calibri"/>
                <a:hlinkClick r:id="rId16"/>
              </a:rPr>
              <a:t> </a:t>
            </a:r>
            <a:r>
              <a:rPr sz="800" spc="-10" dirty="0">
                <a:solidFill>
                  <a:srgbClr val="007FAC"/>
                </a:solidFill>
                <a:cs typeface="Calibri"/>
                <a:hlinkClick r:id="rId16"/>
              </a:rPr>
              <a:t>database.</a:t>
            </a:r>
            <a:r>
              <a:rPr sz="800" spc="165" dirty="0">
                <a:solidFill>
                  <a:srgbClr val="007FAC"/>
                </a:solidFill>
                <a:cs typeface="Calibri"/>
                <a:hlinkClick r:id="rId16"/>
              </a:rPr>
              <a:t> </a:t>
            </a:r>
            <a:r>
              <a:rPr sz="800" i="1" spc="-5" dirty="0">
                <a:solidFill>
                  <a:srgbClr val="007FAC"/>
                </a:solidFill>
                <a:cs typeface="Calibri"/>
                <a:hlinkClick r:id="rId16"/>
              </a:rPr>
              <a:t>Clin</a:t>
            </a:r>
            <a:r>
              <a:rPr sz="800" i="1" dirty="0">
                <a:solidFill>
                  <a:srgbClr val="007FAC"/>
                </a:solidFill>
                <a:cs typeface="Calibri"/>
                <a:hlinkClick r:id="rId16"/>
              </a:rPr>
              <a:t> </a:t>
            </a:r>
            <a:r>
              <a:rPr sz="800" i="1" spc="-10" dirty="0">
                <a:solidFill>
                  <a:srgbClr val="007FAC"/>
                </a:solidFill>
                <a:cs typeface="Calibri"/>
                <a:hlinkClick r:id="rId16"/>
              </a:rPr>
              <a:t>Orthop</a:t>
            </a:r>
            <a:r>
              <a:rPr sz="800" i="1" spc="165" dirty="0">
                <a:solidFill>
                  <a:srgbClr val="007FAC"/>
                </a:solidFill>
                <a:cs typeface="Calibri"/>
                <a:hlinkClick r:id="rId16"/>
              </a:rPr>
              <a:t> </a:t>
            </a:r>
            <a:r>
              <a:rPr sz="800" i="1" spc="-10" dirty="0">
                <a:solidFill>
                  <a:srgbClr val="007FAC"/>
                </a:solidFill>
                <a:cs typeface="Calibri"/>
                <a:hlinkClick r:id="rId16"/>
              </a:rPr>
              <a:t>Relat</a:t>
            </a:r>
            <a:r>
              <a:rPr sz="800" i="1" spc="165" dirty="0">
                <a:solidFill>
                  <a:srgbClr val="007FAC"/>
                </a:solidFill>
                <a:cs typeface="Calibri"/>
                <a:hlinkClick r:id="rId16"/>
              </a:rPr>
              <a:t> </a:t>
            </a:r>
            <a:r>
              <a:rPr sz="800" i="1" spc="-10" dirty="0">
                <a:solidFill>
                  <a:srgbClr val="007FAC"/>
                </a:solidFill>
                <a:cs typeface="Calibri"/>
                <a:hlinkClick r:id="rId16"/>
              </a:rPr>
              <a:t>Res</a:t>
            </a:r>
            <a:r>
              <a:rPr sz="800" spc="-10" dirty="0">
                <a:solidFill>
                  <a:srgbClr val="007FAC"/>
                </a:solidFill>
                <a:cs typeface="Calibri"/>
                <a:hlinkClick r:id="rId16"/>
              </a:rPr>
              <a:t>. </a:t>
            </a:r>
            <a:r>
              <a:rPr sz="800" spc="-5" dirty="0">
                <a:solidFill>
                  <a:srgbClr val="007FAC"/>
                </a:solidFill>
                <a:cs typeface="Calibri"/>
              </a:rPr>
              <a:t> </a:t>
            </a:r>
            <a:r>
              <a:rPr sz="800" spc="-10" dirty="0">
                <a:solidFill>
                  <a:srgbClr val="007FAC"/>
                </a:solidFill>
                <a:cs typeface="Calibri"/>
                <a:hlinkClick r:id="rId16"/>
              </a:rPr>
              <a:t>2017;475(3):799-805</a:t>
            </a:r>
            <a:r>
              <a:rPr sz="800" spc="-10" dirty="0">
                <a:solidFill>
                  <a:prstClr val="black"/>
                </a:solidFill>
                <a:cs typeface="Calibri"/>
              </a:rPr>
              <a:t>.</a:t>
            </a:r>
            <a:endParaRPr sz="800">
              <a:solidFill>
                <a:prstClr val="black"/>
              </a:solidFill>
              <a:cs typeface="Calibri"/>
            </a:endParaRPr>
          </a:p>
          <a:p>
            <a:pPr marL="250190" marR="5080" indent="-180975" algn="just">
              <a:lnSpc>
                <a:spcPct val="103699"/>
              </a:lnSpc>
              <a:buFont typeface="Calibri"/>
              <a:buAutoNum type="arabicPeriod" startAt="74"/>
              <a:tabLst>
                <a:tab pos="250825" algn="l"/>
              </a:tabLst>
            </a:pPr>
            <a:r>
              <a:rPr sz="800" spc="-10" dirty="0">
                <a:solidFill>
                  <a:srgbClr val="007FAC"/>
                </a:solidFill>
                <a:cs typeface="Calibri"/>
                <a:hlinkClick r:id="rId17"/>
              </a:rPr>
              <a:t>Amary </a:t>
            </a:r>
            <a:r>
              <a:rPr sz="800" spc="-5" dirty="0">
                <a:solidFill>
                  <a:srgbClr val="007FAC"/>
                </a:solidFill>
                <a:cs typeface="Calibri"/>
                <a:hlinkClick r:id="rId17"/>
              </a:rPr>
              <a:t>MF, </a:t>
            </a:r>
            <a:r>
              <a:rPr sz="800" spc="-10" dirty="0">
                <a:solidFill>
                  <a:srgbClr val="007FAC"/>
                </a:solidFill>
                <a:cs typeface="Calibri"/>
                <a:hlinkClick r:id="rId17"/>
              </a:rPr>
              <a:t>Bacsi K, </a:t>
            </a:r>
            <a:r>
              <a:rPr sz="800" spc="-5" dirty="0">
                <a:solidFill>
                  <a:srgbClr val="007FAC"/>
                </a:solidFill>
                <a:cs typeface="Calibri"/>
                <a:hlinkClick r:id="rId17"/>
              </a:rPr>
              <a:t>Maggiani </a:t>
            </a:r>
            <a:r>
              <a:rPr sz="800" spc="-10" dirty="0">
                <a:solidFill>
                  <a:srgbClr val="007FAC"/>
                </a:solidFill>
                <a:cs typeface="Calibri"/>
                <a:hlinkClick r:id="rId17"/>
              </a:rPr>
              <a:t>F, et </a:t>
            </a:r>
            <a:r>
              <a:rPr sz="800" spc="-5" dirty="0">
                <a:solidFill>
                  <a:srgbClr val="007FAC"/>
                </a:solidFill>
                <a:cs typeface="Calibri"/>
                <a:hlinkClick r:id="rId17"/>
              </a:rPr>
              <a:t>al. </a:t>
            </a:r>
            <a:r>
              <a:rPr sz="800" spc="-10" dirty="0">
                <a:solidFill>
                  <a:srgbClr val="007FAC"/>
                </a:solidFill>
                <a:cs typeface="Calibri"/>
                <a:hlinkClick r:id="rId17"/>
              </a:rPr>
              <a:t>IDH1 and IDH2 mutations </a:t>
            </a:r>
            <a:r>
              <a:rPr sz="800" spc="-15" dirty="0">
                <a:solidFill>
                  <a:srgbClr val="007FAC"/>
                </a:solidFill>
                <a:cs typeface="Calibri"/>
                <a:hlinkClick r:id="rId17"/>
              </a:rPr>
              <a:t>are </a:t>
            </a:r>
            <a:r>
              <a:rPr sz="800" spc="-10" dirty="0">
                <a:solidFill>
                  <a:srgbClr val="007FAC"/>
                </a:solidFill>
                <a:cs typeface="Calibri"/>
              </a:rPr>
              <a:t> </a:t>
            </a:r>
            <a:r>
              <a:rPr sz="800" spc="-10" dirty="0">
                <a:solidFill>
                  <a:srgbClr val="007FAC"/>
                </a:solidFill>
                <a:cs typeface="Calibri"/>
                <a:hlinkClick r:id="rId17"/>
              </a:rPr>
              <a:t>frequent events </a:t>
            </a:r>
            <a:r>
              <a:rPr sz="800" spc="-5" dirty="0">
                <a:solidFill>
                  <a:srgbClr val="007FAC"/>
                </a:solidFill>
                <a:cs typeface="Calibri"/>
                <a:hlinkClick r:id="rId17"/>
              </a:rPr>
              <a:t>in </a:t>
            </a:r>
            <a:r>
              <a:rPr sz="800" spc="-10" dirty="0">
                <a:solidFill>
                  <a:srgbClr val="007FAC"/>
                </a:solidFill>
                <a:cs typeface="Calibri"/>
                <a:hlinkClick r:id="rId17"/>
              </a:rPr>
              <a:t>central chondrosarcoma and central and perios- </a:t>
            </a:r>
            <a:r>
              <a:rPr sz="800" spc="-5" dirty="0">
                <a:solidFill>
                  <a:srgbClr val="007FAC"/>
                </a:solidFill>
                <a:cs typeface="Calibri"/>
              </a:rPr>
              <a:t> </a:t>
            </a:r>
            <a:r>
              <a:rPr sz="800" spc="-10" dirty="0">
                <a:solidFill>
                  <a:srgbClr val="007FAC"/>
                </a:solidFill>
                <a:cs typeface="Calibri"/>
                <a:hlinkClick r:id="rId17"/>
              </a:rPr>
              <a:t>teal chondromas </a:t>
            </a:r>
            <a:r>
              <a:rPr sz="800" spc="-5" dirty="0">
                <a:solidFill>
                  <a:srgbClr val="007FAC"/>
                </a:solidFill>
                <a:cs typeface="Calibri"/>
                <a:hlinkClick r:id="rId17"/>
              </a:rPr>
              <a:t>but </a:t>
            </a:r>
            <a:r>
              <a:rPr sz="800" spc="-10" dirty="0">
                <a:solidFill>
                  <a:srgbClr val="007FAC"/>
                </a:solidFill>
                <a:cs typeface="Calibri"/>
                <a:hlinkClick r:id="rId17"/>
              </a:rPr>
              <a:t>not </a:t>
            </a:r>
            <a:r>
              <a:rPr sz="800" spc="-5" dirty="0">
                <a:solidFill>
                  <a:srgbClr val="007FAC"/>
                </a:solidFill>
                <a:cs typeface="Calibri"/>
                <a:hlinkClick r:id="rId17"/>
              </a:rPr>
              <a:t>in </a:t>
            </a:r>
            <a:r>
              <a:rPr sz="800" spc="-10" dirty="0">
                <a:solidFill>
                  <a:srgbClr val="007FAC"/>
                </a:solidFill>
                <a:cs typeface="Calibri"/>
                <a:hlinkClick r:id="rId17"/>
              </a:rPr>
              <a:t>other mesenchymal tumours. </a:t>
            </a:r>
            <a:r>
              <a:rPr sz="800" i="1" spc="-10" dirty="0">
                <a:solidFill>
                  <a:srgbClr val="007FAC"/>
                </a:solidFill>
                <a:cs typeface="Calibri"/>
                <a:hlinkClick r:id="rId17"/>
              </a:rPr>
              <a:t>J Pathol</a:t>
            </a:r>
            <a:r>
              <a:rPr sz="800" spc="-10" dirty="0">
                <a:solidFill>
                  <a:srgbClr val="007FAC"/>
                </a:solidFill>
                <a:cs typeface="Calibri"/>
                <a:hlinkClick r:id="rId17"/>
              </a:rPr>
              <a:t>. </a:t>
            </a:r>
            <a:r>
              <a:rPr sz="800" spc="-5" dirty="0">
                <a:solidFill>
                  <a:srgbClr val="007FAC"/>
                </a:solidFill>
                <a:cs typeface="Calibri"/>
              </a:rPr>
              <a:t> </a:t>
            </a:r>
            <a:r>
              <a:rPr sz="800" spc="-10" dirty="0">
                <a:solidFill>
                  <a:srgbClr val="007FAC"/>
                </a:solidFill>
                <a:cs typeface="Calibri"/>
                <a:hlinkClick r:id="rId17"/>
              </a:rPr>
              <a:t>2011;224(3):334-343</a:t>
            </a:r>
            <a:r>
              <a:rPr sz="800" spc="-10" dirty="0">
                <a:solidFill>
                  <a:prstClr val="black"/>
                </a:solidFill>
                <a:cs typeface="Calibri"/>
              </a:rPr>
              <a:t>.</a:t>
            </a:r>
            <a:endParaRPr sz="800">
              <a:solidFill>
                <a:prstClr val="black"/>
              </a:solidFill>
              <a:cs typeface="Calibri"/>
            </a:endParaRPr>
          </a:p>
          <a:p>
            <a:pPr marL="250190" marR="5080" indent="-180975" algn="just">
              <a:lnSpc>
                <a:spcPct val="103699"/>
              </a:lnSpc>
              <a:buFont typeface="Calibri"/>
              <a:buAutoNum type="arabicPeriod" startAt="74"/>
              <a:tabLst>
                <a:tab pos="243840" algn="l"/>
              </a:tabLst>
            </a:pPr>
            <a:r>
              <a:rPr sz="800" spc="-10" dirty="0">
                <a:solidFill>
                  <a:srgbClr val="007FAC"/>
                </a:solidFill>
                <a:cs typeface="Calibri"/>
                <a:hlinkClick r:id="rId18"/>
              </a:rPr>
              <a:t>Wang L, </a:t>
            </a:r>
            <a:r>
              <a:rPr sz="800" spc="-5" dirty="0">
                <a:solidFill>
                  <a:srgbClr val="007FAC"/>
                </a:solidFill>
                <a:cs typeface="Calibri"/>
                <a:hlinkClick r:id="rId18"/>
              </a:rPr>
              <a:t>Motoi </a:t>
            </a:r>
            <a:r>
              <a:rPr sz="800" spc="-50" dirty="0">
                <a:solidFill>
                  <a:srgbClr val="007FAC"/>
                </a:solidFill>
                <a:cs typeface="Calibri"/>
                <a:hlinkClick r:id="rId18"/>
              </a:rPr>
              <a:t>T,</a:t>
            </a:r>
            <a:r>
              <a:rPr sz="800" spc="-45" dirty="0">
                <a:solidFill>
                  <a:srgbClr val="007FAC"/>
                </a:solidFill>
                <a:cs typeface="Calibri"/>
                <a:hlinkClick r:id="rId18"/>
              </a:rPr>
              <a:t> </a:t>
            </a:r>
            <a:r>
              <a:rPr sz="800" spc="-10" dirty="0">
                <a:solidFill>
                  <a:srgbClr val="007FAC"/>
                </a:solidFill>
                <a:cs typeface="Calibri"/>
                <a:hlinkClick r:id="rId18"/>
              </a:rPr>
              <a:t>Khanin R, et </a:t>
            </a:r>
            <a:r>
              <a:rPr sz="800" spc="-5" dirty="0">
                <a:solidFill>
                  <a:srgbClr val="007FAC"/>
                </a:solidFill>
                <a:cs typeface="Calibri"/>
                <a:hlinkClick r:id="rId18"/>
              </a:rPr>
              <a:t>al. </a:t>
            </a:r>
            <a:r>
              <a:rPr sz="800" spc="-15" dirty="0">
                <a:solidFill>
                  <a:srgbClr val="007FAC"/>
                </a:solidFill>
                <a:cs typeface="Calibri"/>
                <a:hlinkClick r:id="rId18"/>
              </a:rPr>
              <a:t>Identi</a:t>
            </a:r>
            <a:r>
              <a:rPr sz="800" spc="-15" dirty="0">
                <a:solidFill>
                  <a:srgbClr val="007FAC"/>
                </a:solidFill>
                <a:latin typeface="Lucida Sans Unicode"/>
                <a:cs typeface="Lucida Sans Unicode"/>
                <a:hlinkClick r:id="rId18"/>
              </a:rPr>
              <a:t>fi</a:t>
            </a:r>
            <a:r>
              <a:rPr sz="800" spc="-15" dirty="0">
                <a:solidFill>
                  <a:srgbClr val="007FAC"/>
                </a:solidFill>
                <a:cs typeface="Calibri"/>
                <a:hlinkClick r:id="rId18"/>
              </a:rPr>
              <a:t>cation </a:t>
            </a:r>
            <a:r>
              <a:rPr sz="800" spc="-10" dirty="0">
                <a:solidFill>
                  <a:srgbClr val="007FAC"/>
                </a:solidFill>
                <a:cs typeface="Calibri"/>
                <a:hlinkClick r:id="rId18"/>
              </a:rPr>
              <a:t>of </a:t>
            </a:r>
            <a:r>
              <a:rPr sz="800" spc="-15" dirty="0">
                <a:solidFill>
                  <a:srgbClr val="007FAC"/>
                </a:solidFill>
                <a:cs typeface="Calibri"/>
                <a:hlinkClick r:id="rId18"/>
              </a:rPr>
              <a:t>a </a:t>
            </a:r>
            <a:r>
              <a:rPr sz="800" spc="-10" dirty="0">
                <a:solidFill>
                  <a:srgbClr val="007FAC"/>
                </a:solidFill>
                <a:cs typeface="Calibri"/>
                <a:hlinkClick r:id="rId18"/>
              </a:rPr>
              <a:t>novel, recurrent </a:t>
            </a:r>
            <a:r>
              <a:rPr sz="800" spc="-5" dirty="0">
                <a:solidFill>
                  <a:srgbClr val="007FAC"/>
                </a:solidFill>
                <a:cs typeface="Calibri"/>
              </a:rPr>
              <a:t> </a:t>
            </a:r>
            <a:r>
              <a:rPr sz="800" spc="-10" dirty="0">
                <a:solidFill>
                  <a:srgbClr val="007FAC"/>
                </a:solidFill>
                <a:cs typeface="Calibri"/>
                <a:hlinkClick r:id="rId18"/>
              </a:rPr>
              <a:t>HEY1-NCOA2</a:t>
            </a:r>
            <a:r>
              <a:rPr sz="800" spc="-5" dirty="0">
                <a:solidFill>
                  <a:srgbClr val="007FAC"/>
                </a:solidFill>
                <a:cs typeface="Calibri"/>
                <a:hlinkClick r:id="rId18"/>
              </a:rPr>
              <a:t> fusion</a:t>
            </a:r>
            <a:r>
              <a:rPr sz="800" dirty="0">
                <a:solidFill>
                  <a:srgbClr val="007FAC"/>
                </a:solidFill>
                <a:cs typeface="Calibri"/>
                <a:hlinkClick r:id="rId18"/>
              </a:rPr>
              <a:t> </a:t>
            </a:r>
            <a:r>
              <a:rPr sz="800" spc="-5" dirty="0">
                <a:solidFill>
                  <a:srgbClr val="007FAC"/>
                </a:solidFill>
                <a:cs typeface="Calibri"/>
                <a:hlinkClick r:id="rId18"/>
              </a:rPr>
              <a:t>in</a:t>
            </a:r>
            <a:r>
              <a:rPr sz="800" dirty="0">
                <a:solidFill>
                  <a:srgbClr val="007FAC"/>
                </a:solidFill>
                <a:cs typeface="Calibri"/>
                <a:hlinkClick r:id="rId18"/>
              </a:rPr>
              <a:t> </a:t>
            </a:r>
            <a:r>
              <a:rPr sz="800" spc="-10" dirty="0">
                <a:solidFill>
                  <a:srgbClr val="007FAC"/>
                </a:solidFill>
                <a:cs typeface="Calibri"/>
                <a:hlinkClick r:id="rId18"/>
              </a:rPr>
              <a:t>mesenchymal</a:t>
            </a:r>
            <a:r>
              <a:rPr sz="800" spc="-5" dirty="0">
                <a:solidFill>
                  <a:srgbClr val="007FAC"/>
                </a:solidFill>
                <a:cs typeface="Calibri"/>
                <a:hlinkClick r:id="rId18"/>
              </a:rPr>
              <a:t> </a:t>
            </a:r>
            <a:r>
              <a:rPr sz="800" spc="-10" dirty="0">
                <a:solidFill>
                  <a:srgbClr val="007FAC"/>
                </a:solidFill>
                <a:cs typeface="Calibri"/>
                <a:hlinkClick r:id="rId18"/>
              </a:rPr>
              <a:t>chondrosarcoma</a:t>
            </a:r>
            <a:r>
              <a:rPr sz="800" spc="-5" dirty="0">
                <a:solidFill>
                  <a:srgbClr val="007FAC"/>
                </a:solidFill>
                <a:cs typeface="Calibri"/>
                <a:hlinkClick r:id="rId18"/>
              </a:rPr>
              <a:t> </a:t>
            </a:r>
            <a:r>
              <a:rPr sz="800" spc="-10" dirty="0">
                <a:solidFill>
                  <a:srgbClr val="007FAC"/>
                </a:solidFill>
                <a:cs typeface="Calibri"/>
                <a:hlinkClick r:id="rId18"/>
              </a:rPr>
              <a:t>based</a:t>
            </a:r>
            <a:r>
              <a:rPr sz="800" spc="-5" dirty="0">
                <a:solidFill>
                  <a:srgbClr val="007FAC"/>
                </a:solidFill>
                <a:cs typeface="Calibri"/>
                <a:hlinkClick r:id="rId18"/>
              </a:rPr>
              <a:t> </a:t>
            </a:r>
            <a:r>
              <a:rPr sz="800" spc="-10" dirty="0">
                <a:solidFill>
                  <a:srgbClr val="007FAC"/>
                </a:solidFill>
                <a:cs typeface="Calibri"/>
                <a:hlinkClick r:id="rId18"/>
              </a:rPr>
              <a:t>on</a:t>
            </a:r>
            <a:r>
              <a:rPr sz="800" spc="-5" dirty="0">
                <a:solidFill>
                  <a:srgbClr val="007FAC"/>
                </a:solidFill>
                <a:cs typeface="Calibri"/>
                <a:hlinkClick r:id="rId18"/>
              </a:rPr>
              <a:t> </a:t>
            </a:r>
            <a:r>
              <a:rPr sz="800" spc="-15" dirty="0">
                <a:solidFill>
                  <a:srgbClr val="007FAC"/>
                </a:solidFill>
                <a:cs typeface="Calibri"/>
                <a:hlinkClick r:id="rId18"/>
              </a:rPr>
              <a:t>a </a:t>
            </a:r>
            <a:r>
              <a:rPr sz="800" spc="-10" dirty="0">
                <a:solidFill>
                  <a:srgbClr val="007FAC"/>
                </a:solidFill>
                <a:cs typeface="Calibri"/>
              </a:rPr>
              <a:t> </a:t>
            </a:r>
            <a:r>
              <a:rPr sz="800" spc="-10" dirty="0">
                <a:solidFill>
                  <a:srgbClr val="007FAC"/>
                </a:solidFill>
                <a:cs typeface="Calibri"/>
                <a:hlinkClick r:id="rId18"/>
              </a:rPr>
              <a:t>genome-wide screen of exon-level expression data. </a:t>
            </a:r>
            <a:r>
              <a:rPr sz="800" i="1" spc="-10" dirty="0">
                <a:solidFill>
                  <a:srgbClr val="007FAC"/>
                </a:solidFill>
                <a:cs typeface="Calibri"/>
                <a:hlinkClick r:id="rId18"/>
              </a:rPr>
              <a:t>Genes Chromo- </a:t>
            </a:r>
            <a:r>
              <a:rPr sz="800" i="1" spc="-5" dirty="0">
                <a:solidFill>
                  <a:srgbClr val="007FAC"/>
                </a:solidFill>
                <a:cs typeface="Calibri"/>
              </a:rPr>
              <a:t> </a:t>
            </a:r>
            <a:r>
              <a:rPr sz="800" i="1" spc="-10" dirty="0">
                <a:solidFill>
                  <a:srgbClr val="007FAC"/>
                </a:solidFill>
                <a:cs typeface="Calibri"/>
                <a:hlinkClick r:id="rId18"/>
              </a:rPr>
              <a:t>somes</a:t>
            </a:r>
            <a:r>
              <a:rPr sz="800" i="1" spc="70" dirty="0">
                <a:solidFill>
                  <a:srgbClr val="007FAC"/>
                </a:solidFill>
                <a:cs typeface="Calibri"/>
                <a:hlinkClick r:id="rId18"/>
              </a:rPr>
              <a:t> </a:t>
            </a:r>
            <a:r>
              <a:rPr sz="800" i="1" spc="-20" dirty="0">
                <a:solidFill>
                  <a:srgbClr val="007FAC"/>
                </a:solidFill>
                <a:cs typeface="Calibri"/>
                <a:hlinkClick r:id="rId18"/>
              </a:rPr>
              <a:t>Cancer</a:t>
            </a:r>
            <a:r>
              <a:rPr sz="800" spc="-20" dirty="0">
                <a:solidFill>
                  <a:srgbClr val="007FAC"/>
                </a:solidFill>
                <a:cs typeface="Calibri"/>
                <a:hlinkClick r:id="rId18"/>
              </a:rPr>
              <a:t>.</a:t>
            </a:r>
            <a:r>
              <a:rPr sz="800" spc="80" dirty="0">
                <a:solidFill>
                  <a:srgbClr val="007FAC"/>
                </a:solidFill>
                <a:cs typeface="Calibri"/>
                <a:hlinkClick r:id="rId18"/>
              </a:rPr>
              <a:t> </a:t>
            </a:r>
            <a:r>
              <a:rPr sz="800" spc="-10" dirty="0">
                <a:solidFill>
                  <a:srgbClr val="007FAC"/>
                </a:solidFill>
                <a:cs typeface="Calibri"/>
                <a:hlinkClick r:id="rId18"/>
              </a:rPr>
              <a:t>2012;51(2):127-139</a:t>
            </a:r>
            <a:r>
              <a:rPr sz="800" spc="-10" dirty="0">
                <a:solidFill>
                  <a:prstClr val="black"/>
                </a:solidFill>
                <a:cs typeface="Calibri"/>
              </a:rPr>
              <a:t>.</a:t>
            </a:r>
            <a:endParaRPr sz="800">
              <a:solidFill>
                <a:prstClr val="black"/>
              </a:solidFill>
              <a:cs typeface="Calibri"/>
            </a:endParaRPr>
          </a:p>
          <a:p>
            <a:pPr marL="250190" marR="5715" indent="-180975" algn="just">
              <a:lnSpc>
                <a:spcPts val="1000"/>
              </a:lnSpc>
              <a:spcBef>
                <a:spcPts val="35"/>
              </a:spcBef>
              <a:buFont typeface="Calibri"/>
              <a:buAutoNum type="arabicPeriod" startAt="74"/>
              <a:tabLst>
                <a:tab pos="250825" algn="l"/>
              </a:tabLst>
            </a:pPr>
            <a:r>
              <a:rPr sz="800" spc="-20" dirty="0">
                <a:solidFill>
                  <a:srgbClr val="007FAC"/>
                </a:solidFill>
                <a:cs typeface="Calibri"/>
                <a:hlinkClick r:id="rId19"/>
              </a:rPr>
              <a:t>Fromm</a:t>
            </a:r>
            <a:r>
              <a:rPr sz="800" spc="35" dirty="0">
                <a:solidFill>
                  <a:srgbClr val="007FAC"/>
                </a:solidFill>
                <a:cs typeface="Calibri"/>
                <a:hlinkClick r:id="rId19"/>
              </a:rPr>
              <a:t> </a:t>
            </a:r>
            <a:r>
              <a:rPr sz="800" spc="-10" dirty="0">
                <a:solidFill>
                  <a:srgbClr val="007FAC"/>
                </a:solidFill>
                <a:cs typeface="Calibri"/>
                <a:hlinkClick r:id="rId19"/>
              </a:rPr>
              <a:t>J,</a:t>
            </a:r>
            <a:r>
              <a:rPr sz="800" spc="30" dirty="0">
                <a:solidFill>
                  <a:srgbClr val="007FAC"/>
                </a:solidFill>
                <a:cs typeface="Calibri"/>
                <a:hlinkClick r:id="rId19"/>
              </a:rPr>
              <a:t> </a:t>
            </a:r>
            <a:r>
              <a:rPr sz="800" spc="-15" dirty="0">
                <a:solidFill>
                  <a:srgbClr val="007FAC"/>
                </a:solidFill>
                <a:cs typeface="Calibri"/>
                <a:hlinkClick r:id="rId19"/>
              </a:rPr>
              <a:t>Klein</a:t>
            </a:r>
            <a:r>
              <a:rPr sz="800" spc="30" dirty="0">
                <a:solidFill>
                  <a:srgbClr val="007FAC"/>
                </a:solidFill>
                <a:cs typeface="Calibri"/>
                <a:hlinkClick r:id="rId19"/>
              </a:rPr>
              <a:t> </a:t>
            </a:r>
            <a:r>
              <a:rPr sz="800" spc="-10" dirty="0">
                <a:solidFill>
                  <a:srgbClr val="007FAC"/>
                </a:solidFill>
                <a:cs typeface="Calibri"/>
                <a:hlinkClick r:id="rId19"/>
              </a:rPr>
              <a:t>A,</a:t>
            </a:r>
            <a:r>
              <a:rPr sz="800" spc="35" dirty="0">
                <a:solidFill>
                  <a:srgbClr val="007FAC"/>
                </a:solidFill>
                <a:cs typeface="Calibri"/>
                <a:hlinkClick r:id="rId19"/>
              </a:rPr>
              <a:t> </a:t>
            </a:r>
            <a:r>
              <a:rPr sz="800" spc="-20" dirty="0">
                <a:solidFill>
                  <a:srgbClr val="007FAC"/>
                </a:solidFill>
                <a:cs typeface="Calibri"/>
                <a:hlinkClick r:id="rId19"/>
              </a:rPr>
              <a:t>Baur-Melnyk</a:t>
            </a:r>
            <a:r>
              <a:rPr sz="800" spc="30" dirty="0">
                <a:solidFill>
                  <a:srgbClr val="007FAC"/>
                </a:solidFill>
                <a:cs typeface="Calibri"/>
                <a:hlinkClick r:id="rId19"/>
              </a:rPr>
              <a:t> </a:t>
            </a:r>
            <a:r>
              <a:rPr sz="800" spc="-10" dirty="0">
                <a:solidFill>
                  <a:srgbClr val="007FAC"/>
                </a:solidFill>
                <a:cs typeface="Calibri"/>
                <a:hlinkClick r:id="rId19"/>
              </a:rPr>
              <a:t>A,</a:t>
            </a:r>
            <a:r>
              <a:rPr sz="800" spc="25" dirty="0">
                <a:solidFill>
                  <a:srgbClr val="007FAC"/>
                </a:solidFill>
                <a:cs typeface="Calibri"/>
                <a:hlinkClick r:id="rId19"/>
              </a:rPr>
              <a:t> </a:t>
            </a:r>
            <a:r>
              <a:rPr sz="800" spc="-10" dirty="0">
                <a:solidFill>
                  <a:srgbClr val="007FAC"/>
                </a:solidFill>
                <a:cs typeface="Calibri"/>
                <a:hlinkClick r:id="rId19"/>
              </a:rPr>
              <a:t>et</a:t>
            </a:r>
            <a:r>
              <a:rPr sz="800" spc="30" dirty="0">
                <a:solidFill>
                  <a:srgbClr val="007FAC"/>
                </a:solidFill>
                <a:cs typeface="Calibri"/>
                <a:hlinkClick r:id="rId19"/>
              </a:rPr>
              <a:t> </a:t>
            </a:r>
            <a:r>
              <a:rPr sz="800" spc="-15" dirty="0">
                <a:solidFill>
                  <a:srgbClr val="007FAC"/>
                </a:solidFill>
                <a:cs typeface="Calibri"/>
                <a:hlinkClick r:id="rId19"/>
              </a:rPr>
              <a:t>al.</a:t>
            </a:r>
            <a:r>
              <a:rPr sz="800" spc="30" dirty="0">
                <a:solidFill>
                  <a:srgbClr val="007FAC"/>
                </a:solidFill>
                <a:cs typeface="Calibri"/>
                <a:hlinkClick r:id="rId19"/>
              </a:rPr>
              <a:t> </a:t>
            </a:r>
            <a:r>
              <a:rPr sz="800" spc="-15" dirty="0">
                <a:solidFill>
                  <a:srgbClr val="007FAC"/>
                </a:solidFill>
                <a:cs typeface="Calibri"/>
                <a:hlinkClick r:id="rId19"/>
              </a:rPr>
              <a:t>Survival</a:t>
            </a:r>
            <a:r>
              <a:rPr sz="800" spc="25" dirty="0">
                <a:solidFill>
                  <a:srgbClr val="007FAC"/>
                </a:solidFill>
                <a:cs typeface="Calibri"/>
                <a:hlinkClick r:id="rId19"/>
              </a:rPr>
              <a:t> </a:t>
            </a:r>
            <a:r>
              <a:rPr sz="800" spc="-15" dirty="0">
                <a:solidFill>
                  <a:srgbClr val="007FAC"/>
                </a:solidFill>
                <a:cs typeface="Calibri"/>
                <a:hlinkClick r:id="rId19"/>
              </a:rPr>
              <a:t>and</a:t>
            </a:r>
            <a:r>
              <a:rPr sz="800" spc="40" dirty="0">
                <a:solidFill>
                  <a:srgbClr val="007FAC"/>
                </a:solidFill>
                <a:cs typeface="Calibri"/>
                <a:hlinkClick r:id="rId19"/>
              </a:rPr>
              <a:t> </a:t>
            </a:r>
            <a:r>
              <a:rPr sz="800" spc="-20" dirty="0">
                <a:solidFill>
                  <a:srgbClr val="007FAC"/>
                </a:solidFill>
                <a:cs typeface="Calibri"/>
                <a:hlinkClick r:id="rId19"/>
              </a:rPr>
              <a:t>prognostic</a:t>
            </a:r>
            <a:r>
              <a:rPr sz="800" spc="35" dirty="0">
                <a:solidFill>
                  <a:srgbClr val="007FAC"/>
                </a:solidFill>
                <a:cs typeface="Calibri"/>
                <a:hlinkClick r:id="rId19"/>
              </a:rPr>
              <a:t> </a:t>
            </a:r>
            <a:r>
              <a:rPr sz="800" spc="-15" dirty="0">
                <a:solidFill>
                  <a:srgbClr val="007FAC"/>
                </a:solidFill>
                <a:cs typeface="Calibri"/>
                <a:hlinkClick r:id="rId19"/>
              </a:rPr>
              <a:t>factors </a:t>
            </a:r>
            <a:r>
              <a:rPr sz="800" spc="-170" dirty="0">
                <a:solidFill>
                  <a:srgbClr val="007FAC"/>
                </a:solidFill>
                <a:cs typeface="Calibri"/>
              </a:rPr>
              <a:t> </a:t>
            </a:r>
            <a:r>
              <a:rPr sz="800" spc="-5" dirty="0">
                <a:solidFill>
                  <a:srgbClr val="007FAC"/>
                </a:solidFill>
                <a:cs typeface="Calibri"/>
                <a:hlinkClick r:id="rId19"/>
              </a:rPr>
              <a:t>in</a:t>
            </a:r>
            <a:r>
              <a:rPr sz="800" spc="40" dirty="0">
                <a:solidFill>
                  <a:srgbClr val="007FAC"/>
                </a:solidFill>
                <a:cs typeface="Calibri"/>
                <a:hlinkClick r:id="rId19"/>
              </a:rPr>
              <a:t> </a:t>
            </a:r>
            <a:r>
              <a:rPr sz="800" spc="-15" dirty="0">
                <a:solidFill>
                  <a:srgbClr val="007FAC"/>
                </a:solidFill>
                <a:cs typeface="Calibri"/>
                <a:hlinkClick r:id="rId19"/>
              </a:rPr>
              <a:t>conventional</a:t>
            </a:r>
            <a:r>
              <a:rPr sz="800" spc="40" dirty="0">
                <a:solidFill>
                  <a:srgbClr val="007FAC"/>
                </a:solidFill>
                <a:cs typeface="Calibri"/>
                <a:hlinkClick r:id="rId19"/>
              </a:rPr>
              <a:t> </a:t>
            </a:r>
            <a:r>
              <a:rPr sz="800" spc="-15" dirty="0">
                <a:solidFill>
                  <a:srgbClr val="007FAC"/>
                </a:solidFill>
                <a:cs typeface="Calibri"/>
                <a:hlinkClick r:id="rId19"/>
              </a:rPr>
              <a:t>central</a:t>
            </a:r>
            <a:r>
              <a:rPr sz="800" spc="40" dirty="0">
                <a:solidFill>
                  <a:srgbClr val="007FAC"/>
                </a:solidFill>
                <a:cs typeface="Calibri"/>
                <a:hlinkClick r:id="rId19"/>
              </a:rPr>
              <a:t> </a:t>
            </a:r>
            <a:r>
              <a:rPr sz="800" spc="-20" dirty="0">
                <a:solidFill>
                  <a:srgbClr val="007FAC"/>
                </a:solidFill>
                <a:cs typeface="Calibri"/>
                <a:hlinkClick r:id="rId19"/>
              </a:rPr>
              <a:t>chondrosarcoma.</a:t>
            </a:r>
            <a:r>
              <a:rPr sz="800" spc="50" dirty="0">
                <a:solidFill>
                  <a:srgbClr val="007FAC"/>
                </a:solidFill>
                <a:cs typeface="Calibri"/>
                <a:hlinkClick r:id="rId19"/>
              </a:rPr>
              <a:t> </a:t>
            </a:r>
            <a:r>
              <a:rPr sz="800" i="1" spc="-15" dirty="0">
                <a:solidFill>
                  <a:srgbClr val="007FAC"/>
                </a:solidFill>
                <a:cs typeface="Calibri"/>
                <a:hlinkClick r:id="rId19"/>
              </a:rPr>
              <a:t>BMC</a:t>
            </a:r>
            <a:r>
              <a:rPr sz="800" i="1" spc="45" dirty="0">
                <a:solidFill>
                  <a:srgbClr val="007FAC"/>
                </a:solidFill>
                <a:cs typeface="Calibri"/>
                <a:hlinkClick r:id="rId19"/>
              </a:rPr>
              <a:t> </a:t>
            </a:r>
            <a:r>
              <a:rPr sz="800" i="1" spc="-30" dirty="0">
                <a:solidFill>
                  <a:srgbClr val="007FAC"/>
                </a:solidFill>
                <a:cs typeface="Calibri"/>
                <a:hlinkClick r:id="rId19"/>
              </a:rPr>
              <a:t>Cancer</a:t>
            </a:r>
            <a:r>
              <a:rPr sz="800" spc="-30" dirty="0">
                <a:solidFill>
                  <a:srgbClr val="007FAC"/>
                </a:solidFill>
                <a:cs typeface="Calibri"/>
                <a:hlinkClick r:id="rId19"/>
              </a:rPr>
              <a:t>.</a:t>
            </a:r>
            <a:r>
              <a:rPr sz="800" spc="55" dirty="0">
                <a:solidFill>
                  <a:srgbClr val="007FAC"/>
                </a:solidFill>
                <a:cs typeface="Calibri"/>
                <a:hlinkClick r:id="rId19"/>
              </a:rPr>
              <a:t> </a:t>
            </a:r>
            <a:r>
              <a:rPr sz="800" spc="-20" dirty="0">
                <a:solidFill>
                  <a:srgbClr val="007FAC"/>
                </a:solidFill>
                <a:cs typeface="Calibri"/>
                <a:hlinkClick r:id="rId19"/>
              </a:rPr>
              <a:t>2018;18(1):849</a:t>
            </a:r>
            <a:r>
              <a:rPr sz="800" spc="-20" dirty="0">
                <a:solidFill>
                  <a:prstClr val="black"/>
                </a:solidFill>
                <a:cs typeface="Calibri"/>
              </a:rPr>
              <a:t>.</a:t>
            </a:r>
            <a:endParaRPr sz="800">
              <a:solidFill>
                <a:prstClr val="black"/>
              </a:solidFill>
              <a:cs typeface="Calibri"/>
            </a:endParaRPr>
          </a:p>
          <a:p>
            <a:pPr marL="250190" indent="-181610" algn="just">
              <a:lnSpc>
                <a:spcPts val="955"/>
              </a:lnSpc>
              <a:buFont typeface="Calibri"/>
              <a:buAutoNum type="arabicPeriod" startAt="74"/>
              <a:tabLst>
                <a:tab pos="250825" algn="l"/>
              </a:tabLst>
            </a:pPr>
            <a:r>
              <a:rPr sz="800" spc="-10" dirty="0">
                <a:solidFill>
                  <a:srgbClr val="007FAC"/>
                </a:solidFill>
                <a:cs typeface="Calibri"/>
                <a:hlinkClick r:id="rId20"/>
              </a:rPr>
              <a:t>Amer</a:t>
            </a:r>
            <a:r>
              <a:rPr sz="800" spc="170" dirty="0">
                <a:solidFill>
                  <a:srgbClr val="007FAC"/>
                </a:solidFill>
                <a:cs typeface="Calibri"/>
                <a:hlinkClick r:id="rId20"/>
              </a:rPr>
              <a:t> </a:t>
            </a:r>
            <a:r>
              <a:rPr sz="800" spc="-10" dirty="0">
                <a:solidFill>
                  <a:srgbClr val="007FAC"/>
                </a:solidFill>
                <a:cs typeface="Calibri"/>
                <a:hlinkClick r:id="rId20"/>
              </a:rPr>
              <a:t>KM,</a:t>
            </a:r>
            <a:r>
              <a:rPr sz="800" spc="165" dirty="0">
                <a:solidFill>
                  <a:srgbClr val="007FAC"/>
                </a:solidFill>
                <a:cs typeface="Calibri"/>
                <a:hlinkClick r:id="rId20"/>
              </a:rPr>
              <a:t> </a:t>
            </a:r>
            <a:r>
              <a:rPr sz="800" spc="-10" dirty="0">
                <a:solidFill>
                  <a:srgbClr val="007FAC"/>
                </a:solidFill>
                <a:cs typeface="Calibri"/>
                <a:hlinkClick r:id="rId20"/>
              </a:rPr>
              <a:t>Munn</a:t>
            </a:r>
            <a:r>
              <a:rPr sz="800" spc="165" dirty="0">
                <a:solidFill>
                  <a:srgbClr val="007FAC"/>
                </a:solidFill>
                <a:cs typeface="Calibri"/>
                <a:hlinkClick r:id="rId20"/>
              </a:rPr>
              <a:t> </a:t>
            </a:r>
            <a:r>
              <a:rPr sz="800" spc="-10" dirty="0">
                <a:solidFill>
                  <a:srgbClr val="007FAC"/>
                </a:solidFill>
                <a:cs typeface="Calibri"/>
                <a:hlinkClick r:id="rId20"/>
              </a:rPr>
              <a:t>M,</a:t>
            </a:r>
            <a:r>
              <a:rPr sz="800" spc="170" dirty="0">
                <a:solidFill>
                  <a:srgbClr val="007FAC"/>
                </a:solidFill>
                <a:cs typeface="Calibri"/>
                <a:hlinkClick r:id="rId20"/>
              </a:rPr>
              <a:t> </a:t>
            </a:r>
            <a:r>
              <a:rPr sz="800" spc="-10" dirty="0">
                <a:solidFill>
                  <a:srgbClr val="007FAC"/>
                </a:solidFill>
                <a:cs typeface="Calibri"/>
                <a:hlinkClick r:id="rId20"/>
              </a:rPr>
              <a:t>Congiusta</a:t>
            </a:r>
            <a:r>
              <a:rPr sz="800" spc="165" dirty="0">
                <a:solidFill>
                  <a:srgbClr val="007FAC"/>
                </a:solidFill>
                <a:cs typeface="Calibri"/>
                <a:hlinkClick r:id="rId20"/>
              </a:rPr>
              <a:t> </a:t>
            </a:r>
            <a:r>
              <a:rPr sz="800" spc="-10" dirty="0">
                <a:solidFill>
                  <a:srgbClr val="007FAC"/>
                </a:solidFill>
                <a:cs typeface="Calibri"/>
                <a:hlinkClick r:id="rId20"/>
              </a:rPr>
              <a:t>D,</a:t>
            </a:r>
            <a:r>
              <a:rPr sz="800" spc="165" dirty="0">
                <a:solidFill>
                  <a:srgbClr val="007FAC"/>
                </a:solidFill>
                <a:cs typeface="Calibri"/>
                <a:hlinkClick r:id="rId20"/>
              </a:rPr>
              <a:t> </a:t>
            </a:r>
            <a:r>
              <a:rPr sz="800" spc="-10" dirty="0">
                <a:solidFill>
                  <a:srgbClr val="007FAC"/>
                </a:solidFill>
                <a:cs typeface="Calibri"/>
                <a:hlinkClick r:id="rId20"/>
              </a:rPr>
              <a:t>et</a:t>
            </a:r>
            <a:r>
              <a:rPr sz="800" spc="165" dirty="0">
                <a:solidFill>
                  <a:srgbClr val="007FAC"/>
                </a:solidFill>
                <a:cs typeface="Calibri"/>
                <a:hlinkClick r:id="rId20"/>
              </a:rPr>
              <a:t> </a:t>
            </a:r>
            <a:r>
              <a:rPr sz="800" spc="-5" dirty="0">
                <a:solidFill>
                  <a:srgbClr val="007FAC"/>
                </a:solidFill>
                <a:cs typeface="Calibri"/>
                <a:hlinkClick r:id="rId20"/>
              </a:rPr>
              <a:t>al.</a:t>
            </a:r>
            <a:r>
              <a:rPr sz="800" spc="165" dirty="0">
                <a:solidFill>
                  <a:srgbClr val="007FAC"/>
                </a:solidFill>
                <a:cs typeface="Calibri"/>
                <a:hlinkClick r:id="rId20"/>
              </a:rPr>
              <a:t> </a:t>
            </a:r>
            <a:r>
              <a:rPr sz="800" spc="-5" dirty="0">
                <a:solidFill>
                  <a:srgbClr val="007FAC"/>
                </a:solidFill>
                <a:cs typeface="Calibri"/>
                <a:hlinkClick r:id="rId20"/>
              </a:rPr>
              <a:t>Survival</a:t>
            </a:r>
            <a:r>
              <a:rPr sz="800" spc="170" dirty="0">
                <a:solidFill>
                  <a:srgbClr val="007FAC"/>
                </a:solidFill>
                <a:cs typeface="Calibri"/>
                <a:hlinkClick r:id="rId20"/>
              </a:rPr>
              <a:t> </a:t>
            </a:r>
            <a:r>
              <a:rPr sz="800" spc="-10" dirty="0">
                <a:solidFill>
                  <a:srgbClr val="007FAC"/>
                </a:solidFill>
                <a:cs typeface="Calibri"/>
                <a:hlinkClick r:id="rId20"/>
              </a:rPr>
              <a:t>and</a:t>
            </a:r>
            <a:r>
              <a:rPr sz="800" spc="165" dirty="0">
                <a:solidFill>
                  <a:srgbClr val="007FAC"/>
                </a:solidFill>
                <a:cs typeface="Calibri"/>
                <a:hlinkClick r:id="rId20"/>
              </a:rPr>
              <a:t> </a:t>
            </a:r>
            <a:r>
              <a:rPr sz="800" spc="-10" dirty="0">
                <a:solidFill>
                  <a:srgbClr val="007FAC"/>
                </a:solidFill>
                <a:cs typeface="Calibri"/>
                <a:hlinkClick r:id="rId20"/>
              </a:rPr>
              <a:t>prognosis</a:t>
            </a:r>
            <a:r>
              <a:rPr sz="800" spc="170" dirty="0">
                <a:solidFill>
                  <a:srgbClr val="007FAC"/>
                </a:solidFill>
                <a:cs typeface="Calibri"/>
                <a:hlinkClick r:id="rId20"/>
              </a:rPr>
              <a:t> </a:t>
            </a:r>
            <a:r>
              <a:rPr sz="800" spc="-10" dirty="0">
                <a:solidFill>
                  <a:srgbClr val="007FAC"/>
                </a:solidFill>
                <a:cs typeface="Calibri"/>
                <a:hlinkClick r:id="rId20"/>
              </a:rPr>
              <a:t>of</a:t>
            </a:r>
            <a:endParaRPr sz="800">
              <a:solidFill>
                <a:prstClr val="black"/>
              </a:solidFill>
              <a:cs typeface="Calibri"/>
            </a:endParaRPr>
          </a:p>
          <a:p>
            <a:pPr marL="250190" marR="5715" algn="just">
              <a:lnSpc>
                <a:spcPct val="103299"/>
              </a:lnSpc>
              <a:spcBef>
                <a:spcPts val="5"/>
              </a:spcBef>
            </a:pPr>
            <a:r>
              <a:rPr sz="800" spc="-10" dirty="0">
                <a:solidFill>
                  <a:srgbClr val="007FAC"/>
                </a:solidFill>
                <a:cs typeface="Calibri"/>
                <a:hlinkClick r:id="rId20"/>
              </a:rPr>
              <a:t>chondrosarcoma</a:t>
            </a:r>
            <a:r>
              <a:rPr sz="800" spc="-5" dirty="0">
                <a:solidFill>
                  <a:srgbClr val="007FAC"/>
                </a:solidFill>
                <a:cs typeface="Calibri"/>
                <a:hlinkClick r:id="rId20"/>
              </a:rPr>
              <a:t> </a:t>
            </a:r>
            <a:r>
              <a:rPr sz="800" spc="-10" dirty="0">
                <a:solidFill>
                  <a:srgbClr val="007FAC"/>
                </a:solidFill>
                <a:cs typeface="Calibri"/>
                <a:hlinkClick r:id="rId20"/>
              </a:rPr>
              <a:t>subtypes:</a:t>
            </a:r>
            <a:r>
              <a:rPr sz="800" spc="-5" dirty="0">
                <a:solidFill>
                  <a:srgbClr val="007FAC"/>
                </a:solidFill>
                <a:cs typeface="Calibri"/>
                <a:hlinkClick r:id="rId20"/>
              </a:rPr>
              <a:t> </a:t>
            </a:r>
            <a:r>
              <a:rPr sz="800" spc="-10" dirty="0">
                <a:solidFill>
                  <a:srgbClr val="007FAC"/>
                </a:solidFill>
                <a:cs typeface="Calibri"/>
                <a:hlinkClick r:id="rId20"/>
              </a:rPr>
              <a:t>SEER</a:t>
            </a:r>
            <a:r>
              <a:rPr sz="800" spc="-5" dirty="0">
                <a:solidFill>
                  <a:srgbClr val="007FAC"/>
                </a:solidFill>
                <a:cs typeface="Calibri"/>
                <a:hlinkClick r:id="rId20"/>
              </a:rPr>
              <a:t> </a:t>
            </a:r>
            <a:r>
              <a:rPr sz="800" spc="-10" dirty="0">
                <a:solidFill>
                  <a:srgbClr val="007FAC"/>
                </a:solidFill>
                <a:cs typeface="Calibri"/>
                <a:hlinkClick r:id="rId20"/>
              </a:rPr>
              <a:t>database</a:t>
            </a:r>
            <a:r>
              <a:rPr sz="800" spc="-5" dirty="0">
                <a:solidFill>
                  <a:srgbClr val="007FAC"/>
                </a:solidFill>
                <a:cs typeface="Calibri"/>
                <a:hlinkClick r:id="rId20"/>
              </a:rPr>
              <a:t> </a:t>
            </a:r>
            <a:r>
              <a:rPr sz="800" spc="-10" dirty="0">
                <a:solidFill>
                  <a:srgbClr val="007FAC"/>
                </a:solidFill>
                <a:cs typeface="Calibri"/>
                <a:hlinkClick r:id="rId20"/>
              </a:rPr>
              <a:t>analysis.</a:t>
            </a:r>
            <a:r>
              <a:rPr sz="800" spc="-5" dirty="0">
                <a:solidFill>
                  <a:srgbClr val="007FAC"/>
                </a:solidFill>
                <a:cs typeface="Calibri"/>
                <a:hlinkClick r:id="rId20"/>
              </a:rPr>
              <a:t> </a:t>
            </a:r>
            <a:r>
              <a:rPr sz="800" i="1" spc="-10" dirty="0">
                <a:solidFill>
                  <a:srgbClr val="007FAC"/>
                </a:solidFill>
                <a:cs typeface="Calibri"/>
                <a:hlinkClick r:id="rId20"/>
              </a:rPr>
              <a:t>J</a:t>
            </a:r>
            <a:r>
              <a:rPr sz="800" i="1" spc="-5" dirty="0">
                <a:solidFill>
                  <a:srgbClr val="007FAC"/>
                </a:solidFill>
                <a:cs typeface="Calibri"/>
                <a:hlinkClick r:id="rId20"/>
              </a:rPr>
              <a:t> </a:t>
            </a:r>
            <a:r>
              <a:rPr sz="800" i="1" spc="-10" dirty="0">
                <a:solidFill>
                  <a:srgbClr val="007FAC"/>
                </a:solidFill>
                <a:cs typeface="Calibri"/>
                <a:hlinkClick r:id="rId20"/>
              </a:rPr>
              <a:t>Orthop</a:t>
            </a:r>
            <a:r>
              <a:rPr sz="800" i="1" spc="-5" dirty="0">
                <a:solidFill>
                  <a:srgbClr val="007FAC"/>
                </a:solidFill>
                <a:cs typeface="Calibri"/>
                <a:hlinkClick r:id="rId20"/>
              </a:rPr>
              <a:t> </a:t>
            </a:r>
            <a:r>
              <a:rPr sz="800" i="1" spc="-10" dirty="0">
                <a:solidFill>
                  <a:srgbClr val="007FAC"/>
                </a:solidFill>
                <a:cs typeface="Calibri"/>
                <a:hlinkClick r:id="rId20"/>
              </a:rPr>
              <a:t>Res</a:t>
            </a:r>
            <a:r>
              <a:rPr sz="800" spc="-10" dirty="0">
                <a:solidFill>
                  <a:srgbClr val="007FAC"/>
                </a:solidFill>
                <a:cs typeface="Calibri"/>
                <a:hlinkClick r:id="rId20"/>
              </a:rPr>
              <a:t>. </a:t>
            </a:r>
            <a:r>
              <a:rPr sz="800" spc="-5" dirty="0">
                <a:solidFill>
                  <a:srgbClr val="007FAC"/>
                </a:solidFill>
                <a:cs typeface="Calibri"/>
              </a:rPr>
              <a:t> </a:t>
            </a:r>
            <a:r>
              <a:rPr sz="800" spc="-10" dirty="0">
                <a:solidFill>
                  <a:srgbClr val="007FAC"/>
                </a:solidFill>
                <a:cs typeface="Calibri"/>
                <a:hlinkClick r:id="rId20"/>
              </a:rPr>
              <a:t>2020;38(2):311-319</a:t>
            </a:r>
            <a:r>
              <a:rPr sz="800" spc="-10" dirty="0">
                <a:solidFill>
                  <a:prstClr val="black"/>
                </a:solidFill>
                <a:cs typeface="Calibri"/>
              </a:rPr>
              <a:t>.</a:t>
            </a:r>
            <a:endParaRPr sz="800">
              <a:solidFill>
                <a:prstClr val="black"/>
              </a:solidFill>
              <a:cs typeface="Calibri"/>
            </a:endParaRPr>
          </a:p>
          <a:p>
            <a:pPr marL="250190" marR="5715" indent="-180975" algn="just">
              <a:lnSpc>
                <a:spcPct val="103899"/>
              </a:lnSpc>
              <a:buFont typeface="Calibri"/>
              <a:buAutoNum type="arabicPeriod" startAt="79"/>
              <a:tabLst>
                <a:tab pos="250825" algn="l"/>
              </a:tabLst>
            </a:pPr>
            <a:r>
              <a:rPr sz="800" spc="-10" dirty="0">
                <a:solidFill>
                  <a:srgbClr val="007FAC"/>
                </a:solidFill>
                <a:cs typeface="Calibri"/>
                <a:hlinkClick r:id="rId21"/>
              </a:rPr>
              <a:t>Dierselhuis EF, </a:t>
            </a:r>
            <a:r>
              <a:rPr sz="800" spc="-5" dirty="0">
                <a:solidFill>
                  <a:srgbClr val="007FAC"/>
                </a:solidFill>
                <a:cs typeface="Calibri"/>
                <a:hlinkClick r:id="rId21"/>
              </a:rPr>
              <a:t>Goulding </a:t>
            </a:r>
            <a:r>
              <a:rPr sz="800" spc="-10" dirty="0">
                <a:solidFill>
                  <a:srgbClr val="007FAC"/>
                </a:solidFill>
                <a:cs typeface="Calibri"/>
                <a:hlinkClick r:id="rId21"/>
              </a:rPr>
              <a:t>KA, Stevens M, et </a:t>
            </a:r>
            <a:r>
              <a:rPr sz="800" spc="-5" dirty="0">
                <a:solidFill>
                  <a:srgbClr val="007FAC"/>
                </a:solidFill>
                <a:cs typeface="Calibri"/>
                <a:hlinkClick r:id="rId21"/>
              </a:rPr>
              <a:t>al. </a:t>
            </a:r>
            <a:r>
              <a:rPr sz="800" spc="-10" dirty="0">
                <a:solidFill>
                  <a:srgbClr val="007FAC"/>
                </a:solidFill>
                <a:cs typeface="Calibri"/>
                <a:hlinkClick r:id="rId21"/>
              </a:rPr>
              <a:t>Intralesional treatment </a:t>
            </a:r>
            <a:r>
              <a:rPr sz="800" spc="-5" dirty="0">
                <a:solidFill>
                  <a:srgbClr val="007FAC"/>
                </a:solidFill>
                <a:cs typeface="Calibri"/>
              </a:rPr>
              <a:t> </a:t>
            </a:r>
            <a:r>
              <a:rPr sz="800" spc="-10" dirty="0">
                <a:solidFill>
                  <a:srgbClr val="007FAC"/>
                </a:solidFill>
                <a:cs typeface="Calibri"/>
                <a:hlinkClick r:id="rId21"/>
              </a:rPr>
              <a:t>versus wide resection </a:t>
            </a:r>
            <a:r>
              <a:rPr sz="800" spc="-15" dirty="0">
                <a:solidFill>
                  <a:srgbClr val="007FAC"/>
                </a:solidFill>
                <a:cs typeface="Calibri"/>
                <a:hlinkClick r:id="rId21"/>
              </a:rPr>
              <a:t>for </a:t>
            </a:r>
            <a:r>
              <a:rPr sz="800" spc="-10" dirty="0">
                <a:solidFill>
                  <a:srgbClr val="007FAC"/>
                </a:solidFill>
                <a:cs typeface="Calibri"/>
                <a:hlinkClick r:id="rId21"/>
              </a:rPr>
              <a:t>central low-grade chondrosarcoma of the </a:t>
            </a:r>
            <a:r>
              <a:rPr sz="800" spc="-5" dirty="0">
                <a:solidFill>
                  <a:srgbClr val="007FAC"/>
                </a:solidFill>
                <a:cs typeface="Calibri"/>
              </a:rPr>
              <a:t> </a:t>
            </a:r>
            <a:r>
              <a:rPr sz="800" spc="-5" dirty="0">
                <a:solidFill>
                  <a:srgbClr val="007FAC"/>
                </a:solidFill>
                <a:cs typeface="Calibri"/>
                <a:hlinkClick r:id="rId21"/>
              </a:rPr>
              <a:t>long</a:t>
            </a:r>
            <a:r>
              <a:rPr sz="800" spc="75" dirty="0">
                <a:solidFill>
                  <a:srgbClr val="007FAC"/>
                </a:solidFill>
                <a:cs typeface="Calibri"/>
                <a:hlinkClick r:id="rId21"/>
              </a:rPr>
              <a:t> </a:t>
            </a:r>
            <a:r>
              <a:rPr sz="800" spc="-10" dirty="0">
                <a:solidFill>
                  <a:srgbClr val="007FAC"/>
                </a:solidFill>
                <a:cs typeface="Calibri"/>
                <a:hlinkClick r:id="rId21"/>
              </a:rPr>
              <a:t>bones.</a:t>
            </a:r>
            <a:r>
              <a:rPr sz="800" spc="80" dirty="0">
                <a:solidFill>
                  <a:srgbClr val="007FAC"/>
                </a:solidFill>
                <a:cs typeface="Calibri"/>
                <a:hlinkClick r:id="rId21"/>
              </a:rPr>
              <a:t> </a:t>
            </a:r>
            <a:r>
              <a:rPr sz="800" i="1" spc="-10" dirty="0">
                <a:solidFill>
                  <a:srgbClr val="007FAC"/>
                </a:solidFill>
                <a:cs typeface="Calibri"/>
                <a:hlinkClick r:id="rId21"/>
              </a:rPr>
              <a:t>Cochrane</a:t>
            </a:r>
            <a:r>
              <a:rPr sz="800" i="1" spc="75" dirty="0">
                <a:solidFill>
                  <a:srgbClr val="007FAC"/>
                </a:solidFill>
                <a:cs typeface="Calibri"/>
                <a:hlinkClick r:id="rId21"/>
              </a:rPr>
              <a:t> </a:t>
            </a:r>
            <a:r>
              <a:rPr sz="800" i="1" spc="-10" dirty="0">
                <a:solidFill>
                  <a:srgbClr val="007FAC"/>
                </a:solidFill>
                <a:cs typeface="Calibri"/>
                <a:hlinkClick r:id="rId21"/>
              </a:rPr>
              <a:t>Database</a:t>
            </a:r>
            <a:r>
              <a:rPr sz="800" i="1" spc="80" dirty="0">
                <a:solidFill>
                  <a:srgbClr val="007FAC"/>
                </a:solidFill>
                <a:cs typeface="Calibri"/>
                <a:hlinkClick r:id="rId21"/>
              </a:rPr>
              <a:t> </a:t>
            </a:r>
            <a:r>
              <a:rPr sz="800" i="1" spc="-15" dirty="0">
                <a:solidFill>
                  <a:srgbClr val="007FAC"/>
                </a:solidFill>
                <a:cs typeface="Calibri"/>
                <a:hlinkClick r:id="rId21"/>
              </a:rPr>
              <a:t>Syst</a:t>
            </a:r>
            <a:r>
              <a:rPr sz="800" i="1" spc="85" dirty="0">
                <a:solidFill>
                  <a:srgbClr val="007FAC"/>
                </a:solidFill>
                <a:cs typeface="Calibri"/>
                <a:hlinkClick r:id="rId21"/>
              </a:rPr>
              <a:t> </a:t>
            </a:r>
            <a:r>
              <a:rPr sz="800" i="1" spc="-25" dirty="0">
                <a:solidFill>
                  <a:srgbClr val="007FAC"/>
                </a:solidFill>
                <a:cs typeface="Calibri"/>
                <a:hlinkClick r:id="rId21"/>
              </a:rPr>
              <a:t>Rev</a:t>
            </a:r>
            <a:r>
              <a:rPr sz="800" spc="-25" dirty="0">
                <a:solidFill>
                  <a:srgbClr val="007FAC"/>
                </a:solidFill>
                <a:cs typeface="Calibri"/>
                <a:hlinkClick r:id="rId21"/>
              </a:rPr>
              <a:t>.</a:t>
            </a:r>
            <a:r>
              <a:rPr sz="800" spc="75" dirty="0">
                <a:solidFill>
                  <a:srgbClr val="007FAC"/>
                </a:solidFill>
                <a:cs typeface="Calibri"/>
                <a:hlinkClick r:id="rId21"/>
              </a:rPr>
              <a:t> </a:t>
            </a:r>
            <a:r>
              <a:rPr sz="800" spc="-10" dirty="0">
                <a:solidFill>
                  <a:srgbClr val="007FAC"/>
                </a:solidFill>
                <a:cs typeface="Calibri"/>
                <a:hlinkClick r:id="rId21"/>
              </a:rPr>
              <a:t>2019;3:CD010778</a:t>
            </a:r>
            <a:r>
              <a:rPr sz="800" spc="-10" dirty="0">
                <a:solidFill>
                  <a:prstClr val="black"/>
                </a:solidFill>
                <a:cs typeface="Calibri"/>
              </a:rPr>
              <a:t>.</a:t>
            </a:r>
            <a:endParaRPr sz="800">
              <a:solidFill>
                <a:prstClr val="black"/>
              </a:solidFill>
              <a:cs typeface="Calibri"/>
            </a:endParaRPr>
          </a:p>
          <a:p>
            <a:pPr marL="250190" marR="5080" indent="-180975" algn="just">
              <a:lnSpc>
                <a:spcPts val="1000"/>
              </a:lnSpc>
              <a:spcBef>
                <a:spcPts val="35"/>
              </a:spcBef>
              <a:buFont typeface="Calibri"/>
              <a:buAutoNum type="arabicPeriod" startAt="79"/>
              <a:tabLst>
                <a:tab pos="250825" algn="l"/>
              </a:tabLst>
            </a:pPr>
            <a:r>
              <a:rPr sz="800" spc="-10" dirty="0">
                <a:solidFill>
                  <a:srgbClr val="007FAC"/>
                </a:solidFill>
                <a:cs typeface="Calibri"/>
                <a:hlinkClick r:id="rId22"/>
              </a:rPr>
              <a:t>Omlor </a:t>
            </a:r>
            <a:r>
              <a:rPr sz="800" spc="-40" dirty="0">
                <a:solidFill>
                  <a:srgbClr val="007FAC"/>
                </a:solidFill>
                <a:cs typeface="Calibri"/>
                <a:hlinkClick r:id="rId22"/>
              </a:rPr>
              <a:t>GW, </a:t>
            </a:r>
            <a:r>
              <a:rPr sz="800" spc="-10" dirty="0">
                <a:solidFill>
                  <a:srgbClr val="007FAC"/>
                </a:solidFill>
                <a:cs typeface="Calibri"/>
                <a:hlinkClick r:id="rId22"/>
              </a:rPr>
              <a:t>Lohnherr </a:t>
            </a:r>
            <a:r>
              <a:rPr sz="800" spc="-40" dirty="0">
                <a:solidFill>
                  <a:srgbClr val="007FAC"/>
                </a:solidFill>
                <a:cs typeface="Calibri"/>
                <a:hlinkClick r:id="rId22"/>
              </a:rPr>
              <a:t>V, </a:t>
            </a:r>
            <a:r>
              <a:rPr sz="800" spc="-10" dirty="0">
                <a:solidFill>
                  <a:srgbClr val="007FAC"/>
                </a:solidFill>
                <a:cs typeface="Calibri"/>
                <a:hlinkClick r:id="rId22"/>
              </a:rPr>
              <a:t>Lange J, et </a:t>
            </a:r>
            <a:r>
              <a:rPr sz="800" spc="-5" dirty="0">
                <a:solidFill>
                  <a:srgbClr val="007FAC"/>
                </a:solidFill>
                <a:cs typeface="Calibri"/>
                <a:hlinkClick r:id="rId22"/>
              </a:rPr>
              <a:t>al. </a:t>
            </a:r>
            <a:r>
              <a:rPr sz="800" spc="-10" dirty="0">
                <a:solidFill>
                  <a:srgbClr val="007FAC"/>
                </a:solidFill>
                <a:cs typeface="Calibri"/>
                <a:hlinkClick r:id="rId22"/>
              </a:rPr>
              <a:t>Outcome of conservative and </a:t>
            </a:r>
            <a:r>
              <a:rPr sz="800" spc="-5" dirty="0">
                <a:solidFill>
                  <a:srgbClr val="007FAC"/>
                </a:solidFill>
                <a:cs typeface="Calibri"/>
              </a:rPr>
              <a:t> </a:t>
            </a:r>
            <a:r>
              <a:rPr sz="800" spc="-10" dirty="0">
                <a:solidFill>
                  <a:srgbClr val="007FAC"/>
                </a:solidFill>
                <a:cs typeface="Calibri"/>
                <a:hlinkClick r:id="rId22"/>
              </a:rPr>
              <a:t>surgical</a:t>
            </a:r>
            <a:r>
              <a:rPr sz="800" spc="70" dirty="0">
                <a:solidFill>
                  <a:srgbClr val="007FAC"/>
                </a:solidFill>
                <a:cs typeface="Calibri"/>
                <a:hlinkClick r:id="rId22"/>
              </a:rPr>
              <a:t> </a:t>
            </a:r>
            <a:r>
              <a:rPr sz="800" spc="-10" dirty="0">
                <a:solidFill>
                  <a:srgbClr val="007FAC"/>
                </a:solidFill>
                <a:cs typeface="Calibri"/>
                <a:hlinkClick r:id="rId22"/>
              </a:rPr>
              <a:t>treatment</a:t>
            </a:r>
            <a:r>
              <a:rPr sz="800" spc="65" dirty="0">
                <a:solidFill>
                  <a:srgbClr val="007FAC"/>
                </a:solidFill>
                <a:cs typeface="Calibri"/>
                <a:hlinkClick r:id="rId22"/>
              </a:rPr>
              <a:t> </a:t>
            </a:r>
            <a:r>
              <a:rPr sz="800" spc="-10" dirty="0">
                <a:solidFill>
                  <a:srgbClr val="007FAC"/>
                </a:solidFill>
                <a:cs typeface="Calibri"/>
                <a:hlinkClick r:id="rId22"/>
              </a:rPr>
              <a:t>of</a:t>
            </a:r>
            <a:r>
              <a:rPr sz="800" spc="50" dirty="0">
                <a:solidFill>
                  <a:srgbClr val="007FAC"/>
                </a:solidFill>
                <a:cs typeface="Calibri"/>
                <a:hlinkClick r:id="rId22"/>
              </a:rPr>
              <a:t> </a:t>
            </a:r>
            <a:r>
              <a:rPr sz="800" spc="-10" dirty="0">
                <a:solidFill>
                  <a:srgbClr val="007FAC"/>
                </a:solidFill>
                <a:cs typeface="Calibri"/>
                <a:hlinkClick r:id="rId22"/>
              </a:rPr>
              <a:t>enchondromas</a:t>
            </a:r>
            <a:r>
              <a:rPr sz="800" spc="65" dirty="0">
                <a:solidFill>
                  <a:srgbClr val="007FAC"/>
                </a:solidFill>
                <a:cs typeface="Calibri"/>
                <a:hlinkClick r:id="rId22"/>
              </a:rPr>
              <a:t> </a:t>
            </a:r>
            <a:r>
              <a:rPr sz="800" spc="-10" dirty="0">
                <a:solidFill>
                  <a:srgbClr val="007FAC"/>
                </a:solidFill>
                <a:cs typeface="Calibri"/>
                <a:hlinkClick r:id="rId22"/>
              </a:rPr>
              <a:t>and</a:t>
            </a:r>
            <a:r>
              <a:rPr sz="800" spc="65" dirty="0">
                <a:solidFill>
                  <a:srgbClr val="007FAC"/>
                </a:solidFill>
                <a:cs typeface="Calibri"/>
                <a:hlinkClick r:id="rId22"/>
              </a:rPr>
              <a:t> </a:t>
            </a:r>
            <a:r>
              <a:rPr sz="800" spc="-10" dirty="0">
                <a:solidFill>
                  <a:srgbClr val="007FAC"/>
                </a:solidFill>
                <a:cs typeface="Calibri"/>
                <a:hlinkClick r:id="rId22"/>
              </a:rPr>
              <a:t>atypical</a:t>
            </a:r>
            <a:r>
              <a:rPr sz="800" spc="65" dirty="0">
                <a:solidFill>
                  <a:srgbClr val="007FAC"/>
                </a:solidFill>
                <a:cs typeface="Calibri"/>
                <a:hlinkClick r:id="rId22"/>
              </a:rPr>
              <a:t> </a:t>
            </a:r>
            <a:r>
              <a:rPr sz="800" spc="-10" dirty="0">
                <a:solidFill>
                  <a:srgbClr val="007FAC"/>
                </a:solidFill>
                <a:cs typeface="Calibri"/>
                <a:hlinkClick r:id="rId22"/>
              </a:rPr>
              <a:t>cartilaginous</a:t>
            </a:r>
            <a:endParaRPr sz="800">
              <a:solidFill>
                <a:prstClr val="black"/>
              </a:solidFill>
              <a:cs typeface="Calibri"/>
            </a:endParaRPr>
          </a:p>
          <a:p>
            <a:endParaRPr sz="800">
              <a:solidFill>
                <a:prstClr val="black"/>
              </a:solidFill>
              <a:cs typeface="Calibri"/>
            </a:endParaRPr>
          </a:p>
          <a:p>
            <a:pPr marL="12700">
              <a:spcBef>
                <a:spcPts val="525"/>
              </a:spcBef>
              <a:tabLst>
                <a:tab pos="478790" algn="l"/>
              </a:tabLst>
            </a:pPr>
            <a:r>
              <a:rPr sz="900" spc="-10" dirty="0">
                <a:solidFill>
                  <a:prstClr val="black"/>
                </a:solidFill>
                <a:latin typeface="Arial MT"/>
                <a:cs typeface="Arial MT"/>
              </a:rPr>
              <a:t>1536	</a:t>
            </a:r>
            <a:r>
              <a:rPr sz="900" spc="-50" dirty="0">
                <a:solidFill>
                  <a:srgbClr val="007FAC"/>
                </a:solidFill>
                <a:latin typeface="Arial MT"/>
                <a:cs typeface="Arial MT"/>
              </a:rPr>
              <a:t>https://doi.org/</a:t>
            </a:r>
            <a:r>
              <a:rPr sz="900" spc="-50" dirty="0">
                <a:solidFill>
                  <a:srgbClr val="007FAC"/>
                </a:solidFill>
                <a:latin typeface="Arial MT"/>
                <a:cs typeface="Arial MT"/>
                <a:hlinkClick r:id="rId23"/>
              </a:rPr>
              <a:t>10.1016/j.annonc.2021.08.1995</a:t>
            </a:r>
            <a:endParaRPr sz="900">
              <a:solidFill>
                <a:prstClr val="black"/>
              </a:solidFill>
              <a:latin typeface="Arial MT"/>
              <a:cs typeface="Arial MT"/>
            </a:endParaRPr>
          </a:p>
        </p:txBody>
      </p:sp>
      <p:sp>
        <p:nvSpPr>
          <p:cNvPr id="3" name="object 3"/>
          <p:cNvSpPr txBox="1"/>
          <p:nvPr/>
        </p:nvSpPr>
        <p:spPr>
          <a:xfrm>
            <a:off x="5155862" y="768037"/>
            <a:ext cx="4005148" cy="8059194"/>
          </a:xfrm>
          <a:prstGeom prst="rect">
            <a:avLst/>
          </a:prstGeom>
        </p:spPr>
        <p:txBody>
          <a:bodyPr vert="horz" wrap="square" lIns="0" tIns="7620" rIns="0" bIns="0" rtlCol="0">
            <a:spAutoFit/>
          </a:bodyPr>
          <a:lstStyle/>
          <a:p>
            <a:pPr marL="250190" marR="5715" algn="just">
              <a:lnSpc>
                <a:spcPct val="103899"/>
              </a:lnSpc>
              <a:spcBef>
                <a:spcPts val="60"/>
              </a:spcBef>
            </a:pPr>
            <a:r>
              <a:rPr sz="800" spc="-10" dirty="0">
                <a:solidFill>
                  <a:srgbClr val="007FAC"/>
                </a:solidFill>
                <a:cs typeface="Calibri"/>
                <a:hlinkClick r:id="rId22"/>
              </a:rPr>
              <a:t>tumors of the </a:t>
            </a:r>
            <a:r>
              <a:rPr sz="800" spc="-5" dirty="0">
                <a:solidFill>
                  <a:srgbClr val="007FAC"/>
                </a:solidFill>
                <a:cs typeface="Calibri"/>
                <a:hlinkClick r:id="rId22"/>
              </a:rPr>
              <a:t>long </a:t>
            </a:r>
            <a:r>
              <a:rPr sz="800" spc="-10" dirty="0">
                <a:solidFill>
                  <a:srgbClr val="007FAC"/>
                </a:solidFill>
                <a:cs typeface="Calibri"/>
                <a:hlinkClick r:id="rId22"/>
              </a:rPr>
              <a:t>bones: retrospective analysis of 228 </a:t>
            </a:r>
            <a:r>
              <a:rPr sz="800" spc="-5" dirty="0">
                <a:solidFill>
                  <a:srgbClr val="007FAC"/>
                </a:solidFill>
                <a:cs typeface="Calibri"/>
                <a:hlinkClick r:id="rId22"/>
              </a:rPr>
              <a:t>patients. </a:t>
            </a:r>
            <a:r>
              <a:rPr sz="800" i="1" spc="-5" dirty="0">
                <a:solidFill>
                  <a:srgbClr val="007FAC"/>
                </a:solidFill>
                <a:cs typeface="Calibri"/>
                <a:hlinkClick r:id="rId22"/>
              </a:rPr>
              <a:t>BMC </a:t>
            </a:r>
            <a:r>
              <a:rPr sz="800" i="1" dirty="0">
                <a:solidFill>
                  <a:srgbClr val="007FAC"/>
                </a:solidFill>
                <a:cs typeface="Calibri"/>
              </a:rPr>
              <a:t> </a:t>
            </a:r>
            <a:r>
              <a:rPr sz="800" i="1" spc="-10" dirty="0">
                <a:solidFill>
                  <a:srgbClr val="007FAC"/>
                </a:solidFill>
                <a:cs typeface="Calibri"/>
                <a:hlinkClick r:id="rId22"/>
              </a:rPr>
              <a:t>Musculoskelet</a:t>
            </a:r>
            <a:r>
              <a:rPr sz="800" i="1" spc="75" dirty="0">
                <a:solidFill>
                  <a:srgbClr val="007FAC"/>
                </a:solidFill>
                <a:cs typeface="Calibri"/>
                <a:hlinkClick r:id="rId22"/>
              </a:rPr>
              <a:t> </a:t>
            </a:r>
            <a:r>
              <a:rPr sz="800" i="1" spc="-5" dirty="0">
                <a:solidFill>
                  <a:srgbClr val="007FAC"/>
                </a:solidFill>
                <a:cs typeface="Calibri"/>
                <a:hlinkClick r:id="rId22"/>
              </a:rPr>
              <a:t>Disord</a:t>
            </a:r>
            <a:r>
              <a:rPr sz="800" spc="-5" dirty="0">
                <a:solidFill>
                  <a:srgbClr val="007FAC"/>
                </a:solidFill>
                <a:cs typeface="Calibri"/>
                <a:hlinkClick r:id="rId22"/>
              </a:rPr>
              <a:t>.</a:t>
            </a:r>
            <a:r>
              <a:rPr sz="800" spc="75" dirty="0">
                <a:solidFill>
                  <a:srgbClr val="007FAC"/>
                </a:solidFill>
                <a:cs typeface="Calibri"/>
                <a:hlinkClick r:id="rId22"/>
              </a:rPr>
              <a:t> </a:t>
            </a:r>
            <a:r>
              <a:rPr sz="800" spc="-10" dirty="0">
                <a:solidFill>
                  <a:srgbClr val="007FAC"/>
                </a:solidFill>
                <a:cs typeface="Calibri"/>
                <a:hlinkClick r:id="rId22"/>
              </a:rPr>
              <a:t>2019;20(1):134</a:t>
            </a:r>
            <a:r>
              <a:rPr sz="800" spc="-10" dirty="0">
                <a:solidFill>
                  <a:prstClr val="black"/>
                </a:solidFill>
                <a:cs typeface="Calibri"/>
              </a:rPr>
              <a:t>.</a:t>
            </a:r>
            <a:endParaRPr sz="800">
              <a:solidFill>
                <a:prstClr val="black"/>
              </a:solidFill>
              <a:cs typeface="Calibri"/>
            </a:endParaRPr>
          </a:p>
          <a:p>
            <a:pPr marL="250190" marR="6350" indent="-180975" algn="just">
              <a:lnSpc>
                <a:spcPct val="103600"/>
              </a:lnSpc>
              <a:buFont typeface="Calibri"/>
              <a:buAutoNum type="arabicPeriod" startAt="81"/>
              <a:tabLst>
                <a:tab pos="250825" algn="l"/>
              </a:tabLst>
            </a:pPr>
            <a:r>
              <a:rPr sz="800" spc="-10" dirty="0">
                <a:solidFill>
                  <a:srgbClr val="007FAC"/>
                </a:solidFill>
                <a:cs typeface="Calibri"/>
                <a:hlinkClick r:id="rId24"/>
              </a:rPr>
              <a:t>Noël G, Feuvret L, Ferrand R, et </a:t>
            </a:r>
            <a:r>
              <a:rPr sz="800" spc="-5" dirty="0">
                <a:solidFill>
                  <a:srgbClr val="007FAC"/>
                </a:solidFill>
                <a:cs typeface="Calibri"/>
                <a:hlinkClick r:id="rId24"/>
              </a:rPr>
              <a:t>al. </a:t>
            </a:r>
            <a:r>
              <a:rPr sz="800" spc="-10" dirty="0">
                <a:solidFill>
                  <a:srgbClr val="007FAC"/>
                </a:solidFill>
                <a:cs typeface="Calibri"/>
                <a:hlinkClick r:id="rId24"/>
              </a:rPr>
              <a:t>Radiotherapeutic factors </a:t>
            </a:r>
            <a:r>
              <a:rPr sz="800" spc="-5" dirty="0">
                <a:solidFill>
                  <a:srgbClr val="007FAC"/>
                </a:solidFill>
                <a:cs typeface="Calibri"/>
                <a:hlinkClick r:id="rId24"/>
              </a:rPr>
              <a:t>in </a:t>
            </a:r>
            <a:r>
              <a:rPr sz="800" spc="-10" dirty="0">
                <a:solidFill>
                  <a:srgbClr val="007FAC"/>
                </a:solidFill>
                <a:cs typeface="Calibri"/>
                <a:hlinkClick r:id="rId24"/>
              </a:rPr>
              <a:t>the </a:t>
            </a:r>
            <a:r>
              <a:rPr sz="800" spc="-5" dirty="0">
                <a:solidFill>
                  <a:srgbClr val="007FAC"/>
                </a:solidFill>
                <a:cs typeface="Calibri"/>
              </a:rPr>
              <a:t> </a:t>
            </a:r>
            <a:r>
              <a:rPr sz="800" spc="-10" dirty="0">
                <a:solidFill>
                  <a:srgbClr val="007FAC"/>
                </a:solidFill>
                <a:cs typeface="Calibri"/>
                <a:hlinkClick r:id="rId24"/>
              </a:rPr>
              <a:t>management</a:t>
            </a:r>
            <a:r>
              <a:rPr sz="800" spc="165" dirty="0">
                <a:solidFill>
                  <a:srgbClr val="007FAC"/>
                </a:solidFill>
                <a:cs typeface="Calibri"/>
                <a:hlinkClick r:id="rId24"/>
              </a:rPr>
              <a:t> </a:t>
            </a:r>
            <a:r>
              <a:rPr sz="800" spc="-10" dirty="0">
                <a:solidFill>
                  <a:srgbClr val="007FAC"/>
                </a:solidFill>
                <a:cs typeface="Calibri"/>
                <a:hlinkClick r:id="rId24"/>
              </a:rPr>
              <a:t>of</a:t>
            </a:r>
            <a:r>
              <a:rPr sz="800" spc="-5" dirty="0">
                <a:solidFill>
                  <a:srgbClr val="007FAC"/>
                </a:solidFill>
                <a:cs typeface="Calibri"/>
                <a:hlinkClick r:id="rId24"/>
              </a:rPr>
              <a:t> </a:t>
            </a:r>
            <a:r>
              <a:rPr sz="800" spc="-10" dirty="0">
                <a:solidFill>
                  <a:srgbClr val="007FAC"/>
                </a:solidFill>
                <a:cs typeface="Calibri"/>
                <a:hlinkClick r:id="rId24"/>
              </a:rPr>
              <a:t>cervical-basal</a:t>
            </a:r>
            <a:r>
              <a:rPr sz="800" spc="165" dirty="0">
                <a:solidFill>
                  <a:srgbClr val="007FAC"/>
                </a:solidFill>
                <a:cs typeface="Calibri"/>
                <a:hlinkClick r:id="rId24"/>
              </a:rPr>
              <a:t> </a:t>
            </a:r>
            <a:r>
              <a:rPr sz="800" spc="-10" dirty="0">
                <a:solidFill>
                  <a:srgbClr val="007FAC"/>
                </a:solidFill>
                <a:cs typeface="Calibri"/>
                <a:hlinkClick r:id="rId24"/>
              </a:rPr>
              <a:t>chordomas</a:t>
            </a:r>
            <a:r>
              <a:rPr sz="800" spc="-5" dirty="0">
                <a:solidFill>
                  <a:srgbClr val="007FAC"/>
                </a:solidFill>
                <a:cs typeface="Calibri"/>
                <a:hlinkClick r:id="rId24"/>
              </a:rPr>
              <a:t> </a:t>
            </a:r>
            <a:r>
              <a:rPr sz="800" spc="-10" dirty="0">
                <a:solidFill>
                  <a:srgbClr val="007FAC"/>
                </a:solidFill>
                <a:cs typeface="Calibri"/>
                <a:hlinkClick r:id="rId24"/>
              </a:rPr>
              <a:t>and</a:t>
            </a:r>
            <a:r>
              <a:rPr sz="800" spc="165" dirty="0">
                <a:solidFill>
                  <a:srgbClr val="007FAC"/>
                </a:solidFill>
                <a:cs typeface="Calibri"/>
                <a:hlinkClick r:id="rId24"/>
              </a:rPr>
              <a:t> </a:t>
            </a:r>
            <a:r>
              <a:rPr sz="800" spc="-10" dirty="0">
                <a:solidFill>
                  <a:srgbClr val="007FAC"/>
                </a:solidFill>
                <a:cs typeface="Calibri"/>
                <a:hlinkClick r:id="rId24"/>
              </a:rPr>
              <a:t>chondrosarcomas. </a:t>
            </a:r>
            <a:r>
              <a:rPr sz="800" spc="-5" dirty="0">
                <a:solidFill>
                  <a:srgbClr val="007FAC"/>
                </a:solidFill>
                <a:cs typeface="Calibri"/>
              </a:rPr>
              <a:t> </a:t>
            </a:r>
            <a:r>
              <a:rPr sz="800" i="1" spc="-15" dirty="0">
                <a:solidFill>
                  <a:srgbClr val="007FAC"/>
                </a:solidFill>
                <a:cs typeface="Calibri"/>
                <a:hlinkClick r:id="rId24"/>
              </a:rPr>
              <a:t>Neurosurgery</a:t>
            </a:r>
            <a:r>
              <a:rPr sz="800" spc="-15" dirty="0">
                <a:solidFill>
                  <a:srgbClr val="007FAC"/>
                </a:solidFill>
                <a:cs typeface="Calibri"/>
                <a:hlinkClick r:id="rId24"/>
              </a:rPr>
              <a:t>.</a:t>
            </a:r>
            <a:r>
              <a:rPr sz="800" spc="80" dirty="0">
                <a:solidFill>
                  <a:srgbClr val="007FAC"/>
                </a:solidFill>
                <a:cs typeface="Calibri"/>
                <a:hlinkClick r:id="rId24"/>
              </a:rPr>
              <a:t> </a:t>
            </a:r>
            <a:r>
              <a:rPr sz="800" spc="-10" dirty="0">
                <a:solidFill>
                  <a:srgbClr val="007FAC"/>
                </a:solidFill>
                <a:cs typeface="Calibri"/>
                <a:hlinkClick r:id="rId24"/>
              </a:rPr>
              <a:t>2004;55(6):1252-1260.</a:t>
            </a:r>
            <a:r>
              <a:rPr sz="800" spc="75" dirty="0">
                <a:solidFill>
                  <a:srgbClr val="007FAC"/>
                </a:solidFill>
                <a:cs typeface="Calibri"/>
                <a:hlinkClick r:id="rId24"/>
              </a:rPr>
              <a:t> </a:t>
            </a:r>
            <a:r>
              <a:rPr sz="800" spc="-10" dirty="0">
                <a:solidFill>
                  <a:srgbClr val="007FAC"/>
                </a:solidFill>
                <a:cs typeface="Calibri"/>
                <a:hlinkClick r:id="rId24"/>
              </a:rPr>
              <a:t>discussion</a:t>
            </a:r>
            <a:r>
              <a:rPr sz="800" spc="80" dirty="0">
                <a:solidFill>
                  <a:srgbClr val="007FAC"/>
                </a:solidFill>
                <a:cs typeface="Calibri"/>
                <a:hlinkClick r:id="rId24"/>
              </a:rPr>
              <a:t> </a:t>
            </a:r>
            <a:r>
              <a:rPr sz="800" spc="-10" dirty="0">
                <a:solidFill>
                  <a:srgbClr val="007FAC"/>
                </a:solidFill>
                <a:cs typeface="Calibri"/>
                <a:hlinkClick r:id="rId24"/>
              </a:rPr>
              <a:t>1260-1252</a:t>
            </a:r>
            <a:r>
              <a:rPr sz="800" spc="-10" dirty="0">
                <a:solidFill>
                  <a:prstClr val="black"/>
                </a:solidFill>
                <a:cs typeface="Calibri"/>
              </a:rPr>
              <a:t>.</a:t>
            </a:r>
            <a:endParaRPr sz="800">
              <a:solidFill>
                <a:prstClr val="black"/>
              </a:solidFill>
              <a:cs typeface="Calibri"/>
            </a:endParaRPr>
          </a:p>
          <a:p>
            <a:pPr marL="250190" marR="5715" indent="-180975" algn="just">
              <a:lnSpc>
                <a:spcPct val="103699"/>
              </a:lnSpc>
              <a:spcBef>
                <a:spcPts val="5"/>
              </a:spcBef>
              <a:buFont typeface="Calibri"/>
              <a:buAutoNum type="arabicPeriod" startAt="81"/>
              <a:tabLst>
                <a:tab pos="250825" algn="l"/>
              </a:tabLst>
            </a:pPr>
            <a:r>
              <a:rPr sz="800" spc="-15" dirty="0">
                <a:solidFill>
                  <a:srgbClr val="007FAC"/>
                </a:solidFill>
                <a:cs typeface="Calibri"/>
                <a:hlinkClick r:id="rId25"/>
              </a:rPr>
              <a:t>Frezza</a:t>
            </a:r>
            <a:r>
              <a:rPr sz="800" spc="-10" dirty="0">
                <a:solidFill>
                  <a:srgbClr val="007FAC"/>
                </a:solidFill>
                <a:cs typeface="Calibri"/>
                <a:hlinkClick r:id="rId25"/>
              </a:rPr>
              <a:t> AM,</a:t>
            </a:r>
            <a:r>
              <a:rPr sz="800" spc="165" dirty="0">
                <a:solidFill>
                  <a:srgbClr val="007FAC"/>
                </a:solidFill>
                <a:cs typeface="Calibri"/>
                <a:hlinkClick r:id="rId25"/>
              </a:rPr>
              <a:t> </a:t>
            </a:r>
            <a:r>
              <a:rPr sz="800" spc="-10" dirty="0">
                <a:solidFill>
                  <a:srgbClr val="007FAC"/>
                </a:solidFill>
                <a:cs typeface="Calibri"/>
                <a:hlinkClick r:id="rId25"/>
              </a:rPr>
              <a:t>Cesari</a:t>
            </a:r>
            <a:r>
              <a:rPr sz="800" spc="165" dirty="0">
                <a:solidFill>
                  <a:srgbClr val="007FAC"/>
                </a:solidFill>
                <a:cs typeface="Calibri"/>
                <a:hlinkClick r:id="rId25"/>
              </a:rPr>
              <a:t> </a:t>
            </a:r>
            <a:r>
              <a:rPr sz="800" spc="-10" dirty="0">
                <a:solidFill>
                  <a:srgbClr val="007FAC"/>
                </a:solidFill>
                <a:cs typeface="Calibri"/>
                <a:hlinkClick r:id="rId25"/>
              </a:rPr>
              <a:t>M,</a:t>
            </a:r>
            <a:r>
              <a:rPr sz="800" spc="-5" dirty="0">
                <a:solidFill>
                  <a:srgbClr val="007FAC"/>
                </a:solidFill>
                <a:cs typeface="Calibri"/>
                <a:hlinkClick r:id="rId25"/>
              </a:rPr>
              <a:t> </a:t>
            </a:r>
            <a:r>
              <a:rPr sz="800" spc="-10" dirty="0">
                <a:solidFill>
                  <a:srgbClr val="007FAC"/>
                </a:solidFill>
                <a:cs typeface="Calibri"/>
                <a:hlinkClick r:id="rId25"/>
              </a:rPr>
              <a:t>Baumhoer</a:t>
            </a:r>
            <a:r>
              <a:rPr sz="800" spc="-5" dirty="0">
                <a:solidFill>
                  <a:srgbClr val="007FAC"/>
                </a:solidFill>
                <a:cs typeface="Calibri"/>
                <a:hlinkClick r:id="rId25"/>
              </a:rPr>
              <a:t> </a:t>
            </a:r>
            <a:r>
              <a:rPr sz="800" spc="-10" dirty="0">
                <a:solidFill>
                  <a:srgbClr val="007FAC"/>
                </a:solidFill>
                <a:cs typeface="Calibri"/>
                <a:hlinkClick r:id="rId25"/>
              </a:rPr>
              <a:t>D,</a:t>
            </a:r>
            <a:r>
              <a:rPr sz="800" spc="165" dirty="0">
                <a:solidFill>
                  <a:srgbClr val="007FAC"/>
                </a:solidFill>
                <a:cs typeface="Calibri"/>
                <a:hlinkClick r:id="rId25"/>
              </a:rPr>
              <a:t> </a:t>
            </a:r>
            <a:r>
              <a:rPr sz="800" spc="-10" dirty="0">
                <a:solidFill>
                  <a:srgbClr val="007FAC"/>
                </a:solidFill>
                <a:cs typeface="Calibri"/>
                <a:hlinkClick r:id="rId25"/>
              </a:rPr>
              <a:t>et</a:t>
            </a:r>
            <a:r>
              <a:rPr sz="800" spc="-5" dirty="0">
                <a:solidFill>
                  <a:srgbClr val="007FAC"/>
                </a:solidFill>
                <a:cs typeface="Calibri"/>
                <a:hlinkClick r:id="rId25"/>
              </a:rPr>
              <a:t> al.</a:t>
            </a:r>
            <a:r>
              <a:rPr sz="800" dirty="0">
                <a:solidFill>
                  <a:srgbClr val="007FAC"/>
                </a:solidFill>
                <a:cs typeface="Calibri"/>
                <a:hlinkClick r:id="rId25"/>
              </a:rPr>
              <a:t> </a:t>
            </a:r>
            <a:r>
              <a:rPr sz="800" spc="-10" dirty="0">
                <a:solidFill>
                  <a:srgbClr val="007FAC"/>
                </a:solidFill>
                <a:cs typeface="Calibri"/>
                <a:hlinkClick r:id="rId25"/>
              </a:rPr>
              <a:t>Mesenchymal</a:t>
            </a:r>
            <a:r>
              <a:rPr sz="800" spc="165" dirty="0">
                <a:solidFill>
                  <a:srgbClr val="007FAC"/>
                </a:solidFill>
                <a:cs typeface="Calibri"/>
                <a:hlinkClick r:id="rId25"/>
              </a:rPr>
              <a:t> </a:t>
            </a:r>
            <a:r>
              <a:rPr sz="800" spc="-10" dirty="0">
                <a:solidFill>
                  <a:srgbClr val="007FAC"/>
                </a:solidFill>
                <a:cs typeface="Calibri"/>
                <a:hlinkClick r:id="rId25"/>
              </a:rPr>
              <a:t>chon- </a:t>
            </a:r>
            <a:r>
              <a:rPr sz="800" spc="-5" dirty="0">
                <a:solidFill>
                  <a:srgbClr val="007FAC"/>
                </a:solidFill>
                <a:cs typeface="Calibri"/>
              </a:rPr>
              <a:t> </a:t>
            </a:r>
            <a:r>
              <a:rPr sz="800" spc="-10" dirty="0">
                <a:solidFill>
                  <a:srgbClr val="007FAC"/>
                </a:solidFill>
                <a:cs typeface="Calibri"/>
                <a:hlinkClick r:id="rId25"/>
              </a:rPr>
              <a:t>drosarcoma: prognostic factors and outcome </a:t>
            </a:r>
            <a:r>
              <a:rPr sz="800" spc="-5" dirty="0">
                <a:solidFill>
                  <a:srgbClr val="007FAC"/>
                </a:solidFill>
                <a:cs typeface="Calibri"/>
                <a:hlinkClick r:id="rId25"/>
              </a:rPr>
              <a:t>in </a:t>
            </a:r>
            <a:r>
              <a:rPr sz="800" spc="-10" dirty="0">
                <a:solidFill>
                  <a:srgbClr val="007FAC"/>
                </a:solidFill>
                <a:cs typeface="Calibri"/>
                <a:hlinkClick r:id="rId25"/>
              </a:rPr>
              <a:t>113 </a:t>
            </a:r>
            <a:r>
              <a:rPr sz="800" spc="-5" dirty="0">
                <a:solidFill>
                  <a:srgbClr val="007FAC"/>
                </a:solidFill>
                <a:cs typeface="Calibri"/>
                <a:hlinkClick r:id="rId25"/>
              </a:rPr>
              <a:t>patients. </a:t>
            </a:r>
            <a:r>
              <a:rPr sz="800" spc="-10" dirty="0">
                <a:solidFill>
                  <a:srgbClr val="007FAC"/>
                </a:solidFill>
                <a:cs typeface="Calibri"/>
                <a:hlinkClick r:id="rId25"/>
              </a:rPr>
              <a:t>A Eu- </a:t>
            </a:r>
            <a:r>
              <a:rPr sz="800" spc="-5" dirty="0">
                <a:solidFill>
                  <a:srgbClr val="007FAC"/>
                </a:solidFill>
                <a:cs typeface="Calibri"/>
              </a:rPr>
              <a:t> </a:t>
            </a:r>
            <a:r>
              <a:rPr sz="800" spc="-10" dirty="0">
                <a:solidFill>
                  <a:srgbClr val="007FAC"/>
                </a:solidFill>
                <a:cs typeface="Calibri"/>
                <a:hlinkClick r:id="rId25"/>
              </a:rPr>
              <a:t>ropean</a:t>
            </a:r>
            <a:r>
              <a:rPr sz="800" spc="165" dirty="0">
                <a:solidFill>
                  <a:srgbClr val="007FAC"/>
                </a:solidFill>
                <a:cs typeface="Calibri"/>
                <a:hlinkClick r:id="rId25"/>
              </a:rPr>
              <a:t> </a:t>
            </a:r>
            <a:r>
              <a:rPr sz="800" spc="-10" dirty="0">
                <a:solidFill>
                  <a:srgbClr val="007FAC"/>
                </a:solidFill>
                <a:cs typeface="Calibri"/>
                <a:hlinkClick r:id="rId25"/>
              </a:rPr>
              <a:t>Musculoskeletal</a:t>
            </a:r>
            <a:r>
              <a:rPr sz="800" spc="165" dirty="0">
                <a:solidFill>
                  <a:srgbClr val="007FAC"/>
                </a:solidFill>
                <a:cs typeface="Calibri"/>
                <a:hlinkClick r:id="rId25"/>
              </a:rPr>
              <a:t> </a:t>
            </a:r>
            <a:r>
              <a:rPr sz="800" spc="-10" dirty="0">
                <a:solidFill>
                  <a:srgbClr val="007FAC"/>
                </a:solidFill>
                <a:cs typeface="Calibri"/>
                <a:hlinkClick r:id="rId25"/>
              </a:rPr>
              <a:t>Oncology</a:t>
            </a:r>
            <a:r>
              <a:rPr sz="800" spc="165" dirty="0">
                <a:solidFill>
                  <a:srgbClr val="007FAC"/>
                </a:solidFill>
                <a:cs typeface="Calibri"/>
                <a:hlinkClick r:id="rId25"/>
              </a:rPr>
              <a:t> </a:t>
            </a:r>
            <a:r>
              <a:rPr sz="800" spc="-5" dirty="0">
                <a:solidFill>
                  <a:srgbClr val="007FAC"/>
                </a:solidFill>
                <a:cs typeface="Calibri"/>
                <a:hlinkClick r:id="rId25"/>
              </a:rPr>
              <a:t>Society</a:t>
            </a:r>
            <a:r>
              <a:rPr sz="800" dirty="0">
                <a:solidFill>
                  <a:srgbClr val="007FAC"/>
                </a:solidFill>
                <a:cs typeface="Calibri"/>
                <a:hlinkClick r:id="rId25"/>
              </a:rPr>
              <a:t> </a:t>
            </a:r>
            <a:r>
              <a:rPr sz="800" spc="-20" dirty="0">
                <a:solidFill>
                  <a:srgbClr val="007FAC"/>
                </a:solidFill>
                <a:cs typeface="Calibri"/>
                <a:hlinkClick r:id="rId25"/>
              </a:rPr>
              <a:t>study.</a:t>
            </a:r>
            <a:r>
              <a:rPr sz="800" spc="-15" dirty="0">
                <a:solidFill>
                  <a:srgbClr val="007FAC"/>
                </a:solidFill>
                <a:cs typeface="Calibri"/>
                <a:hlinkClick r:id="rId25"/>
              </a:rPr>
              <a:t> </a:t>
            </a:r>
            <a:r>
              <a:rPr sz="800" i="1" spc="-10" dirty="0">
                <a:solidFill>
                  <a:srgbClr val="007FAC"/>
                </a:solidFill>
                <a:cs typeface="Calibri"/>
                <a:hlinkClick r:id="rId25"/>
              </a:rPr>
              <a:t>Eur</a:t>
            </a:r>
            <a:r>
              <a:rPr sz="800" i="1" spc="165" dirty="0">
                <a:solidFill>
                  <a:srgbClr val="007FAC"/>
                </a:solidFill>
                <a:cs typeface="Calibri"/>
                <a:hlinkClick r:id="rId25"/>
              </a:rPr>
              <a:t> </a:t>
            </a:r>
            <a:r>
              <a:rPr sz="800" i="1" spc="-10" dirty="0">
                <a:solidFill>
                  <a:srgbClr val="007FAC"/>
                </a:solidFill>
                <a:cs typeface="Calibri"/>
                <a:hlinkClick r:id="rId25"/>
              </a:rPr>
              <a:t>J</a:t>
            </a:r>
            <a:r>
              <a:rPr sz="800" i="1" spc="165" dirty="0">
                <a:solidFill>
                  <a:srgbClr val="007FAC"/>
                </a:solidFill>
                <a:cs typeface="Calibri"/>
                <a:hlinkClick r:id="rId25"/>
              </a:rPr>
              <a:t> </a:t>
            </a:r>
            <a:r>
              <a:rPr sz="800" i="1" spc="-20" dirty="0">
                <a:solidFill>
                  <a:srgbClr val="007FAC"/>
                </a:solidFill>
                <a:cs typeface="Calibri"/>
                <a:hlinkClick r:id="rId25"/>
              </a:rPr>
              <a:t>Cancer</a:t>
            </a:r>
            <a:r>
              <a:rPr sz="800" spc="-20" dirty="0">
                <a:solidFill>
                  <a:srgbClr val="007FAC"/>
                </a:solidFill>
                <a:cs typeface="Calibri"/>
                <a:hlinkClick r:id="rId25"/>
              </a:rPr>
              <a:t>. </a:t>
            </a:r>
            <a:r>
              <a:rPr sz="800" spc="-15" dirty="0">
                <a:solidFill>
                  <a:srgbClr val="007FAC"/>
                </a:solidFill>
                <a:cs typeface="Calibri"/>
              </a:rPr>
              <a:t> </a:t>
            </a:r>
            <a:r>
              <a:rPr sz="800" spc="-10" dirty="0">
                <a:solidFill>
                  <a:srgbClr val="007FAC"/>
                </a:solidFill>
                <a:cs typeface="Calibri"/>
                <a:hlinkClick r:id="rId25"/>
              </a:rPr>
              <a:t>2015;51(3):374-381</a:t>
            </a:r>
            <a:r>
              <a:rPr sz="800" spc="-10" dirty="0">
                <a:solidFill>
                  <a:prstClr val="black"/>
                </a:solidFill>
                <a:cs typeface="Calibri"/>
              </a:rPr>
              <a:t>.</a:t>
            </a:r>
            <a:endParaRPr sz="800">
              <a:solidFill>
                <a:prstClr val="black"/>
              </a:solidFill>
              <a:cs typeface="Calibri"/>
            </a:endParaRPr>
          </a:p>
          <a:p>
            <a:pPr marL="250190" marR="5715" indent="-180975" algn="just">
              <a:lnSpc>
                <a:spcPct val="103899"/>
              </a:lnSpc>
              <a:buFont typeface="Calibri"/>
              <a:buAutoNum type="arabicPeriod" startAt="81"/>
              <a:tabLst>
                <a:tab pos="250825" algn="l"/>
              </a:tabLst>
            </a:pPr>
            <a:r>
              <a:rPr sz="800" spc="-10" dirty="0">
                <a:solidFill>
                  <a:srgbClr val="007FAC"/>
                </a:solidFill>
                <a:cs typeface="Calibri"/>
                <a:hlinkClick r:id="rId26"/>
              </a:rPr>
              <a:t>Italiano A, </a:t>
            </a:r>
            <a:r>
              <a:rPr sz="800" spc="-5" dirty="0">
                <a:solidFill>
                  <a:srgbClr val="007FAC"/>
                </a:solidFill>
                <a:cs typeface="Calibri"/>
                <a:hlinkClick r:id="rId26"/>
              </a:rPr>
              <a:t>Mir </a:t>
            </a:r>
            <a:r>
              <a:rPr sz="800" spc="-10" dirty="0">
                <a:solidFill>
                  <a:srgbClr val="007FAC"/>
                </a:solidFill>
                <a:cs typeface="Calibri"/>
                <a:hlinkClick r:id="rId26"/>
              </a:rPr>
              <a:t>O, </a:t>
            </a:r>
            <a:r>
              <a:rPr sz="800" spc="-25" dirty="0">
                <a:solidFill>
                  <a:srgbClr val="007FAC"/>
                </a:solidFill>
                <a:cs typeface="Calibri"/>
                <a:hlinkClick r:id="rId26"/>
              </a:rPr>
              <a:t>Ciof</a:t>
            </a:r>
            <a:r>
              <a:rPr sz="800" spc="-25" dirty="0">
                <a:solidFill>
                  <a:srgbClr val="007FAC"/>
                </a:solidFill>
                <a:latin typeface="Lucida Sans Unicode"/>
                <a:cs typeface="Lucida Sans Unicode"/>
                <a:hlinkClick r:id="rId26"/>
              </a:rPr>
              <a:t>fi </a:t>
            </a:r>
            <a:r>
              <a:rPr sz="800" spc="-10" dirty="0">
                <a:solidFill>
                  <a:srgbClr val="007FAC"/>
                </a:solidFill>
                <a:cs typeface="Calibri"/>
                <a:hlinkClick r:id="rId26"/>
              </a:rPr>
              <a:t>A, et </a:t>
            </a:r>
            <a:r>
              <a:rPr sz="800" spc="-5" dirty="0">
                <a:solidFill>
                  <a:srgbClr val="007FAC"/>
                </a:solidFill>
                <a:cs typeface="Calibri"/>
                <a:hlinkClick r:id="rId26"/>
              </a:rPr>
              <a:t>al. </a:t>
            </a:r>
            <a:r>
              <a:rPr sz="800" spc="-10" dirty="0">
                <a:solidFill>
                  <a:srgbClr val="007FAC"/>
                </a:solidFill>
                <a:cs typeface="Calibri"/>
                <a:hlinkClick r:id="rId26"/>
              </a:rPr>
              <a:t>Advanced chondrosarcomas: role of </a:t>
            </a:r>
            <a:r>
              <a:rPr sz="800" spc="-5" dirty="0">
                <a:solidFill>
                  <a:srgbClr val="007FAC"/>
                </a:solidFill>
                <a:cs typeface="Calibri"/>
              </a:rPr>
              <a:t> </a:t>
            </a:r>
            <a:r>
              <a:rPr sz="800" spc="-10" dirty="0">
                <a:solidFill>
                  <a:srgbClr val="007FAC"/>
                </a:solidFill>
                <a:cs typeface="Calibri"/>
                <a:hlinkClick r:id="rId26"/>
              </a:rPr>
              <a:t>chemotherapy</a:t>
            </a:r>
            <a:r>
              <a:rPr sz="800" spc="70" dirty="0">
                <a:solidFill>
                  <a:srgbClr val="007FAC"/>
                </a:solidFill>
                <a:cs typeface="Calibri"/>
                <a:hlinkClick r:id="rId26"/>
              </a:rPr>
              <a:t> </a:t>
            </a:r>
            <a:r>
              <a:rPr sz="800" spc="-10" dirty="0">
                <a:solidFill>
                  <a:srgbClr val="007FAC"/>
                </a:solidFill>
                <a:cs typeface="Calibri"/>
                <a:hlinkClick r:id="rId26"/>
              </a:rPr>
              <a:t>and</a:t>
            </a:r>
            <a:r>
              <a:rPr sz="800" spc="80" dirty="0">
                <a:solidFill>
                  <a:srgbClr val="007FAC"/>
                </a:solidFill>
                <a:cs typeface="Calibri"/>
                <a:hlinkClick r:id="rId26"/>
              </a:rPr>
              <a:t> </a:t>
            </a:r>
            <a:r>
              <a:rPr sz="800" spc="-5" dirty="0">
                <a:solidFill>
                  <a:srgbClr val="007FAC"/>
                </a:solidFill>
                <a:cs typeface="Calibri"/>
                <a:hlinkClick r:id="rId26"/>
              </a:rPr>
              <a:t>survival.</a:t>
            </a:r>
            <a:r>
              <a:rPr sz="800" spc="75" dirty="0">
                <a:solidFill>
                  <a:srgbClr val="007FAC"/>
                </a:solidFill>
                <a:cs typeface="Calibri"/>
                <a:hlinkClick r:id="rId26"/>
              </a:rPr>
              <a:t> </a:t>
            </a:r>
            <a:r>
              <a:rPr sz="800" i="1" spc="-10" dirty="0">
                <a:solidFill>
                  <a:srgbClr val="007FAC"/>
                </a:solidFill>
                <a:cs typeface="Calibri"/>
                <a:hlinkClick r:id="rId26"/>
              </a:rPr>
              <a:t>Ann</a:t>
            </a:r>
            <a:r>
              <a:rPr sz="800" i="1" spc="85" dirty="0">
                <a:solidFill>
                  <a:srgbClr val="007FAC"/>
                </a:solidFill>
                <a:cs typeface="Calibri"/>
                <a:hlinkClick r:id="rId26"/>
              </a:rPr>
              <a:t> </a:t>
            </a:r>
            <a:r>
              <a:rPr sz="800" i="1" spc="-10" dirty="0">
                <a:solidFill>
                  <a:srgbClr val="007FAC"/>
                </a:solidFill>
                <a:cs typeface="Calibri"/>
                <a:hlinkClick r:id="rId26"/>
              </a:rPr>
              <a:t>Oncol</a:t>
            </a:r>
            <a:r>
              <a:rPr sz="800" spc="-10" dirty="0">
                <a:solidFill>
                  <a:srgbClr val="007FAC"/>
                </a:solidFill>
                <a:cs typeface="Calibri"/>
                <a:hlinkClick r:id="rId26"/>
              </a:rPr>
              <a:t>.</a:t>
            </a:r>
            <a:r>
              <a:rPr sz="800" spc="80" dirty="0">
                <a:solidFill>
                  <a:srgbClr val="007FAC"/>
                </a:solidFill>
                <a:cs typeface="Calibri"/>
                <a:hlinkClick r:id="rId26"/>
              </a:rPr>
              <a:t> </a:t>
            </a:r>
            <a:r>
              <a:rPr sz="800" spc="-10" dirty="0">
                <a:solidFill>
                  <a:srgbClr val="007FAC"/>
                </a:solidFill>
                <a:cs typeface="Calibri"/>
                <a:hlinkClick r:id="rId26"/>
              </a:rPr>
              <a:t>2013;24(11):2916-2922</a:t>
            </a:r>
            <a:r>
              <a:rPr sz="800" spc="-10" dirty="0">
                <a:solidFill>
                  <a:prstClr val="black"/>
                </a:solidFill>
                <a:cs typeface="Calibri"/>
              </a:rPr>
              <a:t>.</a:t>
            </a:r>
            <a:endParaRPr sz="800">
              <a:solidFill>
                <a:prstClr val="black"/>
              </a:solidFill>
              <a:cs typeface="Calibri"/>
            </a:endParaRPr>
          </a:p>
          <a:p>
            <a:pPr marL="250190" marR="5080" indent="-180975" algn="just">
              <a:lnSpc>
                <a:spcPts val="1000"/>
              </a:lnSpc>
              <a:spcBef>
                <a:spcPts val="30"/>
              </a:spcBef>
              <a:buFont typeface="Calibri"/>
              <a:buAutoNum type="arabicPeriod" startAt="81"/>
              <a:tabLst>
                <a:tab pos="250825" algn="l"/>
              </a:tabLst>
            </a:pPr>
            <a:r>
              <a:rPr sz="800" spc="-10" dirty="0">
                <a:solidFill>
                  <a:srgbClr val="007FAC"/>
                </a:solidFill>
                <a:cs typeface="Calibri"/>
                <a:hlinkClick r:id="rId27"/>
              </a:rPr>
              <a:t>Fox E, Patel S, Wathen JK, et </a:t>
            </a:r>
            <a:r>
              <a:rPr sz="800" spc="-5" dirty="0">
                <a:solidFill>
                  <a:srgbClr val="007FAC"/>
                </a:solidFill>
                <a:cs typeface="Calibri"/>
                <a:hlinkClick r:id="rId27"/>
              </a:rPr>
              <a:t>al. </a:t>
            </a:r>
            <a:r>
              <a:rPr sz="800" spc="-10" dirty="0">
                <a:solidFill>
                  <a:srgbClr val="007FAC"/>
                </a:solidFill>
                <a:cs typeface="Calibri"/>
                <a:hlinkClick r:id="rId27"/>
              </a:rPr>
              <a:t>Phase </a:t>
            </a:r>
            <a:r>
              <a:rPr sz="800" spc="-5" dirty="0">
                <a:solidFill>
                  <a:srgbClr val="007FAC"/>
                </a:solidFill>
                <a:cs typeface="Calibri"/>
                <a:hlinkClick r:id="rId27"/>
              </a:rPr>
              <a:t>II </a:t>
            </a:r>
            <a:r>
              <a:rPr sz="800" spc="-10" dirty="0">
                <a:solidFill>
                  <a:srgbClr val="007FAC"/>
                </a:solidFill>
                <a:cs typeface="Calibri"/>
                <a:hlinkClick r:id="rId27"/>
              </a:rPr>
              <a:t>study of sequential gemci- </a:t>
            </a:r>
            <a:r>
              <a:rPr sz="800" spc="-5" dirty="0">
                <a:solidFill>
                  <a:srgbClr val="007FAC"/>
                </a:solidFill>
                <a:cs typeface="Calibri"/>
              </a:rPr>
              <a:t> </a:t>
            </a:r>
            <a:r>
              <a:rPr sz="800" spc="-10" dirty="0">
                <a:solidFill>
                  <a:srgbClr val="007FAC"/>
                </a:solidFill>
                <a:cs typeface="Calibri"/>
                <a:hlinkClick r:id="rId27"/>
              </a:rPr>
              <a:t>tabine</a:t>
            </a:r>
            <a:r>
              <a:rPr sz="800" spc="-5" dirty="0">
                <a:solidFill>
                  <a:srgbClr val="007FAC"/>
                </a:solidFill>
                <a:cs typeface="Calibri"/>
                <a:hlinkClick r:id="rId27"/>
              </a:rPr>
              <a:t> </a:t>
            </a:r>
            <a:r>
              <a:rPr sz="800" spc="-10" dirty="0">
                <a:solidFill>
                  <a:srgbClr val="007FAC"/>
                </a:solidFill>
                <a:cs typeface="Calibri"/>
                <a:hlinkClick r:id="rId27"/>
              </a:rPr>
              <a:t>followed</a:t>
            </a:r>
            <a:r>
              <a:rPr sz="800" spc="-5" dirty="0">
                <a:solidFill>
                  <a:srgbClr val="007FAC"/>
                </a:solidFill>
                <a:cs typeface="Calibri"/>
                <a:hlinkClick r:id="rId27"/>
              </a:rPr>
              <a:t> </a:t>
            </a:r>
            <a:r>
              <a:rPr sz="800" spc="-10" dirty="0">
                <a:solidFill>
                  <a:srgbClr val="007FAC"/>
                </a:solidFill>
                <a:cs typeface="Calibri"/>
                <a:hlinkClick r:id="rId27"/>
              </a:rPr>
              <a:t>by</a:t>
            </a:r>
            <a:r>
              <a:rPr sz="800" spc="-5" dirty="0">
                <a:solidFill>
                  <a:srgbClr val="007FAC"/>
                </a:solidFill>
                <a:cs typeface="Calibri"/>
                <a:hlinkClick r:id="rId27"/>
              </a:rPr>
              <a:t> </a:t>
            </a:r>
            <a:r>
              <a:rPr sz="800" spc="-15" dirty="0">
                <a:solidFill>
                  <a:srgbClr val="007FAC"/>
                </a:solidFill>
                <a:cs typeface="Calibri"/>
                <a:hlinkClick r:id="rId27"/>
              </a:rPr>
              <a:t>docetaxel</a:t>
            </a:r>
            <a:r>
              <a:rPr sz="800" spc="-10" dirty="0">
                <a:solidFill>
                  <a:srgbClr val="007FAC"/>
                </a:solidFill>
                <a:cs typeface="Calibri"/>
                <a:hlinkClick r:id="rId27"/>
              </a:rPr>
              <a:t> </a:t>
            </a:r>
            <a:r>
              <a:rPr sz="800" spc="-15" dirty="0">
                <a:solidFill>
                  <a:srgbClr val="007FAC"/>
                </a:solidFill>
                <a:cs typeface="Calibri"/>
                <a:hlinkClick r:id="rId27"/>
              </a:rPr>
              <a:t>for</a:t>
            </a:r>
            <a:r>
              <a:rPr sz="800" spc="-10" dirty="0">
                <a:solidFill>
                  <a:srgbClr val="007FAC"/>
                </a:solidFill>
                <a:cs typeface="Calibri"/>
                <a:hlinkClick r:id="rId27"/>
              </a:rPr>
              <a:t> recurrent</a:t>
            </a:r>
            <a:r>
              <a:rPr sz="800" spc="-5" dirty="0">
                <a:solidFill>
                  <a:srgbClr val="007FAC"/>
                </a:solidFill>
                <a:cs typeface="Calibri"/>
                <a:hlinkClick r:id="rId27"/>
              </a:rPr>
              <a:t> </a:t>
            </a:r>
            <a:r>
              <a:rPr sz="800" spc="-10" dirty="0">
                <a:solidFill>
                  <a:srgbClr val="007FAC"/>
                </a:solidFill>
                <a:cs typeface="Calibri"/>
                <a:hlinkClick r:id="rId27"/>
              </a:rPr>
              <a:t>Ewing</a:t>
            </a:r>
            <a:r>
              <a:rPr sz="800" spc="-5" dirty="0">
                <a:solidFill>
                  <a:srgbClr val="007FAC"/>
                </a:solidFill>
                <a:cs typeface="Calibri"/>
                <a:hlinkClick r:id="rId27"/>
              </a:rPr>
              <a:t> </a:t>
            </a:r>
            <a:r>
              <a:rPr sz="800" spc="-10" dirty="0">
                <a:solidFill>
                  <a:srgbClr val="007FAC"/>
                </a:solidFill>
                <a:cs typeface="Calibri"/>
                <a:hlinkClick r:id="rId27"/>
              </a:rPr>
              <a:t>sarcoma,</a:t>
            </a:r>
            <a:r>
              <a:rPr sz="800" spc="-5" dirty="0">
                <a:solidFill>
                  <a:srgbClr val="007FAC"/>
                </a:solidFill>
                <a:cs typeface="Calibri"/>
                <a:hlinkClick r:id="rId27"/>
              </a:rPr>
              <a:t> </a:t>
            </a:r>
            <a:r>
              <a:rPr sz="800" spc="-10" dirty="0">
                <a:solidFill>
                  <a:srgbClr val="007FAC"/>
                </a:solidFill>
                <a:cs typeface="Calibri"/>
                <a:hlinkClick r:id="rId27"/>
              </a:rPr>
              <a:t>osteo- </a:t>
            </a:r>
            <a:r>
              <a:rPr sz="800" spc="-5" dirty="0">
                <a:solidFill>
                  <a:srgbClr val="007FAC"/>
                </a:solidFill>
                <a:cs typeface="Calibri"/>
              </a:rPr>
              <a:t> </a:t>
            </a:r>
            <a:r>
              <a:rPr sz="800" spc="-10" dirty="0">
                <a:solidFill>
                  <a:srgbClr val="007FAC"/>
                </a:solidFill>
                <a:cs typeface="Calibri"/>
                <a:hlinkClick r:id="rId27"/>
              </a:rPr>
              <a:t>sarcoma,</a:t>
            </a:r>
            <a:r>
              <a:rPr sz="800" spc="35" dirty="0">
                <a:solidFill>
                  <a:srgbClr val="007FAC"/>
                </a:solidFill>
                <a:cs typeface="Calibri"/>
                <a:hlinkClick r:id="rId27"/>
              </a:rPr>
              <a:t> </a:t>
            </a:r>
            <a:r>
              <a:rPr sz="800" spc="-10" dirty="0">
                <a:solidFill>
                  <a:srgbClr val="007FAC"/>
                </a:solidFill>
                <a:cs typeface="Calibri"/>
                <a:hlinkClick r:id="rId27"/>
              </a:rPr>
              <a:t>or</a:t>
            </a:r>
            <a:r>
              <a:rPr sz="800" spc="35" dirty="0">
                <a:solidFill>
                  <a:srgbClr val="007FAC"/>
                </a:solidFill>
                <a:cs typeface="Calibri"/>
                <a:hlinkClick r:id="rId27"/>
              </a:rPr>
              <a:t> </a:t>
            </a:r>
            <a:r>
              <a:rPr sz="800" spc="-10" dirty="0">
                <a:solidFill>
                  <a:srgbClr val="007FAC"/>
                </a:solidFill>
                <a:cs typeface="Calibri"/>
                <a:hlinkClick r:id="rId27"/>
              </a:rPr>
              <a:t>unresectable</a:t>
            </a:r>
            <a:r>
              <a:rPr sz="800" spc="25" dirty="0">
                <a:solidFill>
                  <a:srgbClr val="007FAC"/>
                </a:solidFill>
                <a:cs typeface="Calibri"/>
                <a:hlinkClick r:id="rId27"/>
              </a:rPr>
              <a:t> </a:t>
            </a:r>
            <a:r>
              <a:rPr sz="800" spc="-10" dirty="0">
                <a:solidFill>
                  <a:srgbClr val="007FAC"/>
                </a:solidFill>
                <a:cs typeface="Calibri"/>
                <a:hlinkClick r:id="rId27"/>
              </a:rPr>
              <a:t>or</a:t>
            </a:r>
            <a:r>
              <a:rPr sz="800" spc="35" dirty="0">
                <a:solidFill>
                  <a:srgbClr val="007FAC"/>
                </a:solidFill>
                <a:cs typeface="Calibri"/>
                <a:hlinkClick r:id="rId27"/>
              </a:rPr>
              <a:t> </a:t>
            </a:r>
            <a:r>
              <a:rPr sz="800" spc="-5" dirty="0">
                <a:solidFill>
                  <a:srgbClr val="007FAC"/>
                </a:solidFill>
                <a:cs typeface="Calibri"/>
                <a:hlinkClick r:id="rId27"/>
              </a:rPr>
              <a:t>locally</a:t>
            </a:r>
            <a:r>
              <a:rPr sz="800" spc="20" dirty="0">
                <a:solidFill>
                  <a:srgbClr val="007FAC"/>
                </a:solidFill>
                <a:cs typeface="Calibri"/>
                <a:hlinkClick r:id="rId27"/>
              </a:rPr>
              <a:t> </a:t>
            </a:r>
            <a:r>
              <a:rPr sz="800" spc="-10" dirty="0">
                <a:solidFill>
                  <a:srgbClr val="007FAC"/>
                </a:solidFill>
                <a:cs typeface="Calibri"/>
                <a:hlinkClick r:id="rId27"/>
              </a:rPr>
              <a:t>recurrent</a:t>
            </a:r>
            <a:r>
              <a:rPr sz="800" spc="20" dirty="0">
                <a:solidFill>
                  <a:srgbClr val="007FAC"/>
                </a:solidFill>
                <a:cs typeface="Calibri"/>
                <a:hlinkClick r:id="rId27"/>
              </a:rPr>
              <a:t> </a:t>
            </a:r>
            <a:r>
              <a:rPr sz="800" spc="-10" dirty="0">
                <a:solidFill>
                  <a:srgbClr val="007FAC"/>
                </a:solidFill>
                <a:cs typeface="Calibri"/>
                <a:hlinkClick r:id="rId27"/>
              </a:rPr>
              <a:t>chondrosarcoma:</a:t>
            </a:r>
            <a:endParaRPr sz="800">
              <a:solidFill>
                <a:prstClr val="black"/>
              </a:solidFill>
              <a:cs typeface="Calibri"/>
            </a:endParaRPr>
          </a:p>
          <a:p>
            <a:pPr marL="250190" marR="5715" algn="just">
              <a:lnSpc>
                <a:spcPts val="990"/>
              </a:lnSpc>
            </a:pPr>
            <a:r>
              <a:rPr sz="800" spc="-10" dirty="0">
                <a:solidFill>
                  <a:srgbClr val="007FAC"/>
                </a:solidFill>
                <a:cs typeface="Calibri"/>
                <a:hlinkClick r:id="rId27"/>
              </a:rPr>
              <a:t>results of Sarcoma Alliance </a:t>
            </a:r>
            <a:r>
              <a:rPr sz="800" spc="-15" dirty="0">
                <a:solidFill>
                  <a:srgbClr val="007FAC"/>
                </a:solidFill>
                <a:cs typeface="Calibri"/>
                <a:hlinkClick r:id="rId27"/>
              </a:rPr>
              <a:t>for </a:t>
            </a:r>
            <a:r>
              <a:rPr sz="800" spc="-10" dirty="0">
                <a:solidFill>
                  <a:srgbClr val="007FAC"/>
                </a:solidFill>
                <a:cs typeface="Calibri"/>
                <a:hlinkClick r:id="rId27"/>
              </a:rPr>
              <a:t>Research Through Collaboration </a:t>
            </a:r>
            <a:r>
              <a:rPr sz="800" spc="-5" dirty="0">
                <a:solidFill>
                  <a:srgbClr val="007FAC"/>
                </a:solidFill>
                <a:cs typeface="Calibri"/>
                <a:hlinkClick r:id="rId27"/>
              </a:rPr>
              <a:t>Study </a:t>
            </a:r>
            <a:r>
              <a:rPr sz="800" dirty="0">
                <a:solidFill>
                  <a:srgbClr val="007FAC"/>
                </a:solidFill>
                <a:cs typeface="Calibri"/>
              </a:rPr>
              <a:t> </a:t>
            </a:r>
            <a:r>
              <a:rPr sz="800" spc="-10" dirty="0">
                <a:solidFill>
                  <a:srgbClr val="007FAC"/>
                </a:solidFill>
                <a:cs typeface="Calibri"/>
                <a:hlinkClick r:id="rId27"/>
              </a:rPr>
              <a:t>003.</a:t>
            </a:r>
            <a:r>
              <a:rPr sz="800" spc="65" dirty="0">
                <a:solidFill>
                  <a:srgbClr val="007FAC"/>
                </a:solidFill>
                <a:cs typeface="Calibri"/>
                <a:hlinkClick r:id="rId27"/>
              </a:rPr>
              <a:t> </a:t>
            </a:r>
            <a:r>
              <a:rPr sz="800" i="1" spc="-10" dirty="0">
                <a:solidFill>
                  <a:srgbClr val="007FAC"/>
                </a:solidFill>
                <a:cs typeface="Calibri"/>
                <a:hlinkClick r:id="rId27"/>
              </a:rPr>
              <a:t>Oncologist</a:t>
            </a:r>
            <a:r>
              <a:rPr sz="800" spc="-10" dirty="0">
                <a:solidFill>
                  <a:srgbClr val="007FAC"/>
                </a:solidFill>
                <a:cs typeface="Calibri"/>
                <a:hlinkClick r:id="rId27"/>
              </a:rPr>
              <a:t>.</a:t>
            </a:r>
            <a:r>
              <a:rPr sz="800" spc="75" dirty="0">
                <a:solidFill>
                  <a:srgbClr val="007FAC"/>
                </a:solidFill>
                <a:cs typeface="Calibri"/>
                <a:hlinkClick r:id="rId27"/>
              </a:rPr>
              <a:t> </a:t>
            </a:r>
            <a:r>
              <a:rPr sz="800" spc="-10" dirty="0">
                <a:solidFill>
                  <a:srgbClr val="007FAC"/>
                </a:solidFill>
                <a:cs typeface="Calibri"/>
                <a:hlinkClick r:id="rId27"/>
              </a:rPr>
              <a:t>2012;17(3):321</a:t>
            </a:r>
            <a:r>
              <a:rPr sz="800" spc="-10" dirty="0">
                <a:solidFill>
                  <a:prstClr val="black"/>
                </a:solidFill>
                <a:cs typeface="Calibri"/>
              </a:rPr>
              <a:t>.</a:t>
            </a:r>
            <a:endParaRPr sz="800">
              <a:solidFill>
                <a:prstClr val="black"/>
              </a:solidFill>
              <a:cs typeface="Calibri"/>
            </a:endParaRPr>
          </a:p>
          <a:p>
            <a:pPr marL="243204" indent="-174625" algn="just">
              <a:spcBef>
                <a:spcPts val="5"/>
              </a:spcBef>
              <a:buFont typeface="Calibri"/>
              <a:buAutoNum type="arabicPeriod" startAt="85"/>
              <a:tabLst>
                <a:tab pos="243840" algn="l"/>
              </a:tabLst>
            </a:pPr>
            <a:r>
              <a:rPr sz="800" spc="-10" dirty="0">
                <a:solidFill>
                  <a:srgbClr val="007FAC"/>
                </a:solidFill>
                <a:cs typeface="Calibri"/>
                <a:hlinkClick r:id="rId28"/>
              </a:rPr>
              <a:t>Whelan</a:t>
            </a:r>
            <a:r>
              <a:rPr sz="800" spc="25" dirty="0">
                <a:solidFill>
                  <a:srgbClr val="007FAC"/>
                </a:solidFill>
                <a:cs typeface="Calibri"/>
                <a:hlinkClick r:id="rId28"/>
              </a:rPr>
              <a:t> </a:t>
            </a:r>
            <a:r>
              <a:rPr sz="800" spc="-10" dirty="0">
                <a:solidFill>
                  <a:srgbClr val="007FAC"/>
                </a:solidFill>
                <a:cs typeface="Calibri"/>
                <a:hlinkClick r:id="rId28"/>
              </a:rPr>
              <a:t>JS,</a:t>
            </a:r>
            <a:r>
              <a:rPr sz="800" spc="35" dirty="0">
                <a:solidFill>
                  <a:srgbClr val="007FAC"/>
                </a:solidFill>
                <a:cs typeface="Calibri"/>
                <a:hlinkClick r:id="rId28"/>
              </a:rPr>
              <a:t> </a:t>
            </a:r>
            <a:r>
              <a:rPr sz="800" spc="-5" dirty="0">
                <a:solidFill>
                  <a:srgbClr val="007FAC"/>
                </a:solidFill>
                <a:cs typeface="Calibri"/>
                <a:hlinkClick r:id="rId28"/>
              </a:rPr>
              <a:t>Davis</a:t>
            </a:r>
            <a:r>
              <a:rPr sz="800" spc="20" dirty="0">
                <a:solidFill>
                  <a:srgbClr val="007FAC"/>
                </a:solidFill>
                <a:cs typeface="Calibri"/>
                <a:hlinkClick r:id="rId28"/>
              </a:rPr>
              <a:t> </a:t>
            </a:r>
            <a:r>
              <a:rPr sz="800" spc="-10" dirty="0">
                <a:solidFill>
                  <a:srgbClr val="007FAC"/>
                </a:solidFill>
                <a:cs typeface="Calibri"/>
                <a:hlinkClick r:id="rId28"/>
              </a:rPr>
              <a:t>LE.</a:t>
            </a:r>
            <a:r>
              <a:rPr sz="800" spc="30" dirty="0">
                <a:solidFill>
                  <a:srgbClr val="007FAC"/>
                </a:solidFill>
                <a:cs typeface="Calibri"/>
                <a:hlinkClick r:id="rId28"/>
              </a:rPr>
              <a:t> </a:t>
            </a:r>
            <a:r>
              <a:rPr sz="800" spc="-10" dirty="0">
                <a:solidFill>
                  <a:srgbClr val="007FAC"/>
                </a:solidFill>
                <a:cs typeface="Calibri"/>
                <a:hlinkClick r:id="rId28"/>
              </a:rPr>
              <a:t>Osteosarcoma,</a:t>
            </a:r>
            <a:r>
              <a:rPr sz="800" spc="30" dirty="0">
                <a:solidFill>
                  <a:srgbClr val="007FAC"/>
                </a:solidFill>
                <a:cs typeface="Calibri"/>
                <a:hlinkClick r:id="rId28"/>
              </a:rPr>
              <a:t> </a:t>
            </a:r>
            <a:r>
              <a:rPr sz="800" spc="-10" dirty="0">
                <a:solidFill>
                  <a:srgbClr val="007FAC"/>
                </a:solidFill>
                <a:cs typeface="Calibri"/>
                <a:hlinkClick r:id="rId28"/>
              </a:rPr>
              <a:t>chondrosarcoma,</a:t>
            </a:r>
            <a:r>
              <a:rPr sz="800" spc="30" dirty="0">
                <a:solidFill>
                  <a:srgbClr val="007FAC"/>
                </a:solidFill>
                <a:cs typeface="Calibri"/>
                <a:hlinkClick r:id="rId28"/>
              </a:rPr>
              <a:t> </a:t>
            </a:r>
            <a:r>
              <a:rPr sz="800" spc="-10" dirty="0">
                <a:solidFill>
                  <a:srgbClr val="007FAC"/>
                </a:solidFill>
                <a:cs typeface="Calibri"/>
                <a:hlinkClick r:id="rId28"/>
              </a:rPr>
              <a:t>and</a:t>
            </a:r>
            <a:r>
              <a:rPr sz="800" spc="30" dirty="0">
                <a:solidFill>
                  <a:srgbClr val="007FAC"/>
                </a:solidFill>
                <a:cs typeface="Calibri"/>
                <a:hlinkClick r:id="rId28"/>
              </a:rPr>
              <a:t> </a:t>
            </a:r>
            <a:r>
              <a:rPr sz="800" spc="-10" dirty="0">
                <a:solidFill>
                  <a:srgbClr val="007FAC"/>
                </a:solidFill>
                <a:cs typeface="Calibri"/>
                <a:hlinkClick r:id="rId28"/>
              </a:rPr>
              <a:t>chordoma.</a:t>
            </a:r>
            <a:endParaRPr sz="800">
              <a:solidFill>
                <a:prstClr val="black"/>
              </a:solidFill>
              <a:cs typeface="Calibri"/>
            </a:endParaRPr>
          </a:p>
          <a:p>
            <a:pPr marL="250190" algn="just">
              <a:spcBef>
                <a:spcPts val="35"/>
              </a:spcBef>
            </a:pPr>
            <a:r>
              <a:rPr sz="800" i="1" spc="-10" dirty="0">
                <a:solidFill>
                  <a:srgbClr val="007FAC"/>
                </a:solidFill>
                <a:cs typeface="Calibri"/>
                <a:hlinkClick r:id="rId28"/>
              </a:rPr>
              <a:t>J</a:t>
            </a:r>
            <a:r>
              <a:rPr sz="800" i="1" spc="75" dirty="0">
                <a:solidFill>
                  <a:srgbClr val="007FAC"/>
                </a:solidFill>
                <a:cs typeface="Calibri"/>
                <a:hlinkClick r:id="rId28"/>
              </a:rPr>
              <a:t> </a:t>
            </a:r>
            <a:r>
              <a:rPr sz="800" i="1" spc="-5" dirty="0">
                <a:solidFill>
                  <a:srgbClr val="007FAC"/>
                </a:solidFill>
                <a:cs typeface="Calibri"/>
                <a:hlinkClick r:id="rId28"/>
              </a:rPr>
              <a:t>Clin</a:t>
            </a:r>
            <a:r>
              <a:rPr sz="800" i="1" spc="70" dirty="0">
                <a:solidFill>
                  <a:srgbClr val="007FAC"/>
                </a:solidFill>
                <a:cs typeface="Calibri"/>
                <a:hlinkClick r:id="rId28"/>
              </a:rPr>
              <a:t> </a:t>
            </a:r>
            <a:r>
              <a:rPr sz="800" i="1" spc="-10" dirty="0">
                <a:solidFill>
                  <a:srgbClr val="007FAC"/>
                </a:solidFill>
                <a:cs typeface="Calibri"/>
                <a:hlinkClick r:id="rId28"/>
              </a:rPr>
              <a:t>Oncol</a:t>
            </a:r>
            <a:r>
              <a:rPr sz="800" spc="-10" dirty="0">
                <a:solidFill>
                  <a:srgbClr val="007FAC"/>
                </a:solidFill>
                <a:cs typeface="Calibri"/>
                <a:hlinkClick r:id="rId28"/>
              </a:rPr>
              <a:t>.</a:t>
            </a:r>
            <a:r>
              <a:rPr sz="800" spc="80" dirty="0">
                <a:solidFill>
                  <a:srgbClr val="007FAC"/>
                </a:solidFill>
                <a:cs typeface="Calibri"/>
                <a:hlinkClick r:id="rId28"/>
              </a:rPr>
              <a:t> </a:t>
            </a:r>
            <a:r>
              <a:rPr sz="800" spc="-10" dirty="0">
                <a:solidFill>
                  <a:srgbClr val="007FAC"/>
                </a:solidFill>
                <a:cs typeface="Calibri"/>
                <a:hlinkClick r:id="rId28"/>
              </a:rPr>
              <a:t>2018;36(2):188-193</a:t>
            </a:r>
            <a:r>
              <a:rPr sz="800" spc="-10" dirty="0">
                <a:solidFill>
                  <a:prstClr val="black"/>
                </a:solidFill>
                <a:cs typeface="Calibri"/>
              </a:rPr>
              <a:t>.</a:t>
            </a:r>
            <a:endParaRPr sz="800">
              <a:solidFill>
                <a:prstClr val="black"/>
              </a:solidFill>
              <a:cs typeface="Calibri"/>
            </a:endParaRPr>
          </a:p>
          <a:p>
            <a:pPr marL="250190" marR="5715" indent="-180975" algn="just">
              <a:lnSpc>
                <a:spcPct val="103600"/>
              </a:lnSpc>
              <a:spcBef>
                <a:spcPts val="5"/>
              </a:spcBef>
              <a:buFont typeface="Calibri"/>
              <a:buAutoNum type="arabicPeriod" startAt="86"/>
              <a:tabLst>
                <a:tab pos="250825" algn="l"/>
              </a:tabLst>
            </a:pPr>
            <a:r>
              <a:rPr sz="800" spc="-10" dirty="0">
                <a:solidFill>
                  <a:srgbClr val="007FAC"/>
                </a:solidFill>
                <a:cs typeface="Calibri"/>
                <a:hlinkClick r:id="rId29"/>
              </a:rPr>
              <a:t>Chow </a:t>
            </a:r>
            <a:r>
              <a:rPr sz="800" spc="-55" dirty="0">
                <a:solidFill>
                  <a:srgbClr val="007FAC"/>
                </a:solidFill>
                <a:cs typeface="Calibri"/>
                <a:hlinkClick r:id="rId29"/>
              </a:rPr>
              <a:t>W,</a:t>
            </a:r>
            <a:r>
              <a:rPr sz="800" spc="70" dirty="0">
                <a:solidFill>
                  <a:srgbClr val="007FAC"/>
                </a:solidFill>
                <a:cs typeface="Calibri"/>
                <a:hlinkClick r:id="rId29"/>
              </a:rPr>
              <a:t> </a:t>
            </a:r>
            <a:r>
              <a:rPr sz="800" spc="-15" dirty="0">
                <a:solidFill>
                  <a:srgbClr val="007FAC"/>
                </a:solidFill>
                <a:cs typeface="Calibri"/>
                <a:hlinkClick r:id="rId29"/>
              </a:rPr>
              <a:t>Frankel </a:t>
            </a:r>
            <a:r>
              <a:rPr sz="800" spc="-55" dirty="0">
                <a:solidFill>
                  <a:srgbClr val="007FAC"/>
                </a:solidFill>
                <a:cs typeface="Calibri"/>
                <a:hlinkClick r:id="rId29"/>
              </a:rPr>
              <a:t>P,</a:t>
            </a:r>
            <a:r>
              <a:rPr sz="800" spc="70" dirty="0">
                <a:solidFill>
                  <a:srgbClr val="007FAC"/>
                </a:solidFill>
                <a:cs typeface="Calibri"/>
                <a:hlinkClick r:id="rId29"/>
              </a:rPr>
              <a:t> </a:t>
            </a:r>
            <a:r>
              <a:rPr sz="800" spc="-5" dirty="0">
                <a:solidFill>
                  <a:srgbClr val="007FAC"/>
                </a:solidFill>
                <a:cs typeface="Calibri"/>
                <a:hlinkClick r:id="rId29"/>
              </a:rPr>
              <a:t>Ruel </a:t>
            </a:r>
            <a:r>
              <a:rPr sz="800" spc="-10" dirty="0">
                <a:solidFill>
                  <a:srgbClr val="007FAC"/>
                </a:solidFill>
                <a:cs typeface="Calibri"/>
                <a:hlinkClick r:id="rId29"/>
              </a:rPr>
              <a:t>C, et </a:t>
            </a:r>
            <a:r>
              <a:rPr sz="800" spc="-5" dirty="0">
                <a:solidFill>
                  <a:srgbClr val="007FAC"/>
                </a:solidFill>
                <a:cs typeface="Calibri"/>
                <a:hlinkClick r:id="rId29"/>
              </a:rPr>
              <a:t>al. </a:t>
            </a:r>
            <a:r>
              <a:rPr sz="800" spc="-10" dirty="0">
                <a:solidFill>
                  <a:srgbClr val="007FAC"/>
                </a:solidFill>
                <a:cs typeface="Calibri"/>
                <a:hlinkClick r:id="rId29"/>
              </a:rPr>
              <a:t>Results of </a:t>
            </a:r>
            <a:r>
              <a:rPr sz="800" spc="-15" dirty="0">
                <a:solidFill>
                  <a:srgbClr val="007FAC"/>
                </a:solidFill>
                <a:cs typeface="Calibri"/>
                <a:hlinkClick r:id="rId29"/>
              </a:rPr>
              <a:t>a</a:t>
            </a:r>
            <a:r>
              <a:rPr sz="800" spc="150" dirty="0">
                <a:solidFill>
                  <a:srgbClr val="007FAC"/>
                </a:solidFill>
                <a:cs typeface="Calibri"/>
                <a:hlinkClick r:id="rId29"/>
              </a:rPr>
              <a:t> </a:t>
            </a:r>
            <a:r>
              <a:rPr sz="800" spc="-10" dirty="0">
                <a:solidFill>
                  <a:srgbClr val="007FAC"/>
                </a:solidFill>
                <a:cs typeface="Calibri"/>
                <a:hlinkClick r:id="rId29"/>
              </a:rPr>
              <a:t>prospective phase 2 </a:t>
            </a:r>
            <a:r>
              <a:rPr sz="800" spc="-5" dirty="0">
                <a:solidFill>
                  <a:srgbClr val="007FAC"/>
                </a:solidFill>
                <a:cs typeface="Calibri"/>
              </a:rPr>
              <a:t> </a:t>
            </a:r>
            <a:r>
              <a:rPr sz="800" spc="-10" dirty="0">
                <a:solidFill>
                  <a:srgbClr val="007FAC"/>
                </a:solidFill>
                <a:cs typeface="Calibri"/>
                <a:hlinkClick r:id="rId29"/>
              </a:rPr>
              <a:t>study of pazopanib </a:t>
            </a:r>
            <a:r>
              <a:rPr sz="800" spc="-5" dirty="0">
                <a:solidFill>
                  <a:srgbClr val="007FAC"/>
                </a:solidFill>
                <a:cs typeface="Calibri"/>
                <a:hlinkClick r:id="rId29"/>
              </a:rPr>
              <a:t>in </a:t>
            </a:r>
            <a:r>
              <a:rPr sz="800" spc="-10" dirty="0">
                <a:solidFill>
                  <a:srgbClr val="007FAC"/>
                </a:solidFill>
                <a:cs typeface="Calibri"/>
                <a:hlinkClick r:id="rId29"/>
              </a:rPr>
              <a:t>patients </a:t>
            </a:r>
            <a:r>
              <a:rPr sz="800" spc="-5" dirty="0">
                <a:solidFill>
                  <a:srgbClr val="007FAC"/>
                </a:solidFill>
                <a:cs typeface="Calibri"/>
                <a:hlinkClick r:id="rId29"/>
              </a:rPr>
              <a:t>with </a:t>
            </a:r>
            <a:r>
              <a:rPr sz="800" spc="-10" dirty="0">
                <a:solidFill>
                  <a:srgbClr val="007FAC"/>
                </a:solidFill>
                <a:cs typeface="Calibri"/>
                <a:hlinkClick r:id="rId29"/>
              </a:rPr>
              <a:t>surgically unresectable or </a:t>
            </a:r>
            <a:r>
              <a:rPr sz="800" spc="-15" dirty="0">
                <a:solidFill>
                  <a:srgbClr val="007FAC"/>
                </a:solidFill>
                <a:cs typeface="Calibri"/>
                <a:hlinkClick r:id="rId29"/>
              </a:rPr>
              <a:t>met- </a:t>
            </a:r>
            <a:r>
              <a:rPr sz="800" spc="-10" dirty="0">
                <a:solidFill>
                  <a:srgbClr val="007FAC"/>
                </a:solidFill>
                <a:cs typeface="Calibri"/>
              </a:rPr>
              <a:t> </a:t>
            </a:r>
            <a:r>
              <a:rPr sz="800" spc="-10" dirty="0">
                <a:solidFill>
                  <a:srgbClr val="007FAC"/>
                </a:solidFill>
                <a:cs typeface="Calibri"/>
                <a:hlinkClick r:id="rId29"/>
              </a:rPr>
              <a:t>astatic</a:t>
            </a:r>
            <a:r>
              <a:rPr sz="800" spc="70" dirty="0">
                <a:solidFill>
                  <a:srgbClr val="007FAC"/>
                </a:solidFill>
                <a:cs typeface="Calibri"/>
                <a:hlinkClick r:id="rId29"/>
              </a:rPr>
              <a:t> </a:t>
            </a:r>
            <a:r>
              <a:rPr sz="800" spc="-10" dirty="0">
                <a:solidFill>
                  <a:srgbClr val="007FAC"/>
                </a:solidFill>
                <a:cs typeface="Calibri"/>
                <a:hlinkClick r:id="rId29"/>
              </a:rPr>
              <a:t>chondrosarcoma.</a:t>
            </a:r>
            <a:r>
              <a:rPr sz="800" spc="75" dirty="0">
                <a:solidFill>
                  <a:srgbClr val="007FAC"/>
                </a:solidFill>
                <a:cs typeface="Calibri"/>
                <a:hlinkClick r:id="rId29"/>
              </a:rPr>
              <a:t> </a:t>
            </a:r>
            <a:r>
              <a:rPr sz="800" i="1" spc="-20" dirty="0">
                <a:solidFill>
                  <a:srgbClr val="007FAC"/>
                </a:solidFill>
                <a:cs typeface="Calibri"/>
                <a:hlinkClick r:id="rId29"/>
              </a:rPr>
              <a:t>Cancer</a:t>
            </a:r>
            <a:r>
              <a:rPr sz="800" spc="-20" dirty="0">
                <a:solidFill>
                  <a:srgbClr val="007FAC"/>
                </a:solidFill>
                <a:cs typeface="Calibri"/>
                <a:hlinkClick r:id="rId29"/>
              </a:rPr>
              <a:t>.</a:t>
            </a:r>
            <a:r>
              <a:rPr sz="800" spc="75" dirty="0">
                <a:solidFill>
                  <a:srgbClr val="007FAC"/>
                </a:solidFill>
                <a:cs typeface="Calibri"/>
                <a:hlinkClick r:id="rId29"/>
              </a:rPr>
              <a:t> </a:t>
            </a:r>
            <a:r>
              <a:rPr sz="800" spc="-10" dirty="0">
                <a:solidFill>
                  <a:srgbClr val="007FAC"/>
                </a:solidFill>
                <a:cs typeface="Calibri"/>
                <a:hlinkClick r:id="rId29"/>
              </a:rPr>
              <a:t>2020;126(1):105-111</a:t>
            </a:r>
            <a:r>
              <a:rPr sz="800" spc="-10" dirty="0">
                <a:solidFill>
                  <a:prstClr val="black"/>
                </a:solidFill>
                <a:cs typeface="Calibri"/>
              </a:rPr>
              <a:t>.</a:t>
            </a:r>
            <a:endParaRPr sz="800">
              <a:solidFill>
                <a:prstClr val="black"/>
              </a:solidFill>
              <a:cs typeface="Calibri"/>
            </a:endParaRPr>
          </a:p>
          <a:p>
            <a:pPr marL="250190" marR="5080" indent="-180975" algn="just">
              <a:lnSpc>
                <a:spcPct val="103600"/>
              </a:lnSpc>
              <a:spcBef>
                <a:spcPts val="5"/>
              </a:spcBef>
              <a:buFont typeface="Calibri"/>
              <a:buAutoNum type="arabicPeriod" startAt="86"/>
              <a:tabLst>
                <a:tab pos="250825" algn="l"/>
              </a:tabLst>
            </a:pPr>
            <a:r>
              <a:rPr sz="800" spc="-10" dirty="0">
                <a:solidFill>
                  <a:srgbClr val="007FAC"/>
                </a:solidFill>
                <a:cs typeface="Calibri"/>
                <a:hlinkClick r:id="rId30"/>
              </a:rPr>
              <a:t>Stacchiotti</a:t>
            </a:r>
            <a:r>
              <a:rPr sz="800" spc="-5" dirty="0">
                <a:solidFill>
                  <a:srgbClr val="007FAC"/>
                </a:solidFill>
                <a:cs typeface="Calibri"/>
                <a:hlinkClick r:id="rId30"/>
              </a:rPr>
              <a:t> </a:t>
            </a:r>
            <a:r>
              <a:rPr sz="800" spc="-10" dirty="0">
                <a:solidFill>
                  <a:srgbClr val="007FAC"/>
                </a:solidFill>
                <a:cs typeface="Calibri"/>
                <a:hlinkClick r:id="rId30"/>
              </a:rPr>
              <a:t>S,</a:t>
            </a:r>
            <a:r>
              <a:rPr sz="800" spc="-5" dirty="0">
                <a:solidFill>
                  <a:srgbClr val="007FAC"/>
                </a:solidFill>
                <a:cs typeface="Calibri"/>
                <a:hlinkClick r:id="rId30"/>
              </a:rPr>
              <a:t> </a:t>
            </a:r>
            <a:r>
              <a:rPr sz="800" spc="-10" dirty="0">
                <a:solidFill>
                  <a:srgbClr val="007FAC"/>
                </a:solidFill>
                <a:cs typeface="Calibri"/>
                <a:hlinkClick r:id="rId30"/>
              </a:rPr>
              <a:t>Sommer</a:t>
            </a:r>
            <a:r>
              <a:rPr sz="800" spc="-5" dirty="0">
                <a:solidFill>
                  <a:srgbClr val="007FAC"/>
                </a:solidFill>
                <a:cs typeface="Calibri"/>
                <a:hlinkClick r:id="rId30"/>
              </a:rPr>
              <a:t> </a:t>
            </a:r>
            <a:r>
              <a:rPr sz="800" spc="-10" dirty="0">
                <a:solidFill>
                  <a:srgbClr val="007FAC"/>
                </a:solidFill>
                <a:cs typeface="Calibri"/>
                <a:hlinkClick r:id="rId30"/>
              </a:rPr>
              <a:t>J,</a:t>
            </a:r>
            <a:r>
              <a:rPr sz="800" spc="-5" dirty="0">
                <a:solidFill>
                  <a:srgbClr val="007FAC"/>
                </a:solidFill>
                <a:cs typeface="Calibri"/>
                <a:hlinkClick r:id="rId30"/>
              </a:rPr>
              <a:t> </a:t>
            </a:r>
            <a:r>
              <a:rPr sz="800" spc="-10" dirty="0">
                <a:solidFill>
                  <a:srgbClr val="007FAC"/>
                </a:solidFill>
                <a:cs typeface="Calibri"/>
                <a:hlinkClick r:id="rId30"/>
              </a:rPr>
              <a:t>Group</a:t>
            </a:r>
            <a:r>
              <a:rPr sz="800" spc="-5" dirty="0">
                <a:solidFill>
                  <a:srgbClr val="007FAC"/>
                </a:solidFill>
                <a:cs typeface="Calibri"/>
                <a:hlinkClick r:id="rId30"/>
              </a:rPr>
              <a:t> CGC.</a:t>
            </a:r>
            <a:r>
              <a:rPr sz="800" dirty="0">
                <a:solidFill>
                  <a:srgbClr val="007FAC"/>
                </a:solidFill>
                <a:cs typeface="Calibri"/>
                <a:hlinkClick r:id="rId30"/>
              </a:rPr>
              <a:t> </a:t>
            </a:r>
            <a:r>
              <a:rPr sz="800" spc="-5" dirty="0">
                <a:solidFill>
                  <a:srgbClr val="007FAC"/>
                </a:solidFill>
                <a:cs typeface="Calibri"/>
                <a:hlinkClick r:id="rId30"/>
              </a:rPr>
              <a:t>Building</a:t>
            </a:r>
            <a:r>
              <a:rPr sz="800" dirty="0">
                <a:solidFill>
                  <a:srgbClr val="007FAC"/>
                </a:solidFill>
                <a:cs typeface="Calibri"/>
                <a:hlinkClick r:id="rId30"/>
              </a:rPr>
              <a:t> </a:t>
            </a:r>
            <a:r>
              <a:rPr sz="800" spc="-15" dirty="0">
                <a:solidFill>
                  <a:srgbClr val="007FAC"/>
                </a:solidFill>
                <a:cs typeface="Calibri"/>
                <a:hlinkClick r:id="rId30"/>
              </a:rPr>
              <a:t>a</a:t>
            </a:r>
            <a:r>
              <a:rPr sz="800" spc="-10" dirty="0">
                <a:solidFill>
                  <a:srgbClr val="007FAC"/>
                </a:solidFill>
                <a:cs typeface="Calibri"/>
                <a:hlinkClick r:id="rId30"/>
              </a:rPr>
              <a:t> </a:t>
            </a:r>
            <a:r>
              <a:rPr sz="800" spc="-5" dirty="0">
                <a:solidFill>
                  <a:srgbClr val="007FAC"/>
                </a:solidFill>
                <a:cs typeface="Calibri"/>
                <a:hlinkClick r:id="rId30"/>
              </a:rPr>
              <a:t>global</a:t>
            </a:r>
            <a:r>
              <a:rPr sz="800" dirty="0">
                <a:solidFill>
                  <a:srgbClr val="007FAC"/>
                </a:solidFill>
                <a:cs typeface="Calibri"/>
                <a:hlinkClick r:id="rId30"/>
              </a:rPr>
              <a:t> </a:t>
            </a:r>
            <a:r>
              <a:rPr sz="800" spc="-10" dirty="0">
                <a:solidFill>
                  <a:srgbClr val="007FAC"/>
                </a:solidFill>
                <a:cs typeface="Calibri"/>
                <a:hlinkClick r:id="rId30"/>
              </a:rPr>
              <a:t>consensus </a:t>
            </a:r>
            <a:r>
              <a:rPr sz="800" spc="-5" dirty="0">
                <a:solidFill>
                  <a:srgbClr val="007FAC"/>
                </a:solidFill>
                <a:cs typeface="Calibri"/>
              </a:rPr>
              <a:t> </a:t>
            </a:r>
            <a:r>
              <a:rPr sz="800" spc="-10" dirty="0">
                <a:solidFill>
                  <a:srgbClr val="007FAC"/>
                </a:solidFill>
                <a:cs typeface="Calibri"/>
                <a:hlinkClick r:id="rId30"/>
              </a:rPr>
              <a:t>approach </a:t>
            </a:r>
            <a:r>
              <a:rPr sz="800" spc="-5" dirty="0">
                <a:solidFill>
                  <a:srgbClr val="007FAC"/>
                </a:solidFill>
                <a:cs typeface="Calibri"/>
                <a:hlinkClick r:id="rId30"/>
              </a:rPr>
              <a:t>to </a:t>
            </a:r>
            <a:r>
              <a:rPr sz="800" spc="-10" dirty="0">
                <a:solidFill>
                  <a:srgbClr val="007FAC"/>
                </a:solidFill>
                <a:cs typeface="Calibri"/>
                <a:hlinkClick r:id="rId30"/>
              </a:rPr>
              <a:t>chordoma: </a:t>
            </a:r>
            <a:r>
              <a:rPr sz="800" spc="-15" dirty="0">
                <a:solidFill>
                  <a:srgbClr val="007FAC"/>
                </a:solidFill>
                <a:cs typeface="Calibri"/>
                <a:hlinkClick r:id="rId30"/>
              </a:rPr>
              <a:t>a </a:t>
            </a:r>
            <a:r>
              <a:rPr sz="800" spc="-5" dirty="0">
                <a:solidFill>
                  <a:srgbClr val="007FAC"/>
                </a:solidFill>
                <a:cs typeface="Calibri"/>
                <a:hlinkClick r:id="rId30"/>
              </a:rPr>
              <a:t>position </a:t>
            </a:r>
            <a:r>
              <a:rPr sz="800" spc="-10" dirty="0">
                <a:solidFill>
                  <a:srgbClr val="007FAC"/>
                </a:solidFill>
                <a:cs typeface="Calibri"/>
                <a:hlinkClick r:id="rId30"/>
              </a:rPr>
              <a:t>paper from the medical and pa- </a:t>
            </a:r>
            <a:r>
              <a:rPr sz="800" spc="-5" dirty="0">
                <a:solidFill>
                  <a:srgbClr val="007FAC"/>
                </a:solidFill>
                <a:cs typeface="Calibri"/>
              </a:rPr>
              <a:t> </a:t>
            </a:r>
            <a:r>
              <a:rPr sz="800" spc="-5" dirty="0">
                <a:solidFill>
                  <a:srgbClr val="007FAC"/>
                </a:solidFill>
                <a:cs typeface="Calibri"/>
                <a:hlinkClick r:id="rId30"/>
              </a:rPr>
              <a:t>tient</a:t>
            </a:r>
            <a:r>
              <a:rPr sz="800" spc="70" dirty="0">
                <a:solidFill>
                  <a:srgbClr val="007FAC"/>
                </a:solidFill>
                <a:cs typeface="Calibri"/>
                <a:hlinkClick r:id="rId30"/>
              </a:rPr>
              <a:t> </a:t>
            </a:r>
            <a:r>
              <a:rPr sz="800" spc="-15" dirty="0">
                <a:solidFill>
                  <a:srgbClr val="007FAC"/>
                </a:solidFill>
                <a:cs typeface="Calibri"/>
                <a:hlinkClick r:id="rId30"/>
              </a:rPr>
              <a:t>community.</a:t>
            </a:r>
            <a:r>
              <a:rPr sz="800" spc="85" dirty="0">
                <a:solidFill>
                  <a:srgbClr val="007FAC"/>
                </a:solidFill>
                <a:cs typeface="Calibri"/>
                <a:hlinkClick r:id="rId30"/>
              </a:rPr>
              <a:t> </a:t>
            </a:r>
            <a:r>
              <a:rPr sz="800" i="1" spc="-10" dirty="0">
                <a:solidFill>
                  <a:srgbClr val="007FAC"/>
                </a:solidFill>
                <a:cs typeface="Calibri"/>
                <a:hlinkClick r:id="rId30"/>
              </a:rPr>
              <a:t>Lancet</a:t>
            </a:r>
            <a:r>
              <a:rPr sz="800" i="1" spc="75" dirty="0">
                <a:solidFill>
                  <a:srgbClr val="007FAC"/>
                </a:solidFill>
                <a:cs typeface="Calibri"/>
                <a:hlinkClick r:id="rId30"/>
              </a:rPr>
              <a:t> </a:t>
            </a:r>
            <a:r>
              <a:rPr sz="800" i="1" spc="-10" dirty="0">
                <a:solidFill>
                  <a:srgbClr val="007FAC"/>
                </a:solidFill>
                <a:cs typeface="Calibri"/>
                <a:hlinkClick r:id="rId30"/>
              </a:rPr>
              <a:t>Oncol</a:t>
            </a:r>
            <a:r>
              <a:rPr sz="800" spc="-10" dirty="0">
                <a:solidFill>
                  <a:srgbClr val="007FAC"/>
                </a:solidFill>
                <a:cs typeface="Calibri"/>
                <a:hlinkClick r:id="rId30"/>
              </a:rPr>
              <a:t>.</a:t>
            </a:r>
            <a:r>
              <a:rPr sz="800" spc="80" dirty="0">
                <a:solidFill>
                  <a:srgbClr val="007FAC"/>
                </a:solidFill>
                <a:cs typeface="Calibri"/>
                <a:hlinkClick r:id="rId30"/>
              </a:rPr>
              <a:t> </a:t>
            </a:r>
            <a:r>
              <a:rPr sz="800" spc="-10" dirty="0">
                <a:solidFill>
                  <a:srgbClr val="007FAC"/>
                </a:solidFill>
                <a:cs typeface="Calibri"/>
                <a:hlinkClick r:id="rId30"/>
              </a:rPr>
              <a:t>2015;16(2):e71-e83</a:t>
            </a:r>
            <a:r>
              <a:rPr sz="800" spc="-10" dirty="0">
                <a:solidFill>
                  <a:prstClr val="black"/>
                </a:solidFill>
                <a:cs typeface="Calibri"/>
              </a:rPr>
              <a:t>.</a:t>
            </a:r>
            <a:endParaRPr sz="800">
              <a:solidFill>
                <a:prstClr val="black"/>
              </a:solidFill>
              <a:cs typeface="Calibri"/>
            </a:endParaRPr>
          </a:p>
          <a:p>
            <a:pPr marL="250190" marR="5080" indent="-180975" algn="just">
              <a:lnSpc>
                <a:spcPct val="103699"/>
              </a:lnSpc>
              <a:buFont typeface="Calibri"/>
              <a:buAutoNum type="arabicPeriod" startAt="86"/>
              <a:tabLst>
                <a:tab pos="250825" algn="l"/>
              </a:tabLst>
            </a:pPr>
            <a:r>
              <a:rPr sz="800" spc="-10" dirty="0">
                <a:solidFill>
                  <a:srgbClr val="007FAC"/>
                </a:solidFill>
                <a:cs typeface="Calibri"/>
                <a:hlinkClick r:id="rId31"/>
              </a:rPr>
              <a:t>Demizu </a:t>
            </a:r>
            <a:r>
              <a:rPr sz="800" spc="-60" dirty="0">
                <a:solidFill>
                  <a:srgbClr val="007FAC"/>
                </a:solidFill>
                <a:cs typeface="Calibri"/>
                <a:hlinkClick r:id="rId31"/>
              </a:rPr>
              <a:t>Y, </a:t>
            </a:r>
            <a:r>
              <a:rPr sz="800" spc="-10" dirty="0">
                <a:solidFill>
                  <a:srgbClr val="007FAC"/>
                </a:solidFill>
                <a:cs typeface="Calibri"/>
                <a:hlinkClick r:id="rId31"/>
              </a:rPr>
              <a:t>Imai R, Kiyohara H, et </a:t>
            </a:r>
            <a:r>
              <a:rPr sz="800" spc="-5" dirty="0">
                <a:solidFill>
                  <a:srgbClr val="007FAC"/>
                </a:solidFill>
                <a:cs typeface="Calibri"/>
                <a:hlinkClick r:id="rId31"/>
              </a:rPr>
              <a:t>al. </a:t>
            </a:r>
            <a:r>
              <a:rPr sz="800" spc="-10" dirty="0">
                <a:solidFill>
                  <a:srgbClr val="007FAC"/>
                </a:solidFill>
                <a:cs typeface="Calibri"/>
                <a:hlinkClick r:id="rId31"/>
              </a:rPr>
              <a:t>Carbon </a:t>
            </a:r>
            <a:r>
              <a:rPr sz="800" spc="-5" dirty="0">
                <a:solidFill>
                  <a:srgbClr val="007FAC"/>
                </a:solidFill>
                <a:cs typeface="Calibri"/>
                <a:hlinkClick r:id="rId31"/>
              </a:rPr>
              <a:t>ion </a:t>
            </a:r>
            <a:r>
              <a:rPr sz="800" spc="-10" dirty="0">
                <a:solidFill>
                  <a:srgbClr val="007FAC"/>
                </a:solidFill>
                <a:cs typeface="Calibri"/>
                <a:hlinkClick r:id="rId31"/>
              </a:rPr>
              <a:t>radiotherapy </a:t>
            </a:r>
            <a:r>
              <a:rPr sz="800" spc="-15" dirty="0">
                <a:solidFill>
                  <a:srgbClr val="007FAC"/>
                </a:solidFill>
                <a:cs typeface="Calibri"/>
                <a:hlinkClick r:id="rId31"/>
              </a:rPr>
              <a:t>for </a:t>
            </a:r>
            <a:r>
              <a:rPr sz="800" spc="-10" dirty="0">
                <a:solidFill>
                  <a:srgbClr val="007FAC"/>
                </a:solidFill>
                <a:cs typeface="Calibri"/>
                <a:hlinkClick r:id="rId31"/>
              </a:rPr>
              <a:t>sacral </a:t>
            </a:r>
            <a:r>
              <a:rPr sz="800" spc="-5" dirty="0">
                <a:solidFill>
                  <a:srgbClr val="007FAC"/>
                </a:solidFill>
                <a:cs typeface="Calibri"/>
              </a:rPr>
              <a:t> </a:t>
            </a:r>
            <a:r>
              <a:rPr sz="800" spc="-10" dirty="0">
                <a:solidFill>
                  <a:srgbClr val="007FAC"/>
                </a:solidFill>
                <a:cs typeface="Calibri"/>
                <a:hlinkClick r:id="rId31"/>
              </a:rPr>
              <a:t>chordoma:</a:t>
            </a:r>
            <a:r>
              <a:rPr sz="800" spc="-5" dirty="0">
                <a:solidFill>
                  <a:srgbClr val="007FAC"/>
                </a:solidFill>
                <a:cs typeface="Calibri"/>
                <a:hlinkClick r:id="rId31"/>
              </a:rPr>
              <a:t> </a:t>
            </a:r>
            <a:r>
              <a:rPr sz="800" spc="-15" dirty="0">
                <a:solidFill>
                  <a:srgbClr val="007FAC"/>
                </a:solidFill>
                <a:cs typeface="Calibri"/>
                <a:hlinkClick r:id="rId31"/>
              </a:rPr>
              <a:t>a</a:t>
            </a:r>
            <a:r>
              <a:rPr sz="800" spc="-10" dirty="0">
                <a:solidFill>
                  <a:srgbClr val="007FAC"/>
                </a:solidFill>
                <a:cs typeface="Calibri"/>
                <a:hlinkClick r:id="rId31"/>
              </a:rPr>
              <a:t> retrospective</a:t>
            </a:r>
            <a:r>
              <a:rPr sz="800" spc="-5" dirty="0">
                <a:solidFill>
                  <a:srgbClr val="007FAC"/>
                </a:solidFill>
                <a:cs typeface="Calibri"/>
                <a:hlinkClick r:id="rId31"/>
              </a:rPr>
              <a:t> </a:t>
            </a:r>
            <a:r>
              <a:rPr sz="800" spc="-10" dirty="0">
                <a:solidFill>
                  <a:srgbClr val="007FAC"/>
                </a:solidFill>
                <a:cs typeface="Calibri"/>
                <a:hlinkClick r:id="rId31"/>
              </a:rPr>
              <a:t>nationwide</a:t>
            </a:r>
            <a:r>
              <a:rPr sz="800" spc="-5" dirty="0">
                <a:solidFill>
                  <a:srgbClr val="007FAC"/>
                </a:solidFill>
                <a:cs typeface="Calibri"/>
                <a:hlinkClick r:id="rId31"/>
              </a:rPr>
              <a:t> </a:t>
            </a:r>
            <a:r>
              <a:rPr sz="800" spc="-10" dirty="0">
                <a:solidFill>
                  <a:srgbClr val="007FAC"/>
                </a:solidFill>
                <a:cs typeface="Calibri"/>
                <a:hlinkClick r:id="rId31"/>
              </a:rPr>
              <a:t>multicentre</a:t>
            </a:r>
            <a:r>
              <a:rPr sz="800" spc="-5" dirty="0">
                <a:solidFill>
                  <a:srgbClr val="007FAC"/>
                </a:solidFill>
                <a:cs typeface="Calibri"/>
                <a:hlinkClick r:id="rId31"/>
              </a:rPr>
              <a:t> </a:t>
            </a:r>
            <a:r>
              <a:rPr sz="800" spc="-10" dirty="0">
                <a:solidFill>
                  <a:srgbClr val="007FAC"/>
                </a:solidFill>
                <a:cs typeface="Calibri"/>
                <a:hlinkClick r:id="rId31"/>
              </a:rPr>
              <a:t>study</a:t>
            </a:r>
            <a:r>
              <a:rPr sz="800" spc="-5" dirty="0">
                <a:solidFill>
                  <a:srgbClr val="007FAC"/>
                </a:solidFill>
                <a:cs typeface="Calibri"/>
                <a:hlinkClick r:id="rId31"/>
              </a:rPr>
              <a:t> in</a:t>
            </a:r>
            <a:r>
              <a:rPr sz="800" dirty="0">
                <a:solidFill>
                  <a:srgbClr val="007FAC"/>
                </a:solidFill>
                <a:cs typeface="Calibri"/>
                <a:hlinkClick r:id="rId31"/>
              </a:rPr>
              <a:t> </a:t>
            </a:r>
            <a:r>
              <a:rPr sz="800" spc="-10" dirty="0">
                <a:solidFill>
                  <a:srgbClr val="007FAC"/>
                </a:solidFill>
                <a:cs typeface="Calibri"/>
                <a:hlinkClick r:id="rId31"/>
              </a:rPr>
              <a:t>Japan. </a:t>
            </a:r>
            <a:r>
              <a:rPr sz="800" spc="-5" dirty="0">
                <a:solidFill>
                  <a:srgbClr val="007FAC"/>
                </a:solidFill>
                <a:cs typeface="Calibri"/>
              </a:rPr>
              <a:t> </a:t>
            </a:r>
            <a:r>
              <a:rPr sz="800" i="1" spc="-5" dirty="0">
                <a:solidFill>
                  <a:srgbClr val="007FAC"/>
                </a:solidFill>
                <a:cs typeface="Calibri"/>
                <a:hlinkClick r:id="rId31"/>
              </a:rPr>
              <a:t>Radiother</a:t>
            </a:r>
            <a:r>
              <a:rPr sz="800" i="1" spc="70" dirty="0">
                <a:solidFill>
                  <a:srgbClr val="007FAC"/>
                </a:solidFill>
                <a:cs typeface="Calibri"/>
                <a:hlinkClick r:id="rId31"/>
              </a:rPr>
              <a:t> </a:t>
            </a:r>
            <a:r>
              <a:rPr sz="800" i="1" spc="-10" dirty="0">
                <a:solidFill>
                  <a:srgbClr val="007FAC"/>
                </a:solidFill>
                <a:cs typeface="Calibri"/>
                <a:hlinkClick r:id="rId31"/>
              </a:rPr>
              <a:t>Oncol</a:t>
            </a:r>
            <a:r>
              <a:rPr sz="800" spc="-10" dirty="0">
                <a:solidFill>
                  <a:srgbClr val="007FAC"/>
                </a:solidFill>
                <a:cs typeface="Calibri"/>
                <a:hlinkClick r:id="rId31"/>
              </a:rPr>
              <a:t>.</a:t>
            </a:r>
            <a:r>
              <a:rPr sz="800" spc="75" dirty="0">
                <a:solidFill>
                  <a:srgbClr val="007FAC"/>
                </a:solidFill>
                <a:cs typeface="Calibri"/>
                <a:hlinkClick r:id="rId31"/>
              </a:rPr>
              <a:t> </a:t>
            </a:r>
            <a:r>
              <a:rPr sz="800" spc="-10" dirty="0">
                <a:solidFill>
                  <a:srgbClr val="007FAC"/>
                </a:solidFill>
                <a:cs typeface="Calibri"/>
                <a:hlinkClick r:id="rId31"/>
              </a:rPr>
              <a:t>2020;154:1-5</a:t>
            </a:r>
            <a:r>
              <a:rPr sz="800" spc="-10" dirty="0">
                <a:solidFill>
                  <a:prstClr val="black"/>
                </a:solidFill>
                <a:cs typeface="Calibri"/>
              </a:rPr>
              <a:t>.</a:t>
            </a:r>
            <a:endParaRPr sz="800">
              <a:solidFill>
                <a:prstClr val="black"/>
              </a:solidFill>
              <a:cs typeface="Calibri"/>
            </a:endParaRPr>
          </a:p>
          <a:p>
            <a:pPr marL="250190" marR="5715" indent="-180975" algn="just">
              <a:lnSpc>
                <a:spcPct val="103699"/>
              </a:lnSpc>
              <a:spcBef>
                <a:spcPts val="5"/>
              </a:spcBef>
              <a:buFont typeface="Calibri"/>
              <a:buAutoNum type="arabicPeriod" startAt="86"/>
              <a:tabLst>
                <a:tab pos="250825" algn="l"/>
              </a:tabLst>
            </a:pPr>
            <a:r>
              <a:rPr sz="800" spc="-10" dirty="0">
                <a:solidFill>
                  <a:srgbClr val="007FAC"/>
                </a:solidFill>
                <a:cs typeface="Calibri"/>
                <a:hlinkClick r:id="rId32"/>
              </a:rPr>
              <a:t>DeLaney TF, Liebsch NJ, Pedlow FX, et </a:t>
            </a:r>
            <a:r>
              <a:rPr sz="800" spc="-5" dirty="0">
                <a:solidFill>
                  <a:srgbClr val="007FAC"/>
                </a:solidFill>
                <a:cs typeface="Calibri"/>
                <a:hlinkClick r:id="rId32"/>
              </a:rPr>
              <a:t>al. </a:t>
            </a:r>
            <a:r>
              <a:rPr sz="800" spc="-10" dirty="0">
                <a:solidFill>
                  <a:srgbClr val="007FAC"/>
                </a:solidFill>
                <a:cs typeface="Calibri"/>
                <a:hlinkClick r:id="rId32"/>
              </a:rPr>
              <a:t>Long-term results of phase </a:t>
            </a:r>
            <a:r>
              <a:rPr sz="800" spc="-5" dirty="0">
                <a:solidFill>
                  <a:srgbClr val="007FAC"/>
                </a:solidFill>
                <a:cs typeface="Calibri"/>
                <a:hlinkClick r:id="rId32"/>
              </a:rPr>
              <a:t>II </a:t>
            </a:r>
            <a:r>
              <a:rPr sz="800" dirty="0">
                <a:solidFill>
                  <a:srgbClr val="007FAC"/>
                </a:solidFill>
                <a:cs typeface="Calibri"/>
              </a:rPr>
              <a:t> </a:t>
            </a:r>
            <a:r>
              <a:rPr sz="800" spc="-10" dirty="0">
                <a:solidFill>
                  <a:srgbClr val="007FAC"/>
                </a:solidFill>
                <a:cs typeface="Calibri"/>
                <a:hlinkClick r:id="rId32"/>
              </a:rPr>
              <a:t>study of</a:t>
            </a:r>
            <a:r>
              <a:rPr sz="800" spc="-5" dirty="0">
                <a:solidFill>
                  <a:srgbClr val="007FAC"/>
                </a:solidFill>
                <a:cs typeface="Calibri"/>
                <a:hlinkClick r:id="rId32"/>
              </a:rPr>
              <a:t> high </a:t>
            </a:r>
            <a:r>
              <a:rPr sz="800" spc="-10" dirty="0">
                <a:solidFill>
                  <a:srgbClr val="007FAC"/>
                </a:solidFill>
                <a:cs typeface="Calibri"/>
                <a:hlinkClick r:id="rId32"/>
              </a:rPr>
              <a:t>dose</a:t>
            </a:r>
            <a:r>
              <a:rPr sz="800" spc="160" dirty="0">
                <a:solidFill>
                  <a:srgbClr val="007FAC"/>
                </a:solidFill>
                <a:cs typeface="Calibri"/>
                <a:hlinkClick r:id="rId32"/>
              </a:rPr>
              <a:t> </a:t>
            </a:r>
            <a:r>
              <a:rPr sz="800" spc="-10" dirty="0">
                <a:solidFill>
                  <a:srgbClr val="007FAC"/>
                </a:solidFill>
                <a:cs typeface="Calibri"/>
                <a:hlinkClick r:id="rId32"/>
              </a:rPr>
              <a:t>photon/proton radiotherapy </a:t>
            </a:r>
            <a:r>
              <a:rPr sz="800" spc="-5" dirty="0">
                <a:solidFill>
                  <a:srgbClr val="007FAC"/>
                </a:solidFill>
                <a:cs typeface="Calibri"/>
                <a:hlinkClick r:id="rId32"/>
              </a:rPr>
              <a:t>in </a:t>
            </a:r>
            <a:r>
              <a:rPr sz="800" spc="-10" dirty="0">
                <a:solidFill>
                  <a:srgbClr val="007FAC"/>
                </a:solidFill>
                <a:cs typeface="Calibri"/>
                <a:hlinkClick r:id="rId32"/>
              </a:rPr>
              <a:t>the</a:t>
            </a:r>
            <a:r>
              <a:rPr sz="800" spc="160" dirty="0">
                <a:solidFill>
                  <a:srgbClr val="007FAC"/>
                </a:solidFill>
                <a:cs typeface="Calibri"/>
                <a:hlinkClick r:id="rId32"/>
              </a:rPr>
              <a:t> </a:t>
            </a:r>
            <a:r>
              <a:rPr sz="800" spc="-10" dirty="0">
                <a:solidFill>
                  <a:srgbClr val="007FAC"/>
                </a:solidFill>
                <a:cs typeface="Calibri"/>
                <a:hlinkClick r:id="rId32"/>
              </a:rPr>
              <a:t>management </a:t>
            </a:r>
            <a:r>
              <a:rPr sz="800" spc="-5" dirty="0">
                <a:solidFill>
                  <a:srgbClr val="007FAC"/>
                </a:solidFill>
                <a:cs typeface="Calibri"/>
              </a:rPr>
              <a:t> </a:t>
            </a:r>
            <a:r>
              <a:rPr sz="800" spc="-10" dirty="0">
                <a:solidFill>
                  <a:srgbClr val="007FAC"/>
                </a:solidFill>
                <a:cs typeface="Calibri"/>
                <a:hlinkClick r:id="rId32"/>
              </a:rPr>
              <a:t>of spine chordomas, chondrosarcomas, and other sarcomas. </a:t>
            </a:r>
            <a:r>
              <a:rPr sz="800" i="1" spc="-10" dirty="0">
                <a:solidFill>
                  <a:srgbClr val="007FAC"/>
                </a:solidFill>
                <a:cs typeface="Calibri"/>
                <a:hlinkClick r:id="rId32"/>
              </a:rPr>
              <a:t>J Surg </a:t>
            </a:r>
            <a:r>
              <a:rPr sz="800" i="1" spc="-5" dirty="0">
                <a:solidFill>
                  <a:srgbClr val="007FAC"/>
                </a:solidFill>
                <a:cs typeface="Calibri"/>
              </a:rPr>
              <a:t> </a:t>
            </a:r>
            <a:r>
              <a:rPr sz="800" i="1" spc="-10" dirty="0">
                <a:solidFill>
                  <a:srgbClr val="007FAC"/>
                </a:solidFill>
                <a:cs typeface="Calibri"/>
                <a:hlinkClick r:id="rId32"/>
              </a:rPr>
              <a:t>Oncol</a:t>
            </a:r>
            <a:r>
              <a:rPr sz="800" spc="-10" dirty="0">
                <a:solidFill>
                  <a:srgbClr val="007FAC"/>
                </a:solidFill>
                <a:cs typeface="Calibri"/>
                <a:hlinkClick r:id="rId32"/>
              </a:rPr>
              <a:t>.</a:t>
            </a:r>
            <a:r>
              <a:rPr sz="800" spc="70" dirty="0">
                <a:solidFill>
                  <a:srgbClr val="007FAC"/>
                </a:solidFill>
                <a:cs typeface="Calibri"/>
                <a:hlinkClick r:id="rId32"/>
              </a:rPr>
              <a:t> </a:t>
            </a:r>
            <a:r>
              <a:rPr sz="800" spc="-10" dirty="0">
                <a:solidFill>
                  <a:srgbClr val="007FAC"/>
                </a:solidFill>
                <a:cs typeface="Calibri"/>
                <a:hlinkClick r:id="rId32"/>
              </a:rPr>
              <a:t>2014;110(2):115-122</a:t>
            </a:r>
            <a:r>
              <a:rPr sz="800" spc="-10" dirty="0">
                <a:solidFill>
                  <a:prstClr val="black"/>
                </a:solidFill>
                <a:cs typeface="Calibri"/>
              </a:rPr>
              <a:t>.</a:t>
            </a:r>
            <a:endParaRPr sz="800">
              <a:solidFill>
                <a:prstClr val="black"/>
              </a:solidFill>
              <a:cs typeface="Calibri"/>
            </a:endParaRPr>
          </a:p>
          <a:p>
            <a:pPr marL="250190" marR="8255" indent="-180975" algn="just">
              <a:lnSpc>
                <a:spcPct val="103600"/>
              </a:lnSpc>
              <a:buFont typeface="Calibri"/>
              <a:buAutoNum type="arabicPeriod" startAt="86"/>
              <a:tabLst>
                <a:tab pos="250825" algn="l"/>
              </a:tabLst>
            </a:pPr>
            <a:r>
              <a:rPr sz="800" spc="-25" dirty="0">
                <a:solidFill>
                  <a:srgbClr val="007FAC"/>
                </a:solidFill>
                <a:cs typeface="Calibri"/>
                <a:hlinkClick r:id="rId33"/>
              </a:rPr>
              <a:t>Stacchiotti</a:t>
            </a:r>
            <a:r>
              <a:rPr sz="800" spc="-65" dirty="0">
                <a:solidFill>
                  <a:srgbClr val="007FAC"/>
                </a:solidFill>
                <a:cs typeface="Calibri"/>
                <a:hlinkClick r:id="rId33"/>
              </a:rPr>
              <a:t> </a:t>
            </a:r>
            <a:r>
              <a:rPr sz="800" spc="-15" dirty="0">
                <a:solidFill>
                  <a:srgbClr val="007FAC"/>
                </a:solidFill>
                <a:cs typeface="Calibri"/>
                <a:hlinkClick r:id="rId33"/>
              </a:rPr>
              <a:t>S,</a:t>
            </a:r>
            <a:r>
              <a:rPr sz="800" spc="-70" dirty="0">
                <a:solidFill>
                  <a:srgbClr val="007FAC"/>
                </a:solidFill>
                <a:cs typeface="Calibri"/>
                <a:hlinkClick r:id="rId33"/>
              </a:rPr>
              <a:t> </a:t>
            </a:r>
            <a:r>
              <a:rPr sz="800" spc="-25" dirty="0">
                <a:solidFill>
                  <a:srgbClr val="007FAC"/>
                </a:solidFill>
                <a:cs typeface="Calibri"/>
                <a:hlinkClick r:id="rId33"/>
              </a:rPr>
              <a:t>Gronchi</a:t>
            </a:r>
            <a:r>
              <a:rPr sz="800" spc="-60" dirty="0">
                <a:solidFill>
                  <a:srgbClr val="007FAC"/>
                </a:solidFill>
                <a:cs typeface="Calibri"/>
                <a:hlinkClick r:id="rId33"/>
              </a:rPr>
              <a:t> </a:t>
            </a:r>
            <a:r>
              <a:rPr sz="800" spc="-20" dirty="0">
                <a:solidFill>
                  <a:srgbClr val="007FAC"/>
                </a:solidFill>
                <a:cs typeface="Calibri"/>
                <a:hlinkClick r:id="rId33"/>
              </a:rPr>
              <a:t>A,</a:t>
            </a:r>
            <a:r>
              <a:rPr sz="800" spc="-60" dirty="0">
                <a:solidFill>
                  <a:srgbClr val="007FAC"/>
                </a:solidFill>
                <a:cs typeface="Calibri"/>
                <a:hlinkClick r:id="rId33"/>
              </a:rPr>
              <a:t> </a:t>
            </a:r>
            <a:r>
              <a:rPr sz="800" spc="-25" dirty="0">
                <a:solidFill>
                  <a:srgbClr val="007FAC"/>
                </a:solidFill>
                <a:cs typeface="Calibri"/>
                <a:hlinkClick r:id="rId33"/>
              </a:rPr>
              <a:t>Fossati</a:t>
            </a:r>
            <a:r>
              <a:rPr sz="800" spc="-60" dirty="0">
                <a:solidFill>
                  <a:srgbClr val="007FAC"/>
                </a:solidFill>
                <a:cs typeface="Calibri"/>
                <a:hlinkClick r:id="rId33"/>
              </a:rPr>
              <a:t> </a:t>
            </a:r>
            <a:r>
              <a:rPr sz="800" spc="-65" dirty="0">
                <a:solidFill>
                  <a:srgbClr val="007FAC"/>
                </a:solidFill>
                <a:cs typeface="Calibri"/>
                <a:hlinkClick r:id="rId33"/>
              </a:rPr>
              <a:t>P,</a:t>
            </a:r>
            <a:r>
              <a:rPr sz="800" spc="-70" dirty="0">
                <a:solidFill>
                  <a:srgbClr val="007FAC"/>
                </a:solidFill>
                <a:cs typeface="Calibri"/>
                <a:hlinkClick r:id="rId33"/>
              </a:rPr>
              <a:t> </a:t>
            </a:r>
            <a:r>
              <a:rPr sz="800" spc="-20" dirty="0">
                <a:solidFill>
                  <a:srgbClr val="007FAC"/>
                </a:solidFill>
                <a:cs typeface="Calibri"/>
                <a:hlinkClick r:id="rId33"/>
              </a:rPr>
              <a:t>et</a:t>
            </a:r>
            <a:r>
              <a:rPr sz="800" spc="-65" dirty="0">
                <a:solidFill>
                  <a:srgbClr val="007FAC"/>
                </a:solidFill>
                <a:cs typeface="Calibri"/>
                <a:hlinkClick r:id="rId33"/>
              </a:rPr>
              <a:t> </a:t>
            </a:r>
            <a:r>
              <a:rPr sz="800" spc="-20" dirty="0">
                <a:solidFill>
                  <a:srgbClr val="007FAC"/>
                </a:solidFill>
                <a:cs typeface="Calibri"/>
                <a:hlinkClick r:id="rId33"/>
              </a:rPr>
              <a:t>al.</a:t>
            </a:r>
            <a:r>
              <a:rPr sz="800" spc="-65" dirty="0">
                <a:solidFill>
                  <a:srgbClr val="007FAC"/>
                </a:solidFill>
                <a:cs typeface="Calibri"/>
                <a:hlinkClick r:id="rId33"/>
              </a:rPr>
              <a:t> </a:t>
            </a:r>
            <a:r>
              <a:rPr sz="800" spc="-25" dirty="0">
                <a:solidFill>
                  <a:srgbClr val="007FAC"/>
                </a:solidFill>
                <a:cs typeface="Calibri"/>
                <a:hlinkClick r:id="rId33"/>
              </a:rPr>
              <a:t>Best</a:t>
            </a:r>
            <a:r>
              <a:rPr sz="800" spc="-65" dirty="0">
                <a:solidFill>
                  <a:srgbClr val="007FAC"/>
                </a:solidFill>
                <a:cs typeface="Calibri"/>
                <a:hlinkClick r:id="rId33"/>
              </a:rPr>
              <a:t> </a:t>
            </a:r>
            <a:r>
              <a:rPr sz="800" spc="-25" dirty="0">
                <a:solidFill>
                  <a:srgbClr val="007FAC"/>
                </a:solidFill>
                <a:cs typeface="Calibri"/>
                <a:hlinkClick r:id="rId33"/>
              </a:rPr>
              <a:t>practices</a:t>
            </a:r>
            <a:r>
              <a:rPr sz="800" spc="-65" dirty="0">
                <a:solidFill>
                  <a:srgbClr val="007FAC"/>
                </a:solidFill>
                <a:cs typeface="Calibri"/>
                <a:hlinkClick r:id="rId33"/>
              </a:rPr>
              <a:t> </a:t>
            </a:r>
            <a:r>
              <a:rPr sz="800" spc="-25" dirty="0">
                <a:solidFill>
                  <a:srgbClr val="007FAC"/>
                </a:solidFill>
                <a:cs typeface="Calibri"/>
                <a:hlinkClick r:id="rId33"/>
              </a:rPr>
              <a:t>for</a:t>
            </a:r>
            <a:r>
              <a:rPr sz="800" spc="-55" dirty="0">
                <a:solidFill>
                  <a:srgbClr val="007FAC"/>
                </a:solidFill>
                <a:cs typeface="Calibri"/>
                <a:hlinkClick r:id="rId33"/>
              </a:rPr>
              <a:t> </a:t>
            </a:r>
            <a:r>
              <a:rPr sz="800" spc="-20" dirty="0">
                <a:solidFill>
                  <a:srgbClr val="007FAC"/>
                </a:solidFill>
                <a:cs typeface="Calibri"/>
                <a:hlinkClick r:id="rId33"/>
              </a:rPr>
              <a:t>the</a:t>
            </a:r>
            <a:r>
              <a:rPr sz="800" spc="-65" dirty="0">
                <a:solidFill>
                  <a:srgbClr val="007FAC"/>
                </a:solidFill>
                <a:cs typeface="Calibri"/>
                <a:hlinkClick r:id="rId33"/>
              </a:rPr>
              <a:t> </a:t>
            </a:r>
            <a:r>
              <a:rPr sz="800" spc="-30" dirty="0">
                <a:solidFill>
                  <a:srgbClr val="007FAC"/>
                </a:solidFill>
                <a:cs typeface="Calibri"/>
                <a:hlinkClick r:id="rId33"/>
              </a:rPr>
              <a:t>management </a:t>
            </a:r>
            <a:r>
              <a:rPr sz="800" spc="-25" dirty="0">
                <a:solidFill>
                  <a:srgbClr val="007FAC"/>
                </a:solidFill>
                <a:cs typeface="Calibri"/>
              </a:rPr>
              <a:t> </a:t>
            </a:r>
            <a:r>
              <a:rPr sz="800" spc="-20" dirty="0">
                <a:solidFill>
                  <a:srgbClr val="007FAC"/>
                </a:solidFill>
                <a:cs typeface="Calibri"/>
                <a:hlinkClick r:id="rId33"/>
              </a:rPr>
              <a:t>of </a:t>
            </a:r>
            <a:r>
              <a:rPr sz="800" spc="-25" dirty="0">
                <a:solidFill>
                  <a:srgbClr val="007FAC"/>
                </a:solidFill>
                <a:cs typeface="Calibri"/>
                <a:hlinkClick r:id="rId33"/>
              </a:rPr>
              <a:t>local-regional recurrent chordoma: </a:t>
            </a:r>
            <a:r>
              <a:rPr sz="800" spc="-15" dirty="0">
                <a:solidFill>
                  <a:srgbClr val="007FAC"/>
                </a:solidFill>
                <a:cs typeface="Calibri"/>
                <a:hlinkClick r:id="rId33"/>
              </a:rPr>
              <a:t>a </a:t>
            </a:r>
            <a:r>
              <a:rPr sz="800" spc="-25" dirty="0">
                <a:solidFill>
                  <a:srgbClr val="007FAC"/>
                </a:solidFill>
                <a:cs typeface="Calibri"/>
                <a:hlinkClick r:id="rId33"/>
              </a:rPr>
              <a:t>position paper </a:t>
            </a:r>
            <a:r>
              <a:rPr sz="800" spc="-20" dirty="0">
                <a:solidFill>
                  <a:srgbClr val="007FAC"/>
                </a:solidFill>
                <a:cs typeface="Calibri"/>
                <a:hlinkClick r:id="rId33"/>
              </a:rPr>
              <a:t>by the </a:t>
            </a:r>
            <a:r>
              <a:rPr sz="800" spc="-30" dirty="0">
                <a:solidFill>
                  <a:srgbClr val="007FAC"/>
                </a:solidFill>
                <a:cs typeface="Calibri"/>
                <a:hlinkClick r:id="rId33"/>
              </a:rPr>
              <a:t>Chordoma </a:t>
            </a:r>
            <a:r>
              <a:rPr sz="800" spc="-25" dirty="0">
                <a:solidFill>
                  <a:srgbClr val="007FAC"/>
                </a:solidFill>
                <a:cs typeface="Calibri"/>
              </a:rPr>
              <a:t> </a:t>
            </a:r>
            <a:r>
              <a:rPr sz="800" spc="-25" dirty="0">
                <a:solidFill>
                  <a:srgbClr val="007FAC"/>
                </a:solidFill>
                <a:cs typeface="Calibri"/>
                <a:hlinkClick r:id="rId33"/>
              </a:rPr>
              <a:t>Global</a:t>
            </a:r>
            <a:r>
              <a:rPr sz="800" spc="10" dirty="0">
                <a:solidFill>
                  <a:srgbClr val="007FAC"/>
                </a:solidFill>
                <a:cs typeface="Calibri"/>
                <a:hlinkClick r:id="rId33"/>
              </a:rPr>
              <a:t> </a:t>
            </a:r>
            <a:r>
              <a:rPr sz="800" spc="-25" dirty="0">
                <a:solidFill>
                  <a:srgbClr val="007FAC"/>
                </a:solidFill>
                <a:cs typeface="Calibri"/>
                <a:hlinkClick r:id="rId33"/>
              </a:rPr>
              <a:t>Consensus</a:t>
            </a:r>
            <a:r>
              <a:rPr sz="800" spc="5" dirty="0">
                <a:solidFill>
                  <a:srgbClr val="007FAC"/>
                </a:solidFill>
                <a:cs typeface="Calibri"/>
                <a:hlinkClick r:id="rId33"/>
              </a:rPr>
              <a:t> </a:t>
            </a:r>
            <a:r>
              <a:rPr sz="800" spc="-25" dirty="0">
                <a:solidFill>
                  <a:srgbClr val="007FAC"/>
                </a:solidFill>
                <a:cs typeface="Calibri"/>
                <a:hlinkClick r:id="rId33"/>
              </a:rPr>
              <a:t>Group.</a:t>
            </a:r>
            <a:r>
              <a:rPr sz="800" spc="15" dirty="0">
                <a:solidFill>
                  <a:srgbClr val="007FAC"/>
                </a:solidFill>
                <a:cs typeface="Calibri"/>
                <a:hlinkClick r:id="rId33"/>
              </a:rPr>
              <a:t> </a:t>
            </a:r>
            <a:r>
              <a:rPr sz="800" i="1" spc="-25" dirty="0">
                <a:solidFill>
                  <a:srgbClr val="007FAC"/>
                </a:solidFill>
                <a:cs typeface="Calibri"/>
                <a:hlinkClick r:id="rId33"/>
              </a:rPr>
              <a:t>Ann</a:t>
            </a:r>
            <a:r>
              <a:rPr sz="800" i="1" spc="10" dirty="0">
                <a:solidFill>
                  <a:srgbClr val="007FAC"/>
                </a:solidFill>
                <a:cs typeface="Calibri"/>
                <a:hlinkClick r:id="rId33"/>
              </a:rPr>
              <a:t> </a:t>
            </a:r>
            <a:r>
              <a:rPr sz="800" i="1" spc="-25" dirty="0">
                <a:solidFill>
                  <a:srgbClr val="007FAC"/>
                </a:solidFill>
                <a:cs typeface="Calibri"/>
                <a:hlinkClick r:id="rId33"/>
              </a:rPr>
              <a:t>Oncol</a:t>
            </a:r>
            <a:r>
              <a:rPr sz="800" spc="-25" dirty="0">
                <a:solidFill>
                  <a:srgbClr val="007FAC"/>
                </a:solidFill>
                <a:cs typeface="Calibri"/>
                <a:hlinkClick r:id="rId33"/>
              </a:rPr>
              <a:t>.</a:t>
            </a:r>
            <a:r>
              <a:rPr sz="800" spc="15" dirty="0">
                <a:solidFill>
                  <a:srgbClr val="007FAC"/>
                </a:solidFill>
                <a:cs typeface="Calibri"/>
                <a:hlinkClick r:id="rId33"/>
              </a:rPr>
              <a:t> </a:t>
            </a:r>
            <a:r>
              <a:rPr sz="800" spc="-25" dirty="0">
                <a:solidFill>
                  <a:srgbClr val="007FAC"/>
                </a:solidFill>
                <a:cs typeface="Calibri"/>
                <a:hlinkClick r:id="rId33"/>
              </a:rPr>
              <a:t>2017;28(6):1230-1242</a:t>
            </a:r>
            <a:r>
              <a:rPr sz="800" spc="-25" dirty="0">
                <a:solidFill>
                  <a:prstClr val="black"/>
                </a:solidFill>
                <a:cs typeface="Calibri"/>
              </a:rPr>
              <a:t>.</a:t>
            </a:r>
            <a:endParaRPr sz="800">
              <a:solidFill>
                <a:prstClr val="black"/>
              </a:solidFill>
              <a:cs typeface="Calibri"/>
            </a:endParaRPr>
          </a:p>
          <a:p>
            <a:pPr marL="250190" marR="5715" indent="-180975" algn="just">
              <a:lnSpc>
                <a:spcPct val="103899"/>
              </a:lnSpc>
              <a:buFont typeface="Calibri"/>
              <a:buAutoNum type="arabicPeriod" startAt="86"/>
              <a:tabLst>
                <a:tab pos="250825" algn="l"/>
              </a:tabLst>
            </a:pPr>
            <a:r>
              <a:rPr sz="800" spc="-10" dirty="0">
                <a:solidFill>
                  <a:srgbClr val="007FAC"/>
                </a:solidFill>
                <a:cs typeface="Calibri"/>
                <a:hlinkClick r:id="rId34"/>
              </a:rPr>
              <a:t>Behjati S, Tarpey PS, Presneau N, et </a:t>
            </a:r>
            <a:r>
              <a:rPr sz="800" spc="-5" dirty="0">
                <a:solidFill>
                  <a:srgbClr val="007FAC"/>
                </a:solidFill>
                <a:cs typeface="Calibri"/>
                <a:hlinkClick r:id="rId34"/>
              </a:rPr>
              <a:t>al. Distinct </a:t>
            </a:r>
            <a:r>
              <a:rPr sz="800" spc="-10" dirty="0">
                <a:solidFill>
                  <a:srgbClr val="007FAC"/>
                </a:solidFill>
                <a:cs typeface="Calibri"/>
                <a:hlinkClick r:id="rId34"/>
              </a:rPr>
              <a:t>H3F3A and H3F3B </a:t>
            </a:r>
            <a:r>
              <a:rPr sz="800" spc="-5" dirty="0">
                <a:solidFill>
                  <a:srgbClr val="007FAC"/>
                </a:solidFill>
                <a:cs typeface="Calibri"/>
              </a:rPr>
              <a:t> </a:t>
            </a:r>
            <a:r>
              <a:rPr sz="800" spc="-10" dirty="0">
                <a:solidFill>
                  <a:srgbClr val="007FAC"/>
                </a:solidFill>
                <a:cs typeface="Calibri"/>
                <a:hlinkClick r:id="rId34"/>
              </a:rPr>
              <a:t>driver</a:t>
            </a:r>
            <a:r>
              <a:rPr sz="800" spc="-5" dirty="0">
                <a:solidFill>
                  <a:srgbClr val="007FAC"/>
                </a:solidFill>
                <a:cs typeface="Calibri"/>
                <a:hlinkClick r:id="rId34"/>
              </a:rPr>
              <a:t> </a:t>
            </a:r>
            <a:r>
              <a:rPr sz="800" spc="-10" dirty="0">
                <a:solidFill>
                  <a:srgbClr val="007FAC"/>
                </a:solidFill>
                <a:cs typeface="Calibri"/>
                <a:hlinkClick r:id="rId34"/>
              </a:rPr>
              <a:t>mutations</a:t>
            </a:r>
            <a:r>
              <a:rPr sz="800" spc="-5" dirty="0">
                <a:solidFill>
                  <a:srgbClr val="007FAC"/>
                </a:solidFill>
                <a:cs typeface="Calibri"/>
                <a:hlinkClick r:id="rId34"/>
              </a:rPr>
              <a:t> </a:t>
            </a:r>
            <a:r>
              <a:rPr sz="800" spc="-25" dirty="0">
                <a:solidFill>
                  <a:srgbClr val="007FAC"/>
                </a:solidFill>
                <a:cs typeface="Calibri"/>
                <a:hlinkClick r:id="rId34"/>
              </a:rPr>
              <a:t>de</a:t>
            </a:r>
            <a:r>
              <a:rPr sz="800" spc="-25" dirty="0">
                <a:solidFill>
                  <a:srgbClr val="007FAC"/>
                </a:solidFill>
                <a:latin typeface="Lucida Sans Unicode"/>
                <a:cs typeface="Lucida Sans Unicode"/>
                <a:hlinkClick r:id="rId34"/>
              </a:rPr>
              <a:t>fi</a:t>
            </a:r>
            <a:r>
              <a:rPr sz="800" spc="-25" dirty="0">
                <a:solidFill>
                  <a:srgbClr val="007FAC"/>
                </a:solidFill>
                <a:cs typeface="Calibri"/>
                <a:hlinkClick r:id="rId34"/>
              </a:rPr>
              <a:t>ne</a:t>
            </a:r>
            <a:r>
              <a:rPr sz="800" spc="-20" dirty="0">
                <a:solidFill>
                  <a:srgbClr val="007FAC"/>
                </a:solidFill>
                <a:cs typeface="Calibri"/>
                <a:hlinkClick r:id="rId34"/>
              </a:rPr>
              <a:t> </a:t>
            </a:r>
            <a:r>
              <a:rPr sz="800" spc="-10" dirty="0">
                <a:solidFill>
                  <a:srgbClr val="007FAC"/>
                </a:solidFill>
                <a:cs typeface="Calibri"/>
                <a:hlinkClick r:id="rId34"/>
              </a:rPr>
              <a:t>chondroblastoma</a:t>
            </a:r>
            <a:r>
              <a:rPr sz="800" spc="-5" dirty="0">
                <a:solidFill>
                  <a:srgbClr val="007FAC"/>
                </a:solidFill>
                <a:cs typeface="Calibri"/>
                <a:hlinkClick r:id="rId34"/>
              </a:rPr>
              <a:t> </a:t>
            </a:r>
            <a:r>
              <a:rPr sz="800" spc="-10" dirty="0">
                <a:solidFill>
                  <a:srgbClr val="007FAC"/>
                </a:solidFill>
                <a:cs typeface="Calibri"/>
                <a:hlinkClick r:id="rId34"/>
              </a:rPr>
              <a:t>and</a:t>
            </a:r>
            <a:r>
              <a:rPr sz="800" spc="-5" dirty="0">
                <a:solidFill>
                  <a:srgbClr val="007FAC"/>
                </a:solidFill>
                <a:cs typeface="Calibri"/>
                <a:hlinkClick r:id="rId34"/>
              </a:rPr>
              <a:t> giant</a:t>
            </a:r>
            <a:r>
              <a:rPr sz="800" dirty="0">
                <a:solidFill>
                  <a:srgbClr val="007FAC"/>
                </a:solidFill>
                <a:cs typeface="Calibri"/>
                <a:hlinkClick r:id="rId34"/>
              </a:rPr>
              <a:t> </a:t>
            </a:r>
            <a:r>
              <a:rPr sz="800" spc="-5" dirty="0">
                <a:solidFill>
                  <a:srgbClr val="007FAC"/>
                </a:solidFill>
                <a:cs typeface="Calibri"/>
                <a:hlinkClick r:id="rId34"/>
              </a:rPr>
              <a:t>cell</a:t>
            </a:r>
            <a:r>
              <a:rPr sz="800" dirty="0">
                <a:solidFill>
                  <a:srgbClr val="007FAC"/>
                </a:solidFill>
                <a:cs typeface="Calibri"/>
                <a:hlinkClick r:id="rId34"/>
              </a:rPr>
              <a:t> </a:t>
            </a:r>
            <a:r>
              <a:rPr sz="800" spc="-10" dirty="0">
                <a:solidFill>
                  <a:srgbClr val="007FAC"/>
                </a:solidFill>
                <a:cs typeface="Calibri"/>
                <a:hlinkClick r:id="rId34"/>
              </a:rPr>
              <a:t>tumor</a:t>
            </a:r>
            <a:r>
              <a:rPr sz="800" spc="-5" dirty="0">
                <a:solidFill>
                  <a:srgbClr val="007FAC"/>
                </a:solidFill>
                <a:cs typeface="Calibri"/>
                <a:hlinkClick r:id="rId34"/>
              </a:rPr>
              <a:t> </a:t>
            </a:r>
            <a:r>
              <a:rPr sz="800" spc="-10" dirty="0">
                <a:solidFill>
                  <a:srgbClr val="007FAC"/>
                </a:solidFill>
                <a:cs typeface="Calibri"/>
                <a:hlinkClick r:id="rId34"/>
              </a:rPr>
              <a:t>of </a:t>
            </a:r>
            <a:r>
              <a:rPr sz="800" spc="-5" dirty="0">
                <a:solidFill>
                  <a:srgbClr val="007FAC"/>
                </a:solidFill>
                <a:cs typeface="Calibri"/>
              </a:rPr>
              <a:t> </a:t>
            </a:r>
            <a:r>
              <a:rPr sz="800" spc="-10" dirty="0">
                <a:solidFill>
                  <a:srgbClr val="007FAC"/>
                </a:solidFill>
                <a:cs typeface="Calibri"/>
                <a:hlinkClick r:id="rId34"/>
              </a:rPr>
              <a:t>bone.</a:t>
            </a:r>
            <a:r>
              <a:rPr sz="800" spc="75" dirty="0">
                <a:solidFill>
                  <a:srgbClr val="007FAC"/>
                </a:solidFill>
                <a:cs typeface="Calibri"/>
                <a:hlinkClick r:id="rId34"/>
              </a:rPr>
              <a:t> </a:t>
            </a:r>
            <a:r>
              <a:rPr sz="800" i="1" spc="-10" dirty="0">
                <a:solidFill>
                  <a:srgbClr val="007FAC"/>
                </a:solidFill>
                <a:cs typeface="Calibri"/>
                <a:hlinkClick r:id="rId34"/>
              </a:rPr>
              <a:t>Nat</a:t>
            </a:r>
            <a:r>
              <a:rPr sz="800" i="1" spc="80" dirty="0">
                <a:solidFill>
                  <a:srgbClr val="007FAC"/>
                </a:solidFill>
                <a:cs typeface="Calibri"/>
                <a:hlinkClick r:id="rId34"/>
              </a:rPr>
              <a:t> </a:t>
            </a:r>
            <a:r>
              <a:rPr sz="800" i="1" spc="-10" dirty="0">
                <a:solidFill>
                  <a:srgbClr val="007FAC"/>
                </a:solidFill>
                <a:cs typeface="Calibri"/>
                <a:hlinkClick r:id="rId34"/>
              </a:rPr>
              <a:t>Genet</a:t>
            </a:r>
            <a:r>
              <a:rPr sz="800" spc="-10" dirty="0">
                <a:solidFill>
                  <a:srgbClr val="007FAC"/>
                </a:solidFill>
                <a:cs typeface="Calibri"/>
                <a:hlinkClick r:id="rId34"/>
              </a:rPr>
              <a:t>.</a:t>
            </a:r>
            <a:r>
              <a:rPr sz="800" spc="80" dirty="0">
                <a:solidFill>
                  <a:srgbClr val="007FAC"/>
                </a:solidFill>
                <a:cs typeface="Calibri"/>
                <a:hlinkClick r:id="rId34"/>
              </a:rPr>
              <a:t> </a:t>
            </a:r>
            <a:r>
              <a:rPr sz="800" spc="-10" dirty="0">
                <a:solidFill>
                  <a:srgbClr val="007FAC"/>
                </a:solidFill>
                <a:cs typeface="Calibri"/>
                <a:hlinkClick r:id="rId34"/>
              </a:rPr>
              <a:t>2013;45(12):1479-1482</a:t>
            </a:r>
            <a:r>
              <a:rPr sz="800" spc="-10" dirty="0">
                <a:solidFill>
                  <a:prstClr val="black"/>
                </a:solidFill>
                <a:cs typeface="Calibri"/>
              </a:rPr>
              <a:t>.</a:t>
            </a:r>
            <a:endParaRPr sz="800">
              <a:solidFill>
                <a:prstClr val="black"/>
              </a:solidFill>
              <a:cs typeface="Calibri"/>
            </a:endParaRPr>
          </a:p>
          <a:p>
            <a:pPr marL="250190" marR="5715" indent="-180975" algn="just">
              <a:lnSpc>
                <a:spcPts val="1000"/>
              </a:lnSpc>
              <a:spcBef>
                <a:spcPts val="35"/>
              </a:spcBef>
              <a:buFont typeface="Calibri"/>
              <a:buAutoNum type="arabicPeriod" startAt="86"/>
              <a:tabLst>
                <a:tab pos="250825" algn="l"/>
              </a:tabLst>
            </a:pPr>
            <a:r>
              <a:rPr sz="800" spc="-10" dirty="0">
                <a:solidFill>
                  <a:srgbClr val="007FAC"/>
                </a:solidFill>
                <a:cs typeface="Calibri"/>
                <a:hlinkClick r:id="rId35"/>
              </a:rPr>
              <a:t>Gouin F, Rochwerger AR, </a:t>
            </a:r>
            <a:r>
              <a:rPr sz="800" spc="-5" dirty="0">
                <a:solidFill>
                  <a:srgbClr val="007FAC"/>
                </a:solidFill>
                <a:cs typeface="Calibri"/>
                <a:hlinkClick r:id="rId35"/>
              </a:rPr>
              <a:t>Di </a:t>
            </a:r>
            <a:r>
              <a:rPr sz="800" spc="-10" dirty="0">
                <a:solidFill>
                  <a:srgbClr val="007FAC"/>
                </a:solidFill>
                <a:cs typeface="Calibri"/>
                <a:hlinkClick r:id="rId35"/>
              </a:rPr>
              <a:t>Marco A, et </a:t>
            </a:r>
            <a:r>
              <a:rPr sz="800" spc="-5" dirty="0">
                <a:solidFill>
                  <a:srgbClr val="007FAC"/>
                </a:solidFill>
                <a:cs typeface="Calibri"/>
                <a:hlinkClick r:id="rId35"/>
              </a:rPr>
              <a:t>al. </a:t>
            </a:r>
            <a:r>
              <a:rPr sz="800" spc="-10" dirty="0">
                <a:solidFill>
                  <a:srgbClr val="007FAC"/>
                </a:solidFill>
                <a:cs typeface="Calibri"/>
                <a:hlinkClick r:id="rId35"/>
              </a:rPr>
              <a:t>Adjuvant treatment </a:t>
            </a:r>
            <a:r>
              <a:rPr sz="800" spc="-5" dirty="0">
                <a:solidFill>
                  <a:srgbClr val="007FAC"/>
                </a:solidFill>
                <a:cs typeface="Calibri"/>
                <a:hlinkClick r:id="rId35"/>
              </a:rPr>
              <a:t>with </a:t>
            </a:r>
            <a:r>
              <a:rPr sz="800" dirty="0">
                <a:solidFill>
                  <a:srgbClr val="007FAC"/>
                </a:solidFill>
                <a:cs typeface="Calibri"/>
              </a:rPr>
              <a:t> </a:t>
            </a:r>
            <a:r>
              <a:rPr sz="800" spc="-10" dirty="0">
                <a:solidFill>
                  <a:srgbClr val="007FAC"/>
                </a:solidFill>
                <a:cs typeface="Calibri"/>
                <a:hlinkClick r:id="rId35"/>
              </a:rPr>
              <a:t>zoledronic</a:t>
            </a:r>
            <a:r>
              <a:rPr sz="800" spc="-5" dirty="0">
                <a:solidFill>
                  <a:srgbClr val="007FAC"/>
                </a:solidFill>
                <a:cs typeface="Calibri"/>
                <a:hlinkClick r:id="rId35"/>
              </a:rPr>
              <a:t> </a:t>
            </a:r>
            <a:r>
              <a:rPr sz="800" spc="-10" dirty="0">
                <a:solidFill>
                  <a:srgbClr val="007FAC"/>
                </a:solidFill>
                <a:cs typeface="Calibri"/>
                <a:hlinkClick r:id="rId35"/>
              </a:rPr>
              <a:t>acid</a:t>
            </a:r>
            <a:r>
              <a:rPr sz="800" spc="-5" dirty="0">
                <a:solidFill>
                  <a:srgbClr val="007FAC"/>
                </a:solidFill>
                <a:cs typeface="Calibri"/>
                <a:hlinkClick r:id="rId35"/>
              </a:rPr>
              <a:t> </a:t>
            </a:r>
            <a:r>
              <a:rPr sz="800" spc="-10" dirty="0">
                <a:solidFill>
                  <a:srgbClr val="007FAC"/>
                </a:solidFill>
                <a:cs typeface="Calibri"/>
                <a:hlinkClick r:id="rId35"/>
              </a:rPr>
              <a:t>after</a:t>
            </a:r>
            <a:r>
              <a:rPr sz="800" spc="-5" dirty="0">
                <a:solidFill>
                  <a:srgbClr val="007FAC"/>
                </a:solidFill>
                <a:cs typeface="Calibri"/>
                <a:hlinkClick r:id="rId35"/>
              </a:rPr>
              <a:t> </a:t>
            </a:r>
            <a:r>
              <a:rPr sz="800" spc="-10" dirty="0">
                <a:solidFill>
                  <a:srgbClr val="007FAC"/>
                </a:solidFill>
                <a:cs typeface="Calibri"/>
                <a:hlinkClick r:id="rId35"/>
              </a:rPr>
              <a:t>extensive</a:t>
            </a:r>
            <a:r>
              <a:rPr sz="800" spc="-5" dirty="0">
                <a:solidFill>
                  <a:srgbClr val="007FAC"/>
                </a:solidFill>
                <a:cs typeface="Calibri"/>
                <a:hlinkClick r:id="rId35"/>
              </a:rPr>
              <a:t> </a:t>
            </a:r>
            <a:r>
              <a:rPr sz="800" spc="-10" dirty="0">
                <a:solidFill>
                  <a:srgbClr val="007FAC"/>
                </a:solidFill>
                <a:cs typeface="Calibri"/>
                <a:hlinkClick r:id="rId35"/>
              </a:rPr>
              <a:t>curettage</a:t>
            </a:r>
            <a:r>
              <a:rPr sz="800" spc="-5" dirty="0">
                <a:solidFill>
                  <a:srgbClr val="007FAC"/>
                </a:solidFill>
                <a:cs typeface="Calibri"/>
                <a:hlinkClick r:id="rId35"/>
              </a:rPr>
              <a:t> </a:t>
            </a:r>
            <a:r>
              <a:rPr sz="800" spc="-15" dirty="0">
                <a:solidFill>
                  <a:srgbClr val="007FAC"/>
                </a:solidFill>
                <a:cs typeface="Calibri"/>
                <a:hlinkClick r:id="rId35"/>
              </a:rPr>
              <a:t>for</a:t>
            </a:r>
            <a:r>
              <a:rPr sz="800" spc="-10" dirty="0">
                <a:solidFill>
                  <a:srgbClr val="007FAC"/>
                </a:solidFill>
                <a:cs typeface="Calibri"/>
                <a:hlinkClick r:id="rId35"/>
              </a:rPr>
              <a:t> </a:t>
            </a:r>
            <a:r>
              <a:rPr sz="800" spc="-5" dirty="0">
                <a:solidFill>
                  <a:srgbClr val="007FAC"/>
                </a:solidFill>
                <a:cs typeface="Calibri"/>
                <a:hlinkClick r:id="rId35"/>
              </a:rPr>
              <a:t>giant</a:t>
            </a:r>
            <a:r>
              <a:rPr sz="800" dirty="0">
                <a:solidFill>
                  <a:srgbClr val="007FAC"/>
                </a:solidFill>
                <a:cs typeface="Calibri"/>
                <a:hlinkClick r:id="rId35"/>
              </a:rPr>
              <a:t> </a:t>
            </a:r>
            <a:r>
              <a:rPr sz="800" spc="-5" dirty="0">
                <a:solidFill>
                  <a:srgbClr val="007FAC"/>
                </a:solidFill>
                <a:cs typeface="Calibri"/>
                <a:hlinkClick r:id="rId35"/>
              </a:rPr>
              <a:t>cell</a:t>
            </a:r>
            <a:r>
              <a:rPr sz="800" dirty="0">
                <a:solidFill>
                  <a:srgbClr val="007FAC"/>
                </a:solidFill>
                <a:cs typeface="Calibri"/>
                <a:hlinkClick r:id="rId35"/>
              </a:rPr>
              <a:t> </a:t>
            </a:r>
            <a:r>
              <a:rPr sz="800" spc="-10" dirty="0">
                <a:solidFill>
                  <a:srgbClr val="007FAC"/>
                </a:solidFill>
                <a:cs typeface="Calibri"/>
                <a:hlinkClick r:id="rId35"/>
              </a:rPr>
              <a:t>tumours</a:t>
            </a:r>
            <a:r>
              <a:rPr sz="800" spc="-5" dirty="0">
                <a:solidFill>
                  <a:srgbClr val="007FAC"/>
                </a:solidFill>
                <a:cs typeface="Calibri"/>
                <a:hlinkClick r:id="rId35"/>
              </a:rPr>
              <a:t> </a:t>
            </a:r>
            <a:r>
              <a:rPr sz="800" spc="-10" dirty="0">
                <a:solidFill>
                  <a:srgbClr val="007FAC"/>
                </a:solidFill>
                <a:cs typeface="Calibri"/>
                <a:hlinkClick r:id="rId35"/>
              </a:rPr>
              <a:t>of </a:t>
            </a:r>
            <a:r>
              <a:rPr sz="800" spc="-170" dirty="0">
                <a:solidFill>
                  <a:srgbClr val="007FAC"/>
                </a:solidFill>
                <a:cs typeface="Calibri"/>
              </a:rPr>
              <a:t> </a:t>
            </a:r>
            <a:r>
              <a:rPr sz="800" spc="-10" dirty="0">
                <a:solidFill>
                  <a:srgbClr val="007FAC"/>
                </a:solidFill>
                <a:cs typeface="Calibri"/>
                <a:hlinkClick r:id="rId35"/>
              </a:rPr>
              <a:t>bone.</a:t>
            </a:r>
            <a:r>
              <a:rPr sz="800" spc="75" dirty="0">
                <a:solidFill>
                  <a:srgbClr val="007FAC"/>
                </a:solidFill>
                <a:cs typeface="Calibri"/>
                <a:hlinkClick r:id="rId35"/>
              </a:rPr>
              <a:t> </a:t>
            </a:r>
            <a:r>
              <a:rPr sz="800" i="1" spc="-10" dirty="0">
                <a:solidFill>
                  <a:srgbClr val="007FAC"/>
                </a:solidFill>
                <a:cs typeface="Calibri"/>
                <a:hlinkClick r:id="rId35"/>
              </a:rPr>
              <a:t>Eur</a:t>
            </a:r>
            <a:r>
              <a:rPr sz="800" i="1" spc="80" dirty="0">
                <a:solidFill>
                  <a:srgbClr val="007FAC"/>
                </a:solidFill>
                <a:cs typeface="Calibri"/>
                <a:hlinkClick r:id="rId35"/>
              </a:rPr>
              <a:t> </a:t>
            </a:r>
            <a:r>
              <a:rPr sz="800" i="1" spc="-10" dirty="0">
                <a:solidFill>
                  <a:srgbClr val="007FAC"/>
                </a:solidFill>
                <a:cs typeface="Calibri"/>
                <a:hlinkClick r:id="rId35"/>
              </a:rPr>
              <a:t>J</a:t>
            </a:r>
            <a:r>
              <a:rPr sz="800" i="1" spc="80" dirty="0">
                <a:solidFill>
                  <a:srgbClr val="007FAC"/>
                </a:solidFill>
                <a:cs typeface="Calibri"/>
                <a:hlinkClick r:id="rId35"/>
              </a:rPr>
              <a:t> </a:t>
            </a:r>
            <a:r>
              <a:rPr sz="800" i="1" spc="-20" dirty="0">
                <a:solidFill>
                  <a:srgbClr val="007FAC"/>
                </a:solidFill>
                <a:cs typeface="Calibri"/>
                <a:hlinkClick r:id="rId35"/>
              </a:rPr>
              <a:t>Cancer</a:t>
            </a:r>
            <a:r>
              <a:rPr sz="800" spc="-20" dirty="0">
                <a:solidFill>
                  <a:srgbClr val="007FAC"/>
                </a:solidFill>
                <a:cs typeface="Calibri"/>
                <a:hlinkClick r:id="rId35"/>
              </a:rPr>
              <a:t>.</a:t>
            </a:r>
            <a:r>
              <a:rPr sz="800" spc="75" dirty="0">
                <a:solidFill>
                  <a:srgbClr val="007FAC"/>
                </a:solidFill>
                <a:cs typeface="Calibri"/>
                <a:hlinkClick r:id="rId35"/>
              </a:rPr>
              <a:t> </a:t>
            </a:r>
            <a:r>
              <a:rPr sz="800" spc="-10" dirty="0">
                <a:solidFill>
                  <a:srgbClr val="007FAC"/>
                </a:solidFill>
                <a:cs typeface="Calibri"/>
                <a:hlinkClick r:id="rId35"/>
              </a:rPr>
              <a:t>2014;50(14):2425-2431</a:t>
            </a:r>
            <a:r>
              <a:rPr sz="800" spc="-10" dirty="0">
                <a:solidFill>
                  <a:prstClr val="black"/>
                </a:solidFill>
                <a:cs typeface="Calibri"/>
              </a:rPr>
              <a:t>.</a:t>
            </a:r>
            <a:endParaRPr sz="800">
              <a:solidFill>
                <a:prstClr val="black"/>
              </a:solidFill>
              <a:cs typeface="Calibri"/>
            </a:endParaRPr>
          </a:p>
          <a:p>
            <a:pPr marL="250190" marR="5715" indent="-180975" algn="just">
              <a:lnSpc>
                <a:spcPts val="990"/>
              </a:lnSpc>
              <a:buFont typeface="Calibri"/>
              <a:buAutoNum type="arabicPeriod" startAt="86"/>
              <a:tabLst>
                <a:tab pos="250825" algn="l"/>
              </a:tabLst>
            </a:pPr>
            <a:r>
              <a:rPr sz="800" spc="-10" dirty="0">
                <a:solidFill>
                  <a:srgbClr val="007FAC"/>
                </a:solidFill>
                <a:cs typeface="Calibri"/>
                <a:hlinkClick r:id="rId36"/>
              </a:rPr>
              <a:t>Chawla</a:t>
            </a:r>
            <a:r>
              <a:rPr sz="800" spc="-5" dirty="0">
                <a:solidFill>
                  <a:srgbClr val="007FAC"/>
                </a:solidFill>
                <a:cs typeface="Calibri"/>
                <a:hlinkClick r:id="rId36"/>
              </a:rPr>
              <a:t> </a:t>
            </a:r>
            <a:r>
              <a:rPr sz="800" spc="-10" dirty="0">
                <a:solidFill>
                  <a:srgbClr val="007FAC"/>
                </a:solidFill>
                <a:cs typeface="Calibri"/>
                <a:hlinkClick r:id="rId36"/>
              </a:rPr>
              <a:t>S,</a:t>
            </a:r>
            <a:r>
              <a:rPr sz="800" spc="-5" dirty="0">
                <a:solidFill>
                  <a:srgbClr val="007FAC"/>
                </a:solidFill>
                <a:cs typeface="Calibri"/>
                <a:hlinkClick r:id="rId36"/>
              </a:rPr>
              <a:t> </a:t>
            </a:r>
            <a:r>
              <a:rPr sz="800" spc="-10" dirty="0">
                <a:solidFill>
                  <a:srgbClr val="007FAC"/>
                </a:solidFill>
                <a:cs typeface="Calibri"/>
                <a:hlinkClick r:id="rId36"/>
              </a:rPr>
              <a:t>Blay</a:t>
            </a:r>
            <a:r>
              <a:rPr sz="800" spc="-5" dirty="0">
                <a:solidFill>
                  <a:srgbClr val="007FAC"/>
                </a:solidFill>
                <a:cs typeface="Calibri"/>
                <a:hlinkClick r:id="rId36"/>
              </a:rPr>
              <a:t> </a:t>
            </a:r>
            <a:r>
              <a:rPr sz="800" spc="-40" dirty="0">
                <a:solidFill>
                  <a:srgbClr val="007FAC"/>
                </a:solidFill>
                <a:cs typeface="Calibri"/>
                <a:hlinkClick r:id="rId36"/>
              </a:rPr>
              <a:t>JY,</a:t>
            </a:r>
            <a:r>
              <a:rPr sz="800" spc="-35" dirty="0">
                <a:solidFill>
                  <a:srgbClr val="007FAC"/>
                </a:solidFill>
                <a:cs typeface="Calibri"/>
                <a:hlinkClick r:id="rId36"/>
              </a:rPr>
              <a:t> </a:t>
            </a:r>
            <a:r>
              <a:rPr sz="800" spc="-10" dirty="0">
                <a:solidFill>
                  <a:srgbClr val="007FAC"/>
                </a:solidFill>
                <a:cs typeface="Calibri"/>
                <a:hlinkClick r:id="rId36"/>
              </a:rPr>
              <a:t>Rutkowski</a:t>
            </a:r>
            <a:r>
              <a:rPr sz="800" spc="-5" dirty="0">
                <a:solidFill>
                  <a:srgbClr val="007FAC"/>
                </a:solidFill>
                <a:cs typeface="Calibri"/>
                <a:hlinkClick r:id="rId36"/>
              </a:rPr>
              <a:t> </a:t>
            </a:r>
            <a:r>
              <a:rPr sz="800" spc="-55" dirty="0">
                <a:solidFill>
                  <a:srgbClr val="007FAC"/>
                </a:solidFill>
                <a:cs typeface="Calibri"/>
                <a:hlinkClick r:id="rId36"/>
              </a:rPr>
              <a:t>P,</a:t>
            </a:r>
            <a:r>
              <a:rPr sz="800" spc="-50" dirty="0">
                <a:solidFill>
                  <a:srgbClr val="007FAC"/>
                </a:solidFill>
                <a:cs typeface="Calibri"/>
                <a:hlinkClick r:id="rId36"/>
              </a:rPr>
              <a:t> </a:t>
            </a:r>
            <a:r>
              <a:rPr sz="800" spc="-10" dirty="0">
                <a:solidFill>
                  <a:srgbClr val="007FAC"/>
                </a:solidFill>
                <a:cs typeface="Calibri"/>
                <a:hlinkClick r:id="rId36"/>
              </a:rPr>
              <a:t>et</a:t>
            </a:r>
            <a:r>
              <a:rPr sz="800" spc="-5" dirty="0">
                <a:solidFill>
                  <a:srgbClr val="007FAC"/>
                </a:solidFill>
                <a:cs typeface="Calibri"/>
                <a:hlinkClick r:id="rId36"/>
              </a:rPr>
              <a:t> al.</a:t>
            </a:r>
            <a:r>
              <a:rPr sz="800" dirty="0">
                <a:solidFill>
                  <a:srgbClr val="007FAC"/>
                </a:solidFill>
                <a:cs typeface="Calibri"/>
                <a:hlinkClick r:id="rId36"/>
              </a:rPr>
              <a:t> </a:t>
            </a:r>
            <a:r>
              <a:rPr sz="800" spc="-10" dirty="0">
                <a:solidFill>
                  <a:srgbClr val="007FAC"/>
                </a:solidFill>
                <a:cs typeface="Calibri"/>
                <a:hlinkClick r:id="rId36"/>
              </a:rPr>
              <a:t>Denosumab</a:t>
            </a:r>
            <a:r>
              <a:rPr sz="800" spc="-5" dirty="0">
                <a:solidFill>
                  <a:srgbClr val="007FAC"/>
                </a:solidFill>
                <a:cs typeface="Calibri"/>
                <a:hlinkClick r:id="rId36"/>
              </a:rPr>
              <a:t> in</a:t>
            </a:r>
            <a:r>
              <a:rPr sz="800" dirty="0">
                <a:solidFill>
                  <a:srgbClr val="007FAC"/>
                </a:solidFill>
                <a:cs typeface="Calibri"/>
                <a:hlinkClick r:id="rId36"/>
              </a:rPr>
              <a:t> </a:t>
            </a:r>
            <a:r>
              <a:rPr sz="800" spc="-10" dirty="0">
                <a:solidFill>
                  <a:srgbClr val="007FAC"/>
                </a:solidFill>
                <a:cs typeface="Calibri"/>
                <a:hlinkClick r:id="rId36"/>
              </a:rPr>
              <a:t>patients</a:t>
            </a:r>
            <a:r>
              <a:rPr sz="800" spc="-5" dirty="0">
                <a:solidFill>
                  <a:srgbClr val="007FAC"/>
                </a:solidFill>
                <a:cs typeface="Calibri"/>
                <a:hlinkClick r:id="rId36"/>
              </a:rPr>
              <a:t> with </a:t>
            </a:r>
            <a:r>
              <a:rPr sz="800" spc="-170" dirty="0">
                <a:solidFill>
                  <a:srgbClr val="007FAC"/>
                </a:solidFill>
                <a:cs typeface="Calibri"/>
              </a:rPr>
              <a:t> </a:t>
            </a:r>
            <a:r>
              <a:rPr sz="800" spc="-10" dirty="0">
                <a:solidFill>
                  <a:srgbClr val="007FAC"/>
                </a:solidFill>
                <a:cs typeface="Calibri"/>
                <a:hlinkClick r:id="rId36"/>
              </a:rPr>
              <a:t>giant-cell</a:t>
            </a:r>
            <a:r>
              <a:rPr sz="800" spc="95" dirty="0">
                <a:solidFill>
                  <a:srgbClr val="007FAC"/>
                </a:solidFill>
                <a:cs typeface="Calibri"/>
                <a:hlinkClick r:id="rId36"/>
              </a:rPr>
              <a:t> </a:t>
            </a:r>
            <a:r>
              <a:rPr sz="800" spc="-10" dirty="0">
                <a:solidFill>
                  <a:srgbClr val="007FAC"/>
                </a:solidFill>
                <a:cs typeface="Calibri"/>
                <a:hlinkClick r:id="rId36"/>
              </a:rPr>
              <a:t>tumour</a:t>
            </a:r>
            <a:r>
              <a:rPr sz="800" spc="85" dirty="0">
                <a:solidFill>
                  <a:srgbClr val="007FAC"/>
                </a:solidFill>
                <a:cs typeface="Calibri"/>
                <a:hlinkClick r:id="rId36"/>
              </a:rPr>
              <a:t> </a:t>
            </a:r>
            <a:r>
              <a:rPr sz="800" spc="-10" dirty="0">
                <a:solidFill>
                  <a:srgbClr val="007FAC"/>
                </a:solidFill>
                <a:cs typeface="Calibri"/>
                <a:hlinkClick r:id="rId36"/>
              </a:rPr>
              <a:t>of</a:t>
            </a:r>
            <a:r>
              <a:rPr sz="800" spc="95" dirty="0">
                <a:solidFill>
                  <a:srgbClr val="007FAC"/>
                </a:solidFill>
                <a:cs typeface="Calibri"/>
                <a:hlinkClick r:id="rId36"/>
              </a:rPr>
              <a:t> </a:t>
            </a:r>
            <a:r>
              <a:rPr sz="800" spc="-10" dirty="0">
                <a:solidFill>
                  <a:srgbClr val="007FAC"/>
                </a:solidFill>
                <a:cs typeface="Calibri"/>
                <a:hlinkClick r:id="rId36"/>
              </a:rPr>
              <a:t>bone:</a:t>
            </a:r>
            <a:r>
              <a:rPr sz="800" spc="95" dirty="0">
                <a:solidFill>
                  <a:srgbClr val="007FAC"/>
                </a:solidFill>
                <a:cs typeface="Calibri"/>
                <a:hlinkClick r:id="rId36"/>
              </a:rPr>
              <a:t> </a:t>
            </a:r>
            <a:r>
              <a:rPr sz="800" spc="-15" dirty="0">
                <a:solidFill>
                  <a:srgbClr val="007FAC"/>
                </a:solidFill>
                <a:cs typeface="Calibri"/>
                <a:hlinkClick r:id="rId36"/>
              </a:rPr>
              <a:t>a</a:t>
            </a:r>
            <a:r>
              <a:rPr sz="800" spc="95" dirty="0">
                <a:solidFill>
                  <a:srgbClr val="007FAC"/>
                </a:solidFill>
                <a:cs typeface="Calibri"/>
                <a:hlinkClick r:id="rId36"/>
              </a:rPr>
              <a:t> </a:t>
            </a:r>
            <a:r>
              <a:rPr sz="800" spc="-10" dirty="0">
                <a:solidFill>
                  <a:srgbClr val="007FAC"/>
                </a:solidFill>
                <a:cs typeface="Calibri"/>
                <a:hlinkClick r:id="rId36"/>
              </a:rPr>
              <a:t>multicentre,</a:t>
            </a:r>
            <a:r>
              <a:rPr sz="800" spc="95" dirty="0">
                <a:solidFill>
                  <a:srgbClr val="007FAC"/>
                </a:solidFill>
                <a:cs typeface="Calibri"/>
                <a:hlinkClick r:id="rId36"/>
              </a:rPr>
              <a:t> </a:t>
            </a:r>
            <a:r>
              <a:rPr sz="800" spc="-10" dirty="0">
                <a:solidFill>
                  <a:srgbClr val="007FAC"/>
                </a:solidFill>
                <a:cs typeface="Calibri"/>
                <a:hlinkClick r:id="rId36"/>
              </a:rPr>
              <a:t>open-label,</a:t>
            </a:r>
            <a:r>
              <a:rPr sz="800" spc="100" dirty="0">
                <a:solidFill>
                  <a:srgbClr val="007FAC"/>
                </a:solidFill>
                <a:cs typeface="Calibri"/>
                <a:hlinkClick r:id="rId36"/>
              </a:rPr>
              <a:t> </a:t>
            </a:r>
            <a:r>
              <a:rPr sz="800" spc="-10" dirty="0">
                <a:solidFill>
                  <a:srgbClr val="007FAC"/>
                </a:solidFill>
                <a:cs typeface="Calibri"/>
                <a:hlinkClick r:id="rId36"/>
              </a:rPr>
              <a:t>phase</a:t>
            </a:r>
            <a:r>
              <a:rPr sz="800" spc="95" dirty="0">
                <a:solidFill>
                  <a:srgbClr val="007FAC"/>
                </a:solidFill>
                <a:cs typeface="Calibri"/>
                <a:hlinkClick r:id="rId36"/>
              </a:rPr>
              <a:t> </a:t>
            </a:r>
            <a:r>
              <a:rPr sz="800" spc="-10" dirty="0">
                <a:solidFill>
                  <a:srgbClr val="007FAC"/>
                </a:solidFill>
                <a:cs typeface="Calibri"/>
                <a:hlinkClick r:id="rId36"/>
              </a:rPr>
              <a:t>2</a:t>
            </a:r>
            <a:r>
              <a:rPr sz="800" spc="95" dirty="0">
                <a:solidFill>
                  <a:srgbClr val="007FAC"/>
                </a:solidFill>
                <a:cs typeface="Calibri"/>
                <a:hlinkClick r:id="rId36"/>
              </a:rPr>
              <a:t> </a:t>
            </a:r>
            <a:r>
              <a:rPr sz="800" spc="-20" dirty="0">
                <a:solidFill>
                  <a:srgbClr val="007FAC"/>
                </a:solidFill>
                <a:cs typeface="Calibri"/>
                <a:hlinkClick r:id="rId36"/>
              </a:rPr>
              <a:t>study.</a:t>
            </a:r>
            <a:endParaRPr sz="800">
              <a:solidFill>
                <a:prstClr val="black"/>
              </a:solidFill>
              <a:cs typeface="Calibri"/>
            </a:endParaRPr>
          </a:p>
          <a:p>
            <a:pPr marL="250190" algn="just"/>
            <a:r>
              <a:rPr sz="800" i="1" spc="-10" dirty="0">
                <a:solidFill>
                  <a:srgbClr val="007FAC"/>
                </a:solidFill>
                <a:cs typeface="Calibri"/>
                <a:hlinkClick r:id="rId36"/>
              </a:rPr>
              <a:t>Lancet</a:t>
            </a:r>
            <a:r>
              <a:rPr sz="800" i="1" spc="75" dirty="0">
                <a:solidFill>
                  <a:srgbClr val="007FAC"/>
                </a:solidFill>
                <a:cs typeface="Calibri"/>
                <a:hlinkClick r:id="rId36"/>
              </a:rPr>
              <a:t> </a:t>
            </a:r>
            <a:r>
              <a:rPr sz="800" i="1" spc="-10" dirty="0">
                <a:solidFill>
                  <a:srgbClr val="007FAC"/>
                </a:solidFill>
                <a:cs typeface="Calibri"/>
                <a:hlinkClick r:id="rId36"/>
              </a:rPr>
              <a:t>Oncol</a:t>
            </a:r>
            <a:r>
              <a:rPr sz="800" spc="-10" dirty="0">
                <a:solidFill>
                  <a:srgbClr val="007FAC"/>
                </a:solidFill>
                <a:cs typeface="Calibri"/>
                <a:hlinkClick r:id="rId36"/>
              </a:rPr>
              <a:t>.</a:t>
            </a:r>
            <a:r>
              <a:rPr sz="800" spc="80" dirty="0">
                <a:solidFill>
                  <a:srgbClr val="007FAC"/>
                </a:solidFill>
                <a:cs typeface="Calibri"/>
                <a:hlinkClick r:id="rId36"/>
              </a:rPr>
              <a:t> </a:t>
            </a:r>
            <a:r>
              <a:rPr sz="800" spc="-10" dirty="0">
                <a:solidFill>
                  <a:srgbClr val="007FAC"/>
                </a:solidFill>
                <a:cs typeface="Calibri"/>
                <a:hlinkClick r:id="rId36"/>
              </a:rPr>
              <a:t>2019;20(12):1719-1729</a:t>
            </a:r>
            <a:r>
              <a:rPr sz="800" spc="-10" dirty="0">
                <a:solidFill>
                  <a:prstClr val="black"/>
                </a:solidFill>
                <a:cs typeface="Calibri"/>
              </a:rPr>
              <a:t>.</a:t>
            </a:r>
            <a:endParaRPr sz="800">
              <a:solidFill>
                <a:prstClr val="black"/>
              </a:solidFill>
              <a:cs typeface="Calibri"/>
            </a:endParaRPr>
          </a:p>
          <a:p>
            <a:pPr marL="250190" marR="5715" indent="-180975" algn="just">
              <a:lnSpc>
                <a:spcPct val="103600"/>
              </a:lnSpc>
              <a:spcBef>
                <a:spcPts val="5"/>
              </a:spcBef>
              <a:buFont typeface="Calibri"/>
              <a:buAutoNum type="arabicPeriod" startAt="94"/>
              <a:tabLst>
                <a:tab pos="250825" algn="l"/>
              </a:tabLst>
            </a:pPr>
            <a:r>
              <a:rPr sz="800" spc="-15" dirty="0">
                <a:solidFill>
                  <a:srgbClr val="007FAC"/>
                </a:solidFill>
                <a:cs typeface="Calibri"/>
                <a:hlinkClick r:id="rId37"/>
              </a:rPr>
              <a:t>Hindiskere </a:t>
            </a:r>
            <a:r>
              <a:rPr sz="800" spc="-10" dirty="0">
                <a:solidFill>
                  <a:srgbClr val="007FAC"/>
                </a:solidFill>
                <a:cs typeface="Calibri"/>
                <a:hlinkClick r:id="rId37"/>
              </a:rPr>
              <a:t>S, Errani C, Doddarangappa S, et </a:t>
            </a:r>
            <a:r>
              <a:rPr sz="800" spc="-5" dirty="0">
                <a:solidFill>
                  <a:srgbClr val="007FAC"/>
                </a:solidFill>
                <a:cs typeface="Calibri"/>
                <a:hlinkClick r:id="rId37"/>
              </a:rPr>
              <a:t>al. Is </a:t>
            </a:r>
            <a:r>
              <a:rPr sz="800" spc="-15" dirty="0">
                <a:solidFill>
                  <a:srgbClr val="007FAC"/>
                </a:solidFill>
                <a:cs typeface="Calibri"/>
                <a:hlinkClick r:id="rId37"/>
              </a:rPr>
              <a:t>a </a:t>
            </a:r>
            <a:r>
              <a:rPr sz="800" spc="-10" dirty="0">
                <a:solidFill>
                  <a:srgbClr val="007FAC"/>
                </a:solidFill>
                <a:cs typeface="Calibri"/>
                <a:hlinkClick r:id="rId37"/>
              </a:rPr>
              <a:t>short-course of </a:t>
            </a:r>
            <a:r>
              <a:rPr sz="800" spc="-5" dirty="0">
                <a:solidFill>
                  <a:srgbClr val="007FAC"/>
                </a:solidFill>
                <a:cs typeface="Calibri"/>
              </a:rPr>
              <a:t> </a:t>
            </a:r>
            <a:r>
              <a:rPr sz="800" spc="-10" dirty="0">
                <a:solidFill>
                  <a:srgbClr val="007FAC"/>
                </a:solidFill>
                <a:cs typeface="Calibri"/>
                <a:hlinkClick r:id="rId37"/>
              </a:rPr>
              <a:t>preoperative denosumab as effective as prolonged therapy </a:t>
            </a:r>
            <a:r>
              <a:rPr sz="800" spc="-15" dirty="0">
                <a:solidFill>
                  <a:srgbClr val="007FAC"/>
                </a:solidFill>
                <a:cs typeface="Calibri"/>
                <a:hlinkClick r:id="rId37"/>
              </a:rPr>
              <a:t>for </a:t>
            </a:r>
            <a:r>
              <a:rPr sz="800" spc="-5" dirty="0">
                <a:solidFill>
                  <a:srgbClr val="007FAC"/>
                </a:solidFill>
                <a:cs typeface="Calibri"/>
                <a:hlinkClick r:id="rId37"/>
              </a:rPr>
              <a:t>giant </a:t>
            </a:r>
            <a:r>
              <a:rPr sz="800" dirty="0">
                <a:solidFill>
                  <a:srgbClr val="007FAC"/>
                </a:solidFill>
                <a:cs typeface="Calibri"/>
              </a:rPr>
              <a:t> </a:t>
            </a:r>
            <a:r>
              <a:rPr sz="800" spc="-5" dirty="0">
                <a:solidFill>
                  <a:srgbClr val="007FAC"/>
                </a:solidFill>
                <a:cs typeface="Calibri"/>
                <a:hlinkClick r:id="rId37"/>
              </a:rPr>
              <a:t>cell</a:t>
            </a:r>
            <a:r>
              <a:rPr sz="800" spc="85" dirty="0">
                <a:solidFill>
                  <a:srgbClr val="007FAC"/>
                </a:solidFill>
                <a:cs typeface="Calibri"/>
                <a:hlinkClick r:id="rId37"/>
              </a:rPr>
              <a:t> </a:t>
            </a:r>
            <a:r>
              <a:rPr sz="800" spc="-10" dirty="0">
                <a:solidFill>
                  <a:srgbClr val="007FAC"/>
                </a:solidFill>
                <a:cs typeface="Calibri"/>
                <a:hlinkClick r:id="rId37"/>
              </a:rPr>
              <a:t>tumor</a:t>
            </a:r>
            <a:r>
              <a:rPr sz="800" spc="80" dirty="0">
                <a:solidFill>
                  <a:srgbClr val="007FAC"/>
                </a:solidFill>
                <a:cs typeface="Calibri"/>
                <a:hlinkClick r:id="rId37"/>
              </a:rPr>
              <a:t> </a:t>
            </a:r>
            <a:r>
              <a:rPr sz="800" spc="-10" dirty="0">
                <a:solidFill>
                  <a:srgbClr val="007FAC"/>
                </a:solidFill>
                <a:cs typeface="Calibri"/>
                <a:hlinkClick r:id="rId37"/>
              </a:rPr>
              <a:t>of</a:t>
            </a:r>
            <a:r>
              <a:rPr sz="800" spc="80" dirty="0">
                <a:solidFill>
                  <a:srgbClr val="007FAC"/>
                </a:solidFill>
                <a:cs typeface="Calibri"/>
                <a:hlinkClick r:id="rId37"/>
              </a:rPr>
              <a:t> </a:t>
            </a:r>
            <a:r>
              <a:rPr sz="800" spc="-10" dirty="0">
                <a:solidFill>
                  <a:srgbClr val="007FAC"/>
                </a:solidFill>
                <a:cs typeface="Calibri"/>
                <a:hlinkClick r:id="rId37"/>
              </a:rPr>
              <a:t>bone?</a:t>
            </a:r>
            <a:r>
              <a:rPr sz="800" spc="90" dirty="0">
                <a:solidFill>
                  <a:srgbClr val="007FAC"/>
                </a:solidFill>
                <a:cs typeface="Calibri"/>
                <a:hlinkClick r:id="rId37"/>
              </a:rPr>
              <a:t> </a:t>
            </a:r>
            <a:r>
              <a:rPr sz="800" i="1" spc="-5" dirty="0">
                <a:solidFill>
                  <a:srgbClr val="007FAC"/>
                </a:solidFill>
                <a:cs typeface="Calibri"/>
                <a:hlinkClick r:id="rId37"/>
              </a:rPr>
              <a:t>Clin</a:t>
            </a:r>
            <a:r>
              <a:rPr sz="800" i="1" spc="85" dirty="0">
                <a:solidFill>
                  <a:srgbClr val="007FAC"/>
                </a:solidFill>
                <a:cs typeface="Calibri"/>
                <a:hlinkClick r:id="rId37"/>
              </a:rPr>
              <a:t> </a:t>
            </a:r>
            <a:r>
              <a:rPr sz="800" i="1" spc="-10" dirty="0">
                <a:solidFill>
                  <a:srgbClr val="007FAC"/>
                </a:solidFill>
                <a:cs typeface="Calibri"/>
                <a:hlinkClick r:id="rId37"/>
              </a:rPr>
              <a:t>Orthop</a:t>
            </a:r>
            <a:r>
              <a:rPr sz="800" i="1" spc="80" dirty="0">
                <a:solidFill>
                  <a:srgbClr val="007FAC"/>
                </a:solidFill>
                <a:cs typeface="Calibri"/>
                <a:hlinkClick r:id="rId37"/>
              </a:rPr>
              <a:t> </a:t>
            </a:r>
            <a:r>
              <a:rPr sz="800" i="1" spc="-10" dirty="0">
                <a:solidFill>
                  <a:srgbClr val="007FAC"/>
                </a:solidFill>
                <a:cs typeface="Calibri"/>
                <a:hlinkClick r:id="rId37"/>
              </a:rPr>
              <a:t>Relat</a:t>
            </a:r>
            <a:r>
              <a:rPr sz="800" i="1" spc="90" dirty="0">
                <a:solidFill>
                  <a:srgbClr val="007FAC"/>
                </a:solidFill>
                <a:cs typeface="Calibri"/>
                <a:hlinkClick r:id="rId37"/>
              </a:rPr>
              <a:t> </a:t>
            </a:r>
            <a:r>
              <a:rPr sz="800" i="1" spc="-10" dirty="0">
                <a:solidFill>
                  <a:srgbClr val="007FAC"/>
                </a:solidFill>
                <a:cs typeface="Calibri"/>
                <a:hlinkClick r:id="rId37"/>
              </a:rPr>
              <a:t>Res</a:t>
            </a:r>
            <a:r>
              <a:rPr sz="800" spc="-10" dirty="0">
                <a:solidFill>
                  <a:srgbClr val="007FAC"/>
                </a:solidFill>
                <a:cs typeface="Calibri"/>
                <a:hlinkClick r:id="rId37"/>
              </a:rPr>
              <a:t>.</a:t>
            </a:r>
            <a:r>
              <a:rPr sz="800" spc="80" dirty="0">
                <a:solidFill>
                  <a:srgbClr val="007FAC"/>
                </a:solidFill>
                <a:cs typeface="Calibri"/>
                <a:hlinkClick r:id="rId37"/>
              </a:rPr>
              <a:t> </a:t>
            </a:r>
            <a:r>
              <a:rPr sz="800" spc="-10" dirty="0">
                <a:solidFill>
                  <a:srgbClr val="007FAC"/>
                </a:solidFill>
                <a:cs typeface="Calibri"/>
                <a:hlinkClick r:id="rId37"/>
              </a:rPr>
              <a:t>2020;478(11):2522-2533</a:t>
            </a:r>
            <a:r>
              <a:rPr sz="800" spc="-10" dirty="0">
                <a:solidFill>
                  <a:prstClr val="black"/>
                </a:solidFill>
                <a:cs typeface="Calibri"/>
              </a:rPr>
              <a:t>.</a:t>
            </a:r>
            <a:endParaRPr sz="800">
              <a:solidFill>
                <a:prstClr val="black"/>
              </a:solidFill>
              <a:cs typeface="Calibri"/>
            </a:endParaRPr>
          </a:p>
          <a:p>
            <a:pPr marL="250190" marR="5715" indent="-180975" algn="just">
              <a:lnSpc>
                <a:spcPct val="103600"/>
              </a:lnSpc>
              <a:spcBef>
                <a:spcPts val="5"/>
              </a:spcBef>
              <a:buClr>
                <a:srgbClr val="000000"/>
              </a:buClr>
              <a:buFontTx/>
              <a:buAutoNum type="arabicPeriod" startAt="94"/>
              <a:tabLst>
                <a:tab pos="250825" algn="l"/>
              </a:tabLst>
            </a:pPr>
            <a:r>
              <a:rPr sz="800" spc="-10" dirty="0">
                <a:solidFill>
                  <a:srgbClr val="007FAC"/>
                </a:solidFill>
                <a:cs typeface="Calibri"/>
                <a:hlinkClick r:id="rId38"/>
              </a:rPr>
              <a:t>Rutkowski </a:t>
            </a:r>
            <a:r>
              <a:rPr sz="800" spc="-60" dirty="0">
                <a:solidFill>
                  <a:srgbClr val="007FAC"/>
                </a:solidFill>
                <a:cs typeface="Calibri"/>
                <a:hlinkClick r:id="rId38"/>
              </a:rPr>
              <a:t>P,</a:t>
            </a:r>
            <a:r>
              <a:rPr sz="800" spc="-55" dirty="0">
                <a:solidFill>
                  <a:srgbClr val="007FAC"/>
                </a:solidFill>
                <a:cs typeface="Calibri"/>
                <a:hlinkClick r:id="rId38"/>
              </a:rPr>
              <a:t> </a:t>
            </a:r>
            <a:r>
              <a:rPr sz="800" spc="-10" dirty="0">
                <a:solidFill>
                  <a:srgbClr val="007FAC"/>
                </a:solidFill>
                <a:cs typeface="Calibri"/>
                <a:hlinkClick r:id="rId38"/>
              </a:rPr>
              <a:t>Gaston L, Borkowska A, et </a:t>
            </a:r>
            <a:r>
              <a:rPr sz="800" spc="-5" dirty="0">
                <a:solidFill>
                  <a:srgbClr val="007FAC"/>
                </a:solidFill>
                <a:cs typeface="Calibri"/>
                <a:hlinkClick r:id="rId38"/>
              </a:rPr>
              <a:t>al. </a:t>
            </a:r>
            <a:r>
              <a:rPr sz="800" spc="-10" dirty="0">
                <a:solidFill>
                  <a:srgbClr val="007FAC"/>
                </a:solidFill>
                <a:cs typeface="Calibri"/>
                <a:hlinkClick r:id="rId38"/>
              </a:rPr>
              <a:t>Denosumab treatment of </a:t>
            </a:r>
            <a:r>
              <a:rPr sz="800" spc="-5" dirty="0">
                <a:solidFill>
                  <a:srgbClr val="007FAC"/>
                </a:solidFill>
                <a:cs typeface="Calibri"/>
              </a:rPr>
              <a:t> </a:t>
            </a:r>
            <a:r>
              <a:rPr sz="800" spc="-10" dirty="0">
                <a:solidFill>
                  <a:srgbClr val="007FAC"/>
                </a:solidFill>
                <a:cs typeface="Calibri"/>
                <a:hlinkClick r:id="rId38"/>
              </a:rPr>
              <a:t>inoperable</a:t>
            </a:r>
            <a:r>
              <a:rPr sz="800" dirty="0">
                <a:solidFill>
                  <a:srgbClr val="007FAC"/>
                </a:solidFill>
                <a:cs typeface="Calibri"/>
                <a:hlinkClick r:id="rId38"/>
              </a:rPr>
              <a:t> </a:t>
            </a:r>
            <a:r>
              <a:rPr sz="800" spc="-10" dirty="0">
                <a:solidFill>
                  <a:srgbClr val="007FAC"/>
                </a:solidFill>
                <a:cs typeface="Calibri"/>
                <a:hlinkClick r:id="rId38"/>
              </a:rPr>
              <a:t>or</a:t>
            </a:r>
            <a:r>
              <a:rPr sz="800" dirty="0">
                <a:solidFill>
                  <a:srgbClr val="007FAC"/>
                </a:solidFill>
                <a:cs typeface="Calibri"/>
                <a:hlinkClick r:id="rId38"/>
              </a:rPr>
              <a:t> </a:t>
            </a:r>
            <a:r>
              <a:rPr sz="800" spc="-5" dirty="0">
                <a:solidFill>
                  <a:srgbClr val="007FAC"/>
                </a:solidFill>
                <a:cs typeface="Calibri"/>
                <a:hlinkClick r:id="rId38"/>
              </a:rPr>
              <a:t>locally</a:t>
            </a:r>
            <a:r>
              <a:rPr sz="800" spc="5" dirty="0">
                <a:solidFill>
                  <a:srgbClr val="007FAC"/>
                </a:solidFill>
                <a:cs typeface="Calibri"/>
                <a:hlinkClick r:id="rId38"/>
              </a:rPr>
              <a:t> </a:t>
            </a:r>
            <a:r>
              <a:rPr sz="800" spc="-10" dirty="0">
                <a:solidFill>
                  <a:srgbClr val="007FAC"/>
                </a:solidFill>
                <a:cs typeface="Calibri"/>
                <a:hlinkClick r:id="rId38"/>
              </a:rPr>
              <a:t>advanced</a:t>
            </a:r>
            <a:r>
              <a:rPr sz="800" spc="5" dirty="0">
                <a:solidFill>
                  <a:srgbClr val="007FAC"/>
                </a:solidFill>
                <a:cs typeface="Calibri"/>
                <a:hlinkClick r:id="rId38"/>
              </a:rPr>
              <a:t> </a:t>
            </a:r>
            <a:r>
              <a:rPr sz="800" spc="-5" dirty="0">
                <a:solidFill>
                  <a:srgbClr val="007FAC"/>
                </a:solidFill>
                <a:cs typeface="Calibri"/>
                <a:hlinkClick r:id="rId38"/>
              </a:rPr>
              <a:t>giant cell</a:t>
            </a:r>
            <a:r>
              <a:rPr sz="800" spc="5" dirty="0">
                <a:solidFill>
                  <a:srgbClr val="007FAC"/>
                </a:solidFill>
                <a:cs typeface="Calibri"/>
                <a:hlinkClick r:id="rId38"/>
              </a:rPr>
              <a:t> </a:t>
            </a:r>
            <a:r>
              <a:rPr sz="800" spc="-10" dirty="0">
                <a:solidFill>
                  <a:srgbClr val="007FAC"/>
                </a:solidFill>
                <a:cs typeface="Calibri"/>
                <a:hlinkClick r:id="rId38"/>
              </a:rPr>
              <a:t>tumor</a:t>
            </a:r>
            <a:r>
              <a:rPr sz="800" spc="-15" dirty="0">
                <a:solidFill>
                  <a:srgbClr val="007FAC"/>
                </a:solidFill>
                <a:cs typeface="Calibri"/>
                <a:hlinkClick r:id="rId38"/>
              </a:rPr>
              <a:t> </a:t>
            </a:r>
            <a:r>
              <a:rPr sz="800" spc="-10" dirty="0">
                <a:solidFill>
                  <a:srgbClr val="007FAC"/>
                </a:solidFill>
                <a:cs typeface="Calibri"/>
                <a:hlinkClick r:id="rId38"/>
              </a:rPr>
              <a:t>of</a:t>
            </a:r>
            <a:r>
              <a:rPr sz="800" spc="5" dirty="0">
                <a:solidFill>
                  <a:srgbClr val="007FAC"/>
                </a:solidFill>
                <a:cs typeface="Calibri"/>
                <a:hlinkClick r:id="rId38"/>
              </a:rPr>
              <a:t> </a:t>
            </a:r>
            <a:r>
              <a:rPr sz="800" spc="-10" dirty="0">
                <a:solidFill>
                  <a:srgbClr val="007FAC"/>
                </a:solidFill>
                <a:cs typeface="Calibri"/>
                <a:hlinkClick r:id="rId38"/>
              </a:rPr>
              <a:t>bone</a:t>
            </a:r>
            <a:r>
              <a:rPr sz="800" spc="5" dirty="0">
                <a:solidFill>
                  <a:srgbClr val="007FAC"/>
                </a:solidFill>
                <a:cs typeface="Calibri"/>
                <a:hlinkClick r:id="rId38"/>
              </a:rPr>
              <a:t> </a:t>
            </a:r>
            <a:r>
              <a:rPr sz="800" spc="150" dirty="0">
                <a:solidFill>
                  <a:srgbClr val="007FAC"/>
                </a:solidFill>
                <a:latin typeface="Arial MT"/>
                <a:cs typeface="Arial MT"/>
              </a:rPr>
              <a:t>e</a:t>
            </a:r>
            <a:r>
              <a:rPr sz="800" spc="-35" dirty="0">
                <a:solidFill>
                  <a:srgbClr val="007FAC"/>
                </a:solidFill>
                <a:latin typeface="Arial MT"/>
                <a:cs typeface="Arial MT"/>
              </a:rPr>
              <a:t> </a:t>
            </a:r>
            <a:r>
              <a:rPr sz="800" spc="-10" dirty="0">
                <a:solidFill>
                  <a:srgbClr val="007FAC"/>
                </a:solidFill>
                <a:cs typeface="Calibri"/>
                <a:hlinkClick r:id="rId38"/>
              </a:rPr>
              <a:t>multicenter </a:t>
            </a:r>
            <a:r>
              <a:rPr sz="800" spc="-170" dirty="0">
                <a:solidFill>
                  <a:srgbClr val="007FAC"/>
                </a:solidFill>
                <a:cs typeface="Calibri"/>
              </a:rPr>
              <a:t> </a:t>
            </a:r>
            <a:r>
              <a:rPr sz="800" spc="-10" dirty="0">
                <a:solidFill>
                  <a:srgbClr val="007FAC"/>
                </a:solidFill>
                <a:cs typeface="Calibri"/>
                <a:hlinkClick r:id="rId38"/>
              </a:rPr>
              <a:t>analysis</a:t>
            </a:r>
            <a:r>
              <a:rPr sz="800" spc="35" dirty="0">
                <a:solidFill>
                  <a:srgbClr val="007FAC"/>
                </a:solidFill>
                <a:cs typeface="Calibri"/>
                <a:hlinkClick r:id="rId38"/>
              </a:rPr>
              <a:t> </a:t>
            </a:r>
            <a:r>
              <a:rPr sz="800" spc="-10" dirty="0">
                <a:solidFill>
                  <a:srgbClr val="007FAC"/>
                </a:solidFill>
                <a:cs typeface="Calibri"/>
                <a:hlinkClick r:id="rId38"/>
              </a:rPr>
              <a:t>outside</a:t>
            </a:r>
            <a:r>
              <a:rPr sz="800" spc="40" dirty="0">
                <a:solidFill>
                  <a:srgbClr val="007FAC"/>
                </a:solidFill>
                <a:cs typeface="Calibri"/>
                <a:hlinkClick r:id="rId38"/>
              </a:rPr>
              <a:t> </a:t>
            </a:r>
            <a:r>
              <a:rPr sz="800" spc="-5" dirty="0">
                <a:solidFill>
                  <a:srgbClr val="007FAC"/>
                </a:solidFill>
                <a:cs typeface="Calibri"/>
                <a:hlinkClick r:id="rId38"/>
              </a:rPr>
              <a:t>clinical</a:t>
            </a:r>
            <a:r>
              <a:rPr sz="800" spc="40" dirty="0">
                <a:solidFill>
                  <a:srgbClr val="007FAC"/>
                </a:solidFill>
                <a:cs typeface="Calibri"/>
                <a:hlinkClick r:id="rId38"/>
              </a:rPr>
              <a:t> </a:t>
            </a:r>
            <a:r>
              <a:rPr sz="800" spc="-5" dirty="0">
                <a:solidFill>
                  <a:srgbClr val="007FAC"/>
                </a:solidFill>
                <a:cs typeface="Calibri"/>
                <a:hlinkClick r:id="rId38"/>
              </a:rPr>
              <a:t>trial.</a:t>
            </a:r>
            <a:r>
              <a:rPr sz="800" spc="45" dirty="0">
                <a:solidFill>
                  <a:srgbClr val="007FAC"/>
                </a:solidFill>
                <a:cs typeface="Calibri"/>
                <a:hlinkClick r:id="rId38"/>
              </a:rPr>
              <a:t> </a:t>
            </a:r>
            <a:r>
              <a:rPr sz="800" i="1" spc="-10" dirty="0">
                <a:solidFill>
                  <a:srgbClr val="007FAC"/>
                </a:solidFill>
                <a:cs typeface="Calibri"/>
                <a:hlinkClick r:id="rId38"/>
              </a:rPr>
              <a:t>Eur</a:t>
            </a:r>
            <a:r>
              <a:rPr sz="800" i="1" spc="35" dirty="0">
                <a:solidFill>
                  <a:srgbClr val="007FAC"/>
                </a:solidFill>
                <a:cs typeface="Calibri"/>
                <a:hlinkClick r:id="rId38"/>
              </a:rPr>
              <a:t> </a:t>
            </a:r>
            <a:r>
              <a:rPr sz="800" i="1" spc="-10" dirty="0">
                <a:solidFill>
                  <a:srgbClr val="007FAC"/>
                </a:solidFill>
                <a:cs typeface="Calibri"/>
                <a:hlinkClick r:id="rId38"/>
              </a:rPr>
              <a:t>J</a:t>
            </a:r>
            <a:r>
              <a:rPr sz="800" i="1" spc="50" dirty="0">
                <a:solidFill>
                  <a:srgbClr val="007FAC"/>
                </a:solidFill>
                <a:cs typeface="Calibri"/>
                <a:hlinkClick r:id="rId38"/>
              </a:rPr>
              <a:t> </a:t>
            </a:r>
            <a:r>
              <a:rPr sz="800" i="1" spc="-10" dirty="0">
                <a:solidFill>
                  <a:srgbClr val="007FAC"/>
                </a:solidFill>
                <a:cs typeface="Calibri"/>
                <a:hlinkClick r:id="rId38"/>
              </a:rPr>
              <a:t>Surg</a:t>
            </a:r>
            <a:r>
              <a:rPr sz="800" i="1" spc="35" dirty="0">
                <a:solidFill>
                  <a:srgbClr val="007FAC"/>
                </a:solidFill>
                <a:cs typeface="Calibri"/>
                <a:hlinkClick r:id="rId38"/>
              </a:rPr>
              <a:t> </a:t>
            </a:r>
            <a:r>
              <a:rPr sz="800" i="1" spc="-10" dirty="0">
                <a:solidFill>
                  <a:srgbClr val="007FAC"/>
                </a:solidFill>
                <a:cs typeface="Calibri"/>
                <a:hlinkClick r:id="rId38"/>
              </a:rPr>
              <a:t>Oncol</a:t>
            </a:r>
            <a:r>
              <a:rPr sz="800" spc="-10" dirty="0">
                <a:solidFill>
                  <a:srgbClr val="007FAC"/>
                </a:solidFill>
                <a:cs typeface="Calibri"/>
                <a:hlinkClick r:id="rId38"/>
              </a:rPr>
              <a:t>.</a:t>
            </a:r>
            <a:r>
              <a:rPr sz="800" spc="45" dirty="0">
                <a:solidFill>
                  <a:srgbClr val="007FAC"/>
                </a:solidFill>
                <a:cs typeface="Calibri"/>
                <a:hlinkClick r:id="rId38"/>
              </a:rPr>
              <a:t> </a:t>
            </a:r>
            <a:r>
              <a:rPr sz="800" spc="-10" dirty="0">
                <a:solidFill>
                  <a:srgbClr val="007FAC"/>
                </a:solidFill>
                <a:cs typeface="Calibri"/>
                <a:hlinkClick r:id="rId38"/>
              </a:rPr>
              <a:t>2018;44(9):1384-1390</a:t>
            </a:r>
            <a:r>
              <a:rPr sz="800" spc="-10" dirty="0">
                <a:solidFill>
                  <a:prstClr val="black"/>
                </a:solidFill>
                <a:cs typeface="Calibri"/>
              </a:rPr>
              <a:t>.</a:t>
            </a:r>
            <a:endParaRPr sz="800">
              <a:solidFill>
                <a:prstClr val="black"/>
              </a:solidFill>
              <a:cs typeface="Calibri"/>
            </a:endParaRPr>
          </a:p>
          <a:p>
            <a:pPr marL="250190" marR="5715" indent="-180975" algn="just">
              <a:lnSpc>
                <a:spcPct val="103899"/>
              </a:lnSpc>
              <a:buFont typeface="Calibri"/>
              <a:buAutoNum type="arabicPeriod" startAt="94"/>
              <a:tabLst>
                <a:tab pos="250825" algn="l"/>
              </a:tabLst>
            </a:pPr>
            <a:r>
              <a:rPr sz="800" spc="-10" dirty="0">
                <a:solidFill>
                  <a:srgbClr val="007FAC"/>
                </a:solidFill>
                <a:cs typeface="Calibri"/>
                <a:hlinkClick r:id="rId39"/>
              </a:rPr>
              <a:t>Rutkowski </a:t>
            </a:r>
            <a:r>
              <a:rPr sz="800" spc="-55" dirty="0">
                <a:solidFill>
                  <a:srgbClr val="007FAC"/>
                </a:solidFill>
                <a:cs typeface="Calibri"/>
                <a:hlinkClick r:id="rId39"/>
              </a:rPr>
              <a:t>P,</a:t>
            </a:r>
            <a:r>
              <a:rPr sz="800" spc="-50" dirty="0">
                <a:solidFill>
                  <a:srgbClr val="007FAC"/>
                </a:solidFill>
                <a:cs typeface="Calibri"/>
                <a:hlinkClick r:id="rId39"/>
              </a:rPr>
              <a:t> </a:t>
            </a:r>
            <a:r>
              <a:rPr sz="800" spc="-10" dirty="0">
                <a:solidFill>
                  <a:srgbClr val="007FAC"/>
                </a:solidFill>
                <a:cs typeface="Calibri"/>
                <a:hlinkClick r:id="rId39"/>
              </a:rPr>
              <a:t>Ferrari S, Grimer RJ, et </a:t>
            </a:r>
            <a:r>
              <a:rPr sz="800" spc="-5" dirty="0">
                <a:solidFill>
                  <a:srgbClr val="007FAC"/>
                </a:solidFill>
                <a:cs typeface="Calibri"/>
                <a:hlinkClick r:id="rId39"/>
              </a:rPr>
              <a:t>al. </a:t>
            </a:r>
            <a:r>
              <a:rPr sz="800" spc="-10" dirty="0">
                <a:solidFill>
                  <a:srgbClr val="007FAC"/>
                </a:solidFill>
                <a:cs typeface="Calibri"/>
                <a:hlinkClick r:id="rId39"/>
              </a:rPr>
              <a:t>Surgical downstaging </a:t>
            </a:r>
            <a:r>
              <a:rPr sz="800" spc="-5" dirty="0">
                <a:solidFill>
                  <a:srgbClr val="007FAC"/>
                </a:solidFill>
                <a:cs typeface="Calibri"/>
                <a:hlinkClick r:id="rId39"/>
              </a:rPr>
              <a:t>in </a:t>
            </a:r>
            <a:r>
              <a:rPr sz="800" spc="-10" dirty="0">
                <a:solidFill>
                  <a:srgbClr val="007FAC"/>
                </a:solidFill>
                <a:cs typeface="Calibri"/>
                <a:hlinkClick r:id="rId39"/>
              </a:rPr>
              <a:t>an </a:t>
            </a:r>
            <a:r>
              <a:rPr sz="800" spc="-5" dirty="0">
                <a:solidFill>
                  <a:srgbClr val="007FAC"/>
                </a:solidFill>
                <a:cs typeface="Calibri"/>
              </a:rPr>
              <a:t> </a:t>
            </a:r>
            <a:r>
              <a:rPr sz="800" spc="-10" dirty="0">
                <a:solidFill>
                  <a:srgbClr val="007FAC"/>
                </a:solidFill>
                <a:cs typeface="Calibri"/>
                <a:hlinkClick r:id="rId39"/>
              </a:rPr>
              <a:t>open-label</a:t>
            </a:r>
            <a:r>
              <a:rPr sz="800" spc="-5" dirty="0">
                <a:solidFill>
                  <a:srgbClr val="007FAC"/>
                </a:solidFill>
                <a:cs typeface="Calibri"/>
                <a:hlinkClick r:id="rId39"/>
              </a:rPr>
              <a:t> </a:t>
            </a:r>
            <a:r>
              <a:rPr sz="800" spc="-10" dirty="0">
                <a:solidFill>
                  <a:srgbClr val="007FAC"/>
                </a:solidFill>
                <a:cs typeface="Calibri"/>
                <a:hlinkClick r:id="rId39"/>
              </a:rPr>
              <a:t>phase</a:t>
            </a:r>
            <a:r>
              <a:rPr sz="800" spc="-5" dirty="0">
                <a:solidFill>
                  <a:srgbClr val="007FAC"/>
                </a:solidFill>
                <a:cs typeface="Calibri"/>
                <a:hlinkClick r:id="rId39"/>
              </a:rPr>
              <a:t> II</a:t>
            </a:r>
            <a:r>
              <a:rPr sz="800" dirty="0">
                <a:solidFill>
                  <a:srgbClr val="007FAC"/>
                </a:solidFill>
                <a:cs typeface="Calibri"/>
                <a:hlinkClick r:id="rId39"/>
              </a:rPr>
              <a:t> </a:t>
            </a:r>
            <a:r>
              <a:rPr sz="800" spc="-5" dirty="0">
                <a:solidFill>
                  <a:srgbClr val="007FAC"/>
                </a:solidFill>
                <a:cs typeface="Calibri"/>
                <a:hlinkClick r:id="rId39"/>
              </a:rPr>
              <a:t>trial</a:t>
            </a:r>
            <a:r>
              <a:rPr sz="800" dirty="0">
                <a:solidFill>
                  <a:srgbClr val="007FAC"/>
                </a:solidFill>
                <a:cs typeface="Calibri"/>
                <a:hlinkClick r:id="rId39"/>
              </a:rPr>
              <a:t> </a:t>
            </a:r>
            <a:r>
              <a:rPr sz="800" spc="-10" dirty="0">
                <a:solidFill>
                  <a:srgbClr val="007FAC"/>
                </a:solidFill>
                <a:cs typeface="Calibri"/>
                <a:hlinkClick r:id="rId39"/>
              </a:rPr>
              <a:t>of</a:t>
            </a:r>
            <a:r>
              <a:rPr sz="800" spc="-5" dirty="0">
                <a:solidFill>
                  <a:srgbClr val="007FAC"/>
                </a:solidFill>
                <a:cs typeface="Calibri"/>
                <a:hlinkClick r:id="rId39"/>
              </a:rPr>
              <a:t> </a:t>
            </a:r>
            <a:r>
              <a:rPr sz="800" spc="-10" dirty="0">
                <a:solidFill>
                  <a:srgbClr val="007FAC"/>
                </a:solidFill>
                <a:cs typeface="Calibri"/>
                <a:hlinkClick r:id="rId39"/>
              </a:rPr>
              <a:t>denosumab</a:t>
            </a:r>
            <a:r>
              <a:rPr sz="800" spc="-5" dirty="0">
                <a:solidFill>
                  <a:srgbClr val="007FAC"/>
                </a:solidFill>
                <a:cs typeface="Calibri"/>
                <a:hlinkClick r:id="rId39"/>
              </a:rPr>
              <a:t> in</a:t>
            </a:r>
            <a:r>
              <a:rPr sz="800" dirty="0">
                <a:solidFill>
                  <a:srgbClr val="007FAC"/>
                </a:solidFill>
                <a:cs typeface="Calibri"/>
                <a:hlinkClick r:id="rId39"/>
              </a:rPr>
              <a:t> </a:t>
            </a:r>
            <a:r>
              <a:rPr sz="800" spc="-10" dirty="0">
                <a:solidFill>
                  <a:srgbClr val="007FAC"/>
                </a:solidFill>
                <a:cs typeface="Calibri"/>
                <a:hlinkClick r:id="rId39"/>
              </a:rPr>
              <a:t>patients</a:t>
            </a:r>
            <a:r>
              <a:rPr sz="800" spc="-5" dirty="0">
                <a:solidFill>
                  <a:srgbClr val="007FAC"/>
                </a:solidFill>
                <a:cs typeface="Calibri"/>
                <a:hlinkClick r:id="rId39"/>
              </a:rPr>
              <a:t> with</a:t>
            </a:r>
            <a:r>
              <a:rPr sz="800" dirty="0">
                <a:solidFill>
                  <a:srgbClr val="007FAC"/>
                </a:solidFill>
                <a:cs typeface="Calibri"/>
                <a:hlinkClick r:id="rId39"/>
              </a:rPr>
              <a:t> </a:t>
            </a:r>
            <a:r>
              <a:rPr sz="800" spc="-5" dirty="0">
                <a:solidFill>
                  <a:srgbClr val="007FAC"/>
                </a:solidFill>
                <a:cs typeface="Calibri"/>
                <a:hlinkClick r:id="rId39"/>
              </a:rPr>
              <a:t>giant</a:t>
            </a:r>
            <a:r>
              <a:rPr sz="800" dirty="0">
                <a:solidFill>
                  <a:srgbClr val="007FAC"/>
                </a:solidFill>
                <a:cs typeface="Calibri"/>
                <a:hlinkClick r:id="rId39"/>
              </a:rPr>
              <a:t> </a:t>
            </a:r>
            <a:r>
              <a:rPr sz="800" spc="-5" dirty="0">
                <a:solidFill>
                  <a:srgbClr val="007FAC"/>
                </a:solidFill>
                <a:cs typeface="Calibri"/>
                <a:hlinkClick r:id="rId39"/>
              </a:rPr>
              <a:t>cell </a:t>
            </a:r>
            <a:r>
              <a:rPr sz="800" spc="-170" dirty="0">
                <a:solidFill>
                  <a:srgbClr val="007FAC"/>
                </a:solidFill>
                <a:cs typeface="Calibri"/>
              </a:rPr>
              <a:t> </a:t>
            </a:r>
            <a:r>
              <a:rPr sz="800" spc="-10" dirty="0">
                <a:solidFill>
                  <a:srgbClr val="007FAC"/>
                </a:solidFill>
                <a:cs typeface="Calibri"/>
                <a:hlinkClick r:id="rId39"/>
              </a:rPr>
              <a:t>tumor</a:t>
            </a:r>
            <a:r>
              <a:rPr sz="800" spc="70" dirty="0">
                <a:solidFill>
                  <a:srgbClr val="007FAC"/>
                </a:solidFill>
                <a:cs typeface="Calibri"/>
                <a:hlinkClick r:id="rId39"/>
              </a:rPr>
              <a:t> </a:t>
            </a:r>
            <a:r>
              <a:rPr sz="800" spc="-10" dirty="0">
                <a:solidFill>
                  <a:srgbClr val="007FAC"/>
                </a:solidFill>
                <a:cs typeface="Calibri"/>
                <a:hlinkClick r:id="rId39"/>
              </a:rPr>
              <a:t>of</a:t>
            </a:r>
            <a:r>
              <a:rPr sz="800" spc="80" dirty="0">
                <a:solidFill>
                  <a:srgbClr val="007FAC"/>
                </a:solidFill>
                <a:cs typeface="Calibri"/>
                <a:hlinkClick r:id="rId39"/>
              </a:rPr>
              <a:t> </a:t>
            </a:r>
            <a:r>
              <a:rPr sz="800" spc="-10" dirty="0">
                <a:solidFill>
                  <a:srgbClr val="007FAC"/>
                </a:solidFill>
                <a:cs typeface="Calibri"/>
                <a:hlinkClick r:id="rId39"/>
              </a:rPr>
              <a:t>bone.</a:t>
            </a:r>
            <a:r>
              <a:rPr sz="800" spc="80" dirty="0">
                <a:solidFill>
                  <a:srgbClr val="007FAC"/>
                </a:solidFill>
                <a:cs typeface="Calibri"/>
                <a:hlinkClick r:id="rId39"/>
              </a:rPr>
              <a:t> </a:t>
            </a:r>
            <a:r>
              <a:rPr sz="800" i="1" spc="-10" dirty="0">
                <a:solidFill>
                  <a:srgbClr val="007FAC"/>
                </a:solidFill>
                <a:cs typeface="Calibri"/>
                <a:hlinkClick r:id="rId39"/>
              </a:rPr>
              <a:t>Ann</a:t>
            </a:r>
            <a:r>
              <a:rPr sz="800" i="1" spc="80" dirty="0">
                <a:solidFill>
                  <a:srgbClr val="007FAC"/>
                </a:solidFill>
                <a:cs typeface="Calibri"/>
                <a:hlinkClick r:id="rId39"/>
              </a:rPr>
              <a:t> </a:t>
            </a:r>
            <a:r>
              <a:rPr sz="800" i="1" spc="-10" dirty="0">
                <a:solidFill>
                  <a:srgbClr val="007FAC"/>
                </a:solidFill>
                <a:cs typeface="Calibri"/>
                <a:hlinkClick r:id="rId39"/>
              </a:rPr>
              <a:t>Surg</a:t>
            </a:r>
            <a:r>
              <a:rPr sz="800" i="1" spc="80" dirty="0">
                <a:solidFill>
                  <a:srgbClr val="007FAC"/>
                </a:solidFill>
                <a:cs typeface="Calibri"/>
                <a:hlinkClick r:id="rId39"/>
              </a:rPr>
              <a:t> </a:t>
            </a:r>
            <a:r>
              <a:rPr sz="800" i="1" spc="-10" dirty="0">
                <a:solidFill>
                  <a:srgbClr val="007FAC"/>
                </a:solidFill>
                <a:cs typeface="Calibri"/>
                <a:hlinkClick r:id="rId39"/>
              </a:rPr>
              <a:t>Oncol</a:t>
            </a:r>
            <a:r>
              <a:rPr sz="800" spc="-10" dirty="0">
                <a:solidFill>
                  <a:srgbClr val="007FAC"/>
                </a:solidFill>
                <a:cs typeface="Calibri"/>
                <a:hlinkClick r:id="rId39"/>
              </a:rPr>
              <a:t>.</a:t>
            </a:r>
            <a:r>
              <a:rPr sz="800" spc="80" dirty="0">
                <a:solidFill>
                  <a:srgbClr val="007FAC"/>
                </a:solidFill>
                <a:cs typeface="Calibri"/>
                <a:hlinkClick r:id="rId39"/>
              </a:rPr>
              <a:t> </a:t>
            </a:r>
            <a:r>
              <a:rPr sz="800" spc="-10" dirty="0">
                <a:solidFill>
                  <a:srgbClr val="007FAC"/>
                </a:solidFill>
                <a:cs typeface="Calibri"/>
                <a:hlinkClick r:id="rId39"/>
              </a:rPr>
              <a:t>2015;22(9):2860-2868</a:t>
            </a:r>
            <a:r>
              <a:rPr sz="800" spc="-10" dirty="0">
                <a:solidFill>
                  <a:prstClr val="black"/>
                </a:solidFill>
                <a:cs typeface="Calibri"/>
              </a:rPr>
              <a:t>.</a:t>
            </a:r>
            <a:endParaRPr sz="800">
              <a:solidFill>
                <a:prstClr val="black"/>
              </a:solidFill>
              <a:cs typeface="Calibri"/>
            </a:endParaRPr>
          </a:p>
          <a:p>
            <a:pPr marL="250190" marR="5715" indent="-180975" algn="just">
              <a:lnSpc>
                <a:spcPts val="1000"/>
              </a:lnSpc>
              <a:spcBef>
                <a:spcPts val="30"/>
              </a:spcBef>
              <a:buFont typeface="Calibri"/>
              <a:buAutoNum type="arabicPeriod" startAt="94"/>
              <a:tabLst>
                <a:tab pos="250825" algn="l"/>
              </a:tabLst>
            </a:pPr>
            <a:r>
              <a:rPr sz="800" spc="-25" dirty="0">
                <a:solidFill>
                  <a:srgbClr val="007FAC"/>
                </a:solidFill>
                <a:cs typeface="Calibri"/>
                <a:hlinkClick r:id="rId40"/>
              </a:rPr>
              <a:t>Raimondi </a:t>
            </a:r>
            <a:r>
              <a:rPr sz="800" spc="-20" dirty="0">
                <a:solidFill>
                  <a:srgbClr val="007FAC"/>
                </a:solidFill>
                <a:cs typeface="Calibri"/>
                <a:hlinkClick r:id="rId40"/>
              </a:rPr>
              <a:t>A, </a:t>
            </a:r>
            <a:r>
              <a:rPr sz="800" spc="-25" dirty="0">
                <a:solidFill>
                  <a:srgbClr val="007FAC"/>
                </a:solidFill>
                <a:cs typeface="Calibri"/>
                <a:hlinkClick r:id="rId40"/>
              </a:rPr>
              <a:t>Simeone </a:t>
            </a:r>
            <a:r>
              <a:rPr sz="800" spc="-20" dirty="0">
                <a:solidFill>
                  <a:srgbClr val="007FAC"/>
                </a:solidFill>
                <a:cs typeface="Calibri"/>
                <a:hlinkClick r:id="rId40"/>
              </a:rPr>
              <a:t>N, </a:t>
            </a:r>
            <a:r>
              <a:rPr sz="800" spc="-30" dirty="0">
                <a:solidFill>
                  <a:srgbClr val="007FAC"/>
                </a:solidFill>
                <a:cs typeface="Calibri"/>
                <a:hlinkClick r:id="rId40"/>
              </a:rPr>
              <a:t>Guzzo </a:t>
            </a:r>
            <a:r>
              <a:rPr sz="800" spc="-20" dirty="0">
                <a:solidFill>
                  <a:srgbClr val="007FAC"/>
                </a:solidFill>
                <a:cs typeface="Calibri"/>
                <a:hlinkClick r:id="rId40"/>
              </a:rPr>
              <a:t>M, et al. </a:t>
            </a:r>
            <a:r>
              <a:rPr sz="800" spc="-25" dirty="0">
                <a:solidFill>
                  <a:srgbClr val="007FAC"/>
                </a:solidFill>
                <a:cs typeface="Calibri"/>
                <a:hlinkClick r:id="rId40"/>
              </a:rPr>
              <a:t>Rechallenge </a:t>
            </a:r>
            <a:r>
              <a:rPr sz="800" spc="-20" dirty="0">
                <a:solidFill>
                  <a:srgbClr val="007FAC"/>
                </a:solidFill>
                <a:cs typeface="Calibri"/>
                <a:hlinkClick r:id="rId40"/>
              </a:rPr>
              <a:t>of </a:t>
            </a:r>
            <a:r>
              <a:rPr sz="800" spc="-30" dirty="0">
                <a:solidFill>
                  <a:srgbClr val="007FAC"/>
                </a:solidFill>
                <a:cs typeface="Calibri"/>
                <a:hlinkClick r:id="rId40"/>
              </a:rPr>
              <a:t>denosumab </a:t>
            </a:r>
            <a:r>
              <a:rPr sz="800" spc="-15" dirty="0">
                <a:solidFill>
                  <a:srgbClr val="007FAC"/>
                </a:solidFill>
                <a:cs typeface="Calibri"/>
                <a:hlinkClick r:id="rId40"/>
              </a:rPr>
              <a:t>in </a:t>
            </a:r>
            <a:r>
              <a:rPr sz="800" spc="-30" dirty="0">
                <a:solidFill>
                  <a:srgbClr val="007FAC"/>
                </a:solidFill>
                <a:cs typeface="Calibri"/>
                <a:hlinkClick r:id="rId40"/>
              </a:rPr>
              <a:t>jaw </a:t>
            </a:r>
            <a:r>
              <a:rPr sz="800" spc="-175" dirty="0">
                <a:solidFill>
                  <a:srgbClr val="007FAC"/>
                </a:solidFill>
                <a:cs typeface="Calibri"/>
              </a:rPr>
              <a:t> </a:t>
            </a:r>
            <a:r>
              <a:rPr sz="800" spc="-30" dirty="0">
                <a:solidFill>
                  <a:srgbClr val="007FAC"/>
                </a:solidFill>
                <a:cs typeface="Calibri"/>
                <a:hlinkClick r:id="rId40"/>
              </a:rPr>
              <a:t>osteonecrosis </a:t>
            </a:r>
            <a:r>
              <a:rPr sz="800" spc="-20" dirty="0">
                <a:solidFill>
                  <a:srgbClr val="007FAC"/>
                </a:solidFill>
                <a:cs typeface="Calibri"/>
                <a:hlinkClick r:id="rId40"/>
              </a:rPr>
              <a:t>of </a:t>
            </a:r>
            <a:r>
              <a:rPr sz="800" spc="-25" dirty="0">
                <a:solidFill>
                  <a:srgbClr val="007FAC"/>
                </a:solidFill>
                <a:cs typeface="Calibri"/>
                <a:hlinkClick r:id="rId40"/>
              </a:rPr>
              <a:t>patients </a:t>
            </a:r>
            <a:r>
              <a:rPr sz="800" spc="-20" dirty="0">
                <a:solidFill>
                  <a:srgbClr val="007FAC"/>
                </a:solidFill>
                <a:cs typeface="Calibri"/>
                <a:hlinkClick r:id="rId40"/>
              </a:rPr>
              <a:t>with </a:t>
            </a:r>
            <a:r>
              <a:rPr sz="800" spc="-30" dirty="0">
                <a:solidFill>
                  <a:srgbClr val="007FAC"/>
                </a:solidFill>
                <a:cs typeface="Calibri"/>
                <a:hlinkClick r:id="rId40"/>
              </a:rPr>
              <a:t>unresectable </a:t>
            </a:r>
            <a:r>
              <a:rPr sz="800" spc="-25" dirty="0">
                <a:solidFill>
                  <a:srgbClr val="007FAC"/>
                </a:solidFill>
                <a:cs typeface="Calibri"/>
                <a:hlinkClick r:id="rId40"/>
              </a:rPr>
              <a:t>giant </a:t>
            </a:r>
            <a:r>
              <a:rPr sz="800" spc="-20" dirty="0">
                <a:solidFill>
                  <a:srgbClr val="007FAC"/>
                </a:solidFill>
                <a:cs typeface="Calibri"/>
                <a:hlinkClick r:id="rId40"/>
              </a:rPr>
              <a:t>cell </a:t>
            </a:r>
            <a:r>
              <a:rPr sz="800" spc="-25" dirty="0">
                <a:solidFill>
                  <a:srgbClr val="007FAC"/>
                </a:solidFill>
                <a:cs typeface="Calibri"/>
                <a:hlinkClick r:id="rId40"/>
              </a:rPr>
              <a:t>tumour </a:t>
            </a:r>
            <a:r>
              <a:rPr sz="800" spc="-20" dirty="0">
                <a:solidFill>
                  <a:srgbClr val="007FAC"/>
                </a:solidFill>
                <a:cs typeface="Calibri"/>
                <a:hlinkClick r:id="rId40"/>
              </a:rPr>
              <a:t>of </a:t>
            </a:r>
            <a:r>
              <a:rPr sz="800" spc="-25" dirty="0">
                <a:solidFill>
                  <a:srgbClr val="007FAC"/>
                </a:solidFill>
                <a:cs typeface="Calibri"/>
                <a:hlinkClick r:id="rId40"/>
              </a:rPr>
              <a:t>bone: </a:t>
            </a:r>
            <a:r>
              <a:rPr sz="800" spc="-15" dirty="0">
                <a:solidFill>
                  <a:srgbClr val="007FAC"/>
                </a:solidFill>
                <a:cs typeface="Calibri"/>
                <a:hlinkClick r:id="rId40"/>
              </a:rPr>
              <a:t>a </a:t>
            </a:r>
            <a:r>
              <a:rPr sz="800" spc="-10" dirty="0">
                <a:solidFill>
                  <a:srgbClr val="007FAC"/>
                </a:solidFill>
                <a:cs typeface="Calibri"/>
              </a:rPr>
              <a:t> </a:t>
            </a:r>
            <a:r>
              <a:rPr sz="800" spc="-25" dirty="0">
                <a:solidFill>
                  <a:srgbClr val="007FAC"/>
                </a:solidFill>
                <a:cs typeface="Calibri"/>
                <a:hlinkClick r:id="rId40"/>
              </a:rPr>
              <a:t>case</a:t>
            </a:r>
            <a:r>
              <a:rPr sz="800" spc="-55" dirty="0">
                <a:solidFill>
                  <a:srgbClr val="007FAC"/>
                </a:solidFill>
                <a:cs typeface="Calibri"/>
                <a:hlinkClick r:id="rId40"/>
              </a:rPr>
              <a:t> </a:t>
            </a:r>
            <a:r>
              <a:rPr sz="800" spc="-25" dirty="0">
                <a:solidFill>
                  <a:srgbClr val="007FAC"/>
                </a:solidFill>
                <a:cs typeface="Calibri"/>
                <a:hlinkClick r:id="rId40"/>
              </a:rPr>
              <a:t>series</a:t>
            </a:r>
            <a:r>
              <a:rPr sz="800" spc="-50" dirty="0">
                <a:solidFill>
                  <a:srgbClr val="007FAC"/>
                </a:solidFill>
                <a:cs typeface="Calibri"/>
                <a:hlinkClick r:id="rId40"/>
              </a:rPr>
              <a:t> </a:t>
            </a:r>
            <a:r>
              <a:rPr sz="800" spc="-25" dirty="0">
                <a:solidFill>
                  <a:srgbClr val="007FAC"/>
                </a:solidFill>
                <a:cs typeface="Calibri"/>
                <a:hlinkClick r:id="rId40"/>
              </a:rPr>
              <a:t>analysis</a:t>
            </a:r>
            <a:r>
              <a:rPr sz="800" spc="-50" dirty="0">
                <a:solidFill>
                  <a:srgbClr val="007FAC"/>
                </a:solidFill>
                <a:cs typeface="Calibri"/>
                <a:hlinkClick r:id="rId40"/>
              </a:rPr>
              <a:t> </a:t>
            </a:r>
            <a:r>
              <a:rPr sz="800" spc="-25" dirty="0">
                <a:solidFill>
                  <a:srgbClr val="007FAC"/>
                </a:solidFill>
                <a:cs typeface="Calibri"/>
                <a:hlinkClick r:id="rId40"/>
              </a:rPr>
              <a:t>and</a:t>
            </a:r>
            <a:r>
              <a:rPr sz="800" spc="-55" dirty="0">
                <a:solidFill>
                  <a:srgbClr val="007FAC"/>
                </a:solidFill>
                <a:cs typeface="Calibri"/>
                <a:hlinkClick r:id="rId40"/>
              </a:rPr>
              <a:t> </a:t>
            </a:r>
            <a:r>
              <a:rPr sz="800" spc="-30" dirty="0">
                <a:solidFill>
                  <a:srgbClr val="007FAC"/>
                </a:solidFill>
                <a:cs typeface="Calibri"/>
                <a:hlinkClick r:id="rId40"/>
              </a:rPr>
              <a:t>literature</a:t>
            </a:r>
            <a:r>
              <a:rPr sz="800" spc="-45" dirty="0">
                <a:solidFill>
                  <a:srgbClr val="007FAC"/>
                </a:solidFill>
                <a:cs typeface="Calibri"/>
                <a:hlinkClick r:id="rId40"/>
              </a:rPr>
              <a:t> </a:t>
            </a:r>
            <a:r>
              <a:rPr sz="800" spc="-35" dirty="0">
                <a:solidFill>
                  <a:srgbClr val="007FAC"/>
                </a:solidFill>
                <a:cs typeface="Calibri"/>
                <a:hlinkClick r:id="rId40"/>
              </a:rPr>
              <a:t>review.</a:t>
            </a:r>
            <a:r>
              <a:rPr sz="800" spc="-45" dirty="0">
                <a:solidFill>
                  <a:srgbClr val="007FAC"/>
                </a:solidFill>
                <a:cs typeface="Calibri"/>
                <a:hlinkClick r:id="rId40"/>
              </a:rPr>
              <a:t> </a:t>
            </a:r>
            <a:r>
              <a:rPr sz="800" i="1" spc="-25" dirty="0">
                <a:solidFill>
                  <a:srgbClr val="007FAC"/>
                </a:solidFill>
                <a:cs typeface="Calibri"/>
                <a:hlinkClick r:id="rId40"/>
              </a:rPr>
              <a:t>ESMO</a:t>
            </a:r>
            <a:r>
              <a:rPr sz="800" i="1" spc="-50" dirty="0">
                <a:solidFill>
                  <a:srgbClr val="007FAC"/>
                </a:solidFill>
                <a:cs typeface="Calibri"/>
                <a:hlinkClick r:id="rId40"/>
              </a:rPr>
              <a:t> </a:t>
            </a:r>
            <a:r>
              <a:rPr sz="800" i="1" spc="-25" dirty="0">
                <a:solidFill>
                  <a:srgbClr val="007FAC"/>
                </a:solidFill>
                <a:cs typeface="Calibri"/>
                <a:hlinkClick r:id="rId40"/>
              </a:rPr>
              <a:t>Open</a:t>
            </a:r>
            <a:r>
              <a:rPr sz="800" spc="-25" dirty="0">
                <a:solidFill>
                  <a:srgbClr val="007FAC"/>
                </a:solidFill>
                <a:cs typeface="Calibri"/>
                <a:hlinkClick r:id="rId40"/>
              </a:rPr>
              <a:t>.</a:t>
            </a:r>
            <a:r>
              <a:rPr sz="800" spc="-50" dirty="0">
                <a:solidFill>
                  <a:srgbClr val="007FAC"/>
                </a:solidFill>
                <a:cs typeface="Calibri"/>
                <a:hlinkClick r:id="rId40"/>
              </a:rPr>
              <a:t> </a:t>
            </a:r>
            <a:r>
              <a:rPr sz="800" spc="-25" dirty="0">
                <a:solidFill>
                  <a:srgbClr val="007FAC"/>
                </a:solidFill>
                <a:cs typeface="Calibri"/>
                <a:hlinkClick r:id="rId40"/>
              </a:rPr>
              <a:t>2020;5(4):e000663</a:t>
            </a:r>
            <a:r>
              <a:rPr sz="800" spc="-25" dirty="0">
                <a:solidFill>
                  <a:prstClr val="black"/>
                </a:solidFill>
                <a:cs typeface="Calibri"/>
              </a:rPr>
              <a:t>.</a:t>
            </a:r>
            <a:endParaRPr sz="800">
              <a:solidFill>
                <a:prstClr val="black"/>
              </a:solidFill>
              <a:cs typeface="Calibri"/>
            </a:endParaRPr>
          </a:p>
          <a:p>
            <a:pPr marL="250190" marR="5080" indent="-180975" algn="just">
              <a:lnSpc>
                <a:spcPts val="990"/>
              </a:lnSpc>
              <a:buFont typeface="Calibri"/>
              <a:buAutoNum type="arabicPeriod" startAt="94"/>
              <a:tabLst>
                <a:tab pos="250825" algn="l"/>
              </a:tabLst>
            </a:pPr>
            <a:r>
              <a:rPr sz="800" spc="-10" dirty="0">
                <a:solidFill>
                  <a:srgbClr val="007FAC"/>
                </a:solidFill>
                <a:cs typeface="Calibri"/>
                <a:hlinkClick r:id="rId41"/>
              </a:rPr>
              <a:t>Nooij MA, Whelan J, Bramwell VH, et </a:t>
            </a:r>
            <a:r>
              <a:rPr sz="800" spc="-5" dirty="0">
                <a:solidFill>
                  <a:srgbClr val="007FAC"/>
                </a:solidFill>
                <a:cs typeface="Calibri"/>
                <a:hlinkClick r:id="rId41"/>
              </a:rPr>
              <a:t>al. </a:t>
            </a:r>
            <a:r>
              <a:rPr sz="800" spc="-10" dirty="0">
                <a:solidFill>
                  <a:srgbClr val="007FAC"/>
                </a:solidFill>
                <a:cs typeface="Calibri"/>
                <a:hlinkClick r:id="rId41"/>
              </a:rPr>
              <a:t>Doxorubicin and </a:t>
            </a:r>
            <a:r>
              <a:rPr sz="800" spc="-5" dirty="0">
                <a:solidFill>
                  <a:srgbClr val="007FAC"/>
                </a:solidFill>
                <a:cs typeface="Calibri"/>
                <a:hlinkClick r:id="rId41"/>
              </a:rPr>
              <a:t>cisplatin </a:t>
            </a:r>
            <a:r>
              <a:rPr sz="800" dirty="0">
                <a:solidFill>
                  <a:srgbClr val="007FAC"/>
                </a:solidFill>
                <a:cs typeface="Calibri"/>
              </a:rPr>
              <a:t> </a:t>
            </a:r>
            <a:r>
              <a:rPr sz="800" spc="-10" dirty="0">
                <a:solidFill>
                  <a:srgbClr val="007FAC"/>
                </a:solidFill>
                <a:cs typeface="Calibri"/>
                <a:hlinkClick r:id="rId41"/>
              </a:rPr>
              <a:t>chemotherapy</a:t>
            </a:r>
            <a:r>
              <a:rPr sz="800" spc="25" dirty="0">
                <a:solidFill>
                  <a:srgbClr val="007FAC"/>
                </a:solidFill>
                <a:cs typeface="Calibri"/>
                <a:hlinkClick r:id="rId41"/>
              </a:rPr>
              <a:t> </a:t>
            </a:r>
            <a:r>
              <a:rPr sz="800" spc="-5" dirty="0">
                <a:solidFill>
                  <a:srgbClr val="007FAC"/>
                </a:solidFill>
                <a:cs typeface="Calibri"/>
                <a:hlinkClick r:id="rId41"/>
              </a:rPr>
              <a:t>in</a:t>
            </a:r>
            <a:r>
              <a:rPr sz="800" spc="35" dirty="0">
                <a:solidFill>
                  <a:srgbClr val="007FAC"/>
                </a:solidFill>
                <a:cs typeface="Calibri"/>
                <a:hlinkClick r:id="rId41"/>
              </a:rPr>
              <a:t> </a:t>
            </a:r>
            <a:r>
              <a:rPr sz="800" spc="-10" dirty="0">
                <a:solidFill>
                  <a:srgbClr val="007FAC"/>
                </a:solidFill>
                <a:cs typeface="Calibri"/>
                <a:hlinkClick r:id="rId41"/>
              </a:rPr>
              <a:t>high-grade</a:t>
            </a:r>
            <a:r>
              <a:rPr sz="800" spc="40" dirty="0">
                <a:solidFill>
                  <a:srgbClr val="007FAC"/>
                </a:solidFill>
                <a:cs typeface="Calibri"/>
                <a:hlinkClick r:id="rId41"/>
              </a:rPr>
              <a:t> </a:t>
            </a:r>
            <a:r>
              <a:rPr sz="800" spc="-5" dirty="0">
                <a:solidFill>
                  <a:srgbClr val="007FAC"/>
                </a:solidFill>
                <a:cs typeface="Calibri"/>
                <a:hlinkClick r:id="rId41"/>
              </a:rPr>
              <a:t>spindle</a:t>
            </a:r>
            <a:r>
              <a:rPr sz="800" spc="30" dirty="0">
                <a:solidFill>
                  <a:srgbClr val="007FAC"/>
                </a:solidFill>
                <a:cs typeface="Calibri"/>
                <a:hlinkClick r:id="rId41"/>
              </a:rPr>
              <a:t> </a:t>
            </a:r>
            <a:r>
              <a:rPr sz="800" spc="-5" dirty="0">
                <a:solidFill>
                  <a:srgbClr val="007FAC"/>
                </a:solidFill>
                <a:cs typeface="Calibri"/>
                <a:hlinkClick r:id="rId41"/>
              </a:rPr>
              <a:t>cell</a:t>
            </a:r>
            <a:r>
              <a:rPr sz="800" spc="40" dirty="0">
                <a:solidFill>
                  <a:srgbClr val="007FAC"/>
                </a:solidFill>
                <a:cs typeface="Calibri"/>
                <a:hlinkClick r:id="rId41"/>
              </a:rPr>
              <a:t> </a:t>
            </a:r>
            <a:r>
              <a:rPr sz="800" spc="-10" dirty="0">
                <a:solidFill>
                  <a:srgbClr val="007FAC"/>
                </a:solidFill>
                <a:cs typeface="Calibri"/>
                <a:hlinkClick r:id="rId41"/>
              </a:rPr>
              <a:t>sarcomas</a:t>
            </a:r>
            <a:r>
              <a:rPr sz="800" spc="40" dirty="0">
                <a:solidFill>
                  <a:srgbClr val="007FAC"/>
                </a:solidFill>
                <a:cs typeface="Calibri"/>
                <a:hlinkClick r:id="rId41"/>
              </a:rPr>
              <a:t> </a:t>
            </a:r>
            <a:r>
              <a:rPr sz="800" spc="-10" dirty="0">
                <a:solidFill>
                  <a:srgbClr val="007FAC"/>
                </a:solidFill>
                <a:cs typeface="Calibri"/>
                <a:hlinkClick r:id="rId41"/>
              </a:rPr>
              <a:t>of</a:t>
            </a:r>
            <a:r>
              <a:rPr sz="800" spc="30" dirty="0">
                <a:solidFill>
                  <a:srgbClr val="007FAC"/>
                </a:solidFill>
                <a:cs typeface="Calibri"/>
                <a:hlinkClick r:id="rId41"/>
              </a:rPr>
              <a:t> </a:t>
            </a:r>
            <a:r>
              <a:rPr sz="800" spc="-10" dirty="0">
                <a:solidFill>
                  <a:srgbClr val="007FAC"/>
                </a:solidFill>
                <a:cs typeface="Calibri"/>
                <a:hlinkClick r:id="rId41"/>
              </a:rPr>
              <a:t>the</a:t>
            </a:r>
            <a:r>
              <a:rPr sz="800" spc="40" dirty="0">
                <a:solidFill>
                  <a:srgbClr val="007FAC"/>
                </a:solidFill>
                <a:cs typeface="Calibri"/>
                <a:hlinkClick r:id="rId41"/>
              </a:rPr>
              <a:t> </a:t>
            </a:r>
            <a:r>
              <a:rPr sz="800" spc="-10" dirty="0">
                <a:solidFill>
                  <a:srgbClr val="007FAC"/>
                </a:solidFill>
                <a:cs typeface="Calibri"/>
                <a:hlinkClick r:id="rId41"/>
              </a:rPr>
              <a:t>bone,</a:t>
            </a:r>
            <a:r>
              <a:rPr sz="800" spc="40" dirty="0">
                <a:solidFill>
                  <a:srgbClr val="007FAC"/>
                </a:solidFill>
                <a:cs typeface="Calibri"/>
                <a:hlinkClick r:id="rId41"/>
              </a:rPr>
              <a:t> </a:t>
            </a:r>
            <a:r>
              <a:rPr sz="800" spc="-10" dirty="0">
                <a:solidFill>
                  <a:srgbClr val="007FAC"/>
                </a:solidFill>
                <a:cs typeface="Calibri"/>
                <a:hlinkClick r:id="rId41"/>
              </a:rPr>
              <a:t>other</a:t>
            </a:r>
            <a:endParaRPr sz="800">
              <a:solidFill>
                <a:prstClr val="black"/>
              </a:solidFill>
              <a:cs typeface="Calibri"/>
            </a:endParaRPr>
          </a:p>
          <a:p>
            <a:pPr marL="250190" marR="5080" indent="-635" algn="just">
              <a:lnSpc>
                <a:spcPts val="1000"/>
              </a:lnSpc>
              <a:spcBef>
                <a:spcPts val="5"/>
              </a:spcBef>
            </a:pPr>
            <a:r>
              <a:rPr sz="800" spc="-10" dirty="0">
                <a:solidFill>
                  <a:srgbClr val="007FAC"/>
                </a:solidFill>
                <a:cs typeface="Calibri"/>
                <a:hlinkClick r:id="rId41"/>
              </a:rPr>
              <a:t>than</a:t>
            </a:r>
            <a:r>
              <a:rPr sz="800" spc="-5" dirty="0">
                <a:solidFill>
                  <a:srgbClr val="007FAC"/>
                </a:solidFill>
                <a:cs typeface="Calibri"/>
                <a:hlinkClick r:id="rId41"/>
              </a:rPr>
              <a:t> </a:t>
            </a:r>
            <a:r>
              <a:rPr sz="800" spc="-15" dirty="0">
                <a:solidFill>
                  <a:srgbClr val="007FAC"/>
                </a:solidFill>
                <a:cs typeface="Calibri"/>
                <a:hlinkClick r:id="rId41"/>
              </a:rPr>
              <a:t>osteosarcoma</a:t>
            </a:r>
            <a:r>
              <a:rPr sz="800" spc="-10" dirty="0">
                <a:solidFill>
                  <a:srgbClr val="007FAC"/>
                </a:solidFill>
                <a:cs typeface="Calibri"/>
                <a:hlinkClick r:id="rId41"/>
              </a:rPr>
              <a:t> or</a:t>
            </a:r>
            <a:r>
              <a:rPr sz="800" spc="-5" dirty="0">
                <a:solidFill>
                  <a:srgbClr val="007FAC"/>
                </a:solidFill>
                <a:cs typeface="Calibri"/>
                <a:hlinkClick r:id="rId41"/>
              </a:rPr>
              <a:t> </a:t>
            </a:r>
            <a:r>
              <a:rPr sz="800" spc="-10" dirty="0">
                <a:solidFill>
                  <a:srgbClr val="007FAC"/>
                </a:solidFill>
                <a:cs typeface="Calibri"/>
                <a:hlinkClick r:id="rId41"/>
              </a:rPr>
              <a:t>malignant</a:t>
            </a:r>
            <a:r>
              <a:rPr sz="800" spc="-5" dirty="0">
                <a:solidFill>
                  <a:srgbClr val="007FAC"/>
                </a:solidFill>
                <a:cs typeface="Calibri"/>
                <a:hlinkClick r:id="rId41"/>
              </a:rPr>
              <a:t> </a:t>
            </a:r>
            <a:r>
              <a:rPr sz="800" spc="-25" dirty="0">
                <a:solidFill>
                  <a:srgbClr val="007FAC"/>
                </a:solidFill>
                <a:latin typeface="Lucida Sans Unicode"/>
                <a:cs typeface="Lucida Sans Unicode"/>
                <a:hlinkClick r:id="rId41"/>
              </a:rPr>
              <a:t>fi</a:t>
            </a:r>
            <a:r>
              <a:rPr sz="800" spc="-25" dirty="0">
                <a:solidFill>
                  <a:srgbClr val="007FAC"/>
                </a:solidFill>
                <a:cs typeface="Calibri"/>
                <a:hlinkClick r:id="rId41"/>
              </a:rPr>
              <a:t>brous</a:t>
            </a:r>
            <a:r>
              <a:rPr sz="800" spc="-20" dirty="0">
                <a:solidFill>
                  <a:srgbClr val="007FAC"/>
                </a:solidFill>
                <a:cs typeface="Calibri"/>
                <a:hlinkClick r:id="rId41"/>
              </a:rPr>
              <a:t> </a:t>
            </a:r>
            <a:r>
              <a:rPr sz="800" spc="-10" dirty="0">
                <a:solidFill>
                  <a:srgbClr val="007FAC"/>
                </a:solidFill>
                <a:cs typeface="Calibri"/>
                <a:hlinkClick r:id="rId41"/>
              </a:rPr>
              <a:t>histiocytoma:</a:t>
            </a:r>
            <a:r>
              <a:rPr sz="800" spc="-5" dirty="0">
                <a:solidFill>
                  <a:srgbClr val="007FAC"/>
                </a:solidFill>
                <a:cs typeface="Calibri"/>
                <a:hlinkClick r:id="rId41"/>
              </a:rPr>
              <a:t> </a:t>
            </a:r>
            <a:r>
              <a:rPr sz="800" spc="-15" dirty="0">
                <a:solidFill>
                  <a:srgbClr val="007FAC"/>
                </a:solidFill>
                <a:cs typeface="Calibri"/>
                <a:hlinkClick r:id="rId41"/>
              </a:rPr>
              <a:t>a</a:t>
            </a:r>
            <a:r>
              <a:rPr sz="800" spc="-10" dirty="0">
                <a:solidFill>
                  <a:srgbClr val="007FAC"/>
                </a:solidFill>
                <a:cs typeface="Calibri"/>
                <a:hlinkClick r:id="rId41"/>
              </a:rPr>
              <a:t> European </a:t>
            </a:r>
            <a:r>
              <a:rPr sz="800" spc="-5" dirty="0">
                <a:solidFill>
                  <a:srgbClr val="007FAC"/>
                </a:solidFill>
                <a:cs typeface="Calibri"/>
              </a:rPr>
              <a:t> </a:t>
            </a:r>
            <a:r>
              <a:rPr sz="800" spc="-15" dirty="0">
                <a:solidFill>
                  <a:srgbClr val="007FAC"/>
                </a:solidFill>
                <a:cs typeface="Calibri"/>
                <a:hlinkClick r:id="rId41"/>
              </a:rPr>
              <a:t>Osteosarcoma</a:t>
            </a:r>
            <a:r>
              <a:rPr sz="800" spc="85" dirty="0">
                <a:solidFill>
                  <a:srgbClr val="007FAC"/>
                </a:solidFill>
                <a:cs typeface="Calibri"/>
                <a:hlinkClick r:id="rId41"/>
              </a:rPr>
              <a:t> </a:t>
            </a:r>
            <a:r>
              <a:rPr sz="800" spc="-10" dirty="0">
                <a:solidFill>
                  <a:srgbClr val="007FAC"/>
                </a:solidFill>
                <a:cs typeface="Calibri"/>
                <a:hlinkClick r:id="rId41"/>
              </a:rPr>
              <a:t>Intergroup</a:t>
            </a:r>
            <a:r>
              <a:rPr sz="800" spc="75" dirty="0">
                <a:solidFill>
                  <a:srgbClr val="007FAC"/>
                </a:solidFill>
                <a:cs typeface="Calibri"/>
                <a:hlinkClick r:id="rId41"/>
              </a:rPr>
              <a:t> </a:t>
            </a:r>
            <a:r>
              <a:rPr sz="800" spc="-15" dirty="0">
                <a:solidFill>
                  <a:srgbClr val="007FAC"/>
                </a:solidFill>
                <a:cs typeface="Calibri"/>
                <a:hlinkClick r:id="rId41"/>
              </a:rPr>
              <a:t>Study.</a:t>
            </a:r>
            <a:r>
              <a:rPr sz="800" spc="85" dirty="0">
                <a:solidFill>
                  <a:srgbClr val="007FAC"/>
                </a:solidFill>
                <a:cs typeface="Calibri"/>
                <a:hlinkClick r:id="rId41"/>
              </a:rPr>
              <a:t> </a:t>
            </a:r>
            <a:r>
              <a:rPr sz="800" i="1" spc="-10" dirty="0">
                <a:solidFill>
                  <a:srgbClr val="007FAC"/>
                </a:solidFill>
                <a:cs typeface="Calibri"/>
                <a:hlinkClick r:id="rId41"/>
              </a:rPr>
              <a:t>Eur</a:t>
            </a:r>
            <a:r>
              <a:rPr sz="800" i="1" spc="85" dirty="0">
                <a:solidFill>
                  <a:srgbClr val="007FAC"/>
                </a:solidFill>
                <a:cs typeface="Calibri"/>
                <a:hlinkClick r:id="rId41"/>
              </a:rPr>
              <a:t> </a:t>
            </a:r>
            <a:r>
              <a:rPr sz="800" i="1" spc="-10" dirty="0">
                <a:solidFill>
                  <a:srgbClr val="007FAC"/>
                </a:solidFill>
                <a:cs typeface="Calibri"/>
                <a:hlinkClick r:id="rId41"/>
              </a:rPr>
              <a:t>J</a:t>
            </a:r>
            <a:r>
              <a:rPr sz="800" i="1" spc="95" dirty="0">
                <a:solidFill>
                  <a:srgbClr val="007FAC"/>
                </a:solidFill>
                <a:cs typeface="Calibri"/>
                <a:hlinkClick r:id="rId41"/>
              </a:rPr>
              <a:t> </a:t>
            </a:r>
            <a:r>
              <a:rPr sz="800" i="1" spc="-20" dirty="0">
                <a:solidFill>
                  <a:srgbClr val="007FAC"/>
                </a:solidFill>
                <a:cs typeface="Calibri"/>
                <a:hlinkClick r:id="rId41"/>
              </a:rPr>
              <a:t>Cancer</a:t>
            </a:r>
            <a:r>
              <a:rPr sz="800" spc="-20" dirty="0">
                <a:solidFill>
                  <a:srgbClr val="007FAC"/>
                </a:solidFill>
                <a:cs typeface="Calibri"/>
                <a:hlinkClick r:id="rId41"/>
              </a:rPr>
              <a:t>.</a:t>
            </a:r>
            <a:r>
              <a:rPr sz="800" spc="80" dirty="0">
                <a:solidFill>
                  <a:srgbClr val="007FAC"/>
                </a:solidFill>
                <a:cs typeface="Calibri"/>
                <a:hlinkClick r:id="rId41"/>
              </a:rPr>
              <a:t> </a:t>
            </a:r>
            <a:r>
              <a:rPr sz="800" spc="-10" dirty="0">
                <a:solidFill>
                  <a:srgbClr val="007FAC"/>
                </a:solidFill>
                <a:cs typeface="Calibri"/>
                <a:hlinkClick r:id="rId41"/>
              </a:rPr>
              <a:t>2005;41(2):225-230</a:t>
            </a:r>
            <a:r>
              <a:rPr sz="800" spc="-10" dirty="0">
                <a:solidFill>
                  <a:prstClr val="black"/>
                </a:solidFill>
                <a:cs typeface="Calibri"/>
              </a:rPr>
              <a:t>.</a:t>
            </a:r>
            <a:endParaRPr sz="800">
              <a:solidFill>
                <a:prstClr val="black"/>
              </a:solidFill>
              <a:cs typeface="Calibri"/>
            </a:endParaRPr>
          </a:p>
          <a:p>
            <a:pPr marL="250190" indent="-181610" algn="just">
              <a:lnSpc>
                <a:spcPts val="950"/>
              </a:lnSpc>
              <a:buFont typeface="Calibri"/>
              <a:buAutoNum type="arabicPeriod" startAt="99"/>
              <a:tabLst>
                <a:tab pos="250825" algn="l"/>
              </a:tabLst>
            </a:pPr>
            <a:r>
              <a:rPr sz="800" spc="-10" dirty="0">
                <a:solidFill>
                  <a:srgbClr val="007FAC"/>
                </a:solidFill>
                <a:cs typeface="Calibri"/>
                <a:hlinkClick r:id="rId42"/>
              </a:rPr>
              <a:t>Bramwell</a:t>
            </a:r>
            <a:r>
              <a:rPr sz="800" spc="245" dirty="0">
                <a:solidFill>
                  <a:srgbClr val="007FAC"/>
                </a:solidFill>
                <a:cs typeface="Calibri"/>
                <a:hlinkClick r:id="rId42"/>
              </a:rPr>
              <a:t> </a:t>
            </a:r>
            <a:r>
              <a:rPr sz="800" spc="-10" dirty="0">
                <a:solidFill>
                  <a:srgbClr val="007FAC"/>
                </a:solidFill>
                <a:cs typeface="Calibri"/>
                <a:hlinkClick r:id="rId42"/>
              </a:rPr>
              <a:t>VH,</a:t>
            </a:r>
            <a:r>
              <a:rPr sz="800" spc="240" dirty="0">
                <a:solidFill>
                  <a:srgbClr val="007FAC"/>
                </a:solidFill>
                <a:cs typeface="Calibri"/>
                <a:hlinkClick r:id="rId42"/>
              </a:rPr>
              <a:t> </a:t>
            </a:r>
            <a:r>
              <a:rPr sz="800" spc="-10" dirty="0">
                <a:solidFill>
                  <a:srgbClr val="007FAC"/>
                </a:solidFill>
                <a:cs typeface="Calibri"/>
                <a:hlinkClick r:id="rId42"/>
              </a:rPr>
              <a:t>Steward</a:t>
            </a:r>
            <a:r>
              <a:rPr sz="800" spc="240" dirty="0">
                <a:solidFill>
                  <a:srgbClr val="007FAC"/>
                </a:solidFill>
                <a:cs typeface="Calibri"/>
                <a:hlinkClick r:id="rId42"/>
              </a:rPr>
              <a:t> </a:t>
            </a:r>
            <a:r>
              <a:rPr sz="800" spc="-40" dirty="0">
                <a:solidFill>
                  <a:srgbClr val="007FAC"/>
                </a:solidFill>
                <a:cs typeface="Calibri"/>
                <a:hlinkClick r:id="rId42"/>
              </a:rPr>
              <a:t>WP,</a:t>
            </a:r>
            <a:r>
              <a:rPr sz="800" spc="245" dirty="0">
                <a:solidFill>
                  <a:srgbClr val="007FAC"/>
                </a:solidFill>
                <a:cs typeface="Calibri"/>
                <a:hlinkClick r:id="rId42"/>
              </a:rPr>
              <a:t> </a:t>
            </a:r>
            <a:r>
              <a:rPr sz="800" spc="-10" dirty="0">
                <a:solidFill>
                  <a:srgbClr val="007FAC"/>
                </a:solidFill>
                <a:cs typeface="Calibri"/>
                <a:hlinkClick r:id="rId42"/>
              </a:rPr>
              <a:t>Nooij</a:t>
            </a:r>
            <a:r>
              <a:rPr sz="800" spc="245" dirty="0">
                <a:solidFill>
                  <a:srgbClr val="007FAC"/>
                </a:solidFill>
                <a:cs typeface="Calibri"/>
                <a:hlinkClick r:id="rId42"/>
              </a:rPr>
              <a:t> </a:t>
            </a:r>
            <a:r>
              <a:rPr sz="800" spc="-10" dirty="0">
                <a:solidFill>
                  <a:srgbClr val="007FAC"/>
                </a:solidFill>
                <a:cs typeface="Calibri"/>
                <a:hlinkClick r:id="rId42"/>
              </a:rPr>
              <a:t>M,</a:t>
            </a:r>
            <a:r>
              <a:rPr sz="800" spc="250" dirty="0">
                <a:solidFill>
                  <a:srgbClr val="007FAC"/>
                </a:solidFill>
                <a:cs typeface="Calibri"/>
                <a:hlinkClick r:id="rId42"/>
              </a:rPr>
              <a:t> </a:t>
            </a:r>
            <a:r>
              <a:rPr sz="800" spc="-10" dirty="0">
                <a:solidFill>
                  <a:srgbClr val="007FAC"/>
                </a:solidFill>
                <a:cs typeface="Calibri"/>
                <a:hlinkClick r:id="rId42"/>
              </a:rPr>
              <a:t>et</a:t>
            </a:r>
            <a:r>
              <a:rPr sz="800" spc="235" dirty="0">
                <a:solidFill>
                  <a:srgbClr val="007FAC"/>
                </a:solidFill>
                <a:cs typeface="Calibri"/>
                <a:hlinkClick r:id="rId42"/>
              </a:rPr>
              <a:t> </a:t>
            </a:r>
            <a:r>
              <a:rPr sz="800" spc="-5" dirty="0">
                <a:solidFill>
                  <a:srgbClr val="007FAC"/>
                </a:solidFill>
                <a:cs typeface="Calibri"/>
                <a:hlinkClick r:id="rId42"/>
              </a:rPr>
              <a:t>al.</a:t>
            </a:r>
            <a:r>
              <a:rPr sz="800" spc="245" dirty="0">
                <a:solidFill>
                  <a:srgbClr val="007FAC"/>
                </a:solidFill>
                <a:cs typeface="Calibri"/>
                <a:hlinkClick r:id="rId42"/>
              </a:rPr>
              <a:t> </a:t>
            </a:r>
            <a:r>
              <a:rPr sz="800" spc="-10" dirty="0">
                <a:solidFill>
                  <a:srgbClr val="007FAC"/>
                </a:solidFill>
                <a:cs typeface="Calibri"/>
                <a:hlinkClick r:id="rId42"/>
              </a:rPr>
              <a:t>Neoadjuvant</a:t>
            </a:r>
            <a:r>
              <a:rPr sz="800" spc="240" dirty="0">
                <a:solidFill>
                  <a:srgbClr val="007FAC"/>
                </a:solidFill>
                <a:cs typeface="Calibri"/>
                <a:hlinkClick r:id="rId42"/>
              </a:rPr>
              <a:t> </a:t>
            </a:r>
            <a:r>
              <a:rPr sz="800" spc="-10" dirty="0">
                <a:solidFill>
                  <a:srgbClr val="007FAC"/>
                </a:solidFill>
                <a:cs typeface="Calibri"/>
                <a:hlinkClick r:id="rId42"/>
              </a:rPr>
              <a:t>chemo-</a:t>
            </a:r>
            <a:endParaRPr sz="800">
              <a:solidFill>
                <a:prstClr val="black"/>
              </a:solidFill>
              <a:cs typeface="Calibri"/>
            </a:endParaRPr>
          </a:p>
          <a:p>
            <a:pPr marL="250190" marR="5715" indent="-635" algn="just">
              <a:lnSpc>
                <a:spcPct val="103899"/>
              </a:lnSpc>
            </a:pPr>
            <a:r>
              <a:rPr sz="800" spc="-10" dirty="0">
                <a:solidFill>
                  <a:srgbClr val="007FAC"/>
                </a:solidFill>
                <a:cs typeface="Calibri"/>
                <a:hlinkClick r:id="rId42"/>
              </a:rPr>
              <a:t>therapy </a:t>
            </a:r>
            <a:r>
              <a:rPr sz="800" spc="-5" dirty="0">
                <a:solidFill>
                  <a:srgbClr val="007FAC"/>
                </a:solidFill>
                <a:cs typeface="Calibri"/>
                <a:hlinkClick r:id="rId42"/>
              </a:rPr>
              <a:t>with </a:t>
            </a:r>
            <a:r>
              <a:rPr sz="800" spc="-10" dirty="0">
                <a:solidFill>
                  <a:srgbClr val="007FAC"/>
                </a:solidFill>
                <a:cs typeface="Calibri"/>
                <a:hlinkClick r:id="rId42"/>
              </a:rPr>
              <a:t>doxorubicin and </a:t>
            </a:r>
            <a:r>
              <a:rPr sz="800" spc="-5" dirty="0">
                <a:solidFill>
                  <a:srgbClr val="007FAC"/>
                </a:solidFill>
                <a:cs typeface="Calibri"/>
                <a:hlinkClick r:id="rId42"/>
              </a:rPr>
              <a:t>cisplatin in </a:t>
            </a:r>
            <a:r>
              <a:rPr sz="800" spc="-10" dirty="0">
                <a:solidFill>
                  <a:srgbClr val="007FAC"/>
                </a:solidFill>
                <a:cs typeface="Calibri"/>
                <a:hlinkClick r:id="rId42"/>
              </a:rPr>
              <a:t>malignant </a:t>
            </a:r>
            <a:r>
              <a:rPr sz="800" spc="-25" dirty="0">
                <a:solidFill>
                  <a:srgbClr val="007FAC"/>
                </a:solidFill>
                <a:latin typeface="Lucida Sans Unicode"/>
                <a:cs typeface="Lucida Sans Unicode"/>
                <a:hlinkClick r:id="rId42"/>
              </a:rPr>
              <a:t>fi</a:t>
            </a:r>
            <a:r>
              <a:rPr sz="800" spc="-25" dirty="0">
                <a:solidFill>
                  <a:srgbClr val="007FAC"/>
                </a:solidFill>
                <a:cs typeface="Calibri"/>
                <a:hlinkClick r:id="rId42"/>
              </a:rPr>
              <a:t>brous </a:t>
            </a:r>
            <a:r>
              <a:rPr sz="800" spc="-10" dirty="0">
                <a:solidFill>
                  <a:srgbClr val="007FAC"/>
                </a:solidFill>
                <a:cs typeface="Calibri"/>
                <a:hlinkClick r:id="rId42"/>
              </a:rPr>
              <a:t>histiocy- </a:t>
            </a:r>
            <a:r>
              <a:rPr sz="800" spc="-5" dirty="0">
                <a:solidFill>
                  <a:srgbClr val="007FAC"/>
                </a:solidFill>
                <a:cs typeface="Calibri"/>
              </a:rPr>
              <a:t> </a:t>
            </a:r>
            <a:r>
              <a:rPr sz="800" spc="-10" dirty="0">
                <a:solidFill>
                  <a:srgbClr val="007FAC"/>
                </a:solidFill>
                <a:cs typeface="Calibri"/>
                <a:hlinkClick r:id="rId42"/>
              </a:rPr>
              <a:t>toma</a:t>
            </a:r>
            <a:r>
              <a:rPr sz="800" spc="-5" dirty="0">
                <a:solidFill>
                  <a:srgbClr val="007FAC"/>
                </a:solidFill>
                <a:cs typeface="Calibri"/>
                <a:hlinkClick r:id="rId42"/>
              </a:rPr>
              <a:t> </a:t>
            </a:r>
            <a:r>
              <a:rPr sz="800" spc="-10" dirty="0">
                <a:solidFill>
                  <a:srgbClr val="007FAC"/>
                </a:solidFill>
                <a:cs typeface="Calibri"/>
                <a:hlinkClick r:id="rId42"/>
              </a:rPr>
              <a:t>of</a:t>
            </a:r>
            <a:r>
              <a:rPr sz="800" spc="-5" dirty="0">
                <a:solidFill>
                  <a:srgbClr val="007FAC"/>
                </a:solidFill>
                <a:cs typeface="Calibri"/>
                <a:hlinkClick r:id="rId42"/>
              </a:rPr>
              <a:t> </a:t>
            </a:r>
            <a:r>
              <a:rPr sz="800" spc="-10" dirty="0">
                <a:solidFill>
                  <a:srgbClr val="007FAC"/>
                </a:solidFill>
                <a:cs typeface="Calibri"/>
                <a:hlinkClick r:id="rId42"/>
              </a:rPr>
              <a:t>bone:</a:t>
            </a:r>
            <a:r>
              <a:rPr sz="800" spc="-5" dirty="0">
                <a:solidFill>
                  <a:srgbClr val="007FAC"/>
                </a:solidFill>
                <a:cs typeface="Calibri"/>
                <a:hlinkClick r:id="rId42"/>
              </a:rPr>
              <a:t> </a:t>
            </a:r>
            <a:r>
              <a:rPr sz="800" spc="-15" dirty="0">
                <a:solidFill>
                  <a:srgbClr val="007FAC"/>
                </a:solidFill>
                <a:cs typeface="Calibri"/>
                <a:hlinkClick r:id="rId42"/>
              </a:rPr>
              <a:t>a</a:t>
            </a:r>
            <a:r>
              <a:rPr sz="800" spc="-10" dirty="0">
                <a:solidFill>
                  <a:srgbClr val="007FAC"/>
                </a:solidFill>
                <a:cs typeface="Calibri"/>
                <a:hlinkClick r:id="rId42"/>
              </a:rPr>
              <a:t> European</a:t>
            </a:r>
            <a:r>
              <a:rPr sz="800" spc="-5" dirty="0">
                <a:solidFill>
                  <a:srgbClr val="007FAC"/>
                </a:solidFill>
                <a:cs typeface="Calibri"/>
                <a:hlinkClick r:id="rId42"/>
              </a:rPr>
              <a:t> </a:t>
            </a:r>
            <a:r>
              <a:rPr sz="800" spc="-15" dirty="0">
                <a:solidFill>
                  <a:srgbClr val="007FAC"/>
                </a:solidFill>
                <a:cs typeface="Calibri"/>
                <a:hlinkClick r:id="rId42"/>
              </a:rPr>
              <a:t>Osteosarcoma</a:t>
            </a:r>
            <a:r>
              <a:rPr sz="800" spc="-10" dirty="0">
                <a:solidFill>
                  <a:srgbClr val="007FAC"/>
                </a:solidFill>
                <a:cs typeface="Calibri"/>
                <a:hlinkClick r:id="rId42"/>
              </a:rPr>
              <a:t> Intergroup</a:t>
            </a:r>
            <a:r>
              <a:rPr sz="800" spc="-5" dirty="0">
                <a:solidFill>
                  <a:srgbClr val="007FAC"/>
                </a:solidFill>
                <a:cs typeface="Calibri"/>
                <a:hlinkClick r:id="rId42"/>
              </a:rPr>
              <a:t> </a:t>
            </a:r>
            <a:r>
              <a:rPr sz="800" spc="-15" dirty="0">
                <a:solidFill>
                  <a:srgbClr val="007FAC"/>
                </a:solidFill>
                <a:cs typeface="Calibri"/>
                <a:hlinkClick r:id="rId42"/>
              </a:rPr>
              <a:t>study.</a:t>
            </a:r>
            <a:r>
              <a:rPr sz="800" spc="-10" dirty="0">
                <a:solidFill>
                  <a:srgbClr val="007FAC"/>
                </a:solidFill>
                <a:cs typeface="Calibri"/>
                <a:hlinkClick r:id="rId42"/>
              </a:rPr>
              <a:t> </a:t>
            </a:r>
            <a:r>
              <a:rPr sz="800" i="1" spc="-10" dirty="0">
                <a:solidFill>
                  <a:srgbClr val="007FAC"/>
                </a:solidFill>
                <a:cs typeface="Calibri"/>
                <a:hlinkClick r:id="rId42"/>
              </a:rPr>
              <a:t>J</a:t>
            </a:r>
            <a:r>
              <a:rPr sz="800" i="1" spc="160" dirty="0">
                <a:solidFill>
                  <a:srgbClr val="007FAC"/>
                </a:solidFill>
                <a:cs typeface="Calibri"/>
                <a:hlinkClick r:id="rId42"/>
              </a:rPr>
              <a:t> </a:t>
            </a:r>
            <a:r>
              <a:rPr sz="800" i="1" spc="-5" dirty="0">
                <a:solidFill>
                  <a:srgbClr val="007FAC"/>
                </a:solidFill>
                <a:cs typeface="Calibri"/>
                <a:hlinkClick r:id="rId42"/>
              </a:rPr>
              <a:t>Clin </a:t>
            </a:r>
            <a:r>
              <a:rPr sz="800" i="1" dirty="0">
                <a:solidFill>
                  <a:srgbClr val="007FAC"/>
                </a:solidFill>
                <a:cs typeface="Calibri"/>
              </a:rPr>
              <a:t> </a:t>
            </a:r>
            <a:r>
              <a:rPr sz="800" i="1" spc="-10" dirty="0">
                <a:solidFill>
                  <a:srgbClr val="007FAC"/>
                </a:solidFill>
                <a:cs typeface="Calibri"/>
                <a:hlinkClick r:id="rId42"/>
              </a:rPr>
              <a:t>Oncol</a:t>
            </a:r>
            <a:r>
              <a:rPr sz="800" spc="-10" dirty="0">
                <a:solidFill>
                  <a:srgbClr val="007FAC"/>
                </a:solidFill>
                <a:cs typeface="Calibri"/>
                <a:hlinkClick r:id="rId42"/>
              </a:rPr>
              <a:t>.</a:t>
            </a:r>
            <a:r>
              <a:rPr sz="800" spc="70" dirty="0">
                <a:solidFill>
                  <a:srgbClr val="007FAC"/>
                </a:solidFill>
                <a:cs typeface="Calibri"/>
                <a:hlinkClick r:id="rId42"/>
              </a:rPr>
              <a:t> </a:t>
            </a:r>
            <a:r>
              <a:rPr sz="800" spc="-10" dirty="0">
                <a:solidFill>
                  <a:srgbClr val="007FAC"/>
                </a:solidFill>
                <a:cs typeface="Calibri"/>
                <a:hlinkClick r:id="rId42"/>
              </a:rPr>
              <a:t>1999;17(10):3260-3269</a:t>
            </a:r>
            <a:r>
              <a:rPr sz="800" spc="-10" dirty="0">
                <a:solidFill>
                  <a:prstClr val="black"/>
                </a:solidFill>
                <a:cs typeface="Calibri"/>
              </a:rPr>
              <a:t>.</a:t>
            </a:r>
            <a:endParaRPr sz="800">
              <a:solidFill>
                <a:prstClr val="black"/>
              </a:solidFill>
              <a:cs typeface="Calibri"/>
            </a:endParaRPr>
          </a:p>
          <a:p>
            <a:pPr marL="243204" marR="5715" indent="-231140" algn="just">
              <a:lnSpc>
                <a:spcPts val="1000"/>
              </a:lnSpc>
              <a:spcBef>
                <a:spcPts val="30"/>
              </a:spcBef>
              <a:buFont typeface="Calibri"/>
              <a:buAutoNum type="arabicPeriod" startAt="100"/>
              <a:tabLst>
                <a:tab pos="243840" algn="l"/>
              </a:tabLst>
            </a:pPr>
            <a:r>
              <a:rPr sz="800" spc="-30" dirty="0">
                <a:solidFill>
                  <a:srgbClr val="007FAC"/>
                </a:solidFill>
                <a:cs typeface="Calibri"/>
                <a:hlinkClick r:id="rId43"/>
              </a:rPr>
              <a:t>Dykewicz </a:t>
            </a:r>
            <a:r>
              <a:rPr sz="800" spc="-20" dirty="0">
                <a:solidFill>
                  <a:srgbClr val="007FAC"/>
                </a:solidFill>
                <a:cs typeface="Calibri"/>
                <a:hlinkClick r:id="rId43"/>
              </a:rPr>
              <a:t>CA, </a:t>
            </a:r>
            <a:r>
              <a:rPr sz="800" spc="-30" dirty="0">
                <a:solidFill>
                  <a:srgbClr val="007FAC"/>
                </a:solidFill>
                <a:cs typeface="Calibri"/>
                <a:hlinkClick r:id="rId43"/>
              </a:rPr>
              <a:t>Centers for </a:t>
            </a:r>
            <a:r>
              <a:rPr sz="800" spc="-25" dirty="0">
                <a:solidFill>
                  <a:srgbClr val="007FAC"/>
                </a:solidFill>
                <a:cs typeface="Calibri"/>
                <a:hlinkClick r:id="rId43"/>
              </a:rPr>
              <a:t>Disease Control and Prevention (U.S.), </a:t>
            </a:r>
            <a:r>
              <a:rPr sz="800" spc="-30" dirty="0">
                <a:solidFill>
                  <a:srgbClr val="007FAC"/>
                </a:solidFill>
                <a:cs typeface="Calibri"/>
                <a:hlinkClick r:id="rId43"/>
              </a:rPr>
              <a:t>Infectious </a:t>
            </a:r>
            <a:r>
              <a:rPr sz="800" spc="-25" dirty="0">
                <a:solidFill>
                  <a:srgbClr val="007FAC"/>
                </a:solidFill>
                <a:cs typeface="Calibri"/>
              </a:rPr>
              <a:t> </a:t>
            </a:r>
            <a:r>
              <a:rPr sz="800" spc="-25" dirty="0">
                <a:solidFill>
                  <a:srgbClr val="007FAC"/>
                </a:solidFill>
                <a:cs typeface="Calibri"/>
                <a:hlinkClick r:id="rId43"/>
              </a:rPr>
              <a:t>Diseases Society </a:t>
            </a:r>
            <a:r>
              <a:rPr sz="800" spc="-20" dirty="0">
                <a:solidFill>
                  <a:srgbClr val="007FAC"/>
                </a:solidFill>
                <a:cs typeface="Calibri"/>
                <a:hlinkClick r:id="rId43"/>
              </a:rPr>
              <a:t>of </a:t>
            </a:r>
            <a:r>
              <a:rPr sz="800" spc="-25" dirty="0">
                <a:solidFill>
                  <a:srgbClr val="007FAC"/>
                </a:solidFill>
                <a:cs typeface="Calibri"/>
                <a:hlinkClick r:id="rId43"/>
              </a:rPr>
              <a:t>America, </a:t>
            </a:r>
            <a:r>
              <a:rPr sz="800" spc="-20" dirty="0">
                <a:solidFill>
                  <a:srgbClr val="007FAC"/>
                </a:solidFill>
                <a:cs typeface="Calibri"/>
                <a:hlinkClick r:id="rId43"/>
              </a:rPr>
              <a:t>et al. </a:t>
            </a:r>
            <a:r>
              <a:rPr sz="800" spc="-25" dirty="0">
                <a:solidFill>
                  <a:srgbClr val="007FAC"/>
                </a:solidFill>
                <a:cs typeface="Calibri"/>
                <a:hlinkClick r:id="rId43"/>
              </a:rPr>
              <a:t>Summary </a:t>
            </a:r>
            <a:r>
              <a:rPr sz="800" spc="-20" dirty="0">
                <a:solidFill>
                  <a:srgbClr val="007FAC"/>
                </a:solidFill>
                <a:cs typeface="Calibri"/>
                <a:hlinkClick r:id="rId43"/>
              </a:rPr>
              <a:t>of </a:t>
            </a:r>
            <a:r>
              <a:rPr sz="800" spc="-25" dirty="0">
                <a:solidFill>
                  <a:srgbClr val="007FAC"/>
                </a:solidFill>
                <a:cs typeface="Calibri"/>
                <a:hlinkClick r:id="rId43"/>
              </a:rPr>
              <a:t>the guidelines </a:t>
            </a:r>
            <a:r>
              <a:rPr sz="800" spc="-30" dirty="0">
                <a:solidFill>
                  <a:srgbClr val="007FAC"/>
                </a:solidFill>
                <a:cs typeface="Calibri"/>
                <a:hlinkClick r:id="rId43"/>
              </a:rPr>
              <a:t>for </a:t>
            </a:r>
            <a:r>
              <a:rPr sz="800" spc="-25" dirty="0">
                <a:solidFill>
                  <a:srgbClr val="007FAC"/>
                </a:solidFill>
                <a:cs typeface="Calibri"/>
                <a:hlinkClick r:id="rId43"/>
              </a:rPr>
              <a:t>pre- </a:t>
            </a:r>
            <a:r>
              <a:rPr sz="800" spc="-20" dirty="0">
                <a:solidFill>
                  <a:srgbClr val="007FAC"/>
                </a:solidFill>
                <a:cs typeface="Calibri"/>
              </a:rPr>
              <a:t> </a:t>
            </a:r>
            <a:r>
              <a:rPr sz="800" spc="-25" dirty="0">
                <a:solidFill>
                  <a:srgbClr val="007FAC"/>
                </a:solidFill>
                <a:cs typeface="Calibri"/>
                <a:hlinkClick r:id="rId43"/>
              </a:rPr>
              <a:t>venting</a:t>
            </a:r>
            <a:r>
              <a:rPr sz="800" spc="-55" dirty="0">
                <a:solidFill>
                  <a:srgbClr val="007FAC"/>
                </a:solidFill>
                <a:cs typeface="Calibri"/>
                <a:hlinkClick r:id="rId43"/>
              </a:rPr>
              <a:t> </a:t>
            </a:r>
            <a:r>
              <a:rPr sz="800" spc="-25" dirty="0">
                <a:solidFill>
                  <a:srgbClr val="007FAC"/>
                </a:solidFill>
                <a:cs typeface="Calibri"/>
                <a:hlinkClick r:id="rId43"/>
              </a:rPr>
              <a:t>opportunistic</a:t>
            </a:r>
            <a:r>
              <a:rPr sz="800" spc="-50" dirty="0">
                <a:solidFill>
                  <a:srgbClr val="007FAC"/>
                </a:solidFill>
                <a:cs typeface="Calibri"/>
                <a:hlinkClick r:id="rId43"/>
              </a:rPr>
              <a:t> </a:t>
            </a:r>
            <a:r>
              <a:rPr sz="800" spc="-30" dirty="0">
                <a:solidFill>
                  <a:srgbClr val="007FAC"/>
                </a:solidFill>
                <a:cs typeface="Calibri"/>
                <a:hlinkClick r:id="rId43"/>
              </a:rPr>
              <a:t>infections</a:t>
            </a:r>
            <a:r>
              <a:rPr sz="800" spc="-50" dirty="0">
                <a:solidFill>
                  <a:srgbClr val="007FAC"/>
                </a:solidFill>
                <a:cs typeface="Calibri"/>
                <a:hlinkClick r:id="rId43"/>
              </a:rPr>
              <a:t> </a:t>
            </a:r>
            <a:r>
              <a:rPr sz="800" spc="-25" dirty="0">
                <a:solidFill>
                  <a:srgbClr val="007FAC"/>
                </a:solidFill>
                <a:cs typeface="Calibri"/>
                <a:hlinkClick r:id="rId43"/>
              </a:rPr>
              <a:t>among</a:t>
            </a:r>
            <a:r>
              <a:rPr sz="800" spc="-60" dirty="0">
                <a:solidFill>
                  <a:srgbClr val="007FAC"/>
                </a:solidFill>
                <a:cs typeface="Calibri"/>
                <a:hlinkClick r:id="rId43"/>
              </a:rPr>
              <a:t> </a:t>
            </a:r>
            <a:r>
              <a:rPr sz="800" spc="-30" dirty="0">
                <a:solidFill>
                  <a:srgbClr val="007FAC"/>
                </a:solidFill>
                <a:cs typeface="Calibri"/>
                <a:hlinkClick r:id="rId43"/>
              </a:rPr>
              <a:t>hematopoietic</a:t>
            </a:r>
            <a:r>
              <a:rPr sz="800" spc="-55" dirty="0">
                <a:solidFill>
                  <a:srgbClr val="007FAC"/>
                </a:solidFill>
                <a:cs typeface="Calibri"/>
                <a:hlinkClick r:id="rId43"/>
              </a:rPr>
              <a:t> </a:t>
            </a:r>
            <a:r>
              <a:rPr sz="800" spc="-30" dirty="0">
                <a:solidFill>
                  <a:srgbClr val="007FAC"/>
                </a:solidFill>
                <a:cs typeface="Calibri"/>
                <a:hlinkClick r:id="rId43"/>
              </a:rPr>
              <a:t>stem</a:t>
            </a:r>
            <a:r>
              <a:rPr sz="800" spc="-50" dirty="0">
                <a:solidFill>
                  <a:srgbClr val="007FAC"/>
                </a:solidFill>
                <a:cs typeface="Calibri"/>
                <a:hlinkClick r:id="rId43"/>
              </a:rPr>
              <a:t> </a:t>
            </a:r>
            <a:r>
              <a:rPr sz="800" spc="-20" dirty="0">
                <a:solidFill>
                  <a:srgbClr val="007FAC"/>
                </a:solidFill>
                <a:cs typeface="Calibri"/>
                <a:hlinkClick r:id="rId43"/>
              </a:rPr>
              <a:t>cell</a:t>
            </a:r>
            <a:r>
              <a:rPr sz="800" spc="-55" dirty="0">
                <a:solidFill>
                  <a:srgbClr val="007FAC"/>
                </a:solidFill>
                <a:cs typeface="Calibri"/>
                <a:hlinkClick r:id="rId43"/>
              </a:rPr>
              <a:t> </a:t>
            </a:r>
            <a:r>
              <a:rPr sz="800" spc="-30" dirty="0">
                <a:solidFill>
                  <a:srgbClr val="007FAC"/>
                </a:solidFill>
                <a:cs typeface="Calibri"/>
                <a:hlinkClick r:id="rId43"/>
              </a:rPr>
              <a:t>transplant</a:t>
            </a:r>
            <a:endParaRPr sz="800">
              <a:solidFill>
                <a:prstClr val="black"/>
              </a:solidFill>
              <a:cs typeface="Calibri"/>
            </a:endParaRPr>
          </a:p>
          <a:p>
            <a:pPr marL="243204" marR="7620">
              <a:lnSpc>
                <a:spcPts val="990"/>
              </a:lnSpc>
              <a:spcBef>
                <a:spcPts val="5"/>
              </a:spcBef>
            </a:pPr>
            <a:r>
              <a:rPr sz="800" spc="-25" dirty="0">
                <a:solidFill>
                  <a:srgbClr val="007FAC"/>
                </a:solidFill>
                <a:cs typeface="Calibri"/>
                <a:hlinkClick r:id="rId43"/>
              </a:rPr>
              <a:t>recipients.</a:t>
            </a:r>
            <a:r>
              <a:rPr sz="800" spc="70" dirty="0">
                <a:solidFill>
                  <a:srgbClr val="007FAC"/>
                </a:solidFill>
                <a:cs typeface="Calibri"/>
                <a:hlinkClick r:id="rId43"/>
              </a:rPr>
              <a:t> </a:t>
            </a:r>
            <a:r>
              <a:rPr sz="800" i="1" spc="-20" dirty="0">
                <a:solidFill>
                  <a:srgbClr val="007FAC"/>
                </a:solidFill>
                <a:cs typeface="Calibri"/>
                <a:hlinkClick r:id="rId43"/>
              </a:rPr>
              <a:t>Clin</a:t>
            </a:r>
            <a:r>
              <a:rPr sz="800" i="1" spc="75" dirty="0">
                <a:solidFill>
                  <a:srgbClr val="007FAC"/>
                </a:solidFill>
                <a:cs typeface="Calibri"/>
                <a:hlinkClick r:id="rId43"/>
              </a:rPr>
              <a:t> </a:t>
            </a:r>
            <a:r>
              <a:rPr sz="800" i="1" spc="-25" dirty="0">
                <a:solidFill>
                  <a:srgbClr val="007FAC"/>
                </a:solidFill>
                <a:cs typeface="Calibri"/>
                <a:hlinkClick r:id="rId43"/>
              </a:rPr>
              <a:t>Infect</a:t>
            </a:r>
            <a:r>
              <a:rPr sz="800" i="1" spc="80" dirty="0">
                <a:solidFill>
                  <a:srgbClr val="007FAC"/>
                </a:solidFill>
                <a:cs typeface="Calibri"/>
                <a:hlinkClick r:id="rId43"/>
              </a:rPr>
              <a:t> </a:t>
            </a:r>
            <a:r>
              <a:rPr sz="800" i="1" spc="-20" dirty="0">
                <a:solidFill>
                  <a:srgbClr val="007FAC"/>
                </a:solidFill>
                <a:cs typeface="Calibri"/>
                <a:hlinkClick r:id="rId43"/>
              </a:rPr>
              <a:t>Dis</a:t>
            </a:r>
            <a:r>
              <a:rPr sz="800" spc="-20" dirty="0">
                <a:solidFill>
                  <a:srgbClr val="007FAC"/>
                </a:solidFill>
                <a:cs typeface="Calibri"/>
                <a:hlinkClick r:id="rId43"/>
              </a:rPr>
              <a:t>.</a:t>
            </a:r>
            <a:r>
              <a:rPr sz="800" spc="75" dirty="0">
                <a:solidFill>
                  <a:srgbClr val="007FAC"/>
                </a:solidFill>
                <a:cs typeface="Calibri"/>
                <a:hlinkClick r:id="rId43"/>
              </a:rPr>
              <a:t> </a:t>
            </a:r>
            <a:r>
              <a:rPr sz="800" spc="-30" dirty="0">
                <a:solidFill>
                  <a:srgbClr val="007FAC"/>
                </a:solidFill>
                <a:cs typeface="Calibri"/>
                <a:hlinkClick r:id="rId43"/>
              </a:rPr>
              <a:t>2001;33(2):139-144</a:t>
            </a:r>
            <a:r>
              <a:rPr sz="800" spc="80" dirty="0">
                <a:solidFill>
                  <a:srgbClr val="007FAC"/>
                </a:solidFill>
                <a:cs typeface="Calibri"/>
                <a:hlinkClick r:id="rId43"/>
              </a:rPr>
              <a:t> </a:t>
            </a:r>
            <a:r>
              <a:rPr sz="800" spc="-25" dirty="0">
                <a:solidFill>
                  <a:srgbClr val="007FAC"/>
                </a:solidFill>
                <a:cs typeface="Calibri"/>
                <a:hlinkClick r:id="rId43"/>
              </a:rPr>
              <a:t>(Adapted</a:t>
            </a:r>
            <a:r>
              <a:rPr sz="800" spc="70" dirty="0">
                <a:solidFill>
                  <a:srgbClr val="007FAC"/>
                </a:solidFill>
                <a:cs typeface="Calibri"/>
                <a:hlinkClick r:id="rId43"/>
              </a:rPr>
              <a:t> </a:t>
            </a:r>
            <a:r>
              <a:rPr sz="800" spc="-25" dirty="0">
                <a:solidFill>
                  <a:srgbClr val="007FAC"/>
                </a:solidFill>
                <a:cs typeface="Calibri"/>
                <a:hlinkClick r:id="rId43"/>
              </a:rPr>
              <a:t>from:</a:t>
            </a:r>
            <a:r>
              <a:rPr sz="800" spc="75" dirty="0">
                <a:solidFill>
                  <a:srgbClr val="007FAC"/>
                </a:solidFill>
                <a:cs typeface="Calibri"/>
                <a:hlinkClick r:id="rId43"/>
              </a:rPr>
              <a:t> </a:t>
            </a:r>
            <a:r>
              <a:rPr sz="800" spc="-30" dirty="0">
                <a:solidFill>
                  <a:srgbClr val="007FAC"/>
                </a:solidFill>
                <a:cs typeface="Calibri"/>
                <a:hlinkClick r:id="rId43"/>
              </a:rPr>
              <a:t>Gross</a:t>
            </a:r>
            <a:r>
              <a:rPr sz="800" spc="75" dirty="0">
                <a:solidFill>
                  <a:srgbClr val="007FAC"/>
                </a:solidFill>
                <a:cs typeface="Calibri"/>
                <a:hlinkClick r:id="rId43"/>
              </a:rPr>
              <a:t> </a:t>
            </a:r>
            <a:r>
              <a:rPr sz="800" spc="-30" dirty="0">
                <a:solidFill>
                  <a:srgbClr val="007FAC"/>
                </a:solidFill>
                <a:cs typeface="Calibri"/>
                <a:hlinkClick r:id="rId43"/>
              </a:rPr>
              <a:t>PA, </a:t>
            </a:r>
            <a:r>
              <a:rPr sz="800" spc="-165" dirty="0">
                <a:solidFill>
                  <a:srgbClr val="007FAC"/>
                </a:solidFill>
                <a:cs typeface="Calibri"/>
              </a:rPr>
              <a:t> </a:t>
            </a:r>
            <a:r>
              <a:rPr sz="800" spc="-25" dirty="0">
                <a:solidFill>
                  <a:srgbClr val="007FAC"/>
                </a:solidFill>
                <a:cs typeface="Calibri"/>
                <a:hlinkClick r:id="rId43"/>
              </a:rPr>
              <a:t>Barrett</a:t>
            </a:r>
            <a:r>
              <a:rPr sz="800" spc="40" dirty="0">
                <a:solidFill>
                  <a:srgbClr val="007FAC"/>
                </a:solidFill>
                <a:cs typeface="Calibri"/>
                <a:hlinkClick r:id="rId43"/>
              </a:rPr>
              <a:t> </a:t>
            </a:r>
            <a:r>
              <a:rPr sz="800" spc="-25" dirty="0">
                <a:solidFill>
                  <a:srgbClr val="007FAC"/>
                </a:solidFill>
                <a:cs typeface="Calibri"/>
                <a:hlinkClick r:id="rId43"/>
              </a:rPr>
              <a:t>TL,</a:t>
            </a:r>
            <a:r>
              <a:rPr sz="800" spc="50" dirty="0">
                <a:solidFill>
                  <a:srgbClr val="007FAC"/>
                </a:solidFill>
                <a:cs typeface="Calibri"/>
                <a:hlinkClick r:id="rId43"/>
              </a:rPr>
              <a:t> </a:t>
            </a:r>
            <a:r>
              <a:rPr sz="800" spc="-25" dirty="0">
                <a:solidFill>
                  <a:srgbClr val="007FAC"/>
                </a:solidFill>
                <a:cs typeface="Calibri"/>
                <a:hlinkClick r:id="rId43"/>
              </a:rPr>
              <a:t>Dellinger</a:t>
            </a:r>
            <a:r>
              <a:rPr sz="800" spc="45" dirty="0">
                <a:solidFill>
                  <a:srgbClr val="007FAC"/>
                </a:solidFill>
                <a:cs typeface="Calibri"/>
                <a:hlinkClick r:id="rId43"/>
              </a:rPr>
              <a:t> </a:t>
            </a:r>
            <a:r>
              <a:rPr sz="800" spc="-55" dirty="0">
                <a:solidFill>
                  <a:srgbClr val="007FAC"/>
                </a:solidFill>
                <a:cs typeface="Calibri"/>
                <a:hlinkClick r:id="rId43"/>
              </a:rPr>
              <a:t>EP,</a:t>
            </a:r>
            <a:r>
              <a:rPr sz="800" spc="45" dirty="0">
                <a:solidFill>
                  <a:srgbClr val="007FAC"/>
                </a:solidFill>
                <a:cs typeface="Calibri"/>
                <a:hlinkClick r:id="rId43"/>
              </a:rPr>
              <a:t> </a:t>
            </a:r>
            <a:r>
              <a:rPr sz="800" spc="-20" dirty="0">
                <a:solidFill>
                  <a:srgbClr val="007FAC"/>
                </a:solidFill>
                <a:cs typeface="Calibri"/>
                <a:hlinkClick r:id="rId43"/>
              </a:rPr>
              <a:t>et</a:t>
            </a:r>
            <a:r>
              <a:rPr sz="800" spc="40" dirty="0">
                <a:solidFill>
                  <a:srgbClr val="007FAC"/>
                </a:solidFill>
                <a:cs typeface="Calibri"/>
                <a:hlinkClick r:id="rId43"/>
              </a:rPr>
              <a:t> </a:t>
            </a:r>
            <a:r>
              <a:rPr sz="800" spc="-20" dirty="0">
                <a:solidFill>
                  <a:srgbClr val="007FAC"/>
                </a:solidFill>
                <a:cs typeface="Calibri"/>
                <a:hlinkClick r:id="rId43"/>
              </a:rPr>
              <a:t>al.</a:t>
            </a:r>
            <a:r>
              <a:rPr sz="800" spc="40" dirty="0">
                <a:solidFill>
                  <a:srgbClr val="007FAC"/>
                </a:solidFill>
                <a:cs typeface="Calibri"/>
                <a:hlinkClick r:id="rId43"/>
              </a:rPr>
              <a:t> </a:t>
            </a:r>
            <a:r>
              <a:rPr sz="800" spc="-30" dirty="0">
                <a:solidFill>
                  <a:srgbClr val="007FAC"/>
                </a:solidFill>
                <a:cs typeface="Calibri"/>
                <a:hlinkClick r:id="rId43"/>
              </a:rPr>
              <a:t>Purpose</a:t>
            </a:r>
            <a:r>
              <a:rPr sz="800" spc="50" dirty="0">
                <a:solidFill>
                  <a:srgbClr val="007FAC"/>
                </a:solidFill>
                <a:cs typeface="Calibri"/>
                <a:hlinkClick r:id="rId43"/>
              </a:rPr>
              <a:t> </a:t>
            </a:r>
            <a:r>
              <a:rPr sz="800" spc="-20" dirty="0">
                <a:solidFill>
                  <a:srgbClr val="007FAC"/>
                </a:solidFill>
                <a:cs typeface="Calibri"/>
                <a:hlinkClick r:id="rId43"/>
              </a:rPr>
              <a:t>of</a:t>
            </a:r>
            <a:r>
              <a:rPr sz="800" spc="35" dirty="0">
                <a:solidFill>
                  <a:srgbClr val="007FAC"/>
                </a:solidFill>
                <a:cs typeface="Calibri"/>
                <a:hlinkClick r:id="rId43"/>
              </a:rPr>
              <a:t> </a:t>
            </a:r>
            <a:r>
              <a:rPr sz="800" spc="-25" dirty="0">
                <a:solidFill>
                  <a:srgbClr val="007FAC"/>
                </a:solidFill>
                <a:cs typeface="Calibri"/>
                <a:hlinkClick r:id="rId43"/>
              </a:rPr>
              <a:t>quality</a:t>
            </a:r>
            <a:r>
              <a:rPr sz="800" spc="50" dirty="0">
                <a:solidFill>
                  <a:srgbClr val="007FAC"/>
                </a:solidFill>
                <a:cs typeface="Calibri"/>
                <a:hlinkClick r:id="rId43"/>
              </a:rPr>
              <a:t> </a:t>
            </a:r>
            <a:r>
              <a:rPr sz="800" spc="-30" dirty="0">
                <a:solidFill>
                  <a:srgbClr val="007FAC"/>
                </a:solidFill>
                <a:cs typeface="Calibri"/>
                <a:hlinkClick r:id="rId43"/>
              </a:rPr>
              <a:t>standards</a:t>
            </a:r>
            <a:r>
              <a:rPr sz="800" spc="45" dirty="0">
                <a:solidFill>
                  <a:srgbClr val="007FAC"/>
                </a:solidFill>
                <a:cs typeface="Calibri"/>
                <a:hlinkClick r:id="rId43"/>
              </a:rPr>
              <a:t> </a:t>
            </a:r>
            <a:r>
              <a:rPr sz="800" spc="-30" dirty="0">
                <a:solidFill>
                  <a:srgbClr val="007FAC"/>
                </a:solidFill>
                <a:cs typeface="Calibri"/>
                <a:hlinkClick r:id="rId43"/>
              </a:rPr>
              <a:t>for</a:t>
            </a:r>
            <a:r>
              <a:rPr sz="800" spc="40" dirty="0">
                <a:solidFill>
                  <a:srgbClr val="007FAC"/>
                </a:solidFill>
                <a:cs typeface="Calibri"/>
                <a:hlinkClick r:id="rId43"/>
              </a:rPr>
              <a:t> </a:t>
            </a:r>
            <a:r>
              <a:rPr sz="800" spc="-30" dirty="0">
                <a:solidFill>
                  <a:srgbClr val="007FAC"/>
                </a:solidFill>
                <a:cs typeface="Calibri"/>
                <a:hlinkClick r:id="rId43"/>
              </a:rPr>
              <a:t>infectious</a:t>
            </a:r>
            <a:endParaRPr sz="800">
              <a:solidFill>
                <a:prstClr val="black"/>
              </a:solidFill>
              <a:cs typeface="Calibri"/>
            </a:endParaRPr>
          </a:p>
          <a:p>
            <a:pPr marL="243204"/>
            <a:r>
              <a:rPr sz="800" spc="-25" dirty="0">
                <a:solidFill>
                  <a:srgbClr val="007FAC"/>
                </a:solidFill>
                <a:cs typeface="Calibri"/>
                <a:hlinkClick r:id="rId43"/>
              </a:rPr>
              <a:t>diseases.</a:t>
            </a:r>
            <a:r>
              <a:rPr sz="800" spc="-20" dirty="0">
                <a:solidFill>
                  <a:srgbClr val="007FAC"/>
                </a:solidFill>
                <a:cs typeface="Calibri"/>
                <a:hlinkClick r:id="rId43"/>
              </a:rPr>
              <a:t> </a:t>
            </a:r>
            <a:r>
              <a:rPr sz="800" i="1" spc="-20" dirty="0">
                <a:solidFill>
                  <a:srgbClr val="007FAC"/>
                </a:solidFill>
                <a:cs typeface="Calibri"/>
                <a:hlinkClick r:id="rId43"/>
              </a:rPr>
              <a:t>Clin </a:t>
            </a:r>
            <a:r>
              <a:rPr sz="800" i="1" spc="-25" dirty="0">
                <a:solidFill>
                  <a:srgbClr val="007FAC"/>
                </a:solidFill>
                <a:cs typeface="Calibri"/>
                <a:hlinkClick r:id="rId43"/>
              </a:rPr>
              <a:t>Infect</a:t>
            </a:r>
            <a:r>
              <a:rPr sz="800" i="1" spc="-20" dirty="0">
                <a:solidFill>
                  <a:srgbClr val="007FAC"/>
                </a:solidFill>
                <a:cs typeface="Calibri"/>
                <a:hlinkClick r:id="rId43"/>
              </a:rPr>
              <a:t> </a:t>
            </a:r>
            <a:r>
              <a:rPr sz="800" i="1" spc="-25" dirty="0">
                <a:solidFill>
                  <a:srgbClr val="007FAC"/>
                </a:solidFill>
                <a:cs typeface="Calibri"/>
                <a:hlinkClick r:id="rId43"/>
              </a:rPr>
              <a:t>Dis</a:t>
            </a:r>
            <a:r>
              <a:rPr sz="800" spc="-25" dirty="0">
                <a:solidFill>
                  <a:srgbClr val="007FAC"/>
                </a:solidFill>
                <a:cs typeface="Calibri"/>
                <a:hlinkClick r:id="rId43"/>
              </a:rPr>
              <a:t>.1994;18:421)</a:t>
            </a:r>
            <a:r>
              <a:rPr sz="800" spc="-25" dirty="0">
                <a:solidFill>
                  <a:prstClr val="black"/>
                </a:solidFill>
                <a:cs typeface="Calibri"/>
              </a:rPr>
              <a:t>.</a:t>
            </a:r>
            <a:endParaRPr sz="800">
              <a:solidFill>
                <a:prstClr val="black"/>
              </a:solidFill>
              <a:cs typeface="Calibri"/>
            </a:endParaRPr>
          </a:p>
        </p:txBody>
      </p:sp>
      <p:sp>
        <p:nvSpPr>
          <p:cNvPr id="4" name="object 4"/>
          <p:cNvSpPr txBox="1"/>
          <p:nvPr/>
        </p:nvSpPr>
        <p:spPr>
          <a:xfrm>
            <a:off x="890909" y="398514"/>
            <a:ext cx="1603701" cy="196849"/>
          </a:xfrm>
          <a:prstGeom prst="rect">
            <a:avLst/>
          </a:prstGeom>
        </p:spPr>
        <p:txBody>
          <a:bodyPr vert="horz" wrap="square" lIns="0" tIns="12065" rIns="0" bIns="0" rtlCol="0">
            <a:spAutoFit/>
          </a:bodyPr>
          <a:lstStyle/>
          <a:p>
            <a:pPr marL="12700">
              <a:spcBef>
                <a:spcPts val="95"/>
              </a:spcBef>
            </a:pPr>
            <a:r>
              <a:rPr sz="1200" spc="-85" dirty="0">
                <a:solidFill>
                  <a:srgbClr val="DAC0CE"/>
                </a:solidFill>
                <a:latin typeface="Arial MT"/>
                <a:cs typeface="Arial MT"/>
              </a:rPr>
              <a:t>Annals</a:t>
            </a:r>
            <a:r>
              <a:rPr sz="1200" spc="30" dirty="0">
                <a:solidFill>
                  <a:srgbClr val="DAC0CE"/>
                </a:solidFill>
                <a:latin typeface="Arial MT"/>
                <a:cs typeface="Arial MT"/>
              </a:rPr>
              <a:t> </a:t>
            </a:r>
            <a:r>
              <a:rPr sz="1200" spc="-30" dirty="0">
                <a:solidFill>
                  <a:srgbClr val="DAC0CE"/>
                </a:solidFill>
                <a:latin typeface="Arial MT"/>
                <a:cs typeface="Arial MT"/>
              </a:rPr>
              <a:t>of</a:t>
            </a:r>
            <a:r>
              <a:rPr sz="1200" spc="35" dirty="0">
                <a:solidFill>
                  <a:srgbClr val="DAC0CE"/>
                </a:solidFill>
                <a:latin typeface="Arial MT"/>
                <a:cs typeface="Arial MT"/>
              </a:rPr>
              <a:t> </a:t>
            </a:r>
            <a:r>
              <a:rPr sz="1200" spc="-55" dirty="0">
                <a:solidFill>
                  <a:srgbClr val="DAC0CE"/>
                </a:solidFill>
                <a:latin typeface="Arial MT"/>
                <a:cs typeface="Arial MT"/>
              </a:rPr>
              <a:t>Oncology</a:t>
            </a:r>
            <a:endParaRPr sz="1200">
              <a:solidFill>
                <a:prstClr val="black"/>
              </a:solidFill>
              <a:latin typeface="Arial MT"/>
              <a:cs typeface="Arial MT"/>
            </a:endParaRPr>
          </a:p>
        </p:txBody>
      </p:sp>
      <p:sp>
        <p:nvSpPr>
          <p:cNvPr id="5" name="object 5"/>
          <p:cNvSpPr txBox="1"/>
          <p:nvPr/>
        </p:nvSpPr>
        <p:spPr>
          <a:xfrm>
            <a:off x="8060158" y="436468"/>
            <a:ext cx="1099774" cy="150682"/>
          </a:xfrm>
          <a:prstGeom prst="rect">
            <a:avLst/>
          </a:prstGeom>
        </p:spPr>
        <p:txBody>
          <a:bodyPr vert="horz" wrap="square" lIns="0" tIns="12065" rIns="0" bIns="0" rtlCol="0">
            <a:spAutoFit/>
          </a:bodyPr>
          <a:lstStyle/>
          <a:p>
            <a:pPr marL="12700">
              <a:spcBef>
                <a:spcPts val="95"/>
              </a:spcBef>
            </a:pPr>
            <a:r>
              <a:rPr sz="900" spc="-120" dirty="0">
                <a:solidFill>
                  <a:srgbClr val="7B0451"/>
                </a:solidFill>
                <a:latin typeface="Arial MT"/>
                <a:cs typeface="Arial MT"/>
              </a:rPr>
              <a:t>S.</a:t>
            </a:r>
            <a:r>
              <a:rPr sz="900" spc="45" dirty="0">
                <a:solidFill>
                  <a:srgbClr val="7B0451"/>
                </a:solidFill>
                <a:latin typeface="Arial MT"/>
                <a:cs typeface="Arial MT"/>
              </a:rPr>
              <a:t> </a:t>
            </a:r>
            <a:r>
              <a:rPr sz="900" spc="-100" dirty="0">
                <a:solidFill>
                  <a:srgbClr val="7B0451"/>
                </a:solidFill>
                <a:latin typeface="Arial MT"/>
                <a:cs typeface="Arial MT"/>
              </a:rPr>
              <a:t>J.</a:t>
            </a:r>
            <a:r>
              <a:rPr sz="900" spc="45" dirty="0">
                <a:solidFill>
                  <a:srgbClr val="7B0451"/>
                </a:solidFill>
                <a:latin typeface="Arial MT"/>
                <a:cs typeface="Arial MT"/>
              </a:rPr>
              <a:t> </a:t>
            </a:r>
            <a:r>
              <a:rPr sz="900" spc="-60" dirty="0">
                <a:solidFill>
                  <a:srgbClr val="7B0451"/>
                </a:solidFill>
                <a:latin typeface="Arial MT"/>
                <a:cs typeface="Arial MT"/>
              </a:rPr>
              <a:t>Strauss</a:t>
            </a:r>
            <a:r>
              <a:rPr sz="900" spc="45" dirty="0">
                <a:solidFill>
                  <a:srgbClr val="7B0451"/>
                </a:solidFill>
                <a:latin typeface="Arial MT"/>
                <a:cs typeface="Arial MT"/>
              </a:rPr>
              <a:t> </a:t>
            </a:r>
            <a:r>
              <a:rPr sz="900" spc="-10" dirty="0">
                <a:solidFill>
                  <a:srgbClr val="7B0451"/>
                </a:solidFill>
                <a:latin typeface="Arial MT"/>
                <a:cs typeface="Arial MT"/>
              </a:rPr>
              <a:t>et</a:t>
            </a:r>
            <a:r>
              <a:rPr sz="900" spc="50" dirty="0">
                <a:solidFill>
                  <a:srgbClr val="7B0451"/>
                </a:solidFill>
                <a:latin typeface="Arial MT"/>
                <a:cs typeface="Arial MT"/>
              </a:rPr>
              <a:t> </a:t>
            </a:r>
            <a:r>
              <a:rPr sz="900" spc="-50" dirty="0">
                <a:solidFill>
                  <a:srgbClr val="7B0451"/>
                </a:solidFill>
                <a:latin typeface="Arial MT"/>
                <a:cs typeface="Arial MT"/>
              </a:rPr>
              <a:t>al.</a:t>
            </a:r>
            <a:endParaRPr sz="900">
              <a:solidFill>
                <a:prstClr val="black"/>
              </a:solidFill>
              <a:latin typeface="Arial MT"/>
              <a:cs typeface="Arial MT"/>
            </a:endParaRPr>
          </a:p>
        </p:txBody>
      </p:sp>
      <p:sp>
        <p:nvSpPr>
          <p:cNvPr id="6" name="object 6"/>
          <p:cNvSpPr txBox="1"/>
          <p:nvPr/>
        </p:nvSpPr>
        <p:spPr>
          <a:xfrm>
            <a:off x="7190044" y="9690665"/>
            <a:ext cx="1969745" cy="150682"/>
          </a:xfrm>
          <a:prstGeom prst="rect">
            <a:avLst/>
          </a:prstGeom>
        </p:spPr>
        <p:txBody>
          <a:bodyPr vert="horz" wrap="square" lIns="0" tIns="12065" rIns="0" bIns="0" rtlCol="0">
            <a:spAutoFit/>
          </a:bodyPr>
          <a:lstStyle/>
          <a:p>
            <a:pPr marL="12700">
              <a:spcBef>
                <a:spcPts val="95"/>
              </a:spcBef>
            </a:pPr>
            <a:r>
              <a:rPr sz="900" spc="-55" dirty="0">
                <a:solidFill>
                  <a:prstClr val="black"/>
                </a:solidFill>
                <a:latin typeface="Arial MT"/>
                <a:cs typeface="Arial MT"/>
                <a:hlinkClick r:id="rId23"/>
              </a:rPr>
              <a:t>Volume</a:t>
            </a:r>
            <a:r>
              <a:rPr sz="900" spc="40" dirty="0">
                <a:solidFill>
                  <a:prstClr val="black"/>
                </a:solidFill>
                <a:latin typeface="Arial MT"/>
                <a:cs typeface="Arial MT"/>
                <a:hlinkClick r:id="rId23"/>
              </a:rPr>
              <a:t> </a:t>
            </a:r>
            <a:r>
              <a:rPr sz="900" spc="-75" dirty="0">
                <a:solidFill>
                  <a:prstClr val="black"/>
                </a:solidFill>
                <a:latin typeface="Arial MT"/>
                <a:cs typeface="Arial MT"/>
                <a:hlinkClick r:id="rId23"/>
              </a:rPr>
              <a:t>32</a:t>
            </a:r>
            <a:r>
              <a:rPr sz="900" spc="235" dirty="0">
                <a:solidFill>
                  <a:prstClr val="black"/>
                </a:solidFill>
                <a:latin typeface="Arial MT"/>
                <a:cs typeface="Arial MT"/>
              </a:rPr>
              <a:t> </a:t>
            </a:r>
            <a:r>
              <a:rPr sz="600" spc="175" dirty="0">
                <a:solidFill>
                  <a:prstClr val="black"/>
                </a:solidFill>
                <a:latin typeface="Lucida Sans Unicode"/>
                <a:cs typeface="Lucida Sans Unicode"/>
                <a:hlinkClick r:id="rId23"/>
              </a:rPr>
              <a:t>■</a:t>
            </a:r>
            <a:r>
              <a:rPr sz="600" spc="295" dirty="0">
                <a:solidFill>
                  <a:prstClr val="black"/>
                </a:solidFill>
                <a:latin typeface="Lucida Sans Unicode"/>
                <a:cs typeface="Lucida Sans Unicode"/>
              </a:rPr>
              <a:t> </a:t>
            </a:r>
            <a:r>
              <a:rPr sz="900" spc="-85" dirty="0">
                <a:solidFill>
                  <a:prstClr val="black"/>
                </a:solidFill>
                <a:latin typeface="Arial MT"/>
                <a:cs typeface="Arial MT"/>
                <a:hlinkClick r:id="rId23"/>
              </a:rPr>
              <a:t>Issue</a:t>
            </a:r>
            <a:r>
              <a:rPr sz="900" spc="45" dirty="0">
                <a:solidFill>
                  <a:prstClr val="black"/>
                </a:solidFill>
                <a:latin typeface="Arial MT"/>
                <a:cs typeface="Arial MT"/>
                <a:hlinkClick r:id="rId23"/>
              </a:rPr>
              <a:t> </a:t>
            </a:r>
            <a:r>
              <a:rPr sz="900" spc="-75" dirty="0">
                <a:solidFill>
                  <a:prstClr val="black"/>
                </a:solidFill>
                <a:latin typeface="Arial MT"/>
                <a:cs typeface="Arial MT"/>
                <a:hlinkClick r:id="rId23"/>
              </a:rPr>
              <a:t>12</a:t>
            </a:r>
            <a:r>
              <a:rPr sz="900" spc="240" dirty="0">
                <a:solidFill>
                  <a:prstClr val="black"/>
                </a:solidFill>
                <a:latin typeface="Arial MT"/>
                <a:cs typeface="Arial MT"/>
              </a:rPr>
              <a:t> </a:t>
            </a:r>
            <a:r>
              <a:rPr sz="600" spc="175" dirty="0">
                <a:solidFill>
                  <a:prstClr val="black"/>
                </a:solidFill>
                <a:latin typeface="Lucida Sans Unicode"/>
                <a:cs typeface="Lucida Sans Unicode"/>
                <a:hlinkClick r:id="rId23"/>
              </a:rPr>
              <a:t>■</a:t>
            </a:r>
            <a:r>
              <a:rPr sz="600" spc="295" dirty="0">
                <a:solidFill>
                  <a:prstClr val="black"/>
                </a:solidFill>
                <a:latin typeface="Lucida Sans Unicode"/>
                <a:cs typeface="Lucida Sans Unicode"/>
              </a:rPr>
              <a:t> </a:t>
            </a:r>
            <a:r>
              <a:rPr sz="900" spc="-75" dirty="0">
                <a:solidFill>
                  <a:prstClr val="black"/>
                </a:solidFill>
                <a:latin typeface="Arial MT"/>
                <a:cs typeface="Arial MT"/>
                <a:hlinkClick r:id="rId23"/>
              </a:rPr>
              <a:t>2021</a:t>
            </a:r>
            <a:endParaRPr sz="900">
              <a:solidFill>
                <a:prstClr val="black"/>
              </a:solidFill>
              <a:latin typeface="Arial MT"/>
              <a:cs typeface="Arial MT"/>
            </a:endParaRPr>
          </a:p>
        </p:txBody>
      </p:sp>
    </p:spTree>
    <p:extLst>
      <p:ext uri="{BB962C8B-B14F-4D97-AF65-F5344CB8AC3E}">
        <p14:creationId xmlns:p14="http://schemas.microsoft.com/office/powerpoint/2010/main" val="3634936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593849"/>
            <a:ext cx="9671051" cy="559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591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831850"/>
            <a:ext cx="988930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480050"/>
            <a:ext cx="9546191"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06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41604" y="4110484"/>
            <a:ext cx="3006090" cy="197485"/>
          </a:xfrm>
          <a:custGeom>
            <a:avLst/>
            <a:gdLst/>
            <a:ahLst/>
            <a:cxnLst/>
            <a:rect l="l" t="t" r="r" b="b"/>
            <a:pathLst>
              <a:path w="3006090" h="197485">
                <a:moveTo>
                  <a:pt x="3006001" y="0"/>
                </a:moveTo>
                <a:lnTo>
                  <a:pt x="0" y="0"/>
                </a:lnTo>
                <a:lnTo>
                  <a:pt x="0" y="197281"/>
                </a:lnTo>
                <a:lnTo>
                  <a:pt x="3006001" y="197281"/>
                </a:lnTo>
                <a:lnTo>
                  <a:pt x="3006001" y="0"/>
                </a:lnTo>
                <a:close/>
              </a:path>
            </a:pathLst>
          </a:custGeom>
          <a:solidFill>
            <a:srgbClr val="D2B6CB"/>
          </a:solidFill>
        </p:spPr>
        <p:txBody>
          <a:bodyPr wrap="square" lIns="0" tIns="0" rIns="0" bIns="0" rtlCol="0"/>
          <a:lstStyle/>
          <a:p>
            <a:endParaRPr/>
          </a:p>
        </p:txBody>
      </p:sp>
      <p:sp>
        <p:nvSpPr>
          <p:cNvPr id="3" name="object 3"/>
          <p:cNvSpPr/>
          <p:nvPr/>
        </p:nvSpPr>
        <p:spPr>
          <a:xfrm>
            <a:off x="741605" y="2738158"/>
            <a:ext cx="3034665" cy="6985"/>
          </a:xfrm>
          <a:custGeom>
            <a:avLst/>
            <a:gdLst/>
            <a:ahLst/>
            <a:cxnLst/>
            <a:rect l="l" t="t" r="r" b="b"/>
            <a:pathLst>
              <a:path w="3034665" h="6985">
                <a:moveTo>
                  <a:pt x="3034080" y="0"/>
                </a:moveTo>
                <a:lnTo>
                  <a:pt x="0" y="0"/>
                </a:lnTo>
                <a:lnTo>
                  <a:pt x="0" y="6479"/>
                </a:lnTo>
                <a:lnTo>
                  <a:pt x="3034080" y="6479"/>
                </a:lnTo>
                <a:lnTo>
                  <a:pt x="3034080" y="0"/>
                </a:lnTo>
                <a:close/>
              </a:path>
            </a:pathLst>
          </a:custGeom>
          <a:solidFill>
            <a:srgbClr val="D2B6CB"/>
          </a:solidFill>
        </p:spPr>
        <p:txBody>
          <a:bodyPr wrap="square" lIns="0" tIns="0" rIns="0" bIns="0" rtlCol="0"/>
          <a:lstStyle/>
          <a:p>
            <a:endParaRPr/>
          </a:p>
        </p:txBody>
      </p:sp>
      <p:sp>
        <p:nvSpPr>
          <p:cNvPr id="4" name="object 4"/>
          <p:cNvSpPr/>
          <p:nvPr/>
        </p:nvSpPr>
        <p:spPr>
          <a:xfrm>
            <a:off x="648005" y="4110484"/>
            <a:ext cx="3128010" cy="197485"/>
          </a:xfrm>
          <a:custGeom>
            <a:avLst/>
            <a:gdLst/>
            <a:ahLst/>
            <a:cxnLst/>
            <a:rect l="l" t="t" r="r" b="b"/>
            <a:pathLst>
              <a:path w="3128010" h="197485">
                <a:moveTo>
                  <a:pt x="3127679" y="190804"/>
                </a:moveTo>
                <a:lnTo>
                  <a:pt x="93599" y="190804"/>
                </a:lnTo>
                <a:lnTo>
                  <a:pt x="93599" y="0"/>
                </a:lnTo>
                <a:lnTo>
                  <a:pt x="0" y="0"/>
                </a:lnTo>
                <a:lnTo>
                  <a:pt x="0" y="197281"/>
                </a:lnTo>
                <a:lnTo>
                  <a:pt x="93599" y="197281"/>
                </a:lnTo>
                <a:lnTo>
                  <a:pt x="3127679" y="197281"/>
                </a:lnTo>
                <a:lnTo>
                  <a:pt x="3127679" y="190804"/>
                </a:lnTo>
                <a:close/>
              </a:path>
            </a:pathLst>
          </a:custGeom>
          <a:solidFill>
            <a:srgbClr val="D2B6CB"/>
          </a:solidFill>
        </p:spPr>
        <p:txBody>
          <a:bodyPr wrap="square" lIns="0" tIns="0" rIns="0" bIns="0" rtlCol="0"/>
          <a:lstStyle/>
          <a:p>
            <a:endParaRPr/>
          </a:p>
        </p:txBody>
      </p:sp>
      <p:sp>
        <p:nvSpPr>
          <p:cNvPr id="5" name="object 5"/>
          <p:cNvSpPr txBox="1">
            <a:spLocks noGrp="1"/>
          </p:cNvSpPr>
          <p:nvPr>
            <p:ph type="title"/>
          </p:nvPr>
        </p:nvSpPr>
        <p:spPr>
          <a:xfrm>
            <a:off x="635300" y="166575"/>
            <a:ext cx="3245485" cy="2103652"/>
          </a:xfrm>
          <a:prstGeom prst="rect">
            <a:avLst/>
          </a:prstGeom>
        </p:spPr>
        <p:txBody>
          <a:bodyPr vert="horz" wrap="square" lIns="0" tIns="64769" rIns="0" bIns="0" rtlCol="0">
            <a:spAutoFit/>
          </a:bodyPr>
          <a:lstStyle/>
          <a:p>
            <a:pPr marL="12700">
              <a:lnSpc>
                <a:spcPct val="100000"/>
              </a:lnSpc>
              <a:spcBef>
                <a:spcPts val="509"/>
              </a:spcBef>
            </a:pPr>
            <a:r>
              <a:rPr spc="-125" dirty="0"/>
              <a:t>Clinical</a:t>
            </a:r>
            <a:r>
              <a:rPr spc="-70" dirty="0"/>
              <a:t> </a:t>
            </a:r>
            <a:r>
              <a:rPr spc="-155" dirty="0"/>
              <a:t>Practice</a:t>
            </a:r>
            <a:r>
              <a:rPr spc="-65" dirty="0"/>
              <a:t> </a:t>
            </a:r>
            <a:r>
              <a:rPr spc="-140" dirty="0"/>
              <a:t>Guidelines</a:t>
            </a:r>
          </a:p>
          <a:p>
            <a:pPr marL="12700" marR="95885" algn="just">
              <a:lnSpc>
                <a:spcPct val="102699"/>
              </a:lnSpc>
              <a:spcBef>
                <a:spcPts val="135"/>
              </a:spcBef>
            </a:pPr>
            <a:r>
              <a:rPr sz="950" spc="-35" dirty="0">
                <a:solidFill>
                  <a:srgbClr val="231F20"/>
                </a:solidFill>
                <a:latin typeface="Calibri"/>
                <a:cs typeface="Calibri"/>
              </a:rPr>
              <a:t>s</a:t>
            </a:r>
            <a:r>
              <a:rPr sz="950" spc="-70" dirty="0">
                <a:solidFill>
                  <a:srgbClr val="231F20"/>
                </a:solidFill>
                <a:latin typeface="Calibri"/>
                <a:cs typeface="Calibri"/>
              </a:rPr>
              <a:t>a</a:t>
            </a:r>
            <a:r>
              <a:rPr sz="950" spc="-30" dirty="0">
                <a:solidFill>
                  <a:srgbClr val="231F20"/>
                </a:solidFill>
                <a:latin typeface="Calibri"/>
                <a:cs typeface="Calibri"/>
              </a:rPr>
              <a:t>me</a:t>
            </a:r>
            <a:r>
              <a:rPr sz="950" spc="-20" dirty="0">
                <a:solidFill>
                  <a:srgbClr val="231F20"/>
                </a:solidFill>
                <a:latin typeface="Calibri"/>
                <a:cs typeface="Calibri"/>
              </a:rPr>
              <a:t> </a:t>
            </a:r>
            <a:r>
              <a:rPr sz="950" spc="10" dirty="0">
                <a:solidFill>
                  <a:srgbClr val="231F20"/>
                </a:solidFill>
                <a:latin typeface="Calibri"/>
                <a:cs typeface="Calibri"/>
              </a:rPr>
              <a:t>p</a:t>
            </a:r>
            <a:r>
              <a:rPr sz="950" spc="-15" dirty="0">
                <a:solidFill>
                  <a:srgbClr val="231F20"/>
                </a:solidFill>
                <a:latin typeface="Calibri"/>
                <a:cs typeface="Calibri"/>
              </a:rPr>
              <a:t>r</a:t>
            </a:r>
            <a:r>
              <a:rPr sz="950" spc="15" dirty="0">
                <a:solidFill>
                  <a:srgbClr val="231F20"/>
                </a:solidFill>
                <a:latin typeface="Calibri"/>
                <a:cs typeface="Calibri"/>
              </a:rPr>
              <a:t>in</a:t>
            </a:r>
            <a:r>
              <a:rPr sz="950" spc="20" dirty="0">
                <a:solidFill>
                  <a:srgbClr val="231F20"/>
                </a:solidFill>
                <a:latin typeface="Calibri"/>
                <a:cs typeface="Calibri"/>
              </a:rPr>
              <a:t>c</a:t>
            </a:r>
            <a:r>
              <a:rPr sz="950" spc="-10" dirty="0">
                <a:solidFill>
                  <a:srgbClr val="231F20"/>
                </a:solidFill>
                <a:latin typeface="Calibri"/>
                <a:cs typeface="Calibri"/>
              </a:rPr>
              <a:t>ip</a:t>
            </a:r>
            <a:r>
              <a:rPr sz="950" spc="15" dirty="0">
                <a:solidFill>
                  <a:srgbClr val="231F20"/>
                </a:solidFill>
                <a:latin typeface="Calibri"/>
                <a:cs typeface="Calibri"/>
              </a:rPr>
              <a:t>l</a:t>
            </a:r>
            <a:r>
              <a:rPr sz="950" spc="-95" dirty="0">
                <a:solidFill>
                  <a:srgbClr val="231F20"/>
                </a:solidFill>
                <a:latin typeface="Calibri"/>
                <a:cs typeface="Calibri"/>
              </a:rPr>
              <a:t>e</a:t>
            </a:r>
            <a:r>
              <a:rPr sz="950" spc="-40" dirty="0">
                <a:solidFill>
                  <a:srgbClr val="231F20"/>
                </a:solidFill>
                <a:latin typeface="Calibri"/>
                <a:cs typeface="Calibri"/>
              </a:rPr>
              <a:t>s</a:t>
            </a:r>
            <a:r>
              <a:rPr sz="950" spc="-15" dirty="0">
                <a:solidFill>
                  <a:srgbClr val="231F20"/>
                </a:solidFill>
                <a:latin typeface="Calibri"/>
                <a:cs typeface="Calibri"/>
              </a:rPr>
              <a:t> </a:t>
            </a:r>
            <a:r>
              <a:rPr sz="950" spc="-10" dirty="0">
                <a:solidFill>
                  <a:srgbClr val="231F20"/>
                </a:solidFill>
                <a:latin typeface="Calibri"/>
                <a:cs typeface="Calibri"/>
              </a:rPr>
              <a:t>f</a:t>
            </a:r>
            <a:r>
              <a:rPr sz="950" spc="-35" dirty="0">
                <a:solidFill>
                  <a:srgbClr val="231F20"/>
                </a:solidFill>
                <a:latin typeface="Calibri"/>
                <a:cs typeface="Calibri"/>
              </a:rPr>
              <a:t>o</a:t>
            </a:r>
            <a:r>
              <a:rPr sz="950" spc="10" dirty="0">
                <a:solidFill>
                  <a:srgbClr val="231F20"/>
                </a:solidFill>
                <a:latin typeface="Calibri"/>
                <a:cs typeface="Calibri"/>
              </a:rPr>
              <a:t>r</a:t>
            </a:r>
            <a:r>
              <a:rPr sz="950" spc="-20" dirty="0">
                <a:solidFill>
                  <a:srgbClr val="231F20"/>
                </a:solidFill>
                <a:latin typeface="Calibri"/>
                <a:cs typeface="Calibri"/>
              </a:rPr>
              <a:t> </a:t>
            </a:r>
            <a:r>
              <a:rPr sz="950" spc="-25" dirty="0">
                <a:solidFill>
                  <a:srgbClr val="231F20"/>
                </a:solidFill>
                <a:latin typeface="Calibri"/>
                <a:cs typeface="Calibri"/>
              </a:rPr>
              <a:t>t</a:t>
            </a:r>
            <a:r>
              <a:rPr sz="950" spc="-15" dirty="0">
                <a:solidFill>
                  <a:srgbClr val="231F20"/>
                </a:solidFill>
                <a:latin typeface="Calibri"/>
                <a:cs typeface="Calibri"/>
              </a:rPr>
              <a:t>h</a:t>
            </a:r>
            <a:r>
              <a:rPr sz="950" spc="-80" dirty="0">
                <a:solidFill>
                  <a:srgbClr val="231F20"/>
                </a:solidFill>
                <a:latin typeface="Calibri"/>
                <a:cs typeface="Calibri"/>
              </a:rPr>
              <a:t>e</a:t>
            </a:r>
            <a:r>
              <a:rPr sz="950" spc="-60" dirty="0">
                <a:solidFill>
                  <a:srgbClr val="231F20"/>
                </a:solidFill>
                <a:latin typeface="Calibri"/>
                <a:cs typeface="Calibri"/>
              </a:rPr>
              <a:t>s</a:t>
            </a:r>
            <a:r>
              <a:rPr sz="950" spc="-80" dirty="0">
                <a:solidFill>
                  <a:srgbClr val="231F20"/>
                </a:solidFill>
                <a:latin typeface="Calibri"/>
                <a:cs typeface="Calibri"/>
              </a:rPr>
              <a:t>e</a:t>
            </a:r>
            <a:r>
              <a:rPr sz="950" spc="-10" dirty="0">
                <a:solidFill>
                  <a:srgbClr val="231F20"/>
                </a:solidFill>
                <a:latin typeface="Calibri"/>
                <a:cs typeface="Calibri"/>
              </a:rPr>
              <a:t> </a:t>
            </a:r>
            <a:r>
              <a:rPr sz="950" spc="-5" dirty="0">
                <a:solidFill>
                  <a:srgbClr val="231F20"/>
                </a:solidFill>
                <a:latin typeface="Calibri"/>
                <a:cs typeface="Calibri"/>
              </a:rPr>
              <a:t>t</a:t>
            </a:r>
            <a:r>
              <a:rPr sz="950" spc="-25" dirty="0">
                <a:solidFill>
                  <a:srgbClr val="231F20"/>
                </a:solidFill>
                <a:latin typeface="Calibri"/>
                <a:cs typeface="Calibri"/>
              </a:rPr>
              <a:t>u</a:t>
            </a:r>
            <a:r>
              <a:rPr sz="950" spc="5" dirty="0">
                <a:solidFill>
                  <a:srgbClr val="231F20"/>
                </a:solidFill>
                <a:latin typeface="Calibri"/>
                <a:cs typeface="Calibri"/>
              </a:rPr>
              <a:t>m</a:t>
            </a:r>
            <a:r>
              <a:rPr sz="950" spc="-15" dirty="0">
                <a:solidFill>
                  <a:srgbClr val="231F20"/>
                </a:solidFill>
                <a:latin typeface="Calibri"/>
                <a:cs typeface="Calibri"/>
              </a:rPr>
              <a:t>o</a:t>
            </a:r>
            <a:r>
              <a:rPr sz="950" spc="15" dirty="0">
                <a:solidFill>
                  <a:srgbClr val="231F20"/>
                </a:solidFill>
                <a:latin typeface="Calibri"/>
                <a:cs typeface="Calibri"/>
              </a:rPr>
              <a:t>u</a:t>
            </a:r>
            <a:r>
              <a:rPr sz="950" spc="-15" dirty="0">
                <a:solidFill>
                  <a:srgbClr val="231F20"/>
                </a:solidFill>
                <a:latin typeface="Calibri"/>
                <a:cs typeface="Calibri"/>
              </a:rPr>
              <a:t>r</a:t>
            </a:r>
            <a:r>
              <a:rPr sz="950" spc="-40" dirty="0">
                <a:solidFill>
                  <a:srgbClr val="231F20"/>
                </a:solidFill>
                <a:latin typeface="Calibri"/>
                <a:cs typeface="Calibri"/>
              </a:rPr>
              <a:t>s</a:t>
            </a:r>
            <a:r>
              <a:rPr sz="950" spc="-15" dirty="0">
                <a:solidFill>
                  <a:srgbClr val="231F20"/>
                </a:solidFill>
                <a:latin typeface="Calibri"/>
                <a:cs typeface="Calibri"/>
              </a:rPr>
              <a:t> </a:t>
            </a:r>
            <a:r>
              <a:rPr sz="950" spc="35" dirty="0">
                <a:solidFill>
                  <a:srgbClr val="231F20"/>
                </a:solidFill>
                <a:latin typeface="Calibri"/>
                <a:cs typeface="Calibri"/>
              </a:rPr>
              <a:t>i</a:t>
            </a:r>
            <a:r>
              <a:rPr sz="950" spc="10" dirty="0">
                <a:solidFill>
                  <a:srgbClr val="231F20"/>
                </a:solidFill>
                <a:latin typeface="Calibri"/>
                <a:cs typeface="Calibri"/>
              </a:rPr>
              <a:t>n</a:t>
            </a:r>
            <a:r>
              <a:rPr sz="950" spc="-20" dirty="0">
                <a:solidFill>
                  <a:srgbClr val="231F20"/>
                </a:solidFill>
                <a:latin typeface="Calibri"/>
                <a:cs typeface="Calibri"/>
              </a:rPr>
              <a:t> </a:t>
            </a:r>
            <a:r>
              <a:rPr sz="950" spc="-10" dirty="0">
                <a:solidFill>
                  <a:srgbClr val="231F20"/>
                </a:solidFill>
                <a:latin typeface="Calibri"/>
                <a:cs typeface="Calibri"/>
              </a:rPr>
              <a:t>c</a:t>
            </a:r>
            <a:r>
              <a:rPr sz="950" spc="-20" dirty="0">
                <a:solidFill>
                  <a:srgbClr val="231F20"/>
                </a:solidFill>
                <a:latin typeface="Calibri"/>
                <a:cs typeface="Calibri"/>
              </a:rPr>
              <a:t>h</a:t>
            </a:r>
            <a:r>
              <a:rPr sz="950" spc="35" dirty="0">
                <a:solidFill>
                  <a:srgbClr val="231F20"/>
                </a:solidFill>
                <a:latin typeface="Calibri"/>
                <a:cs typeface="Calibri"/>
              </a:rPr>
              <a:t>i</a:t>
            </a:r>
            <a:r>
              <a:rPr sz="950" spc="-5" dirty="0">
                <a:solidFill>
                  <a:srgbClr val="231F20"/>
                </a:solidFill>
                <a:latin typeface="Calibri"/>
                <a:cs typeface="Calibri"/>
              </a:rPr>
              <a:t>l</a:t>
            </a:r>
            <a:r>
              <a:rPr sz="950" spc="5" dirty="0">
                <a:solidFill>
                  <a:srgbClr val="231F20"/>
                </a:solidFill>
                <a:latin typeface="Calibri"/>
                <a:cs typeface="Calibri"/>
              </a:rPr>
              <a:t>d</a:t>
            </a:r>
            <a:r>
              <a:rPr sz="950" spc="-10" dirty="0">
                <a:solidFill>
                  <a:srgbClr val="231F20"/>
                </a:solidFill>
                <a:latin typeface="Calibri"/>
                <a:cs typeface="Calibri"/>
              </a:rPr>
              <a:t>r</a:t>
            </a:r>
            <a:r>
              <a:rPr sz="950" spc="-80" dirty="0">
                <a:solidFill>
                  <a:srgbClr val="231F20"/>
                </a:solidFill>
                <a:latin typeface="Calibri"/>
                <a:cs typeface="Calibri"/>
              </a:rPr>
              <a:t>e</a:t>
            </a:r>
            <a:r>
              <a:rPr sz="950" spc="10" dirty="0">
                <a:solidFill>
                  <a:srgbClr val="231F20"/>
                </a:solidFill>
                <a:latin typeface="Calibri"/>
                <a:cs typeface="Calibri"/>
              </a:rPr>
              <a:t>n</a:t>
            </a:r>
            <a:r>
              <a:rPr sz="950" spc="-20" dirty="0">
                <a:solidFill>
                  <a:srgbClr val="231F20"/>
                </a:solidFill>
                <a:latin typeface="Calibri"/>
                <a:cs typeface="Calibri"/>
              </a:rPr>
              <a:t> </a:t>
            </a:r>
            <a:r>
              <a:rPr sz="950" spc="-55" dirty="0">
                <a:solidFill>
                  <a:srgbClr val="231F20"/>
                </a:solidFill>
                <a:latin typeface="Calibri"/>
                <a:cs typeface="Calibri"/>
              </a:rPr>
              <a:t>a</a:t>
            </a:r>
            <a:r>
              <a:rPr sz="950" spc="5" dirty="0">
                <a:solidFill>
                  <a:srgbClr val="231F20"/>
                </a:solidFill>
                <a:latin typeface="Calibri"/>
                <a:cs typeface="Calibri"/>
              </a:rPr>
              <a:t>p</a:t>
            </a:r>
            <a:r>
              <a:rPr sz="950" spc="-15" dirty="0">
                <a:solidFill>
                  <a:srgbClr val="231F20"/>
                </a:solidFill>
                <a:latin typeface="Calibri"/>
                <a:cs typeface="Calibri"/>
              </a:rPr>
              <a:t>p</a:t>
            </a:r>
            <a:r>
              <a:rPr sz="950" spc="5" dirty="0">
                <a:solidFill>
                  <a:srgbClr val="231F20"/>
                </a:solidFill>
                <a:latin typeface="Calibri"/>
                <a:cs typeface="Calibri"/>
              </a:rPr>
              <a:t>ly</a:t>
            </a:r>
            <a:r>
              <a:rPr sz="950" spc="-25" dirty="0">
                <a:solidFill>
                  <a:srgbClr val="231F20"/>
                </a:solidFill>
                <a:latin typeface="Calibri"/>
                <a:cs typeface="Calibri"/>
              </a:rPr>
              <a:t> </a:t>
            </a:r>
            <a:r>
              <a:rPr sz="950" spc="-15" dirty="0">
                <a:solidFill>
                  <a:srgbClr val="231F20"/>
                </a:solidFill>
                <a:latin typeface="Calibri"/>
                <a:cs typeface="Calibri"/>
              </a:rPr>
              <a:t>to</a:t>
            </a:r>
            <a:r>
              <a:rPr sz="950" spc="-20" dirty="0">
                <a:solidFill>
                  <a:srgbClr val="231F20"/>
                </a:solidFill>
                <a:latin typeface="Calibri"/>
                <a:cs typeface="Calibri"/>
              </a:rPr>
              <a:t> a</a:t>
            </a:r>
            <a:r>
              <a:rPr sz="950" spc="-40" dirty="0">
                <a:solidFill>
                  <a:srgbClr val="231F20"/>
                </a:solidFill>
                <a:latin typeface="Calibri"/>
                <a:cs typeface="Calibri"/>
              </a:rPr>
              <a:t>d</a:t>
            </a:r>
            <a:r>
              <a:rPr sz="950" spc="20" dirty="0">
                <a:solidFill>
                  <a:srgbClr val="231F20"/>
                </a:solidFill>
                <a:latin typeface="Calibri"/>
                <a:cs typeface="Calibri"/>
              </a:rPr>
              <a:t>u</a:t>
            </a:r>
            <a:r>
              <a:rPr sz="950" spc="-15" dirty="0">
                <a:solidFill>
                  <a:srgbClr val="231F20"/>
                </a:solidFill>
                <a:latin typeface="Calibri"/>
                <a:cs typeface="Calibri"/>
              </a:rPr>
              <a:t>l</a:t>
            </a:r>
            <a:r>
              <a:rPr sz="950" spc="-30" dirty="0">
                <a:solidFill>
                  <a:srgbClr val="231F20"/>
                </a:solidFill>
                <a:latin typeface="Calibri"/>
                <a:cs typeface="Calibri"/>
              </a:rPr>
              <a:t>t</a:t>
            </a:r>
            <a:r>
              <a:rPr sz="950" spc="-50" dirty="0">
                <a:solidFill>
                  <a:srgbClr val="231F20"/>
                </a:solidFill>
                <a:latin typeface="Calibri"/>
                <a:cs typeface="Calibri"/>
              </a:rPr>
              <a:t>s</a:t>
            </a:r>
            <a:r>
              <a:rPr sz="950" spc="-15" dirty="0">
                <a:solidFill>
                  <a:srgbClr val="231F20"/>
                </a:solidFill>
                <a:latin typeface="Calibri"/>
                <a:cs typeface="Calibri"/>
              </a:rPr>
              <a:t>. </a:t>
            </a:r>
            <a:r>
              <a:rPr sz="950" spc="95" dirty="0">
                <a:solidFill>
                  <a:srgbClr val="231F20"/>
                </a:solidFill>
                <a:latin typeface="Calibri"/>
                <a:cs typeface="Calibri"/>
              </a:rPr>
              <a:t>T</a:t>
            </a:r>
            <a:r>
              <a:rPr sz="950" spc="30" dirty="0">
                <a:solidFill>
                  <a:srgbClr val="231F20"/>
                </a:solidFill>
                <a:latin typeface="Calibri"/>
                <a:cs typeface="Calibri"/>
              </a:rPr>
              <a:t>h</a:t>
            </a:r>
            <a:r>
              <a:rPr sz="950" spc="-10" dirty="0">
                <a:solidFill>
                  <a:srgbClr val="231F20"/>
                </a:solidFill>
                <a:latin typeface="Calibri"/>
                <a:cs typeface="Calibri"/>
              </a:rPr>
              <a:t>i</a:t>
            </a:r>
            <a:r>
              <a:rPr sz="950" spc="-30" dirty="0">
                <a:solidFill>
                  <a:srgbClr val="231F20"/>
                </a:solidFill>
                <a:latin typeface="Calibri"/>
                <a:cs typeface="Calibri"/>
              </a:rPr>
              <a:t>s  </a:t>
            </a:r>
            <a:r>
              <a:rPr sz="950" dirty="0">
                <a:solidFill>
                  <a:srgbClr val="231F20"/>
                </a:solidFill>
                <a:latin typeface="Calibri"/>
                <a:cs typeface="Calibri"/>
              </a:rPr>
              <a:t>is </a:t>
            </a:r>
            <a:r>
              <a:rPr sz="950" spc="-25" dirty="0">
                <a:solidFill>
                  <a:srgbClr val="231F20"/>
                </a:solidFill>
                <a:latin typeface="Calibri"/>
                <a:cs typeface="Calibri"/>
              </a:rPr>
              <a:t>also </a:t>
            </a:r>
            <a:r>
              <a:rPr sz="950" spc="-40" dirty="0">
                <a:solidFill>
                  <a:srgbClr val="231F20"/>
                </a:solidFill>
                <a:latin typeface="Calibri"/>
                <a:cs typeface="Calibri"/>
              </a:rPr>
              <a:t>the </a:t>
            </a:r>
            <a:r>
              <a:rPr sz="950" spc="-45" dirty="0">
                <a:solidFill>
                  <a:srgbClr val="231F20"/>
                </a:solidFill>
                <a:latin typeface="Calibri"/>
                <a:cs typeface="Calibri"/>
              </a:rPr>
              <a:t>case </a:t>
            </a:r>
            <a:r>
              <a:rPr sz="950" spc="-10" dirty="0">
                <a:solidFill>
                  <a:srgbClr val="231F20"/>
                </a:solidFill>
                <a:latin typeface="Calibri"/>
                <a:cs typeface="Calibri"/>
              </a:rPr>
              <a:t>for </a:t>
            </a:r>
            <a:r>
              <a:rPr sz="950" spc="-20" dirty="0">
                <a:solidFill>
                  <a:srgbClr val="231F20"/>
                </a:solidFill>
                <a:latin typeface="Calibri"/>
                <a:cs typeface="Calibri"/>
              </a:rPr>
              <a:t>embryonal </a:t>
            </a:r>
            <a:r>
              <a:rPr sz="950" spc="-15" dirty="0">
                <a:solidFill>
                  <a:srgbClr val="231F20"/>
                </a:solidFill>
                <a:latin typeface="Calibri"/>
                <a:cs typeface="Calibri"/>
              </a:rPr>
              <a:t>and </a:t>
            </a:r>
            <a:r>
              <a:rPr sz="950" spc="-25" dirty="0">
                <a:solidFill>
                  <a:srgbClr val="231F20"/>
                </a:solidFill>
                <a:latin typeface="Calibri"/>
                <a:cs typeface="Calibri"/>
              </a:rPr>
              <a:t>alveolar </a:t>
            </a:r>
            <a:r>
              <a:rPr sz="950" spc="-20" dirty="0">
                <a:solidFill>
                  <a:srgbClr val="231F20"/>
                </a:solidFill>
                <a:latin typeface="Calibri"/>
                <a:cs typeface="Calibri"/>
              </a:rPr>
              <a:t>rhabdomyosarcomas, </a:t>
            </a:r>
            <a:r>
              <a:rPr sz="950" spc="-15" dirty="0">
                <a:solidFill>
                  <a:srgbClr val="231F20"/>
                </a:solidFill>
                <a:latin typeface="Calibri"/>
                <a:cs typeface="Calibri"/>
              </a:rPr>
              <a:t> </a:t>
            </a:r>
            <a:r>
              <a:rPr sz="950" spc="-10" dirty="0">
                <a:solidFill>
                  <a:srgbClr val="231F20"/>
                </a:solidFill>
                <a:latin typeface="Calibri"/>
                <a:cs typeface="Calibri"/>
              </a:rPr>
              <a:t>which </a:t>
            </a:r>
            <a:r>
              <a:rPr sz="950" spc="-40" dirty="0">
                <a:solidFill>
                  <a:srgbClr val="231F20"/>
                </a:solidFill>
                <a:latin typeface="Calibri"/>
                <a:cs typeface="Calibri"/>
              </a:rPr>
              <a:t>are </a:t>
            </a:r>
            <a:r>
              <a:rPr sz="950" spc="-25" dirty="0">
                <a:solidFill>
                  <a:srgbClr val="231F20"/>
                </a:solidFill>
                <a:latin typeface="Calibri"/>
                <a:cs typeface="Calibri"/>
              </a:rPr>
              <a:t>exceedingly </a:t>
            </a:r>
            <a:r>
              <a:rPr sz="950" spc="-35" dirty="0">
                <a:solidFill>
                  <a:srgbClr val="231F20"/>
                </a:solidFill>
                <a:latin typeface="Calibri"/>
                <a:cs typeface="Calibri"/>
              </a:rPr>
              <a:t>rare </a:t>
            </a:r>
            <a:r>
              <a:rPr sz="950" spc="25" dirty="0">
                <a:solidFill>
                  <a:srgbClr val="231F20"/>
                </a:solidFill>
                <a:latin typeface="Calibri"/>
                <a:cs typeface="Calibri"/>
              </a:rPr>
              <a:t>in </a:t>
            </a:r>
            <a:r>
              <a:rPr sz="950" spc="-20" dirty="0">
                <a:solidFill>
                  <a:srgbClr val="231F20"/>
                </a:solidFill>
                <a:latin typeface="Calibri"/>
                <a:cs typeface="Calibri"/>
              </a:rPr>
              <a:t>adults. </a:t>
            </a:r>
            <a:r>
              <a:rPr sz="950" spc="45" dirty="0">
                <a:solidFill>
                  <a:srgbClr val="231F20"/>
                </a:solidFill>
                <a:latin typeface="Calibri"/>
                <a:cs typeface="Calibri"/>
              </a:rPr>
              <a:t>On </a:t>
            </a:r>
            <a:r>
              <a:rPr sz="950" spc="-40" dirty="0">
                <a:solidFill>
                  <a:srgbClr val="231F20"/>
                </a:solidFill>
                <a:latin typeface="Calibri"/>
                <a:cs typeface="Calibri"/>
              </a:rPr>
              <a:t>the </a:t>
            </a:r>
            <a:r>
              <a:rPr sz="950" spc="-25" dirty="0">
                <a:solidFill>
                  <a:srgbClr val="231F20"/>
                </a:solidFill>
                <a:latin typeface="Calibri"/>
                <a:cs typeface="Calibri"/>
              </a:rPr>
              <a:t>other </a:t>
            </a:r>
            <a:r>
              <a:rPr sz="950" spc="-15" dirty="0">
                <a:solidFill>
                  <a:srgbClr val="231F20"/>
                </a:solidFill>
                <a:latin typeface="Calibri"/>
                <a:cs typeface="Calibri"/>
              </a:rPr>
              <a:t>hand, </a:t>
            </a:r>
            <a:r>
              <a:rPr sz="950" spc="-5" dirty="0">
                <a:solidFill>
                  <a:srgbClr val="231F20"/>
                </a:solidFill>
                <a:latin typeface="Calibri"/>
                <a:cs typeface="Calibri"/>
              </a:rPr>
              <a:t>pleomor- </a:t>
            </a:r>
            <a:r>
              <a:rPr sz="950" spc="-200" dirty="0">
                <a:solidFill>
                  <a:srgbClr val="231F20"/>
                </a:solidFill>
                <a:latin typeface="Calibri"/>
                <a:cs typeface="Calibri"/>
              </a:rPr>
              <a:t> </a:t>
            </a:r>
            <a:r>
              <a:rPr sz="950" dirty="0">
                <a:solidFill>
                  <a:srgbClr val="231F20"/>
                </a:solidFill>
                <a:latin typeface="Calibri"/>
                <a:cs typeface="Calibri"/>
              </a:rPr>
              <a:t>phic</a:t>
            </a:r>
            <a:r>
              <a:rPr sz="950" spc="5" dirty="0">
                <a:solidFill>
                  <a:srgbClr val="231F20"/>
                </a:solidFill>
                <a:latin typeface="Calibri"/>
                <a:cs typeface="Calibri"/>
              </a:rPr>
              <a:t> </a:t>
            </a:r>
            <a:r>
              <a:rPr sz="950" spc="-20" dirty="0">
                <a:solidFill>
                  <a:srgbClr val="231F20"/>
                </a:solidFill>
                <a:latin typeface="Calibri"/>
                <a:cs typeface="Calibri"/>
              </a:rPr>
              <a:t>rhabdomyosarcoma</a:t>
            </a:r>
            <a:r>
              <a:rPr sz="950" spc="-15"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35" dirty="0">
                <a:solidFill>
                  <a:srgbClr val="231F20"/>
                </a:solidFill>
                <a:latin typeface="Calibri"/>
                <a:cs typeface="Calibri"/>
              </a:rPr>
              <a:t>viewed</a:t>
            </a:r>
            <a:r>
              <a:rPr sz="950" spc="-30" dirty="0">
                <a:solidFill>
                  <a:srgbClr val="231F20"/>
                </a:solidFill>
                <a:latin typeface="Calibri"/>
                <a:cs typeface="Calibri"/>
              </a:rPr>
              <a:t> </a:t>
            </a:r>
            <a:r>
              <a:rPr sz="950" spc="-40" dirty="0">
                <a:solidFill>
                  <a:srgbClr val="231F20"/>
                </a:solidFill>
                <a:latin typeface="Calibri"/>
                <a:cs typeface="Calibri"/>
              </a:rPr>
              <a:t>as</a:t>
            </a:r>
            <a:r>
              <a:rPr sz="950" spc="-35" dirty="0">
                <a:solidFill>
                  <a:srgbClr val="231F20"/>
                </a:solidFill>
                <a:latin typeface="Calibri"/>
                <a:cs typeface="Calibri"/>
              </a:rPr>
              <a:t> </a:t>
            </a:r>
            <a:r>
              <a:rPr sz="950" spc="-40" dirty="0">
                <a:solidFill>
                  <a:srgbClr val="231F20"/>
                </a:solidFill>
                <a:latin typeface="Calibri"/>
                <a:cs typeface="Calibri"/>
              </a:rPr>
              <a:t>a</a:t>
            </a:r>
            <a:r>
              <a:rPr sz="950" spc="130" dirty="0">
                <a:solidFill>
                  <a:srgbClr val="231F20"/>
                </a:solidFill>
                <a:latin typeface="Calibri"/>
                <a:cs typeface="Calibri"/>
              </a:rPr>
              <a:t> </a:t>
            </a:r>
            <a:r>
              <a:rPr sz="950" spc="-15" dirty="0">
                <a:solidFill>
                  <a:srgbClr val="231F20"/>
                </a:solidFill>
                <a:latin typeface="Calibri"/>
                <a:cs typeface="Calibri"/>
              </a:rPr>
              <a:t>high-grade,</a:t>
            </a:r>
            <a:r>
              <a:rPr sz="950" spc="185" dirty="0">
                <a:solidFill>
                  <a:srgbClr val="231F20"/>
                </a:solidFill>
                <a:latin typeface="Calibri"/>
                <a:cs typeface="Calibri"/>
              </a:rPr>
              <a:t> </a:t>
            </a:r>
            <a:r>
              <a:rPr sz="950" spc="-20" dirty="0">
                <a:solidFill>
                  <a:srgbClr val="231F20"/>
                </a:solidFill>
                <a:latin typeface="Calibri"/>
                <a:cs typeface="Calibri"/>
              </a:rPr>
              <a:t>adult-type </a:t>
            </a:r>
            <a:r>
              <a:rPr sz="950" spc="-15" dirty="0">
                <a:solidFill>
                  <a:srgbClr val="231F20"/>
                </a:solidFill>
                <a:latin typeface="Calibri"/>
                <a:cs typeface="Calibri"/>
              </a:rPr>
              <a:t> </a:t>
            </a:r>
            <a:r>
              <a:rPr sz="950" spc="25" dirty="0">
                <a:solidFill>
                  <a:srgbClr val="231F20"/>
                </a:solidFill>
                <a:latin typeface="Calibri"/>
                <a:cs typeface="Calibri"/>
              </a:rPr>
              <a:t>STS. </a:t>
            </a:r>
            <a:r>
              <a:rPr sz="950" spc="-20" dirty="0">
                <a:solidFill>
                  <a:srgbClr val="231F20"/>
                </a:solidFill>
                <a:latin typeface="Calibri"/>
                <a:cs typeface="Calibri"/>
              </a:rPr>
              <a:t>Extraskeletal </a:t>
            </a:r>
            <a:r>
              <a:rPr sz="950" spc="-30" dirty="0">
                <a:solidFill>
                  <a:srgbClr val="231F20"/>
                </a:solidFill>
                <a:latin typeface="Calibri"/>
                <a:cs typeface="Calibri"/>
              </a:rPr>
              <a:t>osteosarcoma </a:t>
            </a:r>
            <a:r>
              <a:rPr sz="950" spc="-10" dirty="0">
                <a:solidFill>
                  <a:srgbClr val="231F20"/>
                </a:solidFill>
                <a:latin typeface="Calibri"/>
                <a:cs typeface="Calibri"/>
              </a:rPr>
              <a:t>is </a:t>
            </a:r>
            <a:r>
              <a:rPr sz="950" spc="-25" dirty="0">
                <a:solidFill>
                  <a:srgbClr val="231F20"/>
                </a:solidFill>
                <a:latin typeface="Calibri"/>
                <a:cs typeface="Calibri"/>
              </a:rPr>
              <a:t>also </a:t>
            </a:r>
            <a:r>
              <a:rPr sz="950" spc="-40" dirty="0">
                <a:solidFill>
                  <a:srgbClr val="231F20"/>
                </a:solidFill>
                <a:latin typeface="Calibri"/>
                <a:cs typeface="Calibri"/>
              </a:rPr>
              <a:t>a </a:t>
            </a:r>
            <a:r>
              <a:rPr sz="950" spc="-15" dirty="0">
                <a:solidFill>
                  <a:srgbClr val="231F20"/>
                </a:solidFill>
                <a:latin typeface="Calibri"/>
                <a:cs typeface="Calibri"/>
              </a:rPr>
              <a:t>high-grade </a:t>
            </a:r>
            <a:r>
              <a:rPr sz="950" spc="25" dirty="0">
                <a:solidFill>
                  <a:srgbClr val="231F20"/>
                </a:solidFill>
                <a:latin typeface="Calibri"/>
                <a:cs typeface="Calibri"/>
              </a:rPr>
              <a:t>STS, </a:t>
            </a:r>
            <a:r>
              <a:rPr sz="950" spc="-40" dirty="0">
                <a:solidFill>
                  <a:srgbClr val="231F20"/>
                </a:solidFill>
                <a:latin typeface="Calibri"/>
                <a:cs typeface="Calibri"/>
              </a:rPr>
              <a:t>whose </a:t>
            </a:r>
            <a:r>
              <a:rPr sz="950" spc="-35" dirty="0">
                <a:solidFill>
                  <a:srgbClr val="231F20"/>
                </a:solidFill>
                <a:latin typeface="Calibri"/>
                <a:cs typeface="Calibri"/>
              </a:rPr>
              <a:t> </a:t>
            </a:r>
            <a:r>
              <a:rPr sz="950" dirty="0">
                <a:solidFill>
                  <a:srgbClr val="231F20"/>
                </a:solidFill>
                <a:latin typeface="Calibri"/>
                <a:cs typeface="Calibri"/>
              </a:rPr>
              <a:t>clinical </a:t>
            </a:r>
            <a:r>
              <a:rPr sz="950" spc="-35" dirty="0">
                <a:solidFill>
                  <a:srgbClr val="231F20"/>
                </a:solidFill>
                <a:latin typeface="Calibri"/>
                <a:cs typeface="Calibri"/>
              </a:rPr>
              <a:t>resemblance </a:t>
            </a:r>
            <a:r>
              <a:rPr sz="950" spc="-15" dirty="0">
                <a:solidFill>
                  <a:srgbClr val="231F20"/>
                </a:solidFill>
                <a:latin typeface="Calibri"/>
                <a:cs typeface="Calibri"/>
              </a:rPr>
              <a:t>with </a:t>
            </a:r>
            <a:r>
              <a:rPr sz="950" spc="-30" dirty="0">
                <a:solidFill>
                  <a:srgbClr val="231F20"/>
                </a:solidFill>
                <a:latin typeface="Calibri"/>
                <a:cs typeface="Calibri"/>
              </a:rPr>
              <a:t>osteosarcoma </a:t>
            </a:r>
            <a:r>
              <a:rPr sz="950" spc="-15" dirty="0">
                <a:solidFill>
                  <a:srgbClr val="231F20"/>
                </a:solidFill>
                <a:latin typeface="Calibri"/>
                <a:cs typeface="Calibri"/>
              </a:rPr>
              <a:t>of </a:t>
            </a:r>
            <a:r>
              <a:rPr sz="950" spc="-30" dirty="0">
                <a:solidFill>
                  <a:srgbClr val="231F20"/>
                </a:solidFill>
                <a:latin typeface="Calibri"/>
                <a:cs typeface="Calibri"/>
              </a:rPr>
              <a:t>bone </a:t>
            </a:r>
            <a:r>
              <a:rPr sz="950" spc="-10" dirty="0">
                <a:solidFill>
                  <a:srgbClr val="231F20"/>
                </a:solidFill>
                <a:latin typeface="Calibri"/>
                <a:cs typeface="Calibri"/>
              </a:rPr>
              <a:t>is doubtful </a:t>
            </a:r>
            <a:r>
              <a:rPr sz="950" spc="20" dirty="0">
                <a:solidFill>
                  <a:srgbClr val="231F20"/>
                </a:solidFill>
                <a:latin typeface="Calibri"/>
                <a:cs typeface="Calibri"/>
              </a:rPr>
              <a:t>(pro- </a:t>
            </a:r>
            <a:r>
              <a:rPr sz="950" spc="25" dirty="0">
                <a:solidFill>
                  <a:srgbClr val="231F20"/>
                </a:solidFill>
                <a:latin typeface="Calibri"/>
                <a:cs typeface="Calibri"/>
              </a:rPr>
              <a:t> </a:t>
            </a:r>
            <a:r>
              <a:rPr sz="950" spc="-30" dirty="0">
                <a:solidFill>
                  <a:srgbClr val="231F20"/>
                </a:solidFill>
                <a:latin typeface="Calibri"/>
                <a:cs typeface="Calibri"/>
              </a:rPr>
              <a:t>spective </a:t>
            </a:r>
            <a:r>
              <a:rPr sz="950" spc="-15" dirty="0">
                <a:solidFill>
                  <a:srgbClr val="231F20"/>
                </a:solidFill>
                <a:latin typeface="Calibri"/>
                <a:cs typeface="Calibri"/>
              </a:rPr>
              <a:t>collection </a:t>
            </a:r>
            <a:r>
              <a:rPr sz="950" spc="-20" dirty="0">
                <a:solidFill>
                  <a:srgbClr val="231F20"/>
                </a:solidFill>
                <a:latin typeface="Calibri"/>
                <a:cs typeface="Calibri"/>
              </a:rPr>
              <a:t>of </a:t>
            </a:r>
            <a:r>
              <a:rPr sz="950" spc="-30" dirty="0">
                <a:solidFill>
                  <a:srgbClr val="231F20"/>
                </a:solidFill>
                <a:latin typeface="Calibri"/>
                <a:cs typeface="Calibri"/>
              </a:rPr>
              <a:t>data </a:t>
            </a:r>
            <a:r>
              <a:rPr sz="950" spc="-10" dirty="0">
                <a:solidFill>
                  <a:srgbClr val="231F20"/>
                </a:solidFill>
                <a:latin typeface="Calibri"/>
                <a:cs typeface="Calibri"/>
              </a:rPr>
              <a:t>is </a:t>
            </a:r>
            <a:r>
              <a:rPr sz="950" spc="-30" dirty="0">
                <a:solidFill>
                  <a:srgbClr val="231F20"/>
                </a:solidFill>
                <a:latin typeface="Calibri"/>
                <a:cs typeface="Calibri"/>
              </a:rPr>
              <a:t>encouraged </a:t>
            </a:r>
            <a:r>
              <a:rPr sz="950" spc="-15" dirty="0">
                <a:solidFill>
                  <a:srgbClr val="231F20"/>
                </a:solidFill>
                <a:latin typeface="Calibri"/>
                <a:cs typeface="Calibri"/>
              </a:rPr>
              <a:t>to </a:t>
            </a:r>
            <a:r>
              <a:rPr sz="950" spc="-45" dirty="0">
                <a:solidFill>
                  <a:srgbClr val="231F20"/>
                </a:solidFill>
                <a:latin typeface="Calibri"/>
                <a:cs typeface="Calibri"/>
              </a:rPr>
              <a:t>generate </a:t>
            </a:r>
            <a:r>
              <a:rPr sz="950" spc="-30" dirty="0">
                <a:solidFill>
                  <a:srgbClr val="231F20"/>
                </a:solidFill>
                <a:latin typeface="Calibri"/>
                <a:cs typeface="Calibri"/>
              </a:rPr>
              <a:t>evidence </a:t>
            </a:r>
            <a:r>
              <a:rPr sz="950" dirty="0">
                <a:solidFill>
                  <a:srgbClr val="231F20"/>
                </a:solidFill>
                <a:latin typeface="Calibri"/>
                <a:cs typeface="Calibri"/>
              </a:rPr>
              <a:t>on </a:t>
            </a:r>
            <a:r>
              <a:rPr sz="950" spc="5" dirty="0">
                <a:solidFill>
                  <a:srgbClr val="231F20"/>
                </a:solidFill>
                <a:latin typeface="Calibri"/>
                <a:cs typeface="Calibri"/>
              </a:rPr>
              <a:t> </a:t>
            </a:r>
            <a:r>
              <a:rPr sz="950" spc="-40" dirty="0">
                <a:solidFill>
                  <a:srgbClr val="231F20"/>
                </a:solidFill>
                <a:latin typeface="Calibri"/>
                <a:cs typeface="Calibri"/>
              </a:rPr>
              <a:t>the</a:t>
            </a:r>
            <a:r>
              <a:rPr sz="950" spc="-45" dirty="0">
                <a:solidFill>
                  <a:srgbClr val="231F20"/>
                </a:solidFill>
                <a:latin typeface="Calibri"/>
                <a:cs typeface="Calibri"/>
              </a:rPr>
              <a:t> </a:t>
            </a:r>
            <a:r>
              <a:rPr sz="950" spc="-25" dirty="0">
                <a:solidFill>
                  <a:srgbClr val="231F20"/>
                </a:solidFill>
                <a:latin typeface="Calibri"/>
                <a:cs typeface="Calibri"/>
              </a:rPr>
              <a:t>therapeutic</a:t>
            </a:r>
            <a:r>
              <a:rPr sz="950" spc="-50" dirty="0">
                <a:solidFill>
                  <a:srgbClr val="231F20"/>
                </a:solidFill>
                <a:latin typeface="Calibri"/>
                <a:cs typeface="Calibri"/>
              </a:rPr>
              <a:t> </a:t>
            </a:r>
            <a:r>
              <a:rPr sz="950" spc="-5" dirty="0">
                <a:solidFill>
                  <a:srgbClr val="231F20"/>
                </a:solidFill>
                <a:latin typeface="Calibri"/>
                <a:cs typeface="Calibri"/>
              </a:rPr>
              <a:t>implications</a:t>
            </a:r>
            <a:r>
              <a:rPr sz="950" spc="-60" dirty="0">
                <a:solidFill>
                  <a:srgbClr val="231F20"/>
                </a:solidFill>
                <a:latin typeface="Calibri"/>
                <a:cs typeface="Calibri"/>
              </a:rPr>
              <a:t> </a:t>
            </a:r>
            <a:r>
              <a:rPr sz="950" spc="-15" dirty="0">
                <a:solidFill>
                  <a:srgbClr val="231F20"/>
                </a:solidFill>
                <a:latin typeface="Calibri"/>
                <a:cs typeface="Calibri"/>
              </a:rPr>
              <a:t>of</a:t>
            </a:r>
            <a:r>
              <a:rPr sz="950" spc="-55" dirty="0">
                <a:solidFill>
                  <a:srgbClr val="231F20"/>
                </a:solidFill>
                <a:latin typeface="Calibri"/>
                <a:cs typeface="Calibri"/>
              </a:rPr>
              <a:t> </a:t>
            </a:r>
            <a:r>
              <a:rPr sz="950" spc="-15" dirty="0">
                <a:solidFill>
                  <a:srgbClr val="231F20"/>
                </a:solidFill>
                <a:latin typeface="Calibri"/>
                <a:cs typeface="Calibri"/>
              </a:rPr>
              <a:t>such</a:t>
            </a:r>
            <a:r>
              <a:rPr sz="950" spc="-55" dirty="0">
                <a:solidFill>
                  <a:srgbClr val="231F20"/>
                </a:solidFill>
                <a:latin typeface="Calibri"/>
                <a:cs typeface="Calibri"/>
              </a:rPr>
              <a:t> </a:t>
            </a:r>
            <a:r>
              <a:rPr sz="950" spc="-40" dirty="0">
                <a:solidFill>
                  <a:srgbClr val="231F20"/>
                </a:solidFill>
                <a:latin typeface="Calibri"/>
                <a:cs typeface="Calibri"/>
              </a:rPr>
              <a:t>a</a:t>
            </a:r>
            <a:r>
              <a:rPr sz="950" spc="-45" dirty="0">
                <a:solidFill>
                  <a:srgbClr val="231F20"/>
                </a:solidFill>
                <a:latin typeface="Calibri"/>
                <a:cs typeface="Calibri"/>
              </a:rPr>
              <a:t> </a:t>
            </a:r>
            <a:r>
              <a:rPr sz="950" spc="-10" dirty="0">
                <a:solidFill>
                  <a:srgbClr val="231F20"/>
                </a:solidFill>
                <a:latin typeface="Calibri"/>
                <a:cs typeface="Calibri"/>
              </a:rPr>
              <a:t>diagnosis).</a:t>
            </a:r>
            <a:r>
              <a:rPr sz="950" spc="-55" dirty="0">
                <a:solidFill>
                  <a:srgbClr val="231F20"/>
                </a:solidFill>
                <a:latin typeface="Calibri"/>
                <a:cs typeface="Calibri"/>
              </a:rPr>
              <a:t> </a:t>
            </a:r>
            <a:r>
              <a:rPr sz="950" spc="10" dirty="0">
                <a:solidFill>
                  <a:srgbClr val="231F20"/>
                </a:solidFill>
                <a:latin typeface="Calibri"/>
                <a:cs typeface="Calibri"/>
              </a:rPr>
              <a:t>Adult</a:t>
            </a:r>
            <a:r>
              <a:rPr sz="950" spc="-60" dirty="0">
                <a:solidFill>
                  <a:srgbClr val="231F20"/>
                </a:solidFill>
                <a:latin typeface="Calibri"/>
                <a:cs typeface="Calibri"/>
              </a:rPr>
              <a:t> </a:t>
            </a:r>
            <a:r>
              <a:rPr sz="950" spc="40" dirty="0">
                <a:solidFill>
                  <a:srgbClr val="231F20"/>
                </a:solidFill>
                <a:latin typeface="Calibri"/>
                <a:cs typeface="Calibri"/>
              </a:rPr>
              <a:t>STS</a:t>
            </a:r>
            <a:r>
              <a:rPr sz="950" spc="-45" dirty="0">
                <a:solidFill>
                  <a:srgbClr val="231F20"/>
                </a:solidFill>
                <a:latin typeface="Calibri"/>
                <a:cs typeface="Calibri"/>
              </a:rPr>
              <a:t> </a:t>
            </a:r>
            <a:r>
              <a:rPr sz="950" spc="-10" dirty="0">
                <a:solidFill>
                  <a:srgbClr val="231F20"/>
                </a:solidFill>
                <a:latin typeface="Calibri"/>
                <a:cs typeface="Calibri"/>
              </a:rPr>
              <a:t>patho- </a:t>
            </a:r>
            <a:r>
              <a:rPr sz="950" spc="-204" dirty="0">
                <a:solidFill>
                  <a:srgbClr val="231F20"/>
                </a:solidFill>
                <a:latin typeface="Calibri"/>
                <a:cs typeface="Calibri"/>
              </a:rPr>
              <a:t> </a:t>
            </a:r>
            <a:r>
              <a:rPr sz="950" spc="-10" dirty="0">
                <a:solidFill>
                  <a:srgbClr val="231F20"/>
                </a:solidFill>
                <a:latin typeface="Calibri"/>
                <a:cs typeface="Calibri"/>
              </a:rPr>
              <a:t>logical </a:t>
            </a:r>
            <a:r>
              <a:rPr sz="950" spc="-30" dirty="0">
                <a:solidFill>
                  <a:srgbClr val="231F20"/>
                </a:solidFill>
                <a:latin typeface="Calibri"/>
                <a:cs typeface="Calibri"/>
              </a:rPr>
              <a:t>subtypes </a:t>
            </a:r>
            <a:r>
              <a:rPr sz="950" spc="-5" dirty="0">
                <a:solidFill>
                  <a:srgbClr val="231F20"/>
                </a:solidFill>
                <a:latin typeface="Calibri"/>
                <a:cs typeface="Calibri"/>
              </a:rPr>
              <a:t>occurring </a:t>
            </a:r>
            <a:r>
              <a:rPr sz="950" spc="25" dirty="0">
                <a:solidFill>
                  <a:srgbClr val="231F20"/>
                </a:solidFill>
                <a:latin typeface="Calibri"/>
                <a:cs typeface="Calibri"/>
              </a:rPr>
              <a:t>in </a:t>
            </a:r>
            <a:r>
              <a:rPr sz="950" spc="-35" dirty="0">
                <a:solidFill>
                  <a:srgbClr val="231F20"/>
                </a:solidFill>
                <a:latin typeface="Calibri"/>
                <a:cs typeface="Calibri"/>
              </a:rPr>
              <a:t>adolescents </a:t>
            </a:r>
            <a:r>
              <a:rPr sz="950" spc="-10" dirty="0">
                <a:solidFill>
                  <a:srgbClr val="231F20"/>
                </a:solidFill>
                <a:latin typeface="Calibri"/>
                <a:cs typeface="Calibri"/>
              </a:rPr>
              <a:t>should </a:t>
            </a:r>
            <a:r>
              <a:rPr sz="950" spc="-50" dirty="0">
                <a:solidFill>
                  <a:srgbClr val="231F20"/>
                </a:solidFill>
                <a:latin typeface="Calibri"/>
                <a:cs typeface="Calibri"/>
              </a:rPr>
              <a:t>be </a:t>
            </a:r>
            <a:r>
              <a:rPr sz="950" spc="-30" dirty="0">
                <a:solidFill>
                  <a:srgbClr val="231F20"/>
                </a:solidFill>
                <a:latin typeface="Calibri"/>
                <a:cs typeface="Calibri"/>
              </a:rPr>
              <a:t>managed </a:t>
            </a:r>
            <a:r>
              <a:rPr sz="950" spc="-40" dirty="0">
                <a:solidFill>
                  <a:srgbClr val="231F20"/>
                </a:solidFill>
                <a:latin typeface="Calibri"/>
                <a:cs typeface="Calibri"/>
              </a:rPr>
              <a:t>the </a:t>
            </a:r>
            <a:r>
              <a:rPr sz="950" spc="-35" dirty="0">
                <a:solidFill>
                  <a:srgbClr val="231F20"/>
                </a:solidFill>
                <a:latin typeface="Calibri"/>
                <a:cs typeface="Calibri"/>
              </a:rPr>
              <a:t> </a:t>
            </a:r>
            <a:r>
              <a:rPr sz="950" spc="-40" dirty="0">
                <a:solidFill>
                  <a:srgbClr val="231F20"/>
                </a:solidFill>
                <a:latin typeface="Calibri"/>
                <a:cs typeface="Calibri"/>
              </a:rPr>
              <a:t>same</a:t>
            </a:r>
            <a:r>
              <a:rPr sz="950" spc="-60" dirty="0">
                <a:solidFill>
                  <a:srgbClr val="231F20"/>
                </a:solidFill>
                <a:latin typeface="Calibri"/>
                <a:cs typeface="Calibri"/>
              </a:rPr>
              <a:t> </a:t>
            </a:r>
            <a:r>
              <a:rPr sz="950" spc="-40" dirty="0">
                <a:solidFill>
                  <a:srgbClr val="231F20"/>
                </a:solidFill>
                <a:latin typeface="Calibri"/>
                <a:cs typeface="Calibri"/>
              </a:rPr>
              <a:t>way</a:t>
            </a:r>
            <a:r>
              <a:rPr sz="950" spc="-50" dirty="0">
                <a:solidFill>
                  <a:srgbClr val="231F20"/>
                </a:solidFill>
                <a:latin typeface="Calibri"/>
                <a:cs typeface="Calibri"/>
              </a:rPr>
              <a:t> </a:t>
            </a:r>
            <a:r>
              <a:rPr sz="950" spc="-40" dirty="0">
                <a:solidFill>
                  <a:srgbClr val="231F20"/>
                </a:solidFill>
                <a:latin typeface="Calibri"/>
                <a:cs typeface="Calibri"/>
              </a:rPr>
              <a:t>as</a:t>
            </a:r>
            <a:r>
              <a:rPr sz="950" spc="-60" dirty="0">
                <a:solidFill>
                  <a:srgbClr val="231F20"/>
                </a:solidFill>
                <a:latin typeface="Calibri"/>
                <a:cs typeface="Calibri"/>
              </a:rPr>
              <a:t> </a:t>
            </a:r>
            <a:r>
              <a:rPr sz="950" spc="25" dirty="0">
                <a:solidFill>
                  <a:srgbClr val="231F20"/>
                </a:solidFill>
                <a:latin typeface="Calibri"/>
                <a:cs typeface="Calibri"/>
              </a:rPr>
              <a:t>in</a:t>
            </a:r>
            <a:r>
              <a:rPr sz="950" spc="-65" dirty="0">
                <a:solidFill>
                  <a:srgbClr val="231F20"/>
                </a:solidFill>
                <a:latin typeface="Calibri"/>
                <a:cs typeface="Calibri"/>
              </a:rPr>
              <a:t> </a:t>
            </a:r>
            <a:r>
              <a:rPr sz="950" spc="-15" dirty="0">
                <a:solidFill>
                  <a:srgbClr val="231F20"/>
                </a:solidFill>
                <a:latin typeface="Calibri"/>
                <a:cs typeface="Calibri"/>
              </a:rPr>
              <a:t>adult</a:t>
            </a:r>
            <a:r>
              <a:rPr sz="950" spc="-55" dirty="0">
                <a:solidFill>
                  <a:srgbClr val="231F20"/>
                </a:solidFill>
                <a:latin typeface="Calibri"/>
                <a:cs typeface="Calibri"/>
              </a:rPr>
              <a:t> </a:t>
            </a:r>
            <a:r>
              <a:rPr sz="950" spc="-25" dirty="0">
                <a:solidFill>
                  <a:srgbClr val="231F20"/>
                </a:solidFill>
                <a:latin typeface="Calibri"/>
                <a:cs typeface="Calibri"/>
              </a:rPr>
              <a:t>patients,</a:t>
            </a:r>
            <a:r>
              <a:rPr sz="950" spc="-60" dirty="0">
                <a:solidFill>
                  <a:srgbClr val="231F20"/>
                </a:solidFill>
                <a:latin typeface="Calibri"/>
                <a:cs typeface="Calibri"/>
              </a:rPr>
              <a:t> </a:t>
            </a:r>
            <a:r>
              <a:rPr sz="950" spc="-10" dirty="0">
                <a:solidFill>
                  <a:srgbClr val="231F20"/>
                </a:solidFill>
                <a:latin typeface="Calibri"/>
                <a:cs typeface="Calibri"/>
              </a:rPr>
              <a:t>though</a:t>
            </a:r>
            <a:r>
              <a:rPr sz="950" spc="-65" dirty="0">
                <a:solidFill>
                  <a:srgbClr val="231F20"/>
                </a:solidFill>
                <a:latin typeface="Calibri"/>
                <a:cs typeface="Calibri"/>
              </a:rPr>
              <a:t> </a:t>
            </a:r>
            <a:r>
              <a:rPr sz="950" spc="-40" dirty="0">
                <a:solidFill>
                  <a:srgbClr val="231F20"/>
                </a:solidFill>
                <a:latin typeface="Calibri"/>
                <a:cs typeface="Calibri"/>
              </a:rPr>
              <a:t>the</a:t>
            </a:r>
            <a:r>
              <a:rPr sz="950" spc="-55" dirty="0">
                <a:solidFill>
                  <a:srgbClr val="231F20"/>
                </a:solidFill>
                <a:latin typeface="Calibri"/>
                <a:cs typeface="Calibri"/>
              </a:rPr>
              <a:t> </a:t>
            </a:r>
            <a:r>
              <a:rPr sz="950" spc="-40" dirty="0">
                <a:solidFill>
                  <a:srgbClr val="231F20"/>
                </a:solidFill>
                <a:latin typeface="Calibri"/>
                <a:cs typeface="Calibri"/>
              </a:rPr>
              <a:t>same</a:t>
            </a:r>
            <a:r>
              <a:rPr sz="950" spc="-60" dirty="0">
                <a:solidFill>
                  <a:srgbClr val="231F20"/>
                </a:solidFill>
                <a:latin typeface="Calibri"/>
                <a:cs typeface="Calibri"/>
              </a:rPr>
              <a:t> </a:t>
            </a:r>
            <a:r>
              <a:rPr sz="950" spc="-25" dirty="0">
                <a:solidFill>
                  <a:srgbClr val="231F20"/>
                </a:solidFill>
                <a:latin typeface="Calibri"/>
                <a:cs typeface="Calibri"/>
              </a:rPr>
              <a:t>histotype</a:t>
            </a:r>
            <a:r>
              <a:rPr sz="950" spc="-60" dirty="0">
                <a:solidFill>
                  <a:srgbClr val="231F20"/>
                </a:solidFill>
                <a:latin typeface="Calibri"/>
                <a:cs typeface="Calibri"/>
              </a:rPr>
              <a:t> </a:t>
            </a:r>
            <a:r>
              <a:rPr sz="950" spc="-5" dirty="0">
                <a:solidFill>
                  <a:srgbClr val="231F20"/>
                </a:solidFill>
                <a:latin typeface="Calibri"/>
                <a:cs typeface="Calibri"/>
              </a:rPr>
              <a:t>might</a:t>
            </a:r>
            <a:r>
              <a:rPr sz="950" spc="-55" dirty="0">
                <a:solidFill>
                  <a:srgbClr val="231F20"/>
                </a:solidFill>
                <a:latin typeface="Calibri"/>
                <a:cs typeface="Calibri"/>
              </a:rPr>
              <a:t> </a:t>
            </a:r>
            <a:r>
              <a:rPr sz="950" spc="10" dirty="0">
                <a:solidFill>
                  <a:srgbClr val="231F20"/>
                </a:solidFill>
                <a:latin typeface="Calibri"/>
                <a:cs typeface="Calibri"/>
              </a:rPr>
              <a:t>dis- </a:t>
            </a:r>
            <a:r>
              <a:rPr sz="950" spc="-204" dirty="0">
                <a:solidFill>
                  <a:srgbClr val="231F20"/>
                </a:solidFill>
                <a:latin typeface="Calibri"/>
                <a:cs typeface="Calibri"/>
              </a:rPr>
              <a:t> </a:t>
            </a:r>
            <a:r>
              <a:rPr sz="950" spc="-15" dirty="0">
                <a:solidFill>
                  <a:srgbClr val="231F20"/>
                </a:solidFill>
                <a:latin typeface="Calibri"/>
                <a:cs typeface="Calibri"/>
              </a:rPr>
              <a:t>play</a:t>
            </a:r>
            <a:r>
              <a:rPr sz="950" spc="-45" dirty="0">
                <a:solidFill>
                  <a:srgbClr val="231F20"/>
                </a:solidFill>
                <a:latin typeface="Calibri"/>
                <a:cs typeface="Calibri"/>
              </a:rPr>
              <a:t> </a:t>
            </a:r>
            <a:r>
              <a:rPr sz="950" dirty="0">
                <a:solidFill>
                  <a:srgbClr val="231F20"/>
                </a:solidFill>
                <a:latin typeface="Calibri"/>
                <a:cs typeface="Calibri"/>
              </a:rPr>
              <a:t>clinical</a:t>
            </a:r>
            <a:r>
              <a:rPr sz="950" spc="-45" dirty="0">
                <a:solidFill>
                  <a:srgbClr val="231F20"/>
                </a:solidFill>
                <a:latin typeface="Calibri"/>
                <a:cs typeface="Calibri"/>
              </a:rPr>
              <a:t> </a:t>
            </a:r>
            <a:r>
              <a:rPr sz="950" spc="-20" dirty="0">
                <a:solidFill>
                  <a:srgbClr val="231F20"/>
                </a:solidFill>
                <a:latin typeface="Calibri"/>
                <a:cs typeface="Calibri"/>
              </a:rPr>
              <a:t>peculiarities</a:t>
            </a:r>
            <a:r>
              <a:rPr sz="950" spc="-45" dirty="0">
                <a:solidFill>
                  <a:srgbClr val="231F20"/>
                </a:solidFill>
                <a:latin typeface="Calibri"/>
                <a:cs typeface="Calibri"/>
              </a:rPr>
              <a:t> </a:t>
            </a:r>
            <a:r>
              <a:rPr sz="950" spc="-30" dirty="0">
                <a:solidFill>
                  <a:srgbClr val="231F20"/>
                </a:solidFill>
                <a:latin typeface="Calibri"/>
                <a:cs typeface="Calibri"/>
              </a:rPr>
              <a:t>when</a:t>
            </a:r>
            <a:r>
              <a:rPr sz="950" spc="-55" dirty="0">
                <a:solidFill>
                  <a:srgbClr val="231F20"/>
                </a:solidFill>
                <a:latin typeface="Calibri"/>
                <a:cs typeface="Calibri"/>
              </a:rPr>
              <a:t> </a:t>
            </a:r>
            <a:r>
              <a:rPr sz="950" spc="-5" dirty="0">
                <a:solidFill>
                  <a:srgbClr val="231F20"/>
                </a:solidFill>
                <a:latin typeface="Calibri"/>
                <a:cs typeface="Calibri"/>
              </a:rPr>
              <a:t>occurring</a:t>
            </a:r>
            <a:r>
              <a:rPr sz="950" spc="-45" dirty="0">
                <a:solidFill>
                  <a:srgbClr val="231F20"/>
                </a:solidFill>
                <a:latin typeface="Calibri"/>
                <a:cs typeface="Calibri"/>
              </a:rPr>
              <a:t> </a:t>
            </a:r>
            <a:r>
              <a:rPr sz="950" spc="-35" dirty="0">
                <a:solidFill>
                  <a:srgbClr val="231F20"/>
                </a:solidFill>
                <a:latin typeface="Calibri"/>
                <a:cs typeface="Calibri"/>
              </a:rPr>
              <a:t>at</a:t>
            </a:r>
            <a:r>
              <a:rPr sz="950" spc="-50" dirty="0">
                <a:solidFill>
                  <a:srgbClr val="231F20"/>
                </a:solidFill>
                <a:latin typeface="Calibri"/>
                <a:cs typeface="Calibri"/>
              </a:rPr>
              <a:t> </a:t>
            </a:r>
            <a:r>
              <a:rPr sz="950" spc="-25" dirty="0">
                <a:solidFill>
                  <a:srgbClr val="231F20"/>
                </a:solidFill>
                <a:latin typeface="Calibri"/>
                <a:cs typeface="Calibri"/>
              </a:rPr>
              <a:t>different</a:t>
            </a:r>
            <a:r>
              <a:rPr sz="950" spc="-45" dirty="0">
                <a:solidFill>
                  <a:srgbClr val="231F20"/>
                </a:solidFill>
                <a:latin typeface="Calibri"/>
                <a:cs typeface="Calibri"/>
              </a:rPr>
              <a:t> ages.</a:t>
            </a:r>
            <a:endParaRPr sz="950">
              <a:latin typeface="Calibri"/>
              <a:cs typeface="Calibri"/>
            </a:endParaRPr>
          </a:p>
        </p:txBody>
      </p:sp>
      <p:sp>
        <p:nvSpPr>
          <p:cNvPr id="6" name="object 6"/>
          <p:cNvSpPr txBox="1"/>
          <p:nvPr/>
        </p:nvSpPr>
        <p:spPr>
          <a:xfrm>
            <a:off x="648005" y="2548077"/>
            <a:ext cx="2073276" cy="179536"/>
          </a:xfrm>
          <a:prstGeom prst="rect">
            <a:avLst/>
          </a:prstGeom>
          <a:solidFill>
            <a:srgbClr val="D2B6CB"/>
          </a:solidFill>
        </p:spPr>
        <p:txBody>
          <a:bodyPr vert="horz" wrap="square" lIns="0" tIns="0" rIns="0" bIns="0" rtlCol="0">
            <a:spAutoFit/>
          </a:bodyPr>
          <a:lstStyle/>
          <a:p>
            <a:pPr marL="93345">
              <a:lnSpc>
                <a:spcPts val="1365"/>
              </a:lnSpc>
            </a:pPr>
            <a:r>
              <a:rPr sz="1200" spc="-10" dirty="0">
                <a:solidFill>
                  <a:srgbClr val="231F20"/>
                </a:solidFill>
                <a:latin typeface="Tahoma"/>
                <a:cs typeface="Tahoma"/>
              </a:rPr>
              <a:t>Incidence</a:t>
            </a:r>
            <a:r>
              <a:rPr sz="1200" spc="-75" dirty="0">
                <a:solidFill>
                  <a:srgbClr val="231F20"/>
                </a:solidFill>
                <a:latin typeface="Tahoma"/>
                <a:cs typeface="Tahoma"/>
              </a:rPr>
              <a:t> </a:t>
            </a:r>
            <a:r>
              <a:rPr sz="1200" spc="10" dirty="0">
                <a:solidFill>
                  <a:srgbClr val="231F20"/>
                </a:solidFill>
                <a:latin typeface="Tahoma"/>
                <a:cs typeface="Tahoma"/>
              </a:rPr>
              <a:t>and</a:t>
            </a:r>
            <a:r>
              <a:rPr sz="1200" spc="-75" dirty="0">
                <a:solidFill>
                  <a:srgbClr val="231F20"/>
                </a:solidFill>
                <a:latin typeface="Tahoma"/>
                <a:cs typeface="Tahoma"/>
              </a:rPr>
              <a:t> </a:t>
            </a:r>
            <a:r>
              <a:rPr sz="1200" spc="20" dirty="0">
                <a:solidFill>
                  <a:srgbClr val="231F20"/>
                </a:solidFill>
                <a:latin typeface="Tahoma"/>
                <a:cs typeface="Tahoma"/>
              </a:rPr>
              <a:t>epidemiology</a:t>
            </a:r>
            <a:endParaRPr sz="1200">
              <a:latin typeface="Tahoma"/>
              <a:cs typeface="Tahoma"/>
            </a:endParaRPr>
          </a:p>
        </p:txBody>
      </p:sp>
      <p:sp>
        <p:nvSpPr>
          <p:cNvPr id="7" name="object 7"/>
          <p:cNvSpPr txBox="1"/>
          <p:nvPr/>
        </p:nvSpPr>
        <p:spPr>
          <a:xfrm>
            <a:off x="3915606" y="605307"/>
            <a:ext cx="3152775" cy="159018"/>
          </a:xfrm>
          <a:prstGeom prst="rect">
            <a:avLst/>
          </a:prstGeom>
        </p:spPr>
        <p:txBody>
          <a:bodyPr vert="horz" wrap="square" lIns="0" tIns="12700" rIns="0" bIns="0" rtlCol="0">
            <a:spAutoFit/>
          </a:bodyPr>
          <a:lstStyle/>
          <a:p>
            <a:pPr marL="12700">
              <a:lnSpc>
                <a:spcPct val="100000"/>
              </a:lnSpc>
              <a:spcBef>
                <a:spcPts val="100"/>
              </a:spcBef>
            </a:pPr>
            <a:r>
              <a:rPr sz="950" spc="-5" dirty="0">
                <a:solidFill>
                  <a:srgbClr val="231F20"/>
                </a:solidFill>
                <a:latin typeface="Calibri"/>
                <a:cs typeface="Calibri"/>
              </a:rPr>
              <a:t>possibly</a:t>
            </a:r>
            <a:r>
              <a:rPr sz="950" spc="250" dirty="0">
                <a:solidFill>
                  <a:srgbClr val="231F20"/>
                </a:solidFill>
                <a:latin typeface="Calibri"/>
                <a:cs typeface="Calibri"/>
              </a:rPr>
              <a:t> </a:t>
            </a:r>
            <a:r>
              <a:rPr sz="950" spc="-10" dirty="0">
                <a:solidFill>
                  <a:srgbClr val="231F20"/>
                </a:solidFill>
                <a:latin typeface="Calibri"/>
                <a:cs typeface="Calibri"/>
              </a:rPr>
              <a:t>by</a:t>
            </a:r>
            <a:r>
              <a:rPr sz="950" spc="250" dirty="0">
                <a:solidFill>
                  <a:srgbClr val="231F20"/>
                </a:solidFill>
                <a:latin typeface="Calibri"/>
                <a:cs typeface="Calibri"/>
              </a:rPr>
              <a:t> </a:t>
            </a:r>
            <a:r>
              <a:rPr sz="950" dirty="0">
                <a:solidFill>
                  <a:srgbClr val="231F20"/>
                </a:solidFill>
                <a:latin typeface="Calibri"/>
                <a:cs typeface="Calibri"/>
              </a:rPr>
              <a:t>using</a:t>
            </a:r>
            <a:r>
              <a:rPr sz="950" spc="250" dirty="0">
                <a:solidFill>
                  <a:srgbClr val="231F20"/>
                </a:solidFill>
                <a:latin typeface="Calibri"/>
                <a:cs typeface="Calibri"/>
              </a:rPr>
              <a:t> </a:t>
            </a:r>
            <a:r>
              <a:rPr sz="950" spc="-50" dirty="0">
                <a:solidFill>
                  <a:srgbClr val="231F20"/>
                </a:solidFill>
                <a:latin typeface="Verdana"/>
                <a:cs typeface="Verdana"/>
              </a:rPr>
              <a:t>≥</a:t>
            </a:r>
            <a:r>
              <a:rPr sz="950" spc="-170" dirty="0">
                <a:solidFill>
                  <a:srgbClr val="231F20"/>
                </a:solidFill>
                <a:latin typeface="Verdana"/>
                <a:cs typeface="Verdana"/>
              </a:rPr>
              <a:t> </a:t>
            </a:r>
            <a:r>
              <a:rPr sz="950" spc="-25" dirty="0">
                <a:solidFill>
                  <a:srgbClr val="231F20"/>
                </a:solidFill>
                <a:latin typeface="Calibri"/>
                <a:cs typeface="Calibri"/>
              </a:rPr>
              <a:t>14–16</a:t>
            </a:r>
            <a:r>
              <a:rPr sz="950" spc="-55" dirty="0">
                <a:solidFill>
                  <a:srgbClr val="231F20"/>
                </a:solidFill>
                <a:latin typeface="Calibri"/>
                <a:cs typeface="Calibri"/>
              </a:rPr>
              <a:t> </a:t>
            </a:r>
            <a:r>
              <a:rPr sz="950" spc="60" dirty="0">
                <a:solidFill>
                  <a:srgbClr val="231F20"/>
                </a:solidFill>
                <a:latin typeface="Calibri"/>
                <a:cs typeface="Calibri"/>
              </a:rPr>
              <a:t>G</a:t>
            </a:r>
            <a:r>
              <a:rPr sz="950" spc="254" dirty="0">
                <a:solidFill>
                  <a:srgbClr val="231F20"/>
                </a:solidFill>
                <a:latin typeface="Calibri"/>
                <a:cs typeface="Calibri"/>
              </a:rPr>
              <a:t> </a:t>
            </a:r>
            <a:r>
              <a:rPr sz="950" spc="-35" dirty="0">
                <a:solidFill>
                  <a:srgbClr val="231F20"/>
                </a:solidFill>
                <a:latin typeface="Calibri"/>
                <a:cs typeface="Calibri"/>
              </a:rPr>
              <a:t>needles.</a:t>
            </a:r>
            <a:r>
              <a:rPr sz="950" spc="245" dirty="0">
                <a:solidFill>
                  <a:srgbClr val="231F20"/>
                </a:solidFill>
                <a:latin typeface="Calibri"/>
                <a:cs typeface="Calibri"/>
              </a:rPr>
              <a:t> </a:t>
            </a:r>
            <a:r>
              <a:rPr sz="950" spc="-10" dirty="0">
                <a:solidFill>
                  <a:srgbClr val="231F20"/>
                </a:solidFill>
                <a:latin typeface="Calibri"/>
                <a:cs typeface="Calibri"/>
              </a:rPr>
              <a:t>However,</a:t>
            </a:r>
            <a:r>
              <a:rPr sz="950" spc="250" dirty="0">
                <a:solidFill>
                  <a:srgbClr val="231F20"/>
                </a:solidFill>
                <a:latin typeface="Calibri"/>
                <a:cs typeface="Calibri"/>
              </a:rPr>
              <a:t> </a:t>
            </a:r>
            <a:r>
              <a:rPr sz="950" spc="-15" dirty="0">
                <a:solidFill>
                  <a:srgbClr val="231F20"/>
                </a:solidFill>
                <a:latin typeface="Calibri"/>
                <a:cs typeface="Calibri"/>
              </a:rPr>
              <a:t>an</a:t>
            </a:r>
            <a:r>
              <a:rPr sz="950" spc="245" dirty="0">
                <a:solidFill>
                  <a:srgbClr val="231F20"/>
                </a:solidFill>
                <a:latin typeface="Calibri"/>
                <a:cs typeface="Calibri"/>
              </a:rPr>
              <a:t> </a:t>
            </a:r>
            <a:r>
              <a:rPr sz="950" spc="-5" dirty="0">
                <a:solidFill>
                  <a:srgbClr val="231F20"/>
                </a:solidFill>
                <a:latin typeface="Calibri"/>
                <a:cs typeface="Calibri"/>
              </a:rPr>
              <a:t>excisional</a:t>
            </a:r>
            <a:endParaRPr sz="950">
              <a:latin typeface="Calibri"/>
              <a:cs typeface="Calibri"/>
            </a:endParaRPr>
          </a:p>
        </p:txBody>
      </p:sp>
      <p:sp>
        <p:nvSpPr>
          <p:cNvPr id="8" name="object 8"/>
          <p:cNvSpPr txBox="1"/>
          <p:nvPr/>
        </p:nvSpPr>
        <p:spPr>
          <a:xfrm>
            <a:off x="5848819" y="320183"/>
            <a:ext cx="1219834" cy="197490"/>
          </a:xfrm>
          <a:prstGeom prst="rect">
            <a:avLst/>
          </a:prstGeom>
        </p:spPr>
        <p:txBody>
          <a:bodyPr vert="horz" wrap="square" lIns="0" tIns="12700" rIns="0" bIns="0" rtlCol="0">
            <a:spAutoFit/>
          </a:bodyPr>
          <a:lstStyle/>
          <a:p>
            <a:pPr marL="12700">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p:txBody>
      </p:sp>
      <p:sp>
        <p:nvSpPr>
          <p:cNvPr id="9" name="object 9"/>
          <p:cNvSpPr/>
          <p:nvPr/>
        </p:nvSpPr>
        <p:spPr>
          <a:xfrm>
            <a:off x="648005"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10" name="object 10"/>
          <p:cNvSpPr txBox="1">
            <a:spLocks noGrp="1"/>
          </p:cNvSpPr>
          <p:nvPr>
            <p:ph sz="half" idx="2"/>
          </p:nvPr>
        </p:nvSpPr>
        <p:spPr>
          <a:xfrm>
            <a:off x="635299" y="2762491"/>
            <a:ext cx="3154679" cy="6983450"/>
          </a:xfrm>
          <a:prstGeom prst="rect">
            <a:avLst/>
          </a:prstGeom>
        </p:spPr>
        <p:txBody>
          <a:bodyPr vert="horz" wrap="square" lIns="0" tIns="8890" rIns="0" bIns="0" rtlCol="0">
            <a:spAutoFit/>
          </a:bodyPr>
          <a:lstStyle/>
          <a:p>
            <a:pPr marL="12700" marR="6350" algn="just">
              <a:lnSpc>
                <a:spcPct val="102699"/>
              </a:lnSpc>
              <a:spcBef>
                <a:spcPts val="70"/>
              </a:spcBef>
            </a:pPr>
            <a:r>
              <a:rPr spc="15" dirty="0"/>
              <a:t>Adult </a:t>
            </a:r>
            <a:r>
              <a:rPr spc="-20" dirty="0"/>
              <a:t>soft tissue </a:t>
            </a:r>
            <a:r>
              <a:rPr spc="-10" dirty="0"/>
              <a:t>and </a:t>
            </a:r>
            <a:r>
              <a:rPr spc="-15" dirty="0"/>
              <a:t>visceral </a:t>
            </a:r>
            <a:r>
              <a:rPr spc="-20" dirty="0"/>
              <a:t>sarcomas </a:t>
            </a:r>
            <a:r>
              <a:rPr spc="10" dirty="0"/>
              <a:t>(excluding </a:t>
            </a:r>
            <a:r>
              <a:rPr spc="65" dirty="0"/>
              <a:t>GIST) </a:t>
            </a:r>
            <a:r>
              <a:rPr spc="-35" dirty="0"/>
              <a:t>are </a:t>
            </a:r>
            <a:r>
              <a:rPr spc="-25" dirty="0"/>
              <a:t>rare </a:t>
            </a:r>
            <a:r>
              <a:rPr spc="-20" dirty="0"/>
              <a:t> </a:t>
            </a:r>
            <a:r>
              <a:rPr spc="-5" dirty="0"/>
              <a:t>tumours,</a:t>
            </a:r>
            <a:r>
              <a:rPr dirty="0"/>
              <a:t> </a:t>
            </a:r>
            <a:r>
              <a:rPr spc="-5" dirty="0"/>
              <a:t>with </a:t>
            </a:r>
            <a:r>
              <a:rPr spc="-15" dirty="0"/>
              <a:t>an</a:t>
            </a:r>
            <a:r>
              <a:rPr spc="-10" dirty="0"/>
              <a:t> </a:t>
            </a:r>
            <a:r>
              <a:rPr spc="-25" dirty="0"/>
              <a:t>estimated</a:t>
            </a:r>
            <a:r>
              <a:rPr spc="-20" dirty="0"/>
              <a:t> </a:t>
            </a:r>
            <a:r>
              <a:rPr spc="-10" dirty="0"/>
              <a:t>incidence</a:t>
            </a:r>
            <a:r>
              <a:rPr spc="-5" dirty="0"/>
              <a:t> </a:t>
            </a:r>
            <a:r>
              <a:rPr spc="-15" dirty="0"/>
              <a:t>averaging</a:t>
            </a:r>
            <a:r>
              <a:rPr spc="-10" dirty="0"/>
              <a:t> </a:t>
            </a:r>
            <a:r>
              <a:rPr spc="-30" dirty="0"/>
              <a:t>4–5/100</a:t>
            </a:r>
            <a:r>
              <a:rPr spc="-25" dirty="0"/>
              <a:t> </a:t>
            </a:r>
            <a:r>
              <a:rPr spc="-40" dirty="0"/>
              <a:t>000/ </a:t>
            </a:r>
            <a:r>
              <a:rPr spc="-35" dirty="0"/>
              <a:t> </a:t>
            </a:r>
            <a:r>
              <a:rPr spc="-30" dirty="0"/>
              <a:t>year</a:t>
            </a:r>
            <a:r>
              <a:rPr spc="-25" dirty="0"/>
              <a:t> </a:t>
            </a:r>
            <a:r>
              <a:rPr spc="25" dirty="0"/>
              <a:t>in </a:t>
            </a:r>
            <a:r>
              <a:rPr dirty="0"/>
              <a:t>Europe </a:t>
            </a:r>
            <a:r>
              <a:rPr spc="20" dirty="0"/>
              <a:t>[</a:t>
            </a:r>
            <a:r>
              <a:rPr spc="20" dirty="0">
                <a:solidFill>
                  <a:srgbClr val="2E3092"/>
                </a:solidFill>
                <a:hlinkClick r:id="rId2" action="ppaction://hlinksldjump"/>
              </a:rPr>
              <a:t>3</a:t>
            </a:r>
            <a:r>
              <a:rPr spc="20" dirty="0"/>
              <a:t>]. </a:t>
            </a:r>
            <a:r>
              <a:rPr spc="25" dirty="0"/>
              <a:t>STSs </a:t>
            </a:r>
            <a:r>
              <a:rPr dirty="0"/>
              <a:t>include </a:t>
            </a:r>
            <a:r>
              <a:rPr spc="-20" dirty="0"/>
              <a:t>over </a:t>
            </a:r>
            <a:r>
              <a:rPr spc="-30" dirty="0"/>
              <a:t>80</a:t>
            </a:r>
            <a:r>
              <a:rPr spc="-25" dirty="0"/>
              <a:t> </a:t>
            </a:r>
            <a:r>
              <a:rPr spc="-15" dirty="0"/>
              <a:t>different </a:t>
            </a:r>
            <a:r>
              <a:rPr dirty="0"/>
              <a:t>histological </a:t>
            </a:r>
            <a:r>
              <a:rPr spc="5" dirty="0"/>
              <a:t> </a:t>
            </a:r>
            <a:r>
              <a:rPr spc="-20" dirty="0"/>
              <a:t>subtypes,</a:t>
            </a:r>
            <a:r>
              <a:rPr spc="-15" dirty="0"/>
              <a:t> </a:t>
            </a:r>
            <a:r>
              <a:rPr spc="-10" dirty="0"/>
              <a:t>and</a:t>
            </a:r>
            <a:r>
              <a:rPr spc="-5" dirty="0"/>
              <a:t> </a:t>
            </a:r>
            <a:r>
              <a:rPr spc="-35" dirty="0"/>
              <a:t>the</a:t>
            </a:r>
            <a:r>
              <a:rPr spc="-30" dirty="0"/>
              <a:t> </a:t>
            </a:r>
            <a:r>
              <a:rPr spc="-15" dirty="0"/>
              <a:t>most</a:t>
            </a:r>
            <a:r>
              <a:rPr spc="-10" dirty="0"/>
              <a:t> </a:t>
            </a:r>
            <a:r>
              <a:rPr spc="-20" dirty="0"/>
              <a:t>frequent,</a:t>
            </a:r>
            <a:r>
              <a:rPr spc="-15" dirty="0"/>
              <a:t> </a:t>
            </a:r>
            <a:r>
              <a:rPr spc="-10" dirty="0"/>
              <a:t>liposarcomas</a:t>
            </a:r>
            <a:r>
              <a:rPr spc="-5" dirty="0"/>
              <a:t> </a:t>
            </a:r>
            <a:r>
              <a:rPr spc="-10" dirty="0"/>
              <a:t>and</a:t>
            </a:r>
            <a:r>
              <a:rPr spc="-5" dirty="0"/>
              <a:t> </a:t>
            </a:r>
            <a:r>
              <a:rPr dirty="0"/>
              <a:t>leiomyo- </a:t>
            </a:r>
            <a:r>
              <a:rPr spc="5" dirty="0"/>
              <a:t> </a:t>
            </a:r>
            <a:r>
              <a:rPr spc="-20" dirty="0"/>
              <a:t>sarcomas </a:t>
            </a:r>
            <a:r>
              <a:rPr spc="35" dirty="0"/>
              <a:t>(LMSs), </a:t>
            </a:r>
            <a:r>
              <a:rPr spc="-30" dirty="0"/>
              <a:t>each have </a:t>
            </a:r>
            <a:r>
              <a:rPr spc="-15" dirty="0"/>
              <a:t>an </a:t>
            </a:r>
            <a:r>
              <a:rPr spc="-10" dirty="0"/>
              <a:t>incidence </a:t>
            </a:r>
            <a:r>
              <a:rPr spc="-25" dirty="0">
                <a:latin typeface="Lucida Sans Unicode"/>
                <a:cs typeface="Lucida Sans Unicode"/>
              </a:rPr>
              <a:t>&lt; </a:t>
            </a:r>
            <a:r>
              <a:rPr spc="-35" dirty="0"/>
              <a:t>1/100 </a:t>
            </a:r>
            <a:r>
              <a:rPr spc="-30" dirty="0"/>
              <a:t>000/year. </a:t>
            </a:r>
            <a:r>
              <a:rPr spc="10" dirty="0"/>
              <a:t>The </a:t>
            </a:r>
            <a:r>
              <a:rPr spc="15" dirty="0"/>
              <a:t> </a:t>
            </a:r>
            <a:r>
              <a:rPr dirty="0"/>
              <a:t>majority</a:t>
            </a:r>
            <a:r>
              <a:rPr spc="114" dirty="0"/>
              <a:t> </a:t>
            </a:r>
            <a:r>
              <a:rPr spc="-15" dirty="0"/>
              <a:t>of</a:t>
            </a:r>
            <a:r>
              <a:rPr spc="130" dirty="0"/>
              <a:t> </a:t>
            </a:r>
            <a:r>
              <a:rPr spc="-15" dirty="0"/>
              <a:t>sarcoma</a:t>
            </a:r>
            <a:r>
              <a:rPr spc="130" dirty="0"/>
              <a:t> </a:t>
            </a:r>
            <a:r>
              <a:rPr spc="-15" dirty="0"/>
              <a:t>histotypes</a:t>
            </a:r>
            <a:r>
              <a:rPr spc="130" dirty="0"/>
              <a:t> </a:t>
            </a:r>
            <a:r>
              <a:rPr spc="-30" dirty="0"/>
              <a:t>therefore</a:t>
            </a:r>
            <a:r>
              <a:rPr spc="155" dirty="0"/>
              <a:t> </a:t>
            </a:r>
            <a:r>
              <a:rPr spc="-30" dirty="0"/>
              <a:t>have</a:t>
            </a:r>
            <a:r>
              <a:rPr spc="150" dirty="0"/>
              <a:t> </a:t>
            </a:r>
            <a:r>
              <a:rPr spc="-15" dirty="0"/>
              <a:t>an</a:t>
            </a:r>
            <a:r>
              <a:rPr spc="130" dirty="0"/>
              <a:t> </a:t>
            </a:r>
            <a:r>
              <a:rPr spc="-10" dirty="0"/>
              <a:t>incidence</a:t>
            </a:r>
          </a:p>
          <a:p>
            <a:pPr marL="12700" algn="just">
              <a:lnSpc>
                <a:spcPct val="100000"/>
              </a:lnSpc>
              <a:spcBef>
                <a:spcPts val="30"/>
              </a:spcBef>
            </a:pPr>
            <a:r>
              <a:rPr spc="-25" dirty="0">
                <a:latin typeface="Lucida Sans Unicode"/>
                <a:cs typeface="Lucida Sans Unicode"/>
              </a:rPr>
              <a:t>&lt;</a:t>
            </a:r>
            <a:r>
              <a:rPr spc="-145" dirty="0">
                <a:latin typeface="Lucida Sans Unicode"/>
                <a:cs typeface="Lucida Sans Unicode"/>
              </a:rPr>
              <a:t> </a:t>
            </a:r>
            <a:r>
              <a:rPr spc="-45" dirty="0"/>
              <a:t>2/</a:t>
            </a:r>
            <a:r>
              <a:rPr spc="-30" dirty="0"/>
              <a:t>1</a:t>
            </a:r>
            <a:r>
              <a:rPr spc="-35" dirty="0"/>
              <a:t> </a:t>
            </a:r>
            <a:r>
              <a:rPr spc="-30" dirty="0"/>
              <a:t>000</a:t>
            </a:r>
            <a:r>
              <a:rPr spc="-35" dirty="0"/>
              <a:t> </a:t>
            </a:r>
            <a:r>
              <a:rPr spc="-40" dirty="0"/>
              <a:t>000</a:t>
            </a:r>
            <a:r>
              <a:rPr spc="-25" dirty="0"/>
              <a:t>/year.</a:t>
            </a:r>
          </a:p>
          <a:p>
            <a:pPr>
              <a:lnSpc>
                <a:spcPct val="100000"/>
              </a:lnSpc>
            </a:pPr>
            <a:endParaRPr sz="900"/>
          </a:p>
          <a:p>
            <a:pPr>
              <a:lnSpc>
                <a:spcPct val="100000"/>
              </a:lnSpc>
              <a:spcBef>
                <a:spcPts val="15"/>
              </a:spcBef>
            </a:pPr>
            <a:endParaRPr sz="900"/>
          </a:p>
          <a:p>
            <a:pPr marL="106045">
              <a:lnSpc>
                <a:spcPct val="100000"/>
              </a:lnSpc>
            </a:pPr>
            <a:r>
              <a:rPr sz="1200" spc="5" dirty="0">
                <a:latin typeface="Tahoma"/>
                <a:cs typeface="Tahoma"/>
              </a:rPr>
              <a:t>Diagnosis</a:t>
            </a:r>
            <a:r>
              <a:rPr sz="1200" spc="-75" dirty="0">
                <a:latin typeface="Tahoma"/>
                <a:cs typeface="Tahoma"/>
              </a:rPr>
              <a:t> </a:t>
            </a:r>
            <a:r>
              <a:rPr sz="1200" spc="10" dirty="0">
                <a:latin typeface="Tahoma"/>
                <a:cs typeface="Tahoma"/>
              </a:rPr>
              <a:t>and</a:t>
            </a:r>
            <a:r>
              <a:rPr sz="1200" spc="-80" dirty="0">
                <a:latin typeface="Tahoma"/>
                <a:cs typeface="Tahoma"/>
              </a:rPr>
              <a:t> </a:t>
            </a:r>
            <a:r>
              <a:rPr sz="1200" spc="5" dirty="0">
                <a:latin typeface="Tahoma"/>
                <a:cs typeface="Tahoma"/>
              </a:rPr>
              <a:t>pathology/molecular</a:t>
            </a:r>
            <a:r>
              <a:rPr sz="1200" spc="-70" dirty="0">
                <a:latin typeface="Tahoma"/>
                <a:cs typeface="Tahoma"/>
              </a:rPr>
              <a:t> </a:t>
            </a:r>
            <a:r>
              <a:rPr sz="1200" spc="25" dirty="0">
                <a:latin typeface="Tahoma"/>
                <a:cs typeface="Tahoma"/>
              </a:rPr>
              <a:t>biology</a:t>
            </a:r>
            <a:endParaRPr sz="1200">
              <a:latin typeface="Tahoma"/>
              <a:cs typeface="Tahoma"/>
            </a:endParaRPr>
          </a:p>
          <a:p>
            <a:pPr marL="12700" marR="5080" algn="just">
              <a:lnSpc>
                <a:spcPct val="102699"/>
              </a:lnSpc>
              <a:spcBef>
                <a:spcPts val="395"/>
              </a:spcBef>
            </a:pPr>
            <a:r>
              <a:rPr spc="20" dirty="0"/>
              <a:t>STSs </a:t>
            </a:r>
            <a:r>
              <a:rPr spc="-45" dirty="0"/>
              <a:t>are </a:t>
            </a:r>
            <a:r>
              <a:rPr spc="-10" dirty="0"/>
              <a:t>ubiquitous </a:t>
            </a:r>
            <a:r>
              <a:rPr spc="15" dirty="0"/>
              <a:t>in </a:t>
            </a:r>
            <a:r>
              <a:rPr spc="-20" dirty="0"/>
              <a:t>their </a:t>
            </a:r>
            <a:r>
              <a:rPr spc="-35" dirty="0"/>
              <a:t>site </a:t>
            </a:r>
            <a:r>
              <a:rPr spc="-15" dirty="0"/>
              <a:t>of </a:t>
            </a:r>
            <a:r>
              <a:rPr spc="5" dirty="0"/>
              <a:t>origin </a:t>
            </a:r>
            <a:r>
              <a:rPr spc="-15" dirty="0"/>
              <a:t>and </a:t>
            </a:r>
            <a:r>
              <a:rPr spc="-45" dirty="0"/>
              <a:t>are </a:t>
            </a:r>
            <a:r>
              <a:rPr spc="-30" dirty="0"/>
              <a:t>often managed </a:t>
            </a:r>
            <a:r>
              <a:rPr spc="-25" dirty="0"/>
              <a:t> </a:t>
            </a:r>
            <a:r>
              <a:rPr spc="-15" dirty="0"/>
              <a:t>with</a:t>
            </a:r>
            <a:r>
              <a:rPr spc="-10" dirty="0"/>
              <a:t> </a:t>
            </a:r>
            <a:r>
              <a:rPr spc="-5" dirty="0"/>
              <a:t>multimodality</a:t>
            </a:r>
            <a:r>
              <a:rPr dirty="0"/>
              <a:t> </a:t>
            </a:r>
            <a:r>
              <a:rPr spc="-35" dirty="0"/>
              <a:t>treatment.</a:t>
            </a:r>
            <a:r>
              <a:rPr spc="-30" dirty="0"/>
              <a:t> </a:t>
            </a:r>
            <a:r>
              <a:rPr spc="60" dirty="0"/>
              <a:t>A </a:t>
            </a:r>
            <a:r>
              <a:rPr spc="-5" dirty="0"/>
              <a:t>multidisciplinary</a:t>
            </a:r>
            <a:r>
              <a:rPr dirty="0"/>
              <a:t> </a:t>
            </a:r>
            <a:r>
              <a:rPr spc="-20" dirty="0"/>
              <a:t>approach</a:t>
            </a:r>
            <a:r>
              <a:rPr spc="-15" dirty="0"/>
              <a:t> </a:t>
            </a:r>
            <a:r>
              <a:rPr spc="-10" dirty="0"/>
              <a:t>is, </a:t>
            </a:r>
            <a:r>
              <a:rPr spc="-5" dirty="0"/>
              <a:t> </a:t>
            </a:r>
            <a:r>
              <a:rPr spc="-35" dirty="0"/>
              <a:t>therefore, </a:t>
            </a:r>
            <a:r>
              <a:rPr spc="-15" dirty="0"/>
              <a:t>mandatory </a:t>
            </a:r>
            <a:r>
              <a:rPr spc="25" dirty="0"/>
              <a:t>in </a:t>
            </a:r>
            <a:r>
              <a:rPr spc="-10" dirty="0"/>
              <a:t>all </a:t>
            </a:r>
            <a:r>
              <a:rPr spc="-45" dirty="0"/>
              <a:t>cases, </a:t>
            </a:r>
            <a:r>
              <a:rPr dirty="0"/>
              <a:t>involving </a:t>
            </a:r>
            <a:r>
              <a:rPr spc="-20" dirty="0"/>
              <a:t>pathologists, </a:t>
            </a:r>
            <a:r>
              <a:rPr spc="-5" dirty="0"/>
              <a:t>radiolog- </a:t>
            </a:r>
            <a:r>
              <a:rPr dirty="0"/>
              <a:t> </a:t>
            </a:r>
            <a:r>
              <a:rPr spc="-25" dirty="0"/>
              <a:t>ists, surgeons, </a:t>
            </a:r>
            <a:r>
              <a:rPr spc="-10" dirty="0"/>
              <a:t>radiation </a:t>
            </a:r>
            <a:r>
              <a:rPr spc="-30" dirty="0"/>
              <a:t>therapists, </a:t>
            </a:r>
            <a:r>
              <a:rPr spc="-15" dirty="0"/>
              <a:t>medical oncologists and paedi- </a:t>
            </a:r>
            <a:r>
              <a:rPr spc="-10" dirty="0"/>
              <a:t> </a:t>
            </a:r>
            <a:r>
              <a:rPr spc="-40" dirty="0"/>
              <a:t>a</a:t>
            </a:r>
            <a:r>
              <a:rPr spc="-50" dirty="0"/>
              <a:t>t</a:t>
            </a:r>
            <a:r>
              <a:rPr spc="30" dirty="0"/>
              <a:t>r</a:t>
            </a:r>
            <a:r>
              <a:rPr dirty="0"/>
              <a:t>i</a:t>
            </a:r>
            <a:r>
              <a:rPr spc="-10" dirty="0"/>
              <a:t>c</a:t>
            </a:r>
            <a:r>
              <a:rPr spc="-15" dirty="0"/>
              <a:t> </a:t>
            </a:r>
            <a:r>
              <a:rPr spc="-25" dirty="0"/>
              <a:t>o</a:t>
            </a:r>
            <a:r>
              <a:rPr dirty="0"/>
              <a:t>n</a:t>
            </a:r>
            <a:r>
              <a:rPr spc="-15" dirty="0"/>
              <a:t>c</a:t>
            </a:r>
            <a:r>
              <a:rPr spc="-25" dirty="0"/>
              <a:t>o</a:t>
            </a:r>
            <a:r>
              <a:rPr spc="15" dirty="0"/>
              <a:t>l</a:t>
            </a:r>
            <a:r>
              <a:rPr spc="-30" dirty="0"/>
              <a:t>o</a:t>
            </a:r>
            <a:r>
              <a:rPr spc="-15" dirty="0"/>
              <a:t>g</a:t>
            </a:r>
            <a:r>
              <a:rPr spc="15" dirty="0"/>
              <a:t>i</a:t>
            </a:r>
            <a:r>
              <a:rPr spc="-40" dirty="0"/>
              <a:t>s</a:t>
            </a:r>
            <a:r>
              <a:rPr spc="-50" dirty="0"/>
              <a:t>t</a:t>
            </a:r>
            <a:r>
              <a:rPr spc="-40" dirty="0"/>
              <a:t>s</a:t>
            </a:r>
            <a:r>
              <a:rPr spc="-10" dirty="0"/>
              <a:t>,</a:t>
            </a:r>
            <a:r>
              <a:rPr spc="-25" dirty="0"/>
              <a:t> </a:t>
            </a:r>
            <a:r>
              <a:rPr spc="-55" dirty="0"/>
              <a:t>a</a:t>
            </a:r>
            <a:r>
              <a:rPr spc="-40" dirty="0"/>
              <a:t>s</a:t>
            </a:r>
            <a:r>
              <a:rPr spc="-20" dirty="0"/>
              <a:t> </a:t>
            </a:r>
            <a:r>
              <a:rPr spc="-40" dirty="0"/>
              <a:t>w</a:t>
            </a:r>
            <a:r>
              <a:rPr spc="-100" dirty="0"/>
              <a:t>e</a:t>
            </a:r>
            <a:r>
              <a:rPr spc="15" dirty="0"/>
              <a:t>ll</a:t>
            </a:r>
            <a:r>
              <a:rPr spc="-30" dirty="0"/>
              <a:t> </a:t>
            </a:r>
            <a:r>
              <a:rPr spc="-40" dirty="0"/>
              <a:t>as</a:t>
            </a:r>
            <a:r>
              <a:rPr spc="-30" dirty="0"/>
              <a:t> </a:t>
            </a:r>
            <a:r>
              <a:rPr spc="10" dirty="0"/>
              <a:t>n</a:t>
            </a:r>
            <a:r>
              <a:rPr spc="-10" dirty="0"/>
              <a:t>ucl</a:t>
            </a:r>
            <a:r>
              <a:rPr spc="-80" dirty="0"/>
              <a:t>e</a:t>
            </a:r>
            <a:r>
              <a:rPr spc="-60" dirty="0"/>
              <a:t>a</a:t>
            </a:r>
            <a:r>
              <a:rPr spc="10" dirty="0"/>
              <a:t>r</a:t>
            </a:r>
            <a:r>
              <a:rPr spc="-20" dirty="0"/>
              <a:t> </a:t>
            </a:r>
            <a:r>
              <a:rPr spc="-35" dirty="0"/>
              <a:t>m</a:t>
            </a:r>
            <a:r>
              <a:rPr spc="-45" dirty="0"/>
              <a:t>e</a:t>
            </a:r>
            <a:r>
              <a:rPr spc="-10" dirty="0"/>
              <a:t>d</a:t>
            </a:r>
            <a:r>
              <a:rPr spc="35" dirty="0"/>
              <a:t>i</a:t>
            </a:r>
            <a:r>
              <a:rPr spc="-30" dirty="0"/>
              <a:t>c</a:t>
            </a:r>
            <a:r>
              <a:rPr spc="35" dirty="0"/>
              <a:t>i</a:t>
            </a:r>
            <a:r>
              <a:rPr spc="-10" dirty="0"/>
              <a:t>n</a:t>
            </a:r>
            <a:r>
              <a:rPr spc="-80" dirty="0"/>
              <a:t>e</a:t>
            </a:r>
            <a:r>
              <a:rPr spc="-15" dirty="0"/>
              <a:t> </a:t>
            </a:r>
            <a:r>
              <a:rPr spc="-55" dirty="0"/>
              <a:t>s</a:t>
            </a:r>
            <a:r>
              <a:rPr spc="5" dirty="0"/>
              <a:t>p</a:t>
            </a:r>
            <a:r>
              <a:rPr spc="-100" dirty="0"/>
              <a:t>e</a:t>
            </a:r>
            <a:r>
              <a:rPr spc="-10" dirty="0"/>
              <a:t>c</a:t>
            </a:r>
            <a:r>
              <a:rPr spc="15" dirty="0"/>
              <a:t>i</a:t>
            </a:r>
            <a:r>
              <a:rPr spc="-55" dirty="0"/>
              <a:t>a</a:t>
            </a:r>
            <a:r>
              <a:rPr spc="25" dirty="0"/>
              <a:t>l</a:t>
            </a:r>
            <a:r>
              <a:rPr spc="5" dirty="0"/>
              <a:t>i</a:t>
            </a:r>
            <a:r>
              <a:rPr spc="-35" dirty="0"/>
              <a:t>s</a:t>
            </a:r>
            <a:r>
              <a:rPr spc="-45" dirty="0"/>
              <a:t>t</a:t>
            </a:r>
            <a:r>
              <a:rPr spc="-40" dirty="0"/>
              <a:t>s</a:t>
            </a:r>
            <a:r>
              <a:rPr spc="-25" dirty="0"/>
              <a:t> </a:t>
            </a:r>
            <a:r>
              <a:rPr spc="-40" dirty="0"/>
              <a:t>a</a:t>
            </a:r>
            <a:r>
              <a:rPr spc="-10" dirty="0"/>
              <a:t>n</a:t>
            </a:r>
            <a:r>
              <a:rPr spc="5" dirty="0"/>
              <a:t>d</a:t>
            </a:r>
            <a:r>
              <a:rPr spc="-20" dirty="0"/>
              <a:t> </a:t>
            </a:r>
            <a:r>
              <a:rPr spc="-25" dirty="0"/>
              <a:t>o</a:t>
            </a:r>
            <a:r>
              <a:rPr spc="10" dirty="0"/>
              <a:t>r</a:t>
            </a:r>
            <a:r>
              <a:rPr spc="-35" dirty="0"/>
              <a:t>g</a:t>
            </a:r>
            <a:r>
              <a:rPr spc="-40" dirty="0"/>
              <a:t>a</a:t>
            </a:r>
            <a:r>
              <a:rPr spc="-10" dirty="0"/>
              <a:t>n</a:t>
            </a:r>
            <a:r>
              <a:rPr spc="45" dirty="0"/>
              <a:t>-  </a:t>
            </a:r>
            <a:r>
              <a:rPr spc="-40" dirty="0"/>
              <a:t>based </a:t>
            </a:r>
            <a:r>
              <a:rPr spc="-25" dirty="0"/>
              <a:t>specialists, </a:t>
            </a:r>
            <a:r>
              <a:rPr spc="-50" dirty="0"/>
              <a:t>as </a:t>
            </a:r>
            <a:r>
              <a:rPr spc="-20" dirty="0"/>
              <a:t>applicable. </a:t>
            </a:r>
            <a:r>
              <a:rPr spc="-30" dirty="0"/>
              <a:t>Management </a:t>
            </a:r>
            <a:r>
              <a:rPr spc="-10" dirty="0"/>
              <a:t>should </a:t>
            </a:r>
            <a:r>
              <a:rPr spc="-50" dirty="0"/>
              <a:t>be </a:t>
            </a:r>
            <a:r>
              <a:rPr spc="-20" dirty="0"/>
              <a:t>carried </a:t>
            </a:r>
            <a:r>
              <a:rPr spc="-10" dirty="0"/>
              <a:t>out </a:t>
            </a:r>
            <a:r>
              <a:rPr spc="-5" dirty="0"/>
              <a:t> </a:t>
            </a:r>
            <a:r>
              <a:rPr spc="25" dirty="0"/>
              <a:t>in </a:t>
            </a:r>
            <a:r>
              <a:rPr spc="-40" dirty="0"/>
              <a:t>reference </a:t>
            </a:r>
            <a:r>
              <a:rPr spc="-35" dirty="0"/>
              <a:t>centres </a:t>
            </a:r>
            <a:r>
              <a:rPr spc="-10" dirty="0"/>
              <a:t>for </a:t>
            </a:r>
            <a:r>
              <a:rPr spc="-30" dirty="0"/>
              <a:t>sarcomas </a:t>
            </a:r>
            <a:r>
              <a:rPr spc="-25" dirty="0"/>
              <a:t>and/or </a:t>
            </a:r>
            <a:r>
              <a:rPr spc="-5" dirty="0"/>
              <a:t>within </a:t>
            </a:r>
            <a:r>
              <a:rPr spc="-40" dirty="0"/>
              <a:t>reference </a:t>
            </a:r>
            <a:r>
              <a:rPr spc="-25" dirty="0"/>
              <a:t>networks </a:t>
            </a:r>
            <a:r>
              <a:rPr spc="-200" dirty="0"/>
              <a:t> </a:t>
            </a:r>
            <a:r>
              <a:rPr spc="-15" dirty="0"/>
              <a:t>sharing </a:t>
            </a:r>
            <a:r>
              <a:rPr dirty="0"/>
              <a:t>multidisciplinary </a:t>
            </a:r>
            <a:r>
              <a:rPr spc="-35" dirty="0"/>
              <a:t>expertise </a:t>
            </a:r>
            <a:r>
              <a:rPr spc="-15" dirty="0"/>
              <a:t>and </a:t>
            </a:r>
            <a:r>
              <a:rPr spc="-25" dirty="0"/>
              <a:t>treating </a:t>
            </a:r>
            <a:r>
              <a:rPr spc="-40" dirty="0"/>
              <a:t>a </a:t>
            </a:r>
            <a:r>
              <a:rPr dirty="0"/>
              <a:t>high </a:t>
            </a:r>
            <a:r>
              <a:rPr spc="-15" dirty="0"/>
              <a:t>number </a:t>
            </a:r>
            <a:r>
              <a:rPr spc="-20" dirty="0"/>
              <a:t>of </a:t>
            </a:r>
            <a:r>
              <a:rPr spc="-15" dirty="0"/>
              <a:t> </a:t>
            </a:r>
            <a:r>
              <a:rPr spc="-30" dirty="0"/>
              <a:t>patients </a:t>
            </a:r>
            <a:r>
              <a:rPr spc="-15" dirty="0"/>
              <a:t>annually. </a:t>
            </a:r>
            <a:r>
              <a:rPr spc="-25" dirty="0"/>
              <a:t>These </a:t>
            </a:r>
            <a:r>
              <a:rPr spc="-40" dirty="0"/>
              <a:t>centres are </a:t>
            </a:r>
            <a:r>
              <a:rPr spc="-10" dirty="0"/>
              <a:t>involved </a:t>
            </a:r>
            <a:r>
              <a:rPr spc="15" dirty="0"/>
              <a:t>in </a:t>
            </a:r>
            <a:r>
              <a:rPr spc="-5" dirty="0"/>
              <a:t>ongoing </a:t>
            </a:r>
            <a:r>
              <a:rPr dirty="0"/>
              <a:t>clinical </a:t>
            </a:r>
            <a:r>
              <a:rPr spc="5" dirty="0"/>
              <a:t> </a:t>
            </a:r>
            <a:r>
              <a:rPr spc="-15" dirty="0"/>
              <a:t>trials,</a:t>
            </a:r>
            <a:r>
              <a:rPr spc="-40" dirty="0"/>
              <a:t> </a:t>
            </a:r>
            <a:r>
              <a:rPr spc="25" dirty="0"/>
              <a:t>in</a:t>
            </a:r>
            <a:r>
              <a:rPr spc="-50" dirty="0"/>
              <a:t> </a:t>
            </a:r>
            <a:r>
              <a:rPr spc="-5" dirty="0"/>
              <a:t>which</a:t>
            </a:r>
            <a:r>
              <a:rPr spc="-50" dirty="0"/>
              <a:t> </a:t>
            </a:r>
            <a:r>
              <a:rPr spc="-40" dirty="0"/>
              <a:t>the</a:t>
            </a:r>
            <a:r>
              <a:rPr spc="-35" dirty="0"/>
              <a:t> </a:t>
            </a:r>
            <a:r>
              <a:rPr spc="-20" dirty="0"/>
              <a:t>enrolment</a:t>
            </a:r>
            <a:r>
              <a:rPr spc="-45" dirty="0"/>
              <a:t> </a:t>
            </a:r>
            <a:r>
              <a:rPr spc="-15" dirty="0"/>
              <a:t>of</a:t>
            </a:r>
            <a:r>
              <a:rPr spc="-45" dirty="0"/>
              <a:t> </a:t>
            </a:r>
            <a:r>
              <a:rPr spc="-25" dirty="0"/>
              <a:t>sarcoma</a:t>
            </a:r>
            <a:r>
              <a:rPr spc="-40" dirty="0"/>
              <a:t> </a:t>
            </a:r>
            <a:r>
              <a:rPr spc="-30" dirty="0"/>
              <a:t>patients</a:t>
            </a:r>
            <a:r>
              <a:rPr spc="-45" dirty="0"/>
              <a:t> </a:t>
            </a:r>
            <a:r>
              <a:rPr dirty="0"/>
              <a:t>is</a:t>
            </a:r>
            <a:r>
              <a:rPr spc="-50" dirty="0"/>
              <a:t> </a:t>
            </a:r>
            <a:r>
              <a:rPr spc="-5" dirty="0"/>
              <a:t>common.</a:t>
            </a:r>
            <a:r>
              <a:rPr spc="-35" dirty="0"/>
              <a:t> </a:t>
            </a:r>
            <a:r>
              <a:rPr spc="20" dirty="0"/>
              <a:t>This </a:t>
            </a:r>
            <a:r>
              <a:rPr spc="-204" dirty="0"/>
              <a:t> </a:t>
            </a:r>
            <a:r>
              <a:rPr spc="-25" dirty="0"/>
              <a:t>centralised </a:t>
            </a:r>
            <a:r>
              <a:rPr spc="-30" dirty="0"/>
              <a:t>referral </a:t>
            </a:r>
            <a:r>
              <a:rPr spc="-10" dirty="0"/>
              <a:t>should </a:t>
            </a:r>
            <a:r>
              <a:rPr spc="-50" dirty="0"/>
              <a:t>be </a:t>
            </a:r>
            <a:r>
              <a:rPr spc="-20" dirty="0"/>
              <a:t>pursued </a:t>
            </a:r>
            <a:r>
              <a:rPr spc="-40" dirty="0"/>
              <a:t>as </a:t>
            </a:r>
            <a:r>
              <a:rPr spc="-30" dirty="0"/>
              <a:t>early </a:t>
            </a:r>
            <a:r>
              <a:rPr spc="-50" dirty="0"/>
              <a:t>as </a:t>
            </a:r>
            <a:r>
              <a:rPr spc="-35" dirty="0"/>
              <a:t>at </a:t>
            </a:r>
            <a:r>
              <a:rPr spc="-40" dirty="0"/>
              <a:t>the </a:t>
            </a:r>
            <a:r>
              <a:rPr spc="-20" dirty="0"/>
              <a:t>time </a:t>
            </a:r>
            <a:r>
              <a:rPr spc="-15" dirty="0"/>
              <a:t>of </a:t>
            </a:r>
            <a:r>
              <a:rPr spc="-40" dirty="0"/>
              <a:t>the </a:t>
            </a:r>
            <a:r>
              <a:rPr spc="-35" dirty="0"/>
              <a:t> </a:t>
            </a:r>
            <a:r>
              <a:rPr dirty="0"/>
              <a:t>clinical </a:t>
            </a:r>
            <a:r>
              <a:rPr spc="-15" dirty="0"/>
              <a:t>diagnosis </a:t>
            </a:r>
            <a:r>
              <a:rPr spc="-20" dirty="0"/>
              <a:t>of </a:t>
            </a:r>
            <a:r>
              <a:rPr spc="-40" dirty="0"/>
              <a:t>a </a:t>
            </a:r>
            <a:r>
              <a:rPr spc="-35" dirty="0"/>
              <a:t>suspected </a:t>
            </a:r>
            <a:r>
              <a:rPr spc="-25" dirty="0"/>
              <a:t>sarcoma. </a:t>
            </a:r>
            <a:r>
              <a:rPr spc="45" dirty="0"/>
              <a:t>In </a:t>
            </a:r>
            <a:r>
              <a:rPr spc="-20" dirty="0"/>
              <a:t>practice, </a:t>
            </a:r>
            <a:r>
              <a:rPr spc="-30" dirty="0"/>
              <a:t>referral </a:t>
            </a:r>
            <a:r>
              <a:rPr spc="-15" dirty="0"/>
              <a:t>of </a:t>
            </a:r>
            <a:r>
              <a:rPr spc="-10" dirty="0"/>
              <a:t>all </a:t>
            </a:r>
            <a:r>
              <a:rPr spc="-200" dirty="0"/>
              <a:t> </a:t>
            </a:r>
            <a:r>
              <a:rPr spc="-30" dirty="0"/>
              <a:t>patients</a:t>
            </a:r>
            <a:r>
              <a:rPr spc="-25" dirty="0"/>
              <a:t> </a:t>
            </a:r>
            <a:r>
              <a:rPr spc="-10" dirty="0"/>
              <a:t>with </a:t>
            </a:r>
            <a:r>
              <a:rPr spc="-40" dirty="0"/>
              <a:t>a</a:t>
            </a:r>
            <a:r>
              <a:rPr spc="-35" dirty="0"/>
              <a:t> </a:t>
            </a:r>
            <a:r>
              <a:rPr spc="-20" dirty="0"/>
              <a:t>lesion</a:t>
            </a:r>
            <a:r>
              <a:rPr spc="-15" dirty="0"/>
              <a:t> </a:t>
            </a:r>
            <a:r>
              <a:rPr spc="-5" dirty="0"/>
              <a:t>likely </a:t>
            </a:r>
            <a:r>
              <a:rPr spc="-15" dirty="0"/>
              <a:t>to </a:t>
            </a:r>
            <a:r>
              <a:rPr spc="-50" dirty="0"/>
              <a:t>be</a:t>
            </a:r>
            <a:r>
              <a:rPr spc="-45" dirty="0"/>
              <a:t> </a:t>
            </a:r>
            <a:r>
              <a:rPr spc="-40" dirty="0"/>
              <a:t>a</a:t>
            </a:r>
            <a:r>
              <a:rPr spc="-35" dirty="0"/>
              <a:t> </a:t>
            </a:r>
            <a:r>
              <a:rPr spc="-25" dirty="0"/>
              <a:t>sarcoma</a:t>
            </a:r>
            <a:r>
              <a:rPr spc="-20" dirty="0"/>
              <a:t> </a:t>
            </a:r>
            <a:r>
              <a:rPr spc="-10" dirty="0"/>
              <a:t>would </a:t>
            </a:r>
            <a:r>
              <a:rPr spc="-50" dirty="0"/>
              <a:t>be</a:t>
            </a:r>
            <a:r>
              <a:rPr spc="-45" dirty="0"/>
              <a:t> </a:t>
            </a:r>
            <a:r>
              <a:rPr spc="-10" dirty="0"/>
              <a:t>recom- </a:t>
            </a:r>
            <a:r>
              <a:rPr spc="-5" dirty="0"/>
              <a:t> </a:t>
            </a:r>
            <a:r>
              <a:rPr spc="-30" dirty="0"/>
              <a:t>mended.</a:t>
            </a:r>
            <a:r>
              <a:rPr spc="-25" dirty="0"/>
              <a:t> </a:t>
            </a:r>
            <a:r>
              <a:rPr spc="20" dirty="0"/>
              <a:t>This </a:t>
            </a:r>
            <a:r>
              <a:rPr spc="-10" dirty="0"/>
              <a:t>would </a:t>
            </a:r>
            <a:r>
              <a:rPr spc="-30" dirty="0"/>
              <a:t>mean</a:t>
            </a:r>
            <a:r>
              <a:rPr spc="-25" dirty="0"/>
              <a:t> </a:t>
            </a:r>
            <a:r>
              <a:rPr spc="-20" dirty="0"/>
              <a:t>referring </a:t>
            </a:r>
            <a:r>
              <a:rPr spc="-10" dirty="0"/>
              <a:t>all </a:t>
            </a:r>
            <a:r>
              <a:rPr spc="-30" dirty="0"/>
              <a:t>patients</a:t>
            </a:r>
            <a:r>
              <a:rPr spc="-25" dirty="0"/>
              <a:t> </a:t>
            </a:r>
            <a:r>
              <a:rPr spc="-15" dirty="0"/>
              <a:t>with</a:t>
            </a:r>
            <a:r>
              <a:rPr spc="-10" dirty="0"/>
              <a:t> </a:t>
            </a:r>
            <a:r>
              <a:rPr spc="-20" dirty="0"/>
              <a:t>an</a:t>
            </a:r>
            <a:r>
              <a:rPr spc="-15" dirty="0"/>
              <a:t> </a:t>
            </a:r>
            <a:r>
              <a:rPr dirty="0"/>
              <a:t>unex- </a:t>
            </a:r>
            <a:r>
              <a:rPr spc="5" dirty="0"/>
              <a:t> </a:t>
            </a:r>
            <a:r>
              <a:rPr spc="-15" dirty="0"/>
              <a:t>plained </a:t>
            </a:r>
            <a:r>
              <a:rPr spc="-45" dirty="0"/>
              <a:t>deep </a:t>
            </a:r>
            <a:r>
              <a:rPr spc="-35" dirty="0"/>
              <a:t>mass </a:t>
            </a:r>
            <a:r>
              <a:rPr spc="-20" dirty="0"/>
              <a:t>of </a:t>
            </a:r>
            <a:r>
              <a:rPr spc="-25" dirty="0"/>
              <a:t>soft </a:t>
            </a:r>
            <a:r>
              <a:rPr spc="-30" dirty="0"/>
              <a:t>tissues, </a:t>
            </a:r>
            <a:r>
              <a:rPr dirty="0"/>
              <a:t>or </a:t>
            </a:r>
            <a:r>
              <a:rPr spc="-10" dirty="0"/>
              <a:t>with </a:t>
            </a:r>
            <a:r>
              <a:rPr spc="-40" dirty="0"/>
              <a:t>a </a:t>
            </a:r>
            <a:r>
              <a:rPr spc="-15" dirty="0"/>
              <a:t>superficial </a:t>
            </a:r>
            <a:r>
              <a:rPr spc="-20" dirty="0"/>
              <a:t>lesion of </a:t>
            </a:r>
            <a:r>
              <a:rPr spc="-25" dirty="0"/>
              <a:t>soft </a:t>
            </a:r>
            <a:r>
              <a:rPr spc="-200" dirty="0"/>
              <a:t> </a:t>
            </a:r>
            <a:r>
              <a:rPr spc="-30" dirty="0"/>
              <a:t>tissues</a:t>
            </a:r>
            <a:r>
              <a:rPr spc="-20" dirty="0"/>
              <a:t> </a:t>
            </a:r>
            <a:r>
              <a:rPr spc="-10" dirty="0"/>
              <a:t>having</a:t>
            </a:r>
            <a:r>
              <a:rPr spc="-20" dirty="0"/>
              <a:t> </a:t>
            </a:r>
            <a:r>
              <a:rPr spc="-40" dirty="0"/>
              <a:t>a</a:t>
            </a:r>
            <a:r>
              <a:rPr spc="-15" dirty="0"/>
              <a:t> </a:t>
            </a:r>
            <a:r>
              <a:rPr spc="-30" dirty="0"/>
              <a:t>diameter</a:t>
            </a:r>
            <a:r>
              <a:rPr spc="-25" dirty="0"/>
              <a:t> </a:t>
            </a:r>
            <a:r>
              <a:rPr spc="-15" dirty="0"/>
              <a:t>of</a:t>
            </a:r>
            <a:r>
              <a:rPr spc="-25" dirty="0"/>
              <a:t> </a:t>
            </a:r>
            <a:r>
              <a:rPr spc="-25" dirty="0">
                <a:latin typeface="Lucida Sans Unicode"/>
                <a:cs typeface="Lucida Sans Unicode"/>
              </a:rPr>
              <a:t>&gt;</a:t>
            </a:r>
            <a:r>
              <a:rPr spc="-140" dirty="0">
                <a:latin typeface="Lucida Sans Unicode"/>
                <a:cs typeface="Lucida Sans Unicode"/>
              </a:rPr>
              <a:t> </a:t>
            </a:r>
            <a:r>
              <a:rPr spc="-30" dirty="0"/>
              <a:t>5</a:t>
            </a:r>
            <a:r>
              <a:rPr spc="-65" dirty="0"/>
              <a:t> </a:t>
            </a:r>
            <a:r>
              <a:rPr spc="-5" dirty="0"/>
              <a:t>cm.</a:t>
            </a:r>
            <a:r>
              <a:rPr spc="-20" dirty="0"/>
              <a:t> </a:t>
            </a:r>
            <a:r>
              <a:rPr dirty="0"/>
              <a:t>Quality</a:t>
            </a:r>
            <a:r>
              <a:rPr spc="-25" dirty="0"/>
              <a:t> </a:t>
            </a:r>
            <a:r>
              <a:rPr spc="-15" dirty="0"/>
              <a:t>criteria </a:t>
            </a:r>
            <a:r>
              <a:rPr spc="-45" dirty="0"/>
              <a:t>are</a:t>
            </a:r>
            <a:r>
              <a:rPr spc="-20" dirty="0"/>
              <a:t> </a:t>
            </a:r>
            <a:r>
              <a:rPr spc="-45" dirty="0"/>
              <a:t>needed</a:t>
            </a:r>
            <a:r>
              <a:rPr spc="-30" dirty="0"/>
              <a:t> </a:t>
            </a:r>
            <a:r>
              <a:rPr spc="-10" dirty="0"/>
              <a:t>for </a:t>
            </a:r>
            <a:r>
              <a:rPr spc="-200" dirty="0"/>
              <a:t> </a:t>
            </a:r>
            <a:r>
              <a:rPr spc="-25" dirty="0"/>
              <a:t>sarcoma</a:t>
            </a:r>
            <a:r>
              <a:rPr spc="-20" dirty="0"/>
              <a:t> </a:t>
            </a:r>
            <a:r>
              <a:rPr spc="-40" dirty="0"/>
              <a:t>reference</a:t>
            </a:r>
            <a:r>
              <a:rPr spc="-35" dirty="0"/>
              <a:t> </a:t>
            </a:r>
            <a:r>
              <a:rPr spc="-40" dirty="0"/>
              <a:t>centres</a:t>
            </a:r>
            <a:r>
              <a:rPr spc="-35" dirty="0"/>
              <a:t> </a:t>
            </a:r>
            <a:r>
              <a:rPr spc="-20" dirty="0"/>
              <a:t>and, </a:t>
            </a:r>
            <a:r>
              <a:rPr spc="-15" dirty="0"/>
              <a:t>increasingly, </a:t>
            </a:r>
            <a:r>
              <a:rPr spc="-45" dirty="0"/>
              <a:t>reference</a:t>
            </a:r>
            <a:r>
              <a:rPr spc="-40" dirty="0"/>
              <a:t> </a:t>
            </a:r>
            <a:r>
              <a:rPr spc="-25" dirty="0"/>
              <a:t>networks. </a:t>
            </a:r>
            <a:r>
              <a:rPr spc="-20" dirty="0"/>
              <a:t> </a:t>
            </a:r>
            <a:r>
              <a:rPr spc="-25" dirty="0"/>
              <a:t>These</a:t>
            </a:r>
            <a:r>
              <a:rPr spc="-20" dirty="0"/>
              <a:t> </a:t>
            </a:r>
            <a:r>
              <a:rPr spc="-15" dirty="0"/>
              <a:t>criteria</a:t>
            </a:r>
            <a:r>
              <a:rPr spc="-10" dirty="0"/>
              <a:t> </a:t>
            </a:r>
            <a:r>
              <a:rPr spc="-15" dirty="0"/>
              <a:t>may</a:t>
            </a:r>
            <a:r>
              <a:rPr spc="-10" dirty="0"/>
              <a:t> </a:t>
            </a:r>
            <a:r>
              <a:rPr spc="-15" dirty="0"/>
              <a:t>vary</a:t>
            </a:r>
            <a:r>
              <a:rPr spc="-10" dirty="0"/>
              <a:t> </a:t>
            </a:r>
            <a:r>
              <a:rPr spc="-5" dirty="0"/>
              <a:t>from</a:t>
            </a:r>
            <a:r>
              <a:rPr dirty="0"/>
              <a:t> </a:t>
            </a:r>
            <a:r>
              <a:rPr spc="-10" dirty="0"/>
              <a:t>country</a:t>
            </a:r>
            <a:r>
              <a:rPr spc="-5" dirty="0"/>
              <a:t> </a:t>
            </a:r>
            <a:r>
              <a:rPr spc="-25" dirty="0"/>
              <a:t>to</a:t>
            </a:r>
            <a:r>
              <a:rPr spc="-20" dirty="0"/>
              <a:t> </a:t>
            </a:r>
            <a:r>
              <a:rPr spc="-10" dirty="0"/>
              <a:t>country</a:t>
            </a:r>
            <a:r>
              <a:rPr spc="-5" dirty="0"/>
              <a:t> </a:t>
            </a:r>
            <a:r>
              <a:rPr spc="-15" dirty="0"/>
              <a:t>but,</a:t>
            </a:r>
            <a:r>
              <a:rPr spc="-10" dirty="0"/>
              <a:t> </a:t>
            </a:r>
            <a:r>
              <a:rPr spc="-15" dirty="0"/>
              <a:t>among </a:t>
            </a:r>
            <a:r>
              <a:rPr spc="-10" dirty="0"/>
              <a:t> </a:t>
            </a:r>
            <a:r>
              <a:rPr spc="-30" dirty="0"/>
              <a:t>others,</a:t>
            </a:r>
            <a:r>
              <a:rPr spc="-25" dirty="0"/>
              <a:t> </a:t>
            </a:r>
            <a:r>
              <a:rPr spc="-10" dirty="0"/>
              <a:t>should</a:t>
            </a:r>
            <a:r>
              <a:rPr spc="-5" dirty="0"/>
              <a:t> </a:t>
            </a:r>
            <a:r>
              <a:rPr spc="-50" dirty="0"/>
              <a:t>be</a:t>
            </a:r>
            <a:r>
              <a:rPr spc="-45" dirty="0"/>
              <a:t> based</a:t>
            </a:r>
            <a:r>
              <a:rPr spc="-40" dirty="0"/>
              <a:t> </a:t>
            </a:r>
            <a:r>
              <a:rPr spc="-15" dirty="0"/>
              <a:t>on:</a:t>
            </a:r>
            <a:r>
              <a:rPr spc="180" dirty="0"/>
              <a:t> </a:t>
            </a:r>
            <a:r>
              <a:rPr spc="-5" dirty="0"/>
              <a:t>multidisciplinarity</a:t>
            </a:r>
            <a:r>
              <a:rPr spc="204" dirty="0"/>
              <a:t> </a:t>
            </a:r>
            <a:r>
              <a:rPr spc="-5" dirty="0"/>
              <a:t>(incorporating </a:t>
            </a:r>
            <a:r>
              <a:rPr dirty="0"/>
              <a:t> </a:t>
            </a:r>
            <a:r>
              <a:rPr spc="-20" dirty="0"/>
              <a:t>tools </a:t>
            </a:r>
            <a:r>
              <a:rPr spc="-15" dirty="0"/>
              <a:t>such </a:t>
            </a:r>
            <a:r>
              <a:rPr spc="-40" dirty="0"/>
              <a:t>as </a:t>
            </a:r>
            <a:r>
              <a:rPr spc="-35" dirty="0"/>
              <a:t>weekly </a:t>
            </a:r>
            <a:r>
              <a:rPr spc="-5" dirty="0"/>
              <a:t>tumour </a:t>
            </a:r>
            <a:r>
              <a:rPr spc="-25" dirty="0"/>
              <a:t>boards </a:t>
            </a:r>
            <a:r>
              <a:rPr spc="-15" dirty="0"/>
              <a:t>discussing </a:t>
            </a:r>
            <a:r>
              <a:rPr spc="-40" dirty="0"/>
              <a:t>new </a:t>
            </a:r>
            <a:r>
              <a:rPr spc="-30" dirty="0"/>
              <a:t>cases), </a:t>
            </a:r>
            <a:r>
              <a:rPr spc="-15" dirty="0"/>
              <a:t>volume </a:t>
            </a:r>
            <a:r>
              <a:rPr spc="-10" dirty="0"/>
              <a:t> </a:t>
            </a:r>
            <a:r>
              <a:rPr spc="-15" dirty="0"/>
              <a:t>of</a:t>
            </a:r>
            <a:r>
              <a:rPr spc="-55" dirty="0"/>
              <a:t> </a:t>
            </a:r>
            <a:r>
              <a:rPr spc="-25" dirty="0"/>
              <a:t>patients,</a:t>
            </a:r>
            <a:r>
              <a:rPr spc="-40" dirty="0"/>
              <a:t> </a:t>
            </a:r>
            <a:r>
              <a:rPr spc="-10" dirty="0"/>
              <a:t>availability</a:t>
            </a:r>
            <a:r>
              <a:rPr spc="-40" dirty="0"/>
              <a:t> </a:t>
            </a:r>
            <a:r>
              <a:rPr spc="-20" dirty="0"/>
              <a:t>of</a:t>
            </a:r>
            <a:r>
              <a:rPr spc="-40" dirty="0"/>
              <a:t> </a:t>
            </a:r>
            <a:r>
              <a:rPr spc="-20" dirty="0"/>
              <a:t>facilities</a:t>
            </a:r>
            <a:r>
              <a:rPr spc="-35" dirty="0"/>
              <a:t> </a:t>
            </a:r>
            <a:r>
              <a:rPr spc="-45" dirty="0"/>
              <a:t>needed</a:t>
            </a:r>
            <a:r>
              <a:rPr spc="-50" dirty="0"/>
              <a:t> </a:t>
            </a:r>
            <a:r>
              <a:rPr spc="-15" dirty="0"/>
              <a:t>to</a:t>
            </a:r>
            <a:r>
              <a:rPr spc="-50" dirty="0"/>
              <a:t> </a:t>
            </a:r>
            <a:r>
              <a:rPr spc="-15" dirty="0"/>
              <a:t>properly</a:t>
            </a:r>
            <a:r>
              <a:rPr spc="-50" dirty="0"/>
              <a:t> </a:t>
            </a:r>
            <a:r>
              <a:rPr spc="-10" dirty="0"/>
              <a:t>apply</a:t>
            </a:r>
            <a:r>
              <a:rPr spc="-45" dirty="0"/>
              <a:t> </a:t>
            </a:r>
            <a:r>
              <a:rPr spc="-5" dirty="0"/>
              <a:t>clinical </a:t>
            </a:r>
            <a:r>
              <a:rPr spc="-200" dirty="0"/>
              <a:t> </a:t>
            </a:r>
            <a:r>
              <a:rPr spc="-25" dirty="0"/>
              <a:t>practice</a:t>
            </a:r>
            <a:r>
              <a:rPr spc="-20" dirty="0"/>
              <a:t> guidelines, </a:t>
            </a:r>
            <a:r>
              <a:rPr spc="-15" dirty="0"/>
              <a:t>recording and </a:t>
            </a:r>
            <a:r>
              <a:rPr spc="-5" dirty="0"/>
              <a:t>publication </a:t>
            </a:r>
            <a:r>
              <a:rPr spc="-15" dirty="0"/>
              <a:t>of </a:t>
            </a:r>
            <a:r>
              <a:rPr spc="-25" dirty="0"/>
              <a:t>outcomes </a:t>
            </a:r>
            <a:r>
              <a:rPr spc="-15" dirty="0"/>
              <a:t>and </a:t>
            </a:r>
            <a:r>
              <a:rPr spc="-10" dirty="0"/>
              <a:t> </a:t>
            </a:r>
            <a:r>
              <a:rPr spc="-15" dirty="0"/>
              <a:t>involvement</a:t>
            </a:r>
            <a:r>
              <a:rPr spc="-50" dirty="0"/>
              <a:t> </a:t>
            </a:r>
            <a:r>
              <a:rPr spc="25" dirty="0"/>
              <a:t>in</a:t>
            </a:r>
            <a:r>
              <a:rPr spc="-50" dirty="0"/>
              <a:t> </a:t>
            </a:r>
            <a:r>
              <a:rPr dirty="0"/>
              <a:t>clinical</a:t>
            </a:r>
            <a:r>
              <a:rPr spc="-55" dirty="0"/>
              <a:t> </a:t>
            </a:r>
            <a:r>
              <a:rPr spc="-15" dirty="0"/>
              <a:t>and</a:t>
            </a:r>
            <a:r>
              <a:rPr spc="-50" dirty="0"/>
              <a:t> </a:t>
            </a:r>
            <a:r>
              <a:rPr spc="-20" dirty="0"/>
              <a:t>translational</a:t>
            </a:r>
            <a:r>
              <a:rPr spc="-55" dirty="0"/>
              <a:t> </a:t>
            </a:r>
            <a:r>
              <a:rPr spc="-35" dirty="0"/>
              <a:t>research.</a:t>
            </a:r>
          </a:p>
          <a:p>
            <a:pPr marL="12700" marR="5080" indent="114300">
              <a:lnSpc>
                <a:spcPts val="1170"/>
              </a:lnSpc>
              <a:spcBef>
                <a:spcPts val="25"/>
              </a:spcBef>
            </a:pPr>
            <a:r>
              <a:rPr spc="45" dirty="0"/>
              <a:t>In</a:t>
            </a:r>
            <a:r>
              <a:rPr spc="170" dirty="0"/>
              <a:t> </a:t>
            </a:r>
            <a:r>
              <a:rPr spc="-5" dirty="0"/>
              <a:t>primary</a:t>
            </a:r>
            <a:r>
              <a:rPr spc="185" dirty="0"/>
              <a:t> </a:t>
            </a:r>
            <a:r>
              <a:rPr spc="-25" dirty="0"/>
              <a:t>soft</a:t>
            </a:r>
            <a:r>
              <a:rPr spc="-5" dirty="0"/>
              <a:t> </a:t>
            </a:r>
            <a:r>
              <a:rPr spc="-30" dirty="0"/>
              <a:t>tissue</a:t>
            </a:r>
            <a:r>
              <a:rPr spc="-5" dirty="0"/>
              <a:t> </a:t>
            </a:r>
            <a:r>
              <a:rPr spc="-10" dirty="0"/>
              <a:t>tumours,</a:t>
            </a:r>
            <a:r>
              <a:rPr spc="175" dirty="0"/>
              <a:t> </a:t>
            </a:r>
            <a:r>
              <a:rPr spc="-20" dirty="0"/>
              <a:t>magnetic</a:t>
            </a:r>
            <a:r>
              <a:rPr spc="-15" dirty="0"/>
              <a:t> </a:t>
            </a:r>
            <a:r>
              <a:rPr spc="-35" dirty="0"/>
              <a:t>resonance</a:t>
            </a:r>
            <a:r>
              <a:rPr dirty="0"/>
              <a:t> </a:t>
            </a:r>
            <a:r>
              <a:rPr spc="-5" dirty="0"/>
              <a:t>imaging </a:t>
            </a:r>
            <a:r>
              <a:rPr spc="-200" dirty="0"/>
              <a:t> </a:t>
            </a:r>
            <a:r>
              <a:rPr spc="55" dirty="0"/>
              <a:t>(MRI)</a:t>
            </a:r>
            <a:r>
              <a:rPr spc="10" dirty="0"/>
              <a:t> </a:t>
            </a:r>
            <a:r>
              <a:rPr dirty="0"/>
              <a:t>is</a:t>
            </a:r>
            <a:r>
              <a:rPr spc="10" dirty="0"/>
              <a:t> </a:t>
            </a:r>
            <a:r>
              <a:rPr spc="-40" dirty="0"/>
              <a:t>the</a:t>
            </a:r>
            <a:r>
              <a:rPr spc="10" dirty="0"/>
              <a:t> </a:t>
            </a:r>
            <a:r>
              <a:rPr dirty="0"/>
              <a:t>main</a:t>
            </a:r>
            <a:r>
              <a:rPr spc="10" dirty="0"/>
              <a:t> </a:t>
            </a:r>
            <a:r>
              <a:rPr spc="-5" dirty="0"/>
              <a:t>imaging</a:t>
            </a:r>
            <a:r>
              <a:rPr spc="10" dirty="0"/>
              <a:t> </a:t>
            </a:r>
            <a:r>
              <a:rPr spc="-10" dirty="0"/>
              <a:t>modality</a:t>
            </a:r>
            <a:r>
              <a:rPr spc="15" dirty="0"/>
              <a:t> in</a:t>
            </a:r>
            <a:r>
              <a:rPr spc="10" dirty="0"/>
              <a:t> </a:t>
            </a:r>
            <a:r>
              <a:rPr spc="-40" dirty="0"/>
              <a:t>the</a:t>
            </a:r>
            <a:r>
              <a:rPr spc="20" dirty="0"/>
              <a:t> </a:t>
            </a:r>
            <a:r>
              <a:rPr spc="-25" dirty="0"/>
              <a:t>extremities,</a:t>
            </a:r>
            <a:r>
              <a:rPr spc="20" dirty="0"/>
              <a:t> </a:t>
            </a:r>
            <a:r>
              <a:rPr spc="-20" dirty="0"/>
              <a:t>pelvis</a:t>
            </a:r>
            <a:r>
              <a:rPr spc="20" dirty="0"/>
              <a:t> </a:t>
            </a:r>
            <a:r>
              <a:rPr spc="-15" dirty="0"/>
              <a:t>and</a:t>
            </a:r>
          </a:p>
          <a:p>
            <a:pPr marL="12700" marR="5080">
              <a:lnSpc>
                <a:spcPts val="1170"/>
              </a:lnSpc>
            </a:pPr>
            <a:r>
              <a:rPr dirty="0"/>
              <a:t>trunk.</a:t>
            </a:r>
            <a:r>
              <a:rPr spc="165" dirty="0"/>
              <a:t> </a:t>
            </a:r>
            <a:r>
              <a:rPr spc="-15" dirty="0"/>
              <a:t>Standard</a:t>
            </a:r>
            <a:r>
              <a:rPr spc="170" dirty="0"/>
              <a:t> </a:t>
            </a:r>
            <a:r>
              <a:rPr spc="-15" dirty="0"/>
              <a:t>radiographs</a:t>
            </a:r>
            <a:r>
              <a:rPr spc="175" dirty="0"/>
              <a:t> </a:t>
            </a:r>
            <a:r>
              <a:rPr spc="-15" dirty="0"/>
              <a:t>may</a:t>
            </a:r>
            <a:r>
              <a:rPr spc="175" dirty="0"/>
              <a:t> </a:t>
            </a:r>
            <a:r>
              <a:rPr spc="-50" dirty="0"/>
              <a:t>be</a:t>
            </a:r>
            <a:r>
              <a:rPr spc="10" dirty="0"/>
              <a:t> </a:t>
            </a:r>
            <a:r>
              <a:rPr spc="-20" dirty="0"/>
              <a:t>useful</a:t>
            </a:r>
            <a:r>
              <a:rPr spc="160" dirty="0"/>
              <a:t> </a:t>
            </a:r>
            <a:r>
              <a:rPr spc="-15" dirty="0"/>
              <a:t>to</a:t>
            </a:r>
            <a:r>
              <a:rPr spc="165" dirty="0"/>
              <a:t> </a:t>
            </a:r>
            <a:r>
              <a:rPr spc="-15" dirty="0"/>
              <a:t>rule</a:t>
            </a:r>
            <a:r>
              <a:rPr spc="165" dirty="0"/>
              <a:t> </a:t>
            </a:r>
            <a:r>
              <a:rPr spc="-15" dirty="0"/>
              <a:t>out</a:t>
            </a:r>
            <a:r>
              <a:rPr spc="175" dirty="0"/>
              <a:t> </a:t>
            </a:r>
            <a:r>
              <a:rPr spc="-40" dirty="0"/>
              <a:t>a</a:t>
            </a:r>
            <a:r>
              <a:rPr dirty="0"/>
              <a:t> </a:t>
            </a:r>
            <a:r>
              <a:rPr spc="-25" dirty="0"/>
              <a:t>bone </a:t>
            </a:r>
            <a:r>
              <a:rPr spc="-200" dirty="0"/>
              <a:t> </a:t>
            </a:r>
            <a:r>
              <a:rPr spc="-10" dirty="0"/>
              <a:t>tumour,</a:t>
            </a:r>
            <a:r>
              <a:rPr dirty="0"/>
              <a:t> </a:t>
            </a:r>
            <a:r>
              <a:rPr spc="-25" dirty="0"/>
              <a:t>to</a:t>
            </a:r>
            <a:r>
              <a:rPr spc="-5" dirty="0"/>
              <a:t> </a:t>
            </a:r>
            <a:r>
              <a:rPr spc="-45" dirty="0"/>
              <a:t>detect</a:t>
            </a:r>
            <a:r>
              <a:rPr spc="-5" dirty="0"/>
              <a:t> </a:t>
            </a:r>
            <a:r>
              <a:rPr spc="-25" dirty="0"/>
              <a:t>bone</a:t>
            </a:r>
            <a:r>
              <a:rPr spc="-15" dirty="0"/>
              <a:t> </a:t>
            </a:r>
            <a:r>
              <a:rPr spc="-20" dirty="0"/>
              <a:t>erosion</a:t>
            </a:r>
            <a:r>
              <a:rPr dirty="0"/>
              <a:t> </a:t>
            </a:r>
            <a:r>
              <a:rPr spc="-10" dirty="0"/>
              <a:t>with</a:t>
            </a:r>
            <a:r>
              <a:rPr spc="-15" dirty="0"/>
              <a:t> </a:t>
            </a:r>
            <a:r>
              <a:rPr spc="-40" dirty="0"/>
              <a:t>a</a:t>
            </a:r>
            <a:r>
              <a:rPr dirty="0"/>
              <a:t> risk </a:t>
            </a:r>
            <a:r>
              <a:rPr spc="-20" dirty="0"/>
              <a:t>of</a:t>
            </a:r>
            <a:r>
              <a:rPr spc="-5" dirty="0"/>
              <a:t> </a:t>
            </a:r>
            <a:r>
              <a:rPr spc="-25" dirty="0"/>
              <a:t>fracture</a:t>
            </a:r>
            <a:r>
              <a:rPr dirty="0"/>
              <a:t> </a:t>
            </a:r>
            <a:r>
              <a:rPr spc="-15" dirty="0"/>
              <a:t>and</a:t>
            </a:r>
            <a:r>
              <a:rPr spc="-5" dirty="0"/>
              <a:t> </a:t>
            </a:r>
            <a:r>
              <a:rPr spc="-15" dirty="0"/>
              <a:t>to</a:t>
            </a:r>
            <a:r>
              <a:rPr spc="-5" dirty="0"/>
              <a:t> </a:t>
            </a:r>
            <a:r>
              <a:rPr spc="-30" dirty="0"/>
              <a:t>show</a:t>
            </a:r>
          </a:p>
          <a:p>
            <a:pPr marL="12700" marR="5080">
              <a:lnSpc>
                <a:spcPts val="1170"/>
              </a:lnSpc>
              <a:spcBef>
                <a:spcPts val="5"/>
              </a:spcBef>
            </a:pPr>
            <a:r>
              <a:rPr spc="-15" dirty="0"/>
              <a:t>calcifications.</a:t>
            </a:r>
            <a:r>
              <a:rPr spc="55" dirty="0"/>
              <a:t> </a:t>
            </a:r>
            <a:r>
              <a:rPr spc="-5" dirty="0"/>
              <a:t>Computed</a:t>
            </a:r>
            <a:r>
              <a:rPr spc="40" dirty="0"/>
              <a:t> </a:t>
            </a:r>
            <a:r>
              <a:rPr spc="-15" dirty="0"/>
              <a:t>tomography</a:t>
            </a:r>
            <a:r>
              <a:rPr spc="45" dirty="0"/>
              <a:t> </a:t>
            </a:r>
            <a:r>
              <a:rPr spc="80" dirty="0"/>
              <a:t>(CT)</a:t>
            </a:r>
            <a:r>
              <a:rPr spc="55" dirty="0"/>
              <a:t> </a:t>
            </a:r>
            <a:r>
              <a:rPr spc="-30" dirty="0"/>
              <a:t>has</a:t>
            </a:r>
            <a:r>
              <a:rPr spc="45" dirty="0"/>
              <a:t> </a:t>
            </a:r>
            <a:r>
              <a:rPr spc="-40" dirty="0"/>
              <a:t>a</a:t>
            </a:r>
            <a:r>
              <a:rPr spc="45" dirty="0"/>
              <a:t> </a:t>
            </a:r>
            <a:r>
              <a:rPr spc="-20" dirty="0"/>
              <a:t>role</a:t>
            </a:r>
            <a:r>
              <a:rPr spc="45" dirty="0"/>
              <a:t> </a:t>
            </a:r>
            <a:r>
              <a:rPr spc="25" dirty="0"/>
              <a:t>in</a:t>
            </a:r>
            <a:r>
              <a:rPr spc="45" dirty="0"/>
              <a:t> </a:t>
            </a:r>
            <a:r>
              <a:rPr spc="-15" dirty="0"/>
              <a:t>calcified </a:t>
            </a:r>
            <a:r>
              <a:rPr spc="-200" dirty="0"/>
              <a:t> </a:t>
            </a:r>
            <a:r>
              <a:rPr spc="-25" dirty="0"/>
              <a:t>lesions,</a:t>
            </a:r>
            <a:r>
              <a:rPr spc="150" dirty="0"/>
              <a:t> </a:t>
            </a:r>
            <a:r>
              <a:rPr spc="-25" dirty="0"/>
              <a:t>to</a:t>
            </a:r>
            <a:r>
              <a:rPr spc="150" dirty="0"/>
              <a:t> </a:t>
            </a:r>
            <a:r>
              <a:rPr spc="-15" dirty="0"/>
              <a:t>rule</a:t>
            </a:r>
            <a:r>
              <a:rPr spc="150" dirty="0"/>
              <a:t> </a:t>
            </a:r>
            <a:r>
              <a:rPr spc="-10" dirty="0"/>
              <a:t>out</a:t>
            </a:r>
            <a:r>
              <a:rPr spc="140" dirty="0"/>
              <a:t> </a:t>
            </a:r>
            <a:r>
              <a:rPr spc="-40" dirty="0"/>
              <a:t>a</a:t>
            </a:r>
            <a:r>
              <a:rPr spc="150" dirty="0"/>
              <a:t> </a:t>
            </a:r>
            <a:r>
              <a:rPr spc="-10" dirty="0"/>
              <a:t>myositis</a:t>
            </a:r>
            <a:r>
              <a:rPr spc="145" dirty="0"/>
              <a:t> </a:t>
            </a:r>
            <a:r>
              <a:rPr spc="-20" dirty="0"/>
              <a:t>ossificans,</a:t>
            </a:r>
            <a:r>
              <a:rPr spc="145" dirty="0"/>
              <a:t> </a:t>
            </a:r>
            <a:r>
              <a:rPr spc="-15" dirty="0"/>
              <a:t>and</a:t>
            </a:r>
            <a:r>
              <a:rPr spc="145" dirty="0"/>
              <a:t> </a:t>
            </a:r>
            <a:r>
              <a:rPr spc="25" dirty="0"/>
              <a:t>in</a:t>
            </a:r>
            <a:r>
              <a:rPr spc="140" dirty="0"/>
              <a:t> </a:t>
            </a:r>
            <a:r>
              <a:rPr spc="-25" dirty="0"/>
              <a:t>retroperitoneal</a:t>
            </a:r>
          </a:p>
          <a:p>
            <a:pPr marL="12700" marR="5715">
              <a:lnSpc>
                <a:spcPts val="1170"/>
              </a:lnSpc>
            </a:pPr>
            <a:r>
              <a:rPr spc="-10" dirty="0"/>
              <a:t>tumours,</a:t>
            </a:r>
            <a:r>
              <a:rPr spc="40" dirty="0"/>
              <a:t> </a:t>
            </a:r>
            <a:r>
              <a:rPr spc="-45" dirty="0"/>
              <a:t>where</a:t>
            </a:r>
            <a:r>
              <a:rPr spc="55" dirty="0"/>
              <a:t> </a:t>
            </a:r>
            <a:r>
              <a:rPr spc="-40" dirty="0"/>
              <a:t>the</a:t>
            </a:r>
            <a:r>
              <a:rPr spc="55" dirty="0"/>
              <a:t> </a:t>
            </a:r>
            <a:r>
              <a:rPr spc="-25" dirty="0"/>
              <a:t>performance</a:t>
            </a:r>
            <a:r>
              <a:rPr spc="55" dirty="0"/>
              <a:t> </a:t>
            </a:r>
            <a:r>
              <a:rPr dirty="0"/>
              <a:t>is</a:t>
            </a:r>
            <a:r>
              <a:rPr spc="45" dirty="0"/>
              <a:t> </a:t>
            </a:r>
            <a:r>
              <a:rPr spc="-15" dirty="0"/>
              <a:t>identical</a:t>
            </a:r>
            <a:r>
              <a:rPr spc="50" dirty="0"/>
              <a:t> </a:t>
            </a:r>
            <a:r>
              <a:rPr spc="-25" dirty="0"/>
              <a:t>to</a:t>
            </a:r>
            <a:r>
              <a:rPr spc="60" dirty="0"/>
              <a:t> </a:t>
            </a:r>
            <a:r>
              <a:rPr spc="35" dirty="0"/>
              <a:t>MRI.</a:t>
            </a:r>
            <a:r>
              <a:rPr spc="60" dirty="0"/>
              <a:t> </a:t>
            </a:r>
            <a:r>
              <a:rPr spc="-5" dirty="0"/>
              <a:t>Ultrasound </a:t>
            </a:r>
            <a:r>
              <a:rPr spc="-200" dirty="0"/>
              <a:t> </a:t>
            </a:r>
            <a:r>
              <a:rPr spc="-15" dirty="0"/>
              <a:t>m</a:t>
            </a:r>
            <a:r>
              <a:rPr spc="-30" dirty="0"/>
              <a:t>a</a:t>
            </a:r>
            <a:r>
              <a:rPr spc="-10" dirty="0"/>
              <a:t>y</a:t>
            </a:r>
            <a:r>
              <a:rPr spc="-45" dirty="0"/>
              <a:t> </a:t>
            </a:r>
            <a:r>
              <a:rPr spc="-15" dirty="0"/>
              <a:t>b</a:t>
            </a:r>
            <a:r>
              <a:rPr spc="-80" dirty="0"/>
              <a:t>e</a:t>
            </a:r>
            <a:r>
              <a:rPr spc="-55" dirty="0"/>
              <a:t> </a:t>
            </a:r>
            <a:r>
              <a:rPr spc="-25" dirty="0"/>
              <a:t>t</a:t>
            </a:r>
            <a:r>
              <a:rPr spc="-15" dirty="0"/>
              <a:t>h</a:t>
            </a:r>
            <a:r>
              <a:rPr spc="-80" dirty="0"/>
              <a:t>e</a:t>
            </a:r>
            <a:r>
              <a:rPr spc="-45" dirty="0"/>
              <a:t> </a:t>
            </a:r>
            <a:r>
              <a:rPr spc="5" dirty="0"/>
              <a:t>f</a:t>
            </a:r>
            <a:r>
              <a:rPr spc="-5" dirty="0"/>
              <a:t>i</a:t>
            </a:r>
            <a:r>
              <a:rPr spc="10" dirty="0"/>
              <a:t>r</a:t>
            </a:r>
            <a:r>
              <a:rPr spc="-60" dirty="0"/>
              <a:t>s</a:t>
            </a:r>
            <a:r>
              <a:rPr spc="-25" dirty="0"/>
              <a:t>t</a:t>
            </a:r>
            <a:r>
              <a:rPr spc="-45" dirty="0"/>
              <a:t> </a:t>
            </a:r>
            <a:r>
              <a:rPr spc="-25" dirty="0"/>
              <a:t>e</a:t>
            </a:r>
            <a:r>
              <a:rPr spc="-45" dirty="0"/>
              <a:t>x</a:t>
            </a:r>
            <a:r>
              <a:rPr spc="-55" dirty="0"/>
              <a:t>a</a:t>
            </a:r>
            <a:r>
              <a:rPr spc="20" dirty="0"/>
              <a:t>m</a:t>
            </a:r>
            <a:r>
              <a:rPr spc="-10" dirty="0"/>
              <a:t>,</a:t>
            </a:r>
            <a:r>
              <a:rPr spc="-50" dirty="0"/>
              <a:t> </a:t>
            </a:r>
            <a:r>
              <a:rPr spc="-15" dirty="0"/>
              <a:t>b</a:t>
            </a:r>
            <a:r>
              <a:rPr spc="-10" dirty="0"/>
              <a:t>u</a:t>
            </a:r>
            <a:r>
              <a:rPr spc="-25" dirty="0"/>
              <a:t>t</a:t>
            </a:r>
            <a:r>
              <a:rPr spc="-45" dirty="0"/>
              <a:t> </a:t>
            </a:r>
            <a:r>
              <a:rPr spc="20" dirty="0"/>
              <a:t>i</a:t>
            </a:r>
            <a:r>
              <a:rPr spc="-25" dirty="0"/>
              <a:t>t</a:t>
            </a:r>
            <a:r>
              <a:rPr spc="-45" dirty="0"/>
              <a:t> </a:t>
            </a:r>
            <a:r>
              <a:rPr spc="-55" dirty="0"/>
              <a:t>s</a:t>
            </a:r>
            <a:r>
              <a:rPr spc="5" dirty="0"/>
              <a:t>h</a:t>
            </a:r>
            <a:r>
              <a:rPr spc="-25" dirty="0"/>
              <a:t>o</a:t>
            </a:r>
            <a:r>
              <a:rPr spc="10" dirty="0"/>
              <a:t>u</a:t>
            </a:r>
            <a:r>
              <a:rPr spc="-10" dirty="0"/>
              <a:t>l</a:t>
            </a:r>
            <a:r>
              <a:rPr spc="5" dirty="0"/>
              <a:t>d</a:t>
            </a:r>
            <a:r>
              <a:rPr spc="-45" dirty="0"/>
              <a:t> </a:t>
            </a:r>
            <a:r>
              <a:rPr spc="-50" dirty="0"/>
              <a:t>be</a:t>
            </a:r>
            <a:r>
              <a:rPr spc="-55" dirty="0"/>
              <a:t> </a:t>
            </a:r>
            <a:r>
              <a:rPr spc="-10" dirty="0"/>
              <a:t>f</a:t>
            </a:r>
            <a:r>
              <a:rPr spc="-35" dirty="0"/>
              <a:t>o</a:t>
            </a:r>
            <a:r>
              <a:rPr spc="15" dirty="0"/>
              <a:t>l</a:t>
            </a:r>
            <a:r>
              <a:rPr spc="-10" dirty="0"/>
              <a:t>l</a:t>
            </a:r>
            <a:r>
              <a:rPr spc="-20" dirty="0"/>
              <a:t>o</a:t>
            </a:r>
            <a:r>
              <a:rPr spc="-40" dirty="0"/>
              <a:t>wed</a:t>
            </a:r>
            <a:r>
              <a:rPr spc="-55" dirty="0"/>
              <a:t> </a:t>
            </a:r>
            <a:r>
              <a:rPr spc="-10" dirty="0"/>
              <a:t>by</a:t>
            </a:r>
            <a:r>
              <a:rPr spc="-55" dirty="0"/>
              <a:t> </a:t>
            </a:r>
            <a:r>
              <a:rPr spc="110" dirty="0"/>
              <a:t>CT</a:t>
            </a:r>
            <a:r>
              <a:rPr spc="-55" dirty="0"/>
              <a:t> </a:t>
            </a:r>
            <a:r>
              <a:rPr dirty="0"/>
              <a:t>or</a:t>
            </a:r>
            <a:r>
              <a:rPr spc="-55" dirty="0"/>
              <a:t> </a:t>
            </a:r>
            <a:r>
              <a:rPr spc="70" dirty="0"/>
              <a:t>M</a:t>
            </a:r>
            <a:r>
              <a:rPr spc="25" dirty="0"/>
              <a:t>R</a:t>
            </a:r>
            <a:r>
              <a:rPr spc="30" dirty="0"/>
              <a:t>I.</a:t>
            </a:r>
          </a:p>
          <a:p>
            <a:pPr marL="127000">
              <a:lnSpc>
                <a:spcPts val="1105"/>
              </a:lnSpc>
            </a:pPr>
            <a:r>
              <a:rPr spc="5" dirty="0"/>
              <a:t>Following  </a:t>
            </a:r>
            <a:r>
              <a:rPr spc="30" dirty="0"/>
              <a:t> </a:t>
            </a:r>
            <a:r>
              <a:rPr spc="-10" dirty="0"/>
              <a:t>appropriate</a:t>
            </a:r>
            <a:r>
              <a:rPr spc="470" dirty="0"/>
              <a:t> </a:t>
            </a:r>
            <a:r>
              <a:rPr spc="5" dirty="0"/>
              <a:t>imaging  </a:t>
            </a:r>
            <a:r>
              <a:rPr spc="30" dirty="0"/>
              <a:t> </a:t>
            </a:r>
            <a:r>
              <a:rPr spc="-30" dirty="0"/>
              <a:t>assessment,</a:t>
            </a:r>
            <a:r>
              <a:rPr spc="465" dirty="0"/>
              <a:t> </a:t>
            </a:r>
            <a:r>
              <a:rPr spc="-35" dirty="0"/>
              <a:t>the</a:t>
            </a:r>
            <a:r>
              <a:rPr spc="470" dirty="0"/>
              <a:t> </a:t>
            </a:r>
            <a:r>
              <a:rPr spc="-15" dirty="0"/>
              <a:t>standard</a:t>
            </a:r>
          </a:p>
          <a:p>
            <a:pPr marL="12700">
              <a:lnSpc>
                <a:spcPct val="100000"/>
              </a:lnSpc>
              <a:spcBef>
                <a:spcPts val="35"/>
              </a:spcBef>
            </a:pPr>
            <a:r>
              <a:rPr spc="-10" dirty="0"/>
              <a:t>approach</a:t>
            </a:r>
            <a:r>
              <a:rPr spc="75" dirty="0"/>
              <a:t> </a:t>
            </a:r>
            <a:r>
              <a:rPr spc="-15" dirty="0"/>
              <a:t>to</a:t>
            </a:r>
            <a:r>
              <a:rPr spc="85" dirty="0"/>
              <a:t> </a:t>
            </a:r>
            <a:r>
              <a:rPr spc="-5" dirty="0"/>
              <a:t>diagnosis</a:t>
            </a:r>
            <a:r>
              <a:rPr spc="85" dirty="0"/>
              <a:t> </a:t>
            </a:r>
            <a:r>
              <a:rPr spc="-15" dirty="0"/>
              <a:t>consists</a:t>
            </a:r>
            <a:r>
              <a:rPr spc="85" dirty="0"/>
              <a:t> </a:t>
            </a:r>
            <a:r>
              <a:rPr spc="-15" dirty="0"/>
              <a:t>of</a:t>
            </a:r>
            <a:r>
              <a:rPr spc="90" dirty="0"/>
              <a:t> </a:t>
            </a:r>
            <a:r>
              <a:rPr dirty="0"/>
              <a:t>multiple</a:t>
            </a:r>
            <a:r>
              <a:rPr spc="85" dirty="0"/>
              <a:t> </a:t>
            </a:r>
            <a:r>
              <a:rPr spc="-20" dirty="0"/>
              <a:t>core</a:t>
            </a:r>
            <a:r>
              <a:rPr spc="90" dirty="0"/>
              <a:t> </a:t>
            </a:r>
            <a:r>
              <a:rPr spc="-35" dirty="0"/>
              <a:t>needle</a:t>
            </a:r>
            <a:r>
              <a:rPr spc="90" dirty="0"/>
              <a:t> </a:t>
            </a:r>
            <a:r>
              <a:rPr spc="-15" dirty="0"/>
              <a:t>biopsies,</a:t>
            </a:r>
          </a:p>
          <a:p>
            <a:pPr>
              <a:lnSpc>
                <a:spcPct val="100000"/>
              </a:lnSpc>
            </a:pPr>
            <a:endParaRPr sz="900"/>
          </a:p>
          <a:p>
            <a:pPr>
              <a:lnSpc>
                <a:spcPct val="100000"/>
              </a:lnSpc>
              <a:spcBef>
                <a:spcPts val="35"/>
              </a:spcBef>
            </a:pPr>
            <a:endParaRPr sz="900"/>
          </a:p>
          <a:p>
            <a:pPr marL="12700">
              <a:lnSpc>
                <a:spcPct val="100000"/>
              </a:lnSpc>
            </a:pPr>
            <a:r>
              <a:rPr sz="1000" spc="-60" dirty="0">
                <a:solidFill>
                  <a:srgbClr val="812061"/>
                </a:solidFill>
                <a:latin typeface="Arial MT"/>
                <a:cs typeface="Arial MT"/>
              </a:rPr>
              <a:t>iv52</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95" dirty="0">
                <a:solidFill>
                  <a:srgbClr val="812061"/>
                </a:solidFill>
                <a:latin typeface="Arial MT"/>
                <a:cs typeface="Arial MT"/>
              </a:rPr>
              <a:t>Casali</a:t>
            </a:r>
            <a:r>
              <a:rPr sz="1000" spc="-25" dirty="0">
                <a:solidFill>
                  <a:srgbClr val="812061"/>
                </a:solidFill>
                <a:latin typeface="Arial MT"/>
                <a:cs typeface="Arial MT"/>
              </a:rPr>
              <a:t> </a:t>
            </a:r>
            <a:r>
              <a:rPr sz="1000" spc="-30" dirty="0">
                <a:solidFill>
                  <a:srgbClr val="812061"/>
                </a:solidFill>
                <a:latin typeface="Arial MT"/>
                <a:cs typeface="Arial MT"/>
              </a:rPr>
              <a:t>et </a:t>
            </a:r>
            <a:r>
              <a:rPr sz="1000" spc="-80" dirty="0">
                <a:solidFill>
                  <a:srgbClr val="812061"/>
                </a:solidFill>
                <a:latin typeface="Arial MT"/>
                <a:cs typeface="Arial MT"/>
              </a:rPr>
              <a:t>al.</a:t>
            </a:r>
            <a:endParaRPr sz="1000">
              <a:latin typeface="Arial MT"/>
              <a:cs typeface="Arial MT"/>
            </a:endParaRPr>
          </a:p>
        </p:txBody>
      </p:sp>
      <p:sp>
        <p:nvSpPr>
          <p:cNvPr id="11" name="object 11"/>
          <p:cNvSpPr txBox="1"/>
          <p:nvPr/>
        </p:nvSpPr>
        <p:spPr>
          <a:xfrm>
            <a:off x="3915593" y="751462"/>
            <a:ext cx="3154680" cy="9007209"/>
          </a:xfrm>
          <a:prstGeom prst="rect">
            <a:avLst/>
          </a:prstGeom>
        </p:spPr>
        <p:txBody>
          <a:bodyPr vert="horz" wrap="square" lIns="0" tIns="11430" rIns="0" bIns="0" rtlCol="0">
            <a:spAutoFit/>
          </a:bodyPr>
          <a:lstStyle/>
          <a:p>
            <a:pPr marL="12700" marR="5715" algn="just">
              <a:lnSpc>
                <a:spcPct val="100899"/>
              </a:lnSpc>
              <a:spcBef>
                <a:spcPts val="90"/>
              </a:spcBef>
            </a:pPr>
            <a:r>
              <a:rPr sz="950" spc="-5" dirty="0">
                <a:solidFill>
                  <a:srgbClr val="231F20"/>
                </a:solidFill>
                <a:latin typeface="Calibri"/>
                <a:cs typeface="Calibri"/>
              </a:rPr>
              <a:t>biopsy </a:t>
            </a:r>
            <a:r>
              <a:rPr sz="950" spc="-10" dirty="0">
                <a:solidFill>
                  <a:srgbClr val="231F20"/>
                </a:solidFill>
                <a:latin typeface="Calibri"/>
                <a:cs typeface="Calibri"/>
              </a:rPr>
              <a:t>may </a:t>
            </a:r>
            <a:r>
              <a:rPr sz="950" spc="-50" dirty="0">
                <a:solidFill>
                  <a:srgbClr val="231F20"/>
                </a:solidFill>
                <a:latin typeface="Calibri"/>
                <a:cs typeface="Calibri"/>
              </a:rPr>
              <a:t>be </a:t>
            </a:r>
            <a:r>
              <a:rPr sz="950" spc="-35" dirty="0">
                <a:solidFill>
                  <a:srgbClr val="231F20"/>
                </a:solidFill>
                <a:latin typeface="Calibri"/>
                <a:cs typeface="Calibri"/>
              </a:rPr>
              <a:t>the </a:t>
            </a:r>
            <a:r>
              <a:rPr sz="950" spc="-15" dirty="0">
                <a:solidFill>
                  <a:srgbClr val="231F20"/>
                </a:solidFill>
                <a:latin typeface="Calibri"/>
                <a:cs typeface="Calibri"/>
              </a:rPr>
              <a:t>most </a:t>
            </a:r>
            <a:r>
              <a:rPr sz="950" spc="-5" dirty="0">
                <a:solidFill>
                  <a:srgbClr val="231F20"/>
                </a:solidFill>
                <a:latin typeface="Calibri"/>
                <a:cs typeface="Calibri"/>
              </a:rPr>
              <a:t>practical </a:t>
            </a:r>
            <a:r>
              <a:rPr sz="950" dirty="0">
                <a:solidFill>
                  <a:srgbClr val="231F20"/>
                </a:solidFill>
                <a:latin typeface="Calibri"/>
                <a:cs typeface="Calibri"/>
              </a:rPr>
              <a:t>option </a:t>
            </a:r>
            <a:r>
              <a:rPr sz="950" spc="-5" dirty="0">
                <a:solidFill>
                  <a:srgbClr val="231F20"/>
                </a:solidFill>
                <a:latin typeface="Calibri"/>
                <a:cs typeface="Calibri"/>
              </a:rPr>
              <a:t>for </a:t>
            </a:r>
            <a:r>
              <a:rPr sz="950" spc="-25" dirty="0">
                <a:solidFill>
                  <a:srgbClr val="231F20"/>
                </a:solidFill>
                <a:latin typeface="Lucida Sans Unicode"/>
                <a:cs typeface="Lucida Sans Unicode"/>
              </a:rPr>
              <a:t>&lt; </a:t>
            </a:r>
            <a:r>
              <a:rPr sz="950" spc="-30" dirty="0">
                <a:solidFill>
                  <a:srgbClr val="231F20"/>
                </a:solidFill>
                <a:latin typeface="Calibri"/>
                <a:cs typeface="Calibri"/>
              </a:rPr>
              <a:t>3 </a:t>
            </a:r>
            <a:r>
              <a:rPr sz="950" spc="5" dirty="0">
                <a:solidFill>
                  <a:srgbClr val="231F20"/>
                </a:solidFill>
                <a:latin typeface="Calibri"/>
                <a:cs typeface="Calibri"/>
              </a:rPr>
              <a:t>cm </a:t>
            </a:r>
            <a:r>
              <a:rPr sz="950" spc="-5" dirty="0">
                <a:solidFill>
                  <a:srgbClr val="231F20"/>
                </a:solidFill>
                <a:latin typeface="Calibri"/>
                <a:cs typeface="Calibri"/>
              </a:rPr>
              <a:t>superficial </a:t>
            </a:r>
            <a:r>
              <a:rPr sz="950" dirty="0">
                <a:solidFill>
                  <a:srgbClr val="231F20"/>
                </a:solidFill>
                <a:latin typeface="Calibri"/>
                <a:cs typeface="Calibri"/>
              </a:rPr>
              <a:t> </a:t>
            </a:r>
            <a:r>
              <a:rPr sz="950" spc="-15" dirty="0">
                <a:solidFill>
                  <a:srgbClr val="231F20"/>
                </a:solidFill>
                <a:latin typeface="Calibri"/>
                <a:cs typeface="Calibri"/>
              </a:rPr>
              <a:t>lesions. </a:t>
            </a:r>
            <a:r>
              <a:rPr sz="950" spc="35" dirty="0">
                <a:solidFill>
                  <a:srgbClr val="231F20"/>
                </a:solidFill>
                <a:latin typeface="Calibri"/>
                <a:cs typeface="Calibri"/>
              </a:rPr>
              <a:t>An </a:t>
            </a:r>
            <a:r>
              <a:rPr sz="950" spc="-20" dirty="0">
                <a:solidFill>
                  <a:srgbClr val="231F20"/>
                </a:solidFill>
                <a:latin typeface="Calibri"/>
                <a:cs typeface="Calibri"/>
              </a:rPr>
              <a:t>open </a:t>
            </a:r>
            <a:r>
              <a:rPr sz="950" spc="-5" dirty="0">
                <a:solidFill>
                  <a:srgbClr val="231F20"/>
                </a:solidFill>
                <a:latin typeface="Calibri"/>
                <a:cs typeface="Calibri"/>
              </a:rPr>
              <a:t>biopsy </a:t>
            </a:r>
            <a:r>
              <a:rPr sz="950" spc="-10" dirty="0">
                <a:solidFill>
                  <a:srgbClr val="231F20"/>
                </a:solidFill>
                <a:latin typeface="Calibri"/>
                <a:cs typeface="Calibri"/>
              </a:rPr>
              <a:t>may </a:t>
            </a:r>
            <a:r>
              <a:rPr sz="950" spc="-50" dirty="0">
                <a:solidFill>
                  <a:srgbClr val="231F20"/>
                </a:solidFill>
                <a:latin typeface="Calibri"/>
                <a:cs typeface="Calibri"/>
              </a:rPr>
              <a:t>be </a:t>
            </a:r>
            <a:r>
              <a:rPr sz="950" spc="-20" dirty="0">
                <a:solidFill>
                  <a:srgbClr val="231F20"/>
                </a:solidFill>
                <a:latin typeface="Calibri"/>
                <a:cs typeface="Calibri"/>
              </a:rPr>
              <a:t>another </a:t>
            </a:r>
            <a:r>
              <a:rPr sz="950" dirty="0">
                <a:solidFill>
                  <a:srgbClr val="231F20"/>
                </a:solidFill>
                <a:latin typeface="Calibri"/>
                <a:cs typeface="Calibri"/>
              </a:rPr>
              <a:t>option </a:t>
            </a:r>
            <a:r>
              <a:rPr sz="950" spc="25" dirty="0">
                <a:solidFill>
                  <a:srgbClr val="231F20"/>
                </a:solidFill>
                <a:latin typeface="Calibri"/>
                <a:cs typeface="Calibri"/>
              </a:rPr>
              <a:t>in </a:t>
            </a:r>
            <a:r>
              <a:rPr sz="950" spc="-35" dirty="0">
                <a:solidFill>
                  <a:srgbClr val="231F20"/>
                </a:solidFill>
                <a:latin typeface="Calibri"/>
                <a:cs typeface="Calibri"/>
              </a:rPr>
              <a:t>selected cases, </a:t>
            </a:r>
            <a:r>
              <a:rPr sz="950" spc="-30" dirty="0">
                <a:solidFill>
                  <a:srgbClr val="231F20"/>
                </a:solidFill>
                <a:latin typeface="Calibri"/>
                <a:cs typeface="Calibri"/>
              </a:rPr>
              <a:t> </a:t>
            </a:r>
            <a:r>
              <a:rPr sz="950" spc="-40" dirty="0">
                <a:solidFill>
                  <a:srgbClr val="231F20"/>
                </a:solidFill>
                <a:latin typeface="Calibri"/>
                <a:cs typeface="Calibri"/>
              </a:rPr>
              <a:t>as </a:t>
            </a:r>
            <a:r>
              <a:rPr sz="950" spc="-15" dirty="0">
                <a:solidFill>
                  <a:srgbClr val="231F20"/>
                </a:solidFill>
                <a:latin typeface="Calibri"/>
                <a:cs typeface="Calibri"/>
              </a:rPr>
              <a:t>decided </a:t>
            </a:r>
            <a:r>
              <a:rPr sz="950" spc="5" dirty="0">
                <a:solidFill>
                  <a:srgbClr val="231F20"/>
                </a:solidFill>
                <a:latin typeface="Calibri"/>
                <a:cs typeface="Calibri"/>
              </a:rPr>
              <a:t>within </a:t>
            </a:r>
            <a:r>
              <a:rPr sz="950" spc="-35" dirty="0">
                <a:solidFill>
                  <a:srgbClr val="231F20"/>
                </a:solidFill>
                <a:latin typeface="Calibri"/>
                <a:cs typeface="Calibri"/>
              </a:rPr>
              <a:t>reference </a:t>
            </a:r>
            <a:r>
              <a:rPr sz="950" spc="-30" dirty="0">
                <a:solidFill>
                  <a:srgbClr val="231F20"/>
                </a:solidFill>
                <a:latin typeface="Calibri"/>
                <a:cs typeface="Calibri"/>
              </a:rPr>
              <a:t>centres. </a:t>
            </a:r>
            <a:r>
              <a:rPr sz="950" spc="35" dirty="0">
                <a:solidFill>
                  <a:srgbClr val="231F20"/>
                </a:solidFill>
                <a:latin typeface="Calibri"/>
                <a:cs typeface="Calibri"/>
              </a:rPr>
              <a:t>An </a:t>
            </a:r>
            <a:r>
              <a:rPr sz="950" spc="-10" dirty="0">
                <a:solidFill>
                  <a:srgbClr val="231F20"/>
                </a:solidFill>
                <a:latin typeface="Calibri"/>
                <a:cs typeface="Calibri"/>
              </a:rPr>
              <a:t>immediate evaluation </a:t>
            </a:r>
            <a:r>
              <a:rPr sz="950" spc="-15" dirty="0">
                <a:solidFill>
                  <a:srgbClr val="231F20"/>
                </a:solidFill>
                <a:latin typeface="Calibri"/>
                <a:cs typeface="Calibri"/>
              </a:rPr>
              <a:t>of </a:t>
            </a:r>
            <a:r>
              <a:rPr sz="950" spc="-10" dirty="0">
                <a:solidFill>
                  <a:srgbClr val="231F20"/>
                </a:solidFill>
                <a:latin typeface="Calibri"/>
                <a:cs typeface="Calibri"/>
              </a:rPr>
              <a:t> </a:t>
            </a:r>
            <a:r>
              <a:rPr sz="950" spc="-20" dirty="0">
                <a:solidFill>
                  <a:srgbClr val="231F20"/>
                </a:solidFill>
                <a:latin typeface="Calibri"/>
                <a:cs typeface="Calibri"/>
              </a:rPr>
              <a:t>tissue </a:t>
            </a:r>
            <a:r>
              <a:rPr sz="950" spc="5" dirty="0">
                <a:solidFill>
                  <a:srgbClr val="231F20"/>
                </a:solidFill>
                <a:latin typeface="Calibri"/>
                <a:cs typeface="Calibri"/>
              </a:rPr>
              <a:t>viability </a:t>
            </a:r>
            <a:r>
              <a:rPr sz="950" spc="-10" dirty="0">
                <a:solidFill>
                  <a:srgbClr val="231F20"/>
                </a:solidFill>
                <a:latin typeface="Calibri"/>
                <a:cs typeface="Calibri"/>
              </a:rPr>
              <a:t>may </a:t>
            </a:r>
            <a:r>
              <a:rPr sz="950" spc="-50" dirty="0">
                <a:solidFill>
                  <a:srgbClr val="231F20"/>
                </a:solidFill>
                <a:latin typeface="Calibri"/>
                <a:cs typeface="Calibri"/>
              </a:rPr>
              <a:t>be</a:t>
            </a:r>
            <a:r>
              <a:rPr sz="950" spc="-45" dirty="0">
                <a:solidFill>
                  <a:srgbClr val="231F20"/>
                </a:solidFill>
                <a:latin typeface="Calibri"/>
                <a:cs typeface="Calibri"/>
              </a:rPr>
              <a:t> </a:t>
            </a:r>
            <a:r>
              <a:rPr sz="950" spc="-15" dirty="0">
                <a:solidFill>
                  <a:srgbClr val="231F20"/>
                </a:solidFill>
                <a:latin typeface="Calibri"/>
                <a:cs typeface="Calibri"/>
              </a:rPr>
              <a:t>considered to </a:t>
            </a:r>
            <a:r>
              <a:rPr sz="950" spc="-25" dirty="0">
                <a:solidFill>
                  <a:srgbClr val="231F20"/>
                </a:solidFill>
                <a:latin typeface="Calibri"/>
                <a:cs typeface="Calibri"/>
              </a:rPr>
              <a:t>ensure </a:t>
            </a:r>
            <a:r>
              <a:rPr sz="950" spc="-20" dirty="0">
                <a:solidFill>
                  <a:srgbClr val="231F20"/>
                </a:solidFill>
                <a:latin typeface="Calibri"/>
                <a:cs typeface="Calibri"/>
              </a:rPr>
              <a:t>that </a:t>
            </a:r>
            <a:r>
              <a:rPr sz="950" spc="-35" dirty="0">
                <a:solidFill>
                  <a:srgbClr val="231F20"/>
                </a:solidFill>
                <a:latin typeface="Calibri"/>
                <a:cs typeface="Calibri"/>
              </a:rPr>
              <a:t>the</a:t>
            </a:r>
            <a:r>
              <a:rPr sz="950" spc="-30" dirty="0">
                <a:solidFill>
                  <a:srgbClr val="231F20"/>
                </a:solidFill>
                <a:latin typeface="Calibri"/>
                <a:cs typeface="Calibri"/>
              </a:rPr>
              <a:t> </a:t>
            </a:r>
            <a:r>
              <a:rPr sz="950" spc="-5" dirty="0">
                <a:solidFill>
                  <a:srgbClr val="231F20"/>
                </a:solidFill>
                <a:latin typeface="Calibri"/>
                <a:cs typeface="Calibri"/>
              </a:rPr>
              <a:t>biopsy </a:t>
            </a:r>
            <a:r>
              <a:rPr sz="950" dirty="0">
                <a:solidFill>
                  <a:srgbClr val="231F20"/>
                </a:solidFill>
                <a:latin typeface="Calibri"/>
                <a:cs typeface="Calibri"/>
              </a:rPr>
              <a:t>is </a:t>
            </a:r>
            <a:r>
              <a:rPr sz="950" spc="5" dirty="0">
                <a:solidFill>
                  <a:srgbClr val="231F20"/>
                </a:solidFill>
                <a:latin typeface="Calibri"/>
                <a:cs typeface="Calibri"/>
              </a:rPr>
              <a:t> </a:t>
            </a:r>
            <a:r>
              <a:rPr sz="950" spc="-35" dirty="0">
                <a:solidFill>
                  <a:srgbClr val="231F20"/>
                </a:solidFill>
                <a:latin typeface="Calibri"/>
                <a:cs typeface="Calibri"/>
              </a:rPr>
              <a:t>adequate at the </a:t>
            </a:r>
            <a:r>
              <a:rPr sz="950" spc="-10" dirty="0">
                <a:solidFill>
                  <a:srgbClr val="231F20"/>
                </a:solidFill>
                <a:latin typeface="Calibri"/>
                <a:cs typeface="Calibri"/>
              </a:rPr>
              <a:t>time </a:t>
            </a:r>
            <a:r>
              <a:rPr sz="950" spc="5" dirty="0">
                <a:solidFill>
                  <a:srgbClr val="231F20"/>
                </a:solidFill>
                <a:latin typeface="Calibri"/>
                <a:cs typeface="Calibri"/>
              </a:rPr>
              <a:t>it </a:t>
            </a:r>
            <a:r>
              <a:rPr sz="950" dirty="0">
                <a:solidFill>
                  <a:srgbClr val="231F20"/>
                </a:solidFill>
                <a:latin typeface="Calibri"/>
                <a:cs typeface="Calibri"/>
              </a:rPr>
              <a:t>is </a:t>
            </a:r>
            <a:r>
              <a:rPr sz="950" spc="-10" dirty="0">
                <a:solidFill>
                  <a:srgbClr val="231F20"/>
                </a:solidFill>
                <a:latin typeface="Calibri"/>
                <a:cs typeface="Calibri"/>
              </a:rPr>
              <a:t>carried out. However, </a:t>
            </a:r>
            <a:r>
              <a:rPr sz="950" spc="-40" dirty="0">
                <a:solidFill>
                  <a:srgbClr val="231F20"/>
                </a:solidFill>
                <a:latin typeface="Calibri"/>
                <a:cs typeface="Calibri"/>
              </a:rPr>
              <a:t>a </a:t>
            </a:r>
            <a:r>
              <a:rPr sz="950" spc="-10" dirty="0">
                <a:solidFill>
                  <a:srgbClr val="231F20"/>
                </a:solidFill>
                <a:latin typeface="Calibri"/>
                <a:cs typeface="Calibri"/>
              </a:rPr>
              <a:t>frozen-section </a:t>
            </a:r>
            <a:r>
              <a:rPr sz="950" spc="-5" dirty="0">
                <a:solidFill>
                  <a:srgbClr val="231F20"/>
                </a:solidFill>
                <a:latin typeface="Calibri"/>
                <a:cs typeface="Calibri"/>
              </a:rPr>
              <a:t> </a:t>
            </a:r>
            <a:r>
              <a:rPr sz="950" spc="-15" dirty="0">
                <a:solidFill>
                  <a:srgbClr val="231F20"/>
                </a:solidFill>
                <a:latin typeface="Calibri"/>
                <a:cs typeface="Calibri"/>
              </a:rPr>
              <a:t>technique </a:t>
            </a:r>
            <a:r>
              <a:rPr sz="950" spc="-5" dirty="0">
                <a:solidFill>
                  <a:srgbClr val="231F20"/>
                </a:solidFill>
                <a:latin typeface="Calibri"/>
                <a:cs typeface="Calibri"/>
              </a:rPr>
              <a:t>for </a:t>
            </a:r>
            <a:r>
              <a:rPr sz="950" spc="-10" dirty="0">
                <a:solidFill>
                  <a:srgbClr val="231F20"/>
                </a:solidFill>
                <a:latin typeface="Calibri"/>
                <a:cs typeface="Calibri"/>
              </a:rPr>
              <a:t>immediate </a:t>
            </a:r>
            <a:r>
              <a:rPr sz="950" spc="-5" dirty="0">
                <a:solidFill>
                  <a:srgbClr val="231F20"/>
                </a:solidFill>
                <a:latin typeface="Calibri"/>
                <a:cs typeface="Calibri"/>
              </a:rPr>
              <a:t>diagnosis </a:t>
            </a:r>
            <a:r>
              <a:rPr sz="950" dirty="0">
                <a:solidFill>
                  <a:srgbClr val="231F20"/>
                </a:solidFill>
                <a:latin typeface="Calibri"/>
                <a:cs typeface="Calibri"/>
              </a:rPr>
              <a:t>is </a:t>
            </a:r>
            <a:r>
              <a:rPr sz="950" spc="-5" dirty="0">
                <a:solidFill>
                  <a:srgbClr val="231F20"/>
                </a:solidFill>
                <a:latin typeface="Calibri"/>
                <a:cs typeface="Calibri"/>
              </a:rPr>
              <a:t>not </a:t>
            </a:r>
            <a:r>
              <a:rPr sz="950" spc="-20" dirty="0">
                <a:solidFill>
                  <a:srgbClr val="231F20"/>
                </a:solidFill>
                <a:latin typeface="Calibri"/>
                <a:cs typeface="Calibri"/>
              </a:rPr>
              <a:t>encouraged, </a:t>
            </a:r>
            <a:r>
              <a:rPr sz="950" spc="-35" dirty="0">
                <a:solidFill>
                  <a:srgbClr val="231F20"/>
                </a:solidFill>
                <a:latin typeface="Calibri"/>
                <a:cs typeface="Calibri"/>
              </a:rPr>
              <a:t>because </a:t>
            </a:r>
            <a:r>
              <a:rPr sz="950" spc="5" dirty="0">
                <a:solidFill>
                  <a:srgbClr val="231F20"/>
                </a:solidFill>
                <a:latin typeface="Calibri"/>
                <a:cs typeface="Calibri"/>
              </a:rPr>
              <a:t>it </a:t>
            </a:r>
            <a:r>
              <a:rPr sz="950" spc="10" dirty="0">
                <a:solidFill>
                  <a:srgbClr val="231F20"/>
                </a:solidFill>
                <a:latin typeface="Calibri"/>
                <a:cs typeface="Calibri"/>
              </a:rPr>
              <a:t> </a:t>
            </a:r>
            <a:r>
              <a:rPr sz="950" spc="-30" dirty="0">
                <a:solidFill>
                  <a:srgbClr val="231F20"/>
                </a:solidFill>
                <a:latin typeface="Calibri"/>
                <a:cs typeface="Calibri"/>
              </a:rPr>
              <a:t>does </a:t>
            </a:r>
            <a:r>
              <a:rPr sz="950" spc="-5" dirty="0">
                <a:solidFill>
                  <a:srgbClr val="231F20"/>
                </a:solidFill>
                <a:latin typeface="Calibri"/>
                <a:cs typeface="Calibri"/>
              </a:rPr>
              <a:t>not </a:t>
            </a:r>
            <a:r>
              <a:rPr sz="950" spc="-10" dirty="0">
                <a:solidFill>
                  <a:srgbClr val="231F20"/>
                </a:solidFill>
                <a:latin typeface="Calibri"/>
                <a:cs typeface="Calibri"/>
              </a:rPr>
              <a:t>allow </a:t>
            </a:r>
            <a:r>
              <a:rPr sz="950" spc="-40" dirty="0">
                <a:solidFill>
                  <a:srgbClr val="231F20"/>
                </a:solidFill>
                <a:latin typeface="Calibri"/>
                <a:cs typeface="Calibri"/>
              </a:rPr>
              <a:t>a </a:t>
            </a:r>
            <a:r>
              <a:rPr sz="950" spc="-20" dirty="0">
                <a:solidFill>
                  <a:srgbClr val="231F20"/>
                </a:solidFill>
                <a:latin typeface="Calibri"/>
                <a:cs typeface="Calibri"/>
              </a:rPr>
              <a:t>complete </a:t>
            </a:r>
            <a:r>
              <a:rPr sz="950" spc="-5" dirty="0">
                <a:solidFill>
                  <a:srgbClr val="231F20"/>
                </a:solidFill>
                <a:latin typeface="Calibri"/>
                <a:cs typeface="Calibri"/>
              </a:rPr>
              <a:t>diagnosis, </a:t>
            </a:r>
            <a:r>
              <a:rPr sz="950" dirty="0">
                <a:solidFill>
                  <a:srgbClr val="231F20"/>
                </a:solidFill>
                <a:latin typeface="Calibri"/>
                <a:cs typeface="Calibri"/>
              </a:rPr>
              <a:t>particularly </a:t>
            </a:r>
            <a:r>
              <a:rPr sz="950" spc="-25" dirty="0">
                <a:solidFill>
                  <a:srgbClr val="231F20"/>
                </a:solidFill>
                <a:latin typeface="Calibri"/>
                <a:cs typeface="Calibri"/>
              </a:rPr>
              <a:t>when </a:t>
            </a:r>
            <a:r>
              <a:rPr sz="950" spc="-5" dirty="0">
                <a:solidFill>
                  <a:srgbClr val="231F20"/>
                </a:solidFill>
                <a:latin typeface="Calibri"/>
                <a:cs typeface="Calibri"/>
              </a:rPr>
              <a:t>neoadju- </a:t>
            </a:r>
            <a:r>
              <a:rPr sz="950" dirty="0">
                <a:solidFill>
                  <a:srgbClr val="231F20"/>
                </a:solidFill>
                <a:latin typeface="Calibri"/>
                <a:cs typeface="Calibri"/>
              </a:rPr>
              <a:t> </a:t>
            </a:r>
            <a:r>
              <a:rPr sz="950" spc="-15" dirty="0">
                <a:solidFill>
                  <a:srgbClr val="231F20"/>
                </a:solidFill>
                <a:latin typeface="Calibri"/>
                <a:cs typeface="Calibri"/>
              </a:rPr>
              <a:t>vant </a:t>
            </a:r>
            <a:r>
              <a:rPr sz="950" spc="-10" dirty="0">
                <a:solidFill>
                  <a:srgbClr val="231F20"/>
                </a:solidFill>
                <a:latin typeface="Calibri"/>
                <a:cs typeface="Calibri"/>
              </a:rPr>
              <a:t>(preoperative) </a:t>
            </a:r>
            <a:r>
              <a:rPr sz="950" spc="-25" dirty="0">
                <a:solidFill>
                  <a:srgbClr val="231F20"/>
                </a:solidFill>
                <a:latin typeface="Calibri"/>
                <a:cs typeface="Calibri"/>
              </a:rPr>
              <a:t>treatment </a:t>
            </a:r>
            <a:r>
              <a:rPr sz="950" dirty="0">
                <a:solidFill>
                  <a:srgbClr val="231F20"/>
                </a:solidFill>
                <a:latin typeface="Calibri"/>
                <a:cs typeface="Calibri"/>
              </a:rPr>
              <a:t>is </a:t>
            </a:r>
            <a:r>
              <a:rPr sz="950" spc="-10" dirty="0">
                <a:solidFill>
                  <a:srgbClr val="231F20"/>
                </a:solidFill>
                <a:latin typeface="Calibri"/>
                <a:cs typeface="Calibri"/>
              </a:rPr>
              <a:t>planned. </a:t>
            </a:r>
            <a:r>
              <a:rPr sz="950" spc="5" dirty="0">
                <a:solidFill>
                  <a:srgbClr val="231F20"/>
                </a:solidFill>
                <a:latin typeface="Calibri"/>
                <a:cs typeface="Calibri"/>
              </a:rPr>
              <a:t>Fine </a:t>
            </a:r>
            <a:r>
              <a:rPr sz="950" spc="-35" dirty="0">
                <a:solidFill>
                  <a:srgbClr val="231F20"/>
                </a:solidFill>
                <a:latin typeface="Calibri"/>
                <a:cs typeface="Calibri"/>
              </a:rPr>
              <a:t>needle</a:t>
            </a:r>
            <a:r>
              <a:rPr sz="950" spc="140" dirty="0">
                <a:solidFill>
                  <a:srgbClr val="231F20"/>
                </a:solidFill>
                <a:latin typeface="Calibri"/>
                <a:cs typeface="Calibri"/>
              </a:rPr>
              <a:t> </a:t>
            </a:r>
            <a:r>
              <a:rPr sz="950" spc="-5" dirty="0">
                <a:solidFill>
                  <a:srgbClr val="231F20"/>
                </a:solidFill>
                <a:latin typeface="Calibri"/>
                <a:cs typeface="Calibri"/>
              </a:rPr>
              <a:t>aspiration </a:t>
            </a:r>
            <a:r>
              <a:rPr sz="950" dirty="0">
                <a:solidFill>
                  <a:srgbClr val="231F20"/>
                </a:solidFill>
                <a:latin typeface="Calibri"/>
                <a:cs typeface="Calibri"/>
              </a:rPr>
              <a:t> is </a:t>
            </a:r>
            <a:r>
              <a:rPr sz="950" spc="-25" dirty="0">
                <a:solidFill>
                  <a:srgbClr val="231F20"/>
                </a:solidFill>
                <a:latin typeface="Calibri"/>
                <a:cs typeface="Calibri"/>
              </a:rPr>
              <a:t>used</a:t>
            </a:r>
            <a:r>
              <a:rPr sz="950" spc="-20" dirty="0">
                <a:solidFill>
                  <a:srgbClr val="231F20"/>
                </a:solidFill>
                <a:latin typeface="Calibri"/>
                <a:cs typeface="Calibri"/>
              </a:rPr>
              <a:t> </a:t>
            </a:r>
            <a:r>
              <a:rPr sz="950" spc="5" dirty="0">
                <a:solidFill>
                  <a:srgbClr val="231F20"/>
                </a:solidFill>
                <a:latin typeface="Calibri"/>
                <a:cs typeface="Calibri"/>
              </a:rPr>
              <a:t>only </a:t>
            </a:r>
            <a:r>
              <a:rPr sz="950" spc="25" dirty="0">
                <a:solidFill>
                  <a:srgbClr val="231F20"/>
                </a:solidFill>
                <a:latin typeface="Calibri"/>
                <a:cs typeface="Calibri"/>
              </a:rPr>
              <a:t>in </a:t>
            </a:r>
            <a:r>
              <a:rPr sz="950" spc="-25" dirty="0">
                <a:solidFill>
                  <a:srgbClr val="231F20"/>
                </a:solidFill>
                <a:latin typeface="Calibri"/>
                <a:cs typeface="Calibri"/>
              </a:rPr>
              <a:t>some</a:t>
            </a:r>
            <a:r>
              <a:rPr sz="950" spc="-20" dirty="0">
                <a:solidFill>
                  <a:srgbClr val="231F20"/>
                </a:solidFill>
                <a:latin typeface="Calibri"/>
                <a:cs typeface="Calibri"/>
              </a:rPr>
              <a:t> </a:t>
            </a:r>
            <a:r>
              <a:rPr sz="950" dirty="0">
                <a:solidFill>
                  <a:srgbClr val="231F20"/>
                </a:solidFill>
                <a:latin typeface="Calibri"/>
                <a:cs typeface="Calibri"/>
              </a:rPr>
              <a:t>institutions </a:t>
            </a:r>
            <a:r>
              <a:rPr sz="950" spc="-20" dirty="0">
                <a:solidFill>
                  <a:srgbClr val="231F20"/>
                </a:solidFill>
                <a:latin typeface="Calibri"/>
                <a:cs typeface="Calibri"/>
              </a:rPr>
              <a:t>that</a:t>
            </a:r>
            <a:r>
              <a:rPr sz="950" spc="-15" dirty="0">
                <a:solidFill>
                  <a:srgbClr val="231F20"/>
                </a:solidFill>
                <a:latin typeface="Calibri"/>
                <a:cs typeface="Calibri"/>
              </a:rPr>
              <a:t> </a:t>
            </a:r>
            <a:r>
              <a:rPr sz="950" spc="-30" dirty="0">
                <a:solidFill>
                  <a:srgbClr val="231F20"/>
                </a:solidFill>
                <a:latin typeface="Calibri"/>
                <a:cs typeface="Calibri"/>
              </a:rPr>
              <a:t>have</a:t>
            </a:r>
            <a:r>
              <a:rPr sz="950" spc="-25" dirty="0">
                <a:solidFill>
                  <a:srgbClr val="231F20"/>
                </a:solidFill>
                <a:latin typeface="Calibri"/>
                <a:cs typeface="Calibri"/>
              </a:rPr>
              <a:t> developed</a:t>
            </a:r>
            <a:r>
              <a:rPr sz="950" spc="-20" dirty="0">
                <a:solidFill>
                  <a:srgbClr val="231F20"/>
                </a:solidFill>
                <a:latin typeface="Calibri"/>
                <a:cs typeface="Calibri"/>
              </a:rPr>
              <a:t> </a:t>
            </a:r>
            <a:r>
              <a:rPr sz="950" spc="-10" dirty="0">
                <a:solidFill>
                  <a:srgbClr val="231F20"/>
                </a:solidFill>
                <a:latin typeface="Calibri"/>
                <a:cs typeface="Calibri"/>
              </a:rPr>
              <a:t>specific </a:t>
            </a:r>
            <a:r>
              <a:rPr sz="950" spc="-5" dirty="0">
                <a:solidFill>
                  <a:srgbClr val="231F20"/>
                </a:solidFill>
                <a:latin typeface="Calibri"/>
                <a:cs typeface="Calibri"/>
              </a:rPr>
              <a:t> </a:t>
            </a:r>
            <a:r>
              <a:rPr sz="950" spc="-25" dirty="0">
                <a:solidFill>
                  <a:srgbClr val="231F20"/>
                </a:solidFill>
                <a:latin typeface="Calibri"/>
                <a:cs typeface="Calibri"/>
              </a:rPr>
              <a:t>expertise</a:t>
            </a:r>
            <a:r>
              <a:rPr sz="950" spc="-20" dirty="0">
                <a:solidFill>
                  <a:srgbClr val="231F20"/>
                </a:solidFill>
                <a:latin typeface="Calibri"/>
                <a:cs typeface="Calibri"/>
              </a:rPr>
              <a:t> </a:t>
            </a:r>
            <a:r>
              <a:rPr sz="950" dirty="0">
                <a:solidFill>
                  <a:srgbClr val="231F20"/>
                </a:solidFill>
                <a:latin typeface="Calibri"/>
                <a:cs typeface="Calibri"/>
              </a:rPr>
              <a:t>on </a:t>
            </a:r>
            <a:r>
              <a:rPr sz="950" spc="-5" dirty="0">
                <a:solidFill>
                  <a:srgbClr val="231F20"/>
                </a:solidFill>
                <a:latin typeface="Calibri"/>
                <a:cs typeface="Calibri"/>
              </a:rPr>
              <a:t>this</a:t>
            </a:r>
            <a:r>
              <a:rPr sz="950" dirty="0">
                <a:solidFill>
                  <a:srgbClr val="231F20"/>
                </a:solidFill>
                <a:latin typeface="Calibri"/>
                <a:cs typeface="Calibri"/>
              </a:rPr>
              <a:t> </a:t>
            </a:r>
            <a:r>
              <a:rPr sz="950" spc="-15" dirty="0">
                <a:solidFill>
                  <a:srgbClr val="231F20"/>
                </a:solidFill>
                <a:latin typeface="Calibri"/>
                <a:cs typeface="Calibri"/>
              </a:rPr>
              <a:t>procedure</a:t>
            </a:r>
            <a:r>
              <a:rPr sz="950" spc="-10" dirty="0">
                <a:solidFill>
                  <a:srgbClr val="231F20"/>
                </a:solidFill>
                <a:latin typeface="Calibri"/>
                <a:cs typeface="Calibri"/>
              </a:rPr>
              <a:t> and</a:t>
            </a:r>
            <a:r>
              <a:rPr sz="950" spc="-5" dirty="0">
                <a:solidFill>
                  <a:srgbClr val="231F20"/>
                </a:solidFill>
                <a:latin typeface="Calibri"/>
                <a:cs typeface="Calibri"/>
              </a:rPr>
              <a:t> </a:t>
            </a:r>
            <a:r>
              <a:rPr sz="950" dirty="0">
                <a:solidFill>
                  <a:srgbClr val="231F20"/>
                </a:solidFill>
                <a:latin typeface="Calibri"/>
                <a:cs typeface="Calibri"/>
              </a:rPr>
              <a:t>is </a:t>
            </a:r>
            <a:r>
              <a:rPr sz="950" spc="-5" dirty="0">
                <a:solidFill>
                  <a:srgbClr val="231F20"/>
                </a:solidFill>
                <a:latin typeface="Calibri"/>
                <a:cs typeface="Calibri"/>
              </a:rPr>
              <a:t>not</a:t>
            </a:r>
            <a:r>
              <a:rPr sz="950" dirty="0">
                <a:solidFill>
                  <a:srgbClr val="231F20"/>
                </a:solidFill>
                <a:latin typeface="Calibri"/>
                <a:cs typeface="Calibri"/>
              </a:rPr>
              <a:t> </a:t>
            </a:r>
            <a:r>
              <a:rPr sz="950" spc="-15" dirty="0">
                <a:solidFill>
                  <a:srgbClr val="231F20"/>
                </a:solidFill>
                <a:latin typeface="Calibri"/>
                <a:cs typeface="Calibri"/>
              </a:rPr>
              <a:t>recommended</a:t>
            </a:r>
            <a:r>
              <a:rPr sz="950" spc="-10" dirty="0">
                <a:solidFill>
                  <a:srgbClr val="231F20"/>
                </a:solidFill>
                <a:latin typeface="Calibri"/>
                <a:cs typeface="Calibri"/>
              </a:rPr>
              <a:t> </a:t>
            </a:r>
            <a:r>
              <a:rPr sz="950" spc="-15" dirty="0">
                <a:solidFill>
                  <a:srgbClr val="231F20"/>
                </a:solidFill>
                <a:latin typeface="Calibri"/>
                <a:cs typeface="Calibri"/>
              </a:rPr>
              <a:t>outside </a:t>
            </a:r>
            <a:r>
              <a:rPr sz="950" spc="-10" dirty="0">
                <a:solidFill>
                  <a:srgbClr val="231F20"/>
                </a:solidFill>
                <a:latin typeface="Calibri"/>
                <a:cs typeface="Calibri"/>
              </a:rPr>
              <a:t> </a:t>
            </a:r>
            <a:r>
              <a:rPr sz="950" spc="-45" dirty="0">
                <a:solidFill>
                  <a:srgbClr val="231F20"/>
                </a:solidFill>
                <a:latin typeface="Calibri"/>
                <a:cs typeface="Calibri"/>
              </a:rPr>
              <a:t>these</a:t>
            </a:r>
            <a:r>
              <a:rPr sz="950" spc="-40" dirty="0">
                <a:solidFill>
                  <a:srgbClr val="231F20"/>
                </a:solidFill>
                <a:latin typeface="Calibri"/>
                <a:cs typeface="Calibri"/>
              </a:rPr>
              <a:t> </a:t>
            </a:r>
            <a:r>
              <a:rPr sz="950" spc="-30" dirty="0">
                <a:solidFill>
                  <a:srgbClr val="231F20"/>
                </a:solidFill>
                <a:latin typeface="Calibri"/>
                <a:cs typeface="Calibri"/>
              </a:rPr>
              <a:t>centres.</a:t>
            </a:r>
            <a:r>
              <a:rPr sz="950" spc="-25" dirty="0">
                <a:solidFill>
                  <a:srgbClr val="231F20"/>
                </a:solidFill>
                <a:latin typeface="Calibri"/>
                <a:cs typeface="Calibri"/>
              </a:rPr>
              <a:t> </a:t>
            </a:r>
            <a:r>
              <a:rPr sz="950" spc="60" dirty="0">
                <a:solidFill>
                  <a:srgbClr val="231F20"/>
                </a:solidFill>
                <a:latin typeface="Calibri"/>
                <a:cs typeface="Calibri"/>
              </a:rPr>
              <a:t>A </a:t>
            </a:r>
            <a:r>
              <a:rPr sz="950" spc="-5" dirty="0">
                <a:solidFill>
                  <a:srgbClr val="231F20"/>
                </a:solidFill>
                <a:latin typeface="Calibri"/>
                <a:cs typeface="Calibri"/>
              </a:rPr>
              <a:t>biopsy </a:t>
            </a:r>
            <a:r>
              <a:rPr sz="950" spc="-10" dirty="0">
                <a:solidFill>
                  <a:srgbClr val="231F20"/>
                </a:solidFill>
                <a:latin typeface="Calibri"/>
                <a:cs typeface="Calibri"/>
              </a:rPr>
              <a:t>may </a:t>
            </a:r>
            <a:r>
              <a:rPr sz="950" spc="-20" dirty="0">
                <a:solidFill>
                  <a:srgbClr val="231F20"/>
                </a:solidFill>
                <a:latin typeface="Calibri"/>
                <a:cs typeface="Calibri"/>
              </a:rPr>
              <a:t>underestimate </a:t>
            </a:r>
            <a:r>
              <a:rPr sz="950" spc="-35" dirty="0">
                <a:solidFill>
                  <a:srgbClr val="231F20"/>
                </a:solidFill>
                <a:latin typeface="Calibri"/>
                <a:cs typeface="Calibri"/>
              </a:rPr>
              <a:t>the</a:t>
            </a:r>
            <a:r>
              <a:rPr sz="950" spc="-30" dirty="0">
                <a:solidFill>
                  <a:srgbClr val="231F20"/>
                </a:solidFill>
                <a:latin typeface="Calibri"/>
                <a:cs typeface="Calibri"/>
              </a:rPr>
              <a:t> </a:t>
            </a:r>
            <a:r>
              <a:rPr sz="950" spc="5" dirty="0">
                <a:solidFill>
                  <a:srgbClr val="231F20"/>
                </a:solidFill>
                <a:latin typeface="Calibri"/>
                <a:cs typeface="Calibri"/>
              </a:rPr>
              <a:t>tumour </a:t>
            </a:r>
            <a:r>
              <a:rPr sz="950" spc="10" dirty="0">
                <a:solidFill>
                  <a:srgbClr val="231F20"/>
                </a:solidFill>
                <a:latin typeface="Calibri"/>
                <a:cs typeface="Calibri"/>
              </a:rPr>
              <a:t>malig- </a:t>
            </a:r>
            <a:r>
              <a:rPr sz="950" spc="15" dirty="0">
                <a:solidFill>
                  <a:srgbClr val="231F20"/>
                </a:solidFill>
                <a:latin typeface="Calibri"/>
                <a:cs typeface="Calibri"/>
              </a:rPr>
              <a:t> </a:t>
            </a:r>
            <a:r>
              <a:rPr sz="950" spc="-5" dirty="0">
                <a:solidFill>
                  <a:srgbClr val="231F20"/>
                </a:solidFill>
                <a:latin typeface="Calibri"/>
                <a:cs typeface="Calibri"/>
              </a:rPr>
              <a:t>nancy</a:t>
            </a:r>
            <a:r>
              <a:rPr sz="950" dirty="0">
                <a:solidFill>
                  <a:srgbClr val="231F20"/>
                </a:solidFill>
                <a:latin typeface="Calibri"/>
                <a:cs typeface="Calibri"/>
              </a:rPr>
              <a:t> </a:t>
            </a:r>
            <a:r>
              <a:rPr sz="950" spc="-25" dirty="0">
                <a:solidFill>
                  <a:srgbClr val="231F20"/>
                </a:solidFill>
                <a:latin typeface="Calibri"/>
                <a:cs typeface="Calibri"/>
              </a:rPr>
              <a:t>grade.</a:t>
            </a:r>
            <a:r>
              <a:rPr sz="950" spc="-20" dirty="0">
                <a:solidFill>
                  <a:srgbClr val="231F20"/>
                </a:solidFill>
                <a:latin typeface="Calibri"/>
                <a:cs typeface="Calibri"/>
              </a:rPr>
              <a:t> </a:t>
            </a:r>
            <a:r>
              <a:rPr sz="950" spc="-15" dirty="0">
                <a:solidFill>
                  <a:srgbClr val="231F20"/>
                </a:solidFill>
                <a:latin typeface="Calibri"/>
                <a:cs typeface="Calibri"/>
              </a:rPr>
              <a:t>Therefore,</a:t>
            </a:r>
            <a:r>
              <a:rPr sz="950" spc="-10" dirty="0">
                <a:solidFill>
                  <a:srgbClr val="231F20"/>
                </a:solidFill>
                <a:latin typeface="Calibri"/>
                <a:cs typeface="Calibri"/>
              </a:rPr>
              <a:t> </a:t>
            </a:r>
            <a:r>
              <a:rPr sz="950" spc="-25" dirty="0">
                <a:solidFill>
                  <a:srgbClr val="231F20"/>
                </a:solidFill>
                <a:latin typeface="Calibri"/>
                <a:cs typeface="Calibri"/>
              </a:rPr>
              <a:t>when</a:t>
            </a:r>
            <a:r>
              <a:rPr sz="950" spc="-20" dirty="0">
                <a:solidFill>
                  <a:srgbClr val="231F20"/>
                </a:solidFill>
                <a:latin typeface="Calibri"/>
                <a:cs typeface="Calibri"/>
              </a:rPr>
              <a:t> preoperative</a:t>
            </a:r>
            <a:r>
              <a:rPr sz="950" spc="-15" dirty="0">
                <a:solidFill>
                  <a:srgbClr val="231F20"/>
                </a:solidFill>
                <a:latin typeface="Calibri"/>
                <a:cs typeface="Calibri"/>
              </a:rPr>
              <a:t> </a:t>
            </a:r>
            <a:r>
              <a:rPr sz="950" spc="-25" dirty="0">
                <a:solidFill>
                  <a:srgbClr val="231F20"/>
                </a:solidFill>
                <a:latin typeface="Calibri"/>
                <a:cs typeface="Calibri"/>
              </a:rPr>
              <a:t>treatment</a:t>
            </a:r>
            <a:r>
              <a:rPr sz="950" spc="-20"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15" dirty="0">
                <a:solidFill>
                  <a:srgbClr val="231F20"/>
                </a:solidFill>
                <a:latin typeface="Calibri"/>
                <a:cs typeface="Calibri"/>
              </a:rPr>
              <a:t>an </a:t>
            </a:r>
            <a:r>
              <a:rPr sz="950" spc="-10" dirty="0">
                <a:solidFill>
                  <a:srgbClr val="231F20"/>
                </a:solidFill>
                <a:latin typeface="Calibri"/>
                <a:cs typeface="Calibri"/>
              </a:rPr>
              <a:t> </a:t>
            </a:r>
            <a:r>
              <a:rPr sz="950" dirty="0">
                <a:solidFill>
                  <a:srgbClr val="231F20"/>
                </a:solidFill>
                <a:latin typeface="Calibri"/>
                <a:cs typeface="Calibri"/>
              </a:rPr>
              <a:t>option,</a:t>
            </a:r>
            <a:r>
              <a:rPr sz="950" spc="5" dirty="0">
                <a:solidFill>
                  <a:srgbClr val="231F20"/>
                </a:solidFill>
                <a:latin typeface="Calibri"/>
                <a:cs typeface="Calibri"/>
              </a:rPr>
              <a:t> </a:t>
            </a:r>
            <a:r>
              <a:rPr sz="950" dirty="0">
                <a:solidFill>
                  <a:srgbClr val="231F20"/>
                </a:solidFill>
                <a:latin typeface="Calibri"/>
                <a:cs typeface="Calibri"/>
              </a:rPr>
              <a:t>radiological</a:t>
            </a:r>
            <a:r>
              <a:rPr sz="950" spc="5" dirty="0">
                <a:solidFill>
                  <a:srgbClr val="231F20"/>
                </a:solidFill>
                <a:latin typeface="Calibri"/>
                <a:cs typeface="Calibri"/>
              </a:rPr>
              <a:t> imaging</a:t>
            </a:r>
            <a:r>
              <a:rPr sz="950" spc="10" dirty="0">
                <a:solidFill>
                  <a:srgbClr val="231F20"/>
                </a:solidFill>
                <a:latin typeface="Calibri"/>
                <a:cs typeface="Calibri"/>
              </a:rPr>
              <a:t> </a:t>
            </a:r>
            <a:r>
              <a:rPr sz="950" spc="15" dirty="0">
                <a:solidFill>
                  <a:srgbClr val="231F20"/>
                </a:solidFill>
                <a:latin typeface="Calibri"/>
                <a:cs typeface="Calibri"/>
              </a:rPr>
              <a:t>[including</a:t>
            </a:r>
            <a:r>
              <a:rPr sz="950" spc="20" dirty="0">
                <a:solidFill>
                  <a:srgbClr val="231F20"/>
                </a:solidFill>
                <a:latin typeface="Calibri"/>
                <a:cs typeface="Calibri"/>
              </a:rPr>
              <a:t> </a:t>
            </a:r>
            <a:r>
              <a:rPr sz="950" dirty="0">
                <a:solidFill>
                  <a:srgbClr val="231F20"/>
                </a:solidFill>
                <a:latin typeface="Calibri"/>
                <a:cs typeface="Calibri"/>
              </a:rPr>
              <a:t>positron</a:t>
            </a:r>
            <a:r>
              <a:rPr sz="950" spc="5" dirty="0">
                <a:solidFill>
                  <a:srgbClr val="231F20"/>
                </a:solidFill>
                <a:latin typeface="Calibri"/>
                <a:cs typeface="Calibri"/>
              </a:rPr>
              <a:t> </a:t>
            </a:r>
            <a:r>
              <a:rPr sz="950" spc="-10" dirty="0">
                <a:solidFill>
                  <a:srgbClr val="231F20"/>
                </a:solidFill>
                <a:latin typeface="Calibri"/>
                <a:cs typeface="Calibri"/>
              </a:rPr>
              <a:t>emission </a:t>
            </a:r>
            <a:r>
              <a:rPr sz="950" spc="-5" dirty="0">
                <a:solidFill>
                  <a:srgbClr val="231F20"/>
                </a:solidFill>
                <a:latin typeface="Calibri"/>
                <a:cs typeface="Calibri"/>
              </a:rPr>
              <a:t> tomography </a:t>
            </a:r>
            <a:r>
              <a:rPr sz="950" spc="65" dirty="0">
                <a:solidFill>
                  <a:srgbClr val="231F20"/>
                </a:solidFill>
                <a:latin typeface="Calibri"/>
                <a:cs typeface="Calibri"/>
              </a:rPr>
              <a:t>(PET)] </a:t>
            </a:r>
            <a:r>
              <a:rPr sz="950" spc="-10" dirty="0">
                <a:solidFill>
                  <a:srgbClr val="231F20"/>
                </a:solidFill>
                <a:latin typeface="Calibri"/>
                <a:cs typeface="Calibri"/>
              </a:rPr>
              <a:t>may </a:t>
            </a:r>
            <a:r>
              <a:rPr sz="950" spc="-50" dirty="0">
                <a:solidFill>
                  <a:srgbClr val="231F20"/>
                </a:solidFill>
                <a:latin typeface="Calibri"/>
                <a:cs typeface="Calibri"/>
              </a:rPr>
              <a:t>be </a:t>
            </a:r>
            <a:r>
              <a:rPr sz="950" spc="-15" dirty="0">
                <a:solidFill>
                  <a:srgbClr val="231F20"/>
                </a:solidFill>
                <a:latin typeface="Calibri"/>
                <a:cs typeface="Calibri"/>
              </a:rPr>
              <a:t>useful, </a:t>
            </a:r>
            <a:r>
              <a:rPr sz="950" spc="25" dirty="0">
                <a:solidFill>
                  <a:srgbClr val="231F20"/>
                </a:solidFill>
                <a:latin typeface="Calibri"/>
                <a:cs typeface="Calibri"/>
              </a:rPr>
              <a:t>in </a:t>
            </a:r>
            <a:r>
              <a:rPr sz="950" spc="5" dirty="0">
                <a:solidFill>
                  <a:srgbClr val="231F20"/>
                </a:solidFill>
                <a:latin typeface="Calibri"/>
                <a:cs typeface="Calibri"/>
              </a:rPr>
              <a:t>addition </a:t>
            </a:r>
            <a:r>
              <a:rPr sz="950" spc="-15" dirty="0">
                <a:solidFill>
                  <a:srgbClr val="231F20"/>
                </a:solidFill>
                <a:latin typeface="Calibri"/>
                <a:cs typeface="Calibri"/>
              </a:rPr>
              <a:t>to </a:t>
            </a:r>
            <a:r>
              <a:rPr sz="950" spc="-10" dirty="0">
                <a:solidFill>
                  <a:srgbClr val="231F20"/>
                </a:solidFill>
                <a:latin typeface="Calibri"/>
                <a:cs typeface="Calibri"/>
              </a:rPr>
              <a:t>pathology, </a:t>
            </a:r>
            <a:r>
              <a:rPr sz="950" spc="25" dirty="0">
                <a:solidFill>
                  <a:srgbClr val="231F20"/>
                </a:solidFill>
                <a:latin typeface="Calibri"/>
                <a:cs typeface="Calibri"/>
              </a:rPr>
              <a:t>in </a:t>
            </a:r>
            <a:r>
              <a:rPr sz="950" spc="30" dirty="0">
                <a:solidFill>
                  <a:srgbClr val="231F20"/>
                </a:solidFill>
                <a:latin typeface="Calibri"/>
                <a:cs typeface="Calibri"/>
              </a:rPr>
              <a:t> </a:t>
            </a:r>
            <a:r>
              <a:rPr sz="950" spc="10" dirty="0">
                <a:solidFill>
                  <a:srgbClr val="231F20"/>
                </a:solidFill>
                <a:latin typeface="Calibri"/>
                <a:cs typeface="Calibri"/>
              </a:rPr>
              <a:t>providing </a:t>
            </a:r>
            <a:r>
              <a:rPr sz="950" spc="-35" dirty="0">
                <a:solidFill>
                  <a:srgbClr val="231F20"/>
                </a:solidFill>
                <a:latin typeface="Calibri"/>
                <a:cs typeface="Calibri"/>
              </a:rPr>
              <a:t>the </a:t>
            </a:r>
            <a:r>
              <a:rPr sz="950" spc="10" dirty="0">
                <a:solidFill>
                  <a:srgbClr val="231F20"/>
                </a:solidFill>
                <a:latin typeface="Calibri"/>
                <a:cs typeface="Calibri"/>
              </a:rPr>
              <a:t>clinician </a:t>
            </a:r>
            <a:r>
              <a:rPr sz="950" spc="-5" dirty="0">
                <a:solidFill>
                  <a:srgbClr val="231F20"/>
                </a:solidFill>
                <a:latin typeface="Calibri"/>
                <a:cs typeface="Calibri"/>
              </a:rPr>
              <a:t>with </a:t>
            </a:r>
            <a:r>
              <a:rPr sz="950" spc="5" dirty="0">
                <a:solidFill>
                  <a:srgbClr val="231F20"/>
                </a:solidFill>
                <a:latin typeface="Calibri"/>
                <a:cs typeface="Calibri"/>
              </a:rPr>
              <a:t>information </a:t>
            </a:r>
            <a:r>
              <a:rPr sz="950" spc="-20" dirty="0">
                <a:solidFill>
                  <a:srgbClr val="231F20"/>
                </a:solidFill>
                <a:latin typeface="Calibri"/>
                <a:cs typeface="Calibri"/>
              </a:rPr>
              <a:t>that helps </a:t>
            </a:r>
            <a:r>
              <a:rPr sz="950" spc="-15" dirty="0">
                <a:solidFill>
                  <a:srgbClr val="231F20"/>
                </a:solidFill>
                <a:latin typeface="Calibri"/>
                <a:cs typeface="Calibri"/>
              </a:rPr>
              <a:t>to </a:t>
            </a:r>
            <a:r>
              <a:rPr sz="950" spc="-30" dirty="0">
                <a:solidFill>
                  <a:srgbClr val="231F20"/>
                </a:solidFill>
                <a:latin typeface="Calibri"/>
                <a:cs typeface="Calibri"/>
              </a:rPr>
              <a:t>estimate </a:t>
            </a:r>
            <a:r>
              <a:rPr sz="950" spc="-25" dirty="0">
                <a:solidFill>
                  <a:srgbClr val="231F20"/>
                </a:solidFill>
                <a:latin typeface="Calibri"/>
                <a:cs typeface="Calibri"/>
              </a:rPr>
              <a:t> </a:t>
            </a:r>
            <a:r>
              <a:rPr sz="950" spc="-35" dirty="0">
                <a:solidFill>
                  <a:srgbClr val="231F20"/>
                </a:solidFill>
                <a:latin typeface="Calibri"/>
                <a:cs typeface="Calibri"/>
              </a:rPr>
              <a:t>the </a:t>
            </a:r>
            <a:r>
              <a:rPr sz="950" dirty="0">
                <a:solidFill>
                  <a:srgbClr val="231F20"/>
                </a:solidFill>
                <a:latin typeface="Calibri"/>
                <a:cs typeface="Calibri"/>
              </a:rPr>
              <a:t>malignancy </a:t>
            </a:r>
            <a:r>
              <a:rPr sz="950" spc="-25" dirty="0">
                <a:solidFill>
                  <a:srgbClr val="231F20"/>
                </a:solidFill>
                <a:latin typeface="Calibri"/>
                <a:cs typeface="Calibri"/>
              </a:rPr>
              <a:t>grade </a:t>
            </a:r>
            <a:r>
              <a:rPr sz="950" spc="-10" dirty="0">
                <a:solidFill>
                  <a:srgbClr val="231F20"/>
                </a:solidFill>
                <a:latin typeface="Calibri"/>
                <a:cs typeface="Calibri"/>
              </a:rPr>
              <a:t>(e.g. </a:t>
            </a:r>
            <a:r>
              <a:rPr sz="950" spc="-5" dirty="0">
                <a:solidFill>
                  <a:srgbClr val="231F20"/>
                </a:solidFill>
                <a:latin typeface="Calibri"/>
                <a:cs typeface="Calibri"/>
              </a:rPr>
              <a:t>necrosis). </a:t>
            </a:r>
            <a:r>
              <a:rPr sz="950" spc="10" dirty="0">
                <a:solidFill>
                  <a:srgbClr val="231F20"/>
                </a:solidFill>
                <a:latin typeface="Calibri"/>
                <a:cs typeface="Calibri"/>
              </a:rPr>
              <a:t>The </a:t>
            </a:r>
            <a:r>
              <a:rPr sz="950" spc="-5" dirty="0">
                <a:solidFill>
                  <a:srgbClr val="231F20"/>
                </a:solidFill>
                <a:latin typeface="Calibri"/>
                <a:cs typeface="Calibri"/>
              </a:rPr>
              <a:t>biopsy </a:t>
            </a:r>
            <a:r>
              <a:rPr sz="950" dirty="0">
                <a:solidFill>
                  <a:srgbClr val="231F20"/>
                </a:solidFill>
                <a:latin typeface="Calibri"/>
                <a:cs typeface="Calibri"/>
              </a:rPr>
              <a:t>should </a:t>
            </a:r>
            <a:r>
              <a:rPr sz="950" spc="-50" dirty="0">
                <a:solidFill>
                  <a:srgbClr val="231F20"/>
                </a:solidFill>
                <a:latin typeface="Calibri"/>
                <a:cs typeface="Calibri"/>
              </a:rPr>
              <a:t>be </a:t>
            </a:r>
            <a:r>
              <a:rPr sz="950" spc="5" dirty="0">
                <a:solidFill>
                  <a:srgbClr val="231F20"/>
                </a:solidFill>
                <a:latin typeface="Calibri"/>
                <a:cs typeface="Calibri"/>
              </a:rPr>
              <a:t>car- </a:t>
            </a:r>
            <a:r>
              <a:rPr sz="950" spc="10" dirty="0">
                <a:solidFill>
                  <a:srgbClr val="231F20"/>
                </a:solidFill>
                <a:latin typeface="Calibri"/>
                <a:cs typeface="Calibri"/>
              </a:rPr>
              <a:t> </a:t>
            </a:r>
            <a:r>
              <a:rPr sz="950" spc="-5" dirty="0">
                <a:solidFill>
                  <a:srgbClr val="231F20"/>
                </a:solidFill>
                <a:latin typeface="Calibri"/>
                <a:cs typeface="Calibri"/>
              </a:rPr>
              <a:t>ried out </a:t>
            </a:r>
            <a:r>
              <a:rPr sz="950" spc="-10" dirty="0">
                <a:solidFill>
                  <a:srgbClr val="231F20"/>
                </a:solidFill>
                <a:latin typeface="Calibri"/>
                <a:cs typeface="Calibri"/>
              </a:rPr>
              <a:t>by </a:t>
            </a:r>
            <a:r>
              <a:rPr sz="950" spc="-40" dirty="0">
                <a:solidFill>
                  <a:srgbClr val="231F20"/>
                </a:solidFill>
                <a:latin typeface="Calibri"/>
                <a:cs typeface="Calibri"/>
              </a:rPr>
              <a:t>a </a:t>
            </a:r>
            <a:r>
              <a:rPr sz="950" spc="-15" dirty="0">
                <a:solidFill>
                  <a:srgbClr val="231F20"/>
                </a:solidFill>
                <a:latin typeface="Calibri"/>
                <a:cs typeface="Calibri"/>
              </a:rPr>
              <a:t>surgeon </a:t>
            </a:r>
            <a:r>
              <a:rPr sz="950" dirty="0">
                <a:solidFill>
                  <a:srgbClr val="231F20"/>
                </a:solidFill>
                <a:latin typeface="Calibri"/>
                <a:cs typeface="Calibri"/>
              </a:rPr>
              <a:t>or </a:t>
            </a:r>
            <a:r>
              <a:rPr sz="950" spc="-40" dirty="0">
                <a:solidFill>
                  <a:srgbClr val="231F20"/>
                </a:solidFill>
                <a:latin typeface="Calibri"/>
                <a:cs typeface="Calibri"/>
              </a:rPr>
              <a:t>a </a:t>
            </a:r>
            <a:r>
              <a:rPr sz="950" spc="-5" dirty="0">
                <a:solidFill>
                  <a:srgbClr val="231F20"/>
                </a:solidFill>
                <a:latin typeface="Calibri"/>
                <a:cs typeface="Calibri"/>
              </a:rPr>
              <a:t>radiologist </a:t>
            </a:r>
            <a:r>
              <a:rPr sz="950" spc="-30" dirty="0">
                <a:solidFill>
                  <a:srgbClr val="231F20"/>
                </a:solidFill>
                <a:latin typeface="Calibri"/>
                <a:cs typeface="Calibri"/>
              </a:rPr>
              <a:t>after </a:t>
            </a:r>
            <a:r>
              <a:rPr sz="950" spc="10" dirty="0">
                <a:solidFill>
                  <a:srgbClr val="231F20"/>
                </a:solidFill>
                <a:latin typeface="Calibri"/>
                <a:cs typeface="Calibri"/>
              </a:rPr>
              <a:t>multidisciplinary </a:t>
            </a:r>
            <a:r>
              <a:rPr sz="950" spc="15" dirty="0">
                <a:solidFill>
                  <a:srgbClr val="231F20"/>
                </a:solidFill>
                <a:latin typeface="Calibri"/>
                <a:cs typeface="Calibri"/>
              </a:rPr>
              <a:t>dis- </a:t>
            </a:r>
            <a:r>
              <a:rPr sz="950" spc="20" dirty="0">
                <a:solidFill>
                  <a:srgbClr val="231F20"/>
                </a:solidFill>
                <a:latin typeface="Calibri"/>
                <a:cs typeface="Calibri"/>
              </a:rPr>
              <a:t> </a:t>
            </a:r>
            <a:r>
              <a:rPr sz="950" spc="-5" dirty="0">
                <a:solidFill>
                  <a:srgbClr val="231F20"/>
                </a:solidFill>
                <a:latin typeface="Calibri"/>
                <a:cs typeface="Calibri"/>
              </a:rPr>
              <a:t>cussion, </a:t>
            </a:r>
            <a:r>
              <a:rPr sz="950" spc="-40" dirty="0">
                <a:solidFill>
                  <a:srgbClr val="231F20"/>
                </a:solidFill>
                <a:latin typeface="Calibri"/>
                <a:cs typeface="Calibri"/>
              </a:rPr>
              <a:t>as </a:t>
            </a:r>
            <a:r>
              <a:rPr sz="950" spc="-35" dirty="0">
                <a:solidFill>
                  <a:srgbClr val="231F20"/>
                </a:solidFill>
                <a:latin typeface="Calibri"/>
                <a:cs typeface="Calibri"/>
              </a:rPr>
              <a:t>needed, </a:t>
            </a:r>
            <a:r>
              <a:rPr sz="950" spc="5" dirty="0">
                <a:solidFill>
                  <a:srgbClr val="231F20"/>
                </a:solidFill>
                <a:latin typeface="Calibri"/>
                <a:cs typeface="Calibri"/>
              </a:rPr>
              <a:t>within </a:t>
            </a:r>
            <a:r>
              <a:rPr sz="950" spc="-35" dirty="0">
                <a:solidFill>
                  <a:srgbClr val="231F20"/>
                </a:solidFill>
                <a:latin typeface="Calibri"/>
                <a:cs typeface="Calibri"/>
              </a:rPr>
              <a:t>reference </a:t>
            </a:r>
            <a:r>
              <a:rPr sz="950" spc="-25" dirty="0">
                <a:solidFill>
                  <a:srgbClr val="231F20"/>
                </a:solidFill>
                <a:latin typeface="Calibri"/>
                <a:cs typeface="Calibri"/>
              </a:rPr>
              <a:t>centres. </a:t>
            </a:r>
            <a:r>
              <a:rPr sz="950" spc="25" dirty="0">
                <a:solidFill>
                  <a:srgbClr val="231F20"/>
                </a:solidFill>
                <a:latin typeface="Calibri"/>
                <a:cs typeface="Calibri"/>
              </a:rPr>
              <a:t>It </a:t>
            </a:r>
            <a:r>
              <a:rPr sz="950" dirty="0">
                <a:solidFill>
                  <a:srgbClr val="231F20"/>
                </a:solidFill>
                <a:latin typeface="Calibri"/>
                <a:cs typeface="Calibri"/>
              </a:rPr>
              <a:t>should </a:t>
            </a:r>
            <a:r>
              <a:rPr sz="950" spc="-50" dirty="0">
                <a:solidFill>
                  <a:srgbClr val="231F20"/>
                </a:solidFill>
                <a:latin typeface="Calibri"/>
                <a:cs typeface="Calibri"/>
              </a:rPr>
              <a:t>be </a:t>
            </a:r>
            <a:r>
              <a:rPr sz="950" spc="-10" dirty="0">
                <a:solidFill>
                  <a:srgbClr val="231F20"/>
                </a:solidFill>
                <a:latin typeface="Calibri"/>
                <a:cs typeface="Calibri"/>
              </a:rPr>
              <a:t>planned </a:t>
            </a:r>
            <a:r>
              <a:rPr sz="950" spc="-200" dirty="0">
                <a:solidFill>
                  <a:srgbClr val="231F20"/>
                </a:solidFill>
                <a:latin typeface="Calibri"/>
                <a:cs typeface="Calibri"/>
              </a:rPr>
              <a:t> </a:t>
            </a:r>
            <a:r>
              <a:rPr sz="950" spc="25" dirty="0">
                <a:solidFill>
                  <a:srgbClr val="231F20"/>
                </a:solidFill>
                <a:latin typeface="Calibri"/>
                <a:cs typeface="Calibri"/>
              </a:rPr>
              <a:t>in </a:t>
            </a:r>
            <a:r>
              <a:rPr sz="950" spc="-5" dirty="0">
                <a:solidFill>
                  <a:srgbClr val="231F20"/>
                </a:solidFill>
                <a:latin typeface="Calibri"/>
                <a:cs typeface="Calibri"/>
              </a:rPr>
              <a:t>such </a:t>
            </a:r>
            <a:r>
              <a:rPr sz="950" spc="-40" dirty="0">
                <a:solidFill>
                  <a:srgbClr val="231F20"/>
                </a:solidFill>
                <a:latin typeface="Calibri"/>
                <a:cs typeface="Calibri"/>
              </a:rPr>
              <a:t>a </a:t>
            </a:r>
            <a:r>
              <a:rPr sz="950" spc="-30" dirty="0">
                <a:solidFill>
                  <a:srgbClr val="231F20"/>
                </a:solidFill>
                <a:latin typeface="Calibri"/>
                <a:cs typeface="Calibri"/>
              </a:rPr>
              <a:t>way </a:t>
            </a:r>
            <a:r>
              <a:rPr sz="950" spc="-20" dirty="0">
                <a:solidFill>
                  <a:srgbClr val="231F20"/>
                </a:solidFill>
                <a:latin typeface="Calibri"/>
                <a:cs typeface="Calibri"/>
              </a:rPr>
              <a:t>that </a:t>
            </a:r>
            <a:r>
              <a:rPr sz="950" spc="-35" dirty="0">
                <a:solidFill>
                  <a:srgbClr val="231F20"/>
                </a:solidFill>
                <a:latin typeface="Calibri"/>
                <a:cs typeface="Calibri"/>
              </a:rPr>
              <a:t>the </a:t>
            </a:r>
            <a:r>
              <a:rPr sz="950" spc="-5" dirty="0">
                <a:solidFill>
                  <a:srgbClr val="231F20"/>
                </a:solidFill>
                <a:latin typeface="Calibri"/>
                <a:cs typeface="Calibri"/>
              </a:rPr>
              <a:t>biopsy </a:t>
            </a:r>
            <a:r>
              <a:rPr sz="950" spc="-20" dirty="0">
                <a:solidFill>
                  <a:srgbClr val="231F20"/>
                </a:solidFill>
                <a:latin typeface="Calibri"/>
                <a:cs typeface="Calibri"/>
              </a:rPr>
              <a:t>pathway </a:t>
            </a:r>
            <a:r>
              <a:rPr sz="950" spc="-10" dirty="0">
                <a:solidFill>
                  <a:srgbClr val="231F20"/>
                </a:solidFill>
                <a:latin typeface="Calibri"/>
                <a:cs typeface="Calibri"/>
              </a:rPr>
              <a:t>and </a:t>
            </a:r>
            <a:r>
              <a:rPr sz="950" spc="-35" dirty="0">
                <a:solidFill>
                  <a:srgbClr val="231F20"/>
                </a:solidFill>
                <a:latin typeface="Calibri"/>
                <a:cs typeface="Calibri"/>
              </a:rPr>
              <a:t>the </a:t>
            </a:r>
            <a:r>
              <a:rPr sz="950" spc="-20" dirty="0">
                <a:solidFill>
                  <a:srgbClr val="231F20"/>
                </a:solidFill>
                <a:latin typeface="Calibri"/>
                <a:cs typeface="Calibri"/>
              </a:rPr>
              <a:t>scar </a:t>
            </a:r>
            <a:r>
              <a:rPr sz="950" spc="-15" dirty="0">
                <a:solidFill>
                  <a:srgbClr val="231F20"/>
                </a:solidFill>
                <a:latin typeface="Calibri"/>
                <a:cs typeface="Calibri"/>
              </a:rPr>
              <a:t>can </a:t>
            </a:r>
            <a:r>
              <a:rPr sz="950" spc="-50" dirty="0">
                <a:solidFill>
                  <a:srgbClr val="231F20"/>
                </a:solidFill>
                <a:latin typeface="Calibri"/>
                <a:cs typeface="Calibri"/>
              </a:rPr>
              <a:t>be </a:t>
            </a:r>
            <a:r>
              <a:rPr sz="950" spc="-30" dirty="0">
                <a:solidFill>
                  <a:srgbClr val="231F20"/>
                </a:solidFill>
                <a:latin typeface="Calibri"/>
                <a:cs typeface="Calibri"/>
              </a:rPr>
              <a:t>safely </a:t>
            </a:r>
            <a:r>
              <a:rPr sz="950" spc="-25" dirty="0">
                <a:solidFill>
                  <a:srgbClr val="231F20"/>
                </a:solidFill>
                <a:latin typeface="Calibri"/>
                <a:cs typeface="Calibri"/>
              </a:rPr>
              <a:t> </a:t>
            </a:r>
            <a:r>
              <a:rPr sz="950" spc="-20" dirty="0">
                <a:solidFill>
                  <a:srgbClr val="231F20"/>
                </a:solidFill>
                <a:latin typeface="Calibri"/>
                <a:cs typeface="Calibri"/>
              </a:rPr>
              <a:t>removed </a:t>
            </a:r>
            <a:r>
              <a:rPr sz="950" spc="-10" dirty="0">
                <a:solidFill>
                  <a:srgbClr val="231F20"/>
                </a:solidFill>
                <a:latin typeface="Calibri"/>
                <a:cs typeface="Calibri"/>
              </a:rPr>
              <a:t>by definitive </a:t>
            </a:r>
            <a:r>
              <a:rPr sz="950" spc="-15" dirty="0">
                <a:solidFill>
                  <a:srgbClr val="231F20"/>
                </a:solidFill>
                <a:latin typeface="Calibri"/>
                <a:cs typeface="Calibri"/>
              </a:rPr>
              <a:t>surgery [except </a:t>
            </a:r>
            <a:r>
              <a:rPr sz="950" spc="-5" dirty="0">
                <a:solidFill>
                  <a:srgbClr val="231F20"/>
                </a:solidFill>
                <a:latin typeface="Calibri"/>
                <a:cs typeface="Calibri"/>
              </a:rPr>
              <a:t>for </a:t>
            </a:r>
            <a:r>
              <a:rPr sz="950" spc="-15" dirty="0">
                <a:solidFill>
                  <a:srgbClr val="231F20"/>
                </a:solidFill>
                <a:latin typeface="Calibri"/>
                <a:cs typeface="Calibri"/>
              </a:rPr>
              <a:t>retroperitoneal </a:t>
            </a:r>
            <a:r>
              <a:rPr sz="950" spc="-5" dirty="0">
                <a:solidFill>
                  <a:srgbClr val="231F20"/>
                </a:solidFill>
                <a:latin typeface="Calibri"/>
                <a:cs typeface="Calibri"/>
              </a:rPr>
              <a:t>sarco- </a:t>
            </a:r>
            <a:r>
              <a:rPr sz="950" dirty="0">
                <a:solidFill>
                  <a:srgbClr val="231F20"/>
                </a:solidFill>
                <a:latin typeface="Calibri"/>
                <a:cs typeface="Calibri"/>
              </a:rPr>
              <a:t> </a:t>
            </a:r>
            <a:r>
              <a:rPr sz="950" spc="-20" dirty="0">
                <a:solidFill>
                  <a:srgbClr val="231F20"/>
                </a:solidFill>
                <a:latin typeface="Calibri"/>
                <a:cs typeface="Calibri"/>
              </a:rPr>
              <a:t>mas</a:t>
            </a:r>
            <a:r>
              <a:rPr sz="950" spc="-15" dirty="0">
                <a:solidFill>
                  <a:srgbClr val="231F20"/>
                </a:solidFill>
                <a:latin typeface="Calibri"/>
                <a:cs typeface="Calibri"/>
              </a:rPr>
              <a:t> </a:t>
            </a:r>
            <a:r>
              <a:rPr sz="950" spc="35" dirty="0">
                <a:solidFill>
                  <a:srgbClr val="231F20"/>
                </a:solidFill>
                <a:latin typeface="Calibri"/>
                <a:cs typeface="Calibri"/>
              </a:rPr>
              <a:t>(RPSs)]. </a:t>
            </a:r>
            <a:r>
              <a:rPr sz="950" spc="10" dirty="0">
                <a:solidFill>
                  <a:srgbClr val="231F20"/>
                </a:solidFill>
                <a:latin typeface="Calibri"/>
                <a:cs typeface="Calibri"/>
              </a:rPr>
              <a:t>The </a:t>
            </a:r>
            <a:r>
              <a:rPr sz="950" spc="-5" dirty="0">
                <a:solidFill>
                  <a:srgbClr val="231F20"/>
                </a:solidFill>
                <a:latin typeface="Calibri"/>
                <a:cs typeface="Calibri"/>
              </a:rPr>
              <a:t>biopsy </a:t>
            </a:r>
            <a:r>
              <a:rPr sz="950" spc="-25" dirty="0">
                <a:solidFill>
                  <a:srgbClr val="231F20"/>
                </a:solidFill>
                <a:latin typeface="Calibri"/>
                <a:cs typeface="Calibri"/>
              </a:rPr>
              <a:t>entrance</a:t>
            </a:r>
            <a:r>
              <a:rPr sz="950" spc="-20" dirty="0">
                <a:solidFill>
                  <a:srgbClr val="231F20"/>
                </a:solidFill>
                <a:latin typeface="Calibri"/>
                <a:cs typeface="Calibri"/>
              </a:rPr>
              <a:t> </a:t>
            </a:r>
            <a:r>
              <a:rPr sz="950" spc="5" dirty="0">
                <a:solidFill>
                  <a:srgbClr val="231F20"/>
                </a:solidFill>
                <a:latin typeface="Calibri"/>
                <a:cs typeface="Calibri"/>
              </a:rPr>
              <a:t>point </a:t>
            </a:r>
            <a:r>
              <a:rPr sz="950" spc="-15" dirty="0">
                <a:solidFill>
                  <a:srgbClr val="231F20"/>
                </a:solidFill>
                <a:latin typeface="Calibri"/>
                <a:cs typeface="Calibri"/>
              </a:rPr>
              <a:t>can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tattooed.</a:t>
            </a:r>
            <a:r>
              <a:rPr sz="950" spc="-20" dirty="0">
                <a:solidFill>
                  <a:srgbClr val="231F20"/>
                </a:solidFill>
                <a:latin typeface="Calibri"/>
                <a:cs typeface="Calibri"/>
              </a:rPr>
              <a:t> </a:t>
            </a:r>
            <a:r>
              <a:rPr sz="950" spc="10" dirty="0">
                <a:solidFill>
                  <a:srgbClr val="231F20"/>
                </a:solidFill>
                <a:latin typeface="Calibri"/>
                <a:cs typeface="Calibri"/>
              </a:rPr>
              <a:t>The </a:t>
            </a:r>
            <a:r>
              <a:rPr sz="950" spc="15" dirty="0">
                <a:solidFill>
                  <a:srgbClr val="231F20"/>
                </a:solidFill>
                <a:latin typeface="Calibri"/>
                <a:cs typeface="Calibri"/>
              </a:rPr>
              <a:t> </a:t>
            </a:r>
            <a:r>
              <a:rPr sz="950" spc="5" dirty="0">
                <a:solidFill>
                  <a:srgbClr val="231F20"/>
                </a:solidFill>
                <a:latin typeface="Calibri"/>
                <a:cs typeface="Calibri"/>
              </a:rPr>
              <a:t>tumour </a:t>
            </a:r>
            <a:r>
              <a:rPr sz="950" spc="-20" dirty="0">
                <a:solidFill>
                  <a:srgbClr val="231F20"/>
                </a:solidFill>
                <a:latin typeface="Calibri"/>
                <a:cs typeface="Calibri"/>
              </a:rPr>
              <a:t>sample </a:t>
            </a:r>
            <a:r>
              <a:rPr sz="950" dirty="0">
                <a:solidFill>
                  <a:srgbClr val="231F20"/>
                </a:solidFill>
                <a:latin typeface="Calibri"/>
                <a:cs typeface="Calibri"/>
              </a:rPr>
              <a:t>should </a:t>
            </a:r>
            <a:r>
              <a:rPr sz="950" spc="-50" dirty="0">
                <a:solidFill>
                  <a:srgbClr val="231F20"/>
                </a:solidFill>
                <a:latin typeface="Calibri"/>
                <a:cs typeface="Calibri"/>
              </a:rPr>
              <a:t>be </a:t>
            </a:r>
            <a:r>
              <a:rPr sz="950" spc="-10" dirty="0">
                <a:solidFill>
                  <a:srgbClr val="231F20"/>
                </a:solidFill>
                <a:latin typeface="Calibri"/>
                <a:cs typeface="Calibri"/>
              </a:rPr>
              <a:t>fixed </a:t>
            </a:r>
            <a:r>
              <a:rPr sz="950" spc="25" dirty="0">
                <a:solidFill>
                  <a:srgbClr val="231F20"/>
                </a:solidFill>
                <a:latin typeface="Calibri"/>
                <a:cs typeface="Calibri"/>
              </a:rPr>
              <a:t>in </a:t>
            </a:r>
            <a:r>
              <a:rPr sz="950" spc="45" dirty="0">
                <a:solidFill>
                  <a:srgbClr val="231F20"/>
                </a:solidFill>
                <a:latin typeface="Calibri"/>
                <a:cs typeface="Calibri"/>
              </a:rPr>
              <a:t>4% </a:t>
            </a:r>
            <a:r>
              <a:rPr sz="950" spc="-25" dirty="0">
                <a:solidFill>
                  <a:srgbClr val="231F20"/>
                </a:solidFill>
                <a:latin typeface="Calibri"/>
                <a:cs typeface="Calibri"/>
              </a:rPr>
              <a:t>buffered </a:t>
            </a:r>
            <a:r>
              <a:rPr sz="950" spc="5" dirty="0">
                <a:solidFill>
                  <a:srgbClr val="231F20"/>
                </a:solidFill>
                <a:latin typeface="Calibri"/>
                <a:cs typeface="Calibri"/>
              </a:rPr>
              <a:t>formalin rapidly </a:t>
            </a:r>
            <a:r>
              <a:rPr sz="950" spc="10" dirty="0">
                <a:solidFill>
                  <a:srgbClr val="231F20"/>
                </a:solidFill>
                <a:latin typeface="Calibri"/>
                <a:cs typeface="Calibri"/>
              </a:rPr>
              <a:t> </a:t>
            </a:r>
            <a:r>
              <a:rPr sz="950" spc="25" dirty="0">
                <a:solidFill>
                  <a:srgbClr val="231F20"/>
                </a:solidFill>
                <a:latin typeface="Calibri"/>
                <a:cs typeface="Calibri"/>
              </a:rPr>
              <a:t>(Bouin </a:t>
            </a:r>
            <a:r>
              <a:rPr sz="950" spc="-10" dirty="0">
                <a:solidFill>
                  <a:srgbClr val="231F20"/>
                </a:solidFill>
                <a:latin typeface="Calibri"/>
                <a:cs typeface="Calibri"/>
              </a:rPr>
              <a:t>fixative </a:t>
            </a:r>
            <a:r>
              <a:rPr sz="950" dirty="0">
                <a:solidFill>
                  <a:srgbClr val="231F20"/>
                </a:solidFill>
                <a:latin typeface="Calibri"/>
                <a:cs typeface="Calibri"/>
              </a:rPr>
              <a:t>should </a:t>
            </a:r>
            <a:r>
              <a:rPr sz="950" spc="-5" dirty="0">
                <a:solidFill>
                  <a:srgbClr val="231F20"/>
                </a:solidFill>
                <a:latin typeface="Calibri"/>
                <a:cs typeface="Calibri"/>
              </a:rPr>
              <a:t>not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used, </a:t>
            </a:r>
            <a:r>
              <a:rPr sz="950" spc="-15" dirty="0">
                <a:solidFill>
                  <a:srgbClr val="231F20"/>
                </a:solidFill>
                <a:latin typeface="Calibri"/>
                <a:cs typeface="Calibri"/>
              </a:rPr>
              <a:t>since </a:t>
            </a:r>
            <a:r>
              <a:rPr sz="950" spc="5" dirty="0">
                <a:solidFill>
                  <a:srgbClr val="231F20"/>
                </a:solidFill>
                <a:latin typeface="Calibri"/>
                <a:cs typeface="Calibri"/>
              </a:rPr>
              <a:t>it </a:t>
            </a:r>
            <a:r>
              <a:rPr sz="950" spc="-25" dirty="0">
                <a:solidFill>
                  <a:srgbClr val="231F20"/>
                </a:solidFill>
                <a:latin typeface="Calibri"/>
                <a:cs typeface="Calibri"/>
              </a:rPr>
              <a:t>prevents </a:t>
            </a:r>
            <a:r>
              <a:rPr sz="950" spc="-5" dirty="0">
                <a:solidFill>
                  <a:srgbClr val="231F20"/>
                </a:solidFill>
                <a:latin typeface="Calibri"/>
                <a:cs typeface="Calibri"/>
              </a:rPr>
              <a:t>molecular </a:t>
            </a:r>
            <a:r>
              <a:rPr sz="950" dirty="0">
                <a:solidFill>
                  <a:srgbClr val="231F20"/>
                </a:solidFill>
                <a:latin typeface="Calibri"/>
                <a:cs typeface="Calibri"/>
              </a:rPr>
              <a:t> </a:t>
            </a:r>
            <a:r>
              <a:rPr sz="950" spc="-5" dirty="0">
                <a:solidFill>
                  <a:srgbClr val="231F20"/>
                </a:solidFill>
                <a:latin typeface="Calibri"/>
                <a:cs typeface="Calibri"/>
              </a:rPr>
              <a:t>analysis).</a:t>
            </a:r>
            <a:r>
              <a:rPr sz="950" dirty="0">
                <a:solidFill>
                  <a:srgbClr val="231F20"/>
                </a:solidFill>
                <a:latin typeface="Calibri"/>
                <a:cs typeface="Calibri"/>
              </a:rPr>
              <a:t> </a:t>
            </a:r>
            <a:r>
              <a:rPr sz="950" spc="10" dirty="0">
                <a:solidFill>
                  <a:srgbClr val="231F20"/>
                </a:solidFill>
                <a:latin typeface="Calibri"/>
                <a:cs typeface="Calibri"/>
              </a:rPr>
              <a:t>The</a:t>
            </a:r>
            <a:r>
              <a:rPr sz="950" spc="15" dirty="0">
                <a:solidFill>
                  <a:srgbClr val="231F20"/>
                </a:solidFill>
                <a:latin typeface="Calibri"/>
                <a:cs typeface="Calibri"/>
              </a:rPr>
              <a:t> </a:t>
            </a:r>
            <a:r>
              <a:rPr sz="950" spc="-5" dirty="0">
                <a:solidFill>
                  <a:srgbClr val="231F20"/>
                </a:solidFill>
                <a:latin typeface="Calibri"/>
                <a:cs typeface="Calibri"/>
              </a:rPr>
              <a:t>collection</a:t>
            </a:r>
            <a:r>
              <a:rPr sz="950" dirty="0">
                <a:solidFill>
                  <a:srgbClr val="231F20"/>
                </a:solidFill>
                <a:latin typeface="Calibri"/>
                <a:cs typeface="Calibri"/>
              </a:rPr>
              <a:t> </a:t>
            </a:r>
            <a:r>
              <a:rPr sz="950" spc="-15" dirty="0">
                <a:solidFill>
                  <a:srgbClr val="231F20"/>
                </a:solidFill>
                <a:latin typeface="Calibri"/>
                <a:cs typeface="Calibri"/>
              </a:rPr>
              <a:t>of</a:t>
            </a:r>
            <a:r>
              <a:rPr sz="950" spc="-10" dirty="0">
                <a:solidFill>
                  <a:srgbClr val="231F20"/>
                </a:solidFill>
                <a:latin typeface="Calibri"/>
                <a:cs typeface="Calibri"/>
              </a:rPr>
              <a:t> </a:t>
            </a:r>
            <a:r>
              <a:rPr sz="950" spc="-25" dirty="0">
                <a:solidFill>
                  <a:srgbClr val="231F20"/>
                </a:solidFill>
                <a:latin typeface="Calibri"/>
                <a:cs typeface="Calibri"/>
              </a:rPr>
              <a:t>fresh</a:t>
            </a:r>
            <a:r>
              <a:rPr sz="950" spc="-20" dirty="0">
                <a:solidFill>
                  <a:srgbClr val="231F20"/>
                </a:solidFill>
                <a:latin typeface="Calibri"/>
                <a:cs typeface="Calibri"/>
              </a:rPr>
              <a:t> </a:t>
            </a:r>
            <a:r>
              <a:rPr sz="950" spc="-10" dirty="0">
                <a:solidFill>
                  <a:srgbClr val="231F20"/>
                </a:solidFill>
                <a:latin typeface="Calibri"/>
                <a:cs typeface="Calibri"/>
              </a:rPr>
              <a:t>frozen</a:t>
            </a:r>
            <a:r>
              <a:rPr sz="950" spc="-5" dirty="0">
                <a:solidFill>
                  <a:srgbClr val="231F20"/>
                </a:solidFill>
                <a:latin typeface="Calibri"/>
                <a:cs typeface="Calibri"/>
              </a:rPr>
              <a:t> </a:t>
            </a:r>
            <a:r>
              <a:rPr sz="950" spc="-20" dirty="0">
                <a:solidFill>
                  <a:srgbClr val="231F20"/>
                </a:solidFill>
                <a:latin typeface="Calibri"/>
                <a:cs typeface="Calibri"/>
              </a:rPr>
              <a:t>tissue</a:t>
            </a:r>
            <a:r>
              <a:rPr sz="950" spc="-1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5" dirty="0">
                <a:solidFill>
                  <a:srgbClr val="231F20"/>
                </a:solidFill>
                <a:latin typeface="Calibri"/>
                <a:cs typeface="Calibri"/>
              </a:rPr>
              <a:t>tumour </a:t>
            </a:r>
            <a:r>
              <a:rPr sz="950" spc="10" dirty="0">
                <a:solidFill>
                  <a:srgbClr val="231F20"/>
                </a:solidFill>
                <a:latin typeface="Calibri"/>
                <a:cs typeface="Calibri"/>
              </a:rPr>
              <a:t> imprints</a:t>
            </a:r>
            <a:r>
              <a:rPr sz="950" spc="-30" dirty="0">
                <a:solidFill>
                  <a:srgbClr val="231F20"/>
                </a:solidFill>
                <a:latin typeface="Calibri"/>
                <a:cs typeface="Calibri"/>
              </a:rPr>
              <a:t> </a:t>
            </a:r>
            <a:r>
              <a:rPr sz="950" spc="5" dirty="0">
                <a:solidFill>
                  <a:srgbClr val="231F20"/>
                </a:solidFill>
                <a:latin typeface="Calibri"/>
                <a:cs typeface="Calibri"/>
              </a:rPr>
              <a:t>(touch</a:t>
            </a:r>
            <a:r>
              <a:rPr sz="950" spc="-15" dirty="0">
                <a:solidFill>
                  <a:srgbClr val="231F20"/>
                </a:solidFill>
                <a:latin typeface="Calibri"/>
                <a:cs typeface="Calibri"/>
              </a:rPr>
              <a:t> </a:t>
            </a:r>
            <a:r>
              <a:rPr sz="950" spc="-5" dirty="0">
                <a:solidFill>
                  <a:srgbClr val="231F20"/>
                </a:solidFill>
                <a:latin typeface="Calibri"/>
                <a:cs typeface="Calibri"/>
              </a:rPr>
              <a:t>preparations)</a:t>
            </a:r>
            <a:r>
              <a:rPr sz="950" spc="-30" dirty="0">
                <a:solidFill>
                  <a:srgbClr val="231F20"/>
                </a:solidFill>
                <a:latin typeface="Calibri"/>
                <a:cs typeface="Calibri"/>
              </a:rPr>
              <a:t> </a:t>
            </a:r>
            <a:r>
              <a:rPr sz="950" dirty="0">
                <a:solidFill>
                  <a:srgbClr val="231F20"/>
                </a:solidFill>
                <a:latin typeface="Calibri"/>
                <a:cs typeface="Calibri"/>
              </a:rPr>
              <a:t>is</a:t>
            </a:r>
            <a:r>
              <a:rPr sz="950" spc="-25" dirty="0">
                <a:solidFill>
                  <a:srgbClr val="231F20"/>
                </a:solidFill>
                <a:latin typeface="Calibri"/>
                <a:cs typeface="Calibri"/>
              </a:rPr>
              <a:t> </a:t>
            </a:r>
            <a:r>
              <a:rPr sz="950" spc="-20" dirty="0">
                <a:solidFill>
                  <a:srgbClr val="231F20"/>
                </a:solidFill>
                <a:latin typeface="Calibri"/>
                <a:cs typeface="Calibri"/>
              </a:rPr>
              <a:t>encouraged</a:t>
            </a:r>
            <a:r>
              <a:rPr sz="950" spc="-25" dirty="0">
                <a:solidFill>
                  <a:srgbClr val="231F20"/>
                </a:solidFill>
                <a:latin typeface="Calibri"/>
                <a:cs typeface="Calibri"/>
              </a:rPr>
              <a:t> </a:t>
            </a:r>
            <a:r>
              <a:rPr sz="950" spc="-15" dirty="0">
                <a:solidFill>
                  <a:srgbClr val="231F20"/>
                </a:solidFill>
                <a:latin typeface="Calibri"/>
                <a:cs typeface="Calibri"/>
              </a:rPr>
              <a:t>to</a:t>
            </a:r>
            <a:r>
              <a:rPr sz="950" spc="-20" dirty="0">
                <a:solidFill>
                  <a:srgbClr val="231F20"/>
                </a:solidFill>
                <a:latin typeface="Calibri"/>
                <a:cs typeface="Calibri"/>
              </a:rPr>
              <a:t> </a:t>
            </a:r>
            <a:r>
              <a:rPr sz="950" spc="-10" dirty="0">
                <a:solidFill>
                  <a:srgbClr val="231F20"/>
                </a:solidFill>
                <a:latin typeface="Calibri"/>
                <a:cs typeface="Calibri"/>
              </a:rPr>
              <a:t>allow</a:t>
            </a:r>
            <a:r>
              <a:rPr sz="950" spc="-20" dirty="0">
                <a:solidFill>
                  <a:srgbClr val="231F20"/>
                </a:solidFill>
                <a:latin typeface="Calibri"/>
                <a:cs typeface="Calibri"/>
              </a:rPr>
              <a:t> </a:t>
            </a:r>
            <a:r>
              <a:rPr sz="950" spc="-35" dirty="0">
                <a:solidFill>
                  <a:srgbClr val="231F20"/>
                </a:solidFill>
                <a:latin typeface="Calibri"/>
                <a:cs typeface="Calibri"/>
              </a:rPr>
              <a:t>new</a:t>
            </a:r>
            <a:r>
              <a:rPr sz="950" spc="-25" dirty="0">
                <a:solidFill>
                  <a:srgbClr val="231F20"/>
                </a:solidFill>
                <a:latin typeface="Calibri"/>
                <a:cs typeface="Calibri"/>
              </a:rPr>
              <a:t> </a:t>
            </a:r>
            <a:r>
              <a:rPr sz="950" dirty="0">
                <a:solidFill>
                  <a:srgbClr val="231F20"/>
                </a:solidFill>
                <a:latin typeface="Calibri"/>
                <a:cs typeface="Calibri"/>
              </a:rPr>
              <a:t>molec- </a:t>
            </a:r>
            <a:r>
              <a:rPr sz="950" spc="-204" dirty="0">
                <a:solidFill>
                  <a:srgbClr val="231F20"/>
                </a:solidFill>
                <a:latin typeface="Calibri"/>
                <a:cs typeface="Calibri"/>
              </a:rPr>
              <a:t> </a:t>
            </a:r>
            <a:r>
              <a:rPr sz="950" dirty="0">
                <a:solidFill>
                  <a:srgbClr val="231F20"/>
                </a:solidFill>
                <a:latin typeface="Calibri"/>
                <a:cs typeface="Calibri"/>
              </a:rPr>
              <a:t>ular</a:t>
            </a:r>
            <a:r>
              <a:rPr sz="950" spc="5" dirty="0">
                <a:solidFill>
                  <a:srgbClr val="231F20"/>
                </a:solidFill>
                <a:latin typeface="Calibri"/>
                <a:cs typeface="Calibri"/>
              </a:rPr>
              <a:t> </a:t>
            </a:r>
            <a:r>
              <a:rPr sz="950" spc="-10" dirty="0">
                <a:solidFill>
                  <a:srgbClr val="231F20"/>
                </a:solidFill>
                <a:latin typeface="Calibri"/>
                <a:cs typeface="Calibri"/>
              </a:rPr>
              <a:t>pathology</a:t>
            </a:r>
            <a:r>
              <a:rPr sz="950" spc="-5" dirty="0">
                <a:solidFill>
                  <a:srgbClr val="231F20"/>
                </a:solidFill>
                <a:latin typeface="Calibri"/>
                <a:cs typeface="Calibri"/>
              </a:rPr>
              <a:t> </a:t>
            </a:r>
            <a:r>
              <a:rPr sz="950" spc="-35" dirty="0">
                <a:solidFill>
                  <a:srgbClr val="231F20"/>
                </a:solidFill>
                <a:latin typeface="Calibri"/>
                <a:cs typeface="Calibri"/>
              </a:rPr>
              <a:t>assessments</a:t>
            </a:r>
            <a:r>
              <a:rPr sz="950" spc="-30"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made</a:t>
            </a:r>
            <a:r>
              <a:rPr sz="950" spc="-20" dirty="0">
                <a:solidFill>
                  <a:srgbClr val="231F20"/>
                </a:solidFill>
                <a:latin typeface="Calibri"/>
                <a:cs typeface="Calibri"/>
              </a:rPr>
              <a:t> </a:t>
            </a:r>
            <a:r>
              <a:rPr sz="950" spc="-35" dirty="0">
                <a:solidFill>
                  <a:srgbClr val="231F20"/>
                </a:solidFill>
                <a:latin typeface="Calibri"/>
                <a:cs typeface="Calibri"/>
              </a:rPr>
              <a:t>at</a:t>
            </a:r>
            <a:r>
              <a:rPr sz="950" spc="-30" dirty="0">
                <a:solidFill>
                  <a:srgbClr val="231F20"/>
                </a:solidFill>
                <a:latin typeface="Calibri"/>
                <a:cs typeface="Calibri"/>
              </a:rPr>
              <a:t> </a:t>
            </a:r>
            <a:r>
              <a:rPr sz="950" spc="-40" dirty="0">
                <a:solidFill>
                  <a:srgbClr val="231F20"/>
                </a:solidFill>
                <a:latin typeface="Calibri"/>
                <a:cs typeface="Calibri"/>
              </a:rPr>
              <a:t>a</a:t>
            </a:r>
            <a:r>
              <a:rPr sz="950" spc="-35" dirty="0">
                <a:solidFill>
                  <a:srgbClr val="231F20"/>
                </a:solidFill>
                <a:latin typeface="Calibri"/>
                <a:cs typeface="Calibri"/>
              </a:rPr>
              <a:t> </a:t>
            </a:r>
            <a:r>
              <a:rPr sz="950" spc="-25" dirty="0">
                <a:solidFill>
                  <a:srgbClr val="231F20"/>
                </a:solidFill>
                <a:latin typeface="Calibri"/>
                <a:cs typeface="Calibri"/>
              </a:rPr>
              <a:t>later</a:t>
            </a:r>
            <a:r>
              <a:rPr sz="950" spc="-20" dirty="0">
                <a:solidFill>
                  <a:srgbClr val="231F20"/>
                </a:solidFill>
                <a:latin typeface="Calibri"/>
                <a:cs typeface="Calibri"/>
              </a:rPr>
              <a:t> </a:t>
            </a:r>
            <a:r>
              <a:rPr sz="950" spc="-40" dirty="0">
                <a:solidFill>
                  <a:srgbClr val="231F20"/>
                </a:solidFill>
                <a:latin typeface="Calibri"/>
                <a:cs typeface="Calibri"/>
              </a:rPr>
              <a:t>stage</a:t>
            </a:r>
            <a:r>
              <a:rPr sz="950" spc="-35" dirty="0">
                <a:solidFill>
                  <a:srgbClr val="231F20"/>
                </a:solidFill>
                <a:latin typeface="Calibri"/>
                <a:cs typeface="Calibri"/>
              </a:rPr>
              <a:t> </a:t>
            </a:r>
            <a:r>
              <a:rPr sz="950" spc="-25" dirty="0">
                <a:solidFill>
                  <a:srgbClr val="231F20"/>
                </a:solidFill>
                <a:latin typeface="Calibri"/>
                <a:cs typeface="Calibri"/>
              </a:rPr>
              <a:t>when </a:t>
            </a:r>
            <a:r>
              <a:rPr sz="950" spc="-20" dirty="0">
                <a:solidFill>
                  <a:srgbClr val="231F20"/>
                </a:solidFill>
                <a:latin typeface="Calibri"/>
                <a:cs typeface="Calibri"/>
              </a:rPr>
              <a:t> </a:t>
            </a:r>
            <a:r>
              <a:rPr sz="950" spc="-30" dirty="0">
                <a:solidFill>
                  <a:srgbClr val="231F20"/>
                </a:solidFill>
                <a:latin typeface="Calibri"/>
                <a:cs typeface="Calibri"/>
              </a:rPr>
              <a:t>requested. </a:t>
            </a:r>
            <a:r>
              <a:rPr sz="950" spc="45" dirty="0">
                <a:solidFill>
                  <a:srgbClr val="231F20"/>
                </a:solidFill>
                <a:latin typeface="Calibri"/>
                <a:cs typeface="Calibri"/>
              </a:rPr>
              <a:t>In </a:t>
            </a:r>
            <a:r>
              <a:rPr sz="950" spc="-5" dirty="0">
                <a:solidFill>
                  <a:srgbClr val="231F20"/>
                </a:solidFill>
                <a:latin typeface="Calibri"/>
                <a:cs typeface="Calibri"/>
              </a:rPr>
              <a:t>this </a:t>
            </a:r>
            <a:r>
              <a:rPr sz="950" spc="-20" dirty="0">
                <a:solidFill>
                  <a:srgbClr val="231F20"/>
                </a:solidFill>
                <a:latin typeface="Calibri"/>
                <a:cs typeface="Calibri"/>
              </a:rPr>
              <a:t>perspective, </a:t>
            </a:r>
            <a:r>
              <a:rPr sz="950" spc="-35" dirty="0">
                <a:solidFill>
                  <a:srgbClr val="231F20"/>
                </a:solidFill>
                <a:latin typeface="Calibri"/>
                <a:cs typeface="Calibri"/>
              </a:rPr>
              <a:t>the </a:t>
            </a:r>
            <a:r>
              <a:rPr sz="950" spc="-5" dirty="0">
                <a:solidFill>
                  <a:srgbClr val="231F20"/>
                </a:solidFill>
                <a:latin typeface="Calibri"/>
                <a:cs typeface="Calibri"/>
              </a:rPr>
              <a:t>availability </a:t>
            </a:r>
            <a:r>
              <a:rPr sz="950" spc="-15" dirty="0">
                <a:solidFill>
                  <a:srgbClr val="231F20"/>
                </a:solidFill>
                <a:latin typeface="Calibri"/>
                <a:cs typeface="Calibri"/>
              </a:rPr>
              <a:t>of </a:t>
            </a:r>
            <a:r>
              <a:rPr sz="950" spc="-40" dirty="0">
                <a:solidFill>
                  <a:srgbClr val="231F20"/>
                </a:solidFill>
                <a:latin typeface="Calibri"/>
                <a:cs typeface="Calibri"/>
              </a:rPr>
              <a:t>a </a:t>
            </a:r>
            <a:r>
              <a:rPr sz="950" spc="-5" dirty="0">
                <a:solidFill>
                  <a:srgbClr val="231F20"/>
                </a:solidFill>
                <a:latin typeface="Calibri"/>
                <a:cs typeface="Calibri"/>
              </a:rPr>
              <a:t>blood </a:t>
            </a:r>
            <a:r>
              <a:rPr sz="950" spc="-20" dirty="0">
                <a:solidFill>
                  <a:srgbClr val="231F20"/>
                </a:solidFill>
                <a:latin typeface="Calibri"/>
                <a:cs typeface="Calibri"/>
              </a:rPr>
              <a:t>sample </a:t>
            </a:r>
            <a:r>
              <a:rPr sz="950" spc="-15" dirty="0">
                <a:solidFill>
                  <a:srgbClr val="231F20"/>
                </a:solidFill>
                <a:latin typeface="Calibri"/>
                <a:cs typeface="Calibri"/>
              </a:rPr>
              <a:t> </a:t>
            </a:r>
            <a:r>
              <a:rPr sz="950" spc="5" dirty="0">
                <a:solidFill>
                  <a:srgbClr val="231F20"/>
                </a:solidFill>
                <a:latin typeface="Calibri"/>
                <a:cs typeface="Calibri"/>
              </a:rPr>
              <a:t>could </a:t>
            </a:r>
            <a:r>
              <a:rPr sz="950" spc="-10" dirty="0">
                <a:solidFill>
                  <a:srgbClr val="231F20"/>
                </a:solidFill>
                <a:latin typeface="Calibri"/>
                <a:cs typeface="Calibri"/>
              </a:rPr>
              <a:t>add </a:t>
            </a:r>
            <a:r>
              <a:rPr sz="950" spc="-15" dirty="0">
                <a:solidFill>
                  <a:srgbClr val="231F20"/>
                </a:solidFill>
                <a:latin typeface="Calibri"/>
                <a:cs typeface="Calibri"/>
              </a:rPr>
              <a:t>to </a:t>
            </a:r>
            <a:r>
              <a:rPr sz="950" spc="-35" dirty="0">
                <a:solidFill>
                  <a:srgbClr val="231F20"/>
                </a:solidFill>
                <a:latin typeface="Calibri"/>
                <a:cs typeface="Calibri"/>
              </a:rPr>
              <a:t>the </a:t>
            </a:r>
            <a:r>
              <a:rPr sz="950" spc="-20" dirty="0">
                <a:solidFill>
                  <a:srgbClr val="231F20"/>
                </a:solidFill>
                <a:latin typeface="Calibri"/>
                <a:cs typeface="Calibri"/>
              </a:rPr>
              <a:t>value </a:t>
            </a:r>
            <a:r>
              <a:rPr sz="950" spc="-15" dirty="0">
                <a:solidFill>
                  <a:srgbClr val="231F20"/>
                </a:solidFill>
                <a:latin typeface="Calibri"/>
                <a:cs typeface="Calibri"/>
              </a:rPr>
              <a:t>of </a:t>
            </a:r>
            <a:r>
              <a:rPr sz="950" spc="5" dirty="0">
                <a:solidFill>
                  <a:srgbClr val="231F20"/>
                </a:solidFill>
                <a:latin typeface="Calibri"/>
                <a:cs typeface="Calibri"/>
              </a:rPr>
              <a:t>tumour </a:t>
            </a:r>
            <a:r>
              <a:rPr sz="950" spc="-25" dirty="0">
                <a:solidFill>
                  <a:srgbClr val="231F20"/>
                </a:solidFill>
                <a:latin typeface="Calibri"/>
                <a:cs typeface="Calibri"/>
              </a:rPr>
              <a:t>tissues. </a:t>
            </a:r>
            <a:r>
              <a:rPr sz="950" spc="5" dirty="0">
                <a:solidFill>
                  <a:srgbClr val="231F20"/>
                </a:solidFill>
                <a:latin typeface="Calibri"/>
                <a:cs typeface="Calibri"/>
              </a:rPr>
              <a:t>Informed </a:t>
            </a:r>
            <a:r>
              <a:rPr sz="950" spc="-20" dirty="0">
                <a:solidFill>
                  <a:srgbClr val="231F20"/>
                </a:solidFill>
                <a:latin typeface="Calibri"/>
                <a:cs typeface="Calibri"/>
              </a:rPr>
              <a:t>consent </a:t>
            </a:r>
            <a:r>
              <a:rPr sz="950" spc="-5" dirty="0">
                <a:solidFill>
                  <a:srgbClr val="231F20"/>
                </a:solidFill>
                <a:latin typeface="Calibri"/>
                <a:cs typeface="Calibri"/>
              </a:rPr>
              <a:t>for </a:t>
            </a:r>
            <a:r>
              <a:rPr sz="950" dirty="0">
                <a:solidFill>
                  <a:srgbClr val="231F20"/>
                </a:solidFill>
                <a:latin typeface="Calibri"/>
                <a:cs typeface="Calibri"/>
              </a:rPr>
              <a:t> </a:t>
            </a:r>
            <a:r>
              <a:rPr sz="950" spc="5" dirty="0">
                <a:solidFill>
                  <a:srgbClr val="231F20"/>
                </a:solidFill>
                <a:latin typeface="Calibri"/>
                <a:cs typeface="Calibri"/>
              </a:rPr>
              <a:t>biobanking</a:t>
            </a:r>
            <a:r>
              <a:rPr sz="950" spc="10" dirty="0">
                <a:solidFill>
                  <a:srgbClr val="231F20"/>
                </a:solidFill>
                <a:latin typeface="Calibri"/>
                <a:cs typeface="Calibri"/>
              </a:rPr>
              <a:t> </a:t>
            </a:r>
            <a:r>
              <a:rPr sz="950" dirty="0">
                <a:solidFill>
                  <a:srgbClr val="231F20"/>
                </a:solidFill>
                <a:latin typeface="Calibri"/>
                <a:cs typeface="Calibri"/>
              </a:rPr>
              <a:t>should</a:t>
            </a:r>
            <a:r>
              <a:rPr sz="950" spc="5"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10" dirty="0">
                <a:solidFill>
                  <a:srgbClr val="231F20"/>
                </a:solidFill>
                <a:latin typeface="Calibri"/>
                <a:cs typeface="Calibri"/>
              </a:rPr>
              <a:t>sought,</a:t>
            </a:r>
            <a:r>
              <a:rPr sz="950" spc="-5" dirty="0">
                <a:solidFill>
                  <a:srgbClr val="231F20"/>
                </a:solidFill>
                <a:latin typeface="Calibri"/>
                <a:cs typeface="Calibri"/>
              </a:rPr>
              <a:t> </a:t>
            </a:r>
            <a:r>
              <a:rPr sz="950" spc="-10" dirty="0">
                <a:solidFill>
                  <a:srgbClr val="231F20"/>
                </a:solidFill>
                <a:latin typeface="Calibri"/>
                <a:cs typeface="Calibri"/>
              </a:rPr>
              <a:t>enabling</a:t>
            </a:r>
            <a:r>
              <a:rPr sz="950" spc="-5" dirty="0">
                <a:solidFill>
                  <a:srgbClr val="231F20"/>
                </a:solidFill>
                <a:latin typeface="Calibri"/>
                <a:cs typeface="Calibri"/>
              </a:rPr>
              <a:t> </a:t>
            </a:r>
            <a:r>
              <a:rPr sz="950" spc="-25" dirty="0">
                <a:solidFill>
                  <a:srgbClr val="231F20"/>
                </a:solidFill>
                <a:latin typeface="Calibri"/>
                <a:cs typeface="Calibri"/>
              </a:rPr>
              <a:t>later</a:t>
            </a:r>
            <a:r>
              <a:rPr sz="950" spc="-20" dirty="0">
                <a:solidFill>
                  <a:srgbClr val="231F20"/>
                </a:solidFill>
                <a:latin typeface="Calibri"/>
                <a:cs typeface="Calibri"/>
              </a:rPr>
              <a:t> </a:t>
            </a:r>
            <a:r>
              <a:rPr sz="950" spc="-25" dirty="0">
                <a:solidFill>
                  <a:srgbClr val="231F20"/>
                </a:solidFill>
                <a:latin typeface="Calibri"/>
                <a:cs typeface="Calibri"/>
              </a:rPr>
              <a:t>analyses</a:t>
            </a:r>
            <a:r>
              <a:rPr sz="950" spc="-20" dirty="0">
                <a:solidFill>
                  <a:srgbClr val="231F20"/>
                </a:solidFill>
                <a:latin typeface="Calibri"/>
                <a:cs typeface="Calibri"/>
              </a:rPr>
              <a:t> </a:t>
            </a:r>
            <a:r>
              <a:rPr sz="950" spc="-10" dirty="0">
                <a:solidFill>
                  <a:srgbClr val="231F20"/>
                </a:solidFill>
                <a:latin typeface="Calibri"/>
                <a:cs typeface="Calibri"/>
              </a:rPr>
              <a:t>and </a:t>
            </a:r>
            <a:r>
              <a:rPr sz="950" spc="-5" dirty="0">
                <a:solidFill>
                  <a:srgbClr val="231F20"/>
                </a:solidFill>
                <a:latin typeface="Calibri"/>
                <a:cs typeface="Calibri"/>
              </a:rPr>
              <a:t> </a:t>
            </a:r>
            <a:r>
              <a:rPr sz="950" spc="-25" dirty="0">
                <a:solidFill>
                  <a:srgbClr val="231F20"/>
                </a:solidFill>
                <a:latin typeface="Calibri"/>
                <a:cs typeface="Calibri"/>
              </a:rPr>
              <a:t>research,</a:t>
            </a:r>
            <a:r>
              <a:rPr sz="950" spc="-30" dirty="0">
                <a:solidFill>
                  <a:srgbClr val="231F20"/>
                </a:solidFill>
                <a:latin typeface="Calibri"/>
                <a:cs typeface="Calibri"/>
              </a:rPr>
              <a:t> </a:t>
            </a:r>
            <a:r>
              <a:rPr sz="950" spc="10" dirty="0">
                <a:solidFill>
                  <a:srgbClr val="231F20"/>
                </a:solidFill>
                <a:latin typeface="Calibri"/>
                <a:cs typeface="Calibri"/>
              </a:rPr>
              <a:t>if</a:t>
            </a:r>
            <a:r>
              <a:rPr sz="950" spc="-35" dirty="0">
                <a:solidFill>
                  <a:srgbClr val="231F20"/>
                </a:solidFill>
                <a:latin typeface="Calibri"/>
                <a:cs typeface="Calibri"/>
              </a:rPr>
              <a:t> </a:t>
            </a:r>
            <a:r>
              <a:rPr sz="950" spc="-5" dirty="0">
                <a:solidFill>
                  <a:srgbClr val="231F20"/>
                </a:solidFill>
                <a:latin typeface="Calibri"/>
                <a:cs typeface="Calibri"/>
              </a:rPr>
              <a:t>this</a:t>
            </a:r>
            <a:r>
              <a:rPr sz="950" spc="-30" dirty="0">
                <a:solidFill>
                  <a:srgbClr val="231F20"/>
                </a:solidFill>
                <a:latin typeface="Calibri"/>
                <a:cs typeface="Calibri"/>
              </a:rPr>
              <a:t> </a:t>
            </a:r>
            <a:r>
              <a:rPr sz="950" dirty="0">
                <a:solidFill>
                  <a:srgbClr val="231F20"/>
                </a:solidFill>
                <a:latin typeface="Calibri"/>
                <a:cs typeface="Calibri"/>
              </a:rPr>
              <a:t>is</a:t>
            </a:r>
            <a:r>
              <a:rPr sz="950" spc="-40" dirty="0">
                <a:solidFill>
                  <a:srgbClr val="231F20"/>
                </a:solidFill>
                <a:latin typeface="Calibri"/>
                <a:cs typeface="Calibri"/>
              </a:rPr>
              <a:t> </a:t>
            </a:r>
            <a:r>
              <a:rPr sz="950" spc="-20" dirty="0">
                <a:solidFill>
                  <a:srgbClr val="231F20"/>
                </a:solidFill>
                <a:latin typeface="Calibri"/>
                <a:cs typeface="Calibri"/>
              </a:rPr>
              <a:t>allowed</a:t>
            </a:r>
            <a:r>
              <a:rPr sz="950" spc="-35" dirty="0">
                <a:solidFill>
                  <a:srgbClr val="231F20"/>
                </a:solidFill>
                <a:latin typeface="Calibri"/>
                <a:cs typeface="Calibri"/>
              </a:rPr>
              <a:t> </a:t>
            </a:r>
            <a:r>
              <a:rPr sz="950" spc="-10" dirty="0">
                <a:solidFill>
                  <a:srgbClr val="231F20"/>
                </a:solidFill>
                <a:latin typeface="Calibri"/>
                <a:cs typeface="Calibri"/>
              </a:rPr>
              <a:t>by</a:t>
            </a:r>
            <a:r>
              <a:rPr sz="950" spc="-40" dirty="0">
                <a:solidFill>
                  <a:srgbClr val="231F20"/>
                </a:solidFill>
                <a:latin typeface="Calibri"/>
                <a:cs typeface="Calibri"/>
              </a:rPr>
              <a:t> </a:t>
            </a:r>
            <a:r>
              <a:rPr sz="950" spc="-5" dirty="0">
                <a:solidFill>
                  <a:srgbClr val="231F20"/>
                </a:solidFill>
                <a:latin typeface="Calibri"/>
                <a:cs typeface="Calibri"/>
              </a:rPr>
              <a:t>local</a:t>
            </a:r>
            <a:r>
              <a:rPr sz="950" spc="-30" dirty="0">
                <a:solidFill>
                  <a:srgbClr val="231F20"/>
                </a:solidFill>
                <a:latin typeface="Calibri"/>
                <a:cs typeface="Calibri"/>
              </a:rPr>
              <a:t> </a:t>
            </a:r>
            <a:r>
              <a:rPr sz="950" spc="-10" dirty="0">
                <a:solidFill>
                  <a:srgbClr val="231F20"/>
                </a:solidFill>
                <a:latin typeface="Calibri"/>
                <a:cs typeface="Calibri"/>
              </a:rPr>
              <a:t>and</a:t>
            </a:r>
            <a:r>
              <a:rPr sz="950" spc="-35" dirty="0">
                <a:solidFill>
                  <a:srgbClr val="231F20"/>
                </a:solidFill>
                <a:latin typeface="Calibri"/>
                <a:cs typeface="Calibri"/>
              </a:rPr>
              <a:t> </a:t>
            </a:r>
            <a:r>
              <a:rPr sz="950" spc="-5" dirty="0">
                <a:solidFill>
                  <a:srgbClr val="231F20"/>
                </a:solidFill>
                <a:latin typeface="Calibri"/>
                <a:cs typeface="Calibri"/>
              </a:rPr>
              <a:t>international</a:t>
            </a:r>
            <a:r>
              <a:rPr sz="950" spc="-30" dirty="0">
                <a:solidFill>
                  <a:srgbClr val="231F20"/>
                </a:solidFill>
                <a:latin typeface="Calibri"/>
                <a:cs typeface="Calibri"/>
              </a:rPr>
              <a:t> </a:t>
            </a:r>
            <a:r>
              <a:rPr sz="950" spc="-15" dirty="0">
                <a:solidFill>
                  <a:srgbClr val="231F20"/>
                </a:solidFill>
                <a:latin typeface="Calibri"/>
                <a:cs typeface="Calibri"/>
              </a:rPr>
              <a:t>rules.</a:t>
            </a:r>
            <a:endParaRPr sz="950">
              <a:latin typeface="Calibri"/>
              <a:cs typeface="Calibri"/>
            </a:endParaRPr>
          </a:p>
          <a:p>
            <a:pPr marL="12700" marR="5715" indent="114300" algn="just">
              <a:lnSpc>
                <a:spcPct val="101000"/>
              </a:lnSpc>
            </a:pPr>
            <a:r>
              <a:rPr sz="950" dirty="0">
                <a:solidFill>
                  <a:srgbClr val="231F20"/>
                </a:solidFill>
                <a:latin typeface="Calibri"/>
                <a:cs typeface="Calibri"/>
              </a:rPr>
              <a:t>Pathological </a:t>
            </a:r>
            <a:r>
              <a:rPr sz="950" spc="-5" dirty="0">
                <a:solidFill>
                  <a:srgbClr val="231F20"/>
                </a:solidFill>
                <a:latin typeface="Calibri"/>
                <a:cs typeface="Calibri"/>
              </a:rPr>
              <a:t>diagnosis </a:t>
            </a:r>
            <a:r>
              <a:rPr sz="950" dirty="0">
                <a:solidFill>
                  <a:srgbClr val="231F20"/>
                </a:solidFill>
                <a:latin typeface="Calibri"/>
                <a:cs typeface="Calibri"/>
              </a:rPr>
              <a:t>should </a:t>
            </a:r>
            <a:r>
              <a:rPr sz="950" spc="-50" dirty="0">
                <a:solidFill>
                  <a:srgbClr val="231F20"/>
                </a:solidFill>
                <a:latin typeface="Calibri"/>
                <a:cs typeface="Calibri"/>
              </a:rPr>
              <a:t>be </a:t>
            </a:r>
            <a:r>
              <a:rPr sz="950" spc="-25" dirty="0">
                <a:solidFill>
                  <a:srgbClr val="231F20"/>
                </a:solidFill>
                <a:latin typeface="Calibri"/>
                <a:cs typeface="Calibri"/>
              </a:rPr>
              <a:t>made </a:t>
            </a:r>
            <a:r>
              <a:rPr sz="950" dirty="0">
                <a:solidFill>
                  <a:srgbClr val="231F20"/>
                </a:solidFill>
                <a:latin typeface="Calibri"/>
                <a:cs typeface="Calibri"/>
              </a:rPr>
              <a:t>according </a:t>
            </a:r>
            <a:r>
              <a:rPr sz="950" spc="-15" dirty="0">
                <a:solidFill>
                  <a:srgbClr val="231F20"/>
                </a:solidFill>
                <a:latin typeface="Calibri"/>
                <a:cs typeface="Calibri"/>
              </a:rPr>
              <a:t>to </a:t>
            </a:r>
            <a:r>
              <a:rPr sz="950" spc="-35" dirty="0">
                <a:solidFill>
                  <a:srgbClr val="231F20"/>
                </a:solidFill>
                <a:latin typeface="Calibri"/>
                <a:cs typeface="Calibri"/>
              </a:rPr>
              <a:t>the </a:t>
            </a:r>
            <a:r>
              <a:rPr sz="950" spc="-30" dirty="0">
                <a:solidFill>
                  <a:srgbClr val="231F20"/>
                </a:solidFill>
                <a:latin typeface="Calibri"/>
                <a:cs typeface="Calibri"/>
              </a:rPr>
              <a:t>2013 </a:t>
            </a:r>
            <a:r>
              <a:rPr sz="950" spc="-25" dirty="0">
                <a:solidFill>
                  <a:srgbClr val="231F20"/>
                </a:solidFill>
                <a:latin typeface="Calibri"/>
                <a:cs typeface="Calibri"/>
              </a:rPr>
              <a:t> </a:t>
            </a:r>
            <a:r>
              <a:rPr sz="950" spc="15" dirty="0">
                <a:solidFill>
                  <a:srgbClr val="231F20"/>
                </a:solidFill>
                <a:latin typeface="Calibri"/>
                <a:cs typeface="Calibri"/>
              </a:rPr>
              <a:t>World </a:t>
            </a:r>
            <a:r>
              <a:rPr sz="950" spc="5" dirty="0">
                <a:solidFill>
                  <a:srgbClr val="231F20"/>
                </a:solidFill>
                <a:latin typeface="Calibri"/>
                <a:cs typeface="Calibri"/>
              </a:rPr>
              <a:t>Health Organization </a:t>
            </a:r>
            <a:r>
              <a:rPr sz="950" spc="80" dirty="0">
                <a:solidFill>
                  <a:srgbClr val="231F20"/>
                </a:solidFill>
                <a:latin typeface="Calibri"/>
                <a:cs typeface="Calibri"/>
              </a:rPr>
              <a:t>(WHO) </a:t>
            </a:r>
            <a:r>
              <a:rPr sz="950" spc="-5" dirty="0">
                <a:solidFill>
                  <a:srgbClr val="231F20"/>
                </a:solidFill>
                <a:latin typeface="Calibri"/>
                <a:cs typeface="Calibri"/>
              </a:rPr>
              <a:t>classification </a:t>
            </a:r>
            <a:r>
              <a:rPr sz="950" spc="20" dirty="0">
                <a:solidFill>
                  <a:srgbClr val="231F20"/>
                </a:solidFill>
                <a:latin typeface="Calibri"/>
                <a:cs typeface="Calibri"/>
              </a:rPr>
              <a:t>[</a:t>
            </a:r>
            <a:r>
              <a:rPr sz="950" spc="20" dirty="0">
                <a:solidFill>
                  <a:srgbClr val="2E3092"/>
                </a:solidFill>
                <a:latin typeface="Calibri"/>
                <a:cs typeface="Calibri"/>
                <a:hlinkClick r:id="rId2" action="ppaction://hlinksldjump"/>
              </a:rPr>
              <a:t>4</a:t>
            </a:r>
            <a:r>
              <a:rPr sz="950" spc="20" dirty="0">
                <a:solidFill>
                  <a:srgbClr val="231F20"/>
                </a:solidFill>
                <a:latin typeface="Calibri"/>
                <a:cs typeface="Calibri"/>
              </a:rPr>
              <a:t>]. </a:t>
            </a:r>
            <a:r>
              <a:rPr sz="950" spc="60" dirty="0">
                <a:solidFill>
                  <a:srgbClr val="231F20"/>
                </a:solidFill>
                <a:latin typeface="Calibri"/>
                <a:cs typeface="Calibri"/>
              </a:rPr>
              <a:t>A </a:t>
            </a:r>
            <a:r>
              <a:rPr sz="950" dirty="0">
                <a:solidFill>
                  <a:srgbClr val="231F20"/>
                </a:solidFill>
                <a:latin typeface="Calibri"/>
                <a:cs typeface="Calibri"/>
              </a:rPr>
              <a:t>patho- </a:t>
            </a:r>
            <a:r>
              <a:rPr sz="950" spc="5" dirty="0">
                <a:solidFill>
                  <a:srgbClr val="231F20"/>
                </a:solidFill>
                <a:latin typeface="Calibri"/>
                <a:cs typeface="Calibri"/>
              </a:rPr>
              <a:t> </a:t>
            </a:r>
            <a:r>
              <a:rPr sz="950" dirty="0">
                <a:solidFill>
                  <a:srgbClr val="231F20"/>
                </a:solidFill>
                <a:latin typeface="Calibri"/>
                <a:cs typeface="Calibri"/>
              </a:rPr>
              <a:t>logical </a:t>
            </a:r>
            <a:r>
              <a:rPr sz="950" spc="-25" dirty="0">
                <a:solidFill>
                  <a:srgbClr val="231F20"/>
                </a:solidFill>
                <a:latin typeface="Calibri"/>
                <a:cs typeface="Calibri"/>
              </a:rPr>
              <a:t>expert </a:t>
            </a:r>
            <a:r>
              <a:rPr sz="950" dirty="0">
                <a:solidFill>
                  <a:srgbClr val="231F20"/>
                </a:solidFill>
                <a:latin typeface="Calibri"/>
                <a:cs typeface="Calibri"/>
              </a:rPr>
              <a:t>validation is </a:t>
            </a:r>
            <a:r>
              <a:rPr sz="950" spc="-10" dirty="0">
                <a:solidFill>
                  <a:srgbClr val="231F20"/>
                </a:solidFill>
                <a:latin typeface="Calibri"/>
                <a:cs typeface="Calibri"/>
              </a:rPr>
              <a:t>required </a:t>
            </a:r>
            <a:r>
              <a:rPr sz="950" spc="25" dirty="0">
                <a:solidFill>
                  <a:srgbClr val="231F20"/>
                </a:solidFill>
                <a:latin typeface="Calibri"/>
                <a:cs typeface="Calibri"/>
              </a:rPr>
              <a:t>in </a:t>
            </a:r>
            <a:r>
              <a:rPr sz="950" spc="-5" dirty="0">
                <a:solidFill>
                  <a:srgbClr val="231F20"/>
                </a:solidFill>
                <a:latin typeface="Calibri"/>
                <a:cs typeface="Calibri"/>
              </a:rPr>
              <a:t>all </a:t>
            </a:r>
            <a:r>
              <a:rPr sz="950" spc="-40" dirty="0">
                <a:solidFill>
                  <a:srgbClr val="231F20"/>
                </a:solidFill>
                <a:latin typeface="Calibri"/>
                <a:cs typeface="Calibri"/>
              </a:rPr>
              <a:t>cases </a:t>
            </a:r>
            <a:r>
              <a:rPr sz="950" spc="-25" dirty="0">
                <a:solidFill>
                  <a:srgbClr val="231F20"/>
                </a:solidFill>
                <a:latin typeface="Calibri"/>
                <a:cs typeface="Calibri"/>
              </a:rPr>
              <a:t>when </a:t>
            </a:r>
            <a:r>
              <a:rPr sz="950" spc="-35" dirty="0">
                <a:solidFill>
                  <a:srgbClr val="231F20"/>
                </a:solidFill>
                <a:latin typeface="Calibri"/>
                <a:cs typeface="Calibri"/>
              </a:rPr>
              <a:t>the </a:t>
            </a:r>
            <a:r>
              <a:rPr sz="950" spc="5" dirty="0">
                <a:solidFill>
                  <a:srgbClr val="231F20"/>
                </a:solidFill>
                <a:latin typeface="Calibri"/>
                <a:cs typeface="Calibri"/>
              </a:rPr>
              <a:t>original </a:t>
            </a:r>
            <a:r>
              <a:rPr sz="950" spc="10" dirty="0">
                <a:solidFill>
                  <a:srgbClr val="231F20"/>
                </a:solidFill>
                <a:latin typeface="Calibri"/>
                <a:cs typeface="Calibri"/>
              </a:rPr>
              <a:t> </a:t>
            </a:r>
            <a:r>
              <a:rPr sz="950" spc="-10" dirty="0">
                <a:solidFill>
                  <a:srgbClr val="231F20"/>
                </a:solidFill>
                <a:latin typeface="Calibri"/>
                <a:cs typeface="Calibri"/>
              </a:rPr>
              <a:t>diagno</a:t>
            </a:r>
            <a:r>
              <a:rPr sz="950" dirty="0">
                <a:solidFill>
                  <a:srgbClr val="231F20"/>
                </a:solidFill>
                <a:latin typeface="Calibri"/>
                <a:cs typeface="Calibri"/>
              </a:rPr>
              <a:t>sis</a:t>
            </a:r>
            <a:r>
              <a:rPr sz="950" spc="-40" dirty="0">
                <a:solidFill>
                  <a:srgbClr val="231F20"/>
                </a:solidFill>
                <a:latin typeface="Calibri"/>
                <a:cs typeface="Calibri"/>
              </a:rPr>
              <a:t> was</a:t>
            </a:r>
            <a:r>
              <a:rPr sz="950" spc="-30" dirty="0">
                <a:solidFill>
                  <a:srgbClr val="231F20"/>
                </a:solidFill>
                <a:latin typeface="Calibri"/>
                <a:cs typeface="Calibri"/>
              </a:rPr>
              <a:t> </a:t>
            </a:r>
            <a:r>
              <a:rPr sz="950" spc="-25" dirty="0">
                <a:solidFill>
                  <a:srgbClr val="231F20"/>
                </a:solidFill>
                <a:latin typeface="Calibri"/>
                <a:cs typeface="Calibri"/>
              </a:rPr>
              <a:t>made</a:t>
            </a:r>
            <a:r>
              <a:rPr sz="950" spc="-35" dirty="0">
                <a:solidFill>
                  <a:srgbClr val="231F20"/>
                </a:solidFill>
                <a:latin typeface="Calibri"/>
                <a:cs typeface="Calibri"/>
              </a:rPr>
              <a:t> </a:t>
            </a:r>
            <a:r>
              <a:rPr sz="950" spc="-15" dirty="0">
                <a:solidFill>
                  <a:srgbClr val="231F20"/>
                </a:solidFill>
                <a:latin typeface="Calibri"/>
                <a:cs typeface="Calibri"/>
              </a:rPr>
              <a:t>outside</a:t>
            </a:r>
            <a:r>
              <a:rPr sz="950" spc="-25" dirty="0">
                <a:solidFill>
                  <a:srgbClr val="231F20"/>
                </a:solidFill>
                <a:latin typeface="Calibri"/>
                <a:cs typeface="Calibri"/>
              </a:rPr>
              <a:t> </a:t>
            </a:r>
            <a:r>
              <a:rPr sz="950" spc="-40" dirty="0">
                <a:solidFill>
                  <a:srgbClr val="231F20"/>
                </a:solidFill>
                <a:latin typeface="Calibri"/>
                <a:cs typeface="Calibri"/>
              </a:rPr>
              <a:t>a</a:t>
            </a:r>
            <a:r>
              <a:rPr sz="950" spc="-35" dirty="0">
                <a:solidFill>
                  <a:srgbClr val="231F20"/>
                </a:solidFill>
                <a:latin typeface="Calibri"/>
                <a:cs typeface="Calibri"/>
              </a:rPr>
              <a:t> reference</a:t>
            </a:r>
            <a:r>
              <a:rPr sz="950" spc="-25" dirty="0">
                <a:solidFill>
                  <a:srgbClr val="231F20"/>
                </a:solidFill>
                <a:latin typeface="Calibri"/>
                <a:cs typeface="Calibri"/>
              </a:rPr>
              <a:t> </a:t>
            </a:r>
            <a:r>
              <a:rPr sz="950" spc="-30" dirty="0">
                <a:solidFill>
                  <a:srgbClr val="231F20"/>
                </a:solidFill>
                <a:latin typeface="Calibri"/>
                <a:cs typeface="Calibri"/>
              </a:rPr>
              <a:t>centre/netwo</a:t>
            </a:r>
            <a:r>
              <a:rPr sz="950" spc="-5" dirty="0">
                <a:solidFill>
                  <a:srgbClr val="231F20"/>
                </a:solidFill>
                <a:latin typeface="Calibri"/>
                <a:cs typeface="Calibri"/>
              </a:rPr>
              <a:t>r</a:t>
            </a:r>
            <a:r>
              <a:rPr sz="950" spc="30" dirty="0">
                <a:solidFill>
                  <a:srgbClr val="231F20"/>
                </a:solidFill>
                <a:latin typeface="Calibri"/>
                <a:cs typeface="Calibri"/>
              </a:rPr>
              <a:t>k</a:t>
            </a:r>
            <a:r>
              <a:rPr sz="950" spc="-35" dirty="0">
                <a:solidFill>
                  <a:srgbClr val="231F20"/>
                </a:solidFill>
                <a:latin typeface="Calibri"/>
                <a:cs typeface="Calibri"/>
              </a:rPr>
              <a:t> </a:t>
            </a:r>
            <a:r>
              <a:rPr sz="950" spc="55" dirty="0">
                <a:solidFill>
                  <a:srgbClr val="231F20"/>
                </a:solidFill>
                <a:latin typeface="Calibri"/>
                <a:cs typeface="Calibri"/>
              </a:rPr>
              <a:t>[</a:t>
            </a:r>
            <a:r>
              <a:rPr sz="950" spc="-30" dirty="0">
                <a:solidFill>
                  <a:srgbClr val="2E3092"/>
                </a:solidFill>
                <a:latin typeface="Calibri"/>
                <a:cs typeface="Calibri"/>
                <a:hlinkClick r:id="rId2" action="ppaction://hlinksldjump"/>
              </a:rPr>
              <a:t>5</a:t>
            </a:r>
            <a:r>
              <a:rPr sz="950" spc="25" dirty="0">
                <a:solidFill>
                  <a:srgbClr val="231F20"/>
                </a:solidFill>
                <a:latin typeface="Calibri"/>
                <a:cs typeface="Calibri"/>
              </a:rPr>
              <a:t>].</a:t>
            </a:r>
            <a:endParaRPr sz="950">
              <a:latin typeface="Calibri"/>
              <a:cs typeface="Calibri"/>
            </a:endParaRPr>
          </a:p>
          <a:p>
            <a:pPr marL="12700" marR="5080" indent="114300" algn="just">
              <a:lnSpc>
                <a:spcPct val="100899"/>
              </a:lnSpc>
            </a:pPr>
            <a:r>
              <a:rPr sz="950" spc="5" dirty="0">
                <a:solidFill>
                  <a:srgbClr val="231F20"/>
                </a:solidFill>
                <a:latin typeface="Calibri"/>
                <a:cs typeface="Calibri"/>
              </a:rPr>
              <a:t>The </a:t>
            </a:r>
            <a:r>
              <a:rPr sz="950" spc="-5" dirty="0">
                <a:solidFill>
                  <a:srgbClr val="231F20"/>
                </a:solidFill>
                <a:latin typeface="Calibri"/>
                <a:cs typeface="Calibri"/>
              </a:rPr>
              <a:t>malignancy </a:t>
            </a:r>
            <a:r>
              <a:rPr sz="950" spc="-25" dirty="0">
                <a:solidFill>
                  <a:srgbClr val="231F20"/>
                </a:solidFill>
                <a:latin typeface="Calibri"/>
                <a:cs typeface="Calibri"/>
              </a:rPr>
              <a:t>grade </a:t>
            </a:r>
            <a:r>
              <a:rPr sz="950" spc="-5" dirty="0">
                <a:solidFill>
                  <a:srgbClr val="231F20"/>
                </a:solidFill>
                <a:latin typeface="Calibri"/>
                <a:cs typeface="Calibri"/>
              </a:rPr>
              <a:t>should </a:t>
            </a:r>
            <a:r>
              <a:rPr sz="950" spc="-50" dirty="0">
                <a:solidFill>
                  <a:srgbClr val="231F20"/>
                </a:solidFill>
                <a:latin typeface="Calibri"/>
                <a:cs typeface="Calibri"/>
              </a:rPr>
              <a:t>be </a:t>
            </a:r>
            <a:r>
              <a:rPr sz="950" spc="-5" dirty="0">
                <a:solidFill>
                  <a:srgbClr val="231F20"/>
                </a:solidFill>
                <a:latin typeface="Calibri"/>
                <a:cs typeface="Calibri"/>
              </a:rPr>
              <a:t>provided </a:t>
            </a:r>
            <a:r>
              <a:rPr sz="950" spc="25" dirty="0">
                <a:solidFill>
                  <a:srgbClr val="231F20"/>
                </a:solidFill>
                <a:latin typeface="Calibri"/>
                <a:cs typeface="Calibri"/>
              </a:rPr>
              <a:t>in </a:t>
            </a:r>
            <a:r>
              <a:rPr sz="950" spc="-5" dirty="0">
                <a:solidFill>
                  <a:srgbClr val="231F20"/>
                </a:solidFill>
                <a:latin typeface="Calibri"/>
                <a:cs typeface="Calibri"/>
              </a:rPr>
              <a:t>all </a:t>
            </a:r>
            <a:r>
              <a:rPr sz="950" spc="-45" dirty="0">
                <a:solidFill>
                  <a:srgbClr val="231F20"/>
                </a:solidFill>
                <a:latin typeface="Calibri"/>
                <a:cs typeface="Calibri"/>
              </a:rPr>
              <a:t>cases </a:t>
            </a:r>
            <a:r>
              <a:rPr sz="950" spc="25" dirty="0">
                <a:solidFill>
                  <a:srgbClr val="231F20"/>
                </a:solidFill>
                <a:latin typeface="Calibri"/>
                <a:cs typeface="Calibri"/>
              </a:rPr>
              <a:t>in </a:t>
            </a:r>
            <a:r>
              <a:rPr sz="950" spc="-5" dirty="0">
                <a:solidFill>
                  <a:srgbClr val="231F20"/>
                </a:solidFill>
                <a:latin typeface="Calibri"/>
                <a:cs typeface="Calibri"/>
              </a:rPr>
              <a:t>which </a:t>
            </a:r>
            <a:r>
              <a:rPr sz="950" dirty="0">
                <a:solidFill>
                  <a:srgbClr val="231F20"/>
                </a:solidFill>
                <a:latin typeface="Calibri"/>
                <a:cs typeface="Calibri"/>
              </a:rPr>
              <a:t> </a:t>
            </a:r>
            <a:r>
              <a:rPr sz="950" spc="-10" dirty="0">
                <a:solidFill>
                  <a:srgbClr val="231F20"/>
                </a:solidFill>
                <a:latin typeface="Calibri"/>
                <a:cs typeface="Calibri"/>
              </a:rPr>
              <a:t>this </a:t>
            </a:r>
            <a:r>
              <a:rPr sz="950" dirty="0">
                <a:solidFill>
                  <a:srgbClr val="231F20"/>
                </a:solidFill>
                <a:latin typeface="Calibri"/>
                <a:cs typeface="Calibri"/>
              </a:rPr>
              <a:t>is </a:t>
            </a:r>
            <a:r>
              <a:rPr sz="950" spc="-30" dirty="0">
                <a:solidFill>
                  <a:srgbClr val="231F20"/>
                </a:solidFill>
                <a:latin typeface="Calibri"/>
                <a:cs typeface="Calibri"/>
              </a:rPr>
              <a:t>feasible </a:t>
            </a:r>
            <a:r>
              <a:rPr sz="950" spc="-40" dirty="0">
                <a:solidFill>
                  <a:srgbClr val="231F20"/>
                </a:solidFill>
                <a:latin typeface="Calibri"/>
                <a:cs typeface="Calibri"/>
              </a:rPr>
              <a:t>based </a:t>
            </a:r>
            <a:r>
              <a:rPr sz="950" dirty="0">
                <a:solidFill>
                  <a:srgbClr val="231F20"/>
                </a:solidFill>
                <a:latin typeface="Calibri"/>
                <a:cs typeface="Calibri"/>
              </a:rPr>
              <a:t>on </a:t>
            </a:r>
            <a:r>
              <a:rPr sz="950" spc="-20" dirty="0">
                <a:solidFill>
                  <a:srgbClr val="231F20"/>
                </a:solidFill>
                <a:latin typeface="Calibri"/>
                <a:cs typeface="Calibri"/>
              </a:rPr>
              <a:t>available </a:t>
            </a:r>
            <a:r>
              <a:rPr sz="950" spc="-30" dirty="0">
                <a:solidFill>
                  <a:srgbClr val="231F20"/>
                </a:solidFill>
                <a:latin typeface="Calibri"/>
                <a:cs typeface="Calibri"/>
              </a:rPr>
              <a:t>systems, </a:t>
            </a:r>
            <a:r>
              <a:rPr sz="950" spc="-40" dirty="0">
                <a:solidFill>
                  <a:srgbClr val="231F20"/>
                </a:solidFill>
                <a:latin typeface="Calibri"/>
                <a:cs typeface="Calibri"/>
              </a:rPr>
              <a:t>because </a:t>
            </a:r>
            <a:r>
              <a:rPr sz="950" spc="5" dirty="0">
                <a:solidFill>
                  <a:srgbClr val="231F20"/>
                </a:solidFill>
                <a:latin typeface="Calibri"/>
                <a:cs typeface="Calibri"/>
              </a:rPr>
              <a:t>it </a:t>
            </a:r>
            <a:r>
              <a:rPr sz="950" spc="-25" dirty="0">
                <a:solidFill>
                  <a:srgbClr val="231F20"/>
                </a:solidFill>
                <a:latin typeface="Calibri"/>
                <a:cs typeface="Calibri"/>
              </a:rPr>
              <a:t>has </a:t>
            </a:r>
            <a:r>
              <a:rPr sz="950" spc="-5" dirty="0">
                <a:solidFill>
                  <a:srgbClr val="231F20"/>
                </a:solidFill>
                <a:latin typeface="Calibri"/>
                <a:cs typeface="Calibri"/>
              </a:rPr>
              <a:t>prognos- </a:t>
            </a:r>
            <a:r>
              <a:rPr sz="950" dirty="0">
                <a:solidFill>
                  <a:srgbClr val="231F20"/>
                </a:solidFill>
                <a:latin typeface="Calibri"/>
                <a:cs typeface="Calibri"/>
              </a:rPr>
              <a:t> tic </a:t>
            </a:r>
            <a:r>
              <a:rPr sz="950" spc="-10" dirty="0">
                <a:solidFill>
                  <a:srgbClr val="231F20"/>
                </a:solidFill>
                <a:latin typeface="Calibri"/>
                <a:cs typeface="Calibri"/>
              </a:rPr>
              <a:t>and </a:t>
            </a:r>
            <a:r>
              <a:rPr sz="950" spc="-15" dirty="0">
                <a:solidFill>
                  <a:srgbClr val="231F20"/>
                </a:solidFill>
                <a:latin typeface="Calibri"/>
                <a:cs typeface="Calibri"/>
              </a:rPr>
              <a:t>predictive </a:t>
            </a:r>
            <a:r>
              <a:rPr sz="950" spc="-10" dirty="0">
                <a:solidFill>
                  <a:srgbClr val="231F20"/>
                </a:solidFill>
                <a:latin typeface="Calibri"/>
                <a:cs typeface="Calibri"/>
              </a:rPr>
              <a:t>meaning. </a:t>
            </a:r>
            <a:r>
              <a:rPr sz="950" spc="10" dirty="0">
                <a:solidFill>
                  <a:srgbClr val="231F20"/>
                </a:solidFill>
                <a:latin typeface="Calibri"/>
                <a:cs typeface="Calibri"/>
              </a:rPr>
              <a:t>The </a:t>
            </a:r>
            <a:r>
              <a:rPr sz="950" spc="-60" dirty="0">
                <a:solidFill>
                  <a:srgbClr val="231F20"/>
                </a:solidFill>
                <a:latin typeface="Calibri"/>
                <a:cs typeface="Calibri"/>
              </a:rPr>
              <a:t>Fe´de´ration </a:t>
            </a:r>
            <a:r>
              <a:rPr sz="950" spc="-10" dirty="0">
                <a:solidFill>
                  <a:srgbClr val="231F20"/>
                </a:solidFill>
                <a:latin typeface="Calibri"/>
                <a:cs typeface="Calibri"/>
              </a:rPr>
              <a:t>Nationale </a:t>
            </a:r>
            <a:r>
              <a:rPr sz="950" spc="-40" dirty="0">
                <a:solidFill>
                  <a:srgbClr val="231F20"/>
                </a:solidFill>
                <a:latin typeface="Calibri"/>
                <a:cs typeface="Calibri"/>
              </a:rPr>
              <a:t>des </a:t>
            </a:r>
            <a:r>
              <a:rPr sz="950" spc="-15" dirty="0">
                <a:solidFill>
                  <a:srgbClr val="231F20"/>
                </a:solidFill>
                <a:latin typeface="Calibri"/>
                <a:cs typeface="Calibri"/>
              </a:rPr>
              <a:t>Centres </a:t>
            </a:r>
            <a:r>
              <a:rPr sz="950" spc="-200" dirty="0">
                <a:solidFill>
                  <a:srgbClr val="231F20"/>
                </a:solidFill>
                <a:latin typeface="Calibri"/>
                <a:cs typeface="Calibri"/>
              </a:rPr>
              <a:t> </a:t>
            </a:r>
            <a:r>
              <a:rPr sz="950" spc="-40" dirty="0">
                <a:solidFill>
                  <a:srgbClr val="231F20"/>
                </a:solidFill>
                <a:latin typeface="Calibri"/>
                <a:cs typeface="Calibri"/>
              </a:rPr>
              <a:t>de </a:t>
            </a:r>
            <a:r>
              <a:rPr sz="950" spc="-5" dirty="0">
                <a:solidFill>
                  <a:srgbClr val="231F20"/>
                </a:solidFill>
                <a:latin typeface="Calibri"/>
                <a:cs typeface="Calibri"/>
              </a:rPr>
              <a:t>Lutte </a:t>
            </a:r>
            <a:r>
              <a:rPr sz="950" dirty="0">
                <a:solidFill>
                  <a:srgbClr val="231F20"/>
                </a:solidFill>
                <a:latin typeface="Calibri"/>
                <a:cs typeface="Calibri"/>
              </a:rPr>
              <a:t>Contre </a:t>
            </a:r>
            <a:r>
              <a:rPr sz="950" spc="-30" dirty="0">
                <a:solidFill>
                  <a:srgbClr val="231F20"/>
                </a:solidFill>
                <a:latin typeface="Calibri"/>
                <a:cs typeface="Calibri"/>
              </a:rPr>
              <a:t>le </a:t>
            </a:r>
            <a:r>
              <a:rPr sz="950" dirty="0">
                <a:solidFill>
                  <a:srgbClr val="231F20"/>
                </a:solidFill>
                <a:latin typeface="Calibri"/>
                <a:cs typeface="Calibri"/>
              </a:rPr>
              <a:t>Cancer </a:t>
            </a:r>
            <a:r>
              <a:rPr sz="950" spc="85" dirty="0">
                <a:solidFill>
                  <a:srgbClr val="231F20"/>
                </a:solidFill>
                <a:latin typeface="Calibri"/>
                <a:cs typeface="Calibri"/>
              </a:rPr>
              <a:t>(FNCLCC) </a:t>
            </a:r>
            <a:r>
              <a:rPr sz="950" spc="-5" dirty="0">
                <a:solidFill>
                  <a:srgbClr val="231F20"/>
                </a:solidFill>
                <a:latin typeface="Calibri"/>
                <a:cs typeface="Calibri"/>
              </a:rPr>
              <a:t>grading </a:t>
            </a:r>
            <a:r>
              <a:rPr sz="950" spc="-30" dirty="0">
                <a:solidFill>
                  <a:srgbClr val="231F20"/>
                </a:solidFill>
                <a:latin typeface="Calibri"/>
                <a:cs typeface="Calibri"/>
              </a:rPr>
              <a:t>system </a:t>
            </a:r>
            <a:r>
              <a:rPr sz="950" dirty="0">
                <a:solidFill>
                  <a:srgbClr val="231F20"/>
                </a:solidFill>
                <a:latin typeface="Calibri"/>
                <a:cs typeface="Calibri"/>
              </a:rPr>
              <a:t>is </a:t>
            </a:r>
            <a:r>
              <a:rPr sz="950" spc="-20" dirty="0">
                <a:solidFill>
                  <a:srgbClr val="231F20"/>
                </a:solidFill>
                <a:latin typeface="Calibri"/>
                <a:cs typeface="Calibri"/>
              </a:rPr>
              <a:t>generally </a:t>
            </a:r>
            <a:r>
              <a:rPr sz="950" spc="-15" dirty="0">
                <a:solidFill>
                  <a:srgbClr val="231F20"/>
                </a:solidFill>
                <a:latin typeface="Calibri"/>
                <a:cs typeface="Calibri"/>
              </a:rPr>
              <a:t> </a:t>
            </a:r>
            <a:r>
              <a:rPr sz="950" spc="-25" dirty="0">
                <a:solidFill>
                  <a:srgbClr val="231F20"/>
                </a:solidFill>
                <a:latin typeface="Calibri"/>
                <a:cs typeface="Calibri"/>
              </a:rPr>
              <a:t>used, </a:t>
            </a:r>
            <a:r>
              <a:rPr sz="950" spc="-10" dirty="0">
                <a:solidFill>
                  <a:srgbClr val="231F20"/>
                </a:solidFill>
                <a:latin typeface="Calibri"/>
                <a:cs typeface="Calibri"/>
              </a:rPr>
              <a:t>and distinguishes </a:t>
            </a:r>
            <a:r>
              <a:rPr sz="950" spc="-35" dirty="0">
                <a:solidFill>
                  <a:srgbClr val="231F20"/>
                </a:solidFill>
                <a:latin typeface="Calibri"/>
                <a:cs typeface="Calibri"/>
              </a:rPr>
              <a:t>three </a:t>
            </a:r>
            <a:r>
              <a:rPr sz="950" spc="-5" dirty="0">
                <a:solidFill>
                  <a:srgbClr val="231F20"/>
                </a:solidFill>
                <a:latin typeface="Calibri"/>
                <a:cs typeface="Calibri"/>
              </a:rPr>
              <a:t>malignancy </a:t>
            </a:r>
            <a:r>
              <a:rPr sz="950" spc="-30" dirty="0">
                <a:solidFill>
                  <a:srgbClr val="231F20"/>
                </a:solidFill>
                <a:latin typeface="Calibri"/>
                <a:cs typeface="Calibri"/>
              </a:rPr>
              <a:t>grades </a:t>
            </a:r>
            <a:r>
              <a:rPr sz="950" spc="-40" dirty="0">
                <a:solidFill>
                  <a:srgbClr val="231F20"/>
                </a:solidFill>
                <a:latin typeface="Calibri"/>
                <a:cs typeface="Calibri"/>
              </a:rPr>
              <a:t>based </a:t>
            </a:r>
            <a:r>
              <a:rPr sz="950" dirty="0">
                <a:solidFill>
                  <a:srgbClr val="231F20"/>
                </a:solidFill>
                <a:latin typeface="Calibri"/>
                <a:cs typeface="Calibri"/>
              </a:rPr>
              <a:t>on </a:t>
            </a:r>
            <a:r>
              <a:rPr sz="950" spc="-5" dirty="0">
                <a:solidFill>
                  <a:srgbClr val="231F20"/>
                </a:solidFill>
                <a:latin typeface="Calibri"/>
                <a:cs typeface="Calibri"/>
              </a:rPr>
              <a:t>differ- </a:t>
            </a:r>
            <a:r>
              <a:rPr sz="950" dirty="0">
                <a:solidFill>
                  <a:srgbClr val="231F20"/>
                </a:solidFill>
                <a:latin typeface="Calibri"/>
                <a:cs typeface="Calibri"/>
              </a:rPr>
              <a:t> </a:t>
            </a:r>
            <a:r>
              <a:rPr sz="950" spc="-15" dirty="0">
                <a:solidFill>
                  <a:srgbClr val="231F20"/>
                </a:solidFill>
                <a:latin typeface="Calibri"/>
                <a:cs typeface="Calibri"/>
              </a:rPr>
              <a:t>entiation, </a:t>
            </a:r>
            <a:r>
              <a:rPr sz="950" spc="-20" dirty="0">
                <a:solidFill>
                  <a:srgbClr val="231F20"/>
                </a:solidFill>
                <a:latin typeface="Calibri"/>
                <a:cs typeface="Calibri"/>
              </a:rPr>
              <a:t>necrosis </a:t>
            </a:r>
            <a:r>
              <a:rPr sz="950" spc="-10" dirty="0">
                <a:solidFill>
                  <a:srgbClr val="231F20"/>
                </a:solidFill>
                <a:latin typeface="Calibri"/>
                <a:cs typeface="Calibri"/>
              </a:rPr>
              <a:t>and </a:t>
            </a:r>
            <a:r>
              <a:rPr sz="950" dirty="0">
                <a:solidFill>
                  <a:srgbClr val="231F20"/>
                </a:solidFill>
                <a:latin typeface="Calibri"/>
                <a:cs typeface="Calibri"/>
              </a:rPr>
              <a:t>mitotic </a:t>
            </a:r>
            <a:r>
              <a:rPr sz="950" spc="-35" dirty="0">
                <a:solidFill>
                  <a:srgbClr val="231F20"/>
                </a:solidFill>
                <a:latin typeface="Calibri"/>
                <a:cs typeface="Calibri"/>
              </a:rPr>
              <a:t>rate </a:t>
            </a:r>
            <a:r>
              <a:rPr sz="950" spc="20" dirty="0">
                <a:solidFill>
                  <a:srgbClr val="231F20"/>
                </a:solidFill>
                <a:latin typeface="Calibri"/>
                <a:cs typeface="Calibri"/>
              </a:rPr>
              <a:t>[</a:t>
            </a:r>
            <a:r>
              <a:rPr sz="950" spc="20" dirty="0">
                <a:solidFill>
                  <a:srgbClr val="2E3092"/>
                </a:solidFill>
                <a:latin typeface="Calibri"/>
                <a:cs typeface="Calibri"/>
                <a:hlinkClick r:id="rId2" action="ppaction://hlinksldjump"/>
              </a:rPr>
              <a:t>6</a:t>
            </a:r>
            <a:r>
              <a:rPr sz="950" spc="20" dirty="0">
                <a:solidFill>
                  <a:srgbClr val="231F20"/>
                </a:solidFill>
                <a:latin typeface="Calibri"/>
                <a:cs typeface="Calibri"/>
              </a:rPr>
              <a:t>]. </a:t>
            </a:r>
            <a:r>
              <a:rPr sz="950" spc="-25" dirty="0">
                <a:solidFill>
                  <a:srgbClr val="231F20"/>
                </a:solidFill>
                <a:latin typeface="Calibri"/>
                <a:cs typeface="Calibri"/>
              </a:rPr>
              <a:t>Whenever </a:t>
            </a:r>
            <a:r>
              <a:rPr sz="950" spc="-20" dirty="0">
                <a:solidFill>
                  <a:srgbClr val="231F20"/>
                </a:solidFill>
                <a:latin typeface="Calibri"/>
                <a:cs typeface="Calibri"/>
              </a:rPr>
              <a:t>possible, </a:t>
            </a:r>
            <a:r>
              <a:rPr sz="950" spc="-35" dirty="0">
                <a:solidFill>
                  <a:srgbClr val="231F20"/>
                </a:solidFill>
                <a:latin typeface="Calibri"/>
                <a:cs typeface="Calibri"/>
              </a:rPr>
              <a:t>the </a:t>
            </a:r>
            <a:r>
              <a:rPr sz="950" spc="-30" dirty="0">
                <a:solidFill>
                  <a:srgbClr val="231F20"/>
                </a:solidFill>
                <a:latin typeface="Calibri"/>
                <a:cs typeface="Calibri"/>
              </a:rPr>
              <a:t> </a:t>
            </a:r>
            <a:r>
              <a:rPr sz="950" dirty="0">
                <a:solidFill>
                  <a:srgbClr val="231F20"/>
                </a:solidFill>
                <a:latin typeface="Calibri"/>
                <a:cs typeface="Calibri"/>
              </a:rPr>
              <a:t>mitotic </a:t>
            </a:r>
            <a:r>
              <a:rPr sz="950" spc="-35" dirty="0">
                <a:solidFill>
                  <a:srgbClr val="231F20"/>
                </a:solidFill>
                <a:latin typeface="Calibri"/>
                <a:cs typeface="Calibri"/>
              </a:rPr>
              <a:t>rate </a:t>
            </a:r>
            <a:r>
              <a:rPr sz="950" spc="-5" dirty="0">
                <a:solidFill>
                  <a:srgbClr val="231F20"/>
                </a:solidFill>
                <a:latin typeface="Calibri"/>
                <a:cs typeface="Calibri"/>
              </a:rPr>
              <a:t>should </a:t>
            </a:r>
            <a:r>
              <a:rPr sz="950" spc="-50" dirty="0">
                <a:solidFill>
                  <a:srgbClr val="231F20"/>
                </a:solidFill>
                <a:latin typeface="Calibri"/>
                <a:cs typeface="Calibri"/>
              </a:rPr>
              <a:t>be</a:t>
            </a:r>
            <a:r>
              <a:rPr sz="950" spc="110" dirty="0">
                <a:solidFill>
                  <a:srgbClr val="231F20"/>
                </a:solidFill>
                <a:latin typeface="Calibri"/>
                <a:cs typeface="Calibri"/>
              </a:rPr>
              <a:t> </a:t>
            </a:r>
            <a:r>
              <a:rPr sz="950" spc="-5" dirty="0">
                <a:solidFill>
                  <a:srgbClr val="231F20"/>
                </a:solidFill>
                <a:latin typeface="Calibri"/>
                <a:cs typeface="Calibri"/>
              </a:rPr>
              <a:t>provided </a:t>
            </a:r>
            <a:r>
              <a:rPr sz="950" spc="-20" dirty="0">
                <a:solidFill>
                  <a:srgbClr val="231F20"/>
                </a:solidFill>
                <a:latin typeface="Calibri"/>
                <a:cs typeface="Calibri"/>
              </a:rPr>
              <a:t>independently. </a:t>
            </a:r>
            <a:r>
              <a:rPr sz="950" spc="5" dirty="0">
                <a:solidFill>
                  <a:srgbClr val="231F20"/>
                </a:solidFill>
                <a:latin typeface="Calibri"/>
                <a:cs typeface="Calibri"/>
              </a:rPr>
              <a:t>Grading </a:t>
            </a:r>
            <a:r>
              <a:rPr sz="950" spc="-15" dirty="0">
                <a:solidFill>
                  <a:srgbClr val="231F20"/>
                </a:solidFill>
                <a:latin typeface="Calibri"/>
                <a:cs typeface="Calibri"/>
              </a:rPr>
              <a:t>cannot </a:t>
            </a:r>
            <a:r>
              <a:rPr sz="950" spc="-10"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assigned </a:t>
            </a:r>
            <a:r>
              <a:rPr sz="950" spc="-35" dirty="0">
                <a:solidFill>
                  <a:srgbClr val="231F20"/>
                </a:solidFill>
                <a:latin typeface="Calibri"/>
                <a:cs typeface="Calibri"/>
              </a:rPr>
              <a:t>after</a:t>
            </a:r>
            <a:r>
              <a:rPr sz="950" spc="-30" dirty="0">
                <a:solidFill>
                  <a:srgbClr val="231F20"/>
                </a:solidFill>
                <a:latin typeface="Calibri"/>
                <a:cs typeface="Calibri"/>
              </a:rPr>
              <a:t> </a:t>
            </a:r>
            <a:r>
              <a:rPr sz="950" spc="-25" dirty="0">
                <a:solidFill>
                  <a:srgbClr val="231F20"/>
                </a:solidFill>
                <a:latin typeface="Calibri"/>
                <a:cs typeface="Calibri"/>
              </a:rPr>
              <a:t>preoperative </a:t>
            </a:r>
            <a:r>
              <a:rPr sz="950" spc="-10" dirty="0">
                <a:solidFill>
                  <a:srgbClr val="231F20"/>
                </a:solidFill>
                <a:latin typeface="Calibri"/>
                <a:cs typeface="Calibri"/>
              </a:rPr>
              <a:t>medical </a:t>
            </a:r>
            <a:r>
              <a:rPr sz="950" spc="-25" dirty="0">
                <a:solidFill>
                  <a:srgbClr val="231F20"/>
                </a:solidFill>
                <a:latin typeface="Calibri"/>
                <a:cs typeface="Calibri"/>
              </a:rPr>
              <a:t>treatment, </a:t>
            </a:r>
            <a:r>
              <a:rPr sz="950" spc="-10" dirty="0">
                <a:solidFill>
                  <a:srgbClr val="231F20"/>
                </a:solidFill>
                <a:latin typeface="Calibri"/>
                <a:cs typeface="Calibri"/>
              </a:rPr>
              <a:t>by </a:t>
            </a:r>
            <a:r>
              <a:rPr sz="950" spc="-5" dirty="0">
                <a:solidFill>
                  <a:srgbClr val="231F20"/>
                </a:solidFill>
                <a:latin typeface="Calibri"/>
                <a:cs typeface="Calibri"/>
              </a:rPr>
              <a:t>which </a:t>
            </a:r>
            <a:r>
              <a:rPr sz="950" spc="-35" dirty="0">
                <a:solidFill>
                  <a:srgbClr val="231F20"/>
                </a:solidFill>
                <a:latin typeface="Calibri"/>
                <a:cs typeface="Calibri"/>
              </a:rPr>
              <a:t>the </a:t>
            </a:r>
            <a:r>
              <a:rPr sz="950" spc="-30" dirty="0">
                <a:solidFill>
                  <a:srgbClr val="231F20"/>
                </a:solidFill>
                <a:latin typeface="Calibri"/>
                <a:cs typeface="Calibri"/>
              </a:rPr>
              <a:t> </a:t>
            </a:r>
            <a:r>
              <a:rPr sz="950" dirty="0">
                <a:solidFill>
                  <a:srgbClr val="231F20"/>
                </a:solidFill>
                <a:latin typeface="Calibri"/>
                <a:cs typeface="Calibri"/>
              </a:rPr>
              <a:t>tumour</a:t>
            </a:r>
            <a:r>
              <a:rPr sz="950" spc="-50" dirty="0">
                <a:solidFill>
                  <a:srgbClr val="231F20"/>
                </a:solidFill>
                <a:latin typeface="Calibri"/>
                <a:cs typeface="Calibri"/>
              </a:rPr>
              <a:t> </a:t>
            </a:r>
            <a:r>
              <a:rPr sz="950" spc="-25" dirty="0">
                <a:solidFill>
                  <a:srgbClr val="231F20"/>
                </a:solidFill>
                <a:latin typeface="Calibri"/>
                <a:cs typeface="Calibri"/>
              </a:rPr>
              <a:t>tissue</a:t>
            </a:r>
            <a:r>
              <a:rPr sz="950" spc="-45" dirty="0">
                <a:solidFill>
                  <a:srgbClr val="231F20"/>
                </a:solidFill>
                <a:latin typeface="Calibri"/>
                <a:cs typeface="Calibri"/>
              </a:rPr>
              <a:t> </a:t>
            </a:r>
            <a:r>
              <a:rPr sz="950" spc="-25" dirty="0">
                <a:solidFill>
                  <a:srgbClr val="231F20"/>
                </a:solidFill>
                <a:latin typeface="Calibri"/>
                <a:cs typeface="Calibri"/>
              </a:rPr>
              <a:t>undergoes</a:t>
            </a:r>
            <a:r>
              <a:rPr sz="950" spc="-45" dirty="0">
                <a:solidFill>
                  <a:srgbClr val="231F20"/>
                </a:solidFill>
                <a:latin typeface="Calibri"/>
                <a:cs typeface="Calibri"/>
              </a:rPr>
              <a:t> </a:t>
            </a:r>
            <a:r>
              <a:rPr sz="950" spc="-5" dirty="0">
                <a:solidFill>
                  <a:srgbClr val="231F20"/>
                </a:solidFill>
                <a:latin typeface="Calibri"/>
                <a:cs typeface="Calibri"/>
              </a:rPr>
              <a:t>major</a:t>
            </a:r>
            <a:r>
              <a:rPr sz="950" spc="-40" dirty="0">
                <a:solidFill>
                  <a:srgbClr val="231F20"/>
                </a:solidFill>
                <a:latin typeface="Calibri"/>
                <a:cs typeface="Calibri"/>
              </a:rPr>
              <a:t> </a:t>
            </a:r>
            <a:r>
              <a:rPr sz="950" spc="-25" dirty="0">
                <a:solidFill>
                  <a:srgbClr val="231F20"/>
                </a:solidFill>
                <a:latin typeface="Calibri"/>
                <a:cs typeface="Calibri"/>
              </a:rPr>
              <a:t>therapy-related</a:t>
            </a:r>
            <a:r>
              <a:rPr sz="950" spc="-40" dirty="0">
                <a:solidFill>
                  <a:srgbClr val="231F20"/>
                </a:solidFill>
                <a:latin typeface="Calibri"/>
                <a:cs typeface="Calibri"/>
              </a:rPr>
              <a:t> </a:t>
            </a:r>
            <a:r>
              <a:rPr sz="950" spc="-25" dirty="0">
                <a:solidFill>
                  <a:srgbClr val="231F20"/>
                </a:solidFill>
                <a:latin typeface="Calibri"/>
                <a:cs typeface="Calibri"/>
              </a:rPr>
              <a:t>changes.</a:t>
            </a:r>
            <a:endParaRPr sz="950">
              <a:latin typeface="Calibri"/>
              <a:cs typeface="Calibri"/>
            </a:endParaRPr>
          </a:p>
          <a:p>
            <a:pPr marL="12700" marR="6350" indent="114300" algn="just">
              <a:lnSpc>
                <a:spcPct val="100899"/>
              </a:lnSpc>
            </a:pPr>
            <a:r>
              <a:rPr sz="950" spc="25" dirty="0">
                <a:solidFill>
                  <a:srgbClr val="231F20"/>
                </a:solidFill>
                <a:latin typeface="Calibri"/>
                <a:cs typeface="Calibri"/>
              </a:rPr>
              <a:t>Tumour </a:t>
            </a:r>
            <a:r>
              <a:rPr sz="950" spc="-25" dirty="0">
                <a:solidFill>
                  <a:srgbClr val="231F20"/>
                </a:solidFill>
                <a:latin typeface="Calibri"/>
                <a:cs typeface="Calibri"/>
              </a:rPr>
              <a:t>site </a:t>
            </a:r>
            <a:r>
              <a:rPr sz="950" dirty="0">
                <a:solidFill>
                  <a:srgbClr val="231F20"/>
                </a:solidFill>
                <a:latin typeface="Calibri"/>
                <a:cs typeface="Calibri"/>
              </a:rPr>
              <a:t>should </a:t>
            </a:r>
            <a:r>
              <a:rPr sz="950" spc="-50" dirty="0">
                <a:solidFill>
                  <a:srgbClr val="231F20"/>
                </a:solidFill>
                <a:latin typeface="Calibri"/>
                <a:cs typeface="Calibri"/>
              </a:rPr>
              <a:t>be</a:t>
            </a:r>
            <a:r>
              <a:rPr sz="950" spc="-45" dirty="0">
                <a:solidFill>
                  <a:srgbClr val="231F20"/>
                </a:solidFill>
                <a:latin typeface="Calibri"/>
                <a:cs typeface="Calibri"/>
              </a:rPr>
              <a:t> </a:t>
            </a:r>
            <a:r>
              <a:rPr sz="950" spc="-5" dirty="0">
                <a:solidFill>
                  <a:srgbClr val="231F20"/>
                </a:solidFill>
                <a:latin typeface="Calibri"/>
                <a:cs typeface="Calibri"/>
              </a:rPr>
              <a:t>properly </a:t>
            </a:r>
            <a:r>
              <a:rPr sz="950" spc="-15" dirty="0">
                <a:solidFill>
                  <a:srgbClr val="231F20"/>
                </a:solidFill>
                <a:latin typeface="Calibri"/>
                <a:cs typeface="Calibri"/>
              </a:rPr>
              <a:t>recorded. </a:t>
            </a:r>
            <a:r>
              <a:rPr sz="950" spc="25" dirty="0">
                <a:solidFill>
                  <a:srgbClr val="231F20"/>
                </a:solidFill>
                <a:latin typeface="Calibri"/>
                <a:cs typeface="Calibri"/>
              </a:rPr>
              <a:t>Tumour </a:t>
            </a:r>
            <a:r>
              <a:rPr sz="950" spc="-20" dirty="0">
                <a:solidFill>
                  <a:srgbClr val="231F20"/>
                </a:solidFill>
                <a:latin typeface="Calibri"/>
                <a:cs typeface="Calibri"/>
              </a:rPr>
              <a:t>size </a:t>
            </a:r>
            <a:r>
              <a:rPr sz="950" spc="-10" dirty="0">
                <a:solidFill>
                  <a:srgbClr val="231F20"/>
                </a:solidFill>
                <a:latin typeface="Calibri"/>
                <a:cs typeface="Calibri"/>
              </a:rPr>
              <a:t>and </a:t>
            </a:r>
            <a:r>
              <a:rPr sz="950" spc="-5" dirty="0">
                <a:solidFill>
                  <a:srgbClr val="231F20"/>
                </a:solidFill>
                <a:latin typeface="Calibri"/>
                <a:cs typeface="Calibri"/>
              </a:rPr>
              <a:t> </a:t>
            </a:r>
            <a:r>
              <a:rPr sz="950" spc="5" dirty="0">
                <a:solidFill>
                  <a:srgbClr val="231F20"/>
                </a:solidFill>
                <a:latin typeface="Calibri"/>
                <a:cs typeface="Calibri"/>
              </a:rPr>
              <a:t>tumour </a:t>
            </a:r>
            <a:r>
              <a:rPr sz="950" spc="-20" dirty="0">
                <a:solidFill>
                  <a:srgbClr val="231F20"/>
                </a:solidFill>
                <a:latin typeface="Calibri"/>
                <a:cs typeface="Calibri"/>
              </a:rPr>
              <a:t>depth </a:t>
            </a:r>
            <a:r>
              <a:rPr sz="950" spc="40" dirty="0">
                <a:solidFill>
                  <a:srgbClr val="231F20"/>
                </a:solidFill>
                <a:latin typeface="Calibri"/>
                <a:cs typeface="Calibri"/>
              </a:rPr>
              <a:t>(in </a:t>
            </a:r>
            <a:r>
              <a:rPr sz="950" spc="-10" dirty="0">
                <a:solidFill>
                  <a:srgbClr val="231F20"/>
                </a:solidFill>
                <a:latin typeface="Calibri"/>
                <a:cs typeface="Calibri"/>
              </a:rPr>
              <a:t>relation </a:t>
            </a:r>
            <a:r>
              <a:rPr sz="950" spc="-15" dirty="0">
                <a:solidFill>
                  <a:srgbClr val="231F20"/>
                </a:solidFill>
                <a:latin typeface="Calibri"/>
                <a:cs typeface="Calibri"/>
              </a:rPr>
              <a:t>to </a:t>
            </a:r>
            <a:r>
              <a:rPr sz="950" spc="-35" dirty="0">
                <a:solidFill>
                  <a:srgbClr val="231F20"/>
                </a:solidFill>
                <a:latin typeface="Calibri"/>
                <a:cs typeface="Calibri"/>
              </a:rPr>
              <a:t>the </a:t>
            </a:r>
            <a:r>
              <a:rPr sz="950" spc="-5" dirty="0">
                <a:solidFill>
                  <a:srgbClr val="231F20"/>
                </a:solidFill>
                <a:latin typeface="Calibri"/>
                <a:cs typeface="Calibri"/>
              </a:rPr>
              <a:t>superficial fascia) </a:t>
            </a:r>
            <a:r>
              <a:rPr sz="950" dirty="0">
                <a:solidFill>
                  <a:srgbClr val="231F20"/>
                </a:solidFill>
                <a:latin typeface="Calibri"/>
                <a:cs typeface="Calibri"/>
              </a:rPr>
              <a:t>should </a:t>
            </a:r>
            <a:r>
              <a:rPr sz="950" spc="-20" dirty="0">
                <a:solidFill>
                  <a:srgbClr val="231F20"/>
                </a:solidFill>
                <a:latin typeface="Calibri"/>
                <a:cs typeface="Calibri"/>
              </a:rPr>
              <a:t>also </a:t>
            </a:r>
            <a:r>
              <a:rPr sz="950" spc="-50" dirty="0">
                <a:solidFill>
                  <a:srgbClr val="231F20"/>
                </a:solidFill>
                <a:latin typeface="Calibri"/>
                <a:cs typeface="Calibri"/>
              </a:rPr>
              <a:t>be </a:t>
            </a:r>
            <a:r>
              <a:rPr sz="950" spc="-204" dirty="0">
                <a:solidFill>
                  <a:srgbClr val="231F20"/>
                </a:solidFill>
                <a:latin typeface="Calibri"/>
                <a:cs typeface="Calibri"/>
              </a:rPr>
              <a:t> </a:t>
            </a:r>
            <a:r>
              <a:rPr sz="950" spc="-15" dirty="0">
                <a:solidFill>
                  <a:srgbClr val="231F20"/>
                </a:solidFill>
                <a:latin typeface="Calibri"/>
                <a:cs typeface="Calibri"/>
              </a:rPr>
              <a:t>recorded,</a:t>
            </a:r>
            <a:r>
              <a:rPr sz="950" spc="-10" dirty="0">
                <a:solidFill>
                  <a:srgbClr val="231F20"/>
                </a:solidFill>
                <a:latin typeface="Calibri"/>
                <a:cs typeface="Calibri"/>
              </a:rPr>
              <a:t> </a:t>
            </a:r>
            <a:r>
              <a:rPr sz="950" spc="-15" dirty="0">
                <a:solidFill>
                  <a:srgbClr val="231F20"/>
                </a:solidFill>
                <a:latin typeface="Calibri"/>
                <a:cs typeface="Calibri"/>
              </a:rPr>
              <a:t>since</a:t>
            </a:r>
            <a:r>
              <a:rPr sz="950" spc="-10" dirty="0">
                <a:solidFill>
                  <a:srgbClr val="231F20"/>
                </a:solidFill>
                <a:latin typeface="Calibri"/>
                <a:cs typeface="Calibri"/>
              </a:rPr>
              <a:t> </a:t>
            </a:r>
            <a:r>
              <a:rPr sz="950" spc="-25" dirty="0">
                <a:solidFill>
                  <a:srgbClr val="231F20"/>
                </a:solidFill>
                <a:latin typeface="Calibri"/>
                <a:cs typeface="Calibri"/>
              </a:rPr>
              <a:t>they</a:t>
            </a:r>
            <a:r>
              <a:rPr sz="950" spc="-20" dirty="0">
                <a:solidFill>
                  <a:srgbClr val="231F20"/>
                </a:solidFill>
                <a:latin typeface="Calibri"/>
                <a:cs typeface="Calibri"/>
              </a:rPr>
              <a:t> </a:t>
            </a:r>
            <a:r>
              <a:rPr sz="950" spc="-15" dirty="0">
                <a:solidFill>
                  <a:srgbClr val="231F20"/>
                </a:solidFill>
                <a:latin typeface="Calibri"/>
                <a:cs typeface="Calibri"/>
              </a:rPr>
              <a:t>entail</a:t>
            </a:r>
            <a:r>
              <a:rPr sz="950" spc="-10" dirty="0">
                <a:solidFill>
                  <a:srgbClr val="231F20"/>
                </a:solidFill>
                <a:latin typeface="Calibri"/>
                <a:cs typeface="Calibri"/>
              </a:rPr>
              <a:t> </a:t>
            </a:r>
            <a:r>
              <a:rPr sz="950" spc="-40" dirty="0">
                <a:solidFill>
                  <a:srgbClr val="231F20"/>
                </a:solidFill>
                <a:latin typeface="Calibri"/>
                <a:cs typeface="Calibri"/>
              </a:rPr>
              <a:t>a</a:t>
            </a:r>
            <a:r>
              <a:rPr sz="950" spc="-35" dirty="0">
                <a:solidFill>
                  <a:srgbClr val="231F20"/>
                </a:solidFill>
                <a:latin typeface="Calibri"/>
                <a:cs typeface="Calibri"/>
              </a:rPr>
              <a:t> </a:t>
            </a:r>
            <a:r>
              <a:rPr sz="950" spc="-5" dirty="0">
                <a:solidFill>
                  <a:srgbClr val="231F20"/>
                </a:solidFill>
                <a:latin typeface="Calibri"/>
                <a:cs typeface="Calibri"/>
              </a:rPr>
              <a:t>prognostic </a:t>
            </a:r>
            <a:r>
              <a:rPr sz="950" spc="-15" dirty="0">
                <a:solidFill>
                  <a:srgbClr val="231F20"/>
                </a:solidFill>
                <a:latin typeface="Calibri"/>
                <a:cs typeface="Calibri"/>
              </a:rPr>
              <a:t>value,</a:t>
            </a:r>
            <a:r>
              <a:rPr sz="950" spc="-10" dirty="0">
                <a:solidFill>
                  <a:srgbClr val="231F20"/>
                </a:solidFill>
                <a:latin typeface="Calibri"/>
                <a:cs typeface="Calibri"/>
              </a:rPr>
              <a:t> </a:t>
            </a:r>
            <a:r>
              <a:rPr sz="950" spc="-5" dirty="0">
                <a:solidFill>
                  <a:srgbClr val="231F20"/>
                </a:solidFill>
                <a:latin typeface="Calibri"/>
                <a:cs typeface="Calibri"/>
              </a:rPr>
              <a:t>along</a:t>
            </a:r>
            <a:r>
              <a:rPr sz="950" dirty="0">
                <a:solidFill>
                  <a:srgbClr val="231F20"/>
                </a:solidFill>
                <a:latin typeface="Calibri"/>
                <a:cs typeface="Calibri"/>
              </a:rPr>
              <a:t> </a:t>
            </a:r>
            <a:r>
              <a:rPr sz="950" spc="-5" dirty="0">
                <a:solidFill>
                  <a:srgbClr val="231F20"/>
                </a:solidFill>
                <a:latin typeface="Calibri"/>
                <a:cs typeface="Calibri"/>
              </a:rPr>
              <a:t>with </a:t>
            </a:r>
            <a:r>
              <a:rPr sz="950" spc="-35" dirty="0">
                <a:solidFill>
                  <a:srgbClr val="231F20"/>
                </a:solidFill>
                <a:latin typeface="Calibri"/>
                <a:cs typeface="Calibri"/>
              </a:rPr>
              <a:t>the </a:t>
            </a:r>
            <a:r>
              <a:rPr sz="950" spc="-30" dirty="0">
                <a:solidFill>
                  <a:srgbClr val="231F20"/>
                </a:solidFill>
                <a:latin typeface="Calibri"/>
                <a:cs typeface="Calibri"/>
              </a:rPr>
              <a:t> </a:t>
            </a:r>
            <a:r>
              <a:rPr sz="950" dirty="0">
                <a:solidFill>
                  <a:srgbClr val="231F20"/>
                </a:solidFill>
                <a:latin typeface="Calibri"/>
                <a:cs typeface="Calibri"/>
              </a:rPr>
              <a:t>malignancy </a:t>
            </a:r>
            <a:r>
              <a:rPr sz="950" spc="-25" dirty="0">
                <a:solidFill>
                  <a:srgbClr val="231F20"/>
                </a:solidFill>
                <a:latin typeface="Calibri"/>
                <a:cs typeface="Calibri"/>
              </a:rPr>
              <a:t>grade. </a:t>
            </a:r>
            <a:r>
              <a:rPr sz="950" spc="10" dirty="0">
                <a:solidFill>
                  <a:srgbClr val="231F20"/>
                </a:solidFill>
                <a:latin typeface="Calibri"/>
                <a:cs typeface="Calibri"/>
              </a:rPr>
              <a:t>The </a:t>
            </a:r>
            <a:r>
              <a:rPr sz="950" spc="-10" dirty="0">
                <a:solidFill>
                  <a:srgbClr val="231F20"/>
                </a:solidFill>
                <a:latin typeface="Calibri"/>
                <a:cs typeface="Calibri"/>
              </a:rPr>
              <a:t>pathology </a:t>
            </a:r>
            <a:r>
              <a:rPr sz="950" spc="-15" dirty="0">
                <a:solidFill>
                  <a:srgbClr val="231F20"/>
                </a:solidFill>
                <a:latin typeface="Calibri"/>
                <a:cs typeface="Calibri"/>
              </a:rPr>
              <a:t>report </a:t>
            </a:r>
            <a:r>
              <a:rPr sz="950" spc="-30" dirty="0">
                <a:solidFill>
                  <a:srgbClr val="231F20"/>
                </a:solidFill>
                <a:latin typeface="Calibri"/>
                <a:cs typeface="Calibri"/>
              </a:rPr>
              <a:t>after </a:t>
            </a:r>
            <a:r>
              <a:rPr sz="950" spc="-10" dirty="0">
                <a:solidFill>
                  <a:srgbClr val="231F20"/>
                </a:solidFill>
                <a:latin typeface="Calibri"/>
                <a:cs typeface="Calibri"/>
              </a:rPr>
              <a:t>definitive </a:t>
            </a:r>
            <a:r>
              <a:rPr sz="950" spc="-15" dirty="0">
                <a:solidFill>
                  <a:srgbClr val="231F20"/>
                </a:solidFill>
                <a:latin typeface="Calibri"/>
                <a:cs typeface="Calibri"/>
              </a:rPr>
              <a:t>surgery </a:t>
            </a:r>
            <a:r>
              <a:rPr sz="950" spc="-10" dirty="0">
                <a:solidFill>
                  <a:srgbClr val="231F20"/>
                </a:solidFill>
                <a:latin typeface="Calibri"/>
                <a:cs typeface="Calibri"/>
              </a:rPr>
              <a:t> </a:t>
            </a:r>
            <a:r>
              <a:rPr sz="950" dirty="0">
                <a:solidFill>
                  <a:srgbClr val="231F20"/>
                </a:solidFill>
                <a:latin typeface="Calibri"/>
                <a:cs typeface="Calibri"/>
              </a:rPr>
              <a:t>should</a:t>
            </a:r>
            <a:r>
              <a:rPr sz="950" spc="5" dirty="0">
                <a:solidFill>
                  <a:srgbClr val="231F20"/>
                </a:solidFill>
                <a:latin typeface="Calibri"/>
                <a:cs typeface="Calibri"/>
              </a:rPr>
              <a:t> </a:t>
            </a:r>
            <a:r>
              <a:rPr sz="950" spc="-5" dirty="0">
                <a:solidFill>
                  <a:srgbClr val="231F20"/>
                </a:solidFill>
                <a:latin typeface="Calibri"/>
                <a:cs typeface="Calibri"/>
              </a:rPr>
              <a:t>mention</a:t>
            </a:r>
            <a:r>
              <a:rPr sz="950" dirty="0">
                <a:solidFill>
                  <a:srgbClr val="231F20"/>
                </a:solidFill>
                <a:latin typeface="Calibri"/>
                <a:cs typeface="Calibri"/>
              </a:rPr>
              <a:t> </a:t>
            </a:r>
            <a:r>
              <a:rPr sz="950" spc="-30" dirty="0">
                <a:solidFill>
                  <a:srgbClr val="231F20"/>
                </a:solidFill>
                <a:latin typeface="Calibri"/>
                <a:cs typeface="Calibri"/>
              </a:rPr>
              <a:t>whether</a:t>
            </a:r>
            <a:r>
              <a:rPr sz="950" spc="-25" dirty="0">
                <a:solidFill>
                  <a:srgbClr val="231F20"/>
                </a:solidFill>
                <a:latin typeface="Calibri"/>
                <a:cs typeface="Calibri"/>
              </a:rPr>
              <a:t> </a:t>
            </a:r>
            <a:r>
              <a:rPr sz="950" spc="-35" dirty="0">
                <a:solidFill>
                  <a:srgbClr val="231F20"/>
                </a:solidFill>
                <a:latin typeface="Calibri"/>
                <a:cs typeface="Calibri"/>
              </a:rPr>
              <a:t>the</a:t>
            </a:r>
            <a:r>
              <a:rPr sz="950" spc="-30" dirty="0">
                <a:solidFill>
                  <a:srgbClr val="231F20"/>
                </a:solidFill>
                <a:latin typeface="Calibri"/>
                <a:cs typeface="Calibri"/>
              </a:rPr>
              <a:t> </a:t>
            </a:r>
            <a:r>
              <a:rPr sz="950" spc="5" dirty="0">
                <a:solidFill>
                  <a:srgbClr val="231F20"/>
                </a:solidFill>
                <a:latin typeface="Calibri"/>
                <a:cs typeface="Calibri"/>
              </a:rPr>
              <a:t>tumour</a:t>
            </a:r>
            <a:r>
              <a:rPr sz="950" spc="10" dirty="0">
                <a:solidFill>
                  <a:srgbClr val="231F20"/>
                </a:solidFill>
                <a:latin typeface="Calibri"/>
                <a:cs typeface="Calibri"/>
              </a:rPr>
              <a:t> </a:t>
            </a:r>
            <a:r>
              <a:rPr sz="950" spc="-40" dirty="0">
                <a:solidFill>
                  <a:srgbClr val="231F20"/>
                </a:solidFill>
                <a:latin typeface="Calibri"/>
                <a:cs typeface="Calibri"/>
              </a:rPr>
              <a:t>was</a:t>
            </a:r>
            <a:r>
              <a:rPr sz="950" spc="-35" dirty="0">
                <a:solidFill>
                  <a:srgbClr val="231F20"/>
                </a:solidFill>
                <a:latin typeface="Calibri"/>
                <a:cs typeface="Calibri"/>
              </a:rPr>
              <a:t> </a:t>
            </a:r>
            <a:r>
              <a:rPr sz="950" spc="-10" dirty="0">
                <a:solidFill>
                  <a:srgbClr val="231F20"/>
                </a:solidFill>
                <a:latin typeface="Calibri"/>
                <a:cs typeface="Calibri"/>
              </a:rPr>
              <a:t>intact</a:t>
            </a:r>
            <a:r>
              <a:rPr sz="950" spc="-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dirty="0">
                <a:solidFill>
                  <a:srgbClr val="231F20"/>
                </a:solidFill>
                <a:latin typeface="Calibri"/>
                <a:cs typeface="Calibri"/>
              </a:rPr>
              <a:t>should </a:t>
            </a:r>
            <a:r>
              <a:rPr sz="950" spc="5" dirty="0">
                <a:solidFill>
                  <a:srgbClr val="231F20"/>
                </a:solidFill>
                <a:latin typeface="Calibri"/>
                <a:cs typeface="Calibri"/>
              </a:rPr>
              <a:t> </a:t>
            </a:r>
            <a:r>
              <a:rPr sz="950" dirty="0">
                <a:solidFill>
                  <a:srgbClr val="231F20"/>
                </a:solidFill>
                <a:latin typeface="Calibri"/>
                <a:cs typeface="Calibri"/>
              </a:rPr>
              <a:t>include </a:t>
            </a:r>
            <a:r>
              <a:rPr sz="950" spc="-15" dirty="0">
                <a:solidFill>
                  <a:srgbClr val="231F20"/>
                </a:solidFill>
                <a:latin typeface="Calibri"/>
                <a:cs typeface="Calibri"/>
              </a:rPr>
              <a:t>an </a:t>
            </a:r>
            <a:r>
              <a:rPr sz="950" spc="-10" dirty="0">
                <a:solidFill>
                  <a:srgbClr val="231F20"/>
                </a:solidFill>
                <a:latin typeface="Calibri"/>
                <a:cs typeface="Calibri"/>
              </a:rPr>
              <a:t>appropriate </a:t>
            </a:r>
            <a:r>
              <a:rPr sz="950" spc="-5" dirty="0">
                <a:solidFill>
                  <a:srgbClr val="231F20"/>
                </a:solidFill>
                <a:latin typeface="Calibri"/>
                <a:cs typeface="Calibri"/>
              </a:rPr>
              <a:t>description </a:t>
            </a:r>
            <a:r>
              <a:rPr sz="950" spc="-15" dirty="0">
                <a:solidFill>
                  <a:srgbClr val="231F20"/>
                </a:solidFill>
                <a:latin typeface="Calibri"/>
                <a:cs typeface="Calibri"/>
              </a:rPr>
              <a:t>of </a:t>
            </a:r>
            <a:r>
              <a:rPr sz="950" spc="5" dirty="0">
                <a:solidFill>
                  <a:srgbClr val="231F20"/>
                </a:solidFill>
                <a:latin typeface="Calibri"/>
                <a:cs typeface="Calibri"/>
              </a:rPr>
              <a:t>tumour </a:t>
            </a:r>
            <a:r>
              <a:rPr sz="950" dirty="0">
                <a:solidFill>
                  <a:srgbClr val="231F20"/>
                </a:solidFill>
                <a:latin typeface="Calibri"/>
                <a:cs typeface="Calibri"/>
              </a:rPr>
              <a:t>margins (i.e. </a:t>
            </a:r>
            <a:r>
              <a:rPr sz="950" spc="-35" dirty="0">
                <a:solidFill>
                  <a:srgbClr val="231F20"/>
                </a:solidFill>
                <a:latin typeface="Calibri"/>
                <a:cs typeface="Calibri"/>
              </a:rPr>
              <a:t>the </a:t>
            </a:r>
            <a:r>
              <a:rPr sz="950" spc="-30" dirty="0">
                <a:solidFill>
                  <a:srgbClr val="231F20"/>
                </a:solidFill>
                <a:latin typeface="Calibri"/>
                <a:cs typeface="Calibri"/>
              </a:rPr>
              <a:t> </a:t>
            </a:r>
            <a:r>
              <a:rPr sz="950" spc="-25" dirty="0">
                <a:solidFill>
                  <a:srgbClr val="231F20"/>
                </a:solidFill>
                <a:latin typeface="Calibri"/>
                <a:cs typeface="Calibri"/>
              </a:rPr>
              <a:t>status </a:t>
            </a:r>
            <a:r>
              <a:rPr sz="950" spc="-15" dirty="0">
                <a:solidFill>
                  <a:srgbClr val="231F20"/>
                </a:solidFill>
                <a:latin typeface="Calibri"/>
                <a:cs typeface="Calibri"/>
              </a:rPr>
              <a:t>of </a:t>
            </a:r>
            <a:r>
              <a:rPr sz="950" dirty="0">
                <a:solidFill>
                  <a:srgbClr val="231F20"/>
                </a:solidFill>
                <a:latin typeface="Calibri"/>
                <a:cs typeface="Calibri"/>
              </a:rPr>
              <a:t>inked margins </a:t>
            </a:r>
            <a:r>
              <a:rPr sz="950" spc="-10" dirty="0">
                <a:solidFill>
                  <a:srgbClr val="231F20"/>
                </a:solidFill>
                <a:latin typeface="Calibri"/>
                <a:cs typeface="Calibri"/>
              </a:rPr>
              <a:t>and </a:t>
            </a:r>
            <a:r>
              <a:rPr sz="950" spc="-35" dirty="0">
                <a:solidFill>
                  <a:srgbClr val="231F20"/>
                </a:solidFill>
                <a:latin typeface="Calibri"/>
                <a:cs typeface="Calibri"/>
              </a:rPr>
              <a:t>the </a:t>
            </a:r>
            <a:r>
              <a:rPr sz="950" spc="-20" dirty="0">
                <a:solidFill>
                  <a:srgbClr val="231F20"/>
                </a:solidFill>
                <a:latin typeface="Calibri"/>
                <a:cs typeface="Calibri"/>
              </a:rPr>
              <a:t>distance </a:t>
            </a:r>
            <a:r>
              <a:rPr sz="950" spc="25" dirty="0">
                <a:solidFill>
                  <a:srgbClr val="231F20"/>
                </a:solidFill>
                <a:latin typeface="Calibri"/>
                <a:cs typeface="Calibri"/>
              </a:rPr>
              <a:t>in </a:t>
            </a:r>
            <a:r>
              <a:rPr sz="950" spc="-5" dirty="0">
                <a:solidFill>
                  <a:srgbClr val="231F20"/>
                </a:solidFill>
                <a:latin typeface="Calibri"/>
                <a:cs typeface="Calibri"/>
              </a:rPr>
              <a:t>millimetres </a:t>
            </a:r>
            <a:r>
              <a:rPr sz="950" spc="-45" dirty="0">
                <a:solidFill>
                  <a:srgbClr val="231F20"/>
                </a:solidFill>
                <a:latin typeface="Calibri"/>
                <a:cs typeface="Calibri"/>
              </a:rPr>
              <a:t>between </a:t>
            </a:r>
            <a:r>
              <a:rPr sz="950" spc="-40" dirty="0">
                <a:solidFill>
                  <a:srgbClr val="231F20"/>
                </a:solidFill>
                <a:latin typeface="Calibri"/>
                <a:cs typeface="Calibri"/>
              </a:rPr>
              <a:t> </a:t>
            </a:r>
            <a:r>
              <a:rPr sz="950" spc="5" dirty="0">
                <a:solidFill>
                  <a:srgbClr val="231F20"/>
                </a:solidFill>
                <a:latin typeface="Calibri"/>
                <a:cs typeface="Calibri"/>
              </a:rPr>
              <a:t>tumour </a:t>
            </a:r>
            <a:r>
              <a:rPr sz="950" spc="-45" dirty="0">
                <a:solidFill>
                  <a:srgbClr val="231F20"/>
                </a:solidFill>
                <a:latin typeface="Calibri"/>
                <a:cs typeface="Calibri"/>
              </a:rPr>
              <a:t>edge</a:t>
            </a:r>
            <a:r>
              <a:rPr sz="950" spc="-40"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35" dirty="0">
                <a:solidFill>
                  <a:srgbClr val="231F20"/>
                </a:solidFill>
                <a:latin typeface="Calibri"/>
                <a:cs typeface="Calibri"/>
              </a:rPr>
              <a:t>the</a:t>
            </a:r>
            <a:r>
              <a:rPr sz="950" spc="-30" dirty="0">
                <a:solidFill>
                  <a:srgbClr val="231F20"/>
                </a:solidFill>
                <a:latin typeface="Calibri"/>
                <a:cs typeface="Calibri"/>
              </a:rPr>
              <a:t> </a:t>
            </a:r>
            <a:r>
              <a:rPr sz="950" spc="-25" dirty="0">
                <a:solidFill>
                  <a:srgbClr val="231F20"/>
                </a:solidFill>
                <a:latin typeface="Calibri"/>
                <a:cs typeface="Calibri"/>
              </a:rPr>
              <a:t>closest</a:t>
            </a:r>
            <a:r>
              <a:rPr sz="950" spc="-20" dirty="0">
                <a:solidFill>
                  <a:srgbClr val="231F20"/>
                </a:solidFill>
                <a:latin typeface="Calibri"/>
                <a:cs typeface="Calibri"/>
              </a:rPr>
              <a:t> </a:t>
            </a:r>
            <a:r>
              <a:rPr sz="950" dirty="0">
                <a:solidFill>
                  <a:srgbClr val="231F20"/>
                </a:solidFill>
                <a:latin typeface="Calibri"/>
                <a:cs typeface="Calibri"/>
              </a:rPr>
              <a:t>inked</a:t>
            </a:r>
            <a:r>
              <a:rPr sz="950" spc="5" dirty="0">
                <a:solidFill>
                  <a:srgbClr val="231F20"/>
                </a:solidFill>
                <a:latin typeface="Calibri"/>
                <a:cs typeface="Calibri"/>
              </a:rPr>
              <a:t> margins). </a:t>
            </a:r>
            <a:r>
              <a:rPr sz="950" spc="25" dirty="0">
                <a:solidFill>
                  <a:srgbClr val="231F20"/>
                </a:solidFill>
                <a:latin typeface="Calibri"/>
                <a:cs typeface="Calibri"/>
              </a:rPr>
              <a:t>This </a:t>
            </a:r>
            <a:r>
              <a:rPr sz="950" spc="-15" dirty="0">
                <a:solidFill>
                  <a:srgbClr val="231F20"/>
                </a:solidFill>
                <a:latin typeface="Calibri"/>
                <a:cs typeface="Calibri"/>
              </a:rPr>
              <a:t>allows</a:t>
            </a:r>
            <a:r>
              <a:rPr sz="950" spc="-10" dirty="0">
                <a:solidFill>
                  <a:srgbClr val="231F20"/>
                </a:solidFill>
                <a:latin typeface="Calibri"/>
                <a:cs typeface="Calibri"/>
              </a:rPr>
              <a:t> </a:t>
            </a:r>
            <a:r>
              <a:rPr sz="950" spc="-35" dirty="0">
                <a:solidFill>
                  <a:srgbClr val="231F20"/>
                </a:solidFill>
                <a:latin typeface="Calibri"/>
                <a:cs typeface="Calibri"/>
              </a:rPr>
              <a:t>the </a:t>
            </a:r>
            <a:r>
              <a:rPr sz="950" spc="-30" dirty="0">
                <a:solidFill>
                  <a:srgbClr val="231F20"/>
                </a:solidFill>
                <a:latin typeface="Calibri"/>
                <a:cs typeface="Calibri"/>
              </a:rPr>
              <a:t> </a:t>
            </a:r>
            <a:r>
              <a:rPr sz="950" spc="-35" dirty="0">
                <a:solidFill>
                  <a:srgbClr val="231F20"/>
                </a:solidFill>
                <a:latin typeface="Calibri"/>
                <a:cs typeface="Calibri"/>
              </a:rPr>
              <a:t>assessment </a:t>
            </a:r>
            <a:r>
              <a:rPr sz="950" spc="-15" dirty="0">
                <a:solidFill>
                  <a:srgbClr val="231F20"/>
                </a:solidFill>
                <a:latin typeface="Calibri"/>
                <a:cs typeface="Calibri"/>
              </a:rPr>
              <a:t>of </a:t>
            </a:r>
            <a:r>
              <a:rPr sz="950" spc="5" dirty="0">
                <a:solidFill>
                  <a:srgbClr val="231F20"/>
                </a:solidFill>
                <a:latin typeface="Calibri"/>
                <a:cs typeface="Calibri"/>
              </a:rPr>
              <a:t>margin </a:t>
            </a:r>
            <a:r>
              <a:rPr sz="950" spc="-25" dirty="0">
                <a:solidFill>
                  <a:srgbClr val="231F20"/>
                </a:solidFill>
                <a:latin typeface="Calibri"/>
                <a:cs typeface="Calibri"/>
              </a:rPr>
              <a:t>status </a:t>
            </a:r>
            <a:r>
              <a:rPr sz="950" dirty="0">
                <a:solidFill>
                  <a:srgbClr val="231F20"/>
                </a:solidFill>
                <a:latin typeface="Calibri"/>
                <a:cs typeface="Calibri"/>
              </a:rPr>
              <a:t>(i.e. </a:t>
            </a:r>
            <a:r>
              <a:rPr sz="950" spc="-30" dirty="0">
                <a:solidFill>
                  <a:srgbClr val="231F20"/>
                </a:solidFill>
                <a:latin typeface="Calibri"/>
                <a:cs typeface="Calibri"/>
              </a:rPr>
              <a:t>whether </a:t>
            </a:r>
            <a:r>
              <a:rPr sz="950" spc="-35" dirty="0">
                <a:solidFill>
                  <a:srgbClr val="231F20"/>
                </a:solidFill>
                <a:latin typeface="Calibri"/>
                <a:cs typeface="Calibri"/>
              </a:rPr>
              <a:t>the </a:t>
            </a:r>
            <a:r>
              <a:rPr sz="950" spc="20" dirty="0">
                <a:solidFill>
                  <a:srgbClr val="231F20"/>
                </a:solidFill>
                <a:latin typeface="Calibri"/>
                <a:cs typeface="Calibri"/>
              </a:rPr>
              <a:t>minimum </a:t>
            </a:r>
            <a:r>
              <a:rPr sz="950" spc="5" dirty="0">
                <a:solidFill>
                  <a:srgbClr val="231F20"/>
                </a:solidFill>
                <a:latin typeface="Calibri"/>
                <a:cs typeface="Calibri"/>
              </a:rPr>
              <a:t>margin </a:t>
            </a:r>
            <a:r>
              <a:rPr sz="950" dirty="0">
                <a:solidFill>
                  <a:srgbClr val="231F20"/>
                </a:solidFill>
                <a:latin typeface="Calibri"/>
                <a:cs typeface="Calibri"/>
              </a:rPr>
              <a:t>is </a:t>
            </a:r>
            <a:r>
              <a:rPr sz="950" spc="-200" dirty="0">
                <a:solidFill>
                  <a:srgbClr val="231F20"/>
                </a:solidFill>
                <a:latin typeface="Calibri"/>
                <a:cs typeface="Calibri"/>
              </a:rPr>
              <a:t> </a:t>
            </a:r>
            <a:r>
              <a:rPr sz="950" spc="-5" dirty="0">
                <a:solidFill>
                  <a:srgbClr val="231F20"/>
                </a:solidFill>
                <a:latin typeface="Calibri"/>
                <a:cs typeface="Calibri"/>
              </a:rPr>
              <a:t>intralesional, </a:t>
            </a:r>
            <a:r>
              <a:rPr sz="950" dirty="0">
                <a:solidFill>
                  <a:srgbClr val="231F20"/>
                </a:solidFill>
                <a:latin typeface="Calibri"/>
                <a:cs typeface="Calibri"/>
              </a:rPr>
              <a:t>marginal or </a:t>
            </a:r>
            <a:r>
              <a:rPr sz="950" spc="-20" dirty="0">
                <a:solidFill>
                  <a:srgbClr val="231F20"/>
                </a:solidFill>
                <a:latin typeface="Calibri"/>
                <a:cs typeface="Calibri"/>
              </a:rPr>
              <a:t>wide </a:t>
            </a:r>
            <a:r>
              <a:rPr sz="950" spc="-10" dirty="0">
                <a:solidFill>
                  <a:srgbClr val="231F20"/>
                </a:solidFill>
                <a:latin typeface="Calibri"/>
                <a:cs typeface="Calibri"/>
              </a:rPr>
              <a:t>and </a:t>
            </a:r>
            <a:r>
              <a:rPr sz="950" spc="-20" dirty="0">
                <a:solidFill>
                  <a:srgbClr val="231F20"/>
                </a:solidFill>
                <a:latin typeface="Calibri"/>
                <a:cs typeface="Calibri"/>
              </a:rPr>
              <a:t>distances </a:t>
            </a:r>
            <a:r>
              <a:rPr sz="950" dirty="0">
                <a:solidFill>
                  <a:srgbClr val="231F20"/>
                </a:solidFill>
                <a:latin typeface="Calibri"/>
                <a:cs typeface="Calibri"/>
              </a:rPr>
              <a:t>from </a:t>
            </a:r>
            <a:r>
              <a:rPr sz="950" spc="5" dirty="0">
                <a:solidFill>
                  <a:srgbClr val="231F20"/>
                </a:solidFill>
                <a:latin typeface="Calibri"/>
                <a:cs typeface="Calibri"/>
              </a:rPr>
              <a:t>surrounding </a:t>
            </a:r>
            <a:r>
              <a:rPr sz="950" spc="10" dirty="0">
                <a:solidFill>
                  <a:srgbClr val="231F20"/>
                </a:solidFill>
                <a:latin typeface="Calibri"/>
                <a:cs typeface="Calibri"/>
              </a:rPr>
              <a:t> </a:t>
            </a:r>
            <a:r>
              <a:rPr sz="950" spc="-15" dirty="0">
                <a:solidFill>
                  <a:srgbClr val="231F20"/>
                </a:solidFill>
                <a:latin typeface="Calibri"/>
                <a:cs typeface="Calibri"/>
              </a:rPr>
              <a:t>tissues). </a:t>
            </a:r>
            <a:r>
              <a:rPr sz="950" spc="10" dirty="0">
                <a:solidFill>
                  <a:srgbClr val="231F20"/>
                </a:solidFill>
                <a:latin typeface="Calibri"/>
                <a:cs typeface="Calibri"/>
              </a:rPr>
              <a:t>The </a:t>
            </a:r>
            <a:r>
              <a:rPr sz="950" spc="-5" dirty="0">
                <a:solidFill>
                  <a:srgbClr val="231F20"/>
                </a:solidFill>
                <a:latin typeface="Calibri"/>
                <a:cs typeface="Calibri"/>
              </a:rPr>
              <a:t>pathological </a:t>
            </a:r>
            <a:r>
              <a:rPr sz="950" spc="-35" dirty="0">
                <a:solidFill>
                  <a:srgbClr val="231F20"/>
                </a:solidFill>
                <a:latin typeface="Calibri"/>
                <a:cs typeface="Calibri"/>
              </a:rPr>
              <a:t>assessment </a:t>
            </a:r>
            <a:r>
              <a:rPr sz="950" spc="-15" dirty="0">
                <a:solidFill>
                  <a:srgbClr val="231F20"/>
                </a:solidFill>
                <a:latin typeface="Calibri"/>
                <a:cs typeface="Calibri"/>
              </a:rPr>
              <a:t>of </a:t>
            </a:r>
            <a:r>
              <a:rPr sz="950" dirty="0">
                <a:solidFill>
                  <a:srgbClr val="231F20"/>
                </a:solidFill>
                <a:latin typeface="Calibri"/>
                <a:cs typeface="Calibri"/>
              </a:rPr>
              <a:t>margins should </a:t>
            </a:r>
            <a:r>
              <a:rPr sz="950" spc="-50" dirty="0">
                <a:solidFill>
                  <a:srgbClr val="231F20"/>
                </a:solidFill>
                <a:latin typeface="Calibri"/>
                <a:cs typeface="Calibri"/>
              </a:rPr>
              <a:t>be </a:t>
            </a:r>
            <a:r>
              <a:rPr sz="950" spc="-25" dirty="0">
                <a:solidFill>
                  <a:srgbClr val="231F20"/>
                </a:solidFill>
                <a:latin typeface="Calibri"/>
                <a:cs typeface="Calibri"/>
              </a:rPr>
              <a:t>made </a:t>
            </a:r>
            <a:r>
              <a:rPr sz="950" spc="-20" dirty="0">
                <a:solidFill>
                  <a:srgbClr val="231F20"/>
                </a:solidFill>
                <a:latin typeface="Calibri"/>
                <a:cs typeface="Calibri"/>
              </a:rPr>
              <a:t> </a:t>
            </a:r>
            <a:r>
              <a:rPr sz="950" spc="25" dirty="0">
                <a:solidFill>
                  <a:srgbClr val="231F20"/>
                </a:solidFill>
                <a:latin typeface="Calibri"/>
                <a:cs typeface="Calibri"/>
              </a:rPr>
              <a:t>in</a:t>
            </a:r>
            <a:r>
              <a:rPr sz="950" spc="-35" dirty="0">
                <a:solidFill>
                  <a:srgbClr val="231F20"/>
                </a:solidFill>
                <a:latin typeface="Calibri"/>
                <a:cs typeface="Calibri"/>
              </a:rPr>
              <a:t> </a:t>
            </a:r>
            <a:r>
              <a:rPr sz="950" spc="-10" dirty="0">
                <a:solidFill>
                  <a:srgbClr val="231F20"/>
                </a:solidFill>
                <a:latin typeface="Calibri"/>
                <a:cs typeface="Calibri"/>
              </a:rPr>
              <a:t>collabora</a:t>
            </a:r>
            <a:r>
              <a:rPr sz="950" dirty="0">
                <a:solidFill>
                  <a:srgbClr val="231F20"/>
                </a:solidFill>
                <a:latin typeface="Calibri"/>
                <a:cs typeface="Calibri"/>
              </a:rPr>
              <a:t>t</a:t>
            </a:r>
            <a:r>
              <a:rPr sz="950" spc="15" dirty="0">
                <a:solidFill>
                  <a:srgbClr val="231F20"/>
                </a:solidFill>
                <a:latin typeface="Calibri"/>
                <a:cs typeface="Calibri"/>
              </a:rPr>
              <a:t>ion</a:t>
            </a:r>
            <a:r>
              <a:rPr sz="950" spc="-35" dirty="0">
                <a:solidFill>
                  <a:srgbClr val="231F20"/>
                </a:solidFill>
                <a:latin typeface="Calibri"/>
                <a:cs typeface="Calibri"/>
              </a:rPr>
              <a:t> </a:t>
            </a:r>
            <a:r>
              <a:rPr sz="950" dirty="0">
                <a:solidFill>
                  <a:srgbClr val="231F20"/>
                </a:solidFill>
                <a:latin typeface="Calibri"/>
                <a:cs typeface="Calibri"/>
              </a:rPr>
              <a:t>w</a:t>
            </a:r>
            <a:r>
              <a:rPr sz="950" spc="5" dirty="0">
                <a:solidFill>
                  <a:srgbClr val="231F20"/>
                </a:solidFill>
                <a:latin typeface="Calibri"/>
                <a:cs typeface="Calibri"/>
              </a:rPr>
              <a:t>i</a:t>
            </a:r>
            <a:r>
              <a:rPr sz="950" spc="-10" dirty="0">
                <a:solidFill>
                  <a:srgbClr val="231F20"/>
                </a:solidFill>
                <a:latin typeface="Calibri"/>
                <a:cs typeface="Calibri"/>
              </a:rPr>
              <a:t>th</a:t>
            </a:r>
            <a:r>
              <a:rPr sz="950" spc="-35" dirty="0">
                <a:solidFill>
                  <a:srgbClr val="231F20"/>
                </a:solidFill>
                <a:latin typeface="Calibri"/>
                <a:cs typeface="Calibri"/>
              </a:rPr>
              <a:t> the </a:t>
            </a:r>
            <a:r>
              <a:rPr sz="950" spc="-20" dirty="0">
                <a:solidFill>
                  <a:srgbClr val="231F20"/>
                </a:solidFill>
                <a:latin typeface="Calibri"/>
                <a:cs typeface="Calibri"/>
              </a:rPr>
              <a:t>surge</a:t>
            </a:r>
            <a:r>
              <a:rPr sz="950" spc="-5" dirty="0">
                <a:solidFill>
                  <a:srgbClr val="231F20"/>
                </a:solidFill>
                <a:latin typeface="Calibri"/>
                <a:cs typeface="Calibri"/>
              </a:rPr>
              <a:t>on.</a:t>
            </a:r>
            <a:endParaRPr sz="950">
              <a:latin typeface="Calibri"/>
              <a:cs typeface="Calibri"/>
            </a:endParaRPr>
          </a:p>
          <a:p>
            <a:pPr marL="12700" marR="6350" indent="114300" algn="just">
              <a:lnSpc>
                <a:spcPct val="101000"/>
              </a:lnSpc>
            </a:pPr>
            <a:r>
              <a:rPr sz="950" spc="30" dirty="0">
                <a:solidFill>
                  <a:srgbClr val="231F20"/>
                </a:solidFill>
                <a:latin typeface="Calibri"/>
                <a:cs typeface="Calibri"/>
              </a:rPr>
              <a:t>If</a:t>
            </a:r>
            <a:r>
              <a:rPr sz="950" spc="35" dirty="0">
                <a:solidFill>
                  <a:srgbClr val="231F20"/>
                </a:solidFill>
                <a:latin typeface="Calibri"/>
                <a:cs typeface="Calibri"/>
              </a:rPr>
              <a:t> </a:t>
            </a:r>
            <a:r>
              <a:rPr sz="950" spc="-20" dirty="0">
                <a:solidFill>
                  <a:srgbClr val="231F20"/>
                </a:solidFill>
                <a:latin typeface="Calibri"/>
                <a:cs typeface="Calibri"/>
              </a:rPr>
              <a:t>preoperative</a:t>
            </a:r>
            <a:r>
              <a:rPr sz="950" spc="-15" dirty="0">
                <a:solidFill>
                  <a:srgbClr val="231F20"/>
                </a:solidFill>
                <a:latin typeface="Calibri"/>
                <a:cs typeface="Calibri"/>
              </a:rPr>
              <a:t> </a:t>
            </a:r>
            <a:r>
              <a:rPr sz="950" spc="-25" dirty="0">
                <a:solidFill>
                  <a:srgbClr val="231F20"/>
                </a:solidFill>
                <a:latin typeface="Calibri"/>
                <a:cs typeface="Calibri"/>
              </a:rPr>
              <a:t>treatment</a:t>
            </a:r>
            <a:r>
              <a:rPr sz="950" spc="-20" dirty="0">
                <a:solidFill>
                  <a:srgbClr val="231F20"/>
                </a:solidFill>
                <a:latin typeface="Calibri"/>
                <a:cs typeface="Calibri"/>
              </a:rPr>
              <a:t> </a:t>
            </a:r>
            <a:r>
              <a:rPr sz="950" spc="-40" dirty="0">
                <a:solidFill>
                  <a:srgbClr val="231F20"/>
                </a:solidFill>
                <a:latin typeface="Calibri"/>
                <a:cs typeface="Calibri"/>
              </a:rPr>
              <a:t>was</a:t>
            </a:r>
            <a:r>
              <a:rPr sz="950" spc="-35" dirty="0">
                <a:solidFill>
                  <a:srgbClr val="231F20"/>
                </a:solidFill>
                <a:latin typeface="Calibri"/>
                <a:cs typeface="Calibri"/>
              </a:rPr>
              <a:t> </a:t>
            </a:r>
            <a:r>
              <a:rPr sz="950" spc="-10" dirty="0">
                <a:solidFill>
                  <a:srgbClr val="231F20"/>
                </a:solidFill>
                <a:latin typeface="Calibri"/>
                <a:cs typeface="Calibri"/>
              </a:rPr>
              <a:t>carried</a:t>
            </a:r>
            <a:r>
              <a:rPr sz="950" spc="-5" dirty="0">
                <a:solidFill>
                  <a:srgbClr val="231F20"/>
                </a:solidFill>
                <a:latin typeface="Calibri"/>
                <a:cs typeface="Calibri"/>
              </a:rPr>
              <a:t> </a:t>
            </a:r>
            <a:r>
              <a:rPr sz="950" spc="-10" dirty="0">
                <a:solidFill>
                  <a:srgbClr val="231F20"/>
                </a:solidFill>
                <a:latin typeface="Calibri"/>
                <a:cs typeface="Calibri"/>
              </a:rPr>
              <a:t>out,</a:t>
            </a:r>
            <a:r>
              <a:rPr sz="950" spc="190" dirty="0">
                <a:solidFill>
                  <a:srgbClr val="231F20"/>
                </a:solidFill>
                <a:latin typeface="Calibri"/>
                <a:cs typeface="Calibri"/>
              </a:rPr>
              <a:t> </a:t>
            </a:r>
            <a:r>
              <a:rPr sz="950" spc="-35" dirty="0">
                <a:solidFill>
                  <a:srgbClr val="231F20"/>
                </a:solidFill>
                <a:latin typeface="Calibri"/>
                <a:cs typeface="Calibri"/>
              </a:rPr>
              <a:t>the</a:t>
            </a:r>
            <a:r>
              <a:rPr sz="950" spc="325" dirty="0">
                <a:solidFill>
                  <a:srgbClr val="231F20"/>
                </a:solidFill>
                <a:latin typeface="Calibri"/>
                <a:cs typeface="Calibri"/>
              </a:rPr>
              <a:t> </a:t>
            </a:r>
            <a:r>
              <a:rPr sz="950" spc="-10" dirty="0">
                <a:solidFill>
                  <a:srgbClr val="231F20"/>
                </a:solidFill>
                <a:latin typeface="Calibri"/>
                <a:cs typeface="Calibri"/>
              </a:rPr>
              <a:t>pathology </a:t>
            </a:r>
            <a:r>
              <a:rPr sz="950" spc="-5" dirty="0">
                <a:solidFill>
                  <a:srgbClr val="231F20"/>
                </a:solidFill>
                <a:latin typeface="Calibri"/>
                <a:cs typeface="Calibri"/>
              </a:rPr>
              <a:t> </a:t>
            </a:r>
            <a:r>
              <a:rPr sz="950" spc="-15" dirty="0">
                <a:solidFill>
                  <a:srgbClr val="231F20"/>
                </a:solidFill>
                <a:latin typeface="Calibri"/>
                <a:cs typeface="Calibri"/>
              </a:rPr>
              <a:t>report</a:t>
            </a:r>
            <a:r>
              <a:rPr sz="950" spc="-10" dirty="0">
                <a:solidFill>
                  <a:srgbClr val="231F20"/>
                </a:solidFill>
                <a:latin typeface="Calibri"/>
                <a:cs typeface="Calibri"/>
              </a:rPr>
              <a:t> </a:t>
            </a:r>
            <a:r>
              <a:rPr sz="950" dirty="0">
                <a:solidFill>
                  <a:srgbClr val="231F20"/>
                </a:solidFill>
                <a:latin typeface="Calibri"/>
                <a:cs typeface="Calibri"/>
              </a:rPr>
              <a:t>should</a:t>
            </a:r>
            <a:r>
              <a:rPr sz="950" spc="5" dirty="0">
                <a:solidFill>
                  <a:srgbClr val="231F20"/>
                </a:solidFill>
                <a:latin typeface="Calibri"/>
                <a:cs typeface="Calibri"/>
              </a:rPr>
              <a:t> </a:t>
            </a:r>
            <a:r>
              <a:rPr sz="950" dirty="0">
                <a:solidFill>
                  <a:srgbClr val="231F20"/>
                </a:solidFill>
                <a:latin typeface="Calibri"/>
                <a:cs typeface="Calibri"/>
              </a:rPr>
              <a:t>include</a:t>
            </a:r>
            <a:r>
              <a:rPr sz="950" spc="5" dirty="0">
                <a:solidFill>
                  <a:srgbClr val="231F20"/>
                </a:solidFill>
                <a:latin typeface="Calibri"/>
                <a:cs typeface="Calibri"/>
              </a:rPr>
              <a:t> </a:t>
            </a:r>
            <a:r>
              <a:rPr sz="950" spc="-15" dirty="0">
                <a:solidFill>
                  <a:srgbClr val="231F20"/>
                </a:solidFill>
                <a:latin typeface="Calibri"/>
                <a:cs typeface="Calibri"/>
              </a:rPr>
              <a:t>an</a:t>
            </a:r>
            <a:r>
              <a:rPr sz="950" spc="-10" dirty="0">
                <a:solidFill>
                  <a:srgbClr val="231F20"/>
                </a:solidFill>
                <a:latin typeface="Calibri"/>
                <a:cs typeface="Calibri"/>
              </a:rPr>
              <a:t> </a:t>
            </a:r>
            <a:r>
              <a:rPr sz="950" spc="-35" dirty="0">
                <a:solidFill>
                  <a:srgbClr val="231F20"/>
                </a:solidFill>
                <a:latin typeface="Calibri"/>
                <a:cs typeface="Calibri"/>
              </a:rPr>
              <a:t>assessment</a:t>
            </a:r>
            <a:r>
              <a:rPr sz="950" spc="145" dirty="0">
                <a:solidFill>
                  <a:srgbClr val="231F20"/>
                </a:solidFill>
                <a:latin typeface="Calibri"/>
                <a:cs typeface="Calibri"/>
              </a:rPr>
              <a:t> </a:t>
            </a:r>
            <a:r>
              <a:rPr sz="950" spc="-15" dirty="0">
                <a:solidFill>
                  <a:srgbClr val="231F20"/>
                </a:solidFill>
                <a:latin typeface="Calibri"/>
                <a:cs typeface="Calibri"/>
              </a:rPr>
              <a:t>of</a:t>
            </a:r>
            <a:r>
              <a:rPr sz="950" spc="185" dirty="0">
                <a:solidFill>
                  <a:srgbClr val="231F20"/>
                </a:solidFill>
                <a:latin typeface="Calibri"/>
                <a:cs typeface="Calibri"/>
              </a:rPr>
              <a:t> </a:t>
            </a:r>
            <a:r>
              <a:rPr sz="950" spc="-35" dirty="0">
                <a:solidFill>
                  <a:srgbClr val="231F20"/>
                </a:solidFill>
                <a:latin typeface="Calibri"/>
                <a:cs typeface="Calibri"/>
              </a:rPr>
              <a:t>the</a:t>
            </a:r>
            <a:r>
              <a:rPr sz="950" spc="145" dirty="0">
                <a:solidFill>
                  <a:srgbClr val="231F20"/>
                </a:solidFill>
                <a:latin typeface="Calibri"/>
                <a:cs typeface="Calibri"/>
              </a:rPr>
              <a:t> </a:t>
            </a:r>
            <a:r>
              <a:rPr sz="950" spc="-5" dirty="0">
                <a:solidFill>
                  <a:srgbClr val="231F20"/>
                </a:solidFill>
                <a:latin typeface="Calibri"/>
                <a:cs typeface="Calibri"/>
              </a:rPr>
              <a:t>pathological </a:t>
            </a:r>
            <a:r>
              <a:rPr sz="950" dirty="0">
                <a:solidFill>
                  <a:srgbClr val="231F20"/>
                </a:solidFill>
                <a:latin typeface="Calibri"/>
                <a:cs typeface="Calibri"/>
              </a:rPr>
              <a:t> </a:t>
            </a:r>
            <a:r>
              <a:rPr sz="950" spc="-25" dirty="0">
                <a:solidFill>
                  <a:srgbClr val="231F20"/>
                </a:solidFill>
                <a:latin typeface="Calibri"/>
                <a:cs typeface="Calibri"/>
              </a:rPr>
              <a:t>response</a:t>
            </a:r>
            <a:r>
              <a:rPr sz="950" spc="55" dirty="0">
                <a:solidFill>
                  <a:srgbClr val="231F20"/>
                </a:solidFill>
                <a:latin typeface="Calibri"/>
                <a:cs typeface="Calibri"/>
              </a:rPr>
              <a:t> </a:t>
            </a:r>
            <a:r>
              <a:rPr sz="950" spc="-15" dirty="0">
                <a:solidFill>
                  <a:srgbClr val="231F20"/>
                </a:solidFill>
                <a:latin typeface="Calibri"/>
                <a:cs typeface="Calibri"/>
              </a:rPr>
              <a:t>of</a:t>
            </a:r>
            <a:r>
              <a:rPr sz="950" spc="50" dirty="0">
                <a:solidFill>
                  <a:srgbClr val="231F20"/>
                </a:solidFill>
                <a:latin typeface="Calibri"/>
                <a:cs typeface="Calibri"/>
              </a:rPr>
              <a:t> </a:t>
            </a:r>
            <a:r>
              <a:rPr sz="950" spc="-35" dirty="0">
                <a:solidFill>
                  <a:srgbClr val="231F20"/>
                </a:solidFill>
                <a:latin typeface="Calibri"/>
                <a:cs typeface="Calibri"/>
              </a:rPr>
              <a:t>the</a:t>
            </a:r>
            <a:r>
              <a:rPr sz="950" spc="50" dirty="0">
                <a:solidFill>
                  <a:srgbClr val="231F20"/>
                </a:solidFill>
                <a:latin typeface="Calibri"/>
                <a:cs typeface="Calibri"/>
              </a:rPr>
              <a:t> </a:t>
            </a:r>
            <a:r>
              <a:rPr sz="950" dirty="0">
                <a:solidFill>
                  <a:srgbClr val="231F20"/>
                </a:solidFill>
                <a:latin typeface="Calibri"/>
                <a:cs typeface="Calibri"/>
              </a:rPr>
              <a:t>tumour.</a:t>
            </a:r>
            <a:r>
              <a:rPr sz="950" spc="65" dirty="0">
                <a:solidFill>
                  <a:srgbClr val="231F20"/>
                </a:solidFill>
                <a:latin typeface="Calibri"/>
                <a:cs typeface="Calibri"/>
              </a:rPr>
              <a:t> </a:t>
            </a:r>
            <a:r>
              <a:rPr sz="950" spc="45" dirty="0">
                <a:solidFill>
                  <a:srgbClr val="231F20"/>
                </a:solidFill>
                <a:latin typeface="Calibri"/>
                <a:cs typeface="Calibri"/>
              </a:rPr>
              <a:t>In</a:t>
            </a:r>
            <a:r>
              <a:rPr sz="950" spc="50" dirty="0">
                <a:solidFill>
                  <a:srgbClr val="231F20"/>
                </a:solidFill>
                <a:latin typeface="Calibri"/>
                <a:cs typeface="Calibri"/>
              </a:rPr>
              <a:t> </a:t>
            </a:r>
            <a:r>
              <a:rPr sz="950" spc="-15" dirty="0">
                <a:solidFill>
                  <a:srgbClr val="231F20"/>
                </a:solidFill>
                <a:latin typeface="Calibri"/>
                <a:cs typeface="Calibri"/>
              </a:rPr>
              <a:t>contrast</a:t>
            </a:r>
            <a:r>
              <a:rPr sz="950" spc="50" dirty="0">
                <a:solidFill>
                  <a:srgbClr val="231F20"/>
                </a:solidFill>
                <a:latin typeface="Calibri"/>
                <a:cs typeface="Calibri"/>
              </a:rPr>
              <a:t> </a:t>
            </a:r>
            <a:r>
              <a:rPr sz="950" spc="-15" dirty="0">
                <a:solidFill>
                  <a:srgbClr val="231F20"/>
                </a:solidFill>
                <a:latin typeface="Calibri"/>
                <a:cs typeface="Calibri"/>
              </a:rPr>
              <a:t>to</a:t>
            </a:r>
            <a:r>
              <a:rPr sz="950" spc="60" dirty="0">
                <a:solidFill>
                  <a:srgbClr val="231F20"/>
                </a:solidFill>
                <a:latin typeface="Calibri"/>
                <a:cs typeface="Calibri"/>
              </a:rPr>
              <a:t> </a:t>
            </a:r>
            <a:r>
              <a:rPr sz="950" spc="-20" dirty="0">
                <a:solidFill>
                  <a:srgbClr val="231F20"/>
                </a:solidFill>
                <a:latin typeface="Calibri"/>
                <a:cs typeface="Calibri"/>
              </a:rPr>
              <a:t>osteosarcoma</a:t>
            </a:r>
            <a:r>
              <a:rPr sz="950" spc="50" dirty="0">
                <a:solidFill>
                  <a:srgbClr val="231F20"/>
                </a:solidFill>
                <a:latin typeface="Calibri"/>
                <a:cs typeface="Calibri"/>
              </a:rPr>
              <a:t> </a:t>
            </a:r>
            <a:r>
              <a:rPr sz="950" spc="-10" dirty="0">
                <a:solidFill>
                  <a:srgbClr val="231F20"/>
                </a:solidFill>
                <a:latin typeface="Calibri"/>
                <a:cs typeface="Calibri"/>
              </a:rPr>
              <a:t>and</a:t>
            </a:r>
            <a:r>
              <a:rPr sz="950" spc="50" dirty="0">
                <a:solidFill>
                  <a:srgbClr val="231F20"/>
                </a:solidFill>
                <a:latin typeface="Calibri"/>
                <a:cs typeface="Calibri"/>
              </a:rPr>
              <a:t> </a:t>
            </a:r>
            <a:r>
              <a:rPr sz="950" spc="10" dirty="0">
                <a:solidFill>
                  <a:srgbClr val="231F20"/>
                </a:solidFill>
                <a:latin typeface="Calibri"/>
                <a:cs typeface="Calibri"/>
              </a:rPr>
              <a:t>Ewing</a:t>
            </a:r>
            <a:endParaRPr sz="950">
              <a:latin typeface="Calibri"/>
              <a:cs typeface="Calibri"/>
            </a:endParaRPr>
          </a:p>
          <a:p>
            <a:pPr>
              <a:lnSpc>
                <a:spcPct val="100000"/>
              </a:lnSpc>
            </a:pPr>
            <a:endParaRPr sz="900">
              <a:latin typeface="Calibri"/>
              <a:cs typeface="Calibri"/>
            </a:endParaRPr>
          </a:p>
          <a:p>
            <a:pPr>
              <a:lnSpc>
                <a:spcPct val="100000"/>
              </a:lnSpc>
              <a:spcBef>
                <a:spcPts val="35"/>
              </a:spcBef>
            </a:pPr>
            <a:endParaRPr sz="900">
              <a:latin typeface="Calibri"/>
              <a:cs typeface="Calibri"/>
            </a:endParaRPr>
          </a:p>
          <a:p>
            <a:pPr marL="975360">
              <a:lnSpc>
                <a:spcPct val="100000"/>
              </a:lnSpc>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0" dirty="0">
                <a:solidFill>
                  <a:srgbClr val="812061"/>
                </a:solidFill>
                <a:latin typeface="Arial MT"/>
                <a:cs typeface="Arial MT"/>
              </a:rPr>
              <a:t> </a:t>
            </a:r>
            <a:r>
              <a:rPr sz="1000" spc="-80" dirty="0">
                <a:solidFill>
                  <a:srgbClr val="812061"/>
                </a:solidFill>
                <a:latin typeface="Arial MT"/>
                <a:cs typeface="Arial MT"/>
              </a:rPr>
              <a:t>4</a:t>
            </a:r>
            <a:r>
              <a:rPr sz="1000" spc="50"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25"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12" name="object 12"/>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20002" y="6919912"/>
          <a:ext cx="3128643" cy="384121"/>
        </p:xfrm>
        <a:graphic>
          <a:graphicData uri="http://schemas.openxmlformats.org/drawingml/2006/table">
            <a:tbl>
              <a:tblPr firstRow="1" bandRow="1">
                <a:tableStyleId>{2D5ABB26-0587-4C30-8999-92F81FD0307C}</a:tableStyleId>
              </a:tblPr>
              <a:tblGrid>
                <a:gridCol w="1558289"/>
                <a:gridCol w="1444624"/>
                <a:gridCol w="125730"/>
              </a:tblGrid>
              <a:tr h="190804">
                <a:tc gridSpan="2">
                  <a:txBody>
                    <a:bodyPr/>
                    <a:lstStyle/>
                    <a:p>
                      <a:pPr marL="93345">
                        <a:lnSpc>
                          <a:spcPts val="1365"/>
                        </a:lnSpc>
                      </a:pPr>
                      <a:r>
                        <a:rPr sz="1200" spc="5" dirty="0">
                          <a:solidFill>
                            <a:srgbClr val="231F20"/>
                          </a:solidFill>
                          <a:latin typeface="Tahoma"/>
                          <a:cs typeface="Tahoma"/>
                        </a:rPr>
                        <a:t>Management</a:t>
                      </a:r>
                      <a:r>
                        <a:rPr sz="1200" spc="-65" dirty="0">
                          <a:solidFill>
                            <a:srgbClr val="231F20"/>
                          </a:solidFill>
                          <a:latin typeface="Tahoma"/>
                          <a:cs typeface="Tahoma"/>
                        </a:rPr>
                        <a:t> </a:t>
                      </a:r>
                      <a:r>
                        <a:rPr sz="1200" spc="10" dirty="0">
                          <a:solidFill>
                            <a:srgbClr val="231F20"/>
                          </a:solidFill>
                          <a:latin typeface="Tahoma"/>
                          <a:cs typeface="Tahoma"/>
                        </a:rPr>
                        <a:t>of</a:t>
                      </a:r>
                      <a:r>
                        <a:rPr sz="1200" spc="-65" dirty="0">
                          <a:solidFill>
                            <a:srgbClr val="231F20"/>
                          </a:solidFill>
                          <a:latin typeface="Tahoma"/>
                          <a:cs typeface="Tahoma"/>
                        </a:rPr>
                        <a:t> </a:t>
                      </a:r>
                      <a:r>
                        <a:rPr sz="1200" spc="5" dirty="0">
                          <a:solidFill>
                            <a:srgbClr val="231F20"/>
                          </a:solidFill>
                          <a:latin typeface="Tahoma"/>
                          <a:cs typeface="Tahoma"/>
                        </a:rPr>
                        <a:t>local/locoregional</a:t>
                      </a:r>
                      <a:r>
                        <a:rPr sz="1200" spc="-60" dirty="0">
                          <a:solidFill>
                            <a:srgbClr val="231F20"/>
                          </a:solidFill>
                          <a:latin typeface="Tahoma"/>
                          <a:cs typeface="Tahoma"/>
                        </a:rPr>
                        <a:t> </a:t>
                      </a:r>
                      <a:r>
                        <a:rPr sz="1200" spc="-5" dirty="0">
                          <a:solidFill>
                            <a:srgbClr val="231F20"/>
                          </a:solidFill>
                          <a:latin typeface="Tahoma"/>
                          <a:cs typeface="Tahoma"/>
                        </a:rPr>
                        <a:t>disease</a:t>
                      </a:r>
                      <a:endParaRPr sz="1200">
                        <a:latin typeface="Tahoma"/>
                        <a:cs typeface="Tahoma"/>
                      </a:endParaRPr>
                    </a:p>
                  </a:txBody>
                  <a:tcPr marL="0" marR="0" marT="0" marB="0">
                    <a:solidFill>
                      <a:srgbClr val="D2B6CB"/>
                    </a:solidFill>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tc>
              </a:tr>
              <a:tr h="193317">
                <a:tc>
                  <a:txBody>
                    <a:bodyPr/>
                    <a:lstStyle/>
                    <a:p>
                      <a:pPr marL="93345">
                        <a:lnSpc>
                          <a:spcPts val="1365"/>
                        </a:lnSpc>
                      </a:pPr>
                      <a:r>
                        <a:rPr sz="1200" dirty="0">
                          <a:solidFill>
                            <a:srgbClr val="231F20"/>
                          </a:solidFill>
                          <a:latin typeface="Tahoma"/>
                          <a:cs typeface="Tahoma"/>
                        </a:rPr>
                        <a:t>(see</a:t>
                      </a:r>
                      <a:r>
                        <a:rPr sz="1200" spc="-80" dirty="0">
                          <a:solidFill>
                            <a:srgbClr val="231F20"/>
                          </a:solidFill>
                          <a:latin typeface="Tahoma"/>
                          <a:cs typeface="Tahoma"/>
                        </a:rPr>
                        <a:t> </a:t>
                      </a:r>
                      <a:r>
                        <a:rPr sz="1200" dirty="0">
                          <a:solidFill>
                            <a:srgbClr val="231F20"/>
                          </a:solidFill>
                          <a:latin typeface="Tahoma"/>
                          <a:cs typeface="Tahoma"/>
                        </a:rPr>
                        <a:t>Figures</a:t>
                      </a:r>
                      <a:r>
                        <a:rPr sz="1200" spc="-70" dirty="0">
                          <a:solidFill>
                            <a:srgbClr val="231F20"/>
                          </a:solidFill>
                          <a:latin typeface="Tahoma"/>
                          <a:cs typeface="Tahoma"/>
                        </a:rPr>
                        <a:t> </a:t>
                      </a:r>
                      <a:r>
                        <a:rPr sz="1200" dirty="0">
                          <a:solidFill>
                            <a:srgbClr val="2E3092"/>
                          </a:solidFill>
                          <a:latin typeface="Tahoma"/>
                          <a:cs typeface="Tahoma"/>
                        </a:rPr>
                        <a:t>1</a:t>
                      </a:r>
                      <a:r>
                        <a:rPr sz="1200" spc="-80" dirty="0">
                          <a:solidFill>
                            <a:srgbClr val="2E3092"/>
                          </a:solidFill>
                          <a:latin typeface="Tahoma"/>
                          <a:cs typeface="Tahoma"/>
                        </a:rPr>
                        <a:t> </a:t>
                      </a:r>
                      <a:r>
                        <a:rPr sz="1200" dirty="0">
                          <a:solidFill>
                            <a:srgbClr val="231F20"/>
                          </a:solidFill>
                          <a:latin typeface="Tahoma"/>
                          <a:cs typeface="Tahoma"/>
                        </a:rPr>
                        <a:t>and</a:t>
                      </a:r>
                      <a:r>
                        <a:rPr sz="1200" spc="-80" dirty="0">
                          <a:solidFill>
                            <a:srgbClr val="231F20"/>
                          </a:solidFill>
                          <a:latin typeface="Tahoma"/>
                          <a:cs typeface="Tahoma"/>
                        </a:rPr>
                        <a:t> </a:t>
                      </a:r>
                      <a:r>
                        <a:rPr sz="1200" dirty="0">
                          <a:solidFill>
                            <a:srgbClr val="2E3092"/>
                          </a:solidFill>
                          <a:latin typeface="Tahoma"/>
                          <a:cs typeface="Tahoma"/>
                          <a:hlinkClick r:id="rId2" action="ppaction://hlinksldjump"/>
                        </a:rPr>
                        <a:t>2</a:t>
                      </a:r>
                      <a:r>
                        <a:rPr sz="1200" dirty="0">
                          <a:solidFill>
                            <a:srgbClr val="231F20"/>
                          </a:solidFill>
                          <a:latin typeface="Tahoma"/>
                          <a:cs typeface="Tahoma"/>
                        </a:rPr>
                        <a:t>)</a:t>
                      </a:r>
                      <a:endParaRPr sz="1200">
                        <a:latin typeface="Tahoma"/>
                        <a:cs typeface="Tahoma"/>
                      </a:endParaRPr>
                    </a:p>
                  </a:txBody>
                  <a:tcPr marL="0" marR="0" marT="0" marB="0">
                    <a:solidFill>
                      <a:srgbClr val="D2B6CB"/>
                    </a:solidFill>
                  </a:tcPr>
                </a:tc>
                <a:tc gridSpan="2">
                  <a:txBody>
                    <a:bodyPr/>
                    <a:lstStyle/>
                    <a:p>
                      <a:pPr>
                        <a:lnSpc>
                          <a:spcPct val="100000"/>
                        </a:lnSpc>
                      </a:pPr>
                      <a:endParaRPr sz="900">
                        <a:latin typeface="Times New Roman"/>
                        <a:cs typeface="Times New Roman"/>
                      </a:endParaRPr>
                    </a:p>
                  </a:txBody>
                  <a:tcPr marL="0" marR="0" marT="0" marB="0">
                    <a:lnB w="9525">
                      <a:solidFill>
                        <a:srgbClr val="D2B6CB"/>
                      </a:solidFill>
                      <a:prstDash val="solid"/>
                    </a:lnB>
                  </a:tcPr>
                </a:tc>
                <a:tc hMerge="1">
                  <a:txBody>
                    <a:bodyPr/>
                    <a:lstStyle/>
                    <a:p>
                      <a:endParaRPr/>
                    </a:p>
                  </a:txBody>
                  <a:tcPr marL="0" marR="0" marT="0" marB="0"/>
                </a:tc>
              </a:tr>
            </a:tbl>
          </a:graphicData>
        </a:graphic>
      </p:graphicFrame>
      <p:sp>
        <p:nvSpPr>
          <p:cNvPr id="3" name="object 3"/>
          <p:cNvSpPr/>
          <p:nvPr/>
        </p:nvSpPr>
        <p:spPr>
          <a:xfrm>
            <a:off x="813601" y="2783516"/>
            <a:ext cx="3034665" cy="6350"/>
          </a:xfrm>
          <a:custGeom>
            <a:avLst/>
            <a:gdLst/>
            <a:ahLst/>
            <a:cxnLst/>
            <a:rect l="l" t="t" r="r" b="b"/>
            <a:pathLst>
              <a:path w="3034665" h="6350">
                <a:moveTo>
                  <a:pt x="3034080" y="0"/>
                </a:moveTo>
                <a:lnTo>
                  <a:pt x="0" y="0"/>
                </a:lnTo>
                <a:lnTo>
                  <a:pt x="0" y="5759"/>
                </a:lnTo>
                <a:lnTo>
                  <a:pt x="3034080" y="5759"/>
                </a:lnTo>
                <a:lnTo>
                  <a:pt x="3034080" y="0"/>
                </a:lnTo>
                <a:close/>
              </a:path>
            </a:pathLst>
          </a:custGeom>
          <a:solidFill>
            <a:srgbClr val="D2B6CB"/>
          </a:solidFill>
        </p:spPr>
        <p:txBody>
          <a:bodyPr wrap="square" lIns="0" tIns="0" rIns="0" bIns="0" rtlCol="0"/>
          <a:lstStyle/>
          <a:p>
            <a:endParaRPr/>
          </a:p>
        </p:txBody>
      </p:sp>
      <p:sp>
        <p:nvSpPr>
          <p:cNvPr id="4" name="object 4"/>
          <p:cNvSpPr txBox="1"/>
          <p:nvPr/>
        </p:nvSpPr>
        <p:spPr>
          <a:xfrm>
            <a:off x="681895" y="320182"/>
            <a:ext cx="3204210" cy="2002792"/>
          </a:xfrm>
          <a:prstGeom prst="rect">
            <a:avLst/>
          </a:prstGeom>
        </p:spPr>
        <p:txBody>
          <a:bodyPr vert="horz" wrap="square" lIns="0" tIns="12700" rIns="0" bIns="0" rtlCol="0">
            <a:spAutoFit/>
          </a:bodyPr>
          <a:lstStyle/>
          <a:p>
            <a:pPr marL="38100" algn="just">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a:p>
            <a:pPr marL="38100" marR="31115" algn="just">
              <a:lnSpc>
                <a:spcPct val="101000"/>
              </a:lnSpc>
              <a:spcBef>
                <a:spcPts val="795"/>
              </a:spcBef>
            </a:pPr>
            <a:r>
              <a:rPr sz="950" spc="-15" dirty="0">
                <a:solidFill>
                  <a:srgbClr val="231F20"/>
                </a:solidFill>
                <a:latin typeface="Calibri"/>
                <a:cs typeface="Calibri"/>
              </a:rPr>
              <a:t>sarcoma,</a:t>
            </a:r>
            <a:r>
              <a:rPr sz="950" spc="180" dirty="0">
                <a:solidFill>
                  <a:srgbClr val="231F20"/>
                </a:solidFill>
                <a:latin typeface="Calibri"/>
                <a:cs typeface="Calibri"/>
              </a:rPr>
              <a:t> </a:t>
            </a:r>
            <a:r>
              <a:rPr sz="950" spc="-25" dirty="0">
                <a:solidFill>
                  <a:srgbClr val="231F20"/>
                </a:solidFill>
                <a:latin typeface="Calibri"/>
                <a:cs typeface="Calibri"/>
              </a:rPr>
              <a:t>however,</a:t>
            </a:r>
            <a:r>
              <a:rPr sz="950" spc="165" dirty="0">
                <a:solidFill>
                  <a:srgbClr val="231F20"/>
                </a:solidFill>
                <a:latin typeface="Calibri"/>
                <a:cs typeface="Calibri"/>
              </a:rPr>
              <a:t> </a:t>
            </a:r>
            <a:r>
              <a:rPr sz="950" dirty="0">
                <a:solidFill>
                  <a:srgbClr val="231F20"/>
                </a:solidFill>
                <a:latin typeface="Calibri"/>
                <a:cs typeface="Calibri"/>
              </a:rPr>
              <a:t>no </a:t>
            </a:r>
            <a:r>
              <a:rPr sz="950" spc="-15" dirty="0">
                <a:solidFill>
                  <a:srgbClr val="231F20"/>
                </a:solidFill>
                <a:latin typeface="Calibri"/>
                <a:cs typeface="Calibri"/>
              </a:rPr>
              <a:t>validated</a:t>
            </a:r>
            <a:r>
              <a:rPr sz="950" spc="185" dirty="0">
                <a:solidFill>
                  <a:srgbClr val="231F20"/>
                </a:solidFill>
                <a:latin typeface="Calibri"/>
                <a:cs typeface="Calibri"/>
              </a:rPr>
              <a:t> </a:t>
            </a:r>
            <a:r>
              <a:rPr sz="950" spc="-30" dirty="0">
                <a:solidFill>
                  <a:srgbClr val="231F20"/>
                </a:solidFill>
                <a:latin typeface="Calibri"/>
                <a:cs typeface="Calibri"/>
              </a:rPr>
              <a:t>system</a:t>
            </a:r>
            <a:r>
              <a:rPr sz="950" spc="155" dirty="0">
                <a:solidFill>
                  <a:srgbClr val="231F20"/>
                </a:solidFill>
                <a:latin typeface="Calibri"/>
                <a:cs typeface="Calibri"/>
              </a:rPr>
              <a:t> </a:t>
            </a:r>
            <a:r>
              <a:rPr sz="950" dirty="0">
                <a:solidFill>
                  <a:srgbClr val="231F20"/>
                </a:solidFill>
                <a:latin typeface="Calibri"/>
                <a:cs typeface="Calibri"/>
              </a:rPr>
              <a:t>is </a:t>
            </a:r>
            <a:r>
              <a:rPr sz="950" spc="-15" dirty="0">
                <a:solidFill>
                  <a:srgbClr val="231F20"/>
                </a:solidFill>
                <a:latin typeface="Calibri"/>
                <a:cs typeface="Calibri"/>
              </a:rPr>
              <a:t>available</a:t>
            </a:r>
            <a:r>
              <a:rPr sz="950" spc="185" dirty="0">
                <a:solidFill>
                  <a:srgbClr val="231F20"/>
                </a:solidFill>
                <a:latin typeface="Calibri"/>
                <a:cs typeface="Calibri"/>
              </a:rPr>
              <a:t> </a:t>
            </a:r>
            <a:r>
              <a:rPr sz="950" spc="-35" dirty="0">
                <a:solidFill>
                  <a:srgbClr val="231F20"/>
                </a:solidFill>
                <a:latin typeface="Calibri"/>
                <a:cs typeface="Calibri"/>
              </a:rPr>
              <a:t>at</a:t>
            </a:r>
            <a:r>
              <a:rPr sz="950" spc="145" dirty="0">
                <a:solidFill>
                  <a:srgbClr val="231F20"/>
                </a:solidFill>
                <a:latin typeface="Calibri"/>
                <a:cs typeface="Calibri"/>
              </a:rPr>
              <a:t> </a:t>
            </a:r>
            <a:r>
              <a:rPr sz="950" spc="-25" dirty="0">
                <a:solidFill>
                  <a:srgbClr val="231F20"/>
                </a:solidFill>
                <a:latin typeface="Calibri"/>
                <a:cs typeface="Calibri"/>
              </a:rPr>
              <a:t>present. </a:t>
            </a:r>
            <a:r>
              <a:rPr sz="950" spc="-20" dirty="0">
                <a:solidFill>
                  <a:srgbClr val="231F20"/>
                </a:solidFill>
                <a:latin typeface="Calibri"/>
                <a:cs typeface="Calibri"/>
              </a:rPr>
              <a:t> </a:t>
            </a:r>
            <a:r>
              <a:rPr sz="950" spc="60" dirty="0">
                <a:solidFill>
                  <a:srgbClr val="231F20"/>
                </a:solidFill>
                <a:latin typeface="Calibri"/>
                <a:cs typeface="Calibri"/>
              </a:rPr>
              <a:t>A </a:t>
            </a:r>
            <a:r>
              <a:rPr sz="950" spc="10" dirty="0">
                <a:solidFill>
                  <a:srgbClr val="231F20"/>
                </a:solidFill>
                <a:latin typeface="Calibri"/>
                <a:cs typeface="Calibri"/>
              </a:rPr>
              <a:t>multidisciplinary </a:t>
            </a:r>
            <a:r>
              <a:rPr sz="950" spc="-15" dirty="0">
                <a:solidFill>
                  <a:srgbClr val="231F20"/>
                </a:solidFill>
                <a:latin typeface="Calibri"/>
                <a:cs typeface="Calibri"/>
              </a:rPr>
              <a:t>judgement </a:t>
            </a:r>
            <a:r>
              <a:rPr sz="950" dirty="0">
                <a:solidFill>
                  <a:srgbClr val="231F20"/>
                </a:solidFill>
                <a:latin typeface="Calibri"/>
                <a:cs typeface="Calibri"/>
              </a:rPr>
              <a:t>is </a:t>
            </a:r>
            <a:r>
              <a:rPr sz="950" spc="-15" dirty="0">
                <a:solidFill>
                  <a:srgbClr val="231F20"/>
                </a:solidFill>
                <a:latin typeface="Calibri"/>
                <a:cs typeface="Calibri"/>
              </a:rPr>
              <a:t>recommended, </a:t>
            </a:r>
            <a:r>
              <a:rPr sz="950" spc="10" dirty="0">
                <a:solidFill>
                  <a:srgbClr val="231F20"/>
                </a:solidFill>
                <a:latin typeface="Calibri"/>
                <a:cs typeface="Calibri"/>
              </a:rPr>
              <a:t>involving </a:t>
            </a:r>
            <a:r>
              <a:rPr sz="950" spc="-35" dirty="0">
                <a:solidFill>
                  <a:srgbClr val="231F20"/>
                </a:solidFill>
                <a:latin typeface="Calibri"/>
                <a:cs typeface="Calibri"/>
              </a:rPr>
              <a:t>the </a:t>
            </a:r>
            <a:r>
              <a:rPr sz="950" spc="-30" dirty="0">
                <a:solidFill>
                  <a:srgbClr val="231F20"/>
                </a:solidFill>
                <a:latin typeface="Calibri"/>
                <a:cs typeface="Calibri"/>
              </a:rPr>
              <a:t> </a:t>
            </a:r>
            <a:r>
              <a:rPr sz="950" spc="-10" dirty="0">
                <a:solidFill>
                  <a:srgbClr val="231F20"/>
                </a:solidFill>
                <a:latin typeface="Calibri"/>
                <a:cs typeface="Calibri"/>
              </a:rPr>
              <a:t>pathologist</a:t>
            </a:r>
            <a:r>
              <a:rPr sz="950" spc="-35" dirty="0">
                <a:solidFill>
                  <a:srgbClr val="231F20"/>
                </a:solidFill>
                <a:latin typeface="Calibri"/>
                <a:cs typeface="Calibri"/>
              </a:rPr>
              <a:t> </a:t>
            </a:r>
            <a:r>
              <a:rPr sz="950" spc="-10" dirty="0">
                <a:solidFill>
                  <a:srgbClr val="231F20"/>
                </a:solidFill>
                <a:latin typeface="Calibri"/>
                <a:cs typeface="Calibri"/>
              </a:rPr>
              <a:t>and</a:t>
            </a:r>
            <a:r>
              <a:rPr sz="950" spc="-35" dirty="0">
                <a:solidFill>
                  <a:srgbClr val="231F20"/>
                </a:solidFill>
                <a:latin typeface="Calibri"/>
                <a:cs typeface="Calibri"/>
              </a:rPr>
              <a:t> the</a:t>
            </a:r>
            <a:r>
              <a:rPr sz="950" spc="-30" dirty="0">
                <a:solidFill>
                  <a:srgbClr val="231F20"/>
                </a:solidFill>
                <a:latin typeface="Calibri"/>
                <a:cs typeface="Calibri"/>
              </a:rPr>
              <a:t> </a:t>
            </a:r>
            <a:r>
              <a:rPr sz="950" spc="-5" dirty="0">
                <a:solidFill>
                  <a:srgbClr val="231F20"/>
                </a:solidFill>
                <a:latin typeface="Calibri"/>
                <a:cs typeface="Calibri"/>
              </a:rPr>
              <a:t>radiologist.</a:t>
            </a:r>
            <a:endParaRPr sz="950">
              <a:latin typeface="Calibri"/>
              <a:cs typeface="Calibri"/>
            </a:endParaRPr>
          </a:p>
          <a:p>
            <a:pPr marL="38100" marR="30480" indent="114300" algn="just">
              <a:lnSpc>
                <a:spcPts val="1150"/>
              </a:lnSpc>
              <a:spcBef>
                <a:spcPts val="35"/>
              </a:spcBef>
            </a:pPr>
            <a:r>
              <a:rPr sz="950" dirty="0">
                <a:solidFill>
                  <a:srgbClr val="231F20"/>
                </a:solidFill>
                <a:latin typeface="Calibri"/>
                <a:cs typeface="Calibri"/>
              </a:rPr>
              <a:t>Pathological </a:t>
            </a:r>
            <a:r>
              <a:rPr sz="950" spc="-5" dirty="0">
                <a:solidFill>
                  <a:srgbClr val="231F20"/>
                </a:solidFill>
                <a:latin typeface="Calibri"/>
                <a:cs typeface="Calibri"/>
              </a:rPr>
              <a:t>diagnosis </a:t>
            </a:r>
            <a:r>
              <a:rPr sz="950" spc="-20" dirty="0">
                <a:solidFill>
                  <a:srgbClr val="231F20"/>
                </a:solidFill>
                <a:latin typeface="Calibri"/>
                <a:cs typeface="Calibri"/>
              </a:rPr>
              <a:t>relies </a:t>
            </a:r>
            <a:r>
              <a:rPr sz="950" dirty="0">
                <a:solidFill>
                  <a:srgbClr val="231F20"/>
                </a:solidFill>
                <a:latin typeface="Calibri"/>
                <a:cs typeface="Calibri"/>
              </a:rPr>
              <a:t>on morphology </a:t>
            </a:r>
            <a:r>
              <a:rPr sz="950" spc="-10" dirty="0">
                <a:solidFill>
                  <a:srgbClr val="231F20"/>
                </a:solidFill>
                <a:latin typeface="Calibri"/>
                <a:cs typeface="Calibri"/>
              </a:rPr>
              <a:t>and </a:t>
            </a:r>
            <a:r>
              <a:rPr sz="950" spc="15" dirty="0">
                <a:solidFill>
                  <a:srgbClr val="231F20"/>
                </a:solidFill>
                <a:latin typeface="Calibri"/>
                <a:cs typeface="Calibri"/>
              </a:rPr>
              <a:t>immunohis- </a:t>
            </a:r>
            <a:r>
              <a:rPr sz="950" spc="20" dirty="0">
                <a:solidFill>
                  <a:srgbClr val="231F20"/>
                </a:solidFill>
                <a:latin typeface="Calibri"/>
                <a:cs typeface="Calibri"/>
              </a:rPr>
              <a:t> </a:t>
            </a:r>
            <a:r>
              <a:rPr sz="950" spc="-15" dirty="0">
                <a:solidFill>
                  <a:srgbClr val="231F20"/>
                </a:solidFill>
                <a:latin typeface="Calibri"/>
                <a:cs typeface="Calibri"/>
              </a:rPr>
              <a:t>tochemi</a:t>
            </a:r>
            <a:r>
              <a:rPr sz="950" dirty="0">
                <a:solidFill>
                  <a:srgbClr val="231F20"/>
                </a:solidFill>
                <a:latin typeface="Calibri"/>
                <a:cs typeface="Calibri"/>
              </a:rPr>
              <a:t>s</a:t>
            </a:r>
            <a:r>
              <a:rPr sz="950" spc="-10" dirty="0">
                <a:solidFill>
                  <a:srgbClr val="231F20"/>
                </a:solidFill>
                <a:latin typeface="Calibri"/>
                <a:cs typeface="Calibri"/>
              </a:rPr>
              <a:t>try.</a:t>
            </a:r>
            <a:r>
              <a:rPr sz="950" spc="-30" dirty="0">
                <a:solidFill>
                  <a:srgbClr val="231F20"/>
                </a:solidFill>
                <a:latin typeface="Calibri"/>
                <a:cs typeface="Calibri"/>
              </a:rPr>
              <a:t> </a:t>
            </a:r>
            <a:r>
              <a:rPr sz="950" spc="25" dirty="0">
                <a:solidFill>
                  <a:srgbClr val="231F20"/>
                </a:solidFill>
                <a:latin typeface="Calibri"/>
                <a:cs typeface="Calibri"/>
              </a:rPr>
              <a:t>It</a:t>
            </a:r>
            <a:r>
              <a:rPr sz="950" spc="-30" dirty="0">
                <a:solidFill>
                  <a:srgbClr val="231F20"/>
                </a:solidFill>
                <a:latin typeface="Calibri"/>
                <a:cs typeface="Calibri"/>
              </a:rPr>
              <a:t> </a:t>
            </a:r>
            <a:r>
              <a:rPr sz="950" dirty="0">
                <a:solidFill>
                  <a:srgbClr val="231F20"/>
                </a:solidFill>
                <a:latin typeface="Calibri"/>
                <a:cs typeface="Calibri"/>
              </a:rPr>
              <a:t>should</a:t>
            </a:r>
            <a:r>
              <a:rPr sz="950" spc="-30" dirty="0">
                <a:solidFill>
                  <a:srgbClr val="231F20"/>
                </a:solidFill>
                <a:latin typeface="Calibri"/>
                <a:cs typeface="Calibri"/>
              </a:rPr>
              <a:t> </a:t>
            </a:r>
            <a:r>
              <a:rPr sz="950" spc="-50" dirty="0">
                <a:solidFill>
                  <a:srgbClr val="231F20"/>
                </a:solidFill>
                <a:latin typeface="Calibri"/>
                <a:cs typeface="Calibri"/>
              </a:rPr>
              <a:t>be</a:t>
            </a:r>
            <a:r>
              <a:rPr sz="950" spc="-30" dirty="0">
                <a:solidFill>
                  <a:srgbClr val="231F20"/>
                </a:solidFill>
                <a:latin typeface="Calibri"/>
                <a:cs typeface="Calibri"/>
              </a:rPr>
              <a:t> </a:t>
            </a:r>
            <a:r>
              <a:rPr sz="950" spc="-15" dirty="0">
                <a:solidFill>
                  <a:srgbClr val="231F20"/>
                </a:solidFill>
                <a:latin typeface="Calibri"/>
                <a:cs typeface="Calibri"/>
              </a:rPr>
              <a:t>complemented</a:t>
            </a:r>
            <a:r>
              <a:rPr sz="950" spc="-20" dirty="0">
                <a:solidFill>
                  <a:srgbClr val="231F20"/>
                </a:solidFill>
                <a:latin typeface="Calibri"/>
                <a:cs typeface="Calibri"/>
              </a:rPr>
              <a:t> </a:t>
            </a:r>
            <a:r>
              <a:rPr sz="950" spc="-10" dirty="0">
                <a:solidFill>
                  <a:srgbClr val="231F20"/>
                </a:solidFill>
                <a:latin typeface="Calibri"/>
                <a:cs typeface="Calibri"/>
              </a:rPr>
              <a:t>by</a:t>
            </a:r>
            <a:r>
              <a:rPr sz="950" spc="-30" dirty="0">
                <a:solidFill>
                  <a:srgbClr val="231F20"/>
                </a:solidFill>
                <a:latin typeface="Calibri"/>
                <a:cs typeface="Calibri"/>
              </a:rPr>
              <a:t> </a:t>
            </a:r>
            <a:r>
              <a:rPr sz="950" spc="-5" dirty="0">
                <a:solidFill>
                  <a:srgbClr val="231F20"/>
                </a:solidFill>
                <a:latin typeface="Calibri"/>
                <a:cs typeface="Calibri"/>
              </a:rPr>
              <a:t>molecular</a:t>
            </a:r>
            <a:r>
              <a:rPr sz="950" spc="-25" dirty="0">
                <a:solidFill>
                  <a:srgbClr val="231F20"/>
                </a:solidFill>
                <a:latin typeface="Calibri"/>
                <a:cs typeface="Calibri"/>
              </a:rPr>
              <a:t> </a:t>
            </a:r>
            <a:r>
              <a:rPr sz="950" spc="-10" dirty="0">
                <a:solidFill>
                  <a:srgbClr val="231F20"/>
                </a:solidFill>
                <a:latin typeface="Calibri"/>
                <a:cs typeface="Calibri"/>
              </a:rPr>
              <a:t>patholo</a:t>
            </a:r>
            <a:r>
              <a:rPr sz="950" spc="-5" dirty="0">
                <a:solidFill>
                  <a:srgbClr val="231F20"/>
                </a:solidFill>
                <a:latin typeface="Calibri"/>
                <a:cs typeface="Calibri"/>
              </a:rPr>
              <a:t>g</a:t>
            </a:r>
            <a:r>
              <a:rPr sz="950" spc="-10" dirty="0">
                <a:solidFill>
                  <a:srgbClr val="231F20"/>
                </a:solidFill>
                <a:latin typeface="Calibri"/>
                <a:cs typeface="Calibri"/>
              </a:rPr>
              <a:t>y,  </a:t>
            </a:r>
            <a:r>
              <a:rPr sz="950" spc="-20" dirty="0">
                <a:solidFill>
                  <a:srgbClr val="231F20"/>
                </a:solidFill>
                <a:latin typeface="Calibri"/>
                <a:cs typeface="Calibri"/>
              </a:rPr>
              <a:t>especially</a:t>
            </a:r>
            <a:r>
              <a:rPr sz="950" spc="-35" dirty="0">
                <a:solidFill>
                  <a:srgbClr val="231F20"/>
                </a:solidFill>
                <a:latin typeface="Calibri"/>
                <a:cs typeface="Calibri"/>
              </a:rPr>
              <a:t> </a:t>
            </a:r>
            <a:r>
              <a:rPr sz="950" spc="-25" dirty="0">
                <a:solidFill>
                  <a:srgbClr val="231F20"/>
                </a:solidFill>
                <a:latin typeface="Calibri"/>
                <a:cs typeface="Calibri"/>
              </a:rPr>
              <a:t>when:</a:t>
            </a:r>
            <a:endParaRPr sz="950">
              <a:latin typeface="Calibri"/>
              <a:cs typeface="Calibri"/>
            </a:endParaRPr>
          </a:p>
          <a:p>
            <a:pPr marL="192405" indent="-92075">
              <a:lnSpc>
                <a:spcPct val="100000"/>
              </a:lnSpc>
              <a:buSzPct val="73684"/>
              <a:buChar char="•"/>
              <a:tabLst>
                <a:tab pos="193040" algn="l"/>
              </a:tabLst>
            </a:pPr>
            <a:r>
              <a:rPr sz="950" spc="5" dirty="0">
                <a:solidFill>
                  <a:srgbClr val="231F20"/>
                </a:solidFill>
                <a:latin typeface="Times New Roman"/>
                <a:cs typeface="Times New Roman"/>
              </a:rPr>
              <a:t>the</a:t>
            </a:r>
            <a:r>
              <a:rPr sz="950" dirty="0">
                <a:solidFill>
                  <a:srgbClr val="231F20"/>
                </a:solidFill>
                <a:latin typeface="Times New Roman"/>
                <a:cs typeface="Times New Roman"/>
              </a:rPr>
              <a:t> </a:t>
            </a:r>
            <a:r>
              <a:rPr sz="950" spc="-20" dirty="0">
                <a:solidFill>
                  <a:srgbClr val="231F20"/>
                </a:solidFill>
                <a:latin typeface="Times New Roman"/>
                <a:cs typeface="Times New Roman"/>
              </a:rPr>
              <a:t>speciﬁc</a:t>
            </a:r>
            <a:r>
              <a:rPr sz="950" dirty="0">
                <a:solidFill>
                  <a:srgbClr val="231F20"/>
                </a:solidFill>
                <a:latin typeface="Times New Roman"/>
                <a:cs typeface="Times New Roman"/>
              </a:rPr>
              <a:t> </a:t>
            </a:r>
            <a:r>
              <a:rPr sz="950" spc="-10" dirty="0">
                <a:solidFill>
                  <a:srgbClr val="231F20"/>
                </a:solidFill>
                <a:latin typeface="Times New Roman"/>
                <a:cs typeface="Times New Roman"/>
              </a:rPr>
              <a:t>pathological</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diagnosis</a:t>
            </a:r>
            <a:r>
              <a:rPr sz="950" spc="10" dirty="0">
                <a:solidFill>
                  <a:srgbClr val="231F20"/>
                </a:solidFill>
                <a:latin typeface="Times New Roman"/>
                <a:cs typeface="Times New Roman"/>
              </a:rPr>
              <a:t> </a:t>
            </a:r>
            <a:r>
              <a:rPr sz="950" spc="-25" dirty="0">
                <a:solidFill>
                  <a:srgbClr val="231F20"/>
                </a:solidFill>
                <a:latin typeface="Times New Roman"/>
                <a:cs typeface="Times New Roman"/>
              </a:rPr>
              <a:t>is</a:t>
            </a:r>
            <a:r>
              <a:rPr sz="950" dirty="0">
                <a:solidFill>
                  <a:srgbClr val="231F20"/>
                </a:solidFill>
                <a:latin typeface="Times New Roman"/>
                <a:cs typeface="Times New Roman"/>
              </a:rPr>
              <a:t> </a:t>
            </a:r>
            <a:r>
              <a:rPr sz="950" spc="-5" dirty="0">
                <a:solidFill>
                  <a:srgbClr val="231F20"/>
                </a:solidFill>
                <a:latin typeface="Times New Roman"/>
                <a:cs typeface="Times New Roman"/>
              </a:rPr>
              <a:t>doubtful;</a:t>
            </a:r>
            <a:endParaRPr sz="950">
              <a:latin typeface="Times New Roman"/>
              <a:cs typeface="Times New Roman"/>
            </a:endParaRPr>
          </a:p>
          <a:p>
            <a:pPr marL="192405" indent="-92075">
              <a:lnSpc>
                <a:spcPct val="100000"/>
              </a:lnSpc>
              <a:spcBef>
                <a:spcPts val="10"/>
              </a:spcBef>
              <a:buSzPct val="73684"/>
              <a:buChar char="•"/>
              <a:tabLst>
                <a:tab pos="193040" algn="l"/>
              </a:tabLst>
            </a:pPr>
            <a:r>
              <a:rPr sz="950" spc="5" dirty="0">
                <a:solidFill>
                  <a:srgbClr val="231F20"/>
                </a:solidFill>
                <a:latin typeface="Times New Roman"/>
                <a:cs typeface="Times New Roman"/>
              </a:rPr>
              <a:t>the </a:t>
            </a:r>
            <a:r>
              <a:rPr sz="950" spc="-15" dirty="0">
                <a:solidFill>
                  <a:srgbClr val="231F20"/>
                </a:solidFill>
                <a:latin typeface="Times New Roman"/>
                <a:cs typeface="Times New Roman"/>
              </a:rPr>
              <a:t>clinical</a:t>
            </a:r>
            <a:r>
              <a:rPr sz="950" dirty="0">
                <a:solidFill>
                  <a:srgbClr val="231F20"/>
                </a:solidFill>
                <a:latin typeface="Times New Roman"/>
                <a:cs typeface="Times New Roman"/>
              </a:rPr>
              <a:t> </a:t>
            </a:r>
            <a:r>
              <a:rPr sz="950" spc="-10" dirty="0">
                <a:solidFill>
                  <a:srgbClr val="231F20"/>
                </a:solidFill>
                <a:latin typeface="Times New Roman"/>
                <a:cs typeface="Times New Roman"/>
              </a:rPr>
              <a:t>pathological</a:t>
            </a:r>
            <a:r>
              <a:rPr sz="950" spc="10" dirty="0">
                <a:solidFill>
                  <a:srgbClr val="231F20"/>
                </a:solidFill>
                <a:latin typeface="Times New Roman"/>
                <a:cs typeface="Times New Roman"/>
              </a:rPr>
              <a:t> </a:t>
            </a:r>
            <a:r>
              <a:rPr sz="950" spc="5" dirty="0">
                <a:solidFill>
                  <a:srgbClr val="231F20"/>
                </a:solidFill>
                <a:latin typeface="Times New Roman"/>
                <a:cs typeface="Times New Roman"/>
              </a:rPr>
              <a:t>presentation</a:t>
            </a:r>
            <a:r>
              <a:rPr sz="950" spc="10" dirty="0">
                <a:solidFill>
                  <a:srgbClr val="231F20"/>
                </a:solidFill>
                <a:latin typeface="Times New Roman"/>
                <a:cs typeface="Times New Roman"/>
              </a:rPr>
              <a:t> </a:t>
            </a:r>
            <a:r>
              <a:rPr sz="950" spc="-25" dirty="0">
                <a:solidFill>
                  <a:srgbClr val="231F20"/>
                </a:solidFill>
                <a:latin typeface="Times New Roman"/>
                <a:cs typeface="Times New Roman"/>
              </a:rPr>
              <a:t>is</a:t>
            </a:r>
            <a:r>
              <a:rPr sz="950" dirty="0">
                <a:solidFill>
                  <a:srgbClr val="231F20"/>
                </a:solidFill>
                <a:latin typeface="Times New Roman"/>
                <a:cs typeface="Times New Roman"/>
              </a:rPr>
              <a:t> </a:t>
            </a:r>
            <a:r>
              <a:rPr sz="950" spc="-5" dirty="0">
                <a:solidFill>
                  <a:srgbClr val="231F20"/>
                </a:solidFill>
                <a:latin typeface="Times New Roman"/>
                <a:cs typeface="Times New Roman"/>
              </a:rPr>
              <a:t>unusual;</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and</a:t>
            </a:r>
            <a:endParaRPr sz="950">
              <a:latin typeface="Times New Roman"/>
              <a:cs typeface="Times New Roman"/>
            </a:endParaRPr>
          </a:p>
          <a:p>
            <a:pPr marL="192405" indent="-92075">
              <a:lnSpc>
                <a:spcPct val="100000"/>
              </a:lnSpc>
              <a:spcBef>
                <a:spcPts val="10"/>
              </a:spcBef>
              <a:buSzPct val="73684"/>
              <a:buChar char="•"/>
              <a:tabLst>
                <a:tab pos="193040" algn="l"/>
              </a:tabLst>
            </a:pPr>
            <a:r>
              <a:rPr sz="950" dirty="0">
                <a:solidFill>
                  <a:srgbClr val="231F20"/>
                </a:solidFill>
                <a:latin typeface="Times New Roman"/>
                <a:cs typeface="Times New Roman"/>
              </a:rPr>
              <a:t>it </a:t>
            </a:r>
            <a:r>
              <a:rPr sz="950" spc="-5" dirty="0">
                <a:solidFill>
                  <a:srgbClr val="231F20"/>
                </a:solidFill>
                <a:latin typeface="Times New Roman"/>
                <a:cs typeface="Times New Roman"/>
              </a:rPr>
              <a:t>may </a:t>
            </a:r>
            <a:r>
              <a:rPr sz="950" spc="-15" dirty="0">
                <a:solidFill>
                  <a:srgbClr val="231F20"/>
                </a:solidFill>
                <a:latin typeface="Times New Roman"/>
                <a:cs typeface="Times New Roman"/>
              </a:rPr>
              <a:t>have</a:t>
            </a:r>
            <a:r>
              <a:rPr sz="950" spc="5" dirty="0">
                <a:solidFill>
                  <a:srgbClr val="231F20"/>
                </a:solidFill>
                <a:latin typeface="Times New Roman"/>
                <a:cs typeface="Times New Roman"/>
              </a:rPr>
              <a:t> </a:t>
            </a:r>
            <a:r>
              <a:rPr sz="950" dirty="0">
                <a:solidFill>
                  <a:srgbClr val="231F20"/>
                </a:solidFill>
                <a:latin typeface="Times New Roman"/>
                <a:cs typeface="Times New Roman"/>
              </a:rPr>
              <a:t>prognostic </a:t>
            </a:r>
            <a:r>
              <a:rPr sz="950" spc="20" dirty="0">
                <a:solidFill>
                  <a:srgbClr val="231F20"/>
                </a:solidFill>
                <a:latin typeface="Times New Roman"/>
                <a:cs typeface="Times New Roman"/>
              </a:rPr>
              <a:t>and/or</a:t>
            </a:r>
            <a:r>
              <a:rPr sz="950" spc="5" dirty="0">
                <a:solidFill>
                  <a:srgbClr val="231F20"/>
                </a:solidFill>
                <a:latin typeface="Times New Roman"/>
                <a:cs typeface="Times New Roman"/>
              </a:rPr>
              <a:t> </a:t>
            </a:r>
            <a:r>
              <a:rPr sz="950" spc="-10" dirty="0">
                <a:solidFill>
                  <a:srgbClr val="231F20"/>
                </a:solidFill>
                <a:latin typeface="Times New Roman"/>
                <a:cs typeface="Times New Roman"/>
              </a:rPr>
              <a:t>predictive</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relevance.</a:t>
            </a:r>
            <a:endParaRPr sz="950">
              <a:latin typeface="Times New Roman"/>
              <a:cs typeface="Times New Roman"/>
            </a:endParaRPr>
          </a:p>
          <a:p>
            <a:pPr marL="38100" marR="30480" indent="114300" algn="just">
              <a:lnSpc>
                <a:spcPct val="101000"/>
              </a:lnSpc>
              <a:spcBef>
                <a:spcPts val="525"/>
              </a:spcBef>
            </a:pPr>
            <a:r>
              <a:rPr sz="950" spc="-10" dirty="0">
                <a:solidFill>
                  <a:srgbClr val="231F20"/>
                </a:solidFill>
                <a:latin typeface="Calibri"/>
                <a:cs typeface="Calibri"/>
              </a:rPr>
              <a:t>External quality </a:t>
            </a:r>
            <a:r>
              <a:rPr sz="950" spc="-35" dirty="0">
                <a:solidFill>
                  <a:srgbClr val="231F20"/>
                </a:solidFill>
                <a:latin typeface="Calibri"/>
                <a:cs typeface="Calibri"/>
              </a:rPr>
              <a:t>assurance </a:t>
            </a:r>
            <a:r>
              <a:rPr sz="950" spc="-25" dirty="0">
                <a:solidFill>
                  <a:srgbClr val="231F20"/>
                </a:solidFill>
                <a:latin typeface="Calibri"/>
                <a:cs typeface="Calibri"/>
              </a:rPr>
              <a:t>programmes </a:t>
            </a:r>
            <a:r>
              <a:rPr sz="950" spc="-45" dirty="0">
                <a:solidFill>
                  <a:srgbClr val="231F20"/>
                </a:solidFill>
                <a:latin typeface="Calibri"/>
                <a:cs typeface="Calibri"/>
              </a:rPr>
              <a:t>are </a:t>
            </a:r>
            <a:r>
              <a:rPr sz="950" spc="-15" dirty="0">
                <a:solidFill>
                  <a:srgbClr val="231F20"/>
                </a:solidFill>
                <a:latin typeface="Calibri"/>
                <a:cs typeface="Calibri"/>
              </a:rPr>
              <a:t>strongly </a:t>
            </a:r>
            <a:r>
              <a:rPr sz="950" spc="-30" dirty="0">
                <a:solidFill>
                  <a:srgbClr val="231F20"/>
                </a:solidFill>
                <a:latin typeface="Calibri"/>
                <a:cs typeface="Calibri"/>
              </a:rPr>
              <a:t>encouraged </a:t>
            </a:r>
            <a:r>
              <a:rPr sz="950" spc="-25" dirty="0">
                <a:solidFill>
                  <a:srgbClr val="231F20"/>
                </a:solidFill>
                <a:latin typeface="Calibri"/>
                <a:cs typeface="Calibri"/>
              </a:rPr>
              <a:t> </a:t>
            </a:r>
            <a:r>
              <a:rPr sz="950" spc="-15" dirty="0">
                <a:solidFill>
                  <a:srgbClr val="231F20"/>
                </a:solidFill>
                <a:latin typeface="Calibri"/>
                <a:cs typeface="Calibri"/>
              </a:rPr>
              <a:t>for</a:t>
            </a:r>
            <a:r>
              <a:rPr sz="950" spc="-45" dirty="0">
                <a:solidFill>
                  <a:srgbClr val="231F20"/>
                </a:solidFill>
                <a:latin typeface="Calibri"/>
                <a:cs typeface="Calibri"/>
              </a:rPr>
              <a:t> </a:t>
            </a:r>
            <a:r>
              <a:rPr sz="950" spc="-25" dirty="0">
                <a:solidFill>
                  <a:srgbClr val="231F20"/>
                </a:solidFill>
                <a:latin typeface="Calibri"/>
                <a:cs typeface="Calibri"/>
              </a:rPr>
              <a:t>laboratories</a:t>
            </a:r>
            <a:r>
              <a:rPr sz="950" spc="-45" dirty="0">
                <a:solidFill>
                  <a:srgbClr val="231F20"/>
                </a:solidFill>
                <a:latin typeface="Calibri"/>
                <a:cs typeface="Calibri"/>
              </a:rPr>
              <a:t> </a:t>
            </a:r>
            <a:r>
              <a:rPr sz="950" spc="-10" dirty="0">
                <a:solidFill>
                  <a:srgbClr val="231F20"/>
                </a:solidFill>
                <a:latin typeface="Calibri"/>
                <a:cs typeface="Calibri"/>
              </a:rPr>
              <a:t>performing</a:t>
            </a:r>
            <a:r>
              <a:rPr sz="950" spc="-55" dirty="0">
                <a:solidFill>
                  <a:srgbClr val="231F20"/>
                </a:solidFill>
                <a:latin typeface="Calibri"/>
                <a:cs typeface="Calibri"/>
              </a:rPr>
              <a:t> </a:t>
            </a:r>
            <a:r>
              <a:rPr sz="950" spc="-20" dirty="0">
                <a:solidFill>
                  <a:srgbClr val="231F20"/>
                </a:solidFill>
                <a:latin typeface="Calibri"/>
                <a:cs typeface="Calibri"/>
              </a:rPr>
              <a:t>molecular</a:t>
            </a:r>
            <a:r>
              <a:rPr sz="950" spc="-40" dirty="0">
                <a:solidFill>
                  <a:srgbClr val="231F20"/>
                </a:solidFill>
                <a:latin typeface="Calibri"/>
                <a:cs typeface="Calibri"/>
              </a:rPr>
              <a:t> </a:t>
            </a:r>
            <a:r>
              <a:rPr sz="950" spc="-20" dirty="0">
                <a:solidFill>
                  <a:srgbClr val="231F20"/>
                </a:solidFill>
                <a:latin typeface="Calibri"/>
                <a:cs typeface="Calibri"/>
              </a:rPr>
              <a:t>pathology</a:t>
            </a:r>
            <a:r>
              <a:rPr sz="950" spc="-50" dirty="0">
                <a:solidFill>
                  <a:srgbClr val="231F20"/>
                </a:solidFill>
                <a:latin typeface="Calibri"/>
                <a:cs typeface="Calibri"/>
              </a:rPr>
              <a:t> </a:t>
            </a:r>
            <a:r>
              <a:rPr sz="950" spc="-45" dirty="0">
                <a:solidFill>
                  <a:srgbClr val="231F20"/>
                </a:solidFill>
                <a:latin typeface="Calibri"/>
                <a:cs typeface="Calibri"/>
              </a:rPr>
              <a:t>assessments.</a:t>
            </a:r>
            <a:endParaRPr sz="950">
              <a:latin typeface="Calibri"/>
              <a:cs typeface="Calibri"/>
            </a:endParaRPr>
          </a:p>
        </p:txBody>
      </p:sp>
      <p:sp>
        <p:nvSpPr>
          <p:cNvPr id="5" name="object 5"/>
          <p:cNvSpPr txBox="1"/>
          <p:nvPr/>
        </p:nvSpPr>
        <p:spPr>
          <a:xfrm>
            <a:off x="720002" y="2592720"/>
            <a:ext cx="2062480" cy="179536"/>
          </a:xfrm>
          <a:prstGeom prst="rect">
            <a:avLst/>
          </a:prstGeom>
          <a:solidFill>
            <a:srgbClr val="D2B6CB"/>
          </a:solidFill>
        </p:spPr>
        <p:txBody>
          <a:bodyPr vert="horz" wrap="square" lIns="0" tIns="0" rIns="0" bIns="0" rtlCol="0">
            <a:spAutoFit/>
          </a:bodyPr>
          <a:lstStyle/>
          <a:p>
            <a:pPr marL="93345">
              <a:lnSpc>
                <a:spcPts val="1365"/>
              </a:lnSpc>
            </a:pPr>
            <a:r>
              <a:rPr sz="1200" spc="5" dirty="0">
                <a:solidFill>
                  <a:srgbClr val="231F20"/>
                </a:solidFill>
                <a:latin typeface="Tahoma"/>
                <a:cs typeface="Tahoma"/>
              </a:rPr>
              <a:t>Staging</a:t>
            </a:r>
            <a:r>
              <a:rPr sz="1200" spc="-90" dirty="0">
                <a:solidFill>
                  <a:srgbClr val="231F20"/>
                </a:solidFill>
                <a:latin typeface="Tahoma"/>
                <a:cs typeface="Tahoma"/>
              </a:rPr>
              <a:t> </a:t>
            </a:r>
            <a:r>
              <a:rPr sz="1200" spc="10" dirty="0">
                <a:solidFill>
                  <a:srgbClr val="231F20"/>
                </a:solidFill>
                <a:latin typeface="Tahoma"/>
                <a:cs typeface="Tahoma"/>
              </a:rPr>
              <a:t>and</a:t>
            </a:r>
            <a:r>
              <a:rPr sz="1200" spc="-85" dirty="0">
                <a:solidFill>
                  <a:srgbClr val="231F20"/>
                </a:solidFill>
                <a:latin typeface="Tahoma"/>
                <a:cs typeface="Tahoma"/>
              </a:rPr>
              <a:t> </a:t>
            </a:r>
            <a:r>
              <a:rPr sz="1200" dirty="0">
                <a:solidFill>
                  <a:srgbClr val="231F20"/>
                </a:solidFill>
                <a:latin typeface="Tahoma"/>
                <a:cs typeface="Tahoma"/>
              </a:rPr>
              <a:t>risk</a:t>
            </a:r>
            <a:r>
              <a:rPr sz="1200" spc="-85" dirty="0">
                <a:solidFill>
                  <a:srgbClr val="231F20"/>
                </a:solidFill>
                <a:latin typeface="Tahoma"/>
                <a:cs typeface="Tahoma"/>
              </a:rPr>
              <a:t> </a:t>
            </a:r>
            <a:r>
              <a:rPr sz="1200" spc="-15" dirty="0">
                <a:solidFill>
                  <a:srgbClr val="231F20"/>
                </a:solidFill>
                <a:latin typeface="Tahoma"/>
                <a:cs typeface="Tahoma"/>
              </a:rPr>
              <a:t>assessment</a:t>
            </a:r>
            <a:endParaRPr sz="1200">
              <a:latin typeface="Tahoma"/>
              <a:cs typeface="Tahoma"/>
            </a:endParaRPr>
          </a:p>
        </p:txBody>
      </p:sp>
      <p:sp>
        <p:nvSpPr>
          <p:cNvPr id="6" name="object 6"/>
          <p:cNvSpPr txBox="1"/>
          <p:nvPr/>
        </p:nvSpPr>
        <p:spPr>
          <a:xfrm>
            <a:off x="681900" y="2807850"/>
            <a:ext cx="3204210" cy="3847976"/>
          </a:xfrm>
          <a:prstGeom prst="rect">
            <a:avLst/>
          </a:prstGeom>
        </p:spPr>
        <p:txBody>
          <a:bodyPr vert="horz" wrap="square" lIns="0" tIns="11430" rIns="0" bIns="0" rtlCol="0">
            <a:spAutoFit/>
          </a:bodyPr>
          <a:lstStyle/>
          <a:p>
            <a:pPr marL="38100" marR="30480" algn="just">
              <a:lnSpc>
                <a:spcPct val="100899"/>
              </a:lnSpc>
              <a:spcBef>
                <a:spcPts val="90"/>
              </a:spcBef>
            </a:pPr>
            <a:r>
              <a:rPr sz="950" spc="-5" dirty="0">
                <a:solidFill>
                  <a:srgbClr val="231F20"/>
                </a:solidFill>
                <a:latin typeface="Calibri"/>
                <a:cs typeface="Calibri"/>
              </a:rPr>
              <a:t>Available</a:t>
            </a:r>
            <a:r>
              <a:rPr sz="950" dirty="0">
                <a:solidFill>
                  <a:srgbClr val="231F20"/>
                </a:solidFill>
                <a:latin typeface="Calibri"/>
                <a:cs typeface="Calibri"/>
              </a:rPr>
              <a:t> </a:t>
            </a:r>
            <a:r>
              <a:rPr sz="950" spc="-10" dirty="0">
                <a:solidFill>
                  <a:srgbClr val="231F20"/>
                </a:solidFill>
                <a:latin typeface="Calibri"/>
                <a:cs typeface="Calibri"/>
              </a:rPr>
              <a:t>staging</a:t>
            </a:r>
            <a:r>
              <a:rPr sz="950" spc="-5" dirty="0">
                <a:solidFill>
                  <a:srgbClr val="231F20"/>
                </a:solidFill>
                <a:latin typeface="Calibri"/>
                <a:cs typeface="Calibri"/>
              </a:rPr>
              <a:t> </a:t>
            </a:r>
            <a:r>
              <a:rPr sz="950" spc="-10" dirty="0">
                <a:solidFill>
                  <a:srgbClr val="231F20"/>
                </a:solidFill>
                <a:latin typeface="Calibri"/>
                <a:cs typeface="Calibri"/>
              </a:rPr>
              <a:t>classifications</a:t>
            </a:r>
            <a:r>
              <a:rPr sz="950" spc="-5" dirty="0">
                <a:solidFill>
                  <a:srgbClr val="231F20"/>
                </a:solidFill>
                <a:latin typeface="Calibri"/>
                <a:cs typeface="Calibri"/>
              </a:rPr>
              <a:t> </a:t>
            </a:r>
            <a:r>
              <a:rPr sz="950" spc="-30" dirty="0">
                <a:solidFill>
                  <a:srgbClr val="231F20"/>
                </a:solidFill>
                <a:latin typeface="Calibri"/>
                <a:cs typeface="Calibri"/>
              </a:rPr>
              <a:t>have</a:t>
            </a:r>
            <a:r>
              <a:rPr sz="950" spc="-25" dirty="0">
                <a:solidFill>
                  <a:srgbClr val="231F20"/>
                </a:solidFill>
                <a:latin typeface="Calibri"/>
                <a:cs typeface="Calibri"/>
              </a:rPr>
              <a:t> </a:t>
            </a:r>
            <a:r>
              <a:rPr sz="950" dirty="0">
                <a:solidFill>
                  <a:srgbClr val="231F20"/>
                </a:solidFill>
                <a:latin typeface="Calibri"/>
                <a:cs typeface="Calibri"/>
              </a:rPr>
              <a:t>limited</a:t>
            </a:r>
            <a:r>
              <a:rPr sz="950" spc="5" dirty="0">
                <a:solidFill>
                  <a:srgbClr val="231F20"/>
                </a:solidFill>
                <a:latin typeface="Calibri"/>
                <a:cs typeface="Calibri"/>
              </a:rPr>
              <a:t> </a:t>
            </a:r>
            <a:r>
              <a:rPr sz="950" spc="-25" dirty="0">
                <a:solidFill>
                  <a:srgbClr val="231F20"/>
                </a:solidFill>
                <a:latin typeface="Calibri"/>
                <a:cs typeface="Calibri"/>
              </a:rPr>
              <a:t>relevance</a:t>
            </a:r>
            <a:r>
              <a:rPr sz="950" spc="165" dirty="0">
                <a:solidFill>
                  <a:srgbClr val="231F20"/>
                </a:solidFill>
                <a:latin typeface="Calibri"/>
                <a:cs typeface="Calibri"/>
              </a:rPr>
              <a:t> </a:t>
            </a:r>
            <a:r>
              <a:rPr sz="950" spc="-10" dirty="0">
                <a:solidFill>
                  <a:srgbClr val="231F20"/>
                </a:solidFill>
                <a:latin typeface="Calibri"/>
                <a:cs typeface="Calibri"/>
              </a:rPr>
              <a:t>and </a:t>
            </a:r>
            <a:r>
              <a:rPr sz="950" spc="-5" dirty="0">
                <a:solidFill>
                  <a:srgbClr val="231F20"/>
                </a:solidFill>
                <a:latin typeface="Calibri"/>
                <a:cs typeface="Calibri"/>
              </a:rPr>
              <a:t> </a:t>
            </a:r>
            <a:r>
              <a:rPr sz="950" dirty="0">
                <a:solidFill>
                  <a:srgbClr val="231F20"/>
                </a:solidFill>
                <a:latin typeface="Calibri"/>
                <a:cs typeface="Calibri"/>
              </a:rPr>
              <a:t>should</a:t>
            </a:r>
            <a:r>
              <a:rPr sz="950" spc="5"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dirty="0">
                <a:solidFill>
                  <a:srgbClr val="231F20"/>
                </a:solidFill>
                <a:latin typeface="Calibri"/>
                <a:cs typeface="Calibri"/>
              </a:rPr>
              <a:t>improved.</a:t>
            </a:r>
            <a:r>
              <a:rPr sz="950" spc="5" dirty="0">
                <a:solidFill>
                  <a:srgbClr val="231F20"/>
                </a:solidFill>
                <a:latin typeface="Calibri"/>
                <a:cs typeface="Calibri"/>
              </a:rPr>
              <a:t> </a:t>
            </a:r>
            <a:r>
              <a:rPr sz="950" spc="10" dirty="0">
                <a:solidFill>
                  <a:srgbClr val="231F20"/>
                </a:solidFill>
                <a:latin typeface="Calibri"/>
                <a:cs typeface="Calibri"/>
              </a:rPr>
              <a:t>The</a:t>
            </a:r>
            <a:r>
              <a:rPr sz="950" spc="15" dirty="0">
                <a:solidFill>
                  <a:srgbClr val="231F20"/>
                </a:solidFill>
                <a:latin typeface="Calibri"/>
                <a:cs typeface="Calibri"/>
              </a:rPr>
              <a:t> </a:t>
            </a:r>
            <a:r>
              <a:rPr sz="950" spc="25" dirty="0">
                <a:solidFill>
                  <a:srgbClr val="231F20"/>
                </a:solidFill>
                <a:latin typeface="Calibri"/>
                <a:cs typeface="Calibri"/>
              </a:rPr>
              <a:t>Union</a:t>
            </a:r>
            <a:r>
              <a:rPr sz="950" spc="30" dirty="0">
                <a:solidFill>
                  <a:srgbClr val="231F20"/>
                </a:solidFill>
                <a:latin typeface="Calibri"/>
                <a:cs typeface="Calibri"/>
              </a:rPr>
              <a:t> </a:t>
            </a:r>
            <a:r>
              <a:rPr sz="950" spc="-5" dirty="0">
                <a:solidFill>
                  <a:srgbClr val="231F20"/>
                </a:solidFill>
                <a:latin typeface="Calibri"/>
                <a:cs typeface="Calibri"/>
              </a:rPr>
              <a:t>for</a:t>
            </a:r>
            <a:r>
              <a:rPr sz="950" dirty="0">
                <a:solidFill>
                  <a:srgbClr val="231F20"/>
                </a:solidFill>
                <a:latin typeface="Calibri"/>
                <a:cs typeface="Calibri"/>
              </a:rPr>
              <a:t> </a:t>
            </a:r>
            <a:r>
              <a:rPr sz="950" spc="-5" dirty="0">
                <a:solidFill>
                  <a:srgbClr val="231F20"/>
                </a:solidFill>
                <a:latin typeface="Calibri"/>
                <a:cs typeface="Calibri"/>
              </a:rPr>
              <a:t>International</a:t>
            </a:r>
            <a:r>
              <a:rPr sz="950" spc="204" dirty="0">
                <a:solidFill>
                  <a:srgbClr val="231F20"/>
                </a:solidFill>
                <a:latin typeface="Calibri"/>
                <a:cs typeface="Calibri"/>
              </a:rPr>
              <a:t> </a:t>
            </a:r>
            <a:r>
              <a:rPr sz="950" dirty="0">
                <a:solidFill>
                  <a:srgbClr val="231F20"/>
                </a:solidFill>
                <a:latin typeface="Calibri"/>
                <a:cs typeface="Calibri"/>
              </a:rPr>
              <a:t>Cancer </a:t>
            </a:r>
            <a:r>
              <a:rPr sz="950" spc="5" dirty="0">
                <a:solidFill>
                  <a:srgbClr val="231F20"/>
                </a:solidFill>
                <a:latin typeface="Calibri"/>
                <a:cs typeface="Calibri"/>
              </a:rPr>
              <a:t> </a:t>
            </a:r>
            <a:r>
              <a:rPr sz="950" spc="15" dirty="0">
                <a:solidFill>
                  <a:srgbClr val="231F20"/>
                </a:solidFill>
                <a:latin typeface="Calibri"/>
                <a:cs typeface="Calibri"/>
              </a:rPr>
              <a:t>Control </a:t>
            </a:r>
            <a:r>
              <a:rPr sz="950" spc="85" dirty="0">
                <a:solidFill>
                  <a:srgbClr val="231F20"/>
                </a:solidFill>
                <a:latin typeface="Calibri"/>
                <a:cs typeface="Calibri"/>
              </a:rPr>
              <a:t>(UICC) </a:t>
            </a:r>
            <a:r>
              <a:rPr sz="950" spc="-40" dirty="0">
                <a:solidFill>
                  <a:srgbClr val="231F20"/>
                </a:solidFill>
                <a:latin typeface="Calibri"/>
                <a:cs typeface="Calibri"/>
              </a:rPr>
              <a:t>stage </a:t>
            </a:r>
            <a:r>
              <a:rPr sz="950" spc="-5" dirty="0">
                <a:solidFill>
                  <a:srgbClr val="231F20"/>
                </a:solidFill>
                <a:latin typeface="Calibri"/>
                <a:cs typeface="Calibri"/>
              </a:rPr>
              <a:t>classification </a:t>
            </a:r>
            <a:r>
              <a:rPr sz="950" spc="-25" dirty="0">
                <a:solidFill>
                  <a:srgbClr val="231F20"/>
                </a:solidFill>
                <a:latin typeface="Calibri"/>
                <a:cs typeface="Calibri"/>
              </a:rPr>
              <a:t>system, </a:t>
            </a:r>
            <a:r>
              <a:rPr sz="950" spc="-15" dirty="0">
                <a:solidFill>
                  <a:srgbClr val="231F20"/>
                </a:solidFill>
                <a:latin typeface="Calibri"/>
                <a:cs typeface="Calibri"/>
              </a:rPr>
              <a:t>8th </a:t>
            </a:r>
            <a:r>
              <a:rPr sz="950" spc="-5" dirty="0">
                <a:solidFill>
                  <a:srgbClr val="231F20"/>
                </a:solidFill>
                <a:latin typeface="Calibri"/>
                <a:cs typeface="Calibri"/>
              </a:rPr>
              <a:t>edition </a:t>
            </a:r>
            <a:r>
              <a:rPr sz="950" spc="10" dirty="0">
                <a:solidFill>
                  <a:srgbClr val="231F20"/>
                </a:solidFill>
                <a:latin typeface="Calibri"/>
                <a:cs typeface="Calibri"/>
              </a:rPr>
              <a:t>(Table </a:t>
            </a:r>
            <a:r>
              <a:rPr sz="950" spc="15" dirty="0">
                <a:solidFill>
                  <a:srgbClr val="2E3092"/>
                </a:solidFill>
                <a:latin typeface="Calibri"/>
                <a:cs typeface="Calibri"/>
                <a:hlinkClick r:id="rId3" action="ppaction://hlinksldjump"/>
              </a:rPr>
              <a:t>1</a:t>
            </a:r>
            <a:r>
              <a:rPr sz="950" spc="15" dirty="0">
                <a:solidFill>
                  <a:srgbClr val="231F20"/>
                </a:solidFill>
                <a:latin typeface="Calibri"/>
                <a:cs typeface="Calibri"/>
              </a:rPr>
              <a:t>) </a:t>
            </a:r>
            <a:r>
              <a:rPr sz="950" spc="-200" dirty="0">
                <a:solidFill>
                  <a:srgbClr val="231F20"/>
                </a:solidFill>
                <a:latin typeface="Calibri"/>
                <a:cs typeface="Calibri"/>
              </a:rPr>
              <a:t> </a:t>
            </a:r>
            <a:r>
              <a:rPr sz="950" spc="-40" dirty="0">
                <a:solidFill>
                  <a:srgbClr val="231F20"/>
                </a:solidFill>
                <a:latin typeface="Calibri"/>
                <a:cs typeface="Calibri"/>
              </a:rPr>
              <a:t>stresses </a:t>
            </a:r>
            <a:r>
              <a:rPr sz="950" spc="-35" dirty="0">
                <a:solidFill>
                  <a:srgbClr val="231F20"/>
                </a:solidFill>
                <a:latin typeface="Calibri"/>
                <a:cs typeface="Calibri"/>
              </a:rPr>
              <a:t>the </a:t>
            </a:r>
            <a:r>
              <a:rPr sz="950" spc="-5" dirty="0">
                <a:solidFill>
                  <a:srgbClr val="231F20"/>
                </a:solidFill>
                <a:latin typeface="Calibri"/>
                <a:cs typeface="Calibri"/>
              </a:rPr>
              <a:t>importance </a:t>
            </a:r>
            <a:r>
              <a:rPr sz="950" spc="-15" dirty="0">
                <a:solidFill>
                  <a:srgbClr val="231F20"/>
                </a:solidFill>
                <a:latin typeface="Calibri"/>
                <a:cs typeface="Calibri"/>
              </a:rPr>
              <a:t>of </a:t>
            </a:r>
            <a:r>
              <a:rPr sz="950" spc="-35" dirty="0">
                <a:solidFill>
                  <a:srgbClr val="231F20"/>
                </a:solidFill>
                <a:latin typeface="Calibri"/>
                <a:cs typeface="Calibri"/>
              </a:rPr>
              <a:t>the </a:t>
            </a:r>
            <a:r>
              <a:rPr sz="950" dirty="0">
                <a:solidFill>
                  <a:srgbClr val="231F20"/>
                </a:solidFill>
                <a:latin typeface="Calibri"/>
                <a:cs typeface="Calibri"/>
              </a:rPr>
              <a:t>malignancy </a:t>
            </a:r>
            <a:r>
              <a:rPr sz="950" spc="-25" dirty="0">
                <a:solidFill>
                  <a:srgbClr val="231F20"/>
                </a:solidFill>
                <a:latin typeface="Calibri"/>
                <a:cs typeface="Calibri"/>
              </a:rPr>
              <a:t>grade </a:t>
            </a:r>
            <a:r>
              <a:rPr sz="950" spc="25" dirty="0">
                <a:solidFill>
                  <a:srgbClr val="231F20"/>
                </a:solidFill>
                <a:latin typeface="Calibri"/>
                <a:cs typeface="Calibri"/>
              </a:rPr>
              <a:t>in </a:t>
            </a:r>
            <a:r>
              <a:rPr sz="950" spc="-15" dirty="0">
                <a:solidFill>
                  <a:srgbClr val="231F20"/>
                </a:solidFill>
                <a:latin typeface="Calibri"/>
                <a:cs typeface="Calibri"/>
              </a:rPr>
              <a:t>sarcoma </a:t>
            </a:r>
            <a:r>
              <a:rPr sz="950" spc="20" dirty="0">
                <a:solidFill>
                  <a:srgbClr val="231F20"/>
                </a:solidFill>
                <a:latin typeface="Calibri"/>
                <a:cs typeface="Calibri"/>
              </a:rPr>
              <a:t>[</a:t>
            </a:r>
            <a:r>
              <a:rPr sz="950" spc="20" dirty="0">
                <a:solidFill>
                  <a:srgbClr val="2E3092"/>
                </a:solidFill>
                <a:latin typeface="Calibri"/>
                <a:cs typeface="Calibri"/>
                <a:hlinkClick r:id="rId4" action="ppaction://hlinksldjump"/>
              </a:rPr>
              <a:t>7</a:t>
            </a:r>
            <a:r>
              <a:rPr sz="950" spc="20" dirty="0">
                <a:solidFill>
                  <a:srgbClr val="231F20"/>
                </a:solidFill>
                <a:latin typeface="Calibri"/>
                <a:cs typeface="Calibri"/>
              </a:rPr>
              <a:t>]. </a:t>
            </a:r>
            <a:r>
              <a:rPr sz="950" spc="25" dirty="0">
                <a:solidFill>
                  <a:srgbClr val="231F20"/>
                </a:solidFill>
                <a:latin typeface="Calibri"/>
                <a:cs typeface="Calibri"/>
              </a:rPr>
              <a:t> </a:t>
            </a:r>
            <a:r>
              <a:rPr sz="950" spc="45" dirty="0">
                <a:solidFill>
                  <a:srgbClr val="231F20"/>
                </a:solidFill>
                <a:latin typeface="Calibri"/>
                <a:cs typeface="Calibri"/>
              </a:rPr>
              <a:t>In </a:t>
            </a:r>
            <a:r>
              <a:rPr sz="950" spc="-25" dirty="0">
                <a:solidFill>
                  <a:srgbClr val="231F20"/>
                </a:solidFill>
                <a:latin typeface="Calibri"/>
                <a:cs typeface="Calibri"/>
              </a:rPr>
              <a:t>general, </a:t>
            </a:r>
            <a:r>
              <a:rPr sz="950" spc="25" dirty="0">
                <a:solidFill>
                  <a:srgbClr val="231F20"/>
                </a:solidFill>
                <a:latin typeface="Calibri"/>
                <a:cs typeface="Calibri"/>
              </a:rPr>
              <a:t>in </a:t>
            </a:r>
            <a:r>
              <a:rPr sz="950" dirty="0">
                <a:solidFill>
                  <a:srgbClr val="231F20"/>
                </a:solidFill>
                <a:latin typeface="Calibri"/>
                <a:cs typeface="Calibri"/>
              </a:rPr>
              <a:t>addition </a:t>
            </a:r>
            <a:r>
              <a:rPr sz="950" spc="-15" dirty="0">
                <a:solidFill>
                  <a:srgbClr val="231F20"/>
                </a:solidFill>
                <a:latin typeface="Calibri"/>
                <a:cs typeface="Calibri"/>
              </a:rPr>
              <a:t>to </a:t>
            </a:r>
            <a:r>
              <a:rPr sz="950" spc="-5" dirty="0">
                <a:solidFill>
                  <a:srgbClr val="231F20"/>
                </a:solidFill>
                <a:latin typeface="Calibri"/>
                <a:cs typeface="Calibri"/>
              </a:rPr>
              <a:t>grading, </a:t>
            </a:r>
            <a:r>
              <a:rPr sz="950" spc="-20" dirty="0">
                <a:solidFill>
                  <a:srgbClr val="231F20"/>
                </a:solidFill>
                <a:latin typeface="Calibri"/>
                <a:cs typeface="Calibri"/>
              </a:rPr>
              <a:t>other </a:t>
            </a:r>
            <a:r>
              <a:rPr sz="950" spc="-5" dirty="0">
                <a:solidFill>
                  <a:srgbClr val="231F20"/>
                </a:solidFill>
                <a:latin typeface="Calibri"/>
                <a:cs typeface="Calibri"/>
              </a:rPr>
              <a:t>prognostic </a:t>
            </a:r>
            <a:r>
              <a:rPr sz="950" spc="-20" dirty="0">
                <a:solidFill>
                  <a:srgbClr val="231F20"/>
                </a:solidFill>
                <a:latin typeface="Calibri"/>
                <a:cs typeface="Calibri"/>
              </a:rPr>
              <a:t>factors </a:t>
            </a:r>
            <a:r>
              <a:rPr sz="950" spc="-35" dirty="0">
                <a:solidFill>
                  <a:srgbClr val="231F20"/>
                </a:solidFill>
                <a:latin typeface="Calibri"/>
                <a:cs typeface="Calibri"/>
              </a:rPr>
              <a:t>are </a:t>
            </a:r>
            <a:r>
              <a:rPr sz="950" spc="-30" dirty="0">
                <a:solidFill>
                  <a:srgbClr val="231F20"/>
                </a:solidFill>
                <a:latin typeface="Calibri"/>
                <a:cs typeface="Calibri"/>
              </a:rPr>
              <a:t> </a:t>
            </a:r>
            <a:r>
              <a:rPr sz="950" spc="5" dirty="0">
                <a:solidFill>
                  <a:srgbClr val="231F20"/>
                </a:solidFill>
                <a:latin typeface="Calibri"/>
                <a:cs typeface="Calibri"/>
              </a:rPr>
              <a:t>tumour</a:t>
            </a:r>
            <a:r>
              <a:rPr sz="950" spc="-25" dirty="0">
                <a:solidFill>
                  <a:srgbClr val="231F20"/>
                </a:solidFill>
                <a:latin typeface="Calibri"/>
                <a:cs typeface="Calibri"/>
              </a:rPr>
              <a:t> </a:t>
            </a:r>
            <a:r>
              <a:rPr sz="950" spc="-20" dirty="0">
                <a:solidFill>
                  <a:srgbClr val="231F20"/>
                </a:solidFill>
                <a:latin typeface="Calibri"/>
                <a:cs typeface="Calibri"/>
              </a:rPr>
              <a:t>size</a:t>
            </a:r>
            <a:r>
              <a:rPr sz="950" spc="-25" dirty="0">
                <a:solidFill>
                  <a:srgbClr val="231F20"/>
                </a:solidFill>
                <a:latin typeface="Calibri"/>
                <a:cs typeface="Calibri"/>
              </a:rPr>
              <a:t> </a:t>
            </a:r>
            <a:r>
              <a:rPr sz="950" spc="-10" dirty="0">
                <a:solidFill>
                  <a:srgbClr val="231F20"/>
                </a:solidFill>
                <a:latin typeface="Calibri"/>
                <a:cs typeface="Calibri"/>
              </a:rPr>
              <a:t>and</a:t>
            </a:r>
            <a:r>
              <a:rPr sz="950" spc="-35" dirty="0">
                <a:solidFill>
                  <a:srgbClr val="231F20"/>
                </a:solidFill>
                <a:latin typeface="Calibri"/>
                <a:cs typeface="Calibri"/>
              </a:rPr>
              <a:t> </a:t>
            </a:r>
            <a:r>
              <a:rPr sz="950" spc="5" dirty="0">
                <a:solidFill>
                  <a:srgbClr val="231F20"/>
                </a:solidFill>
                <a:latin typeface="Calibri"/>
                <a:cs typeface="Calibri"/>
              </a:rPr>
              <a:t>tumour</a:t>
            </a:r>
            <a:r>
              <a:rPr sz="950" spc="-20" dirty="0">
                <a:solidFill>
                  <a:srgbClr val="231F20"/>
                </a:solidFill>
                <a:latin typeface="Calibri"/>
                <a:cs typeface="Calibri"/>
              </a:rPr>
              <a:t> depth</a:t>
            </a:r>
            <a:r>
              <a:rPr sz="950" spc="-30" dirty="0">
                <a:solidFill>
                  <a:srgbClr val="231F20"/>
                </a:solidFill>
                <a:latin typeface="Calibri"/>
                <a:cs typeface="Calibri"/>
              </a:rPr>
              <a:t> </a:t>
            </a:r>
            <a:r>
              <a:rPr sz="950" spc="-5" dirty="0">
                <a:solidFill>
                  <a:srgbClr val="231F20"/>
                </a:solidFill>
                <a:latin typeface="Calibri"/>
                <a:cs typeface="Calibri"/>
              </a:rPr>
              <a:t>for</a:t>
            </a:r>
            <a:r>
              <a:rPr sz="950" spc="-30" dirty="0">
                <a:solidFill>
                  <a:srgbClr val="231F20"/>
                </a:solidFill>
                <a:latin typeface="Calibri"/>
                <a:cs typeface="Calibri"/>
              </a:rPr>
              <a:t> </a:t>
            </a:r>
            <a:r>
              <a:rPr sz="950" spc="15" dirty="0">
                <a:solidFill>
                  <a:srgbClr val="231F20"/>
                </a:solidFill>
                <a:latin typeface="Calibri"/>
                <a:cs typeface="Calibri"/>
              </a:rPr>
              <a:t>limb</a:t>
            </a:r>
            <a:r>
              <a:rPr sz="950" spc="-30" dirty="0">
                <a:solidFill>
                  <a:srgbClr val="231F20"/>
                </a:solidFill>
                <a:latin typeface="Calibri"/>
                <a:cs typeface="Calibri"/>
              </a:rPr>
              <a:t> </a:t>
            </a:r>
            <a:r>
              <a:rPr sz="950" spc="-15" dirty="0">
                <a:solidFill>
                  <a:srgbClr val="231F20"/>
                </a:solidFill>
                <a:latin typeface="Calibri"/>
                <a:cs typeface="Calibri"/>
              </a:rPr>
              <a:t>sarcomas.</a:t>
            </a:r>
            <a:r>
              <a:rPr sz="950" spc="-35" dirty="0">
                <a:solidFill>
                  <a:srgbClr val="231F20"/>
                </a:solidFill>
                <a:latin typeface="Calibri"/>
                <a:cs typeface="Calibri"/>
              </a:rPr>
              <a:t> </a:t>
            </a:r>
            <a:r>
              <a:rPr sz="950" spc="35" dirty="0">
                <a:solidFill>
                  <a:srgbClr val="231F20"/>
                </a:solidFill>
                <a:latin typeface="Calibri"/>
                <a:cs typeface="Calibri"/>
              </a:rPr>
              <a:t>Of</a:t>
            </a:r>
            <a:r>
              <a:rPr sz="950" spc="-35" dirty="0">
                <a:solidFill>
                  <a:srgbClr val="231F20"/>
                </a:solidFill>
                <a:latin typeface="Calibri"/>
                <a:cs typeface="Calibri"/>
              </a:rPr>
              <a:t> </a:t>
            </a:r>
            <a:r>
              <a:rPr sz="950" spc="-15" dirty="0">
                <a:solidFill>
                  <a:srgbClr val="231F20"/>
                </a:solidFill>
                <a:latin typeface="Calibri"/>
                <a:cs typeface="Calibri"/>
              </a:rPr>
              <a:t>course,</a:t>
            </a:r>
            <a:r>
              <a:rPr sz="950" spc="-35" dirty="0">
                <a:solidFill>
                  <a:srgbClr val="231F20"/>
                </a:solidFill>
                <a:latin typeface="Calibri"/>
                <a:cs typeface="Calibri"/>
              </a:rPr>
              <a:t> </a:t>
            </a:r>
            <a:r>
              <a:rPr sz="950" spc="-25" dirty="0">
                <a:solidFill>
                  <a:srgbClr val="231F20"/>
                </a:solidFill>
                <a:latin typeface="Calibri"/>
                <a:cs typeface="Calibri"/>
              </a:rPr>
              <a:t>site, </a:t>
            </a:r>
            <a:r>
              <a:rPr sz="950" spc="-200" dirty="0">
                <a:solidFill>
                  <a:srgbClr val="231F20"/>
                </a:solidFill>
                <a:latin typeface="Calibri"/>
                <a:cs typeface="Calibri"/>
              </a:rPr>
              <a:t> </a:t>
            </a:r>
            <a:r>
              <a:rPr sz="950" spc="5" dirty="0">
                <a:solidFill>
                  <a:srgbClr val="231F20"/>
                </a:solidFill>
                <a:latin typeface="Calibri"/>
                <a:cs typeface="Calibri"/>
              </a:rPr>
              <a:t>tumour </a:t>
            </a:r>
            <a:r>
              <a:rPr sz="950" spc="-15" dirty="0">
                <a:solidFill>
                  <a:srgbClr val="231F20"/>
                </a:solidFill>
                <a:latin typeface="Calibri"/>
                <a:cs typeface="Calibri"/>
              </a:rPr>
              <a:t>resectability </a:t>
            </a:r>
            <a:r>
              <a:rPr sz="950" spc="-10" dirty="0">
                <a:solidFill>
                  <a:srgbClr val="231F20"/>
                </a:solidFill>
                <a:latin typeface="Calibri"/>
                <a:cs typeface="Calibri"/>
              </a:rPr>
              <a:t>and </a:t>
            </a:r>
            <a:r>
              <a:rPr sz="950" spc="-30" dirty="0">
                <a:solidFill>
                  <a:srgbClr val="231F20"/>
                </a:solidFill>
                <a:latin typeface="Calibri"/>
                <a:cs typeface="Calibri"/>
              </a:rPr>
              <a:t>presence </a:t>
            </a:r>
            <a:r>
              <a:rPr sz="950" spc="-15" dirty="0">
                <a:solidFill>
                  <a:srgbClr val="231F20"/>
                </a:solidFill>
                <a:latin typeface="Calibri"/>
                <a:cs typeface="Calibri"/>
              </a:rPr>
              <a:t>of </a:t>
            </a:r>
            <a:r>
              <a:rPr sz="950" spc="-40" dirty="0">
                <a:solidFill>
                  <a:srgbClr val="231F20"/>
                </a:solidFill>
                <a:latin typeface="Calibri"/>
                <a:cs typeface="Calibri"/>
              </a:rPr>
              <a:t>metastases </a:t>
            </a:r>
            <a:r>
              <a:rPr sz="950" spc="-35" dirty="0">
                <a:solidFill>
                  <a:srgbClr val="231F20"/>
                </a:solidFill>
                <a:latin typeface="Calibri"/>
                <a:cs typeface="Calibri"/>
              </a:rPr>
              <a:t>are </a:t>
            </a:r>
            <a:r>
              <a:rPr sz="950" spc="-20" dirty="0">
                <a:solidFill>
                  <a:srgbClr val="231F20"/>
                </a:solidFill>
                <a:latin typeface="Calibri"/>
                <a:cs typeface="Calibri"/>
              </a:rPr>
              <a:t>also </a:t>
            </a:r>
            <a:r>
              <a:rPr sz="950" spc="20" dirty="0">
                <a:solidFill>
                  <a:srgbClr val="231F20"/>
                </a:solidFill>
                <a:latin typeface="Calibri"/>
                <a:cs typeface="Calibri"/>
              </a:rPr>
              <a:t>impor- </a:t>
            </a:r>
            <a:r>
              <a:rPr sz="950" spc="25" dirty="0">
                <a:solidFill>
                  <a:srgbClr val="231F20"/>
                </a:solidFill>
                <a:latin typeface="Calibri"/>
                <a:cs typeface="Calibri"/>
              </a:rPr>
              <a:t> </a:t>
            </a:r>
            <a:r>
              <a:rPr sz="950" spc="-20" dirty="0">
                <a:solidFill>
                  <a:srgbClr val="231F20"/>
                </a:solidFill>
                <a:latin typeface="Calibri"/>
                <a:cs typeface="Calibri"/>
              </a:rPr>
              <a:t>tant. </a:t>
            </a:r>
            <a:r>
              <a:rPr sz="950" spc="5" dirty="0">
                <a:solidFill>
                  <a:srgbClr val="231F20"/>
                </a:solidFill>
                <a:latin typeface="Calibri"/>
                <a:cs typeface="Calibri"/>
              </a:rPr>
              <a:t>Nomograms </a:t>
            </a:r>
            <a:r>
              <a:rPr sz="950" spc="-35" dirty="0">
                <a:solidFill>
                  <a:srgbClr val="231F20"/>
                </a:solidFill>
                <a:latin typeface="Calibri"/>
                <a:cs typeface="Calibri"/>
              </a:rPr>
              <a:t>are </a:t>
            </a:r>
            <a:r>
              <a:rPr sz="950" spc="-15" dirty="0">
                <a:solidFill>
                  <a:srgbClr val="231F20"/>
                </a:solidFill>
                <a:latin typeface="Calibri"/>
                <a:cs typeface="Calibri"/>
              </a:rPr>
              <a:t>available, </a:t>
            </a:r>
            <a:r>
              <a:rPr sz="950" dirty="0">
                <a:solidFill>
                  <a:srgbClr val="231F20"/>
                </a:solidFill>
                <a:latin typeface="Calibri"/>
                <a:cs typeface="Calibri"/>
              </a:rPr>
              <a:t>which </a:t>
            </a:r>
            <a:r>
              <a:rPr sz="950" spc="-15" dirty="0">
                <a:solidFill>
                  <a:srgbClr val="231F20"/>
                </a:solidFill>
                <a:latin typeface="Calibri"/>
                <a:cs typeface="Calibri"/>
              </a:rPr>
              <a:t>can help </a:t>
            </a:r>
            <a:r>
              <a:rPr sz="950" spc="-20" dirty="0">
                <a:solidFill>
                  <a:srgbClr val="231F20"/>
                </a:solidFill>
                <a:latin typeface="Calibri"/>
                <a:cs typeface="Calibri"/>
              </a:rPr>
              <a:t>personalise </a:t>
            </a:r>
            <a:r>
              <a:rPr sz="950" spc="10" dirty="0">
                <a:solidFill>
                  <a:srgbClr val="231F20"/>
                </a:solidFill>
                <a:latin typeface="Calibri"/>
                <a:cs typeface="Calibri"/>
              </a:rPr>
              <a:t>risk </a:t>
            </a:r>
            <a:r>
              <a:rPr sz="950" spc="15" dirty="0">
                <a:solidFill>
                  <a:srgbClr val="231F20"/>
                </a:solidFill>
                <a:latin typeface="Calibri"/>
                <a:cs typeface="Calibri"/>
              </a:rPr>
              <a:t> </a:t>
            </a:r>
            <a:r>
              <a:rPr sz="950" spc="-35" dirty="0">
                <a:solidFill>
                  <a:srgbClr val="231F20"/>
                </a:solidFill>
                <a:latin typeface="Calibri"/>
                <a:cs typeface="Calibri"/>
              </a:rPr>
              <a:t>assessment </a:t>
            </a:r>
            <a:r>
              <a:rPr sz="950" spc="-10" dirty="0">
                <a:solidFill>
                  <a:srgbClr val="231F20"/>
                </a:solidFill>
                <a:latin typeface="Calibri"/>
                <a:cs typeface="Calibri"/>
              </a:rPr>
              <a:t>and thus </a:t>
            </a:r>
            <a:r>
              <a:rPr sz="950" spc="5" dirty="0">
                <a:solidFill>
                  <a:srgbClr val="231F20"/>
                </a:solidFill>
                <a:latin typeface="Calibri"/>
                <a:cs typeface="Calibri"/>
              </a:rPr>
              <a:t>clinical </a:t>
            </a:r>
            <a:r>
              <a:rPr sz="950" spc="-5" dirty="0">
                <a:solidFill>
                  <a:srgbClr val="231F20"/>
                </a:solidFill>
                <a:latin typeface="Calibri"/>
                <a:cs typeface="Calibri"/>
              </a:rPr>
              <a:t>decision </a:t>
            </a:r>
            <a:r>
              <a:rPr sz="950" spc="5" dirty="0">
                <a:solidFill>
                  <a:srgbClr val="231F20"/>
                </a:solidFill>
                <a:latin typeface="Calibri"/>
                <a:cs typeface="Calibri"/>
              </a:rPr>
              <a:t>making, </a:t>
            </a:r>
            <a:r>
              <a:rPr sz="950" spc="-20" dirty="0">
                <a:solidFill>
                  <a:srgbClr val="231F20"/>
                </a:solidFill>
                <a:latin typeface="Calibri"/>
                <a:cs typeface="Calibri"/>
              </a:rPr>
              <a:t>especially </a:t>
            </a:r>
            <a:r>
              <a:rPr sz="950" dirty="0">
                <a:solidFill>
                  <a:srgbClr val="231F20"/>
                </a:solidFill>
                <a:latin typeface="Calibri"/>
                <a:cs typeface="Calibri"/>
              </a:rPr>
              <a:t>on </a:t>
            </a:r>
            <a:r>
              <a:rPr sz="950" spc="10" dirty="0">
                <a:solidFill>
                  <a:srgbClr val="231F20"/>
                </a:solidFill>
                <a:latin typeface="Calibri"/>
                <a:cs typeface="Calibri"/>
              </a:rPr>
              <a:t>adju- </a:t>
            </a:r>
            <a:r>
              <a:rPr sz="950" spc="15" dirty="0">
                <a:solidFill>
                  <a:srgbClr val="231F20"/>
                </a:solidFill>
                <a:latin typeface="Calibri"/>
                <a:cs typeface="Calibri"/>
              </a:rPr>
              <a:t> </a:t>
            </a:r>
            <a:r>
              <a:rPr sz="950" spc="-25" dirty="0">
                <a:solidFill>
                  <a:srgbClr val="231F20"/>
                </a:solidFill>
                <a:latin typeface="Calibri"/>
                <a:cs typeface="Calibri"/>
              </a:rPr>
              <a:t>vant/n</a:t>
            </a:r>
            <a:r>
              <a:rPr sz="950" spc="-20" dirty="0">
                <a:solidFill>
                  <a:srgbClr val="231F20"/>
                </a:solidFill>
                <a:latin typeface="Calibri"/>
                <a:cs typeface="Calibri"/>
              </a:rPr>
              <a:t>e</a:t>
            </a:r>
            <a:r>
              <a:rPr sz="950" spc="-10" dirty="0">
                <a:solidFill>
                  <a:srgbClr val="231F20"/>
                </a:solidFill>
                <a:latin typeface="Calibri"/>
                <a:cs typeface="Calibri"/>
              </a:rPr>
              <a:t>oadjuvant</a:t>
            </a:r>
            <a:r>
              <a:rPr sz="950" spc="-30" dirty="0">
                <a:solidFill>
                  <a:srgbClr val="231F20"/>
                </a:solidFill>
                <a:latin typeface="Calibri"/>
                <a:cs typeface="Calibri"/>
              </a:rPr>
              <a:t> </a:t>
            </a:r>
            <a:r>
              <a:rPr sz="950" spc="-35" dirty="0">
                <a:solidFill>
                  <a:srgbClr val="231F20"/>
                </a:solidFill>
                <a:latin typeface="Calibri"/>
                <a:cs typeface="Calibri"/>
              </a:rPr>
              <a:t>trea</a:t>
            </a:r>
            <a:r>
              <a:rPr sz="950" spc="-20" dirty="0">
                <a:solidFill>
                  <a:srgbClr val="231F20"/>
                </a:solidFill>
                <a:latin typeface="Calibri"/>
                <a:cs typeface="Calibri"/>
              </a:rPr>
              <a:t>tments</a:t>
            </a:r>
            <a:r>
              <a:rPr sz="950" spc="-35" dirty="0">
                <a:solidFill>
                  <a:srgbClr val="231F20"/>
                </a:solidFill>
                <a:latin typeface="Calibri"/>
                <a:cs typeface="Calibri"/>
              </a:rPr>
              <a:t> </a:t>
            </a:r>
            <a:r>
              <a:rPr sz="950" spc="60" dirty="0">
                <a:solidFill>
                  <a:srgbClr val="231F20"/>
                </a:solidFill>
                <a:latin typeface="Calibri"/>
                <a:cs typeface="Calibri"/>
              </a:rPr>
              <a:t>[</a:t>
            </a:r>
            <a:r>
              <a:rPr sz="950" spc="-30" dirty="0">
                <a:solidFill>
                  <a:srgbClr val="2E3092"/>
                </a:solidFill>
                <a:latin typeface="Calibri"/>
                <a:cs typeface="Calibri"/>
                <a:hlinkClick r:id="rId4" action="ppaction://hlinksldjump"/>
              </a:rPr>
              <a:t>8</a:t>
            </a:r>
            <a:r>
              <a:rPr sz="950" spc="-10" dirty="0">
                <a:solidFill>
                  <a:srgbClr val="231F20"/>
                </a:solidFill>
                <a:latin typeface="Calibri"/>
                <a:cs typeface="Calibri"/>
              </a:rPr>
              <a:t>,</a:t>
            </a:r>
            <a:r>
              <a:rPr sz="950" spc="-35" dirty="0">
                <a:solidFill>
                  <a:srgbClr val="231F20"/>
                </a:solidFill>
                <a:latin typeface="Calibri"/>
                <a:cs typeface="Calibri"/>
              </a:rPr>
              <a:t> </a:t>
            </a:r>
            <a:r>
              <a:rPr sz="950" spc="-35" dirty="0">
                <a:solidFill>
                  <a:srgbClr val="2E3092"/>
                </a:solidFill>
                <a:latin typeface="Calibri"/>
                <a:cs typeface="Calibri"/>
                <a:hlinkClick r:id="rId4" action="ppaction://hlinksldjump"/>
              </a:rPr>
              <a:t>9</a:t>
            </a:r>
            <a:r>
              <a:rPr sz="950" spc="25" dirty="0">
                <a:solidFill>
                  <a:srgbClr val="231F20"/>
                </a:solidFill>
                <a:latin typeface="Calibri"/>
                <a:cs typeface="Calibri"/>
              </a:rPr>
              <a:t>].</a:t>
            </a:r>
            <a:endParaRPr sz="950">
              <a:latin typeface="Calibri"/>
              <a:cs typeface="Calibri"/>
            </a:endParaRPr>
          </a:p>
          <a:p>
            <a:pPr marL="38100" marR="30480" indent="114300" algn="just">
              <a:lnSpc>
                <a:spcPct val="100899"/>
              </a:lnSpc>
            </a:pPr>
            <a:r>
              <a:rPr sz="950" spc="60" dirty="0">
                <a:solidFill>
                  <a:srgbClr val="231F20"/>
                </a:solidFill>
                <a:latin typeface="Calibri"/>
                <a:cs typeface="Calibri"/>
              </a:rPr>
              <a:t>A</a:t>
            </a:r>
            <a:r>
              <a:rPr sz="950" spc="65" dirty="0">
                <a:solidFill>
                  <a:srgbClr val="231F20"/>
                </a:solidFill>
                <a:latin typeface="Calibri"/>
                <a:cs typeface="Calibri"/>
              </a:rPr>
              <a:t> </a:t>
            </a:r>
            <a:r>
              <a:rPr sz="950" spc="-50" dirty="0">
                <a:solidFill>
                  <a:srgbClr val="231F20"/>
                </a:solidFill>
                <a:latin typeface="Calibri"/>
                <a:cs typeface="Calibri"/>
              </a:rPr>
              <a:t>chest</a:t>
            </a:r>
            <a:r>
              <a:rPr sz="950" spc="-45" dirty="0">
                <a:solidFill>
                  <a:srgbClr val="231F20"/>
                </a:solidFill>
                <a:latin typeface="Calibri"/>
                <a:cs typeface="Calibri"/>
              </a:rPr>
              <a:t> </a:t>
            </a:r>
            <a:r>
              <a:rPr sz="950" spc="-20" dirty="0">
                <a:solidFill>
                  <a:srgbClr val="231F20"/>
                </a:solidFill>
                <a:latin typeface="Calibri"/>
                <a:cs typeface="Calibri"/>
              </a:rPr>
              <a:t>spiral</a:t>
            </a:r>
            <a:r>
              <a:rPr sz="950" spc="-15" dirty="0">
                <a:solidFill>
                  <a:srgbClr val="231F20"/>
                </a:solidFill>
                <a:latin typeface="Calibri"/>
                <a:cs typeface="Calibri"/>
              </a:rPr>
              <a:t> </a:t>
            </a:r>
            <a:r>
              <a:rPr sz="950" spc="100" dirty="0">
                <a:solidFill>
                  <a:srgbClr val="231F20"/>
                </a:solidFill>
                <a:latin typeface="Calibri"/>
                <a:cs typeface="Calibri"/>
              </a:rPr>
              <a:t>CT </a:t>
            </a:r>
            <a:r>
              <a:rPr sz="950" spc="-35" dirty="0">
                <a:solidFill>
                  <a:srgbClr val="231F20"/>
                </a:solidFill>
                <a:latin typeface="Calibri"/>
                <a:cs typeface="Calibri"/>
              </a:rPr>
              <a:t>scan</a:t>
            </a:r>
            <a:r>
              <a:rPr sz="950" spc="145" dirty="0">
                <a:solidFill>
                  <a:srgbClr val="231F20"/>
                </a:solidFill>
                <a:latin typeface="Calibri"/>
                <a:cs typeface="Calibri"/>
              </a:rPr>
              <a:t> </a:t>
            </a:r>
            <a:r>
              <a:rPr sz="950" spc="-15" dirty="0">
                <a:solidFill>
                  <a:srgbClr val="231F20"/>
                </a:solidFill>
                <a:latin typeface="Calibri"/>
                <a:cs typeface="Calibri"/>
              </a:rPr>
              <a:t>is</a:t>
            </a:r>
            <a:r>
              <a:rPr sz="950" spc="-10" dirty="0">
                <a:solidFill>
                  <a:srgbClr val="231F20"/>
                </a:solidFill>
                <a:latin typeface="Calibri"/>
                <a:cs typeface="Calibri"/>
              </a:rPr>
              <a:t> </a:t>
            </a:r>
            <a:r>
              <a:rPr sz="950" spc="-30" dirty="0">
                <a:solidFill>
                  <a:srgbClr val="231F20"/>
                </a:solidFill>
                <a:latin typeface="Calibri"/>
                <a:cs typeface="Calibri"/>
              </a:rPr>
              <a:t>mandatory</a:t>
            </a:r>
            <a:r>
              <a:rPr sz="950" spc="-25" dirty="0">
                <a:solidFill>
                  <a:srgbClr val="231F20"/>
                </a:solidFill>
                <a:latin typeface="Calibri"/>
                <a:cs typeface="Calibri"/>
              </a:rPr>
              <a:t> </a:t>
            </a:r>
            <a:r>
              <a:rPr sz="950" spc="-20" dirty="0">
                <a:solidFill>
                  <a:srgbClr val="231F20"/>
                </a:solidFill>
                <a:latin typeface="Calibri"/>
                <a:cs typeface="Calibri"/>
              </a:rPr>
              <a:t>for</a:t>
            </a:r>
            <a:r>
              <a:rPr sz="950" spc="-15" dirty="0">
                <a:solidFill>
                  <a:srgbClr val="231F20"/>
                </a:solidFill>
                <a:latin typeface="Calibri"/>
                <a:cs typeface="Calibri"/>
              </a:rPr>
              <a:t> </a:t>
            </a:r>
            <a:r>
              <a:rPr sz="950" spc="-30" dirty="0">
                <a:solidFill>
                  <a:srgbClr val="231F20"/>
                </a:solidFill>
                <a:latin typeface="Calibri"/>
                <a:cs typeface="Calibri"/>
              </a:rPr>
              <a:t>staging</a:t>
            </a:r>
            <a:r>
              <a:rPr sz="950" spc="-25" dirty="0">
                <a:solidFill>
                  <a:srgbClr val="231F20"/>
                </a:solidFill>
                <a:latin typeface="Calibri"/>
                <a:cs typeface="Calibri"/>
              </a:rPr>
              <a:t> </a:t>
            </a:r>
            <a:r>
              <a:rPr sz="950" spc="-40" dirty="0">
                <a:solidFill>
                  <a:srgbClr val="231F20"/>
                </a:solidFill>
                <a:latin typeface="Calibri"/>
                <a:cs typeface="Calibri"/>
              </a:rPr>
              <a:t>purposes. </a:t>
            </a:r>
            <a:r>
              <a:rPr sz="950" spc="-35" dirty="0">
                <a:solidFill>
                  <a:srgbClr val="231F20"/>
                </a:solidFill>
                <a:latin typeface="Calibri"/>
                <a:cs typeface="Calibri"/>
              </a:rPr>
              <a:t> </a:t>
            </a:r>
            <a:r>
              <a:rPr sz="950" spc="-20" dirty="0">
                <a:solidFill>
                  <a:srgbClr val="231F20"/>
                </a:solidFill>
                <a:latin typeface="Calibri"/>
                <a:cs typeface="Calibri"/>
              </a:rPr>
              <a:t>Regional</a:t>
            </a:r>
            <a:r>
              <a:rPr sz="950" spc="-60" dirty="0">
                <a:solidFill>
                  <a:srgbClr val="231F20"/>
                </a:solidFill>
                <a:latin typeface="Calibri"/>
                <a:cs typeface="Calibri"/>
              </a:rPr>
              <a:t> </a:t>
            </a:r>
            <a:r>
              <a:rPr sz="950" spc="-10" dirty="0">
                <a:solidFill>
                  <a:srgbClr val="231F20"/>
                </a:solidFill>
                <a:latin typeface="Calibri"/>
                <a:cs typeface="Calibri"/>
              </a:rPr>
              <a:t>lymph</a:t>
            </a:r>
            <a:r>
              <a:rPr sz="950" spc="-55" dirty="0">
                <a:solidFill>
                  <a:srgbClr val="231F20"/>
                </a:solidFill>
                <a:latin typeface="Calibri"/>
                <a:cs typeface="Calibri"/>
              </a:rPr>
              <a:t> </a:t>
            </a:r>
            <a:r>
              <a:rPr sz="950" spc="-35" dirty="0">
                <a:solidFill>
                  <a:srgbClr val="231F20"/>
                </a:solidFill>
                <a:latin typeface="Calibri"/>
                <a:cs typeface="Calibri"/>
              </a:rPr>
              <a:t>node</a:t>
            </a:r>
            <a:r>
              <a:rPr sz="950" spc="-50" dirty="0">
                <a:solidFill>
                  <a:srgbClr val="231F20"/>
                </a:solidFill>
                <a:latin typeface="Calibri"/>
                <a:cs typeface="Calibri"/>
              </a:rPr>
              <a:t> </a:t>
            </a:r>
            <a:r>
              <a:rPr sz="950" spc="-60" dirty="0">
                <a:solidFill>
                  <a:srgbClr val="231F20"/>
                </a:solidFill>
                <a:latin typeface="Calibri"/>
                <a:cs typeface="Calibri"/>
              </a:rPr>
              <a:t>metastases</a:t>
            </a:r>
            <a:r>
              <a:rPr sz="950" spc="-55" dirty="0">
                <a:solidFill>
                  <a:srgbClr val="231F20"/>
                </a:solidFill>
                <a:latin typeface="Calibri"/>
                <a:cs typeface="Calibri"/>
              </a:rPr>
              <a:t> </a:t>
            </a:r>
            <a:r>
              <a:rPr sz="950" spc="-50" dirty="0">
                <a:solidFill>
                  <a:srgbClr val="231F20"/>
                </a:solidFill>
                <a:latin typeface="Calibri"/>
                <a:cs typeface="Calibri"/>
              </a:rPr>
              <a:t>are</a:t>
            </a:r>
            <a:r>
              <a:rPr sz="950" spc="-55" dirty="0">
                <a:solidFill>
                  <a:srgbClr val="231F20"/>
                </a:solidFill>
                <a:latin typeface="Calibri"/>
                <a:cs typeface="Calibri"/>
              </a:rPr>
              <a:t> </a:t>
            </a:r>
            <a:r>
              <a:rPr sz="950" spc="-40" dirty="0">
                <a:solidFill>
                  <a:srgbClr val="231F20"/>
                </a:solidFill>
                <a:latin typeface="Calibri"/>
                <a:cs typeface="Calibri"/>
              </a:rPr>
              <a:t>rare,</a:t>
            </a:r>
            <a:r>
              <a:rPr sz="950" spc="-50" dirty="0">
                <a:solidFill>
                  <a:srgbClr val="231F20"/>
                </a:solidFill>
                <a:latin typeface="Calibri"/>
                <a:cs typeface="Calibri"/>
              </a:rPr>
              <a:t> </a:t>
            </a:r>
            <a:r>
              <a:rPr sz="950" spc="-20" dirty="0">
                <a:solidFill>
                  <a:srgbClr val="231F20"/>
                </a:solidFill>
                <a:latin typeface="Calibri"/>
                <a:cs typeface="Calibri"/>
              </a:rPr>
              <a:t>with</a:t>
            </a:r>
            <a:r>
              <a:rPr sz="950" spc="-60" dirty="0">
                <a:solidFill>
                  <a:srgbClr val="231F20"/>
                </a:solidFill>
                <a:latin typeface="Calibri"/>
                <a:cs typeface="Calibri"/>
              </a:rPr>
              <a:t> </a:t>
            </a:r>
            <a:r>
              <a:rPr sz="950" spc="-50" dirty="0">
                <a:solidFill>
                  <a:srgbClr val="231F20"/>
                </a:solidFill>
                <a:latin typeface="Calibri"/>
                <a:cs typeface="Calibri"/>
              </a:rPr>
              <a:t>the</a:t>
            </a:r>
            <a:r>
              <a:rPr sz="950" spc="-55" dirty="0">
                <a:solidFill>
                  <a:srgbClr val="231F20"/>
                </a:solidFill>
                <a:latin typeface="Calibri"/>
                <a:cs typeface="Calibri"/>
              </a:rPr>
              <a:t> </a:t>
            </a:r>
            <a:r>
              <a:rPr sz="950" spc="-35" dirty="0">
                <a:solidFill>
                  <a:srgbClr val="231F20"/>
                </a:solidFill>
                <a:latin typeface="Calibri"/>
                <a:cs typeface="Calibri"/>
              </a:rPr>
              <a:t>exception</a:t>
            </a:r>
            <a:r>
              <a:rPr sz="950" spc="-45" dirty="0">
                <a:solidFill>
                  <a:srgbClr val="231F20"/>
                </a:solidFill>
                <a:latin typeface="Calibri"/>
                <a:cs typeface="Calibri"/>
              </a:rPr>
              <a:t> </a:t>
            </a:r>
            <a:r>
              <a:rPr sz="950" spc="-25" dirty="0">
                <a:solidFill>
                  <a:srgbClr val="231F20"/>
                </a:solidFill>
                <a:latin typeface="Calibri"/>
                <a:cs typeface="Calibri"/>
              </a:rPr>
              <a:t>of</a:t>
            </a:r>
            <a:r>
              <a:rPr sz="950" spc="-50" dirty="0">
                <a:solidFill>
                  <a:srgbClr val="231F20"/>
                </a:solidFill>
                <a:latin typeface="Calibri"/>
                <a:cs typeface="Calibri"/>
              </a:rPr>
              <a:t> </a:t>
            </a:r>
            <a:r>
              <a:rPr sz="950" spc="-45" dirty="0">
                <a:solidFill>
                  <a:srgbClr val="231F20"/>
                </a:solidFill>
                <a:latin typeface="Calibri"/>
                <a:cs typeface="Calibri"/>
              </a:rPr>
              <a:t>some </a:t>
            </a:r>
            <a:r>
              <a:rPr sz="950" spc="-204" dirty="0">
                <a:solidFill>
                  <a:srgbClr val="231F20"/>
                </a:solidFill>
                <a:latin typeface="Calibri"/>
                <a:cs typeface="Calibri"/>
              </a:rPr>
              <a:t> </a:t>
            </a:r>
            <a:r>
              <a:rPr sz="950" spc="-30" dirty="0">
                <a:solidFill>
                  <a:srgbClr val="231F20"/>
                </a:solidFill>
                <a:latin typeface="Calibri"/>
                <a:cs typeface="Calibri"/>
              </a:rPr>
              <a:t>histologies, </a:t>
            </a:r>
            <a:r>
              <a:rPr sz="950" spc="-50" dirty="0">
                <a:solidFill>
                  <a:srgbClr val="231F20"/>
                </a:solidFill>
                <a:latin typeface="Calibri"/>
                <a:cs typeface="Calibri"/>
              </a:rPr>
              <a:t>e.g. </a:t>
            </a:r>
            <a:r>
              <a:rPr sz="950" spc="-25" dirty="0">
                <a:solidFill>
                  <a:srgbClr val="231F20"/>
                </a:solidFill>
                <a:latin typeface="Calibri"/>
                <a:cs typeface="Calibri"/>
              </a:rPr>
              <a:t>epithelioid </a:t>
            </a:r>
            <a:r>
              <a:rPr sz="950" spc="-35" dirty="0">
                <a:solidFill>
                  <a:srgbClr val="231F20"/>
                </a:solidFill>
                <a:latin typeface="Calibri"/>
                <a:cs typeface="Calibri"/>
              </a:rPr>
              <a:t>sarcoma </a:t>
            </a:r>
            <a:r>
              <a:rPr sz="950" spc="-25" dirty="0">
                <a:solidFill>
                  <a:srgbClr val="231F20"/>
                </a:solidFill>
                <a:latin typeface="Calibri"/>
                <a:cs typeface="Calibri"/>
              </a:rPr>
              <a:t>and </a:t>
            </a:r>
            <a:r>
              <a:rPr sz="950" spc="-40" dirty="0">
                <a:solidFill>
                  <a:srgbClr val="231F20"/>
                </a:solidFill>
                <a:latin typeface="Calibri"/>
                <a:cs typeface="Calibri"/>
              </a:rPr>
              <a:t>clear </a:t>
            </a:r>
            <a:r>
              <a:rPr sz="950" spc="-30" dirty="0">
                <a:solidFill>
                  <a:srgbClr val="231F20"/>
                </a:solidFill>
                <a:latin typeface="Calibri"/>
                <a:cs typeface="Calibri"/>
              </a:rPr>
              <a:t>cell </a:t>
            </a:r>
            <a:r>
              <a:rPr sz="950" spc="-35" dirty="0">
                <a:solidFill>
                  <a:srgbClr val="231F20"/>
                </a:solidFill>
                <a:latin typeface="Calibri"/>
                <a:cs typeface="Calibri"/>
              </a:rPr>
              <a:t>sarcoma, </a:t>
            </a:r>
            <a:r>
              <a:rPr sz="950" spc="-20" dirty="0">
                <a:solidFill>
                  <a:srgbClr val="231F20"/>
                </a:solidFill>
                <a:latin typeface="Calibri"/>
                <a:cs typeface="Calibri"/>
              </a:rPr>
              <a:t>for </a:t>
            </a:r>
            <a:r>
              <a:rPr sz="950" spc="-25" dirty="0">
                <a:solidFill>
                  <a:srgbClr val="231F20"/>
                </a:solidFill>
                <a:latin typeface="Calibri"/>
                <a:cs typeface="Calibri"/>
              </a:rPr>
              <a:t>which </a:t>
            </a:r>
            <a:r>
              <a:rPr sz="950" spc="-200" dirty="0">
                <a:solidFill>
                  <a:srgbClr val="231F20"/>
                </a:solidFill>
                <a:latin typeface="Calibri"/>
                <a:cs typeface="Calibri"/>
              </a:rPr>
              <a:t> </a:t>
            </a:r>
            <a:r>
              <a:rPr sz="950" spc="-30" dirty="0">
                <a:solidFill>
                  <a:srgbClr val="231F20"/>
                </a:solidFill>
                <a:latin typeface="Calibri"/>
                <a:cs typeface="Calibri"/>
              </a:rPr>
              <a:t>regional </a:t>
            </a:r>
            <a:r>
              <a:rPr sz="950" spc="-55" dirty="0">
                <a:solidFill>
                  <a:srgbClr val="231F20"/>
                </a:solidFill>
                <a:latin typeface="Calibri"/>
                <a:cs typeface="Calibri"/>
              </a:rPr>
              <a:t>assessment</a:t>
            </a:r>
            <a:r>
              <a:rPr sz="950" spc="-50" dirty="0">
                <a:solidFill>
                  <a:srgbClr val="231F20"/>
                </a:solidFill>
                <a:latin typeface="Calibri"/>
                <a:cs typeface="Calibri"/>
              </a:rPr>
              <a:t> </a:t>
            </a:r>
            <a:r>
              <a:rPr sz="950" spc="-25" dirty="0">
                <a:solidFill>
                  <a:srgbClr val="231F20"/>
                </a:solidFill>
                <a:latin typeface="Calibri"/>
                <a:cs typeface="Calibri"/>
              </a:rPr>
              <a:t>through </a:t>
            </a:r>
            <a:r>
              <a:rPr sz="950" spc="40" dirty="0">
                <a:solidFill>
                  <a:srgbClr val="231F20"/>
                </a:solidFill>
                <a:latin typeface="Calibri"/>
                <a:cs typeface="Calibri"/>
              </a:rPr>
              <a:t>CT/MRI </a:t>
            </a:r>
            <a:r>
              <a:rPr sz="950" spc="-25" dirty="0">
                <a:solidFill>
                  <a:srgbClr val="231F20"/>
                </a:solidFill>
                <a:latin typeface="Calibri"/>
                <a:cs typeface="Calibri"/>
              </a:rPr>
              <a:t>may </a:t>
            </a:r>
            <a:r>
              <a:rPr sz="950" spc="-60" dirty="0">
                <a:solidFill>
                  <a:srgbClr val="231F20"/>
                </a:solidFill>
                <a:latin typeface="Calibri"/>
                <a:cs typeface="Calibri"/>
              </a:rPr>
              <a:t>be</a:t>
            </a:r>
            <a:r>
              <a:rPr sz="950" spc="-55" dirty="0">
                <a:solidFill>
                  <a:srgbClr val="231F20"/>
                </a:solidFill>
                <a:latin typeface="Calibri"/>
                <a:cs typeface="Calibri"/>
              </a:rPr>
              <a:t> </a:t>
            </a:r>
            <a:r>
              <a:rPr sz="950" spc="-40" dirty="0">
                <a:solidFill>
                  <a:srgbClr val="231F20"/>
                </a:solidFill>
                <a:latin typeface="Calibri"/>
                <a:cs typeface="Calibri"/>
              </a:rPr>
              <a:t>added</a:t>
            </a:r>
            <a:r>
              <a:rPr sz="950" spc="-35" dirty="0">
                <a:solidFill>
                  <a:srgbClr val="231F20"/>
                </a:solidFill>
                <a:latin typeface="Calibri"/>
                <a:cs typeface="Calibri"/>
              </a:rPr>
              <a:t> </a:t>
            </a:r>
            <a:r>
              <a:rPr sz="950" spc="-30" dirty="0">
                <a:solidFill>
                  <a:srgbClr val="231F20"/>
                </a:solidFill>
                <a:latin typeface="Calibri"/>
                <a:cs typeface="Calibri"/>
              </a:rPr>
              <a:t>to </a:t>
            </a:r>
            <a:r>
              <a:rPr sz="950" spc="-50" dirty="0">
                <a:solidFill>
                  <a:srgbClr val="231F20"/>
                </a:solidFill>
                <a:latin typeface="Calibri"/>
                <a:cs typeface="Calibri"/>
              </a:rPr>
              <a:t>the</a:t>
            </a:r>
            <a:r>
              <a:rPr sz="950" spc="-45" dirty="0">
                <a:solidFill>
                  <a:srgbClr val="231F20"/>
                </a:solidFill>
                <a:latin typeface="Calibri"/>
                <a:cs typeface="Calibri"/>
              </a:rPr>
              <a:t> </a:t>
            </a:r>
            <a:r>
              <a:rPr sz="950" spc="-25" dirty="0">
                <a:solidFill>
                  <a:srgbClr val="231F20"/>
                </a:solidFill>
                <a:latin typeface="Calibri"/>
                <a:cs typeface="Calibri"/>
              </a:rPr>
              <a:t>usual </a:t>
            </a:r>
            <a:r>
              <a:rPr sz="950" spc="-20" dirty="0">
                <a:solidFill>
                  <a:srgbClr val="231F20"/>
                </a:solidFill>
                <a:latin typeface="Calibri"/>
                <a:cs typeface="Calibri"/>
              </a:rPr>
              <a:t> </a:t>
            </a:r>
            <a:r>
              <a:rPr sz="950" spc="-30" dirty="0">
                <a:solidFill>
                  <a:srgbClr val="231F20"/>
                </a:solidFill>
                <a:latin typeface="Calibri"/>
                <a:cs typeface="Calibri"/>
              </a:rPr>
              <a:t>staging </a:t>
            </a:r>
            <a:r>
              <a:rPr sz="950" spc="-40" dirty="0">
                <a:solidFill>
                  <a:srgbClr val="231F20"/>
                </a:solidFill>
                <a:latin typeface="Calibri"/>
                <a:cs typeface="Calibri"/>
              </a:rPr>
              <a:t>procedures. </a:t>
            </a:r>
            <a:r>
              <a:rPr sz="950" spc="-25" dirty="0">
                <a:solidFill>
                  <a:srgbClr val="231F20"/>
                </a:solidFill>
                <a:latin typeface="Calibri"/>
                <a:cs typeface="Calibri"/>
              </a:rPr>
              <a:t>Likewise, an abdominal </a:t>
            </a:r>
            <a:r>
              <a:rPr sz="950" spc="100" dirty="0">
                <a:solidFill>
                  <a:srgbClr val="231F20"/>
                </a:solidFill>
                <a:latin typeface="Calibri"/>
                <a:cs typeface="Calibri"/>
              </a:rPr>
              <a:t>CT </a:t>
            </a:r>
            <a:r>
              <a:rPr sz="950" spc="-35" dirty="0">
                <a:solidFill>
                  <a:srgbClr val="231F20"/>
                </a:solidFill>
                <a:latin typeface="Calibri"/>
                <a:cs typeface="Calibri"/>
              </a:rPr>
              <a:t>scan </a:t>
            </a:r>
            <a:r>
              <a:rPr sz="950" spc="-25" dirty="0">
                <a:solidFill>
                  <a:srgbClr val="231F20"/>
                </a:solidFill>
                <a:latin typeface="Calibri"/>
                <a:cs typeface="Calibri"/>
              </a:rPr>
              <a:t>may </a:t>
            </a:r>
            <a:r>
              <a:rPr sz="950" spc="-60" dirty="0">
                <a:solidFill>
                  <a:srgbClr val="231F20"/>
                </a:solidFill>
                <a:latin typeface="Calibri"/>
                <a:cs typeface="Calibri"/>
              </a:rPr>
              <a:t>be </a:t>
            </a:r>
            <a:r>
              <a:rPr sz="950" spc="-40" dirty="0">
                <a:solidFill>
                  <a:srgbClr val="231F20"/>
                </a:solidFill>
                <a:latin typeface="Calibri"/>
                <a:cs typeface="Calibri"/>
              </a:rPr>
              <a:t>added </a:t>
            </a:r>
            <a:r>
              <a:rPr sz="950" spc="-35" dirty="0">
                <a:solidFill>
                  <a:srgbClr val="231F20"/>
                </a:solidFill>
                <a:latin typeface="Calibri"/>
                <a:cs typeface="Calibri"/>
              </a:rPr>
              <a:t> </a:t>
            </a:r>
            <a:r>
              <a:rPr sz="950" spc="-20" dirty="0">
                <a:solidFill>
                  <a:srgbClr val="231F20"/>
                </a:solidFill>
                <a:latin typeface="Calibri"/>
                <a:cs typeface="Calibri"/>
              </a:rPr>
              <a:t>for </a:t>
            </a:r>
            <a:r>
              <a:rPr sz="950" spc="-5" dirty="0">
                <a:solidFill>
                  <a:srgbClr val="231F20"/>
                </a:solidFill>
                <a:latin typeface="Calibri"/>
                <a:cs typeface="Calibri"/>
              </a:rPr>
              <a:t>limb myxoid </a:t>
            </a:r>
            <a:r>
              <a:rPr sz="950" spc="-30" dirty="0">
                <a:solidFill>
                  <a:srgbClr val="231F20"/>
                </a:solidFill>
                <a:latin typeface="Calibri"/>
                <a:cs typeface="Calibri"/>
              </a:rPr>
              <a:t>liposarcoma. </a:t>
            </a:r>
            <a:r>
              <a:rPr sz="950" spc="-5" dirty="0">
                <a:solidFill>
                  <a:srgbClr val="231F20"/>
                </a:solidFill>
                <a:latin typeface="Calibri"/>
                <a:cs typeface="Calibri"/>
              </a:rPr>
              <a:t>The </a:t>
            </a:r>
            <a:r>
              <a:rPr sz="950" spc="-20" dirty="0">
                <a:solidFill>
                  <a:srgbClr val="231F20"/>
                </a:solidFill>
                <a:latin typeface="Calibri"/>
                <a:cs typeface="Calibri"/>
              </a:rPr>
              <a:t>brain </a:t>
            </a:r>
            <a:r>
              <a:rPr sz="950" spc="100" dirty="0">
                <a:solidFill>
                  <a:srgbClr val="231F20"/>
                </a:solidFill>
                <a:latin typeface="Calibri"/>
                <a:cs typeface="Calibri"/>
              </a:rPr>
              <a:t>CT </a:t>
            </a:r>
            <a:r>
              <a:rPr sz="950" spc="-35" dirty="0">
                <a:solidFill>
                  <a:srgbClr val="231F20"/>
                </a:solidFill>
                <a:latin typeface="Calibri"/>
                <a:cs typeface="Calibri"/>
              </a:rPr>
              <a:t>scan </a:t>
            </a:r>
            <a:r>
              <a:rPr sz="950" spc="-25" dirty="0">
                <a:solidFill>
                  <a:srgbClr val="231F20"/>
                </a:solidFill>
                <a:latin typeface="Calibri"/>
                <a:cs typeface="Calibri"/>
              </a:rPr>
              <a:t>may </a:t>
            </a:r>
            <a:r>
              <a:rPr sz="950" spc="-60" dirty="0">
                <a:solidFill>
                  <a:srgbClr val="231F20"/>
                </a:solidFill>
                <a:latin typeface="Calibri"/>
                <a:cs typeface="Calibri"/>
              </a:rPr>
              <a:t>be </a:t>
            </a:r>
            <a:r>
              <a:rPr sz="950" spc="-40" dirty="0">
                <a:solidFill>
                  <a:srgbClr val="231F20"/>
                </a:solidFill>
                <a:latin typeface="Calibri"/>
                <a:cs typeface="Calibri"/>
              </a:rPr>
              <a:t>added </a:t>
            </a:r>
            <a:r>
              <a:rPr sz="950" spc="-20" dirty="0">
                <a:solidFill>
                  <a:srgbClr val="231F20"/>
                </a:solidFill>
                <a:latin typeface="Calibri"/>
                <a:cs typeface="Calibri"/>
              </a:rPr>
              <a:t>for </a:t>
            </a:r>
            <a:r>
              <a:rPr sz="950" spc="-15" dirty="0">
                <a:solidFill>
                  <a:srgbClr val="231F20"/>
                </a:solidFill>
                <a:latin typeface="Calibri"/>
                <a:cs typeface="Calibri"/>
              </a:rPr>
              <a:t> </a:t>
            </a:r>
            <a:r>
              <a:rPr sz="950" spc="-60" dirty="0">
                <a:solidFill>
                  <a:srgbClr val="231F20"/>
                </a:solidFill>
                <a:latin typeface="Calibri"/>
                <a:cs typeface="Calibri"/>
              </a:rPr>
              <a:t>a</a:t>
            </a:r>
            <a:r>
              <a:rPr sz="950" spc="-10" dirty="0">
                <a:solidFill>
                  <a:srgbClr val="231F20"/>
                </a:solidFill>
                <a:latin typeface="Calibri"/>
                <a:cs typeface="Calibri"/>
              </a:rPr>
              <a:t>l</a:t>
            </a:r>
            <a:r>
              <a:rPr sz="950" spc="-55" dirty="0">
                <a:solidFill>
                  <a:srgbClr val="231F20"/>
                </a:solidFill>
                <a:latin typeface="Calibri"/>
                <a:cs typeface="Calibri"/>
              </a:rPr>
              <a:t>veo</a:t>
            </a:r>
            <a:r>
              <a:rPr sz="950" spc="-10" dirty="0">
                <a:solidFill>
                  <a:srgbClr val="231F20"/>
                </a:solidFill>
                <a:latin typeface="Calibri"/>
                <a:cs typeface="Calibri"/>
              </a:rPr>
              <a:t>l</a:t>
            </a:r>
            <a:r>
              <a:rPr sz="950" spc="-60" dirty="0">
                <a:solidFill>
                  <a:srgbClr val="231F20"/>
                </a:solidFill>
                <a:latin typeface="Calibri"/>
                <a:cs typeface="Calibri"/>
              </a:rPr>
              <a:t>a</a:t>
            </a:r>
            <a:r>
              <a:rPr sz="950" spc="10" dirty="0">
                <a:solidFill>
                  <a:srgbClr val="231F20"/>
                </a:solidFill>
                <a:latin typeface="Calibri"/>
                <a:cs typeface="Calibri"/>
              </a:rPr>
              <a:t>r</a:t>
            </a:r>
            <a:r>
              <a:rPr sz="950" spc="-60" dirty="0">
                <a:solidFill>
                  <a:srgbClr val="231F20"/>
                </a:solidFill>
                <a:latin typeface="Calibri"/>
                <a:cs typeface="Calibri"/>
              </a:rPr>
              <a:t> s</a:t>
            </a:r>
            <a:r>
              <a:rPr sz="950" spc="-35" dirty="0">
                <a:solidFill>
                  <a:srgbClr val="231F20"/>
                </a:solidFill>
                <a:latin typeface="Calibri"/>
                <a:cs typeface="Calibri"/>
              </a:rPr>
              <a:t>o</a:t>
            </a:r>
            <a:r>
              <a:rPr sz="950" spc="-45" dirty="0">
                <a:solidFill>
                  <a:srgbClr val="231F20"/>
                </a:solidFill>
                <a:latin typeface="Calibri"/>
                <a:cs typeface="Calibri"/>
              </a:rPr>
              <a:t>f</a:t>
            </a:r>
            <a:r>
              <a:rPr sz="950" spc="-20" dirty="0">
                <a:solidFill>
                  <a:srgbClr val="231F20"/>
                </a:solidFill>
                <a:latin typeface="Calibri"/>
                <a:cs typeface="Calibri"/>
              </a:rPr>
              <a:t>t</a:t>
            </a:r>
            <a:r>
              <a:rPr sz="950" spc="-55" dirty="0">
                <a:solidFill>
                  <a:srgbClr val="231F20"/>
                </a:solidFill>
                <a:latin typeface="Calibri"/>
                <a:cs typeface="Calibri"/>
              </a:rPr>
              <a:t> </a:t>
            </a:r>
            <a:r>
              <a:rPr sz="950" spc="-20" dirty="0">
                <a:solidFill>
                  <a:srgbClr val="231F20"/>
                </a:solidFill>
                <a:latin typeface="Calibri"/>
                <a:cs typeface="Calibri"/>
              </a:rPr>
              <a:t>p</a:t>
            </a:r>
            <a:r>
              <a:rPr sz="950" spc="-60" dirty="0">
                <a:solidFill>
                  <a:srgbClr val="231F20"/>
                </a:solidFill>
                <a:latin typeface="Calibri"/>
                <a:cs typeface="Calibri"/>
              </a:rPr>
              <a:t>a</a:t>
            </a:r>
            <a:r>
              <a:rPr sz="950" spc="-15" dirty="0">
                <a:solidFill>
                  <a:srgbClr val="231F20"/>
                </a:solidFill>
                <a:latin typeface="Calibri"/>
                <a:cs typeface="Calibri"/>
              </a:rPr>
              <a:t>r</a:t>
            </a:r>
            <a:r>
              <a:rPr sz="950" spc="-25" dirty="0">
                <a:solidFill>
                  <a:srgbClr val="231F20"/>
                </a:solidFill>
                <a:latin typeface="Calibri"/>
                <a:cs typeface="Calibri"/>
              </a:rPr>
              <a:t>t</a:t>
            </a:r>
            <a:r>
              <a:rPr sz="950" spc="-55" dirty="0">
                <a:solidFill>
                  <a:srgbClr val="231F20"/>
                </a:solidFill>
                <a:latin typeface="Calibri"/>
                <a:cs typeface="Calibri"/>
              </a:rPr>
              <a:t> </a:t>
            </a:r>
            <a:r>
              <a:rPr sz="950" spc="-65" dirty="0">
                <a:solidFill>
                  <a:srgbClr val="231F20"/>
                </a:solidFill>
                <a:latin typeface="Calibri"/>
                <a:cs typeface="Calibri"/>
              </a:rPr>
              <a:t>s</a:t>
            </a:r>
            <a:r>
              <a:rPr sz="950" spc="-60" dirty="0">
                <a:solidFill>
                  <a:srgbClr val="231F20"/>
                </a:solidFill>
                <a:latin typeface="Calibri"/>
                <a:cs typeface="Calibri"/>
              </a:rPr>
              <a:t>a</a:t>
            </a:r>
            <a:r>
              <a:rPr sz="950" spc="-15" dirty="0">
                <a:solidFill>
                  <a:srgbClr val="231F20"/>
                </a:solidFill>
                <a:latin typeface="Calibri"/>
                <a:cs typeface="Calibri"/>
              </a:rPr>
              <a:t>r</a:t>
            </a:r>
            <a:r>
              <a:rPr sz="950" spc="-35" dirty="0">
                <a:solidFill>
                  <a:srgbClr val="231F20"/>
                </a:solidFill>
                <a:latin typeface="Calibri"/>
                <a:cs typeface="Calibri"/>
              </a:rPr>
              <a:t>c</a:t>
            </a:r>
            <a:r>
              <a:rPr sz="950" spc="-30" dirty="0">
                <a:solidFill>
                  <a:srgbClr val="231F20"/>
                </a:solidFill>
                <a:latin typeface="Calibri"/>
                <a:cs typeface="Calibri"/>
              </a:rPr>
              <a:t>o</a:t>
            </a:r>
            <a:r>
              <a:rPr sz="950" spc="-5" dirty="0">
                <a:solidFill>
                  <a:srgbClr val="231F20"/>
                </a:solidFill>
                <a:latin typeface="Calibri"/>
                <a:cs typeface="Calibri"/>
              </a:rPr>
              <a:t>m</a:t>
            </a:r>
            <a:r>
              <a:rPr sz="950" spc="-60" dirty="0">
                <a:solidFill>
                  <a:srgbClr val="231F20"/>
                </a:solidFill>
                <a:latin typeface="Calibri"/>
                <a:cs typeface="Calibri"/>
              </a:rPr>
              <a:t>a</a:t>
            </a:r>
            <a:r>
              <a:rPr sz="950" spc="-10" dirty="0">
                <a:solidFill>
                  <a:srgbClr val="231F20"/>
                </a:solidFill>
                <a:latin typeface="Calibri"/>
                <a:cs typeface="Calibri"/>
              </a:rPr>
              <a:t>,</a:t>
            </a:r>
            <a:r>
              <a:rPr sz="950" spc="-60" dirty="0">
                <a:solidFill>
                  <a:srgbClr val="231F20"/>
                </a:solidFill>
                <a:latin typeface="Calibri"/>
                <a:cs typeface="Calibri"/>
              </a:rPr>
              <a:t> </a:t>
            </a:r>
            <a:r>
              <a:rPr sz="950" spc="-20" dirty="0">
                <a:solidFill>
                  <a:srgbClr val="231F20"/>
                </a:solidFill>
                <a:latin typeface="Calibri"/>
                <a:cs typeface="Calibri"/>
              </a:rPr>
              <a:t>cl</a:t>
            </a:r>
            <a:r>
              <a:rPr sz="950" spc="-85" dirty="0">
                <a:solidFill>
                  <a:srgbClr val="231F20"/>
                </a:solidFill>
                <a:latin typeface="Calibri"/>
                <a:cs typeface="Calibri"/>
              </a:rPr>
              <a:t>e</a:t>
            </a:r>
            <a:r>
              <a:rPr sz="950" spc="-80" dirty="0">
                <a:solidFill>
                  <a:srgbClr val="231F20"/>
                </a:solidFill>
                <a:latin typeface="Calibri"/>
                <a:cs typeface="Calibri"/>
              </a:rPr>
              <a:t>a</a:t>
            </a:r>
            <a:r>
              <a:rPr sz="950" spc="10" dirty="0">
                <a:solidFill>
                  <a:srgbClr val="231F20"/>
                </a:solidFill>
                <a:latin typeface="Calibri"/>
                <a:cs typeface="Calibri"/>
              </a:rPr>
              <a:t>r</a:t>
            </a:r>
            <a:r>
              <a:rPr sz="950" spc="-60" dirty="0">
                <a:solidFill>
                  <a:srgbClr val="231F20"/>
                </a:solidFill>
                <a:latin typeface="Calibri"/>
                <a:cs typeface="Calibri"/>
              </a:rPr>
              <a:t> </a:t>
            </a:r>
            <a:r>
              <a:rPr sz="950" spc="-50" dirty="0">
                <a:solidFill>
                  <a:srgbClr val="231F20"/>
                </a:solidFill>
                <a:latin typeface="Calibri"/>
                <a:cs typeface="Calibri"/>
              </a:rPr>
              <a:t>cel</a:t>
            </a:r>
            <a:r>
              <a:rPr sz="950" spc="15" dirty="0">
                <a:solidFill>
                  <a:srgbClr val="231F20"/>
                </a:solidFill>
                <a:latin typeface="Calibri"/>
                <a:cs typeface="Calibri"/>
              </a:rPr>
              <a:t>l</a:t>
            </a:r>
            <a:r>
              <a:rPr sz="950" spc="-60" dirty="0">
                <a:solidFill>
                  <a:srgbClr val="231F20"/>
                </a:solidFill>
                <a:latin typeface="Calibri"/>
                <a:cs typeface="Calibri"/>
              </a:rPr>
              <a:t> s</a:t>
            </a:r>
            <a:r>
              <a:rPr sz="950" spc="-65" dirty="0">
                <a:solidFill>
                  <a:srgbClr val="231F20"/>
                </a:solidFill>
                <a:latin typeface="Calibri"/>
                <a:cs typeface="Calibri"/>
              </a:rPr>
              <a:t>a</a:t>
            </a:r>
            <a:r>
              <a:rPr sz="950" spc="-15" dirty="0">
                <a:solidFill>
                  <a:srgbClr val="231F20"/>
                </a:solidFill>
                <a:latin typeface="Calibri"/>
                <a:cs typeface="Calibri"/>
              </a:rPr>
              <a:t>r</a:t>
            </a:r>
            <a:r>
              <a:rPr sz="950" spc="-35" dirty="0">
                <a:solidFill>
                  <a:srgbClr val="231F20"/>
                </a:solidFill>
                <a:latin typeface="Calibri"/>
                <a:cs typeface="Calibri"/>
              </a:rPr>
              <a:t>c</a:t>
            </a:r>
            <a:r>
              <a:rPr sz="950" spc="-30" dirty="0">
                <a:solidFill>
                  <a:srgbClr val="231F20"/>
                </a:solidFill>
                <a:latin typeface="Calibri"/>
                <a:cs typeface="Calibri"/>
              </a:rPr>
              <a:t>o</a:t>
            </a:r>
            <a:r>
              <a:rPr sz="950" spc="-40" dirty="0">
                <a:solidFill>
                  <a:srgbClr val="231F20"/>
                </a:solidFill>
                <a:latin typeface="Calibri"/>
                <a:cs typeface="Calibri"/>
              </a:rPr>
              <a:t>m</a:t>
            </a:r>
            <a:r>
              <a:rPr sz="950" spc="-10" dirty="0">
                <a:solidFill>
                  <a:srgbClr val="231F20"/>
                </a:solidFill>
                <a:latin typeface="Calibri"/>
                <a:cs typeface="Calibri"/>
              </a:rPr>
              <a:t>a</a:t>
            </a:r>
            <a:r>
              <a:rPr sz="950" spc="-55" dirty="0">
                <a:solidFill>
                  <a:srgbClr val="231F20"/>
                </a:solidFill>
                <a:latin typeface="Calibri"/>
                <a:cs typeface="Calibri"/>
              </a:rPr>
              <a:t> </a:t>
            </a:r>
            <a:r>
              <a:rPr sz="950" spc="-65" dirty="0">
                <a:solidFill>
                  <a:srgbClr val="231F20"/>
                </a:solidFill>
                <a:latin typeface="Calibri"/>
                <a:cs typeface="Calibri"/>
              </a:rPr>
              <a:t>a</a:t>
            </a:r>
            <a:r>
              <a:rPr sz="950" spc="-15" dirty="0">
                <a:solidFill>
                  <a:srgbClr val="231F20"/>
                </a:solidFill>
                <a:latin typeface="Calibri"/>
                <a:cs typeface="Calibri"/>
              </a:rPr>
              <a:t>n</a:t>
            </a:r>
            <a:r>
              <a:rPr sz="950" spc="5" dirty="0">
                <a:solidFill>
                  <a:srgbClr val="231F20"/>
                </a:solidFill>
                <a:latin typeface="Calibri"/>
                <a:cs typeface="Calibri"/>
              </a:rPr>
              <a:t>d</a:t>
            </a:r>
            <a:r>
              <a:rPr sz="950" spc="-60" dirty="0">
                <a:solidFill>
                  <a:srgbClr val="231F20"/>
                </a:solidFill>
                <a:latin typeface="Calibri"/>
                <a:cs typeface="Calibri"/>
              </a:rPr>
              <a:t> a</a:t>
            </a:r>
            <a:r>
              <a:rPr sz="950" spc="-10" dirty="0">
                <a:solidFill>
                  <a:srgbClr val="231F20"/>
                </a:solidFill>
                <a:latin typeface="Calibri"/>
                <a:cs typeface="Calibri"/>
              </a:rPr>
              <a:t>ng</a:t>
            </a:r>
            <a:r>
              <a:rPr sz="950" spc="-15" dirty="0">
                <a:solidFill>
                  <a:srgbClr val="231F20"/>
                </a:solidFill>
                <a:latin typeface="Calibri"/>
                <a:cs typeface="Calibri"/>
              </a:rPr>
              <a:t>i</a:t>
            </a:r>
            <a:r>
              <a:rPr sz="950" spc="-35" dirty="0">
                <a:solidFill>
                  <a:srgbClr val="231F20"/>
                </a:solidFill>
                <a:latin typeface="Calibri"/>
                <a:cs typeface="Calibri"/>
              </a:rPr>
              <a:t>o</a:t>
            </a:r>
            <a:r>
              <a:rPr sz="950" spc="-60" dirty="0">
                <a:solidFill>
                  <a:srgbClr val="231F20"/>
                </a:solidFill>
                <a:latin typeface="Calibri"/>
                <a:cs typeface="Calibri"/>
              </a:rPr>
              <a:t>sa</a:t>
            </a:r>
            <a:r>
              <a:rPr sz="950" spc="-15" dirty="0">
                <a:solidFill>
                  <a:srgbClr val="231F20"/>
                </a:solidFill>
                <a:latin typeface="Calibri"/>
                <a:cs typeface="Calibri"/>
              </a:rPr>
              <a:t>r</a:t>
            </a:r>
            <a:r>
              <a:rPr sz="950" spc="-35" dirty="0">
                <a:solidFill>
                  <a:srgbClr val="231F20"/>
                </a:solidFill>
                <a:latin typeface="Calibri"/>
                <a:cs typeface="Calibri"/>
              </a:rPr>
              <a:t>co</a:t>
            </a:r>
            <a:r>
              <a:rPr sz="950" dirty="0">
                <a:solidFill>
                  <a:srgbClr val="231F20"/>
                </a:solidFill>
                <a:latin typeface="Calibri"/>
                <a:cs typeface="Calibri"/>
              </a:rPr>
              <a:t>m</a:t>
            </a:r>
            <a:r>
              <a:rPr sz="950" spc="-65" dirty="0">
                <a:solidFill>
                  <a:srgbClr val="231F20"/>
                </a:solidFill>
                <a:latin typeface="Calibri"/>
                <a:cs typeface="Calibri"/>
              </a:rPr>
              <a:t>a</a:t>
            </a:r>
            <a:r>
              <a:rPr sz="950" spc="-15" dirty="0">
                <a:solidFill>
                  <a:srgbClr val="231F20"/>
                </a:solidFill>
                <a:latin typeface="Calibri"/>
                <a:cs typeface="Calibri"/>
              </a:rPr>
              <a:t>.</a:t>
            </a:r>
            <a:endParaRPr sz="950">
              <a:latin typeface="Calibri"/>
              <a:cs typeface="Calibri"/>
            </a:endParaRPr>
          </a:p>
          <a:p>
            <a:pPr marL="38100" marR="30480" indent="114300" algn="just">
              <a:lnSpc>
                <a:spcPct val="101000"/>
              </a:lnSpc>
            </a:pPr>
            <a:r>
              <a:rPr sz="950" spc="-10" dirty="0">
                <a:solidFill>
                  <a:srgbClr val="231F20"/>
                </a:solidFill>
                <a:latin typeface="Calibri"/>
                <a:cs typeface="Calibri"/>
              </a:rPr>
              <a:t>Bone </a:t>
            </a:r>
            <a:r>
              <a:rPr sz="950" spc="-20" dirty="0">
                <a:solidFill>
                  <a:srgbClr val="231F20"/>
                </a:solidFill>
                <a:latin typeface="Calibri"/>
                <a:cs typeface="Calibri"/>
              </a:rPr>
              <a:t>scan, </a:t>
            </a:r>
            <a:r>
              <a:rPr sz="950" spc="-10" dirty="0">
                <a:solidFill>
                  <a:srgbClr val="231F20"/>
                </a:solidFill>
                <a:latin typeface="Calibri"/>
                <a:cs typeface="Calibri"/>
              </a:rPr>
              <a:t>whole-body </a:t>
            </a:r>
            <a:r>
              <a:rPr sz="950" spc="60" dirty="0">
                <a:solidFill>
                  <a:srgbClr val="231F20"/>
                </a:solidFill>
                <a:latin typeface="Calibri"/>
                <a:cs typeface="Calibri"/>
              </a:rPr>
              <a:t>MRI </a:t>
            </a:r>
            <a:r>
              <a:rPr sz="950" spc="-10" dirty="0">
                <a:solidFill>
                  <a:srgbClr val="231F20"/>
                </a:solidFill>
                <a:latin typeface="Calibri"/>
                <a:cs typeface="Calibri"/>
              </a:rPr>
              <a:t>and </a:t>
            </a:r>
            <a:r>
              <a:rPr sz="950" spc="70" dirty="0">
                <a:solidFill>
                  <a:srgbClr val="231F20"/>
                </a:solidFill>
                <a:latin typeface="Calibri"/>
                <a:cs typeface="Calibri"/>
              </a:rPr>
              <a:t>PET </a:t>
            </a:r>
            <a:r>
              <a:rPr sz="950" spc="-20" dirty="0">
                <a:solidFill>
                  <a:srgbClr val="231F20"/>
                </a:solidFill>
                <a:latin typeface="Calibri"/>
                <a:cs typeface="Calibri"/>
              </a:rPr>
              <a:t>scan </a:t>
            </a:r>
            <a:r>
              <a:rPr sz="950" spc="-35" dirty="0">
                <a:solidFill>
                  <a:srgbClr val="231F20"/>
                </a:solidFill>
                <a:latin typeface="Calibri"/>
                <a:cs typeface="Calibri"/>
              </a:rPr>
              <a:t>are </a:t>
            </a:r>
            <a:r>
              <a:rPr sz="950" dirty="0">
                <a:solidFill>
                  <a:srgbClr val="231F20"/>
                </a:solidFill>
                <a:latin typeface="Calibri"/>
                <a:cs typeface="Calibri"/>
              </a:rPr>
              <a:t>optional. </a:t>
            </a:r>
            <a:r>
              <a:rPr sz="950" spc="20" dirty="0">
                <a:solidFill>
                  <a:srgbClr val="231F20"/>
                </a:solidFill>
                <a:latin typeface="Calibri"/>
                <a:cs typeface="Calibri"/>
              </a:rPr>
              <a:t>Cost- </a:t>
            </a:r>
            <a:r>
              <a:rPr sz="950" spc="25" dirty="0">
                <a:solidFill>
                  <a:srgbClr val="231F20"/>
                </a:solidFill>
                <a:latin typeface="Calibri"/>
                <a:cs typeface="Calibri"/>
              </a:rPr>
              <a:t> </a:t>
            </a:r>
            <a:r>
              <a:rPr sz="950" spc="-30" dirty="0">
                <a:solidFill>
                  <a:srgbClr val="231F20"/>
                </a:solidFill>
                <a:latin typeface="Calibri"/>
                <a:cs typeface="Calibri"/>
              </a:rPr>
              <a:t>effectiveness </a:t>
            </a:r>
            <a:r>
              <a:rPr sz="950" spc="-20" dirty="0">
                <a:solidFill>
                  <a:srgbClr val="231F20"/>
                </a:solidFill>
                <a:latin typeface="Calibri"/>
                <a:cs typeface="Calibri"/>
              </a:rPr>
              <a:t>studies </a:t>
            </a:r>
            <a:r>
              <a:rPr sz="950" dirty="0">
                <a:solidFill>
                  <a:srgbClr val="231F20"/>
                </a:solidFill>
                <a:latin typeface="Calibri"/>
                <a:cs typeface="Calibri"/>
              </a:rPr>
              <a:t>on </a:t>
            </a:r>
            <a:r>
              <a:rPr sz="950" spc="-10" dirty="0">
                <a:solidFill>
                  <a:srgbClr val="231F20"/>
                </a:solidFill>
                <a:latin typeface="Calibri"/>
                <a:cs typeface="Calibri"/>
              </a:rPr>
              <a:t>their </a:t>
            </a:r>
            <a:r>
              <a:rPr sz="950" dirty="0">
                <a:solidFill>
                  <a:srgbClr val="231F20"/>
                </a:solidFill>
                <a:latin typeface="Calibri"/>
                <a:cs typeface="Calibri"/>
              </a:rPr>
              <a:t>incorporation </a:t>
            </a:r>
            <a:r>
              <a:rPr sz="950" spc="5" dirty="0">
                <a:solidFill>
                  <a:srgbClr val="231F20"/>
                </a:solidFill>
                <a:latin typeface="Calibri"/>
                <a:cs typeface="Calibri"/>
              </a:rPr>
              <a:t>into </a:t>
            </a:r>
            <a:r>
              <a:rPr sz="950" spc="-35" dirty="0">
                <a:solidFill>
                  <a:srgbClr val="231F20"/>
                </a:solidFill>
                <a:latin typeface="Calibri"/>
                <a:cs typeface="Calibri"/>
              </a:rPr>
              <a:t>the </a:t>
            </a:r>
            <a:r>
              <a:rPr sz="950" spc="-10" dirty="0">
                <a:solidFill>
                  <a:srgbClr val="231F20"/>
                </a:solidFill>
                <a:latin typeface="Calibri"/>
                <a:cs typeface="Calibri"/>
              </a:rPr>
              <a:t>staging </a:t>
            </a:r>
            <a:r>
              <a:rPr sz="950" spc="15" dirty="0">
                <a:solidFill>
                  <a:srgbClr val="231F20"/>
                </a:solidFill>
                <a:latin typeface="Calibri"/>
                <a:cs typeface="Calibri"/>
              </a:rPr>
              <a:t>pro- </a:t>
            </a:r>
            <a:r>
              <a:rPr sz="950" spc="20" dirty="0">
                <a:solidFill>
                  <a:srgbClr val="231F20"/>
                </a:solidFill>
                <a:latin typeface="Calibri"/>
                <a:cs typeface="Calibri"/>
              </a:rPr>
              <a:t> </a:t>
            </a:r>
            <a:r>
              <a:rPr sz="950" spc="-25" dirty="0">
                <a:solidFill>
                  <a:srgbClr val="231F20"/>
                </a:solidFill>
                <a:latin typeface="Calibri"/>
                <a:cs typeface="Calibri"/>
              </a:rPr>
              <a:t>cedures</a:t>
            </a:r>
            <a:r>
              <a:rPr sz="950" spc="-15" dirty="0">
                <a:solidFill>
                  <a:srgbClr val="231F20"/>
                </a:solidFill>
                <a:latin typeface="Calibri"/>
                <a:cs typeface="Calibri"/>
              </a:rPr>
              <a:t> </a:t>
            </a:r>
            <a:r>
              <a:rPr sz="950" spc="-35" dirty="0">
                <a:solidFill>
                  <a:srgbClr val="231F20"/>
                </a:solidFill>
                <a:latin typeface="Calibri"/>
                <a:cs typeface="Calibri"/>
              </a:rPr>
              <a:t>are</a:t>
            </a:r>
            <a:r>
              <a:rPr sz="950" spc="-25" dirty="0">
                <a:solidFill>
                  <a:srgbClr val="231F20"/>
                </a:solidFill>
                <a:latin typeface="Calibri"/>
                <a:cs typeface="Calibri"/>
              </a:rPr>
              <a:t> </a:t>
            </a:r>
            <a:r>
              <a:rPr sz="950" spc="-10" dirty="0">
                <a:solidFill>
                  <a:srgbClr val="231F20"/>
                </a:solidFill>
                <a:latin typeface="Calibri"/>
                <a:cs typeface="Calibri"/>
              </a:rPr>
              <a:t>required.</a:t>
            </a:r>
            <a:r>
              <a:rPr sz="950" spc="-25" dirty="0">
                <a:solidFill>
                  <a:srgbClr val="231F20"/>
                </a:solidFill>
                <a:latin typeface="Calibri"/>
                <a:cs typeface="Calibri"/>
              </a:rPr>
              <a:t> </a:t>
            </a:r>
            <a:r>
              <a:rPr sz="950" spc="10" dirty="0">
                <a:solidFill>
                  <a:srgbClr val="231F20"/>
                </a:solidFill>
                <a:latin typeface="Calibri"/>
                <a:cs typeface="Calibri"/>
              </a:rPr>
              <a:t>The</a:t>
            </a:r>
            <a:r>
              <a:rPr sz="950" spc="-20" dirty="0">
                <a:solidFill>
                  <a:srgbClr val="231F20"/>
                </a:solidFill>
                <a:latin typeface="Calibri"/>
                <a:cs typeface="Calibri"/>
              </a:rPr>
              <a:t> </a:t>
            </a:r>
            <a:r>
              <a:rPr sz="950" spc="-5" dirty="0">
                <a:solidFill>
                  <a:srgbClr val="231F20"/>
                </a:solidFill>
                <a:latin typeface="Calibri"/>
                <a:cs typeface="Calibri"/>
              </a:rPr>
              <a:t>surgical</a:t>
            </a:r>
            <a:r>
              <a:rPr sz="950" spc="-20" dirty="0">
                <a:solidFill>
                  <a:srgbClr val="231F20"/>
                </a:solidFill>
                <a:latin typeface="Calibri"/>
                <a:cs typeface="Calibri"/>
              </a:rPr>
              <a:t> </a:t>
            </a:r>
            <a:r>
              <a:rPr sz="950" spc="-15" dirty="0">
                <a:solidFill>
                  <a:srgbClr val="231F20"/>
                </a:solidFill>
                <a:latin typeface="Calibri"/>
                <a:cs typeface="Calibri"/>
              </a:rPr>
              <a:t>report, </a:t>
            </a:r>
            <a:r>
              <a:rPr sz="950" dirty="0">
                <a:solidFill>
                  <a:srgbClr val="231F20"/>
                </a:solidFill>
                <a:latin typeface="Calibri"/>
                <a:cs typeface="Calibri"/>
              </a:rPr>
              <a:t>or</a:t>
            </a:r>
            <a:r>
              <a:rPr sz="950" spc="-20" dirty="0">
                <a:solidFill>
                  <a:srgbClr val="231F20"/>
                </a:solidFill>
                <a:latin typeface="Calibri"/>
                <a:cs typeface="Calibri"/>
              </a:rPr>
              <a:t> </a:t>
            </a:r>
            <a:r>
              <a:rPr sz="950" spc="-15" dirty="0">
                <a:solidFill>
                  <a:srgbClr val="231F20"/>
                </a:solidFill>
                <a:latin typeface="Calibri"/>
                <a:cs typeface="Calibri"/>
              </a:rPr>
              <a:t>patient </a:t>
            </a:r>
            <a:r>
              <a:rPr sz="950" spc="-10" dirty="0">
                <a:solidFill>
                  <a:srgbClr val="231F20"/>
                </a:solidFill>
                <a:latin typeface="Calibri"/>
                <a:cs typeface="Calibri"/>
              </a:rPr>
              <a:t>chart,</a:t>
            </a:r>
            <a:r>
              <a:rPr sz="950" spc="-20" dirty="0">
                <a:solidFill>
                  <a:srgbClr val="231F20"/>
                </a:solidFill>
                <a:latin typeface="Calibri"/>
                <a:cs typeface="Calibri"/>
              </a:rPr>
              <a:t> </a:t>
            </a:r>
            <a:r>
              <a:rPr sz="950" dirty="0">
                <a:solidFill>
                  <a:srgbClr val="231F20"/>
                </a:solidFill>
                <a:latin typeface="Calibri"/>
                <a:cs typeface="Calibri"/>
              </a:rPr>
              <a:t>should </a:t>
            </a:r>
            <a:r>
              <a:rPr sz="950" spc="-204" dirty="0">
                <a:solidFill>
                  <a:srgbClr val="231F20"/>
                </a:solidFill>
                <a:latin typeface="Calibri"/>
                <a:cs typeface="Calibri"/>
              </a:rPr>
              <a:t> </a:t>
            </a:r>
            <a:r>
              <a:rPr sz="950" spc="-5" dirty="0">
                <a:solidFill>
                  <a:srgbClr val="231F20"/>
                </a:solidFill>
                <a:latin typeface="Calibri"/>
                <a:cs typeface="Calibri"/>
              </a:rPr>
              <a:t>provide</a:t>
            </a:r>
            <a:r>
              <a:rPr sz="950" spc="-35" dirty="0">
                <a:solidFill>
                  <a:srgbClr val="231F20"/>
                </a:solidFill>
                <a:latin typeface="Calibri"/>
                <a:cs typeface="Calibri"/>
              </a:rPr>
              <a:t> </a:t>
            </a:r>
            <a:r>
              <a:rPr sz="950" spc="-20" dirty="0">
                <a:solidFill>
                  <a:srgbClr val="231F20"/>
                </a:solidFill>
                <a:latin typeface="Calibri"/>
                <a:cs typeface="Calibri"/>
              </a:rPr>
              <a:t>details</a:t>
            </a:r>
            <a:r>
              <a:rPr sz="950" spc="-30" dirty="0">
                <a:solidFill>
                  <a:srgbClr val="231F20"/>
                </a:solidFill>
                <a:latin typeface="Calibri"/>
                <a:cs typeface="Calibri"/>
              </a:rPr>
              <a:t> </a:t>
            </a:r>
            <a:r>
              <a:rPr sz="950" spc="-10" dirty="0">
                <a:solidFill>
                  <a:srgbClr val="231F20"/>
                </a:solidFill>
                <a:latin typeface="Calibri"/>
                <a:cs typeface="Calibri"/>
              </a:rPr>
              <a:t>on:</a:t>
            </a:r>
            <a:endParaRPr sz="950">
              <a:latin typeface="Calibri"/>
              <a:cs typeface="Calibri"/>
            </a:endParaRPr>
          </a:p>
          <a:p>
            <a:pPr marL="192405" indent="-92075" algn="just">
              <a:lnSpc>
                <a:spcPct val="100000"/>
              </a:lnSpc>
              <a:spcBef>
                <a:spcPts val="40"/>
              </a:spcBef>
              <a:buSzPct val="73684"/>
              <a:buChar char="•"/>
              <a:tabLst>
                <a:tab pos="193040" algn="l"/>
              </a:tabLst>
            </a:pPr>
            <a:r>
              <a:rPr sz="950" spc="-5" dirty="0">
                <a:solidFill>
                  <a:srgbClr val="231F20"/>
                </a:solidFill>
                <a:latin typeface="Times New Roman"/>
                <a:cs typeface="Times New Roman"/>
              </a:rPr>
              <a:t>preoperative</a:t>
            </a:r>
            <a:r>
              <a:rPr sz="950" spc="5" dirty="0">
                <a:solidFill>
                  <a:srgbClr val="231F20"/>
                </a:solidFill>
                <a:latin typeface="Times New Roman"/>
                <a:cs typeface="Times New Roman"/>
              </a:rPr>
              <a:t> </a:t>
            </a:r>
            <a:r>
              <a:rPr sz="950" spc="15" dirty="0">
                <a:solidFill>
                  <a:srgbClr val="231F20"/>
                </a:solidFill>
                <a:latin typeface="Times New Roman"/>
                <a:cs typeface="Times New Roman"/>
              </a:rPr>
              <a:t>and</a:t>
            </a:r>
            <a:r>
              <a:rPr sz="950" spc="5" dirty="0">
                <a:solidFill>
                  <a:srgbClr val="231F20"/>
                </a:solidFill>
                <a:latin typeface="Times New Roman"/>
                <a:cs typeface="Times New Roman"/>
              </a:rPr>
              <a:t> </a:t>
            </a:r>
            <a:r>
              <a:rPr sz="950" dirty="0">
                <a:solidFill>
                  <a:srgbClr val="231F20"/>
                </a:solidFill>
                <a:latin typeface="Times New Roman"/>
                <a:cs typeface="Times New Roman"/>
              </a:rPr>
              <a:t>intraoperative </a:t>
            </a:r>
            <a:r>
              <a:rPr sz="950" spc="-15" dirty="0">
                <a:solidFill>
                  <a:srgbClr val="231F20"/>
                </a:solidFill>
                <a:latin typeface="Times New Roman"/>
                <a:cs typeface="Times New Roman"/>
              </a:rPr>
              <a:t>diagnosis;</a:t>
            </a:r>
            <a:endParaRPr sz="950">
              <a:latin typeface="Times New Roman"/>
              <a:cs typeface="Times New Roman"/>
            </a:endParaRPr>
          </a:p>
          <a:p>
            <a:pPr marL="192405" marR="30480" indent="-91440" algn="just">
              <a:lnSpc>
                <a:spcPct val="100899"/>
              </a:lnSpc>
              <a:buSzPct val="73684"/>
              <a:buChar char="•"/>
              <a:tabLst>
                <a:tab pos="193040" algn="l"/>
              </a:tabLst>
            </a:pPr>
            <a:r>
              <a:rPr sz="950" spc="-15" dirty="0">
                <a:solidFill>
                  <a:srgbClr val="231F20"/>
                </a:solidFill>
                <a:latin typeface="Times New Roman"/>
                <a:cs typeface="Times New Roman"/>
              </a:rPr>
              <a:t>surgical</a:t>
            </a:r>
            <a:r>
              <a:rPr sz="950" spc="-10" dirty="0">
                <a:solidFill>
                  <a:srgbClr val="231F20"/>
                </a:solidFill>
                <a:latin typeface="Times New Roman"/>
                <a:cs typeface="Times New Roman"/>
              </a:rPr>
              <a:t> </a:t>
            </a:r>
            <a:r>
              <a:rPr sz="950" dirty="0">
                <a:solidFill>
                  <a:srgbClr val="231F20"/>
                </a:solidFill>
                <a:latin typeface="Times New Roman"/>
                <a:cs typeface="Times New Roman"/>
              </a:rPr>
              <a:t>conduct,</a:t>
            </a:r>
            <a:r>
              <a:rPr sz="950" spc="5" dirty="0">
                <a:solidFill>
                  <a:srgbClr val="231F20"/>
                </a:solidFill>
                <a:latin typeface="Times New Roman"/>
                <a:cs typeface="Times New Roman"/>
              </a:rPr>
              <a:t> </a:t>
            </a:r>
            <a:r>
              <a:rPr sz="950" spc="-5" dirty="0">
                <a:solidFill>
                  <a:srgbClr val="231F20"/>
                </a:solidFill>
                <a:latin typeface="Times New Roman"/>
                <a:cs typeface="Times New Roman"/>
              </a:rPr>
              <a:t>including</a:t>
            </a:r>
            <a:r>
              <a:rPr sz="950" dirty="0">
                <a:solidFill>
                  <a:srgbClr val="231F20"/>
                </a:solidFill>
                <a:latin typeface="Times New Roman"/>
                <a:cs typeface="Times New Roman"/>
              </a:rPr>
              <a:t> </a:t>
            </a:r>
            <a:r>
              <a:rPr sz="950" spc="-15" dirty="0">
                <a:solidFill>
                  <a:srgbClr val="231F20"/>
                </a:solidFill>
                <a:latin typeface="Times New Roman"/>
                <a:cs typeface="Times New Roman"/>
              </a:rPr>
              <a:t>possible</a:t>
            </a:r>
            <a:r>
              <a:rPr sz="950" spc="-10" dirty="0">
                <a:solidFill>
                  <a:srgbClr val="231F20"/>
                </a:solidFill>
                <a:latin typeface="Times New Roman"/>
                <a:cs typeface="Times New Roman"/>
              </a:rPr>
              <a:t> </a:t>
            </a:r>
            <a:r>
              <a:rPr sz="950" spc="5" dirty="0">
                <a:solidFill>
                  <a:srgbClr val="231F20"/>
                </a:solidFill>
                <a:latin typeface="Times New Roman"/>
                <a:cs typeface="Times New Roman"/>
              </a:rPr>
              <a:t>contaminations</a:t>
            </a:r>
            <a:r>
              <a:rPr sz="950" spc="10" dirty="0">
                <a:solidFill>
                  <a:srgbClr val="231F20"/>
                </a:solidFill>
                <a:latin typeface="Times New Roman"/>
                <a:cs typeface="Times New Roman"/>
              </a:rPr>
              <a:t> </a:t>
            </a:r>
            <a:r>
              <a:rPr sz="950" spc="-20" dirty="0">
                <a:solidFill>
                  <a:srgbClr val="231F20"/>
                </a:solidFill>
                <a:latin typeface="Times New Roman"/>
                <a:cs typeface="Times New Roman"/>
              </a:rPr>
              <a:t>(i.e.</a:t>
            </a:r>
            <a:r>
              <a:rPr sz="950" spc="-15" dirty="0">
                <a:solidFill>
                  <a:srgbClr val="231F20"/>
                </a:solidFill>
                <a:latin typeface="Times New Roman"/>
                <a:cs typeface="Times New Roman"/>
              </a:rPr>
              <a:t> </a:t>
            </a:r>
            <a:r>
              <a:rPr sz="950" dirty="0">
                <a:solidFill>
                  <a:srgbClr val="231F20"/>
                </a:solidFill>
                <a:latin typeface="Times New Roman"/>
                <a:cs typeface="Times New Roman"/>
              </a:rPr>
              <a:t>it </a:t>
            </a:r>
            <a:r>
              <a:rPr sz="950" spc="-225" dirty="0">
                <a:solidFill>
                  <a:srgbClr val="231F20"/>
                </a:solidFill>
                <a:latin typeface="Times New Roman"/>
                <a:cs typeface="Times New Roman"/>
              </a:rPr>
              <a:t> </a:t>
            </a:r>
            <a:r>
              <a:rPr sz="950" dirty="0">
                <a:solidFill>
                  <a:srgbClr val="231F20"/>
                </a:solidFill>
                <a:latin typeface="Times New Roman"/>
                <a:cs typeface="Times New Roman"/>
              </a:rPr>
              <a:t>should </a:t>
            </a:r>
            <a:r>
              <a:rPr sz="950" spc="10" dirty="0">
                <a:solidFill>
                  <a:srgbClr val="231F20"/>
                </a:solidFill>
                <a:latin typeface="Times New Roman"/>
                <a:cs typeface="Times New Roman"/>
              </a:rPr>
              <a:t>mention </a:t>
            </a:r>
            <a:r>
              <a:rPr sz="950" dirty="0">
                <a:solidFill>
                  <a:srgbClr val="231F20"/>
                </a:solidFill>
                <a:latin typeface="Times New Roman"/>
                <a:cs typeface="Times New Roman"/>
              </a:rPr>
              <a:t>whether </a:t>
            </a:r>
            <a:r>
              <a:rPr sz="950" spc="5" dirty="0">
                <a:solidFill>
                  <a:srgbClr val="231F20"/>
                </a:solidFill>
                <a:latin typeface="Times New Roman"/>
                <a:cs typeface="Times New Roman"/>
              </a:rPr>
              <a:t>the </a:t>
            </a:r>
            <a:r>
              <a:rPr sz="950" spc="20" dirty="0">
                <a:solidFill>
                  <a:srgbClr val="231F20"/>
                </a:solidFill>
                <a:latin typeface="Times New Roman"/>
                <a:cs typeface="Times New Roman"/>
              </a:rPr>
              <a:t>tumour </a:t>
            </a:r>
            <a:r>
              <a:rPr sz="950" spc="-25" dirty="0">
                <a:solidFill>
                  <a:srgbClr val="231F20"/>
                </a:solidFill>
                <a:latin typeface="Times New Roman"/>
                <a:cs typeface="Times New Roman"/>
              </a:rPr>
              <a:t>was</a:t>
            </a:r>
            <a:r>
              <a:rPr sz="950" spc="-20" dirty="0">
                <a:solidFill>
                  <a:srgbClr val="231F20"/>
                </a:solidFill>
                <a:latin typeface="Times New Roman"/>
                <a:cs typeface="Times New Roman"/>
              </a:rPr>
              <a:t> </a:t>
            </a:r>
            <a:r>
              <a:rPr sz="950" dirty="0">
                <a:solidFill>
                  <a:srgbClr val="231F20"/>
                </a:solidFill>
                <a:latin typeface="Times New Roman"/>
                <a:cs typeface="Times New Roman"/>
              </a:rPr>
              <a:t>opened </a:t>
            </a:r>
            <a:r>
              <a:rPr sz="950" spc="15" dirty="0">
                <a:solidFill>
                  <a:srgbClr val="231F20"/>
                </a:solidFill>
                <a:latin typeface="Times New Roman"/>
                <a:cs typeface="Times New Roman"/>
              </a:rPr>
              <a:t>and </a:t>
            </a:r>
            <a:r>
              <a:rPr sz="950" spc="-25" dirty="0">
                <a:solidFill>
                  <a:srgbClr val="231F20"/>
                </a:solidFill>
                <a:latin typeface="Times New Roman"/>
                <a:cs typeface="Times New Roman"/>
              </a:rPr>
              <a:t>was </a:t>
            </a:r>
            <a:r>
              <a:rPr sz="950" spc="-20" dirty="0">
                <a:solidFill>
                  <a:srgbClr val="231F20"/>
                </a:solidFill>
                <a:latin typeface="Times New Roman"/>
                <a:cs typeface="Times New Roman"/>
              </a:rPr>
              <a:t> </a:t>
            </a:r>
            <a:r>
              <a:rPr sz="950" spc="-45" dirty="0">
                <a:solidFill>
                  <a:srgbClr val="231F20"/>
                </a:solidFill>
                <a:latin typeface="Times New Roman"/>
                <a:cs typeface="Times New Roman"/>
              </a:rPr>
              <a:t>‘seen’</a:t>
            </a:r>
            <a:r>
              <a:rPr sz="950" spc="5" dirty="0">
                <a:solidFill>
                  <a:srgbClr val="231F20"/>
                </a:solidFill>
                <a:latin typeface="Times New Roman"/>
                <a:cs typeface="Times New Roman"/>
              </a:rPr>
              <a:t> during</a:t>
            </a:r>
            <a:r>
              <a:rPr sz="950" dirty="0">
                <a:solidFill>
                  <a:srgbClr val="231F20"/>
                </a:solidFill>
                <a:latin typeface="Times New Roman"/>
                <a:cs typeface="Times New Roman"/>
              </a:rPr>
              <a:t> </a:t>
            </a:r>
            <a:r>
              <a:rPr sz="950" spc="5" dirty="0">
                <a:solidFill>
                  <a:srgbClr val="231F20"/>
                </a:solidFill>
                <a:latin typeface="Times New Roman"/>
                <a:cs typeface="Times New Roman"/>
              </a:rPr>
              <a:t>the</a:t>
            </a:r>
            <a:r>
              <a:rPr sz="950" dirty="0">
                <a:solidFill>
                  <a:srgbClr val="231F20"/>
                </a:solidFill>
                <a:latin typeface="Times New Roman"/>
                <a:cs typeface="Times New Roman"/>
              </a:rPr>
              <a:t> </a:t>
            </a:r>
            <a:r>
              <a:rPr sz="950" spc="-15" dirty="0">
                <a:solidFill>
                  <a:srgbClr val="231F20"/>
                </a:solidFill>
                <a:latin typeface="Times New Roman"/>
                <a:cs typeface="Times New Roman"/>
              </a:rPr>
              <a:t>excision,</a:t>
            </a:r>
            <a:r>
              <a:rPr sz="950" spc="5" dirty="0">
                <a:solidFill>
                  <a:srgbClr val="231F20"/>
                </a:solidFill>
                <a:latin typeface="Times New Roman"/>
                <a:cs typeface="Times New Roman"/>
              </a:rPr>
              <a:t> </a:t>
            </a:r>
            <a:r>
              <a:rPr sz="950" spc="-20" dirty="0">
                <a:solidFill>
                  <a:srgbClr val="231F20"/>
                </a:solidFill>
                <a:latin typeface="Times New Roman"/>
                <a:cs typeface="Times New Roman"/>
              </a:rPr>
              <a:t>etc.);</a:t>
            </a:r>
            <a:r>
              <a:rPr sz="950" dirty="0">
                <a:solidFill>
                  <a:srgbClr val="231F20"/>
                </a:solidFill>
                <a:latin typeface="Times New Roman"/>
                <a:cs typeface="Times New Roman"/>
              </a:rPr>
              <a:t> </a:t>
            </a:r>
            <a:r>
              <a:rPr sz="950" spc="15" dirty="0">
                <a:solidFill>
                  <a:srgbClr val="231F20"/>
                </a:solidFill>
                <a:latin typeface="Times New Roman"/>
                <a:cs typeface="Times New Roman"/>
              </a:rPr>
              <a:t>and</a:t>
            </a:r>
            <a:endParaRPr sz="950">
              <a:latin typeface="Times New Roman"/>
              <a:cs typeface="Times New Roman"/>
            </a:endParaRPr>
          </a:p>
          <a:p>
            <a:pPr marL="192405" indent="-92075" algn="just">
              <a:lnSpc>
                <a:spcPct val="100000"/>
              </a:lnSpc>
              <a:spcBef>
                <a:spcPts val="5"/>
              </a:spcBef>
              <a:buSzPct val="73684"/>
              <a:buChar char="•"/>
              <a:tabLst>
                <a:tab pos="193040" algn="l"/>
              </a:tabLst>
            </a:pPr>
            <a:r>
              <a:rPr sz="950" spc="-50" dirty="0">
                <a:solidFill>
                  <a:srgbClr val="231F20"/>
                </a:solidFill>
                <a:latin typeface="Times New Roman"/>
                <a:cs typeface="Times New Roman"/>
              </a:rPr>
              <a:t>s</a:t>
            </a:r>
            <a:r>
              <a:rPr sz="950" spc="-5" dirty="0">
                <a:solidFill>
                  <a:srgbClr val="231F20"/>
                </a:solidFill>
                <a:latin typeface="Times New Roman"/>
                <a:cs typeface="Times New Roman"/>
              </a:rPr>
              <a:t>u</a:t>
            </a:r>
            <a:r>
              <a:rPr sz="950" dirty="0">
                <a:solidFill>
                  <a:srgbClr val="231F20"/>
                </a:solidFill>
                <a:latin typeface="Times New Roman"/>
                <a:cs typeface="Times New Roman"/>
              </a:rPr>
              <a:t>r</a:t>
            </a:r>
            <a:r>
              <a:rPr sz="950" spc="-70" dirty="0">
                <a:solidFill>
                  <a:srgbClr val="231F20"/>
                </a:solidFill>
                <a:latin typeface="Times New Roman"/>
                <a:cs typeface="Times New Roman"/>
              </a:rPr>
              <a:t>g</a:t>
            </a:r>
            <a:r>
              <a:rPr sz="950" spc="-45" dirty="0">
                <a:solidFill>
                  <a:srgbClr val="231F20"/>
                </a:solidFill>
                <a:latin typeface="Times New Roman"/>
                <a:cs typeface="Times New Roman"/>
              </a:rPr>
              <a:t>i</a:t>
            </a:r>
            <a:r>
              <a:rPr sz="950" spc="-55" dirty="0">
                <a:solidFill>
                  <a:srgbClr val="231F20"/>
                </a:solidFill>
                <a:latin typeface="Times New Roman"/>
                <a:cs typeface="Times New Roman"/>
              </a:rPr>
              <a:t>c</a:t>
            </a:r>
            <a:r>
              <a:rPr sz="950" spc="-50" dirty="0">
                <a:solidFill>
                  <a:srgbClr val="231F20"/>
                </a:solidFill>
                <a:latin typeface="Times New Roman"/>
                <a:cs typeface="Times New Roman"/>
              </a:rPr>
              <a:t>a</a:t>
            </a:r>
            <a:r>
              <a:rPr sz="950" spc="-15" dirty="0">
                <a:solidFill>
                  <a:srgbClr val="231F20"/>
                </a:solidFill>
                <a:latin typeface="Times New Roman"/>
                <a:cs typeface="Times New Roman"/>
              </a:rPr>
              <a:t>l</a:t>
            </a:r>
            <a:r>
              <a:rPr sz="950" spc="-25" dirty="0">
                <a:solidFill>
                  <a:srgbClr val="231F20"/>
                </a:solidFill>
                <a:latin typeface="Times New Roman"/>
                <a:cs typeface="Times New Roman"/>
              </a:rPr>
              <a:t> </a:t>
            </a:r>
            <a:r>
              <a:rPr sz="950" spc="-45" dirty="0">
                <a:solidFill>
                  <a:srgbClr val="231F20"/>
                </a:solidFill>
                <a:latin typeface="Times New Roman"/>
                <a:cs typeface="Times New Roman"/>
              </a:rPr>
              <a:t>ac</a:t>
            </a:r>
            <a:r>
              <a:rPr sz="950" spc="-10" dirty="0">
                <a:solidFill>
                  <a:srgbClr val="231F20"/>
                </a:solidFill>
                <a:latin typeface="Times New Roman"/>
                <a:cs typeface="Times New Roman"/>
              </a:rPr>
              <a:t>tu</a:t>
            </a:r>
            <a:r>
              <a:rPr sz="950" spc="-30" dirty="0">
                <a:solidFill>
                  <a:srgbClr val="231F20"/>
                </a:solidFill>
                <a:latin typeface="Times New Roman"/>
                <a:cs typeface="Times New Roman"/>
              </a:rPr>
              <a:t>al </a:t>
            </a:r>
            <a:r>
              <a:rPr sz="950" spc="-55" dirty="0">
                <a:solidFill>
                  <a:srgbClr val="231F20"/>
                </a:solidFill>
                <a:latin typeface="Times New Roman"/>
                <a:cs typeface="Times New Roman"/>
              </a:rPr>
              <a:t>c</a:t>
            </a:r>
            <a:r>
              <a:rPr sz="950" spc="-25" dirty="0">
                <a:solidFill>
                  <a:srgbClr val="231F20"/>
                </a:solidFill>
                <a:latin typeface="Times New Roman"/>
                <a:cs typeface="Times New Roman"/>
              </a:rPr>
              <a:t>o</a:t>
            </a:r>
            <a:r>
              <a:rPr sz="950" spc="5" dirty="0">
                <a:solidFill>
                  <a:srgbClr val="231F20"/>
                </a:solidFill>
                <a:latin typeface="Times New Roman"/>
                <a:cs typeface="Times New Roman"/>
              </a:rPr>
              <a:t>m</a:t>
            </a:r>
            <a:r>
              <a:rPr sz="950" spc="-10" dirty="0">
                <a:solidFill>
                  <a:srgbClr val="231F20"/>
                </a:solidFill>
                <a:latin typeface="Times New Roman"/>
                <a:cs typeface="Times New Roman"/>
              </a:rPr>
              <a:t>p</a:t>
            </a:r>
            <a:r>
              <a:rPr sz="950" spc="-55" dirty="0">
                <a:solidFill>
                  <a:srgbClr val="231F20"/>
                </a:solidFill>
                <a:latin typeface="Times New Roman"/>
                <a:cs typeface="Times New Roman"/>
              </a:rPr>
              <a:t>le</a:t>
            </a:r>
            <a:r>
              <a:rPr sz="950" spc="-10" dirty="0">
                <a:solidFill>
                  <a:srgbClr val="231F20"/>
                </a:solidFill>
                <a:latin typeface="Times New Roman"/>
                <a:cs typeface="Times New Roman"/>
              </a:rPr>
              <a:t>t</a:t>
            </a:r>
            <a:r>
              <a:rPr sz="950" spc="-55" dirty="0">
                <a:solidFill>
                  <a:srgbClr val="231F20"/>
                </a:solidFill>
                <a:latin typeface="Times New Roman"/>
                <a:cs typeface="Times New Roman"/>
              </a:rPr>
              <a:t>e</a:t>
            </a:r>
            <a:r>
              <a:rPr sz="950" spc="10" dirty="0">
                <a:solidFill>
                  <a:srgbClr val="231F20"/>
                </a:solidFill>
                <a:latin typeface="Times New Roman"/>
                <a:cs typeface="Times New Roman"/>
              </a:rPr>
              <a:t>n</a:t>
            </a:r>
            <a:r>
              <a:rPr sz="950" spc="-60" dirty="0">
                <a:solidFill>
                  <a:srgbClr val="231F20"/>
                </a:solidFill>
                <a:latin typeface="Times New Roman"/>
                <a:cs typeface="Times New Roman"/>
              </a:rPr>
              <a:t>e</a:t>
            </a:r>
            <a:r>
              <a:rPr sz="950" spc="-50" dirty="0">
                <a:solidFill>
                  <a:srgbClr val="231F20"/>
                </a:solidFill>
                <a:latin typeface="Times New Roman"/>
                <a:cs typeface="Times New Roman"/>
              </a:rPr>
              <a:t>s</a:t>
            </a:r>
            <a:r>
              <a:rPr sz="950" spc="-25" dirty="0">
                <a:solidFill>
                  <a:srgbClr val="231F20"/>
                </a:solidFill>
                <a:latin typeface="Times New Roman"/>
                <a:cs typeface="Times New Roman"/>
              </a:rPr>
              <a:t>s </a:t>
            </a:r>
            <a:r>
              <a:rPr sz="950" spc="-65" dirty="0">
                <a:solidFill>
                  <a:srgbClr val="231F20"/>
                </a:solidFill>
                <a:latin typeface="Times New Roman"/>
                <a:cs typeface="Times New Roman"/>
              </a:rPr>
              <a:t>v</a:t>
            </a:r>
            <a:r>
              <a:rPr sz="950" spc="-50" dirty="0">
                <a:solidFill>
                  <a:srgbClr val="231F20"/>
                </a:solidFill>
                <a:latin typeface="Times New Roman"/>
                <a:cs typeface="Times New Roman"/>
              </a:rPr>
              <a:t>is</a:t>
            </a:r>
            <a:r>
              <a:rPr sz="950" spc="-5" dirty="0">
                <a:solidFill>
                  <a:srgbClr val="231F20"/>
                </a:solidFill>
                <a:latin typeface="Times New Roman"/>
                <a:cs typeface="Times New Roman"/>
              </a:rPr>
              <a:t>-</a:t>
            </a:r>
            <a:r>
              <a:rPr sz="950" spc="-20" dirty="0">
                <a:solidFill>
                  <a:srgbClr val="231F20"/>
                </a:solidFill>
                <a:latin typeface="Times New Roman"/>
                <a:cs typeface="Times New Roman"/>
              </a:rPr>
              <a:t>a-</a:t>
            </a:r>
            <a:r>
              <a:rPr sz="950" spc="-65" dirty="0">
                <a:solidFill>
                  <a:srgbClr val="231F20"/>
                </a:solidFill>
                <a:latin typeface="Times New Roman"/>
                <a:cs typeface="Times New Roman"/>
              </a:rPr>
              <a:t>v</a:t>
            </a:r>
            <a:r>
              <a:rPr sz="950" spc="-50" dirty="0">
                <a:solidFill>
                  <a:srgbClr val="231F20"/>
                </a:solidFill>
                <a:latin typeface="Times New Roman"/>
                <a:cs typeface="Times New Roman"/>
              </a:rPr>
              <a:t>i</a:t>
            </a:r>
            <a:r>
              <a:rPr sz="950" spc="-25" dirty="0">
                <a:solidFill>
                  <a:srgbClr val="231F20"/>
                </a:solidFill>
                <a:latin typeface="Times New Roman"/>
                <a:cs typeface="Times New Roman"/>
              </a:rPr>
              <a:t>s </a:t>
            </a:r>
            <a:r>
              <a:rPr sz="950" spc="-5" dirty="0">
                <a:solidFill>
                  <a:srgbClr val="231F20"/>
                </a:solidFill>
                <a:latin typeface="Times New Roman"/>
                <a:cs typeface="Times New Roman"/>
              </a:rPr>
              <a:t>p</a:t>
            </a:r>
            <a:r>
              <a:rPr sz="950" spc="-60" dirty="0">
                <a:solidFill>
                  <a:srgbClr val="231F20"/>
                </a:solidFill>
                <a:latin typeface="Times New Roman"/>
                <a:cs typeface="Times New Roman"/>
              </a:rPr>
              <a:t>l</a:t>
            </a:r>
            <a:r>
              <a:rPr sz="950" spc="-30" dirty="0">
                <a:solidFill>
                  <a:srgbClr val="231F20"/>
                </a:solidFill>
                <a:latin typeface="Times New Roman"/>
                <a:cs typeface="Times New Roman"/>
              </a:rPr>
              <a:t>a</a:t>
            </a:r>
            <a:r>
              <a:rPr sz="950" spc="5" dirty="0">
                <a:solidFill>
                  <a:srgbClr val="231F20"/>
                </a:solidFill>
                <a:latin typeface="Times New Roman"/>
                <a:cs typeface="Times New Roman"/>
              </a:rPr>
              <a:t>n</a:t>
            </a:r>
            <a:r>
              <a:rPr sz="950" spc="10" dirty="0">
                <a:solidFill>
                  <a:srgbClr val="231F20"/>
                </a:solidFill>
                <a:latin typeface="Times New Roman"/>
                <a:cs typeface="Times New Roman"/>
              </a:rPr>
              <a:t>n</a:t>
            </a:r>
            <a:r>
              <a:rPr sz="950" spc="-55" dirty="0">
                <a:solidFill>
                  <a:srgbClr val="231F20"/>
                </a:solidFill>
                <a:latin typeface="Times New Roman"/>
                <a:cs typeface="Times New Roman"/>
              </a:rPr>
              <a:t>e</a:t>
            </a:r>
            <a:r>
              <a:rPr sz="950" spc="15" dirty="0">
                <a:solidFill>
                  <a:srgbClr val="231F20"/>
                </a:solidFill>
                <a:latin typeface="Times New Roman"/>
                <a:cs typeface="Times New Roman"/>
              </a:rPr>
              <a:t>d</a:t>
            </a:r>
            <a:r>
              <a:rPr sz="950" spc="-25" dirty="0">
                <a:solidFill>
                  <a:srgbClr val="231F20"/>
                </a:solidFill>
                <a:latin typeface="Times New Roman"/>
                <a:cs typeface="Times New Roman"/>
              </a:rPr>
              <a:t> q</a:t>
            </a:r>
            <a:r>
              <a:rPr sz="950" spc="-5" dirty="0">
                <a:solidFill>
                  <a:srgbClr val="231F20"/>
                </a:solidFill>
                <a:latin typeface="Times New Roman"/>
                <a:cs typeface="Times New Roman"/>
              </a:rPr>
              <a:t>u</a:t>
            </a:r>
            <a:r>
              <a:rPr sz="950" spc="-45" dirty="0">
                <a:solidFill>
                  <a:srgbClr val="231F20"/>
                </a:solidFill>
                <a:latin typeface="Times New Roman"/>
                <a:cs typeface="Times New Roman"/>
              </a:rPr>
              <a:t>al</a:t>
            </a:r>
            <a:r>
              <a:rPr sz="950" spc="-50" dirty="0">
                <a:solidFill>
                  <a:srgbClr val="231F20"/>
                </a:solidFill>
                <a:latin typeface="Times New Roman"/>
                <a:cs typeface="Times New Roman"/>
              </a:rPr>
              <a:t>i</a:t>
            </a:r>
            <a:r>
              <a:rPr sz="950" spc="-5" dirty="0">
                <a:solidFill>
                  <a:srgbClr val="231F20"/>
                </a:solidFill>
                <a:latin typeface="Times New Roman"/>
                <a:cs typeface="Times New Roman"/>
              </a:rPr>
              <a:t>t</a:t>
            </a:r>
            <a:r>
              <a:rPr sz="950" spc="-40" dirty="0">
                <a:solidFill>
                  <a:srgbClr val="231F20"/>
                </a:solidFill>
                <a:latin typeface="Times New Roman"/>
                <a:cs typeface="Times New Roman"/>
              </a:rPr>
              <a:t>y</a:t>
            </a:r>
            <a:r>
              <a:rPr sz="950" spc="-30" dirty="0">
                <a:solidFill>
                  <a:srgbClr val="231F20"/>
                </a:solidFill>
                <a:latin typeface="Times New Roman"/>
                <a:cs typeface="Times New Roman"/>
              </a:rPr>
              <a:t> </a:t>
            </a:r>
            <a:r>
              <a:rPr sz="950" spc="-25" dirty="0">
                <a:solidFill>
                  <a:srgbClr val="231F20"/>
                </a:solidFill>
                <a:latin typeface="Times New Roman"/>
                <a:cs typeface="Times New Roman"/>
              </a:rPr>
              <a:t>o</a:t>
            </a:r>
            <a:r>
              <a:rPr sz="950" spc="-40" dirty="0">
                <a:solidFill>
                  <a:srgbClr val="231F20"/>
                </a:solidFill>
                <a:latin typeface="Times New Roman"/>
                <a:cs typeface="Times New Roman"/>
              </a:rPr>
              <a:t>f</a:t>
            </a:r>
            <a:r>
              <a:rPr sz="950" spc="-25" dirty="0">
                <a:solidFill>
                  <a:srgbClr val="231F20"/>
                </a:solidFill>
                <a:latin typeface="Times New Roman"/>
                <a:cs typeface="Times New Roman"/>
              </a:rPr>
              <a:t> </a:t>
            </a:r>
            <a:r>
              <a:rPr sz="950" spc="5" dirty="0">
                <a:solidFill>
                  <a:srgbClr val="231F20"/>
                </a:solidFill>
                <a:latin typeface="Times New Roman"/>
                <a:cs typeface="Times New Roman"/>
              </a:rPr>
              <a:t>m</a:t>
            </a:r>
            <a:r>
              <a:rPr sz="950" spc="-15" dirty="0">
                <a:solidFill>
                  <a:srgbClr val="231F20"/>
                </a:solidFill>
                <a:latin typeface="Times New Roman"/>
                <a:cs typeface="Times New Roman"/>
              </a:rPr>
              <a:t>ar</a:t>
            </a:r>
            <a:r>
              <a:rPr sz="950" spc="-65" dirty="0">
                <a:solidFill>
                  <a:srgbClr val="231F20"/>
                </a:solidFill>
                <a:latin typeface="Times New Roman"/>
                <a:cs typeface="Times New Roman"/>
              </a:rPr>
              <a:t>g</a:t>
            </a:r>
            <a:r>
              <a:rPr sz="950" spc="-50" dirty="0">
                <a:solidFill>
                  <a:srgbClr val="231F20"/>
                </a:solidFill>
                <a:latin typeface="Times New Roman"/>
                <a:cs typeface="Times New Roman"/>
              </a:rPr>
              <a:t>i</a:t>
            </a:r>
            <a:r>
              <a:rPr sz="950" spc="10" dirty="0">
                <a:solidFill>
                  <a:srgbClr val="231F20"/>
                </a:solidFill>
                <a:latin typeface="Times New Roman"/>
                <a:cs typeface="Times New Roman"/>
              </a:rPr>
              <a:t>n</a:t>
            </a:r>
            <a:r>
              <a:rPr sz="950" spc="-50" dirty="0">
                <a:solidFill>
                  <a:srgbClr val="231F20"/>
                </a:solidFill>
                <a:latin typeface="Times New Roman"/>
                <a:cs typeface="Times New Roman"/>
              </a:rPr>
              <a:t>s</a:t>
            </a:r>
            <a:r>
              <a:rPr sz="950" spc="-35" dirty="0">
                <a:solidFill>
                  <a:srgbClr val="231F20"/>
                </a:solidFill>
                <a:latin typeface="Times New Roman"/>
                <a:cs typeface="Times New Roman"/>
              </a:rPr>
              <a:t>.</a:t>
            </a:r>
            <a:endParaRPr sz="950">
              <a:latin typeface="Times New Roman"/>
              <a:cs typeface="Times New Roman"/>
            </a:endParaRPr>
          </a:p>
        </p:txBody>
      </p:sp>
      <p:sp>
        <p:nvSpPr>
          <p:cNvPr id="7" name="object 7"/>
          <p:cNvSpPr txBox="1">
            <a:spLocks noGrp="1"/>
          </p:cNvSpPr>
          <p:nvPr>
            <p:ph type="title"/>
          </p:nvPr>
        </p:nvSpPr>
        <p:spPr>
          <a:xfrm>
            <a:off x="3895460" y="218899"/>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8" name="object 8"/>
          <p:cNvSpPr/>
          <p:nvPr/>
        </p:nvSpPr>
        <p:spPr>
          <a:xfrm>
            <a:off x="720002"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9" name="object 9"/>
          <p:cNvSpPr txBox="1"/>
          <p:nvPr/>
        </p:nvSpPr>
        <p:spPr>
          <a:xfrm>
            <a:off x="707299" y="7325131"/>
            <a:ext cx="3153409" cy="2361480"/>
          </a:xfrm>
          <a:prstGeom prst="rect">
            <a:avLst/>
          </a:prstGeom>
        </p:spPr>
        <p:txBody>
          <a:bodyPr vert="horz" wrap="square" lIns="0" tIns="10795" rIns="0" bIns="0" rtlCol="0">
            <a:spAutoFit/>
          </a:bodyPr>
          <a:lstStyle/>
          <a:p>
            <a:pPr marL="12700" marR="5080" algn="just">
              <a:lnSpc>
                <a:spcPct val="101000"/>
              </a:lnSpc>
              <a:spcBef>
                <a:spcPts val="85"/>
              </a:spcBef>
            </a:pPr>
            <a:r>
              <a:rPr sz="950" spc="-5" dirty="0">
                <a:solidFill>
                  <a:srgbClr val="231F20"/>
                </a:solidFill>
                <a:latin typeface="Calibri"/>
                <a:cs typeface="Calibri"/>
              </a:rPr>
              <a:t>Surgery </a:t>
            </a:r>
            <a:r>
              <a:rPr sz="950" dirty="0">
                <a:solidFill>
                  <a:srgbClr val="231F20"/>
                </a:solidFill>
                <a:latin typeface="Calibri"/>
                <a:cs typeface="Calibri"/>
              </a:rPr>
              <a:t>is </a:t>
            </a:r>
            <a:r>
              <a:rPr sz="950" spc="-35" dirty="0">
                <a:solidFill>
                  <a:srgbClr val="231F20"/>
                </a:solidFill>
                <a:latin typeface="Calibri"/>
                <a:cs typeface="Calibri"/>
              </a:rPr>
              <a:t>the</a:t>
            </a:r>
            <a:r>
              <a:rPr sz="950" spc="-30" dirty="0">
                <a:solidFill>
                  <a:srgbClr val="231F20"/>
                </a:solidFill>
                <a:latin typeface="Calibri"/>
                <a:cs typeface="Calibri"/>
              </a:rPr>
              <a:t> </a:t>
            </a:r>
            <a:r>
              <a:rPr sz="950" spc="-15" dirty="0">
                <a:solidFill>
                  <a:srgbClr val="231F20"/>
                </a:solidFill>
                <a:latin typeface="Calibri"/>
                <a:cs typeface="Calibri"/>
              </a:rPr>
              <a:t>standard </a:t>
            </a:r>
            <a:r>
              <a:rPr sz="950" spc="-25" dirty="0">
                <a:solidFill>
                  <a:srgbClr val="231F20"/>
                </a:solidFill>
                <a:latin typeface="Calibri"/>
                <a:cs typeface="Calibri"/>
              </a:rPr>
              <a:t>treatment </a:t>
            </a:r>
            <a:r>
              <a:rPr sz="950" spc="-15" dirty="0">
                <a:solidFill>
                  <a:srgbClr val="231F20"/>
                </a:solidFill>
                <a:latin typeface="Calibri"/>
                <a:cs typeface="Calibri"/>
              </a:rPr>
              <a:t>of </a:t>
            </a:r>
            <a:r>
              <a:rPr sz="950" spc="-5" dirty="0">
                <a:solidFill>
                  <a:srgbClr val="231F20"/>
                </a:solidFill>
                <a:latin typeface="Calibri"/>
                <a:cs typeface="Calibri"/>
              </a:rPr>
              <a:t>all </a:t>
            </a:r>
            <a:r>
              <a:rPr sz="950" spc="-20" dirty="0">
                <a:solidFill>
                  <a:srgbClr val="231F20"/>
                </a:solidFill>
                <a:latin typeface="Calibri"/>
                <a:cs typeface="Calibri"/>
              </a:rPr>
              <a:t>patients </a:t>
            </a:r>
            <a:r>
              <a:rPr sz="950" spc="-5" dirty="0">
                <a:solidFill>
                  <a:srgbClr val="231F20"/>
                </a:solidFill>
                <a:latin typeface="Calibri"/>
                <a:cs typeface="Calibri"/>
              </a:rPr>
              <a:t>with </a:t>
            </a:r>
            <a:r>
              <a:rPr sz="950" spc="-15" dirty="0">
                <a:solidFill>
                  <a:srgbClr val="231F20"/>
                </a:solidFill>
                <a:latin typeface="Calibri"/>
                <a:cs typeface="Calibri"/>
              </a:rPr>
              <a:t>an </a:t>
            </a:r>
            <a:r>
              <a:rPr sz="950" spc="-5" dirty="0">
                <a:solidFill>
                  <a:srgbClr val="231F20"/>
                </a:solidFill>
                <a:latin typeface="Calibri"/>
                <a:cs typeface="Calibri"/>
              </a:rPr>
              <a:t>adult </a:t>
            </a:r>
            <a:r>
              <a:rPr sz="950" dirty="0">
                <a:solidFill>
                  <a:srgbClr val="231F20"/>
                </a:solidFill>
                <a:latin typeface="Calibri"/>
                <a:cs typeface="Calibri"/>
              </a:rPr>
              <a:t> </a:t>
            </a:r>
            <a:r>
              <a:rPr sz="950" spc="-25" dirty="0">
                <a:solidFill>
                  <a:srgbClr val="231F20"/>
                </a:solidFill>
                <a:latin typeface="Calibri"/>
                <a:cs typeface="Calibri"/>
              </a:rPr>
              <a:t>type, </a:t>
            </a:r>
            <a:r>
              <a:rPr sz="950" spc="-10" dirty="0">
                <a:solidFill>
                  <a:srgbClr val="231F20"/>
                </a:solidFill>
                <a:latin typeface="Calibri"/>
                <a:cs typeface="Calibri"/>
              </a:rPr>
              <a:t>localised </a:t>
            </a:r>
            <a:r>
              <a:rPr sz="950" spc="35" dirty="0">
                <a:solidFill>
                  <a:srgbClr val="231F20"/>
                </a:solidFill>
                <a:latin typeface="Calibri"/>
                <a:cs typeface="Calibri"/>
              </a:rPr>
              <a:t>STS. </a:t>
            </a:r>
            <a:r>
              <a:rPr sz="950" spc="25" dirty="0">
                <a:solidFill>
                  <a:srgbClr val="231F20"/>
                </a:solidFill>
                <a:latin typeface="Calibri"/>
                <a:cs typeface="Calibri"/>
              </a:rPr>
              <a:t>It </a:t>
            </a:r>
            <a:r>
              <a:rPr sz="950" spc="-10" dirty="0">
                <a:solidFill>
                  <a:srgbClr val="231F20"/>
                </a:solidFill>
                <a:latin typeface="Calibri"/>
                <a:cs typeface="Calibri"/>
              </a:rPr>
              <a:t>must </a:t>
            </a:r>
            <a:r>
              <a:rPr sz="950" spc="-50" dirty="0">
                <a:solidFill>
                  <a:srgbClr val="231F20"/>
                </a:solidFill>
                <a:latin typeface="Calibri"/>
                <a:cs typeface="Calibri"/>
              </a:rPr>
              <a:t>be</a:t>
            </a:r>
            <a:r>
              <a:rPr sz="950" spc="-45" dirty="0">
                <a:solidFill>
                  <a:srgbClr val="231F20"/>
                </a:solidFill>
                <a:latin typeface="Calibri"/>
                <a:cs typeface="Calibri"/>
              </a:rPr>
              <a:t> </a:t>
            </a:r>
            <a:r>
              <a:rPr sz="950" spc="-10" dirty="0">
                <a:solidFill>
                  <a:srgbClr val="231F20"/>
                </a:solidFill>
                <a:latin typeface="Calibri"/>
                <a:cs typeface="Calibri"/>
              </a:rPr>
              <a:t>carried </a:t>
            </a:r>
            <a:r>
              <a:rPr sz="950" spc="-5" dirty="0">
                <a:solidFill>
                  <a:srgbClr val="231F20"/>
                </a:solidFill>
                <a:latin typeface="Calibri"/>
                <a:cs typeface="Calibri"/>
              </a:rPr>
              <a:t>out </a:t>
            </a:r>
            <a:r>
              <a:rPr sz="950" spc="-10" dirty="0">
                <a:solidFill>
                  <a:srgbClr val="231F20"/>
                </a:solidFill>
                <a:latin typeface="Calibri"/>
                <a:cs typeface="Calibri"/>
              </a:rPr>
              <a:t>by </a:t>
            </a:r>
            <a:r>
              <a:rPr sz="950" spc="-40" dirty="0">
                <a:solidFill>
                  <a:srgbClr val="231F20"/>
                </a:solidFill>
                <a:latin typeface="Calibri"/>
                <a:cs typeface="Calibri"/>
              </a:rPr>
              <a:t>a</a:t>
            </a:r>
            <a:r>
              <a:rPr sz="950" spc="-35" dirty="0">
                <a:solidFill>
                  <a:srgbClr val="231F20"/>
                </a:solidFill>
                <a:latin typeface="Calibri"/>
                <a:cs typeface="Calibri"/>
              </a:rPr>
              <a:t> </a:t>
            </a:r>
            <a:r>
              <a:rPr sz="950" spc="-15" dirty="0">
                <a:solidFill>
                  <a:srgbClr val="231F20"/>
                </a:solidFill>
                <a:latin typeface="Calibri"/>
                <a:cs typeface="Calibri"/>
              </a:rPr>
              <a:t>surgeon </a:t>
            </a:r>
            <a:r>
              <a:rPr sz="950" spc="-5" dirty="0">
                <a:solidFill>
                  <a:srgbClr val="231F20"/>
                </a:solidFill>
                <a:latin typeface="Calibri"/>
                <a:cs typeface="Calibri"/>
              </a:rPr>
              <a:t>speci- </a:t>
            </a:r>
            <a:r>
              <a:rPr sz="950" dirty="0">
                <a:solidFill>
                  <a:srgbClr val="231F20"/>
                </a:solidFill>
                <a:latin typeface="Calibri"/>
                <a:cs typeface="Calibri"/>
              </a:rPr>
              <a:t> fically</a:t>
            </a:r>
            <a:r>
              <a:rPr sz="950" spc="-35" dirty="0">
                <a:solidFill>
                  <a:srgbClr val="231F20"/>
                </a:solidFill>
                <a:latin typeface="Calibri"/>
                <a:cs typeface="Calibri"/>
              </a:rPr>
              <a:t> </a:t>
            </a:r>
            <a:r>
              <a:rPr sz="950" spc="-10" dirty="0">
                <a:solidFill>
                  <a:srgbClr val="231F20"/>
                </a:solidFill>
                <a:latin typeface="Calibri"/>
                <a:cs typeface="Calibri"/>
              </a:rPr>
              <a:t>trained</a:t>
            </a:r>
            <a:r>
              <a:rPr sz="950" spc="-35" dirty="0">
                <a:solidFill>
                  <a:srgbClr val="231F20"/>
                </a:solidFill>
                <a:latin typeface="Calibri"/>
                <a:cs typeface="Calibri"/>
              </a:rPr>
              <a:t> </a:t>
            </a:r>
            <a:r>
              <a:rPr sz="950" spc="25" dirty="0">
                <a:solidFill>
                  <a:srgbClr val="231F20"/>
                </a:solidFill>
                <a:latin typeface="Calibri"/>
                <a:cs typeface="Calibri"/>
              </a:rPr>
              <a:t>in</a:t>
            </a:r>
            <a:r>
              <a:rPr sz="950" spc="-25" dirty="0">
                <a:solidFill>
                  <a:srgbClr val="231F20"/>
                </a:solidFill>
                <a:latin typeface="Calibri"/>
                <a:cs typeface="Calibri"/>
              </a:rPr>
              <a:t> </a:t>
            </a:r>
            <a:r>
              <a:rPr sz="950" spc="-35" dirty="0">
                <a:solidFill>
                  <a:srgbClr val="231F20"/>
                </a:solidFill>
                <a:latin typeface="Calibri"/>
                <a:cs typeface="Calibri"/>
              </a:rPr>
              <a:t>the</a:t>
            </a:r>
            <a:r>
              <a:rPr sz="950" spc="-30" dirty="0">
                <a:solidFill>
                  <a:srgbClr val="231F20"/>
                </a:solidFill>
                <a:latin typeface="Calibri"/>
                <a:cs typeface="Calibri"/>
              </a:rPr>
              <a:t> </a:t>
            </a:r>
            <a:r>
              <a:rPr sz="950" spc="-25" dirty="0">
                <a:solidFill>
                  <a:srgbClr val="231F20"/>
                </a:solidFill>
                <a:latin typeface="Calibri"/>
                <a:cs typeface="Calibri"/>
              </a:rPr>
              <a:t>treatment </a:t>
            </a:r>
            <a:r>
              <a:rPr sz="950" spc="-15" dirty="0">
                <a:solidFill>
                  <a:srgbClr val="231F20"/>
                </a:solidFill>
                <a:latin typeface="Calibri"/>
                <a:cs typeface="Calibri"/>
              </a:rPr>
              <a:t>of</a:t>
            </a:r>
            <a:r>
              <a:rPr sz="950" spc="-25" dirty="0">
                <a:solidFill>
                  <a:srgbClr val="231F20"/>
                </a:solidFill>
                <a:latin typeface="Calibri"/>
                <a:cs typeface="Calibri"/>
              </a:rPr>
              <a:t> </a:t>
            </a:r>
            <a:r>
              <a:rPr sz="950" spc="-5" dirty="0">
                <a:solidFill>
                  <a:srgbClr val="231F20"/>
                </a:solidFill>
                <a:latin typeface="Calibri"/>
                <a:cs typeface="Calibri"/>
              </a:rPr>
              <a:t>this</a:t>
            </a:r>
            <a:r>
              <a:rPr sz="950" spc="-35" dirty="0">
                <a:solidFill>
                  <a:srgbClr val="231F20"/>
                </a:solidFill>
                <a:latin typeface="Calibri"/>
                <a:cs typeface="Calibri"/>
              </a:rPr>
              <a:t> </a:t>
            </a:r>
            <a:r>
              <a:rPr sz="950" spc="-30" dirty="0">
                <a:solidFill>
                  <a:srgbClr val="231F20"/>
                </a:solidFill>
                <a:latin typeface="Calibri"/>
                <a:cs typeface="Calibri"/>
              </a:rPr>
              <a:t>disease. </a:t>
            </a:r>
            <a:r>
              <a:rPr sz="950" spc="10" dirty="0">
                <a:solidFill>
                  <a:srgbClr val="231F20"/>
                </a:solidFill>
                <a:latin typeface="Calibri"/>
                <a:cs typeface="Calibri"/>
              </a:rPr>
              <a:t>The</a:t>
            </a:r>
            <a:r>
              <a:rPr sz="950" spc="-25" dirty="0">
                <a:solidFill>
                  <a:srgbClr val="231F20"/>
                </a:solidFill>
                <a:latin typeface="Calibri"/>
                <a:cs typeface="Calibri"/>
              </a:rPr>
              <a:t> </a:t>
            </a:r>
            <a:r>
              <a:rPr sz="950" spc="-15" dirty="0">
                <a:solidFill>
                  <a:srgbClr val="231F20"/>
                </a:solidFill>
                <a:latin typeface="Calibri"/>
                <a:cs typeface="Calibri"/>
              </a:rPr>
              <a:t>standard</a:t>
            </a:r>
            <a:r>
              <a:rPr sz="950" spc="-30" dirty="0">
                <a:solidFill>
                  <a:srgbClr val="231F20"/>
                </a:solidFill>
                <a:latin typeface="Calibri"/>
                <a:cs typeface="Calibri"/>
              </a:rPr>
              <a:t> </a:t>
            </a:r>
            <a:r>
              <a:rPr sz="950" spc="10" dirty="0">
                <a:solidFill>
                  <a:srgbClr val="231F20"/>
                </a:solidFill>
                <a:latin typeface="Calibri"/>
                <a:cs typeface="Calibri"/>
              </a:rPr>
              <a:t>surgi- </a:t>
            </a:r>
            <a:r>
              <a:rPr sz="950" spc="-204" dirty="0">
                <a:solidFill>
                  <a:srgbClr val="231F20"/>
                </a:solidFill>
                <a:latin typeface="Calibri"/>
                <a:cs typeface="Calibri"/>
              </a:rPr>
              <a:t> </a:t>
            </a:r>
            <a:r>
              <a:rPr sz="950" spc="-10" dirty="0">
                <a:solidFill>
                  <a:srgbClr val="231F20"/>
                </a:solidFill>
                <a:latin typeface="Calibri"/>
                <a:cs typeface="Calibri"/>
              </a:rPr>
              <a:t>cal</a:t>
            </a:r>
            <a:r>
              <a:rPr sz="950" spc="-5" dirty="0">
                <a:solidFill>
                  <a:srgbClr val="231F20"/>
                </a:solidFill>
                <a:latin typeface="Calibri"/>
                <a:cs typeface="Calibri"/>
              </a:rPr>
              <a:t> </a:t>
            </a:r>
            <a:r>
              <a:rPr sz="950" spc="-15" dirty="0">
                <a:solidFill>
                  <a:srgbClr val="231F20"/>
                </a:solidFill>
                <a:latin typeface="Calibri"/>
                <a:cs typeface="Calibri"/>
              </a:rPr>
              <a:t>procedure</a:t>
            </a:r>
            <a:r>
              <a:rPr sz="950" spc="-10"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40" dirty="0">
                <a:solidFill>
                  <a:srgbClr val="231F20"/>
                </a:solidFill>
                <a:latin typeface="Calibri"/>
                <a:cs typeface="Calibri"/>
              </a:rPr>
              <a:t>a</a:t>
            </a:r>
            <a:r>
              <a:rPr sz="950" spc="-35" dirty="0">
                <a:solidFill>
                  <a:srgbClr val="231F20"/>
                </a:solidFill>
                <a:latin typeface="Calibri"/>
                <a:cs typeface="Calibri"/>
              </a:rPr>
              <a:t> </a:t>
            </a:r>
            <a:r>
              <a:rPr sz="950" spc="-20" dirty="0">
                <a:solidFill>
                  <a:srgbClr val="231F20"/>
                </a:solidFill>
                <a:latin typeface="Calibri"/>
                <a:cs typeface="Calibri"/>
              </a:rPr>
              <a:t>wide</a:t>
            </a:r>
            <a:r>
              <a:rPr sz="950" spc="-15" dirty="0">
                <a:solidFill>
                  <a:srgbClr val="231F20"/>
                </a:solidFill>
                <a:latin typeface="Calibri"/>
                <a:cs typeface="Calibri"/>
              </a:rPr>
              <a:t> </a:t>
            </a:r>
            <a:r>
              <a:rPr sz="950" spc="-5" dirty="0">
                <a:solidFill>
                  <a:srgbClr val="231F20"/>
                </a:solidFill>
                <a:latin typeface="Calibri"/>
                <a:cs typeface="Calibri"/>
              </a:rPr>
              <a:t>excision</a:t>
            </a:r>
            <a:r>
              <a:rPr sz="950" dirty="0">
                <a:solidFill>
                  <a:srgbClr val="231F20"/>
                </a:solidFill>
                <a:latin typeface="Calibri"/>
                <a:cs typeface="Calibri"/>
              </a:rPr>
              <a:t> </a:t>
            </a:r>
            <a:r>
              <a:rPr sz="950" spc="-5" dirty="0">
                <a:solidFill>
                  <a:srgbClr val="231F20"/>
                </a:solidFill>
                <a:latin typeface="Calibri"/>
                <a:cs typeface="Calibri"/>
              </a:rPr>
              <a:t>with</a:t>
            </a:r>
            <a:r>
              <a:rPr sz="950" dirty="0">
                <a:solidFill>
                  <a:srgbClr val="231F20"/>
                </a:solidFill>
                <a:latin typeface="Calibri"/>
                <a:cs typeface="Calibri"/>
              </a:rPr>
              <a:t> </a:t>
            </a:r>
            <a:r>
              <a:rPr sz="950" spc="-25" dirty="0">
                <a:solidFill>
                  <a:srgbClr val="231F20"/>
                </a:solidFill>
                <a:latin typeface="Calibri"/>
                <a:cs typeface="Calibri"/>
              </a:rPr>
              <a:t>negative</a:t>
            </a:r>
            <a:r>
              <a:rPr sz="950" spc="-20" dirty="0">
                <a:solidFill>
                  <a:srgbClr val="231F20"/>
                </a:solidFill>
                <a:latin typeface="Calibri"/>
                <a:cs typeface="Calibri"/>
              </a:rPr>
              <a:t> </a:t>
            </a:r>
            <a:r>
              <a:rPr sz="950" dirty="0">
                <a:solidFill>
                  <a:srgbClr val="231F20"/>
                </a:solidFill>
                <a:latin typeface="Calibri"/>
                <a:cs typeface="Calibri"/>
              </a:rPr>
              <a:t>margins</a:t>
            </a:r>
            <a:r>
              <a:rPr sz="950" spc="5" dirty="0">
                <a:solidFill>
                  <a:srgbClr val="231F20"/>
                </a:solidFill>
                <a:latin typeface="Calibri"/>
                <a:cs typeface="Calibri"/>
              </a:rPr>
              <a:t> </a:t>
            </a:r>
            <a:r>
              <a:rPr sz="950" spc="25" dirty="0">
                <a:solidFill>
                  <a:srgbClr val="231F20"/>
                </a:solidFill>
                <a:latin typeface="Calibri"/>
                <a:cs typeface="Calibri"/>
              </a:rPr>
              <a:t>(no </a:t>
            </a:r>
            <a:r>
              <a:rPr sz="950" spc="30" dirty="0">
                <a:solidFill>
                  <a:srgbClr val="231F20"/>
                </a:solidFill>
                <a:latin typeface="Calibri"/>
                <a:cs typeface="Calibri"/>
              </a:rPr>
              <a:t> </a:t>
            </a:r>
            <a:r>
              <a:rPr sz="950" spc="5" dirty="0">
                <a:solidFill>
                  <a:srgbClr val="231F20"/>
                </a:solidFill>
                <a:latin typeface="Calibri"/>
                <a:cs typeface="Calibri"/>
              </a:rPr>
              <a:t>tumour </a:t>
            </a:r>
            <a:r>
              <a:rPr sz="950" spc="-35" dirty="0">
                <a:solidFill>
                  <a:srgbClr val="231F20"/>
                </a:solidFill>
                <a:latin typeface="Calibri"/>
                <a:cs typeface="Calibri"/>
              </a:rPr>
              <a:t>at the </a:t>
            </a:r>
            <a:r>
              <a:rPr sz="950" dirty="0">
                <a:solidFill>
                  <a:srgbClr val="231F20"/>
                </a:solidFill>
                <a:latin typeface="Calibri"/>
                <a:cs typeface="Calibri"/>
              </a:rPr>
              <a:t>margin, </a:t>
            </a:r>
            <a:r>
              <a:rPr sz="950" spc="25" dirty="0">
                <a:solidFill>
                  <a:srgbClr val="231F20"/>
                </a:solidFill>
                <a:latin typeface="Calibri"/>
                <a:cs typeface="Calibri"/>
              </a:rPr>
              <a:t>R0). This </a:t>
            </a:r>
            <a:r>
              <a:rPr sz="950" dirty="0">
                <a:solidFill>
                  <a:srgbClr val="231F20"/>
                </a:solidFill>
                <a:latin typeface="Calibri"/>
                <a:cs typeface="Calibri"/>
              </a:rPr>
              <a:t>implies removing </a:t>
            </a:r>
            <a:r>
              <a:rPr sz="950" spc="-35" dirty="0">
                <a:solidFill>
                  <a:srgbClr val="231F20"/>
                </a:solidFill>
                <a:latin typeface="Calibri"/>
                <a:cs typeface="Calibri"/>
              </a:rPr>
              <a:t>the </a:t>
            </a:r>
            <a:r>
              <a:rPr sz="950" spc="5" dirty="0">
                <a:solidFill>
                  <a:srgbClr val="231F20"/>
                </a:solidFill>
                <a:latin typeface="Calibri"/>
                <a:cs typeface="Calibri"/>
              </a:rPr>
              <a:t>tumour </a:t>
            </a:r>
            <a:r>
              <a:rPr sz="950" spc="10" dirty="0">
                <a:solidFill>
                  <a:srgbClr val="231F20"/>
                </a:solidFill>
                <a:latin typeface="Calibri"/>
                <a:cs typeface="Calibri"/>
              </a:rPr>
              <a:t> </a:t>
            </a:r>
            <a:r>
              <a:rPr sz="950" spc="-5" dirty="0">
                <a:solidFill>
                  <a:srgbClr val="231F20"/>
                </a:solidFill>
                <a:latin typeface="Calibri"/>
                <a:cs typeface="Calibri"/>
              </a:rPr>
              <a:t>with </a:t>
            </a:r>
            <a:r>
              <a:rPr sz="950" spc="-40" dirty="0">
                <a:solidFill>
                  <a:srgbClr val="231F20"/>
                </a:solidFill>
                <a:latin typeface="Calibri"/>
                <a:cs typeface="Calibri"/>
              </a:rPr>
              <a:t>a </a:t>
            </a:r>
            <a:r>
              <a:rPr sz="950" spc="25" dirty="0">
                <a:solidFill>
                  <a:srgbClr val="231F20"/>
                </a:solidFill>
                <a:latin typeface="Calibri"/>
                <a:cs typeface="Calibri"/>
              </a:rPr>
              <a:t>rim </a:t>
            </a:r>
            <a:r>
              <a:rPr sz="950" spc="-15" dirty="0">
                <a:solidFill>
                  <a:srgbClr val="231F20"/>
                </a:solidFill>
                <a:latin typeface="Calibri"/>
                <a:cs typeface="Calibri"/>
              </a:rPr>
              <a:t>of </a:t>
            </a:r>
            <a:r>
              <a:rPr sz="950" dirty="0">
                <a:solidFill>
                  <a:srgbClr val="231F20"/>
                </a:solidFill>
                <a:latin typeface="Calibri"/>
                <a:cs typeface="Calibri"/>
              </a:rPr>
              <a:t>normal </a:t>
            </a:r>
            <a:r>
              <a:rPr sz="950" spc="-20" dirty="0">
                <a:solidFill>
                  <a:srgbClr val="231F20"/>
                </a:solidFill>
                <a:latin typeface="Calibri"/>
                <a:cs typeface="Calibri"/>
              </a:rPr>
              <a:t>tissue </a:t>
            </a:r>
            <a:r>
              <a:rPr sz="950" dirty="0">
                <a:solidFill>
                  <a:srgbClr val="231F20"/>
                </a:solidFill>
                <a:latin typeface="Calibri"/>
                <a:cs typeface="Calibri"/>
              </a:rPr>
              <a:t>around </a:t>
            </a:r>
            <a:r>
              <a:rPr sz="950" spc="5" dirty="0">
                <a:solidFill>
                  <a:srgbClr val="231F20"/>
                </a:solidFill>
                <a:latin typeface="Calibri"/>
                <a:cs typeface="Calibri"/>
              </a:rPr>
              <a:t>it </a:t>
            </a:r>
            <a:r>
              <a:rPr sz="950" spc="50" dirty="0">
                <a:solidFill>
                  <a:srgbClr val="231F20"/>
                </a:solidFill>
                <a:latin typeface="Calibri"/>
                <a:cs typeface="Calibri"/>
              </a:rPr>
              <a:t>[II, </a:t>
            </a:r>
            <a:r>
              <a:rPr sz="950" spc="60" dirty="0">
                <a:solidFill>
                  <a:srgbClr val="231F20"/>
                </a:solidFill>
                <a:latin typeface="Calibri"/>
                <a:cs typeface="Calibri"/>
              </a:rPr>
              <a:t>A] </a:t>
            </a:r>
            <a:r>
              <a:rPr sz="950" spc="10" dirty="0">
                <a:solidFill>
                  <a:srgbClr val="231F20"/>
                </a:solidFill>
                <a:latin typeface="Calibri"/>
                <a:cs typeface="Calibri"/>
              </a:rPr>
              <a:t>[</a:t>
            </a:r>
            <a:r>
              <a:rPr sz="950" spc="10" dirty="0">
                <a:solidFill>
                  <a:srgbClr val="2E3092"/>
                </a:solidFill>
                <a:latin typeface="Calibri"/>
                <a:cs typeface="Calibri"/>
                <a:hlinkClick r:id="rId4" action="ppaction://hlinksldjump"/>
              </a:rPr>
              <a:t>10</a:t>
            </a:r>
            <a:r>
              <a:rPr sz="950" spc="10" dirty="0">
                <a:solidFill>
                  <a:srgbClr val="231F20"/>
                </a:solidFill>
                <a:latin typeface="Calibri"/>
                <a:cs typeface="Calibri"/>
              </a:rPr>
              <a:t>]. The </a:t>
            </a:r>
            <a:r>
              <a:rPr sz="950" spc="15" dirty="0">
                <a:solidFill>
                  <a:srgbClr val="231F20"/>
                </a:solidFill>
                <a:latin typeface="Calibri"/>
                <a:cs typeface="Calibri"/>
              </a:rPr>
              <a:t>minimal </a:t>
            </a:r>
            <a:r>
              <a:rPr sz="950" spc="20" dirty="0">
                <a:solidFill>
                  <a:srgbClr val="231F20"/>
                </a:solidFill>
                <a:latin typeface="Calibri"/>
                <a:cs typeface="Calibri"/>
              </a:rPr>
              <a:t> </a:t>
            </a:r>
            <a:r>
              <a:rPr sz="950" spc="5" dirty="0">
                <a:solidFill>
                  <a:srgbClr val="231F20"/>
                </a:solidFill>
                <a:latin typeface="Calibri"/>
                <a:cs typeface="Calibri"/>
              </a:rPr>
              <a:t>margin </a:t>
            </a:r>
            <a:r>
              <a:rPr sz="950" dirty="0">
                <a:solidFill>
                  <a:srgbClr val="231F20"/>
                </a:solidFill>
                <a:latin typeface="Calibri"/>
                <a:cs typeface="Calibri"/>
              </a:rPr>
              <a:t>on </a:t>
            </a:r>
            <a:r>
              <a:rPr sz="950" spc="-5" dirty="0">
                <a:solidFill>
                  <a:srgbClr val="231F20"/>
                </a:solidFill>
                <a:latin typeface="Calibri"/>
                <a:cs typeface="Calibri"/>
              </a:rPr>
              <a:t>fixed </a:t>
            </a:r>
            <a:r>
              <a:rPr sz="950" spc="-20" dirty="0">
                <a:solidFill>
                  <a:srgbClr val="231F20"/>
                </a:solidFill>
                <a:latin typeface="Calibri"/>
                <a:cs typeface="Calibri"/>
              </a:rPr>
              <a:t>tissue </a:t>
            </a:r>
            <a:r>
              <a:rPr sz="950" spc="-15" dirty="0">
                <a:solidFill>
                  <a:srgbClr val="231F20"/>
                </a:solidFill>
                <a:latin typeface="Calibri"/>
                <a:cs typeface="Calibri"/>
              </a:rPr>
              <a:t>to </a:t>
            </a:r>
            <a:r>
              <a:rPr sz="950" spc="-50" dirty="0">
                <a:solidFill>
                  <a:srgbClr val="231F20"/>
                </a:solidFill>
                <a:latin typeface="Calibri"/>
                <a:cs typeface="Calibri"/>
              </a:rPr>
              <a:t>be </a:t>
            </a:r>
            <a:r>
              <a:rPr sz="950" spc="-15" dirty="0">
                <a:solidFill>
                  <a:srgbClr val="231F20"/>
                </a:solidFill>
                <a:latin typeface="Calibri"/>
                <a:cs typeface="Calibri"/>
              </a:rPr>
              <a:t>considered </a:t>
            </a:r>
            <a:r>
              <a:rPr sz="950" spc="-35" dirty="0">
                <a:solidFill>
                  <a:srgbClr val="231F20"/>
                </a:solidFill>
                <a:latin typeface="Calibri"/>
                <a:cs typeface="Calibri"/>
              </a:rPr>
              <a:t>adequate </a:t>
            </a:r>
            <a:r>
              <a:rPr sz="950" spc="-10" dirty="0">
                <a:solidFill>
                  <a:srgbClr val="231F20"/>
                </a:solidFill>
                <a:latin typeface="Calibri"/>
                <a:cs typeface="Calibri"/>
              </a:rPr>
              <a:t>may </a:t>
            </a:r>
            <a:r>
              <a:rPr sz="950" spc="-25" dirty="0">
                <a:solidFill>
                  <a:srgbClr val="231F20"/>
                </a:solidFill>
                <a:latin typeface="Calibri"/>
                <a:cs typeface="Calibri"/>
              </a:rPr>
              <a:t>depend </a:t>
            </a:r>
            <a:r>
              <a:rPr sz="950" dirty="0">
                <a:solidFill>
                  <a:srgbClr val="231F20"/>
                </a:solidFill>
                <a:latin typeface="Calibri"/>
                <a:cs typeface="Calibri"/>
              </a:rPr>
              <a:t>on </a:t>
            </a:r>
            <a:r>
              <a:rPr sz="950" spc="5" dirty="0">
                <a:solidFill>
                  <a:srgbClr val="231F20"/>
                </a:solidFill>
                <a:latin typeface="Calibri"/>
                <a:cs typeface="Calibri"/>
              </a:rPr>
              <a:t> </a:t>
            </a:r>
            <a:r>
              <a:rPr sz="950" spc="-30" dirty="0">
                <a:solidFill>
                  <a:srgbClr val="231F20"/>
                </a:solidFill>
                <a:latin typeface="Calibri"/>
                <a:cs typeface="Calibri"/>
              </a:rPr>
              <a:t>several</a:t>
            </a:r>
            <a:r>
              <a:rPr sz="950" spc="-25" dirty="0">
                <a:solidFill>
                  <a:srgbClr val="231F20"/>
                </a:solidFill>
                <a:latin typeface="Calibri"/>
                <a:cs typeface="Calibri"/>
              </a:rPr>
              <a:t> </a:t>
            </a:r>
            <a:r>
              <a:rPr sz="950" spc="-15" dirty="0">
                <a:solidFill>
                  <a:srgbClr val="231F20"/>
                </a:solidFill>
                <a:latin typeface="Calibri"/>
                <a:cs typeface="Calibri"/>
              </a:rPr>
              <a:t>factors,</a:t>
            </a:r>
            <a:r>
              <a:rPr sz="950" spc="-10" dirty="0">
                <a:solidFill>
                  <a:srgbClr val="231F20"/>
                </a:solidFill>
                <a:latin typeface="Calibri"/>
                <a:cs typeface="Calibri"/>
              </a:rPr>
              <a:t> </a:t>
            </a:r>
            <a:r>
              <a:rPr sz="950" spc="10" dirty="0">
                <a:solidFill>
                  <a:srgbClr val="231F20"/>
                </a:solidFill>
                <a:latin typeface="Calibri"/>
                <a:cs typeface="Calibri"/>
              </a:rPr>
              <a:t>including</a:t>
            </a:r>
            <a:r>
              <a:rPr sz="950" spc="15" dirty="0">
                <a:solidFill>
                  <a:srgbClr val="231F20"/>
                </a:solidFill>
                <a:latin typeface="Calibri"/>
                <a:cs typeface="Calibri"/>
              </a:rPr>
              <a:t> </a:t>
            </a:r>
            <a:r>
              <a:rPr sz="950" dirty="0">
                <a:solidFill>
                  <a:srgbClr val="231F20"/>
                </a:solidFill>
                <a:latin typeface="Calibri"/>
                <a:cs typeface="Calibri"/>
              </a:rPr>
              <a:t>histological</a:t>
            </a:r>
            <a:r>
              <a:rPr sz="950" spc="5" dirty="0">
                <a:solidFill>
                  <a:srgbClr val="231F20"/>
                </a:solidFill>
                <a:latin typeface="Calibri"/>
                <a:cs typeface="Calibri"/>
              </a:rPr>
              <a:t> </a:t>
            </a:r>
            <a:r>
              <a:rPr sz="950" spc="-20" dirty="0">
                <a:solidFill>
                  <a:srgbClr val="231F20"/>
                </a:solidFill>
                <a:latin typeface="Calibri"/>
                <a:cs typeface="Calibri"/>
              </a:rPr>
              <a:t>subtype,</a:t>
            </a:r>
            <a:r>
              <a:rPr sz="950" spc="-15" dirty="0">
                <a:solidFill>
                  <a:srgbClr val="231F20"/>
                </a:solidFill>
                <a:latin typeface="Calibri"/>
                <a:cs typeface="Calibri"/>
              </a:rPr>
              <a:t> </a:t>
            </a:r>
            <a:r>
              <a:rPr sz="950" spc="-20" dirty="0">
                <a:solidFill>
                  <a:srgbClr val="231F20"/>
                </a:solidFill>
                <a:latin typeface="Calibri"/>
                <a:cs typeface="Calibri"/>
              </a:rPr>
              <a:t>preoperative </a:t>
            </a:r>
            <a:r>
              <a:rPr sz="950" spc="-15" dirty="0">
                <a:solidFill>
                  <a:srgbClr val="231F20"/>
                </a:solidFill>
                <a:latin typeface="Calibri"/>
                <a:cs typeface="Calibri"/>
              </a:rPr>
              <a:t> </a:t>
            </a:r>
            <a:r>
              <a:rPr sz="950" spc="-20" dirty="0">
                <a:solidFill>
                  <a:srgbClr val="231F20"/>
                </a:solidFill>
                <a:latin typeface="Calibri"/>
                <a:cs typeface="Calibri"/>
              </a:rPr>
              <a:t>therapies </a:t>
            </a:r>
            <a:r>
              <a:rPr sz="950" spc="-10" dirty="0">
                <a:solidFill>
                  <a:srgbClr val="231F20"/>
                </a:solidFill>
                <a:latin typeface="Calibri"/>
                <a:cs typeface="Calibri"/>
              </a:rPr>
              <a:t>and </a:t>
            </a:r>
            <a:r>
              <a:rPr sz="950" spc="-35" dirty="0">
                <a:solidFill>
                  <a:srgbClr val="231F20"/>
                </a:solidFill>
                <a:latin typeface="Calibri"/>
                <a:cs typeface="Calibri"/>
              </a:rPr>
              <a:t>the </a:t>
            </a:r>
            <a:r>
              <a:rPr sz="950" spc="-30" dirty="0">
                <a:solidFill>
                  <a:srgbClr val="231F20"/>
                </a:solidFill>
                <a:latin typeface="Calibri"/>
                <a:cs typeface="Calibri"/>
              </a:rPr>
              <a:t>presence </a:t>
            </a:r>
            <a:r>
              <a:rPr sz="950" spc="-15" dirty="0">
                <a:solidFill>
                  <a:srgbClr val="231F20"/>
                </a:solidFill>
                <a:latin typeface="Calibri"/>
                <a:cs typeface="Calibri"/>
              </a:rPr>
              <a:t>of </a:t>
            </a:r>
            <a:r>
              <a:rPr sz="950" spc="-20" dirty="0">
                <a:solidFill>
                  <a:srgbClr val="231F20"/>
                </a:solidFill>
                <a:latin typeface="Calibri"/>
                <a:cs typeface="Calibri"/>
              </a:rPr>
              <a:t>resistant </a:t>
            </a:r>
            <a:r>
              <a:rPr sz="950" spc="-10" dirty="0">
                <a:solidFill>
                  <a:srgbClr val="231F20"/>
                </a:solidFill>
                <a:latin typeface="Calibri"/>
                <a:cs typeface="Calibri"/>
              </a:rPr>
              <a:t>anatomical barriers, such </a:t>
            </a:r>
            <a:r>
              <a:rPr sz="950" spc="-5" dirty="0">
                <a:solidFill>
                  <a:srgbClr val="231F20"/>
                </a:solidFill>
                <a:latin typeface="Calibri"/>
                <a:cs typeface="Calibri"/>
              </a:rPr>
              <a:t> </a:t>
            </a:r>
            <a:r>
              <a:rPr sz="950" spc="-40" dirty="0">
                <a:solidFill>
                  <a:srgbClr val="231F20"/>
                </a:solidFill>
                <a:latin typeface="Calibri"/>
                <a:cs typeface="Calibri"/>
              </a:rPr>
              <a:t>as </a:t>
            </a:r>
            <a:r>
              <a:rPr sz="950" dirty="0">
                <a:solidFill>
                  <a:srgbClr val="231F20"/>
                </a:solidFill>
                <a:latin typeface="Calibri"/>
                <a:cs typeface="Calibri"/>
              </a:rPr>
              <a:t>muscular </a:t>
            </a:r>
            <a:r>
              <a:rPr sz="950" spc="-25" dirty="0">
                <a:solidFill>
                  <a:srgbClr val="231F20"/>
                </a:solidFill>
                <a:latin typeface="Calibri"/>
                <a:cs typeface="Calibri"/>
              </a:rPr>
              <a:t>fasciae, </a:t>
            </a:r>
            <a:r>
              <a:rPr sz="950" spc="-15" dirty="0">
                <a:solidFill>
                  <a:srgbClr val="231F20"/>
                </a:solidFill>
                <a:latin typeface="Calibri"/>
                <a:cs typeface="Calibri"/>
              </a:rPr>
              <a:t>periosteum </a:t>
            </a:r>
            <a:r>
              <a:rPr sz="950" spc="-10" dirty="0">
                <a:solidFill>
                  <a:srgbClr val="231F20"/>
                </a:solidFill>
                <a:latin typeface="Calibri"/>
                <a:cs typeface="Calibri"/>
              </a:rPr>
              <a:t>and </a:t>
            </a:r>
            <a:r>
              <a:rPr sz="950" dirty="0">
                <a:solidFill>
                  <a:srgbClr val="231F20"/>
                </a:solidFill>
                <a:latin typeface="Calibri"/>
                <a:cs typeface="Calibri"/>
              </a:rPr>
              <a:t>epineurium. </a:t>
            </a:r>
            <a:r>
              <a:rPr sz="950" spc="10" dirty="0">
                <a:solidFill>
                  <a:srgbClr val="231F20"/>
                </a:solidFill>
                <a:latin typeface="Calibri"/>
                <a:cs typeface="Calibri"/>
              </a:rPr>
              <a:t>As </a:t>
            </a:r>
            <a:r>
              <a:rPr sz="950" spc="-15" dirty="0">
                <a:solidFill>
                  <a:srgbClr val="231F20"/>
                </a:solidFill>
                <a:latin typeface="Calibri"/>
                <a:cs typeface="Calibri"/>
              </a:rPr>
              <a:t>an </a:t>
            </a:r>
            <a:r>
              <a:rPr sz="950" spc="25" dirty="0">
                <a:solidFill>
                  <a:srgbClr val="231F20"/>
                </a:solidFill>
                <a:latin typeface="Calibri"/>
                <a:cs typeface="Calibri"/>
              </a:rPr>
              <a:t>individu- </a:t>
            </a:r>
            <a:r>
              <a:rPr sz="950" spc="-200" dirty="0">
                <a:solidFill>
                  <a:srgbClr val="231F20"/>
                </a:solidFill>
                <a:latin typeface="Calibri"/>
                <a:cs typeface="Calibri"/>
              </a:rPr>
              <a:t> </a:t>
            </a:r>
            <a:r>
              <a:rPr sz="950" spc="-15" dirty="0">
                <a:solidFill>
                  <a:srgbClr val="231F20"/>
                </a:solidFill>
                <a:latin typeface="Calibri"/>
                <a:cs typeface="Calibri"/>
              </a:rPr>
              <a:t>alised </a:t>
            </a:r>
            <a:r>
              <a:rPr sz="950" dirty="0">
                <a:solidFill>
                  <a:srgbClr val="231F20"/>
                </a:solidFill>
                <a:latin typeface="Calibri"/>
                <a:cs typeface="Calibri"/>
              </a:rPr>
              <a:t>option, marginal </a:t>
            </a:r>
            <a:r>
              <a:rPr sz="950" spc="-5" dirty="0">
                <a:solidFill>
                  <a:srgbClr val="231F20"/>
                </a:solidFill>
                <a:latin typeface="Calibri"/>
                <a:cs typeface="Calibri"/>
              </a:rPr>
              <a:t>excision </a:t>
            </a:r>
            <a:r>
              <a:rPr sz="950" spc="-15" dirty="0">
                <a:solidFill>
                  <a:srgbClr val="231F20"/>
                </a:solidFill>
                <a:latin typeface="Calibri"/>
                <a:cs typeface="Calibri"/>
              </a:rPr>
              <a:t>can </a:t>
            </a:r>
            <a:r>
              <a:rPr sz="950" spc="-50" dirty="0">
                <a:solidFill>
                  <a:srgbClr val="231F20"/>
                </a:solidFill>
                <a:latin typeface="Calibri"/>
                <a:cs typeface="Calibri"/>
              </a:rPr>
              <a:t>be</a:t>
            </a:r>
            <a:r>
              <a:rPr sz="950" spc="-45" dirty="0">
                <a:solidFill>
                  <a:srgbClr val="231F20"/>
                </a:solidFill>
                <a:latin typeface="Calibri"/>
                <a:cs typeface="Calibri"/>
              </a:rPr>
              <a:t> </a:t>
            </a:r>
            <a:r>
              <a:rPr sz="950" spc="-30" dirty="0">
                <a:solidFill>
                  <a:srgbClr val="231F20"/>
                </a:solidFill>
                <a:latin typeface="Calibri"/>
                <a:cs typeface="Calibri"/>
              </a:rPr>
              <a:t>acceptable</a:t>
            </a:r>
            <a:r>
              <a:rPr sz="950" spc="-25" dirty="0">
                <a:solidFill>
                  <a:srgbClr val="231F20"/>
                </a:solidFill>
                <a:latin typeface="Calibri"/>
                <a:cs typeface="Calibri"/>
              </a:rPr>
              <a:t> </a:t>
            </a:r>
            <a:r>
              <a:rPr sz="950" spc="25" dirty="0">
                <a:solidFill>
                  <a:srgbClr val="231F20"/>
                </a:solidFill>
                <a:latin typeface="Calibri"/>
                <a:cs typeface="Calibri"/>
              </a:rPr>
              <a:t>in </a:t>
            </a:r>
            <a:r>
              <a:rPr sz="950" spc="-10" dirty="0">
                <a:solidFill>
                  <a:srgbClr val="231F20"/>
                </a:solidFill>
                <a:latin typeface="Calibri"/>
                <a:cs typeface="Calibri"/>
              </a:rPr>
              <a:t>carefully </a:t>
            </a:r>
            <a:r>
              <a:rPr sz="950" spc="-5" dirty="0">
                <a:solidFill>
                  <a:srgbClr val="231F20"/>
                </a:solidFill>
                <a:latin typeface="Calibri"/>
                <a:cs typeface="Calibri"/>
              </a:rPr>
              <a:t> </a:t>
            </a:r>
            <a:r>
              <a:rPr sz="950" spc="-35" dirty="0">
                <a:solidFill>
                  <a:srgbClr val="231F20"/>
                </a:solidFill>
                <a:latin typeface="Calibri"/>
                <a:cs typeface="Calibri"/>
              </a:rPr>
              <a:t>selected cases, </a:t>
            </a:r>
            <a:r>
              <a:rPr sz="950" spc="25" dirty="0">
                <a:solidFill>
                  <a:srgbClr val="231F20"/>
                </a:solidFill>
                <a:latin typeface="Calibri"/>
                <a:cs typeface="Calibri"/>
              </a:rPr>
              <a:t>in </a:t>
            </a:r>
            <a:r>
              <a:rPr sz="950" dirty="0">
                <a:solidFill>
                  <a:srgbClr val="231F20"/>
                </a:solidFill>
                <a:latin typeface="Calibri"/>
                <a:cs typeface="Calibri"/>
              </a:rPr>
              <a:t>particular </a:t>
            </a:r>
            <a:r>
              <a:rPr sz="950" spc="-5" dirty="0">
                <a:solidFill>
                  <a:srgbClr val="231F20"/>
                </a:solidFill>
                <a:latin typeface="Calibri"/>
                <a:cs typeface="Calibri"/>
              </a:rPr>
              <a:t>for </a:t>
            </a:r>
            <a:r>
              <a:rPr sz="950" spc="-15" dirty="0">
                <a:solidFill>
                  <a:srgbClr val="231F20"/>
                </a:solidFill>
                <a:latin typeface="Calibri"/>
                <a:cs typeface="Calibri"/>
              </a:rPr>
              <a:t>extracompartmental </a:t>
            </a:r>
            <a:r>
              <a:rPr sz="950" spc="-10" dirty="0">
                <a:solidFill>
                  <a:srgbClr val="231F20"/>
                </a:solidFill>
                <a:latin typeface="Calibri"/>
                <a:cs typeface="Calibri"/>
              </a:rPr>
              <a:t>atypical </a:t>
            </a:r>
            <a:r>
              <a:rPr sz="950" spc="25" dirty="0">
                <a:solidFill>
                  <a:srgbClr val="231F20"/>
                </a:solidFill>
                <a:latin typeface="Calibri"/>
                <a:cs typeface="Calibri"/>
              </a:rPr>
              <a:t>lip- </a:t>
            </a:r>
            <a:r>
              <a:rPr sz="950" spc="30" dirty="0">
                <a:solidFill>
                  <a:srgbClr val="231F20"/>
                </a:solidFill>
                <a:latin typeface="Calibri"/>
                <a:cs typeface="Calibri"/>
              </a:rPr>
              <a:t> </a:t>
            </a:r>
            <a:r>
              <a:rPr sz="950" spc="-10" dirty="0">
                <a:solidFill>
                  <a:srgbClr val="231F20"/>
                </a:solidFill>
                <a:latin typeface="Calibri"/>
                <a:cs typeface="Calibri"/>
              </a:rPr>
              <a:t>omatous</a:t>
            </a:r>
            <a:r>
              <a:rPr sz="950" spc="-45" dirty="0">
                <a:solidFill>
                  <a:srgbClr val="231F20"/>
                </a:solidFill>
                <a:latin typeface="Calibri"/>
                <a:cs typeface="Calibri"/>
              </a:rPr>
              <a:t> </a:t>
            </a:r>
            <a:r>
              <a:rPr sz="950" dirty="0">
                <a:solidFill>
                  <a:srgbClr val="231F20"/>
                </a:solidFill>
                <a:latin typeface="Calibri"/>
                <a:cs typeface="Calibri"/>
              </a:rPr>
              <a:t>tumours</a:t>
            </a:r>
            <a:r>
              <a:rPr sz="950" spc="-30" dirty="0">
                <a:solidFill>
                  <a:srgbClr val="231F20"/>
                </a:solidFill>
                <a:latin typeface="Calibri"/>
                <a:cs typeface="Calibri"/>
              </a:rPr>
              <a:t> </a:t>
            </a:r>
            <a:r>
              <a:rPr sz="950" spc="55" dirty="0">
                <a:solidFill>
                  <a:srgbClr val="231F20"/>
                </a:solidFill>
                <a:latin typeface="Calibri"/>
                <a:cs typeface="Calibri"/>
              </a:rPr>
              <a:t>[IV,</a:t>
            </a:r>
            <a:r>
              <a:rPr sz="950" spc="-30" dirty="0">
                <a:solidFill>
                  <a:srgbClr val="231F20"/>
                </a:solidFill>
                <a:latin typeface="Calibri"/>
                <a:cs typeface="Calibri"/>
              </a:rPr>
              <a:t> </a:t>
            </a:r>
            <a:r>
              <a:rPr sz="950" spc="25" dirty="0">
                <a:solidFill>
                  <a:srgbClr val="231F20"/>
                </a:solidFill>
                <a:latin typeface="Calibri"/>
                <a:cs typeface="Calibri"/>
              </a:rPr>
              <a:t>B].</a:t>
            </a:r>
            <a:endParaRPr sz="950">
              <a:latin typeface="Calibri"/>
              <a:cs typeface="Calibri"/>
            </a:endParaRPr>
          </a:p>
          <a:p>
            <a:pPr>
              <a:lnSpc>
                <a:spcPct val="100000"/>
              </a:lnSpc>
            </a:pPr>
            <a:endParaRPr sz="900">
              <a:latin typeface="Calibri"/>
              <a:cs typeface="Calibri"/>
            </a:endParaRPr>
          </a:p>
          <a:p>
            <a:pPr>
              <a:lnSpc>
                <a:spcPct val="100000"/>
              </a:lnSpc>
              <a:spcBef>
                <a:spcPts val="40"/>
              </a:spcBef>
            </a:pPr>
            <a:endParaRPr sz="900">
              <a:latin typeface="Calibri"/>
              <a:cs typeface="Calibri"/>
            </a:endParaRPr>
          </a:p>
          <a:p>
            <a:pPr marL="12700" algn="just">
              <a:lnSpc>
                <a:spcPct val="100000"/>
              </a:lnSpc>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5" dirty="0">
                <a:solidFill>
                  <a:srgbClr val="812061"/>
                </a:solidFill>
                <a:latin typeface="Arial MT"/>
                <a:cs typeface="Arial MT"/>
              </a:rPr>
              <a:t> </a:t>
            </a:r>
            <a:r>
              <a:rPr sz="1000" spc="-80" dirty="0">
                <a:solidFill>
                  <a:srgbClr val="812061"/>
                </a:solidFill>
                <a:latin typeface="Arial MT"/>
                <a:cs typeface="Arial MT"/>
              </a:rPr>
              <a:t>4</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30"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10" name="object 10"/>
          <p:cNvSpPr txBox="1"/>
          <p:nvPr/>
        </p:nvSpPr>
        <p:spPr>
          <a:xfrm>
            <a:off x="3987557" y="605347"/>
            <a:ext cx="3154680" cy="9235349"/>
          </a:xfrm>
          <a:prstGeom prst="rect">
            <a:avLst/>
          </a:prstGeom>
        </p:spPr>
        <p:txBody>
          <a:bodyPr vert="horz" wrap="square" lIns="0" tIns="11430" rIns="0" bIns="0" rtlCol="0">
            <a:spAutoFit/>
          </a:bodyPr>
          <a:lstStyle/>
          <a:p>
            <a:pPr marL="12700" marR="6350" indent="114300" algn="just">
              <a:lnSpc>
                <a:spcPct val="100899"/>
              </a:lnSpc>
              <a:spcBef>
                <a:spcPts val="90"/>
              </a:spcBef>
            </a:pPr>
            <a:r>
              <a:rPr sz="950" spc="10" dirty="0">
                <a:solidFill>
                  <a:srgbClr val="231F20"/>
                </a:solidFill>
                <a:latin typeface="Calibri"/>
                <a:cs typeface="Calibri"/>
              </a:rPr>
              <a:t>The </a:t>
            </a:r>
            <a:r>
              <a:rPr sz="950" spc="-5" dirty="0">
                <a:solidFill>
                  <a:srgbClr val="231F20"/>
                </a:solidFill>
                <a:latin typeface="Calibri"/>
                <a:cs typeface="Calibri"/>
              </a:rPr>
              <a:t>typical </a:t>
            </a:r>
            <a:r>
              <a:rPr sz="950" spc="-20" dirty="0">
                <a:solidFill>
                  <a:srgbClr val="231F20"/>
                </a:solidFill>
                <a:latin typeface="Calibri"/>
                <a:cs typeface="Calibri"/>
              </a:rPr>
              <a:t>wide </a:t>
            </a:r>
            <a:r>
              <a:rPr sz="950" dirty="0">
                <a:solidFill>
                  <a:srgbClr val="231F20"/>
                </a:solidFill>
                <a:latin typeface="Calibri"/>
                <a:cs typeface="Calibri"/>
              </a:rPr>
              <a:t>excision is </a:t>
            </a:r>
            <a:r>
              <a:rPr sz="950" spc="-15" dirty="0">
                <a:solidFill>
                  <a:srgbClr val="231F20"/>
                </a:solidFill>
                <a:latin typeface="Calibri"/>
                <a:cs typeface="Calibri"/>
              </a:rPr>
              <a:t>followed </a:t>
            </a:r>
            <a:r>
              <a:rPr sz="950" spc="-10" dirty="0">
                <a:solidFill>
                  <a:srgbClr val="231F20"/>
                </a:solidFill>
                <a:latin typeface="Calibri"/>
                <a:cs typeface="Calibri"/>
              </a:rPr>
              <a:t>by radiotherapy </a:t>
            </a:r>
            <a:r>
              <a:rPr sz="950" spc="80" dirty="0">
                <a:solidFill>
                  <a:srgbClr val="231F20"/>
                </a:solidFill>
                <a:latin typeface="Calibri"/>
                <a:cs typeface="Calibri"/>
              </a:rPr>
              <a:t>(RT) </a:t>
            </a:r>
            <a:r>
              <a:rPr sz="950" spc="-40" dirty="0">
                <a:solidFill>
                  <a:srgbClr val="231F20"/>
                </a:solidFill>
                <a:latin typeface="Calibri"/>
                <a:cs typeface="Calibri"/>
              </a:rPr>
              <a:t>as </a:t>
            </a:r>
            <a:r>
              <a:rPr sz="950" spc="-35" dirty="0">
                <a:solidFill>
                  <a:srgbClr val="231F20"/>
                </a:solidFill>
                <a:latin typeface="Calibri"/>
                <a:cs typeface="Calibri"/>
              </a:rPr>
              <a:t> the</a:t>
            </a:r>
            <a:r>
              <a:rPr sz="950" spc="145" dirty="0">
                <a:solidFill>
                  <a:srgbClr val="231F20"/>
                </a:solidFill>
                <a:latin typeface="Calibri"/>
                <a:cs typeface="Calibri"/>
              </a:rPr>
              <a:t> </a:t>
            </a:r>
            <a:r>
              <a:rPr sz="950" spc="-15" dirty="0">
                <a:solidFill>
                  <a:srgbClr val="231F20"/>
                </a:solidFill>
                <a:latin typeface="Calibri"/>
                <a:cs typeface="Calibri"/>
              </a:rPr>
              <a:t>standard</a:t>
            </a:r>
            <a:r>
              <a:rPr sz="950" spc="-10" dirty="0">
                <a:solidFill>
                  <a:srgbClr val="231F20"/>
                </a:solidFill>
                <a:latin typeface="Calibri"/>
                <a:cs typeface="Calibri"/>
              </a:rPr>
              <a:t> </a:t>
            </a:r>
            <a:r>
              <a:rPr sz="950" spc="-25" dirty="0">
                <a:solidFill>
                  <a:srgbClr val="231F20"/>
                </a:solidFill>
                <a:latin typeface="Calibri"/>
                <a:cs typeface="Calibri"/>
              </a:rPr>
              <a:t>treatment</a:t>
            </a:r>
            <a:r>
              <a:rPr sz="950" spc="-20" dirty="0">
                <a:solidFill>
                  <a:srgbClr val="231F20"/>
                </a:solidFill>
                <a:latin typeface="Calibri"/>
                <a:cs typeface="Calibri"/>
              </a:rPr>
              <a:t> </a:t>
            </a:r>
            <a:r>
              <a:rPr sz="950" spc="-15" dirty="0">
                <a:solidFill>
                  <a:srgbClr val="231F20"/>
                </a:solidFill>
                <a:latin typeface="Calibri"/>
                <a:cs typeface="Calibri"/>
              </a:rPr>
              <a:t>of</a:t>
            </a:r>
            <a:r>
              <a:rPr sz="950" spc="-10" dirty="0">
                <a:solidFill>
                  <a:srgbClr val="231F20"/>
                </a:solidFill>
                <a:latin typeface="Calibri"/>
                <a:cs typeface="Calibri"/>
              </a:rPr>
              <a:t> </a:t>
            </a:r>
            <a:r>
              <a:rPr sz="950" spc="-5" dirty="0">
                <a:solidFill>
                  <a:srgbClr val="231F20"/>
                </a:solidFill>
                <a:latin typeface="Calibri"/>
                <a:cs typeface="Calibri"/>
              </a:rPr>
              <a:t>high-grade</a:t>
            </a:r>
            <a:r>
              <a:rPr sz="950" dirty="0">
                <a:solidFill>
                  <a:srgbClr val="231F20"/>
                </a:solidFill>
                <a:latin typeface="Calibri"/>
                <a:cs typeface="Calibri"/>
              </a:rPr>
              <a:t> </a:t>
            </a:r>
            <a:r>
              <a:rPr sz="950" spc="15" dirty="0">
                <a:solidFill>
                  <a:srgbClr val="231F20"/>
                </a:solidFill>
                <a:latin typeface="Calibri"/>
                <a:cs typeface="Calibri"/>
              </a:rPr>
              <a:t>(G2–3),</a:t>
            </a:r>
            <a:r>
              <a:rPr sz="950" spc="20" dirty="0">
                <a:solidFill>
                  <a:srgbClr val="231F20"/>
                </a:solidFill>
                <a:latin typeface="Calibri"/>
                <a:cs typeface="Calibri"/>
              </a:rPr>
              <a:t> </a:t>
            </a:r>
            <a:r>
              <a:rPr sz="950" spc="-30" dirty="0">
                <a:solidFill>
                  <a:srgbClr val="231F20"/>
                </a:solidFill>
                <a:latin typeface="Calibri"/>
                <a:cs typeface="Calibri"/>
              </a:rPr>
              <a:t>deep,</a:t>
            </a:r>
            <a:r>
              <a:rPr sz="950" spc="-25" dirty="0">
                <a:solidFill>
                  <a:srgbClr val="231F20"/>
                </a:solidFill>
                <a:latin typeface="Calibri"/>
                <a:cs typeface="Calibri"/>
              </a:rPr>
              <a:t> </a:t>
            </a:r>
            <a:r>
              <a:rPr sz="950" spc="-25" dirty="0">
                <a:solidFill>
                  <a:srgbClr val="231F20"/>
                </a:solidFill>
                <a:latin typeface="Lucida Sans Unicode"/>
                <a:cs typeface="Lucida Sans Unicode"/>
              </a:rPr>
              <a:t>&gt; </a:t>
            </a:r>
            <a:r>
              <a:rPr sz="950" spc="-30" dirty="0">
                <a:solidFill>
                  <a:srgbClr val="231F20"/>
                </a:solidFill>
                <a:latin typeface="Calibri"/>
                <a:cs typeface="Calibri"/>
              </a:rPr>
              <a:t>5 </a:t>
            </a:r>
            <a:r>
              <a:rPr sz="950" spc="5" dirty="0">
                <a:solidFill>
                  <a:srgbClr val="231F20"/>
                </a:solidFill>
                <a:latin typeface="Calibri"/>
                <a:cs typeface="Calibri"/>
              </a:rPr>
              <a:t>cm </a:t>
            </a:r>
            <a:r>
              <a:rPr sz="950" spc="10" dirty="0">
                <a:solidFill>
                  <a:srgbClr val="231F20"/>
                </a:solidFill>
                <a:latin typeface="Calibri"/>
                <a:cs typeface="Calibri"/>
              </a:rPr>
              <a:t> </a:t>
            </a:r>
            <a:r>
              <a:rPr sz="950" spc="-15" dirty="0">
                <a:solidFill>
                  <a:srgbClr val="231F20"/>
                </a:solidFill>
                <a:latin typeface="Calibri"/>
                <a:cs typeface="Calibri"/>
              </a:rPr>
              <a:t>lesions </a:t>
            </a:r>
            <a:r>
              <a:rPr sz="950" spc="50" dirty="0">
                <a:solidFill>
                  <a:srgbClr val="231F20"/>
                </a:solidFill>
                <a:latin typeface="Calibri"/>
                <a:cs typeface="Calibri"/>
              </a:rPr>
              <a:t>[II, B] </a:t>
            </a:r>
            <a:r>
              <a:rPr sz="950" dirty="0">
                <a:solidFill>
                  <a:srgbClr val="231F20"/>
                </a:solidFill>
                <a:latin typeface="Calibri"/>
                <a:cs typeface="Calibri"/>
              </a:rPr>
              <a:t>[</a:t>
            </a:r>
            <a:r>
              <a:rPr sz="950" dirty="0">
                <a:solidFill>
                  <a:srgbClr val="2E3092"/>
                </a:solidFill>
                <a:latin typeface="Calibri"/>
                <a:cs typeface="Calibri"/>
                <a:hlinkClick r:id="rId5" action="ppaction://hlinksldjump"/>
              </a:rPr>
              <a:t>11</a:t>
            </a:r>
            <a:r>
              <a:rPr sz="950" dirty="0">
                <a:solidFill>
                  <a:srgbClr val="231F20"/>
                </a:solidFill>
                <a:latin typeface="Calibri"/>
                <a:cs typeface="Calibri"/>
              </a:rPr>
              <a:t>–</a:t>
            </a:r>
            <a:r>
              <a:rPr sz="950" dirty="0">
                <a:solidFill>
                  <a:srgbClr val="2E3092"/>
                </a:solidFill>
                <a:latin typeface="Calibri"/>
                <a:cs typeface="Calibri"/>
                <a:hlinkClick r:id="rId5" action="ppaction://hlinksldjump"/>
              </a:rPr>
              <a:t>13</a:t>
            </a:r>
            <a:r>
              <a:rPr sz="950" dirty="0">
                <a:solidFill>
                  <a:srgbClr val="231F20"/>
                </a:solidFill>
                <a:latin typeface="Calibri"/>
                <a:cs typeface="Calibri"/>
              </a:rPr>
              <a:t>]. </a:t>
            </a:r>
            <a:r>
              <a:rPr sz="950" spc="90" dirty="0">
                <a:solidFill>
                  <a:srgbClr val="231F20"/>
                </a:solidFill>
                <a:latin typeface="Calibri"/>
                <a:cs typeface="Calibri"/>
              </a:rPr>
              <a:t>RT </a:t>
            </a:r>
            <a:r>
              <a:rPr sz="950" dirty="0">
                <a:solidFill>
                  <a:srgbClr val="231F20"/>
                </a:solidFill>
                <a:latin typeface="Calibri"/>
                <a:cs typeface="Calibri"/>
              </a:rPr>
              <a:t>is </a:t>
            </a:r>
            <a:r>
              <a:rPr sz="950" spc="-5" dirty="0">
                <a:solidFill>
                  <a:srgbClr val="231F20"/>
                </a:solidFill>
                <a:latin typeface="Calibri"/>
                <a:cs typeface="Calibri"/>
              </a:rPr>
              <a:t>not </a:t>
            </a:r>
            <a:r>
              <a:rPr sz="950" spc="-10" dirty="0">
                <a:solidFill>
                  <a:srgbClr val="231F20"/>
                </a:solidFill>
                <a:latin typeface="Calibri"/>
                <a:cs typeface="Calibri"/>
              </a:rPr>
              <a:t>given </a:t>
            </a:r>
            <a:r>
              <a:rPr sz="950" spc="25" dirty="0">
                <a:solidFill>
                  <a:srgbClr val="231F20"/>
                </a:solidFill>
                <a:latin typeface="Calibri"/>
                <a:cs typeface="Calibri"/>
              </a:rPr>
              <a:t>in </a:t>
            </a:r>
            <a:r>
              <a:rPr sz="950" spc="-35" dirty="0">
                <a:solidFill>
                  <a:srgbClr val="231F20"/>
                </a:solidFill>
                <a:latin typeface="Calibri"/>
                <a:cs typeface="Calibri"/>
              </a:rPr>
              <a:t>the </a:t>
            </a:r>
            <a:r>
              <a:rPr sz="950" spc="-40" dirty="0">
                <a:solidFill>
                  <a:srgbClr val="231F20"/>
                </a:solidFill>
                <a:latin typeface="Calibri"/>
                <a:cs typeface="Calibri"/>
              </a:rPr>
              <a:t>case </a:t>
            </a:r>
            <a:r>
              <a:rPr sz="950" spc="-15" dirty="0">
                <a:solidFill>
                  <a:srgbClr val="231F20"/>
                </a:solidFill>
                <a:latin typeface="Calibri"/>
                <a:cs typeface="Calibri"/>
              </a:rPr>
              <a:t>of </a:t>
            </a:r>
            <a:r>
              <a:rPr sz="950" spc="-40" dirty="0">
                <a:solidFill>
                  <a:srgbClr val="231F20"/>
                </a:solidFill>
                <a:latin typeface="Calibri"/>
                <a:cs typeface="Calibri"/>
              </a:rPr>
              <a:t>a </a:t>
            </a:r>
            <a:r>
              <a:rPr sz="950" spc="-5" dirty="0">
                <a:solidFill>
                  <a:srgbClr val="231F20"/>
                </a:solidFill>
                <a:latin typeface="Calibri"/>
                <a:cs typeface="Calibri"/>
              </a:rPr>
              <a:t>currently </a:t>
            </a:r>
            <a:r>
              <a:rPr sz="950" dirty="0">
                <a:solidFill>
                  <a:srgbClr val="231F20"/>
                </a:solidFill>
                <a:latin typeface="Calibri"/>
                <a:cs typeface="Calibri"/>
              </a:rPr>
              <a:t> </a:t>
            </a:r>
            <a:r>
              <a:rPr sz="950" spc="-5" dirty="0">
                <a:solidFill>
                  <a:srgbClr val="231F20"/>
                </a:solidFill>
                <a:latin typeface="Calibri"/>
                <a:cs typeface="Calibri"/>
              </a:rPr>
              <a:t>unusual,</a:t>
            </a:r>
            <a:r>
              <a:rPr sz="950" spc="-20" dirty="0">
                <a:solidFill>
                  <a:srgbClr val="231F20"/>
                </a:solidFill>
                <a:latin typeface="Calibri"/>
                <a:cs typeface="Calibri"/>
              </a:rPr>
              <a:t> </a:t>
            </a:r>
            <a:r>
              <a:rPr sz="950" dirty="0">
                <a:solidFill>
                  <a:srgbClr val="231F20"/>
                </a:solidFill>
                <a:latin typeface="Calibri"/>
                <a:cs typeface="Calibri"/>
              </a:rPr>
              <a:t>truly</a:t>
            </a:r>
            <a:r>
              <a:rPr sz="950" spc="-30" dirty="0">
                <a:solidFill>
                  <a:srgbClr val="231F20"/>
                </a:solidFill>
                <a:latin typeface="Calibri"/>
                <a:cs typeface="Calibri"/>
              </a:rPr>
              <a:t> </a:t>
            </a:r>
            <a:r>
              <a:rPr sz="950" spc="-10" dirty="0">
                <a:solidFill>
                  <a:srgbClr val="231F20"/>
                </a:solidFill>
                <a:latin typeface="Calibri"/>
                <a:cs typeface="Calibri"/>
              </a:rPr>
              <a:t>compartmental</a:t>
            </a:r>
            <a:r>
              <a:rPr sz="950" spc="-30" dirty="0">
                <a:solidFill>
                  <a:srgbClr val="231F20"/>
                </a:solidFill>
                <a:latin typeface="Calibri"/>
                <a:cs typeface="Calibri"/>
              </a:rPr>
              <a:t> </a:t>
            </a:r>
            <a:r>
              <a:rPr sz="950" spc="-20" dirty="0">
                <a:solidFill>
                  <a:srgbClr val="231F20"/>
                </a:solidFill>
                <a:latin typeface="Calibri"/>
                <a:cs typeface="Calibri"/>
              </a:rPr>
              <a:t>resection</a:t>
            </a:r>
            <a:r>
              <a:rPr sz="950" spc="-30" dirty="0">
                <a:solidFill>
                  <a:srgbClr val="231F20"/>
                </a:solidFill>
                <a:latin typeface="Calibri"/>
                <a:cs typeface="Calibri"/>
              </a:rPr>
              <a:t> </a:t>
            </a:r>
            <a:r>
              <a:rPr sz="950" spc="-15" dirty="0">
                <a:solidFill>
                  <a:srgbClr val="231F20"/>
                </a:solidFill>
                <a:latin typeface="Calibri"/>
                <a:cs typeface="Calibri"/>
              </a:rPr>
              <a:t>of</a:t>
            </a:r>
            <a:r>
              <a:rPr sz="950" spc="-25" dirty="0">
                <a:solidFill>
                  <a:srgbClr val="231F20"/>
                </a:solidFill>
                <a:latin typeface="Calibri"/>
                <a:cs typeface="Calibri"/>
              </a:rPr>
              <a:t> </a:t>
            </a:r>
            <a:r>
              <a:rPr sz="950" spc="-40" dirty="0">
                <a:solidFill>
                  <a:srgbClr val="231F20"/>
                </a:solidFill>
                <a:latin typeface="Calibri"/>
                <a:cs typeface="Calibri"/>
              </a:rPr>
              <a:t>a</a:t>
            </a:r>
            <a:r>
              <a:rPr sz="950" spc="-25" dirty="0">
                <a:solidFill>
                  <a:srgbClr val="231F20"/>
                </a:solidFill>
                <a:latin typeface="Calibri"/>
                <a:cs typeface="Calibri"/>
              </a:rPr>
              <a:t> </a:t>
            </a:r>
            <a:r>
              <a:rPr sz="950" spc="5" dirty="0">
                <a:solidFill>
                  <a:srgbClr val="231F20"/>
                </a:solidFill>
                <a:latin typeface="Calibri"/>
                <a:cs typeface="Calibri"/>
              </a:rPr>
              <a:t>tumour</a:t>
            </a:r>
            <a:r>
              <a:rPr sz="950" spc="-25" dirty="0">
                <a:solidFill>
                  <a:srgbClr val="231F20"/>
                </a:solidFill>
                <a:latin typeface="Calibri"/>
                <a:cs typeface="Calibri"/>
              </a:rPr>
              <a:t> </a:t>
            </a:r>
            <a:r>
              <a:rPr sz="950" spc="-15" dirty="0">
                <a:solidFill>
                  <a:srgbClr val="231F20"/>
                </a:solidFill>
                <a:latin typeface="Calibri"/>
                <a:cs typeface="Calibri"/>
              </a:rPr>
              <a:t>entirely</a:t>
            </a:r>
            <a:r>
              <a:rPr sz="950" spc="-25" dirty="0">
                <a:solidFill>
                  <a:srgbClr val="231F20"/>
                </a:solidFill>
                <a:latin typeface="Calibri"/>
                <a:cs typeface="Calibri"/>
              </a:rPr>
              <a:t> </a:t>
            </a:r>
            <a:r>
              <a:rPr sz="950" spc="10" dirty="0">
                <a:solidFill>
                  <a:srgbClr val="231F20"/>
                </a:solidFill>
                <a:latin typeface="Calibri"/>
                <a:cs typeface="Calibri"/>
              </a:rPr>
              <a:t>con- </a:t>
            </a:r>
            <a:r>
              <a:rPr sz="950" spc="-200" dirty="0">
                <a:solidFill>
                  <a:srgbClr val="231F20"/>
                </a:solidFill>
                <a:latin typeface="Calibri"/>
                <a:cs typeface="Calibri"/>
              </a:rPr>
              <a:t> </a:t>
            </a:r>
            <a:r>
              <a:rPr sz="950" spc="-15" dirty="0">
                <a:solidFill>
                  <a:srgbClr val="231F20"/>
                </a:solidFill>
                <a:latin typeface="Calibri"/>
                <a:cs typeface="Calibri"/>
              </a:rPr>
              <a:t>tained</a:t>
            </a:r>
            <a:r>
              <a:rPr sz="950" spc="-10" dirty="0">
                <a:solidFill>
                  <a:srgbClr val="231F20"/>
                </a:solidFill>
                <a:latin typeface="Calibri"/>
                <a:cs typeface="Calibri"/>
              </a:rPr>
              <a:t> </a:t>
            </a:r>
            <a:r>
              <a:rPr sz="950" spc="5" dirty="0">
                <a:solidFill>
                  <a:srgbClr val="231F20"/>
                </a:solidFill>
                <a:latin typeface="Calibri"/>
                <a:cs typeface="Calibri"/>
              </a:rPr>
              <a:t>within</a:t>
            </a:r>
            <a:r>
              <a:rPr sz="950" spc="-10" dirty="0">
                <a:solidFill>
                  <a:srgbClr val="231F20"/>
                </a:solidFill>
                <a:latin typeface="Calibri"/>
                <a:cs typeface="Calibri"/>
              </a:rPr>
              <a:t> </a:t>
            </a:r>
            <a:r>
              <a:rPr sz="950" spc="-35" dirty="0">
                <a:solidFill>
                  <a:srgbClr val="231F20"/>
                </a:solidFill>
                <a:latin typeface="Calibri"/>
                <a:cs typeface="Calibri"/>
              </a:rPr>
              <a:t>the</a:t>
            </a:r>
            <a:r>
              <a:rPr sz="950" spc="-15" dirty="0">
                <a:solidFill>
                  <a:srgbClr val="231F20"/>
                </a:solidFill>
                <a:latin typeface="Calibri"/>
                <a:cs typeface="Calibri"/>
              </a:rPr>
              <a:t> </a:t>
            </a:r>
            <a:r>
              <a:rPr sz="950" dirty="0">
                <a:solidFill>
                  <a:srgbClr val="231F20"/>
                </a:solidFill>
                <a:latin typeface="Calibri"/>
                <a:cs typeface="Calibri"/>
              </a:rPr>
              <a:t>co</a:t>
            </a:r>
            <a:r>
              <a:rPr sz="950" spc="5" dirty="0">
                <a:solidFill>
                  <a:srgbClr val="231F20"/>
                </a:solidFill>
                <a:latin typeface="Calibri"/>
                <a:cs typeface="Calibri"/>
              </a:rPr>
              <a:t>m</a:t>
            </a:r>
            <a:r>
              <a:rPr sz="950" spc="-15" dirty="0">
                <a:solidFill>
                  <a:srgbClr val="231F20"/>
                </a:solidFill>
                <a:latin typeface="Calibri"/>
                <a:cs typeface="Calibri"/>
              </a:rPr>
              <a:t>partment</a:t>
            </a:r>
            <a:r>
              <a:rPr sz="950" spc="-5" dirty="0">
                <a:solidFill>
                  <a:srgbClr val="231F20"/>
                </a:solidFill>
                <a:latin typeface="Calibri"/>
                <a:cs typeface="Calibri"/>
              </a:rPr>
              <a:t> </a:t>
            </a:r>
            <a:r>
              <a:rPr sz="950" spc="55" dirty="0">
                <a:solidFill>
                  <a:srgbClr val="231F20"/>
                </a:solidFill>
                <a:latin typeface="Calibri"/>
                <a:cs typeface="Calibri"/>
              </a:rPr>
              <a:t>[IV,</a:t>
            </a:r>
            <a:r>
              <a:rPr sz="950" spc="-15" dirty="0">
                <a:solidFill>
                  <a:srgbClr val="231F20"/>
                </a:solidFill>
                <a:latin typeface="Calibri"/>
                <a:cs typeface="Calibri"/>
              </a:rPr>
              <a:t> </a:t>
            </a:r>
            <a:r>
              <a:rPr sz="950" spc="35" dirty="0">
                <a:solidFill>
                  <a:srgbClr val="231F20"/>
                </a:solidFill>
                <a:latin typeface="Calibri"/>
                <a:cs typeface="Calibri"/>
              </a:rPr>
              <a:t>A].</a:t>
            </a:r>
            <a:r>
              <a:rPr sz="950" spc="-15" dirty="0">
                <a:solidFill>
                  <a:srgbClr val="231F20"/>
                </a:solidFill>
                <a:latin typeface="Calibri"/>
                <a:cs typeface="Calibri"/>
              </a:rPr>
              <a:t> </a:t>
            </a:r>
            <a:r>
              <a:rPr sz="950" spc="25" dirty="0">
                <a:solidFill>
                  <a:srgbClr val="231F20"/>
                </a:solidFill>
                <a:latin typeface="Calibri"/>
                <a:cs typeface="Calibri"/>
              </a:rPr>
              <a:t>Ex</a:t>
            </a:r>
            <a:r>
              <a:rPr sz="950" spc="30" dirty="0">
                <a:solidFill>
                  <a:srgbClr val="231F20"/>
                </a:solidFill>
                <a:latin typeface="Calibri"/>
                <a:cs typeface="Calibri"/>
              </a:rPr>
              <a:t>c</a:t>
            </a:r>
            <a:r>
              <a:rPr sz="950" spc="-15" dirty="0">
                <a:solidFill>
                  <a:srgbClr val="231F20"/>
                </a:solidFill>
                <a:latin typeface="Calibri"/>
                <a:cs typeface="Calibri"/>
              </a:rPr>
              <a:t>eptions</a:t>
            </a:r>
            <a:r>
              <a:rPr sz="950" spc="-10" dirty="0">
                <a:solidFill>
                  <a:srgbClr val="231F20"/>
                </a:solidFill>
                <a:latin typeface="Calibri"/>
                <a:cs typeface="Calibri"/>
              </a:rPr>
              <a:t> may </a:t>
            </a:r>
            <a:r>
              <a:rPr sz="950" spc="-50" dirty="0">
                <a:solidFill>
                  <a:srgbClr val="231F20"/>
                </a:solidFill>
                <a:latin typeface="Calibri"/>
                <a:cs typeface="Calibri"/>
              </a:rPr>
              <a:t>be</a:t>
            </a:r>
            <a:r>
              <a:rPr sz="950" spc="-15" dirty="0">
                <a:solidFill>
                  <a:srgbClr val="231F20"/>
                </a:solidFill>
                <a:latin typeface="Calibri"/>
                <a:cs typeface="Calibri"/>
              </a:rPr>
              <a:t> </a:t>
            </a:r>
            <a:r>
              <a:rPr sz="950" spc="-20" dirty="0">
                <a:solidFill>
                  <a:srgbClr val="231F20"/>
                </a:solidFill>
                <a:latin typeface="Calibri"/>
                <a:cs typeface="Calibri"/>
              </a:rPr>
              <a:t>made  </a:t>
            </a:r>
            <a:r>
              <a:rPr sz="950" spc="-30" dirty="0">
                <a:solidFill>
                  <a:srgbClr val="231F20"/>
                </a:solidFill>
                <a:latin typeface="Calibri"/>
                <a:cs typeface="Calibri"/>
              </a:rPr>
              <a:t>after</a:t>
            </a:r>
            <a:r>
              <a:rPr sz="950" spc="-25" dirty="0">
                <a:solidFill>
                  <a:srgbClr val="231F20"/>
                </a:solidFill>
                <a:latin typeface="Calibri"/>
                <a:cs typeface="Calibri"/>
              </a:rPr>
              <a:t> </a:t>
            </a:r>
            <a:r>
              <a:rPr sz="950" spc="10" dirty="0">
                <a:solidFill>
                  <a:srgbClr val="231F20"/>
                </a:solidFill>
                <a:latin typeface="Calibri"/>
                <a:cs typeface="Calibri"/>
              </a:rPr>
              <a:t>multidisciplinary </a:t>
            </a:r>
            <a:r>
              <a:rPr sz="950" spc="-5" dirty="0">
                <a:solidFill>
                  <a:srgbClr val="231F20"/>
                </a:solidFill>
                <a:latin typeface="Calibri"/>
                <a:cs typeface="Calibri"/>
              </a:rPr>
              <a:t>discussion</a:t>
            </a:r>
            <a:r>
              <a:rPr sz="950" dirty="0">
                <a:solidFill>
                  <a:srgbClr val="231F20"/>
                </a:solidFill>
                <a:latin typeface="Calibri"/>
                <a:cs typeface="Calibri"/>
              </a:rPr>
              <a:t> </a:t>
            </a:r>
            <a:r>
              <a:rPr sz="950" spc="-5" dirty="0">
                <a:solidFill>
                  <a:srgbClr val="231F20"/>
                </a:solidFill>
                <a:latin typeface="Calibri"/>
                <a:cs typeface="Calibri"/>
              </a:rPr>
              <a:t>considering</a:t>
            </a:r>
            <a:r>
              <a:rPr sz="950" dirty="0">
                <a:solidFill>
                  <a:srgbClr val="231F20"/>
                </a:solidFill>
                <a:latin typeface="Calibri"/>
                <a:cs typeface="Calibri"/>
              </a:rPr>
              <a:t> </a:t>
            </a:r>
            <a:r>
              <a:rPr sz="950" spc="-30" dirty="0">
                <a:solidFill>
                  <a:srgbClr val="231F20"/>
                </a:solidFill>
                <a:latin typeface="Calibri"/>
                <a:cs typeface="Calibri"/>
              </a:rPr>
              <a:t>several</a:t>
            </a:r>
            <a:r>
              <a:rPr sz="950" spc="-25" dirty="0">
                <a:solidFill>
                  <a:srgbClr val="231F20"/>
                </a:solidFill>
                <a:latin typeface="Calibri"/>
                <a:cs typeface="Calibri"/>
              </a:rPr>
              <a:t> </a:t>
            </a:r>
            <a:r>
              <a:rPr sz="950" spc="-15" dirty="0">
                <a:solidFill>
                  <a:srgbClr val="231F20"/>
                </a:solidFill>
                <a:latin typeface="Calibri"/>
                <a:cs typeface="Calibri"/>
              </a:rPr>
              <a:t>variables </a:t>
            </a:r>
            <a:r>
              <a:rPr sz="950" spc="-10"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5" action="ppaction://hlinksldjump"/>
              </a:rPr>
              <a:t>14</a:t>
            </a:r>
            <a:r>
              <a:rPr sz="950" spc="10" dirty="0">
                <a:solidFill>
                  <a:srgbClr val="231F20"/>
                </a:solidFill>
                <a:latin typeface="Calibri"/>
                <a:cs typeface="Calibri"/>
              </a:rPr>
              <a:t>]. </a:t>
            </a:r>
            <a:r>
              <a:rPr sz="950" spc="15" dirty="0">
                <a:solidFill>
                  <a:srgbClr val="231F20"/>
                </a:solidFill>
                <a:latin typeface="Calibri"/>
                <a:cs typeface="Calibri"/>
              </a:rPr>
              <a:t>With </a:t>
            </a:r>
            <a:r>
              <a:rPr sz="950" spc="-15" dirty="0">
                <a:solidFill>
                  <a:srgbClr val="231F20"/>
                </a:solidFill>
                <a:latin typeface="Calibri"/>
                <a:cs typeface="Calibri"/>
              </a:rPr>
              <a:t>exceptions to </a:t>
            </a:r>
            <a:r>
              <a:rPr sz="950" spc="-50" dirty="0">
                <a:solidFill>
                  <a:srgbClr val="231F20"/>
                </a:solidFill>
                <a:latin typeface="Calibri"/>
                <a:cs typeface="Calibri"/>
              </a:rPr>
              <a:t>be </a:t>
            </a:r>
            <a:r>
              <a:rPr sz="950" spc="-15" dirty="0">
                <a:solidFill>
                  <a:srgbClr val="231F20"/>
                </a:solidFill>
                <a:latin typeface="Calibri"/>
                <a:cs typeface="Calibri"/>
              </a:rPr>
              <a:t>discussed </a:t>
            </a:r>
            <a:r>
              <a:rPr sz="950" spc="25" dirty="0">
                <a:solidFill>
                  <a:srgbClr val="231F20"/>
                </a:solidFill>
                <a:latin typeface="Calibri"/>
                <a:cs typeface="Calibri"/>
              </a:rPr>
              <a:t>in </a:t>
            </a:r>
            <a:r>
              <a:rPr sz="950" spc="-40" dirty="0">
                <a:solidFill>
                  <a:srgbClr val="231F20"/>
                </a:solidFill>
                <a:latin typeface="Calibri"/>
                <a:cs typeface="Calibri"/>
              </a:rPr>
              <a:t>a </a:t>
            </a:r>
            <a:r>
              <a:rPr sz="950" spc="10" dirty="0">
                <a:solidFill>
                  <a:srgbClr val="231F20"/>
                </a:solidFill>
                <a:latin typeface="Calibri"/>
                <a:cs typeface="Calibri"/>
              </a:rPr>
              <a:t>multidisciplinary </a:t>
            </a:r>
            <a:r>
              <a:rPr sz="950" spc="-20" dirty="0">
                <a:solidFill>
                  <a:srgbClr val="231F20"/>
                </a:solidFill>
                <a:latin typeface="Calibri"/>
                <a:cs typeface="Calibri"/>
              </a:rPr>
              <a:t>set- </a:t>
            </a:r>
            <a:r>
              <a:rPr sz="950" spc="-15" dirty="0">
                <a:solidFill>
                  <a:srgbClr val="231F20"/>
                </a:solidFill>
                <a:latin typeface="Calibri"/>
                <a:cs typeface="Calibri"/>
              </a:rPr>
              <a:t> </a:t>
            </a:r>
            <a:r>
              <a:rPr sz="950" dirty="0">
                <a:solidFill>
                  <a:srgbClr val="231F20"/>
                </a:solidFill>
                <a:latin typeface="Calibri"/>
                <a:cs typeface="Calibri"/>
              </a:rPr>
              <a:t>ting </a:t>
            </a:r>
            <a:r>
              <a:rPr sz="950" spc="-10" dirty="0">
                <a:solidFill>
                  <a:srgbClr val="231F20"/>
                </a:solidFill>
                <a:latin typeface="Calibri"/>
                <a:cs typeface="Calibri"/>
              </a:rPr>
              <a:t>and </a:t>
            </a:r>
            <a:r>
              <a:rPr sz="950" spc="-30" dirty="0">
                <a:solidFill>
                  <a:srgbClr val="231F20"/>
                </a:solidFill>
                <a:latin typeface="Calibri"/>
                <a:cs typeface="Calibri"/>
              </a:rPr>
              <a:t>faced </a:t>
            </a:r>
            <a:r>
              <a:rPr sz="950" spc="-5" dirty="0">
                <a:solidFill>
                  <a:srgbClr val="231F20"/>
                </a:solidFill>
                <a:latin typeface="Calibri"/>
                <a:cs typeface="Calibri"/>
              </a:rPr>
              <a:t>with </a:t>
            </a:r>
            <a:r>
              <a:rPr sz="950" spc="-40" dirty="0">
                <a:solidFill>
                  <a:srgbClr val="231F20"/>
                </a:solidFill>
                <a:latin typeface="Calibri"/>
                <a:cs typeface="Calibri"/>
              </a:rPr>
              <a:t>a </a:t>
            </a:r>
            <a:r>
              <a:rPr sz="950" dirty="0">
                <a:solidFill>
                  <a:srgbClr val="231F20"/>
                </a:solidFill>
                <a:latin typeface="Calibri"/>
                <a:cs typeface="Calibri"/>
              </a:rPr>
              <a:t>lack </a:t>
            </a:r>
            <a:r>
              <a:rPr sz="950" spc="-15" dirty="0">
                <a:solidFill>
                  <a:srgbClr val="231F20"/>
                </a:solidFill>
                <a:latin typeface="Calibri"/>
                <a:cs typeface="Calibri"/>
              </a:rPr>
              <a:t>of </a:t>
            </a:r>
            <a:r>
              <a:rPr sz="950" spc="-20" dirty="0">
                <a:solidFill>
                  <a:srgbClr val="231F20"/>
                </a:solidFill>
                <a:latin typeface="Calibri"/>
                <a:cs typeface="Calibri"/>
              </a:rPr>
              <a:t>consensus across </a:t>
            </a:r>
            <a:r>
              <a:rPr sz="950" spc="-35" dirty="0">
                <a:solidFill>
                  <a:srgbClr val="231F20"/>
                </a:solidFill>
                <a:latin typeface="Calibri"/>
                <a:cs typeface="Calibri"/>
              </a:rPr>
              <a:t>reference </a:t>
            </a:r>
            <a:r>
              <a:rPr sz="950" spc="-25" dirty="0">
                <a:solidFill>
                  <a:srgbClr val="231F20"/>
                </a:solidFill>
                <a:latin typeface="Calibri"/>
                <a:cs typeface="Calibri"/>
              </a:rPr>
              <a:t>centres, </a:t>
            </a:r>
            <a:r>
              <a:rPr sz="950" spc="-20" dirty="0">
                <a:solidFill>
                  <a:srgbClr val="231F20"/>
                </a:solidFill>
                <a:latin typeface="Calibri"/>
                <a:cs typeface="Calibri"/>
              </a:rPr>
              <a:t> </a:t>
            </a:r>
            <a:r>
              <a:rPr sz="950" spc="-5" dirty="0">
                <a:solidFill>
                  <a:srgbClr val="231F20"/>
                </a:solidFill>
                <a:latin typeface="Calibri"/>
                <a:cs typeface="Calibri"/>
              </a:rPr>
              <a:t>high-grade,</a:t>
            </a:r>
            <a:r>
              <a:rPr sz="950" spc="-30" dirty="0">
                <a:solidFill>
                  <a:srgbClr val="231F20"/>
                </a:solidFill>
                <a:latin typeface="Calibri"/>
                <a:cs typeface="Calibri"/>
              </a:rPr>
              <a:t> </a:t>
            </a:r>
            <a:r>
              <a:rPr sz="950" spc="-35" dirty="0">
                <a:solidFill>
                  <a:srgbClr val="231F20"/>
                </a:solidFill>
                <a:latin typeface="Calibri"/>
                <a:cs typeface="Calibri"/>
              </a:rPr>
              <a:t>deep, </a:t>
            </a:r>
            <a:r>
              <a:rPr sz="950" spc="-25" dirty="0">
                <a:solidFill>
                  <a:srgbClr val="231F20"/>
                </a:solidFill>
                <a:latin typeface="Lucida Sans Unicode"/>
                <a:cs typeface="Lucida Sans Unicode"/>
              </a:rPr>
              <a:t>&lt;</a:t>
            </a:r>
            <a:r>
              <a:rPr sz="950" spc="-135" dirty="0">
                <a:solidFill>
                  <a:srgbClr val="231F20"/>
                </a:solidFill>
                <a:latin typeface="Lucida Sans Unicode"/>
                <a:cs typeface="Lucida Sans Unicode"/>
              </a:rPr>
              <a:t> </a:t>
            </a:r>
            <a:r>
              <a:rPr sz="950" spc="-30" dirty="0">
                <a:solidFill>
                  <a:srgbClr val="231F20"/>
                </a:solidFill>
                <a:latin typeface="Calibri"/>
                <a:cs typeface="Calibri"/>
              </a:rPr>
              <a:t>5</a:t>
            </a:r>
            <a:r>
              <a:rPr sz="950" spc="-50" dirty="0">
                <a:solidFill>
                  <a:srgbClr val="231F20"/>
                </a:solidFill>
                <a:latin typeface="Calibri"/>
                <a:cs typeface="Calibri"/>
              </a:rPr>
              <a:t> </a:t>
            </a:r>
            <a:r>
              <a:rPr sz="950" spc="5" dirty="0">
                <a:solidFill>
                  <a:srgbClr val="231F20"/>
                </a:solidFill>
                <a:latin typeface="Calibri"/>
                <a:cs typeface="Calibri"/>
              </a:rPr>
              <a:t>cm</a:t>
            </a:r>
            <a:r>
              <a:rPr sz="950" spc="-40" dirty="0">
                <a:solidFill>
                  <a:srgbClr val="231F20"/>
                </a:solidFill>
                <a:latin typeface="Calibri"/>
                <a:cs typeface="Calibri"/>
              </a:rPr>
              <a:t> </a:t>
            </a:r>
            <a:r>
              <a:rPr sz="950" spc="-15" dirty="0">
                <a:solidFill>
                  <a:srgbClr val="231F20"/>
                </a:solidFill>
                <a:latin typeface="Calibri"/>
                <a:cs typeface="Calibri"/>
              </a:rPr>
              <a:t>lesions</a:t>
            </a:r>
            <a:r>
              <a:rPr sz="950" spc="-25" dirty="0">
                <a:solidFill>
                  <a:srgbClr val="231F20"/>
                </a:solidFill>
                <a:latin typeface="Calibri"/>
                <a:cs typeface="Calibri"/>
              </a:rPr>
              <a:t> </a:t>
            </a:r>
            <a:r>
              <a:rPr sz="950" spc="-35" dirty="0">
                <a:solidFill>
                  <a:srgbClr val="231F20"/>
                </a:solidFill>
                <a:latin typeface="Calibri"/>
                <a:cs typeface="Calibri"/>
              </a:rPr>
              <a:t>are </a:t>
            </a:r>
            <a:r>
              <a:rPr sz="950" spc="-20" dirty="0">
                <a:solidFill>
                  <a:srgbClr val="231F20"/>
                </a:solidFill>
                <a:latin typeface="Calibri"/>
                <a:cs typeface="Calibri"/>
              </a:rPr>
              <a:t>also</a:t>
            </a:r>
            <a:r>
              <a:rPr sz="950" spc="-35" dirty="0">
                <a:solidFill>
                  <a:srgbClr val="231F20"/>
                </a:solidFill>
                <a:latin typeface="Calibri"/>
                <a:cs typeface="Calibri"/>
              </a:rPr>
              <a:t> treated</a:t>
            </a:r>
            <a:r>
              <a:rPr sz="950" spc="-25" dirty="0">
                <a:solidFill>
                  <a:srgbClr val="231F20"/>
                </a:solidFill>
                <a:latin typeface="Calibri"/>
                <a:cs typeface="Calibri"/>
              </a:rPr>
              <a:t> </a:t>
            </a:r>
            <a:r>
              <a:rPr sz="950" spc="-5" dirty="0">
                <a:solidFill>
                  <a:srgbClr val="231F20"/>
                </a:solidFill>
                <a:latin typeface="Calibri"/>
                <a:cs typeface="Calibri"/>
              </a:rPr>
              <a:t>with</a:t>
            </a:r>
            <a:r>
              <a:rPr sz="950" spc="-35" dirty="0">
                <a:solidFill>
                  <a:srgbClr val="231F20"/>
                </a:solidFill>
                <a:latin typeface="Calibri"/>
                <a:cs typeface="Calibri"/>
              </a:rPr>
              <a:t> </a:t>
            </a:r>
            <a:r>
              <a:rPr sz="950" spc="-15" dirty="0">
                <a:solidFill>
                  <a:srgbClr val="231F20"/>
                </a:solidFill>
                <a:latin typeface="Calibri"/>
                <a:cs typeface="Calibri"/>
              </a:rPr>
              <a:t>surgery,</a:t>
            </a:r>
            <a:r>
              <a:rPr sz="950" spc="-35" dirty="0">
                <a:solidFill>
                  <a:srgbClr val="231F20"/>
                </a:solidFill>
                <a:latin typeface="Calibri"/>
                <a:cs typeface="Calibri"/>
              </a:rPr>
              <a:t> </a:t>
            </a:r>
            <a:r>
              <a:rPr sz="950" spc="10" dirty="0">
                <a:solidFill>
                  <a:srgbClr val="231F20"/>
                </a:solidFill>
                <a:latin typeface="Calibri"/>
                <a:cs typeface="Calibri"/>
              </a:rPr>
              <a:t>fol- </a:t>
            </a:r>
            <a:r>
              <a:rPr sz="950" spc="-200" dirty="0">
                <a:solidFill>
                  <a:srgbClr val="231F20"/>
                </a:solidFill>
                <a:latin typeface="Calibri"/>
                <a:cs typeface="Calibri"/>
              </a:rPr>
              <a:t> </a:t>
            </a:r>
            <a:r>
              <a:rPr sz="950" spc="-20" dirty="0">
                <a:solidFill>
                  <a:srgbClr val="231F20"/>
                </a:solidFill>
                <a:latin typeface="Calibri"/>
                <a:cs typeface="Calibri"/>
              </a:rPr>
              <a:t>lowed </a:t>
            </a:r>
            <a:r>
              <a:rPr sz="950" spc="-10" dirty="0">
                <a:solidFill>
                  <a:srgbClr val="231F20"/>
                </a:solidFill>
                <a:latin typeface="Calibri"/>
                <a:cs typeface="Calibri"/>
              </a:rPr>
              <a:t>by </a:t>
            </a:r>
            <a:r>
              <a:rPr sz="950" spc="90" dirty="0">
                <a:solidFill>
                  <a:srgbClr val="231F20"/>
                </a:solidFill>
                <a:latin typeface="Calibri"/>
                <a:cs typeface="Calibri"/>
              </a:rPr>
              <a:t>RT </a:t>
            </a:r>
            <a:r>
              <a:rPr sz="950" spc="55" dirty="0">
                <a:solidFill>
                  <a:srgbClr val="231F20"/>
                </a:solidFill>
                <a:latin typeface="Calibri"/>
                <a:cs typeface="Calibri"/>
              </a:rPr>
              <a:t>[IV, </a:t>
            </a:r>
            <a:r>
              <a:rPr sz="950" spc="35" dirty="0">
                <a:solidFill>
                  <a:srgbClr val="231F20"/>
                </a:solidFill>
                <a:latin typeface="Calibri"/>
                <a:cs typeface="Calibri"/>
              </a:rPr>
              <a:t>A]. </a:t>
            </a:r>
            <a:r>
              <a:rPr sz="950" spc="90" dirty="0">
                <a:solidFill>
                  <a:srgbClr val="231F20"/>
                </a:solidFill>
                <a:latin typeface="Calibri"/>
                <a:cs typeface="Calibri"/>
              </a:rPr>
              <a:t>RT </a:t>
            </a:r>
            <a:r>
              <a:rPr sz="950" dirty="0">
                <a:solidFill>
                  <a:srgbClr val="231F20"/>
                </a:solidFill>
                <a:latin typeface="Calibri"/>
                <a:cs typeface="Calibri"/>
              </a:rPr>
              <a:t>is </a:t>
            </a:r>
            <a:r>
              <a:rPr sz="950" spc="-25" dirty="0">
                <a:solidFill>
                  <a:srgbClr val="231F20"/>
                </a:solidFill>
                <a:latin typeface="Calibri"/>
                <a:cs typeface="Calibri"/>
              </a:rPr>
              <a:t>added </a:t>
            </a:r>
            <a:r>
              <a:rPr sz="950" spc="25" dirty="0">
                <a:solidFill>
                  <a:srgbClr val="231F20"/>
                </a:solidFill>
                <a:latin typeface="Calibri"/>
                <a:cs typeface="Calibri"/>
              </a:rPr>
              <a:t>in </a:t>
            </a:r>
            <a:r>
              <a:rPr sz="950" spc="-35" dirty="0">
                <a:solidFill>
                  <a:srgbClr val="231F20"/>
                </a:solidFill>
                <a:latin typeface="Calibri"/>
                <a:cs typeface="Calibri"/>
              </a:rPr>
              <a:t>selected </a:t>
            </a:r>
            <a:r>
              <a:rPr sz="950" spc="-40" dirty="0">
                <a:solidFill>
                  <a:srgbClr val="231F20"/>
                </a:solidFill>
                <a:latin typeface="Calibri"/>
                <a:cs typeface="Calibri"/>
              </a:rPr>
              <a:t>cases </a:t>
            </a:r>
            <a:r>
              <a:rPr sz="950" spc="25" dirty="0">
                <a:solidFill>
                  <a:srgbClr val="231F20"/>
                </a:solidFill>
                <a:latin typeface="Calibri"/>
                <a:cs typeface="Calibri"/>
              </a:rPr>
              <a:t>in </a:t>
            </a:r>
            <a:r>
              <a:rPr sz="950" spc="-35" dirty="0">
                <a:solidFill>
                  <a:srgbClr val="231F20"/>
                </a:solidFill>
                <a:latin typeface="Calibri"/>
                <a:cs typeface="Calibri"/>
              </a:rPr>
              <a:t>the </a:t>
            </a:r>
            <a:r>
              <a:rPr sz="950" spc="-40" dirty="0">
                <a:solidFill>
                  <a:srgbClr val="231F20"/>
                </a:solidFill>
                <a:latin typeface="Calibri"/>
                <a:cs typeface="Calibri"/>
              </a:rPr>
              <a:t>case </a:t>
            </a:r>
            <a:r>
              <a:rPr sz="950" spc="-15" dirty="0">
                <a:solidFill>
                  <a:srgbClr val="231F20"/>
                </a:solidFill>
                <a:latin typeface="Calibri"/>
                <a:cs typeface="Calibri"/>
              </a:rPr>
              <a:t>of </a:t>
            </a:r>
            <a:r>
              <a:rPr sz="950" spc="-10" dirty="0">
                <a:solidFill>
                  <a:srgbClr val="231F20"/>
                </a:solidFill>
                <a:latin typeface="Calibri"/>
                <a:cs typeface="Calibri"/>
              </a:rPr>
              <a:t> </a:t>
            </a:r>
            <a:r>
              <a:rPr sz="950" spc="5" dirty="0">
                <a:solidFill>
                  <a:srgbClr val="231F20"/>
                </a:solidFill>
                <a:latin typeface="Calibri"/>
                <a:cs typeface="Calibri"/>
              </a:rPr>
              <a:t>low-</a:t>
            </a:r>
            <a:r>
              <a:rPr sz="950" spc="45" dirty="0">
                <a:solidFill>
                  <a:srgbClr val="231F20"/>
                </a:solidFill>
                <a:latin typeface="Calibri"/>
                <a:cs typeface="Calibri"/>
              </a:rPr>
              <a:t> </a:t>
            </a:r>
            <a:r>
              <a:rPr sz="950" dirty="0">
                <a:solidFill>
                  <a:srgbClr val="231F20"/>
                </a:solidFill>
                <a:latin typeface="Calibri"/>
                <a:cs typeface="Calibri"/>
              </a:rPr>
              <a:t>or</a:t>
            </a:r>
            <a:r>
              <a:rPr sz="950" spc="50" dirty="0">
                <a:solidFill>
                  <a:srgbClr val="231F20"/>
                </a:solidFill>
                <a:latin typeface="Calibri"/>
                <a:cs typeface="Calibri"/>
              </a:rPr>
              <a:t> </a:t>
            </a:r>
            <a:r>
              <a:rPr sz="950" spc="-5" dirty="0">
                <a:solidFill>
                  <a:srgbClr val="231F20"/>
                </a:solidFill>
                <a:latin typeface="Calibri"/>
                <a:cs typeface="Calibri"/>
              </a:rPr>
              <a:t>high-grade,</a:t>
            </a:r>
            <a:r>
              <a:rPr sz="950" spc="55" dirty="0">
                <a:solidFill>
                  <a:srgbClr val="231F20"/>
                </a:solidFill>
                <a:latin typeface="Calibri"/>
                <a:cs typeface="Calibri"/>
              </a:rPr>
              <a:t> </a:t>
            </a:r>
            <a:r>
              <a:rPr sz="950" spc="-5" dirty="0">
                <a:solidFill>
                  <a:srgbClr val="231F20"/>
                </a:solidFill>
                <a:latin typeface="Calibri"/>
                <a:cs typeface="Calibri"/>
              </a:rPr>
              <a:t>superficial,</a:t>
            </a:r>
            <a:r>
              <a:rPr sz="950" spc="50" dirty="0">
                <a:solidFill>
                  <a:srgbClr val="231F20"/>
                </a:solidFill>
                <a:latin typeface="Calibri"/>
                <a:cs typeface="Calibri"/>
              </a:rPr>
              <a:t> </a:t>
            </a:r>
            <a:r>
              <a:rPr sz="950" spc="-25" dirty="0">
                <a:solidFill>
                  <a:srgbClr val="231F20"/>
                </a:solidFill>
                <a:latin typeface="Lucida Sans Unicode"/>
                <a:cs typeface="Lucida Sans Unicode"/>
              </a:rPr>
              <a:t>&gt;</a:t>
            </a:r>
            <a:r>
              <a:rPr sz="950" spc="-145" dirty="0">
                <a:solidFill>
                  <a:srgbClr val="231F20"/>
                </a:solidFill>
                <a:latin typeface="Lucida Sans Unicode"/>
                <a:cs typeface="Lucida Sans Unicode"/>
              </a:rPr>
              <a:t> </a:t>
            </a:r>
            <a:r>
              <a:rPr sz="950" spc="-30" dirty="0">
                <a:solidFill>
                  <a:srgbClr val="231F20"/>
                </a:solidFill>
                <a:latin typeface="Calibri"/>
                <a:cs typeface="Calibri"/>
              </a:rPr>
              <a:t>5</a:t>
            </a:r>
            <a:r>
              <a:rPr sz="950" spc="-55" dirty="0">
                <a:solidFill>
                  <a:srgbClr val="231F20"/>
                </a:solidFill>
                <a:latin typeface="Calibri"/>
                <a:cs typeface="Calibri"/>
              </a:rPr>
              <a:t> </a:t>
            </a:r>
            <a:r>
              <a:rPr sz="950" spc="5" dirty="0">
                <a:solidFill>
                  <a:srgbClr val="231F20"/>
                </a:solidFill>
                <a:latin typeface="Calibri"/>
                <a:cs typeface="Calibri"/>
              </a:rPr>
              <a:t>cm</a:t>
            </a:r>
            <a:r>
              <a:rPr sz="950" spc="40" dirty="0">
                <a:solidFill>
                  <a:srgbClr val="231F20"/>
                </a:solidFill>
                <a:latin typeface="Calibri"/>
                <a:cs typeface="Calibri"/>
              </a:rPr>
              <a:t> </a:t>
            </a:r>
            <a:r>
              <a:rPr sz="950" spc="-10" dirty="0">
                <a:solidFill>
                  <a:srgbClr val="231F20"/>
                </a:solidFill>
                <a:latin typeface="Calibri"/>
                <a:cs typeface="Calibri"/>
              </a:rPr>
              <a:t>and</a:t>
            </a:r>
            <a:r>
              <a:rPr sz="950" spc="60" dirty="0">
                <a:solidFill>
                  <a:srgbClr val="231F20"/>
                </a:solidFill>
                <a:latin typeface="Calibri"/>
                <a:cs typeface="Calibri"/>
              </a:rPr>
              <a:t> </a:t>
            </a:r>
            <a:r>
              <a:rPr sz="950" spc="-10" dirty="0">
                <a:solidFill>
                  <a:srgbClr val="231F20"/>
                </a:solidFill>
                <a:latin typeface="Calibri"/>
                <a:cs typeface="Calibri"/>
              </a:rPr>
              <a:t>low-grade,</a:t>
            </a:r>
            <a:r>
              <a:rPr sz="950" spc="60" dirty="0">
                <a:solidFill>
                  <a:srgbClr val="231F20"/>
                </a:solidFill>
                <a:latin typeface="Calibri"/>
                <a:cs typeface="Calibri"/>
              </a:rPr>
              <a:t> </a:t>
            </a:r>
            <a:r>
              <a:rPr sz="950" spc="-35" dirty="0">
                <a:solidFill>
                  <a:srgbClr val="231F20"/>
                </a:solidFill>
                <a:latin typeface="Calibri"/>
                <a:cs typeface="Calibri"/>
              </a:rPr>
              <a:t>deep,</a:t>
            </a:r>
            <a:endParaRPr sz="950">
              <a:latin typeface="Calibri"/>
              <a:cs typeface="Calibri"/>
            </a:endParaRPr>
          </a:p>
          <a:p>
            <a:pPr marL="12700" marR="6350" algn="just">
              <a:lnSpc>
                <a:spcPct val="101000"/>
              </a:lnSpc>
            </a:pPr>
            <a:r>
              <a:rPr sz="950" spc="-25" dirty="0">
                <a:solidFill>
                  <a:srgbClr val="231F20"/>
                </a:solidFill>
                <a:latin typeface="Lucida Sans Unicode"/>
                <a:cs typeface="Lucida Sans Unicode"/>
              </a:rPr>
              <a:t>&lt;</a:t>
            </a:r>
            <a:r>
              <a:rPr sz="950" spc="-145" dirty="0">
                <a:solidFill>
                  <a:srgbClr val="231F20"/>
                </a:solidFill>
                <a:latin typeface="Lucida Sans Unicode"/>
                <a:cs typeface="Lucida Sans Unicode"/>
              </a:rPr>
              <a:t> </a:t>
            </a:r>
            <a:r>
              <a:rPr sz="950" spc="-30" dirty="0">
                <a:solidFill>
                  <a:srgbClr val="231F20"/>
                </a:solidFill>
                <a:latin typeface="Calibri"/>
                <a:cs typeface="Calibri"/>
              </a:rPr>
              <a:t>5</a:t>
            </a:r>
            <a:r>
              <a:rPr sz="950" spc="-60" dirty="0">
                <a:solidFill>
                  <a:srgbClr val="231F20"/>
                </a:solidFill>
                <a:latin typeface="Calibri"/>
                <a:cs typeface="Calibri"/>
              </a:rPr>
              <a:t> </a:t>
            </a:r>
            <a:r>
              <a:rPr sz="950" spc="5" dirty="0">
                <a:solidFill>
                  <a:srgbClr val="231F20"/>
                </a:solidFill>
                <a:latin typeface="Calibri"/>
                <a:cs typeface="Calibri"/>
              </a:rPr>
              <a:t>cm</a:t>
            </a:r>
            <a:r>
              <a:rPr sz="950" spc="25" dirty="0">
                <a:solidFill>
                  <a:srgbClr val="231F20"/>
                </a:solidFill>
                <a:latin typeface="Calibri"/>
                <a:cs typeface="Calibri"/>
              </a:rPr>
              <a:t> STSs</a:t>
            </a:r>
            <a:r>
              <a:rPr sz="950" spc="20" dirty="0">
                <a:solidFill>
                  <a:srgbClr val="231F20"/>
                </a:solidFill>
                <a:latin typeface="Calibri"/>
                <a:cs typeface="Calibri"/>
              </a:rPr>
              <a:t> </a:t>
            </a:r>
            <a:r>
              <a:rPr sz="950" spc="50" dirty="0">
                <a:solidFill>
                  <a:srgbClr val="231F20"/>
                </a:solidFill>
                <a:latin typeface="Calibri"/>
                <a:cs typeface="Calibri"/>
              </a:rPr>
              <a:t>[II,</a:t>
            </a:r>
            <a:r>
              <a:rPr sz="950" spc="25" dirty="0">
                <a:solidFill>
                  <a:srgbClr val="231F20"/>
                </a:solidFill>
                <a:latin typeface="Calibri"/>
                <a:cs typeface="Calibri"/>
              </a:rPr>
              <a:t> B]. </a:t>
            </a:r>
            <a:r>
              <a:rPr sz="950" spc="45" dirty="0">
                <a:solidFill>
                  <a:srgbClr val="231F20"/>
                </a:solidFill>
                <a:latin typeface="Calibri"/>
                <a:cs typeface="Calibri"/>
              </a:rPr>
              <a:t>In</a:t>
            </a:r>
            <a:r>
              <a:rPr sz="950" spc="20" dirty="0">
                <a:solidFill>
                  <a:srgbClr val="231F20"/>
                </a:solidFill>
                <a:latin typeface="Calibri"/>
                <a:cs typeface="Calibri"/>
              </a:rPr>
              <a:t> </a:t>
            </a:r>
            <a:r>
              <a:rPr sz="950" spc="-35" dirty="0">
                <a:solidFill>
                  <a:srgbClr val="231F20"/>
                </a:solidFill>
                <a:latin typeface="Calibri"/>
                <a:cs typeface="Calibri"/>
              </a:rPr>
              <a:t>the</a:t>
            </a:r>
            <a:r>
              <a:rPr sz="950" spc="20" dirty="0">
                <a:solidFill>
                  <a:srgbClr val="231F20"/>
                </a:solidFill>
                <a:latin typeface="Calibri"/>
                <a:cs typeface="Calibri"/>
              </a:rPr>
              <a:t> </a:t>
            </a:r>
            <a:r>
              <a:rPr sz="950" spc="-40" dirty="0">
                <a:solidFill>
                  <a:srgbClr val="231F20"/>
                </a:solidFill>
                <a:latin typeface="Calibri"/>
                <a:cs typeface="Calibri"/>
              </a:rPr>
              <a:t>case</a:t>
            </a:r>
            <a:r>
              <a:rPr sz="950" spc="25" dirty="0">
                <a:solidFill>
                  <a:srgbClr val="231F20"/>
                </a:solidFill>
                <a:latin typeface="Calibri"/>
                <a:cs typeface="Calibri"/>
              </a:rPr>
              <a:t> </a:t>
            </a:r>
            <a:r>
              <a:rPr sz="950" spc="-15" dirty="0">
                <a:solidFill>
                  <a:srgbClr val="231F20"/>
                </a:solidFill>
                <a:latin typeface="Calibri"/>
                <a:cs typeface="Calibri"/>
              </a:rPr>
              <a:t>of</a:t>
            </a:r>
            <a:r>
              <a:rPr sz="950" spc="25" dirty="0">
                <a:solidFill>
                  <a:srgbClr val="231F20"/>
                </a:solidFill>
                <a:latin typeface="Calibri"/>
                <a:cs typeface="Calibri"/>
              </a:rPr>
              <a:t> </a:t>
            </a:r>
            <a:r>
              <a:rPr sz="950" spc="-10" dirty="0">
                <a:solidFill>
                  <a:srgbClr val="231F20"/>
                </a:solidFill>
                <a:latin typeface="Calibri"/>
                <a:cs typeface="Calibri"/>
              </a:rPr>
              <a:t>low-grade,</a:t>
            </a:r>
            <a:r>
              <a:rPr sz="950" spc="25" dirty="0">
                <a:solidFill>
                  <a:srgbClr val="231F20"/>
                </a:solidFill>
                <a:latin typeface="Calibri"/>
                <a:cs typeface="Calibri"/>
              </a:rPr>
              <a:t> </a:t>
            </a:r>
            <a:r>
              <a:rPr sz="950" spc="-35" dirty="0">
                <a:solidFill>
                  <a:srgbClr val="231F20"/>
                </a:solidFill>
                <a:latin typeface="Calibri"/>
                <a:cs typeface="Calibri"/>
              </a:rPr>
              <a:t>deep,</a:t>
            </a:r>
            <a:r>
              <a:rPr sz="950" spc="25" dirty="0">
                <a:solidFill>
                  <a:srgbClr val="231F20"/>
                </a:solidFill>
                <a:latin typeface="Calibri"/>
                <a:cs typeface="Calibri"/>
              </a:rPr>
              <a:t> </a:t>
            </a:r>
            <a:r>
              <a:rPr sz="950" spc="-25" dirty="0">
                <a:solidFill>
                  <a:srgbClr val="231F20"/>
                </a:solidFill>
                <a:latin typeface="Lucida Sans Unicode"/>
                <a:cs typeface="Lucida Sans Unicode"/>
              </a:rPr>
              <a:t>&gt;</a:t>
            </a:r>
            <a:r>
              <a:rPr sz="950" spc="-145" dirty="0">
                <a:solidFill>
                  <a:srgbClr val="231F20"/>
                </a:solidFill>
                <a:latin typeface="Lucida Sans Unicode"/>
                <a:cs typeface="Lucida Sans Unicode"/>
              </a:rPr>
              <a:t> </a:t>
            </a:r>
            <a:r>
              <a:rPr sz="950" spc="-30" dirty="0">
                <a:solidFill>
                  <a:srgbClr val="231F20"/>
                </a:solidFill>
                <a:latin typeface="Calibri"/>
                <a:cs typeface="Calibri"/>
              </a:rPr>
              <a:t>5</a:t>
            </a:r>
            <a:r>
              <a:rPr sz="950" spc="-60" dirty="0">
                <a:solidFill>
                  <a:srgbClr val="231F20"/>
                </a:solidFill>
                <a:latin typeface="Calibri"/>
                <a:cs typeface="Calibri"/>
              </a:rPr>
              <a:t> </a:t>
            </a:r>
            <a:r>
              <a:rPr sz="950" spc="5" dirty="0">
                <a:solidFill>
                  <a:srgbClr val="231F20"/>
                </a:solidFill>
                <a:latin typeface="Calibri"/>
                <a:cs typeface="Calibri"/>
              </a:rPr>
              <a:t>cm</a:t>
            </a:r>
            <a:r>
              <a:rPr sz="950" spc="30" dirty="0">
                <a:solidFill>
                  <a:srgbClr val="231F20"/>
                </a:solidFill>
                <a:latin typeface="Calibri"/>
                <a:cs typeface="Calibri"/>
              </a:rPr>
              <a:t> </a:t>
            </a:r>
            <a:r>
              <a:rPr sz="950" spc="20" dirty="0">
                <a:solidFill>
                  <a:srgbClr val="231F20"/>
                </a:solidFill>
                <a:latin typeface="Calibri"/>
                <a:cs typeface="Calibri"/>
              </a:rPr>
              <a:t>STSs, </a:t>
            </a:r>
            <a:r>
              <a:rPr sz="950" spc="-204" dirty="0">
                <a:solidFill>
                  <a:srgbClr val="231F20"/>
                </a:solidFill>
                <a:latin typeface="Calibri"/>
                <a:cs typeface="Calibri"/>
              </a:rPr>
              <a:t> </a:t>
            </a:r>
            <a:r>
              <a:rPr sz="950" spc="90" dirty="0">
                <a:solidFill>
                  <a:srgbClr val="231F20"/>
                </a:solidFill>
                <a:latin typeface="Calibri"/>
                <a:cs typeface="Calibri"/>
              </a:rPr>
              <a:t>RT </a:t>
            </a:r>
            <a:r>
              <a:rPr sz="950" dirty="0">
                <a:solidFill>
                  <a:srgbClr val="231F20"/>
                </a:solidFill>
                <a:latin typeface="Calibri"/>
                <a:cs typeface="Calibri"/>
              </a:rPr>
              <a:t>should </a:t>
            </a:r>
            <a:r>
              <a:rPr sz="950" spc="-50" dirty="0">
                <a:solidFill>
                  <a:srgbClr val="231F20"/>
                </a:solidFill>
                <a:latin typeface="Calibri"/>
                <a:cs typeface="Calibri"/>
              </a:rPr>
              <a:t>be </a:t>
            </a:r>
            <a:r>
              <a:rPr sz="950" spc="-15" dirty="0">
                <a:solidFill>
                  <a:srgbClr val="231F20"/>
                </a:solidFill>
                <a:latin typeface="Calibri"/>
                <a:cs typeface="Calibri"/>
              </a:rPr>
              <a:t>discussed </a:t>
            </a:r>
            <a:r>
              <a:rPr sz="950" spc="25" dirty="0">
                <a:solidFill>
                  <a:srgbClr val="231F20"/>
                </a:solidFill>
                <a:latin typeface="Calibri"/>
                <a:cs typeface="Calibri"/>
              </a:rPr>
              <a:t>in </a:t>
            </a:r>
            <a:r>
              <a:rPr sz="950" spc="-40" dirty="0">
                <a:solidFill>
                  <a:srgbClr val="231F20"/>
                </a:solidFill>
                <a:latin typeface="Calibri"/>
                <a:cs typeface="Calibri"/>
              </a:rPr>
              <a:t>a </a:t>
            </a:r>
            <a:r>
              <a:rPr sz="950" spc="10" dirty="0">
                <a:solidFill>
                  <a:srgbClr val="231F20"/>
                </a:solidFill>
                <a:latin typeface="Calibri"/>
                <a:cs typeface="Calibri"/>
              </a:rPr>
              <a:t>multidisciplinary </a:t>
            </a:r>
            <a:r>
              <a:rPr sz="950" spc="-10" dirty="0">
                <a:solidFill>
                  <a:srgbClr val="231F20"/>
                </a:solidFill>
                <a:latin typeface="Calibri"/>
                <a:cs typeface="Calibri"/>
              </a:rPr>
              <a:t>fashion, </a:t>
            </a:r>
            <a:r>
              <a:rPr sz="950" dirty="0">
                <a:solidFill>
                  <a:srgbClr val="231F20"/>
                </a:solidFill>
                <a:latin typeface="Calibri"/>
                <a:cs typeface="Calibri"/>
              </a:rPr>
              <a:t>consider- </a:t>
            </a:r>
            <a:r>
              <a:rPr sz="950" spc="5" dirty="0">
                <a:solidFill>
                  <a:srgbClr val="231F20"/>
                </a:solidFill>
                <a:latin typeface="Calibri"/>
                <a:cs typeface="Calibri"/>
              </a:rPr>
              <a:t> </a:t>
            </a:r>
            <a:r>
              <a:rPr sz="950" spc="10" dirty="0">
                <a:solidFill>
                  <a:srgbClr val="231F20"/>
                </a:solidFill>
                <a:latin typeface="Calibri"/>
                <a:cs typeface="Calibri"/>
              </a:rPr>
              <a:t>ing </a:t>
            </a:r>
            <a:r>
              <a:rPr sz="950" spc="-35" dirty="0">
                <a:solidFill>
                  <a:srgbClr val="231F20"/>
                </a:solidFill>
                <a:latin typeface="Calibri"/>
                <a:cs typeface="Calibri"/>
              </a:rPr>
              <a:t>the </a:t>
            </a:r>
            <a:r>
              <a:rPr sz="950" spc="-10" dirty="0">
                <a:solidFill>
                  <a:srgbClr val="231F20"/>
                </a:solidFill>
                <a:latin typeface="Calibri"/>
                <a:cs typeface="Calibri"/>
              </a:rPr>
              <a:t>anatomical </a:t>
            </a:r>
            <a:r>
              <a:rPr sz="950" spc="-25" dirty="0">
                <a:solidFill>
                  <a:srgbClr val="231F20"/>
                </a:solidFill>
                <a:latin typeface="Calibri"/>
                <a:cs typeface="Calibri"/>
              </a:rPr>
              <a:t>site </a:t>
            </a:r>
            <a:r>
              <a:rPr sz="950" spc="-10" dirty="0">
                <a:solidFill>
                  <a:srgbClr val="231F20"/>
                </a:solidFill>
                <a:latin typeface="Calibri"/>
                <a:cs typeface="Calibri"/>
              </a:rPr>
              <a:t>and </a:t>
            </a:r>
            <a:r>
              <a:rPr sz="950" spc="-35" dirty="0">
                <a:solidFill>
                  <a:srgbClr val="231F20"/>
                </a:solidFill>
                <a:latin typeface="Calibri"/>
                <a:cs typeface="Calibri"/>
              </a:rPr>
              <a:t>the </a:t>
            </a:r>
            <a:r>
              <a:rPr sz="950" spc="-30" dirty="0">
                <a:solidFill>
                  <a:srgbClr val="231F20"/>
                </a:solidFill>
                <a:latin typeface="Calibri"/>
                <a:cs typeface="Calibri"/>
              </a:rPr>
              <a:t>related expected </a:t>
            </a:r>
            <a:r>
              <a:rPr sz="950" spc="-35" dirty="0">
                <a:solidFill>
                  <a:srgbClr val="231F20"/>
                </a:solidFill>
                <a:latin typeface="Calibri"/>
                <a:cs typeface="Calibri"/>
              </a:rPr>
              <a:t>sequelae </a:t>
            </a:r>
            <a:r>
              <a:rPr sz="950" spc="-20" dirty="0">
                <a:solidFill>
                  <a:srgbClr val="231F20"/>
                </a:solidFill>
                <a:latin typeface="Calibri"/>
                <a:cs typeface="Calibri"/>
              </a:rPr>
              <a:t>versus </a:t>
            </a:r>
            <a:r>
              <a:rPr sz="950" spc="-15" dirty="0">
                <a:solidFill>
                  <a:srgbClr val="231F20"/>
                </a:solidFill>
                <a:latin typeface="Calibri"/>
                <a:cs typeface="Calibri"/>
              </a:rPr>
              <a:t> </a:t>
            </a:r>
            <a:r>
              <a:rPr sz="950" spc="-35" dirty="0">
                <a:solidFill>
                  <a:srgbClr val="231F20"/>
                </a:solidFill>
                <a:latin typeface="Calibri"/>
                <a:cs typeface="Calibri"/>
              </a:rPr>
              <a:t>the </a:t>
            </a:r>
            <a:r>
              <a:rPr sz="950" spc="-15" dirty="0">
                <a:solidFill>
                  <a:srgbClr val="231F20"/>
                </a:solidFill>
                <a:latin typeface="Calibri"/>
                <a:cs typeface="Calibri"/>
              </a:rPr>
              <a:t>path</a:t>
            </a:r>
            <a:r>
              <a:rPr sz="950" spc="-10" dirty="0">
                <a:solidFill>
                  <a:srgbClr val="231F20"/>
                </a:solidFill>
                <a:latin typeface="Calibri"/>
                <a:cs typeface="Calibri"/>
              </a:rPr>
              <a:t>o</a:t>
            </a:r>
            <a:r>
              <a:rPr sz="950" dirty="0">
                <a:solidFill>
                  <a:srgbClr val="231F20"/>
                </a:solidFill>
                <a:latin typeface="Calibri"/>
                <a:cs typeface="Calibri"/>
              </a:rPr>
              <a:t>logical</a:t>
            </a:r>
            <a:r>
              <a:rPr sz="950" spc="-30" dirty="0">
                <a:solidFill>
                  <a:srgbClr val="231F20"/>
                </a:solidFill>
                <a:latin typeface="Calibri"/>
                <a:cs typeface="Calibri"/>
              </a:rPr>
              <a:t> aggressivenes</a:t>
            </a:r>
            <a:r>
              <a:rPr sz="950" spc="-15" dirty="0">
                <a:solidFill>
                  <a:srgbClr val="231F20"/>
                </a:solidFill>
                <a:latin typeface="Calibri"/>
                <a:cs typeface="Calibri"/>
              </a:rPr>
              <a:t>s.</a:t>
            </a:r>
            <a:endParaRPr sz="950">
              <a:latin typeface="Calibri"/>
              <a:cs typeface="Calibri"/>
            </a:endParaRPr>
          </a:p>
          <a:p>
            <a:pPr marL="12700" marR="5080" indent="114300" algn="just">
              <a:lnSpc>
                <a:spcPts val="1150"/>
              </a:lnSpc>
              <a:spcBef>
                <a:spcPts val="35"/>
              </a:spcBef>
            </a:pPr>
            <a:r>
              <a:rPr sz="950" dirty="0">
                <a:solidFill>
                  <a:srgbClr val="231F20"/>
                </a:solidFill>
                <a:latin typeface="Calibri"/>
                <a:cs typeface="Calibri"/>
              </a:rPr>
              <a:t>Local </a:t>
            </a:r>
            <a:r>
              <a:rPr sz="950" spc="-10" dirty="0">
                <a:solidFill>
                  <a:srgbClr val="231F20"/>
                </a:solidFill>
                <a:latin typeface="Calibri"/>
                <a:cs typeface="Calibri"/>
              </a:rPr>
              <a:t>control </a:t>
            </a:r>
            <a:r>
              <a:rPr sz="950" spc="-15" dirty="0">
                <a:solidFill>
                  <a:srgbClr val="231F20"/>
                </a:solidFill>
                <a:latin typeface="Calibri"/>
                <a:cs typeface="Calibri"/>
              </a:rPr>
              <a:t>and </a:t>
            </a:r>
            <a:r>
              <a:rPr sz="950" spc="-10" dirty="0">
                <a:solidFill>
                  <a:srgbClr val="231F20"/>
                </a:solidFill>
                <a:latin typeface="Calibri"/>
                <a:cs typeface="Calibri"/>
              </a:rPr>
              <a:t>survival </a:t>
            </a:r>
            <a:r>
              <a:rPr sz="950" spc="-40" dirty="0">
                <a:solidFill>
                  <a:srgbClr val="231F20"/>
                </a:solidFill>
                <a:latin typeface="Calibri"/>
                <a:cs typeface="Calibri"/>
              </a:rPr>
              <a:t>are </a:t>
            </a:r>
            <a:r>
              <a:rPr sz="950" spc="-15" dirty="0">
                <a:solidFill>
                  <a:srgbClr val="231F20"/>
                </a:solidFill>
                <a:latin typeface="Calibri"/>
                <a:cs typeface="Calibri"/>
              </a:rPr>
              <a:t>not influenced </a:t>
            </a:r>
            <a:r>
              <a:rPr sz="950" spc="-10" dirty="0">
                <a:solidFill>
                  <a:srgbClr val="231F20"/>
                </a:solidFill>
                <a:latin typeface="Calibri"/>
                <a:cs typeface="Calibri"/>
              </a:rPr>
              <a:t>by </a:t>
            </a:r>
            <a:r>
              <a:rPr sz="950" spc="-40" dirty="0">
                <a:solidFill>
                  <a:srgbClr val="231F20"/>
                </a:solidFill>
                <a:latin typeface="Calibri"/>
                <a:cs typeface="Calibri"/>
              </a:rPr>
              <a:t>the </a:t>
            </a:r>
            <a:r>
              <a:rPr sz="950" dirty="0">
                <a:solidFill>
                  <a:srgbClr val="231F20"/>
                </a:solidFill>
                <a:latin typeface="Calibri"/>
                <a:cs typeface="Calibri"/>
              </a:rPr>
              <a:t>timing </a:t>
            </a:r>
            <a:r>
              <a:rPr sz="950" spc="-15" dirty="0">
                <a:solidFill>
                  <a:srgbClr val="231F20"/>
                </a:solidFill>
                <a:latin typeface="Calibri"/>
                <a:cs typeface="Calibri"/>
              </a:rPr>
              <a:t>of </a:t>
            </a:r>
            <a:r>
              <a:rPr sz="950" spc="-10" dirty="0">
                <a:solidFill>
                  <a:srgbClr val="231F20"/>
                </a:solidFill>
                <a:latin typeface="Calibri"/>
                <a:cs typeface="Calibri"/>
              </a:rPr>
              <a:t> </a:t>
            </a:r>
            <a:r>
              <a:rPr sz="950" spc="50" dirty="0">
                <a:solidFill>
                  <a:srgbClr val="231F20"/>
                </a:solidFill>
                <a:latin typeface="Calibri"/>
                <a:cs typeface="Calibri"/>
              </a:rPr>
              <a:t>RT, </a:t>
            </a:r>
            <a:r>
              <a:rPr sz="950" spc="-15" dirty="0">
                <a:solidFill>
                  <a:srgbClr val="231F20"/>
                </a:solidFill>
                <a:latin typeface="Calibri"/>
                <a:cs typeface="Calibri"/>
              </a:rPr>
              <a:t>but </a:t>
            </a:r>
            <a:r>
              <a:rPr sz="950" spc="-30" dirty="0">
                <a:solidFill>
                  <a:srgbClr val="231F20"/>
                </a:solidFill>
                <a:latin typeface="Calibri"/>
                <a:cs typeface="Calibri"/>
              </a:rPr>
              <a:t>early </a:t>
            </a:r>
            <a:r>
              <a:rPr sz="950" spc="-15" dirty="0">
                <a:solidFill>
                  <a:srgbClr val="231F20"/>
                </a:solidFill>
                <a:latin typeface="Calibri"/>
                <a:cs typeface="Calibri"/>
              </a:rPr>
              <a:t>and </a:t>
            </a:r>
            <a:r>
              <a:rPr sz="950" spc="-40" dirty="0">
                <a:solidFill>
                  <a:srgbClr val="231F20"/>
                </a:solidFill>
                <a:latin typeface="Calibri"/>
                <a:cs typeface="Calibri"/>
              </a:rPr>
              <a:t>late </a:t>
            </a:r>
            <a:r>
              <a:rPr sz="950" spc="-10" dirty="0">
                <a:solidFill>
                  <a:srgbClr val="231F20"/>
                </a:solidFill>
                <a:latin typeface="Calibri"/>
                <a:cs typeface="Calibri"/>
              </a:rPr>
              <a:t>complications </a:t>
            </a:r>
            <a:r>
              <a:rPr sz="950" spc="-35" dirty="0">
                <a:solidFill>
                  <a:srgbClr val="231F20"/>
                </a:solidFill>
                <a:latin typeface="Calibri"/>
                <a:cs typeface="Calibri"/>
              </a:rPr>
              <a:t>are. </a:t>
            </a:r>
            <a:r>
              <a:rPr sz="950" spc="30" dirty="0">
                <a:solidFill>
                  <a:srgbClr val="231F20"/>
                </a:solidFill>
                <a:latin typeface="Calibri"/>
                <a:cs typeface="Calibri"/>
              </a:rPr>
              <a:t>If </a:t>
            </a:r>
            <a:r>
              <a:rPr sz="950" dirty="0">
                <a:solidFill>
                  <a:srgbClr val="231F20"/>
                </a:solidFill>
                <a:latin typeface="Calibri"/>
                <a:cs typeface="Calibri"/>
              </a:rPr>
              <a:t>it is </a:t>
            </a:r>
            <a:r>
              <a:rPr sz="950" spc="-20" dirty="0">
                <a:solidFill>
                  <a:srgbClr val="231F20"/>
                </a:solidFill>
                <a:latin typeface="Calibri"/>
                <a:cs typeface="Calibri"/>
              </a:rPr>
              <a:t>anticipated </a:t>
            </a:r>
            <a:r>
              <a:rPr sz="950" spc="-30" dirty="0">
                <a:solidFill>
                  <a:srgbClr val="231F20"/>
                </a:solidFill>
                <a:latin typeface="Calibri"/>
                <a:cs typeface="Calibri"/>
              </a:rPr>
              <a:t>that </a:t>
            </a:r>
            <a:r>
              <a:rPr sz="950" spc="-25" dirty="0">
                <a:solidFill>
                  <a:srgbClr val="231F20"/>
                </a:solidFill>
                <a:latin typeface="Calibri"/>
                <a:cs typeface="Calibri"/>
              </a:rPr>
              <a:t> </a:t>
            </a:r>
            <a:r>
              <a:rPr sz="950" spc="-10" dirty="0">
                <a:solidFill>
                  <a:srgbClr val="231F20"/>
                </a:solidFill>
                <a:latin typeface="Calibri"/>
                <a:cs typeface="Calibri"/>
              </a:rPr>
              <a:t>wound complications </a:t>
            </a:r>
            <a:r>
              <a:rPr sz="950" dirty="0">
                <a:solidFill>
                  <a:srgbClr val="231F20"/>
                </a:solidFill>
                <a:latin typeface="Calibri"/>
                <a:cs typeface="Calibri"/>
              </a:rPr>
              <a:t>will </a:t>
            </a:r>
            <a:r>
              <a:rPr sz="950" spc="-50" dirty="0">
                <a:solidFill>
                  <a:srgbClr val="231F20"/>
                </a:solidFill>
                <a:latin typeface="Calibri"/>
                <a:cs typeface="Calibri"/>
              </a:rPr>
              <a:t>be </a:t>
            </a:r>
            <a:r>
              <a:rPr sz="950" spc="-45" dirty="0">
                <a:solidFill>
                  <a:srgbClr val="231F20"/>
                </a:solidFill>
                <a:latin typeface="Calibri"/>
                <a:cs typeface="Calibri"/>
              </a:rPr>
              <a:t>severe, </a:t>
            </a:r>
            <a:r>
              <a:rPr sz="950" spc="-25" dirty="0">
                <a:solidFill>
                  <a:srgbClr val="231F20"/>
                </a:solidFill>
                <a:latin typeface="Calibri"/>
                <a:cs typeface="Calibri"/>
              </a:rPr>
              <a:t>surgery </a:t>
            </a:r>
            <a:r>
              <a:rPr sz="950" spc="-20" dirty="0">
                <a:solidFill>
                  <a:srgbClr val="231F20"/>
                </a:solidFill>
                <a:latin typeface="Calibri"/>
                <a:cs typeface="Calibri"/>
              </a:rPr>
              <a:t>followed </a:t>
            </a:r>
            <a:r>
              <a:rPr sz="950" spc="-10" dirty="0">
                <a:solidFill>
                  <a:srgbClr val="231F20"/>
                </a:solidFill>
                <a:latin typeface="Calibri"/>
                <a:cs typeface="Calibri"/>
              </a:rPr>
              <a:t>by </a:t>
            </a:r>
            <a:r>
              <a:rPr sz="950" spc="-15" dirty="0">
                <a:solidFill>
                  <a:srgbClr val="231F20"/>
                </a:solidFill>
                <a:latin typeface="Calibri"/>
                <a:cs typeface="Calibri"/>
              </a:rPr>
              <a:t>adjuvant </a:t>
            </a:r>
            <a:r>
              <a:rPr sz="950" spc="-10" dirty="0">
                <a:solidFill>
                  <a:srgbClr val="231F20"/>
                </a:solidFill>
                <a:latin typeface="Calibri"/>
                <a:cs typeface="Calibri"/>
              </a:rPr>
              <a:t> </a:t>
            </a:r>
            <a:r>
              <a:rPr sz="950" spc="90" dirty="0">
                <a:solidFill>
                  <a:srgbClr val="231F20"/>
                </a:solidFill>
                <a:latin typeface="Calibri"/>
                <a:cs typeface="Calibri"/>
              </a:rPr>
              <a:t>RT </a:t>
            </a:r>
            <a:r>
              <a:rPr sz="950" spc="-15" dirty="0">
                <a:solidFill>
                  <a:srgbClr val="231F20"/>
                </a:solidFill>
                <a:latin typeface="Calibri"/>
                <a:cs typeface="Calibri"/>
              </a:rPr>
              <a:t>may </a:t>
            </a:r>
            <a:r>
              <a:rPr sz="950" spc="-50" dirty="0">
                <a:solidFill>
                  <a:srgbClr val="231F20"/>
                </a:solidFill>
                <a:latin typeface="Calibri"/>
                <a:cs typeface="Calibri"/>
              </a:rPr>
              <a:t>be </a:t>
            </a:r>
            <a:r>
              <a:rPr sz="950" spc="-40" dirty="0">
                <a:solidFill>
                  <a:srgbClr val="231F20"/>
                </a:solidFill>
                <a:latin typeface="Calibri"/>
                <a:cs typeface="Calibri"/>
              </a:rPr>
              <a:t>the </a:t>
            </a:r>
            <a:r>
              <a:rPr sz="950" spc="-50" dirty="0">
                <a:solidFill>
                  <a:srgbClr val="231F20"/>
                </a:solidFill>
                <a:latin typeface="Calibri"/>
                <a:cs typeface="Calibri"/>
              </a:rPr>
              <a:t>best </a:t>
            </a:r>
            <a:r>
              <a:rPr sz="950" spc="-10" dirty="0">
                <a:solidFill>
                  <a:srgbClr val="231F20"/>
                </a:solidFill>
                <a:latin typeface="Calibri"/>
                <a:cs typeface="Calibri"/>
              </a:rPr>
              <a:t>option. </a:t>
            </a:r>
            <a:r>
              <a:rPr sz="950" spc="90" dirty="0">
                <a:solidFill>
                  <a:srgbClr val="231F20"/>
                </a:solidFill>
                <a:latin typeface="Calibri"/>
                <a:cs typeface="Calibri"/>
              </a:rPr>
              <a:t>RT </a:t>
            </a:r>
            <a:r>
              <a:rPr sz="950" spc="-10" dirty="0">
                <a:solidFill>
                  <a:srgbClr val="231F20"/>
                </a:solidFill>
                <a:latin typeface="Calibri"/>
                <a:cs typeface="Calibri"/>
              </a:rPr>
              <a:t>should </a:t>
            </a:r>
            <a:r>
              <a:rPr sz="950" spc="-25" dirty="0">
                <a:solidFill>
                  <a:srgbClr val="231F20"/>
                </a:solidFill>
                <a:latin typeface="Calibri"/>
                <a:cs typeface="Calibri"/>
              </a:rPr>
              <a:t>then </a:t>
            </a:r>
            <a:r>
              <a:rPr sz="950" spc="-50" dirty="0">
                <a:solidFill>
                  <a:srgbClr val="231F20"/>
                </a:solidFill>
                <a:latin typeface="Calibri"/>
                <a:cs typeface="Calibri"/>
              </a:rPr>
              <a:t>be </a:t>
            </a:r>
            <a:r>
              <a:rPr sz="950" spc="-20" dirty="0">
                <a:solidFill>
                  <a:srgbClr val="231F20"/>
                </a:solidFill>
                <a:latin typeface="Calibri"/>
                <a:cs typeface="Calibri"/>
              </a:rPr>
              <a:t>administered </a:t>
            </a:r>
            <a:r>
              <a:rPr sz="950" spc="-15" dirty="0">
                <a:solidFill>
                  <a:srgbClr val="231F20"/>
                </a:solidFill>
                <a:latin typeface="Calibri"/>
                <a:cs typeface="Calibri"/>
              </a:rPr>
              <a:t>with </a:t>
            </a:r>
            <a:r>
              <a:rPr sz="950" spc="-10" dirty="0">
                <a:solidFill>
                  <a:srgbClr val="231F20"/>
                </a:solidFill>
                <a:latin typeface="Calibri"/>
                <a:cs typeface="Calibri"/>
              </a:rPr>
              <a:t> </a:t>
            </a:r>
            <a:r>
              <a:rPr sz="950" spc="-40" dirty="0">
                <a:solidFill>
                  <a:srgbClr val="231F20"/>
                </a:solidFill>
                <a:latin typeface="Calibri"/>
                <a:cs typeface="Calibri"/>
              </a:rPr>
              <a:t>the </a:t>
            </a:r>
            <a:r>
              <a:rPr sz="950" spc="-45" dirty="0">
                <a:solidFill>
                  <a:srgbClr val="231F20"/>
                </a:solidFill>
                <a:latin typeface="Calibri"/>
                <a:cs typeface="Calibri"/>
              </a:rPr>
              <a:t>best </a:t>
            </a:r>
            <a:r>
              <a:rPr sz="950" spc="-25" dirty="0">
                <a:solidFill>
                  <a:srgbClr val="231F20"/>
                </a:solidFill>
                <a:latin typeface="Calibri"/>
                <a:cs typeface="Calibri"/>
              </a:rPr>
              <a:t>technique available, </a:t>
            </a:r>
            <a:r>
              <a:rPr sz="950" spc="-15" dirty="0">
                <a:solidFill>
                  <a:srgbClr val="231F20"/>
                </a:solidFill>
                <a:latin typeface="Calibri"/>
                <a:cs typeface="Calibri"/>
              </a:rPr>
              <a:t>to </a:t>
            </a:r>
            <a:r>
              <a:rPr sz="950" spc="-40" dirty="0">
                <a:solidFill>
                  <a:srgbClr val="231F20"/>
                </a:solidFill>
                <a:latin typeface="Calibri"/>
                <a:cs typeface="Calibri"/>
              </a:rPr>
              <a:t>a </a:t>
            </a:r>
            <a:r>
              <a:rPr sz="950" spc="-25" dirty="0">
                <a:solidFill>
                  <a:srgbClr val="231F20"/>
                </a:solidFill>
                <a:latin typeface="Calibri"/>
                <a:cs typeface="Calibri"/>
              </a:rPr>
              <a:t>total </a:t>
            </a:r>
            <a:r>
              <a:rPr sz="950" spc="-40" dirty="0">
                <a:solidFill>
                  <a:srgbClr val="231F20"/>
                </a:solidFill>
                <a:latin typeface="Calibri"/>
                <a:cs typeface="Calibri"/>
              </a:rPr>
              <a:t>dose </a:t>
            </a:r>
            <a:r>
              <a:rPr sz="950" spc="-15" dirty="0">
                <a:solidFill>
                  <a:srgbClr val="231F20"/>
                </a:solidFill>
                <a:latin typeface="Calibri"/>
                <a:cs typeface="Calibri"/>
              </a:rPr>
              <a:t>of </a:t>
            </a:r>
            <a:r>
              <a:rPr sz="950" spc="-30" dirty="0">
                <a:solidFill>
                  <a:srgbClr val="231F20"/>
                </a:solidFill>
                <a:latin typeface="Calibri"/>
                <a:cs typeface="Calibri"/>
              </a:rPr>
              <a:t>50 </a:t>
            </a:r>
            <a:r>
              <a:rPr sz="950" spc="25" dirty="0">
                <a:solidFill>
                  <a:srgbClr val="231F20"/>
                </a:solidFill>
                <a:latin typeface="Calibri"/>
                <a:cs typeface="Calibri"/>
              </a:rPr>
              <a:t>Gy in </a:t>
            </a:r>
            <a:r>
              <a:rPr sz="950" spc="-25" dirty="0">
                <a:solidFill>
                  <a:srgbClr val="231F20"/>
                </a:solidFill>
                <a:latin typeface="Calibri"/>
                <a:cs typeface="Calibri"/>
              </a:rPr>
              <a:t>1.8–2 </a:t>
            </a:r>
            <a:r>
              <a:rPr sz="950" spc="25" dirty="0">
                <a:solidFill>
                  <a:srgbClr val="231F20"/>
                </a:solidFill>
                <a:latin typeface="Calibri"/>
                <a:cs typeface="Calibri"/>
              </a:rPr>
              <a:t>Gy </a:t>
            </a:r>
            <a:r>
              <a:rPr sz="950" spc="30" dirty="0">
                <a:solidFill>
                  <a:srgbClr val="231F20"/>
                </a:solidFill>
                <a:latin typeface="Calibri"/>
                <a:cs typeface="Calibri"/>
              </a:rPr>
              <a:t> </a:t>
            </a:r>
            <a:r>
              <a:rPr sz="950" spc="-20" dirty="0">
                <a:solidFill>
                  <a:srgbClr val="231F20"/>
                </a:solidFill>
                <a:latin typeface="Calibri"/>
                <a:cs typeface="Calibri"/>
              </a:rPr>
              <a:t>fractions, </a:t>
            </a:r>
            <a:r>
              <a:rPr sz="950" spc="-15" dirty="0">
                <a:solidFill>
                  <a:srgbClr val="231F20"/>
                </a:solidFill>
                <a:latin typeface="Calibri"/>
                <a:cs typeface="Calibri"/>
              </a:rPr>
              <a:t>possibly with </a:t>
            </a:r>
            <a:r>
              <a:rPr sz="950" spc="-40" dirty="0">
                <a:solidFill>
                  <a:srgbClr val="231F20"/>
                </a:solidFill>
                <a:latin typeface="Calibri"/>
                <a:cs typeface="Calibri"/>
              </a:rPr>
              <a:t>a </a:t>
            </a:r>
            <a:r>
              <a:rPr sz="950" spc="-25" dirty="0">
                <a:solidFill>
                  <a:srgbClr val="231F20"/>
                </a:solidFill>
                <a:latin typeface="Calibri"/>
                <a:cs typeface="Calibri"/>
              </a:rPr>
              <a:t>boost </a:t>
            </a:r>
            <a:r>
              <a:rPr sz="950" spc="10" dirty="0">
                <a:solidFill>
                  <a:srgbClr val="231F20"/>
                </a:solidFill>
                <a:latin typeface="Calibri"/>
                <a:cs typeface="Calibri"/>
              </a:rPr>
              <a:t>up </a:t>
            </a:r>
            <a:r>
              <a:rPr sz="950" spc="-25" dirty="0">
                <a:solidFill>
                  <a:srgbClr val="231F20"/>
                </a:solidFill>
                <a:latin typeface="Calibri"/>
                <a:cs typeface="Calibri"/>
              </a:rPr>
              <a:t>to </a:t>
            </a:r>
            <a:r>
              <a:rPr sz="950" spc="-35" dirty="0">
                <a:solidFill>
                  <a:srgbClr val="231F20"/>
                </a:solidFill>
                <a:latin typeface="Calibri"/>
                <a:cs typeface="Calibri"/>
              </a:rPr>
              <a:t>66 </a:t>
            </a:r>
            <a:r>
              <a:rPr sz="950" spc="5" dirty="0">
                <a:solidFill>
                  <a:srgbClr val="231F20"/>
                </a:solidFill>
                <a:latin typeface="Calibri"/>
                <a:cs typeface="Calibri"/>
              </a:rPr>
              <a:t>Gy, </a:t>
            </a:r>
            <a:r>
              <a:rPr sz="950" spc="-20" dirty="0">
                <a:solidFill>
                  <a:srgbClr val="231F20"/>
                </a:solidFill>
                <a:latin typeface="Calibri"/>
                <a:cs typeface="Calibri"/>
              </a:rPr>
              <a:t>depending </a:t>
            </a:r>
            <a:r>
              <a:rPr sz="950" dirty="0">
                <a:solidFill>
                  <a:srgbClr val="231F20"/>
                </a:solidFill>
                <a:latin typeface="Calibri"/>
                <a:cs typeface="Calibri"/>
              </a:rPr>
              <a:t>on </a:t>
            </a:r>
            <a:r>
              <a:rPr sz="950" spc="-25" dirty="0">
                <a:solidFill>
                  <a:srgbClr val="231F20"/>
                </a:solidFill>
                <a:latin typeface="Calibri"/>
                <a:cs typeface="Calibri"/>
              </a:rPr>
              <a:t>presen- </a:t>
            </a:r>
            <a:r>
              <a:rPr sz="950" spc="-200" dirty="0">
                <a:solidFill>
                  <a:srgbClr val="231F20"/>
                </a:solidFill>
                <a:latin typeface="Calibri"/>
                <a:cs typeface="Calibri"/>
              </a:rPr>
              <a:t> </a:t>
            </a:r>
            <a:r>
              <a:rPr sz="950" spc="-15" dirty="0">
                <a:solidFill>
                  <a:srgbClr val="231F20"/>
                </a:solidFill>
                <a:latin typeface="Calibri"/>
                <a:cs typeface="Calibri"/>
              </a:rPr>
              <a:t>tation and </a:t>
            </a:r>
            <a:r>
              <a:rPr sz="950" spc="-30" dirty="0">
                <a:solidFill>
                  <a:srgbClr val="231F20"/>
                </a:solidFill>
                <a:latin typeface="Calibri"/>
                <a:cs typeface="Calibri"/>
              </a:rPr>
              <a:t>resection </a:t>
            </a:r>
            <a:r>
              <a:rPr sz="950" spc="-15" dirty="0">
                <a:solidFill>
                  <a:srgbClr val="231F20"/>
                </a:solidFill>
                <a:latin typeface="Calibri"/>
                <a:cs typeface="Calibri"/>
              </a:rPr>
              <a:t>margins. </a:t>
            </a:r>
            <a:r>
              <a:rPr sz="950" spc="30" dirty="0">
                <a:solidFill>
                  <a:srgbClr val="231F20"/>
                </a:solidFill>
                <a:latin typeface="Calibri"/>
                <a:cs typeface="Calibri"/>
              </a:rPr>
              <a:t>If </a:t>
            </a:r>
            <a:r>
              <a:rPr sz="950" spc="5" dirty="0">
                <a:solidFill>
                  <a:srgbClr val="231F20"/>
                </a:solidFill>
                <a:latin typeface="Calibri"/>
                <a:cs typeface="Calibri"/>
              </a:rPr>
              <a:t>it </a:t>
            </a:r>
            <a:r>
              <a:rPr sz="950" dirty="0">
                <a:solidFill>
                  <a:srgbClr val="231F20"/>
                </a:solidFill>
                <a:latin typeface="Calibri"/>
                <a:cs typeface="Calibri"/>
              </a:rPr>
              <a:t>is </a:t>
            </a:r>
            <a:r>
              <a:rPr sz="950" spc="-20" dirty="0">
                <a:solidFill>
                  <a:srgbClr val="231F20"/>
                </a:solidFill>
                <a:latin typeface="Calibri"/>
                <a:cs typeface="Calibri"/>
              </a:rPr>
              <a:t>anticipated </a:t>
            </a:r>
            <a:r>
              <a:rPr sz="950" spc="-25" dirty="0">
                <a:solidFill>
                  <a:srgbClr val="231F20"/>
                </a:solidFill>
                <a:latin typeface="Calibri"/>
                <a:cs typeface="Calibri"/>
              </a:rPr>
              <a:t>that </a:t>
            </a:r>
            <a:r>
              <a:rPr sz="950" spc="-10" dirty="0">
                <a:solidFill>
                  <a:srgbClr val="231F20"/>
                </a:solidFill>
                <a:latin typeface="Calibri"/>
                <a:cs typeface="Calibri"/>
              </a:rPr>
              <a:t>wound </a:t>
            </a:r>
            <a:r>
              <a:rPr sz="950" spc="10" dirty="0">
                <a:solidFill>
                  <a:srgbClr val="231F20"/>
                </a:solidFill>
                <a:latin typeface="Calibri"/>
                <a:cs typeface="Calibri"/>
              </a:rPr>
              <a:t>com- </a:t>
            </a:r>
            <a:r>
              <a:rPr sz="950" spc="15" dirty="0">
                <a:solidFill>
                  <a:srgbClr val="231F20"/>
                </a:solidFill>
                <a:latin typeface="Calibri"/>
                <a:cs typeface="Calibri"/>
              </a:rPr>
              <a:t> </a:t>
            </a:r>
            <a:r>
              <a:rPr sz="950" spc="-10" dirty="0">
                <a:solidFill>
                  <a:srgbClr val="231F20"/>
                </a:solidFill>
                <a:latin typeface="Calibri"/>
                <a:cs typeface="Calibri"/>
              </a:rPr>
              <a:t>p</a:t>
            </a:r>
            <a:r>
              <a:rPr sz="950" spc="15" dirty="0">
                <a:solidFill>
                  <a:srgbClr val="231F20"/>
                </a:solidFill>
                <a:latin typeface="Calibri"/>
                <a:cs typeface="Calibri"/>
              </a:rPr>
              <a:t>li</a:t>
            </a:r>
            <a:r>
              <a:rPr sz="950" spc="-10" dirty="0">
                <a:solidFill>
                  <a:srgbClr val="231F20"/>
                </a:solidFill>
                <a:latin typeface="Calibri"/>
                <a:cs typeface="Calibri"/>
              </a:rPr>
              <a:t>c</a:t>
            </a:r>
            <a:r>
              <a:rPr sz="950" spc="-60" dirty="0">
                <a:solidFill>
                  <a:srgbClr val="231F20"/>
                </a:solidFill>
                <a:latin typeface="Calibri"/>
                <a:cs typeface="Calibri"/>
              </a:rPr>
              <a:t>a</a:t>
            </a:r>
            <a:r>
              <a:rPr sz="950" spc="-25" dirty="0">
                <a:solidFill>
                  <a:srgbClr val="231F20"/>
                </a:solidFill>
                <a:latin typeface="Calibri"/>
                <a:cs typeface="Calibri"/>
              </a:rPr>
              <a:t>t</a:t>
            </a:r>
            <a:r>
              <a:rPr sz="950" spc="15" dirty="0">
                <a:solidFill>
                  <a:srgbClr val="231F20"/>
                </a:solidFill>
                <a:latin typeface="Calibri"/>
                <a:cs typeface="Calibri"/>
              </a:rPr>
              <a:t>i</a:t>
            </a:r>
            <a:r>
              <a:rPr sz="950" spc="-10" dirty="0">
                <a:solidFill>
                  <a:srgbClr val="231F20"/>
                </a:solidFill>
                <a:latin typeface="Calibri"/>
                <a:cs typeface="Calibri"/>
              </a:rPr>
              <a:t>on</a:t>
            </a:r>
            <a:r>
              <a:rPr sz="950" spc="-40" dirty="0">
                <a:solidFill>
                  <a:srgbClr val="231F20"/>
                </a:solidFill>
                <a:latin typeface="Calibri"/>
                <a:cs typeface="Calibri"/>
              </a:rPr>
              <a:t>s</a:t>
            </a:r>
            <a:r>
              <a:rPr sz="950" spc="-25" dirty="0">
                <a:solidFill>
                  <a:srgbClr val="231F20"/>
                </a:solidFill>
                <a:latin typeface="Calibri"/>
                <a:cs typeface="Calibri"/>
              </a:rPr>
              <a:t> </a:t>
            </a:r>
            <a:r>
              <a:rPr sz="950" dirty="0">
                <a:solidFill>
                  <a:srgbClr val="231F20"/>
                </a:solidFill>
                <a:latin typeface="Calibri"/>
                <a:cs typeface="Calibri"/>
              </a:rPr>
              <a:t>w</a:t>
            </a:r>
            <a:r>
              <a:rPr sz="950" spc="-25" dirty="0">
                <a:solidFill>
                  <a:srgbClr val="231F20"/>
                </a:solidFill>
                <a:latin typeface="Calibri"/>
                <a:cs typeface="Calibri"/>
              </a:rPr>
              <a:t>i</a:t>
            </a:r>
            <a:r>
              <a:rPr sz="950" spc="15" dirty="0">
                <a:solidFill>
                  <a:srgbClr val="231F20"/>
                </a:solidFill>
                <a:latin typeface="Calibri"/>
                <a:cs typeface="Calibri"/>
              </a:rPr>
              <a:t>ll</a:t>
            </a:r>
            <a:r>
              <a:rPr sz="950" spc="-35" dirty="0">
                <a:solidFill>
                  <a:srgbClr val="231F20"/>
                </a:solidFill>
                <a:latin typeface="Calibri"/>
                <a:cs typeface="Calibri"/>
              </a:rPr>
              <a:t> </a:t>
            </a:r>
            <a:r>
              <a:rPr sz="950" spc="-50" dirty="0">
                <a:solidFill>
                  <a:srgbClr val="231F20"/>
                </a:solidFill>
                <a:latin typeface="Calibri"/>
                <a:cs typeface="Calibri"/>
              </a:rPr>
              <a:t>be</a:t>
            </a:r>
            <a:r>
              <a:rPr sz="950" spc="-35" dirty="0">
                <a:solidFill>
                  <a:srgbClr val="231F20"/>
                </a:solidFill>
                <a:latin typeface="Calibri"/>
                <a:cs typeface="Calibri"/>
              </a:rPr>
              <a:t> </a:t>
            </a:r>
            <a:r>
              <a:rPr sz="950" spc="-40" dirty="0">
                <a:solidFill>
                  <a:srgbClr val="231F20"/>
                </a:solidFill>
                <a:latin typeface="Calibri"/>
                <a:cs typeface="Calibri"/>
              </a:rPr>
              <a:t>a</a:t>
            </a:r>
            <a:r>
              <a:rPr sz="950" spc="-25" dirty="0">
                <a:solidFill>
                  <a:srgbClr val="231F20"/>
                </a:solidFill>
                <a:latin typeface="Calibri"/>
                <a:cs typeface="Calibri"/>
              </a:rPr>
              <a:t> </a:t>
            </a:r>
            <a:r>
              <a:rPr sz="950" spc="20" dirty="0">
                <a:solidFill>
                  <a:srgbClr val="231F20"/>
                </a:solidFill>
                <a:latin typeface="Calibri"/>
                <a:cs typeface="Calibri"/>
              </a:rPr>
              <a:t>m</a:t>
            </a:r>
            <a:r>
              <a:rPr sz="950" spc="-60" dirty="0">
                <a:solidFill>
                  <a:srgbClr val="231F20"/>
                </a:solidFill>
                <a:latin typeface="Calibri"/>
                <a:cs typeface="Calibri"/>
              </a:rPr>
              <a:t>a</a:t>
            </a:r>
            <a:r>
              <a:rPr sz="950" spc="10" dirty="0">
                <a:solidFill>
                  <a:srgbClr val="231F20"/>
                </a:solidFill>
                <a:latin typeface="Calibri"/>
                <a:cs typeface="Calibri"/>
              </a:rPr>
              <a:t>n</a:t>
            </a:r>
            <a:r>
              <a:rPr sz="950" spc="-65" dirty="0">
                <a:solidFill>
                  <a:srgbClr val="231F20"/>
                </a:solidFill>
                <a:latin typeface="Calibri"/>
                <a:cs typeface="Calibri"/>
              </a:rPr>
              <a:t>a</a:t>
            </a:r>
            <a:r>
              <a:rPr sz="950" spc="-15" dirty="0">
                <a:solidFill>
                  <a:srgbClr val="231F20"/>
                </a:solidFill>
                <a:latin typeface="Calibri"/>
                <a:cs typeface="Calibri"/>
              </a:rPr>
              <a:t>g</a:t>
            </a:r>
            <a:r>
              <a:rPr sz="950" spc="-95" dirty="0">
                <a:solidFill>
                  <a:srgbClr val="231F20"/>
                </a:solidFill>
                <a:latin typeface="Calibri"/>
                <a:cs typeface="Calibri"/>
              </a:rPr>
              <a:t>e</a:t>
            </a:r>
            <a:r>
              <a:rPr sz="950" spc="-55" dirty="0">
                <a:solidFill>
                  <a:srgbClr val="231F20"/>
                </a:solidFill>
                <a:latin typeface="Calibri"/>
                <a:cs typeface="Calibri"/>
              </a:rPr>
              <a:t>a</a:t>
            </a:r>
            <a:r>
              <a:rPr sz="950" dirty="0">
                <a:solidFill>
                  <a:srgbClr val="231F20"/>
                </a:solidFill>
                <a:latin typeface="Calibri"/>
                <a:cs typeface="Calibri"/>
              </a:rPr>
              <a:t>b</a:t>
            </a:r>
            <a:r>
              <a:rPr sz="950" spc="-15" dirty="0">
                <a:solidFill>
                  <a:srgbClr val="231F20"/>
                </a:solidFill>
                <a:latin typeface="Calibri"/>
                <a:cs typeface="Calibri"/>
              </a:rPr>
              <a:t>l</a:t>
            </a:r>
            <a:r>
              <a:rPr sz="950" spc="-80" dirty="0">
                <a:solidFill>
                  <a:srgbClr val="231F20"/>
                </a:solidFill>
                <a:latin typeface="Calibri"/>
                <a:cs typeface="Calibri"/>
              </a:rPr>
              <a:t>e</a:t>
            </a:r>
            <a:r>
              <a:rPr sz="950" spc="-30" dirty="0">
                <a:solidFill>
                  <a:srgbClr val="231F20"/>
                </a:solidFill>
                <a:latin typeface="Calibri"/>
                <a:cs typeface="Calibri"/>
              </a:rPr>
              <a:t> </a:t>
            </a:r>
            <a:r>
              <a:rPr sz="950" spc="-10" dirty="0">
                <a:solidFill>
                  <a:srgbClr val="231F20"/>
                </a:solidFill>
                <a:latin typeface="Calibri"/>
                <a:cs typeface="Calibri"/>
              </a:rPr>
              <a:t>p</a:t>
            </a:r>
            <a:r>
              <a:rPr sz="950" dirty="0">
                <a:solidFill>
                  <a:srgbClr val="231F20"/>
                </a:solidFill>
                <a:latin typeface="Calibri"/>
                <a:cs typeface="Calibri"/>
              </a:rPr>
              <a:t>r</a:t>
            </a:r>
            <a:r>
              <a:rPr sz="950" spc="-20" dirty="0">
                <a:solidFill>
                  <a:srgbClr val="231F20"/>
                </a:solidFill>
                <a:latin typeface="Calibri"/>
                <a:cs typeface="Calibri"/>
              </a:rPr>
              <a:t>o</a:t>
            </a:r>
            <a:r>
              <a:rPr sz="950" dirty="0">
                <a:solidFill>
                  <a:srgbClr val="231F20"/>
                </a:solidFill>
                <a:latin typeface="Calibri"/>
                <a:cs typeface="Calibri"/>
              </a:rPr>
              <a:t>b</a:t>
            </a:r>
            <a:r>
              <a:rPr sz="950" spc="-20" dirty="0">
                <a:solidFill>
                  <a:srgbClr val="231F20"/>
                </a:solidFill>
                <a:latin typeface="Calibri"/>
                <a:cs typeface="Calibri"/>
              </a:rPr>
              <a:t>l</a:t>
            </a:r>
            <a:r>
              <a:rPr sz="950" spc="-25" dirty="0">
                <a:solidFill>
                  <a:srgbClr val="231F20"/>
                </a:solidFill>
                <a:latin typeface="Calibri"/>
                <a:cs typeface="Calibri"/>
              </a:rPr>
              <a:t>e</a:t>
            </a:r>
            <a:r>
              <a:rPr sz="950" spc="-50" dirty="0">
                <a:solidFill>
                  <a:srgbClr val="231F20"/>
                </a:solidFill>
                <a:latin typeface="Calibri"/>
                <a:cs typeface="Calibri"/>
              </a:rPr>
              <a:t>m</a:t>
            </a:r>
            <a:r>
              <a:rPr sz="950" spc="-10" dirty="0">
                <a:solidFill>
                  <a:srgbClr val="231F20"/>
                </a:solidFill>
                <a:latin typeface="Calibri"/>
                <a:cs typeface="Calibri"/>
              </a:rPr>
              <a:t>,</a:t>
            </a:r>
            <a:r>
              <a:rPr sz="950" spc="-30" dirty="0">
                <a:solidFill>
                  <a:srgbClr val="231F20"/>
                </a:solidFill>
                <a:latin typeface="Calibri"/>
                <a:cs typeface="Calibri"/>
              </a:rPr>
              <a:t> </a:t>
            </a:r>
            <a:r>
              <a:rPr sz="950" spc="10" dirty="0">
                <a:solidFill>
                  <a:srgbClr val="231F20"/>
                </a:solidFill>
                <a:latin typeface="Calibri"/>
                <a:cs typeface="Calibri"/>
              </a:rPr>
              <a:t>n</a:t>
            </a:r>
            <a:r>
              <a:rPr sz="950" spc="-95" dirty="0">
                <a:solidFill>
                  <a:srgbClr val="231F20"/>
                </a:solidFill>
                <a:latin typeface="Calibri"/>
                <a:cs typeface="Calibri"/>
              </a:rPr>
              <a:t>e</a:t>
            </a:r>
            <a:r>
              <a:rPr sz="950" spc="-25" dirty="0">
                <a:solidFill>
                  <a:srgbClr val="231F20"/>
                </a:solidFill>
                <a:latin typeface="Calibri"/>
                <a:cs typeface="Calibri"/>
              </a:rPr>
              <a:t>o</a:t>
            </a:r>
            <a:r>
              <a:rPr sz="950" spc="-20" dirty="0">
                <a:solidFill>
                  <a:srgbClr val="231F20"/>
                </a:solidFill>
                <a:latin typeface="Calibri"/>
                <a:cs typeface="Calibri"/>
              </a:rPr>
              <a:t>a</a:t>
            </a:r>
            <a:r>
              <a:rPr sz="950" spc="-40" dirty="0">
                <a:solidFill>
                  <a:srgbClr val="231F20"/>
                </a:solidFill>
                <a:latin typeface="Calibri"/>
                <a:cs typeface="Calibri"/>
              </a:rPr>
              <a:t>d</a:t>
            </a:r>
            <a:r>
              <a:rPr sz="950" spc="5" dirty="0">
                <a:solidFill>
                  <a:srgbClr val="231F20"/>
                </a:solidFill>
                <a:latin typeface="Calibri"/>
                <a:cs typeface="Calibri"/>
              </a:rPr>
              <a:t>j</a:t>
            </a:r>
            <a:r>
              <a:rPr sz="950" dirty="0">
                <a:solidFill>
                  <a:srgbClr val="231F20"/>
                </a:solidFill>
                <a:latin typeface="Calibri"/>
                <a:cs typeface="Calibri"/>
              </a:rPr>
              <a:t>u</a:t>
            </a:r>
            <a:r>
              <a:rPr sz="950" spc="-20" dirty="0">
                <a:solidFill>
                  <a:srgbClr val="231F20"/>
                </a:solidFill>
                <a:latin typeface="Calibri"/>
                <a:cs typeface="Calibri"/>
              </a:rPr>
              <a:t>v</a:t>
            </a:r>
            <a:r>
              <a:rPr sz="950" spc="-45" dirty="0">
                <a:solidFill>
                  <a:srgbClr val="231F20"/>
                </a:solidFill>
                <a:latin typeface="Calibri"/>
                <a:cs typeface="Calibri"/>
              </a:rPr>
              <a:t>a</a:t>
            </a:r>
            <a:r>
              <a:rPr sz="950" spc="-5" dirty="0">
                <a:solidFill>
                  <a:srgbClr val="231F20"/>
                </a:solidFill>
                <a:latin typeface="Calibri"/>
                <a:cs typeface="Calibri"/>
              </a:rPr>
              <a:t>nt</a:t>
            </a:r>
            <a:r>
              <a:rPr sz="950" spc="-35" dirty="0">
                <a:solidFill>
                  <a:srgbClr val="231F20"/>
                </a:solidFill>
                <a:latin typeface="Calibri"/>
                <a:cs typeface="Calibri"/>
              </a:rPr>
              <a:t> </a:t>
            </a:r>
            <a:r>
              <a:rPr sz="950" spc="95" dirty="0">
                <a:solidFill>
                  <a:srgbClr val="231F20"/>
                </a:solidFill>
                <a:latin typeface="Calibri"/>
                <a:cs typeface="Calibri"/>
              </a:rPr>
              <a:t>R</a:t>
            </a:r>
            <a:r>
              <a:rPr sz="950" spc="65" dirty="0">
                <a:solidFill>
                  <a:srgbClr val="231F20"/>
                </a:solidFill>
                <a:latin typeface="Calibri"/>
                <a:cs typeface="Calibri"/>
              </a:rPr>
              <a:t>T</a:t>
            </a:r>
            <a:r>
              <a:rPr sz="950" spc="-10" dirty="0">
                <a:solidFill>
                  <a:srgbClr val="231F20"/>
                </a:solidFill>
                <a:latin typeface="Calibri"/>
                <a:cs typeface="Calibri"/>
              </a:rPr>
              <a:t>,</a:t>
            </a:r>
            <a:r>
              <a:rPr sz="950" spc="-25" dirty="0">
                <a:solidFill>
                  <a:srgbClr val="231F20"/>
                </a:solidFill>
                <a:latin typeface="Calibri"/>
                <a:cs typeface="Calibri"/>
              </a:rPr>
              <a:t> </a:t>
            </a:r>
            <a:r>
              <a:rPr sz="950" spc="-10" dirty="0">
                <a:solidFill>
                  <a:srgbClr val="231F20"/>
                </a:solidFill>
                <a:latin typeface="Calibri"/>
                <a:cs typeface="Calibri"/>
              </a:rPr>
              <a:t>p</a:t>
            </a:r>
            <a:r>
              <a:rPr sz="950" spc="-25" dirty="0">
                <a:solidFill>
                  <a:srgbClr val="231F20"/>
                </a:solidFill>
                <a:latin typeface="Calibri"/>
                <a:cs typeface="Calibri"/>
              </a:rPr>
              <a:t>o</a:t>
            </a:r>
            <a:r>
              <a:rPr sz="950" spc="-40" dirty="0">
                <a:solidFill>
                  <a:srgbClr val="231F20"/>
                </a:solidFill>
                <a:latin typeface="Calibri"/>
                <a:cs typeface="Calibri"/>
              </a:rPr>
              <a:t>s</a:t>
            </a:r>
            <a:r>
              <a:rPr sz="950" dirty="0">
                <a:solidFill>
                  <a:srgbClr val="231F20"/>
                </a:solidFill>
                <a:latin typeface="Calibri"/>
                <a:cs typeface="Calibri"/>
              </a:rPr>
              <a:t>s</a:t>
            </a:r>
            <a:r>
              <a:rPr sz="950" spc="-15" dirty="0">
                <a:solidFill>
                  <a:srgbClr val="231F20"/>
                </a:solidFill>
                <a:latin typeface="Calibri"/>
                <a:cs typeface="Calibri"/>
              </a:rPr>
              <a:t>i</a:t>
            </a:r>
            <a:r>
              <a:rPr sz="950" dirty="0">
                <a:solidFill>
                  <a:srgbClr val="231F20"/>
                </a:solidFill>
                <a:latin typeface="Calibri"/>
                <a:cs typeface="Calibri"/>
              </a:rPr>
              <a:t>b</a:t>
            </a:r>
            <a:r>
              <a:rPr sz="950" spc="-20" dirty="0">
                <a:solidFill>
                  <a:srgbClr val="231F20"/>
                </a:solidFill>
                <a:latin typeface="Calibri"/>
                <a:cs typeface="Calibri"/>
              </a:rPr>
              <a:t>l</a:t>
            </a:r>
            <a:r>
              <a:rPr sz="950" spc="-5" dirty="0">
                <a:solidFill>
                  <a:srgbClr val="231F20"/>
                </a:solidFill>
                <a:latin typeface="Calibri"/>
                <a:cs typeface="Calibri"/>
              </a:rPr>
              <a:t>y  </a:t>
            </a:r>
            <a:r>
              <a:rPr sz="950" spc="25" dirty="0">
                <a:solidFill>
                  <a:srgbClr val="231F20"/>
                </a:solidFill>
                <a:latin typeface="Calibri"/>
                <a:cs typeface="Calibri"/>
              </a:rPr>
              <a:t>in </a:t>
            </a:r>
            <a:r>
              <a:rPr sz="950" spc="-10" dirty="0">
                <a:solidFill>
                  <a:srgbClr val="231F20"/>
                </a:solidFill>
                <a:latin typeface="Calibri"/>
                <a:cs typeface="Calibri"/>
              </a:rPr>
              <a:t>combination </a:t>
            </a:r>
            <a:r>
              <a:rPr sz="950" spc="-15" dirty="0">
                <a:solidFill>
                  <a:srgbClr val="231F20"/>
                </a:solidFill>
                <a:latin typeface="Calibri"/>
                <a:cs typeface="Calibri"/>
              </a:rPr>
              <a:t>with </a:t>
            </a:r>
            <a:r>
              <a:rPr sz="950" spc="-25" dirty="0">
                <a:solidFill>
                  <a:srgbClr val="231F20"/>
                </a:solidFill>
                <a:latin typeface="Calibri"/>
                <a:cs typeface="Calibri"/>
              </a:rPr>
              <a:t>chemotherapy </a:t>
            </a:r>
            <a:r>
              <a:rPr sz="950" spc="65" dirty="0">
                <a:solidFill>
                  <a:srgbClr val="231F20"/>
                </a:solidFill>
                <a:latin typeface="Calibri"/>
                <a:cs typeface="Calibri"/>
              </a:rPr>
              <a:t>(ChT) </a:t>
            </a:r>
            <a:r>
              <a:rPr sz="950" spc="-15" dirty="0">
                <a:solidFill>
                  <a:srgbClr val="231F20"/>
                </a:solidFill>
                <a:latin typeface="Calibri"/>
                <a:cs typeface="Calibri"/>
              </a:rPr>
              <a:t>to </a:t>
            </a:r>
            <a:r>
              <a:rPr sz="950" spc="-40" dirty="0">
                <a:solidFill>
                  <a:srgbClr val="231F20"/>
                </a:solidFill>
                <a:latin typeface="Calibri"/>
                <a:cs typeface="Calibri"/>
              </a:rPr>
              <a:t>a </a:t>
            </a:r>
            <a:r>
              <a:rPr sz="950" spc="-25" dirty="0">
                <a:solidFill>
                  <a:srgbClr val="231F20"/>
                </a:solidFill>
                <a:latin typeface="Calibri"/>
                <a:cs typeface="Calibri"/>
              </a:rPr>
              <a:t>total </a:t>
            </a:r>
            <a:r>
              <a:rPr sz="950" spc="-40" dirty="0">
                <a:solidFill>
                  <a:srgbClr val="231F20"/>
                </a:solidFill>
                <a:latin typeface="Calibri"/>
                <a:cs typeface="Calibri"/>
              </a:rPr>
              <a:t>dose </a:t>
            </a:r>
            <a:r>
              <a:rPr sz="950" spc="-20" dirty="0">
                <a:solidFill>
                  <a:srgbClr val="231F20"/>
                </a:solidFill>
                <a:latin typeface="Calibri"/>
                <a:cs typeface="Calibri"/>
              </a:rPr>
              <a:t>of </a:t>
            </a:r>
            <a:r>
              <a:rPr sz="950" spc="-30" dirty="0">
                <a:solidFill>
                  <a:srgbClr val="231F20"/>
                </a:solidFill>
                <a:latin typeface="Calibri"/>
                <a:cs typeface="Calibri"/>
              </a:rPr>
              <a:t>50 </a:t>
            </a:r>
            <a:r>
              <a:rPr sz="950" spc="25" dirty="0">
                <a:solidFill>
                  <a:srgbClr val="231F20"/>
                </a:solidFill>
                <a:latin typeface="Calibri"/>
                <a:cs typeface="Calibri"/>
              </a:rPr>
              <a:t>Gy </a:t>
            </a:r>
            <a:r>
              <a:rPr sz="950" spc="-200" dirty="0">
                <a:solidFill>
                  <a:srgbClr val="231F20"/>
                </a:solidFill>
                <a:latin typeface="Calibri"/>
                <a:cs typeface="Calibri"/>
              </a:rPr>
              <a:t> </a:t>
            </a:r>
            <a:r>
              <a:rPr sz="950" spc="25" dirty="0">
                <a:solidFill>
                  <a:srgbClr val="231F20"/>
                </a:solidFill>
                <a:latin typeface="Calibri"/>
                <a:cs typeface="Calibri"/>
              </a:rPr>
              <a:t>in </a:t>
            </a:r>
            <a:r>
              <a:rPr sz="950" spc="-25" dirty="0">
                <a:solidFill>
                  <a:srgbClr val="231F20"/>
                </a:solidFill>
                <a:latin typeface="Calibri"/>
                <a:cs typeface="Calibri"/>
              </a:rPr>
              <a:t>1.8–2 </a:t>
            </a:r>
            <a:r>
              <a:rPr sz="950" spc="25" dirty="0">
                <a:solidFill>
                  <a:srgbClr val="231F20"/>
                </a:solidFill>
                <a:latin typeface="Calibri"/>
                <a:cs typeface="Calibri"/>
              </a:rPr>
              <a:t>Gy </a:t>
            </a:r>
            <a:r>
              <a:rPr sz="950" spc="-20" dirty="0">
                <a:solidFill>
                  <a:srgbClr val="231F20"/>
                </a:solidFill>
                <a:latin typeface="Calibri"/>
                <a:cs typeface="Calibri"/>
              </a:rPr>
              <a:t>fractions, followed </a:t>
            </a:r>
            <a:r>
              <a:rPr sz="950" spc="-10" dirty="0">
                <a:solidFill>
                  <a:srgbClr val="231F20"/>
                </a:solidFill>
                <a:latin typeface="Calibri"/>
                <a:cs typeface="Calibri"/>
              </a:rPr>
              <a:t>by </a:t>
            </a:r>
            <a:r>
              <a:rPr sz="950" spc="-20" dirty="0">
                <a:solidFill>
                  <a:srgbClr val="231F20"/>
                </a:solidFill>
                <a:latin typeface="Calibri"/>
                <a:cs typeface="Calibri"/>
              </a:rPr>
              <a:t>surgery </a:t>
            </a:r>
            <a:r>
              <a:rPr sz="950" spc="-15" dirty="0">
                <a:solidFill>
                  <a:srgbClr val="231F20"/>
                </a:solidFill>
                <a:latin typeface="Calibri"/>
                <a:cs typeface="Calibri"/>
              </a:rPr>
              <a:t>may </a:t>
            </a:r>
            <a:r>
              <a:rPr sz="950" spc="-50" dirty="0">
                <a:solidFill>
                  <a:srgbClr val="231F20"/>
                </a:solidFill>
                <a:latin typeface="Calibri"/>
                <a:cs typeface="Calibri"/>
              </a:rPr>
              <a:t>be </a:t>
            </a:r>
            <a:r>
              <a:rPr sz="950" spc="-25" dirty="0">
                <a:solidFill>
                  <a:srgbClr val="231F20"/>
                </a:solidFill>
                <a:latin typeface="Calibri"/>
                <a:cs typeface="Calibri"/>
              </a:rPr>
              <a:t>considered </a:t>
            </a:r>
            <a:r>
              <a:rPr sz="950" spc="5" dirty="0">
                <a:solidFill>
                  <a:srgbClr val="231F20"/>
                </a:solidFill>
                <a:latin typeface="Calibri"/>
                <a:cs typeface="Calibri"/>
              </a:rPr>
              <a:t>[</a:t>
            </a:r>
            <a:r>
              <a:rPr sz="950" spc="5" dirty="0">
                <a:solidFill>
                  <a:srgbClr val="2E3092"/>
                </a:solidFill>
                <a:latin typeface="Calibri"/>
                <a:cs typeface="Calibri"/>
                <a:hlinkClick r:id="rId5" action="ppaction://hlinksldjump"/>
              </a:rPr>
              <a:t>15</a:t>
            </a:r>
            <a:r>
              <a:rPr sz="950" spc="5" dirty="0">
                <a:solidFill>
                  <a:srgbClr val="231F20"/>
                </a:solidFill>
                <a:latin typeface="Calibri"/>
                <a:cs typeface="Calibri"/>
              </a:rPr>
              <a:t>]. </a:t>
            </a:r>
            <a:r>
              <a:rPr sz="950" spc="-200" dirty="0">
                <a:solidFill>
                  <a:srgbClr val="231F20"/>
                </a:solidFill>
                <a:latin typeface="Calibri"/>
                <a:cs typeface="Calibri"/>
              </a:rPr>
              <a:t> </a:t>
            </a:r>
            <a:r>
              <a:rPr sz="950" spc="45" dirty="0">
                <a:solidFill>
                  <a:srgbClr val="231F20"/>
                </a:solidFill>
                <a:latin typeface="Calibri"/>
                <a:cs typeface="Calibri"/>
              </a:rPr>
              <a:t>In</a:t>
            </a:r>
            <a:r>
              <a:rPr sz="950" spc="-25" dirty="0">
                <a:solidFill>
                  <a:srgbClr val="231F20"/>
                </a:solidFill>
                <a:latin typeface="Calibri"/>
                <a:cs typeface="Calibri"/>
              </a:rPr>
              <a:t> </a:t>
            </a:r>
            <a:r>
              <a:rPr sz="950" spc="-10" dirty="0">
                <a:solidFill>
                  <a:srgbClr val="231F20"/>
                </a:solidFill>
                <a:latin typeface="Calibri"/>
                <a:cs typeface="Calibri"/>
              </a:rPr>
              <a:t>addition,</a:t>
            </a:r>
            <a:r>
              <a:rPr sz="950" spc="-20" dirty="0">
                <a:solidFill>
                  <a:srgbClr val="231F20"/>
                </a:solidFill>
                <a:latin typeface="Calibri"/>
                <a:cs typeface="Calibri"/>
              </a:rPr>
              <a:t> </a:t>
            </a:r>
            <a:r>
              <a:rPr sz="950" spc="-10" dirty="0">
                <a:solidFill>
                  <a:srgbClr val="231F20"/>
                </a:solidFill>
                <a:latin typeface="Calibri"/>
                <a:cs typeface="Calibri"/>
              </a:rPr>
              <a:t>with</a:t>
            </a:r>
            <a:r>
              <a:rPr sz="950" spc="-20" dirty="0">
                <a:solidFill>
                  <a:srgbClr val="231F20"/>
                </a:solidFill>
                <a:latin typeface="Calibri"/>
                <a:cs typeface="Calibri"/>
              </a:rPr>
              <a:t> </a:t>
            </a:r>
            <a:r>
              <a:rPr sz="950" spc="-15" dirty="0">
                <a:solidFill>
                  <a:srgbClr val="231F20"/>
                </a:solidFill>
                <a:latin typeface="Calibri"/>
                <a:cs typeface="Calibri"/>
              </a:rPr>
              <a:t>modern</a:t>
            </a:r>
            <a:r>
              <a:rPr sz="950" spc="-5" dirty="0">
                <a:solidFill>
                  <a:srgbClr val="231F20"/>
                </a:solidFill>
                <a:latin typeface="Calibri"/>
                <a:cs typeface="Calibri"/>
              </a:rPr>
              <a:t> </a:t>
            </a:r>
            <a:r>
              <a:rPr sz="950" spc="90" dirty="0">
                <a:solidFill>
                  <a:srgbClr val="231F20"/>
                </a:solidFill>
                <a:latin typeface="Calibri"/>
                <a:cs typeface="Calibri"/>
              </a:rPr>
              <a:t>RT</a:t>
            </a:r>
            <a:r>
              <a:rPr sz="950" spc="-30" dirty="0">
                <a:solidFill>
                  <a:srgbClr val="231F20"/>
                </a:solidFill>
                <a:latin typeface="Calibri"/>
                <a:cs typeface="Calibri"/>
              </a:rPr>
              <a:t> </a:t>
            </a:r>
            <a:r>
              <a:rPr sz="950" spc="-25" dirty="0">
                <a:solidFill>
                  <a:srgbClr val="231F20"/>
                </a:solidFill>
                <a:latin typeface="Calibri"/>
                <a:cs typeface="Calibri"/>
              </a:rPr>
              <a:t>techniques </a:t>
            </a:r>
            <a:r>
              <a:rPr sz="950" spc="-15" dirty="0">
                <a:solidFill>
                  <a:srgbClr val="231F20"/>
                </a:solidFill>
                <a:latin typeface="Calibri"/>
                <a:cs typeface="Calibri"/>
              </a:rPr>
              <a:t>such</a:t>
            </a:r>
            <a:r>
              <a:rPr sz="950" spc="-20" dirty="0">
                <a:solidFill>
                  <a:srgbClr val="231F20"/>
                </a:solidFill>
                <a:latin typeface="Calibri"/>
                <a:cs typeface="Calibri"/>
              </a:rPr>
              <a:t> </a:t>
            </a:r>
            <a:r>
              <a:rPr sz="950" spc="-50" dirty="0">
                <a:solidFill>
                  <a:srgbClr val="231F20"/>
                </a:solidFill>
                <a:latin typeface="Calibri"/>
                <a:cs typeface="Calibri"/>
              </a:rPr>
              <a:t>as</a:t>
            </a:r>
            <a:r>
              <a:rPr sz="950" spc="-15" dirty="0">
                <a:solidFill>
                  <a:srgbClr val="231F20"/>
                </a:solidFill>
                <a:latin typeface="Calibri"/>
                <a:cs typeface="Calibri"/>
              </a:rPr>
              <a:t> image-guided </a:t>
            </a:r>
            <a:r>
              <a:rPr sz="950" spc="90" dirty="0">
                <a:solidFill>
                  <a:srgbClr val="231F20"/>
                </a:solidFill>
                <a:latin typeface="Calibri"/>
                <a:cs typeface="Calibri"/>
              </a:rPr>
              <a:t>RT </a:t>
            </a:r>
            <a:r>
              <a:rPr sz="950" spc="-200" dirty="0">
                <a:solidFill>
                  <a:srgbClr val="231F20"/>
                </a:solidFill>
                <a:latin typeface="Calibri"/>
                <a:cs typeface="Calibri"/>
              </a:rPr>
              <a:t> </a:t>
            </a:r>
            <a:r>
              <a:rPr sz="950" spc="-15" dirty="0">
                <a:solidFill>
                  <a:srgbClr val="231F20"/>
                </a:solidFill>
                <a:latin typeface="Calibri"/>
                <a:cs typeface="Calibri"/>
              </a:rPr>
              <a:t>and</a:t>
            </a:r>
            <a:r>
              <a:rPr sz="950" spc="215" dirty="0">
                <a:solidFill>
                  <a:srgbClr val="231F20"/>
                </a:solidFill>
                <a:latin typeface="Calibri"/>
                <a:cs typeface="Calibri"/>
              </a:rPr>
              <a:t> </a:t>
            </a:r>
            <a:r>
              <a:rPr sz="950" spc="-15" dirty="0">
                <a:solidFill>
                  <a:srgbClr val="231F20"/>
                </a:solidFill>
                <a:latin typeface="Calibri"/>
                <a:cs typeface="Calibri"/>
              </a:rPr>
              <a:t>intensity-modulated</a:t>
            </a:r>
            <a:r>
              <a:rPr sz="950" spc="229" dirty="0">
                <a:solidFill>
                  <a:srgbClr val="231F20"/>
                </a:solidFill>
                <a:latin typeface="Calibri"/>
                <a:cs typeface="Calibri"/>
              </a:rPr>
              <a:t> </a:t>
            </a:r>
            <a:r>
              <a:rPr sz="950" spc="-20" dirty="0">
                <a:solidFill>
                  <a:srgbClr val="231F20"/>
                </a:solidFill>
                <a:latin typeface="Calibri"/>
                <a:cs typeface="Calibri"/>
              </a:rPr>
              <a:t>radiotherapy</a:t>
            </a:r>
            <a:r>
              <a:rPr sz="950" spc="225" dirty="0">
                <a:solidFill>
                  <a:srgbClr val="231F20"/>
                </a:solidFill>
                <a:latin typeface="Calibri"/>
                <a:cs typeface="Calibri"/>
              </a:rPr>
              <a:t> </a:t>
            </a:r>
            <a:r>
              <a:rPr sz="950" spc="50" dirty="0">
                <a:solidFill>
                  <a:srgbClr val="231F20"/>
                </a:solidFill>
                <a:latin typeface="Calibri"/>
                <a:cs typeface="Calibri"/>
              </a:rPr>
              <a:t>(IMRT),</a:t>
            </a:r>
            <a:r>
              <a:rPr sz="950" spc="225" dirty="0">
                <a:solidFill>
                  <a:srgbClr val="231F20"/>
                </a:solidFill>
                <a:latin typeface="Calibri"/>
                <a:cs typeface="Calibri"/>
              </a:rPr>
              <a:t> </a:t>
            </a:r>
            <a:r>
              <a:rPr sz="950" spc="-40" dirty="0">
                <a:solidFill>
                  <a:srgbClr val="231F20"/>
                </a:solidFill>
                <a:latin typeface="Calibri"/>
                <a:cs typeface="Calibri"/>
              </a:rPr>
              <a:t>the</a:t>
            </a:r>
            <a:r>
              <a:rPr sz="950" spc="229" dirty="0">
                <a:solidFill>
                  <a:srgbClr val="231F20"/>
                </a:solidFill>
                <a:latin typeface="Calibri"/>
                <a:cs typeface="Calibri"/>
              </a:rPr>
              <a:t> </a:t>
            </a:r>
            <a:r>
              <a:rPr sz="950" spc="-20" dirty="0">
                <a:solidFill>
                  <a:srgbClr val="231F20"/>
                </a:solidFill>
                <a:latin typeface="Calibri"/>
                <a:cs typeface="Calibri"/>
              </a:rPr>
              <a:t>anticipated</a:t>
            </a:r>
            <a:endParaRPr sz="950">
              <a:latin typeface="Calibri"/>
              <a:cs typeface="Calibri"/>
            </a:endParaRPr>
          </a:p>
          <a:p>
            <a:pPr marL="12700" marR="5080" algn="just">
              <a:lnSpc>
                <a:spcPts val="1150"/>
              </a:lnSpc>
              <a:spcBef>
                <a:spcPts val="10"/>
              </a:spcBef>
            </a:pPr>
            <a:r>
              <a:rPr sz="950" spc="-15" dirty="0">
                <a:solidFill>
                  <a:srgbClr val="231F20"/>
                </a:solidFill>
                <a:latin typeface="Calibri"/>
                <a:cs typeface="Calibri"/>
              </a:rPr>
              <a:t>incidence </a:t>
            </a:r>
            <a:r>
              <a:rPr sz="950" spc="-20" dirty="0">
                <a:solidFill>
                  <a:srgbClr val="231F20"/>
                </a:solidFill>
                <a:latin typeface="Calibri"/>
                <a:cs typeface="Calibri"/>
              </a:rPr>
              <a:t>of </a:t>
            </a:r>
            <a:r>
              <a:rPr sz="950" spc="-10" dirty="0">
                <a:solidFill>
                  <a:srgbClr val="231F20"/>
                </a:solidFill>
                <a:latin typeface="Calibri"/>
                <a:cs typeface="Calibri"/>
              </a:rPr>
              <a:t>wound complications </a:t>
            </a:r>
            <a:r>
              <a:rPr sz="950" spc="-40" dirty="0">
                <a:solidFill>
                  <a:srgbClr val="231F20"/>
                </a:solidFill>
                <a:latin typeface="Calibri"/>
                <a:cs typeface="Calibri"/>
              </a:rPr>
              <a:t>after </a:t>
            </a:r>
            <a:r>
              <a:rPr sz="950" spc="-30" dirty="0">
                <a:solidFill>
                  <a:srgbClr val="231F20"/>
                </a:solidFill>
                <a:latin typeface="Calibri"/>
                <a:cs typeface="Calibri"/>
              </a:rPr>
              <a:t>preoperative </a:t>
            </a:r>
            <a:r>
              <a:rPr sz="950" spc="90" dirty="0">
                <a:solidFill>
                  <a:srgbClr val="231F20"/>
                </a:solidFill>
                <a:latin typeface="Calibri"/>
                <a:cs typeface="Calibri"/>
              </a:rPr>
              <a:t>RT </a:t>
            </a:r>
            <a:r>
              <a:rPr sz="950" dirty="0">
                <a:solidFill>
                  <a:srgbClr val="231F20"/>
                </a:solidFill>
                <a:latin typeface="Calibri"/>
                <a:cs typeface="Calibri"/>
              </a:rPr>
              <a:t>is </a:t>
            </a:r>
            <a:r>
              <a:rPr sz="950" spc="-25" dirty="0">
                <a:solidFill>
                  <a:srgbClr val="231F20"/>
                </a:solidFill>
                <a:latin typeface="Calibri"/>
                <a:cs typeface="Calibri"/>
              </a:rPr>
              <a:t>lower </a:t>
            </a:r>
            <a:r>
              <a:rPr sz="950" spc="-20" dirty="0">
                <a:solidFill>
                  <a:srgbClr val="231F20"/>
                </a:solidFill>
                <a:latin typeface="Calibri"/>
                <a:cs typeface="Calibri"/>
              </a:rPr>
              <a:t> than</a:t>
            </a:r>
            <a:r>
              <a:rPr sz="950" spc="-5" dirty="0">
                <a:solidFill>
                  <a:srgbClr val="231F20"/>
                </a:solidFill>
                <a:latin typeface="Calibri"/>
                <a:cs typeface="Calibri"/>
              </a:rPr>
              <a:t> </a:t>
            </a:r>
            <a:r>
              <a:rPr sz="950" spc="-10" dirty="0">
                <a:solidFill>
                  <a:srgbClr val="231F20"/>
                </a:solidFill>
                <a:latin typeface="Calibri"/>
                <a:cs typeface="Calibri"/>
              </a:rPr>
              <a:t>historically</a:t>
            </a:r>
            <a:r>
              <a:rPr sz="950" spc="5" dirty="0">
                <a:solidFill>
                  <a:srgbClr val="231F20"/>
                </a:solidFill>
                <a:latin typeface="Calibri"/>
                <a:cs typeface="Calibri"/>
              </a:rPr>
              <a:t> </a:t>
            </a:r>
            <a:r>
              <a:rPr sz="950" spc="-15" dirty="0">
                <a:solidFill>
                  <a:srgbClr val="231F20"/>
                </a:solidFill>
                <a:latin typeface="Calibri"/>
                <a:cs typeface="Calibri"/>
              </a:rPr>
              <a:t>published</a:t>
            </a:r>
            <a:r>
              <a:rPr sz="950" spc="10" dirty="0">
                <a:solidFill>
                  <a:srgbClr val="231F20"/>
                </a:solidFill>
                <a:latin typeface="Calibri"/>
                <a:cs typeface="Calibri"/>
              </a:rPr>
              <a:t> </a:t>
            </a:r>
            <a:r>
              <a:rPr sz="950" spc="-20" dirty="0">
                <a:solidFill>
                  <a:srgbClr val="231F20"/>
                </a:solidFill>
                <a:latin typeface="Calibri"/>
                <a:cs typeface="Calibri"/>
              </a:rPr>
              <a:t>incidence</a:t>
            </a:r>
            <a:r>
              <a:rPr sz="950" spc="10" dirty="0">
                <a:solidFill>
                  <a:srgbClr val="231F20"/>
                </a:solidFill>
                <a:latin typeface="Calibri"/>
                <a:cs typeface="Calibri"/>
              </a:rPr>
              <a:t> </a:t>
            </a:r>
            <a:r>
              <a:rPr sz="950" spc="-40" dirty="0">
                <a:solidFill>
                  <a:srgbClr val="231F20"/>
                </a:solidFill>
                <a:latin typeface="Calibri"/>
                <a:cs typeface="Calibri"/>
              </a:rPr>
              <a:t>rates.</a:t>
            </a:r>
            <a:r>
              <a:rPr sz="950" spc="10" dirty="0">
                <a:solidFill>
                  <a:srgbClr val="231F20"/>
                </a:solidFill>
                <a:latin typeface="Calibri"/>
                <a:cs typeface="Calibri"/>
              </a:rPr>
              <a:t> </a:t>
            </a:r>
            <a:r>
              <a:rPr sz="950" spc="5" dirty="0">
                <a:solidFill>
                  <a:srgbClr val="231F20"/>
                </a:solidFill>
                <a:latin typeface="Calibri"/>
                <a:cs typeface="Calibri"/>
              </a:rPr>
              <a:t>The</a:t>
            </a:r>
            <a:r>
              <a:rPr sz="950" spc="10" dirty="0">
                <a:solidFill>
                  <a:srgbClr val="231F20"/>
                </a:solidFill>
                <a:latin typeface="Calibri"/>
                <a:cs typeface="Calibri"/>
              </a:rPr>
              <a:t> </a:t>
            </a:r>
            <a:r>
              <a:rPr sz="950" dirty="0">
                <a:solidFill>
                  <a:srgbClr val="231F20"/>
                </a:solidFill>
                <a:latin typeface="Calibri"/>
                <a:cs typeface="Calibri"/>
              </a:rPr>
              <a:t>main</a:t>
            </a:r>
            <a:r>
              <a:rPr sz="950" spc="-5" dirty="0">
                <a:solidFill>
                  <a:srgbClr val="231F20"/>
                </a:solidFill>
                <a:latin typeface="Calibri"/>
                <a:cs typeface="Calibri"/>
              </a:rPr>
              <a:t> </a:t>
            </a:r>
            <a:r>
              <a:rPr sz="950" spc="-35" dirty="0">
                <a:solidFill>
                  <a:srgbClr val="231F20"/>
                </a:solidFill>
                <a:latin typeface="Calibri"/>
                <a:cs typeface="Calibri"/>
              </a:rPr>
              <a:t>advantage</a:t>
            </a:r>
            <a:r>
              <a:rPr sz="950" spc="5" dirty="0">
                <a:solidFill>
                  <a:srgbClr val="231F20"/>
                </a:solidFill>
                <a:latin typeface="Calibri"/>
                <a:cs typeface="Calibri"/>
              </a:rPr>
              <a:t> </a:t>
            </a:r>
            <a:r>
              <a:rPr sz="950" spc="-15" dirty="0">
                <a:solidFill>
                  <a:srgbClr val="231F20"/>
                </a:solidFill>
                <a:latin typeface="Calibri"/>
                <a:cs typeface="Calibri"/>
              </a:rPr>
              <a:t>of</a:t>
            </a:r>
            <a:endParaRPr sz="950">
              <a:latin typeface="Calibri"/>
              <a:cs typeface="Calibri"/>
            </a:endParaRPr>
          </a:p>
          <a:p>
            <a:pPr marL="12700" algn="just">
              <a:lnSpc>
                <a:spcPts val="1105"/>
              </a:lnSpc>
            </a:pPr>
            <a:r>
              <a:rPr sz="950" spc="-30" dirty="0">
                <a:solidFill>
                  <a:srgbClr val="231F20"/>
                </a:solidFill>
                <a:latin typeface="Calibri"/>
                <a:cs typeface="Calibri"/>
              </a:rPr>
              <a:t>preoperative</a:t>
            </a:r>
            <a:r>
              <a:rPr sz="950" spc="30" dirty="0">
                <a:solidFill>
                  <a:srgbClr val="231F20"/>
                </a:solidFill>
                <a:latin typeface="Calibri"/>
                <a:cs typeface="Calibri"/>
              </a:rPr>
              <a:t> </a:t>
            </a:r>
            <a:r>
              <a:rPr sz="950" spc="90" dirty="0">
                <a:solidFill>
                  <a:srgbClr val="231F20"/>
                </a:solidFill>
                <a:latin typeface="Calibri"/>
                <a:cs typeface="Calibri"/>
              </a:rPr>
              <a:t>RT</a:t>
            </a:r>
            <a:r>
              <a:rPr sz="950" spc="30" dirty="0">
                <a:solidFill>
                  <a:srgbClr val="231F20"/>
                </a:solidFill>
                <a:latin typeface="Calibri"/>
                <a:cs typeface="Calibri"/>
              </a:rPr>
              <a:t> </a:t>
            </a:r>
            <a:r>
              <a:rPr sz="950" dirty="0">
                <a:solidFill>
                  <a:srgbClr val="231F20"/>
                </a:solidFill>
                <a:latin typeface="Calibri"/>
                <a:cs typeface="Calibri"/>
              </a:rPr>
              <a:t>is</a:t>
            </a:r>
            <a:r>
              <a:rPr sz="950" spc="35" dirty="0">
                <a:solidFill>
                  <a:srgbClr val="231F20"/>
                </a:solidFill>
                <a:latin typeface="Calibri"/>
                <a:cs typeface="Calibri"/>
              </a:rPr>
              <a:t> </a:t>
            </a:r>
            <a:r>
              <a:rPr sz="950" spc="-30" dirty="0">
                <a:solidFill>
                  <a:srgbClr val="231F20"/>
                </a:solidFill>
                <a:latin typeface="Calibri"/>
                <a:cs typeface="Calibri"/>
              </a:rPr>
              <a:t>that,</a:t>
            </a:r>
            <a:r>
              <a:rPr sz="950" spc="40" dirty="0">
                <a:solidFill>
                  <a:srgbClr val="231F20"/>
                </a:solidFill>
                <a:latin typeface="Calibri"/>
                <a:cs typeface="Calibri"/>
              </a:rPr>
              <a:t> </a:t>
            </a:r>
            <a:r>
              <a:rPr sz="950" spc="-15" dirty="0">
                <a:solidFill>
                  <a:srgbClr val="231F20"/>
                </a:solidFill>
                <a:latin typeface="Calibri"/>
                <a:cs typeface="Calibri"/>
              </a:rPr>
              <a:t>with</a:t>
            </a:r>
            <a:r>
              <a:rPr sz="950" spc="40" dirty="0">
                <a:solidFill>
                  <a:srgbClr val="231F20"/>
                </a:solidFill>
                <a:latin typeface="Calibri"/>
                <a:cs typeface="Calibri"/>
              </a:rPr>
              <a:t> </a:t>
            </a:r>
            <a:r>
              <a:rPr sz="950" spc="-15" dirty="0">
                <a:solidFill>
                  <a:srgbClr val="231F20"/>
                </a:solidFill>
                <a:latin typeface="Calibri"/>
                <a:cs typeface="Calibri"/>
              </a:rPr>
              <a:t>prolonged</a:t>
            </a:r>
            <a:r>
              <a:rPr sz="950" spc="25" dirty="0">
                <a:solidFill>
                  <a:srgbClr val="231F20"/>
                </a:solidFill>
                <a:latin typeface="Calibri"/>
                <a:cs typeface="Calibri"/>
              </a:rPr>
              <a:t> </a:t>
            </a:r>
            <a:r>
              <a:rPr sz="950" spc="-10" dirty="0">
                <a:solidFill>
                  <a:srgbClr val="231F20"/>
                </a:solidFill>
                <a:latin typeface="Calibri"/>
                <a:cs typeface="Calibri"/>
              </a:rPr>
              <a:t>follow-up,</a:t>
            </a:r>
            <a:r>
              <a:rPr sz="950" spc="40" dirty="0">
                <a:solidFill>
                  <a:srgbClr val="231F20"/>
                </a:solidFill>
                <a:latin typeface="Calibri"/>
                <a:cs typeface="Calibri"/>
              </a:rPr>
              <a:t> </a:t>
            </a:r>
            <a:r>
              <a:rPr sz="950" spc="-40" dirty="0">
                <a:solidFill>
                  <a:srgbClr val="231F20"/>
                </a:solidFill>
                <a:latin typeface="Calibri"/>
                <a:cs typeface="Calibri"/>
              </a:rPr>
              <a:t>late</a:t>
            </a:r>
            <a:r>
              <a:rPr sz="950" spc="45" dirty="0">
                <a:solidFill>
                  <a:srgbClr val="231F20"/>
                </a:solidFill>
                <a:latin typeface="Calibri"/>
                <a:cs typeface="Calibri"/>
              </a:rPr>
              <a:t> </a:t>
            </a:r>
            <a:r>
              <a:rPr sz="950" spc="-5" dirty="0">
                <a:solidFill>
                  <a:srgbClr val="231F20"/>
                </a:solidFill>
                <a:latin typeface="Calibri"/>
                <a:cs typeface="Calibri"/>
              </a:rPr>
              <a:t>morbidity</a:t>
            </a:r>
            <a:endParaRPr sz="950">
              <a:latin typeface="Calibri"/>
              <a:cs typeface="Calibri"/>
            </a:endParaRPr>
          </a:p>
          <a:p>
            <a:pPr marL="12700" marR="6350" algn="just">
              <a:lnSpc>
                <a:spcPct val="101000"/>
              </a:lnSpc>
            </a:pPr>
            <a:r>
              <a:rPr sz="950" spc="-5" dirty="0">
                <a:solidFill>
                  <a:srgbClr val="231F20"/>
                </a:solidFill>
                <a:latin typeface="Calibri"/>
                <a:cs typeface="Calibri"/>
              </a:rPr>
              <a:t>(fibrosis, </a:t>
            </a:r>
            <a:r>
              <a:rPr sz="950" spc="-30" dirty="0">
                <a:solidFill>
                  <a:srgbClr val="231F20"/>
                </a:solidFill>
                <a:latin typeface="Calibri"/>
                <a:cs typeface="Calibri"/>
              </a:rPr>
              <a:t>bone </a:t>
            </a:r>
            <a:r>
              <a:rPr sz="950" spc="-25" dirty="0">
                <a:solidFill>
                  <a:srgbClr val="231F20"/>
                </a:solidFill>
                <a:latin typeface="Calibri"/>
                <a:cs typeface="Calibri"/>
              </a:rPr>
              <a:t>fracture, </a:t>
            </a:r>
            <a:r>
              <a:rPr sz="950" spc="-20" dirty="0">
                <a:solidFill>
                  <a:srgbClr val="231F20"/>
                </a:solidFill>
                <a:latin typeface="Calibri"/>
                <a:cs typeface="Calibri"/>
              </a:rPr>
              <a:t>etc.) </a:t>
            </a:r>
            <a:r>
              <a:rPr sz="950" dirty="0">
                <a:solidFill>
                  <a:srgbClr val="231F20"/>
                </a:solidFill>
                <a:latin typeface="Calibri"/>
                <a:cs typeface="Calibri"/>
              </a:rPr>
              <a:t>is </a:t>
            </a:r>
            <a:r>
              <a:rPr sz="950" spc="-25" dirty="0">
                <a:solidFill>
                  <a:srgbClr val="231F20"/>
                </a:solidFill>
                <a:latin typeface="Calibri"/>
                <a:cs typeface="Calibri"/>
              </a:rPr>
              <a:t>lower, </a:t>
            </a:r>
            <a:r>
              <a:rPr sz="950" spc="-20" dirty="0">
                <a:solidFill>
                  <a:srgbClr val="231F20"/>
                </a:solidFill>
                <a:latin typeface="Calibri"/>
                <a:cs typeface="Calibri"/>
              </a:rPr>
              <a:t>translating </a:t>
            </a:r>
            <a:r>
              <a:rPr sz="950" spc="-5" dirty="0">
                <a:solidFill>
                  <a:srgbClr val="231F20"/>
                </a:solidFill>
                <a:latin typeface="Calibri"/>
                <a:cs typeface="Calibri"/>
              </a:rPr>
              <a:t>into </a:t>
            </a:r>
            <a:r>
              <a:rPr sz="950" spc="-10" dirty="0">
                <a:solidFill>
                  <a:srgbClr val="231F20"/>
                </a:solidFill>
                <a:latin typeface="Calibri"/>
                <a:cs typeface="Calibri"/>
              </a:rPr>
              <a:t>improved </a:t>
            </a:r>
            <a:r>
              <a:rPr sz="950" spc="-5" dirty="0">
                <a:solidFill>
                  <a:srgbClr val="231F20"/>
                </a:solidFill>
                <a:latin typeface="Calibri"/>
                <a:cs typeface="Calibri"/>
              </a:rPr>
              <a:t> </a:t>
            </a:r>
            <a:r>
              <a:rPr sz="950" spc="-10" dirty="0">
                <a:solidFill>
                  <a:srgbClr val="231F20"/>
                </a:solidFill>
                <a:latin typeface="Calibri"/>
                <a:cs typeface="Calibri"/>
              </a:rPr>
              <a:t>long-term</a:t>
            </a:r>
            <a:r>
              <a:rPr sz="950" spc="-50" dirty="0">
                <a:solidFill>
                  <a:srgbClr val="231F20"/>
                </a:solidFill>
                <a:latin typeface="Calibri"/>
                <a:cs typeface="Calibri"/>
              </a:rPr>
              <a:t> </a:t>
            </a:r>
            <a:r>
              <a:rPr sz="950" spc="-10" dirty="0">
                <a:solidFill>
                  <a:srgbClr val="231F20"/>
                </a:solidFill>
                <a:latin typeface="Calibri"/>
                <a:cs typeface="Calibri"/>
              </a:rPr>
              <a:t>functional</a:t>
            </a:r>
            <a:r>
              <a:rPr sz="950" spc="-45" dirty="0">
                <a:solidFill>
                  <a:srgbClr val="231F20"/>
                </a:solidFill>
                <a:latin typeface="Calibri"/>
                <a:cs typeface="Calibri"/>
              </a:rPr>
              <a:t> </a:t>
            </a:r>
            <a:r>
              <a:rPr sz="950" spc="-25" dirty="0">
                <a:solidFill>
                  <a:srgbClr val="231F20"/>
                </a:solidFill>
                <a:latin typeface="Calibri"/>
                <a:cs typeface="Calibri"/>
              </a:rPr>
              <a:t>outcome</a:t>
            </a:r>
            <a:r>
              <a:rPr sz="950" spc="-45" dirty="0">
                <a:solidFill>
                  <a:srgbClr val="231F20"/>
                </a:solidFill>
                <a:latin typeface="Calibri"/>
                <a:cs typeface="Calibri"/>
              </a:rPr>
              <a:t> </a:t>
            </a:r>
            <a:r>
              <a:rPr sz="950" spc="-15" dirty="0">
                <a:solidFill>
                  <a:srgbClr val="231F20"/>
                </a:solidFill>
                <a:latin typeface="Calibri"/>
                <a:cs typeface="Calibri"/>
              </a:rPr>
              <a:t>and</a:t>
            </a:r>
            <a:r>
              <a:rPr sz="950" spc="-45" dirty="0">
                <a:solidFill>
                  <a:srgbClr val="231F20"/>
                </a:solidFill>
                <a:latin typeface="Calibri"/>
                <a:cs typeface="Calibri"/>
              </a:rPr>
              <a:t> </a:t>
            </a:r>
            <a:r>
              <a:rPr sz="950" spc="-10" dirty="0">
                <a:solidFill>
                  <a:srgbClr val="231F20"/>
                </a:solidFill>
                <a:latin typeface="Calibri"/>
                <a:cs typeface="Calibri"/>
              </a:rPr>
              <a:t>quality</a:t>
            </a:r>
            <a:r>
              <a:rPr sz="950" spc="-55" dirty="0">
                <a:solidFill>
                  <a:srgbClr val="231F20"/>
                </a:solidFill>
                <a:latin typeface="Calibri"/>
                <a:cs typeface="Calibri"/>
              </a:rPr>
              <a:t> </a:t>
            </a:r>
            <a:r>
              <a:rPr sz="950" spc="-15" dirty="0">
                <a:solidFill>
                  <a:srgbClr val="231F20"/>
                </a:solidFill>
                <a:latin typeface="Calibri"/>
                <a:cs typeface="Calibri"/>
              </a:rPr>
              <a:t>of</a:t>
            </a:r>
            <a:r>
              <a:rPr sz="950" spc="-50" dirty="0">
                <a:solidFill>
                  <a:srgbClr val="231F20"/>
                </a:solidFill>
                <a:latin typeface="Calibri"/>
                <a:cs typeface="Calibri"/>
              </a:rPr>
              <a:t> </a:t>
            </a:r>
            <a:r>
              <a:rPr sz="950" spc="-15" dirty="0">
                <a:solidFill>
                  <a:srgbClr val="231F20"/>
                </a:solidFill>
                <a:latin typeface="Calibri"/>
                <a:cs typeface="Calibri"/>
              </a:rPr>
              <a:t>life</a:t>
            </a:r>
            <a:r>
              <a:rPr sz="950" spc="-55" dirty="0">
                <a:solidFill>
                  <a:srgbClr val="231F20"/>
                </a:solidFill>
                <a:latin typeface="Calibri"/>
                <a:cs typeface="Calibri"/>
              </a:rPr>
              <a:t> </a:t>
            </a:r>
            <a:r>
              <a:rPr sz="950" spc="40" dirty="0">
                <a:solidFill>
                  <a:srgbClr val="231F20"/>
                </a:solidFill>
                <a:latin typeface="Calibri"/>
                <a:cs typeface="Calibri"/>
              </a:rPr>
              <a:t>(QoL).</a:t>
            </a:r>
            <a:endParaRPr sz="950">
              <a:latin typeface="Calibri"/>
              <a:cs typeface="Calibri"/>
            </a:endParaRPr>
          </a:p>
          <a:p>
            <a:pPr marL="12700" marR="5080" indent="114300" algn="just">
              <a:lnSpc>
                <a:spcPct val="100899"/>
              </a:lnSpc>
            </a:pPr>
            <a:r>
              <a:rPr sz="950" spc="-15" dirty="0">
                <a:solidFill>
                  <a:srgbClr val="231F20"/>
                </a:solidFill>
                <a:latin typeface="Calibri"/>
                <a:cs typeface="Calibri"/>
              </a:rPr>
              <a:t>Reoperation </a:t>
            </a:r>
            <a:r>
              <a:rPr sz="950" spc="25" dirty="0">
                <a:solidFill>
                  <a:srgbClr val="231F20"/>
                </a:solidFill>
                <a:latin typeface="Calibri"/>
                <a:cs typeface="Calibri"/>
              </a:rPr>
              <a:t>in </a:t>
            </a:r>
            <a:r>
              <a:rPr sz="950" spc="-40" dirty="0">
                <a:solidFill>
                  <a:srgbClr val="231F20"/>
                </a:solidFill>
                <a:latin typeface="Calibri"/>
                <a:cs typeface="Calibri"/>
              </a:rPr>
              <a:t>reference </a:t>
            </a:r>
            <a:r>
              <a:rPr sz="950" spc="-35" dirty="0">
                <a:solidFill>
                  <a:srgbClr val="231F20"/>
                </a:solidFill>
                <a:latin typeface="Calibri"/>
                <a:cs typeface="Calibri"/>
              </a:rPr>
              <a:t>centres </a:t>
            </a:r>
            <a:r>
              <a:rPr sz="950" spc="-10" dirty="0">
                <a:solidFill>
                  <a:srgbClr val="231F20"/>
                </a:solidFill>
                <a:latin typeface="Calibri"/>
                <a:cs typeface="Calibri"/>
              </a:rPr>
              <a:t>must </a:t>
            </a:r>
            <a:r>
              <a:rPr sz="950" spc="-50" dirty="0">
                <a:solidFill>
                  <a:srgbClr val="231F20"/>
                </a:solidFill>
                <a:latin typeface="Calibri"/>
                <a:cs typeface="Calibri"/>
              </a:rPr>
              <a:t>be </a:t>
            </a:r>
            <a:r>
              <a:rPr sz="950" spc="-20" dirty="0">
                <a:solidFill>
                  <a:srgbClr val="231F20"/>
                </a:solidFill>
                <a:latin typeface="Calibri"/>
                <a:cs typeface="Calibri"/>
              </a:rPr>
              <a:t>considered </a:t>
            </a:r>
            <a:r>
              <a:rPr sz="950" spc="25" dirty="0">
                <a:solidFill>
                  <a:srgbClr val="231F20"/>
                </a:solidFill>
                <a:latin typeface="Calibri"/>
                <a:cs typeface="Calibri"/>
              </a:rPr>
              <a:t>in </a:t>
            </a:r>
            <a:r>
              <a:rPr sz="950" spc="-40" dirty="0">
                <a:solidFill>
                  <a:srgbClr val="231F20"/>
                </a:solidFill>
                <a:latin typeface="Calibri"/>
                <a:cs typeface="Calibri"/>
              </a:rPr>
              <a:t>the </a:t>
            </a:r>
            <a:r>
              <a:rPr sz="950" spc="-45" dirty="0">
                <a:solidFill>
                  <a:srgbClr val="231F20"/>
                </a:solidFill>
                <a:latin typeface="Calibri"/>
                <a:cs typeface="Calibri"/>
              </a:rPr>
              <a:t>case </a:t>
            </a:r>
            <a:r>
              <a:rPr sz="950" spc="-40" dirty="0">
                <a:solidFill>
                  <a:srgbClr val="231F20"/>
                </a:solidFill>
                <a:latin typeface="Calibri"/>
                <a:cs typeface="Calibri"/>
              </a:rPr>
              <a:t> </a:t>
            </a:r>
            <a:r>
              <a:rPr sz="950" spc="-15" dirty="0">
                <a:solidFill>
                  <a:srgbClr val="231F20"/>
                </a:solidFill>
                <a:latin typeface="Calibri"/>
                <a:cs typeface="Calibri"/>
              </a:rPr>
              <a:t>of </a:t>
            </a:r>
            <a:r>
              <a:rPr sz="950" spc="25" dirty="0">
                <a:solidFill>
                  <a:srgbClr val="231F20"/>
                </a:solidFill>
                <a:latin typeface="Calibri"/>
                <a:cs typeface="Calibri"/>
              </a:rPr>
              <a:t>R1 </a:t>
            </a:r>
            <a:r>
              <a:rPr sz="950" spc="-25" dirty="0">
                <a:solidFill>
                  <a:srgbClr val="231F20"/>
                </a:solidFill>
                <a:latin typeface="Calibri"/>
                <a:cs typeface="Calibri"/>
              </a:rPr>
              <a:t>resections </a:t>
            </a:r>
            <a:r>
              <a:rPr sz="950" dirty="0">
                <a:solidFill>
                  <a:srgbClr val="231F20"/>
                </a:solidFill>
                <a:latin typeface="Calibri"/>
                <a:cs typeface="Calibri"/>
              </a:rPr>
              <a:t>(microscopic tumour </a:t>
            </a:r>
            <a:r>
              <a:rPr sz="950" spc="-35" dirty="0">
                <a:solidFill>
                  <a:srgbClr val="231F20"/>
                </a:solidFill>
                <a:latin typeface="Calibri"/>
                <a:cs typeface="Calibri"/>
              </a:rPr>
              <a:t>at the </a:t>
            </a:r>
            <a:r>
              <a:rPr sz="950" spc="5" dirty="0">
                <a:solidFill>
                  <a:srgbClr val="231F20"/>
                </a:solidFill>
                <a:latin typeface="Calibri"/>
                <a:cs typeface="Calibri"/>
              </a:rPr>
              <a:t>margin), </a:t>
            </a:r>
            <a:r>
              <a:rPr sz="950" spc="10" dirty="0">
                <a:solidFill>
                  <a:srgbClr val="231F20"/>
                </a:solidFill>
                <a:latin typeface="Calibri"/>
                <a:cs typeface="Calibri"/>
              </a:rPr>
              <a:t>if </a:t>
            </a:r>
            <a:r>
              <a:rPr sz="950" spc="-40" dirty="0">
                <a:solidFill>
                  <a:srgbClr val="231F20"/>
                </a:solidFill>
                <a:latin typeface="Calibri"/>
                <a:cs typeface="Calibri"/>
              </a:rPr>
              <a:t>adequate </a:t>
            </a:r>
            <a:r>
              <a:rPr sz="950" spc="-35" dirty="0">
                <a:solidFill>
                  <a:srgbClr val="231F20"/>
                </a:solidFill>
                <a:latin typeface="Calibri"/>
                <a:cs typeface="Calibri"/>
              </a:rPr>
              <a:t> </a:t>
            </a:r>
            <a:r>
              <a:rPr sz="950" spc="-5" dirty="0">
                <a:solidFill>
                  <a:srgbClr val="231F20"/>
                </a:solidFill>
                <a:latin typeface="Calibri"/>
                <a:cs typeface="Calibri"/>
              </a:rPr>
              <a:t>margins </a:t>
            </a:r>
            <a:r>
              <a:rPr sz="950" spc="-20" dirty="0">
                <a:solidFill>
                  <a:srgbClr val="231F20"/>
                </a:solidFill>
                <a:latin typeface="Calibri"/>
                <a:cs typeface="Calibri"/>
              </a:rPr>
              <a:t>can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achieved </a:t>
            </a:r>
            <a:r>
              <a:rPr sz="950" spc="-10" dirty="0">
                <a:solidFill>
                  <a:srgbClr val="231F20"/>
                </a:solidFill>
                <a:latin typeface="Calibri"/>
                <a:cs typeface="Calibri"/>
              </a:rPr>
              <a:t>without </a:t>
            </a:r>
            <a:r>
              <a:rPr sz="950" spc="-5" dirty="0">
                <a:solidFill>
                  <a:srgbClr val="231F20"/>
                </a:solidFill>
                <a:latin typeface="Calibri"/>
                <a:cs typeface="Calibri"/>
              </a:rPr>
              <a:t>major </a:t>
            </a:r>
            <a:r>
              <a:rPr sz="950" dirty="0">
                <a:solidFill>
                  <a:srgbClr val="231F20"/>
                </a:solidFill>
                <a:latin typeface="Calibri"/>
                <a:cs typeface="Calibri"/>
              </a:rPr>
              <a:t>morbidity, </a:t>
            </a:r>
            <a:r>
              <a:rPr sz="950" spc="-5" dirty="0">
                <a:solidFill>
                  <a:srgbClr val="231F20"/>
                </a:solidFill>
                <a:latin typeface="Calibri"/>
                <a:cs typeface="Calibri"/>
              </a:rPr>
              <a:t>taking </a:t>
            </a:r>
            <a:r>
              <a:rPr sz="950" dirty="0">
                <a:solidFill>
                  <a:srgbClr val="231F20"/>
                </a:solidFill>
                <a:latin typeface="Calibri"/>
                <a:cs typeface="Calibri"/>
              </a:rPr>
              <a:t>into </a:t>
            </a:r>
            <a:r>
              <a:rPr sz="950" spc="5" dirty="0">
                <a:solidFill>
                  <a:srgbClr val="231F20"/>
                </a:solidFill>
                <a:latin typeface="Calibri"/>
                <a:cs typeface="Calibri"/>
              </a:rPr>
              <a:t> </a:t>
            </a:r>
            <a:r>
              <a:rPr sz="950" spc="-15" dirty="0">
                <a:solidFill>
                  <a:srgbClr val="231F20"/>
                </a:solidFill>
                <a:latin typeface="Calibri"/>
                <a:cs typeface="Calibri"/>
              </a:rPr>
              <a:t>account </a:t>
            </a:r>
            <a:r>
              <a:rPr sz="950" dirty="0">
                <a:solidFill>
                  <a:srgbClr val="231F20"/>
                </a:solidFill>
                <a:latin typeface="Calibri"/>
                <a:cs typeface="Calibri"/>
              </a:rPr>
              <a:t>tumour </a:t>
            </a:r>
            <a:r>
              <a:rPr sz="950" spc="-30" dirty="0">
                <a:solidFill>
                  <a:srgbClr val="231F20"/>
                </a:solidFill>
                <a:latin typeface="Calibri"/>
                <a:cs typeface="Calibri"/>
              </a:rPr>
              <a:t>extent </a:t>
            </a:r>
            <a:r>
              <a:rPr sz="950" spc="-15" dirty="0">
                <a:solidFill>
                  <a:srgbClr val="231F20"/>
                </a:solidFill>
                <a:latin typeface="Calibri"/>
                <a:cs typeface="Calibri"/>
              </a:rPr>
              <a:t>and </a:t>
            </a:r>
            <a:r>
              <a:rPr sz="950" dirty="0">
                <a:solidFill>
                  <a:srgbClr val="231F20"/>
                </a:solidFill>
                <a:latin typeface="Calibri"/>
                <a:cs typeface="Calibri"/>
              </a:rPr>
              <a:t>tumour </a:t>
            </a:r>
            <a:r>
              <a:rPr sz="950" spc="-5" dirty="0">
                <a:solidFill>
                  <a:srgbClr val="231F20"/>
                </a:solidFill>
                <a:latin typeface="Calibri"/>
                <a:cs typeface="Calibri"/>
              </a:rPr>
              <a:t>biology </a:t>
            </a:r>
            <a:r>
              <a:rPr sz="950" spc="-15" dirty="0">
                <a:solidFill>
                  <a:srgbClr val="231F20"/>
                </a:solidFill>
                <a:latin typeface="Calibri"/>
                <a:cs typeface="Calibri"/>
              </a:rPr>
              <a:t>(e.g. </a:t>
            </a:r>
            <a:r>
              <a:rPr sz="950" spc="-5" dirty="0">
                <a:solidFill>
                  <a:srgbClr val="231F20"/>
                </a:solidFill>
                <a:latin typeface="Calibri"/>
                <a:cs typeface="Calibri"/>
              </a:rPr>
              <a:t>re-excision </a:t>
            </a:r>
            <a:r>
              <a:rPr sz="950" spc="-15" dirty="0">
                <a:solidFill>
                  <a:srgbClr val="231F20"/>
                </a:solidFill>
                <a:latin typeface="Calibri"/>
                <a:cs typeface="Calibri"/>
              </a:rPr>
              <a:t>can </a:t>
            </a:r>
            <a:r>
              <a:rPr sz="950" spc="-10"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spared </a:t>
            </a:r>
            <a:r>
              <a:rPr sz="950" spc="25" dirty="0">
                <a:solidFill>
                  <a:srgbClr val="231F20"/>
                </a:solidFill>
                <a:latin typeface="Calibri"/>
                <a:cs typeface="Calibri"/>
              </a:rPr>
              <a:t>in </a:t>
            </a:r>
            <a:r>
              <a:rPr sz="950" spc="-20" dirty="0">
                <a:solidFill>
                  <a:srgbClr val="231F20"/>
                </a:solidFill>
                <a:latin typeface="Calibri"/>
                <a:cs typeface="Calibri"/>
              </a:rPr>
              <a:t>extracompartmental </a:t>
            </a:r>
            <a:r>
              <a:rPr sz="950" spc="-10" dirty="0">
                <a:solidFill>
                  <a:srgbClr val="231F20"/>
                </a:solidFill>
                <a:latin typeface="Calibri"/>
                <a:cs typeface="Calibri"/>
              </a:rPr>
              <a:t>atypical lipomatous </a:t>
            </a:r>
            <a:r>
              <a:rPr sz="950" spc="5" dirty="0">
                <a:solidFill>
                  <a:srgbClr val="231F20"/>
                </a:solidFill>
                <a:latin typeface="Calibri"/>
                <a:cs typeface="Calibri"/>
              </a:rPr>
              <a:t>tumours) </a:t>
            </a:r>
            <a:r>
              <a:rPr sz="950" spc="10" dirty="0">
                <a:solidFill>
                  <a:srgbClr val="231F20"/>
                </a:solidFill>
                <a:latin typeface="Calibri"/>
                <a:cs typeface="Calibri"/>
              </a:rPr>
              <a:t> </a:t>
            </a:r>
            <a:r>
              <a:rPr sz="950" spc="50" dirty="0">
                <a:solidFill>
                  <a:srgbClr val="231F20"/>
                </a:solidFill>
                <a:latin typeface="Calibri"/>
                <a:cs typeface="Calibri"/>
              </a:rPr>
              <a:t>[IV, </a:t>
            </a:r>
            <a:r>
              <a:rPr sz="950" spc="35" dirty="0">
                <a:solidFill>
                  <a:srgbClr val="231F20"/>
                </a:solidFill>
                <a:latin typeface="Calibri"/>
                <a:cs typeface="Calibri"/>
              </a:rPr>
              <a:t>A]. </a:t>
            </a:r>
            <a:r>
              <a:rPr sz="950" spc="45" dirty="0">
                <a:solidFill>
                  <a:srgbClr val="231F20"/>
                </a:solidFill>
                <a:latin typeface="Calibri"/>
                <a:cs typeface="Calibri"/>
              </a:rPr>
              <a:t>In </a:t>
            </a:r>
            <a:r>
              <a:rPr sz="950" spc="-35" dirty="0">
                <a:solidFill>
                  <a:srgbClr val="231F20"/>
                </a:solidFill>
                <a:latin typeface="Calibri"/>
                <a:cs typeface="Calibri"/>
              </a:rPr>
              <a:t>the </a:t>
            </a:r>
            <a:r>
              <a:rPr sz="950" spc="-45" dirty="0">
                <a:solidFill>
                  <a:srgbClr val="231F20"/>
                </a:solidFill>
                <a:latin typeface="Calibri"/>
                <a:cs typeface="Calibri"/>
              </a:rPr>
              <a:t>case</a:t>
            </a:r>
            <a:r>
              <a:rPr sz="950" spc="-40" dirty="0">
                <a:solidFill>
                  <a:srgbClr val="231F20"/>
                </a:solidFill>
                <a:latin typeface="Calibri"/>
                <a:cs typeface="Calibri"/>
              </a:rPr>
              <a:t> </a:t>
            </a:r>
            <a:r>
              <a:rPr sz="950" spc="-15" dirty="0">
                <a:solidFill>
                  <a:srgbClr val="231F20"/>
                </a:solidFill>
                <a:latin typeface="Calibri"/>
                <a:cs typeface="Calibri"/>
              </a:rPr>
              <a:t>of </a:t>
            </a:r>
            <a:r>
              <a:rPr sz="950" spc="25" dirty="0">
                <a:solidFill>
                  <a:srgbClr val="231F20"/>
                </a:solidFill>
                <a:latin typeface="Calibri"/>
                <a:cs typeface="Calibri"/>
              </a:rPr>
              <a:t>R2 </a:t>
            </a:r>
            <a:r>
              <a:rPr sz="950" spc="-20" dirty="0">
                <a:solidFill>
                  <a:srgbClr val="231F20"/>
                </a:solidFill>
                <a:latin typeface="Calibri"/>
                <a:cs typeface="Calibri"/>
              </a:rPr>
              <a:t>surgery </a:t>
            </a:r>
            <a:r>
              <a:rPr sz="950" spc="-5" dirty="0">
                <a:solidFill>
                  <a:srgbClr val="231F20"/>
                </a:solidFill>
                <a:latin typeface="Calibri"/>
                <a:cs typeface="Calibri"/>
              </a:rPr>
              <a:t>(macroscopic </a:t>
            </a:r>
            <a:r>
              <a:rPr sz="950" dirty="0">
                <a:solidFill>
                  <a:srgbClr val="231F20"/>
                </a:solidFill>
                <a:latin typeface="Calibri"/>
                <a:cs typeface="Calibri"/>
              </a:rPr>
              <a:t>tumour </a:t>
            </a:r>
            <a:r>
              <a:rPr sz="950" spc="-35" dirty="0">
                <a:solidFill>
                  <a:srgbClr val="231F20"/>
                </a:solidFill>
                <a:latin typeface="Calibri"/>
                <a:cs typeface="Calibri"/>
              </a:rPr>
              <a:t>at the </a:t>
            </a:r>
            <a:r>
              <a:rPr sz="950" spc="-30" dirty="0">
                <a:solidFill>
                  <a:srgbClr val="231F20"/>
                </a:solidFill>
                <a:latin typeface="Calibri"/>
                <a:cs typeface="Calibri"/>
              </a:rPr>
              <a:t> </a:t>
            </a:r>
            <a:r>
              <a:rPr sz="950" spc="5" dirty="0">
                <a:solidFill>
                  <a:srgbClr val="231F20"/>
                </a:solidFill>
                <a:latin typeface="Calibri"/>
                <a:cs typeface="Calibri"/>
              </a:rPr>
              <a:t>margin), </a:t>
            </a:r>
            <a:r>
              <a:rPr sz="950" spc="-20" dirty="0">
                <a:solidFill>
                  <a:srgbClr val="231F20"/>
                </a:solidFill>
                <a:latin typeface="Calibri"/>
                <a:cs typeface="Calibri"/>
              </a:rPr>
              <a:t>reoperation </a:t>
            </a:r>
            <a:r>
              <a:rPr sz="950" spc="25" dirty="0">
                <a:solidFill>
                  <a:srgbClr val="231F20"/>
                </a:solidFill>
                <a:latin typeface="Calibri"/>
                <a:cs typeface="Calibri"/>
              </a:rPr>
              <a:t>in </a:t>
            </a:r>
            <a:r>
              <a:rPr sz="950" spc="-40" dirty="0">
                <a:solidFill>
                  <a:srgbClr val="231F20"/>
                </a:solidFill>
                <a:latin typeface="Calibri"/>
                <a:cs typeface="Calibri"/>
              </a:rPr>
              <a:t>reference </a:t>
            </a:r>
            <a:r>
              <a:rPr sz="950" spc="-35" dirty="0">
                <a:solidFill>
                  <a:srgbClr val="231F20"/>
                </a:solidFill>
                <a:latin typeface="Calibri"/>
                <a:cs typeface="Calibri"/>
              </a:rPr>
              <a:t>centres </a:t>
            </a:r>
            <a:r>
              <a:rPr sz="950" dirty="0">
                <a:solidFill>
                  <a:srgbClr val="231F20"/>
                </a:solidFill>
                <a:latin typeface="Calibri"/>
                <a:cs typeface="Calibri"/>
              </a:rPr>
              <a:t>is </a:t>
            </a:r>
            <a:r>
              <a:rPr sz="950" spc="-15" dirty="0">
                <a:solidFill>
                  <a:srgbClr val="231F20"/>
                </a:solidFill>
                <a:latin typeface="Calibri"/>
                <a:cs typeface="Calibri"/>
              </a:rPr>
              <a:t>mandatory, </a:t>
            </a:r>
            <a:r>
              <a:rPr sz="950" spc="-10" dirty="0">
                <a:solidFill>
                  <a:srgbClr val="231F20"/>
                </a:solidFill>
                <a:latin typeface="Calibri"/>
                <a:cs typeface="Calibri"/>
              </a:rPr>
              <a:t>possibly </a:t>
            </a:r>
            <a:r>
              <a:rPr sz="950" spc="-5" dirty="0">
                <a:solidFill>
                  <a:srgbClr val="231F20"/>
                </a:solidFill>
                <a:latin typeface="Calibri"/>
                <a:cs typeface="Calibri"/>
              </a:rPr>
              <a:t> following </a:t>
            </a:r>
            <a:r>
              <a:rPr sz="950" spc="-25" dirty="0">
                <a:solidFill>
                  <a:srgbClr val="231F20"/>
                </a:solidFill>
                <a:latin typeface="Calibri"/>
                <a:cs typeface="Calibri"/>
              </a:rPr>
              <a:t>preoperative </a:t>
            </a:r>
            <a:r>
              <a:rPr sz="950" spc="-30" dirty="0">
                <a:solidFill>
                  <a:srgbClr val="231F20"/>
                </a:solidFill>
                <a:latin typeface="Calibri"/>
                <a:cs typeface="Calibri"/>
              </a:rPr>
              <a:t>treatments </a:t>
            </a:r>
            <a:r>
              <a:rPr sz="950" spc="10" dirty="0">
                <a:solidFill>
                  <a:srgbClr val="231F20"/>
                </a:solidFill>
                <a:latin typeface="Calibri"/>
                <a:cs typeface="Calibri"/>
              </a:rPr>
              <a:t>if </a:t>
            </a:r>
            <a:r>
              <a:rPr sz="950" spc="-40" dirty="0">
                <a:solidFill>
                  <a:srgbClr val="231F20"/>
                </a:solidFill>
                <a:latin typeface="Calibri"/>
                <a:cs typeface="Calibri"/>
              </a:rPr>
              <a:t>adequate </a:t>
            </a:r>
            <a:r>
              <a:rPr sz="950" spc="-5" dirty="0">
                <a:solidFill>
                  <a:srgbClr val="231F20"/>
                </a:solidFill>
                <a:latin typeface="Calibri"/>
                <a:cs typeface="Calibri"/>
              </a:rPr>
              <a:t>margins </a:t>
            </a:r>
            <a:r>
              <a:rPr sz="950" spc="-15" dirty="0">
                <a:solidFill>
                  <a:srgbClr val="231F20"/>
                </a:solidFill>
                <a:latin typeface="Calibri"/>
                <a:cs typeface="Calibri"/>
              </a:rPr>
              <a:t>cannot </a:t>
            </a:r>
            <a:r>
              <a:rPr sz="950" spc="-50" dirty="0">
                <a:solidFill>
                  <a:srgbClr val="231F20"/>
                </a:solidFill>
                <a:latin typeface="Calibri"/>
                <a:cs typeface="Calibri"/>
              </a:rPr>
              <a:t>be </a:t>
            </a:r>
            <a:r>
              <a:rPr sz="950" spc="-45" dirty="0">
                <a:solidFill>
                  <a:srgbClr val="231F20"/>
                </a:solidFill>
                <a:latin typeface="Calibri"/>
                <a:cs typeface="Calibri"/>
              </a:rPr>
              <a:t> </a:t>
            </a:r>
            <a:r>
              <a:rPr sz="950" spc="-25" dirty="0">
                <a:solidFill>
                  <a:srgbClr val="231F20"/>
                </a:solidFill>
                <a:latin typeface="Calibri"/>
                <a:cs typeface="Calibri"/>
              </a:rPr>
              <a:t>achieved, </a:t>
            </a:r>
            <a:r>
              <a:rPr sz="950" dirty="0">
                <a:solidFill>
                  <a:srgbClr val="231F20"/>
                </a:solidFill>
                <a:latin typeface="Calibri"/>
                <a:cs typeface="Calibri"/>
              </a:rPr>
              <a:t>or </a:t>
            </a:r>
            <a:r>
              <a:rPr sz="950" spc="10" dirty="0">
                <a:solidFill>
                  <a:srgbClr val="231F20"/>
                </a:solidFill>
                <a:latin typeface="Calibri"/>
                <a:cs typeface="Calibri"/>
              </a:rPr>
              <a:t>if </a:t>
            </a:r>
            <a:r>
              <a:rPr sz="950" spc="-15" dirty="0">
                <a:solidFill>
                  <a:srgbClr val="231F20"/>
                </a:solidFill>
                <a:latin typeface="Calibri"/>
                <a:cs typeface="Calibri"/>
              </a:rPr>
              <a:t>surgery </a:t>
            </a:r>
            <a:r>
              <a:rPr sz="950" dirty="0">
                <a:solidFill>
                  <a:srgbClr val="231F20"/>
                </a:solidFill>
                <a:latin typeface="Calibri"/>
                <a:cs typeface="Calibri"/>
              </a:rPr>
              <a:t>is mutilating. </a:t>
            </a:r>
            <a:r>
              <a:rPr sz="950" spc="45" dirty="0">
                <a:solidFill>
                  <a:srgbClr val="231F20"/>
                </a:solidFill>
                <a:latin typeface="Calibri"/>
                <a:cs typeface="Calibri"/>
              </a:rPr>
              <a:t>In </a:t>
            </a:r>
            <a:r>
              <a:rPr sz="950" spc="-35" dirty="0">
                <a:solidFill>
                  <a:srgbClr val="231F20"/>
                </a:solidFill>
                <a:latin typeface="Calibri"/>
                <a:cs typeface="Calibri"/>
              </a:rPr>
              <a:t>the </a:t>
            </a:r>
            <a:r>
              <a:rPr sz="950" spc="-25" dirty="0">
                <a:solidFill>
                  <a:srgbClr val="231F20"/>
                </a:solidFill>
                <a:latin typeface="Calibri"/>
                <a:cs typeface="Calibri"/>
              </a:rPr>
              <a:t>latter </a:t>
            </a:r>
            <a:r>
              <a:rPr sz="950" spc="-40" dirty="0">
                <a:solidFill>
                  <a:srgbClr val="231F20"/>
                </a:solidFill>
                <a:latin typeface="Calibri"/>
                <a:cs typeface="Calibri"/>
              </a:rPr>
              <a:t>case, </a:t>
            </a:r>
            <a:r>
              <a:rPr sz="950" spc="-35" dirty="0">
                <a:solidFill>
                  <a:srgbClr val="231F20"/>
                </a:solidFill>
                <a:latin typeface="Calibri"/>
                <a:cs typeface="Calibri"/>
              </a:rPr>
              <a:t>the </a:t>
            </a:r>
            <a:r>
              <a:rPr sz="950" spc="-40" dirty="0">
                <a:solidFill>
                  <a:srgbClr val="231F20"/>
                </a:solidFill>
                <a:latin typeface="Calibri"/>
                <a:cs typeface="Calibri"/>
              </a:rPr>
              <a:t>use </a:t>
            </a:r>
            <a:r>
              <a:rPr sz="950" spc="-15" dirty="0">
                <a:solidFill>
                  <a:srgbClr val="231F20"/>
                </a:solidFill>
                <a:latin typeface="Calibri"/>
                <a:cs typeface="Calibri"/>
              </a:rPr>
              <a:t>of </a:t>
            </a:r>
            <a:r>
              <a:rPr sz="950" spc="-10" dirty="0">
                <a:solidFill>
                  <a:srgbClr val="231F20"/>
                </a:solidFill>
                <a:latin typeface="Calibri"/>
                <a:cs typeface="Calibri"/>
              </a:rPr>
              <a:t> </a:t>
            </a:r>
            <a:r>
              <a:rPr sz="950" dirty="0">
                <a:solidFill>
                  <a:srgbClr val="231F20"/>
                </a:solidFill>
                <a:latin typeface="Calibri"/>
                <a:cs typeface="Calibri"/>
              </a:rPr>
              <a:t>multimodal</a:t>
            </a:r>
            <a:r>
              <a:rPr sz="950" spc="5" dirty="0">
                <a:solidFill>
                  <a:srgbClr val="231F20"/>
                </a:solidFill>
                <a:latin typeface="Calibri"/>
                <a:cs typeface="Calibri"/>
              </a:rPr>
              <a:t> </a:t>
            </a:r>
            <a:r>
              <a:rPr sz="950" spc="-25" dirty="0">
                <a:solidFill>
                  <a:srgbClr val="231F20"/>
                </a:solidFill>
                <a:latin typeface="Calibri"/>
                <a:cs typeface="Calibri"/>
              </a:rPr>
              <a:t>therapy</a:t>
            </a:r>
            <a:r>
              <a:rPr sz="950" spc="-20" dirty="0">
                <a:solidFill>
                  <a:srgbClr val="231F20"/>
                </a:solidFill>
                <a:latin typeface="Calibri"/>
                <a:cs typeface="Calibri"/>
              </a:rPr>
              <a:t> </a:t>
            </a:r>
            <a:r>
              <a:rPr sz="950" spc="-10" dirty="0">
                <a:solidFill>
                  <a:srgbClr val="231F20"/>
                </a:solidFill>
                <a:latin typeface="Calibri"/>
                <a:cs typeface="Calibri"/>
              </a:rPr>
              <a:t>with</a:t>
            </a:r>
            <a:r>
              <a:rPr sz="950" spc="-5" dirty="0">
                <a:solidFill>
                  <a:srgbClr val="231F20"/>
                </a:solidFill>
                <a:latin typeface="Calibri"/>
                <a:cs typeface="Calibri"/>
              </a:rPr>
              <a:t> </a:t>
            </a:r>
            <a:r>
              <a:rPr sz="950" spc="-40" dirty="0">
                <a:solidFill>
                  <a:srgbClr val="231F20"/>
                </a:solidFill>
                <a:latin typeface="Calibri"/>
                <a:cs typeface="Calibri"/>
              </a:rPr>
              <a:t>less</a:t>
            </a:r>
            <a:r>
              <a:rPr sz="950" spc="-35" dirty="0">
                <a:solidFill>
                  <a:srgbClr val="231F20"/>
                </a:solidFill>
                <a:latin typeface="Calibri"/>
                <a:cs typeface="Calibri"/>
              </a:rPr>
              <a:t> </a:t>
            </a:r>
            <a:r>
              <a:rPr sz="950" spc="-10" dirty="0">
                <a:solidFill>
                  <a:srgbClr val="231F20"/>
                </a:solidFill>
                <a:latin typeface="Calibri"/>
                <a:cs typeface="Calibri"/>
              </a:rPr>
              <a:t>radical</a:t>
            </a:r>
            <a:r>
              <a:rPr sz="950" spc="-5" dirty="0">
                <a:solidFill>
                  <a:srgbClr val="231F20"/>
                </a:solidFill>
                <a:latin typeface="Calibri"/>
                <a:cs typeface="Calibri"/>
              </a:rPr>
              <a:t> </a:t>
            </a:r>
            <a:r>
              <a:rPr sz="950" spc="-15" dirty="0">
                <a:solidFill>
                  <a:srgbClr val="231F20"/>
                </a:solidFill>
                <a:latin typeface="Calibri"/>
                <a:cs typeface="Calibri"/>
              </a:rPr>
              <a:t>surgery</a:t>
            </a:r>
            <a:r>
              <a:rPr sz="950" spc="-10"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5" dirty="0">
                <a:solidFill>
                  <a:srgbClr val="231F20"/>
                </a:solidFill>
                <a:latin typeface="Calibri"/>
                <a:cs typeface="Calibri"/>
              </a:rPr>
              <a:t>optional</a:t>
            </a:r>
            <a:r>
              <a:rPr sz="950" dirty="0">
                <a:solidFill>
                  <a:srgbClr val="231F20"/>
                </a:solidFill>
                <a:latin typeface="Calibri"/>
                <a:cs typeface="Calibri"/>
              </a:rPr>
              <a:t> </a:t>
            </a:r>
            <a:r>
              <a:rPr sz="950" spc="-10" dirty="0">
                <a:solidFill>
                  <a:srgbClr val="231F20"/>
                </a:solidFill>
                <a:latin typeface="Calibri"/>
                <a:cs typeface="Calibri"/>
              </a:rPr>
              <a:t>and </a:t>
            </a:r>
            <a:r>
              <a:rPr sz="950" spc="-5" dirty="0">
                <a:solidFill>
                  <a:srgbClr val="231F20"/>
                </a:solidFill>
                <a:latin typeface="Calibri"/>
                <a:cs typeface="Calibri"/>
              </a:rPr>
              <a:t> </a:t>
            </a:r>
            <a:r>
              <a:rPr sz="950" spc="-20" dirty="0">
                <a:solidFill>
                  <a:srgbClr val="231F20"/>
                </a:solidFill>
                <a:latin typeface="Calibri"/>
                <a:cs typeface="Calibri"/>
              </a:rPr>
              <a:t>requires</a:t>
            </a:r>
            <a:r>
              <a:rPr sz="950" spc="-55" dirty="0">
                <a:solidFill>
                  <a:srgbClr val="231F20"/>
                </a:solidFill>
                <a:latin typeface="Calibri"/>
                <a:cs typeface="Calibri"/>
              </a:rPr>
              <a:t> </a:t>
            </a:r>
            <a:r>
              <a:rPr sz="950" spc="-25" dirty="0">
                <a:solidFill>
                  <a:srgbClr val="231F20"/>
                </a:solidFill>
                <a:latin typeface="Calibri"/>
                <a:cs typeface="Calibri"/>
              </a:rPr>
              <a:t>shared</a:t>
            </a:r>
            <a:r>
              <a:rPr sz="950" spc="-45" dirty="0">
                <a:solidFill>
                  <a:srgbClr val="231F20"/>
                </a:solidFill>
                <a:latin typeface="Calibri"/>
                <a:cs typeface="Calibri"/>
              </a:rPr>
              <a:t> </a:t>
            </a:r>
            <a:r>
              <a:rPr sz="950" spc="-10" dirty="0">
                <a:solidFill>
                  <a:srgbClr val="231F20"/>
                </a:solidFill>
                <a:latin typeface="Calibri"/>
                <a:cs typeface="Calibri"/>
              </a:rPr>
              <a:t>decision</a:t>
            </a:r>
            <a:r>
              <a:rPr sz="950" spc="-40" dirty="0">
                <a:solidFill>
                  <a:srgbClr val="231F20"/>
                </a:solidFill>
                <a:latin typeface="Calibri"/>
                <a:cs typeface="Calibri"/>
              </a:rPr>
              <a:t> </a:t>
            </a:r>
            <a:r>
              <a:rPr sz="950" dirty="0">
                <a:solidFill>
                  <a:srgbClr val="231F20"/>
                </a:solidFill>
                <a:latin typeface="Calibri"/>
                <a:cs typeface="Calibri"/>
              </a:rPr>
              <a:t>making</a:t>
            </a:r>
            <a:r>
              <a:rPr sz="950" spc="-45" dirty="0">
                <a:solidFill>
                  <a:srgbClr val="231F20"/>
                </a:solidFill>
                <a:latin typeface="Calibri"/>
                <a:cs typeface="Calibri"/>
              </a:rPr>
              <a:t> </a:t>
            </a:r>
            <a:r>
              <a:rPr sz="950" spc="-10" dirty="0">
                <a:solidFill>
                  <a:srgbClr val="231F20"/>
                </a:solidFill>
                <a:latin typeface="Calibri"/>
                <a:cs typeface="Calibri"/>
              </a:rPr>
              <a:t>with</a:t>
            </a:r>
            <a:r>
              <a:rPr sz="950" spc="-40" dirty="0">
                <a:solidFill>
                  <a:srgbClr val="231F20"/>
                </a:solidFill>
                <a:latin typeface="Calibri"/>
                <a:cs typeface="Calibri"/>
              </a:rPr>
              <a:t> </a:t>
            </a:r>
            <a:r>
              <a:rPr sz="950" spc="-35" dirty="0">
                <a:solidFill>
                  <a:srgbClr val="231F20"/>
                </a:solidFill>
                <a:latin typeface="Calibri"/>
                <a:cs typeface="Calibri"/>
              </a:rPr>
              <a:t>the</a:t>
            </a:r>
            <a:r>
              <a:rPr sz="950" spc="-50" dirty="0">
                <a:solidFill>
                  <a:srgbClr val="231F20"/>
                </a:solidFill>
                <a:latin typeface="Calibri"/>
                <a:cs typeface="Calibri"/>
              </a:rPr>
              <a:t> </a:t>
            </a:r>
            <a:r>
              <a:rPr sz="950" spc="-20" dirty="0">
                <a:solidFill>
                  <a:srgbClr val="231F20"/>
                </a:solidFill>
                <a:latin typeface="Calibri"/>
                <a:cs typeface="Calibri"/>
              </a:rPr>
              <a:t>patient</a:t>
            </a:r>
            <a:r>
              <a:rPr sz="950" spc="-60" dirty="0">
                <a:solidFill>
                  <a:srgbClr val="231F20"/>
                </a:solidFill>
                <a:latin typeface="Calibri"/>
                <a:cs typeface="Calibri"/>
              </a:rPr>
              <a:t> </a:t>
            </a:r>
            <a:r>
              <a:rPr sz="950" spc="25" dirty="0">
                <a:solidFill>
                  <a:srgbClr val="231F20"/>
                </a:solidFill>
                <a:latin typeface="Calibri"/>
                <a:cs typeface="Calibri"/>
              </a:rPr>
              <a:t>in</a:t>
            </a:r>
            <a:r>
              <a:rPr sz="950" spc="-40" dirty="0">
                <a:solidFill>
                  <a:srgbClr val="231F20"/>
                </a:solidFill>
                <a:latin typeface="Calibri"/>
                <a:cs typeface="Calibri"/>
              </a:rPr>
              <a:t> </a:t>
            </a:r>
            <a:r>
              <a:rPr sz="950" spc="-45" dirty="0">
                <a:solidFill>
                  <a:srgbClr val="231F20"/>
                </a:solidFill>
                <a:latin typeface="Calibri"/>
                <a:cs typeface="Calibri"/>
              </a:rPr>
              <a:t>cases</a:t>
            </a:r>
            <a:r>
              <a:rPr sz="950" spc="-50" dirty="0">
                <a:solidFill>
                  <a:srgbClr val="231F20"/>
                </a:solidFill>
                <a:latin typeface="Calibri"/>
                <a:cs typeface="Calibri"/>
              </a:rPr>
              <a:t> </a:t>
            </a:r>
            <a:r>
              <a:rPr sz="950" spc="-15" dirty="0">
                <a:solidFill>
                  <a:srgbClr val="231F20"/>
                </a:solidFill>
                <a:latin typeface="Calibri"/>
                <a:cs typeface="Calibri"/>
              </a:rPr>
              <a:t>of</a:t>
            </a:r>
            <a:r>
              <a:rPr sz="950" spc="-45" dirty="0">
                <a:solidFill>
                  <a:srgbClr val="231F20"/>
                </a:solidFill>
                <a:latin typeface="Calibri"/>
                <a:cs typeface="Calibri"/>
              </a:rPr>
              <a:t> </a:t>
            </a:r>
            <a:r>
              <a:rPr sz="950" dirty="0">
                <a:solidFill>
                  <a:srgbClr val="231F20"/>
                </a:solidFill>
                <a:latin typeface="Calibri"/>
                <a:cs typeface="Calibri"/>
              </a:rPr>
              <a:t>uncer- </a:t>
            </a:r>
            <a:r>
              <a:rPr sz="950" spc="-200" dirty="0">
                <a:solidFill>
                  <a:srgbClr val="231F20"/>
                </a:solidFill>
                <a:latin typeface="Calibri"/>
                <a:cs typeface="Calibri"/>
              </a:rPr>
              <a:t> </a:t>
            </a:r>
            <a:r>
              <a:rPr sz="950" spc="-15" dirty="0">
                <a:solidFill>
                  <a:srgbClr val="231F20"/>
                </a:solidFill>
                <a:latin typeface="Calibri"/>
                <a:cs typeface="Calibri"/>
              </a:rPr>
              <a:t>tainty.</a:t>
            </a:r>
            <a:r>
              <a:rPr sz="950" spc="-10" dirty="0">
                <a:solidFill>
                  <a:srgbClr val="231F20"/>
                </a:solidFill>
                <a:latin typeface="Calibri"/>
                <a:cs typeface="Calibri"/>
              </a:rPr>
              <a:t> </a:t>
            </a:r>
            <a:r>
              <a:rPr sz="950" spc="-5" dirty="0">
                <a:solidFill>
                  <a:srgbClr val="231F20"/>
                </a:solidFill>
                <a:latin typeface="Calibri"/>
                <a:cs typeface="Calibri"/>
              </a:rPr>
              <a:t>Plastic</a:t>
            </a:r>
            <a:r>
              <a:rPr sz="950" dirty="0">
                <a:solidFill>
                  <a:srgbClr val="231F20"/>
                </a:solidFill>
                <a:latin typeface="Calibri"/>
                <a:cs typeface="Calibri"/>
              </a:rPr>
              <a:t> </a:t>
            </a:r>
            <a:r>
              <a:rPr sz="950" spc="-15" dirty="0">
                <a:solidFill>
                  <a:srgbClr val="231F20"/>
                </a:solidFill>
                <a:latin typeface="Calibri"/>
                <a:cs typeface="Calibri"/>
              </a:rPr>
              <a:t>repairs</a:t>
            </a:r>
            <a:r>
              <a:rPr sz="950" spc="-10" dirty="0">
                <a:solidFill>
                  <a:srgbClr val="231F20"/>
                </a:solidFill>
                <a:latin typeface="Calibri"/>
                <a:cs typeface="Calibri"/>
              </a:rPr>
              <a:t> and</a:t>
            </a:r>
            <a:r>
              <a:rPr sz="950" spc="-5" dirty="0">
                <a:solidFill>
                  <a:srgbClr val="231F20"/>
                </a:solidFill>
                <a:latin typeface="Calibri"/>
                <a:cs typeface="Calibri"/>
              </a:rPr>
              <a:t> </a:t>
            </a:r>
            <a:r>
              <a:rPr sz="950" spc="-15" dirty="0">
                <a:solidFill>
                  <a:srgbClr val="231F20"/>
                </a:solidFill>
                <a:latin typeface="Calibri"/>
                <a:cs typeface="Calibri"/>
              </a:rPr>
              <a:t>vascular</a:t>
            </a:r>
            <a:r>
              <a:rPr sz="950" spc="-10" dirty="0">
                <a:solidFill>
                  <a:srgbClr val="231F20"/>
                </a:solidFill>
                <a:latin typeface="Calibri"/>
                <a:cs typeface="Calibri"/>
              </a:rPr>
              <a:t> grafting</a:t>
            </a:r>
            <a:r>
              <a:rPr sz="950" spc="-5" dirty="0">
                <a:solidFill>
                  <a:srgbClr val="231F20"/>
                </a:solidFill>
                <a:latin typeface="Calibri"/>
                <a:cs typeface="Calibri"/>
              </a:rPr>
              <a:t> should</a:t>
            </a:r>
            <a:r>
              <a:rPr sz="950"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used</a:t>
            </a:r>
            <a:r>
              <a:rPr sz="950" spc="-20" dirty="0">
                <a:solidFill>
                  <a:srgbClr val="231F20"/>
                </a:solidFill>
                <a:latin typeface="Calibri"/>
                <a:cs typeface="Calibri"/>
              </a:rPr>
              <a:t> </a:t>
            </a:r>
            <a:r>
              <a:rPr sz="950" spc="-40" dirty="0">
                <a:solidFill>
                  <a:srgbClr val="231F20"/>
                </a:solidFill>
                <a:latin typeface="Calibri"/>
                <a:cs typeface="Calibri"/>
              </a:rPr>
              <a:t>as </a:t>
            </a:r>
            <a:r>
              <a:rPr sz="950" spc="-35" dirty="0">
                <a:solidFill>
                  <a:srgbClr val="231F20"/>
                </a:solidFill>
                <a:latin typeface="Calibri"/>
                <a:cs typeface="Calibri"/>
              </a:rPr>
              <a:t> needed,</a:t>
            </a:r>
            <a:r>
              <a:rPr sz="950" spc="-45" dirty="0">
                <a:solidFill>
                  <a:srgbClr val="231F20"/>
                </a:solidFill>
                <a:latin typeface="Calibri"/>
                <a:cs typeface="Calibri"/>
              </a:rPr>
              <a:t> </a:t>
            </a:r>
            <a:r>
              <a:rPr sz="950" spc="-15" dirty="0">
                <a:solidFill>
                  <a:srgbClr val="231F20"/>
                </a:solidFill>
                <a:latin typeface="Calibri"/>
                <a:cs typeface="Calibri"/>
              </a:rPr>
              <a:t>and</a:t>
            </a:r>
            <a:r>
              <a:rPr sz="950" spc="-35" dirty="0">
                <a:solidFill>
                  <a:srgbClr val="231F20"/>
                </a:solidFill>
                <a:latin typeface="Calibri"/>
                <a:cs typeface="Calibri"/>
              </a:rPr>
              <a:t> the</a:t>
            </a:r>
            <a:r>
              <a:rPr sz="950" spc="-40" dirty="0">
                <a:solidFill>
                  <a:srgbClr val="231F20"/>
                </a:solidFill>
                <a:latin typeface="Calibri"/>
                <a:cs typeface="Calibri"/>
              </a:rPr>
              <a:t> </a:t>
            </a:r>
            <a:r>
              <a:rPr sz="950" spc="-20" dirty="0">
                <a:solidFill>
                  <a:srgbClr val="231F20"/>
                </a:solidFill>
                <a:latin typeface="Calibri"/>
                <a:cs typeface="Calibri"/>
              </a:rPr>
              <a:t>patient</a:t>
            </a:r>
            <a:r>
              <a:rPr sz="950" spc="-40" dirty="0">
                <a:solidFill>
                  <a:srgbClr val="231F20"/>
                </a:solidFill>
                <a:latin typeface="Calibri"/>
                <a:cs typeface="Calibri"/>
              </a:rPr>
              <a:t> </a:t>
            </a:r>
            <a:r>
              <a:rPr sz="950" spc="-5" dirty="0">
                <a:solidFill>
                  <a:srgbClr val="231F20"/>
                </a:solidFill>
                <a:latin typeface="Calibri"/>
                <a:cs typeface="Calibri"/>
              </a:rPr>
              <a:t>should</a:t>
            </a:r>
            <a:r>
              <a:rPr sz="950" spc="-45" dirty="0">
                <a:solidFill>
                  <a:srgbClr val="231F20"/>
                </a:solidFill>
                <a:latin typeface="Calibri"/>
                <a:cs typeface="Calibri"/>
              </a:rPr>
              <a:t> </a:t>
            </a:r>
            <a:r>
              <a:rPr sz="950" spc="-50" dirty="0">
                <a:solidFill>
                  <a:srgbClr val="231F20"/>
                </a:solidFill>
                <a:latin typeface="Calibri"/>
                <a:cs typeface="Calibri"/>
              </a:rPr>
              <a:t>be</a:t>
            </a:r>
            <a:r>
              <a:rPr sz="950" spc="-35" dirty="0">
                <a:solidFill>
                  <a:srgbClr val="231F20"/>
                </a:solidFill>
                <a:latin typeface="Calibri"/>
                <a:cs typeface="Calibri"/>
              </a:rPr>
              <a:t> </a:t>
            </a:r>
            <a:r>
              <a:rPr sz="950" spc="-10" dirty="0">
                <a:solidFill>
                  <a:srgbClr val="231F20"/>
                </a:solidFill>
                <a:latin typeface="Calibri"/>
                <a:cs typeface="Calibri"/>
              </a:rPr>
              <a:t>properly</a:t>
            </a:r>
            <a:r>
              <a:rPr sz="950" spc="-40" dirty="0">
                <a:solidFill>
                  <a:srgbClr val="231F20"/>
                </a:solidFill>
                <a:latin typeface="Calibri"/>
                <a:cs typeface="Calibri"/>
              </a:rPr>
              <a:t> </a:t>
            </a:r>
            <a:r>
              <a:rPr sz="950" spc="-30" dirty="0">
                <a:solidFill>
                  <a:srgbClr val="231F20"/>
                </a:solidFill>
                <a:latin typeface="Calibri"/>
                <a:cs typeface="Calibri"/>
              </a:rPr>
              <a:t>referred</a:t>
            </a:r>
            <a:r>
              <a:rPr sz="950" spc="-40" dirty="0">
                <a:solidFill>
                  <a:srgbClr val="231F20"/>
                </a:solidFill>
                <a:latin typeface="Calibri"/>
                <a:cs typeface="Calibri"/>
              </a:rPr>
              <a:t> as </a:t>
            </a:r>
            <a:r>
              <a:rPr sz="950" spc="-35" dirty="0">
                <a:solidFill>
                  <a:srgbClr val="231F20"/>
                </a:solidFill>
                <a:latin typeface="Calibri"/>
                <a:cs typeface="Calibri"/>
              </a:rPr>
              <a:t>necessary.</a:t>
            </a:r>
            <a:endParaRPr sz="950">
              <a:latin typeface="Calibri"/>
              <a:cs typeface="Calibri"/>
            </a:endParaRPr>
          </a:p>
          <a:p>
            <a:pPr marL="12700" marR="6350" indent="114300" algn="just">
              <a:lnSpc>
                <a:spcPct val="101000"/>
              </a:lnSpc>
            </a:pPr>
            <a:r>
              <a:rPr sz="950" spc="90" dirty="0">
                <a:solidFill>
                  <a:srgbClr val="231F20"/>
                </a:solidFill>
                <a:latin typeface="Calibri"/>
                <a:cs typeface="Calibri"/>
              </a:rPr>
              <a:t>RT </a:t>
            </a:r>
            <a:r>
              <a:rPr sz="950" spc="10" dirty="0">
                <a:solidFill>
                  <a:srgbClr val="231F20"/>
                </a:solidFill>
                <a:latin typeface="Calibri"/>
                <a:cs typeface="Calibri"/>
              </a:rPr>
              <a:t>will </a:t>
            </a:r>
            <a:r>
              <a:rPr sz="950" spc="-5" dirty="0">
                <a:solidFill>
                  <a:srgbClr val="231F20"/>
                </a:solidFill>
                <a:latin typeface="Calibri"/>
                <a:cs typeface="Calibri"/>
              </a:rPr>
              <a:t>follow </a:t>
            </a:r>
            <a:r>
              <a:rPr sz="950" dirty="0">
                <a:solidFill>
                  <a:srgbClr val="231F20"/>
                </a:solidFill>
                <a:latin typeface="Calibri"/>
                <a:cs typeface="Calibri"/>
              </a:rPr>
              <a:t>marginal or </a:t>
            </a:r>
            <a:r>
              <a:rPr sz="950" spc="20" dirty="0">
                <a:solidFill>
                  <a:srgbClr val="231F20"/>
                </a:solidFill>
                <a:latin typeface="Calibri"/>
                <a:cs typeface="Calibri"/>
              </a:rPr>
              <a:t>R1–R2 </a:t>
            </a:r>
            <a:r>
              <a:rPr sz="950" spc="-5" dirty="0">
                <a:solidFill>
                  <a:srgbClr val="231F20"/>
                </a:solidFill>
                <a:latin typeface="Calibri"/>
                <a:cs typeface="Calibri"/>
              </a:rPr>
              <a:t>excisions, </a:t>
            </a:r>
            <a:r>
              <a:rPr sz="950" spc="10" dirty="0">
                <a:solidFill>
                  <a:srgbClr val="231F20"/>
                </a:solidFill>
                <a:latin typeface="Calibri"/>
                <a:cs typeface="Calibri"/>
              </a:rPr>
              <a:t>if </a:t>
            </a:r>
            <a:r>
              <a:rPr sz="950" spc="-45" dirty="0">
                <a:solidFill>
                  <a:srgbClr val="231F20"/>
                </a:solidFill>
                <a:latin typeface="Calibri"/>
                <a:cs typeface="Calibri"/>
              </a:rPr>
              <a:t>these </a:t>
            </a:r>
            <a:r>
              <a:rPr sz="950" spc="-10" dirty="0">
                <a:solidFill>
                  <a:srgbClr val="231F20"/>
                </a:solidFill>
                <a:latin typeface="Calibri"/>
                <a:cs typeface="Calibri"/>
              </a:rPr>
              <a:t>cannot </a:t>
            </a:r>
            <a:r>
              <a:rPr sz="950" spc="-50" dirty="0">
                <a:solidFill>
                  <a:srgbClr val="231F20"/>
                </a:solidFill>
                <a:latin typeface="Calibri"/>
                <a:cs typeface="Calibri"/>
              </a:rPr>
              <a:t>be </a:t>
            </a:r>
            <a:r>
              <a:rPr sz="950" spc="-200" dirty="0">
                <a:solidFill>
                  <a:srgbClr val="231F20"/>
                </a:solidFill>
                <a:latin typeface="Calibri"/>
                <a:cs typeface="Calibri"/>
              </a:rPr>
              <a:t> </a:t>
            </a:r>
            <a:r>
              <a:rPr sz="950" spc="-25" dirty="0">
                <a:solidFill>
                  <a:srgbClr val="231F20"/>
                </a:solidFill>
                <a:latin typeface="Calibri"/>
                <a:cs typeface="Calibri"/>
              </a:rPr>
              <a:t>rescued </a:t>
            </a:r>
            <a:r>
              <a:rPr sz="950" spc="-5" dirty="0">
                <a:solidFill>
                  <a:srgbClr val="231F20"/>
                </a:solidFill>
                <a:latin typeface="Calibri"/>
                <a:cs typeface="Calibri"/>
              </a:rPr>
              <a:t>through re-excision, </a:t>
            </a:r>
            <a:r>
              <a:rPr sz="950" spc="5" dirty="0">
                <a:solidFill>
                  <a:srgbClr val="231F20"/>
                </a:solidFill>
                <a:latin typeface="Calibri"/>
                <a:cs typeface="Calibri"/>
              </a:rPr>
              <a:t>tailoring </a:t>
            </a:r>
            <a:r>
              <a:rPr sz="950" spc="-35" dirty="0">
                <a:solidFill>
                  <a:srgbClr val="231F20"/>
                </a:solidFill>
                <a:latin typeface="Calibri"/>
                <a:cs typeface="Calibri"/>
              </a:rPr>
              <a:t>the </a:t>
            </a:r>
            <a:r>
              <a:rPr sz="950" spc="-5" dirty="0">
                <a:solidFill>
                  <a:srgbClr val="231F20"/>
                </a:solidFill>
                <a:latin typeface="Calibri"/>
                <a:cs typeface="Calibri"/>
              </a:rPr>
              <a:t>decision </a:t>
            </a:r>
            <a:r>
              <a:rPr sz="950" spc="-10" dirty="0">
                <a:solidFill>
                  <a:srgbClr val="231F20"/>
                </a:solidFill>
                <a:latin typeface="Calibri"/>
                <a:cs typeface="Calibri"/>
              </a:rPr>
              <a:t>depending </a:t>
            </a:r>
            <a:r>
              <a:rPr sz="950" dirty="0">
                <a:solidFill>
                  <a:srgbClr val="231F20"/>
                </a:solidFill>
                <a:latin typeface="Calibri"/>
                <a:cs typeface="Calibri"/>
              </a:rPr>
              <a:t>on </a:t>
            </a:r>
            <a:r>
              <a:rPr sz="950" spc="5" dirty="0">
                <a:solidFill>
                  <a:srgbClr val="231F20"/>
                </a:solidFill>
                <a:latin typeface="Calibri"/>
                <a:cs typeface="Calibri"/>
              </a:rPr>
              <a:t> </a:t>
            </a:r>
            <a:r>
              <a:rPr sz="950" spc="-10" dirty="0">
                <a:solidFill>
                  <a:srgbClr val="231F20"/>
                </a:solidFill>
                <a:latin typeface="Calibri"/>
                <a:cs typeface="Calibri"/>
              </a:rPr>
              <a:t>further</a:t>
            </a:r>
            <a:r>
              <a:rPr sz="950" spc="-30" dirty="0">
                <a:solidFill>
                  <a:srgbClr val="231F20"/>
                </a:solidFill>
                <a:latin typeface="Calibri"/>
                <a:cs typeface="Calibri"/>
              </a:rPr>
              <a:t> </a:t>
            </a:r>
            <a:r>
              <a:rPr sz="950" spc="-10" dirty="0">
                <a:solidFill>
                  <a:srgbClr val="231F20"/>
                </a:solidFill>
                <a:latin typeface="Calibri"/>
                <a:cs typeface="Calibri"/>
              </a:rPr>
              <a:t>considerations,</a:t>
            </a:r>
            <a:r>
              <a:rPr sz="950" spc="-20" dirty="0">
                <a:solidFill>
                  <a:srgbClr val="231F20"/>
                </a:solidFill>
                <a:latin typeface="Calibri"/>
                <a:cs typeface="Calibri"/>
              </a:rPr>
              <a:t> </a:t>
            </a:r>
            <a:r>
              <a:rPr sz="950" spc="15" dirty="0">
                <a:solidFill>
                  <a:srgbClr val="231F20"/>
                </a:solidFill>
                <a:latin typeface="Calibri"/>
                <a:cs typeface="Calibri"/>
              </a:rPr>
              <a:t>including</a:t>
            </a:r>
            <a:r>
              <a:rPr sz="950" spc="-40" dirty="0">
                <a:solidFill>
                  <a:srgbClr val="231F20"/>
                </a:solidFill>
                <a:latin typeface="Calibri"/>
                <a:cs typeface="Calibri"/>
              </a:rPr>
              <a:t> </a:t>
            </a:r>
            <a:r>
              <a:rPr sz="950" spc="-5" dirty="0">
                <a:solidFill>
                  <a:srgbClr val="231F20"/>
                </a:solidFill>
                <a:latin typeface="Calibri"/>
                <a:cs typeface="Calibri"/>
              </a:rPr>
              <a:t>impact</a:t>
            </a:r>
            <a:r>
              <a:rPr sz="950" spc="-20" dirty="0">
                <a:solidFill>
                  <a:srgbClr val="231F20"/>
                </a:solidFill>
                <a:latin typeface="Calibri"/>
                <a:cs typeface="Calibri"/>
              </a:rPr>
              <a:t> </a:t>
            </a:r>
            <a:r>
              <a:rPr sz="950" dirty="0">
                <a:solidFill>
                  <a:srgbClr val="231F20"/>
                </a:solidFill>
                <a:latin typeface="Calibri"/>
                <a:cs typeface="Calibri"/>
              </a:rPr>
              <a:t>on</a:t>
            </a:r>
            <a:r>
              <a:rPr sz="950" spc="-35" dirty="0">
                <a:solidFill>
                  <a:srgbClr val="231F20"/>
                </a:solidFill>
                <a:latin typeface="Calibri"/>
                <a:cs typeface="Calibri"/>
              </a:rPr>
              <a:t> </a:t>
            </a:r>
            <a:r>
              <a:rPr sz="950" spc="-15" dirty="0">
                <a:solidFill>
                  <a:srgbClr val="231F20"/>
                </a:solidFill>
                <a:latin typeface="Calibri"/>
                <a:cs typeface="Calibri"/>
              </a:rPr>
              <a:t>future</a:t>
            </a:r>
            <a:r>
              <a:rPr sz="950" spc="-25" dirty="0">
                <a:solidFill>
                  <a:srgbClr val="231F20"/>
                </a:solidFill>
                <a:latin typeface="Calibri"/>
                <a:cs typeface="Calibri"/>
              </a:rPr>
              <a:t> </a:t>
            </a:r>
            <a:r>
              <a:rPr sz="950" spc="-20" dirty="0">
                <a:solidFill>
                  <a:srgbClr val="231F20"/>
                </a:solidFill>
                <a:latin typeface="Calibri"/>
                <a:cs typeface="Calibri"/>
              </a:rPr>
              <a:t>surgeries.</a:t>
            </a:r>
            <a:endParaRPr sz="950">
              <a:latin typeface="Calibri"/>
              <a:cs typeface="Calibri"/>
            </a:endParaRPr>
          </a:p>
          <a:p>
            <a:pPr marL="12700" marR="6350" indent="114300" algn="just">
              <a:lnSpc>
                <a:spcPct val="100899"/>
              </a:lnSpc>
            </a:pPr>
            <a:r>
              <a:rPr sz="950" spc="5" dirty="0">
                <a:solidFill>
                  <a:srgbClr val="231F20"/>
                </a:solidFill>
                <a:latin typeface="Calibri"/>
                <a:cs typeface="Calibri"/>
              </a:rPr>
              <a:t>Mutilating</a:t>
            </a:r>
            <a:r>
              <a:rPr sz="950" spc="-10" dirty="0">
                <a:solidFill>
                  <a:srgbClr val="231F20"/>
                </a:solidFill>
                <a:latin typeface="Calibri"/>
                <a:cs typeface="Calibri"/>
              </a:rPr>
              <a:t> </a:t>
            </a:r>
            <a:r>
              <a:rPr sz="950" spc="-15" dirty="0">
                <a:solidFill>
                  <a:srgbClr val="231F20"/>
                </a:solidFill>
                <a:latin typeface="Calibri"/>
                <a:cs typeface="Calibri"/>
              </a:rPr>
              <a:t>surgery </a:t>
            </a:r>
            <a:r>
              <a:rPr sz="950" spc="-10" dirty="0">
                <a:solidFill>
                  <a:srgbClr val="231F20"/>
                </a:solidFill>
                <a:latin typeface="Calibri"/>
                <a:cs typeface="Calibri"/>
              </a:rPr>
              <a:t>may </a:t>
            </a:r>
            <a:r>
              <a:rPr sz="950" spc="-50" dirty="0">
                <a:solidFill>
                  <a:srgbClr val="231F20"/>
                </a:solidFill>
                <a:latin typeface="Calibri"/>
                <a:cs typeface="Calibri"/>
              </a:rPr>
              <a:t>be</a:t>
            </a:r>
            <a:r>
              <a:rPr sz="950" spc="-20" dirty="0">
                <a:solidFill>
                  <a:srgbClr val="231F20"/>
                </a:solidFill>
                <a:latin typeface="Calibri"/>
                <a:cs typeface="Calibri"/>
              </a:rPr>
              <a:t> </a:t>
            </a:r>
            <a:r>
              <a:rPr sz="950" spc="-15" dirty="0">
                <a:solidFill>
                  <a:srgbClr val="231F20"/>
                </a:solidFill>
                <a:latin typeface="Calibri"/>
                <a:cs typeface="Calibri"/>
              </a:rPr>
              <a:t>of</a:t>
            </a:r>
            <a:r>
              <a:rPr sz="950" spc="-20" dirty="0">
                <a:solidFill>
                  <a:srgbClr val="231F20"/>
                </a:solidFill>
                <a:latin typeface="Calibri"/>
                <a:cs typeface="Calibri"/>
              </a:rPr>
              <a:t> </a:t>
            </a:r>
            <a:r>
              <a:rPr sz="950" spc="-10" dirty="0">
                <a:solidFill>
                  <a:srgbClr val="231F20"/>
                </a:solidFill>
                <a:latin typeface="Calibri"/>
                <a:cs typeface="Calibri"/>
              </a:rPr>
              <a:t>choice </a:t>
            </a:r>
            <a:r>
              <a:rPr sz="950" spc="25" dirty="0">
                <a:solidFill>
                  <a:srgbClr val="231F20"/>
                </a:solidFill>
                <a:latin typeface="Calibri"/>
                <a:cs typeface="Calibri"/>
              </a:rPr>
              <a:t>in</a:t>
            </a:r>
            <a:r>
              <a:rPr sz="950" spc="-20" dirty="0">
                <a:solidFill>
                  <a:srgbClr val="231F20"/>
                </a:solidFill>
                <a:latin typeface="Calibri"/>
                <a:cs typeface="Calibri"/>
              </a:rPr>
              <a:t> </a:t>
            </a:r>
            <a:r>
              <a:rPr sz="950" spc="-25" dirty="0">
                <a:solidFill>
                  <a:srgbClr val="231F20"/>
                </a:solidFill>
                <a:latin typeface="Calibri"/>
                <a:cs typeface="Calibri"/>
              </a:rPr>
              <a:t>some</a:t>
            </a:r>
            <a:r>
              <a:rPr sz="950" spc="-15" dirty="0">
                <a:solidFill>
                  <a:srgbClr val="231F20"/>
                </a:solidFill>
                <a:latin typeface="Calibri"/>
                <a:cs typeface="Calibri"/>
              </a:rPr>
              <a:t> </a:t>
            </a:r>
            <a:r>
              <a:rPr sz="950" spc="-35" dirty="0">
                <a:solidFill>
                  <a:srgbClr val="231F20"/>
                </a:solidFill>
                <a:latin typeface="Calibri"/>
                <a:cs typeface="Calibri"/>
              </a:rPr>
              <a:t>cases.</a:t>
            </a:r>
            <a:r>
              <a:rPr sz="950" spc="-15" dirty="0">
                <a:solidFill>
                  <a:srgbClr val="231F20"/>
                </a:solidFill>
                <a:latin typeface="Calibri"/>
                <a:cs typeface="Calibri"/>
              </a:rPr>
              <a:t> </a:t>
            </a:r>
            <a:r>
              <a:rPr sz="950" spc="10" dirty="0">
                <a:solidFill>
                  <a:srgbClr val="231F20"/>
                </a:solidFill>
                <a:latin typeface="Calibri"/>
                <a:cs typeface="Calibri"/>
              </a:rPr>
              <a:t>Options</a:t>
            </a:r>
            <a:r>
              <a:rPr sz="950" spc="-15" dirty="0">
                <a:solidFill>
                  <a:srgbClr val="231F20"/>
                </a:solidFill>
                <a:latin typeface="Calibri"/>
                <a:cs typeface="Calibri"/>
              </a:rPr>
              <a:t> </a:t>
            </a:r>
            <a:r>
              <a:rPr sz="950" spc="-5" dirty="0">
                <a:solidFill>
                  <a:srgbClr val="231F20"/>
                </a:solidFill>
                <a:latin typeface="Calibri"/>
                <a:cs typeface="Calibri"/>
              </a:rPr>
              <a:t>for  </a:t>
            </a:r>
            <a:r>
              <a:rPr sz="950" dirty="0">
                <a:solidFill>
                  <a:srgbClr val="231F20"/>
                </a:solidFill>
                <a:latin typeface="Calibri"/>
                <a:cs typeface="Calibri"/>
              </a:rPr>
              <a:t>limb-preserving</a:t>
            </a:r>
            <a:r>
              <a:rPr sz="950" spc="5" dirty="0">
                <a:solidFill>
                  <a:srgbClr val="231F20"/>
                </a:solidFill>
                <a:latin typeface="Calibri"/>
                <a:cs typeface="Calibri"/>
              </a:rPr>
              <a:t> </a:t>
            </a:r>
            <a:r>
              <a:rPr sz="950" spc="-15" dirty="0">
                <a:solidFill>
                  <a:srgbClr val="231F20"/>
                </a:solidFill>
                <a:latin typeface="Calibri"/>
                <a:cs typeface="Calibri"/>
              </a:rPr>
              <a:t>surgery</a:t>
            </a:r>
            <a:r>
              <a:rPr sz="950" spc="-10" dirty="0">
                <a:solidFill>
                  <a:srgbClr val="231F20"/>
                </a:solidFill>
                <a:latin typeface="Calibri"/>
                <a:cs typeface="Calibri"/>
              </a:rPr>
              <a:t> </a:t>
            </a:r>
            <a:r>
              <a:rPr sz="950" spc="-15" dirty="0">
                <a:solidFill>
                  <a:srgbClr val="231F20"/>
                </a:solidFill>
                <a:latin typeface="Calibri"/>
                <a:cs typeface="Calibri"/>
              </a:rPr>
              <a:t>can</a:t>
            </a:r>
            <a:r>
              <a:rPr sz="950" spc="-10"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15" dirty="0">
                <a:solidFill>
                  <a:srgbClr val="231F20"/>
                </a:solidFill>
                <a:latin typeface="Calibri"/>
                <a:cs typeface="Calibri"/>
              </a:rPr>
              <a:t>discussed</a:t>
            </a:r>
            <a:r>
              <a:rPr sz="950" spc="-10" dirty="0">
                <a:solidFill>
                  <a:srgbClr val="231F20"/>
                </a:solidFill>
                <a:latin typeface="Calibri"/>
                <a:cs typeface="Calibri"/>
              </a:rPr>
              <a:t> </a:t>
            </a:r>
            <a:r>
              <a:rPr sz="950" spc="-5" dirty="0">
                <a:solidFill>
                  <a:srgbClr val="231F20"/>
                </a:solidFill>
                <a:latin typeface="Calibri"/>
                <a:cs typeface="Calibri"/>
              </a:rPr>
              <a:t>with</a:t>
            </a:r>
            <a:r>
              <a:rPr sz="950" dirty="0">
                <a:solidFill>
                  <a:srgbClr val="231F20"/>
                </a:solidFill>
                <a:latin typeface="Calibri"/>
                <a:cs typeface="Calibri"/>
              </a:rPr>
              <a:t> </a:t>
            </a:r>
            <a:r>
              <a:rPr sz="950" spc="-35" dirty="0">
                <a:solidFill>
                  <a:srgbClr val="231F20"/>
                </a:solidFill>
                <a:latin typeface="Calibri"/>
                <a:cs typeface="Calibri"/>
              </a:rPr>
              <a:t>the</a:t>
            </a:r>
            <a:r>
              <a:rPr sz="950" spc="145" dirty="0">
                <a:solidFill>
                  <a:srgbClr val="231F20"/>
                </a:solidFill>
                <a:latin typeface="Calibri"/>
                <a:cs typeface="Calibri"/>
              </a:rPr>
              <a:t> </a:t>
            </a:r>
            <a:r>
              <a:rPr sz="950" spc="-15" dirty="0">
                <a:solidFill>
                  <a:srgbClr val="231F20"/>
                </a:solidFill>
                <a:latin typeface="Calibri"/>
                <a:cs typeface="Calibri"/>
              </a:rPr>
              <a:t>patient, </a:t>
            </a:r>
            <a:r>
              <a:rPr sz="950" spc="-10" dirty="0">
                <a:solidFill>
                  <a:srgbClr val="231F20"/>
                </a:solidFill>
                <a:latin typeface="Calibri"/>
                <a:cs typeface="Calibri"/>
              </a:rPr>
              <a:t> </a:t>
            </a:r>
            <a:r>
              <a:rPr sz="950" spc="10" dirty="0">
                <a:solidFill>
                  <a:srgbClr val="231F20"/>
                </a:solidFill>
                <a:latin typeface="Calibri"/>
                <a:cs typeface="Calibri"/>
              </a:rPr>
              <a:t>including </a:t>
            </a:r>
            <a:r>
              <a:rPr sz="950" spc="75" dirty="0">
                <a:solidFill>
                  <a:srgbClr val="231F20"/>
                </a:solidFill>
                <a:latin typeface="Calibri"/>
                <a:cs typeface="Calibri"/>
              </a:rPr>
              <a:t>ChT </a:t>
            </a:r>
            <a:r>
              <a:rPr sz="950" spc="-15" dirty="0">
                <a:solidFill>
                  <a:srgbClr val="231F20"/>
                </a:solidFill>
                <a:latin typeface="Calibri"/>
                <a:cs typeface="Calibri"/>
              </a:rPr>
              <a:t>and/or </a:t>
            </a:r>
            <a:r>
              <a:rPr sz="950" spc="90" dirty="0">
                <a:solidFill>
                  <a:srgbClr val="231F20"/>
                </a:solidFill>
                <a:latin typeface="Calibri"/>
                <a:cs typeface="Calibri"/>
              </a:rPr>
              <a:t>RT </a:t>
            </a:r>
            <a:r>
              <a:rPr sz="950" spc="55" dirty="0">
                <a:solidFill>
                  <a:srgbClr val="231F20"/>
                </a:solidFill>
                <a:latin typeface="Calibri"/>
                <a:cs typeface="Calibri"/>
              </a:rPr>
              <a:t>[III, </a:t>
            </a:r>
            <a:r>
              <a:rPr sz="950" spc="35" dirty="0">
                <a:solidFill>
                  <a:srgbClr val="231F20"/>
                </a:solidFill>
                <a:latin typeface="Calibri"/>
                <a:cs typeface="Calibri"/>
              </a:rPr>
              <a:t>A], </a:t>
            </a:r>
            <a:r>
              <a:rPr sz="950" dirty="0">
                <a:solidFill>
                  <a:srgbClr val="231F20"/>
                </a:solidFill>
                <a:latin typeface="Calibri"/>
                <a:cs typeface="Calibri"/>
              </a:rPr>
              <a:t>or </a:t>
            </a:r>
            <a:r>
              <a:rPr sz="950" spc="-15" dirty="0">
                <a:solidFill>
                  <a:srgbClr val="231F20"/>
                </a:solidFill>
                <a:latin typeface="Calibri"/>
                <a:cs typeface="Calibri"/>
              </a:rPr>
              <a:t>isolated </a:t>
            </a:r>
            <a:r>
              <a:rPr sz="950" spc="-10" dirty="0">
                <a:solidFill>
                  <a:srgbClr val="231F20"/>
                </a:solidFill>
                <a:latin typeface="Calibri"/>
                <a:cs typeface="Calibri"/>
              </a:rPr>
              <a:t>hyperthermic </a:t>
            </a:r>
            <a:r>
              <a:rPr sz="950" spc="15" dirty="0">
                <a:solidFill>
                  <a:srgbClr val="231F20"/>
                </a:solidFill>
                <a:latin typeface="Calibri"/>
                <a:cs typeface="Calibri"/>
              </a:rPr>
              <a:t>limb </a:t>
            </a:r>
            <a:r>
              <a:rPr sz="950" spc="-200" dirty="0">
                <a:solidFill>
                  <a:srgbClr val="231F20"/>
                </a:solidFill>
                <a:latin typeface="Calibri"/>
                <a:cs typeface="Calibri"/>
              </a:rPr>
              <a:t> </a:t>
            </a:r>
            <a:r>
              <a:rPr sz="950" spc="-5" dirty="0">
                <a:solidFill>
                  <a:srgbClr val="231F20"/>
                </a:solidFill>
                <a:latin typeface="Calibri"/>
                <a:cs typeface="Calibri"/>
              </a:rPr>
              <a:t>perfusion with </a:t>
            </a:r>
            <a:r>
              <a:rPr sz="950" spc="5" dirty="0">
                <a:solidFill>
                  <a:srgbClr val="231F20"/>
                </a:solidFill>
                <a:latin typeface="Calibri"/>
                <a:cs typeface="Calibri"/>
              </a:rPr>
              <a:t>tumour </a:t>
            </a:r>
            <a:r>
              <a:rPr sz="950" spc="-15" dirty="0">
                <a:solidFill>
                  <a:srgbClr val="231F20"/>
                </a:solidFill>
                <a:latin typeface="Calibri"/>
                <a:cs typeface="Calibri"/>
              </a:rPr>
              <a:t>necrosis factor </a:t>
            </a:r>
            <a:r>
              <a:rPr sz="950" spc="-10" dirty="0">
                <a:solidFill>
                  <a:srgbClr val="231F20"/>
                </a:solidFill>
                <a:latin typeface="Calibri"/>
                <a:cs typeface="Calibri"/>
              </a:rPr>
              <a:t>alpha </a:t>
            </a:r>
            <a:r>
              <a:rPr sz="950" spc="60" dirty="0">
                <a:solidFill>
                  <a:srgbClr val="231F20"/>
                </a:solidFill>
                <a:latin typeface="Calibri"/>
                <a:cs typeface="Calibri"/>
              </a:rPr>
              <a:t>(TNF-</a:t>
            </a:r>
            <a:r>
              <a:rPr sz="950" spc="60" dirty="0">
                <a:solidFill>
                  <a:srgbClr val="231F20"/>
                </a:solidFill>
                <a:latin typeface="Lucida Sans Unicode"/>
                <a:cs typeface="Lucida Sans Unicode"/>
              </a:rPr>
              <a:t>a</a:t>
            </a:r>
            <a:r>
              <a:rPr sz="950" spc="60" dirty="0">
                <a:solidFill>
                  <a:srgbClr val="231F20"/>
                </a:solidFill>
                <a:latin typeface="Calibri"/>
                <a:cs typeface="Calibri"/>
              </a:rPr>
              <a:t>) </a:t>
            </a:r>
            <a:r>
              <a:rPr sz="950" dirty="0">
                <a:solidFill>
                  <a:srgbClr val="231F20"/>
                </a:solidFill>
                <a:latin typeface="Calibri"/>
                <a:cs typeface="Calibri"/>
              </a:rPr>
              <a:t>plus mel- </a:t>
            </a:r>
            <a:r>
              <a:rPr sz="950" spc="5" dirty="0">
                <a:solidFill>
                  <a:srgbClr val="231F20"/>
                </a:solidFill>
                <a:latin typeface="Calibri"/>
                <a:cs typeface="Calibri"/>
              </a:rPr>
              <a:t> </a:t>
            </a:r>
            <a:r>
              <a:rPr sz="950" spc="-10" dirty="0">
                <a:solidFill>
                  <a:srgbClr val="231F20"/>
                </a:solidFill>
                <a:latin typeface="Calibri"/>
                <a:cs typeface="Calibri"/>
              </a:rPr>
              <a:t>phalan </a:t>
            </a:r>
            <a:r>
              <a:rPr sz="950" spc="55" dirty="0">
                <a:solidFill>
                  <a:srgbClr val="231F20"/>
                </a:solidFill>
                <a:latin typeface="Calibri"/>
                <a:cs typeface="Calibri"/>
              </a:rPr>
              <a:t>[III, </a:t>
            </a:r>
            <a:r>
              <a:rPr sz="950" spc="35" dirty="0">
                <a:solidFill>
                  <a:srgbClr val="231F20"/>
                </a:solidFill>
                <a:latin typeface="Calibri"/>
                <a:cs typeface="Calibri"/>
              </a:rPr>
              <a:t>A], </a:t>
            </a:r>
            <a:r>
              <a:rPr sz="950" spc="10" dirty="0">
                <a:solidFill>
                  <a:srgbClr val="231F20"/>
                </a:solidFill>
                <a:latin typeface="Calibri"/>
                <a:cs typeface="Calibri"/>
              </a:rPr>
              <a:t>if </a:t>
            </a:r>
            <a:r>
              <a:rPr sz="950" spc="-35" dirty="0">
                <a:solidFill>
                  <a:srgbClr val="231F20"/>
                </a:solidFill>
                <a:latin typeface="Calibri"/>
                <a:cs typeface="Calibri"/>
              </a:rPr>
              <a:t>the</a:t>
            </a:r>
            <a:r>
              <a:rPr sz="950" spc="-30" dirty="0">
                <a:solidFill>
                  <a:srgbClr val="231F20"/>
                </a:solidFill>
                <a:latin typeface="Calibri"/>
                <a:cs typeface="Calibri"/>
              </a:rPr>
              <a:t> </a:t>
            </a:r>
            <a:r>
              <a:rPr sz="950" spc="5" dirty="0">
                <a:solidFill>
                  <a:srgbClr val="231F20"/>
                </a:solidFill>
                <a:latin typeface="Calibri"/>
                <a:cs typeface="Calibri"/>
              </a:rPr>
              <a:t>tumour </a:t>
            </a:r>
            <a:r>
              <a:rPr sz="950" dirty="0">
                <a:solidFill>
                  <a:srgbClr val="231F20"/>
                </a:solidFill>
                <a:latin typeface="Calibri"/>
                <a:cs typeface="Calibri"/>
              </a:rPr>
              <a:t>is </a:t>
            </a:r>
            <a:r>
              <a:rPr sz="950" spc="-5" dirty="0">
                <a:solidFill>
                  <a:srgbClr val="231F20"/>
                </a:solidFill>
                <a:latin typeface="Calibri"/>
                <a:cs typeface="Calibri"/>
              </a:rPr>
              <a:t>confined </a:t>
            </a:r>
            <a:r>
              <a:rPr sz="950" spc="-15" dirty="0">
                <a:solidFill>
                  <a:srgbClr val="231F20"/>
                </a:solidFill>
                <a:latin typeface="Calibri"/>
                <a:cs typeface="Calibri"/>
              </a:rPr>
              <a:t>to an </a:t>
            </a:r>
            <a:r>
              <a:rPr sz="950" spc="-10" dirty="0">
                <a:solidFill>
                  <a:srgbClr val="231F20"/>
                </a:solidFill>
                <a:latin typeface="Calibri"/>
                <a:cs typeface="Calibri"/>
              </a:rPr>
              <a:t>extremity, </a:t>
            </a:r>
            <a:r>
              <a:rPr sz="950" dirty="0">
                <a:solidFill>
                  <a:srgbClr val="231F20"/>
                </a:solidFill>
                <a:latin typeface="Calibri"/>
                <a:cs typeface="Calibri"/>
              </a:rPr>
              <a:t>or </a:t>
            </a:r>
            <a:r>
              <a:rPr sz="950" spc="5" dirty="0">
                <a:solidFill>
                  <a:srgbClr val="231F20"/>
                </a:solidFill>
                <a:latin typeface="Calibri"/>
                <a:cs typeface="Calibri"/>
              </a:rPr>
              <a:t> </a:t>
            </a:r>
            <a:r>
              <a:rPr sz="950" spc="-10" dirty="0">
                <a:solidFill>
                  <a:srgbClr val="231F20"/>
                </a:solidFill>
                <a:latin typeface="Calibri"/>
                <a:cs typeface="Calibri"/>
              </a:rPr>
              <a:t>regional</a:t>
            </a:r>
            <a:r>
              <a:rPr sz="950" spc="-5" dirty="0">
                <a:solidFill>
                  <a:srgbClr val="231F20"/>
                </a:solidFill>
                <a:latin typeface="Calibri"/>
                <a:cs typeface="Calibri"/>
              </a:rPr>
              <a:t> </a:t>
            </a:r>
            <a:r>
              <a:rPr sz="950" spc="-10" dirty="0">
                <a:solidFill>
                  <a:srgbClr val="231F20"/>
                </a:solidFill>
                <a:latin typeface="Calibri"/>
                <a:cs typeface="Calibri"/>
              </a:rPr>
              <a:t>hyperthermia</a:t>
            </a:r>
            <a:r>
              <a:rPr sz="950" spc="-5" dirty="0">
                <a:solidFill>
                  <a:srgbClr val="231F20"/>
                </a:solidFill>
                <a:latin typeface="Calibri"/>
                <a:cs typeface="Calibri"/>
              </a:rPr>
              <a:t> combined</a:t>
            </a:r>
            <a:r>
              <a:rPr sz="950" dirty="0">
                <a:solidFill>
                  <a:srgbClr val="231F20"/>
                </a:solidFill>
                <a:latin typeface="Calibri"/>
                <a:cs typeface="Calibri"/>
              </a:rPr>
              <a:t> </a:t>
            </a:r>
            <a:r>
              <a:rPr sz="950" spc="-5" dirty="0">
                <a:solidFill>
                  <a:srgbClr val="231F20"/>
                </a:solidFill>
                <a:latin typeface="Calibri"/>
                <a:cs typeface="Calibri"/>
              </a:rPr>
              <a:t>with </a:t>
            </a:r>
            <a:r>
              <a:rPr sz="950" spc="75" dirty="0">
                <a:solidFill>
                  <a:srgbClr val="231F20"/>
                </a:solidFill>
                <a:latin typeface="Calibri"/>
                <a:cs typeface="Calibri"/>
              </a:rPr>
              <a:t>ChT </a:t>
            </a:r>
            <a:r>
              <a:rPr sz="950" spc="40" dirty="0">
                <a:solidFill>
                  <a:srgbClr val="231F20"/>
                </a:solidFill>
                <a:latin typeface="Calibri"/>
                <a:cs typeface="Calibri"/>
              </a:rPr>
              <a:t>[I, </a:t>
            </a:r>
            <a:r>
              <a:rPr sz="950" spc="50" dirty="0">
                <a:solidFill>
                  <a:srgbClr val="231F20"/>
                </a:solidFill>
                <a:latin typeface="Calibri"/>
                <a:cs typeface="Calibri"/>
              </a:rPr>
              <a:t>B] </a:t>
            </a:r>
            <a:r>
              <a:rPr sz="950" spc="10" dirty="0">
                <a:solidFill>
                  <a:srgbClr val="231F20"/>
                </a:solidFill>
                <a:latin typeface="Calibri"/>
                <a:cs typeface="Calibri"/>
              </a:rPr>
              <a:t>[</a:t>
            </a:r>
            <a:r>
              <a:rPr sz="950" spc="10" dirty="0">
                <a:solidFill>
                  <a:srgbClr val="2E3092"/>
                </a:solidFill>
                <a:latin typeface="Calibri"/>
                <a:cs typeface="Calibri"/>
                <a:hlinkClick r:id="rId5" action="ppaction://hlinksldjump"/>
              </a:rPr>
              <a:t>16</a:t>
            </a:r>
            <a:r>
              <a:rPr sz="950" spc="10" dirty="0">
                <a:solidFill>
                  <a:srgbClr val="231F20"/>
                </a:solidFill>
                <a:latin typeface="Calibri"/>
                <a:cs typeface="Calibri"/>
              </a:rPr>
              <a:t>]. </a:t>
            </a:r>
            <a:r>
              <a:rPr sz="950" spc="-15" dirty="0">
                <a:solidFill>
                  <a:srgbClr val="231F20"/>
                </a:solidFill>
                <a:latin typeface="Calibri"/>
                <a:cs typeface="Calibri"/>
              </a:rPr>
              <a:t>These </a:t>
            </a:r>
            <a:r>
              <a:rPr sz="950" spc="-10" dirty="0">
                <a:solidFill>
                  <a:srgbClr val="231F20"/>
                </a:solidFill>
                <a:latin typeface="Calibri"/>
                <a:cs typeface="Calibri"/>
              </a:rPr>
              <a:t> </a:t>
            </a:r>
            <a:r>
              <a:rPr sz="950" spc="-5" dirty="0">
                <a:solidFill>
                  <a:srgbClr val="231F20"/>
                </a:solidFill>
                <a:latin typeface="Calibri"/>
                <a:cs typeface="Calibri"/>
              </a:rPr>
              <a:t>options</a:t>
            </a:r>
            <a:r>
              <a:rPr sz="950" spc="-25" dirty="0">
                <a:solidFill>
                  <a:srgbClr val="231F20"/>
                </a:solidFill>
                <a:latin typeface="Calibri"/>
                <a:cs typeface="Calibri"/>
              </a:rPr>
              <a:t> </a:t>
            </a:r>
            <a:r>
              <a:rPr sz="950" spc="-35" dirty="0">
                <a:solidFill>
                  <a:srgbClr val="231F20"/>
                </a:solidFill>
                <a:latin typeface="Calibri"/>
                <a:cs typeface="Calibri"/>
              </a:rPr>
              <a:t>are</a:t>
            </a:r>
            <a:r>
              <a:rPr sz="950" spc="-30" dirty="0">
                <a:solidFill>
                  <a:srgbClr val="231F20"/>
                </a:solidFill>
                <a:latin typeface="Calibri"/>
                <a:cs typeface="Calibri"/>
              </a:rPr>
              <a:t> </a:t>
            </a:r>
            <a:r>
              <a:rPr sz="950" spc="-20" dirty="0">
                <a:solidFill>
                  <a:srgbClr val="231F20"/>
                </a:solidFill>
                <a:latin typeface="Calibri"/>
                <a:cs typeface="Calibri"/>
              </a:rPr>
              <a:t>also</a:t>
            </a:r>
            <a:r>
              <a:rPr sz="950" spc="-30" dirty="0">
                <a:solidFill>
                  <a:srgbClr val="231F20"/>
                </a:solidFill>
                <a:latin typeface="Calibri"/>
                <a:cs typeface="Calibri"/>
              </a:rPr>
              <a:t> </a:t>
            </a:r>
            <a:r>
              <a:rPr sz="950" spc="-15" dirty="0">
                <a:solidFill>
                  <a:srgbClr val="231F20"/>
                </a:solidFill>
                <a:latin typeface="Calibri"/>
                <a:cs typeface="Calibri"/>
              </a:rPr>
              <a:t>proposed</a:t>
            </a:r>
            <a:r>
              <a:rPr sz="950" spc="-35" dirty="0">
                <a:solidFill>
                  <a:srgbClr val="231F20"/>
                </a:solidFill>
                <a:latin typeface="Calibri"/>
                <a:cs typeface="Calibri"/>
              </a:rPr>
              <a:t> </a:t>
            </a:r>
            <a:r>
              <a:rPr sz="950" spc="-5" dirty="0">
                <a:solidFill>
                  <a:srgbClr val="231F20"/>
                </a:solidFill>
                <a:latin typeface="Calibri"/>
                <a:cs typeface="Calibri"/>
              </a:rPr>
              <a:t>for</a:t>
            </a:r>
            <a:r>
              <a:rPr sz="950" spc="-20" dirty="0">
                <a:solidFill>
                  <a:srgbClr val="231F20"/>
                </a:solidFill>
                <a:latin typeface="Calibri"/>
                <a:cs typeface="Calibri"/>
              </a:rPr>
              <a:t> non-resectable</a:t>
            </a:r>
            <a:r>
              <a:rPr sz="950" spc="-25" dirty="0">
                <a:solidFill>
                  <a:srgbClr val="231F20"/>
                </a:solidFill>
                <a:latin typeface="Calibri"/>
                <a:cs typeface="Calibri"/>
              </a:rPr>
              <a:t> </a:t>
            </a:r>
            <a:r>
              <a:rPr sz="950" spc="-5" dirty="0">
                <a:solidFill>
                  <a:srgbClr val="231F20"/>
                </a:solidFill>
                <a:latin typeface="Calibri"/>
                <a:cs typeface="Calibri"/>
              </a:rPr>
              <a:t>tumours,</a:t>
            </a:r>
            <a:r>
              <a:rPr sz="950" spc="-25" dirty="0">
                <a:solidFill>
                  <a:srgbClr val="231F20"/>
                </a:solidFill>
                <a:latin typeface="Calibri"/>
                <a:cs typeface="Calibri"/>
              </a:rPr>
              <a:t> </a:t>
            </a:r>
            <a:r>
              <a:rPr sz="950" spc="-20" dirty="0">
                <a:solidFill>
                  <a:srgbClr val="231F20"/>
                </a:solidFill>
                <a:latin typeface="Calibri"/>
                <a:cs typeface="Calibri"/>
              </a:rPr>
              <a:t>i.e.</a:t>
            </a:r>
            <a:r>
              <a:rPr sz="950" spc="-25" dirty="0">
                <a:solidFill>
                  <a:srgbClr val="231F20"/>
                </a:solidFill>
                <a:latin typeface="Calibri"/>
                <a:cs typeface="Calibri"/>
              </a:rPr>
              <a:t> </a:t>
            </a:r>
            <a:r>
              <a:rPr sz="950" spc="25" dirty="0">
                <a:solidFill>
                  <a:srgbClr val="231F20"/>
                </a:solidFill>
                <a:latin typeface="Calibri"/>
                <a:cs typeface="Calibri"/>
              </a:rPr>
              <a:t>in</a:t>
            </a:r>
            <a:r>
              <a:rPr sz="950" spc="-30" dirty="0">
                <a:solidFill>
                  <a:srgbClr val="231F20"/>
                </a:solidFill>
                <a:latin typeface="Calibri"/>
                <a:cs typeface="Calibri"/>
              </a:rPr>
              <a:t> </a:t>
            </a:r>
            <a:r>
              <a:rPr sz="950" dirty="0">
                <a:solidFill>
                  <a:srgbClr val="231F20"/>
                </a:solidFill>
                <a:latin typeface="Calibri"/>
                <a:cs typeface="Calibri"/>
              </a:rPr>
              <a:t>truly </a:t>
            </a:r>
            <a:r>
              <a:rPr sz="950" spc="-204" dirty="0">
                <a:solidFill>
                  <a:srgbClr val="231F20"/>
                </a:solidFill>
                <a:latin typeface="Calibri"/>
                <a:cs typeface="Calibri"/>
              </a:rPr>
              <a:t> </a:t>
            </a:r>
            <a:r>
              <a:rPr sz="950" dirty="0">
                <a:solidFill>
                  <a:srgbClr val="231F20"/>
                </a:solidFill>
                <a:latin typeface="Calibri"/>
                <a:cs typeface="Calibri"/>
              </a:rPr>
              <a:t>locally</a:t>
            </a:r>
            <a:r>
              <a:rPr sz="950" spc="-35" dirty="0">
                <a:solidFill>
                  <a:srgbClr val="231F20"/>
                </a:solidFill>
                <a:latin typeface="Calibri"/>
                <a:cs typeface="Calibri"/>
              </a:rPr>
              <a:t> </a:t>
            </a:r>
            <a:r>
              <a:rPr sz="950" spc="-20" dirty="0">
                <a:solidFill>
                  <a:srgbClr val="231F20"/>
                </a:solidFill>
                <a:latin typeface="Calibri"/>
                <a:cs typeface="Calibri"/>
              </a:rPr>
              <a:t>advance</a:t>
            </a:r>
            <a:r>
              <a:rPr sz="950" spc="5" dirty="0">
                <a:solidFill>
                  <a:srgbClr val="231F20"/>
                </a:solidFill>
                <a:latin typeface="Calibri"/>
                <a:cs typeface="Calibri"/>
              </a:rPr>
              <a:t>d</a:t>
            </a:r>
            <a:r>
              <a:rPr sz="950" spc="-35" dirty="0">
                <a:solidFill>
                  <a:srgbClr val="231F20"/>
                </a:solidFill>
                <a:latin typeface="Calibri"/>
                <a:cs typeface="Calibri"/>
              </a:rPr>
              <a:t> </a:t>
            </a:r>
            <a:r>
              <a:rPr sz="950" spc="-25" dirty="0">
                <a:solidFill>
                  <a:srgbClr val="231F20"/>
                </a:solidFill>
                <a:latin typeface="Calibri"/>
                <a:cs typeface="Calibri"/>
              </a:rPr>
              <a:t>dise</a:t>
            </a:r>
            <a:r>
              <a:rPr sz="950" spc="-20" dirty="0">
                <a:solidFill>
                  <a:srgbClr val="231F20"/>
                </a:solidFill>
                <a:latin typeface="Calibri"/>
                <a:cs typeface="Calibri"/>
              </a:rPr>
              <a:t>a</a:t>
            </a:r>
            <a:r>
              <a:rPr sz="950" spc="-45" dirty="0">
                <a:solidFill>
                  <a:srgbClr val="231F20"/>
                </a:solidFill>
                <a:latin typeface="Calibri"/>
                <a:cs typeface="Calibri"/>
              </a:rPr>
              <a:t>se.</a:t>
            </a:r>
            <a:endParaRPr sz="950">
              <a:latin typeface="Calibri"/>
              <a:cs typeface="Calibri"/>
            </a:endParaRPr>
          </a:p>
          <a:p>
            <a:pPr marL="12700" marR="6350" indent="114300" algn="just">
              <a:lnSpc>
                <a:spcPct val="101000"/>
              </a:lnSpc>
            </a:pPr>
            <a:r>
              <a:rPr sz="950" dirty="0">
                <a:solidFill>
                  <a:srgbClr val="231F20"/>
                </a:solidFill>
                <a:latin typeface="Calibri"/>
                <a:cs typeface="Calibri"/>
              </a:rPr>
              <a:t>Regional </a:t>
            </a:r>
            <a:r>
              <a:rPr sz="950" spc="5" dirty="0">
                <a:solidFill>
                  <a:srgbClr val="231F20"/>
                </a:solidFill>
                <a:latin typeface="Calibri"/>
                <a:cs typeface="Calibri"/>
              </a:rPr>
              <a:t>lymph </a:t>
            </a:r>
            <a:r>
              <a:rPr sz="950" spc="-20" dirty="0">
                <a:solidFill>
                  <a:srgbClr val="231F20"/>
                </a:solidFill>
                <a:latin typeface="Calibri"/>
                <a:cs typeface="Calibri"/>
              </a:rPr>
              <a:t>node </a:t>
            </a:r>
            <a:r>
              <a:rPr sz="950" spc="-40" dirty="0">
                <a:solidFill>
                  <a:srgbClr val="231F20"/>
                </a:solidFill>
                <a:latin typeface="Calibri"/>
                <a:cs typeface="Calibri"/>
              </a:rPr>
              <a:t>metastases </a:t>
            </a:r>
            <a:r>
              <a:rPr sz="950" dirty="0">
                <a:solidFill>
                  <a:srgbClr val="231F20"/>
                </a:solidFill>
                <a:latin typeface="Calibri"/>
                <a:cs typeface="Calibri"/>
              </a:rPr>
              <a:t>should </a:t>
            </a:r>
            <a:r>
              <a:rPr sz="950" spc="-50" dirty="0">
                <a:solidFill>
                  <a:srgbClr val="231F20"/>
                </a:solidFill>
                <a:latin typeface="Calibri"/>
                <a:cs typeface="Calibri"/>
              </a:rPr>
              <a:t>be </a:t>
            </a:r>
            <a:r>
              <a:rPr sz="950" spc="-5" dirty="0">
                <a:solidFill>
                  <a:srgbClr val="231F20"/>
                </a:solidFill>
                <a:latin typeface="Calibri"/>
                <a:cs typeface="Calibri"/>
              </a:rPr>
              <a:t>distinguished </a:t>
            </a:r>
            <a:r>
              <a:rPr sz="950" dirty="0">
                <a:solidFill>
                  <a:srgbClr val="231F20"/>
                </a:solidFill>
                <a:latin typeface="Calibri"/>
                <a:cs typeface="Calibri"/>
              </a:rPr>
              <a:t>from </a:t>
            </a:r>
            <a:r>
              <a:rPr sz="950" spc="5" dirty="0">
                <a:solidFill>
                  <a:srgbClr val="231F20"/>
                </a:solidFill>
                <a:latin typeface="Calibri"/>
                <a:cs typeface="Calibri"/>
              </a:rPr>
              <a:t> </a:t>
            </a:r>
            <a:r>
              <a:rPr sz="950" spc="-20" dirty="0">
                <a:solidFill>
                  <a:srgbClr val="231F20"/>
                </a:solidFill>
                <a:latin typeface="Calibri"/>
                <a:cs typeface="Calibri"/>
              </a:rPr>
              <a:t>soft tissue </a:t>
            </a:r>
            <a:r>
              <a:rPr sz="950" spc="-40" dirty="0">
                <a:solidFill>
                  <a:srgbClr val="231F20"/>
                </a:solidFill>
                <a:latin typeface="Calibri"/>
                <a:cs typeface="Calibri"/>
              </a:rPr>
              <a:t>metastases </a:t>
            </a:r>
            <a:r>
              <a:rPr sz="950" spc="10" dirty="0">
                <a:solidFill>
                  <a:srgbClr val="231F20"/>
                </a:solidFill>
                <a:latin typeface="Calibri"/>
                <a:cs typeface="Calibri"/>
              </a:rPr>
              <a:t>involving lymph </a:t>
            </a:r>
            <a:r>
              <a:rPr sz="950" spc="-20" dirty="0">
                <a:solidFill>
                  <a:srgbClr val="231F20"/>
                </a:solidFill>
                <a:latin typeface="Calibri"/>
                <a:cs typeface="Calibri"/>
              </a:rPr>
              <a:t>nodes. </a:t>
            </a:r>
            <a:r>
              <a:rPr sz="950" spc="5" dirty="0">
                <a:solidFill>
                  <a:srgbClr val="231F20"/>
                </a:solidFill>
                <a:latin typeface="Calibri"/>
                <a:cs typeface="Calibri"/>
              </a:rPr>
              <a:t>They </a:t>
            </a:r>
            <a:r>
              <a:rPr sz="950" spc="-35" dirty="0">
                <a:solidFill>
                  <a:srgbClr val="231F20"/>
                </a:solidFill>
                <a:latin typeface="Calibri"/>
                <a:cs typeface="Calibri"/>
              </a:rPr>
              <a:t>are </a:t>
            </a:r>
            <a:r>
              <a:rPr sz="950" spc="-25" dirty="0">
                <a:solidFill>
                  <a:srgbClr val="231F20"/>
                </a:solidFill>
                <a:latin typeface="Calibri"/>
                <a:cs typeface="Calibri"/>
              </a:rPr>
              <a:t>rare </a:t>
            </a:r>
            <a:r>
              <a:rPr sz="950" spc="-10" dirty="0">
                <a:solidFill>
                  <a:srgbClr val="231F20"/>
                </a:solidFill>
                <a:latin typeface="Calibri"/>
                <a:cs typeface="Calibri"/>
              </a:rPr>
              <a:t>and </a:t>
            </a:r>
            <a:r>
              <a:rPr sz="950" spc="-5" dirty="0">
                <a:solidFill>
                  <a:srgbClr val="231F20"/>
                </a:solidFill>
                <a:latin typeface="Calibri"/>
                <a:cs typeface="Calibri"/>
              </a:rPr>
              <a:t> </a:t>
            </a:r>
            <a:r>
              <a:rPr sz="950" spc="-25" dirty="0">
                <a:solidFill>
                  <a:srgbClr val="231F20"/>
                </a:solidFill>
                <a:latin typeface="Calibri"/>
                <a:cs typeface="Calibri"/>
              </a:rPr>
              <a:t>constitute</a:t>
            </a:r>
            <a:r>
              <a:rPr sz="950" spc="85" dirty="0">
                <a:solidFill>
                  <a:srgbClr val="231F20"/>
                </a:solidFill>
                <a:latin typeface="Calibri"/>
                <a:cs typeface="Calibri"/>
              </a:rPr>
              <a:t> </a:t>
            </a:r>
            <a:r>
              <a:rPr sz="950" spc="-15" dirty="0">
                <a:solidFill>
                  <a:srgbClr val="231F20"/>
                </a:solidFill>
                <a:latin typeface="Calibri"/>
                <a:cs typeface="Calibri"/>
              </a:rPr>
              <a:t>an</a:t>
            </a:r>
            <a:r>
              <a:rPr sz="950" spc="85" dirty="0">
                <a:solidFill>
                  <a:srgbClr val="231F20"/>
                </a:solidFill>
                <a:latin typeface="Calibri"/>
                <a:cs typeface="Calibri"/>
              </a:rPr>
              <a:t> </a:t>
            </a:r>
            <a:r>
              <a:rPr sz="950" spc="-40" dirty="0">
                <a:solidFill>
                  <a:srgbClr val="231F20"/>
                </a:solidFill>
                <a:latin typeface="Calibri"/>
                <a:cs typeface="Calibri"/>
              </a:rPr>
              <a:t>adverse</a:t>
            </a:r>
            <a:r>
              <a:rPr sz="950" spc="80" dirty="0">
                <a:solidFill>
                  <a:srgbClr val="231F20"/>
                </a:solidFill>
                <a:latin typeface="Calibri"/>
                <a:cs typeface="Calibri"/>
              </a:rPr>
              <a:t> </a:t>
            </a:r>
            <a:r>
              <a:rPr sz="950" spc="-15" dirty="0">
                <a:solidFill>
                  <a:srgbClr val="231F20"/>
                </a:solidFill>
                <a:latin typeface="Calibri"/>
                <a:cs typeface="Calibri"/>
              </a:rPr>
              <a:t>prognostic</a:t>
            </a:r>
            <a:r>
              <a:rPr sz="950" spc="90" dirty="0">
                <a:solidFill>
                  <a:srgbClr val="231F20"/>
                </a:solidFill>
                <a:latin typeface="Calibri"/>
                <a:cs typeface="Calibri"/>
              </a:rPr>
              <a:t> </a:t>
            </a:r>
            <a:r>
              <a:rPr sz="950" spc="-25" dirty="0">
                <a:solidFill>
                  <a:srgbClr val="231F20"/>
                </a:solidFill>
                <a:latin typeface="Calibri"/>
                <a:cs typeface="Calibri"/>
              </a:rPr>
              <a:t>factor</a:t>
            </a:r>
            <a:r>
              <a:rPr sz="950" spc="90" dirty="0">
                <a:solidFill>
                  <a:srgbClr val="231F20"/>
                </a:solidFill>
                <a:latin typeface="Calibri"/>
                <a:cs typeface="Calibri"/>
              </a:rPr>
              <a:t> </a:t>
            </a:r>
            <a:r>
              <a:rPr sz="950" spc="25" dirty="0">
                <a:solidFill>
                  <a:srgbClr val="231F20"/>
                </a:solidFill>
                <a:latin typeface="Calibri"/>
                <a:cs typeface="Calibri"/>
              </a:rPr>
              <a:t>in</a:t>
            </a:r>
            <a:r>
              <a:rPr sz="950" spc="85" dirty="0">
                <a:solidFill>
                  <a:srgbClr val="231F20"/>
                </a:solidFill>
                <a:latin typeface="Calibri"/>
                <a:cs typeface="Calibri"/>
              </a:rPr>
              <a:t> </a:t>
            </a:r>
            <a:r>
              <a:rPr sz="950" spc="-20" dirty="0">
                <a:solidFill>
                  <a:srgbClr val="231F20"/>
                </a:solidFill>
                <a:latin typeface="Calibri"/>
                <a:cs typeface="Calibri"/>
              </a:rPr>
              <a:t>adult-type</a:t>
            </a:r>
            <a:r>
              <a:rPr sz="950" spc="90" dirty="0">
                <a:solidFill>
                  <a:srgbClr val="231F20"/>
                </a:solidFill>
                <a:latin typeface="Calibri"/>
                <a:cs typeface="Calibri"/>
              </a:rPr>
              <a:t> </a:t>
            </a:r>
            <a:r>
              <a:rPr sz="950" spc="10" dirty="0">
                <a:solidFill>
                  <a:srgbClr val="231F20"/>
                </a:solidFill>
                <a:latin typeface="Calibri"/>
                <a:cs typeface="Calibri"/>
              </a:rPr>
              <a:t>STSs.</a:t>
            </a:r>
            <a:r>
              <a:rPr sz="950" spc="85" dirty="0">
                <a:solidFill>
                  <a:srgbClr val="231F20"/>
                </a:solidFill>
                <a:latin typeface="Calibri"/>
                <a:cs typeface="Calibri"/>
              </a:rPr>
              <a:t> </a:t>
            </a:r>
            <a:r>
              <a:rPr sz="950" spc="-20" dirty="0">
                <a:solidFill>
                  <a:srgbClr val="231F20"/>
                </a:solidFill>
                <a:latin typeface="Calibri"/>
                <a:cs typeface="Calibri"/>
              </a:rPr>
              <a:t>More</a:t>
            </a:r>
            <a:endParaRPr sz="950">
              <a:latin typeface="Calibri"/>
              <a:cs typeface="Calibri"/>
            </a:endParaRPr>
          </a:p>
          <a:p>
            <a:pPr>
              <a:lnSpc>
                <a:spcPct val="100000"/>
              </a:lnSpc>
            </a:pPr>
            <a:endParaRPr sz="900">
              <a:latin typeface="Calibri"/>
              <a:cs typeface="Calibri"/>
            </a:endParaRPr>
          </a:p>
          <a:p>
            <a:pPr>
              <a:lnSpc>
                <a:spcPct val="100000"/>
              </a:lnSpc>
              <a:spcBef>
                <a:spcPts val="35"/>
              </a:spcBef>
            </a:pPr>
            <a:endParaRPr sz="900">
              <a:latin typeface="Calibri"/>
              <a:cs typeface="Calibri"/>
            </a:endParaRPr>
          </a:p>
          <a:p>
            <a:pPr marL="1372870">
              <a:lnSpc>
                <a:spcPct val="100000"/>
              </a:lnSpc>
            </a:pPr>
            <a:r>
              <a:rPr sz="1000" spc="-50" dirty="0">
                <a:solidFill>
                  <a:srgbClr val="812061"/>
                </a:solidFill>
                <a:latin typeface="Arial MT"/>
                <a:cs typeface="Arial MT"/>
              </a:rPr>
              <a:t>doi:10.1093/annonc/mdy096</a:t>
            </a:r>
            <a:r>
              <a:rPr sz="1000" spc="40" dirty="0">
                <a:solidFill>
                  <a:srgbClr val="812061"/>
                </a:solidFill>
                <a:latin typeface="Arial MT"/>
                <a:cs typeface="Arial MT"/>
              </a:rPr>
              <a:t> </a:t>
            </a:r>
            <a:r>
              <a:rPr sz="1000" spc="-55" dirty="0">
                <a:solidFill>
                  <a:srgbClr val="812061"/>
                </a:solidFill>
                <a:latin typeface="Arial MT"/>
                <a:cs typeface="Arial MT"/>
              </a:rPr>
              <a:t>|</a:t>
            </a:r>
            <a:r>
              <a:rPr sz="1000" spc="40" dirty="0">
                <a:solidFill>
                  <a:srgbClr val="812061"/>
                </a:solidFill>
                <a:latin typeface="Arial MT"/>
                <a:cs typeface="Arial MT"/>
              </a:rPr>
              <a:t> </a:t>
            </a:r>
            <a:r>
              <a:rPr sz="1000" spc="-60" dirty="0">
                <a:solidFill>
                  <a:srgbClr val="812061"/>
                </a:solidFill>
                <a:latin typeface="Arial MT"/>
                <a:cs typeface="Arial MT"/>
              </a:rPr>
              <a:t>iv53</a:t>
            </a:r>
            <a:endParaRPr sz="1000">
              <a:latin typeface="Arial MT"/>
              <a:cs typeface="Arial MT"/>
            </a:endParaRPr>
          </a:p>
        </p:txBody>
      </p:sp>
      <p:sp>
        <p:nvSpPr>
          <p:cNvPr id="11" name="object 11"/>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5300" y="8620410"/>
            <a:ext cx="3154680" cy="602216"/>
          </a:xfrm>
          <a:prstGeom prst="rect">
            <a:avLst/>
          </a:prstGeom>
        </p:spPr>
        <p:txBody>
          <a:bodyPr vert="horz" wrap="square" lIns="0" tIns="11430" rIns="0" bIns="0" rtlCol="0">
            <a:spAutoFit/>
          </a:bodyPr>
          <a:lstStyle/>
          <a:p>
            <a:pPr marL="12700" marR="5080" algn="just">
              <a:lnSpc>
                <a:spcPct val="100899"/>
              </a:lnSpc>
              <a:spcBef>
                <a:spcPts val="90"/>
              </a:spcBef>
            </a:pPr>
            <a:r>
              <a:rPr sz="950" spc="-35" dirty="0">
                <a:solidFill>
                  <a:srgbClr val="231F20"/>
                </a:solidFill>
                <a:latin typeface="Calibri"/>
                <a:cs typeface="Calibri"/>
              </a:rPr>
              <a:t>aggressive treatment </a:t>
            </a:r>
            <a:r>
              <a:rPr sz="950" spc="-5" dirty="0">
                <a:solidFill>
                  <a:srgbClr val="231F20"/>
                </a:solidFill>
                <a:latin typeface="Calibri"/>
                <a:cs typeface="Calibri"/>
              </a:rPr>
              <a:t>planning </a:t>
            </a:r>
            <a:r>
              <a:rPr sz="950" spc="-15" dirty="0">
                <a:solidFill>
                  <a:srgbClr val="231F20"/>
                </a:solidFill>
                <a:latin typeface="Calibri"/>
                <a:cs typeface="Calibri"/>
              </a:rPr>
              <a:t>is, </a:t>
            </a:r>
            <a:r>
              <a:rPr sz="950" spc="-35" dirty="0">
                <a:solidFill>
                  <a:srgbClr val="231F20"/>
                </a:solidFill>
                <a:latin typeface="Calibri"/>
                <a:cs typeface="Calibri"/>
              </a:rPr>
              <a:t>therefore, </a:t>
            </a:r>
            <a:r>
              <a:rPr sz="950" spc="-30" dirty="0">
                <a:solidFill>
                  <a:srgbClr val="231F20"/>
                </a:solidFill>
                <a:latin typeface="Calibri"/>
                <a:cs typeface="Calibri"/>
              </a:rPr>
              <a:t>felt </a:t>
            </a:r>
            <a:r>
              <a:rPr sz="950" spc="-15" dirty="0">
                <a:solidFill>
                  <a:srgbClr val="231F20"/>
                </a:solidFill>
                <a:latin typeface="Calibri"/>
                <a:cs typeface="Calibri"/>
              </a:rPr>
              <a:t>to </a:t>
            </a:r>
            <a:r>
              <a:rPr sz="950" spc="-50" dirty="0">
                <a:solidFill>
                  <a:srgbClr val="231F20"/>
                </a:solidFill>
                <a:latin typeface="Calibri"/>
                <a:cs typeface="Calibri"/>
              </a:rPr>
              <a:t>be </a:t>
            </a:r>
            <a:r>
              <a:rPr sz="950" spc="-20" dirty="0">
                <a:solidFill>
                  <a:srgbClr val="231F20"/>
                </a:solidFill>
                <a:latin typeface="Calibri"/>
                <a:cs typeface="Calibri"/>
              </a:rPr>
              <a:t>appropriate </a:t>
            </a:r>
            <a:r>
              <a:rPr sz="950" spc="-15" dirty="0">
                <a:solidFill>
                  <a:srgbClr val="231F20"/>
                </a:solidFill>
                <a:latin typeface="Calibri"/>
                <a:cs typeface="Calibri"/>
              </a:rPr>
              <a:t> </a:t>
            </a:r>
            <a:r>
              <a:rPr sz="950" spc="-10" dirty="0">
                <a:solidFill>
                  <a:srgbClr val="231F20"/>
                </a:solidFill>
                <a:latin typeface="Calibri"/>
                <a:cs typeface="Calibri"/>
              </a:rPr>
              <a:t>for </a:t>
            </a:r>
            <a:r>
              <a:rPr sz="950" spc="-50" dirty="0">
                <a:solidFill>
                  <a:srgbClr val="231F20"/>
                </a:solidFill>
                <a:latin typeface="Calibri"/>
                <a:cs typeface="Calibri"/>
              </a:rPr>
              <a:t>these </a:t>
            </a:r>
            <a:r>
              <a:rPr sz="950" spc="-25" dirty="0">
                <a:solidFill>
                  <a:srgbClr val="231F20"/>
                </a:solidFill>
                <a:latin typeface="Calibri"/>
                <a:cs typeface="Calibri"/>
              </a:rPr>
              <a:t>patients, </a:t>
            </a:r>
            <a:r>
              <a:rPr sz="950" spc="-15" dirty="0">
                <a:solidFill>
                  <a:srgbClr val="231F20"/>
                </a:solidFill>
                <a:latin typeface="Calibri"/>
                <a:cs typeface="Calibri"/>
              </a:rPr>
              <a:t>although </a:t>
            </a:r>
            <a:r>
              <a:rPr sz="950" spc="-45" dirty="0">
                <a:solidFill>
                  <a:srgbClr val="231F20"/>
                </a:solidFill>
                <a:latin typeface="Calibri"/>
                <a:cs typeface="Calibri"/>
              </a:rPr>
              <a:t>there </a:t>
            </a:r>
            <a:r>
              <a:rPr sz="950" spc="-10" dirty="0">
                <a:solidFill>
                  <a:srgbClr val="231F20"/>
                </a:solidFill>
                <a:latin typeface="Calibri"/>
                <a:cs typeface="Calibri"/>
              </a:rPr>
              <a:t>is </a:t>
            </a:r>
            <a:r>
              <a:rPr sz="950" spc="-40" dirty="0">
                <a:solidFill>
                  <a:srgbClr val="231F20"/>
                </a:solidFill>
                <a:latin typeface="Calibri"/>
                <a:cs typeface="Calibri"/>
              </a:rPr>
              <a:t>a </a:t>
            </a:r>
            <a:r>
              <a:rPr sz="950" spc="-5" dirty="0">
                <a:solidFill>
                  <a:srgbClr val="231F20"/>
                </a:solidFill>
                <a:latin typeface="Calibri"/>
                <a:cs typeface="Calibri"/>
              </a:rPr>
              <a:t>lack </a:t>
            </a:r>
            <a:r>
              <a:rPr sz="950" spc="-15" dirty="0">
                <a:solidFill>
                  <a:srgbClr val="231F20"/>
                </a:solidFill>
                <a:latin typeface="Calibri"/>
                <a:cs typeface="Calibri"/>
              </a:rPr>
              <a:t>of </a:t>
            </a:r>
            <a:r>
              <a:rPr sz="950" spc="-10" dirty="0">
                <a:solidFill>
                  <a:srgbClr val="231F20"/>
                </a:solidFill>
                <a:latin typeface="Calibri"/>
                <a:cs typeface="Calibri"/>
              </a:rPr>
              <a:t>formal </a:t>
            </a:r>
            <a:r>
              <a:rPr sz="950" spc="-30" dirty="0">
                <a:solidFill>
                  <a:srgbClr val="231F20"/>
                </a:solidFill>
                <a:latin typeface="Calibri"/>
                <a:cs typeface="Calibri"/>
              </a:rPr>
              <a:t>evidence </a:t>
            </a:r>
            <a:r>
              <a:rPr sz="950" spc="-15" dirty="0">
                <a:solidFill>
                  <a:srgbClr val="231F20"/>
                </a:solidFill>
                <a:latin typeface="Calibri"/>
                <a:cs typeface="Calibri"/>
              </a:rPr>
              <a:t>to </a:t>
            </a:r>
            <a:r>
              <a:rPr sz="950" spc="-10" dirty="0">
                <a:solidFill>
                  <a:srgbClr val="231F20"/>
                </a:solidFill>
                <a:latin typeface="Calibri"/>
                <a:cs typeface="Calibri"/>
              </a:rPr>
              <a:t> </a:t>
            </a:r>
            <a:r>
              <a:rPr sz="950" spc="-20" dirty="0">
                <a:solidFill>
                  <a:srgbClr val="231F20"/>
                </a:solidFill>
                <a:latin typeface="Calibri"/>
                <a:cs typeface="Calibri"/>
              </a:rPr>
              <a:t>indicate </a:t>
            </a:r>
            <a:r>
              <a:rPr sz="950" spc="-25" dirty="0">
                <a:solidFill>
                  <a:srgbClr val="231F20"/>
                </a:solidFill>
                <a:latin typeface="Calibri"/>
                <a:cs typeface="Calibri"/>
              </a:rPr>
              <a:t>that </a:t>
            </a:r>
            <a:r>
              <a:rPr sz="950" spc="-15" dirty="0">
                <a:solidFill>
                  <a:srgbClr val="231F20"/>
                </a:solidFill>
                <a:latin typeface="Calibri"/>
                <a:cs typeface="Calibri"/>
              </a:rPr>
              <a:t>this improves </a:t>
            </a:r>
            <a:r>
              <a:rPr sz="950" dirty="0">
                <a:solidFill>
                  <a:srgbClr val="231F20"/>
                </a:solidFill>
                <a:latin typeface="Calibri"/>
                <a:cs typeface="Calibri"/>
              </a:rPr>
              <a:t>clinical </a:t>
            </a:r>
            <a:r>
              <a:rPr sz="950" spc="-25" dirty="0">
                <a:solidFill>
                  <a:srgbClr val="231F20"/>
                </a:solidFill>
                <a:latin typeface="Calibri"/>
                <a:cs typeface="Calibri"/>
              </a:rPr>
              <a:t>results. </a:t>
            </a:r>
            <a:r>
              <a:rPr sz="950" spc="-15" dirty="0">
                <a:solidFill>
                  <a:srgbClr val="231F20"/>
                </a:solidFill>
                <a:latin typeface="Calibri"/>
                <a:cs typeface="Calibri"/>
              </a:rPr>
              <a:t>Surgery </a:t>
            </a:r>
            <a:r>
              <a:rPr sz="950" spc="-10" dirty="0">
                <a:solidFill>
                  <a:srgbClr val="231F20"/>
                </a:solidFill>
                <a:latin typeface="Calibri"/>
                <a:cs typeface="Calibri"/>
              </a:rPr>
              <a:t>through </a:t>
            </a:r>
            <a:r>
              <a:rPr sz="950" spc="-30" dirty="0">
                <a:solidFill>
                  <a:srgbClr val="231F20"/>
                </a:solidFill>
                <a:latin typeface="Calibri"/>
                <a:cs typeface="Calibri"/>
              </a:rPr>
              <a:t>wide </a:t>
            </a:r>
            <a:r>
              <a:rPr sz="950" spc="-25" dirty="0">
                <a:solidFill>
                  <a:srgbClr val="231F20"/>
                </a:solidFill>
                <a:latin typeface="Calibri"/>
                <a:cs typeface="Calibri"/>
              </a:rPr>
              <a:t> </a:t>
            </a:r>
            <a:r>
              <a:rPr sz="950" spc="-10" dirty="0">
                <a:solidFill>
                  <a:srgbClr val="231F20"/>
                </a:solidFill>
                <a:latin typeface="Calibri"/>
                <a:cs typeface="Calibri"/>
              </a:rPr>
              <a:t>excision</a:t>
            </a:r>
            <a:r>
              <a:rPr sz="950" spc="125" dirty="0">
                <a:solidFill>
                  <a:srgbClr val="231F20"/>
                </a:solidFill>
                <a:latin typeface="Calibri"/>
                <a:cs typeface="Calibri"/>
              </a:rPr>
              <a:t> </a:t>
            </a:r>
            <a:r>
              <a:rPr sz="950" dirty="0">
                <a:solidFill>
                  <a:srgbClr val="231F20"/>
                </a:solidFill>
                <a:latin typeface="Calibri"/>
                <a:cs typeface="Calibri"/>
              </a:rPr>
              <a:t>(mutilating</a:t>
            </a:r>
            <a:r>
              <a:rPr sz="950" spc="120" dirty="0">
                <a:solidFill>
                  <a:srgbClr val="231F20"/>
                </a:solidFill>
                <a:latin typeface="Calibri"/>
                <a:cs typeface="Calibri"/>
              </a:rPr>
              <a:t> </a:t>
            </a:r>
            <a:r>
              <a:rPr sz="950" spc="-25" dirty="0">
                <a:solidFill>
                  <a:srgbClr val="231F20"/>
                </a:solidFill>
                <a:latin typeface="Calibri"/>
                <a:cs typeface="Calibri"/>
              </a:rPr>
              <a:t>surgery</a:t>
            </a:r>
            <a:r>
              <a:rPr sz="950" spc="145" dirty="0">
                <a:solidFill>
                  <a:srgbClr val="231F20"/>
                </a:solidFill>
                <a:latin typeface="Calibri"/>
                <a:cs typeface="Calibri"/>
              </a:rPr>
              <a:t> </a:t>
            </a:r>
            <a:r>
              <a:rPr sz="950" dirty="0">
                <a:solidFill>
                  <a:srgbClr val="231F20"/>
                </a:solidFill>
                <a:latin typeface="Calibri"/>
                <a:cs typeface="Calibri"/>
              </a:rPr>
              <a:t>is</a:t>
            </a:r>
            <a:r>
              <a:rPr sz="950" spc="110" dirty="0">
                <a:solidFill>
                  <a:srgbClr val="231F20"/>
                </a:solidFill>
                <a:latin typeface="Calibri"/>
                <a:cs typeface="Calibri"/>
              </a:rPr>
              <a:t> </a:t>
            </a:r>
            <a:r>
              <a:rPr sz="950" spc="-20" dirty="0">
                <a:solidFill>
                  <a:srgbClr val="231F20"/>
                </a:solidFill>
                <a:latin typeface="Calibri"/>
                <a:cs typeface="Calibri"/>
              </a:rPr>
              <a:t>exceptionally</a:t>
            </a:r>
            <a:r>
              <a:rPr sz="950" spc="125" dirty="0">
                <a:solidFill>
                  <a:srgbClr val="231F20"/>
                </a:solidFill>
                <a:latin typeface="Calibri"/>
                <a:cs typeface="Calibri"/>
              </a:rPr>
              <a:t> </a:t>
            </a:r>
            <a:r>
              <a:rPr sz="950" spc="-25" dirty="0">
                <a:solidFill>
                  <a:srgbClr val="231F20"/>
                </a:solidFill>
                <a:latin typeface="Calibri"/>
                <a:cs typeface="Calibri"/>
              </a:rPr>
              <a:t>done,</a:t>
            </a:r>
            <a:r>
              <a:rPr sz="950" spc="140" dirty="0">
                <a:solidFill>
                  <a:srgbClr val="231F20"/>
                </a:solidFill>
                <a:latin typeface="Calibri"/>
                <a:cs typeface="Calibri"/>
              </a:rPr>
              <a:t> </a:t>
            </a:r>
            <a:r>
              <a:rPr sz="950" spc="-15" dirty="0">
                <a:solidFill>
                  <a:srgbClr val="231F20"/>
                </a:solidFill>
                <a:latin typeface="Calibri"/>
                <a:cs typeface="Calibri"/>
              </a:rPr>
              <a:t>given</a:t>
            </a:r>
            <a:r>
              <a:rPr sz="950" spc="135" dirty="0">
                <a:solidFill>
                  <a:srgbClr val="231F20"/>
                </a:solidFill>
                <a:latin typeface="Calibri"/>
                <a:cs typeface="Calibri"/>
              </a:rPr>
              <a:t> </a:t>
            </a:r>
            <a:r>
              <a:rPr sz="950" spc="-40" dirty="0">
                <a:solidFill>
                  <a:srgbClr val="231F20"/>
                </a:solidFill>
                <a:latin typeface="Calibri"/>
                <a:cs typeface="Calibri"/>
              </a:rPr>
              <a:t>the</a:t>
            </a:r>
            <a:endParaRPr sz="950">
              <a:latin typeface="Calibri"/>
              <a:cs typeface="Calibri"/>
            </a:endParaRPr>
          </a:p>
        </p:txBody>
      </p:sp>
      <p:sp>
        <p:nvSpPr>
          <p:cNvPr id="3" name="object 3"/>
          <p:cNvSpPr txBox="1"/>
          <p:nvPr/>
        </p:nvSpPr>
        <p:spPr>
          <a:xfrm>
            <a:off x="3915604" y="8620397"/>
            <a:ext cx="3154045" cy="601575"/>
          </a:xfrm>
          <a:prstGeom prst="rect">
            <a:avLst/>
          </a:prstGeom>
        </p:spPr>
        <p:txBody>
          <a:bodyPr vert="horz" wrap="square" lIns="0" tIns="10795" rIns="0" bIns="0" rtlCol="0">
            <a:spAutoFit/>
          </a:bodyPr>
          <a:lstStyle/>
          <a:p>
            <a:pPr marL="12700" marR="5080" algn="just">
              <a:lnSpc>
                <a:spcPct val="101000"/>
              </a:lnSpc>
              <a:spcBef>
                <a:spcPts val="85"/>
              </a:spcBef>
            </a:pPr>
            <a:r>
              <a:rPr sz="950" spc="-15" dirty="0">
                <a:solidFill>
                  <a:srgbClr val="231F20"/>
                </a:solidFill>
                <a:latin typeface="Calibri"/>
                <a:cs typeface="Calibri"/>
              </a:rPr>
              <a:t>prognosis of </a:t>
            </a:r>
            <a:r>
              <a:rPr sz="950" spc="-50" dirty="0">
                <a:solidFill>
                  <a:srgbClr val="231F20"/>
                </a:solidFill>
                <a:latin typeface="Calibri"/>
                <a:cs typeface="Calibri"/>
              </a:rPr>
              <a:t>these </a:t>
            </a:r>
            <a:r>
              <a:rPr sz="950" spc="-20" dirty="0">
                <a:solidFill>
                  <a:srgbClr val="231F20"/>
                </a:solidFill>
                <a:latin typeface="Calibri"/>
                <a:cs typeface="Calibri"/>
              </a:rPr>
              <a:t>patients) </a:t>
            </a:r>
            <a:r>
              <a:rPr sz="950" spc="-15" dirty="0">
                <a:solidFill>
                  <a:srgbClr val="231F20"/>
                </a:solidFill>
                <a:latin typeface="Calibri"/>
                <a:cs typeface="Calibri"/>
              </a:rPr>
              <a:t>may </a:t>
            </a:r>
            <a:r>
              <a:rPr sz="950" spc="-50" dirty="0">
                <a:solidFill>
                  <a:srgbClr val="231F20"/>
                </a:solidFill>
                <a:latin typeface="Calibri"/>
                <a:cs typeface="Calibri"/>
              </a:rPr>
              <a:t>be </a:t>
            </a:r>
            <a:r>
              <a:rPr sz="950" spc="-20" dirty="0">
                <a:solidFill>
                  <a:srgbClr val="231F20"/>
                </a:solidFill>
                <a:latin typeface="Calibri"/>
                <a:cs typeface="Calibri"/>
              </a:rPr>
              <a:t>coupled </a:t>
            </a:r>
            <a:r>
              <a:rPr sz="950" spc="-15" dirty="0">
                <a:solidFill>
                  <a:srgbClr val="231F20"/>
                </a:solidFill>
                <a:latin typeface="Calibri"/>
                <a:cs typeface="Calibri"/>
              </a:rPr>
              <a:t>with adjuvant </a:t>
            </a:r>
            <a:r>
              <a:rPr sz="950" spc="90" dirty="0">
                <a:solidFill>
                  <a:srgbClr val="231F20"/>
                </a:solidFill>
                <a:latin typeface="Calibri"/>
                <a:cs typeface="Calibri"/>
              </a:rPr>
              <a:t>RT </a:t>
            </a:r>
            <a:r>
              <a:rPr sz="950" spc="-15" dirty="0">
                <a:solidFill>
                  <a:srgbClr val="231F20"/>
                </a:solidFill>
                <a:latin typeface="Calibri"/>
                <a:cs typeface="Calibri"/>
              </a:rPr>
              <a:t>and </a:t>
            </a:r>
            <a:r>
              <a:rPr sz="950" spc="-200" dirty="0">
                <a:solidFill>
                  <a:srgbClr val="231F20"/>
                </a:solidFill>
                <a:latin typeface="Calibri"/>
                <a:cs typeface="Calibri"/>
              </a:rPr>
              <a:t> </a:t>
            </a:r>
            <a:r>
              <a:rPr sz="950" spc="-20" dirty="0">
                <a:solidFill>
                  <a:srgbClr val="231F20"/>
                </a:solidFill>
                <a:latin typeface="Calibri"/>
                <a:cs typeface="Calibri"/>
              </a:rPr>
              <a:t>adjuvant </a:t>
            </a:r>
            <a:r>
              <a:rPr sz="950" spc="70" dirty="0">
                <a:solidFill>
                  <a:srgbClr val="231F20"/>
                </a:solidFill>
                <a:latin typeface="Calibri"/>
                <a:cs typeface="Calibri"/>
              </a:rPr>
              <a:t>ChT </a:t>
            </a:r>
            <a:r>
              <a:rPr sz="950" spc="-10" dirty="0">
                <a:solidFill>
                  <a:srgbClr val="231F20"/>
                </a:solidFill>
                <a:latin typeface="Calibri"/>
                <a:cs typeface="Calibri"/>
              </a:rPr>
              <a:t>for </a:t>
            </a:r>
            <a:r>
              <a:rPr sz="950" spc="-30" dirty="0">
                <a:solidFill>
                  <a:srgbClr val="231F20"/>
                </a:solidFill>
                <a:latin typeface="Calibri"/>
                <a:cs typeface="Calibri"/>
              </a:rPr>
              <a:t>sensitive </a:t>
            </a:r>
            <a:r>
              <a:rPr sz="950" spc="-15" dirty="0">
                <a:solidFill>
                  <a:srgbClr val="231F20"/>
                </a:solidFill>
                <a:latin typeface="Calibri"/>
                <a:cs typeface="Calibri"/>
              </a:rPr>
              <a:t>histological </a:t>
            </a:r>
            <a:r>
              <a:rPr sz="950" spc="-35" dirty="0">
                <a:solidFill>
                  <a:srgbClr val="231F20"/>
                </a:solidFill>
                <a:latin typeface="Calibri"/>
                <a:cs typeface="Calibri"/>
              </a:rPr>
              <a:t>types, </a:t>
            </a:r>
            <a:r>
              <a:rPr sz="950" spc="-50" dirty="0">
                <a:solidFill>
                  <a:srgbClr val="231F20"/>
                </a:solidFill>
                <a:latin typeface="Calibri"/>
                <a:cs typeface="Calibri"/>
              </a:rPr>
              <a:t>as </a:t>
            </a:r>
            <a:r>
              <a:rPr sz="950" spc="-40" dirty="0">
                <a:solidFill>
                  <a:srgbClr val="231F20"/>
                </a:solidFill>
                <a:latin typeface="Calibri"/>
                <a:cs typeface="Calibri"/>
              </a:rPr>
              <a:t>the </a:t>
            </a:r>
            <a:r>
              <a:rPr sz="950" spc="-25" dirty="0">
                <a:solidFill>
                  <a:srgbClr val="231F20"/>
                </a:solidFill>
                <a:latin typeface="Calibri"/>
                <a:cs typeface="Calibri"/>
              </a:rPr>
              <a:t>standard treat- </a:t>
            </a:r>
            <a:r>
              <a:rPr sz="950" spc="-20" dirty="0">
                <a:solidFill>
                  <a:srgbClr val="231F20"/>
                </a:solidFill>
                <a:latin typeface="Calibri"/>
                <a:cs typeface="Calibri"/>
              </a:rPr>
              <a:t> </a:t>
            </a:r>
            <a:r>
              <a:rPr sz="950" spc="-25" dirty="0">
                <a:solidFill>
                  <a:srgbClr val="231F20"/>
                </a:solidFill>
                <a:latin typeface="Calibri"/>
                <a:cs typeface="Calibri"/>
              </a:rPr>
              <a:t>ment </a:t>
            </a:r>
            <a:r>
              <a:rPr sz="950" spc="-15" dirty="0">
                <a:solidFill>
                  <a:srgbClr val="231F20"/>
                </a:solidFill>
                <a:latin typeface="Calibri"/>
                <a:cs typeface="Calibri"/>
              </a:rPr>
              <a:t>of </a:t>
            </a:r>
            <a:r>
              <a:rPr sz="950" spc="-55" dirty="0">
                <a:solidFill>
                  <a:srgbClr val="231F20"/>
                </a:solidFill>
                <a:latin typeface="Calibri"/>
                <a:cs typeface="Calibri"/>
              </a:rPr>
              <a:t>these </a:t>
            </a:r>
            <a:r>
              <a:rPr sz="950" spc="-30" dirty="0">
                <a:solidFill>
                  <a:srgbClr val="231F20"/>
                </a:solidFill>
                <a:latin typeface="Calibri"/>
                <a:cs typeface="Calibri"/>
              </a:rPr>
              <a:t>presentations </a:t>
            </a:r>
            <a:r>
              <a:rPr sz="950" spc="50" dirty="0">
                <a:solidFill>
                  <a:srgbClr val="231F20"/>
                </a:solidFill>
                <a:latin typeface="Calibri"/>
                <a:cs typeface="Calibri"/>
              </a:rPr>
              <a:t>[IV, </a:t>
            </a:r>
            <a:r>
              <a:rPr sz="950" spc="20" dirty="0">
                <a:solidFill>
                  <a:srgbClr val="231F20"/>
                </a:solidFill>
                <a:latin typeface="Calibri"/>
                <a:cs typeface="Calibri"/>
              </a:rPr>
              <a:t>B]. </a:t>
            </a:r>
            <a:r>
              <a:rPr sz="950" spc="70" dirty="0">
                <a:solidFill>
                  <a:srgbClr val="231F20"/>
                </a:solidFill>
                <a:latin typeface="Calibri"/>
                <a:cs typeface="Calibri"/>
              </a:rPr>
              <a:t>ChT </a:t>
            </a:r>
            <a:r>
              <a:rPr sz="950" spc="-15" dirty="0">
                <a:solidFill>
                  <a:srgbClr val="231F20"/>
                </a:solidFill>
                <a:latin typeface="Calibri"/>
                <a:cs typeface="Calibri"/>
              </a:rPr>
              <a:t>may </a:t>
            </a:r>
            <a:r>
              <a:rPr sz="950" spc="-50" dirty="0">
                <a:solidFill>
                  <a:srgbClr val="231F20"/>
                </a:solidFill>
                <a:latin typeface="Calibri"/>
                <a:cs typeface="Calibri"/>
              </a:rPr>
              <a:t>be </a:t>
            </a:r>
            <a:r>
              <a:rPr sz="950" spc="-20" dirty="0">
                <a:solidFill>
                  <a:srgbClr val="231F20"/>
                </a:solidFill>
                <a:latin typeface="Calibri"/>
                <a:cs typeface="Calibri"/>
              </a:rPr>
              <a:t>administered </a:t>
            </a:r>
            <a:r>
              <a:rPr sz="950" spc="-50" dirty="0">
                <a:solidFill>
                  <a:srgbClr val="231F20"/>
                </a:solidFill>
                <a:latin typeface="Calibri"/>
                <a:cs typeface="Calibri"/>
              </a:rPr>
              <a:t>as </a:t>
            </a:r>
            <a:r>
              <a:rPr sz="950" spc="-45" dirty="0">
                <a:solidFill>
                  <a:srgbClr val="231F20"/>
                </a:solidFill>
                <a:latin typeface="Calibri"/>
                <a:cs typeface="Calibri"/>
              </a:rPr>
              <a:t> </a:t>
            </a:r>
            <a:r>
              <a:rPr sz="950" spc="-30" dirty="0">
                <a:solidFill>
                  <a:srgbClr val="231F20"/>
                </a:solidFill>
                <a:latin typeface="Calibri"/>
                <a:cs typeface="Calibri"/>
              </a:rPr>
              <a:t>preoperative</a:t>
            </a:r>
            <a:r>
              <a:rPr sz="950" spc="70" dirty="0">
                <a:solidFill>
                  <a:srgbClr val="231F20"/>
                </a:solidFill>
                <a:latin typeface="Calibri"/>
                <a:cs typeface="Calibri"/>
              </a:rPr>
              <a:t> </a:t>
            </a:r>
            <a:r>
              <a:rPr sz="950" spc="-30" dirty="0">
                <a:solidFill>
                  <a:srgbClr val="231F20"/>
                </a:solidFill>
                <a:latin typeface="Calibri"/>
                <a:cs typeface="Calibri"/>
              </a:rPr>
              <a:t>treatment,</a:t>
            </a:r>
            <a:r>
              <a:rPr sz="950" spc="65" dirty="0">
                <a:solidFill>
                  <a:srgbClr val="231F20"/>
                </a:solidFill>
                <a:latin typeface="Calibri"/>
                <a:cs typeface="Calibri"/>
              </a:rPr>
              <a:t> </a:t>
            </a:r>
            <a:r>
              <a:rPr sz="950" spc="-40" dirty="0">
                <a:solidFill>
                  <a:srgbClr val="231F20"/>
                </a:solidFill>
                <a:latin typeface="Calibri"/>
                <a:cs typeface="Calibri"/>
              </a:rPr>
              <a:t>at</a:t>
            </a:r>
            <a:r>
              <a:rPr sz="950" spc="85" dirty="0">
                <a:solidFill>
                  <a:srgbClr val="231F20"/>
                </a:solidFill>
                <a:latin typeface="Calibri"/>
                <a:cs typeface="Calibri"/>
              </a:rPr>
              <a:t> </a:t>
            </a:r>
            <a:r>
              <a:rPr sz="950" spc="-40" dirty="0">
                <a:solidFill>
                  <a:srgbClr val="231F20"/>
                </a:solidFill>
                <a:latin typeface="Calibri"/>
                <a:cs typeface="Calibri"/>
              </a:rPr>
              <a:t>least</a:t>
            </a:r>
            <a:r>
              <a:rPr sz="950" spc="85" dirty="0">
                <a:solidFill>
                  <a:srgbClr val="231F20"/>
                </a:solidFill>
                <a:latin typeface="Calibri"/>
                <a:cs typeface="Calibri"/>
              </a:rPr>
              <a:t> </a:t>
            </a:r>
            <a:r>
              <a:rPr sz="950" spc="25" dirty="0">
                <a:solidFill>
                  <a:srgbClr val="231F20"/>
                </a:solidFill>
                <a:latin typeface="Calibri"/>
                <a:cs typeface="Calibri"/>
              </a:rPr>
              <a:t>in</a:t>
            </a:r>
            <a:r>
              <a:rPr sz="950" spc="245" dirty="0">
                <a:solidFill>
                  <a:srgbClr val="231F20"/>
                </a:solidFill>
                <a:latin typeface="Calibri"/>
                <a:cs typeface="Calibri"/>
              </a:rPr>
              <a:t> </a:t>
            </a:r>
            <a:r>
              <a:rPr sz="950" spc="-20" dirty="0">
                <a:solidFill>
                  <a:srgbClr val="231F20"/>
                </a:solidFill>
                <a:latin typeface="Calibri"/>
                <a:cs typeface="Calibri"/>
              </a:rPr>
              <a:t>part.</a:t>
            </a:r>
            <a:r>
              <a:rPr sz="950" spc="60" dirty="0">
                <a:solidFill>
                  <a:srgbClr val="231F20"/>
                </a:solidFill>
                <a:latin typeface="Calibri"/>
                <a:cs typeface="Calibri"/>
              </a:rPr>
              <a:t> </a:t>
            </a:r>
            <a:r>
              <a:rPr sz="950" dirty="0">
                <a:solidFill>
                  <a:srgbClr val="231F20"/>
                </a:solidFill>
                <a:latin typeface="Calibri"/>
                <a:cs typeface="Calibri"/>
              </a:rPr>
              <a:t>Given</a:t>
            </a:r>
            <a:r>
              <a:rPr sz="950" spc="40" dirty="0">
                <a:solidFill>
                  <a:srgbClr val="231F20"/>
                </a:solidFill>
                <a:latin typeface="Calibri"/>
                <a:cs typeface="Calibri"/>
              </a:rPr>
              <a:t> </a:t>
            </a:r>
            <a:r>
              <a:rPr sz="950" spc="-40" dirty="0">
                <a:solidFill>
                  <a:srgbClr val="231F20"/>
                </a:solidFill>
                <a:latin typeface="Calibri"/>
                <a:cs typeface="Calibri"/>
              </a:rPr>
              <a:t>the</a:t>
            </a:r>
            <a:r>
              <a:rPr sz="950" spc="85" dirty="0">
                <a:solidFill>
                  <a:srgbClr val="231F20"/>
                </a:solidFill>
                <a:latin typeface="Calibri"/>
                <a:cs typeface="Calibri"/>
              </a:rPr>
              <a:t> </a:t>
            </a:r>
            <a:r>
              <a:rPr sz="950" spc="-15" dirty="0">
                <a:solidFill>
                  <a:srgbClr val="231F20"/>
                </a:solidFill>
                <a:latin typeface="Calibri"/>
                <a:cs typeface="Calibri"/>
              </a:rPr>
              <a:t>paucity</a:t>
            </a:r>
            <a:r>
              <a:rPr sz="950" spc="60" dirty="0">
                <a:solidFill>
                  <a:srgbClr val="231F20"/>
                </a:solidFill>
                <a:latin typeface="Calibri"/>
                <a:cs typeface="Calibri"/>
              </a:rPr>
              <a:t> </a:t>
            </a:r>
            <a:r>
              <a:rPr sz="950" spc="-15" dirty="0">
                <a:solidFill>
                  <a:srgbClr val="231F20"/>
                </a:solidFill>
                <a:latin typeface="Calibri"/>
                <a:cs typeface="Calibri"/>
              </a:rPr>
              <a:t>of</a:t>
            </a:r>
            <a:endParaRPr sz="950">
              <a:latin typeface="Calibri"/>
              <a:cs typeface="Calibri"/>
            </a:endParaRPr>
          </a:p>
        </p:txBody>
      </p:sp>
      <p:grpSp>
        <p:nvGrpSpPr>
          <p:cNvPr id="4" name="object 4"/>
          <p:cNvGrpSpPr/>
          <p:nvPr/>
        </p:nvGrpSpPr>
        <p:grpSpPr>
          <a:xfrm>
            <a:off x="648005" y="648008"/>
            <a:ext cx="6408420" cy="7787005"/>
            <a:chOff x="648004" y="648006"/>
            <a:chExt cx="6408420" cy="7787005"/>
          </a:xfrm>
        </p:grpSpPr>
        <p:sp>
          <p:nvSpPr>
            <p:cNvPr id="5" name="object 5"/>
            <p:cNvSpPr/>
            <p:nvPr/>
          </p:nvSpPr>
          <p:spPr>
            <a:xfrm>
              <a:off x="648004" y="648017"/>
              <a:ext cx="6408420" cy="215265"/>
            </a:xfrm>
            <a:custGeom>
              <a:avLst/>
              <a:gdLst/>
              <a:ahLst/>
              <a:cxnLst/>
              <a:rect l="l" t="t" r="r" b="b"/>
              <a:pathLst>
                <a:path w="6408420" h="215265">
                  <a:moveTo>
                    <a:pt x="6408001" y="0"/>
                  </a:moveTo>
                  <a:lnTo>
                    <a:pt x="0" y="0"/>
                  </a:lnTo>
                  <a:lnTo>
                    <a:pt x="0" y="63347"/>
                  </a:lnTo>
                  <a:lnTo>
                    <a:pt x="0" y="174955"/>
                  </a:lnTo>
                  <a:lnTo>
                    <a:pt x="0" y="215265"/>
                  </a:lnTo>
                  <a:lnTo>
                    <a:pt x="6408001" y="215265"/>
                  </a:lnTo>
                  <a:lnTo>
                    <a:pt x="6408001" y="174955"/>
                  </a:lnTo>
                  <a:lnTo>
                    <a:pt x="6408001" y="63347"/>
                  </a:lnTo>
                  <a:lnTo>
                    <a:pt x="6408001" y="0"/>
                  </a:lnTo>
                  <a:close/>
                </a:path>
              </a:pathLst>
            </a:custGeom>
            <a:solidFill>
              <a:srgbClr val="832061"/>
            </a:solidFill>
          </p:spPr>
          <p:txBody>
            <a:bodyPr wrap="square" lIns="0" tIns="0" rIns="0" bIns="0" rtlCol="0"/>
            <a:lstStyle/>
            <a:p>
              <a:endParaRPr/>
            </a:p>
          </p:txBody>
        </p:sp>
        <p:sp>
          <p:nvSpPr>
            <p:cNvPr id="6" name="object 6"/>
            <p:cNvSpPr/>
            <p:nvPr/>
          </p:nvSpPr>
          <p:spPr>
            <a:xfrm>
              <a:off x="648004" y="926642"/>
              <a:ext cx="6408420" cy="5360035"/>
            </a:xfrm>
            <a:custGeom>
              <a:avLst/>
              <a:gdLst/>
              <a:ahLst/>
              <a:cxnLst/>
              <a:rect l="l" t="t" r="r" b="b"/>
              <a:pathLst>
                <a:path w="6408420" h="5360035">
                  <a:moveTo>
                    <a:pt x="1396085" y="5220005"/>
                  </a:moveTo>
                  <a:lnTo>
                    <a:pt x="0" y="5220005"/>
                  </a:lnTo>
                  <a:lnTo>
                    <a:pt x="0" y="5359679"/>
                  </a:lnTo>
                  <a:lnTo>
                    <a:pt x="1396085" y="5359679"/>
                  </a:lnTo>
                  <a:lnTo>
                    <a:pt x="1396085" y="5220005"/>
                  </a:lnTo>
                  <a:close/>
                </a:path>
                <a:path w="6408420" h="5360035">
                  <a:moveTo>
                    <a:pt x="6407988" y="3975125"/>
                  </a:moveTo>
                  <a:lnTo>
                    <a:pt x="1396085" y="3975125"/>
                  </a:lnTo>
                  <a:lnTo>
                    <a:pt x="1330553" y="3975125"/>
                  </a:lnTo>
                  <a:lnTo>
                    <a:pt x="0" y="3975125"/>
                  </a:lnTo>
                  <a:lnTo>
                    <a:pt x="0" y="4114800"/>
                  </a:lnTo>
                  <a:lnTo>
                    <a:pt x="0" y="4254474"/>
                  </a:lnTo>
                  <a:lnTo>
                    <a:pt x="1330553" y="4254474"/>
                  </a:lnTo>
                  <a:lnTo>
                    <a:pt x="1396085" y="4254474"/>
                  </a:lnTo>
                  <a:lnTo>
                    <a:pt x="6407988" y="4254474"/>
                  </a:lnTo>
                  <a:lnTo>
                    <a:pt x="6407988" y="4114800"/>
                  </a:lnTo>
                  <a:lnTo>
                    <a:pt x="6407988" y="3975125"/>
                  </a:lnTo>
                  <a:close/>
                </a:path>
                <a:path w="6408420" h="5360035">
                  <a:moveTo>
                    <a:pt x="6407988" y="3213366"/>
                  </a:moveTo>
                  <a:lnTo>
                    <a:pt x="1396085" y="3213366"/>
                  </a:lnTo>
                  <a:lnTo>
                    <a:pt x="1330553" y="3213366"/>
                  </a:lnTo>
                  <a:lnTo>
                    <a:pt x="0" y="3213366"/>
                  </a:lnTo>
                  <a:lnTo>
                    <a:pt x="0" y="3353041"/>
                  </a:lnTo>
                  <a:lnTo>
                    <a:pt x="0" y="3492716"/>
                  </a:lnTo>
                  <a:lnTo>
                    <a:pt x="0" y="3632390"/>
                  </a:lnTo>
                  <a:lnTo>
                    <a:pt x="1330553" y="3632390"/>
                  </a:lnTo>
                  <a:lnTo>
                    <a:pt x="1396085" y="3632390"/>
                  </a:lnTo>
                  <a:lnTo>
                    <a:pt x="6407988" y="3632390"/>
                  </a:lnTo>
                  <a:lnTo>
                    <a:pt x="6407988" y="3492716"/>
                  </a:lnTo>
                  <a:lnTo>
                    <a:pt x="6407988" y="3353041"/>
                  </a:lnTo>
                  <a:lnTo>
                    <a:pt x="6407988" y="3213366"/>
                  </a:lnTo>
                  <a:close/>
                </a:path>
                <a:path w="6408420" h="5360035">
                  <a:moveTo>
                    <a:pt x="6407988" y="2934004"/>
                  </a:moveTo>
                  <a:lnTo>
                    <a:pt x="1396085" y="2934004"/>
                  </a:lnTo>
                  <a:lnTo>
                    <a:pt x="1330553" y="2934004"/>
                  </a:lnTo>
                  <a:lnTo>
                    <a:pt x="0" y="2934004"/>
                  </a:lnTo>
                  <a:lnTo>
                    <a:pt x="0" y="3073679"/>
                  </a:lnTo>
                  <a:lnTo>
                    <a:pt x="0" y="3213354"/>
                  </a:lnTo>
                  <a:lnTo>
                    <a:pt x="1330553" y="3213354"/>
                  </a:lnTo>
                  <a:lnTo>
                    <a:pt x="1396085" y="3213354"/>
                  </a:lnTo>
                  <a:lnTo>
                    <a:pt x="6407988" y="3213354"/>
                  </a:lnTo>
                  <a:lnTo>
                    <a:pt x="6407988" y="3073679"/>
                  </a:lnTo>
                  <a:lnTo>
                    <a:pt x="6407988" y="2934004"/>
                  </a:lnTo>
                  <a:close/>
                </a:path>
                <a:path w="6408420" h="5360035">
                  <a:moveTo>
                    <a:pt x="6407988" y="2235606"/>
                  </a:moveTo>
                  <a:lnTo>
                    <a:pt x="1396085" y="2235606"/>
                  </a:lnTo>
                  <a:lnTo>
                    <a:pt x="1330553" y="2235606"/>
                  </a:lnTo>
                  <a:lnTo>
                    <a:pt x="0" y="2235606"/>
                  </a:lnTo>
                  <a:lnTo>
                    <a:pt x="0" y="2375281"/>
                  </a:lnTo>
                  <a:lnTo>
                    <a:pt x="0" y="2514955"/>
                  </a:lnTo>
                  <a:lnTo>
                    <a:pt x="0" y="2794317"/>
                  </a:lnTo>
                  <a:lnTo>
                    <a:pt x="0" y="2933992"/>
                  </a:lnTo>
                  <a:lnTo>
                    <a:pt x="1330553" y="2933992"/>
                  </a:lnTo>
                  <a:lnTo>
                    <a:pt x="1396085" y="2933992"/>
                  </a:lnTo>
                  <a:lnTo>
                    <a:pt x="6407988" y="2933992"/>
                  </a:lnTo>
                  <a:lnTo>
                    <a:pt x="6407988" y="2794317"/>
                  </a:lnTo>
                  <a:lnTo>
                    <a:pt x="6407988" y="2514955"/>
                  </a:lnTo>
                  <a:lnTo>
                    <a:pt x="6407988" y="2375281"/>
                  </a:lnTo>
                  <a:lnTo>
                    <a:pt x="6407988" y="2235606"/>
                  </a:lnTo>
                  <a:close/>
                </a:path>
                <a:path w="6408420" h="5360035">
                  <a:moveTo>
                    <a:pt x="6407988" y="1956244"/>
                  </a:moveTo>
                  <a:lnTo>
                    <a:pt x="1396085" y="1956244"/>
                  </a:lnTo>
                  <a:lnTo>
                    <a:pt x="1330553" y="1956244"/>
                  </a:lnTo>
                  <a:lnTo>
                    <a:pt x="0" y="1956244"/>
                  </a:lnTo>
                  <a:lnTo>
                    <a:pt x="0" y="2095919"/>
                  </a:lnTo>
                  <a:lnTo>
                    <a:pt x="0" y="2235593"/>
                  </a:lnTo>
                  <a:lnTo>
                    <a:pt x="1330553" y="2235593"/>
                  </a:lnTo>
                  <a:lnTo>
                    <a:pt x="1396085" y="2235593"/>
                  </a:lnTo>
                  <a:lnTo>
                    <a:pt x="6407988" y="2235593"/>
                  </a:lnTo>
                  <a:lnTo>
                    <a:pt x="6407988" y="2095919"/>
                  </a:lnTo>
                  <a:lnTo>
                    <a:pt x="6407988" y="1956244"/>
                  </a:lnTo>
                  <a:close/>
                </a:path>
                <a:path w="6408420" h="5360035">
                  <a:moveTo>
                    <a:pt x="6407988" y="1537208"/>
                  </a:moveTo>
                  <a:lnTo>
                    <a:pt x="1396085" y="1537208"/>
                  </a:lnTo>
                  <a:lnTo>
                    <a:pt x="1330553" y="1537208"/>
                  </a:lnTo>
                  <a:lnTo>
                    <a:pt x="0" y="1537208"/>
                  </a:lnTo>
                  <a:lnTo>
                    <a:pt x="0" y="1676882"/>
                  </a:lnTo>
                  <a:lnTo>
                    <a:pt x="0" y="1816557"/>
                  </a:lnTo>
                  <a:lnTo>
                    <a:pt x="0" y="1956231"/>
                  </a:lnTo>
                  <a:lnTo>
                    <a:pt x="1330553" y="1956231"/>
                  </a:lnTo>
                  <a:lnTo>
                    <a:pt x="1396085" y="1956231"/>
                  </a:lnTo>
                  <a:lnTo>
                    <a:pt x="6407988" y="1956231"/>
                  </a:lnTo>
                  <a:lnTo>
                    <a:pt x="6407988" y="1816557"/>
                  </a:lnTo>
                  <a:lnTo>
                    <a:pt x="6407988" y="1676882"/>
                  </a:lnTo>
                  <a:lnTo>
                    <a:pt x="6407988" y="1537208"/>
                  </a:lnTo>
                  <a:close/>
                </a:path>
                <a:path w="6408420" h="5360035">
                  <a:moveTo>
                    <a:pt x="6407988" y="1117447"/>
                  </a:moveTo>
                  <a:lnTo>
                    <a:pt x="1396085" y="1117447"/>
                  </a:lnTo>
                  <a:lnTo>
                    <a:pt x="1330553" y="1117447"/>
                  </a:lnTo>
                  <a:lnTo>
                    <a:pt x="0" y="1117447"/>
                  </a:lnTo>
                  <a:lnTo>
                    <a:pt x="0" y="1257122"/>
                  </a:lnTo>
                  <a:lnTo>
                    <a:pt x="0" y="1396796"/>
                  </a:lnTo>
                  <a:lnTo>
                    <a:pt x="0" y="1537195"/>
                  </a:lnTo>
                  <a:lnTo>
                    <a:pt x="1330553" y="1537195"/>
                  </a:lnTo>
                  <a:lnTo>
                    <a:pt x="1396085" y="1537195"/>
                  </a:lnTo>
                  <a:lnTo>
                    <a:pt x="6407988" y="1537195"/>
                  </a:lnTo>
                  <a:lnTo>
                    <a:pt x="6407988" y="1396796"/>
                  </a:lnTo>
                  <a:lnTo>
                    <a:pt x="6407988" y="1257122"/>
                  </a:lnTo>
                  <a:lnTo>
                    <a:pt x="6407988" y="1117447"/>
                  </a:lnTo>
                  <a:close/>
                </a:path>
                <a:path w="6408420" h="5360035">
                  <a:moveTo>
                    <a:pt x="6407988" y="838085"/>
                  </a:moveTo>
                  <a:lnTo>
                    <a:pt x="1396085" y="838085"/>
                  </a:lnTo>
                  <a:lnTo>
                    <a:pt x="1330553" y="838085"/>
                  </a:lnTo>
                  <a:lnTo>
                    <a:pt x="0" y="838085"/>
                  </a:lnTo>
                  <a:lnTo>
                    <a:pt x="0" y="977760"/>
                  </a:lnTo>
                  <a:lnTo>
                    <a:pt x="0" y="1117434"/>
                  </a:lnTo>
                  <a:lnTo>
                    <a:pt x="1330553" y="1117434"/>
                  </a:lnTo>
                  <a:lnTo>
                    <a:pt x="1396085" y="1117434"/>
                  </a:lnTo>
                  <a:lnTo>
                    <a:pt x="6407988" y="1117434"/>
                  </a:lnTo>
                  <a:lnTo>
                    <a:pt x="6407988" y="977760"/>
                  </a:lnTo>
                  <a:lnTo>
                    <a:pt x="6407988" y="838085"/>
                  </a:lnTo>
                  <a:close/>
                </a:path>
                <a:path w="6408420" h="5360035">
                  <a:moveTo>
                    <a:pt x="6407988" y="419049"/>
                  </a:moveTo>
                  <a:lnTo>
                    <a:pt x="1396085" y="419049"/>
                  </a:lnTo>
                  <a:lnTo>
                    <a:pt x="1330553" y="419049"/>
                  </a:lnTo>
                  <a:lnTo>
                    <a:pt x="0" y="419049"/>
                  </a:lnTo>
                  <a:lnTo>
                    <a:pt x="0" y="558723"/>
                  </a:lnTo>
                  <a:lnTo>
                    <a:pt x="0" y="698398"/>
                  </a:lnTo>
                  <a:lnTo>
                    <a:pt x="0" y="838073"/>
                  </a:lnTo>
                  <a:lnTo>
                    <a:pt x="1330553" y="838073"/>
                  </a:lnTo>
                  <a:lnTo>
                    <a:pt x="1396085" y="838073"/>
                  </a:lnTo>
                  <a:lnTo>
                    <a:pt x="6407988" y="838073"/>
                  </a:lnTo>
                  <a:lnTo>
                    <a:pt x="6407988" y="698398"/>
                  </a:lnTo>
                  <a:lnTo>
                    <a:pt x="6407988" y="558723"/>
                  </a:lnTo>
                  <a:lnTo>
                    <a:pt x="6407988" y="419049"/>
                  </a:lnTo>
                  <a:close/>
                </a:path>
                <a:path w="6408420" h="5360035">
                  <a:moveTo>
                    <a:pt x="6407988" y="139687"/>
                  </a:moveTo>
                  <a:lnTo>
                    <a:pt x="1396085" y="139687"/>
                  </a:lnTo>
                  <a:lnTo>
                    <a:pt x="1330553" y="139687"/>
                  </a:lnTo>
                  <a:lnTo>
                    <a:pt x="0" y="139687"/>
                  </a:lnTo>
                  <a:lnTo>
                    <a:pt x="0" y="279361"/>
                  </a:lnTo>
                  <a:lnTo>
                    <a:pt x="0" y="419036"/>
                  </a:lnTo>
                  <a:lnTo>
                    <a:pt x="1330553" y="419036"/>
                  </a:lnTo>
                  <a:lnTo>
                    <a:pt x="1396085" y="419036"/>
                  </a:lnTo>
                  <a:lnTo>
                    <a:pt x="6407988" y="419036"/>
                  </a:lnTo>
                  <a:lnTo>
                    <a:pt x="6407988" y="279361"/>
                  </a:lnTo>
                  <a:lnTo>
                    <a:pt x="6407988" y="139687"/>
                  </a:lnTo>
                  <a:close/>
                </a:path>
                <a:path w="6408420" h="5360035">
                  <a:moveTo>
                    <a:pt x="6408001" y="4940630"/>
                  </a:moveTo>
                  <a:lnTo>
                    <a:pt x="6407988" y="4877282"/>
                  </a:lnTo>
                  <a:lnTo>
                    <a:pt x="6407988" y="4737620"/>
                  </a:lnTo>
                  <a:lnTo>
                    <a:pt x="1396085" y="4737620"/>
                  </a:lnTo>
                  <a:lnTo>
                    <a:pt x="1330553" y="4737620"/>
                  </a:lnTo>
                  <a:lnTo>
                    <a:pt x="0" y="4737620"/>
                  </a:lnTo>
                  <a:lnTo>
                    <a:pt x="0" y="4877282"/>
                  </a:lnTo>
                  <a:lnTo>
                    <a:pt x="0" y="4940630"/>
                  </a:lnTo>
                  <a:lnTo>
                    <a:pt x="0" y="5016957"/>
                  </a:lnTo>
                  <a:lnTo>
                    <a:pt x="0" y="5219992"/>
                  </a:lnTo>
                  <a:lnTo>
                    <a:pt x="6408001" y="5219992"/>
                  </a:lnTo>
                  <a:lnTo>
                    <a:pt x="6408001" y="4940630"/>
                  </a:lnTo>
                  <a:close/>
                </a:path>
                <a:path w="6408420" h="5360035">
                  <a:moveTo>
                    <a:pt x="6408001" y="4457522"/>
                  </a:moveTo>
                  <a:lnTo>
                    <a:pt x="6407988" y="4394162"/>
                  </a:lnTo>
                  <a:lnTo>
                    <a:pt x="6407988" y="4254500"/>
                  </a:lnTo>
                  <a:lnTo>
                    <a:pt x="1396085" y="4254500"/>
                  </a:lnTo>
                  <a:lnTo>
                    <a:pt x="1330553" y="4254500"/>
                  </a:lnTo>
                  <a:lnTo>
                    <a:pt x="0" y="4254500"/>
                  </a:lnTo>
                  <a:lnTo>
                    <a:pt x="0" y="4394162"/>
                  </a:lnTo>
                  <a:lnTo>
                    <a:pt x="0" y="4457522"/>
                  </a:lnTo>
                  <a:lnTo>
                    <a:pt x="0" y="4533836"/>
                  </a:lnTo>
                  <a:lnTo>
                    <a:pt x="0" y="4597920"/>
                  </a:lnTo>
                  <a:lnTo>
                    <a:pt x="0" y="4737595"/>
                  </a:lnTo>
                  <a:lnTo>
                    <a:pt x="1330553" y="4737595"/>
                  </a:lnTo>
                  <a:lnTo>
                    <a:pt x="1396085" y="4737595"/>
                  </a:lnTo>
                  <a:lnTo>
                    <a:pt x="6407988" y="4737595"/>
                  </a:lnTo>
                  <a:lnTo>
                    <a:pt x="6407988" y="4597920"/>
                  </a:lnTo>
                  <a:lnTo>
                    <a:pt x="6408001" y="4457522"/>
                  </a:lnTo>
                  <a:close/>
                </a:path>
                <a:path w="6408420" h="5360035">
                  <a:moveTo>
                    <a:pt x="6408001" y="3835438"/>
                  </a:moveTo>
                  <a:lnTo>
                    <a:pt x="6407988" y="3772077"/>
                  </a:lnTo>
                  <a:lnTo>
                    <a:pt x="6407988" y="3632416"/>
                  </a:lnTo>
                  <a:lnTo>
                    <a:pt x="1396085" y="3632416"/>
                  </a:lnTo>
                  <a:lnTo>
                    <a:pt x="1330553" y="3632416"/>
                  </a:lnTo>
                  <a:lnTo>
                    <a:pt x="0" y="3632416"/>
                  </a:lnTo>
                  <a:lnTo>
                    <a:pt x="0" y="3772077"/>
                  </a:lnTo>
                  <a:lnTo>
                    <a:pt x="0" y="3835438"/>
                  </a:lnTo>
                  <a:lnTo>
                    <a:pt x="0" y="3911752"/>
                  </a:lnTo>
                  <a:lnTo>
                    <a:pt x="0" y="3975112"/>
                  </a:lnTo>
                  <a:lnTo>
                    <a:pt x="6408001" y="3975112"/>
                  </a:lnTo>
                  <a:lnTo>
                    <a:pt x="6408001" y="3835438"/>
                  </a:lnTo>
                  <a:close/>
                </a:path>
                <a:path w="6408420" h="5360035">
                  <a:moveTo>
                    <a:pt x="6408001" y="0"/>
                  </a:moveTo>
                  <a:lnTo>
                    <a:pt x="0" y="0"/>
                  </a:lnTo>
                  <a:lnTo>
                    <a:pt x="0" y="139674"/>
                  </a:lnTo>
                  <a:lnTo>
                    <a:pt x="6408001" y="139674"/>
                  </a:lnTo>
                  <a:lnTo>
                    <a:pt x="6408001" y="0"/>
                  </a:lnTo>
                  <a:close/>
                </a:path>
              </a:pathLst>
            </a:custGeom>
            <a:solidFill>
              <a:srgbClr val="F0E6EC"/>
            </a:solidFill>
          </p:spPr>
          <p:txBody>
            <a:bodyPr wrap="square" lIns="0" tIns="0" rIns="0" bIns="0" rtlCol="0"/>
            <a:lstStyle/>
            <a:p>
              <a:endParaRPr/>
            </a:p>
          </p:txBody>
        </p:sp>
        <p:sp>
          <p:nvSpPr>
            <p:cNvPr id="7" name="object 7"/>
            <p:cNvSpPr/>
            <p:nvPr/>
          </p:nvSpPr>
          <p:spPr>
            <a:xfrm>
              <a:off x="648004" y="863295"/>
              <a:ext cx="6408420" cy="7571740"/>
            </a:xfrm>
            <a:custGeom>
              <a:avLst/>
              <a:gdLst/>
              <a:ahLst/>
              <a:cxnLst/>
              <a:rect l="l" t="t" r="r" b="b"/>
              <a:pathLst>
                <a:path w="6408420" h="7571740">
                  <a:moveTo>
                    <a:pt x="6407988" y="5981751"/>
                  </a:moveTo>
                  <a:lnTo>
                    <a:pt x="6407988" y="5981751"/>
                  </a:lnTo>
                  <a:lnTo>
                    <a:pt x="0" y="5981751"/>
                  </a:lnTo>
                  <a:lnTo>
                    <a:pt x="0" y="6121425"/>
                  </a:lnTo>
                  <a:lnTo>
                    <a:pt x="6407988" y="6121425"/>
                  </a:lnTo>
                  <a:lnTo>
                    <a:pt x="6407988" y="5981751"/>
                  </a:lnTo>
                  <a:close/>
                </a:path>
                <a:path w="6408420" h="7571740">
                  <a:moveTo>
                    <a:pt x="6407988" y="5562714"/>
                  </a:moveTo>
                  <a:lnTo>
                    <a:pt x="6407988" y="5562714"/>
                  </a:lnTo>
                  <a:lnTo>
                    <a:pt x="0" y="5562714"/>
                  </a:lnTo>
                  <a:lnTo>
                    <a:pt x="0" y="5702389"/>
                  </a:lnTo>
                  <a:lnTo>
                    <a:pt x="0" y="5842063"/>
                  </a:lnTo>
                  <a:lnTo>
                    <a:pt x="0" y="5981738"/>
                  </a:lnTo>
                  <a:lnTo>
                    <a:pt x="1330553" y="5981738"/>
                  </a:lnTo>
                  <a:lnTo>
                    <a:pt x="6407988" y="5981738"/>
                  </a:lnTo>
                  <a:lnTo>
                    <a:pt x="6407988" y="5842063"/>
                  </a:lnTo>
                  <a:lnTo>
                    <a:pt x="6407988" y="5702389"/>
                  </a:lnTo>
                  <a:lnTo>
                    <a:pt x="6407988" y="5562714"/>
                  </a:lnTo>
                  <a:close/>
                </a:path>
                <a:path w="6408420" h="7571740">
                  <a:moveTo>
                    <a:pt x="6407988" y="5283352"/>
                  </a:moveTo>
                  <a:lnTo>
                    <a:pt x="6407988" y="5283352"/>
                  </a:lnTo>
                  <a:lnTo>
                    <a:pt x="0" y="5283352"/>
                  </a:lnTo>
                  <a:lnTo>
                    <a:pt x="0" y="5423027"/>
                  </a:lnTo>
                  <a:lnTo>
                    <a:pt x="0" y="5562701"/>
                  </a:lnTo>
                  <a:lnTo>
                    <a:pt x="1330553" y="5562701"/>
                  </a:lnTo>
                  <a:lnTo>
                    <a:pt x="1396085" y="5562701"/>
                  </a:lnTo>
                  <a:lnTo>
                    <a:pt x="6407988" y="5562701"/>
                  </a:lnTo>
                  <a:lnTo>
                    <a:pt x="6407988" y="5423027"/>
                  </a:lnTo>
                  <a:lnTo>
                    <a:pt x="6407988" y="5283352"/>
                  </a:lnTo>
                  <a:close/>
                </a:path>
                <a:path w="6408420" h="7571740">
                  <a:moveTo>
                    <a:pt x="6408001" y="6184785"/>
                  </a:moveTo>
                  <a:lnTo>
                    <a:pt x="6407988" y="6121438"/>
                  </a:lnTo>
                  <a:lnTo>
                    <a:pt x="6319431" y="6121438"/>
                  </a:lnTo>
                  <a:lnTo>
                    <a:pt x="6319431" y="6671500"/>
                  </a:lnTo>
                  <a:lnTo>
                    <a:pt x="6319431" y="6721183"/>
                  </a:lnTo>
                  <a:lnTo>
                    <a:pt x="88557" y="6721183"/>
                  </a:lnTo>
                  <a:lnTo>
                    <a:pt x="88557" y="6671500"/>
                  </a:lnTo>
                  <a:lnTo>
                    <a:pt x="6319431" y="6671500"/>
                  </a:lnTo>
                  <a:lnTo>
                    <a:pt x="6319431" y="6121438"/>
                  </a:lnTo>
                  <a:lnTo>
                    <a:pt x="0" y="6121438"/>
                  </a:lnTo>
                  <a:lnTo>
                    <a:pt x="0" y="6184785"/>
                  </a:lnTo>
                  <a:lnTo>
                    <a:pt x="0" y="7571499"/>
                  </a:lnTo>
                  <a:lnTo>
                    <a:pt x="88557" y="7571499"/>
                  </a:lnTo>
                  <a:lnTo>
                    <a:pt x="6319431" y="7571499"/>
                  </a:lnTo>
                  <a:lnTo>
                    <a:pt x="6407988" y="7571499"/>
                  </a:lnTo>
                  <a:lnTo>
                    <a:pt x="6407988" y="6671500"/>
                  </a:lnTo>
                  <a:lnTo>
                    <a:pt x="6408001" y="6603822"/>
                  </a:lnTo>
                  <a:lnTo>
                    <a:pt x="6408001" y="6536855"/>
                  </a:lnTo>
                  <a:lnTo>
                    <a:pt x="6408001" y="6184785"/>
                  </a:lnTo>
                  <a:close/>
                </a:path>
                <a:path w="6408420" h="7571740">
                  <a:moveTo>
                    <a:pt x="6408001" y="0"/>
                  </a:moveTo>
                  <a:lnTo>
                    <a:pt x="0" y="0"/>
                  </a:lnTo>
                  <a:lnTo>
                    <a:pt x="0" y="63347"/>
                  </a:lnTo>
                  <a:lnTo>
                    <a:pt x="6408001" y="63347"/>
                  </a:lnTo>
                  <a:lnTo>
                    <a:pt x="6408001" y="0"/>
                  </a:lnTo>
                  <a:close/>
                </a:path>
              </a:pathLst>
            </a:custGeom>
            <a:solidFill>
              <a:srgbClr val="F0E6EC"/>
            </a:solidFill>
          </p:spPr>
          <p:txBody>
            <a:bodyPr wrap="square" lIns="0" tIns="0" rIns="0" bIns="0" rtlCol="0"/>
            <a:lstStyle/>
            <a:p>
              <a:endParaRPr/>
            </a:p>
          </p:txBody>
        </p:sp>
        <p:sp>
          <p:nvSpPr>
            <p:cNvPr id="8" name="object 8"/>
            <p:cNvSpPr/>
            <p:nvPr/>
          </p:nvSpPr>
          <p:spPr>
            <a:xfrm>
              <a:off x="736561" y="7534806"/>
              <a:ext cx="6231255" cy="6985"/>
            </a:xfrm>
            <a:custGeom>
              <a:avLst/>
              <a:gdLst/>
              <a:ahLst/>
              <a:cxnLst/>
              <a:rect l="l" t="t" r="r" b="b"/>
              <a:pathLst>
                <a:path w="6231255" h="6984">
                  <a:moveTo>
                    <a:pt x="6230873" y="0"/>
                  </a:moveTo>
                  <a:lnTo>
                    <a:pt x="0" y="0"/>
                  </a:lnTo>
                  <a:lnTo>
                    <a:pt x="0" y="6479"/>
                  </a:lnTo>
                  <a:lnTo>
                    <a:pt x="6230873" y="6479"/>
                  </a:lnTo>
                  <a:lnTo>
                    <a:pt x="6230873" y="0"/>
                  </a:lnTo>
                  <a:close/>
                </a:path>
              </a:pathLst>
            </a:custGeom>
            <a:solidFill>
              <a:srgbClr val="231F20"/>
            </a:solidFill>
          </p:spPr>
          <p:txBody>
            <a:bodyPr wrap="square" lIns="0" tIns="0" rIns="0" bIns="0" rtlCol="0"/>
            <a:lstStyle/>
            <a:p>
              <a:endParaRPr/>
            </a:p>
          </p:txBody>
        </p:sp>
        <p:sp>
          <p:nvSpPr>
            <p:cNvPr id="9" name="object 9"/>
            <p:cNvSpPr/>
            <p:nvPr/>
          </p:nvSpPr>
          <p:spPr>
            <a:xfrm>
              <a:off x="736561" y="7541277"/>
              <a:ext cx="6231255" cy="43815"/>
            </a:xfrm>
            <a:custGeom>
              <a:avLst/>
              <a:gdLst/>
              <a:ahLst/>
              <a:cxnLst/>
              <a:rect l="l" t="t" r="r" b="b"/>
              <a:pathLst>
                <a:path w="6231255" h="43815">
                  <a:moveTo>
                    <a:pt x="6230873" y="0"/>
                  </a:moveTo>
                  <a:lnTo>
                    <a:pt x="0" y="0"/>
                  </a:lnTo>
                  <a:lnTo>
                    <a:pt x="0" y="43200"/>
                  </a:lnTo>
                  <a:lnTo>
                    <a:pt x="6230873" y="43200"/>
                  </a:lnTo>
                  <a:lnTo>
                    <a:pt x="6230873" y="0"/>
                  </a:lnTo>
                  <a:close/>
                </a:path>
              </a:pathLst>
            </a:custGeom>
            <a:solidFill>
              <a:srgbClr val="F0E6EC"/>
            </a:solidFill>
          </p:spPr>
          <p:txBody>
            <a:bodyPr wrap="square" lIns="0" tIns="0" rIns="0" bIns="0" rtlCol="0"/>
            <a:lstStyle/>
            <a:p>
              <a:endParaRPr/>
            </a:p>
          </p:txBody>
        </p:sp>
      </p:grpSp>
      <p:sp>
        <p:nvSpPr>
          <p:cNvPr id="10" name="object 10"/>
          <p:cNvSpPr txBox="1"/>
          <p:nvPr/>
        </p:nvSpPr>
        <p:spPr>
          <a:xfrm>
            <a:off x="749781" y="660682"/>
            <a:ext cx="1745614" cy="151323"/>
          </a:xfrm>
          <a:prstGeom prst="rect">
            <a:avLst/>
          </a:prstGeom>
        </p:spPr>
        <p:txBody>
          <a:bodyPr vert="horz" wrap="square" lIns="0" tIns="12700" rIns="0" bIns="0" rtlCol="0">
            <a:spAutoFit/>
          </a:bodyPr>
          <a:lstStyle/>
          <a:p>
            <a:pPr marL="12700">
              <a:lnSpc>
                <a:spcPct val="100000"/>
              </a:lnSpc>
              <a:spcBef>
                <a:spcPts val="100"/>
              </a:spcBef>
            </a:pPr>
            <a:r>
              <a:rPr sz="900" spc="-114" dirty="0">
                <a:solidFill>
                  <a:srgbClr val="FFFFFF"/>
                </a:solidFill>
                <a:latin typeface="Trebuchet MS"/>
                <a:cs typeface="Trebuchet MS"/>
              </a:rPr>
              <a:t>Table</a:t>
            </a:r>
            <a:r>
              <a:rPr sz="900" spc="-50" dirty="0">
                <a:solidFill>
                  <a:srgbClr val="FFFFFF"/>
                </a:solidFill>
                <a:latin typeface="Trebuchet MS"/>
                <a:cs typeface="Trebuchet MS"/>
              </a:rPr>
              <a:t> </a:t>
            </a:r>
            <a:r>
              <a:rPr sz="900" spc="-114" dirty="0">
                <a:solidFill>
                  <a:srgbClr val="FFFFFF"/>
                </a:solidFill>
                <a:latin typeface="Trebuchet MS"/>
                <a:cs typeface="Trebuchet MS"/>
              </a:rPr>
              <a:t>1.</a:t>
            </a:r>
            <a:r>
              <a:rPr sz="900" spc="-50" dirty="0">
                <a:solidFill>
                  <a:srgbClr val="FFFFFF"/>
                </a:solidFill>
                <a:latin typeface="Trebuchet MS"/>
                <a:cs typeface="Trebuchet MS"/>
              </a:rPr>
              <a:t> </a:t>
            </a:r>
            <a:r>
              <a:rPr sz="900" spc="-120" dirty="0">
                <a:solidFill>
                  <a:srgbClr val="FFFFFF"/>
                </a:solidFill>
                <a:latin typeface="Trebuchet MS"/>
                <a:cs typeface="Trebuchet MS"/>
              </a:rPr>
              <a:t>STS</a:t>
            </a:r>
            <a:r>
              <a:rPr sz="900" spc="-50" dirty="0">
                <a:solidFill>
                  <a:srgbClr val="FFFFFF"/>
                </a:solidFill>
                <a:latin typeface="Trebuchet MS"/>
                <a:cs typeface="Trebuchet MS"/>
              </a:rPr>
              <a:t> </a:t>
            </a:r>
            <a:r>
              <a:rPr sz="900" spc="-140" dirty="0">
                <a:solidFill>
                  <a:srgbClr val="FFFFFF"/>
                </a:solidFill>
                <a:latin typeface="Trebuchet MS"/>
                <a:cs typeface="Trebuchet MS"/>
              </a:rPr>
              <a:t>UICC</a:t>
            </a:r>
            <a:r>
              <a:rPr sz="900" spc="-50" dirty="0">
                <a:solidFill>
                  <a:srgbClr val="FFFFFF"/>
                </a:solidFill>
                <a:latin typeface="Trebuchet MS"/>
                <a:cs typeface="Trebuchet MS"/>
              </a:rPr>
              <a:t> </a:t>
            </a:r>
            <a:r>
              <a:rPr sz="900" spc="-120" dirty="0">
                <a:solidFill>
                  <a:srgbClr val="FFFFFF"/>
                </a:solidFill>
                <a:latin typeface="Trebuchet MS"/>
                <a:cs typeface="Trebuchet MS"/>
              </a:rPr>
              <a:t>TNM</a:t>
            </a:r>
            <a:r>
              <a:rPr sz="900" spc="-45" dirty="0">
                <a:solidFill>
                  <a:srgbClr val="FFFFFF"/>
                </a:solidFill>
                <a:latin typeface="Trebuchet MS"/>
                <a:cs typeface="Trebuchet MS"/>
              </a:rPr>
              <a:t> </a:t>
            </a:r>
            <a:r>
              <a:rPr sz="900" spc="-100" dirty="0">
                <a:solidFill>
                  <a:srgbClr val="FFFFFF"/>
                </a:solidFill>
                <a:latin typeface="Trebuchet MS"/>
                <a:cs typeface="Trebuchet MS"/>
              </a:rPr>
              <a:t>8</a:t>
            </a:r>
            <a:r>
              <a:rPr sz="900" spc="-45" dirty="0">
                <a:solidFill>
                  <a:srgbClr val="FFFFFF"/>
                </a:solidFill>
                <a:latin typeface="Trebuchet MS"/>
                <a:cs typeface="Trebuchet MS"/>
              </a:rPr>
              <a:t> </a:t>
            </a:r>
            <a:r>
              <a:rPr sz="900" spc="-75" dirty="0">
                <a:solidFill>
                  <a:srgbClr val="FFFFFF"/>
                </a:solidFill>
                <a:latin typeface="Trebuchet MS"/>
                <a:cs typeface="Trebuchet MS"/>
              </a:rPr>
              <a:t>staging</a:t>
            </a:r>
            <a:r>
              <a:rPr sz="900" spc="-50" dirty="0">
                <a:solidFill>
                  <a:srgbClr val="FFFFFF"/>
                </a:solidFill>
                <a:latin typeface="Trebuchet MS"/>
                <a:cs typeface="Trebuchet MS"/>
              </a:rPr>
              <a:t> </a:t>
            </a:r>
            <a:r>
              <a:rPr sz="900" spc="-100" dirty="0">
                <a:solidFill>
                  <a:srgbClr val="FFFFFF"/>
                </a:solidFill>
                <a:latin typeface="Trebuchet MS"/>
                <a:cs typeface="Trebuchet MS"/>
              </a:rPr>
              <a:t>system</a:t>
            </a:r>
            <a:r>
              <a:rPr sz="900" spc="-45" dirty="0">
                <a:solidFill>
                  <a:srgbClr val="FFFFFF"/>
                </a:solidFill>
                <a:latin typeface="Trebuchet MS"/>
                <a:cs typeface="Trebuchet MS"/>
              </a:rPr>
              <a:t> </a:t>
            </a:r>
            <a:r>
              <a:rPr sz="900" spc="-114" dirty="0">
                <a:solidFill>
                  <a:srgbClr val="FFFFFF"/>
                </a:solidFill>
                <a:latin typeface="Trebuchet MS"/>
                <a:cs typeface="Trebuchet MS"/>
              </a:rPr>
              <a:t>[</a:t>
            </a:r>
            <a:r>
              <a:rPr sz="900" spc="-100" dirty="0">
                <a:solidFill>
                  <a:srgbClr val="FFFFFF"/>
                </a:solidFill>
                <a:latin typeface="Trebuchet MS"/>
                <a:cs typeface="Trebuchet MS"/>
                <a:hlinkClick r:id="rId2" action="ppaction://hlinksldjump"/>
              </a:rPr>
              <a:t>7</a:t>
            </a:r>
            <a:r>
              <a:rPr sz="900" spc="-110" dirty="0">
                <a:solidFill>
                  <a:srgbClr val="FFFFFF"/>
                </a:solidFill>
                <a:latin typeface="Trebuchet MS"/>
                <a:cs typeface="Trebuchet MS"/>
              </a:rPr>
              <a:t>]</a:t>
            </a:r>
            <a:endParaRPr sz="900">
              <a:latin typeface="Trebuchet MS"/>
              <a:cs typeface="Trebuchet MS"/>
            </a:endParaRPr>
          </a:p>
        </p:txBody>
      </p:sp>
      <p:sp>
        <p:nvSpPr>
          <p:cNvPr id="11" name="object 11"/>
          <p:cNvSpPr txBox="1"/>
          <p:nvPr/>
        </p:nvSpPr>
        <p:spPr>
          <a:xfrm>
            <a:off x="2031374" y="1039381"/>
            <a:ext cx="1463040" cy="437556"/>
          </a:xfrm>
          <a:prstGeom prst="rect">
            <a:avLst/>
          </a:prstGeom>
        </p:spPr>
        <p:txBody>
          <a:bodyPr vert="horz" wrap="square" lIns="0" tIns="12700" rIns="0" bIns="0" rtlCol="0">
            <a:spAutoFit/>
          </a:bodyPr>
          <a:lstStyle/>
          <a:p>
            <a:pPr marL="12700" marR="5080">
              <a:lnSpc>
                <a:spcPct val="114599"/>
              </a:lnSpc>
              <a:spcBef>
                <a:spcPts val="100"/>
              </a:spcBef>
            </a:pPr>
            <a:r>
              <a:rPr sz="800" spc="-55" dirty="0">
                <a:solidFill>
                  <a:srgbClr val="231F20"/>
                </a:solidFill>
                <a:latin typeface="Arial MT"/>
                <a:cs typeface="Arial MT"/>
              </a:rPr>
              <a:t>Primary</a:t>
            </a:r>
            <a:r>
              <a:rPr sz="800" spc="-30" dirty="0">
                <a:solidFill>
                  <a:srgbClr val="231F20"/>
                </a:solidFill>
                <a:latin typeface="Arial MT"/>
                <a:cs typeface="Arial MT"/>
              </a:rPr>
              <a:t> </a:t>
            </a:r>
            <a:r>
              <a:rPr sz="800" spc="-20" dirty="0">
                <a:solidFill>
                  <a:srgbClr val="231F20"/>
                </a:solidFill>
                <a:latin typeface="Arial MT"/>
                <a:cs typeface="Arial MT"/>
              </a:rPr>
              <a:t>tumour</a:t>
            </a:r>
            <a:r>
              <a:rPr sz="800" spc="-30" dirty="0">
                <a:solidFill>
                  <a:srgbClr val="231F20"/>
                </a:solidFill>
                <a:latin typeface="Arial MT"/>
                <a:cs typeface="Arial MT"/>
              </a:rPr>
              <a:t> cannot</a:t>
            </a:r>
            <a:r>
              <a:rPr sz="800" spc="-25" dirty="0">
                <a:solidFill>
                  <a:srgbClr val="231F20"/>
                </a:solidFill>
                <a:latin typeface="Arial MT"/>
                <a:cs typeface="Arial MT"/>
              </a:rPr>
              <a:t> </a:t>
            </a:r>
            <a:r>
              <a:rPr sz="800" spc="-40" dirty="0">
                <a:solidFill>
                  <a:srgbClr val="231F20"/>
                </a:solidFill>
                <a:latin typeface="Arial MT"/>
                <a:cs typeface="Arial MT"/>
              </a:rPr>
              <a:t>be</a:t>
            </a:r>
            <a:r>
              <a:rPr sz="800" spc="-25" dirty="0">
                <a:solidFill>
                  <a:srgbClr val="231F20"/>
                </a:solidFill>
                <a:latin typeface="Arial MT"/>
                <a:cs typeface="Arial MT"/>
              </a:rPr>
              <a:t> </a:t>
            </a:r>
            <a:r>
              <a:rPr sz="800" spc="-75" dirty="0">
                <a:solidFill>
                  <a:srgbClr val="231F20"/>
                </a:solidFill>
                <a:latin typeface="Arial MT"/>
                <a:cs typeface="Arial MT"/>
              </a:rPr>
              <a:t>assessed  </a:t>
            </a:r>
            <a:r>
              <a:rPr sz="800" spc="-45" dirty="0">
                <a:solidFill>
                  <a:srgbClr val="231F20"/>
                </a:solidFill>
                <a:latin typeface="Arial MT"/>
                <a:cs typeface="Arial MT"/>
              </a:rPr>
              <a:t>No</a:t>
            </a:r>
            <a:r>
              <a:rPr sz="800" spc="-25" dirty="0">
                <a:solidFill>
                  <a:srgbClr val="231F20"/>
                </a:solidFill>
                <a:latin typeface="Arial MT"/>
                <a:cs typeface="Arial MT"/>
              </a:rPr>
              <a:t> </a:t>
            </a:r>
            <a:r>
              <a:rPr sz="800" spc="-45" dirty="0">
                <a:solidFill>
                  <a:srgbClr val="231F20"/>
                </a:solidFill>
                <a:latin typeface="Arial MT"/>
                <a:cs typeface="Arial MT"/>
              </a:rPr>
              <a:t>evidence</a:t>
            </a:r>
            <a:r>
              <a:rPr sz="800" spc="-35" dirty="0">
                <a:solidFill>
                  <a:srgbClr val="231F20"/>
                </a:solidFill>
                <a:latin typeface="Arial MT"/>
                <a:cs typeface="Arial MT"/>
              </a:rPr>
              <a:t> </a:t>
            </a:r>
            <a:r>
              <a:rPr sz="800" spc="-20" dirty="0">
                <a:solidFill>
                  <a:srgbClr val="231F20"/>
                </a:solidFill>
                <a:latin typeface="Arial MT"/>
                <a:cs typeface="Arial MT"/>
              </a:rPr>
              <a:t>of</a:t>
            </a:r>
            <a:r>
              <a:rPr sz="800" spc="-25" dirty="0">
                <a:solidFill>
                  <a:srgbClr val="231F20"/>
                </a:solidFill>
                <a:latin typeface="Arial MT"/>
                <a:cs typeface="Arial MT"/>
              </a:rPr>
              <a:t> </a:t>
            </a:r>
            <a:r>
              <a:rPr sz="800" spc="-35" dirty="0">
                <a:solidFill>
                  <a:srgbClr val="231F20"/>
                </a:solidFill>
                <a:latin typeface="Arial MT"/>
                <a:cs typeface="Arial MT"/>
              </a:rPr>
              <a:t>primar</a:t>
            </a:r>
            <a:r>
              <a:rPr sz="800" spc="-55" dirty="0">
                <a:solidFill>
                  <a:srgbClr val="231F20"/>
                </a:solidFill>
                <a:latin typeface="Arial MT"/>
                <a:cs typeface="Arial MT"/>
              </a:rPr>
              <a:t>y</a:t>
            </a:r>
            <a:r>
              <a:rPr sz="800" spc="-25" dirty="0">
                <a:solidFill>
                  <a:srgbClr val="231F20"/>
                </a:solidFill>
                <a:latin typeface="Arial MT"/>
                <a:cs typeface="Arial MT"/>
              </a:rPr>
              <a:t> </a:t>
            </a:r>
            <a:r>
              <a:rPr sz="800" spc="-20" dirty="0">
                <a:solidFill>
                  <a:srgbClr val="231F20"/>
                </a:solidFill>
                <a:latin typeface="Arial MT"/>
                <a:cs typeface="Arial MT"/>
              </a:rPr>
              <a:t>tumour</a:t>
            </a:r>
            <a:endParaRPr sz="800">
              <a:latin typeface="Arial MT"/>
              <a:cs typeface="Arial MT"/>
            </a:endParaRPr>
          </a:p>
        </p:txBody>
      </p:sp>
      <p:sp>
        <p:nvSpPr>
          <p:cNvPr id="12" name="object 12"/>
          <p:cNvSpPr txBox="1"/>
          <p:nvPr/>
        </p:nvSpPr>
        <p:spPr>
          <a:xfrm>
            <a:off x="2031375" y="1458415"/>
            <a:ext cx="2972435" cy="578620"/>
          </a:xfrm>
          <a:prstGeom prst="rect">
            <a:avLst/>
          </a:prstGeom>
        </p:spPr>
        <p:txBody>
          <a:bodyPr vert="horz" wrap="square" lIns="0" tIns="30480" rIns="0" bIns="0" rtlCol="0">
            <a:spAutoFit/>
          </a:bodyPr>
          <a:lstStyle/>
          <a:p>
            <a:pPr marL="12700">
              <a:lnSpc>
                <a:spcPct val="100000"/>
              </a:lnSpc>
              <a:spcBef>
                <a:spcPts val="240"/>
              </a:spcBef>
            </a:pPr>
            <a:r>
              <a:rPr sz="800" spc="-45" dirty="0">
                <a:solidFill>
                  <a:srgbClr val="231F20"/>
                </a:solidFill>
                <a:latin typeface="Arial MT"/>
                <a:cs typeface="Arial MT"/>
              </a:rPr>
              <a:t>Tumour</a:t>
            </a:r>
            <a:r>
              <a:rPr sz="800" spc="-25" dirty="0">
                <a:solidFill>
                  <a:srgbClr val="231F20"/>
                </a:solidFill>
                <a:latin typeface="Arial MT"/>
                <a:cs typeface="Arial MT"/>
              </a:rPr>
              <a:t> </a:t>
            </a:r>
            <a:r>
              <a:rPr sz="800" spc="-65" dirty="0">
                <a:solidFill>
                  <a:srgbClr val="231F20"/>
                </a:solidFill>
                <a:latin typeface="Arial MT"/>
                <a:cs typeface="Arial MT"/>
              </a:rPr>
              <a:t>5</a:t>
            </a:r>
            <a:r>
              <a:rPr sz="800" spc="-90" dirty="0">
                <a:solidFill>
                  <a:srgbClr val="231F20"/>
                </a:solidFill>
                <a:latin typeface="Arial MT"/>
                <a:cs typeface="Arial MT"/>
              </a:rPr>
              <a:t> </a:t>
            </a:r>
            <a:r>
              <a:rPr sz="800" spc="-35" dirty="0">
                <a:solidFill>
                  <a:srgbClr val="231F20"/>
                </a:solidFill>
                <a:latin typeface="Arial MT"/>
                <a:cs typeface="Arial MT"/>
              </a:rPr>
              <a:t>cm</a:t>
            </a:r>
            <a:r>
              <a:rPr sz="800" spc="-30" dirty="0">
                <a:solidFill>
                  <a:srgbClr val="231F20"/>
                </a:solidFill>
                <a:latin typeface="Arial MT"/>
                <a:cs typeface="Arial MT"/>
              </a:rPr>
              <a:t> or</a:t>
            </a:r>
            <a:r>
              <a:rPr sz="800" spc="-25" dirty="0">
                <a:solidFill>
                  <a:srgbClr val="231F20"/>
                </a:solidFill>
                <a:latin typeface="Arial MT"/>
                <a:cs typeface="Arial MT"/>
              </a:rPr>
              <a:t> </a:t>
            </a:r>
            <a:r>
              <a:rPr sz="800" spc="-75" dirty="0">
                <a:solidFill>
                  <a:srgbClr val="231F20"/>
                </a:solidFill>
                <a:latin typeface="Arial MT"/>
                <a:cs typeface="Arial MT"/>
              </a:rPr>
              <a:t>less</a:t>
            </a:r>
            <a:r>
              <a:rPr sz="800" spc="-30" dirty="0">
                <a:solidFill>
                  <a:srgbClr val="231F20"/>
                </a:solidFill>
                <a:latin typeface="Arial MT"/>
                <a:cs typeface="Arial MT"/>
              </a:rPr>
              <a:t> </a:t>
            </a:r>
            <a:r>
              <a:rPr sz="800" spc="-20" dirty="0">
                <a:solidFill>
                  <a:srgbClr val="231F20"/>
                </a:solidFill>
                <a:latin typeface="Arial MT"/>
                <a:cs typeface="Arial MT"/>
              </a:rPr>
              <a:t>in </a:t>
            </a:r>
            <a:r>
              <a:rPr sz="800" spc="-45" dirty="0">
                <a:solidFill>
                  <a:srgbClr val="231F20"/>
                </a:solidFill>
                <a:latin typeface="Arial MT"/>
                <a:cs typeface="Arial MT"/>
              </a:rPr>
              <a:t>greatest</a:t>
            </a:r>
            <a:r>
              <a:rPr sz="800" spc="-25" dirty="0">
                <a:solidFill>
                  <a:srgbClr val="231F20"/>
                </a:solidFill>
                <a:latin typeface="Arial MT"/>
                <a:cs typeface="Arial MT"/>
              </a:rPr>
              <a:t> </a:t>
            </a:r>
            <a:r>
              <a:rPr sz="800" spc="-35" dirty="0">
                <a:solidFill>
                  <a:srgbClr val="231F20"/>
                </a:solidFill>
                <a:latin typeface="Arial MT"/>
                <a:cs typeface="Arial MT"/>
              </a:rPr>
              <a:t>dimension</a:t>
            </a:r>
            <a:endParaRPr sz="800">
              <a:latin typeface="Arial MT"/>
              <a:cs typeface="Arial MT"/>
            </a:endParaRPr>
          </a:p>
          <a:p>
            <a:pPr marL="12700" marR="5080">
              <a:lnSpc>
                <a:spcPct val="114599"/>
              </a:lnSpc>
            </a:pPr>
            <a:r>
              <a:rPr sz="800" spc="-45" dirty="0">
                <a:solidFill>
                  <a:srgbClr val="231F20"/>
                </a:solidFill>
                <a:latin typeface="Arial MT"/>
                <a:cs typeface="Arial MT"/>
              </a:rPr>
              <a:t>Tumour</a:t>
            </a:r>
            <a:r>
              <a:rPr sz="800" spc="-25" dirty="0">
                <a:solidFill>
                  <a:srgbClr val="231F20"/>
                </a:solidFill>
                <a:latin typeface="Arial MT"/>
                <a:cs typeface="Arial MT"/>
              </a:rPr>
              <a:t> </a:t>
            </a:r>
            <a:r>
              <a:rPr sz="800" spc="-35" dirty="0">
                <a:solidFill>
                  <a:srgbClr val="231F20"/>
                </a:solidFill>
                <a:latin typeface="Arial MT"/>
                <a:cs typeface="Arial MT"/>
              </a:rPr>
              <a:t>more</a:t>
            </a:r>
            <a:r>
              <a:rPr sz="800" spc="-30" dirty="0">
                <a:solidFill>
                  <a:srgbClr val="231F20"/>
                </a:solidFill>
                <a:latin typeface="Arial MT"/>
                <a:cs typeface="Arial MT"/>
              </a:rPr>
              <a:t> than</a:t>
            </a:r>
            <a:r>
              <a:rPr sz="800" spc="-20" dirty="0">
                <a:solidFill>
                  <a:srgbClr val="231F20"/>
                </a:solidFill>
                <a:latin typeface="Arial MT"/>
                <a:cs typeface="Arial MT"/>
              </a:rPr>
              <a:t> </a:t>
            </a:r>
            <a:r>
              <a:rPr sz="800" spc="-65" dirty="0">
                <a:solidFill>
                  <a:srgbClr val="231F20"/>
                </a:solidFill>
                <a:latin typeface="Arial MT"/>
                <a:cs typeface="Arial MT"/>
              </a:rPr>
              <a:t>5</a:t>
            </a:r>
            <a:r>
              <a:rPr sz="800" spc="-85"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10" dirty="0">
                <a:solidFill>
                  <a:srgbClr val="231F20"/>
                </a:solidFill>
                <a:latin typeface="Arial MT"/>
                <a:cs typeface="Arial MT"/>
              </a:rPr>
              <a:t>but</a:t>
            </a:r>
            <a:r>
              <a:rPr sz="800" spc="-25" dirty="0">
                <a:solidFill>
                  <a:srgbClr val="231F20"/>
                </a:solidFill>
                <a:latin typeface="Arial MT"/>
                <a:cs typeface="Arial MT"/>
              </a:rPr>
              <a:t> no</a:t>
            </a:r>
            <a:r>
              <a:rPr sz="800" spc="-20" dirty="0">
                <a:solidFill>
                  <a:srgbClr val="231F20"/>
                </a:solidFill>
                <a:latin typeface="Arial MT"/>
                <a:cs typeface="Arial MT"/>
              </a:rPr>
              <a:t> </a:t>
            </a:r>
            <a:r>
              <a:rPr sz="800" spc="-35" dirty="0">
                <a:solidFill>
                  <a:srgbClr val="231F20"/>
                </a:solidFill>
                <a:latin typeface="Arial MT"/>
                <a:cs typeface="Arial MT"/>
              </a:rPr>
              <a:t>more </a:t>
            </a:r>
            <a:r>
              <a:rPr sz="800" spc="-30" dirty="0">
                <a:solidFill>
                  <a:srgbClr val="231F20"/>
                </a:solidFill>
                <a:latin typeface="Arial MT"/>
                <a:cs typeface="Arial MT"/>
              </a:rPr>
              <a:t>than</a:t>
            </a:r>
            <a:r>
              <a:rPr sz="800" spc="-20" dirty="0">
                <a:solidFill>
                  <a:srgbClr val="231F20"/>
                </a:solidFill>
                <a:latin typeface="Arial MT"/>
                <a:cs typeface="Arial MT"/>
              </a:rPr>
              <a:t> </a:t>
            </a:r>
            <a:r>
              <a:rPr sz="800" spc="-65" dirty="0">
                <a:solidFill>
                  <a:srgbClr val="231F20"/>
                </a:solidFill>
                <a:latin typeface="Arial MT"/>
                <a:cs typeface="Arial MT"/>
              </a:rPr>
              <a:t>10</a:t>
            </a:r>
            <a:r>
              <a:rPr sz="800" spc="-90"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20" dirty="0">
                <a:solidFill>
                  <a:srgbClr val="231F20"/>
                </a:solidFill>
                <a:latin typeface="Arial MT"/>
                <a:cs typeface="Arial MT"/>
              </a:rPr>
              <a:t>in</a:t>
            </a:r>
            <a:r>
              <a:rPr sz="800" spc="-25" dirty="0">
                <a:solidFill>
                  <a:srgbClr val="231F20"/>
                </a:solidFill>
                <a:latin typeface="Arial MT"/>
                <a:cs typeface="Arial MT"/>
              </a:rPr>
              <a:t> </a:t>
            </a:r>
            <a:r>
              <a:rPr sz="800" spc="-45" dirty="0">
                <a:solidFill>
                  <a:srgbClr val="231F20"/>
                </a:solidFill>
                <a:latin typeface="Arial MT"/>
                <a:cs typeface="Arial MT"/>
              </a:rPr>
              <a:t>greatest</a:t>
            </a:r>
            <a:r>
              <a:rPr sz="800" spc="-25" dirty="0">
                <a:solidFill>
                  <a:srgbClr val="231F20"/>
                </a:solidFill>
                <a:latin typeface="Arial MT"/>
                <a:cs typeface="Arial MT"/>
              </a:rPr>
              <a:t> </a:t>
            </a:r>
            <a:r>
              <a:rPr sz="800" spc="-35" dirty="0">
                <a:solidFill>
                  <a:srgbClr val="231F20"/>
                </a:solidFill>
                <a:latin typeface="Arial MT"/>
                <a:cs typeface="Arial MT"/>
              </a:rPr>
              <a:t>dimension </a:t>
            </a:r>
            <a:r>
              <a:rPr sz="800" spc="-30" dirty="0">
                <a:solidFill>
                  <a:srgbClr val="231F20"/>
                </a:solidFill>
                <a:latin typeface="Arial MT"/>
                <a:cs typeface="Arial MT"/>
              </a:rPr>
              <a:t> </a:t>
            </a:r>
            <a:r>
              <a:rPr sz="800" spc="-45" dirty="0">
                <a:solidFill>
                  <a:srgbClr val="231F20"/>
                </a:solidFill>
                <a:latin typeface="Arial MT"/>
                <a:cs typeface="Arial MT"/>
              </a:rPr>
              <a:t>Tumour</a:t>
            </a:r>
            <a:r>
              <a:rPr sz="800" spc="-25" dirty="0">
                <a:solidFill>
                  <a:srgbClr val="231F20"/>
                </a:solidFill>
                <a:latin typeface="Arial MT"/>
                <a:cs typeface="Arial MT"/>
              </a:rPr>
              <a:t> </a:t>
            </a:r>
            <a:r>
              <a:rPr sz="800" spc="-35" dirty="0">
                <a:solidFill>
                  <a:srgbClr val="231F20"/>
                </a:solidFill>
                <a:latin typeface="Arial MT"/>
                <a:cs typeface="Arial MT"/>
              </a:rPr>
              <a:t>more</a:t>
            </a:r>
            <a:r>
              <a:rPr sz="800" spc="-30" dirty="0">
                <a:solidFill>
                  <a:srgbClr val="231F20"/>
                </a:solidFill>
                <a:latin typeface="Arial MT"/>
                <a:cs typeface="Arial MT"/>
              </a:rPr>
              <a:t> than</a:t>
            </a:r>
            <a:r>
              <a:rPr sz="800" spc="-20" dirty="0">
                <a:solidFill>
                  <a:srgbClr val="231F20"/>
                </a:solidFill>
                <a:latin typeface="Arial MT"/>
                <a:cs typeface="Arial MT"/>
              </a:rPr>
              <a:t> </a:t>
            </a:r>
            <a:r>
              <a:rPr sz="800" spc="-65" dirty="0">
                <a:solidFill>
                  <a:srgbClr val="231F20"/>
                </a:solidFill>
                <a:latin typeface="Arial MT"/>
                <a:cs typeface="Arial MT"/>
              </a:rPr>
              <a:t>10</a:t>
            </a:r>
            <a:r>
              <a:rPr sz="800" spc="-90"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10" dirty="0">
                <a:solidFill>
                  <a:srgbClr val="231F20"/>
                </a:solidFill>
                <a:latin typeface="Arial MT"/>
                <a:cs typeface="Arial MT"/>
              </a:rPr>
              <a:t>but</a:t>
            </a:r>
            <a:r>
              <a:rPr sz="800" spc="-25" dirty="0">
                <a:solidFill>
                  <a:srgbClr val="231F20"/>
                </a:solidFill>
                <a:latin typeface="Arial MT"/>
                <a:cs typeface="Arial MT"/>
              </a:rPr>
              <a:t> no</a:t>
            </a:r>
            <a:r>
              <a:rPr sz="800" spc="-20" dirty="0">
                <a:solidFill>
                  <a:srgbClr val="231F20"/>
                </a:solidFill>
                <a:latin typeface="Arial MT"/>
                <a:cs typeface="Arial MT"/>
              </a:rPr>
              <a:t> </a:t>
            </a:r>
            <a:r>
              <a:rPr sz="800" spc="-35" dirty="0">
                <a:solidFill>
                  <a:srgbClr val="231F20"/>
                </a:solidFill>
                <a:latin typeface="Arial MT"/>
                <a:cs typeface="Arial MT"/>
              </a:rPr>
              <a:t>more</a:t>
            </a:r>
            <a:r>
              <a:rPr sz="800" spc="-20" dirty="0">
                <a:solidFill>
                  <a:srgbClr val="231F20"/>
                </a:solidFill>
                <a:latin typeface="Arial MT"/>
                <a:cs typeface="Arial MT"/>
              </a:rPr>
              <a:t> </a:t>
            </a:r>
            <a:r>
              <a:rPr sz="800" spc="-30" dirty="0">
                <a:solidFill>
                  <a:srgbClr val="231F20"/>
                </a:solidFill>
                <a:latin typeface="Arial MT"/>
                <a:cs typeface="Arial MT"/>
              </a:rPr>
              <a:t>than</a:t>
            </a:r>
            <a:r>
              <a:rPr sz="800" spc="-25" dirty="0">
                <a:solidFill>
                  <a:srgbClr val="231F20"/>
                </a:solidFill>
                <a:latin typeface="Arial MT"/>
                <a:cs typeface="Arial MT"/>
              </a:rPr>
              <a:t> </a:t>
            </a:r>
            <a:r>
              <a:rPr sz="800" spc="-65" dirty="0">
                <a:solidFill>
                  <a:srgbClr val="231F20"/>
                </a:solidFill>
                <a:latin typeface="Arial MT"/>
                <a:cs typeface="Arial MT"/>
              </a:rPr>
              <a:t>15</a:t>
            </a:r>
            <a:r>
              <a:rPr sz="800" spc="-95"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20" dirty="0">
                <a:solidFill>
                  <a:srgbClr val="231F20"/>
                </a:solidFill>
                <a:latin typeface="Arial MT"/>
                <a:cs typeface="Arial MT"/>
              </a:rPr>
              <a:t>in</a:t>
            </a:r>
            <a:r>
              <a:rPr sz="800" spc="-15" dirty="0">
                <a:solidFill>
                  <a:srgbClr val="231F20"/>
                </a:solidFill>
                <a:latin typeface="Arial MT"/>
                <a:cs typeface="Arial MT"/>
              </a:rPr>
              <a:t> </a:t>
            </a:r>
            <a:r>
              <a:rPr sz="800" spc="-45" dirty="0">
                <a:solidFill>
                  <a:srgbClr val="231F20"/>
                </a:solidFill>
                <a:latin typeface="Arial MT"/>
                <a:cs typeface="Arial MT"/>
              </a:rPr>
              <a:t>greatest</a:t>
            </a:r>
            <a:r>
              <a:rPr sz="800" spc="-20" dirty="0">
                <a:solidFill>
                  <a:srgbClr val="231F20"/>
                </a:solidFill>
                <a:latin typeface="Arial MT"/>
                <a:cs typeface="Arial MT"/>
              </a:rPr>
              <a:t> </a:t>
            </a:r>
            <a:r>
              <a:rPr sz="800" spc="-35" dirty="0">
                <a:solidFill>
                  <a:srgbClr val="231F20"/>
                </a:solidFill>
                <a:latin typeface="Arial MT"/>
                <a:cs typeface="Arial MT"/>
              </a:rPr>
              <a:t>dimension </a:t>
            </a:r>
            <a:r>
              <a:rPr sz="800" spc="-204" dirty="0">
                <a:solidFill>
                  <a:srgbClr val="231F20"/>
                </a:solidFill>
                <a:latin typeface="Arial MT"/>
                <a:cs typeface="Arial MT"/>
              </a:rPr>
              <a:t> </a:t>
            </a:r>
            <a:r>
              <a:rPr sz="800" spc="-45" dirty="0">
                <a:solidFill>
                  <a:srgbClr val="231F20"/>
                </a:solidFill>
                <a:latin typeface="Arial MT"/>
                <a:cs typeface="Arial MT"/>
              </a:rPr>
              <a:t>Tumour</a:t>
            </a:r>
            <a:r>
              <a:rPr sz="800" spc="-25" dirty="0">
                <a:solidFill>
                  <a:srgbClr val="231F20"/>
                </a:solidFill>
                <a:latin typeface="Arial MT"/>
                <a:cs typeface="Arial MT"/>
              </a:rPr>
              <a:t> </a:t>
            </a:r>
            <a:r>
              <a:rPr sz="800" spc="-35" dirty="0">
                <a:solidFill>
                  <a:srgbClr val="231F20"/>
                </a:solidFill>
                <a:latin typeface="Arial MT"/>
                <a:cs typeface="Arial MT"/>
              </a:rPr>
              <a:t>more </a:t>
            </a:r>
            <a:r>
              <a:rPr sz="800" spc="-30" dirty="0">
                <a:solidFill>
                  <a:srgbClr val="231F20"/>
                </a:solidFill>
                <a:latin typeface="Arial MT"/>
                <a:cs typeface="Arial MT"/>
              </a:rPr>
              <a:t>than</a:t>
            </a:r>
            <a:r>
              <a:rPr sz="800" spc="-25" dirty="0">
                <a:solidFill>
                  <a:srgbClr val="231F20"/>
                </a:solidFill>
                <a:latin typeface="Arial MT"/>
                <a:cs typeface="Arial MT"/>
              </a:rPr>
              <a:t> </a:t>
            </a:r>
            <a:r>
              <a:rPr sz="800" spc="-65" dirty="0">
                <a:solidFill>
                  <a:srgbClr val="231F20"/>
                </a:solidFill>
                <a:latin typeface="Arial MT"/>
                <a:cs typeface="Arial MT"/>
              </a:rPr>
              <a:t>15</a:t>
            </a:r>
            <a:r>
              <a:rPr sz="800" spc="-95" dirty="0">
                <a:solidFill>
                  <a:srgbClr val="231F20"/>
                </a:solidFill>
                <a:latin typeface="Arial MT"/>
                <a:cs typeface="Arial MT"/>
              </a:rPr>
              <a:t> </a:t>
            </a:r>
            <a:r>
              <a:rPr sz="800" spc="-35" dirty="0">
                <a:solidFill>
                  <a:srgbClr val="231F20"/>
                </a:solidFill>
                <a:latin typeface="Arial MT"/>
                <a:cs typeface="Arial MT"/>
              </a:rPr>
              <a:t>cm</a:t>
            </a:r>
            <a:r>
              <a:rPr sz="800" spc="-30" dirty="0">
                <a:solidFill>
                  <a:srgbClr val="231F20"/>
                </a:solidFill>
                <a:latin typeface="Arial MT"/>
                <a:cs typeface="Arial MT"/>
              </a:rPr>
              <a:t> </a:t>
            </a:r>
            <a:r>
              <a:rPr sz="800" spc="-20" dirty="0">
                <a:solidFill>
                  <a:srgbClr val="231F20"/>
                </a:solidFill>
                <a:latin typeface="Arial MT"/>
                <a:cs typeface="Arial MT"/>
              </a:rPr>
              <a:t>in</a:t>
            </a:r>
            <a:r>
              <a:rPr sz="800" spc="-30" dirty="0">
                <a:solidFill>
                  <a:srgbClr val="231F20"/>
                </a:solidFill>
                <a:latin typeface="Arial MT"/>
                <a:cs typeface="Arial MT"/>
              </a:rPr>
              <a:t> </a:t>
            </a:r>
            <a:r>
              <a:rPr sz="800" spc="-45" dirty="0">
                <a:solidFill>
                  <a:srgbClr val="231F20"/>
                </a:solidFill>
                <a:latin typeface="Arial MT"/>
                <a:cs typeface="Arial MT"/>
              </a:rPr>
              <a:t>greatest</a:t>
            </a:r>
            <a:r>
              <a:rPr sz="800" spc="-30" dirty="0">
                <a:solidFill>
                  <a:srgbClr val="231F20"/>
                </a:solidFill>
                <a:latin typeface="Arial MT"/>
                <a:cs typeface="Arial MT"/>
              </a:rPr>
              <a:t> </a:t>
            </a:r>
            <a:r>
              <a:rPr sz="800" spc="-35" dirty="0">
                <a:solidFill>
                  <a:srgbClr val="231F20"/>
                </a:solidFill>
                <a:latin typeface="Arial MT"/>
                <a:cs typeface="Arial MT"/>
              </a:rPr>
              <a:t>dimension</a:t>
            </a:r>
            <a:endParaRPr sz="800">
              <a:latin typeface="Arial MT"/>
              <a:cs typeface="Arial MT"/>
            </a:endParaRPr>
          </a:p>
        </p:txBody>
      </p:sp>
      <p:sp>
        <p:nvSpPr>
          <p:cNvPr id="13" name="object 13"/>
          <p:cNvSpPr txBox="1"/>
          <p:nvPr/>
        </p:nvSpPr>
        <p:spPr>
          <a:xfrm>
            <a:off x="2031375" y="2156805"/>
            <a:ext cx="2972435" cy="578620"/>
          </a:xfrm>
          <a:prstGeom prst="rect">
            <a:avLst/>
          </a:prstGeom>
        </p:spPr>
        <p:txBody>
          <a:bodyPr vert="horz" wrap="square" lIns="0" tIns="30480" rIns="0" bIns="0" rtlCol="0">
            <a:spAutoFit/>
          </a:bodyPr>
          <a:lstStyle/>
          <a:p>
            <a:pPr marL="12700">
              <a:lnSpc>
                <a:spcPct val="100000"/>
              </a:lnSpc>
              <a:spcBef>
                <a:spcPts val="240"/>
              </a:spcBef>
            </a:pPr>
            <a:r>
              <a:rPr sz="800" spc="-45" dirty="0">
                <a:solidFill>
                  <a:srgbClr val="231F20"/>
                </a:solidFill>
                <a:latin typeface="Arial MT"/>
                <a:cs typeface="Arial MT"/>
              </a:rPr>
              <a:t>Tumour</a:t>
            </a:r>
            <a:r>
              <a:rPr sz="800" spc="-25" dirty="0">
                <a:solidFill>
                  <a:srgbClr val="231F20"/>
                </a:solidFill>
                <a:latin typeface="Arial MT"/>
                <a:cs typeface="Arial MT"/>
              </a:rPr>
              <a:t> </a:t>
            </a:r>
            <a:r>
              <a:rPr sz="800" spc="-65" dirty="0">
                <a:solidFill>
                  <a:srgbClr val="231F20"/>
                </a:solidFill>
                <a:latin typeface="Arial MT"/>
                <a:cs typeface="Arial MT"/>
              </a:rPr>
              <a:t>5</a:t>
            </a:r>
            <a:r>
              <a:rPr sz="800" spc="-90" dirty="0">
                <a:solidFill>
                  <a:srgbClr val="231F20"/>
                </a:solidFill>
                <a:latin typeface="Arial MT"/>
                <a:cs typeface="Arial MT"/>
              </a:rPr>
              <a:t> </a:t>
            </a:r>
            <a:r>
              <a:rPr sz="800" spc="-35" dirty="0">
                <a:solidFill>
                  <a:srgbClr val="231F20"/>
                </a:solidFill>
                <a:latin typeface="Arial MT"/>
                <a:cs typeface="Arial MT"/>
              </a:rPr>
              <a:t>cm</a:t>
            </a:r>
            <a:r>
              <a:rPr sz="800" spc="-30" dirty="0">
                <a:solidFill>
                  <a:srgbClr val="231F20"/>
                </a:solidFill>
                <a:latin typeface="Arial MT"/>
                <a:cs typeface="Arial MT"/>
              </a:rPr>
              <a:t> or</a:t>
            </a:r>
            <a:r>
              <a:rPr sz="800" spc="-25" dirty="0">
                <a:solidFill>
                  <a:srgbClr val="231F20"/>
                </a:solidFill>
                <a:latin typeface="Arial MT"/>
                <a:cs typeface="Arial MT"/>
              </a:rPr>
              <a:t> </a:t>
            </a:r>
            <a:r>
              <a:rPr sz="800" spc="-75" dirty="0">
                <a:solidFill>
                  <a:srgbClr val="231F20"/>
                </a:solidFill>
                <a:latin typeface="Arial MT"/>
                <a:cs typeface="Arial MT"/>
              </a:rPr>
              <a:t>less</a:t>
            </a:r>
            <a:r>
              <a:rPr sz="800" spc="-30" dirty="0">
                <a:solidFill>
                  <a:srgbClr val="231F20"/>
                </a:solidFill>
                <a:latin typeface="Arial MT"/>
                <a:cs typeface="Arial MT"/>
              </a:rPr>
              <a:t> </a:t>
            </a:r>
            <a:r>
              <a:rPr sz="800" spc="-20" dirty="0">
                <a:solidFill>
                  <a:srgbClr val="231F20"/>
                </a:solidFill>
                <a:latin typeface="Arial MT"/>
                <a:cs typeface="Arial MT"/>
              </a:rPr>
              <a:t>in </a:t>
            </a:r>
            <a:r>
              <a:rPr sz="800" spc="-45" dirty="0">
                <a:solidFill>
                  <a:srgbClr val="231F20"/>
                </a:solidFill>
                <a:latin typeface="Arial MT"/>
                <a:cs typeface="Arial MT"/>
              </a:rPr>
              <a:t>greatest</a:t>
            </a:r>
            <a:r>
              <a:rPr sz="800" spc="-25" dirty="0">
                <a:solidFill>
                  <a:srgbClr val="231F20"/>
                </a:solidFill>
                <a:latin typeface="Arial MT"/>
                <a:cs typeface="Arial MT"/>
              </a:rPr>
              <a:t> </a:t>
            </a:r>
            <a:r>
              <a:rPr sz="800" spc="-35" dirty="0">
                <a:solidFill>
                  <a:srgbClr val="231F20"/>
                </a:solidFill>
                <a:latin typeface="Arial MT"/>
                <a:cs typeface="Arial MT"/>
              </a:rPr>
              <a:t>dimension</a:t>
            </a:r>
            <a:endParaRPr sz="800">
              <a:latin typeface="Arial MT"/>
              <a:cs typeface="Arial MT"/>
            </a:endParaRPr>
          </a:p>
          <a:p>
            <a:pPr marL="12700" marR="5080">
              <a:lnSpc>
                <a:spcPct val="114599"/>
              </a:lnSpc>
            </a:pPr>
            <a:r>
              <a:rPr sz="800" spc="-45" dirty="0">
                <a:solidFill>
                  <a:srgbClr val="231F20"/>
                </a:solidFill>
                <a:latin typeface="Arial MT"/>
                <a:cs typeface="Arial MT"/>
              </a:rPr>
              <a:t>Tumour</a:t>
            </a:r>
            <a:r>
              <a:rPr sz="800" spc="-25" dirty="0">
                <a:solidFill>
                  <a:srgbClr val="231F20"/>
                </a:solidFill>
                <a:latin typeface="Arial MT"/>
                <a:cs typeface="Arial MT"/>
              </a:rPr>
              <a:t> </a:t>
            </a:r>
            <a:r>
              <a:rPr sz="800" spc="-35" dirty="0">
                <a:solidFill>
                  <a:srgbClr val="231F20"/>
                </a:solidFill>
                <a:latin typeface="Arial MT"/>
                <a:cs typeface="Arial MT"/>
              </a:rPr>
              <a:t>more</a:t>
            </a:r>
            <a:r>
              <a:rPr sz="800" spc="-30" dirty="0">
                <a:solidFill>
                  <a:srgbClr val="231F20"/>
                </a:solidFill>
                <a:latin typeface="Arial MT"/>
                <a:cs typeface="Arial MT"/>
              </a:rPr>
              <a:t> than</a:t>
            </a:r>
            <a:r>
              <a:rPr sz="800" spc="-20" dirty="0">
                <a:solidFill>
                  <a:srgbClr val="231F20"/>
                </a:solidFill>
                <a:latin typeface="Arial MT"/>
                <a:cs typeface="Arial MT"/>
              </a:rPr>
              <a:t> </a:t>
            </a:r>
            <a:r>
              <a:rPr sz="800" spc="-65" dirty="0">
                <a:solidFill>
                  <a:srgbClr val="231F20"/>
                </a:solidFill>
                <a:latin typeface="Arial MT"/>
                <a:cs typeface="Arial MT"/>
              </a:rPr>
              <a:t>5</a:t>
            </a:r>
            <a:r>
              <a:rPr sz="800" spc="-85"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10" dirty="0">
                <a:solidFill>
                  <a:srgbClr val="231F20"/>
                </a:solidFill>
                <a:latin typeface="Arial MT"/>
                <a:cs typeface="Arial MT"/>
              </a:rPr>
              <a:t>but</a:t>
            </a:r>
            <a:r>
              <a:rPr sz="800" spc="-25" dirty="0">
                <a:solidFill>
                  <a:srgbClr val="231F20"/>
                </a:solidFill>
                <a:latin typeface="Arial MT"/>
                <a:cs typeface="Arial MT"/>
              </a:rPr>
              <a:t> no</a:t>
            </a:r>
            <a:r>
              <a:rPr sz="800" spc="-20" dirty="0">
                <a:solidFill>
                  <a:srgbClr val="231F20"/>
                </a:solidFill>
                <a:latin typeface="Arial MT"/>
                <a:cs typeface="Arial MT"/>
              </a:rPr>
              <a:t> </a:t>
            </a:r>
            <a:r>
              <a:rPr sz="800" spc="-35" dirty="0">
                <a:solidFill>
                  <a:srgbClr val="231F20"/>
                </a:solidFill>
                <a:latin typeface="Arial MT"/>
                <a:cs typeface="Arial MT"/>
              </a:rPr>
              <a:t>more </a:t>
            </a:r>
            <a:r>
              <a:rPr sz="800" spc="-30" dirty="0">
                <a:solidFill>
                  <a:srgbClr val="231F20"/>
                </a:solidFill>
                <a:latin typeface="Arial MT"/>
                <a:cs typeface="Arial MT"/>
              </a:rPr>
              <a:t>than</a:t>
            </a:r>
            <a:r>
              <a:rPr sz="800" spc="-20" dirty="0">
                <a:solidFill>
                  <a:srgbClr val="231F20"/>
                </a:solidFill>
                <a:latin typeface="Arial MT"/>
                <a:cs typeface="Arial MT"/>
              </a:rPr>
              <a:t> </a:t>
            </a:r>
            <a:r>
              <a:rPr sz="800" spc="-65" dirty="0">
                <a:solidFill>
                  <a:srgbClr val="231F20"/>
                </a:solidFill>
                <a:latin typeface="Arial MT"/>
                <a:cs typeface="Arial MT"/>
              </a:rPr>
              <a:t>10</a:t>
            </a:r>
            <a:r>
              <a:rPr sz="800" spc="-90"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20" dirty="0">
                <a:solidFill>
                  <a:srgbClr val="231F20"/>
                </a:solidFill>
                <a:latin typeface="Arial MT"/>
                <a:cs typeface="Arial MT"/>
              </a:rPr>
              <a:t>in</a:t>
            </a:r>
            <a:r>
              <a:rPr sz="800" spc="-25" dirty="0">
                <a:solidFill>
                  <a:srgbClr val="231F20"/>
                </a:solidFill>
                <a:latin typeface="Arial MT"/>
                <a:cs typeface="Arial MT"/>
              </a:rPr>
              <a:t> </a:t>
            </a:r>
            <a:r>
              <a:rPr sz="800" spc="-45" dirty="0">
                <a:solidFill>
                  <a:srgbClr val="231F20"/>
                </a:solidFill>
                <a:latin typeface="Arial MT"/>
                <a:cs typeface="Arial MT"/>
              </a:rPr>
              <a:t>greatest</a:t>
            </a:r>
            <a:r>
              <a:rPr sz="800" spc="-25" dirty="0">
                <a:solidFill>
                  <a:srgbClr val="231F20"/>
                </a:solidFill>
                <a:latin typeface="Arial MT"/>
                <a:cs typeface="Arial MT"/>
              </a:rPr>
              <a:t> </a:t>
            </a:r>
            <a:r>
              <a:rPr sz="800" spc="-35" dirty="0">
                <a:solidFill>
                  <a:srgbClr val="231F20"/>
                </a:solidFill>
                <a:latin typeface="Arial MT"/>
                <a:cs typeface="Arial MT"/>
              </a:rPr>
              <a:t>dimension </a:t>
            </a:r>
            <a:r>
              <a:rPr sz="800" spc="-30" dirty="0">
                <a:solidFill>
                  <a:srgbClr val="231F20"/>
                </a:solidFill>
                <a:latin typeface="Arial MT"/>
                <a:cs typeface="Arial MT"/>
              </a:rPr>
              <a:t> </a:t>
            </a:r>
            <a:r>
              <a:rPr sz="800" spc="-45" dirty="0">
                <a:solidFill>
                  <a:srgbClr val="231F20"/>
                </a:solidFill>
                <a:latin typeface="Arial MT"/>
                <a:cs typeface="Arial MT"/>
              </a:rPr>
              <a:t>Tumour</a:t>
            </a:r>
            <a:r>
              <a:rPr sz="800" spc="-25" dirty="0">
                <a:solidFill>
                  <a:srgbClr val="231F20"/>
                </a:solidFill>
                <a:latin typeface="Arial MT"/>
                <a:cs typeface="Arial MT"/>
              </a:rPr>
              <a:t> </a:t>
            </a:r>
            <a:r>
              <a:rPr sz="800" spc="-35" dirty="0">
                <a:solidFill>
                  <a:srgbClr val="231F20"/>
                </a:solidFill>
                <a:latin typeface="Arial MT"/>
                <a:cs typeface="Arial MT"/>
              </a:rPr>
              <a:t>more</a:t>
            </a:r>
            <a:r>
              <a:rPr sz="800" spc="-30" dirty="0">
                <a:solidFill>
                  <a:srgbClr val="231F20"/>
                </a:solidFill>
                <a:latin typeface="Arial MT"/>
                <a:cs typeface="Arial MT"/>
              </a:rPr>
              <a:t> than</a:t>
            </a:r>
            <a:r>
              <a:rPr sz="800" spc="-20" dirty="0">
                <a:solidFill>
                  <a:srgbClr val="231F20"/>
                </a:solidFill>
                <a:latin typeface="Arial MT"/>
                <a:cs typeface="Arial MT"/>
              </a:rPr>
              <a:t> </a:t>
            </a:r>
            <a:r>
              <a:rPr sz="800" spc="-65" dirty="0">
                <a:solidFill>
                  <a:srgbClr val="231F20"/>
                </a:solidFill>
                <a:latin typeface="Arial MT"/>
                <a:cs typeface="Arial MT"/>
              </a:rPr>
              <a:t>10</a:t>
            </a:r>
            <a:r>
              <a:rPr sz="800" spc="-90"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10" dirty="0">
                <a:solidFill>
                  <a:srgbClr val="231F20"/>
                </a:solidFill>
                <a:latin typeface="Arial MT"/>
                <a:cs typeface="Arial MT"/>
              </a:rPr>
              <a:t>but</a:t>
            </a:r>
            <a:r>
              <a:rPr sz="800" spc="-25" dirty="0">
                <a:solidFill>
                  <a:srgbClr val="231F20"/>
                </a:solidFill>
                <a:latin typeface="Arial MT"/>
                <a:cs typeface="Arial MT"/>
              </a:rPr>
              <a:t> no</a:t>
            </a:r>
            <a:r>
              <a:rPr sz="800" spc="-20" dirty="0">
                <a:solidFill>
                  <a:srgbClr val="231F20"/>
                </a:solidFill>
                <a:latin typeface="Arial MT"/>
                <a:cs typeface="Arial MT"/>
              </a:rPr>
              <a:t> </a:t>
            </a:r>
            <a:r>
              <a:rPr sz="800" spc="-35" dirty="0">
                <a:solidFill>
                  <a:srgbClr val="231F20"/>
                </a:solidFill>
                <a:latin typeface="Arial MT"/>
                <a:cs typeface="Arial MT"/>
              </a:rPr>
              <a:t>more</a:t>
            </a:r>
            <a:r>
              <a:rPr sz="800" spc="-20" dirty="0">
                <a:solidFill>
                  <a:srgbClr val="231F20"/>
                </a:solidFill>
                <a:latin typeface="Arial MT"/>
                <a:cs typeface="Arial MT"/>
              </a:rPr>
              <a:t> </a:t>
            </a:r>
            <a:r>
              <a:rPr sz="800" spc="-30" dirty="0">
                <a:solidFill>
                  <a:srgbClr val="231F20"/>
                </a:solidFill>
                <a:latin typeface="Arial MT"/>
                <a:cs typeface="Arial MT"/>
              </a:rPr>
              <a:t>than</a:t>
            </a:r>
            <a:r>
              <a:rPr sz="800" spc="-25" dirty="0">
                <a:solidFill>
                  <a:srgbClr val="231F20"/>
                </a:solidFill>
                <a:latin typeface="Arial MT"/>
                <a:cs typeface="Arial MT"/>
              </a:rPr>
              <a:t> </a:t>
            </a:r>
            <a:r>
              <a:rPr sz="800" spc="-65" dirty="0">
                <a:solidFill>
                  <a:srgbClr val="231F20"/>
                </a:solidFill>
                <a:latin typeface="Arial MT"/>
                <a:cs typeface="Arial MT"/>
              </a:rPr>
              <a:t>15</a:t>
            </a:r>
            <a:r>
              <a:rPr sz="800" spc="-95"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20" dirty="0">
                <a:solidFill>
                  <a:srgbClr val="231F20"/>
                </a:solidFill>
                <a:latin typeface="Arial MT"/>
                <a:cs typeface="Arial MT"/>
              </a:rPr>
              <a:t>in</a:t>
            </a:r>
            <a:r>
              <a:rPr sz="800" spc="-15" dirty="0">
                <a:solidFill>
                  <a:srgbClr val="231F20"/>
                </a:solidFill>
                <a:latin typeface="Arial MT"/>
                <a:cs typeface="Arial MT"/>
              </a:rPr>
              <a:t> </a:t>
            </a:r>
            <a:r>
              <a:rPr sz="800" spc="-45" dirty="0">
                <a:solidFill>
                  <a:srgbClr val="231F20"/>
                </a:solidFill>
                <a:latin typeface="Arial MT"/>
                <a:cs typeface="Arial MT"/>
              </a:rPr>
              <a:t>greatest</a:t>
            </a:r>
            <a:r>
              <a:rPr sz="800" spc="-20" dirty="0">
                <a:solidFill>
                  <a:srgbClr val="231F20"/>
                </a:solidFill>
                <a:latin typeface="Arial MT"/>
                <a:cs typeface="Arial MT"/>
              </a:rPr>
              <a:t> </a:t>
            </a:r>
            <a:r>
              <a:rPr sz="800" spc="-35" dirty="0">
                <a:solidFill>
                  <a:srgbClr val="231F20"/>
                </a:solidFill>
                <a:latin typeface="Arial MT"/>
                <a:cs typeface="Arial MT"/>
              </a:rPr>
              <a:t>dimension </a:t>
            </a:r>
            <a:r>
              <a:rPr sz="800" spc="-204" dirty="0">
                <a:solidFill>
                  <a:srgbClr val="231F20"/>
                </a:solidFill>
                <a:latin typeface="Arial MT"/>
                <a:cs typeface="Arial MT"/>
              </a:rPr>
              <a:t> </a:t>
            </a:r>
            <a:r>
              <a:rPr sz="800" spc="-45" dirty="0">
                <a:solidFill>
                  <a:srgbClr val="231F20"/>
                </a:solidFill>
                <a:latin typeface="Arial MT"/>
                <a:cs typeface="Arial MT"/>
              </a:rPr>
              <a:t>Tumour</a:t>
            </a:r>
            <a:r>
              <a:rPr sz="800" spc="-25" dirty="0">
                <a:solidFill>
                  <a:srgbClr val="231F20"/>
                </a:solidFill>
                <a:latin typeface="Arial MT"/>
                <a:cs typeface="Arial MT"/>
              </a:rPr>
              <a:t> </a:t>
            </a:r>
            <a:r>
              <a:rPr sz="800" spc="-35" dirty="0">
                <a:solidFill>
                  <a:srgbClr val="231F20"/>
                </a:solidFill>
                <a:latin typeface="Arial MT"/>
                <a:cs typeface="Arial MT"/>
              </a:rPr>
              <a:t>more </a:t>
            </a:r>
            <a:r>
              <a:rPr sz="800" spc="-30" dirty="0">
                <a:solidFill>
                  <a:srgbClr val="231F20"/>
                </a:solidFill>
                <a:latin typeface="Arial MT"/>
                <a:cs typeface="Arial MT"/>
              </a:rPr>
              <a:t>than</a:t>
            </a:r>
            <a:r>
              <a:rPr sz="800" spc="-25" dirty="0">
                <a:solidFill>
                  <a:srgbClr val="231F20"/>
                </a:solidFill>
                <a:latin typeface="Arial MT"/>
                <a:cs typeface="Arial MT"/>
              </a:rPr>
              <a:t> </a:t>
            </a:r>
            <a:r>
              <a:rPr sz="800" spc="-65" dirty="0">
                <a:solidFill>
                  <a:srgbClr val="231F20"/>
                </a:solidFill>
                <a:latin typeface="Arial MT"/>
                <a:cs typeface="Arial MT"/>
              </a:rPr>
              <a:t>15</a:t>
            </a:r>
            <a:r>
              <a:rPr sz="800" spc="-95" dirty="0">
                <a:solidFill>
                  <a:srgbClr val="231F20"/>
                </a:solidFill>
                <a:latin typeface="Arial MT"/>
                <a:cs typeface="Arial MT"/>
              </a:rPr>
              <a:t> </a:t>
            </a:r>
            <a:r>
              <a:rPr sz="800" spc="-35" dirty="0">
                <a:solidFill>
                  <a:srgbClr val="231F20"/>
                </a:solidFill>
                <a:latin typeface="Arial MT"/>
                <a:cs typeface="Arial MT"/>
              </a:rPr>
              <a:t>cm</a:t>
            </a:r>
            <a:r>
              <a:rPr sz="800" spc="-30" dirty="0">
                <a:solidFill>
                  <a:srgbClr val="231F20"/>
                </a:solidFill>
                <a:latin typeface="Arial MT"/>
                <a:cs typeface="Arial MT"/>
              </a:rPr>
              <a:t> </a:t>
            </a:r>
            <a:r>
              <a:rPr sz="800" spc="-20" dirty="0">
                <a:solidFill>
                  <a:srgbClr val="231F20"/>
                </a:solidFill>
                <a:latin typeface="Arial MT"/>
                <a:cs typeface="Arial MT"/>
              </a:rPr>
              <a:t>in</a:t>
            </a:r>
            <a:r>
              <a:rPr sz="800" spc="-30" dirty="0">
                <a:solidFill>
                  <a:srgbClr val="231F20"/>
                </a:solidFill>
                <a:latin typeface="Arial MT"/>
                <a:cs typeface="Arial MT"/>
              </a:rPr>
              <a:t> </a:t>
            </a:r>
            <a:r>
              <a:rPr sz="800" spc="-45" dirty="0">
                <a:solidFill>
                  <a:srgbClr val="231F20"/>
                </a:solidFill>
                <a:latin typeface="Arial MT"/>
                <a:cs typeface="Arial MT"/>
              </a:rPr>
              <a:t>greatest</a:t>
            </a:r>
            <a:r>
              <a:rPr sz="800" spc="-30" dirty="0">
                <a:solidFill>
                  <a:srgbClr val="231F20"/>
                </a:solidFill>
                <a:latin typeface="Arial MT"/>
                <a:cs typeface="Arial MT"/>
              </a:rPr>
              <a:t> </a:t>
            </a:r>
            <a:r>
              <a:rPr sz="800" spc="-35" dirty="0">
                <a:solidFill>
                  <a:srgbClr val="231F20"/>
                </a:solidFill>
                <a:latin typeface="Arial MT"/>
                <a:cs typeface="Arial MT"/>
              </a:rPr>
              <a:t>dimension</a:t>
            </a:r>
            <a:endParaRPr sz="800">
              <a:latin typeface="Arial MT"/>
              <a:cs typeface="Arial MT"/>
            </a:endParaRPr>
          </a:p>
        </p:txBody>
      </p:sp>
      <p:sp>
        <p:nvSpPr>
          <p:cNvPr id="14" name="object 14"/>
          <p:cNvSpPr txBox="1"/>
          <p:nvPr/>
        </p:nvSpPr>
        <p:spPr>
          <a:xfrm>
            <a:off x="723860" y="899702"/>
            <a:ext cx="1196976" cy="2685351"/>
          </a:xfrm>
          <a:prstGeom prst="rect">
            <a:avLst/>
          </a:prstGeom>
        </p:spPr>
        <p:txBody>
          <a:bodyPr vert="horz" wrap="square" lIns="0" tIns="30480" rIns="0" bIns="0" rtlCol="0">
            <a:spAutoFit/>
          </a:bodyPr>
          <a:lstStyle/>
          <a:p>
            <a:pPr marL="12700">
              <a:lnSpc>
                <a:spcPct val="100000"/>
              </a:lnSpc>
              <a:spcBef>
                <a:spcPts val="240"/>
              </a:spcBef>
            </a:pPr>
            <a:r>
              <a:rPr sz="800" spc="5" dirty="0">
                <a:solidFill>
                  <a:srgbClr val="231F20"/>
                </a:solidFill>
                <a:latin typeface="Arial MT"/>
                <a:cs typeface="Arial MT"/>
              </a:rPr>
              <a:t>T—primary</a:t>
            </a:r>
            <a:r>
              <a:rPr sz="800" spc="-35" dirty="0">
                <a:solidFill>
                  <a:srgbClr val="231F20"/>
                </a:solidFill>
                <a:latin typeface="Arial MT"/>
                <a:cs typeface="Arial MT"/>
              </a:rPr>
              <a:t> </a:t>
            </a:r>
            <a:r>
              <a:rPr sz="800" spc="25" dirty="0">
                <a:solidFill>
                  <a:srgbClr val="231F20"/>
                </a:solidFill>
                <a:latin typeface="Arial MT"/>
                <a:cs typeface="Arial MT"/>
              </a:rPr>
              <a:t>tumour</a:t>
            </a:r>
            <a:endParaRPr sz="800">
              <a:latin typeface="Arial MT"/>
              <a:cs typeface="Arial MT"/>
            </a:endParaRPr>
          </a:p>
          <a:p>
            <a:pPr marL="12700" marR="1074420">
              <a:lnSpc>
                <a:spcPct val="114599"/>
              </a:lnSpc>
            </a:pPr>
            <a:r>
              <a:rPr sz="800" spc="-80" dirty="0">
                <a:solidFill>
                  <a:srgbClr val="231F20"/>
                </a:solidFill>
                <a:latin typeface="Arial MT"/>
                <a:cs typeface="Arial MT"/>
              </a:rPr>
              <a:t>TX  </a:t>
            </a:r>
            <a:r>
              <a:rPr sz="800" spc="-95" dirty="0">
                <a:solidFill>
                  <a:srgbClr val="231F20"/>
                </a:solidFill>
                <a:latin typeface="Arial MT"/>
                <a:cs typeface="Arial MT"/>
              </a:rPr>
              <a:t>T0</a:t>
            </a:r>
            <a:endParaRPr sz="800">
              <a:latin typeface="Arial MT"/>
              <a:cs typeface="Arial MT"/>
            </a:endParaRPr>
          </a:p>
          <a:p>
            <a:pPr marL="12700">
              <a:lnSpc>
                <a:spcPct val="100000"/>
              </a:lnSpc>
              <a:spcBef>
                <a:spcPts val="140"/>
              </a:spcBef>
            </a:pPr>
            <a:r>
              <a:rPr sz="800" i="1" spc="-60" dirty="0">
                <a:solidFill>
                  <a:srgbClr val="231F20"/>
                </a:solidFill>
                <a:latin typeface="Arial"/>
                <a:cs typeface="Arial"/>
              </a:rPr>
              <a:t>Extremity</a:t>
            </a:r>
            <a:r>
              <a:rPr sz="800" i="1" spc="-25" dirty="0">
                <a:solidFill>
                  <a:srgbClr val="231F20"/>
                </a:solidFill>
                <a:latin typeface="Arial"/>
                <a:cs typeface="Arial"/>
              </a:rPr>
              <a:t> </a:t>
            </a:r>
            <a:r>
              <a:rPr sz="800" i="1" spc="-45" dirty="0">
                <a:solidFill>
                  <a:srgbClr val="231F20"/>
                </a:solidFill>
                <a:latin typeface="Arial"/>
                <a:cs typeface="Arial"/>
              </a:rPr>
              <a:t>and</a:t>
            </a:r>
            <a:r>
              <a:rPr sz="800" i="1" spc="-25" dirty="0">
                <a:solidFill>
                  <a:srgbClr val="231F20"/>
                </a:solidFill>
                <a:latin typeface="Arial"/>
                <a:cs typeface="Arial"/>
              </a:rPr>
              <a:t> </a:t>
            </a:r>
            <a:r>
              <a:rPr sz="800" i="1" spc="-70" dirty="0">
                <a:solidFill>
                  <a:srgbClr val="231F20"/>
                </a:solidFill>
                <a:latin typeface="Arial"/>
                <a:cs typeface="Arial"/>
              </a:rPr>
              <a:t>superﬁc</a:t>
            </a:r>
            <a:r>
              <a:rPr sz="800" i="1" spc="-40" dirty="0">
                <a:solidFill>
                  <a:srgbClr val="231F20"/>
                </a:solidFill>
                <a:latin typeface="Arial"/>
                <a:cs typeface="Arial"/>
              </a:rPr>
              <a:t>i</a:t>
            </a:r>
            <a:r>
              <a:rPr sz="800" i="1" spc="-35" dirty="0">
                <a:solidFill>
                  <a:srgbClr val="231F20"/>
                </a:solidFill>
                <a:latin typeface="Arial"/>
                <a:cs typeface="Arial"/>
              </a:rPr>
              <a:t>al</a:t>
            </a:r>
            <a:r>
              <a:rPr sz="800" i="1" spc="-25" dirty="0">
                <a:solidFill>
                  <a:srgbClr val="231F20"/>
                </a:solidFill>
                <a:latin typeface="Arial"/>
                <a:cs typeface="Arial"/>
              </a:rPr>
              <a:t> </a:t>
            </a:r>
            <a:r>
              <a:rPr sz="800" i="1" spc="-40" dirty="0">
                <a:solidFill>
                  <a:srgbClr val="231F20"/>
                </a:solidFill>
                <a:latin typeface="Arial"/>
                <a:cs typeface="Arial"/>
              </a:rPr>
              <a:t>trunk</a:t>
            </a:r>
            <a:endParaRPr sz="800">
              <a:latin typeface="Arial"/>
              <a:cs typeface="Arial"/>
            </a:endParaRPr>
          </a:p>
          <a:p>
            <a:pPr marL="12700" marR="1080770" algn="just">
              <a:lnSpc>
                <a:spcPct val="114599"/>
              </a:lnSpc>
            </a:pPr>
            <a:r>
              <a:rPr sz="800" spc="-75" dirty="0">
                <a:solidFill>
                  <a:srgbClr val="231F20"/>
                </a:solidFill>
                <a:latin typeface="Arial MT"/>
                <a:cs typeface="Arial MT"/>
              </a:rPr>
              <a:t>T1  T2  T3  T4</a:t>
            </a:r>
            <a:endParaRPr sz="800">
              <a:latin typeface="Arial MT"/>
              <a:cs typeface="Arial MT"/>
            </a:endParaRPr>
          </a:p>
          <a:p>
            <a:pPr marL="12700">
              <a:lnSpc>
                <a:spcPct val="100000"/>
              </a:lnSpc>
              <a:spcBef>
                <a:spcPts val="135"/>
              </a:spcBef>
            </a:pPr>
            <a:r>
              <a:rPr sz="800" i="1" spc="-60" dirty="0">
                <a:solidFill>
                  <a:srgbClr val="231F20"/>
                </a:solidFill>
                <a:latin typeface="Arial"/>
                <a:cs typeface="Arial"/>
              </a:rPr>
              <a:t>Retroperitoneum</a:t>
            </a:r>
            <a:endParaRPr sz="800">
              <a:latin typeface="Arial"/>
              <a:cs typeface="Arial"/>
            </a:endParaRPr>
          </a:p>
          <a:p>
            <a:pPr marL="12700" marR="1080770" algn="just">
              <a:lnSpc>
                <a:spcPct val="114599"/>
              </a:lnSpc>
            </a:pPr>
            <a:r>
              <a:rPr sz="800" spc="-75" dirty="0">
                <a:solidFill>
                  <a:srgbClr val="231F20"/>
                </a:solidFill>
                <a:latin typeface="Arial MT"/>
                <a:cs typeface="Arial MT"/>
              </a:rPr>
              <a:t>T1  T2  T3  T4</a:t>
            </a:r>
            <a:endParaRPr sz="800">
              <a:latin typeface="Arial MT"/>
              <a:cs typeface="Arial MT"/>
            </a:endParaRPr>
          </a:p>
          <a:p>
            <a:pPr marL="12700">
              <a:lnSpc>
                <a:spcPct val="100000"/>
              </a:lnSpc>
              <a:spcBef>
                <a:spcPts val="140"/>
              </a:spcBef>
            </a:pPr>
            <a:r>
              <a:rPr sz="800" i="1" spc="-80" dirty="0">
                <a:solidFill>
                  <a:srgbClr val="231F20"/>
                </a:solidFill>
                <a:latin typeface="Arial"/>
                <a:cs typeface="Arial"/>
              </a:rPr>
              <a:t>Head</a:t>
            </a:r>
            <a:r>
              <a:rPr sz="800" i="1" spc="-25" dirty="0">
                <a:solidFill>
                  <a:srgbClr val="231F20"/>
                </a:solidFill>
                <a:latin typeface="Arial"/>
                <a:cs typeface="Arial"/>
              </a:rPr>
              <a:t> </a:t>
            </a:r>
            <a:r>
              <a:rPr sz="800" i="1" spc="-45" dirty="0">
                <a:solidFill>
                  <a:srgbClr val="231F20"/>
                </a:solidFill>
                <a:latin typeface="Arial"/>
                <a:cs typeface="Arial"/>
              </a:rPr>
              <a:t>and</a:t>
            </a:r>
            <a:r>
              <a:rPr sz="800" i="1" spc="-30" dirty="0">
                <a:solidFill>
                  <a:srgbClr val="231F20"/>
                </a:solidFill>
                <a:latin typeface="Arial"/>
                <a:cs typeface="Arial"/>
              </a:rPr>
              <a:t> </a:t>
            </a:r>
            <a:r>
              <a:rPr sz="800" i="1" spc="-75" dirty="0">
                <a:solidFill>
                  <a:srgbClr val="231F20"/>
                </a:solidFill>
                <a:latin typeface="Arial"/>
                <a:cs typeface="Arial"/>
              </a:rPr>
              <a:t>neck</a:t>
            </a:r>
            <a:endParaRPr sz="800">
              <a:latin typeface="Arial"/>
              <a:cs typeface="Arial"/>
            </a:endParaRPr>
          </a:p>
          <a:p>
            <a:pPr marL="12700" marR="1080770" algn="just">
              <a:lnSpc>
                <a:spcPct val="114599"/>
              </a:lnSpc>
            </a:pPr>
            <a:r>
              <a:rPr sz="800" spc="-75" dirty="0">
                <a:solidFill>
                  <a:srgbClr val="231F20"/>
                </a:solidFill>
                <a:latin typeface="Arial MT"/>
                <a:cs typeface="Arial MT"/>
              </a:rPr>
              <a:t>T1  T2  T3</a:t>
            </a:r>
            <a:endParaRPr sz="800">
              <a:latin typeface="Arial MT"/>
              <a:cs typeface="Arial MT"/>
            </a:endParaRPr>
          </a:p>
          <a:p>
            <a:pPr marL="12700" marR="1025525">
              <a:lnSpc>
                <a:spcPct val="114599"/>
              </a:lnSpc>
            </a:pPr>
            <a:r>
              <a:rPr sz="800" spc="-75" dirty="0">
                <a:solidFill>
                  <a:srgbClr val="231F20"/>
                </a:solidFill>
                <a:latin typeface="Arial MT"/>
                <a:cs typeface="Arial MT"/>
              </a:rPr>
              <a:t>T4a  </a:t>
            </a:r>
            <a:r>
              <a:rPr sz="800" spc="-70" dirty="0">
                <a:solidFill>
                  <a:srgbClr val="231F20"/>
                </a:solidFill>
                <a:latin typeface="Arial MT"/>
                <a:cs typeface="Arial MT"/>
              </a:rPr>
              <a:t>T4b</a:t>
            </a:r>
            <a:endParaRPr sz="800">
              <a:latin typeface="Arial MT"/>
              <a:cs typeface="Arial MT"/>
            </a:endParaRPr>
          </a:p>
        </p:txBody>
      </p:sp>
      <p:sp>
        <p:nvSpPr>
          <p:cNvPr id="15" name="object 15"/>
          <p:cNvSpPr txBox="1"/>
          <p:nvPr/>
        </p:nvSpPr>
        <p:spPr>
          <a:xfrm>
            <a:off x="2031375" y="2855193"/>
            <a:ext cx="4752976" cy="997709"/>
          </a:xfrm>
          <a:prstGeom prst="rect">
            <a:avLst/>
          </a:prstGeom>
        </p:spPr>
        <p:txBody>
          <a:bodyPr vert="horz" wrap="square" lIns="0" tIns="30480" rIns="0" bIns="0" rtlCol="0">
            <a:spAutoFit/>
          </a:bodyPr>
          <a:lstStyle/>
          <a:p>
            <a:pPr marL="12700">
              <a:lnSpc>
                <a:spcPct val="100000"/>
              </a:lnSpc>
              <a:spcBef>
                <a:spcPts val="240"/>
              </a:spcBef>
            </a:pPr>
            <a:r>
              <a:rPr sz="800" spc="-45" dirty="0">
                <a:solidFill>
                  <a:srgbClr val="231F20"/>
                </a:solidFill>
                <a:latin typeface="Arial MT"/>
                <a:cs typeface="Arial MT"/>
              </a:rPr>
              <a:t>Tumour</a:t>
            </a:r>
            <a:r>
              <a:rPr sz="800" spc="-25" dirty="0">
                <a:solidFill>
                  <a:srgbClr val="231F20"/>
                </a:solidFill>
                <a:latin typeface="Arial MT"/>
                <a:cs typeface="Arial MT"/>
              </a:rPr>
              <a:t> </a:t>
            </a:r>
            <a:r>
              <a:rPr sz="800" spc="-65" dirty="0">
                <a:solidFill>
                  <a:srgbClr val="231F20"/>
                </a:solidFill>
                <a:latin typeface="Arial MT"/>
                <a:cs typeface="Arial MT"/>
              </a:rPr>
              <a:t>2</a:t>
            </a:r>
            <a:r>
              <a:rPr sz="800" spc="-90" dirty="0">
                <a:solidFill>
                  <a:srgbClr val="231F20"/>
                </a:solidFill>
                <a:latin typeface="Arial MT"/>
                <a:cs typeface="Arial MT"/>
              </a:rPr>
              <a:t> </a:t>
            </a:r>
            <a:r>
              <a:rPr sz="800" spc="-35" dirty="0">
                <a:solidFill>
                  <a:srgbClr val="231F20"/>
                </a:solidFill>
                <a:latin typeface="Arial MT"/>
                <a:cs typeface="Arial MT"/>
              </a:rPr>
              <a:t>cm</a:t>
            </a:r>
            <a:r>
              <a:rPr sz="800" spc="-30" dirty="0">
                <a:solidFill>
                  <a:srgbClr val="231F20"/>
                </a:solidFill>
                <a:latin typeface="Arial MT"/>
                <a:cs typeface="Arial MT"/>
              </a:rPr>
              <a:t> or</a:t>
            </a:r>
            <a:r>
              <a:rPr sz="800" spc="-25" dirty="0">
                <a:solidFill>
                  <a:srgbClr val="231F20"/>
                </a:solidFill>
                <a:latin typeface="Arial MT"/>
                <a:cs typeface="Arial MT"/>
              </a:rPr>
              <a:t> </a:t>
            </a:r>
            <a:r>
              <a:rPr sz="800" spc="-75" dirty="0">
                <a:solidFill>
                  <a:srgbClr val="231F20"/>
                </a:solidFill>
                <a:latin typeface="Arial MT"/>
                <a:cs typeface="Arial MT"/>
              </a:rPr>
              <a:t>less</a:t>
            </a:r>
            <a:r>
              <a:rPr sz="800" spc="-30" dirty="0">
                <a:solidFill>
                  <a:srgbClr val="231F20"/>
                </a:solidFill>
                <a:latin typeface="Arial MT"/>
                <a:cs typeface="Arial MT"/>
              </a:rPr>
              <a:t> </a:t>
            </a:r>
            <a:r>
              <a:rPr sz="800" spc="-20" dirty="0">
                <a:solidFill>
                  <a:srgbClr val="231F20"/>
                </a:solidFill>
                <a:latin typeface="Arial MT"/>
                <a:cs typeface="Arial MT"/>
              </a:rPr>
              <a:t>in </a:t>
            </a:r>
            <a:r>
              <a:rPr sz="800" spc="-45" dirty="0">
                <a:solidFill>
                  <a:srgbClr val="231F20"/>
                </a:solidFill>
                <a:latin typeface="Arial MT"/>
                <a:cs typeface="Arial MT"/>
              </a:rPr>
              <a:t>greatest</a:t>
            </a:r>
            <a:r>
              <a:rPr sz="800" spc="-25" dirty="0">
                <a:solidFill>
                  <a:srgbClr val="231F20"/>
                </a:solidFill>
                <a:latin typeface="Arial MT"/>
                <a:cs typeface="Arial MT"/>
              </a:rPr>
              <a:t> </a:t>
            </a:r>
            <a:r>
              <a:rPr sz="800" spc="-35" dirty="0">
                <a:solidFill>
                  <a:srgbClr val="231F20"/>
                </a:solidFill>
                <a:latin typeface="Arial MT"/>
                <a:cs typeface="Arial MT"/>
              </a:rPr>
              <a:t>dimension</a:t>
            </a:r>
            <a:endParaRPr sz="800">
              <a:latin typeface="Arial MT"/>
              <a:cs typeface="Arial MT"/>
            </a:endParaRPr>
          </a:p>
          <a:p>
            <a:pPr marL="12700" marR="1882775">
              <a:lnSpc>
                <a:spcPct val="114599"/>
              </a:lnSpc>
            </a:pPr>
            <a:r>
              <a:rPr sz="800" spc="-45" dirty="0">
                <a:solidFill>
                  <a:srgbClr val="231F20"/>
                </a:solidFill>
                <a:latin typeface="Arial MT"/>
                <a:cs typeface="Arial MT"/>
              </a:rPr>
              <a:t>Tumour</a:t>
            </a:r>
            <a:r>
              <a:rPr sz="800" spc="-20" dirty="0">
                <a:solidFill>
                  <a:srgbClr val="231F20"/>
                </a:solidFill>
                <a:latin typeface="Arial MT"/>
                <a:cs typeface="Arial MT"/>
              </a:rPr>
              <a:t> </a:t>
            </a:r>
            <a:r>
              <a:rPr sz="800" spc="-35" dirty="0">
                <a:solidFill>
                  <a:srgbClr val="231F20"/>
                </a:solidFill>
                <a:latin typeface="Arial MT"/>
                <a:cs typeface="Arial MT"/>
              </a:rPr>
              <a:t>more </a:t>
            </a:r>
            <a:r>
              <a:rPr sz="800" spc="-30" dirty="0">
                <a:solidFill>
                  <a:srgbClr val="231F20"/>
                </a:solidFill>
                <a:latin typeface="Arial MT"/>
                <a:cs typeface="Arial MT"/>
              </a:rPr>
              <a:t>than</a:t>
            </a:r>
            <a:r>
              <a:rPr sz="800" spc="-15" dirty="0">
                <a:solidFill>
                  <a:srgbClr val="231F20"/>
                </a:solidFill>
                <a:latin typeface="Arial MT"/>
                <a:cs typeface="Arial MT"/>
              </a:rPr>
              <a:t> </a:t>
            </a:r>
            <a:r>
              <a:rPr sz="800" spc="-65" dirty="0">
                <a:solidFill>
                  <a:srgbClr val="231F20"/>
                </a:solidFill>
                <a:latin typeface="Arial MT"/>
                <a:cs typeface="Arial MT"/>
              </a:rPr>
              <a:t>2</a:t>
            </a:r>
            <a:r>
              <a:rPr sz="800" spc="-90" dirty="0">
                <a:solidFill>
                  <a:srgbClr val="231F20"/>
                </a:solidFill>
                <a:latin typeface="Arial MT"/>
                <a:cs typeface="Arial MT"/>
              </a:rPr>
              <a:t> </a:t>
            </a:r>
            <a:r>
              <a:rPr sz="800" spc="-35" dirty="0">
                <a:solidFill>
                  <a:srgbClr val="231F20"/>
                </a:solidFill>
                <a:latin typeface="Arial MT"/>
                <a:cs typeface="Arial MT"/>
              </a:rPr>
              <a:t>cm</a:t>
            </a:r>
            <a:r>
              <a:rPr sz="800" spc="-25" dirty="0">
                <a:solidFill>
                  <a:srgbClr val="231F20"/>
                </a:solidFill>
                <a:latin typeface="Arial MT"/>
                <a:cs typeface="Arial MT"/>
              </a:rPr>
              <a:t> </a:t>
            </a:r>
            <a:r>
              <a:rPr sz="800" spc="-10" dirty="0">
                <a:solidFill>
                  <a:srgbClr val="231F20"/>
                </a:solidFill>
                <a:latin typeface="Arial MT"/>
                <a:cs typeface="Arial MT"/>
              </a:rPr>
              <a:t>but</a:t>
            </a:r>
            <a:r>
              <a:rPr sz="800" spc="-25" dirty="0">
                <a:solidFill>
                  <a:srgbClr val="231F20"/>
                </a:solidFill>
                <a:latin typeface="Arial MT"/>
                <a:cs typeface="Arial MT"/>
              </a:rPr>
              <a:t> no</a:t>
            </a:r>
            <a:r>
              <a:rPr sz="800" spc="-20" dirty="0">
                <a:solidFill>
                  <a:srgbClr val="231F20"/>
                </a:solidFill>
                <a:latin typeface="Arial MT"/>
                <a:cs typeface="Arial MT"/>
              </a:rPr>
              <a:t> </a:t>
            </a:r>
            <a:r>
              <a:rPr sz="800" spc="-35" dirty="0">
                <a:solidFill>
                  <a:srgbClr val="231F20"/>
                </a:solidFill>
                <a:latin typeface="Arial MT"/>
                <a:cs typeface="Arial MT"/>
              </a:rPr>
              <a:t>more</a:t>
            </a:r>
            <a:r>
              <a:rPr sz="800" spc="-30" dirty="0">
                <a:solidFill>
                  <a:srgbClr val="231F20"/>
                </a:solidFill>
                <a:latin typeface="Arial MT"/>
                <a:cs typeface="Arial MT"/>
              </a:rPr>
              <a:t> than</a:t>
            </a:r>
            <a:r>
              <a:rPr sz="800" spc="-20" dirty="0">
                <a:solidFill>
                  <a:srgbClr val="231F20"/>
                </a:solidFill>
                <a:latin typeface="Arial MT"/>
                <a:cs typeface="Arial MT"/>
              </a:rPr>
              <a:t> </a:t>
            </a:r>
            <a:r>
              <a:rPr sz="800" spc="-65" dirty="0">
                <a:solidFill>
                  <a:srgbClr val="231F20"/>
                </a:solidFill>
                <a:latin typeface="Arial MT"/>
                <a:cs typeface="Arial MT"/>
              </a:rPr>
              <a:t>4</a:t>
            </a:r>
            <a:r>
              <a:rPr sz="800" spc="-95" dirty="0">
                <a:solidFill>
                  <a:srgbClr val="231F20"/>
                </a:solidFill>
                <a:latin typeface="Arial MT"/>
                <a:cs typeface="Arial MT"/>
              </a:rPr>
              <a:t> </a:t>
            </a:r>
            <a:r>
              <a:rPr sz="800" spc="-35" dirty="0">
                <a:solidFill>
                  <a:srgbClr val="231F20"/>
                </a:solidFill>
                <a:latin typeface="Arial MT"/>
                <a:cs typeface="Arial MT"/>
              </a:rPr>
              <a:t>cm</a:t>
            </a:r>
            <a:r>
              <a:rPr sz="800" spc="-15" dirty="0">
                <a:solidFill>
                  <a:srgbClr val="231F20"/>
                </a:solidFill>
                <a:latin typeface="Arial MT"/>
                <a:cs typeface="Arial MT"/>
              </a:rPr>
              <a:t> </a:t>
            </a:r>
            <a:r>
              <a:rPr sz="800" spc="-20" dirty="0">
                <a:solidFill>
                  <a:srgbClr val="231F20"/>
                </a:solidFill>
                <a:latin typeface="Arial MT"/>
                <a:cs typeface="Arial MT"/>
              </a:rPr>
              <a:t>in</a:t>
            </a:r>
            <a:r>
              <a:rPr sz="800" spc="-25" dirty="0">
                <a:solidFill>
                  <a:srgbClr val="231F20"/>
                </a:solidFill>
                <a:latin typeface="Arial MT"/>
                <a:cs typeface="Arial MT"/>
              </a:rPr>
              <a:t> </a:t>
            </a:r>
            <a:r>
              <a:rPr sz="800" spc="-45" dirty="0">
                <a:solidFill>
                  <a:srgbClr val="231F20"/>
                </a:solidFill>
                <a:latin typeface="Arial MT"/>
                <a:cs typeface="Arial MT"/>
              </a:rPr>
              <a:t>greatest</a:t>
            </a:r>
            <a:r>
              <a:rPr sz="800" spc="-30" dirty="0">
                <a:solidFill>
                  <a:srgbClr val="231F20"/>
                </a:solidFill>
                <a:latin typeface="Arial MT"/>
                <a:cs typeface="Arial MT"/>
              </a:rPr>
              <a:t> </a:t>
            </a:r>
            <a:r>
              <a:rPr sz="800" spc="-35" dirty="0">
                <a:solidFill>
                  <a:srgbClr val="231F20"/>
                </a:solidFill>
                <a:latin typeface="Arial MT"/>
                <a:cs typeface="Arial MT"/>
              </a:rPr>
              <a:t>dimension </a:t>
            </a:r>
            <a:r>
              <a:rPr sz="800" spc="-210" dirty="0">
                <a:solidFill>
                  <a:srgbClr val="231F20"/>
                </a:solidFill>
                <a:latin typeface="Arial MT"/>
                <a:cs typeface="Arial MT"/>
              </a:rPr>
              <a:t> </a:t>
            </a:r>
            <a:r>
              <a:rPr sz="800" spc="-45" dirty="0">
                <a:solidFill>
                  <a:srgbClr val="231F20"/>
                </a:solidFill>
                <a:latin typeface="Arial MT"/>
                <a:cs typeface="Arial MT"/>
              </a:rPr>
              <a:t>Tumour</a:t>
            </a:r>
            <a:r>
              <a:rPr sz="800" spc="-25" dirty="0">
                <a:solidFill>
                  <a:srgbClr val="231F20"/>
                </a:solidFill>
                <a:latin typeface="Arial MT"/>
                <a:cs typeface="Arial MT"/>
              </a:rPr>
              <a:t> </a:t>
            </a:r>
            <a:r>
              <a:rPr sz="800" spc="-35" dirty="0">
                <a:solidFill>
                  <a:srgbClr val="231F20"/>
                </a:solidFill>
                <a:latin typeface="Arial MT"/>
                <a:cs typeface="Arial MT"/>
              </a:rPr>
              <a:t>more </a:t>
            </a:r>
            <a:r>
              <a:rPr sz="800" spc="-30" dirty="0">
                <a:solidFill>
                  <a:srgbClr val="231F20"/>
                </a:solidFill>
                <a:latin typeface="Arial MT"/>
                <a:cs typeface="Arial MT"/>
              </a:rPr>
              <a:t>than</a:t>
            </a:r>
            <a:r>
              <a:rPr sz="800" spc="-25" dirty="0">
                <a:solidFill>
                  <a:srgbClr val="231F20"/>
                </a:solidFill>
                <a:latin typeface="Arial MT"/>
                <a:cs typeface="Arial MT"/>
              </a:rPr>
              <a:t> </a:t>
            </a:r>
            <a:r>
              <a:rPr sz="800" spc="-65" dirty="0">
                <a:solidFill>
                  <a:srgbClr val="231F20"/>
                </a:solidFill>
                <a:latin typeface="Arial MT"/>
                <a:cs typeface="Arial MT"/>
              </a:rPr>
              <a:t>4</a:t>
            </a:r>
            <a:r>
              <a:rPr sz="800" spc="-90" dirty="0">
                <a:solidFill>
                  <a:srgbClr val="231F20"/>
                </a:solidFill>
                <a:latin typeface="Arial MT"/>
                <a:cs typeface="Arial MT"/>
              </a:rPr>
              <a:t> </a:t>
            </a:r>
            <a:r>
              <a:rPr sz="800" spc="-35" dirty="0">
                <a:solidFill>
                  <a:srgbClr val="231F20"/>
                </a:solidFill>
                <a:latin typeface="Arial MT"/>
                <a:cs typeface="Arial MT"/>
              </a:rPr>
              <a:t>cm</a:t>
            </a:r>
            <a:r>
              <a:rPr sz="800" spc="-30" dirty="0">
                <a:solidFill>
                  <a:srgbClr val="231F20"/>
                </a:solidFill>
                <a:latin typeface="Arial MT"/>
                <a:cs typeface="Arial MT"/>
              </a:rPr>
              <a:t> </a:t>
            </a:r>
            <a:r>
              <a:rPr sz="800" spc="-20" dirty="0">
                <a:solidFill>
                  <a:srgbClr val="231F20"/>
                </a:solidFill>
                <a:latin typeface="Arial MT"/>
                <a:cs typeface="Arial MT"/>
              </a:rPr>
              <a:t>in</a:t>
            </a:r>
            <a:r>
              <a:rPr sz="800" spc="-30" dirty="0">
                <a:solidFill>
                  <a:srgbClr val="231F20"/>
                </a:solidFill>
                <a:latin typeface="Arial MT"/>
                <a:cs typeface="Arial MT"/>
              </a:rPr>
              <a:t> </a:t>
            </a:r>
            <a:r>
              <a:rPr sz="800" spc="-45" dirty="0">
                <a:solidFill>
                  <a:srgbClr val="231F20"/>
                </a:solidFill>
                <a:latin typeface="Arial MT"/>
                <a:cs typeface="Arial MT"/>
              </a:rPr>
              <a:t>greatest</a:t>
            </a:r>
            <a:r>
              <a:rPr sz="800" spc="-30" dirty="0">
                <a:solidFill>
                  <a:srgbClr val="231F20"/>
                </a:solidFill>
                <a:latin typeface="Arial MT"/>
                <a:cs typeface="Arial MT"/>
              </a:rPr>
              <a:t> </a:t>
            </a:r>
            <a:r>
              <a:rPr sz="800" spc="-35" dirty="0">
                <a:solidFill>
                  <a:srgbClr val="231F20"/>
                </a:solidFill>
                <a:latin typeface="Arial MT"/>
                <a:cs typeface="Arial MT"/>
              </a:rPr>
              <a:t>dimension</a:t>
            </a:r>
            <a:endParaRPr sz="800">
              <a:latin typeface="Arial MT"/>
              <a:cs typeface="Arial MT"/>
            </a:endParaRPr>
          </a:p>
          <a:p>
            <a:pPr marL="12700" marR="5080">
              <a:lnSpc>
                <a:spcPct val="114599"/>
              </a:lnSpc>
            </a:pPr>
            <a:r>
              <a:rPr sz="800" spc="-45" dirty="0">
                <a:solidFill>
                  <a:srgbClr val="231F20"/>
                </a:solidFill>
                <a:latin typeface="Arial MT"/>
                <a:cs typeface="Arial MT"/>
              </a:rPr>
              <a:t>Tumour</a:t>
            </a:r>
            <a:r>
              <a:rPr sz="800" spc="-20" dirty="0">
                <a:solidFill>
                  <a:srgbClr val="231F20"/>
                </a:solidFill>
                <a:latin typeface="Arial MT"/>
                <a:cs typeface="Arial MT"/>
              </a:rPr>
              <a:t> </a:t>
            </a:r>
            <a:r>
              <a:rPr sz="800" spc="-50" dirty="0">
                <a:solidFill>
                  <a:srgbClr val="231F20"/>
                </a:solidFill>
                <a:latin typeface="Arial MT"/>
                <a:cs typeface="Arial MT"/>
              </a:rPr>
              <a:t>invades</a:t>
            </a:r>
            <a:r>
              <a:rPr sz="800" spc="-20" dirty="0">
                <a:solidFill>
                  <a:srgbClr val="231F20"/>
                </a:solidFill>
                <a:latin typeface="Arial MT"/>
                <a:cs typeface="Arial MT"/>
              </a:rPr>
              <a:t> </a:t>
            </a:r>
            <a:r>
              <a:rPr sz="800" spc="-25" dirty="0">
                <a:solidFill>
                  <a:srgbClr val="231F20"/>
                </a:solidFill>
                <a:latin typeface="Arial MT"/>
                <a:cs typeface="Arial MT"/>
              </a:rPr>
              <a:t>the</a:t>
            </a:r>
            <a:r>
              <a:rPr sz="800" spc="-15" dirty="0">
                <a:solidFill>
                  <a:srgbClr val="231F20"/>
                </a:solidFill>
                <a:latin typeface="Arial MT"/>
                <a:cs typeface="Arial MT"/>
              </a:rPr>
              <a:t> </a:t>
            </a:r>
            <a:r>
              <a:rPr sz="800" spc="-25" dirty="0">
                <a:solidFill>
                  <a:srgbClr val="231F20"/>
                </a:solidFill>
                <a:latin typeface="Arial MT"/>
                <a:cs typeface="Arial MT"/>
              </a:rPr>
              <a:t>orbit,</a:t>
            </a:r>
            <a:r>
              <a:rPr sz="800" spc="-20" dirty="0">
                <a:solidFill>
                  <a:srgbClr val="231F20"/>
                </a:solidFill>
                <a:latin typeface="Arial MT"/>
                <a:cs typeface="Arial MT"/>
              </a:rPr>
              <a:t> </a:t>
            </a:r>
            <a:r>
              <a:rPr sz="800" spc="-50" dirty="0">
                <a:solidFill>
                  <a:srgbClr val="231F20"/>
                </a:solidFill>
                <a:latin typeface="Arial MT"/>
                <a:cs typeface="Arial MT"/>
              </a:rPr>
              <a:t>skull</a:t>
            </a:r>
            <a:r>
              <a:rPr sz="800" spc="-15" dirty="0">
                <a:solidFill>
                  <a:srgbClr val="231F20"/>
                </a:solidFill>
                <a:latin typeface="Arial MT"/>
                <a:cs typeface="Arial MT"/>
              </a:rPr>
              <a:t> </a:t>
            </a:r>
            <a:r>
              <a:rPr sz="800" spc="-70" dirty="0">
                <a:solidFill>
                  <a:srgbClr val="231F20"/>
                </a:solidFill>
                <a:latin typeface="Arial MT"/>
                <a:cs typeface="Arial MT"/>
              </a:rPr>
              <a:t>base</a:t>
            </a:r>
            <a:r>
              <a:rPr sz="800" spc="-20" dirty="0">
                <a:solidFill>
                  <a:srgbClr val="231F20"/>
                </a:solidFill>
                <a:latin typeface="Arial MT"/>
                <a:cs typeface="Arial MT"/>
              </a:rPr>
              <a:t> </a:t>
            </a:r>
            <a:r>
              <a:rPr sz="800" spc="-30" dirty="0">
                <a:solidFill>
                  <a:srgbClr val="231F20"/>
                </a:solidFill>
                <a:latin typeface="Arial MT"/>
                <a:cs typeface="Arial MT"/>
              </a:rPr>
              <a:t>or</a:t>
            </a:r>
            <a:r>
              <a:rPr sz="800" spc="-15" dirty="0">
                <a:solidFill>
                  <a:srgbClr val="231F20"/>
                </a:solidFill>
                <a:latin typeface="Arial MT"/>
                <a:cs typeface="Arial MT"/>
              </a:rPr>
              <a:t> </a:t>
            </a:r>
            <a:r>
              <a:rPr sz="800" spc="-55" dirty="0">
                <a:solidFill>
                  <a:srgbClr val="231F20"/>
                </a:solidFill>
                <a:latin typeface="Arial MT"/>
                <a:cs typeface="Arial MT"/>
              </a:rPr>
              <a:t>dura,</a:t>
            </a:r>
            <a:r>
              <a:rPr sz="800" spc="-10" dirty="0">
                <a:solidFill>
                  <a:srgbClr val="231F20"/>
                </a:solidFill>
                <a:latin typeface="Arial MT"/>
                <a:cs typeface="Arial MT"/>
              </a:rPr>
              <a:t> </a:t>
            </a:r>
            <a:r>
              <a:rPr sz="800" spc="-35" dirty="0">
                <a:solidFill>
                  <a:srgbClr val="231F20"/>
                </a:solidFill>
                <a:latin typeface="Arial MT"/>
                <a:cs typeface="Arial MT"/>
              </a:rPr>
              <a:t>central</a:t>
            </a:r>
            <a:r>
              <a:rPr sz="800" spc="-30" dirty="0">
                <a:solidFill>
                  <a:srgbClr val="231F20"/>
                </a:solidFill>
                <a:latin typeface="Arial MT"/>
                <a:cs typeface="Arial MT"/>
              </a:rPr>
              <a:t> compartment</a:t>
            </a:r>
            <a:r>
              <a:rPr sz="800" spc="-15" dirty="0">
                <a:solidFill>
                  <a:srgbClr val="231F20"/>
                </a:solidFill>
                <a:latin typeface="Arial MT"/>
                <a:cs typeface="Arial MT"/>
              </a:rPr>
              <a:t> </a:t>
            </a:r>
            <a:r>
              <a:rPr sz="800" spc="-65" dirty="0">
                <a:solidFill>
                  <a:srgbClr val="231F20"/>
                </a:solidFill>
                <a:latin typeface="Arial MT"/>
                <a:cs typeface="Arial MT"/>
              </a:rPr>
              <a:t>viscera,</a:t>
            </a:r>
            <a:r>
              <a:rPr sz="800" spc="-20" dirty="0">
                <a:solidFill>
                  <a:srgbClr val="231F20"/>
                </a:solidFill>
                <a:latin typeface="Arial MT"/>
                <a:cs typeface="Arial MT"/>
              </a:rPr>
              <a:t> </a:t>
            </a:r>
            <a:r>
              <a:rPr sz="800" spc="-45" dirty="0">
                <a:solidFill>
                  <a:srgbClr val="231F20"/>
                </a:solidFill>
                <a:latin typeface="Arial MT"/>
                <a:cs typeface="Arial MT"/>
              </a:rPr>
              <a:t>facial</a:t>
            </a:r>
            <a:r>
              <a:rPr sz="800" spc="-15" dirty="0">
                <a:solidFill>
                  <a:srgbClr val="231F20"/>
                </a:solidFill>
                <a:latin typeface="Arial MT"/>
                <a:cs typeface="Arial MT"/>
              </a:rPr>
              <a:t> </a:t>
            </a:r>
            <a:r>
              <a:rPr sz="800" spc="-50" dirty="0">
                <a:solidFill>
                  <a:srgbClr val="231F20"/>
                </a:solidFill>
                <a:latin typeface="Arial MT"/>
                <a:cs typeface="Arial MT"/>
              </a:rPr>
              <a:t>skeleton,</a:t>
            </a:r>
            <a:r>
              <a:rPr sz="800" spc="-20" dirty="0">
                <a:solidFill>
                  <a:srgbClr val="231F20"/>
                </a:solidFill>
                <a:latin typeface="Arial MT"/>
                <a:cs typeface="Arial MT"/>
              </a:rPr>
              <a:t> </a:t>
            </a:r>
            <a:r>
              <a:rPr sz="800" spc="-40" dirty="0">
                <a:solidFill>
                  <a:srgbClr val="231F20"/>
                </a:solidFill>
                <a:latin typeface="Arial MT"/>
                <a:cs typeface="Arial MT"/>
              </a:rPr>
              <a:t>and</a:t>
            </a:r>
            <a:r>
              <a:rPr sz="800" spc="-20" dirty="0">
                <a:solidFill>
                  <a:srgbClr val="231F20"/>
                </a:solidFill>
                <a:latin typeface="Arial MT"/>
                <a:cs typeface="Arial MT"/>
              </a:rPr>
              <a:t> </a:t>
            </a:r>
            <a:r>
              <a:rPr sz="800" spc="-30" dirty="0">
                <a:solidFill>
                  <a:srgbClr val="231F20"/>
                </a:solidFill>
                <a:latin typeface="Arial MT"/>
                <a:cs typeface="Arial MT"/>
              </a:rPr>
              <a:t>or</a:t>
            </a:r>
            <a:r>
              <a:rPr sz="800" spc="-15" dirty="0">
                <a:solidFill>
                  <a:srgbClr val="231F20"/>
                </a:solidFill>
                <a:latin typeface="Arial MT"/>
                <a:cs typeface="Arial MT"/>
              </a:rPr>
              <a:t> </a:t>
            </a:r>
            <a:r>
              <a:rPr sz="800" spc="-25" dirty="0">
                <a:solidFill>
                  <a:srgbClr val="231F20"/>
                </a:solidFill>
                <a:latin typeface="Arial MT"/>
                <a:cs typeface="Arial MT"/>
              </a:rPr>
              <a:t>pterygoid </a:t>
            </a:r>
            <a:r>
              <a:rPr sz="800" spc="-60" dirty="0">
                <a:solidFill>
                  <a:srgbClr val="231F20"/>
                </a:solidFill>
                <a:latin typeface="Arial MT"/>
                <a:cs typeface="Arial MT"/>
              </a:rPr>
              <a:t>muscles </a:t>
            </a:r>
            <a:r>
              <a:rPr sz="800" spc="-55" dirty="0">
                <a:solidFill>
                  <a:srgbClr val="231F20"/>
                </a:solidFill>
                <a:latin typeface="Arial MT"/>
                <a:cs typeface="Arial MT"/>
              </a:rPr>
              <a:t> </a:t>
            </a:r>
            <a:r>
              <a:rPr sz="800" spc="-45" dirty="0">
                <a:solidFill>
                  <a:srgbClr val="231F20"/>
                </a:solidFill>
                <a:latin typeface="Arial MT"/>
                <a:cs typeface="Arial MT"/>
              </a:rPr>
              <a:t>Tumour</a:t>
            </a:r>
            <a:r>
              <a:rPr sz="800" spc="-20" dirty="0">
                <a:solidFill>
                  <a:srgbClr val="231F20"/>
                </a:solidFill>
                <a:latin typeface="Arial MT"/>
                <a:cs typeface="Arial MT"/>
              </a:rPr>
              <a:t> </a:t>
            </a:r>
            <a:r>
              <a:rPr sz="800" spc="-50" dirty="0">
                <a:solidFill>
                  <a:srgbClr val="231F20"/>
                </a:solidFill>
                <a:latin typeface="Arial MT"/>
                <a:cs typeface="Arial MT"/>
              </a:rPr>
              <a:t>invades</a:t>
            </a:r>
            <a:r>
              <a:rPr sz="800" spc="-20" dirty="0">
                <a:solidFill>
                  <a:srgbClr val="231F20"/>
                </a:solidFill>
                <a:latin typeface="Arial MT"/>
                <a:cs typeface="Arial MT"/>
              </a:rPr>
              <a:t> </a:t>
            </a:r>
            <a:r>
              <a:rPr sz="800" spc="-25" dirty="0">
                <a:solidFill>
                  <a:srgbClr val="231F20"/>
                </a:solidFill>
                <a:latin typeface="Arial MT"/>
                <a:cs typeface="Arial MT"/>
              </a:rPr>
              <a:t>the</a:t>
            </a:r>
            <a:r>
              <a:rPr sz="800" spc="-20" dirty="0">
                <a:solidFill>
                  <a:srgbClr val="231F20"/>
                </a:solidFill>
                <a:latin typeface="Arial MT"/>
                <a:cs typeface="Arial MT"/>
              </a:rPr>
              <a:t> </a:t>
            </a:r>
            <a:r>
              <a:rPr sz="800" spc="-35" dirty="0">
                <a:solidFill>
                  <a:srgbClr val="231F20"/>
                </a:solidFill>
                <a:latin typeface="Arial MT"/>
                <a:cs typeface="Arial MT"/>
              </a:rPr>
              <a:t>brain</a:t>
            </a:r>
            <a:r>
              <a:rPr sz="800" spc="-20" dirty="0">
                <a:solidFill>
                  <a:srgbClr val="231F20"/>
                </a:solidFill>
                <a:latin typeface="Arial MT"/>
                <a:cs typeface="Arial MT"/>
              </a:rPr>
              <a:t> </a:t>
            </a:r>
            <a:r>
              <a:rPr sz="800" spc="-50" dirty="0">
                <a:solidFill>
                  <a:srgbClr val="231F20"/>
                </a:solidFill>
                <a:latin typeface="Arial MT"/>
                <a:cs typeface="Arial MT"/>
              </a:rPr>
              <a:t>parenchyma,</a:t>
            </a:r>
            <a:r>
              <a:rPr sz="800" spc="-30" dirty="0">
                <a:solidFill>
                  <a:srgbClr val="231F20"/>
                </a:solidFill>
                <a:latin typeface="Arial MT"/>
                <a:cs typeface="Arial MT"/>
              </a:rPr>
              <a:t> </a:t>
            </a:r>
            <a:r>
              <a:rPr sz="800" spc="-75" dirty="0">
                <a:solidFill>
                  <a:srgbClr val="231F20"/>
                </a:solidFill>
                <a:latin typeface="Arial MT"/>
                <a:cs typeface="Arial MT"/>
              </a:rPr>
              <a:t>encases</a:t>
            </a:r>
            <a:r>
              <a:rPr sz="800" spc="-20" dirty="0">
                <a:solidFill>
                  <a:srgbClr val="231F20"/>
                </a:solidFill>
                <a:latin typeface="Arial MT"/>
                <a:cs typeface="Arial MT"/>
              </a:rPr>
              <a:t> </a:t>
            </a:r>
            <a:r>
              <a:rPr sz="800" spc="-25" dirty="0">
                <a:solidFill>
                  <a:srgbClr val="231F20"/>
                </a:solidFill>
                <a:latin typeface="Arial MT"/>
                <a:cs typeface="Arial MT"/>
              </a:rPr>
              <a:t>the</a:t>
            </a:r>
            <a:r>
              <a:rPr sz="800" spc="-15" dirty="0">
                <a:solidFill>
                  <a:srgbClr val="231F20"/>
                </a:solidFill>
                <a:latin typeface="Arial MT"/>
                <a:cs typeface="Arial MT"/>
              </a:rPr>
              <a:t> </a:t>
            </a:r>
            <a:r>
              <a:rPr sz="800" spc="-30" dirty="0">
                <a:solidFill>
                  <a:srgbClr val="231F20"/>
                </a:solidFill>
                <a:latin typeface="Arial MT"/>
                <a:cs typeface="Arial MT"/>
              </a:rPr>
              <a:t>carotid</a:t>
            </a:r>
            <a:r>
              <a:rPr sz="800" spc="-20" dirty="0">
                <a:solidFill>
                  <a:srgbClr val="231F20"/>
                </a:solidFill>
                <a:latin typeface="Arial MT"/>
                <a:cs typeface="Arial MT"/>
              </a:rPr>
              <a:t> </a:t>
            </a:r>
            <a:r>
              <a:rPr sz="800" spc="-50" dirty="0">
                <a:solidFill>
                  <a:srgbClr val="231F20"/>
                </a:solidFill>
                <a:latin typeface="Arial MT"/>
                <a:cs typeface="Arial MT"/>
              </a:rPr>
              <a:t>artery,</a:t>
            </a:r>
            <a:r>
              <a:rPr sz="800" spc="-20" dirty="0">
                <a:solidFill>
                  <a:srgbClr val="231F20"/>
                </a:solidFill>
                <a:latin typeface="Arial MT"/>
                <a:cs typeface="Arial MT"/>
              </a:rPr>
              <a:t> </a:t>
            </a:r>
            <a:r>
              <a:rPr sz="800" spc="-50" dirty="0">
                <a:solidFill>
                  <a:srgbClr val="231F20"/>
                </a:solidFill>
                <a:latin typeface="Arial MT"/>
                <a:cs typeface="Arial MT"/>
              </a:rPr>
              <a:t>invades</a:t>
            </a:r>
            <a:r>
              <a:rPr sz="800" spc="-25" dirty="0">
                <a:solidFill>
                  <a:srgbClr val="231F20"/>
                </a:solidFill>
                <a:latin typeface="Arial MT"/>
                <a:cs typeface="Arial MT"/>
              </a:rPr>
              <a:t> </a:t>
            </a:r>
            <a:r>
              <a:rPr sz="800" spc="-40" dirty="0">
                <a:solidFill>
                  <a:srgbClr val="231F20"/>
                </a:solidFill>
                <a:latin typeface="Arial MT"/>
                <a:cs typeface="Arial MT"/>
              </a:rPr>
              <a:t>prevertebral</a:t>
            </a:r>
            <a:r>
              <a:rPr sz="800" spc="-15" dirty="0">
                <a:solidFill>
                  <a:srgbClr val="231F20"/>
                </a:solidFill>
                <a:latin typeface="Arial MT"/>
                <a:cs typeface="Arial MT"/>
              </a:rPr>
              <a:t> </a:t>
            </a:r>
            <a:r>
              <a:rPr sz="800" spc="-50" dirty="0">
                <a:solidFill>
                  <a:srgbClr val="231F20"/>
                </a:solidFill>
                <a:latin typeface="Arial MT"/>
                <a:cs typeface="Arial MT"/>
              </a:rPr>
              <a:t>muscle</a:t>
            </a:r>
            <a:r>
              <a:rPr sz="800" spc="-20" dirty="0">
                <a:solidFill>
                  <a:srgbClr val="231F20"/>
                </a:solidFill>
                <a:latin typeface="Arial MT"/>
                <a:cs typeface="Arial MT"/>
              </a:rPr>
              <a:t> </a:t>
            </a:r>
            <a:r>
              <a:rPr sz="800" spc="-30" dirty="0">
                <a:solidFill>
                  <a:srgbClr val="231F20"/>
                </a:solidFill>
                <a:latin typeface="Arial MT"/>
                <a:cs typeface="Arial MT"/>
              </a:rPr>
              <a:t>or</a:t>
            </a:r>
            <a:r>
              <a:rPr sz="800" spc="-20" dirty="0">
                <a:solidFill>
                  <a:srgbClr val="231F20"/>
                </a:solidFill>
                <a:latin typeface="Arial MT"/>
                <a:cs typeface="Arial MT"/>
              </a:rPr>
              <a:t> </a:t>
            </a:r>
            <a:r>
              <a:rPr sz="800" spc="-40" dirty="0">
                <a:solidFill>
                  <a:srgbClr val="231F20"/>
                </a:solidFill>
                <a:latin typeface="Arial MT"/>
                <a:cs typeface="Arial MT"/>
              </a:rPr>
              <a:t>involves</a:t>
            </a:r>
            <a:r>
              <a:rPr sz="800" spc="-20" dirty="0">
                <a:solidFill>
                  <a:srgbClr val="231F20"/>
                </a:solidFill>
                <a:latin typeface="Arial MT"/>
                <a:cs typeface="Arial MT"/>
              </a:rPr>
              <a:t> </a:t>
            </a:r>
            <a:r>
              <a:rPr sz="800" spc="-25" dirty="0">
                <a:solidFill>
                  <a:srgbClr val="231F20"/>
                </a:solidFill>
                <a:latin typeface="Arial MT"/>
                <a:cs typeface="Arial MT"/>
              </a:rPr>
              <a:t>the</a:t>
            </a:r>
            <a:r>
              <a:rPr sz="800" spc="-15" dirty="0">
                <a:solidFill>
                  <a:srgbClr val="231F20"/>
                </a:solidFill>
                <a:latin typeface="Arial MT"/>
                <a:cs typeface="Arial MT"/>
              </a:rPr>
              <a:t> </a:t>
            </a:r>
            <a:r>
              <a:rPr sz="800" spc="-35" dirty="0">
                <a:solidFill>
                  <a:srgbClr val="231F20"/>
                </a:solidFill>
                <a:latin typeface="Arial MT"/>
                <a:cs typeface="Arial MT"/>
              </a:rPr>
              <a:t>central</a:t>
            </a:r>
            <a:endParaRPr sz="800">
              <a:latin typeface="Arial MT"/>
              <a:cs typeface="Arial MT"/>
            </a:endParaRPr>
          </a:p>
          <a:p>
            <a:pPr marL="113664">
              <a:lnSpc>
                <a:spcPct val="100000"/>
              </a:lnSpc>
              <a:spcBef>
                <a:spcPts val="135"/>
              </a:spcBef>
            </a:pPr>
            <a:r>
              <a:rPr sz="800" spc="-50" dirty="0">
                <a:solidFill>
                  <a:srgbClr val="231F20"/>
                </a:solidFill>
                <a:latin typeface="Arial MT"/>
                <a:cs typeface="Arial MT"/>
              </a:rPr>
              <a:t>nervous</a:t>
            </a:r>
            <a:r>
              <a:rPr sz="800" spc="-30" dirty="0">
                <a:solidFill>
                  <a:srgbClr val="231F20"/>
                </a:solidFill>
                <a:latin typeface="Arial MT"/>
                <a:cs typeface="Arial MT"/>
              </a:rPr>
              <a:t> </a:t>
            </a:r>
            <a:r>
              <a:rPr sz="800" spc="-55" dirty="0">
                <a:solidFill>
                  <a:srgbClr val="231F20"/>
                </a:solidFill>
                <a:latin typeface="Arial MT"/>
                <a:cs typeface="Arial MT"/>
              </a:rPr>
              <a:t>system</a:t>
            </a:r>
            <a:r>
              <a:rPr sz="800" spc="-25" dirty="0">
                <a:solidFill>
                  <a:srgbClr val="231F20"/>
                </a:solidFill>
                <a:latin typeface="Arial MT"/>
                <a:cs typeface="Arial MT"/>
              </a:rPr>
              <a:t> </a:t>
            </a:r>
            <a:r>
              <a:rPr sz="800" spc="-35" dirty="0">
                <a:solidFill>
                  <a:srgbClr val="231F20"/>
                </a:solidFill>
                <a:latin typeface="Arial MT"/>
                <a:cs typeface="Arial MT"/>
              </a:rPr>
              <a:t>by</a:t>
            </a:r>
            <a:r>
              <a:rPr sz="800" spc="-25" dirty="0">
                <a:solidFill>
                  <a:srgbClr val="231F20"/>
                </a:solidFill>
                <a:latin typeface="Arial MT"/>
                <a:cs typeface="Arial MT"/>
              </a:rPr>
              <a:t> </a:t>
            </a:r>
            <a:r>
              <a:rPr sz="800" spc="-40" dirty="0">
                <a:solidFill>
                  <a:srgbClr val="231F20"/>
                </a:solidFill>
                <a:latin typeface="Arial MT"/>
                <a:cs typeface="Arial MT"/>
              </a:rPr>
              <a:t>perineur</a:t>
            </a:r>
            <a:r>
              <a:rPr sz="800" spc="-60" dirty="0">
                <a:solidFill>
                  <a:srgbClr val="231F20"/>
                </a:solidFill>
                <a:latin typeface="Arial MT"/>
                <a:cs typeface="Arial MT"/>
              </a:rPr>
              <a:t>a</a:t>
            </a:r>
            <a:r>
              <a:rPr sz="800" spc="-15" dirty="0">
                <a:solidFill>
                  <a:srgbClr val="231F20"/>
                </a:solidFill>
                <a:latin typeface="Arial MT"/>
                <a:cs typeface="Arial MT"/>
              </a:rPr>
              <a:t>l</a:t>
            </a:r>
            <a:r>
              <a:rPr sz="800" spc="-25" dirty="0">
                <a:solidFill>
                  <a:srgbClr val="231F20"/>
                </a:solidFill>
                <a:latin typeface="Arial MT"/>
                <a:cs typeface="Arial MT"/>
              </a:rPr>
              <a:t> </a:t>
            </a:r>
            <a:r>
              <a:rPr sz="800" spc="-55" dirty="0">
                <a:solidFill>
                  <a:srgbClr val="231F20"/>
                </a:solidFill>
                <a:latin typeface="Arial MT"/>
                <a:cs typeface="Arial MT"/>
              </a:rPr>
              <a:t>spread</a:t>
            </a:r>
            <a:endParaRPr sz="800">
              <a:latin typeface="Arial MT"/>
              <a:cs typeface="Arial MT"/>
            </a:endParaRPr>
          </a:p>
        </p:txBody>
      </p:sp>
      <p:sp>
        <p:nvSpPr>
          <p:cNvPr id="16" name="object 16"/>
          <p:cNvSpPr txBox="1"/>
          <p:nvPr/>
        </p:nvSpPr>
        <p:spPr>
          <a:xfrm>
            <a:off x="2031373" y="3832940"/>
            <a:ext cx="3117851" cy="1003865"/>
          </a:xfrm>
          <a:prstGeom prst="rect">
            <a:avLst/>
          </a:prstGeom>
        </p:spPr>
        <p:txBody>
          <a:bodyPr vert="horz" wrap="square" lIns="0" tIns="30480" rIns="0" bIns="0" rtlCol="0">
            <a:spAutoFit/>
          </a:bodyPr>
          <a:lstStyle/>
          <a:p>
            <a:pPr marL="12700">
              <a:lnSpc>
                <a:spcPct val="100000"/>
              </a:lnSpc>
              <a:spcBef>
                <a:spcPts val="240"/>
              </a:spcBef>
            </a:pPr>
            <a:r>
              <a:rPr sz="800" spc="-45" dirty="0">
                <a:solidFill>
                  <a:srgbClr val="231F20"/>
                </a:solidFill>
                <a:latin typeface="Arial MT"/>
                <a:cs typeface="Arial MT"/>
              </a:rPr>
              <a:t>Tumour</a:t>
            </a:r>
            <a:r>
              <a:rPr sz="800" spc="-25" dirty="0">
                <a:solidFill>
                  <a:srgbClr val="231F20"/>
                </a:solidFill>
                <a:latin typeface="Arial MT"/>
                <a:cs typeface="Arial MT"/>
              </a:rPr>
              <a:t> </a:t>
            </a:r>
            <a:r>
              <a:rPr sz="800" spc="-30" dirty="0">
                <a:solidFill>
                  <a:srgbClr val="231F20"/>
                </a:solidFill>
                <a:latin typeface="Arial MT"/>
                <a:cs typeface="Arial MT"/>
              </a:rPr>
              <a:t>conﬁned </a:t>
            </a:r>
            <a:r>
              <a:rPr sz="800" spc="-5" dirty="0">
                <a:solidFill>
                  <a:srgbClr val="231F20"/>
                </a:solidFill>
                <a:latin typeface="Arial MT"/>
                <a:cs typeface="Arial MT"/>
              </a:rPr>
              <a:t>to</a:t>
            </a:r>
            <a:r>
              <a:rPr sz="800" spc="-30" dirty="0">
                <a:solidFill>
                  <a:srgbClr val="231F20"/>
                </a:solidFill>
                <a:latin typeface="Arial MT"/>
                <a:cs typeface="Arial MT"/>
              </a:rPr>
              <a:t> </a:t>
            </a:r>
            <a:r>
              <a:rPr sz="800" spc="-90" dirty="0">
                <a:solidFill>
                  <a:srgbClr val="231F20"/>
                </a:solidFill>
                <a:latin typeface="Arial MT"/>
                <a:cs typeface="Arial MT"/>
              </a:rPr>
              <a:t>a</a:t>
            </a:r>
            <a:r>
              <a:rPr sz="800" spc="-25" dirty="0">
                <a:solidFill>
                  <a:srgbClr val="231F20"/>
                </a:solidFill>
                <a:latin typeface="Arial MT"/>
                <a:cs typeface="Arial MT"/>
              </a:rPr>
              <a:t> </a:t>
            </a:r>
            <a:r>
              <a:rPr sz="800" spc="-40" dirty="0">
                <a:solidFill>
                  <a:srgbClr val="231F20"/>
                </a:solidFill>
                <a:latin typeface="Arial MT"/>
                <a:cs typeface="Arial MT"/>
              </a:rPr>
              <a:t>single</a:t>
            </a:r>
            <a:r>
              <a:rPr sz="800" spc="-25" dirty="0">
                <a:solidFill>
                  <a:srgbClr val="231F20"/>
                </a:solidFill>
                <a:latin typeface="Arial MT"/>
                <a:cs typeface="Arial MT"/>
              </a:rPr>
              <a:t> </a:t>
            </a:r>
            <a:r>
              <a:rPr sz="800" spc="-35" dirty="0">
                <a:solidFill>
                  <a:srgbClr val="231F20"/>
                </a:solidFill>
                <a:latin typeface="Arial MT"/>
                <a:cs typeface="Arial MT"/>
              </a:rPr>
              <a:t>organ</a:t>
            </a:r>
            <a:endParaRPr sz="800">
              <a:latin typeface="Arial MT"/>
              <a:cs typeface="Arial MT"/>
            </a:endParaRPr>
          </a:p>
          <a:p>
            <a:pPr marL="12700">
              <a:lnSpc>
                <a:spcPct val="100000"/>
              </a:lnSpc>
              <a:spcBef>
                <a:spcPts val="140"/>
              </a:spcBef>
            </a:pPr>
            <a:r>
              <a:rPr sz="800" spc="-45" dirty="0">
                <a:solidFill>
                  <a:srgbClr val="231F20"/>
                </a:solidFill>
                <a:latin typeface="Arial MT"/>
                <a:cs typeface="Arial MT"/>
              </a:rPr>
              <a:t>Tumour</a:t>
            </a:r>
            <a:r>
              <a:rPr sz="800" spc="-25" dirty="0">
                <a:solidFill>
                  <a:srgbClr val="231F20"/>
                </a:solidFill>
                <a:latin typeface="Arial MT"/>
                <a:cs typeface="Arial MT"/>
              </a:rPr>
              <a:t> </a:t>
            </a:r>
            <a:r>
              <a:rPr sz="800" spc="-50" dirty="0">
                <a:solidFill>
                  <a:srgbClr val="231F20"/>
                </a:solidFill>
                <a:latin typeface="Arial MT"/>
                <a:cs typeface="Arial MT"/>
              </a:rPr>
              <a:t>invades</a:t>
            </a:r>
            <a:r>
              <a:rPr sz="800" spc="-30" dirty="0">
                <a:solidFill>
                  <a:srgbClr val="231F20"/>
                </a:solidFill>
                <a:latin typeface="Arial MT"/>
                <a:cs typeface="Arial MT"/>
              </a:rPr>
              <a:t> </a:t>
            </a:r>
            <a:r>
              <a:rPr sz="800" spc="-75" dirty="0">
                <a:solidFill>
                  <a:srgbClr val="231F20"/>
                </a:solidFill>
                <a:latin typeface="Arial MT"/>
                <a:cs typeface="Arial MT"/>
              </a:rPr>
              <a:t>serosa</a:t>
            </a:r>
            <a:r>
              <a:rPr sz="800" spc="-30" dirty="0">
                <a:solidFill>
                  <a:srgbClr val="231F20"/>
                </a:solidFill>
                <a:latin typeface="Arial MT"/>
                <a:cs typeface="Arial MT"/>
              </a:rPr>
              <a:t> or</a:t>
            </a:r>
            <a:r>
              <a:rPr sz="800" spc="-25" dirty="0">
                <a:solidFill>
                  <a:srgbClr val="231F20"/>
                </a:solidFill>
                <a:latin typeface="Arial MT"/>
                <a:cs typeface="Arial MT"/>
              </a:rPr>
              <a:t> </a:t>
            </a:r>
            <a:r>
              <a:rPr sz="800" spc="-55" dirty="0">
                <a:solidFill>
                  <a:srgbClr val="231F20"/>
                </a:solidFill>
                <a:latin typeface="Arial MT"/>
                <a:cs typeface="Arial MT"/>
              </a:rPr>
              <a:t>visceral</a:t>
            </a:r>
            <a:r>
              <a:rPr sz="800" spc="-30" dirty="0">
                <a:solidFill>
                  <a:srgbClr val="231F20"/>
                </a:solidFill>
                <a:latin typeface="Arial MT"/>
                <a:cs typeface="Arial MT"/>
              </a:rPr>
              <a:t> </a:t>
            </a:r>
            <a:r>
              <a:rPr sz="800" spc="-25" dirty="0">
                <a:solidFill>
                  <a:srgbClr val="231F20"/>
                </a:solidFill>
                <a:latin typeface="Arial MT"/>
                <a:cs typeface="Arial MT"/>
              </a:rPr>
              <a:t>peritoneum</a:t>
            </a:r>
            <a:endParaRPr sz="800">
              <a:latin typeface="Arial MT"/>
              <a:cs typeface="Arial MT"/>
            </a:endParaRPr>
          </a:p>
          <a:p>
            <a:pPr marL="12700">
              <a:lnSpc>
                <a:spcPct val="100000"/>
              </a:lnSpc>
              <a:spcBef>
                <a:spcPts val="140"/>
              </a:spcBef>
            </a:pPr>
            <a:r>
              <a:rPr sz="800" spc="-45" dirty="0">
                <a:solidFill>
                  <a:srgbClr val="231F20"/>
                </a:solidFill>
                <a:latin typeface="Arial MT"/>
                <a:cs typeface="Arial MT"/>
              </a:rPr>
              <a:t>Tumour</a:t>
            </a:r>
            <a:r>
              <a:rPr sz="800" spc="-25" dirty="0">
                <a:solidFill>
                  <a:srgbClr val="231F20"/>
                </a:solidFill>
                <a:latin typeface="Arial MT"/>
                <a:cs typeface="Arial MT"/>
              </a:rPr>
              <a:t> </a:t>
            </a:r>
            <a:r>
              <a:rPr sz="800" spc="-5" dirty="0">
                <a:solidFill>
                  <a:srgbClr val="231F20"/>
                </a:solidFill>
                <a:latin typeface="Arial MT"/>
                <a:cs typeface="Arial MT"/>
              </a:rPr>
              <a:t>with</a:t>
            </a:r>
            <a:r>
              <a:rPr sz="800" spc="-25" dirty="0">
                <a:solidFill>
                  <a:srgbClr val="231F20"/>
                </a:solidFill>
                <a:latin typeface="Arial MT"/>
                <a:cs typeface="Arial MT"/>
              </a:rPr>
              <a:t> </a:t>
            </a:r>
            <a:r>
              <a:rPr sz="800" spc="-40" dirty="0">
                <a:solidFill>
                  <a:srgbClr val="231F20"/>
                </a:solidFill>
                <a:latin typeface="Arial MT"/>
                <a:cs typeface="Arial MT"/>
              </a:rPr>
              <a:t>microscopic</a:t>
            </a:r>
            <a:r>
              <a:rPr sz="800" spc="-25" dirty="0">
                <a:solidFill>
                  <a:srgbClr val="231F20"/>
                </a:solidFill>
                <a:latin typeface="Arial MT"/>
                <a:cs typeface="Arial MT"/>
              </a:rPr>
              <a:t> </a:t>
            </a:r>
            <a:r>
              <a:rPr sz="800" spc="-40" dirty="0">
                <a:solidFill>
                  <a:srgbClr val="231F20"/>
                </a:solidFill>
                <a:latin typeface="Arial MT"/>
                <a:cs typeface="Arial MT"/>
              </a:rPr>
              <a:t>extension</a:t>
            </a:r>
            <a:r>
              <a:rPr sz="800" spc="-25" dirty="0">
                <a:solidFill>
                  <a:srgbClr val="231F20"/>
                </a:solidFill>
                <a:latin typeface="Arial MT"/>
                <a:cs typeface="Arial MT"/>
              </a:rPr>
              <a:t> </a:t>
            </a:r>
            <a:r>
              <a:rPr sz="800" spc="-30" dirty="0">
                <a:solidFill>
                  <a:srgbClr val="231F20"/>
                </a:solidFill>
                <a:latin typeface="Arial MT"/>
                <a:cs typeface="Arial MT"/>
              </a:rPr>
              <a:t>beyond</a:t>
            </a:r>
            <a:r>
              <a:rPr sz="800" spc="-25" dirty="0">
                <a:solidFill>
                  <a:srgbClr val="231F20"/>
                </a:solidFill>
                <a:latin typeface="Arial MT"/>
                <a:cs typeface="Arial MT"/>
              </a:rPr>
              <a:t> the</a:t>
            </a:r>
            <a:r>
              <a:rPr sz="800" spc="-20" dirty="0">
                <a:solidFill>
                  <a:srgbClr val="231F20"/>
                </a:solidFill>
                <a:latin typeface="Arial MT"/>
                <a:cs typeface="Arial MT"/>
              </a:rPr>
              <a:t> </a:t>
            </a:r>
            <a:r>
              <a:rPr sz="800" spc="-75" dirty="0">
                <a:solidFill>
                  <a:srgbClr val="231F20"/>
                </a:solidFill>
                <a:latin typeface="Arial MT"/>
                <a:cs typeface="Arial MT"/>
              </a:rPr>
              <a:t>serosa</a:t>
            </a:r>
            <a:endParaRPr sz="800">
              <a:latin typeface="Arial MT"/>
              <a:cs typeface="Arial MT"/>
            </a:endParaRPr>
          </a:p>
          <a:p>
            <a:pPr marL="12700" marR="12700">
              <a:lnSpc>
                <a:spcPct val="114599"/>
              </a:lnSpc>
            </a:pPr>
            <a:r>
              <a:rPr sz="800" spc="-45" dirty="0">
                <a:solidFill>
                  <a:srgbClr val="231F20"/>
                </a:solidFill>
                <a:latin typeface="Arial MT"/>
                <a:cs typeface="Arial MT"/>
              </a:rPr>
              <a:t>Tumour</a:t>
            </a:r>
            <a:r>
              <a:rPr sz="800" spc="-20" dirty="0">
                <a:solidFill>
                  <a:srgbClr val="231F20"/>
                </a:solidFill>
                <a:latin typeface="Arial MT"/>
                <a:cs typeface="Arial MT"/>
              </a:rPr>
              <a:t> </a:t>
            </a:r>
            <a:r>
              <a:rPr sz="800" spc="-50" dirty="0">
                <a:solidFill>
                  <a:srgbClr val="231F20"/>
                </a:solidFill>
                <a:latin typeface="Arial MT"/>
                <a:cs typeface="Arial MT"/>
              </a:rPr>
              <a:t>invades</a:t>
            </a:r>
            <a:r>
              <a:rPr sz="800" spc="-25" dirty="0">
                <a:solidFill>
                  <a:srgbClr val="231F20"/>
                </a:solidFill>
                <a:latin typeface="Arial MT"/>
                <a:cs typeface="Arial MT"/>
              </a:rPr>
              <a:t> </a:t>
            </a:r>
            <a:r>
              <a:rPr sz="800" spc="-35" dirty="0">
                <a:solidFill>
                  <a:srgbClr val="231F20"/>
                </a:solidFill>
                <a:latin typeface="Arial MT"/>
                <a:cs typeface="Arial MT"/>
              </a:rPr>
              <a:t>another</a:t>
            </a:r>
            <a:r>
              <a:rPr sz="800" spc="-30" dirty="0">
                <a:solidFill>
                  <a:srgbClr val="231F20"/>
                </a:solidFill>
                <a:latin typeface="Arial MT"/>
                <a:cs typeface="Arial MT"/>
              </a:rPr>
              <a:t> </a:t>
            </a:r>
            <a:r>
              <a:rPr sz="800" spc="-35" dirty="0">
                <a:solidFill>
                  <a:srgbClr val="231F20"/>
                </a:solidFill>
                <a:latin typeface="Arial MT"/>
                <a:cs typeface="Arial MT"/>
              </a:rPr>
              <a:t>organ</a:t>
            </a:r>
            <a:r>
              <a:rPr sz="800" spc="-25" dirty="0">
                <a:solidFill>
                  <a:srgbClr val="231F20"/>
                </a:solidFill>
                <a:latin typeface="Arial MT"/>
                <a:cs typeface="Arial MT"/>
              </a:rPr>
              <a:t> </a:t>
            </a:r>
            <a:r>
              <a:rPr sz="800" spc="-30" dirty="0">
                <a:solidFill>
                  <a:srgbClr val="231F20"/>
                </a:solidFill>
                <a:latin typeface="Arial MT"/>
                <a:cs typeface="Arial MT"/>
              </a:rPr>
              <a:t>or</a:t>
            </a:r>
            <a:r>
              <a:rPr sz="800" spc="-20" dirty="0">
                <a:solidFill>
                  <a:srgbClr val="231F20"/>
                </a:solidFill>
                <a:latin typeface="Arial MT"/>
                <a:cs typeface="Arial MT"/>
              </a:rPr>
              <a:t> </a:t>
            </a:r>
            <a:r>
              <a:rPr sz="800" spc="-45" dirty="0">
                <a:solidFill>
                  <a:srgbClr val="231F20"/>
                </a:solidFill>
                <a:latin typeface="Arial MT"/>
                <a:cs typeface="Arial MT"/>
              </a:rPr>
              <a:t>macroscopic</a:t>
            </a:r>
            <a:r>
              <a:rPr sz="800" spc="-25" dirty="0">
                <a:solidFill>
                  <a:srgbClr val="231F20"/>
                </a:solidFill>
                <a:latin typeface="Arial MT"/>
                <a:cs typeface="Arial MT"/>
              </a:rPr>
              <a:t> </a:t>
            </a:r>
            <a:r>
              <a:rPr sz="800" spc="-40" dirty="0">
                <a:solidFill>
                  <a:srgbClr val="231F20"/>
                </a:solidFill>
                <a:latin typeface="Arial MT"/>
                <a:cs typeface="Arial MT"/>
              </a:rPr>
              <a:t>extension</a:t>
            </a:r>
            <a:r>
              <a:rPr sz="800" spc="-30" dirty="0">
                <a:solidFill>
                  <a:srgbClr val="231F20"/>
                </a:solidFill>
                <a:latin typeface="Arial MT"/>
                <a:cs typeface="Arial MT"/>
              </a:rPr>
              <a:t> beyond</a:t>
            </a:r>
            <a:r>
              <a:rPr sz="800" spc="-25" dirty="0">
                <a:solidFill>
                  <a:srgbClr val="231F20"/>
                </a:solidFill>
                <a:latin typeface="Arial MT"/>
                <a:cs typeface="Arial MT"/>
              </a:rPr>
              <a:t> the</a:t>
            </a:r>
            <a:r>
              <a:rPr sz="800" spc="-20" dirty="0">
                <a:solidFill>
                  <a:srgbClr val="231F20"/>
                </a:solidFill>
                <a:latin typeface="Arial MT"/>
                <a:cs typeface="Arial MT"/>
              </a:rPr>
              <a:t> </a:t>
            </a:r>
            <a:r>
              <a:rPr sz="800" spc="-75" dirty="0">
                <a:solidFill>
                  <a:srgbClr val="231F20"/>
                </a:solidFill>
                <a:latin typeface="Arial MT"/>
                <a:cs typeface="Arial MT"/>
              </a:rPr>
              <a:t>serosa </a:t>
            </a:r>
            <a:r>
              <a:rPr sz="800" spc="-204" dirty="0">
                <a:solidFill>
                  <a:srgbClr val="231F20"/>
                </a:solidFill>
                <a:latin typeface="Arial MT"/>
                <a:cs typeface="Arial MT"/>
              </a:rPr>
              <a:t> </a:t>
            </a:r>
            <a:r>
              <a:rPr sz="800" spc="-30" dirty="0">
                <a:solidFill>
                  <a:srgbClr val="231F20"/>
                </a:solidFill>
                <a:latin typeface="Arial MT"/>
                <a:cs typeface="Arial MT"/>
              </a:rPr>
              <a:t>Multifocal</a:t>
            </a:r>
            <a:r>
              <a:rPr sz="800" spc="-25" dirty="0">
                <a:solidFill>
                  <a:srgbClr val="231F20"/>
                </a:solidFill>
                <a:latin typeface="Arial MT"/>
                <a:cs typeface="Arial MT"/>
              </a:rPr>
              <a:t> </a:t>
            </a:r>
            <a:r>
              <a:rPr sz="800" spc="-20" dirty="0">
                <a:solidFill>
                  <a:srgbClr val="231F20"/>
                </a:solidFill>
                <a:latin typeface="Arial MT"/>
                <a:cs typeface="Arial MT"/>
              </a:rPr>
              <a:t>tumour</a:t>
            </a:r>
            <a:r>
              <a:rPr sz="800" spc="-30" dirty="0">
                <a:solidFill>
                  <a:srgbClr val="231F20"/>
                </a:solidFill>
                <a:latin typeface="Arial MT"/>
                <a:cs typeface="Arial MT"/>
              </a:rPr>
              <a:t> </a:t>
            </a:r>
            <a:r>
              <a:rPr sz="800" spc="-25" dirty="0">
                <a:solidFill>
                  <a:srgbClr val="231F20"/>
                </a:solidFill>
                <a:latin typeface="Arial MT"/>
                <a:cs typeface="Arial MT"/>
              </a:rPr>
              <a:t>involving</a:t>
            </a:r>
            <a:r>
              <a:rPr sz="800" spc="-30" dirty="0">
                <a:solidFill>
                  <a:srgbClr val="231F20"/>
                </a:solidFill>
                <a:latin typeface="Arial MT"/>
                <a:cs typeface="Arial MT"/>
              </a:rPr>
              <a:t> </a:t>
            </a:r>
            <a:r>
              <a:rPr sz="800" spc="-25" dirty="0">
                <a:solidFill>
                  <a:srgbClr val="231F20"/>
                </a:solidFill>
                <a:latin typeface="Arial MT"/>
                <a:cs typeface="Arial MT"/>
              </a:rPr>
              <a:t>no</a:t>
            </a:r>
            <a:r>
              <a:rPr sz="800" spc="-30" dirty="0">
                <a:solidFill>
                  <a:srgbClr val="231F20"/>
                </a:solidFill>
                <a:latin typeface="Arial MT"/>
                <a:cs typeface="Arial MT"/>
              </a:rPr>
              <a:t> </a:t>
            </a:r>
            <a:r>
              <a:rPr sz="800" spc="-35" dirty="0">
                <a:solidFill>
                  <a:srgbClr val="231F20"/>
                </a:solidFill>
                <a:latin typeface="Arial MT"/>
                <a:cs typeface="Arial MT"/>
              </a:rPr>
              <a:t>more</a:t>
            </a:r>
            <a:r>
              <a:rPr sz="800" spc="-20" dirty="0">
                <a:solidFill>
                  <a:srgbClr val="231F20"/>
                </a:solidFill>
                <a:latin typeface="Arial MT"/>
                <a:cs typeface="Arial MT"/>
              </a:rPr>
              <a:t> </a:t>
            </a:r>
            <a:r>
              <a:rPr sz="800" spc="-30" dirty="0">
                <a:solidFill>
                  <a:srgbClr val="231F20"/>
                </a:solidFill>
                <a:latin typeface="Arial MT"/>
                <a:cs typeface="Arial MT"/>
              </a:rPr>
              <a:t>than </a:t>
            </a:r>
            <a:r>
              <a:rPr sz="800" spc="-5" dirty="0">
                <a:solidFill>
                  <a:srgbClr val="231F20"/>
                </a:solidFill>
                <a:latin typeface="Arial MT"/>
                <a:cs typeface="Arial MT"/>
              </a:rPr>
              <a:t>two</a:t>
            </a:r>
            <a:r>
              <a:rPr sz="800" spc="-25" dirty="0">
                <a:solidFill>
                  <a:srgbClr val="231F20"/>
                </a:solidFill>
                <a:latin typeface="Arial MT"/>
                <a:cs typeface="Arial MT"/>
              </a:rPr>
              <a:t> </a:t>
            </a:r>
            <a:r>
              <a:rPr sz="800" spc="-55" dirty="0">
                <a:solidFill>
                  <a:srgbClr val="231F20"/>
                </a:solidFill>
                <a:latin typeface="Arial MT"/>
                <a:cs typeface="Arial MT"/>
              </a:rPr>
              <a:t>sites</a:t>
            </a:r>
            <a:r>
              <a:rPr sz="800" spc="-30" dirty="0">
                <a:solidFill>
                  <a:srgbClr val="231F20"/>
                </a:solidFill>
                <a:latin typeface="Arial MT"/>
                <a:cs typeface="Arial MT"/>
              </a:rPr>
              <a:t> </a:t>
            </a:r>
            <a:r>
              <a:rPr sz="800" spc="-20" dirty="0">
                <a:solidFill>
                  <a:srgbClr val="231F20"/>
                </a:solidFill>
                <a:latin typeface="Arial MT"/>
                <a:cs typeface="Arial MT"/>
              </a:rPr>
              <a:t>in</a:t>
            </a:r>
            <a:r>
              <a:rPr sz="800" spc="-25" dirty="0">
                <a:solidFill>
                  <a:srgbClr val="231F20"/>
                </a:solidFill>
                <a:latin typeface="Arial MT"/>
                <a:cs typeface="Arial MT"/>
              </a:rPr>
              <a:t> </a:t>
            </a:r>
            <a:r>
              <a:rPr sz="800" spc="-35" dirty="0">
                <a:solidFill>
                  <a:srgbClr val="231F20"/>
                </a:solidFill>
                <a:latin typeface="Arial MT"/>
                <a:cs typeface="Arial MT"/>
              </a:rPr>
              <a:t>one</a:t>
            </a:r>
            <a:r>
              <a:rPr sz="800" spc="-30" dirty="0">
                <a:solidFill>
                  <a:srgbClr val="231F20"/>
                </a:solidFill>
                <a:latin typeface="Arial MT"/>
                <a:cs typeface="Arial MT"/>
              </a:rPr>
              <a:t> </a:t>
            </a:r>
            <a:r>
              <a:rPr sz="800" spc="-35" dirty="0">
                <a:solidFill>
                  <a:srgbClr val="231F20"/>
                </a:solidFill>
                <a:latin typeface="Arial MT"/>
                <a:cs typeface="Arial MT"/>
              </a:rPr>
              <a:t>organ</a:t>
            </a:r>
            <a:endParaRPr sz="800">
              <a:latin typeface="Arial MT"/>
              <a:cs typeface="Arial MT"/>
            </a:endParaRPr>
          </a:p>
          <a:p>
            <a:pPr marL="12700" marR="5080">
              <a:lnSpc>
                <a:spcPts val="1110"/>
              </a:lnSpc>
              <a:spcBef>
                <a:spcPts val="50"/>
              </a:spcBef>
            </a:pPr>
            <a:r>
              <a:rPr sz="800" spc="-30" dirty="0">
                <a:solidFill>
                  <a:srgbClr val="231F20"/>
                </a:solidFill>
                <a:latin typeface="Arial MT"/>
                <a:cs typeface="Arial MT"/>
              </a:rPr>
              <a:t>Multifocal</a:t>
            </a:r>
            <a:r>
              <a:rPr sz="800" spc="-20" dirty="0">
                <a:solidFill>
                  <a:srgbClr val="231F20"/>
                </a:solidFill>
                <a:latin typeface="Arial MT"/>
                <a:cs typeface="Arial MT"/>
              </a:rPr>
              <a:t> tumour</a:t>
            </a:r>
            <a:r>
              <a:rPr sz="800" spc="-25" dirty="0">
                <a:solidFill>
                  <a:srgbClr val="231F20"/>
                </a:solidFill>
                <a:latin typeface="Arial MT"/>
                <a:cs typeface="Arial MT"/>
              </a:rPr>
              <a:t> involving </a:t>
            </a:r>
            <a:r>
              <a:rPr sz="800" spc="-35" dirty="0">
                <a:solidFill>
                  <a:srgbClr val="231F20"/>
                </a:solidFill>
                <a:latin typeface="Arial MT"/>
                <a:cs typeface="Arial MT"/>
              </a:rPr>
              <a:t>more</a:t>
            </a:r>
            <a:r>
              <a:rPr sz="800" spc="-30" dirty="0">
                <a:solidFill>
                  <a:srgbClr val="231F20"/>
                </a:solidFill>
                <a:latin typeface="Arial MT"/>
                <a:cs typeface="Arial MT"/>
              </a:rPr>
              <a:t> than</a:t>
            </a:r>
            <a:r>
              <a:rPr sz="800" spc="-20" dirty="0">
                <a:solidFill>
                  <a:srgbClr val="231F20"/>
                </a:solidFill>
                <a:latin typeface="Arial MT"/>
                <a:cs typeface="Arial MT"/>
              </a:rPr>
              <a:t> </a:t>
            </a:r>
            <a:r>
              <a:rPr sz="800" spc="-5" dirty="0">
                <a:solidFill>
                  <a:srgbClr val="231F20"/>
                </a:solidFill>
                <a:latin typeface="Arial MT"/>
                <a:cs typeface="Arial MT"/>
              </a:rPr>
              <a:t>two</a:t>
            </a:r>
            <a:r>
              <a:rPr sz="800" spc="-25" dirty="0">
                <a:solidFill>
                  <a:srgbClr val="231F20"/>
                </a:solidFill>
                <a:latin typeface="Arial MT"/>
                <a:cs typeface="Arial MT"/>
              </a:rPr>
              <a:t> </a:t>
            </a:r>
            <a:r>
              <a:rPr sz="800" spc="-55" dirty="0">
                <a:solidFill>
                  <a:srgbClr val="231F20"/>
                </a:solidFill>
                <a:latin typeface="Arial MT"/>
                <a:cs typeface="Arial MT"/>
              </a:rPr>
              <a:t>sites</a:t>
            </a:r>
            <a:r>
              <a:rPr sz="800" spc="-25" dirty="0">
                <a:solidFill>
                  <a:srgbClr val="231F20"/>
                </a:solidFill>
                <a:latin typeface="Arial MT"/>
                <a:cs typeface="Arial MT"/>
              </a:rPr>
              <a:t> </a:t>
            </a:r>
            <a:r>
              <a:rPr sz="800" spc="-10" dirty="0">
                <a:solidFill>
                  <a:srgbClr val="231F20"/>
                </a:solidFill>
                <a:latin typeface="Arial MT"/>
                <a:cs typeface="Arial MT"/>
              </a:rPr>
              <a:t>but</a:t>
            </a:r>
            <a:r>
              <a:rPr sz="800" spc="-25" dirty="0">
                <a:solidFill>
                  <a:srgbClr val="231F20"/>
                </a:solidFill>
                <a:latin typeface="Arial MT"/>
                <a:cs typeface="Arial MT"/>
              </a:rPr>
              <a:t> </a:t>
            </a:r>
            <a:r>
              <a:rPr sz="800" spc="-10" dirty="0">
                <a:solidFill>
                  <a:srgbClr val="231F20"/>
                </a:solidFill>
                <a:latin typeface="Arial MT"/>
                <a:cs typeface="Arial MT"/>
              </a:rPr>
              <a:t>not</a:t>
            </a:r>
            <a:r>
              <a:rPr sz="800" spc="-20" dirty="0">
                <a:solidFill>
                  <a:srgbClr val="231F20"/>
                </a:solidFill>
                <a:latin typeface="Arial MT"/>
                <a:cs typeface="Arial MT"/>
              </a:rPr>
              <a:t> </a:t>
            </a:r>
            <a:r>
              <a:rPr sz="800" spc="-35" dirty="0">
                <a:solidFill>
                  <a:srgbClr val="231F20"/>
                </a:solidFill>
                <a:latin typeface="Arial MT"/>
                <a:cs typeface="Arial MT"/>
              </a:rPr>
              <a:t>more</a:t>
            </a:r>
            <a:r>
              <a:rPr sz="800" spc="-30" dirty="0">
                <a:solidFill>
                  <a:srgbClr val="231F20"/>
                </a:solidFill>
                <a:latin typeface="Arial MT"/>
                <a:cs typeface="Arial MT"/>
              </a:rPr>
              <a:t> than</a:t>
            </a:r>
            <a:r>
              <a:rPr sz="800" spc="-15" dirty="0">
                <a:solidFill>
                  <a:srgbClr val="231F20"/>
                </a:solidFill>
                <a:latin typeface="Arial MT"/>
                <a:cs typeface="Arial MT"/>
              </a:rPr>
              <a:t> </a:t>
            </a:r>
            <a:r>
              <a:rPr sz="800" spc="-45" dirty="0">
                <a:solidFill>
                  <a:srgbClr val="231F20"/>
                </a:solidFill>
                <a:latin typeface="Arial MT"/>
                <a:cs typeface="Arial MT"/>
              </a:rPr>
              <a:t>ﬁve</a:t>
            </a:r>
            <a:r>
              <a:rPr sz="800" spc="-25" dirty="0">
                <a:solidFill>
                  <a:srgbClr val="231F20"/>
                </a:solidFill>
                <a:latin typeface="Arial MT"/>
                <a:cs typeface="Arial MT"/>
              </a:rPr>
              <a:t> </a:t>
            </a:r>
            <a:r>
              <a:rPr sz="800" spc="-55" dirty="0">
                <a:solidFill>
                  <a:srgbClr val="231F20"/>
                </a:solidFill>
                <a:latin typeface="Arial MT"/>
                <a:cs typeface="Arial MT"/>
              </a:rPr>
              <a:t>sites </a:t>
            </a:r>
            <a:r>
              <a:rPr sz="800" spc="-210" dirty="0">
                <a:solidFill>
                  <a:srgbClr val="231F20"/>
                </a:solidFill>
                <a:latin typeface="Arial MT"/>
                <a:cs typeface="Arial MT"/>
              </a:rPr>
              <a:t> </a:t>
            </a:r>
            <a:r>
              <a:rPr sz="800" spc="-30" dirty="0">
                <a:solidFill>
                  <a:srgbClr val="231F20"/>
                </a:solidFill>
                <a:latin typeface="Arial MT"/>
                <a:cs typeface="Arial MT"/>
              </a:rPr>
              <a:t>Multifocal</a:t>
            </a:r>
            <a:r>
              <a:rPr sz="800" spc="-25" dirty="0">
                <a:solidFill>
                  <a:srgbClr val="231F20"/>
                </a:solidFill>
                <a:latin typeface="Arial MT"/>
                <a:cs typeface="Arial MT"/>
              </a:rPr>
              <a:t> </a:t>
            </a:r>
            <a:r>
              <a:rPr sz="800" spc="-20" dirty="0">
                <a:solidFill>
                  <a:srgbClr val="231F20"/>
                </a:solidFill>
                <a:latin typeface="Arial MT"/>
                <a:cs typeface="Arial MT"/>
              </a:rPr>
              <a:t>tumour</a:t>
            </a:r>
            <a:r>
              <a:rPr sz="800" spc="-30" dirty="0">
                <a:solidFill>
                  <a:srgbClr val="231F20"/>
                </a:solidFill>
                <a:latin typeface="Arial MT"/>
                <a:cs typeface="Arial MT"/>
              </a:rPr>
              <a:t> </a:t>
            </a:r>
            <a:r>
              <a:rPr sz="800" spc="-25" dirty="0">
                <a:solidFill>
                  <a:srgbClr val="231F20"/>
                </a:solidFill>
                <a:latin typeface="Arial MT"/>
                <a:cs typeface="Arial MT"/>
              </a:rPr>
              <a:t>involving</a:t>
            </a:r>
            <a:r>
              <a:rPr sz="800" spc="-30" dirty="0">
                <a:solidFill>
                  <a:srgbClr val="231F20"/>
                </a:solidFill>
                <a:latin typeface="Arial MT"/>
                <a:cs typeface="Arial MT"/>
              </a:rPr>
              <a:t> </a:t>
            </a:r>
            <a:r>
              <a:rPr sz="800" spc="-35" dirty="0">
                <a:solidFill>
                  <a:srgbClr val="231F20"/>
                </a:solidFill>
                <a:latin typeface="Arial MT"/>
                <a:cs typeface="Arial MT"/>
              </a:rPr>
              <a:t>more </a:t>
            </a:r>
            <a:r>
              <a:rPr sz="800" spc="-30" dirty="0">
                <a:solidFill>
                  <a:srgbClr val="231F20"/>
                </a:solidFill>
                <a:latin typeface="Arial MT"/>
                <a:cs typeface="Arial MT"/>
              </a:rPr>
              <a:t>than</a:t>
            </a:r>
            <a:r>
              <a:rPr sz="800" spc="-25" dirty="0">
                <a:solidFill>
                  <a:srgbClr val="231F20"/>
                </a:solidFill>
                <a:latin typeface="Arial MT"/>
                <a:cs typeface="Arial MT"/>
              </a:rPr>
              <a:t> </a:t>
            </a:r>
            <a:r>
              <a:rPr sz="800" spc="-45" dirty="0">
                <a:solidFill>
                  <a:srgbClr val="231F20"/>
                </a:solidFill>
                <a:latin typeface="Arial MT"/>
                <a:cs typeface="Arial MT"/>
              </a:rPr>
              <a:t>ﬁve</a:t>
            </a:r>
            <a:r>
              <a:rPr sz="800" spc="-30" dirty="0">
                <a:solidFill>
                  <a:srgbClr val="231F20"/>
                </a:solidFill>
                <a:latin typeface="Arial MT"/>
                <a:cs typeface="Arial MT"/>
              </a:rPr>
              <a:t> </a:t>
            </a:r>
            <a:r>
              <a:rPr sz="800" spc="-55" dirty="0">
                <a:solidFill>
                  <a:srgbClr val="231F20"/>
                </a:solidFill>
                <a:latin typeface="Arial MT"/>
                <a:cs typeface="Arial MT"/>
              </a:rPr>
              <a:t>sites</a:t>
            </a:r>
            <a:endParaRPr sz="800">
              <a:latin typeface="Arial MT"/>
              <a:cs typeface="Arial MT"/>
            </a:endParaRPr>
          </a:p>
        </p:txBody>
      </p:sp>
      <p:sp>
        <p:nvSpPr>
          <p:cNvPr id="17" name="object 17"/>
          <p:cNvSpPr txBox="1"/>
          <p:nvPr/>
        </p:nvSpPr>
        <p:spPr>
          <a:xfrm>
            <a:off x="2031374" y="5014442"/>
            <a:ext cx="1737360" cy="579133"/>
          </a:xfrm>
          <a:prstGeom prst="rect">
            <a:avLst/>
          </a:prstGeom>
        </p:spPr>
        <p:txBody>
          <a:bodyPr vert="horz" wrap="square" lIns="0" tIns="12700" rIns="0" bIns="0" rtlCol="0">
            <a:spAutoFit/>
          </a:bodyPr>
          <a:lstStyle/>
          <a:p>
            <a:pPr marL="12700" marR="5080">
              <a:lnSpc>
                <a:spcPct val="114599"/>
              </a:lnSpc>
              <a:spcBef>
                <a:spcPts val="100"/>
              </a:spcBef>
            </a:pPr>
            <a:r>
              <a:rPr sz="800" spc="-55" dirty="0">
                <a:solidFill>
                  <a:srgbClr val="231F20"/>
                </a:solidFill>
                <a:latin typeface="Arial MT"/>
                <a:cs typeface="Arial MT"/>
              </a:rPr>
              <a:t>Regional</a:t>
            </a:r>
            <a:r>
              <a:rPr sz="800" spc="-25" dirty="0">
                <a:solidFill>
                  <a:srgbClr val="231F20"/>
                </a:solidFill>
                <a:latin typeface="Arial MT"/>
                <a:cs typeface="Arial MT"/>
              </a:rPr>
              <a:t> lymph</a:t>
            </a:r>
            <a:r>
              <a:rPr sz="800" spc="-30" dirty="0">
                <a:solidFill>
                  <a:srgbClr val="231F20"/>
                </a:solidFill>
                <a:latin typeface="Arial MT"/>
                <a:cs typeface="Arial MT"/>
              </a:rPr>
              <a:t> </a:t>
            </a:r>
            <a:r>
              <a:rPr sz="800" spc="-45" dirty="0">
                <a:solidFill>
                  <a:srgbClr val="231F20"/>
                </a:solidFill>
                <a:latin typeface="Arial MT"/>
                <a:cs typeface="Arial MT"/>
              </a:rPr>
              <a:t>nodes</a:t>
            </a:r>
            <a:r>
              <a:rPr sz="800" spc="-25" dirty="0">
                <a:solidFill>
                  <a:srgbClr val="231F20"/>
                </a:solidFill>
                <a:latin typeface="Arial MT"/>
                <a:cs typeface="Arial MT"/>
              </a:rPr>
              <a:t> </a:t>
            </a:r>
            <a:r>
              <a:rPr sz="800" spc="-30" dirty="0">
                <a:solidFill>
                  <a:srgbClr val="231F20"/>
                </a:solidFill>
                <a:latin typeface="Arial MT"/>
                <a:cs typeface="Arial MT"/>
              </a:rPr>
              <a:t>cannot</a:t>
            </a:r>
            <a:r>
              <a:rPr sz="800" spc="-35" dirty="0">
                <a:solidFill>
                  <a:srgbClr val="231F20"/>
                </a:solidFill>
                <a:latin typeface="Arial MT"/>
                <a:cs typeface="Arial MT"/>
              </a:rPr>
              <a:t> </a:t>
            </a:r>
            <a:r>
              <a:rPr sz="800" spc="-40" dirty="0">
                <a:solidFill>
                  <a:srgbClr val="231F20"/>
                </a:solidFill>
                <a:latin typeface="Arial MT"/>
                <a:cs typeface="Arial MT"/>
              </a:rPr>
              <a:t>be</a:t>
            </a:r>
            <a:r>
              <a:rPr sz="800" spc="-25" dirty="0">
                <a:solidFill>
                  <a:srgbClr val="231F20"/>
                </a:solidFill>
                <a:latin typeface="Arial MT"/>
                <a:cs typeface="Arial MT"/>
              </a:rPr>
              <a:t> </a:t>
            </a:r>
            <a:r>
              <a:rPr sz="800" spc="-75" dirty="0">
                <a:solidFill>
                  <a:srgbClr val="231F20"/>
                </a:solidFill>
                <a:latin typeface="Arial MT"/>
                <a:cs typeface="Arial MT"/>
              </a:rPr>
              <a:t>assessed  </a:t>
            </a:r>
            <a:r>
              <a:rPr sz="800" spc="-45" dirty="0">
                <a:solidFill>
                  <a:srgbClr val="231F20"/>
                </a:solidFill>
                <a:latin typeface="Arial MT"/>
                <a:cs typeface="Arial MT"/>
              </a:rPr>
              <a:t>No</a:t>
            </a:r>
            <a:r>
              <a:rPr sz="800" spc="-25" dirty="0">
                <a:solidFill>
                  <a:srgbClr val="231F20"/>
                </a:solidFill>
                <a:latin typeface="Arial MT"/>
                <a:cs typeface="Arial MT"/>
              </a:rPr>
              <a:t> </a:t>
            </a:r>
            <a:r>
              <a:rPr sz="800" spc="-35" dirty="0">
                <a:solidFill>
                  <a:srgbClr val="231F20"/>
                </a:solidFill>
                <a:latin typeface="Arial MT"/>
                <a:cs typeface="Arial MT"/>
              </a:rPr>
              <a:t>regional</a:t>
            </a:r>
            <a:r>
              <a:rPr sz="800" spc="-30" dirty="0">
                <a:solidFill>
                  <a:srgbClr val="231F20"/>
                </a:solidFill>
                <a:latin typeface="Arial MT"/>
                <a:cs typeface="Arial MT"/>
              </a:rPr>
              <a:t> </a:t>
            </a:r>
            <a:r>
              <a:rPr sz="800" spc="-25" dirty="0">
                <a:solidFill>
                  <a:srgbClr val="231F20"/>
                </a:solidFill>
                <a:latin typeface="Arial MT"/>
                <a:cs typeface="Arial MT"/>
              </a:rPr>
              <a:t>lymph</a:t>
            </a:r>
            <a:r>
              <a:rPr sz="800" spc="-30" dirty="0">
                <a:solidFill>
                  <a:srgbClr val="231F20"/>
                </a:solidFill>
                <a:latin typeface="Arial MT"/>
                <a:cs typeface="Arial MT"/>
              </a:rPr>
              <a:t> node </a:t>
            </a:r>
            <a:r>
              <a:rPr sz="800" spc="-55" dirty="0">
                <a:solidFill>
                  <a:srgbClr val="231F20"/>
                </a:solidFill>
                <a:latin typeface="Arial MT"/>
                <a:cs typeface="Arial MT"/>
              </a:rPr>
              <a:t>metastasis  Regional</a:t>
            </a:r>
            <a:r>
              <a:rPr sz="800" spc="-25" dirty="0">
                <a:solidFill>
                  <a:srgbClr val="231F20"/>
                </a:solidFill>
                <a:latin typeface="Arial MT"/>
                <a:cs typeface="Arial MT"/>
              </a:rPr>
              <a:t> lymph</a:t>
            </a:r>
            <a:r>
              <a:rPr sz="800" spc="-30" dirty="0">
                <a:solidFill>
                  <a:srgbClr val="231F20"/>
                </a:solidFill>
                <a:latin typeface="Arial MT"/>
                <a:cs typeface="Arial MT"/>
              </a:rPr>
              <a:t> node </a:t>
            </a:r>
            <a:r>
              <a:rPr sz="800" spc="-60" dirty="0">
                <a:solidFill>
                  <a:srgbClr val="231F20"/>
                </a:solidFill>
                <a:latin typeface="Arial MT"/>
                <a:cs typeface="Arial MT"/>
              </a:rPr>
              <a:t>metastasis</a:t>
            </a:r>
            <a:endParaRPr sz="800">
              <a:latin typeface="Arial MT"/>
              <a:cs typeface="Arial MT"/>
            </a:endParaRPr>
          </a:p>
        </p:txBody>
      </p:sp>
      <p:sp>
        <p:nvSpPr>
          <p:cNvPr id="18" name="object 18"/>
          <p:cNvSpPr txBox="1"/>
          <p:nvPr/>
        </p:nvSpPr>
        <p:spPr>
          <a:xfrm>
            <a:off x="723860" y="3693263"/>
            <a:ext cx="1268730" cy="2241639"/>
          </a:xfrm>
          <a:prstGeom prst="rect">
            <a:avLst/>
          </a:prstGeom>
        </p:spPr>
        <p:txBody>
          <a:bodyPr vert="horz" wrap="square" lIns="0" tIns="30480" rIns="0" bIns="0" rtlCol="0">
            <a:spAutoFit/>
          </a:bodyPr>
          <a:lstStyle/>
          <a:p>
            <a:pPr marL="12700">
              <a:lnSpc>
                <a:spcPct val="100000"/>
              </a:lnSpc>
              <a:spcBef>
                <a:spcPts val="240"/>
              </a:spcBef>
            </a:pPr>
            <a:r>
              <a:rPr sz="800" i="1" spc="-60" dirty="0">
                <a:solidFill>
                  <a:srgbClr val="231F20"/>
                </a:solidFill>
                <a:latin typeface="Arial"/>
                <a:cs typeface="Arial"/>
              </a:rPr>
              <a:t>Thoracic</a:t>
            </a:r>
            <a:r>
              <a:rPr sz="800" i="1" spc="-30" dirty="0">
                <a:solidFill>
                  <a:srgbClr val="231F20"/>
                </a:solidFill>
                <a:latin typeface="Arial"/>
                <a:cs typeface="Arial"/>
              </a:rPr>
              <a:t> </a:t>
            </a:r>
            <a:r>
              <a:rPr sz="800" i="1" spc="-45" dirty="0">
                <a:solidFill>
                  <a:srgbClr val="231F20"/>
                </a:solidFill>
                <a:latin typeface="Arial"/>
                <a:cs typeface="Arial"/>
              </a:rPr>
              <a:t>and</a:t>
            </a:r>
            <a:r>
              <a:rPr sz="800" i="1" spc="-25" dirty="0">
                <a:solidFill>
                  <a:srgbClr val="231F20"/>
                </a:solidFill>
                <a:latin typeface="Arial"/>
                <a:cs typeface="Arial"/>
              </a:rPr>
              <a:t> </a:t>
            </a:r>
            <a:r>
              <a:rPr sz="800" i="1" spc="-40" dirty="0">
                <a:solidFill>
                  <a:srgbClr val="231F20"/>
                </a:solidFill>
                <a:latin typeface="Arial"/>
                <a:cs typeface="Arial"/>
              </a:rPr>
              <a:t>abdominal</a:t>
            </a:r>
            <a:r>
              <a:rPr sz="800" i="1" spc="-30" dirty="0">
                <a:solidFill>
                  <a:srgbClr val="231F20"/>
                </a:solidFill>
                <a:latin typeface="Arial"/>
                <a:cs typeface="Arial"/>
              </a:rPr>
              <a:t> </a:t>
            </a:r>
            <a:r>
              <a:rPr sz="800" i="1" spc="-70" dirty="0">
                <a:solidFill>
                  <a:srgbClr val="231F20"/>
                </a:solidFill>
                <a:latin typeface="Arial"/>
                <a:cs typeface="Arial"/>
              </a:rPr>
              <a:t>viscera</a:t>
            </a:r>
            <a:endParaRPr sz="800">
              <a:latin typeface="Arial"/>
              <a:cs typeface="Arial"/>
            </a:endParaRPr>
          </a:p>
          <a:p>
            <a:pPr marL="12700">
              <a:lnSpc>
                <a:spcPct val="100000"/>
              </a:lnSpc>
              <a:spcBef>
                <a:spcPts val="140"/>
              </a:spcBef>
            </a:pPr>
            <a:r>
              <a:rPr sz="800" spc="-95" dirty="0">
                <a:solidFill>
                  <a:srgbClr val="231F20"/>
                </a:solidFill>
                <a:latin typeface="Arial MT"/>
                <a:cs typeface="Arial MT"/>
              </a:rPr>
              <a:t>T1</a:t>
            </a:r>
            <a:endParaRPr sz="800">
              <a:latin typeface="Arial MT"/>
              <a:cs typeface="Arial MT"/>
            </a:endParaRPr>
          </a:p>
          <a:p>
            <a:pPr marL="12700" marR="1097280" algn="just">
              <a:lnSpc>
                <a:spcPct val="114599"/>
              </a:lnSpc>
            </a:pPr>
            <a:r>
              <a:rPr sz="800" spc="-75" dirty="0">
                <a:solidFill>
                  <a:srgbClr val="231F20"/>
                </a:solidFill>
                <a:latin typeface="Arial MT"/>
                <a:cs typeface="Arial MT"/>
              </a:rPr>
              <a:t>T2a  </a:t>
            </a:r>
            <a:r>
              <a:rPr sz="800" spc="-55" dirty="0">
                <a:solidFill>
                  <a:srgbClr val="231F20"/>
                </a:solidFill>
                <a:latin typeface="Arial MT"/>
                <a:cs typeface="Arial MT"/>
              </a:rPr>
              <a:t>T2b  </a:t>
            </a:r>
            <a:r>
              <a:rPr sz="800" spc="-95" dirty="0">
                <a:solidFill>
                  <a:srgbClr val="231F20"/>
                </a:solidFill>
                <a:latin typeface="Arial MT"/>
                <a:cs typeface="Arial MT"/>
              </a:rPr>
              <a:t>T3</a:t>
            </a:r>
            <a:endParaRPr sz="800">
              <a:latin typeface="Arial MT"/>
              <a:cs typeface="Arial MT"/>
            </a:endParaRPr>
          </a:p>
          <a:p>
            <a:pPr marL="12700" marR="1097280">
              <a:lnSpc>
                <a:spcPct val="114599"/>
              </a:lnSpc>
            </a:pPr>
            <a:r>
              <a:rPr sz="800" spc="-75" dirty="0">
                <a:solidFill>
                  <a:srgbClr val="231F20"/>
                </a:solidFill>
                <a:latin typeface="Arial MT"/>
                <a:cs typeface="Arial MT"/>
              </a:rPr>
              <a:t>T4a  </a:t>
            </a:r>
            <a:r>
              <a:rPr sz="800" spc="-70" dirty="0">
                <a:solidFill>
                  <a:srgbClr val="231F20"/>
                </a:solidFill>
                <a:latin typeface="Arial MT"/>
                <a:cs typeface="Arial MT"/>
              </a:rPr>
              <a:t>T4b</a:t>
            </a:r>
            <a:endParaRPr sz="800">
              <a:latin typeface="Arial MT"/>
              <a:cs typeface="Arial MT"/>
            </a:endParaRPr>
          </a:p>
          <a:p>
            <a:pPr marL="12700">
              <a:lnSpc>
                <a:spcPct val="100000"/>
              </a:lnSpc>
              <a:spcBef>
                <a:spcPts val="145"/>
              </a:spcBef>
            </a:pPr>
            <a:r>
              <a:rPr sz="800" spc="-80" dirty="0">
                <a:solidFill>
                  <a:srgbClr val="231F20"/>
                </a:solidFill>
                <a:latin typeface="Arial MT"/>
                <a:cs typeface="Arial MT"/>
              </a:rPr>
              <a:t>T4c</a:t>
            </a:r>
            <a:endParaRPr sz="800">
              <a:latin typeface="Arial MT"/>
              <a:cs typeface="Arial MT"/>
            </a:endParaRPr>
          </a:p>
          <a:p>
            <a:pPr marL="12700">
              <a:lnSpc>
                <a:spcPct val="100000"/>
              </a:lnSpc>
              <a:spcBef>
                <a:spcPts val="635"/>
              </a:spcBef>
            </a:pPr>
            <a:r>
              <a:rPr sz="800" spc="5" dirty="0">
                <a:solidFill>
                  <a:srgbClr val="231F20"/>
                </a:solidFill>
                <a:latin typeface="Arial MT"/>
                <a:cs typeface="Arial MT"/>
              </a:rPr>
              <a:t>N—regional</a:t>
            </a:r>
            <a:r>
              <a:rPr sz="800" spc="-50" dirty="0">
                <a:solidFill>
                  <a:srgbClr val="231F20"/>
                </a:solidFill>
                <a:latin typeface="Arial MT"/>
                <a:cs typeface="Arial MT"/>
              </a:rPr>
              <a:t> </a:t>
            </a:r>
            <a:r>
              <a:rPr sz="800" spc="20" dirty="0">
                <a:solidFill>
                  <a:srgbClr val="231F20"/>
                </a:solidFill>
                <a:latin typeface="Arial MT"/>
                <a:cs typeface="Arial MT"/>
              </a:rPr>
              <a:t>lymph</a:t>
            </a:r>
            <a:r>
              <a:rPr sz="800" spc="-40" dirty="0">
                <a:solidFill>
                  <a:srgbClr val="231F20"/>
                </a:solidFill>
                <a:latin typeface="Arial MT"/>
                <a:cs typeface="Arial MT"/>
              </a:rPr>
              <a:t> </a:t>
            </a:r>
            <a:r>
              <a:rPr sz="800" spc="-5" dirty="0">
                <a:solidFill>
                  <a:srgbClr val="231F20"/>
                </a:solidFill>
                <a:latin typeface="Arial MT"/>
                <a:cs typeface="Arial MT"/>
              </a:rPr>
              <a:t>nodes</a:t>
            </a:r>
            <a:endParaRPr sz="800">
              <a:latin typeface="Arial MT"/>
              <a:cs typeface="Arial MT"/>
            </a:endParaRPr>
          </a:p>
          <a:p>
            <a:pPr marL="12700" marR="1128395" algn="just">
              <a:lnSpc>
                <a:spcPct val="114599"/>
              </a:lnSpc>
            </a:pPr>
            <a:r>
              <a:rPr sz="800" spc="-60" dirty="0">
                <a:solidFill>
                  <a:srgbClr val="231F20"/>
                </a:solidFill>
                <a:latin typeface="Arial MT"/>
                <a:cs typeface="Arial MT"/>
              </a:rPr>
              <a:t>NX  </a:t>
            </a:r>
            <a:r>
              <a:rPr sz="800" spc="-55" dirty="0">
                <a:solidFill>
                  <a:srgbClr val="231F20"/>
                </a:solidFill>
                <a:latin typeface="Arial MT"/>
                <a:cs typeface="Arial MT"/>
              </a:rPr>
              <a:t>N0  N1</a:t>
            </a:r>
            <a:endParaRPr sz="800">
              <a:latin typeface="Arial MT"/>
              <a:cs typeface="Arial MT"/>
            </a:endParaRPr>
          </a:p>
          <a:p>
            <a:pPr marL="12700">
              <a:lnSpc>
                <a:spcPct val="100000"/>
              </a:lnSpc>
              <a:spcBef>
                <a:spcPts val="640"/>
              </a:spcBef>
            </a:pPr>
            <a:r>
              <a:rPr sz="800" spc="15" dirty="0">
                <a:solidFill>
                  <a:srgbClr val="231F20"/>
                </a:solidFill>
                <a:latin typeface="Arial MT"/>
                <a:cs typeface="Arial MT"/>
              </a:rPr>
              <a:t>M—distant</a:t>
            </a:r>
            <a:r>
              <a:rPr sz="800" spc="-30" dirty="0">
                <a:solidFill>
                  <a:srgbClr val="231F20"/>
                </a:solidFill>
                <a:latin typeface="Arial MT"/>
                <a:cs typeface="Arial MT"/>
              </a:rPr>
              <a:t> </a:t>
            </a:r>
            <a:r>
              <a:rPr sz="800" dirty="0">
                <a:solidFill>
                  <a:srgbClr val="231F20"/>
                </a:solidFill>
                <a:latin typeface="Arial MT"/>
                <a:cs typeface="Arial MT"/>
              </a:rPr>
              <a:t>metast</a:t>
            </a:r>
            <a:r>
              <a:rPr sz="800" spc="-10" dirty="0">
                <a:solidFill>
                  <a:srgbClr val="231F20"/>
                </a:solidFill>
                <a:latin typeface="Arial MT"/>
                <a:cs typeface="Arial MT"/>
              </a:rPr>
              <a:t>a</a:t>
            </a:r>
            <a:r>
              <a:rPr sz="800" spc="-30" dirty="0">
                <a:solidFill>
                  <a:srgbClr val="231F20"/>
                </a:solidFill>
                <a:latin typeface="Arial MT"/>
                <a:cs typeface="Arial MT"/>
              </a:rPr>
              <a:t>sis</a:t>
            </a:r>
            <a:endParaRPr sz="800">
              <a:latin typeface="Arial MT"/>
              <a:cs typeface="Arial MT"/>
            </a:endParaRPr>
          </a:p>
          <a:p>
            <a:pPr marL="12700" marR="1120775">
              <a:lnSpc>
                <a:spcPct val="114599"/>
              </a:lnSpc>
            </a:pPr>
            <a:r>
              <a:rPr sz="800" spc="-45" dirty="0">
                <a:solidFill>
                  <a:srgbClr val="231F20"/>
                </a:solidFill>
                <a:latin typeface="Arial MT"/>
                <a:cs typeface="Arial MT"/>
              </a:rPr>
              <a:t>M0  M1</a:t>
            </a:r>
            <a:endParaRPr sz="800">
              <a:latin typeface="Arial MT"/>
              <a:cs typeface="Arial MT"/>
            </a:endParaRPr>
          </a:p>
        </p:txBody>
      </p:sp>
      <p:sp>
        <p:nvSpPr>
          <p:cNvPr id="19" name="object 19"/>
          <p:cNvSpPr txBox="1"/>
          <p:nvPr/>
        </p:nvSpPr>
        <p:spPr>
          <a:xfrm>
            <a:off x="2031375" y="5636510"/>
            <a:ext cx="882650" cy="295978"/>
          </a:xfrm>
          <a:prstGeom prst="rect">
            <a:avLst/>
          </a:prstGeom>
        </p:spPr>
        <p:txBody>
          <a:bodyPr vert="horz" wrap="square" lIns="0" tIns="12700" rIns="0" bIns="0" rtlCol="0">
            <a:spAutoFit/>
          </a:bodyPr>
          <a:lstStyle/>
          <a:p>
            <a:pPr marL="12700" marR="5080">
              <a:lnSpc>
                <a:spcPct val="114599"/>
              </a:lnSpc>
              <a:spcBef>
                <a:spcPts val="100"/>
              </a:spcBef>
            </a:pPr>
            <a:r>
              <a:rPr sz="800" spc="-45" dirty="0">
                <a:solidFill>
                  <a:srgbClr val="231F20"/>
                </a:solidFill>
                <a:latin typeface="Arial MT"/>
                <a:cs typeface="Arial MT"/>
              </a:rPr>
              <a:t>No</a:t>
            </a:r>
            <a:r>
              <a:rPr sz="800" spc="-25" dirty="0">
                <a:solidFill>
                  <a:srgbClr val="231F20"/>
                </a:solidFill>
                <a:latin typeface="Arial MT"/>
                <a:cs typeface="Arial MT"/>
              </a:rPr>
              <a:t> </a:t>
            </a:r>
            <a:r>
              <a:rPr sz="800" spc="-30" dirty="0">
                <a:solidFill>
                  <a:srgbClr val="231F20"/>
                </a:solidFill>
                <a:latin typeface="Arial MT"/>
                <a:cs typeface="Arial MT"/>
              </a:rPr>
              <a:t>distant </a:t>
            </a:r>
            <a:r>
              <a:rPr sz="800" spc="-45" dirty="0">
                <a:solidFill>
                  <a:srgbClr val="231F20"/>
                </a:solidFill>
                <a:latin typeface="Arial MT"/>
                <a:cs typeface="Arial MT"/>
              </a:rPr>
              <a:t>metas</a:t>
            </a:r>
            <a:r>
              <a:rPr sz="800" spc="-40" dirty="0">
                <a:solidFill>
                  <a:srgbClr val="231F20"/>
                </a:solidFill>
                <a:latin typeface="Arial MT"/>
                <a:cs typeface="Arial MT"/>
              </a:rPr>
              <a:t>t</a:t>
            </a:r>
            <a:r>
              <a:rPr sz="800" spc="-70" dirty="0">
                <a:solidFill>
                  <a:srgbClr val="231F20"/>
                </a:solidFill>
                <a:latin typeface="Arial MT"/>
                <a:cs typeface="Arial MT"/>
              </a:rPr>
              <a:t>asis  </a:t>
            </a:r>
            <a:r>
              <a:rPr sz="800" spc="-40" dirty="0">
                <a:solidFill>
                  <a:srgbClr val="231F20"/>
                </a:solidFill>
                <a:latin typeface="Arial MT"/>
                <a:cs typeface="Arial MT"/>
              </a:rPr>
              <a:t>Distant</a:t>
            </a:r>
            <a:r>
              <a:rPr sz="800" spc="-25" dirty="0">
                <a:solidFill>
                  <a:srgbClr val="231F20"/>
                </a:solidFill>
                <a:latin typeface="Arial MT"/>
                <a:cs typeface="Arial MT"/>
              </a:rPr>
              <a:t> </a:t>
            </a:r>
            <a:r>
              <a:rPr sz="800" spc="-55" dirty="0">
                <a:solidFill>
                  <a:srgbClr val="231F20"/>
                </a:solidFill>
                <a:latin typeface="Arial MT"/>
                <a:cs typeface="Arial MT"/>
              </a:rPr>
              <a:t>metastas</a:t>
            </a:r>
            <a:r>
              <a:rPr sz="800" spc="-35" dirty="0">
                <a:solidFill>
                  <a:srgbClr val="231F20"/>
                </a:solidFill>
                <a:latin typeface="Arial MT"/>
                <a:cs typeface="Arial MT"/>
              </a:rPr>
              <a:t>i</a:t>
            </a:r>
            <a:r>
              <a:rPr sz="800" spc="-110" dirty="0">
                <a:solidFill>
                  <a:srgbClr val="231F20"/>
                </a:solidFill>
                <a:latin typeface="Arial MT"/>
                <a:cs typeface="Arial MT"/>
              </a:rPr>
              <a:t>s</a:t>
            </a:r>
            <a:endParaRPr sz="800">
              <a:latin typeface="Arial MT"/>
              <a:cs typeface="Arial MT"/>
            </a:endParaRPr>
          </a:p>
        </p:txBody>
      </p:sp>
      <p:sp>
        <p:nvSpPr>
          <p:cNvPr id="20" name="object 20"/>
          <p:cNvSpPr txBox="1"/>
          <p:nvPr/>
        </p:nvSpPr>
        <p:spPr>
          <a:xfrm>
            <a:off x="723860" y="5996983"/>
            <a:ext cx="2754630"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31F20"/>
                </a:solidFill>
                <a:latin typeface="Arial MT"/>
                <a:cs typeface="Arial MT"/>
              </a:rPr>
              <a:t>Stage—extremity</a:t>
            </a:r>
            <a:r>
              <a:rPr sz="800" spc="-25" dirty="0">
                <a:solidFill>
                  <a:srgbClr val="231F20"/>
                </a:solidFill>
                <a:latin typeface="Arial MT"/>
                <a:cs typeface="Arial MT"/>
              </a:rPr>
              <a:t> </a:t>
            </a:r>
            <a:r>
              <a:rPr sz="800" spc="5" dirty="0">
                <a:solidFill>
                  <a:srgbClr val="231F20"/>
                </a:solidFill>
                <a:latin typeface="Arial MT"/>
                <a:cs typeface="Arial MT"/>
              </a:rPr>
              <a:t>and</a:t>
            </a:r>
            <a:r>
              <a:rPr sz="800" spc="-25" dirty="0">
                <a:solidFill>
                  <a:srgbClr val="231F20"/>
                </a:solidFill>
                <a:latin typeface="Arial MT"/>
                <a:cs typeface="Arial MT"/>
              </a:rPr>
              <a:t> </a:t>
            </a:r>
            <a:r>
              <a:rPr sz="800" spc="5" dirty="0">
                <a:solidFill>
                  <a:srgbClr val="231F20"/>
                </a:solidFill>
                <a:latin typeface="Arial MT"/>
                <a:cs typeface="Arial MT"/>
              </a:rPr>
              <a:t>superﬁcial</a:t>
            </a:r>
            <a:r>
              <a:rPr sz="800" spc="-25" dirty="0">
                <a:solidFill>
                  <a:srgbClr val="231F20"/>
                </a:solidFill>
                <a:latin typeface="Arial MT"/>
                <a:cs typeface="Arial MT"/>
              </a:rPr>
              <a:t> </a:t>
            </a:r>
            <a:r>
              <a:rPr sz="800" spc="30" dirty="0">
                <a:solidFill>
                  <a:srgbClr val="231F20"/>
                </a:solidFill>
                <a:latin typeface="Arial MT"/>
                <a:cs typeface="Arial MT"/>
              </a:rPr>
              <a:t>trunk</a:t>
            </a:r>
            <a:r>
              <a:rPr sz="800" spc="-20" dirty="0">
                <a:solidFill>
                  <a:srgbClr val="231F20"/>
                </a:solidFill>
                <a:latin typeface="Arial MT"/>
                <a:cs typeface="Arial MT"/>
              </a:rPr>
              <a:t> </a:t>
            </a:r>
            <a:r>
              <a:rPr sz="800" spc="5" dirty="0">
                <a:solidFill>
                  <a:srgbClr val="231F20"/>
                </a:solidFill>
                <a:latin typeface="Arial MT"/>
                <a:cs typeface="Arial MT"/>
              </a:rPr>
              <a:t>and</a:t>
            </a:r>
            <a:r>
              <a:rPr sz="800" spc="-15" dirty="0">
                <a:solidFill>
                  <a:srgbClr val="231F20"/>
                </a:solidFill>
                <a:latin typeface="Arial MT"/>
                <a:cs typeface="Arial MT"/>
              </a:rPr>
              <a:t> </a:t>
            </a:r>
            <a:r>
              <a:rPr sz="800" spc="15" dirty="0">
                <a:solidFill>
                  <a:srgbClr val="231F20"/>
                </a:solidFill>
                <a:latin typeface="Arial MT"/>
                <a:cs typeface="Arial MT"/>
              </a:rPr>
              <a:t>retroperitoneum</a:t>
            </a:r>
            <a:endParaRPr sz="800">
              <a:latin typeface="Arial MT"/>
              <a:cs typeface="Arial MT"/>
            </a:endParaRPr>
          </a:p>
        </p:txBody>
      </p:sp>
      <p:sp>
        <p:nvSpPr>
          <p:cNvPr id="21" name="object 21"/>
          <p:cNvSpPr txBox="1"/>
          <p:nvPr/>
        </p:nvSpPr>
        <p:spPr>
          <a:xfrm>
            <a:off x="723860" y="6118901"/>
            <a:ext cx="399415" cy="1003223"/>
          </a:xfrm>
          <a:prstGeom prst="rect">
            <a:avLst/>
          </a:prstGeom>
        </p:spPr>
        <p:txBody>
          <a:bodyPr vert="horz" wrap="square" lIns="0" tIns="12065" rIns="0" bIns="0" rtlCol="0">
            <a:spAutoFit/>
          </a:bodyPr>
          <a:lstStyle/>
          <a:p>
            <a:pPr marL="12700" marR="5080">
              <a:lnSpc>
                <a:spcPct val="114700"/>
              </a:lnSpc>
              <a:spcBef>
                <a:spcPts val="95"/>
              </a:spcBef>
            </a:pPr>
            <a:r>
              <a:rPr sz="800" spc="-65" dirty="0">
                <a:solidFill>
                  <a:srgbClr val="231F20"/>
                </a:solidFill>
                <a:latin typeface="Arial MT"/>
                <a:cs typeface="Arial MT"/>
              </a:rPr>
              <a:t>Stage</a:t>
            </a:r>
            <a:r>
              <a:rPr sz="800" spc="-30" dirty="0">
                <a:solidFill>
                  <a:srgbClr val="231F20"/>
                </a:solidFill>
                <a:latin typeface="Arial MT"/>
                <a:cs typeface="Arial MT"/>
              </a:rPr>
              <a:t> </a:t>
            </a:r>
            <a:r>
              <a:rPr sz="800" spc="-50" dirty="0">
                <a:solidFill>
                  <a:srgbClr val="231F20"/>
                </a:solidFill>
                <a:latin typeface="Arial MT"/>
                <a:cs typeface="Arial MT"/>
              </a:rPr>
              <a:t>IA  </a:t>
            </a:r>
            <a:r>
              <a:rPr sz="800" spc="-65" dirty="0">
                <a:solidFill>
                  <a:srgbClr val="231F20"/>
                </a:solidFill>
                <a:latin typeface="Arial MT"/>
                <a:cs typeface="Arial MT"/>
              </a:rPr>
              <a:t>Stage</a:t>
            </a:r>
            <a:r>
              <a:rPr sz="800" spc="-30" dirty="0">
                <a:solidFill>
                  <a:srgbClr val="231F20"/>
                </a:solidFill>
                <a:latin typeface="Arial MT"/>
                <a:cs typeface="Arial MT"/>
              </a:rPr>
              <a:t> </a:t>
            </a:r>
            <a:r>
              <a:rPr sz="800" spc="-80" dirty="0">
                <a:solidFill>
                  <a:srgbClr val="231F20"/>
                </a:solidFill>
                <a:latin typeface="Arial MT"/>
                <a:cs typeface="Arial MT"/>
              </a:rPr>
              <a:t>IB  </a:t>
            </a:r>
            <a:r>
              <a:rPr sz="800" spc="-65" dirty="0">
                <a:solidFill>
                  <a:srgbClr val="231F20"/>
                </a:solidFill>
                <a:latin typeface="Arial MT"/>
                <a:cs typeface="Arial MT"/>
              </a:rPr>
              <a:t>Stage</a:t>
            </a:r>
            <a:r>
              <a:rPr sz="800" spc="-30" dirty="0">
                <a:solidFill>
                  <a:srgbClr val="231F20"/>
                </a:solidFill>
                <a:latin typeface="Arial MT"/>
                <a:cs typeface="Arial MT"/>
              </a:rPr>
              <a:t> </a:t>
            </a:r>
            <a:r>
              <a:rPr sz="800" spc="-60" dirty="0">
                <a:solidFill>
                  <a:srgbClr val="231F20"/>
                </a:solidFill>
                <a:latin typeface="Arial MT"/>
                <a:cs typeface="Arial MT"/>
              </a:rPr>
              <a:t>II  </a:t>
            </a:r>
            <a:r>
              <a:rPr sz="800" spc="-65" dirty="0">
                <a:solidFill>
                  <a:srgbClr val="231F20"/>
                </a:solidFill>
                <a:latin typeface="Arial MT"/>
                <a:cs typeface="Arial MT"/>
              </a:rPr>
              <a:t>Stage</a:t>
            </a:r>
            <a:r>
              <a:rPr sz="800" spc="-30" dirty="0">
                <a:solidFill>
                  <a:srgbClr val="231F20"/>
                </a:solidFill>
                <a:latin typeface="Arial MT"/>
                <a:cs typeface="Arial MT"/>
              </a:rPr>
              <a:t> </a:t>
            </a:r>
            <a:r>
              <a:rPr sz="800" spc="-55" dirty="0">
                <a:solidFill>
                  <a:srgbClr val="231F20"/>
                </a:solidFill>
                <a:latin typeface="Arial MT"/>
                <a:cs typeface="Arial MT"/>
              </a:rPr>
              <a:t>IIIA  </a:t>
            </a:r>
            <a:r>
              <a:rPr sz="800" spc="-65" dirty="0">
                <a:solidFill>
                  <a:srgbClr val="231F20"/>
                </a:solidFill>
                <a:latin typeface="Arial MT"/>
                <a:cs typeface="Arial MT"/>
              </a:rPr>
              <a:t>Stage</a:t>
            </a:r>
            <a:r>
              <a:rPr sz="800" spc="-30" dirty="0">
                <a:solidFill>
                  <a:srgbClr val="231F20"/>
                </a:solidFill>
                <a:latin typeface="Arial MT"/>
                <a:cs typeface="Arial MT"/>
              </a:rPr>
              <a:t> </a:t>
            </a:r>
            <a:r>
              <a:rPr sz="800" spc="-70" dirty="0">
                <a:solidFill>
                  <a:srgbClr val="231F20"/>
                </a:solidFill>
                <a:latin typeface="Arial MT"/>
                <a:cs typeface="Arial MT"/>
              </a:rPr>
              <a:t>IIIB  </a:t>
            </a:r>
            <a:r>
              <a:rPr sz="800" spc="-65" dirty="0">
                <a:solidFill>
                  <a:srgbClr val="231F20"/>
                </a:solidFill>
                <a:latin typeface="Arial MT"/>
                <a:cs typeface="Arial MT"/>
              </a:rPr>
              <a:t>Stage</a:t>
            </a:r>
            <a:r>
              <a:rPr sz="800" spc="-30" dirty="0">
                <a:solidFill>
                  <a:srgbClr val="231F20"/>
                </a:solidFill>
                <a:latin typeface="Arial MT"/>
                <a:cs typeface="Arial MT"/>
              </a:rPr>
              <a:t> </a:t>
            </a:r>
            <a:r>
              <a:rPr sz="800" spc="-70" dirty="0">
                <a:solidFill>
                  <a:srgbClr val="231F20"/>
                </a:solidFill>
                <a:latin typeface="Arial MT"/>
                <a:cs typeface="Arial MT"/>
              </a:rPr>
              <a:t>IIIB  </a:t>
            </a:r>
            <a:r>
              <a:rPr sz="800" spc="-65" dirty="0">
                <a:solidFill>
                  <a:srgbClr val="231F20"/>
                </a:solidFill>
                <a:latin typeface="Arial MT"/>
                <a:cs typeface="Arial MT"/>
              </a:rPr>
              <a:t>Stage</a:t>
            </a:r>
            <a:r>
              <a:rPr sz="800" spc="-30" dirty="0">
                <a:solidFill>
                  <a:srgbClr val="231F20"/>
                </a:solidFill>
                <a:latin typeface="Arial MT"/>
                <a:cs typeface="Arial MT"/>
              </a:rPr>
              <a:t> </a:t>
            </a:r>
            <a:r>
              <a:rPr sz="800" spc="-95" dirty="0">
                <a:solidFill>
                  <a:srgbClr val="231F20"/>
                </a:solidFill>
                <a:latin typeface="Arial MT"/>
                <a:cs typeface="Arial MT"/>
              </a:rPr>
              <a:t>IV</a:t>
            </a:r>
            <a:endParaRPr sz="800">
              <a:latin typeface="Arial MT"/>
              <a:cs typeface="Arial MT"/>
            </a:endParaRPr>
          </a:p>
        </p:txBody>
      </p:sp>
      <p:sp>
        <p:nvSpPr>
          <p:cNvPr id="22" name="object 22"/>
          <p:cNvSpPr txBox="1"/>
          <p:nvPr/>
        </p:nvSpPr>
        <p:spPr>
          <a:xfrm>
            <a:off x="2031374" y="6118902"/>
            <a:ext cx="396241" cy="992066"/>
          </a:xfrm>
          <a:prstGeom prst="rect">
            <a:avLst/>
          </a:prstGeom>
        </p:spPr>
        <p:txBody>
          <a:bodyPr vert="horz" wrap="square" lIns="0" tIns="30480" rIns="0" bIns="0" rtlCol="0">
            <a:spAutoFit/>
          </a:bodyPr>
          <a:lstStyle/>
          <a:p>
            <a:pPr marL="12700">
              <a:lnSpc>
                <a:spcPct val="100000"/>
              </a:lnSpc>
              <a:spcBef>
                <a:spcPts val="240"/>
              </a:spcBef>
            </a:pPr>
            <a:r>
              <a:rPr sz="800" spc="-95" dirty="0">
                <a:solidFill>
                  <a:srgbClr val="231F20"/>
                </a:solidFill>
                <a:latin typeface="Arial MT"/>
                <a:cs typeface="Arial MT"/>
              </a:rPr>
              <a:t>T1</a:t>
            </a:r>
            <a:endParaRPr sz="800">
              <a:latin typeface="Arial MT"/>
              <a:cs typeface="Arial MT"/>
            </a:endParaRPr>
          </a:p>
          <a:p>
            <a:pPr marL="12700" marR="5080">
              <a:lnSpc>
                <a:spcPct val="114599"/>
              </a:lnSpc>
            </a:pPr>
            <a:r>
              <a:rPr sz="800" spc="-95" dirty="0">
                <a:solidFill>
                  <a:srgbClr val="231F20"/>
                </a:solidFill>
                <a:latin typeface="Arial MT"/>
                <a:cs typeface="Arial MT"/>
              </a:rPr>
              <a:t>T2,</a:t>
            </a:r>
            <a:r>
              <a:rPr sz="800" spc="-25" dirty="0">
                <a:solidFill>
                  <a:srgbClr val="231F20"/>
                </a:solidFill>
                <a:latin typeface="Arial MT"/>
                <a:cs typeface="Arial MT"/>
              </a:rPr>
              <a:t> </a:t>
            </a:r>
            <a:r>
              <a:rPr sz="800" spc="-95" dirty="0">
                <a:solidFill>
                  <a:srgbClr val="231F20"/>
                </a:solidFill>
                <a:latin typeface="Arial MT"/>
                <a:cs typeface="Arial MT"/>
              </a:rPr>
              <a:t>T3,</a:t>
            </a:r>
            <a:r>
              <a:rPr sz="800" spc="-25" dirty="0">
                <a:solidFill>
                  <a:srgbClr val="231F20"/>
                </a:solidFill>
                <a:latin typeface="Arial MT"/>
                <a:cs typeface="Arial MT"/>
              </a:rPr>
              <a:t> </a:t>
            </a:r>
            <a:r>
              <a:rPr sz="800" spc="-70" dirty="0">
                <a:solidFill>
                  <a:srgbClr val="231F20"/>
                </a:solidFill>
                <a:latin typeface="Arial MT"/>
                <a:cs typeface="Arial MT"/>
              </a:rPr>
              <a:t>T4  </a:t>
            </a:r>
            <a:r>
              <a:rPr sz="800" spc="-95" dirty="0">
                <a:solidFill>
                  <a:srgbClr val="231F20"/>
                </a:solidFill>
                <a:latin typeface="Arial MT"/>
                <a:cs typeface="Arial MT"/>
              </a:rPr>
              <a:t>T1</a:t>
            </a:r>
            <a:endParaRPr sz="800">
              <a:latin typeface="Arial MT"/>
              <a:cs typeface="Arial MT"/>
            </a:endParaRPr>
          </a:p>
          <a:p>
            <a:pPr marL="12700">
              <a:lnSpc>
                <a:spcPct val="100000"/>
              </a:lnSpc>
              <a:spcBef>
                <a:spcPts val="140"/>
              </a:spcBef>
            </a:pPr>
            <a:r>
              <a:rPr sz="800" spc="-95" dirty="0">
                <a:solidFill>
                  <a:srgbClr val="231F20"/>
                </a:solidFill>
                <a:latin typeface="Arial MT"/>
                <a:cs typeface="Arial MT"/>
              </a:rPr>
              <a:t>T2</a:t>
            </a:r>
            <a:endParaRPr sz="800">
              <a:latin typeface="Arial MT"/>
              <a:cs typeface="Arial MT"/>
            </a:endParaRPr>
          </a:p>
          <a:p>
            <a:pPr marL="12700">
              <a:lnSpc>
                <a:spcPct val="100000"/>
              </a:lnSpc>
              <a:spcBef>
                <a:spcPts val="140"/>
              </a:spcBef>
            </a:pPr>
            <a:r>
              <a:rPr sz="800" spc="-95" dirty="0">
                <a:solidFill>
                  <a:srgbClr val="231F20"/>
                </a:solidFill>
                <a:latin typeface="Arial MT"/>
                <a:cs typeface="Arial MT"/>
              </a:rPr>
              <a:t>T3,</a:t>
            </a:r>
            <a:r>
              <a:rPr sz="800" spc="-25" dirty="0">
                <a:solidFill>
                  <a:srgbClr val="231F20"/>
                </a:solidFill>
                <a:latin typeface="Arial MT"/>
                <a:cs typeface="Arial MT"/>
              </a:rPr>
              <a:t> </a:t>
            </a:r>
            <a:r>
              <a:rPr sz="800" spc="-95" dirty="0">
                <a:solidFill>
                  <a:srgbClr val="231F20"/>
                </a:solidFill>
                <a:latin typeface="Arial MT"/>
                <a:cs typeface="Arial MT"/>
              </a:rPr>
              <a:t>T4</a:t>
            </a:r>
            <a:endParaRPr sz="800">
              <a:latin typeface="Arial MT"/>
              <a:cs typeface="Arial MT"/>
            </a:endParaRPr>
          </a:p>
          <a:p>
            <a:pPr marL="12700" marR="145415" indent="-635">
              <a:lnSpc>
                <a:spcPct val="114599"/>
              </a:lnSpc>
              <a:spcBef>
                <a:spcPts val="5"/>
              </a:spcBef>
            </a:pPr>
            <a:r>
              <a:rPr sz="800" spc="-50" dirty="0">
                <a:solidFill>
                  <a:srgbClr val="231F20"/>
                </a:solidFill>
                <a:latin typeface="Arial MT"/>
                <a:cs typeface="Arial MT"/>
              </a:rPr>
              <a:t>Any</a:t>
            </a:r>
            <a:r>
              <a:rPr sz="800" spc="-25" dirty="0">
                <a:solidFill>
                  <a:srgbClr val="231F20"/>
                </a:solidFill>
                <a:latin typeface="Arial MT"/>
                <a:cs typeface="Arial MT"/>
              </a:rPr>
              <a:t> </a:t>
            </a:r>
            <a:r>
              <a:rPr sz="800" spc="-80" dirty="0">
                <a:solidFill>
                  <a:srgbClr val="231F20"/>
                </a:solidFill>
                <a:latin typeface="Arial MT"/>
                <a:cs typeface="Arial MT"/>
              </a:rPr>
              <a:t>T  </a:t>
            </a:r>
            <a:r>
              <a:rPr sz="800" spc="-50" dirty="0">
                <a:solidFill>
                  <a:srgbClr val="231F20"/>
                </a:solidFill>
                <a:latin typeface="Arial MT"/>
                <a:cs typeface="Arial MT"/>
              </a:rPr>
              <a:t>Any</a:t>
            </a:r>
            <a:r>
              <a:rPr sz="800" spc="-25" dirty="0">
                <a:solidFill>
                  <a:srgbClr val="231F20"/>
                </a:solidFill>
                <a:latin typeface="Arial MT"/>
                <a:cs typeface="Arial MT"/>
              </a:rPr>
              <a:t> </a:t>
            </a:r>
            <a:r>
              <a:rPr sz="800" spc="-125" dirty="0">
                <a:solidFill>
                  <a:srgbClr val="231F20"/>
                </a:solidFill>
                <a:latin typeface="Arial MT"/>
                <a:cs typeface="Arial MT"/>
              </a:rPr>
              <a:t>T</a:t>
            </a:r>
            <a:endParaRPr sz="800">
              <a:latin typeface="Arial MT"/>
              <a:cs typeface="Arial MT"/>
            </a:endParaRPr>
          </a:p>
        </p:txBody>
      </p:sp>
      <p:sp>
        <p:nvSpPr>
          <p:cNvPr id="23" name="object 23"/>
          <p:cNvSpPr txBox="1"/>
          <p:nvPr/>
        </p:nvSpPr>
        <p:spPr>
          <a:xfrm>
            <a:off x="3250132" y="6118902"/>
            <a:ext cx="323215" cy="1003865"/>
          </a:xfrm>
          <a:prstGeom prst="rect">
            <a:avLst/>
          </a:prstGeom>
        </p:spPr>
        <p:txBody>
          <a:bodyPr vert="horz" wrap="square" lIns="0" tIns="12700" rIns="0" bIns="0" rtlCol="0">
            <a:spAutoFit/>
          </a:bodyPr>
          <a:lstStyle/>
          <a:p>
            <a:pPr marL="38100" marR="163830" algn="just">
              <a:lnSpc>
                <a:spcPct val="114599"/>
              </a:lnSpc>
              <a:spcBef>
                <a:spcPts val="100"/>
              </a:spcBef>
            </a:pPr>
            <a:r>
              <a:rPr sz="800" spc="-50" dirty="0">
                <a:solidFill>
                  <a:srgbClr val="231F20"/>
                </a:solidFill>
                <a:latin typeface="Arial MT"/>
                <a:cs typeface="Arial MT"/>
              </a:rPr>
              <a:t>N0  N0  N0  N0  N0</a:t>
            </a:r>
            <a:endParaRPr sz="800">
              <a:latin typeface="Arial MT"/>
              <a:cs typeface="Arial MT"/>
            </a:endParaRPr>
          </a:p>
          <a:p>
            <a:pPr marL="38100" marR="30480" indent="-635" algn="just">
              <a:lnSpc>
                <a:spcPct val="114599"/>
              </a:lnSpc>
              <a:spcBef>
                <a:spcPts val="5"/>
              </a:spcBef>
            </a:pPr>
            <a:r>
              <a:rPr sz="800" spc="-55" dirty="0">
                <a:solidFill>
                  <a:srgbClr val="231F20"/>
                </a:solidFill>
                <a:latin typeface="Arial MT"/>
                <a:cs typeface="Arial MT"/>
              </a:rPr>
              <a:t>N1</a:t>
            </a:r>
            <a:r>
              <a:rPr sz="750" spc="-82" baseline="38888" dirty="0">
                <a:solidFill>
                  <a:srgbClr val="231F20"/>
                </a:solidFill>
                <a:latin typeface="Arial MT"/>
                <a:cs typeface="Arial MT"/>
              </a:rPr>
              <a:t>a </a:t>
            </a:r>
            <a:r>
              <a:rPr sz="750" spc="-75" baseline="38888" dirty="0">
                <a:solidFill>
                  <a:srgbClr val="231F20"/>
                </a:solidFill>
                <a:latin typeface="Arial MT"/>
                <a:cs typeface="Arial MT"/>
              </a:rPr>
              <a:t> </a:t>
            </a:r>
            <a:r>
              <a:rPr sz="800" spc="-50" dirty="0">
                <a:solidFill>
                  <a:srgbClr val="231F20"/>
                </a:solidFill>
                <a:latin typeface="Arial MT"/>
                <a:cs typeface="Arial MT"/>
              </a:rPr>
              <a:t>Any</a:t>
            </a:r>
            <a:r>
              <a:rPr sz="800" spc="-30" dirty="0">
                <a:solidFill>
                  <a:srgbClr val="231F20"/>
                </a:solidFill>
                <a:latin typeface="Arial MT"/>
                <a:cs typeface="Arial MT"/>
              </a:rPr>
              <a:t> </a:t>
            </a:r>
            <a:r>
              <a:rPr sz="800" spc="-70" dirty="0">
                <a:solidFill>
                  <a:srgbClr val="231F20"/>
                </a:solidFill>
                <a:latin typeface="Arial MT"/>
                <a:cs typeface="Arial MT"/>
              </a:rPr>
              <a:t>N</a:t>
            </a:r>
            <a:endParaRPr sz="800">
              <a:latin typeface="Arial MT"/>
              <a:cs typeface="Arial MT"/>
            </a:endParaRPr>
          </a:p>
        </p:txBody>
      </p:sp>
      <p:sp>
        <p:nvSpPr>
          <p:cNvPr id="24" name="object 24"/>
          <p:cNvSpPr txBox="1"/>
          <p:nvPr/>
        </p:nvSpPr>
        <p:spPr>
          <a:xfrm>
            <a:off x="4396561" y="6118901"/>
            <a:ext cx="152401" cy="1003223"/>
          </a:xfrm>
          <a:prstGeom prst="rect">
            <a:avLst/>
          </a:prstGeom>
        </p:spPr>
        <p:txBody>
          <a:bodyPr vert="horz" wrap="square" lIns="0" tIns="12065" rIns="0" bIns="0" rtlCol="0">
            <a:spAutoFit/>
          </a:bodyPr>
          <a:lstStyle/>
          <a:p>
            <a:pPr marL="12700" marR="5080" algn="just">
              <a:lnSpc>
                <a:spcPct val="114700"/>
              </a:lnSpc>
              <a:spcBef>
                <a:spcPts val="95"/>
              </a:spcBef>
            </a:pPr>
            <a:r>
              <a:rPr sz="800" spc="-40" dirty="0">
                <a:solidFill>
                  <a:srgbClr val="231F20"/>
                </a:solidFill>
                <a:latin typeface="Arial MT"/>
                <a:cs typeface="Arial MT"/>
              </a:rPr>
              <a:t>M0  M0  M0  M0  M0  M0  </a:t>
            </a:r>
            <a:r>
              <a:rPr sz="800" spc="-55" dirty="0">
                <a:solidFill>
                  <a:srgbClr val="231F20"/>
                </a:solidFill>
                <a:latin typeface="Arial MT"/>
                <a:cs typeface="Arial MT"/>
              </a:rPr>
              <a:t>M</a:t>
            </a:r>
            <a:r>
              <a:rPr sz="800" spc="-65" dirty="0">
                <a:solidFill>
                  <a:srgbClr val="231F20"/>
                </a:solidFill>
                <a:latin typeface="Arial MT"/>
                <a:cs typeface="Arial MT"/>
              </a:rPr>
              <a:t>1</a:t>
            </a:r>
            <a:endParaRPr sz="800">
              <a:latin typeface="Arial MT"/>
              <a:cs typeface="Arial MT"/>
            </a:endParaRPr>
          </a:p>
        </p:txBody>
      </p:sp>
      <p:sp>
        <p:nvSpPr>
          <p:cNvPr id="25" name="object 25"/>
          <p:cNvSpPr txBox="1"/>
          <p:nvPr/>
        </p:nvSpPr>
        <p:spPr>
          <a:xfrm>
            <a:off x="5397361" y="6118902"/>
            <a:ext cx="774065" cy="997581"/>
          </a:xfrm>
          <a:prstGeom prst="rect">
            <a:avLst/>
          </a:prstGeom>
        </p:spPr>
        <p:txBody>
          <a:bodyPr vert="horz" wrap="square" lIns="0" tIns="12065" rIns="0" bIns="0" rtlCol="0">
            <a:spAutoFit/>
          </a:bodyPr>
          <a:lstStyle/>
          <a:p>
            <a:pPr marL="12700" marR="5080" algn="just">
              <a:lnSpc>
                <a:spcPct val="114700"/>
              </a:lnSpc>
              <a:spcBef>
                <a:spcPts val="95"/>
              </a:spcBef>
            </a:pPr>
            <a:r>
              <a:rPr sz="800" spc="-95" dirty="0">
                <a:solidFill>
                  <a:srgbClr val="231F20"/>
                </a:solidFill>
                <a:latin typeface="Arial MT"/>
                <a:cs typeface="Arial MT"/>
              </a:rPr>
              <a:t>G1,</a:t>
            </a:r>
            <a:r>
              <a:rPr sz="800" spc="-25" dirty="0">
                <a:solidFill>
                  <a:srgbClr val="231F20"/>
                </a:solidFill>
                <a:latin typeface="Arial MT"/>
                <a:cs typeface="Arial MT"/>
              </a:rPr>
              <a:t> </a:t>
            </a:r>
            <a:r>
              <a:rPr sz="800" spc="-120" dirty="0">
                <a:solidFill>
                  <a:srgbClr val="231F20"/>
                </a:solidFill>
                <a:latin typeface="Arial MT"/>
                <a:cs typeface="Arial MT"/>
              </a:rPr>
              <a:t>GX</a:t>
            </a:r>
            <a:r>
              <a:rPr sz="800" spc="-30" dirty="0">
                <a:solidFill>
                  <a:srgbClr val="231F20"/>
                </a:solidFill>
                <a:latin typeface="Arial MT"/>
                <a:cs typeface="Arial MT"/>
              </a:rPr>
              <a:t> </a:t>
            </a:r>
            <a:r>
              <a:rPr sz="800" spc="-40" dirty="0">
                <a:solidFill>
                  <a:srgbClr val="231F20"/>
                </a:solidFill>
                <a:latin typeface="Arial MT"/>
                <a:cs typeface="Arial MT"/>
              </a:rPr>
              <a:t>Low</a:t>
            </a:r>
            <a:r>
              <a:rPr sz="800" spc="-20" dirty="0">
                <a:solidFill>
                  <a:srgbClr val="231F20"/>
                </a:solidFill>
                <a:latin typeface="Arial MT"/>
                <a:cs typeface="Arial MT"/>
              </a:rPr>
              <a:t> </a:t>
            </a:r>
            <a:r>
              <a:rPr sz="800" spc="-60" dirty="0">
                <a:solidFill>
                  <a:srgbClr val="231F20"/>
                </a:solidFill>
                <a:latin typeface="Arial MT"/>
                <a:cs typeface="Arial MT"/>
              </a:rPr>
              <a:t>Grade  </a:t>
            </a:r>
            <a:r>
              <a:rPr sz="800" spc="-95" dirty="0">
                <a:solidFill>
                  <a:srgbClr val="231F20"/>
                </a:solidFill>
                <a:latin typeface="Arial MT"/>
                <a:cs typeface="Arial MT"/>
              </a:rPr>
              <a:t>G1,</a:t>
            </a:r>
            <a:r>
              <a:rPr sz="800" spc="-25" dirty="0">
                <a:solidFill>
                  <a:srgbClr val="231F20"/>
                </a:solidFill>
                <a:latin typeface="Arial MT"/>
                <a:cs typeface="Arial MT"/>
              </a:rPr>
              <a:t> </a:t>
            </a:r>
            <a:r>
              <a:rPr sz="800" spc="-120" dirty="0">
                <a:solidFill>
                  <a:srgbClr val="231F20"/>
                </a:solidFill>
                <a:latin typeface="Arial MT"/>
                <a:cs typeface="Arial MT"/>
              </a:rPr>
              <a:t>GX</a:t>
            </a:r>
            <a:r>
              <a:rPr sz="800" spc="-30" dirty="0">
                <a:solidFill>
                  <a:srgbClr val="231F20"/>
                </a:solidFill>
                <a:latin typeface="Arial MT"/>
                <a:cs typeface="Arial MT"/>
              </a:rPr>
              <a:t> </a:t>
            </a:r>
            <a:r>
              <a:rPr sz="800" spc="-40" dirty="0">
                <a:solidFill>
                  <a:srgbClr val="231F20"/>
                </a:solidFill>
                <a:latin typeface="Arial MT"/>
                <a:cs typeface="Arial MT"/>
              </a:rPr>
              <a:t>Low</a:t>
            </a:r>
            <a:r>
              <a:rPr sz="800" spc="-20" dirty="0">
                <a:solidFill>
                  <a:srgbClr val="231F20"/>
                </a:solidFill>
                <a:latin typeface="Arial MT"/>
                <a:cs typeface="Arial MT"/>
              </a:rPr>
              <a:t> </a:t>
            </a:r>
            <a:r>
              <a:rPr sz="800" spc="-60" dirty="0">
                <a:solidFill>
                  <a:srgbClr val="231F20"/>
                </a:solidFill>
                <a:latin typeface="Arial MT"/>
                <a:cs typeface="Arial MT"/>
              </a:rPr>
              <a:t>Grade  </a:t>
            </a:r>
            <a:r>
              <a:rPr sz="800" spc="-95" dirty="0">
                <a:solidFill>
                  <a:srgbClr val="231F20"/>
                </a:solidFill>
                <a:latin typeface="Arial MT"/>
                <a:cs typeface="Arial MT"/>
              </a:rPr>
              <a:t>G2,</a:t>
            </a:r>
            <a:r>
              <a:rPr sz="800" spc="-25" dirty="0">
                <a:solidFill>
                  <a:srgbClr val="231F20"/>
                </a:solidFill>
                <a:latin typeface="Arial MT"/>
                <a:cs typeface="Arial MT"/>
              </a:rPr>
              <a:t> </a:t>
            </a:r>
            <a:r>
              <a:rPr sz="800" spc="-100" dirty="0">
                <a:solidFill>
                  <a:srgbClr val="231F20"/>
                </a:solidFill>
                <a:latin typeface="Arial MT"/>
                <a:cs typeface="Arial MT"/>
              </a:rPr>
              <a:t>G3</a:t>
            </a:r>
            <a:r>
              <a:rPr sz="800" spc="-30" dirty="0">
                <a:solidFill>
                  <a:srgbClr val="231F20"/>
                </a:solidFill>
                <a:latin typeface="Arial MT"/>
                <a:cs typeface="Arial MT"/>
              </a:rPr>
              <a:t> </a:t>
            </a:r>
            <a:r>
              <a:rPr sz="800" spc="-35" dirty="0">
                <a:solidFill>
                  <a:srgbClr val="231F20"/>
                </a:solidFill>
                <a:latin typeface="Arial MT"/>
                <a:cs typeface="Arial MT"/>
              </a:rPr>
              <a:t>High</a:t>
            </a:r>
            <a:r>
              <a:rPr sz="800" spc="-30" dirty="0">
                <a:solidFill>
                  <a:srgbClr val="231F20"/>
                </a:solidFill>
                <a:latin typeface="Arial MT"/>
                <a:cs typeface="Arial MT"/>
              </a:rPr>
              <a:t> </a:t>
            </a:r>
            <a:r>
              <a:rPr sz="800" spc="-60" dirty="0">
                <a:solidFill>
                  <a:srgbClr val="231F20"/>
                </a:solidFill>
                <a:latin typeface="Arial MT"/>
                <a:cs typeface="Arial MT"/>
              </a:rPr>
              <a:t>Grade  </a:t>
            </a:r>
            <a:r>
              <a:rPr sz="800" spc="-95" dirty="0">
                <a:solidFill>
                  <a:srgbClr val="231F20"/>
                </a:solidFill>
                <a:latin typeface="Arial MT"/>
                <a:cs typeface="Arial MT"/>
              </a:rPr>
              <a:t>G2,</a:t>
            </a:r>
            <a:r>
              <a:rPr sz="800" spc="-25" dirty="0">
                <a:solidFill>
                  <a:srgbClr val="231F20"/>
                </a:solidFill>
                <a:latin typeface="Arial MT"/>
                <a:cs typeface="Arial MT"/>
              </a:rPr>
              <a:t> </a:t>
            </a:r>
            <a:r>
              <a:rPr sz="800" spc="-100" dirty="0">
                <a:solidFill>
                  <a:srgbClr val="231F20"/>
                </a:solidFill>
                <a:latin typeface="Arial MT"/>
                <a:cs typeface="Arial MT"/>
              </a:rPr>
              <a:t>G3</a:t>
            </a:r>
            <a:r>
              <a:rPr sz="800" spc="-30" dirty="0">
                <a:solidFill>
                  <a:srgbClr val="231F20"/>
                </a:solidFill>
                <a:latin typeface="Arial MT"/>
                <a:cs typeface="Arial MT"/>
              </a:rPr>
              <a:t> </a:t>
            </a:r>
            <a:r>
              <a:rPr sz="800" spc="-35" dirty="0">
                <a:solidFill>
                  <a:srgbClr val="231F20"/>
                </a:solidFill>
                <a:latin typeface="Arial MT"/>
                <a:cs typeface="Arial MT"/>
              </a:rPr>
              <a:t>High</a:t>
            </a:r>
            <a:r>
              <a:rPr sz="800" spc="-30" dirty="0">
                <a:solidFill>
                  <a:srgbClr val="231F20"/>
                </a:solidFill>
                <a:latin typeface="Arial MT"/>
                <a:cs typeface="Arial MT"/>
              </a:rPr>
              <a:t> </a:t>
            </a:r>
            <a:r>
              <a:rPr sz="800" spc="-60" dirty="0">
                <a:solidFill>
                  <a:srgbClr val="231F20"/>
                </a:solidFill>
                <a:latin typeface="Arial MT"/>
                <a:cs typeface="Arial MT"/>
              </a:rPr>
              <a:t>Grade  </a:t>
            </a:r>
            <a:r>
              <a:rPr sz="800" spc="-95" dirty="0">
                <a:solidFill>
                  <a:srgbClr val="231F20"/>
                </a:solidFill>
                <a:latin typeface="Arial MT"/>
                <a:cs typeface="Arial MT"/>
              </a:rPr>
              <a:t>G2,</a:t>
            </a:r>
            <a:r>
              <a:rPr sz="800" spc="-25" dirty="0">
                <a:solidFill>
                  <a:srgbClr val="231F20"/>
                </a:solidFill>
                <a:latin typeface="Arial MT"/>
                <a:cs typeface="Arial MT"/>
              </a:rPr>
              <a:t> </a:t>
            </a:r>
            <a:r>
              <a:rPr sz="800" spc="-100" dirty="0">
                <a:solidFill>
                  <a:srgbClr val="231F20"/>
                </a:solidFill>
                <a:latin typeface="Arial MT"/>
                <a:cs typeface="Arial MT"/>
              </a:rPr>
              <a:t>G3</a:t>
            </a:r>
            <a:r>
              <a:rPr sz="800" spc="-30" dirty="0">
                <a:solidFill>
                  <a:srgbClr val="231F20"/>
                </a:solidFill>
                <a:latin typeface="Arial MT"/>
                <a:cs typeface="Arial MT"/>
              </a:rPr>
              <a:t> </a:t>
            </a:r>
            <a:r>
              <a:rPr sz="800" spc="-35" dirty="0">
                <a:solidFill>
                  <a:srgbClr val="231F20"/>
                </a:solidFill>
                <a:latin typeface="Arial MT"/>
                <a:cs typeface="Arial MT"/>
              </a:rPr>
              <a:t>High</a:t>
            </a:r>
            <a:r>
              <a:rPr sz="800" spc="-30" dirty="0">
                <a:solidFill>
                  <a:srgbClr val="231F20"/>
                </a:solidFill>
                <a:latin typeface="Arial MT"/>
                <a:cs typeface="Arial MT"/>
              </a:rPr>
              <a:t> </a:t>
            </a:r>
            <a:r>
              <a:rPr sz="800" spc="-60" dirty="0">
                <a:solidFill>
                  <a:srgbClr val="231F20"/>
                </a:solidFill>
                <a:latin typeface="Arial MT"/>
                <a:cs typeface="Arial MT"/>
              </a:rPr>
              <a:t>Grade  </a:t>
            </a:r>
            <a:r>
              <a:rPr sz="800" spc="-50" dirty="0">
                <a:solidFill>
                  <a:srgbClr val="231F20"/>
                </a:solidFill>
                <a:latin typeface="Arial MT"/>
                <a:cs typeface="Arial MT"/>
              </a:rPr>
              <a:t>Any</a:t>
            </a:r>
            <a:r>
              <a:rPr sz="800" spc="-25" dirty="0">
                <a:solidFill>
                  <a:srgbClr val="231F20"/>
                </a:solidFill>
                <a:latin typeface="Arial MT"/>
                <a:cs typeface="Arial MT"/>
              </a:rPr>
              <a:t> </a:t>
            </a:r>
            <a:r>
              <a:rPr sz="800" spc="-135" dirty="0">
                <a:solidFill>
                  <a:srgbClr val="231F20"/>
                </a:solidFill>
                <a:latin typeface="Arial MT"/>
                <a:cs typeface="Arial MT"/>
              </a:rPr>
              <a:t>G</a:t>
            </a:r>
            <a:endParaRPr sz="800">
              <a:latin typeface="Arial MT"/>
              <a:cs typeface="Arial MT"/>
            </a:endParaRPr>
          </a:p>
          <a:p>
            <a:pPr marL="12700" algn="just">
              <a:lnSpc>
                <a:spcPct val="100000"/>
              </a:lnSpc>
              <a:spcBef>
                <a:spcPts val="140"/>
              </a:spcBef>
            </a:pPr>
            <a:r>
              <a:rPr sz="800" spc="-50" dirty="0">
                <a:solidFill>
                  <a:srgbClr val="231F20"/>
                </a:solidFill>
                <a:latin typeface="Arial MT"/>
                <a:cs typeface="Arial MT"/>
              </a:rPr>
              <a:t>Any</a:t>
            </a:r>
            <a:r>
              <a:rPr sz="800" spc="-25" dirty="0">
                <a:solidFill>
                  <a:srgbClr val="231F20"/>
                </a:solidFill>
                <a:latin typeface="Arial MT"/>
                <a:cs typeface="Arial MT"/>
              </a:rPr>
              <a:t> </a:t>
            </a:r>
            <a:r>
              <a:rPr sz="800" spc="-135" dirty="0">
                <a:solidFill>
                  <a:srgbClr val="231F20"/>
                </a:solidFill>
                <a:latin typeface="Arial MT"/>
                <a:cs typeface="Arial MT"/>
              </a:rPr>
              <a:t>G</a:t>
            </a:r>
            <a:endParaRPr sz="800">
              <a:latin typeface="Arial MT"/>
              <a:cs typeface="Arial MT"/>
            </a:endParaRPr>
          </a:p>
        </p:txBody>
      </p:sp>
      <p:sp>
        <p:nvSpPr>
          <p:cNvPr id="26" name="object 26"/>
          <p:cNvSpPr txBox="1"/>
          <p:nvPr/>
        </p:nvSpPr>
        <p:spPr>
          <a:xfrm>
            <a:off x="685756" y="7160814"/>
            <a:ext cx="6332220" cy="1120140"/>
          </a:xfrm>
          <a:prstGeom prst="rect">
            <a:avLst/>
          </a:prstGeom>
        </p:spPr>
        <p:txBody>
          <a:bodyPr vert="horz" wrap="square" lIns="0" tIns="30480" rIns="0" bIns="0" rtlCol="0">
            <a:spAutoFit/>
          </a:bodyPr>
          <a:lstStyle/>
          <a:p>
            <a:pPr marL="50800">
              <a:lnSpc>
                <a:spcPct val="100000"/>
              </a:lnSpc>
              <a:spcBef>
                <a:spcPts val="240"/>
              </a:spcBef>
            </a:pPr>
            <a:r>
              <a:rPr sz="800" spc="-10" dirty="0">
                <a:solidFill>
                  <a:srgbClr val="231F20"/>
                </a:solidFill>
                <a:latin typeface="Arial MT"/>
                <a:cs typeface="Arial MT"/>
              </a:rPr>
              <a:t>Stage—head</a:t>
            </a:r>
            <a:r>
              <a:rPr sz="800" spc="-25" dirty="0">
                <a:solidFill>
                  <a:srgbClr val="231F20"/>
                </a:solidFill>
                <a:latin typeface="Arial MT"/>
                <a:cs typeface="Arial MT"/>
              </a:rPr>
              <a:t> </a:t>
            </a:r>
            <a:r>
              <a:rPr sz="800" spc="5" dirty="0">
                <a:solidFill>
                  <a:srgbClr val="231F20"/>
                </a:solidFill>
                <a:latin typeface="Arial MT"/>
                <a:cs typeface="Arial MT"/>
              </a:rPr>
              <a:t>and</a:t>
            </a:r>
            <a:r>
              <a:rPr sz="800" spc="-30" dirty="0">
                <a:solidFill>
                  <a:srgbClr val="231F20"/>
                </a:solidFill>
                <a:latin typeface="Arial MT"/>
                <a:cs typeface="Arial MT"/>
              </a:rPr>
              <a:t> </a:t>
            </a:r>
            <a:r>
              <a:rPr sz="800" spc="-5" dirty="0">
                <a:solidFill>
                  <a:srgbClr val="231F20"/>
                </a:solidFill>
                <a:latin typeface="Arial MT"/>
                <a:cs typeface="Arial MT"/>
              </a:rPr>
              <a:t>neck</a:t>
            </a:r>
            <a:r>
              <a:rPr sz="800" spc="-20" dirty="0">
                <a:solidFill>
                  <a:srgbClr val="231F20"/>
                </a:solidFill>
                <a:latin typeface="Arial MT"/>
                <a:cs typeface="Arial MT"/>
              </a:rPr>
              <a:t> </a:t>
            </a:r>
            <a:r>
              <a:rPr sz="800" spc="5" dirty="0">
                <a:solidFill>
                  <a:srgbClr val="231F20"/>
                </a:solidFill>
                <a:latin typeface="Arial MT"/>
                <a:cs typeface="Arial MT"/>
              </a:rPr>
              <a:t>and</a:t>
            </a:r>
            <a:r>
              <a:rPr sz="800" spc="-30" dirty="0">
                <a:solidFill>
                  <a:srgbClr val="231F20"/>
                </a:solidFill>
                <a:latin typeface="Arial MT"/>
                <a:cs typeface="Arial MT"/>
              </a:rPr>
              <a:t> </a:t>
            </a:r>
            <a:r>
              <a:rPr sz="800" spc="5" dirty="0">
                <a:solidFill>
                  <a:srgbClr val="231F20"/>
                </a:solidFill>
                <a:latin typeface="Arial MT"/>
                <a:cs typeface="Arial MT"/>
              </a:rPr>
              <a:t>thoracic</a:t>
            </a:r>
            <a:r>
              <a:rPr sz="800" spc="-30" dirty="0">
                <a:solidFill>
                  <a:srgbClr val="231F20"/>
                </a:solidFill>
                <a:latin typeface="Arial MT"/>
                <a:cs typeface="Arial MT"/>
              </a:rPr>
              <a:t> </a:t>
            </a:r>
            <a:r>
              <a:rPr sz="800" spc="5" dirty="0">
                <a:solidFill>
                  <a:srgbClr val="231F20"/>
                </a:solidFill>
                <a:latin typeface="Arial MT"/>
                <a:cs typeface="Arial MT"/>
              </a:rPr>
              <a:t>and</a:t>
            </a:r>
            <a:r>
              <a:rPr sz="800" spc="-15" dirty="0">
                <a:solidFill>
                  <a:srgbClr val="231F20"/>
                </a:solidFill>
                <a:latin typeface="Arial MT"/>
                <a:cs typeface="Arial MT"/>
              </a:rPr>
              <a:t> </a:t>
            </a:r>
            <a:r>
              <a:rPr sz="800" spc="10" dirty="0">
                <a:solidFill>
                  <a:srgbClr val="231F20"/>
                </a:solidFill>
                <a:latin typeface="Arial MT"/>
                <a:cs typeface="Arial MT"/>
              </a:rPr>
              <a:t>abdominal</a:t>
            </a:r>
            <a:r>
              <a:rPr sz="800" spc="-25" dirty="0">
                <a:solidFill>
                  <a:srgbClr val="231F20"/>
                </a:solidFill>
                <a:latin typeface="Arial MT"/>
                <a:cs typeface="Arial MT"/>
              </a:rPr>
              <a:t> </a:t>
            </a:r>
            <a:r>
              <a:rPr sz="800" spc="-15" dirty="0">
                <a:solidFill>
                  <a:srgbClr val="231F20"/>
                </a:solidFill>
                <a:latin typeface="Arial MT"/>
                <a:cs typeface="Arial MT"/>
              </a:rPr>
              <a:t>viscera</a:t>
            </a:r>
            <a:endParaRPr sz="800">
              <a:latin typeface="Arial MT"/>
              <a:cs typeface="Arial MT"/>
            </a:endParaRPr>
          </a:p>
          <a:p>
            <a:pPr marL="50800">
              <a:lnSpc>
                <a:spcPct val="100000"/>
              </a:lnSpc>
              <a:spcBef>
                <a:spcPts val="140"/>
              </a:spcBef>
            </a:pPr>
            <a:r>
              <a:rPr sz="800" spc="-60" dirty="0">
                <a:solidFill>
                  <a:srgbClr val="231F20"/>
                </a:solidFill>
                <a:latin typeface="Arial MT"/>
                <a:cs typeface="Arial MT"/>
              </a:rPr>
              <a:t>There</a:t>
            </a:r>
            <a:r>
              <a:rPr sz="800" spc="-20" dirty="0">
                <a:solidFill>
                  <a:srgbClr val="231F20"/>
                </a:solidFill>
                <a:latin typeface="Arial MT"/>
                <a:cs typeface="Arial MT"/>
              </a:rPr>
              <a:t> </a:t>
            </a:r>
            <a:r>
              <a:rPr sz="800" spc="-65" dirty="0">
                <a:solidFill>
                  <a:srgbClr val="231F20"/>
                </a:solidFill>
                <a:latin typeface="Arial MT"/>
                <a:cs typeface="Arial MT"/>
              </a:rPr>
              <a:t>is</a:t>
            </a:r>
            <a:r>
              <a:rPr sz="800" spc="-20" dirty="0">
                <a:solidFill>
                  <a:srgbClr val="231F20"/>
                </a:solidFill>
                <a:latin typeface="Arial MT"/>
                <a:cs typeface="Arial MT"/>
              </a:rPr>
              <a:t> </a:t>
            </a:r>
            <a:r>
              <a:rPr sz="800" spc="-25" dirty="0">
                <a:solidFill>
                  <a:srgbClr val="231F20"/>
                </a:solidFill>
                <a:latin typeface="Arial MT"/>
                <a:cs typeface="Arial MT"/>
              </a:rPr>
              <a:t>no </a:t>
            </a:r>
            <a:r>
              <a:rPr sz="800" spc="-55" dirty="0">
                <a:solidFill>
                  <a:srgbClr val="231F20"/>
                </a:solidFill>
                <a:latin typeface="Arial MT"/>
                <a:cs typeface="Arial MT"/>
              </a:rPr>
              <a:t>stage</a:t>
            </a:r>
            <a:r>
              <a:rPr sz="800" spc="-20" dirty="0">
                <a:solidFill>
                  <a:srgbClr val="231F20"/>
                </a:solidFill>
                <a:latin typeface="Arial MT"/>
                <a:cs typeface="Arial MT"/>
              </a:rPr>
              <a:t> </a:t>
            </a:r>
            <a:r>
              <a:rPr sz="800" spc="-25" dirty="0">
                <a:solidFill>
                  <a:srgbClr val="231F20"/>
                </a:solidFill>
                <a:latin typeface="Arial MT"/>
                <a:cs typeface="Arial MT"/>
              </a:rPr>
              <a:t>for</a:t>
            </a:r>
            <a:r>
              <a:rPr sz="800" spc="-20" dirty="0">
                <a:solidFill>
                  <a:srgbClr val="231F20"/>
                </a:solidFill>
                <a:latin typeface="Arial MT"/>
                <a:cs typeface="Arial MT"/>
              </a:rPr>
              <a:t> </a:t>
            </a:r>
            <a:r>
              <a:rPr sz="800" spc="-35" dirty="0">
                <a:solidFill>
                  <a:srgbClr val="231F20"/>
                </a:solidFill>
                <a:latin typeface="Arial MT"/>
                <a:cs typeface="Arial MT"/>
              </a:rPr>
              <a:t>soft</a:t>
            </a:r>
            <a:r>
              <a:rPr sz="800" spc="-20" dirty="0">
                <a:solidFill>
                  <a:srgbClr val="231F20"/>
                </a:solidFill>
                <a:latin typeface="Arial MT"/>
                <a:cs typeface="Arial MT"/>
              </a:rPr>
              <a:t> </a:t>
            </a:r>
            <a:r>
              <a:rPr sz="800" spc="-50" dirty="0">
                <a:solidFill>
                  <a:srgbClr val="231F20"/>
                </a:solidFill>
                <a:latin typeface="Arial MT"/>
                <a:cs typeface="Arial MT"/>
              </a:rPr>
              <a:t>tissue</a:t>
            </a:r>
            <a:r>
              <a:rPr sz="800" spc="-25" dirty="0">
                <a:solidFill>
                  <a:srgbClr val="231F20"/>
                </a:solidFill>
                <a:latin typeface="Arial MT"/>
                <a:cs typeface="Arial MT"/>
              </a:rPr>
              <a:t> </a:t>
            </a:r>
            <a:r>
              <a:rPr sz="800" spc="-60" dirty="0">
                <a:solidFill>
                  <a:srgbClr val="231F20"/>
                </a:solidFill>
                <a:latin typeface="Arial MT"/>
                <a:cs typeface="Arial MT"/>
              </a:rPr>
              <a:t>sarcoma</a:t>
            </a:r>
            <a:r>
              <a:rPr sz="800" spc="-20" dirty="0">
                <a:solidFill>
                  <a:srgbClr val="231F20"/>
                </a:solidFill>
                <a:latin typeface="Arial MT"/>
                <a:cs typeface="Arial MT"/>
              </a:rPr>
              <a:t> of</a:t>
            </a:r>
            <a:r>
              <a:rPr sz="800" spc="-25" dirty="0">
                <a:solidFill>
                  <a:srgbClr val="231F20"/>
                </a:solidFill>
                <a:latin typeface="Arial MT"/>
                <a:cs typeface="Arial MT"/>
              </a:rPr>
              <a:t> the</a:t>
            </a:r>
            <a:r>
              <a:rPr sz="800" spc="-20" dirty="0">
                <a:solidFill>
                  <a:srgbClr val="231F20"/>
                </a:solidFill>
                <a:latin typeface="Arial MT"/>
                <a:cs typeface="Arial MT"/>
              </a:rPr>
              <a:t> </a:t>
            </a:r>
            <a:r>
              <a:rPr sz="800" spc="-50" dirty="0">
                <a:solidFill>
                  <a:srgbClr val="231F20"/>
                </a:solidFill>
                <a:latin typeface="Arial MT"/>
                <a:cs typeface="Arial MT"/>
              </a:rPr>
              <a:t>head</a:t>
            </a:r>
            <a:r>
              <a:rPr sz="800" spc="-15" dirty="0">
                <a:solidFill>
                  <a:srgbClr val="231F20"/>
                </a:solidFill>
                <a:latin typeface="Arial MT"/>
                <a:cs typeface="Arial MT"/>
              </a:rPr>
              <a:t> </a:t>
            </a:r>
            <a:r>
              <a:rPr sz="800" spc="-40" dirty="0">
                <a:solidFill>
                  <a:srgbClr val="231F20"/>
                </a:solidFill>
                <a:latin typeface="Arial MT"/>
                <a:cs typeface="Arial MT"/>
              </a:rPr>
              <a:t>and</a:t>
            </a:r>
            <a:r>
              <a:rPr sz="800" spc="-25" dirty="0">
                <a:solidFill>
                  <a:srgbClr val="231F20"/>
                </a:solidFill>
                <a:latin typeface="Arial MT"/>
                <a:cs typeface="Arial MT"/>
              </a:rPr>
              <a:t> </a:t>
            </a:r>
            <a:r>
              <a:rPr sz="800" spc="-50" dirty="0">
                <a:solidFill>
                  <a:srgbClr val="231F20"/>
                </a:solidFill>
                <a:latin typeface="Arial MT"/>
                <a:cs typeface="Arial MT"/>
              </a:rPr>
              <a:t>neck</a:t>
            </a:r>
            <a:r>
              <a:rPr sz="800" spc="-25" dirty="0">
                <a:solidFill>
                  <a:srgbClr val="231F20"/>
                </a:solidFill>
                <a:latin typeface="Arial MT"/>
                <a:cs typeface="Arial MT"/>
              </a:rPr>
              <a:t> </a:t>
            </a:r>
            <a:r>
              <a:rPr sz="800" spc="-40" dirty="0">
                <a:solidFill>
                  <a:srgbClr val="231F20"/>
                </a:solidFill>
                <a:latin typeface="Arial MT"/>
                <a:cs typeface="Arial MT"/>
              </a:rPr>
              <a:t>and</a:t>
            </a:r>
            <a:r>
              <a:rPr sz="800" spc="-20" dirty="0">
                <a:solidFill>
                  <a:srgbClr val="231F20"/>
                </a:solidFill>
                <a:latin typeface="Arial MT"/>
                <a:cs typeface="Arial MT"/>
              </a:rPr>
              <a:t> </a:t>
            </a:r>
            <a:r>
              <a:rPr sz="800" spc="-35" dirty="0">
                <a:solidFill>
                  <a:srgbClr val="231F20"/>
                </a:solidFill>
                <a:latin typeface="Arial MT"/>
                <a:cs typeface="Arial MT"/>
              </a:rPr>
              <a:t>thoracic</a:t>
            </a:r>
            <a:r>
              <a:rPr sz="800" spc="-30" dirty="0">
                <a:solidFill>
                  <a:srgbClr val="231F20"/>
                </a:solidFill>
                <a:latin typeface="Arial MT"/>
                <a:cs typeface="Arial MT"/>
              </a:rPr>
              <a:t> </a:t>
            </a:r>
            <a:r>
              <a:rPr sz="800" spc="-40" dirty="0">
                <a:solidFill>
                  <a:srgbClr val="231F20"/>
                </a:solidFill>
                <a:latin typeface="Arial MT"/>
                <a:cs typeface="Arial MT"/>
              </a:rPr>
              <a:t>and</a:t>
            </a:r>
            <a:r>
              <a:rPr sz="800" spc="-15" dirty="0">
                <a:solidFill>
                  <a:srgbClr val="231F20"/>
                </a:solidFill>
                <a:latin typeface="Arial MT"/>
                <a:cs typeface="Arial MT"/>
              </a:rPr>
              <a:t> </a:t>
            </a:r>
            <a:r>
              <a:rPr sz="800" spc="-35" dirty="0">
                <a:solidFill>
                  <a:srgbClr val="231F20"/>
                </a:solidFill>
                <a:latin typeface="Arial MT"/>
                <a:cs typeface="Arial MT"/>
              </a:rPr>
              <a:t>abdominal</a:t>
            </a:r>
            <a:r>
              <a:rPr sz="800" spc="-20" dirty="0">
                <a:solidFill>
                  <a:srgbClr val="231F20"/>
                </a:solidFill>
                <a:latin typeface="Arial MT"/>
                <a:cs typeface="Arial MT"/>
              </a:rPr>
              <a:t> </a:t>
            </a:r>
            <a:r>
              <a:rPr sz="800" spc="-65" dirty="0">
                <a:solidFill>
                  <a:srgbClr val="231F20"/>
                </a:solidFill>
                <a:latin typeface="Arial MT"/>
                <a:cs typeface="Arial MT"/>
              </a:rPr>
              <a:t>viscera.</a:t>
            </a:r>
            <a:endParaRPr sz="800">
              <a:latin typeface="Arial MT"/>
              <a:cs typeface="Arial MT"/>
            </a:endParaRPr>
          </a:p>
          <a:p>
            <a:pPr>
              <a:lnSpc>
                <a:spcPct val="100000"/>
              </a:lnSpc>
              <a:spcBef>
                <a:spcPts val="20"/>
              </a:spcBef>
            </a:pPr>
            <a:endParaRPr sz="900">
              <a:latin typeface="Arial MT"/>
              <a:cs typeface="Arial MT"/>
            </a:endParaRPr>
          </a:p>
          <a:p>
            <a:pPr marL="50800">
              <a:lnSpc>
                <a:spcPct val="100000"/>
              </a:lnSpc>
            </a:pPr>
            <a:r>
              <a:rPr sz="750" spc="-142" baseline="38888" dirty="0">
                <a:solidFill>
                  <a:srgbClr val="231F20"/>
                </a:solidFill>
                <a:latin typeface="Arial MT"/>
                <a:cs typeface="Arial MT"/>
              </a:rPr>
              <a:t>a</a:t>
            </a:r>
            <a:r>
              <a:rPr sz="800" spc="-95" dirty="0">
                <a:solidFill>
                  <a:srgbClr val="231F20"/>
                </a:solidFill>
                <a:latin typeface="Arial MT"/>
                <a:cs typeface="Arial MT"/>
              </a:rPr>
              <a:t>AJCC</a:t>
            </a:r>
            <a:r>
              <a:rPr sz="800" spc="-30" dirty="0">
                <a:solidFill>
                  <a:srgbClr val="231F20"/>
                </a:solidFill>
                <a:latin typeface="Arial MT"/>
                <a:cs typeface="Arial MT"/>
              </a:rPr>
              <a:t> </a:t>
            </a:r>
            <a:r>
              <a:rPr sz="800" spc="-65" dirty="0">
                <a:solidFill>
                  <a:srgbClr val="231F20"/>
                </a:solidFill>
                <a:latin typeface="Arial MT"/>
                <a:cs typeface="Arial MT"/>
              </a:rPr>
              <a:t>classiﬁes</a:t>
            </a:r>
            <a:r>
              <a:rPr sz="800" spc="-25" dirty="0">
                <a:solidFill>
                  <a:srgbClr val="231F20"/>
                </a:solidFill>
                <a:latin typeface="Arial MT"/>
                <a:cs typeface="Arial MT"/>
              </a:rPr>
              <a:t> </a:t>
            </a:r>
            <a:r>
              <a:rPr sz="800" spc="-70" dirty="0">
                <a:solidFill>
                  <a:srgbClr val="231F20"/>
                </a:solidFill>
                <a:latin typeface="Arial MT"/>
                <a:cs typeface="Arial MT"/>
              </a:rPr>
              <a:t>N1</a:t>
            </a:r>
            <a:r>
              <a:rPr sz="800" spc="-20" dirty="0">
                <a:solidFill>
                  <a:srgbClr val="231F20"/>
                </a:solidFill>
                <a:latin typeface="Arial MT"/>
                <a:cs typeface="Arial MT"/>
              </a:rPr>
              <a:t> </a:t>
            </a:r>
            <a:r>
              <a:rPr sz="800" spc="-100" dirty="0">
                <a:solidFill>
                  <a:srgbClr val="231F20"/>
                </a:solidFill>
                <a:latin typeface="Arial MT"/>
                <a:cs typeface="Arial MT"/>
              </a:rPr>
              <a:t>as</a:t>
            </a:r>
            <a:r>
              <a:rPr sz="800" spc="-25" dirty="0">
                <a:solidFill>
                  <a:srgbClr val="231F20"/>
                </a:solidFill>
                <a:latin typeface="Arial MT"/>
                <a:cs typeface="Arial MT"/>
              </a:rPr>
              <a:t> </a:t>
            </a:r>
            <a:r>
              <a:rPr sz="800" spc="-55" dirty="0">
                <a:solidFill>
                  <a:srgbClr val="231F20"/>
                </a:solidFill>
                <a:latin typeface="Arial MT"/>
                <a:cs typeface="Arial MT"/>
              </a:rPr>
              <a:t>stage</a:t>
            </a:r>
            <a:r>
              <a:rPr sz="800" spc="-25" dirty="0">
                <a:solidFill>
                  <a:srgbClr val="231F20"/>
                </a:solidFill>
                <a:latin typeface="Arial MT"/>
                <a:cs typeface="Arial MT"/>
              </a:rPr>
              <a:t> </a:t>
            </a:r>
            <a:r>
              <a:rPr sz="800" spc="-95" dirty="0">
                <a:solidFill>
                  <a:srgbClr val="231F20"/>
                </a:solidFill>
                <a:latin typeface="Arial MT"/>
                <a:cs typeface="Arial MT"/>
              </a:rPr>
              <a:t>IV</a:t>
            </a:r>
            <a:r>
              <a:rPr sz="800" spc="-20" dirty="0">
                <a:solidFill>
                  <a:srgbClr val="231F20"/>
                </a:solidFill>
                <a:latin typeface="Arial MT"/>
                <a:cs typeface="Arial MT"/>
              </a:rPr>
              <a:t> </a:t>
            </a:r>
            <a:r>
              <a:rPr sz="800" spc="-25" dirty="0">
                <a:solidFill>
                  <a:srgbClr val="231F20"/>
                </a:solidFill>
                <a:latin typeface="Arial MT"/>
                <a:cs typeface="Arial MT"/>
              </a:rPr>
              <a:t>for</a:t>
            </a:r>
            <a:r>
              <a:rPr sz="800" spc="-20" dirty="0">
                <a:solidFill>
                  <a:srgbClr val="231F20"/>
                </a:solidFill>
                <a:latin typeface="Arial MT"/>
                <a:cs typeface="Arial MT"/>
              </a:rPr>
              <a:t> </a:t>
            </a:r>
            <a:r>
              <a:rPr sz="800" spc="-30" dirty="0">
                <a:solidFill>
                  <a:srgbClr val="231F20"/>
                </a:solidFill>
                <a:latin typeface="Arial MT"/>
                <a:cs typeface="Arial MT"/>
              </a:rPr>
              <a:t>extremity </a:t>
            </a:r>
            <a:r>
              <a:rPr sz="800" spc="-40" dirty="0">
                <a:solidFill>
                  <a:srgbClr val="231F20"/>
                </a:solidFill>
                <a:latin typeface="Arial MT"/>
                <a:cs typeface="Arial MT"/>
              </a:rPr>
              <a:t>and</a:t>
            </a:r>
            <a:r>
              <a:rPr sz="800" spc="-25" dirty="0">
                <a:solidFill>
                  <a:srgbClr val="231F20"/>
                </a:solidFill>
                <a:latin typeface="Arial MT"/>
                <a:cs typeface="Arial MT"/>
              </a:rPr>
              <a:t> </a:t>
            </a:r>
            <a:r>
              <a:rPr sz="800" spc="-45" dirty="0">
                <a:solidFill>
                  <a:srgbClr val="231F20"/>
                </a:solidFill>
                <a:latin typeface="Arial MT"/>
                <a:cs typeface="Arial MT"/>
              </a:rPr>
              <a:t>superﬁcial</a:t>
            </a:r>
            <a:r>
              <a:rPr sz="800" spc="-30" dirty="0">
                <a:solidFill>
                  <a:srgbClr val="231F20"/>
                </a:solidFill>
                <a:latin typeface="Arial MT"/>
                <a:cs typeface="Arial MT"/>
              </a:rPr>
              <a:t> </a:t>
            </a:r>
            <a:r>
              <a:rPr sz="800" spc="-40" dirty="0">
                <a:solidFill>
                  <a:srgbClr val="231F20"/>
                </a:solidFill>
                <a:latin typeface="Arial MT"/>
                <a:cs typeface="Arial MT"/>
              </a:rPr>
              <a:t>trunk.</a:t>
            </a:r>
            <a:endParaRPr sz="800">
              <a:latin typeface="Arial MT"/>
              <a:cs typeface="Arial MT"/>
            </a:endParaRPr>
          </a:p>
          <a:p>
            <a:pPr marL="50800" marR="43180">
              <a:lnSpc>
                <a:spcPct val="114599"/>
              </a:lnSpc>
            </a:pPr>
            <a:r>
              <a:rPr sz="800" spc="-65" dirty="0">
                <a:solidFill>
                  <a:srgbClr val="231F20"/>
                </a:solidFill>
                <a:latin typeface="Arial MT"/>
                <a:cs typeface="Arial MT"/>
              </a:rPr>
              <a:t>pTNM</a:t>
            </a:r>
            <a:r>
              <a:rPr sz="800" spc="5" dirty="0">
                <a:solidFill>
                  <a:srgbClr val="231F20"/>
                </a:solidFill>
                <a:latin typeface="Arial MT"/>
                <a:cs typeface="Arial MT"/>
              </a:rPr>
              <a:t> </a:t>
            </a:r>
            <a:r>
              <a:rPr sz="800" spc="-40" dirty="0">
                <a:solidFill>
                  <a:srgbClr val="231F20"/>
                </a:solidFill>
                <a:latin typeface="Arial MT"/>
                <a:cs typeface="Arial MT"/>
              </a:rPr>
              <a:t>Pathological</a:t>
            </a:r>
            <a:r>
              <a:rPr sz="800" spc="5" dirty="0">
                <a:solidFill>
                  <a:srgbClr val="231F20"/>
                </a:solidFill>
                <a:latin typeface="Arial MT"/>
                <a:cs typeface="Arial MT"/>
              </a:rPr>
              <a:t> </a:t>
            </a:r>
            <a:r>
              <a:rPr sz="800" spc="-55" dirty="0">
                <a:solidFill>
                  <a:srgbClr val="231F20"/>
                </a:solidFill>
                <a:latin typeface="Arial MT"/>
                <a:cs typeface="Arial MT"/>
              </a:rPr>
              <a:t>Classiﬁcation:</a:t>
            </a:r>
            <a:r>
              <a:rPr sz="800" dirty="0">
                <a:solidFill>
                  <a:srgbClr val="231F20"/>
                </a:solidFill>
                <a:latin typeface="Arial MT"/>
                <a:cs typeface="Arial MT"/>
              </a:rPr>
              <a:t> </a:t>
            </a:r>
            <a:r>
              <a:rPr sz="800" spc="-25" dirty="0">
                <a:solidFill>
                  <a:srgbClr val="231F20"/>
                </a:solidFill>
                <a:latin typeface="Arial MT"/>
                <a:cs typeface="Arial MT"/>
              </a:rPr>
              <a:t>the</a:t>
            </a:r>
            <a:r>
              <a:rPr sz="800" spc="5" dirty="0">
                <a:solidFill>
                  <a:srgbClr val="231F20"/>
                </a:solidFill>
                <a:latin typeface="Arial MT"/>
                <a:cs typeface="Arial MT"/>
              </a:rPr>
              <a:t> </a:t>
            </a:r>
            <a:r>
              <a:rPr sz="800" spc="-70" dirty="0">
                <a:solidFill>
                  <a:srgbClr val="231F20"/>
                </a:solidFill>
                <a:latin typeface="Arial MT"/>
                <a:cs typeface="Arial MT"/>
              </a:rPr>
              <a:t>pT</a:t>
            </a:r>
            <a:r>
              <a:rPr sz="800" dirty="0">
                <a:solidFill>
                  <a:srgbClr val="231F20"/>
                </a:solidFill>
                <a:latin typeface="Arial MT"/>
                <a:cs typeface="Arial MT"/>
              </a:rPr>
              <a:t> </a:t>
            </a:r>
            <a:r>
              <a:rPr sz="800" spc="-40" dirty="0">
                <a:solidFill>
                  <a:srgbClr val="231F20"/>
                </a:solidFill>
                <a:latin typeface="Arial MT"/>
                <a:cs typeface="Arial MT"/>
              </a:rPr>
              <a:t>and</a:t>
            </a:r>
            <a:r>
              <a:rPr sz="800" spc="5" dirty="0">
                <a:solidFill>
                  <a:srgbClr val="231F20"/>
                </a:solidFill>
                <a:latin typeface="Arial MT"/>
                <a:cs typeface="Arial MT"/>
              </a:rPr>
              <a:t> </a:t>
            </a:r>
            <a:r>
              <a:rPr sz="800" spc="-45" dirty="0">
                <a:solidFill>
                  <a:srgbClr val="231F20"/>
                </a:solidFill>
                <a:latin typeface="Arial MT"/>
                <a:cs typeface="Arial MT"/>
              </a:rPr>
              <a:t>pN</a:t>
            </a:r>
            <a:r>
              <a:rPr sz="800" dirty="0">
                <a:solidFill>
                  <a:srgbClr val="231F20"/>
                </a:solidFill>
                <a:latin typeface="Arial MT"/>
                <a:cs typeface="Arial MT"/>
              </a:rPr>
              <a:t> </a:t>
            </a:r>
            <a:r>
              <a:rPr sz="800" spc="-45" dirty="0">
                <a:solidFill>
                  <a:srgbClr val="231F20"/>
                </a:solidFill>
                <a:latin typeface="Arial MT"/>
                <a:cs typeface="Arial MT"/>
              </a:rPr>
              <a:t>categories</a:t>
            </a:r>
            <a:r>
              <a:rPr sz="800" spc="5" dirty="0">
                <a:solidFill>
                  <a:srgbClr val="231F20"/>
                </a:solidFill>
                <a:latin typeface="Arial MT"/>
                <a:cs typeface="Arial MT"/>
              </a:rPr>
              <a:t> </a:t>
            </a:r>
            <a:r>
              <a:rPr sz="800" spc="-40" dirty="0">
                <a:solidFill>
                  <a:srgbClr val="231F20"/>
                </a:solidFill>
                <a:latin typeface="Arial MT"/>
                <a:cs typeface="Arial MT"/>
              </a:rPr>
              <a:t>correspond</a:t>
            </a:r>
            <a:r>
              <a:rPr sz="800" spc="5" dirty="0">
                <a:solidFill>
                  <a:srgbClr val="231F20"/>
                </a:solidFill>
                <a:latin typeface="Arial MT"/>
                <a:cs typeface="Arial MT"/>
              </a:rPr>
              <a:t> </a:t>
            </a:r>
            <a:r>
              <a:rPr sz="800" spc="-5" dirty="0">
                <a:solidFill>
                  <a:srgbClr val="231F20"/>
                </a:solidFill>
                <a:latin typeface="Arial MT"/>
                <a:cs typeface="Arial MT"/>
              </a:rPr>
              <a:t>to</a:t>
            </a:r>
            <a:r>
              <a:rPr sz="800" spc="15" dirty="0">
                <a:solidFill>
                  <a:srgbClr val="231F20"/>
                </a:solidFill>
                <a:latin typeface="Arial MT"/>
                <a:cs typeface="Arial MT"/>
              </a:rPr>
              <a:t> </a:t>
            </a:r>
            <a:r>
              <a:rPr sz="800" spc="-25" dirty="0">
                <a:solidFill>
                  <a:srgbClr val="231F20"/>
                </a:solidFill>
                <a:latin typeface="Arial MT"/>
                <a:cs typeface="Arial MT"/>
              </a:rPr>
              <a:t>the</a:t>
            </a:r>
            <a:r>
              <a:rPr sz="800" dirty="0">
                <a:solidFill>
                  <a:srgbClr val="231F20"/>
                </a:solidFill>
                <a:latin typeface="Arial MT"/>
                <a:cs typeface="Arial MT"/>
              </a:rPr>
              <a:t> </a:t>
            </a:r>
            <a:r>
              <a:rPr sz="800" spc="-125" dirty="0">
                <a:solidFill>
                  <a:srgbClr val="231F20"/>
                </a:solidFill>
                <a:latin typeface="Arial MT"/>
                <a:cs typeface="Arial MT"/>
              </a:rPr>
              <a:t>T</a:t>
            </a:r>
            <a:r>
              <a:rPr sz="800" spc="-90" dirty="0">
                <a:solidFill>
                  <a:srgbClr val="231F20"/>
                </a:solidFill>
                <a:latin typeface="Arial MT"/>
                <a:cs typeface="Arial MT"/>
              </a:rPr>
              <a:t> </a:t>
            </a:r>
            <a:r>
              <a:rPr sz="800" spc="-40" dirty="0">
                <a:solidFill>
                  <a:srgbClr val="231F20"/>
                </a:solidFill>
                <a:latin typeface="Arial MT"/>
                <a:cs typeface="Arial MT"/>
              </a:rPr>
              <a:t>and</a:t>
            </a:r>
            <a:r>
              <a:rPr sz="800" spc="5" dirty="0">
                <a:solidFill>
                  <a:srgbClr val="231F20"/>
                </a:solidFill>
                <a:latin typeface="Arial MT"/>
                <a:cs typeface="Arial MT"/>
              </a:rPr>
              <a:t> </a:t>
            </a:r>
            <a:r>
              <a:rPr sz="800" spc="-70" dirty="0">
                <a:solidFill>
                  <a:srgbClr val="231F20"/>
                </a:solidFill>
                <a:latin typeface="Arial MT"/>
                <a:cs typeface="Arial MT"/>
              </a:rPr>
              <a:t>N</a:t>
            </a:r>
            <a:r>
              <a:rPr sz="800" spc="5" dirty="0">
                <a:solidFill>
                  <a:srgbClr val="231F20"/>
                </a:solidFill>
                <a:latin typeface="Arial MT"/>
                <a:cs typeface="Arial MT"/>
              </a:rPr>
              <a:t> </a:t>
            </a:r>
            <a:r>
              <a:rPr sz="800" spc="-50" dirty="0">
                <a:solidFill>
                  <a:srgbClr val="231F20"/>
                </a:solidFill>
                <a:latin typeface="Arial MT"/>
                <a:cs typeface="Arial MT"/>
              </a:rPr>
              <a:t>categories.</a:t>
            </a:r>
            <a:r>
              <a:rPr sz="800" dirty="0">
                <a:solidFill>
                  <a:srgbClr val="231F20"/>
                </a:solidFill>
                <a:latin typeface="Arial MT"/>
                <a:cs typeface="Arial MT"/>
              </a:rPr>
              <a:t> </a:t>
            </a:r>
            <a:r>
              <a:rPr sz="800" spc="-70" dirty="0">
                <a:solidFill>
                  <a:srgbClr val="231F20"/>
                </a:solidFill>
                <a:latin typeface="Arial MT"/>
                <a:cs typeface="Arial MT"/>
              </a:rPr>
              <a:t>The</a:t>
            </a:r>
            <a:r>
              <a:rPr sz="800" spc="5" dirty="0">
                <a:solidFill>
                  <a:srgbClr val="231F20"/>
                </a:solidFill>
                <a:latin typeface="Arial MT"/>
                <a:cs typeface="Arial MT"/>
              </a:rPr>
              <a:t> </a:t>
            </a:r>
            <a:r>
              <a:rPr sz="800" spc="-30" dirty="0">
                <a:solidFill>
                  <a:srgbClr val="231F20"/>
                </a:solidFill>
                <a:latin typeface="Arial MT"/>
                <a:cs typeface="Arial MT"/>
              </a:rPr>
              <a:t>only</a:t>
            </a:r>
            <a:r>
              <a:rPr sz="800" dirty="0">
                <a:solidFill>
                  <a:srgbClr val="231F20"/>
                </a:solidFill>
                <a:latin typeface="Arial MT"/>
                <a:cs typeface="Arial MT"/>
              </a:rPr>
              <a:t> </a:t>
            </a:r>
            <a:r>
              <a:rPr sz="800" spc="-35" dirty="0">
                <a:solidFill>
                  <a:srgbClr val="231F20"/>
                </a:solidFill>
                <a:latin typeface="Arial MT"/>
                <a:cs typeface="Arial MT"/>
              </a:rPr>
              <a:t>pM</a:t>
            </a:r>
            <a:r>
              <a:rPr sz="800" dirty="0">
                <a:solidFill>
                  <a:srgbClr val="231F20"/>
                </a:solidFill>
                <a:latin typeface="Arial MT"/>
                <a:cs typeface="Arial MT"/>
              </a:rPr>
              <a:t> </a:t>
            </a:r>
            <a:r>
              <a:rPr sz="800" spc="-40" dirty="0">
                <a:solidFill>
                  <a:srgbClr val="231F20"/>
                </a:solidFill>
                <a:latin typeface="Arial MT"/>
                <a:cs typeface="Arial MT"/>
              </a:rPr>
              <a:t>category</a:t>
            </a:r>
            <a:r>
              <a:rPr sz="800" dirty="0">
                <a:solidFill>
                  <a:srgbClr val="231F20"/>
                </a:solidFill>
                <a:latin typeface="Arial MT"/>
                <a:cs typeface="Arial MT"/>
              </a:rPr>
              <a:t> </a:t>
            </a:r>
            <a:r>
              <a:rPr sz="800" spc="-65" dirty="0">
                <a:solidFill>
                  <a:srgbClr val="231F20"/>
                </a:solidFill>
                <a:latin typeface="Arial MT"/>
                <a:cs typeface="Arial MT"/>
              </a:rPr>
              <a:t>is</a:t>
            </a:r>
            <a:r>
              <a:rPr sz="800" spc="15" dirty="0">
                <a:solidFill>
                  <a:srgbClr val="231F20"/>
                </a:solidFill>
                <a:latin typeface="Arial MT"/>
                <a:cs typeface="Arial MT"/>
              </a:rPr>
              <a:t> </a:t>
            </a:r>
            <a:r>
              <a:rPr sz="800" spc="-45" dirty="0">
                <a:solidFill>
                  <a:srgbClr val="231F20"/>
                </a:solidFill>
                <a:latin typeface="Arial MT"/>
                <a:cs typeface="Arial MT"/>
              </a:rPr>
              <a:t>pM1</a:t>
            </a:r>
            <a:r>
              <a:rPr sz="800" spc="-5" dirty="0">
                <a:solidFill>
                  <a:srgbClr val="231F20"/>
                </a:solidFill>
                <a:latin typeface="Arial MT"/>
                <a:cs typeface="Arial MT"/>
              </a:rPr>
              <a:t> </a:t>
            </a:r>
            <a:r>
              <a:rPr sz="800" spc="-35" dirty="0">
                <a:solidFill>
                  <a:srgbClr val="231F20"/>
                </a:solidFill>
                <a:latin typeface="Arial MT"/>
                <a:cs typeface="Arial MT"/>
              </a:rPr>
              <a:t>(distant</a:t>
            </a:r>
            <a:r>
              <a:rPr sz="800" dirty="0">
                <a:solidFill>
                  <a:srgbClr val="231F20"/>
                </a:solidFill>
                <a:latin typeface="Arial MT"/>
                <a:cs typeface="Arial MT"/>
              </a:rPr>
              <a:t> </a:t>
            </a:r>
            <a:r>
              <a:rPr sz="800" spc="-60" dirty="0">
                <a:solidFill>
                  <a:srgbClr val="231F20"/>
                </a:solidFill>
                <a:latin typeface="Arial MT"/>
                <a:cs typeface="Arial MT"/>
              </a:rPr>
              <a:t>metastasis</a:t>
            </a:r>
            <a:r>
              <a:rPr sz="800" dirty="0">
                <a:solidFill>
                  <a:srgbClr val="231F20"/>
                </a:solidFill>
                <a:latin typeface="Arial MT"/>
                <a:cs typeface="Arial MT"/>
              </a:rPr>
              <a:t> </a:t>
            </a:r>
            <a:r>
              <a:rPr sz="800" spc="-30" dirty="0">
                <a:solidFill>
                  <a:srgbClr val="231F20"/>
                </a:solidFill>
                <a:latin typeface="Arial MT"/>
                <a:cs typeface="Arial MT"/>
              </a:rPr>
              <a:t>micro- </a:t>
            </a:r>
            <a:r>
              <a:rPr sz="800" spc="-210" dirty="0">
                <a:solidFill>
                  <a:srgbClr val="231F20"/>
                </a:solidFill>
                <a:latin typeface="Arial MT"/>
                <a:cs typeface="Arial MT"/>
              </a:rPr>
              <a:t> </a:t>
            </a:r>
            <a:r>
              <a:rPr sz="800" spc="-45" dirty="0">
                <a:solidFill>
                  <a:srgbClr val="231F20"/>
                </a:solidFill>
                <a:latin typeface="Arial MT"/>
                <a:cs typeface="Arial MT"/>
              </a:rPr>
              <a:t>scopically</a:t>
            </a:r>
            <a:r>
              <a:rPr sz="800" spc="-30" dirty="0">
                <a:solidFill>
                  <a:srgbClr val="231F20"/>
                </a:solidFill>
                <a:latin typeface="Arial MT"/>
                <a:cs typeface="Arial MT"/>
              </a:rPr>
              <a:t> </a:t>
            </a:r>
            <a:r>
              <a:rPr sz="800" spc="-40" dirty="0">
                <a:solidFill>
                  <a:srgbClr val="231F20"/>
                </a:solidFill>
                <a:latin typeface="Arial MT"/>
                <a:cs typeface="Arial MT"/>
              </a:rPr>
              <a:t>conﬁrmed),</a:t>
            </a:r>
            <a:r>
              <a:rPr sz="800" spc="-30" dirty="0">
                <a:solidFill>
                  <a:srgbClr val="231F20"/>
                </a:solidFill>
                <a:latin typeface="Arial MT"/>
                <a:cs typeface="Arial MT"/>
              </a:rPr>
              <a:t> </a:t>
            </a:r>
            <a:r>
              <a:rPr sz="800" spc="-45" dirty="0">
                <a:solidFill>
                  <a:srgbClr val="231F20"/>
                </a:solidFill>
                <a:latin typeface="Arial MT"/>
                <a:cs typeface="Arial MT"/>
              </a:rPr>
              <a:t>pM0</a:t>
            </a:r>
            <a:r>
              <a:rPr sz="800" spc="-30" dirty="0">
                <a:solidFill>
                  <a:srgbClr val="231F20"/>
                </a:solidFill>
                <a:latin typeface="Arial MT"/>
                <a:cs typeface="Arial MT"/>
              </a:rPr>
              <a:t> </a:t>
            </a:r>
            <a:r>
              <a:rPr sz="800" spc="-65" dirty="0">
                <a:solidFill>
                  <a:srgbClr val="231F20"/>
                </a:solidFill>
                <a:latin typeface="Arial MT"/>
                <a:cs typeface="Arial MT"/>
              </a:rPr>
              <a:t>is</a:t>
            </a:r>
            <a:r>
              <a:rPr sz="800" spc="-25" dirty="0">
                <a:solidFill>
                  <a:srgbClr val="231F20"/>
                </a:solidFill>
                <a:latin typeface="Arial MT"/>
                <a:cs typeface="Arial MT"/>
              </a:rPr>
              <a:t> </a:t>
            </a:r>
            <a:r>
              <a:rPr sz="800" spc="-10" dirty="0">
                <a:solidFill>
                  <a:srgbClr val="231F20"/>
                </a:solidFill>
                <a:latin typeface="Arial MT"/>
                <a:cs typeface="Arial MT"/>
              </a:rPr>
              <a:t>not</a:t>
            </a:r>
            <a:r>
              <a:rPr sz="800" spc="-25" dirty="0">
                <a:solidFill>
                  <a:srgbClr val="231F20"/>
                </a:solidFill>
                <a:latin typeface="Arial MT"/>
                <a:cs typeface="Arial MT"/>
              </a:rPr>
              <a:t> </a:t>
            </a:r>
            <a:r>
              <a:rPr sz="800" spc="-90" dirty="0">
                <a:solidFill>
                  <a:srgbClr val="231F20"/>
                </a:solidFill>
                <a:latin typeface="Arial MT"/>
                <a:cs typeface="Arial MT"/>
              </a:rPr>
              <a:t>a</a:t>
            </a:r>
            <a:r>
              <a:rPr sz="800" spc="-25" dirty="0">
                <a:solidFill>
                  <a:srgbClr val="231F20"/>
                </a:solidFill>
                <a:latin typeface="Arial MT"/>
                <a:cs typeface="Arial MT"/>
              </a:rPr>
              <a:t> </a:t>
            </a:r>
            <a:r>
              <a:rPr sz="800" spc="-35" dirty="0">
                <a:solidFill>
                  <a:srgbClr val="231F20"/>
                </a:solidFill>
                <a:latin typeface="Arial MT"/>
                <a:cs typeface="Arial MT"/>
              </a:rPr>
              <a:t>valid</a:t>
            </a:r>
            <a:r>
              <a:rPr sz="800" spc="-25" dirty="0">
                <a:solidFill>
                  <a:srgbClr val="231F20"/>
                </a:solidFill>
                <a:latin typeface="Arial MT"/>
                <a:cs typeface="Arial MT"/>
              </a:rPr>
              <a:t> </a:t>
            </a:r>
            <a:r>
              <a:rPr sz="800" spc="-45" dirty="0">
                <a:solidFill>
                  <a:srgbClr val="231F20"/>
                </a:solidFill>
                <a:latin typeface="Arial MT"/>
                <a:cs typeface="Arial MT"/>
              </a:rPr>
              <a:t>category.</a:t>
            </a:r>
            <a:endParaRPr sz="800">
              <a:latin typeface="Arial MT"/>
              <a:cs typeface="Arial MT"/>
            </a:endParaRPr>
          </a:p>
          <a:p>
            <a:pPr marL="50800" marR="386080">
              <a:lnSpc>
                <a:spcPct val="114599"/>
              </a:lnSpc>
            </a:pPr>
            <a:r>
              <a:rPr sz="800" spc="-110" dirty="0">
                <a:solidFill>
                  <a:srgbClr val="231F20"/>
                </a:solidFill>
                <a:latin typeface="Arial MT"/>
                <a:cs typeface="Arial MT"/>
              </a:rPr>
              <a:t>AJCC,</a:t>
            </a:r>
            <a:r>
              <a:rPr sz="800" spc="-15" dirty="0">
                <a:solidFill>
                  <a:srgbClr val="231F20"/>
                </a:solidFill>
                <a:latin typeface="Arial MT"/>
                <a:cs typeface="Arial MT"/>
              </a:rPr>
              <a:t> </a:t>
            </a:r>
            <a:r>
              <a:rPr sz="800" spc="-45" dirty="0">
                <a:solidFill>
                  <a:srgbClr val="231F20"/>
                </a:solidFill>
                <a:latin typeface="Arial MT"/>
                <a:cs typeface="Arial MT"/>
              </a:rPr>
              <a:t>American</a:t>
            </a:r>
            <a:r>
              <a:rPr sz="800" spc="-15" dirty="0">
                <a:solidFill>
                  <a:srgbClr val="231F20"/>
                </a:solidFill>
                <a:latin typeface="Arial MT"/>
                <a:cs typeface="Arial MT"/>
              </a:rPr>
              <a:t> </a:t>
            </a:r>
            <a:r>
              <a:rPr sz="800" spc="-35" dirty="0">
                <a:solidFill>
                  <a:srgbClr val="231F20"/>
                </a:solidFill>
                <a:latin typeface="Arial MT"/>
                <a:cs typeface="Arial MT"/>
              </a:rPr>
              <a:t>Joint</a:t>
            </a:r>
            <a:r>
              <a:rPr sz="800" spc="-20" dirty="0">
                <a:solidFill>
                  <a:srgbClr val="231F20"/>
                </a:solidFill>
                <a:latin typeface="Arial MT"/>
                <a:cs typeface="Arial MT"/>
              </a:rPr>
              <a:t> </a:t>
            </a:r>
            <a:r>
              <a:rPr sz="800" spc="-35" dirty="0">
                <a:solidFill>
                  <a:srgbClr val="231F20"/>
                </a:solidFill>
                <a:latin typeface="Arial MT"/>
                <a:cs typeface="Arial MT"/>
              </a:rPr>
              <a:t>Committee</a:t>
            </a:r>
            <a:r>
              <a:rPr sz="800" spc="-20" dirty="0">
                <a:solidFill>
                  <a:srgbClr val="231F20"/>
                </a:solidFill>
                <a:latin typeface="Arial MT"/>
                <a:cs typeface="Arial MT"/>
              </a:rPr>
              <a:t> </a:t>
            </a:r>
            <a:r>
              <a:rPr sz="800" spc="-25" dirty="0">
                <a:solidFill>
                  <a:srgbClr val="231F20"/>
                </a:solidFill>
                <a:latin typeface="Arial MT"/>
                <a:cs typeface="Arial MT"/>
              </a:rPr>
              <a:t>on</a:t>
            </a:r>
            <a:r>
              <a:rPr sz="800" spc="-15" dirty="0">
                <a:solidFill>
                  <a:srgbClr val="231F20"/>
                </a:solidFill>
                <a:latin typeface="Arial MT"/>
                <a:cs typeface="Arial MT"/>
              </a:rPr>
              <a:t> </a:t>
            </a:r>
            <a:r>
              <a:rPr sz="800" spc="-70" dirty="0">
                <a:solidFill>
                  <a:srgbClr val="231F20"/>
                </a:solidFill>
                <a:latin typeface="Arial MT"/>
                <a:cs typeface="Arial MT"/>
              </a:rPr>
              <a:t>Cancer;</a:t>
            </a:r>
            <a:r>
              <a:rPr sz="800" spc="-20" dirty="0">
                <a:solidFill>
                  <a:srgbClr val="231F20"/>
                </a:solidFill>
                <a:latin typeface="Arial MT"/>
                <a:cs typeface="Arial MT"/>
              </a:rPr>
              <a:t> </a:t>
            </a:r>
            <a:r>
              <a:rPr sz="800" spc="-140" dirty="0">
                <a:solidFill>
                  <a:srgbClr val="231F20"/>
                </a:solidFill>
                <a:latin typeface="Arial MT"/>
                <a:cs typeface="Arial MT"/>
              </a:rPr>
              <a:t>STS,</a:t>
            </a:r>
            <a:r>
              <a:rPr sz="800" spc="-85" dirty="0">
                <a:solidFill>
                  <a:srgbClr val="231F20"/>
                </a:solidFill>
                <a:latin typeface="Arial MT"/>
                <a:cs typeface="Arial MT"/>
              </a:rPr>
              <a:t> </a:t>
            </a:r>
            <a:r>
              <a:rPr sz="800" spc="-35" dirty="0">
                <a:solidFill>
                  <a:srgbClr val="231F20"/>
                </a:solidFill>
                <a:latin typeface="Arial MT"/>
                <a:cs typeface="Arial MT"/>
              </a:rPr>
              <a:t>soft</a:t>
            </a:r>
            <a:r>
              <a:rPr sz="800" spc="-20" dirty="0">
                <a:solidFill>
                  <a:srgbClr val="231F20"/>
                </a:solidFill>
                <a:latin typeface="Arial MT"/>
                <a:cs typeface="Arial MT"/>
              </a:rPr>
              <a:t> </a:t>
            </a:r>
            <a:r>
              <a:rPr sz="800" spc="-50" dirty="0">
                <a:solidFill>
                  <a:srgbClr val="231F20"/>
                </a:solidFill>
                <a:latin typeface="Arial MT"/>
                <a:cs typeface="Arial MT"/>
              </a:rPr>
              <a:t>tissue</a:t>
            </a:r>
            <a:r>
              <a:rPr sz="800" spc="-15" dirty="0">
                <a:solidFill>
                  <a:srgbClr val="231F20"/>
                </a:solidFill>
                <a:latin typeface="Arial MT"/>
                <a:cs typeface="Arial MT"/>
              </a:rPr>
              <a:t> </a:t>
            </a:r>
            <a:r>
              <a:rPr sz="800" spc="-65" dirty="0">
                <a:solidFill>
                  <a:srgbClr val="231F20"/>
                </a:solidFill>
                <a:latin typeface="Arial MT"/>
                <a:cs typeface="Arial MT"/>
              </a:rPr>
              <a:t>sarcoma;</a:t>
            </a:r>
            <a:r>
              <a:rPr sz="800" spc="-15" dirty="0">
                <a:solidFill>
                  <a:srgbClr val="231F20"/>
                </a:solidFill>
                <a:latin typeface="Arial MT"/>
                <a:cs typeface="Arial MT"/>
              </a:rPr>
              <a:t> </a:t>
            </a:r>
            <a:r>
              <a:rPr sz="800" spc="-85" dirty="0">
                <a:solidFill>
                  <a:srgbClr val="231F20"/>
                </a:solidFill>
                <a:latin typeface="Arial MT"/>
                <a:cs typeface="Arial MT"/>
              </a:rPr>
              <a:t>TNM,</a:t>
            </a:r>
            <a:r>
              <a:rPr sz="800" spc="-20" dirty="0">
                <a:solidFill>
                  <a:srgbClr val="231F20"/>
                </a:solidFill>
                <a:latin typeface="Arial MT"/>
                <a:cs typeface="Arial MT"/>
              </a:rPr>
              <a:t> </a:t>
            </a:r>
            <a:r>
              <a:rPr sz="800" spc="-30" dirty="0">
                <a:solidFill>
                  <a:srgbClr val="231F20"/>
                </a:solidFill>
                <a:latin typeface="Arial MT"/>
                <a:cs typeface="Arial MT"/>
              </a:rPr>
              <a:t>tumour,</a:t>
            </a:r>
            <a:r>
              <a:rPr sz="800" spc="-20" dirty="0">
                <a:solidFill>
                  <a:srgbClr val="231F20"/>
                </a:solidFill>
                <a:latin typeface="Arial MT"/>
                <a:cs typeface="Arial MT"/>
              </a:rPr>
              <a:t> </a:t>
            </a:r>
            <a:r>
              <a:rPr sz="800" spc="-45" dirty="0">
                <a:solidFill>
                  <a:srgbClr val="231F20"/>
                </a:solidFill>
                <a:latin typeface="Arial MT"/>
                <a:cs typeface="Arial MT"/>
              </a:rPr>
              <a:t>node,</a:t>
            </a:r>
            <a:r>
              <a:rPr sz="800" spc="-20" dirty="0">
                <a:solidFill>
                  <a:srgbClr val="231F20"/>
                </a:solidFill>
                <a:latin typeface="Arial MT"/>
                <a:cs typeface="Arial MT"/>
              </a:rPr>
              <a:t> </a:t>
            </a:r>
            <a:r>
              <a:rPr sz="800" spc="-60" dirty="0">
                <a:solidFill>
                  <a:srgbClr val="231F20"/>
                </a:solidFill>
                <a:latin typeface="Arial MT"/>
                <a:cs typeface="Arial MT"/>
              </a:rPr>
              <a:t>metastasis;</a:t>
            </a:r>
            <a:r>
              <a:rPr sz="800" spc="-20" dirty="0">
                <a:solidFill>
                  <a:srgbClr val="231F20"/>
                </a:solidFill>
                <a:latin typeface="Arial MT"/>
                <a:cs typeface="Arial MT"/>
              </a:rPr>
              <a:t> </a:t>
            </a:r>
            <a:r>
              <a:rPr sz="800" spc="-100" dirty="0">
                <a:solidFill>
                  <a:srgbClr val="231F20"/>
                </a:solidFill>
                <a:latin typeface="Arial MT"/>
                <a:cs typeface="Arial MT"/>
              </a:rPr>
              <a:t>UICC,</a:t>
            </a:r>
            <a:r>
              <a:rPr sz="800" spc="-20" dirty="0">
                <a:solidFill>
                  <a:srgbClr val="231F20"/>
                </a:solidFill>
                <a:latin typeface="Arial MT"/>
                <a:cs typeface="Arial MT"/>
              </a:rPr>
              <a:t> </a:t>
            </a:r>
            <a:r>
              <a:rPr sz="800" spc="-30" dirty="0">
                <a:solidFill>
                  <a:srgbClr val="231F20"/>
                </a:solidFill>
                <a:latin typeface="Arial MT"/>
                <a:cs typeface="Arial MT"/>
              </a:rPr>
              <a:t>Union</a:t>
            </a:r>
            <a:r>
              <a:rPr sz="800" spc="-20" dirty="0">
                <a:solidFill>
                  <a:srgbClr val="231F20"/>
                </a:solidFill>
                <a:latin typeface="Arial MT"/>
                <a:cs typeface="Arial MT"/>
              </a:rPr>
              <a:t> </a:t>
            </a:r>
            <a:r>
              <a:rPr sz="800" spc="-25" dirty="0">
                <a:solidFill>
                  <a:srgbClr val="231F20"/>
                </a:solidFill>
                <a:latin typeface="Arial MT"/>
                <a:cs typeface="Arial MT"/>
              </a:rPr>
              <a:t>for</a:t>
            </a:r>
            <a:r>
              <a:rPr sz="800" spc="-10" dirty="0">
                <a:solidFill>
                  <a:srgbClr val="231F20"/>
                </a:solidFill>
                <a:latin typeface="Arial MT"/>
                <a:cs typeface="Arial MT"/>
              </a:rPr>
              <a:t> </a:t>
            </a:r>
            <a:r>
              <a:rPr sz="800" spc="-35" dirty="0">
                <a:solidFill>
                  <a:srgbClr val="231F20"/>
                </a:solidFill>
                <a:latin typeface="Arial MT"/>
                <a:cs typeface="Arial MT"/>
              </a:rPr>
              <a:t>International</a:t>
            </a:r>
            <a:r>
              <a:rPr sz="800" spc="-20" dirty="0">
                <a:solidFill>
                  <a:srgbClr val="231F20"/>
                </a:solidFill>
                <a:latin typeface="Arial MT"/>
                <a:cs typeface="Arial MT"/>
              </a:rPr>
              <a:t> </a:t>
            </a:r>
            <a:r>
              <a:rPr sz="800" spc="-65" dirty="0">
                <a:solidFill>
                  <a:srgbClr val="231F20"/>
                </a:solidFill>
                <a:latin typeface="Arial MT"/>
                <a:cs typeface="Arial MT"/>
              </a:rPr>
              <a:t>Cancer</a:t>
            </a:r>
            <a:r>
              <a:rPr sz="800" spc="-20" dirty="0">
                <a:solidFill>
                  <a:srgbClr val="231F20"/>
                </a:solidFill>
                <a:latin typeface="Arial MT"/>
                <a:cs typeface="Arial MT"/>
              </a:rPr>
              <a:t> </a:t>
            </a:r>
            <a:r>
              <a:rPr sz="800" spc="-40" dirty="0">
                <a:solidFill>
                  <a:srgbClr val="231F20"/>
                </a:solidFill>
                <a:latin typeface="Arial MT"/>
                <a:cs typeface="Arial MT"/>
              </a:rPr>
              <a:t>Control. </a:t>
            </a:r>
            <a:r>
              <a:rPr sz="800" spc="-210" dirty="0">
                <a:solidFill>
                  <a:srgbClr val="231F20"/>
                </a:solidFill>
                <a:latin typeface="Arial MT"/>
                <a:cs typeface="Arial MT"/>
              </a:rPr>
              <a:t> </a:t>
            </a:r>
            <a:r>
              <a:rPr sz="800" spc="-45" dirty="0">
                <a:solidFill>
                  <a:srgbClr val="231F20"/>
                </a:solidFill>
                <a:latin typeface="Arial MT"/>
                <a:cs typeface="Arial MT"/>
              </a:rPr>
              <a:t>Reprinted</a:t>
            </a:r>
            <a:r>
              <a:rPr sz="800" spc="-30" dirty="0">
                <a:solidFill>
                  <a:srgbClr val="231F20"/>
                </a:solidFill>
                <a:latin typeface="Arial MT"/>
                <a:cs typeface="Arial MT"/>
              </a:rPr>
              <a:t> </a:t>
            </a:r>
            <a:r>
              <a:rPr sz="800" spc="-25" dirty="0">
                <a:solidFill>
                  <a:srgbClr val="231F20"/>
                </a:solidFill>
                <a:latin typeface="Arial MT"/>
                <a:cs typeface="Arial MT"/>
              </a:rPr>
              <a:t>from</a:t>
            </a:r>
            <a:r>
              <a:rPr sz="800" spc="-30" dirty="0">
                <a:solidFill>
                  <a:srgbClr val="231F20"/>
                </a:solidFill>
                <a:latin typeface="Arial MT"/>
                <a:cs typeface="Arial MT"/>
              </a:rPr>
              <a:t> </a:t>
            </a:r>
            <a:r>
              <a:rPr sz="800" spc="-35" dirty="0">
                <a:solidFill>
                  <a:srgbClr val="231F20"/>
                </a:solidFill>
                <a:latin typeface="Arial MT"/>
                <a:cs typeface="Arial MT"/>
              </a:rPr>
              <a:t>[</a:t>
            </a:r>
            <a:r>
              <a:rPr sz="800" spc="-35" dirty="0">
                <a:solidFill>
                  <a:srgbClr val="2E3092"/>
                </a:solidFill>
                <a:latin typeface="Arial MT"/>
                <a:cs typeface="Arial MT"/>
                <a:hlinkClick r:id="rId2" action="ppaction://hlinksldjump"/>
              </a:rPr>
              <a:t>7</a:t>
            </a:r>
            <a:r>
              <a:rPr sz="800" spc="-35" dirty="0">
                <a:solidFill>
                  <a:srgbClr val="231F20"/>
                </a:solidFill>
                <a:latin typeface="Arial MT"/>
                <a:cs typeface="Arial MT"/>
              </a:rPr>
              <a:t>]</a:t>
            </a:r>
            <a:r>
              <a:rPr sz="800" spc="-25" dirty="0">
                <a:solidFill>
                  <a:srgbClr val="231F20"/>
                </a:solidFill>
                <a:latin typeface="Arial MT"/>
                <a:cs typeface="Arial MT"/>
              </a:rPr>
              <a:t> </a:t>
            </a:r>
            <a:r>
              <a:rPr sz="800" spc="-5" dirty="0">
                <a:solidFill>
                  <a:srgbClr val="231F20"/>
                </a:solidFill>
                <a:latin typeface="Arial MT"/>
                <a:cs typeface="Arial MT"/>
              </a:rPr>
              <a:t>with</a:t>
            </a:r>
            <a:r>
              <a:rPr sz="800" spc="-30" dirty="0">
                <a:solidFill>
                  <a:srgbClr val="231F20"/>
                </a:solidFill>
                <a:latin typeface="Arial MT"/>
                <a:cs typeface="Arial MT"/>
              </a:rPr>
              <a:t> </a:t>
            </a:r>
            <a:r>
              <a:rPr sz="800" spc="-45" dirty="0">
                <a:solidFill>
                  <a:srgbClr val="231F20"/>
                </a:solidFill>
                <a:latin typeface="Arial MT"/>
                <a:cs typeface="Arial MT"/>
              </a:rPr>
              <a:t>permission</a:t>
            </a:r>
            <a:r>
              <a:rPr sz="800" spc="-25" dirty="0">
                <a:solidFill>
                  <a:srgbClr val="231F20"/>
                </a:solidFill>
                <a:latin typeface="Arial MT"/>
                <a:cs typeface="Arial MT"/>
              </a:rPr>
              <a:t> from</a:t>
            </a:r>
            <a:r>
              <a:rPr sz="800" spc="-30" dirty="0">
                <a:solidFill>
                  <a:srgbClr val="231F20"/>
                </a:solidFill>
                <a:latin typeface="Arial MT"/>
                <a:cs typeface="Arial MT"/>
              </a:rPr>
              <a:t> </a:t>
            </a:r>
            <a:r>
              <a:rPr sz="800" spc="-50" dirty="0">
                <a:solidFill>
                  <a:srgbClr val="231F20"/>
                </a:solidFill>
                <a:latin typeface="Arial MT"/>
                <a:cs typeface="Arial MT"/>
              </a:rPr>
              <a:t>John</a:t>
            </a:r>
            <a:r>
              <a:rPr sz="800" spc="-25" dirty="0">
                <a:solidFill>
                  <a:srgbClr val="231F20"/>
                </a:solidFill>
                <a:latin typeface="Arial MT"/>
                <a:cs typeface="Arial MT"/>
              </a:rPr>
              <a:t> </a:t>
            </a:r>
            <a:r>
              <a:rPr sz="800" spc="-50" dirty="0">
                <a:solidFill>
                  <a:srgbClr val="231F20"/>
                </a:solidFill>
                <a:latin typeface="Arial MT"/>
                <a:cs typeface="Arial MT"/>
              </a:rPr>
              <a:t>Wiley</a:t>
            </a:r>
            <a:r>
              <a:rPr sz="800" spc="-30" dirty="0">
                <a:solidFill>
                  <a:srgbClr val="231F20"/>
                </a:solidFill>
                <a:latin typeface="Arial MT"/>
                <a:cs typeface="Arial MT"/>
              </a:rPr>
              <a:t> </a:t>
            </a:r>
            <a:r>
              <a:rPr sz="800" spc="-95" dirty="0">
                <a:solidFill>
                  <a:srgbClr val="231F20"/>
                </a:solidFill>
                <a:latin typeface="Arial MT"/>
                <a:cs typeface="Arial MT"/>
              </a:rPr>
              <a:t>&amp;</a:t>
            </a:r>
            <a:r>
              <a:rPr sz="800" spc="-25" dirty="0">
                <a:solidFill>
                  <a:srgbClr val="231F20"/>
                </a:solidFill>
                <a:latin typeface="Arial MT"/>
                <a:cs typeface="Arial MT"/>
              </a:rPr>
              <a:t> </a:t>
            </a:r>
            <a:r>
              <a:rPr sz="800" spc="-85" dirty="0">
                <a:solidFill>
                  <a:srgbClr val="231F20"/>
                </a:solidFill>
                <a:latin typeface="Arial MT"/>
                <a:cs typeface="Arial MT"/>
              </a:rPr>
              <a:t>Sons,</a:t>
            </a:r>
            <a:r>
              <a:rPr sz="800" spc="-30" dirty="0">
                <a:solidFill>
                  <a:srgbClr val="231F20"/>
                </a:solidFill>
                <a:latin typeface="Arial MT"/>
                <a:cs typeface="Arial MT"/>
              </a:rPr>
              <a:t> </a:t>
            </a:r>
            <a:r>
              <a:rPr sz="800" spc="-55" dirty="0">
                <a:solidFill>
                  <a:srgbClr val="231F20"/>
                </a:solidFill>
                <a:latin typeface="Arial MT"/>
                <a:cs typeface="Arial MT"/>
              </a:rPr>
              <a:t>Inc.</a:t>
            </a:r>
            <a:endParaRPr sz="800">
              <a:latin typeface="Arial MT"/>
              <a:cs typeface="Arial MT"/>
            </a:endParaRPr>
          </a:p>
        </p:txBody>
      </p:sp>
      <p:sp>
        <p:nvSpPr>
          <p:cNvPr id="27" name="object 27"/>
          <p:cNvSpPr txBox="1">
            <a:spLocks noGrp="1"/>
          </p:cNvSpPr>
          <p:nvPr>
            <p:ph type="title"/>
          </p:nvPr>
        </p:nvSpPr>
        <p:spPr>
          <a:xfrm>
            <a:off x="635300" y="218898"/>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28" name="object 28"/>
          <p:cNvSpPr txBox="1"/>
          <p:nvPr/>
        </p:nvSpPr>
        <p:spPr>
          <a:xfrm>
            <a:off x="5848819" y="320183"/>
            <a:ext cx="1219834" cy="197490"/>
          </a:xfrm>
          <a:prstGeom prst="rect">
            <a:avLst/>
          </a:prstGeom>
        </p:spPr>
        <p:txBody>
          <a:bodyPr vert="horz" wrap="square" lIns="0" tIns="12700" rIns="0" bIns="0" rtlCol="0">
            <a:spAutoFit/>
          </a:bodyPr>
          <a:lstStyle/>
          <a:p>
            <a:pPr marL="12700">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p:txBody>
      </p:sp>
      <p:sp>
        <p:nvSpPr>
          <p:cNvPr id="29" name="object 29"/>
          <p:cNvSpPr/>
          <p:nvPr/>
        </p:nvSpPr>
        <p:spPr>
          <a:xfrm>
            <a:off x="648005"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30" name="object 30"/>
          <p:cNvSpPr txBox="1"/>
          <p:nvPr/>
        </p:nvSpPr>
        <p:spPr>
          <a:xfrm>
            <a:off x="635301" y="9507578"/>
            <a:ext cx="894079" cy="166712"/>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812061"/>
                </a:solidFill>
                <a:latin typeface="Arial MT"/>
                <a:cs typeface="Arial MT"/>
              </a:rPr>
              <a:t>iv54</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95" dirty="0">
                <a:solidFill>
                  <a:srgbClr val="812061"/>
                </a:solidFill>
                <a:latin typeface="Arial MT"/>
                <a:cs typeface="Arial MT"/>
              </a:rPr>
              <a:t>Casali</a:t>
            </a:r>
            <a:r>
              <a:rPr sz="1000" spc="-25" dirty="0">
                <a:solidFill>
                  <a:srgbClr val="812061"/>
                </a:solidFill>
                <a:latin typeface="Arial MT"/>
                <a:cs typeface="Arial MT"/>
              </a:rPr>
              <a:t> </a:t>
            </a:r>
            <a:r>
              <a:rPr sz="1000" spc="-30" dirty="0">
                <a:solidFill>
                  <a:srgbClr val="812061"/>
                </a:solidFill>
                <a:latin typeface="Arial MT"/>
                <a:cs typeface="Arial MT"/>
              </a:rPr>
              <a:t>et </a:t>
            </a:r>
            <a:r>
              <a:rPr sz="1000" spc="-80" dirty="0">
                <a:solidFill>
                  <a:srgbClr val="812061"/>
                </a:solidFill>
                <a:latin typeface="Arial MT"/>
                <a:cs typeface="Arial MT"/>
              </a:rPr>
              <a:t>al.</a:t>
            </a:r>
            <a:endParaRPr sz="1000">
              <a:latin typeface="Arial MT"/>
              <a:cs typeface="Arial MT"/>
            </a:endParaRPr>
          </a:p>
        </p:txBody>
      </p:sp>
      <p:sp>
        <p:nvSpPr>
          <p:cNvPr id="31" name="object 31"/>
          <p:cNvSpPr txBox="1"/>
          <p:nvPr/>
        </p:nvSpPr>
        <p:spPr>
          <a:xfrm>
            <a:off x="4878273" y="9507578"/>
            <a:ext cx="2190749" cy="166712"/>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0" dirty="0">
                <a:solidFill>
                  <a:srgbClr val="812061"/>
                </a:solidFill>
                <a:latin typeface="Arial MT"/>
                <a:cs typeface="Arial MT"/>
              </a:rPr>
              <a:t> </a:t>
            </a:r>
            <a:r>
              <a:rPr sz="1000" spc="-80" dirty="0">
                <a:solidFill>
                  <a:srgbClr val="812061"/>
                </a:solidFill>
                <a:latin typeface="Arial MT"/>
                <a:cs typeface="Arial MT"/>
              </a:rPr>
              <a:t>4</a:t>
            </a:r>
            <a:r>
              <a:rPr sz="1000" spc="50"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25"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32" name="object 32"/>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11340" y="4445304"/>
            <a:ext cx="865505" cy="407034"/>
          </a:xfrm>
          <a:custGeom>
            <a:avLst/>
            <a:gdLst/>
            <a:ahLst/>
            <a:cxnLst/>
            <a:rect l="l" t="t" r="r" b="b"/>
            <a:pathLst>
              <a:path w="865504" h="407035">
                <a:moveTo>
                  <a:pt x="865289" y="307873"/>
                </a:moveTo>
                <a:lnTo>
                  <a:pt x="865289" y="98793"/>
                </a:lnTo>
                <a:lnTo>
                  <a:pt x="863532" y="81663"/>
                </a:lnTo>
                <a:lnTo>
                  <a:pt x="852392" y="47891"/>
                </a:lnTo>
                <a:lnTo>
                  <a:pt x="823001" y="14872"/>
                </a:lnTo>
                <a:lnTo>
                  <a:pt x="766495" y="0"/>
                </a:lnTo>
                <a:lnTo>
                  <a:pt x="526199" y="0"/>
                </a:lnTo>
                <a:lnTo>
                  <a:pt x="441236" y="84950"/>
                </a:lnTo>
                <a:lnTo>
                  <a:pt x="356273" y="0"/>
                </a:lnTo>
                <a:lnTo>
                  <a:pt x="98793" y="0"/>
                </a:lnTo>
                <a:lnTo>
                  <a:pt x="81658" y="1750"/>
                </a:lnTo>
                <a:lnTo>
                  <a:pt x="47886" y="12892"/>
                </a:lnTo>
                <a:lnTo>
                  <a:pt x="14870" y="42285"/>
                </a:lnTo>
                <a:lnTo>
                  <a:pt x="0" y="98793"/>
                </a:lnTo>
                <a:lnTo>
                  <a:pt x="0" y="307873"/>
                </a:lnTo>
                <a:lnTo>
                  <a:pt x="1749" y="325002"/>
                </a:lnTo>
                <a:lnTo>
                  <a:pt x="12887" y="358775"/>
                </a:lnTo>
                <a:lnTo>
                  <a:pt x="42280" y="391794"/>
                </a:lnTo>
                <a:lnTo>
                  <a:pt x="98793" y="406666"/>
                </a:lnTo>
                <a:lnTo>
                  <a:pt x="766495" y="406666"/>
                </a:lnTo>
                <a:lnTo>
                  <a:pt x="783630" y="404914"/>
                </a:lnTo>
                <a:lnTo>
                  <a:pt x="817402" y="393769"/>
                </a:lnTo>
                <a:lnTo>
                  <a:pt x="850418" y="364375"/>
                </a:lnTo>
                <a:lnTo>
                  <a:pt x="865289" y="307873"/>
                </a:lnTo>
                <a:close/>
              </a:path>
            </a:pathLst>
          </a:custGeom>
          <a:solidFill>
            <a:srgbClr val="E25A40"/>
          </a:solidFill>
        </p:spPr>
        <p:txBody>
          <a:bodyPr wrap="square" lIns="0" tIns="0" rIns="0" bIns="0" rtlCol="0"/>
          <a:lstStyle/>
          <a:p>
            <a:endParaRPr/>
          </a:p>
        </p:txBody>
      </p:sp>
      <p:sp>
        <p:nvSpPr>
          <p:cNvPr id="3" name="object 3"/>
          <p:cNvSpPr/>
          <p:nvPr/>
        </p:nvSpPr>
        <p:spPr>
          <a:xfrm>
            <a:off x="6247524" y="4460125"/>
            <a:ext cx="865505" cy="407034"/>
          </a:xfrm>
          <a:custGeom>
            <a:avLst/>
            <a:gdLst/>
            <a:ahLst/>
            <a:cxnLst/>
            <a:rect l="l" t="t" r="r" b="b"/>
            <a:pathLst>
              <a:path w="865504" h="407035">
                <a:moveTo>
                  <a:pt x="865289" y="307873"/>
                </a:moveTo>
                <a:lnTo>
                  <a:pt x="865289" y="98806"/>
                </a:lnTo>
                <a:lnTo>
                  <a:pt x="863538" y="81669"/>
                </a:lnTo>
                <a:lnTo>
                  <a:pt x="852397" y="47893"/>
                </a:lnTo>
                <a:lnTo>
                  <a:pt x="823003" y="14872"/>
                </a:lnTo>
                <a:lnTo>
                  <a:pt x="766495" y="0"/>
                </a:lnTo>
                <a:lnTo>
                  <a:pt x="526199" y="0"/>
                </a:lnTo>
                <a:lnTo>
                  <a:pt x="441248" y="84950"/>
                </a:lnTo>
                <a:lnTo>
                  <a:pt x="356285" y="0"/>
                </a:lnTo>
                <a:lnTo>
                  <a:pt x="98793" y="0"/>
                </a:lnTo>
                <a:lnTo>
                  <a:pt x="81658" y="1758"/>
                </a:lnTo>
                <a:lnTo>
                  <a:pt x="47886" y="12903"/>
                </a:lnTo>
                <a:lnTo>
                  <a:pt x="14870" y="42298"/>
                </a:lnTo>
                <a:lnTo>
                  <a:pt x="0" y="98806"/>
                </a:lnTo>
                <a:lnTo>
                  <a:pt x="0" y="307873"/>
                </a:lnTo>
                <a:lnTo>
                  <a:pt x="1750" y="325002"/>
                </a:lnTo>
                <a:lnTo>
                  <a:pt x="12892" y="358775"/>
                </a:lnTo>
                <a:lnTo>
                  <a:pt x="42285" y="391794"/>
                </a:lnTo>
                <a:lnTo>
                  <a:pt x="98793" y="406666"/>
                </a:lnTo>
                <a:lnTo>
                  <a:pt x="766495" y="406666"/>
                </a:lnTo>
                <a:lnTo>
                  <a:pt x="783630" y="404915"/>
                </a:lnTo>
                <a:lnTo>
                  <a:pt x="817402" y="393774"/>
                </a:lnTo>
                <a:lnTo>
                  <a:pt x="850418" y="364381"/>
                </a:lnTo>
                <a:lnTo>
                  <a:pt x="865289" y="307873"/>
                </a:lnTo>
                <a:close/>
              </a:path>
            </a:pathLst>
          </a:custGeom>
          <a:solidFill>
            <a:srgbClr val="E25A40"/>
          </a:solidFill>
        </p:spPr>
        <p:txBody>
          <a:bodyPr wrap="square" lIns="0" tIns="0" rIns="0" bIns="0" rtlCol="0"/>
          <a:lstStyle/>
          <a:p>
            <a:endParaRPr/>
          </a:p>
        </p:txBody>
      </p:sp>
      <p:sp>
        <p:nvSpPr>
          <p:cNvPr id="4" name="object 4"/>
          <p:cNvSpPr/>
          <p:nvPr/>
        </p:nvSpPr>
        <p:spPr>
          <a:xfrm>
            <a:off x="4675341" y="4460125"/>
            <a:ext cx="865505" cy="407034"/>
          </a:xfrm>
          <a:custGeom>
            <a:avLst/>
            <a:gdLst/>
            <a:ahLst/>
            <a:cxnLst/>
            <a:rect l="l" t="t" r="r" b="b"/>
            <a:pathLst>
              <a:path w="865504" h="407035">
                <a:moveTo>
                  <a:pt x="865276" y="307873"/>
                </a:moveTo>
                <a:lnTo>
                  <a:pt x="865276" y="98806"/>
                </a:lnTo>
                <a:lnTo>
                  <a:pt x="863525" y="81669"/>
                </a:lnTo>
                <a:lnTo>
                  <a:pt x="852384" y="47893"/>
                </a:lnTo>
                <a:lnTo>
                  <a:pt x="822990" y="14872"/>
                </a:lnTo>
                <a:lnTo>
                  <a:pt x="766483" y="0"/>
                </a:lnTo>
                <a:lnTo>
                  <a:pt x="526199" y="0"/>
                </a:lnTo>
                <a:lnTo>
                  <a:pt x="441236" y="84950"/>
                </a:lnTo>
                <a:lnTo>
                  <a:pt x="356273" y="0"/>
                </a:lnTo>
                <a:lnTo>
                  <a:pt x="98793" y="0"/>
                </a:lnTo>
                <a:lnTo>
                  <a:pt x="81653" y="1758"/>
                </a:lnTo>
                <a:lnTo>
                  <a:pt x="47882" y="12903"/>
                </a:lnTo>
                <a:lnTo>
                  <a:pt x="14868" y="42298"/>
                </a:lnTo>
                <a:lnTo>
                  <a:pt x="0" y="98806"/>
                </a:lnTo>
                <a:lnTo>
                  <a:pt x="0" y="307873"/>
                </a:lnTo>
                <a:lnTo>
                  <a:pt x="1745" y="325002"/>
                </a:lnTo>
                <a:lnTo>
                  <a:pt x="12887" y="358775"/>
                </a:lnTo>
                <a:lnTo>
                  <a:pt x="42283" y="391794"/>
                </a:lnTo>
                <a:lnTo>
                  <a:pt x="98793" y="406666"/>
                </a:lnTo>
                <a:lnTo>
                  <a:pt x="766483" y="406666"/>
                </a:lnTo>
                <a:lnTo>
                  <a:pt x="783612" y="404915"/>
                </a:lnTo>
                <a:lnTo>
                  <a:pt x="817384" y="393774"/>
                </a:lnTo>
                <a:lnTo>
                  <a:pt x="850404" y="364381"/>
                </a:lnTo>
                <a:lnTo>
                  <a:pt x="865276" y="307873"/>
                </a:lnTo>
                <a:close/>
              </a:path>
            </a:pathLst>
          </a:custGeom>
          <a:solidFill>
            <a:srgbClr val="E25A40"/>
          </a:solidFill>
        </p:spPr>
        <p:txBody>
          <a:bodyPr wrap="square" lIns="0" tIns="0" rIns="0" bIns="0" rtlCol="0"/>
          <a:lstStyle/>
          <a:p>
            <a:endParaRPr/>
          </a:p>
        </p:txBody>
      </p:sp>
      <p:grpSp>
        <p:nvGrpSpPr>
          <p:cNvPr id="5" name="object 5"/>
          <p:cNvGrpSpPr/>
          <p:nvPr/>
        </p:nvGrpSpPr>
        <p:grpSpPr>
          <a:xfrm>
            <a:off x="3534752" y="2970555"/>
            <a:ext cx="924560" cy="420370"/>
            <a:chOff x="3534752" y="2970555"/>
            <a:chExt cx="924560" cy="420370"/>
          </a:xfrm>
        </p:grpSpPr>
        <p:sp>
          <p:nvSpPr>
            <p:cNvPr id="6" name="object 6"/>
            <p:cNvSpPr/>
            <p:nvPr/>
          </p:nvSpPr>
          <p:spPr>
            <a:xfrm>
              <a:off x="3544277" y="2980080"/>
              <a:ext cx="905510" cy="401320"/>
            </a:xfrm>
            <a:custGeom>
              <a:avLst/>
              <a:gdLst/>
              <a:ahLst/>
              <a:cxnLst/>
              <a:rect l="l" t="t" r="r" b="b"/>
              <a:pathLst>
                <a:path w="905510" h="401320">
                  <a:moveTo>
                    <a:pt x="905256" y="285864"/>
                  </a:moveTo>
                  <a:lnTo>
                    <a:pt x="905256" y="114947"/>
                  </a:lnTo>
                  <a:lnTo>
                    <a:pt x="901956" y="96258"/>
                  </a:lnTo>
                  <a:lnTo>
                    <a:pt x="886326" y="56826"/>
                  </a:lnTo>
                  <a:lnTo>
                    <a:pt x="849513" y="17717"/>
                  </a:lnTo>
                  <a:lnTo>
                    <a:pt x="782662" y="0"/>
                  </a:lnTo>
                  <a:lnTo>
                    <a:pt x="535673" y="0"/>
                  </a:lnTo>
                  <a:lnTo>
                    <a:pt x="533311" y="2362"/>
                  </a:lnTo>
                  <a:lnTo>
                    <a:pt x="514335" y="21337"/>
                  </a:lnTo>
                  <a:lnTo>
                    <a:pt x="495357" y="40314"/>
                  </a:lnTo>
                  <a:lnTo>
                    <a:pt x="476378" y="59288"/>
                  </a:lnTo>
                  <a:lnTo>
                    <a:pt x="457403" y="78257"/>
                  </a:lnTo>
                  <a:lnTo>
                    <a:pt x="438429" y="59288"/>
                  </a:lnTo>
                  <a:lnTo>
                    <a:pt x="419454" y="40314"/>
                  </a:lnTo>
                  <a:lnTo>
                    <a:pt x="400476" y="21337"/>
                  </a:lnTo>
                  <a:lnTo>
                    <a:pt x="381495" y="2362"/>
                  </a:lnTo>
                  <a:lnTo>
                    <a:pt x="379145" y="0"/>
                  </a:lnTo>
                  <a:lnTo>
                    <a:pt x="114960" y="0"/>
                  </a:lnTo>
                  <a:lnTo>
                    <a:pt x="74000" y="7733"/>
                  </a:lnTo>
                  <a:lnTo>
                    <a:pt x="40136" y="25393"/>
                  </a:lnTo>
                  <a:lnTo>
                    <a:pt x="11846" y="59355"/>
                  </a:lnTo>
                  <a:lnTo>
                    <a:pt x="0" y="114947"/>
                  </a:lnTo>
                  <a:lnTo>
                    <a:pt x="0" y="285864"/>
                  </a:lnTo>
                  <a:lnTo>
                    <a:pt x="1981" y="304307"/>
                  </a:lnTo>
                  <a:lnTo>
                    <a:pt x="14865" y="343766"/>
                  </a:lnTo>
                  <a:lnTo>
                    <a:pt x="49056" y="383012"/>
                  </a:lnTo>
                  <a:lnTo>
                    <a:pt x="114960" y="400812"/>
                  </a:lnTo>
                  <a:lnTo>
                    <a:pt x="782662" y="400812"/>
                  </a:lnTo>
                  <a:lnTo>
                    <a:pt x="795885" y="399765"/>
                  </a:lnTo>
                  <a:lnTo>
                    <a:pt x="826347" y="393074"/>
                  </a:lnTo>
                  <a:lnTo>
                    <a:pt x="862458" y="375412"/>
                  </a:lnTo>
                  <a:lnTo>
                    <a:pt x="892624" y="341451"/>
                  </a:lnTo>
                  <a:lnTo>
                    <a:pt x="905256" y="285864"/>
                  </a:lnTo>
                  <a:close/>
                </a:path>
              </a:pathLst>
            </a:custGeom>
            <a:ln w="19050">
              <a:solidFill>
                <a:srgbClr val="09522A"/>
              </a:solidFill>
            </a:ln>
          </p:spPr>
          <p:txBody>
            <a:bodyPr wrap="square" lIns="0" tIns="0" rIns="0" bIns="0" rtlCol="0"/>
            <a:lstStyle/>
            <a:p>
              <a:endParaRPr/>
            </a:p>
          </p:txBody>
        </p:sp>
        <p:sp>
          <p:nvSpPr>
            <p:cNvPr id="7" name="object 7"/>
            <p:cNvSpPr/>
            <p:nvPr/>
          </p:nvSpPr>
          <p:spPr>
            <a:xfrm>
              <a:off x="3564280" y="2996234"/>
              <a:ext cx="865505" cy="368935"/>
            </a:xfrm>
            <a:custGeom>
              <a:avLst/>
              <a:gdLst/>
              <a:ahLst/>
              <a:cxnLst/>
              <a:rect l="l" t="t" r="r" b="b"/>
              <a:pathLst>
                <a:path w="865504" h="368935">
                  <a:moveTo>
                    <a:pt x="865276" y="269709"/>
                  </a:moveTo>
                  <a:lnTo>
                    <a:pt x="865276" y="98793"/>
                  </a:lnTo>
                  <a:lnTo>
                    <a:pt x="863527" y="81663"/>
                  </a:lnTo>
                  <a:lnTo>
                    <a:pt x="852390" y="47891"/>
                  </a:lnTo>
                  <a:lnTo>
                    <a:pt x="823001" y="14872"/>
                  </a:lnTo>
                  <a:lnTo>
                    <a:pt x="766495" y="0"/>
                  </a:lnTo>
                  <a:lnTo>
                    <a:pt x="526199" y="0"/>
                  </a:lnTo>
                  <a:lnTo>
                    <a:pt x="441236" y="84963"/>
                  </a:lnTo>
                  <a:lnTo>
                    <a:pt x="356273" y="0"/>
                  </a:lnTo>
                  <a:lnTo>
                    <a:pt x="98793" y="0"/>
                  </a:lnTo>
                  <a:lnTo>
                    <a:pt x="81663" y="1750"/>
                  </a:lnTo>
                  <a:lnTo>
                    <a:pt x="47891" y="12892"/>
                  </a:lnTo>
                  <a:lnTo>
                    <a:pt x="14872" y="42285"/>
                  </a:lnTo>
                  <a:lnTo>
                    <a:pt x="0" y="98793"/>
                  </a:lnTo>
                  <a:lnTo>
                    <a:pt x="0" y="269709"/>
                  </a:lnTo>
                  <a:lnTo>
                    <a:pt x="1750" y="286837"/>
                  </a:lnTo>
                  <a:lnTo>
                    <a:pt x="12892" y="320605"/>
                  </a:lnTo>
                  <a:lnTo>
                    <a:pt x="42285" y="353620"/>
                  </a:lnTo>
                  <a:lnTo>
                    <a:pt x="98793" y="368490"/>
                  </a:lnTo>
                  <a:lnTo>
                    <a:pt x="766495" y="368490"/>
                  </a:lnTo>
                  <a:lnTo>
                    <a:pt x="783623" y="366741"/>
                  </a:lnTo>
                  <a:lnTo>
                    <a:pt x="817391" y="355604"/>
                  </a:lnTo>
                  <a:lnTo>
                    <a:pt x="850406" y="326215"/>
                  </a:lnTo>
                  <a:lnTo>
                    <a:pt x="865276" y="269709"/>
                  </a:lnTo>
                  <a:close/>
                </a:path>
              </a:pathLst>
            </a:custGeom>
            <a:solidFill>
              <a:srgbClr val="E25A40"/>
            </a:solidFill>
          </p:spPr>
          <p:txBody>
            <a:bodyPr wrap="square" lIns="0" tIns="0" rIns="0" bIns="0" rtlCol="0"/>
            <a:lstStyle/>
            <a:p>
              <a:endParaRPr/>
            </a:p>
          </p:txBody>
        </p:sp>
      </p:grpSp>
      <p:grpSp>
        <p:nvGrpSpPr>
          <p:cNvPr id="8" name="object 8"/>
          <p:cNvGrpSpPr/>
          <p:nvPr/>
        </p:nvGrpSpPr>
        <p:grpSpPr>
          <a:xfrm>
            <a:off x="1468513" y="2970555"/>
            <a:ext cx="916940" cy="420370"/>
            <a:chOff x="1468513" y="2970555"/>
            <a:chExt cx="916940" cy="420370"/>
          </a:xfrm>
        </p:grpSpPr>
        <p:sp>
          <p:nvSpPr>
            <p:cNvPr id="9" name="object 9"/>
            <p:cNvSpPr/>
            <p:nvPr/>
          </p:nvSpPr>
          <p:spPr>
            <a:xfrm>
              <a:off x="1478038" y="2980080"/>
              <a:ext cx="897890" cy="401320"/>
            </a:xfrm>
            <a:custGeom>
              <a:avLst/>
              <a:gdLst/>
              <a:ahLst/>
              <a:cxnLst/>
              <a:rect l="l" t="t" r="r" b="b"/>
              <a:pathLst>
                <a:path w="897889" h="401320">
                  <a:moveTo>
                    <a:pt x="897597" y="285864"/>
                  </a:moveTo>
                  <a:lnTo>
                    <a:pt x="897597" y="114947"/>
                  </a:lnTo>
                  <a:lnTo>
                    <a:pt x="895617" y="96499"/>
                  </a:lnTo>
                  <a:lnTo>
                    <a:pt x="882738" y="57040"/>
                  </a:lnTo>
                  <a:lnTo>
                    <a:pt x="848552" y="17798"/>
                  </a:lnTo>
                  <a:lnTo>
                    <a:pt x="782650" y="0"/>
                  </a:lnTo>
                  <a:lnTo>
                    <a:pt x="535660" y="0"/>
                  </a:lnTo>
                  <a:lnTo>
                    <a:pt x="533298" y="2362"/>
                  </a:lnTo>
                  <a:lnTo>
                    <a:pt x="514319" y="21337"/>
                  </a:lnTo>
                  <a:lnTo>
                    <a:pt x="495344" y="40314"/>
                  </a:lnTo>
                  <a:lnTo>
                    <a:pt x="476369" y="59288"/>
                  </a:lnTo>
                  <a:lnTo>
                    <a:pt x="457390" y="78257"/>
                  </a:lnTo>
                  <a:lnTo>
                    <a:pt x="438416" y="59288"/>
                  </a:lnTo>
                  <a:lnTo>
                    <a:pt x="419442" y="40314"/>
                  </a:lnTo>
                  <a:lnTo>
                    <a:pt x="400469" y="21337"/>
                  </a:lnTo>
                  <a:lnTo>
                    <a:pt x="381495" y="2362"/>
                  </a:lnTo>
                  <a:lnTo>
                    <a:pt x="379120" y="0"/>
                  </a:lnTo>
                  <a:lnTo>
                    <a:pt x="114947" y="0"/>
                  </a:lnTo>
                  <a:lnTo>
                    <a:pt x="96499" y="1980"/>
                  </a:lnTo>
                  <a:lnTo>
                    <a:pt x="57040" y="14859"/>
                  </a:lnTo>
                  <a:lnTo>
                    <a:pt x="17798" y="49045"/>
                  </a:lnTo>
                  <a:lnTo>
                    <a:pt x="0" y="114947"/>
                  </a:lnTo>
                  <a:lnTo>
                    <a:pt x="0" y="285864"/>
                  </a:lnTo>
                  <a:lnTo>
                    <a:pt x="1980" y="304307"/>
                  </a:lnTo>
                  <a:lnTo>
                    <a:pt x="14859" y="343766"/>
                  </a:lnTo>
                  <a:lnTo>
                    <a:pt x="49045" y="383012"/>
                  </a:lnTo>
                  <a:lnTo>
                    <a:pt x="114947" y="400812"/>
                  </a:lnTo>
                  <a:lnTo>
                    <a:pt x="782650" y="400812"/>
                  </a:lnTo>
                  <a:lnTo>
                    <a:pt x="801092" y="398830"/>
                  </a:lnTo>
                  <a:lnTo>
                    <a:pt x="840552" y="385948"/>
                  </a:lnTo>
                  <a:lnTo>
                    <a:pt x="879798" y="351761"/>
                  </a:lnTo>
                  <a:lnTo>
                    <a:pt x="897597" y="285864"/>
                  </a:lnTo>
                  <a:close/>
                </a:path>
              </a:pathLst>
            </a:custGeom>
            <a:ln w="19050">
              <a:solidFill>
                <a:srgbClr val="09522A"/>
              </a:solidFill>
            </a:ln>
          </p:spPr>
          <p:txBody>
            <a:bodyPr wrap="square" lIns="0" tIns="0" rIns="0" bIns="0" rtlCol="0"/>
            <a:lstStyle/>
            <a:p>
              <a:endParaRPr/>
            </a:p>
          </p:txBody>
        </p:sp>
        <p:sp>
          <p:nvSpPr>
            <p:cNvPr id="10" name="object 10"/>
            <p:cNvSpPr/>
            <p:nvPr/>
          </p:nvSpPr>
          <p:spPr>
            <a:xfrm>
              <a:off x="1494193" y="2996234"/>
              <a:ext cx="865505" cy="368935"/>
            </a:xfrm>
            <a:custGeom>
              <a:avLst/>
              <a:gdLst/>
              <a:ahLst/>
              <a:cxnLst/>
              <a:rect l="l" t="t" r="r" b="b"/>
              <a:pathLst>
                <a:path w="865505" h="368935">
                  <a:moveTo>
                    <a:pt x="865289" y="269709"/>
                  </a:moveTo>
                  <a:lnTo>
                    <a:pt x="865289" y="98793"/>
                  </a:lnTo>
                  <a:lnTo>
                    <a:pt x="863532" y="81663"/>
                  </a:lnTo>
                  <a:lnTo>
                    <a:pt x="852392" y="47891"/>
                  </a:lnTo>
                  <a:lnTo>
                    <a:pt x="823001" y="14872"/>
                  </a:lnTo>
                  <a:lnTo>
                    <a:pt x="766495" y="0"/>
                  </a:lnTo>
                  <a:lnTo>
                    <a:pt x="526199" y="0"/>
                  </a:lnTo>
                  <a:lnTo>
                    <a:pt x="441236" y="84963"/>
                  </a:lnTo>
                  <a:lnTo>
                    <a:pt x="356285" y="0"/>
                  </a:lnTo>
                  <a:lnTo>
                    <a:pt x="98793" y="0"/>
                  </a:lnTo>
                  <a:lnTo>
                    <a:pt x="81658" y="1750"/>
                  </a:lnTo>
                  <a:lnTo>
                    <a:pt x="47886" y="12892"/>
                  </a:lnTo>
                  <a:lnTo>
                    <a:pt x="14870" y="42285"/>
                  </a:lnTo>
                  <a:lnTo>
                    <a:pt x="0" y="98793"/>
                  </a:lnTo>
                  <a:lnTo>
                    <a:pt x="0" y="269709"/>
                  </a:lnTo>
                  <a:lnTo>
                    <a:pt x="1750" y="286837"/>
                  </a:lnTo>
                  <a:lnTo>
                    <a:pt x="12892" y="320605"/>
                  </a:lnTo>
                  <a:lnTo>
                    <a:pt x="42285" y="353620"/>
                  </a:lnTo>
                  <a:lnTo>
                    <a:pt x="98793" y="368490"/>
                  </a:lnTo>
                  <a:lnTo>
                    <a:pt x="766495" y="368490"/>
                  </a:lnTo>
                  <a:lnTo>
                    <a:pt x="783630" y="366741"/>
                  </a:lnTo>
                  <a:lnTo>
                    <a:pt x="817402" y="355604"/>
                  </a:lnTo>
                  <a:lnTo>
                    <a:pt x="850418" y="326215"/>
                  </a:lnTo>
                  <a:lnTo>
                    <a:pt x="865289" y="269709"/>
                  </a:lnTo>
                  <a:close/>
                </a:path>
              </a:pathLst>
            </a:custGeom>
            <a:solidFill>
              <a:srgbClr val="E25A40"/>
            </a:solidFill>
          </p:spPr>
          <p:txBody>
            <a:bodyPr wrap="square" lIns="0" tIns="0" rIns="0" bIns="0" rtlCol="0"/>
            <a:lstStyle/>
            <a:p>
              <a:endParaRPr/>
            </a:p>
          </p:txBody>
        </p:sp>
      </p:grpSp>
      <p:grpSp>
        <p:nvGrpSpPr>
          <p:cNvPr id="11" name="object 11"/>
          <p:cNvGrpSpPr/>
          <p:nvPr/>
        </p:nvGrpSpPr>
        <p:grpSpPr>
          <a:xfrm>
            <a:off x="3069071" y="1266037"/>
            <a:ext cx="106044" cy="204470"/>
            <a:chOff x="3069069" y="1266037"/>
            <a:chExt cx="106045" cy="204470"/>
          </a:xfrm>
        </p:grpSpPr>
        <p:sp>
          <p:nvSpPr>
            <p:cNvPr id="12" name="object 12"/>
            <p:cNvSpPr/>
            <p:nvPr/>
          </p:nvSpPr>
          <p:spPr>
            <a:xfrm>
              <a:off x="3122079" y="1266037"/>
              <a:ext cx="0" cy="160020"/>
            </a:xfrm>
            <a:custGeom>
              <a:avLst/>
              <a:gdLst/>
              <a:ahLst/>
              <a:cxnLst/>
              <a:rect l="l" t="t" r="r" b="b"/>
              <a:pathLst>
                <a:path h="160019">
                  <a:moveTo>
                    <a:pt x="0" y="0"/>
                  </a:moveTo>
                  <a:lnTo>
                    <a:pt x="0" y="159677"/>
                  </a:lnTo>
                </a:path>
              </a:pathLst>
            </a:custGeom>
            <a:ln w="19050">
              <a:solidFill>
                <a:srgbClr val="811950"/>
              </a:solidFill>
            </a:ln>
          </p:spPr>
          <p:txBody>
            <a:bodyPr wrap="square" lIns="0" tIns="0" rIns="0" bIns="0" rtlCol="0"/>
            <a:lstStyle/>
            <a:p>
              <a:endParaRPr/>
            </a:p>
          </p:txBody>
        </p:sp>
        <p:sp>
          <p:nvSpPr>
            <p:cNvPr id="13" name="object 13"/>
            <p:cNvSpPr/>
            <p:nvPr/>
          </p:nvSpPr>
          <p:spPr>
            <a:xfrm>
              <a:off x="3069069" y="1412887"/>
              <a:ext cx="106045" cy="57150"/>
            </a:xfrm>
            <a:custGeom>
              <a:avLst/>
              <a:gdLst/>
              <a:ahLst/>
              <a:cxnLst/>
              <a:rect l="l" t="t" r="r" b="b"/>
              <a:pathLst>
                <a:path w="106044" h="57150">
                  <a:moveTo>
                    <a:pt x="106006" y="0"/>
                  </a:moveTo>
                  <a:lnTo>
                    <a:pt x="0" y="0"/>
                  </a:lnTo>
                  <a:lnTo>
                    <a:pt x="53009" y="57010"/>
                  </a:lnTo>
                  <a:lnTo>
                    <a:pt x="106006" y="0"/>
                  </a:lnTo>
                  <a:close/>
                </a:path>
              </a:pathLst>
            </a:custGeom>
            <a:solidFill>
              <a:srgbClr val="811950"/>
            </a:solidFill>
          </p:spPr>
          <p:txBody>
            <a:bodyPr wrap="square" lIns="0" tIns="0" rIns="0" bIns="0" rtlCol="0"/>
            <a:lstStyle/>
            <a:p>
              <a:endParaRPr/>
            </a:p>
          </p:txBody>
        </p:sp>
      </p:grpSp>
      <p:sp>
        <p:nvSpPr>
          <p:cNvPr id="14" name="object 14"/>
          <p:cNvSpPr/>
          <p:nvPr/>
        </p:nvSpPr>
        <p:spPr>
          <a:xfrm>
            <a:off x="3118802" y="1934199"/>
            <a:ext cx="0" cy="167005"/>
          </a:xfrm>
          <a:custGeom>
            <a:avLst/>
            <a:gdLst/>
            <a:ahLst/>
            <a:cxnLst/>
            <a:rect l="l" t="t" r="r" b="b"/>
            <a:pathLst>
              <a:path h="167005">
                <a:moveTo>
                  <a:pt x="0" y="0"/>
                </a:moveTo>
                <a:lnTo>
                  <a:pt x="0" y="166471"/>
                </a:lnTo>
              </a:path>
            </a:pathLst>
          </a:custGeom>
          <a:ln w="19050">
            <a:solidFill>
              <a:srgbClr val="09522A"/>
            </a:solidFill>
          </a:ln>
        </p:spPr>
        <p:txBody>
          <a:bodyPr wrap="square" lIns="0" tIns="0" rIns="0" bIns="0" rtlCol="0"/>
          <a:lstStyle/>
          <a:p>
            <a:endParaRPr/>
          </a:p>
        </p:txBody>
      </p:sp>
      <p:sp>
        <p:nvSpPr>
          <p:cNvPr id="15" name="object 15"/>
          <p:cNvSpPr/>
          <p:nvPr/>
        </p:nvSpPr>
        <p:spPr>
          <a:xfrm>
            <a:off x="3065820" y="2087841"/>
            <a:ext cx="106044" cy="57150"/>
          </a:xfrm>
          <a:custGeom>
            <a:avLst/>
            <a:gdLst/>
            <a:ahLst/>
            <a:cxnLst/>
            <a:rect l="l" t="t" r="r" b="b"/>
            <a:pathLst>
              <a:path w="106044" h="57150">
                <a:moveTo>
                  <a:pt x="105981" y="0"/>
                </a:moveTo>
                <a:lnTo>
                  <a:pt x="0" y="0"/>
                </a:lnTo>
                <a:lnTo>
                  <a:pt x="52984" y="56997"/>
                </a:lnTo>
                <a:lnTo>
                  <a:pt x="105981" y="0"/>
                </a:lnTo>
                <a:close/>
              </a:path>
            </a:pathLst>
          </a:custGeom>
          <a:solidFill>
            <a:srgbClr val="09522A"/>
          </a:solidFill>
        </p:spPr>
        <p:txBody>
          <a:bodyPr wrap="square" lIns="0" tIns="0" rIns="0" bIns="0" rtlCol="0"/>
          <a:lstStyle/>
          <a:p>
            <a:endParaRPr/>
          </a:p>
        </p:txBody>
      </p:sp>
      <p:sp>
        <p:nvSpPr>
          <p:cNvPr id="16" name="object 16"/>
          <p:cNvSpPr/>
          <p:nvPr/>
        </p:nvSpPr>
        <p:spPr>
          <a:xfrm>
            <a:off x="1594815" y="716394"/>
            <a:ext cx="7118984" cy="464820"/>
          </a:xfrm>
          <a:custGeom>
            <a:avLst/>
            <a:gdLst/>
            <a:ahLst/>
            <a:cxnLst/>
            <a:rect l="l" t="t" r="r" b="b"/>
            <a:pathLst>
              <a:path w="7118984" h="464819">
                <a:moveTo>
                  <a:pt x="7118540" y="91605"/>
                </a:moveTo>
                <a:lnTo>
                  <a:pt x="7117105" y="38646"/>
                </a:lnTo>
                <a:lnTo>
                  <a:pt x="7107085" y="11455"/>
                </a:lnTo>
                <a:lnTo>
                  <a:pt x="7079894" y="1435"/>
                </a:lnTo>
                <a:lnTo>
                  <a:pt x="7026935" y="0"/>
                </a:lnTo>
                <a:lnTo>
                  <a:pt x="91605" y="0"/>
                </a:lnTo>
                <a:lnTo>
                  <a:pt x="38633" y="1435"/>
                </a:lnTo>
                <a:lnTo>
                  <a:pt x="11442" y="11455"/>
                </a:lnTo>
                <a:lnTo>
                  <a:pt x="1422" y="38646"/>
                </a:lnTo>
                <a:lnTo>
                  <a:pt x="0" y="91605"/>
                </a:lnTo>
                <a:lnTo>
                  <a:pt x="0" y="296189"/>
                </a:lnTo>
                <a:lnTo>
                  <a:pt x="1422" y="349148"/>
                </a:lnTo>
                <a:lnTo>
                  <a:pt x="11442" y="376351"/>
                </a:lnTo>
                <a:lnTo>
                  <a:pt x="38633" y="386372"/>
                </a:lnTo>
                <a:lnTo>
                  <a:pt x="91605" y="387794"/>
                </a:lnTo>
                <a:lnTo>
                  <a:pt x="3476129" y="387794"/>
                </a:lnTo>
                <a:lnTo>
                  <a:pt x="3552723" y="464388"/>
                </a:lnTo>
                <a:lnTo>
                  <a:pt x="3629317" y="387794"/>
                </a:lnTo>
                <a:lnTo>
                  <a:pt x="7026935" y="387794"/>
                </a:lnTo>
                <a:lnTo>
                  <a:pt x="7079894" y="386372"/>
                </a:lnTo>
                <a:lnTo>
                  <a:pt x="7107085" y="376351"/>
                </a:lnTo>
                <a:lnTo>
                  <a:pt x="7117105" y="349148"/>
                </a:lnTo>
                <a:lnTo>
                  <a:pt x="7118540" y="296189"/>
                </a:lnTo>
                <a:lnTo>
                  <a:pt x="7118540" y="91605"/>
                </a:lnTo>
                <a:close/>
              </a:path>
            </a:pathLst>
          </a:custGeom>
          <a:solidFill>
            <a:srgbClr val="811950"/>
          </a:solidFill>
        </p:spPr>
        <p:txBody>
          <a:bodyPr wrap="square" lIns="0" tIns="0" rIns="0" bIns="0" rtlCol="0"/>
          <a:lstStyle/>
          <a:p>
            <a:endParaRPr/>
          </a:p>
        </p:txBody>
      </p:sp>
      <p:sp>
        <p:nvSpPr>
          <p:cNvPr id="17" name="object 17"/>
          <p:cNvSpPr txBox="1"/>
          <p:nvPr/>
        </p:nvSpPr>
        <p:spPr>
          <a:xfrm>
            <a:off x="4391299" y="828398"/>
            <a:ext cx="1522095" cy="142988"/>
          </a:xfrm>
          <a:prstGeom prst="rect">
            <a:avLst/>
          </a:prstGeom>
        </p:spPr>
        <p:txBody>
          <a:bodyPr vert="horz" wrap="square" lIns="0" tIns="12065" rIns="0" bIns="0" rtlCol="0">
            <a:spAutoFit/>
          </a:bodyPr>
          <a:lstStyle/>
          <a:p>
            <a:pPr marL="12700">
              <a:lnSpc>
                <a:spcPct val="100000"/>
              </a:lnSpc>
              <a:spcBef>
                <a:spcPts val="95"/>
              </a:spcBef>
            </a:pPr>
            <a:r>
              <a:rPr sz="850" spc="-45" dirty="0">
                <a:solidFill>
                  <a:srgbClr val="FFFFFF"/>
                </a:solidFill>
                <a:latin typeface="Arial MT"/>
                <a:cs typeface="Arial MT"/>
              </a:rPr>
              <a:t>Localised,</a:t>
            </a:r>
            <a:r>
              <a:rPr sz="850" spc="-65" dirty="0">
                <a:solidFill>
                  <a:srgbClr val="FFFFFF"/>
                </a:solidFill>
                <a:latin typeface="Arial MT"/>
                <a:cs typeface="Arial MT"/>
              </a:rPr>
              <a:t> </a:t>
            </a:r>
            <a:r>
              <a:rPr sz="850" spc="-20" dirty="0">
                <a:solidFill>
                  <a:srgbClr val="FFFFFF"/>
                </a:solidFill>
                <a:latin typeface="Arial MT"/>
                <a:cs typeface="Arial MT"/>
              </a:rPr>
              <a:t>clinically</a:t>
            </a:r>
            <a:r>
              <a:rPr sz="850" spc="-35" dirty="0">
                <a:solidFill>
                  <a:srgbClr val="FFFFFF"/>
                </a:solidFill>
                <a:latin typeface="Arial MT"/>
                <a:cs typeface="Arial MT"/>
              </a:rPr>
              <a:t> </a:t>
            </a:r>
            <a:r>
              <a:rPr sz="850" spc="-45" dirty="0">
                <a:solidFill>
                  <a:srgbClr val="FFFFFF"/>
                </a:solidFill>
                <a:latin typeface="Arial MT"/>
                <a:cs typeface="Arial MT"/>
              </a:rPr>
              <a:t>resectable</a:t>
            </a:r>
            <a:r>
              <a:rPr sz="850" spc="-30" dirty="0">
                <a:solidFill>
                  <a:srgbClr val="FFFFFF"/>
                </a:solidFill>
                <a:latin typeface="Arial MT"/>
                <a:cs typeface="Arial MT"/>
              </a:rPr>
              <a:t> </a:t>
            </a:r>
            <a:r>
              <a:rPr sz="850" spc="-125" dirty="0">
                <a:solidFill>
                  <a:srgbClr val="FFFFFF"/>
                </a:solidFill>
                <a:latin typeface="Arial MT"/>
                <a:cs typeface="Arial MT"/>
              </a:rPr>
              <a:t>STS</a:t>
            </a:r>
            <a:endParaRPr sz="850">
              <a:latin typeface="Arial MT"/>
              <a:cs typeface="Arial MT"/>
            </a:endParaRPr>
          </a:p>
        </p:txBody>
      </p:sp>
      <p:grpSp>
        <p:nvGrpSpPr>
          <p:cNvPr id="18" name="object 18"/>
          <p:cNvGrpSpPr/>
          <p:nvPr/>
        </p:nvGrpSpPr>
        <p:grpSpPr>
          <a:xfrm>
            <a:off x="3121393" y="1150264"/>
            <a:ext cx="4429760" cy="320040"/>
            <a:chOff x="3121393" y="1150264"/>
            <a:chExt cx="4429760" cy="320040"/>
          </a:xfrm>
        </p:grpSpPr>
        <p:sp>
          <p:nvSpPr>
            <p:cNvPr id="19" name="object 19"/>
            <p:cNvSpPr/>
            <p:nvPr/>
          </p:nvSpPr>
          <p:spPr>
            <a:xfrm>
              <a:off x="7498118" y="1266037"/>
              <a:ext cx="0" cy="160020"/>
            </a:xfrm>
            <a:custGeom>
              <a:avLst/>
              <a:gdLst/>
              <a:ahLst/>
              <a:cxnLst/>
              <a:rect l="l" t="t" r="r" b="b"/>
              <a:pathLst>
                <a:path h="160019">
                  <a:moveTo>
                    <a:pt x="0" y="0"/>
                  </a:moveTo>
                  <a:lnTo>
                    <a:pt x="0" y="159677"/>
                  </a:lnTo>
                </a:path>
              </a:pathLst>
            </a:custGeom>
            <a:ln w="19050">
              <a:solidFill>
                <a:srgbClr val="811950"/>
              </a:solidFill>
            </a:ln>
          </p:spPr>
          <p:txBody>
            <a:bodyPr wrap="square" lIns="0" tIns="0" rIns="0" bIns="0" rtlCol="0"/>
            <a:lstStyle/>
            <a:p>
              <a:endParaRPr/>
            </a:p>
          </p:txBody>
        </p:sp>
        <p:sp>
          <p:nvSpPr>
            <p:cNvPr id="20" name="object 20"/>
            <p:cNvSpPr/>
            <p:nvPr/>
          </p:nvSpPr>
          <p:spPr>
            <a:xfrm>
              <a:off x="3121393" y="1274114"/>
              <a:ext cx="4378960" cy="0"/>
            </a:xfrm>
            <a:custGeom>
              <a:avLst/>
              <a:gdLst/>
              <a:ahLst/>
              <a:cxnLst/>
              <a:rect l="l" t="t" r="r" b="b"/>
              <a:pathLst>
                <a:path w="4378959">
                  <a:moveTo>
                    <a:pt x="4378426" y="0"/>
                  </a:moveTo>
                  <a:lnTo>
                    <a:pt x="0" y="0"/>
                  </a:lnTo>
                </a:path>
              </a:pathLst>
            </a:custGeom>
            <a:ln w="19050">
              <a:solidFill>
                <a:srgbClr val="811950"/>
              </a:solidFill>
            </a:ln>
          </p:spPr>
          <p:txBody>
            <a:bodyPr wrap="square" lIns="0" tIns="0" rIns="0" bIns="0" rtlCol="0"/>
            <a:lstStyle/>
            <a:p>
              <a:endParaRPr/>
            </a:p>
          </p:txBody>
        </p:sp>
        <p:sp>
          <p:nvSpPr>
            <p:cNvPr id="21" name="object 21"/>
            <p:cNvSpPr/>
            <p:nvPr/>
          </p:nvSpPr>
          <p:spPr>
            <a:xfrm>
              <a:off x="5147106" y="1150264"/>
              <a:ext cx="0" cy="131445"/>
            </a:xfrm>
            <a:custGeom>
              <a:avLst/>
              <a:gdLst/>
              <a:ahLst/>
              <a:cxnLst/>
              <a:rect l="l" t="t" r="r" b="b"/>
              <a:pathLst>
                <a:path h="131444">
                  <a:moveTo>
                    <a:pt x="0" y="0"/>
                  </a:moveTo>
                  <a:lnTo>
                    <a:pt x="0" y="131051"/>
                  </a:lnTo>
                </a:path>
              </a:pathLst>
            </a:custGeom>
            <a:ln w="19050">
              <a:solidFill>
                <a:srgbClr val="811950"/>
              </a:solidFill>
            </a:ln>
          </p:spPr>
          <p:txBody>
            <a:bodyPr wrap="square" lIns="0" tIns="0" rIns="0" bIns="0" rtlCol="0"/>
            <a:lstStyle/>
            <a:p>
              <a:endParaRPr/>
            </a:p>
          </p:txBody>
        </p:sp>
        <p:sp>
          <p:nvSpPr>
            <p:cNvPr id="22" name="object 22"/>
            <p:cNvSpPr/>
            <p:nvPr/>
          </p:nvSpPr>
          <p:spPr>
            <a:xfrm>
              <a:off x="7445120" y="1412887"/>
              <a:ext cx="106045" cy="57150"/>
            </a:xfrm>
            <a:custGeom>
              <a:avLst/>
              <a:gdLst/>
              <a:ahLst/>
              <a:cxnLst/>
              <a:rect l="l" t="t" r="r" b="b"/>
              <a:pathLst>
                <a:path w="106045" h="57150">
                  <a:moveTo>
                    <a:pt x="105994" y="0"/>
                  </a:moveTo>
                  <a:lnTo>
                    <a:pt x="0" y="0"/>
                  </a:lnTo>
                  <a:lnTo>
                    <a:pt x="52997" y="57010"/>
                  </a:lnTo>
                  <a:lnTo>
                    <a:pt x="105994" y="0"/>
                  </a:lnTo>
                  <a:close/>
                </a:path>
              </a:pathLst>
            </a:custGeom>
            <a:solidFill>
              <a:srgbClr val="811950"/>
            </a:solidFill>
          </p:spPr>
          <p:txBody>
            <a:bodyPr wrap="square" lIns="0" tIns="0" rIns="0" bIns="0" rtlCol="0"/>
            <a:lstStyle/>
            <a:p>
              <a:endParaRPr/>
            </a:p>
          </p:txBody>
        </p:sp>
      </p:grpSp>
      <p:sp>
        <p:nvSpPr>
          <p:cNvPr id="23" name="object 23"/>
          <p:cNvSpPr/>
          <p:nvPr/>
        </p:nvSpPr>
        <p:spPr>
          <a:xfrm>
            <a:off x="2472373" y="1525308"/>
            <a:ext cx="1302385" cy="401320"/>
          </a:xfrm>
          <a:custGeom>
            <a:avLst/>
            <a:gdLst/>
            <a:ahLst/>
            <a:cxnLst/>
            <a:rect l="l" t="t" r="r" b="b"/>
            <a:pathLst>
              <a:path w="1302385" h="401319">
                <a:moveTo>
                  <a:pt x="1302181" y="285851"/>
                </a:moveTo>
                <a:lnTo>
                  <a:pt x="1302181" y="114947"/>
                </a:lnTo>
                <a:lnTo>
                  <a:pt x="1300200" y="96499"/>
                </a:lnTo>
                <a:lnTo>
                  <a:pt x="1287318" y="57040"/>
                </a:lnTo>
                <a:lnTo>
                  <a:pt x="1253131" y="17798"/>
                </a:lnTo>
                <a:lnTo>
                  <a:pt x="1187234" y="0"/>
                </a:lnTo>
                <a:lnTo>
                  <a:pt x="726490" y="0"/>
                </a:lnTo>
                <a:lnTo>
                  <a:pt x="686171" y="40308"/>
                </a:lnTo>
                <a:lnTo>
                  <a:pt x="648233" y="78257"/>
                </a:lnTo>
                <a:lnTo>
                  <a:pt x="629252" y="59283"/>
                </a:lnTo>
                <a:lnTo>
                  <a:pt x="610274" y="40308"/>
                </a:lnTo>
                <a:lnTo>
                  <a:pt x="591299" y="21330"/>
                </a:lnTo>
                <a:lnTo>
                  <a:pt x="572325" y="2349"/>
                </a:lnTo>
                <a:lnTo>
                  <a:pt x="569963" y="0"/>
                </a:lnTo>
                <a:lnTo>
                  <a:pt x="114922" y="0"/>
                </a:lnTo>
                <a:lnTo>
                  <a:pt x="57032" y="14858"/>
                </a:lnTo>
                <a:lnTo>
                  <a:pt x="17795" y="49045"/>
                </a:lnTo>
                <a:lnTo>
                  <a:pt x="0" y="114947"/>
                </a:lnTo>
                <a:lnTo>
                  <a:pt x="0" y="285851"/>
                </a:lnTo>
                <a:lnTo>
                  <a:pt x="1979" y="304299"/>
                </a:lnTo>
                <a:lnTo>
                  <a:pt x="14855" y="343758"/>
                </a:lnTo>
                <a:lnTo>
                  <a:pt x="49034" y="383001"/>
                </a:lnTo>
                <a:lnTo>
                  <a:pt x="114922" y="400799"/>
                </a:lnTo>
                <a:lnTo>
                  <a:pt x="1187234" y="400799"/>
                </a:lnTo>
                <a:lnTo>
                  <a:pt x="1205676" y="398819"/>
                </a:lnTo>
                <a:lnTo>
                  <a:pt x="1245136" y="385940"/>
                </a:lnTo>
                <a:lnTo>
                  <a:pt x="1284381" y="351753"/>
                </a:lnTo>
                <a:lnTo>
                  <a:pt x="1302181" y="285851"/>
                </a:lnTo>
                <a:close/>
              </a:path>
            </a:pathLst>
          </a:custGeom>
          <a:ln w="19050">
            <a:solidFill>
              <a:srgbClr val="09522A"/>
            </a:solidFill>
          </a:ln>
        </p:spPr>
        <p:txBody>
          <a:bodyPr wrap="square" lIns="0" tIns="0" rIns="0" bIns="0" rtlCol="0"/>
          <a:lstStyle/>
          <a:p>
            <a:endParaRPr/>
          </a:p>
        </p:txBody>
      </p:sp>
      <p:sp>
        <p:nvSpPr>
          <p:cNvPr id="24" name="object 24"/>
          <p:cNvSpPr txBox="1"/>
          <p:nvPr/>
        </p:nvSpPr>
        <p:spPr>
          <a:xfrm>
            <a:off x="2939262" y="1661378"/>
            <a:ext cx="346075" cy="142988"/>
          </a:xfrm>
          <a:prstGeom prst="rect">
            <a:avLst/>
          </a:prstGeom>
        </p:spPr>
        <p:txBody>
          <a:bodyPr vert="horz" wrap="square" lIns="0" tIns="12065" rIns="0" bIns="0" rtlCol="0">
            <a:spAutoFit/>
          </a:bodyPr>
          <a:lstStyle/>
          <a:p>
            <a:pPr marL="12700">
              <a:lnSpc>
                <a:spcPct val="100000"/>
              </a:lnSpc>
              <a:spcBef>
                <a:spcPts val="95"/>
              </a:spcBef>
            </a:pPr>
            <a:r>
              <a:rPr sz="850" spc="-90" dirty="0">
                <a:solidFill>
                  <a:srgbClr val="09522A"/>
                </a:solidFill>
                <a:latin typeface="Arial MT"/>
                <a:cs typeface="Arial MT"/>
              </a:rPr>
              <a:t>Grade</a:t>
            </a:r>
            <a:r>
              <a:rPr sz="850" spc="-40" dirty="0">
                <a:solidFill>
                  <a:srgbClr val="09522A"/>
                </a:solidFill>
                <a:latin typeface="Arial MT"/>
                <a:cs typeface="Arial MT"/>
              </a:rPr>
              <a:t> </a:t>
            </a:r>
            <a:r>
              <a:rPr sz="850" spc="-70" dirty="0">
                <a:solidFill>
                  <a:srgbClr val="09522A"/>
                </a:solidFill>
                <a:latin typeface="Arial MT"/>
                <a:cs typeface="Arial MT"/>
              </a:rPr>
              <a:t>1</a:t>
            </a:r>
            <a:endParaRPr sz="850">
              <a:latin typeface="Arial MT"/>
              <a:cs typeface="Arial MT"/>
            </a:endParaRPr>
          </a:p>
        </p:txBody>
      </p:sp>
      <p:sp>
        <p:nvSpPr>
          <p:cNvPr id="25" name="object 25"/>
          <p:cNvSpPr txBox="1"/>
          <p:nvPr/>
        </p:nvSpPr>
        <p:spPr>
          <a:xfrm>
            <a:off x="7280308" y="1661378"/>
            <a:ext cx="429896" cy="142988"/>
          </a:xfrm>
          <a:prstGeom prst="rect">
            <a:avLst/>
          </a:prstGeom>
        </p:spPr>
        <p:txBody>
          <a:bodyPr vert="horz" wrap="square" lIns="0" tIns="12065" rIns="0" bIns="0" rtlCol="0">
            <a:spAutoFit/>
          </a:bodyPr>
          <a:lstStyle/>
          <a:p>
            <a:pPr marL="12700">
              <a:lnSpc>
                <a:spcPct val="100000"/>
              </a:lnSpc>
              <a:spcBef>
                <a:spcPts val="95"/>
              </a:spcBef>
            </a:pPr>
            <a:r>
              <a:rPr sz="850" spc="-90" dirty="0">
                <a:solidFill>
                  <a:srgbClr val="09522A"/>
                </a:solidFill>
                <a:latin typeface="Arial MT"/>
                <a:cs typeface="Arial MT"/>
              </a:rPr>
              <a:t>Grade</a:t>
            </a:r>
            <a:r>
              <a:rPr sz="850" spc="-35" dirty="0">
                <a:solidFill>
                  <a:srgbClr val="09522A"/>
                </a:solidFill>
                <a:latin typeface="Arial MT"/>
                <a:cs typeface="Arial MT"/>
              </a:rPr>
              <a:t> </a:t>
            </a:r>
            <a:r>
              <a:rPr sz="850" spc="-40" dirty="0">
                <a:solidFill>
                  <a:srgbClr val="09522A"/>
                </a:solidFill>
                <a:latin typeface="Arial MT"/>
                <a:cs typeface="Arial MT"/>
              </a:rPr>
              <a:t>2/3</a:t>
            </a:r>
            <a:endParaRPr sz="850">
              <a:latin typeface="Arial MT"/>
              <a:cs typeface="Arial MT"/>
            </a:endParaRPr>
          </a:p>
        </p:txBody>
      </p:sp>
      <p:sp>
        <p:nvSpPr>
          <p:cNvPr id="26" name="object 26"/>
          <p:cNvSpPr/>
          <p:nvPr/>
        </p:nvSpPr>
        <p:spPr>
          <a:xfrm>
            <a:off x="6851587" y="1525308"/>
            <a:ext cx="1302385" cy="401320"/>
          </a:xfrm>
          <a:custGeom>
            <a:avLst/>
            <a:gdLst/>
            <a:ahLst/>
            <a:cxnLst/>
            <a:rect l="l" t="t" r="r" b="b"/>
            <a:pathLst>
              <a:path w="1302384" h="401319">
                <a:moveTo>
                  <a:pt x="1302181" y="285851"/>
                </a:moveTo>
                <a:lnTo>
                  <a:pt x="1302181" y="114947"/>
                </a:lnTo>
                <a:lnTo>
                  <a:pt x="1300201" y="96499"/>
                </a:lnTo>
                <a:lnTo>
                  <a:pt x="1287322" y="57040"/>
                </a:lnTo>
                <a:lnTo>
                  <a:pt x="1253136" y="17798"/>
                </a:lnTo>
                <a:lnTo>
                  <a:pt x="1187234" y="0"/>
                </a:lnTo>
                <a:lnTo>
                  <a:pt x="726503" y="0"/>
                </a:lnTo>
                <a:lnTo>
                  <a:pt x="724128" y="2349"/>
                </a:lnTo>
                <a:lnTo>
                  <a:pt x="705154" y="21330"/>
                </a:lnTo>
                <a:lnTo>
                  <a:pt x="686180" y="40308"/>
                </a:lnTo>
                <a:lnTo>
                  <a:pt x="667207" y="59283"/>
                </a:lnTo>
                <a:lnTo>
                  <a:pt x="648233" y="78257"/>
                </a:lnTo>
                <a:lnTo>
                  <a:pt x="629259" y="59283"/>
                </a:lnTo>
                <a:lnTo>
                  <a:pt x="610284" y="40308"/>
                </a:lnTo>
                <a:lnTo>
                  <a:pt x="591306" y="21330"/>
                </a:lnTo>
                <a:lnTo>
                  <a:pt x="572325" y="2349"/>
                </a:lnTo>
                <a:lnTo>
                  <a:pt x="569963" y="0"/>
                </a:lnTo>
                <a:lnTo>
                  <a:pt x="114947" y="0"/>
                </a:lnTo>
                <a:lnTo>
                  <a:pt x="96504" y="1980"/>
                </a:lnTo>
                <a:lnTo>
                  <a:pt x="57045" y="14858"/>
                </a:lnTo>
                <a:lnTo>
                  <a:pt x="17799" y="49045"/>
                </a:lnTo>
                <a:lnTo>
                  <a:pt x="0" y="114947"/>
                </a:lnTo>
                <a:lnTo>
                  <a:pt x="0" y="285851"/>
                </a:lnTo>
                <a:lnTo>
                  <a:pt x="7729" y="326812"/>
                </a:lnTo>
                <a:lnTo>
                  <a:pt x="25388" y="360670"/>
                </a:lnTo>
                <a:lnTo>
                  <a:pt x="59350" y="388955"/>
                </a:lnTo>
                <a:lnTo>
                  <a:pt x="114947" y="400799"/>
                </a:lnTo>
                <a:lnTo>
                  <a:pt x="1187234" y="400799"/>
                </a:lnTo>
                <a:lnTo>
                  <a:pt x="1205682" y="398819"/>
                </a:lnTo>
                <a:lnTo>
                  <a:pt x="1245141" y="385940"/>
                </a:lnTo>
                <a:lnTo>
                  <a:pt x="1284383" y="351753"/>
                </a:lnTo>
                <a:lnTo>
                  <a:pt x="1302181" y="285851"/>
                </a:lnTo>
                <a:close/>
              </a:path>
            </a:pathLst>
          </a:custGeom>
          <a:ln w="19050">
            <a:solidFill>
              <a:srgbClr val="09522A"/>
            </a:solidFill>
          </a:ln>
        </p:spPr>
        <p:txBody>
          <a:bodyPr wrap="square" lIns="0" tIns="0" rIns="0" bIns="0" rtlCol="0"/>
          <a:lstStyle/>
          <a:p>
            <a:endParaRPr/>
          </a:p>
        </p:txBody>
      </p:sp>
      <p:grpSp>
        <p:nvGrpSpPr>
          <p:cNvPr id="27" name="object 27"/>
          <p:cNvGrpSpPr/>
          <p:nvPr/>
        </p:nvGrpSpPr>
        <p:grpSpPr>
          <a:xfrm>
            <a:off x="2462847" y="2171649"/>
            <a:ext cx="1343025" cy="481330"/>
            <a:chOff x="2462847" y="2171649"/>
            <a:chExt cx="1343025" cy="481330"/>
          </a:xfrm>
        </p:grpSpPr>
        <p:sp>
          <p:nvSpPr>
            <p:cNvPr id="28" name="object 28"/>
            <p:cNvSpPr/>
            <p:nvPr/>
          </p:nvSpPr>
          <p:spPr>
            <a:xfrm>
              <a:off x="2497963" y="2205240"/>
              <a:ext cx="1271905" cy="414020"/>
            </a:xfrm>
            <a:custGeom>
              <a:avLst/>
              <a:gdLst/>
              <a:ahLst/>
              <a:cxnLst/>
              <a:rect l="l" t="t" r="r" b="b"/>
              <a:pathLst>
                <a:path w="1271904" h="414019">
                  <a:moveTo>
                    <a:pt x="1271727" y="322135"/>
                  </a:moveTo>
                  <a:lnTo>
                    <a:pt x="1271727" y="91605"/>
                  </a:lnTo>
                  <a:lnTo>
                    <a:pt x="1270295" y="38645"/>
                  </a:lnTo>
                  <a:lnTo>
                    <a:pt x="1260276" y="11450"/>
                  </a:lnTo>
                  <a:lnTo>
                    <a:pt x="1233081" y="1431"/>
                  </a:lnTo>
                  <a:lnTo>
                    <a:pt x="1180122" y="0"/>
                  </a:lnTo>
                  <a:lnTo>
                    <a:pt x="709206" y="0"/>
                  </a:lnTo>
                  <a:lnTo>
                    <a:pt x="620674" y="88531"/>
                  </a:lnTo>
                  <a:lnTo>
                    <a:pt x="532155" y="0"/>
                  </a:lnTo>
                  <a:lnTo>
                    <a:pt x="91605" y="0"/>
                  </a:lnTo>
                  <a:lnTo>
                    <a:pt x="38645" y="1431"/>
                  </a:lnTo>
                  <a:lnTo>
                    <a:pt x="1431" y="38645"/>
                  </a:lnTo>
                  <a:lnTo>
                    <a:pt x="0" y="91605"/>
                  </a:lnTo>
                  <a:lnTo>
                    <a:pt x="0" y="113309"/>
                  </a:lnTo>
                  <a:lnTo>
                    <a:pt x="96697" y="210032"/>
                  </a:lnTo>
                  <a:lnTo>
                    <a:pt x="0" y="306730"/>
                  </a:lnTo>
                  <a:lnTo>
                    <a:pt x="0" y="322135"/>
                  </a:lnTo>
                  <a:lnTo>
                    <a:pt x="1431" y="375102"/>
                  </a:lnTo>
                  <a:lnTo>
                    <a:pt x="11450" y="402301"/>
                  </a:lnTo>
                  <a:lnTo>
                    <a:pt x="38645" y="412321"/>
                  </a:lnTo>
                  <a:lnTo>
                    <a:pt x="91605" y="413753"/>
                  </a:lnTo>
                  <a:lnTo>
                    <a:pt x="1180122" y="413753"/>
                  </a:lnTo>
                  <a:lnTo>
                    <a:pt x="1233081" y="412321"/>
                  </a:lnTo>
                  <a:lnTo>
                    <a:pt x="1260276" y="402301"/>
                  </a:lnTo>
                  <a:lnTo>
                    <a:pt x="1270295" y="375102"/>
                  </a:lnTo>
                  <a:lnTo>
                    <a:pt x="1271727" y="322135"/>
                  </a:lnTo>
                  <a:close/>
                </a:path>
              </a:pathLst>
            </a:custGeom>
            <a:solidFill>
              <a:srgbClr val="E25A40"/>
            </a:solidFill>
          </p:spPr>
          <p:txBody>
            <a:bodyPr wrap="square" lIns="0" tIns="0" rIns="0" bIns="0" rtlCol="0"/>
            <a:lstStyle/>
            <a:p>
              <a:endParaRPr/>
            </a:p>
          </p:txBody>
        </p:sp>
        <p:sp>
          <p:nvSpPr>
            <p:cNvPr id="29" name="object 29"/>
            <p:cNvSpPr/>
            <p:nvPr/>
          </p:nvSpPr>
          <p:spPr>
            <a:xfrm>
              <a:off x="2472372" y="2181174"/>
              <a:ext cx="1323975" cy="462280"/>
            </a:xfrm>
            <a:custGeom>
              <a:avLst/>
              <a:gdLst/>
              <a:ahLst/>
              <a:cxnLst/>
              <a:rect l="l" t="t" r="r" b="b"/>
              <a:pathLst>
                <a:path w="1323975" h="462280">
                  <a:moveTo>
                    <a:pt x="1323428" y="346925"/>
                  </a:moveTo>
                  <a:lnTo>
                    <a:pt x="1323428" y="114947"/>
                  </a:lnTo>
                  <a:lnTo>
                    <a:pt x="1321446" y="96504"/>
                  </a:lnTo>
                  <a:lnTo>
                    <a:pt x="1308563" y="57045"/>
                  </a:lnTo>
                  <a:lnTo>
                    <a:pt x="1274372" y="17799"/>
                  </a:lnTo>
                  <a:lnTo>
                    <a:pt x="1208468" y="0"/>
                  </a:lnTo>
                  <a:lnTo>
                    <a:pt x="724522" y="0"/>
                  </a:lnTo>
                  <a:lnTo>
                    <a:pt x="722160" y="2362"/>
                  </a:lnTo>
                  <a:lnTo>
                    <a:pt x="703186" y="21336"/>
                  </a:lnTo>
                  <a:lnTo>
                    <a:pt x="684212" y="40309"/>
                  </a:lnTo>
                  <a:lnTo>
                    <a:pt x="665238" y="59283"/>
                  </a:lnTo>
                  <a:lnTo>
                    <a:pt x="646264" y="78257"/>
                  </a:lnTo>
                  <a:lnTo>
                    <a:pt x="627289" y="59283"/>
                  </a:lnTo>
                  <a:lnTo>
                    <a:pt x="608312" y="40309"/>
                  </a:lnTo>
                  <a:lnTo>
                    <a:pt x="589338" y="21336"/>
                  </a:lnTo>
                  <a:lnTo>
                    <a:pt x="570369" y="2362"/>
                  </a:lnTo>
                  <a:lnTo>
                    <a:pt x="567994" y="0"/>
                  </a:lnTo>
                  <a:lnTo>
                    <a:pt x="114922" y="0"/>
                  </a:lnTo>
                  <a:lnTo>
                    <a:pt x="57032" y="14859"/>
                  </a:lnTo>
                  <a:lnTo>
                    <a:pt x="17795" y="49045"/>
                  </a:lnTo>
                  <a:lnTo>
                    <a:pt x="0" y="114947"/>
                  </a:lnTo>
                  <a:lnTo>
                    <a:pt x="0" y="148209"/>
                  </a:lnTo>
                  <a:lnTo>
                    <a:pt x="2362" y="150571"/>
                  </a:lnTo>
                  <a:lnTo>
                    <a:pt x="23240" y="171450"/>
                  </a:lnTo>
                  <a:lnTo>
                    <a:pt x="44118" y="192330"/>
                  </a:lnTo>
                  <a:lnTo>
                    <a:pt x="64993" y="213212"/>
                  </a:lnTo>
                  <a:lnTo>
                    <a:pt x="85864" y="234099"/>
                  </a:lnTo>
                  <a:lnTo>
                    <a:pt x="64993" y="254972"/>
                  </a:lnTo>
                  <a:lnTo>
                    <a:pt x="44118" y="275850"/>
                  </a:lnTo>
                  <a:lnTo>
                    <a:pt x="23240" y="296728"/>
                  </a:lnTo>
                  <a:lnTo>
                    <a:pt x="2362" y="317601"/>
                  </a:lnTo>
                  <a:lnTo>
                    <a:pt x="0" y="319976"/>
                  </a:lnTo>
                  <a:lnTo>
                    <a:pt x="0" y="346925"/>
                  </a:lnTo>
                  <a:lnTo>
                    <a:pt x="1979" y="365376"/>
                  </a:lnTo>
                  <a:lnTo>
                    <a:pt x="14855" y="404839"/>
                  </a:lnTo>
                  <a:lnTo>
                    <a:pt x="49034" y="444086"/>
                  </a:lnTo>
                  <a:lnTo>
                    <a:pt x="114922" y="461886"/>
                  </a:lnTo>
                  <a:lnTo>
                    <a:pt x="1208468" y="461886"/>
                  </a:lnTo>
                  <a:lnTo>
                    <a:pt x="1220868" y="460839"/>
                  </a:lnTo>
                  <a:lnTo>
                    <a:pt x="1249433" y="454148"/>
                  </a:lnTo>
                  <a:lnTo>
                    <a:pt x="1283295" y="436484"/>
                  </a:lnTo>
                  <a:lnTo>
                    <a:pt x="1311583" y="402519"/>
                  </a:lnTo>
                  <a:lnTo>
                    <a:pt x="1323428" y="346925"/>
                  </a:lnTo>
                  <a:close/>
                </a:path>
              </a:pathLst>
            </a:custGeom>
            <a:ln w="19049">
              <a:solidFill>
                <a:srgbClr val="09522A"/>
              </a:solidFill>
            </a:ln>
          </p:spPr>
          <p:txBody>
            <a:bodyPr wrap="square" lIns="0" tIns="0" rIns="0" bIns="0" rtlCol="0"/>
            <a:lstStyle/>
            <a:p>
              <a:endParaRPr/>
            </a:p>
          </p:txBody>
        </p:sp>
      </p:grpSp>
      <p:sp>
        <p:nvSpPr>
          <p:cNvPr id="30" name="object 30"/>
          <p:cNvSpPr txBox="1"/>
          <p:nvPr/>
        </p:nvSpPr>
        <p:spPr>
          <a:xfrm>
            <a:off x="2961221" y="2287674"/>
            <a:ext cx="330834" cy="257121"/>
          </a:xfrm>
          <a:prstGeom prst="rect">
            <a:avLst/>
          </a:prstGeom>
        </p:spPr>
        <p:txBody>
          <a:bodyPr vert="horz" wrap="square" lIns="0" tIns="26034" rIns="0" bIns="0" rtlCol="0">
            <a:spAutoFit/>
          </a:bodyPr>
          <a:lstStyle/>
          <a:p>
            <a:pPr marL="71120" marR="5080" indent="-59055">
              <a:lnSpc>
                <a:spcPts val="930"/>
              </a:lnSpc>
              <a:spcBef>
                <a:spcPts val="204"/>
              </a:spcBef>
            </a:pPr>
            <a:r>
              <a:rPr sz="850" spc="-100" dirty="0">
                <a:solidFill>
                  <a:srgbClr val="FFFFFF"/>
                </a:solidFill>
                <a:latin typeface="Arial MT"/>
                <a:cs typeface="Arial MT"/>
              </a:rPr>
              <a:t>Surge</a:t>
            </a:r>
            <a:r>
              <a:rPr sz="850" spc="-60" dirty="0">
                <a:solidFill>
                  <a:srgbClr val="FFFFFF"/>
                </a:solidFill>
                <a:latin typeface="Arial MT"/>
                <a:cs typeface="Arial MT"/>
              </a:rPr>
              <a:t>r</a:t>
            </a:r>
            <a:r>
              <a:rPr sz="850" spc="-45" dirty="0">
                <a:solidFill>
                  <a:srgbClr val="FFFFFF"/>
                </a:solidFill>
                <a:latin typeface="Arial MT"/>
                <a:cs typeface="Arial MT"/>
              </a:rPr>
              <a:t>y  </a:t>
            </a:r>
            <a:r>
              <a:rPr sz="850" spc="-65" dirty="0">
                <a:solidFill>
                  <a:srgbClr val="FFFFFF"/>
                </a:solidFill>
                <a:latin typeface="Arial MT"/>
                <a:cs typeface="Arial MT"/>
              </a:rPr>
              <a:t>[II</a:t>
            </a:r>
            <a:r>
              <a:rPr sz="850" spc="-35" dirty="0">
                <a:solidFill>
                  <a:srgbClr val="FFFFFF"/>
                </a:solidFill>
                <a:latin typeface="Arial MT"/>
                <a:cs typeface="Arial MT"/>
              </a:rPr>
              <a:t>,</a:t>
            </a:r>
            <a:r>
              <a:rPr sz="850" spc="-150" dirty="0">
                <a:solidFill>
                  <a:srgbClr val="FFFFFF"/>
                </a:solidFill>
                <a:latin typeface="Arial MT"/>
                <a:cs typeface="Arial MT"/>
              </a:rPr>
              <a:t> </a:t>
            </a:r>
            <a:r>
              <a:rPr sz="850" spc="-95" dirty="0">
                <a:solidFill>
                  <a:srgbClr val="FFFFFF"/>
                </a:solidFill>
                <a:latin typeface="Arial MT"/>
                <a:cs typeface="Arial MT"/>
              </a:rPr>
              <a:t>A]</a:t>
            </a:r>
            <a:endParaRPr sz="850">
              <a:latin typeface="Arial MT"/>
              <a:cs typeface="Arial MT"/>
            </a:endParaRPr>
          </a:p>
        </p:txBody>
      </p:sp>
      <p:grpSp>
        <p:nvGrpSpPr>
          <p:cNvPr id="31" name="object 31"/>
          <p:cNvGrpSpPr/>
          <p:nvPr/>
        </p:nvGrpSpPr>
        <p:grpSpPr>
          <a:xfrm>
            <a:off x="1259992" y="2359126"/>
            <a:ext cx="2904490" cy="840740"/>
            <a:chOff x="1259992" y="2359126"/>
            <a:chExt cx="2904490" cy="840740"/>
          </a:xfrm>
        </p:grpSpPr>
        <p:sp>
          <p:nvSpPr>
            <p:cNvPr id="32" name="object 32"/>
            <p:cNvSpPr/>
            <p:nvPr/>
          </p:nvSpPr>
          <p:spPr>
            <a:xfrm>
              <a:off x="3125990" y="2641206"/>
              <a:ext cx="0" cy="97155"/>
            </a:xfrm>
            <a:custGeom>
              <a:avLst/>
              <a:gdLst/>
              <a:ahLst/>
              <a:cxnLst/>
              <a:rect l="l" t="t" r="r" b="b"/>
              <a:pathLst>
                <a:path h="97155">
                  <a:moveTo>
                    <a:pt x="0" y="0"/>
                  </a:moveTo>
                  <a:lnTo>
                    <a:pt x="0" y="96939"/>
                  </a:lnTo>
                </a:path>
              </a:pathLst>
            </a:custGeom>
            <a:ln w="19050">
              <a:solidFill>
                <a:srgbClr val="09522A"/>
              </a:solidFill>
            </a:ln>
          </p:spPr>
          <p:txBody>
            <a:bodyPr wrap="square" lIns="0" tIns="0" rIns="0" bIns="0" rtlCol="0"/>
            <a:lstStyle/>
            <a:p>
              <a:endParaRPr/>
            </a:p>
          </p:txBody>
        </p:sp>
        <p:sp>
          <p:nvSpPr>
            <p:cNvPr id="33" name="object 33"/>
            <p:cNvSpPr/>
            <p:nvPr/>
          </p:nvSpPr>
          <p:spPr>
            <a:xfrm>
              <a:off x="4111434" y="2738145"/>
              <a:ext cx="0" cy="151765"/>
            </a:xfrm>
            <a:custGeom>
              <a:avLst/>
              <a:gdLst/>
              <a:ahLst/>
              <a:cxnLst/>
              <a:rect l="l" t="t" r="r" b="b"/>
              <a:pathLst>
                <a:path h="151764">
                  <a:moveTo>
                    <a:pt x="0" y="0"/>
                  </a:moveTo>
                  <a:lnTo>
                    <a:pt x="0" y="151511"/>
                  </a:lnTo>
                </a:path>
              </a:pathLst>
            </a:custGeom>
            <a:ln w="19050">
              <a:solidFill>
                <a:srgbClr val="09522A"/>
              </a:solidFill>
            </a:ln>
          </p:spPr>
          <p:txBody>
            <a:bodyPr wrap="square" lIns="0" tIns="0" rIns="0" bIns="0" rtlCol="0"/>
            <a:lstStyle/>
            <a:p>
              <a:endParaRPr/>
            </a:p>
          </p:txBody>
        </p:sp>
        <p:sp>
          <p:nvSpPr>
            <p:cNvPr id="34" name="object 34"/>
            <p:cNvSpPr/>
            <p:nvPr/>
          </p:nvSpPr>
          <p:spPr>
            <a:xfrm>
              <a:off x="1926831" y="2746222"/>
              <a:ext cx="2185670" cy="0"/>
            </a:xfrm>
            <a:custGeom>
              <a:avLst/>
              <a:gdLst/>
              <a:ahLst/>
              <a:cxnLst/>
              <a:rect l="l" t="t" r="r" b="b"/>
              <a:pathLst>
                <a:path w="2185670">
                  <a:moveTo>
                    <a:pt x="0" y="0"/>
                  </a:moveTo>
                  <a:lnTo>
                    <a:pt x="2185479" y="0"/>
                  </a:lnTo>
                </a:path>
              </a:pathLst>
            </a:custGeom>
            <a:ln w="19050">
              <a:solidFill>
                <a:srgbClr val="09522A"/>
              </a:solidFill>
            </a:ln>
          </p:spPr>
          <p:txBody>
            <a:bodyPr wrap="square" lIns="0" tIns="0" rIns="0" bIns="0" rtlCol="0"/>
            <a:lstStyle/>
            <a:p>
              <a:endParaRPr/>
            </a:p>
          </p:txBody>
        </p:sp>
        <p:sp>
          <p:nvSpPr>
            <p:cNvPr id="35" name="object 35"/>
            <p:cNvSpPr/>
            <p:nvPr/>
          </p:nvSpPr>
          <p:spPr>
            <a:xfrm>
              <a:off x="4058424" y="2876829"/>
              <a:ext cx="106045" cy="57150"/>
            </a:xfrm>
            <a:custGeom>
              <a:avLst/>
              <a:gdLst/>
              <a:ahLst/>
              <a:cxnLst/>
              <a:rect l="l" t="t" r="r" b="b"/>
              <a:pathLst>
                <a:path w="106045" h="57150">
                  <a:moveTo>
                    <a:pt x="106006" y="0"/>
                  </a:moveTo>
                  <a:lnTo>
                    <a:pt x="0" y="0"/>
                  </a:lnTo>
                  <a:lnTo>
                    <a:pt x="53009" y="56997"/>
                  </a:lnTo>
                  <a:lnTo>
                    <a:pt x="106006" y="0"/>
                  </a:lnTo>
                  <a:close/>
                </a:path>
              </a:pathLst>
            </a:custGeom>
            <a:solidFill>
              <a:srgbClr val="09522A"/>
            </a:solidFill>
          </p:spPr>
          <p:txBody>
            <a:bodyPr wrap="square" lIns="0" tIns="0" rIns="0" bIns="0" rtlCol="0"/>
            <a:lstStyle/>
            <a:p>
              <a:endParaRPr/>
            </a:p>
          </p:txBody>
        </p:sp>
        <p:sp>
          <p:nvSpPr>
            <p:cNvPr id="36" name="object 36"/>
            <p:cNvSpPr/>
            <p:nvPr/>
          </p:nvSpPr>
          <p:spPr>
            <a:xfrm>
              <a:off x="1926831" y="2738145"/>
              <a:ext cx="0" cy="151765"/>
            </a:xfrm>
            <a:custGeom>
              <a:avLst/>
              <a:gdLst/>
              <a:ahLst/>
              <a:cxnLst/>
              <a:rect l="l" t="t" r="r" b="b"/>
              <a:pathLst>
                <a:path h="151764">
                  <a:moveTo>
                    <a:pt x="0" y="0"/>
                  </a:moveTo>
                  <a:lnTo>
                    <a:pt x="0" y="151511"/>
                  </a:lnTo>
                </a:path>
              </a:pathLst>
            </a:custGeom>
            <a:ln w="19050">
              <a:solidFill>
                <a:srgbClr val="09522A"/>
              </a:solidFill>
            </a:ln>
          </p:spPr>
          <p:txBody>
            <a:bodyPr wrap="square" lIns="0" tIns="0" rIns="0" bIns="0" rtlCol="0"/>
            <a:lstStyle/>
            <a:p>
              <a:endParaRPr/>
            </a:p>
          </p:txBody>
        </p:sp>
        <p:sp>
          <p:nvSpPr>
            <p:cNvPr id="37" name="object 37"/>
            <p:cNvSpPr/>
            <p:nvPr/>
          </p:nvSpPr>
          <p:spPr>
            <a:xfrm>
              <a:off x="1873834" y="2876829"/>
              <a:ext cx="106045" cy="57150"/>
            </a:xfrm>
            <a:custGeom>
              <a:avLst/>
              <a:gdLst/>
              <a:ahLst/>
              <a:cxnLst/>
              <a:rect l="l" t="t" r="r" b="b"/>
              <a:pathLst>
                <a:path w="106044" h="57150">
                  <a:moveTo>
                    <a:pt x="105994" y="0"/>
                  </a:moveTo>
                  <a:lnTo>
                    <a:pt x="0" y="0"/>
                  </a:lnTo>
                  <a:lnTo>
                    <a:pt x="52997" y="56997"/>
                  </a:lnTo>
                  <a:lnTo>
                    <a:pt x="105994" y="0"/>
                  </a:lnTo>
                  <a:close/>
                </a:path>
              </a:pathLst>
            </a:custGeom>
            <a:solidFill>
              <a:srgbClr val="09522A"/>
            </a:solidFill>
          </p:spPr>
          <p:txBody>
            <a:bodyPr wrap="square" lIns="0" tIns="0" rIns="0" bIns="0" rtlCol="0"/>
            <a:lstStyle/>
            <a:p>
              <a:endParaRPr/>
            </a:p>
          </p:txBody>
        </p:sp>
        <p:sp>
          <p:nvSpPr>
            <p:cNvPr id="38" name="object 38"/>
            <p:cNvSpPr/>
            <p:nvPr/>
          </p:nvSpPr>
          <p:spPr>
            <a:xfrm>
              <a:off x="1261440" y="2412110"/>
              <a:ext cx="1116965" cy="0"/>
            </a:xfrm>
            <a:custGeom>
              <a:avLst/>
              <a:gdLst/>
              <a:ahLst/>
              <a:cxnLst/>
              <a:rect l="l" t="t" r="r" b="b"/>
              <a:pathLst>
                <a:path w="1116964">
                  <a:moveTo>
                    <a:pt x="0" y="0"/>
                  </a:moveTo>
                  <a:lnTo>
                    <a:pt x="1116495" y="0"/>
                  </a:lnTo>
                </a:path>
              </a:pathLst>
            </a:custGeom>
            <a:ln w="19050">
              <a:solidFill>
                <a:srgbClr val="09522A"/>
              </a:solidFill>
            </a:ln>
          </p:spPr>
          <p:txBody>
            <a:bodyPr wrap="square" lIns="0" tIns="0" rIns="0" bIns="0" rtlCol="0"/>
            <a:lstStyle/>
            <a:p>
              <a:endParaRPr/>
            </a:p>
          </p:txBody>
        </p:sp>
        <p:sp>
          <p:nvSpPr>
            <p:cNvPr id="39" name="object 39"/>
            <p:cNvSpPr/>
            <p:nvPr/>
          </p:nvSpPr>
          <p:spPr>
            <a:xfrm>
              <a:off x="1269517" y="2404376"/>
              <a:ext cx="0" cy="794385"/>
            </a:xfrm>
            <a:custGeom>
              <a:avLst/>
              <a:gdLst/>
              <a:ahLst/>
              <a:cxnLst/>
              <a:rect l="l" t="t" r="r" b="b"/>
              <a:pathLst>
                <a:path h="794385">
                  <a:moveTo>
                    <a:pt x="0" y="479412"/>
                  </a:moveTo>
                  <a:lnTo>
                    <a:pt x="0" y="793813"/>
                  </a:lnTo>
                </a:path>
                <a:path h="794385">
                  <a:moveTo>
                    <a:pt x="0" y="0"/>
                  </a:moveTo>
                  <a:lnTo>
                    <a:pt x="0" y="141147"/>
                  </a:lnTo>
                </a:path>
              </a:pathLst>
            </a:custGeom>
            <a:ln w="19050">
              <a:solidFill>
                <a:srgbClr val="09522A"/>
              </a:solidFill>
            </a:ln>
          </p:spPr>
          <p:txBody>
            <a:bodyPr wrap="square" lIns="0" tIns="0" rIns="0" bIns="0" rtlCol="0"/>
            <a:lstStyle/>
            <a:p>
              <a:endParaRPr/>
            </a:p>
          </p:txBody>
        </p:sp>
        <p:sp>
          <p:nvSpPr>
            <p:cNvPr id="40" name="object 40"/>
            <p:cNvSpPr/>
            <p:nvPr/>
          </p:nvSpPr>
          <p:spPr>
            <a:xfrm>
              <a:off x="1261440" y="3190100"/>
              <a:ext cx="215265" cy="0"/>
            </a:xfrm>
            <a:custGeom>
              <a:avLst/>
              <a:gdLst/>
              <a:ahLst/>
              <a:cxnLst/>
              <a:rect l="l" t="t" r="r" b="b"/>
              <a:pathLst>
                <a:path w="215265">
                  <a:moveTo>
                    <a:pt x="0" y="0"/>
                  </a:moveTo>
                  <a:lnTo>
                    <a:pt x="215112" y="0"/>
                  </a:lnTo>
                </a:path>
              </a:pathLst>
            </a:custGeom>
            <a:ln w="19050">
              <a:solidFill>
                <a:srgbClr val="09522A"/>
              </a:solidFill>
            </a:ln>
          </p:spPr>
          <p:txBody>
            <a:bodyPr wrap="square" lIns="0" tIns="0" rIns="0" bIns="0" rtlCol="0"/>
            <a:lstStyle/>
            <a:p>
              <a:endParaRPr/>
            </a:p>
          </p:txBody>
        </p:sp>
        <p:sp>
          <p:nvSpPr>
            <p:cNvPr id="41" name="object 41"/>
            <p:cNvSpPr/>
            <p:nvPr/>
          </p:nvSpPr>
          <p:spPr>
            <a:xfrm>
              <a:off x="2365108" y="2359126"/>
              <a:ext cx="57150" cy="106045"/>
            </a:xfrm>
            <a:custGeom>
              <a:avLst/>
              <a:gdLst/>
              <a:ahLst/>
              <a:cxnLst/>
              <a:rect l="l" t="t" r="r" b="b"/>
              <a:pathLst>
                <a:path w="57150" h="106044">
                  <a:moveTo>
                    <a:pt x="57010" y="52984"/>
                  </a:moveTo>
                  <a:lnTo>
                    <a:pt x="0" y="0"/>
                  </a:lnTo>
                  <a:lnTo>
                    <a:pt x="0" y="105981"/>
                  </a:lnTo>
                  <a:lnTo>
                    <a:pt x="57010" y="52984"/>
                  </a:lnTo>
                  <a:close/>
                </a:path>
              </a:pathLst>
            </a:custGeom>
            <a:solidFill>
              <a:srgbClr val="09522A"/>
            </a:solidFill>
          </p:spPr>
          <p:txBody>
            <a:bodyPr wrap="square" lIns="0" tIns="0" rIns="0" bIns="0" rtlCol="0"/>
            <a:lstStyle/>
            <a:p>
              <a:endParaRPr/>
            </a:p>
          </p:txBody>
        </p:sp>
      </p:grpSp>
      <p:sp>
        <p:nvSpPr>
          <p:cNvPr id="42" name="object 42"/>
          <p:cNvSpPr txBox="1"/>
          <p:nvPr/>
        </p:nvSpPr>
        <p:spPr>
          <a:xfrm>
            <a:off x="1659145" y="3116192"/>
            <a:ext cx="543560" cy="142988"/>
          </a:xfrm>
          <a:prstGeom prst="rect">
            <a:avLst/>
          </a:prstGeom>
        </p:spPr>
        <p:txBody>
          <a:bodyPr vert="horz" wrap="square" lIns="0" tIns="12065" rIns="0" bIns="0" rtlCol="0">
            <a:spAutoFit/>
          </a:bodyPr>
          <a:lstStyle/>
          <a:p>
            <a:pPr marL="12700">
              <a:lnSpc>
                <a:spcPct val="100000"/>
              </a:lnSpc>
              <a:spcBef>
                <a:spcPts val="95"/>
              </a:spcBef>
            </a:pPr>
            <a:r>
              <a:rPr sz="850" spc="-135" dirty="0">
                <a:solidFill>
                  <a:srgbClr val="FFFFFF"/>
                </a:solidFill>
                <a:latin typeface="Arial MT"/>
                <a:cs typeface="Arial MT"/>
              </a:rPr>
              <a:t>R</a:t>
            </a:r>
            <a:r>
              <a:rPr sz="850" spc="-100" dirty="0">
                <a:solidFill>
                  <a:srgbClr val="FFFFFF"/>
                </a:solidFill>
                <a:latin typeface="Arial MT"/>
                <a:cs typeface="Arial MT"/>
              </a:rPr>
              <a:t>1</a:t>
            </a:r>
            <a:r>
              <a:rPr sz="850" spc="-35" dirty="0">
                <a:solidFill>
                  <a:srgbClr val="FFFFFF"/>
                </a:solidFill>
                <a:latin typeface="Arial MT"/>
                <a:cs typeface="Arial MT"/>
              </a:rPr>
              <a:t> </a:t>
            </a:r>
            <a:r>
              <a:rPr sz="850" spc="-50" dirty="0">
                <a:solidFill>
                  <a:srgbClr val="FFFFFF"/>
                </a:solidFill>
                <a:latin typeface="Arial MT"/>
                <a:cs typeface="Arial MT"/>
              </a:rPr>
              <a:t>resecti</a:t>
            </a:r>
            <a:r>
              <a:rPr sz="850" spc="-60" dirty="0">
                <a:solidFill>
                  <a:srgbClr val="FFFFFF"/>
                </a:solidFill>
                <a:latin typeface="Arial MT"/>
                <a:cs typeface="Arial MT"/>
              </a:rPr>
              <a:t>o</a:t>
            </a:r>
            <a:r>
              <a:rPr sz="850" spc="-65" dirty="0">
                <a:solidFill>
                  <a:srgbClr val="FFFFFF"/>
                </a:solidFill>
                <a:latin typeface="Arial MT"/>
                <a:cs typeface="Arial MT"/>
              </a:rPr>
              <a:t>n</a:t>
            </a:r>
            <a:endParaRPr sz="850">
              <a:latin typeface="Arial MT"/>
              <a:cs typeface="Arial MT"/>
            </a:endParaRPr>
          </a:p>
        </p:txBody>
      </p:sp>
      <p:grpSp>
        <p:nvGrpSpPr>
          <p:cNvPr id="43" name="object 43"/>
          <p:cNvGrpSpPr/>
          <p:nvPr/>
        </p:nvGrpSpPr>
        <p:grpSpPr>
          <a:xfrm>
            <a:off x="1468082" y="4522190"/>
            <a:ext cx="917576" cy="488950"/>
            <a:chOff x="1468081" y="4522190"/>
            <a:chExt cx="917575" cy="488950"/>
          </a:xfrm>
        </p:grpSpPr>
        <p:sp>
          <p:nvSpPr>
            <p:cNvPr id="44" name="object 44"/>
            <p:cNvSpPr/>
            <p:nvPr/>
          </p:nvSpPr>
          <p:spPr>
            <a:xfrm>
              <a:off x="1503197" y="4555769"/>
              <a:ext cx="846455" cy="421640"/>
            </a:xfrm>
            <a:custGeom>
              <a:avLst/>
              <a:gdLst/>
              <a:ahLst/>
              <a:cxnLst/>
              <a:rect l="l" t="t" r="r" b="b"/>
              <a:pathLst>
                <a:path w="846455" h="421639">
                  <a:moveTo>
                    <a:pt x="846328" y="329780"/>
                  </a:moveTo>
                  <a:lnTo>
                    <a:pt x="846328" y="91605"/>
                  </a:lnTo>
                  <a:lnTo>
                    <a:pt x="844896" y="38645"/>
                  </a:lnTo>
                  <a:lnTo>
                    <a:pt x="834877" y="11450"/>
                  </a:lnTo>
                  <a:lnTo>
                    <a:pt x="807682" y="1431"/>
                  </a:lnTo>
                  <a:lnTo>
                    <a:pt x="754722" y="0"/>
                  </a:lnTo>
                  <a:lnTo>
                    <a:pt x="512699" y="0"/>
                  </a:lnTo>
                  <a:lnTo>
                    <a:pt x="424180" y="88531"/>
                  </a:lnTo>
                  <a:lnTo>
                    <a:pt x="335648" y="0"/>
                  </a:lnTo>
                  <a:lnTo>
                    <a:pt x="91617" y="0"/>
                  </a:lnTo>
                  <a:lnTo>
                    <a:pt x="38651" y="1431"/>
                  </a:lnTo>
                  <a:lnTo>
                    <a:pt x="11452" y="11450"/>
                  </a:lnTo>
                  <a:lnTo>
                    <a:pt x="1431" y="38645"/>
                  </a:lnTo>
                  <a:lnTo>
                    <a:pt x="0" y="91605"/>
                  </a:lnTo>
                  <a:lnTo>
                    <a:pt x="0" y="329780"/>
                  </a:lnTo>
                  <a:lnTo>
                    <a:pt x="1431" y="382740"/>
                  </a:lnTo>
                  <a:lnTo>
                    <a:pt x="11452" y="409935"/>
                  </a:lnTo>
                  <a:lnTo>
                    <a:pt x="38651" y="419954"/>
                  </a:lnTo>
                  <a:lnTo>
                    <a:pt x="91617" y="421385"/>
                  </a:lnTo>
                  <a:lnTo>
                    <a:pt x="754722" y="421385"/>
                  </a:lnTo>
                  <a:lnTo>
                    <a:pt x="807682" y="419954"/>
                  </a:lnTo>
                  <a:lnTo>
                    <a:pt x="834877" y="409935"/>
                  </a:lnTo>
                  <a:lnTo>
                    <a:pt x="844896" y="382740"/>
                  </a:lnTo>
                  <a:lnTo>
                    <a:pt x="846328" y="329780"/>
                  </a:lnTo>
                  <a:close/>
                </a:path>
              </a:pathLst>
            </a:custGeom>
            <a:solidFill>
              <a:srgbClr val="09522A"/>
            </a:solidFill>
          </p:spPr>
          <p:txBody>
            <a:bodyPr wrap="square" lIns="0" tIns="0" rIns="0" bIns="0" rtlCol="0"/>
            <a:lstStyle/>
            <a:p>
              <a:endParaRPr/>
            </a:p>
          </p:txBody>
        </p:sp>
        <p:sp>
          <p:nvSpPr>
            <p:cNvPr id="45" name="object 45"/>
            <p:cNvSpPr/>
            <p:nvPr/>
          </p:nvSpPr>
          <p:spPr>
            <a:xfrm>
              <a:off x="1477606" y="4531715"/>
              <a:ext cx="898525" cy="469900"/>
            </a:xfrm>
            <a:custGeom>
              <a:avLst/>
              <a:gdLst/>
              <a:ahLst/>
              <a:cxnLst/>
              <a:rect l="l" t="t" r="r" b="b"/>
              <a:pathLst>
                <a:path w="898525" h="469900">
                  <a:moveTo>
                    <a:pt x="898029" y="354558"/>
                  </a:moveTo>
                  <a:lnTo>
                    <a:pt x="898029" y="114935"/>
                  </a:lnTo>
                  <a:lnTo>
                    <a:pt x="896049" y="96494"/>
                  </a:lnTo>
                  <a:lnTo>
                    <a:pt x="883170" y="57038"/>
                  </a:lnTo>
                  <a:lnTo>
                    <a:pt x="848984" y="17797"/>
                  </a:lnTo>
                  <a:lnTo>
                    <a:pt x="783082" y="0"/>
                  </a:lnTo>
                  <a:lnTo>
                    <a:pt x="528040" y="0"/>
                  </a:lnTo>
                  <a:lnTo>
                    <a:pt x="525665" y="2349"/>
                  </a:lnTo>
                  <a:lnTo>
                    <a:pt x="506691" y="21325"/>
                  </a:lnTo>
                  <a:lnTo>
                    <a:pt x="487718" y="40303"/>
                  </a:lnTo>
                  <a:lnTo>
                    <a:pt x="468744" y="59281"/>
                  </a:lnTo>
                  <a:lnTo>
                    <a:pt x="449770" y="78257"/>
                  </a:lnTo>
                  <a:lnTo>
                    <a:pt x="430791" y="59281"/>
                  </a:lnTo>
                  <a:lnTo>
                    <a:pt x="411816" y="40303"/>
                  </a:lnTo>
                  <a:lnTo>
                    <a:pt x="392841" y="21325"/>
                  </a:lnTo>
                  <a:lnTo>
                    <a:pt x="373862" y="2349"/>
                  </a:lnTo>
                  <a:lnTo>
                    <a:pt x="371500" y="0"/>
                  </a:lnTo>
                  <a:lnTo>
                    <a:pt x="114960" y="0"/>
                  </a:lnTo>
                  <a:lnTo>
                    <a:pt x="96510" y="1979"/>
                  </a:lnTo>
                  <a:lnTo>
                    <a:pt x="57046" y="14857"/>
                  </a:lnTo>
                  <a:lnTo>
                    <a:pt x="17800" y="49040"/>
                  </a:lnTo>
                  <a:lnTo>
                    <a:pt x="0" y="114935"/>
                  </a:lnTo>
                  <a:lnTo>
                    <a:pt x="0" y="354558"/>
                  </a:lnTo>
                  <a:lnTo>
                    <a:pt x="1981" y="373001"/>
                  </a:lnTo>
                  <a:lnTo>
                    <a:pt x="14865" y="412461"/>
                  </a:lnTo>
                  <a:lnTo>
                    <a:pt x="49056" y="451706"/>
                  </a:lnTo>
                  <a:lnTo>
                    <a:pt x="114960" y="469506"/>
                  </a:lnTo>
                  <a:lnTo>
                    <a:pt x="783082" y="469506"/>
                  </a:lnTo>
                  <a:lnTo>
                    <a:pt x="801524" y="467526"/>
                  </a:lnTo>
                  <a:lnTo>
                    <a:pt x="840984" y="454647"/>
                  </a:lnTo>
                  <a:lnTo>
                    <a:pt x="880229" y="420460"/>
                  </a:lnTo>
                  <a:lnTo>
                    <a:pt x="898029" y="354558"/>
                  </a:lnTo>
                  <a:close/>
                </a:path>
              </a:pathLst>
            </a:custGeom>
            <a:ln w="19050">
              <a:solidFill>
                <a:srgbClr val="09522A"/>
              </a:solidFill>
            </a:ln>
          </p:spPr>
          <p:txBody>
            <a:bodyPr wrap="square" lIns="0" tIns="0" rIns="0" bIns="0" rtlCol="0"/>
            <a:lstStyle/>
            <a:p>
              <a:endParaRPr/>
            </a:p>
          </p:txBody>
        </p:sp>
      </p:grpSp>
      <p:sp>
        <p:nvSpPr>
          <p:cNvPr id="46" name="object 46"/>
          <p:cNvSpPr txBox="1"/>
          <p:nvPr/>
        </p:nvSpPr>
        <p:spPr>
          <a:xfrm>
            <a:off x="1795498" y="4648020"/>
            <a:ext cx="289560" cy="243015"/>
          </a:xfrm>
          <a:prstGeom prst="rect">
            <a:avLst/>
          </a:prstGeom>
        </p:spPr>
        <p:txBody>
          <a:bodyPr vert="horz" wrap="square" lIns="0" tIns="12065" rIns="0" bIns="0" rtlCol="0">
            <a:spAutoFit/>
          </a:bodyPr>
          <a:lstStyle/>
          <a:p>
            <a:pPr marL="74295">
              <a:lnSpc>
                <a:spcPts val="935"/>
              </a:lnSpc>
              <a:spcBef>
                <a:spcPts val="95"/>
              </a:spcBef>
            </a:pPr>
            <a:r>
              <a:rPr sz="850" spc="-110" dirty="0">
                <a:solidFill>
                  <a:srgbClr val="FFFFFF"/>
                </a:solidFill>
                <a:latin typeface="Arial MT"/>
                <a:cs typeface="Arial MT"/>
              </a:rPr>
              <a:t>RT</a:t>
            </a:r>
            <a:r>
              <a:rPr sz="750" spc="-165" baseline="50000" dirty="0">
                <a:solidFill>
                  <a:srgbClr val="FFFFFF"/>
                </a:solidFill>
                <a:latin typeface="Arial MT"/>
                <a:cs typeface="Arial MT"/>
              </a:rPr>
              <a:t>a</a:t>
            </a:r>
            <a:endParaRPr sz="750" baseline="50000">
              <a:latin typeface="Arial MT"/>
              <a:cs typeface="Arial MT"/>
            </a:endParaRPr>
          </a:p>
          <a:p>
            <a:pPr marL="38100">
              <a:lnSpc>
                <a:spcPts val="935"/>
              </a:lnSpc>
            </a:pPr>
            <a:r>
              <a:rPr sz="850" spc="-35" dirty="0">
                <a:solidFill>
                  <a:srgbClr val="FFFFFF"/>
                </a:solidFill>
                <a:latin typeface="Arial MT"/>
                <a:cs typeface="Arial MT"/>
              </a:rPr>
              <a:t>[II,</a:t>
            </a:r>
            <a:r>
              <a:rPr sz="850" spc="-65" dirty="0">
                <a:solidFill>
                  <a:srgbClr val="FFFFFF"/>
                </a:solidFill>
                <a:latin typeface="Arial MT"/>
                <a:cs typeface="Arial MT"/>
              </a:rPr>
              <a:t> </a:t>
            </a:r>
            <a:r>
              <a:rPr sz="850" spc="-60" dirty="0">
                <a:solidFill>
                  <a:srgbClr val="FFFFFF"/>
                </a:solidFill>
                <a:latin typeface="Arial MT"/>
                <a:cs typeface="Arial MT"/>
              </a:rPr>
              <a:t>B]</a:t>
            </a:r>
            <a:endParaRPr sz="850">
              <a:latin typeface="Arial MT"/>
              <a:cs typeface="Arial MT"/>
            </a:endParaRPr>
          </a:p>
        </p:txBody>
      </p:sp>
      <p:sp>
        <p:nvSpPr>
          <p:cNvPr id="47" name="object 47"/>
          <p:cNvSpPr txBox="1"/>
          <p:nvPr/>
        </p:nvSpPr>
        <p:spPr>
          <a:xfrm>
            <a:off x="3725358" y="3116197"/>
            <a:ext cx="543560" cy="142988"/>
          </a:xfrm>
          <a:prstGeom prst="rect">
            <a:avLst/>
          </a:prstGeom>
        </p:spPr>
        <p:txBody>
          <a:bodyPr vert="horz" wrap="square" lIns="0" tIns="12065" rIns="0" bIns="0" rtlCol="0">
            <a:spAutoFit/>
          </a:bodyPr>
          <a:lstStyle/>
          <a:p>
            <a:pPr marL="12700">
              <a:lnSpc>
                <a:spcPct val="100000"/>
              </a:lnSpc>
              <a:spcBef>
                <a:spcPts val="95"/>
              </a:spcBef>
            </a:pPr>
            <a:r>
              <a:rPr sz="850" spc="-114" dirty="0">
                <a:solidFill>
                  <a:srgbClr val="FFFFFF"/>
                </a:solidFill>
                <a:latin typeface="Arial MT"/>
                <a:cs typeface="Arial MT"/>
              </a:rPr>
              <a:t>R0</a:t>
            </a:r>
            <a:r>
              <a:rPr sz="850" spc="-35" dirty="0">
                <a:solidFill>
                  <a:srgbClr val="FFFFFF"/>
                </a:solidFill>
                <a:latin typeface="Arial MT"/>
                <a:cs typeface="Arial MT"/>
              </a:rPr>
              <a:t> </a:t>
            </a:r>
            <a:r>
              <a:rPr sz="850" spc="-45" dirty="0">
                <a:solidFill>
                  <a:srgbClr val="FFFFFF"/>
                </a:solidFill>
                <a:latin typeface="Arial MT"/>
                <a:cs typeface="Arial MT"/>
              </a:rPr>
              <a:t>resecti</a:t>
            </a:r>
            <a:r>
              <a:rPr sz="850" spc="-65" dirty="0">
                <a:solidFill>
                  <a:srgbClr val="FFFFFF"/>
                </a:solidFill>
                <a:latin typeface="Arial MT"/>
                <a:cs typeface="Arial MT"/>
              </a:rPr>
              <a:t>on</a:t>
            </a:r>
            <a:endParaRPr sz="850">
              <a:latin typeface="Arial MT"/>
              <a:cs typeface="Arial MT"/>
            </a:endParaRPr>
          </a:p>
        </p:txBody>
      </p:sp>
      <p:sp>
        <p:nvSpPr>
          <p:cNvPr id="48" name="object 48"/>
          <p:cNvSpPr txBox="1"/>
          <p:nvPr/>
        </p:nvSpPr>
        <p:spPr>
          <a:xfrm>
            <a:off x="998180" y="2578857"/>
            <a:ext cx="544195" cy="264816"/>
          </a:xfrm>
          <a:prstGeom prst="rect">
            <a:avLst/>
          </a:prstGeom>
        </p:spPr>
        <p:txBody>
          <a:bodyPr vert="horz" wrap="square" lIns="0" tIns="33655" rIns="0" bIns="0" rtlCol="0">
            <a:spAutoFit/>
          </a:bodyPr>
          <a:lstStyle/>
          <a:p>
            <a:pPr marL="108585" marR="5080" indent="-96520">
              <a:lnSpc>
                <a:spcPts val="850"/>
              </a:lnSpc>
              <a:spcBef>
                <a:spcPts val="265"/>
              </a:spcBef>
            </a:pPr>
            <a:r>
              <a:rPr sz="850" spc="-114" dirty="0">
                <a:solidFill>
                  <a:srgbClr val="09522A"/>
                </a:solidFill>
                <a:latin typeface="Arial MT"/>
                <a:cs typeface="Arial MT"/>
              </a:rPr>
              <a:t>R0</a:t>
            </a:r>
            <a:r>
              <a:rPr sz="850" spc="-35" dirty="0">
                <a:solidFill>
                  <a:srgbClr val="09522A"/>
                </a:solidFill>
                <a:latin typeface="Arial MT"/>
                <a:cs typeface="Arial MT"/>
              </a:rPr>
              <a:t> </a:t>
            </a:r>
            <a:r>
              <a:rPr sz="850" spc="-45" dirty="0">
                <a:solidFill>
                  <a:srgbClr val="09522A"/>
                </a:solidFill>
                <a:latin typeface="Arial MT"/>
                <a:cs typeface="Arial MT"/>
              </a:rPr>
              <a:t>resection  </a:t>
            </a:r>
            <a:r>
              <a:rPr sz="850" spc="-50" dirty="0">
                <a:solidFill>
                  <a:srgbClr val="09522A"/>
                </a:solidFill>
                <a:latin typeface="Arial MT"/>
                <a:cs typeface="Arial MT"/>
              </a:rPr>
              <a:t>feasible</a:t>
            </a:r>
            <a:endParaRPr sz="850">
              <a:latin typeface="Arial MT"/>
              <a:cs typeface="Arial MT"/>
            </a:endParaRPr>
          </a:p>
        </p:txBody>
      </p:sp>
      <p:sp>
        <p:nvSpPr>
          <p:cNvPr id="49" name="object 49"/>
          <p:cNvSpPr/>
          <p:nvPr/>
        </p:nvSpPr>
        <p:spPr>
          <a:xfrm>
            <a:off x="1923731" y="3388971"/>
            <a:ext cx="0" cy="194945"/>
          </a:xfrm>
          <a:custGeom>
            <a:avLst/>
            <a:gdLst/>
            <a:ahLst/>
            <a:cxnLst/>
            <a:rect l="l" t="t" r="r" b="b"/>
            <a:pathLst>
              <a:path h="194945">
                <a:moveTo>
                  <a:pt x="0" y="0"/>
                </a:moveTo>
                <a:lnTo>
                  <a:pt x="0" y="194805"/>
                </a:lnTo>
              </a:path>
            </a:pathLst>
          </a:custGeom>
          <a:ln w="19050">
            <a:solidFill>
              <a:srgbClr val="09522A"/>
            </a:solidFill>
          </a:ln>
        </p:spPr>
        <p:txBody>
          <a:bodyPr wrap="square" lIns="0" tIns="0" rIns="0" bIns="0" rtlCol="0"/>
          <a:lstStyle/>
          <a:p>
            <a:endParaRPr/>
          </a:p>
        </p:txBody>
      </p:sp>
      <p:sp>
        <p:nvSpPr>
          <p:cNvPr id="50" name="object 50"/>
          <p:cNvSpPr/>
          <p:nvPr/>
        </p:nvSpPr>
        <p:spPr>
          <a:xfrm>
            <a:off x="1923731" y="3886073"/>
            <a:ext cx="0" cy="570865"/>
          </a:xfrm>
          <a:custGeom>
            <a:avLst/>
            <a:gdLst/>
            <a:ahLst/>
            <a:cxnLst/>
            <a:rect l="l" t="t" r="r" b="b"/>
            <a:pathLst>
              <a:path h="570864">
                <a:moveTo>
                  <a:pt x="0" y="0"/>
                </a:moveTo>
                <a:lnTo>
                  <a:pt x="0" y="570471"/>
                </a:lnTo>
              </a:path>
            </a:pathLst>
          </a:custGeom>
          <a:ln w="19050">
            <a:solidFill>
              <a:srgbClr val="09522A"/>
            </a:solidFill>
          </a:ln>
        </p:spPr>
        <p:txBody>
          <a:bodyPr wrap="square" lIns="0" tIns="0" rIns="0" bIns="0" rtlCol="0"/>
          <a:lstStyle/>
          <a:p>
            <a:endParaRPr/>
          </a:p>
        </p:txBody>
      </p:sp>
      <p:sp>
        <p:nvSpPr>
          <p:cNvPr id="51" name="object 51"/>
          <p:cNvSpPr/>
          <p:nvPr/>
        </p:nvSpPr>
        <p:spPr>
          <a:xfrm>
            <a:off x="1870737" y="4443717"/>
            <a:ext cx="106044" cy="57150"/>
          </a:xfrm>
          <a:custGeom>
            <a:avLst/>
            <a:gdLst/>
            <a:ahLst/>
            <a:cxnLst/>
            <a:rect l="l" t="t" r="r" b="b"/>
            <a:pathLst>
              <a:path w="106044" h="57150">
                <a:moveTo>
                  <a:pt x="105994" y="0"/>
                </a:moveTo>
                <a:lnTo>
                  <a:pt x="0" y="0"/>
                </a:lnTo>
                <a:lnTo>
                  <a:pt x="52997" y="57010"/>
                </a:lnTo>
                <a:lnTo>
                  <a:pt x="105994" y="0"/>
                </a:lnTo>
                <a:close/>
              </a:path>
            </a:pathLst>
          </a:custGeom>
          <a:solidFill>
            <a:srgbClr val="09522A"/>
          </a:solidFill>
        </p:spPr>
        <p:txBody>
          <a:bodyPr wrap="square" lIns="0" tIns="0" rIns="0" bIns="0" rtlCol="0"/>
          <a:lstStyle/>
          <a:p>
            <a:endParaRPr/>
          </a:p>
        </p:txBody>
      </p:sp>
      <p:sp>
        <p:nvSpPr>
          <p:cNvPr id="52" name="object 52"/>
          <p:cNvSpPr txBox="1"/>
          <p:nvPr/>
        </p:nvSpPr>
        <p:spPr>
          <a:xfrm>
            <a:off x="1654100" y="3599169"/>
            <a:ext cx="544195" cy="264816"/>
          </a:xfrm>
          <a:prstGeom prst="rect">
            <a:avLst/>
          </a:prstGeom>
        </p:spPr>
        <p:txBody>
          <a:bodyPr vert="horz" wrap="square" lIns="0" tIns="33655" rIns="0" bIns="0" rtlCol="0">
            <a:spAutoFit/>
          </a:bodyPr>
          <a:lstStyle/>
          <a:p>
            <a:pPr marL="29845" marR="5080" indent="-17780">
              <a:lnSpc>
                <a:spcPts val="850"/>
              </a:lnSpc>
              <a:spcBef>
                <a:spcPts val="265"/>
              </a:spcBef>
            </a:pPr>
            <a:r>
              <a:rPr sz="850" spc="-114" dirty="0">
                <a:solidFill>
                  <a:srgbClr val="09522A"/>
                </a:solidFill>
                <a:latin typeface="Arial MT"/>
                <a:cs typeface="Arial MT"/>
              </a:rPr>
              <a:t>R0</a:t>
            </a:r>
            <a:r>
              <a:rPr sz="850" spc="-35" dirty="0">
                <a:solidFill>
                  <a:srgbClr val="09522A"/>
                </a:solidFill>
                <a:latin typeface="Arial MT"/>
                <a:cs typeface="Arial MT"/>
              </a:rPr>
              <a:t> </a:t>
            </a:r>
            <a:r>
              <a:rPr sz="850" spc="-45" dirty="0">
                <a:solidFill>
                  <a:srgbClr val="09522A"/>
                </a:solidFill>
                <a:latin typeface="Arial MT"/>
                <a:cs typeface="Arial MT"/>
              </a:rPr>
              <a:t>resection  </a:t>
            </a:r>
            <a:r>
              <a:rPr sz="850" spc="-50" dirty="0">
                <a:solidFill>
                  <a:srgbClr val="09522A"/>
                </a:solidFill>
                <a:latin typeface="Arial MT"/>
                <a:cs typeface="Arial MT"/>
              </a:rPr>
              <a:t>not</a:t>
            </a:r>
            <a:r>
              <a:rPr sz="850" spc="-35" dirty="0">
                <a:solidFill>
                  <a:srgbClr val="09522A"/>
                </a:solidFill>
                <a:latin typeface="Arial MT"/>
                <a:cs typeface="Arial MT"/>
              </a:rPr>
              <a:t> </a:t>
            </a:r>
            <a:r>
              <a:rPr sz="850" spc="-45" dirty="0">
                <a:solidFill>
                  <a:srgbClr val="09522A"/>
                </a:solidFill>
                <a:latin typeface="Arial MT"/>
                <a:cs typeface="Arial MT"/>
              </a:rPr>
              <a:t>feasibl</a:t>
            </a:r>
            <a:r>
              <a:rPr sz="850" spc="-80" dirty="0">
                <a:solidFill>
                  <a:srgbClr val="09522A"/>
                </a:solidFill>
                <a:latin typeface="Arial MT"/>
                <a:cs typeface="Arial MT"/>
              </a:rPr>
              <a:t>e</a:t>
            </a:r>
            <a:endParaRPr sz="850">
              <a:latin typeface="Arial MT"/>
              <a:cs typeface="Arial MT"/>
            </a:endParaRPr>
          </a:p>
        </p:txBody>
      </p:sp>
      <p:grpSp>
        <p:nvGrpSpPr>
          <p:cNvPr id="53" name="object 53"/>
          <p:cNvGrpSpPr/>
          <p:nvPr/>
        </p:nvGrpSpPr>
        <p:grpSpPr>
          <a:xfrm>
            <a:off x="2937268" y="3367608"/>
            <a:ext cx="1435100" cy="195580"/>
            <a:chOff x="2937268" y="3367608"/>
            <a:chExt cx="1435100" cy="195580"/>
          </a:xfrm>
        </p:grpSpPr>
        <p:sp>
          <p:nvSpPr>
            <p:cNvPr id="54" name="object 54"/>
            <p:cNvSpPr/>
            <p:nvPr/>
          </p:nvSpPr>
          <p:spPr>
            <a:xfrm>
              <a:off x="4004995" y="3377133"/>
              <a:ext cx="0" cy="87630"/>
            </a:xfrm>
            <a:custGeom>
              <a:avLst/>
              <a:gdLst/>
              <a:ahLst/>
              <a:cxnLst/>
              <a:rect l="l" t="t" r="r" b="b"/>
              <a:pathLst>
                <a:path h="87629">
                  <a:moveTo>
                    <a:pt x="0" y="0"/>
                  </a:moveTo>
                  <a:lnTo>
                    <a:pt x="0" y="87414"/>
                  </a:lnTo>
                </a:path>
              </a:pathLst>
            </a:custGeom>
            <a:ln w="19050">
              <a:solidFill>
                <a:srgbClr val="09522A"/>
              </a:solidFill>
            </a:ln>
          </p:spPr>
          <p:txBody>
            <a:bodyPr wrap="square" lIns="0" tIns="0" rIns="0" bIns="0" rtlCol="0"/>
            <a:lstStyle/>
            <a:p>
              <a:endParaRPr/>
            </a:p>
          </p:txBody>
        </p:sp>
        <p:sp>
          <p:nvSpPr>
            <p:cNvPr id="55" name="object 55"/>
            <p:cNvSpPr/>
            <p:nvPr/>
          </p:nvSpPr>
          <p:spPr>
            <a:xfrm>
              <a:off x="2947047" y="3464547"/>
              <a:ext cx="1416050" cy="0"/>
            </a:xfrm>
            <a:custGeom>
              <a:avLst/>
              <a:gdLst/>
              <a:ahLst/>
              <a:cxnLst/>
              <a:rect l="l" t="t" r="r" b="b"/>
              <a:pathLst>
                <a:path w="1416050">
                  <a:moveTo>
                    <a:pt x="0" y="0"/>
                  </a:moveTo>
                  <a:lnTo>
                    <a:pt x="1415567" y="0"/>
                  </a:lnTo>
                </a:path>
              </a:pathLst>
            </a:custGeom>
            <a:ln w="19050">
              <a:solidFill>
                <a:srgbClr val="09522A"/>
              </a:solidFill>
            </a:ln>
          </p:spPr>
          <p:txBody>
            <a:bodyPr wrap="square" lIns="0" tIns="0" rIns="0" bIns="0" rtlCol="0"/>
            <a:lstStyle/>
            <a:p>
              <a:endParaRPr/>
            </a:p>
          </p:txBody>
        </p:sp>
        <p:sp>
          <p:nvSpPr>
            <p:cNvPr id="56" name="object 56"/>
            <p:cNvSpPr/>
            <p:nvPr/>
          </p:nvSpPr>
          <p:spPr>
            <a:xfrm>
              <a:off x="2946793" y="3456469"/>
              <a:ext cx="0" cy="97155"/>
            </a:xfrm>
            <a:custGeom>
              <a:avLst/>
              <a:gdLst/>
              <a:ahLst/>
              <a:cxnLst/>
              <a:rect l="l" t="t" r="r" b="b"/>
              <a:pathLst>
                <a:path h="97154">
                  <a:moveTo>
                    <a:pt x="0" y="0"/>
                  </a:moveTo>
                  <a:lnTo>
                    <a:pt x="0" y="96964"/>
                  </a:lnTo>
                </a:path>
              </a:pathLst>
            </a:custGeom>
            <a:ln w="19050">
              <a:solidFill>
                <a:srgbClr val="09522A"/>
              </a:solidFill>
            </a:ln>
          </p:spPr>
          <p:txBody>
            <a:bodyPr wrap="square" lIns="0" tIns="0" rIns="0" bIns="0" rtlCol="0"/>
            <a:lstStyle/>
            <a:p>
              <a:endParaRPr/>
            </a:p>
          </p:txBody>
        </p:sp>
      </p:grpSp>
      <p:grpSp>
        <p:nvGrpSpPr>
          <p:cNvPr id="57" name="object 57"/>
          <p:cNvGrpSpPr/>
          <p:nvPr/>
        </p:nvGrpSpPr>
        <p:grpSpPr>
          <a:xfrm>
            <a:off x="2488514" y="4522190"/>
            <a:ext cx="917576" cy="488950"/>
            <a:chOff x="2488514" y="4522190"/>
            <a:chExt cx="917575" cy="488950"/>
          </a:xfrm>
        </p:grpSpPr>
        <p:sp>
          <p:nvSpPr>
            <p:cNvPr id="58" name="object 58"/>
            <p:cNvSpPr/>
            <p:nvPr/>
          </p:nvSpPr>
          <p:spPr>
            <a:xfrm>
              <a:off x="2523629" y="4555769"/>
              <a:ext cx="846455" cy="421640"/>
            </a:xfrm>
            <a:custGeom>
              <a:avLst/>
              <a:gdLst/>
              <a:ahLst/>
              <a:cxnLst/>
              <a:rect l="l" t="t" r="r" b="b"/>
              <a:pathLst>
                <a:path w="846454" h="421639">
                  <a:moveTo>
                    <a:pt x="846327" y="329780"/>
                  </a:moveTo>
                  <a:lnTo>
                    <a:pt x="846327" y="313537"/>
                  </a:lnTo>
                  <a:lnTo>
                    <a:pt x="760920" y="228130"/>
                  </a:lnTo>
                  <a:lnTo>
                    <a:pt x="846327" y="142709"/>
                  </a:lnTo>
                  <a:lnTo>
                    <a:pt x="846327" y="91605"/>
                  </a:lnTo>
                  <a:lnTo>
                    <a:pt x="844896" y="38645"/>
                  </a:lnTo>
                  <a:lnTo>
                    <a:pt x="834877" y="11450"/>
                  </a:lnTo>
                  <a:lnTo>
                    <a:pt x="807682" y="1431"/>
                  </a:lnTo>
                  <a:lnTo>
                    <a:pt x="754722" y="0"/>
                  </a:lnTo>
                  <a:lnTo>
                    <a:pt x="512686" y="0"/>
                  </a:lnTo>
                  <a:lnTo>
                    <a:pt x="424167" y="88531"/>
                  </a:lnTo>
                  <a:lnTo>
                    <a:pt x="335635" y="0"/>
                  </a:lnTo>
                  <a:lnTo>
                    <a:pt x="91605" y="0"/>
                  </a:lnTo>
                  <a:lnTo>
                    <a:pt x="38645" y="1431"/>
                  </a:lnTo>
                  <a:lnTo>
                    <a:pt x="1431" y="38645"/>
                  </a:lnTo>
                  <a:lnTo>
                    <a:pt x="0" y="91605"/>
                  </a:lnTo>
                  <a:lnTo>
                    <a:pt x="0" y="329780"/>
                  </a:lnTo>
                  <a:lnTo>
                    <a:pt x="1431" y="382740"/>
                  </a:lnTo>
                  <a:lnTo>
                    <a:pt x="11450" y="409935"/>
                  </a:lnTo>
                  <a:lnTo>
                    <a:pt x="38645" y="419954"/>
                  </a:lnTo>
                  <a:lnTo>
                    <a:pt x="91605" y="421386"/>
                  </a:lnTo>
                  <a:lnTo>
                    <a:pt x="754722" y="421386"/>
                  </a:lnTo>
                  <a:lnTo>
                    <a:pt x="807682" y="419954"/>
                  </a:lnTo>
                  <a:lnTo>
                    <a:pt x="834877" y="409935"/>
                  </a:lnTo>
                  <a:lnTo>
                    <a:pt x="844896" y="382740"/>
                  </a:lnTo>
                  <a:lnTo>
                    <a:pt x="846327" y="329780"/>
                  </a:lnTo>
                  <a:close/>
                </a:path>
              </a:pathLst>
            </a:custGeom>
            <a:solidFill>
              <a:srgbClr val="09522A"/>
            </a:solidFill>
          </p:spPr>
          <p:txBody>
            <a:bodyPr wrap="square" lIns="0" tIns="0" rIns="0" bIns="0" rtlCol="0"/>
            <a:lstStyle/>
            <a:p>
              <a:endParaRPr/>
            </a:p>
          </p:txBody>
        </p:sp>
        <p:sp>
          <p:nvSpPr>
            <p:cNvPr id="59" name="object 59"/>
            <p:cNvSpPr/>
            <p:nvPr/>
          </p:nvSpPr>
          <p:spPr>
            <a:xfrm>
              <a:off x="2498039" y="4531715"/>
              <a:ext cx="898525" cy="469900"/>
            </a:xfrm>
            <a:custGeom>
              <a:avLst/>
              <a:gdLst/>
              <a:ahLst/>
              <a:cxnLst/>
              <a:rect l="l" t="t" r="r" b="b"/>
              <a:pathLst>
                <a:path w="898525" h="469900">
                  <a:moveTo>
                    <a:pt x="898029" y="175031"/>
                  </a:moveTo>
                  <a:lnTo>
                    <a:pt x="898029" y="114935"/>
                  </a:lnTo>
                  <a:lnTo>
                    <a:pt x="896047" y="96494"/>
                  </a:lnTo>
                  <a:lnTo>
                    <a:pt x="883164" y="57038"/>
                  </a:lnTo>
                  <a:lnTo>
                    <a:pt x="848973" y="17797"/>
                  </a:lnTo>
                  <a:lnTo>
                    <a:pt x="783069" y="0"/>
                  </a:lnTo>
                  <a:lnTo>
                    <a:pt x="528027" y="0"/>
                  </a:lnTo>
                  <a:lnTo>
                    <a:pt x="525653" y="2349"/>
                  </a:lnTo>
                  <a:lnTo>
                    <a:pt x="506684" y="21325"/>
                  </a:lnTo>
                  <a:lnTo>
                    <a:pt x="487710" y="40303"/>
                  </a:lnTo>
                  <a:lnTo>
                    <a:pt x="468733" y="59281"/>
                  </a:lnTo>
                  <a:lnTo>
                    <a:pt x="449757" y="78257"/>
                  </a:lnTo>
                  <a:lnTo>
                    <a:pt x="430783" y="59281"/>
                  </a:lnTo>
                  <a:lnTo>
                    <a:pt x="411808" y="40303"/>
                  </a:lnTo>
                  <a:lnTo>
                    <a:pt x="392831" y="21325"/>
                  </a:lnTo>
                  <a:lnTo>
                    <a:pt x="373849" y="2349"/>
                  </a:lnTo>
                  <a:lnTo>
                    <a:pt x="371500" y="0"/>
                  </a:lnTo>
                  <a:lnTo>
                    <a:pt x="114947" y="0"/>
                  </a:lnTo>
                  <a:lnTo>
                    <a:pt x="96499" y="1979"/>
                  </a:lnTo>
                  <a:lnTo>
                    <a:pt x="57040" y="14857"/>
                  </a:lnTo>
                  <a:lnTo>
                    <a:pt x="17798" y="49040"/>
                  </a:lnTo>
                  <a:lnTo>
                    <a:pt x="0" y="114935"/>
                  </a:lnTo>
                  <a:lnTo>
                    <a:pt x="0" y="354558"/>
                  </a:lnTo>
                  <a:lnTo>
                    <a:pt x="1980" y="373001"/>
                  </a:lnTo>
                  <a:lnTo>
                    <a:pt x="14859" y="412461"/>
                  </a:lnTo>
                  <a:lnTo>
                    <a:pt x="49045" y="451706"/>
                  </a:lnTo>
                  <a:lnTo>
                    <a:pt x="114947" y="469506"/>
                  </a:lnTo>
                  <a:lnTo>
                    <a:pt x="783069" y="469506"/>
                  </a:lnTo>
                  <a:lnTo>
                    <a:pt x="824034" y="461772"/>
                  </a:lnTo>
                  <a:lnTo>
                    <a:pt x="857896" y="444112"/>
                  </a:lnTo>
                  <a:lnTo>
                    <a:pt x="886184" y="410150"/>
                  </a:lnTo>
                  <a:lnTo>
                    <a:pt x="898029" y="354558"/>
                  </a:lnTo>
                  <a:lnTo>
                    <a:pt x="898029" y="325983"/>
                  </a:lnTo>
                  <a:lnTo>
                    <a:pt x="895654" y="323608"/>
                  </a:lnTo>
                  <a:lnTo>
                    <a:pt x="877802" y="305749"/>
                  </a:lnTo>
                  <a:lnTo>
                    <a:pt x="859947" y="287891"/>
                  </a:lnTo>
                  <a:lnTo>
                    <a:pt x="842089" y="270035"/>
                  </a:lnTo>
                  <a:lnTo>
                    <a:pt x="824230" y="252183"/>
                  </a:lnTo>
                  <a:lnTo>
                    <a:pt x="842089" y="234319"/>
                  </a:lnTo>
                  <a:lnTo>
                    <a:pt x="859947" y="216460"/>
                  </a:lnTo>
                  <a:lnTo>
                    <a:pt x="877802" y="198603"/>
                  </a:lnTo>
                  <a:lnTo>
                    <a:pt x="895654" y="180746"/>
                  </a:lnTo>
                  <a:lnTo>
                    <a:pt x="898029" y="178371"/>
                  </a:lnTo>
                  <a:lnTo>
                    <a:pt x="898029" y="175031"/>
                  </a:lnTo>
                  <a:close/>
                </a:path>
              </a:pathLst>
            </a:custGeom>
            <a:ln w="19050">
              <a:solidFill>
                <a:srgbClr val="09522A"/>
              </a:solidFill>
            </a:ln>
          </p:spPr>
          <p:txBody>
            <a:bodyPr wrap="square" lIns="0" tIns="0" rIns="0" bIns="0" rtlCol="0"/>
            <a:lstStyle/>
            <a:p>
              <a:endParaRPr/>
            </a:p>
          </p:txBody>
        </p:sp>
      </p:grpSp>
      <p:sp>
        <p:nvSpPr>
          <p:cNvPr id="60" name="object 60"/>
          <p:cNvSpPr txBox="1"/>
          <p:nvPr/>
        </p:nvSpPr>
        <p:spPr>
          <a:xfrm>
            <a:off x="2808325" y="4648020"/>
            <a:ext cx="289560" cy="243015"/>
          </a:xfrm>
          <a:prstGeom prst="rect">
            <a:avLst/>
          </a:prstGeom>
        </p:spPr>
        <p:txBody>
          <a:bodyPr vert="horz" wrap="square" lIns="0" tIns="12065" rIns="0" bIns="0" rtlCol="0">
            <a:spAutoFit/>
          </a:bodyPr>
          <a:lstStyle/>
          <a:p>
            <a:pPr marL="73660">
              <a:lnSpc>
                <a:spcPts val="935"/>
              </a:lnSpc>
              <a:spcBef>
                <a:spcPts val="95"/>
              </a:spcBef>
            </a:pPr>
            <a:r>
              <a:rPr sz="850" spc="-105" dirty="0">
                <a:solidFill>
                  <a:srgbClr val="FFFFFF"/>
                </a:solidFill>
                <a:latin typeface="Arial MT"/>
                <a:cs typeface="Arial MT"/>
              </a:rPr>
              <a:t>RT</a:t>
            </a:r>
            <a:r>
              <a:rPr sz="750" spc="-157" baseline="50000" dirty="0">
                <a:solidFill>
                  <a:srgbClr val="FFFFFF"/>
                </a:solidFill>
                <a:latin typeface="Arial MT"/>
                <a:cs typeface="Arial MT"/>
              </a:rPr>
              <a:t>a</a:t>
            </a:r>
            <a:endParaRPr sz="750" baseline="50000">
              <a:latin typeface="Arial MT"/>
              <a:cs typeface="Arial MT"/>
            </a:endParaRPr>
          </a:p>
          <a:p>
            <a:pPr marL="38100">
              <a:lnSpc>
                <a:spcPts val="935"/>
              </a:lnSpc>
            </a:pPr>
            <a:r>
              <a:rPr sz="850" spc="-35" dirty="0">
                <a:solidFill>
                  <a:srgbClr val="FFFFFF"/>
                </a:solidFill>
                <a:latin typeface="Arial MT"/>
                <a:cs typeface="Arial MT"/>
              </a:rPr>
              <a:t>[II,</a:t>
            </a:r>
            <a:r>
              <a:rPr sz="850" spc="-65" dirty="0">
                <a:solidFill>
                  <a:srgbClr val="FFFFFF"/>
                </a:solidFill>
                <a:latin typeface="Arial MT"/>
                <a:cs typeface="Arial MT"/>
              </a:rPr>
              <a:t> </a:t>
            </a:r>
            <a:r>
              <a:rPr sz="850" spc="-60" dirty="0">
                <a:solidFill>
                  <a:srgbClr val="FFFFFF"/>
                </a:solidFill>
                <a:latin typeface="Arial MT"/>
                <a:cs typeface="Arial MT"/>
              </a:rPr>
              <a:t>B]</a:t>
            </a:r>
            <a:endParaRPr sz="850">
              <a:latin typeface="Arial MT"/>
              <a:cs typeface="Arial MT"/>
            </a:endParaRPr>
          </a:p>
        </p:txBody>
      </p:sp>
      <p:sp>
        <p:nvSpPr>
          <p:cNvPr id="61" name="object 61"/>
          <p:cNvSpPr/>
          <p:nvPr/>
        </p:nvSpPr>
        <p:spPr>
          <a:xfrm>
            <a:off x="2946793" y="3916390"/>
            <a:ext cx="0" cy="540385"/>
          </a:xfrm>
          <a:custGeom>
            <a:avLst/>
            <a:gdLst/>
            <a:ahLst/>
            <a:cxnLst/>
            <a:rect l="l" t="t" r="r" b="b"/>
            <a:pathLst>
              <a:path h="540385">
                <a:moveTo>
                  <a:pt x="0" y="0"/>
                </a:moveTo>
                <a:lnTo>
                  <a:pt x="0" y="540156"/>
                </a:lnTo>
              </a:path>
            </a:pathLst>
          </a:custGeom>
          <a:ln w="19050">
            <a:solidFill>
              <a:srgbClr val="09522A"/>
            </a:solidFill>
          </a:ln>
        </p:spPr>
        <p:txBody>
          <a:bodyPr wrap="square" lIns="0" tIns="0" rIns="0" bIns="0" rtlCol="0"/>
          <a:lstStyle/>
          <a:p>
            <a:endParaRPr/>
          </a:p>
        </p:txBody>
      </p:sp>
      <p:sp>
        <p:nvSpPr>
          <p:cNvPr id="62" name="object 62"/>
          <p:cNvSpPr/>
          <p:nvPr/>
        </p:nvSpPr>
        <p:spPr>
          <a:xfrm>
            <a:off x="2893811" y="4443717"/>
            <a:ext cx="106044" cy="57150"/>
          </a:xfrm>
          <a:custGeom>
            <a:avLst/>
            <a:gdLst/>
            <a:ahLst/>
            <a:cxnLst/>
            <a:rect l="l" t="t" r="r" b="b"/>
            <a:pathLst>
              <a:path w="106044" h="57150">
                <a:moveTo>
                  <a:pt x="105981" y="0"/>
                </a:moveTo>
                <a:lnTo>
                  <a:pt x="0" y="0"/>
                </a:lnTo>
                <a:lnTo>
                  <a:pt x="52984" y="57010"/>
                </a:lnTo>
                <a:lnTo>
                  <a:pt x="105981" y="0"/>
                </a:lnTo>
                <a:close/>
              </a:path>
            </a:pathLst>
          </a:custGeom>
          <a:solidFill>
            <a:srgbClr val="09522A"/>
          </a:solidFill>
        </p:spPr>
        <p:txBody>
          <a:bodyPr wrap="square" lIns="0" tIns="0" rIns="0" bIns="0" rtlCol="0"/>
          <a:lstStyle/>
          <a:p>
            <a:endParaRPr/>
          </a:p>
        </p:txBody>
      </p:sp>
      <p:sp>
        <p:nvSpPr>
          <p:cNvPr id="63" name="object 63"/>
          <p:cNvSpPr txBox="1"/>
          <p:nvPr/>
        </p:nvSpPr>
        <p:spPr>
          <a:xfrm>
            <a:off x="2489283" y="3545323"/>
            <a:ext cx="915669" cy="380232"/>
          </a:xfrm>
          <a:prstGeom prst="rect">
            <a:avLst/>
          </a:prstGeom>
        </p:spPr>
        <p:txBody>
          <a:bodyPr vert="horz" wrap="square" lIns="0" tIns="33655" rIns="0" bIns="0" rtlCol="0">
            <a:spAutoFit/>
          </a:bodyPr>
          <a:lstStyle/>
          <a:p>
            <a:pPr marL="12700" marR="5080" indent="-635" algn="ctr">
              <a:lnSpc>
                <a:spcPts val="850"/>
              </a:lnSpc>
              <a:spcBef>
                <a:spcPts val="265"/>
              </a:spcBef>
            </a:pPr>
            <a:r>
              <a:rPr sz="850" spc="-125" dirty="0">
                <a:solidFill>
                  <a:srgbClr val="09522A"/>
                </a:solidFill>
                <a:latin typeface="Arial MT"/>
                <a:cs typeface="Arial MT"/>
              </a:rPr>
              <a:t>MDT</a:t>
            </a:r>
            <a:r>
              <a:rPr sz="850" spc="-35" dirty="0">
                <a:solidFill>
                  <a:srgbClr val="09522A"/>
                </a:solidFill>
                <a:latin typeface="Arial MT"/>
                <a:cs typeface="Arial MT"/>
              </a:rPr>
              <a:t> </a:t>
            </a:r>
            <a:r>
              <a:rPr sz="850" spc="-30" dirty="0">
                <a:solidFill>
                  <a:srgbClr val="09522A"/>
                </a:solidFill>
                <a:latin typeface="Arial MT"/>
                <a:cs typeface="Arial MT"/>
              </a:rPr>
              <a:t>risk</a:t>
            </a:r>
            <a:r>
              <a:rPr sz="850" spc="-35" dirty="0">
                <a:solidFill>
                  <a:srgbClr val="09522A"/>
                </a:solidFill>
                <a:latin typeface="Arial MT"/>
                <a:cs typeface="Arial MT"/>
              </a:rPr>
              <a:t> </a:t>
            </a:r>
            <a:r>
              <a:rPr sz="850" spc="-60" dirty="0">
                <a:solidFill>
                  <a:srgbClr val="09522A"/>
                </a:solidFill>
                <a:latin typeface="Arial MT"/>
                <a:cs typeface="Arial MT"/>
              </a:rPr>
              <a:t>assessment  </a:t>
            </a:r>
            <a:r>
              <a:rPr sz="850" spc="-50" dirty="0">
                <a:solidFill>
                  <a:srgbClr val="09522A"/>
                </a:solidFill>
                <a:latin typeface="Arial MT"/>
                <a:cs typeface="Arial MT"/>
              </a:rPr>
              <a:t>or</a:t>
            </a:r>
            <a:r>
              <a:rPr sz="850" spc="-35" dirty="0">
                <a:solidFill>
                  <a:srgbClr val="09522A"/>
                </a:solidFill>
                <a:latin typeface="Arial MT"/>
                <a:cs typeface="Arial MT"/>
              </a:rPr>
              <a:t> </a:t>
            </a:r>
            <a:r>
              <a:rPr sz="850" spc="-55" dirty="0">
                <a:solidFill>
                  <a:srgbClr val="09522A"/>
                </a:solidFill>
                <a:latin typeface="Arial MT"/>
                <a:cs typeface="Arial MT"/>
              </a:rPr>
              <a:t>selected</a:t>
            </a:r>
            <a:r>
              <a:rPr sz="850" spc="-35" dirty="0">
                <a:solidFill>
                  <a:srgbClr val="09522A"/>
                </a:solidFill>
                <a:latin typeface="Arial MT"/>
                <a:cs typeface="Arial MT"/>
              </a:rPr>
              <a:t> </a:t>
            </a:r>
            <a:r>
              <a:rPr sz="850" spc="10" dirty="0">
                <a:solidFill>
                  <a:srgbClr val="09522A"/>
                </a:solidFill>
                <a:latin typeface="Arial MT"/>
                <a:cs typeface="Arial MT"/>
              </a:rPr>
              <a:t>&gt;</a:t>
            </a:r>
            <a:r>
              <a:rPr sz="850" spc="-35" dirty="0">
                <a:solidFill>
                  <a:srgbClr val="09522A"/>
                </a:solidFill>
                <a:latin typeface="Arial MT"/>
                <a:cs typeface="Arial MT"/>
              </a:rPr>
              <a:t> </a:t>
            </a:r>
            <a:r>
              <a:rPr sz="850" spc="-70" dirty="0">
                <a:solidFill>
                  <a:srgbClr val="09522A"/>
                </a:solidFill>
                <a:latin typeface="Arial MT"/>
                <a:cs typeface="Arial MT"/>
              </a:rPr>
              <a:t>5</a:t>
            </a:r>
            <a:r>
              <a:rPr sz="850" spc="-35" dirty="0">
                <a:solidFill>
                  <a:srgbClr val="09522A"/>
                </a:solidFill>
                <a:latin typeface="Arial MT"/>
                <a:cs typeface="Arial MT"/>
              </a:rPr>
              <a:t> </a:t>
            </a:r>
            <a:r>
              <a:rPr sz="850" spc="-65" dirty="0">
                <a:solidFill>
                  <a:srgbClr val="09522A"/>
                </a:solidFill>
                <a:latin typeface="Arial MT"/>
                <a:cs typeface="Arial MT"/>
              </a:rPr>
              <a:t>cm</a:t>
            </a:r>
            <a:r>
              <a:rPr sz="850" spc="-35" dirty="0">
                <a:solidFill>
                  <a:srgbClr val="09522A"/>
                </a:solidFill>
                <a:latin typeface="Arial MT"/>
                <a:cs typeface="Arial MT"/>
              </a:rPr>
              <a:t> </a:t>
            </a:r>
            <a:r>
              <a:rPr sz="850" spc="-40" dirty="0">
                <a:solidFill>
                  <a:srgbClr val="09522A"/>
                </a:solidFill>
                <a:latin typeface="Arial MT"/>
                <a:cs typeface="Arial MT"/>
              </a:rPr>
              <a:t>or  </a:t>
            </a:r>
            <a:r>
              <a:rPr sz="850" spc="-75" dirty="0">
                <a:solidFill>
                  <a:srgbClr val="09522A"/>
                </a:solidFill>
                <a:latin typeface="Arial MT"/>
                <a:cs typeface="Arial MT"/>
              </a:rPr>
              <a:t>deep</a:t>
            </a:r>
            <a:r>
              <a:rPr sz="850" spc="-35" dirty="0">
                <a:solidFill>
                  <a:srgbClr val="09522A"/>
                </a:solidFill>
                <a:latin typeface="Arial MT"/>
                <a:cs typeface="Arial MT"/>
              </a:rPr>
              <a:t> </a:t>
            </a:r>
            <a:r>
              <a:rPr sz="850" spc="-55" dirty="0">
                <a:solidFill>
                  <a:srgbClr val="09522A"/>
                </a:solidFill>
                <a:latin typeface="Arial MT"/>
                <a:cs typeface="Arial MT"/>
              </a:rPr>
              <a:t>lesions</a:t>
            </a:r>
            <a:endParaRPr sz="850">
              <a:latin typeface="Arial MT"/>
              <a:cs typeface="Arial MT"/>
            </a:endParaRPr>
          </a:p>
        </p:txBody>
      </p:sp>
      <p:grpSp>
        <p:nvGrpSpPr>
          <p:cNvPr id="64" name="object 64"/>
          <p:cNvGrpSpPr/>
          <p:nvPr/>
        </p:nvGrpSpPr>
        <p:grpSpPr>
          <a:xfrm>
            <a:off x="3459683" y="3931731"/>
            <a:ext cx="956310" cy="1542415"/>
            <a:chOff x="3459683" y="3931729"/>
            <a:chExt cx="956310" cy="1542415"/>
          </a:xfrm>
        </p:grpSpPr>
        <p:sp>
          <p:nvSpPr>
            <p:cNvPr id="65" name="object 65"/>
            <p:cNvSpPr/>
            <p:nvPr/>
          </p:nvSpPr>
          <p:spPr>
            <a:xfrm>
              <a:off x="4362614" y="3931729"/>
              <a:ext cx="0" cy="1497965"/>
            </a:xfrm>
            <a:custGeom>
              <a:avLst/>
              <a:gdLst/>
              <a:ahLst/>
              <a:cxnLst/>
              <a:rect l="l" t="t" r="r" b="b"/>
              <a:pathLst>
                <a:path h="1497964">
                  <a:moveTo>
                    <a:pt x="0" y="0"/>
                  </a:moveTo>
                  <a:lnTo>
                    <a:pt x="0" y="1497838"/>
                  </a:lnTo>
                </a:path>
              </a:pathLst>
            </a:custGeom>
            <a:ln w="19050">
              <a:solidFill>
                <a:srgbClr val="09522A"/>
              </a:solidFill>
            </a:ln>
          </p:spPr>
          <p:txBody>
            <a:bodyPr wrap="square" lIns="0" tIns="0" rIns="0" bIns="0" rtlCol="0"/>
            <a:lstStyle/>
            <a:p>
              <a:endParaRPr/>
            </a:p>
          </p:txBody>
        </p:sp>
        <p:sp>
          <p:nvSpPr>
            <p:cNvPr id="66" name="object 66"/>
            <p:cNvSpPr/>
            <p:nvPr/>
          </p:nvSpPr>
          <p:spPr>
            <a:xfrm>
              <a:off x="4309630" y="5416740"/>
              <a:ext cx="106045" cy="57150"/>
            </a:xfrm>
            <a:custGeom>
              <a:avLst/>
              <a:gdLst/>
              <a:ahLst/>
              <a:cxnLst/>
              <a:rect l="l" t="t" r="r" b="b"/>
              <a:pathLst>
                <a:path w="106045" h="57150">
                  <a:moveTo>
                    <a:pt x="105981" y="0"/>
                  </a:moveTo>
                  <a:lnTo>
                    <a:pt x="0" y="0"/>
                  </a:lnTo>
                  <a:lnTo>
                    <a:pt x="52984" y="57010"/>
                  </a:lnTo>
                  <a:lnTo>
                    <a:pt x="105981" y="0"/>
                  </a:lnTo>
                  <a:close/>
                </a:path>
              </a:pathLst>
            </a:custGeom>
            <a:solidFill>
              <a:srgbClr val="09522A"/>
            </a:solidFill>
          </p:spPr>
          <p:txBody>
            <a:bodyPr wrap="square" lIns="0" tIns="0" rIns="0" bIns="0" rtlCol="0"/>
            <a:lstStyle/>
            <a:p>
              <a:endParaRPr/>
            </a:p>
          </p:txBody>
        </p:sp>
        <p:sp>
          <p:nvSpPr>
            <p:cNvPr id="67" name="object 67"/>
            <p:cNvSpPr/>
            <p:nvPr/>
          </p:nvSpPr>
          <p:spPr>
            <a:xfrm>
              <a:off x="3503853" y="4759007"/>
              <a:ext cx="859155" cy="0"/>
            </a:xfrm>
            <a:custGeom>
              <a:avLst/>
              <a:gdLst/>
              <a:ahLst/>
              <a:cxnLst/>
              <a:rect l="l" t="t" r="r" b="b"/>
              <a:pathLst>
                <a:path w="859154">
                  <a:moveTo>
                    <a:pt x="858761" y="0"/>
                  </a:moveTo>
                  <a:lnTo>
                    <a:pt x="0" y="0"/>
                  </a:lnTo>
                </a:path>
              </a:pathLst>
            </a:custGeom>
            <a:ln w="19050">
              <a:solidFill>
                <a:srgbClr val="09522A"/>
              </a:solidFill>
              <a:prstDash val="sysDash"/>
            </a:ln>
          </p:spPr>
          <p:txBody>
            <a:bodyPr wrap="square" lIns="0" tIns="0" rIns="0" bIns="0" rtlCol="0"/>
            <a:lstStyle/>
            <a:p>
              <a:endParaRPr/>
            </a:p>
          </p:txBody>
        </p:sp>
        <p:sp>
          <p:nvSpPr>
            <p:cNvPr id="68" name="object 68"/>
            <p:cNvSpPr/>
            <p:nvPr/>
          </p:nvSpPr>
          <p:spPr>
            <a:xfrm>
              <a:off x="3459683" y="4706010"/>
              <a:ext cx="57150" cy="106045"/>
            </a:xfrm>
            <a:custGeom>
              <a:avLst/>
              <a:gdLst/>
              <a:ahLst/>
              <a:cxnLst/>
              <a:rect l="l" t="t" r="r" b="b"/>
              <a:pathLst>
                <a:path w="57150" h="106045">
                  <a:moveTo>
                    <a:pt x="57010" y="105994"/>
                  </a:moveTo>
                  <a:lnTo>
                    <a:pt x="57010" y="0"/>
                  </a:lnTo>
                  <a:lnTo>
                    <a:pt x="0" y="52997"/>
                  </a:lnTo>
                  <a:lnTo>
                    <a:pt x="57010" y="105994"/>
                  </a:lnTo>
                  <a:close/>
                </a:path>
              </a:pathLst>
            </a:custGeom>
            <a:solidFill>
              <a:srgbClr val="09522A"/>
            </a:solidFill>
          </p:spPr>
          <p:txBody>
            <a:bodyPr wrap="square" lIns="0" tIns="0" rIns="0" bIns="0" rtlCol="0"/>
            <a:lstStyle/>
            <a:p>
              <a:endParaRPr/>
            </a:p>
          </p:txBody>
        </p:sp>
      </p:grpSp>
      <p:sp>
        <p:nvSpPr>
          <p:cNvPr id="69" name="object 69"/>
          <p:cNvSpPr/>
          <p:nvPr/>
        </p:nvSpPr>
        <p:spPr>
          <a:xfrm>
            <a:off x="4362614" y="3456472"/>
            <a:ext cx="0" cy="112395"/>
          </a:xfrm>
          <a:custGeom>
            <a:avLst/>
            <a:gdLst/>
            <a:ahLst/>
            <a:cxnLst/>
            <a:rect l="l" t="t" r="r" b="b"/>
            <a:pathLst>
              <a:path h="112395">
                <a:moveTo>
                  <a:pt x="0" y="0"/>
                </a:moveTo>
                <a:lnTo>
                  <a:pt x="0" y="112306"/>
                </a:lnTo>
              </a:path>
            </a:pathLst>
          </a:custGeom>
          <a:ln w="19050">
            <a:solidFill>
              <a:srgbClr val="09522A"/>
            </a:solidFill>
          </a:ln>
        </p:spPr>
        <p:txBody>
          <a:bodyPr wrap="square" lIns="0" tIns="0" rIns="0" bIns="0" rtlCol="0"/>
          <a:lstStyle/>
          <a:p>
            <a:endParaRPr/>
          </a:p>
        </p:txBody>
      </p:sp>
      <p:sp>
        <p:nvSpPr>
          <p:cNvPr id="70" name="object 70"/>
          <p:cNvSpPr txBox="1"/>
          <p:nvPr/>
        </p:nvSpPr>
        <p:spPr>
          <a:xfrm>
            <a:off x="4043643" y="3614398"/>
            <a:ext cx="638175" cy="243015"/>
          </a:xfrm>
          <a:prstGeom prst="rect">
            <a:avLst/>
          </a:prstGeom>
        </p:spPr>
        <p:txBody>
          <a:bodyPr vert="horz" wrap="square" lIns="0" tIns="12065" rIns="0" bIns="0" rtlCol="0">
            <a:spAutoFit/>
          </a:bodyPr>
          <a:lstStyle/>
          <a:p>
            <a:pPr marL="2540" algn="ctr">
              <a:lnSpc>
                <a:spcPts val="935"/>
              </a:lnSpc>
              <a:spcBef>
                <a:spcPts val="95"/>
              </a:spcBef>
            </a:pPr>
            <a:r>
              <a:rPr sz="850" spc="-45" dirty="0">
                <a:solidFill>
                  <a:srgbClr val="09522A"/>
                </a:solidFill>
                <a:latin typeface="Arial MT"/>
                <a:cs typeface="Arial MT"/>
              </a:rPr>
              <a:t>Superficial,</a:t>
            </a:r>
            <a:endParaRPr sz="850">
              <a:latin typeface="Arial MT"/>
              <a:cs typeface="Arial MT"/>
            </a:endParaRPr>
          </a:p>
          <a:p>
            <a:pPr algn="ctr">
              <a:lnSpc>
                <a:spcPts val="935"/>
              </a:lnSpc>
            </a:pPr>
            <a:r>
              <a:rPr sz="850" spc="10" dirty="0">
                <a:solidFill>
                  <a:srgbClr val="09522A"/>
                </a:solidFill>
                <a:latin typeface="Arial MT"/>
                <a:cs typeface="Arial MT"/>
              </a:rPr>
              <a:t>&lt;</a:t>
            </a:r>
            <a:r>
              <a:rPr sz="850" spc="-35" dirty="0">
                <a:solidFill>
                  <a:srgbClr val="09522A"/>
                </a:solidFill>
                <a:latin typeface="Arial MT"/>
                <a:cs typeface="Arial MT"/>
              </a:rPr>
              <a:t> </a:t>
            </a:r>
            <a:r>
              <a:rPr sz="850" spc="-70" dirty="0">
                <a:solidFill>
                  <a:srgbClr val="09522A"/>
                </a:solidFill>
                <a:latin typeface="Arial MT"/>
                <a:cs typeface="Arial MT"/>
              </a:rPr>
              <a:t>5</a:t>
            </a:r>
            <a:r>
              <a:rPr sz="850" spc="-35" dirty="0">
                <a:solidFill>
                  <a:srgbClr val="09522A"/>
                </a:solidFill>
                <a:latin typeface="Arial MT"/>
                <a:cs typeface="Arial MT"/>
              </a:rPr>
              <a:t> </a:t>
            </a:r>
            <a:r>
              <a:rPr sz="850" spc="-65" dirty="0">
                <a:solidFill>
                  <a:srgbClr val="09522A"/>
                </a:solidFill>
                <a:latin typeface="Arial MT"/>
                <a:cs typeface="Arial MT"/>
              </a:rPr>
              <a:t>cm</a:t>
            </a:r>
            <a:r>
              <a:rPr sz="850" spc="-35" dirty="0">
                <a:solidFill>
                  <a:srgbClr val="09522A"/>
                </a:solidFill>
                <a:latin typeface="Arial MT"/>
                <a:cs typeface="Arial MT"/>
              </a:rPr>
              <a:t> </a:t>
            </a:r>
            <a:r>
              <a:rPr sz="850" spc="-55" dirty="0">
                <a:solidFill>
                  <a:srgbClr val="09522A"/>
                </a:solidFill>
                <a:latin typeface="Arial MT"/>
                <a:cs typeface="Arial MT"/>
              </a:rPr>
              <a:t>lesions</a:t>
            </a:r>
            <a:endParaRPr sz="850">
              <a:latin typeface="Arial MT"/>
              <a:cs typeface="Arial MT"/>
            </a:endParaRPr>
          </a:p>
        </p:txBody>
      </p:sp>
      <p:sp>
        <p:nvSpPr>
          <p:cNvPr id="71" name="object 71"/>
          <p:cNvSpPr/>
          <p:nvPr/>
        </p:nvSpPr>
        <p:spPr>
          <a:xfrm>
            <a:off x="3908654" y="5534469"/>
            <a:ext cx="1478279" cy="401320"/>
          </a:xfrm>
          <a:custGeom>
            <a:avLst/>
            <a:gdLst/>
            <a:ahLst/>
            <a:cxnLst/>
            <a:rect l="l" t="t" r="r" b="b"/>
            <a:pathLst>
              <a:path w="1478279" h="401320">
                <a:moveTo>
                  <a:pt x="1477772" y="138049"/>
                </a:moveTo>
                <a:lnTo>
                  <a:pt x="1477772" y="114935"/>
                </a:lnTo>
                <a:lnTo>
                  <a:pt x="1475790" y="96499"/>
                </a:lnTo>
                <a:lnTo>
                  <a:pt x="1462906" y="57043"/>
                </a:lnTo>
                <a:lnTo>
                  <a:pt x="1428715" y="17799"/>
                </a:lnTo>
                <a:lnTo>
                  <a:pt x="1362811" y="0"/>
                </a:lnTo>
                <a:lnTo>
                  <a:pt x="1275397" y="0"/>
                </a:lnTo>
                <a:lnTo>
                  <a:pt x="1273035" y="2362"/>
                </a:lnTo>
                <a:lnTo>
                  <a:pt x="1255012" y="20381"/>
                </a:lnTo>
                <a:lnTo>
                  <a:pt x="1236987" y="38398"/>
                </a:lnTo>
                <a:lnTo>
                  <a:pt x="1218966" y="56415"/>
                </a:lnTo>
                <a:lnTo>
                  <a:pt x="1200950" y="74434"/>
                </a:lnTo>
                <a:lnTo>
                  <a:pt x="1182928" y="56415"/>
                </a:lnTo>
                <a:lnTo>
                  <a:pt x="1164909" y="38398"/>
                </a:lnTo>
                <a:lnTo>
                  <a:pt x="1146891" y="20381"/>
                </a:lnTo>
                <a:lnTo>
                  <a:pt x="1128877" y="2362"/>
                </a:lnTo>
                <a:lnTo>
                  <a:pt x="1126515" y="0"/>
                </a:lnTo>
                <a:lnTo>
                  <a:pt x="528015" y="0"/>
                </a:lnTo>
                <a:lnTo>
                  <a:pt x="525653" y="2362"/>
                </a:lnTo>
                <a:lnTo>
                  <a:pt x="506679" y="21330"/>
                </a:lnTo>
                <a:lnTo>
                  <a:pt x="487705" y="40306"/>
                </a:lnTo>
                <a:lnTo>
                  <a:pt x="468731" y="59287"/>
                </a:lnTo>
                <a:lnTo>
                  <a:pt x="449757" y="78270"/>
                </a:lnTo>
                <a:lnTo>
                  <a:pt x="430782" y="59287"/>
                </a:lnTo>
                <a:lnTo>
                  <a:pt x="411803" y="40306"/>
                </a:lnTo>
                <a:lnTo>
                  <a:pt x="392825" y="21330"/>
                </a:lnTo>
                <a:lnTo>
                  <a:pt x="373849" y="2362"/>
                </a:lnTo>
                <a:lnTo>
                  <a:pt x="371487" y="0"/>
                </a:lnTo>
                <a:lnTo>
                  <a:pt x="114947" y="0"/>
                </a:lnTo>
                <a:lnTo>
                  <a:pt x="57045" y="14857"/>
                </a:lnTo>
                <a:lnTo>
                  <a:pt x="17799" y="49040"/>
                </a:lnTo>
                <a:lnTo>
                  <a:pt x="0" y="114935"/>
                </a:lnTo>
                <a:lnTo>
                  <a:pt x="0" y="285851"/>
                </a:lnTo>
                <a:lnTo>
                  <a:pt x="7733" y="326816"/>
                </a:lnTo>
                <a:lnTo>
                  <a:pt x="25393" y="360678"/>
                </a:lnTo>
                <a:lnTo>
                  <a:pt x="59355" y="388967"/>
                </a:lnTo>
                <a:lnTo>
                  <a:pt x="114947" y="400812"/>
                </a:lnTo>
                <a:lnTo>
                  <a:pt x="1362811" y="400812"/>
                </a:lnTo>
                <a:lnTo>
                  <a:pt x="1419212" y="386516"/>
                </a:lnTo>
                <a:lnTo>
                  <a:pt x="1458184" y="353854"/>
                </a:lnTo>
                <a:lnTo>
                  <a:pt x="1477441" y="291020"/>
                </a:lnTo>
                <a:lnTo>
                  <a:pt x="1477556" y="287502"/>
                </a:lnTo>
                <a:lnTo>
                  <a:pt x="1475079" y="285038"/>
                </a:lnTo>
                <a:lnTo>
                  <a:pt x="1457467" y="267412"/>
                </a:lnTo>
                <a:lnTo>
                  <a:pt x="1439852" y="249791"/>
                </a:lnTo>
                <a:lnTo>
                  <a:pt x="1422233" y="232173"/>
                </a:lnTo>
                <a:lnTo>
                  <a:pt x="1404607" y="214553"/>
                </a:lnTo>
                <a:lnTo>
                  <a:pt x="1422299" y="196859"/>
                </a:lnTo>
                <a:lnTo>
                  <a:pt x="1439997" y="179158"/>
                </a:lnTo>
                <a:lnTo>
                  <a:pt x="1457697" y="161457"/>
                </a:lnTo>
                <a:lnTo>
                  <a:pt x="1475397" y="143764"/>
                </a:lnTo>
                <a:lnTo>
                  <a:pt x="1477772" y="141389"/>
                </a:lnTo>
                <a:lnTo>
                  <a:pt x="1477772" y="138049"/>
                </a:lnTo>
                <a:close/>
              </a:path>
            </a:pathLst>
          </a:custGeom>
          <a:ln w="19050">
            <a:solidFill>
              <a:srgbClr val="09522A"/>
            </a:solidFill>
          </a:ln>
        </p:spPr>
        <p:txBody>
          <a:bodyPr wrap="square" lIns="0" tIns="0" rIns="0" bIns="0" rtlCol="0"/>
          <a:lstStyle/>
          <a:p>
            <a:endParaRPr/>
          </a:p>
        </p:txBody>
      </p:sp>
      <p:sp>
        <p:nvSpPr>
          <p:cNvPr id="72" name="object 72"/>
          <p:cNvSpPr txBox="1"/>
          <p:nvPr/>
        </p:nvSpPr>
        <p:spPr>
          <a:xfrm>
            <a:off x="4451635" y="5662947"/>
            <a:ext cx="438784" cy="142988"/>
          </a:xfrm>
          <a:prstGeom prst="rect">
            <a:avLst/>
          </a:prstGeom>
        </p:spPr>
        <p:txBody>
          <a:bodyPr vert="horz" wrap="square" lIns="0" tIns="12065" rIns="0" bIns="0" rtlCol="0">
            <a:spAutoFit/>
          </a:bodyPr>
          <a:lstStyle/>
          <a:p>
            <a:pPr marL="12700">
              <a:lnSpc>
                <a:spcPct val="100000"/>
              </a:lnSpc>
              <a:spcBef>
                <a:spcPts val="95"/>
              </a:spcBef>
            </a:pPr>
            <a:r>
              <a:rPr sz="850" spc="-50" dirty="0">
                <a:solidFill>
                  <a:srgbClr val="09522A"/>
                </a:solidFill>
                <a:latin typeface="Arial MT"/>
                <a:cs typeface="Arial MT"/>
              </a:rPr>
              <a:t>Follow-up</a:t>
            </a:r>
            <a:endParaRPr sz="850">
              <a:latin typeface="Arial MT"/>
              <a:cs typeface="Arial MT"/>
            </a:endParaRPr>
          </a:p>
        </p:txBody>
      </p:sp>
      <p:sp>
        <p:nvSpPr>
          <p:cNvPr id="73" name="object 73"/>
          <p:cNvSpPr txBox="1"/>
          <p:nvPr/>
        </p:nvSpPr>
        <p:spPr>
          <a:xfrm>
            <a:off x="3670081" y="4466588"/>
            <a:ext cx="520064" cy="264816"/>
          </a:xfrm>
          <a:prstGeom prst="rect">
            <a:avLst/>
          </a:prstGeom>
        </p:spPr>
        <p:txBody>
          <a:bodyPr vert="horz" wrap="square" lIns="0" tIns="33655" rIns="0" bIns="0" rtlCol="0">
            <a:spAutoFit/>
          </a:bodyPr>
          <a:lstStyle/>
          <a:p>
            <a:pPr marL="12700" marR="5080" indent="63500">
              <a:lnSpc>
                <a:spcPts val="850"/>
              </a:lnSpc>
              <a:spcBef>
                <a:spcPts val="265"/>
              </a:spcBef>
            </a:pPr>
            <a:r>
              <a:rPr sz="850" spc="-125" dirty="0">
                <a:solidFill>
                  <a:srgbClr val="09522A"/>
                </a:solidFill>
                <a:latin typeface="Arial MT"/>
                <a:cs typeface="Arial MT"/>
              </a:rPr>
              <a:t>MDT</a:t>
            </a:r>
            <a:r>
              <a:rPr sz="850" spc="-35" dirty="0">
                <a:solidFill>
                  <a:srgbClr val="09522A"/>
                </a:solidFill>
                <a:latin typeface="Arial MT"/>
                <a:cs typeface="Arial MT"/>
              </a:rPr>
              <a:t> </a:t>
            </a:r>
            <a:r>
              <a:rPr sz="850" spc="-30" dirty="0">
                <a:solidFill>
                  <a:srgbClr val="09522A"/>
                </a:solidFill>
                <a:latin typeface="Arial MT"/>
                <a:cs typeface="Arial MT"/>
              </a:rPr>
              <a:t>risk  </a:t>
            </a:r>
            <a:r>
              <a:rPr sz="850" spc="-65" dirty="0">
                <a:solidFill>
                  <a:srgbClr val="09522A"/>
                </a:solidFill>
                <a:latin typeface="Arial MT"/>
                <a:cs typeface="Arial MT"/>
              </a:rPr>
              <a:t>assessment</a:t>
            </a:r>
            <a:endParaRPr sz="850">
              <a:latin typeface="Arial MT"/>
              <a:cs typeface="Arial MT"/>
            </a:endParaRPr>
          </a:p>
        </p:txBody>
      </p:sp>
      <p:sp>
        <p:nvSpPr>
          <p:cNvPr id="74" name="object 74"/>
          <p:cNvSpPr/>
          <p:nvPr/>
        </p:nvSpPr>
        <p:spPr>
          <a:xfrm>
            <a:off x="7815071" y="1921725"/>
            <a:ext cx="0" cy="1654810"/>
          </a:xfrm>
          <a:custGeom>
            <a:avLst/>
            <a:gdLst/>
            <a:ahLst/>
            <a:cxnLst/>
            <a:rect l="l" t="t" r="r" b="b"/>
            <a:pathLst>
              <a:path h="1654810">
                <a:moveTo>
                  <a:pt x="0" y="0"/>
                </a:moveTo>
                <a:lnTo>
                  <a:pt x="0" y="1654505"/>
                </a:lnTo>
              </a:path>
            </a:pathLst>
          </a:custGeom>
          <a:ln w="19050">
            <a:solidFill>
              <a:srgbClr val="09522A"/>
            </a:solidFill>
          </a:ln>
        </p:spPr>
        <p:txBody>
          <a:bodyPr wrap="square" lIns="0" tIns="0" rIns="0" bIns="0" rtlCol="0"/>
          <a:lstStyle/>
          <a:p>
            <a:endParaRPr/>
          </a:p>
        </p:txBody>
      </p:sp>
      <p:sp>
        <p:nvSpPr>
          <p:cNvPr id="75" name="object 75"/>
          <p:cNvSpPr/>
          <p:nvPr/>
        </p:nvSpPr>
        <p:spPr>
          <a:xfrm>
            <a:off x="7762076" y="3563404"/>
            <a:ext cx="106044" cy="57150"/>
          </a:xfrm>
          <a:custGeom>
            <a:avLst/>
            <a:gdLst/>
            <a:ahLst/>
            <a:cxnLst/>
            <a:rect l="l" t="t" r="r" b="b"/>
            <a:pathLst>
              <a:path w="106045" h="57150">
                <a:moveTo>
                  <a:pt x="105994" y="0"/>
                </a:moveTo>
                <a:lnTo>
                  <a:pt x="0" y="0"/>
                </a:lnTo>
                <a:lnTo>
                  <a:pt x="52997" y="57010"/>
                </a:lnTo>
                <a:lnTo>
                  <a:pt x="105994" y="0"/>
                </a:lnTo>
                <a:close/>
              </a:path>
            </a:pathLst>
          </a:custGeom>
          <a:solidFill>
            <a:srgbClr val="09522A"/>
          </a:solidFill>
        </p:spPr>
        <p:txBody>
          <a:bodyPr wrap="square" lIns="0" tIns="0" rIns="0" bIns="0" rtlCol="0"/>
          <a:lstStyle/>
          <a:p>
            <a:endParaRPr/>
          </a:p>
        </p:txBody>
      </p:sp>
      <p:sp>
        <p:nvSpPr>
          <p:cNvPr id="76" name="object 76"/>
          <p:cNvSpPr/>
          <p:nvPr/>
        </p:nvSpPr>
        <p:spPr>
          <a:xfrm>
            <a:off x="7173785" y="1934199"/>
            <a:ext cx="0" cy="222885"/>
          </a:xfrm>
          <a:custGeom>
            <a:avLst/>
            <a:gdLst/>
            <a:ahLst/>
            <a:cxnLst/>
            <a:rect l="l" t="t" r="r" b="b"/>
            <a:pathLst>
              <a:path h="222885">
                <a:moveTo>
                  <a:pt x="0" y="0"/>
                </a:moveTo>
                <a:lnTo>
                  <a:pt x="0" y="222402"/>
                </a:lnTo>
              </a:path>
            </a:pathLst>
          </a:custGeom>
          <a:ln w="19050">
            <a:solidFill>
              <a:srgbClr val="09522A"/>
            </a:solidFill>
          </a:ln>
        </p:spPr>
        <p:txBody>
          <a:bodyPr wrap="square" lIns="0" tIns="0" rIns="0" bIns="0" rtlCol="0"/>
          <a:lstStyle/>
          <a:p>
            <a:endParaRPr/>
          </a:p>
        </p:txBody>
      </p:sp>
      <p:sp>
        <p:nvSpPr>
          <p:cNvPr id="77" name="object 77"/>
          <p:cNvSpPr/>
          <p:nvPr/>
        </p:nvSpPr>
        <p:spPr>
          <a:xfrm>
            <a:off x="7173785" y="2618994"/>
            <a:ext cx="0" cy="186690"/>
          </a:xfrm>
          <a:custGeom>
            <a:avLst/>
            <a:gdLst/>
            <a:ahLst/>
            <a:cxnLst/>
            <a:rect l="l" t="t" r="r" b="b"/>
            <a:pathLst>
              <a:path h="186689">
                <a:moveTo>
                  <a:pt x="0" y="0"/>
                </a:moveTo>
                <a:lnTo>
                  <a:pt x="0" y="186689"/>
                </a:lnTo>
              </a:path>
            </a:pathLst>
          </a:custGeom>
          <a:ln w="19050">
            <a:solidFill>
              <a:srgbClr val="09522A"/>
            </a:solidFill>
          </a:ln>
        </p:spPr>
        <p:txBody>
          <a:bodyPr wrap="square" lIns="0" tIns="0" rIns="0" bIns="0" rtlCol="0"/>
          <a:lstStyle/>
          <a:p>
            <a:endParaRPr/>
          </a:p>
        </p:txBody>
      </p:sp>
      <p:grpSp>
        <p:nvGrpSpPr>
          <p:cNvPr id="78" name="object 78"/>
          <p:cNvGrpSpPr/>
          <p:nvPr/>
        </p:nvGrpSpPr>
        <p:grpSpPr>
          <a:xfrm>
            <a:off x="6715506" y="2792858"/>
            <a:ext cx="917576" cy="662305"/>
            <a:chOff x="6715506" y="2792857"/>
            <a:chExt cx="917575" cy="662305"/>
          </a:xfrm>
        </p:grpSpPr>
        <p:sp>
          <p:nvSpPr>
            <p:cNvPr id="79" name="object 79"/>
            <p:cNvSpPr/>
            <p:nvPr/>
          </p:nvSpPr>
          <p:spPr>
            <a:xfrm>
              <a:off x="7120788" y="2792857"/>
              <a:ext cx="106045" cy="57150"/>
            </a:xfrm>
            <a:custGeom>
              <a:avLst/>
              <a:gdLst/>
              <a:ahLst/>
              <a:cxnLst/>
              <a:rect l="l" t="t" r="r" b="b"/>
              <a:pathLst>
                <a:path w="106045" h="57150">
                  <a:moveTo>
                    <a:pt x="105994" y="0"/>
                  </a:moveTo>
                  <a:lnTo>
                    <a:pt x="0" y="0"/>
                  </a:lnTo>
                  <a:lnTo>
                    <a:pt x="52997" y="56997"/>
                  </a:lnTo>
                  <a:lnTo>
                    <a:pt x="105994" y="0"/>
                  </a:lnTo>
                  <a:close/>
                </a:path>
              </a:pathLst>
            </a:custGeom>
            <a:solidFill>
              <a:srgbClr val="09522A"/>
            </a:solidFill>
          </p:spPr>
          <p:txBody>
            <a:bodyPr wrap="square" lIns="0" tIns="0" rIns="0" bIns="0" rtlCol="0"/>
            <a:lstStyle/>
            <a:p>
              <a:endParaRPr/>
            </a:p>
          </p:txBody>
        </p:sp>
        <p:sp>
          <p:nvSpPr>
            <p:cNvPr id="80" name="object 80"/>
            <p:cNvSpPr/>
            <p:nvPr/>
          </p:nvSpPr>
          <p:spPr>
            <a:xfrm>
              <a:off x="6750634" y="2915920"/>
              <a:ext cx="846455" cy="505459"/>
            </a:xfrm>
            <a:custGeom>
              <a:avLst/>
              <a:gdLst/>
              <a:ahLst/>
              <a:cxnLst/>
              <a:rect l="l" t="t" r="r" b="b"/>
              <a:pathLst>
                <a:path w="846454" h="505460">
                  <a:moveTo>
                    <a:pt x="846327" y="413753"/>
                  </a:moveTo>
                  <a:lnTo>
                    <a:pt x="846327" y="91605"/>
                  </a:lnTo>
                  <a:lnTo>
                    <a:pt x="844896" y="38645"/>
                  </a:lnTo>
                  <a:lnTo>
                    <a:pt x="834875" y="11450"/>
                  </a:lnTo>
                  <a:lnTo>
                    <a:pt x="807676" y="1431"/>
                  </a:lnTo>
                  <a:lnTo>
                    <a:pt x="754710" y="0"/>
                  </a:lnTo>
                  <a:lnTo>
                    <a:pt x="512686" y="0"/>
                  </a:lnTo>
                  <a:lnTo>
                    <a:pt x="424154" y="88531"/>
                  </a:lnTo>
                  <a:lnTo>
                    <a:pt x="335622" y="0"/>
                  </a:lnTo>
                  <a:lnTo>
                    <a:pt x="91592" y="0"/>
                  </a:lnTo>
                  <a:lnTo>
                    <a:pt x="38640" y="1431"/>
                  </a:lnTo>
                  <a:lnTo>
                    <a:pt x="1431" y="38645"/>
                  </a:lnTo>
                  <a:lnTo>
                    <a:pt x="0" y="91605"/>
                  </a:lnTo>
                  <a:lnTo>
                    <a:pt x="0" y="413753"/>
                  </a:lnTo>
                  <a:lnTo>
                    <a:pt x="1431" y="466712"/>
                  </a:lnTo>
                  <a:lnTo>
                    <a:pt x="11449" y="493907"/>
                  </a:lnTo>
                  <a:lnTo>
                    <a:pt x="38640" y="503927"/>
                  </a:lnTo>
                  <a:lnTo>
                    <a:pt x="91592" y="505358"/>
                  </a:lnTo>
                  <a:lnTo>
                    <a:pt x="754710" y="505358"/>
                  </a:lnTo>
                  <a:lnTo>
                    <a:pt x="807676" y="503927"/>
                  </a:lnTo>
                  <a:lnTo>
                    <a:pt x="834875" y="493907"/>
                  </a:lnTo>
                  <a:lnTo>
                    <a:pt x="844896" y="466712"/>
                  </a:lnTo>
                  <a:lnTo>
                    <a:pt x="846327" y="413753"/>
                  </a:lnTo>
                  <a:close/>
                </a:path>
              </a:pathLst>
            </a:custGeom>
            <a:solidFill>
              <a:srgbClr val="41BB98"/>
            </a:solidFill>
          </p:spPr>
          <p:txBody>
            <a:bodyPr wrap="square" lIns="0" tIns="0" rIns="0" bIns="0" rtlCol="0"/>
            <a:lstStyle/>
            <a:p>
              <a:endParaRPr/>
            </a:p>
          </p:txBody>
        </p:sp>
        <p:sp>
          <p:nvSpPr>
            <p:cNvPr id="81" name="object 81"/>
            <p:cNvSpPr/>
            <p:nvPr/>
          </p:nvSpPr>
          <p:spPr>
            <a:xfrm>
              <a:off x="6725031" y="2891853"/>
              <a:ext cx="898525" cy="553720"/>
            </a:xfrm>
            <a:custGeom>
              <a:avLst/>
              <a:gdLst/>
              <a:ahLst/>
              <a:cxnLst/>
              <a:rect l="l" t="t" r="r" b="b"/>
              <a:pathLst>
                <a:path w="898525" h="553720">
                  <a:moveTo>
                    <a:pt x="898029" y="438531"/>
                  </a:moveTo>
                  <a:lnTo>
                    <a:pt x="898029" y="114947"/>
                  </a:lnTo>
                  <a:lnTo>
                    <a:pt x="896047" y="96499"/>
                  </a:lnTo>
                  <a:lnTo>
                    <a:pt x="883164" y="57040"/>
                  </a:lnTo>
                  <a:lnTo>
                    <a:pt x="848973" y="17798"/>
                  </a:lnTo>
                  <a:lnTo>
                    <a:pt x="783069" y="0"/>
                  </a:lnTo>
                  <a:lnTo>
                    <a:pt x="528027" y="0"/>
                  </a:lnTo>
                  <a:lnTo>
                    <a:pt x="525665" y="2362"/>
                  </a:lnTo>
                  <a:lnTo>
                    <a:pt x="506684" y="21336"/>
                  </a:lnTo>
                  <a:lnTo>
                    <a:pt x="487706" y="40309"/>
                  </a:lnTo>
                  <a:lnTo>
                    <a:pt x="468731" y="59283"/>
                  </a:lnTo>
                  <a:lnTo>
                    <a:pt x="449757" y="78257"/>
                  </a:lnTo>
                  <a:lnTo>
                    <a:pt x="430785" y="59283"/>
                  </a:lnTo>
                  <a:lnTo>
                    <a:pt x="411814" y="40309"/>
                  </a:lnTo>
                  <a:lnTo>
                    <a:pt x="392841" y="21336"/>
                  </a:lnTo>
                  <a:lnTo>
                    <a:pt x="373862" y="2362"/>
                  </a:lnTo>
                  <a:lnTo>
                    <a:pt x="371487" y="0"/>
                  </a:lnTo>
                  <a:lnTo>
                    <a:pt x="114960" y="0"/>
                  </a:lnTo>
                  <a:lnTo>
                    <a:pt x="73995" y="7733"/>
                  </a:lnTo>
                  <a:lnTo>
                    <a:pt x="40133" y="25393"/>
                  </a:lnTo>
                  <a:lnTo>
                    <a:pt x="11844" y="59355"/>
                  </a:lnTo>
                  <a:lnTo>
                    <a:pt x="0" y="114947"/>
                  </a:lnTo>
                  <a:lnTo>
                    <a:pt x="0" y="438531"/>
                  </a:lnTo>
                  <a:lnTo>
                    <a:pt x="7737" y="479496"/>
                  </a:lnTo>
                  <a:lnTo>
                    <a:pt x="25402" y="513358"/>
                  </a:lnTo>
                  <a:lnTo>
                    <a:pt x="59366" y="541646"/>
                  </a:lnTo>
                  <a:lnTo>
                    <a:pt x="114960" y="553491"/>
                  </a:lnTo>
                  <a:lnTo>
                    <a:pt x="783069" y="553491"/>
                  </a:lnTo>
                  <a:lnTo>
                    <a:pt x="795468" y="552444"/>
                  </a:lnTo>
                  <a:lnTo>
                    <a:pt x="824034" y="545753"/>
                  </a:lnTo>
                  <a:lnTo>
                    <a:pt x="857896" y="528089"/>
                  </a:lnTo>
                  <a:lnTo>
                    <a:pt x="886184" y="494124"/>
                  </a:lnTo>
                  <a:lnTo>
                    <a:pt x="898029" y="438531"/>
                  </a:lnTo>
                  <a:close/>
                </a:path>
              </a:pathLst>
            </a:custGeom>
            <a:ln w="19050">
              <a:solidFill>
                <a:srgbClr val="09522A"/>
              </a:solidFill>
            </a:ln>
          </p:spPr>
          <p:txBody>
            <a:bodyPr wrap="square" lIns="0" tIns="0" rIns="0" bIns="0" rtlCol="0"/>
            <a:lstStyle/>
            <a:p>
              <a:endParaRPr/>
            </a:p>
          </p:txBody>
        </p:sp>
      </p:grpSp>
      <p:sp>
        <p:nvSpPr>
          <p:cNvPr id="82" name="object 82"/>
          <p:cNvSpPr txBox="1"/>
          <p:nvPr/>
        </p:nvSpPr>
        <p:spPr>
          <a:xfrm>
            <a:off x="6648300" y="2198128"/>
            <a:ext cx="1051560" cy="367408"/>
          </a:xfrm>
          <a:prstGeom prst="rect">
            <a:avLst/>
          </a:prstGeom>
        </p:spPr>
        <p:txBody>
          <a:bodyPr vert="horz" wrap="square" lIns="0" tIns="33655" rIns="0" bIns="0" rtlCol="0">
            <a:spAutoFit/>
          </a:bodyPr>
          <a:lstStyle/>
          <a:p>
            <a:pPr marL="12700" marR="5080" indent="78105">
              <a:lnSpc>
                <a:spcPts val="850"/>
              </a:lnSpc>
              <a:spcBef>
                <a:spcPts val="265"/>
              </a:spcBef>
            </a:pPr>
            <a:r>
              <a:rPr sz="850" spc="-95" dirty="0">
                <a:solidFill>
                  <a:srgbClr val="09522A"/>
                </a:solidFill>
                <a:latin typeface="Arial MT"/>
                <a:cs typeface="Arial MT"/>
              </a:rPr>
              <a:t>Dee</a:t>
            </a:r>
            <a:r>
              <a:rPr sz="850" spc="-110" dirty="0">
                <a:solidFill>
                  <a:srgbClr val="09522A"/>
                </a:solidFill>
                <a:latin typeface="Arial MT"/>
                <a:cs typeface="Arial MT"/>
              </a:rPr>
              <a:t>p</a:t>
            </a:r>
            <a:r>
              <a:rPr sz="850" spc="-35" dirty="0">
                <a:solidFill>
                  <a:srgbClr val="09522A"/>
                </a:solidFill>
                <a:latin typeface="Arial MT"/>
                <a:cs typeface="Arial MT"/>
              </a:rPr>
              <a:t>,</a:t>
            </a:r>
            <a:r>
              <a:rPr sz="850" spc="-65" dirty="0">
                <a:solidFill>
                  <a:srgbClr val="09522A"/>
                </a:solidFill>
                <a:latin typeface="Arial MT"/>
                <a:cs typeface="Arial MT"/>
              </a:rPr>
              <a:t> </a:t>
            </a:r>
            <a:r>
              <a:rPr sz="850" spc="10" dirty="0">
                <a:solidFill>
                  <a:srgbClr val="09522A"/>
                </a:solidFill>
                <a:latin typeface="Arial MT"/>
                <a:cs typeface="Arial MT"/>
              </a:rPr>
              <a:t>&gt;</a:t>
            </a:r>
            <a:r>
              <a:rPr sz="850" spc="-35" dirty="0">
                <a:solidFill>
                  <a:srgbClr val="09522A"/>
                </a:solidFill>
                <a:latin typeface="Arial MT"/>
                <a:cs typeface="Arial MT"/>
              </a:rPr>
              <a:t> </a:t>
            </a:r>
            <a:r>
              <a:rPr sz="850" spc="-70" dirty="0">
                <a:solidFill>
                  <a:srgbClr val="09522A"/>
                </a:solidFill>
                <a:latin typeface="Arial MT"/>
                <a:cs typeface="Arial MT"/>
              </a:rPr>
              <a:t>5</a:t>
            </a:r>
            <a:r>
              <a:rPr sz="850" spc="-35" dirty="0">
                <a:solidFill>
                  <a:srgbClr val="09522A"/>
                </a:solidFill>
                <a:latin typeface="Arial MT"/>
                <a:cs typeface="Arial MT"/>
              </a:rPr>
              <a:t> </a:t>
            </a:r>
            <a:r>
              <a:rPr sz="850" spc="-65" dirty="0">
                <a:solidFill>
                  <a:srgbClr val="09522A"/>
                </a:solidFill>
                <a:latin typeface="Arial MT"/>
                <a:cs typeface="Arial MT"/>
              </a:rPr>
              <a:t>cm</a:t>
            </a:r>
            <a:r>
              <a:rPr sz="850" spc="-35" dirty="0">
                <a:solidFill>
                  <a:srgbClr val="09522A"/>
                </a:solidFill>
                <a:latin typeface="Arial MT"/>
                <a:cs typeface="Arial MT"/>
              </a:rPr>
              <a:t> </a:t>
            </a:r>
            <a:r>
              <a:rPr sz="850" spc="-50" dirty="0">
                <a:solidFill>
                  <a:srgbClr val="09522A"/>
                </a:solidFill>
                <a:latin typeface="Arial MT"/>
                <a:cs typeface="Arial MT"/>
              </a:rPr>
              <a:t>lesions  or</a:t>
            </a:r>
            <a:r>
              <a:rPr sz="850" spc="-35" dirty="0">
                <a:solidFill>
                  <a:srgbClr val="09522A"/>
                </a:solidFill>
                <a:latin typeface="Arial MT"/>
                <a:cs typeface="Arial MT"/>
              </a:rPr>
              <a:t> </a:t>
            </a:r>
            <a:r>
              <a:rPr sz="850" spc="-40" dirty="0">
                <a:solidFill>
                  <a:srgbClr val="09522A"/>
                </a:solidFill>
                <a:latin typeface="Arial MT"/>
                <a:cs typeface="Arial MT"/>
              </a:rPr>
              <a:t>site</a:t>
            </a:r>
            <a:r>
              <a:rPr sz="850" spc="-35" dirty="0">
                <a:solidFill>
                  <a:srgbClr val="09522A"/>
                </a:solidFill>
                <a:latin typeface="Arial MT"/>
                <a:cs typeface="Arial MT"/>
              </a:rPr>
              <a:t> </a:t>
            </a:r>
            <a:r>
              <a:rPr sz="850" spc="-40" dirty="0">
                <a:solidFill>
                  <a:srgbClr val="09522A"/>
                </a:solidFill>
                <a:latin typeface="Arial MT"/>
                <a:cs typeface="Arial MT"/>
              </a:rPr>
              <a:t>specif</a:t>
            </a:r>
            <a:r>
              <a:rPr sz="850" spc="-35" dirty="0">
                <a:solidFill>
                  <a:srgbClr val="09522A"/>
                </a:solidFill>
                <a:latin typeface="Arial MT"/>
                <a:cs typeface="Arial MT"/>
              </a:rPr>
              <a:t>i</a:t>
            </a:r>
            <a:r>
              <a:rPr sz="850" spc="-50" dirty="0">
                <a:solidFill>
                  <a:srgbClr val="09522A"/>
                </a:solidFill>
                <a:latin typeface="Arial MT"/>
                <a:cs typeface="Arial MT"/>
              </a:rPr>
              <a:t>c</a:t>
            </a:r>
            <a:r>
              <a:rPr sz="850" spc="-35" dirty="0">
                <a:solidFill>
                  <a:srgbClr val="09522A"/>
                </a:solidFill>
                <a:latin typeface="Arial MT"/>
                <a:cs typeface="Arial MT"/>
              </a:rPr>
              <a:t> </a:t>
            </a:r>
            <a:r>
              <a:rPr sz="850" spc="-110" dirty="0">
                <a:solidFill>
                  <a:srgbClr val="09522A"/>
                </a:solidFill>
                <a:latin typeface="Arial MT"/>
                <a:cs typeface="Arial MT"/>
              </a:rPr>
              <a:t>(MDT</a:t>
            </a:r>
            <a:r>
              <a:rPr sz="850" spc="-35" dirty="0">
                <a:solidFill>
                  <a:srgbClr val="09522A"/>
                </a:solidFill>
                <a:latin typeface="Arial MT"/>
                <a:cs typeface="Arial MT"/>
              </a:rPr>
              <a:t> </a:t>
            </a:r>
            <a:r>
              <a:rPr sz="850" spc="-30" dirty="0">
                <a:solidFill>
                  <a:srgbClr val="09522A"/>
                </a:solidFill>
                <a:latin typeface="Arial MT"/>
                <a:cs typeface="Arial MT"/>
              </a:rPr>
              <a:t>risk</a:t>
            </a:r>
            <a:endParaRPr sz="850">
              <a:latin typeface="Arial MT"/>
              <a:cs typeface="Arial MT"/>
            </a:endParaRPr>
          </a:p>
          <a:p>
            <a:pPr marL="99060">
              <a:lnSpc>
                <a:spcPts val="844"/>
              </a:lnSpc>
            </a:pPr>
            <a:r>
              <a:rPr sz="850" spc="-65" dirty="0">
                <a:solidFill>
                  <a:srgbClr val="09522A"/>
                </a:solidFill>
                <a:latin typeface="Arial MT"/>
                <a:cs typeface="Arial MT"/>
              </a:rPr>
              <a:t>assessment</a:t>
            </a:r>
            <a:r>
              <a:rPr sz="850" spc="-35" dirty="0">
                <a:solidFill>
                  <a:srgbClr val="09522A"/>
                </a:solidFill>
                <a:latin typeface="Arial MT"/>
                <a:cs typeface="Arial MT"/>
              </a:rPr>
              <a:t> </a:t>
            </a:r>
            <a:r>
              <a:rPr sz="850" spc="-75" dirty="0">
                <a:solidFill>
                  <a:srgbClr val="09522A"/>
                </a:solidFill>
                <a:latin typeface="Arial MT"/>
                <a:cs typeface="Arial MT"/>
              </a:rPr>
              <a:t>needed)</a:t>
            </a:r>
            <a:endParaRPr sz="850">
              <a:latin typeface="Arial MT"/>
              <a:cs typeface="Arial MT"/>
            </a:endParaRPr>
          </a:p>
        </p:txBody>
      </p:sp>
      <p:sp>
        <p:nvSpPr>
          <p:cNvPr id="83" name="object 83"/>
          <p:cNvSpPr txBox="1"/>
          <p:nvPr/>
        </p:nvSpPr>
        <p:spPr>
          <a:xfrm>
            <a:off x="6977433" y="2992991"/>
            <a:ext cx="405765" cy="380232"/>
          </a:xfrm>
          <a:prstGeom prst="rect">
            <a:avLst/>
          </a:prstGeom>
        </p:spPr>
        <p:txBody>
          <a:bodyPr vert="horz" wrap="square" lIns="0" tIns="33655" rIns="0" bIns="0" rtlCol="0">
            <a:spAutoFit/>
          </a:bodyPr>
          <a:lstStyle/>
          <a:p>
            <a:pPr marL="12700" marR="5080" indent="3810" algn="ctr">
              <a:lnSpc>
                <a:spcPts val="850"/>
              </a:lnSpc>
              <a:spcBef>
                <a:spcPts val="265"/>
              </a:spcBef>
            </a:pPr>
            <a:r>
              <a:rPr sz="850" spc="-65" dirty="0">
                <a:solidFill>
                  <a:srgbClr val="FFFFFF"/>
                </a:solidFill>
                <a:latin typeface="Arial MT"/>
                <a:cs typeface="Arial MT"/>
              </a:rPr>
              <a:t>Optional</a:t>
            </a:r>
            <a:r>
              <a:rPr sz="850" spc="-35" dirty="0">
                <a:solidFill>
                  <a:srgbClr val="FFFFFF"/>
                </a:solidFill>
                <a:latin typeface="Arial MT"/>
                <a:cs typeface="Arial MT"/>
              </a:rPr>
              <a:t>:  </a:t>
            </a:r>
            <a:r>
              <a:rPr sz="850" spc="-125" dirty="0">
                <a:solidFill>
                  <a:srgbClr val="FFFFFF"/>
                </a:solidFill>
                <a:latin typeface="Arial MT"/>
                <a:cs typeface="Arial MT"/>
              </a:rPr>
              <a:t>ChT</a:t>
            </a:r>
            <a:r>
              <a:rPr sz="850" spc="-35" dirty="0">
                <a:solidFill>
                  <a:srgbClr val="FFFFFF"/>
                </a:solidFill>
                <a:latin typeface="Arial MT"/>
                <a:cs typeface="Arial MT"/>
              </a:rPr>
              <a:t> </a:t>
            </a:r>
            <a:r>
              <a:rPr sz="850" spc="40" dirty="0">
                <a:solidFill>
                  <a:srgbClr val="FFFFFF"/>
                </a:solidFill>
                <a:latin typeface="Arial MT"/>
                <a:cs typeface="Arial MT"/>
              </a:rPr>
              <a:t>±</a:t>
            </a:r>
            <a:r>
              <a:rPr sz="850" spc="-35" dirty="0">
                <a:solidFill>
                  <a:srgbClr val="FFFFFF"/>
                </a:solidFill>
                <a:latin typeface="Arial MT"/>
                <a:cs typeface="Arial MT"/>
              </a:rPr>
              <a:t> </a:t>
            </a:r>
            <a:r>
              <a:rPr sz="850" spc="-180" dirty="0">
                <a:solidFill>
                  <a:srgbClr val="FFFFFF"/>
                </a:solidFill>
                <a:latin typeface="Arial MT"/>
                <a:cs typeface="Arial MT"/>
              </a:rPr>
              <a:t>R</a:t>
            </a:r>
            <a:r>
              <a:rPr sz="850" spc="-85" dirty="0">
                <a:solidFill>
                  <a:srgbClr val="FFFFFF"/>
                </a:solidFill>
                <a:latin typeface="Arial MT"/>
                <a:cs typeface="Arial MT"/>
              </a:rPr>
              <a:t>T  </a:t>
            </a:r>
            <a:r>
              <a:rPr sz="850" spc="-35" dirty="0">
                <a:solidFill>
                  <a:srgbClr val="FFFFFF"/>
                </a:solidFill>
                <a:latin typeface="Arial MT"/>
                <a:cs typeface="Arial MT"/>
              </a:rPr>
              <a:t>[II,</a:t>
            </a:r>
            <a:r>
              <a:rPr sz="850" spc="-65" dirty="0">
                <a:solidFill>
                  <a:srgbClr val="FFFFFF"/>
                </a:solidFill>
                <a:latin typeface="Arial MT"/>
                <a:cs typeface="Arial MT"/>
              </a:rPr>
              <a:t> </a:t>
            </a:r>
            <a:r>
              <a:rPr sz="850" spc="-90" dirty="0">
                <a:solidFill>
                  <a:srgbClr val="FFFFFF"/>
                </a:solidFill>
                <a:latin typeface="Arial MT"/>
                <a:cs typeface="Arial MT"/>
              </a:rPr>
              <a:t>C]</a:t>
            </a:r>
            <a:endParaRPr sz="850">
              <a:latin typeface="Arial MT"/>
              <a:cs typeface="Arial MT"/>
            </a:endParaRPr>
          </a:p>
        </p:txBody>
      </p:sp>
      <p:grpSp>
        <p:nvGrpSpPr>
          <p:cNvPr id="84" name="object 84"/>
          <p:cNvGrpSpPr/>
          <p:nvPr/>
        </p:nvGrpSpPr>
        <p:grpSpPr>
          <a:xfrm>
            <a:off x="6715849" y="3673221"/>
            <a:ext cx="1604646" cy="488950"/>
            <a:chOff x="6715848" y="3673221"/>
            <a:chExt cx="1604645" cy="488950"/>
          </a:xfrm>
        </p:grpSpPr>
        <p:sp>
          <p:nvSpPr>
            <p:cNvPr id="85" name="object 85"/>
            <p:cNvSpPr/>
            <p:nvPr/>
          </p:nvSpPr>
          <p:spPr>
            <a:xfrm>
              <a:off x="6750977" y="3706799"/>
              <a:ext cx="1533525" cy="421640"/>
            </a:xfrm>
            <a:custGeom>
              <a:avLst/>
              <a:gdLst/>
              <a:ahLst/>
              <a:cxnLst/>
              <a:rect l="l" t="t" r="r" b="b"/>
              <a:pathLst>
                <a:path w="1533525" h="421639">
                  <a:moveTo>
                    <a:pt x="1533347" y="329780"/>
                  </a:moveTo>
                  <a:lnTo>
                    <a:pt x="1533347" y="298361"/>
                  </a:lnTo>
                  <a:lnTo>
                    <a:pt x="1445704" y="210693"/>
                  </a:lnTo>
                  <a:lnTo>
                    <a:pt x="1533347" y="123050"/>
                  </a:lnTo>
                  <a:lnTo>
                    <a:pt x="1533347" y="91617"/>
                  </a:lnTo>
                  <a:lnTo>
                    <a:pt x="1531915" y="38651"/>
                  </a:lnTo>
                  <a:lnTo>
                    <a:pt x="1521896" y="11452"/>
                  </a:lnTo>
                  <a:lnTo>
                    <a:pt x="1494701" y="1431"/>
                  </a:lnTo>
                  <a:lnTo>
                    <a:pt x="1441742" y="0"/>
                  </a:lnTo>
                  <a:lnTo>
                    <a:pt x="1158532" y="0"/>
                  </a:lnTo>
                  <a:lnTo>
                    <a:pt x="1071460" y="90170"/>
                  </a:lnTo>
                  <a:lnTo>
                    <a:pt x="981151" y="0"/>
                  </a:lnTo>
                  <a:lnTo>
                    <a:pt x="512673" y="0"/>
                  </a:lnTo>
                  <a:lnTo>
                    <a:pt x="424141" y="88531"/>
                  </a:lnTo>
                  <a:lnTo>
                    <a:pt x="335622" y="0"/>
                  </a:lnTo>
                  <a:lnTo>
                    <a:pt x="91592" y="0"/>
                  </a:lnTo>
                  <a:lnTo>
                    <a:pt x="38640" y="1431"/>
                  </a:lnTo>
                  <a:lnTo>
                    <a:pt x="1431" y="38651"/>
                  </a:lnTo>
                  <a:lnTo>
                    <a:pt x="0" y="91617"/>
                  </a:lnTo>
                  <a:lnTo>
                    <a:pt x="0" y="329780"/>
                  </a:lnTo>
                  <a:lnTo>
                    <a:pt x="1431" y="382747"/>
                  </a:lnTo>
                  <a:lnTo>
                    <a:pt x="11449" y="409946"/>
                  </a:lnTo>
                  <a:lnTo>
                    <a:pt x="38640" y="419967"/>
                  </a:lnTo>
                  <a:lnTo>
                    <a:pt x="91592" y="421398"/>
                  </a:lnTo>
                  <a:lnTo>
                    <a:pt x="1441742" y="421398"/>
                  </a:lnTo>
                  <a:lnTo>
                    <a:pt x="1494701" y="419967"/>
                  </a:lnTo>
                  <a:lnTo>
                    <a:pt x="1521896" y="409946"/>
                  </a:lnTo>
                  <a:lnTo>
                    <a:pt x="1531915" y="382747"/>
                  </a:lnTo>
                  <a:lnTo>
                    <a:pt x="1533347" y="329780"/>
                  </a:lnTo>
                  <a:close/>
                </a:path>
              </a:pathLst>
            </a:custGeom>
            <a:solidFill>
              <a:srgbClr val="E25A40"/>
            </a:solidFill>
          </p:spPr>
          <p:txBody>
            <a:bodyPr wrap="square" lIns="0" tIns="0" rIns="0" bIns="0" rtlCol="0"/>
            <a:lstStyle/>
            <a:p>
              <a:endParaRPr/>
            </a:p>
          </p:txBody>
        </p:sp>
        <p:sp>
          <p:nvSpPr>
            <p:cNvPr id="86" name="object 86"/>
            <p:cNvSpPr/>
            <p:nvPr/>
          </p:nvSpPr>
          <p:spPr>
            <a:xfrm>
              <a:off x="6725373" y="3682746"/>
              <a:ext cx="1585595" cy="469900"/>
            </a:xfrm>
            <a:custGeom>
              <a:avLst/>
              <a:gdLst/>
              <a:ahLst/>
              <a:cxnLst/>
              <a:rect l="l" t="t" r="r" b="b"/>
              <a:pathLst>
                <a:path w="1585595" h="469900">
                  <a:moveTo>
                    <a:pt x="1585061" y="149809"/>
                  </a:moveTo>
                  <a:lnTo>
                    <a:pt x="1585061" y="114947"/>
                  </a:lnTo>
                  <a:lnTo>
                    <a:pt x="1583079" y="96504"/>
                  </a:lnTo>
                  <a:lnTo>
                    <a:pt x="1570197" y="57045"/>
                  </a:lnTo>
                  <a:lnTo>
                    <a:pt x="1536010" y="17799"/>
                  </a:lnTo>
                  <a:lnTo>
                    <a:pt x="1470113" y="0"/>
                  </a:lnTo>
                  <a:lnTo>
                    <a:pt x="1173784" y="0"/>
                  </a:lnTo>
                  <a:lnTo>
                    <a:pt x="1171409" y="2412"/>
                  </a:lnTo>
                  <a:lnTo>
                    <a:pt x="1152952" y="21268"/>
                  </a:lnTo>
                  <a:lnTo>
                    <a:pt x="1134495" y="40117"/>
                  </a:lnTo>
                  <a:lnTo>
                    <a:pt x="1116036" y="58964"/>
                  </a:lnTo>
                  <a:lnTo>
                    <a:pt x="1097572" y="77812"/>
                  </a:lnTo>
                  <a:lnTo>
                    <a:pt x="1077920" y="58924"/>
                  </a:lnTo>
                  <a:lnTo>
                    <a:pt x="1058265" y="40036"/>
                  </a:lnTo>
                  <a:lnTo>
                    <a:pt x="1038611" y="21148"/>
                  </a:lnTo>
                  <a:lnTo>
                    <a:pt x="1018959" y="2260"/>
                  </a:lnTo>
                  <a:lnTo>
                    <a:pt x="1016596" y="0"/>
                  </a:lnTo>
                  <a:lnTo>
                    <a:pt x="528027" y="0"/>
                  </a:lnTo>
                  <a:lnTo>
                    <a:pt x="525652" y="2362"/>
                  </a:lnTo>
                  <a:lnTo>
                    <a:pt x="506684" y="21337"/>
                  </a:lnTo>
                  <a:lnTo>
                    <a:pt x="487708" y="40316"/>
                  </a:lnTo>
                  <a:lnTo>
                    <a:pt x="468728" y="59294"/>
                  </a:lnTo>
                  <a:lnTo>
                    <a:pt x="449745" y="78270"/>
                  </a:lnTo>
                  <a:lnTo>
                    <a:pt x="430783" y="59294"/>
                  </a:lnTo>
                  <a:lnTo>
                    <a:pt x="411813" y="40316"/>
                  </a:lnTo>
                  <a:lnTo>
                    <a:pt x="392837" y="21337"/>
                  </a:lnTo>
                  <a:lnTo>
                    <a:pt x="373862" y="2362"/>
                  </a:lnTo>
                  <a:lnTo>
                    <a:pt x="371487" y="0"/>
                  </a:lnTo>
                  <a:lnTo>
                    <a:pt x="114960" y="0"/>
                  </a:lnTo>
                  <a:lnTo>
                    <a:pt x="73995" y="7733"/>
                  </a:lnTo>
                  <a:lnTo>
                    <a:pt x="40133" y="25393"/>
                  </a:lnTo>
                  <a:lnTo>
                    <a:pt x="11844" y="59355"/>
                  </a:lnTo>
                  <a:lnTo>
                    <a:pt x="0" y="114947"/>
                  </a:lnTo>
                  <a:lnTo>
                    <a:pt x="0" y="354571"/>
                  </a:lnTo>
                  <a:lnTo>
                    <a:pt x="7737" y="395531"/>
                  </a:lnTo>
                  <a:lnTo>
                    <a:pt x="25402" y="429394"/>
                  </a:lnTo>
                  <a:lnTo>
                    <a:pt x="59366" y="457685"/>
                  </a:lnTo>
                  <a:lnTo>
                    <a:pt x="114960" y="469531"/>
                  </a:lnTo>
                  <a:lnTo>
                    <a:pt x="1470113" y="469531"/>
                  </a:lnTo>
                  <a:lnTo>
                    <a:pt x="1488556" y="467549"/>
                  </a:lnTo>
                  <a:lnTo>
                    <a:pt x="1528016" y="454666"/>
                  </a:lnTo>
                  <a:lnTo>
                    <a:pt x="1567261" y="420475"/>
                  </a:lnTo>
                  <a:lnTo>
                    <a:pt x="1585061" y="354571"/>
                  </a:lnTo>
                  <a:lnTo>
                    <a:pt x="1585061" y="316369"/>
                  </a:lnTo>
                  <a:lnTo>
                    <a:pt x="1582699" y="314007"/>
                  </a:lnTo>
                  <a:lnTo>
                    <a:pt x="1562887" y="294188"/>
                  </a:lnTo>
                  <a:lnTo>
                    <a:pt x="1543076" y="274372"/>
                  </a:lnTo>
                  <a:lnTo>
                    <a:pt x="1523268" y="254558"/>
                  </a:lnTo>
                  <a:lnTo>
                    <a:pt x="1503464" y="234746"/>
                  </a:lnTo>
                  <a:lnTo>
                    <a:pt x="1523268" y="214944"/>
                  </a:lnTo>
                  <a:lnTo>
                    <a:pt x="1543076" y="195140"/>
                  </a:lnTo>
                  <a:lnTo>
                    <a:pt x="1562887" y="175334"/>
                  </a:lnTo>
                  <a:lnTo>
                    <a:pt x="1582699" y="155524"/>
                  </a:lnTo>
                  <a:lnTo>
                    <a:pt x="1585061" y="153149"/>
                  </a:lnTo>
                  <a:lnTo>
                    <a:pt x="1585061" y="149809"/>
                  </a:lnTo>
                  <a:close/>
                </a:path>
              </a:pathLst>
            </a:custGeom>
            <a:ln w="19050">
              <a:solidFill>
                <a:srgbClr val="09522A"/>
              </a:solidFill>
            </a:ln>
          </p:spPr>
          <p:txBody>
            <a:bodyPr wrap="square" lIns="0" tIns="0" rIns="0" bIns="0" rtlCol="0"/>
            <a:lstStyle/>
            <a:p>
              <a:endParaRPr/>
            </a:p>
          </p:txBody>
        </p:sp>
      </p:grpSp>
      <p:sp>
        <p:nvSpPr>
          <p:cNvPr id="87" name="object 87"/>
          <p:cNvSpPr txBox="1"/>
          <p:nvPr/>
        </p:nvSpPr>
        <p:spPr>
          <a:xfrm>
            <a:off x="7349164" y="3782126"/>
            <a:ext cx="337184" cy="257121"/>
          </a:xfrm>
          <a:prstGeom prst="rect">
            <a:avLst/>
          </a:prstGeom>
        </p:spPr>
        <p:txBody>
          <a:bodyPr vert="horz" wrap="square" lIns="0" tIns="26034" rIns="0" bIns="0" rtlCol="0">
            <a:spAutoFit/>
          </a:bodyPr>
          <a:lstStyle/>
          <a:p>
            <a:pPr marL="62230" marR="5080" indent="-50165">
              <a:lnSpc>
                <a:spcPts val="930"/>
              </a:lnSpc>
              <a:spcBef>
                <a:spcPts val="204"/>
              </a:spcBef>
            </a:pPr>
            <a:r>
              <a:rPr sz="850" spc="-90" dirty="0">
                <a:solidFill>
                  <a:srgbClr val="FFFFFF"/>
                </a:solidFill>
                <a:latin typeface="Arial MT"/>
                <a:cs typeface="Arial MT"/>
              </a:rPr>
              <a:t>Surge</a:t>
            </a:r>
            <a:r>
              <a:rPr sz="850" spc="-55" dirty="0">
                <a:solidFill>
                  <a:srgbClr val="FFFFFF"/>
                </a:solidFill>
                <a:latin typeface="Arial MT"/>
                <a:cs typeface="Arial MT"/>
              </a:rPr>
              <a:t>r</a:t>
            </a:r>
            <a:r>
              <a:rPr sz="850" spc="-45" dirty="0">
                <a:solidFill>
                  <a:srgbClr val="FFFFFF"/>
                </a:solidFill>
                <a:latin typeface="Arial MT"/>
                <a:cs typeface="Arial MT"/>
              </a:rPr>
              <a:t>y  </a:t>
            </a:r>
            <a:r>
              <a:rPr sz="850" spc="-70" dirty="0">
                <a:solidFill>
                  <a:srgbClr val="FFFFFF"/>
                </a:solidFill>
                <a:latin typeface="Arial MT"/>
                <a:cs typeface="Arial MT"/>
              </a:rPr>
              <a:t>[I</a:t>
            </a:r>
            <a:r>
              <a:rPr sz="850" spc="-210" dirty="0">
                <a:solidFill>
                  <a:srgbClr val="FFFFFF"/>
                </a:solidFill>
                <a:latin typeface="Arial MT"/>
                <a:cs typeface="Arial MT"/>
              </a:rPr>
              <a:t>V</a:t>
            </a:r>
            <a:r>
              <a:rPr sz="850" spc="-35" dirty="0">
                <a:solidFill>
                  <a:srgbClr val="FFFFFF"/>
                </a:solidFill>
                <a:latin typeface="Arial MT"/>
                <a:cs typeface="Arial MT"/>
              </a:rPr>
              <a:t>,</a:t>
            </a:r>
            <a:r>
              <a:rPr sz="850" spc="-130" dirty="0">
                <a:solidFill>
                  <a:srgbClr val="FFFFFF"/>
                </a:solidFill>
                <a:latin typeface="Arial MT"/>
                <a:cs typeface="Arial MT"/>
              </a:rPr>
              <a:t> </a:t>
            </a:r>
            <a:r>
              <a:rPr sz="850" spc="-85" dirty="0">
                <a:solidFill>
                  <a:srgbClr val="FFFFFF"/>
                </a:solidFill>
                <a:latin typeface="Arial MT"/>
                <a:cs typeface="Arial MT"/>
              </a:rPr>
              <a:t>A]</a:t>
            </a:r>
            <a:endParaRPr sz="850">
              <a:latin typeface="Arial MT"/>
              <a:cs typeface="Arial MT"/>
            </a:endParaRPr>
          </a:p>
        </p:txBody>
      </p:sp>
      <p:sp>
        <p:nvSpPr>
          <p:cNvPr id="88" name="object 88"/>
          <p:cNvSpPr/>
          <p:nvPr/>
        </p:nvSpPr>
        <p:spPr>
          <a:xfrm>
            <a:off x="8950921" y="3903334"/>
            <a:ext cx="0" cy="114935"/>
          </a:xfrm>
          <a:custGeom>
            <a:avLst/>
            <a:gdLst/>
            <a:ahLst/>
            <a:cxnLst/>
            <a:rect l="l" t="t" r="r" b="b"/>
            <a:pathLst>
              <a:path h="114935">
                <a:moveTo>
                  <a:pt x="0" y="0"/>
                </a:moveTo>
                <a:lnTo>
                  <a:pt x="0" y="114503"/>
                </a:lnTo>
              </a:path>
            </a:pathLst>
          </a:custGeom>
          <a:ln w="19050">
            <a:solidFill>
              <a:srgbClr val="09522A"/>
            </a:solidFill>
          </a:ln>
        </p:spPr>
        <p:txBody>
          <a:bodyPr wrap="square" lIns="0" tIns="0" rIns="0" bIns="0" rtlCol="0"/>
          <a:lstStyle/>
          <a:p>
            <a:endParaRPr/>
          </a:p>
        </p:txBody>
      </p:sp>
      <p:sp>
        <p:nvSpPr>
          <p:cNvPr id="89" name="object 89"/>
          <p:cNvSpPr/>
          <p:nvPr/>
        </p:nvSpPr>
        <p:spPr>
          <a:xfrm>
            <a:off x="8950921" y="4320120"/>
            <a:ext cx="0" cy="374650"/>
          </a:xfrm>
          <a:custGeom>
            <a:avLst/>
            <a:gdLst/>
            <a:ahLst/>
            <a:cxnLst/>
            <a:rect l="l" t="t" r="r" b="b"/>
            <a:pathLst>
              <a:path h="374650">
                <a:moveTo>
                  <a:pt x="0" y="0"/>
                </a:moveTo>
                <a:lnTo>
                  <a:pt x="0" y="374599"/>
                </a:lnTo>
              </a:path>
            </a:pathLst>
          </a:custGeom>
          <a:ln w="19050">
            <a:solidFill>
              <a:srgbClr val="09522A"/>
            </a:solidFill>
          </a:ln>
        </p:spPr>
        <p:txBody>
          <a:bodyPr wrap="square" lIns="0" tIns="0" rIns="0" bIns="0" rtlCol="0"/>
          <a:lstStyle/>
          <a:p>
            <a:endParaRPr/>
          </a:p>
        </p:txBody>
      </p:sp>
      <p:sp>
        <p:nvSpPr>
          <p:cNvPr id="90" name="object 90"/>
          <p:cNvSpPr txBox="1"/>
          <p:nvPr/>
        </p:nvSpPr>
        <p:spPr>
          <a:xfrm>
            <a:off x="8683558" y="4033178"/>
            <a:ext cx="544195" cy="264816"/>
          </a:xfrm>
          <a:prstGeom prst="rect">
            <a:avLst/>
          </a:prstGeom>
        </p:spPr>
        <p:txBody>
          <a:bodyPr vert="horz" wrap="square" lIns="0" tIns="33655" rIns="0" bIns="0" rtlCol="0">
            <a:spAutoFit/>
          </a:bodyPr>
          <a:lstStyle/>
          <a:p>
            <a:pPr marL="108585" marR="5080" indent="-96520">
              <a:lnSpc>
                <a:spcPts val="850"/>
              </a:lnSpc>
              <a:spcBef>
                <a:spcPts val="265"/>
              </a:spcBef>
            </a:pPr>
            <a:r>
              <a:rPr sz="850" spc="-114" dirty="0">
                <a:solidFill>
                  <a:srgbClr val="09522A"/>
                </a:solidFill>
                <a:latin typeface="Arial MT"/>
                <a:cs typeface="Arial MT"/>
              </a:rPr>
              <a:t>R0</a:t>
            </a:r>
            <a:r>
              <a:rPr sz="850" spc="-35" dirty="0">
                <a:solidFill>
                  <a:srgbClr val="09522A"/>
                </a:solidFill>
                <a:latin typeface="Arial MT"/>
                <a:cs typeface="Arial MT"/>
              </a:rPr>
              <a:t> </a:t>
            </a:r>
            <a:r>
              <a:rPr sz="850" spc="-45" dirty="0">
                <a:solidFill>
                  <a:srgbClr val="09522A"/>
                </a:solidFill>
                <a:latin typeface="Arial MT"/>
                <a:cs typeface="Arial MT"/>
              </a:rPr>
              <a:t>resection  </a:t>
            </a:r>
            <a:r>
              <a:rPr sz="850" spc="-50" dirty="0">
                <a:solidFill>
                  <a:srgbClr val="09522A"/>
                </a:solidFill>
                <a:latin typeface="Arial MT"/>
                <a:cs typeface="Arial MT"/>
              </a:rPr>
              <a:t>feasible</a:t>
            </a:r>
            <a:endParaRPr sz="850">
              <a:latin typeface="Arial MT"/>
              <a:cs typeface="Arial MT"/>
            </a:endParaRPr>
          </a:p>
        </p:txBody>
      </p:sp>
      <p:sp>
        <p:nvSpPr>
          <p:cNvPr id="91" name="object 91"/>
          <p:cNvSpPr/>
          <p:nvPr/>
        </p:nvSpPr>
        <p:spPr>
          <a:xfrm>
            <a:off x="7173785" y="3443556"/>
            <a:ext cx="0" cy="144145"/>
          </a:xfrm>
          <a:custGeom>
            <a:avLst/>
            <a:gdLst/>
            <a:ahLst/>
            <a:cxnLst/>
            <a:rect l="l" t="t" r="r" b="b"/>
            <a:pathLst>
              <a:path h="144145">
                <a:moveTo>
                  <a:pt x="0" y="0"/>
                </a:moveTo>
                <a:lnTo>
                  <a:pt x="0" y="143624"/>
                </a:lnTo>
              </a:path>
            </a:pathLst>
          </a:custGeom>
          <a:ln w="19050">
            <a:solidFill>
              <a:srgbClr val="09522A"/>
            </a:solidFill>
          </a:ln>
        </p:spPr>
        <p:txBody>
          <a:bodyPr wrap="square" lIns="0" tIns="0" rIns="0" bIns="0" rtlCol="0"/>
          <a:lstStyle/>
          <a:p>
            <a:endParaRPr/>
          </a:p>
        </p:txBody>
      </p:sp>
      <p:grpSp>
        <p:nvGrpSpPr>
          <p:cNvPr id="92" name="object 92"/>
          <p:cNvGrpSpPr/>
          <p:nvPr/>
        </p:nvGrpSpPr>
        <p:grpSpPr>
          <a:xfrm>
            <a:off x="4649661" y="3574364"/>
            <a:ext cx="4314825" cy="1318260"/>
            <a:chOff x="4649660" y="3574364"/>
            <a:chExt cx="4314825" cy="1318260"/>
          </a:xfrm>
        </p:grpSpPr>
        <p:sp>
          <p:nvSpPr>
            <p:cNvPr id="93" name="object 93"/>
            <p:cNvSpPr/>
            <p:nvPr/>
          </p:nvSpPr>
          <p:spPr>
            <a:xfrm>
              <a:off x="7120788" y="3574364"/>
              <a:ext cx="106045" cy="57150"/>
            </a:xfrm>
            <a:custGeom>
              <a:avLst/>
              <a:gdLst/>
              <a:ahLst/>
              <a:cxnLst/>
              <a:rect l="l" t="t" r="r" b="b"/>
              <a:pathLst>
                <a:path w="106045" h="57150">
                  <a:moveTo>
                    <a:pt x="105994" y="0"/>
                  </a:moveTo>
                  <a:lnTo>
                    <a:pt x="0" y="0"/>
                  </a:lnTo>
                  <a:lnTo>
                    <a:pt x="52997" y="56984"/>
                  </a:lnTo>
                  <a:lnTo>
                    <a:pt x="105994" y="0"/>
                  </a:lnTo>
                  <a:close/>
                </a:path>
              </a:pathLst>
            </a:custGeom>
            <a:solidFill>
              <a:srgbClr val="09522A"/>
            </a:solidFill>
          </p:spPr>
          <p:txBody>
            <a:bodyPr wrap="square" lIns="0" tIns="0" rIns="0" bIns="0" rtlCol="0"/>
            <a:lstStyle/>
            <a:p>
              <a:endParaRPr/>
            </a:p>
          </p:txBody>
        </p:sp>
        <p:sp>
          <p:nvSpPr>
            <p:cNvPr id="94" name="object 94"/>
            <p:cNvSpPr/>
            <p:nvPr/>
          </p:nvSpPr>
          <p:spPr>
            <a:xfrm>
              <a:off x="8391118" y="3910977"/>
              <a:ext cx="563880" cy="0"/>
            </a:xfrm>
            <a:custGeom>
              <a:avLst/>
              <a:gdLst/>
              <a:ahLst/>
              <a:cxnLst/>
              <a:rect l="l" t="t" r="r" b="b"/>
              <a:pathLst>
                <a:path w="563879">
                  <a:moveTo>
                    <a:pt x="563727" y="0"/>
                  </a:moveTo>
                  <a:lnTo>
                    <a:pt x="0" y="0"/>
                  </a:lnTo>
                </a:path>
              </a:pathLst>
            </a:custGeom>
            <a:ln w="19050">
              <a:solidFill>
                <a:srgbClr val="09522A"/>
              </a:solidFill>
            </a:ln>
          </p:spPr>
          <p:txBody>
            <a:bodyPr wrap="square" lIns="0" tIns="0" rIns="0" bIns="0" rtlCol="0"/>
            <a:lstStyle/>
            <a:p>
              <a:endParaRPr/>
            </a:p>
          </p:txBody>
        </p:sp>
        <p:sp>
          <p:nvSpPr>
            <p:cNvPr id="95" name="object 95"/>
            <p:cNvSpPr/>
            <p:nvPr/>
          </p:nvSpPr>
          <p:spPr>
            <a:xfrm>
              <a:off x="8346922" y="3857980"/>
              <a:ext cx="57150" cy="106045"/>
            </a:xfrm>
            <a:custGeom>
              <a:avLst/>
              <a:gdLst/>
              <a:ahLst/>
              <a:cxnLst/>
              <a:rect l="l" t="t" r="r" b="b"/>
              <a:pathLst>
                <a:path w="57150" h="106045">
                  <a:moveTo>
                    <a:pt x="57010" y="105981"/>
                  </a:moveTo>
                  <a:lnTo>
                    <a:pt x="57010" y="0"/>
                  </a:lnTo>
                  <a:lnTo>
                    <a:pt x="0" y="52997"/>
                  </a:lnTo>
                  <a:lnTo>
                    <a:pt x="57010" y="105981"/>
                  </a:lnTo>
                  <a:close/>
                </a:path>
              </a:pathLst>
            </a:custGeom>
            <a:solidFill>
              <a:srgbClr val="09522A"/>
            </a:solidFill>
          </p:spPr>
          <p:txBody>
            <a:bodyPr wrap="square" lIns="0" tIns="0" rIns="0" bIns="0" rtlCol="0"/>
            <a:lstStyle/>
            <a:p>
              <a:endParaRPr/>
            </a:p>
          </p:txBody>
        </p:sp>
        <p:sp>
          <p:nvSpPr>
            <p:cNvPr id="96" name="object 96"/>
            <p:cNvSpPr/>
            <p:nvPr/>
          </p:nvSpPr>
          <p:spPr>
            <a:xfrm>
              <a:off x="4659185" y="4443958"/>
              <a:ext cx="897890" cy="439420"/>
            </a:xfrm>
            <a:custGeom>
              <a:avLst/>
              <a:gdLst/>
              <a:ahLst/>
              <a:cxnLst/>
              <a:rect l="l" t="t" r="r" b="b"/>
              <a:pathLst>
                <a:path w="897889" h="439420">
                  <a:moveTo>
                    <a:pt x="897597" y="324040"/>
                  </a:moveTo>
                  <a:lnTo>
                    <a:pt x="897597" y="114973"/>
                  </a:lnTo>
                  <a:lnTo>
                    <a:pt x="896551" y="102572"/>
                  </a:lnTo>
                  <a:lnTo>
                    <a:pt x="889860" y="74003"/>
                  </a:lnTo>
                  <a:lnTo>
                    <a:pt x="872195" y="40137"/>
                  </a:lnTo>
                  <a:lnTo>
                    <a:pt x="838230" y="11846"/>
                  </a:lnTo>
                  <a:lnTo>
                    <a:pt x="782637" y="0"/>
                  </a:lnTo>
                  <a:lnTo>
                    <a:pt x="535647" y="0"/>
                  </a:lnTo>
                  <a:lnTo>
                    <a:pt x="533285" y="2374"/>
                  </a:lnTo>
                  <a:lnTo>
                    <a:pt x="514311" y="21354"/>
                  </a:lnTo>
                  <a:lnTo>
                    <a:pt x="495338" y="40327"/>
                  </a:lnTo>
                  <a:lnTo>
                    <a:pt x="476364" y="59298"/>
                  </a:lnTo>
                  <a:lnTo>
                    <a:pt x="457390" y="78270"/>
                  </a:lnTo>
                  <a:lnTo>
                    <a:pt x="438409" y="59298"/>
                  </a:lnTo>
                  <a:lnTo>
                    <a:pt x="419433" y="40327"/>
                  </a:lnTo>
                  <a:lnTo>
                    <a:pt x="400461" y="21354"/>
                  </a:lnTo>
                  <a:lnTo>
                    <a:pt x="381495" y="2374"/>
                  </a:lnTo>
                  <a:lnTo>
                    <a:pt x="379120" y="0"/>
                  </a:lnTo>
                  <a:lnTo>
                    <a:pt x="114947" y="0"/>
                  </a:lnTo>
                  <a:lnTo>
                    <a:pt x="102549" y="1046"/>
                  </a:lnTo>
                  <a:lnTo>
                    <a:pt x="73986" y="7738"/>
                  </a:lnTo>
                  <a:lnTo>
                    <a:pt x="40128" y="25404"/>
                  </a:lnTo>
                  <a:lnTo>
                    <a:pt x="11843" y="59373"/>
                  </a:lnTo>
                  <a:lnTo>
                    <a:pt x="0" y="114973"/>
                  </a:lnTo>
                  <a:lnTo>
                    <a:pt x="0" y="324040"/>
                  </a:lnTo>
                  <a:lnTo>
                    <a:pt x="7733" y="365005"/>
                  </a:lnTo>
                  <a:lnTo>
                    <a:pt x="25393" y="398867"/>
                  </a:lnTo>
                  <a:lnTo>
                    <a:pt x="59355" y="427155"/>
                  </a:lnTo>
                  <a:lnTo>
                    <a:pt x="114947" y="439000"/>
                  </a:lnTo>
                  <a:lnTo>
                    <a:pt x="782637" y="439000"/>
                  </a:lnTo>
                  <a:lnTo>
                    <a:pt x="795037" y="437954"/>
                  </a:lnTo>
                  <a:lnTo>
                    <a:pt x="823602" y="431263"/>
                  </a:lnTo>
                  <a:lnTo>
                    <a:pt x="857464" y="413598"/>
                  </a:lnTo>
                  <a:lnTo>
                    <a:pt x="885752" y="379633"/>
                  </a:lnTo>
                  <a:lnTo>
                    <a:pt x="897597" y="324040"/>
                  </a:lnTo>
                  <a:close/>
                </a:path>
              </a:pathLst>
            </a:custGeom>
            <a:ln w="19050">
              <a:solidFill>
                <a:srgbClr val="09522A"/>
              </a:solidFill>
            </a:ln>
          </p:spPr>
          <p:txBody>
            <a:bodyPr wrap="square" lIns="0" tIns="0" rIns="0" bIns="0" rtlCol="0"/>
            <a:lstStyle/>
            <a:p>
              <a:endParaRPr/>
            </a:p>
          </p:txBody>
        </p:sp>
      </p:grpSp>
      <p:sp>
        <p:nvSpPr>
          <p:cNvPr id="97" name="object 97"/>
          <p:cNvSpPr txBox="1"/>
          <p:nvPr/>
        </p:nvSpPr>
        <p:spPr>
          <a:xfrm>
            <a:off x="4770758" y="4537694"/>
            <a:ext cx="659130" cy="264816"/>
          </a:xfrm>
          <a:prstGeom prst="rect">
            <a:avLst/>
          </a:prstGeom>
        </p:spPr>
        <p:txBody>
          <a:bodyPr vert="horz" wrap="square" lIns="0" tIns="33655" rIns="0" bIns="0" rtlCol="0">
            <a:spAutoFit/>
          </a:bodyPr>
          <a:lstStyle/>
          <a:p>
            <a:pPr marL="70485" marR="5080" indent="-58419">
              <a:lnSpc>
                <a:spcPts val="850"/>
              </a:lnSpc>
              <a:spcBef>
                <a:spcPts val="265"/>
              </a:spcBef>
            </a:pPr>
            <a:r>
              <a:rPr sz="850" spc="-65" dirty="0">
                <a:solidFill>
                  <a:srgbClr val="FFFFFF"/>
                </a:solidFill>
                <a:latin typeface="Arial MT"/>
                <a:cs typeface="Arial MT"/>
              </a:rPr>
              <a:t>Compartmental  </a:t>
            </a:r>
            <a:r>
              <a:rPr sz="850" spc="-114" dirty="0">
                <a:solidFill>
                  <a:srgbClr val="FFFFFF"/>
                </a:solidFill>
                <a:latin typeface="Arial MT"/>
                <a:cs typeface="Arial MT"/>
              </a:rPr>
              <a:t>R0</a:t>
            </a:r>
            <a:r>
              <a:rPr sz="850" spc="-35" dirty="0">
                <a:solidFill>
                  <a:srgbClr val="FFFFFF"/>
                </a:solidFill>
                <a:latin typeface="Arial MT"/>
                <a:cs typeface="Arial MT"/>
              </a:rPr>
              <a:t> </a:t>
            </a:r>
            <a:r>
              <a:rPr sz="850" spc="-45" dirty="0">
                <a:solidFill>
                  <a:srgbClr val="FFFFFF"/>
                </a:solidFill>
                <a:latin typeface="Arial MT"/>
                <a:cs typeface="Arial MT"/>
              </a:rPr>
              <a:t>resecti</a:t>
            </a:r>
            <a:r>
              <a:rPr sz="850" spc="-65" dirty="0">
                <a:solidFill>
                  <a:srgbClr val="FFFFFF"/>
                </a:solidFill>
                <a:latin typeface="Arial MT"/>
                <a:cs typeface="Arial MT"/>
              </a:rPr>
              <a:t>on</a:t>
            </a:r>
            <a:endParaRPr sz="850">
              <a:latin typeface="Arial MT"/>
              <a:cs typeface="Arial MT"/>
            </a:endParaRPr>
          </a:p>
        </p:txBody>
      </p:sp>
      <p:sp>
        <p:nvSpPr>
          <p:cNvPr id="98" name="object 98"/>
          <p:cNvSpPr txBox="1"/>
          <p:nvPr/>
        </p:nvSpPr>
        <p:spPr>
          <a:xfrm>
            <a:off x="6476356" y="4537695"/>
            <a:ext cx="408941" cy="264816"/>
          </a:xfrm>
          <a:prstGeom prst="rect">
            <a:avLst/>
          </a:prstGeom>
        </p:spPr>
        <p:txBody>
          <a:bodyPr vert="horz" wrap="square" lIns="0" tIns="33655" rIns="0" bIns="0" rtlCol="0">
            <a:spAutoFit/>
          </a:bodyPr>
          <a:lstStyle/>
          <a:p>
            <a:pPr marL="12700" marR="5080" indent="20320">
              <a:lnSpc>
                <a:spcPts val="850"/>
              </a:lnSpc>
              <a:spcBef>
                <a:spcPts val="265"/>
              </a:spcBef>
            </a:pPr>
            <a:r>
              <a:rPr sz="850" spc="-80" dirty="0">
                <a:solidFill>
                  <a:srgbClr val="FFFFFF"/>
                </a:solidFill>
                <a:latin typeface="Arial MT"/>
                <a:cs typeface="Arial MT"/>
              </a:rPr>
              <a:t>Wide</a:t>
            </a:r>
            <a:r>
              <a:rPr sz="850" spc="-35" dirty="0">
                <a:solidFill>
                  <a:srgbClr val="FFFFFF"/>
                </a:solidFill>
                <a:latin typeface="Arial MT"/>
                <a:cs typeface="Arial MT"/>
              </a:rPr>
              <a:t> </a:t>
            </a:r>
            <a:r>
              <a:rPr sz="850" spc="-85" dirty="0">
                <a:solidFill>
                  <a:srgbClr val="FFFFFF"/>
                </a:solidFill>
                <a:latin typeface="Arial MT"/>
                <a:cs typeface="Arial MT"/>
              </a:rPr>
              <a:t>R0  </a:t>
            </a:r>
            <a:r>
              <a:rPr sz="850" spc="-50" dirty="0">
                <a:solidFill>
                  <a:srgbClr val="FFFFFF"/>
                </a:solidFill>
                <a:latin typeface="Arial MT"/>
                <a:cs typeface="Arial MT"/>
              </a:rPr>
              <a:t>resection</a:t>
            </a:r>
            <a:endParaRPr sz="850">
              <a:latin typeface="Arial MT"/>
              <a:cs typeface="Arial MT"/>
            </a:endParaRPr>
          </a:p>
        </p:txBody>
      </p:sp>
      <p:sp>
        <p:nvSpPr>
          <p:cNvPr id="99" name="object 99"/>
          <p:cNvSpPr txBox="1"/>
          <p:nvPr/>
        </p:nvSpPr>
        <p:spPr>
          <a:xfrm>
            <a:off x="8788145" y="4537695"/>
            <a:ext cx="184150" cy="142988"/>
          </a:xfrm>
          <a:prstGeom prst="rect">
            <a:avLst/>
          </a:prstGeom>
        </p:spPr>
        <p:txBody>
          <a:bodyPr vert="horz" wrap="square" lIns="0" tIns="12065" rIns="0" bIns="0" rtlCol="0">
            <a:spAutoFit/>
          </a:bodyPr>
          <a:lstStyle/>
          <a:p>
            <a:pPr marL="12700">
              <a:lnSpc>
                <a:spcPct val="100000"/>
              </a:lnSpc>
              <a:spcBef>
                <a:spcPts val="95"/>
              </a:spcBef>
              <a:tabLst>
                <a:tab pos="170180" algn="l"/>
              </a:tabLst>
            </a:pPr>
            <a:r>
              <a:rPr sz="850" u="heavy" spc="-35" dirty="0">
                <a:solidFill>
                  <a:srgbClr val="FFFFFF"/>
                </a:solidFill>
                <a:uFill>
                  <a:solidFill>
                    <a:srgbClr val="09522A"/>
                  </a:solidFill>
                </a:uFill>
                <a:latin typeface="Arial MT"/>
                <a:cs typeface="Arial MT"/>
              </a:rPr>
              <a:t> 	</a:t>
            </a:r>
            <a:endParaRPr sz="850">
              <a:latin typeface="Arial MT"/>
              <a:cs typeface="Arial MT"/>
            </a:endParaRPr>
          </a:p>
        </p:txBody>
      </p:sp>
      <p:sp>
        <p:nvSpPr>
          <p:cNvPr id="100" name="object 100"/>
          <p:cNvSpPr txBox="1"/>
          <p:nvPr/>
        </p:nvSpPr>
        <p:spPr>
          <a:xfrm>
            <a:off x="8140386" y="4537695"/>
            <a:ext cx="408305" cy="243015"/>
          </a:xfrm>
          <a:prstGeom prst="rect">
            <a:avLst/>
          </a:prstGeom>
        </p:spPr>
        <p:txBody>
          <a:bodyPr vert="horz" wrap="square" lIns="0" tIns="12065" rIns="0" bIns="0" rtlCol="0">
            <a:spAutoFit/>
          </a:bodyPr>
          <a:lstStyle/>
          <a:p>
            <a:pPr algn="ctr">
              <a:lnSpc>
                <a:spcPts val="935"/>
              </a:lnSpc>
              <a:spcBef>
                <a:spcPts val="95"/>
              </a:spcBef>
            </a:pPr>
            <a:r>
              <a:rPr sz="850" spc="-114" dirty="0">
                <a:solidFill>
                  <a:srgbClr val="FFFFFF"/>
                </a:solidFill>
                <a:latin typeface="Arial MT"/>
                <a:cs typeface="Arial MT"/>
              </a:rPr>
              <a:t>R1</a:t>
            </a:r>
            <a:endParaRPr sz="850">
              <a:latin typeface="Arial MT"/>
              <a:cs typeface="Arial MT"/>
            </a:endParaRPr>
          </a:p>
          <a:p>
            <a:pPr algn="ctr">
              <a:lnSpc>
                <a:spcPts val="935"/>
              </a:lnSpc>
            </a:pPr>
            <a:r>
              <a:rPr sz="850" spc="-50" dirty="0">
                <a:solidFill>
                  <a:srgbClr val="FFFFFF"/>
                </a:solidFill>
                <a:latin typeface="Arial MT"/>
                <a:cs typeface="Arial MT"/>
              </a:rPr>
              <a:t>resection</a:t>
            </a:r>
            <a:endParaRPr sz="850">
              <a:latin typeface="Arial MT"/>
              <a:cs typeface="Arial MT"/>
            </a:endParaRPr>
          </a:p>
        </p:txBody>
      </p:sp>
      <p:sp>
        <p:nvSpPr>
          <p:cNvPr id="101" name="object 101"/>
          <p:cNvSpPr/>
          <p:nvPr/>
        </p:nvSpPr>
        <p:spPr>
          <a:xfrm>
            <a:off x="8355697" y="4876217"/>
            <a:ext cx="0" cy="216535"/>
          </a:xfrm>
          <a:custGeom>
            <a:avLst/>
            <a:gdLst/>
            <a:ahLst/>
            <a:cxnLst/>
            <a:rect l="l" t="t" r="r" b="b"/>
            <a:pathLst>
              <a:path h="216535">
                <a:moveTo>
                  <a:pt x="0" y="0"/>
                </a:moveTo>
                <a:lnTo>
                  <a:pt x="0" y="216103"/>
                </a:lnTo>
              </a:path>
            </a:pathLst>
          </a:custGeom>
          <a:ln w="19050">
            <a:solidFill>
              <a:srgbClr val="09522A"/>
            </a:solidFill>
          </a:ln>
        </p:spPr>
        <p:txBody>
          <a:bodyPr wrap="square" lIns="0" tIns="0" rIns="0" bIns="0" rtlCol="0"/>
          <a:lstStyle/>
          <a:p>
            <a:endParaRPr/>
          </a:p>
        </p:txBody>
      </p:sp>
      <p:grpSp>
        <p:nvGrpSpPr>
          <p:cNvPr id="102" name="object 102"/>
          <p:cNvGrpSpPr/>
          <p:nvPr/>
        </p:nvGrpSpPr>
        <p:grpSpPr>
          <a:xfrm>
            <a:off x="5063210" y="4160344"/>
            <a:ext cx="3739515" cy="953135"/>
            <a:chOff x="5063210" y="4160342"/>
            <a:chExt cx="3739515" cy="953135"/>
          </a:xfrm>
        </p:grpSpPr>
        <p:sp>
          <p:nvSpPr>
            <p:cNvPr id="103" name="object 103"/>
            <p:cNvSpPr/>
            <p:nvPr/>
          </p:nvSpPr>
          <p:spPr>
            <a:xfrm>
              <a:off x="8340877" y="4247756"/>
              <a:ext cx="0" cy="100965"/>
            </a:xfrm>
            <a:custGeom>
              <a:avLst/>
              <a:gdLst/>
              <a:ahLst/>
              <a:cxnLst/>
              <a:rect l="l" t="t" r="r" b="b"/>
              <a:pathLst>
                <a:path h="100964">
                  <a:moveTo>
                    <a:pt x="0" y="0"/>
                  </a:moveTo>
                  <a:lnTo>
                    <a:pt x="0" y="100558"/>
                  </a:lnTo>
                </a:path>
              </a:pathLst>
            </a:custGeom>
            <a:ln w="19050">
              <a:solidFill>
                <a:srgbClr val="09522A"/>
              </a:solidFill>
            </a:ln>
          </p:spPr>
          <p:txBody>
            <a:bodyPr wrap="square" lIns="0" tIns="0" rIns="0" bIns="0" rtlCol="0"/>
            <a:lstStyle/>
            <a:p>
              <a:endParaRPr/>
            </a:p>
          </p:txBody>
        </p:sp>
        <p:sp>
          <p:nvSpPr>
            <p:cNvPr id="104" name="object 104"/>
            <p:cNvSpPr/>
            <p:nvPr/>
          </p:nvSpPr>
          <p:spPr>
            <a:xfrm>
              <a:off x="5107978" y="4255833"/>
              <a:ext cx="3239135" cy="0"/>
            </a:xfrm>
            <a:custGeom>
              <a:avLst/>
              <a:gdLst/>
              <a:ahLst/>
              <a:cxnLst/>
              <a:rect l="l" t="t" r="r" b="b"/>
              <a:pathLst>
                <a:path w="3239134">
                  <a:moveTo>
                    <a:pt x="0" y="0"/>
                  </a:moveTo>
                  <a:lnTo>
                    <a:pt x="3238944" y="0"/>
                  </a:lnTo>
                </a:path>
              </a:pathLst>
            </a:custGeom>
            <a:ln w="19050">
              <a:solidFill>
                <a:srgbClr val="09522A"/>
              </a:solidFill>
            </a:ln>
          </p:spPr>
          <p:txBody>
            <a:bodyPr wrap="square" lIns="0" tIns="0" rIns="0" bIns="0" rtlCol="0"/>
            <a:lstStyle/>
            <a:p>
              <a:endParaRPr/>
            </a:p>
          </p:txBody>
        </p:sp>
        <p:sp>
          <p:nvSpPr>
            <p:cNvPr id="105" name="object 105"/>
            <p:cNvSpPr/>
            <p:nvPr/>
          </p:nvSpPr>
          <p:spPr>
            <a:xfrm>
              <a:off x="8287893" y="4335500"/>
              <a:ext cx="106045" cy="57150"/>
            </a:xfrm>
            <a:custGeom>
              <a:avLst/>
              <a:gdLst/>
              <a:ahLst/>
              <a:cxnLst/>
              <a:rect l="l" t="t" r="r" b="b"/>
              <a:pathLst>
                <a:path w="106045" h="57150">
                  <a:moveTo>
                    <a:pt x="105994" y="0"/>
                  </a:moveTo>
                  <a:lnTo>
                    <a:pt x="0" y="0"/>
                  </a:lnTo>
                  <a:lnTo>
                    <a:pt x="52984" y="56997"/>
                  </a:lnTo>
                  <a:lnTo>
                    <a:pt x="105994" y="0"/>
                  </a:lnTo>
                  <a:close/>
                </a:path>
              </a:pathLst>
            </a:custGeom>
            <a:solidFill>
              <a:srgbClr val="09522A"/>
            </a:solidFill>
          </p:spPr>
          <p:txBody>
            <a:bodyPr wrap="square" lIns="0" tIns="0" rIns="0" bIns="0" rtlCol="0"/>
            <a:lstStyle/>
            <a:p>
              <a:endParaRPr/>
            </a:p>
          </p:txBody>
        </p:sp>
        <p:sp>
          <p:nvSpPr>
            <p:cNvPr id="106" name="object 106"/>
            <p:cNvSpPr/>
            <p:nvPr/>
          </p:nvSpPr>
          <p:spPr>
            <a:xfrm>
              <a:off x="6685584" y="4247756"/>
              <a:ext cx="0" cy="100965"/>
            </a:xfrm>
            <a:custGeom>
              <a:avLst/>
              <a:gdLst/>
              <a:ahLst/>
              <a:cxnLst/>
              <a:rect l="l" t="t" r="r" b="b"/>
              <a:pathLst>
                <a:path h="100964">
                  <a:moveTo>
                    <a:pt x="0" y="0"/>
                  </a:moveTo>
                  <a:lnTo>
                    <a:pt x="0" y="100558"/>
                  </a:lnTo>
                </a:path>
              </a:pathLst>
            </a:custGeom>
            <a:ln w="19050">
              <a:solidFill>
                <a:srgbClr val="09522A"/>
              </a:solidFill>
            </a:ln>
          </p:spPr>
          <p:txBody>
            <a:bodyPr wrap="square" lIns="0" tIns="0" rIns="0" bIns="0" rtlCol="0"/>
            <a:lstStyle/>
            <a:p>
              <a:endParaRPr/>
            </a:p>
          </p:txBody>
        </p:sp>
        <p:sp>
          <p:nvSpPr>
            <p:cNvPr id="107" name="object 107"/>
            <p:cNvSpPr/>
            <p:nvPr/>
          </p:nvSpPr>
          <p:spPr>
            <a:xfrm>
              <a:off x="6632587" y="4335500"/>
              <a:ext cx="106045" cy="57150"/>
            </a:xfrm>
            <a:custGeom>
              <a:avLst/>
              <a:gdLst/>
              <a:ahLst/>
              <a:cxnLst/>
              <a:rect l="l" t="t" r="r" b="b"/>
              <a:pathLst>
                <a:path w="106045" h="57150">
                  <a:moveTo>
                    <a:pt x="105981" y="0"/>
                  </a:moveTo>
                  <a:lnTo>
                    <a:pt x="0" y="0"/>
                  </a:lnTo>
                  <a:lnTo>
                    <a:pt x="52997" y="56997"/>
                  </a:lnTo>
                  <a:lnTo>
                    <a:pt x="105981" y="0"/>
                  </a:lnTo>
                  <a:close/>
                </a:path>
              </a:pathLst>
            </a:custGeom>
            <a:solidFill>
              <a:srgbClr val="09522A"/>
            </a:solidFill>
          </p:spPr>
          <p:txBody>
            <a:bodyPr wrap="square" lIns="0" tIns="0" rIns="0" bIns="0" rtlCol="0"/>
            <a:lstStyle/>
            <a:p>
              <a:endParaRPr/>
            </a:p>
          </p:txBody>
        </p:sp>
        <p:sp>
          <p:nvSpPr>
            <p:cNvPr id="108" name="object 108"/>
            <p:cNvSpPr/>
            <p:nvPr/>
          </p:nvSpPr>
          <p:spPr>
            <a:xfrm>
              <a:off x="5116207" y="4247756"/>
              <a:ext cx="0" cy="100965"/>
            </a:xfrm>
            <a:custGeom>
              <a:avLst/>
              <a:gdLst/>
              <a:ahLst/>
              <a:cxnLst/>
              <a:rect l="l" t="t" r="r" b="b"/>
              <a:pathLst>
                <a:path h="100964">
                  <a:moveTo>
                    <a:pt x="0" y="0"/>
                  </a:moveTo>
                  <a:lnTo>
                    <a:pt x="0" y="100558"/>
                  </a:lnTo>
                </a:path>
              </a:pathLst>
            </a:custGeom>
            <a:ln w="19050">
              <a:solidFill>
                <a:srgbClr val="09522A"/>
              </a:solidFill>
            </a:ln>
          </p:spPr>
          <p:txBody>
            <a:bodyPr wrap="square" lIns="0" tIns="0" rIns="0" bIns="0" rtlCol="0"/>
            <a:lstStyle/>
            <a:p>
              <a:endParaRPr/>
            </a:p>
          </p:txBody>
        </p:sp>
        <p:sp>
          <p:nvSpPr>
            <p:cNvPr id="109" name="object 109"/>
            <p:cNvSpPr/>
            <p:nvPr/>
          </p:nvSpPr>
          <p:spPr>
            <a:xfrm>
              <a:off x="5063210" y="4335500"/>
              <a:ext cx="106045" cy="57150"/>
            </a:xfrm>
            <a:custGeom>
              <a:avLst/>
              <a:gdLst/>
              <a:ahLst/>
              <a:cxnLst/>
              <a:rect l="l" t="t" r="r" b="b"/>
              <a:pathLst>
                <a:path w="106045" h="57150">
                  <a:moveTo>
                    <a:pt x="105994" y="0"/>
                  </a:moveTo>
                  <a:lnTo>
                    <a:pt x="0" y="0"/>
                  </a:lnTo>
                  <a:lnTo>
                    <a:pt x="52997" y="56997"/>
                  </a:lnTo>
                  <a:lnTo>
                    <a:pt x="105994" y="0"/>
                  </a:lnTo>
                  <a:close/>
                </a:path>
              </a:pathLst>
            </a:custGeom>
            <a:solidFill>
              <a:srgbClr val="09522A"/>
            </a:solidFill>
          </p:spPr>
          <p:txBody>
            <a:bodyPr wrap="square" lIns="0" tIns="0" rIns="0" bIns="0" rtlCol="0"/>
            <a:lstStyle/>
            <a:p>
              <a:endParaRPr/>
            </a:p>
          </p:txBody>
        </p:sp>
        <p:sp>
          <p:nvSpPr>
            <p:cNvPr id="110" name="object 110"/>
            <p:cNvSpPr/>
            <p:nvPr/>
          </p:nvSpPr>
          <p:spPr>
            <a:xfrm>
              <a:off x="6688264" y="4884839"/>
              <a:ext cx="0" cy="124460"/>
            </a:xfrm>
            <a:custGeom>
              <a:avLst/>
              <a:gdLst/>
              <a:ahLst/>
              <a:cxnLst/>
              <a:rect l="l" t="t" r="r" b="b"/>
              <a:pathLst>
                <a:path h="124460">
                  <a:moveTo>
                    <a:pt x="0" y="0"/>
                  </a:moveTo>
                  <a:lnTo>
                    <a:pt x="0" y="124460"/>
                  </a:lnTo>
                </a:path>
              </a:pathLst>
            </a:custGeom>
            <a:ln w="19050">
              <a:solidFill>
                <a:srgbClr val="09522A"/>
              </a:solidFill>
            </a:ln>
          </p:spPr>
          <p:txBody>
            <a:bodyPr wrap="square" lIns="0" tIns="0" rIns="0" bIns="0" rtlCol="0"/>
            <a:lstStyle/>
            <a:p>
              <a:endParaRPr/>
            </a:p>
          </p:txBody>
        </p:sp>
        <p:sp>
          <p:nvSpPr>
            <p:cNvPr id="111" name="object 111"/>
            <p:cNvSpPr/>
            <p:nvPr/>
          </p:nvSpPr>
          <p:spPr>
            <a:xfrm>
              <a:off x="5730075" y="5017655"/>
              <a:ext cx="1605280" cy="0"/>
            </a:xfrm>
            <a:custGeom>
              <a:avLst/>
              <a:gdLst/>
              <a:ahLst/>
              <a:cxnLst/>
              <a:rect l="l" t="t" r="r" b="b"/>
              <a:pathLst>
                <a:path w="1605279">
                  <a:moveTo>
                    <a:pt x="0" y="0"/>
                  </a:moveTo>
                  <a:lnTo>
                    <a:pt x="1604721" y="0"/>
                  </a:lnTo>
                </a:path>
              </a:pathLst>
            </a:custGeom>
            <a:ln w="19050">
              <a:solidFill>
                <a:srgbClr val="09522A"/>
              </a:solidFill>
            </a:ln>
          </p:spPr>
          <p:txBody>
            <a:bodyPr wrap="square" lIns="0" tIns="0" rIns="0" bIns="0" rtlCol="0"/>
            <a:lstStyle/>
            <a:p>
              <a:endParaRPr/>
            </a:p>
          </p:txBody>
        </p:sp>
        <p:sp>
          <p:nvSpPr>
            <p:cNvPr id="112" name="object 112"/>
            <p:cNvSpPr/>
            <p:nvPr/>
          </p:nvSpPr>
          <p:spPr>
            <a:xfrm>
              <a:off x="5726188" y="5009299"/>
              <a:ext cx="1609090" cy="104139"/>
            </a:xfrm>
            <a:custGeom>
              <a:avLst/>
              <a:gdLst/>
              <a:ahLst/>
              <a:cxnLst/>
              <a:rect l="l" t="t" r="r" b="b"/>
              <a:pathLst>
                <a:path w="1609090" h="104139">
                  <a:moveTo>
                    <a:pt x="1608556" y="292"/>
                  </a:moveTo>
                  <a:lnTo>
                    <a:pt x="1608556" y="104139"/>
                  </a:lnTo>
                </a:path>
                <a:path w="1609090" h="104139">
                  <a:moveTo>
                    <a:pt x="0" y="0"/>
                  </a:moveTo>
                  <a:lnTo>
                    <a:pt x="0" y="81254"/>
                  </a:lnTo>
                </a:path>
              </a:pathLst>
            </a:custGeom>
            <a:ln w="19050">
              <a:solidFill>
                <a:srgbClr val="09522A"/>
              </a:solidFill>
            </a:ln>
          </p:spPr>
          <p:txBody>
            <a:bodyPr wrap="square" lIns="0" tIns="0" rIns="0" bIns="0" rtlCol="0"/>
            <a:lstStyle/>
            <a:p>
              <a:endParaRPr/>
            </a:p>
          </p:txBody>
        </p:sp>
        <p:sp>
          <p:nvSpPr>
            <p:cNvPr id="113" name="object 113"/>
            <p:cNvSpPr/>
            <p:nvPr/>
          </p:nvSpPr>
          <p:spPr>
            <a:xfrm>
              <a:off x="7545679" y="4160342"/>
              <a:ext cx="0" cy="87630"/>
            </a:xfrm>
            <a:custGeom>
              <a:avLst/>
              <a:gdLst/>
              <a:ahLst/>
              <a:cxnLst/>
              <a:rect l="l" t="t" r="r" b="b"/>
              <a:pathLst>
                <a:path h="87629">
                  <a:moveTo>
                    <a:pt x="0" y="0"/>
                  </a:moveTo>
                  <a:lnTo>
                    <a:pt x="0" y="87414"/>
                  </a:lnTo>
                </a:path>
              </a:pathLst>
            </a:custGeom>
            <a:ln w="19050">
              <a:solidFill>
                <a:srgbClr val="09522A"/>
              </a:solidFill>
            </a:ln>
          </p:spPr>
          <p:txBody>
            <a:bodyPr wrap="square" lIns="0" tIns="0" rIns="0" bIns="0" rtlCol="0"/>
            <a:lstStyle/>
            <a:p>
              <a:endParaRPr/>
            </a:p>
          </p:txBody>
        </p:sp>
        <p:sp>
          <p:nvSpPr>
            <p:cNvPr id="114" name="object 114"/>
            <p:cNvSpPr/>
            <p:nvPr/>
          </p:nvSpPr>
          <p:spPr>
            <a:xfrm>
              <a:off x="7895170" y="4429137"/>
              <a:ext cx="897890" cy="439420"/>
            </a:xfrm>
            <a:custGeom>
              <a:avLst/>
              <a:gdLst/>
              <a:ahLst/>
              <a:cxnLst/>
              <a:rect l="l" t="t" r="r" b="b"/>
              <a:pathLst>
                <a:path w="897890" h="439420">
                  <a:moveTo>
                    <a:pt x="897597" y="324040"/>
                  </a:moveTo>
                  <a:lnTo>
                    <a:pt x="897597" y="114960"/>
                  </a:lnTo>
                  <a:lnTo>
                    <a:pt x="895616" y="96510"/>
                  </a:lnTo>
                  <a:lnTo>
                    <a:pt x="882734" y="57046"/>
                  </a:lnTo>
                  <a:lnTo>
                    <a:pt x="848547" y="17800"/>
                  </a:lnTo>
                  <a:lnTo>
                    <a:pt x="782650" y="0"/>
                  </a:lnTo>
                  <a:lnTo>
                    <a:pt x="535660" y="0"/>
                  </a:lnTo>
                  <a:lnTo>
                    <a:pt x="495338" y="40324"/>
                  </a:lnTo>
                  <a:lnTo>
                    <a:pt x="457390" y="78282"/>
                  </a:lnTo>
                  <a:lnTo>
                    <a:pt x="438411" y="59301"/>
                  </a:lnTo>
                  <a:lnTo>
                    <a:pt x="419438" y="40324"/>
                  </a:lnTo>
                  <a:lnTo>
                    <a:pt x="400467" y="21348"/>
                  </a:lnTo>
                  <a:lnTo>
                    <a:pt x="381495" y="2374"/>
                  </a:lnTo>
                  <a:lnTo>
                    <a:pt x="379120" y="0"/>
                  </a:lnTo>
                  <a:lnTo>
                    <a:pt x="114947" y="0"/>
                  </a:lnTo>
                  <a:lnTo>
                    <a:pt x="96499" y="1981"/>
                  </a:lnTo>
                  <a:lnTo>
                    <a:pt x="57040" y="14865"/>
                  </a:lnTo>
                  <a:lnTo>
                    <a:pt x="17798" y="49056"/>
                  </a:lnTo>
                  <a:lnTo>
                    <a:pt x="0" y="114960"/>
                  </a:lnTo>
                  <a:lnTo>
                    <a:pt x="0" y="324040"/>
                  </a:lnTo>
                  <a:lnTo>
                    <a:pt x="7733" y="365000"/>
                  </a:lnTo>
                  <a:lnTo>
                    <a:pt x="25393" y="398864"/>
                  </a:lnTo>
                  <a:lnTo>
                    <a:pt x="59355" y="427154"/>
                  </a:lnTo>
                  <a:lnTo>
                    <a:pt x="114947" y="439000"/>
                  </a:lnTo>
                  <a:lnTo>
                    <a:pt x="782650" y="439000"/>
                  </a:lnTo>
                  <a:lnTo>
                    <a:pt x="801098" y="437018"/>
                  </a:lnTo>
                  <a:lnTo>
                    <a:pt x="840557" y="424135"/>
                  </a:lnTo>
                  <a:lnTo>
                    <a:pt x="879799" y="389944"/>
                  </a:lnTo>
                  <a:lnTo>
                    <a:pt x="897597" y="324040"/>
                  </a:lnTo>
                  <a:close/>
                </a:path>
              </a:pathLst>
            </a:custGeom>
            <a:ln w="19050">
              <a:solidFill>
                <a:srgbClr val="09522A"/>
              </a:solidFill>
            </a:ln>
          </p:spPr>
          <p:txBody>
            <a:bodyPr wrap="square" lIns="0" tIns="0" rIns="0" bIns="0" rtlCol="0"/>
            <a:lstStyle/>
            <a:p>
              <a:endParaRPr/>
            </a:p>
          </p:txBody>
        </p:sp>
        <p:sp>
          <p:nvSpPr>
            <p:cNvPr id="115" name="object 115"/>
            <p:cNvSpPr/>
            <p:nvPr/>
          </p:nvSpPr>
          <p:spPr>
            <a:xfrm>
              <a:off x="6231369" y="4443958"/>
              <a:ext cx="897890" cy="439420"/>
            </a:xfrm>
            <a:custGeom>
              <a:avLst/>
              <a:gdLst/>
              <a:ahLst/>
              <a:cxnLst/>
              <a:rect l="l" t="t" r="r" b="b"/>
              <a:pathLst>
                <a:path w="897890" h="439420">
                  <a:moveTo>
                    <a:pt x="897597" y="324040"/>
                  </a:moveTo>
                  <a:lnTo>
                    <a:pt x="897597" y="114973"/>
                  </a:lnTo>
                  <a:lnTo>
                    <a:pt x="896551" y="102572"/>
                  </a:lnTo>
                  <a:lnTo>
                    <a:pt x="889860" y="74003"/>
                  </a:lnTo>
                  <a:lnTo>
                    <a:pt x="872198" y="40137"/>
                  </a:lnTo>
                  <a:lnTo>
                    <a:pt x="838237" y="11846"/>
                  </a:lnTo>
                  <a:lnTo>
                    <a:pt x="782650" y="0"/>
                  </a:lnTo>
                  <a:lnTo>
                    <a:pt x="535673" y="0"/>
                  </a:lnTo>
                  <a:lnTo>
                    <a:pt x="533298" y="2374"/>
                  </a:lnTo>
                  <a:lnTo>
                    <a:pt x="514317" y="21354"/>
                  </a:lnTo>
                  <a:lnTo>
                    <a:pt x="495341" y="40327"/>
                  </a:lnTo>
                  <a:lnTo>
                    <a:pt x="476369" y="59298"/>
                  </a:lnTo>
                  <a:lnTo>
                    <a:pt x="457403" y="78270"/>
                  </a:lnTo>
                  <a:lnTo>
                    <a:pt x="438420" y="59298"/>
                  </a:lnTo>
                  <a:lnTo>
                    <a:pt x="419439" y="40327"/>
                  </a:lnTo>
                  <a:lnTo>
                    <a:pt x="400463" y="21354"/>
                  </a:lnTo>
                  <a:lnTo>
                    <a:pt x="381495" y="2374"/>
                  </a:lnTo>
                  <a:lnTo>
                    <a:pt x="379120" y="0"/>
                  </a:lnTo>
                  <a:lnTo>
                    <a:pt x="114947" y="0"/>
                  </a:lnTo>
                  <a:lnTo>
                    <a:pt x="102554" y="1046"/>
                  </a:lnTo>
                  <a:lnTo>
                    <a:pt x="73992" y="7738"/>
                  </a:lnTo>
                  <a:lnTo>
                    <a:pt x="40132" y="25404"/>
                  </a:lnTo>
                  <a:lnTo>
                    <a:pt x="11844" y="59373"/>
                  </a:lnTo>
                  <a:lnTo>
                    <a:pt x="0" y="114973"/>
                  </a:lnTo>
                  <a:lnTo>
                    <a:pt x="0" y="324040"/>
                  </a:lnTo>
                  <a:lnTo>
                    <a:pt x="7733" y="365005"/>
                  </a:lnTo>
                  <a:lnTo>
                    <a:pt x="25393" y="398867"/>
                  </a:lnTo>
                  <a:lnTo>
                    <a:pt x="59355" y="427155"/>
                  </a:lnTo>
                  <a:lnTo>
                    <a:pt x="114947" y="439000"/>
                  </a:lnTo>
                  <a:lnTo>
                    <a:pt x="782650" y="439000"/>
                  </a:lnTo>
                  <a:lnTo>
                    <a:pt x="801098" y="437018"/>
                  </a:lnTo>
                  <a:lnTo>
                    <a:pt x="840557" y="424135"/>
                  </a:lnTo>
                  <a:lnTo>
                    <a:pt x="879799" y="389944"/>
                  </a:lnTo>
                  <a:lnTo>
                    <a:pt x="897597" y="324040"/>
                  </a:lnTo>
                  <a:close/>
                </a:path>
              </a:pathLst>
            </a:custGeom>
            <a:ln w="19050">
              <a:solidFill>
                <a:srgbClr val="09522A"/>
              </a:solidFill>
            </a:ln>
          </p:spPr>
          <p:txBody>
            <a:bodyPr wrap="square" lIns="0" tIns="0" rIns="0" bIns="0" rtlCol="0"/>
            <a:lstStyle/>
            <a:p>
              <a:endParaRPr/>
            </a:p>
          </p:txBody>
        </p:sp>
      </p:grpSp>
      <p:sp>
        <p:nvSpPr>
          <p:cNvPr id="116" name="object 116"/>
          <p:cNvSpPr/>
          <p:nvPr/>
        </p:nvSpPr>
        <p:spPr>
          <a:xfrm>
            <a:off x="8355697" y="5394617"/>
            <a:ext cx="0" cy="142240"/>
          </a:xfrm>
          <a:custGeom>
            <a:avLst/>
            <a:gdLst/>
            <a:ahLst/>
            <a:cxnLst/>
            <a:rect l="l" t="t" r="r" b="b"/>
            <a:pathLst>
              <a:path h="142239">
                <a:moveTo>
                  <a:pt x="0" y="0"/>
                </a:moveTo>
                <a:lnTo>
                  <a:pt x="0" y="141846"/>
                </a:lnTo>
              </a:path>
            </a:pathLst>
          </a:custGeom>
          <a:ln w="19050">
            <a:solidFill>
              <a:srgbClr val="09522A"/>
            </a:solidFill>
          </a:ln>
        </p:spPr>
        <p:txBody>
          <a:bodyPr wrap="square" lIns="0" tIns="0" rIns="0" bIns="0" rtlCol="0"/>
          <a:lstStyle/>
          <a:p>
            <a:endParaRPr/>
          </a:p>
        </p:txBody>
      </p:sp>
      <p:grpSp>
        <p:nvGrpSpPr>
          <p:cNvPr id="117" name="object 117"/>
          <p:cNvGrpSpPr/>
          <p:nvPr/>
        </p:nvGrpSpPr>
        <p:grpSpPr>
          <a:xfrm>
            <a:off x="7903667" y="5523623"/>
            <a:ext cx="917576" cy="580390"/>
            <a:chOff x="7903667" y="5523623"/>
            <a:chExt cx="917575" cy="580390"/>
          </a:xfrm>
        </p:grpSpPr>
        <p:sp>
          <p:nvSpPr>
            <p:cNvPr id="118" name="object 118"/>
            <p:cNvSpPr/>
            <p:nvPr/>
          </p:nvSpPr>
          <p:spPr>
            <a:xfrm>
              <a:off x="7938783" y="5523623"/>
              <a:ext cx="846455" cy="546735"/>
            </a:xfrm>
            <a:custGeom>
              <a:avLst/>
              <a:gdLst/>
              <a:ahLst/>
              <a:cxnLst/>
              <a:rect l="l" t="t" r="r" b="b"/>
              <a:pathLst>
                <a:path w="846454" h="546735">
                  <a:moveTo>
                    <a:pt x="469900" y="0"/>
                  </a:moveTo>
                  <a:lnTo>
                    <a:pt x="363918" y="0"/>
                  </a:lnTo>
                  <a:lnTo>
                    <a:pt x="416915" y="56984"/>
                  </a:lnTo>
                  <a:lnTo>
                    <a:pt x="469900" y="0"/>
                  </a:lnTo>
                  <a:close/>
                </a:path>
                <a:path w="846454" h="546735">
                  <a:moveTo>
                    <a:pt x="846340" y="216687"/>
                  </a:moveTo>
                  <a:lnTo>
                    <a:pt x="844905" y="163728"/>
                  </a:lnTo>
                  <a:lnTo>
                    <a:pt x="834885" y="136537"/>
                  </a:lnTo>
                  <a:lnTo>
                    <a:pt x="807681" y="126517"/>
                  </a:lnTo>
                  <a:lnTo>
                    <a:pt x="754722" y="125082"/>
                  </a:lnTo>
                  <a:lnTo>
                    <a:pt x="512686" y="125082"/>
                  </a:lnTo>
                  <a:lnTo>
                    <a:pt x="424167" y="213601"/>
                  </a:lnTo>
                  <a:lnTo>
                    <a:pt x="335635" y="125082"/>
                  </a:lnTo>
                  <a:lnTo>
                    <a:pt x="91592" y="125082"/>
                  </a:lnTo>
                  <a:lnTo>
                    <a:pt x="38633" y="126517"/>
                  </a:lnTo>
                  <a:lnTo>
                    <a:pt x="11442" y="136537"/>
                  </a:lnTo>
                  <a:lnTo>
                    <a:pt x="1422" y="163728"/>
                  </a:lnTo>
                  <a:lnTo>
                    <a:pt x="0" y="216687"/>
                  </a:lnTo>
                  <a:lnTo>
                    <a:pt x="0" y="454863"/>
                  </a:lnTo>
                  <a:lnTo>
                    <a:pt x="1422" y="507822"/>
                  </a:lnTo>
                  <a:lnTo>
                    <a:pt x="11442" y="535012"/>
                  </a:lnTo>
                  <a:lnTo>
                    <a:pt x="38633" y="545033"/>
                  </a:lnTo>
                  <a:lnTo>
                    <a:pt x="91592" y="546455"/>
                  </a:lnTo>
                  <a:lnTo>
                    <a:pt x="754722" y="546455"/>
                  </a:lnTo>
                  <a:lnTo>
                    <a:pt x="807681" y="545033"/>
                  </a:lnTo>
                  <a:lnTo>
                    <a:pt x="834885" y="535012"/>
                  </a:lnTo>
                  <a:lnTo>
                    <a:pt x="844905" y="507822"/>
                  </a:lnTo>
                  <a:lnTo>
                    <a:pt x="846340" y="454863"/>
                  </a:lnTo>
                  <a:lnTo>
                    <a:pt x="846340" y="216687"/>
                  </a:lnTo>
                  <a:close/>
                </a:path>
              </a:pathLst>
            </a:custGeom>
            <a:solidFill>
              <a:srgbClr val="09522A"/>
            </a:solidFill>
          </p:spPr>
          <p:txBody>
            <a:bodyPr wrap="square" lIns="0" tIns="0" rIns="0" bIns="0" rtlCol="0"/>
            <a:lstStyle/>
            <a:p>
              <a:endParaRPr/>
            </a:p>
          </p:txBody>
        </p:sp>
        <p:sp>
          <p:nvSpPr>
            <p:cNvPr id="119" name="object 119"/>
            <p:cNvSpPr/>
            <p:nvPr/>
          </p:nvSpPr>
          <p:spPr>
            <a:xfrm>
              <a:off x="7913192" y="5624626"/>
              <a:ext cx="898525" cy="469900"/>
            </a:xfrm>
            <a:custGeom>
              <a:avLst/>
              <a:gdLst/>
              <a:ahLst/>
              <a:cxnLst/>
              <a:rect l="l" t="t" r="r" b="b"/>
              <a:pathLst>
                <a:path w="898525" h="469900">
                  <a:moveTo>
                    <a:pt x="898029" y="354571"/>
                  </a:moveTo>
                  <a:lnTo>
                    <a:pt x="898029" y="114960"/>
                  </a:lnTo>
                  <a:lnTo>
                    <a:pt x="896983" y="102560"/>
                  </a:lnTo>
                  <a:lnTo>
                    <a:pt x="890291" y="73995"/>
                  </a:lnTo>
                  <a:lnTo>
                    <a:pt x="872627" y="40133"/>
                  </a:lnTo>
                  <a:lnTo>
                    <a:pt x="838662" y="11844"/>
                  </a:lnTo>
                  <a:lnTo>
                    <a:pt x="783069" y="0"/>
                  </a:lnTo>
                  <a:lnTo>
                    <a:pt x="528027" y="0"/>
                  </a:lnTo>
                  <a:lnTo>
                    <a:pt x="525653" y="2374"/>
                  </a:lnTo>
                  <a:lnTo>
                    <a:pt x="506679" y="21348"/>
                  </a:lnTo>
                  <a:lnTo>
                    <a:pt x="487705" y="40320"/>
                  </a:lnTo>
                  <a:lnTo>
                    <a:pt x="468731" y="59290"/>
                  </a:lnTo>
                  <a:lnTo>
                    <a:pt x="449757" y="78257"/>
                  </a:lnTo>
                  <a:lnTo>
                    <a:pt x="430783" y="59290"/>
                  </a:lnTo>
                  <a:lnTo>
                    <a:pt x="411808" y="40320"/>
                  </a:lnTo>
                  <a:lnTo>
                    <a:pt x="392831" y="21348"/>
                  </a:lnTo>
                  <a:lnTo>
                    <a:pt x="373849" y="2374"/>
                  </a:lnTo>
                  <a:lnTo>
                    <a:pt x="371487" y="0"/>
                  </a:lnTo>
                  <a:lnTo>
                    <a:pt x="114935" y="0"/>
                  </a:lnTo>
                  <a:lnTo>
                    <a:pt x="96499" y="1981"/>
                  </a:lnTo>
                  <a:lnTo>
                    <a:pt x="57043" y="14865"/>
                  </a:lnTo>
                  <a:lnTo>
                    <a:pt x="17799" y="49056"/>
                  </a:lnTo>
                  <a:lnTo>
                    <a:pt x="0" y="114960"/>
                  </a:lnTo>
                  <a:lnTo>
                    <a:pt x="0" y="354571"/>
                  </a:lnTo>
                  <a:lnTo>
                    <a:pt x="1979" y="373019"/>
                  </a:lnTo>
                  <a:lnTo>
                    <a:pt x="14857" y="412478"/>
                  </a:lnTo>
                  <a:lnTo>
                    <a:pt x="49040" y="451720"/>
                  </a:lnTo>
                  <a:lnTo>
                    <a:pt x="114935" y="469519"/>
                  </a:lnTo>
                  <a:lnTo>
                    <a:pt x="783069" y="469519"/>
                  </a:lnTo>
                  <a:lnTo>
                    <a:pt x="801519" y="467537"/>
                  </a:lnTo>
                  <a:lnTo>
                    <a:pt x="840982" y="454655"/>
                  </a:lnTo>
                  <a:lnTo>
                    <a:pt x="880229" y="420468"/>
                  </a:lnTo>
                  <a:lnTo>
                    <a:pt x="898029" y="354571"/>
                  </a:lnTo>
                  <a:close/>
                </a:path>
              </a:pathLst>
            </a:custGeom>
            <a:ln w="19050">
              <a:solidFill>
                <a:srgbClr val="09522A"/>
              </a:solidFill>
            </a:ln>
          </p:spPr>
          <p:txBody>
            <a:bodyPr wrap="square" lIns="0" tIns="0" rIns="0" bIns="0" rtlCol="0"/>
            <a:lstStyle/>
            <a:p>
              <a:endParaRPr/>
            </a:p>
          </p:txBody>
        </p:sp>
      </p:grpSp>
      <p:sp>
        <p:nvSpPr>
          <p:cNvPr id="120" name="object 120"/>
          <p:cNvSpPr txBox="1"/>
          <p:nvPr/>
        </p:nvSpPr>
        <p:spPr>
          <a:xfrm>
            <a:off x="8256543" y="5741038"/>
            <a:ext cx="238761" cy="264816"/>
          </a:xfrm>
          <a:prstGeom prst="rect">
            <a:avLst/>
          </a:prstGeom>
        </p:spPr>
        <p:txBody>
          <a:bodyPr vert="horz" wrap="square" lIns="0" tIns="33655" rIns="0" bIns="0" rtlCol="0">
            <a:spAutoFit/>
          </a:bodyPr>
          <a:lstStyle/>
          <a:p>
            <a:pPr marL="12700" marR="5080" indent="53340">
              <a:lnSpc>
                <a:spcPts val="850"/>
              </a:lnSpc>
              <a:spcBef>
                <a:spcPts val="265"/>
              </a:spcBef>
            </a:pPr>
            <a:r>
              <a:rPr sz="850" spc="-165" dirty="0">
                <a:solidFill>
                  <a:srgbClr val="FFFFFF"/>
                </a:solidFill>
                <a:latin typeface="Arial MT"/>
                <a:cs typeface="Arial MT"/>
              </a:rPr>
              <a:t>RT </a:t>
            </a:r>
            <a:r>
              <a:rPr sz="850" spc="-160" dirty="0">
                <a:solidFill>
                  <a:srgbClr val="FFFFFF"/>
                </a:solidFill>
                <a:latin typeface="Arial MT"/>
                <a:cs typeface="Arial MT"/>
              </a:rPr>
              <a:t> </a:t>
            </a:r>
            <a:r>
              <a:rPr sz="850" spc="-35" dirty="0">
                <a:solidFill>
                  <a:srgbClr val="FFFFFF"/>
                </a:solidFill>
                <a:latin typeface="Arial MT"/>
                <a:cs typeface="Arial MT"/>
              </a:rPr>
              <a:t>[II,</a:t>
            </a:r>
            <a:r>
              <a:rPr sz="850" spc="-65" dirty="0">
                <a:solidFill>
                  <a:srgbClr val="FFFFFF"/>
                </a:solidFill>
                <a:latin typeface="Arial MT"/>
                <a:cs typeface="Arial MT"/>
              </a:rPr>
              <a:t> </a:t>
            </a:r>
            <a:r>
              <a:rPr sz="850" spc="-60" dirty="0">
                <a:solidFill>
                  <a:srgbClr val="FFFFFF"/>
                </a:solidFill>
                <a:latin typeface="Arial MT"/>
                <a:cs typeface="Arial MT"/>
              </a:rPr>
              <a:t>B]</a:t>
            </a:r>
            <a:endParaRPr sz="850">
              <a:latin typeface="Arial MT"/>
              <a:cs typeface="Arial MT"/>
            </a:endParaRPr>
          </a:p>
        </p:txBody>
      </p:sp>
      <p:sp>
        <p:nvSpPr>
          <p:cNvPr id="121" name="object 121"/>
          <p:cNvSpPr txBox="1"/>
          <p:nvPr/>
        </p:nvSpPr>
        <p:spPr>
          <a:xfrm>
            <a:off x="8084438" y="5107605"/>
            <a:ext cx="544195" cy="264816"/>
          </a:xfrm>
          <a:prstGeom prst="rect">
            <a:avLst/>
          </a:prstGeom>
        </p:spPr>
        <p:txBody>
          <a:bodyPr vert="horz" wrap="square" lIns="0" tIns="33655" rIns="0" bIns="0" rtlCol="0">
            <a:spAutoFit/>
          </a:bodyPr>
          <a:lstStyle/>
          <a:p>
            <a:pPr marL="29845" marR="5080" indent="-17780">
              <a:lnSpc>
                <a:spcPts val="850"/>
              </a:lnSpc>
              <a:spcBef>
                <a:spcPts val="265"/>
              </a:spcBef>
            </a:pPr>
            <a:r>
              <a:rPr sz="850" spc="-114" dirty="0">
                <a:solidFill>
                  <a:srgbClr val="09522A"/>
                </a:solidFill>
                <a:latin typeface="Arial MT"/>
                <a:cs typeface="Arial MT"/>
              </a:rPr>
              <a:t>R0</a:t>
            </a:r>
            <a:r>
              <a:rPr sz="850" spc="-35" dirty="0">
                <a:solidFill>
                  <a:srgbClr val="09522A"/>
                </a:solidFill>
                <a:latin typeface="Arial MT"/>
                <a:cs typeface="Arial MT"/>
              </a:rPr>
              <a:t> </a:t>
            </a:r>
            <a:r>
              <a:rPr sz="850" spc="-45" dirty="0">
                <a:solidFill>
                  <a:srgbClr val="09522A"/>
                </a:solidFill>
                <a:latin typeface="Arial MT"/>
                <a:cs typeface="Arial MT"/>
              </a:rPr>
              <a:t>resection  </a:t>
            </a:r>
            <a:r>
              <a:rPr sz="850" spc="-50" dirty="0">
                <a:solidFill>
                  <a:srgbClr val="09522A"/>
                </a:solidFill>
                <a:latin typeface="Arial MT"/>
                <a:cs typeface="Arial MT"/>
              </a:rPr>
              <a:t>not</a:t>
            </a:r>
            <a:r>
              <a:rPr sz="850" spc="-35" dirty="0">
                <a:solidFill>
                  <a:srgbClr val="09522A"/>
                </a:solidFill>
                <a:latin typeface="Arial MT"/>
                <a:cs typeface="Arial MT"/>
              </a:rPr>
              <a:t> </a:t>
            </a:r>
            <a:r>
              <a:rPr sz="850" spc="-45" dirty="0">
                <a:solidFill>
                  <a:srgbClr val="09522A"/>
                </a:solidFill>
                <a:latin typeface="Arial MT"/>
                <a:cs typeface="Arial MT"/>
              </a:rPr>
              <a:t>feasibl</a:t>
            </a:r>
            <a:r>
              <a:rPr sz="850" spc="-80" dirty="0">
                <a:solidFill>
                  <a:srgbClr val="09522A"/>
                </a:solidFill>
                <a:latin typeface="Arial MT"/>
                <a:cs typeface="Arial MT"/>
              </a:rPr>
              <a:t>e</a:t>
            </a:r>
            <a:endParaRPr sz="850">
              <a:latin typeface="Arial MT"/>
              <a:cs typeface="Arial MT"/>
            </a:endParaRPr>
          </a:p>
        </p:txBody>
      </p:sp>
      <p:grpSp>
        <p:nvGrpSpPr>
          <p:cNvPr id="122" name="object 122"/>
          <p:cNvGrpSpPr/>
          <p:nvPr/>
        </p:nvGrpSpPr>
        <p:grpSpPr>
          <a:xfrm>
            <a:off x="5975642" y="5617336"/>
            <a:ext cx="1787526" cy="671830"/>
            <a:chOff x="5975642" y="5617336"/>
            <a:chExt cx="1787525" cy="671830"/>
          </a:xfrm>
        </p:grpSpPr>
        <p:sp>
          <p:nvSpPr>
            <p:cNvPr id="123" name="object 123"/>
            <p:cNvSpPr/>
            <p:nvPr/>
          </p:nvSpPr>
          <p:spPr>
            <a:xfrm>
              <a:off x="6010757" y="5650928"/>
              <a:ext cx="1717039" cy="605155"/>
            </a:xfrm>
            <a:custGeom>
              <a:avLst/>
              <a:gdLst/>
              <a:ahLst/>
              <a:cxnLst/>
              <a:rect l="l" t="t" r="r" b="b"/>
              <a:pathLst>
                <a:path w="1717040" h="605154">
                  <a:moveTo>
                    <a:pt x="1716570" y="513003"/>
                  </a:moveTo>
                  <a:lnTo>
                    <a:pt x="1716570" y="91617"/>
                  </a:lnTo>
                  <a:lnTo>
                    <a:pt x="1715138" y="38651"/>
                  </a:lnTo>
                  <a:lnTo>
                    <a:pt x="1705119" y="11452"/>
                  </a:lnTo>
                  <a:lnTo>
                    <a:pt x="1677924" y="1431"/>
                  </a:lnTo>
                  <a:lnTo>
                    <a:pt x="1624965" y="0"/>
                  </a:lnTo>
                  <a:lnTo>
                    <a:pt x="1413484" y="0"/>
                  </a:lnTo>
                  <a:lnTo>
                    <a:pt x="1324952" y="88531"/>
                  </a:lnTo>
                  <a:lnTo>
                    <a:pt x="1236421" y="0"/>
                  </a:lnTo>
                  <a:lnTo>
                    <a:pt x="91605" y="0"/>
                  </a:lnTo>
                  <a:lnTo>
                    <a:pt x="38645" y="1431"/>
                  </a:lnTo>
                  <a:lnTo>
                    <a:pt x="1431" y="38651"/>
                  </a:lnTo>
                  <a:lnTo>
                    <a:pt x="0" y="91617"/>
                  </a:lnTo>
                  <a:lnTo>
                    <a:pt x="0" y="513003"/>
                  </a:lnTo>
                  <a:lnTo>
                    <a:pt x="1431" y="565962"/>
                  </a:lnTo>
                  <a:lnTo>
                    <a:pt x="11450" y="593158"/>
                  </a:lnTo>
                  <a:lnTo>
                    <a:pt x="38645" y="603177"/>
                  </a:lnTo>
                  <a:lnTo>
                    <a:pt x="91605" y="604608"/>
                  </a:lnTo>
                  <a:lnTo>
                    <a:pt x="1624965" y="604608"/>
                  </a:lnTo>
                  <a:lnTo>
                    <a:pt x="1677924" y="603177"/>
                  </a:lnTo>
                  <a:lnTo>
                    <a:pt x="1705119" y="593158"/>
                  </a:lnTo>
                  <a:lnTo>
                    <a:pt x="1715138" y="565962"/>
                  </a:lnTo>
                  <a:lnTo>
                    <a:pt x="1716570" y="513003"/>
                  </a:lnTo>
                  <a:close/>
                </a:path>
              </a:pathLst>
            </a:custGeom>
            <a:solidFill>
              <a:srgbClr val="41BB98"/>
            </a:solidFill>
          </p:spPr>
          <p:txBody>
            <a:bodyPr wrap="square" lIns="0" tIns="0" rIns="0" bIns="0" rtlCol="0"/>
            <a:lstStyle/>
            <a:p>
              <a:endParaRPr/>
            </a:p>
          </p:txBody>
        </p:sp>
        <p:sp>
          <p:nvSpPr>
            <p:cNvPr id="124" name="object 124"/>
            <p:cNvSpPr/>
            <p:nvPr/>
          </p:nvSpPr>
          <p:spPr>
            <a:xfrm>
              <a:off x="5985167" y="5626861"/>
              <a:ext cx="1768475" cy="652780"/>
            </a:xfrm>
            <a:custGeom>
              <a:avLst/>
              <a:gdLst/>
              <a:ahLst/>
              <a:cxnLst/>
              <a:rect l="l" t="t" r="r" b="b"/>
              <a:pathLst>
                <a:path w="1768475" h="652779">
                  <a:moveTo>
                    <a:pt x="1768271" y="537794"/>
                  </a:moveTo>
                  <a:lnTo>
                    <a:pt x="1768271" y="114960"/>
                  </a:lnTo>
                  <a:lnTo>
                    <a:pt x="1767225" y="102560"/>
                  </a:lnTo>
                  <a:lnTo>
                    <a:pt x="1760533" y="73995"/>
                  </a:lnTo>
                  <a:lnTo>
                    <a:pt x="1742869" y="40133"/>
                  </a:lnTo>
                  <a:lnTo>
                    <a:pt x="1708904" y="11844"/>
                  </a:lnTo>
                  <a:lnTo>
                    <a:pt x="1653311" y="0"/>
                  </a:lnTo>
                  <a:lnTo>
                    <a:pt x="1428800" y="0"/>
                  </a:lnTo>
                  <a:lnTo>
                    <a:pt x="1426451" y="2374"/>
                  </a:lnTo>
                  <a:lnTo>
                    <a:pt x="1407463" y="21355"/>
                  </a:lnTo>
                  <a:lnTo>
                    <a:pt x="1388483" y="40332"/>
                  </a:lnTo>
                  <a:lnTo>
                    <a:pt x="1369510" y="59303"/>
                  </a:lnTo>
                  <a:lnTo>
                    <a:pt x="1350543" y="78270"/>
                  </a:lnTo>
                  <a:lnTo>
                    <a:pt x="1331562" y="59298"/>
                  </a:lnTo>
                  <a:lnTo>
                    <a:pt x="1312584" y="40327"/>
                  </a:lnTo>
                  <a:lnTo>
                    <a:pt x="1293609" y="21354"/>
                  </a:lnTo>
                  <a:lnTo>
                    <a:pt x="1274635" y="2374"/>
                  </a:lnTo>
                  <a:lnTo>
                    <a:pt x="1272273" y="0"/>
                  </a:lnTo>
                  <a:lnTo>
                    <a:pt x="114947" y="0"/>
                  </a:lnTo>
                  <a:lnTo>
                    <a:pt x="96504" y="1981"/>
                  </a:lnTo>
                  <a:lnTo>
                    <a:pt x="57045" y="14865"/>
                  </a:lnTo>
                  <a:lnTo>
                    <a:pt x="17799" y="49056"/>
                  </a:lnTo>
                  <a:lnTo>
                    <a:pt x="0" y="114960"/>
                  </a:lnTo>
                  <a:lnTo>
                    <a:pt x="0" y="537794"/>
                  </a:lnTo>
                  <a:lnTo>
                    <a:pt x="1980" y="556234"/>
                  </a:lnTo>
                  <a:lnTo>
                    <a:pt x="14859" y="595690"/>
                  </a:lnTo>
                  <a:lnTo>
                    <a:pt x="49045" y="634931"/>
                  </a:lnTo>
                  <a:lnTo>
                    <a:pt x="114947" y="652729"/>
                  </a:lnTo>
                  <a:lnTo>
                    <a:pt x="1653311" y="652729"/>
                  </a:lnTo>
                  <a:lnTo>
                    <a:pt x="1671761" y="650749"/>
                  </a:lnTo>
                  <a:lnTo>
                    <a:pt x="1711224" y="637871"/>
                  </a:lnTo>
                  <a:lnTo>
                    <a:pt x="1750471" y="603689"/>
                  </a:lnTo>
                  <a:lnTo>
                    <a:pt x="1768271" y="537794"/>
                  </a:lnTo>
                  <a:close/>
                </a:path>
              </a:pathLst>
            </a:custGeom>
            <a:ln w="19049">
              <a:solidFill>
                <a:srgbClr val="09522A"/>
              </a:solidFill>
            </a:ln>
          </p:spPr>
          <p:txBody>
            <a:bodyPr wrap="square" lIns="0" tIns="0" rIns="0" bIns="0" rtlCol="0"/>
            <a:lstStyle/>
            <a:p>
              <a:endParaRPr/>
            </a:p>
          </p:txBody>
        </p:sp>
      </p:grpSp>
      <p:sp>
        <p:nvSpPr>
          <p:cNvPr id="125" name="object 125"/>
          <p:cNvSpPr txBox="1"/>
          <p:nvPr/>
        </p:nvSpPr>
        <p:spPr>
          <a:xfrm>
            <a:off x="6063688" y="5760914"/>
            <a:ext cx="1612899" cy="396904"/>
          </a:xfrm>
          <a:prstGeom prst="rect">
            <a:avLst/>
          </a:prstGeom>
        </p:spPr>
        <p:txBody>
          <a:bodyPr vert="horz" wrap="square" lIns="0" tIns="12065" rIns="0" bIns="0" rtlCol="0">
            <a:spAutoFit/>
          </a:bodyPr>
          <a:lstStyle/>
          <a:p>
            <a:pPr algn="ctr">
              <a:lnSpc>
                <a:spcPts val="1019"/>
              </a:lnSpc>
              <a:spcBef>
                <a:spcPts val="95"/>
              </a:spcBef>
            </a:pPr>
            <a:r>
              <a:rPr sz="850" spc="-105" dirty="0">
                <a:solidFill>
                  <a:srgbClr val="FFFFFF"/>
                </a:solidFill>
                <a:latin typeface="Arial MT"/>
                <a:cs typeface="Arial MT"/>
              </a:rPr>
              <a:t>RT</a:t>
            </a:r>
            <a:r>
              <a:rPr sz="750" spc="-157" baseline="50000" dirty="0">
                <a:solidFill>
                  <a:srgbClr val="FFFFFF"/>
                </a:solidFill>
                <a:latin typeface="Arial MT"/>
                <a:cs typeface="Arial MT"/>
              </a:rPr>
              <a:t>b</a:t>
            </a:r>
            <a:r>
              <a:rPr sz="750" spc="-104" baseline="50000" dirty="0">
                <a:solidFill>
                  <a:srgbClr val="FFFFFF"/>
                </a:solidFill>
                <a:latin typeface="Arial MT"/>
                <a:cs typeface="Arial MT"/>
              </a:rPr>
              <a:t> </a:t>
            </a:r>
            <a:r>
              <a:rPr sz="850" spc="-25" dirty="0">
                <a:solidFill>
                  <a:srgbClr val="FFFFFF"/>
                </a:solidFill>
                <a:latin typeface="Arial MT"/>
                <a:cs typeface="Arial MT"/>
              </a:rPr>
              <a:t>(if</a:t>
            </a:r>
            <a:r>
              <a:rPr sz="850" spc="-35" dirty="0">
                <a:solidFill>
                  <a:srgbClr val="FFFFFF"/>
                </a:solidFill>
                <a:latin typeface="Arial MT"/>
                <a:cs typeface="Arial MT"/>
              </a:rPr>
              <a:t> </a:t>
            </a:r>
            <a:r>
              <a:rPr sz="850" spc="-50" dirty="0">
                <a:solidFill>
                  <a:srgbClr val="FFFFFF"/>
                </a:solidFill>
                <a:latin typeface="Arial MT"/>
                <a:cs typeface="Arial MT"/>
              </a:rPr>
              <a:t>not</a:t>
            </a:r>
            <a:r>
              <a:rPr sz="850" spc="-35" dirty="0">
                <a:solidFill>
                  <a:srgbClr val="FFFFFF"/>
                </a:solidFill>
                <a:latin typeface="Arial MT"/>
                <a:cs typeface="Arial MT"/>
              </a:rPr>
              <a:t> </a:t>
            </a:r>
            <a:r>
              <a:rPr sz="850" spc="-55" dirty="0">
                <a:solidFill>
                  <a:srgbClr val="FFFFFF"/>
                </a:solidFill>
                <a:latin typeface="Arial MT"/>
                <a:cs typeface="Arial MT"/>
              </a:rPr>
              <a:t>given</a:t>
            </a:r>
            <a:r>
              <a:rPr sz="850" spc="-35" dirty="0">
                <a:solidFill>
                  <a:srgbClr val="FFFFFF"/>
                </a:solidFill>
                <a:latin typeface="Arial MT"/>
                <a:cs typeface="Arial MT"/>
              </a:rPr>
              <a:t> </a:t>
            </a:r>
            <a:r>
              <a:rPr sz="850" spc="-55" dirty="0">
                <a:solidFill>
                  <a:srgbClr val="FFFFFF"/>
                </a:solidFill>
                <a:latin typeface="Arial MT"/>
                <a:cs typeface="Arial MT"/>
              </a:rPr>
              <a:t>preoperatively)</a:t>
            </a:r>
            <a:r>
              <a:rPr sz="850" spc="-35" dirty="0">
                <a:solidFill>
                  <a:srgbClr val="FFFFFF"/>
                </a:solidFill>
                <a:latin typeface="Arial MT"/>
                <a:cs typeface="Arial MT"/>
              </a:rPr>
              <a:t> [II,</a:t>
            </a:r>
            <a:r>
              <a:rPr sz="850" spc="-70" dirty="0">
                <a:solidFill>
                  <a:srgbClr val="FFFFFF"/>
                </a:solidFill>
                <a:latin typeface="Arial MT"/>
                <a:cs typeface="Arial MT"/>
              </a:rPr>
              <a:t> </a:t>
            </a:r>
            <a:r>
              <a:rPr sz="850" spc="-60" dirty="0">
                <a:solidFill>
                  <a:srgbClr val="FFFFFF"/>
                </a:solidFill>
                <a:latin typeface="Arial MT"/>
                <a:cs typeface="Arial MT"/>
              </a:rPr>
              <a:t>B]</a:t>
            </a:r>
            <a:endParaRPr sz="850">
              <a:latin typeface="Arial MT"/>
              <a:cs typeface="Arial MT"/>
            </a:endParaRPr>
          </a:p>
          <a:p>
            <a:pPr marR="17780" algn="ctr">
              <a:lnSpc>
                <a:spcPts val="1015"/>
              </a:lnSpc>
            </a:pPr>
            <a:r>
              <a:rPr sz="850" i="1" spc="-50" dirty="0">
                <a:solidFill>
                  <a:srgbClr val="FFFFFF"/>
                </a:solidFill>
                <a:latin typeface="Arial"/>
                <a:cs typeface="Arial"/>
              </a:rPr>
              <a:t>Optional</a:t>
            </a:r>
            <a:r>
              <a:rPr sz="850" i="1" spc="-145" dirty="0">
                <a:solidFill>
                  <a:srgbClr val="FFFFFF"/>
                </a:solidFill>
                <a:latin typeface="Arial"/>
                <a:cs typeface="Arial"/>
              </a:rPr>
              <a:t> </a:t>
            </a:r>
            <a:r>
              <a:rPr sz="850" spc="-10" dirty="0">
                <a:solidFill>
                  <a:srgbClr val="FFFFFF"/>
                </a:solidFill>
                <a:latin typeface="Palatino Linotype"/>
                <a:cs typeface="Palatino Linotype"/>
              </a:rPr>
              <a:t>: </a:t>
            </a:r>
            <a:r>
              <a:rPr sz="850" spc="-125" dirty="0">
                <a:solidFill>
                  <a:srgbClr val="FFFFFF"/>
                </a:solidFill>
                <a:latin typeface="Arial MT"/>
                <a:cs typeface="Arial MT"/>
              </a:rPr>
              <a:t>Ch</a:t>
            </a:r>
            <a:r>
              <a:rPr sz="850" spc="-70" dirty="0">
                <a:solidFill>
                  <a:srgbClr val="FFFFFF"/>
                </a:solidFill>
                <a:latin typeface="Arial MT"/>
                <a:cs typeface="Arial MT"/>
              </a:rPr>
              <a:t>T</a:t>
            </a:r>
            <a:r>
              <a:rPr sz="750" spc="-52" baseline="50000" dirty="0">
                <a:solidFill>
                  <a:srgbClr val="FFFFFF"/>
                </a:solidFill>
                <a:latin typeface="Arial MT"/>
                <a:cs typeface="Arial MT"/>
              </a:rPr>
              <a:t>c</a:t>
            </a:r>
            <a:endParaRPr sz="750" baseline="50000">
              <a:latin typeface="Arial MT"/>
              <a:cs typeface="Arial MT"/>
            </a:endParaRPr>
          </a:p>
          <a:p>
            <a:pPr algn="ctr">
              <a:lnSpc>
                <a:spcPts val="1019"/>
              </a:lnSpc>
            </a:pPr>
            <a:r>
              <a:rPr sz="850" spc="-25" dirty="0">
                <a:solidFill>
                  <a:srgbClr val="FFFFFF"/>
                </a:solidFill>
                <a:latin typeface="Arial MT"/>
                <a:cs typeface="Arial MT"/>
              </a:rPr>
              <a:t>(if</a:t>
            </a:r>
            <a:r>
              <a:rPr sz="850" spc="-35" dirty="0">
                <a:solidFill>
                  <a:srgbClr val="FFFFFF"/>
                </a:solidFill>
                <a:latin typeface="Arial MT"/>
                <a:cs typeface="Arial MT"/>
              </a:rPr>
              <a:t> </a:t>
            </a:r>
            <a:r>
              <a:rPr sz="850" spc="-50" dirty="0">
                <a:solidFill>
                  <a:srgbClr val="FFFFFF"/>
                </a:solidFill>
                <a:latin typeface="Arial MT"/>
                <a:cs typeface="Arial MT"/>
              </a:rPr>
              <a:t>not</a:t>
            </a:r>
            <a:r>
              <a:rPr sz="850" spc="-35" dirty="0">
                <a:solidFill>
                  <a:srgbClr val="FFFFFF"/>
                </a:solidFill>
                <a:latin typeface="Arial MT"/>
                <a:cs typeface="Arial MT"/>
              </a:rPr>
              <a:t> </a:t>
            </a:r>
            <a:r>
              <a:rPr sz="850" spc="-55" dirty="0">
                <a:solidFill>
                  <a:srgbClr val="FFFFFF"/>
                </a:solidFill>
                <a:latin typeface="Arial MT"/>
                <a:cs typeface="Arial MT"/>
              </a:rPr>
              <a:t>given</a:t>
            </a:r>
            <a:r>
              <a:rPr sz="850" spc="-35" dirty="0">
                <a:solidFill>
                  <a:srgbClr val="FFFFFF"/>
                </a:solidFill>
                <a:latin typeface="Arial MT"/>
                <a:cs typeface="Arial MT"/>
              </a:rPr>
              <a:t> </a:t>
            </a:r>
            <a:r>
              <a:rPr sz="850" spc="-55" dirty="0">
                <a:solidFill>
                  <a:srgbClr val="FFFFFF"/>
                </a:solidFill>
                <a:latin typeface="Arial MT"/>
                <a:cs typeface="Arial MT"/>
              </a:rPr>
              <a:t>preoperatively)</a:t>
            </a:r>
            <a:r>
              <a:rPr sz="850" spc="-35" dirty="0">
                <a:solidFill>
                  <a:srgbClr val="FFFFFF"/>
                </a:solidFill>
                <a:latin typeface="Arial MT"/>
                <a:cs typeface="Arial MT"/>
              </a:rPr>
              <a:t> [II,</a:t>
            </a:r>
            <a:r>
              <a:rPr sz="850" spc="-75" dirty="0">
                <a:solidFill>
                  <a:srgbClr val="FFFFFF"/>
                </a:solidFill>
                <a:latin typeface="Arial MT"/>
                <a:cs typeface="Arial MT"/>
              </a:rPr>
              <a:t> </a:t>
            </a:r>
            <a:r>
              <a:rPr sz="850" spc="-90" dirty="0">
                <a:solidFill>
                  <a:srgbClr val="FFFFFF"/>
                </a:solidFill>
                <a:latin typeface="Arial MT"/>
                <a:cs typeface="Arial MT"/>
              </a:rPr>
              <a:t>C]</a:t>
            </a:r>
            <a:endParaRPr sz="850">
              <a:latin typeface="Arial MT"/>
              <a:cs typeface="Arial MT"/>
            </a:endParaRPr>
          </a:p>
        </p:txBody>
      </p:sp>
      <p:sp>
        <p:nvSpPr>
          <p:cNvPr id="126" name="object 126"/>
          <p:cNvSpPr/>
          <p:nvPr/>
        </p:nvSpPr>
        <p:spPr>
          <a:xfrm>
            <a:off x="7334745" y="5389107"/>
            <a:ext cx="0" cy="147955"/>
          </a:xfrm>
          <a:custGeom>
            <a:avLst/>
            <a:gdLst/>
            <a:ahLst/>
            <a:cxnLst/>
            <a:rect l="l" t="t" r="r" b="b"/>
            <a:pathLst>
              <a:path h="147954">
                <a:moveTo>
                  <a:pt x="0" y="0"/>
                </a:moveTo>
                <a:lnTo>
                  <a:pt x="0" y="147358"/>
                </a:lnTo>
              </a:path>
            </a:pathLst>
          </a:custGeom>
          <a:ln w="19050">
            <a:solidFill>
              <a:srgbClr val="09522A"/>
            </a:solidFill>
          </a:ln>
        </p:spPr>
        <p:txBody>
          <a:bodyPr wrap="square" lIns="0" tIns="0" rIns="0" bIns="0" rtlCol="0"/>
          <a:lstStyle/>
          <a:p>
            <a:endParaRPr/>
          </a:p>
        </p:txBody>
      </p:sp>
      <p:sp>
        <p:nvSpPr>
          <p:cNvPr id="127" name="object 127"/>
          <p:cNvSpPr/>
          <p:nvPr/>
        </p:nvSpPr>
        <p:spPr>
          <a:xfrm>
            <a:off x="7281736" y="5523623"/>
            <a:ext cx="106044" cy="57150"/>
          </a:xfrm>
          <a:custGeom>
            <a:avLst/>
            <a:gdLst/>
            <a:ahLst/>
            <a:cxnLst/>
            <a:rect l="l" t="t" r="r" b="b"/>
            <a:pathLst>
              <a:path w="106045" h="57150">
                <a:moveTo>
                  <a:pt x="106006" y="0"/>
                </a:moveTo>
                <a:lnTo>
                  <a:pt x="0" y="0"/>
                </a:lnTo>
                <a:lnTo>
                  <a:pt x="53009" y="56984"/>
                </a:lnTo>
                <a:lnTo>
                  <a:pt x="106006" y="0"/>
                </a:lnTo>
                <a:close/>
              </a:path>
            </a:pathLst>
          </a:custGeom>
          <a:solidFill>
            <a:srgbClr val="09522A"/>
          </a:solidFill>
        </p:spPr>
        <p:txBody>
          <a:bodyPr wrap="square" lIns="0" tIns="0" rIns="0" bIns="0" rtlCol="0"/>
          <a:lstStyle/>
          <a:p>
            <a:endParaRPr/>
          </a:p>
        </p:txBody>
      </p:sp>
      <p:sp>
        <p:nvSpPr>
          <p:cNvPr id="128" name="object 128"/>
          <p:cNvSpPr txBox="1"/>
          <p:nvPr/>
        </p:nvSpPr>
        <p:spPr>
          <a:xfrm>
            <a:off x="7021709" y="5115429"/>
            <a:ext cx="638175" cy="243015"/>
          </a:xfrm>
          <a:prstGeom prst="rect">
            <a:avLst/>
          </a:prstGeom>
        </p:spPr>
        <p:txBody>
          <a:bodyPr vert="horz" wrap="square" lIns="0" tIns="12065" rIns="0" bIns="0" rtlCol="0">
            <a:spAutoFit/>
          </a:bodyPr>
          <a:lstStyle/>
          <a:p>
            <a:pPr algn="ctr">
              <a:lnSpc>
                <a:spcPts val="935"/>
              </a:lnSpc>
              <a:spcBef>
                <a:spcPts val="95"/>
              </a:spcBef>
            </a:pPr>
            <a:r>
              <a:rPr sz="850" spc="-95" dirty="0">
                <a:solidFill>
                  <a:srgbClr val="09522A"/>
                </a:solidFill>
                <a:latin typeface="Arial MT"/>
                <a:cs typeface="Arial MT"/>
              </a:rPr>
              <a:t>Deep</a:t>
            </a:r>
            <a:r>
              <a:rPr sz="850" spc="-35" dirty="0">
                <a:solidFill>
                  <a:srgbClr val="09522A"/>
                </a:solidFill>
                <a:latin typeface="Arial MT"/>
                <a:cs typeface="Arial MT"/>
              </a:rPr>
              <a:t> </a:t>
            </a:r>
            <a:r>
              <a:rPr sz="850" spc="-50" dirty="0">
                <a:solidFill>
                  <a:srgbClr val="09522A"/>
                </a:solidFill>
                <a:latin typeface="Arial MT"/>
                <a:cs typeface="Arial MT"/>
              </a:rPr>
              <a:t>or</a:t>
            </a:r>
            <a:endParaRPr sz="850">
              <a:latin typeface="Arial MT"/>
              <a:cs typeface="Arial MT"/>
            </a:endParaRPr>
          </a:p>
          <a:p>
            <a:pPr algn="ctr">
              <a:lnSpc>
                <a:spcPts val="935"/>
              </a:lnSpc>
            </a:pPr>
            <a:r>
              <a:rPr sz="850" spc="10" dirty="0">
                <a:solidFill>
                  <a:srgbClr val="09522A"/>
                </a:solidFill>
                <a:latin typeface="Arial MT"/>
                <a:cs typeface="Arial MT"/>
              </a:rPr>
              <a:t>&gt;</a:t>
            </a:r>
            <a:r>
              <a:rPr sz="850" spc="-35" dirty="0">
                <a:solidFill>
                  <a:srgbClr val="09522A"/>
                </a:solidFill>
                <a:latin typeface="Arial MT"/>
                <a:cs typeface="Arial MT"/>
              </a:rPr>
              <a:t> </a:t>
            </a:r>
            <a:r>
              <a:rPr sz="850" spc="-70" dirty="0">
                <a:solidFill>
                  <a:srgbClr val="09522A"/>
                </a:solidFill>
                <a:latin typeface="Arial MT"/>
                <a:cs typeface="Arial MT"/>
              </a:rPr>
              <a:t>5</a:t>
            </a:r>
            <a:r>
              <a:rPr sz="850" spc="-35" dirty="0">
                <a:solidFill>
                  <a:srgbClr val="09522A"/>
                </a:solidFill>
                <a:latin typeface="Arial MT"/>
                <a:cs typeface="Arial MT"/>
              </a:rPr>
              <a:t> </a:t>
            </a:r>
            <a:r>
              <a:rPr sz="850" spc="-65" dirty="0">
                <a:solidFill>
                  <a:srgbClr val="09522A"/>
                </a:solidFill>
                <a:latin typeface="Arial MT"/>
                <a:cs typeface="Arial MT"/>
              </a:rPr>
              <a:t>cm</a:t>
            </a:r>
            <a:r>
              <a:rPr sz="850" spc="-35" dirty="0">
                <a:solidFill>
                  <a:srgbClr val="09522A"/>
                </a:solidFill>
                <a:latin typeface="Arial MT"/>
                <a:cs typeface="Arial MT"/>
              </a:rPr>
              <a:t> </a:t>
            </a:r>
            <a:r>
              <a:rPr sz="850" spc="-55" dirty="0">
                <a:solidFill>
                  <a:srgbClr val="09522A"/>
                </a:solidFill>
                <a:latin typeface="Arial MT"/>
                <a:cs typeface="Arial MT"/>
              </a:rPr>
              <a:t>lesions</a:t>
            </a:r>
            <a:endParaRPr sz="850">
              <a:latin typeface="Arial MT"/>
              <a:cs typeface="Arial MT"/>
            </a:endParaRPr>
          </a:p>
        </p:txBody>
      </p:sp>
      <p:sp>
        <p:nvSpPr>
          <p:cNvPr id="129" name="object 129"/>
          <p:cNvSpPr txBox="1"/>
          <p:nvPr/>
        </p:nvSpPr>
        <p:spPr>
          <a:xfrm>
            <a:off x="5310630" y="5148587"/>
            <a:ext cx="1118870" cy="264816"/>
          </a:xfrm>
          <a:prstGeom prst="rect">
            <a:avLst/>
          </a:prstGeom>
        </p:spPr>
        <p:txBody>
          <a:bodyPr vert="horz" wrap="square" lIns="0" tIns="33655" rIns="0" bIns="0" rtlCol="0">
            <a:spAutoFit/>
          </a:bodyPr>
          <a:lstStyle/>
          <a:p>
            <a:pPr marL="12700" marR="5080" indent="47625">
              <a:lnSpc>
                <a:spcPts val="850"/>
              </a:lnSpc>
              <a:spcBef>
                <a:spcPts val="265"/>
              </a:spcBef>
            </a:pPr>
            <a:r>
              <a:rPr sz="850" spc="-125" dirty="0">
                <a:solidFill>
                  <a:srgbClr val="09522A"/>
                </a:solidFill>
                <a:latin typeface="Arial MT"/>
                <a:cs typeface="Arial MT"/>
              </a:rPr>
              <a:t>MDT</a:t>
            </a:r>
            <a:r>
              <a:rPr sz="850" spc="-35" dirty="0">
                <a:solidFill>
                  <a:srgbClr val="09522A"/>
                </a:solidFill>
                <a:latin typeface="Arial MT"/>
                <a:cs typeface="Arial MT"/>
              </a:rPr>
              <a:t> </a:t>
            </a:r>
            <a:r>
              <a:rPr sz="850" spc="-30" dirty="0">
                <a:solidFill>
                  <a:srgbClr val="09522A"/>
                </a:solidFill>
                <a:latin typeface="Arial MT"/>
                <a:cs typeface="Arial MT"/>
              </a:rPr>
              <a:t>risk</a:t>
            </a:r>
            <a:r>
              <a:rPr sz="850" spc="-35" dirty="0">
                <a:solidFill>
                  <a:srgbClr val="09522A"/>
                </a:solidFill>
                <a:latin typeface="Arial MT"/>
                <a:cs typeface="Arial MT"/>
              </a:rPr>
              <a:t> </a:t>
            </a:r>
            <a:r>
              <a:rPr sz="850" spc="-65" dirty="0">
                <a:solidFill>
                  <a:srgbClr val="09522A"/>
                </a:solidFill>
                <a:latin typeface="Arial MT"/>
                <a:cs typeface="Arial MT"/>
              </a:rPr>
              <a:t>assessment</a:t>
            </a:r>
            <a:r>
              <a:rPr sz="850" spc="-35" dirty="0">
                <a:solidFill>
                  <a:srgbClr val="09522A"/>
                </a:solidFill>
                <a:latin typeface="Arial MT"/>
                <a:cs typeface="Arial MT"/>
              </a:rPr>
              <a:t> </a:t>
            </a:r>
            <a:r>
              <a:rPr sz="850" spc="-40" dirty="0">
                <a:solidFill>
                  <a:srgbClr val="09522A"/>
                </a:solidFill>
                <a:latin typeface="Arial MT"/>
                <a:cs typeface="Arial MT"/>
              </a:rPr>
              <a:t>or  </a:t>
            </a:r>
            <a:r>
              <a:rPr sz="850" spc="-50" dirty="0">
                <a:solidFill>
                  <a:srgbClr val="09522A"/>
                </a:solidFill>
                <a:latin typeface="Arial MT"/>
                <a:cs typeface="Arial MT"/>
              </a:rPr>
              <a:t>superf</a:t>
            </a:r>
            <a:r>
              <a:rPr sz="850" spc="-35" dirty="0">
                <a:solidFill>
                  <a:srgbClr val="09522A"/>
                </a:solidFill>
                <a:latin typeface="Arial MT"/>
                <a:cs typeface="Arial MT"/>
              </a:rPr>
              <a:t>icial,</a:t>
            </a:r>
            <a:r>
              <a:rPr sz="850" spc="-60" dirty="0">
                <a:solidFill>
                  <a:srgbClr val="09522A"/>
                </a:solidFill>
                <a:latin typeface="Arial MT"/>
                <a:cs typeface="Arial MT"/>
              </a:rPr>
              <a:t> </a:t>
            </a:r>
            <a:r>
              <a:rPr sz="850" spc="10" dirty="0">
                <a:solidFill>
                  <a:srgbClr val="09522A"/>
                </a:solidFill>
                <a:latin typeface="Arial MT"/>
                <a:cs typeface="Arial MT"/>
              </a:rPr>
              <a:t>&lt;</a:t>
            </a:r>
            <a:r>
              <a:rPr sz="850" spc="-35" dirty="0">
                <a:solidFill>
                  <a:srgbClr val="09522A"/>
                </a:solidFill>
                <a:latin typeface="Arial MT"/>
                <a:cs typeface="Arial MT"/>
              </a:rPr>
              <a:t> </a:t>
            </a:r>
            <a:r>
              <a:rPr sz="850" spc="-70" dirty="0">
                <a:solidFill>
                  <a:srgbClr val="09522A"/>
                </a:solidFill>
                <a:latin typeface="Arial MT"/>
                <a:cs typeface="Arial MT"/>
              </a:rPr>
              <a:t>5</a:t>
            </a:r>
            <a:r>
              <a:rPr sz="850" spc="-35" dirty="0">
                <a:solidFill>
                  <a:srgbClr val="09522A"/>
                </a:solidFill>
                <a:latin typeface="Arial MT"/>
                <a:cs typeface="Arial MT"/>
              </a:rPr>
              <a:t> </a:t>
            </a:r>
            <a:r>
              <a:rPr sz="850" spc="-65" dirty="0">
                <a:solidFill>
                  <a:srgbClr val="09522A"/>
                </a:solidFill>
                <a:latin typeface="Arial MT"/>
                <a:cs typeface="Arial MT"/>
              </a:rPr>
              <a:t>cm</a:t>
            </a:r>
            <a:r>
              <a:rPr sz="850" spc="-35" dirty="0">
                <a:solidFill>
                  <a:srgbClr val="09522A"/>
                </a:solidFill>
                <a:latin typeface="Arial MT"/>
                <a:cs typeface="Arial MT"/>
              </a:rPr>
              <a:t> </a:t>
            </a:r>
            <a:r>
              <a:rPr sz="850" spc="-55" dirty="0">
                <a:solidFill>
                  <a:srgbClr val="09522A"/>
                </a:solidFill>
                <a:latin typeface="Arial MT"/>
                <a:cs typeface="Arial MT"/>
              </a:rPr>
              <a:t>lesions</a:t>
            </a:r>
            <a:endParaRPr sz="850">
              <a:latin typeface="Arial MT"/>
              <a:cs typeface="Arial MT"/>
            </a:endParaRPr>
          </a:p>
        </p:txBody>
      </p:sp>
      <p:sp>
        <p:nvSpPr>
          <p:cNvPr id="130" name="object 130"/>
          <p:cNvSpPr/>
          <p:nvPr/>
        </p:nvSpPr>
        <p:spPr>
          <a:xfrm>
            <a:off x="5107978" y="4876215"/>
            <a:ext cx="0" cy="553720"/>
          </a:xfrm>
          <a:custGeom>
            <a:avLst/>
            <a:gdLst/>
            <a:ahLst/>
            <a:cxnLst/>
            <a:rect l="l" t="t" r="r" b="b"/>
            <a:pathLst>
              <a:path h="553720">
                <a:moveTo>
                  <a:pt x="0" y="0"/>
                </a:moveTo>
                <a:lnTo>
                  <a:pt x="0" y="553364"/>
                </a:lnTo>
              </a:path>
            </a:pathLst>
          </a:custGeom>
          <a:ln w="19050">
            <a:solidFill>
              <a:srgbClr val="09522A"/>
            </a:solidFill>
          </a:ln>
        </p:spPr>
        <p:txBody>
          <a:bodyPr wrap="square" lIns="0" tIns="0" rIns="0" bIns="0" rtlCol="0"/>
          <a:lstStyle/>
          <a:p>
            <a:endParaRPr/>
          </a:p>
        </p:txBody>
      </p:sp>
      <p:grpSp>
        <p:nvGrpSpPr>
          <p:cNvPr id="131" name="object 131"/>
          <p:cNvGrpSpPr/>
          <p:nvPr/>
        </p:nvGrpSpPr>
        <p:grpSpPr>
          <a:xfrm>
            <a:off x="5054982" y="5416742"/>
            <a:ext cx="681355" cy="381635"/>
            <a:chOff x="5054980" y="5416740"/>
            <a:chExt cx="681355" cy="381635"/>
          </a:xfrm>
        </p:grpSpPr>
        <p:sp>
          <p:nvSpPr>
            <p:cNvPr id="132" name="object 132"/>
            <p:cNvSpPr/>
            <p:nvPr/>
          </p:nvSpPr>
          <p:spPr>
            <a:xfrm>
              <a:off x="5726188" y="5478348"/>
              <a:ext cx="0" cy="274955"/>
            </a:xfrm>
            <a:custGeom>
              <a:avLst/>
              <a:gdLst/>
              <a:ahLst/>
              <a:cxnLst/>
              <a:rect l="l" t="t" r="r" b="b"/>
              <a:pathLst>
                <a:path h="274954">
                  <a:moveTo>
                    <a:pt x="0" y="0"/>
                  </a:moveTo>
                  <a:lnTo>
                    <a:pt x="0" y="274802"/>
                  </a:lnTo>
                </a:path>
              </a:pathLst>
            </a:custGeom>
            <a:ln w="19050">
              <a:solidFill>
                <a:srgbClr val="09522A"/>
              </a:solidFill>
            </a:ln>
          </p:spPr>
          <p:txBody>
            <a:bodyPr wrap="square" lIns="0" tIns="0" rIns="0" bIns="0" rtlCol="0"/>
            <a:lstStyle/>
            <a:p>
              <a:endParaRPr/>
            </a:p>
          </p:txBody>
        </p:sp>
        <p:sp>
          <p:nvSpPr>
            <p:cNvPr id="133" name="object 133"/>
            <p:cNvSpPr/>
            <p:nvPr/>
          </p:nvSpPr>
          <p:spPr>
            <a:xfrm>
              <a:off x="5469597" y="5744883"/>
              <a:ext cx="264795" cy="0"/>
            </a:xfrm>
            <a:custGeom>
              <a:avLst/>
              <a:gdLst/>
              <a:ahLst/>
              <a:cxnLst/>
              <a:rect l="l" t="t" r="r" b="b"/>
              <a:pathLst>
                <a:path w="264795">
                  <a:moveTo>
                    <a:pt x="264655" y="0"/>
                  </a:moveTo>
                  <a:lnTo>
                    <a:pt x="0" y="0"/>
                  </a:lnTo>
                </a:path>
              </a:pathLst>
            </a:custGeom>
            <a:ln w="19050">
              <a:solidFill>
                <a:srgbClr val="09522A"/>
              </a:solidFill>
            </a:ln>
          </p:spPr>
          <p:txBody>
            <a:bodyPr wrap="square" lIns="0" tIns="0" rIns="0" bIns="0" rtlCol="0"/>
            <a:lstStyle/>
            <a:p>
              <a:endParaRPr/>
            </a:p>
          </p:txBody>
        </p:sp>
        <p:sp>
          <p:nvSpPr>
            <p:cNvPr id="134" name="object 134"/>
            <p:cNvSpPr/>
            <p:nvPr/>
          </p:nvSpPr>
          <p:spPr>
            <a:xfrm>
              <a:off x="5054981" y="5416740"/>
              <a:ext cx="427990" cy="381635"/>
            </a:xfrm>
            <a:custGeom>
              <a:avLst/>
              <a:gdLst/>
              <a:ahLst/>
              <a:cxnLst/>
              <a:rect l="l" t="t" r="r" b="b"/>
              <a:pathLst>
                <a:path w="427989" h="381635">
                  <a:moveTo>
                    <a:pt x="105994" y="0"/>
                  </a:moveTo>
                  <a:lnTo>
                    <a:pt x="0" y="0"/>
                  </a:lnTo>
                  <a:lnTo>
                    <a:pt x="52997" y="57010"/>
                  </a:lnTo>
                  <a:lnTo>
                    <a:pt x="105994" y="0"/>
                  </a:lnTo>
                  <a:close/>
                </a:path>
                <a:path w="427989" h="381635">
                  <a:moveTo>
                    <a:pt x="427418" y="275145"/>
                  </a:moveTo>
                  <a:lnTo>
                    <a:pt x="370420" y="328142"/>
                  </a:lnTo>
                  <a:lnTo>
                    <a:pt x="427418" y="381139"/>
                  </a:lnTo>
                  <a:lnTo>
                    <a:pt x="427418" y="275145"/>
                  </a:lnTo>
                  <a:close/>
                </a:path>
              </a:pathLst>
            </a:custGeom>
            <a:solidFill>
              <a:srgbClr val="09522A"/>
            </a:solidFill>
          </p:spPr>
          <p:txBody>
            <a:bodyPr wrap="square" lIns="0" tIns="0" rIns="0" bIns="0" rtlCol="0"/>
            <a:lstStyle/>
            <a:p>
              <a:endParaRPr/>
            </a:p>
          </p:txBody>
        </p:sp>
      </p:grpSp>
      <p:sp>
        <p:nvSpPr>
          <p:cNvPr id="135" name="object 135"/>
          <p:cNvSpPr txBox="1"/>
          <p:nvPr/>
        </p:nvSpPr>
        <p:spPr>
          <a:xfrm>
            <a:off x="827342" y="6359478"/>
            <a:ext cx="7300595" cy="705321"/>
          </a:xfrm>
          <a:prstGeom prst="rect">
            <a:avLst/>
          </a:prstGeom>
        </p:spPr>
        <p:txBody>
          <a:bodyPr vert="horz" wrap="square" lIns="0" tIns="12700" rIns="0" bIns="0" rtlCol="0">
            <a:spAutoFit/>
          </a:bodyPr>
          <a:lstStyle/>
          <a:p>
            <a:pPr marL="38100">
              <a:lnSpc>
                <a:spcPct val="100000"/>
              </a:lnSpc>
              <a:spcBef>
                <a:spcPts val="100"/>
              </a:spcBef>
            </a:pPr>
            <a:r>
              <a:rPr sz="900" spc="15" dirty="0">
                <a:solidFill>
                  <a:srgbClr val="231F20"/>
                </a:solidFill>
                <a:latin typeface="Tahoma"/>
                <a:cs typeface="Tahoma"/>
              </a:rPr>
              <a:t>Figure</a:t>
            </a:r>
            <a:r>
              <a:rPr sz="900" spc="-50" dirty="0">
                <a:solidFill>
                  <a:srgbClr val="231F20"/>
                </a:solidFill>
                <a:latin typeface="Tahoma"/>
                <a:cs typeface="Tahoma"/>
              </a:rPr>
              <a:t> </a:t>
            </a:r>
            <a:r>
              <a:rPr sz="900" spc="-40" dirty="0">
                <a:solidFill>
                  <a:srgbClr val="231F20"/>
                </a:solidFill>
                <a:latin typeface="Tahoma"/>
                <a:cs typeface="Tahoma"/>
              </a:rPr>
              <a:t>1.</a:t>
            </a:r>
            <a:r>
              <a:rPr sz="900" spc="-50" dirty="0">
                <a:solidFill>
                  <a:srgbClr val="231F20"/>
                </a:solidFill>
                <a:latin typeface="Tahoma"/>
                <a:cs typeface="Tahoma"/>
              </a:rPr>
              <a:t> </a:t>
            </a:r>
            <a:r>
              <a:rPr sz="900" spc="-50" dirty="0">
                <a:solidFill>
                  <a:srgbClr val="231F20"/>
                </a:solidFill>
                <a:latin typeface="Arial MT"/>
                <a:cs typeface="Arial MT"/>
              </a:rPr>
              <a:t>Management</a:t>
            </a:r>
            <a:r>
              <a:rPr sz="900" spc="-15" dirty="0">
                <a:solidFill>
                  <a:srgbClr val="231F20"/>
                </a:solidFill>
                <a:latin typeface="Arial MT"/>
                <a:cs typeface="Arial MT"/>
              </a:rPr>
              <a:t> </a:t>
            </a:r>
            <a:r>
              <a:rPr sz="900" spc="-20" dirty="0">
                <a:solidFill>
                  <a:srgbClr val="231F20"/>
                </a:solidFill>
                <a:latin typeface="Arial MT"/>
                <a:cs typeface="Arial MT"/>
              </a:rPr>
              <a:t>of </a:t>
            </a:r>
            <a:r>
              <a:rPr sz="900" spc="-55" dirty="0">
                <a:solidFill>
                  <a:srgbClr val="231F20"/>
                </a:solidFill>
                <a:latin typeface="Arial MT"/>
                <a:cs typeface="Arial MT"/>
              </a:rPr>
              <a:t>localised,</a:t>
            </a:r>
            <a:r>
              <a:rPr sz="900" spc="-15" dirty="0">
                <a:solidFill>
                  <a:srgbClr val="231F20"/>
                </a:solidFill>
                <a:latin typeface="Arial MT"/>
                <a:cs typeface="Arial MT"/>
              </a:rPr>
              <a:t> </a:t>
            </a:r>
            <a:r>
              <a:rPr sz="900" spc="-40" dirty="0">
                <a:solidFill>
                  <a:srgbClr val="231F20"/>
                </a:solidFill>
                <a:latin typeface="Arial MT"/>
                <a:cs typeface="Arial MT"/>
              </a:rPr>
              <a:t>clinically</a:t>
            </a:r>
            <a:r>
              <a:rPr sz="900" spc="-20" dirty="0">
                <a:solidFill>
                  <a:srgbClr val="231F20"/>
                </a:solidFill>
                <a:latin typeface="Arial MT"/>
                <a:cs typeface="Arial MT"/>
              </a:rPr>
              <a:t> </a:t>
            </a:r>
            <a:r>
              <a:rPr sz="900" spc="-55" dirty="0">
                <a:solidFill>
                  <a:srgbClr val="231F20"/>
                </a:solidFill>
                <a:latin typeface="Arial MT"/>
                <a:cs typeface="Arial MT"/>
              </a:rPr>
              <a:t>resectable</a:t>
            </a:r>
            <a:r>
              <a:rPr sz="900" spc="-15" dirty="0">
                <a:solidFill>
                  <a:srgbClr val="231F20"/>
                </a:solidFill>
                <a:latin typeface="Arial MT"/>
                <a:cs typeface="Arial MT"/>
              </a:rPr>
              <a:t> </a:t>
            </a:r>
            <a:r>
              <a:rPr sz="900" spc="-155" dirty="0">
                <a:solidFill>
                  <a:srgbClr val="231F20"/>
                </a:solidFill>
                <a:latin typeface="Arial MT"/>
                <a:cs typeface="Arial MT"/>
              </a:rPr>
              <a:t>STS.</a:t>
            </a:r>
            <a:endParaRPr sz="900">
              <a:latin typeface="Arial MT"/>
              <a:cs typeface="Arial MT"/>
            </a:endParaRPr>
          </a:p>
          <a:p>
            <a:pPr marL="38100">
              <a:lnSpc>
                <a:spcPct val="100000"/>
              </a:lnSpc>
              <a:spcBef>
                <a:spcPts val="20"/>
              </a:spcBef>
            </a:pPr>
            <a:r>
              <a:rPr sz="900" spc="-187" baseline="37037" dirty="0">
                <a:solidFill>
                  <a:srgbClr val="231F20"/>
                </a:solidFill>
                <a:latin typeface="Arial MT"/>
                <a:cs typeface="Arial MT"/>
              </a:rPr>
              <a:t>a</a:t>
            </a:r>
            <a:r>
              <a:rPr sz="900" spc="-125" dirty="0">
                <a:solidFill>
                  <a:srgbClr val="231F20"/>
                </a:solidFill>
                <a:latin typeface="Arial MT"/>
                <a:cs typeface="Arial MT"/>
              </a:rPr>
              <a:t>RT</a:t>
            </a:r>
            <a:r>
              <a:rPr sz="900" spc="-25" dirty="0">
                <a:solidFill>
                  <a:srgbClr val="231F20"/>
                </a:solidFill>
                <a:latin typeface="Arial MT"/>
                <a:cs typeface="Arial MT"/>
              </a:rPr>
              <a:t> </a:t>
            </a:r>
            <a:r>
              <a:rPr sz="900" spc="-60" dirty="0">
                <a:solidFill>
                  <a:srgbClr val="231F20"/>
                </a:solidFill>
                <a:latin typeface="Arial MT"/>
                <a:cs typeface="Arial MT"/>
              </a:rPr>
              <a:t>can</a:t>
            </a:r>
            <a:r>
              <a:rPr sz="900" spc="-30" dirty="0">
                <a:solidFill>
                  <a:srgbClr val="231F20"/>
                </a:solidFill>
                <a:latin typeface="Arial MT"/>
                <a:cs typeface="Arial MT"/>
              </a:rPr>
              <a:t> </a:t>
            </a:r>
            <a:r>
              <a:rPr sz="900" spc="-45" dirty="0">
                <a:solidFill>
                  <a:srgbClr val="231F20"/>
                </a:solidFill>
                <a:latin typeface="Arial MT"/>
                <a:cs typeface="Arial MT"/>
              </a:rPr>
              <a:t>be</a:t>
            </a:r>
            <a:r>
              <a:rPr sz="900" spc="-25" dirty="0">
                <a:solidFill>
                  <a:srgbClr val="231F20"/>
                </a:solidFill>
                <a:latin typeface="Arial MT"/>
                <a:cs typeface="Arial MT"/>
              </a:rPr>
              <a:t> </a:t>
            </a:r>
            <a:r>
              <a:rPr sz="900" spc="-15" dirty="0">
                <a:solidFill>
                  <a:srgbClr val="231F20"/>
                </a:solidFill>
                <a:latin typeface="Arial MT"/>
                <a:cs typeface="Arial MT"/>
              </a:rPr>
              <a:t>omitted</a:t>
            </a:r>
            <a:r>
              <a:rPr sz="900" spc="-30" dirty="0">
                <a:solidFill>
                  <a:srgbClr val="231F20"/>
                </a:solidFill>
                <a:latin typeface="Arial MT"/>
                <a:cs typeface="Arial MT"/>
              </a:rPr>
              <a:t> </a:t>
            </a:r>
            <a:r>
              <a:rPr sz="900" spc="-20" dirty="0">
                <a:solidFill>
                  <a:srgbClr val="231F20"/>
                </a:solidFill>
                <a:latin typeface="Arial MT"/>
                <a:cs typeface="Arial MT"/>
              </a:rPr>
              <a:t>in</a:t>
            </a:r>
            <a:r>
              <a:rPr sz="900" spc="-25" dirty="0">
                <a:solidFill>
                  <a:srgbClr val="231F20"/>
                </a:solidFill>
                <a:latin typeface="Arial MT"/>
                <a:cs typeface="Arial MT"/>
              </a:rPr>
              <a:t> </a:t>
            </a:r>
            <a:r>
              <a:rPr sz="900" spc="-50" dirty="0">
                <a:solidFill>
                  <a:srgbClr val="231F20"/>
                </a:solidFill>
                <a:latin typeface="Arial MT"/>
                <a:cs typeface="Arial MT"/>
              </a:rPr>
              <a:t>selected</a:t>
            </a:r>
            <a:r>
              <a:rPr sz="900" spc="-20" dirty="0">
                <a:solidFill>
                  <a:srgbClr val="231F20"/>
                </a:solidFill>
                <a:latin typeface="Arial MT"/>
                <a:cs typeface="Arial MT"/>
              </a:rPr>
              <a:t> </a:t>
            </a:r>
            <a:r>
              <a:rPr sz="900" spc="-95" dirty="0">
                <a:solidFill>
                  <a:srgbClr val="231F20"/>
                </a:solidFill>
                <a:latin typeface="Arial MT"/>
                <a:cs typeface="Arial MT"/>
              </a:rPr>
              <a:t>cases;</a:t>
            </a:r>
            <a:r>
              <a:rPr sz="900" spc="-25" dirty="0">
                <a:solidFill>
                  <a:srgbClr val="231F20"/>
                </a:solidFill>
                <a:latin typeface="Arial MT"/>
                <a:cs typeface="Arial MT"/>
              </a:rPr>
              <a:t> </a:t>
            </a:r>
            <a:r>
              <a:rPr sz="900" i="1" spc="-45" dirty="0">
                <a:solidFill>
                  <a:srgbClr val="231F20"/>
                </a:solidFill>
                <a:latin typeface="Arial"/>
                <a:cs typeface="Arial"/>
              </a:rPr>
              <a:t>optional</a:t>
            </a:r>
            <a:r>
              <a:rPr sz="900" spc="-45" dirty="0">
                <a:solidFill>
                  <a:srgbClr val="231F20"/>
                </a:solidFill>
                <a:latin typeface="Arial MT"/>
                <a:cs typeface="Arial MT"/>
              </a:rPr>
              <a:t>:</a:t>
            </a:r>
            <a:r>
              <a:rPr sz="900" spc="-20" dirty="0">
                <a:solidFill>
                  <a:srgbClr val="231F20"/>
                </a:solidFill>
                <a:latin typeface="Arial MT"/>
                <a:cs typeface="Arial MT"/>
              </a:rPr>
              <a:t> </a:t>
            </a:r>
            <a:r>
              <a:rPr sz="900" spc="-45" dirty="0">
                <a:solidFill>
                  <a:srgbClr val="231F20"/>
                </a:solidFill>
                <a:latin typeface="Arial MT"/>
                <a:cs typeface="Arial MT"/>
              </a:rPr>
              <a:t>isolated</a:t>
            </a:r>
            <a:r>
              <a:rPr sz="900" spc="-30" dirty="0">
                <a:solidFill>
                  <a:srgbClr val="231F20"/>
                </a:solidFill>
                <a:latin typeface="Arial MT"/>
                <a:cs typeface="Arial MT"/>
              </a:rPr>
              <a:t> </a:t>
            </a:r>
            <a:r>
              <a:rPr sz="900" spc="-15" dirty="0">
                <a:solidFill>
                  <a:srgbClr val="231F20"/>
                </a:solidFill>
                <a:latin typeface="Arial MT"/>
                <a:cs typeface="Arial MT"/>
              </a:rPr>
              <a:t>limb</a:t>
            </a:r>
            <a:r>
              <a:rPr sz="900" spc="-25" dirty="0">
                <a:solidFill>
                  <a:srgbClr val="231F20"/>
                </a:solidFill>
                <a:latin typeface="Arial MT"/>
                <a:cs typeface="Arial MT"/>
              </a:rPr>
              <a:t> </a:t>
            </a:r>
            <a:r>
              <a:rPr sz="900" spc="-40" dirty="0">
                <a:solidFill>
                  <a:srgbClr val="231F20"/>
                </a:solidFill>
                <a:latin typeface="Arial MT"/>
                <a:cs typeface="Arial MT"/>
              </a:rPr>
              <a:t>perfusion</a:t>
            </a:r>
            <a:r>
              <a:rPr sz="900" spc="-25" dirty="0">
                <a:solidFill>
                  <a:srgbClr val="231F20"/>
                </a:solidFill>
                <a:latin typeface="Arial MT"/>
                <a:cs typeface="Arial MT"/>
              </a:rPr>
              <a:t> </a:t>
            </a:r>
            <a:r>
              <a:rPr sz="900" spc="-20" dirty="0">
                <a:solidFill>
                  <a:srgbClr val="231F20"/>
                </a:solidFill>
                <a:latin typeface="Arial MT"/>
                <a:cs typeface="Arial MT"/>
              </a:rPr>
              <a:t>in</a:t>
            </a:r>
            <a:r>
              <a:rPr sz="900" spc="-25" dirty="0">
                <a:solidFill>
                  <a:srgbClr val="231F20"/>
                </a:solidFill>
                <a:latin typeface="Arial MT"/>
                <a:cs typeface="Arial MT"/>
              </a:rPr>
              <a:t> highly </a:t>
            </a:r>
            <a:r>
              <a:rPr sz="900" spc="-50" dirty="0">
                <a:solidFill>
                  <a:srgbClr val="231F20"/>
                </a:solidFill>
                <a:latin typeface="Arial MT"/>
                <a:cs typeface="Arial MT"/>
              </a:rPr>
              <a:t>selected</a:t>
            </a:r>
            <a:r>
              <a:rPr sz="900" spc="-25" dirty="0">
                <a:solidFill>
                  <a:srgbClr val="231F20"/>
                </a:solidFill>
                <a:latin typeface="Arial MT"/>
                <a:cs typeface="Arial MT"/>
              </a:rPr>
              <a:t> </a:t>
            </a:r>
            <a:r>
              <a:rPr sz="900" spc="-95" dirty="0">
                <a:solidFill>
                  <a:srgbClr val="231F20"/>
                </a:solidFill>
                <a:latin typeface="Arial MT"/>
                <a:cs typeface="Arial MT"/>
              </a:rPr>
              <a:t>cases.</a:t>
            </a:r>
            <a:endParaRPr sz="900">
              <a:latin typeface="Arial MT"/>
              <a:cs typeface="Arial MT"/>
            </a:endParaRPr>
          </a:p>
          <a:p>
            <a:pPr marL="38100">
              <a:lnSpc>
                <a:spcPct val="100000"/>
              </a:lnSpc>
              <a:spcBef>
                <a:spcPts val="20"/>
              </a:spcBef>
            </a:pPr>
            <a:r>
              <a:rPr sz="900" spc="-157" baseline="37037" dirty="0">
                <a:solidFill>
                  <a:srgbClr val="231F20"/>
                </a:solidFill>
                <a:latin typeface="Arial MT"/>
                <a:cs typeface="Arial MT"/>
              </a:rPr>
              <a:t>b</a:t>
            </a:r>
            <a:r>
              <a:rPr sz="900" spc="-105" dirty="0">
                <a:solidFill>
                  <a:srgbClr val="231F20"/>
                </a:solidFill>
                <a:latin typeface="Arial MT"/>
                <a:cs typeface="Arial MT"/>
              </a:rPr>
              <a:t>RT</a:t>
            </a:r>
            <a:r>
              <a:rPr sz="900" spc="-20" dirty="0">
                <a:solidFill>
                  <a:srgbClr val="231F20"/>
                </a:solidFill>
                <a:latin typeface="Arial MT"/>
                <a:cs typeface="Arial MT"/>
              </a:rPr>
              <a:t> </a:t>
            </a:r>
            <a:r>
              <a:rPr sz="900" spc="-60" dirty="0">
                <a:solidFill>
                  <a:srgbClr val="231F20"/>
                </a:solidFill>
                <a:latin typeface="Arial MT"/>
                <a:cs typeface="Arial MT"/>
              </a:rPr>
              <a:t>can</a:t>
            </a:r>
            <a:r>
              <a:rPr sz="900" spc="-20" dirty="0">
                <a:solidFill>
                  <a:srgbClr val="231F20"/>
                </a:solidFill>
                <a:latin typeface="Arial MT"/>
                <a:cs typeface="Arial MT"/>
              </a:rPr>
              <a:t> </a:t>
            </a:r>
            <a:r>
              <a:rPr sz="900" spc="-45" dirty="0">
                <a:solidFill>
                  <a:srgbClr val="231F20"/>
                </a:solidFill>
                <a:latin typeface="Arial MT"/>
                <a:cs typeface="Arial MT"/>
              </a:rPr>
              <a:t>be</a:t>
            </a:r>
            <a:r>
              <a:rPr sz="900" spc="-20" dirty="0">
                <a:solidFill>
                  <a:srgbClr val="231F20"/>
                </a:solidFill>
                <a:latin typeface="Arial MT"/>
                <a:cs typeface="Arial MT"/>
              </a:rPr>
              <a:t> </a:t>
            </a:r>
            <a:r>
              <a:rPr sz="900" spc="-15" dirty="0">
                <a:solidFill>
                  <a:srgbClr val="231F20"/>
                </a:solidFill>
                <a:latin typeface="Arial MT"/>
                <a:cs typeface="Arial MT"/>
              </a:rPr>
              <a:t>omitted</a:t>
            </a:r>
            <a:r>
              <a:rPr sz="900" spc="-20" dirty="0">
                <a:solidFill>
                  <a:srgbClr val="231F20"/>
                </a:solidFill>
                <a:latin typeface="Arial MT"/>
                <a:cs typeface="Arial MT"/>
              </a:rPr>
              <a:t> in </a:t>
            </a:r>
            <a:r>
              <a:rPr sz="900" spc="-50" dirty="0">
                <a:solidFill>
                  <a:srgbClr val="231F20"/>
                </a:solidFill>
                <a:latin typeface="Arial MT"/>
                <a:cs typeface="Arial MT"/>
              </a:rPr>
              <a:t>selected</a:t>
            </a:r>
            <a:r>
              <a:rPr sz="900" spc="-15" dirty="0">
                <a:solidFill>
                  <a:srgbClr val="231F20"/>
                </a:solidFill>
                <a:latin typeface="Arial MT"/>
                <a:cs typeface="Arial MT"/>
              </a:rPr>
              <a:t> </a:t>
            </a:r>
            <a:r>
              <a:rPr sz="900" spc="-45" dirty="0">
                <a:solidFill>
                  <a:srgbClr val="231F20"/>
                </a:solidFill>
                <a:latin typeface="Arial MT"/>
                <a:cs typeface="Arial MT"/>
              </a:rPr>
              <a:t>deep</a:t>
            </a:r>
            <a:r>
              <a:rPr sz="900" spc="-20" dirty="0">
                <a:solidFill>
                  <a:srgbClr val="231F20"/>
                </a:solidFill>
                <a:latin typeface="Arial MT"/>
                <a:cs typeface="Arial MT"/>
              </a:rPr>
              <a:t> </a:t>
            </a:r>
            <a:r>
              <a:rPr sz="900" spc="-95" dirty="0">
                <a:solidFill>
                  <a:srgbClr val="231F20"/>
                </a:solidFill>
                <a:latin typeface="Arial MT"/>
                <a:cs typeface="Arial MT"/>
              </a:rPr>
              <a:t>cases</a:t>
            </a:r>
            <a:r>
              <a:rPr sz="900" spc="-20" dirty="0">
                <a:solidFill>
                  <a:srgbClr val="231F20"/>
                </a:solidFill>
                <a:latin typeface="Arial MT"/>
                <a:cs typeface="Arial MT"/>
              </a:rPr>
              <a:t> </a:t>
            </a:r>
            <a:r>
              <a:rPr sz="900" spc="-45" dirty="0">
                <a:solidFill>
                  <a:srgbClr val="231F20"/>
                </a:solidFill>
                <a:latin typeface="Arial MT"/>
                <a:cs typeface="Arial MT"/>
              </a:rPr>
              <a:t>and</a:t>
            </a:r>
            <a:r>
              <a:rPr sz="900" spc="-20" dirty="0">
                <a:solidFill>
                  <a:srgbClr val="231F20"/>
                </a:solidFill>
                <a:latin typeface="Arial MT"/>
                <a:cs typeface="Arial MT"/>
              </a:rPr>
              <a:t> </a:t>
            </a:r>
            <a:r>
              <a:rPr sz="900" spc="-45" dirty="0">
                <a:solidFill>
                  <a:srgbClr val="231F20"/>
                </a:solidFill>
                <a:latin typeface="Arial MT"/>
                <a:cs typeface="Arial MT"/>
              </a:rPr>
              <a:t>added</a:t>
            </a:r>
            <a:r>
              <a:rPr sz="900" spc="-15" dirty="0">
                <a:solidFill>
                  <a:srgbClr val="231F20"/>
                </a:solidFill>
                <a:latin typeface="Arial MT"/>
                <a:cs typeface="Arial MT"/>
              </a:rPr>
              <a:t> </a:t>
            </a:r>
            <a:r>
              <a:rPr sz="900" spc="-20" dirty="0">
                <a:solidFill>
                  <a:srgbClr val="231F20"/>
                </a:solidFill>
                <a:latin typeface="Arial MT"/>
                <a:cs typeface="Arial MT"/>
              </a:rPr>
              <a:t>in</a:t>
            </a:r>
            <a:r>
              <a:rPr sz="900" spc="-15" dirty="0">
                <a:solidFill>
                  <a:srgbClr val="231F20"/>
                </a:solidFill>
                <a:latin typeface="Arial MT"/>
                <a:cs typeface="Arial MT"/>
              </a:rPr>
              <a:t> </a:t>
            </a:r>
            <a:r>
              <a:rPr sz="900" spc="-50" dirty="0">
                <a:solidFill>
                  <a:srgbClr val="231F20"/>
                </a:solidFill>
                <a:latin typeface="Arial MT"/>
                <a:cs typeface="Arial MT"/>
              </a:rPr>
              <a:t>selected</a:t>
            </a:r>
            <a:r>
              <a:rPr sz="900" spc="-20" dirty="0">
                <a:solidFill>
                  <a:srgbClr val="231F20"/>
                </a:solidFill>
                <a:latin typeface="Arial MT"/>
                <a:cs typeface="Arial MT"/>
              </a:rPr>
              <a:t> </a:t>
            </a:r>
            <a:r>
              <a:rPr sz="900" spc="-50" dirty="0">
                <a:solidFill>
                  <a:srgbClr val="231F20"/>
                </a:solidFill>
                <a:latin typeface="Arial MT"/>
                <a:cs typeface="Arial MT"/>
              </a:rPr>
              <a:t>superﬁcial</a:t>
            </a:r>
            <a:r>
              <a:rPr sz="900" spc="-20" dirty="0">
                <a:solidFill>
                  <a:srgbClr val="231F20"/>
                </a:solidFill>
                <a:latin typeface="Arial MT"/>
                <a:cs typeface="Arial MT"/>
              </a:rPr>
              <a:t> </a:t>
            </a:r>
            <a:r>
              <a:rPr sz="900" spc="-95" dirty="0">
                <a:solidFill>
                  <a:srgbClr val="231F20"/>
                </a:solidFill>
                <a:latin typeface="Arial MT"/>
                <a:cs typeface="Arial MT"/>
              </a:rPr>
              <a:t>cases;</a:t>
            </a:r>
            <a:r>
              <a:rPr sz="900" spc="-15" dirty="0">
                <a:solidFill>
                  <a:srgbClr val="231F20"/>
                </a:solidFill>
                <a:latin typeface="Arial MT"/>
                <a:cs typeface="Arial MT"/>
              </a:rPr>
              <a:t> </a:t>
            </a:r>
            <a:r>
              <a:rPr sz="900" spc="-5" dirty="0">
                <a:solidFill>
                  <a:srgbClr val="231F20"/>
                </a:solidFill>
                <a:latin typeface="Arial MT"/>
                <a:cs typeface="Arial MT"/>
              </a:rPr>
              <a:t>to</a:t>
            </a:r>
            <a:r>
              <a:rPr sz="900" spc="-15" dirty="0">
                <a:solidFill>
                  <a:srgbClr val="231F20"/>
                </a:solidFill>
                <a:latin typeface="Arial MT"/>
                <a:cs typeface="Arial MT"/>
              </a:rPr>
              <a:t> </a:t>
            </a:r>
            <a:r>
              <a:rPr sz="900" spc="-45" dirty="0">
                <a:solidFill>
                  <a:srgbClr val="231F20"/>
                </a:solidFill>
                <a:latin typeface="Arial MT"/>
                <a:cs typeface="Arial MT"/>
              </a:rPr>
              <a:t>be</a:t>
            </a:r>
            <a:r>
              <a:rPr sz="900" spc="-25" dirty="0">
                <a:solidFill>
                  <a:srgbClr val="231F20"/>
                </a:solidFill>
                <a:latin typeface="Arial MT"/>
                <a:cs typeface="Arial MT"/>
              </a:rPr>
              <a:t> </a:t>
            </a:r>
            <a:r>
              <a:rPr sz="900" spc="-40" dirty="0">
                <a:solidFill>
                  <a:srgbClr val="231F20"/>
                </a:solidFill>
                <a:latin typeface="Arial MT"/>
                <a:cs typeface="Arial MT"/>
              </a:rPr>
              <a:t>administered</a:t>
            </a:r>
            <a:r>
              <a:rPr sz="900" spc="-15" dirty="0">
                <a:solidFill>
                  <a:srgbClr val="231F20"/>
                </a:solidFill>
                <a:latin typeface="Arial MT"/>
                <a:cs typeface="Arial MT"/>
              </a:rPr>
              <a:t> </a:t>
            </a:r>
            <a:r>
              <a:rPr sz="900" spc="-40" dirty="0">
                <a:solidFill>
                  <a:srgbClr val="231F20"/>
                </a:solidFill>
                <a:latin typeface="Arial MT"/>
                <a:cs typeface="Arial MT"/>
              </a:rPr>
              <a:t>preoperatively</a:t>
            </a:r>
            <a:r>
              <a:rPr sz="900" spc="-15" dirty="0">
                <a:solidFill>
                  <a:srgbClr val="231F20"/>
                </a:solidFill>
                <a:latin typeface="Arial MT"/>
                <a:cs typeface="Arial MT"/>
              </a:rPr>
              <a:t> if </a:t>
            </a:r>
            <a:r>
              <a:rPr sz="900" spc="-35" dirty="0">
                <a:solidFill>
                  <a:srgbClr val="231F20"/>
                </a:solidFill>
                <a:latin typeface="Arial MT"/>
                <a:cs typeface="Arial MT"/>
              </a:rPr>
              <a:t>problematic</a:t>
            </a:r>
            <a:r>
              <a:rPr sz="900" spc="-25" dirty="0">
                <a:solidFill>
                  <a:srgbClr val="231F20"/>
                </a:solidFill>
                <a:latin typeface="Arial MT"/>
                <a:cs typeface="Arial MT"/>
              </a:rPr>
              <a:t> </a:t>
            </a:r>
            <a:r>
              <a:rPr sz="900" spc="-45" dirty="0">
                <a:solidFill>
                  <a:srgbClr val="231F20"/>
                </a:solidFill>
                <a:latin typeface="Arial MT"/>
                <a:cs typeface="Arial MT"/>
              </a:rPr>
              <a:t>postoperatively.</a:t>
            </a:r>
            <a:endParaRPr sz="900">
              <a:latin typeface="Arial MT"/>
              <a:cs typeface="Arial MT"/>
            </a:endParaRPr>
          </a:p>
          <a:p>
            <a:pPr marL="38100">
              <a:lnSpc>
                <a:spcPct val="100000"/>
              </a:lnSpc>
              <a:spcBef>
                <a:spcPts val="20"/>
              </a:spcBef>
            </a:pPr>
            <a:r>
              <a:rPr sz="900" spc="-67" baseline="37037" dirty="0">
                <a:solidFill>
                  <a:srgbClr val="231F20"/>
                </a:solidFill>
                <a:latin typeface="Arial MT"/>
                <a:cs typeface="Arial MT"/>
              </a:rPr>
              <a:t>c</a:t>
            </a:r>
            <a:r>
              <a:rPr sz="900" spc="-45" dirty="0">
                <a:solidFill>
                  <a:srgbClr val="231F20"/>
                </a:solidFill>
                <a:latin typeface="Arial MT"/>
                <a:cs typeface="Arial MT"/>
              </a:rPr>
              <a:t>Extremity</a:t>
            </a:r>
            <a:r>
              <a:rPr sz="900" spc="-30" dirty="0">
                <a:solidFill>
                  <a:srgbClr val="231F20"/>
                </a:solidFill>
                <a:latin typeface="Arial MT"/>
                <a:cs typeface="Arial MT"/>
              </a:rPr>
              <a:t> </a:t>
            </a:r>
            <a:r>
              <a:rPr sz="900" spc="-45" dirty="0">
                <a:solidFill>
                  <a:srgbClr val="231F20"/>
                </a:solidFill>
                <a:latin typeface="Arial MT"/>
                <a:cs typeface="Arial MT"/>
              </a:rPr>
              <a:t>and</a:t>
            </a:r>
            <a:r>
              <a:rPr sz="900" spc="-25" dirty="0">
                <a:solidFill>
                  <a:srgbClr val="231F20"/>
                </a:solidFill>
                <a:latin typeface="Arial MT"/>
                <a:cs typeface="Arial MT"/>
              </a:rPr>
              <a:t> </a:t>
            </a:r>
            <a:r>
              <a:rPr sz="900" spc="-50" dirty="0">
                <a:solidFill>
                  <a:srgbClr val="231F20"/>
                </a:solidFill>
                <a:latin typeface="Arial MT"/>
                <a:cs typeface="Arial MT"/>
              </a:rPr>
              <a:t>superﬁcial</a:t>
            </a:r>
            <a:r>
              <a:rPr sz="900" spc="-25" dirty="0">
                <a:solidFill>
                  <a:srgbClr val="231F20"/>
                </a:solidFill>
                <a:latin typeface="Arial MT"/>
                <a:cs typeface="Arial MT"/>
              </a:rPr>
              <a:t> </a:t>
            </a:r>
            <a:r>
              <a:rPr sz="900" spc="-45" dirty="0">
                <a:solidFill>
                  <a:srgbClr val="231F20"/>
                </a:solidFill>
                <a:latin typeface="Arial MT"/>
                <a:cs typeface="Arial MT"/>
              </a:rPr>
              <a:t>trunk,</a:t>
            </a:r>
            <a:r>
              <a:rPr sz="900" spc="-30" dirty="0">
                <a:solidFill>
                  <a:srgbClr val="231F20"/>
                </a:solidFill>
                <a:latin typeface="Arial MT"/>
                <a:cs typeface="Arial MT"/>
              </a:rPr>
              <a:t> </a:t>
            </a:r>
            <a:r>
              <a:rPr sz="900" spc="-110" dirty="0">
                <a:solidFill>
                  <a:srgbClr val="231F20"/>
                </a:solidFill>
                <a:latin typeface="Arial MT"/>
                <a:cs typeface="Arial MT"/>
              </a:rPr>
              <a:t>G3,</a:t>
            </a:r>
            <a:r>
              <a:rPr sz="900" spc="-20" dirty="0">
                <a:solidFill>
                  <a:srgbClr val="231F20"/>
                </a:solidFill>
                <a:latin typeface="Arial MT"/>
                <a:cs typeface="Arial MT"/>
              </a:rPr>
              <a:t> </a:t>
            </a:r>
            <a:r>
              <a:rPr sz="900" spc="-55" dirty="0">
                <a:solidFill>
                  <a:srgbClr val="231F20"/>
                </a:solidFill>
                <a:latin typeface="Arial MT"/>
                <a:cs typeface="Arial MT"/>
              </a:rPr>
              <a:t>deep,</a:t>
            </a:r>
            <a:r>
              <a:rPr sz="900" spc="-25" dirty="0">
                <a:solidFill>
                  <a:srgbClr val="231F20"/>
                </a:solidFill>
                <a:latin typeface="Arial MT"/>
                <a:cs typeface="Arial MT"/>
              </a:rPr>
              <a:t> </a:t>
            </a:r>
            <a:r>
              <a:rPr sz="900" spc="-25" dirty="0">
                <a:solidFill>
                  <a:srgbClr val="231F20"/>
                </a:solidFill>
                <a:latin typeface="Lucida Sans Unicode"/>
                <a:cs typeface="Lucida Sans Unicode"/>
              </a:rPr>
              <a:t>&gt;</a:t>
            </a:r>
            <a:r>
              <a:rPr sz="900" spc="-140" dirty="0">
                <a:solidFill>
                  <a:srgbClr val="231F20"/>
                </a:solidFill>
                <a:latin typeface="Lucida Sans Unicode"/>
                <a:cs typeface="Lucida Sans Unicode"/>
              </a:rPr>
              <a:t> </a:t>
            </a:r>
            <a:r>
              <a:rPr sz="900" spc="-70" dirty="0">
                <a:solidFill>
                  <a:srgbClr val="231F20"/>
                </a:solidFill>
                <a:latin typeface="Arial MT"/>
                <a:cs typeface="Arial MT"/>
              </a:rPr>
              <a:t>5</a:t>
            </a:r>
            <a:r>
              <a:rPr sz="900" spc="-25" dirty="0">
                <a:solidFill>
                  <a:srgbClr val="231F20"/>
                </a:solidFill>
                <a:latin typeface="Arial MT"/>
                <a:cs typeface="Arial MT"/>
              </a:rPr>
              <a:t> </a:t>
            </a:r>
            <a:r>
              <a:rPr sz="900" spc="-60" dirty="0">
                <a:solidFill>
                  <a:srgbClr val="231F20"/>
                </a:solidFill>
                <a:latin typeface="Arial MT"/>
                <a:cs typeface="Arial MT"/>
              </a:rPr>
              <a:t>cm.</a:t>
            </a:r>
            <a:endParaRPr sz="900">
              <a:latin typeface="Arial MT"/>
              <a:cs typeface="Arial MT"/>
            </a:endParaRPr>
          </a:p>
          <a:p>
            <a:pPr marL="38100">
              <a:lnSpc>
                <a:spcPct val="100000"/>
              </a:lnSpc>
              <a:spcBef>
                <a:spcPts val="20"/>
              </a:spcBef>
            </a:pPr>
            <a:r>
              <a:rPr sz="900" spc="-105" dirty="0">
                <a:solidFill>
                  <a:srgbClr val="231F20"/>
                </a:solidFill>
                <a:latin typeface="Arial MT"/>
                <a:cs typeface="Arial MT"/>
              </a:rPr>
              <a:t>ChT,</a:t>
            </a:r>
            <a:r>
              <a:rPr sz="900" spc="-25" dirty="0">
                <a:solidFill>
                  <a:srgbClr val="231F20"/>
                </a:solidFill>
                <a:latin typeface="Arial MT"/>
                <a:cs typeface="Arial MT"/>
              </a:rPr>
              <a:t> </a:t>
            </a:r>
            <a:r>
              <a:rPr sz="900" spc="-45" dirty="0">
                <a:solidFill>
                  <a:srgbClr val="231F20"/>
                </a:solidFill>
                <a:latin typeface="Arial MT"/>
                <a:cs typeface="Arial MT"/>
              </a:rPr>
              <a:t>chemotherapy;</a:t>
            </a:r>
            <a:r>
              <a:rPr sz="900" spc="-10" dirty="0">
                <a:solidFill>
                  <a:srgbClr val="231F20"/>
                </a:solidFill>
                <a:latin typeface="Arial MT"/>
                <a:cs typeface="Arial MT"/>
              </a:rPr>
              <a:t> </a:t>
            </a:r>
            <a:r>
              <a:rPr sz="900" spc="-95" dirty="0">
                <a:solidFill>
                  <a:srgbClr val="231F20"/>
                </a:solidFill>
                <a:latin typeface="Arial MT"/>
                <a:cs typeface="Arial MT"/>
              </a:rPr>
              <a:t>MDT,</a:t>
            </a:r>
            <a:r>
              <a:rPr sz="900" spc="-20" dirty="0">
                <a:solidFill>
                  <a:srgbClr val="231F20"/>
                </a:solidFill>
                <a:latin typeface="Arial MT"/>
                <a:cs typeface="Arial MT"/>
              </a:rPr>
              <a:t> </a:t>
            </a:r>
            <a:r>
              <a:rPr sz="900" spc="-35" dirty="0">
                <a:solidFill>
                  <a:srgbClr val="231F20"/>
                </a:solidFill>
                <a:latin typeface="Arial MT"/>
                <a:cs typeface="Arial MT"/>
              </a:rPr>
              <a:t>multidisciplinary</a:t>
            </a:r>
            <a:r>
              <a:rPr sz="900" spc="-20" dirty="0">
                <a:solidFill>
                  <a:srgbClr val="231F20"/>
                </a:solidFill>
                <a:latin typeface="Arial MT"/>
                <a:cs typeface="Arial MT"/>
              </a:rPr>
              <a:t> </a:t>
            </a:r>
            <a:r>
              <a:rPr sz="900" spc="-55" dirty="0">
                <a:solidFill>
                  <a:srgbClr val="231F20"/>
                </a:solidFill>
                <a:latin typeface="Arial MT"/>
                <a:cs typeface="Arial MT"/>
              </a:rPr>
              <a:t>team;</a:t>
            </a:r>
            <a:r>
              <a:rPr sz="900" spc="-15" dirty="0">
                <a:solidFill>
                  <a:srgbClr val="231F20"/>
                </a:solidFill>
                <a:latin typeface="Arial MT"/>
                <a:cs typeface="Arial MT"/>
              </a:rPr>
              <a:t> </a:t>
            </a:r>
            <a:r>
              <a:rPr sz="900" spc="-125" dirty="0">
                <a:solidFill>
                  <a:srgbClr val="231F20"/>
                </a:solidFill>
                <a:latin typeface="Arial MT"/>
                <a:cs typeface="Arial MT"/>
              </a:rPr>
              <a:t>R0,</a:t>
            </a:r>
            <a:r>
              <a:rPr sz="900" spc="-15" dirty="0">
                <a:solidFill>
                  <a:srgbClr val="231F20"/>
                </a:solidFill>
                <a:latin typeface="Arial MT"/>
                <a:cs typeface="Arial MT"/>
              </a:rPr>
              <a:t> </a:t>
            </a:r>
            <a:r>
              <a:rPr sz="900" spc="-25" dirty="0">
                <a:solidFill>
                  <a:srgbClr val="231F20"/>
                </a:solidFill>
                <a:latin typeface="Arial MT"/>
                <a:cs typeface="Arial MT"/>
              </a:rPr>
              <a:t>no</a:t>
            </a:r>
            <a:r>
              <a:rPr sz="900" spc="-20" dirty="0">
                <a:solidFill>
                  <a:srgbClr val="231F20"/>
                </a:solidFill>
                <a:latin typeface="Arial MT"/>
                <a:cs typeface="Arial MT"/>
              </a:rPr>
              <a:t> </a:t>
            </a:r>
            <a:r>
              <a:rPr sz="900" spc="-25" dirty="0">
                <a:solidFill>
                  <a:srgbClr val="231F20"/>
                </a:solidFill>
                <a:latin typeface="Arial MT"/>
                <a:cs typeface="Arial MT"/>
              </a:rPr>
              <a:t>tumour</a:t>
            </a:r>
            <a:r>
              <a:rPr sz="900" spc="-20" dirty="0">
                <a:solidFill>
                  <a:srgbClr val="231F20"/>
                </a:solidFill>
                <a:latin typeface="Arial MT"/>
                <a:cs typeface="Arial MT"/>
              </a:rPr>
              <a:t> </a:t>
            </a:r>
            <a:r>
              <a:rPr sz="900" spc="-40" dirty="0">
                <a:solidFill>
                  <a:srgbClr val="231F20"/>
                </a:solidFill>
                <a:latin typeface="Arial MT"/>
                <a:cs typeface="Arial MT"/>
              </a:rPr>
              <a:t>at</a:t>
            </a:r>
            <a:r>
              <a:rPr sz="900" spc="-15" dirty="0">
                <a:solidFill>
                  <a:srgbClr val="231F20"/>
                </a:solidFill>
                <a:latin typeface="Arial MT"/>
                <a:cs typeface="Arial MT"/>
              </a:rPr>
              <a:t> </a:t>
            </a:r>
            <a:r>
              <a:rPr sz="900" spc="-25" dirty="0">
                <a:solidFill>
                  <a:srgbClr val="231F20"/>
                </a:solidFill>
                <a:latin typeface="Arial MT"/>
                <a:cs typeface="Arial MT"/>
              </a:rPr>
              <a:t>the</a:t>
            </a:r>
            <a:r>
              <a:rPr sz="900" spc="-15" dirty="0">
                <a:solidFill>
                  <a:srgbClr val="231F20"/>
                </a:solidFill>
                <a:latin typeface="Arial MT"/>
                <a:cs typeface="Arial MT"/>
              </a:rPr>
              <a:t> </a:t>
            </a:r>
            <a:r>
              <a:rPr sz="900" spc="-45" dirty="0">
                <a:solidFill>
                  <a:srgbClr val="231F20"/>
                </a:solidFill>
                <a:latin typeface="Arial MT"/>
                <a:cs typeface="Arial MT"/>
              </a:rPr>
              <a:t>margin;</a:t>
            </a:r>
            <a:r>
              <a:rPr sz="900" spc="-20" dirty="0">
                <a:solidFill>
                  <a:srgbClr val="231F20"/>
                </a:solidFill>
                <a:latin typeface="Arial MT"/>
                <a:cs typeface="Arial MT"/>
              </a:rPr>
              <a:t> </a:t>
            </a:r>
            <a:r>
              <a:rPr sz="900" spc="-125" dirty="0">
                <a:solidFill>
                  <a:srgbClr val="231F20"/>
                </a:solidFill>
                <a:latin typeface="Arial MT"/>
                <a:cs typeface="Arial MT"/>
              </a:rPr>
              <a:t>R1,</a:t>
            </a:r>
            <a:r>
              <a:rPr sz="900" spc="-15" dirty="0">
                <a:solidFill>
                  <a:srgbClr val="231F20"/>
                </a:solidFill>
                <a:latin typeface="Arial MT"/>
                <a:cs typeface="Arial MT"/>
              </a:rPr>
              <a:t> </a:t>
            </a:r>
            <a:r>
              <a:rPr sz="900" spc="-40" dirty="0">
                <a:solidFill>
                  <a:srgbClr val="231F20"/>
                </a:solidFill>
                <a:latin typeface="Arial MT"/>
                <a:cs typeface="Arial MT"/>
              </a:rPr>
              <a:t>microscopic</a:t>
            </a:r>
            <a:r>
              <a:rPr sz="900" spc="-15" dirty="0">
                <a:solidFill>
                  <a:srgbClr val="231F20"/>
                </a:solidFill>
                <a:latin typeface="Arial MT"/>
                <a:cs typeface="Arial MT"/>
              </a:rPr>
              <a:t> </a:t>
            </a:r>
            <a:r>
              <a:rPr sz="900" spc="-25" dirty="0">
                <a:solidFill>
                  <a:srgbClr val="231F20"/>
                </a:solidFill>
                <a:latin typeface="Arial MT"/>
                <a:cs typeface="Arial MT"/>
              </a:rPr>
              <a:t>tumour</a:t>
            </a:r>
            <a:r>
              <a:rPr sz="900" spc="-20" dirty="0">
                <a:solidFill>
                  <a:srgbClr val="231F20"/>
                </a:solidFill>
                <a:latin typeface="Arial MT"/>
                <a:cs typeface="Arial MT"/>
              </a:rPr>
              <a:t> </a:t>
            </a:r>
            <a:r>
              <a:rPr sz="900" spc="-40" dirty="0">
                <a:solidFill>
                  <a:srgbClr val="231F20"/>
                </a:solidFill>
                <a:latin typeface="Arial MT"/>
                <a:cs typeface="Arial MT"/>
              </a:rPr>
              <a:t>at</a:t>
            </a:r>
            <a:r>
              <a:rPr sz="900" spc="-15" dirty="0">
                <a:solidFill>
                  <a:srgbClr val="231F20"/>
                </a:solidFill>
                <a:latin typeface="Arial MT"/>
                <a:cs typeface="Arial MT"/>
              </a:rPr>
              <a:t> </a:t>
            </a:r>
            <a:r>
              <a:rPr sz="900" spc="-25" dirty="0">
                <a:solidFill>
                  <a:srgbClr val="231F20"/>
                </a:solidFill>
                <a:latin typeface="Arial MT"/>
                <a:cs typeface="Arial MT"/>
              </a:rPr>
              <a:t>the</a:t>
            </a:r>
            <a:r>
              <a:rPr sz="900" spc="-15" dirty="0">
                <a:solidFill>
                  <a:srgbClr val="231F20"/>
                </a:solidFill>
                <a:latin typeface="Arial MT"/>
                <a:cs typeface="Arial MT"/>
              </a:rPr>
              <a:t> </a:t>
            </a:r>
            <a:r>
              <a:rPr sz="900" spc="-45" dirty="0">
                <a:solidFill>
                  <a:srgbClr val="231F20"/>
                </a:solidFill>
                <a:latin typeface="Arial MT"/>
                <a:cs typeface="Arial MT"/>
              </a:rPr>
              <a:t>margin;</a:t>
            </a:r>
            <a:r>
              <a:rPr sz="900" spc="-20" dirty="0">
                <a:solidFill>
                  <a:srgbClr val="231F20"/>
                </a:solidFill>
                <a:latin typeface="Arial MT"/>
                <a:cs typeface="Arial MT"/>
              </a:rPr>
              <a:t> </a:t>
            </a:r>
            <a:r>
              <a:rPr sz="900" spc="-150" dirty="0">
                <a:solidFill>
                  <a:srgbClr val="231F20"/>
                </a:solidFill>
                <a:latin typeface="Arial MT"/>
                <a:cs typeface="Arial MT"/>
              </a:rPr>
              <a:t>RT,</a:t>
            </a:r>
            <a:r>
              <a:rPr sz="900" spc="-114" dirty="0">
                <a:solidFill>
                  <a:srgbClr val="231F20"/>
                </a:solidFill>
                <a:latin typeface="Arial MT"/>
                <a:cs typeface="Arial MT"/>
              </a:rPr>
              <a:t> </a:t>
            </a:r>
            <a:r>
              <a:rPr sz="900" spc="-45" dirty="0">
                <a:solidFill>
                  <a:srgbClr val="231F20"/>
                </a:solidFill>
                <a:latin typeface="Arial MT"/>
                <a:cs typeface="Arial MT"/>
              </a:rPr>
              <a:t>radiotherapy;</a:t>
            </a:r>
            <a:r>
              <a:rPr sz="900" spc="-10" dirty="0">
                <a:solidFill>
                  <a:srgbClr val="231F20"/>
                </a:solidFill>
                <a:latin typeface="Arial MT"/>
                <a:cs typeface="Arial MT"/>
              </a:rPr>
              <a:t> </a:t>
            </a:r>
            <a:r>
              <a:rPr sz="900" spc="-155" dirty="0">
                <a:solidFill>
                  <a:srgbClr val="231F20"/>
                </a:solidFill>
                <a:latin typeface="Arial MT"/>
                <a:cs typeface="Arial MT"/>
              </a:rPr>
              <a:t>STS,</a:t>
            </a:r>
            <a:r>
              <a:rPr sz="900" spc="-20" dirty="0">
                <a:solidFill>
                  <a:srgbClr val="231F20"/>
                </a:solidFill>
                <a:latin typeface="Arial MT"/>
                <a:cs typeface="Arial MT"/>
              </a:rPr>
              <a:t> </a:t>
            </a:r>
            <a:r>
              <a:rPr sz="900" spc="-35" dirty="0">
                <a:solidFill>
                  <a:srgbClr val="231F20"/>
                </a:solidFill>
                <a:latin typeface="Arial MT"/>
                <a:cs typeface="Arial MT"/>
              </a:rPr>
              <a:t>soft</a:t>
            </a:r>
            <a:r>
              <a:rPr sz="900" spc="-15" dirty="0">
                <a:solidFill>
                  <a:srgbClr val="231F20"/>
                </a:solidFill>
                <a:latin typeface="Arial MT"/>
                <a:cs typeface="Arial MT"/>
              </a:rPr>
              <a:t> </a:t>
            </a:r>
            <a:r>
              <a:rPr sz="900" spc="-60" dirty="0">
                <a:solidFill>
                  <a:srgbClr val="231F20"/>
                </a:solidFill>
                <a:latin typeface="Arial MT"/>
                <a:cs typeface="Arial MT"/>
              </a:rPr>
              <a:t>tissue</a:t>
            </a:r>
            <a:r>
              <a:rPr sz="900" spc="-15" dirty="0">
                <a:solidFill>
                  <a:srgbClr val="231F20"/>
                </a:solidFill>
                <a:latin typeface="Arial MT"/>
                <a:cs typeface="Arial MT"/>
              </a:rPr>
              <a:t> </a:t>
            </a:r>
            <a:r>
              <a:rPr sz="900" spc="-75" dirty="0">
                <a:solidFill>
                  <a:srgbClr val="231F20"/>
                </a:solidFill>
                <a:latin typeface="Arial MT"/>
                <a:cs typeface="Arial MT"/>
              </a:rPr>
              <a:t>sarcoma.</a:t>
            </a:r>
            <a:endParaRPr sz="900">
              <a:latin typeface="Arial MT"/>
              <a:cs typeface="Arial MT"/>
            </a:endParaRPr>
          </a:p>
        </p:txBody>
      </p:sp>
      <p:sp>
        <p:nvSpPr>
          <p:cNvPr id="136" name="object 136"/>
          <p:cNvSpPr txBox="1"/>
          <p:nvPr/>
        </p:nvSpPr>
        <p:spPr>
          <a:xfrm>
            <a:off x="9344425" y="707301"/>
            <a:ext cx="359073" cy="1219835"/>
          </a:xfrm>
          <a:prstGeom prst="rect">
            <a:avLst/>
          </a:prstGeom>
        </p:spPr>
        <p:txBody>
          <a:bodyPr vert="vert" wrap="square" lIns="0" tIns="0" rIns="0" bIns="0" rtlCol="0">
            <a:spAutoFit/>
          </a:bodyPr>
          <a:lstStyle/>
          <a:p>
            <a:pPr marL="12700">
              <a:lnSpc>
                <a:spcPts val="1375"/>
              </a:lnSpc>
            </a:pPr>
            <a:r>
              <a:rPr sz="1200" dirty="0">
                <a:solidFill>
                  <a:srgbClr val="812061"/>
                </a:solidFill>
                <a:latin typeface="Arial MT"/>
                <a:cs typeface="Arial MT"/>
              </a:rPr>
              <a:t>Annals</a:t>
            </a:r>
            <a:r>
              <a:rPr sz="1200" spc="-35" dirty="0">
                <a:solidFill>
                  <a:srgbClr val="812061"/>
                </a:solidFill>
                <a:latin typeface="Arial MT"/>
                <a:cs typeface="Arial MT"/>
              </a:rPr>
              <a:t> </a:t>
            </a:r>
            <a:r>
              <a:rPr sz="1200" dirty="0">
                <a:solidFill>
                  <a:srgbClr val="812061"/>
                </a:solidFill>
                <a:latin typeface="Arial MT"/>
                <a:cs typeface="Arial MT"/>
              </a:rPr>
              <a:t>of</a:t>
            </a:r>
            <a:r>
              <a:rPr sz="1200" spc="-40" dirty="0">
                <a:solidFill>
                  <a:srgbClr val="812061"/>
                </a:solidFill>
                <a:latin typeface="Arial MT"/>
                <a:cs typeface="Arial MT"/>
              </a:rPr>
              <a:t> </a:t>
            </a:r>
            <a:r>
              <a:rPr sz="1200" dirty="0">
                <a:solidFill>
                  <a:srgbClr val="812061"/>
                </a:solidFill>
                <a:latin typeface="Arial MT"/>
                <a:cs typeface="Arial MT"/>
              </a:rPr>
              <a:t>Oncology</a:t>
            </a:r>
            <a:endParaRPr sz="1200">
              <a:latin typeface="Arial MT"/>
              <a:cs typeface="Arial MT"/>
            </a:endParaRPr>
          </a:p>
        </p:txBody>
      </p:sp>
      <p:sp>
        <p:nvSpPr>
          <p:cNvPr id="137" name="object 137"/>
          <p:cNvSpPr txBox="1"/>
          <p:nvPr/>
        </p:nvSpPr>
        <p:spPr>
          <a:xfrm>
            <a:off x="9091326" y="3895461"/>
            <a:ext cx="692497" cy="3245485"/>
          </a:xfrm>
          <a:prstGeom prst="rect">
            <a:avLst/>
          </a:prstGeom>
        </p:spPr>
        <p:txBody>
          <a:bodyPr vert="vert" wrap="square" lIns="0" tIns="0" rIns="0" bIns="0" rtlCol="0">
            <a:spAutoFit/>
          </a:bodyPr>
          <a:lstStyle/>
          <a:p>
            <a:pPr marL="12700">
              <a:lnSpc>
                <a:spcPts val="2655"/>
              </a:lnSpc>
            </a:pPr>
            <a:r>
              <a:rPr sz="2400" dirty="0">
                <a:solidFill>
                  <a:srgbClr val="E9E9EA"/>
                </a:solidFill>
                <a:latin typeface="Arial MT"/>
                <a:cs typeface="Arial MT"/>
              </a:rPr>
              <a:t>Clinical</a:t>
            </a:r>
            <a:r>
              <a:rPr sz="2400" spc="-70" dirty="0">
                <a:solidFill>
                  <a:srgbClr val="E9E9EA"/>
                </a:solidFill>
                <a:latin typeface="Arial MT"/>
                <a:cs typeface="Arial MT"/>
              </a:rPr>
              <a:t> </a:t>
            </a:r>
            <a:r>
              <a:rPr sz="2400" dirty="0">
                <a:solidFill>
                  <a:srgbClr val="E9E9EA"/>
                </a:solidFill>
                <a:latin typeface="Arial MT"/>
                <a:cs typeface="Arial MT"/>
              </a:rPr>
              <a:t>Practice</a:t>
            </a:r>
            <a:r>
              <a:rPr sz="2400" spc="-65" dirty="0">
                <a:solidFill>
                  <a:srgbClr val="E9E9EA"/>
                </a:solidFill>
                <a:latin typeface="Arial MT"/>
                <a:cs typeface="Arial MT"/>
              </a:rPr>
              <a:t> </a:t>
            </a:r>
            <a:r>
              <a:rPr sz="2400" dirty="0">
                <a:solidFill>
                  <a:srgbClr val="E9E9EA"/>
                </a:solidFill>
                <a:latin typeface="Arial MT"/>
                <a:cs typeface="Arial MT"/>
              </a:rPr>
              <a:t>Guidelines</a:t>
            </a:r>
            <a:endParaRPr sz="2400">
              <a:latin typeface="Arial MT"/>
              <a:cs typeface="Arial MT"/>
            </a:endParaRPr>
          </a:p>
        </p:txBody>
      </p:sp>
      <p:sp>
        <p:nvSpPr>
          <p:cNvPr id="138" name="object 138"/>
          <p:cNvSpPr/>
          <p:nvPr/>
        </p:nvSpPr>
        <p:spPr>
          <a:xfrm>
            <a:off x="533515" y="720001"/>
            <a:ext cx="6985" cy="6408420"/>
          </a:xfrm>
          <a:custGeom>
            <a:avLst/>
            <a:gdLst/>
            <a:ahLst/>
            <a:cxnLst/>
            <a:rect l="l" t="t" r="r" b="b"/>
            <a:pathLst>
              <a:path w="6984" h="6408420">
                <a:moveTo>
                  <a:pt x="6479" y="6408000"/>
                </a:moveTo>
                <a:lnTo>
                  <a:pt x="6479" y="0"/>
                </a:lnTo>
                <a:lnTo>
                  <a:pt x="0" y="0"/>
                </a:lnTo>
                <a:lnTo>
                  <a:pt x="0" y="6408000"/>
                </a:lnTo>
                <a:lnTo>
                  <a:pt x="6479" y="6408000"/>
                </a:lnTo>
                <a:close/>
              </a:path>
            </a:pathLst>
          </a:custGeom>
          <a:solidFill>
            <a:srgbClr val="812061"/>
          </a:solidFill>
        </p:spPr>
        <p:txBody>
          <a:bodyPr wrap="square" lIns="0" tIns="0" rIns="0" bIns="0" rtlCol="0"/>
          <a:lstStyle/>
          <a:p>
            <a:endParaRPr/>
          </a:p>
        </p:txBody>
      </p:sp>
      <p:sp>
        <p:nvSpPr>
          <p:cNvPr id="139" name="object 139"/>
          <p:cNvSpPr txBox="1"/>
          <p:nvPr/>
        </p:nvSpPr>
        <p:spPr>
          <a:xfrm>
            <a:off x="211498" y="707301"/>
            <a:ext cx="307777" cy="2190115"/>
          </a:xfrm>
          <a:prstGeom prst="rect">
            <a:avLst/>
          </a:prstGeom>
        </p:spPr>
        <p:txBody>
          <a:bodyPr vert="vert" wrap="square" lIns="0" tIns="0" rIns="0" bIns="0" rtlCol="0">
            <a:spAutoFit/>
          </a:bodyPr>
          <a:lstStyle/>
          <a:p>
            <a:pPr marL="12700">
              <a:lnSpc>
                <a:spcPts val="1165"/>
              </a:lnSpc>
            </a:pPr>
            <a:r>
              <a:rPr sz="1000" dirty="0">
                <a:solidFill>
                  <a:srgbClr val="812061"/>
                </a:solidFill>
                <a:latin typeface="Arial MT"/>
                <a:cs typeface="Arial MT"/>
              </a:rPr>
              <a:t>Volume</a:t>
            </a:r>
            <a:r>
              <a:rPr sz="1000" spc="-25" dirty="0">
                <a:solidFill>
                  <a:srgbClr val="812061"/>
                </a:solidFill>
                <a:latin typeface="Arial MT"/>
                <a:cs typeface="Arial MT"/>
              </a:rPr>
              <a:t> </a:t>
            </a:r>
            <a:r>
              <a:rPr sz="1000" dirty="0">
                <a:solidFill>
                  <a:srgbClr val="812061"/>
                </a:solidFill>
                <a:latin typeface="Arial MT"/>
                <a:cs typeface="Arial MT"/>
              </a:rPr>
              <a:t>29</a:t>
            </a:r>
            <a:r>
              <a:rPr sz="1000" spc="55" dirty="0">
                <a:solidFill>
                  <a:srgbClr val="812061"/>
                </a:solidFill>
                <a:latin typeface="Arial MT"/>
                <a:cs typeface="Arial MT"/>
              </a:rPr>
              <a:t> </a:t>
            </a:r>
            <a:r>
              <a:rPr sz="1000" dirty="0">
                <a:solidFill>
                  <a:srgbClr val="812061"/>
                </a:solidFill>
                <a:latin typeface="Arial MT"/>
                <a:cs typeface="Arial MT"/>
              </a:rPr>
              <a:t>|</a:t>
            </a:r>
            <a:r>
              <a:rPr sz="1000" spc="55" dirty="0">
                <a:solidFill>
                  <a:srgbClr val="812061"/>
                </a:solidFill>
                <a:latin typeface="Arial MT"/>
                <a:cs typeface="Arial MT"/>
              </a:rPr>
              <a:t> </a:t>
            </a:r>
            <a:r>
              <a:rPr sz="1000" dirty="0">
                <a:solidFill>
                  <a:srgbClr val="812061"/>
                </a:solidFill>
                <a:latin typeface="Arial MT"/>
                <a:cs typeface="Arial MT"/>
              </a:rPr>
              <a:t>Supplement</a:t>
            </a:r>
            <a:r>
              <a:rPr sz="1000" spc="-25" dirty="0">
                <a:solidFill>
                  <a:srgbClr val="812061"/>
                </a:solidFill>
                <a:latin typeface="Arial MT"/>
                <a:cs typeface="Arial MT"/>
              </a:rPr>
              <a:t> </a:t>
            </a:r>
            <a:r>
              <a:rPr sz="1000" dirty="0">
                <a:solidFill>
                  <a:srgbClr val="812061"/>
                </a:solidFill>
                <a:latin typeface="Arial MT"/>
                <a:cs typeface="Arial MT"/>
              </a:rPr>
              <a:t>4</a:t>
            </a:r>
            <a:r>
              <a:rPr sz="1000" spc="55" dirty="0">
                <a:solidFill>
                  <a:srgbClr val="812061"/>
                </a:solidFill>
                <a:latin typeface="Arial MT"/>
                <a:cs typeface="Arial MT"/>
              </a:rPr>
              <a:t> </a:t>
            </a:r>
            <a:r>
              <a:rPr sz="1000" dirty="0">
                <a:solidFill>
                  <a:srgbClr val="812061"/>
                </a:solidFill>
                <a:latin typeface="Arial MT"/>
                <a:cs typeface="Arial MT"/>
              </a:rPr>
              <a:t>|</a:t>
            </a:r>
            <a:r>
              <a:rPr sz="1000" spc="55" dirty="0">
                <a:solidFill>
                  <a:srgbClr val="812061"/>
                </a:solidFill>
                <a:latin typeface="Arial MT"/>
                <a:cs typeface="Arial MT"/>
              </a:rPr>
              <a:t> </a:t>
            </a:r>
            <a:r>
              <a:rPr sz="1000" dirty="0">
                <a:solidFill>
                  <a:srgbClr val="812061"/>
                </a:solidFill>
                <a:latin typeface="Arial MT"/>
                <a:cs typeface="Arial MT"/>
              </a:rPr>
              <a:t>October</a:t>
            </a:r>
            <a:r>
              <a:rPr sz="1000" spc="-30" dirty="0">
                <a:solidFill>
                  <a:srgbClr val="812061"/>
                </a:solidFill>
                <a:latin typeface="Arial MT"/>
                <a:cs typeface="Arial MT"/>
              </a:rPr>
              <a:t> </a:t>
            </a:r>
            <a:r>
              <a:rPr sz="1000" dirty="0">
                <a:solidFill>
                  <a:srgbClr val="812061"/>
                </a:solidFill>
                <a:latin typeface="Arial MT"/>
                <a:cs typeface="Arial MT"/>
              </a:rPr>
              <a:t>2018</a:t>
            </a:r>
            <a:endParaRPr sz="1000">
              <a:latin typeface="Arial MT"/>
              <a:cs typeface="Arial MT"/>
            </a:endParaRPr>
          </a:p>
        </p:txBody>
      </p:sp>
      <p:sp>
        <p:nvSpPr>
          <p:cNvPr id="140" name="object 140"/>
          <p:cNvSpPr txBox="1"/>
          <p:nvPr/>
        </p:nvSpPr>
        <p:spPr>
          <a:xfrm>
            <a:off x="365387" y="5347737"/>
            <a:ext cx="153888" cy="1793239"/>
          </a:xfrm>
          <a:prstGeom prst="rect">
            <a:avLst/>
          </a:prstGeom>
        </p:spPr>
        <p:txBody>
          <a:bodyPr vert="vert" wrap="square" lIns="0" tIns="0" rIns="0" bIns="0" rtlCol="0">
            <a:spAutoFit/>
          </a:bodyPr>
          <a:lstStyle/>
          <a:p>
            <a:pPr marL="12700">
              <a:lnSpc>
                <a:spcPts val="1165"/>
              </a:lnSpc>
            </a:pPr>
            <a:r>
              <a:rPr sz="1000" spc="-50" dirty="0">
                <a:solidFill>
                  <a:srgbClr val="812061"/>
                </a:solidFill>
                <a:latin typeface="Arial MT"/>
                <a:cs typeface="Arial MT"/>
              </a:rPr>
              <a:t>doi:10.1093/annonc/mdy096</a:t>
            </a:r>
            <a:r>
              <a:rPr sz="1000" spc="45" dirty="0">
                <a:solidFill>
                  <a:srgbClr val="812061"/>
                </a:solidFill>
                <a:latin typeface="Arial MT"/>
                <a:cs typeface="Arial MT"/>
              </a:rPr>
              <a:t> </a:t>
            </a:r>
            <a:r>
              <a:rPr sz="1000" spc="-55" dirty="0">
                <a:solidFill>
                  <a:srgbClr val="812061"/>
                </a:solidFill>
                <a:latin typeface="Arial MT"/>
                <a:cs typeface="Arial MT"/>
              </a:rPr>
              <a:t>|</a:t>
            </a:r>
            <a:r>
              <a:rPr sz="1000" spc="40" dirty="0">
                <a:solidFill>
                  <a:srgbClr val="812061"/>
                </a:solidFill>
                <a:latin typeface="Arial MT"/>
                <a:cs typeface="Arial MT"/>
              </a:rPr>
              <a:t> </a:t>
            </a:r>
            <a:r>
              <a:rPr sz="1000" spc="-60" dirty="0">
                <a:solidFill>
                  <a:srgbClr val="812061"/>
                </a:solidFill>
                <a:latin typeface="Arial MT"/>
                <a:cs typeface="Arial MT"/>
              </a:rPr>
              <a:t>iv55</a:t>
            </a:r>
            <a:endParaRPr sz="1000">
              <a:latin typeface="Arial MT"/>
              <a:cs typeface="Arial MT"/>
            </a:endParaRPr>
          </a:p>
        </p:txBody>
      </p:sp>
      <p:sp>
        <p:nvSpPr>
          <p:cNvPr id="141" name="object 141"/>
          <p:cNvSpPr txBox="1"/>
          <p:nvPr/>
        </p:nvSpPr>
        <p:spPr>
          <a:xfrm rot="10800000">
            <a:off x="2083068" y="7478323"/>
            <a:ext cx="5880342" cy="102592"/>
          </a:xfrm>
          <a:prstGeom prst="rect">
            <a:avLst/>
          </a:prstGeom>
        </p:spPr>
        <p:txBody>
          <a:bodyPr vert="horz" wrap="square" lIns="0" tIns="0" rIns="0" bIns="0" rtlCol="0">
            <a:spAutoFit/>
          </a:bodyPr>
          <a:lstStyle/>
          <a:p>
            <a:pPr>
              <a:lnSpc>
                <a:spcPts val="800"/>
              </a:lnSpc>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5300" y="6083849"/>
            <a:ext cx="3154680" cy="3210815"/>
          </a:xfrm>
          <a:prstGeom prst="rect">
            <a:avLst/>
          </a:prstGeom>
        </p:spPr>
        <p:txBody>
          <a:bodyPr vert="horz" wrap="square" lIns="0" tIns="6985" rIns="0" bIns="0" rtlCol="0">
            <a:spAutoFit/>
          </a:bodyPr>
          <a:lstStyle/>
          <a:p>
            <a:pPr marL="12700" marR="5080" algn="just">
              <a:lnSpc>
                <a:spcPct val="103600"/>
              </a:lnSpc>
              <a:spcBef>
                <a:spcPts val="55"/>
              </a:spcBef>
            </a:pPr>
            <a:r>
              <a:rPr sz="950" spc="-15" dirty="0">
                <a:solidFill>
                  <a:srgbClr val="231F20"/>
                </a:solidFill>
                <a:latin typeface="Calibri"/>
                <a:cs typeface="Calibri"/>
              </a:rPr>
              <a:t>published </a:t>
            </a:r>
            <a:r>
              <a:rPr sz="950" spc="-30" dirty="0">
                <a:solidFill>
                  <a:srgbClr val="231F20"/>
                </a:solidFill>
                <a:latin typeface="Calibri"/>
                <a:cs typeface="Calibri"/>
              </a:rPr>
              <a:t>data </a:t>
            </a:r>
            <a:r>
              <a:rPr sz="950" spc="-5" dirty="0">
                <a:solidFill>
                  <a:srgbClr val="231F20"/>
                </a:solidFill>
                <a:latin typeface="Calibri"/>
                <a:cs typeface="Calibri"/>
              </a:rPr>
              <a:t>on </a:t>
            </a:r>
            <a:r>
              <a:rPr sz="950" spc="-20" dirty="0">
                <a:solidFill>
                  <a:srgbClr val="231F20"/>
                </a:solidFill>
                <a:latin typeface="Calibri"/>
                <a:cs typeface="Calibri"/>
              </a:rPr>
              <a:t>adjuvant </a:t>
            </a:r>
            <a:r>
              <a:rPr sz="950" spc="90" dirty="0">
                <a:solidFill>
                  <a:srgbClr val="231F20"/>
                </a:solidFill>
                <a:latin typeface="Calibri"/>
                <a:cs typeface="Calibri"/>
              </a:rPr>
              <a:t>RT </a:t>
            </a:r>
            <a:r>
              <a:rPr sz="950" spc="-35" dirty="0">
                <a:solidFill>
                  <a:srgbClr val="231F20"/>
                </a:solidFill>
                <a:latin typeface="Calibri"/>
                <a:cs typeface="Calibri"/>
              </a:rPr>
              <a:t>after </a:t>
            </a:r>
            <a:r>
              <a:rPr sz="950" dirty="0">
                <a:solidFill>
                  <a:srgbClr val="231F20"/>
                </a:solidFill>
                <a:latin typeface="Calibri"/>
                <a:cs typeface="Calibri"/>
              </a:rPr>
              <a:t>lymph </a:t>
            </a:r>
            <a:r>
              <a:rPr sz="950" spc="-25" dirty="0">
                <a:solidFill>
                  <a:srgbClr val="231F20"/>
                </a:solidFill>
                <a:latin typeface="Calibri"/>
                <a:cs typeface="Calibri"/>
              </a:rPr>
              <a:t>node dissections </a:t>
            </a:r>
            <a:r>
              <a:rPr sz="950" spc="25" dirty="0">
                <a:solidFill>
                  <a:srgbClr val="231F20"/>
                </a:solidFill>
                <a:latin typeface="Calibri"/>
                <a:cs typeface="Calibri"/>
              </a:rPr>
              <a:t>in </a:t>
            </a:r>
            <a:r>
              <a:rPr sz="950" spc="30" dirty="0">
                <a:solidFill>
                  <a:srgbClr val="231F20"/>
                </a:solidFill>
                <a:latin typeface="Calibri"/>
                <a:cs typeface="Calibri"/>
              </a:rPr>
              <a:t> </a:t>
            </a:r>
            <a:r>
              <a:rPr sz="950" spc="-15" dirty="0">
                <a:solidFill>
                  <a:srgbClr val="231F20"/>
                </a:solidFill>
                <a:latin typeface="Calibri"/>
                <a:cs typeface="Calibri"/>
              </a:rPr>
              <a:t>regional</a:t>
            </a:r>
            <a:r>
              <a:rPr sz="950" spc="-10" dirty="0">
                <a:solidFill>
                  <a:srgbClr val="231F20"/>
                </a:solidFill>
                <a:latin typeface="Calibri"/>
                <a:cs typeface="Calibri"/>
              </a:rPr>
              <a:t> </a:t>
            </a:r>
            <a:r>
              <a:rPr sz="950" spc="-30" dirty="0">
                <a:solidFill>
                  <a:srgbClr val="231F20"/>
                </a:solidFill>
                <a:latin typeface="Calibri"/>
                <a:cs typeface="Calibri"/>
              </a:rPr>
              <a:t>metastatic</a:t>
            </a:r>
            <a:r>
              <a:rPr sz="950" spc="-25" dirty="0">
                <a:solidFill>
                  <a:srgbClr val="231F20"/>
                </a:solidFill>
                <a:latin typeface="Calibri"/>
                <a:cs typeface="Calibri"/>
              </a:rPr>
              <a:t> </a:t>
            </a:r>
            <a:r>
              <a:rPr sz="950" spc="25" dirty="0">
                <a:solidFill>
                  <a:srgbClr val="231F20"/>
                </a:solidFill>
                <a:latin typeface="Calibri"/>
                <a:cs typeface="Calibri"/>
              </a:rPr>
              <a:t>STS,</a:t>
            </a:r>
            <a:r>
              <a:rPr sz="950" spc="30" dirty="0">
                <a:solidFill>
                  <a:srgbClr val="231F20"/>
                </a:solidFill>
                <a:latin typeface="Calibri"/>
                <a:cs typeface="Calibri"/>
              </a:rPr>
              <a:t> </a:t>
            </a:r>
            <a:r>
              <a:rPr sz="950" spc="-40" dirty="0">
                <a:solidFill>
                  <a:srgbClr val="231F20"/>
                </a:solidFill>
                <a:latin typeface="Calibri"/>
                <a:cs typeface="Calibri"/>
              </a:rPr>
              <a:t>the</a:t>
            </a:r>
            <a:r>
              <a:rPr sz="950" spc="-35" dirty="0">
                <a:solidFill>
                  <a:srgbClr val="231F20"/>
                </a:solidFill>
                <a:latin typeface="Calibri"/>
                <a:cs typeface="Calibri"/>
              </a:rPr>
              <a:t> </a:t>
            </a:r>
            <a:r>
              <a:rPr sz="950" spc="-5" dirty="0">
                <a:solidFill>
                  <a:srgbClr val="231F20"/>
                </a:solidFill>
                <a:latin typeface="Calibri"/>
                <a:cs typeface="Calibri"/>
              </a:rPr>
              <a:t>indication</a:t>
            </a:r>
            <a:r>
              <a:rPr sz="950" dirty="0">
                <a:solidFill>
                  <a:srgbClr val="231F20"/>
                </a:solidFill>
                <a:latin typeface="Calibri"/>
                <a:cs typeface="Calibri"/>
              </a:rPr>
              <a:t> </a:t>
            </a:r>
            <a:r>
              <a:rPr sz="950" spc="-10" dirty="0">
                <a:solidFill>
                  <a:srgbClr val="231F20"/>
                </a:solidFill>
                <a:latin typeface="Calibri"/>
                <a:cs typeface="Calibri"/>
              </a:rPr>
              <a:t>should</a:t>
            </a:r>
            <a:r>
              <a:rPr sz="950" spc="-5" dirty="0">
                <a:solidFill>
                  <a:srgbClr val="231F20"/>
                </a:solidFill>
                <a:latin typeface="Calibri"/>
                <a:cs typeface="Calibri"/>
              </a:rPr>
              <a:t> </a:t>
            </a:r>
            <a:r>
              <a:rPr sz="950" spc="-15" dirty="0">
                <a:solidFill>
                  <a:srgbClr val="231F20"/>
                </a:solidFill>
                <a:latin typeface="Calibri"/>
                <a:cs typeface="Calibri"/>
              </a:rPr>
              <a:t>probably</a:t>
            </a:r>
            <a:r>
              <a:rPr sz="950" spc="-10" dirty="0">
                <a:solidFill>
                  <a:srgbClr val="231F20"/>
                </a:solidFill>
                <a:latin typeface="Calibri"/>
                <a:cs typeface="Calibri"/>
              </a:rPr>
              <a:t> </a:t>
            </a:r>
            <a:r>
              <a:rPr sz="950" spc="-50" dirty="0">
                <a:solidFill>
                  <a:srgbClr val="231F20"/>
                </a:solidFill>
                <a:latin typeface="Calibri"/>
                <a:cs typeface="Calibri"/>
              </a:rPr>
              <a:t>be </a:t>
            </a:r>
            <a:r>
              <a:rPr sz="950" spc="-45" dirty="0">
                <a:solidFill>
                  <a:srgbClr val="231F20"/>
                </a:solidFill>
                <a:latin typeface="Calibri"/>
                <a:cs typeface="Calibri"/>
              </a:rPr>
              <a:t> </a:t>
            </a:r>
            <a:r>
              <a:rPr sz="950" spc="-40" dirty="0">
                <a:solidFill>
                  <a:srgbClr val="231F20"/>
                </a:solidFill>
                <a:latin typeface="Calibri"/>
                <a:cs typeface="Calibri"/>
              </a:rPr>
              <a:t>reserved</a:t>
            </a:r>
            <a:r>
              <a:rPr sz="950" spc="-35" dirty="0">
                <a:solidFill>
                  <a:srgbClr val="231F20"/>
                </a:solidFill>
                <a:latin typeface="Calibri"/>
                <a:cs typeface="Calibri"/>
              </a:rPr>
              <a:t> </a:t>
            </a:r>
            <a:r>
              <a:rPr sz="950" spc="-10" dirty="0">
                <a:solidFill>
                  <a:srgbClr val="231F20"/>
                </a:solidFill>
                <a:latin typeface="Calibri"/>
                <a:cs typeface="Calibri"/>
              </a:rPr>
              <a:t>for </a:t>
            </a:r>
            <a:r>
              <a:rPr sz="950" spc="-30" dirty="0">
                <a:solidFill>
                  <a:srgbClr val="231F20"/>
                </a:solidFill>
                <a:latin typeface="Calibri"/>
                <a:cs typeface="Calibri"/>
              </a:rPr>
              <a:t>patients</a:t>
            </a:r>
            <a:r>
              <a:rPr sz="950" spc="-25" dirty="0">
                <a:solidFill>
                  <a:srgbClr val="231F20"/>
                </a:solidFill>
                <a:latin typeface="Calibri"/>
                <a:cs typeface="Calibri"/>
              </a:rPr>
              <a:t> </a:t>
            </a:r>
            <a:r>
              <a:rPr sz="950" spc="-10" dirty="0">
                <a:solidFill>
                  <a:srgbClr val="231F20"/>
                </a:solidFill>
                <a:latin typeface="Calibri"/>
                <a:cs typeface="Calibri"/>
              </a:rPr>
              <a:t>with </a:t>
            </a:r>
            <a:r>
              <a:rPr sz="950" spc="-40" dirty="0">
                <a:solidFill>
                  <a:srgbClr val="231F20"/>
                </a:solidFill>
                <a:latin typeface="Calibri"/>
                <a:cs typeface="Calibri"/>
              </a:rPr>
              <a:t>a</a:t>
            </a:r>
            <a:r>
              <a:rPr sz="950" spc="-35" dirty="0">
                <a:solidFill>
                  <a:srgbClr val="231F20"/>
                </a:solidFill>
                <a:latin typeface="Calibri"/>
                <a:cs typeface="Calibri"/>
              </a:rPr>
              <a:t> </a:t>
            </a:r>
            <a:r>
              <a:rPr sz="950" spc="-25" dirty="0">
                <a:solidFill>
                  <a:srgbClr val="231F20"/>
                </a:solidFill>
                <a:latin typeface="Calibri"/>
                <a:cs typeface="Calibri"/>
              </a:rPr>
              <a:t>relatively </a:t>
            </a:r>
            <a:r>
              <a:rPr sz="950" spc="-30" dirty="0">
                <a:solidFill>
                  <a:srgbClr val="231F20"/>
                </a:solidFill>
                <a:latin typeface="Calibri"/>
                <a:cs typeface="Calibri"/>
              </a:rPr>
              <a:t>large</a:t>
            </a:r>
            <a:r>
              <a:rPr sz="950" spc="-25" dirty="0">
                <a:solidFill>
                  <a:srgbClr val="231F20"/>
                </a:solidFill>
                <a:latin typeface="Calibri"/>
                <a:cs typeface="Calibri"/>
              </a:rPr>
              <a:t> </a:t>
            </a:r>
            <a:r>
              <a:rPr sz="950" spc="-15" dirty="0">
                <a:solidFill>
                  <a:srgbClr val="231F20"/>
                </a:solidFill>
                <a:latin typeface="Calibri"/>
                <a:cs typeface="Calibri"/>
              </a:rPr>
              <a:t>number of </a:t>
            </a:r>
            <a:r>
              <a:rPr sz="950" spc="5" dirty="0">
                <a:solidFill>
                  <a:srgbClr val="231F20"/>
                </a:solidFill>
                <a:latin typeface="Calibri"/>
                <a:cs typeface="Calibri"/>
              </a:rPr>
              <a:t>tumour- </a:t>
            </a:r>
            <a:r>
              <a:rPr sz="950" spc="10" dirty="0">
                <a:solidFill>
                  <a:srgbClr val="231F20"/>
                </a:solidFill>
                <a:latin typeface="Calibri"/>
                <a:cs typeface="Calibri"/>
              </a:rPr>
              <a:t> </a:t>
            </a:r>
            <a:r>
              <a:rPr sz="950" spc="-15" dirty="0">
                <a:solidFill>
                  <a:srgbClr val="231F20"/>
                </a:solidFill>
                <a:latin typeface="Calibri"/>
                <a:cs typeface="Calibri"/>
              </a:rPr>
              <a:t>positive </a:t>
            </a:r>
            <a:r>
              <a:rPr sz="950" dirty="0">
                <a:solidFill>
                  <a:srgbClr val="231F20"/>
                </a:solidFill>
                <a:latin typeface="Calibri"/>
                <a:cs typeface="Calibri"/>
              </a:rPr>
              <a:t>lymph </a:t>
            </a:r>
            <a:r>
              <a:rPr sz="950" spc="-30" dirty="0">
                <a:solidFill>
                  <a:srgbClr val="231F20"/>
                </a:solidFill>
                <a:latin typeface="Calibri"/>
                <a:cs typeface="Calibri"/>
              </a:rPr>
              <a:t>nodes </a:t>
            </a:r>
            <a:r>
              <a:rPr sz="950" spc="-25" dirty="0">
                <a:solidFill>
                  <a:srgbClr val="231F20"/>
                </a:solidFill>
                <a:latin typeface="Calibri"/>
                <a:cs typeface="Calibri"/>
              </a:rPr>
              <a:t>and/or </a:t>
            </a:r>
            <a:r>
              <a:rPr sz="950" spc="-20" dirty="0">
                <a:solidFill>
                  <a:srgbClr val="231F20"/>
                </a:solidFill>
                <a:latin typeface="Calibri"/>
                <a:cs typeface="Calibri"/>
              </a:rPr>
              <a:t>extranodal </a:t>
            </a:r>
            <a:r>
              <a:rPr sz="950" spc="-35" dirty="0">
                <a:solidFill>
                  <a:srgbClr val="231F20"/>
                </a:solidFill>
                <a:latin typeface="Calibri"/>
                <a:cs typeface="Calibri"/>
              </a:rPr>
              <a:t>spread </a:t>
            </a:r>
            <a:r>
              <a:rPr sz="950" spc="25" dirty="0">
                <a:solidFill>
                  <a:srgbClr val="231F20"/>
                </a:solidFill>
                <a:latin typeface="Calibri"/>
                <a:cs typeface="Calibri"/>
              </a:rPr>
              <a:t>in </a:t>
            </a:r>
            <a:r>
              <a:rPr sz="950" spc="-40" dirty="0">
                <a:solidFill>
                  <a:srgbClr val="231F20"/>
                </a:solidFill>
                <a:latin typeface="Calibri"/>
                <a:cs typeface="Calibri"/>
              </a:rPr>
              <a:t>the </a:t>
            </a:r>
            <a:r>
              <a:rPr sz="950" spc="-45" dirty="0">
                <a:solidFill>
                  <a:srgbClr val="231F20"/>
                </a:solidFill>
                <a:latin typeface="Calibri"/>
                <a:cs typeface="Calibri"/>
              </a:rPr>
              <a:t>absence </a:t>
            </a:r>
            <a:r>
              <a:rPr sz="950" spc="-15" dirty="0">
                <a:solidFill>
                  <a:srgbClr val="231F20"/>
                </a:solidFill>
                <a:latin typeface="Calibri"/>
                <a:cs typeface="Calibri"/>
              </a:rPr>
              <a:t>of </a:t>
            </a:r>
            <a:r>
              <a:rPr sz="950" spc="-10" dirty="0">
                <a:solidFill>
                  <a:srgbClr val="231F20"/>
                </a:solidFill>
                <a:latin typeface="Calibri"/>
                <a:cs typeface="Calibri"/>
              </a:rPr>
              <a:t> </a:t>
            </a:r>
            <a:r>
              <a:rPr sz="950" spc="-30" dirty="0">
                <a:solidFill>
                  <a:srgbClr val="231F20"/>
                </a:solidFill>
                <a:latin typeface="Calibri"/>
                <a:cs typeface="Calibri"/>
              </a:rPr>
              <a:t>haematogenic </a:t>
            </a:r>
            <a:r>
              <a:rPr sz="950" spc="-45" dirty="0">
                <a:solidFill>
                  <a:srgbClr val="231F20"/>
                </a:solidFill>
                <a:latin typeface="Calibri"/>
                <a:cs typeface="Calibri"/>
              </a:rPr>
              <a:t>metastases. </a:t>
            </a:r>
            <a:r>
              <a:rPr sz="950" spc="5" dirty="0">
                <a:solidFill>
                  <a:srgbClr val="231F20"/>
                </a:solidFill>
                <a:latin typeface="Calibri"/>
                <a:cs typeface="Calibri"/>
              </a:rPr>
              <a:t>The </a:t>
            </a:r>
            <a:r>
              <a:rPr sz="950" spc="-35" dirty="0">
                <a:solidFill>
                  <a:srgbClr val="231F20"/>
                </a:solidFill>
                <a:latin typeface="Calibri"/>
                <a:cs typeface="Calibri"/>
              </a:rPr>
              <a:t>increase </a:t>
            </a:r>
            <a:r>
              <a:rPr sz="950" spc="15" dirty="0">
                <a:solidFill>
                  <a:srgbClr val="231F20"/>
                </a:solidFill>
                <a:latin typeface="Calibri"/>
                <a:cs typeface="Calibri"/>
              </a:rPr>
              <a:t>in </a:t>
            </a:r>
            <a:r>
              <a:rPr sz="950" spc="-15" dirty="0">
                <a:solidFill>
                  <a:srgbClr val="231F20"/>
                </a:solidFill>
                <a:latin typeface="Calibri"/>
                <a:cs typeface="Calibri"/>
              </a:rPr>
              <a:t>local </a:t>
            </a:r>
            <a:r>
              <a:rPr sz="950" spc="-10" dirty="0">
                <a:solidFill>
                  <a:srgbClr val="231F20"/>
                </a:solidFill>
                <a:latin typeface="Calibri"/>
                <a:cs typeface="Calibri"/>
              </a:rPr>
              <a:t>control should </a:t>
            </a:r>
            <a:r>
              <a:rPr sz="950" spc="-50" dirty="0">
                <a:solidFill>
                  <a:srgbClr val="231F20"/>
                </a:solidFill>
                <a:latin typeface="Calibri"/>
                <a:cs typeface="Calibri"/>
              </a:rPr>
              <a:t>be </a:t>
            </a:r>
            <a:r>
              <a:rPr sz="950" spc="-45" dirty="0">
                <a:solidFill>
                  <a:srgbClr val="231F20"/>
                </a:solidFill>
                <a:latin typeface="Calibri"/>
                <a:cs typeface="Calibri"/>
              </a:rPr>
              <a:t> </a:t>
            </a:r>
            <a:r>
              <a:rPr sz="950" spc="-25" dirty="0">
                <a:solidFill>
                  <a:srgbClr val="231F20"/>
                </a:solidFill>
                <a:latin typeface="Calibri"/>
                <a:cs typeface="Calibri"/>
              </a:rPr>
              <a:t>balanced</a:t>
            </a:r>
            <a:r>
              <a:rPr sz="950" spc="-20" dirty="0">
                <a:solidFill>
                  <a:srgbClr val="231F20"/>
                </a:solidFill>
                <a:latin typeface="Calibri"/>
                <a:cs typeface="Calibri"/>
              </a:rPr>
              <a:t> </a:t>
            </a:r>
            <a:r>
              <a:rPr sz="950" spc="-25" dirty="0">
                <a:solidFill>
                  <a:srgbClr val="231F20"/>
                </a:solidFill>
                <a:latin typeface="Calibri"/>
                <a:cs typeface="Calibri"/>
              </a:rPr>
              <a:t>against</a:t>
            </a:r>
            <a:r>
              <a:rPr sz="950" spc="-20" dirty="0">
                <a:solidFill>
                  <a:srgbClr val="231F20"/>
                </a:solidFill>
                <a:latin typeface="Calibri"/>
                <a:cs typeface="Calibri"/>
              </a:rPr>
              <a:t> </a:t>
            </a:r>
            <a:r>
              <a:rPr sz="950" spc="-5" dirty="0">
                <a:solidFill>
                  <a:srgbClr val="231F20"/>
                </a:solidFill>
                <a:latin typeface="Calibri"/>
                <a:cs typeface="Calibri"/>
              </a:rPr>
              <a:t>toxicity</a:t>
            </a:r>
            <a:r>
              <a:rPr sz="950" dirty="0">
                <a:solidFill>
                  <a:srgbClr val="231F20"/>
                </a:solidFill>
                <a:latin typeface="Calibri"/>
                <a:cs typeface="Calibri"/>
              </a:rPr>
              <a:t> </a:t>
            </a:r>
            <a:r>
              <a:rPr sz="950" spc="-20" dirty="0">
                <a:solidFill>
                  <a:srgbClr val="231F20"/>
                </a:solidFill>
                <a:latin typeface="Calibri"/>
                <a:cs typeface="Calibri"/>
              </a:rPr>
              <a:t>(especially</a:t>
            </a:r>
            <a:r>
              <a:rPr sz="950" spc="-15" dirty="0">
                <a:solidFill>
                  <a:srgbClr val="231F20"/>
                </a:solidFill>
                <a:latin typeface="Calibri"/>
                <a:cs typeface="Calibri"/>
              </a:rPr>
              <a:t> </a:t>
            </a:r>
            <a:r>
              <a:rPr sz="950" spc="-20" dirty="0">
                <a:solidFill>
                  <a:srgbClr val="231F20"/>
                </a:solidFill>
                <a:latin typeface="Calibri"/>
                <a:cs typeface="Calibri"/>
              </a:rPr>
              <a:t>peripheral</a:t>
            </a:r>
            <a:r>
              <a:rPr sz="950" spc="-15" dirty="0">
                <a:solidFill>
                  <a:srgbClr val="231F20"/>
                </a:solidFill>
                <a:latin typeface="Calibri"/>
                <a:cs typeface="Calibri"/>
              </a:rPr>
              <a:t> </a:t>
            </a:r>
            <a:r>
              <a:rPr sz="950" spc="-20" dirty="0">
                <a:solidFill>
                  <a:srgbClr val="231F20"/>
                </a:solidFill>
                <a:latin typeface="Calibri"/>
                <a:cs typeface="Calibri"/>
              </a:rPr>
              <a:t>lymphoedema). </a:t>
            </a:r>
            <a:r>
              <a:rPr sz="950" spc="-15" dirty="0">
                <a:solidFill>
                  <a:srgbClr val="231F20"/>
                </a:solidFill>
                <a:latin typeface="Calibri"/>
                <a:cs typeface="Calibri"/>
              </a:rPr>
              <a:t> </a:t>
            </a:r>
            <a:r>
              <a:rPr sz="950" spc="-25" dirty="0">
                <a:solidFill>
                  <a:srgbClr val="231F20"/>
                </a:solidFill>
                <a:latin typeface="Calibri"/>
                <a:cs typeface="Calibri"/>
              </a:rPr>
              <a:t>These </a:t>
            </a:r>
            <a:r>
              <a:rPr sz="950" spc="-35" dirty="0">
                <a:solidFill>
                  <a:srgbClr val="231F20"/>
                </a:solidFill>
                <a:latin typeface="Calibri"/>
                <a:cs typeface="Calibri"/>
              </a:rPr>
              <a:t>treatment </a:t>
            </a:r>
            <a:r>
              <a:rPr sz="950" spc="-15" dirty="0">
                <a:solidFill>
                  <a:srgbClr val="231F20"/>
                </a:solidFill>
                <a:latin typeface="Calibri"/>
                <a:cs typeface="Calibri"/>
              </a:rPr>
              <a:t>modalities </a:t>
            </a:r>
            <a:r>
              <a:rPr sz="950" spc="-30" dirty="0">
                <a:solidFill>
                  <a:srgbClr val="231F20"/>
                </a:solidFill>
                <a:latin typeface="Calibri"/>
                <a:cs typeface="Calibri"/>
              </a:rPr>
              <a:t>added </a:t>
            </a:r>
            <a:r>
              <a:rPr sz="950" spc="-15" dirty="0">
                <a:solidFill>
                  <a:srgbClr val="231F20"/>
                </a:solidFill>
                <a:latin typeface="Calibri"/>
                <a:cs typeface="Calibri"/>
              </a:rPr>
              <a:t>to </a:t>
            </a:r>
            <a:r>
              <a:rPr sz="950" spc="-25" dirty="0">
                <a:solidFill>
                  <a:srgbClr val="231F20"/>
                </a:solidFill>
                <a:latin typeface="Calibri"/>
                <a:cs typeface="Calibri"/>
              </a:rPr>
              <a:t>surgery </a:t>
            </a:r>
            <a:r>
              <a:rPr sz="950" spc="-10" dirty="0">
                <a:solidFill>
                  <a:srgbClr val="231F20"/>
                </a:solidFill>
                <a:latin typeface="Calibri"/>
                <a:cs typeface="Calibri"/>
              </a:rPr>
              <a:t>should </a:t>
            </a:r>
            <a:r>
              <a:rPr sz="950" spc="-15" dirty="0">
                <a:solidFill>
                  <a:srgbClr val="231F20"/>
                </a:solidFill>
                <a:latin typeface="Calibri"/>
                <a:cs typeface="Calibri"/>
              </a:rPr>
              <a:t>not </a:t>
            </a:r>
            <a:r>
              <a:rPr sz="950" spc="-50" dirty="0">
                <a:solidFill>
                  <a:srgbClr val="231F20"/>
                </a:solidFill>
                <a:latin typeface="Calibri"/>
                <a:cs typeface="Calibri"/>
              </a:rPr>
              <a:t>be </a:t>
            </a:r>
            <a:r>
              <a:rPr sz="950" spc="-35" dirty="0">
                <a:solidFill>
                  <a:srgbClr val="231F20"/>
                </a:solidFill>
                <a:latin typeface="Calibri"/>
                <a:cs typeface="Calibri"/>
              </a:rPr>
              <a:t>viewed </a:t>
            </a:r>
            <a:r>
              <a:rPr sz="950" spc="-200" dirty="0">
                <a:solidFill>
                  <a:srgbClr val="231F20"/>
                </a:solidFill>
                <a:latin typeface="Calibri"/>
                <a:cs typeface="Calibri"/>
              </a:rPr>
              <a:t> </a:t>
            </a:r>
            <a:r>
              <a:rPr sz="950" spc="-40" dirty="0">
                <a:solidFill>
                  <a:srgbClr val="231F20"/>
                </a:solidFill>
                <a:latin typeface="Calibri"/>
                <a:cs typeface="Calibri"/>
              </a:rPr>
              <a:t>as </a:t>
            </a:r>
            <a:r>
              <a:rPr sz="950" spc="-5" dirty="0">
                <a:solidFill>
                  <a:srgbClr val="231F20"/>
                </a:solidFill>
                <a:latin typeface="Calibri"/>
                <a:cs typeface="Calibri"/>
              </a:rPr>
              <a:t>truly </a:t>
            </a:r>
            <a:r>
              <a:rPr sz="950" spc="-15" dirty="0">
                <a:solidFill>
                  <a:srgbClr val="231F20"/>
                </a:solidFill>
                <a:latin typeface="Calibri"/>
                <a:cs typeface="Calibri"/>
              </a:rPr>
              <a:t>‘adjuvant’, </a:t>
            </a:r>
            <a:r>
              <a:rPr sz="950" spc="-40" dirty="0">
                <a:solidFill>
                  <a:srgbClr val="231F20"/>
                </a:solidFill>
                <a:latin typeface="Calibri"/>
                <a:cs typeface="Calibri"/>
              </a:rPr>
              <a:t>the </a:t>
            </a:r>
            <a:r>
              <a:rPr sz="950" spc="-25" dirty="0">
                <a:solidFill>
                  <a:srgbClr val="231F20"/>
                </a:solidFill>
                <a:latin typeface="Calibri"/>
                <a:cs typeface="Calibri"/>
              </a:rPr>
              <a:t>context </a:t>
            </a:r>
            <a:r>
              <a:rPr sz="950" spc="-20" dirty="0">
                <a:solidFill>
                  <a:srgbClr val="231F20"/>
                </a:solidFill>
                <a:latin typeface="Calibri"/>
                <a:cs typeface="Calibri"/>
              </a:rPr>
              <a:t>being, </a:t>
            </a:r>
            <a:r>
              <a:rPr sz="950" spc="25" dirty="0">
                <a:solidFill>
                  <a:srgbClr val="231F20"/>
                </a:solidFill>
                <a:latin typeface="Calibri"/>
                <a:cs typeface="Calibri"/>
              </a:rPr>
              <a:t>in </a:t>
            </a:r>
            <a:r>
              <a:rPr sz="950" spc="-30" dirty="0">
                <a:solidFill>
                  <a:srgbClr val="231F20"/>
                </a:solidFill>
                <a:latin typeface="Calibri"/>
                <a:cs typeface="Calibri"/>
              </a:rPr>
              <a:t>fact, that </a:t>
            </a:r>
            <a:r>
              <a:rPr sz="950" spc="-20" dirty="0">
                <a:solidFill>
                  <a:srgbClr val="231F20"/>
                </a:solidFill>
                <a:latin typeface="Calibri"/>
                <a:cs typeface="Calibri"/>
              </a:rPr>
              <a:t>of </a:t>
            </a:r>
            <a:r>
              <a:rPr sz="950" spc="-40" dirty="0">
                <a:solidFill>
                  <a:srgbClr val="231F20"/>
                </a:solidFill>
                <a:latin typeface="Calibri"/>
                <a:cs typeface="Calibri"/>
              </a:rPr>
              <a:t>a </a:t>
            </a:r>
            <a:r>
              <a:rPr sz="950" spc="-5" dirty="0">
                <a:solidFill>
                  <a:srgbClr val="231F20"/>
                </a:solidFill>
                <a:latin typeface="Calibri"/>
                <a:cs typeface="Calibri"/>
              </a:rPr>
              <a:t>likely </a:t>
            </a:r>
            <a:r>
              <a:rPr sz="950" spc="-15" dirty="0">
                <a:solidFill>
                  <a:srgbClr val="231F20"/>
                </a:solidFill>
                <a:latin typeface="Calibri"/>
                <a:cs typeface="Calibri"/>
              </a:rPr>
              <a:t>sys- </a:t>
            </a:r>
            <a:r>
              <a:rPr sz="950" spc="-10" dirty="0">
                <a:solidFill>
                  <a:srgbClr val="231F20"/>
                </a:solidFill>
                <a:latin typeface="Calibri"/>
                <a:cs typeface="Calibri"/>
              </a:rPr>
              <a:t> </a:t>
            </a:r>
            <a:r>
              <a:rPr sz="950" spc="-20" dirty="0">
                <a:solidFill>
                  <a:srgbClr val="231F20"/>
                </a:solidFill>
                <a:latin typeface="Calibri"/>
                <a:cs typeface="Calibri"/>
              </a:rPr>
              <a:t>temic</a:t>
            </a:r>
            <a:r>
              <a:rPr sz="950" spc="-30" dirty="0">
                <a:solidFill>
                  <a:srgbClr val="231F20"/>
                </a:solidFill>
                <a:latin typeface="Calibri"/>
                <a:cs typeface="Calibri"/>
              </a:rPr>
              <a:t> </a:t>
            </a:r>
            <a:r>
              <a:rPr sz="950" spc="-40" dirty="0">
                <a:solidFill>
                  <a:srgbClr val="231F20"/>
                </a:solidFill>
                <a:latin typeface="Calibri"/>
                <a:cs typeface="Calibri"/>
              </a:rPr>
              <a:t>disease.</a:t>
            </a:r>
            <a:r>
              <a:rPr sz="950" spc="-35" dirty="0">
                <a:solidFill>
                  <a:srgbClr val="231F20"/>
                </a:solidFill>
                <a:latin typeface="Calibri"/>
                <a:cs typeface="Calibri"/>
              </a:rPr>
              <a:t> </a:t>
            </a:r>
            <a:r>
              <a:rPr sz="950" spc="45" dirty="0">
                <a:solidFill>
                  <a:srgbClr val="231F20"/>
                </a:solidFill>
                <a:latin typeface="Calibri"/>
                <a:cs typeface="Calibri"/>
              </a:rPr>
              <a:t>In</a:t>
            </a:r>
            <a:r>
              <a:rPr sz="950" spc="-40" dirty="0">
                <a:solidFill>
                  <a:srgbClr val="231F20"/>
                </a:solidFill>
                <a:latin typeface="Calibri"/>
                <a:cs typeface="Calibri"/>
              </a:rPr>
              <a:t> </a:t>
            </a:r>
            <a:r>
              <a:rPr sz="950" spc="-30" dirty="0">
                <a:solidFill>
                  <a:srgbClr val="231F20"/>
                </a:solidFill>
                <a:latin typeface="Calibri"/>
                <a:cs typeface="Calibri"/>
              </a:rPr>
              <a:t>one</a:t>
            </a:r>
            <a:r>
              <a:rPr sz="950" spc="-25" dirty="0">
                <a:solidFill>
                  <a:srgbClr val="231F20"/>
                </a:solidFill>
                <a:latin typeface="Calibri"/>
                <a:cs typeface="Calibri"/>
              </a:rPr>
              <a:t> large,</a:t>
            </a:r>
            <a:r>
              <a:rPr sz="950" spc="-40" dirty="0">
                <a:solidFill>
                  <a:srgbClr val="231F20"/>
                </a:solidFill>
                <a:latin typeface="Calibri"/>
                <a:cs typeface="Calibri"/>
              </a:rPr>
              <a:t> </a:t>
            </a:r>
            <a:r>
              <a:rPr sz="950" spc="-15" dirty="0">
                <a:solidFill>
                  <a:srgbClr val="231F20"/>
                </a:solidFill>
                <a:latin typeface="Calibri"/>
                <a:cs typeface="Calibri"/>
              </a:rPr>
              <a:t>randomised</a:t>
            </a:r>
            <a:r>
              <a:rPr sz="950" spc="-35" dirty="0">
                <a:solidFill>
                  <a:srgbClr val="231F20"/>
                </a:solidFill>
                <a:latin typeface="Calibri"/>
                <a:cs typeface="Calibri"/>
              </a:rPr>
              <a:t> </a:t>
            </a:r>
            <a:r>
              <a:rPr sz="950" spc="-40" dirty="0">
                <a:solidFill>
                  <a:srgbClr val="231F20"/>
                </a:solidFill>
                <a:latin typeface="Calibri"/>
                <a:cs typeface="Calibri"/>
              </a:rPr>
              <a:t>phase</a:t>
            </a:r>
            <a:r>
              <a:rPr sz="950" spc="-35" dirty="0">
                <a:solidFill>
                  <a:srgbClr val="231F20"/>
                </a:solidFill>
                <a:latin typeface="Calibri"/>
                <a:cs typeface="Calibri"/>
              </a:rPr>
              <a:t> </a:t>
            </a:r>
            <a:r>
              <a:rPr sz="950" spc="70" dirty="0">
                <a:solidFill>
                  <a:srgbClr val="231F20"/>
                </a:solidFill>
                <a:latin typeface="Calibri"/>
                <a:cs typeface="Calibri"/>
              </a:rPr>
              <a:t>III</a:t>
            </a:r>
            <a:r>
              <a:rPr sz="950" spc="-25" dirty="0">
                <a:solidFill>
                  <a:srgbClr val="231F20"/>
                </a:solidFill>
                <a:latin typeface="Calibri"/>
                <a:cs typeface="Calibri"/>
              </a:rPr>
              <a:t> </a:t>
            </a:r>
            <a:r>
              <a:rPr sz="950" spc="-20" dirty="0">
                <a:solidFill>
                  <a:srgbClr val="231F20"/>
                </a:solidFill>
                <a:latin typeface="Calibri"/>
                <a:cs typeface="Calibri"/>
              </a:rPr>
              <a:t>study</a:t>
            </a:r>
            <a:r>
              <a:rPr sz="950" spc="-30" dirty="0">
                <a:solidFill>
                  <a:srgbClr val="231F20"/>
                </a:solidFill>
                <a:latin typeface="Calibri"/>
                <a:cs typeface="Calibri"/>
              </a:rPr>
              <a:t> </a:t>
            </a:r>
            <a:r>
              <a:rPr sz="950" spc="30" dirty="0">
                <a:solidFill>
                  <a:srgbClr val="231F20"/>
                </a:solidFill>
                <a:latin typeface="Calibri"/>
                <a:cs typeface="Calibri"/>
              </a:rPr>
              <a:t>(in</a:t>
            </a:r>
            <a:r>
              <a:rPr sz="950" spc="-30" dirty="0">
                <a:solidFill>
                  <a:srgbClr val="231F20"/>
                </a:solidFill>
                <a:latin typeface="Calibri"/>
                <a:cs typeface="Calibri"/>
              </a:rPr>
              <a:t> </a:t>
            </a:r>
            <a:r>
              <a:rPr sz="950" spc="-25" dirty="0">
                <a:solidFill>
                  <a:srgbClr val="231F20"/>
                </a:solidFill>
                <a:latin typeface="Calibri"/>
                <a:cs typeface="Calibri"/>
              </a:rPr>
              <a:t>patients </a:t>
            </a:r>
            <a:r>
              <a:rPr sz="950" spc="-200" dirty="0">
                <a:solidFill>
                  <a:srgbClr val="231F20"/>
                </a:solidFill>
                <a:latin typeface="Calibri"/>
                <a:cs typeface="Calibri"/>
              </a:rPr>
              <a:t> </a:t>
            </a:r>
            <a:r>
              <a:rPr sz="950" spc="-15" dirty="0">
                <a:solidFill>
                  <a:srgbClr val="231F20"/>
                </a:solidFill>
                <a:latin typeface="Calibri"/>
                <a:cs typeface="Calibri"/>
              </a:rPr>
              <a:t>with</a:t>
            </a:r>
            <a:r>
              <a:rPr sz="950" spc="-5" dirty="0">
                <a:solidFill>
                  <a:srgbClr val="231F20"/>
                </a:solidFill>
                <a:latin typeface="Calibri"/>
                <a:cs typeface="Calibri"/>
              </a:rPr>
              <a:t> </a:t>
            </a:r>
            <a:r>
              <a:rPr sz="950" spc="-10" dirty="0">
                <a:solidFill>
                  <a:srgbClr val="231F20"/>
                </a:solidFill>
                <a:latin typeface="Calibri"/>
                <a:cs typeface="Calibri"/>
              </a:rPr>
              <a:t>G2–3,</a:t>
            </a:r>
            <a:r>
              <a:rPr sz="950" spc="-15" dirty="0">
                <a:solidFill>
                  <a:srgbClr val="231F20"/>
                </a:solidFill>
                <a:latin typeface="Calibri"/>
                <a:cs typeface="Calibri"/>
              </a:rPr>
              <a:t> </a:t>
            </a:r>
            <a:r>
              <a:rPr sz="950" spc="-40" dirty="0">
                <a:solidFill>
                  <a:srgbClr val="231F20"/>
                </a:solidFill>
                <a:latin typeface="Calibri"/>
                <a:cs typeface="Calibri"/>
              </a:rPr>
              <a:t>deep,</a:t>
            </a:r>
            <a:r>
              <a:rPr sz="950" spc="-10" dirty="0">
                <a:solidFill>
                  <a:srgbClr val="231F20"/>
                </a:solidFill>
                <a:latin typeface="Calibri"/>
                <a:cs typeface="Calibri"/>
              </a:rPr>
              <a:t> </a:t>
            </a:r>
            <a:r>
              <a:rPr sz="950" spc="-25" dirty="0">
                <a:solidFill>
                  <a:srgbClr val="231F20"/>
                </a:solidFill>
                <a:latin typeface="Lucida Sans Unicode"/>
                <a:cs typeface="Lucida Sans Unicode"/>
              </a:rPr>
              <a:t>&gt;</a:t>
            </a:r>
            <a:r>
              <a:rPr sz="950" spc="-145" dirty="0">
                <a:solidFill>
                  <a:srgbClr val="231F20"/>
                </a:solidFill>
                <a:latin typeface="Lucida Sans Unicode"/>
                <a:cs typeface="Lucida Sans Unicode"/>
              </a:rPr>
              <a:t> </a:t>
            </a:r>
            <a:r>
              <a:rPr sz="950" spc="-30" dirty="0">
                <a:solidFill>
                  <a:srgbClr val="231F20"/>
                </a:solidFill>
                <a:latin typeface="Calibri"/>
                <a:cs typeface="Calibri"/>
              </a:rPr>
              <a:t>5</a:t>
            </a:r>
            <a:r>
              <a:rPr sz="950" spc="-65" dirty="0">
                <a:solidFill>
                  <a:srgbClr val="231F20"/>
                </a:solidFill>
                <a:latin typeface="Calibri"/>
                <a:cs typeface="Calibri"/>
              </a:rPr>
              <a:t> </a:t>
            </a:r>
            <a:r>
              <a:rPr sz="950" spc="5" dirty="0">
                <a:solidFill>
                  <a:srgbClr val="231F20"/>
                </a:solidFill>
                <a:latin typeface="Calibri"/>
                <a:cs typeface="Calibri"/>
              </a:rPr>
              <a:t>cm</a:t>
            </a:r>
            <a:r>
              <a:rPr sz="950" spc="-20" dirty="0">
                <a:solidFill>
                  <a:srgbClr val="231F20"/>
                </a:solidFill>
                <a:latin typeface="Calibri"/>
                <a:cs typeface="Calibri"/>
              </a:rPr>
              <a:t> </a:t>
            </a:r>
            <a:r>
              <a:rPr sz="950" spc="20" dirty="0">
                <a:solidFill>
                  <a:srgbClr val="231F20"/>
                </a:solidFill>
                <a:latin typeface="Calibri"/>
                <a:cs typeface="Calibri"/>
              </a:rPr>
              <a:t>STSs),</a:t>
            </a:r>
            <a:r>
              <a:rPr sz="950" spc="-10" dirty="0">
                <a:solidFill>
                  <a:srgbClr val="231F20"/>
                </a:solidFill>
                <a:latin typeface="Calibri"/>
                <a:cs typeface="Calibri"/>
              </a:rPr>
              <a:t> </a:t>
            </a:r>
            <a:r>
              <a:rPr sz="950" spc="-15" dirty="0">
                <a:solidFill>
                  <a:srgbClr val="231F20"/>
                </a:solidFill>
                <a:latin typeface="Calibri"/>
                <a:cs typeface="Calibri"/>
              </a:rPr>
              <a:t>regional</a:t>
            </a:r>
            <a:r>
              <a:rPr sz="950" spc="-10" dirty="0">
                <a:solidFill>
                  <a:srgbClr val="231F20"/>
                </a:solidFill>
                <a:latin typeface="Calibri"/>
                <a:cs typeface="Calibri"/>
              </a:rPr>
              <a:t> </a:t>
            </a:r>
            <a:r>
              <a:rPr sz="950" spc="-25" dirty="0">
                <a:solidFill>
                  <a:srgbClr val="231F20"/>
                </a:solidFill>
                <a:latin typeface="Calibri"/>
                <a:cs typeface="Calibri"/>
              </a:rPr>
              <a:t>hyperthermia</a:t>
            </a:r>
            <a:r>
              <a:rPr sz="950" spc="-10" dirty="0">
                <a:solidFill>
                  <a:srgbClr val="231F20"/>
                </a:solidFill>
                <a:latin typeface="Calibri"/>
                <a:cs typeface="Calibri"/>
              </a:rPr>
              <a:t> </a:t>
            </a:r>
            <a:r>
              <a:rPr sz="950" spc="25" dirty="0">
                <a:solidFill>
                  <a:srgbClr val="231F20"/>
                </a:solidFill>
                <a:latin typeface="Calibri"/>
                <a:cs typeface="Calibri"/>
              </a:rPr>
              <a:t>in</a:t>
            </a:r>
            <a:r>
              <a:rPr sz="950" spc="-20" dirty="0">
                <a:solidFill>
                  <a:srgbClr val="231F20"/>
                </a:solidFill>
                <a:latin typeface="Calibri"/>
                <a:cs typeface="Calibri"/>
              </a:rPr>
              <a:t> </a:t>
            </a:r>
            <a:r>
              <a:rPr sz="950" spc="-5" dirty="0">
                <a:solidFill>
                  <a:srgbClr val="231F20"/>
                </a:solidFill>
                <a:latin typeface="Calibri"/>
                <a:cs typeface="Calibri"/>
              </a:rPr>
              <a:t>addition </a:t>
            </a:r>
            <a:r>
              <a:rPr sz="950" spc="-204" dirty="0">
                <a:solidFill>
                  <a:srgbClr val="231F20"/>
                </a:solidFill>
                <a:latin typeface="Calibri"/>
                <a:cs typeface="Calibri"/>
              </a:rPr>
              <a:t> </a:t>
            </a:r>
            <a:r>
              <a:rPr sz="950" spc="-15" dirty="0">
                <a:solidFill>
                  <a:srgbClr val="231F20"/>
                </a:solidFill>
                <a:latin typeface="Calibri"/>
                <a:cs typeface="Calibri"/>
              </a:rPr>
              <a:t>to </a:t>
            </a:r>
            <a:r>
              <a:rPr sz="950" spc="-25" dirty="0">
                <a:solidFill>
                  <a:srgbClr val="231F20"/>
                </a:solidFill>
                <a:latin typeface="Calibri"/>
                <a:cs typeface="Calibri"/>
              </a:rPr>
              <a:t>systemic </a:t>
            </a:r>
            <a:r>
              <a:rPr sz="950" spc="70" dirty="0">
                <a:solidFill>
                  <a:srgbClr val="231F20"/>
                </a:solidFill>
                <a:latin typeface="Calibri"/>
                <a:cs typeface="Calibri"/>
              </a:rPr>
              <a:t>ChT </a:t>
            </a:r>
            <a:r>
              <a:rPr sz="950" spc="-45" dirty="0">
                <a:solidFill>
                  <a:srgbClr val="231F20"/>
                </a:solidFill>
                <a:latin typeface="Calibri"/>
                <a:cs typeface="Calibri"/>
              </a:rPr>
              <a:t>was </a:t>
            </a:r>
            <a:r>
              <a:rPr sz="950" spc="-30" dirty="0">
                <a:solidFill>
                  <a:srgbClr val="231F20"/>
                </a:solidFill>
                <a:latin typeface="Calibri"/>
                <a:cs typeface="Calibri"/>
              </a:rPr>
              <a:t>associated </a:t>
            </a:r>
            <a:r>
              <a:rPr sz="950" spc="-10" dirty="0">
                <a:solidFill>
                  <a:srgbClr val="231F20"/>
                </a:solidFill>
                <a:latin typeface="Calibri"/>
                <a:cs typeface="Calibri"/>
              </a:rPr>
              <a:t>with </a:t>
            </a:r>
            <a:r>
              <a:rPr sz="950" spc="-40" dirty="0">
                <a:solidFill>
                  <a:srgbClr val="231F20"/>
                </a:solidFill>
                <a:latin typeface="Calibri"/>
                <a:cs typeface="Calibri"/>
              </a:rPr>
              <a:t>a </a:t>
            </a:r>
            <a:r>
              <a:rPr sz="950" spc="-15" dirty="0">
                <a:solidFill>
                  <a:srgbClr val="231F20"/>
                </a:solidFill>
                <a:latin typeface="Calibri"/>
                <a:cs typeface="Calibri"/>
              </a:rPr>
              <a:t>local </a:t>
            </a:r>
            <a:r>
              <a:rPr sz="950" spc="-10" dirty="0">
                <a:solidFill>
                  <a:srgbClr val="231F20"/>
                </a:solidFill>
                <a:latin typeface="Calibri"/>
                <a:cs typeface="Calibri"/>
              </a:rPr>
              <a:t>control </a:t>
            </a:r>
            <a:r>
              <a:rPr sz="950" spc="-15" dirty="0">
                <a:solidFill>
                  <a:srgbClr val="231F20"/>
                </a:solidFill>
                <a:latin typeface="Calibri"/>
                <a:cs typeface="Calibri"/>
              </a:rPr>
              <a:t>and </a:t>
            </a:r>
            <a:r>
              <a:rPr sz="950" spc="-30" dirty="0">
                <a:solidFill>
                  <a:srgbClr val="231F20"/>
                </a:solidFill>
                <a:latin typeface="Calibri"/>
                <a:cs typeface="Calibri"/>
              </a:rPr>
              <a:t>disease- </a:t>
            </a:r>
            <a:r>
              <a:rPr sz="950" spc="-25" dirty="0">
                <a:solidFill>
                  <a:srgbClr val="231F20"/>
                </a:solidFill>
                <a:latin typeface="Calibri"/>
                <a:cs typeface="Calibri"/>
              </a:rPr>
              <a:t> </a:t>
            </a:r>
            <a:r>
              <a:rPr sz="950" spc="-45" dirty="0">
                <a:solidFill>
                  <a:srgbClr val="231F20"/>
                </a:solidFill>
                <a:latin typeface="Calibri"/>
                <a:cs typeface="Calibri"/>
              </a:rPr>
              <a:t>free </a:t>
            </a:r>
            <a:r>
              <a:rPr sz="950" spc="-10" dirty="0">
                <a:solidFill>
                  <a:srgbClr val="231F20"/>
                </a:solidFill>
                <a:latin typeface="Calibri"/>
                <a:cs typeface="Calibri"/>
              </a:rPr>
              <a:t>survival </a:t>
            </a:r>
            <a:r>
              <a:rPr sz="950" spc="50" dirty="0">
                <a:solidFill>
                  <a:srgbClr val="231F20"/>
                </a:solidFill>
                <a:latin typeface="Calibri"/>
                <a:cs typeface="Calibri"/>
              </a:rPr>
              <a:t>(DFS) </a:t>
            </a:r>
            <a:r>
              <a:rPr sz="950" spc="-35" dirty="0">
                <a:solidFill>
                  <a:srgbClr val="231F20"/>
                </a:solidFill>
                <a:latin typeface="Calibri"/>
                <a:cs typeface="Calibri"/>
              </a:rPr>
              <a:t>advantage </a:t>
            </a:r>
            <a:r>
              <a:rPr sz="950" spc="-30" dirty="0">
                <a:solidFill>
                  <a:srgbClr val="231F20"/>
                </a:solidFill>
                <a:latin typeface="Calibri"/>
                <a:cs typeface="Calibri"/>
              </a:rPr>
              <a:t>when </a:t>
            </a:r>
            <a:r>
              <a:rPr sz="950" spc="-20" dirty="0">
                <a:solidFill>
                  <a:srgbClr val="231F20"/>
                </a:solidFill>
                <a:latin typeface="Calibri"/>
                <a:cs typeface="Calibri"/>
              </a:rPr>
              <a:t>compared </a:t>
            </a:r>
            <a:r>
              <a:rPr sz="950" spc="-10" dirty="0">
                <a:solidFill>
                  <a:srgbClr val="231F20"/>
                </a:solidFill>
                <a:latin typeface="Calibri"/>
                <a:cs typeface="Calibri"/>
              </a:rPr>
              <a:t>with </a:t>
            </a:r>
            <a:r>
              <a:rPr sz="950" spc="65" dirty="0">
                <a:solidFill>
                  <a:srgbClr val="231F20"/>
                </a:solidFill>
                <a:latin typeface="Calibri"/>
                <a:cs typeface="Calibri"/>
              </a:rPr>
              <a:t>ChT </a:t>
            </a:r>
            <a:r>
              <a:rPr sz="950" spc="-25" dirty="0">
                <a:solidFill>
                  <a:srgbClr val="231F20"/>
                </a:solidFill>
                <a:latin typeface="Calibri"/>
                <a:cs typeface="Calibri"/>
              </a:rPr>
              <a:t>alone </a:t>
            </a:r>
            <a:r>
              <a:rPr sz="950" spc="35" dirty="0">
                <a:solidFill>
                  <a:srgbClr val="231F20"/>
                </a:solidFill>
                <a:latin typeface="Calibri"/>
                <a:cs typeface="Calibri"/>
              </a:rPr>
              <a:t>[I, </a:t>
            </a:r>
            <a:r>
              <a:rPr sz="950" spc="40" dirty="0">
                <a:solidFill>
                  <a:srgbClr val="231F20"/>
                </a:solidFill>
                <a:latin typeface="Calibri"/>
                <a:cs typeface="Calibri"/>
              </a:rPr>
              <a:t> </a:t>
            </a:r>
            <a:r>
              <a:rPr sz="950" spc="65" dirty="0">
                <a:solidFill>
                  <a:srgbClr val="231F20"/>
                </a:solidFill>
                <a:latin typeface="Calibri"/>
                <a:cs typeface="Calibri"/>
              </a:rPr>
              <a:t>B</a:t>
            </a:r>
            <a:r>
              <a:rPr sz="950" spc="15" dirty="0">
                <a:solidFill>
                  <a:srgbClr val="231F20"/>
                </a:solidFill>
                <a:latin typeface="Calibri"/>
                <a:cs typeface="Calibri"/>
              </a:rPr>
              <a:t>]</a:t>
            </a:r>
            <a:r>
              <a:rPr sz="950" spc="-15" dirty="0">
                <a:solidFill>
                  <a:srgbClr val="231F20"/>
                </a:solidFill>
                <a:latin typeface="Calibri"/>
                <a:cs typeface="Calibri"/>
              </a:rPr>
              <a:t>.</a:t>
            </a:r>
            <a:r>
              <a:rPr sz="950" spc="-10" dirty="0">
                <a:solidFill>
                  <a:srgbClr val="231F20"/>
                </a:solidFill>
                <a:latin typeface="Calibri"/>
                <a:cs typeface="Calibri"/>
              </a:rPr>
              <a:t> </a:t>
            </a:r>
            <a:r>
              <a:rPr sz="950" spc="75" dirty="0">
                <a:solidFill>
                  <a:srgbClr val="231F20"/>
                </a:solidFill>
                <a:latin typeface="Calibri"/>
                <a:cs typeface="Calibri"/>
              </a:rPr>
              <a:t>I</a:t>
            </a:r>
            <a:r>
              <a:rPr sz="950" spc="-60" dirty="0">
                <a:solidFill>
                  <a:srgbClr val="231F20"/>
                </a:solidFill>
                <a:latin typeface="Calibri"/>
                <a:cs typeface="Calibri"/>
              </a:rPr>
              <a:t>s</a:t>
            </a:r>
            <a:r>
              <a:rPr sz="950" spc="-25" dirty="0">
                <a:solidFill>
                  <a:srgbClr val="231F20"/>
                </a:solidFill>
                <a:latin typeface="Calibri"/>
                <a:cs typeface="Calibri"/>
              </a:rPr>
              <a:t>o</a:t>
            </a:r>
            <a:r>
              <a:rPr sz="950" spc="-10" dirty="0">
                <a:solidFill>
                  <a:srgbClr val="231F20"/>
                </a:solidFill>
                <a:latin typeface="Calibri"/>
                <a:cs typeface="Calibri"/>
              </a:rPr>
              <a:t>l</a:t>
            </a:r>
            <a:r>
              <a:rPr sz="950" spc="-35" dirty="0">
                <a:solidFill>
                  <a:srgbClr val="231F20"/>
                </a:solidFill>
                <a:latin typeface="Calibri"/>
                <a:cs typeface="Calibri"/>
              </a:rPr>
              <a:t>a</a:t>
            </a:r>
            <a:r>
              <a:rPr sz="950" spc="-40" dirty="0">
                <a:solidFill>
                  <a:srgbClr val="231F20"/>
                </a:solidFill>
                <a:latin typeface="Calibri"/>
                <a:cs typeface="Calibri"/>
              </a:rPr>
              <a:t>t</a:t>
            </a:r>
            <a:r>
              <a:rPr sz="950" spc="-80" dirty="0">
                <a:solidFill>
                  <a:srgbClr val="231F20"/>
                </a:solidFill>
                <a:latin typeface="Calibri"/>
                <a:cs typeface="Calibri"/>
              </a:rPr>
              <a:t>e</a:t>
            </a:r>
            <a:r>
              <a:rPr sz="950" spc="5" dirty="0">
                <a:solidFill>
                  <a:srgbClr val="231F20"/>
                </a:solidFill>
                <a:latin typeface="Calibri"/>
                <a:cs typeface="Calibri"/>
              </a:rPr>
              <a:t>d</a:t>
            </a:r>
            <a:r>
              <a:rPr sz="950" spc="-5" dirty="0">
                <a:solidFill>
                  <a:srgbClr val="231F20"/>
                </a:solidFill>
                <a:latin typeface="Calibri"/>
                <a:cs typeface="Calibri"/>
              </a:rPr>
              <a:t> </a:t>
            </a:r>
            <a:r>
              <a:rPr sz="950" spc="15" dirty="0">
                <a:solidFill>
                  <a:srgbClr val="231F20"/>
                </a:solidFill>
                <a:latin typeface="Calibri"/>
                <a:cs typeface="Calibri"/>
              </a:rPr>
              <a:t>li</a:t>
            </a:r>
            <a:r>
              <a:rPr sz="950" spc="20" dirty="0">
                <a:solidFill>
                  <a:srgbClr val="231F20"/>
                </a:solidFill>
                <a:latin typeface="Calibri"/>
                <a:cs typeface="Calibri"/>
              </a:rPr>
              <a:t>m</a:t>
            </a:r>
            <a:r>
              <a:rPr sz="950" spc="-15" dirty="0">
                <a:solidFill>
                  <a:srgbClr val="231F20"/>
                </a:solidFill>
                <a:latin typeface="Calibri"/>
                <a:cs typeface="Calibri"/>
              </a:rPr>
              <a:t>b</a:t>
            </a:r>
            <a:r>
              <a:rPr sz="950" spc="-20" dirty="0">
                <a:solidFill>
                  <a:srgbClr val="231F20"/>
                </a:solidFill>
                <a:latin typeface="Calibri"/>
                <a:cs typeface="Calibri"/>
              </a:rPr>
              <a:t> </a:t>
            </a:r>
            <a:r>
              <a:rPr sz="950" spc="-10" dirty="0">
                <a:solidFill>
                  <a:srgbClr val="231F20"/>
                </a:solidFill>
                <a:latin typeface="Calibri"/>
                <a:cs typeface="Calibri"/>
              </a:rPr>
              <a:t>p</a:t>
            </a:r>
            <a:r>
              <a:rPr sz="950" spc="-40" dirty="0">
                <a:solidFill>
                  <a:srgbClr val="231F20"/>
                </a:solidFill>
                <a:latin typeface="Calibri"/>
                <a:cs typeface="Calibri"/>
              </a:rPr>
              <a:t>e</a:t>
            </a:r>
            <a:r>
              <a:rPr sz="950" spc="-50" dirty="0">
                <a:solidFill>
                  <a:srgbClr val="231F20"/>
                </a:solidFill>
                <a:latin typeface="Calibri"/>
                <a:cs typeface="Calibri"/>
              </a:rPr>
              <a:t>r</a:t>
            </a:r>
            <a:r>
              <a:rPr sz="950" dirty="0">
                <a:solidFill>
                  <a:srgbClr val="231F20"/>
                </a:solidFill>
                <a:latin typeface="Calibri"/>
                <a:cs typeface="Calibri"/>
              </a:rPr>
              <a:t>f</a:t>
            </a:r>
            <a:r>
              <a:rPr sz="950" spc="-20" dirty="0">
                <a:solidFill>
                  <a:srgbClr val="231F20"/>
                </a:solidFill>
                <a:latin typeface="Calibri"/>
                <a:cs typeface="Calibri"/>
              </a:rPr>
              <a:t>u</a:t>
            </a:r>
            <a:r>
              <a:rPr sz="950" dirty="0">
                <a:solidFill>
                  <a:srgbClr val="231F20"/>
                </a:solidFill>
                <a:latin typeface="Calibri"/>
                <a:cs typeface="Calibri"/>
              </a:rPr>
              <a:t>s</a:t>
            </a:r>
            <a:r>
              <a:rPr sz="950" spc="-15" dirty="0">
                <a:solidFill>
                  <a:srgbClr val="231F20"/>
                </a:solidFill>
                <a:latin typeface="Calibri"/>
                <a:cs typeface="Calibri"/>
              </a:rPr>
              <a:t>i</a:t>
            </a:r>
            <a:r>
              <a:rPr sz="950" spc="-25" dirty="0">
                <a:solidFill>
                  <a:srgbClr val="231F20"/>
                </a:solidFill>
                <a:latin typeface="Calibri"/>
                <a:cs typeface="Calibri"/>
              </a:rPr>
              <a:t>o</a:t>
            </a:r>
            <a:r>
              <a:rPr sz="950" spc="10" dirty="0">
                <a:solidFill>
                  <a:srgbClr val="231F20"/>
                </a:solidFill>
                <a:latin typeface="Calibri"/>
                <a:cs typeface="Calibri"/>
              </a:rPr>
              <a:t>n</a:t>
            </a:r>
            <a:r>
              <a:rPr sz="950" spc="-5" dirty="0">
                <a:solidFill>
                  <a:srgbClr val="231F20"/>
                </a:solidFill>
                <a:latin typeface="Calibri"/>
                <a:cs typeface="Calibri"/>
              </a:rPr>
              <a:t> </a:t>
            </a:r>
            <a:r>
              <a:rPr sz="950" spc="-15" dirty="0">
                <a:solidFill>
                  <a:srgbClr val="231F20"/>
                </a:solidFill>
                <a:latin typeface="Calibri"/>
                <a:cs typeface="Calibri"/>
              </a:rPr>
              <a:t>m</a:t>
            </a:r>
            <a:r>
              <a:rPr sz="950" spc="-30" dirty="0">
                <a:solidFill>
                  <a:srgbClr val="231F20"/>
                </a:solidFill>
                <a:latin typeface="Calibri"/>
                <a:cs typeface="Calibri"/>
              </a:rPr>
              <a:t>a</a:t>
            </a:r>
            <a:r>
              <a:rPr sz="950" spc="-10" dirty="0">
                <a:solidFill>
                  <a:srgbClr val="231F20"/>
                </a:solidFill>
                <a:latin typeface="Calibri"/>
                <a:cs typeface="Calibri"/>
              </a:rPr>
              <a:t>y</a:t>
            </a:r>
            <a:r>
              <a:rPr sz="950" spc="-15" dirty="0">
                <a:solidFill>
                  <a:srgbClr val="231F20"/>
                </a:solidFill>
                <a:latin typeface="Calibri"/>
                <a:cs typeface="Calibri"/>
              </a:rPr>
              <a:t> b</a:t>
            </a:r>
            <a:r>
              <a:rPr sz="950" spc="-80" dirty="0">
                <a:solidFill>
                  <a:srgbClr val="231F20"/>
                </a:solidFill>
                <a:latin typeface="Calibri"/>
                <a:cs typeface="Calibri"/>
              </a:rPr>
              <a:t>e</a:t>
            </a:r>
            <a:r>
              <a:rPr sz="950" spc="-15" dirty="0">
                <a:solidFill>
                  <a:srgbClr val="231F20"/>
                </a:solidFill>
                <a:latin typeface="Calibri"/>
                <a:cs typeface="Calibri"/>
              </a:rPr>
              <a:t> </a:t>
            </a:r>
            <a:r>
              <a:rPr sz="950" spc="-55" dirty="0">
                <a:solidFill>
                  <a:srgbClr val="231F20"/>
                </a:solidFill>
                <a:latin typeface="Calibri"/>
                <a:cs typeface="Calibri"/>
              </a:rPr>
              <a:t>a</a:t>
            </a:r>
            <a:r>
              <a:rPr sz="950" spc="10" dirty="0">
                <a:solidFill>
                  <a:srgbClr val="231F20"/>
                </a:solidFill>
                <a:latin typeface="Calibri"/>
                <a:cs typeface="Calibri"/>
              </a:rPr>
              <a:t>n</a:t>
            </a:r>
            <a:r>
              <a:rPr sz="950" spc="-5" dirty="0">
                <a:solidFill>
                  <a:srgbClr val="231F20"/>
                </a:solidFill>
                <a:latin typeface="Calibri"/>
                <a:cs typeface="Calibri"/>
              </a:rPr>
              <a:t> </a:t>
            </a:r>
            <a:r>
              <a:rPr sz="950" spc="-25" dirty="0">
                <a:solidFill>
                  <a:srgbClr val="231F20"/>
                </a:solidFill>
                <a:latin typeface="Calibri"/>
                <a:cs typeface="Calibri"/>
              </a:rPr>
              <a:t>o</a:t>
            </a:r>
            <a:r>
              <a:rPr sz="950" spc="-15" dirty="0">
                <a:solidFill>
                  <a:srgbClr val="231F20"/>
                </a:solidFill>
                <a:latin typeface="Calibri"/>
                <a:cs typeface="Calibri"/>
              </a:rPr>
              <a:t>p</a:t>
            </a:r>
            <a:r>
              <a:rPr sz="950" spc="-30" dirty="0">
                <a:solidFill>
                  <a:srgbClr val="231F20"/>
                </a:solidFill>
                <a:latin typeface="Calibri"/>
                <a:cs typeface="Calibri"/>
              </a:rPr>
              <a:t>t</a:t>
            </a:r>
            <a:r>
              <a:rPr sz="950" spc="5" dirty="0">
                <a:solidFill>
                  <a:srgbClr val="231F20"/>
                </a:solidFill>
                <a:latin typeface="Calibri"/>
                <a:cs typeface="Calibri"/>
              </a:rPr>
              <a:t>io</a:t>
            </a:r>
            <a:r>
              <a:rPr sz="950" spc="10" dirty="0">
                <a:solidFill>
                  <a:srgbClr val="231F20"/>
                </a:solidFill>
                <a:latin typeface="Calibri"/>
                <a:cs typeface="Calibri"/>
              </a:rPr>
              <a:t>n</a:t>
            </a:r>
            <a:r>
              <a:rPr sz="950" spc="-10" dirty="0">
                <a:solidFill>
                  <a:srgbClr val="231F20"/>
                </a:solidFill>
                <a:latin typeface="Calibri"/>
                <a:cs typeface="Calibri"/>
              </a:rPr>
              <a:t> </a:t>
            </a:r>
            <a:r>
              <a:rPr sz="950" spc="35" dirty="0">
                <a:solidFill>
                  <a:srgbClr val="231F20"/>
                </a:solidFill>
                <a:latin typeface="Calibri"/>
                <a:cs typeface="Calibri"/>
              </a:rPr>
              <a:t>i</a:t>
            </a:r>
            <a:r>
              <a:rPr sz="950" spc="10" dirty="0">
                <a:solidFill>
                  <a:srgbClr val="231F20"/>
                </a:solidFill>
                <a:latin typeface="Calibri"/>
                <a:cs typeface="Calibri"/>
              </a:rPr>
              <a:t>n</a:t>
            </a:r>
            <a:r>
              <a:rPr sz="950" spc="-20" dirty="0">
                <a:solidFill>
                  <a:srgbClr val="231F20"/>
                </a:solidFill>
                <a:latin typeface="Calibri"/>
                <a:cs typeface="Calibri"/>
              </a:rPr>
              <a:t> </a:t>
            </a:r>
            <a:r>
              <a:rPr sz="950" spc="-25" dirty="0">
                <a:solidFill>
                  <a:srgbClr val="231F20"/>
                </a:solidFill>
                <a:latin typeface="Calibri"/>
                <a:cs typeface="Calibri"/>
              </a:rPr>
              <a:t>t</a:t>
            </a:r>
            <a:r>
              <a:rPr sz="950" spc="-15" dirty="0">
                <a:solidFill>
                  <a:srgbClr val="231F20"/>
                </a:solidFill>
                <a:latin typeface="Calibri"/>
                <a:cs typeface="Calibri"/>
              </a:rPr>
              <a:t>h</a:t>
            </a:r>
            <a:r>
              <a:rPr sz="950" spc="35" dirty="0">
                <a:solidFill>
                  <a:srgbClr val="231F20"/>
                </a:solidFill>
                <a:latin typeface="Calibri"/>
                <a:cs typeface="Calibri"/>
              </a:rPr>
              <a:t>i</a:t>
            </a:r>
            <a:r>
              <a:rPr sz="950" spc="-40" dirty="0">
                <a:solidFill>
                  <a:srgbClr val="231F20"/>
                </a:solidFill>
                <a:latin typeface="Calibri"/>
                <a:cs typeface="Calibri"/>
              </a:rPr>
              <a:t>s</a:t>
            </a:r>
            <a:r>
              <a:rPr sz="950" spc="-15" dirty="0">
                <a:solidFill>
                  <a:srgbClr val="231F20"/>
                </a:solidFill>
                <a:latin typeface="Calibri"/>
                <a:cs typeface="Calibri"/>
              </a:rPr>
              <a:t> </a:t>
            </a:r>
            <a:r>
              <a:rPr sz="950" spc="-10" dirty="0">
                <a:solidFill>
                  <a:srgbClr val="231F20"/>
                </a:solidFill>
                <a:latin typeface="Calibri"/>
                <a:cs typeface="Calibri"/>
              </a:rPr>
              <a:t>p</a:t>
            </a:r>
            <a:r>
              <a:rPr sz="950" spc="-40" dirty="0">
                <a:solidFill>
                  <a:srgbClr val="231F20"/>
                </a:solidFill>
                <a:latin typeface="Calibri"/>
                <a:cs typeface="Calibri"/>
              </a:rPr>
              <a:t>a</a:t>
            </a:r>
            <a:r>
              <a:rPr sz="950" spc="-50" dirty="0">
                <a:solidFill>
                  <a:srgbClr val="231F20"/>
                </a:solidFill>
                <a:latin typeface="Calibri"/>
                <a:cs typeface="Calibri"/>
              </a:rPr>
              <a:t>t</a:t>
            </a:r>
            <a:r>
              <a:rPr sz="950" spc="-15" dirty="0">
                <a:solidFill>
                  <a:srgbClr val="231F20"/>
                </a:solidFill>
                <a:latin typeface="Calibri"/>
                <a:cs typeface="Calibri"/>
              </a:rPr>
              <a:t>i</a:t>
            </a:r>
            <a:r>
              <a:rPr sz="950" spc="-50" dirty="0">
                <a:solidFill>
                  <a:srgbClr val="231F20"/>
                </a:solidFill>
                <a:latin typeface="Calibri"/>
                <a:cs typeface="Calibri"/>
              </a:rPr>
              <a:t>e</a:t>
            </a:r>
            <a:r>
              <a:rPr sz="950" spc="-5" dirty="0">
                <a:solidFill>
                  <a:srgbClr val="231F20"/>
                </a:solidFill>
                <a:latin typeface="Calibri"/>
                <a:cs typeface="Calibri"/>
              </a:rPr>
              <a:t>nt</a:t>
            </a:r>
            <a:r>
              <a:rPr sz="950" spc="-20" dirty="0">
                <a:solidFill>
                  <a:srgbClr val="231F20"/>
                </a:solidFill>
                <a:latin typeface="Calibri"/>
                <a:cs typeface="Calibri"/>
              </a:rPr>
              <a:t> </a:t>
            </a:r>
            <a:r>
              <a:rPr sz="950" spc="-5" dirty="0">
                <a:solidFill>
                  <a:srgbClr val="231F20"/>
                </a:solidFill>
                <a:latin typeface="Calibri"/>
                <a:cs typeface="Calibri"/>
              </a:rPr>
              <a:t>p</a:t>
            </a:r>
            <a:r>
              <a:rPr sz="950" spc="-25" dirty="0">
                <a:solidFill>
                  <a:srgbClr val="231F20"/>
                </a:solidFill>
                <a:latin typeface="Calibri"/>
                <a:cs typeface="Calibri"/>
              </a:rPr>
              <a:t>o</a:t>
            </a:r>
            <a:r>
              <a:rPr sz="950" spc="10" dirty="0">
                <a:solidFill>
                  <a:srgbClr val="231F20"/>
                </a:solidFill>
                <a:latin typeface="Calibri"/>
                <a:cs typeface="Calibri"/>
              </a:rPr>
              <a:t>p</a:t>
            </a:r>
            <a:r>
              <a:rPr sz="950" spc="-5" dirty="0">
                <a:solidFill>
                  <a:srgbClr val="231F20"/>
                </a:solidFill>
                <a:latin typeface="Calibri"/>
                <a:cs typeface="Calibri"/>
              </a:rPr>
              <a:t>u</a:t>
            </a:r>
            <a:r>
              <a:rPr sz="950" spc="45" dirty="0">
                <a:solidFill>
                  <a:srgbClr val="231F20"/>
                </a:solidFill>
                <a:latin typeface="Calibri"/>
                <a:cs typeface="Calibri"/>
              </a:rPr>
              <a:t>-  </a:t>
            </a:r>
            <a:r>
              <a:rPr sz="950" spc="-10" dirty="0">
                <a:solidFill>
                  <a:srgbClr val="231F20"/>
                </a:solidFill>
                <a:latin typeface="Calibri"/>
                <a:cs typeface="Calibri"/>
              </a:rPr>
              <a:t>lation. </a:t>
            </a:r>
            <a:r>
              <a:rPr sz="950" spc="20" dirty="0">
                <a:solidFill>
                  <a:srgbClr val="231F20"/>
                </a:solidFill>
                <a:latin typeface="Calibri"/>
                <a:cs typeface="Calibri"/>
              </a:rPr>
              <a:t>This </a:t>
            </a:r>
            <a:r>
              <a:rPr sz="950" spc="-10" dirty="0">
                <a:solidFill>
                  <a:srgbClr val="231F20"/>
                </a:solidFill>
                <a:latin typeface="Calibri"/>
                <a:cs typeface="Calibri"/>
              </a:rPr>
              <a:t>modality obviously </a:t>
            </a:r>
            <a:r>
              <a:rPr sz="950" spc="-30" dirty="0">
                <a:solidFill>
                  <a:srgbClr val="231F20"/>
                </a:solidFill>
                <a:latin typeface="Calibri"/>
                <a:cs typeface="Calibri"/>
              </a:rPr>
              <a:t>has </a:t>
            </a:r>
            <a:r>
              <a:rPr sz="950" dirty="0">
                <a:solidFill>
                  <a:srgbClr val="231F20"/>
                </a:solidFill>
                <a:latin typeface="Calibri"/>
                <a:cs typeface="Calibri"/>
              </a:rPr>
              <a:t>no </a:t>
            </a:r>
            <a:r>
              <a:rPr sz="950" spc="-10" dirty="0">
                <a:solidFill>
                  <a:srgbClr val="231F20"/>
                </a:solidFill>
                <a:latin typeface="Calibri"/>
                <a:cs typeface="Calibri"/>
              </a:rPr>
              <a:t>impact </a:t>
            </a:r>
            <a:r>
              <a:rPr sz="950" spc="-5" dirty="0">
                <a:solidFill>
                  <a:srgbClr val="231F20"/>
                </a:solidFill>
                <a:latin typeface="Calibri"/>
                <a:cs typeface="Calibri"/>
              </a:rPr>
              <a:t>on </a:t>
            </a:r>
            <a:r>
              <a:rPr sz="950" spc="-25" dirty="0">
                <a:solidFill>
                  <a:srgbClr val="231F20"/>
                </a:solidFill>
                <a:latin typeface="Calibri"/>
                <a:cs typeface="Calibri"/>
              </a:rPr>
              <a:t>systemic </a:t>
            </a:r>
            <a:r>
              <a:rPr sz="950" spc="-10" dirty="0">
                <a:solidFill>
                  <a:srgbClr val="231F20"/>
                </a:solidFill>
                <a:latin typeface="Calibri"/>
                <a:cs typeface="Calibri"/>
              </a:rPr>
              <a:t>control </a:t>
            </a:r>
            <a:r>
              <a:rPr sz="950" spc="-200" dirty="0">
                <a:solidFill>
                  <a:srgbClr val="231F20"/>
                </a:solidFill>
                <a:latin typeface="Calibri"/>
                <a:cs typeface="Calibri"/>
              </a:rPr>
              <a:t> </a:t>
            </a:r>
            <a:r>
              <a:rPr sz="950" spc="5" dirty="0">
                <a:solidFill>
                  <a:srgbClr val="231F20"/>
                </a:solidFill>
                <a:latin typeface="Calibri"/>
                <a:cs typeface="Calibri"/>
              </a:rPr>
              <a:t>(but</a:t>
            </a:r>
            <a:r>
              <a:rPr sz="950" spc="-50" dirty="0">
                <a:solidFill>
                  <a:srgbClr val="231F20"/>
                </a:solidFill>
                <a:latin typeface="Calibri"/>
                <a:cs typeface="Calibri"/>
              </a:rPr>
              <a:t> </a:t>
            </a:r>
            <a:r>
              <a:rPr sz="950" dirty="0">
                <a:solidFill>
                  <a:srgbClr val="231F20"/>
                </a:solidFill>
                <a:latin typeface="Calibri"/>
                <a:cs typeface="Calibri"/>
              </a:rPr>
              <a:t>it</a:t>
            </a:r>
            <a:r>
              <a:rPr sz="950" spc="-45" dirty="0">
                <a:solidFill>
                  <a:srgbClr val="231F20"/>
                </a:solidFill>
                <a:latin typeface="Calibri"/>
                <a:cs typeface="Calibri"/>
              </a:rPr>
              <a:t> </a:t>
            </a:r>
            <a:r>
              <a:rPr sz="950" spc="-20" dirty="0">
                <a:solidFill>
                  <a:srgbClr val="231F20"/>
                </a:solidFill>
                <a:latin typeface="Calibri"/>
                <a:cs typeface="Calibri"/>
              </a:rPr>
              <a:t>can</a:t>
            </a:r>
            <a:r>
              <a:rPr sz="950" spc="-45" dirty="0">
                <a:solidFill>
                  <a:srgbClr val="231F20"/>
                </a:solidFill>
                <a:latin typeface="Calibri"/>
                <a:cs typeface="Calibri"/>
              </a:rPr>
              <a:t> </a:t>
            </a:r>
            <a:r>
              <a:rPr sz="950" spc="-50" dirty="0">
                <a:solidFill>
                  <a:srgbClr val="231F20"/>
                </a:solidFill>
                <a:latin typeface="Calibri"/>
                <a:cs typeface="Calibri"/>
              </a:rPr>
              <a:t>be</a:t>
            </a:r>
            <a:r>
              <a:rPr sz="950" spc="-55" dirty="0">
                <a:solidFill>
                  <a:srgbClr val="231F20"/>
                </a:solidFill>
                <a:latin typeface="Calibri"/>
                <a:cs typeface="Calibri"/>
              </a:rPr>
              <a:t> </a:t>
            </a:r>
            <a:r>
              <a:rPr sz="950" spc="-15" dirty="0">
                <a:solidFill>
                  <a:srgbClr val="231F20"/>
                </a:solidFill>
                <a:latin typeface="Calibri"/>
                <a:cs typeface="Calibri"/>
              </a:rPr>
              <a:t>combined</a:t>
            </a:r>
            <a:r>
              <a:rPr sz="950" spc="-45" dirty="0">
                <a:solidFill>
                  <a:srgbClr val="231F20"/>
                </a:solidFill>
                <a:latin typeface="Calibri"/>
                <a:cs typeface="Calibri"/>
              </a:rPr>
              <a:t> </a:t>
            </a:r>
            <a:r>
              <a:rPr sz="950" spc="-10" dirty="0">
                <a:solidFill>
                  <a:srgbClr val="231F20"/>
                </a:solidFill>
                <a:latin typeface="Calibri"/>
                <a:cs typeface="Calibri"/>
              </a:rPr>
              <a:t>with</a:t>
            </a:r>
            <a:r>
              <a:rPr sz="950" spc="-55" dirty="0">
                <a:solidFill>
                  <a:srgbClr val="231F20"/>
                </a:solidFill>
                <a:latin typeface="Calibri"/>
                <a:cs typeface="Calibri"/>
              </a:rPr>
              <a:t> </a:t>
            </a:r>
            <a:r>
              <a:rPr sz="950" spc="-25" dirty="0">
                <a:solidFill>
                  <a:srgbClr val="231F20"/>
                </a:solidFill>
                <a:latin typeface="Calibri"/>
                <a:cs typeface="Calibri"/>
              </a:rPr>
              <a:t>other</a:t>
            </a:r>
            <a:r>
              <a:rPr sz="950" spc="-55" dirty="0">
                <a:solidFill>
                  <a:srgbClr val="231F20"/>
                </a:solidFill>
                <a:latin typeface="Calibri"/>
                <a:cs typeface="Calibri"/>
              </a:rPr>
              <a:t> </a:t>
            </a:r>
            <a:r>
              <a:rPr sz="950" spc="-10" dirty="0">
                <a:solidFill>
                  <a:srgbClr val="231F20"/>
                </a:solidFill>
                <a:latin typeface="Calibri"/>
                <a:cs typeface="Calibri"/>
              </a:rPr>
              <a:t>modalities)</a:t>
            </a:r>
            <a:r>
              <a:rPr sz="950" spc="-45" dirty="0">
                <a:solidFill>
                  <a:srgbClr val="231F20"/>
                </a:solidFill>
                <a:latin typeface="Calibri"/>
                <a:cs typeface="Calibri"/>
              </a:rPr>
              <a:t> </a:t>
            </a:r>
            <a:r>
              <a:rPr sz="950" spc="45" dirty="0">
                <a:solidFill>
                  <a:srgbClr val="231F20"/>
                </a:solidFill>
                <a:latin typeface="Calibri"/>
                <a:cs typeface="Calibri"/>
              </a:rPr>
              <a:t>[III,</a:t>
            </a:r>
            <a:r>
              <a:rPr sz="950" spc="-40" dirty="0">
                <a:solidFill>
                  <a:srgbClr val="231F20"/>
                </a:solidFill>
                <a:latin typeface="Calibri"/>
                <a:cs typeface="Calibri"/>
              </a:rPr>
              <a:t> </a:t>
            </a:r>
            <a:r>
              <a:rPr sz="950" spc="55" dirty="0">
                <a:solidFill>
                  <a:srgbClr val="231F20"/>
                </a:solidFill>
                <a:latin typeface="Calibri"/>
                <a:cs typeface="Calibri"/>
              </a:rPr>
              <a:t>A]</a:t>
            </a:r>
            <a:r>
              <a:rPr sz="950" spc="-45" dirty="0">
                <a:solidFill>
                  <a:srgbClr val="231F20"/>
                </a:solidFill>
                <a:latin typeface="Calibri"/>
                <a:cs typeface="Calibri"/>
              </a:rPr>
              <a:t> </a:t>
            </a:r>
            <a:r>
              <a:rPr sz="950" spc="5" dirty="0">
                <a:solidFill>
                  <a:srgbClr val="231F20"/>
                </a:solidFill>
                <a:latin typeface="Calibri"/>
                <a:cs typeface="Calibri"/>
              </a:rPr>
              <a:t>[</a:t>
            </a:r>
            <a:r>
              <a:rPr sz="950" spc="5" dirty="0">
                <a:solidFill>
                  <a:srgbClr val="2E3092"/>
                </a:solidFill>
                <a:latin typeface="Calibri"/>
                <a:cs typeface="Calibri"/>
                <a:hlinkClick r:id="rId2" action="ppaction://hlinksldjump"/>
              </a:rPr>
              <a:t>17</a:t>
            </a:r>
            <a:r>
              <a:rPr sz="950" spc="5" dirty="0">
                <a:solidFill>
                  <a:srgbClr val="231F20"/>
                </a:solidFill>
                <a:latin typeface="Calibri"/>
                <a:cs typeface="Calibri"/>
              </a:rPr>
              <a:t>].</a:t>
            </a:r>
            <a:endParaRPr sz="950">
              <a:latin typeface="Calibri"/>
              <a:cs typeface="Calibri"/>
            </a:endParaRPr>
          </a:p>
          <a:p>
            <a:pPr marL="12700" marR="5080" indent="114300" algn="just">
              <a:lnSpc>
                <a:spcPts val="1180"/>
              </a:lnSpc>
              <a:spcBef>
                <a:spcPts val="20"/>
              </a:spcBef>
            </a:pPr>
            <a:r>
              <a:rPr sz="950" spc="-15" dirty="0">
                <a:solidFill>
                  <a:srgbClr val="231F20"/>
                </a:solidFill>
                <a:latin typeface="Calibri"/>
                <a:cs typeface="Calibri"/>
              </a:rPr>
              <a:t>There</a:t>
            </a:r>
            <a:r>
              <a:rPr sz="950" spc="-10" dirty="0">
                <a:solidFill>
                  <a:srgbClr val="231F20"/>
                </a:solidFill>
                <a:latin typeface="Calibri"/>
                <a:cs typeface="Calibri"/>
              </a:rPr>
              <a:t> is </a:t>
            </a:r>
            <a:r>
              <a:rPr sz="950" dirty="0">
                <a:solidFill>
                  <a:srgbClr val="231F20"/>
                </a:solidFill>
                <a:latin typeface="Calibri"/>
                <a:cs typeface="Calibri"/>
              </a:rPr>
              <a:t>no </a:t>
            </a:r>
            <a:r>
              <a:rPr sz="950" spc="-30" dirty="0">
                <a:solidFill>
                  <a:srgbClr val="231F20"/>
                </a:solidFill>
                <a:latin typeface="Calibri"/>
                <a:cs typeface="Calibri"/>
              </a:rPr>
              <a:t>consensus</a:t>
            </a:r>
            <a:r>
              <a:rPr sz="950" spc="-25" dirty="0">
                <a:solidFill>
                  <a:srgbClr val="231F20"/>
                </a:solidFill>
                <a:latin typeface="Calibri"/>
                <a:cs typeface="Calibri"/>
              </a:rPr>
              <a:t> </a:t>
            </a:r>
            <a:r>
              <a:rPr sz="950" spc="-5" dirty="0">
                <a:solidFill>
                  <a:srgbClr val="231F20"/>
                </a:solidFill>
                <a:latin typeface="Calibri"/>
                <a:cs typeface="Calibri"/>
              </a:rPr>
              <a:t>on </a:t>
            </a:r>
            <a:r>
              <a:rPr sz="950" spc="-40" dirty="0">
                <a:solidFill>
                  <a:srgbClr val="231F20"/>
                </a:solidFill>
                <a:latin typeface="Calibri"/>
                <a:cs typeface="Calibri"/>
              </a:rPr>
              <a:t>the</a:t>
            </a:r>
            <a:r>
              <a:rPr sz="950" spc="-35" dirty="0">
                <a:solidFill>
                  <a:srgbClr val="231F20"/>
                </a:solidFill>
                <a:latin typeface="Calibri"/>
                <a:cs typeface="Calibri"/>
              </a:rPr>
              <a:t> </a:t>
            </a:r>
            <a:r>
              <a:rPr sz="950" spc="-20" dirty="0">
                <a:solidFill>
                  <a:srgbClr val="231F20"/>
                </a:solidFill>
                <a:latin typeface="Calibri"/>
                <a:cs typeface="Calibri"/>
              </a:rPr>
              <a:t>current</a:t>
            </a:r>
            <a:r>
              <a:rPr sz="950" spc="-15" dirty="0">
                <a:solidFill>
                  <a:srgbClr val="231F20"/>
                </a:solidFill>
                <a:latin typeface="Calibri"/>
                <a:cs typeface="Calibri"/>
              </a:rPr>
              <a:t> </a:t>
            </a:r>
            <a:r>
              <a:rPr sz="950" spc="-25" dirty="0">
                <a:solidFill>
                  <a:srgbClr val="231F20"/>
                </a:solidFill>
                <a:latin typeface="Calibri"/>
                <a:cs typeface="Calibri"/>
              </a:rPr>
              <a:t>role</a:t>
            </a:r>
            <a:r>
              <a:rPr sz="950" spc="-20" dirty="0">
                <a:solidFill>
                  <a:srgbClr val="231F20"/>
                </a:solidFill>
                <a:latin typeface="Calibri"/>
                <a:cs typeface="Calibri"/>
              </a:rPr>
              <a:t> </a:t>
            </a:r>
            <a:r>
              <a:rPr sz="950" spc="-15" dirty="0">
                <a:solidFill>
                  <a:srgbClr val="231F20"/>
                </a:solidFill>
                <a:latin typeface="Calibri"/>
                <a:cs typeface="Calibri"/>
              </a:rPr>
              <a:t>of adjuvant </a:t>
            </a:r>
            <a:r>
              <a:rPr sz="950" spc="50" dirty="0">
                <a:solidFill>
                  <a:srgbClr val="231F20"/>
                </a:solidFill>
                <a:latin typeface="Calibri"/>
                <a:cs typeface="Calibri"/>
              </a:rPr>
              <a:t>ChT. </a:t>
            </a:r>
            <a:r>
              <a:rPr sz="950" spc="55" dirty="0">
                <a:solidFill>
                  <a:srgbClr val="231F20"/>
                </a:solidFill>
                <a:latin typeface="Calibri"/>
                <a:cs typeface="Calibri"/>
              </a:rPr>
              <a:t> </a:t>
            </a:r>
            <a:r>
              <a:rPr sz="950" spc="-10" dirty="0">
                <a:solidFill>
                  <a:srgbClr val="231F20"/>
                </a:solidFill>
                <a:latin typeface="Calibri"/>
                <a:cs typeface="Calibri"/>
              </a:rPr>
              <a:t>Study </a:t>
            </a:r>
            <a:r>
              <a:rPr sz="950" spc="-30" dirty="0">
                <a:solidFill>
                  <a:srgbClr val="231F20"/>
                </a:solidFill>
                <a:latin typeface="Calibri"/>
                <a:cs typeface="Calibri"/>
              </a:rPr>
              <a:t>results</a:t>
            </a:r>
            <a:r>
              <a:rPr sz="950" spc="-25" dirty="0">
                <a:solidFill>
                  <a:srgbClr val="231F20"/>
                </a:solidFill>
                <a:latin typeface="Calibri"/>
                <a:cs typeface="Calibri"/>
              </a:rPr>
              <a:t> </a:t>
            </a:r>
            <a:r>
              <a:rPr sz="950" spc="-40" dirty="0">
                <a:solidFill>
                  <a:srgbClr val="231F20"/>
                </a:solidFill>
                <a:latin typeface="Calibri"/>
                <a:cs typeface="Calibri"/>
              </a:rPr>
              <a:t>are</a:t>
            </a:r>
            <a:r>
              <a:rPr sz="950" spc="-35" dirty="0">
                <a:solidFill>
                  <a:srgbClr val="231F20"/>
                </a:solidFill>
                <a:latin typeface="Calibri"/>
                <a:cs typeface="Calibri"/>
              </a:rPr>
              <a:t> </a:t>
            </a:r>
            <a:r>
              <a:rPr sz="950" spc="-5" dirty="0">
                <a:solidFill>
                  <a:srgbClr val="231F20"/>
                </a:solidFill>
                <a:latin typeface="Calibri"/>
                <a:cs typeface="Calibri"/>
              </a:rPr>
              <a:t>conflicting, </a:t>
            </a:r>
            <a:r>
              <a:rPr sz="950" spc="15" dirty="0">
                <a:solidFill>
                  <a:srgbClr val="231F20"/>
                </a:solidFill>
                <a:latin typeface="Calibri"/>
                <a:cs typeface="Calibri"/>
              </a:rPr>
              <a:t>in </a:t>
            </a:r>
            <a:r>
              <a:rPr sz="950" spc="-40" dirty="0">
                <a:solidFill>
                  <a:srgbClr val="231F20"/>
                </a:solidFill>
                <a:latin typeface="Calibri"/>
                <a:cs typeface="Calibri"/>
              </a:rPr>
              <a:t>the</a:t>
            </a:r>
            <a:r>
              <a:rPr sz="950" spc="-35" dirty="0">
                <a:solidFill>
                  <a:srgbClr val="231F20"/>
                </a:solidFill>
                <a:latin typeface="Calibri"/>
                <a:cs typeface="Calibri"/>
              </a:rPr>
              <a:t> </a:t>
            </a:r>
            <a:r>
              <a:rPr sz="950" spc="-40" dirty="0">
                <a:solidFill>
                  <a:srgbClr val="231F20"/>
                </a:solidFill>
                <a:latin typeface="Calibri"/>
                <a:cs typeface="Calibri"/>
              </a:rPr>
              <a:t>presence</a:t>
            </a:r>
            <a:r>
              <a:rPr sz="950" spc="-35" dirty="0">
                <a:solidFill>
                  <a:srgbClr val="231F20"/>
                </a:solidFill>
                <a:latin typeface="Calibri"/>
                <a:cs typeface="Calibri"/>
              </a:rPr>
              <a:t> </a:t>
            </a:r>
            <a:r>
              <a:rPr sz="950" spc="-15" dirty="0">
                <a:solidFill>
                  <a:srgbClr val="231F20"/>
                </a:solidFill>
                <a:latin typeface="Calibri"/>
                <a:cs typeface="Calibri"/>
              </a:rPr>
              <a:t>of </a:t>
            </a:r>
            <a:r>
              <a:rPr sz="950" spc="-30" dirty="0">
                <a:solidFill>
                  <a:srgbClr val="231F20"/>
                </a:solidFill>
                <a:latin typeface="Calibri"/>
                <a:cs typeface="Calibri"/>
              </a:rPr>
              <a:t>negative</a:t>
            </a:r>
            <a:r>
              <a:rPr sz="950" spc="-25" dirty="0">
                <a:solidFill>
                  <a:srgbClr val="231F20"/>
                </a:solidFill>
                <a:latin typeface="Calibri"/>
                <a:cs typeface="Calibri"/>
              </a:rPr>
              <a:t> </a:t>
            </a:r>
            <a:r>
              <a:rPr sz="950" spc="-30" dirty="0">
                <a:solidFill>
                  <a:srgbClr val="231F20"/>
                </a:solidFill>
                <a:latin typeface="Calibri"/>
                <a:cs typeface="Calibri"/>
              </a:rPr>
              <a:t>results </a:t>
            </a:r>
            <a:r>
              <a:rPr sz="950" spc="-25" dirty="0">
                <a:solidFill>
                  <a:srgbClr val="231F20"/>
                </a:solidFill>
                <a:latin typeface="Calibri"/>
                <a:cs typeface="Calibri"/>
              </a:rPr>
              <a:t> </a:t>
            </a:r>
            <a:r>
              <a:rPr sz="950" spc="-5" dirty="0">
                <a:solidFill>
                  <a:srgbClr val="231F20"/>
                </a:solidFill>
                <a:latin typeface="Calibri"/>
                <a:cs typeface="Calibri"/>
              </a:rPr>
              <a:t>from </a:t>
            </a:r>
            <a:r>
              <a:rPr sz="950" spc="-40" dirty="0">
                <a:solidFill>
                  <a:srgbClr val="231F20"/>
                </a:solidFill>
                <a:latin typeface="Calibri"/>
                <a:cs typeface="Calibri"/>
              </a:rPr>
              <a:t>the</a:t>
            </a:r>
            <a:r>
              <a:rPr sz="950" spc="-35" dirty="0">
                <a:solidFill>
                  <a:srgbClr val="231F20"/>
                </a:solidFill>
                <a:latin typeface="Calibri"/>
                <a:cs typeface="Calibri"/>
              </a:rPr>
              <a:t> </a:t>
            </a:r>
            <a:r>
              <a:rPr sz="950" spc="-30" dirty="0">
                <a:solidFill>
                  <a:srgbClr val="231F20"/>
                </a:solidFill>
                <a:latin typeface="Calibri"/>
                <a:cs typeface="Calibri"/>
              </a:rPr>
              <a:t>largest </a:t>
            </a:r>
            <a:r>
              <a:rPr sz="950" spc="-25" dirty="0">
                <a:solidFill>
                  <a:srgbClr val="231F20"/>
                </a:solidFill>
                <a:latin typeface="Calibri"/>
                <a:cs typeface="Calibri"/>
              </a:rPr>
              <a:t>studies, </a:t>
            </a:r>
            <a:r>
              <a:rPr sz="950" spc="-15" dirty="0">
                <a:solidFill>
                  <a:srgbClr val="231F20"/>
                </a:solidFill>
                <a:latin typeface="Calibri"/>
                <a:cs typeface="Calibri"/>
              </a:rPr>
              <a:t>though </a:t>
            </a:r>
            <a:r>
              <a:rPr sz="950" spc="-30" dirty="0">
                <a:solidFill>
                  <a:srgbClr val="231F20"/>
                </a:solidFill>
                <a:latin typeface="Calibri"/>
                <a:cs typeface="Calibri"/>
              </a:rPr>
              <a:t>data </a:t>
            </a:r>
            <a:r>
              <a:rPr sz="950" spc="-40" dirty="0">
                <a:solidFill>
                  <a:srgbClr val="231F20"/>
                </a:solidFill>
                <a:latin typeface="Calibri"/>
                <a:cs typeface="Calibri"/>
              </a:rPr>
              <a:t>are</a:t>
            </a:r>
            <a:r>
              <a:rPr sz="950" spc="-35" dirty="0">
                <a:solidFill>
                  <a:srgbClr val="231F20"/>
                </a:solidFill>
                <a:latin typeface="Calibri"/>
                <a:cs typeface="Calibri"/>
              </a:rPr>
              <a:t> </a:t>
            </a:r>
            <a:r>
              <a:rPr sz="950" spc="-25" dirty="0">
                <a:solidFill>
                  <a:srgbClr val="231F20"/>
                </a:solidFill>
                <a:latin typeface="Calibri"/>
                <a:cs typeface="Calibri"/>
              </a:rPr>
              <a:t>available </a:t>
            </a:r>
            <a:r>
              <a:rPr sz="950" spc="-5" dirty="0">
                <a:solidFill>
                  <a:srgbClr val="231F20"/>
                </a:solidFill>
                <a:latin typeface="Calibri"/>
                <a:cs typeface="Calibri"/>
              </a:rPr>
              <a:t>from </a:t>
            </a:r>
            <a:r>
              <a:rPr sz="950" spc="-20" dirty="0">
                <a:solidFill>
                  <a:srgbClr val="231F20"/>
                </a:solidFill>
                <a:latin typeface="Calibri"/>
                <a:cs typeface="Calibri"/>
              </a:rPr>
              <a:t>smaller </a:t>
            </a:r>
            <a:r>
              <a:rPr sz="950" spc="-15" dirty="0">
                <a:solidFill>
                  <a:srgbClr val="231F20"/>
                </a:solidFill>
                <a:latin typeface="Calibri"/>
                <a:cs typeface="Calibri"/>
              </a:rPr>
              <a:t> </a:t>
            </a:r>
            <a:r>
              <a:rPr sz="950" spc="-25" dirty="0">
                <a:solidFill>
                  <a:srgbClr val="231F20"/>
                </a:solidFill>
                <a:latin typeface="Calibri"/>
                <a:cs typeface="Calibri"/>
              </a:rPr>
              <a:t>studies</a:t>
            </a:r>
            <a:r>
              <a:rPr sz="950" spc="110" dirty="0">
                <a:solidFill>
                  <a:srgbClr val="231F20"/>
                </a:solidFill>
                <a:latin typeface="Calibri"/>
                <a:cs typeface="Calibri"/>
              </a:rPr>
              <a:t> </a:t>
            </a:r>
            <a:r>
              <a:rPr sz="950" spc="-25" dirty="0">
                <a:solidFill>
                  <a:srgbClr val="231F20"/>
                </a:solidFill>
                <a:latin typeface="Calibri"/>
                <a:cs typeface="Calibri"/>
              </a:rPr>
              <a:t>suggesting</a:t>
            </a:r>
            <a:r>
              <a:rPr sz="950" spc="105" dirty="0">
                <a:solidFill>
                  <a:srgbClr val="231F20"/>
                </a:solidFill>
                <a:latin typeface="Calibri"/>
                <a:cs typeface="Calibri"/>
              </a:rPr>
              <a:t> </a:t>
            </a:r>
            <a:r>
              <a:rPr sz="950" spc="-25" dirty="0">
                <a:solidFill>
                  <a:srgbClr val="231F20"/>
                </a:solidFill>
                <a:latin typeface="Calibri"/>
                <a:cs typeface="Calibri"/>
              </a:rPr>
              <a:t>that</a:t>
            </a:r>
            <a:r>
              <a:rPr sz="950" spc="110" dirty="0">
                <a:solidFill>
                  <a:srgbClr val="231F20"/>
                </a:solidFill>
                <a:latin typeface="Calibri"/>
                <a:cs typeface="Calibri"/>
              </a:rPr>
              <a:t> </a:t>
            </a:r>
            <a:r>
              <a:rPr sz="950" spc="-20" dirty="0">
                <a:solidFill>
                  <a:srgbClr val="231F20"/>
                </a:solidFill>
                <a:latin typeface="Calibri"/>
                <a:cs typeface="Calibri"/>
              </a:rPr>
              <a:t>adjuvant</a:t>
            </a:r>
            <a:r>
              <a:rPr sz="950" spc="110" dirty="0">
                <a:solidFill>
                  <a:srgbClr val="231F20"/>
                </a:solidFill>
                <a:latin typeface="Calibri"/>
                <a:cs typeface="Calibri"/>
              </a:rPr>
              <a:t> </a:t>
            </a:r>
            <a:r>
              <a:rPr sz="950" spc="70" dirty="0">
                <a:solidFill>
                  <a:srgbClr val="231F20"/>
                </a:solidFill>
                <a:latin typeface="Calibri"/>
                <a:cs typeface="Calibri"/>
              </a:rPr>
              <a:t>ChT</a:t>
            </a:r>
            <a:r>
              <a:rPr sz="950" spc="110" dirty="0">
                <a:solidFill>
                  <a:srgbClr val="231F20"/>
                </a:solidFill>
                <a:latin typeface="Calibri"/>
                <a:cs typeface="Calibri"/>
              </a:rPr>
              <a:t> </a:t>
            </a:r>
            <a:r>
              <a:rPr sz="950" spc="-5" dirty="0">
                <a:solidFill>
                  <a:srgbClr val="231F20"/>
                </a:solidFill>
                <a:latin typeface="Calibri"/>
                <a:cs typeface="Calibri"/>
              </a:rPr>
              <a:t>might</a:t>
            </a:r>
            <a:r>
              <a:rPr sz="950" spc="114" dirty="0">
                <a:solidFill>
                  <a:srgbClr val="231F20"/>
                </a:solidFill>
                <a:latin typeface="Calibri"/>
                <a:cs typeface="Calibri"/>
              </a:rPr>
              <a:t> </a:t>
            </a:r>
            <a:r>
              <a:rPr sz="950" spc="-10" dirty="0">
                <a:solidFill>
                  <a:srgbClr val="231F20"/>
                </a:solidFill>
                <a:latin typeface="Calibri"/>
                <a:cs typeface="Calibri"/>
              </a:rPr>
              <a:t>improve,</a:t>
            </a:r>
            <a:r>
              <a:rPr sz="950" spc="105" dirty="0">
                <a:solidFill>
                  <a:srgbClr val="231F20"/>
                </a:solidFill>
                <a:latin typeface="Calibri"/>
                <a:cs typeface="Calibri"/>
              </a:rPr>
              <a:t> </a:t>
            </a:r>
            <a:r>
              <a:rPr sz="950" dirty="0">
                <a:solidFill>
                  <a:srgbClr val="231F20"/>
                </a:solidFill>
                <a:latin typeface="Calibri"/>
                <a:cs typeface="Calibri"/>
              </a:rPr>
              <a:t>or</a:t>
            </a:r>
            <a:r>
              <a:rPr sz="950" spc="105" dirty="0">
                <a:solidFill>
                  <a:srgbClr val="231F20"/>
                </a:solidFill>
                <a:latin typeface="Calibri"/>
                <a:cs typeface="Calibri"/>
              </a:rPr>
              <a:t> </a:t>
            </a:r>
            <a:r>
              <a:rPr sz="950" spc="-35" dirty="0">
                <a:solidFill>
                  <a:srgbClr val="231F20"/>
                </a:solidFill>
                <a:latin typeface="Calibri"/>
                <a:cs typeface="Calibri"/>
              </a:rPr>
              <a:t>at</a:t>
            </a:r>
            <a:r>
              <a:rPr sz="950" spc="110" dirty="0">
                <a:solidFill>
                  <a:srgbClr val="231F20"/>
                </a:solidFill>
                <a:latin typeface="Calibri"/>
                <a:cs typeface="Calibri"/>
              </a:rPr>
              <a:t> </a:t>
            </a:r>
            <a:r>
              <a:rPr sz="950" spc="-45" dirty="0">
                <a:solidFill>
                  <a:srgbClr val="231F20"/>
                </a:solidFill>
                <a:latin typeface="Calibri"/>
                <a:cs typeface="Calibri"/>
              </a:rPr>
              <a:t>least</a:t>
            </a:r>
            <a:endParaRPr sz="950">
              <a:latin typeface="Calibri"/>
              <a:cs typeface="Calibri"/>
            </a:endParaRPr>
          </a:p>
          <a:p>
            <a:pPr marL="12700" marR="5080" algn="just">
              <a:lnSpc>
                <a:spcPts val="1180"/>
              </a:lnSpc>
            </a:pPr>
            <a:r>
              <a:rPr sz="950" spc="-30" dirty="0">
                <a:solidFill>
                  <a:srgbClr val="231F20"/>
                </a:solidFill>
                <a:latin typeface="Calibri"/>
                <a:cs typeface="Calibri"/>
              </a:rPr>
              <a:t>delay,</a:t>
            </a:r>
            <a:r>
              <a:rPr sz="950" spc="150" dirty="0">
                <a:solidFill>
                  <a:srgbClr val="231F20"/>
                </a:solidFill>
                <a:latin typeface="Calibri"/>
                <a:cs typeface="Calibri"/>
              </a:rPr>
              <a:t> </a:t>
            </a:r>
            <a:r>
              <a:rPr sz="950" spc="-20" dirty="0">
                <a:solidFill>
                  <a:srgbClr val="231F20"/>
                </a:solidFill>
                <a:latin typeface="Calibri"/>
                <a:cs typeface="Calibri"/>
              </a:rPr>
              <a:t>distant</a:t>
            </a:r>
            <a:r>
              <a:rPr sz="950" spc="175" dirty="0">
                <a:solidFill>
                  <a:srgbClr val="231F20"/>
                </a:solidFill>
                <a:latin typeface="Calibri"/>
                <a:cs typeface="Calibri"/>
              </a:rPr>
              <a:t> </a:t>
            </a:r>
            <a:r>
              <a:rPr sz="950" spc="-15" dirty="0">
                <a:solidFill>
                  <a:srgbClr val="231F20"/>
                </a:solidFill>
                <a:latin typeface="Calibri"/>
                <a:cs typeface="Calibri"/>
              </a:rPr>
              <a:t>and local </a:t>
            </a:r>
            <a:r>
              <a:rPr sz="950" spc="-30" dirty="0">
                <a:solidFill>
                  <a:srgbClr val="231F20"/>
                </a:solidFill>
                <a:latin typeface="Calibri"/>
                <a:cs typeface="Calibri"/>
              </a:rPr>
              <a:t>recurrence</a:t>
            </a:r>
            <a:r>
              <a:rPr sz="950" spc="155" dirty="0">
                <a:solidFill>
                  <a:srgbClr val="231F20"/>
                </a:solidFill>
                <a:latin typeface="Calibri"/>
                <a:cs typeface="Calibri"/>
              </a:rPr>
              <a:t> </a:t>
            </a:r>
            <a:r>
              <a:rPr sz="950" spc="15" dirty="0">
                <a:solidFill>
                  <a:srgbClr val="231F20"/>
                </a:solidFill>
                <a:latin typeface="Calibri"/>
                <a:cs typeface="Calibri"/>
              </a:rPr>
              <a:t>in </a:t>
            </a:r>
            <a:r>
              <a:rPr sz="950" spc="5" dirty="0">
                <a:solidFill>
                  <a:srgbClr val="231F20"/>
                </a:solidFill>
                <a:latin typeface="Calibri"/>
                <a:cs typeface="Calibri"/>
              </a:rPr>
              <a:t>high-risk </a:t>
            </a:r>
            <a:r>
              <a:rPr sz="950" spc="-30" dirty="0">
                <a:solidFill>
                  <a:srgbClr val="231F20"/>
                </a:solidFill>
                <a:latin typeface="Calibri"/>
                <a:cs typeface="Calibri"/>
              </a:rPr>
              <a:t>patients</a:t>
            </a:r>
            <a:r>
              <a:rPr sz="950" spc="155"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18</a:t>
            </a:r>
            <a:r>
              <a:rPr sz="950" spc="-10" dirty="0">
                <a:solidFill>
                  <a:srgbClr val="231F20"/>
                </a:solidFill>
                <a:latin typeface="Calibri"/>
                <a:cs typeface="Calibri"/>
              </a:rPr>
              <a:t>, </a:t>
            </a:r>
            <a:r>
              <a:rPr sz="950" spc="-5" dirty="0">
                <a:solidFill>
                  <a:srgbClr val="2E3092"/>
                </a:solidFill>
                <a:latin typeface="Calibri"/>
                <a:cs typeface="Calibri"/>
                <a:hlinkClick r:id="rId2" action="ppaction://hlinksldjump"/>
              </a:rPr>
              <a:t>19</a:t>
            </a:r>
            <a:r>
              <a:rPr sz="950" spc="-5" dirty="0">
                <a:solidFill>
                  <a:srgbClr val="231F20"/>
                </a:solidFill>
                <a:latin typeface="Calibri"/>
                <a:cs typeface="Calibri"/>
              </a:rPr>
              <a:t>]. </a:t>
            </a:r>
            <a:r>
              <a:rPr sz="950" dirty="0">
                <a:solidFill>
                  <a:srgbClr val="231F20"/>
                </a:solidFill>
                <a:latin typeface="Calibri"/>
                <a:cs typeface="Calibri"/>
              </a:rPr>
              <a:t> </a:t>
            </a:r>
            <a:r>
              <a:rPr sz="950" spc="60" dirty="0">
                <a:solidFill>
                  <a:srgbClr val="231F20"/>
                </a:solidFill>
                <a:latin typeface="Calibri"/>
                <a:cs typeface="Calibri"/>
              </a:rPr>
              <a:t>A</a:t>
            </a:r>
            <a:r>
              <a:rPr sz="950" spc="35" dirty="0">
                <a:solidFill>
                  <a:srgbClr val="231F20"/>
                </a:solidFill>
                <a:latin typeface="Calibri"/>
                <a:cs typeface="Calibri"/>
              </a:rPr>
              <a:t> </a:t>
            </a:r>
            <a:r>
              <a:rPr sz="950" spc="-20" dirty="0">
                <a:solidFill>
                  <a:srgbClr val="231F20"/>
                </a:solidFill>
                <a:latin typeface="Calibri"/>
                <a:cs typeface="Calibri"/>
              </a:rPr>
              <a:t>meta-analysis</a:t>
            </a:r>
            <a:r>
              <a:rPr sz="950" spc="35" dirty="0">
                <a:solidFill>
                  <a:srgbClr val="231F20"/>
                </a:solidFill>
                <a:latin typeface="Calibri"/>
                <a:cs typeface="Calibri"/>
              </a:rPr>
              <a:t> </a:t>
            </a:r>
            <a:r>
              <a:rPr sz="950" dirty="0">
                <a:solidFill>
                  <a:srgbClr val="231F20"/>
                </a:solidFill>
                <a:latin typeface="Calibri"/>
                <a:cs typeface="Calibri"/>
              </a:rPr>
              <a:t>on</a:t>
            </a:r>
            <a:r>
              <a:rPr sz="950" spc="40" dirty="0">
                <a:solidFill>
                  <a:srgbClr val="231F20"/>
                </a:solidFill>
                <a:latin typeface="Calibri"/>
                <a:cs typeface="Calibri"/>
              </a:rPr>
              <a:t> </a:t>
            </a:r>
            <a:r>
              <a:rPr sz="950" spc="-15" dirty="0">
                <a:solidFill>
                  <a:srgbClr val="231F20"/>
                </a:solidFill>
                <a:latin typeface="Calibri"/>
                <a:cs typeface="Calibri"/>
              </a:rPr>
              <a:t>published</a:t>
            </a:r>
            <a:r>
              <a:rPr sz="950" spc="35" dirty="0">
                <a:solidFill>
                  <a:srgbClr val="231F20"/>
                </a:solidFill>
                <a:latin typeface="Calibri"/>
                <a:cs typeface="Calibri"/>
              </a:rPr>
              <a:t> </a:t>
            </a:r>
            <a:r>
              <a:rPr sz="950" spc="-30" dirty="0">
                <a:solidFill>
                  <a:srgbClr val="231F20"/>
                </a:solidFill>
                <a:latin typeface="Calibri"/>
                <a:cs typeface="Calibri"/>
              </a:rPr>
              <a:t>data</a:t>
            </a:r>
            <a:r>
              <a:rPr sz="950" spc="35" dirty="0">
                <a:solidFill>
                  <a:srgbClr val="231F20"/>
                </a:solidFill>
                <a:latin typeface="Calibri"/>
                <a:cs typeface="Calibri"/>
              </a:rPr>
              <a:t> </a:t>
            </a:r>
            <a:r>
              <a:rPr sz="950" spc="-10" dirty="0">
                <a:solidFill>
                  <a:srgbClr val="231F20"/>
                </a:solidFill>
                <a:latin typeface="Calibri"/>
                <a:cs typeface="Calibri"/>
              </a:rPr>
              <a:t>found</a:t>
            </a:r>
            <a:r>
              <a:rPr sz="950" spc="40" dirty="0">
                <a:solidFill>
                  <a:srgbClr val="231F20"/>
                </a:solidFill>
                <a:latin typeface="Calibri"/>
                <a:cs typeface="Calibri"/>
              </a:rPr>
              <a:t> </a:t>
            </a:r>
            <a:r>
              <a:rPr sz="950" spc="-40" dirty="0">
                <a:solidFill>
                  <a:srgbClr val="231F20"/>
                </a:solidFill>
                <a:latin typeface="Calibri"/>
                <a:cs typeface="Calibri"/>
              </a:rPr>
              <a:t>a</a:t>
            </a:r>
            <a:r>
              <a:rPr sz="950" spc="45" dirty="0">
                <a:solidFill>
                  <a:srgbClr val="231F20"/>
                </a:solidFill>
                <a:latin typeface="Calibri"/>
                <a:cs typeface="Calibri"/>
              </a:rPr>
              <a:t> </a:t>
            </a:r>
            <a:r>
              <a:rPr sz="950" spc="-20" dirty="0">
                <a:solidFill>
                  <a:srgbClr val="231F20"/>
                </a:solidFill>
                <a:latin typeface="Calibri"/>
                <a:cs typeface="Calibri"/>
              </a:rPr>
              <a:t>statistically</a:t>
            </a:r>
            <a:r>
              <a:rPr sz="950" spc="35" dirty="0">
                <a:solidFill>
                  <a:srgbClr val="231F20"/>
                </a:solidFill>
                <a:latin typeface="Calibri"/>
                <a:cs typeface="Calibri"/>
              </a:rPr>
              <a:t> </a:t>
            </a:r>
            <a:r>
              <a:rPr sz="950" spc="-10" dirty="0">
                <a:solidFill>
                  <a:srgbClr val="231F20"/>
                </a:solidFill>
                <a:latin typeface="Calibri"/>
                <a:cs typeface="Calibri"/>
              </a:rPr>
              <a:t>significant</a:t>
            </a:r>
            <a:endParaRPr sz="950">
              <a:latin typeface="Calibri"/>
              <a:cs typeface="Calibri"/>
            </a:endParaRPr>
          </a:p>
        </p:txBody>
      </p:sp>
      <p:sp>
        <p:nvSpPr>
          <p:cNvPr id="3" name="object 3"/>
          <p:cNvSpPr txBox="1"/>
          <p:nvPr/>
        </p:nvSpPr>
        <p:spPr>
          <a:xfrm>
            <a:off x="3915604" y="6083862"/>
            <a:ext cx="3154680" cy="3169329"/>
          </a:xfrm>
          <a:prstGeom prst="rect">
            <a:avLst/>
          </a:prstGeom>
        </p:spPr>
        <p:txBody>
          <a:bodyPr vert="horz" wrap="square" lIns="0" tIns="7620" rIns="0" bIns="0" rtlCol="0">
            <a:spAutoFit/>
          </a:bodyPr>
          <a:lstStyle/>
          <a:p>
            <a:pPr marL="12700" marR="5080" algn="just">
              <a:lnSpc>
                <a:spcPct val="103400"/>
              </a:lnSpc>
              <a:spcBef>
                <a:spcPts val="60"/>
              </a:spcBef>
            </a:pPr>
            <a:r>
              <a:rPr sz="950" spc="-5" dirty="0">
                <a:solidFill>
                  <a:srgbClr val="231F20"/>
                </a:solidFill>
                <a:latin typeface="Calibri"/>
                <a:cs typeface="Calibri"/>
              </a:rPr>
              <a:t>limited </a:t>
            </a:r>
            <a:r>
              <a:rPr sz="950" spc="-30" dirty="0">
                <a:solidFill>
                  <a:srgbClr val="231F20"/>
                </a:solidFill>
                <a:latin typeface="Calibri"/>
                <a:cs typeface="Calibri"/>
              </a:rPr>
              <a:t>benefit </a:t>
            </a:r>
            <a:r>
              <a:rPr sz="950" spc="25" dirty="0">
                <a:solidFill>
                  <a:srgbClr val="231F20"/>
                </a:solidFill>
                <a:latin typeface="Calibri"/>
                <a:cs typeface="Calibri"/>
              </a:rPr>
              <a:t>in </a:t>
            </a:r>
            <a:r>
              <a:rPr sz="950" spc="-30" dirty="0">
                <a:solidFill>
                  <a:srgbClr val="231F20"/>
                </a:solidFill>
                <a:latin typeface="Calibri"/>
                <a:cs typeface="Calibri"/>
              </a:rPr>
              <a:t>terms </a:t>
            </a:r>
            <a:r>
              <a:rPr sz="950" spc="-15" dirty="0">
                <a:solidFill>
                  <a:srgbClr val="231F20"/>
                </a:solidFill>
                <a:latin typeface="Calibri"/>
                <a:cs typeface="Calibri"/>
              </a:rPr>
              <a:t>of </a:t>
            </a:r>
            <a:r>
              <a:rPr sz="950" spc="-20" dirty="0">
                <a:solidFill>
                  <a:srgbClr val="231F20"/>
                </a:solidFill>
                <a:latin typeface="Calibri"/>
                <a:cs typeface="Calibri"/>
              </a:rPr>
              <a:t>both </a:t>
            </a:r>
            <a:r>
              <a:rPr sz="950" spc="-35" dirty="0">
                <a:solidFill>
                  <a:srgbClr val="231F20"/>
                </a:solidFill>
                <a:latin typeface="Calibri"/>
                <a:cs typeface="Calibri"/>
              </a:rPr>
              <a:t>relapse-free </a:t>
            </a:r>
            <a:r>
              <a:rPr sz="950" spc="-10" dirty="0">
                <a:solidFill>
                  <a:srgbClr val="231F20"/>
                </a:solidFill>
                <a:latin typeface="Calibri"/>
                <a:cs typeface="Calibri"/>
              </a:rPr>
              <a:t>survival </a:t>
            </a:r>
            <a:r>
              <a:rPr sz="950" spc="50" dirty="0">
                <a:solidFill>
                  <a:srgbClr val="231F20"/>
                </a:solidFill>
                <a:latin typeface="Calibri"/>
                <a:cs typeface="Calibri"/>
              </a:rPr>
              <a:t>(RFS) </a:t>
            </a:r>
            <a:r>
              <a:rPr sz="950" spc="-15" dirty="0">
                <a:solidFill>
                  <a:srgbClr val="231F20"/>
                </a:solidFill>
                <a:latin typeface="Calibri"/>
                <a:cs typeface="Calibri"/>
              </a:rPr>
              <a:t>and </a:t>
            </a:r>
            <a:r>
              <a:rPr sz="950" spc="-10" dirty="0">
                <a:solidFill>
                  <a:srgbClr val="231F20"/>
                </a:solidFill>
                <a:latin typeface="Calibri"/>
                <a:cs typeface="Calibri"/>
              </a:rPr>
              <a:t> </a:t>
            </a:r>
            <a:r>
              <a:rPr sz="950" spc="-20" dirty="0">
                <a:solidFill>
                  <a:srgbClr val="231F20"/>
                </a:solidFill>
                <a:latin typeface="Calibri"/>
                <a:cs typeface="Calibri"/>
              </a:rPr>
              <a:t>overall </a:t>
            </a:r>
            <a:r>
              <a:rPr sz="950" spc="-10" dirty="0">
                <a:solidFill>
                  <a:srgbClr val="231F20"/>
                </a:solidFill>
                <a:latin typeface="Calibri"/>
                <a:cs typeface="Calibri"/>
              </a:rPr>
              <a:t>survival </a:t>
            </a:r>
            <a:r>
              <a:rPr sz="950" spc="50" dirty="0">
                <a:solidFill>
                  <a:srgbClr val="231F20"/>
                </a:solidFill>
                <a:latin typeface="Calibri"/>
                <a:cs typeface="Calibri"/>
              </a:rPr>
              <a:t>(OS) </a:t>
            </a:r>
            <a:r>
              <a:rPr sz="950" spc="5" dirty="0">
                <a:solidFill>
                  <a:srgbClr val="231F20"/>
                </a:solidFill>
                <a:latin typeface="Calibri"/>
                <a:cs typeface="Calibri"/>
              </a:rPr>
              <a:t>[</a:t>
            </a:r>
            <a:r>
              <a:rPr sz="950" spc="5" dirty="0">
                <a:solidFill>
                  <a:srgbClr val="2E3092"/>
                </a:solidFill>
                <a:latin typeface="Calibri"/>
                <a:cs typeface="Calibri"/>
                <a:hlinkClick r:id="rId2" action="ppaction://hlinksldjump"/>
              </a:rPr>
              <a:t>20</a:t>
            </a:r>
            <a:r>
              <a:rPr sz="950" spc="5" dirty="0">
                <a:solidFill>
                  <a:srgbClr val="231F20"/>
                </a:solidFill>
                <a:latin typeface="Calibri"/>
                <a:cs typeface="Calibri"/>
              </a:rPr>
              <a:t>]. </a:t>
            </a:r>
            <a:r>
              <a:rPr sz="950" spc="10" dirty="0">
                <a:solidFill>
                  <a:srgbClr val="231F20"/>
                </a:solidFill>
                <a:latin typeface="Calibri"/>
                <a:cs typeface="Calibri"/>
              </a:rPr>
              <a:t>Gain </a:t>
            </a:r>
            <a:r>
              <a:rPr sz="950" spc="25" dirty="0">
                <a:solidFill>
                  <a:srgbClr val="231F20"/>
                </a:solidFill>
                <a:latin typeface="Calibri"/>
                <a:cs typeface="Calibri"/>
              </a:rPr>
              <a:t>in </a:t>
            </a:r>
            <a:r>
              <a:rPr sz="950" spc="50" dirty="0">
                <a:solidFill>
                  <a:srgbClr val="231F20"/>
                </a:solidFill>
                <a:latin typeface="Calibri"/>
                <a:cs typeface="Calibri"/>
              </a:rPr>
              <a:t>OS </a:t>
            </a:r>
            <a:r>
              <a:rPr sz="950" spc="-45" dirty="0">
                <a:solidFill>
                  <a:srgbClr val="231F20"/>
                </a:solidFill>
                <a:latin typeface="Calibri"/>
                <a:cs typeface="Calibri"/>
              </a:rPr>
              <a:t>was </a:t>
            </a:r>
            <a:r>
              <a:rPr sz="950" spc="-15" dirty="0">
                <a:solidFill>
                  <a:srgbClr val="231F20"/>
                </a:solidFill>
                <a:latin typeface="Calibri"/>
                <a:cs typeface="Calibri"/>
              </a:rPr>
              <a:t>not </a:t>
            </a:r>
            <a:r>
              <a:rPr sz="950" spc="-10" dirty="0">
                <a:solidFill>
                  <a:srgbClr val="231F20"/>
                </a:solidFill>
                <a:latin typeface="Calibri"/>
                <a:cs typeface="Calibri"/>
              </a:rPr>
              <a:t>significant </a:t>
            </a:r>
            <a:r>
              <a:rPr sz="950" spc="-5" dirty="0">
                <a:solidFill>
                  <a:srgbClr val="231F20"/>
                </a:solidFill>
                <a:latin typeface="Calibri"/>
                <a:cs typeface="Calibri"/>
              </a:rPr>
              <a:t>on </a:t>
            </a:r>
            <a:r>
              <a:rPr sz="950" spc="-40" dirty="0">
                <a:solidFill>
                  <a:srgbClr val="231F20"/>
                </a:solidFill>
                <a:latin typeface="Calibri"/>
                <a:cs typeface="Calibri"/>
              </a:rPr>
              <a:t>the </a:t>
            </a:r>
            <a:r>
              <a:rPr sz="950" spc="-35" dirty="0">
                <a:solidFill>
                  <a:srgbClr val="231F20"/>
                </a:solidFill>
                <a:latin typeface="Calibri"/>
                <a:cs typeface="Calibri"/>
              </a:rPr>
              <a:t> </a:t>
            </a:r>
            <a:r>
              <a:rPr sz="950" spc="-5" dirty="0">
                <a:solidFill>
                  <a:srgbClr val="231F20"/>
                </a:solidFill>
                <a:latin typeface="Calibri"/>
                <a:cs typeface="Calibri"/>
              </a:rPr>
              <a:t>only </a:t>
            </a:r>
            <a:r>
              <a:rPr sz="950" spc="-25" dirty="0">
                <a:solidFill>
                  <a:srgbClr val="231F20"/>
                </a:solidFill>
                <a:latin typeface="Calibri"/>
                <a:cs typeface="Calibri"/>
              </a:rPr>
              <a:t>meta-analysis </a:t>
            </a:r>
            <a:r>
              <a:rPr sz="950" spc="-5" dirty="0">
                <a:solidFill>
                  <a:srgbClr val="231F20"/>
                </a:solidFill>
                <a:latin typeface="Calibri"/>
                <a:cs typeface="Calibri"/>
              </a:rPr>
              <a:t>using </a:t>
            </a:r>
            <a:r>
              <a:rPr sz="950" spc="-25" dirty="0">
                <a:solidFill>
                  <a:srgbClr val="231F20"/>
                </a:solidFill>
                <a:latin typeface="Calibri"/>
                <a:cs typeface="Calibri"/>
              </a:rPr>
              <a:t>source </a:t>
            </a:r>
            <a:r>
              <a:rPr sz="950" spc="-35" dirty="0">
                <a:solidFill>
                  <a:srgbClr val="231F20"/>
                </a:solidFill>
                <a:latin typeface="Calibri"/>
                <a:cs typeface="Calibri"/>
              </a:rPr>
              <a:t>data </a:t>
            </a:r>
            <a:r>
              <a:rPr sz="950" dirty="0">
                <a:solidFill>
                  <a:srgbClr val="231F20"/>
                </a:solidFill>
                <a:latin typeface="Calibri"/>
                <a:cs typeface="Calibri"/>
              </a:rPr>
              <a:t>[</a:t>
            </a:r>
            <a:r>
              <a:rPr sz="950" dirty="0">
                <a:solidFill>
                  <a:srgbClr val="2E3092"/>
                </a:solidFill>
                <a:latin typeface="Calibri"/>
                <a:cs typeface="Calibri"/>
                <a:hlinkClick r:id="rId2" action="ppaction://hlinksldjump"/>
              </a:rPr>
              <a:t>21</a:t>
            </a:r>
            <a:r>
              <a:rPr sz="950" dirty="0">
                <a:solidFill>
                  <a:srgbClr val="231F20"/>
                </a:solidFill>
                <a:latin typeface="Calibri"/>
                <a:cs typeface="Calibri"/>
              </a:rPr>
              <a:t>]. Given </a:t>
            </a:r>
            <a:r>
              <a:rPr sz="950" spc="-40" dirty="0">
                <a:solidFill>
                  <a:srgbClr val="231F20"/>
                </a:solidFill>
                <a:latin typeface="Calibri"/>
                <a:cs typeface="Calibri"/>
              </a:rPr>
              <a:t>the </a:t>
            </a:r>
            <a:r>
              <a:rPr sz="950" spc="-5" dirty="0">
                <a:solidFill>
                  <a:srgbClr val="231F20"/>
                </a:solidFill>
                <a:latin typeface="Calibri"/>
                <a:cs typeface="Calibri"/>
              </a:rPr>
              <a:t>conflicting </a:t>
            </a:r>
            <a:r>
              <a:rPr sz="950" dirty="0">
                <a:solidFill>
                  <a:srgbClr val="231F20"/>
                </a:solidFill>
                <a:latin typeface="Calibri"/>
                <a:cs typeface="Calibri"/>
              </a:rPr>
              <a:t> </a:t>
            </a:r>
            <a:r>
              <a:rPr sz="950" spc="-30" dirty="0">
                <a:solidFill>
                  <a:srgbClr val="231F20"/>
                </a:solidFill>
                <a:latin typeface="Calibri"/>
                <a:cs typeface="Calibri"/>
              </a:rPr>
              <a:t>results </a:t>
            </a:r>
            <a:r>
              <a:rPr sz="950" spc="-20" dirty="0">
                <a:solidFill>
                  <a:srgbClr val="231F20"/>
                </a:solidFill>
                <a:latin typeface="Calibri"/>
                <a:cs typeface="Calibri"/>
              </a:rPr>
              <a:t>of </a:t>
            </a:r>
            <a:r>
              <a:rPr sz="950" spc="-15" dirty="0">
                <a:solidFill>
                  <a:srgbClr val="231F20"/>
                </a:solidFill>
                <a:latin typeface="Calibri"/>
                <a:cs typeface="Calibri"/>
              </a:rPr>
              <a:t>trials </a:t>
            </a:r>
            <a:r>
              <a:rPr sz="950" spc="-10" dirty="0">
                <a:solidFill>
                  <a:srgbClr val="231F20"/>
                </a:solidFill>
                <a:latin typeface="Calibri"/>
                <a:cs typeface="Calibri"/>
              </a:rPr>
              <a:t>included </a:t>
            </a:r>
            <a:r>
              <a:rPr sz="950" spc="25" dirty="0">
                <a:solidFill>
                  <a:srgbClr val="231F20"/>
                </a:solidFill>
                <a:latin typeface="Calibri"/>
                <a:cs typeface="Calibri"/>
              </a:rPr>
              <a:t>in </a:t>
            </a:r>
            <a:r>
              <a:rPr sz="950" spc="-40" dirty="0">
                <a:solidFill>
                  <a:srgbClr val="231F20"/>
                </a:solidFill>
                <a:latin typeface="Calibri"/>
                <a:cs typeface="Calibri"/>
              </a:rPr>
              <a:t>the </a:t>
            </a:r>
            <a:r>
              <a:rPr sz="950" spc="-30" dirty="0">
                <a:solidFill>
                  <a:srgbClr val="231F20"/>
                </a:solidFill>
                <a:latin typeface="Calibri"/>
                <a:cs typeface="Calibri"/>
              </a:rPr>
              <a:t>meta-analyses, </a:t>
            </a:r>
            <a:r>
              <a:rPr sz="950" spc="-15" dirty="0">
                <a:solidFill>
                  <a:srgbClr val="231F20"/>
                </a:solidFill>
                <a:latin typeface="Calibri"/>
                <a:cs typeface="Calibri"/>
              </a:rPr>
              <a:t>adjuvant </a:t>
            </a:r>
            <a:r>
              <a:rPr sz="950" spc="70" dirty="0">
                <a:solidFill>
                  <a:srgbClr val="231F20"/>
                </a:solidFill>
                <a:latin typeface="Calibri"/>
                <a:cs typeface="Calibri"/>
              </a:rPr>
              <a:t>ChT </a:t>
            </a:r>
            <a:r>
              <a:rPr sz="950" dirty="0">
                <a:solidFill>
                  <a:srgbClr val="231F20"/>
                </a:solidFill>
                <a:latin typeface="Calibri"/>
                <a:cs typeface="Calibri"/>
              </a:rPr>
              <a:t>is </a:t>
            </a:r>
            <a:r>
              <a:rPr sz="950" spc="-15" dirty="0">
                <a:solidFill>
                  <a:srgbClr val="231F20"/>
                </a:solidFill>
                <a:latin typeface="Calibri"/>
                <a:cs typeface="Calibri"/>
              </a:rPr>
              <a:t>not </a:t>
            </a:r>
            <a:r>
              <a:rPr sz="950" spc="-200" dirty="0">
                <a:solidFill>
                  <a:srgbClr val="231F20"/>
                </a:solidFill>
                <a:latin typeface="Calibri"/>
                <a:cs typeface="Calibri"/>
              </a:rPr>
              <a:t> </a:t>
            </a:r>
            <a:r>
              <a:rPr sz="950" spc="-25" dirty="0">
                <a:solidFill>
                  <a:srgbClr val="231F20"/>
                </a:solidFill>
                <a:latin typeface="Calibri"/>
                <a:cs typeface="Calibri"/>
              </a:rPr>
              <a:t>standard </a:t>
            </a:r>
            <a:r>
              <a:rPr sz="950" spc="-35" dirty="0">
                <a:solidFill>
                  <a:srgbClr val="231F20"/>
                </a:solidFill>
                <a:latin typeface="Calibri"/>
                <a:cs typeface="Calibri"/>
              </a:rPr>
              <a:t>treatment </a:t>
            </a:r>
            <a:r>
              <a:rPr sz="950" spc="25" dirty="0">
                <a:solidFill>
                  <a:srgbClr val="231F20"/>
                </a:solidFill>
                <a:latin typeface="Calibri"/>
                <a:cs typeface="Calibri"/>
              </a:rPr>
              <a:t>in </a:t>
            </a:r>
            <a:r>
              <a:rPr sz="950" spc="-20" dirty="0">
                <a:solidFill>
                  <a:srgbClr val="231F20"/>
                </a:solidFill>
                <a:latin typeface="Calibri"/>
                <a:cs typeface="Calibri"/>
              </a:rPr>
              <a:t>adult-type </a:t>
            </a:r>
            <a:r>
              <a:rPr sz="950" spc="25" dirty="0">
                <a:solidFill>
                  <a:srgbClr val="231F20"/>
                </a:solidFill>
                <a:latin typeface="Calibri"/>
                <a:cs typeface="Calibri"/>
              </a:rPr>
              <a:t>STS. It </a:t>
            </a:r>
            <a:r>
              <a:rPr sz="950" spc="-20" dirty="0">
                <a:solidFill>
                  <a:srgbClr val="231F20"/>
                </a:solidFill>
                <a:latin typeface="Calibri"/>
                <a:cs typeface="Calibri"/>
              </a:rPr>
              <a:t>can </a:t>
            </a:r>
            <a:r>
              <a:rPr sz="950" spc="-50" dirty="0">
                <a:solidFill>
                  <a:srgbClr val="231F20"/>
                </a:solidFill>
                <a:latin typeface="Calibri"/>
                <a:cs typeface="Calibri"/>
              </a:rPr>
              <a:t>be</a:t>
            </a:r>
            <a:r>
              <a:rPr sz="950" spc="-45" dirty="0">
                <a:solidFill>
                  <a:srgbClr val="231F20"/>
                </a:solidFill>
                <a:latin typeface="Calibri"/>
                <a:cs typeface="Calibri"/>
              </a:rPr>
              <a:t> </a:t>
            </a:r>
            <a:r>
              <a:rPr sz="950" spc="-25" dirty="0">
                <a:solidFill>
                  <a:srgbClr val="231F20"/>
                </a:solidFill>
                <a:latin typeface="Calibri"/>
                <a:cs typeface="Calibri"/>
              </a:rPr>
              <a:t>proposed </a:t>
            </a:r>
            <a:r>
              <a:rPr sz="950" spc="-50" dirty="0">
                <a:solidFill>
                  <a:srgbClr val="231F20"/>
                </a:solidFill>
                <a:latin typeface="Calibri"/>
                <a:cs typeface="Calibri"/>
              </a:rPr>
              <a:t>as</a:t>
            </a:r>
            <a:r>
              <a:rPr sz="950" spc="-45" dirty="0">
                <a:solidFill>
                  <a:srgbClr val="231F20"/>
                </a:solidFill>
                <a:latin typeface="Calibri"/>
                <a:cs typeface="Calibri"/>
              </a:rPr>
              <a:t> </a:t>
            </a:r>
            <a:r>
              <a:rPr sz="950" spc="-15" dirty="0">
                <a:solidFill>
                  <a:srgbClr val="231F20"/>
                </a:solidFill>
                <a:latin typeface="Calibri"/>
                <a:cs typeface="Calibri"/>
              </a:rPr>
              <a:t>an </a:t>
            </a:r>
            <a:r>
              <a:rPr sz="950" spc="-10" dirty="0">
                <a:solidFill>
                  <a:srgbClr val="231F20"/>
                </a:solidFill>
                <a:latin typeface="Calibri"/>
                <a:cs typeface="Calibri"/>
              </a:rPr>
              <a:t> </a:t>
            </a:r>
            <a:r>
              <a:rPr sz="950" spc="-5" dirty="0">
                <a:solidFill>
                  <a:srgbClr val="231F20"/>
                </a:solidFill>
                <a:latin typeface="Calibri"/>
                <a:cs typeface="Calibri"/>
              </a:rPr>
              <a:t>option</a:t>
            </a:r>
            <a:r>
              <a:rPr sz="950" spc="310" dirty="0">
                <a:solidFill>
                  <a:srgbClr val="231F20"/>
                </a:solidFill>
                <a:latin typeface="Calibri"/>
                <a:cs typeface="Calibri"/>
              </a:rPr>
              <a:t> </a:t>
            </a:r>
            <a:r>
              <a:rPr sz="950" spc="-15" dirty="0">
                <a:solidFill>
                  <a:srgbClr val="231F20"/>
                </a:solidFill>
                <a:latin typeface="Calibri"/>
                <a:cs typeface="Calibri"/>
              </a:rPr>
              <a:t>to</a:t>
            </a:r>
            <a:r>
              <a:rPr sz="950" spc="315" dirty="0">
                <a:solidFill>
                  <a:srgbClr val="231F20"/>
                </a:solidFill>
                <a:latin typeface="Calibri"/>
                <a:cs typeface="Calibri"/>
              </a:rPr>
              <a:t> </a:t>
            </a:r>
            <a:r>
              <a:rPr sz="950" spc="-40" dirty="0">
                <a:solidFill>
                  <a:srgbClr val="231F20"/>
                </a:solidFill>
                <a:latin typeface="Calibri"/>
                <a:cs typeface="Calibri"/>
              </a:rPr>
              <a:t>the</a:t>
            </a:r>
            <a:r>
              <a:rPr sz="950" spc="315" dirty="0">
                <a:solidFill>
                  <a:srgbClr val="231F20"/>
                </a:solidFill>
                <a:latin typeface="Calibri"/>
                <a:cs typeface="Calibri"/>
              </a:rPr>
              <a:t> </a:t>
            </a:r>
            <a:r>
              <a:rPr sz="950" spc="5" dirty="0">
                <a:solidFill>
                  <a:srgbClr val="231F20"/>
                </a:solidFill>
                <a:latin typeface="Calibri"/>
                <a:cs typeface="Calibri"/>
              </a:rPr>
              <a:t>high-risk </a:t>
            </a:r>
            <a:r>
              <a:rPr sz="950" spc="100" dirty="0">
                <a:solidFill>
                  <a:srgbClr val="231F20"/>
                </a:solidFill>
                <a:latin typeface="Calibri"/>
                <a:cs typeface="Calibri"/>
              </a:rPr>
              <a:t> </a:t>
            </a:r>
            <a:r>
              <a:rPr sz="950" dirty="0">
                <a:solidFill>
                  <a:srgbClr val="231F20"/>
                </a:solidFill>
                <a:latin typeface="Calibri"/>
                <a:cs typeface="Calibri"/>
              </a:rPr>
              <a:t>individual</a:t>
            </a:r>
            <a:r>
              <a:rPr sz="950" spc="320" dirty="0">
                <a:solidFill>
                  <a:srgbClr val="231F20"/>
                </a:solidFill>
                <a:latin typeface="Calibri"/>
                <a:cs typeface="Calibri"/>
              </a:rPr>
              <a:t> </a:t>
            </a:r>
            <a:r>
              <a:rPr sz="950" spc="-25" dirty="0">
                <a:solidFill>
                  <a:srgbClr val="231F20"/>
                </a:solidFill>
                <a:latin typeface="Calibri"/>
                <a:cs typeface="Calibri"/>
              </a:rPr>
              <a:t>patient</a:t>
            </a:r>
            <a:r>
              <a:rPr sz="950" spc="320" dirty="0">
                <a:solidFill>
                  <a:srgbClr val="231F20"/>
                </a:solidFill>
                <a:latin typeface="Calibri"/>
                <a:cs typeface="Calibri"/>
              </a:rPr>
              <a:t> </a:t>
            </a:r>
            <a:r>
              <a:rPr sz="950" spc="-10" dirty="0">
                <a:solidFill>
                  <a:srgbClr val="231F20"/>
                </a:solidFill>
                <a:latin typeface="Calibri"/>
                <a:cs typeface="Calibri"/>
              </a:rPr>
              <a:t>(high-grade,</a:t>
            </a:r>
            <a:r>
              <a:rPr sz="950" spc="320" dirty="0">
                <a:solidFill>
                  <a:srgbClr val="231F20"/>
                </a:solidFill>
                <a:latin typeface="Calibri"/>
                <a:cs typeface="Calibri"/>
              </a:rPr>
              <a:t> </a:t>
            </a:r>
            <a:r>
              <a:rPr sz="950" spc="-40" dirty="0">
                <a:solidFill>
                  <a:srgbClr val="231F20"/>
                </a:solidFill>
                <a:latin typeface="Calibri"/>
                <a:cs typeface="Calibri"/>
              </a:rPr>
              <a:t>deep,</a:t>
            </a:r>
            <a:endParaRPr sz="950">
              <a:latin typeface="Calibri"/>
              <a:cs typeface="Calibri"/>
            </a:endParaRPr>
          </a:p>
          <a:p>
            <a:pPr marL="12700" marR="5080" algn="just">
              <a:lnSpc>
                <a:spcPct val="103400"/>
              </a:lnSpc>
            </a:pPr>
            <a:r>
              <a:rPr sz="950" spc="-25" dirty="0">
                <a:solidFill>
                  <a:srgbClr val="231F20"/>
                </a:solidFill>
                <a:latin typeface="Lucida Sans Unicode"/>
                <a:cs typeface="Lucida Sans Unicode"/>
              </a:rPr>
              <a:t>&gt;</a:t>
            </a:r>
            <a:r>
              <a:rPr sz="950" spc="-145" dirty="0">
                <a:solidFill>
                  <a:srgbClr val="231F20"/>
                </a:solidFill>
                <a:latin typeface="Lucida Sans Unicode"/>
                <a:cs typeface="Lucida Sans Unicode"/>
              </a:rPr>
              <a:t> </a:t>
            </a:r>
            <a:r>
              <a:rPr sz="950" spc="-30" dirty="0">
                <a:solidFill>
                  <a:srgbClr val="231F20"/>
                </a:solidFill>
                <a:latin typeface="Calibri"/>
                <a:cs typeface="Calibri"/>
              </a:rPr>
              <a:t>5</a:t>
            </a:r>
            <a:r>
              <a:rPr sz="950" spc="-65" dirty="0">
                <a:solidFill>
                  <a:srgbClr val="231F20"/>
                </a:solidFill>
                <a:latin typeface="Calibri"/>
                <a:cs typeface="Calibri"/>
              </a:rPr>
              <a:t> </a:t>
            </a:r>
            <a:r>
              <a:rPr sz="950" spc="-10" dirty="0">
                <a:solidFill>
                  <a:srgbClr val="231F20"/>
                </a:solidFill>
                <a:latin typeface="Calibri"/>
                <a:cs typeface="Calibri"/>
              </a:rPr>
              <a:t>c</a:t>
            </a:r>
            <a:r>
              <a:rPr sz="950" spc="20" dirty="0">
                <a:solidFill>
                  <a:srgbClr val="231F20"/>
                </a:solidFill>
                <a:latin typeface="Calibri"/>
                <a:cs typeface="Calibri"/>
              </a:rPr>
              <a:t>m</a:t>
            </a:r>
            <a:r>
              <a:rPr sz="950" dirty="0">
                <a:solidFill>
                  <a:srgbClr val="231F20"/>
                </a:solidFill>
                <a:latin typeface="Calibri"/>
                <a:cs typeface="Calibri"/>
              </a:rPr>
              <a:t> </a:t>
            </a:r>
            <a:r>
              <a:rPr sz="950" spc="-70" dirty="0">
                <a:solidFill>
                  <a:srgbClr val="231F20"/>
                </a:solidFill>
                <a:latin typeface="Calibri"/>
                <a:cs typeface="Calibri"/>
              </a:rPr>
              <a:t> </a:t>
            </a:r>
            <a:r>
              <a:rPr sz="950" spc="-25" dirty="0">
                <a:solidFill>
                  <a:srgbClr val="231F20"/>
                </a:solidFill>
                <a:latin typeface="Calibri"/>
                <a:cs typeface="Calibri"/>
              </a:rPr>
              <a:t>t</a:t>
            </a:r>
            <a:r>
              <a:rPr sz="950" spc="-10" dirty="0">
                <a:solidFill>
                  <a:srgbClr val="231F20"/>
                </a:solidFill>
                <a:latin typeface="Calibri"/>
                <a:cs typeface="Calibri"/>
              </a:rPr>
              <a:t>u</a:t>
            </a:r>
            <a:r>
              <a:rPr sz="950" spc="20" dirty="0">
                <a:solidFill>
                  <a:srgbClr val="231F20"/>
                </a:solidFill>
                <a:latin typeface="Calibri"/>
                <a:cs typeface="Calibri"/>
              </a:rPr>
              <a:t>m</a:t>
            </a:r>
            <a:r>
              <a:rPr sz="950" spc="-30" dirty="0">
                <a:solidFill>
                  <a:srgbClr val="231F20"/>
                </a:solidFill>
                <a:latin typeface="Calibri"/>
                <a:cs typeface="Calibri"/>
              </a:rPr>
              <a:t>o</a:t>
            </a:r>
            <a:r>
              <a:rPr sz="950" spc="10" dirty="0">
                <a:solidFill>
                  <a:srgbClr val="231F20"/>
                </a:solidFill>
                <a:latin typeface="Calibri"/>
                <a:cs typeface="Calibri"/>
              </a:rPr>
              <a:t>u</a:t>
            </a:r>
            <a:r>
              <a:rPr sz="950" spc="-5" dirty="0">
                <a:solidFill>
                  <a:srgbClr val="231F20"/>
                </a:solidFill>
                <a:latin typeface="Calibri"/>
                <a:cs typeface="Calibri"/>
              </a:rPr>
              <a:t>r</a:t>
            </a:r>
            <a:r>
              <a:rPr sz="950" spc="65" dirty="0">
                <a:solidFill>
                  <a:srgbClr val="231F20"/>
                </a:solidFill>
                <a:latin typeface="Calibri"/>
                <a:cs typeface="Calibri"/>
              </a:rPr>
              <a:t>)</a:t>
            </a:r>
            <a:r>
              <a:rPr sz="950" dirty="0">
                <a:solidFill>
                  <a:srgbClr val="231F20"/>
                </a:solidFill>
                <a:latin typeface="Calibri"/>
                <a:cs typeface="Calibri"/>
              </a:rPr>
              <a:t> </a:t>
            </a:r>
            <a:r>
              <a:rPr sz="950" spc="-65" dirty="0">
                <a:solidFill>
                  <a:srgbClr val="231F20"/>
                </a:solidFill>
                <a:latin typeface="Calibri"/>
                <a:cs typeface="Calibri"/>
              </a:rPr>
              <a:t> </a:t>
            </a:r>
            <a:r>
              <a:rPr sz="950" spc="-10" dirty="0">
                <a:solidFill>
                  <a:srgbClr val="231F20"/>
                </a:solidFill>
                <a:latin typeface="Calibri"/>
                <a:cs typeface="Calibri"/>
              </a:rPr>
              <a:t>f</a:t>
            </a:r>
            <a:r>
              <a:rPr sz="950" spc="-35" dirty="0">
                <a:solidFill>
                  <a:srgbClr val="231F20"/>
                </a:solidFill>
                <a:latin typeface="Calibri"/>
                <a:cs typeface="Calibri"/>
              </a:rPr>
              <a:t>o</a:t>
            </a:r>
            <a:r>
              <a:rPr sz="950" spc="10" dirty="0">
                <a:solidFill>
                  <a:srgbClr val="231F20"/>
                </a:solidFill>
                <a:latin typeface="Calibri"/>
                <a:cs typeface="Calibri"/>
              </a:rPr>
              <a:t>r</a:t>
            </a:r>
            <a:r>
              <a:rPr sz="950" dirty="0">
                <a:solidFill>
                  <a:srgbClr val="231F20"/>
                </a:solidFill>
                <a:latin typeface="Calibri"/>
                <a:cs typeface="Calibri"/>
              </a:rPr>
              <a:t> </a:t>
            </a:r>
            <a:r>
              <a:rPr sz="950" spc="-60" dirty="0">
                <a:solidFill>
                  <a:srgbClr val="231F20"/>
                </a:solidFill>
                <a:latin typeface="Calibri"/>
                <a:cs typeface="Calibri"/>
              </a:rPr>
              <a:t> </a:t>
            </a:r>
            <a:r>
              <a:rPr sz="950" spc="-40" dirty="0">
                <a:solidFill>
                  <a:srgbClr val="231F20"/>
                </a:solidFill>
                <a:latin typeface="Calibri"/>
                <a:cs typeface="Calibri"/>
              </a:rPr>
              <a:t>a</a:t>
            </a:r>
            <a:r>
              <a:rPr sz="950" dirty="0">
                <a:solidFill>
                  <a:srgbClr val="231F20"/>
                </a:solidFill>
                <a:latin typeface="Calibri"/>
                <a:cs typeface="Calibri"/>
              </a:rPr>
              <a:t> </a:t>
            </a:r>
            <a:r>
              <a:rPr sz="950" spc="-60" dirty="0">
                <a:solidFill>
                  <a:srgbClr val="231F20"/>
                </a:solidFill>
                <a:latin typeface="Calibri"/>
                <a:cs typeface="Calibri"/>
              </a:rPr>
              <a:t> </a:t>
            </a:r>
            <a:r>
              <a:rPr sz="950" spc="-15" dirty="0">
                <a:solidFill>
                  <a:srgbClr val="231F20"/>
                </a:solidFill>
                <a:latin typeface="Calibri"/>
                <a:cs typeface="Calibri"/>
              </a:rPr>
              <a:t>s</a:t>
            </a:r>
            <a:r>
              <a:rPr sz="950" spc="-40" dirty="0">
                <a:solidFill>
                  <a:srgbClr val="231F20"/>
                </a:solidFill>
                <a:latin typeface="Calibri"/>
                <a:cs typeface="Calibri"/>
              </a:rPr>
              <a:t>h</a:t>
            </a:r>
            <a:r>
              <a:rPr sz="950" spc="-15" dirty="0">
                <a:solidFill>
                  <a:srgbClr val="231F20"/>
                </a:solidFill>
                <a:latin typeface="Calibri"/>
                <a:cs typeface="Calibri"/>
              </a:rPr>
              <a:t>a</a:t>
            </a:r>
            <a:r>
              <a:rPr sz="950" spc="-35" dirty="0">
                <a:solidFill>
                  <a:srgbClr val="231F20"/>
                </a:solidFill>
                <a:latin typeface="Calibri"/>
                <a:cs typeface="Calibri"/>
              </a:rPr>
              <a:t>r</a:t>
            </a:r>
            <a:r>
              <a:rPr sz="950" spc="-40" dirty="0">
                <a:solidFill>
                  <a:srgbClr val="231F20"/>
                </a:solidFill>
                <a:latin typeface="Calibri"/>
                <a:cs typeface="Calibri"/>
              </a:rPr>
              <a:t>ed</a:t>
            </a:r>
            <a:r>
              <a:rPr sz="950" dirty="0">
                <a:solidFill>
                  <a:srgbClr val="231F20"/>
                </a:solidFill>
                <a:latin typeface="Calibri"/>
                <a:cs typeface="Calibri"/>
              </a:rPr>
              <a:t> </a:t>
            </a:r>
            <a:r>
              <a:rPr sz="950" spc="-65" dirty="0">
                <a:solidFill>
                  <a:srgbClr val="231F20"/>
                </a:solidFill>
                <a:latin typeface="Calibri"/>
                <a:cs typeface="Calibri"/>
              </a:rPr>
              <a:t> </a:t>
            </a:r>
            <a:r>
              <a:rPr sz="950" spc="-10" dirty="0">
                <a:solidFill>
                  <a:srgbClr val="231F20"/>
                </a:solidFill>
                <a:latin typeface="Calibri"/>
                <a:cs typeface="Calibri"/>
              </a:rPr>
              <a:t>d</a:t>
            </a:r>
            <a:r>
              <a:rPr sz="950" spc="-80" dirty="0">
                <a:solidFill>
                  <a:srgbClr val="231F20"/>
                </a:solidFill>
                <a:latin typeface="Calibri"/>
                <a:cs typeface="Calibri"/>
              </a:rPr>
              <a:t>e</a:t>
            </a:r>
            <a:r>
              <a:rPr sz="950" spc="-25" dirty="0">
                <a:solidFill>
                  <a:srgbClr val="231F20"/>
                </a:solidFill>
                <a:latin typeface="Calibri"/>
                <a:cs typeface="Calibri"/>
              </a:rPr>
              <a:t>c</a:t>
            </a:r>
            <a:r>
              <a:rPr sz="950" spc="20" dirty="0">
                <a:solidFill>
                  <a:srgbClr val="231F20"/>
                </a:solidFill>
                <a:latin typeface="Calibri"/>
                <a:cs typeface="Calibri"/>
              </a:rPr>
              <a:t>i</a:t>
            </a:r>
            <a:r>
              <a:rPr sz="950" dirty="0">
                <a:solidFill>
                  <a:srgbClr val="231F20"/>
                </a:solidFill>
                <a:latin typeface="Calibri"/>
                <a:cs typeface="Calibri"/>
              </a:rPr>
              <a:t>s</a:t>
            </a:r>
            <a:r>
              <a:rPr sz="950" spc="-15" dirty="0">
                <a:solidFill>
                  <a:srgbClr val="231F20"/>
                </a:solidFill>
                <a:latin typeface="Calibri"/>
                <a:cs typeface="Calibri"/>
              </a:rPr>
              <a:t>i</a:t>
            </a:r>
            <a:r>
              <a:rPr sz="950" spc="-25" dirty="0">
                <a:solidFill>
                  <a:srgbClr val="231F20"/>
                </a:solidFill>
                <a:latin typeface="Calibri"/>
                <a:cs typeface="Calibri"/>
              </a:rPr>
              <a:t>o</a:t>
            </a:r>
            <a:r>
              <a:rPr sz="950" spc="10" dirty="0">
                <a:solidFill>
                  <a:srgbClr val="231F20"/>
                </a:solidFill>
                <a:latin typeface="Calibri"/>
                <a:cs typeface="Calibri"/>
              </a:rPr>
              <a:t>n</a:t>
            </a:r>
            <a:r>
              <a:rPr sz="950" dirty="0">
                <a:solidFill>
                  <a:srgbClr val="231F20"/>
                </a:solidFill>
                <a:latin typeface="Calibri"/>
                <a:cs typeface="Calibri"/>
              </a:rPr>
              <a:t> </a:t>
            </a:r>
            <a:r>
              <a:rPr sz="950" spc="-55" dirty="0">
                <a:solidFill>
                  <a:srgbClr val="231F20"/>
                </a:solidFill>
                <a:latin typeface="Calibri"/>
                <a:cs typeface="Calibri"/>
              </a:rPr>
              <a:t> </a:t>
            </a:r>
            <a:r>
              <a:rPr sz="950" spc="-15" dirty="0">
                <a:solidFill>
                  <a:srgbClr val="231F20"/>
                </a:solidFill>
                <a:latin typeface="Calibri"/>
                <a:cs typeface="Calibri"/>
              </a:rPr>
              <a:t>m</a:t>
            </a:r>
            <a:r>
              <a:rPr sz="950" spc="-30" dirty="0">
                <a:solidFill>
                  <a:srgbClr val="231F20"/>
                </a:solidFill>
                <a:latin typeface="Calibri"/>
                <a:cs typeface="Calibri"/>
              </a:rPr>
              <a:t>a</a:t>
            </a:r>
            <a:r>
              <a:rPr sz="950" spc="15" dirty="0">
                <a:solidFill>
                  <a:srgbClr val="231F20"/>
                </a:solidFill>
                <a:latin typeface="Calibri"/>
                <a:cs typeface="Calibri"/>
              </a:rPr>
              <a:t>k</a:t>
            </a:r>
            <a:r>
              <a:rPr sz="950" spc="35" dirty="0">
                <a:solidFill>
                  <a:srgbClr val="231F20"/>
                </a:solidFill>
                <a:latin typeface="Calibri"/>
                <a:cs typeface="Calibri"/>
              </a:rPr>
              <a:t>i</a:t>
            </a:r>
            <a:r>
              <a:rPr sz="950" spc="-10" dirty="0">
                <a:solidFill>
                  <a:srgbClr val="231F20"/>
                </a:solidFill>
                <a:latin typeface="Calibri"/>
                <a:cs typeface="Calibri"/>
              </a:rPr>
              <a:t>n</a:t>
            </a:r>
            <a:r>
              <a:rPr sz="950" spc="-15" dirty="0">
                <a:solidFill>
                  <a:srgbClr val="231F20"/>
                </a:solidFill>
                <a:latin typeface="Calibri"/>
                <a:cs typeface="Calibri"/>
              </a:rPr>
              <a:t>g</a:t>
            </a:r>
            <a:r>
              <a:rPr sz="950" dirty="0">
                <a:solidFill>
                  <a:srgbClr val="231F20"/>
                </a:solidFill>
                <a:latin typeface="Calibri"/>
                <a:cs typeface="Calibri"/>
              </a:rPr>
              <a:t> </a:t>
            </a:r>
            <a:r>
              <a:rPr sz="950" spc="-60" dirty="0">
                <a:solidFill>
                  <a:srgbClr val="231F20"/>
                </a:solidFill>
                <a:latin typeface="Calibri"/>
                <a:cs typeface="Calibri"/>
              </a:rPr>
              <a:t> </a:t>
            </a:r>
            <a:r>
              <a:rPr sz="950" dirty="0">
                <a:solidFill>
                  <a:srgbClr val="231F20"/>
                </a:solidFill>
                <a:latin typeface="Calibri"/>
                <a:cs typeface="Calibri"/>
              </a:rPr>
              <a:t>w</a:t>
            </a:r>
            <a:r>
              <a:rPr sz="950" spc="-20" dirty="0">
                <a:solidFill>
                  <a:srgbClr val="231F20"/>
                </a:solidFill>
                <a:latin typeface="Calibri"/>
                <a:cs typeface="Calibri"/>
              </a:rPr>
              <a:t>i</a:t>
            </a:r>
            <a:r>
              <a:rPr sz="950" spc="-10" dirty="0">
                <a:solidFill>
                  <a:srgbClr val="231F20"/>
                </a:solidFill>
                <a:latin typeface="Calibri"/>
                <a:cs typeface="Calibri"/>
              </a:rPr>
              <a:t>th</a:t>
            </a:r>
            <a:r>
              <a:rPr sz="950" dirty="0">
                <a:solidFill>
                  <a:srgbClr val="231F20"/>
                </a:solidFill>
                <a:latin typeface="Calibri"/>
                <a:cs typeface="Calibri"/>
              </a:rPr>
              <a:t> </a:t>
            </a:r>
            <a:r>
              <a:rPr sz="950" spc="-70" dirty="0">
                <a:solidFill>
                  <a:srgbClr val="231F20"/>
                </a:solidFill>
                <a:latin typeface="Calibri"/>
                <a:cs typeface="Calibri"/>
              </a:rPr>
              <a:t> </a:t>
            </a:r>
            <a:r>
              <a:rPr sz="950" spc="-10" dirty="0">
                <a:solidFill>
                  <a:srgbClr val="231F20"/>
                </a:solidFill>
                <a:latin typeface="Calibri"/>
                <a:cs typeface="Calibri"/>
              </a:rPr>
              <a:t>t</a:t>
            </a:r>
            <a:r>
              <a:rPr sz="950" spc="-35" dirty="0">
                <a:solidFill>
                  <a:srgbClr val="231F20"/>
                </a:solidFill>
                <a:latin typeface="Calibri"/>
                <a:cs typeface="Calibri"/>
              </a:rPr>
              <a:t>h</a:t>
            </a:r>
            <a:r>
              <a:rPr sz="950" spc="-80" dirty="0">
                <a:solidFill>
                  <a:srgbClr val="231F20"/>
                </a:solidFill>
                <a:latin typeface="Calibri"/>
                <a:cs typeface="Calibri"/>
              </a:rPr>
              <a:t>e</a:t>
            </a:r>
            <a:r>
              <a:rPr sz="950" dirty="0">
                <a:solidFill>
                  <a:srgbClr val="231F20"/>
                </a:solidFill>
                <a:latin typeface="Calibri"/>
                <a:cs typeface="Calibri"/>
              </a:rPr>
              <a:t> </a:t>
            </a:r>
            <a:r>
              <a:rPr sz="950" spc="-55" dirty="0">
                <a:solidFill>
                  <a:srgbClr val="231F20"/>
                </a:solidFill>
                <a:latin typeface="Calibri"/>
                <a:cs typeface="Calibri"/>
              </a:rPr>
              <a:t> </a:t>
            </a:r>
            <a:r>
              <a:rPr sz="950" spc="-10" dirty="0">
                <a:solidFill>
                  <a:srgbClr val="231F20"/>
                </a:solidFill>
                <a:latin typeface="Calibri"/>
                <a:cs typeface="Calibri"/>
              </a:rPr>
              <a:t>p</a:t>
            </a:r>
            <a:r>
              <a:rPr sz="950" spc="-40" dirty="0">
                <a:solidFill>
                  <a:srgbClr val="231F20"/>
                </a:solidFill>
                <a:latin typeface="Calibri"/>
                <a:cs typeface="Calibri"/>
              </a:rPr>
              <a:t>a</a:t>
            </a:r>
            <a:r>
              <a:rPr sz="950" spc="-45" dirty="0">
                <a:solidFill>
                  <a:srgbClr val="231F20"/>
                </a:solidFill>
                <a:latin typeface="Calibri"/>
                <a:cs typeface="Calibri"/>
              </a:rPr>
              <a:t>t</a:t>
            </a:r>
            <a:r>
              <a:rPr sz="950" spc="20" dirty="0">
                <a:solidFill>
                  <a:srgbClr val="231F20"/>
                </a:solidFill>
                <a:latin typeface="Calibri"/>
                <a:cs typeface="Calibri"/>
              </a:rPr>
              <a:t>i</a:t>
            </a:r>
            <a:r>
              <a:rPr sz="950" spc="-80" dirty="0">
                <a:solidFill>
                  <a:srgbClr val="231F20"/>
                </a:solidFill>
                <a:latin typeface="Calibri"/>
                <a:cs typeface="Calibri"/>
              </a:rPr>
              <a:t>e</a:t>
            </a:r>
            <a:r>
              <a:rPr sz="950" spc="-5" dirty="0">
                <a:solidFill>
                  <a:srgbClr val="231F20"/>
                </a:solidFill>
                <a:latin typeface="Calibri"/>
                <a:cs typeface="Calibri"/>
              </a:rPr>
              <a:t>n</a:t>
            </a:r>
            <a:r>
              <a:rPr sz="950" spc="-20" dirty="0">
                <a:solidFill>
                  <a:srgbClr val="231F20"/>
                </a:solidFill>
                <a:latin typeface="Calibri"/>
                <a:cs typeface="Calibri"/>
              </a:rPr>
              <a:t>t  </a:t>
            </a:r>
            <a:r>
              <a:rPr sz="950" spc="45" dirty="0">
                <a:solidFill>
                  <a:srgbClr val="231F20"/>
                </a:solidFill>
                <a:latin typeface="Calibri"/>
                <a:cs typeface="Calibri"/>
              </a:rPr>
              <a:t>[II, C]. </a:t>
            </a:r>
            <a:r>
              <a:rPr sz="950" spc="70" dirty="0">
                <a:solidFill>
                  <a:srgbClr val="231F20"/>
                </a:solidFill>
                <a:latin typeface="Calibri"/>
                <a:cs typeface="Calibri"/>
              </a:rPr>
              <a:t>ChT </a:t>
            </a:r>
            <a:r>
              <a:rPr sz="950" spc="-50" dirty="0">
                <a:solidFill>
                  <a:srgbClr val="231F20"/>
                </a:solidFill>
                <a:latin typeface="Calibri"/>
                <a:cs typeface="Calibri"/>
              </a:rPr>
              <a:t>was </a:t>
            </a:r>
            <a:r>
              <a:rPr sz="950" spc="-30" dirty="0">
                <a:solidFill>
                  <a:srgbClr val="231F20"/>
                </a:solidFill>
                <a:latin typeface="Calibri"/>
                <a:cs typeface="Calibri"/>
              </a:rPr>
              <a:t>used </a:t>
            </a:r>
            <a:r>
              <a:rPr sz="950" spc="-50" dirty="0">
                <a:solidFill>
                  <a:srgbClr val="231F20"/>
                </a:solidFill>
                <a:latin typeface="Calibri"/>
                <a:cs typeface="Calibri"/>
              </a:rPr>
              <a:t>as </a:t>
            </a:r>
            <a:r>
              <a:rPr sz="950" spc="-20" dirty="0">
                <a:solidFill>
                  <a:srgbClr val="231F20"/>
                </a:solidFill>
                <a:latin typeface="Calibri"/>
                <a:cs typeface="Calibri"/>
              </a:rPr>
              <a:t>neoadjuvant </a:t>
            </a:r>
            <a:r>
              <a:rPr sz="950" spc="-35" dirty="0">
                <a:solidFill>
                  <a:srgbClr val="231F20"/>
                </a:solidFill>
                <a:latin typeface="Calibri"/>
                <a:cs typeface="Calibri"/>
              </a:rPr>
              <a:t>treatment, </a:t>
            </a:r>
            <a:r>
              <a:rPr sz="950" dirty="0">
                <a:solidFill>
                  <a:srgbClr val="231F20"/>
                </a:solidFill>
                <a:latin typeface="Calibri"/>
                <a:cs typeface="Calibri"/>
              </a:rPr>
              <a:t>aiming </a:t>
            </a:r>
            <a:r>
              <a:rPr sz="950" spc="-40" dirty="0">
                <a:solidFill>
                  <a:srgbClr val="231F20"/>
                </a:solidFill>
                <a:latin typeface="Calibri"/>
                <a:cs typeface="Calibri"/>
              </a:rPr>
              <a:t>at a </a:t>
            </a:r>
            <a:r>
              <a:rPr sz="950" spc="-15" dirty="0">
                <a:solidFill>
                  <a:srgbClr val="231F20"/>
                </a:solidFill>
                <a:latin typeface="Calibri"/>
                <a:cs typeface="Calibri"/>
              </a:rPr>
              <a:t>local </a:t>
            </a:r>
            <a:r>
              <a:rPr sz="950" spc="-10" dirty="0">
                <a:solidFill>
                  <a:srgbClr val="231F20"/>
                </a:solidFill>
                <a:latin typeface="Calibri"/>
                <a:cs typeface="Calibri"/>
              </a:rPr>
              <a:t> </a:t>
            </a:r>
            <a:r>
              <a:rPr sz="950" spc="-30" dirty="0">
                <a:solidFill>
                  <a:srgbClr val="231F20"/>
                </a:solidFill>
                <a:latin typeface="Calibri"/>
                <a:cs typeface="Calibri"/>
              </a:rPr>
              <a:t>benefit</a:t>
            </a:r>
            <a:r>
              <a:rPr sz="950" spc="-25" dirty="0">
                <a:solidFill>
                  <a:srgbClr val="231F20"/>
                </a:solidFill>
                <a:latin typeface="Calibri"/>
                <a:cs typeface="Calibri"/>
              </a:rPr>
              <a:t> </a:t>
            </a:r>
            <a:r>
              <a:rPr sz="950" spc="-10" dirty="0">
                <a:solidFill>
                  <a:srgbClr val="231F20"/>
                </a:solidFill>
                <a:latin typeface="Calibri"/>
                <a:cs typeface="Calibri"/>
              </a:rPr>
              <a:t>facilitating</a:t>
            </a:r>
            <a:r>
              <a:rPr sz="950" spc="-5" dirty="0">
                <a:solidFill>
                  <a:srgbClr val="231F20"/>
                </a:solidFill>
                <a:latin typeface="Calibri"/>
                <a:cs typeface="Calibri"/>
              </a:rPr>
              <a:t> </a:t>
            </a:r>
            <a:r>
              <a:rPr sz="950" spc="-25" dirty="0">
                <a:solidFill>
                  <a:srgbClr val="231F20"/>
                </a:solidFill>
                <a:latin typeface="Calibri"/>
                <a:cs typeface="Calibri"/>
              </a:rPr>
              <a:t>surgery,</a:t>
            </a:r>
            <a:r>
              <a:rPr sz="950" spc="-20" dirty="0">
                <a:solidFill>
                  <a:srgbClr val="231F20"/>
                </a:solidFill>
                <a:latin typeface="Calibri"/>
                <a:cs typeface="Calibri"/>
              </a:rPr>
              <a:t> </a:t>
            </a:r>
            <a:r>
              <a:rPr sz="950" spc="25" dirty="0">
                <a:solidFill>
                  <a:srgbClr val="231F20"/>
                </a:solidFill>
                <a:latin typeface="Calibri"/>
                <a:cs typeface="Calibri"/>
              </a:rPr>
              <a:t>in </a:t>
            </a:r>
            <a:r>
              <a:rPr sz="950" spc="-5" dirty="0">
                <a:solidFill>
                  <a:srgbClr val="231F20"/>
                </a:solidFill>
                <a:latin typeface="Calibri"/>
                <a:cs typeface="Calibri"/>
              </a:rPr>
              <a:t>addition</a:t>
            </a:r>
            <a:r>
              <a:rPr sz="950" dirty="0">
                <a:solidFill>
                  <a:srgbClr val="231F20"/>
                </a:solidFill>
                <a:latin typeface="Calibri"/>
                <a:cs typeface="Calibri"/>
              </a:rPr>
              <a:t> </a:t>
            </a:r>
            <a:r>
              <a:rPr sz="950" spc="-15" dirty="0">
                <a:solidFill>
                  <a:srgbClr val="231F20"/>
                </a:solidFill>
                <a:latin typeface="Calibri"/>
                <a:cs typeface="Calibri"/>
              </a:rPr>
              <a:t>to</a:t>
            </a:r>
            <a:r>
              <a:rPr sz="950" spc="-10" dirty="0">
                <a:solidFill>
                  <a:srgbClr val="231F20"/>
                </a:solidFill>
                <a:latin typeface="Calibri"/>
                <a:cs typeface="Calibri"/>
              </a:rPr>
              <a:t> </a:t>
            </a:r>
            <a:r>
              <a:rPr sz="950" spc="-40" dirty="0">
                <a:solidFill>
                  <a:srgbClr val="231F20"/>
                </a:solidFill>
                <a:latin typeface="Calibri"/>
                <a:cs typeface="Calibri"/>
              </a:rPr>
              <a:t>the</a:t>
            </a:r>
            <a:r>
              <a:rPr sz="950" spc="-35" dirty="0">
                <a:solidFill>
                  <a:srgbClr val="231F20"/>
                </a:solidFill>
                <a:latin typeface="Calibri"/>
                <a:cs typeface="Calibri"/>
              </a:rPr>
              <a:t> </a:t>
            </a:r>
            <a:r>
              <a:rPr sz="950" spc="-25" dirty="0">
                <a:solidFill>
                  <a:srgbClr val="231F20"/>
                </a:solidFill>
                <a:latin typeface="Calibri"/>
                <a:cs typeface="Calibri"/>
              </a:rPr>
              <a:t>systemic</a:t>
            </a:r>
            <a:r>
              <a:rPr sz="950" spc="-20" dirty="0">
                <a:solidFill>
                  <a:srgbClr val="231F20"/>
                </a:solidFill>
                <a:latin typeface="Calibri"/>
                <a:cs typeface="Calibri"/>
              </a:rPr>
              <a:t> </a:t>
            </a:r>
            <a:r>
              <a:rPr sz="950" spc="-30" dirty="0">
                <a:solidFill>
                  <a:srgbClr val="231F20"/>
                </a:solidFill>
                <a:latin typeface="Calibri"/>
                <a:cs typeface="Calibri"/>
              </a:rPr>
              <a:t>one.</a:t>
            </a:r>
            <a:r>
              <a:rPr sz="950" spc="-25" dirty="0">
                <a:solidFill>
                  <a:srgbClr val="231F20"/>
                </a:solidFill>
                <a:latin typeface="Calibri"/>
                <a:cs typeface="Calibri"/>
              </a:rPr>
              <a:t> </a:t>
            </a:r>
            <a:r>
              <a:rPr sz="950" spc="60" dirty="0">
                <a:solidFill>
                  <a:srgbClr val="231F20"/>
                </a:solidFill>
                <a:latin typeface="Calibri"/>
                <a:cs typeface="Calibri"/>
              </a:rPr>
              <a:t>A </a:t>
            </a:r>
            <a:r>
              <a:rPr sz="950" spc="65" dirty="0">
                <a:solidFill>
                  <a:srgbClr val="231F20"/>
                </a:solidFill>
                <a:latin typeface="Calibri"/>
                <a:cs typeface="Calibri"/>
              </a:rPr>
              <a:t> </a:t>
            </a:r>
            <a:r>
              <a:rPr sz="950" spc="-15" dirty="0">
                <a:solidFill>
                  <a:srgbClr val="231F20"/>
                </a:solidFill>
                <a:latin typeface="Calibri"/>
                <a:cs typeface="Calibri"/>
              </a:rPr>
              <a:t>randomised </a:t>
            </a:r>
            <a:r>
              <a:rPr sz="950" spc="-5" dirty="0">
                <a:solidFill>
                  <a:srgbClr val="231F20"/>
                </a:solidFill>
                <a:latin typeface="Calibri"/>
                <a:cs typeface="Calibri"/>
              </a:rPr>
              <a:t>trial </a:t>
            </a:r>
            <a:r>
              <a:rPr sz="950" spc="-35" dirty="0">
                <a:solidFill>
                  <a:srgbClr val="231F20"/>
                </a:solidFill>
                <a:latin typeface="Calibri"/>
                <a:cs typeface="Calibri"/>
              </a:rPr>
              <a:t>showed </a:t>
            </a:r>
            <a:r>
              <a:rPr sz="950" dirty="0">
                <a:solidFill>
                  <a:srgbClr val="231F20"/>
                </a:solidFill>
                <a:latin typeface="Calibri"/>
                <a:cs typeface="Calibri"/>
              </a:rPr>
              <a:t>no </a:t>
            </a:r>
            <a:r>
              <a:rPr sz="950" spc="-30" dirty="0">
                <a:solidFill>
                  <a:srgbClr val="231F20"/>
                </a:solidFill>
                <a:latin typeface="Calibri"/>
                <a:cs typeface="Calibri"/>
              </a:rPr>
              <a:t>differences </a:t>
            </a:r>
            <a:r>
              <a:rPr sz="950" spc="-50" dirty="0">
                <a:solidFill>
                  <a:srgbClr val="231F20"/>
                </a:solidFill>
                <a:latin typeface="Calibri"/>
                <a:cs typeface="Calibri"/>
              </a:rPr>
              <a:t>between </a:t>
            </a:r>
            <a:r>
              <a:rPr sz="950" spc="-40" dirty="0">
                <a:solidFill>
                  <a:srgbClr val="231F20"/>
                </a:solidFill>
                <a:latin typeface="Calibri"/>
                <a:cs typeface="Calibri"/>
              </a:rPr>
              <a:t>three </a:t>
            </a:r>
            <a:r>
              <a:rPr sz="950" spc="-15" dirty="0">
                <a:solidFill>
                  <a:srgbClr val="231F20"/>
                </a:solidFill>
                <a:latin typeface="Calibri"/>
                <a:cs typeface="Calibri"/>
              </a:rPr>
              <a:t>(preopera- </a:t>
            </a:r>
            <a:r>
              <a:rPr sz="950" spc="-10" dirty="0">
                <a:solidFill>
                  <a:srgbClr val="231F20"/>
                </a:solidFill>
                <a:latin typeface="Calibri"/>
                <a:cs typeface="Calibri"/>
              </a:rPr>
              <a:t> </a:t>
            </a:r>
            <a:r>
              <a:rPr sz="950" spc="-5" dirty="0">
                <a:solidFill>
                  <a:srgbClr val="231F20"/>
                </a:solidFill>
                <a:latin typeface="Calibri"/>
                <a:cs typeface="Calibri"/>
              </a:rPr>
              <a:t>tive) </a:t>
            </a:r>
            <a:r>
              <a:rPr sz="950" spc="-15" dirty="0">
                <a:solidFill>
                  <a:srgbClr val="231F20"/>
                </a:solidFill>
                <a:latin typeface="Calibri"/>
                <a:cs typeface="Calibri"/>
              </a:rPr>
              <a:t>and </a:t>
            </a:r>
            <a:r>
              <a:rPr sz="950" spc="-20" dirty="0">
                <a:solidFill>
                  <a:srgbClr val="231F20"/>
                </a:solidFill>
                <a:latin typeface="Calibri"/>
                <a:cs typeface="Calibri"/>
              </a:rPr>
              <a:t>five </a:t>
            </a:r>
            <a:r>
              <a:rPr sz="950" dirty="0">
                <a:solidFill>
                  <a:srgbClr val="231F20"/>
                </a:solidFill>
                <a:latin typeface="Calibri"/>
                <a:cs typeface="Calibri"/>
              </a:rPr>
              <a:t>(pre- </a:t>
            </a:r>
            <a:r>
              <a:rPr sz="950" spc="-15" dirty="0">
                <a:solidFill>
                  <a:srgbClr val="231F20"/>
                </a:solidFill>
                <a:latin typeface="Calibri"/>
                <a:cs typeface="Calibri"/>
              </a:rPr>
              <a:t>and </a:t>
            </a:r>
            <a:r>
              <a:rPr sz="950" spc="-20" dirty="0">
                <a:solidFill>
                  <a:srgbClr val="231F20"/>
                </a:solidFill>
                <a:latin typeface="Calibri"/>
                <a:cs typeface="Calibri"/>
              </a:rPr>
              <a:t>postoperative) </a:t>
            </a:r>
            <a:r>
              <a:rPr sz="950" spc="-30" dirty="0">
                <a:solidFill>
                  <a:srgbClr val="231F20"/>
                </a:solidFill>
                <a:latin typeface="Calibri"/>
                <a:cs typeface="Calibri"/>
              </a:rPr>
              <a:t>courses </a:t>
            </a:r>
            <a:r>
              <a:rPr sz="950" spc="-15" dirty="0">
                <a:solidFill>
                  <a:srgbClr val="231F20"/>
                </a:solidFill>
                <a:latin typeface="Calibri"/>
                <a:cs typeface="Calibri"/>
              </a:rPr>
              <a:t>of full-dose </a:t>
            </a:r>
            <a:r>
              <a:rPr sz="950" spc="65" dirty="0">
                <a:solidFill>
                  <a:srgbClr val="231F20"/>
                </a:solidFill>
                <a:latin typeface="Calibri"/>
                <a:cs typeface="Calibri"/>
              </a:rPr>
              <a:t>ChT </a:t>
            </a:r>
            <a:r>
              <a:rPr sz="950" spc="25" dirty="0">
                <a:solidFill>
                  <a:srgbClr val="231F20"/>
                </a:solidFill>
                <a:latin typeface="Calibri"/>
                <a:cs typeface="Calibri"/>
              </a:rPr>
              <a:t>in </a:t>
            </a:r>
            <a:r>
              <a:rPr sz="950" spc="-200" dirty="0">
                <a:solidFill>
                  <a:srgbClr val="231F20"/>
                </a:solidFill>
                <a:latin typeface="Calibri"/>
                <a:cs typeface="Calibri"/>
              </a:rPr>
              <a:t> </a:t>
            </a:r>
            <a:r>
              <a:rPr sz="950" spc="5" dirty="0">
                <a:solidFill>
                  <a:srgbClr val="231F20"/>
                </a:solidFill>
                <a:latin typeface="Calibri"/>
                <a:cs typeface="Calibri"/>
              </a:rPr>
              <a:t>high-risk</a:t>
            </a:r>
            <a:r>
              <a:rPr sz="950" spc="-15" dirty="0">
                <a:solidFill>
                  <a:srgbClr val="231F20"/>
                </a:solidFill>
                <a:latin typeface="Calibri"/>
                <a:cs typeface="Calibri"/>
              </a:rPr>
              <a:t> </a:t>
            </a:r>
            <a:r>
              <a:rPr sz="950" spc="40" dirty="0">
                <a:solidFill>
                  <a:srgbClr val="231F20"/>
                </a:solidFill>
                <a:latin typeface="Calibri"/>
                <a:cs typeface="Calibri"/>
              </a:rPr>
              <a:t>STS</a:t>
            </a:r>
            <a:r>
              <a:rPr sz="950" spc="-5" dirty="0">
                <a:solidFill>
                  <a:srgbClr val="231F20"/>
                </a:solidFill>
                <a:latin typeface="Calibri"/>
                <a:cs typeface="Calibri"/>
              </a:rPr>
              <a:t> </a:t>
            </a:r>
            <a:r>
              <a:rPr sz="950" spc="-25" dirty="0">
                <a:solidFill>
                  <a:srgbClr val="231F20"/>
                </a:solidFill>
                <a:latin typeface="Calibri"/>
                <a:cs typeface="Calibri"/>
              </a:rPr>
              <a:t>patients</a:t>
            </a:r>
            <a:r>
              <a:rPr sz="950" spc="-20" dirty="0">
                <a:solidFill>
                  <a:srgbClr val="231F20"/>
                </a:solidFill>
                <a:latin typeface="Calibri"/>
                <a:cs typeface="Calibri"/>
              </a:rPr>
              <a:t> </a:t>
            </a:r>
            <a:r>
              <a:rPr sz="950" spc="5" dirty="0">
                <a:solidFill>
                  <a:srgbClr val="231F20"/>
                </a:solidFill>
                <a:latin typeface="Calibri"/>
                <a:cs typeface="Calibri"/>
              </a:rPr>
              <a:t>[</a:t>
            </a:r>
            <a:r>
              <a:rPr sz="950" spc="5" dirty="0">
                <a:solidFill>
                  <a:srgbClr val="2E3092"/>
                </a:solidFill>
                <a:latin typeface="Calibri"/>
                <a:cs typeface="Calibri"/>
                <a:hlinkClick r:id="rId2" action="ppaction://hlinksldjump"/>
              </a:rPr>
              <a:t>22</a:t>
            </a:r>
            <a:r>
              <a:rPr sz="950" spc="5" dirty="0">
                <a:solidFill>
                  <a:srgbClr val="231F20"/>
                </a:solidFill>
                <a:latin typeface="Calibri"/>
                <a:cs typeface="Calibri"/>
              </a:rPr>
              <a:t>].</a:t>
            </a:r>
            <a:r>
              <a:rPr sz="950" spc="-15" dirty="0">
                <a:solidFill>
                  <a:srgbClr val="231F20"/>
                </a:solidFill>
                <a:latin typeface="Calibri"/>
                <a:cs typeface="Calibri"/>
              </a:rPr>
              <a:t> </a:t>
            </a:r>
            <a:r>
              <a:rPr sz="950" spc="60" dirty="0">
                <a:solidFill>
                  <a:srgbClr val="231F20"/>
                </a:solidFill>
                <a:latin typeface="Calibri"/>
                <a:cs typeface="Calibri"/>
              </a:rPr>
              <a:t>A</a:t>
            </a:r>
            <a:r>
              <a:rPr sz="950" spc="-10" dirty="0">
                <a:solidFill>
                  <a:srgbClr val="231F20"/>
                </a:solidFill>
                <a:latin typeface="Calibri"/>
                <a:cs typeface="Calibri"/>
              </a:rPr>
              <a:t> </a:t>
            </a:r>
            <a:r>
              <a:rPr sz="950" spc="-35" dirty="0">
                <a:solidFill>
                  <a:srgbClr val="231F20"/>
                </a:solidFill>
                <a:latin typeface="Calibri"/>
                <a:cs typeface="Calibri"/>
              </a:rPr>
              <a:t>subsequent</a:t>
            </a:r>
            <a:r>
              <a:rPr sz="950" spc="-20" dirty="0">
                <a:solidFill>
                  <a:srgbClr val="231F20"/>
                </a:solidFill>
                <a:latin typeface="Calibri"/>
                <a:cs typeface="Calibri"/>
              </a:rPr>
              <a:t> </a:t>
            </a:r>
            <a:r>
              <a:rPr sz="950" spc="-10" dirty="0">
                <a:solidFill>
                  <a:srgbClr val="231F20"/>
                </a:solidFill>
                <a:latin typeface="Calibri"/>
                <a:cs typeface="Calibri"/>
              </a:rPr>
              <a:t>trial</a:t>
            </a:r>
            <a:r>
              <a:rPr sz="950" dirty="0">
                <a:solidFill>
                  <a:srgbClr val="231F20"/>
                </a:solidFill>
                <a:latin typeface="Calibri"/>
                <a:cs typeface="Calibri"/>
              </a:rPr>
              <a:t> </a:t>
            </a:r>
            <a:r>
              <a:rPr sz="950" spc="-20" dirty="0">
                <a:solidFill>
                  <a:srgbClr val="231F20"/>
                </a:solidFill>
                <a:latin typeface="Calibri"/>
                <a:cs typeface="Calibri"/>
              </a:rPr>
              <a:t>compared</a:t>
            </a:r>
            <a:r>
              <a:rPr sz="950" spc="-10" dirty="0">
                <a:solidFill>
                  <a:srgbClr val="231F20"/>
                </a:solidFill>
                <a:latin typeface="Calibri"/>
                <a:cs typeface="Calibri"/>
              </a:rPr>
              <a:t> </a:t>
            </a:r>
            <a:r>
              <a:rPr sz="950" spc="-20" dirty="0">
                <a:solidFill>
                  <a:srgbClr val="231F20"/>
                </a:solidFill>
                <a:latin typeface="Calibri"/>
                <a:cs typeface="Calibri"/>
              </a:rPr>
              <a:t>preoper- </a:t>
            </a:r>
            <a:r>
              <a:rPr sz="950" spc="-204" dirty="0">
                <a:solidFill>
                  <a:srgbClr val="231F20"/>
                </a:solidFill>
                <a:latin typeface="Calibri"/>
                <a:cs typeface="Calibri"/>
              </a:rPr>
              <a:t> </a:t>
            </a:r>
            <a:r>
              <a:rPr sz="950" spc="-25" dirty="0">
                <a:solidFill>
                  <a:srgbClr val="231F20"/>
                </a:solidFill>
                <a:latin typeface="Calibri"/>
                <a:cs typeface="Calibri"/>
              </a:rPr>
              <a:t>ative</a:t>
            </a:r>
            <a:r>
              <a:rPr sz="950" spc="-20" dirty="0">
                <a:solidFill>
                  <a:srgbClr val="231F20"/>
                </a:solidFill>
                <a:latin typeface="Calibri"/>
                <a:cs typeface="Calibri"/>
              </a:rPr>
              <a:t> </a:t>
            </a:r>
            <a:r>
              <a:rPr sz="950" spc="70" dirty="0">
                <a:solidFill>
                  <a:srgbClr val="231F20"/>
                </a:solidFill>
                <a:latin typeface="Calibri"/>
                <a:cs typeface="Calibri"/>
              </a:rPr>
              <a:t>ChT </a:t>
            </a:r>
            <a:r>
              <a:rPr sz="950" spc="-15" dirty="0">
                <a:solidFill>
                  <a:srgbClr val="231F20"/>
                </a:solidFill>
                <a:latin typeface="Calibri"/>
                <a:cs typeface="Calibri"/>
              </a:rPr>
              <a:t>with</a:t>
            </a:r>
            <a:r>
              <a:rPr sz="950" spc="-10" dirty="0">
                <a:solidFill>
                  <a:srgbClr val="231F20"/>
                </a:solidFill>
                <a:latin typeface="Calibri"/>
                <a:cs typeface="Calibri"/>
              </a:rPr>
              <a:t> </a:t>
            </a:r>
            <a:r>
              <a:rPr sz="950" spc="-15" dirty="0">
                <a:solidFill>
                  <a:srgbClr val="231F20"/>
                </a:solidFill>
                <a:latin typeface="Calibri"/>
                <a:cs typeface="Calibri"/>
              </a:rPr>
              <a:t>full-dose</a:t>
            </a:r>
            <a:r>
              <a:rPr sz="950" spc="-10" dirty="0">
                <a:solidFill>
                  <a:srgbClr val="231F20"/>
                </a:solidFill>
                <a:latin typeface="Calibri"/>
                <a:cs typeface="Calibri"/>
              </a:rPr>
              <a:t> </a:t>
            </a:r>
            <a:r>
              <a:rPr sz="950" spc="-5" dirty="0">
                <a:solidFill>
                  <a:srgbClr val="231F20"/>
                </a:solidFill>
                <a:latin typeface="Calibri"/>
                <a:cs typeface="Calibri"/>
              </a:rPr>
              <a:t>epirubicin</a:t>
            </a:r>
            <a:r>
              <a:rPr sz="950" dirty="0">
                <a:solidFill>
                  <a:srgbClr val="231F20"/>
                </a:solidFill>
                <a:latin typeface="Calibri"/>
                <a:cs typeface="Calibri"/>
              </a:rPr>
              <a:t> </a:t>
            </a:r>
            <a:r>
              <a:rPr sz="950" spc="-10" dirty="0">
                <a:solidFill>
                  <a:srgbClr val="231F20"/>
                </a:solidFill>
                <a:latin typeface="Calibri"/>
                <a:cs typeface="Calibri"/>
              </a:rPr>
              <a:t>plus</a:t>
            </a:r>
            <a:r>
              <a:rPr sz="950" spc="-5" dirty="0">
                <a:solidFill>
                  <a:srgbClr val="231F20"/>
                </a:solidFill>
                <a:latin typeface="Calibri"/>
                <a:cs typeface="Calibri"/>
              </a:rPr>
              <a:t> </a:t>
            </a:r>
            <a:r>
              <a:rPr sz="950" spc="-20" dirty="0">
                <a:solidFill>
                  <a:srgbClr val="231F20"/>
                </a:solidFill>
                <a:latin typeface="Calibri"/>
                <a:cs typeface="Calibri"/>
              </a:rPr>
              <a:t>ifosfamide</a:t>
            </a:r>
            <a:r>
              <a:rPr sz="950" spc="-15" dirty="0">
                <a:solidFill>
                  <a:srgbClr val="231F20"/>
                </a:solidFill>
                <a:latin typeface="Calibri"/>
                <a:cs typeface="Calibri"/>
              </a:rPr>
              <a:t> </a:t>
            </a:r>
            <a:r>
              <a:rPr sz="950" spc="-30" dirty="0">
                <a:solidFill>
                  <a:srgbClr val="231F20"/>
                </a:solidFill>
                <a:latin typeface="Calibri"/>
                <a:cs typeface="Calibri"/>
              </a:rPr>
              <a:t>versus</a:t>
            </a:r>
            <a:r>
              <a:rPr sz="950" spc="-25" dirty="0">
                <a:solidFill>
                  <a:srgbClr val="231F20"/>
                </a:solidFill>
                <a:latin typeface="Calibri"/>
                <a:cs typeface="Calibri"/>
              </a:rPr>
              <a:t> </a:t>
            </a:r>
            <a:r>
              <a:rPr sz="950" spc="-40" dirty="0">
                <a:solidFill>
                  <a:srgbClr val="231F20"/>
                </a:solidFill>
                <a:latin typeface="Calibri"/>
                <a:cs typeface="Calibri"/>
              </a:rPr>
              <a:t>a </a:t>
            </a:r>
            <a:r>
              <a:rPr sz="950" spc="-35" dirty="0">
                <a:solidFill>
                  <a:srgbClr val="231F20"/>
                </a:solidFill>
                <a:latin typeface="Calibri"/>
                <a:cs typeface="Calibri"/>
              </a:rPr>
              <a:t> </a:t>
            </a:r>
            <a:r>
              <a:rPr sz="950" spc="-10" dirty="0">
                <a:solidFill>
                  <a:srgbClr val="231F20"/>
                </a:solidFill>
                <a:latin typeface="Calibri"/>
                <a:cs typeface="Calibri"/>
              </a:rPr>
              <a:t>histology-driven</a:t>
            </a:r>
            <a:r>
              <a:rPr sz="950" spc="-5" dirty="0">
                <a:solidFill>
                  <a:srgbClr val="231F20"/>
                </a:solidFill>
                <a:latin typeface="Calibri"/>
                <a:cs typeface="Calibri"/>
              </a:rPr>
              <a:t> </a:t>
            </a:r>
            <a:r>
              <a:rPr sz="950" spc="45" dirty="0">
                <a:solidFill>
                  <a:srgbClr val="231F20"/>
                </a:solidFill>
                <a:latin typeface="Calibri"/>
                <a:cs typeface="Calibri"/>
              </a:rPr>
              <a:t>ChT. </a:t>
            </a:r>
            <a:r>
              <a:rPr sz="950" spc="20" dirty="0">
                <a:solidFill>
                  <a:srgbClr val="231F20"/>
                </a:solidFill>
                <a:latin typeface="Calibri"/>
                <a:cs typeface="Calibri"/>
              </a:rPr>
              <a:t>This </a:t>
            </a:r>
            <a:r>
              <a:rPr sz="950" spc="-10" dirty="0">
                <a:solidFill>
                  <a:srgbClr val="231F20"/>
                </a:solidFill>
                <a:latin typeface="Calibri"/>
                <a:cs typeface="Calibri"/>
              </a:rPr>
              <a:t>trial</a:t>
            </a:r>
            <a:r>
              <a:rPr sz="950" spc="-5" dirty="0">
                <a:solidFill>
                  <a:srgbClr val="231F20"/>
                </a:solidFill>
                <a:latin typeface="Calibri"/>
                <a:cs typeface="Calibri"/>
              </a:rPr>
              <a:t> </a:t>
            </a:r>
            <a:r>
              <a:rPr sz="950" spc="-45" dirty="0">
                <a:solidFill>
                  <a:srgbClr val="231F20"/>
                </a:solidFill>
                <a:latin typeface="Calibri"/>
                <a:cs typeface="Calibri"/>
              </a:rPr>
              <a:t>was</a:t>
            </a:r>
            <a:r>
              <a:rPr sz="950" spc="-40" dirty="0">
                <a:solidFill>
                  <a:srgbClr val="231F20"/>
                </a:solidFill>
                <a:latin typeface="Calibri"/>
                <a:cs typeface="Calibri"/>
              </a:rPr>
              <a:t> </a:t>
            </a:r>
            <a:r>
              <a:rPr sz="950" spc="-25" dirty="0">
                <a:solidFill>
                  <a:srgbClr val="231F20"/>
                </a:solidFill>
                <a:latin typeface="Calibri"/>
                <a:cs typeface="Calibri"/>
              </a:rPr>
              <a:t>closed</a:t>
            </a:r>
            <a:r>
              <a:rPr sz="950" spc="-20" dirty="0">
                <a:solidFill>
                  <a:srgbClr val="231F20"/>
                </a:solidFill>
                <a:latin typeface="Calibri"/>
                <a:cs typeface="Calibri"/>
              </a:rPr>
              <a:t> </a:t>
            </a:r>
            <a:r>
              <a:rPr sz="950" spc="-10" dirty="0">
                <a:solidFill>
                  <a:srgbClr val="231F20"/>
                </a:solidFill>
                <a:latin typeface="Calibri"/>
                <a:cs typeface="Calibri"/>
              </a:rPr>
              <a:t>slightly</a:t>
            </a:r>
            <a:r>
              <a:rPr sz="950" spc="-5" dirty="0">
                <a:solidFill>
                  <a:srgbClr val="231F20"/>
                </a:solidFill>
                <a:latin typeface="Calibri"/>
                <a:cs typeface="Calibri"/>
              </a:rPr>
              <a:t> </a:t>
            </a:r>
            <a:r>
              <a:rPr sz="950" spc="25" dirty="0">
                <a:solidFill>
                  <a:srgbClr val="231F20"/>
                </a:solidFill>
                <a:latin typeface="Calibri"/>
                <a:cs typeface="Calibri"/>
              </a:rPr>
              <a:t>in </a:t>
            </a:r>
            <a:r>
              <a:rPr sz="950" spc="-30" dirty="0">
                <a:solidFill>
                  <a:srgbClr val="231F20"/>
                </a:solidFill>
                <a:latin typeface="Calibri"/>
                <a:cs typeface="Calibri"/>
              </a:rPr>
              <a:t>advance </a:t>
            </a:r>
            <a:r>
              <a:rPr sz="950" spc="-25" dirty="0">
                <a:solidFill>
                  <a:srgbClr val="231F20"/>
                </a:solidFill>
                <a:latin typeface="Calibri"/>
                <a:cs typeface="Calibri"/>
              </a:rPr>
              <a:t> </a:t>
            </a:r>
            <a:r>
              <a:rPr sz="950" spc="-55" dirty="0">
                <a:solidFill>
                  <a:srgbClr val="231F20"/>
                </a:solidFill>
                <a:latin typeface="Calibri"/>
                <a:cs typeface="Calibri"/>
              </a:rPr>
              <a:t>because </a:t>
            </a:r>
            <a:r>
              <a:rPr sz="950" spc="-50" dirty="0">
                <a:solidFill>
                  <a:srgbClr val="231F20"/>
                </a:solidFill>
                <a:latin typeface="Calibri"/>
                <a:cs typeface="Calibri"/>
              </a:rPr>
              <a:t>three </a:t>
            </a:r>
            <a:r>
              <a:rPr sz="950" spc="-15" dirty="0">
                <a:solidFill>
                  <a:srgbClr val="231F20"/>
                </a:solidFill>
                <a:latin typeface="Calibri"/>
                <a:cs typeface="Calibri"/>
              </a:rPr>
              <a:t>interim </a:t>
            </a:r>
            <a:r>
              <a:rPr sz="950" spc="-45" dirty="0">
                <a:solidFill>
                  <a:srgbClr val="231F20"/>
                </a:solidFill>
                <a:latin typeface="Calibri"/>
                <a:cs typeface="Calibri"/>
              </a:rPr>
              <a:t>analyses showed </a:t>
            </a:r>
            <a:r>
              <a:rPr sz="950" spc="-40" dirty="0">
                <a:solidFill>
                  <a:srgbClr val="231F20"/>
                </a:solidFill>
                <a:latin typeface="Calibri"/>
                <a:cs typeface="Calibri"/>
              </a:rPr>
              <a:t>a </a:t>
            </a:r>
            <a:r>
              <a:rPr sz="950" spc="-30" dirty="0">
                <a:solidFill>
                  <a:srgbClr val="231F20"/>
                </a:solidFill>
                <a:latin typeface="Calibri"/>
                <a:cs typeface="Calibri"/>
              </a:rPr>
              <a:t>statistically </a:t>
            </a:r>
            <a:r>
              <a:rPr sz="950" spc="-20" dirty="0">
                <a:solidFill>
                  <a:srgbClr val="231F20"/>
                </a:solidFill>
                <a:latin typeface="Calibri"/>
                <a:cs typeface="Calibri"/>
              </a:rPr>
              <a:t>significant </a:t>
            </a:r>
            <a:r>
              <a:rPr sz="950" spc="-45" dirty="0">
                <a:solidFill>
                  <a:srgbClr val="231F20"/>
                </a:solidFill>
                <a:latin typeface="Calibri"/>
                <a:cs typeface="Calibri"/>
              </a:rPr>
              <a:t>bene- </a:t>
            </a:r>
            <a:r>
              <a:rPr sz="950" spc="-200" dirty="0">
                <a:solidFill>
                  <a:srgbClr val="231F20"/>
                </a:solidFill>
                <a:latin typeface="Calibri"/>
                <a:cs typeface="Calibri"/>
              </a:rPr>
              <a:t> </a:t>
            </a:r>
            <a:r>
              <a:rPr sz="950" spc="-10" dirty="0">
                <a:solidFill>
                  <a:srgbClr val="231F20"/>
                </a:solidFill>
                <a:latin typeface="Calibri"/>
                <a:cs typeface="Calibri"/>
              </a:rPr>
              <a:t>fit </a:t>
            </a:r>
            <a:r>
              <a:rPr sz="950" spc="15" dirty="0">
                <a:solidFill>
                  <a:srgbClr val="231F20"/>
                </a:solidFill>
                <a:latin typeface="Calibri"/>
                <a:cs typeface="Calibri"/>
              </a:rPr>
              <a:t>in </a:t>
            </a:r>
            <a:r>
              <a:rPr sz="950" spc="-40" dirty="0">
                <a:solidFill>
                  <a:srgbClr val="231F20"/>
                </a:solidFill>
                <a:latin typeface="Calibri"/>
                <a:cs typeface="Calibri"/>
              </a:rPr>
              <a:t>terms </a:t>
            </a:r>
            <a:r>
              <a:rPr sz="950" spc="-25" dirty="0">
                <a:solidFill>
                  <a:srgbClr val="231F20"/>
                </a:solidFill>
                <a:latin typeface="Calibri"/>
                <a:cs typeface="Calibri"/>
              </a:rPr>
              <a:t>of both </a:t>
            </a:r>
            <a:r>
              <a:rPr sz="950" spc="30" dirty="0">
                <a:solidFill>
                  <a:srgbClr val="231F20"/>
                </a:solidFill>
                <a:latin typeface="Calibri"/>
                <a:cs typeface="Calibri"/>
              </a:rPr>
              <a:t>RFS </a:t>
            </a:r>
            <a:r>
              <a:rPr sz="950" spc="-20" dirty="0">
                <a:solidFill>
                  <a:srgbClr val="231F20"/>
                </a:solidFill>
                <a:latin typeface="Calibri"/>
                <a:cs typeface="Calibri"/>
              </a:rPr>
              <a:t>and </a:t>
            </a:r>
            <a:r>
              <a:rPr sz="950" spc="35" dirty="0">
                <a:solidFill>
                  <a:srgbClr val="231F20"/>
                </a:solidFill>
                <a:latin typeface="Calibri"/>
                <a:cs typeface="Calibri"/>
              </a:rPr>
              <a:t>OS </a:t>
            </a:r>
            <a:r>
              <a:rPr sz="950" spc="15" dirty="0">
                <a:solidFill>
                  <a:srgbClr val="231F20"/>
                </a:solidFill>
                <a:latin typeface="Calibri"/>
                <a:cs typeface="Calibri"/>
              </a:rPr>
              <a:t>in </a:t>
            </a:r>
            <a:r>
              <a:rPr sz="950" spc="-25" dirty="0">
                <a:solidFill>
                  <a:srgbClr val="231F20"/>
                </a:solidFill>
                <a:latin typeface="Calibri"/>
                <a:cs typeface="Calibri"/>
              </a:rPr>
              <a:t>favour of </a:t>
            </a:r>
            <a:r>
              <a:rPr sz="950" spc="-35" dirty="0">
                <a:solidFill>
                  <a:srgbClr val="231F20"/>
                </a:solidFill>
                <a:latin typeface="Calibri"/>
                <a:cs typeface="Calibri"/>
              </a:rPr>
              <a:t>neoadjuvant </a:t>
            </a:r>
            <a:r>
              <a:rPr sz="950" spc="-40" dirty="0">
                <a:solidFill>
                  <a:srgbClr val="231F20"/>
                </a:solidFill>
                <a:latin typeface="Calibri"/>
                <a:cs typeface="Calibri"/>
              </a:rPr>
              <a:t>therapy </a:t>
            </a:r>
            <a:r>
              <a:rPr sz="950" spc="-35" dirty="0">
                <a:solidFill>
                  <a:srgbClr val="231F20"/>
                </a:solidFill>
                <a:latin typeface="Calibri"/>
                <a:cs typeface="Calibri"/>
              </a:rPr>
              <a:t> </a:t>
            </a:r>
            <a:r>
              <a:rPr sz="950" spc="-20" dirty="0">
                <a:solidFill>
                  <a:srgbClr val="231F20"/>
                </a:solidFill>
                <a:latin typeface="Calibri"/>
                <a:cs typeface="Calibri"/>
              </a:rPr>
              <a:t>with </a:t>
            </a:r>
            <a:r>
              <a:rPr sz="950" spc="-15" dirty="0">
                <a:solidFill>
                  <a:srgbClr val="231F20"/>
                </a:solidFill>
                <a:latin typeface="Calibri"/>
                <a:cs typeface="Calibri"/>
              </a:rPr>
              <a:t>epirubicin </a:t>
            </a:r>
            <a:r>
              <a:rPr sz="950" spc="-25" dirty="0">
                <a:solidFill>
                  <a:srgbClr val="231F20"/>
                </a:solidFill>
                <a:latin typeface="Calibri"/>
                <a:cs typeface="Calibri"/>
              </a:rPr>
              <a:t>and </a:t>
            </a:r>
            <a:r>
              <a:rPr sz="950" spc="-30" dirty="0">
                <a:solidFill>
                  <a:srgbClr val="231F20"/>
                </a:solidFill>
                <a:latin typeface="Calibri"/>
                <a:cs typeface="Calibri"/>
              </a:rPr>
              <a:t>ifosfamide. </a:t>
            </a:r>
            <a:r>
              <a:rPr sz="950" spc="-20" dirty="0">
                <a:solidFill>
                  <a:srgbClr val="231F20"/>
                </a:solidFill>
                <a:latin typeface="Calibri"/>
                <a:cs typeface="Calibri"/>
              </a:rPr>
              <a:t>Since </a:t>
            </a:r>
            <a:r>
              <a:rPr sz="950" spc="-50" dirty="0">
                <a:solidFill>
                  <a:srgbClr val="231F20"/>
                </a:solidFill>
                <a:latin typeface="Calibri"/>
                <a:cs typeface="Calibri"/>
              </a:rPr>
              <a:t>there </a:t>
            </a:r>
            <a:r>
              <a:rPr sz="950" spc="-10" dirty="0">
                <a:solidFill>
                  <a:srgbClr val="231F20"/>
                </a:solidFill>
                <a:latin typeface="Calibri"/>
                <a:cs typeface="Calibri"/>
              </a:rPr>
              <a:t>is no </a:t>
            </a:r>
            <a:r>
              <a:rPr sz="950" spc="-20" dirty="0">
                <a:solidFill>
                  <a:srgbClr val="231F20"/>
                </a:solidFill>
                <a:latin typeface="Calibri"/>
                <a:cs typeface="Calibri"/>
              </a:rPr>
              <a:t>obvious </a:t>
            </a:r>
            <a:r>
              <a:rPr sz="950" spc="-45" dirty="0">
                <a:solidFill>
                  <a:srgbClr val="231F20"/>
                </a:solidFill>
                <a:latin typeface="Calibri"/>
                <a:cs typeface="Calibri"/>
              </a:rPr>
              <a:t>evidence </a:t>
            </a:r>
            <a:r>
              <a:rPr sz="950" spc="-40" dirty="0">
                <a:solidFill>
                  <a:srgbClr val="231F20"/>
                </a:solidFill>
                <a:latin typeface="Calibri"/>
                <a:cs typeface="Calibri"/>
              </a:rPr>
              <a:t> that </a:t>
            </a:r>
            <a:r>
              <a:rPr sz="950" spc="-20" dirty="0">
                <a:solidFill>
                  <a:srgbClr val="231F20"/>
                </a:solidFill>
                <a:latin typeface="Calibri"/>
                <a:cs typeface="Calibri"/>
              </a:rPr>
              <a:t>histology-driven </a:t>
            </a:r>
            <a:r>
              <a:rPr sz="950" spc="60" dirty="0">
                <a:solidFill>
                  <a:srgbClr val="231F20"/>
                </a:solidFill>
                <a:latin typeface="Calibri"/>
                <a:cs typeface="Calibri"/>
              </a:rPr>
              <a:t>ChT </a:t>
            </a:r>
            <a:r>
              <a:rPr sz="950" spc="-15" dirty="0">
                <a:solidFill>
                  <a:srgbClr val="231F20"/>
                </a:solidFill>
                <a:latin typeface="Calibri"/>
                <a:cs typeface="Calibri"/>
              </a:rPr>
              <a:t>could </a:t>
            </a:r>
            <a:r>
              <a:rPr sz="950" spc="-60" dirty="0">
                <a:solidFill>
                  <a:srgbClr val="231F20"/>
                </a:solidFill>
                <a:latin typeface="Calibri"/>
                <a:cs typeface="Calibri"/>
              </a:rPr>
              <a:t>be </a:t>
            </a:r>
            <a:r>
              <a:rPr sz="950" spc="-35" dirty="0">
                <a:solidFill>
                  <a:srgbClr val="231F20"/>
                </a:solidFill>
                <a:latin typeface="Calibri"/>
                <a:cs typeface="Calibri"/>
              </a:rPr>
              <a:t>detrimental, </a:t>
            </a:r>
            <a:r>
              <a:rPr sz="950" spc="-20" dirty="0">
                <a:solidFill>
                  <a:srgbClr val="231F20"/>
                </a:solidFill>
                <a:latin typeface="Calibri"/>
                <a:cs typeface="Calibri"/>
              </a:rPr>
              <a:t>this </a:t>
            </a:r>
            <a:r>
              <a:rPr sz="950" spc="-25" dirty="0">
                <a:solidFill>
                  <a:srgbClr val="231F20"/>
                </a:solidFill>
                <a:latin typeface="Calibri"/>
                <a:cs typeface="Calibri"/>
              </a:rPr>
              <a:t>may </a:t>
            </a:r>
            <a:r>
              <a:rPr sz="950" spc="-60" dirty="0">
                <a:solidFill>
                  <a:srgbClr val="231F20"/>
                </a:solidFill>
                <a:latin typeface="Calibri"/>
                <a:cs typeface="Calibri"/>
              </a:rPr>
              <a:t>be </a:t>
            </a:r>
            <a:r>
              <a:rPr sz="950" spc="-45" dirty="0">
                <a:solidFill>
                  <a:srgbClr val="231F20"/>
                </a:solidFill>
                <a:latin typeface="Calibri"/>
                <a:cs typeface="Calibri"/>
              </a:rPr>
              <a:t>viewed </a:t>
            </a:r>
            <a:r>
              <a:rPr sz="950" spc="-40" dirty="0">
                <a:solidFill>
                  <a:srgbClr val="231F20"/>
                </a:solidFill>
                <a:latin typeface="Calibri"/>
                <a:cs typeface="Calibri"/>
              </a:rPr>
              <a:t> </a:t>
            </a:r>
            <a:r>
              <a:rPr sz="950" spc="-50" dirty="0">
                <a:solidFill>
                  <a:srgbClr val="231F20"/>
                </a:solidFill>
                <a:latin typeface="Calibri"/>
                <a:cs typeface="Calibri"/>
              </a:rPr>
              <a:t>as</a:t>
            </a:r>
            <a:r>
              <a:rPr sz="950" spc="-45" dirty="0">
                <a:solidFill>
                  <a:srgbClr val="231F20"/>
                </a:solidFill>
                <a:latin typeface="Calibri"/>
                <a:cs typeface="Calibri"/>
              </a:rPr>
              <a:t> </a:t>
            </a:r>
            <a:r>
              <a:rPr sz="950" spc="-10" dirty="0">
                <a:solidFill>
                  <a:srgbClr val="231F20"/>
                </a:solidFill>
                <a:latin typeface="Calibri"/>
                <a:cs typeface="Calibri"/>
              </a:rPr>
              <a:t>providing </a:t>
            </a:r>
            <a:r>
              <a:rPr sz="950" spc="-25" dirty="0">
                <a:solidFill>
                  <a:srgbClr val="231F20"/>
                </a:solidFill>
                <a:latin typeface="Calibri"/>
                <a:cs typeface="Calibri"/>
              </a:rPr>
              <a:t>randomised </a:t>
            </a:r>
            <a:r>
              <a:rPr sz="950" spc="-45" dirty="0">
                <a:solidFill>
                  <a:srgbClr val="231F20"/>
                </a:solidFill>
                <a:latin typeface="Calibri"/>
                <a:cs typeface="Calibri"/>
              </a:rPr>
              <a:t>evidence</a:t>
            </a:r>
            <a:r>
              <a:rPr sz="950" spc="-40" dirty="0">
                <a:solidFill>
                  <a:srgbClr val="231F20"/>
                </a:solidFill>
                <a:latin typeface="Calibri"/>
                <a:cs typeface="Calibri"/>
              </a:rPr>
              <a:t> </a:t>
            </a:r>
            <a:r>
              <a:rPr sz="950" spc="-25" dirty="0">
                <a:solidFill>
                  <a:srgbClr val="231F20"/>
                </a:solidFill>
                <a:latin typeface="Calibri"/>
                <a:cs typeface="Calibri"/>
              </a:rPr>
              <a:t>of </a:t>
            </a:r>
            <a:r>
              <a:rPr sz="950" spc="-45" dirty="0">
                <a:solidFill>
                  <a:srgbClr val="231F20"/>
                </a:solidFill>
                <a:latin typeface="Calibri"/>
                <a:cs typeface="Calibri"/>
              </a:rPr>
              <a:t>the</a:t>
            </a:r>
            <a:r>
              <a:rPr sz="950" spc="-40" dirty="0">
                <a:solidFill>
                  <a:srgbClr val="231F20"/>
                </a:solidFill>
                <a:latin typeface="Calibri"/>
                <a:cs typeface="Calibri"/>
              </a:rPr>
              <a:t> </a:t>
            </a:r>
            <a:r>
              <a:rPr sz="950" spc="-35" dirty="0">
                <a:solidFill>
                  <a:srgbClr val="231F20"/>
                </a:solidFill>
                <a:latin typeface="Calibri"/>
                <a:cs typeface="Calibri"/>
              </a:rPr>
              <a:t>efficacy</a:t>
            </a:r>
            <a:r>
              <a:rPr sz="950" spc="-30" dirty="0">
                <a:solidFill>
                  <a:srgbClr val="231F20"/>
                </a:solidFill>
                <a:latin typeface="Calibri"/>
                <a:cs typeface="Calibri"/>
              </a:rPr>
              <a:t> </a:t>
            </a:r>
            <a:r>
              <a:rPr sz="950" spc="-25" dirty="0">
                <a:solidFill>
                  <a:srgbClr val="231F20"/>
                </a:solidFill>
                <a:latin typeface="Calibri"/>
                <a:cs typeface="Calibri"/>
              </a:rPr>
              <a:t>of </a:t>
            </a:r>
            <a:r>
              <a:rPr sz="950" spc="-35" dirty="0">
                <a:solidFill>
                  <a:srgbClr val="231F20"/>
                </a:solidFill>
                <a:latin typeface="Calibri"/>
                <a:cs typeface="Calibri"/>
              </a:rPr>
              <a:t>neoadjuvant </a:t>
            </a:r>
            <a:r>
              <a:rPr sz="950" spc="-30" dirty="0">
                <a:solidFill>
                  <a:srgbClr val="231F20"/>
                </a:solidFill>
                <a:latin typeface="Calibri"/>
                <a:cs typeface="Calibri"/>
              </a:rPr>
              <a:t> </a:t>
            </a:r>
            <a:r>
              <a:rPr sz="950" spc="-40" dirty="0">
                <a:solidFill>
                  <a:srgbClr val="231F20"/>
                </a:solidFill>
                <a:latin typeface="Calibri"/>
                <a:cs typeface="Calibri"/>
              </a:rPr>
              <a:t>therapy</a:t>
            </a:r>
            <a:r>
              <a:rPr sz="950" spc="-35" dirty="0">
                <a:solidFill>
                  <a:srgbClr val="231F20"/>
                </a:solidFill>
                <a:latin typeface="Calibri"/>
                <a:cs typeface="Calibri"/>
              </a:rPr>
              <a:t> </a:t>
            </a:r>
            <a:r>
              <a:rPr sz="950" spc="-20" dirty="0">
                <a:solidFill>
                  <a:srgbClr val="231F20"/>
                </a:solidFill>
                <a:latin typeface="Calibri"/>
                <a:cs typeface="Calibri"/>
              </a:rPr>
              <a:t>with </a:t>
            </a:r>
            <a:r>
              <a:rPr sz="950" spc="-25" dirty="0">
                <a:solidFill>
                  <a:srgbClr val="231F20"/>
                </a:solidFill>
                <a:latin typeface="Calibri"/>
                <a:cs typeface="Calibri"/>
              </a:rPr>
              <a:t>full-dose </a:t>
            </a:r>
            <a:r>
              <a:rPr sz="950" spc="-30" dirty="0">
                <a:solidFill>
                  <a:srgbClr val="231F20"/>
                </a:solidFill>
                <a:latin typeface="Calibri"/>
                <a:cs typeface="Calibri"/>
              </a:rPr>
              <a:t>anthracyclines </a:t>
            </a:r>
            <a:r>
              <a:rPr sz="950" spc="-20" dirty="0">
                <a:solidFill>
                  <a:srgbClr val="231F20"/>
                </a:solidFill>
                <a:latin typeface="Calibri"/>
                <a:cs typeface="Calibri"/>
              </a:rPr>
              <a:t>plus </a:t>
            </a:r>
            <a:r>
              <a:rPr sz="950" spc="-30" dirty="0">
                <a:solidFill>
                  <a:srgbClr val="231F20"/>
                </a:solidFill>
                <a:latin typeface="Calibri"/>
                <a:cs typeface="Calibri"/>
              </a:rPr>
              <a:t>ifosfamide </a:t>
            </a:r>
            <a:r>
              <a:rPr sz="950" spc="10" dirty="0">
                <a:solidFill>
                  <a:srgbClr val="231F20"/>
                </a:solidFill>
                <a:latin typeface="Calibri"/>
                <a:cs typeface="Calibri"/>
              </a:rPr>
              <a:t>in </a:t>
            </a:r>
            <a:r>
              <a:rPr sz="950" spc="-5" dirty="0">
                <a:solidFill>
                  <a:srgbClr val="231F20"/>
                </a:solidFill>
                <a:latin typeface="Calibri"/>
                <a:cs typeface="Calibri"/>
              </a:rPr>
              <a:t>high-risk </a:t>
            </a:r>
            <a:r>
              <a:rPr sz="950" dirty="0">
                <a:solidFill>
                  <a:srgbClr val="231F20"/>
                </a:solidFill>
                <a:latin typeface="Calibri"/>
                <a:cs typeface="Calibri"/>
              </a:rPr>
              <a:t> </a:t>
            </a:r>
            <a:r>
              <a:rPr sz="950" spc="-30" dirty="0">
                <a:solidFill>
                  <a:srgbClr val="231F20"/>
                </a:solidFill>
                <a:latin typeface="Calibri"/>
                <a:cs typeface="Calibri"/>
              </a:rPr>
              <a:t>extremity</a:t>
            </a:r>
            <a:r>
              <a:rPr sz="950" spc="445" dirty="0">
                <a:solidFill>
                  <a:srgbClr val="231F20"/>
                </a:solidFill>
                <a:latin typeface="Calibri"/>
                <a:cs typeface="Calibri"/>
              </a:rPr>
              <a:t> </a:t>
            </a:r>
            <a:r>
              <a:rPr sz="950" spc="-20" dirty="0">
                <a:solidFill>
                  <a:srgbClr val="231F20"/>
                </a:solidFill>
                <a:latin typeface="Calibri"/>
                <a:cs typeface="Calibri"/>
              </a:rPr>
              <a:t>and</a:t>
            </a:r>
            <a:r>
              <a:rPr sz="950" spc="445" dirty="0">
                <a:solidFill>
                  <a:srgbClr val="231F20"/>
                </a:solidFill>
                <a:latin typeface="Calibri"/>
                <a:cs typeface="Calibri"/>
              </a:rPr>
              <a:t> </a:t>
            </a:r>
            <a:r>
              <a:rPr sz="950" spc="-25" dirty="0">
                <a:solidFill>
                  <a:srgbClr val="231F20"/>
                </a:solidFill>
                <a:latin typeface="Calibri"/>
                <a:cs typeface="Calibri"/>
              </a:rPr>
              <a:t>superficial</a:t>
            </a:r>
            <a:r>
              <a:rPr sz="950" spc="450" dirty="0">
                <a:solidFill>
                  <a:srgbClr val="231F20"/>
                </a:solidFill>
                <a:latin typeface="Calibri"/>
                <a:cs typeface="Calibri"/>
              </a:rPr>
              <a:t> </a:t>
            </a:r>
            <a:r>
              <a:rPr sz="950" spc="-10" dirty="0">
                <a:solidFill>
                  <a:srgbClr val="231F20"/>
                </a:solidFill>
                <a:latin typeface="Calibri"/>
                <a:cs typeface="Calibri"/>
              </a:rPr>
              <a:t>trunk</a:t>
            </a:r>
            <a:r>
              <a:rPr sz="950" spc="455" dirty="0">
                <a:solidFill>
                  <a:srgbClr val="231F20"/>
                </a:solidFill>
                <a:latin typeface="Calibri"/>
                <a:cs typeface="Calibri"/>
              </a:rPr>
              <a:t> </a:t>
            </a:r>
            <a:r>
              <a:rPr sz="950" spc="35" dirty="0">
                <a:solidFill>
                  <a:srgbClr val="231F20"/>
                </a:solidFill>
                <a:latin typeface="Calibri"/>
                <a:cs typeface="Calibri"/>
              </a:rPr>
              <a:t>STS </a:t>
            </a:r>
            <a:r>
              <a:rPr sz="950" spc="204" dirty="0">
                <a:solidFill>
                  <a:srgbClr val="231F20"/>
                </a:solidFill>
                <a:latin typeface="Calibri"/>
                <a:cs typeface="Calibri"/>
              </a:rPr>
              <a:t> </a:t>
            </a:r>
            <a:r>
              <a:rPr sz="950" spc="-15" dirty="0">
                <a:solidFill>
                  <a:srgbClr val="231F20"/>
                </a:solidFill>
                <a:latin typeface="Calibri"/>
                <a:cs typeface="Calibri"/>
              </a:rPr>
              <a:t>‘fit’</a:t>
            </a:r>
            <a:r>
              <a:rPr sz="950" spc="455" dirty="0">
                <a:solidFill>
                  <a:srgbClr val="231F20"/>
                </a:solidFill>
                <a:latin typeface="Calibri"/>
                <a:cs typeface="Calibri"/>
              </a:rPr>
              <a:t> </a:t>
            </a:r>
            <a:r>
              <a:rPr sz="950" spc="-40" dirty="0">
                <a:solidFill>
                  <a:srgbClr val="231F20"/>
                </a:solidFill>
                <a:latin typeface="Calibri"/>
                <a:cs typeface="Calibri"/>
              </a:rPr>
              <a:t>patients</a:t>
            </a:r>
            <a:r>
              <a:rPr sz="950" spc="455" dirty="0">
                <a:solidFill>
                  <a:srgbClr val="231F20"/>
                </a:solidFill>
                <a:latin typeface="Calibri"/>
                <a:cs typeface="Calibri"/>
              </a:rPr>
              <a:t> </a:t>
            </a:r>
            <a:r>
              <a:rPr sz="950" spc="-20" dirty="0">
                <a:solidFill>
                  <a:srgbClr val="231F20"/>
                </a:solidFill>
                <a:latin typeface="Calibri"/>
                <a:cs typeface="Calibri"/>
              </a:rPr>
              <a:t>(i.e.</a:t>
            </a:r>
            <a:r>
              <a:rPr sz="950" spc="450" dirty="0">
                <a:solidFill>
                  <a:srgbClr val="231F20"/>
                </a:solidFill>
                <a:latin typeface="Calibri"/>
                <a:cs typeface="Calibri"/>
              </a:rPr>
              <a:t> </a:t>
            </a:r>
            <a:r>
              <a:rPr sz="950" spc="-25" dirty="0">
                <a:solidFill>
                  <a:srgbClr val="231F20"/>
                </a:solidFill>
                <a:latin typeface="Calibri"/>
                <a:cs typeface="Calibri"/>
              </a:rPr>
              <a:t>with</a:t>
            </a:r>
            <a:endParaRPr sz="950">
              <a:latin typeface="Calibri"/>
              <a:cs typeface="Calibri"/>
            </a:endParaRPr>
          </a:p>
        </p:txBody>
      </p:sp>
      <p:sp>
        <p:nvSpPr>
          <p:cNvPr id="4" name="object 4"/>
          <p:cNvSpPr/>
          <p:nvPr/>
        </p:nvSpPr>
        <p:spPr>
          <a:xfrm>
            <a:off x="2350237" y="648004"/>
            <a:ext cx="2986405" cy="504190"/>
          </a:xfrm>
          <a:custGeom>
            <a:avLst/>
            <a:gdLst/>
            <a:ahLst/>
            <a:cxnLst/>
            <a:rect l="l" t="t" r="r" b="b"/>
            <a:pathLst>
              <a:path w="2986404" h="504190">
                <a:moveTo>
                  <a:pt x="2986354" y="99339"/>
                </a:moveTo>
                <a:lnTo>
                  <a:pt x="2984792" y="41910"/>
                </a:lnTo>
                <a:lnTo>
                  <a:pt x="2973933" y="12420"/>
                </a:lnTo>
                <a:lnTo>
                  <a:pt x="2944444" y="1562"/>
                </a:lnTo>
                <a:lnTo>
                  <a:pt x="2887014" y="0"/>
                </a:lnTo>
                <a:lnTo>
                  <a:pt x="99339" y="0"/>
                </a:lnTo>
                <a:lnTo>
                  <a:pt x="41897" y="1562"/>
                </a:lnTo>
                <a:lnTo>
                  <a:pt x="12407" y="12420"/>
                </a:lnTo>
                <a:lnTo>
                  <a:pt x="1549" y="41910"/>
                </a:lnTo>
                <a:lnTo>
                  <a:pt x="0" y="99339"/>
                </a:lnTo>
                <a:lnTo>
                  <a:pt x="0" y="321208"/>
                </a:lnTo>
                <a:lnTo>
                  <a:pt x="1549" y="378650"/>
                </a:lnTo>
                <a:lnTo>
                  <a:pt x="12407" y="408139"/>
                </a:lnTo>
                <a:lnTo>
                  <a:pt x="41897" y="418998"/>
                </a:lnTo>
                <a:lnTo>
                  <a:pt x="99339" y="420547"/>
                </a:lnTo>
                <a:lnTo>
                  <a:pt x="1405051" y="420547"/>
                </a:lnTo>
                <a:lnTo>
                  <a:pt x="1488135" y="503618"/>
                </a:lnTo>
                <a:lnTo>
                  <a:pt x="1571193" y="420547"/>
                </a:lnTo>
                <a:lnTo>
                  <a:pt x="2887014" y="420547"/>
                </a:lnTo>
                <a:lnTo>
                  <a:pt x="2944444" y="418998"/>
                </a:lnTo>
                <a:lnTo>
                  <a:pt x="2973933" y="408139"/>
                </a:lnTo>
                <a:lnTo>
                  <a:pt x="2984792" y="378650"/>
                </a:lnTo>
                <a:lnTo>
                  <a:pt x="2986354" y="321208"/>
                </a:lnTo>
                <a:lnTo>
                  <a:pt x="2986354" y="99339"/>
                </a:lnTo>
                <a:close/>
              </a:path>
            </a:pathLst>
          </a:custGeom>
          <a:solidFill>
            <a:srgbClr val="811950"/>
          </a:solidFill>
        </p:spPr>
        <p:txBody>
          <a:bodyPr wrap="square" lIns="0" tIns="0" rIns="0" bIns="0" rtlCol="0"/>
          <a:lstStyle/>
          <a:p>
            <a:endParaRPr/>
          </a:p>
        </p:txBody>
      </p:sp>
      <p:sp>
        <p:nvSpPr>
          <p:cNvPr id="5" name="object 5"/>
          <p:cNvSpPr txBox="1"/>
          <p:nvPr/>
        </p:nvSpPr>
        <p:spPr>
          <a:xfrm>
            <a:off x="2960950" y="770432"/>
            <a:ext cx="1765300" cy="153888"/>
          </a:xfrm>
          <a:prstGeom prst="rect">
            <a:avLst/>
          </a:prstGeom>
        </p:spPr>
        <p:txBody>
          <a:bodyPr vert="horz" wrap="square" lIns="0" tIns="15240" rIns="0" bIns="0" rtlCol="0">
            <a:spAutoFit/>
          </a:bodyPr>
          <a:lstStyle/>
          <a:p>
            <a:pPr marL="12700">
              <a:lnSpc>
                <a:spcPct val="100000"/>
              </a:lnSpc>
              <a:spcBef>
                <a:spcPts val="120"/>
              </a:spcBef>
            </a:pPr>
            <a:r>
              <a:rPr sz="900" spc="-40" dirty="0">
                <a:solidFill>
                  <a:srgbClr val="FFFFFF"/>
                </a:solidFill>
                <a:latin typeface="Arial MT"/>
                <a:cs typeface="Arial MT"/>
              </a:rPr>
              <a:t>Localised,</a:t>
            </a:r>
            <a:r>
              <a:rPr sz="900" spc="-65" dirty="0">
                <a:solidFill>
                  <a:srgbClr val="FFFFFF"/>
                </a:solidFill>
                <a:latin typeface="Arial MT"/>
                <a:cs typeface="Arial MT"/>
              </a:rPr>
              <a:t> </a:t>
            </a:r>
            <a:r>
              <a:rPr sz="900" spc="-45" dirty="0">
                <a:solidFill>
                  <a:srgbClr val="FFFFFF"/>
                </a:solidFill>
                <a:latin typeface="Arial MT"/>
                <a:cs typeface="Arial MT"/>
              </a:rPr>
              <a:t>c</a:t>
            </a:r>
            <a:r>
              <a:rPr sz="900" spc="-10" dirty="0">
                <a:solidFill>
                  <a:srgbClr val="FFFFFF"/>
                </a:solidFill>
                <a:latin typeface="Arial MT"/>
                <a:cs typeface="Arial MT"/>
              </a:rPr>
              <a:t>linically</a:t>
            </a:r>
            <a:r>
              <a:rPr sz="900" spc="-30" dirty="0">
                <a:solidFill>
                  <a:srgbClr val="FFFFFF"/>
                </a:solidFill>
                <a:latin typeface="Arial MT"/>
                <a:cs typeface="Arial MT"/>
              </a:rPr>
              <a:t> </a:t>
            </a:r>
            <a:r>
              <a:rPr sz="900" spc="-35" dirty="0">
                <a:solidFill>
                  <a:srgbClr val="FFFFFF"/>
                </a:solidFill>
                <a:latin typeface="Arial MT"/>
                <a:cs typeface="Arial MT"/>
              </a:rPr>
              <a:t>unresectable</a:t>
            </a:r>
            <a:r>
              <a:rPr sz="900" spc="-30" dirty="0">
                <a:solidFill>
                  <a:srgbClr val="FFFFFF"/>
                </a:solidFill>
                <a:latin typeface="Arial MT"/>
                <a:cs typeface="Arial MT"/>
              </a:rPr>
              <a:t> </a:t>
            </a:r>
            <a:r>
              <a:rPr sz="900" spc="-120" dirty="0">
                <a:solidFill>
                  <a:srgbClr val="FFFFFF"/>
                </a:solidFill>
                <a:latin typeface="Arial MT"/>
                <a:cs typeface="Arial MT"/>
              </a:rPr>
              <a:t>STS</a:t>
            </a:r>
            <a:endParaRPr sz="900">
              <a:latin typeface="Arial MT"/>
              <a:cs typeface="Arial MT"/>
            </a:endParaRPr>
          </a:p>
        </p:txBody>
      </p:sp>
      <p:grpSp>
        <p:nvGrpSpPr>
          <p:cNvPr id="6" name="object 6"/>
          <p:cNvGrpSpPr/>
          <p:nvPr/>
        </p:nvGrpSpPr>
        <p:grpSpPr>
          <a:xfrm>
            <a:off x="2531161" y="1127786"/>
            <a:ext cx="1908175" cy="1558925"/>
            <a:chOff x="2531160" y="1127785"/>
            <a:chExt cx="1908175" cy="1558925"/>
          </a:xfrm>
        </p:grpSpPr>
        <p:sp>
          <p:nvSpPr>
            <p:cNvPr id="7" name="object 7"/>
            <p:cNvSpPr/>
            <p:nvPr/>
          </p:nvSpPr>
          <p:spPr>
            <a:xfrm>
              <a:off x="3835133" y="1137310"/>
              <a:ext cx="0" cy="280035"/>
            </a:xfrm>
            <a:custGeom>
              <a:avLst/>
              <a:gdLst/>
              <a:ahLst/>
              <a:cxnLst/>
              <a:rect l="l" t="t" r="r" b="b"/>
              <a:pathLst>
                <a:path h="280034">
                  <a:moveTo>
                    <a:pt x="0" y="0"/>
                  </a:moveTo>
                  <a:lnTo>
                    <a:pt x="0" y="279920"/>
                  </a:lnTo>
                </a:path>
              </a:pathLst>
            </a:custGeom>
            <a:ln w="19050">
              <a:solidFill>
                <a:srgbClr val="811950"/>
              </a:solidFill>
            </a:ln>
          </p:spPr>
          <p:txBody>
            <a:bodyPr wrap="square" lIns="0" tIns="0" rIns="0" bIns="0" rtlCol="0"/>
            <a:lstStyle/>
            <a:p>
              <a:endParaRPr/>
            </a:p>
          </p:txBody>
        </p:sp>
        <p:sp>
          <p:nvSpPr>
            <p:cNvPr id="8" name="object 8"/>
            <p:cNvSpPr/>
            <p:nvPr/>
          </p:nvSpPr>
          <p:spPr>
            <a:xfrm>
              <a:off x="3777653" y="1403337"/>
              <a:ext cx="115570" cy="62230"/>
            </a:xfrm>
            <a:custGeom>
              <a:avLst/>
              <a:gdLst/>
              <a:ahLst/>
              <a:cxnLst/>
              <a:rect l="l" t="t" r="r" b="b"/>
              <a:pathLst>
                <a:path w="115570" h="62230">
                  <a:moveTo>
                    <a:pt x="114960" y="0"/>
                  </a:moveTo>
                  <a:lnTo>
                    <a:pt x="0" y="0"/>
                  </a:lnTo>
                  <a:lnTo>
                    <a:pt x="57480" y="61810"/>
                  </a:lnTo>
                  <a:lnTo>
                    <a:pt x="114960" y="0"/>
                  </a:lnTo>
                  <a:close/>
                </a:path>
              </a:pathLst>
            </a:custGeom>
            <a:solidFill>
              <a:srgbClr val="811950"/>
            </a:solidFill>
          </p:spPr>
          <p:txBody>
            <a:bodyPr wrap="square" lIns="0" tIns="0" rIns="0" bIns="0" rtlCol="0"/>
            <a:lstStyle/>
            <a:p>
              <a:endParaRPr/>
            </a:p>
          </p:txBody>
        </p:sp>
        <p:sp>
          <p:nvSpPr>
            <p:cNvPr id="9" name="object 9"/>
            <p:cNvSpPr/>
            <p:nvPr/>
          </p:nvSpPr>
          <p:spPr>
            <a:xfrm>
              <a:off x="3284880" y="1543926"/>
              <a:ext cx="1116965" cy="614680"/>
            </a:xfrm>
            <a:custGeom>
              <a:avLst/>
              <a:gdLst/>
              <a:ahLst/>
              <a:cxnLst/>
              <a:rect l="l" t="t" r="r" b="b"/>
              <a:pathLst>
                <a:path w="1116964" h="614680">
                  <a:moveTo>
                    <a:pt x="1017168" y="0"/>
                  </a:moveTo>
                  <a:lnTo>
                    <a:pt x="647064" y="0"/>
                  </a:lnTo>
                  <a:lnTo>
                    <a:pt x="551065" y="95999"/>
                  </a:lnTo>
                  <a:lnTo>
                    <a:pt x="455053" y="0"/>
                  </a:lnTo>
                  <a:lnTo>
                    <a:pt x="99339" y="0"/>
                  </a:lnTo>
                  <a:lnTo>
                    <a:pt x="41908" y="1552"/>
                  </a:lnTo>
                  <a:lnTo>
                    <a:pt x="12417" y="12417"/>
                  </a:lnTo>
                  <a:lnTo>
                    <a:pt x="1552" y="41908"/>
                  </a:lnTo>
                  <a:lnTo>
                    <a:pt x="0" y="99339"/>
                  </a:lnTo>
                  <a:lnTo>
                    <a:pt x="0" y="514921"/>
                  </a:lnTo>
                  <a:lnTo>
                    <a:pt x="1552" y="572359"/>
                  </a:lnTo>
                  <a:lnTo>
                    <a:pt x="12417" y="601854"/>
                  </a:lnTo>
                  <a:lnTo>
                    <a:pt x="41908" y="612721"/>
                  </a:lnTo>
                  <a:lnTo>
                    <a:pt x="99339" y="614273"/>
                  </a:lnTo>
                  <a:lnTo>
                    <a:pt x="1017168" y="614273"/>
                  </a:lnTo>
                  <a:lnTo>
                    <a:pt x="1074598" y="612721"/>
                  </a:lnTo>
                  <a:lnTo>
                    <a:pt x="1104090" y="601854"/>
                  </a:lnTo>
                  <a:lnTo>
                    <a:pt x="1114955" y="572359"/>
                  </a:lnTo>
                  <a:lnTo>
                    <a:pt x="1116507" y="514921"/>
                  </a:lnTo>
                  <a:lnTo>
                    <a:pt x="1116507" y="99339"/>
                  </a:lnTo>
                  <a:lnTo>
                    <a:pt x="1114955" y="41908"/>
                  </a:lnTo>
                  <a:lnTo>
                    <a:pt x="1104090" y="12417"/>
                  </a:lnTo>
                  <a:lnTo>
                    <a:pt x="1074598" y="1552"/>
                  </a:lnTo>
                  <a:lnTo>
                    <a:pt x="1017168" y="0"/>
                  </a:lnTo>
                  <a:close/>
                </a:path>
              </a:pathLst>
            </a:custGeom>
            <a:solidFill>
              <a:srgbClr val="41BB98"/>
            </a:solidFill>
          </p:spPr>
          <p:txBody>
            <a:bodyPr wrap="square" lIns="0" tIns="0" rIns="0" bIns="0" rtlCol="0"/>
            <a:lstStyle/>
            <a:p>
              <a:endParaRPr/>
            </a:p>
          </p:txBody>
        </p:sp>
        <p:sp>
          <p:nvSpPr>
            <p:cNvPr id="10" name="object 10"/>
            <p:cNvSpPr/>
            <p:nvPr/>
          </p:nvSpPr>
          <p:spPr>
            <a:xfrm>
              <a:off x="3257130" y="1517828"/>
              <a:ext cx="1172845" cy="666750"/>
            </a:xfrm>
            <a:custGeom>
              <a:avLst/>
              <a:gdLst/>
              <a:ahLst/>
              <a:cxnLst/>
              <a:rect l="l" t="t" r="r" b="b"/>
              <a:pathLst>
                <a:path w="1172845" h="666750">
                  <a:moveTo>
                    <a:pt x="1172578" y="541807"/>
                  </a:moveTo>
                  <a:lnTo>
                    <a:pt x="1172578" y="124650"/>
                  </a:lnTo>
                  <a:lnTo>
                    <a:pt x="1171443" y="111208"/>
                  </a:lnTo>
                  <a:lnTo>
                    <a:pt x="1164184" y="80235"/>
                  </a:lnTo>
                  <a:lnTo>
                    <a:pt x="1145025" y="43518"/>
                  </a:lnTo>
                  <a:lnTo>
                    <a:pt x="1108186" y="12844"/>
                  </a:lnTo>
                  <a:lnTo>
                    <a:pt x="1047889" y="0"/>
                  </a:lnTo>
                  <a:lnTo>
                    <a:pt x="663676" y="0"/>
                  </a:lnTo>
                  <a:lnTo>
                    <a:pt x="661123" y="2565"/>
                  </a:lnTo>
                  <a:lnTo>
                    <a:pt x="640547" y="23141"/>
                  </a:lnTo>
                  <a:lnTo>
                    <a:pt x="619967" y="43719"/>
                  </a:lnTo>
                  <a:lnTo>
                    <a:pt x="599385" y="64298"/>
                  </a:lnTo>
                  <a:lnTo>
                    <a:pt x="578802" y="84874"/>
                  </a:lnTo>
                  <a:lnTo>
                    <a:pt x="558233" y="64298"/>
                  </a:lnTo>
                  <a:lnTo>
                    <a:pt x="537657" y="43719"/>
                  </a:lnTo>
                  <a:lnTo>
                    <a:pt x="517076" y="23141"/>
                  </a:lnTo>
                  <a:lnTo>
                    <a:pt x="496493" y="2565"/>
                  </a:lnTo>
                  <a:lnTo>
                    <a:pt x="493941" y="0"/>
                  </a:lnTo>
                  <a:lnTo>
                    <a:pt x="124663" y="0"/>
                  </a:lnTo>
                  <a:lnTo>
                    <a:pt x="111215" y="1133"/>
                  </a:lnTo>
                  <a:lnTo>
                    <a:pt x="80238" y="8387"/>
                  </a:lnTo>
                  <a:lnTo>
                    <a:pt x="43519" y="27538"/>
                  </a:lnTo>
                  <a:lnTo>
                    <a:pt x="12844" y="64367"/>
                  </a:lnTo>
                  <a:lnTo>
                    <a:pt x="0" y="124650"/>
                  </a:lnTo>
                  <a:lnTo>
                    <a:pt x="0" y="541807"/>
                  </a:lnTo>
                  <a:lnTo>
                    <a:pt x="8391" y="586226"/>
                  </a:lnTo>
                  <a:lnTo>
                    <a:pt x="27547" y="622947"/>
                  </a:lnTo>
                  <a:lnTo>
                    <a:pt x="64378" y="653625"/>
                  </a:lnTo>
                  <a:lnTo>
                    <a:pt x="124663" y="666470"/>
                  </a:lnTo>
                  <a:lnTo>
                    <a:pt x="1047889" y="666470"/>
                  </a:lnTo>
                  <a:lnTo>
                    <a:pt x="1061340" y="665335"/>
                  </a:lnTo>
                  <a:lnTo>
                    <a:pt x="1092323" y="658078"/>
                  </a:lnTo>
                  <a:lnTo>
                    <a:pt x="1129050" y="638923"/>
                  </a:lnTo>
                  <a:lnTo>
                    <a:pt x="1159731" y="602091"/>
                  </a:lnTo>
                  <a:lnTo>
                    <a:pt x="1172578" y="541807"/>
                  </a:lnTo>
                  <a:close/>
                </a:path>
              </a:pathLst>
            </a:custGeom>
            <a:ln w="19050">
              <a:solidFill>
                <a:srgbClr val="09522A"/>
              </a:solidFill>
            </a:ln>
          </p:spPr>
          <p:txBody>
            <a:bodyPr wrap="square" lIns="0" tIns="0" rIns="0" bIns="0" rtlCol="0"/>
            <a:lstStyle/>
            <a:p>
              <a:endParaRPr/>
            </a:p>
          </p:txBody>
        </p:sp>
        <p:sp>
          <p:nvSpPr>
            <p:cNvPr id="11" name="object 11"/>
            <p:cNvSpPr/>
            <p:nvPr/>
          </p:nvSpPr>
          <p:spPr>
            <a:xfrm>
              <a:off x="2540685" y="2384730"/>
              <a:ext cx="0" cy="292100"/>
            </a:xfrm>
            <a:custGeom>
              <a:avLst/>
              <a:gdLst/>
              <a:ahLst/>
              <a:cxnLst/>
              <a:rect l="l" t="t" r="r" b="b"/>
              <a:pathLst>
                <a:path h="292100">
                  <a:moveTo>
                    <a:pt x="0" y="0"/>
                  </a:moveTo>
                  <a:lnTo>
                    <a:pt x="0" y="291985"/>
                  </a:lnTo>
                </a:path>
              </a:pathLst>
            </a:custGeom>
            <a:ln w="19050">
              <a:solidFill>
                <a:srgbClr val="09522A"/>
              </a:solidFill>
            </a:ln>
          </p:spPr>
          <p:txBody>
            <a:bodyPr wrap="square" lIns="0" tIns="0" rIns="0" bIns="0" rtlCol="0"/>
            <a:lstStyle/>
            <a:p>
              <a:endParaRPr/>
            </a:p>
          </p:txBody>
        </p:sp>
      </p:grpSp>
      <p:grpSp>
        <p:nvGrpSpPr>
          <p:cNvPr id="12" name="object 12"/>
          <p:cNvGrpSpPr/>
          <p:nvPr/>
        </p:nvGrpSpPr>
        <p:grpSpPr>
          <a:xfrm>
            <a:off x="1830958" y="3006141"/>
            <a:ext cx="1421766" cy="918210"/>
            <a:chOff x="1830958" y="3006141"/>
            <a:chExt cx="1421765" cy="918210"/>
          </a:xfrm>
        </p:grpSpPr>
        <p:sp>
          <p:nvSpPr>
            <p:cNvPr id="13" name="object 13"/>
            <p:cNvSpPr/>
            <p:nvPr/>
          </p:nvSpPr>
          <p:spPr>
            <a:xfrm>
              <a:off x="2540685" y="3015666"/>
              <a:ext cx="0" cy="333375"/>
            </a:xfrm>
            <a:custGeom>
              <a:avLst/>
              <a:gdLst/>
              <a:ahLst/>
              <a:cxnLst/>
              <a:rect l="l" t="t" r="r" b="b"/>
              <a:pathLst>
                <a:path h="333375">
                  <a:moveTo>
                    <a:pt x="0" y="0"/>
                  </a:moveTo>
                  <a:lnTo>
                    <a:pt x="0" y="332905"/>
                  </a:lnTo>
                </a:path>
              </a:pathLst>
            </a:custGeom>
            <a:ln w="19050">
              <a:solidFill>
                <a:srgbClr val="09522A"/>
              </a:solidFill>
            </a:ln>
          </p:spPr>
          <p:txBody>
            <a:bodyPr wrap="square" lIns="0" tIns="0" rIns="0" bIns="0" rtlCol="0"/>
            <a:lstStyle/>
            <a:p>
              <a:endParaRPr/>
            </a:p>
          </p:txBody>
        </p:sp>
        <p:sp>
          <p:nvSpPr>
            <p:cNvPr id="14" name="object 14"/>
            <p:cNvSpPr/>
            <p:nvPr/>
          </p:nvSpPr>
          <p:spPr>
            <a:xfrm>
              <a:off x="2483218" y="3334664"/>
              <a:ext cx="115570" cy="62230"/>
            </a:xfrm>
            <a:custGeom>
              <a:avLst/>
              <a:gdLst/>
              <a:ahLst/>
              <a:cxnLst/>
              <a:rect l="l" t="t" r="r" b="b"/>
              <a:pathLst>
                <a:path w="115569" h="62229">
                  <a:moveTo>
                    <a:pt x="114947" y="0"/>
                  </a:moveTo>
                  <a:lnTo>
                    <a:pt x="0" y="0"/>
                  </a:lnTo>
                  <a:lnTo>
                    <a:pt x="57467" y="61823"/>
                  </a:lnTo>
                  <a:lnTo>
                    <a:pt x="114947" y="0"/>
                  </a:lnTo>
                  <a:close/>
                </a:path>
              </a:pathLst>
            </a:custGeom>
            <a:solidFill>
              <a:srgbClr val="09522A"/>
            </a:solidFill>
          </p:spPr>
          <p:txBody>
            <a:bodyPr wrap="square" lIns="0" tIns="0" rIns="0" bIns="0" rtlCol="0"/>
            <a:lstStyle/>
            <a:p>
              <a:endParaRPr/>
            </a:p>
          </p:txBody>
        </p:sp>
        <p:sp>
          <p:nvSpPr>
            <p:cNvPr id="15" name="object 15"/>
            <p:cNvSpPr/>
            <p:nvPr/>
          </p:nvSpPr>
          <p:spPr>
            <a:xfrm>
              <a:off x="1868246" y="3439630"/>
              <a:ext cx="1346200" cy="448945"/>
            </a:xfrm>
            <a:custGeom>
              <a:avLst/>
              <a:gdLst/>
              <a:ahLst/>
              <a:cxnLst/>
              <a:rect l="l" t="t" r="r" b="b"/>
              <a:pathLst>
                <a:path w="1346200" h="448945">
                  <a:moveTo>
                    <a:pt x="1246708" y="0"/>
                  </a:moveTo>
                  <a:lnTo>
                    <a:pt x="769112" y="0"/>
                  </a:lnTo>
                  <a:lnTo>
                    <a:pt x="673112" y="95999"/>
                  </a:lnTo>
                  <a:lnTo>
                    <a:pt x="577113" y="0"/>
                  </a:lnTo>
                  <a:lnTo>
                    <a:pt x="99339" y="0"/>
                  </a:lnTo>
                  <a:lnTo>
                    <a:pt x="41908" y="1552"/>
                  </a:lnTo>
                  <a:lnTo>
                    <a:pt x="12417" y="12417"/>
                  </a:lnTo>
                  <a:lnTo>
                    <a:pt x="1552" y="41908"/>
                  </a:lnTo>
                  <a:lnTo>
                    <a:pt x="0" y="99339"/>
                  </a:lnTo>
                  <a:lnTo>
                    <a:pt x="0" y="332625"/>
                  </a:lnTo>
                  <a:lnTo>
                    <a:pt x="0" y="349351"/>
                  </a:lnTo>
                  <a:lnTo>
                    <a:pt x="1552" y="406782"/>
                  </a:lnTo>
                  <a:lnTo>
                    <a:pt x="12417" y="436273"/>
                  </a:lnTo>
                  <a:lnTo>
                    <a:pt x="41908" y="447138"/>
                  </a:lnTo>
                  <a:lnTo>
                    <a:pt x="99339" y="448690"/>
                  </a:lnTo>
                  <a:lnTo>
                    <a:pt x="1246708" y="448690"/>
                  </a:lnTo>
                  <a:lnTo>
                    <a:pt x="1304146" y="447138"/>
                  </a:lnTo>
                  <a:lnTo>
                    <a:pt x="1333641" y="436273"/>
                  </a:lnTo>
                  <a:lnTo>
                    <a:pt x="1344507" y="406782"/>
                  </a:lnTo>
                  <a:lnTo>
                    <a:pt x="1346060" y="349351"/>
                  </a:lnTo>
                  <a:lnTo>
                    <a:pt x="1346060" y="99339"/>
                  </a:lnTo>
                  <a:lnTo>
                    <a:pt x="1344507" y="41908"/>
                  </a:lnTo>
                  <a:lnTo>
                    <a:pt x="1333641" y="12417"/>
                  </a:lnTo>
                  <a:lnTo>
                    <a:pt x="1304146" y="1552"/>
                  </a:lnTo>
                  <a:lnTo>
                    <a:pt x="1246708" y="0"/>
                  </a:lnTo>
                  <a:close/>
                </a:path>
              </a:pathLst>
            </a:custGeom>
            <a:solidFill>
              <a:srgbClr val="41BB98"/>
            </a:solidFill>
          </p:spPr>
          <p:txBody>
            <a:bodyPr wrap="square" lIns="0" tIns="0" rIns="0" bIns="0" rtlCol="0"/>
            <a:lstStyle/>
            <a:p>
              <a:endParaRPr/>
            </a:p>
          </p:txBody>
        </p:sp>
        <p:sp>
          <p:nvSpPr>
            <p:cNvPr id="16" name="object 16"/>
            <p:cNvSpPr/>
            <p:nvPr/>
          </p:nvSpPr>
          <p:spPr>
            <a:xfrm>
              <a:off x="1840483" y="3413519"/>
              <a:ext cx="1402715" cy="501015"/>
            </a:xfrm>
            <a:custGeom>
              <a:avLst/>
              <a:gdLst/>
              <a:ahLst/>
              <a:cxnLst/>
              <a:rect l="l" t="t" r="r" b="b"/>
              <a:pathLst>
                <a:path w="1402714" h="501014">
                  <a:moveTo>
                    <a:pt x="0" y="350659"/>
                  </a:moveTo>
                  <a:lnTo>
                    <a:pt x="0" y="376250"/>
                  </a:lnTo>
                  <a:lnTo>
                    <a:pt x="1133" y="389693"/>
                  </a:lnTo>
                  <a:lnTo>
                    <a:pt x="8387" y="420669"/>
                  </a:lnTo>
                  <a:lnTo>
                    <a:pt x="27538" y="457390"/>
                  </a:lnTo>
                  <a:lnTo>
                    <a:pt x="64367" y="488067"/>
                  </a:lnTo>
                  <a:lnTo>
                    <a:pt x="124650" y="500913"/>
                  </a:lnTo>
                  <a:lnTo>
                    <a:pt x="1277442" y="500913"/>
                  </a:lnTo>
                  <a:lnTo>
                    <a:pt x="1321865" y="492521"/>
                  </a:lnTo>
                  <a:lnTo>
                    <a:pt x="1358590" y="473366"/>
                  </a:lnTo>
                  <a:lnTo>
                    <a:pt x="1389271" y="436534"/>
                  </a:lnTo>
                  <a:lnTo>
                    <a:pt x="1402118" y="376250"/>
                  </a:lnTo>
                  <a:lnTo>
                    <a:pt x="1402118" y="124675"/>
                  </a:lnTo>
                  <a:lnTo>
                    <a:pt x="1393725" y="80246"/>
                  </a:lnTo>
                  <a:lnTo>
                    <a:pt x="1374568" y="43523"/>
                  </a:lnTo>
                  <a:lnTo>
                    <a:pt x="1337732" y="12845"/>
                  </a:lnTo>
                  <a:lnTo>
                    <a:pt x="1277442" y="0"/>
                  </a:lnTo>
                  <a:lnTo>
                    <a:pt x="785736" y="0"/>
                  </a:lnTo>
                  <a:lnTo>
                    <a:pt x="783183" y="2565"/>
                  </a:lnTo>
                  <a:lnTo>
                    <a:pt x="762600" y="23154"/>
                  </a:lnTo>
                  <a:lnTo>
                    <a:pt x="742019" y="43735"/>
                  </a:lnTo>
                  <a:lnTo>
                    <a:pt x="721443" y="64312"/>
                  </a:lnTo>
                  <a:lnTo>
                    <a:pt x="700874" y="84886"/>
                  </a:lnTo>
                  <a:lnTo>
                    <a:pt x="680291" y="64312"/>
                  </a:lnTo>
                  <a:lnTo>
                    <a:pt x="659709" y="43735"/>
                  </a:lnTo>
                  <a:lnTo>
                    <a:pt x="639129" y="23154"/>
                  </a:lnTo>
                  <a:lnTo>
                    <a:pt x="618553" y="2565"/>
                  </a:lnTo>
                  <a:lnTo>
                    <a:pt x="615988" y="0"/>
                  </a:lnTo>
                  <a:lnTo>
                    <a:pt x="124650" y="0"/>
                  </a:lnTo>
                  <a:lnTo>
                    <a:pt x="111213" y="1136"/>
                  </a:lnTo>
                  <a:lnTo>
                    <a:pt x="80241" y="8396"/>
                  </a:lnTo>
                  <a:lnTo>
                    <a:pt x="43522" y="27555"/>
                  </a:lnTo>
                  <a:lnTo>
                    <a:pt x="12845" y="64390"/>
                  </a:lnTo>
                  <a:lnTo>
                    <a:pt x="0" y="124675"/>
                  </a:lnTo>
                  <a:lnTo>
                    <a:pt x="0" y="350659"/>
                  </a:lnTo>
                  <a:close/>
                </a:path>
              </a:pathLst>
            </a:custGeom>
            <a:ln w="19050">
              <a:solidFill>
                <a:srgbClr val="09522A"/>
              </a:solidFill>
            </a:ln>
          </p:spPr>
          <p:txBody>
            <a:bodyPr wrap="square" lIns="0" tIns="0" rIns="0" bIns="0" rtlCol="0"/>
            <a:lstStyle/>
            <a:p>
              <a:endParaRPr/>
            </a:p>
          </p:txBody>
        </p:sp>
      </p:grpSp>
      <p:sp>
        <p:nvSpPr>
          <p:cNvPr id="17" name="object 17"/>
          <p:cNvSpPr txBox="1"/>
          <p:nvPr/>
        </p:nvSpPr>
        <p:spPr>
          <a:xfrm>
            <a:off x="3449921" y="1670397"/>
            <a:ext cx="767080" cy="387286"/>
          </a:xfrm>
          <a:prstGeom prst="rect">
            <a:avLst/>
          </a:prstGeom>
        </p:spPr>
        <p:txBody>
          <a:bodyPr vert="horz" wrap="square" lIns="0" tIns="15240" rIns="0" bIns="0" rtlCol="0">
            <a:spAutoFit/>
          </a:bodyPr>
          <a:lstStyle/>
          <a:p>
            <a:pPr algn="ctr">
              <a:lnSpc>
                <a:spcPts val="1000"/>
              </a:lnSpc>
              <a:spcBef>
                <a:spcPts val="120"/>
              </a:spcBef>
            </a:pPr>
            <a:r>
              <a:rPr sz="900" spc="-120" dirty="0">
                <a:solidFill>
                  <a:srgbClr val="FFFFFF"/>
                </a:solidFill>
                <a:latin typeface="Arial MT"/>
                <a:cs typeface="Arial MT"/>
              </a:rPr>
              <a:t>ChT</a:t>
            </a:r>
            <a:r>
              <a:rPr sz="900" spc="-30" dirty="0">
                <a:solidFill>
                  <a:srgbClr val="FFFFFF"/>
                </a:solidFill>
                <a:latin typeface="Arial MT"/>
                <a:cs typeface="Arial MT"/>
              </a:rPr>
              <a:t> </a:t>
            </a:r>
            <a:r>
              <a:rPr sz="900" spc="55" dirty="0">
                <a:solidFill>
                  <a:srgbClr val="FFFFFF"/>
                </a:solidFill>
                <a:latin typeface="Arial MT"/>
                <a:cs typeface="Arial MT"/>
              </a:rPr>
              <a:t>±</a:t>
            </a:r>
            <a:r>
              <a:rPr sz="900" spc="-30" dirty="0">
                <a:solidFill>
                  <a:srgbClr val="FFFFFF"/>
                </a:solidFill>
                <a:latin typeface="Arial MT"/>
                <a:cs typeface="Arial MT"/>
              </a:rPr>
              <a:t> </a:t>
            </a:r>
            <a:r>
              <a:rPr sz="900" spc="-180" dirty="0">
                <a:solidFill>
                  <a:srgbClr val="FFFFFF"/>
                </a:solidFill>
                <a:latin typeface="Arial MT"/>
                <a:cs typeface="Arial MT"/>
              </a:rPr>
              <a:t>R</a:t>
            </a:r>
            <a:r>
              <a:rPr sz="900" spc="-125" dirty="0">
                <a:solidFill>
                  <a:srgbClr val="FFFFFF"/>
                </a:solidFill>
                <a:latin typeface="Arial MT"/>
                <a:cs typeface="Arial MT"/>
              </a:rPr>
              <a:t>T</a:t>
            </a:r>
            <a:r>
              <a:rPr sz="900" spc="-30" dirty="0">
                <a:solidFill>
                  <a:srgbClr val="FFFFFF"/>
                </a:solidFill>
                <a:latin typeface="Arial MT"/>
                <a:cs typeface="Arial MT"/>
              </a:rPr>
              <a:t> </a:t>
            </a:r>
            <a:r>
              <a:rPr sz="900" spc="-35" dirty="0">
                <a:solidFill>
                  <a:srgbClr val="FFFFFF"/>
                </a:solidFill>
                <a:latin typeface="Arial MT"/>
                <a:cs typeface="Arial MT"/>
              </a:rPr>
              <a:t>[III,</a:t>
            </a:r>
            <a:r>
              <a:rPr sz="900" spc="-100" dirty="0">
                <a:solidFill>
                  <a:srgbClr val="FFFFFF"/>
                </a:solidFill>
                <a:latin typeface="Arial MT"/>
                <a:cs typeface="Arial MT"/>
              </a:rPr>
              <a:t> </a:t>
            </a:r>
            <a:r>
              <a:rPr sz="900" spc="-60" dirty="0">
                <a:solidFill>
                  <a:srgbClr val="FFFFFF"/>
                </a:solidFill>
                <a:latin typeface="Arial MT"/>
                <a:cs typeface="Arial MT"/>
              </a:rPr>
              <a:t>A]</a:t>
            </a:r>
            <a:endParaRPr sz="900">
              <a:latin typeface="Arial MT"/>
              <a:cs typeface="Arial MT"/>
            </a:endParaRPr>
          </a:p>
          <a:p>
            <a:pPr algn="ctr">
              <a:lnSpc>
                <a:spcPts val="919"/>
              </a:lnSpc>
            </a:pPr>
            <a:r>
              <a:rPr sz="900" spc="-45" dirty="0">
                <a:solidFill>
                  <a:srgbClr val="FFFFFF"/>
                </a:solidFill>
                <a:latin typeface="Arial MT"/>
                <a:cs typeface="Arial MT"/>
              </a:rPr>
              <a:t>or</a:t>
            </a:r>
            <a:endParaRPr sz="900">
              <a:latin typeface="Arial MT"/>
              <a:cs typeface="Arial MT"/>
            </a:endParaRPr>
          </a:p>
          <a:p>
            <a:pPr algn="ctr">
              <a:lnSpc>
                <a:spcPts val="1000"/>
              </a:lnSpc>
            </a:pPr>
            <a:r>
              <a:rPr sz="900" spc="-175" dirty="0">
                <a:solidFill>
                  <a:srgbClr val="FFFFFF"/>
                </a:solidFill>
                <a:latin typeface="Arial MT"/>
                <a:cs typeface="Arial MT"/>
              </a:rPr>
              <a:t>R</a:t>
            </a:r>
            <a:r>
              <a:rPr sz="900" spc="-80" dirty="0">
                <a:solidFill>
                  <a:srgbClr val="FFFFFF"/>
                </a:solidFill>
                <a:latin typeface="Arial MT"/>
                <a:cs typeface="Arial MT"/>
              </a:rPr>
              <a:t>T</a:t>
            </a:r>
            <a:r>
              <a:rPr sz="750" spc="-44" baseline="55555" dirty="0">
                <a:solidFill>
                  <a:srgbClr val="FFFFFF"/>
                </a:solidFill>
                <a:latin typeface="Arial MT"/>
                <a:cs typeface="Arial MT"/>
              </a:rPr>
              <a:t>a</a:t>
            </a:r>
            <a:r>
              <a:rPr sz="750" baseline="55555" dirty="0">
                <a:solidFill>
                  <a:srgbClr val="FFFFFF"/>
                </a:solidFill>
                <a:latin typeface="Arial MT"/>
                <a:cs typeface="Arial MT"/>
              </a:rPr>
              <a:t> </a:t>
            </a:r>
            <a:r>
              <a:rPr sz="750" spc="-89" baseline="55555" dirty="0">
                <a:solidFill>
                  <a:srgbClr val="FFFFFF"/>
                </a:solidFill>
                <a:latin typeface="Arial MT"/>
                <a:cs typeface="Arial MT"/>
              </a:rPr>
              <a:t> </a:t>
            </a:r>
            <a:r>
              <a:rPr sz="900" spc="-35" dirty="0">
                <a:solidFill>
                  <a:srgbClr val="FFFFFF"/>
                </a:solidFill>
                <a:latin typeface="Arial MT"/>
                <a:cs typeface="Arial MT"/>
              </a:rPr>
              <a:t>[III,</a:t>
            </a:r>
            <a:r>
              <a:rPr sz="900" spc="-100" dirty="0">
                <a:solidFill>
                  <a:srgbClr val="FFFFFF"/>
                </a:solidFill>
                <a:latin typeface="Arial MT"/>
                <a:cs typeface="Arial MT"/>
              </a:rPr>
              <a:t> </a:t>
            </a:r>
            <a:r>
              <a:rPr sz="900" spc="-60" dirty="0">
                <a:solidFill>
                  <a:srgbClr val="FFFFFF"/>
                </a:solidFill>
                <a:latin typeface="Arial MT"/>
                <a:cs typeface="Arial MT"/>
              </a:rPr>
              <a:t>A]</a:t>
            </a:r>
            <a:endParaRPr sz="900">
              <a:latin typeface="Arial MT"/>
              <a:cs typeface="Arial MT"/>
            </a:endParaRPr>
          </a:p>
        </p:txBody>
      </p:sp>
      <p:grpSp>
        <p:nvGrpSpPr>
          <p:cNvPr id="18" name="object 18"/>
          <p:cNvGrpSpPr/>
          <p:nvPr/>
        </p:nvGrpSpPr>
        <p:grpSpPr>
          <a:xfrm>
            <a:off x="2540698" y="2184503"/>
            <a:ext cx="2615566" cy="492759"/>
            <a:chOff x="2540698" y="2184501"/>
            <a:chExt cx="2615565" cy="492759"/>
          </a:xfrm>
        </p:grpSpPr>
        <p:sp>
          <p:nvSpPr>
            <p:cNvPr id="19" name="object 19"/>
            <p:cNvSpPr/>
            <p:nvPr/>
          </p:nvSpPr>
          <p:spPr>
            <a:xfrm>
              <a:off x="5146154" y="2384730"/>
              <a:ext cx="0" cy="292100"/>
            </a:xfrm>
            <a:custGeom>
              <a:avLst/>
              <a:gdLst/>
              <a:ahLst/>
              <a:cxnLst/>
              <a:rect l="l" t="t" r="r" b="b"/>
              <a:pathLst>
                <a:path h="292100">
                  <a:moveTo>
                    <a:pt x="0" y="0"/>
                  </a:moveTo>
                  <a:lnTo>
                    <a:pt x="0" y="291985"/>
                  </a:lnTo>
                </a:path>
              </a:pathLst>
            </a:custGeom>
            <a:ln w="19050">
              <a:solidFill>
                <a:srgbClr val="09522A"/>
              </a:solidFill>
            </a:ln>
          </p:spPr>
          <p:txBody>
            <a:bodyPr wrap="square" lIns="0" tIns="0" rIns="0" bIns="0" rtlCol="0"/>
            <a:lstStyle/>
            <a:p>
              <a:endParaRPr/>
            </a:p>
          </p:txBody>
        </p:sp>
        <p:sp>
          <p:nvSpPr>
            <p:cNvPr id="20" name="object 20"/>
            <p:cNvSpPr/>
            <p:nvPr/>
          </p:nvSpPr>
          <p:spPr>
            <a:xfrm>
              <a:off x="2540698" y="2393493"/>
              <a:ext cx="2606040" cy="0"/>
            </a:xfrm>
            <a:custGeom>
              <a:avLst/>
              <a:gdLst/>
              <a:ahLst/>
              <a:cxnLst/>
              <a:rect l="l" t="t" r="r" b="b"/>
              <a:pathLst>
                <a:path w="2606040">
                  <a:moveTo>
                    <a:pt x="0" y="0"/>
                  </a:moveTo>
                  <a:lnTo>
                    <a:pt x="2605455" y="0"/>
                  </a:lnTo>
                </a:path>
              </a:pathLst>
            </a:custGeom>
            <a:ln w="19050">
              <a:solidFill>
                <a:srgbClr val="09522A"/>
              </a:solidFill>
            </a:ln>
          </p:spPr>
          <p:txBody>
            <a:bodyPr wrap="square" lIns="0" tIns="0" rIns="0" bIns="0" rtlCol="0"/>
            <a:lstStyle/>
            <a:p>
              <a:endParaRPr/>
            </a:p>
          </p:txBody>
        </p:sp>
        <p:sp>
          <p:nvSpPr>
            <p:cNvPr id="21" name="object 21"/>
            <p:cNvSpPr/>
            <p:nvPr/>
          </p:nvSpPr>
          <p:spPr>
            <a:xfrm>
              <a:off x="3843426" y="2184501"/>
              <a:ext cx="0" cy="200660"/>
            </a:xfrm>
            <a:custGeom>
              <a:avLst/>
              <a:gdLst/>
              <a:ahLst/>
              <a:cxnLst/>
              <a:rect l="l" t="t" r="r" b="b"/>
              <a:pathLst>
                <a:path h="200660">
                  <a:moveTo>
                    <a:pt x="0" y="0"/>
                  </a:moveTo>
                  <a:lnTo>
                    <a:pt x="0" y="200228"/>
                  </a:lnTo>
                </a:path>
              </a:pathLst>
            </a:custGeom>
            <a:ln w="19050">
              <a:solidFill>
                <a:srgbClr val="09522A"/>
              </a:solidFill>
            </a:ln>
          </p:spPr>
          <p:txBody>
            <a:bodyPr wrap="square" lIns="0" tIns="0" rIns="0" bIns="0" rtlCol="0"/>
            <a:lstStyle/>
            <a:p>
              <a:endParaRPr/>
            </a:p>
          </p:txBody>
        </p:sp>
      </p:grpSp>
      <p:grpSp>
        <p:nvGrpSpPr>
          <p:cNvPr id="22" name="object 22"/>
          <p:cNvGrpSpPr/>
          <p:nvPr/>
        </p:nvGrpSpPr>
        <p:grpSpPr>
          <a:xfrm>
            <a:off x="5088661" y="3006143"/>
            <a:ext cx="115570" cy="390525"/>
            <a:chOff x="5088661" y="3006141"/>
            <a:chExt cx="115570" cy="390525"/>
          </a:xfrm>
        </p:grpSpPr>
        <p:sp>
          <p:nvSpPr>
            <p:cNvPr id="23" name="object 23"/>
            <p:cNvSpPr/>
            <p:nvPr/>
          </p:nvSpPr>
          <p:spPr>
            <a:xfrm>
              <a:off x="5146154" y="3015666"/>
              <a:ext cx="0" cy="333375"/>
            </a:xfrm>
            <a:custGeom>
              <a:avLst/>
              <a:gdLst/>
              <a:ahLst/>
              <a:cxnLst/>
              <a:rect l="l" t="t" r="r" b="b"/>
              <a:pathLst>
                <a:path h="333375">
                  <a:moveTo>
                    <a:pt x="0" y="0"/>
                  </a:moveTo>
                  <a:lnTo>
                    <a:pt x="0" y="332905"/>
                  </a:lnTo>
                </a:path>
              </a:pathLst>
            </a:custGeom>
            <a:ln w="19050">
              <a:solidFill>
                <a:srgbClr val="09522A"/>
              </a:solidFill>
            </a:ln>
          </p:spPr>
          <p:txBody>
            <a:bodyPr wrap="square" lIns="0" tIns="0" rIns="0" bIns="0" rtlCol="0"/>
            <a:lstStyle/>
            <a:p>
              <a:endParaRPr/>
            </a:p>
          </p:txBody>
        </p:sp>
        <p:sp>
          <p:nvSpPr>
            <p:cNvPr id="24" name="object 24"/>
            <p:cNvSpPr/>
            <p:nvPr/>
          </p:nvSpPr>
          <p:spPr>
            <a:xfrm>
              <a:off x="5088661" y="3334664"/>
              <a:ext cx="115570" cy="62230"/>
            </a:xfrm>
            <a:custGeom>
              <a:avLst/>
              <a:gdLst/>
              <a:ahLst/>
              <a:cxnLst/>
              <a:rect l="l" t="t" r="r" b="b"/>
              <a:pathLst>
                <a:path w="115570" h="62229">
                  <a:moveTo>
                    <a:pt x="114947" y="0"/>
                  </a:moveTo>
                  <a:lnTo>
                    <a:pt x="0" y="0"/>
                  </a:lnTo>
                  <a:lnTo>
                    <a:pt x="57492" y="61823"/>
                  </a:lnTo>
                  <a:lnTo>
                    <a:pt x="114947" y="0"/>
                  </a:lnTo>
                  <a:close/>
                </a:path>
              </a:pathLst>
            </a:custGeom>
            <a:solidFill>
              <a:srgbClr val="09522A"/>
            </a:solidFill>
          </p:spPr>
          <p:txBody>
            <a:bodyPr wrap="square" lIns="0" tIns="0" rIns="0" bIns="0" rtlCol="0"/>
            <a:lstStyle/>
            <a:p>
              <a:endParaRPr/>
            </a:p>
          </p:txBody>
        </p:sp>
      </p:grpSp>
      <p:sp>
        <p:nvSpPr>
          <p:cNvPr id="25" name="object 25"/>
          <p:cNvSpPr txBox="1"/>
          <p:nvPr/>
        </p:nvSpPr>
        <p:spPr>
          <a:xfrm>
            <a:off x="2170589" y="2699968"/>
            <a:ext cx="741046" cy="266740"/>
          </a:xfrm>
          <a:prstGeom prst="rect">
            <a:avLst/>
          </a:prstGeom>
        </p:spPr>
        <p:txBody>
          <a:bodyPr vert="horz" wrap="square" lIns="0" tIns="35560" rIns="0" bIns="0" rtlCol="0">
            <a:spAutoFit/>
          </a:bodyPr>
          <a:lstStyle/>
          <a:p>
            <a:pPr marL="193675" marR="5080" indent="-181610">
              <a:lnSpc>
                <a:spcPts val="919"/>
              </a:lnSpc>
              <a:spcBef>
                <a:spcPts val="280"/>
              </a:spcBef>
            </a:pPr>
            <a:r>
              <a:rPr sz="900" spc="-85" dirty="0">
                <a:solidFill>
                  <a:srgbClr val="09522A"/>
                </a:solidFill>
                <a:latin typeface="Arial MT"/>
                <a:cs typeface="Arial MT"/>
              </a:rPr>
              <a:t>R0/R1</a:t>
            </a:r>
            <a:r>
              <a:rPr sz="900" spc="-30" dirty="0">
                <a:solidFill>
                  <a:srgbClr val="09522A"/>
                </a:solidFill>
                <a:latin typeface="Arial MT"/>
                <a:cs typeface="Arial MT"/>
              </a:rPr>
              <a:t> </a:t>
            </a:r>
            <a:r>
              <a:rPr sz="900" spc="-40" dirty="0">
                <a:solidFill>
                  <a:srgbClr val="09522A"/>
                </a:solidFill>
                <a:latin typeface="Arial MT"/>
                <a:cs typeface="Arial MT"/>
              </a:rPr>
              <a:t>resection  </a:t>
            </a:r>
            <a:r>
              <a:rPr sz="900" spc="-45" dirty="0">
                <a:solidFill>
                  <a:srgbClr val="09522A"/>
                </a:solidFill>
                <a:latin typeface="Arial MT"/>
                <a:cs typeface="Arial MT"/>
              </a:rPr>
              <a:t>feasible</a:t>
            </a:r>
            <a:endParaRPr sz="900">
              <a:latin typeface="Arial MT"/>
              <a:cs typeface="Arial MT"/>
            </a:endParaRPr>
          </a:p>
        </p:txBody>
      </p:sp>
      <p:sp>
        <p:nvSpPr>
          <p:cNvPr id="26" name="object 26"/>
          <p:cNvSpPr txBox="1"/>
          <p:nvPr/>
        </p:nvSpPr>
        <p:spPr>
          <a:xfrm>
            <a:off x="4776034" y="2699968"/>
            <a:ext cx="741046" cy="266740"/>
          </a:xfrm>
          <a:prstGeom prst="rect">
            <a:avLst/>
          </a:prstGeom>
        </p:spPr>
        <p:txBody>
          <a:bodyPr vert="horz" wrap="square" lIns="0" tIns="35560" rIns="0" bIns="0" rtlCol="0">
            <a:spAutoFit/>
          </a:bodyPr>
          <a:lstStyle/>
          <a:p>
            <a:pPr marL="107950" marR="5080" indent="-95885">
              <a:lnSpc>
                <a:spcPts val="919"/>
              </a:lnSpc>
              <a:spcBef>
                <a:spcPts val="280"/>
              </a:spcBef>
            </a:pPr>
            <a:r>
              <a:rPr sz="900" spc="-85" dirty="0">
                <a:solidFill>
                  <a:srgbClr val="09522A"/>
                </a:solidFill>
                <a:latin typeface="Arial MT"/>
                <a:cs typeface="Arial MT"/>
              </a:rPr>
              <a:t>R0/R1</a:t>
            </a:r>
            <a:r>
              <a:rPr sz="900" spc="-30" dirty="0">
                <a:solidFill>
                  <a:srgbClr val="09522A"/>
                </a:solidFill>
                <a:latin typeface="Arial MT"/>
                <a:cs typeface="Arial MT"/>
              </a:rPr>
              <a:t> </a:t>
            </a:r>
            <a:r>
              <a:rPr sz="900" spc="-40" dirty="0">
                <a:solidFill>
                  <a:srgbClr val="09522A"/>
                </a:solidFill>
                <a:latin typeface="Arial MT"/>
                <a:cs typeface="Arial MT"/>
              </a:rPr>
              <a:t>resection  </a:t>
            </a:r>
            <a:r>
              <a:rPr sz="900" spc="-45" dirty="0">
                <a:solidFill>
                  <a:srgbClr val="09522A"/>
                </a:solidFill>
                <a:latin typeface="Arial MT"/>
                <a:cs typeface="Arial MT"/>
              </a:rPr>
              <a:t>not</a:t>
            </a:r>
            <a:r>
              <a:rPr sz="900" spc="-30" dirty="0">
                <a:solidFill>
                  <a:srgbClr val="09522A"/>
                </a:solidFill>
                <a:latin typeface="Arial MT"/>
                <a:cs typeface="Arial MT"/>
              </a:rPr>
              <a:t> </a:t>
            </a:r>
            <a:r>
              <a:rPr sz="900" spc="-40" dirty="0">
                <a:solidFill>
                  <a:srgbClr val="09522A"/>
                </a:solidFill>
                <a:latin typeface="Arial MT"/>
                <a:cs typeface="Arial MT"/>
              </a:rPr>
              <a:t>feasibl</a:t>
            </a:r>
            <a:r>
              <a:rPr sz="900" spc="-75" dirty="0">
                <a:solidFill>
                  <a:srgbClr val="09522A"/>
                </a:solidFill>
                <a:latin typeface="Arial MT"/>
                <a:cs typeface="Arial MT"/>
              </a:rPr>
              <a:t>e</a:t>
            </a:r>
            <a:endParaRPr sz="900">
              <a:latin typeface="Arial MT"/>
              <a:cs typeface="Arial MT"/>
            </a:endParaRPr>
          </a:p>
        </p:txBody>
      </p:sp>
      <p:sp>
        <p:nvSpPr>
          <p:cNvPr id="27" name="object 27"/>
          <p:cNvSpPr txBox="1"/>
          <p:nvPr/>
        </p:nvSpPr>
        <p:spPr>
          <a:xfrm>
            <a:off x="4665337" y="3560612"/>
            <a:ext cx="986155" cy="539891"/>
          </a:xfrm>
          <a:prstGeom prst="rect">
            <a:avLst/>
          </a:prstGeom>
        </p:spPr>
        <p:txBody>
          <a:bodyPr vert="horz" wrap="square" lIns="0" tIns="26670" rIns="0" bIns="0" rtlCol="0">
            <a:spAutoFit/>
          </a:bodyPr>
          <a:lstStyle/>
          <a:p>
            <a:pPr marL="12700" marR="5080" indent="635" algn="ctr">
              <a:lnSpc>
                <a:spcPts val="1010"/>
              </a:lnSpc>
              <a:spcBef>
                <a:spcPts val="210"/>
              </a:spcBef>
            </a:pPr>
            <a:r>
              <a:rPr sz="900" spc="-50" dirty="0">
                <a:solidFill>
                  <a:srgbClr val="09522A"/>
                </a:solidFill>
                <a:latin typeface="Arial MT"/>
                <a:cs typeface="Arial MT"/>
              </a:rPr>
              <a:t>Follow</a:t>
            </a:r>
            <a:r>
              <a:rPr sz="900" spc="-30" dirty="0">
                <a:solidFill>
                  <a:srgbClr val="09522A"/>
                </a:solidFill>
                <a:latin typeface="Arial MT"/>
                <a:cs typeface="Arial MT"/>
              </a:rPr>
              <a:t> </a:t>
            </a:r>
            <a:r>
              <a:rPr sz="900" spc="-40" dirty="0">
                <a:solidFill>
                  <a:srgbClr val="09522A"/>
                </a:solidFill>
                <a:latin typeface="Arial MT"/>
                <a:cs typeface="Arial MT"/>
              </a:rPr>
              <a:t>treatment  </a:t>
            </a:r>
            <a:r>
              <a:rPr sz="900" spc="-55" dirty="0">
                <a:solidFill>
                  <a:srgbClr val="09522A"/>
                </a:solidFill>
                <a:latin typeface="Arial MT"/>
                <a:cs typeface="Arial MT"/>
              </a:rPr>
              <a:t>recommendations</a:t>
            </a:r>
            <a:r>
              <a:rPr sz="900" spc="-30" dirty="0">
                <a:solidFill>
                  <a:srgbClr val="09522A"/>
                </a:solidFill>
                <a:latin typeface="Arial MT"/>
                <a:cs typeface="Arial MT"/>
              </a:rPr>
              <a:t> </a:t>
            </a:r>
            <a:r>
              <a:rPr sz="900" spc="-25" dirty="0">
                <a:solidFill>
                  <a:srgbClr val="09522A"/>
                </a:solidFill>
                <a:latin typeface="Arial MT"/>
                <a:cs typeface="Arial MT"/>
              </a:rPr>
              <a:t>for  </a:t>
            </a:r>
            <a:r>
              <a:rPr sz="900" spc="-70" dirty="0">
                <a:solidFill>
                  <a:srgbClr val="09522A"/>
                </a:solidFill>
                <a:latin typeface="Arial MT"/>
                <a:cs typeface="Arial MT"/>
              </a:rPr>
              <a:t>ad</a:t>
            </a:r>
            <a:r>
              <a:rPr sz="900" spc="-75" dirty="0">
                <a:solidFill>
                  <a:srgbClr val="09522A"/>
                </a:solidFill>
                <a:latin typeface="Arial MT"/>
                <a:cs typeface="Arial MT"/>
              </a:rPr>
              <a:t>v</a:t>
            </a:r>
            <a:r>
              <a:rPr sz="900" spc="-65" dirty="0">
                <a:solidFill>
                  <a:srgbClr val="09522A"/>
                </a:solidFill>
                <a:latin typeface="Arial MT"/>
                <a:cs typeface="Arial MT"/>
              </a:rPr>
              <a:t>anced</a:t>
            </a:r>
            <a:r>
              <a:rPr sz="900" spc="-30" dirty="0">
                <a:solidFill>
                  <a:srgbClr val="09522A"/>
                </a:solidFill>
                <a:latin typeface="Arial MT"/>
                <a:cs typeface="Arial MT"/>
              </a:rPr>
              <a:t> </a:t>
            </a:r>
            <a:r>
              <a:rPr sz="900" spc="-55" dirty="0">
                <a:solidFill>
                  <a:srgbClr val="09522A"/>
                </a:solidFill>
                <a:latin typeface="Arial MT"/>
                <a:cs typeface="Arial MT"/>
              </a:rPr>
              <a:t>disease  (Figures</a:t>
            </a:r>
            <a:r>
              <a:rPr sz="900" spc="-30" dirty="0">
                <a:solidFill>
                  <a:srgbClr val="09522A"/>
                </a:solidFill>
                <a:latin typeface="Arial MT"/>
                <a:cs typeface="Arial MT"/>
              </a:rPr>
              <a:t> </a:t>
            </a:r>
            <a:r>
              <a:rPr sz="900" spc="-55" dirty="0">
                <a:solidFill>
                  <a:srgbClr val="09522A"/>
                </a:solidFill>
                <a:latin typeface="Arial MT"/>
                <a:cs typeface="Arial MT"/>
              </a:rPr>
              <a:t>3–4)</a:t>
            </a:r>
            <a:endParaRPr sz="900">
              <a:latin typeface="Arial MT"/>
              <a:cs typeface="Arial MT"/>
            </a:endParaRPr>
          </a:p>
        </p:txBody>
      </p:sp>
      <p:sp>
        <p:nvSpPr>
          <p:cNvPr id="28" name="object 28"/>
          <p:cNvSpPr/>
          <p:nvPr/>
        </p:nvSpPr>
        <p:spPr>
          <a:xfrm>
            <a:off x="4451629" y="3446641"/>
            <a:ext cx="1412240" cy="757555"/>
          </a:xfrm>
          <a:custGeom>
            <a:avLst/>
            <a:gdLst/>
            <a:ahLst/>
            <a:cxnLst/>
            <a:rect l="l" t="t" r="r" b="b"/>
            <a:pathLst>
              <a:path w="1412239" h="757554">
                <a:moveTo>
                  <a:pt x="1412189" y="632879"/>
                </a:moveTo>
                <a:lnTo>
                  <a:pt x="1412189" y="124663"/>
                </a:lnTo>
                <a:lnTo>
                  <a:pt x="1411055" y="111220"/>
                </a:lnTo>
                <a:lnTo>
                  <a:pt x="1403800" y="80244"/>
                </a:lnTo>
                <a:lnTo>
                  <a:pt x="1384644" y="43523"/>
                </a:lnTo>
                <a:lnTo>
                  <a:pt x="1347808" y="12845"/>
                </a:lnTo>
                <a:lnTo>
                  <a:pt x="1287513" y="0"/>
                </a:lnTo>
                <a:lnTo>
                  <a:pt x="787857" y="0"/>
                </a:lnTo>
                <a:lnTo>
                  <a:pt x="785291" y="2578"/>
                </a:lnTo>
                <a:lnTo>
                  <a:pt x="764722" y="23146"/>
                </a:lnTo>
                <a:lnTo>
                  <a:pt x="744146" y="43721"/>
                </a:lnTo>
                <a:lnTo>
                  <a:pt x="723566" y="64298"/>
                </a:lnTo>
                <a:lnTo>
                  <a:pt x="702983" y="84874"/>
                </a:lnTo>
                <a:lnTo>
                  <a:pt x="682412" y="64298"/>
                </a:lnTo>
                <a:lnTo>
                  <a:pt x="661833" y="43721"/>
                </a:lnTo>
                <a:lnTo>
                  <a:pt x="641252" y="23146"/>
                </a:lnTo>
                <a:lnTo>
                  <a:pt x="620674" y="2578"/>
                </a:lnTo>
                <a:lnTo>
                  <a:pt x="618108" y="0"/>
                </a:lnTo>
                <a:lnTo>
                  <a:pt x="124675" y="0"/>
                </a:lnTo>
                <a:lnTo>
                  <a:pt x="111226" y="1133"/>
                </a:lnTo>
                <a:lnTo>
                  <a:pt x="80246" y="8388"/>
                </a:lnTo>
                <a:lnTo>
                  <a:pt x="43523" y="27541"/>
                </a:lnTo>
                <a:lnTo>
                  <a:pt x="12845" y="64373"/>
                </a:lnTo>
                <a:lnTo>
                  <a:pt x="0" y="124663"/>
                </a:lnTo>
                <a:lnTo>
                  <a:pt x="0" y="632879"/>
                </a:lnTo>
                <a:lnTo>
                  <a:pt x="8392" y="677298"/>
                </a:lnTo>
                <a:lnTo>
                  <a:pt x="27549" y="714019"/>
                </a:lnTo>
                <a:lnTo>
                  <a:pt x="64385" y="744696"/>
                </a:lnTo>
                <a:lnTo>
                  <a:pt x="124675" y="757542"/>
                </a:lnTo>
                <a:lnTo>
                  <a:pt x="1287513" y="757542"/>
                </a:lnTo>
                <a:lnTo>
                  <a:pt x="1300962" y="756407"/>
                </a:lnTo>
                <a:lnTo>
                  <a:pt x="1331942" y="749150"/>
                </a:lnTo>
                <a:lnTo>
                  <a:pt x="1368665" y="729995"/>
                </a:lnTo>
                <a:lnTo>
                  <a:pt x="1399343" y="693163"/>
                </a:lnTo>
                <a:lnTo>
                  <a:pt x="1412189" y="632879"/>
                </a:lnTo>
                <a:close/>
              </a:path>
            </a:pathLst>
          </a:custGeom>
          <a:ln w="19050">
            <a:solidFill>
              <a:srgbClr val="09522A"/>
            </a:solidFill>
          </a:ln>
        </p:spPr>
        <p:txBody>
          <a:bodyPr wrap="square" lIns="0" tIns="0" rIns="0" bIns="0" rtlCol="0"/>
          <a:lstStyle/>
          <a:p>
            <a:endParaRPr/>
          </a:p>
        </p:txBody>
      </p:sp>
      <p:sp>
        <p:nvSpPr>
          <p:cNvPr id="29" name="object 29"/>
          <p:cNvSpPr txBox="1"/>
          <p:nvPr/>
        </p:nvSpPr>
        <p:spPr>
          <a:xfrm>
            <a:off x="2247255" y="3530111"/>
            <a:ext cx="586740" cy="283411"/>
          </a:xfrm>
          <a:prstGeom prst="rect">
            <a:avLst/>
          </a:prstGeom>
        </p:spPr>
        <p:txBody>
          <a:bodyPr vert="horz" wrap="square" lIns="0" tIns="26670" rIns="0" bIns="0" rtlCol="0">
            <a:spAutoFit/>
          </a:bodyPr>
          <a:lstStyle/>
          <a:p>
            <a:pPr marL="192405" marR="5080" indent="-180340">
              <a:lnSpc>
                <a:spcPts val="1010"/>
              </a:lnSpc>
              <a:spcBef>
                <a:spcPts val="210"/>
              </a:spcBef>
            </a:pPr>
            <a:r>
              <a:rPr sz="900" spc="-90" dirty="0">
                <a:solidFill>
                  <a:srgbClr val="FFFFFF"/>
                </a:solidFill>
                <a:latin typeface="Arial MT"/>
                <a:cs typeface="Arial MT"/>
              </a:rPr>
              <a:t>Surge</a:t>
            </a:r>
            <a:r>
              <a:rPr sz="900" spc="-5" dirty="0">
                <a:solidFill>
                  <a:srgbClr val="FFFFFF"/>
                </a:solidFill>
                <a:latin typeface="Arial MT"/>
                <a:cs typeface="Arial MT"/>
              </a:rPr>
              <a:t>r</a:t>
            </a:r>
            <a:r>
              <a:rPr sz="900" spc="-60" dirty="0">
                <a:solidFill>
                  <a:srgbClr val="FFFFFF"/>
                </a:solidFill>
                <a:latin typeface="Arial MT"/>
                <a:cs typeface="Arial MT"/>
              </a:rPr>
              <a:t>y</a:t>
            </a:r>
            <a:r>
              <a:rPr sz="900" spc="-85" dirty="0">
                <a:solidFill>
                  <a:srgbClr val="FFFFFF"/>
                </a:solidFill>
                <a:latin typeface="Arial MT"/>
                <a:cs typeface="Arial MT"/>
              </a:rPr>
              <a:t> </a:t>
            </a:r>
            <a:r>
              <a:rPr sz="900" spc="55" dirty="0">
                <a:solidFill>
                  <a:srgbClr val="FFFFFF"/>
                </a:solidFill>
                <a:latin typeface="Arial MT"/>
                <a:cs typeface="Arial MT"/>
              </a:rPr>
              <a:t>±</a:t>
            </a:r>
            <a:r>
              <a:rPr sz="900" spc="-85" dirty="0">
                <a:solidFill>
                  <a:srgbClr val="FFFFFF"/>
                </a:solidFill>
                <a:latin typeface="Arial MT"/>
                <a:cs typeface="Arial MT"/>
              </a:rPr>
              <a:t> </a:t>
            </a:r>
            <a:r>
              <a:rPr sz="900" spc="-204" dirty="0">
                <a:solidFill>
                  <a:srgbClr val="FFFFFF"/>
                </a:solidFill>
                <a:latin typeface="Arial MT"/>
                <a:cs typeface="Arial MT"/>
              </a:rPr>
              <a:t>R</a:t>
            </a:r>
            <a:r>
              <a:rPr sz="900" spc="-80" dirty="0">
                <a:solidFill>
                  <a:srgbClr val="FFFFFF"/>
                </a:solidFill>
                <a:latin typeface="Arial MT"/>
                <a:cs typeface="Arial MT"/>
              </a:rPr>
              <a:t>T  </a:t>
            </a:r>
            <a:r>
              <a:rPr sz="900" spc="-75" dirty="0">
                <a:solidFill>
                  <a:srgbClr val="FFFFFF"/>
                </a:solidFill>
                <a:latin typeface="Arial MT"/>
                <a:cs typeface="Arial MT"/>
              </a:rPr>
              <a:t>[</a:t>
            </a:r>
            <a:r>
              <a:rPr sz="900" spc="-225" dirty="0">
                <a:solidFill>
                  <a:srgbClr val="FFFFFF"/>
                </a:solidFill>
                <a:latin typeface="Arial MT"/>
                <a:cs typeface="Arial MT"/>
              </a:rPr>
              <a:t>V</a:t>
            </a:r>
            <a:r>
              <a:rPr sz="900" spc="-30" dirty="0">
                <a:solidFill>
                  <a:srgbClr val="FFFFFF"/>
                </a:solidFill>
                <a:latin typeface="Arial MT"/>
                <a:cs typeface="Arial MT"/>
              </a:rPr>
              <a:t>,</a:t>
            </a:r>
            <a:r>
              <a:rPr sz="900" spc="-155" dirty="0">
                <a:solidFill>
                  <a:srgbClr val="FFFFFF"/>
                </a:solidFill>
                <a:latin typeface="Arial MT"/>
                <a:cs typeface="Arial MT"/>
              </a:rPr>
              <a:t> </a:t>
            </a:r>
            <a:r>
              <a:rPr sz="900" spc="-90" dirty="0">
                <a:solidFill>
                  <a:srgbClr val="FFFFFF"/>
                </a:solidFill>
                <a:latin typeface="Arial MT"/>
                <a:cs typeface="Arial MT"/>
              </a:rPr>
              <a:t>A]</a:t>
            </a:r>
            <a:endParaRPr sz="900">
              <a:latin typeface="Arial MT"/>
              <a:cs typeface="Arial MT"/>
            </a:endParaRPr>
          </a:p>
        </p:txBody>
      </p:sp>
      <p:grpSp>
        <p:nvGrpSpPr>
          <p:cNvPr id="30" name="object 30"/>
          <p:cNvGrpSpPr/>
          <p:nvPr/>
        </p:nvGrpSpPr>
        <p:grpSpPr>
          <a:xfrm>
            <a:off x="2040166" y="3923182"/>
            <a:ext cx="1000760" cy="1499870"/>
            <a:chOff x="2040166" y="3923182"/>
            <a:chExt cx="1000760" cy="1499870"/>
          </a:xfrm>
        </p:grpSpPr>
        <p:sp>
          <p:nvSpPr>
            <p:cNvPr id="31" name="object 31"/>
            <p:cNvSpPr/>
            <p:nvPr/>
          </p:nvSpPr>
          <p:spPr>
            <a:xfrm>
              <a:off x="2540558" y="3923182"/>
              <a:ext cx="0" cy="963930"/>
            </a:xfrm>
            <a:custGeom>
              <a:avLst/>
              <a:gdLst/>
              <a:ahLst/>
              <a:cxnLst/>
              <a:rect l="l" t="t" r="r" b="b"/>
              <a:pathLst>
                <a:path h="963929">
                  <a:moveTo>
                    <a:pt x="0" y="0"/>
                  </a:moveTo>
                  <a:lnTo>
                    <a:pt x="0" y="963853"/>
                  </a:lnTo>
                </a:path>
              </a:pathLst>
            </a:custGeom>
            <a:ln w="19050">
              <a:solidFill>
                <a:srgbClr val="09522A"/>
              </a:solidFill>
            </a:ln>
          </p:spPr>
          <p:txBody>
            <a:bodyPr wrap="square" lIns="0" tIns="0" rIns="0" bIns="0" rtlCol="0"/>
            <a:lstStyle/>
            <a:p>
              <a:endParaRPr/>
            </a:p>
          </p:txBody>
        </p:sp>
        <p:sp>
          <p:nvSpPr>
            <p:cNvPr id="32" name="object 32"/>
            <p:cNvSpPr/>
            <p:nvPr/>
          </p:nvSpPr>
          <p:spPr>
            <a:xfrm>
              <a:off x="2483091" y="4873117"/>
              <a:ext cx="114935" cy="62230"/>
            </a:xfrm>
            <a:custGeom>
              <a:avLst/>
              <a:gdLst/>
              <a:ahLst/>
              <a:cxnLst/>
              <a:rect l="l" t="t" r="r" b="b"/>
              <a:pathLst>
                <a:path w="114935" h="62229">
                  <a:moveTo>
                    <a:pt x="114935" y="0"/>
                  </a:moveTo>
                  <a:lnTo>
                    <a:pt x="0" y="0"/>
                  </a:lnTo>
                  <a:lnTo>
                    <a:pt x="57467" y="61823"/>
                  </a:lnTo>
                  <a:lnTo>
                    <a:pt x="114935" y="0"/>
                  </a:lnTo>
                  <a:close/>
                </a:path>
              </a:pathLst>
            </a:custGeom>
            <a:solidFill>
              <a:srgbClr val="09522A"/>
            </a:solidFill>
          </p:spPr>
          <p:txBody>
            <a:bodyPr wrap="square" lIns="0" tIns="0" rIns="0" bIns="0" rtlCol="0"/>
            <a:lstStyle/>
            <a:p>
              <a:endParaRPr/>
            </a:p>
          </p:txBody>
        </p:sp>
        <p:sp>
          <p:nvSpPr>
            <p:cNvPr id="33" name="object 33"/>
            <p:cNvSpPr/>
            <p:nvPr/>
          </p:nvSpPr>
          <p:spPr>
            <a:xfrm>
              <a:off x="2049691" y="4978565"/>
              <a:ext cx="981710" cy="434975"/>
            </a:xfrm>
            <a:custGeom>
              <a:avLst/>
              <a:gdLst/>
              <a:ahLst/>
              <a:cxnLst/>
              <a:rect l="l" t="t" r="r" b="b"/>
              <a:pathLst>
                <a:path w="981710" h="434975">
                  <a:moveTo>
                    <a:pt x="981709" y="310007"/>
                  </a:moveTo>
                  <a:lnTo>
                    <a:pt x="981709" y="124650"/>
                  </a:lnTo>
                  <a:lnTo>
                    <a:pt x="979612" y="110974"/>
                  </a:lnTo>
                  <a:lnTo>
                    <a:pt x="970182" y="79972"/>
                  </a:lnTo>
                  <a:lnTo>
                    <a:pt x="948506" y="43342"/>
                  </a:lnTo>
                  <a:lnTo>
                    <a:pt x="909671" y="12785"/>
                  </a:lnTo>
                  <a:lnTo>
                    <a:pt x="848766" y="0"/>
                  </a:lnTo>
                  <a:lnTo>
                    <a:pt x="580910" y="0"/>
                  </a:lnTo>
                  <a:lnTo>
                    <a:pt x="578357" y="2552"/>
                  </a:lnTo>
                  <a:lnTo>
                    <a:pt x="557774" y="23135"/>
                  </a:lnTo>
                  <a:lnTo>
                    <a:pt x="537194" y="43716"/>
                  </a:lnTo>
                  <a:lnTo>
                    <a:pt x="516618" y="64292"/>
                  </a:lnTo>
                  <a:lnTo>
                    <a:pt x="496049" y="84861"/>
                  </a:lnTo>
                  <a:lnTo>
                    <a:pt x="475465" y="64292"/>
                  </a:lnTo>
                  <a:lnTo>
                    <a:pt x="454883" y="43716"/>
                  </a:lnTo>
                  <a:lnTo>
                    <a:pt x="434304" y="23135"/>
                  </a:lnTo>
                  <a:lnTo>
                    <a:pt x="413727" y="2552"/>
                  </a:lnTo>
                  <a:lnTo>
                    <a:pt x="411162" y="0"/>
                  </a:lnTo>
                  <a:lnTo>
                    <a:pt x="124675" y="0"/>
                  </a:lnTo>
                  <a:lnTo>
                    <a:pt x="111226" y="1133"/>
                  </a:lnTo>
                  <a:lnTo>
                    <a:pt x="80246" y="8387"/>
                  </a:lnTo>
                  <a:lnTo>
                    <a:pt x="43523" y="27538"/>
                  </a:lnTo>
                  <a:lnTo>
                    <a:pt x="12845" y="64367"/>
                  </a:lnTo>
                  <a:lnTo>
                    <a:pt x="0" y="124650"/>
                  </a:lnTo>
                  <a:lnTo>
                    <a:pt x="0" y="310007"/>
                  </a:lnTo>
                  <a:lnTo>
                    <a:pt x="8392" y="354421"/>
                  </a:lnTo>
                  <a:lnTo>
                    <a:pt x="27549" y="391138"/>
                  </a:lnTo>
                  <a:lnTo>
                    <a:pt x="64385" y="421813"/>
                  </a:lnTo>
                  <a:lnTo>
                    <a:pt x="124675" y="434657"/>
                  </a:lnTo>
                  <a:lnTo>
                    <a:pt x="848766" y="434657"/>
                  </a:lnTo>
                  <a:lnTo>
                    <a:pt x="863104" y="433523"/>
                  </a:lnTo>
                  <a:lnTo>
                    <a:pt x="896138" y="426270"/>
                  </a:lnTo>
                  <a:lnTo>
                    <a:pt x="935297" y="407118"/>
                  </a:lnTo>
                  <a:lnTo>
                    <a:pt x="968011" y="370290"/>
                  </a:lnTo>
                  <a:lnTo>
                    <a:pt x="981709" y="310007"/>
                  </a:lnTo>
                  <a:close/>
                </a:path>
              </a:pathLst>
            </a:custGeom>
            <a:ln w="19050">
              <a:solidFill>
                <a:srgbClr val="09522A"/>
              </a:solidFill>
            </a:ln>
          </p:spPr>
          <p:txBody>
            <a:bodyPr wrap="square" lIns="0" tIns="0" rIns="0" bIns="0" rtlCol="0"/>
            <a:lstStyle/>
            <a:p>
              <a:endParaRPr/>
            </a:p>
          </p:txBody>
        </p:sp>
      </p:grpSp>
      <p:sp>
        <p:nvSpPr>
          <p:cNvPr id="34" name="object 34"/>
          <p:cNvSpPr txBox="1"/>
          <p:nvPr/>
        </p:nvSpPr>
        <p:spPr>
          <a:xfrm>
            <a:off x="605114" y="5127268"/>
            <a:ext cx="6015991" cy="800219"/>
          </a:xfrm>
          <a:prstGeom prst="rect">
            <a:avLst/>
          </a:prstGeom>
        </p:spPr>
        <p:txBody>
          <a:bodyPr vert="horz" wrap="square" lIns="0" tIns="15240" rIns="0" bIns="0" rtlCol="0">
            <a:spAutoFit/>
          </a:bodyPr>
          <a:lstStyle/>
          <a:p>
            <a:pPr marL="1711960">
              <a:lnSpc>
                <a:spcPct val="100000"/>
              </a:lnSpc>
              <a:spcBef>
                <a:spcPts val="120"/>
              </a:spcBef>
            </a:pPr>
            <a:r>
              <a:rPr sz="900" spc="-45" dirty="0">
                <a:solidFill>
                  <a:srgbClr val="09522A"/>
                </a:solidFill>
                <a:latin typeface="Arial MT"/>
                <a:cs typeface="Arial MT"/>
              </a:rPr>
              <a:t>Follow-up</a:t>
            </a:r>
            <a:endParaRPr sz="900">
              <a:latin typeface="Arial MT"/>
              <a:cs typeface="Arial MT"/>
            </a:endParaRPr>
          </a:p>
          <a:p>
            <a:pPr>
              <a:lnSpc>
                <a:spcPct val="100000"/>
              </a:lnSpc>
              <a:spcBef>
                <a:spcPts val="45"/>
              </a:spcBef>
            </a:pPr>
            <a:endParaRPr sz="1500">
              <a:latin typeface="Arial MT"/>
              <a:cs typeface="Arial MT"/>
            </a:endParaRPr>
          </a:p>
          <a:p>
            <a:pPr marL="50800">
              <a:lnSpc>
                <a:spcPct val="100000"/>
              </a:lnSpc>
            </a:pPr>
            <a:r>
              <a:rPr sz="900" spc="20" dirty="0">
                <a:solidFill>
                  <a:srgbClr val="231F20"/>
                </a:solidFill>
                <a:latin typeface="Tahoma"/>
                <a:cs typeface="Tahoma"/>
              </a:rPr>
              <a:t>Figure</a:t>
            </a:r>
            <a:r>
              <a:rPr sz="900" spc="-55" dirty="0">
                <a:solidFill>
                  <a:srgbClr val="231F20"/>
                </a:solidFill>
                <a:latin typeface="Tahoma"/>
                <a:cs typeface="Tahoma"/>
              </a:rPr>
              <a:t> </a:t>
            </a:r>
            <a:r>
              <a:rPr sz="900" spc="-40" dirty="0">
                <a:solidFill>
                  <a:srgbClr val="231F20"/>
                </a:solidFill>
                <a:latin typeface="Tahoma"/>
                <a:cs typeface="Tahoma"/>
              </a:rPr>
              <a:t>2.</a:t>
            </a:r>
            <a:r>
              <a:rPr sz="900" spc="-60" dirty="0">
                <a:solidFill>
                  <a:srgbClr val="231F20"/>
                </a:solidFill>
                <a:latin typeface="Tahoma"/>
                <a:cs typeface="Tahoma"/>
              </a:rPr>
              <a:t> </a:t>
            </a:r>
            <a:r>
              <a:rPr sz="900" spc="-45" dirty="0">
                <a:solidFill>
                  <a:srgbClr val="231F20"/>
                </a:solidFill>
                <a:latin typeface="Arial MT"/>
                <a:cs typeface="Arial MT"/>
              </a:rPr>
              <a:t>Management</a:t>
            </a:r>
            <a:r>
              <a:rPr sz="900" spc="-30" dirty="0">
                <a:solidFill>
                  <a:srgbClr val="231F20"/>
                </a:solidFill>
                <a:latin typeface="Arial MT"/>
                <a:cs typeface="Arial MT"/>
              </a:rPr>
              <a:t> </a:t>
            </a:r>
            <a:r>
              <a:rPr sz="900" spc="-20" dirty="0">
                <a:solidFill>
                  <a:srgbClr val="231F20"/>
                </a:solidFill>
                <a:latin typeface="Arial MT"/>
                <a:cs typeface="Arial MT"/>
              </a:rPr>
              <a:t>of</a:t>
            </a:r>
            <a:r>
              <a:rPr sz="900" spc="-25" dirty="0">
                <a:solidFill>
                  <a:srgbClr val="231F20"/>
                </a:solidFill>
                <a:latin typeface="Arial MT"/>
                <a:cs typeface="Arial MT"/>
              </a:rPr>
              <a:t> </a:t>
            </a:r>
            <a:r>
              <a:rPr sz="900" spc="-55" dirty="0">
                <a:solidFill>
                  <a:srgbClr val="231F20"/>
                </a:solidFill>
                <a:latin typeface="Arial MT"/>
                <a:cs typeface="Arial MT"/>
              </a:rPr>
              <a:t>localised,</a:t>
            </a:r>
            <a:r>
              <a:rPr sz="900" spc="-25" dirty="0">
                <a:solidFill>
                  <a:srgbClr val="231F20"/>
                </a:solidFill>
                <a:latin typeface="Arial MT"/>
                <a:cs typeface="Arial MT"/>
              </a:rPr>
              <a:t> </a:t>
            </a:r>
            <a:r>
              <a:rPr sz="900" spc="-40" dirty="0">
                <a:solidFill>
                  <a:srgbClr val="231F20"/>
                </a:solidFill>
                <a:latin typeface="Arial MT"/>
                <a:cs typeface="Arial MT"/>
              </a:rPr>
              <a:t>clinically</a:t>
            </a:r>
            <a:r>
              <a:rPr sz="900" spc="-30" dirty="0">
                <a:solidFill>
                  <a:srgbClr val="231F20"/>
                </a:solidFill>
                <a:latin typeface="Arial MT"/>
                <a:cs typeface="Arial MT"/>
              </a:rPr>
              <a:t> </a:t>
            </a:r>
            <a:r>
              <a:rPr sz="900" spc="-50" dirty="0">
                <a:solidFill>
                  <a:srgbClr val="231F20"/>
                </a:solidFill>
                <a:latin typeface="Arial MT"/>
                <a:cs typeface="Arial MT"/>
              </a:rPr>
              <a:t>unresectable</a:t>
            </a:r>
            <a:r>
              <a:rPr sz="900" spc="-25" dirty="0">
                <a:solidFill>
                  <a:srgbClr val="231F20"/>
                </a:solidFill>
                <a:latin typeface="Arial MT"/>
                <a:cs typeface="Arial MT"/>
              </a:rPr>
              <a:t> </a:t>
            </a:r>
            <a:r>
              <a:rPr sz="900" spc="-155" dirty="0">
                <a:solidFill>
                  <a:srgbClr val="231F20"/>
                </a:solidFill>
                <a:latin typeface="Arial MT"/>
                <a:cs typeface="Arial MT"/>
              </a:rPr>
              <a:t>STS.</a:t>
            </a:r>
            <a:endParaRPr sz="900">
              <a:latin typeface="Arial MT"/>
              <a:cs typeface="Arial MT"/>
            </a:endParaRPr>
          </a:p>
          <a:p>
            <a:pPr marL="50800">
              <a:lnSpc>
                <a:spcPct val="100000"/>
              </a:lnSpc>
              <a:spcBef>
                <a:spcPts val="20"/>
              </a:spcBef>
            </a:pPr>
            <a:r>
              <a:rPr sz="900" spc="-52" baseline="37037" dirty="0">
                <a:solidFill>
                  <a:srgbClr val="231F20"/>
                </a:solidFill>
                <a:latin typeface="Arial MT"/>
                <a:cs typeface="Arial MT"/>
              </a:rPr>
              <a:t>a</a:t>
            </a:r>
            <a:r>
              <a:rPr sz="900" spc="-45" dirty="0">
                <a:solidFill>
                  <a:srgbClr val="231F20"/>
                </a:solidFill>
                <a:latin typeface="Arial MT"/>
                <a:cs typeface="Arial MT"/>
              </a:rPr>
              <a:t>Optional:</a:t>
            </a:r>
            <a:r>
              <a:rPr sz="900" spc="-30" dirty="0">
                <a:solidFill>
                  <a:srgbClr val="231F20"/>
                </a:solidFill>
                <a:latin typeface="Arial MT"/>
                <a:cs typeface="Arial MT"/>
              </a:rPr>
              <a:t> </a:t>
            </a:r>
            <a:r>
              <a:rPr sz="900" spc="-45" dirty="0">
                <a:solidFill>
                  <a:srgbClr val="231F20"/>
                </a:solidFill>
                <a:latin typeface="Arial MT"/>
                <a:cs typeface="Arial MT"/>
              </a:rPr>
              <a:t>isolated</a:t>
            </a:r>
            <a:r>
              <a:rPr sz="900" spc="-25" dirty="0">
                <a:solidFill>
                  <a:srgbClr val="231F20"/>
                </a:solidFill>
                <a:latin typeface="Arial MT"/>
                <a:cs typeface="Arial MT"/>
              </a:rPr>
              <a:t> </a:t>
            </a:r>
            <a:r>
              <a:rPr sz="900" spc="-15" dirty="0">
                <a:solidFill>
                  <a:srgbClr val="231F20"/>
                </a:solidFill>
                <a:latin typeface="Arial MT"/>
                <a:cs typeface="Arial MT"/>
              </a:rPr>
              <a:t>limb</a:t>
            </a:r>
            <a:r>
              <a:rPr sz="900" spc="-30" dirty="0">
                <a:solidFill>
                  <a:srgbClr val="231F20"/>
                </a:solidFill>
                <a:latin typeface="Arial MT"/>
                <a:cs typeface="Arial MT"/>
              </a:rPr>
              <a:t> </a:t>
            </a:r>
            <a:r>
              <a:rPr sz="900" spc="-40" dirty="0">
                <a:solidFill>
                  <a:srgbClr val="231F20"/>
                </a:solidFill>
                <a:latin typeface="Arial MT"/>
                <a:cs typeface="Arial MT"/>
              </a:rPr>
              <a:t>perfusion</a:t>
            </a:r>
            <a:r>
              <a:rPr sz="900" spc="-20" dirty="0">
                <a:solidFill>
                  <a:srgbClr val="231F20"/>
                </a:solidFill>
                <a:latin typeface="Arial MT"/>
                <a:cs typeface="Arial MT"/>
              </a:rPr>
              <a:t> in</a:t>
            </a:r>
            <a:r>
              <a:rPr sz="900" spc="-25" dirty="0">
                <a:solidFill>
                  <a:srgbClr val="231F20"/>
                </a:solidFill>
                <a:latin typeface="Arial MT"/>
                <a:cs typeface="Arial MT"/>
              </a:rPr>
              <a:t> </a:t>
            </a:r>
            <a:r>
              <a:rPr sz="900" spc="-50" dirty="0">
                <a:solidFill>
                  <a:srgbClr val="231F20"/>
                </a:solidFill>
                <a:latin typeface="Arial MT"/>
                <a:cs typeface="Arial MT"/>
              </a:rPr>
              <a:t>selected</a:t>
            </a:r>
            <a:r>
              <a:rPr sz="900" spc="-30" dirty="0">
                <a:solidFill>
                  <a:srgbClr val="231F20"/>
                </a:solidFill>
                <a:latin typeface="Arial MT"/>
                <a:cs typeface="Arial MT"/>
              </a:rPr>
              <a:t> </a:t>
            </a:r>
            <a:r>
              <a:rPr sz="900" spc="-95" dirty="0">
                <a:solidFill>
                  <a:srgbClr val="231F20"/>
                </a:solidFill>
                <a:latin typeface="Arial MT"/>
                <a:cs typeface="Arial MT"/>
              </a:rPr>
              <a:t>cases.</a:t>
            </a:r>
            <a:endParaRPr sz="900">
              <a:latin typeface="Arial MT"/>
              <a:cs typeface="Arial MT"/>
            </a:endParaRPr>
          </a:p>
          <a:p>
            <a:pPr marL="50800">
              <a:lnSpc>
                <a:spcPct val="100000"/>
              </a:lnSpc>
              <a:spcBef>
                <a:spcPts val="20"/>
              </a:spcBef>
            </a:pPr>
            <a:r>
              <a:rPr sz="900" spc="-105" dirty="0">
                <a:solidFill>
                  <a:srgbClr val="231F20"/>
                </a:solidFill>
                <a:latin typeface="Arial MT"/>
                <a:cs typeface="Arial MT"/>
              </a:rPr>
              <a:t>ChT,</a:t>
            </a:r>
            <a:r>
              <a:rPr sz="900" spc="-20" dirty="0">
                <a:solidFill>
                  <a:srgbClr val="231F20"/>
                </a:solidFill>
                <a:latin typeface="Arial MT"/>
                <a:cs typeface="Arial MT"/>
              </a:rPr>
              <a:t> </a:t>
            </a:r>
            <a:r>
              <a:rPr sz="900" spc="-45" dirty="0">
                <a:solidFill>
                  <a:srgbClr val="231F20"/>
                </a:solidFill>
                <a:latin typeface="Arial MT"/>
                <a:cs typeface="Arial MT"/>
              </a:rPr>
              <a:t>chemotherapy;</a:t>
            </a:r>
            <a:r>
              <a:rPr sz="900" spc="-25" dirty="0">
                <a:solidFill>
                  <a:srgbClr val="231F20"/>
                </a:solidFill>
                <a:latin typeface="Arial MT"/>
                <a:cs typeface="Arial MT"/>
              </a:rPr>
              <a:t> </a:t>
            </a:r>
            <a:r>
              <a:rPr sz="900" spc="-125" dirty="0">
                <a:solidFill>
                  <a:srgbClr val="231F20"/>
                </a:solidFill>
                <a:latin typeface="Arial MT"/>
                <a:cs typeface="Arial MT"/>
              </a:rPr>
              <a:t>R0,</a:t>
            </a:r>
            <a:r>
              <a:rPr sz="900" spc="-20" dirty="0">
                <a:solidFill>
                  <a:srgbClr val="231F20"/>
                </a:solidFill>
                <a:latin typeface="Arial MT"/>
                <a:cs typeface="Arial MT"/>
              </a:rPr>
              <a:t> </a:t>
            </a:r>
            <a:r>
              <a:rPr sz="900" spc="-25" dirty="0">
                <a:solidFill>
                  <a:srgbClr val="231F20"/>
                </a:solidFill>
                <a:latin typeface="Arial MT"/>
                <a:cs typeface="Arial MT"/>
              </a:rPr>
              <a:t>no tumour </a:t>
            </a:r>
            <a:r>
              <a:rPr sz="900" spc="-40" dirty="0">
                <a:solidFill>
                  <a:srgbClr val="231F20"/>
                </a:solidFill>
                <a:latin typeface="Arial MT"/>
                <a:cs typeface="Arial MT"/>
              </a:rPr>
              <a:t>at</a:t>
            </a:r>
            <a:r>
              <a:rPr sz="900" spc="-20" dirty="0">
                <a:solidFill>
                  <a:srgbClr val="231F20"/>
                </a:solidFill>
                <a:latin typeface="Arial MT"/>
                <a:cs typeface="Arial MT"/>
              </a:rPr>
              <a:t> </a:t>
            </a:r>
            <a:r>
              <a:rPr sz="900" spc="-25" dirty="0">
                <a:solidFill>
                  <a:srgbClr val="231F20"/>
                </a:solidFill>
                <a:latin typeface="Arial MT"/>
                <a:cs typeface="Arial MT"/>
              </a:rPr>
              <a:t>the</a:t>
            </a:r>
            <a:r>
              <a:rPr sz="900" spc="-20" dirty="0">
                <a:solidFill>
                  <a:srgbClr val="231F20"/>
                </a:solidFill>
                <a:latin typeface="Arial MT"/>
                <a:cs typeface="Arial MT"/>
              </a:rPr>
              <a:t> </a:t>
            </a:r>
            <a:r>
              <a:rPr sz="900" spc="-45" dirty="0">
                <a:solidFill>
                  <a:srgbClr val="231F20"/>
                </a:solidFill>
                <a:latin typeface="Arial MT"/>
                <a:cs typeface="Arial MT"/>
              </a:rPr>
              <a:t>margin;</a:t>
            </a:r>
            <a:r>
              <a:rPr sz="900" spc="-25" dirty="0">
                <a:solidFill>
                  <a:srgbClr val="231F20"/>
                </a:solidFill>
                <a:latin typeface="Arial MT"/>
                <a:cs typeface="Arial MT"/>
              </a:rPr>
              <a:t> </a:t>
            </a:r>
            <a:r>
              <a:rPr sz="900" spc="-125" dirty="0">
                <a:solidFill>
                  <a:srgbClr val="231F20"/>
                </a:solidFill>
                <a:latin typeface="Arial MT"/>
                <a:cs typeface="Arial MT"/>
              </a:rPr>
              <a:t>R1,</a:t>
            </a:r>
            <a:r>
              <a:rPr sz="900" spc="-20" dirty="0">
                <a:solidFill>
                  <a:srgbClr val="231F20"/>
                </a:solidFill>
                <a:latin typeface="Arial MT"/>
                <a:cs typeface="Arial MT"/>
              </a:rPr>
              <a:t> </a:t>
            </a:r>
            <a:r>
              <a:rPr sz="900" spc="-40" dirty="0">
                <a:solidFill>
                  <a:srgbClr val="231F20"/>
                </a:solidFill>
                <a:latin typeface="Arial MT"/>
                <a:cs typeface="Arial MT"/>
              </a:rPr>
              <a:t>microscopic</a:t>
            </a:r>
            <a:r>
              <a:rPr sz="900" spc="-20" dirty="0">
                <a:solidFill>
                  <a:srgbClr val="231F20"/>
                </a:solidFill>
                <a:latin typeface="Arial MT"/>
                <a:cs typeface="Arial MT"/>
              </a:rPr>
              <a:t> </a:t>
            </a:r>
            <a:r>
              <a:rPr sz="900" spc="-25" dirty="0">
                <a:solidFill>
                  <a:srgbClr val="231F20"/>
                </a:solidFill>
                <a:latin typeface="Arial MT"/>
                <a:cs typeface="Arial MT"/>
              </a:rPr>
              <a:t>tumour </a:t>
            </a:r>
            <a:r>
              <a:rPr sz="900" spc="-40" dirty="0">
                <a:solidFill>
                  <a:srgbClr val="231F20"/>
                </a:solidFill>
                <a:latin typeface="Arial MT"/>
                <a:cs typeface="Arial MT"/>
              </a:rPr>
              <a:t>at</a:t>
            </a:r>
            <a:r>
              <a:rPr sz="900" spc="-20" dirty="0">
                <a:solidFill>
                  <a:srgbClr val="231F20"/>
                </a:solidFill>
                <a:latin typeface="Arial MT"/>
                <a:cs typeface="Arial MT"/>
              </a:rPr>
              <a:t> </a:t>
            </a:r>
            <a:r>
              <a:rPr sz="900" spc="-25" dirty="0">
                <a:solidFill>
                  <a:srgbClr val="231F20"/>
                </a:solidFill>
                <a:latin typeface="Arial MT"/>
                <a:cs typeface="Arial MT"/>
              </a:rPr>
              <a:t>the</a:t>
            </a:r>
            <a:r>
              <a:rPr sz="900" spc="-20" dirty="0">
                <a:solidFill>
                  <a:srgbClr val="231F20"/>
                </a:solidFill>
                <a:latin typeface="Arial MT"/>
                <a:cs typeface="Arial MT"/>
              </a:rPr>
              <a:t> </a:t>
            </a:r>
            <a:r>
              <a:rPr sz="900" spc="-45" dirty="0">
                <a:solidFill>
                  <a:srgbClr val="231F20"/>
                </a:solidFill>
                <a:latin typeface="Arial MT"/>
                <a:cs typeface="Arial MT"/>
              </a:rPr>
              <a:t>margin;</a:t>
            </a:r>
            <a:r>
              <a:rPr sz="900" spc="-25" dirty="0">
                <a:solidFill>
                  <a:srgbClr val="231F20"/>
                </a:solidFill>
                <a:latin typeface="Arial MT"/>
                <a:cs typeface="Arial MT"/>
              </a:rPr>
              <a:t> </a:t>
            </a:r>
            <a:r>
              <a:rPr sz="900" spc="-150" dirty="0">
                <a:solidFill>
                  <a:srgbClr val="231F20"/>
                </a:solidFill>
                <a:latin typeface="Arial MT"/>
                <a:cs typeface="Arial MT"/>
              </a:rPr>
              <a:t>RT,</a:t>
            </a:r>
            <a:r>
              <a:rPr sz="900" spc="-114" dirty="0">
                <a:solidFill>
                  <a:srgbClr val="231F20"/>
                </a:solidFill>
                <a:latin typeface="Arial MT"/>
                <a:cs typeface="Arial MT"/>
              </a:rPr>
              <a:t> </a:t>
            </a:r>
            <a:r>
              <a:rPr sz="900" spc="-45" dirty="0">
                <a:solidFill>
                  <a:srgbClr val="231F20"/>
                </a:solidFill>
                <a:latin typeface="Arial MT"/>
                <a:cs typeface="Arial MT"/>
              </a:rPr>
              <a:t>radiotherapy;</a:t>
            </a:r>
            <a:r>
              <a:rPr sz="900" spc="-15" dirty="0">
                <a:solidFill>
                  <a:srgbClr val="231F20"/>
                </a:solidFill>
                <a:latin typeface="Arial MT"/>
                <a:cs typeface="Arial MT"/>
              </a:rPr>
              <a:t> </a:t>
            </a:r>
            <a:r>
              <a:rPr sz="900" spc="-155" dirty="0">
                <a:solidFill>
                  <a:srgbClr val="231F20"/>
                </a:solidFill>
                <a:latin typeface="Arial MT"/>
                <a:cs typeface="Arial MT"/>
              </a:rPr>
              <a:t>STS,</a:t>
            </a:r>
            <a:r>
              <a:rPr sz="900" spc="-25" dirty="0">
                <a:solidFill>
                  <a:srgbClr val="231F20"/>
                </a:solidFill>
                <a:latin typeface="Arial MT"/>
                <a:cs typeface="Arial MT"/>
              </a:rPr>
              <a:t> </a:t>
            </a:r>
            <a:r>
              <a:rPr sz="900" spc="-35" dirty="0">
                <a:solidFill>
                  <a:srgbClr val="231F20"/>
                </a:solidFill>
                <a:latin typeface="Arial MT"/>
                <a:cs typeface="Arial MT"/>
              </a:rPr>
              <a:t>soft</a:t>
            </a:r>
            <a:r>
              <a:rPr sz="900" spc="-20" dirty="0">
                <a:solidFill>
                  <a:srgbClr val="231F20"/>
                </a:solidFill>
                <a:latin typeface="Arial MT"/>
                <a:cs typeface="Arial MT"/>
              </a:rPr>
              <a:t> </a:t>
            </a:r>
            <a:r>
              <a:rPr sz="900" spc="-60" dirty="0">
                <a:solidFill>
                  <a:srgbClr val="231F20"/>
                </a:solidFill>
                <a:latin typeface="Arial MT"/>
                <a:cs typeface="Arial MT"/>
              </a:rPr>
              <a:t>tissue</a:t>
            </a:r>
            <a:r>
              <a:rPr sz="900" spc="-20" dirty="0">
                <a:solidFill>
                  <a:srgbClr val="231F20"/>
                </a:solidFill>
                <a:latin typeface="Arial MT"/>
                <a:cs typeface="Arial MT"/>
              </a:rPr>
              <a:t> </a:t>
            </a:r>
            <a:r>
              <a:rPr sz="900" spc="-70" dirty="0">
                <a:solidFill>
                  <a:srgbClr val="231F20"/>
                </a:solidFill>
                <a:latin typeface="Arial MT"/>
                <a:cs typeface="Arial MT"/>
              </a:rPr>
              <a:t>sarcoma.</a:t>
            </a:r>
            <a:endParaRPr sz="900">
              <a:latin typeface="Arial MT"/>
              <a:cs typeface="Arial MT"/>
            </a:endParaRPr>
          </a:p>
        </p:txBody>
      </p:sp>
      <p:sp>
        <p:nvSpPr>
          <p:cNvPr id="35" name="object 35"/>
          <p:cNvSpPr txBox="1">
            <a:spLocks noGrp="1"/>
          </p:cNvSpPr>
          <p:nvPr>
            <p:ph type="title"/>
          </p:nvPr>
        </p:nvSpPr>
        <p:spPr>
          <a:xfrm>
            <a:off x="635300" y="218898"/>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36" name="object 36"/>
          <p:cNvSpPr txBox="1"/>
          <p:nvPr/>
        </p:nvSpPr>
        <p:spPr>
          <a:xfrm>
            <a:off x="5848819" y="320183"/>
            <a:ext cx="1219834" cy="197490"/>
          </a:xfrm>
          <a:prstGeom prst="rect">
            <a:avLst/>
          </a:prstGeom>
        </p:spPr>
        <p:txBody>
          <a:bodyPr vert="horz" wrap="square" lIns="0" tIns="12700" rIns="0" bIns="0" rtlCol="0">
            <a:spAutoFit/>
          </a:bodyPr>
          <a:lstStyle/>
          <a:p>
            <a:pPr marL="12700">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p:txBody>
      </p:sp>
      <p:sp>
        <p:nvSpPr>
          <p:cNvPr id="37" name="object 37"/>
          <p:cNvSpPr/>
          <p:nvPr/>
        </p:nvSpPr>
        <p:spPr>
          <a:xfrm>
            <a:off x="648005"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38" name="object 38"/>
          <p:cNvSpPr txBox="1"/>
          <p:nvPr/>
        </p:nvSpPr>
        <p:spPr>
          <a:xfrm>
            <a:off x="635301" y="9507578"/>
            <a:ext cx="894079" cy="166712"/>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812061"/>
                </a:solidFill>
                <a:latin typeface="Arial MT"/>
                <a:cs typeface="Arial MT"/>
              </a:rPr>
              <a:t>iv56</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95" dirty="0">
                <a:solidFill>
                  <a:srgbClr val="812061"/>
                </a:solidFill>
                <a:latin typeface="Arial MT"/>
                <a:cs typeface="Arial MT"/>
              </a:rPr>
              <a:t>Casali</a:t>
            </a:r>
            <a:r>
              <a:rPr sz="1000" spc="-25" dirty="0">
                <a:solidFill>
                  <a:srgbClr val="812061"/>
                </a:solidFill>
                <a:latin typeface="Arial MT"/>
                <a:cs typeface="Arial MT"/>
              </a:rPr>
              <a:t> </a:t>
            </a:r>
            <a:r>
              <a:rPr sz="1000" spc="-30" dirty="0">
                <a:solidFill>
                  <a:srgbClr val="812061"/>
                </a:solidFill>
                <a:latin typeface="Arial MT"/>
                <a:cs typeface="Arial MT"/>
              </a:rPr>
              <a:t>et </a:t>
            </a:r>
            <a:r>
              <a:rPr sz="1000" spc="-80" dirty="0">
                <a:solidFill>
                  <a:srgbClr val="812061"/>
                </a:solidFill>
                <a:latin typeface="Arial MT"/>
                <a:cs typeface="Arial MT"/>
              </a:rPr>
              <a:t>al.</a:t>
            </a:r>
            <a:endParaRPr sz="1000">
              <a:latin typeface="Arial MT"/>
              <a:cs typeface="Arial MT"/>
            </a:endParaRPr>
          </a:p>
        </p:txBody>
      </p:sp>
      <p:sp>
        <p:nvSpPr>
          <p:cNvPr id="39" name="object 39"/>
          <p:cNvSpPr txBox="1"/>
          <p:nvPr/>
        </p:nvSpPr>
        <p:spPr>
          <a:xfrm>
            <a:off x="4878273" y="9507578"/>
            <a:ext cx="2190749" cy="166712"/>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0" dirty="0">
                <a:solidFill>
                  <a:srgbClr val="812061"/>
                </a:solidFill>
                <a:latin typeface="Arial MT"/>
                <a:cs typeface="Arial MT"/>
              </a:rPr>
              <a:t> </a:t>
            </a:r>
            <a:r>
              <a:rPr sz="1000" spc="-80" dirty="0">
                <a:solidFill>
                  <a:srgbClr val="812061"/>
                </a:solidFill>
                <a:latin typeface="Arial MT"/>
                <a:cs typeface="Arial MT"/>
              </a:rPr>
              <a:t>4</a:t>
            </a:r>
            <a:r>
              <a:rPr sz="1000" spc="50"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25"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40" name="object 40"/>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rPr>
              <a:t>guest</a:t>
            </a:r>
            <a:r>
              <a:rPr sz="800" spc="-10" dirty="0">
                <a:solidFill>
                  <a:srgbClr val="666666"/>
                </a:solidFill>
                <a:latin typeface="Arial MT"/>
                <a:cs typeface="Arial MT"/>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3601" y="5472721"/>
            <a:ext cx="3034665" cy="6985"/>
          </a:xfrm>
          <a:custGeom>
            <a:avLst/>
            <a:gdLst/>
            <a:ahLst/>
            <a:cxnLst/>
            <a:rect l="l" t="t" r="r" b="b"/>
            <a:pathLst>
              <a:path w="3034665" h="6985">
                <a:moveTo>
                  <a:pt x="3034080" y="0"/>
                </a:moveTo>
                <a:lnTo>
                  <a:pt x="0" y="0"/>
                </a:lnTo>
                <a:lnTo>
                  <a:pt x="0" y="6480"/>
                </a:lnTo>
                <a:lnTo>
                  <a:pt x="3034080" y="6480"/>
                </a:lnTo>
                <a:lnTo>
                  <a:pt x="3034080" y="0"/>
                </a:lnTo>
                <a:close/>
              </a:path>
            </a:pathLst>
          </a:custGeom>
          <a:solidFill>
            <a:srgbClr val="D2B6CB"/>
          </a:solidFill>
        </p:spPr>
        <p:txBody>
          <a:bodyPr wrap="square" lIns="0" tIns="0" rIns="0" bIns="0" rtlCol="0"/>
          <a:lstStyle/>
          <a:p>
            <a:endParaRPr/>
          </a:p>
        </p:txBody>
      </p:sp>
      <p:sp>
        <p:nvSpPr>
          <p:cNvPr id="3" name="object 3"/>
          <p:cNvSpPr txBox="1"/>
          <p:nvPr/>
        </p:nvSpPr>
        <p:spPr>
          <a:xfrm>
            <a:off x="681876" y="320183"/>
            <a:ext cx="3204210" cy="4525085"/>
          </a:xfrm>
          <a:prstGeom prst="rect">
            <a:avLst/>
          </a:prstGeom>
        </p:spPr>
        <p:txBody>
          <a:bodyPr vert="horz" wrap="square" lIns="0" tIns="12700" rIns="0" bIns="0" rtlCol="0">
            <a:spAutoFit/>
          </a:bodyPr>
          <a:lstStyle/>
          <a:p>
            <a:pPr marL="38100" algn="just">
              <a:lnSpc>
                <a:spcPct val="100000"/>
              </a:lnSpc>
              <a:spcBef>
                <a:spcPts val="100"/>
              </a:spcBef>
            </a:pPr>
            <a:r>
              <a:rPr sz="1200" spc="-80" dirty="0">
                <a:solidFill>
                  <a:srgbClr val="812061"/>
                </a:solidFill>
                <a:latin typeface="Arial MT"/>
                <a:cs typeface="Arial MT"/>
              </a:rPr>
              <a:t>Annals</a:t>
            </a:r>
            <a:r>
              <a:rPr sz="1200" spc="-35" dirty="0">
                <a:solidFill>
                  <a:srgbClr val="812061"/>
                </a:solidFill>
                <a:latin typeface="Arial MT"/>
                <a:cs typeface="Arial MT"/>
              </a:rPr>
              <a:t> </a:t>
            </a:r>
            <a:r>
              <a:rPr sz="1200" spc="-30" dirty="0">
                <a:solidFill>
                  <a:srgbClr val="812061"/>
                </a:solidFill>
                <a:latin typeface="Arial MT"/>
                <a:cs typeface="Arial MT"/>
              </a:rPr>
              <a:t>of</a:t>
            </a:r>
            <a:r>
              <a:rPr sz="1200" spc="-40" dirty="0">
                <a:solidFill>
                  <a:srgbClr val="812061"/>
                </a:solidFill>
                <a:latin typeface="Arial MT"/>
                <a:cs typeface="Arial MT"/>
              </a:rPr>
              <a:t> </a:t>
            </a:r>
            <a:r>
              <a:rPr sz="1200" spc="-55" dirty="0">
                <a:solidFill>
                  <a:srgbClr val="812061"/>
                </a:solidFill>
                <a:latin typeface="Arial MT"/>
                <a:cs typeface="Arial MT"/>
              </a:rPr>
              <a:t>Oncology</a:t>
            </a:r>
            <a:endParaRPr sz="1200">
              <a:latin typeface="Arial MT"/>
              <a:cs typeface="Arial MT"/>
            </a:endParaRPr>
          </a:p>
          <a:p>
            <a:pPr marL="38100" marR="30480" algn="just">
              <a:lnSpc>
                <a:spcPct val="103400"/>
              </a:lnSpc>
              <a:spcBef>
                <a:spcPts val="765"/>
              </a:spcBef>
            </a:pPr>
            <a:r>
              <a:rPr sz="950" spc="-35" dirty="0">
                <a:solidFill>
                  <a:srgbClr val="231F20"/>
                </a:solidFill>
                <a:latin typeface="Calibri"/>
                <a:cs typeface="Calibri"/>
              </a:rPr>
              <a:t>lesions</a:t>
            </a:r>
            <a:r>
              <a:rPr sz="950" spc="-70" dirty="0">
                <a:solidFill>
                  <a:srgbClr val="231F20"/>
                </a:solidFill>
                <a:latin typeface="Calibri"/>
                <a:cs typeface="Calibri"/>
              </a:rPr>
              <a:t> </a:t>
            </a:r>
            <a:r>
              <a:rPr sz="950" spc="-25" dirty="0">
                <a:solidFill>
                  <a:srgbClr val="231F20"/>
                </a:solidFill>
                <a:latin typeface="Lucida Sans Unicode"/>
                <a:cs typeface="Lucida Sans Unicode"/>
              </a:rPr>
              <a:t>&gt;</a:t>
            </a:r>
            <a:r>
              <a:rPr sz="950" spc="-135" dirty="0">
                <a:solidFill>
                  <a:srgbClr val="231F20"/>
                </a:solidFill>
                <a:latin typeface="Lucida Sans Unicode"/>
                <a:cs typeface="Lucida Sans Unicode"/>
              </a:rPr>
              <a:t> </a:t>
            </a:r>
            <a:r>
              <a:rPr sz="950" spc="-30" dirty="0">
                <a:solidFill>
                  <a:srgbClr val="231F20"/>
                </a:solidFill>
                <a:latin typeface="Calibri"/>
                <a:cs typeface="Calibri"/>
              </a:rPr>
              <a:t>5</a:t>
            </a:r>
            <a:r>
              <a:rPr sz="950" spc="-65" dirty="0">
                <a:solidFill>
                  <a:srgbClr val="231F20"/>
                </a:solidFill>
                <a:latin typeface="Calibri"/>
                <a:cs typeface="Calibri"/>
              </a:rPr>
              <a:t> </a:t>
            </a:r>
            <a:r>
              <a:rPr sz="950" spc="-15" dirty="0">
                <a:solidFill>
                  <a:srgbClr val="231F20"/>
                </a:solidFill>
                <a:latin typeface="Calibri"/>
                <a:cs typeface="Calibri"/>
              </a:rPr>
              <a:t>cm,</a:t>
            </a:r>
            <a:r>
              <a:rPr sz="950" spc="-55" dirty="0">
                <a:solidFill>
                  <a:srgbClr val="231F20"/>
                </a:solidFill>
                <a:latin typeface="Calibri"/>
                <a:cs typeface="Calibri"/>
              </a:rPr>
              <a:t> </a:t>
            </a:r>
            <a:r>
              <a:rPr sz="950" spc="-50" dirty="0">
                <a:solidFill>
                  <a:srgbClr val="231F20"/>
                </a:solidFill>
                <a:latin typeface="Calibri"/>
                <a:cs typeface="Calibri"/>
              </a:rPr>
              <a:t>deep, </a:t>
            </a:r>
            <a:r>
              <a:rPr sz="950" spc="-25" dirty="0">
                <a:solidFill>
                  <a:srgbClr val="231F20"/>
                </a:solidFill>
                <a:latin typeface="Calibri"/>
                <a:cs typeface="Calibri"/>
              </a:rPr>
              <a:t>of</a:t>
            </a:r>
            <a:r>
              <a:rPr sz="950" spc="-45" dirty="0">
                <a:solidFill>
                  <a:srgbClr val="231F20"/>
                </a:solidFill>
                <a:latin typeface="Calibri"/>
                <a:cs typeface="Calibri"/>
              </a:rPr>
              <a:t> </a:t>
            </a:r>
            <a:r>
              <a:rPr sz="950" spc="-40" dirty="0">
                <a:solidFill>
                  <a:srgbClr val="231F20"/>
                </a:solidFill>
                <a:latin typeface="Calibri"/>
                <a:cs typeface="Calibri"/>
              </a:rPr>
              <a:t>a</a:t>
            </a:r>
            <a:r>
              <a:rPr sz="950" spc="-45" dirty="0">
                <a:solidFill>
                  <a:srgbClr val="231F20"/>
                </a:solidFill>
                <a:latin typeface="Calibri"/>
                <a:cs typeface="Calibri"/>
              </a:rPr>
              <a:t> </a:t>
            </a:r>
            <a:r>
              <a:rPr sz="950" spc="-25" dirty="0">
                <a:solidFill>
                  <a:srgbClr val="231F20"/>
                </a:solidFill>
                <a:latin typeface="Calibri"/>
                <a:cs typeface="Calibri"/>
              </a:rPr>
              <a:t>high-grade</a:t>
            </a:r>
            <a:r>
              <a:rPr sz="950" spc="-45" dirty="0">
                <a:solidFill>
                  <a:srgbClr val="231F20"/>
                </a:solidFill>
                <a:latin typeface="Calibri"/>
                <a:cs typeface="Calibri"/>
              </a:rPr>
              <a:t> </a:t>
            </a:r>
            <a:r>
              <a:rPr sz="950" spc="-25" dirty="0">
                <a:solidFill>
                  <a:srgbClr val="231F20"/>
                </a:solidFill>
                <a:latin typeface="Calibri"/>
                <a:cs typeface="Calibri"/>
              </a:rPr>
              <a:t>histology</a:t>
            </a:r>
            <a:r>
              <a:rPr sz="950" spc="-40" dirty="0">
                <a:solidFill>
                  <a:srgbClr val="231F20"/>
                </a:solidFill>
                <a:latin typeface="Calibri"/>
                <a:cs typeface="Calibri"/>
              </a:rPr>
              <a:t> </a:t>
            </a:r>
            <a:r>
              <a:rPr sz="950" spc="-10" dirty="0">
                <a:solidFill>
                  <a:srgbClr val="231F20"/>
                </a:solidFill>
                <a:latin typeface="Calibri"/>
                <a:cs typeface="Calibri"/>
              </a:rPr>
              <a:t>including</a:t>
            </a:r>
            <a:r>
              <a:rPr sz="950" spc="-45" dirty="0">
                <a:solidFill>
                  <a:srgbClr val="231F20"/>
                </a:solidFill>
                <a:latin typeface="Calibri"/>
                <a:cs typeface="Calibri"/>
              </a:rPr>
              <a:t> </a:t>
            </a:r>
            <a:r>
              <a:rPr sz="950" spc="-25" dirty="0">
                <a:solidFill>
                  <a:srgbClr val="231F20"/>
                </a:solidFill>
                <a:latin typeface="Calibri"/>
                <a:cs typeface="Calibri"/>
              </a:rPr>
              <a:t>undifferen- </a:t>
            </a:r>
            <a:r>
              <a:rPr sz="950" spc="-200" dirty="0">
                <a:solidFill>
                  <a:srgbClr val="231F20"/>
                </a:solidFill>
                <a:latin typeface="Calibri"/>
                <a:cs typeface="Calibri"/>
              </a:rPr>
              <a:t> </a:t>
            </a:r>
            <a:r>
              <a:rPr sz="950" spc="-40" dirty="0">
                <a:solidFill>
                  <a:srgbClr val="231F20"/>
                </a:solidFill>
                <a:latin typeface="Calibri"/>
                <a:cs typeface="Calibri"/>
              </a:rPr>
              <a:t>tiated </a:t>
            </a:r>
            <a:r>
              <a:rPr sz="950" spc="-20" dirty="0">
                <a:solidFill>
                  <a:srgbClr val="231F20"/>
                </a:solidFill>
                <a:latin typeface="Calibri"/>
                <a:cs typeface="Calibri"/>
              </a:rPr>
              <a:t>pleomorphic </a:t>
            </a:r>
            <a:r>
              <a:rPr sz="950" spc="-35" dirty="0">
                <a:solidFill>
                  <a:srgbClr val="231F20"/>
                </a:solidFill>
                <a:latin typeface="Calibri"/>
                <a:cs typeface="Calibri"/>
              </a:rPr>
              <a:t>sarcoma, </a:t>
            </a:r>
            <a:r>
              <a:rPr sz="950" spc="-25" dirty="0">
                <a:solidFill>
                  <a:srgbClr val="231F20"/>
                </a:solidFill>
                <a:latin typeface="Calibri"/>
                <a:cs typeface="Calibri"/>
              </a:rPr>
              <a:t>liposarcoma, </a:t>
            </a:r>
            <a:r>
              <a:rPr sz="950" spc="20" dirty="0">
                <a:solidFill>
                  <a:srgbClr val="231F20"/>
                </a:solidFill>
                <a:latin typeface="Calibri"/>
                <a:cs typeface="Calibri"/>
              </a:rPr>
              <a:t>LMS, </a:t>
            </a:r>
            <a:r>
              <a:rPr sz="950" spc="-20" dirty="0">
                <a:solidFill>
                  <a:srgbClr val="231F20"/>
                </a:solidFill>
                <a:latin typeface="Calibri"/>
                <a:cs typeface="Calibri"/>
              </a:rPr>
              <a:t>malignant </a:t>
            </a:r>
            <a:r>
              <a:rPr sz="950" spc="-15" dirty="0">
                <a:solidFill>
                  <a:srgbClr val="231F20"/>
                </a:solidFill>
                <a:latin typeface="Calibri"/>
                <a:cs typeface="Calibri"/>
              </a:rPr>
              <a:t>periph- </a:t>
            </a:r>
            <a:r>
              <a:rPr sz="950" spc="-10" dirty="0">
                <a:solidFill>
                  <a:srgbClr val="231F20"/>
                </a:solidFill>
                <a:latin typeface="Calibri"/>
                <a:cs typeface="Calibri"/>
              </a:rPr>
              <a:t> </a:t>
            </a:r>
            <a:r>
              <a:rPr sz="950" spc="-40" dirty="0">
                <a:solidFill>
                  <a:srgbClr val="231F20"/>
                </a:solidFill>
                <a:latin typeface="Calibri"/>
                <a:cs typeface="Calibri"/>
              </a:rPr>
              <a:t>eral</a:t>
            </a:r>
            <a:r>
              <a:rPr sz="950" spc="-35" dirty="0">
                <a:solidFill>
                  <a:srgbClr val="231F20"/>
                </a:solidFill>
                <a:latin typeface="Calibri"/>
                <a:cs typeface="Calibri"/>
              </a:rPr>
              <a:t> </a:t>
            </a:r>
            <a:r>
              <a:rPr sz="950" spc="-45" dirty="0">
                <a:solidFill>
                  <a:srgbClr val="231F20"/>
                </a:solidFill>
                <a:latin typeface="Calibri"/>
                <a:cs typeface="Calibri"/>
              </a:rPr>
              <a:t>nerve</a:t>
            </a:r>
            <a:r>
              <a:rPr sz="950" spc="-40" dirty="0">
                <a:solidFill>
                  <a:srgbClr val="231F20"/>
                </a:solidFill>
                <a:latin typeface="Calibri"/>
                <a:cs typeface="Calibri"/>
              </a:rPr>
              <a:t> </a:t>
            </a:r>
            <a:r>
              <a:rPr sz="950" spc="-60" dirty="0">
                <a:solidFill>
                  <a:srgbClr val="231F20"/>
                </a:solidFill>
                <a:latin typeface="Calibri"/>
                <a:cs typeface="Calibri"/>
              </a:rPr>
              <a:t>sheet</a:t>
            </a:r>
            <a:r>
              <a:rPr sz="950" spc="95" dirty="0">
                <a:solidFill>
                  <a:srgbClr val="231F20"/>
                </a:solidFill>
                <a:latin typeface="Calibri"/>
                <a:cs typeface="Calibri"/>
              </a:rPr>
              <a:t> </a:t>
            </a:r>
            <a:r>
              <a:rPr sz="950" spc="-10" dirty="0">
                <a:solidFill>
                  <a:srgbClr val="231F20"/>
                </a:solidFill>
                <a:latin typeface="Calibri"/>
                <a:cs typeface="Calibri"/>
              </a:rPr>
              <a:t>tumour</a:t>
            </a:r>
            <a:r>
              <a:rPr sz="950" spc="-5" dirty="0">
                <a:solidFill>
                  <a:srgbClr val="231F20"/>
                </a:solidFill>
                <a:latin typeface="Calibri"/>
                <a:cs typeface="Calibri"/>
              </a:rPr>
              <a:t> </a:t>
            </a:r>
            <a:r>
              <a:rPr sz="950" spc="-20" dirty="0">
                <a:solidFill>
                  <a:srgbClr val="231F20"/>
                </a:solidFill>
                <a:latin typeface="Calibri"/>
                <a:cs typeface="Calibri"/>
              </a:rPr>
              <a:t>and</a:t>
            </a:r>
            <a:r>
              <a:rPr sz="950" spc="-15" dirty="0">
                <a:solidFill>
                  <a:srgbClr val="231F20"/>
                </a:solidFill>
                <a:latin typeface="Calibri"/>
                <a:cs typeface="Calibri"/>
              </a:rPr>
              <a:t> </a:t>
            </a:r>
            <a:r>
              <a:rPr sz="950" spc="-20" dirty="0">
                <a:solidFill>
                  <a:srgbClr val="231F20"/>
                </a:solidFill>
                <a:latin typeface="Calibri"/>
                <a:cs typeface="Calibri"/>
              </a:rPr>
              <a:t>synovial</a:t>
            </a:r>
            <a:r>
              <a:rPr sz="950" spc="-15" dirty="0">
                <a:solidFill>
                  <a:srgbClr val="231F20"/>
                </a:solidFill>
                <a:latin typeface="Calibri"/>
                <a:cs typeface="Calibri"/>
              </a:rPr>
              <a:t> </a:t>
            </a:r>
            <a:r>
              <a:rPr sz="950" spc="-25" dirty="0">
                <a:solidFill>
                  <a:srgbClr val="231F20"/>
                </a:solidFill>
                <a:latin typeface="Calibri"/>
                <a:cs typeface="Calibri"/>
              </a:rPr>
              <a:t>sarcoma).</a:t>
            </a:r>
            <a:r>
              <a:rPr sz="950" spc="-20" dirty="0">
                <a:solidFill>
                  <a:srgbClr val="231F20"/>
                </a:solidFill>
                <a:latin typeface="Calibri"/>
                <a:cs typeface="Calibri"/>
              </a:rPr>
              <a:t> </a:t>
            </a:r>
            <a:r>
              <a:rPr sz="950" spc="-30" dirty="0">
                <a:solidFill>
                  <a:srgbClr val="231F20"/>
                </a:solidFill>
                <a:latin typeface="Calibri"/>
                <a:cs typeface="Calibri"/>
              </a:rPr>
              <a:t>However,</a:t>
            </a:r>
            <a:r>
              <a:rPr sz="950" spc="-25" dirty="0">
                <a:solidFill>
                  <a:srgbClr val="231F20"/>
                </a:solidFill>
                <a:latin typeface="Calibri"/>
                <a:cs typeface="Calibri"/>
              </a:rPr>
              <a:t> this </a:t>
            </a:r>
            <a:r>
              <a:rPr sz="950" spc="-20" dirty="0">
                <a:solidFill>
                  <a:srgbClr val="231F20"/>
                </a:solidFill>
                <a:latin typeface="Calibri"/>
                <a:cs typeface="Calibri"/>
              </a:rPr>
              <a:t> </a:t>
            </a:r>
            <a:r>
              <a:rPr sz="950" spc="-45" dirty="0">
                <a:solidFill>
                  <a:srgbClr val="231F20"/>
                </a:solidFill>
                <a:latin typeface="Calibri"/>
                <a:cs typeface="Calibri"/>
              </a:rPr>
              <a:t>evidence</a:t>
            </a:r>
            <a:r>
              <a:rPr sz="950" spc="-40" dirty="0">
                <a:solidFill>
                  <a:srgbClr val="231F20"/>
                </a:solidFill>
                <a:latin typeface="Calibri"/>
                <a:cs typeface="Calibri"/>
              </a:rPr>
              <a:t> </a:t>
            </a:r>
            <a:r>
              <a:rPr sz="950" spc="-25" dirty="0">
                <a:solidFill>
                  <a:srgbClr val="231F20"/>
                </a:solidFill>
                <a:latin typeface="Calibri"/>
                <a:cs typeface="Calibri"/>
              </a:rPr>
              <a:t>currently</a:t>
            </a:r>
            <a:r>
              <a:rPr sz="950" spc="-20" dirty="0">
                <a:solidFill>
                  <a:srgbClr val="231F20"/>
                </a:solidFill>
                <a:latin typeface="Calibri"/>
                <a:cs typeface="Calibri"/>
              </a:rPr>
              <a:t> </a:t>
            </a:r>
            <a:r>
              <a:rPr sz="950" spc="-30" dirty="0">
                <a:solidFill>
                  <a:srgbClr val="231F20"/>
                </a:solidFill>
                <a:latin typeface="Calibri"/>
                <a:cs typeface="Calibri"/>
              </a:rPr>
              <a:t>corresponds</a:t>
            </a:r>
            <a:r>
              <a:rPr sz="950" spc="-25" dirty="0">
                <a:solidFill>
                  <a:srgbClr val="231F20"/>
                </a:solidFill>
                <a:latin typeface="Calibri"/>
                <a:cs typeface="Calibri"/>
              </a:rPr>
              <a:t> to</a:t>
            </a:r>
            <a:r>
              <a:rPr sz="950" spc="-20" dirty="0">
                <a:solidFill>
                  <a:srgbClr val="231F20"/>
                </a:solidFill>
                <a:latin typeface="Calibri"/>
                <a:cs typeface="Calibri"/>
              </a:rPr>
              <a:t> </a:t>
            </a:r>
            <a:r>
              <a:rPr sz="950" spc="-25" dirty="0">
                <a:solidFill>
                  <a:srgbClr val="231F20"/>
                </a:solidFill>
                <a:latin typeface="Calibri"/>
                <a:cs typeface="Calibri"/>
              </a:rPr>
              <a:t>an</a:t>
            </a:r>
            <a:r>
              <a:rPr sz="950" spc="-20" dirty="0">
                <a:solidFill>
                  <a:srgbClr val="231F20"/>
                </a:solidFill>
                <a:latin typeface="Calibri"/>
                <a:cs typeface="Calibri"/>
              </a:rPr>
              <a:t> </a:t>
            </a:r>
            <a:r>
              <a:rPr sz="950" spc="-15" dirty="0">
                <a:solidFill>
                  <a:srgbClr val="231F20"/>
                </a:solidFill>
                <a:latin typeface="Calibri"/>
                <a:cs typeface="Calibri"/>
              </a:rPr>
              <a:t>interim</a:t>
            </a:r>
            <a:r>
              <a:rPr sz="950" spc="-10" dirty="0">
                <a:solidFill>
                  <a:srgbClr val="231F20"/>
                </a:solidFill>
                <a:latin typeface="Calibri"/>
                <a:cs typeface="Calibri"/>
              </a:rPr>
              <a:t> </a:t>
            </a:r>
            <a:r>
              <a:rPr sz="950" spc="-30" dirty="0">
                <a:solidFill>
                  <a:srgbClr val="231F20"/>
                </a:solidFill>
                <a:latin typeface="Calibri"/>
                <a:cs typeface="Calibri"/>
              </a:rPr>
              <a:t>planned</a:t>
            </a:r>
            <a:r>
              <a:rPr sz="950" spc="-25" dirty="0">
                <a:solidFill>
                  <a:srgbClr val="231F20"/>
                </a:solidFill>
                <a:latin typeface="Calibri"/>
                <a:cs typeface="Calibri"/>
              </a:rPr>
              <a:t> </a:t>
            </a:r>
            <a:r>
              <a:rPr sz="950" spc="-30" dirty="0">
                <a:solidFill>
                  <a:srgbClr val="231F20"/>
                </a:solidFill>
                <a:latin typeface="Calibri"/>
                <a:cs typeface="Calibri"/>
              </a:rPr>
              <a:t>analysis </a:t>
            </a:r>
            <a:r>
              <a:rPr sz="950" spc="-25" dirty="0">
                <a:solidFill>
                  <a:srgbClr val="231F20"/>
                </a:solidFill>
                <a:latin typeface="Calibri"/>
                <a:cs typeface="Calibri"/>
              </a:rPr>
              <a:t> </a:t>
            </a:r>
            <a:r>
              <a:rPr sz="950" spc="-15" dirty="0">
                <a:solidFill>
                  <a:srgbClr val="231F20"/>
                </a:solidFill>
                <a:latin typeface="Calibri"/>
                <a:cs typeface="Calibri"/>
              </a:rPr>
              <a:t>within</a:t>
            </a:r>
            <a:r>
              <a:rPr sz="950" spc="-10" dirty="0">
                <a:solidFill>
                  <a:srgbClr val="231F20"/>
                </a:solidFill>
                <a:latin typeface="Calibri"/>
                <a:cs typeface="Calibri"/>
              </a:rPr>
              <a:t> </a:t>
            </a:r>
            <a:r>
              <a:rPr sz="950" spc="-40" dirty="0">
                <a:solidFill>
                  <a:srgbClr val="231F20"/>
                </a:solidFill>
                <a:latin typeface="Calibri"/>
                <a:cs typeface="Calibri"/>
              </a:rPr>
              <a:t>a</a:t>
            </a:r>
            <a:r>
              <a:rPr sz="950" spc="-35" dirty="0">
                <a:solidFill>
                  <a:srgbClr val="231F20"/>
                </a:solidFill>
                <a:latin typeface="Calibri"/>
                <a:cs typeface="Calibri"/>
              </a:rPr>
              <a:t> </a:t>
            </a:r>
            <a:r>
              <a:rPr sz="950" spc="-15" dirty="0">
                <a:solidFill>
                  <a:srgbClr val="231F20"/>
                </a:solidFill>
                <a:latin typeface="Calibri"/>
                <a:cs typeface="Calibri"/>
              </a:rPr>
              <a:t>trial</a:t>
            </a:r>
            <a:r>
              <a:rPr sz="950" spc="-10" dirty="0">
                <a:solidFill>
                  <a:srgbClr val="231F20"/>
                </a:solidFill>
                <a:latin typeface="Calibri"/>
                <a:cs typeface="Calibri"/>
              </a:rPr>
              <a:t> </a:t>
            </a:r>
            <a:r>
              <a:rPr sz="950" spc="-30" dirty="0">
                <a:solidFill>
                  <a:srgbClr val="231F20"/>
                </a:solidFill>
                <a:latin typeface="Calibri"/>
                <a:cs typeface="Calibri"/>
              </a:rPr>
              <a:t>statistically</a:t>
            </a:r>
            <a:r>
              <a:rPr sz="950" spc="-25" dirty="0">
                <a:solidFill>
                  <a:srgbClr val="231F20"/>
                </a:solidFill>
                <a:latin typeface="Calibri"/>
                <a:cs typeface="Calibri"/>
              </a:rPr>
              <a:t> </a:t>
            </a:r>
            <a:r>
              <a:rPr sz="950" spc="-35" dirty="0">
                <a:solidFill>
                  <a:srgbClr val="231F20"/>
                </a:solidFill>
                <a:latin typeface="Calibri"/>
                <a:cs typeface="Calibri"/>
              </a:rPr>
              <a:t>conceived</a:t>
            </a:r>
            <a:r>
              <a:rPr sz="950" spc="-30" dirty="0">
                <a:solidFill>
                  <a:srgbClr val="231F20"/>
                </a:solidFill>
                <a:latin typeface="Calibri"/>
                <a:cs typeface="Calibri"/>
              </a:rPr>
              <a:t> </a:t>
            </a:r>
            <a:r>
              <a:rPr sz="950" spc="-25" dirty="0">
                <a:solidFill>
                  <a:srgbClr val="231F20"/>
                </a:solidFill>
                <a:latin typeface="Calibri"/>
                <a:cs typeface="Calibri"/>
              </a:rPr>
              <a:t>to</a:t>
            </a:r>
            <a:r>
              <a:rPr sz="950" spc="-20" dirty="0">
                <a:solidFill>
                  <a:srgbClr val="231F20"/>
                </a:solidFill>
                <a:latin typeface="Calibri"/>
                <a:cs typeface="Calibri"/>
              </a:rPr>
              <a:t> </a:t>
            </a:r>
            <a:r>
              <a:rPr sz="950" spc="-60" dirty="0">
                <a:solidFill>
                  <a:srgbClr val="231F20"/>
                </a:solidFill>
                <a:latin typeface="Calibri"/>
                <a:cs typeface="Calibri"/>
              </a:rPr>
              <a:t>test</a:t>
            </a:r>
            <a:r>
              <a:rPr sz="950" spc="-55" dirty="0">
                <a:solidFill>
                  <a:srgbClr val="231F20"/>
                </a:solidFill>
                <a:latin typeface="Calibri"/>
                <a:cs typeface="Calibri"/>
              </a:rPr>
              <a:t> </a:t>
            </a:r>
            <a:r>
              <a:rPr sz="950" spc="-45" dirty="0">
                <a:solidFill>
                  <a:srgbClr val="231F20"/>
                </a:solidFill>
                <a:latin typeface="Calibri"/>
                <a:cs typeface="Calibri"/>
              </a:rPr>
              <a:t>the</a:t>
            </a:r>
            <a:r>
              <a:rPr sz="950" spc="-40" dirty="0">
                <a:solidFill>
                  <a:srgbClr val="231F20"/>
                </a:solidFill>
                <a:latin typeface="Calibri"/>
                <a:cs typeface="Calibri"/>
              </a:rPr>
              <a:t> </a:t>
            </a:r>
            <a:r>
              <a:rPr sz="950" spc="-25" dirty="0">
                <a:solidFill>
                  <a:srgbClr val="231F20"/>
                </a:solidFill>
                <a:latin typeface="Calibri"/>
                <a:cs typeface="Calibri"/>
              </a:rPr>
              <a:t>superiority</a:t>
            </a:r>
            <a:r>
              <a:rPr sz="950" spc="-20" dirty="0">
                <a:solidFill>
                  <a:srgbClr val="231F20"/>
                </a:solidFill>
                <a:latin typeface="Calibri"/>
                <a:cs typeface="Calibri"/>
              </a:rPr>
              <a:t> </a:t>
            </a:r>
            <a:r>
              <a:rPr sz="950" spc="-25" dirty="0">
                <a:solidFill>
                  <a:srgbClr val="231F20"/>
                </a:solidFill>
                <a:latin typeface="Calibri"/>
                <a:cs typeface="Calibri"/>
              </a:rPr>
              <a:t>of</a:t>
            </a:r>
            <a:r>
              <a:rPr sz="950" spc="-20" dirty="0">
                <a:solidFill>
                  <a:srgbClr val="231F20"/>
                </a:solidFill>
                <a:latin typeface="Calibri"/>
                <a:cs typeface="Calibri"/>
              </a:rPr>
              <a:t> </a:t>
            </a:r>
            <a:r>
              <a:rPr sz="950" spc="-40" dirty="0">
                <a:solidFill>
                  <a:srgbClr val="231F20"/>
                </a:solidFill>
                <a:latin typeface="Calibri"/>
                <a:cs typeface="Calibri"/>
              </a:rPr>
              <a:t>a </a:t>
            </a:r>
            <a:r>
              <a:rPr sz="950" spc="-35" dirty="0">
                <a:solidFill>
                  <a:srgbClr val="231F20"/>
                </a:solidFill>
                <a:latin typeface="Calibri"/>
                <a:cs typeface="Calibri"/>
              </a:rPr>
              <a:t> </a:t>
            </a:r>
            <a:r>
              <a:rPr sz="950" spc="-20" dirty="0">
                <a:solidFill>
                  <a:srgbClr val="231F20"/>
                </a:solidFill>
                <a:latin typeface="Calibri"/>
                <a:cs typeface="Calibri"/>
              </a:rPr>
              <a:t>histology-driven </a:t>
            </a:r>
            <a:r>
              <a:rPr sz="950" spc="60" dirty="0">
                <a:solidFill>
                  <a:srgbClr val="231F20"/>
                </a:solidFill>
                <a:latin typeface="Calibri"/>
                <a:cs typeface="Calibri"/>
              </a:rPr>
              <a:t>ChT </a:t>
            </a:r>
            <a:r>
              <a:rPr sz="950" spc="-5" dirty="0">
                <a:solidFill>
                  <a:srgbClr val="231F20"/>
                </a:solidFill>
                <a:latin typeface="Calibri"/>
                <a:cs typeface="Calibri"/>
              </a:rPr>
              <a:t>[</a:t>
            </a:r>
            <a:r>
              <a:rPr sz="950" spc="-5" dirty="0">
                <a:solidFill>
                  <a:srgbClr val="2E3092"/>
                </a:solidFill>
                <a:latin typeface="Calibri"/>
                <a:cs typeface="Calibri"/>
                <a:hlinkClick r:id="rId2" action="ppaction://hlinksldjump"/>
              </a:rPr>
              <a:t>23</a:t>
            </a:r>
            <a:r>
              <a:rPr sz="950" spc="-5" dirty="0">
                <a:solidFill>
                  <a:srgbClr val="231F20"/>
                </a:solidFill>
                <a:latin typeface="Calibri"/>
                <a:cs typeface="Calibri"/>
              </a:rPr>
              <a:t>]. The </a:t>
            </a:r>
            <a:r>
              <a:rPr sz="950" spc="-15" dirty="0">
                <a:solidFill>
                  <a:srgbClr val="231F20"/>
                </a:solidFill>
                <a:latin typeface="Calibri"/>
                <a:cs typeface="Calibri"/>
              </a:rPr>
              <a:t>trial </a:t>
            </a:r>
            <a:r>
              <a:rPr sz="950" spc="-40" dirty="0">
                <a:solidFill>
                  <a:srgbClr val="231F20"/>
                </a:solidFill>
                <a:latin typeface="Calibri"/>
                <a:cs typeface="Calibri"/>
              </a:rPr>
              <a:t>has </a:t>
            </a:r>
            <a:r>
              <a:rPr sz="950" spc="-60" dirty="0">
                <a:solidFill>
                  <a:srgbClr val="231F20"/>
                </a:solidFill>
                <a:latin typeface="Calibri"/>
                <a:cs typeface="Calibri"/>
              </a:rPr>
              <a:t>been </a:t>
            </a:r>
            <a:r>
              <a:rPr sz="950" spc="-40" dirty="0">
                <a:solidFill>
                  <a:srgbClr val="231F20"/>
                </a:solidFill>
                <a:latin typeface="Calibri"/>
                <a:cs typeface="Calibri"/>
              </a:rPr>
              <a:t>amended </a:t>
            </a:r>
            <a:r>
              <a:rPr sz="950" spc="-25" dirty="0">
                <a:solidFill>
                  <a:srgbClr val="231F20"/>
                </a:solidFill>
                <a:latin typeface="Calibri"/>
                <a:cs typeface="Calibri"/>
              </a:rPr>
              <a:t>to </a:t>
            </a:r>
            <a:r>
              <a:rPr sz="950" spc="-60" dirty="0">
                <a:solidFill>
                  <a:srgbClr val="231F20"/>
                </a:solidFill>
                <a:latin typeface="Calibri"/>
                <a:cs typeface="Calibri"/>
              </a:rPr>
              <a:t>test </a:t>
            </a:r>
            <a:r>
              <a:rPr sz="950" spc="-50" dirty="0">
                <a:solidFill>
                  <a:srgbClr val="231F20"/>
                </a:solidFill>
                <a:latin typeface="Calibri"/>
                <a:cs typeface="Calibri"/>
              </a:rPr>
              <a:t>the </a:t>
            </a:r>
            <a:r>
              <a:rPr sz="950" spc="-45" dirty="0">
                <a:solidFill>
                  <a:srgbClr val="231F20"/>
                </a:solidFill>
                <a:latin typeface="Calibri"/>
                <a:cs typeface="Calibri"/>
              </a:rPr>
              <a:t> </a:t>
            </a:r>
            <a:r>
              <a:rPr sz="950" spc="-25" dirty="0">
                <a:solidFill>
                  <a:srgbClr val="231F20"/>
                </a:solidFill>
                <a:latin typeface="Calibri"/>
                <a:cs typeface="Calibri"/>
              </a:rPr>
              <a:t>superiority of </a:t>
            </a:r>
            <a:r>
              <a:rPr sz="950" spc="-15" dirty="0">
                <a:solidFill>
                  <a:srgbClr val="231F20"/>
                </a:solidFill>
                <a:latin typeface="Calibri"/>
                <a:cs typeface="Calibri"/>
              </a:rPr>
              <a:t>epirubicin </a:t>
            </a:r>
            <a:r>
              <a:rPr sz="950" spc="-20" dirty="0">
                <a:solidFill>
                  <a:srgbClr val="231F20"/>
                </a:solidFill>
                <a:latin typeface="Calibri"/>
                <a:cs typeface="Calibri"/>
              </a:rPr>
              <a:t>plus </a:t>
            </a:r>
            <a:r>
              <a:rPr sz="950" spc="-30" dirty="0">
                <a:solidFill>
                  <a:srgbClr val="231F20"/>
                </a:solidFill>
                <a:latin typeface="Calibri"/>
                <a:cs typeface="Calibri"/>
              </a:rPr>
              <a:t>ifosfamide </a:t>
            </a:r>
            <a:r>
              <a:rPr sz="950" spc="-35" dirty="0">
                <a:solidFill>
                  <a:srgbClr val="231F20"/>
                </a:solidFill>
                <a:latin typeface="Calibri"/>
                <a:cs typeface="Calibri"/>
              </a:rPr>
              <a:t>over </a:t>
            </a:r>
            <a:r>
              <a:rPr sz="950" spc="-50" dirty="0">
                <a:solidFill>
                  <a:srgbClr val="231F20"/>
                </a:solidFill>
                <a:latin typeface="Calibri"/>
                <a:cs typeface="Calibri"/>
              </a:rPr>
              <a:t>the </a:t>
            </a:r>
            <a:r>
              <a:rPr sz="950" spc="-20" dirty="0">
                <a:solidFill>
                  <a:srgbClr val="231F20"/>
                </a:solidFill>
                <a:latin typeface="Calibri"/>
                <a:cs typeface="Calibri"/>
              </a:rPr>
              <a:t>histology-driven </a:t>
            </a:r>
            <a:r>
              <a:rPr sz="950" spc="-15" dirty="0">
                <a:solidFill>
                  <a:srgbClr val="231F20"/>
                </a:solidFill>
                <a:latin typeface="Calibri"/>
                <a:cs typeface="Calibri"/>
              </a:rPr>
              <a:t> </a:t>
            </a:r>
            <a:r>
              <a:rPr sz="950" spc="-40" dirty="0">
                <a:solidFill>
                  <a:srgbClr val="231F20"/>
                </a:solidFill>
                <a:latin typeface="Calibri"/>
                <a:cs typeface="Calibri"/>
              </a:rPr>
              <a:t>therapy </a:t>
            </a:r>
            <a:r>
              <a:rPr sz="950" spc="-45" dirty="0">
                <a:solidFill>
                  <a:srgbClr val="231F20"/>
                </a:solidFill>
                <a:latin typeface="Calibri"/>
                <a:cs typeface="Calibri"/>
              </a:rPr>
              <a:t>at the </a:t>
            </a:r>
            <a:r>
              <a:rPr sz="950" spc="-25" dirty="0">
                <a:solidFill>
                  <a:srgbClr val="231F20"/>
                </a:solidFill>
                <a:latin typeface="Calibri"/>
                <a:cs typeface="Calibri"/>
              </a:rPr>
              <a:t>time of </a:t>
            </a:r>
            <a:r>
              <a:rPr sz="950" spc="-50" dirty="0">
                <a:solidFill>
                  <a:srgbClr val="231F20"/>
                </a:solidFill>
                <a:latin typeface="Calibri"/>
                <a:cs typeface="Calibri"/>
              </a:rPr>
              <a:t>the </a:t>
            </a:r>
            <a:r>
              <a:rPr sz="950" spc="-15" dirty="0">
                <a:solidFill>
                  <a:srgbClr val="231F20"/>
                </a:solidFill>
                <a:latin typeface="Calibri"/>
                <a:cs typeface="Calibri"/>
              </a:rPr>
              <a:t>final </a:t>
            </a:r>
            <a:r>
              <a:rPr sz="950" spc="-30" dirty="0">
                <a:solidFill>
                  <a:srgbClr val="231F20"/>
                </a:solidFill>
                <a:latin typeface="Calibri"/>
                <a:cs typeface="Calibri"/>
              </a:rPr>
              <a:t>analysis. </a:t>
            </a:r>
            <a:r>
              <a:rPr sz="950" spc="-10" dirty="0">
                <a:solidFill>
                  <a:srgbClr val="231F20"/>
                </a:solidFill>
                <a:latin typeface="Calibri"/>
                <a:cs typeface="Calibri"/>
              </a:rPr>
              <a:t>While </a:t>
            </a:r>
            <a:r>
              <a:rPr sz="950" spc="-30" dirty="0">
                <a:solidFill>
                  <a:srgbClr val="231F20"/>
                </a:solidFill>
                <a:latin typeface="Calibri"/>
                <a:cs typeface="Calibri"/>
              </a:rPr>
              <a:t>awaiting </a:t>
            </a:r>
            <a:r>
              <a:rPr sz="950" spc="-60" dirty="0">
                <a:solidFill>
                  <a:srgbClr val="231F20"/>
                </a:solidFill>
                <a:latin typeface="Calibri"/>
                <a:cs typeface="Calibri"/>
              </a:rPr>
              <a:t>these </a:t>
            </a:r>
            <a:r>
              <a:rPr sz="950" spc="-40" dirty="0">
                <a:solidFill>
                  <a:srgbClr val="231F20"/>
                </a:solidFill>
                <a:latin typeface="Calibri"/>
                <a:cs typeface="Calibri"/>
              </a:rPr>
              <a:t>results, </a:t>
            </a:r>
            <a:r>
              <a:rPr sz="950" spc="-35" dirty="0">
                <a:solidFill>
                  <a:srgbClr val="231F20"/>
                </a:solidFill>
                <a:latin typeface="Calibri"/>
                <a:cs typeface="Calibri"/>
              </a:rPr>
              <a:t> neoadjuvant</a:t>
            </a:r>
            <a:r>
              <a:rPr sz="950" spc="-30" dirty="0">
                <a:solidFill>
                  <a:srgbClr val="231F20"/>
                </a:solidFill>
                <a:latin typeface="Calibri"/>
                <a:cs typeface="Calibri"/>
              </a:rPr>
              <a:t> </a:t>
            </a:r>
            <a:r>
              <a:rPr sz="950" spc="60" dirty="0">
                <a:solidFill>
                  <a:srgbClr val="231F20"/>
                </a:solidFill>
                <a:latin typeface="Calibri"/>
                <a:cs typeface="Calibri"/>
              </a:rPr>
              <a:t>ChT </a:t>
            </a:r>
            <a:r>
              <a:rPr sz="950" spc="-20" dirty="0">
                <a:solidFill>
                  <a:srgbClr val="231F20"/>
                </a:solidFill>
                <a:latin typeface="Calibri"/>
                <a:cs typeface="Calibri"/>
              </a:rPr>
              <a:t>with </a:t>
            </a:r>
            <a:r>
              <a:rPr sz="950" spc="-30" dirty="0">
                <a:solidFill>
                  <a:srgbClr val="231F20"/>
                </a:solidFill>
                <a:latin typeface="Calibri"/>
                <a:cs typeface="Calibri"/>
              </a:rPr>
              <a:t>anthracyclines</a:t>
            </a:r>
            <a:r>
              <a:rPr sz="950" spc="-25" dirty="0">
                <a:solidFill>
                  <a:srgbClr val="231F20"/>
                </a:solidFill>
                <a:latin typeface="Calibri"/>
                <a:cs typeface="Calibri"/>
              </a:rPr>
              <a:t> </a:t>
            </a:r>
            <a:r>
              <a:rPr sz="950" spc="-20" dirty="0">
                <a:solidFill>
                  <a:srgbClr val="231F20"/>
                </a:solidFill>
                <a:latin typeface="Calibri"/>
                <a:cs typeface="Calibri"/>
              </a:rPr>
              <a:t>plus </a:t>
            </a:r>
            <a:r>
              <a:rPr sz="950" spc="-30" dirty="0">
                <a:solidFill>
                  <a:srgbClr val="231F20"/>
                </a:solidFill>
                <a:latin typeface="Calibri"/>
                <a:cs typeface="Calibri"/>
              </a:rPr>
              <a:t>ifosfamide </a:t>
            </a:r>
            <a:r>
              <a:rPr sz="950" spc="-20" dirty="0">
                <a:solidFill>
                  <a:srgbClr val="231F20"/>
                </a:solidFill>
                <a:latin typeface="Calibri"/>
                <a:cs typeface="Calibri"/>
              </a:rPr>
              <a:t>for </a:t>
            </a:r>
            <a:r>
              <a:rPr sz="950" spc="-45" dirty="0">
                <a:solidFill>
                  <a:srgbClr val="231F20"/>
                </a:solidFill>
                <a:latin typeface="Calibri"/>
                <a:cs typeface="Calibri"/>
              </a:rPr>
              <a:t>at</a:t>
            </a:r>
            <a:r>
              <a:rPr sz="950" spc="-40" dirty="0">
                <a:solidFill>
                  <a:srgbClr val="231F20"/>
                </a:solidFill>
                <a:latin typeface="Calibri"/>
                <a:cs typeface="Calibri"/>
              </a:rPr>
              <a:t> </a:t>
            </a:r>
            <a:r>
              <a:rPr sz="950" spc="-50" dirty="0">
                <a:solidFill>
                  <a:srgbClr val="231F20"/>
                </a:solidFill>
                <a:latin typeface="Calibri"/>
                <a:cs typeface="Calibri"/>
              </a:rPr>
              <a:t>least </a:t>
            </a:r>
            <a:r>
              <a:rPr sz="950" spc="-45" dirty="0">
                <a:solidFill>
                  <a:srgbClr val="231F20"/>
                </a:solidFill>
                <a:latin typeface="Calibri"/>
                <a:cs typeface="Calibri"/>
              </a:rPr>
              <a:t> </a:t>
            </a:r>
            <a:r>
              <a:rPr sz="950" spc="-50" dirty="0">
                <a:solidFill>
                  <a:srgbClr val="231F20"/>
                </a:solidFill>
                <a:latin typeface="Calibri"/>
                <a:cs typeface="Calibri"/>
              </a:rPr>
              <a:t>three </a:t>
            </a:r>
            <a:r>
              <a:rPr sz="950" spc="-40" dirty="0">
                <a:solidFill>
                  <a:srgbClr val="231F20"/>
                </a:solidFill>
                <a:latin typeface="Calibri"/>
                <a:cs typeface="Calibri"/>
              </a:rPr>
              <a:t>cycles </a:t>
            </a:r>
            <a:r>
              <a:rPr sz="950" spc="-25" dirty="0">
                <a:solidFill>
                  <a:srgbClr val="231F20"/>
                </a:solidFill>
                <a:latin typeface="Calibri"/>
                <a:cs typeface="Calibri"/>
              </a:rPr>
              <a:t>can </a:t>
            </a:r>
            <a:r>
              <a:rPr sz="950" spc="-60" dirty="0">
                <a:solidFill>
                  <a:srgbClr val="231F20"/>
                </a:solidFill>
                <a:latin typeface="Calibri"/>
                <a:cs typeface="Calibri"/>
              </a:rPr>
              <a:t>be </a:t>
            </a:r>
            <a:r>
              <a:rPr sz="950" spc="-45" dirty="0">
                <a:solidFill>
                  <a:srgbClr val="231F20"/>
                </a:solidFill>
                <a:latin typeface="Calibri"/>
                <a:cs typeface="Calibri"/>
              </a:rPr>
              <a:t>viewed </a:t>
            </a:r>
            <a:r>
              <a:rPr sz="950" spc="-55" dirty="0">
                <a:solidFill>
                  <a:srgbClr val="231F20"/>
                </a:solidFill>
                <a:latin typeface="Calibri"/>
                <a:cs typeface="Calibri"/>
              </a:rPr>
              <a:t>as </a:t>
            </a:r>
            <a:r>
              <a:rPr sz="950" spc="-25" dirty="0">
                <a:solidFill>
                  <a:srgbClr val="231F20"/>
                </a:solidFill>
                <a:latin typeface="Calibri"/>
                <a:cs typeface="Calibri"/>
              </a:rPr>
              <a:t>an </a:t>
            </a:r>
            <a:r>
              <a:rPr sz="950" spc="-15" dirty="0">
                <a:solidFill>
                  <a:srgbClr val="231F20"/>
                </a:solidFill>
                <a:latin typeface="Calibri"/>
                <a:cs typeface="Calibri"/>
              </a:rPr>
              <a:t>option </a:t>
            </a:r>
            <a:r>
              <a:rPr sz="950" spc="15" dirty="0">
                <a:solidFill>
                  <a:srgbClr val="231F20"/>
                </a:solidFill>
                <a:latin typeface="Calibri"/>
                <a:cs typeface="Calibri"/>
              </a:rPr>
              <a:t>in </a:t>
            </a:r>
            <a:r>
              <a:rPr sz="950" spc="-45" dirty="0">
                <a:solidFill>
                  <a:srgbClr val="231F20"/>
                </a:solidFill>
                <a:latin typeface="Calibri"/>
                <a:cs typeface="Calibri"/>
              </a:rPr>
              <a:t>the </a:t>
            </a:r>
            <a:r>
              <a:rPr sz="950" spc="-5" dirty="0">
                <a:solidFill>
                  <a:srgbClr val="231F20"/>
                </a:solidFill>
                <a:latin typeface="Calibri"/>
                <a:cs typeface="Calibri"/>
              </a:rPr>
              <a:t>high-risk </a:t>
            </a:r>
            <a:r>
              <a:rPr sz="950" spc="-10" dirty="0">
                <a:solidFill>
                  <a:srgbClr val="231F20"/>
                </a:solidFill>
                <a:latin typeface="Calibri"/>
                <a:cs typeface="Calibri"/>
              </a:rPr>
              <a:t>individual </a:t>
            </a:r>
            <a:r>
              <a:rPr sz="950" spc="-5" dirty="0">
                <a:solidFill>
                  <a:srgbClr val="231F20"/>
                </a:solidFill>
                <a:latin typeface="Calibri"/>
                <a:cs typeface="Calibri"/>
              </a:rPr>
              <a:t> </a:t>
            </a:r>
            <a:r>
              <a:rPr sz="950" spc="-35" dirty="0">
                <a:solidFill>
                  <a:srgbClr val="231F20"/>
                </a:solidFill>
                <a:latin typeface="Calibri"/>
                <a:cs typeface="Calibri"/>
              </a:rPr>
              <a:t>patient, </a:t>
            </a:r>
            <a:r>
              <a:rPr sz="950" spc="-20" dirty="0">
                <a:solidFill>
                  <a:srgbClr val="231F20"/>
                </a:solidFill>
                <a:latin typeface="Calibri"/>
                <a:cs typeface="Calibri"/>
              </a:rPr>
              <a:t>for </a:t>
            </a:r>
            <a:r>
              <a:rPr sz="950" spc="-40" dirty="0">
                <a:solidFill>
                  <a:srgbClr val="231F20"/>
                </a:solidFill>
                <a:latin typeface="Calibri"/>
                <a:cs typeface="Calibri"/>
              </a:rPr>
              <a:t>shared </a:t>
            </a:r>
            <a:r>
              <a:rPr sz="950" spc="-25" dirty="0">
                <a:solidFill>
                  <a:srgbClr val="231F20"/>
                </a:solidFill>
                <a:latin typeface="Calibri"/>
                <a:cs typeface="Calibri"/>
              </a:rPr>
              <a:t>decision </a:t>
            </a:r>
            <a:r>
              <a:rPr sz="950" spc="-10" dirty="0">
                <a:solidFill>
                  <a:srgbClr val="231F20"/>
                </a:solidFill>
                <a:latin typeface="Calibri"/>
                <a:cs typeface="Calibri"/>
              </a:rPr>
              <a:t>making </a:t>
            </a:r>
            <a:r>
              <a:rPr sz="950" spc="30" dirty="0">
                <a:solidFill>
                  <a:srgbClr val="231F20"/>
                </a:solidFill>
                <a:latin typeface="Calibri"/>
                <a:cs typeface="Calibri"/>
              </a:rPr>
              <a:t>[II, </a:t>
            </a:r>
            <a:r>
              <a:rPr sz="950" spc="50" dirty="0">
                <a:solidFill>
                  <a:srgbClr val="231F20"/>
                </a:solidFill>
                <a:latin typeface="Calibri"/>
                <a:cs typeface="Calibri"/>
              </a:rPr>
              <a:t>C</a:t>
            </a:r>
            <a:r>
              <a:rPr sz="900" spc="75" baseline="41666" dirty="0">
                <a:solidFill>
                  <a:srgbClr val="231F20"/>
                </a:solidFill>
                <a:latin typeface="Calibri"/>
                <a:cs typeface="Calibri"/>
              </a:rPr>
              <a:t>a</a:t>
            </a:r>
            <a:r>
              <a:rPr sz="950" spc="50" dirty="0">
                <a:solidFill>
                  <a:srgbClr val="231F20"/>
                </a:solidFill>
                <a:latin typeface="Calibri"/>
                <a:cs typeface="Calibri"/>
              </a:rPr>
              <a:t>] </a:t>
            </a:r>
            <a:r>
              <a:rPr sz="950" spc="-50" dirty="0">
                <a:solidFill>
                  <a:srgbClr val="231F20"/>
                </a:solidFill>
                <a:latin typeface="Calibri"/>
                <a:cs typeface="Calibri"/>
              </a:rPr>
              <a:t>(see </a:t>
            </a:r>
            <a:r>
              <a:rPr sz="950" spc="-40" dirty="0">
                <a:solidFill>
                  <a:srgbClr val="231F20"/>
                </a:solidFill>
                <a:latin typeface="Calibri"/>
                <a:cs typeface="Calibri"/>
              </a:rPr>
              <a:t>note </a:t>
            </a:r>
            <a:r>
              <a:rPr sz="900" spc="30" baseline="41666" dirty="0">
                <a:solidFill>
                  <a:srgbClr val="231F20"/>
                </a:solidFill>
                <a:latin typeface="Calibri"/>
                <a:cs typeface="Calibri"/>
              </a:rPr>
              <a:t>a </a:t>
            </a:r>
            <a:r>
              <a:rPr sz="950" spc="15" dirty="0">
                <a:solidFill>
                  <a:srgbClr val="231F20"/>
                </a:solidFill>
                <a:latin typeface="Calibri"/>
                <a:cs typeface="Calibri"/>
              </a:rPr>
              <a:t>in </a:t>
            </a:r>
            <a:r>
              <a:rPr sz="950" spc="-20" dirty="0">
                <a:solidFill>
                  <a:srgbClr val="231F20"/>
                </a:solidFill>
                <a:latin typeface="Calibri"/>
                <a:cs typeface="Calibri"/>
              </a:rPr>
              <a:t>Table </a:t>
            </a:r>
            <a:r>
              <a:rPr sz="950" spc="-15" dirty="0">
                <a:solidFill>
                  <a:srgbClr val="2E3092"/>
                </a:solidFill>
                <a:latin typeface="Calibri"/>
                <a:cs typeface="Calibri"/>
                <a:hlinkClick r:id="rId3" action="ppaction://hlinksldjump"/>
              </a:rPr>
              <a:t>2</a:t>
            </a:r>
            <a:r>
              <a:rPr sz="950" spc="-15" dirty="0">
                <a:solidFill>
                  <a:srgbClr val="231F20"/>
                </a:solidFill>
                <a:latin typeface="Calibri"/>
                <a:cs typeface="Calibri"/>
              </a:rPr>
              <a:t>). </a:t>
            </a:r>
            <a:r>
              <a:rPr sz="950" spc="-10" dirty="0">
                <a:solidFill>
                  <a:srgbClr val="231F20"/>
                </a:solidFill>
                <a:latin typeface="Calibri"/>
                <a:cs typeface="Calibri"/>
              </a:rPr>
              <a:t> </a:t>
            </a:r>
            <a:r>
              <a:rPr sz="950" spc="-5" dirty="0">
                <a:solidFill>
                  <a:srgbClr val="231F20"/>
                </a:solidFill>
                <a:latin typeface="Calibri"/>
                <a:cs typeface="Calibri"/>
              </a:rPr>
              <a:t>The</a:t>
            </a:r>
            <a:r>
              <a:rPr sz="950" spc="-40" dirty="0">
                <a:solidFill>
                  <a:srgbClr val="231F20"/>
                </a:solidFill>
                <a:latin typeface="Calibri"/>
                <a:cs typeface="Calibri"/>
              </a:rPr>
              <a:t> </a:t>
            </a:r>
            <a:r>
              <a:rPr sz="950" spc="-25" dirty="0">
                <a:solidFill>
                  <a:srgbClr val="231F20"/>
                </a:solidFill>
                <a:latin typeface="Calibri"/>
                <a:cs typeface="Calibri"/>
              </a:rPr>
              <a:t>evolution</a:t>
            </a:r>
            <a:r>
              <a:rPr sz="950" spc="-35" dirty="0">
                <a:solidFill>
                  <a:srgbClr val="231F20"/>
                </a:solidFill>
                <a:latin typeface="Calibri"/>
                <a:cs typeface="Calibri"/>
              </a:rPr>
              <a:t> </a:t>
            </a:r>
            <a:r>
              <a:rPr sz="950" spc="-25" dirty="0">
                <a:solidFill>
                  <a:srgbClr val="231F20"/>
                </a:solidFill>
                <a:latin typeface="Calibri"/>
                <a:cs typeface="Calibri"/>
              </a:rPr>
              <a:t>of</a:t>
            </a:r>
            <a:r>
              <a:rPr sz="950" spc="-35" dirty="0">
                <a:solidFill>
                  <a:srgbClr val="231F20"/>
                </a:solidFill>
                <a:latin typeface="Calibri"/>
                <a:cs typeface="Calibri"/>
              </a:rPr>
              <a:t> </a:t>
            </a:r>
            <a:r>
              <a:rPr sz="950" spc="-45" dirty="0">
                <a:solidFill>
                  <a:srgbClr val="231F20"/>
                </a:solidFill>
                <a:latin typeface="Calibri"/>
                <a:cs typeface="Calibri"/>
              </a:rPr>
              <a:t>the</a:t>
            </a:r>
            <a:r>
              <a:rPr sz="950" spc="-35" dirty="0">
                <a:solidFill>
                  <a:srgbClr val="231F20"/>
                </a:solidFill>
                <a:latin typeface="Calibri"/>
                <a:cs typeface="Calibri"/>
              </a:rPr>
              <a:t> </a:t>
            </a:r>
            <a:r>
              <a:rPr sz="950" spc="-15" dirty="0">
                <a:solidFill>
                  <a:srgbClr val="231F20"/>
                </a:solidFill>
                <a:latin typeface="Calibri"/>
                <a:cs typeface="Calibri"/>
              </a:rPr>
              <a:t>tumour</a:t>
            </a:r>
            <a:r>
              <a:rPr sz="950" spc="-35" dirty="0">
                <a:solidFill>
                  <a:srgbClr val="231F20"/>
                </a:solidFill>
                <a:latin typeface="Calibri"/>
                <a:cs typeface="Calibri"/>
              </a:rPr>
              <a:t> </a:t>
            </a:r>
            <a:r>
              <a:rPr sz="950" spc="-30" dirty="0">
                <a:solidFill>
                  <a:srgbClr val="231F20"/>
                </a:solidFill>
                <a:latin typeface="Calibri"/>
                <a:cs typeface="Calibri"/>
              </a:rPr>
              <a:t>lesion</a:t>
            </a:r>
            <a:r>
              <a:rPr sz="950" spc="-35" dirty="0">
                <a:solidFill>
                  <a:srgbClr val="231F20"/>
                </a:solidFill>
                <a:latin typeface="Calibri"/>
                <a:cs typeface="Calibri"/>
              </a:rPr>
              <a:t> </a:t>
            </a:r>
            <a:r>
              <a:rPr sz="950" spc="-5" dirty="0">
                <a:solidFill>
                  <a:srgbClr val="231F20"/>
                </a:solidFill>
                <a:latin typeface="Calibri"/>
                <a:cs typeface="Calibri"/>
              </a:rPr>
              <a:t>during</a:t>
            </a:r>
            <a:r>
              <a:rPr sz="950" spc="-35" dirty="0">
                <a:solidFill>
                  <a:srgbClr val="231F20"/>
                </a:solidFill>
                <a:latin typeface="Calibri"/>
                <a:cs typeface="Calibri"/>
              </a:rPr>
              <a:t> </a:t>
            </a:r>
            <a:r>
              <a:rPr sz="950" spc="-40" dirty="0">
                <a:solidFill>
                  <a:srgbClr val="231F20"/>
                </a:solidFill>
                <a:latin typeface="Calibri"/>
                <a:cs typeface="Calibri"/>
              </a:rPr>
              <a:t>preoperative</a:t>
            </a:r>
            <a:r>
              <a:rPr sz="950" spc="-35" dirty="0">
                <a:solidFill>
                  <a:srgbClr val="231F20"/>
                </a:solidFill>
                <a:latin typeface="Calibri"/>
                <a:cs typeface="Calibri"/>
              </a:rPr>
              <a:t> </a:t>
            </a:r>
            <a:r>
              <a:rPr sz="950" spc="60" dirty="0">
                <a:solidFill>
                  <a:srgbClr val="231F20"/>
                </a:solidFill>
                <a:latin typeface="Calibri"/>
                <a:cs typeface="Calibri"/>
              </a:rPr>
              <a:t>ChT</a:t>
            </a:r>
            <a:r>
              <a:rPr sz="950" spc="-30" dirty="0">
                <a:solidFill>
                  <a:srgbClr val="231F20"/>
                </a:solidFill>
                <a:latin typeface="Calibri"/>
                <a:cs typeface="Calibri"/>
              </a:rPr>
              <a:t> </a:t>
            </a:r>
            <a:r>
              <a:rPr sz="950" spc="-20" dirty="0">
                <a:solidFill>
                  <a:srgbClr val="231F20"/>
                </a:solidFill>
                <a:latin typeface="Calibri"/>
                <a:cs typeface="Calibri"/>
              </a:rPr>
              <a:t>should </a:t>
            </a:r>
            <a:r>
              <a:rPr sz="950" spc="-204" dirty="0">
                <a:solidFill>
                  <a:srgbClr val="231F20"/>
                </a:solidFill>
                <a:latin typeface="Calibri"/>
                <a:cs typeface="Calibri"/>
              </a:rPr>
              <a:t> </a:t>
            </a:r>
            <a:r>
              <a:rPr sz="950" spc="-60" dirty="0">
                <a:solidFill>
                  <a:srgbClr val="231F20"/>
                </a:solidFill>
                <a:latin typeface="Calibri"/>
                <a:cs typeface="Calibri"/>
              </a:rPr>
              <a:t>be </a:t>
            </a:r>
            <a:r>
              <a:rPr sz="950" spc="-35" dirty="0">
                <a:solidFill>
                  <a:srgbClr val="231F20"/>
                </a:solidFill>
                <a:latin typeface="Calibri"/>
                <a:cs typeface="Calibri"/>
              </a:rPr>
              <a:t>closely </a:t>
            </a:r>
            <a:r>
              <a:rPr sz="950" spc="-25" dirty="0">
                <a:solidFill>
                  <a:srgbClr val="231F20"/>
                </a:solidFill>
                <a:latin typeface="Calibri"/>
                <a:cs typeface="Calibri"/>
              </a:rPr>
              <a:t>monitored to </a:t>
            </a:r>
            <a:r>
              <a:rPr sz="950" spc="-35" dirty="0">
                <a:solidFill>
                  <a:srgbClr val="231F20"/>
                </a:solidFill>
                <a:latin typeface="Calibri"/>
                <a:cs typeface="Calibri"/>
              </a:rPr>
              <a:t>exclude </a:t>
            </a:r>
            <a:r>
              <a:rPr sz="950" spc="-30" dirty="0">
                <a:solidFill>
                  <a:srgbClr val="231F20"/>
                </a:solidFill>
                <a:latin typeface="Calibri"/>
                <a:cs typeface="Calibri"/>
              </a:rPr>
              <a:t>progression, while </a:t>
            </a:r>
            <a:r>
              <a:rPr sz="950" spc="-25" dirty="0">
                <a:solidFill>
                  <a:srgbClr val="231F20"/>
                </a:solidFill>
                <a:latin typeface="Calibri"/>
                <a:cs typeface="Calibri"/>
              </a:rPr>
              <a:t>considering </a:t>
            </a:r>
            <a:r>
              <a:rPr sz="950" spc="-15" dirty="0">
                <a:solidFill>
                  <a:srgbClr val="231F20"/>
                </a:solidFill>
                <a:latin typeface="Calibri"/>
                <a:cs typeface="Calibri"/>
              </a:rPr>
              <a:t>pos- </a:t>
            </a:r>
            <a:r>
              <a:rPr sz="950" spc="-10" dirty="0">
                <a:solidFill>
                  <a:srgbClr val="231F20"/>
                </a:solidFill>
                <a:latin typeface="Calibri"/>
                <a:cs typeface="Calibri"/>
              </a:rPr>
              <a:t> </a:t>
            </a:r>
            <a:r>
              <a:rPr sz="950" spc="-25" dirty="0">
                <a:solidFill>
                  <a:srgbClr val="231F20"/>
                </a:solidFill>
                <a:latin typeface="Calibri"/>
                <a:cs typeface="Calibri"/>
              </a:rPr>
              <a:t>sib</a:t>
            </a:r>
            <a:r>
              <a:rPr sz="950" spc="-10" dirty="0">
                <a:solidFill>
                  <a:srgbClr val="231F20"/>
                </a:solidFill>
                <a:latin typeface="Calibri"/>
                <a:cs typeface="Calibri"/>
              </a:rPr>
              <a:t>l</a:t>
            </a:r>
            <a:r>
              <a:rPr sz="950" spc="-80" dirty="0">
                <a:solidFill>
                  <a:srgbClr val="231F20"/>
                </a:solidFill>
                <a:latin typeface="Calibri"/>
                <a:cs typeface="Calibri"/>
              </a:rPr>
              <a:t>e</a:t>
            </a:r>
            <a:r>
              <a:rPr sz="950" spc="-50" dirty="0">
                <a:solidFill>
                  <a:srgbClr val="231F20"/>
                </a:solidFill>
                <a:latin typeface="Calibri"/>
                <a:cs typeface="Calibri"/>
              </a:rPr>
              <a:t> </a:t>
            </a:r>
            <a:r>
              <a:rPr sz="950" spc="-20" dirty="0">
                <a:solidFill>
                  <a:srgbClr val="231F20"/>
                </a:solidFill>
                <a:latin typeface="Calibri"/>
                <a:cs typeface="Calibri"/>
              </a:rPr>
              <a:t>p</a:t>
            </a:r>
            <a:r>
              <a:rPr sz="950" spc="-60" dirty="0">
                <a:solidFill>
                  <a:srgbClr val="231F20"/>
                </a:solidFill>
                <a:latin typeface="Calibri"/>
                <a:cs typeface="Calibri"/>
              </a:rPr>
              <a:t>att</a:t>
            </a:r>
            <a:r>
              <a:rPr sz="950" spc="-75" dirty="0">
                <a:solidFill>
                  <a:srgbClr val="231F20"/>
                </a:solidFill>
                <a:latin typeface="Calibri"/>
                <a:cs typeface="Calibri"/>
              </a:rPr>
              <a:t>e</a:t>
            </a:r>
            <a:r>
              <a:rPr sz="950" spc="-10" dirty="0">
                <a:solidFill>
                  <a:srgbClr val="231F20"/>
                </a:solidFill>
                <a:latin typeface="Calibri"/>
                <a:cs typeface="Calibri"/>
              </a:rPr>
              <a:t>r</a:t>
            </a:r>
            <a:r>
              <a:rPr sz="950" spc="-15" dirty="0">
                <a:solidFill>
                  <a:srgbClr val="231F20"/>
                </a:solidFill>
                <a:latin typeface="Calibri"/>
                <a:cs typeface="Calibri"/>
              </a:rPr>
              <a:t>n</a:t>
            </a:r>
            <a:r>
              <a:rPr sz="950" spc="-40" dirty="0">
                <a:solidFill>
                  <a:srgbClr val="231F20"/>
                </a:solidFill>
                <a:latin typeface="Calibri"/>
                <a:cs typeface="Calibri"/>
              </a:rPr>
              <a:t>s</a:t>
            </a:r>
            <a:r>
              <a:rPr sz="950" spc="-55" dirty="0">
                <a:solidFill>
                  <a:srgbClr val="231F20"/>
                </a:solidFill>
                <a:latin typeface="Calibri"/>
                <a:cs typeface="Calibri"/>
              </a:rPr>
              <a:t> </a:t>
            </a:r>
            <a:r>
              <a:rPr sz="950" spc="-30" dirty="0">
                <a:solidFill>
                  <a:srgbClr val="231F20"/>
                </a:solidFill>
                <a:latin typeface="Calibri"/>
                <a:cs typeface="Calibri"/>
              </a:rPr>
              <a:t>o</a:t>
            </a:r>
            <a:r>
              <a:rPr sz="950" spc="-15" dirty="0">
                <a:solidFill>
                  <a:srgbClr val="231F20"/>
                </a:solidFill>
                <a:latin typeface="Calibri"/>
                <a:cs typeface="Calibri"/>
              </a:rPr>
              <a:t>f</a:t>
            </a:r>
            <a:r>
              <a:rPr sz="950" spc="-55" dirty="0">
                <a:solidFill>
                  <a:srgbClr val="231F20"/>
                </a:solidFill>
                <a:latin typeface="Calibri"/>
                <a:cs typeface="Calibri"/>
              </a:rPr>
              <a:t> </a:t>
            </a:r>
            <a:r>
              <a:rPr sz="950" spc="-5" dirty="0">
                <a:solidFill>
                  <a:srgbClr val="231F20"/>
                </a:solidFill>
                <a:latin typeface="Calibri"/>
                <a:cs typeface="Calibri"/>
              </a:rPr>
              <a:t>n</a:t>
            </a:r>
            <a:r>
              <a:rPr sz="950" spc="-30" dirty="0">
                <a:solidFill>
                  <a:srgbClr val="231F20"/>
                </a:solidFill>
                <a:latin typeface="Calibri"/>
                <a:cs typeface="Calibri"/>
              </a:rPr>
              <a:t>o</a:t>
            </a:r>
            <a:r>
              <a:rPr sz="950" spc="-15" dirty="0">
                <a:solidFill>
                  <a:srgbClr val="231F20"/>
                </a:solidFill>
                <a:latin typeface="Calibri"/>
                <a:cs typeface="Calibri"/>
              </a:rPr>
              <a:t>n</a:t>
            </a:r>
            <a:r>
              <a:rPr sz="950" spc="35" dirty="0">
                <a:solidFill>
                  <a:srgbClr val="231F20"/>
                </a:solidFill>
                <a:latin typeface="Calibri"/>
                <a:cs typeface="Calibri"/>
              </a:rPr>
              <a:t>-</a:t>
            </a:r>
            <a:r>
              <a:rPr sz="950" spc="-20" dirty="0">
                <a:solidFill>
                  <a:srgbClr val="231F20"/>
                </a:solidFill>
                <a:latin typeface="Calibri"/>
                <a:cs typeface="Calibri"/>
              </a:rPr>
              <a:t>d</a:t>
            </a:r>
            <a:r>
              <a:rPr sz="950" spc="10" dirty="0">
                <a:solidFill>
                  <a:srgbClr val="231F20"/>
                </a:solidFill>
                <a:latin typeface="Calibri"/>
                <a:cs typeface="Calibri"/>
              </a:rPr>
              <a:t>im</a:t>
            </a:r>
            <a:r>
              <a:rPr sz="950" spc="-105" dirty="0">
                <a:solidFill>
                  <a:srgbClr val="231F20"/>
                </a:solidFill>
                <a:latin typeface="Calibri"/>
                <a:cs typeface="Calibri"/>
              </a:rPr>
              <a:t>e</a:t>
            </a:r>
            <a:r>
              <a:rPr sz="950" spc="-15" dirty="0">
                <a:solidFill>
                  <a:srgbClr val="231F20"/>
                </a:solidFill>
                <a:latin typeface="Calibri"/>
                <a:cs typeface="Calibri"/>
              </a:rPr>
              <a:t>n</a:t>
            </a:r>
            <a:r>
              <a:rPr sz="950" spc="-25" dirty="0">
                <a:solidFill>
                  <a:srgbClr val="231F20"/>
                </a:solidFill>
                <a:latin typeface="Calibri"/>
                <a:cs typeface="Calibri"/>
              </a:rPr>
              <a:t>sio</a:t>
            </a:r>
            <a:r>
              <a:rPr sz="950" spc="-5" dirty="0">
                <a:solidFill>
                  <a:srgbClr val="231F20"/>
                </a:solidFill>
                <a:latin typeface="Calibri"/>
                <a:cs typeface="Calibri"/>
              </a:rPr>
              <a:t>n</a:t>
            </a:r>
            <a:r>
              <a:rPr sz="950" spc="-65" dirty="0">
                <a:solidFill>
                  <a:srgbClr val="231F20"/>
                </a:solidFill>
                <a:latin typeface="Calibri"/>
                <a:cs typeface="Calibri"/>
              </a:rPr>
              <a:t>a</a:t>
            </a:r>
            <a:r>
              <a:rPr sz="950" spc="15" dirty="0">
                <a:solidFill>
                  <a:srgbClr val="231F20"/>
                </a:solidFill>
                <a:latin typeface="Calibri"/>
                <a:cs typeface="Calibri"/>
              </a:rPr>
              <a:t>l</a:t>
            </a:r>
            <a:r>
              <a:rPr sz="950" spc="-50" dirty="0">
                <a:solidFill>
                  <a:srgbClr val="231F20"/>
                </a:solidFill>
                <a:latin typeface="Calibri"/>
                <a:cs typeface="Calibri"/>
              </a:rPr>
              <a:t> </a:t>
            </a:r>
            <a:r>
              <a:rPr sz="950" spc="-25" dirty="0">
                <a:solidFill>
                  <a:srgbClr val="231F20"/>
                </a:solidFill>
                <a:latin typeface="Calibri"/>
                <a:cs typeface="Calibri"/>
              </a:rPr>
              <a:t>t</a:t>
            </a:r>
            <a:r>
              <a:rPr sz="950" spc="-30" dirty="0">
                <a:solidFill>
                  <a:srgbClr val="231F20"/>
                </a:solidFill>
                <a:latin typeface="Calibri"/>
                <a:cs typeface="Calibri"/>
              </a:rPr>
              <a:t>u</a:t>
            </a:r>
            <a:r>
              <a:rPr sz="950" dirty="0">
                <a:solidFill>
                  <a:srgbClr val="231F20"/>
                </a:solidFill>
                <a:latin typeface="Calibri"/>
                <a:cs typeface="Calibri"/>
              </a:rPr>
              <a:t>m</a:t>
            </a:r>
            <a:r>
              <a:rPr sz="950" spc="-35" dirty="0">
                <a:solidFill>
                  <a:srgbClr val="231F20"/>
                </a:solidFill>
                <a:latin typeface="Calibri"/>
                <a:cs typeface="Calibri"/>
              </a:rPr>
              <a:t>o</a:t>
            </a:r>
            <a:r>
              <a:rPr sz="950" spc="-5" dirty="0">
                <a:solidFill>
                  <a:srgbClr val="231F20"/>
                </a:solidFill>
                <a:latin typeface="Calibri"/>
                <a:cs typeface="Calibri"/>
              </a:rPr>
              <a:t>u</a:t>
            </a:r>
            <a:r>
              <a:rPr sz="950" spc="10" dirty="0">
                <a:solidFill>
                  <a:srgbClr val="231F20"/>
                </a:solidFill>
                <a:latin typeface="Calibri"/>
                <a:cs typeface="Calibri"/>
              </a:rPr>
              <a:t>r</a:t>
            </a:r>
            <a:r>
              <a:rPr sz="950" spc="-60" dirty="0">
                <a:solidFill>
                  <a:srgbClr val="231F20"/>
                </a:solidFill>
                <a:latin typeface="Calibri"/>
                <a:cs typeface="Calibri"/>
              </a:rPr>
              <a:t> </a:t>
            </a:r>
            <a:r>
              <a:rPr sz="950" spc="-10" dirty="0">
                <a:solidFill>
                  <a:srgbClr val="231F20"/>
                </a:solidFill>
                <a:latin typeface="Calibri"/>
                <a:cs typeface="Calibri"/>
              </a:rPr>
              <a:t>r</a:t>
            </a:r>
            <a:r>
              <a:rPr sz="950" spc="-105" dirty="0">
                <a:solidFill>
                  <a:srgbClr val="231F20"/>
                </a:solidFill>
                <a:latin typeface="Calibri"/>
                <a:cs typeface="Calibri"/>
              </a:rPr>
              <a:t>e</a:t>
            </a:r>
            <a:r>
              <a:rPr sz="950" spc="-35" dirty="0">
                <a:solidFill>
                  <a:srgbClr val="231F20"/>
                </a:solidFill>
                <a:latin typeface="Calibri"/>
                <a:cs typeface="Calibri"/>
              </a:rPr>
              <a:t>sp</a:t>
            </a:r>
            <a:r>
              <a:rPr sz="950" spc="-30" dirty="0">
                <a:solidFill>
                  <a:srgbClr val="231F20"/>
                </a:solidFill>
                <a:latin typeface="Calibri"/>
                <a:cs typeface="Calibri"/>
              </a:rPr>
              <a:t>o</a:t>
            </a:r>
            <a:r>
              <a:rPr sz="950" spc="-15" dirty="0">
                <a:solidFill>
                  <a:srgbClr val="231F20"/>
                </a:solidFill>
                <a:latin typeface="Calibri"/>
                <a:cs typeface="Calibri"/>
              </a:rPr>
              <a:t>n</a:t>
            </a:r>
            <a:r>
              <a:rPr sz="950" spc="-70" dirty="0">
                <a:solidFill>
                  <a:srgbClr val="231F20"/>
                </a:solidFill>
                <a:latin typeface="Calibri"/>
                <a:cs typeface="Calibri"/>
              </a:rPr>
              <a:t>s</a:t>
            </a:r>
            <a:r>
              <a:rPr sz="950" spc="-90" dirty="0">
                <a:solidFill>
                  <a:srgbClr val="231F20"/>
                </a:solidFill>
                <a:latin typeface="Calibri"/>
                <a:cs typeface="Calibri"/>
              </a:rPr>
              <a:t>e</a:t>
            </a:r>
            <a:r>
              <a:rPr sz="950" spc="-15" dirty="0">
                <a:solidFill>
                  <a:srgbClr val="231F20"/>
                </a:solidFill>
                <a:latin typeface="Calibri"/>
                <a:cs typeface="Calibri"/>
              </a:rPr>
              <a:t>.</a:t>
            </a:r>
            <a:endParaRPr sz="950">
              <a:latin typeface="Calibri"/>
              <a:cs typeface="Calibri"/>
            </a:endParaRPr>
          </a:p>
          <a:p>
            <a:pPr marL="38100" marR="30480" indent="114300" algn="just">
              <a:lnSpc>
                <a:spcPts val="1180"/>
              </a:lnSpc>
              <a:spcBef>
                <a:spcPts val="10"/>
              </a:spcBef>
            </a:pPr>
            <a:r>
              <a:rPr sz="950" spc="90" dirty="0">
                <a:solidFill>
                  <a:srgbClr val="231F20"/>
                </a:solidFill>
                <a:latin typeface="Calibri"/>
                <a:cs typeface="Calibri"/>
              </a:rPr>
              <a:t>RT</a:t>
            </a:r>
            <a:r>
              <a:rPr sz="950" spc="-35" dirty="0">
                <a:solidFill>
                  <a:srgbClr val="231F20"/>
                </a:solidFill>
                <a:latin typeface="Calibri"/>
                <a:cs typeface="Calibri"/>
              </a:rPr>
              <a:t> </a:t>
            </a:r>
            <a:r>
              <a:rPr sz="950" dirty="0">
                <a:solidFill>
                  <a:srgbClr val="231F20"/>
                </a:solidFill>
                <a:latin typeface="Calibri"/>
                <a:cs typeface="Calibri"/>
              </a:rPr>
              <a:t>should</a:t>
            </a:r>
            <a:r>
              <a:rPr sz="950" spc="-30" dirty="0">
                <a:solidFill>
                  <a:srgbClr val="231F20"/>
                </a:solidFill>
                <a:latin typeface="Calibri"/>
                <a:cs typeface="Calibri"/>
              </a:rPr>
              <a:t> </a:t>
            </a:r>
            <a:r>
              <a:rPr sz="950" spc="-5" dirty="0">
                <a:solidFill>
                  <a:srgbClr val="231F20"/>
                </a:solidFill>
                <a:latin typeface="Calibri"/>
                <a:cs typeface="Calibri"/>
              </a:rPr>
              <a:t>not</a:t>
            </a:r>
            <a:r>
              <a:rPr sz="950" spc="-35" dirty="0">
                <a:solidFill>
                  <a:srgbClr val="231F20"/>
                </a:solidFill>
                <a:latin typeface="Calibri"/>
                <a:cs typeface="Calibri"/>
              </a:rPr>
              <a:t> </a:t>
            </a:r>
            <a:r>
              <a:rPr sz="950" spc="-20" dirty="0">
                <a:solidFill>
                  <a:srgbClr val="231F20"/>
                </a:solidFill>
                <a:latin typeface="Calibri"/>
                <a:cs typeface="Calibri"/>
              </a:rPr>
              <a:t>delay</a:t>
            </a:r>
            <a:r>
              <a:rPr sz="950" spc="-30" dirty="0">
                <a:solidFill>
                  <a:srgbClr val="231F20"/>
                </a:solidFill>
                <a:latin typeface="Calibri"/>
                <a:cs typeface="Calibri"/>
              </a:rPr>
              <a:t> </a:t>
            </a:r>
            <a:r>
              <a:rPr sz="950" spc="-35" dirty="0">
                <a:solidFill>
                  <a:srgbClr val="231F20"/>
                </a:solidFill>
                <a:latin typeface="Calibri"/>
                <a:cs typeface="Calibri"/>
              </a:rPr>
              <a:t>the </a:t>
            </a:r>
            <a:r>
              <a:rPr sz="950" spc="-25" dirty="0">
                <a:solidFill>
                  <a:srgbClr val="231F20"/>
                </a:solidFill>
                <a:latin typeface="Calibri"/>
                <a:cs typeface="Calibri"/>
              </a:rPr>
              <a:t>start </a:t>
            </a:r>
            <a:r>
              <a:rPr sz="950" spc="-15" dirty="0">
                <a:solidFill>
                  <a:srgbClr val="231F20"/>
                </a:solidFill>
                <a:latin typeface="Calibri"/>
                <a:cs typeface="Calibri"/>
              </a:rPr>
              <a:t>of</a:t>
            </a:r>
            <a:r>
              <a:rPr sz="950" spc="-35" dirty="0">
                <a:solidFill>
                  <a:srgbClr val="231F20"/>
                </a:solidFill>
                <a:latin typeface="Calibri"/>
                <a:cs typeface="Calibri"/>
              </a:rPr>
              <a:t> </a:t>
            </a:r>
            <a:r>
              <a:rPr sz="950" spc="75" dirty="0">
                <a:solidFill>
                  <a:srgbClr val="231F20"/>
                </a:solidFill>
                <a:latin typeface="Calibri"/>
                <a:cs typeface="Calibri"/>
              </a:rPr>
              <a:t>ChT</a:t>
            </a:r>
            <a:r>
              <a:rPr sz="950" spc="-30" dirty="0">
                <a:solidFill>
                  <a:srgbClr val="231F20"/>
                </a:solidFill>
                <a:latin typeface="Calibri"/>
                <a:cs typeface="Calibri"/>
              </a:rPr>
              <a:t> </a:t>
            </a:r>
            <a:r>
              <a:rPr sz="950" spc="-10" dirty="0">
                <a:solidFill>
                  <a:srgbClr val="231F20"/>
                </a:solidFill>
                <a:latin typeface="Calibri"/>
                <a:cs typeface="Calibri"/>
              </a:rPr>
              <a:t>and</a:t>
            </a:r>
            <a:r>
              <a:rPr sz="950" spc="-35" dirty="0">
                <a:solidFill>
                  <a:srgbClr val="231F20"/>
                </a:solidFill>
                <a:latin typeface="Calibri"/>
                <a:cs typeface="Calibri"/>
              </a:rPr>
              <a:t> </a:t>
            </a:r>
            <a:r>
              <a:rPr sz="950" spc="-15" dirty="0">
                <a:solidFill>
                  <a:srgbClr val="231F20"/>
                </a:solidFill>
                <a:latin typeface="Calibri"/>
                <a:cs typeface="Calibri"/>
              </a:rPr>
              <a:t>can</a:t>
            </a:r>
            <a:r>
              <a:rPr sz="950" spc="-30" dirty="0">
                <a:solidFill>
                  <a:srgbClr val="231F20"/>
                </a:solidFill>
                <a:latin typeface="Calibri"/>
                <a:cs typeface="Calibri"/>
              </a:rPr>
              <a:t> </a:t>
            </a:r>
            <a:r>
              <a:rPr sz="950" spc="-50" dirty="0">
                <a:solidFill>
                  <a:srgbClr val="231F20"/>
                </a:solidFill>
                <a:latin typeface="Calibri"/>
                <a:cs typeface="Calibri"/>
              </a:rPr>
              <a:t>be</a:t>
            </a:r>
            <a:r>
              <a:rPr sz="950" spc="-35" dirty="0">
                <a:solidFill>
                  <a:srgbClr val="231F20"/>
                </a:solidFill>
                <a:latin typeface="Calibri"/>
                <a:cs typeface="Calibri"/>
              </a:rPr>
              <a:t> </a:t>
            </a:r>
            <a:r>
              <a:rPr sz="950" spc="-25" dirty="0">
                <a:solidFill>
                  <a:srgbClr val="231F20"/>
                </a:solidFill>
                <a:latin typeface="Calibri"/>
                <a:cs typeface="Calibri"/>
              </a:rPr>
              <a:t>used</a:t>
            </a:r>
            <a:r>
              <a:rPr sz="950" spc="-30" dirty="0">
                <a:solidFill>
                  <a:srgbClr val="231F20"/>
                </a:solidFill>
                <a:latin typeface="Calibri"/>
                <a:cs typeface="Calibri"/>
              </a:rPr>
              <a:t> </a:t>
            </a:r>
            <a:r>
              <a:rPr sz="950" spc="-15" dirty="0">
                <a:solidFill>
                  <a:srgbClr val="231F20"/>
                </a:solidFill>
                <a:latin typeface="Calibri"/>
                <a:cs typeface="Calibri"/>
              </a:rPr>
              <a:t>preopera- </a:t>
            </a:r>
            <a:r>
              <a:rPr sz="950" spc="-204" dirty="0">
                <a:solidFill>
                  <a:srgbClr val="231F20"/>
                </a:solidFill>
                <a:latin typeface="Calibri"/>
                <a:cs typeface="Calibri"/>
              </a:rPr>
              <a:t> </a:t>
            </a:r>
            <a:r>
              <a:rPr sz="950" spc="-10" dirty="0">
                <a:solidFill>
                  <a:srgbClr val="231F20"/>
                </a:solidFill>
                <a:latin typeface="Calibri"/>
                <a:cs typeface="Calibri"/>
              </a:rPr>
              <a:t>tively. </a:t>
            </a:r>
            <a:r>
              <a:rPr sz="950" spc="-5" dirty="0">
                <a:solidFill>
                  <a:srgbClr val="231F20"/>
                </a:solidFill>
                <a:latin typeface="Calibri"/>
                <a:cs typeface="Calibri"/>
              </a:rPr>
              <a:t>Evidence </a:t>
            </a:r>
            <a:r>
              <a:rPr sz="950" spc="-25" dirty="0">
                <a:solidFill>
                  <a:srgbClr val="231F20"/>
                </a:solidFill>
                <a:latin typeface="Calibri"/>
                <a:cs typeface="Calibri"/>
              </a:rPr>
              <a:t>has</a:t>
            </a:r>
            <a:r>
              <a:rPr sz="950" spc="-20" dirty="0">
                <a:solidFill>
                  <a:srgbClr val="231F20"/>
                </a:solidFill>
                <a:latin typeface="Calibri"/>
                <a:cs typeface="Calibri"/>
              </a:rPr>
              <a:t> </a:t>
            </a:r>
            <a:r>
              <a:rPr sz="950" spc="-40" dirty="0">
                <a:solidFill>
                  <a:srgbClr val="231F20"/>
                </a:solidFill>
                <a:latin typeface="Calibri"/>
                <a:cs typeface="Calibri"/>
              </a:rPr>
              <a:t>been</a:t>
            </a:r>
            <a:r>
              <a:rPr sz="950" spc="-35" dirty="0">
                <a:solidFill>
                  <a:srgbClr val="231F20"/>
                </a:solidFill>
                <a:latin typeface="Calibri"/>
                <a:cs typeface="Calibri"/>
              </a:rPr>
              <a:t> </a:t>
            </a:r>
            <a:r>
              <a:rPr sz="950" spc="-5" dirty="0">
                <a:solidFill>
                  <a:srgbClr val="231F20"/>
                </a:solidFill>
                <a:latin typeface="Calibri"/>
                <a:cs typeface="Calibri"/>
              </a:rPr>
              <a:t>provided </a:t>
            </a:r>
            <a:r>
              <a:rPr sz="950" spc="-15" dirty="0">
                <a:solidFill>
                  <a:srgbClr val="231F20"/>
                </a:solidFill>
                <a:latin typeface="Calibri"/>
                <a:cs typeface="Calibri"/>
              </a:rPr>
              <a:t>about</a:t>
            </a:r>
            <a:r>
              <a:rPr sz="950" spc="-10" dirty="0">
                <a:solidFill>
                  <a:srgbClr val="231F20"/>
                </a:solidFill>
                <a:latin typeface="Calibri"/>
                <a:cs typeface="Calibri"/>
              </a:rPr>
              <a:t> its </a:t>
            </a:r>
            <a:r>
              <a:rPr sz="950" spc="-5" dirty="0">
                <a:solidFill>
                  <a:srgbClr val="231F20"/>
                </a:solidFill>
                <a:latin typeface="Calibri"/>
                <a:cs typeface="Calibri"/>
              </a:rPr>
              <a:t>tolerability </a:t>
            </a:r>
            <a:r>
              <a:rPr sz="950" spc="-25" dirty="0">
                <a:solidFill>
                  <a:srgbClr val="231F20"/>
                </a:solidFill>
                <a:latin typeface="Calibri"/>
                <a:cs typeface="Calibri"/>
              </a:rPr>
              <a:t>when </a:t>
            </a:r>
            <a:r>
              <a:rPr sz="950" spc="-20" dirty="0">
                <a:solidFill>
                  <a:srgbClr val="231F20"/>
                </a:solidFill>
                <a:latin typeface="Calibri"/>
                <a:cs typeface="Calibri"/>
              </a:rPr>
              <a:t> </a:t>
            </a:r>
            <a:r>
              <a:rPr sz="950" spc="-5" dirty="0">
                <a:solidFill>
                  <a:srgbClr val="231F20"/>
                </a:solidFill>
                <a:latin typeface="Calibri"/>
                <a:cs typeface="Calibri"/>
              </a:rPr>
              <a:t>combined with </a:t>
            </a:r>
            <a:r>
              <a:rPr sz="950" spc="-20" dirty="0">
                <a:solidFill>
                  <a:srgbClr val="231F20"/>
                </a:solidFill>
                <a:latin typeface="Calibri"/>
                <a:cs typeface="Calibri"/>
              </a:rPr>
              <a:t>preoperative </a:t>
            </a:r>
            <a:r>
              <a:rPr sz="950" spc="75" dirty="0">
                <a:solidFill>
                  <a:srgbClr val="231F20"/>
                </a:solidFill>
                <a:latin typeface="Calibri"/>
                <a:cs typeface="Calibri"/>
              </a:rPr>
              <a:t>ChT </a:t>
            </a:r>
            <a:r>
              <a:rPr sz="950" spc="-5" dirty="0">
                <a:solidFill>
                  <a:srgbClr val="231F20"/>
                </a:solidFill>
                <a:latin typeface="Calibri"/>
                <a:cs typeface="Calibri"/>
              </a:rPr>
              <a:t>with full-dose </a:t>
            </a:r>
            <a:r>
              <a:rPr sz="950" spc="5" dirty="0">
                <a:solidFill>
                  <a:srgbClr val="231F20"/>
                </a:solidFill>
                <a:latin typeface="Calibri"/>
                <a:cs typeface="Calibri"/>
              </a:rPr>
              <a:t>epirubicin </a:t>
            </a:r>
            <a:r>
              <a:rPr sz="950" dirty="0">
                <a:solidFill>
                  <a:srgbClr val="231F20"/>
                </a:solidFill>
                <a:latin typeface="Calibri"/>
                <a:cs typeface="Calibri"/>
              </a:rPr>
              <a:t>plus </a:t>
            </a:r>
            <a:r>
              <a:rPr sz="950" spc="5" dirty="0">
                <a:solidFill>
                  <a:srgbClr val="231F20"/>
                </a:solidFill>
                <a:latin typeface="Calibri"/>
                <a:cs typeface="Calibri"/>
              </a:rPr>
              <a:t> </a:t>
            </a:r>
            <a:r>
              <a:rPr sz="950" spc="-10" dirty="0">
                <a:solidFill>
                  <a:srgbClr val="231F20"/>
                </a:solidFill>
                <a:latin typeface="Calibri"/>
                <a:cs typeface="Calibri"/>
              </a:rPr>
              <a:t>ifosfamide</a:t>
            </a:r>
            <a:r>
              <a:rPr sz="950" spc="-40" dirty="0">
                <a:solidFill>
                  <a:srgbClr val="231F20"/>
                </a:solidFill>
                <a:latin typeface="Calibri"/>
                <a:cs typeface="Calibri"/>
              </a:rPr>
              <a:t> </a:t>
            </a:r>
            <a:r>
              <a:rPr sz="950" spc="55" dirty="0">
                <a:solidFill>
                  <a:srgbClr val="231F20"/>
                </a:solidFill>
                <a:latin typeface="Calibri"/>
                <a:cs typeface="Calibri"/>
              </a:rPr>
              <a:t>[III,</a:t>
            </a:r>
            <a:r>
              <a:rPr sz="950" spc="-30" dirty="0">
                <a:solidFill>
                  <a:srgbClr val="231F20"/>
                </a:solidFill>
                <a:latin typeface="Calibri"/>
                <a:cs typeface="Calibri"/>
              </a:rPr>
              <a:t> </a:t>
            </a:r>
            <a:r>
              <a:rPr sz="950" spc="50" dirty="0">
                <a:solidFill>
                  <a:srgbClr val="231F20"/>
                </a:solidFill>
                <a:latin typeface="Calibri"/>
                <a:cs typeface="Calibri"/>
              </a:rPr>
              <a:t>B]</a:t>
            </a:r>
            <a:r>
              <a:rPr sz="950" spc="-35"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24</a:t>
            </a:r>
            <a:r>
              <a:rPr sz="950" spc="10" dirty="0">
                <a:solidFill>
                  <a:srgbClr val="231F20"/>
                </a:solidFill>
                <a:latin typeface="Calibri"/>
                <a:cs typeface="Calibri"/>
              </a:rPr>
              <a:t>].</a:t>
            </a:r>
            <a:endParaRPr sz="950">
              <a:latin typeface="Calibri"/>
              <a:cs typeface="Calibri"/>
            </a:endParaRPr>
          </a:p>
          <a:p>
            <a:pPr marL="152400" algn="just">
              <a:lnSpc>
                <a:spcPts val="1105"/>
              </a:lnSpc>
            </a:pPr>
            <a:r>
              <a:rPr sz="950" spc="45" dirty="0">
                <a:solidFill>
                  <a:srgbClr val="231F20"/>
                </a:solidFill>
                <a:latin typeface="Calibri"/>
                <a:cs typeface="Calibri"/>
              </a:rPr>
              <a:t>In</a:t>
            </a:r>
            <a:r>
              <a:rPr sz="950" spc="25" dirty="0">
                <a:solidFill>
                  <a:srgbClr val="231F20"/>
                </a:solidFill>
                <a:latin typeface="Calibri"/>
                <a:cs typeface="Calibri"/>
              </a:rPr>
              <a:t> </a:t>
            </a:r>
            <a:r>
              <a:rPr sz="950" spc="-25" dirty="0">
                <a:solidFill>
                  <a:srgbClr val="231F20"/>
                </a:solidFill>
                <a:latin typeface="Calibri"/>
                <a:cs typeface="Calibri"/>
              </a:rPr>
              <a:t>one</a:t>
            </a:r>
            <a:r>
              <a:rPr sz="950" spc="30" dirty="0">
                <a:solidFill>
                  <a:srgbClr val="231F20"/>
                </a:solidFill>
                <a:latin typeface="Calibri"/>
                <a:cs typeface="Calibri"/>
              </a:rPr>
              <a:t> </a:t>
            </a:r>
            <a:r>
              <a:rPr sz="950" spc="-20" dirty="0">
                <a:solidFill>
                  <a:srgbClr val="231F20"/>
                </a:solidFill>
                <a:latin typeface="Calibri"/>
                <a:cs typeface="Calibri"/>
              </a:rPr>
              <a:t>large</a:t>
            </a:r>
            <a:r>
              <a:rPr sz="950" spc="30" dirty="0">
                <a:solidFill>
                  <a:srgbClr val="231F20"/>
                </a:solidFill>
                <a:latin typeface="Calibri"/>
                <a:cs typeface="Calibri"/>
              </a:rPr>
              <a:t> </a:t>
            </a:r>
            <a:r>
              <a:rPr sz="950" spc="-5" dirty="0">
                <a:solidFill>
                  <a:srgbClr val="231F20"/>
                </a:solidFill>
                <a:latin typeface="Calibri"/>
                <a:cs typeface="Calibri"/>
              </a:rPr>
              <a:t>randomised</a:t>
            </a:r>
            <a:r>
              <a:rPr sz="950" spc="25" dirty="0">
                <a:solidFill>
                  <a:srgbClr val="231F20"/>
                </a:solidFill>
                <a:latin typeface="Calibri"/>
                <a:cs typeface="Calibri"/>
              </a:rPr>
              <a:t> </a:t>
            </a:r>
            <a:r>
              <a:rPr sz="950" spc="-30" dirty="0">
                <a:solidFill>
                  <a:srgbClr val="231F20"/>
                </a:solidFill>
                <a:latin typeface="Calibri"/>
                <a:cs typeface="Calibri"/>
              </a:rPr>
              <a:t>phase</a:t>
            </a:r>
            <a:r>
              <a:rPr sz="950" spc="35" dirty="0">
                <a:solidFill>
                  <a:srgbClr val="231F20"/>
                </a:solidFill>
                <a:latin typeface="Calibri"/>
                <a:cs typeface="Calibri"/>
              </a:rPr>
              <a:t> </a:t>
            </a:r>
            <a:r>
              <a:rPr sz="950" spc="75" dirty="0">
                <a:solidFill>
                  <a:srgbClr val="231F20"/>
                </a:solidFill>
                <a:latin typeface="Calibri"/>
                <a:cs typeface="Calibri"/>
              </a:rPr>
              <a:t>III</a:t>
            </a:r>
            <a:r>
              <a:rPr sz="950" spc="25" dirty="0">
                <a:solidFill>
                  <a:srgbClr val="231F20"/>
                </a:solidFill>
                <a:latin typeface="Calibri"/>
                <a:cs typeface="Calibri"/>
              </a:rPr>
              <a:t> </a:t>
            </a:r>
            <a:r>
              <a:rPr sz="950" spc="-10" dirty="0">
                <a:solidFill>
                  <a:srgbClr val="231F20"/>
                </a:solidFill>
                <a:latin typeface="Calibri"/>
                <a:cs typeface="Calibri"/>
              </a:rPr>
              <a:t>study</a:t>
            </a:r>
            <a:r>
              <a:rPr sz="950" spc="30" dirty="0">
                <a:solidFill>
                  <a:srgbClr val="231F20"/>
                </a:solidFill>
                <a:latin typeface="Calibri"/>
                <a:cs typeface="Calibri"/>
              </a:rPr>
              <a:t> </a:t>
            </a:r>
            <a:r>
              <a:rPr sz="950" spc="40" dirty="0">
                <a:solidFill>
                  <a:srgbClr val="231F20"/>
                </a:solidFill>
                <a:latin typeface="Calibri"/>
                <a:cs typeface="Calibri"/>
              </a:rPr>
              <a:t>(in</a:t>
            </a:r>
            <a:r>
              <a:rPr sz="950" spc="25" dirty="0">
                <a:solidFill>
                  <a:srgbClr val="231F20"/>
                </a:solidFill>
                <a:latin typeface="Calibri"/>
                <a:cs typeface="Calibri"/>
              </a:rPr>
              <a:t> </a:t>
            </a:r>
            <a:r>
              <a:rPr sz="950" spc="-20" dirty="0">
                <a:solidFill>
                  <a:srgbClr val="231F20"/>
                </a:solidFill>
                <a:latin typeface="Calibri"/>
                <a:cs typeface="Calibri"/>
              </a:rPr>
              <a:t>patients</a:t>
            </a:r>
            <a:r>
              <a:rPr sz="950" spc="30" dirty="0">
                <a:solidFill>
                  <a:srgbClr val="231F20"/>
                </a:solidFill>
                <a:latin typeface="Calibri"/>
                <a:cs typeface="Calibri"/>
              </a:rPr>
              <a:t> </a:t>
            </a:r>
            <a:r>
              <a:rPr sz="950" spc="-5" dirty="0">
                <a:solidFill>
                  <a:srgbClr val="231F20"/>
                </a:solidFill>
                <a:latin typeface="Calibri"/>
                <a:cs typeface="Calibri"/>
              </a:rPr>
              <a:t>with</a:t>
            </a:r>
            <a:r>
              <a:rPr sz="950" spc="35" dirty="0">
                <a:solidFill>
                  <a:srgbClr val="231F20"/>
                </a:solidFill>
                <a:latin typeface="Calibri"/>
                <a:cs typeface="Calibri"/>
              </a:rPr>
              <a:t> </a:t>
            </a:r>
            <a:r>
              <a:rPr sz="950" spc="10" dirty="0">
                <a:solidFill>
                  <a:srgbClr val="231F20"/>
                </a:solidFill>
                <a:latin typeface="Calibri"/>
                <a:cs typeface="Calibri"/>
              </a:rPr>
              <a:t>G2–</a:t>
            </a:r>
            <a:endParaRPr sz="950">
              <a:latin typeface="Calibri"/>
              <a:cs typeface="Calibri"/>
            </a:endParaRPr>
          </a:p>
          <a:p>
            <a:pPr marL="38100" marR="30480" algn="just">
              <a:lnSpc>
                <a:spcPct val="103400"/>
              </a:lnSpc>
            </a:pPr>
            <a:r>
              <a:rPr sz="950" spc="-20" dirty="0">
                <a:solidFill>
                  <a:srgbClr val="231F20"/>
                </a:solidFill>
                <a:latin typeface="Calibri"/>
                <a:cs typeface="Calibri"/>
              </a:rPr>
              <a:t>3, </a:t>
            </a:r>
            <a:r>
              <a:rPr sz="950" spc="-35" dirty="0">
                <a:solidFill>
                  <a:srgbClr val="231F20"/>
                </a:solidFill>
                <a:latin typeface="Calibri"/>
                <a:cs typeface="Calibri"/>
              </a:rPr>
              <a:t>deep, </a:t>
            </a:r>
            <a:r>
              <a:rPr sz="950" spc="-25" dirty="0">
                <a:solidFill>
                  <a:srgbClr val="231F20"/>
                </a:solidFill>
                <a:latin typeface="Lucida Sans Unicode"/>
                <a:cs typeface="Lucida Sans Unicode"/>
              </a:rPr>
              <a:t>&gt; </a:t>
            </a:r>
            <a:r>
              <a:rPr sz="950" spc="-30" dirty="0">
                <a:solidFill>
                  <a:srgbClr val="231F20"/>
                </a:solidFill>
                <a:latin typeface="Calibri"/>
                <a:cs typeface="Calibri"/>
              </a:rPr>
              <a:t>5 </a:t>
            </a:r>
            <a:r>
              <a:rPr sz="950" spc="5" dirty="0">
                <a:solidFill>
                  <a:srgbClr val="231F20"/>
                </a:solidFill>
                <a:latin typeface="Calibri"/>
                <a:cs typeface="Calibri"/>
              </a:rPr>
              <a:t>cm </a:t>
            </a:r>
            <a:r>
              <a:rPr sz="950" spc="25" dirty="0">
                <a:solidFill>
                  <a:srgbClr val="231F20"/>
                </a:solidFill>
                <a:latin typeface="Calibri"/>
                <a:cs typeface="Calibri"/>
              </a:rPr>
              <a:t>STSs), </a:t>
            </a:r>
            <a:r>
              <a:rPr sz="950" spc="-5" dirty="0">
                <a:solidFill>
                  <a:srgbClr val="231F20"/>
                </a:solidFill>
                <a:latin typeface="Calibri"/>
                <a:cs typeface="Calibri"/>
              </a:rPr>
              <a:t>regional </a:t>
            </a:r>
            <a:r>
              <a:rPr sz="950" spc="-10" dirty="0">
                <a:solidFill>
                  <a:srgbClr val="231F20"/>
                </a:solidFill>
                <a:latin typeface="Calibri"/>
                <a:cs typeface="Calibri"/>
              </a:rPr>
              <a:t>hyperthermia </a:t>
            </a:r>
            <a:r>
              <a:rPr sz="950" spc="25" dirty="0">
                <a:solidFill>
                  <a:srgbClr val="231F20"/>
                </a:solidFill>
                <a:latin typeface="Calibri"/>
                <a:cs typeface="Calibri"/>
              </a:rPr>
              <a:t>in </a:t>
            </a:r>
            <a:r>
              <a:rPr sz="950" dirty="0">
                <a:solidFill>
                  <a:srgbClr val="231F20"/>
                </a:solidFill>
                <a:latin typeface="Calibri"/>
                <a:cs typeface="Calibri"/>
              </a:rPr>
              <a:t>addition </a:t>
            </a:r>
            <a:r>
              <a:rPr sz="950" spc="-15" dirty="0">
                <a:solidFill>
                  <a:srgbClr val="231F20"/>
                </a:solidFill>
                <a:latin typeface="Calibri"/>
                <a:cs typeface="Calibri"/>
              </a:rPr>
              <a:t>to </a:t>
            </a:r>
            <a:r>
              <a:rPr sz="950" spc="-10" dirty="0">
                <a:solidFill>
                  <a:srgbClr val="231F20"/>
                </a:solidFill>
                <a:latin typeface="Calibri"/>
                <a:cs typeface="Calibri"/>
              </a:rPr>
              <a:t>sys- </a:t>
            </a:r>
            <a:r>
              <a:rPr sz="950" spc="-5" dirty="0">
                <a:solidFill>
                  <a:srgbClr val="231F20"/>
                </a:solidFill>
                <a:latin typeface="Calibri"/>
                <a:cs typeface="Calibri"/>
              </a:rPr>
              <a:t> </a:t>
            </a:r>
            <a:r>
              <a:rPr sz="950" spc="-10" dirty="0">
                <a:solidFill>
                  <a:srgbClr val="231F20"/>
                </a:solidFill>
                <a:latin typeface="Calibri"/>
                <a:cs typeface="Calibri"/>
              </a:rPr>
              <a:t>temic </a:t>
            </a:r>
            <a:r>
              <a:rPr sz="950" spc="75" dirty="0">
                <a:solidFill>
                  <a:srgbClr val="231F20"/>
                </a:solidFill>
                <a:latin typeface="Calibri"/>
                <a:cs typeface="Calibri"/>
              </a:rPr>
              <a:t>ChT </a:t>
            </a:r>
            <a:r>
              <a:rPr sz="950" spc="-40" dirty="0">
                <a:solidFill>
                  <a:srgbClr val="231F20"/>
                </a:solidFill>
                <a:latin typeface="Calibri"/>
                <a:cs typeface="Calibri"/>
              </a:rPr>
              <a:t>was </a:t>
            </a:r>
            <a:r>
              <a:rPr sz="950" spc="-25" dirty="0">
                <a:solidFill>
                  <a:srgbClr val="231F20"/>
                </a:solidFill>
                <a:latin typeface="Calibri"/>
                <a:cs typeface="Calibri"/>
              </a:rPr>
              <a:t>associated </a:t>
            </a:r>
            <a:r>
              <a:rPr sz="950" spc="-5" dirty="0">
                <a:solidFill>
                  <a:srgbClr val="231F20"/>
                </a:solidFill>
                <a:latin typeface="Calibri"/>
                <a:cs typeface="Calibri"/>
              </a:rPr>
              <a:t>with </a:t>
            </a:r>
            <a:r>
              <a:rPr sz="950" spc="-40" dirty="0">
                <a:solidFill>
                  <a:srgbClr val="231F20"/>
                </a:solidFill>
                <a:latin typeface="Calibri"/>
                <a:cs typeface="Calibri"/>
              </a:rPr>
              <a:t>a </a:t>
            </a:r>
            <a:r>
              <a:rPr sz="950" spc="-5" dirty="0">
                <a:solidFill>
                  <a:srgbClr val="231F20"/>
                </a:solidFill>
                <a:latin typeface="Calibri"/>
                <a:cs typeface="Calibri"/>
              </a:rPr>
              <a:t>local </a:t>
            </a:r>
            <a:r>
              <a:rPr sz="950" spc="-15" dirty="0">
                <a:solidFill>
                  <a:srgbClr val="231F20"/>
                </a:solidFill>
                <a:latin typeface="Calibri"/>
                <a:cs typeface="Calibri"/>
              </a:rPr>
              <a:t>progression-free </a:t>
            </a:r>
            <a:r>
              <a:rPr sz="950" dirty="0">
                <a:solidFill>
                  <a:srgbClr val="231F20"/>
                </a:solidFill>
                <a:latin typeface="Calibri"/>
                <a:cs typeface="Calibri"/>
              </a:rPr>
              <a:t>survival </a:t>
            </a:r>
            <a:r>
              <a:rPr sz="950" spc="5" dirty="0">
                <a:solidFill>
                  <a:srgbClr val="231F20"/>
                </a:solidFill>
                <a:latin typeface="Calibri"/>
                <a:cs typeface="Calibri"/>
              </a:rPr>
              <a:t> </a:t>
            </a:r>
            <a:r>
              <a:rPr sz="950" spc="45" dirty="0">
                <a:solidFill>
                  <a:srgbClr val="231F20"/>
                </a:solidFill>
                <a:latin typeface="Calibri"/>
                <a:cs typeface="Calibri"/>
              </a:rPr>
              <a:t>(PFS)</a:t>
            </a:r>
            <a:r>
              <a:rPr sz="950" spc="-35" dirty="0">
                <a:solidFill>
                  <a:srgbClr val="231F20"/>
                </a:solidFill>
                <a:latin typeface="Calibri"/>
                <a:cs typeface="Calibri"/>
              </a:rPr>
              <a:t> </a:t>
            </a:r>
            <a:r>
              <a:rPr sz="950" spc="-10" dirty="0">
                <a:solidFill>
                  <a:srgbClr val="231F20"/>
                </a:solidFill>
                <a:latin typeface="Calibri"/>
                <a:cs typeface="Calibri"/>
              </a:rPr>
              <a:t>and</a:t>
            </a:r>
            <a:r>
              <a:rPr sz="950" spc="-30" dirty="0">
                <a:solidFill>
                  <a:srgbClr val="231F20"/>
                </a:solidFill>
                <a:latin typeface="Calibri"/>
                <a:cs typeface="Calibri"/>
              </a:rPr>
              <a:t> </a:t>
            </a:r>
            <a:r>
              <a:rPr sz="950" spc="55" dirty="0">
                <a:solidFill>
                  <a:srgbClr val="231F20"/>
                </a:solidFill>
                <a:latin typeface="Calibri"/>
                <a:cs typeface="Calibri"/>
              </a:rPr>
              <a:t>DFS</a:t>
            </a:r>
            <a:r>
              <a:rPr sz="950" spc="-35" dirty="0">
                <a:solidFill>
                  <a:srgbClr val="231F20"/>
                </a:solidFill>
                <a:latin typeface="Calibri"/>
                <a:cs typeface="Calibri"/>
              </a:rPr>
              <a:t> </a:t>
            </a:r>
            <a:r>
              <a:rPr sz="950" spc="-25" dirty="0">
                <a:solidFill>
                  <a:srgbClr val="231F20"/>
                </a:solidFill>
                <a:latin typeface="Calibri"/>
                <a:cs typeface="Calibri"/>
              </a:rPr>
              <a:t>advantage</a:t>
            </a:r>
            <a:r>
              <a:rPr sz="950" spc="-30" dirty="0">
                <a:solidFill>
                  <a:srgbClr val="231F20"/>
                </a:solidFill>
                <a:latin typeface="Calibri"/>
                <a:cs typeface="Calibri"/>
              </a:rPr>
              <a:t> </a:t>
            </a:r>
            <a:r>
              <a:rPr sz="950" spc="40" dirty="0">
                <a:solidFill>
                  <a:srgbClr val="231F20"/>
                </a:solidFill>
                <a:latin typeface="Calibri"/>
                <a:cs typeface="Calibri"/>
              </a:rPr>
              <a:t>[I,</a:t>
            </a:r>
            <a:r>
              <a:rPr sz="950" spc="-35" dirty="0">
                <a:solidFill>
                  <a:srgbClr val="231F20"/>
                </a:solidFill>
                <a:latin typeface="Calibri"/>
                <a:cs typeface="Calibri"/>
              </a:rPr>
              <a:t> </a:t>
            </a:r>
            <a:r>
              <a:rPr sz="950" spc="50" dirty="0">
                <a:solidFill>
                  <a:srgbClr val="231F20"/>
                </a:solidFill>
                <a:latin typeface="Calibri"/>
                <a:cs typeface="Calibri"/>
              </a:rPr>
              <a:t>B]</a:t>
            </a:r>
            <a:r>
              <a:rPr sz="950" spc="-35" dirty="0">
                <a:solidFill>
                  <a:srgbClr val="231F20"/>
                </a:solidFill>
                <a:latin typeface="Calibri"/>
                <a:cs typeface="Calibri"/>
              </a:rPr>
              <a:t> </a:t>
            </a:r>
            <a:r>
              <a:rPr sz="950" spc="60" dirty="0">
                <a:solidFill>
                  <a:srgbClr val="231F20"/>
                </a:solidFill>
                <a:latin typeface="Calibri"/>
                <a:cs typeface="Calibri"/>
              </a:rPr>
              <a:t>[</a:t>
            </a:r>
            <a:r>
              <a:rPr sz="950" spc="-30" dirty="0">
                <a:solidFill>
                  <a:srgbClr val="2E3092"/>
                </a:solidFill>
                <a:latin typeface="Calibri"/>
                <a:cs typeface="Calibri"/>
                <a:hlinkClick r:id="rId2" action="ppaction://hlinksldjump"/>
              </a:rPr>
              <a:t>16</a:t>
            </a:r>
            <a:r>
              <a:rPr sz="950" spc="25" dirty="0">
                <a:solidFill>
                  <a:srgbClr val="231F20"/>
                </a:solidFill>
                <a:latin typeface="Calibri"/>
                <a:cs typeface="Calibri"/>
              </a:rPr>
              <a:t>].</a:t>
            </a:r>
            <a:endParaRPr sz="950">
              <a:latin typeface="Calibri"/>
              <a:cs typeface="Calibri"/>
            </a:endParaRPr>
          </a:p>
          <a:p>
            <a:pPr marL="38100" indent="114300" algn="just">
              <a:lnSpc>
                <a:spcPct val="100000"/>
              </a:lnSpc>
              <a:spcBef>
                <a:spcPts val="15"/>
              </a:spcBef>
            </a:pPr>
            <a:r>
              <a:rPr sz="950" spc="45" dirty="0">
                <a:solidFill>
                  <a:srgbClr val="231F20"/>
                </a:solidFill>
                <a:latin typeface="Calibri"/>
                <a:cs typeface="Calibri"/>
              </a:rPr>
              <a:t>In</a:t>
            </a:r>
            <a:r>
              <a:rPr sz="950" spc="85" dirty="0">
                <a:solidFill>
                  <a:srgbClr val="231F20"/>
                </a:solidFill>
                <a:latin typeface="Calibri"/>
                <a:cs typeface="Calibri"/>
              </a:rPr>
              <a:t> </a:t>
            </a:r>
            <a:r>
              <a:rPr sz="950" spc="-25" dirty="0">
                <a:solidFill>
                  <a:srgbClr val="231F20"/>
                </a:solidFill>
                <a:latin typeface="Calibri"/>
                <a:cs typeface="Calibri"/>
              </a:rPr>
              <a:t>general,</a:t>
            </a:r>
            <a:r>
              <a:rPr sz="950" spc="100" dirty="0">
                <a:solidFill>
                  <a:srgbClr val="231F20"/>
                </a:solidFill>
                <a:latin typeface="Calibri"/>
                <a:cs typeface="Calibri"/>
              </a:rPr>
              <a:t> </a:t>
            </a:r>
            <a:r>
              <a:rPr sz="950" spc="-10" dirty="0">
                <a:solidFill>
                  <a:srgbClr val="231F20"/>
                </a:solidFill>
                <a:latin typeface="Calibri"/>
                <a:cs typeface="Calibri"/>
              </a:rPr>
              <a:t>adjuvant</a:t>
            </a:r>
            <a:r>
              <a:rPr sz="950" spc="90" dirty="0">
                <a:solidFill>
                  <a:srgbClr val="231F20"/>
                </a:solidFill>
                <a:latin typeface="Calibri"/>
                <a:cs typeface="Calibri"/>
              </a:rPr>
              <a:t> </a:t>
            </a:r>
            <a:r>
              <a:rPr sz="950" spc="75" dirty="0">
                <a:solidFill>
                  <a:srgbClr val="231F20"/>
                </a:solidFill>
                <a:latin typeface="Calibri"/>
                <a:cs typeface="Calibri"/>
              </a:rPr>
              <a:t>ChT</a:t>
            </a:r>
            <a:r>
              <a:rPr sz="950" spc="95" dirty="0">
                <a:solidFill>
                  <a:srgbClr val="231F20"/>
                </a:solidFill>
                <a:latin typeface="Calibri"/>
                <a:cs typeface="Calibri"/>
              </a:rPr>
              <a:t> </a:t>
            </a:r>
            <a:r>
              <a:rPr sz="950" dirty="0">
                <a:solidFill>
                  <a:srgbClr val="231F20"/>
                </a:solidFill>
                <a:latin typeface="Calibri"/>
                <a:cs typeface="Calibri"/>
              </a:rPr>
              <a:t>should</a:t>
            </a:r>
            <a:r>
              <a:rPr sz="950" spc="95" dirty="0">
                <a:solidFill>
                  <a:srgbClr val="231F20"/>
                </a:solidFill>
                <a:latin typeface="Calibri"/>
                <a:cs typeface="Calibri"/>
              </a:rPr>
              <a:t> </a:t>
            </a:r>
            <a:r>
              <a:rPr sz="950" spc="-25" dirty="0">
                <a:solidFill>
                  <a:srgbClr val="231F20"/>
                </a:solidFill>
                <a:latin typeface="Calibri"/>
                <a:cs typeface="Calibri"/>
              </a:rPr>
              <a:t>never</a:t>
            </a:r>
            <a:r>
              <a:rPr sz="950" spc="95" dirty="0">
                <a:solidFill>
                  <a:srgbClr val="231F20"/>
                </a:solidFill>
                <a:latin typeface="Calibri"/>
                <a:cs typeface="Calibri"/>
              </a:rPr>
              <a:t> </a:t>
            </a:r>
            <a:r>
              <a:rPr sz="950" spc="-50" dirty="0">
                <a:solidFill>
                  <a:srgbClr val="231F20"/>
                </a:solidFill>
                <a:latin typeface="Calibri"/>
                <a:cs typeface="Calibri"/>
              </a:rPr>
              <a:t>be</a:t>
            </a:r>
            <a:r>
              <a:rPr sz="950" spc="95" dirty="0">
                <a:solidFill>
                  <a:srgbClr val="231F20"/>
                </a:solidFill>
                <a:latin typeface="Calibri"/>
                <a:cs typeface="Calibri"/>
              </a:rPr>
              <a:t> </a:t>
            </a:r>
            <a:r>
              <a:rPr sz="950" spc="-15" dirty="0">
                <a:solidFill>
                  <a:srgbClr val="231F20"/>
                </a:solidFill>
                <a:latin typeface="Calibri"/>
                <a:cs typeface="Calibri"/>
              </a:rPr>
              <a:t>intended</a:t>
            </a:r>
            <a:r>
              <a:rPr sz="950" spc="100" dirty="0">
                <a:solidFill>
                  <a:srgbClr val="231F20"/>
                </a:solidFill>
                <a:latin typeface="Calibri"/>
                <a:cs typeface="Calibri"/>
              </a:rPr>
              <a:t> </a:t>
            </a:r>
            <a:r>
              <a:rPr sz="950" spc="-15" dirty="0">
                <a:solidFill>
                  <a:srgbClr val="231F20"/>
                </a:solidFill>
                <a:latin typeface="Calibri"/>
                <a:cs typeface="Calibri"/>
              </a:rPr>
              <a:t>to</a:t>
            </a:r>
            <a:r>
              <a:rPr sz="950" spc="95" dirty="0">
                <a:solidFill>
                  <a:srgbClr val="231F20"/>
                </a:solidFill>
                <a:latin typeface="Calibri"/>
                <a:cs typeface="Calibri"/>
              </a:rPr>
              <a:t> </a:t>
            </a:r>
            <a:r>
              <a:rPr sz="950" spc="-30" dirty="0">
                <a:solidFill>
                  <a:srgbClr val="231F20"/>
                </a:solidFill>
                <a:latin typeface="Calibri"/>
                <a:cs typeface="Calibri"/>
              </a:rPr>
              <a:t>rescue</a:t>
            </a:r>
            <a:endParaRPr sz="950">
              <a:latin typeface="Calibri"/>
              <a:cs typeface="Calibri"/>
            </a:endParaRPr>
          </a:p>
          <a:p>
            <a:pPr marL="38100" marR="30480" algn="just">
              <a:lnSpc>
                <a:spcPct val="102899"/>
              </a:lnSpc>
              <a:spcBef>
                <a:spcPts val="5"/>
              </a:spcBef>
            </a:pPr>
            <a:r>
              <a:rPr sz="950" spc="-20" dirty="0">
                <a:solidFill>
                  <a:srgbClr val="231F20"/>
                </a:solidFill>
                <a:latin typeface="Calibri"/>
                <a:cs typeface="Calibri"/>
              </a:rPr>
              <a:t>inadequate </a:t>
            </a:r>
            <a:r>
              <a:rPr sz="950" spc="-15" dirty="0">
                <a:solidFill>
                  <a:srgbClr val="231F20"/>
                </a:solidFill>
                <a:latin typeface="Calibri"/>
                <a:cs typeface="Calibri"/>
              </a:rPr>
              <a:t>surgery. </a:t>
            </a:r>
            <a:r>
              <a:rPr sz="950" spc="45" dirty="0">
                <a:solidFill>
                  <a:srgbClr val="231F20"/>
                </a:solidFill>
                <a:latin typeface="Calibri"/>
                <a:cs typeface="Calibri"/>
              </a:rPr>
              <a:t>In </a:t>
            </a:r>
            <a:r>
              <a:rPr sz="950" spc="-15" dirty="0">
                <a:solidFill>
                  <a:srgbClr val="231F20"/>
                </a:solidFill>
                <a:latin typeface="Calibri"/>
                <a:cs typeface="Calibri"/>
              </a:rPr>
              <a:t>any </a:t>
            </a:r>
            <a:r>
              <a:rPr sz="950" spc="-35" dirty="0">
                <a:solidFill>
                  <a:srgbClr val="231F20"/>
                </a:solidFill>
                <a:latin typeface="Calibri"/>
                <a:cs typeface="Calibri"/>
              </a:rPr>
              <a:t>case, </a:t>
            </a:r>
            <a:r>
              <a:rPr sz="950" spc="-10" dirty="0">
                <a:solidFill>
                  <a:srgbClr val="231F20"/>
                </a:solidFill>
                <a:latin typeface="Calibri"/>
                <a:cs typeface="Calibri"/>
              </a:rPr>
              <a:t>adjuvant </a:t>
            </a:r>
            <a:r>
              <a:rPr sz="950" spc="75" dirty="0">
                <a:solidFill>
                  <a:srgbClr val="231F20"/>
                </a:solidFill>
                <a:latin typeface="Calibri"/>
                <a:cs typeface="Calibri"/>
              </a:rPr>
              <a:t>ChT </a:t>
            </a:r>
            <a:r>
              <a:rPr sz="950" dirty="0">
                <a:solidFill>
                  <a:srgbClr val="231F20"/>
                </a:solidFill>
                <a:latin typeface="Calibri"/>
                <a:cs typeface="Calibri"/>
              </a:rPr>
              <a:t>is </a:t>
            </a:r>
            <a:r>
              <a:rPr sz="950" spc="-5" dirty="0">
                <a:solidFill>
                  <a:srgbClr val="231F20"/>
                </a:solidFill>
                <a:latin typeface="Calibri"/>
                <a:cs typeface="Calibri"/>
              </a:rPr>
              <a:t>not </a:t>
            </a:r>
            <a:r>
              <a:rPr sz="950" spc="-25" dirty="0">
                <a:solidFill>
                  <a:srgbClr val="231F20"/>
                </a:solidFill>
                <a:latin typeface="Calibri"/>
                <a:cs typeface="Calibri"/>
              </a:rPr>
              <a:t>used </a:t>
            </a:r>
            <a:r>
              <a:rPr sz="950" spc="25" dirty="0">
                <a:solidFill>
                  <a:srgbClr val="231F20"/>
                </a:solidFill>
                <a:latin typeface="Calibri"/>
                <a:cs typeface="Calibri"/>
              </a:rPr>
              <a:t>in </a:t>
            </a:r>
            <a:r>
              <a:rPr sz="950" spc="15" dirty="0">
                <a:solidFill>
                  <a:srgbClr val="231F20"/>
                </a:solidFill>
                <a:latin typeface="Calibri"/>
                <a:cs typeface="Calibri"/>
              </a:rPr>
              <a:t>his- </a:t>
            </a:r>
            <a:r>
              <a:rPr sz="950" spc="-200" dirty="0">
                <a:solidFill>
                  <a:srgbClr val="231F20"/>
                </a:solidFill>
                <a:latin typeface="Calibri"/>
                <a:cs typeface="Calibri"/>
              </a:rPr>
              <a:t> </a:t>
            </a:r>
            <a:r>
              <a:rPr sz="950" spc="-5" dirty="0">
                <a:solidFill>
                  <a:srgbClr val="231F20"/>
                </a:solidFill>
                <a:latin typeface="Calibri"/>
                <a:cs typeface="Calibri"/>
              </a:rPr>
              <a:t>tological</a:t>
            </a:r>
            <a:r>
              <a:rPr sz="950" spc="-35" dirty="0">
                <a:solidFill>
                  <a:srgbClr val="231F20"/>
                </a:solidFill>
                <a:latin typeface="Calibri"/>
                <a:cs typeface="Calibri"/>
              </a:rPr>
              <a:t> </a:t>
            </a:r>
            <a:r>
              <a:rPr sz="950" spc="-25" dirty="0">
                <a:solidFill>
                  <a:srgbClr val="231F20"/>
                </a:solidFill>
                <a:latin typeface="Calibri"/>
                <a:cs typeface="Calibri"/>
              </a:rPr>
              <a:t>subtypes</a:t>
            </a:r>
            <a:r>
              <a:rPr sz="950" spc="-30" dirty="0">
                <a:solidFill>
                  <a:srgbClr val="231F20"/>
                </a:solidFill>
                <a:latin typeface="Calibri"/>
                <a:cs typeface="Calibri"/>
              </a:rPr>
              <a:t> </a:t>
            </a:r>
            <a:r>
              <a:rPr sz="950" dirty="0">
                <a:solidFill>
                  <a:srgbClr val="231F20"/>
                </a:solidFill>
                <a:latin typeface="Calibri"/>
                <a:cs typeface="Calibri"/>
              </a:rPr>
              <a:t>known</a:t>
            </a:r>
            <a:r>
              <a:rPr sz="950" spc="-30" dirty="0">
                <a:solidFill>
                  <a:srgbClr val="231F20"/>
                </a:solidFill>
                <a:latin typeface="Calibri"/>
                <a:cs typeface="Calibri"/>
              </a:rPr>
              <a:t> </a:t>
            </a:r>
            <a:r>
              <a:rPr sz="950" spc="-15" dirty="0">
                <a:solidFill>
                  <a:srgbClr val="231F20"/>
                </a:solidFill>
                <a:latin typeface="Calibri"/>
                <a:cs typeface="Calibri"/>
              </a:rPr>
              <a:t>to</a:t>
            </a:r>
            <a:r>
              <a:rPr sz="950" spc="-40" dirty="0">
                <a:solidFill>
                  <a:srgbClr val="231F20"/>
                </a:solidFill>
                <a:latin typeface="Calibri"/>
                <a:cs typeface="Calibri"/>
              </a:rPr>
              <a:t> </a:t>
            </a:r>
            <a:r>
              <a:rPr sz="950" spc="-50" dirty="0">
                <a:solidFill>
                  <a:srgbClr val="231F20"/>
                </a:solidFill>
                <a:latin typeface="Calibri"/>
                <a:cs typeface="Calibri"/>
              </a:rPr>
              <a:t>be</a:t>
            </a:r>
            <a:r>
              <a:rPr sz="950" spc="-30" dirty="0">
                <a:solidFill>
                  <a:srgbClr val="231F20"/>
                </a:solidFill>
                <a:latin typeface="Calibri"/>
                <a:cs typeface="Calibri"/>
              </a:rPr>
              <a:t> </a:t>
            </a:r>
            <a:r>
              <a:rPr sz="950" spc="-10" dirty="0">
                <a:solidFill>
                  <a:srgbClr val="231F20"/>
                </a:solidFill>
                <a:latin typeface="Calibri"/>
                <a:cs typeface="Calibri"/>
              </a:rPr>
              <a:t>insensitive</a:t>
            </a:r>
            <a:r>
              <a:rPr sz="950" spc="-25" dirty="0">
                <a:solidFill>
                  <a:srgbClr val="231F20"/>
                </a:solidFill>
                <a:latin typeface="Calibri"/>
                <a:cs typeface="Calibri"/>
              </a:rPr>
              <a:t> </a:t>
            </a:r>
            <a:r>
              <a:rPr sz="950" spc="-15" dirty="0">
                <a:solidFill>
                  <a:srgbClr val="231F20"/>
                </a:solidFill>
                <a:latin typeface="Calibri"/>
                <a:cs typeface="Calibri"/>
              </a:rPr>
              <a:t>to</a:t>
            </a:r>
            <a:r>
              <a:rPr sz="950" spc="-40" dirty="0">
                <a:solidFill>
                  <a:srgbClr val="231F20"/>
                </a:solidFill>
                <a:latin typeface="Calibri"/>
                <a:cs typeface="Calibri"/>
              </a:rPr>
              <a:t> </a:t>
            </a:r>
            <a:r>
              <a:rPr sz="950" spc="55" dirty="0">
                <a:solidFill>
                  <a:srgbClr val="231F20"/>
                </a:solidFill>
                <a:latin typeface="Calibri"/>
                <a:cs typeface="Calibri"/>
              </a:rPr>
              <a:t>ChT.</a:t>
            </a:r>
            <a:endParaRPr sz="950">
              <a:latin typeface="Calibri"/>
              <a:cs typeface="Calibri"/>
            </a:endParaRPr>
          </a:p>
          <a:p>
            <a:pPr marL="38100" marR="30480" indent="114300" algn="just">
              <a:lnSpc>
                <a:spcPts val="1180"/>
              </a:lnSpc>
              <a:spcBef>
                <a:spcPts val="15"/>
              </a:spcBef>
            </a:pPr>
            <a:r>
              <a:rPr sz="950" spc="10" dirty="0">
                <a:solidFill>
                  <a:srgbClr val="231F20"/>
                </a:solidFill>
                <a:latin typeface="Calibri"/>
                <a:cs typeface="Calibri"/>
              </a:rPr>
              <a:t>The </a:t>
            </a:r>
            <a:r>
              <a:rPr sz="950" spc="-15" dirty="0">
                <a:solidFill>
                  <a:srgbClr val="231F20"/>
                </a:solidFill>
                <a:latin typeface="Calibri"/>
                <a:cs typeface="Calibri"/>
              </a:rPr>
              <a:t>standard </a:t>
            </a:r>
            <a:r>
              <a:rPr sz="950" spc="-10" dirty="0">
                <a:solidFill>
                  <a:srgbClr val="231F20"/>
                </a:solidFill>
                <a:latin typeface="Calibri"/>
                <a:cs typeface="Calibri"/>
              </a:rPr>
              <a:t>approach </a:t>
            </a:r>
            <a:r>
              <a:rPr sz="950" spc="-15" dirty="0">
                <a:solidFill>
                  <a:srgbClr val="231F20"/>
                </a:solidFill>
                <a:latin typeface="Calibri"/>
                <a:cs typeface="Calibri"/>
              </a:rPr>
              <a:t>to </a:t>
            </a:r>
            <a:r>
              <a:rPr sz="950" spc="-5" dirty="0">
                <a:solidFill>
                  <a:srgbClr val="231F20"/>
                </a:solidFill>
                <a:latin typeface="Calibri"/>
                <a:cs typeface="Calibri"/>
              </a:rPr>
              <a:t>local </a:t>
            </a:r>
            <a:r>
              <a:rPr sz="950" spc="-30" dirty="0">
                <a:solidFill>
                  <a:srgbClr val="231F20"/>
                </a:solidFill>
                <a:latin typeface="Calibri"/>
                <a:cs typeface="Calibri"/>
              </a:rPr>
              <a:t>relapses </a:t>
            </a:r>
            <a:r>
              <a:rPr sz="950" spc="-15" dirty="0">
                <a:solidFill>
                  <a:srgbClr val="231F20"/>
                </a:solidFill>
                <a:latin typeface="Calibri"/>
                <a:cs typeface="Calibri"/>
              </a:rPr>
              <a:t>parallels </a:t>
            </a:r>
            <a:r>
              <a:rPr sz="950" spc="-35" dirty="0">
                <a:solidFill>
                  <a:srgbClr val="231F20"/>
                </a:solidFill>
                <a:latin typeface="Calibri"/>
                <a:cs typeface="Calibri"/>
              </a:rPr>
              <a:t>the </a:t>
            </a:r>
            <a:r>
              <a:rPr sz="950" spc="-10" dirty="0">
                <a:solidFill>
                  <a:srgbClr val="231F20"/>
                </a:solidFill>
                <a:latin typeface="Calibri"/>
                <a:cs typeface="Calibri"/>
              </a:rPr>
              <a:t>approach </a:t>
            </a:r>
            <a:r>
              <a:rPr sz="950" spc="-5" dirty="0">
                <a:solidFill>
                  <a:srgbClr val="231F20"/>
                </a:solidFill>
                <a:latin typeface="Calibri"/>
                <a:cs typeface="Calibri"/>
              </a:rPr>
              <a:t> </a:t>
            </a:r>
            <a:r>
              <a:rPr sz="950" spc="-15" dirty="0">
                <a:solidFill>
                  <a:srgbClr val="231F20"/>
                </a:solidFill>
                <a:latin typeface="Calibri"/>
                <a:cs typeface="Calibri"/>
              </a:rPr>
              <a:t>to </a:t>
            </a:r>
            <a:r>
              <a:rPr sz="950" spc="5" dirty="0">
                <a:solidFill>
                  <a:srgbClr val="231F20"/>
                </a:solidFill>
                <a:latin typeface="Calibri"/>
                <a:cs typeface="Calibri"/>
              </a:rPr>
              <a:t>primary </a:t>
            </a:r>
            <a:r>
              <a:rPr sz="950" spc="-5" dirty="0">
                <a:solidFill>
                  <a:srgbClr val="231F20"/>
                </a:solidFill>
                <a:latin typeface="Calibri"/>
                <a:cs typeface="Calibri"/>
              </a:rPr>
              <a:t>local </a:t>
            </a:r>
            <a:r>
              <a:rPr sz="950" spc="-30" dirty="0">
                <a:solidFill>
                  <a:srgbClr val="231F20"/>
                </a:solidFill>
                <a:latin typeface="Calibri"/>
                <a:cs typeface="Calibri"/>
              </a:rPr>
              <a:t>disease, </a:t>
            </a:r>
            <a:r>
              <a:rPr sz="950" spc="-25" dirty="0">
                <a:solidFill>
                  <a:srgbClr val="231F20"/>
                </a:solidFill>
                <a:latin typeface="Calibri"/>
                <a:cs typeface="Calibri"/>
              </a:rPr>
              <a:t>except </a:t>
            </a:r>
            <a:r>
              <a:rPr sz="950" spc="-5" dirty="0">
                <a:solidFill>
                  <a:srgbClr val="231F20"/>
                </a:solidFill>
                <a:latin typeface="Calibri"/>
                <a:cs typeface="Calibri"/>
              </a:rPr>
              <a:t>for </a:t>
            </a:r>
            <a:r>
              <a:rPr sz="950" spc="-40" dirty="0">
                <a:solidFill>
                  <a:srgbClr val="231F20"/>
                </a:solidFill>
                <a:latin typeface="Calibri"/>
                <a:cs typeface="Calibri"/>
              </a:rPr>
              <a:t>a </a:t>
            </a:r>
            <a:r>
              <a:rPr sz="950" spc="-15" dirty="0">
                <a:solidFill>
                  <a:srgbClr val="231F20"/>
                </a:solidFill>
                <a:latin typeface="Calibri"/>
                <a:cs typeface="Calibri"/>
              </a:rPr>
              <a:t>wider </a:t>
            </a:r>
            <a:r>
              <a:rPr sz="950" spc="-20" dirty="0">
                <a:solidFill>
                  <a:srgbClr val="231F20"/>
                </a:solidFill>
                <a:latin typeface="Calibri"/>
                <a:cs typeface="Calibri"/>
              </a:rPr>
              <a:t>resort </a:t>
            </a:r>
            <a:r>
              <a:rPr sz="950" spc="-15" dirty="0">
                <a:solidFill>
                  <a:srgbClr val="231F20"/>
                </a:solidFill>
                <a:latin typeface="Calibri"/>
                <a:cs typeface="Calibri"/>
              </a:rPr>
              <a:t>to </a:t>
            </a:r>
            <a:r>
              <a:rPr sz="950" spc="-20" dirty="0">
                <a:solidFill>
                  <a:srgbClr val="231F20"/>
                </a:solidFill>
                <a:latin typeface="Calibri"/>
                <a:cs typeface="Calibri"/>
              </a:rPr>
              <a:t>preoperative </a:t>
            </a:r>
            <a:r>
              <a:rPr sz="950" spc="-15" dirty="0">
                <a:solidFill>
                  <a:srgbClr val="231F20"/>
                </a:solidFill>
                <a:latin typeface="Calibri"/>
                <a:cs typeface="Calibri"/>
              </a:rPr>
              <a:t> </a:t>
            </a:r>
            <a:r>
              <a:rPr sz="950" dirty="0">
                <a:solidFill>
                  <a:srgbClr val="231F20"/>
                </a:solidFill>
                <a:latin typeface="Calibri"/>
                <a:cs typeface="Calibri"/>
              </a:rPr>
              <a:t>or</a:t>
            </a:r>
            <a:r>
              <a:rPr sz="950" spc="-35" dirty="0">
                <a:solidFill>
                  <a:srgbClr val="231F20"/>
                </a:solidFill>
                <a:latin typeface="Calibri"/>
                <a:cs typeface="Calibri"/>
              </a:rPr>
              <a:t> </a:t>
            </a:r>
            <a:r>
              <a:rPr sz="950" spc="-20" dirty="0">
                <a:solidFill>
                  <a:srgbClr val="231F20"/>
                </a:solidFill>
                <a:latin typeface="Calibri"/>
                <a:cs typeface="Calibri"/>
              </a:rPr>
              <a:t>postoperative</a:t>
            </a:r>
            <a:r>
              <a:rPr sz="950" spc="-25" dirty="0">
                <a:solidFill>
                  <a:srgbClr val="231F20"/>
                </a:solidFill>
                <a:latin typeface="Calibri"/>
                <a:cs typeface="Calibri"/>
              </a:rPr>
              <a:t> </a:t>
            </a:r>
            <a:r>
              <a:rPr sz="950" spc="90" dirty="0">
                <a:solidFill>
                  <a:srgbClr val="231F20"/>
                </a:solidFill>
                <a:latin typeface="Calibri"/>
                <a:cs typeface="Calibri"/>
              </a:rPr>
              <a:t>RT</a:t>
            </a:r>
            <a:r>
              <a:rPr sz="950" spc="-30" dirty="0">
                <a:solidFill>
                  <a:srgbClr val="231F20"/>
                </a:solidFill>
                <a:latin typeface="Calibri"/>
                <a:cs typeface="Calibri"/>
              </a:rPr>
              <a:t> </a:t>
            </a:r>
            <a:r>
              <a:rPr sz="950" spc="-15" dirty="0">
                <a:solidFill>
                  <a:srgbClr val="231F20"/>
                </a:solidFill>
                <a:latin typeface="Calibri"/>
                <a:cs typeface="Calibri"/>
              </a:rPr>
              <a:t>and/or</a:t>
            </a:r>
            <a:r>
              <a:rPr sz="950" spc="-30" dirty="0">
                <a:solidFill>
                  <a:srgbClr val="231F20"/>
                </a:solidFill>
                <a:latin typeface="Calibri"/>
                <a:cs typeface="Calibri"/>
              </a:rPr>
              <a:t> </a:t>
            </a:r>
            <a:r>
              <a:rPr sz="950" spc="55" dirty="0">
                <a:solidFill>
                  <a:srgbClr val="231F20"/>
                </a:solidFill>
                <a:latin typeface="Calibri"/>
                <a:cs typeface="Calibri"/>
              </a:rPr>
              <a:t>ChT,</a:t>
            </a:r>
            <a:r>
              <a:rPr sz="950" spc="-25" dirty="0">
                <a:solidFill>
                  <a:srgbClr val="231F20"/>
                </a:solidFill>
                <a:latin typeface="Calibri"/>
                <a:cs typeface="Calibri"/>
              </a:rPr>
              <a:t> </a:t>
            </a:r>
            <a:r>
              <a:rPr sz="950" spc="10" dirty="0">
                <a:solidFill>
                  <a:srgbClr val="231F20"/>
                </a:solidFill>
                <a:latin typeface="Calibri"/>
                <a:cs typeface="Calibri"/>
              </a:rPr>
              <a:t>if</a:t>
            </a:r>
            <a:r>
              <a:rPr sz="950" spc="-30" dirty="0">
                <a:solidFill>
                  <a:srgbClr val="231F20"/>
                </a:solidFill>
                <a:latin typeface="Calibri"/>
                <a:cs typeface="Calibri"/>
              </a:rPr>
              <a:t> </a:t>
            </a:r>
            <a:r>
              <a:rPr sz="950" spc="-5" dirty="0">
                <a:solidFill>
                  <a:srgbClr val="231F20"/>
                </a:solidFill>
                <a:latin typeface="Calibri"/>
                <a:cs typeface="Calibri"/>
              </a:rPr>
              <a:t>not</a:t>
            </a:r>
            <a:r>
              <a:rPr sz="950" spc="-35" dirty="0">
                <a:solidFill>
                  <a:srgbClr val="231F20"/>
                </a:solidFill>
                <a:latin typeface="Calibri"/>
                <a:cs typeface="Calibri"/>
              </a:rPr>
              <a:t> </a:t>
            </a:r>
            <a:r>
              <a:rPr sz="950" spc="-5" dirty="0">
                <a:solidFill>
                  <a:srgbClr val="231F20"/>
                </a:solidFill>
                <a:latin typeface="Calibri"/>
                <a:cs typeface="Calibri"/>
              </a:rPr>
              <a:t>previously</a:t>
            </a:r>
            <a:r>
              <a:rPr sz="950" spc="-25" dirty="0">
                <a:solidFill>
                  <a:srgbClr val="231F20"/>
                </a:solidFill>
                <a:latin typeface="Calibri"/>
                <a:cs typeface="Calibri"/>
              </a:rPr>
              <a:t> </a:t>
            </a:r>
            <a:r>
              <a:rPr sz="950" spc="-10" dirty="0">
                <a:solidFill>
                  <a:srgbClr val="231F20"/>
                </a:solidFill>
                <a:latin typeface="Calibri"/>
                <a:cs typeface="Calibri"/>
              </a:rPr>
              <a:t>carried</a:t>
            </a:r>
            <a:r>
              <a:rPr sz="950" spc="-25" dirty="0">
                <a:solidFill>
                  <a:srgbClr val="231F20"/>
                </a:solidFill>
                <a:latin typeface="Calibri"/>
                <a:cs typeface="Calibri"/>
              </a:rPr>
              <a:t> </a:t>
            </a:r>
            <a:r>
              <a:rPr sz="950" spc="-10" dirty="0">
                <a:solidFill>
                  <a:srgbClr val="231F20"/>
                </a:solidFill>
                <a:latin typeface="Calibri"/>
                <a:cs typeface="Calibri"/>
              </a:rPr>
              <a:t>out.</a:t>
            </a:r>
            <a:endParaRPr sz="950">
              <a:latin typeface="Calibri"/>
              <a:cs typeface="Calibri"/>
            </a:endParaRPr>
          </a:p>
        </p:txBody>
      </p:sp>
      <p:sp>
        <p:nvSpPr>
          <p:cNvPr id="4" name="object 4"/>
          <p:cNvSpPr txBox="1"/>
          <p:nvPr/>
        </p:nvSpPr>
        <p:spPr>
          <a:xfrm>
            <a:off x="720002" y="5088244"/>
            <a:ext cx="2674620" cy="179536"/>
          </a:xfrm>
          <a:prstGeom prst="rect">
            <a:avLst/>
          </a:prstGeom>
          <a:solidFill>
            <a:srgbClr val="D2B6CB"/>
          </a:solidFill>
        </p:spPr>
        <p:txBody>
          <a:bodyPr vert="horz" wrap="square" lIns="0" tIns="0" rIns="0" bIns="0" rtlCol="0">
            <a:spAutoFit/>
          </a:bodyPr>
          <a:lstStyle/>
          <a:p>
            <a:pPr marL="93345">
              <a:lnSpc>
                <a:spcPts val="1360"/>
              </a:lnSpc>
            </a:pPr>
            <a:r>
              <a:rPr sz="1200" spc="5" dirty="0">
                <a:solidFill>
                  <a:srgbClr val="231F20"/>
                </a:solidFill>
                <a:latin typeface="Tahoma"/>
                <a:cs typeface="Tahoma"/>
              </a:rPr>
              <a:t>Management</a:t>
            </a:r>
            <a:r>
              <a:rPr sz="1200" spc="-75" dirty="0">
                <a:solidFill>
                  <a:srgbClr val="231F20"/>
                </a:solidFill>
                <a:latin typeface="Tahoma"/>
                <a:cs typeface="Tahoma"/>
              </a:rPr>
              <a:t> </a:t>
            </a:r>
            <a:r>
              <a:rPr sz="1200" spc="10" dirty="0">
                <a:solidFill>
                  <a:srgbClr val="231F20"/>
                </a:solidFill>
                <a:latin typeface="Tahoma"/>
                <a:cs typeface="Tahoma"/>
              </a:rPr>
              <a:t>of</a:t>
            </a:r>
            <a:r>
              <a:rPr sz="1200" spc="-80" dirty="0">
                <a:solidFill>
                  <a:srgbClr val="231F20"/>
                </a:solidFill>
                <a:latin typeface="Tahoma"/>
                <a:cs typeface="Tahoma"/>
              </a:rPr>
              <a:t> </a:t>
            </a:r>
            <a:r>
              <a:rPr sz="1200" dirty="0">
                <a:solidFill>
                  <a:srgbClr val="231F20"/>
                </a:solidFill>
                <a:latin typeface="Tahoma"/>
                <a:cs typeface="Tahoma"/>
              </a:rPr>
              <a:t>advanced/metastatic</a:t>
            </a:r>
            <a:endParaRPr sz="1200">
              <a:latin typeface="Tahoma"/>
              <a:cs typeface="Tahoma"/>
            </a:endParaRPr>
          </a:p>
        </p:txBody>
      </p:sp>
      <p:sp>
        <p:nvSpPr>
          <p:cNvPr id="5" name="object 5"/>
          <p:cNvSpPr txBox="1"/>
          <p:nvPr/>
        </p:nvSpPr>
        <p:spPr>
          <a:xfrm>
            <a:off x="720002" y="5281919"/>
            <a:ext cx="2087879" cy="179536"/>
          </a:xfrm>
          <a:prstGeom prst="rect">
            <a:avLst/>
          </a:prstGeom>
          <a:solidFill>
            <a:srgbClr val="D2B6CB"/>
          </a:solidFill>
        </p:spPr>
        <p:txBody>
          <a:bodyPr vert="horz" wrap="square" lIns="0" tIns="0" rIns="0" bIns="0" rtlCol="0">
            <a:spAutoFit/>
          </a:bodyPr>
          <a:lstStyle/>
          <a:p>
            <a:pPr marL="93345">
              <a:lnSpc>
                <a:spcPts val="1370"/>
              </a:lnSpc>
            </a:pPr>
            <a:r>
              <a:rPr sz="1200" spc="-5" dirty="0">
                <a:solidFill>
                  <a:srgbClr val="231F20"/>
                </a:solidFill>
                <a:latin typeface="Tahoma"/>
                <a:cs typeface="Tahoma"/>
              </a:rPr>
              <a:t>disease</a:t>
            </a:r>
            <a:r>
              <a:rPr sz="1200" spc="-75" dirty="0">
                <a:solidFill>
                  <a:srgbClr val="231F20"/>
                </a:solidFill>
                <a:latin typeface="Tahoma"/>
                <a:cs typeface="Tahoma"/>
              </a:rPr>
              <a:t> </a:t>
            </a:r>
            <a:r>
              <a:rPr sz="1200" spc="-40" dirty="0">
                <a:solidFill>
                  <a:srgbClr val="231F20"/>
                </a:solidFill>
                <a:latin typeface="Tahoma"/>
                <a:cs typeface="Tahoma"/>
              </a:rPr>
              <a:t>(see</a:t>
            </a:r>
            <a:r>
              <a:rPr sz="1200" spc="-80" dirty="0">
                <a:solidFill>
                  <a:srgbClr val="231F20"/>
                </a:solidFill>
                <a:latin typeface="Tahoma"/>
                <a:cs typeface="Tahoma"/>
              </a:rPr>
              <a:t> </a:t>
            </a:r>
            <a:r>
              <a:rPr sz="1200" dirty="0">
                <a:solidFill>
                  <a:srgbClr val="231F20"/>
                </a:solidFill>
                <a:latin typeface="Tahoma"/>
                <a:cs typeface="Tahoma"/>
              </a:rPr>
              <a:t>Figures</a:t>
            </a:r>
            <a:r>
              <a:rPr sz="1200" spc="-80" dirty="0">
                <a:solidFill>
                  <a:srgbClr val="231F20"/>
                </a:solidFill>
                <a:latin typeface="Tahoma"/>
                <a:cs typeface="Tahoma"/>
              </a:rPr>
              <a:t> </a:t>
            </a:r>
            <a:r>
              <a:rPr sz="1200" spc="-20" dirty="0">
                <a:solidFill>
                  <a:srgbClr val="2E3092"/>
                </a:solidFill>
                <a:latin typeface="Tahoma"/>
                <a:cs typeface="Tahoma"/>
              </a:rPr>
              <a:t>3</a:t>
            </a:r>
            <a:r>
              <a:rPr sz="1200" spc="-75" dirty="0">
                <a:solidFill>
                  <a:srgbClr val="2E3092"/>
                </a:solidFill>
                <a:latin typeface="Tahoma"/>
                <a:cs typeface="Tahoma"/>
              </a:rPr>
              <a:t> </a:t>
            </a:r>
            <a:r>
              <a:rPr sz="1200" spc="10" dirty="0">
                <a:solidFill>
                  <a:srgbClr val="231F20"/>
                </a:solidFill>
                <a:latin typeface="Tahoma"/>
                <a:cs typeface="Tahoma"/>
              </a:rPr>
              <a:t>and</a:t>
            </a:r>
            <a:r>
              <a:rPr sz="1200" spc="-80" dirty="0">
                <a:solidFill>
                  <a:srgbClr val="231F20"/>
                </a:solidFill>
                <a:latin typeface="Tahoma"/>
                <a:cs typeface="Tahoma"/>
              </a:rPr>
              <a:t> </a:t>
            </a:r>
            <a:r>
              <a:rPr sz="1200" spc="-25" dirty="0">
                <a:solidFill>
                  <a:srgbClr val="2E3092"/>
                </a:solidFill>
                <a:latin typeface="Tahoma"/>
                <a:cs typeface="Tahoma"/>
                <a:hlinkClick r:id="rId4" action="ppaction://hlinksldjump"/>
              </a:rPr>
              <a:t>4</a:t>
            </a:r>
            <a:r>
              <a:rPr sz="1200" spc="-100" dirty="0">
                <a:solidFill>
                  <a:srgbClr val="231F20"/>
                </a:solidFill>
                <a:latin typeface="Tahoma"/>
                <a:cs typeface="Tahoma"/>
              </a:rPr>
              <a:t>)</a:t>
            </a:r>
            <a:endParaRPr sz="1200">
              <a:latin typeface="Tahoma"/>
              <a:cs typeface="Tahoma"/>
            </a:endParaRPr>
          </a:p>
        </p:txBody>
      </p:sp>
      <p:sp>
        <p:nvSpPr>
          <p:cNvPr id="6" name="object 6"/>
          <p:cNvSpPr txBox="1">
            <a:spLocks noGrp="1"/>
          </p:cNvSpPr>
          <p:nvPr>
            <p:ph type="title"/>
          </p:nvPr>
        </p:nvSpPr>
        <p:spPr>
          <a:xfrm>
            <a:off x="3895460" y="218899"/>
            <a:ext cx="3245485" cy="382156"/>
          </a:xfrm>
          <a:prstGeom prst="rect">
            <a:avLst/>
          </a:prstGeom>
        </p:spPr>
        <p:txBody>
          <a:bodyPr vert="horz" wrap="square" lIns="0" tIns="12700" rIns="0" bIns="0" rtlCol="0">
            <a:spAutoFit/>
          </a:bodyPr>
          <a:lstStyle/>
          <a:p>
            <a:pPr marL="12700">
              <a:lnSpc>
                <a:spcPct val="100000"/>
              </a:lnSpc>
              <a:spcBef>
                <a:spcPts val="100"/>
              </a:spcBef>
            </a:pPr>
            <a:r>
              <a:rPr spc="-125" dirty="0"/>
              <a:t>Clinical</a:t>
            </a:r>
            <a:r>
              <a:rPr spc="-70" dirty="0"/>
              <a:t> </a:t>
            </a:r>
            <a:r>
              <a:rPr spc="-155" dirty="0"/>
              <a:t>Practice</a:t>
            </a:r>
            <a:r>
              <a:rPr spc="-65" dirty="0"/>
              <a:t> </a:t>
            </a:r>
            <a:r>
              <a:rPr spc="-140" dirty="0"/>
              <a:t>Guidelines</a:t>
            </a:r>
          </a:p>
        </p:txBody>
      </p:sp>
      <p:sp>
        <p:nvSpPr>
          <p:cNvPr id="7" name="object 7"/>
          <p:cNvSpPr/>
          <p:nvPr/>
        </p:nvSpPr>
        <p:spPr>
          <a:xfrm>
            <a:off x="720002" y="9504006"/>
            <a:ext cx="6408420" cy="6985"/>
          </a:xfrm>
          <a:custGeom>
            <a:avLst/>
            <a:gdLst/>
            <a:ahLst/>
            <a:cxnLst/>
            <a:rect l="l" t="t" r="r" b="b"/>
            <a:pathLst>
              <a:path w="6408420" h="6984">
                <a:moveTo>
                  <a:pt x="6408000" y="0"/>
                </a:moveTo>
                <a:lnTo>
                  <a:pt x="0" y="0"/>
                </a:lnTo>
                <a:lnTo>
                  <a:pt x="0" y="6479"/>
                </a:lnTo>
                <a:lnTo>
                  <a:pt x="6408000" y="6479"/>
                </a:lnTo>
                <a:lnTo>
                  <a:pt x="6408000" y="0"/>
                </a:lnTo>
                <a:close/>
              </a:path>
            </a:pathLst>
          </a:custGeom>
          <a:solidFill>
            <a:srgbClr val="812061"/>
          </a:solidFill>
        </p:spPr>
        <p:txBody>
          <a:bodyPr wrap="square" lIns="0" tIns="0" rIns="0" bIns="0" rtlCol="0"/>
          <a:lstStyle/>
          <a:p>
            <a:endParaRPr/>
          </a:p>
        </p:txBody>
      </p:sp>
      <p:sp>
        <p:nvSpPr>
          <p:cNvPr id="8" name="object 8"/>
          <p:cNvSpPr txBox="1"/>
          <p:nvPr/>
        </p:nvSpPr>
        <p:spPr>
          <a:xfrm>
            <a:off x="707299" y="5497049"/>
            <a:ext cx="3153409" cy="4224746"/>
          </a:xfrm>
          <a:prstGeom prst="rect">
            <a:avLst/>
          </a:prstGeom>
        </p:spPr>
        <p:txBody>
          <a:bodyPr vert="horz" wrap="square" lIns="0" tIns="7620" rIns="0" bIns="0" rtlCol="0">
            <a:spAutoFit/>
          </a:bodyPr>
          <a:lstStyle/>
          <a:p>
            <a:pPr marL="12700" marR="5080" algn="just">
              <a:lnSpc>
                <a:spcPct val="103400"/>
              </a:lnSpc>
              <a:spcBef>
                <a:spcPts val="60"/>
              </a:spcBef>
            </a:pPr>
            <a:r>
              <a:rPr sz="950" spc="10" dirty="0">
                <a:solidFill>
                  <a:srgbClr val="231F20"/>
                </a:solidFill>
                <a:latin typeface="Calibri"/>
                <a:cs typeface="Calibri"/>
              </a:rPr>
              <a:t>The </a:t>
            </a:r>
            <a:r>
              <a:rPr sz="950" spc="-5" dirty="0">
                <a:solidFill>
                  <a:srgbClr val="231F20"/>
                </a:solidFill>
                <a:latin typeface="Calibri"/>
                <a:cs typeface="Calibri"/>
              </a:rPr>
              <a:t>decision </a:t>
            </a:r>
            <a:r>
              <a:rPr sz="950" spc="10" dirty="0">
                <a:solidFill>
                  <a:srgbClr val="231F20"/>
                </a:solidFill>
                <a:latin typeface="Calibri"/>
                <a:cs typeface="Calibri"/>
              </a:rPr>
              <a:t>making </a:t>
            </a:r>
            <a:r>
              <a:rPr sz="950" dirty="0">
                <a:solidFill>
                  <a:srgbClr val="231F20"/>
                </a:solidFill>
                <a:latin typeface="Calibri"/>
                <a:cs typeface="Calibri"/>
              </a:rPr>
              <a:t>is </a:t>
            </a:r>
            <a:r>
              <a:rPr sz="950" spc="-5" dirty="0">
                <a:solidFill>
                  <a:srgbClr val="231F20"/>
                </a:solidFill>
                <a:latin typeface="Calibri"/>
                <a:cs typeface="Calibri"/>
              </a:rPr>
              <a:t>complex, </a:t>
            </a:r>
            <a:r>
              <a:rPr sz="950" spc="-10" dirty="0">
                <a:solidFill>
                  <a:srgbClr val="231F20"/>
                </a:solidFill>
                <a:latin typeface="Calibri"/>
                <a:cs typeface="Calibri"/>
              </a:rPr>
              <a:t>depending </a:t>
            </a:r>
            <a:r>
              <a:rPr sz="950" dirty="0">
                <a:solidFill>
                  <a:srgbClr val="231F20"/>
                </a:solidFill>
                <a:latin typeface="Calibri"/>
                <a:cs typeface="Calibri"/>
              </a:rPr>
              <a:t>on </a:t>
            </a:r>
            <a:r>
              <a:rPr sz="950" spc="-20" dirty="0">
                <a:solidFill>
                  <a:srgbClr val="231F20"/>
                </a:solidFill>
                <a:latin typeface="Calibri"/>
                <a:cs typeface="Calibri"/>
              </a:rPr>
              <a:t>diverse presenta- </a:t>
            </a:r>
            <a:r>
              <a:rPr sz="950" spc="-200" dirty="0">
                <a:solidFill>
                  <a:srgbClr val="231F20"/>
                </a:solidFill>
                <a:latin typeface="Calibri"/>
                <a:cs typeface="Calibri"/>
              </a:rPr>
              <a:t> </a:t>
            </a:r>
            <a:r>
              <a:rPr sz="950" spc="-5" dirty="0">
                <a:solidFill>
                  <a:srgbClr val="231F20"/>
                </a:solidFill>
                <a:latin typeface="Calibri"/>
                <a:cs typeface="Calibri"/>
              </a:rPr>
              <a:t>tions</a:t>
            </a:r>
            <a:r>
              <a:rPr sz="950"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spc="-10" dirty="0">
                <a:solidFill>
                  <a:srgbClr val="231F20"/>
                </a:solidFill>
                <a:latin typeface="Calibri"/>
                <a:cs typeface="Calibri"/>
              </a:rPr>
              <a:t>histologies,</a:t>
            </a:r>
            <a:r>
              <a:rPr sz="950" spc="-5" dirty="0">
                <a:solidFill>
                  <a:srgbClr val="231F20"/>
                </a:solidFill>
                <a:latin typeface="Calibri"/>
                <a:cs typeface="Calibri"/>
              </a:rPr>
              <a:t> </a:t>
            </a:r>
            <a:r>
              <a:rPr sz="950" spc="-10" dirty="0">
                <a:solidFill>
                  <a:srgbClr val="231F20"/>
                </a:solidFill>
                <a:latin typeface="Calibri"/>
                <a:cs typeface="Calibri"/>
              </a:rPr>
              <a:t>and</a:t>
            </a:r>
            <a:r>
              <a:rPr sz="950" spc="-5" dirty="0">
                <a:solidFill>
                  <a:srgbClr val="231F20"/>
                </a:solidFill>
                <a:latin typeface="Calibri"/>
                <a:cs typeface="Calibri"/>
              </a:rPr>
              <a:t> </a:t>
            </a:r>
            <a:r>
              <a:rPr sz="950" dirty="0">
                <a:solidFill>
                  <a:srgbClr val="231F20"/>
                </a:solidFill>
                <a:latin typeface="Calibri"/>
                <a:cs typeface="Calibri"/>
              </a:rPr>
              <a:t>should</a:t>
            </a:r>
            <a:r>
              <a:rPr sz="950" spc="5" dirty="0">
                <a:solidFill>
                  <a:srgbClr val="231F20"/>
                </a:solidFill>
                <a:latin typeface="Calibri"/>
                <a:cs typeface="Calibri"/>
              </a:rPr>
              <a:t> </a:t>
            </a:r>
            <a:r>
              <a:rPr sz="950" spc="-25" dirty="0">
                <a:solidFill>
                  <a:srgbClr val="231F20"/>
                </a:solidFill>
                <a:latin typeface="Calibri"/>
                <a:cs typeface="Calibri"/>
              </a:rPr>
              <a:t>always</a:t>
            </a:r>
            <a:r>
              <a:rPr sz="950" spc="-20" dirty="0">
                <a:solidFill>
                  <a:srgbClr val="231F20"/>
                </a:solidFill>
                <a:latin typeface="Calibri"/>
                <a:cs typeface="Calibri"/>
              </a:rPr>
              <a:t> </a:t>
            </a:r>
            <a:r>
              <a:rPr sz="950" spc="-50" dirty="0">
                <a:solidFill>
                  <a:srgbClr val="231F20"/>
                </a:solidFill>
                <a:latin typeface="Calibri"/>
                <a:cs typeface="Calibri"/>
              </a:rPr>
              <a:t>be</a:t>
            </a:r>
            <a:r>
              <a:rPr sz="950" spc="-45" dirty="0">
                <a:solidFill>
                  <a:srgbClr val="231F20"/>
                </a:solidFill>
                <a:latin typeface="Calibri"/>
                <a:cs typeface="Calibri"/>
              </a:rPr>
              <a:t> </a:t>
            </a:r>
            <a:r>
              <a:rPr sz="950" spc="5" dirty="0">
                <a:solidFill>
                  <a:srgbClr val="231F20"/>
                </a:solidFill>
                <a:latin typeface="Calibri"/>
                <a:cs typeface="Calibri"/>
              </a:rPr>
              <a:t>multidisciplinary. </a:t>
            </a:r>
            <a:r>
              <a:rPr sz="950" spc="-200" dirty="0">
                <a:solidFill>
                  <a:srgbClr val="231F20"/>
                </a:solidFill>
                <a:latin typeface="Calibri"/>
                <a:cs typeface="Calibri"/>
              </a:rPr>
              <a:t> </a:t>
            </a:r>
            <a:r>
              <a:rPr sz="950" spc="-10" dirty="0">
                <a:solidFill>
                  <a:srgbClr val="231F20"/>
                </a:solidFill>
                <a:latin typeface="Calibri"/>
                <a:cs typeface="Calibri"/>
              </a:rPr>
              <a:t>Metachronous</a:t>
            </a:r>
            <a:r>
              <a:rPr sz="950" spc="-5" dirty="0">
                <a:solidFill>
                  <a:srgbClr val="231F20"/>
                </a:solidFill>
                <a:latin typeface="Calibri"/>
                <a:cs typeface="Calibri"/>
              </a:rPr>
              <a:t> </a:t>
            </a:r>
            <a:r>
              <a:rPr sz="950" spc="-20" dirty="0">
                <a:solidFill>
                  <a:srgbClr val="231F20"/>
                </a:solidFill>
                <a:latin typeface="Calibri"/>
                <a:cs typeface="Calibri"/>
              </a:rPr>
              <a:t>(disease-free</a:t>
            </a:r>
            <a:r>
              <a:rPr sz="950" spc="-15" dirty="0">
                <a:solidFill>
                  <a:srgbClr val="231F20"/>
                </a:solidFill>
                <a:latin typeface="Calibri"/>
                <a:cs typeface="Calibri"/>
              </a:rPr>
              <a:t> </a:t>
            </a:r>
            <a:r>
              <a:rPr sz="950" spc="-5" dirty="0">
                <a:solidFill>
                  <a:srgbClr val="231F20"/>
                </a:solidFill>
                <a:latin typeface="Calibri"/>
                <a:cs typeface="Calibri"/>
              </a:rPr>
              <a:t>interval</a:t>
            </a:r>
            <a:r>
              <a:rPr sz="950" dirty="0">
                <a:solidFill>
                  <a:srgbClr val="231F20"/>
                </a:solidFill>
                <a:latin typeface="Calibri"/>
                <a:cs typeface="Calibri"/>
              </a:rPr>
              <a:t> </a:t>
            </a:r>
            <a:r>
              <a:rPr sz="950" spc="-50" dirty="0">
                <a:solidFill>
                  <a:srgbClr val="231F20"/>
                </a:solidFill>
                <a:latin typeface="Verdana"/>
                <a:cs typeface="Verdana"/>
              </a:rPr>
              <a:t>≥ </a:t>
            </a:r>
            <a:r>
              <a:rPr sz="950" spc="-30" dirty="0">
                <a:solidFill>
                  <a:srgbClr val="231F20"/>
                </a:solidFill>
                <a:latin typeface="Calibri"/>
                <a:cs typeface="Calibri"/>
              </a:rPr>
              <a:t>1 </a:t>
            </a:r>
            <a:r>
              <a:rPr sz="950" spc="-10" dirty="0">
                <a:solidFill>
                  <a:srgbClr val="231F20"/>
                </a:solidFill>
                <a:latin typeface="Calibri"/>
                <a:cs typeface="Calibri"/>
              </a:rPr>
              <a:t>year),</a:t>
            </a:r>
            <a:r>
              <a:rPr sz="950" spc="-5" dirty="0">
                <a:solidFill>
                  <a:srgbClr val="231F20"/>
                </a:solidFill>
                <a:latin typeface="Calibri"/>
                <a:cs typeface="Calibri"/>
              </a:rPr>
              <a:t> </a:t>
            </a:r>
            <a:r>
              <a:rPr sz="950" spc="-35" dirty="0">
                <a:solidFill>
                  <a:srgbClr val="231F20"/>
                </a:solidFill>
                <a:latin typeface="Calibri"/>
                <a:cs typeface="Calibri"/>
              </a:rPr>
              <a:t>resectable</a:t>
            </a:r>
            <a:r>
              <a:rPr sz="950" spc="-30" dirty="0">
                <a:solidFill>
                  <a:srgbClr val="231F20"/>
                </a:solidFill>
                <a:latin typeface="Calibri"/>
                <a:cs typeface="Calibri"/>
              </a:rPr>
              <a:t> </a:t>
            </a:r>
            <a:r>
              <a:rPr sz="950" spc="5" dirty="0">
                <a:solidFill>
                  <a:srgbClr val="231F20"/>
                </a:solidFill>
                <a:latin typeface="Calibri"/>
                <a:cs typeface="Calibri"/>
              </a:rPr>
              <a:t>lung </a:t>
            </a:r>
            <a:r>
              <a:rPr sz="950" spc="-200" dirty="0">
                <a:solidFill>
                  <a:srgbClr val="231F20"/>
                </a:solidFill>
                <a:latin typeface="Calibri"/>
                <a:cs typeface="Calibri"/>
              </a:rPr>
              <a:t> </a:t>
            </a:r>
            <a:r>
              <a:rPr sz="950" spc="-40" dirty="0">
                <a:solidFill>
                  <a:srgbClr val="231F20"/>
                </a:solidFill>
                <a:latin typeface="Calibri"/>
                <a:cs typeface="Calibri"/>
              </a:rPr>
              <a:t>metastases</a:t>
            </a:r>
            <a:r>
              <a:rPr sz="950" spc="-35" dirty="0">
                <a:solidFill>
                  <a:srgbClr val="231F20"/>
                </a:solidFill>
                <a:latin typeface="Calibri"/>
                <a:cs typeface="Calibri"/>
              </a:rPr>
              <a:t> </a:t>
            </a:r>
            <a:r>
              <a:rPr sz="950" spc="-5" dirty="0">
                <a:solidFill>
                  <a:srgbClr val="231F20"/>
                </a:solidFill>
                <a:latin typeface="Calibri"/>
                <a:cs typeface="Calibri"/>
              </a:rPr>
              <a:t>without</a:t>
            </a:r>
            <a:r>
              <a:rPr sz="950" dirty="0">
                <a:solidFill>
                  <a:srgbClr val="231F20"/>
                </a:solidFill>
                <a:latin typeface="Calibri"/>
                <a:cs typeface="Calibri"/>
              </a:rPr>
              <a:t> </a:t>
            </a:r>
            <a:r>
              <a:rPr sz="950" spc="-5" dirty="0">
                <a:solidFill>
                  <a:srgbClr val="231F20"/>
                </a:solidFill>
                <a:latin typeface="Calibri"/>
                <a:cs typeface="Calibri"/>
              </a:rPr>
              <a:t>extrapulmonary</a:t>
            </a:r>
            <a:r>
              <a:rPr sz="950" dirty="0">
                <a:solidFill>
                  <a:srgbClr val="231F20"/>
                </a:solidFill>
                <a:latin typeface="Calibri"/>
                <a:cs typeface="Calibri"/>
              </a:rPr>
              <a:t> </a:t>
            </a:r>
            <a:r>
              <a:rPr sz="950" spc="-35" dirty="0">
                <a:solidFill>
                  <a:srgbClr val="231F20"/>
                </a:solidFill>
                <a:latin typeface="Calibri"/>
                <a:cs typeface="Calibri"/>
              </a:rPr>
              <a:t>disease</a:t>
            </a:r>
            <a:r>
              <a:rPr sz="950" spc="-30" dirty="0">
                <a:solidFill>
                  <a:srgbClr val="231F20"/>
                </a:solidFill>
                <a:latin typeface="Calibri"/>
                <a:cs typeface="Calibri"/>
              </a:rPr>
              <a:t> </a:t>
            </a:r>
            <a:r>
              <a:rPr sz="950" spc="-35" dirty="0">
                <a:solidFill>
                  <a:srgbClr val="231F20"/>
                </a:solidFill>
                <a:latin typeface="Calibri"/>
                <a:cs typeface="Calibri"/>
              </a:rPr>
              <a:t>are</a:t>
            </a:r>
            <a:r>
              <a:rPr sz="950" spc="-30" dirty="0">
                <a:solidFill>
                  <a:srgbClr val="231F20"/>
                </a:solidFill>
                <a:latin typeface="Calibri"/>
                <a:cs typeface="Calibri"/>
              </a:rPr>
              <a:t> </a:t>
            </a:r>
            <a:r>
              <a:rPr sz="950" spc="-20" dirty="0">
                <a:solidFill>
                  <a:srgbClr val="231F20"/>
                </a:solidFill>
                <a:latin typeface="Calibri"/>
                <a:cs typeface="Calibri"/>
              </a:rPr>
              <a:t>managed</a:t>
            </a:r>
            <a:r>
              <a:rPr sz="950" spc="-15" dirty="0">
                <a:solidFill>
                  <a:srgbClr val="231F20"/>
                </a:solidFill>
                <a:latin typeface="Calibri"/>
                <a:cs typeface="Calibri"/>
              </a:rPr>
              <a:t> </a:t>
            </a:r>
            <a:r>
              <a:rPr sz="950" spc="-5" dirty="0">
                <a:solidFill>
                  <a:srgbClr val="231F20"/>
                </a:solidFill>
                <a:latin typeface="Calibri"/>
                <a:cs typeface="Calibri"/>
              </a:rPr>
              <a:t>with </a:t>
            </a:r>
            <a:r>
              <a:rPr sz="950" dirty="0">
                <a:solidFill>
                  <a:srgbClr val="231F20"/>
                </a:solidFill>
                <a:latin typeface="Calibri"/>
                <a:cs typeface="Calibri"/>
              </a:rPr>
              <a:t> </a:t>
            </a:r>
            <a:r>
              <a:rPr sz="950" spc="-15" dirty="0">
                <a:solidFill>
                  <a:srgbClr val="231F20"/>
                </a:solidFill>
                <a:latin typeface="Calibri"/>
                <a:cs typeface="Calibri"/>
              </a:rPr>
              <a:t>surgery </a:t>
            </a:r>
            <a:r>
              <a:rPr sz="950" spc="-40" dirty="0">
                <a:solidFill>
                  <a:srgbClr val="231F20"/>
                </a:solidFill>
                <a:latin typeface="Calibri"/>
                <a:cs typeface="Calibri"/>
              </a:rPr>
              <a:t>as</a:t>
            </a:r>
            <a:r>
              <a:rPr sz="950" spc="-35" dirty="0">
                <a:solidFill>
                  <a:srgbClr val="231F20"/>
                </a:solidFill>
                <a:latin typeface="Calibri"/>
                <a:cs typeface="Calibri"/>
              </a:rPr>
              <a:t> </a:t>
            </a:r>
            <a:r>
              <a:rPr sz="950" spc="-15" dirty="0">
                <a:solidFill>
                  <a:srgbClr val="231F20"/>
                </a:solidFill>
                <a:latin typeface="Calibri"/>
                <a:cs typeface="Calibri"/>
              </a:rPr>
              <a:t>standard </a:t>
            </a:r>
            <a:r>
              <a:rPr sz="950" spc="-25" dirty="0">
                <a:solidFill>
                  <a:srgbClr val="231F20"/>
                </a:solidFill>
                <a:latin typeface="Calibri"/>
                <a:cs typeface="Calibri"/>
              </a:rPr>
              <a:t>treatment,</a:t>
            </a:r>
            <a:r>
              <a:rPr sz="950" spc="-20" dirty="0">
                <a:solidFill>
                  <a:srgbClr val="231F20"/>
                </a:solidFill>
                <a:latin typeface="Calibri"/>
                <a:cs typeface="Calibri"/>
              </a:rPr>
              <a:t> </a:t>
            </a:r>
            <a:r>
              <a:rPr sz="950" spc="10" dirty="0">
                <a:solidFill>
                  <a:srgbClr val="231F20"/>
                </a:solidFill>
                <a:latin typeface="Calibri"/>
                <a:cs typeface="Calibri"/>
              </a:rPr>
              <a:t>if </a:t>
            </a:r>
            <a:r>
              <a:rPr sz="950" spc="-20" dirty="0">
                <a:solidFill>
                  <a:srgbClr val="231F20"/>
                </a:solidFill>
                <a:latin typeface="Calibri"/>
                <a:cs typeface="Calibri"/>
              </a:rPr>
              <a:t>complete</a:t>
            </a:r>
            <a:r>
              <a:rPr sz="950" spc="170" dirty="0">
                <a:solidFill>
                  <a:srgbClr val="231F20"/>
                </a:solidFill>
                <a:latin typeface="Calibri"/>
                <a:cs typeface="Calibri"/>
              </a:rPr>
              <a:t> </a:t>
            </a:r>
            <a:r>
              <a:rPr sz="950" dirty="0">
                <a:solidFill>
                  <a:srgbClr val="231F20"/>
                </a:solidFill>
                <a:latin typeface="Calibri"/>
                <a:cs typeface="Calibri"/>
              </a:rPr>
              <a:t>excision </a:t>
            </a:r>
            <a:r>
              <a:rPr sz="950" spc="-15" dirty="0">
                <a:solidFill>
                  <a:srgbClr val="231F20"/>
                </a:solidFill>
                <a:latin typeface="Calibri"/>
                <a:cs typeface="Calibri"/>
              </a:rPr>
              <a:t>of </a:t>
            </a:r>
            <a:r>
              <a:rPr sz="950" spc="-5" dirty="0">
                <a:solidFill>
                  <a:srgbClr val="231F20"/>
                </a:solidFill>
                <a:latin typeface="Calibri"/>
                <a:cs typeface="Calibri"/>
              </a:rPr>
              <a:t>all </a:t>
            </a:r>
            <a:r>
              <a:rPr sz="950" spc="-15" dirty="0">
                <a:solidFill>
                  <a:srgbClr val="231F20"/>
                </a:solidFill>
                <a:latin typeface="Calibri"/>
                <a:cs typeface="Calibri"/>
              </a:rPr>
              <a:t>lesions </a:t>
            </a:r>
            <a:r>
              <a:rPr sz="950" spc="-200" dirty="0">
                <a:solidFill>
                  <a:srgbClr val="231F20"/>
                </a:solidFill>
                <a:latin typeface="Calibri"/>
                <a:cs typeface="Calibri"/>
              </a:rPr>
              <a:t> </a:t>
            </a:r>
            <a:r>
              <a:rPr sz="950" dirty="0">
                <a:solidFill>
                  <a:srgbClr val="231F20"/>
                </a:solidFill>
                <a:latin typeface="Calibri"/>
                <a:cs typeface="Calibri"/>
              </a:rPr>
              <a:t>is</a:t>
            </a:r>
            <a:r>
              <a:rPr sz="950" spc="5" dirty="0">
                <a:solidFill>
                  <a:srgbClr val="231F20"/>
                </a:solidFill>
                <a:latin typeface="Calibri"/>
                <a:cs typeface="Calibri"/>
              </a:rPr>
              <a:t> </a:t>
            </a:r>
            <a:r>
              <a:rPr sz="950" spc="-25" dirty="0">
                <a:solidFill>
                  <a:srgbClr val="231F20"/>
                </a:solidFill>
                <a:latin typeface="Calibri"/>
                <a:cs typeface="Calibri"/>
              </a:rPr>
              <a:t>feasible</a:t>
            </a:r>
            <a:r>
              <a:rPr sz="950" spc="-20" dirty="0">
                <a:solidFill>
                  <a:srgbClr val="231F20"/>
                </a:solidFill>
                <a:latin typeface="Calibri"/>
                <a:cs typeface="Calibri"/>
              </a:rPr>
              <a:t> </a:t>
            </a:r>
            <a:r>
              <a:rPr sz="950" spc="55" dirty="0">
                <a:solidFill>
                  <a:srgbClr val="231F20"/>
                </a:solidFill>
                <a:latin typeface="Calibri"/>
                <a:cs typeface="Calibri"/>
              </a:rPr>
              <a:t>[IV, </a:t>
            </a:r>
            <a:r>
              <a:rPr sz="950" spc="50" dirty="0">
                <a:solidFill>
                  <a:srgbClr val="231F20"/>
                </a:solidFill>
                <a:latin typeface="Calibri"/>
                <a:cs typeface="Calibri"/>
              </a:rPr>
              <a:t>B]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25</a:t>
            </a:r>
            <a:r>
              <a:rPr sz="950" spc="10" dirty="0">
                <a:solidFill>
                  <a:srgbClr val="231F20"/>
                </a:solidFill>
                <a:latin typeface="Calibri"/>
                <a:cs typeface="Calibri"/>
              </a:rPr>
              <a:t>].</a:t>
            </a:r>
            <a:r>
              <a:rPr sz="950" spc="15" dirty="0">
                <a:solidFill>
                  <a:srgbClr val="231F20"/>
                </a:solidFill>
                <a:latin typeface="Calibri"/>
                <a:cs typeface="Calibri"/>
              </a:rPr>
              <a:t> </a:t>
            </a:r>
            <a:r>
              <a:rPr sz="950" spc="60" dirty="0">
                <a:solidFill>
                  <a:srgbClr val="231F20"/>
                </a:solidFill>
                <a:latin typeface="Calibri"/>
                <a:cs typeface="Calibri"/>
              </a:rPr>
              <a:t>A </a:t>
            </a:r>
            <a:r>
              <a:rPr sz="950" spc="15" dirty="0">
                <a:solidFill>
                  <a:srgbClr val="231F20"/>
                </a:solidFill>
                <a:latin typeface="Calibri"/>
                <a:cs typeface="Calibri"/>
              </a:rPr>
              <a:t>minimally</a:t>
            </a:r>
            <a:r>
              <a:rPr sz="950" spc="20" dirty="0">
                <a:solidFill>
                  <a:srgbClr val="231F20"/>
                </a:solidFill>
                <a:latin typeface="Calibri"/>
                <a:cs typeface="Calibri"/>
              </a:rPr>
              <a:t> </a:t>
            </a:r>
            <a:r>
              <a:rPr sz="950" spc="-10" dirty="0">
                <a:solidFill>
                  <a:srgbClr val="231F20"/>
                </a:solidFill>
                <a:latin typeface="Calibri"/>
                <a:cs typeface="Calibri"/>
              </a:rPr>
              <a:t>invasive</a:t>
            </a:r>
            <a:r>
              <a:rPr sz="950" spc="-5" dirty="0">
                <a:solidFill>
                  <a:srgbClr val="231F20"/>
                </a:solidFill>
                <a:latin typeface="Calibri"/>
                <a:cs typeface="Calibri"/>
              </a:rPr>
              <a:t> thoracoscopic </a:t>
            </a:r>
            <a:r>
              <a:rPr sz="950" dirty="0">
                <a:solidFill>
                  <a:srgbClr val="231F20"/>
                </a:solidFill>
                <a:latin typeface="Calibri"/>
                <a:cs typeface="Calibri"/>
              </a:rPr>
              <a:t> </a:t>
            </a:r>
            <a:r>
              <a:rPr sz="950" spc="-10" dirty="0">
                <a:solidFill>
                  <a:srgbClr val="231F20"/>
                </a:solidFill>
                <a:latin typeface="Calibri"/>
                <a:cs typeface="Calibri"/>
              </a:rPr>
              <a:t>approach </a:t>
            </a:r>
            <a:r>
              <a:rPr sz="950" spc="-15" dirty="0">
                <a:solidFill>
                  <a:srgbClr val="231F20"/>
                </a:solidFill>
                <a:latin typeface="Calibri"/>
                <a:cs typeface="Calibri"/>
              </a:rPr>
              <a:t>can </a:t>
            </a:r>
            <a:r>
              <a:rPr sz="950" spc="-50" dirty="0">
                <a:solidFill>
                  <a:srgbClr val="231F20"/>
                </a:solidFill>
                <a:latin typeface="Calibri"/>
                <a:cs typeface="Calibri"/>
              </a:rPr>
              <a:t>be </a:t>
            </a:r>
            <a:r>
              <a:rPr sz="950" spc="-25" dirty="0">
                <a:solidFill>
                  <a:srgbClr val="231F20"/>
                </a:solidFill>
                <a:latin typeface="Calibri"/>
                <a:cs typeface="Calibri"/>
              </a:rPr>
              <a:t>used </a:t>
            </a:r>
            <a:r>
              <a:rPr sz="950" spc="25" dirty="0">
                <a:solidFill>
                  <a:srgbClr val="231F20"/>
                </a:solidFill>
                <a:latin typeface="Calibri"/>
                <a:cs typeface="Calibri"/>
              </a:rPr>
              <a:t>in </a:t>
            </a:r>
            <a:r>
              <a:rPr sz="950" spc="-35" dirty="0">
                <a:solidFill>
                  <a:srgbClr val="231F20"/>
                </a:solidFill>
                <a:latin typeface="Calibri"/>
                <a:cs typeface="Calibri"/>
              </a:rPr>
              <a:t>selected cases. </a:t>
            </a:r>
            <a:r>
              <a:rPr sz="950" dirty="0">
                <a:solidFill>
                  <a:srgbClr val="231F20"/>
                </a:solidFill>
                <a:latin typeface="Calibri"/>
                <a:cs typeface="Calibri"/>
              </a:rPr>
              <a:t>Other </a:t>
            </a:r>
            <a:r>
              <a:rPr sz="950" spc="-10" dirty="0">
                <a:solidFill>
                  <a:srgbClr val="231F20"/>
                </a:solidFill>
                <a:latin typeface="Calibri"/>
                <a:cs typeface="Calibri"/>
              </a:rPr>
              <a:t>appropriate </a:t>
            </a:r>
            <a:r>
              <a:rPr sz="950" spc="-5" dirty="0">
                <a:solidFill>
                  <a:srgbClr val="231F20"/>
                </a:solidFill>
                <a:latin typeface="Calibri"/>
                <a:cs typeface="Calibri"/>
              </a:rPr>
              <a:t>local </a:t>
            </a:r>
            <a:r>
              <a:rPr sz="950" dirty="0">
                <a:solidFill>
                  <a:srgbClr val="231F20"/>
                </a:solidFill>
                <a:latin typeface="Calibri"/>
                <a:cs typeface="Calibri"/>
              </a:rPr>
              <a:t> </a:t>
            </a:r>
            <a:r>
              <a:rPr sz="950" spc="-20" dirty="0">
                <a:solidFill>
                  <a:srgbClr val="231F20"/>
                </a:solidFill>
                <a:latin typeface="Calibri"/>
                <a:cs typeface="Calibri"/>
              </a:rPr>
              <a:t>techniques </a:t>
            </a:r>
            <a:r>
              <a:rPr sz="950" spc="-15" dirty="0">
                <a:solidFill>
                  <a:srgbClr val="231F20"/>
                </a:solidFill>
                <a:latin typeface="Calibri"/>
                <a:cs typeface="Calibri"/>
              </a:rPr>
              <a:t>can </a:t>
            </a:r>
            <a:r>
              <a:rPr sz="950" spc="-50" dirty="0">
                <a:solidFill>
                  <a:srgbClr val="231F20"/>
                </a:solidFill>
                <a:latin typeface="Calibri"/>
                <a:cs typeface="Calibri"/>
              </a:rPr>
              <a:t>be </a:t>
            </a:r>
            <a:r>
              <a:rPr sz="950" spc="-25" dirty="0">
                <a:solidFill>
                  <a:srgbClr val="231F20"/>
                </a:solidFill>
                <a:latin typeface="Calibri"/>
                <a:cs typeface="Calibri"/>
              </a:rPr>
              <a:t>used, </a:t>
            </a:r>
            <a:r>
              <a:rPr sz="950" spc="-5" dirty="0">
                <a:solidFill>
                  <a:srgbClr val="231F20"/>
                </a:solidFill>
                <a:latin typeface="Calibri"/>
                <a:cs typeface="Calibri"/>
              </a:rPr>
              <a:t>although </a:t>
            </a:r>
            <a:r>
              <a:rPr sz="950" spc="-15" dirty="0">
                <a:solidFill>
                  <a:srgbClr val="231F20"/>
                </a:solidFill>
                <a:latin typeface="Calibri"/>
                <a:cs typeface="Calibri"/>
              </a:rPr>
              <a:t>surgery </a:t>
            </a:r>
            <a:r>
              <a:rPr sz="950" dirty="0">
                <a:solidFill>
                  <a:srgbClr val="231F20"/>
                </a:solidFill>
                <a:latin typeface="Calibri"/>
                <a:cs typeface="Calibri"/>
              </a:rPr>
              <a:t>is </a:t>
            </a:r>
            <a:r>
              <a:rPr sz="950" spc="-35" dirty="0">
                <a:solidFill>
                  <a:srgbClr val="231F20"/>
                </a:solidFill>
                <a:latin typeface="Calibri"/>
                <a:cs typeface="Calibri"/>
              </a:rPr>
              <a:t>the </a:t>
            </a:r>
            <a:r>
              <a:rPr sz="950" spc="-15" dirty="0">
                <a:solidFill>
                  <a:srgbClr val="231F20"/>
                </a:solidFill>
                <a:latin typeface="Calibri"/>
                <a:cs typeface="Calibri"/>
              </a:rPr>
              <a:t>standard </a:t>
            </a:r>
            <a:r>
              <a:rPr sz="950" spc="-10" dirty="0">
                <a:solidFill>
                  <a:srgbClr val="231F20"/>
                </a:solidFill>
                <a:latin typeface="Calibri"/>
                <a:cs typeface="Calibri"/>
              </a:rPr>
              <a:t>and </a:t>
            </a:r>
            <a:r>
              <a:rPr sz="950" spc="-25" dirty="0">
                <a:solidFill>
                  <a:srgbClr val="231F20"/>
                </a:solidFill>
                <a:latin typeface="Calibri"/>
                <a:cs typeface="Calibri"/>
              </a:rPr>
              <a:t>data </a:t>
            </a:r>
            <a:r>
              <a:rPr sz="950" spc="-200" dirty="0">
                <a:solidFill>
                  <a:srgbClr val="231F20"/>
                </a:solidFill>
                <a:latin typeface="Calibri"/>
                <a:cs typeface="Calibri"/>
              </a:rPr>
              <a:t> </a:t>
            </a:r>
            <a:r>
              <a:rPr sz="950" spc="-35" dirty="0">
                <a:solidFill>
                  <a:srgbClr val="231F20"/>
                </a:solidFill>
                <a:latin typeface="Calibri"/>
                <a:cs typeface="Calibri"/>
              </a:rPr>
              <a:t>are </a:t>
            </a:r>
            <a:r>
              <a:rPr sz="950" spc="-10" dirty="0">
                <a:solidFill>
                  <a:srgbClr val="231F20"/>
                </a:solidFill>
                <a:latin typeface="Calibri"/>
                <a:cs typeface="Calibri"/>
              </a:rPr>
              <a:t>required </a:t>
            </a:r>
            <a:r>
              <a:rPr sz="950" dirty="0">
                <a:solidFill>
                  <a:srgbClr val="231F20"/>
                </a:solidFill>
                <a:latin typeface="Calibri"/>
                <a:cs typeface="Calibri"/>
              </a:rPr>
              <a:t>on </a:t>
            </a:r>
            <a:r>
              <a:rPr sz="950" spc="-20" dirty="0">
                <a:solidFill>
                  <a:srgbClr val="231F20"/>
                </a:solidFill>
                <a:latin typeface="Calibri"/>
                <a:cs typeface="Calibri"/>
              </a:rPr>
              <a:t>alternative, </a:t>
            </a:r>
            <a:r>
              <a:rPr sz="950" spc="-35" dirty="0">
                <a:solidFill>
                  <a:srgbClr val="231F20"/>
                </a:solidFill>
                <a:latin typeface="Calibri"/>
                <a:cs typeface="Calibri"/>
              </a:rPr>
              <a:t>less </a:t>
            </a:r>
            <a:r>
              <a:rPr sz="950" spc="-10" dirty="0">
                <a:solidFill>
                  <a:srgbClr val="231F20"/>
                </a:solidFill>
                <a:latin typeface="Calibri"/>
                <a:cs typeface="Calibri"/>
              </a:rPr>
              <a:t>invasive </a:t>
            </a:r>
            <a:r>
              <a:rPr sz="950" spc="-5" dirty="0">
                <a:solidFill>
                  <a:srgbClr val="231F20"/>
                </a:solidFill>
                <a:latin typeface="Calibri"/>
                <a:cs typeface="Calibri"/>
              </a:rPr>
              <a:t>options. </a:t>
            </a:r>
            <a:r>
              <a:rPr sz="950" dirty="0">
                <a:solidFill>
                  <a:srgbClr val="231F20"/>
                </a:solidFill>
                <a:latin typeface="Calibri"/>
                <a:cs typeface="Calibri"/>
              </a:rPr>
              <a:t>Decisions </a:t>
            </a:r>
            <a:r>
              <a:rPr sz="950" spc="-10" dirty="0">
                <a:solidFill>
                  <a:srgbClr val="231F20"/>
                </a:solidFill>
                <a:latin typeface="Calibri"/>
                <a:cs typeface="Calibri"/>
              </a:rPr>
              <a:t>must </a:t>
            </a:r>
            <a:r>
              <a:rPr sz="950" spc="-5" dirty="0">
                <a:solidFill>
                  <a:srgbClr val="231F20"/>
                </a:solidFill>
                <a:latin typeface="Calibri"/>
                <a:cs typeface="Calibri"/>
              </a:rPr>
              <a:t> </a:t>
            </a:r>
            <a:r>
              <a:rPr sz="950" spc="-20" dirty="0">
                <a:solidFill>
                  <a:srgbClr val="231F20"/>
                </a:solidFill>
                <a:latin typeface="Calibri"/>
                <a:cs typeface="Calibri"/>
              </a:rPr>
              <a:t>also </a:t>
            </a:r>
            <a:r>
              <a:rPr sz="950" spc="-10" dirty="0">
                <a:solidFill>
                  <a:srgbClr val="231F20"/>
                </a:solidFill>
                <a:latin typeface="Calibri"/>
                <a:cs typeface="Calibri"/>
              </a:rPr>
              <a:t>consider </a:t>
            </a:r>
            <a:r>
              <a:rPr sz="950" spc="-35" dirty="0">
                <a:solidFill>
                  <a:srgbClr val="231F20"/>
                </a:solidFill>
                <a:latin typeface="Calibri"/>
                <a:cs typeface="Calibri"/>
              </a:rPr>
              <a:t>the </a:t>
            </a:r>
            <a:r>
              <a:rPr sz="950" spc="-10" dirty="0">
                <a:solidFill>
                  <a:srgbClr val="231F20"/>
                </a:solidFill>
                <a:latin typeface="Calibri"/>
                <a:cs typeface="Calibri"/>
              </a:rPr>
              <a:t>feasibility </a:t>
            </a:r>
            <a:r>
              <a:rPr sz="950" spc="-15" dirty="0">
                <a:solidFill>
                  <a:srgbClr val="231F20"/>
                </a:solidFill>
                <a:latin typeface="Calibri"/>
                <a:cs typeface="Calibri"/>
              </a:rPr>
              <a:t>of </a:t>
            </a:r>
            <a:r>
              <a:rPr sz="950" spc="-35" dirty="0">
                <a:solidFill>
                  <a:srgbClr val="231F20"/>
                </a:solidFill>
                <a:latin typeface="Calibri"/>
                <a:cs typeface="Calibri"/>
              </a:rPr>
              <a:t>the </a:t>
            </a:r>
            <a:r>
              <a:rPr sz="950" spc="-5" dirty="0">
                <a:solidFill>
                  <a:srgbClr val="231F20"/>
                </a:solidFill>
                <a:latin typeface="Calibri"/>
                <a:cs typeface="Calibri"/>
              </a:rPr>
              <a:t>various options. When </a:t>
            </a:r>
            <a:r>
              <a:rPr sz="950" spc="-15" dirty="0">
                <a:solidFill>
                  <a:srgbClr val="231F20"/>
                </a:solidFill>
                <a:latin typeface="Calibri"/>
                <a:cs typeface="Calibri"/>
              </a:rPr>
              <a:t>surgery </a:t>
            </a:r>
            <a:r>
              <a:rPr sz="950" spc="-10" dirty="0">
                <a:solidFill>
                  <a:srgbClr val="231F20"/>
                </a:solidFill>
                <a:latin typeface="Calibri"/>
                <a:cs typeface="Calibri"/>
              </a:rPr>
              <a:t> </a:t>
            </a:r>
            <a:r>
              <a:rPr sz="950" spc="-15" dirty="0">
                <a:solidFill>
                  <a:srgbClr val="231F20"/>
                </a:solidFill>
                <a:latin typeface="Calibri"/>
                <a:cs typeface="Calibri"/>
              </a:rPr>
              <a:t>of </a:t>
            </a:r>
            <a:r>
              <a:rPr sz="950" spc="5" dirty="0">
                <a:solidFill>
                  <a:srgbClr val="231F20"/>
                </a:solidFill>
                <a:latin typeface="Calibri"/>
                <a:cs typeface="Calibri"/>
              </a:rPr>
              <a:t>lung </a:t>
            </a:r>
            <a:r>
              <a:rPr sz="950" spc="-40" dirty="0">
                <a:solidFill>
                  <a:srgbClr val="231F20"/>
                </a:solidFill>
                <a:latin typeface="Calibri"/>
                <a:cs typeface="Calibri"/>
              </a:rPr>
              <a:t>metastases </a:t>
            </a:r>
            <a:r>
              <a:rPr sz="950" dirty="0">
                <a:solidFill>
                  <a:srgbClr val="231F20"/>
                </a:solidFill>
                <a:latin typeface="Calibri"/>
                <a:cs typeface="Calibri"/>
              </a:rPr>
              <a:t>is </a:t>
            </a:r>
            <a:r>
              <a:rPr sz="950" spc="-35" dirty="0">
                <a:solidFill>
                  <a:srgbClr val="231F20"/>
                </a:solidFill>
                <a:latin typeface="Calibri"/>
                <a:cs typeface="Calibri"/>
              </a:rPr>
              <a:t>selected, </a:t>
            </a:r>
            <a:r>
              <a:rPr sz="950" spc="-15" dirty="0">
                <a:solidFill>
                  <a:srgbClr val="231F20"/>
                </a:solidFill>
                <a:latin typeface="Calibri"/>
                <a:cs typeface="Calibri"/>
              </a:rPr>
              <a:t>an </a:t>
            </a:r>
            <a:r>
              <a:rPr sz="950" spc="-5" dirty="0">
                <a:solidFill>
                  <a:srgbClr val="231F20"/>
                </a:solidFill>
                <a:latin typeface="Calibri"/>
                <a:cs typeface="Calibri"/>
              </a:rPr>
              <a:t>abdominal </a:t>
            </a:r>
            <a:r>
              <a:rPr sz="950" spc="110" dirty="0">
                <a:solidFill>
                  <a:srgbClr val="231F20"/>
                </a:solidFill>
                <a:latin typeface="Calibri"/>
                <a:cs typeface="Calibri"/>
              </a:rPr>
              <a:t>CT </a:t>
            </a:r>
            <a:r>
              <a:rPr sz="950" spc="-20" dirty="0">
                <a:solidFill>
                  <a:srgbClr val="231F20"/>
                </a:solidFill>
                <a:latin typeface="Calibri"/>
                <a:cs typeface="Calibri"/>
              </a:rPr>
              <a:t>scan </a:t>
            </a:r>
            <a:r>
              <a:rPr sz="950" spc="-10" dirty="0">
                <a:solidFill>
                  <a:srgbClr val="231F20"/>
                </a:solidFill>
                <a:latin typeface="Calibri"/>
                <a:cs typeface="Calibri"/>
              </a:rPr>
              <a:t>and </a:t>
            </a:r>
            <a:r>
              <a:rPr sz="950" spc="-40" dirty="0">
                <a:solidFill>
                  <a:srgbClr val="231F20"/>
                </a:solidFill>
                <a:latin typeface="Calibri"/>
                <a:cs typeface="Calibri"/>
              </a:rPr>
              <a:t>a </a:t>
            </a:r>
            <a:r>
              <a:rPr sz="950" spc="-25" dirty="0">
                <a:solidFill>
                  <a:srgbClr val="231F20"/>
                </a:solidFill>
                <a:latin typeface="Calibri"/>
                <a:cs typeface="Calibri"/>
              </a:rPr>
              <a:t>bone </a:t>
            </a:r>
            <a:r>
              <a:rPr sz="950" spc="-20" dirty="0">
                <a:solidFill>
                  <a:srgbClr val="231F20"/>
                </a:solidFill>
                <a:latin typeface="Calibri"/>
                <a:cs typeface="Calibri"/>
              </a:rPr>
              <a:t> scan </a:t>
            </a:r>
            <a:r>
              <a:rPr sz="950" dirty="0">
                <a:solidFill>
                  <a:srgbClr val="231F20"/>
                </a:solidFill>
                <a:latin typeface="Calibri"/>
                <a:cs typeface="Calibri"/>
              </a:rPr>
              <a:t>or </a:t>
            </a:r>
            <a:r>
              <a:rPr sz="950" spc="-40" dirty="0">
                <a:solidFill>
                  <a:srgbClr val="231F20"/>
                </a:solidFill>
                <a:latin typeface="Calibri"/>
                <a:cs typeface="Calibri"/>
              </a:rPr>
              <a:t>a </a:t>
            </a:r>
            <a:r>
              <a:rPr sz="950" spc="-10" dirty="0">
                <a:solidFill>
                  <a:srgbClr val="231F20"/>
                </a:solidFill>
                <a:latin typeface="Calibri"/>
                <a:cs typeface="Calibri"/>
              </a:rPr>
              <a:t>fluorodeoxyglucose </a:t>
            </a:r>
            <a:r>
              <a:rPr sz="950" spc="70" dirty="0">
                <a:solidFill>
                  <a:srgbClr val="231F20"/>
                </a:solidFill>
                <a:latin typeface="Calibri"/>
                <a:cs typeface="Calibri"/>
              </a:rPr>
              <a:t>(FDG)-PET </a:t>
            </a:r>
            <a:r>
              <a:rPr sz="950" spc="-35" dirty="0">
                <a:solidFill>
                  <a:srgbClr val="231F20"/>
                </a:solidFill>
                <a:latin typeface="Calibri"/>
                <a:cs typeface="Calibri"/>
              </a:rPr>
              <a:t>are </a:t>
            </a:r>
            <a:r>
              <a:rPr sz="950" spc="-10" dirty="0">
                <a:solidFill>
                  <a:srgbClr val="231F20"/>
                </a:solidFill>
                <a:latin typeface="Calibri"/>
                <a:cs typeface="Calibri"/>
              </a:rPr>
              <a:t>mandatory </a:t>
            </a:r>
            <a:r>
              <a:rPr sz="950" spc="-15" dirty="0">
                <a:solidFill>
                  <a:srgbClr val="231F20"/>
                </a:solidFill>
                <a:latin typeface="Calibri"/>
                <a:cs typeface="Calibri"/>
              </a:rPr>
              <a:t>to </a:t>
            </a:r>
            <a:r>
              <a:rPr sz="950" spc="10" dirty="0">
                <a:solidFill>
                  <a:srgbClr val="231F20"/>
                </a:solidFill>
                <a:latin typeface="Calibri"/>
                <a:cs typeface="Calibri"/>
              </a:rPr>
              <a:t>con- </a:t>
            </a:r>
            <a:r>
              <a:rPr sz="950" spc="15" dirty="0">
                <a:solidFill>
                  <a:srgbClr val="231F20"/>
                </a:solidFill>
                <a:latin typeface="Calibri"/>
                <a:cs typeface="Calibri"/>
              </a:rPr>
              <a:t> </a:t>
            </a:r>
            <a:r>
              <a:rPr sz="950" spc="10" dirty="0">
                <a:solidFill>
                  <a:srgbClr val="231F20"/>
                </a:solidFill>
                <a:latin typeface="Calibri"/>
                <a:cs typeface="Calibri"/>
              </a:rPr>
              <a:t>firm</a:t>
            </a:r>
            <a:r>
              <a:rPr sz="950" spc="-35" dirty="0">
                <a:solidFill>
                  <a:srgbClr val="231F20"/>
                </a:solidFill>
                <a:latin typeface="Calibri"/>
                <a:cs typeface="Calibri"/>
              </a:rPr>
              <a:t> </a:t>
            </a:r>
            <a:r>
              <a:rPr sz="950" spc="-20" dirty="0">
                <a:solidFill>
                  <a:srgbClr val="231F20"/>
                </a:solidFill>
                <a:latin typeface="Calibri"/>
                <a:cs typeface="Calibri"/>
              </a:rPr>
              <a:t>that</a:t>
            </a:r>
            <a:r>
              <a:rPr sz="950" spc="-35" dirty="0">
                <a:solidFill>
                  <a:srgbClr val="231F20"/>
                </a:solidFill>
                <a:latin typeface="Calibri"/>
                <a:cs typeface="Calibri"/>
              </a:rPr>
              <a:t> </a:t>
            </a:r>
            <a:r>
              <a:rPr sz="950" spc="5" dirty="0">
                <a:solidFill>
                  <a:srgbClr val="231F20"/>
                </a:solidFill>
                <a:latin typeface="Calibri"/>
                <a:cs typeface="Calibri"/>
              </a:rPr>
              <a:t>lung</a:t>
            </a:r>
            <a:r>
              <a:rPr sz="950" spc="-30" dirty="0">
                <a:solidFill>
                  <a:srgbClr val="231F20"/>
                </a:solidFill>
                <a:latin typeface="Calibri"/>
                <a:cs typeface="Calibri"/>
              </a:rPr>
              <a:t> </a:t>
            </a:r>
            <a:r>
              <a:rPr sz="950" spc="-40" dirty="0">
                <a:solidFill>
                  <a:srgbClr val="231F20"/>
                </a:solidFill>
                <a:latin typeface="Calibri"/>
                <a:cs typeface="Calibri"/>
              </a:rPr>
              <a:t>metastases</a:t>
            </a:r>
            <a:r>
              <a:rPr sz="950" spc="-30" dirty="0">
                <a:solidFill>
                  <a:srgbClr val="231F20"/>
                </a:solidFill>
                <a:latin typeface="Calibri"/>
                <a:cs typeface="Calibri"/>
              </a:rPr>
              <a:t> </a:t>
            </a:r>
            <a:r>
              <a:rPr sz="950" spc="-35" dirty="0">
                <a:solidFill>
                  <a:srgbClr val="231F20"/>
                </a:solidFill>
                <a:latin typeface="Calibri"/>
                <a:cs typeface="Calibri"/>
              </a:rPr>
              <a:t>are</a:t>
            </a:r>
            <a:r>
              <a:rPr sz="950" spc="-30" dirty="0">
                <a:solidFill>
                  <a:srgbClr val="231F20"/>
                </a:solidFill>
                <a:latin typeface="Calibri"/>
                <a:cs typeface="Calibri"/>
              </a:rPr>
              <a:t> </a:t>
            </a:r>
            <a:r>
              <a:rPr sz="950" spc="-15" dirty="0">
                <a:solidFill>
                  <a:srgbClr val="231F20"/>
                </a:solidFill>
                <a:latin typeface="Calibri"/>
                <a:cs typeface="Calibri"/>
              </a:rPr>
              <a:t>‘isolated’.</a:t>
            </a:r>
            <a:endParaRPr sz="950">
              <a:latin typeface="Calibri"/>
              <a:cs typeface="Calibri"/>
            </a:endParaRPr>
          </a:p>
          <a:p>
            <a:pPr marL="12700" marR="5080" indent="114300" algn="just">
              <a:lnSpc>
                <a:spcPts val="1180"/>
              </a:lnSpc>
              <a:spcBef>
                <a:spcPts val="15"/>
              </a:spcBef>
            </a:pPr>
            <a:r>
              <a:rPr sz="950" spc="60" dirty="0">
                <a:solidFill>
                  <a:srgbClr val="231F20"/>
                </a:solidFill>
                <a:latin typeface="Calibri"/>
                <a:cs typeface="Calibri"/>
              </a:rPr>
              <a:t>ChT </a:t>
            </a:r>
            <a:r>
              <a:rPr sz="950" spc="-25" dirty="0">
                <a:solidFill>
                  <a:srgbClr val="231F20"/>
                </a:solidFill>
                <a:latin typeface="Calibri"/>
                <a:cs typeface="Calibri"/>
              </a:rPr>
              <a:t>may </a:t>
            </a:r>
            <a:r>
              <a:rPr sz="950" spc="-55" dirty="0">
                <a:solidFill>
                  <a:srgbClr val="231F20"/>
                </a:solidFill>
                <a:latin typeface="Calibri"/>
                <a:cs typeface="Calibri"/>
              </a:rPr>
              <a:t>be </a:t>
            </a:r>
            <a:r>
              <a:rPr sz="950" spc="-40" dirty="0">
                <a:solidFill>
                  <a:srgbClr val="231F20"/>
                </a:solidFill>
                <a:latin typeface="Calibri"/>
                <a:cs typeface="Calibri"/>
              </a:rPr>
              <a:t>added </a:t>
            </a:r>
            <a:r>
              <a:rPr sz="950" spc="-25" dirty="0">
                <a:solidFill>
                  <a:srgbClr val="231F20"/>
                </a:solidFill>
                <a:latin typeface="Calibri"/>
                <a:cs typeface="Calibri"/>
              </a:rPr>
              <a:t>to </a:t>
            </a:r>
            <a:r>
              <a:rPr sz="950" spc="-30" dirty="0">
                <a:solidFill>
                  <a:srgbClr val="231F20"/>
                </a:solidFill>
                <a:latin typeface="Calibri"/>
                <a:cs typeface="Calibri"/>
              </a:rPr>
              <a:t>surgery </a:t>
            </a:r>
            <a:r>
              <a:rPr sz="950" spc="-50" dirty="0">
                <a:solidFill>
                  <a:srgbClr val="231F20"/>
                </a:solidFill>
                <a:latin typeface="Calibri"/>
                <a:cs typeface="Calibri"/>
              </a:rPr>
              <a:t>as </a:t>
            </a:r>
            <a:r>
              <a:rPr sz="950" spc="-20" dirty="0">
                <a:solidFill>
                  <a:srgbClr val="231F20"/>
                </a:solidFill>
                <a:latin typeface="Calibri"/>
                <a:cs typeface="Calibri"/>
              </a:rPr>
              <a:t>an </a:t>
            </a:r>
            <a:r>
              <a:rPr sz="950" spc="-15" dirty="0">
                <a:solidFill>
                  <a:srgbClr val="231F20"/>
                </a:solidFill>
                <a:latin typeface="Calibri"/>
                <a:cs typeface="Calibri"/>
              </a:rPr>
              <a:t>option, taking </a:t>
            </a:r>
            <a:r>
              <a:rPr sz="950" spc="-10" dirty="0">
                <a:solidFill>
                  <a:srgbClr val="231F20"/>
                </a:solidFill>
                <a:latin typeface="Calibri"/>
                <a:cs typeface="Calibri"/>
              </a:rPr>
              <a:t>into </a:t>
            </a:r>
            <a:r>
              <a:rPr sz="950" spc="-25" dirty="0">
                <a:solidFill>
                  <a:srgbClr val="231F20"/>
                </a:solidFill>
                <a:latin typeface="Calibri"/>
                <a:cs typeface="Calibri"/>
              </a:rPr>
              <a:t>account </a:t>
            </a:r>
            <a:r>
              <a:rPr sz="950" spc="-20" dirty="0">
                <a:solidFill>
                  <a:srgbClr val="231F20"/>
                </a:solidFill>
                <a:latin typeface="Calibri"/>
                <a:cs typeface="Calibri"/>
              </a:rPr>
              <a:t> </a:t>
            </a:r>
            <a:r>
              <a:rPr sz="950" spc="-45" dirty="0">
                <a:solidFill>
                  <a:srgbClr val="231F20"/>
                </a:solidFill>
                <a:latin typeface="Calibri"/>
                <a:cs typeface="Calibri"/>
              </a:rPr>
              <a:t>the </a:t>
            </a:r>
            <a:r>
              <a:rPr sz="950" spc="-20" dirty="0">
                <a:solidFill>
                  <a:srgbClr val="231F20"/>
                </a:solidFill>
                <a:latin typeface="Calibri"/>
                <a:cs typeface="Calibri"/>
              </a:rPr>
              <a:t>prognostic </a:t>
            </a:r>
            <a:r>
              <a:rPr sz="950" spc="-35" dirty="0">
                <a:solidFill>
                  <a:srgbClr val="231F20"/>
                </a:solidFill>
                <a:latin typeface="Calibri"/>
                <a:cs typeface="Calibri"/>
              </a:rPr>
              <a:t>factors </a:t>
            </a:r>
            <a:r>
              <a:rPr sz="950" dirty="0">
                <a:solidFill>
                  <a:srgbClr val="231F20"/>
                </a:solidFill>
                <a:latin typeface="Calibri"/>
                <a:cs typeface="Calibri"/>
              </a:rPr>
              <a:t>(a </a:t>
            </a:r>
            <a:r>
              <a:rPr sz="950" spc="-25" dirty="0">
                <a:solidFill>
                  <a:srgbClr val="231F20"/>
                </a:solidFill>
                <a:latin typeface="Calibri"/>
                <a:cs typeface="Calibri"/>
              </a:rPr>
              <a:t>short </a:t>
            </a:r>
            <a:r>
              <a:rPr sz="950" spc="-20" dirty="0">
                <a:solidFill>
                  <a:srgbClr val="231F20"/>
                </a:solidFill>
                <a:latin typeface="Calibri"/>
                <a:cs typeface="Calibri"/>
              </a:rPr>
              <a:t>previous </a:t>
            </a:r>
            <a:r>
              <a:rPr sz="950" spc="-35" dirty="0">
                <a:solidFill>
                  <a:srgbClr val="231F20"/>
                </a:solidFill>
                <a:latin typeface="Calibri"/>
                <a:cs typeface="Calibri"/>
              </a:rPr>
              <a:t>recurrence-free </a:t>
            </a:r>
            <a:r>
              <a:rPr sz="950" spc="-25" dirty="0">
                <a:solidFill>
                  <a:srgbClr val="231F20"/>
                </a:solidFill>
                <a:latin typeface="Calibri"/>
                <a:cs typeface="Calibri"/>
              </a:rPr>
              <a:t>interval </a:t>
            </a:r>
            <a:r>
              <a:rPr sz="950" spc="-20" dirty="0">
                <a:solidFill>
                  <a:srgbClr val="231F20"/>
                </a:solidFill>
                <a:latin typeface="Calibri"/>
                <a:cs typeface="Calibri"/>
              </a:rPr>
              <a:t>and </a:t>
            </a:r>
            <a:r>
              <a:rPr sz="950" spc="-200" dirty="0">
                <a:solidFill>
                  <a:srgbClr val="231F20"/>
                </a:solidFill>
                <a:latin typeface="Calibri"/>
                <a:cs typeface="Calibri"/>
              </a:rPr>
              <a:t> </a:t>
            </a:r>
            <a:r>
              <a:rPr sz="950" spc="-40" dirty="0">
                <a:solidFill>
                  <a:srgbClr val="231F20"/>
                </a:solidFill>
                <a:latin typeface="Calibri"/>
                <a:cs typeface="Calibri"/>
              </a:rPr>
              <a:t>a </a:t>
            </a:r>
            <a:r>
              <a:rPr sz="950" dirty="0">
                <a:solidFill>
                  <a:srgbClr val="231F20"/>
                </a:solidFill>
                <a:latin typeface="Calibri"/>
                <a:cs typeface="Calibri"/>
              </a:rPr>
              <a:t>high </a:t>
            </a:r>
            <a:r>
              <a:rPr sz="950" spc="-25" dirty="0">
                <a:solidFill>
                  <a:srgbClr val="231F20"/>
                </a:solidFill>
                <a:latin typeface="Calibri"/>
                <a:cs typeface="Calibri"/>
              </a:rPr>
              <a:t>number </a:t>
            </a:r>
            <a:r>
              <a:rPr sz="950" spc="-20" dirty="0">
                <a:solidFill>
                  <a:srgbClr val="231F20"/>
                </a:solidFill>
                <a:latin typeface="Calibri"/>
                <a:cs typeface="Calibri"/>
              </a:rPr>
              <a:t>of </a:t>
            </a:r>
            <a:r>
              <a:rPr sz="950" spc="-30" dirty="0">
                <a:solidFill>
                  <a:srgbClr val="231F20"/>
                </a:solidFill>
                <a:latin typeface="Calibri"/>
                <a:cs typeface="Calibri"/>
              </a:rPr>
              <a:t>lesions </a:t>
            </a:r>
            <a:r>
              <a:rPr sz="950" spc="-50" dirty="0">
                <a:solidFill>
                  <a:srgbClr val="231F20"/>
                </a:solidFill>
                <a:latin typeface="Calibri"/>
                <a:cs typeface="Calibri"/>
              </a:rPr>
              <a:t>are </a:t>
            </a:r>
            <a:r>
              <a:rPr sz="950" spc="-45" dirty="0">
                <a:solidFill>
                  <a:srgbClr val="231F20"/>
                </a:solidFill>
                <a:latin typeface="Calibri"/>
                <a:cs typeface="Calibri"/>
              </a:rPr>
              <a:t>adverse </a:t>
            </a:r>
            <a:r>
              <a:rPr sz="950" spc="-35" dirty="0">
                <a:solidFill>
                  <a:srgbClr val="231F20"/>
                </a:solidFill>
                <a:latin typeface="Calibri"/>
                <a:cs typeface="Calibri"/>
              </a:rPr>
              <a:t>factors, </a:t>
            </a:r>
            <a:r>
              <a:rPr sz="950" spc="-25" dirty="0">
                <a:solidFill>
                  <a:srgbClr val="231F20"/>
                </a:solidFill>
                <a:latin typeface="Calibri"/>
                <a:cs typeface="Calibri"/>
              </a:rPr>
              <a:t>encouraging </a:t>
            </a:r>
            <a:r>
              <a:rPr sz="950" spc="-45" dirty="0">
                <a:solidFill>
                  <a:srgbClr val="231F20"/>
                </a:solidFill>
                <a:latin typeface="Calibri"/>
                <a:cs typeface="Calibri"/>
              </a:rPr>
              <a:t>the </a:t>
            </a:r>
            <a:r>
              <a:rPr sz="950" spc="-5" dirty="0">
                <a:solidFill>
                  <a:srgbClr val="231F20"/>
                </a:solidFill>
                <a:latin typeface="Calibri"/>
                <a:cs typeface="Calibri"/>
              </a:rPr>
              <a:t>addi- </a:t>
            </a:r>
            <a:r>
              <a:rPr sz="950" dirty="0">
                <a:solidFill>
                  <a:srgbClr val="231F20"/>
                </a:solidFill>
                <a:latin typeface="Calibri"/>
                <a:cs typeface="Calibri"/>
              </a:rPr>
              <a:t> </a:t>
            </a:r>
            <a:r>
              <a:rPr sz="950" spc="-10" dirty="0">
                <a:solidFill>
                  <a:srgbClr val="231F20"/>
                </a:solidFill>
                <a:latin typeface="Calibri"/>
                <a:cs typeface="Calibri"/>
              </a:rPr>
              <a:t>tion</a:t>
            </a:r>
            <a:r>
              <a:rPr sz="950" spc="50" dirty="0">
                <a:solidFill>
                  <a:srgbClr val="231F20"/>
                </a:solidFill>
                <a:latin typeface="Calibri"/>
                <a:cs typeface="Calibri"/>
              </a:rPr>
              <a:t> </a:t>
            </a:r>
            <a:r>
              <a:rPr sz="950" spc="-20" dirty="0">
                <a:solidFill>
                  <a:srgbClr val="231F20"/>
                </a:solidFill>
                <a:latin typeface="Calibri"/>
                <a:cs typeface="Calibri"/>
              </a:rPr>
              <a:t>of</a:t>
            </a:r>
            <a:r>
              <a:rPr sz="950" spc="60" dirty="0">
                <a:solidFill>
                  <a:srgbClr val="231F20"/>
                </a:solidFill>
                <a:latin typeface="Calibri"/>
                <a:cs typeface="Calibri"/>
              </a:rPr>
              <a:t> </a:t>
            </a:r>
            <a:r>
              <a:rPr sz="950" spc="40" dirty="0">
                <a:solidFill>
                  <a:srgbClr val="231F20"/>
                </a:solidFill>
                <a:latin typeface="Calibri"/>
                <a:cs typeface="Calibri"/>
              </a:rPr>
              <a:t>ChT),</a:t>
            </a:r>
            <a:r>
              <a:rPr sz="950" spc="60" dirty="0">
                <a:solidFill>
                  <a:srgbClr val="231F20"/>
                </a:solidFill>
                <a:latin typeface="Calibri"/>
                <a:cs typeface="Calibri"/>
              </a:rPr>
              <a:t> </a:t>
            </a:r>
            <a:r>
              <a:rPr sz="950" spc="-20" dirty="0">
                <a:solidFill>
                  <a:srgbClr val="231F20"/>
                </a:solidFill>
                <a:latin typeface="Calibri"/>
                <a:cs typeface="Calibri"/>
              </a:rPr>
              <a:t>although</a:t>
            </a:r>
            <a:r>
              <a:rPr sz="950" spc="45" dirty="0">
                <a:solidFill>
                  <a:srgbClr val="231F20"/>
                </a:solidFill>
                <a:latin typeface="Calibri"/>
                <a:cs typeface="Calibri"/>
              </a:rPr>
              <a:t> </a:t>
            </a:r>
            <a:r>
              <a:rPr sz="950" spc="-45" dirty="0">
                <a:solidFill>
                  <a:srgbClr val="231F20"/>
                </a:solidFill>
                <a:latin typeface="Calibri"/>
                <a:cs typeface="Calibri"/>
              </a:rPr>
              <a:t>there</a:t>
            </a:r>
            <a:r>
              <a:rPr sz="950" spc="60" dirty="0">
                <a:solidFill>
                  <a:srgbClr val="231F20"/>
                </a:solidFill>
                <a:latin typeface="Calibri"/>
                <a:cs typeface="Calibri"/>
              </a:rPr>
              <a:t> </a:t>
            </a:r>
            <a:r>
              <a:rPr sz="950" spc="-10" dirty="0">
                <a:solidFill>
                  <a:srgbClr val="231F20"/>
                </a:solidFill>
                <a:latin typeface="Calibri"/>
                <a:cs typeface="Calibri"/>
              </a:rPr>
              <a:t>is</a:t>
            </a:r>
            <a:r>
              <a:rPr sz="950" spc="55" dirty="0">
                <a:solidFill>
                  <a:srgbClr val="231F20"/>
                </a:solidFill>
                <a:latin typeface="Calibri"/>
                <a:cs typeface="Calibri"/>
              </a:rPr>
              <a:t> </a:t>
            </a:r>
            <a:r>
              <a:rPr sz="950" spc="-40" dirty="0">
                <a:solidFill>
                  <a:srgbClr val="231F20"/>
                </a:solidFill>
                <a:latin typeface="Calibri"/>
                <a:cs typeface="Calibri"/>
              </a:rPr>
              <a:t>a</a:t>
            </a:r>
            <a:r>
              <a:rPr sz="950" spc="65" dirty="0">
                <a:solidFill>
                  <a:srgbClr val="231F20"/>
                </a:solidFill>
                <a:latin typeface="Calibri"/>
                <a:cs typeface="Calibri"/>
              </a:rPr>
              <a:t> </a:t>
            </a:r>
            <a:r>
              <a:rPr sz="950" spc="-15" dirty="0">
                <a:solidFill>
                  <a:srgbClr val="231F20"/>
                </a:solidFill>
                <a:latin typeface="Calibri"/>
                <a:cs typeface="Calibri"/>
              </a:rPr>
              <a:t>lack</a:t>
            </a:r>
            <a:r>
              <a:rPr sz="950" spc="60" dirty="0">
                <a:solidFill>
                  <a:srgbClr val="231F20"/>
                </a:solidFill>
                <a:latin typeface="Calibri"/>
                <a:cs typeface="Calibri"/>
              </a:rPr>
              <a:t> </a:t>
            </a:r>
            <a:r>
              <a:rPr sz="950" spc="-20" dirty="0">
                <a:solidFill>
                  <a:srgbClr val="231F20"/>
                </a:solidFill>
                <a:latin typeface="Calibri"/>
                <a:cs typeface="Calibri"/>
              </a:rPr>
              <a:t>of</a:t>
            </a:r>
            <a:r>
              <a:rPr sz="950" spc="60" dirty="0">
                <a:solidFill>
                  <a:srgbClr val="231F20"/>
                </a:solidFill>
                <a:latin typeface="Calibri"/>
                <a:cs typeface="Calibri"/>
              </a:rPr>
              <a:t> </a:t>
            </a:r>
            <a:r>
              <a:rPr sz="950" spc="-20" dirty="0">
                <a:solidFill>
                  <a:srgbClr val="231F20"/>
                </a:solidFill>
                <a:latin typeface="Calibri"/>
                <a:cs typeface="Calibri"/>
              </a:rPr>
              <a:t>formal</a:t>
            </a:r>
            <a:r>
              <a:rPr sz="950" spc="55" dirty="0">
                <a:solidFill>
                  <a:srgbClr val="231F20"/>
                </a:solidFill>
                <a:latin typeface="Calibri"/>
                <a:cs typeface="Calibri"/>
              </a:rPr>
              <a:t> </a:t>
            </a:r>
            <a:r>
              <a:rPr sz="950" spc="-40" dirty="0">
                <a:solidFill>
                  <a:srgbClr val="231F20"/>
                </a:solidFill>
                <a:latin typeface="Calibri"/>
                <a:cs typeface="Calibri"/>
              </a:rPr>
              <a:t>evidence</a:t>
            </a:r>
            <a:r>
              <a:rPr sz="950" spc="50" dirty="0">
                <a:solidFill>
                  <a:srgbClr val="231F20"/>
                </a:solidFill>
                <a:latin typeface="Calibri"/>
                <a:cs typeface="Calibri"/>
              </a:rPr>
              <a:t> </a:t>
            </a:r>
            <a:r>
              <a:rPr sz="950" spc="-35" dirty="0">
                <a:solidFill>
                  <a:srgbClr val="231F20"/>
                </a:solidFill>
                <a:latin typeface="Calibri"/>
                <a:cs typeface="Calibri"/>
              </a:rPr>
              <a:t>that</a:t>
            </a:r>
            <a:r>
              <a:rPr sz="950" spc="60" dirty="0">
                <a:solidFill>
                  <a:srgbClr val="231F20"/>
                </a:solidFill>
                <a:latin typeface="Calibri"/>
                <a:cs typeface="Calibri"/>
              </a:rPr>
              <a:t> </a:t>
            </a:r>
            <a:r>
              <a:rPr sz="950" spc="-20" dirty="0">
                <a:solidFill>
                  <a:srgbClr val="231F20"/>
                </a:solidFill>
                <a:latin typeface="Calibri"/>
                <a:cs typeface="Calibri"/>
              </a:rPr>
              <a:t>this</a:t>
            </a:r>
            <a:endParaRPr sz="950">
              <a:latin typeface="Calibri"/>
              <a:cs typeface="Calibri"/>
            </a:endParaRPr>
          </a:p>
          <a:p>
            <a:pPr marL="12700" marR="5080" algn="just">
              <a:lnSpc>
                <a:spcPts val="1170"/>
              </a:lnSpc>
              <a:spcBef>
                <a:spcPts val="5"/>
              </a:spcBef>
            </a:pPr>
            <a:r>
              <a:rPr sz="950" spc="-25" dirty="0">
                <a:solidFill>
                  <a:srgbClr val="231F20"/>
                </a:solidFill>
                <a:latin typeface="Calibri"/>
                <a:cs typeface="Calibri"/>
              </a:rPr>
              <a:t>improves </a:t>
            </a:r>
            <a:r>
              <a:rPr sz="950" spc="-30" dirty="0">
                <a:solidFill>
                  <a:srgbClr val="231F20"/>
                </a:solidFill>
                <a:latin typeface="Calibri"/>
                <a:cs typeface="Calibri"/>
              </a:rPr>
              <a:t>outcome </a:t>
            </a:r>
            <a:r>
              <a:rPr sz="950" spc="45" dirty="0">
                <a:solidFill>
                  <a:srgbClr val="231F20"/>
                </a:solidFill>
                <a:latin typeface="Calibri"/>
                <a:cs typeface="Calibri"/>
              </a:rPr>
              <a:t>[IV, </a:t>
            </a:r>
            <a:r>
              <a:rPr sz="950" spc="15" dirty="0">
                <a:solidFill>
                  <a:srgbClr val="231F20"/>
                </a:solidFill>
                <a:latin typeface="Calibri"/>
                <a:cs typeface="Calibri"/>
              </a:rPr>
              <a:t>B]. </a:t>
            </a:r>
            <a:r>
              <a:rPr sz="950" spc="65" dirty="0">
                <a:solidFill>
                  <a:srgbClr val="231F20"/>
                </a:solidFill>
                <a:latin typeface="Calibri"/>
                <a:cs typeface="Calibri"/>
              </a:rPr>
              <a:t>ChT </a:t>
            </a:r>
            <a:r>
              <a:rPr sz="950" spc="-10" dirty="0">
                <a:solidFill>
                  <a:srgbClr val="231F20"/>
                </a:solidFill>
                <a:latin typeface="Calibri"/>
                <a:cs typeface="Calibri"/>
              </a:rPr>
              <a:t>is </a:t>
            </a:r>
            <a:r>
              <a:rPr sz="950" spc="-35" dirty="0">
                <a:solidFill>
                  <a:srgbClr val="231F20"/>
                </a:solidFill>
                <a:latin typeface="Calibri"/>
                <a:cs typeface="Calibri"/>
              </a:rPr>
              <a:t>preferably </a:t>
            </a:r>
            <a:r>
              <a:rPr sz="950" spc="-25" dirty="0">
                <a:solidFill>
                  <a:srgbClr val="231F20"/>
                </a:solidFill>
                <a:latin typeface="Calibri"/>
                <a:cs typeface="Calibri"/>
              </a:rPr>
              <a:t>given </a:t>
            </a:r>
            <a:r>
              <a:rPr sz="950" spc="-45" dirty="0">
                <a:solidFill>
                  <a:srgbClr val="231F20"/>
                </a:solidFill>
                <a:latin typeface="Calibri"/>
                <a:cs typeface="Calibri"/>
              </a:rPr>
              <a:t>before </a:t>
            </a:r>
            <a:r>
              <a:rPr sz="950" spc="-30" dirty="0">
                <a:solidFill>
                  <a:srgbClr val="231F20"/>
                </a:solidFill>
                <a:latin typeface="Calibri"/>
                <a:cs typeface="Calibri"/>
              </a:rPr>
              <a:t>surgery </a:t>
            </a:r>
            <a:r>
              <a:rPr sz="950" spc="-25" dirty="0">
                <a:solidFill>
                  <a:srgbClr val="231F20"/>
                </a:solidFill>
                <a:latin typeface="Calibri"/>
                <a:cs typeface="Calibri"/>
              </a:rPr>
              <a:t> </a:t>
            </a:r>
            <a:r>
              <a:rPr sz="950" spc="20" dirty="0">
                <a:solidFill>
                  <a:srgbClr val="231F20"/>
                </a:solidFill>
                <a:latin typeface="Calibri"/>
                <a:cs typeface="Calibri"/>
              </a:rPr>
              <a:t>i</a:t>
            </a:r>
            <a:r>
              <a:rPr sz="950" spc="10" dirty="0">
                <a:solidFill>
                  <a:srgbClr val="231F20"/>
                </a:solidFill>
                <a:latin typeface="Calibri"/>
                <a:cs typeface="Calibri"/>
              </a:rPr>
              <a:t>n</a:t>
            </a:r>
            <a:r>
              <a:rPr sz="950" spc="-50" dirty="0">
                <a:solidFill>
                  <a:srgbClr val="231F20"/>
                </a:solidFill>
                <a:latin typeface="Calibri"/>
                <a:cs typeface="Calibri"/>
              </a:rPr>
              <a:t> </a:t>
            </a:r>
            <a:r>
              <a:rPr sz="950" spc="-30" dirty="0">
                <a:solidFill>
                  <a:srgbClr val="231F20"/>
                </a:solidFill>
                <a:latin typeface="Calibri"/>
                <a:cs typeface="Calibri"/>
              </a:rPr>
              <a:t>o</a:t>
            </a:r>
            <a:r>
              <a:rPr sz="950" spc="-5" dirty="0">
                <a:solidFill>
                  <a:srgbClr val="231F20"/>
                </a:solidFill>
                <a:latin typeface="Calibri"/>
                <a:cs typeface="Calibri"/>
              </a:rPr>
              <a:t>r</a:t>
            </a:r>
            <a:r>
              <a:rPr sz="950" spc="-15" dirty="0">
                <a:solidFill>
                  <a:srgbClr val="231F20"/>
                </a:solidFill>
                <a:latin typeface="Calibri"/>
                <a:cs typeface="Calibri"/>
              </a:rPr>
              <a:t>d</a:t>
            </a:r>
            <a:r>
              <a:rPr sz="950" spc="-100" dirty="0">
                <a:solidFill>
                  <a:srgbClr val="231F20"/>
                </a:solidFill>
                <a:latin typeface="Calibri"/>
                <a:cs typeface="Calibri"/>
              </a:rPr>
              <a:t>e</a:t>
            </a:r>
            <a:r>
              <a:rPr sz="950" spc="10" dirty="0">
                <a:solidFill>
                  <a:srgbClr val="231F20"/>
                </a:solidFill>
                <a:latin typeface="Calibri"/>
                <a:cs typeface="Calibri"/>
              </a:rPr>
              <a:t>r</a:t>
            </a:r>
            <a:r>
              <a:rPr sz="950" spc="-55" dirty="0">
                <a:solidFill>
                  <a:srgbClr val="231F20"/>
                </a:solidFill>
                <a:latin typeface="Calibri"/>
                <a:cs typeface="Calibri"/>
              </a:rPr>
              <a:t> </a:t>
            </a:r>
            <a:r>
              <a:rPr sz="950" spc="-40" dirty="0">
                <a:solidFill>
                  <a:srgbClr val="231F20"/>
                </a:solidFill>
                <a:latin typeface="Calibri"/>
                <a:cs typeface="Calibri"/>
              </a:rPr>
              <a:t>t</a:t>
            </a:r>
            <a:r>
              <a:rPr sz="950" spc="-10" dirty="0">
                <a:solidFill>
                  <a:srgbClr val="231F20"/>
                </a:solidFill>
                <a:latin typeface="Calibri"/>
                <a:cs typeface="Calibri"/>
              </a:rPr>
              <a:t>o</a:t>
            </a:r>
            <a:r>
              <a:rPr sz="950" spc="-55" dirty="0">
                <a:solidFill>
                  <a:srgbClr val="231F20"/>
                </a:solidFill>
                <a:latin typeface="Calibri"/>
                <a:cs typeface="Calibri"/>
              </a:rPr>
              <a:t> a</a:t>
            </a:r>
            <a:r>
              <a:rPr sz="950" spc="-60" dirty="0">
                <a:solidFill>
                  <a:srgbClr val="231F20"/>
                </a:solidFill>
                <a:latin typeface="Calibri"/>
                <a:cs typeface="Calibri"/>
              </a:rPr>
              <a:t>s</a:t>
            </a:r>
            <a:r>
              <a:rPr sz="950" spc="-55" dirty="0">
                <a:solidFill>
                  <a:srgbClr val="231F20"/>
                </a:solidFill>
                <a:latin typeface="Calibri"/>
                <a:cs typeface="Calibri"/>
              </a:rPr>
              <a:t>s</a:t>
            </a:r>
            <a:r>
              <a:rPr sz="950" spc="-85" dirty="0">
                <a:solidFill>
                  <a:srgbClr val="231F20"/>
                </a:solidFill>
                <a:latin typeface="Calibri"/>
                <a:cs typeface="Calibri"/>
              </a:rPr>
              <a:t>e</a:t>
            </a:r>
            <a:r>
              <a:rPr sz="950" spc="-65" dirty="0">
                <a:solidFill>
                  <a:srgbClr val="231F20"/>
                </a:solidFill>
                <a:latin typeface="Calibri"/>
                <a:cs typeface="Calibri"/>
              </a:rPr>
              <a:t>s</a:t>
            </a:r>
            <a:r>
              <a:rPr sz="950" spc="-40" dirty="0">
                <a:solidFill>
                  <a:srgbClr val="231F20"/>
                </a:solidFill>
                <a:latin typeface="Calibri"/>
                <a:cs typeface="Calibri"/>
              </a:rPr>
              <a:t>s</a:t>
            </a:r>
            <a:r>
              <a:rPr sz="950" spc="-55" dirty="0">
                <a:solidFill>
                  <a:srgbClr val="231F20"/>
                </a:solidFill>
                <a:latin typeface="Calibri"/>
                <a:cs typeface="Calibri"/>
              </a:rPr>
              <a:t> </a:t>
            </a:r>
            <a:r>
              <a:rPr sz="950" spc="-40" dirty="0">
                <a:solidFill>
                  <a:srgbClr val="231F20"/>
                </a:solidFill>
                <a:latin typeface="Calibri"/>
                <a:cs typeface="Calibri"/>
              </a:rPr>
              <a:t>t</a:t>
            </a:r>
            <a:r>
              <a:rPr sz="950" spc="-5" dirty="0">
                <a:solidFill>
                  <a:srgbClr val="231F20"/>
                </a:solidFill>
                <a:latin typeface="Calibri"/>
                <a:cs typeface="Calibri"/>
              </a:rPr>
              <a:t>um</a:t>
            </a:r>
            <a:r>
              <a:rPr sz="950" spc="-25" dirty="0">
                <a:solidFill>
                  <a:srgbClr val="231F20"/>
                </a:solidFill>
                <a:latin typeface="Calibri"/>
                <a:cs typeface="Calibri"/>
              </a:rPr>
              <a:t>o</a:t>
            </a:r>
            <a:r>
              <a:rPr sz="950" spc="-5" dirty="0">
                <a:solidFill>
                  <a:srgbClr val="231F20"/>
                </a:solidFill>
                <a:latin typeface="Calibri"/>
                <a:cs typeface="Calibri"/>
              </a:rPr>
              <a:t>u</a:t>
            </a:r>
            <a:r>
              <a:rPr sz="950" spc="10" dirty="0">
                <a:solidFill>
                  <a:srgbClr val="231F20"/>
                </a:solidFill>
                <a:latin typeface="Calibri"/>
                <a:cs typeface="Calibri"/>
              </a:rPr>
              <a:t>r</a:t>
            </a:r>
            <a:r>
              <a:rPr sz="950" spc="-55" dirty="0">
                <a:solidFill>
                  <a:srgbClr val="231F20"/>
                </a:solidFill>
                <a:latin typeface="Calibri"/>
                <a:cs typeface="Calibri"/>
              </a:rPr>
              <a:t> </a:t>
            </a:r>
            <a:r>
              <a:rPr sz="950" spc="-10" dirty="0">
                <a:solidFill>
                  <a:srgbClr val="231F20"/>
                </a:solidFill>
                <a:latin typeface="Calibri"/>
                <a:cs typeface="Calibri"/>
              </a:rPr>
              <a:t>r</a:t>
            </a:r>
            <a:r>
              <a:rPr sz="950" spc="-80" dirty="0">
                <a:solidFill>
                  <a:srgbClr val="231F20"/>
                </a:solidFill>
                <a:latin typeface="Calibri"/>
                <a:cs typeface="Calibri"/>
              </a:rPr>
              <a:t>e</a:t>
            </a:r>
            <a:r>
              <a:rPr sz="950" spc="-70" dirty="0">
                <a:solidFill>
                  <a:srgbClr val="231F20"/>
                </a:solidFill>
                <a:latin typeface="Calibri"/>
                <a:cs typeface="Calibri"/>
              </a:rPr>
              <a:t>s</a:t>
            </a:r>
            <a:r>
              <a:rPr sz="950" spc="-10" dirty="0">
                <a:solidFill>
                  <a:srgbClr val="231F20"/>
                </a:solidFill>
                <a:latin typeface="Calibri"/>
                <a:cs typeface="Calibri"/>
              </a:rPr>
              <a:t>p</a:t>
            </a:r>
            <a:r>
              <a:rPr sz="950" spc="-30" dirty="0">
                <a:solidFill>
                  <a:srgbClr val="231F20"/>
                </a:solidFill>
                <a:latin typeface="Calibri"/>
                <a:cs typeface="Calibri"/>
              </a:rPr>
              <a:t>o</a:t>
            </a:r>
            <a:r>
              <a:rPr sz="950" spc="-35" dirty="0">
                <a:solidFill>
                  <a:srgbClr val="231F20"/>
                </a:solidFill>
                <a:latin typeface="Calibri"/>
                <a:cs typeface="Calibri"/>
              </a:rPr>
              <a:t>n</a:t>
            </a:r>
            <a:r>
              <a:rPr sz="950" spc="-25" dirty="0">
                <a:solidFill>
                  <a:srgbClr val="231F20"/>
                </a:solidFill>
                <a:latin typeface="Calibri"/>
                <a:cs typeface="Calibri"/>
              </a:rPr>
              <a:t>s</a:t>
            </a:r>
            <a:r>
              <a:rPr sz="950" spc="-80" dirty="0">
                <a:solidFill>
                  <a:srgbClr val="231F20"/>
                </a:solidFill>
                <a:latin typeface="Calibri"/>
                <a:cs typeface="Calibri"/>
              </a:rPr>
              <a:t>e</a:t>
            </a:r>
            <a:r>
              <a:rPr sz="950" spc="-50" dirty="0">
                <a:solidFill>
                  <a:srgbClr val="231F20"/>
                </a:solidFill>
                <a:latin typeface="Calibri"/>
                <a:cs typeface="Calibri"/>
              </a:rPr>
              <a:t> </a:t>
            </a:r>
            <a:r>
              <a:rPr sz="950" spc="-60" dirty="0">
                <a:solidFill>
                  <a:srgbClr val="231F20"/>
                </a:solidFill>
                <a:latin typeface="Calibri"/>
                <a:cs typeface="Calibri"/>
              </a:rPr>
              <a:t>a</a:t>
            </a:r>
            <a:r>
              <a:rPr sz="950" spc="-10" dirty="0">
                <a:solidFill>
                  <a:srgbClr val="231F20"/>
                </a:solidFill>
                <a:latin typeface="Calibri"/>
                <a:cs typeface="Calibri"/>
              </a:rPr>
              <a:t>n</a:t>
            </a:r>
            <a:r>
              <a:rPr sz="950" spc="10" dirty="0">
                <a:solidFill>
                  <a:srgbClr val="231F20"/>
                </a:solidFill>
                <a:latin typeface="Calibri"/>
                <a:cs typeface="Calibri"/>
              </a:rPr>
              <a:t>d</a:t>
            </a:r>
            <a:r>
              <a:rPr sz="950" spc="-45" dirty="0">
                <a:solidFill>
                  <a:srgbClr val="231F20"/>
                </a:solidFill>
                <a:latin typeface="Calibri"/>
                <a:cs typeface="Calibri"/>
              </a:rPr>
              <a:t> t</a:t>
            </a:r>
            <a:r>
              <a:rPr sz="950" spc="-10" dirty="0">
                <a:solidFill>
                  <a:srgbClr val="231F20"/>
                </a:solidFill>
                <a:latin typeface="Calibri"/>
                <a:cs typeface="Calibri"/>
              </a:rPr>
              <a:t>h</a:t>
            </a:r>
            <a:r>
              <a:rPr sz="950" spc="-35" dirty="0">
                <a:solidFill>
                  <a:srgbClr val="231F20"/>
                </a:solidFill>
                <a:latin typeface="Calibri"/>
                <a:cs typeface="Calibri"/>
              </a:rPr>
              <a:t>u</a:t>
            </a:r>
            <a:r>
              <a:rPr sz="950" spc="-10" dirty="0">
                <a:solidFill>
                  <a:srgbClr val="231F20"/>
                </a:solidFill>
                <a:latin typeface="Calibri"/>
                <a:cs typeface="Calibri"/>
              </a:rPr>
              <a:t>s</a:t>
            </a:r>
            <a:r>
              <a:rPr sz="950" spc="-55" dirty="0">
                <a:solidFill>
                  <a:srgbClr val="231F20"/>
                </a:solidFill>
                <a:latin typeface="Calibri"/>
                <a:cs typeface="Calibri"/>
              </a:rPr>
              <a:t> </a:t>
            </a:r>
            <a:r>
              <a:rPr sz="950" dirty="0">
                <a:solidFill>
                  <a:srgbClr val="231F20"/>
                </a:solidFill>
                <a:latin typeface="Calibri"/>
                <a:cs typeface="Calibri"/>
              </a:rPr>
              <a:t>m</a:t>
            </a:r>
            <a:r>
              <a:rPr sz="950" spc="-25" dirty="0">
                <a:solidFill>
                  <a:srgbClr val="231F20"/>
                </a:solidFill>
                <a:latin typeface="Calibri"/>
                <a:cs typeface="Calibri"/>
              </a:rPr>
              <a:t>o</a:t>
            </a:r>
            <a:r>
              <a:rPr sz="950" spc="-15" dirty="0">
                <a:solidFill>
                  <a:srgbClr val="231F20"/>
                </a:solidFill>
                <a:latin typeface="Calibri"/>
                <a:cs typeface="Calibri"/>
              </a:rPr>
              <a:t>d</a:t>
            </a:r>
            <a:r>
              <a:rPr sz="950" spc="-5" dirty="0">
                <a:solidFill>
                  <a:srgbClr val="231F20"/>
                </a:solidFill>
                <a:latin typeface="Calibri"/>
                <a:cs typeface="Calibri"/>
              </a:rPr>
              <a:t>u</a:t>
            </a:r>
            <a:r>
              <a:rPr sz="950" spc="15" dirty="0">
                <a:solidFill>
                  <a:srgbClr val="231F20"/>
                </a:solidFill>
                <a:latin typeface="Calibri"/>
                <a:cs typeface="Calibri"/>
              </a:rPr>
              <a:t>l</a:t>
            </a:r>
            <a:r>
              <a:rPr sz="950" spc="-70" dirty="0">
                <a:solidFill>
                  <a:srgbClr val="231F20"/>
                </a:solidFill>
                <a:latin typeface="Calibri"/>
                <a:cs typeface="Calibri"/>
              </a:rPr>
              <a:t>a</a:t>
            </a:r>
            <a:r>
              <a:rPr sz="950" spc="-40" dirty="0">
                <a:solidFill>
                  <a:srgbClr val="231F20"/>
                </a:solidFill>
                <a:latin typeface="Calibri"/>
                <a:cs typeface="Calibri"/>
              </a:rPr>
              <a:t>t</a:t>
            </a:r>
            <a:r>
              <a:rPr sz="950" spc="-80" dirty="0">
                <a:solidFill>
                  <a:srgbClr val="231F20"/>
                </a:solidFill>
                <a:latin typeface="Calibri"/>
                <a:cs typeface="Calibri"/>
              </a:rPr>
              <a:t>e</a:t>
            </a:r>
            <a:r>
              <a:rPr sz="950" spc="-50" dirty="0">
                <a:solidFill>
                  <a:srgbClr val="231F20"/>
                </a:solidFill>
                <a:latin typeface="Calibri"/>
                <a:cs typeface="Calibri"/>
              </a:rPr>
              <a:t> </a:t>
            </a:r>
            <a:r>
              <a:rPr sz="950" spc="-45" dirty="0">
                <a:solidFill>
                  <a:srgbClr val="231F20"/>
                </a:solidFill>
                <a:latin typeface="Calibri"/>
                <a:cs typeface="Calibri"/>
              </a:rPr>
              <a:t>t</a:t>
            </a:r>
            <a:r>
              <a:rPr sz="950" spc="-5" dirty="0">
                <a:solidFill>
                  <a:srgbClr val="231F20"/>
                </a:solidFill>
                <a:latin typeface="Calibri"/>
                <a:cs typeface="Calibri"/>
              </a:rPr>
              <a:t>r</a:t>
            </a:r>
            <a:r>
              <a:rPr sz="950" spc="-80" dirty="0">
                <a:solidFill>
                  <a:srgbClr val="231F20"/>
                </a:solidFill>
                <a:latin typeface="Calibri"/>
                <a:cs typeface="Calibri"/>
              </a:rPr>
              <a:t>ea</a:t>
            </a:r>
            <a:r>
              <a:rPr sz="950" spc="-40" dirty="0">
                <a:solidFill>
                  <a:srgbClr val="231F20"/>
                </a:solidFill>
                <a:latin typeface="Calibri"/>
                <a:cs typeface="Calibri"/>
              </a:rPr>
              <a:t>t</a:t>
            </a:r>
            <a:r>
              <a:rPr sz="950" dirty="0">
                <a:solidFill>
                  <a:srgbClr val="231F20"/>
                </a:solidFill>
                <a:latin typeface="Calibri"/>
                <a:cs typeface="Calibri"/>
              </a:rPr>
              <a:t>m</a:t>
            </a:r>
            <a:r>
              <a:rPr sz="950" spc="-55" dirty="0">
                <a:solidFill>
                  <a:srgbClr val="231F20"/>
                </a:solidFill>
                <a:latin typeface="Calibri"/>
                <a:cs typeface="Calibri"/>
              </a:rPr>
              <a:t>e</a:t>
            </a:r>
            <a:r>
              <a:rPr sz="950" spc="-35" dirty="0">
                <a:solidFill>
                  <a:srgbClr val="231F20"/>
                </a:solidFill>
                <a:latin typeface="Calibri"/>
                <a:cs typeface="Calibri"/>
              </a:rPr>
              <a:t>n</a:t>
            </a:r>
            <a:r>
              <a:rPr sz="950" spc="-55" dirty="0">
                <a:solidFill>
                  <a:srgbClr val="231F20"/>
                </a:solidFill>
                <a:latin typeface="Calibri"/>
                <a:cs typeface="Calibri"/>
              </a:rPr>
              <a:t>t</a:t>
            </a:r>
            <a:r>
              <a:rPr sz="950" spc="-15" dirty="0">
                <a:solidFill>
                  <a:srgbClr val="231F20"/>
                </a:solidFill>
                <a:latin typeface="Calibri"/>
                <a:cs typeface="Calibri"/>
              </a:rPr>
              <a:t>.</a:t>
            </a:r>
            <a:endParaRPr sz="950">
              <a:latin typeface="Calibri"/>
              <a:cs typeface="Calibri"/>
            </a:endParaRPr>
          </a:p>
          <a:p>
            <a:pPr marL="127000" algn="just">
              <a:lnSpc>
                <a:spcPts val="1110"/>
              </a:lnSpc>
            </a:pPr>
            <a:r>
              <a:rPr sz="950" spc="35" dirty="0">
                <a:solidFill>
                  <a:srgbClr val="231F20"/>
                </a:solidFill>
                <a:latin typeface="Calibri"/>
                <a:cs typeface="Calibri"/>
              </a:rPr>
              <a:t>In</a:t>
            </a:r>
            <a:r>
              <a:rPr sz="950" spc="-45" dirty="0">
                <a:solidFill>
                  <a:srgbClr val="231F20"/>
                </a:solidFill>
                <a:latin typeface="Calibri"/>
                <a:cs typeface="Calibri"/>
              </a:rPr>
              <a:t> </a:t>
            </a:r>
            <a:r>
              <a:rPr sz="950" spc="-55" dirty="0">
                <a:solidFill>
                  <a:srgbClr val="231F20"/>
                </a:solidFill>
                <a:latin typeface="Calibri"/>
                <a:cs typeface="Calibri"/>
              </a:rPr>
              <a:t>cases</a:t>
            </a:r>
            <a:r>
              <a:rPr sz="950" spc="-45" dirty="0">
                <a:solidFill>
                  <a:srgbClr val="231F20"/>
                </a:solidFill>
                <a:latin typeface="Calibri"/>
                <a:cs typeface="Calibri"/>
              </a:rPr>
              <a:t> </a:t>
            </a:r>
            <a:r>
              <a:rPr sz="950" spc="-50" dirty="0">
                <a:solidFill>
                  <a:srgbClr val="231F20"/>
                </a:solidFill>
                <a:latin typeface="Calibri"/>
                <a:cs typeface="Calibri"/>
              </a:rPr>
              <a:t>where</a:t>
            </a:r>
            <a:r>
              <a:rPr sz="950" spc="-45" dirty="0">
                <a:solidFill>
                  <a:srgbClr val="231F20"/>
                </a:solidFill>
                <a:latin typeface="Calibri"/>
                <a:cs typeface="Calibri"/>
              </a:rPr>
              <a:t> </a:t>
            </a:r>
            <a:r>
              <a:rPr sz="950" spc="-5" dirty="0">
                <a:solidFill>
                  <a:srgbClr val="231F20"/>
                </a:solidFill>
                <a:latin typeface="Calibri"/>
                <a:cs typeface="Calibri"/>
              </a:rPr>
              <a:t>lung</a:t>
            </a:r>
            <a:r>
              <a:rPr sz="950" spc="-40" dirty="0">
                <a:solidFill>
                  <a:srgbClr val="231F20"/>
                </a:solidFill>
                <a:latin typeface="Calibri"/>
                <a:cs typeface="Calibri"/>
              </a:rPr>
              <a:t> </a:t>
            </a:r>
            <a:r>
              <a:rPr sz="950" spc="-50" dirty="0">
                <a:solidFill>
                  <a:srgbClr val="231F20"/>
                </a:solidFill>
                <a:latin typeface="Calibri"/>
                <a:cs typeface="Calibri"/>
              </a:rPr>
              <a:t>metastases</a:t>
            </a:r>
            <a:r>
              <a:rPr sz="950" spc="-55" dirty="0">
                <a:solidFill>
                  <a:srgbClr val="231F20"/>
                </a:solidFill>
                <a:latin typeface="Calibri"/>
                <a:cs typeface="Calibri"/>
              </a:rPr>
              <a:t> </a:t>
            </a:r>
            <a:r>
              <a:rPr sz="950" spc="-50" dirty="0">
                <a:solidFill>
                  <a:srgbClr val="231F20"/>
                </a:solidFill>
                <a:latin typeface="Calibri"/>
                <a:cs typeface="Calibri"/>
              </a:rPr>
              <a:t>are</a:t>
            </a:r>
            <a:r>
              <a:rPr sz="950" spc="-40" dirty="0">
                <a:solidFill>
                  <a:srgbClr val="231F20"/>
                </a:solidFill>
                <a:latin typeface="Calibri"/>
                <a:cs typeface="Calibri"/>
              </a:rPr>
              <a:t> </a:t>
            </a:r>
            <a:r>
              <a:rPr sz="950" spc="-20" dirty="0">
                <a:solidFill>
                  <a:srgbClr val="231F20"/>
                </a:solidFill>
                <a:latin typeface="Calibri"/>
                <a:cs typeface="Calibri"/>
              </a:rPr>
              <a:t>synchronous,</a:t>
            </a:r>
            <a:r>
              <a:rPr sz="950" spc="-50" dirty="0">
                <a:solidFill>
                  <a:srgbClr val="231F20"/>
                </a:solidFill>
                <a:latin typeface="Calibri"/>
                <a:cs typeface="Calibri"/>
              </a:rPr>
              <a:t> </a:t>
            </a:r>
            <a:r>
              <a:rPr sz="950" spc="15" dirty="0">
                <a:solidFill>
                  <a:srgbClr val="231F20"/>
                </a:solidFill>
                <a:latin typeface="Calibri"/>
                <a:cs typeface="Calibri"/>
              </a:rPr>
              <a:t>in</a:t>
            </a:r>
            <a:r>
              <a:rPr sz="950" spc="-45" dirty="0">
                <a:solidFill>
                  <a:srgbClr val="231F20"/>
                </a:solidFill>
                <a:latin typeface="Calibri"/>
                <a:cs typeface="Calibri"/>
              </a:rPr>
              <a:t> the</a:t>
            </a:r>
            <a:r>
              <a:rPr sz="950" spc="-40" dirty="0">
                <a:solidFill>
                  <a:srgbClr val="231F20"/>
                </a:solidFill>
                <a:latin typeface="Calibri"/>
                <a:cs typeface="Calibri"/>
              </a:rPr>
              <a:t> </a:t>
            </a:r>
            <a:r>
              <a:rPr sz="950" spc="-50" dirty="0">
                <a:solidFill>
                  <a:srgbClr val="231F20"/>
                </a:solidFill>
                <a:latin typeface="Calibri"/>
                <a:cs typeface="Calibri"/>
              </a:rPr>
              <a:t>absence</a:t>
            </a:r>
            <a:r>
              <a:rPr sz="950" spc="-55" dirty="0">
                <a:solidFill>
                  <a:srgbClr val="231F20"/>
                </a:solidFill>
                <a:latin typeface="Calibri"/>
                <a:cs typeface="Calibri"/>
              </a:rPr>
              <a:t> </a:t>
            </a:r>
            <a:r>
              <a:rPr sz="950" spc="-20" dirty="0">
                <a:solidFill>
                  <a:srgbClr val="231F20"/>
                </a:solidFill>
                <a:latin typeface="Calibri"/>
                <a:cs typeface="Calibri"/>
              </a:rPr>
              <a:t>of</a:t>
            </a:r>
            <a:endParaRPr sz="950">
              <a:latin typeface="Calibri"/>
              <a:cs typeface="Calibri"/>
            </a:endParaRPr>
          </a:p>
          <a:p>
            <a:pPr marL="12700" marR="5080" algn="just">
              <a:lnSpc>
                <a:spcPct val="103400"/>
              </a:lnSpc>
            </a:pPr>
            <a:r>
              <a:rPr sz="950" spc="-20" dirty="0">
                <a:solidFill>
                  <a:srgbClr val="231F20"/>
                </a:solidFill>
                <a:latin typeface="Calibri"/>
                <a:cs typeface="Calibri"/>
              </a:rPr>
              <a:t>extrapulmonary</a:t>
            </a:r>
            <a:r>
              <a:rPr sz="950" spc="-35" dirty="0">
                <a:solidFill>
                  <a:srgbClr val="231F20"/>
                </a:solidFill>
                <a:latin typeface="Calibri"/>
                <a:cs typeface="Calibri"/>
              </a:rPr>
              <a:t> </a:t>
            </a:r>
            <a:r>
              <a:rPr sz="950" spc="-45" dirty="0">
                <a:solidFill>
                  <a:srgbClr val="231F20"/>
                </a:solidFill>
                <a:latin typeface="Calibri"/>
                <a:cs typeface="Calibri"/>
              </a:rPr>
              <a:t>disease, </a:t>
            </a:r>
            <a:r>
              <a:rPr sz="950" spc="-30" dirty="0">
                <a:solidFill>
                  <a:srgbClr val="231F20"/>
                </a:solidFill>
                <a:latin typeface="Calibri"/>
                <a:cs typeface="Calibri"/>
              </a:rPr>
              <a:t>standard</a:t>
            </a:r>
            <a:r>
              <a:rPr sz="950" spc="-35" dirty="0">
                <a:solidFill>
                  <a:srgbClr val="231F20"/>
                </a:solidFill>
                <a:latin typeface="Calibri"/>
                <a:cs typeface="Calibri"/>
              </a:rPr>
              <a:t> </a:t>
            </a:r>
            <a:r>
              <a:rPr sz="950" spc="-40" dirty="0">
                <a:solidFill>
                  <a:srgbClr val="231F20"/>
                </a:solidFill>
                <a:latin typeface="Calibri"/>
                <a:cs typeface="Calibri"/>
              </a:rPr>
              <a:t>treatment</a:t>
            </a:r>
            <a:r>
              <a:rPr sz="950" spc="-50" dirty="0">
                <a:solidFill>
                  <a:srgbClr val="231F20"/>
                </a:solidFill>
                <a:latin typeface="Calibri"/>
                <a:cs typeface="Calibri"/>
              </a:rPr>
              <a:t> </a:t>
            </a:r>
            <a:r>
              <a:rPr sz="950" spc="-10" dirty="0">
                <a:solidFill>
                  <a:srgbClr val="231F20"/>
                </a:solidFill>
                <a:latin typeface="Calibri"/>
                <a:cs typeface="Calibri"/>
              </a:rPr>
              <a:t>is</a:t>
            </a:r>
            <a:r>
              <a:rPr sz="950" spc="-40" dirty="0">
                <a:solidFill>
                  <a:srgbClr val="231F20"/>
                </a:solidFill>
                <a:latin typeface="Calibri"/>
                <a:cs typeface="Calibri"/>
              </a:rPr>
              <a:t> </a:t>
            </a:r>
            <a:r>
              <a:rPr sz="950" spc="65" dirty="0">
                <a:solidFill>
                  <a:srgbClr val="231F20"/>
                </a:solidFill>
                <a:latin typeface="Calibri"/>
                <a:cs typeface="Calibri"/>
              </a:rPr>
              <a:t>ChT</a:t>
            </a:r>
            <a:r>
              <a:rPr sz="950" spc="-40" dirty="0">
                <a:solidFill>
                  <a:srgbClr val="231F20"/>
                </a:solidFill>
                <a:latin typeface="Calibri"/>
                <a:cs typeface="Calibri"/>
              </a:rPr>
              <a:t> </a:t>
            </a:r>
            <a:r>
              <a:rPr sz="950" spc="40" dirty="0">
                <a:solidFill>
                  <a:srgbClr val="231F20"/>
                </a:solidFill>
                <a:latin typeface="Calibri"/>
                <a:cs typeface="Calibri"/>
              </a:rPr>
              <a:t>[III,</a:t>
            </a:r>
            <a:r>
              <a:rPr sz="950" spc="-35" dirty="0">
                <a:solidFill>
                  <a:srgbClr val="231F20"/>
                </a:solidFill>
                <a:latin typeface="Calibri"/>
                <a:cs typeface="Calibri"/>
              </a:rPr>
              <a:t> </a:t>
            </a:r>
            <a:r>
              <a:rPr sz="950" spc="20" dirty="0">
                <a:solidFill>
                  <a:srgbClr val="231F20"/>
                </a:solidFill>
                <a:latin typeface="Calibri"/>
                <a:cs typeface="Calibri"/>
              </a:rPr>
              <a:t>B].</a:t>
            </a:r>
            <a:r>
              <a:rPr sz="950" spc="-55" dirty="0">
                <a:solidFill>
                  <a:srgbClr val="231F20"/>
                </a:solidFill>
                <a:latin typeface="Calibri"/>
                <a:cs typeface="Calibri"/>
              </a:rPr>
              <a:t> </a:t>
            </a:r>
            <a:r>
              <a:rPr sz="950" spc="-20" dirty="0">
                <a:solidFill>
                  <a:srgbClr val="231F20"/>
                </a:solidFill>
                <a:latin typeface="Calibri"/>
                <a:cs typeface="Calibri"/>
              </a:rPr>
              <a:t>Surgery </a:t>
            </a:r>
            <a:r>
              <a:rPr sz="950" spc="-204" dirty="0">
                <a:solidFill>
                  <a:srgbClr val="231F20"/>
                </a:solidFill>
                <a:latin typeface="Calibri"/>
                <a:cs typeface="Calibri"/>
              </a:rPr>
              <a:t> </a:t>
            </a:r>
            <a:r>
              <a:rPr sz="950" spc="-20" dirty="0">
                <a:solidFill>
                  <a:srgbClr val="231F20"/>
                </a:solidFill>
                <a:latin typeface="Calibri"/>
                <a:cs typeface="Calibri"/>
              </a:rPr>
              <a:t>of </a:t>
            </a:r>
            <a:r>
              <a:rPr sz="950" spc="-30" dirty="0">
                <a:solidFill>
                  <a:srgbClr val="231F20"/>
                </a:solidFill>
                <a:latin typeface="Calibri"/>
                <a:cs typeface="Calibri"/>
              </a:rPr>
              <a:t>completely </a:t>
            </a:r>
            <a:r>
              <a:rPr sz="950" spc="-45" dirty="0">
                <a:solidFill>
                  <a:srgbClr val="231F20"/>
                </a:solidFill>
                <a:latin typeface="Calibri"/>
                <a:cs typeface="Calibri"/>
              </a:rPr>
              <a:t>resectable </a:t>
            </a:r>
            <a:r>
              <a:rPr sz="950" spc="-25" dirty="0">
                <a:solidFill>
                  <a:srgbClr val="231F20"/>
                </a:solidFill>
                <a:latin typeface="Calibri"/>
                <a:cs typeface="Calibri"/>
              </a:rPr>
              <a:t>residual </a:t>
            </a:r>
            <a:r>
              <a:rPr sz="950" spc="-5" dirty="0">
                <a:solidFill>
                  <a:srgbClr val="231F20"/>
                </a:solidFill>
                <a:latin typeface="Calibri"/>
                <a:cs typeface="Calibri"/>
              </a:rPr>
              <a:t>lung </a:t>
            </a:r>
            <a:r>
              <a:rPr sz="950" spc="-55" dirty="0">
                <a:solidFill>
                  <a:srgbClr val="231F20"/>
                </a:solidFill>
                <a:latin typeface="Calibri"/>
                <a:cs typeface="Calibri"/>
              </a:rPr>
              <a:t>metastases </a:t>
            </a:r>
            <a:r>
              <a:rPr sz="950" spc="-20" dirty="0">
                <a:solidFill>
                  <a:srgbClr val="231F20"/>
                </a:solidFill>
                <a:latin typeface="Calibri"/>
                <a:cs typeface="Calibri"/>
              </a:rPr>
              <a:t>may </a:t>
            </a:r>
            <a:r>
              <a:rPr sz="950" spc="-55" dirty="0">
                <a:solidFill>
                  <a:srgbClr val="231F20"/>
                </a:solidFill>
                <a:latin typeface="Calibri"/>
                <a:cs typeface="Calibri"/>
              </a:rPr>
              <a:t>be </a:t>
            </a:r>
            <a:r>
              <a:rPr sz="950" spc="-35" dirty="0">
                <a:solidFill>
                  <a:srgbClr val="231F20"/>
                </a:solidFill>
                <a:latin typeface="Calibri"/>
                <a:cs typeface="Calibri"/>
              </a:rPr>
              <a:t>offered </a:t>
            </a:r>
            <a:r>
              <a:rPr sz="950" spc="-50" dirty="0">
                <a:solidFill>
                  <a:srgbClr val="231F20"/>
                </a:solidFill>
                <a:latin typeface="Calibri"/>
                <a:cs typeface="Calibri"/>
              </a:rPr>
              <a:t>as </a:t>
            </a:r>
            <a:r>
              <a:rPr sz="950" spc="-45" dirty="0">
                <a:solidFill>
                  <a:srgbClr val="231F20"/>
                </a:solidFill>
                <a:latin typeface="Calibri"/>
                <a:cs typeface="Calibri"/>
              </a:rPr>
              <a:t> </a:t>
            </a:r>
            <a:r>
              <a:rPr sz="950" spc="-55" dirty="0">
                <a:solidFill>
                  <a:srgbClr val="231F20"/>
                </a:solidFill>
                <a:latin typeface="Calibri"/>
                <a:cs typeface="Calibri"/>
              </a:rPr>
              <a:t>a</a:t>
            </a:r>
            <a:r>
              <a:rPr sz="950" spc="10" dirty="0">
                <a:solidFill>
                  <a:srgbClr val="231F20"/>
                </a:solidFill>
                <a:latin typeface="Calibri"/>
                <a:cs typeface="Calibri"/>
              </a:rPr>
              <a:t>n</a:t>
            </a:r>
            <a:r>
              <a:rPr sz="950" spc="-50" dirty="0">
                <a:solidFill>
                  <a:srgbClr val="231F20"/>
                </a:solidFill>
                <a:latin typeface="Calibri"/>
                <a:cs typeface="Calibri"/>
              </a:rPr>
              <a:t> </a:t>
            </a:r>
            <a:r>
              <a:rPr sz="950" spc="-25" dirty="0">
                <a:solidFill>
                  <a:srgbClr val="231F20"/>
                </a:solidFill>
                <a:latin typeface="Calibri"/>
                <a:cs typeface="Calibri"/>
              </a:rPr>
              <a:t>o</a:t>
            </a:r>
            <a:r>
              <a:rPr sz="950" spc="-10" dirty="0">
                <a:solidFill>
                  <a:srgbClr val="231F20"/>
                </a:solidFill>
                <a:latin typeface="Calibri"/>
                <a:cs typeface="Calibri"/>
              </a:rPr>
              <a:t>p</a:t>
            </a:r>
            <a:r>
              <a:rPr sz="950" spc="-40" dirty="0">
                <a:solidFill>
                  <a:srgbClr val="231F20"/>
                </a:solidFill>
                <a:latin typeface="Calibri"/>
                <a:cs typeface="Calibri"/>
              </a:rPr>
              <a:t>t</a:t>
            </a:r>
            <a:r>
              <a:rPr sz="950" spc="20" dirty="0">
                <a:solidFill>
                  <a:srgbClr val="231F20"/>
                </a:solidFill>
                <a:latin typeface="Calibri"/>
                <a:cs typeface="Calibri"/>
              </a:rPr>
              <a:t>i</a:t>
            </a:r>
            <a:r>
              <a:rPr sz="950" spc="-30" dirty="0">
                <a:solidFill>
                  <a:srgbClr val="231F20"/>
                </a:solidFill>
                <a:latin typeface="Calibri"/>
                <a:cs typeface="Calibri"/>
              </a:rPr>
              <a:t>o</a:t>
            </a:r>
            <a:r>
              <a:rPr sz="950" spc="10" dirty="0">
                <a:solidFill>
                  <a:srgbClr val="231F20"/>
                </a:solidFill>
                <a:latin typeface="Calibri"/>
                <a:cs typeface="Calibri"/>
              </a:rPr>
              <a:t>n</a:t>
            </a:r>
            <a:r>
              <a:rPr sz="950" spc="-10" dirty="0">
                <a:solidFill>
                  <a:srgbClr val="231F20"/>
                </a:solidFill>
                <a:latin typeface="Calibri"/>
                <a:cs typeface="Calibri"/>
              </a:rPr>
              <a:t>,</a:t>
            </a:r>
            <a:r>
              <a:rPr sz="950" spc="-60" dirty="0">
                <a:solidFill>
                  <a:srgbClr val="231F20"/>
                </a:solidFill>
                <a:latin typeface="Calibri"/>
                <a:cs typeface="Calibri"/>
              </a:rPr>
              <a:t> </a:t>
            </a:r>
            <a:r>
              <a:rPr sz="950" spc="-80" dirty="0">
                <a:solidFill>
                  <a:srgbClr val="231F20"/>
                </a:solidFill>
                <a:latin typeface="Calibri"/>
                <a:cs typeface="Calibri"/>
              </a:rPr>
              <a:t>e</a:t>
            </a:r>
            <a:r>
              <a:rPr sz="950" spc="-65" dirty="0">
                <a:solidFill>
                  <a:srgbClr val="231F20"/>
                </a:solidFill>
                <a:latin typeface="Calibri"/>
                <a:cs typeface="Calibri"/>
              </a:rPr>
              <a:t>s</a:t>
            </a:r>
            <a:r>
              <a:rPr sz="950" spc="-15" dirty="0">
                <a:solidFill>
                  <a:srgbClr val="231F20"/>
                </a:solidFill>
                <a:latin typeface="Calibri"/>
                <a:cs typeface="Calibri"/>
              </a:rPr>
              <a:t>p</a:t>
            </a:r>
            <a:r>
              <a:rPr sz="950" spc="-50" dirty="0">
                <a:solidFill>
                  <a:srgbClr val="231F20"/>
                </a:solidFill>
                <a:latin typeface="Calibri"/>
                <a:cs typeface="Calibri"/>
              </a:rPr>
              <a:t>e</a:t>
            </a:r>
            <a:r>
              <a:rPr sz="950" spc="-70" dirty="0">
                <a:solidFill>
                  <a:srgbClr val="231F20"/>
                </a:solidFill>
                <a:latin typeface="Calibri"/>
                <a:cs typeface="Calibri"/>
              </a:rPr>
              <a:t>c</a:t>
            </a:r>
            <a:r>
              <a:rPr sz="950" spc="20" dirty="0">
                <a:solidFill>
                  <a:srgbClr val="231F20"/>
                </a:solidFill>
                <a:latin typeface="Calibri"/>
                <a:cs typeface="Calibri"/>
              </a:rPr>
              <a:t>i</a:t>
            </a:r>
            <a:r>
              <a:rPr sz="950" spc="-55" dirty="0">
                <a:solidFill>
                  <a:srgbClr val="231F20"/>
                </a:solidFill>
                <a:latin typeface="Calibri"/>
                <a:cs typeface="Calibri"/>
              </a:rPr>
              <a:t>a</a:t>
            </a:r>
            <a:r>
              <a:rPr sz="950" spc="15" dirty="0">
                <a:solidFill>
                  <a:srgbClr val="231F20"/>
                </a:solidFill>
                <a:latin typeface="Calibri"/>
                <a:cs typeface="Calibri"/>
              </a:rPr>
              <a:t>l</a:t>
            </a:r>
            <a:r>
              <a:rPr sz="950" spc="-15" dirty="0">
                <a:solidFill>
                  <a:srgbClr val="231F20"/>
                </a:solidFill>
                <a:latin typeface="Calibri"/>
                <a:cs typeface="Calibri"/>
              </a:rPr>
              <a:t>l</a:t>
            </a:r>
            <a:r>
              <a:rPr sz="950" spc="-10" dirty="0">
                <a:solidFill>
                  <a:srgbClr val="231F20"/>
                </a:solidFill>
                <a:latin typeface="Calibri"/>
                <a:cs typeface="Calibri"/>
              </a:rPr>
              <a:t>y</a:t>
            </a:r>
            <a:r>
              <a:rPr sz="950" spc="-50" dirty="0">
                <a:solidFill>
                  <a:srgbClr val="231F20"/>
                </a:solidFill>
                <a:latin typeface="Calibri"/>
                <a:cs typeface="Calibri"/>
              </a:rPr>
              <a:t> </a:t>
            </a:r>
            <a:r>
              <a:rPr sz="950" spc="-40" dirty="0">
                <a:solidFill>
                  <a:srgbClr val="231F20"/>
                </a:solidFill>
                <a:latin typeface="Calibri"/>
                <a:cs typeface="Calibri"/>
              </a:rPr>
              <a:t>w</a:t>
            </a:r>
            <a:r>
              <a:rPr sz="950" spc="-25" dirty="0">
                <a:solidFill>
                  <a:srgbClr val="231F20"/>
                </a:solidFill>
                <a:latin typeface="Calibri"/>
                <a:cs typeface="Calibri"/>
              </a:rPr>
              <a:t>h</a:t>
            </a:r>
            <a:r>
              <a:rPr sz="950" spc="-80" dirty="0">
                <a:solidFill>
                  <a:srgbClr val="231F20"/>
                </a:solidFill>
                <a:latin typeface="Calibri"/>
                <a:cs typeface="Calibri"/>
              </a:rPr>
              <a:t>e</a:t>
            </a:r>
            <a:r>
              <a:rPr sz="950" spc="10" dirty="0">
                <a:solidFill>
                  <a:srgbClr val="231F20"/>
                </a:solidFill>
                <a:latin typeface="Calibri"/>
                <a:cs typeface="Calibri"/>
              </a:rPr>
              <a:t>n</a:t>
            </a:r>
            <a:r>
              <a:rPr sz="950" spc="-60" dirty="0">
                <a:solidFill>
                  <a:srgbClr val="231F20"/>
                </a:solidFill>
                <a:latin typeface="Calibri"/>
                <a:cs typeface="Calibri"/>
              </a:rPr>
              <a:t> </a:t>
            </a:r>
            <a:r>
              <a:rPr sz="950" spc="-40" dirty="0">
                <a:solidFill>
                  <a:srgbClr val="231F20"/>
                </a:solidFill>
                <a:latin typeface="Calibri"/>
                <a:cs typeface="Calibri"/>
              </a:rPr>
              <a:t>a</a:t>
            </a:r>
            <a:r>
              <a:rPr sz="950" spc="-50" dirty="0">
                <a:solidFill>
                  <a:srgbClr val="231F20"/>
                </a:solidFill>
                <a:latin typeface="Calibri"/>
                <a:cs typeface="Calibri"/>
              </a:rPr>
              <a:t> </a:t>
            </a:r>
            <a:r>
              <a:rPr sz="950" spc="-40" dirty="0">
                <a:solidFill>
                  <a:srgbClr val="231F20"/>
                </a:solidFill>
                <a:latin typeface="Calibri"/>
                <a:cs typeface="Calibri"/>
              </a:rPr>
              <a:t>t</a:t>
            </a:r>
            <a:r>
              <a:rPr sz="950" spc="-5" dirty="0">
                <a:solidFill>
                  <a:srgbClr val="231F20"/>
                </a:solidFill>
                <a:latin typeface="Calibri"/>
                <a:cs typeface="Calibri"/>
              </a:rPr>
              <a:t>u</a:t>
            </a:r>
            <a:r>
              <a:rPr sz="950" spc="5" dirty="0">
                <a:solidFill>
                  <a:srgbClr val="231F20"/>
                </a:solidFill>
                <a:latin typeface="Calibri"/>
                <a:cs typeface="Calibri"/>
              </a:rPr>
              <a:t>m</a:t>
            </a:r>
            <a:r>
              <a:rPr sz="950" spc="-25" dirty="0">
                <a:solidFill>
                  <a:srgbClr val="231F20"/>
                </a:solidFill>
                <a:latin typeface="Calibri"/>
                <a:cs typeface="Calibri"/>
              </a:rPr>
              <a:t>o</a:t>
            </a:r>
            <a:r>
              <a:rPr sz="950" spc="10" dirty="0">
                <a:solidFill>
                  <a:srgbClr val="231F20"/>
                </a:solidFill>
                <a:latin typeface="Calibri"/>
                <a:cs typeface="Calibri"/>
              </a:rPr>
              <a:t>ur</a:t>
            </a:r>
            <a:r>
              <a:rPr sz="950" spc="-60" dirty="0">
                <a:solidFill>
                  <a:srgbClr val="231F20"/>
                </a:solidFill>
                <a:latin typeface="Calibri"/>
                <a:cs typeface="Calibri"/>
              </a:rPr>
              <a:t> </a:t>
            </a:r>
            <a:r>
              <a:rPr sz="950" spc="-5" dirty="0">
                <a:solidFill>
                  <a:srgbClr val="231F20"/>
                </a:solidFill>
                <a:latin typeface="Calibri"/>
                <a:cs typeface="Calibri"/>
              </a:rPr>
              <a:t>r</a:t>
            </a:r>
            <a:r>
              <a:rPr sz="950" spc="-100" dirty="0">
                <a:solidFill>
                  <a:srgbClr val="231F20"/>
                </a:solidFill>
                <a:latin typeface="Calibri"/>
                <a:cs typeface="Calibri"/>
              </a:rPr>
              <a:t>e</a:t>
            </a:r>
            <a:r>
              <a:rPr sz="950" spc="-55" dirty="0">
                <a:solidFill>
                  <a:srgbClr val="231F20"/>
                </a:solidFill>
                <a:latin typeface="Calibri"/>
                <a:cs typeface="Calibri"/>
              </a:rPr>
              <a:t>s</a:t>
            </a:r>
            <a:r>
              <a:rPr sz="950" spc="-10" dirty="0">
                <a:solidFill>
                  <a:srgbClr val="231F20"/>
                </a:solidFill>
                <a:latin typeface="Calibri"/>
                <a:cs typeface="Calibri"/>
              </a:rPr>
              <a:t>p</a:t>
            </a:r>
            <a:r>
              <a:rPr sz="950" spc="-25" dirty="0">
                <a:solidFill>
                  <a:srgbClr val="231F20"/>
                </a:solidFill>
                <a:latin typeface="Calibri"/>
                <a:cs typeface="Calibri"/>
              </a:rPr>
              <a:t>o</a:t>
            </a:r>
            <a:r>
              <a:rPr sz="950" spc="-5" dirty="0">
                <a:solidFill>
                  <a:srgbClr val="231F20"/>
                </a:solidFill>
                <a:latin typeface="Calibri"/>
                <a:cs typeface="Calibri"/>
              </a:rPr>
              <a:t>n</a:t>
            </a:r>
            <a:r>
              <a:rPr sz="950" spc="-55" dirty="0">
                <a:solidFill>
                  <a:srgbClr val="231F20"/>
                </a:solidFill>
                <a:latin typeface="Calibri"/>
                <a:cs typeface="Calibri"/>
              </a:rPr>
              <a:t>s</a:t>
            </a:r>
            <a:r>
              <a:rPr sz="950" spc="-80" dirty="0">
                <a:solidFill>
                  <a:srgbClr val="231F20"/>
                </a:solidFill>
                <a:latin typeface="Calibri"/>
                <a:cs typeface="Calibri"/>
              </a:rPr>
              <a:t>e</a:t>
            </a:r>
            <a:r>
              <a:rPr sz="950" spc="-50" dirty="0">
                <a:solidFill>
                  <a:srgbClr val="231F20"/>
                </a:solidFill>
                <a:latin typeface="Calibri"/>
                <a:cs typeface="Calibri"/>
              </a:rPr>
              <a:t> </a:t>
            </a:r>
            <a:r>
              <a:rPr sz="950" spc="20" dirty="0">
                <a:solidFill>
                  <a:srgbClr val="231F20"/>
                </a:solidFill>
                <a:latin typeface="Calibri"/>
                <a:cs typeface="Calibri"/>
              </a:rPr>
              <a:t>i</a:t>
            </a:r>
            <a:r>
              <a:rPr sz="950" spc="-40" dirty="0">
                <a:solidFill>
                  <a:srgbClr val="231F20"/>
                </a:solidFill>
                <a:latin typeface="Calibri"/>
                <a:cs typeface="Calibri"/>
              </a:rPr>
              <a:t>s</a:t>
            </a:r>
            <a:r>
              <a:rPr sz="950" spc="-50" dirty="0">
                <a:solidFill>
                  <a:srgbClr val="231F20"/>
                </a:solidFill>
                <a:latin typeface="Calibri"/>
                <a:cs typeface="Calibri"/>
              </a:rPr>
              <a:t> </a:t>
            </a:r>
            <a:r>
              <a:rPr sz="950" spc="-55" dirty="0">
                <a:solidFill>
                  <a:srgbClr val="231F20"/>
                </a:solidFill>
                <a:latin typeface="Calibri"/>
                <a:cs typeface="Calibri"/>
              </a:rPr>
              <a:t>a</a:t>
            </a:r>
            <a:r>
              <a:rPr sz="950" spc="-10" dirty="0">
                <a:solidFill>
                  <a:srgbClr val="231F20"/>
                </a:solidFill>
                <a:latin typeface="Calibri"/>
                <a:cs typeface="Calibri"/>
              </a:rPr>
              <a:t>c</a:t>
            </a:r>
            <a:r>
              <a:rPr sz="950" spc="-25" dirty="0">
                <a:solidFill>
                  <a:srgbClr val="231F20"/>
                </a:solidFill>
                <a:latin typeface="Calibri"/>
                <a:cs typeface="Calibri"/>
              </a:rPr>
              <a:t>h</a:t>
            </a:r>
            <a:r>
              <a:rPr sz="950" spc="20" dirty="0">
                <a:solidFill>
                  <a:srgbClr val="231F20"/>
                </a:solidFill>
                <a:latin typeface="Calibri"/>
                <a:cs typeface="Calibri"/>
              </a:rPr>
              <a:t>i</a:t>
            </a:r>
            <a:r>
              <a:rPr sz="950" spc="-40" dirty="0">
                <a:solidFill>
                  <a:srgbClr val="231F20"/>
                </a:solidFill>
                <a:latin typeface="Calibri"/>
                <a:cs typeface="Calibri"/>
              </a:rPr>
              <a:t>e</a:t>
            </a:r>
            <a:r>
              <a:rPr sz="950" spc="-65" dirty="0">
                <a:solidFill>
                  <a:srgbClr val="231F20"/>
                </a:solidFill>
                <a:latin typeface="Calibri"/>
                <a:cs typeface="Calibri"/>
              </a:rPr>
              <a:t>v</a:t>
            </a:r>
            <a:r>
              <a:rPr sz="950" spc="-100" dirty="0">
                <a:solidFill>
                  <a:srgbClr val="231F20"/>
                </a:solidFill>
                <a:latin typeface="Calibri"/>
                <a:cs typeface="Calibri"/>
              </a:rPr>
              <a:t>e</a:t>
            </a:r>
            <a:r>
              <a:rPr sz="950" spc="-10" dirty="0">
                <a:solidFill>
                  <a:srgbClr val="231F20"/>
                </a:solidFill>
                <a:latin typeface="Calibri"/>
                <a:cs typeface="Calibri"/>
              </a:rPr>
              <a:t>d</a:t>
            </a:r>
            <a:r>
              <a:rPr sz="950" spc="-15" dirty="0">
                <a:solidFill>
                  <a:srgbClr val="231F20"/>
                </a:solidFill>
                <a:latin typeface="Calibri"/>
                <a:cs typeface="Calibri"/>
              </a:rPr>
              <a:t>.</a:t>
            </a:r>
            <a:endParaRPr sz="950">
              <a:latin typeface="Calibri"/>
              <a:cs typeface="Calibri"/>
            </a:endParaRPr>
          </a:p>
          <a:p>
            <a:pPr marL="12700" marR="5080" indent="114300" algn="just">
              <a:lnSpc>
                <a:spcPts val="1180"/>
              </a:lnSpc>
              <a:spcBef>
                <a:spcPts val="20"/>
              </a:spcBef>
            </a:pPr>
            <a:r>
              <a:rPr sz="950" spc="5" dirty="0">
                <a:solidFill>
                  <a:srgbClr val="231F20"/>
                </a:solidFill>
                <a:latin typeface="Calibri"/>
                <a:cs typeface="Calibri"/>
              </a:rPr>
              <a:t>Extrapulmonary </a:t>
            </a:r>
            <a:r>
              <a:rPr sz="950" spc="-20" dirty="0">
                <a:solidFill>
                  <a:srgbClr val="231F20"/>
                </a:solidFill>
                <a:latin typeface="Calibri"/>
                <a:cs typeface="Calibri"/>
              </a:rPr>
              <a:t>metastatic </a:t>
            </a:r>
            <a:r>
              <a:rPr sz="950" spc="-35" dirty="0">
                <a:solidFill>
                  <a:srgbClr val="231F20"/>
                </a:solidFill>
                <a:latin typeface="Calibri"/>
                <a:cs typeface="Calibri"/>
              </a:rPr>
              <a:t>disease </a:t>
            </a:r>
            <a:r>
              <a:rPr sz="950" dirty="0">
                <a:solidFill>
                  <a:srgbClr val="231F20"/>
                </a:solidFill>
                <a:latin typeface="Calibri"/>
                <a:cs typeface="Calibri"/>
              </a:rPr>
              <a:t>is </a:t>
            </a:r>
            <a:r>
              <a:rPr sz="950" spc="-35" dirty="0">
                <a:solidFill>
                  <a:srgbClr val="231F20"/>
                </a:solidFill>
                <a:latin typeface="Calibri"/>
                <a:cs typeface="Calibri"/>
              </a:rPr>
              <a:t>treated </a:t>
            </a:r>
            <a:r>
              <a:rPr sz="950" spc="-5" dirty="0">
                <a:solidFill>
                  <a:srgbClr val="231F20"/>
                </a:solidFill>
                <a:latin typeface="Calibri"/>
                <a:cs typeface="Calibri"/>
              </a:rPr>
              <a:t>with </a:t>
            </a:r>
            <a:r>
              <a:rPr sz="950" spc="75" dirty="0">
                <a:solidFill>
                  <a:srgbClr val="231F20"/>
                </a:solidFill>
                <a:latin typeface="Calibri"/>
                <a:cs typeface="Calibri"/>
              </a:rPr>
              <a:t>ChT </a:t>
            </a:r>
            <a:r>
              <a:rPr sz="950" spc="-40" dirty="0">
                <a:solidFill>
                  <a:srgbClr val="231F20"/>
                </a:solidFill>
                <a:latin typeface="Calibri"/>
                <a:cs typeface="Calibri"/>
              </a:rPr>
              <a:t>as </a:t>
            </a:r>
            <a:r>
              <a:rPr sz="950" spc="-35" dirty="0">
                <a:solidFill>
                  <a:srgbClr val="231F20"/>
                </a:solidFill>
                <a:latin typeface="Calibri"/>
                <a:cs typeface="Calibri"/>
              </a:rPr>
              <a:t>the </a:t>
            </a:r>
            <a:r>
              <a:rPr sz="950" spc="-30" dirty="0">
                <a:solidFill>
                  <a:srgbClr val="231F20"/>
                </a:solidFill>
                <a:latin typeface="Calibri"/>
                <a:cs typeface="Calibri"/>
              </a:rPr>
              <a:t> </a:t>
            </a:r>
            <a:r>
              <a:rPr sz="950" spc="-15" dirty="0">
                <a:solidFill>
                  <a:srgbClr val="231F20"/>
                </a:solidFill>
                <a:latin typeface="Calibri"/>
                <a:cs typeface="Calibri"/>
              </a:rPr>
              <a:t>standard</a:t>
            </a:r>
            <a:r>
              <a:rPr sz="950" spc="-30" dirty="0">
                <a:solidFill>
                  <a:srgbClr val="231F20"/>
                </a:solidFill>
                <a:latin typeface="Calibri"/>
                <a:cs typeface="Calibri"/>
              </a:rPr>
              <a:t> </a:t>
            </a:r>
            <a:r>
              <a:rPr sz="950" spc="-20" dirty="0">
                <a:solidFill>
                  <a:srgbClr val="231F20"/>
                </a:solidFill>
                <a:latin typeface="Calibri"/>
                <a:cs typeface="Calibri"/>
              </a:rPr>
              <a:t>treat</a:t>
            </a:r>
            <a:r>
              <a:rPr sz="950" spc="-30" dirty="0">
                <a:solidFill>
                  <a:srgbClr val="231F20"/>
                </a:solidFill>
                <a:latin typeface="Calibri"/>
                <a:cs typeface="Calibri"/>
              </a:rPr>
              <a:t>ment</a:t>
            </a:r>
            <a:r>
              <a:rPr sz="950" spc="-35" dirty="0">
                <a:solidFill>
                  <a:srgbClr val="231F20"/>
                </a:solidFill>
                <a:latin typeface="Calibri"/>
                <a:cs typeface="Calibri"/>
              </a:rPr>
              <a:t> </a:t>
            </a:r>
            <a:r>
              <a:rPr sz="950" spc="40" dirty="0">
                <a:solidFill>
                  <a:srgbClr val="231F20"/>
                </a:solidFill>
                <a:latin typeface="Calibri"/>
                <a:cs typeface="Calibri"/>
              </a:rPr>
              <a:t>[I,</a:t>
            </a:r>
            <a:r>
              <a:rPr sz="950" spc="-35" dirty="0">
                <a:solidFill>
                  <a:srgbClr val="231F20"/>
                </a:solidFill>
                <a:latin typeface="Calibri"/>
                <a:cs typeface="Calibri"/>
              </a:rPr>
              <a:t> </a:t>
            </a:r>
            <a:r>
              <a:rPr sz="950" spc="35" dirty="0">
                <a:solidFill>
                  <a:srgbClr val="231F20"/>
                </a:solidFill>
                <a:latin typeface="Calibri"/>
                <a:cs typeface="Calibri"/>
              </a:rPr>
              <a:t>A].</a:t>
            </a:r>
            <a:endParaRPr sz="950">
              <a:latin typeface="Calibri"/>
              <a:cs typeface="Calibri"/>
            </a:endParaRPr>
          </a:p>
          <a:p>
            <a:pPr>
              <a:lnSpc>
                <a:spcPct val="100000"/>
              </a:lnSpc>
            </a:pPr>
            <a:endParaRPr sz="900">
              <a:latin typeface="Calibri"/>
              <a:cs typeface="Calibri"/>
            </a:endParaRPr>
          </a:p>
          <a:p>
            <a:pPr>
              <a:lnSpc>
                <a:spcPct val="100000"/>
              </a:lnSpc>
              <a:spcBef>
                <a:spcPts val="50"/>
              </a:spcBef>
            </a:pPr>
            <a:endParaRPr sz="850">
              <a:latin typeface="Calibri"/>
              <a:cs typeface="Calibri"/>
            </a:endParaRPr>
          </a:p>
          <a:p>
            <a:pPr marL="12700" algn="just">
              <a:lnSpc>
                <a:spcPct val="100000"/>
              </a:lnSpc>
            </a:pPr>
            <a:r>
              <a:rPr sz="1000" spc="-60" dirty="0">
                <a:solidFill>
                  <a:srgbClr val="812061"/>
                </a:solidFill>
                <a:latin typeface="Arial MT"/>
                <a:cs typeface="Arial MT"/>
              </a:rPr>
              <a:t>Volume</a:t>
            </a:r>
            <a:r>
              <a:rPr sz="1000" spc="-25" dirty="0">
                <a:solidFill>
                  <a:srgbClr val="812061"/>
                </a:solidFill>
                <a:latin typeface="Arial MT"/>
                <a:cs typeface="Arial MT"/>
              </a:rPr>
              <a:t> </a:t>
            </a:r>
            <a:r>
              <a:rPr sz="1000" spc="-80" dirty="0">
                <a:solidFill>
                  <a:srgbClr val="812061"/>
                </a:solidFill>
                <a:latin typeface="Arial MT"/>
                <a:cs typeface="Arial MT"/>
              </a:rPr>
              <a:t>29</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50" dirty="0">
                <a:solidFill>
                  <a:srgbClr val="812061"/>
                </a:solidFill>
                <a:latin typeface="Arial MT"/>
                <a:cs typeface="Arial MT"/>
              </a:rPr>
              <a:t>Supplement</a:t>
            </a:r>
            <a:r>
              <a:rPr sz="1000" spc="-25" dirty="0">
                <a:solidFill>
                  <a:srgbClr val="812061"/>
                </a:solidFill>
                <a:latin typeface="Arial MT"/>
                <a:cs typeface="Arial MT"/>
              </a:rPr>
              <a:t> </a:t>
            </a:r>
            <a:r>
              <a:rPr sz="1000" spc="-80" dirty="0">
                <a:solidFill>
                  <a:srgbClr val="812061"/>
                </a:solidFill>
                <a:latin typeface="Arial MT"/>
                <a:cs typeface="Arial MT"/>
              </a:rPr>
              <a:t>4</a:t>
            </a:r>
            <a:r>
              <a:rPr sz="1000" spc="55" dirty="0">
                <a:solidFill>
                  <a:srgbClr val="812061"/>
                </a:solidFill>
                <a:latin typeface="Arial MT"/>
                <a:cs typeface="Arial MT"/>
              </a:rPr>
              <a:t> </a:t>
            </a:r>
            <a:r>
              <a:rPr sz="1000" spc="-55" dirty="0">
                <a:solidFill>
                  <a:srgbClr val="812061"/>
                </a:solidFill>
                <a:latin typeface="Arial MT"/>
                <a:cs typeface="Arial MT"/>
              </a:rPr>
              <a:t>|</a:t>
            </a:r>
            <a:r>
              <a:rPr sz="1000" spc="55" dirty="0">
                <a:solidFill>
                  <a:srgbClr val="812061"/>
                </a:solidFill>
                <a:latin typeface="Arial MT"/>
                <a:cs typeface="Arial MT"/>
              </a:rPr>
              <a:t> </a:t>
            </a:r>
            <a:r>
              <a:rPr sz="1000" spc="-45" dirty="0">
                <a:solidFill>
                  <a:srgbClr val="812061"/>
                </a:solidFill>
                <a:latin typeface="Arial MT"/>
                <a:cs typeface="Arial MT"/>
              </a:rPr>
              <a:t>October</a:t>
            </a:r>
            <a:r>
              <a:rPr sz="1000" spc="-30" dirty="0">
                <a:solidFill>
                  <a:srgbClr val="812061"/>
                </a:solidFill>
                <a:latin typeface="Arial MT"/>
                <a:cs typeface="Arial MT"/>
              </a:rPr>
              <a:t> </a:t>
            </a:r>
            <a:r>
              <a:rPr sz="1000" spc="-80" dirty="0">
                <a:solidFill>
                  <a:srgbClr val="812061"/>
                </a:solidFill>
                <a:latin typeface="Arial MT"/>
                <a:cs typeface="Arial MT"/>
              </a:rPr>
              <a:t>2018</a:t>
            </a:r>
            <a:endParaRPr sz="1000">
              <a:latin typeface="Arial MT"/>
              <a:cs typeface="Arial MT"/>
            </a:endParaRPr>
          </a:p>
        </p:txBody>
      </p:sp>
      <p:sp>
        <p:nvSpPr>
          <p:cNvPr id="9" name="object 9"/>
          <p:cNvSpPr txBox="1"/>
          <p:nvPr/>
        </p:nvSpPr>
        <p:spPr>
          <a:xfrm>
            <a:off x="3962205" y="605440"/>
            <a:ext cx="3205480" cy="9272410"/>
          </a:xfrm>
          <a:prstGeom prst="rect">
            <a:avLst/>
          </a:prstGeom>
        </p:spPr>
        <p:txBody>
          <a:bodyPr vert="horz" wrap="square" lIns="0" tIns="8255" rIns="0" bIns="0" rtlCol="0">
            <a:spAutoFit/>
          </a:bodyPr>
          <a:lstStyle/>
          <a:p>
            <a:pPr marL="38100" marR="31750" indent="114300" algn="just">
              <a:lnSpc>
                <a:spcPct val="102899"/>
              </a:lnSpc>
              <a:spcBef>
                <a:spcPts val="65"/>
              </a:spcBef>
            </a:pPr>
            <a:r>
              <a:rPr sz="950" spc="45" dirty="0">
                <a:solidFill>
                  <a:srgbClr val="231F20"/>
                </a:solidFill>
                <a:latin typeface="Calibri"/>
                <a:cs typeface="Calibri"/>
              </a:rPr>
              <a:t>In </a:t>
            </a:r>
            <a:r>
              <a:rPr sz="950" spc="5" dirty="0">
                <a:solidFill>
                  <a:srgbClr val="231F20"/>
                </a:solidFill>
                <a:latin typeface="Calibri"/>
                <a:cs typeface="Calibri"/>
              </a:rPr>
              <a:t>highly </a:t>
            </a:r>
            <a:r>
              <a:rPr sz="950" spc="-35" dirty="0">
                <a:solidFill>
                  <a:srgbClr val="231F20"/>
                </a:solidFill>
                <a:latin typeface="Calibri"/>
                <a:cs typeface="Calibri"/>
              </a:rPr>
              <a:t>selected cases, </a:t>
            </a:r>
            <a:r>
              <a:rPr sz="950" spc="-15" dirty="0">
                <a:solidFill>
                  <a:srgbClr val="231F20"/>
                </a:solidFill>
                <a:latin typeface="Calibri"/>
                <a:cs typeface="Calibri"/>
              </a:rPr>
              <a:t>surgery of </a:t>
            </a:r>
            <a:r>
              <a:rPr sz="950" spc="-5" dirty="0">
                <a:solidFill>
                  <a:srgbClr val="231F20"/>
                </a:solidFill>
                <a:latin typeface="Calibri"/>
                <a:cs typeface="Calibri"/>
              </a:rPr>
              <a:t>responding </a:t>
            </a:r>
            <a:r>
              <a:rPr sz="950" spc="-40" dirty="0">
                <a:solidFill>
                  <a:srgbClr val="231F20"/>
                </a:solidFill>
                <a:latin typeface="Calibri"/>
                <a:cs typeface="Calibri"/>
              </a:rPr>
              <a:t>metastases </a:t>
            </a:r>
            <a:r>
              <a:rPr sz="950" spc="-10" dirty="0">
                <a:solidFill>
                  <a:srgbClr val="231F20"/>
                </a:solidFill>
                <a:latin typeface="Calibri"/>
                <a:cs typeface="Calibri"/>
              </a:rPr>
              <a:t>may </a:t>
            </a:r>
            <a:r>
              <a:rPr sz="950" spc="-5" dirty="0">
                <a:solidFill>
                  <a:srgbClr val="231F20"/>
                </a:solidFill>
                <a:latin typeface="Calibri"/>
                <a:cs typeface="Calibri"/>
              </a:rPr>
              <a:t> </a:t>
            </a:r>
            <a:r>
              <a:rPr sz="950" spc="-50" dirty="0">
                <a:solidFill>
                  <a:srgbClr val="231F20"/>
                </a:solidFill>
                <a:latin typeface="Calibri"/>
                <a:cs typeface="Calibri"/>
              </a:rPr>
              <a:t>be </a:t>
            </a:r>
            <a:r>
              <a:rPr sz="950" spc="-25" dirty="0">
                <a:solidFill>
                  <a:srgbClr val="231F20"/>
                </a:solidFill>
                <a:latin typeface="Calibri"/>
                <a:cs typeface="Calibri"/>
              </a:rPr>
              <a:t>offered </a:t>
            </a:r>
            <a:r>
              <a:rPr sz="950" spc="-40" dirty="0">
                <a:solidFill>
                  <a:srgbClr val="231F20"/>
                </a:solidFill>
                <a:latin typeface="Calibri"/>
                <a:cs typeface="Calibri"/>
              </a:rPr>
              <a:t>as </a:t>
            </a:r>
            <a:r>
              <a:rPr sz="950" spc="-15" dirty="0">
                <a:solidFill>
                  <a:srgbClr val="231F20"/>
                </a:solidFill>
                <a:latin typeface="Calibri"/>
                <a:cs typeface="Calibri"/>
              </a:rPr>
              <a:t>an </a:t>
            </a:r>
            <a:r>
              <a:rPr sz="950" dirty="0">
                <a:solidFill>
                  <a:srgbClr val="231F20"/>
                </a:solidFill>
                <a:latin typeface="Calibri"/>
                <a:cs typeface="Calibri"/>
              </a:rPr>
              <a:t>option following </a:t>
            </a:r>
            <a:r>
              <a:rPr sz="950" spc="-40" dirty="0">
                <a:solidFill>
                  <a:srgbClr val="231F20"/>
                </a:solidFill>
                <a:latin typeface="Calibri"/>
                <a:cs typeface="Calibri"/>
              </a:rPr>
              <a:t>a </a:t>
            </a:r>
            <a:r>
              <a:rPr sz="950" spc="10" dirty="0">
                <a:solidFill>
                  <a:srgbClr val="231F20"/>
                </a:solidFill>
                <a:latin typeface="Calibri"/>
                <a:cs typeface="Calibri"/>
              </a:rPr>
              <a:t>multidisciplinary </a:t>
            </a:r>
            <a:r>
              <a:rPr sz="950" spc="-10" dirty="0">
                <a:solidFill>
                  <a:srgbClr val="231F20"/>
                </a:solidFill>
                <a:latin typeface="Calibri"/>
                <a:cs typeface="Calibri"/>
              </a:rPr>
              <a:t>evaluation, </a:t>
            </a:r>
            <a:r>
              <a:rPr sz="950" spc="-5" dirty="0">
                <a:solidFill>
                  <a:srgbClr val="231F20"/>
                </a:solidFill>
                <a:latin typeface="Calibri"/>
                <a:cs typeface="Calibri"/>
              </a:rPr>
              <a:t> </a:t>
            </a:r>
            <a:r>
              <a:rPr sz="950" dirty="0">
                <a:solidFill>
                  <a:srgbClr val="231F20"/>
                </a:solidFill>
                <a:latin typeface="Calibri"/>
                <a:cs typeface="Calibri"/>
              </a:rPr>
              <a:t>taking </a:t>
            </a:r>
            <a:r>
              <a:rPr sz="950" spc="5" dirty="0">
                <a:solidFill>
                  <a:srgbClr val="231F20"/>
                </a:solidFill>
                <a:latin typeface="Calibri"/>
                <a:cs typeface="Calibri"/>
              </a:rPr>
              <a:t>into </a:t>
            </a:r>
            <a:r>
              <a:rPr sz="950" spc="-5" dirty="0">
                <a:solidFill>
                  <a:srgbClr val="231F20"/>
                </a:solidFill>
                <a:latin typeface="Calibri"/>
                <a:cs typeface="Calibri"/>
              </a:rPr>
              <a:t>consideration </a:t>
            </a:r>
            <a:r>
              <a:rPr sz="950" spc="-10" dirty="0">
                <a:solidFill>
                  <a:srgbClr val="231F20"/>
                </a:solidFill>
                <a:latin typeface="Calibri"/>
                <a:cs typeface="Calibri"/>
              </a:rPr>
              <a:t>their </a:t>
            </a:r>
            <a:r>
              <a:rPr sz="950" spc="-25" dirty="0">
                <a:solidFill>
                  <a:srgbClr val="231F20"/>
                </a:solidFill>
                <a:latin typeface="Calibri"/>
                <a:cs typeface="Calibri"/>
              </a:rPr>
              <a:t>site </a:t>
            </a:r>
            <a:r>
              <a:rPr sz="950" spc="-10" dirty="0">
                <a:solidFill>
                  <a:srgbClr val="231F20"/>
                </a:solidFill>
                <a:latin typeface="Calibri"/>
                <a:cs typeface="Calibri"/>
              </a:rPr>
              <a:t>and </a:t>
            </a:r>
            <a:r>
              <a:rPr sz="950" spc="-35" dirty="0">
                <a:solidFill>
                  <a:srgbClr val="231F20"/>
                </a:solidFill>
                <a:latin typeface="Calibri"/>
                <a:cs typeface="Calibri"/>
              </a:rPr>
              <a:t>the </a:t>
            </a:r>
            <a:r>
              <a:rPr sz="950" spc="-5" dirty="0">
                <a:solidFill>
                  <a:srgbClr val="231F20"/>
                </a:solidFill>
                <a:latin typeface="Calibri"/>
                <a:cs typeface="Calibri"/>
              </a:rPr>
              <a:t>natural history </a:t>
            </a:r>
            <a:r>
              <a:rPr sz="950" spc="-15" dirty="0">
                <a:solidFill>
                  <a:srgbClr val="231F20"/>
                </a:solidFill>
                <a:latin typeface="Calibri"/>
                <a:cs typeface="Calibri"/>
              </a:rPr>
              <a:t>of </a:t>
            </a:r>
            <a:r>
              <a:rPr sz="950" spc="-35" dirty="0">
                <a:solidFill>
                  <a:srgbClr val="231F20"/>
                </a:solidFill>
                <a:latin typeface="Calibri"/>
                <a:cs typeface="Calibri"/>
              </a:rPr>
              <a:t>the </a:t>
            </a:r>
            <a:r>
              <a:rPr sz="950" spc="-30" dirty="0">
                <a:solidFill>
                  <a:srgbClr val="231F20"/>
                </a:solidFill>
                <a:latin typeface="Calibri"/>
                <a:cs typeface="Calibri"/>
              </a:rPr>
              <a:t> </a:t>
            </a:r>
            <a:r>
              <a:rPr sz="950" spc="-35" dirty="0">
                <a:solidFill>
                  <a:srgbClr val="231F20"/>
                </a:solidFill>
                <a:latin typeface="Calibri"/>
                <a:cs typeface="Calibri"/>
              </a:rPr>
              <a:t>disease </a:t>
            </a:r>
            <a:r>
              <a:rPr sz="950" spc="25" dirty="0">
                <a:solidFill>
                  <a:srgbClr val="231F20"/>
                </a:solidFill>
                <a:latin typeface="Calibri"/>
                <a:cs typeface="Calibri"/>
              </a:rPr>
              <a:t>in</a:t>
            </a:r>
            <a:r>
              <a:rPr sz="950" spc="-30" dirty="0">
                <a:solidFill>
                  <a:srgbClr val="231F20"/>
                </a:solidFill>
                <a:latin typeface="Calibri"/>
                <a:cs typeface="Calibri"/>
              </a:rPr>
              <a:t> </a:t>
            </a:r>
            <a:r>
              <a:rPr sz="950" spc="-35" dirty="0">
                <a:solidFill>
                  <a:srgbClr val="231F20"/>
                </a:solidFill>
                <a:latin typeface="Calibri"/>
                <a:cs typeface="Calibri"/>
              </a:rPr>
              <a:t>the </a:t>
            </a:r>
            <a:r>
              <a:rPr sz="950" spc="10" dirty="0">
                <a:solidFill>
                  <a:srgbClr val="231F20"/>
                </a:solidFill>
                <a:latin typeface="Calibri"/>
                <a:cs typeface="Calibri"/>
              </a:rPr>
              <a:t>individu</a:t>
            </a:r>
            <a:r>
              <a:rPr sz="950" spc="25" dirty="0">
                <a:solidFill>
                  <a:srgbClr val="231F20"/>
                </a:solidFill>
                <a:latin typeface="Calibri"/>
                <a:cs typeface="Calibri"/>
              </a:rPr>
              <a:t>a</a:t>
            </a:r>
            <a:r>
              <a:rPr sz="950" spc="15" dirty="0">
                <a:solidFill>
                  <a:srgbClr val="231F20"/>
                </a:solidFill>
                <a:latin typeface="Calibri"/>
                <a:cs typeface="Calibri"/>
              </a:rPr>
              <a:t>l</a:t>
            </a:r>
            <a:r>
              <a:rPr sz="950" spc="-35" dirty="0">
                <a:solidFill>
                  <a:srgbClr val="231F20"/>
                </a:solidFill>
                <a:latin typeface="Calibri"/>
                <a:cs typeface="Calibri"/>
              </a:rPr>
              <a:t> </a:t>
            </a:r>
            <a:r>
              <a:rPr sz="950" spc="-15" dirty="0">
                <a:solidFill>
                  <a:srgbClr val="231F20"/>
                </a:solidFill>
                <a:latin typeface="Calibri"/>
                <a:cs typeface="Calibri"/>
              </a:rPr>
              <a:t>patient.</a:t>
            </a:r>
            <a:endParaRPr sz="950">
              <a:latin typeface="Calibri"/>
              <a:cs typeface="Calibri"/>
            </a:endParaRPr>
          </a:p>
          <a:p>
            <a:pPr marL="38100" marR="31115" indent="114300" algn="just">
              <a:lnSpc>
                <a:spcPts val="1170"/>
              </a:lnSpc>
              <a:spcBef>
                <a:spcPts val="20"/>
              </a:spcBef>
            </a:pPr>
            <a:r>
              <a:rPr sz="950" spc="-10" dirty="0">
                <a:solidFill>
                  <a:srgbClr val="231F20"/>
                </a:solidFill>
                <a:latin typeface="Calibri"/>
                <a:cs typeface="Calibri"/>
              </a:rPr>
              <a:t>Surgery, ablations </a:t>
            </a:r>
            <a:r>
              <a:rPr sz="950" dirty="0">
                <a:solidFill>
                  <a:srgbClr val="231F20"/>
                </a:solidFill>
                <a:latin typeface="Calibri"/>
                <a:cs typeface="Calibri"/>
              </a:rPr>
              <a:t>or </a:t>
            </a:r>
            <a:r>
              <a:rPr sz="950" spc="90" dirty="0">
                <a:solidFill>
                  <a:srgbClr val="231F20"/>
                </a:solidFill>
                <a:latin typeface="Calibri"/>
                <a:cs typeface="Calibri"/>
              </a:rPr>
              <a:t>RT </a:t>
            </a:r>
            <a:r>
              <a:rPr sz="950" spc="-15" dirty="0">
                <a:solidFill>
                  <a:srgbClr val="231F20"/>
                </a:solidFill>
                <a:latin typeface="Calibri"/>
                <a:cs typeface="Calibri"/>
              </a:rPr>
              <a:t>of </a:t>
            </a:r>
            <a:r>
              <a:rPr sz="950" spc="-5" dirty="0">
                <a:solidFill>
                  <a:srgbClr val="231F20"/>
                </a:solidFill>
                <a:latin typeface="Calibri"/>
                <a:cs typeface="Calibri"/>
              </a:rPr>
              <a:t>extrapulmonary </a:t>
            </a:r>
            <a:r>
              <a:rPr sz="950" spc="-40" dirty="0">
                <a:solidFill>
                  <a:srgbClr val="231F20"/>
                </a:solidFill>
                <a:latin typeface="Calibri"/>
                <a:cs typeface="Calibri"/>
              </a:rPr>
              <a:t>metastases </a:t>
            </a:r>
            <a:r>
              <a:rPr sz="950" spc="-10" dirty="0">
                <a:solidFill>
                  <a:srgbClr val="231F20"/>
                </a:solidFill>
                <a:latin typeface="Calibri"/>
                <a:cs typeface="Calibri"/>
              </a:rPr>
              <a:t>may </a:t>
            </a:r>
            <a:r>
              <a:rPr sz="950" spc="-50" dirty="0">
                <a:solidFill>
                  <a:srgbClr val="231F20"/>
                </a:solidFill>
                <a:latin typeface="Calibri"/>
                <a:cs typeface="Calibri"/>
              </a:rPr>
              <a:t>be </a:t>
            </a:r>
            <a:r>
              <a:rPr sz="950" spc="-200" dirty="0">
                <a:solidFill>
                  <a:srgbClr val="231F20"/>
                </a:solidFill>
                <a:latin typeface="Calibri"/>
                <a:cs typeface="Calibri"/>
              </a:rPr>
              <a:t> </a:t>
            </a:r>
            <a:r>
              <a:rPr sz="950" spc="-15" dirty="0">
                <a:solidFill>
                  <a:srgbClr val="231F20"/>
                </a:solidFill>
                <a:latin typeface="Calibri"/>
                <a:cs typeface="Calibri"/>
              </a:rPr>
              <a:t>an</a:t>
            </a:r>
            <a:r>
              <a:rPr sz="950" spc="-40" dirty="0">
                <a:solidFill>
                  <a:srgbClr val="231F20"/>
                </a:solidFill>
                <a:latin typeface="Calibri"/>
                <a:cs typeface="Calibri"/>
              </a:rPr>
              <a:t> </a:t>
            </a:r>
            <a:r>
              <a:rPr sz="950" dirty="0">
                <a:solidFill>
                  <a:srgbClr val="231F20"/>
                </a:solidFill>
                <a:latin typeface="Calibri"/>
                <a:cs typeface="Calibri"/>
              </a:rPr>
              <a:t>option</a:t>
            </a:r>
            <a:r>
              <a:rPr sz="950" spc="-35" dirty="0">
                <a:solidFill>
                  <a:srgbClr val="231F20"/>
                </a:solidFill>
                <a:latin typeface="Calibri"/>
                <a:cs typeface="Calibri"/>
              </a:rPr>
              <a:t> </a:t>
            </a:r>
            <a:r>
              <a:rPr sz="950" spc="-5" dirty="0">
                <a:solidFill>
                  <a:srgbClr val="231F20"/>
                </a:solidFill>
                <a:latin typeface="Calibri"/>
                <a:cs typeface="Calibri"/>
              </a:rPr>
              <a:t>without</a:t>
            </a:r>
            <a:r>
              <a:rPr sz="950" spc="-30" dirty="0">
                <a:solidFill>
                  <a:srgbClr val="231F20"/>
                </a:solidFill>
                <a:latin typeface="Calibri"/>
                <a:cs typeface="Calibri"/>
              </a:rPr>
              <a:t> </a:t>
            </a:r>
            <a:r>
              <a:rPr sz="950" spc="75" dirty="0">
                <a:solidFill>
                  <a:srgbClr val="231F20"/>
                </a:solidFill>
                <a:latin typeface="Calibri"/>
                <a:cs typeface="Calibri"/>
              </a:rPr>
              <a:t>ChT</a:t>
            </a:r>
            <a:r>
              <a:rPr sz="950" spc="-40" dirty="0">
                <a:solidFill>
                  <a:srgbClr val="231F20"/>
                </a:solidFill>
                <a:latin typeface="Calibri"/>
                <a:cs typeface="Calibri"/>
              </a:rPr>
              <a:t> </a:t>
            </a:r>
            <a:r>
              <a:rPr sz="950" spc="25" dirty="0">
                <a:solidFill>
                  <a:srgbClr val="231F20"/>
                </a:solidFill>
                <a:latin typeface="Calibri"/>
                <a:cs typeface="Calibri"/>
              </a:rPr>
              <a:t>in</a:t>
            </a:r>
            <a:r>
              <a:rPr sz="950" spc="-35" dirty="0">
                <a:solidFill>
                  <a:srgbClr val="231F20"/>
                </a:solidFill>
                <a:latin typeface="Calibri"/>
                <a:cs typeface="Calibri"/>
              </a:rPr>
              <a:t> </a:t>
            </a:r>
            <a:r>
              <a:rPr sz="950" spc="5" dirty="0">
                <a:solidFill>
                  <a:srgbClr val="231F20"/>
                </a:solidFill>
                <a:latin typeface="Calibri"/>
                <a:cs typeface="Calibri"/>
              </a:rPr>
              <a:t>highly</a:t>
            </a:r>
            <a:r>
              <a:rPr sz="950" spc="-35" dirty="0">
                <a:solidFill>
                  <a:srgbClr val="231F20"/>
                </a:solidFill>
                <a:latin typeface="Calibri"/>
                <a:cs typeface="Calibri"/>
              </a:rPr>
              <a:t> selected</a:t>
            </a:r>
            <a:r>
              <a:rPr sz="950" spc="-40" dirty="0">
                <a:solidFill>
                  <a:srgbClr val="231F20"/>
                </a:solidFill>
                <a:latin typeface="Calibri"/>
                <a:cs typeface="Calibri"/>
              </a:rPr>
              <a:t> cases</a:t>
            </a:r>
            <a:r>
              <a:rPr sz="950" spc="-35" dirty="0">
                <a:solidFill>
                  <a:srgbClr val="231F20"/>
                </a:solidFill>
                <a:latin typeface="Calibri"/>
                <a:cs typeface="Calibri"/>
              </a:rPr>
              <a:t> </a:t>
            </a:r>
            <a:r>
              <a:rPr sz="950" spc="-10" dirty="0">
                <a:solidFill>
                  <a:srgbClr val="231F20"/>
                </a:solidFill>
                <a:latin typeface="Calibri"/>
                <a:cs typeface="Calibri"/>
              </a:rPr>
              <a:t>(e.g.</a:t>
            </a:r>
            <a:r>
              <a:rPr sz="950" spc="-40" dirty="0">
                <a:solidFill>
                  <a:srgbClr val="231F20"/>
                </a:solidFill>
                <a:latin typeface="Calibri"/>
                <a:cs typeface="Calibri"/>
              </a:rPr>
              <a:t> </a:t>
            </a:r>
            <a:r>
              <a:rPr sz="950" spc="-25" dirty="0">
                <a:solidFill>
                  <a:srgbClr val="231F20"/>
                </a:solidFill>
                <a:latin typeface="Calibri"/>
                <a:cs typeface="Calibri"/>
              </a:rPr>
              <a:t>some</a:t>
            </a:r>
            <a:r>
              <a:rPr sz="950" spc="-35" dirty="0">
                <a:solidFill>
                  <a:srgbClr val="231F20"/>
                </a:solidFill>
                <a:latin typeface="Calibri"/>
                <a:cs typeface="Calibri"/>
              </a:rPr>
              <a:t> </a:t>
            </a:r>
            <a:r>
              <a:rPr sz="950" spc="-20" dirty="0">
                <a:solidFill>
                  <a:srgbClr val="231F20"/>
                </a:solidFill>
                <a:latin typeface="Calibri"/>
                <a:cs typeface="Calibri"/>
              </a:rPr>
              <a:t>patients </a:t>
            </a:r>
            <a:r>
              <a:rPr sz="950" spc="-200" dirty="0">
                <a:solidFill>
                  <a:srgbClr val="231F20"/>
                </a:solidFill>
                <a:latin typeface="Calibri"/>
                <a:cs typeface="Calibri"/>
              </a:rPr>
              <a:t> </a:t>
            </a:r>
            <a:r>
              <a:rPr sz="950" spc="-5" dirty="0">
                <a:solidFill>
                  <a:srgbClr val="231F20"/>
                </a:solidFill>
                <a:latin typeface="Calibri"/>
                <a:cs typeface="Calibri"/>
              </a:rPr>
              <a:t>with</a:t>
            </a:r>
            <a:r>
              <a:rPr sz="950" spc="-40" dirty="0">
                <a:solidFill>
                  <a:srgbClr val="231F20"/>
                </a:solidFill>
                <a:latin typeface="Calibri"/>
                <a:cs typeface="Calibri"/>
              </a:rPr>
              <a:t> </a:t>
            </a:r>
            <a:r>
              <a:rPr sz="950" spc="15" dirty="0">
                <a:solidFill>
                  <a:srgbClr val="231F20"/>
                </a:solidFill>
                <a:latin typeface="Calibri"/>
                <a:cs typeface="Calibri"/>
              </a:rPr>
              <a:t>myxoid</a:t>
            </a:r>
            <a:r>
              <a:rPr sz="950" spc="-35" dirty="0">
                <a:solidFill>
                  <a:srgbClr val="231F20"/>
                </a:solidFill>
                <a:latin typeface="Calibri"/>
                <a:cs typeface="Calibri"/>
              </a:rPr>
              <a:t> </a:t>
            </a:r>
            <a:r>
              <a:rPr sz="950" spc="-5" dirty="0">
                <a:solidFill>
                  <a:srgbClr val="231F20"/>
                </a:solidFill>
                <a:latin typeface="Calibri"/>
                <a:cs typeface="Calibri"/>
              </a:rPr>
              <a:t>liposarcoma,</a:t>
            </a:r>
            <a:r>
              <a:rPr sz="950" spc="-30" dirty="0">
                <a:solidFill>
                  <a:srgbClr val="231F20"/>
                </a:solidFill>
                <a:latin typeface="Calibri"/>
                <a:cs typeface="Calibri"/>
              </a:rPr>
              <a:t> </a:t>
            </a:r>
            <a:r>
              <a:rPr sz="950" spc="-5" dirty="0">
                <a:solidFill>
                  <a:srgbClr val="231F20"/>
                </a:solidFill>
                <a:latin typeface="Calibri"/>
                <a:cs typeface="Calibri"/>
              </a:rPr>
              <a:t>solitary</a:t>
            </a:r>
            <a:r>
              <a:rPr sz="950" spc="-30" dirty="0">
                <a:solidFill>
                  <a:srgbClr val="231F20"/>
                </a:solidFill>
                <a:latin typeface="Calibri"/>
                <a:cs typeface="Calibri"/>
              </a:rPr>
              <a:t> </a:t>
            </a:r>
            <a:r>
              <a:rPr sz="950" spc="-5" dirty="0">
                <a:solidFill>
                  <a:srgbClr val="231F20"/>
                </a:solidFill>
                <a:latin typeface="Calibri"/>
                <a:cs typeface="Calibri"/>
              </a:rPr>
              <a:t>fibrous</a:t>
            </a:r>
            <a:r>
              <a:rPr sz="950" spc="-35" dirty="0">
                <a:solidFill>
                  <a:srgbClr val="231F20"/>
                </a:solidFill>
                <a:latin typeface="Calibri"/>
                <a:cs typeface="Calibri"/>
              </a:rPr>
              <a:t> </a:t>
            </a:r>
            <a:r>
              <a:rPr sz="950" spc="10" dirty="0">
                <a:solidFill>
                  <a:srgbClr val="231F20"/>
                </a:solidFill>
                <a:latin typeface="Calibri"/>
                <a:cs typeface="Calibri"/>
              </a:rPr>
              <a:t>tumour).</a:t>
            </a:r>
            <a:endParaRPr sz="950">
              <a:latin typeface="Calibri"/>
              <a:cs typeface="Calibri"/>
            </a:endParaRPr>
          </a:p>
          <a:p>
            <a:pPr marL="152400" algn="just">
              <a:lnSpc>
                <a:spcPts val="1115"/>
              </a:lnSpc>
            </a:pPr>
            <a:r>
              <a:rPr sz="950" spc="-25" dirty="0">
                <a:solidFill>
                  <a:srgbClr val="231F20"/>
                </a:solidFill>
                <a:latin typeface="Calibri"/>
                <a:cs typeface="Calibri"/>
              </a:rPr>
              <a:t>Standard</a:t>
            </a:r>
            <a:r>
              <a:rPr sz="950" spc="100" dirty="0">
                <a:solidFill>
                  <a:srgbClr val="231F20"/>
                </a:solidFill>
                <a:latin typeface="Calibri"/>
                <a:cs typeface="Calibri"/>
              </a:rPr>
              <a:t> </a:t>
            </a:r>
            <a:r>
              <a:rPr sz="950" spc="65" dirty="0">
                <a:solidFill>
                  <a:srgbClr val="231F20"/>
                </a:solidFill>
                <a:latin typeface="Calibri"/>
                <a:cs typeface="Calibri"/>
              </a:rPr>
              <a:t>ChT</a:t>
            </a:r>
            <a:r>
              <a:rPr sz="950" spc="100" dirty="0">
                <a:solidFill>
                  <a:srgbClr val="231F20"/>
                </a:solidFill>
                <a:latin typeface="Calibri"/>
                <a:cs typeface="Calibri"/>
              </a:rPr>
              <a:t> </a:t>
            </a:r>
            <a:r>
              <a:rPr sz="950" spc="-10" dirty="0">
                <a:solidFill>
                  <a:srgbClr val="231F20"/>
                </a:solidFill>
                <a:latin typeface="Calibri"/>
                <a:cs typeface="Calibri"/>
              </a:rPr>
              <a:t>is</a:t>
            </a:r>
            <a:r>
              <a:rPr sz="950" spc="100" dirty="0">
                <a:solidFill>
                  <a:srgbClr val="231F20"/>
                </a:solidFill>
                <a:latin typeface="Calibri"/>
                <a:cs typeface="Calibri"/>
              </a:rPr>
              <a:t> </a:t>
            </a:r>
            <a:r>
              <a:rPr sz="950" spc="-50" dirty="0">
                <a:solidFill>
                  <a:srgbClr val="231F20"/>
                </a:solidFill>
                <a:latin typeface="Calibri"/>
                <a:cs typeface="Calibri"/>
              </a:rPr>
              <a:t>based</a:t>
            </a:r>
            <a:r>
              <a:rPr sz="950" spc="100" dirty="0">
                <a:solidFill>
                  <a:srgbClr val="231F20"/>
                </a:solidFill>
                <a:latin typeface="Calibri"/>
                <a:cs typeface="Calibri"/>
              </a:rPr>
              <a:t> </a:t>
            </a:r>
            <a:r>
              <a:rPr sz="950" spc="-10" dirty="0">
                <a:solidFill>
                  <a:srgbClr val="231F20"/>
                </a:solidFill>
                <a:latin typeface="Calibri"/>
                <a:cs typeface="Calibri"/>
              </a:rPr>
              <a:t>on</a:t>
            </a:r>
            <a:r>
              <a:rPr sz="950" spc="105" dirty="0">
                <a:solidFill>
                  <a:srgbClr val="231F20"/>
                </a:solidFill>
                <a:latin typeface="Calibri"/>
                <a:cs typeface="Calibri"/>
              </a:rPr>
              <a:t> </a:t>
            </a:r>
            <a:r>
              <a:rPr sz="950" spc="-30" dirty="0">
                <a:solidFill>
                  <a:srgbClr val="231F20"/>
                </a:solidFill>
                <a:latin typeface="Calibri"/>
                <a:cs typeface="Calibri"/>
              </a:rPr>
              <a:t>anthracyclines</a:t>
            </a:r>
            <a:r>
              <a:rPr sz="950" spc="105" dirty="0">
                <a:solidFill>
                  <a:srgbClr val="231F20"/>
                </a:solidFill>
                <a:latin typeface="Calibri"/>
                <a:cs typeface="Calibri"/>
              </a:rPr>
              <a:t> </a:t>
            </a:r>
            <a:r>
              <a:rPr sz="950" spc="-50" dirty="0">
                <a:solidFill>
                  <a:srgbClr val="231F20"/>
                </a:solidFill>
                <a:latin typeface="Calibri"/>
                <a:cs typeface="Calibri"/>
              </a:rPr>
              <a:t>as</a:t>
            </a:r>
            <a:r>
              <a:rPr sz="950" spc="100" dirty="0">
                <a:solidFill>
                  <a:srgbClr val="231F20"/>
                </a:solidFill>
                <a:latin typeface="Calibri"/>
                <a:cs typeface="Calibri"/>
              </a:rPr>
              <a:t> </a:t>
            </a:r>
            <a:r>
              <a:rPr sz="950" spc="-45" dirty="0">
                <a:solidFill>
                  <a:srgbClr val="231F20"/>
                </a:solidFill>
                <a:latin typeface="Calibri"/>
                <a:cs typeface="Calibri"/>
              </a:rPr>
              <a:t>the</a:t>
            </a:r>
            <a:r>
              <a:rPr sz="950" spc="95" dirty="0">
                <a:solidFill>
                  <a:srgbClr val="231F20"/>
                </a:solidFill>
                <a:latin typeface="Calibri"/>
                <a:cs typeface="Calibri"/>
              </a:rPr>
              <a:t> </a:t>
            </a:r>
            <a:r>
              <a:rPr sz="950" spc="-15" dirty="0">
                <a:solidFill>
                  <a:srgbClr val="231F20"/>
                </a:solidFill>
                <a:latin typeface="Calibri"/>
                <a:cs typeface="Calibri"/>
              </a:rPr>
              <a:t>first-line</a:t>
            </a:r>
            <a:r>
              <a:rPr sz="950" spc="105" dirty="0">
                <a:solidFill>
                  <a:srgbClr val="231F20"/>
                </a:solidFill>
                <a:latin typeface="Calibri"/>
                <a:cs typeface="Calibri"/>
              </a:rPr>
              <a:t> </a:t>
            </a:r>
            <a:r>
              <a:rPr sz="950" spc="-35" dirty="0">
                <a:solidFill>
                  <a:srgbClr val="231F20"/>
                </a:solidFill>
                <a:latin typeface="Calibri"/>
                <a:cs typeface="Calibri"/>
              </a:rPr>
              <a:t>treat-</a:t>
            </a:r>
            <a:endParaRPr sz="950">
              <a:latin typeface="Calibri"/>
              <a:cs typeface="Calibri"/>
            </a:endParaRPr>
          </a:p>
          <a:p>
            <a:pPr marL="38100" marR="31750" algn="just">
              <a:lnSpc>
                <a:spcPct val="102899"/>
              </a:lnSpc>
            </a:pPr>
            <a:r>
              <a:rPr sz="950" spc="-30" dirty="0">
                <a:solidFill>
                  <a:srgbClr val="231F20"/>
                </a:solidFill>
                <a:latin typeface="Calibri"/>
                <a:cs typeface="Calibri"/>
              </a:rPr>
              <a:t>ment </a:t>
            </a:r>
            <a:r>
              <a:rPr sz="950" spc="30" dirty="0">
                <a:solidFill>
                  <a:srgbClr val="231F20"/>
                </a:solidFill>
                <a:latin typeface="Calibri"/>
                <a:cs typeface="Calibri"/>
              </a:rPr>
              <a:t>[I, </a:t>
            </a:r>
            <a:r>
              <a:rPr sz="950" spc="25" dirty="0">
                <a:solidFill>
                  <a:srgbClr val="231F20"/>
                </a:solidFill>
                <a:latin typeface="Calibri"/>
                <a:cs typeface="Calibri"/>
              </a:rPr>
              <a:t>A]. </a:t>
            </a:r>
            <a:r>
              <a:rPr sz="950" spc="-25" dirty="0">
                <a:solidFill>
                  <a:srgbClr val="231F20"/>
                </a:solidFill>
                <a:latin typeface="Calibri"/>
                <a:cs typeface="Calibri"/>
              </a:rPr>
              <a:t>There </a:t>
            </a:r>
            <a:r>
              <a:rPr sz="950" spc="-10" dirty="0">
                <a:solidFill>
                  <a:srgbClr val="231F20"/>
                </a:solidFill>
                <a:latin typeface="Calibri"/>
                <a:cs typeface="Calibri"/>
              </a:rPr>
              <a:t>is </a:t>
            </a:r>
            <a:r>
              <a:rPr sz="950" spc="-5" dirty="0">
                <a:solidFill>
                  <a:srgbClr val="231F20"/>
                </a:solidFill>
                <a:latin typeface="Calibri"/>
                <a:cs typeface="Calibri"/>
              </a:rPr>
              <a:t>no </a:t>
            </a:r>
            <a:r>
              <a:rPr sz="950" spc="-20" dirty="0">
                <a:solidFill>
                  <a:srgbClr val="231F20"/>
                </a:solidFill>
                <a:latin typeface="Calibri"/>
                <a:cs typeface="Calibri"/>
              </a:rPr>
              <a:t>formal </a:t>
            </a:r>
            <a:r>
              <a:rPr sz="950" spc="-25" dirty="0">
                <a:solidFill>
                  <a:srgbClr val="231F20"/>
                </a:solidFill>
                <a:latin typeface="Calibri"/>
                <a:cs typeface="Calibri"/>
              </a:rPr>
              <a:t>demonstration </a:t>
            </a:r>
            <a:r>
              <a:rPr sz="950" spc="-35" dirty="0">
                <a:solidFill>
                  <a:srgbClr val="231F20"/>
                </a:solidFill>
                <a:latin typeface="Calibri"/>
                <a:cs typeface="Calibri"/>
              </a:rPr>
              <a:t>that</a:t>
            </a:r>
            <a:r>
              <a:rPr sz="950" spc="-30" dirty="0">
                <a:solidFill>
                  <a:srgbClr val="231F20"/>
                </a:solidFill>
                <a:latin typeface="Calibri"/>
                <a:cs typeface="Calibri"/>
              </a:rPr>
              <a:t> </a:t>
            </a:r>
            <a:r>
              <a:rPr sz="950" spc="-20" dirty="0">
                <a:solidFill>
                  <a:srgbClr val="231F20"/>
                </a:solidFill>
                <a:latin typeface="Calibri"/>
                <a:cs typeface="Calibri"/>
              </a:rPr>
              <a:t>multi-agent </a:t>
            </a:r>
            <a:r>
              <a:rPr sz="950" spc="-15" dirty="0">
                <a:solidFill>
                  <a:srgbClr val="231F20"/>
                </a:solidFill>
                <a:latin typeface="Calibri"/>
                <a:cs typeface="Calibri"/>
              </a:rPr>
              <a:t> </a:t>
            </a:r>
            <a:r>
              <a:rPr sz="950" spc="60" dirty="0">
                <a:solidFill>
                  <a:srgbClr val="231F20"/>
                </a:solidFill>
                <a:latin typeface="Calibri"/>
                <a:cs typeface="Calibri"/>
              </a:rPr>
              <a:t>ChT </a:t>
            </a:r>
            <a:r>
              <a:rPr sz="950" spc="-10" dirty="0">
                <a:solidFill>
                  <a:srgbClr val="231F20"/>
                </a:solidFill>
                <a:latin typeface="Calibri"/>
                <a:cs typeface="Calibri"/>
              </a:rPr>
              <a:t>is </a:t>
            </a:r>
            <a:r>
              <a:rPr sz="950" spc="-25" dirty="0">
                <a:solidFill>
                  <a:srgbClr val="231F20"/>
                </a:solidFill>
                <a:latin typeface="Calibri"/>
                <a:cs typeface="Calibri"/>
              </a:rPr>
              <a:t>superior</a:t>
            </a:r>
            <a:r>
              <a:rPr sz="950" spc="-20" dirty="0">
                <a:solidFill>
                  <a:srgbClr val="231F20"/>
                </a:solidFill>
                <a:latin typeface="Calibri"/>
                <a:cs typeface="Calibri"/>
              </a:rPr>
              <a:t> </a:t>
            </a:r>
            <a:r>
              <a:rPr sz="950" spc="-25" dirty="0">
                <a:solidFill>
                  <a:srgbClr val="231F20"/>
                </a:solidFill>
                <a:latin typeface="Calibri"/>
                <a:cs typeface="Calibri"/>
              </a:rPr>
              <a:t>to</a:t>
            </a:r>
            <a:r>
              <a:rPr sz="950" spc="-20" dirty="0">
                <a:solidFill>
                  <a:srgbClr val="231F20"/>
                </a:solidFill>
                <a:latin typeface="Calibri"/>
                <a:cs typeface="Calibri"/>
              </a:rPr>
              <a:t> </a:t>
            </a:r>
            <a:r>
              <a:rPr sz="950" spc="-30" dirty="0">
                <a:solidFill>
                  <a:srgbClr val="231F20"/>
                </a:solidFill>
                <a:latin typeface="Calibri"/>
                <a:cs typeface="Calibri"/>
              </a:rPr>
              <a:t>single-agent</a:t>
            </a:r>
            <a:r>
              <a:rPr sz="950" spc="-25" dirty="0">
                <a:solidFill>
                  <a:srgbClr val="231F20"/>
                </a:solidFill>
                <a:latin typeface="Calibri"/>
                <a:cs typeface="Calibri"/>
              </a:rPr>
              <a:t> </a:t>
            </a:r>
            <a:r>
              <a:rPr sz="950" spc="60" dirty="0">
                <a:solidFill>
                  <a:srgbClr val="231F20"/>
                </a:solidFill>
                <a:latin typeface="Calibri"/>
                <a:cs typeface="Calibri"/>
              </a:rPr>
              <a:t>ChT </a:t>
            </a:r>
            <a:r>
              <a:rPr sz="950" spc="-20" dirty="0">
                <a:solidFill>
                  <a:srgbClr val="231F20"/>
                </a:solidFill>
                <a:latin typeface="Calibri"/>
                <a:cs typeface="Calibri"/>
              </a:rPr>
              <a:t>with</a:t>
            </a:r>
            <a:r>
              <a:rPr sz="950" spc="-15" dirty="0">
                <a:solidFill>
                  <a:srgbClr val="231F20"/>
                </a:solidFill>
                <a:latin typeface="Calibri"/>
                <a:cs typeface="Calibri"/>
              </a:rPr>
              <a:t> </a:t>
            </a:r>
            <a:r>
              <a:rPr sz="950" spc="-10" dirty="0">
                <a:solidFill>
                  <a:srgbClr val="231F20"/>
                </a:solidFill>
                <a:latin typeface="Calibri"/>
                <a:cs typeface="Calibri"/>
              </a:rPr>
              <a:t>doxorubicin </a:t>
            </a:r>
            <a:r>
              <a:rPr sz="950" spc="-35" dirty="0">
                <a:solidFill>
                  <a:srgbClr val="231F20"/>
                </a:solidFill>
                <a:latin typeface="Calibri"/>
                <a:cs typeface="Calibri"/>
              </a:rPr>
              <a:t>alone</a:t>
            </a:r>
            <a:r>
              <a:rPr sz="950" spc="-30" dirty="0">
                <a:solidFill>
                  <a:srgbClr val="231F20"/>
                </a:solidFill>
                <a:latin typeface="Calibri"/>
                <a:cs typeface="Calibri"/>
              </a:rPr>
              <a:t> </a:t>
            </a:r>
            <a:r>
              <a:rPr sz="950" spc="15" dirty="0">
                <a:solidFill>
                  <a:srgbClr val="231F20"/>
                </a:solidFill>
                <a:latin typeface="Calibri"/>
                <a:cs typeface="Calibri"/>
              </a:rPr>
              <a:t>in </a:t>
            </a:r>
            <a:r>
              <a:rPr sz="950" spc="20" dirty="0">
                <a:solidFill>
                  <a:srgbClr val="231F20"/>
                </a:solidFill>
                <a:latin typeface="Calibri"/>
                <a:cs typeface="Calibri"/>
              </a:rPr>
              <a:t> </a:t>
            </a:r>
            <a:r>
              <a:rPr sz="950" spc="-40" dirty="0">
                <a:solidFill>
                  <a:srgbClr val="231F20"/>
                </a:solidFill>
                <a:latin typeface="Calibri"/>
                <a:cs typeface="Calibri"/>
              </a:rPr>
              <a:t>terms </a:t>
            </a:r>
            <a:r>
              <a:rPr sz="950" spc="-25" dirty="0">
                <a:solidFill>
                  <a:srgbClr val="231F20"/>
                </a:solidFill>
                <a:latin typeface="Calibri"/>
                <a:cs typeface="Calibri"/>
              </a:rPr>
              <a:t>of </a:t>
            </a:r>
            <a:r>
              <a:rPr sz="950" spc="15" dirty="0">
                <a:solidFill>
                  <a:srgbClr val="231F20"/>
                </a:solidFill>
                <a:latin typeface="Calibri"/>
                <a:cs typeface="Calibri"/>
              </a:rPr>
              <a:t>OS. </a:t>
            </a:r>
            <a:r>
              <a:rPr sz="950" spc="-25" dirty="0">
                <a:solidFill>
                  <a:srgbClr val="231F20"/>
                </a:solidFill>
                <a:latin typeface="Calibri"/>
                <a:cs typeface="Calibri"/>
              </a:rPr>
              <a:t>However, </a:t>
            </a:r>
            <a:r>
              <a:rPr sz="950" spc="-40" dirty="0">
                <a:solidFill>
                  <a:srgbClr val="231F20"/>
                </a:solidFill>
                <a:latin typeface="Calibri"/>
                <a:cs typeface="Calibri"/>
              </a:rPr>
              <a:t>a </a:t>
            </a:r>
            <a:r>
              <a:rPr sz="950" spc="-25" dirty="0">
                <a:solidFill>
                  <a:srgbClr val="231F20"/>
                </a:solidFill>
                <a:latin typeface="Calibri"/>
                <a:cs typeface="Calibri"/>
              </a:rPr>
              <a:t>higher </a:t>
            </a:r>
            <a:r>
              <a:rPr sz="950" spc="-45" dirty="0">
                <a:solidFill>
                  <a:srgbClr val="231F20"/>
                </a:solidFill>
                <a:latin typeface="Calibri"/>
                <a:cs typeface="Calibri"/>
              </a:rPr>
              <a:t>response rate </a:t>
            </a:r>
            <a:r>
              <a:rPr sz="950" spc="-25" dirty="0">
                <a:solidFill>
                  <a:srgbClr val="231F20"/>
                </a:solidFill>
                <a:latin typeface="Calibri"/>
                <a:cs typeface="Calibri"/>
              </a:rPr>
              <a:t>can </a:t>
            </a:r>
            <a:r>
              <a:rPr sz="950" spc="-60" dirty="0">
                <a:solidFill>
                  <a:srgbClr val="231F20"/>
                </a:solidFill>
                <a:latin typeface="Calibri"/>
                <a:cs typeface="Calibri"/>
              </a:rPr>
              <a:t>be </a:t>
            </a:r>
            <a:r>
              <a:rPr sz="950" spc="-45" dirty="0">
                <a:solidFill>
                  <a:srgbClr val="231F20"/>
                </a:solidFill>
                <a:latin typeface="Calibri"/>
                <a:cs typeface="Calibri"/>
              </a:rPr>
              <a:t>expected, </a:t>
            </a:r>
            <a:r>
              <a:rPr sz="950" spc="15" dirty="0">
                <a:solidFill>
                  <a:srgbClr val="231F20"/>
                </a:solidFill>
                <a:latin typeface="Calibri"/>
                <a:cs typeface="Calibri"/>
              </a:rPr>
              <a:t>in </a:t>
            </a:r>
            <a:r>
              <a:rPr sz="950" spc="20" dirty="0">
                <a:solidFill>
                  <a:srgbClr val="231F20"/>
                </a:solidFill>
                <a:latin typeface="Calibri"/>
                <a:cs typeface="Calibri"/>
              </a:rPr>
              <a:t> </a:t>
            </a:r>
            <a:r>
              <a:rPr sz="950" spc="-20" dirty="0">
                <a:solidFill>
                  <a:srgbClr val="231F20"/>
                </a:solidFill>
                <a:latin typeface="Calibri"/>
                <a:cs typeface="Calibri"/>
              </a:rPr>
              <a:t>particular, </a:t>
            </a:r>
            <a:r>
              <a:rPr sz="950" spc="15" dirty="0">
                <a:solidFill>
                  <a:srgbClr val="231F20"/>
                </a:solidFill>
                <a:latin typeface="Calibri"/>
                <a:cs typeface="Calibri"/>
              </a:rPr>
              <a:t>in </a:t>
            </a:r>
            <a:r>
              <a:rPr sz="950" spc="-40" dirty="0">
                <a:solidFill>
                  <a:srgbClr val="231F20"/>
                </a:solidFill>
                <a:latin typeface="Calibri"/>
                <a:cs typeface="Calibri"/>
              </a:rPr>
              <a:t>a </a:t>
            </a:r>
            <a:r>
              <a:rPr sz="950" spc="-25" dirty="0">
                <a:solidFill>
                  <a:srgbClr val="231F20"/>
                </a:solidFill>
                <a:latin typeface="Calibri"/>
                <a:cs typeface="Calibri"/>
              </a:rPr>
              <a:t>number of </a:t>
            </a:r>
            <a:r>
              <a:rPr sz="950" spc="-35" dirty="0">
                <a:solidFill>
                  <a:srgbClr val="231F20"/>
                </a:solidFill>
                <a:latin typeface="Calibri"/>
                <a:cs typeface="Calibri"/>
              </a:rPr>
              <a:t>sensitive </a:t>
            </a:r>
            <a:r>
              <a:rPr sz="950" spc="-20" dirty="0">
                <a:solidFill>
                  <a:srgbClr val="231F20"/>
                </a:solidFill>
                <a:latin typeface="Calibri"/>
                <a:cs typeface="Calibri"/>
              </a:rPr>
              <a:t>histological </a:t>
            </a:r>
            <a:r>
              <a:rPr sz="950" spc="-40" dirty="0">
                <a:solidFill>
                  <a:srgbClr val="231F20"/>
                </a:solidFill>
                <a:latin typeface="Calibri"/>
                <a:cs typeface="Calibri"/>
              </a:rPr>
              <a:t>types, </a:t>
            </a:r>
            <a:r>
              <a:rPr sz="950" spc="-20" dirty="0">
                <a:solidFill>
                  <a:srgbClr val="231F20"/>
                </a:solidFill>
                <a:latin typeface="Calibri"/>
                <a:cs typeface="Calibri"/>
              </a:rPr>
              <a:t>according </a:t>
            </a:r>
            <a:r>
              <a:rPr sz="950" spc="-25" dirty="0">
                <a:solidFill>
                  <a:srgbClr val="231F20"/>
                </a:solidFill>
                <a:latin typeface="Calibri"/>
                <a:cs typeface="Calibri"/>
              </a:rPr>
              <a:t>to </a:t>
            </a:r>
            <a:r>
              <a:rPr sz="950" spc="-20" dirty="0">
                <a:solidFill>
                  <a:srgbClr val="231F20"/>
                </a:solidFill>
                <a:latin typeface="Calibri"/>
                <a:cs typeface="Calibri"/>
              </a:rPr>
              <a:t> </a:t>
            </a:r>
            <a:r>
              <a:rPr sz="950" spc="-45" dirty="0">
                <a:solidFill>
                  <a:srgbClr val="231F20"/>
                </a:solidFill>
                <a:latin typeface="Calibri"/>
                <a:cs typeface="Calibri"/>
              </a:rPr>
              <a:t>several,</a:t>
            </a:r>
            <a:r>
              <a:rPr sz="950" spc="-40" dirty="0">
                <a:solidFill>
                  <a:srgbClr val="231F20"/>
                </a:solidFill>
                <a:latin typeface="Calibri"/>
                <a:cs typeface="Calibri"/>
              </a:rPr>
              <a:t> </a:t>
            </a:r>
            <a:r>
              <a:rPr sz="950" spc="-25" dirty="0">
                <a:solidFill>
                  <a:srgbClr val="231F20"/>
                </a:solidFill>
                <a:latin typeface="Calibri"/>
                <a:cs typeface="Calibri"/>
              </a:rPr>
              <a:t>although</a:t>
            </a:r>
            <a:r>
              <a:rPr sz="950" spc="-20" dirty="0">
                <a:solidFill>
                  <a:srgbClr val="231F20"/>
                </a:solidFill>
                <a:latin typeface="Calibri"/>
                <a:cs typeface="Calibri"/>
              </a:rPr>
              <a:t> not</a:t>
            </a:r>
            <a:r>
              <a:rPr sz="950" spc="-15" dirty="0">
                <a:solidFill>
                  <a:srgbClr val="231F20"/>
                </a:solidFill>
                <a:latin typeface="Calibri"/>
                <a:cs typeface="Calibri"/>
              </a:rPr>
              <a:t> </a:t>
            </a:r>
            <a:r>
              <a:rPr sz="950" spc="-20" dirty="0">
                <a:solidFill>
                  <a:srgbClr val="231F20"/>
                </a:solidFill>
                <a:latin typeface="Calibri"/>
                <a:cs typeface="Calibri"/>
              </a:rPr>
              <a:t>all,</a:t>
            </a:r>
            <a:r>
              <a:rPr sz="950" spc="-15" dirty="0">
                <a:solidFill>
                  <a:srgbClr val="231F20"/>
                </a:solidFill>
                <a:latin typeface="Calibri"/>
                <a:cs typeface="Calibri"/>
              </a:rPr>
              <a:t> </a:t>
            </a:r>
            <a:r>
              <a:rPr sz="950" spc="-25" dirty="0">
                <a:solidFill>
                  <a:srgbClr val="231F20"/>
                </a:solidFill>
                <a:latin typeface="Calibri"/>
                <a:cs typeface="Calibri"/>
              </a:rPr>
              <a:t>randomised</a:t>
            </a:r>
            <a:r>
              <a:rPr sz="950" spc="-20" dirty="0">
                <a:solidFill>
                  <a:srgbClr val="231F20"/>
                </a:solidFill>
                <a:latin typeface="Calibri"/>
                <a:cs typeface="Calibri"/>
              </a:rPr>
              <a:t> </a:t>
            </a:r>
            <a:r>
              <a:rPr sz="950" spc="-10" dirty="0">
                <a:solidFill>
                  <a:srgbClr val="231F20"/>
                </a:solidFill>
                <a:latin typeface="Calibri"/>
                <a:cs typeface="Calibri"/>
              </a:rPr>
              <a:t>clinical</a:t>
            </a:r>
            <a:r>
              <a:rPr sz="950" spc="-5" dirty="0">
                <a:solidFill>
                  <a:srgbClr val="231F20"/>
                </a:solidFill>
                <a:latin typeface="Calibri"/>
                <a:cs typeface="Calibri"/>
              </a:rPr>
              <a:t> </a:t>
            </a:r>
            <a:r>
              <a:rPr sz="950" spc="-20" dirty="0">
                <a:solidFill>
                  <a:srgbClr val="231F20"/>
                </a:solidFill>
                <a:latin typeface="Calibri"/>
                <a:cs typeface="Calibri"/>
              </a:rPr>
              <a:t>trials</a:t>
            </a:r>
            <a:r>
              <a:rPr sz="950" spc="-15" dirty="0">
                <a:solidFill>
                  <a:srgbClr val="231F20"/>
                </a:solidFill>
                <a:latin typeface="Calibri"/>
                <a:cs typeface="Calibri"/>
              </a:rPr>
              <a:t> [</a:t>
            </a:r>
            <a:r>
              <a:rPr sz="950" spc="-15" dirty="0">
                <a:solidFill>
                  <a:srgbClr val="2E3092"/>
                </a:solidFill>
                <a:latin typeface="Calibri"/>
                <a:cs typeface="Calibri"/>
                <a:hlinkClick r:id="rId2" action="ppaction://hlinksldjump"/>
              </a:rPr>
              <a:t>26</a:t>
            </a:r>
            <a:r>
              <a:rPr sz="950" spc="-15" dirty="0">
                <a:solidFill>
                  <a:srgbClr val="231F20"/>
                </a:solidFill>
                <a:latin typeface="Calibri"/>
                <a:cs typeface="Calibri"/>
              </a:rPr>
              <a:t>,</a:t>
            </a:r>
            <a:r>
              <a:rPr sz="950" spc="-10" dirty="0">
                <a:solidFill>
                  <a:srgbClr val="231F20"/>
                </a:solidFill>
                <a:latin typeface="Calibri"/>
                <a:cs typeface="Calibri"/>
              </a:rPr>
              <a:t> </a:t>
            </a:r>
            <a:r>
              <a:rPr sz="950" spc="-25" dirty="0">
                <a:solidFill>
                  <a:srgbClr val="2E3092"/>
                </a:solidFill>
                <a:latin typeface="Calibri"/>
                <a:cs typeface="Calibri"/>
                <a:hlinkClick r:id="rId2" action="ppaction://hlinksldjump"/>
              </a:rPr>
              <a:t>27</a:t>
            </a:r>
            <a:r>
              <a:rPr sz="950" spc="-25" dirty="0">
                <a:solidFill>
                  <a:srgbClr val="231F20"/>
                </a:solidFill>
                <a:latin typeface="Calibri"/>
                <a:cs typeface="Calibri"/>
              </a:rPr>
              <a:t>]. </a:t>
            </a:r>
            <a:r>
              <a:rPr sz="950" spc="-20" dirty="0">
                <a:solidFill>
                  <a:srgbClr val="231F20"/>
                </a:solidFill>
                <a:latin typeface="Calibri"/>
                <a:cs typeface="Calibri"/>
              </a:rPr>
              <a:t> </a:t>
            </a:r>
            <a:r>
              <a:rPr sz="950" spc="-30" dirty="0">
                <a:solidFill>
                  <a:srgbClr val="231F20"/>
                </a:solidFill>
                <a:latin typeface="Calibri"/>
                <a:cs typeface="Calibri"/>
              </a:rPr>
              <a:t>Therefore, </a:t>
            </a:r>
            <a:r>
              <a:rPr sz="950" spc="-20" dirty="0">
                <a:solidFill>
                  <a:srgbClr val="231F20"/>
                </a:solidFill>
                <a:latin typeface="Calibri"/>
                <a:cs typeface="Calibri"/>
              </a:rPr>
              <a:t>multi-agent </a:t>
            </a:r>
            <a:r>
              <a:rPr sz="950" spc="60" dirty="0">
                <a:solidFill>
                  <a:srgbClr val="231F20"/>
                </a:solidFill>
                <a:latin typeface="Calibri"/>
                <a:cs typeface="Calibri"/>
              </a:rPr>
              <a:t>ChT </a:t>
            </a:r>
            <a:r>
              <a:rPr sz="950" spc="-20" dirty="0">
                <a:solidFill>
                  <a:srgbClr val="231F20"/>
                </a:solidFill>
                <a:latin typeface="Calibri"/>
                <a:cs typeface="Calibri"/>
              </a:rPr>
              <a:t>with </a:t>
            </a:r>
            <a:r>
              <a:rPr sz="950" spc="-45" dirty="0">
                <a:solidFill>
                  <a:srgbClr val="231F20"/>
                </a:solidFill>
                <a:latin typeface="Calibri"/>
                <a:cs typeface="Calibri"/>
              </a:rPr>
              <a:t>adequate-dose </a:t>
            </a:r>
            <a:r>
              <a:rPr sz="950" spc="-30" dirty="0">
                <a:solidFill>
                  <a:srgbClr val="231F20"/>
                </a:solidFill>
                <a:latin typeface="Calibri"/>
                <a:cs typeface="Calibri"/>
              </a:rPr>
              <a:t>anthracyclines </a:t>
            </a:r>
            <a:r>
              <a:rPr sz="950" spc="-15" dirty="0">
                <a:solidFill>
                  <a:srgbClr val="231F20"/>
                </a:solidFill>
                <a:latin typeface="Calibri"/>
                <a:cs typeface="Calibri"/>
              </a:rPr>
              <a:t>plus </a:t>
            </a:r>
            <a:r>
              <a:rPr sz="950" spc="-200" dirty="0">
                <a:solidFill>
                  <a:srgbClr val="231F20"/>
                </a:solidFill>
                <a:latin typeface="Calibri"/>
                <a:cs typeface="Calibri"/>
              </a:rPr>
              <a:t> </a:t>
            </a:r>
            <a:r>
              <a:rPr sz="950" spc="-30" dirty="0">
                <a:solidFill>
                  <a:srgbClr val="231F20"/>
                </a:solidFill>
                <a:latin typeface="Calibri"/>
                <a:cs typeface="Calibri"/>
              </a:rPr>
              <a:t>ifosfamide </a:t>
            </a:r>
            <a:r>
              <a:rPr sz="950" spc="-20" dirty="0">
                <a:solidFill>
                  <a:srgbClr val="231F20"/>
                </a:solidFill>
                <a:latin typeface="Calibri"/>
                <a:cs typeface="Calibri"/>
              </a:rPr>
              <a:t>may </a:t>
            </a:r>
            <a:r>
              <a:rPr sz="950" spc="-60" dirty="0">
                <a:solidFill>
                  <a:srgbClr val="231F20"/>
                </a:solidFill>
                <a:latin typeface="Calibri"/>
                <a:cs typeface="Calibri"/>
              </a:rPr>
              <a:t>be </a:t>
            </a:r>
            <a:r>
              <a:rPr sz="950" spc="-45" dirty="0">
                <a:solidFill>
                  <a:srgbClr val="231F20"/>
                </a:solidFill>
                <a:latin typeface="Calibri"/>
                <a:cs typeface="Calibri"/>
              </a:rPr>
              <a:t>the treatment </a:t>
            </a:r>
            <a:r>
              <a:rPr sz="950" spc="-25" dirty="0">
                <a:solidFill>
                  <a:srgbClr val="231F20"/>
                </a:solidFill>
                <a:latin typeface="Calibri"/>
                <a:cs typeface="Calibri"/>
              </a:rPr>
              <a:t>of </a:t>
            </a:r>
            <a:r>
              <a:rPr sz="950" spc="-30" dirty="0">
                <a:solidFill>
                  <a:srgbClr val="231F20"/>
                </a:solidFill>
                <a:latin typeface="Calibri"/>
                <a:cs typeface="Calibri"/>
              </a:rPr>
              <a:t>choice, </a:t>
            </a:r>
            <a:r>
              <a:rPr sz="950" spc="-20" dirty="0">
                <a:solidFill>
                  <a:srgbClr val="231F20"/>
                </a:solidFill>
                <a:latin typeface="Calibri"/>
                <a:cs typeface="Calibri"/>
              </a:rPr>
              <a:t>particularly </a:t>
            </a:r>
            <a:r>
              <a:rPr sz="950" spc="15" dirty="0">
                <a:solidFill>
                  <a:srgbClr val="231F20"/>
                </a:solidFill>
                <a:latin typeface="Calibri"/>
                <a:cs typeface="Calibri"/>
              </a:rPr>
              <a:t>in </a:t>
            </a:r>
            <a:r>
              <a:rPr sz="950" spc="-40" dirty="0">
                <a:solidFill>
                  <a:srgbClr val="231F20"/>
                </a:solidFill>
                <a:latin typeface="Calibri"/>
                <a:cs typeface="Calibri"/>
              </a:rPr>
              <a:t>subtypes </a:t>
            </a:r>
            <a:r>
              <a:rPr sz="950" spc="-35" dirty="0">
                <a:solidFill>
                  <a:srgbClr val="231F20"/>
                </a:solidFill>
                <a:latin typeface="Calibri"/>
                <a:cs typeface="Calibri"/>
              </a:rPr>
              <a:t> sensitive </a:t>
            </a:r>
            <a:r>
              <a:rPr sz="950" spc="-25" dirty="0">
                <a:solidFill>
                  <a:srgbClr val="231F20"/>
                </a:solidFill>
                <a:latin typeface="Calibri"/>
                <a:cs typeface="Calibri"/>
              </a:rPr>
              <a:t>to </a:t>
            </a:r>
            <a:r>
              <a:rPr sz="950" spc="-30" dirty="0">
                <a:solidFill>
                  <a:srgbClr val="231F20"/>
                </a:solidFill>
                <a:latin typeface="Calibri"/>
                <a:cs typeface="Calibri"/>
              </a:rPr>
              <a:t>ifosfamide, </a:t>
            </a:r>
            <a:r>
              <a:rPr sz="950" spc="-40" dirty="0">
                <a:solidFill>
                  <a:srgbClr val="231F20"/>
                </a:solidFill>
                <a:latin typeface="Calibri"/>
                <a:cs typeface="Calibri"/>
              </a:rPr>
              <a:t>when a </a:t>
            </a:r>
            <a:r>
              <a:rPr sz="950" spc="-15" dirty="0">
                <a:solidFill>
                  <a:srgbClr val="231F20"/>
                </a:solidFill>
                <a:latin typeface="Calibri"/>
                <a:cs typeface="Calibri"/>
              </a:rPr>
              <a:t>tumour </a:t>
            </a:r>
            <a:r>
              <a:rPr sz="950" spc="-45" dirty="0">
                <a:solidFill>
                  <a:srgbClr val="231F20"/>
                </a:solidFill>
                <a:latin typeface="Calibri"/>
                <a:cs typeface="Calibri"/>
              </a:rPr>
              <a:t>response </a:t>
            </a:r>
            <a:r>
              <a:rPr sz="950" spc="-10" dirty="0">
                <a:solidFill>
                  <a:srgbClr val="231F20"/>
                </a:solidFill>
                <a:latin typeface="Calibri"/>
                <a:cs typeface="Calibri"/>
              </a:rPr>
              <a:t>is </a:t>
            </a:r>
            <a:r>
              <a:rPr sz="950" spc="-40" dirty="0">
                <a:solidFill>
                  <a:srgbClr val="231F20"/>
                </a:solidFill>
                <a:latin typeface="Calibri"/>
                <a:cs typeface="Calibri"/>
              </a:rPr>
              <a:t>felt </a:t>
            </a:r>
            <a:r>
              <a:rPr sz="950" spc="-25" dirty="0">
                <a:solidFill>
                  <a:srgbClr val="231F20"/>
                </a:solidFill>
                <a:latin typeface="Calibri"/>
                <a:cs typeface="Calibri"/>
              </a:rPr>
              <a:t>to </a:t>
            </a:r>
            <a:r>
              <a:rPr sz="950" spc="-60" dirty="0">
                <a:solidFill>
                  <a:srgbClr val="231F20"/>
                </a:solidFill>
                <a:latin typeface="Calibri"/>
                <a:cs typeface="Calibri"/>
              </a:rPr>
              <a:t>be </a:t>
            </a:r>
            <a:r>
              <a:rPr sz="950" spc="-25" dirty="0">
                <a:solidFill>
                  <a:srgbClr val="231F20"/>
                </a:solidFill>
                <a:latin typeface="Calibri"/>
                <a:cs typeface="Calibri"/>
              </a:rPr>
              <a:t>poten- </a:t>
            </a:r>
            <a:r>
              <a:rPr sz="950" spc="-20" dirty="0">
                <a:solidFill>
                  <a:srgbClr val="231F20"/>
                </a:solidFill>
                <a:latin typeface="Calibri"/>
                <a:cs typeface="Calibri"/>
              </a:rPr>
              <a:t> </a:t>
            </a:r>
            <a:r>
              <a:rPr sz="950" spc="-15" dirty="0">
                <a:solidFill>
                  <a:srgbClr val="231F20"/>
                </a:solidFill>
                <a:latin typeface="Calibri"/>
                <a:cs typeface="Calibri"/>
              </a:rPr>
              <a:t>tially</a:t>
            </a:r>
            <a:r>
              <a:rPr sz="950" spc="-50" dirty="0">
                <a:solidFill>
                  <a:srgbClr val="231F20"/>
                </a:solidFill>
                <a:latin typeface="Calibri"/>
                <a:cs typeface="Calibri"/>
              </a:rPr>
              <a:t> </a:t>
            </a:r>
            <a:r>
              <a:rPr sz="950" spc="-40" dirty="0">
                <a:solidFill>
                  <a:srgbClr val="231F20"/>
                </a:solidFill>
                <a:latin typeface="Calibri"/>
                <a:cs typeface="Calibri"/>
              </a:rPr>
              <a:t>advantageous</a:t>
            </a:r>
            <a:r>
              <a:rPr sz="950" spc="-50" dirty="0">
                <a:solidFill>
                  <a:srgbClr val="231F20"/>
                </a:solidFill>
                <a:latin typeface="Calibri"/>
                <a:cs typeface="Calibri"/>
              </a:rPr>
              <a:t> </a:t>
            </a:r>
            <a:r>
              <a:rPr sz="950" spc="-20" dirty="0">
                <a:solidFill>
                  <a:srgbClr val="231F20"/>
                </a:solidFill>
                <a:latin typeface="Calibri"/>
                <a:cs typeface="Calibri"/>
              </a:rPr>
              <a:t>and</a:t>
            </a:r>
            <a:r>
              <a:rPr sz="950" spc="-50" dirty="0">
                <a:solidFill>
                  <a:srgbClr val="231F20"/>
                </a:solidFill>
                <a:latin typeface="Calibri"/>
                <a:cs typeface="Calibri"/>
              </a:rPr>
              <a:t> </a:t>
            </a:r>
            <a:r>
              <a:rPr sz="950" spc="-35" dirty="0">
                <a:solidFill>
                  <a:srgbClr val="231F20"/>
                </a:solidFill>
                <a:latin typeface="Calibri"/>
                <a:cs typeface="Calibri"/>
              </a:rPr>
              <a:t>patient</a:t>
            </a:r>
            <a:r>
              <a:rPr sz="950" spc="-45" dirty="0">
                <a:solidFill>
                  <a:srgbClr val="231F20"/>
                </a:solidFill>
                <a:latin typeface="Calibri"/>
                <a:cs typeface="Calibri"/>
              </a:rPr>
              <a:t> </a:t>
            </a:r>
            <a:r>
              <a:rPr sz="950" spc="-35" dirty="0">
                <a:solidFill>
                  <a:srgbClr val="231F20"/>
                </a:solidFill>
                <a:latin typeface="Calibri"/>
                <a:cs typeface="Calibri"/>
              </a:rPr>
              <a:t>performance</a:t>
            </a:r>
            <a:r>
              <a:rPr sz="950" spc="-50" dirty="0">
                <a:solidFill>
                  <a:srgbClr val="231F20"/>
                </a:solidFill>
                <a:latin typeface="Calibri"/>
                <a:cs typeface="Calibri"/>
              </a:rPr>
              <a:t> </a:t>
            </a:r>
            <a:r>
              <a:rPr sz="950" spc="-40" dirty="0">
                <a:solidFill>
                  <a:srgbClr val="231F20"/>
                </a:solidFill>
                <a:latin typeface="Calibri"/>
                <a:cs typeface="Calibri"/>
              </a:rPr>
              <a:t>status</a:t>
            </a:r>
            <a:r>
              <a:rPr sz="950" spc="-55" dirty="0">
                <a:solidFill>
                  <a:srgbClr val="231F20"/>
                </a:solidFill>
                <a:latin typeface="Calibri"/>
                <a:cs typeface="Calibri"/>
              </a:rPr>
              <a:t> </a:t>
            </a:r>
            <a:r>
              <a:rPr sz="950" spc="-10" dirty="0">
                <a:solidFill>
                  <a:srgbClr val="231F20"/>
                </a:solidFill>
                <a:latin typeface="Calibri"/>
                <a:cs typeface="Calibri"/>
              </a:rPr>
              <a:t>is</a:t>
            </a:r>
            <a:r>
              <a:rPr sz="950" spc="-50" dirty="0">
                <a:solidFill>
                  <a:srgbClr val="231F20"/>
                </a:solidFill>
                <a:latin typeface="Calibri"/>
                <a:cs typeface="Calibri"/>
              </a:rPr>
              <a:t> </a:t>
            </a:r>
            <a:r>
              <a:rPr sz="950" spc="-20" dirty="0">
                <a:solidFill>
                  <a:srgbClr val="231F20"/>
                </a:solidFill>
                <a:latin typeface="Calibri"/>
                <a:cs typeface="Calibri"/>
              </a:rPr>
              <a:t>good</a:t>
            </a:r>
            <a:r>
              <a:rPr sz="950" spc="-50" dirty="0">
                <a:solidFill>
                  <a:srgbClr val="231F20"/>
                </a:solidFill>
                <a:latin typeface="Calibri"/>
                <a:cs typeface="Calibri"/>
              </a:rPr>
              <a:t> </a:t>
            </a:r>
            <a:r>
              <a:rPr sz="950" spc="30" dirty="0">
                <a:solidFill>
                  <a:srgbClr val="231F20"/>
                </a:solidFill>
                <a:latin typeface="Calibri"/>
                <a:cs typeface="Calibri"/>
              </a:rPr>
              <a:t>[I,</a:t>
            </a:r>
            <a:r>
              <a:rPr sz="950" spc="-50" dirty="0">
                <a:solidFill>
                  <a:srgbClr val="231F20"/>
                </a:solidFill>
                <a:latin typeface="Calibri"/>
                <a:cs typeface="Calibri"/>
              </a:rPr>
              <a:t> </a:t>
            </a:r>
            <a:r>
              <a:rPr sz="950" spc="10" dirty="0">
                <a:solidFill>
                  <a:srgbClr val="231F20"/>
                </a:solidFill>
                <a:latin typeface="Calibri"/>
                <a:cs typeface="Calibri"/>
              </a:rPr>
              <a:t>B].</a:t>
            </a:r>
            <a:endParaRPr sz="950">
              <a:latin typeface="Calibri"/>
              <a:cs typeface="Calibri"/>
            </a:endParaRPr>
          </a:p>
          <a:p>
            <a:pPr marL="38100" marR="30480" indent="114300" algn="just">
              <a:lnSpc>
                <a:spcPts val="1170"/>
              </a:lnSpc>
              <a:spcBef>
                <a:spcPts val="25"/>
              </a:spcBef>
            </a:pPr>
            <a:r>
              <a:rPr sz="950" spc="-25" dirty="0">
                <a:solidFill>
                  <a:srgbClr val="231F20"/>
                </a:solidFill>
                <a:latin typeface="Calibri"/>
                <a:cs typeface="Calibri"/>
              </a:rPr>
              <a:t>Recently, </a:t>
            </a:r>
            <a:r>
              <a:rPr sz="950" spc="-40" dirty="0">
                <a:solidFill>
                  <a:srgbClr val="231F20"/>
                </a:solidFill>
                <a:latin typeface="Calibri"/>
                <a:cs typeface="Calibri"/>
              </a:rPr>
              <a:t>a </a:t>
            </a:r>
            <a:r>
              <a:rPr sz="950" spc="-30" dirty="0">
                <a:solidFill>
                  <a:srgbClr val="231F20"/>
                </a:solidFill>
                <a:latin typeface="Calibri"/>
                <a:cs typeface="Calibri"/>
              </a:rPr>
              <a:t>relatively </a:t>
            </a:r>
            <a:r>
              <a:rPr sz="950" spc="-15" dirty="0">
                <a:solidFill>
                  <a:srgbClr val="231F20"/>
                </a:solidFill>
                <a:latin typeface="Calibri"/>
                <a:cs typeface="Calibri"/>
              </a:rPr>
              <a:t>small </a:t>
            </a:r>
            <a:r>
              <a:rPr sz="950" spc="-45" dirty="0">
                <a:solidFill>
                  <a:srgbClr val="231F20"/>
                </a:solidFill>
                <a:latin typeface="Calibri"/>
                <a:cs typeface="Calibri"/>
              </a:rPr>
              <a:t>phase </a:t>
            </a:r>
            <a:r>
              <a:rPr sz="950" spc="75" dirty="0">
                <a:solidFill>
                  <a:srgbClr val="231F20"/>
                </a:solidFill>
                <a:latin typeface="Calibri"/>
                <a:cs typeface="Calibri"/>
              </a:rPr>
              <a:t>II </a:t>
            </a:r>
            <a:r>
              <a:rPr sz="950" spc="-25" dirty="0">
                <a:solidFill>
                  <a:srgbClr val="231F20"/>
                </a:solidFill>
                <a:latin typeface="Calibri"/>
                <a:cs typeface="Calibri"/>
              </a:rPr>
              <a:t>study </a:t>
            </a:r>
            <a:r>
              <a:rPr sz="950" spc="-55" dirty="0">
                <a:solidFill>
                  <a:srgbClr val="231F20"/>
                </a:solidFill>
                <a:latin typeface="Calibri"/>
                <a:cs typeface="Calibri"/>
              </a:rPr>
              <a:t>tested </a:t>
            </a:r>
            <a:r>
              <a:rPr sz="950" spc="-45" dirty="0">
                <a:solidFill>
                  <a:srgbClr val="231F20"/>
                </a:solidFill>
                <a:latin typeface="Calibri"/>
                <a:cs typeface="Calibri"/>
              </a:rPr>
              <a:t>the </a:t>
            </a:r>
            <a:r>
              <a:rPr sz="950" spc="-15" dirty="0">
                <a:solidFill>
                  <a:srgbClr val="231F20"/>
                </a:solidFill>
                <a:latin typeface="Calibri"/>
                <a:cs typeface="Calibri"/>
              </a:rPr>
              <a:t>combination </a:t>
            </a:r>
            <a:r>
              <a:rPr sz="950" spc="-10" dirty="0">
                <a:solidFill>
                  <a:srgbClr val="231F20"/>
                </a:solidFill>
                <a:latin typeface="Calibri"/>
                <a:cs typeface="Calibri"/>
              </a:rPr>
              <a:t> </a:t>
            </a:r>
            <a:r>
              <a:rPr sz="950" spc="-20" dirty="0">
                <a:solidFill>
                  <a:srgbClr val="231F20"/>
                </a:solidFill>
                <a:latin typeface="Calibri"/>
                <a:cs typeface="Calibri"/>
              </a:rPr>
              <a:t>of </a:t>
            </a:r>
            <a:r>
              <a:rPr sz="950" spc="-5" dirty="0">
                <a:solidFill>
                  <a:srgbClr val="231F20"/>
                </a:solidFill>
                <a:latin typeface="Calibri"/>
                <a:cs typeface="Calibri"/>
              </a:rPr>
              <a:t>doxorubicin </a:t>
            </a:r>
            <a:r>
              <a:rPr sz="950" spc="-15" dirty="0">
                <a:solidFill>
                  <a:srgbClr val="231F20"/>
                </a:solidFill>
                <a:latin typeface="Calibri"/>
                <a:cs typeface="Calibri"/>
              </a:rPr>
              <a:t>with </a:t>
            </a:r>
            <a:r>
              <a:rPr sz="950" spc="-20" dirty="0">
                <a:solidFill>
                  <a:srgbClr val="231F20"/>
                </a:solidFill>
                <a:latin typeface="Calibri"/>
                <a:cs typeface="Calibri"/>
              </a:rPr>
              <a:t>an antibody </a:t>
            </a:r>
            <a:r>
              <a:rPr sz="950" spc="-30" dirty="0">
                <a:solidFill>
                  <a:srgbClr val="231F20"/>
                </a:solidFill>
                <a:latin typeface="Calibri"/>
                <a:cs typeface="Calibri"/>
              </a:rPr>
              <a:t>directed against platelet-derived </a:t>
            </a:r>
            <a:r>
              <a:rPr sz="950" spc="-25" dirty="0">
                <a:solidFill>
                  <a:srgbClr val="231F20"/>
                </a:solidFill>
                <a:latin typeface="Calibri"/>
                <a:cs typeface="Calibri"/>
              </a:rPr>
              <a:t> growth </a:t>
            </a:r>
            <a:r>
              <a:rPr sz="950" spc="-30" dirty="0">
                <a:solidFill>
                  <a:srgbClr val="231F20"/>
                </a:solidFill>
                <a:latin typeface="Calibri"/>
                <a:cs typeface="Calibri"/>
              </a:rPr>
              <a:t>factor </a:t>
            </a:r>
            <a:r>
              <a:rPr sz="950" spc="-35" dirty="0">
                <a:solidFill>
                  <a:srgbClr val="231F20"/>
                </a:solidFill>
                <a:latin typeface="Calibri"/>
                <a:cs typeface="Calibri"/>
              </a:rPr>
              <a:t>receptor </a:t>
            </a:r>
            <a:r>
              <a:rPr sz="950" spc="-25" dirty="0">
                <a:solidFill>
                  <a:srgbClr val="231F20"/>
                </a:solidFill>
                <a:latin typeface="Calibri"/>
                <a:cs typeface="Calibri"/>
              </a:rPr>
              <a:t>alpha </a:t>
            </a:r>
            <a:r>
              <a:rPr sz="950" spc="45" dirty="0">
                <a:solidFill>
                  <a:srgbClr val="231F20"/>
                </a:solidFill>
                <a:latin typeface="Calibri"/>
                <a:cs typeface="Calibri"/>
              </a:rPr>
              <a:t>(PDGFRA), </a:t>
            </a:r>
            <a:r>
              <a:rPr sz="950" spc="-25" dirty="0">
                <a:solidFill>
                  <a:srgbClr val="231F20"/>
                </a:solidFill>
                <a:latin typeface="Calibri"/>
                <a:cs typeface="Calibri"/>
              </a:rPr>
              <a:t>olaratumab, </a:t>
            </a:r>
            <a:r>
              <a:rPr sz="950" spc="-15" dirty="0">
                <a:solidFill>
                  <a:srgbClr val="231F20"/>
                </a:solidFill>
                <a:latin typeface="Calibri"/>
                <a:cs typeface="Calibri"/>
              </a:rPr>
              <a:t>and </a:t>
            </a:r>
            <a:r>
              <a:rPr sz="950" spc="-35" dirty="0">
                <a:solidFill>
                  <a:srgbClr val="231F20"/>
                </a:solidFill>
                <a:latin typeface="Calibri"/>
                <a:cs typeface="Calibri"/>
              </a:rPr>
              <a:t>showed </a:t>
            </a:r>
            <a:r>
              <a:rPr sz="950" spc="-30" dirty="0">
                <a:solidFill>
                  <a:srgbClr val="231F20"/>
                </a:solidFill>
                <a:latin typeface="Calibri"/>
                <a:cs typeface="Calibri"/>
              </a:rPr>
              <a:t> </a:t>
            </a:r>
            <a:r>
              <a:rPr sz="950" spc="-40" dirty="0">
                <a:solidFill>
                  <a:srgbClr val="231F20"/>
                </a:solidFill>
                <a:latin typeface="Calibri"/>
                <a:cs typeface="Calibri"/>
              </a:rPr>
              <a:t>a </a:t>
            </a:r>
            <a:r>
              <a:rPr sz="950" spc="-25" dirty="0">
                <a:solidFill>
                  <a:srgbClr val="231F20"/>
                </a:solidFill>
                <a:latin typeface="Calibri"/>
                <a:cs typeface="Calibri"/>
              </a:rPr>
              <a:t>statistically</a:t>
            </a:r>
            <a:r>
              <a:rPr sz="950" spc="-45" dirty="0">
                <a:solidFill>
                  <a:srgbClr val="231F20"/>
                </a:solidFill>
                <a:latin typeface="Calibri"/>
                <a:cs typeface="Calibri"/>
              </a:rPr>
              <a:t> </a:t>
            </a:r>
            <a:r>
              <a:rPr sz="950" spc="-15" dirty="0">
                <a:solidFill>
                  <a:srgbClr val="231F20"/>
                </a:solidFill>
                <a:latin typeface="Calibri"/>
                <a:cs typeface="Calibri"/>
              </a:rPr>
              <a:t>significant</a:t>
            </a:r>
            <a:r>
              <a:rPr sz="950" spc="-40" dirty="0">
                <a:solidFill>
                  <a:srgbClr val="231F20"/>
                </a:solidFill>
                <a:latin typeface="Calibri"/>
                <a:cs typeface="Calibri"/>
              </a:rPr>
              <a:t> </a:t>
            </a:r>
            <a:r>
              <a:rPr sz="950" spc="-20" dirty="0">
                <a:solidFill>
                  <a:srgbClr val="231F20"/>
                </a:solidFill>
                <a:latin typeface="Calibri"/>
                <a:cs typeface="Calibri"/>
              </a:rPr>
              <a:t>higher</a:t>
            </a:r>
            <a:r>
              <a:rPr sz="950" spc="-35" dirty="0">
                <a:solidFill>
                  <a:srgbClr val="231F20"/>
                </a:solidFill>
                <a:latin typeface="Calibri"/>
                <a:cs typeface="Calibri"/>
              </a:rPr>
              <a:t> </a:t>
            </a:r>
            <a:r>
              <a:rPr sz="950" spc="50" dirty="0">
                <a:solidFill>
                  <a:srgbClr val="231F20"/>
                </a:solidFill>
                <a:latin typeface="Calibri"/>
                <a:cs typeface="Calibri"/>
              </a:rPr>
              <a:t>OS</a:t>
            </a:r>
            <a:r>
              <a:rPr sz="950" spc="-45" dirty="0">
                <a:solidFill>
                  <a:srgbClr val="231F20"/>
                </a:solidFill>
                <a:latin typeface="Calibri"/>
                <a:cs typeface="Calibri"/>
              </a:rPr>
              <a:t> </a:t>
            </a:r>
            <a:r>
              <a:rPr sz="950" spc="15" dirty="0">
                <a:solidFill>
                  <a:srgbClr val="231F20"/>
                </a:solidFill>
                <a:latin typeface="Calibri"/>
                <a:cs typeface="Calibri"/>
              </a:rPr>
              <a:t>in</a:t>
            </a:r>
            <a:r>
              <a:rPr sz="950" spc="-40" dirty="0">
                <a:solidFill>
                  <a:srgbClr val="231F20"/>
                </a:solidFill>
                <a:latin typeface="Calibri"/>
                <a:cs typeface="Calibri"/>
              </a:rPr>
              <a:t> </a:t>
            </a:r>
            <a:r>
              <a:rPr sz="950" spc="-15" dirty="0">
                <a:solidFill>
                  <a:srgbClr val="231F20"/>
                </a:solidFill>
                <a:latin typeface="Calibri"/>
                <a:cs typeface="Calibri"/>
              </a:rPr>
              <a:t>comparison</a:t>
            </a:r>
            <a:r>
              <a:rPr sz="950" spc="-35" dirty="0">
                <a:solidFill>
                  <a:srgbClr val="231F20"/>
                </a:solidFill>
                <a:latin typeface="Calibri"/>
                <a:cs typeface="Calibri"/>
              </a:rPr>
              <a:t> </a:t>
            </a:r>
            <a:r>
              <a:rPr sz="950" spc="-15" dirty="0">
                <a:solidFill>
                  <a:srgbClr val="231F20"/>
                </a:solidFill>
                <a:latin typeface="Calibri"/>
                <a:cs typeface="Calibri"/>
              </a:rPr>
              <a:t>with</a:t>
            </a:r>
            <a:r>
              <a:rPr sz="950" spc="-35" dirty="0">
                <a:solidFill>
                  <a:srgbClr val="231F20"/>
                </a:solidFill>
                <a:latin typeface="Calibri"/>
                <a:cs typeface="Calibri"/>
              </a:rPr>
              <a:t> </a:t>
            </a:r>
            <a:r>
              <a:rPr sz="950" spc="-5" dirty="0">
                <a:solidFill>
                  <a:srgbClr val="231F20"/>
                </a:solidFill>
                <a:latin typeface="Calibri"/>
                <a:cs typeface="Calibri"/>
              </a:rPr>
              <a:t>doxorubicin </a:t>
            </a:r>
            <a:r>
              <a:rPr sz="950" spc="-204" dirty="0">
                <a:solidFill>
                  <a:srgbClr val="231F20"/>
                </a:solidFill>
                <a:latin typeface="Calibri"/>
                <a:cs typeface="Calibri"/>
              </a:rPr>
              <a:t> </a:t>
            </a:r>
            <a:r>
              <a:rPr sz="950" spc="-30" dirty="0">
                <a:solidFill>
                  <a:srgbClr val="231F20"/>
                </a:solidFill>
                <a:latin typeface="Calibri"/>
                <a:cs typeface="Calibri"/>
              </a:rPr>
              <a:t>alone, </a:t>
            </a:r>
            <a:r>
              <a:rPr sz="950" spc="-20" dirty="0">
                <a:solidFill>
                  <a:srgbClr val="231F20"/>
                </a:solidFill>
                <a:latin typeface="Calibri"/>
                <a:cs typeface="Calibri"/>
              </a:rPr>
              <a:t>though </a:t>
            </a:r>
            <a:r>
              <a:rPr sz="950" spc="-15" dirty="0">
                <a:solidFill>
                  <a:srgbClr val="231F20"/>
                </a:solidFill>
                <a:latin typeface="Calibri"/>
                <a:cs typeface="Calibri"/>
              </a:rPr>
              <a:t>with </a:t>
            </a:r>
            <a:r>
              <a:rPr sz="950" spc="-40" dirty="0">
                <a:solidFill>
                  <a:srgbClr val="231F20"/>
                </a:solidFill>
                <a:latin typeface="Calibri"/>
                <a:cs typeface="Calibri"/>
              </a:rPr>
              <a:t>a </a:t>
            </a:r>
            <a:r>
              <a:rPr sz="950" spc="-30" dirty="0">
                <a:solidFill>
                  <a:srgbClr val="231F20"/>
                </a:solidFill>
                <a:latin typeface="Calibri"/>
                <a:cs typeface="Calibri"/>
              </a:rPr>
              <a:t>lower </a:t>
            </a:r>
            <a:r>
              <a:rPr sz="950" spc="-20" dirty="0">
                <a:solidFill>
                  <a:srgbClr val="231F20"/>
                </a:solidFill>
                <a:latin typeface="Calibri"/>
                <a:cs typeface="Calibri"/>
              </a:rPr>
              <a:t>and non-statistically </a:t>
            </a:r>
            <a:r>
              <a:rPr sz="950" spc="-15" dirty="0">
                <a:solidFill>
                  <a:srgbClr val="231F20"/>
                </a:solidFill>
                <a:latin typeface="Calibri"/>
                <a:cs typeface="Calibri"/>
              </a:rPr>
              <a:t>significant </a:t>
            </a:r>
            <a:r>
              <a:rPr sz="950" spc="-35" dirty="0">
                <a:solidFill>
                  <a:srgbClr val="231F20"/>
                </a:solidFill>
                <a:latin typeface="Calibri"/>
                <a:cs typeface="Calibri"/>
              </a:rPr>
              <a:t>benefit </a:t>
            </a:r>
            <a:r>
              <a:rPr sz="950" spc="-30" dirty="0">
                <a:solidFill>
                  <a:srgbClr val="231F20"/>
                </a:solidFill>
                <a:latin typeface="Calibri"/>
                <a:cs typeface="Calibri"/>
              </a:rPr>
              <a:t> </a:t>
            </a:r>
            <a:r>
              <a:rPr sz="950" spc="15" dirty="0">
                <a:solidFill>
                  <a:srgbClr val="231F20"/>
                </a:solidFill>
                <a:latin typeface="Calibri"/>
                <a:cs typeface="Calibri"/>
              </a:rPr>
              <a:t>in </a:t>
            </a:r>
            <a:r>
              <a:rPr sz="950" spc="25" dirty="0">
                <a:solidFill>
                  <a:srgbClr val="231F20"/>
                </a:solidFill>
                <a:latin typeface="Calibri"/>
                <a:cs typeface="Calibri"/>
              </a:rPr>
              <a:t>PFS </a:t>
            </a:r>
            <a:r>
              <a:rPr sz="950" spc="-20" dirty="0">
                <a:solidFill>
                  <a:srgbClr val="231F20"/>
                </a:solidFill>
                <a:latin typeface="Calibri"/>
                <a:cs typeface="Calibri"/>
              </a:rPr>
              <a:t>and </a:t>
            </a:r>
            <a:r>
              <a:rPr sz="950" spc="-40" dirty="0">
                <a:solidFill>
                  <a:srgbClr val="231F20"/>
                </a:solidFill>
                <a:latin typeface="Calibri"/>
                <a:cs typeface="Calibri"/>
              </a:rPr>
              <a:t>response </a:t>
            </a:r>
            <a:r>
              <a:rPr sz="950" spc="-45" dirty="0">
                <a:solidFill>
                  <a:srgbClr val="231F20"/>
                </a:solidFill>
                <a:latin typeface="Calibri"/>
                <a:cs typeface="Calibri"/>
              </a:rPr>
              <a:t>rate </a:t>
            </a:r>
            <a:r>
              <a:rPr sz="950" spc="-5" dirty="0">
                <a:solidFill>
                  <a:srgbClr val="231F20"/>
                </a:solidFill>
                <a:latin typeface="Calibri"/>
                <a:cs typeface="Calibri"/>
              </a:rPr>
              <a:t>[</a:t>
            </a:r>
            <a:r>
              <a:rPr sz="950" spc="-5" dirty="0">
                <a:solidFill>
                  <a:srgbClr val="2E3092"/>
                </a:solidFill>
                <a:latin typeface="Calibri"/>
                <a:cs typeface="Calibri"/>
                <a:hlinkClick r:id="rId2" action="ppaction://hlinksldjump"/>
              </a:rPr>
              <a:t>28</a:t>
            </a:r>
            <a:r>
              <a:rPr sz="950" spc="-5" dirty="0">
                <a:solidFill>
                  <a:srgbClr val="231F20"/>
                </a:solidFill>
                <a:latin typeface="Calibri"/>
                <a:cs typeface="Calibri"/>
              </a:rPr>
              <a:t>]. </a:t>
            </a:r>
            <a:r>
              <a:rPr sz="950" spc="5" dirty="0">
                <a:solidFill>
                  <a:srgbClr val="231F20"/>
                </a:solidFill>
                <a:latin typeface="Calibri"/>
                <a:cs typeface="Calibri"/>
              </a:rPr>
              <a:t>Olaratumab is </a:t>
            </a:r>
            <a:r>
              <a:rPr sz="950" spc="-10" dirty="0">
                <a:solidFill>
                  <a:srgbClr val="231F20"/>
                </a:solidFill>
                <a:latin typeface="Calibri"/>
                <a:cs typeface="Calibri"/>
              </a:rPr>
              <a:t>available </a:t>
            </a:r>
            <a:r>
              <a:rPr sz="950" spc="30" dirty="0">
                <a:solidFill>
                  <a:srgbClr val="231F20"/>
                </a:solidFill>
                <a:latin typeface="Calibri"/>
                <a:cs typeface="Calibri"/>
              </a:rPr>
              <a:t>in </a:t>
            </a:r>
            <a:r>
              <a:rPr sz="950" spc="-20" dirty="0">
                <a:solidFill>
                  <a:srgbClr val="231F20"/>
                </a:solidFill>
                <a:latin typeface="Calibri"/>
                <a:cs typeface="Calibri"/>
              </a:rPr>
              <a:t>some </a:t>
            </a:r>
            <a:r>
              <a:rPr sz="950" spc="-15" dirty="0">
                <a:solidFill>
                  <a:srgbClr val="231F20"/>
                </a:solidFill>
                <a:latin typeface="Calibri"/>
                <a:cs typeface="Calibri"/>
              </a:rPr>
              <a:t> </a:t>
            </a:r>
            <a:r>
              <a:rPr sz="950" dirty="0">
                <a:solidFill>
                  <a:srgbClr val="231F20"/>
                </a:solidFill>
                <a:latin typeface="Calibri"/>
                <a:cs typeface="Calibri"/>
              </a:rPr>
              <a:t>countries, and </a:t>
            </a:r>
            <a:r>
              <a:rPr sz="950" spc="-30" dirty="0">
                <a:solidFill>
                  <a:srgbClr val="231F20"/>
                </a:solidFill>
                <a:latin typeface="Calibri"/>
                <a:cs typeface="Calibri"/>
              </a:rPr>
              <a:t>the </a:t>
            </a:r>
            <a:r>
              <a:rPr sz="950" spc="-15" dirty="0">
                <a:solidFill>
                  <a:srgbClr val="231F20"/>
                </a:solidFill>
                <a:latin typeface="Calibri"/>
                <a:cs typeface="Calibri"/>
              </a:rPr>
              <a:t>results </a:t>
            </a:r>
            <a:r>
              <a:rPr sz="950" spc="-5" dirty="0">
                <a:solidFill>
                  <a:srgbClr val="231F20"/>
                </a:solidFill>
                <a:latin typeface="Calibri"/>
                <a:cs typeface="Calibri"/>
              </a:rPr>
              <a:t>of </a:t>
            </a:r>
            <a:r>
              <a:rPr sz="950" spc="-40" dirty="0">
                <a:solidFill>
                  <a:srgbClr val="231F20"/>
                </a:solidFill>
                <a:latin typeface="Calibri"/>
                <a:cs typeface="Calibri"/>
              </a:rPr>
              <a:t>a </a:t>
            </a:r>
            <a:r>
              <a:rPr sz="950" spc="-20" dirty="0">
                <a:solidFill>
                  <a:srgbClr val="231F20"/>
                </a:solidFill>
                <a:latin typeface="Calibri"/>
                <a:cs typeface="Calibri"/>
              </a:rPr>
              <a:t>subsequent phase </a:t>
            </a:r>
            <a:r>
              <a:rPr sz="950" spc="80" dirty="0">
                <a:solidFill>
                  <a:srgbClr val="231F20"/>
                </a:solidFill>
                <a:latin typeface="Calibri"/>
                <a:cs typeface="Calibri"/>
              </a:rPr>
              <a:t>III </a:t>
            </a:r>
            <a:r>
              <a:rPr sz="950" spc="10" dirty="0">
                <a:solidFill>
                  <a:srgbClr val="231F20"/>
                </a:solidFill>
                <a:latin typeface="Calibri"/>
                <a:cs typeface="Calibri"/>
              </a:rPr>
              <a:t>trial </a:t>
            </a:r>
            <a:r>
              <a:rPr sz="950" spc="-10" dirty="0">
                <a:solidFill>
                  <a:srgbClr val="231F20"/>
                </a:solidFill>
                <a:latin typeface="Calibri"/>
                <a:cs typeface="Calibri"/>
              </a:rPr>
              <a:t>(whose </a:t>
            </a:r>
            <a:r>
              <a:rPr sz="950" spc="-5" dirty="0">
                <a:solidFill>
                  <a:srgbClr val="231F20"/>
                </a:solidFill>
                <a:latin typeface="Calibri"/>
                <a:cs typeface="Calibri"/>
              </a:rPr>
              <a:t> </a:t>
            </a:r>
            <a:r>
              <a:rPr sz="950" dirty="0">
                <a:solidFill>
                  <a:srgbClr val="231F20"/>
                </a:solidFill>
                <a:latin typeface="Calibri"/>
                <a:cs typeface="Calibri"/>
              </a:rPr>
              <a:t>accrual</a:t>
            </a:r>
            <a:r>
              <a:rPr sz="950" spc="-25" dirty="0">
                <a:solidFill>
                  <a:srgbClr val="231F20"/>
                </a:solidFill>
                <a:latin typeface="Calibri"/>
                <a:cs typeface="Calibri"/>
              </a:rPr>
              <a:t> </a:t>
            </a:r>
            <a:r>
              <a:rPr sz="950" spc="5" dirty="0">
                <a:solidFill>
                  <a:srgbClr val="231F20"/>
                </a:solidFill>
                <a:latin typeface="Calibri"/>
                <a:cs typeface="Calibri"/>
              </a:rPr>
              <a:t>is</a:t>
            </a:r>
            <a:r>
              <a:rPr sz="950" spc="-20" dirty="0">
                <a:solidFill>
                  <a:srgbClr val="231F20"/>
                </a:solidFill>
                <a:latin typeface="Calibri"/>
                <a:cs typeface="Calibri"/>
              </a:rPr>
              <a:t> </a:t>
            </a:r>
            <a:r>
              <a:rPr sz="950" spc="-10" dirty="0">
                <a:solidFill>
                  <a:srgbClr val="231F20"/>
                </a:solidFill>
                <a:latin typeface="Calibri"/>
                <a:cs typeface="Calibri"/>
              </a:rPr>
              <a:t>already</a:t>
            </a:r>
            <a:r>
              <a:rPr sz="950" spc="-25" dirty="0">
                <a:solidFill>
                  <a:srgbClr val="231F20"/>
                </a:solidFill>
                <a:latin typeface="Calibri"/>
                <a:cs typeface="Calibri"/>
              </a:rPr>
              <a:t> </a:t>
            </a:r>
            <a:r>
              <a:rPr sz="950" dirty="0">
                <a:solidFill>
                  <a:srgbClr val="231F20"/>
                </a:solidFill>
                <a:latin typeface="Calibri"/>
                <a:cs typeface="Calibri"/>
              </a:rPr>
              <a:t>completed)</a:t>
            </a:r>
            <a:r>
              <a:rPr sz="950" spc="-20" dirty="0">
                <a:solidFill>
                  <a:srgbClr val="231F20"/>
                </a:solidFill>
                <a:latin typeface="Calibri"/>
                <a:cs typeface="Calibri"/>
              </a:rPr>
              <a:t> </a:t>
            </a:r>
            <a:r>
              <a:rPr sz="950" spc="-30" dirty="0">
                <a:solidFill>
                  <a:srgbClr val="231F20"/>
                </a:solidFill>
                <a:latin typeface="Calibri"/>
                <a:cs typeface="Calibri"/>
              </a:rPr>
              <a:t>are</a:t>
            </a:r>
            <a:r>
              <a:rPr sz="950" spc="-25" dirty="0">
                <a:solidFill>
                  <a:srgbClr val="231F20"/>
                </a:solidFill>
                <a:latin typeface="Calibri"/>
                <a:cs typeface="Calibri"/>
              </a:rPr>
              <a:t> </a:t>
            </a:r>
            <a:r>
              <a:rPr sz="950" spc="-20" dirty="0">
                <a:solidFill>
                  <a:srgbClr val="231F20"/>
                </a:solidFill>
                <a:latin typeface="Calibri"/>
                <a:cs typeface="Calibri"/>
              </a:rPr>
              <a:t>awaited</a:t>
            </a:r>
            <a:r>
              <a:rPr sz="950" spc="-25" dirty="0">
                <a:solidFill>
                  <a:srgbClr val="231F20"/>
                </a:solidFill>
                <a:latin typeface="Calibri"/>
                <a:cs typeface="Calibri"/>
              </a:rPr>
              <a:t> </a:t>
            </a:r>
            <a:r>
              <a:rPr sz="950" spc="-20" dirty="0">
                <a:solidFill>
                  <a:srgbClr val="231F20"/>
                </a:solidFill>
                <a:latin typeface="Calibri"/>
                <a:cs typeface="Calibri"/>
              </a:rPr>
              <a:t>so</a:t>
            </a:r>
            <a:r>
              <a:rPr sz="950" spc="-15" dirty="0">
                <a:solidFill>
                  <a:srgbClr val="231F20"/>
                </a:solidFill>
                <a:latin typeface="Calibri"/>
                <a:cs typeface="Calibri"/>
              </a:rPr>
              <a:t> that</a:t>
            </a:r>
            <a:r>
              <a:rPr sz="950" spc="-25" dirty="0">
                <a:solidFill>
                  <a:srgbClr val="231F20"/>
                </a:solidFill>
                <a:latin typeface="Calibri"/>
                <a:cs typeface="Calibri"/>
              </a:rPr>
              <a:t> </a:t>
            </a:r>
            <a:r>
              <a:rPr sz="950" spc="-30" dirty="0">
                <a:solidFill>
                  <a:srgbClr val="231F20"/>
                </a:solidFill>
                <a:latin typeface="Calibri"/>
                <a:cs typeface="Calibri"/>
              </a:rPr>
              <a:t>the</a:t>
            </a:r>
            <a:r>
              <a:rPr sz="950" spc="-15" dirty="0">
                <a:solidFill>
                  <a:srgbClr val="231F20"/>
                </a:solidFill>
                <a:latin typeface="Calibri"/>
                <a:cs typeface="Calibri"/>
              </a:rPr>
              <a:t> </a:t>
            </a:r>
            <a:r>
              <a:rPr sz="950" spc="10" dirty="0">
                <a:solidFill>
                  <a:srgbClr val="231F20"/>
                </a:solidFill>
                <a:latin typeface="Calibri"/>
                <a:cs typeface="Calibri"/>
              </a:rPr>
              <a:t>drug</a:t>
            </a:r>
            <a:r>
              <a:rPr sz="950" spc="-25" dirty="0">
                <a:solidFill>
                  <a:srgbClr val="231F20"/>
                </a:solidFill>
                <a:latin typeface="Calibri"/>
                <a:cs typeface="Calibri"/>
              </a:rPr>
              <a:t> </a:t>
            </a:r>
            <a:r>
              <a:rPr sz="950" spc="-5" dirty="0">
                <a:solidFill>
                  <a:srgbClr val="231F20"/>
                </a:solidFill>
                <a:latin typeface="Calibri"/>
                <a:cs typeface="Calibri"/>
              </a:rPr>
              <a:t>can</a:t>
            </a:r>
            <a:r>
              <a:rPr sz="950" spc="-25" dirty="0">
                <a:solidFill>
                  <a:srgbClr val="231F20"/>
                </a:solidFill>
                <a:latin typeface="Calibri"/>
                <a:cs typeface="Calibri"/>
              </a:rPr>
              <a:t> </a:t>
            </a:r>
            <a:r>
              <a:rPr sz="950" spc="-45" dirty="0">
                <a:solidFill>
                  <a:srgbClr val="231F20"/>
                </a:solidFill>
                <a:latin typeface="Calibri"/>
                <a:cs typeface="Calibri"/>
              </a:rPr>
              <a:t>be </a:t>
            </a:r>
            <a:r>
              <a:rPr sz="950" spc="-204" dirty="0">
                <a:solidFill>
                  <a:srgbClr val="231F20"/>
                </a:solidFill>
                <a:latin typeface="Calibri"/>
                <a:cs typeface="Calibri"/>
              </a:rPr>
              <a:t> </a:t>
            </a:r>
            <a:r>
              <a:rPr sz="950" spc="-5" dirty="0">
                <a:solidFill>
                  <a:srgbClr val="231F20"/>
                </a:solidFill>
                <a:latin typeface="Calibri"/>
                <a:cs typeface="Calibri"/>
              </a:rPr>
              <a:t>administered</a:t>
            </a:r>
            <a:r>
              <a:rPr sz="950" spc="-20" dirty="0">
                <a:solidFill>
                  <a:srgbClr val="231F20"/>
                </a:solidFill>
                <a:latin typeface="Calibri"/>
                <a:cs typeface="Calibri"/>
              </a:rPr>
              <a:t> </a:t>
            </a:r>
            <a:r>
              <a:rPr sz="950" spc="-5" dirty="0">
                <a:solidFill>
                  <a:srgbClr val="231F20"/>
                </a:solidFill>
                <a:latin typeface="Calibri"/>
                <a:cs typeface="Calibri"/>
              </a:rPr>
              <a:t>more</a:t>
            </a:r>
            <a:r>
              <a:rPr sz="950" spc="-10" dirty="0">
                <a:solidFill>
                  <a:srgbClr val="231F20"/>
                </a:solidFill>
                <a:latin typeface="Calibri"/>
                <a:cs typeface="Calibri"/>
              </a:rPr>
              <a:t> </a:t>
            </a:r>
            <a:r>
              <a:rPr sz="950" spc="-5" dirty="0">
                <a:solidFill>
                  <a:srgbClr val="231F20"/>
                </a:solidFill>
                <a:latin typeface="Calibri"/>
                <a:cs typeface="Calibri"/>
              </a:rPr>
              <a:t>widely</a:t>
            </a:r>
            <a:r>
              <a:rPr sz="950" spc="-15" dirty="0">
                <a:solidFill>
                  <a:srgbClr val="231F20"/>
                </a:solidFill>
                <a:latin typeface="Calibri"/>
                <a:cs typeface="Calibri"/>
              </a:rPr>
              <a:t> </a:t>
            </a:r>
            <a:r>
              <a:rPr sz="950" spc="30" dirty="0">
                <a:solidFill>
                  <a:srgbClr val="231F20"/>
                </a:solidFill>
                <a:latin typeface="Calibri"/>
                <a:cs typeface="Calibri"/>
              </a:rPr>
              <a:t>in</a:t>
            </a:r>
            <a:r>
              <a:rPr sz="950" spc="-15" dirty="0">
                <a:solidFill>
                  <a:srgbClr val="231F20"/>
                </a:solidFill>
                <a:latin typeface="Calibri"/>
                <a:cs typeface="Calibri"/>
              </a:rPr>
              <a:t> </a:t>
            </a:r>
            <a:r>
              <a:rPr sz="950" spc="5" dirty="0">
                <a:solidFill>
                  <a:srgbClr val="231F20"/>
                </a:solidFill>
                <a:latin typeface="Calibri"/>
                <a:cs typeface="Calibri"/>
              </a:rPr>
              <a:t>Europe</a:t>
            </a:r>
            <a:r>
              <a:rPr sz="950" spc="-10" dirty="0">
                <a:solidFill>
                  <a:srgbClr val="231F20"/>
                </a:solidFill>
                <a:latin typeface="Calibri"/>
                <a:cs typeface="Calibri"/>
              </a:rPr>
              <a:t> </a:t>
            </a:r>
            <a:r>
              <a:rPr sz="950" spc="55" dirty="0">
                <a:solidFill>
                  <a:srgbClr val="231F20"/>
                </a:solidFill>
                <a:latin typeface="Calibri"/>
                <a:cs typeface="Calibri"/>
              </a:rPr>
              <a:t>[II,</a:t>
            </a:r>
            <a:r>
              <a:rPr sz="950" spc="-15" dirty="0">
                <a:solidFill>
                  <a:srgbClr val="231F20"/>
                </a:solidFill>
                <a:latin typeface="Calibri"/>
                <a:cs typeface="Calibri"/>
              </a:rPr>
              <a:t> </a:t>
            </a:r>
            <a:r>
              <a:rPr sz="950" spc="80" dirty="0">
                <a:solidFill>
                  <a:srgbClr val="231F20"/>
                </a:solidFill>
                <a:latin typeface="Calibri"/>
                <a:cs typeface="Calibri"/>
              </a:rPr>
              <a:t>C</a:t>
            </a:r>
            <a:r>
              <a:rPr sz="900" spc="120" baseline="41666" dirty="0">
                <a:solidFill>
                  <a:srgbClr val="231F20"/>
                </a:solidFill>
                <a:latin typeface="Calibri"/>
                <a:cs typeface="Calibri"/>
              </a:rPr>
              <a:t>b</a:t>
            </a:r>
            <a:r>
              <a:rPr sz="950" spc="80" dirty="0">
                <a:solidFill>
                  <a:srgbClr val="231F20"/>
                </a:solidFill>
                <a:latin typeface="Calibri"/>
                <a:cs typeface="Calibri"/>
              </a:rPr>
              <a:t>]</a:t>
            </a:r>
            <a:r>
              <a:rPr sz="950" spc="-15" dirty="0">
                <a:solidFill>
                  <a:srgbClr val="231F20"/>
                </a:solidFill>
                <a:latin typeface="Calibri"/>
                <a:cs typeface="Calibri"/>
              </a:rPr>
              <a:t> </a:t>
            </a:r>
            <a:r>
              <a:rPr sz="950" spc="-30" dirty="0">
                <a:solidFill>
                  <a:srgbClr val="231F20"/>
                </a:solidFill>
                <a:latin typeface="Calibri"/>
                <a:cs typeface="Calibri"/>
              </a:rPr>
              <a:t>[see</a:t>
            </a:r>
            <a:r>
              <a:rPr sz="950" spc="-10" dirty="0">
                <a:solidFill>
                  <a:srgbClr val="231F20"/>
                </a:solidFill>
                <a:latin typeface="Calibri"/>
                <a:cs typeface="Calibri"/>
              </a:rPr>
              <a:t> </a:t>
            </a:r>
            <a:r>
              <a:rPr sz="950" spc="-20" dirty="0">
                <a:solidFill>
                  <a:srgbClr val="231F20"/>
                </a:solidFill>
                <a:latin typeface="Calibri"/>
                <a:cs typeface="Calibri"/>
              </a:rPr>
              <a:t>note</a:t>
            </a:r>
            <a:r>
              <a:rPr sz="950" spc="-15" dirty="0">
                <a:solidFill>
                  <a:srgbClr val="231F20"/>
                </a:solidFill>
                <a:latin typeface="Calibri"/>
                <a:cs typeface="Calibri"/>
              </a:rPr>
              <a:t> </a:t>
            </a:r>
            <a:r>
              <a:rPr sz="900" spc="67" baseline="41666" dirty="0">
                <a:solidFill>
                  <a:srgbClr val="231F20"/>
                </a:solidFill>
                <a:latin typeface="Calibri"/>
                <a:cs typeface="Calibri"/>
              </a:rPr>
              <a:t>b</a:t>
            </a:r>
            <a:r>
              <a:rPr sz="900" spc="97" baseline="41666" dirty="0">
                <a:solidFill>
                  <a:srgbClr val="231F20"/>
                </a:solidFill>
                <a:latin typeface="Calibri"/>
                <a:cs typeface="Calibri"/>
              </a:rPr>
              <a:t> </a:t>
            </a:r>
            <a:r>
              <a:rPr sz="950" spc="30" dirty="0">
                <a:solidFill>
                  <a:srgbClr val="231F20"/>
                </a:solidFill>
                <a:latin typeface="Calibri"/>
                <a:cs typeface="Calibri"/>
              </a:rPr>
              <a:t>in</a:t>
            </a:r>
            <a:r>
              <a:rPr sz="950" spc="-10" dirty="0">
                <a:solidFill>
                  <a:srgbClr val="231F20"/>
                </a:solidFill>
                <a:latin typeface="Calibri"/>
                <a:cs typeface="Calibri"/>
              </a:rPr>
              <a:t> </a:t>
            </a:r>
            <a:r>
              <a:rPr sz="950" spc="5" dirty="0">
                <a:solidFill>
                  <a:srgbClr val="231F20"/>
                </a:solidFill>
                <a:latin typeface="Calibri"/>
                <a:cs typeface="Calibri"/>
              </a:rPr>
              <a:t>Table </a:t>
            </a:r>
            <a:r>
              <a:rPr sz="950" spc="-204" dirty="0">
                <a:solidFill>
                  <a:srgbClr val="231F20"/>
                </a:solidFill>
                <a:latin typeface="Calibri"/>
                <a:cs typeface="Calibri"/>
              </a:rPr>
              <a:t> </a:t>
            </a:r>
            <a:r>
              <a:rPr sz="950" spc="5" dirty="0">
                <a:solidFill>
                  <a:srgbClr val="2E3092"/>
                </a:solidFill>
                <a:latin typeface="Calibri"/>
                <a:cs typeface="Calibri"/>
                <a:hlinkClick r:id="rId3" action="ppaction://hlinksldjump"/>
              </a:rPr>
              <a:t>2</a:t>
            </a:r>
            <a:r>
              <a:rPr sz="950" spc="5" dirty="0">
                <a:solidFill>
                  <a:srgbClr val="231F20"/>
                </a:solidFill>
                <a:latin typeface="Calibri"/>
                <a:cs typeface="Calibri"/>
              </a:rPr>
              <a:t>); </a:t>
            </a:r>
            <a:r>
              <a:rPr sz="950" spc="55" dirty="0">
                <a:solidFill>
                  <a:srgbClr val="231F20"/>
                </a:solidFill>
                <a:latin typeface="Calibri"/>
                <a:cs typeface="Calibri"/>
              </a:rPr>
              <a:t>ESMO </a:t>
            </a:r>
            <a:r>
              <a:rPr sz="950" dirty="0">
                <a:solidFill>
                  <a:srgbClr val="231F20"/>
                </a:solidFill>
                <a:latin typeface="Calibri"/>
                <a:cs typeface="Calibri"/>
              </a:rPr>
              <a:t>Magnitude </a:t>
            </a:r>
            <a:r>
              <a:rPr sz="950" spc="-10" dirty="0">
                <a:solidFill>
                  <a:srgbClr val="231F20"/>
                </a:solidFill>
                <a:latin typeface="Calibri"/>
                <a:cs typeface="Calibri"/>
              </a:rPr>
              <a:t>of </a:t>
            </a:r>
            <a:r>
              <a:rPr sz="950" spc="30" dirty="0">
                <a:solidFill>
                  <a:srgbClr val="231F20"/>
                </a:solidFill>
                <a:latin typeface="Calibri"/>
                <a:cs typeface="Calibri"/>
              </a:rPr>
              <a:t>Clinical </a:t>
            </a:r>
            <a:r>
              <a:rPr sz="950" spc="-10" dirty="0">
                <a:solidFill>
                  <a:srgbClr val="231F20"/>
                </a:solidFill>
                <a:latin typeface="Calibri"/>
                <a:cs typeface="Calibri"/>
              </a:rPr>
              <a:t>Benefit </a:t>
            </a:r>
            <a:r>
              <a:rPr sz="950" spc="-15" dirty="0">
                <a:solidFill>
                  <a:srgbClr val="231F20"/>
                </a:solidFill>
                <a:latin typeface="Calibri"/>
                <a:cs typeface="Calibri"/>
              </a:rPr>
              <a:t>Scale </a:t>
            </a:r>
            <a:r>
              <a:rPr sz="950" spc="60" dirty="0">
                <a:solidFill>
                  <a:srgbClr val="231F20"/>
                </a:solidFill>
                <a:latin typeface="Calibri"/>
                <a:cs typeface="Calibri"/>
              </a:rPr>
              <a:t>(ESMO-MCBS) </a:t>
            </a:r>
            <a:r>
              <a:rPr sz="950" spc="65" dirty="0">
                <a:solidFill>
                  <a:srgbClr val="231F20"/>
                </a:solidFill>
                <a:latin typeface="Calibri"/>
                <a:cs typeface="Calibri"/>
              </a:rPr>
              <a:t> </a:t>
            </a:r>
            <a:r>
              <a:rPr sz="950" spc="-10" dirty="0">
                <a:solidFill>
                  <a:srgbClr val="231F20"/>
                </a:solidFill>
                <a:latin typeface="Calibri"/>
                <a:cs typeface="Calibri"/>
              </a:rPr>
              <a:t>v1.1 </a:t>
            </a:r>
            <a:r>
              <a:rPr sz="950" spc="-15" dirty="0">
                <a:solidFill>
                  <a:srgbClr val="231F20"/>
                </a:solidFill>
                <a:latin typeface="Calibri"/>
                <a:cs typeface="Calibri"/>
              </a:rPr>
              <a:t>score: </a:t>
            </a:r>
            <a:r>
              <a:rPr sz="950" spc="10" dirty="0">
                <a:solidFill>
                  <a:srgbClr val="231F20"/>
                </a:solidFill>
                <a:latin typeface="Calibri"/>
                <a:cs typeface="Calibri"/>
              </a:rPr>
              <a:t>4]. </a:t>
            </a:r>
            <a:r>
              <a:rPr sz="950" spc="15" dirty="0">
                <a:solidFill>
                  <a:srgbClr val="231F20"/>
                </a:solidFill>
                <a:latin typeface="Calibri"/>
                <a:cs typeface="Calibri"/>
              </a:rPr>
              <a:t>The </a:t>
            </a:r>
            <a:r>
              <a:rPr sz="950" spc="-5" dirty="0">
                <a:solidFill>
                  <a:srgbClr val="231F20"/>
                </a:solidFill>
                <a:latin typeface="Calibri"/>
                <a:cs typeface="Calibri"/>
              </a:rPr>
              <a:t>mechanisms </a:t>
            </a:r>
            <a:r>
              <a:rPr sz="950" dirty="0">
                <a:solidFill>
                  <a:srgbClr val="231F20"/>
                </a:solidFill>
                <a:latin typeface="Calibri"/>
                <a:cs typeface="Calibri"/>
              </a:rPr>
              <a:t>for </a:t>
            </a:r>
            <a:r>
              <a:rPr sz="950" spc="-25" dirty="0">
                <a:solidFill>
                  <a:srgbClr val="231F20"/>
                </a:solidFill>
                <a:latin typeface="Calibri"/>
                <a:cs typeface="Calibri"/>
              </a:rPr>
              <a:t>the </a:t>
            </a:r>
            <a:r>
              <a:rPr sz="950" spc="-15" dirty="0">
                <a:solidFill>
                  <a:srgbClr val="231F20"/>
                </a:solidFill>
                <a:latin typeface="Calibri"/>
                <a:cs typeface="Calibri"/>
              </a:rPr>
              <a:t>added </a:t>
            </a:r>
            <a:r>
              <a:rPr sz="950" spc="-10" dirty="0">
                <a:solidFill>
                  <a:srgbClr val="231F20"/>
                </a:solidFill>
                <a:latin typeface="Calibri"/>
                <a:cs typeface="Calibri"/>
              </a:rPr>
              <a:t>value of </a:t>
            </a:r>
            <a:r>
              <a:rPr sz="950" spc="-30" dirty="0">
                <a:solidFill>
                  <a:srgbClr val="231F20"/>
                </a:solidFill>
                <a:latin typeface="Calibri"/>
                <a:cs typeface="Calibri"/>
              </a:rPr>
              <a:t>the </a:t>
            </a:r>
            <a:r>
              <a:rPr sz="950" spc="20" dirty="0">
                <a:solidFill>
                  <a:srgbClr val="231F20"/>
                </a:solidFill>
                <a:latin typeface="Calibri"/>
                <a:cs typeface="Calibri"/>
              </a:rPr>
              <a:t>com- </a:t>
            </a:r>
            <a:r>
              <a:rPr sz="950" spc="25" dirty="0">
                <a:solidFill>
                  <a:srgbClr val="231F20"/>
                </a:solidFill>
                <a:latin typeface="Calibri"/>
                <a:cs typeface="Calibri"/>
              </a:rPr>
              <a:t> </a:t>
            </a:r>
            <a:r>
              <a:rPr sz="950" spc="10" dirty="0">
                <a:solidFill>
                  <a:srgbClr val="231F20"/>
                </a:solidFill>
                <a:latin typeface="Calibri"/>
                <a:cs typeface="Calibri"/>
              </a:rPr>
              <a:t>bination </a:t>
            </a:r>
            <a:r>
              <a:rPr sz="950" spc="-10" dirty="0">
                <a:solidFill>
                  <a:srgbClr val="231F20"/>
                </a:solidFill>
                <a:latin typeface="Calibri"/>
                <a:cs typeface="Calibri"/>
              </a:rPr>
              <a:t>of </a:t>
            </a:r>
            <a:r>
              <a:rPr sz="950" spc="20" dirty="0">
                <a:solidFill>
                  <a:srgbClr val="231F20"/>
                </a:solidFill>
                <a:latin typeface="Calibri"/>
                <a:cs typeface="Calibri"/>
              </a:rPr>
              <a:t>doxorubicin </a:t>
            </a:r>
            <a:r>
              <a:rPr sz="950" dirty="0">
                <a:solidFill>
                  <a:srgbClr val="231F20"/>
                </a:solidFill>
                <a:latin typeface="Calibri"/>
                <a:cs typeface="Calibri"/>
              </a:rPr>
              <a:t>with </a:t>
            </a:r>
            <a:r>
              <a:rPr sz="950" spc="-40" dirty="0">
                <a:solidFill>
                  <a:srgbClr val="231F20"/>
                </a:solidFill>
                <a:latin typeface="Calibri"/>
                <a:cs typeface="Calibri"/>
              </a:rPr>
              <a:t>a </a:t>
            </a:r>
            <a:r>
              <a:rPr sz="950" spc="75" dirty="0">
                <a:solidFill>
                  <a:srgbClr val="231F20"/>
                </a:solidFill>
                <a:latin typeface="Calibri"/>
                <a:cs typeface="Calibri"/>
              </a:rPr>
              <a:t>PDGFRA </a:t>
            </a:r>
            <a:r>
              <a:rPr sz="950" spc="20" dirty="0">
                <a:solidFill>
                  <a:srgbClr val="231F20"/>
                </a:solidFill>
                <a:latin typeface="Calibri"/>
                <a:cs typeface="Calibri"/>
              </a:rPr>
              <a:t>inhibitor </a:t>
            </a:r>
            <a:r>
              <a:rPr sz="950" spc="-30" dirty="0">
                <a:solidFill>
                  <a:srgbClr val="231F20"/>
                </a:solidFill>
                <a:latin typeface="Calibri"/>
                <a:cs typeface="Calibri"/>
              </a:rPr>
              <a:t>are </a:t>
            </a:r>
            <a:r>
              <a:rPr sz="950" dirty="0">
                <a:solidFill>
                  <a:srgbClr val="231F20"/>
                </a:solidFill>
                <a:latin typeface="Calibri"/>
                <a:cs typeface="Calibri"/>
              </a:rPr>
              <a:t>not </a:t>
            </a:r>
            <a:r>
              <a:rPr sz="950" spc="10" dirty="0">
                <a:solidFill>
                  <a:srgbClr val="231F20"/>
                </a:solidFill>
                <a:latin typeface="Calibri"/>
                <a:cs typeface="Calibri"/>
              </a:rPr>
              <a:t>fully </a:t>
            </a:r>
            <a:r>
              <a:rPr sz="950" spc="15" dirty="0">
                <a:solidFill>
                  <a:srgbClr val="231F20"/>
                </a:solidFill>
                <a:latin typeface="Calibri"/>
                <a:cs typeface="Calibri"/>
              </a:rPr>
              <a:t> </a:t>
            </a:r>
            <a:r>
              <a:rPr sz="950" spc="-5" dirty="0">
                <a:solidFill>
                  <a:srgbClr val="231F20"/>
                </a:solidFill>
                <a:latin typeface="Calibri"/>
                <a:cs typeface="Calibri"/>
              </a:rPr>
              <a:t>understood. </a:t>
            </a:r>
            <a:r>
              <a:rPr sz="950" spc="15" dirty="0">
                <a:solidFill>
                  <a:srgbClr val="231F20"/>
                </a:solidFill>
                <a:latin typeface="Calibri"/>
                <a:cs typeface="Calibri"/>
              </a:rPr>
              <a:t>The </a:t>
            </a:r>
            <a:r>
              <a:rPr sz="950" spc="-5" dirty="0">
                <a:solidFill>
                  <a:srgbClr val="231F20"/>
                </a:solidFill>
                <a:latin typeface="Calibri"/>
                <a:cs typeface="Calibri"/>
              </a:rPr>
              <a:t>standard </a:t>
            </a:r>
            <a:r>
              <a:rPr sz="950" spc="5" dirty="0">
                <a:solidFill>
                  <a:srgbClr val="231F20"/>
                </a:solidFill>
                <a:latin typeface="Calibri"/>
                <a:cs typeface="Calibri"/>
              </a:rPr>
              <a:t>arm </a:t>
            </a:r>
            <a:r>
              <a:rPr sz="950" spc="30" dirty="0">
                <a:solidFill>
                  <a:srgbClr val="231F20"/>
                </a:solidFill>
                <a:latin typeface="Calibri"/>
                <a:cs typeface="Calibri"/>
              </a:rPr>
              <a:t>in </a:t>
            </a:r>
            <a:r>
              <a:rPr sz="950" spc="-25" dirty="0">
                <a:solidFill>
                  <a:srgbClr val="231F20"/>
                </a:solidFill>
                <a:latin typeface="Calibri"/>
                <a:cs typeface="Calibri"/>
              </a:rPr>
              <a:t>the phase </a:t>
            </a:r>
            <a:r>
              <a:rPr sz="950" spc="80" dirty="0">
                <a:solidFill>
                  <a:srgbClr val="231F20"/>
                </a:solidFill>
                <a:latin typeface="Calibri"/>
                <a:cs typeface="Calibri"/>
              </a:rPr>
              <a:t>II </a:t>
            </a:r>
            <a:r>
              <a:rPr sz="950" dirty="0">
                <a:solidFill>
                  <a:srgbClr val="231F20"/>
                </a:solidFill>
                <a:latin typeface="Calibri"/>
                <a:cs typeface="Calibri"/>
              </a:rPr>
              <a:t>and </a:t>
            </a:r>
            <a:r>
              <a:rPr sz="950" spc="80" dirty="0">
                <a:solidFill>
                  <a:srgbClr val="231F20"/>
                </a:solidFill>
                <a:latin typeface="Calibri"/>
                <a:cs typeface="Calibri"/>
              </a:rPr>
              <a:t>III </a:t>
            </a:r>
            <a:r>
              <a:rPr sz="950" spc="-10" dirty="0">
                <a:solidFill>
                  <a:srgbClr val="231F20"/>
                </a:solidFill>
                <a:latin typeface="Calibri"/>
                <a:cs typeface="Calibri"/>
              </a:rPr>
              <a:t>studies </a:t>
            </a:r>
            <a:r>
              <a:rPr sz="950" spc="-5" dirty="0">
                <a:solidFill>
                  <a:srgbClr val="231F20"/>
                </a:solidFill>
                <a:latin typeface="Calibri"/>
                <a:cs typeface="Calibri"/>
              </a:rPr>
              <a:t> </a:t>
            </a:r>
            <a:r>
              <a:rPr sz="950" spc="-35" dirty="0">
                <a:solidFill>
                  <a:srgbClr val="231F20"/>
                </a:solidFill>
                <a:latin typeface="Calibri"/>
                <a:cs typeface="Calibri"/>
              </a:rPr>
              <a:t>was </a:t>
            </a:r>
            <a:r>
              <a:rPr sz="950" spc="20" dirty="0">
                <a:solidFill>
                  <a:srgbClr val="231F20"/>
                </a:solidFill>
                <a:latin typeface="Calibri"/>
                <a:cs typeface="Calibri"/>
              </a:rPr>
              <a:t>doxorubicin </a:t>
            </a:r>
            <a:r>
              <a:rPr sz="950" spc="-10" dirty="0">
                <a:solidFill>
                  <a:srgbClr val="231F20"/>
                </a:solidFill>
                <a:latin typeface="Calibri"/>
                <a:cs typeface="Calibri"/>
              </a:rPr>
              <a:t>alone, </a:t>
            </a:r>
            <a:r>
              <a:rPr sz="950" spc="-15" dirty="0">
                <a:solidFill>
                  <a:srgbClr val="231F20"/>
                </a:solidFill>
                <a:latin typeface="Calibri"/>
                <a:cs typeface="Calibri"/>
              </a:rPr>
              <a:t>so </a:t>
            </a:r>
            <a:r>
              <a:rPr sz="950" spc="10" dirty="0">
                <a:solidFill>
                  <a:srgbClr val="231F20"/>
                </a:solidFill>
                <a:latin typeface="Calibri"/>
                <a:cs typeface="Calibri"/>
              </a:rPr>
              <a:t>it </a:t>
            </a:r>
            <a:r>
              <a:rPr sz="950" dirty="0">
                <a:solidFill>
                  <a:srgbClr val="231F20"/>
                </a:solidFill>
                <a:latin typeface="Calibri"/>
                <a:cs typeface="Calibri"/>
              </a:rPr>
              <a:t>must </a:t>
            </a:r>
            <a:r>
              <a:rPr sz="950" spc="-45" dirty="0">
                <a:solidFill>
                  <a:srgbClr val="231F20"/>
                </a:solidFill>
                <a:latin typeface="Calibri"/>
                <a:cs typeface="Calibri"/>
              </a:rPr>
              <a:t>be </a:t>
            </a:r>
            <a:r>
              <a:rPr sz="950" dirty="0">
                <a:solidFill>
                  <a:srgbClr val="231F20"/>
                </a:solidFill>
                <a:latin typeface="Calibri"/>
                <a:cs typeface="Calibri"/>
              </a:rPr>
              <a:t>clarified </a:t>
            </a:r>
            <a:r>
              <a:rPr sz="950" spc="-25" dirty="0">
                <a:solidFill>
                  <a:srgbClr val="231F20"/>
                </a:solidFill>
                <a:latin typeface="Calibri"/>
                <a:cs typeface="Calibri"/>
              </a:rPr>
              <a:t>whether </a:t>
            </a:r>
            <a:r>
              <a:rPr sz="950" spc="-30" dirty="0">
                <a:solidFill>
                  <a:srgbClr val="231F20"/>
                </a:solidFill>
                <a:latin typeface="Calibri"/>
                <a:cs typeface="Calibri"/>
              </a:rPr>
              <a:t>the </a:t>
            </a:r>
            <a:r>
              <a:rPr sz="950" spc="20" dirty="0">
                <a:solidFill>
                  <a:srgbClr val="231F20"/>
                </a:solidFill>
                <a:latin typeface="Calibri"/>
                <a:cs typeface="Calibri"/>
              </a:rPr>
              <a:t>com- </a:t>
            </a:r>
            <a:r>
              <a:rPr sz="950" spc="25" dirty="0">
                <a:solidFill>
                  <a:srgbClr val="231F20"/>
                </a:solidFill>
                <a:latin typeface="Calibri"/>
                <a:cs typeface="Calibri"/>
              </a:rPr>
              <a:t> </a:t>
            </a:r>
            <a:r>
              <a:rPr sz="950" spc="10" dirty="0">
                <a:solidFill>
                  <a:srgbClr val="231F20"/>
                </a:solidFill>
                <a:latin typeface="Calibri"/>
                <a:cs typeface="Calibri"/>
              </a:rPr>
              <a:t>bination </a:t>
            </a:r>
            <a:r>
              <a:rPr sz="950" spc="5" dirty="0">
                <a:solidFill>
                  <a:srgbClr val="231F20"/>
                </a:solidFill>
                <a:latin typeface="Calibri"/>
                <a:cs typeface="Calibri"/>
              </a:rPr>
              <a:t>is </a:t>
            </a:r>
            <a:r>
              <a:rPr sz="950" dirty="0">
                <a:solidFill>
                  <a:srgbClr val="231F20"/>
                </a:solidFill>
                <a:latin typeface="Calibri"/>
                <a:cs typeface="Calibri"/>
              </a:rPr>
              <a:t>superior </a:t>
            </a:r>
            <a:r>
              <a:rPr sz="950" spc="-15" dirty="0">
                <a:solidFill>
                  <a:srgbClr val="231F20"/>
                </a:solidFill>
                <a:latin typeface="Calibri"/>
                <a:cs typeface="Calibri"/>
              </a:rPr>
              <a:t>to </a:t>
            </a:r>
            <a:r>
              <a:rPr sz="950" spc="20" dirty="0">
                <a:solidFill>
                  <a:srgbClr val="231F20"/>
                </a:solidFill>
                <a:latin typeface="Calibri"/>
                <a:cs typeface="Calibri"/>
              </a:rPr>
              <a:t>doxorubicin </a:t>
            </a:r>
            <a:r>
              <a:rPr sz="950" dirty="0">
                <a:solidFill>
                  <a:srgbClr val="231F20"/>
                </a:solidFill>
                <a:latin typeface="Calibri"/>
                <a:cs typeface="Calibri"/>
              </a:rPr>
              <a:t>and ifosfamide. </a:t>
            </a:r>
            <a:r>
              <a:rPr sz="950" spc="60" dirty="0">
                <a:solidFill>
                  <a:srgbClr val="231F20"/>
                </a:solidFill>
                <a:latin typeface="Calibri"/>
                <a:cs typeface="Calibri"/>
              </a:rPr>
              <a:t>A </a:t>
            </a:r>
            <a:r>
              <a:rPr sz="950" spc="-20" dirty="0">
                <a:solidFill>
                  <a:srgbClr val="231F20"/>
                </a:solidFill>
                <a:latin typeface="Calibri"/>
                <a:cs typeface="Calibri"/>
              </a:rPr>
              <a:t>phase </a:t>
            </a:r>
            <a:r>
              <a:rPr sz="950" spc="80" dirty="0">
                <a:solidFill>
                  <a:srgbClr val="231F20"/>
                </a:solidFill>
                <a:latin typeface="Calibri"/>
                <a:cs typeface="Calibri"/>
              </a:rPr>
              <a:t>III </a:t>
            </a:r>
            <a:r>
              <a:rPr sz="950" spc="85" dirty="0">
                <a:solidFill>
                  <a:srgbClr val="231F20"/>
                </a:solidFill>
                <a:latin typeface="Calibri"/>
                <a:cs typeface="Calibri"/>
              </a:rPr>
              <a:t> </a:t>
            </a:r>
            <a:r>
              <a:rPr sz="950" spc="-5" dirty="0">
                <a:solidFill>
                  <a:srgbClr val="231F20"/>
                </a:solidFill>
                <a:latin typeface="Calibri"/>
                <a:cs typeface="Calibri"/>
              </a:rPr>
              <a:t>study</a:t>
            </a:r>
            <a:r>
              <a:rPr sz="950" spc="-30" dirty="0">
                <a:solidFill>
                  <a:srgbClr val="231F20"/>
                </a:solidFill>
                <a:latin typeface="Calibri"/>
                <a:cs typeface="Calibri"/>
              </a:rPr>
              <a:t> </a:t>
            </a:r>
            <a:r>
              <a:rPr sz="950" spc="-5" dirty="0">
                <a:solidFill>
                  <a:srgbClr val="231F20"/>
                </a:solidFill>
                <a:latin typeface="Calibri"/>
                <a:cs typeface="Calibri"/>
              </a:rPr>
              <a:t>compared</a:t>
            </a:r>
            <a:r>
              <a:rPr sz="950" spc="-30" dirty="0">
                <a:solidFill>
                  <a:srgbClr val="231F20"/>
                </a:solidFill>
                <a:latin typeface="Calibri"/>
                <a:cs typeface="Calibri"/>
              </a:rPr>
              <a:t> </a:t>
            </a:r>
            <a:r>
              <a:rPr sz="950" spc="-5" dirty="0">
                <a:solidFill>
                  <a:srgbClr val="231F20"/>
                </a:solidFill>
                <a:latin typeface="Calibri"/>
                <a:cs typeface="Calibri"/>
              </a:rPr>
              <a:t>single-agent</a:t>
            </a:r>
            <a:r>
              <a:rPr sz="950" spc="-30" dirty="0">
                <a:solidFill>
                  <a:srgbClr val="231F20"/>
                </a:solidFill>
                <a:latin typeface="Calibri"/>
                <a:cs typeface="Calibri"/>
              </a:rPr>
              <a:t> </a:t>
            </a:r>
            <a:r>
              <a:rPr sz="950" spc="20" dirty="0">
                <a:solidFill>
                  <a:srgbClr val="231F20"/>
                </a:solidFill>
                <a:latin typeface="Calibri"/>
                <a:cs typeface="Calibri"/>
              </a:rPr>
              <a:t>doxorubicin</a:t>
            </a:r>
            <a:r>
              <a:rPr sz="950" spc="-35" dirty="0">
                <a:solidFill>
                  <a:srgbClr val="231F20"/>
                </a:solidFill>
                <a:latin typeface="Calibri"/>
                <a:cs typeface="Calibri"/>
              </a:rPr>
              <a:t> </a:t>
            </a:r>
            <a:r>
              <a:rPr sz="950" dirty="0">
                <a:solidFill>
                  <a:srgbClr val="231F20"/>
                </a:solidFill>
                <a:latin typeface="Calibri"/>
                <a:cs typeface="Calibri"/>
              </a:rPr>
              <a:t>with</a:t>
            </a:r>
            <a:r>
              <a:rPr sz="950" spc="-30" dirty="0">
                <a:solidFill>
                  <a:srgbClr val="231F20"/>
                </a:solidFill>
                <a:latin typeface="Calibri"/>
                <a:cs typeface="Calibri"/>
              </a:rPr>
              <a:t> the</a:t>
            </a:r>
            <a:r>
              <a:rPr sz="950" spc="-35" dirty="0">
                <a:solidFill>
                  <a:srgbClr val="231F20"/>
                </a:solidFill>
                <a:latin typeface="Calibri"/>
                <a:cs typeface="Calibri"/>
              </a:rPr>
              <a:t> </a:t>
            </a:r>
            <a:r>
              <a:rPr sz="950" spc="10" dirty="0">
                <a:solidFill>
                  <a:srgbClr val="231F20"/>
                </a:solidFill>
                <a:latin typeface="Calibri"/>
                <a:cs typeface="Calibri"/>
              </a:rPr>
              <a:t>combination </a:t>
            </a:r>
            <a:r>
              <a:rPr sz="950" spc="-200" dirty="0">
                <a:solidFill>
                  <a:srgbClr val="231F20"/>
                </a:solidFill>
                <a:latin typeface="Calibri"/>
                <a:cs typeface="Calibri"/>
              </a:rPr>
              <a:t> </a:t>
            </a:r>
            <a:r>
              <a:rPr sz="950" spc="-10" dirty="0">
                <a:solidFill>
                  <a:srgbClr val="231F20"/>
                </a:solidFill>
                <a:latin typeface="Calibri"/>
                <a:cs typeface="Calibri"/>
              </a:rPr>
              <a:t>of</a:t>
            </a:r>
            <a:r>
              <a:rPr sz="950" spc="-5" dirty="0">
                <a:solidFill>
                  <a:srgbClr val="231F20"/>
                </a:solidFill>
                <a:latin typeface="Calibri"/>
                <a:cs typeface="Calibri"/>
              </a:rPr>
              <a:t> gemcitabine</a:t>
            </a:r>
            <a:r>
              <a:rPr sz="950" dirty="0">
                <a:solidFill>
                  <a:srgbClr val="231F20"/>
                </a:solidFill>
                <a:latin typeface="Calibri"/>
                <a:cs typeface="Calibri"/>
              </a:rPr>
              <a:t> and</a:t>
            </a:r>
            <a:r>
              <a:rPr sz="950" spc="5" dirty="0">
                <a:solidFill>
                  <a:srgbClr val="231F20"/>
                </a:solidFill>
                <a:latin typeface="Calibri"/>
                <a:cs typeface="Calibri"/>
              </a:rPr>
              <a:t> </a:t>
            </a:r>
            <a:r>
              <a:rPr sz="950" spc="-15" dirty="0">
                <a:solidFill>
                  <a:srgbClr val="231F20"/>
                </a:solidFill>
                <a:latin typeface="Calibri"/>
                <a:cs typeface="Calibri"/>
              </a:rPr>
              <a:t>docetaxel</a:t>
            </a:r>
            <a:r>
              <a:rPr sz="950" spc="-10" dirty="0">
                <a:solidFill>
                  <a:srgbClr val="231F20"/>
                </a:solidFill>
                <a:latin typeface="Calibri"/>
                <a:cs typeface="Calibri"/>
              </a:rPr>
              <a:t> </a:t>
            </a:r>
            <a:r>
              <a:rPr sz="950" spc="-35" dirty="0">
                <a:solidFill>
                  <a:srgbClr val="231F20"/>
                </a:solidFill>
                <a:latin typeface="Calibri"/>
                <a:cs typeface="Calibri"/>
              </a:rPr>
              <a:t>as</a:t>
            </a:r>
            <a:r>
              <a:rPr sz="950" spc="145" dirty="0">
                <a:solidFill>
                  <a:srgbClr val="231F20"/>
                </a:solidFill>
                <a:latin typeface="Calibri"/>
                <a:cs typeface="Calibri"/>
              </a:rPr>
              <a:t> </a:t>
            </a:r>
            <a:r>
              <a:rPr sz="950" spc="-5" dirty="0">
                <a:solidFill>
                  <a:srgbClr val="231F20"/>
                </a:solidFill>
                <a:latin typeface="Calibri"/>
                <a:cs typeface="Calibri"/>
              </a:rPr>
              <a:t>an</a:t>
            </a:r>
            <a:r>
              <a:rPr sz="950" dirty="0">
                <a:solidFill>
                  <a:srgbClr val="231F20"/>
                </a:solidFill>
                <a:latin typeface="Calibri"/>
                <a:cs typeface="Calibri"/>
              </a:rPr>
              <a:t> </a:t>
            </a:r>
            <a:r>
              <a:rPr sz="950" spc="5" dirty="0">
                <a:solidFill>
                  <a:srgbClr val="231F20"/>
                </a:solidFill>
                <a:latin typeface="Calibri"/>
                <a:cs typeface="Calibri"/>
              </a:rPr>
              <a:t>upfront</a:t>
            </a:r>
            <a:r>
              <a:rPr sz="950" spc="10" dirty="0">
                <a:solidFill>
                  <a:srgbClr val="231F20"/>
                </a:solidFill>
                <a:latin typeface="Calibri"/>
                <a:cs typeface="Calibri"/>
              </a:rPr>
              <a:t> </a:t>
            </a:r>
            <a:r>
              <a:rPr sz="950" spc="-15" dirty="0">
                <a:solidFill>
                  <a:srgbClr val="231F20"/>
                </a:solidFill>
                <a:latin typeface="Calibri"/>
                <a:cs typeface="Calibri"/>
              </a:rPr>
              <a:t>treatment</a:t>
            </a:r>
            <a:r>
              <a:rPr sz="950" spc="-10" dirty="0">
                <a:solidFill>
                  <a:srgbClr val="231F20"/>
                </a:solidFill>
                <a:latin typeface="Calibri"/>
                <a:cs typeface="Calibri"/>
              </a:rPr>
              <a:t> </a:t>
            </a:r>
            <a:r>
              <a:rPr sz="950" spc="30" dirty="0">
                <a:solidFill>
                  <a:srgbClr val="231F20"/>
                </a:solidFill>
                <a:latin typeface="Calibri"/>
                <a:cs typeface="Calibri"/>
              </a:rPr>
              <a:t>in </a:t>
            </a:r>
            <a:r>
              <a:rPr sz="950" spc="35" dirty="0">
                <a:solidFill>
                  <a:srgbClr val="231F20"/>
                </a:solidFill>
                <a:latin typeface="Calibri"/>
                <a:cs typeface="Calibri"/>
              </a:rPr>
              <a:t> </a:t>
            </a:r>
            <a:r>
              <a:rPr sz="950" spc="-10" dirty="0">
                <a:solidFill>
                  <a:srgbClr val="231F20"/>
                </a:solidFill>
                <a:latin typeface="Calibri"/>
                <a:cs typeface="Calibri"/>
              </a:rPr>
              <a:t>advanced </a:t>
            </a:r>
            <a:r>
              <a:rPr sz="950" spc="55" dirty="0">
                <a:solidFill>
                  <a:srgbClr val="231F20"/>
                </a:solidFill>
                <a:latin typeface="Calibri"/>
                <a:cs typeface="Calibri"/>
              </a:rPr>
              <a:t>STS </a:t>
            </a:r>
            <a:r>
              <a:rPr sz="950" spc="-10" dirty="0">
                <a:solidFill>
                  <a:srgbClr val="231F20"/>
                </a:solidFill>
                <a:latin typeface="Calibri"/>
                <a:cs typeface="Calibri"/>
              </a:rPr>
              <a:t>patients </a:t>
            </a:r>
            <a:r>
              <a:rPr sz="950" spc="-5" dirty="0">
                <a:solidFill>
                  <a:srgbClr val="231F20"/>
                </a:solidFill>
                <a:latin typeface="Calibri"/>
                <a:cs typeface="Calibri"/>
              </a:rPr>
              <a:t>of </a:t>
            </a:r>
            <a:r>
              <a:rPr sz="950" spc="5" dirty="0">
                <a:solidFill>
                  <a:srgbClr val="231F20"/>
                </a:solidFill>
                <a:latin typeface="Calibri"/>
                <a:cs typeface="Calibri"/>
              </a:rPr>
              <a:t>all </a:t>
            </a:r>
            <a:r>
              <a:rPr sz="950" spc="-20" dirty="0">
                <a:solidFill>
                  <a:srgbClr val="231F20"/>
                </a:solidFill>
                <a:latin typeface="Calibri"/>
                <a:cs typeface="Calibri"/>
              </a:rPr>
              <a:t>types. </a:t>
            </a:r>
            <a:r>
              <a:rPr sz="950" spc="15" dirty="0">
                <a:solidFill>
                  <a:srgbClr val="231F20"/>
                </a:solidFill>
                <a:latin typeface="Calibri"/>
                <a:cs typeface="Calibri"/>
              </a:rPr>
              <a:t>The </a:t>
            </a:r>
            <a:r>
              <a:rPr sz="950" spc="10" dirty="0">
                <a:solidFill>
                  <a:srgbClr val="231F20"/>
                </a:solidFill>
                <a:latin typeface="Calibri"/>
                <a:cs typeface="Calibri"/>
              </a:rPr>
              <a:t>combination </a:t>
            </a:r>
            <a:r>
              <a:rPr sz="950" spc="-5" dirty="0">
                <a:solidFill>
                  <a:srgbClr val="231F20"/>
                </a:solidFill>
                <a:latin typeface="Calibri"/>
                <a:cs typeface="Calibri"/>
              </a:rPr>
              <a:t>failed to </a:t>
            </a:r>
            <a:r>
              <a:rPr sz="950" dirty="0">
                <a:solidFill>
                  <a:srgbClr val="231F20"/>
                </a:solidFill>
                <a:latin typeface="Calibri"/>
                <a:cs typeface="Calibri"/>
              </a:rPr>
              <a:t> </a:t>
            </a:r>
            <a:r>
              <a:rPr sz="950" spc="-15" dirty="0">
                <a:solidFill>
                  <a:srgbClr val="231F20"/>
                </a:solidFill>
                <a:latin typeface="Calibri"/>
                <a:cs typeface="Calibri"/>
              </a:rPr>
              <a:t>show</a:t>
            </a:r>
            <a:r>
              <a:rPr sz="950" spc="-10" dirty="0">
                <a:solidFill>
                  <a:srgbClr val="231F20"/>
                </a:solidFill>
                <a:latin typeface="Calibri"/>
                <a:cs typeface="Calibri"/>
              </a:rPr>
              <a:t> </a:t>
            </a:r>
            <a:r>
              <a:rPr sz="950" spc="-5" dirty="0">
                <a:solidFill>
                  <a:srgbClr val="231F20"/>
                </a:solidFill>
                <a:latin typeface="Calibri"/>
                <a:cs typeface="Calibri"/>
              </a:rPr>
              <a:t>any</a:t>
            </a:r>
            <a:r>
              <a:rPr sz="950" dirty="0">
                <a:solidFill>
                  <a:srgbClr val="231F20"/>
                </a:solidFill>
                <a:latin typeface="Calibri"/>
                <a:cs typeface="Calibri"/>
              </a:rPr>
              <a:t> improvement</a:t>
            </a:r>
            <a:r>
              <a:rPr sz="950" spc="5" dirty="0">
                <a:solidFill>
                  <a:srgbClr val="231F20"/>
                </a:solidFill>
                <a:latin typeface="Calibri"/>
                <a:cs typeface="Calibri"/>
              </a:rPr>
              <a:t> </a:t>
            </a:r>
            <a:r>
              <a:rPr sz="950" spc="30" dirty="0">
                <a:solidFill>
                  <a:srgbClr val="231F20"/>
                </a:solidFill>
                <a:latin typeface="Calibri"/>
                <a:cs typeface="Calibri"/>
              </a:rPr>
              <a:t>in</a:t>
            </a:r>
            <a:r>
              <a:rPr sz="950" spc="35" dirty="0">
                <a:solidFill>
                  <a:srgbClr val="231F20"/>
                </a:solidFill>
                <a:latin typeface="Calibri"/>
                <a:cs typeface="Calibri"/>
              </a:rPr>
              <a:t> </a:t>
            </a:r>
            <a:r>
              <a:rPr sz="950" spc="40" dirty="0">
                <a:solidFill>
                  <a:srgbClr val="231F20"/>
                </a:solidFill>
                <a:latin typeface="Calibri"/>
                <a:cs typeface="Calibri"/>
              </a:rPr>
              <a:t>PFS </a:t>
            </a:r>
            <a:r>
              <a:rPr sz="950" dirty="0">
                <a:solidFill>
                  <a:srgbClr val="231F20"/>
                </a:solidFill>
                <a:latin typeface="Calibri"/>
                <a:cs typeface="Calibri"/>
              </a:rPr>
              <a:t>and</a:t>
            </a:r>
            <a:r>
              <a:rPr sz="950" spc="5" dirty="0">
                <a:solidFill>
                  <a:srgbClr val="231F20"/>
                </a:solidFill>
                <a:latin typeface="Calibri"/>
                <a:cs typeface="Calibri"/>
              </a:rPr>
              <a:t> </a:t>
            </a:r>
            <a:r>
              <a:rPr sz="950" spc="-10" dirty="0">
                <a:solidFill>
                  <a:srgbClr val="231F20"/>
                </a:solidFill>
                <a:latin typeface="Calibri"/>
                <a:cs typeface="Calibri"/>
              </a:rPr>
              <a:t>objective</a:t>
            </a:r>
            <a:r>
              <a:rPr sz="950" spc="-5" dirty="0">
                <a:solidFill>
                  <a:srgbClr val="231F20"/>
                </a:solidFill>
                <a:latin typeface="Calibri"/>
                <a:cs typeface="Calibri"/>
              </a:rPr>
              <a:t> </a:t>
            </a:r>
            <a:r>
              <a:rPr sz="950" spc="-20" dirty="0">
                <a:solidFill>
                  <a:srgbClr val="231F20"/>
                </a:solidFill>
                <a:latin typeface="Calibri"/>
                <a:cs typeface="Calibri"/>
              </a:rPr>
              <a:t>response</a:t>
            </a:r>
            <a:r>
              <a:rPr sz="950" spc="-15" dirty="0">
                <a:solidFill>
                  <a:srgbClr val="231F20"/>
                </a:solidFill>
                <a:latin typeface="Calibri"/>
                <a:cs typeface="Calibri"/>
              </a:rPr>
              <a:t> </a:t>
            </a:r>
            <a:r>
              <a:rPr sz="950" spc="-25" dirty="0">
                <a:solidFill>
                  <a:srgbClr val="231F20"/>
                </a:solidFill>
                <a:latin typeface="Calibri"/>
                <a:cs typeface="Calibri"/>
              </a:rPr>
              <a:t>rate </a:t>
            </a:r>
            <a:r>
              <a:rPr sz="950" spc="-20" dirty="0">
                <a:solidFill>
                  <a:srgbClr val="231F20"/>
                </a:solidFill>
                <a:latin typeface="Calibri"/>
                <a:cs typeface="Calibri"/>
              </a:rPr>
              <a:t> </a:t>
            </a:r>
            <a:r>
              <a:rPr sz="950" spc="80" dirty="0">
                <a:solidFill>
                  <a:srgbClr val="231F20"/>
                </a:solidFill>
                <a:latin typeface="Calibri"/>
                <a:cs typeface="Calibri"/>
              </a:rPr>
              <a:t>(ORR) </a:t>
            </a:r>
            <a:r>
              <a:rPr sz="950" spc="-5" dirty="0">
                <a:solidFill>
                  <a:srgbClr val="231F20"/>
                </a:solidFill>
                <a:latin typeface="Calibri"/>
                <a:cs typeface="Calibri"/>
              </a:rPr>
              <a:t>and </a:t>
            </a:r>
            <a:r>
              <a:rPr sz="950" spc="5" dirty="0">
                <a:solidFill>
                  <a:srgbClr val="231F20"/>
                </a:solidFill>
                <a:latin typeface="Calibri"/>
                <a:cs typeface="Calibri"/>
              </a:rPr>
              <a:t>is </a:t>
            </a:r>
            <a:r>
              <a:rPr sz="950" dirty="0">
                <a:solidFill>
                  <a:srgbClr val="231F20"/>
                </a:solidFill>
                <a:latin typeface="Calibri"/>
                <a:cs typeface="Calibri"/>
              </a:rPr>
              <a:t>not </a:t>
            </a:r>
            <a:r>
              <a:rPr sz="950" spc="-10" dirty="0">
                <a:solidFill>
                  <a:srgbClr val="231F20"/>
                </a:solidFill>
                <a:latin typeface="Calibri"/>
                <a:cs typeface="Calibri"/>
              </a:rPr>
              <a:t>generally recommended </a:t>
            </a:r>
            <a:r>
              <a:rPr sz="950" spc="-35" dirty="0">
                <a:solidFill>
                  <a:srgbClr val="231F20"/>
                </a:solidFill>
                <a:latin typeface="Calibri"/>
                <a:cs typeface="Calibri"/>
              </a:rPr>
              <a:t>as </a:t>
            </a:r>
            <a:r>
              <a:rPr sz="950" spc="-40" dirty="0">
                <a:solidFill>
                  <a:srgbClr val="231F20"/>
                </a:solidFill>
                <a:latin typeface="Calibri"/>
                <a:cs typeface="Calibri"/>
              </a:rPr>
              <a:t>a </a:t>
            </a:r>
            <a:r>
              <a:rPr sz="950" spc="5" dirty="0">
                <a:solidFill>
                  <a:srgbClr val="231F20"/>
                </a:solidFill>
                <a:latin typeface="Calibri"/>
                <a:cs typeface="Calibri"/>
              </a:rPr>
              <a:t>first-line </a:t>
            </a:r>
            <a:r>
              <a:rPr sz="950" spc="-10" dirty="0">
                <a:solidFill>
                  <a:srgbClr val="231F20"/>
                </a:solidFill>
                <a:latin typeface="Calibri"/>
                <a:cs typeface="Calibri"/>
              </a:rPr>
              <a:t>therapy </a:t>
            </a:r>
            <a:r>
              <a:rPr sz="950" spc="-5" dirty="0">
                <a:solidFill>
                  <a:srgbClr val="231F20"/>
                </a:solidFill>
                <a:latin typeface="Calibri"/>
                <a:cs typeface="Calibri"/>
              </a:rPr>
              <a:t> </a:t>
            </a:r>
            <a:r>
              <a:rPr sz="950" dirty="0">
                <a:solidFill>
                  <a:srgbClr val="231F20"/>
                </a:solidFill>
                <a:latin typeface="Calibri"/>
                <a:cs typeface="Calibri"/>
              </a:rPr>
              <a:t>for</a:t>
            </a:r>
            <a:r>
              <a:rPr sz="950" spc="-30" dirty="0">
                <a:solidFill>
                  <a:srgbClr val="231F20"/>
                </a:solidFill>
                <a:latin typeface="Calibri"/>
                <a:cs typeface="Calibri"/>
              </a:rPr>
              <a:t> </a:t>
            </a:r>
            <a:r>
              <a:rPr sz="950" spc="-10" dirty="0">
                <a:solidFill>
                  <a:srgbClr val="231F20"/>
                </a:solidFill>
                <a:latin typeface="Calibri"/>
                <a:cs typeface="Calibri"/>
              </a:rPr>
              <a:t>advanced</a:t>
            </a:r>
            <a:r>
              <a:rPr sz="950" spc="-30" dirty="0">
                <a:solidFill>
                  <a:srgbClr val="231F20"/>
                </a:solidFill>
                <a:latin typeface="Calibri"/>
                <a:cs typeface="Calibri"/>
              </a:rPr>
              <a:t> </a:t>
            </a:r>
            <a:r>
              <a:rPr sz="950" spc="55" dirty="0">
                <a:solidFill>
                  <a:srgbClr val="231F20"/>
                </a:solidFill>
                <a:latin typeface="Calibri"/>
                <a:cs typeface="Calibri"/>
              </a:rPr>
              <a:t>STS</a:t>
            </a:r>
            <a:r>
              <a:rPr sz="950" spc="-25" dirty="0">
                <a:solidFill>
                  <a:srgbClr val="231F20"/>
                </a:solidFill>
                <a:latin typeface="Calibri"/>
                <a:cs typeface="Calibri"/>
              </a:rPr>
              <a:t> </a:t>
            </a:r>
            <a:r>
              <a:rPr sz="950" spc="-10" dirty="0">
                <a:solidFill>
                  <a:srgbClr val="231F20"/>
                </a:solidFill>
                <a:latin typeface="Calibri"/>
                <a:cs typeface="Calibri"/>
              </a:rPr>
              <a:t>patients</a:t>
            </a:r>
            <a:r>
              <a:rPr sz="950" spc="-25" dirty="0">
                <a:solidFill>
                  <a:srgbClr val="231F20"/>
                </a:solidFill>
                <a:latin typeface="Calibri"/>
                <a:cs typeface="Calibri"/>
              </a:rPr>
              <a:t> </a:t>
            </a:r>
            <a:r>
              <a:rPr sz="950" spc="45" dirty="0">
                <a:solidFill>
                  <a:srgbClr val="231F20"/>
                </a:solidFill>
                <a:latin typeface="Calibri"/>
                <a:cs typeface="Calibri"/>
              </a:rPr>
              <a:t>[I,</a:t>
            </a:r>
            <a:r>
              <a:rPr sz="950" spc="-25" dirty="0">
                <a:solidFill>
                  <a:srgbClr val="231F20"/>
                </a:solidFill>
                <a:latin typeface="Calibri"/>
                <a:cs typeface="Calibri"/>
              </a:rPr>
              <a:t> </a:t>
            </a:r>
            <a:r>
              <a:rPr sz="950" spc="90" dirty="0">
                <a:solidFill>
                  <a:srgbClr val="231F20"/>
                </a:solidFill>
                <a:latin typeface="Calibri"/>
                <a:cs typeface="Calibri"/>
              </a:rPr>
              <a:t>D]</a:t>
            </a:r>
            <a:r>
              <a:rPr sz="950" spc="-25" dirty="0">
                <a:solidFill>
                  <a:srgbClr val="231F20"/>
                </a:solidFill>
                <a:latin typeface="Calibri"/>
                <a:cs typeface="Calibri"/>
              </a:rPr>
              <a:t> </a:t>
            </a:r>
            <a:r>
              <a:rPr sz="950" spc="15" dirty="0">
                <a:solidFill>
                  <a:srgbClr val="231F20"/>
                </a:solidFill>
                <a:latin typeface="Calibri"/>
                <a:cs typeface="Calibri"/>
              </a:rPr>
              <a:t>[</a:t>
            </a:r>
            <a:r>
              <a:rPr sz="950" spc="15" dirty="0">
                <a:solidFill>
                  <a:srgbClr val="2E3092"/>
                </a:solidFill>
                <a:latin typeface="Calibri"/>
                <a:cs typeface="Calibri"/>
                <a:hlinkClick r:id="rId2" action="ppaction://hlinksldjump"/>
              </a:rPr>
              <a:t>29</a:t>
            </a:r>
            <a:r>
              <a:rPr sz="950" spc="15" dirty="0">
                <a:solidFill>
                  <a:srgbClr val="231F20"/>
                </a:solidFill>
                <a:latin typeface="Calibri"/>
                <a:cs typeface="Calibri"/>
              </a:rPr>
              <a:t>].</a:t>
            </a:r>
            <a:endParaRPr sz="950">
              <a:latin typeface="Calibri"/>
              <a:cs typeface="Calibri"/>
            </a:endParaRPr>
          </a:p>
          <a:p>
            <a:pPr marL="38100" marR="31115" indent="114300" algn="just">
              <a:lnSpc>
                <a:spcPct val="102899"/>
              </a:lnSpc>
              <a:spcBef>
                <a:spcPts val="5"/>
              </a:spcBef>
            </a:pPr>
            <a:r>
              <a:rPr sz="950" dirty="0">
                <a:solidFill>
                  <a:srgbClr val="231F20"/>
                </a:solidFill>
                <a:latin typeface="Calibri"/>
                <a:cs typeface="Calibri"/>
              </a:rPr>
              <a:t>Angiosarcoma is </a:t>
            </a:r>
            <a:r>
              <a:rPr sz="950" spc="5" dirty="0">
                <a:solidFill>
                  <a:srgbClr val="231F20"/>
                </a:solidFill>
                <a:latin typeface="Calibri"/>
                <a:cs typeface="Calibri"/>
              </a:rPr>
              <a:t>highly </a:t>
            </a:r>
            <a:r>
              <a:rPr sz="950" spc="-20" dirty="0">
                <a:solidFill>
                  <a:srgbClr val="231F20"/>
                </a:solidFill>
                <a:latin typeface="Calibri"/>
                <a:cs typeface="Calibri"/>
              </a:rPr>
              <a:t>sensitive </a:t>
            </a:r>
            <a:r>
              <a:rPr sz="950" spc="-15" dirty="0">
                <a:solidFill>
                  <a:srgbClr val="231F20"/>
                </a:solidFill>
                <a:latin typeface="Calibri"/>
                <a:cs typeface="Calibri"/>
              </a:rPr>
              <a:t>to </a:t>
            </a:r>
            <a:r>
              <a:rPr sz="950" spc="-25" dirty="0">
                <a:solidFill>
                  <a:srgbClr val="231F20"/>
                </a:solidFill>
                <a:latin typeface="Calibri"/>
                <a:cs typeface="Calibri"/>
              </a:rPr>
              <a:t>taxanes, </a:t>
            </a:r>
            <a:r>
              <a:rPr sz="950" dirty="0">
                <a:solidFill>
                  <a:srgbClr val="231F20"/>
                </a:solidFill>
                <a:latin typeface="Calibri"/>
                <a:cs typeface="Calibri"/>
              </a:rPr>
              <a:t>which </a:t>
            </a:r>
            <a:r>
              <a:rPr sz="950" spc="-15" dirty="0">
                <a:solidFill>
                  <a:srgbClr val="231F20"/>
                </a:solidFill>
                <a:latin typeface="Calibri"/>
                <a:cs typeface="Calibri"/>
              </a:rPr>
              <a:t>can </a:t>
            </a:r>
            <a:r>
              <a:rPr sz="950" spc="-50" dirty="0">
                <a:solidFill>
                  <a:srgbClr val="231F20"/>
                </a:solidFill>
                <a:latin typeface="Calibri"/>
                <a:cs typeface="Calibri"/>
              </a:rPr>
              <a:t>be</a:t>
            </a:r>
            <a:r>
              <a:rPr sz="950" spc="-45" dirty="0">
                <a:solidFill>
                  <a:srgbClr val="231F20"/>
                </a:solidFill>
                <a:latin typeface="Calibri"/>
                <a:cs typeface="Calibri"/>
              </a:rPr>
              <a:t> </a:t>
            </a:r>
            <a:r>
              <a:rPr sz="950" spc="-40" dirty="0">
                <a:solidFill>
                  <a:srgbClr val="231F20"/>
                </a:solidFill>
                <a:latin typeface="Calibri"/>
                <a:cs typeface="Calibri"/>
              </a:rPr>
              <a:t>a </a:t>
            </a:r>
            <a:r>
              <a:rPr sz="950" spc="-35" dirty="0">
                <a:solidFill>
                  <a:srgbClr val="231F20"/>
                </a:solidFill>
                <a:latin typeface="Calibri"/>
                <a:cs typeface="Calibri"/>
              </a:rPr>
              <a:t> </a:t>
            </a:r>
            <a:r>
              <a:rPr sz="950" spc="-25" dirty="0">
                <a:solidFill>
                  <a:srgbClr val="231F20"/>
                </a:solidFill>
                <a:latin typeface="Calibri"/>
                <a:cs typeface="Calibri"/>
              </a:rPr>
              <a:t>treatment</a:t>
            </a:r>
            <a:r>
              <a:rPr sz="950" spc="-20" dirty="0">
                <a:solidFill>
                  <a:srgbClr val="231F20"/>
                </a:solidFill>
                <a:latin typeface="Calibri"/>
                <a:cs typeface="Calibri"/>
              </a:rPr>
              <a:t> </a:t>
            </a:r>
            <a:r>
              <a:rPr sz="950" dirty="0">
                <a:solidFill>
                  <a:srgbClr val="231F20"/>
                </a:solidFill>
                <a:latin typeface="Calibri"/>
                <a:cs typeface="Calibri"/>
              </a:rPr>
              <a:t>option </a:t>
            </a:r>
            <a:r>
              <a:rPr sz="950" spc="25" dirty="0">
                <a:solidFill>
                  <a:srgbClr val="231F20"/>
                </a:solidFill>
                <a:latin typeface="Calibri"/>
                <a:cs typeface="Calibri"/>
              </a:rPr>
              <a:t>in </a:t>
            </a:r>
            <a:r>
              <a:rPr sz="950" spc="-5" dirty="0">
                <a:solidFill>
                  <a:srgbClr val="231F20"/>
                </a:solidFill>
                <a:latin typeface="Calibri"/>
                <a:cs typeface="Calibri"/>
              </a:rPr>
              <a:t>this </a:t>
            </a:r>
            <a:r>
              <a:rPr sz="950" dirty="0">
                <a:solidFill>
                  <a:srgbClr val="231F20"/>
                </a:solidFill>
                <a:latin typeface="Calibri"/>
                <a:cs typeface="Calibri"/>
              </a:rPr>
              <a:t>histological </a:t>
            </a:r>
            <a:r>
              <a:rPr sz="950" spc="-20" dirty="0">
                <a:solidFill>
                  <a:srgbClr val="231F20"/>
                </a:solidFill>
                <a:latin typeface="Calibri"/>
                <a:cs typeface="Calibri"/>
              </a:rPr>
              <a:t>subtype</a:t>
            </a:r>
            <a:r>
              <a:rPr sz="950" spc="-15" dirty="0">
                <a:solidFill>
                  <a:srgbClr val="231F20"/>
                </a:solidFill>
                <a:latin typeface="Calibri"/>
                <a:cs typeface="Calibri"/>
              </a:rPr>
              <a:t> </a:t>
            </a:r>
            <a:r>
              <a:rPr sz="950" spc="55" dirty="0">
                <a:solidFill>
                  <a:srgbClr val="231F20"/>
                </a:solidFill>
                <a:latin typeface="Calibri"/>
                <a:cs typeface="Calibri"/>
              </a:rPr>
              <a:t>[III, </a:t>
            </a:r>
            <a:r>
              <a:rPr sz="950" spc="50" dirty="0">
                <a:solidFill>
                  <a:srgbClr val="231F20"/>
                </a:solidFill>
                <a:latin typeface="Calibri"/>
                <a:cs typeface="Calibri"/>
              </a:rPr>
              <a:t>B]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30</a:t>
            </a:r>
            <a:r>
              <a:rPr sz="950" spc="10" dirty="0">
                <a:solidFill>
                  <a:srgbClr val="231F20"/>
                </a:solidFill>
                <a:latin typeface="Calibri"/>
                <a:cs typeface="Calibri"/>
              </a:rPr>
              <a:t>]. </a:t>
            </a:r>
            <a:r>
              <a:rPr sz="950" spc="35" dirty="0">
                <a:solidFill>
                  <a:srgbClr val="231F20"/>
                </a:solidFill>
                <a:latin typeface="Calibri"/>
                <a:cs typeface="Calibri"/>
              </a:rPr>
              <a:t>An </a:t>
            </a:r>
            <a:r>
              <a:rPr sz="950" spc="40" dirty="0">
                <a:solidFill>
                  <a:srgbClr val="231F20"/>
                </a:solidFill>
                <a:latin typeface="Calibri"/>
                <a:cs typeface="Calibri"/>
              </a:rPr>
              <a:t> </a:t>
            </a:r>
            <a:r>
              <a:rPr sz="950" spc="-20" dirty="0">
                <a:solidFill>
                  <a:srgbClr val="231F20"/>
                </a:solidFill>
                <a:latin typeface="Calibri"/>
                <a:cs typeface="Calibri"/>
              </a:rPr>
              <a:t>alternative </a:t>
            </a:r>
            <a:r>
              <a:rPr sz="950" dirty="0">
                <a:solidFill>
                  <a:srgbClr val="231F20"/>
                </a:solidFill>
                <a:latin typeface="Calibri"/>
                <a:cs typeface="Calibri"/>
              </a:rPr>
              <a:t>is </a:t>
            </a:r>
            <a:r>
              <a:rPr sz="950" spc="-15" dirty="0">
                <a:solidFill>
                  <a:srgbClr val="231F20"/>
                </a:solidFill>
                <a:latin typeface="Calibri"/>
                <a:cs typeface="Calibri"/>
              </a:rPr>
              <a:t>gemcitabine, </a:t>
            </a:r>
            <a:r>
              <a:rPr sz="950" spc="-5" dirty="0">
                <a:solidFill>
                  <a:srgbClr val="231F20"/>
                </a:solidFill>
                <a:latin typeface="Calibri"/>
                <a:cs typeface="Calibri"/>
              </a:rPr>
              <a:t>possibly </a:t>
            </a:r>
            <a:r>
              <a:rPr sz="950" spc="25" dirty="0">
                <a:solidFill>
                  <a:srgbClr val="231F20"/>
                </a:solidFill>
                <a:latin typeface="Calibri"/>
                <a:cs typeface="Calibri"/>
              </a:rPr>
              <a:t>in </a:t>
            </a:r>
            <a:r>
              <a:rPr sz="950" dirty="0">
                <a:solidFill>
                  <a:srgbClr val="231F20"/>
                </a:solidFill>
                <a:latin typeface="Calibri"/>
                <a:cs typeface="Calibri"/>
              </a:rPr>
              <a:t>combination </a:t>
            </a:r>
            <a:r>
              <a:rPr sz="950" spc="-5" dirty="0">
                <a:solidFill>
                  <a:srgbClr val="231F20"/>
                </a:solidFill>
                <a:latin typeface="Calibri"/>
                <a:cs typeface="Calibri"/>
              </a:rPr>
              <a:t>with </a:t>
            </a:r>
            <a:r>
              <a:rPr sz="950" spc="-10" dirty="0">
                <a:solidFill>
                  <a:srgbClr val="231F20"/>
                </a:solidFill>
                <a:latin typeface="Calibri"/>
                <a:cs typeface="Calibri"/>
              </a:rPr>
              <a:t>doce- </a:t>
            </a:r>
            <a:r>
              <a:rPr sz="950" spc="-5" dirty="0">
                <a:solidFill>
                  <a:srgbClr val="231F20"/>
                </a:solidFill>
                <a:latin typeface="Calibri"/>
                <a:cs typeface="Calibri"/>
              </a:rPr>
              <a:t> </a:t>
            </a:r>
            <a:r>
              <a:rPr sz="950" spc="-20" dirty="0">
                <a:solidFill>
                  <a:srgbClr val="231F20"/>
                </a:solidFill>
                <a:latin typeface="Calibri"/>
                <a:cs typeface="Calibri"/>
              </a:rPr>
              <a:t>taxel</a:t>
            </a:r>
            <a:r>
              <a:rPr sz="950" spc="-40" dirty="0">
                <a:solidFill>
                  <a:srgbClr val="231F20"/>
                </a:solidFill>
                <a:latin typeface="Calibri"/>
                <a:cs typeface="Calibri"/>
              </a:rPr>
              <a:t> </a:t>
            </a:r>
            <a:r>
              <a:rPr sz="950" spc="45" dirty="0">
                <a:solidFill>
                  <a:srgbClr val="231F20"/>
                </a:solidFill>
                <a:latin typeface="Calibri"/>
                <a:cs typeface="Calibri"/>
              </a:rPr>
              <a:t>[V,</a:t>
            </a:r>
            <a:r>
              <a:rPr sz="950" spc="-35" dirty="0">
                <a:solidFill>
                  <a:srgbClr val="231F20"/>
                </a:solidFill>
                <a:latin typeface="Calibri"/>
                <a:cs typeface="Calibri"/>
              </a:rPr>
              <a:t> </a:t>
            </a:r>
            <a:r>
              <a:rPr sz="950" spc="50" dirty="0">
                <a:solidFill>
                  <a:srgbClr val="231F20"/>
                </a:solidFill>
                <a:latin typeface="Calibri"/>
                <a:cs typeface="Calibri"/>
              </a:rPr>
              <a:t>B]</a:t>
            </a:r>
            <a:r>
              <a:rPr sz="950" spc="-35"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31</a:t>
            </a:r>
            <a:r>
              <a:rPr sz="950" spc="10" dirty="0">
                <a:solidFill>
                  <a:srgbClr val="231F20"/>
                </a:solidFill>
                <a:latin typeface="Calibri"/>
                <a:cs typeface="Calibri"/>
              </a:rPr>
              <a:t>].</a:t>
            </a:r>
            <a:endParaRPr sz="950">
              <a:latin typeface="Calibri"/>
              <a:cs typeface="Calibri"/>
            </a:endParaRPr>
          </a:p>
          <a:p>
            <a:pPr marL="38100" marR="31750" indent="114300" algn="just">
              <a:lnSpc>
                <a:spcPts val="1170"/>
              </a:lnSpc>
              <a:spcBef>
                <a:spcPts val="20"/>
              </a:spcBef>
            </a:pPr>
            <a:r>
              <a:rPr sz="950" spc="20" dirty="0">
                <a:solidFill>
                  <a:srgbClr val="231F20"/>
                </a:solidFill>
                <a:latin typeface="Calibri"/>
                <a:cs typeface="Calibri"/>
              </a:rPr>
              <a:t>Doxorubicin </a:t>
            </a:r>
            <a:r>
              <a:rPr sz="950" dirty="0">
                <a:solidFill>
                  <a:srgbClr val="231F20"/>
                </a:solidFill>
                <a:latin typeface="Calibri"/>
                <a:cs typeface="Calibri"/>
              </a:rPr>
              <a:t>plus </a:t>
            </a:r>
            <a:r>
              <a:rPr sz="950" spc="-15" dirty="0">
                <a:solidFill>
                  <a:srgbClr val="231F20"/>
                </a:solidFill>
                <a:latin typeface="Calibri"/>
                <a:cs typeface="Calibri"/>
              </a:rPr>
              <a:t>dacarbazine</a:t>
            </a:r>
            <a:r>
              <a:rPr sz="950" spc="-10" dirty="0">
                <a:solidFill>
                  <a:srgbClr val="231F20"/>
                </a:solidFill>
                <a:latin typeface="Calibri"/>
                <a:cs typeface="Calibri"/>
              </a:rPr>
              <a:t> </a:t>
            </a:r>
            <a:r>
              <a:rPr sz="950" dirty="0">
                <a:solidFill>
                  <a:srgbClr val="231F20"/>
                </a:solidFill>
                <a:latin typeface="Calibri"/>
                <a:cs typeface="Calibri"/>
              </a:rPr>
              <a:t>is </a:t>
            </a:r>
            <a:r>
              <a:rPr sz="950" spc="-15" dirty="0">
                <a:solidFill>
                  <a:srgbClr val="231F20"/>
                </a:solidFill>
                <a:latin typeface="Calibri"/>
                <a:cs typeface="Calibri"/>
              </a:rPr>
              <a:t>an</a:t>
            </a:r>
            <a:r>
              <a:rPr sz="950" spc="-10" dirty="0">
                <a:solidFill>
                  <a:srgbClr val="231F20"/>
                </a:solidFill>
                <a:latin typeface="Calibri"/>
                <a:cs typeface="Calibri"/>
              </a:rPr>
              <a:t> </a:t>
            </a:r>
            <a:r>
              <a:rPr sz="950" dirty="0">
                <a:solidFill>
                  <a:srgbClr val="231F20"/>
                </a:solidFill>
                <a:latin typeface="Calibri"/>
                <a:cs typeface="Calibri"/>
              </a:rPr>
              <a:t>option </a:t>
            </a:r>
            <a:r>
              <a:rPr sz="950" spc="-5" dirty="0">
                <a:solidFill>
                  <a:srgbClr val="231F20"/>
                </a:solidFill>
                <a:latin typeface="Calibri"/>
                <a:cs typeface="Calibri"/>
              </a:rPr>
              <a:t>for multi-agent, </a:t>
            </a:r>
            <a:r>
              <a:rPr sz="950" dirty="0">
                <a:solidFill>
                  <a:srgbClr val="231F20"/>
                </a:solidFill>
                <a:latin typeface="Calibri"/>
                <a:cs typeface="Calibri"/>
              </a:rPr>
              <a:t> first-line </a:t>
            </a:r>
            <a:r>
              <a:rPr sz="950" spc="75" dirty="0">
                <a:solidFill>
                  <a:srgbClr val="231F20"/>
                </a:solidFill>
                <a:latin typeface="Calibri"/>
                <a:cs typeface="Calibri"/>
              </a:rPr>
              <a:t>ChT </a:t>
            </a:r>
            <a:r>
              <a:rPr sz="950" spc="-15" dirty="0">
                <a:solidFill>
                  <a:srgbClr val="231F20"/>
                </a:solidFill>
                <a:latin typeface="Calibri"/>
                <a:cs typeface="Calibri"/>
              </a:rPr>
              <a:t>of </a:t>
            </a:r>
            <a:r>
              <a:rPr sz="950" spc="35" dirty="0">
                <a:solidFill>
                  <a:srgbClr val="231F20"/>
                </a:solidFill>
                <a:latin typeface="Calibri"/>
                <a:cs typeface="Calibri"/>
              </a:rPr>
              <a:t>LMS, </a:t>
            </a:r>
            <a:r>
              <a:rPr sz="950" spc="25" dirty="0">
                <a:solidFill>
                  <a:srgbClr val="231F20"/>
                </a:solidFill>
                <a:latin typeface="Calibri"/>
                <a:cs typeface="Calibri"/>
              </a:rPr>
              <a:t>in </a:t>
            </a:r>
            <a:r>
              <a:rPr sz="950" dirty="0">
                <a:solidFill>
                  <a:srgbClr val="231F20"/>
                </a:solidFill>
                <a:latin typeface="Calibri"/>
                <a:cs typeface="Calibri"/>
              </a:rPr>
              <a:t>which </a:t>
            </a:r>
            <a:r>
              <a:rPr sz="950" spc="-35" dirty="0">
                <a:solidFill>
                  <a:srgbClr val="231F20"/>
                </a:solidFill>
                <a:latin typeface="Calibri"/>
                <a:cs typeface="Calibri"/>
              </a:rPr>
              <a:t>the </a:t>
            </a:r>
            <a:r>
              <a:rPr sz="950" spc="-5" dirty="0">
                <a:solidFill>
                  <a:srgbClr val="231F20"/>
                </a:solidFill>
                <a:latin typeface="Calibri"/>
                <a:cs typeface="Calibri"/>
              </a:rPr>
              <a:t>activity </a:t>
            </a:r>
            <a:r>
              <a:rPr sz="950" spc="-15" dirty="0">
                <a:solidFill>
                  <a:srgbClr val="231F20"/>
                </a:solidFill>
                <a:latin typeface="Calibri"/>
                <a:cs typeface="Calibri"/>
              </a:rPr>
              <a:t>of </a:t>
            </a:r>
            <a:r>
              <a:rPr sz="950" spc="-10" dirty="0">
                <a:solidFill>
                  <a:srgbClr val="231F20"/>
                </a:solidFill>
                <a:latin typeface="Calibri"/>
                <a:cs typeface="Calibri"/>
              </a:rPr>
              <a:t>ifosfamide </a:t>
            </a:r>
            <a:r>
              <a:rPr sz="950" dirty="0">
                <a:solidFill>
                  <a:srgbClr val="231F20"/>
                </a:solidFill>
                <a:latin typeface="Calibri"/>
                <a:cs typeface="Calibri"/>
              </a:rPr>
              <a:t>is </a:t>
            </a:r>
            <a:r>
              <a:rPr sz="950" spc="-15" dirty="0">
                <a:solidFill>
                  <a:srgbClr val="231F20"/>
                </a:solidFill>
                <a:latin typeface="Calibri"/>
                <a:cs typeface="Calibri"/>
              </a:rPr>
              <a:t>far </a:t>
            </a:r>
            <a:r>
              <a:rPr sz="950" spc="-10" dirty="0">
                <a:solidFill>
                  <a:srgbClr val="231F20"/>
                </a:solidFill>
                <a:latin typeface="Calibri"/>
                <a:cs typeface="Calibri"/>
              </a:rPr>
              <a:t> </a:t>
            </a:r>
            <a:r>
              <a:rPr sz="950" spc="-35" dirty="0">
                <a:solidFill>
                  <a:srgbClr val="231F20"/>
                </a:solidFill>
                <a:latin typeface="Calibri"/>
                <a:cs typeface="Calibri"/>
              </a:rPr>
              <a:t>less </a:t>
            </a:r>
            <a:r>
              <a:rPr sz="950" spc="10" dirty="0">
                <a:solidFill>
                  <a:srgbClr val="231F20"/>
                </a:solidFill>
                <a:latin typeface="Calibri"/>
                <a:cs typeface="Calibri"/>
              </a:rPr>
              <a:t>convincing </a:t>
            </a:r>
            <a:r>
              <a:rPr sz="950" spc="25" dirty="0">
                <a:solidFill>
                  <a:srgbClr val="231F20"/>
                </a:solidFill>
                <a:latin typeface="Calibri"/>
                <a:cs typeface="Calibri"/>
              </a:rPr>
              <a:t>in </a:t>
            </a:r>
            <a:r>
              <a:rPr sz="950" spc="-15" dirty="0">
                <a:solidFill>
                  <a:srgbClr val="231F20"/>
                </a:solidFill>
                <a:latin typeface="Calibri"/>
                <a:cs typeface="Calibri"/>
              </a:rPr>
              <a:t>available </a:t>
            </a:r>
            <a:r>
              <a:rPr sz="950" spc="-20" dirty="0">
                <a:solidFill>
                  <a:srgbClr val="231F20"/>
                </a:solidFill>
                <a:latin typeface="Calibri"/>
                <a:cs typeface="Calibri"/>
              </a:rPr>
              <a:t>retrospective </a:t>
            </a:r>
            <a:r>
              <a:rPr sz="950" spc="-25" dirty="0">
                <a:solidFill>
                  <a:srgbClr val="231F20"/>
                </a:solidFill>
                <a:latin typeface="Calibri"/>
                <a:cs typeface="Calibri"/>
              </a:rPr>
              <a:t>evidence, </a:t>
            </a:r>
            <a:r>
              <a:rPr sz="950" dirty="0">
                <a:solidFill>
                  <a:srgbClr val="231F20"/>
                </a:solidFill>
                <a:latin typeface="Calibri"/>
                <a:cs typeface="Calibri"/>
              </a:rPr>
              <a:t>or </a:t>
            </a:r>
            <a:r>
              <a:rPr sz="950" spc="-15" dirty="0">
                <a:solidFill>
                  <a:srgbClr val="231F20"/>
                </a:solidFill>
                <a:latin typeface="Calibri"/>
                <a:cs typeface="Calibri"/>
              </a:rPr>
              <a:t>of </a:t>
            </a:r>
            <a:r>
              <a:rPr sz="950" spc="-5" dirty="0">
                <a:solidFill>
                  <a:srgbClr val="231F20"/>
                </a:solidFill>
                <a:latin typeface="Calibri"/>
                <a:cs typeface="Calibri"/>
              </a:rPr>
              <a:t>solitary </a:t>
            </a:r>
            <a:r>
              <a:rPr sz="950" dirty="0">
                <a:solidFill>
                  <a:srgbClr val="231F20"/>
                </a:solidFill>
                <a:latin typeface="Calibri"/>
                <a:cs typeface="Calibri"/>
              </a:rPr>
              <a:t> </a:t>
            </a:r>
            <a:r>
              <a:rPr sz="950" spc="-5" dirty="0">
                <a:solidFill>
                  <a:srgbClr val="231F20"/>
                </a:solidFill>
                <a:latin typeface="Calibri"/>
                <a:cs typeface="Calibri"/>
              </a:rPr>
              <a:t>fibrous</a:t>
            </a:r>
            <a:r>
              <a:rPr sz="950" spc="-40" dirty="0">
                <a:solidFill>
                  <a:srgbClr val="231F20"/>
                </a:solidFill>
                <a:latin typeface="Calibri"/>
                <a:cs typeface="Calibri"/>
              </a:rPr>
              <a:t> </a:t>
            </a:r>
            <a:r>
              <a:rPr sz="950" dirty="0">
                <a:solidFill>
                  <a:srgbClr val="231F20"/>
                </a:solidFill>
                <a:latin typeface="Calibri"/>
                <a:cs typeface="Calibri"/>
              </a:rPr>
              <a:t>tumours</a:t>
            </a:r>
            <a:r>
              <a:rPr sz="950" spc="-30" dirty="0">
                <a:solidFill>
                  <a:srgbClr val="231F20"/>
                </a:solidFill>
                <a:latin typeface="Calibri"/>
                <a:cs typeface="Calibri"/>
              </a:rPr>
              <a:t> </a:t>
            </a:r>
            <a:r>
              <a:rPr sz="950" spc="45" dirty="0">
                <a:solidFill>
                  <a:srgbClr val="231F20"/>
                </a:solidFill>
                <a:latin typeface="Calibri"/>
                <a:cs typeface="Calibri"/>
              </a:rPr>
              <a:t>[V,</a:t>
            </a:r>
            <a:r>
              <a:rPr sz="950" spc="-35" dirty="0">
                <a:solidFill>
                  <a:srgbClr val="231F20"/>
                </a:solidFill>
                <a:latin typeface="Calibri"/>
                <a:cs typeface="Calibri"/>
              </a:rPr>
              <a:t> </a:t>
            </a:r>
            <a:r>
              <a:rPr sz="950" spc="50" dirty="0">
                <a:solidFill>
                  <a:srgbClr val="231F20"/>
                </a:solidFill>
                <a:latin typeface="Calibri"/>
                <a:cs typeface="Calibri"/>
              </a:rPr>
              <a:t>B]</a:t>
            </a:r>
            <a:r>
              <a:rPr sz="950" spc="-35"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32</a:t>
            </a:r>
            <a:r>
              <a:rPr sz="950" spc="10" dirty="0">
                <a:solidFill>
                  <a:srgbClr val="231F20"/>
                </a:solidFill>
                <a:latin typeface="Calibri"/>
                <a:cs typeface="Calibri"/>
              </a:rPr>
              <a:t>].</a:t>
            </a:r>
            <a:endParaRPr sz="950">
              <a:latin typeface="Calibri"/>
              <a:cs typeface="Calibri"/>
            </a:endParaRPr>
          </a:p>
          <a:p>
            <a:pPr marL="152400" algn="just">
              <a:lnSpc>
                <a:spcPts val="1115"/>
              </a:lnSpc>
            </a:pPr>
            <a:r>
              <a:rPr sz="950" spc="10" dirty="0">
                <a:solidFill>
                  <a:srgbClr val="231F20"/>
                </a:solidFill>
                <a:latin typeface="Calibri"/>
                <a:cs typeface="Calibri"/>
              </a:rPr>
              <a:t>Imatinib</a:t>
            </a:r>
            <a:r>
              <a:rPr sz="950" spc="160" dirty="0">
                <a:solidFill>
                  <a:srgbClr val="231F20"/>
                </a:solidFill>
                <a:latin typeface="Calibri"/>
                <a:cs typeface="Calibri"/>
              </a:rPr>
              <a:t> </a:t>
            </a:r>
            <a:r>
              <a:rPr sz="950" dirty="0">
                <a:solidFill>
                  <a:srgbClr val="231F20"/>
                </a:solidFill>
                <a:latin typeface="Calibri"/>
                <a:cs typeface="Calibri"/>
              </a:rPr>
              <a:t>is</a:t>
            </a:r>
            <a:r>
              <a:rPr sz="950" spc="160" dirty="0">
                <a:solidFill>
                  <a:srgbClr val="231F20"/>
                </a:solidFill>
                <a:latin typeface="Calibri"/>
                <a:cs typeface="Calibri"/>
              </a:rPr>
              <a:t> </a:t>
            </a:r>
            <a:r>
              <a:rPr sz="950" spc="-15" dirty="0">
                <a:solidFill>
                  <a:srgbClr val="231F20"/>
                </a:solidFill>
                <a:latin typeface="Calibri"/>
                <a:cs typeface="Calibri"/>
              </a:rPr>
              <a:t>standard</a:t>
            </a:r>
            <a:r>
              <a:rPr sz="950" spc="165" dirty="0">
                <a:solidFill>
                  <a:srgbClr val="231F20"/>
                </a:solidFill>
                <a:latin typeface="Calibri"/>
                <a:cs typeface="Calibri"/>
              </a:rPr>
              <a:t> </a:t>
            </a:r>
            <a:r>
              <a:rPr sz="950" spc="-10" dirty="0">
                <a:solidFill>
                  <a:srgbClr val="231F20"/>
                </a:solidFill>
                <a:latin typeface="Calibri"/>
                <a:cs typeface="Calibri"/>
              </a:rPr>
              <a:t>medical</a:t>
            </a:r>
            <a:r>
              <a:rPr sz="950" spc="160" dirty="0">
                <a:solidFill>
                  <a:srgbClr val="231F20"/>
                </a:solidFill>
                <a:latin typeface="Calibri"/>
                <a:cs typeface="Calibri"/>
              </a:rPr>
              <a:t> </a:t>
            </a:r>
            <a:r>
              <a:rPr sz="950" spc="-20" dirty="0">
                <a:solidFill>
                  <a:srgbClr val="231F20"/>
                </a:solidFill>
                <a:latin typeface="Calibri"/>
                <a:cs typeface="Calibri"/>
              </a:rPr>
              <a:t>therapy</a:t>
            </a:r>
            <a:r>
              <a:rPr sz="950" spc="150" dirty="0">
                <a:solidFill>
                  <a:srgbClr val="231F20"/>
                </a:solidFill>
                <a:latin typeface="Calibri"/>
                <a:cs typeface="Calibri"/>
              </a:rPr>
              <a:t> </a:t>
            </a:r>
            <a:r>
              <a:rPr sz="950" spc="-5" dirty="0">
                <a:solidFill>
                  <a:srgbClr val="231F20"/>
                </a:solidFill>
                <a:latin typeface="Calibri"/>
                <a:cs typeface="Calibri"/>
              </a:rPr>
              <a:t>for</a:t>
            </a:r>
            <a:r>
              <a:rPr sz="950" spc="155" dirty="0">
                <a:solidFill>
                  <a:srgbClr val="231F20"/>
                </a:solidFill>
                <a:latin typeface="Calibri"/>
                <a:cs typeface="Calibri"/>
              </a:rPr>
              <a:t> </a:t>
            </a:r>
            <a:r>
              <a:rPr sz="950" spc="-30" dirty="0">
                <a:solidFill>
                  <a:srgbClr val="231F20"/>
                </a:solidFill>
                <a:latin typeface="Calibri"/>
                <a:cs typeface="Calibri"/>
              </a:rPr>
              <a:t>those</a:t>
            </a:r>
            <a:r>
              <a:rPr sz="950" spc="-20" dirty="0">
                <a:solidFill>
                  <a:srgbClr val="231F20"/>
                </a:solidFill>
                <a:latin typeface="Calibri"/>
                <a:cs typeface="Calibri"/>
              </a:rPr>
              <a:t> </a:t>
            </a:r>
            <a:r>
              <a:rPr sz="950" spc="-25" dirty="0">
                <a:solidFill>
                  <a:srgbClr val="231F20"/>
                </a:solidFill>
                <a:latin typeface="Calibri"/>
                <a:cs typeface="Calibri"/>
              </a:rPr>
              <a:t>rare</a:t>
            </a:r>
            <a:r>
              <a:rPr sz="950" spc="160" dirty="0">
                <a:solidFill>
                  <a:srgbClr val="231F20"/>
                </a:solidFill>
                <a:latin typeface="Calibri"/>
                <a:cs typeface="Calibri"/>
              </a:rPr>
              <a:t> </a:t>
            </a:r>
            <a:r>
              <a:rPr sz="950" spc="-20" dirty="0">
                <a:solidFill>
                  <a:srgbClr val="231F20"/>
                </a:solidFill>
                <a:latin typeface="Calibri"/>
                <a:cs typeface="Calibri"/>
              </a:rPr>
              <a:t>patients</a:t>
            </a:r>
            <a:endParaRPr sz="950">
              <a:latin typeface="Calibri"/>
              <a:cs typeface="Calibri"/>
            </a:endParaRPr>
          </a:p>
          <a:p>
            <a:pPr marL="38100" marR="31115" algn="just">
              <a:lnSpc>
                <a:spcPct val="102899"/>
              </a:lnSpc>
            </a:pPr>
            <a:r>
              <a:rPr sz="950" spc="-5" dirty="0">
                <a:solidFill>
                  <a:srgbClr val="231F20"/>
                </a:solidFill>
                <a:latin typeface="Calibri"/>
                <a:cs typeface="Calibri"/>
              </a:rPr>
              <a:t>with </a:t>
            </a:r>
            <a:r>
              <a:rPr sz="950" spc="-10" dirty="0">
                <a:solidFill>
                  <a:srgbClr val="231F20"/>
                </a:solidFill>
                <a:latin typeface="Calibri"/>
                <a:cs typeface="Calibri"/>
              </a:rPr>
              <a:t>dermatofibrosarcoma </a:t>
            </a:r>
            <a:r>
              <a:rPr sz="950" spc="-15" dirty="0">
                <a:solidFill>
                  <a:srgbClr val="231F20"/>
                </a:solidFill>
                <a:latin typeface="Calibri"/>
                <a:cs typeface="Calibri"/>
              </a:rPr>
              <a:t>protuberans who </a:t>
            </a:r>
            <a:r>
              <a:rPr sz="950" spc="-35" dirty="0">
                <a:solidFill>
                  <a:srgbClr val="231F20"/>
                </a:solidFill>
                <a:latin typeface="Calibri"/>
                <a:cs typeface="Calibri"/>
              </a:rPr>
              <a:t>are </a:t>
            </a:r>
            <a:r>
              <a:rPr sz="950" spc="-5" dirty="0">
                <a:solidFill>
                  <a:srgbClr val="231F20"/>
                </a:solidFill>
                <a:latin typeface="Calibri"/>
                <a:cs typeface="Calibri"/>
              </a:rPr>
              <a:t>not </a:t>
            </a:r>
            <a:r>
              <a:rPr sz="950" spc="-25" dirty="0">
                <a:solidFill>
                  <a:srgbClr val="231F20"/>
                </a:solidFill>
                <a:latin typeface="Calibri"/>
                <a:cs typeface="Calibri"/>
              </a:rPr>
              <a:t>amenable </a:t>
            </a:r>
            <a:r>
              <a:rPr sz="950" spc="-15" dirty="0">
                <a:solidFill>
                  <a:srgbClr val="231F20"/>
                </a:solidFill>
                <a:latin typeface="Calibri"/>
                <a:cs typeface="Calibri"/>
              </a:rPr>
              <a:t>to </a:t>
            </a:r>
            <a:r>
              <a:rPr sz="950" spc="-200" dirty="0">
                <a:solidFill>
                  <a:srgbClr val="231F20"/>
                </a:solidFill>
                <a:latin typeface="Calibri"/>
                <a:cs typeface="Calibri"/>
              </a:rPr>
              <a:t> </a:t>
            </a:r>
            <a:r>
              <a:rPr sz="950" spc="10" dirty="0">
                <a:solidFill>
                  <a:srgbClr val="231F20"/>
                </a:solidFill>
                <a:latin typeface="Calibri"/>
                <a:cs typeface="Calibri"/>
              </a:rPr>
              <a:t>non-mutilating</a:t>
            </a:r>
            <a:r>
              <a:rPr sz="950" spc="15" dirty="0">
                <a:solidFill>
                  <a:srgbClr val="231F20"/>
                </a:solidFill>
                <a:latin typeface="Calibri"/>
                <a:cs typeface="Calibri"/>
              </a:rPr>
              <a:t> </a:t>
            </a:r>
            <a:r>
              <a:rPr sz="950" spc="-15" dirty="0">
                <a:solidFill>
                  <a:srgbClr val="231F20"/>
                </a:solidFill>
                <a:latin typeface="Calibri"/>
                <a:cs typeface="Calibri"/>
              </a:rPr>
              <a:t>surgery</a:t>
            </a:r>
            <a:r>
              <a:rPr sz="950" spc="-10" dirty="0">
                <a:solidFill>
                  <a:srgbClr val="231F20"/>
                </a:solidFill>
                <a:latin typeface="Calibri"/>
                <a:cs typeface="Calibri"/>
              </a:rPr>
              <a:t> </a:t>
            </a:r>
            <a:r>
              <a:rPr sz="950" dirty="0">
                <a:solidFill>
                  <a:srgbClr val="231F20"/>
                </a:solidFill>
                <a:latin typeface="Calibri"/>
                <a:cs typeface="Calibri"/>
              </a:rPr>
              <a:t>or</a:t>
            </a:r>
            <a:r>
              <a:rPr sz="950" spc="5" dirty="0">
                <a:solidFill>
                  <a:srgbClr val="231F20"/>
                </a:solidFill>
                <a:latin typeface="Calibri"/>
                <a:cs typeface="Calibri"/>
              </a:rPr>
              <a:t> </a:t>
            </a:r>
            <a:r>
              <a:rPr sz="950" spc="-5" dirty="0">
                <a:solidFill>
                  <a:srgbClr val="231F20"/>
                </a:solidFill>
                <a:latin typeface="Calibri"/>
                <a:cs typeface="Calibri"/>
              </a:rPr>
              <a:t>with</a:t>
            </a:r>
            <a:r>
              <a:rPr sz="950" dirty="0">
                <a:solidFill>
                  <a:srgbClr val="231F20"/>
                </a:solidFill>
                <a:latin typeface="Calibri"/>
                <a:cs typeface="Calibri"/>
              </a:rPr>
              <a:t> </a:t>
            </a:r>
            <a:r>
              <a:rPr sz="950" spc="-40" dirty="0">
                <a:solidFill>
                  <a:srgbClr val="231F20"/>
                </a:solidFill>
                <a:latin typeface="Calibri"/>
                <a:cs typeface="Calibri"/>
              </a:rPr>
              <a:t>metastases</a:t>
            </a:r>
            <a:r>
              <a:rPr sz="950" spc="-35" dirty="0">
                <a:solidFill>
                  <a:srgbClr val="231F20"/>
                </a:solidFill>
                <a:latin typeface="Calibri"/>
                <a:cs typeface="Calibri"/>
              </a:rPr>
              <a:t> </a:t>
            </a:r>
            <a:r>
              <a:rPr sz="950" spc="-15" dirty="0">
                <a:solidFill>
                  <a:srgbClr val="231F20"/>
                </a:solidFill>
                <a:latin typeface="Calibri"/>
                <a:cs typeface="Calibri"/>
              </a:rPr>
              <a:t>deserving</a:t>
            </a:r>
            <a:r>
              <a:rPr sz="950" spc="-10" dirty="0">
                <a:solidFill>
                  <a:srgbClr val="231F20"/>
                </a:solidFill>
                <a:latin typeface="Calibri"/>
                <a:cs typeface="Calibri"/>
              </a:rPr>
              <a:t> </a:t>
            </a:r>
            <a:r>
              <a:rPr sz="950" spc="-5" dirty="0">
                <a:solidFill>
                  <a:srgbClr val="231F20"/>
                </a:solidFill>
                <a:latin typeface="Calibri"/>
                <a:cs typeface="Calibri"/>
              </a:rPr>
              <a:t>medical </a:t>
            </a:r>
            <a:r>
              <a:rPr sz="950" dirty="0">
                <a:solidFill>
                  <a:srgbClr val="231F20"/>
                </a:solidFill>
                <a:latin typeface="Calibri"/>
                <a:cs typeface="Calibri"/>
              </a:rPr>
              <a:t> </a:t>
            </a:r>
            <a:r>
              <a:rPr sz="950" spc="-20" dirty="0">
                <a:solidFill>
                  <a:srgbClr val="231F20"/>
                </a:solidFill>
                <a:latin typeface="Calibri"/>
                <a:cs typeface="Calibri"/>
              </a:rPr>
              <a:t>therapy</a:t>
            </a:r>
            <a:r>
              <a:rPr sz="950" spc="-35" dirty="0">
                <a:solidFill>
                  <a:srgbClr val="231F20"/>
                </a:solidFill>
                <a:latin typeface="Calibri"/>
                <a:cs typeface="Calibri"/>
              </a:rPr>
              <a:t> </a:t>
            </a:r>
            <a:r>
              <a:rPr sz="950" spc="55" dirty="0">
                <a:solidFill>
                  <a:srgbClr val="231F20"/>
                </a:solidFill>
                <a:latin typeface="Calibri"/>
                <a:cs typeface="Calibri"/>
              </a:rPr>
              <a:t>[III,</a:t>
            </a:r>
            <a:r>
              <a:rPr sz="950" spc="-30" dirty="0">
                <a:solidFill>
                  <a:srgbClr val="231F20"/>
                </a:solidFill>
                <a:latin typeface="Calibri"/>
                <a:cs typeface="Calibri"/>
              </a:rPr>
              <a:t> </a:t>
            </a:r>
            <a:r>
              <a:rPr sz="950" spc="60" dirty="0">
                <a:solidFill>
                  <a:srgbClr val="231F20"/>
                </a:solidFill>
                <a:latin typeface="Calibri"/>
                <a:cs typeface="Calibri"/>
              </a:rPr>
              <a:t>A]</a:t>
            </a:r>
            <a:r>
              <a:rPr sz="950" spc="-35"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33</a:t>
            </a:r>
            <a:r>
              <a:rPr sz="950" spc="10" dirty="0">
                <a:solidFill>
                  <a:srgbClr val="231F20"/>
                </a:solidFill>
                <a:latin typeface="Calibri"/>
                <a:cs typeface="Calibri"/>
              </a:rPr>
              <a:t>].</a:t>
            </a:r>
            <a:endParaRPr sz="950">
              <a:latin typeface="Calibri"/>
              <a:cs typeface="Calibri"/>
            </a:endParaRPr>
          </a:p>
          <a:p>
            <a:pPr marL="38100" marR="30480" indent="114300" algn="just">
              <a:lnSpc>
                <a:spcPts val="1170"/>
              </a:lnSpc>
              <a:spcBef>
                <a:spcPts val="25"/>
              </a:spcBef>
            </a:pPr>
            <a:r>
              <a:rPr sz="950" dirty="0">
                <a:solidFill>
                  <a:srgbClr val="231F20"/>
                </a:solidFill>
                <a:latin typeface="Calibri"/>
                <a:cs typeface="Calibri"/>
              </a:rPr>
              <a:t>Similarly, imatinib </a:t>
            </a:r>
            <a:r>
              <a:rPr sz="950" spc="-15" dirty="0">
                <a:solidFill>
                  <a:srgbClr val="231F20"/>
                </a:solidFill>
                <a:latin typeface="Calibri"/>
                <a:cs typeface="Calibri"/>
              </a:rPr>
              <a:t>and </a:t>
            </a:r>
            <a:r>
              <a:rPr sz="950" dirty="0">
                <a:solidFill>
                  <a:srgbClr val="231F20"/>
                </a:solidFill>
                <a:latin typeface="Calibri"/>
                <a:cs typeface="Calibri"/>
              </a:rPr>
              <a:t>nilotinib </a:t>
            </a:r>
            <a:r>
              <a:rPr sz="950" spc="-40" dirty="0">
                <a:solidFill>
                  <a:srgbClr val="231F20"/>
                </a:solidFill>
                <a:latin typeface="Calibri"/>
                <a:cs typeface="Calibri"/>
              </a:rPr>
              <a:t>are </a:t>
            </a:r>
            <a:r>
              <a:rPr sz="950" spc="-25" dirty="0">
                <a:solidFill>
                  <a:srgbClr val="231F20"/>
                </a:solidFill>
                <a:latin typeface="Calibri"/>
                <a:cs typeface="Calibri"/>
              </a:rPr>
              <a:t>active </a:t>
            </a:r>
            <a:r>
              <a:rPr sz="950" spc="25" dirty="0">
                <a:solidFill>
                  <a:srgbClr val="231F20"/>
                </a:solidFill>
                <a:latin typeface="Calibri"/>
                <a:cs typeface="Calibri"/>
              </a:rPr>
              <a:t>in </a:t>
            </a:r>
            <a:r>
              <a:rPr sz="950" spc="-20" dirty="0">
                <a:solidFill>
                  <a:srgbClr val="231F20"/>
                </a:solidFill>
                <a:latin typeface="Calibri"/>
                <a:cs typeface="Calibri"/>
              </a:rPr>
              <a:t>tenosynovial </a:t>
            </a:r>
            <a:r>
              <a:rPr sz="950" spc="-15" dirty="0">
                <a:solidFill>
                  <a:srgbClr val="231F20"/>
                </a:solidFill>
                <a:latin typeface="Calibri"/>
                <a:cs typeface="Calibri"/>
              </a:rPr>
              <a:t>giant </a:t>
            </a:r>
            <a:r>
              <a:rPr sz="950" spc="-200" dirty="0">
                <a:solidFill>
                  <a:srgbClr val="231F20"/>
                </a:solidFill>
                <a:latin typeface="Calibri"/>
                <a:cs typeface="Calibri"/>
              </a:rPr>
              <a:t> </a:t>
            </a:r>
            <a:r>
              <a:rPr sz="950" spc="-20" dirty="0">
                <a:solidFill>
                  <a:srgbClr val="231F20"/>
                </a:solidFill>
                <a:latin typeface="Calibri"/>
                <a:cs typeface="Calibri"/>
              </a:rPr>
              <a:t>cell </a:t>
            </a:r>
            <a:r>
              <a:rPr sz="950" spc="-10" dirty="0">
                <a:solidFill>
                  <a:srgbClr val="231F20"/>
                </a:solidFill>
                <a:latin typeface="Calibri"/>
                <a:cs typeface="Calibri"/>
              </a:rPr>
              <a:t>tumours (also </a:t>
            </a:r>
            <a:r>
              <a:rPr sz="950" spc="-5" dirty="0">
                <a:solidFill>
                  <a:srgbClr val="231F20"/>
                </a:solidFill>
                <a:latin typeface="Calibri"/>
                <a:cs typeface="Calibri"/>
              </a:rPr>
              <a:t>known </a:t>
            </a:r>
            <a:r>
              <a:rPr sz="950" spc="-50" dirty="0">
                <a:solidFill>
                  <a:srgbClr val="231F20"/>
                </a:solidFill>
                <a:latin typeface="Calibri"/>
                <a:cs typeface="Calibri"/>
              </a:rPr>
              <a:t>as </a:t>
            </a:r>
            <a:r>
              <a:rPr sz="950" spc="-20" dirty="0">
                <a:solidFill>
                  <a:srgbClr val="231F20"/>
                </a:solidFill>
                <a:latin typeface="Calibri"/>
                <a:cs typeface="Calibri"/>
              </a:rPr>
              <a:t>pigmented </a:t>
            </a:r>
            <a:r>
              <a:rPr sz="950" spc="-5" dirty="0">
                <a:solidFill>
                  <a:srgbClr val="231F20"/>
                </a:solidFill>
                <a:latin typeface="Calibri"/>
                <a:cs typeface="Calibri"/>
              </a:rPr>
              <a:t>villonodular </a:t>
            </a:r>
            <a:r>
              <a:rPr sz="950" spc="-10" dirty="0">
                <a:solidFill>
                  <a:srgbClr val="231F20"/>
                </a:solidFill>
                <a:latin typeface="Calibri"/>
                <a:cs typeface="Calibri"/>
              </a:rPr>
              <a:t>synovitis </a:t>
            </a:r>
            <a:r>
              <a:rPr sz="950" spc="-15" dirty="0">
                <a:solidFill>
                  <a:srgbClr val="231F20"/>
                </a:solidFill>
                <a:latin typeface="Calibri"/>
                <a:cs typeface="Calibri"/>
              </a:rPr>
              <a:t>and </a:t>
            </a:r>
            <a:r>
              <a:rPr sz="950" spc="-10" dirty="0">
                <a:solidFill>
                  <a:srgbClr val="231F20"/>
                </a:solidFill>
                <a:latin typeface="Calibri"/>
                <a:cs typeface="Calibri"/>
              </a:rPr>
              <a:t> </a:t>
            </a:r>
            <a:r>
              <a:rPr sz="950" spc="-20" dirty="0">
                <a:solidFill>
                  <a:srgbClr val="231F20"/>
                </a:solidFill>
                <a:latin typeface="Calibri"/>
                <a:cs typeface="Calibri"/>
              </a:rPr>
              <a:t>diffuse-type </a:t>
            </a:r>
            <a:r>
              <a:rPr sz="950" spc="-15" dirty="0">
                <a:solidFill>
                  <a:srgbClr val="231F20"/>
                </a:solidFill>
                <a:latin typeface="Calibri"/>
                <a:cs typeface="Calibri"/>
              </a:rPr>
              <a:t>giant cell </a:t>
            </a:r>
            <a:r>
              <a:rPr sz="950" dirty="0">
                <a:solidFill>
                  <a:srgbClr val="231F20"/>
                </a:solidFill>
                <a:latin typeface="Calibri"/>
                <a:cs typeface="Calibri"/>
              </a:rPr>
              <a:t>tumour). </a:t>
            </a:r>
            <a:r>
              <a:rPr sz="950" spc="20" dirty="0">
                <a:solidFill>
                  <a:srgbClr val="231F20"/>
                </a:solidFill>
                <a:latin typeface="Calibri"/>
                <a:cs typeface="Calibri"/>
              </a:rPr>
              <a:t>This </a:t>
            </a:r>
            <a:r>
              <a:rPr sz="950" dirty="0">
                <a:solidFill>
                  <a:srgbClr val="231F20"/>
                </a:solidFill>
                <a:latin typeface="Calibri"/>
                <a:cs typeface="Calibri"/>
              </a:rPr>
              <a:t>is </a:t>
            </a:r>
            <a:r>
              <a:rPr sz="950" spc="-40" dirty="0">
                <a:solidFill>
                  <a:srgbClr val="231F20"/>
                </a:solidFill>
                <a:latin typeface="Calibri"/>
                <a:cs typeface="Calibri"/>
              </a:rPr>
              <a:t>a </a:t>
            </a:r>
            <a:r>
              <a:rPr sz="950" spc="-30" dirty="0">
                <a:solidFill>
                  <a:srgbClr val="231F20"/>
                </a:solidFill>
                <a:latin typeface="Calibri"/>
                <a:cs typeface="Calibri"/>
              </a:rPr>
              <a:t>rare, </a:t>
            </a:r>
            <a:r>
              <a:rPr sz="950" spc="-20" dirty="0">
                <a:solidFill>
                  <a:srgbClr val="231F20"/>
                </a:solidFill>
                <a:latin typeface="Calibri"/>
                <a:cs typeface="Calibri"/>
              </a:rPr>
              <a:t>non-metastasising, </a:t>
            </a:r>
            <a:r>
              <a:rPr sz="950" spc="-15" dirty="0">
                <a:solidFill>
                  <a:srgbClr val="231F20"/>
                </a:solidFill>
                <a:latin typeface="Calibri"/>
                <a:cs typeface="Calibri"/>
              </a:rPr>
              <a:t> </a:t>
            </a:r>
            <a:r>
              <a:rPr sz="950" spc="-20" dirty="0">
                <a:solidFill>
                  <a:srgbClr val="231F20"/>
                </a:solidFill>
                <a:latin typeface="Calibri"/>
                <a:cs typeface="Calibri"/>
              </a:rPr>
              <a:t>locally-aggressive</a:t>
            </a:r>
            <a:r>
              <a:rPr sz="950" spc="-15" dirty="0">
                <a:solidFill>
                  <a:srgbClr val="231F20"/>
                </a:solidFill>
                <a:latin typeface="Calibri"/>
                <a:cs typeface="Calibri"/>
              </a:rPr>
              <a:t> </a:t>
            </a:r>
            <a:r>
              <a:rPr sz="950" spc="-20" dirty="0">
                <a:solidFill>
                  <a:srgbClr val="231F20"/>
                </a:solidFill>
                <a:latin typeface="Calibri"/>
                <a:cs typeface="Calibri"/>
              </a:rPr>
              <a:t>neoplasm</a:t>
            </a:r>
            <a:r>
              <a:rPr sz="950" spc="-15" dirty="0">
                <a:solidFill>
                  <a:srgbClr val="231F20"/>
                </a:solidFill>
                <a:latin typeface="Calibri"/>
                <a:cs typeface="Calibri"/>
              </a:rPr>
              <a:t> </a:t>
            </a:r>
            <a:r>
              <a:rPr sz="950" spc="-25" dirty="0">
                <a:solidFill>
                  <a:srgbClr val="231F20"/>
                </a:solidFill>
                <a:latin typeface="Calibri"/>
                <a:cs typeface="Calibri"/>
              </a:rPr>
              <a:t>affecting</a:t>
            </a:r>
            <a:r>
              <a:rPr sz="950" spc="-20" dirty="0">
                <a:solidFill>
                  <a:srgbClr val="231F20"/>
                </a:solidFill>
                <a:latin typeface="Calibri"/>
                <a:cs typeface="Calibri"/>
              </a:rPr>
              <a:t> </a:t>
            </a:r>
            <a:r>
              <a:rPr sz="950" spc="-40" dirty="0">
                <a:solidFill>
                  <a:srgbClr val="231F20"/>
                </a:solidFill>
                <a:latin typeface="Calibri"/>
                <a:cs typeface="Calibri"/>
              </a:rPr>
              <a:t>the</a:t>
            </a:r>
            <a:r>
              <a:rPr sz="950" spc="-35" dirty="0">
                <a:solidFill>
                  <a:srgbClr val="231F20"/>
                </a:solidFill>
                <a:latin typeface="Calibri"/>
                <a:cs typeface="Calibri"/>
              </a:rPr>
              <a:t> </a:t>
            </a:r>
            <a:r>
              <a:rPr sz="950" spc="-5" dirty="0">
                <a:solidFill>
                  <a:srgbClr val="231F20"/>
                </a:solidFill>
                <a:latin typeface="Calibri"/>
                <a:cs typeface="Calibri"/>
              </a:rPr>
              <a:t>synovium </a:t>
            </a:r>
            <a:r>
              <a:rPr sz="950" spc="-15" dirty="0">
                <a:solidFill>
                  <a:srgbClr val="231F20"/>
                </a:solidFill>
                <a:latin typeface="Calibri"/>
                <a:cs typeface="Calibri"/>
              </a:rPr>
              <a:t>and</a:t>
            </a:r>
            <a:r>
              <a:rPr sz="950" spc="-10" dirty="0">
                <a:solidFill>
                  <a:srgbClr val="231F20"/>
                </a:solidFill>
                <a:latin typeface="Calibri"/>
                <a:cs typeface="Calibri"/>
              </a:rPr>
              <a:t> </a:t>
            </a:r>
            <a:r>
              <a:rPr sz="950" spc="-20" dirty="0">
                <a:solidFill>
                  <a:srgbClr val="231F20"/>
                </a:solidFill>
                <a:latin typeface="Calibri"/>
                <a:cs typeface="Calibri"/>
              </a:rPr>
              <a:t>tendon </a:t>
            </a:r>
            <a:r>
              <a:rPr sz="950" spc="-15" dirty="0">
                <a:solidFill>
                  <a:srgbClr val="231F20"/>
                </a:solidFill>
                <a:latin typeface="Calibri"/>
                <a:cs typeface="Calibri"/>
              </a:rPr>
              <a:t> </a:t>
            </a:r>
            <a:r>
              <a:rPr sz="950" spc="-40" dirty="0">
                <a:solidFill>
                  <a:srgbClr val="231F20"/>
                </a:solidFill>
                <a:latin typeface="Calibri"/>
                <a:cs typeface="Calibri"/>
              </a:rPr>
              <a:t>sheaths </a:t>
            </a:r>
            <a:r>
              <a:rPr sz="950" spc="25" dirty="0">
                <a:solidFill>
                  <a:srgbClr val="231F20"/>
                </a:solidFill>
                <a:latin typeface="Calibri"/>
                <a:cs typeface="Calibri"/>
              </a:rPr>
              <a:t>in </a:t>
            </a:r>
            <a:r>
              <a:rPr sz="950" spc="-10" dirty="0">
                <a:solidFill>
                  <a:srgbClr val="231F20"/>
                </a:solidFill>
                <a:latin typeface="Calibri"/>
                <a:cs typeface="Calibri"/>
              </a:rPr>
              <a:t>young </a:t>
            </a:r>
            <a:r>
              <a:rPr sz="950" spc="-20" dirty="0">
                <a:solidFill>
                  <a:srgbClr val="231F20"/>
                </a:solidFill>
                <a:latin typeface="Calibri"/>
                <a:cs typeface="Calibri"/>
              </a:rPr>
              <a:t>adults. </a:t>
            </a:r>
            <a:r>
              <a:rPr sz="950" spc="45" dirty="0">
                <a:solidFill>
                  <a:srgbClr val="231F20"/>
                </a:solidFill>
                <a:latin typeface="Calibri"/>
                <a:cs typeface="Calibri"/>
              </a:rPr>
              <a:t>In </a:t>
            </a:r>
            <a:r>
              <a:rPr sz="950" spc="-30" dirty="0">
                <a:solidFill>
                  <a:srgbClr val="231F20"/>
                </a:solidFill>
                <a:latin typeface="Calibri"/>
                <a:cs typeface="Calibri"/>
              </a:rPr>
              <a:t>patients </a:t>
            </a:r>
            <a:r>
              <a:rPr sz="950" spc="-10" dirty="0">
                <a:solidFill>
                  <a:srgbClr val="231F20"/>
                </a:solidFill>
                <a:latin typeface="Calibri"/>
                <a:cs typeface="Calibri"/>
              </a:rPr>
              <a:t>with </a:t>
            </a:r>
            <a:r>
              <a:rPr sz="950" spc="-15" dirty="0">
                <a:solidFill>
                  <a:srgbClr val="231F20"/>
                </a:solidFill>
                <a:latin typeface="Calibri"/>
                <a:cs typeface="Calibri"/>
              </a:rPr>
              <a:t>symptomatic </a:t>
            </a:r>
            <a:r>
              <a:rPr sz="950" spc="-30" dirty="0">
                <a:solidFill>
                  <a:srgbClr val="231F20"/>
                </a:solidFill>
                <a:latin typeface="Calibri"/>
                <a:cs typeface="Calibri"/>
              </a:rPr>
              <a:t>progressive </a:t>
            </a:r>
            <a:r>
              <a:rPr sz="950" spc="-25" dirty="0">
                <a:solidFill>
                  <a:srgbClr val="231F20"/>
                </a:solidFill>
                <a:latin typeface="Calibri"/>
                <a:cs typeface="Calibri"/>
              </a:rPr>
              <a:t> </a:t>
            </a:r>
            <a:r>
              <a:rPr sz="950" spc="-40" dirty="0">
                <a:solidFill>
                  <a:srgbClr val="231F20"/>
                </a:solidFill>
                <a:latin typeface="Calibri"/>
                <a:cs typeface="Calibri"/>
              </a:rPr>
              <a:t>disease, </a:t>
            </a:r>
            <a:r>
              <a:rPr sz="950" spc="-5" dirty="0">
                <a:solidFill>
                  <a:srgbClr val="231F20"/>
                </a:solidFill>
                <a:latin typeface="Calibri"/>
                <a:cs typeface="Calibri"/>
              </a:rPr>
              <a:t>imatinib, </a:t>
            </a:r>
            <a:r>
              <a:rPr sz="950" spc="10" dirty="0">
                <a:solidFill>
                  <a:srgbClr val="231F20"/>
                </a:solidFill>
                <a:latin typeface="Calibri"/>
                <a:cs typeface="Calibri"/>
              </a:rPr>
              <a:t>if </a:t>
            </a:r>
            <a:r>
              <a:rPr sz="950" spc="-25" dirty="0">
                <a:solidFill>
                  <a:srgbClr val="231F20"/>
                </a:solidFill>
                <a:latin typeface="Calibri"/>
                <a:cs typeface="Calibri"/>
              </a:rPr>
              <a:t>available, </a:t>
            </a:r>
            <a:r>
              <a:rPr sz="950" spc="-20" dirty="0">
                <a:solidFill>
                  <a:srgbClr val="231F20"/>
                </a:solidFill>
                <a:latin typeface="Calibri"/>
                <a:cs typeface="Calibri"/>
              </a:rPr>
              <a:t>can </a:t>
            </a:r>
            <a:r>
              <a:rPr sz="950" spc="-50" dirty="0">
                <a:solidFill>
                  <a:srgbClr val="231F20"/>
                </a:solidFill>
                <a:latin typeface="Calibri"/>
                <a:cs typeface="Calibri"/>
              </a:rPr>
              <a:t>be </a:t>
            </a:r>
            <a:r>
              <a:rPr sz="950" spc="-25" dirty="0">
                <a:solidFill>
                  <a:srgbClr val="231F20"/>
                </a:solidFill>
                <a:latin typeface="Calibri"/>
                <a:cs typeface="Calibri"/>
              </a:rPr>
              <a:t>considered, </a:t>
            </a:r>
            <a:r>
              <a:rPr sz="950" spc="-50" dirty="0">
                <a:solidFill>
                  <a:srgbClr val="231F20"/>
                </a:solidFill>
                <a:latin typeface="Calibri"/>
                <a:cs typeface="Calibri"/>
              </a:rPr>
              <a:t>as </a:t>
            </a:r>
            <a:r>
              <a:rPr sz="950" spc="5" dirty="0">
                <a:solidFill>
                  <a:srgbClr val="231F20"/>
                </a:solidFill>
                <a:latin typeface="Calibri"/>
                <a:cs typeface="Calibri"/>
              </a:rPr>
              <a:t>it </a:t>
            </a:r>
            <a:r>
              <a:rPr sz="950" spc="-20" dirty="0">
                <a:solidFill>
                  <a:srgbClr val="231F20"/>
                </a:solidFill>
                <a:latin typeface="Calibri"/>
                <a:cs typeface="Calibri"/>
              </a:rPr>
              <a:t>can </a:t>
            </a:r>
            <a:r>
              <a:rPr sz="950" spc="-10" dirty="0">
                <a:solidFill>
                  <a:srgbClr val="231F20"/>
                </a:solidFill>
                <a:latin typeface="Calibri"/>
                <a:cs typeface="Calibri"/>
              </a:rPr>
              <a:t>induce </a:t>
            </a:r>
            <a:r>
              <a:rPr sz="950" spc="-5" dirty="0">
                <a:solidFill>
                  <a:srgbClr val="231F20"/>
                </a:solidFill>
                <a:latin typeface="Calibri"/>
                <a:cs typeface="Calibri"/>
              </a:rPr>
              <a:t> tumour </a:t>
            </a:r>
            <a:r>
              <a:rPr sz="950" spc="-15" dirty="0">
                <a:solidFill>
                  <a:srgbClr val="231F20"/>
                </a:solidFill>
                <a:latin typeface="Calibri"/>
                <a:cs typeface="Calibri"/>
              </a:rPr>
              <a:t>stabilisation </a:t>
            </a:r>
            <a:r>
              <a:rPr sz="950" dirty="0">
                <a:solidFill>
                  <a:srgbClr val="231F20"/>
                </a:solidFill>
                <a:latin typeface="Calibri"/>
                <a:cs typeface="Calibri"/>
              </a:rPr>
              <a:t>or </a:t>
            </a:r>
            <a:r>
              <a:rPr sz="950" spc="-15" dirty="0">
                <a:solidFill>
                  <a:srgbClr val="231F20"/>
                </a:solidFill>
                <a:latin typeface="Calibri"/>
                <a:cs typeface="Calibri"/>
              </a:rPr>
              <a:t>shrinkage and </a:t>
            </a:r>
            <a:r>
              <a:rPr sz="950" spc="-30" dirty="0">
                <a:solidFill>
                  <a:srgbClr val="231F20"/>
                </a:solidFill>
                <a:latin typeface="Calibri"/>
                <a:cs typeface="Calibri"/>
              </a:rPr>
              <a:t>alleviate </a:t>
            </a:r>
            <a:r>
              <a:rPr sz="950" dirty="0">
                <a:solidFill>
                  <a:srgbClr val="231F20"/>
                </a:solidFill>
                <a:latin typeface="Calibri"/>
                <a:cs typeface="Calibri"/>
              </a:rPr>
              <a:t>morbidity </a:t>
            </a:r>
            <a:r>
              <a:rPr sz="950" spc="50" dirty="0">
                <a:solidFill>
                  <a:srgbClr val="231F20"/>
                </a:solidFill>
                <a:latin typeface="Calibri"/>
                <a:cs typeface="Calibri"/>
              </a:rPr>
              <a:t>[IV, </a:t>
            </a:r>
            <a:r>
              <a:rPr sz="950" spc="90" dirty="0">
                <a:solidFill>
                  <a:srgbClr val="231F20"/>
                </a:solidFill>
                <a:latin typeface="Calibri"/>
                <a:cs typeface="Calibri"/>
              </a:rPr>
              <a:t>C] </a:t>
            </a:r>
            <a:r>
              <a:rPr sz="950" spc="95" dirty="0">
                <a:solidFill>
                  <a:srgbClr val="231F20"/>
                </a:solidFill>
                <a:latin typeface="Calibri"/>
                <a:cs typeface="Calibri"/>
              </a:rPr>
              <a:t> </a:t>
            </a:r>
            <a:r>
              <a:rPr sz="950" spc="-10" dirty="0">
                <a:solidFill>
                  <a:srgbClr val="231F20"/>
                </a:solidFill>
                <a:latin typeface="Calibri"/>
                <a:cs typeface="Calibri"/>
              </a:rPr>
              <a:t>[</a:t>
            </a:r>
            <a:r>
              <a:rPr sz="950" spc="-10" dirty="0">
                <a:solidFill>
                  <a:srgbClr val="2E3092"/>
                </a:solidFill>
                <a:latin typeface="Calibri"/>
                <a:cs typeface="Calibri"/>
                <a:hlinkClick r:id="rId2" action="ppaction://hlinksldjump"/>
              </a:rPr>
              <a:t>34</a:t>
            </a:r>
            <a:r>
              <a:rPr sz="950" spc="-10" dirty="0">
                <a:solidFill>
                  <a:srgbClr val="231F20"/>
                </a:solidFill>
                <a:latin typeface="Calibri"/>
                <a:cs typeface="Calibri"/>
              </a:rPr>
              <a:t>,</a:t>
            </a:r>
            <a:r>
              <a:rPr sz="950" spc="-45" dirty="0">
                <a:solidFill>
                  <a:srgbClr val="231F20"/>
                </a:solidFill>
                <a:latin typeface="Calibri"/>
                <a:cs typeface="Calibri"/>
              </a:rPr>
              <a:t> </a:t>
            </a:r>
            <a:r>
              <a:rPr sz="950" spc="-10" dirty="0">
                <a:solidFill>
                  <a:srgbClr val="2E3092"/>
                </a:solidFill>
                <a:latin typeface="Calibri"/>
                <a:cs typeface="Calibri"/>
                <a:hlinkClick r:id="rId2" action="ppaction://hlinksldjump"/>
              </a:rPr>
              <a:t>35</a:t>
            </a:r>
            <a:r>
              <a:rPr sz="950" spc="-10" dirty="0">
                <a:solidFill>
                  <a:srgbClr val="231F20"/>
                </a:solidFill>
                <a:latin typeface="Calibri"/>
                <a:cs typeface="Calibri"/>
              </a:rPr>
              <a:t>].</a:t>
            </a:r>
            <a:endParaRPr sz="950">
              <a:latin typeface="Calibri"/>
              <a:cs typeface="Calibri"/>
            </a:endParaRPr>
          </a:p>
          <a:p>
            <a:pPr>
              <a:lnSpc>
                <a:spcPct val="100000"/>
              </a:lnSpc>
            </a:pPr>
            <a:endParaRPr sz="900">
              <a:latin typeface="Calibri"/>
              <a:cs typeface="Calibri"/>
            </a:endParaRPr>
          </a:p>
          <a:p>
            <a:pPr>
              <a:lnSpc>
                <a:spcPct val="100000"/>
              </a:lnSpc>
              <a:spcBef>
                <a:spcPts val="15"/>
              </a:spcBef>
            </a:pPr>
            <a:endParaRPr sz="900">
              <a:latin typeface="Calibri"/>
              <a:cs typeface="Calibri"/>
            </a:endParaRPr>
          </a:p>
          <a:p>
            <a:pPr marL="1397635">
              <a:lnSpc>
                <a:spcPct val="100000"/>
              </a:lnSpc>
            </a:pPr>
            <a:r>
              <a:rPr sz="1000" spc="-50" dirty="0">
                <a:solidFill>
                  <a:srgbClr val="812061"/>
                </a:solidFill>
                <a:latin typeface="Arial MT"/>
                <a:cs typeface="Arial MT"/>
              </a:rPr>
              <a:t>doi:10.1093/annonc/mdy096</a:t>
            </a:r>
            <a:r>
              <a:rPr sz="1000" spc="45" dirty="0">
                <a:solidFill>
                  <a:srgbClr val="812061"/>
                </a:solidFill>
                <a:latin typeface="Arial MT"/>
                <a:cs typeface="Arial MT"/>
              </a:rPr>
              <a:t> </a:t>
            </a:r>
            <a:r>
              <a:rPr sz="1000" spc="-55" dirty="0">
                <a:solidFill>
                  <a:srgbClr val="812061"/>
                </a:solidFill>
                <a:latin typeface="Arial MT"/>
                <a:cs typeface="Arial MT"/>
              </a:rPr>
              <a:t>|</a:t>
            </a:r>
            <a:r>
              <a:rPr sz="1000" spc="45" dirty="0">
                <a:solidFill>
                  <a:srgbClr val="812061"/>
                </a:solidFill>
                <a:latin typeface="Arial MT"/>
                <a:cs typeface="Arial MT"/>
              </a:rPr>
              <a:t> </a:t>
            </a:r>
            <a:r>
              <a:rPr sz="1000" spc="-60" dirty="0">
                <a:solidFill>
                  <a:srgbClr val="812061"/>
                </a:solidFill>
                <a:latin typeface="Arial MT"/>
                <a:cs typeface="Arial MT"/>
              </a:rPr>
              <a:t>iv57</a:t>
            </a:r>
            <a:endParaRPr sz="1000">
              <a:latin typeface="Arial MT"/>
              <a:cs typeface="Arial MT"/>
            </a:endParaRPr>
          </a:p>
        </p:txBody>
      </p:sp>
      <p:sp>
        <p:nvSpPr>
          <p:cNvPr id="10" name="object 10"/>
          <p:cNvSpPr txBox="1"/>
          <p:nvPr/>
        </p:nvSpPr>
        <p:spPr>
          <a:xfrm>
            <a:off x="7476121" y="2068527"/>
            <a:ext cx="123111" cy="5904865"/>
          </a:xfrm>
          <a:prstGeom prst="rect">
            <a:avLst/>
          </a:prstGeom>
        </p:spPr>
        <p:txBody>
          <a:bodyPr vert="vert" wrap="square" lIns="0" tIns="3175" rIns="0" bIns="0" rtlCol="0">
            <a:spAutoFit/>
          </a:bodyPr>
          <a:lstStyle/>
          <a:p>
            <a:pPr marL="12700">
              <a:lnSpc>
                <a:spcPct val="100000"/>
              </a:lnSpc>
              <a:spcBef>
                <a:spcPts val="25"/>
              </a:spcBef>
            </a:pPr>
            <a:r>
              <a:rPr sz="800" spc="-5" dirty="0">
                <a:solidFill>
                  <a:srgbClr val="666666"/>
                </a:solidFill>
                <a:latin typeface="Arial MT"/>
                <a:cs typeface="Arial MT"/>
              </a:rPr>
              <a:t>Downloaded</a:t>
            </a:r>
            <a:r>
              <a:rPr sz="800" spc="-15" dirty="0">
                <a:solidFill>
                  <a:srgbClr val="666666"/>
                </a:solidFill>
                <a:latin typeface="Arial MT"/>
                <a:cs typeface="Arial MT"/>
              </a:rPr>
              <a:t> </a:t>
            </a:r>
            <a:r>
              <a:rPr sz="800" spc="-5" dirty="0">
                <a:solidFill>
                  <a:srgbClr val="666666"/>
                </a:solidFill>
                <a:latin typeface="Arial MT"/>
                <a:cs typeface="Arial MT"/>
              </a:rPr>
              <a:t>from</a:t>
            </a:r>
            <a:r>
              <a:rPr sz="800" spc="-10" dirty="0">
                <a:solidFill>
                  <a:srgbClr val="666666"/>
                </a:solidFill>
                <a:latin typeface="Arial MT"/>
                <a:cs typeface="Arial MT"/>
              </a:rPr>
              <a:t> </a:t>
            </a:r>
            <a:r>
              <a:rPr sz="800" spc="-5" dirty="0">
                <a:solidFill>
                  <a:srgbClr val="666666"/>
                </a:solidFill>
                <a:latin typeface="Arial MT"/>
                <a:cs typeface="Arial MT"/>
              </a:rPr>
              <a:t>https://academic.oup.com/annonc/article-abstract/29/Supplement_4/iv51/5004451</a:t>
            </a:r>
            <a:r>
              <a:rPr sz="800" spc="-10" dirty="0">
                <a:solidFill>
                  <a:srgbClr val="666666"/>
                </a:solidFill>
                <a:latin typeface="Arial MT"/>
                <a:cs typeface="Arial MT"/>
              </a:rPr>
              <a:t> </a:t>
            </a:r>
            <a:r>
              <a:rPr sz="800" spc="-5" dirty="0">
                <a:solidFill>
                  <a:srgbClr val="666666"/>
                </a:solidFill>
                <a:latin typeface="Arial MT"/>
                <a:cs typeface="Arial MT"/>
              </a:rPr>
              <a:t>by</a:t>
            </a:r>
            <a:r>
              <a:rPr sz="800" spc="-15" dirty="0">
                <a:solidFill>
                  <a:srgbClr val="666666"/>
                </a:solidFill>
                <a:latin typeface="Arial MT"/>
                <a:cs typeface="Arial MT"/>
              </a:rPr>
              <a:t> </a:t>
            </a:r>
            <a:r>
              <a:rPr sz="800" spc="-5" dirty="0">
                <a:solidFill>
                  <a:srgbClr val="666666"/>
                </a:solidFill>
                <a:latin typeface="Arial MT"/>
                <a:cs typeface="Arial MT"/>
                <a:hlinkClick r:id="rId2" action="ppaction://hlinksldjump"/>
              </a:rPr>
              <a:t>guest</a:t>
            </a:r>
            <a:r>
              <a:rPr sz="800" spc="-10" dirty="0">
                <a:solidFill>
                  <a:srgbClr val="666666"/>
                </a:solidFill>
                <a:latin typeface="Arial MT"/>
                <a:cs typeface="Arial MT"/>
                <a:hlinkClick r:id="rId2" action="ppaction://hlinksldjump"/>
              </a:rPr>
              <a:t> </a:t>
            </a:r>
            <a:r>
              <a:rPr sz="800" spc="-5" dirty="0">
                <a:solidFill>
                  <a:srgbClr val="666666"/>
                </a:solidFill>
                <a:latin typeface="Arial MT"/>
                <a:cs typeface="Arial MT"/>
              </a:rPr>
              <a:t>on</a:t>
            </a:r>
            <a:r>
              <a:rPr sz="800" spc="-10" dirty="0">
                <a:solidFill>
                  <a:srgbClr val="666666"/>
                </a:solidFill>
                <a:latin typeface="Arial MT"/>
                <a:cs typeface="Arial MT"/>
              </a:rPr>
              <a:t> </a:t>
            </a:r>
            <a:r>
              <a:rPr sz="800" spc="-5" dirty="0">
                <a:solidFill>
                  <a:srgbClr val="666666"/>
                </a:solidFill>
                <a:latin typeface="Arial MT"/>
                <a:cs typeface="Arial MT"/>
              </a:rPr>
              <a:t>15</a:t>
            </a:r>
            <a:r>
              <a:rPr sz="800" spc="-15" dirty="0">
                <a:solidFill>
                  <a:srgbClr val="666666"/>
                </a:solidFill>
                <a:latin typeface="Arial MT"/>
                <a:cs typeface="Arial MT"/>
              </a:rPr>
              <a:t> </a:t>
            </a:r>
            <a:r>
              <a:rPr sz="800" spc="-5" dirty="0">
                <a:solidFill>
                  <a:srgbClr val="666666"/>
                </a:solidFill>
                <a:latin typeface="Arial MT"/>
                <a:cs typeface="Arial MT"/>
              </a:rPr>
              <a:t>February</a:t>
            </a:r>
            <a:r>
              <a:rPr sz="800" spc="-10" dirty="0">
                <a:solidFill>
                  <a:srgbClr val="666666"/>
                </a:solidFill>
                <a:latin typeface="Arial MT"/>
                <a:cs typeface="Arial MT"/>
              </a:rPr>
              <a:t> </a:t>
            </a:r>
            <a:r>
              <a:rPr sz="800" spc="-5" dirty="0">
                <a:solidFill>
                  <a:srgbClr val="666666"/>
                </a:solidFill>
                <a:latin typeface="Arial MT"/>
                <a:cs typeface="Arial MT"/>
              </a:rPr>
              <a:t>2019</a:t>
            </a:r>
            <a:endParaRPr sz="800">
              <a:latin typeface="Arial MT"/>
              <a:cs typeface="Arial M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34842</Words>
  <Application>Microsoft Office PowerPoint</Application>
  <PresentationFormat>Προσαρμογή</PresentationFormat>
  <Paragraphs>1263</Paragraphs>
  <Slides>38</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38</vt:i4>
      </vt:variant>
    </vt:vector>
  </HeadingPairs>
  <TitlesOfParts>
    <vt:vector size="41" baseType="lpstr">
      <vt:lpstr>Office Theme</vt:lpstr>
      <vt:lpstr>Θέμα του Office</vt:lpstr>
      <vt:lpstr>1_Office Theme</vt:lpstr>
      <vt:lpstr>Σταδιοποίηση και πρόγνωση στα σαρκώματα</vt:lpstr>
      <vt:lpstr>Histopathology</vt:lpstr>
      <vt:lpstr>Παρουσίαση του PowerPoint</vt:lpstr>
      <vt:lpstr>Clinical Practice Guidelines same principles for these tumours in children apply to adults. This  is also the case for embryonal and alveolar rhabdomyosarcomas,  which are exceedingly rare in adults. On the other hand, pleomor-  phic rhabdomyosarcoma is viewed as a high-grade, adult-type  STS. Extraskeletal osteosarcoma is also a high-grade STS, whose  clinical resemblance with osteosarcoma of bone is doubtful (pro-  spective collection of data is encouraged to generate evidence on  the therapeutic implications of such a diagnosis). Adult STS patho-  logical subtypes occurring in adolescents should be managed the  same way as in adult patients, though the same histotype might dis-  play clinical peculiarities when occurring at different ages.</vt:lpstr>
      <vt:lpstr>Clinical Practice Guidelines</vt:lpstr>
      <vt:lpstr>Clinical Practice Guidelines</vt:lpstr>
      <vt:lpstr>Παρουσίαση του PowerPoint</vt:lpstr>
      <vt:lpstr>Clinical Practice Guidelines</vt:lpstr>
      <vt:lpstr>Clinical Practice Guidelines</vt:lpstr>
      <vt:lpstr>Παρουσίαση του PowerPoint</vt:lpstr>
      <vt:lpstr>Clinical Practice Guidelines</vt:lpstr>
      <vt:lpstr>Clinical Practice Guidelines</vt:lpstr>
      <vt:lpstr>Παρουσίαση του PowerPoint</vt:lpstr>
      <vt:lpstr>Clinical Practice Guidelines</vt:lpstr>
      <vt:lpstr>Clinical Practice Guidelines</vt:lpstr>
      <vt:lpstr>Clinical Practice Guidelines stimulation with oestrogens, may allow mutilating surgery to be  avoided and the disease to be kept under control [71].</vt:lpstr>
      <vt:lpstr>Clinical Practice Guidelines</vt:lpstr>
      <vt:lpstr>Clinical Practice Guidelines</vt:lpstr>
      <vt:lpstr>Clinical Practice Guidelines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OP-ANNO180096 51..67</dc:title>
  <dc:creator>Tasos Kyriazoglou</dc:creator>
  <cp:lastModifiedBy>Tasos Kyriazoglou</cp:lastModifiedBy>
  <cp:revision>4</cp:revision>
  <dcterms:created xsi:type="dcterms:W3CDTF">2021-12-21T14:30:35Z</dcterms:created>
  <dcterms:modified xsi:type="dcterms:W3CDTF">2021-12-21T14:49:45Z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2019-01-31T00:00:00Z</vt:filetime>
  </property>
  <property fmtid="{D5CDD505-2E9C-101B-9397-08002B2CF9AE}" pid="3" name="Creator">
    <vt:lpwstr>Arbortext Advanced Print Publisher 9.0.114/W</vt:lpwstr>
  </property>
  <property fmtid="{D5CDD505-2E9C-101B-9397-08002B2CF9AE}" pid="4" name="LastSaved">
    <vt:filetime>2021-12-21T00:00:00Z</vt:filetime>
  </property>
</Properties>
</file>